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3" r:id="rId2"/>
  </p:sldMasterIdLst>
  <p:notesMasterIdLst>
    <p:notesMasterId r:id="rId58"/>
  </p:notesMasterIdLst>
  <p:sldIdLst>
    <p:sldId id="272" r:id="rId3"/>
    <p:sldId id="292" r:id="rId4"/>
    <p:sldId id="285" r:id="rId5"/>
    <p:sldId id="288" r:id="rId6"/>
    <p:sldId id="275" r:id="rId7"/>
    <p:sldId id="274" r:id="rId8"/>
    <p:sldId id="290" r:id="rId9"/>
    <p:sldId id="291" r:id="rId10"/>
    <p:sldId id="264" r:id="rId11"/>
    <p:sldId id="259" r:id="rId12"/>
    <p:sldId id="263" r:id="rId13"/>
    <p:sldId id="281" r:id="rId14"/>
    <p:sldId id="293" r:id="rId15"/>
    <p:sldId id="287" r:id="rId16"/>
    <p:sldId id="256" r:id="rId17"/>
    <p:sldId id="258" r:id="rId18"/>
    <p:sldId id="408" r:id="rId19"/>
    <p:sldId id="404" r:id="rId20"/>
    <p:sldId id="403" r:id="rId21"/>
    <p:sldId id="409" r:id="rId22"/>
    <p:sldId id="257" r:id="rId23"/>
    <p:sldId id="1198" r:id="rId24"/>
    <p:sldId id="1470" r:id="rId25"/>
    <p:sldId id="282" r:id="rId26"/>
    <p:sldId id="277" r:id="rId27"/>
    <p:sldId id="1471" r:id="rId28"/>
    <p:sldId id="319" r:id="rId29"/>
    <p:sldId id="276" r:id="rId30"/>
    <p:sldId id="306" r:id="rId31"/>
    <p:sldId id="307" r:id="rId32"/>
    <p:sldId id="308" r:id="rId33"/>
    <p:sldId id="309" r:id="rId34"/>
    <p:sldId id="320" r:id="rId35"/>
    <p:sldId id="321" r:id="rId36"/>
    <p:sldId id="322" r:id="rId37"/>
    <p:sldId id="323" r:id="rId38"/>
    <p:sldId id="324" r:id="rId39"/>
    <p:sldId id="325" r:id="rId40"/>
    <p:sldId id="326" r:id="rId41"/>
    <p:sldId id="327" r:id="rId42"/>
    <p:sldId id="329" r:id="rId43"/>
    <p:sldId id="330" r:id="rId44"/>
    <p:sldId id="328" r:id="rId45"/>
    <p:sldId id="331" r:id="rId46"/>
    <p:sldId id="1474" r:id="rId47"/>
    <p:sldId id="1475" r:id="rId48"/>
    <p:sldId id="1476" r:id="rId49"/>
    <p:sldId id="289" r:id="rId50"/>
    <p:sldId id="1473" r:id="rId51"/>
    <p:sldId id="1472" r:id="rId52"/>
    <p:sldId id="294" r:id="rId53"/>
    <p:sldId id="295" r:id="rId54"/>
    <p:sldId id="296" r:id="rId55"/>
    <p:sldId id="297" r:id="rId56"/>
    <p:sldId id="286" r:id="rId57"/>
  </p:sldIdLst>
  <p:sldSz cx="12192000" cy="6858000"/>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42093" autoAdjust="0"/>
    <p:restoredTop sz="94660"/>
  </p:normalViewPr>
  <p:slideViewPr>
    <p:cSldViewPr snapToGrid="0">
      <p:cViewPr varScale="1">
        <p:scale>
          <a:sx n="55" d="100"/>
          <a:sy n="55" d="100"/>
        </p:scale>
        <p:origin x="60" y="2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notesMaster" Target="notesMasters/notesMaster1.xml"/><Relationship Id="rId5" Type="http://schemas.openxmlformats.org/officeDocument/2006/relationships/slide" Target="slides/slide3.xml"/><Relationship Id="rId61"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A8946CD-A28B-471F-B332-91AEC39087CD}" type="doc">
      <dgm:prSet loTypeId="urn:microsoft.com/office/officeart/2005/8/layout/default" loCatId="list" qsTypeId="urn:microsoft.com/office/officeart/2005/8/quickstyle/simple4" qsCatId="simple" csTypeId="urn:microsoft.com/office/officeart/2005/8/colors/colorful5" csCatId="colorful" phldr="1"/>
      <dgm:spPr/>
      <dgm:t>
        <a:bodyPr/>
        <a:lstStyle/>
        <a:p>
          <a:endParaRPr lang="en-GB"/>
        </a:p>
      </dgm:t>
    </dgm:pt>
    <dgm:pt modelId="{40EE453A-2B41-495D-B2AC-9059ECAAB2AB}">
      <dgm:prSet phldrT="[Tex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dirty="0">
            <a:ln>
              <a:noFill/>
            </a:ln>
            <a:solidFill>
              <a:schemeClr val="bg1"/>
            </a:solidFill>
            <a:effectLst/>
            <a:latin typeface="Arial" panose="020B0604020202020204" pitchFamily="34" charset="0"/>
            <a:cs typeface="Arial" panose="020B0604020202020204" pitchFamily="34" charset="0"/>
          </a:endParaRPr>
        </a:p>
        <a:p>
          <a:r>
            <a:rPr lang="en-GB" sz="1400" b="0" dirty="0">
              <a:ln>
                <a:noFill/>
              </a:ln>
              <a:solidFill>
                <a:schemeClr val="bg1"/>
              </a:solidFill>
              <a:effectLst/>
              <a:latin typeface="Arial" panose="020B0604020202020204" pitchFamily="34" charset="0"/>
              <a:cs typeface="Arial" panose="020B0604020202020204" pitchFamily="34" charset="0"/>
            </a:rPr>
            <a:t>Community </a:t>
          </a:r>
          <a:br>
            <a:rPr lang="en-GB" sz="1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safety</a:t>
          </a:r>
        </a:p>
      </dgm:t>
    </dgm:pt>
    <dgm:pt modelId="{F0C36DB5-AB18-4A85-BFC3-59F972F6DFC4}" type="parTrans" cxnId="{6E4212D3-ED8A-4FFD-9247-25BA33B74CCC}">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2842AA65-B4FF-4546-9CE3-BED8A33C1F53}" type="sibTrans" cxnId="{6E4212D3-ED8A-4FFD-9247-25BA33B74CCC}">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174AAAA3-FE46-408F-BA0D-BD74304E86FE}">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Education</a:t>
          </a:r>
          <a:br>
            <a:rPr lang="en-GB" sz="1400" b="0" dirty="0">
              <a:ln>
                <a:noFill/>
              </a:ln>
              <a:solidFill>
                <a:schemeClr val="bg1"/>
              </a:solidFill>
              <a:effectLst/>
              <a:latin typeface="Arial" panose="020B0604020202020204" pitchFamily="34" charset="0"/>
              <a:cs typeface="Arial" panose="020B0604020202020204" pitchFamily="34" charset="0"/>
            </a:rPr>
          </a:br>
          <a:endParaRPr lang="en-GB" sz="1400" b="0" dirty="0">
            <a:ln>
              <a:noFill/>
            </a:ln>
            <a:solidFill>
              <a:schemeClr val="bg1"/>
            </a:solidFill>
            <a:effectLst/>
            <a:latin typeface="Arial" panose="020B0604020202020204" pitchFamily="34" charset="0"/>
            <a:cs typeface="Arial" panose="020B0604020202020204" pitchFamily="34" charset="0"/>
          </a:endParaRPr>
        </a:p>
      </dgm:t>
    </dgm:pt>
    <dgm:pt modelId="{61825B3B-4D1F-462A-BB9C-FBC06E2ADBC0}" type="parTrans" cxnId="{76AEC358-CD0F-49DF-A080-DE7389E15D98}">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96C2D795-A382-4412-8369-A5CCD1C4BF96}" type="sibTrans" cxnId="{76AEC358-CD0F-49DF-A080-DE7389E15D98}">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41DA9B13-E119-4532-B28B-31CEABF19CB6}">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Economic growth &amp; prosperity</a:t>
          </a:r>
        </a:p>
      </dgm:t>
    </dgm:pt>
    <dgm:pt modelId="{BDF8FB90-82FD-4C99-A003-D45FB40C18B4}" type="parTrans" cxnId="{CA8E57D7-7EAC-4EF9-B2A8-288135DA84A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DA622F1D-1199-41A7-B564-A9ADCC0C9E84}" type="sibTrans" cxnId="{CA8E57D7-7EAC-4EF9-B2A8-288135DA84A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3E399DF3-670E-471D-9D29-333F2C56734F}">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Family hubs</a:t>
          </a:r>
          <a:br>
            <a:rPr lang="en-GB" sz="1400" b="0" dirty="0">
              <a:ln>
                <a:noFill/>
              </a:ln>
              <a:solidFill>
                <a:schemeClr val="bg1"/>
              </a:solidFill>
              <a:effectLst/>
              <a:latin typeface="Arial" panose="020B0604020202020204" pitchFamily="34" charset="0"/>
              <a:cs typeface="Arial" panose="020B0604020202020204" pitchFamily="34" charset="0"/>
            </a:rPr>
          </a:br>
          <a:endParaRPr lang="en-GB" sz="1400" b="0" dirty="0">
            <a:ln>
              <a:noFill/>
            </a:ln>
            <a:solidFill>
              <a:schemeClr val="bg1"/>
            </a:solidFill>
            <a:effectLst/>
            <a:latin typeface="Arial" panose="020B0604020202020204" pitchFamily="34" charset="0"/>
            <a:cs typeface="Arial" panose="020B0604020202020204" pitchFamily="34" charset="0"/>
          </a:endParaRPr>
        </a:p>
      </dgm:t>
    </dgm:pt>
    <dgm:pt modelId="{BBB67076-284D-4E5D-81B0-6D07D0F96A04}" type="parTrans" cxnId="{42A5681E-BAB4-4BFD-8F8A-8736B40D156B}">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3F1BB9B3-7508-41B5-8E3C-4873A0E2CBF3}" type="sibTrans" cxnId="{42A5681E-BAB4-4BFD-8F8A-8736B40D156B}">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DFFCBCC0-6CC9-4FF3-B462-7B87417D894E}">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Health &amp; </a:t>
          </a:r>
          <a:br>
            <a:rPr lang="en-GB" sz="1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wellbeing</a:t>
          </a:r>
        </a:p>
      </dgm:t>
    </dgm:pt>
    <dgm:pt modelId="{AF0F29CE-1CC7-45E5-BA1B-CBA7CB6C68D2}" type="parTrans" cxnId="{71D9502A-2D54-49A8-878A-734249FE4BB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F2370FDF-3D38-4D10-A259-A851361C3B17}" type="sibTrans" cxnId="{71D9502A-2D54-49A8-878A-734249FE4BB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4B5BECF0-D4B0-4533-B7F8-D3EC33CE287E}">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Location </a:t>
          </a:r>
          <a:br>
            <a:rPr lang="en-GB" sz="1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data</a:t>
          </a:r>
        </a:p>
      </dgm:t>
    </dgm:pt>
    <dgm:pt modelId="{05DA5E46-99B2-4580-AD2B-034851D68535}" type="parTrans" cxnId="{60D37606-789D-483F-B4BF-D37614BEA2B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89BB71A1-8604-46BB-8DEB-40202895A57D}" type="sibTrans" cxnId="{60D37606-789D-483F-B4BF-D37614BEA2B7}">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4B4A531C-E79C-448D-BBC9-20C03439B37B}">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Public </a:t>
          </a:r>
          <a:br>
            <a:rPr lang="en-GB" sz="1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services</a:t>
          </a:r>
        </a:p>
      </dgm:t>
    </dgm:pt>
    <dgm:pt modelId="{40131DE6-BE3F-42FC-9A4D-C7D13D587BA0}" type="parTrans" cxnId="{B4C5090B-33BF-408C-9622-9152B7A41803}">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841384BF-D67D-4D27-BC26-75FD54988011}" type="sibTrans" cxnId="{B4C5090B-33BF-408C-9622-9152B7A41803}">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1343F589-6305-4E13-9259-824D9011C0C2}">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Resources</a:t>
          </a:r>
          <a:br>
            <a:rPr lang="en-GB" sz="1400" b="0" dirty="0">
              <a:ln>
                <a:noFill/>
              </a:ln>
              <a:solidFill>
                <a:schemeClr val="bg1"/>
              </a:solidFill>
              <a:effectLst/>
              <a:latin typeface="Arial" panose="020B0604020202020204" pitchFamily="34" charset="0"/>
              <a:cs typeface="Arial" panose="020B0604020202020204" pitchFamily="34" charset="0"/>
            </a:rPr>
          </a:br>
          <a:endParaRPr lang="en-GB" sz="1400" b="0" dirty="0">
            <a:ln>
              <a:noFill/>
            </a:ln>
            <a:solidFill>
              <a:schemeClr val="bg1"/>
            </a:solidFill>
            <a:effectLst/>
            <a:latin typeface="Arial" panose="020B0604020202020204" pitchFamily="34" charset="0"/>
            <a:cs typeface="Arial" panose="020B0604020202020204" pitchFamily="34" charset="0"/>
          </a:endParaRPr>
        </a:p>
      </dgm:t>
    </dgm:pt>
    <dgm:pt modelId="{347F1983-7C8A-4CE1-A31A-C14812966CFE}" type="parTrans" cxnId="{72DC7587-A2DB-40E9-8595-CF1E72E0C1B9}">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CEFB1E0C-B228-4132-8A89-8A8E506D1474}" type="sibTrans" cxnId="{72DC7587-A2DB-40E9-8595-CF1E72E0C1B9}">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E8075D7D-932E-4002-9B8A-57009C6BC710}">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Social care</a:t>
          </a:r>
          <a:br>
            <a:rPr lang="en-GB" sz="1400" b="0" dirty="0">
              <a:ln>
                <a:noFill/>
              </a:ln>
              <a:solidFill>
                <a:schemeClr val="bg1"/>
              </a:solidFill>
              <a:effectLst/>
              <a:latin typeface="Arial" panose="020B0604020202020204" pitchFamily="34" charset="0"/>
              <a:cs typeface="Arial" panose="020B0604020202020204" pitchFamily="34" charset="0"/>
            </a:rPr>
          </a:br>
          <a:endParaRPr lang="en-GB" sz="1400" b="0" dirty="0">
            <a:ln>
              <a:noFill/>
            </a:ln>
            <a:solidFill>
              <a:schemeClr val="bg1"/>
            </a:solidFill>
            <a:effectLst/>
            <a:latin typeface="Arial" panose="020B0604020202020204" pitchFamily="34" charset="0"/>
            <a:cs typeface="Arial" panose="020B0604020202020204" pitchFamily="34" charset="0"/>
          </a:endParaRPr>
        </a:p>
      </dgm:t>
    </dgm:pt>
    <dgm:pt modelId="{3BE95D61-4524-43AF-B6F2-3569BE81F2D1}" type="parTrans" cxnId="{ECDE5260-6D56-4B37-987A-9CE8F7C77711}">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1BBBB7C3-AE6C-431F-AA13-B5F9E3D8A89E}" type="sibTrans" cxnId="{ECDE5260-6D56-4B37-987A-9CE8F7C77711}">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4F404733-7AB5-4A91-AA1B-366F256B0E76}">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dirty="0">
            <a:ln>
              <a:noFill/>
            </a:ln>
            <a:solidFill>
              <a:schemeClr val="bg1"/>
            </a:solidFill>
            <a:effectLst/>
            <a:latin typeface="Arial" panose="020B0604020202020204" pitchFamily="34" charset="0"/>
            <a:cs typeface="Arial" panose="020B0604020202020204" pitchFamily="34" charset="0"/>
          </a:endParaRPr>
        </a:p>
        <a:p>
          <a:r>
            <a:rPr lang="en-GB" sz="1400" b="0" dirty="0">
              <a:ln>
                <a:noFill/>
              </a:ln>
              <a:solidFill>
                <a:schemeClr val="bg1"/>
              </a:solidFill>
              <a:effectLst/>
              <a:latin typeface="Arial" panose="020B0604020202020204" pitchFamily="34" charset="0"/>
              <a:cs typeface="Arial" panose="020B0604020202020204" pitchFamily="34" charset="0"/>
            </a:rPr>
            <a:t>Service </a:t>
          </a:r>
          <a:br>
            <a:rPr lang="en-GB" sz="1400" b="0" dirty="0">
              <a:ln>
                <a:noFill/>
              </a:ln>
              <a:solidFill>
                <a:schemeClr val="bg1"/>
              </a:solidFill>
              <a:effectLst/>
              <a:latin typeface="Arial" panose="020B0604020202020204" pitchFamily="34" charset="0"/>
              <a:cs typeface="Arial" panose="020B0604020202020204" pitchFamily="34" charset="0"/>
            </a:rPr>
          </a:br>
          <a:r>
            <a:rPr lang="en-GB" sz="1400" b="0" dirty="0">
              <a:ln>
                <a:noFill/>
              </a:ln>
              <a:solidFill>
                <a:schemeClr val="bg1"/>
              </a:solidFill>
              <a:effectLst/>
              <a:latin typeface="Arial" panose="020B0604020202020204" pitchFamily="34" charset="0"/>
              <a:cs typeface="Arial" panose="020B0604020202020204" pitchFamily="34" charset="0"/>
            </a:rPr>
            <a:t>data</a:t>
          </a:r>
        </a:p>
      </dgm:t>
    </dgm:pt>
    <dgm:pt modelId="{6906C18D-F27A-4658-9454-B00D248A17C4}" type="parTrans" cxnId="{E1177EA1-9FAB-42EB-B63B-AB108AE05D1C}">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3BD71BB8-25C0-405F-9FF6-A1A6E16C620A}" type="sibTrans" cxnId="{E1177EA1-9FAB-42EB-B63B-AB108AE05D1C}">
      <dgm:prSet/>
      <dgm:spPr/>
      <dgm:t>
        <a:bodyPr/>
        <a:lstStyle/>
        <a:p>
          <a:endParaRPr lang="en-GB" sz="3600" b="0">
            <a:solidFill>
              <a:schemeClr val="bg1"/>
            </a:solidFill>
            <a:latin typeface="Arial" panose="020B0604020202020204" pitchFamily="34" charset="0"/>
            <a:cs typeface="Arial" panose="020B0604020202020204" pitchFamily="34" charset="0"/>
          </a:endParaRPr>
        </a:p>
      </dgm:t>
    </dgm:pt>
    <dgm:pt modelId="{82F86252-971C-45FC-A60A-72F0B3676584}">
      <dgm:prSet custT="1"/>
      <dgm:spPr/>
      <dgm:t>
        <a:bodyPr/>
        <a:lstStyle/>
        <a:p>
          <a:r>
            <a:rPr lang="en-GB" sz="2400" b="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dirty="0">
            <a:ln>
              <a:noFill/>
            </a:ln>
            <a:solidFill>
              <a:schemeClr val="bg1"/>
            </a:solidFill>
            <a:effectLst/>
            <a:latin typeface="Arial" panose="020B0604020202020204" pitchFamily="34" charset="0"/>
            <a:cs typeface="Arial" panose="020B0604020202020204" pitchFamily="34" charset="0"/>
          </a:endParaRPr>
        </a:p>
        <a:p>
          <a:r>
            <a:rPr lang="en-GB" sz="1400" b="0" dirty="0">
              <a:ln>
                <a:noFill/>
              </a:ln>
              <a:solidFill>
                <a:schemeClr val="bg1"/>
              </a:solidFill>
              <a:effectLst/>
              <a:latin typeface="Arial" panose="020B0604020202020204" pitchFamily="34" charset="0"/>
              <a:cs typeface="Arial" panose="020B0604020202020204" pitchFamily="34" charset="0"/>
            </a:rPr>
            <a:t>Community intelligence</a:t>
          </a:r>
        </a:p>
      </dgm:t>
    </dgm:pt>
    <dgm:pt modelId="{E529B905-A627-4A00-9306-644E9AB955E8}" type="parTrans" cxnId="{4C054BFE-6E9A-4E17-8A8D-5A10E76E7730}">
      <dgm:prSet/>
      <dgm:spPr/>
      <dgm:t>
        <a:bodyPr/>
        <a:lstStyle/>
        <a:p>
          <a:endParaRPr lang="en-GB" sz="1800" b="0">
            <a:solidFill>
              <a:schemeClr val="bg1"/>
            </a:solidFill>
            <a:latin typeface="Arial" panose="020B0604020202020204" pitchFamily="34" charset="0"/>
            <a:cs typeface="Arial" panose="020B0604020202020204" pitchFamily="34" charset="0"/>
          </a:endParaRPr>
        </a:p>
      </dgm:t>
    </dgm:pt>
    <dgm:pt modelId="{4CA0613D-E9FE-4772-B1DF-45DEEDE6AA5C}" type="sibTrans" cxnId="{4C054BFE-6E9A-4E17-8A8D-5A10E76E7730}">
      <dgm:prSet/>
      <dgm:spPr/>
      <dgm:t>
        <a:bodyPr/>
        <a:lstStyle/>
        <a:p>
          <a:endParaRPr lang="en-GB" sz="1800" b="0">
            <a:solidFill>
              <a:schemeClr val="bg1"/>
            </a:solidFill>
            <a:latin typeface="Arial" panose="020B0604020202020204" pitchFamily="34" charset="0"/>
            <a:cs typeface="Arial" panose="020B0604020202020204" pitchFamily="34" charset="0"/>
          </a:endParaRPr>
        </a:p>
      </dgm:t>
    </dgm:pt>
    <dgm:pt modelId="{74CEA007-6AF5-4BAB-8130-4A348CE2594C}" type="pres">
      <dgm:prSet presAssocID="{FA8946CD-A28B-471F-B332-91AEC39087CD}" presName="diagram" presStyleCnt="0">
        <dgm:presLayoutVars>
          <dgm:dir/>
          <dgm:resizeHandles val="exact"/>
        </dgm:presLayoutVars>
      </dgm:prSet>
      <dgm:spPr/>
    </dgm:pt>
    <dgm:pt modelId="{54EEFA6E-ABCE-49D9-8B07-4C1351F8EF0C}" type="pres">
      <dgm:prSet presAssocID="{82F86252-971C-45FC-A60A-72F0B3676584}" presName="node" presStyleLbl="node1" presStyleIdx="0" presStyleCnt="11">
        <dgm:presLayoutVars>
          <dgm:bulletEnabled val="1"/>
        </dgm:presLayoutVars>
      </dgm:prSet>
      <dgm:spPr/>
    </dgm:pt>
    <dgm:pt modelId="{46FF5A43-263C-4DC0-BAAA-3F70A242DF6F}" type="pres">
      <dgm:prSet presAssocID="{4CA0613D-E9FE-4772-B1DF-45DEEDE6AA5C}" presName="sibTrans" presStyleCnt="0"/>
      <dgm:spPr/>
    </dgm:pt>
    <dgm:pt modelId="{1CC2FECB-04E0-4119-B767-E669FDD62B39}" type="pres">
      <dgm:prSet presAssocID="{40EE453A-2B41-495D-B2AC-9059ECAAB2AB}" presName="node" presStyleLbl="node1" presStyleIdx="1" presStyleCnt="11">
        <dgm:presLayoutVars>
          <dgm:bulletEnabled val="1"/>
        </dgm:presLayoutVars>
      </dgm:prSet>
      <dgm:spPr/>
    </dgm:pt>
    <dgm:pt modelId="{11AB4DB3-B742-429D-BA10-DD0E074E762F}" type="pres">
      <dgm:prSet presAssocID="{2842AA65-B4FF-4546-9CE3-BED8A33C1F53}" presName="sibTrans" presStyleCnt="0"/>
      <dgm:spPr/>
    </dgm:pt>
    <dgm:pt modelId="{81B028D2-0073-4ACF-B1C6-0BD24F286105}" type="pres">
      <dgm:prSet presAssocID="{174AAAA3-FE46-408F-BA0D-BD74304E86FE}" presName="node" presStyleLbl="node1" presStyleIdx="2" presStyleCnt="11">
        <dgm:presLayoutVars>
          <dgm:bulletEnabled val="1"/>
        </dgm:presLayoutVars>
      </dgm:prSet>
      <dgm:spPr/>
    </dgm:pt>
    <dgm:pt modelId="{1E967740-DDF5-4CFD-B1C3-E8BBF069ED30}" type="pres">
      <dgm:prSet presAssocID="{96C2D795-A382-4412-8369-A5CCD1C4BF96}" presName="sibTrans" presStyleCnt="0"/>
      <dgm:spPr/>
    </dgm:pt>
    <dgm:pt modelId="{B627FCF7-AF44-49D8-A47B-A0EDF4BFD73F}" type="pres">
      <dgm:prSet presAssocID="{41DA9B13-E119-4532-B28B-31CEABF19CB6}" presName="node" presStyleLbl="node1" presStyleIdx="3" presStyleCnt="11">
        <dgm:presLayoutVars>
          <dgm:bulletEnabled val="1"/>
        </dgm:presLayoutVars>
      </dgm:prSet>
      <dgm:spPr/>
    </dgm:pt>
    <dgm:pt modelId="{76638610-9FA0-487D-9D2E-2EC9D17F4233}" type="pres">
      <dgm:prSet presAssocID="{DA622F1D-1199-41A7-B564-A9ADCC0C9E84}" presName="sibTrans" presStyleCnt="0"/>
      <dgm:spPr/>
    </dgm:pt>
    <dgm:pt modelId="{6F0DA442-671B-4A4A-AEB8-34887931A0B3}" type="pres">
      <dgm:prSet presAssocID="{3E399DF3-670E-471D-9D29-333F2C56734F}" presName="node" presStyleLbl="node1" presStyleIdx="4" presStyleCnt="11">
        <dgm:presLayoutVars>
          <dgm:bulletEnabled val="1"/>
        </dgm:presLayoutVars>
      </dgm:prSet>
      <dgm:spPr/>
    </dgm:pt>
    <dgm:pt modelId="{C343E5EE-FFE4-4E18-A6B2-D57BA82C5D6E}" type="pres">
      <dgm:prSet presAssocID="{3F1BB9B3-7508-41B5-8E3C-4873A0E2CBF3}" presName="sibTrans" presStyleCnt="0"/>
      <dgm:spPr/>
    </dgm:pt>
    <dgm:pt modelId="{A0B8EA91-2CD4-4810-94B2-187A60E14B62}" type="pres">
      <dgm:prSet presAssocID="{DFFCBCC0-6CC9-4FF3-B462-7B87417D894E}" presName="node" presStyleLbl="node1" presStyleIdx="5" presStyleCnt="11">
        <dgm:presLayoutVars>
          <dgm:bulletEnabled val="1"/>
        </dgm:presLayoutVars>
      </dgm:prSet>
      <dgm:spPr/>
    </dgm:pt>
    <dgm:pt modelId="{EB53549C-9783-49FE-876E-B957C33915AF}" type="pres">
      <dgm:prSet presAssocID="{F2370FDF-3D38-4D10-A259-A851361C3B17}" presName="sibTrans" presStyleCnt="0"/>
      <dgm:spPr/>
    </dgm:pt>
    <dgm:pt modelId="{69A6CF95-AADB-4744-913C-371A5B6CD93A}" type="pres">
      <dgm:prSet presAssocID="{4B5BECF0-D4B0-4533-B7F8-D3EC33CE287E}" presName="node" presStyleLbl="node1" presStyleIdx="6" presStyleCnt="11">
        <dgm:presLayoutVars>
          <dgm:bulletEnabled val="1"/>
        </dgm:presLayoutVars>
      </dgm:prSet>
      <dgm:spPr/>
    </dgm:pt>
    <dgm:pt modelId="{241F6C99-CDD7-4691-BCA9-65C1066302B3}" type="pres">
      <dgm:prSet presAssocID="{89BB71A1-8604-46BB-8DEB-40202895A57D}" presName="sibTrans" presStyleCnt="0"/>
      <dgm:spPr/>
    </dgm:pt>
    <dgm:pt modelId="{F535180B-A190-4DF6-9FD8-79AFC1483AC2}" type="pres">
      <dgm:prSet presAssocID="{4B4A531C-E79C-448D-BBC9-20C03439B37B}" presName="node" presStyleLbl="node1" presStyleIdx="7" presStyleCnt="11">
        <dgm:presLayoutVars>
          <dgm:bulletEnabled val="1"/>
        </dgm:presLayoutVars>
      </dgm:prSet>
      <dgm:spPr/>
    </dgm:pt>
    <dgm:pt modelId="{BEEAEDD2-7911-483D-99A7-AFB85A096D5F}" type="pres">
      <dgm:prSet presAssocID="{841384BF-D67D-4D27-BC26-75FD54988011}" presName="sibTrans" presStyleCnt="0"/>
      <dgm:spPr/>
    </dgm:pt>
    <dgm:pt modelId="{4CA5AFB8-3F88-4656-833F-978642CFAA82}" type="pres">
      <dgm:prSet presAssocID="{1343F589-6305-4E13-9259-824D9011C0C2}" presName="node" presStyleLbl="node1" presStyleIdx="8" presStyleCnt="11">
        <dgm:presLayoutVars>
          <dgm:bulletEnabled val="1"/>
        </dgm:presLayoutVars>
      </dgm:prSet>
      <dgm:spPr/>
    </dgm:pt>
    <dgm:pt modelId="{7511C37F-687F-4D1B-A004-1B221B76DC01}" type="pres">
      <dgm:prSet presAssocID="{CEFB1E0C-B228-4132-8A89-8A8E506D1474}" presName="sibTrans" presStyleCnt="0"/>
      <dgm:spPr/>
    </dgm:pt>
    <dgm:pt modelId="{468AA129-C1C9-4D95-A86D-E9F01E8A27D5}" type="pres">
      <dgm:prSet presAssocID="{E8075D7D-932E-4002-9B8A-57009C6BC710}" presName="node" presStyleLbl="node1" presStyleIdx="9" presStyleCnt="11">
        <dgm:presLayoutVars>
          <dgm:bulletEnabled val="1"/>
        </dgm:presLayoutVars>
      </dgm:prSet>
      <dgm:spPr/>
    </dgm:pt>
    <dgm:pt modelId="{BE6C7AF4-F26F-4872-BBCD-5604C12D0D45}" type="pres">
      <dgm:prSet presAssocID="{1BBBB7C3-AE6C-431F-AA13-B5F9E3D8A89E}" presName="sibTrans" presStyleCnt="0"/>
      <dgm:spPr/>
    </dgm:pt>
    <dgm:pt modelId="{0F1A5696-106B-41BB-A92A-A45687227DBF}" type="pres">
      <dgm:prSet presAssocID="{4F404733-7AB5-4A91-AA1B-366F256B0E76}" presName="node" presStyleLbl="node1" presStyleIdx="10" presStyleCnt="11">
        <dgm:presLayoutVars>
          <dgm:bulletEnabled val="1"/>
        </dgm:presLayoutVars>
      </dgm:prSet>
      <dgm:spPr/>
    </dgm:pt>
  </dgm:ptLst>
  <dgm:cxnLst>
    <dgm:cxn modelId="{60D37606-789D-483F-B4BF-D37614BEA2B7}" srcId="{FA8946CD-A28B-471F-B332-91AEC39087CD}" destId="{4B5BECF0-D4B0-4533-B7F8-D3EC33CE287E}" srcOrd="6" destOrd="0" parTransId="{05DA5E46-99B2-4580-AD2B-034851D68535}" sibTransId="{89BB71A1-8604-46BB-8DEB-40202895A57D}"/>
    <dgm:cxn modelId="{B4C5090B-33BF-408C-9622-9152B7A41803}" srcId="{FA8946CD-A28B-471F-B332-91AEC39087CD}" destId="{4B4A531C-E79C-448D-BBC9-20C03439B37B}" srcOrd="7" destOrd="0" parTransId="{40131DE6-BE3F-42FC-9A4D-C7D13D587BA0}" sibTransId="{841384BF-D67D-4D27-BC26-75FD54988011}"/>
    <dgm:cxn modelId="{42A5681E-BAB4-4BFD-8F8A-8736B40D156B}" srcId="{FA8946CD-A28B-471F-B332-91AEC39087CD}" destId="{3E399DF3-670E-471D-9D29-333F2C56734F}" srcOrd="4" destOrd="0" parTransId="{BBB67076-284D-4E5D-81B0-6D07D0F96A04}" sibTransId="{3F1BB9B3-7508-41B5-8E3C-4873A0E2CBF3}"/>
    <dgm:cxn modelId="{99A6F022-034E-4FF2-A2F3-0AD1DAB1B9AC}" type="presOf" srcId="{4F404733-7AB5-4A91-AA1B-366F256B0E76}" destId="{0F1A5696-106B-41BB-A92A-A45687227DBF}" srcOrd="0" destOrd="0" presId="urn:microsoft.com/office/officeart/2005/8/layout/default"/>
    <dgm:cxn modelId="{C28DE229-1C3B-4C48-8360-6DE8DBDB9F65}" type="presOf" srcId="{174AAAA3-FE46-408F-BA0D-BD74304E86FE}" destId="{81B028D2-0073-4ACF-B1C6-0BD24F286105}" srcOrd="0" destOrd="0" presId="urn:microsoft.com/office/officeart/2005/8/layout/default"/>
    <dgm:cxn modelId="{71D9502A-2D54-49A8-878A-734249FE4BB7}" srcId="{FA8946CD-A28B-471F-B332-91AEC39087CD}" destId="{DFFCBCC0-6CC9-4FF3-B462-7B87417D894E}" srcOrd="5" destOrd="0" parTransId="{AF0F29CE-1CC7-45E5-BA1B-CBA7CB6C68D2}" sibTransId="{F2370FDF-3D38-4D10-A259-A851361C3B17}"/>
    <dgm:cxn modelId="{ECDE5260-6D56-4B37-987A-9CE8F7C77711}" srcId="{FA8946CD-A28B-471F-B332-91AEC39087CD}" destId="{E8075D7D-932E-4002-9B8A-57009C6BC710}" srcOrd="9" destOrd="0" parTransId="{3BE95D61-4524-43AF-B6F2-3569BE81F2D1}" sibTransId="{1BBBB7C3-AE6C-431F-AA13-B5F9E3D8A89E}"/>
    <dgm:cxn modelId="{0F223C72-F43F-4364-803D-F0FF506BEB99}" type="presOf" srcId="{FA8946CD-A28B-471F-B332-91AEC39087CD}" destId="{74CEA007-6AF5-4BAB-8130-4A348CE2594C}" srcOrd="0" destOrd="0" presId="urn:microsoft.com/office/officeart/2005/8/layout/default"/>
    <dgm:cxn modelId="{F1E61A78-C182-4DD4-B338-3423CDD9F6E8}" type="presOf" srcId="{DFFCBCC0-6CC9-4FF3-B462-7B87417D894E}" destId="{A0B8EA91-2CD4-4810-94B2-187A60E14B62}" srcOrd="0" destOrd="0" presId="urn:microsoft.com/office/officeart/2005/8/layout/default"/>
    <dgm:cxn modelId="{76AEC358-CD0F-49DF-A080-DE7389E15D98}" srcId="{FA8946CD-A28B-471F-B332-91AEC39087CD}" destId="{174AAAA3-FE46-408F-BA0D-BD74304E86FE}" srcOrd="2" destOrd="0" parTransId="{61825B3B-4D1F-462A-BB9C-FBC06E2ADBC0}" sibTransId="{96C2D795-A382-4412-8369-A5CCD1C4BF96}"/>
    <dgm:cxn modelId="{72DC7587-A2DB-40E9-8595-CF1E72E0C1B9}" srcId="{FA8946CD-A28B-471F-B332-91AEC39087CD}" destId="{1343F589-6305-4E13-9259-824D9011C0C2}" srcOrd="8" destOrd="0" parTransId="{347F1983-7C8A-4CE1-A31A-C14812966CFE}" sibTransId="{CEFB1E0C-B228-4132-8A89-8A8E506D1474}"/>
    <dgm:cxn modelId="{677C7195-0DD9-46A4-B92F-09707481691D}" type="presOf" srcId="{40EE453A-2B41-495D-B2AC-9059ECAAB2AB}" destId="{1CC2FECB-04E0-4119-B767-E669FDD62B39}" srcOrd="0" destOrd="0" presId="urn:microsoft.com/office/officeart/2005/8/layout/default"/>
    <dgm:cxn modelId="{0889F195-745C-4E22-9103-071639329E50}" type="presOf" srcId="{E8075D7D-932E-4002-9B8A-57009C6BC710}" destId="{468AA129-C1C9-4D95-A86D-E9F01E8A27D5}" srcOrd="0" destOrd="0" presId="urn:microsoft.com/office/officeart/2005/8/layout/default"/>
    <dgm:cxn modelId="{91940898-89D5-44AD-BE5B-260E498EB8BE}" type="presOf" srcId="{4B5BECF0-D4B0-4533-B7F8-D3EC33CE287E}" destId="{69A6CF95-AADB-4744-913C-371A5B6CD93A}" srcOrd="0" destOrd="0" presId="urn:microsoft.com/office/officeart/2005/8/layout/default"/>
    <dgm:cxn modelId="{5D299C9A-0908-448F-A926-4CC46F81368F}" type="presOf" srcId="{41DA9B13-E119-4532-B28B-31CEABF19CB6}" destId="{B627FCF7-AF44-49D8-A47B-A0EDF4BFD73F}" srcOrd="0" destOrd="0" presId="urn:microsoft.com/office/officeart/2005/8/layout/default"/>
    <dgm:cxn modelId="{E1177EA1-9FAB-42EB-B63B-AB108AE05D1C}" srcId="{FA8946CD-A28B-471F-B332-91AEC39087CD}" destId="{4F404733-7AB5-4A91-AA1B-366F256B0E76}" srcOrd="10" destOrd="0" parTransId="{6906C18D-F27A-4658-9454-B00D248A17C4}" sibTransId="{3BD71BB8-25C0-405F-9FF6-A1A6E16C620A}"/>
    <dgm:cxn modelId="{1CA20EA5-BADA-4E0F-8DA0-EE491174760D}" type="presOf" srcId="{1343F589-6305-4E13-9259-824D9011C0C2}" destId="{4CA5AFB8-3F88-4656-833F-978642CFAA82}" srcOrd="0" destOrd="0" presId="urn:microsoft.com/office/officeart/2005/8/layout/default"/>
    <dgm:cxn modelId="{5E8303B2-AE27-4777-9259-14F608D39336}" type="presOf" srcId="{4B4A531C-E79C-448D-BBC9-20C03439B37B}" destId="{F535180B-A190-4DF6-9FD8-79AFC1483AC2}" srcOrd="0" destOrd="0" presId="urn:microsoft.com/office/officeart/2005/8/layout/default"/>
    <dgm:cxn modelId="{EFE8EDB3-2688-47DE-8389-F1204103C8FD}" type="presOf" srcId="{3E399DF3-670E-471D-9D29-333F2C56734F}" destId="{6F0DA442-671B-4A4A-AEB8-34887931A0B3}" srcOrd="0" destOrd="0" presId="urn:microsoft.com/office/officeart/2005/8/layout/default"/>
    <dgm:cxn modelId="{6E4212D3-ED8A-4FFD-9247-25BA33B74CCC}" srcId="{FA8946CD-A28B-471F-B332-91AEC39087CD}" destId="{40EE453A-2B41-495D-B2AC-9059ECAAB2AB}" srcOrd="1" destOrd="0" parTransId="{F0C36DB5-AB18-4A85-BFC3-59F972F6DFC4}" sibTransId="{2842AA65-B4FF-4546-9CE3-BED8A33C1F53}"/>
    <dgm:cxn modelId="{CA8E57D7-7EAC-4EF9-B2A8-288135DA84A7}" srcId="{FA8946CD-A28B-471F-B332-91AEC39087CD}" destId="{41DA9B13-E119-4532-B28B-31CEABF19CB6}" srcOrd="3" destOrd="0" parTransId="{BDF8FB90-82FD-4C99-A003-D45FB40C18B4}" sibTransId="{DA622F1D-1199-41A7-B564-A9ADCC0C9E84}"/>
    <dgm:cxn modelId="{908D86FC-21E9-4B7D-8FBA-A74049677752}" type="presOf" srcId="{82F86252-971C-45FC-A60A-72F0B3676584}" destId="{54EEFA6E-ABCE-49D9-8B07-4C1351F8EF0C}" srcOrd="0" destOrd="0" presId="urn:microsoft.com/office/officeart/2005/8/layout/default"/>
    <dgm:cxn modelId="{4C054BFE-6E9A-4E17-8A8D-5A10E76E7730}" srcId="{FA8946CD-A28B-471F-B332-91AEC39087CD}" destId="{82F86252-971C-45FC-A60A-72F0B3676584}" srcOrd="0" destOrd="0" parTransId="{E529B905-A627-4A00-9306-644E9AB955E8}" sibTransId="{4CA0613D-E9FE-4772-B1DF-45DEEDE6AA5C}"/>
    <dgm:cxn modelId="{47C76E49-CDBA-4282-BA24-114EDCC9355F}" type="presParOf" srcId="{74CEA007-6AF5-4BAB-8130-4A348CE2594C}" destId="{54EEFA6E-ABCE-49D9-8B07-4C1351F8EF0C}" srcOrd="0" destOrd="0" presId="urn:microsoft.com/office/officeart/2005/8/layout/default"/>
    <dgm:cxn modelId="{257305D8-4FC8-4569-B47A-8A3CDE3CB6F5}" type="presParOf" srcId="{74CEA007-6AF5-4BAB-8130-4A348CE2594C}" destId="{46FF5A43-263C-4DC0-BAAA-3F70A242DF6F}" srcOrd="1" destOrd="0" presId="urn:microsoft.com/office/officeart/2005/8/layout/default"/>
    <dgm:cxn modelId="{8E823E7E-CF5A-4992-A891-4632E95B97D9}" type="presParOf" srcId="{74CEA007-6AF5-4BAB-8130-4A348CE2594C}" destId="{1CC2FECB-04E0-4119-B767-E669FDD62B39}" srcOrd="2" destOrd="0" presId="urn:microsoft.com/office/officeart/2005/8/layout/default"/>
    <dgm:cxn modelId="{3C3C3C04-26CE-4587-9AE8-34508E3FF048}" type="presParOf" srcId="{74CEA007-6AF5-4BAB-8130-4A348CE2594C}" destId="{11AB4DB3-B742-429D-BA10-DD0E074E762F}" srcOrd="3" destOrd="0" presId="urn:microsoft.com/office/officeart/2005/8/layout/default"/>
    <dgm:cxn modelId="{3F722F9A-A8F1-4CFC-92AC-B7A84F9758E3}" type="presParOf" srcId="{74CEA007-6AF5-4BAB-8130-4A348CE2594C}" destId="{81B028D2-0073-4ACF-B1C6-0BD24F286105}" srcOrd="4" destOrd="0" presId="urn:microsoft.com/office/officeart/2005/8/layout/default"/>
    <dgm:cxn modelId="{5B8E95AE-E49C-4749-9361-4DD0010A6903}" type="presParOf" srcId="{74CEA007-6AF5-4BAB-8130-4A348CE2594C}" destId="{1E967740-DDF5-4CFD-B1C3-E8BBF069ED30}" srcOrd="5" destOrd="0" presId="urn:microsoft.com/office/officeart/2005/8/layout/default"/>
    <dgm:cxn modelId="{AA93C195-2541-4B09-84DD-1A9DC4806885}" type="presParOf" srcId="{74CEA007-6AF5-4BAB-8130-4A348CE2594C}" destId="{B627FCF7-AF44-49D8-A47B-A0EDF4BFD73F}" srcOrd="6" destOrd="0" presId="urn:microsoft.com/office/officeart/2005/8/layout/default"/>
    <dgm:cxn modelId="{304275AB-FBB9-4D2D-A0F0-65C2343E6F8F}" type="presParOf" srcId="{74CEA007-6AF5-4BAB-8130-4A348CE2594C}" destId="{76638610-9FA0-487D-9D2E-2EC9D17F4233}" srcOrd="7" destOrd="0" presId="urn:microsoft.com/office/officeart/2005/8/layout/default"/>
    <dgm:cxn modelId="{2A24B3B9-D8F4-4A42-A382-C9E5C705CB95}" type="presParOf" srcId="{74CEA007-6AF5-4BAB-8130-4A348CE2594C}" destId="{6F0DA442-671B-4A4A-AEB8-34887931A0B3}" srcOrd="8" destOrd="0" presId="urn:microsoft.com/office/officeart/2005/8/layout/default"/>
    <dgm:cxn modelId="{F5CE2D61-95B7-4E97-9803-361BA895765E}" type="presParOf" srcId="{74CEA007-6AF5-4BAB-8130-4A348CE2594C}" destId="{C343E5EE-FFE4-4E18-A6B2-D57BA82C5D6E}" srcOrd="9" destOrd="0" presId="urn:microsoft.com/office/officeart/2005/8/layout/default"/>
    <dgm:cxn modelId="{3868D774-73B1-4E96-8243-91A65D65EC6D}" type="presParOf" srcId="{74CEA007-6AF5-4BAB-8130-4A348CE2594C}" destId="{A0B8EA91-2CD4-4810-94B2-187A60E14B62}" srcOrd="10" destOrd="0" presId="urn:microsoft.com/office/officeart/2005/8/layout/default"/>
    <dgm:cxn modelId="{86F0A914-EC70-4447-8A43-8B71770D3B4C}" type="presParOf" srcId="{74CEA007-6AF5-4BAB-8130-4A348CE2594C}" destId="{EB53549C-9783-49FE-876E-B957C33915AF}" srcOrd="11" destOrd="0" presId="urn:microsoft.com/office/officeart/2005/8/layout/default"/>
    <dgm:cxn modelId="{061B76A2-CBDA-4BE9-870C-8D9E89E874B6}" type="presParOf" srcId="{74CEA007-6AF5-4BAB-8130-4A348CE2594C}" destId="{69A6CF95-AADB-4744-913C-371A5B6CD93A}" srcOrd="12" destOrd="0" presId="urn:microsoft.com/office/officeart/2005/8/layout/default"/>
    <dgm:cxn modelId="{09E2CEAE-8A3A-4FF6-BA56-5F5256A8AC2C}" type="presParOf" srcId="{74CEA007-6AF5-4BAB-8130-4A348CE2594C}" destId="{241F6C99-CDD7-4691-BCA9-65C1066302B3}" srcOrd="13" destOrd="0" presId="urn:microsoft.com/office/officeart/2005/8/layout/default"/>
    <dgm:cxn modelId="{AF8794DB-D4A7-4924-B77A-741D21504364}" type="presParOf" srcId="{74CEA007-6AF5-4BAB-8130-4A348CE2594C}" destId="{F535180B-A190-4DF6-9FD8-79AFC1483AC2}" srcOrd="14" destOrd="0" presId="urn:microsoft.com/office/officeart/2005/8/layout/default"/>
    <dgm:cxn modelId="{A5C06DF3-DC23-4A76-B1E7-D6E276395F78}" type="presParOf" srcId="{74CEA007-6AF5-4BAB-8130-4A348CE2594C}" destId="{BEEAEDD2-7911-483D-99A7-AFB85A096D5F}" srcOrd="15" destOrd="0" presId="urn:microsoft.com/office/officeart/2005/8/layout/default"/>
    <dgm:cxn modelId="{803E939D-0BB9-4509-AF1E-F01B519959D7}" type="presParOf" srcId="{74CEA007-6AF5-4BAB-8130-4A348CE2594C}" destId="{4CA5AFB8-3F88-4656-833F-978642CFAA82}" srcOrd="16" destOrd="0" presId="urn:microsoft.com/office/officeart/2005/8/layout/default"/>
    <dgm:cxn modelId="{D6FD1C7E-B642-48F6-BF4B-E2AE3835CDBE}" type="presParOf" srcId="{74CEA007-6AF5-4BAB-8130-4A348CE2594C}" destId="{7511C37F-687F-4D1B-A004-1B221B76DC01}" srcOrd="17" destOrd="0" presId="urn:microsoft.com/office/officeart/2005/8/layout/default"/>
    <dgm:cxn modelId="{B20E4CC1-BC3C-4697-AB4A-5B44BC728003}" type="presParOf" srcId="{74CEA007-6AF5-4BAB-8130-4A348CE2594C}" destId="{468AA129-C1C9-4D95-A86D-E9F01E8A27D5}" srcOrd="18" destOrd="0" presId="urn:microsoft.com/office/officeart/2005/8/layout/default"/>
    <dgm:cxn modelId="{159A3511-BFF6-478E-BBC3-6262F0DFF397}" type="presParOf" srcId="{74CEA007-6AF5-4BAB-8130-4A348CE2594C}" destId="{BE6C7AF4-F26F-4872-BBCD-5604C12D0D45}" srcOrd="19" destOrd="0" presId="urn:microsoft.com/office/officeart/2005/8/layout/default"/>
    <dgm:cxn modelId="{42578DC2-11A0-4505-897B-79CE0B88765C}" type="presParOf" srcId="{74CEA007-6AF5-4BAB-8130-4A348CE2594C}" destId="{0F1A5696-106B-41BB-A92A-A45687227DBF}" srcOrd="20" destOrd="0" presId="urn:microsoft.com/office/officeart/2005/8/layout/default"/>
  </dgm:cxnLst>
  <dgm:bg>
    <a:noFill/>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A8946CD-A28B-471F-B332-91AEC39087CD}" type="doc">
      <dgm:prSet loTypeId="urn:microsoft.com/office/officeart/2005/8/layout/default" loCatId="list" qsTypeId="urn:microsoft.com/office/officeart/2005/8/quickstyle/simple4" qsCatId="simple" csTypeId="urn:microsoft.com/office/officeart/2005/8/colors/colorful5" csCatId="colorful" phldr="1"/>
      <dgm:spPr/>
      <dgm:t>
        <a:bodyPr/>
        <a:lstStyle/>
        <a:p>
          <a:endParaRPr lang="en-GB"/>
        </a:p>
      </dgm:t>
    </dgm:pt>
    <dgm:pt modelId="{40EE453A-2B41-495D-B2AC-9059ECAAB2AB}">
      <dgm:prSet phldrT="[Text]" custT="1"/>
      <dgm:spPr/>
      <dgm:t>
        <a:bodyPr/>
        <a:lstStyle/>
        <a:p>
          <a:r>
            <a:rPr lang="en-GB" sz="1000" b="1"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Community safety </a:t>
          </a:r>
          <a:r>
            <a:rPr lang="en-GB" sz="10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(crime and anti-social behaviour, hate crime, domestic violence)</a:t>
          </a:r>
        </a:p>
      </dgm:t>
    </dgm:pt>
    <dgm:pt modelId="{F0C36DB5-AB18-4A85-BFC3-59F972F6DFC4}" type="parTrans" cxnId="{6E4212D3-ED8A-4FFD-9247-25BA33B74CCC}">
      <dgm:prSet/>
      <dgm:spPr/>
      <dgm:t>
        <a:bodyPr/>
        <a:lstStyle/>
        <a:p>
          <a:endParaRPr lang="en-GB" sz="2400">
            <a:latin typeface="Arial" panose="020B0604020202020204" pitchFamily="34" charset="0"/>
            <a:cs typeface="Arial" panose="020B0604020202020204" pitchFamily="34" charset="0"/>
          </a:endParaRPr>
        </a:p>
      </dgm:t>
    </dgm:pt>
    <dgm:pt modelId="{2842AA65-B4FF-4546-9CE3-BED8A33C1F53}" type="sibTrans" cxnId="{6E4212D3-ED8A-4FFD-9247-25BA33B74CCC}">
      <dgm:prSet/>
      <dgm:spPr/>
      <dgm:t>
        <a:bodyPr/>
        <a:lstStyle/>
        <a:p>
          <a:endParaRPr lang="en-GB" sz="2400">
            <a:latin typeface="Arial" panose="020B0604020202020204" pitchFamily="34" charset="0"/>
            <a:cs typeface="Arial" panose="020B0604020202020204" pitchFamily="34" charset="0"/>
          </a:endParaRPr>
        </a:p>
      </dgm:t>
    </dgm:pt>
    <dgm:pt modelId="{174AAAA3-FE46-408F-BA0D-BD74304E86FE}">
      <dgm:prSet custT="1"/>
      <dgm:spPr/>
      <dgm:t>
        <a:bodyPr/>
        <a:lstStyle/>
        <a:p>
          <a:r>
            <a:rPr lang="en-GB" sz="1000" b="1"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Education</a:t>
          </a:r>
          <a:r>
            <a:rPr lang="en-GB" sz="10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(exam results; school attendance &amp; exclusions, Ofsted)</a:t>
          </a:r>
        </a:p>
      </dgm:t>
    </dgm:pt>
    <dgm:pt modelId="{61825B3B-4D1F-462A-BB9C-FBC06E2ADBC0}" type="parTrans" cxnId="{76AEC358-CD0F-49DF-A080-DE7389E15D98}">
      <dgm:prSet/>
      <dgm:spPr/>
      <dgm:t>
        <a:bodyPr/>
        <a:lstStyle/>
        <a:p>
          <a:endParaRPr lang="en-GB" sz="2400">
            <a:latin typeface="Arial" panose="020B0604020202020204" pitchFamily="34" charset="0"/>
            <a:cs typeface="Arial" panose="020B0604020202020204" pitchFamily="34" charset="0"/>
          </a:endParaRPr>
        </a:p>
      </dgm:t>
    </dgm:pt>
    <dgm:pt modelId="{96C2D795-A382-4412-8369-A5CCD1C4BF96}" type="sibTrans" cxnId="{76AEC358-CD0F-49DF-A080-DE7389E15D98}">
      <dgm:prSet/>
      <dgm:spPr/>
      <dgm:t>
        <a:bodyPr/>
        <a:lstStyle/>
        <a:p>
          <a:endParaRPr lang="en-GB" sz="2400">
            <a:latin typeface="Arial" panose="020B0604020202020204" pitchFamily="34" charset="0"/>
            <a:cs typeface="Arial" panose="020B0604020202020204" pitchFamily="34" charset="0"/>
          </a:endParaRPr>
        </a:p>
      </dgm:t>
    </dgm:pt>
    <dgm:pt modelId="{41DA9B13-E119-4532-B28B-31CEABF19CB6}">
      <dgm:prSet custT="1"/>
      <dgm:spPr/>
      <dgm:t>
        <a:bodyPr/>
        <a:lstStyle/>
        <a:p>
          <a:r>
            <a:rPr lang="en-GB" sz="1000" b="1"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Economic growth &amp; prosperity</a:t>
          </a:r>
          <a:r>
            <a:rPr lang="en-GB" sz="10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(footfall, visitors, cultural participation, jobs and employment, qualifications)</a:t>
          </a:r>
        </a:p>
      </dgm:t>
    </dgm:pt>
    <dgm:pt modelId="{BDF8FB90-82FD-4C99-A003-D45FB40C18B4}" type="parTrans" cxnId="{CA8E57D7-7EAC-4EF9-B2A8-288135DA84A7}">
      <dgm:prSet/>
      <dgm:spPr/>
      <dgm:t>
        <a:bodyPr/>
        <a:lstStyle/>
        <a:p>
          <a:endParaRPr lang="en-GB" sz="2400">
            <a:latin typeface="Arial" panose="020B0604020202020204" pitchFamily="34" charset="0"/>
            <a:cs typeface="Arial" panose="020B0604020202020204" pitchFamily="34" charset="0"/>
          </a:endParaRPr>
        </a:p>
      </dgm:t>
    </dgm:pt>
    <dgm:pt modelId="{DA622F1D-1199-41A7-B564-A9ADCC0C9E84}" type="sibTrans" cxnId="{CA8E57D7-7EAC-4EF9-B2A8-288135DA84A7}">
      <dgm:prSet/>
      <dgm:spPr/>
      <dgm:t>
        <a:bodyPr/>
        <a:lstStyle/>
        <a:p>
          <a:endParaRPr lang="en-GB" sz="2400">
            <a:latin typeface="Arial" panose="020B0604020202020204" pitchFamily="34" charset="0"/>
            <a:cs typeface="Arial" panose="020B0604020202020204" pitchFamily="34" charset="0"/>
          </a:endParaRPr>
        </a:p>
      </dgm:t>
    </dgm:pt>
    <dgm:pt modelId="{3E399DF3-670E-471D-9D29-333F2C56734F}">
      <dgm:prSet custT="1"/>
      <dgm:spPr/>
      <dgm:t>
        <a:bodyPr/>
        <a:lstStyle/>
        <a:p>
          <a:r>
            <a:rPr lang="en-GB" sz="1000" b="1"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Family hubs </a:t>
          </a:r>
          <a:r>
            <a:rPr lang="en-GB" sz="10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(school readiness, deprivation/pupil premium)</a:t>
          </a:r>
        </a:p>
      </dgm:t>
    </dgm:pt>
    <dgm:pt modelId="{BBB67076-284D-4E5D-81B0-6D07D0F96A04}" type="parTrans" cxnId="{42A5681E-BAB4-4BFD-8F8A-8736B40D156B}">
      <dgm:prSet/>
      <dgm:spPr/>
      <dgm:t>
        <a:bodyPr/>
        <a:lstStyle/>
        <a:p>
          <a:endParaRPr lang="en-GB" sz="2400">
            <a:latin typeface="Arial" panose="020B0604020202020204" pitchFamily="34" charset="0"/>
            <a:cs typeface="Arial" panose="020B0604020202020204" pitchFamily="34" charset="0"/>
          </a:endParaRPr>
        </a:p>
      </dgm:t>
    </dgm:pt>
    <dgm:pt modelId="{3F1BB9B3-7508-41B5-8E3C-4873A0E2CBF3}" type="sibTrans" cxnId="{42A5681E-BAB4-4BFD-8F8A-8736B40D156B}">
      <dgm:prSet/>
      <dgm:spPr/>
      <dgm:t>
        <a:bodyPr/>
        <a:lstStyle/>
        <a:p>
          <a:endParaRPr lang="en-GB" sz="2400">
            <a:latin typeface="Arial" panose="020B0604020202020204" pitchFamily="34" charset="0"/>
            <a:cs typeface="Arial" panose="020B0604020202020204" pitchFamily="34" charset="0"/>
          </a:endParaRPr>
        </a:p>
      </dgm:t>
    </dgm:pt>
    <dgm:pt modelId="{DFFCBCC0-6CC9-4FF3-B462-7B87417D894E}">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Health &amp; wellbeing </a:t>
          </a:r>
          <a:r>
            <a:rPr lang="en-GB" sz="10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(homelessness, drug/alcohol misuse, sports &amp; physical activity, health conditions &amp; NHS stats)</a:t>
          </a:r>
        </a:p>
      </dgm:t>
    </dgm:pt>
    <dgm:pt modelId="{AF0F29CE-1CC7-45E5-BA1B-CBA7CB6C68D2}" type="parTrans" cxnId="{71D9502A-2D54-49A8-878A-734249FE4BB7}">
      <dgm:prSet/>
      <dgm:spPr/>
      <dgm:t>
        <a:bodyPr/>
        <a:lstStyle/>
        <a:p>
          <a:endParaRPr lang="en-GB" sz="2400">
            <a:latin typeface="Arial" panose="020B0604020202020204" pitchFamily="34" charset="0"/>
            <a:cs typeface="Arial" panose="020B0604020202020204" pitchFamily="34" charset="0"/>
          </a:endParaRPr>
        </a:p>
      </dgm:t>
    </dgm:pt>
    <dgm:pt modelId="{F2370FDF-3D38-4D10-A259-A851361C3B17}" type="sibTrans" cxnId="{71D9502A-2D54-49A8-878A-734249FE4BB7}">
      <dgm:prSet/>
      <dgm:spPr/>
      <dgm:t>
        <a:bodyPr/>
        <a:lstStyle/>
        <a:p>
          <a:endParaRPr lang="en-GB" sz="2400">
            <a:latin typeface="Arial" panose="020B0604020202020204" pitchFamily="34" charset="0"/>
            <a:cs typeface="Arial" panose="020B0604020202020204" pitchFamily="34" charset="0"/>
          </a:endParaRPr>
        </a:p>
      </dgm:t>
    </dgm:pt>
    <dgm:pt modelId="{4B5BECF0-D4B0-4533-B7F8-D3EC33CE287E}">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Location data </a:t>
          </a:r>
          <a:r>
            <a:rPr lang="en-GB" sz="1000" b="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(maps, administrative boundaries, local land and property gazetteer)</a:t>
          </a:r>
        </a:p>
      </dgm:t>
    </dgm:pt>
    <dgm:pt modelId="{05DA5E46-99B2-4580-AD2B-034851D68535}" type="parTrans" cxnId="{60D37606-789D-483F-B4BF-D37614BEA2B7}">
      <dgm:prSet/>
      <dgm:spPr/>
      <dgm:t>
        <a:bodyPr/>
        <a:lstStyle/>
        <a:p>
          <a:endParaRPr lang="en-GB" sz="2400">
            <a:latin typeface="Arial" panose="020B0604020202020204" pitchFamily="34" charset="0"/>
            <a:cs typeface="Arial" panose="020B0604020202020204" pitchFamily="34" charset="0"/>
          </a:endParaRPr>
        </a:p>
      </dgm:t>
    </dgm:pt>
    <dgm:pt modelId="{89BB71A1-8604-46BB-8DEB-40202895A57D}" type="sibTrans" cxnId="{60D37606-789D-483F-B4BF-D37614BEA2B7}">
      <dgm:prSet/>
      <dgm:spPr/>
      <dgm:t>
        <a:bodyPr/>
        <a:lstStyle/>
        <a:p>
          <a:endParaRPr lang="en-GB" sz="2400">
            <a:latin typeface="Arial" panose="020B0604020202020204" pitchFamily="34" charset="0"/>
            <a:cs typeface="Arial" panose="020B0604020202020204" pitchFamily="34" charset="0"/>
          </a:endParaRPr>
        </a:p>
      </dgm:t>
    </dgm:pt>
    <dgm:pt modelId="{4B4A531C-E79C-448D-BBC9-20C03439B37B}">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Public services </a:t>
          </a:r>
          <a:r>
            <a:rPr lang="en-GB" sz="10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(road &amp; pavements, fly-tipping, waste and recycling)</a:t>
          </a:r>
        </a:p>
      </dgm:t>
    </dgm:pt>
    <dgm:pt modelId="{40131DE6-BE3F-42FC-9A4D-C7D13D587BA0}" type="parTrans" cxnId="{B4C5090B-33BF-408C-9622-9152B7A41803}">
      <dgm:prSet/>
      <dgm:spPr/>
      <dgm:t>
        <a:bodyPr/>
        <a:lstStyle/>
        <a:p>
          <a:endParaRPr lang="en-GB" sz="2400">
            <a:latin typeface="Arial" panose="020B0604020202020204" pitchFamily="34" charset="0"/>
            <a:cs typeface="Arial" panose="020B0604020202020204" pitchFamily="34" charset="0"/>
          </a:endParaRPr>
        </a:p>
      </dgm:t>
    </dgm:pt>
    <dgm:pt modelId="{841384BF-D67D-4D27-BC26-75FD54988011}" type="sibTrans" cxnId="{B4C5090B-33BF-408C-9622-9152B7A41803}">
      <dgm:prSet/>
      <dgm:spPr/>
      <dgm:t>
        <a:bodyPr/>
        <a:lstStyle/>
        <a:p>
          <a:endParaRPr lang="en-GB" sz="2400">
            <a:latin typeface="Arial" panose="020B0604020202020204" pitchFamily="34" charset="0"/>
            <a:cs typeface="Arial" panose="020B0604020202020204" pitchFamily="34" charset="0"/>
          </a:endParaRPr>
        </a:p>
      </dgm:t>
    </dgm:pt>
    <dgm:pt modelId="{1343F589-6305-4E13-9259-824D9011C0C2}">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Resources</a:t>
          </a:r>
          <a:r>
            <a:rPr lang="en-GB" sz="10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(Council tax and business rates, carbon emissions, sickness absence)</a:t>
          </a:r>
        </a:p>
      </dgm:t>
    </dgm:pt>
    <dgm:pt modelId="{347F1983-7C8A-4CE1-A31A-C14812966CFE}" type="parTrans" cxnId="{72DC7587-A2DB-40E9-8595-CF1E72E0C1B9}">
      <dgm:prSet/>
      <dgm:spPr/>
      <dgm:t>
        <a:bodyPr/>
        <a:lstStyle/>
        <a:p>
          <a:endParaRPr lang="en-GB" sz="2400">
            <a:latin typeface="Arial" panose="020B0604020202020204" pitchFamily="34" charset="0"/>
            <a:cs typeface="Arial" panose="020B0604020202020204" pitchFamily="34" charset="0"/>
          </a:endParaRPr>
        </a:p>
      </dgm:t>
    </dgm:pt>
    <dgm:pt modelId="{CEFB1E0C-B228-4132-8A89-8A8E506D1474}" type="sibTrans" cxnId="{72DC7587-A2DB-40E9-8595-CF1E72E0C1B9}">
      <dgm:prSet/>
      <dgm:spPr/>
      <dgm:t>
        <a:bodyPr/>
        <a:lstStyle/>
        <a:p>
          <a:endParaRPr lang="en-GB" sz="2400">
            <a:latin typeface="Arial" panose="020B0604020202020204" pitchFamily="34" charset="0"/>
            <a:cs typeface="Arial" panose="020B0604020202020204" pitchFamily="34" charset="0"/>
          </a:endParaRPr>
        </a:p>
      </dgm:t>
    </dgm:pt>
    <dgm:pt modelId="{E8075D7D-932E-4002-9B8A-57009C6BC710}">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Social care</a:t>
          </a:r>
          <a:r>
            <a:rPr lang="en-GB" sz="10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(cases, looked after children, direct payments, self-directed support)</a:t>
          </a:r>
        </a:p>
      </dgm:t>
    </dgm:pt>
    <dgm:pt modelId="{3BE95D61-4524-43AF-B6F2-3569BE81F2D1}" type="parTrans" cxnId="{ECDE5260-6D56-4B37-987A-9CE8F7C77711}">
      <dgm:prSet/>
      <dgm:spPr/>
      <dgm:t>
        <a:bodyPr/>
        <a:lstStyle/>
        <a:p>
          <a:endParaRPr lang="en-GB" sz="2400">
            <a:latin typeface="Arial" panose="020B0604020202020204" pitchFamily="34" charset="0"/>
            <a:cs typeface="Arial" panose="020B0604020202020204" pitchFamily="34" charset="0"/>
          </a:endParaRPr>
        </a:p>
      </dgm:t>
    </dgm:pt>
    <dgm:pt modelId="{1BBBB7C3-AE6C-431F-AA13-B5F9E3D8A89E}" type="sibTrans" cxnId="{ECDE5260-6D56-4B37-987A-9CE8F7C77711}">
      <dgm:prSet/>
      <dgm:spPr/>
      <dgm:t>
        <a:bodyPr/>
        <a:lstStyle/>
        <a:p>
          <a:endParaRPr lang="en-GB" sz="2400">
            <a:latin typeface="Arial" panose="020B0604020202020204" pitchFamily="34" charset="0"/>
            <a:cs typeface="Arial" panose="020B0604020202020204" pitchFamily="34" charset="0"/>
          </a:endParaRPr>
        </a:p>
      </dgm:t>
    </dgm:pt>
    <dgm:pt modelId="{4F404733-7AB5-4A91-AA1B-366F256B0E76}">
      <dgm:prSet custT="1"/>
      <dgm:spPr/>
      <dgm:t>
        <a:bodyPr/>
        <a:lstStyle/>
        <a:p>
          <a:r>
            <a:rPr lang="en-GB" sz="1000" b="1"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Service data</a:t>
          </a:r>
          <a:r>
            <a:rPr lang="en-GB" sz="10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(service uptake, customer service data, comments, compliments &amp; complaints)</a:t>
          </a:r>
        </a:p>
      </dgm:t>
    </dgm:pt>
    <dgm:pt modelId="{6906C18D-F27A-4658-9454-B00D248A17C4}" type="parTrans" cxnId="{E1177EA1-9FAB-42EB-B63B-AB108AE05D1C}">
      <dgm:prSet/>
      <dgm:spPr/>
      <dgm:t>
        <a:bodyPr/>
        <a:lstStyle/>
        <a:p>
          <a:endParaRPr lang="en-GB" sz="2400">
            <a:latin typeface="Arial" panose="020B0604020202020204" pitchFamily="34" charset="0"/>
            <a:cs typeface="Arial" panose="020B0604020202020204" pitchFamily="34" charset="0"/>
          </a:endParaRPr>
        </a:p>
      </dgm:t>
    </dgm:pt>
    <dgm:pt modelId="{3BD71BB8-25C0-405F-9FF6-A1A6E16C620A}" type="sibTrans" cxnId="{E1177EA1-9FAB-42EB-B63B-AB108AE05D1C}">
      <dgm:prSet/>
      <dgm:spPr/>
      <dgm:t>
        <a:bodyPr/>
        <a:lstStyle/>
        <a:p>
          <a:endParaRPr lang="en-GB" sz="2400">
            <a:latin typeface="Arial" panose="020B0604020202020204" pitchFamily="34" charset="0"/>
            <a:cs typeface="Arial" panose="020B0604020202020204" pitchFamily="34" charset="0"/>
          </a:endParaRPr>
        </a:p>
      </dgm:t>
    </dgm:pt>
    <dgm:pt modelId="{82F86252-971C-45FC-A60A-72F0B3676584}">
      <dgm:prSet custT="1"/>
      <dgm:spPr/>
      <dgm:t>
        <a:bodyPr/>
        <a:lstStyle/>
        <a:p>
          <a:r>
            <a:rPr lang="en-GB" sz="1000" b="1"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Community intelligence</a:t>
          </a:r>
          <a:r>
            <a:rPr lang="en-GB" sz="10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(soft intelligence, counter-extremism, community cohesion, local assets and networks, surveys and consultation and engagement activity)</a:t>
          </a:r>
        </a:p>
      </dgm:t>
    </dgm:pt>
    <dgm:pt modelId="{E529B905-A627-4A00-9306-644E9AB955E8}" type="parTrans" cxnId="{4C054BFE-6E9A-4E17-8A8D-5A10E76E7730}">
      <dgm:prSet/>
      <dgm:spPr/>
      <dgm:t>
        <a:bodyPr/>
        <a:lstStyle/>
        <a:p>
          <a:endParaRPr lang="en-GB" sz="1200"/>
        </a:p>
      </dgm:t>
    </dgm:pt>
    <dgm:pt modelId="{4CA0613D-E9FE-4772-B1DF-45DEEDE6AA5C}" type="sibTrans" cxnId="{4C054BFE-6E9A-4E17-8A8D-5A10E76E7730}">
      <dgm:prSet/>
      <dgm:spPr/>
      <dgm:t>
        <a:bodyPr/>
        <a:lstStyle/>
        <a:p>
          <a:endParaRPr lang="en-GB" sz="1200"/>
        </a:p>
      </dgm:t>
    </dgm:pt>
    <dgm:pt modelId="{74CEA007-6AF5-4BAB-8130-4A348CE2594C}" type="pres">
      <dgm:prSet presAssocID="{FA8946CD-A28B-471F-B332-91AEC39087CD}" presName="diagram" presStyleCnt="0">
        <dgm:presLayoutVars>
          <dgm:dir/>
          <dgm:resizeHandles val="exact"/>
        </dgm:presLayoutVars>
      </dgm:prSet>
      <dgm:spPr/>
    </dgm:pt>
    <dgm:pt modelId="{54EEFA6E-ABCE-49D9-8B07-4C1351F8EF0C}" type="pres">
      <dgm:prSet presAssocID="{82F86252-971C-45FC-A60A-72F0B3676584}" presName="node" presStyleLbl="node1" presStyleIdx="0" presStyleCnt="11">
        <dgm:presLayoutVars>
          <dgm:bulletEnabled val="1"/>
        </dgm:presLayoutVars>
      </dgm:prSet>
      <dgm:spPr/>
    </dgm:pt>
    <dgm:pt modelId="{46FF5A43-263C-4DC0-BAAA-3F70A242DF6F}" type="pres">
      <dgm:prSet presAssocID="{4CA0613D-E9FE-4772-B1DF-45DEEDE6AA5C}" presName="sibTrans" presStyleCnt="0"/>
      <dgm:spPr/>
    </dgm:pt>
    <dgm:pt modelId="{1CC2FECB-04E0-4119-B767-E669FDD62B39}" type="pres">
      <dgm:prSet presAssocID="{40EE453A-2B41-495D-B2AC-9059ECAAB2AB}" presName="node" presStyleLbl="node1" presStyleIdx="1" presStyleCnt="11">
        <dgm:presLayoutVars>
          <dgm:bulletEnabled val="1"/>
        </dgm:presLayoutVars>
      </dgm:prSet>
      <dgm:spPr/>
    </dgm:pt>
    <dgm:pt modelId="{11AB4DB3-B742-429D-BA10-DD0E074E762F}" type="pres">
      <dgm:prSet presAssocID="{2842AA65-B4FF-4546-9CE3-BED8A33C1F53}" presName="sibTrans" presStyleCnt="0"/>
      <dgm:spPr/>
    </dgm:pt>
    <dgm:pt modelId="{81B028D2-0073-4ACF-B1C6-0BD24F286105}" type="pres">
      <dgm:prSet presAssocID="{174AAAA3-FE46-408F-BA0D-BD74304E86FE}" presName="node" presStyleLbl="node1" presStyleIdx="2" presStyleCnt="11">
        <dgm:presLayoutVars>
          <dgm:bulletEnabled val="1"/>
        </dgm:presLayoutVars>
      </dgm:prSet>
      <dgm:spPr/>
    </dgm:pt>
    <dgm:pt modelId="{1E967740-DDF5-4CFD-B1C3-E8BBF069ED30}" type="pres">
      <dgm:prSet presAssocID="{96C2D795-A382-4412-8369-A5CCD1C4BF96}" presName="sibTrans" presStyleCnt="0"/>
      <dgm:spPr/>
    </dgm:pt>
    <dgm:pt modelId="{B627FCF7-AF44-49D8-A47B-A0EDF4BFD73F}" type="pres">
      <dgm:prSet presAssocID="{41DA9B13-E119-4532-B28B-31CEABF19CB6}" presName="node" presStyleLbl="node1" presStyleIdx="3" presStyleCnt="11">
        <dgm:presLayoutVars>
          <dgm:bulletEnabled val="1"/>
        </dgm:presLayoutVars>
      </dgm:prSet>
      <dgm:spPr/>
    </dgm:pt>
    <dgm:pt modelId="{76638610-9FA0-487D-9D2E-2EC9D17F4233}" type="pres">
      <dgm:prSet presAssocID="{DA622F1D-1199-41A7-B564-A9ADCC0C9E84}" presName="sibTrans" presStyleCnt="0"/>
      <dgm:spPr/>
    </dgm:pt>
    <dgm:pt modelId="{6F0DA442-671B-4A4A-AEB8-34887931A0B3}" type="pres">
      <dgm:prSet presAssocID="{3E399DF3-670E-471D-9D29-333F2C56734F}" presName="node" presStyleLbl="node1" presStyleIdx="4" presStyleCnt="11">
        <dgm:presLayoutVars>
          <dgm:bulletEnabled val="1"/>
        </dgm:presLayoutVars>
      </dgm:prSet>
      <dgm:spPr/>
    </dgm:pt>
    <dgm:pt modelId="{C343E5EE-FFE4-4E18-A6B2-D57BA82C5D6E}" type="pres">
      <dgm:prSet presAssocID="{3F1BB9B3-7508-41B5-8E3C-4873A0E2CBF3}" presName="sibTrans" presStyleCnt="0"/>
      <dgm:spPr/>
    </dgm:pt>
    <dgm:pt modelId="{A0B8EA91-2CD4-4810-94B2-187A60E14B62}" type="pres">
      <dgm:prSet presAssocID="{DFFCBCC0-6CC9-4FF3-B462-7B87417D894E}" presName="node" presStyleLbl="node1" presStyleIdx="5" presStyleCnt="11">
        <dgm:presLayoutVars>
          <dgm:bulletEnabled val="1"/>
        </dgm:presLayoutVars>
      </dgm:prSet>
      <dgm:spPr/>
    </dgm:pt>
    <dgm:pt modelId="{EB53549C-9783-49FE-876E-B957C33915AF}" type="pres">
      <dgm:prSet presAssocID="{F2370FDF-3D38-4D10-A259-A851361C3B17}" presName="sibTrans" presStyleCnt="0"/>
      <dgm:spPr/>
    </dgm:pt>
    <dgm:pt modelId="{69A6CF95-AADB-4744-913C-371A5B6CD93A}" type="pres">
      <dgm:prSet presAssocID="{4B5BECF0-D4B0-4533-B7F8-D3EC33CE287E}" presName="node" presStyleLbl="node1" presStyleIdx="6" presStyleCnt="11">
        <dgm:presLayoutVars>
          <dgm:bulletEnabled val="1"/>
        </dgm:presLayoutVars>
      </dgm:prSet>
      <dgm:spPr/>
    </dgm:pt>
    <dgm:pt modelId="{241F6C99-CDD7-4691-BCA9-65C1066302B3}" type="pres">
      <dgm:prSet presAssocID="{89BB71A1-8604-46BB-8DEB-40202895A57D}" presName="sibTrans" presStyleCnt="0"/>
      <dgm:spPr/>
    </dgm:pt>
    <dgm:pt modelId="{F535180B-A190-4DF6-9FD8-79AFC1483AC2}" type="pres">
      <dgm:prSet presAssocID="{4B4A531C-E79C-448D-BBC9-20C03439B37B}" presName="node" presStyleLbl="node1" presStyleIdx="7" presStyleCnt="11">
        <dgm:presLayoutVars>
          <dgm:bulletEnabled val="1"/>
        </dgm:presLayoutVars>
      </dgm:prSet>
      <dgm:spPr/>
    </dgm:pt>
    <dgm:pt modelId="{BEEAEDD2-7911-483D-99A7-AFB85A096D5F}" type="pres">
      <dgm:prSet presAssocID="{841384BF-D67D-4D27-BC26-75FD54988011}" presName="sibTrans" presStyleCnt="0"/>
      <dgm:spPr/>
    </dgm:pt>
    <dgm:pt modelId="{4CA5AFB8-3F88-4656-833F-978642CFAA82}" type="pres">
      <dgm:prSet presAssocID="{1343F589-6305-4E13-9259-824D9011C0C2}" presName="node" presStyleLbl="node1" presStyleIdx="8" presStyleCnt="11">
        <dgm:presLayoutVars>
          <dgm:bulletEnabled val="1"/>
        </dgm:presLayoutVars>
      </dgm:prSet>
      <dgm:spPr/>
    </dgm:pt>
    <dgm:pt modelId="{7511C37F-687F-4D1B-A004-1B221B76DC01}" type="pres">
      <dgm:prSet presAssocID="{CEFB1E0C-B228-4132-8A89-8A8E506D1474}" presName="sibTrans" presStyleCnt="0"/>
      <dgm:spPr/>
    </dgm:pt>
    <dgm:pt modelId="{468AA129-C1C9-4D95-A86D-E9F01E8A27D5}" type="pres">
      <dgm:prSet presAssocID="{E8075D7D-932E-4002-9B8A-57009C6BC710}" presName="node" presStyleLbl="node1" presStyleIdx="9" presStyleCnt="11">
        <dgm:presLayoutVars>
          <dgm:bulletEnabled val="1"/>
        </dgm:presLayoutVars>
      </dgm:prSet>
      <dgm:spPr/>
    </dgm:pt>
    <dgm:pt modelId="{BE6C7AF4-F26F-4872-BBCD-5604C12D0D45}" type="pres">
      <dgm:prSet presAssocID="{1BBBB7C3-AE6C-431F-AA13-B5F9E3D8A89E}" presName="sibTrans" presStyleCnt="0"/>
      <dgm:spPr/>
    </dgm:pt>
    <dgm:pt modelId="{0F1A5696-106B-41BB-A92A-A45687227DBF}" type="pres">
      <dgm:prSet presAssocID="{4F404733-7AB5-4A91-AA1B-366F256B0E76}" presName="node" presStyleLbl="node1" presStyleIdx="10" presStyleCnt="11">
        <dgm:presLayoutVars>
          <dgm:bulletEnabled val="1"/>
        </dgm:presLayoutVars>
      </dgm:prSet>
      <dgm:spPr/>
    </dgm:pt>
  </dgm:ptLst>
  <dgm:cxnLst>
    <dgm:cxn modelId="{60D37606-789D-483F-B4BF-D37614BEA2B7}" srcId="{FA8946CD-A28B-471F-B332-91AEC39087CD}" destId="{4B5BECF0-D4B0-4533-B7F8-D3EC33CE287E}" srcOrd="6" destOrd="0" parTransId="{05DA5E46-99B2-4580-AD2B-034851D68535}" sibTransId="{89BB71A1-8604-46BB-8DEB-40202895A57D}"/>
    <dgm:cxn modelId="{B4C5090B-33BF-408C-9622-9152B7A41803}" srcId="{FA8946CD-A28B-471F-B332-91AEC39087CD}" destId="{4B4A531C-E79C-448D-BBC9-20C03439B37B}" srcOrd="7" destOrd="0" parTransId="{40131DE6-BE3F-42FC-9A4D-C7D13D587BA0}" sibTransId="{841384BF-D67D-4D27-BC26-75FD54988011}"/>
    <dgm:cxn modelId="{42A5681E-BAB4-4BFD-8F8A-8736B40D156B}" srcId="{FA8946CD-A28B-471F-B332-91AEC39087CD}" destId="{3E399DF3-670E-471D-9D29-333F2C56734F}" srcOrd="4" destOrd="0" parTransId="{BBB67076-284D-4E5D-81B0-6D07D0F96A04}" sibTransId="{3F1BB9B3-7508-41B5-8E3C-4873A0E2CBF3}"/>
    <dgm:cxn modelId="{99A6F022-034E-4FF2-A2F3-0AD1DAB1B9AC}" type="presOf" srcId="{4F404733-7AB5-4A91-AA1B-366F256B0E76}" destId="{0F1A5696-106B-41BB-A92A-A45687227DBF}" srcOrd="0" destOrd="0" presId="urn:microsoft.com/office/officeart/2005/8/layout/default"/>
    <dgm:cxn modelId="{C28DE229-1C3B-4C48-8360-6DE8DBDB9F65}" type="presOf" srcId="{174AAAA3-FE46-408F-BA0D-BD74304E86FE}" destId="{81B028D2-0073-4ACF-B1C6-0BD24F286105}" srcOrd="0" destOrd="0" presId="urn:microsoft.com/office/officeart/2005/8/layout/default"/>
    <dgm:cxn modelId="{71D9502A-2D54-49A8-878A-734249FE4BB7}" srcId="{FA8946CD-A28B-471F-B332-91AEC39087CD}" destId="{DFFCBCC0-6CC9-4FF3-B462-7B87417D894E}" srcOrd="5" destOrd="0" parTransId="{AF0F29CE-1CC7-45E5-BA1B-CBA7CB6C68D2}" sibTransId="{F2370FDF-3D38-4D10-A259-A851361C3B17}"/>
    <dgm:cxn modelId="{ECDE5260-6D56-4B37-987A-9CE8F7C77711}" srcId="{FA8946CD-A28B-471F-B332-91AEC39087CD}" destId="{E8075D7D-932E-4002-9B8A-57009C6BC710}" srcOrd="9" destOrd="0" parTransId="{3BE95D61-4524-43AF-B6F2-3569BE81F2D1}" sibTransId="{1BBBB7C3-AE6C-431F-AA13-B5F9E3D8A89E}"/>
    <dgm:cxn modelId="{0F223C72-F43F-4364-803D-F0FF506BEB99}" type="presOf" srcId="{FA8946CD-A28B-471F-B332-91AEC39087CD}" destId="{74CEA007-6AF5-4BAB-8130-4A348CE2594C}" srcOrd="0" destOrd="0" presId="urn:microsoft.com/office/officeart/2005/8/layout/default"/>
    <dgm:cxn modelId="{F1E61A78-C182-4DD4-B338-3423CDD9F6E8}" type="presOf" srcId="{DFFCBCC0-6CC9-4FF3-B462-7B87417D894E}" destId="{A0B8EA91-2CD4-4810-94B2-187A60E14B62}" srcOrd="0" destOrd="0" presId="urn:microsoft.com/office/officeart/2005/8/layout/default"/>
    <dgm:cxn modelId="{76AEC358-CD0F-49DF-A080-DE7389E15D98}" srcId="{FA8946CD-A28B-471F-B332-91AEC39087CD}" destId="{174AAAA3-FE46-408F-BA0D-BD74304E86FE}" srcOrd="2" destOrd="0" parTransId="{61825B3B-4D1F-462A-BB9C-FBC06E2ADBC0}" sibTransId="{96C2D795-A382-4412-8369-A5CCD1C4BF96}"/>
    <dgm:cxn modelId="{72DC7587-A2DB-40E9-8595-CF1E72E0C1B9}" srcId="{FA8946CD-A28B-471F-B332-91AEC39087CD}" destId="{1343F589-6305-4E13-9259-824D9011C0C2}" srcOrd="8" destOrd="0" parTransId="{347F1983-7C8A-4CE1-A31A-C14812966CFE}" sibTransId="{CEFB1E0C-B228-4132-8A89-8A8E506D1474}"/>
    <dgm:cxn modelId="{677C7195-0DD9-46A4-B92F-09707481691D}" type="presOf" srcId="{40EE453A-2B41-495D-B2AC-9059ECAAB2AB}" destId="{1CC2FECB-04E0-4119-B767-E669FDD62B39}" srcOrd="0" destOrd="0" presId="urn:microsoft.com/office/officeart/2005/8/layout/default"/>
    <dgm:cxn modelId="{0889F195-745C-4E22-9103-071639329E50}" type="presOf" srcId="{E8075D7D-932E-4002-9B8A-57009C6BC710}" destId="{468AA129-C1C9-4D95-A86D-E9F01E8A27D5}" srcOrd="0" destOrd="0" presId="urn:microsoft.com/office/officeart/2005/8/layout/default"/>
    <dgm:cxn modelId="{91940898-89D5-44AD-BE5B-260E498EB8BE}" type="presOf" srcId="{4B5BECF0-D4B0-4533-B7F8-D3EC33CE287E}" destId="{69A6CF95-AADB-4744-913C-371A5B6CD93A}" srcOrd="0" destOrd="0" presId="urn:microsoft.com/office/officeart/2005/8/layout/default"/>
    <dgm:cxn modelId="{5D299C9A-0908-448F-A926-4CC46F81368F}" type="presOf" srcId="{41DA9B13-E119-4532-B28B-31CEABF19CB6}" destId="{B627FCF7-AF44-49D8-A47B-A0EDF4BFD73F}" srcOrd="0" destOrd="0" presId="urn:microsoft.com/office/officeart/2005/8/layout/default"/>
    <dgm:cxn modelId="{E1177EA1-9FAB-42EB-B63B-AB108AE05D1C}" srcId="{FA8946CD-A28B-471F-B332-91AEC39087CD}" destId="{4F404733-7AB5-4A91-AA1B-366F256B0E76}" srcOrd="10" destOrd="0" parTransId="{6906C18D-F27A-4658-9454-B00D248A17C4}" sibTransId="{3BD71BB8-25C0-405F-9FF6-A1A6E16C620A}"/>
    <dgm:cxn modelId="{1CA20EA5-BADA-4E0F-8DA0-EE491174760D}" type="presOf" srcId="{1343F589-6305-4E13-9259-824D9011C0C2}" destId="{4CA5AFB8-3F88-4656-833F-978642CFAA82}" srcOrd="0" destOrd="0" presId="urn:microsoft.com/office/officeart/2005/8/layout/default"/>
    <dgm:cxn modelId="{5E8303B2-AE27-4777-9259-14F608D39336}" type="presOf" srcId="{4B4A531C-E79C-448D-BBC9-20C03439B37B}" destId="{F535180B-A190-4DF6-9FD8-79AFC1483AC2}" srcOrd="0" destOrd="0" presId="urn:microsoft.com/office/officeart/2005/8/layout/default"/>
    <dgm:cxn modelId="{EFE8EDB3-2688-47DE-8389-F1204103C8FD}" type="presOf" srcId="{3E399DF3-670E-471D-9D29-333F2C56734F}" destId="{6F0DA442-671B-4A4A-AEB8-34887931A0B3}" srcOrd="0" destOrd="0" presId="urn:microsoft.com/office/officeart/2005/8/layout/default"/>
    <dgm:cxn modelId="{6E4212D3-ED8A-4FFD-9247-25BA33B74CCC}" srcId="{FA8946CD-A28B-471F-B332-91AEC39087CD}" destId="{40EE453A-2B41-495D-B2AC-9059ECAAB2AB}" srcOrd="1" destOrd="0" parTransId="{F0C36DB5-AB18-4A85-BFC3-59F972F6DFC4}" sibTransId="{2842AA65-B4FF-4546-9CE3-BED8A33C1F53}"/>
    <dgm:cxn modelId="{CA8E57D7-7EAC-4EF9-B2A8-288135DA84A7}" srcId="{FA8946CD-A28B-471F-B332-91AEC39087CD}" destId="{41DA9B13-E119-4532-B28B-31CEABF19CB6}" srcOrd="3" destOrd="0" parTransId="{BDF8FB90-82FD-4C99-A003-D45FB40C18B4}" sibTransId="{DA622F1D-1199-41A7-B564-A9ADCC0C9E84}"/>
    <dgm:cxn modelId="{908D86FC-21E9-4B7D-8FBA-A74049677752}" type="presOf" srcId="{82F86252-971C-45FC-A60A-72F0B3676584}" destId="{54EEFA6E-ABCE-49D9-8B07-4C1351F8EF0C}" srcOrd="0" destOrd="0" presId="urn:microsoft.com/office/officeart/2005/8/layout/default"/>
    <dgm:cxn modelId="{4C054BFE-6E9A-4E17-8A8D-5A10E76E7730}" srcId="{FA8946CD-A28B-471F-B332-91AEC39087CD}" destId="{82F86252-971C-45FC-A60A-72F0B3676584}" srcOrd="0" destOrd="0" parTransId="{E529B905-A627-4A00-9306-644E9AB955E8}" sibTransId="{4CA0613D-E9FE-4772-B1DF-45DEEDE6AA5C}"/>
    <dgm:cxn modelId="{47C76E49-CDBA-4282-BA24-114EDCC9355F}" type="presParOf" srcId="{74CEA007-6AF5-4BAB-8130-4A348CE2594C}" destId="{54EEFA6E-ABCE-49D9-8B07-4C1351F8EF0C}" srcOrd="0" destOrd="0" presId="urn:microsoft.com/office/officeart/2005/8/layout/default"/>
    <dgm:cxn modelId="{257305D8-4FC8-4569-B47A-8A3CDE3CB6F5}" type="presParOf" srcId="{74CEA007-6AF5-4BAB-8130-4A348CE2594C}" destId="{46FF5A43-263C-4DC0-BAAA-3F70A242DF6F}" srcOrd="1" destOrd="0" presId="urn:microsoft.com/office/officeart/2005/8/layout/default"/>
    <dgm:cxn modelId="{8E823E7E-CF5A-4992-A891-4632E95B97D9}" type="presParOf" srcId="{74CEA007-6AF5-4BAB-8130-4A348CE2594C}" destId="{1CC2FECB-04E0-4119-B767-E669FDD62B39}" srcOrd="2" destOrd="0" presId="urn:microsoft.com/office/officeart/2005/8/layout/default"/>
    <dgm:cxn modelId="{3C3C3C04-26CE-4587-9AE8-34508E3FF048}" type="presParOf" srcId="{74CEA007-6AF5-4BAB-8130-4A348CE2594C}" destId="{11AB4DB3-B742-429D-BA10-DD0E074E762F}" srcOrd="3" destOrd="0" presId="urn:microsoft.com/office/officeart/2005/8/layout/default"/>
    <dgm:cxn modelId="{3F722F9A-A8F1-4CFC-92AC-B7A84F9758E3}" type="presParOf" srcId="{74CEA007-6AF5-4BAB-8130-4A348CE2594C}" destId="{81B028D2-0073-4ACF-B1C6-0BD24F286105}" srcOrd="4" destOrd="0" presId="urn:microsoft.com/office/officeart/2005/8/layout/default"/>
    <dgm:cxn modelId="{5B8E95AE-E49C-4749-9361-4DD0010A6903}" type="presParOf" srcId="{74CEA007-6AF5-4BAB-8130-4A348CE2594C}" destId="{1E967740-DDF5-4CFD-B1C3-E8BBF069ED30}" srcOrd="5" destOrd="0" presId="urn:microsoft.com/office/officeart/2005/8/layout/default"/>
    <dgm:cxn modelId="{AA93C195-2541-4B09-84DD-1A9DC4806885}" type="presParOf" srcId="{74CEA007-6AF5-4BAB-8130-4A348CE2594C}" destId="{B627FCF7-AF44-49D8-A47B-A0EDF4BFD73F}" srcOrd="6" destOrd="0" presId="urn:microsoft.com/office/officeart/2005/8/layout/default"/>
    <dgm:cxn modelId="{304275AB-FBB9-4D2D-A0F0-65C2343E6F8F}" type="presParOf" srcId="{74CEA007-6AF5-4BAB-8130-4A348CE2594C}" destId="{76638610-9FA0-487D-9D2E-2EC9D17F4233}" srcOrd="7" destOrd="0" presId="urn:microsoft.com/office/officeart/2005/8/layout/default"/>
    <dgm:cxn modelId="{2A24B3B9-D8F4-4A42-A382-C9E5C705CB95}" type="presParOf" srcId="{74CEA007-6AF5-4BAB-8130-4A348CE2594C}" destId="{6F0DA442-671B-4A4A-AEB8-34887931A0B3}" srcOrd="8" destOrd="0" presId="urn:microsoft.com/office/officeart/2005/8/layout/default"/>
    <dgm:cxn modelId="{F5CE2D61-95B7-4E97-9803-361BA895765E}" type="presParOf" srcId="{74CEA007-6AF5-4BAB-8130-4A348CE2594C}" destId="{C343E5EE-FFE4-4E18-A6B2-D57BA82C5D6E}" srcOrd="9" destOrd="0" presId="urn:microsoft.com/office/officeart/2005/8/layout/default"/>
    <dgm:cxn modelId="{3868D774-73B1-4E96-8243-91A65D65EC6D}" type="presParOf" srcId="{74CEA007-6AF5-4BAB-8130-4A348CE2594C}" destId="{A0B8EA91-2CD4-4810-94B2-187A60E14B62}" srcOrd="10" destOrd="0" presId="urn:microsoft.com/office/officeart/2005/8/layout/default"/>
    <dgm:cxn modelId="{86F0A914-EC70-4447-8A43-8B71770D3B4C}" type="presParOf" srcId="{74CEA007-6AF5-4BAB-8130-4A348CE2594C}" destId="{EB53549C-9783-49FE-876E-B957C33915AF}" srcOrd="11" destOrd="0" presId="urn:microsoft.com/office/officeart/2005/8/layout/default"/>
    <dgm:cxn modelId="{061B76A2-CBDA-4BE9-870C-8D9E89E874B6}" type="presParOf" srcId="{74CEA007-6AF5-4BAB-8130-4A348CE2594C}" destId="{69A6CF95-AADB-4744-913C-371A5B6CD93A}" srcOrd="12" destOrd="0" presId="urn:microsoft.com/office/officeart/2005/8/layout/default"/>
    <dgm:cxn modelId="{09E2CEAE-8A3A-4FF6-BA56-5F5256A8AC2C}" type="presParOf" srcId="{74CEA007-6AF5-4BAB-8130-4A348CE2594C}" destId="{241F6C99-CDD7-4691-BCA9-65C1066302B3}" srcOrd="13" destOrd="0" presId="urn:microsoft.com/office/officeart/2005/8/layout/default"/>
    <dgm:cxn modelId="{AF8794DB-D4A7-4924-B77A-741D21504364}" type="presParOf" srcId="{74CEA007-6AF5-4BAB-8130-4A348CE2594C}" destId="{F535180B-A190-4DF6-9FD8-79AFC1483AC2}" srcOrd="14" destOrd="0" presId="urn:microsoft.com/office/officeart/2005/8/layout/default"/>
    <dgm:cxn modelId="{A5C06DF3-DC23-4A76-B1E7-D6E276395F78}" type="presParOf" srcId="{74CEA007-6AF5-4BAB-8130-4A348CE2594C}" destId="{BEEAEDD2-7911-483D-99A7-AFB85A096D5F}" srcOrd="15" destOrd="0" presId="urn:microsoft.com/office/officeart/2005/8/layout/default"/>
    <dgm:cxn modelId="{803E939D-0BB9-4509-AF1E-F01B519959D7}" type="presParOf" srcId="{74CEA007-6AF5-4BAB-8130-4A348CE2594C}" destId="{4CA5AFB8-3F88-4656-833F-978642CFAA82}" srcOrd="16" destOrd="0" presId="urn:microsoft.com/office/officeart/2005/8/layout/default"/>
    <dgm:cxn modelId="{D6FD1C7E-B642-48F6-BF4B-E2AE3835CDBE}" type="presParOf" srcId="{74CEA007-6AF5-4BAB-8130-4A348CE2594C}" destId="{7511C37F-687F-4D1B-A004-1B221B76DC01}" srcOrd="17" destOrd="0" presId="urn:microsoft.com/office/officeart/2005/8/layout/default"/>
    <dgm:cxn modelId="{B20E4CC1-BC3C-4697-AB4A-5B44BC728003}" type="presParOf" srcId="{74CEA007-6AF5-4BAB-8130-4A348CE2594C}" destId="{468AA129-C1C9-4D95-A86D-E9F01E8A27D5}" srcOrd="18" destOrd="0" presId="urn:microsoft.com/office/officeart/2005/8/layout/default"/>
    <dgm:cxn modelId="{159A3511-BFF6-478E-BBC3-6262F0DFF397}" type="presParOf" srcId="{74CEA007-6AF5-4BAB-8130-4A348CE2594C}" destId="{BE6C7AF4-F26F-4872-BBCD-5604C12D0D45}" srcOrd="19" destOrd="0" presId="urn:microsoft.com/office/officeart/2005/8/layout/default"/>
    <dgm:cxn modelId="{42578DC2-11A0-4505-897B-79CE0B88765C}" type="presParOf" srcId="{74CEA007-6AF5-4BAB-8130-4A348CE2594C}" destId="{0F1A5696-106B-41BB-A92A-A45687227DBF}" srcOrd="20" destOrd="0" presId="urn:microsoft.com/office/officeart/2005/8/layout/default"/>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EEFA6E-ABCE-49D9-8B07-4C1351F8EF0C}">
      <dsp:nvSpPr>
        <dsp:cNvPr id="0" name=""/>
        <dsp:cNvSpPr/>
      </dsp:nvSpPr>
      <dsp:spPr>
        <a:xfrm>
          <a:off x="4174" y="2564"/>
          <a:ext cx="2260151" cy="1356091"/>
        </a:xfrm>
        <a:prstGeom prst="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kern="1200" dirty="0">
            <a:ln>
              <a:noFill/>
            </a:ln>
            <a:solidFill>
              <a:schemeClr val="bg1"/>
            </a:solidFill>
            <a:effectLst/>
            <a:latin typeface="Arial" panose="020B0604020202020204" pitchFamily="34" charset="0"/>
            <a:cs typeface="Arial" panose="020B0604020202020204" pitchFamily="34" charset="0"/>
          </a:endParaRPr>
        </a:p>
        <a:p>
          <a:pPr marL="0" lvl="0" indent="0" algn="ctr" defTabSz="1066800">
            <a:lnSpc>
              <a:spcPct val="90000"/>
            </a:lnSpc>
            <a:spcBef>
              <a:spcPct val="0"/>
            </a:spcBef>
            <a:spcAft>
              <a:spcPct val="35000"/>
            </a:spcAft>
            <a:buNone/>
          </a:pPr>
          <a:r>
            <a:rPr lang="en-GB" sz="1400" b="0" kern="1200" dirty="0">
              <a:ln>
                <a:noFill/>
              </a:ln>
              <a:solidFill>
                <a:schemeClr val="bg1"/>
              </a:solidFill>
              <a:effectLst/>
              <a:latin typeface="Arial" panose="020B0604020202020204" pitchFamily="34" charset="0"/>
              <a:cs typeface="Arial" panose="020B0604020202020204" pitchFamily="34" charset="0"/>
            </a:rPr>
            <a:t>Community intelligence</a:t>
          </a:r>
        </a:p>
      </dsp:txBody>
      <dsp:txXfrm>
        <a:off x="4174" y="2564"/>
        <a:ext cx="2260151" cy="1356091"/>
      </dsp:txXfrm>
    </dsp:sp>
    <dsp:sp modelId="{1CC2FECB-04E0-4119-B767-E669FDD62B39}">
      <dsp:nvSpPr>
        <dsp:cNvPr id="0" name=""/>
        <dsp:cNvSpPr/>
      </dsp:nvSpPr>
      <dsp:spPr>
        <a:xfrm>
          <a:off x="2490341" y="2564"/>
          <a:ext cx="2260151" cy="1356091"/>
        </a:xfrm>
        <a:prstGeom prst="rect">
          <a:avLst/>
        </a:prstGeom>
        <a:gradFill rotWithShape="0">
          <a:gsLst>
            <a:gs pos="0">
              <a:schemeClr val="accent5">
                <a:hueOff val="-1702697"/>
                <a:satOff val="-221"/>
                <a:lumOff val="2549"/>
                <a:alphaOff val="0"/>
                <a:satMod val="103000"/>
                <a:lumMod val="102000"/>
                <a:tint val="94000"/>
              </a:schemeClr>
            </a:gs>
            <a:gs pos="50000">
              <a:schemeClr val="accent5">
                <a:hueOff val="-1702697"/>
                <a:satOff val="-221"/>
                <a:lumOff val="2549"/>
                <a:alphaOff val="0"/>
                <a:satMod val="110000"/>
                <a:lumMod val="100000"/>
                <a:shade val="100000"/>
              </a:schemeClr>
            </a:gs>
            <a:gs pos="100000">
              <a:schemeClr val="accent5">
                <a:hueOff val="-1702697"/>
                <a:satOff val="-221"/>
                <a:lumOff val="254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kern="1200" dirty="0">
            <a:ln>
              <a:noFill/>
            </a:ln>
            <a:solidFill>
              <a:schemeClr val="bg1"/>
            </a:solidFill>
            <a:effectLst/>
            <a:latin typeface="Arial" panose="020B0604020202020204" pitchFamily="34" charset="0"/>
            <a:cs typeface="Arial" panose="020B0604020202020204" pitchFamily="34" charset="0"/>
          </a:endParaRPr>
        </a:p>
        <a:p>
          <a:pPr marL="0" lvl="0" indent="0" algn="ctr" defTabSz="1066800">
            <a:lnSpc>
              <a:spcPct val="90000"/>
            </a:lnSpc>
            <a:spcBef>
              <a:spcPct val="0"/>
            </a:spcBef>
            <a:spcAft>
              <a:spcPct val="35000"/>
            </a:spcAft>
            <a:buNone/>
          </a:pPr>
          <a:r>
            <a:rPr lang="en-GB" sz="1400" b="0" kern="1200" dirty="0">
              <a:ln>
                <a:noFill/>
              </a:ln>
              <a:solidFill>
                <a:schemeClr val="bg1"/>
              </a:solidFill>
              <a:effectLst/>
              <a:latin typeface="Arial" panose="020B0604020202020204" pitchFamily="34" charset="0"/>
              <a:cs typeface="Arial" panose="020B0604020202020204" pitchFamily="34" charset="0"/>
            </a:rPr>
            <a:t>Community </a:t>
          </a:r>
          <a:br>
            <a:rPr lang="en-GB" sz="1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safety</a:t>
          </a:r>
        </a:p>
      </dsp:txBody>
      <dsp:txXfrm>
        <a:off x="2490341" y="2564"/>
        <a:ext cx="2260151" cy="1356091"/>
      </dsp:txXfrm>
    </dsp:sp>
    <dsp:sp modelId="{81B028D2-0073-4ACF-B1C6-0BD24F286105}">
      <dsp:nvSpPr>
        <dsp:cNvPr id="0" name=""/>
        <dsp:cNvSpPr/>
      </dsp:nvSpPr>
      <dsp:spPr>
        <a:xfrm>
          <a:off x="4976508" y="2564"/>
          <a:ext cx="2260151" cy="1356091"/>
        </a:xfrm>
        <a:prstGeom prst="rect">
          <a:avLst/>
        </a:prstGeom>
        <a:gradFill rotWithShape="0">
          <a:gsLst>
            <a:gs pos="0">
              <a:schemeClr val="accent5">
                <a:hueOff val="-3405394"/>
                <a:satOff val="-442"/>
                <a:lumOff val="5098"/>
                <a:alphaOff val="0"/>
                <a:satMod val="103000"/>
                <a:lumMod val="102000"/>
                <a:tint val="94000"/>
              </a:schemeClr>
            </a:gs>
            <a:gs pos="50000">
              <a:schemeClr val="accent5">
                <a:hueOff val="-3405394"/>
                <a:satOff val="-442"/>
                <a:lumOff val="5098"/>
                <a:alphaOff val="0"/>
                <a:satMod val="110000"/>
                <a:lumMod val="100000"/>
                <a:shade val="100000"/>
              </a:schemeClr>
            </a:gs>
            <a:gs pos="100000">
              <a:schemeClr val="accent5">
                <a:hueOff val="-3405394"/>
                <a:satOff val="-442"/>
                <a:lumOff val="5098"/>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Education</a:t>
          </a:r>
          <a:br>
            <a:rPr lang="en-GB" sz="1400" b="0" kern="1200" dirty="0">
              <a:ln>
                <a:noFill/>
              </a:ln>
              <a:solidFill>
                <a:schemeClr val="bg1"/>
              </a:solidFill>
              <a:effectLst/>
              <a:latin typeface="Arial" panose="020B0604020202020204" pitchFamily="34" charset="0"/>
              <a:cs typeface="Arial" panose="020B0604020202020204" pitchFamily="34" charset="0"/>
            </a:rPr>
          </a:br>
          <a:endParaRPr lang="en-GB" sz="1400" b="0" kern="1200" dirty="0">
            <a:ln>
              <a:noFill/>
            </a:ln>
            <a:solidFill>
              <a:schemeClr val="bg1"/>
            </a:solidFill>
            <a:effectLst/>
            <a:latin typeface="Arial" panose="020B0604020202020204" pitchFamily="34" charset="0"/>
            <a:cs typeface="Arial" panose="020B0604020202020204" pitchFamily="34" charset="0"/>
          </a:endParaRPr>
        </a:p>
      </dsp:txBody>
      <dsp:txXfrm>
        <a:off x="4976508" y="2564"/>
        <a:ext cx="2260151" cy="1356091"/>
      </dsp:txXfrm>
    </dsp:sp>
    <dsp:sp modelId="{B627FCF7-AF44-49D8-A47B-A0EDF4BFD73F}">
      <dsp:nvSpPr>
        <dsp:cNvPr id="0" name=""/>
        <dsp:cNvSpPr/>
      </dsp:nvSpPr>
      <dsp:spPr>
        <a:xfrm>
          <a:off x="7462675" y="2564"/>
          <a:ext cx="2260151" cy="1356091"/>
        </a:xfrm>
        <a:prstGeom prst="rect">
          <a:avLst/>
        </a:prstGeom>
        <a:gradFill rotWithShape="0">
          <a:gsLst>
            <a:gs pos="0">
              <a:schemeClr val="accent5">
                <a:hueOff val="-5108091"/>
                <a:satOff val="-663"/>
                <a:lumOff val="7647"/>
                <a:alphaOff val="0"/>
                <a:satMod val="103000"/>
                <a:lumMod val="102000"/>
                <a:tint val="94000"/>
              </a:schemeClr>
            </a:gs>
            <a:gs pos="50000">
              <a:schemeClr val="accent5">
                <a:hueOff val="-5108091"/>
                <a:satOff val="-663"/>
                <a:lumOff val="7647"/>
                <a:alphaOff val="0"/>
                <a:satMod val="110000"/>
                <a:lumMod val="100000"/>
                <a:shade val="100000"/>
              </a:schemeClr>
            </a:gs>
            <a:gs pos="100000">
              <a:schemeClr val="accent5">
                <a:hueOff val="-5108091"/>
                <a:satOff val="-663"/>
                <a:lumOff val="7647"/>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Economic growth &amp; prosperity</a:t>
          </a:r>
        </a:p>
      </dsp:txBody>
      <dsp:txXfrm>
        <a:off x="7462675" y="2564"/>
        <a:ext cx="2260151" cy="1356091"/>
      </dsp:txXfrm>
    </dsp:sp>
    <dsp:sp modelId="{6F0DA442-671B-4A4A-AEB8-34887931A0B3}">
      <dsp:nvSpPr>
        <dsp:cNvPr id="0" name=""/>
        <dsp:cNvSpPr/>
      </dsp:nvSpPr>
      <dsp:spPr>
        <a:xfrm>
          <a:off x="9948841" y="2564"/>
          <a:ext cx="2260151" cy="1356091"/>
        </a:xfrm>
        <a:prstGeom prst="rect">
          <a:avLst/>
        </a:prstGeom>
        <a:gradFill rotWithShape="0">
          <a:gsLst>
            <a:gs pos="0">
              <a:schemeClr val="accent5">
                <a:hueOff val="-6810787"/>
                <a:satOff val="-884"/>
                <a:lumOff val="10196"/>
                <a:alphaOff val="0"/>
                <a:satMod val="103000"/>
                <a:lumMod val="102000"/>
                <a:tint val="94000"/>
              </a:schemeClr>
            </a:gs>
            <a:gs pos="50000">
              <a:schemeClr val="accent5">
                <a:hueOff val="-6810787"/>
                <a:satOff val="-884"/>
                <a:lumOff val="10196"/>
                <a:alphaOff val="0"/>
                <a:satMod val="110000"/>
                <a:lumMod val="100000"/>
                <a:shade val="100000"/>
              </a:schemeClr>
            </a:gs>
            <a:gs pos="100000">
              <a:schemeClr val="accent5">
                <a:hueOff val="-6810787"/>
                <a:satOff val="-884"/>
                <a:lumOff val="10196"/>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Family hubs</a:t>
          </a:r>
          <a:br>
            <a:rPr lang="en-GB" sz="1400" b="0" kern="1200" dirty="0">
              <a:ln>
                <a:noFill/>
              </a:ln>
              <a:solidFill>
                <a:schemeClr val="bg1"/>
              </a:solidFill>
              <a:effectLst/>
              <a:latin typeface="Arial" panose="020B0604020202020204" pitchFamily="34" charset="0"/>
              <a:cs typeface="Arial" panose="020B0604020202020204" pitchFamily="34" charset="0"/>
            </a:rPr>
          </a:br>
          <a:endParaRPr lang="en-GB" sz="1400" b="0" kern="1200" dirty="0">
            <a:ln>
              <a:noFill/>
            </a:ln>
            <a:solidFill>
              <a:schemeClr val="bg1"/>
            </a:solidFill>
            <a:effectLst/>
            <a:latin typeface="Arial" panose="020B0604020202020204" pitchFamily="34" charset="0"/>
            <a:cs typeface="Arial" panose="020B0604020202020204" pitchFamily="34" charset="0"/>
          </a:endParaRPr>
        </a:p>
      </dsp:txBody>
      <dsp:txXfrm>
        <a:off x="9948841" y="2564"/>
        <a:ext cx="2260151" cy="1356091"/>
      </dsp:txXfrm>
    </dsp:sp>
    <dsp:sp modelId="{A0B8EA91-2CD4-4810-94B2-187A60E14B62}">
      <dsp:nvSpPr>
        <dsp:cNvPr id="0" name=""/>
        <dsp:cNvSpPr/>
      </dsp:nvSpPr>
      <dsp:spPr>
        <a:xfrm>
          <a:off x="4174" y="1584670"/>
          <a:ext cx="2260151" cy="1356091"/>
        </a:xfrm>
        <a:prstGeom prst="rect">
          <a:avLst/>
        </a:prstGeom>
        <a:gradFill rotWithShape="0">
          <a:gsLst>
            <a:gs pos="0">
              <a:schemeClr val="accent5">
                <a:hueOff val="-8513484"/>
                <a:satOff val="-1105"/>
                <a:lumOff val="12745"/>
                <a:alphaOff val="0"/>
                <a:satMod val="103000"/>
                <a:lumMod val="102000"/>
                <a:tint val="94000"/>
              </a:schemeClr>
            </a:gs>
            <a:gs pos="50000">
              <a:schemeClr val="accent5">
                <a:hueOff val="-8513484"/>
                <a:satOff val="-1105"/>
                <a:lumOff val="12745"/>
                <a:alphaOff val="0"/>
                <a:satMod val="110000"/>
                <a:lumMod val="100000"/>
                <a:shade val="100000"/>
              </a:schemeClr>
            </a:gs>
            <a:gs pos="100000">
              <a:schemeClr val="accent5">
                <a:hueOff val="-8513484"/>
                <a:satOff val="-1105"/>
                <a:lumOff val="1274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Health &amp; </a:t>
          </a:r>
          <a:br>
            <a:rPr lang="en-GB" sz="1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wellbeing</a:t>
          </a:r>
        </a:p>
      </dsp:txBody>
      <dsp:txXfrm>
        <a:off x="4174" y="1584670"/>
        <a:ext cx="2260151" cy="1356091"/>
      </dsp:txXfrm>
    </dsp:sp>
    <dsp:sp modelId="{69A6CF95-AADB-4744-913C-371A5B6CD93A}">
      <dsp:nvSpPr>
        <dsp:cNvPr id="0" name=""/>
        <dsp:cNvSpPr/>
      </dsp:nvSpPr>
      <dsp:spPr>
        <a:xfrm>
          <a:off x="2490341" y="1584670"/>
          <a:ext cx="2260151" cy="1356091"/>
        </a:xfrm>
        <a:prstGeom prst="rect">
          <a:avLst/>
        </a:prstGeom>
        <a:gradFill rotWithShape="0">
          <a:gsLst>
            <a:gs pos="0">
              <a:schemeClr val="accent5">
                <a:hueOff val="-10216181"/>
                <a:satOff val="-1326"/>
                <a:lumOff val="15295"/>
                <a:alphaOff val="0"/>
                <a:satMod val="103000"/>
                <a:lumMod val="102000"/>
                <a:tint val="94000"/>
              </a:schemeClr>
            </a:gs>
            <a:gs pos="50000">
              <a:schemeClr val="accent5">
                <a:hueOff val="-10216181"/>
                <a:satOff val="-1326"/>
                <a:lumOff val="15295"/>
                <a:alphaOff val="0"/>
                <a:satMod val="110000"/>
                <a:lumMod val="100000"/>
                <a:shade val="100000"/>
              </a:schemeClr>
            </a:gs>
            <a:gs pos="100000">
              <a:schemeClr val="accent5">
                <a:hueOff val="-10216181"/>
                <a:satOff val="-1326"/>
                <a:lumOff val="1529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Location </a:t>
          </a:r>
          <a:br>
            <a:rPr lang="en-GB" sz="1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data</a:t>
          </a:r>
        </a:p>
      </dsp:txBody>
      <dsp:txXfrm>
        <a:off x="2490341" y="1584670"/>
        <a:ext cx="2260151" cy="1356091"/>
      </dsp:txXfrm>
    </dsp:sp>
    <dsp:sp modelId="{F535180B-A190-4DF6-9FD8-79AFC1483AC2}">
      <dsp:nvSpPr>
        <dsp:cNvPr id="0" name=""/>
        <dsp:cNvSpPr/>
      </dsp:nvSpPr>
      <dsp:spPr>
        <a:xfrm>
          <a:off x="4976508" y="1584670"/>
          <a:ext cx="2260151" cy="1356091"/>
        </a:xfrm>
        <a:prstGeom prst="rect">
          <a:avLst/>
        </a:prstGeom>
        <a:gradFill rotWithShape="0">
          <a:gsLst>
            <a:gs pos="0">
              <a:schemeClr val="accent5">
                <a:hueOff val="-11918878"/>
                <a:satOff val="-1547"/>
                <a:lumOff val="17844"/>
                <a:alphaOff val="0"/>
                <a:satMod val="103000"/>
                <a:lumMod val="102000"/>
                <a:tint val="94000"/>
              </a:schemeClr>
            </a:gs>
            <a:gs pos="50000">
              <a:schemeClr val="accent5">
                <a:hueOff val="-11918878"/>
                <a:satOff val="-1547"/>
                <a:lumOff val="17844"/>
                <a:alphaOff val="0"/>
                <a:satMod val="110000"/>
                <a:lumMod val="100000"/>
                <a:shade val="100000"/>
              </a:schemeClr>
            </a:gs>
            <a:gs pos="100000">
              <a:schemeClr val="accent5">
                <a:hueOff val="-11918878"/>
                <a:satOff val="-1547"/>
                <a:lumOff val="17844"/>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Public </a:t>
          </a:r>
          <a:br>
            <a:rPr lang="en-GB" sz="1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services</a:t>
          </a:r>
        </a:p>
      </dsp:txBody>
      <dsp:txXfrm>
        <a:off x="4976508" y="1584670"/>
        <a:ext cx="2260151" cy="1356091"/>
      </dsp:txXfrm>
    </dsp:sp>
    <dsp:sp modelId="{4CA5AFB8-3F88-4656-833F-978642CFAA82}">
      <dsp:nvSpPr>
        <dsp:cNvPr id="0" name=""/>
        <dsp:cNvSpPr/>
      </dsp:nvSpPr>
      <dsp:spPr>
        <a:xfrm>
          <a:off x="7462675" y="1584670"/>
          <a:ext cx="2260151" cy="1356091"/>
        </a:xfrm>
        <a:prstGeom prst="rect">
          <a:avLst/>
        </a:prstGeom>
        <a:gradFill rotWithShape="0">
          <a:gsLst>
            <a:gs pos="0">
              <a:schemeClr val="accent5">
                <a:hueOff val="-13621575"/>
                <a:satOff val="-1768"/>
                <a:lumOff val="20393"/>
                <a:alphaOff val="0"/>
                <a:satMod val="103000"/>
                <a:lumMod val="102000"/>
                <a:tint val="94000"/>
              </a:schemeClr>
            </a:gs>
            <a:gs pos="50000">
              <a:schemeClr val="accent5">
                <a:hueOff val="-13621575"/>
                <a:satOff val="-1768"/>
                <a:lumOff val="20393"/>
                <a:alphaOff val="0"/>
                <a:satMod val="110000"/>
                <a:lumMod val="100000"/>
                <a:shade val="100000"/>
              </a:schemeClr>
            </a:gs>
            <a:gs pos="100000">
              <a:schemeClr val="accent5">
                <a:hueOff val="-13621575"/>
                <a:satOff val="-1768"/>
                <a:lumOff val="20393"/>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Resources</a:t>
          </a:r>
          <a:br>
            <a:rPr lang="en-GB" sz="1400" b="0" kern="1200" dirty="0">
              <a:ln>
                <a:noFill/>
              </a:ln>
              <a:solidFill>
                <a:schemeClr val="bg1"/>
              </a:solidFill>
              <a:effectLst/>
              <a:latin typeface="Arial" panose="020B0604020202020204" pitchFamily="34" charset="0"/>
              <a:cs typeface="Arial" panose="020B0604020202020204" pitchFamily="34" charset="0"/>
            </a:rPr>
          </a:br>
          <a:endParaRPr lang="en-GB" sz="1400" b="0" kern="1200" dirty="0">
            <a:ln>
              <a:noFill/>
            </a:ln>
            <a:solidFill>
              <a:schemeClr val="bg1"/>
            </a:solidFill>
            <a:effectLst/>
            <a:latin typeface="Arial" panose="020B0604020202020204" pitchFamily="34" charset="0"/>
            <a:cs typeface="Arial" panose="020B0604020202020204" pitchFamily="34" charset="0"/>
          </a:endParaRPr>
        </a:p>
      </dsp:txBody>
      <dsp:txXfrm>
        <a:off x="7462675" y="1584670"/>
        <a:ext cx="2260151" cy="1356091"/>
      </dsp:txXfrm>
    </dsp:sp>
    <dsp:sp modelId="{468AA129-C1C9-4D95-A86D-E9F01E8A27D5}">
      <dsp:nvSpPr>
        <dsp:cNvPr id="0" name=""/>
        <dsp:cNvSpPr/>
      </dsp:nvSpPr>
      <dsp:spPr>
        <a:xfrm>
          <a:off x="9948841" y="1584670"/>
          <a:ext cx="2260151" cy="1356091"/>
        </a:xfrm>
        <a:prstGeom prst="rect">
          <a:avLst/>
        </a:prstGeom>
        <a:gradFill rotWithShape="0">
          <a:gsLst>
            <a:gs pos="0">
              <a:schemeClr val="accent5">
                <a:hueOff val="-15324272"/>
                <a:satOff val="-1989"/>
                <a:lumOff val="22942"/>
                <a:alphaOff val="0"/>
                <a:satMod val="103000"/>
                <a:lumMod val="102000"/>
                <a:tint val="94000"/>
              </a:schemeClr>
            </a:gs>
            <a:gs pos="50000">
              <a:schemeClr val="accent5">
                <a:hueOff val="-15324272"/>
                <a:satOff val="-1989"/>
                <a:lumOff val="22942"/>
                <a:alphaOff val="0"/>
                <a:satMod val="110000"/>
                <a:lumMod val="100000"/>
                <a:shade val="100000"/>
              </a:schemeClr>
            </a:gs>
            <a:gs pos="100000">
              <a:schemeClr val="accent5">
                <a:hueOff val="-15324272"/>
                <a:satOff val="-1989"/>
                <a:lumOff val="22942"/>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br>
            <a:rPr lang="en-GB" sz="2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Social care</a:t>
          </a:r>
          <a:br>
            <a:rPr lang="en-GB" sz="1400" b="0" kern="1200" dirty="0">
              <a:ln>
                <a:noFill/>
              </a:ln>
              <a:solidFill>
                <a:schemeClr val="bg1"/>
              </a:solidFill>
              <a:effectLst/>
              <a:latin typeface="Arial" panose="020B0604020202020204" pitchFamily="34" charset="0"/>
              <a:cs typeface="Arial" panose="020B0604020202020204" pitchFamily="34" charset="0"/>
            </a:rPr>
          </a:br>
          <a:endParaRPr lang="en-GB" sz="1400" b="0" kern="1200" dirty="0">
            <a:ln>
              <a:noFill/>
            </a:ln>
            <a:solidFill>
              <a:schemeClr val="bg1"/>
            </a:solidFill>
            <a:effectLst/>
            <a:latin typeface="Arial" panose="020B0604020202020204" pitchFamily="34" charset="0"/>
            <a:cs typeface="Arial" panose="020B0604020202020204" pitchFamily="34" charset="0"/>
          </a:endParaRPr>
        </a:p>
      </dsp:txBody>
      <dsp:txXfrm>
        <a:off x="9948841" y="1584670"/>
        <a:ext cx="2260151" cy="1356091"/>
      </dsp:txXfrm>
    </dsp:sp>
    <dsp:sp modelId="{0F1A5696-106B-41BB-A92A-A45687227DBF}">
      <dsp:nvSpPr>
        <dsp:cNvPr id="0" name=""/>
        <dsp:cNvSpPr/>
      </dsp:nvSpPr>
      <dsp:spPr>
        <a:xfrm>
          <a:off x="4976508" y="3166777"/>
          <a:ext cx="2260151" cy="1356091"/>
        </a:xfrm>
        <a:prstGeom prst="rect">
          <a:avLst/>
        </a:prstGeom>
        <a:gradFill rotWithShape="0">
          <a:gsLst>
            <a:gs pos="0">
              <a:schemeClr val="accent5">
                <a:hueOff val="-17026968"/>
                <a:satOff val="-2210"/>
                <a:lumOff val="25491"/>
                <a:alphaOff val="0"/>
                <a:satMod val="103000"/>
                <a:lumMod val="102000"/>
                <a:tint val="94000"/>
              </a:schemeClr>
            </a:gs>
            <a:gs pos="50000">
              <a:schemeClr val="accent5">
                <a:hueOff val="-17026968"/>
                <a:satOff val="-2210"/>
                <a:lumOff val="25491"/>
                <a:alphaOff val="0"/>
                <a:satMod val="110000"/>
                <a:lumMod val="100000"/>
                <a:shade val="100000"/>
              </a:schemeClr>
            </a:gs>
            <a:gs pos="100000">
              <a:schemeClr val="accent5">
                <a:hueOff val="-17026968"/>
                <a:satOff val="-2210"/>
                <a:lumOff val="25491"/>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GB" sz="2400" b="0" kern="1200" dirty="0">
              <a:ln>
                <a:noFill/>
              </a:ln>
              <a:solidFill>
                <a:schemeClr val="bg1"/>
              </a:solidFill>
              <a:effectLst/>
              <a:latin typeface="Arial" panose="020B0604020202020204" pitchFamily="34" charset="0"/>
              <a:ea typeface="Segoe UI Emoji" panose="020B0502040204020203" pitchFamily="34" charset="0"/>
              <a:cs typeface="Arial" panose="020B0604020202020204" pitchFamily="34" charset="0"/>
            </a:rPr>
            <a:t>📋</a:t>
          </a:r>
          <a:endParaRPr lang="en-GB" sz="2400" b="0" kern="1200" dirty="0">
            <a:ln>
              <a:noFill/>
            </a:ln>
            <a:solidFill>
              <a:schemeClr val="bg1"/>
            </a:solidFill>
            <a:effectLst/>
            <a:latin typeface="Arial" panose="020B0604020202020204" pitchFamily="34" charset="0"/>
            <a:cs typeface="Arial" panose="020B0604020202020204" pitchFamily="34" charset="0"/>
          </a:endParaRPr>
        </a:p>
        <a:p>
          <a:pPr marL="0" lvl="0" indent="0" algn="ctr" defTabSz="1066800">
            <a:lnSpc>
              <a:spcPct val="90000"/>
            </a:lnSpc>
            <a:spcBef>
              <a:spcPct val="0"/>
            </a:spcBef>
            <a:spcAft>
              <a:spcPct val="35000"/>
            </a:spcAft>
            <a:buNone/>
          </a:pPr>
          <a:r>
            <a:rPr lang="en-GB" sz="1400" b="0" kern="1200" dirty="0">
              <a:ln>
                <a:noFill/>
              </a:ln>
              <a:solidFill>
                <a:schemeClr val="bg1"/>
              </a:solidFill>
              <a:effectLst/>
              <a:latin typeface="Arial" panose="020B0604020202020204" pitchFamily="34" charset="0"/>
              <a:cs typeface="Arial" panose="020B0604020202020204" pitchFamily="34" charset="0"/>
            </a:rPr>
            <a:t>Service </a:t>
          </a:r>
          <a:br>
            <a:rPr lang="en-GB" sz="1400" b="0" kern="1200" dirty="0">
              <a:ln>
                <a:noFill/>
              </a:ln>
              <a:solidFill>
                <a:schemeClr val="bg1"/>
              </a:solidFill>
              <a:effectLst/>
              <a:latin typeface="Arial" panose="020B0604020202020204" pitchFamily="34" charset="0"/>
              <a:cs typeface="Arial" panose="020B0604020202020204" pitchFamily="34" charset="0"/>
            </a:rPr>
          </a:br>
          <a:r>
            <a:rPr lang="en-GB" sz="1400" b="0" kern="1200" dirty="0">
              <a:ln>
                <a:noFill/>
              </a:ln>
              <a:solidFill>
                <a:schemeClr val="bg1"/>
              </a:solidFill>
              <a:effectLst/>
              <a:latin typeface="Arial" panose="020B0604020202020204" pitchFamily="34" charset="0"/>
              <a:cs typeface="Arial" panose="020B0604020202020204" pitchFamily="34" charset="0"/>
            </a:rPr>
            <a:t>data</a:t>
          </a:r>
        </a:p>
      </dsp:txBody>
      <dsp:txXfrm>
        <a:off x="4976508" y="3166777"/>
        <a:ext cx="2260151" cy="135609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EEFA6E-ABCE-49D9-8B07-4C1351F8EF0C}">
      <dsp:nvSpPr>
        <dsp:cNvPr id="0" name=""/>
        <dsp:cNvSpPr/>
      </dsp:nvSpPr>
      <dsp:spPr>
        <a:xfrm>
          <a:off x="4174" y="2564"/>
          <a:ext cx="2260151" cy="1356091"/>
        </a:xfrm>
        <a:prstGeom prst="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Community intelligence</a:t>
          </a:r>
          <a:r>
            <a:rPr lang="en-GB" sz="1000"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(soft intelligence, counter-extremism, community cohesion, local assets and networks, surveys and consultation and engagement activity)</a:t>
          </a:r>
        </a:p>
      </dsp:txBody>
      <dsp:txXfrm>
        <a:off x="4174" y="2564"/>
        <a:ext cx="2260151" cy="1356091"/>
      </dsp:txXfrm>
    </dsp:sp>
    <dsp:sp modelId="{1CC2FECB-04E0-4119-B767-E669FDD62B39}">
      <dsp:nvSpPr>
        <dsp:cNvPr id="0" name=""/>
        <dsp:cNvSpPr/>
      </dsp:nvSpPr>
      <dsp:spPr>
        <a:xfrm>
          <a:off x="2490341" y="2564"/>
          <a:ext cx="2260151" cy="1356091"/>
        </a:xfrm>
        <a:prstGeom prst="rect">
          <a:avLst/>
        </a:prstGeom>
        <a:gradFill rotWithShape="0">
          <a:gsLst>
            <a:gs pos="0">
              <a:schemeClr val="accent5">
                <a:hueOff val="-1702697"/>
                <a:satOff val="-221"/>
                <a:lumOff val="2549"/>
                <a:alphaOff val="0"/>
                <a:satMod val="103000"/>
                <a:lumMod val="102000"/>
                <a:tint val="94000"/>
              </a:schemeClr>
            </a:gs>
            <a:gs pos="50000">
              <a:schemeClr val="accent5">
                <a:hueOff val="-1702697"/>
                <a:satOff val="-221"/>
                <a:lumOff val="2549"/>
                <a:alphaOff val="0"/>
                <a:satMod val="110000"/>
                <a:lumMod val="100000"/>
                <a:shade val="100000"/>
              </a:schemeClr>
            </a:gs>
            <a:gs pos="100000">
              <a:schemeClr val="accent5">
                <a:hueOff val="-1702697"/>
                <a:satOff val="-221"/>
                <a:lumOff val="254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Community safety </a:t>
          </a:r>
          <a:r>
            <a:rPr lang="en-GB" sz="1000"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(crime and anti-social behaviour, hate crime, domestic violence)</a:t>
          </a:r>
        </a:p>
      </dsp:txBody>
      <dsp:txXfrm>
        <a:off x="2490341" y="2564"/>
        <a:ext cx="2260151" cy="1356091"/>
      </dsp:txXfrm>
    </dsp:sp>
    <dsp:sp modelId="{81B028D2-0073-4ACF-B1C6-0BD24F286105}">
      <dsp:nvSpPr>
        <dsp:cNvPr id="0" name=""/>
        <dsp:cNvSpPr/>
      </dsp:nvSpPr>
      <dsp:spPr>
        <a:xfrm>
          <a:off x="4976508" y="2564"/>
          <a:ext cx="2260151" cy="1356091"/>
        </a:xfrm>
        <a:prstGeom prst="rect">
          <a:avLst/>
        </a:prstGeom>
        <a:gradFill rotWithShape="0">
          <a:gsLst>
            <a:gs pos="0">
              <a:schemeClr val="accent5">
                <a:hueOff val="-3405394"/>
                <a:satOff val="-442"/>
                <a:lumOff val="5098"/>
                <a:alphaOff val="0"/>
                <a:satMod val="103000"/>
                <a:lumMod val="102000"/>
                <a:tint val="94000"/>
              </a:schemeClr>
            </a:gs>
            <a:gs pos="50000">
              <a:schemeClr val="accent5">
                <a:hueOff val="-3405394"/>
                <a:satOff val="-442"/>
                <a:lumOff val="5098"/>
                <a:alphaOff val="0"/>
                <a:satMod val="110000"/>
                <a:lumMod val="100000"/>
                <a:shade val="100000"/>
              </a:schemeClr>
            </a:gs>
            <a:gs pos="100000">
              <a:schemeClr val="accent5">
                <a:hueOff val="-3405394"/>
                <a:satOff val="-442"/>
                <a:lumOff val="5098"/>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Education</a:t>
          </a:r>
          <a:r>
            <a:rPr lang="en-GB" sz="1000"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(exam results; school attendance &amp; exclusions, Ofsted)</a:t>
          </a:r>
        </a:p>
      </dsp:txBody>
      <dsp:txXfrm>
        <a:off x="4976508" y="2564"/>
        <a:ext cx="2260151" cy="1356091"/>
      </dsp:txXfrm>
    </dsp:sp>
    <dsp:sp modelId="{B627FCF7-AF44-49D8-A47B-A0EDF4BFD73F}">
      <dsp:nvSpPr>
        <dsp:cNvPr id="0" name=""/>
        <dsp:cNvSpPr/>
      </dsp:nvSpPr>
      <dsp:spPr>
        <a:xfrm>
          <a:off x="7462675" y="2564"/>
          <a:ext cx="2260151" cy="1356091"/>
        </a:xfrm>
        <a:prstGeom prst="rect">
          <a:avLst/>
        </a:prstGeom>
        <a:gradFill rotWithShape="0">
          <a:gsLst>
            <a:gs pos="0">
              <a:schemeClr val="accent5">
                <a:hueOff val="-5108091"/>
                <a:satOff val="-663"/>
                <a:lumOff val="7647"/>
                <a:alphaOff val="0"/>
                <a:satMod val="103000"/>
                <a:lumMod val="102000"/>
                <a:tint val="94000"/>
              </a:schemeClr>
            </a:gs>
            <a:gs pos="50000">
              <a:schemeClr val="accent5">
                <a:hueOff val="-5108091"/>
                <a:satOff val="-663"/>
                <a:lumOff val="7647"/>
                <a:alphaOff val="0"/>
                <a:satMod val="110000"/>
                <a:lumMod val="100000"/>
                <a:shade val="100000"/>
              </a:schemeClr>
            </a:gs>
            <a:gs pos="100000">
              <a:schemeClr val="accent5">
                <a:hueOff val="-5108091"/>
                <a:satOff val="-663"/>
                <a:lumOff val="7647"/>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Economic growth &amp; prosperity</a:t>
          </a:r>
          <a:r>
            <a:rPr lang="en-GB" sz="1000"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(footfall, visitors, cultural participation, jobs and employment, qualifications)</a:t>
          </a:r>
        </a:p>
      </dsp:txBody>
      <dsp:txXfrm>
        <a:off x="7462675" y="2564"/>
        <a:ext cx="2260151" cy="1356091"/>
      </dsp:txXfrm>
    </dsp:sp>
    <dsp:sp modelId="{6F0DA442-671B-4A4A-AEB8-34887931A0B3}">
      <dsp:nvSpPr>
        <dsp:cNvPr id="0" name=""/>
        <dsp:cNvSpPr/>
      </dsp:nvSpPr>
      <dsp:spPr>
        <a:xfrm>
          <a:off x="9948841" y="2564"/>
          <a:ext cx="2260151" cy="1356091"/>
        </a:xfrm>
        <a:prstGeom prst="rect">
          <a:avLst/>
        </a:prstGeom>
        <a:gradFill rotWithShape="0">
          <a:gsLst>
            <a:gs pos="0">
              <a:schemeClr val="accent5">
                <a:hueOff val="-6810787"/>
                <a:satOff val="-884"/>
                <a:lumOff val="10196"/>
                <a:alphaOff val="0"/>
                <a:satMod val="103000"/>
                <a:lumMod val="102000"/>
                <a:tint val="94000"/>
              </a:schemeClr>
            </a:gs>
            <a:gs pos="50000">
              <a:schemeClr val="accent5">
                <a:hueOff val="-6810787"/>
                <a:satOff val="-884"/>
                <a:lumOff val="10196"/>
                <a:alphaOff val="0"/>
                <a:satMod val="110000"/>
                <a:lumMod val="100000"/>
                <a:shade val="100000"/>
              </a:schemeClr>
            </a:gs>
            <a:gs pos="100000">
              <a:schemeClr val="accent5">
                <a:hueOff val="-6810787"/>
                <a:satOff val="-884"/>
                <a:lumOff val="10196"/>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Family hubs </a:t>
          </a:r>
          <a:r>
            <a:rPr lang="en-GB" sz="1000" kern="1200" dirty="0">
              <a:solidFill>
                <a:schemeClr val="tx2"/>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(school readiness, deprivation/pupil premium)</a:t>
          </a:r>
        </a:p>
      </dsp:txBody>
      <dsp:txXfrm>
        <a:off x="9948841" y="2564"/>
        <a:ext cx="2260151" cy="1356091"/>
      </dsp:txXfrm>
    </dsp:sp>
    <dsp:sp modelId="{A0B8EA91-2CD4-4810-94B2-187A60E14B62}">
      <dsp:nvSpPr>
        <dsp:cNvPr id="0" name=""/>
        <dsp:cNvSpPr/>
      </dsp:nvSpPr>
      <dsp:spPr>
        <a:xfrm>
          <a:off x="4174" y="1584670"/>
          <a:ext cx="2260151" cy="1356091"/>
        </a:xfrm>
        <a:prstGeom prst="rect">
          <a:avLst/>
        </a:prstGeom>
        <a:gradFill rotWithShape="0">
          <a:gsLst>
            <a:gs pos="0">
              <a:schemeClr val="accent5">
                <a:hueOff val="-8513484"/>
                <a:satOff val="-1105"/>
                <a:lumOff val="12745"/>
                <a:alphaOff val="0"/>
                <a:satMod val="103000"/>
                <a:lumMod val="102000"/>
                <a:tint val="94000"/>
              </a:schemeClr>
            </a:gs>
            <a:gs pos="50000">
              <a:schemeClr val="accent5">
                <a:hueOff val="-8513484"/>
                <a:satOff val="-1105"/>
                <a:lumOff val="12745"/>
                <a:alphaOff val="0"/>
                <a:satMod val="110000"/>
                <a:lumMod val="100000"/>
                <a:shade val="100000"/>
              </a:schemeClr>
            </a:gs>
            <a:gs pos="100000">
              <a:schemeClr val="accent5">
                <a:hueOff val="-8513484"/>
                <a:satOff val="-1105"/>
                <a:lumOff val="1274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Health &amp; wellbeing </a:t>
          </a:r>
          <a:r>
            <a:rPr lang="en-GB" sz="100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(homelessness, drug/alcohol misuse, sports &amp; physical activity, health conditions &amp; NHS stats)</a:t>
          </a:r>
        </a:p>
      </dsp:txBody>
      <dsp:txXfrm>
        <a:off x="4174" y="1584670"/>
        <a:ext cx="2260151" cy="1356091"/>
      </dsp:txXfrm>
    </dsp:sp>
    <dsp:sp modelId="{69A6CF95-AADB-4744-913C-371A5B6CD93A}">
      <dsp:nvSpPr>
        <dsp:cNvPr id="0" name=""/>
        <dsp:cNvSpPr/>
      </dsp:nvSpPr>
      <dsp:spPr>
        <a:xfrm>
          <a:off x="2490341" y="1584670"/>
          <a:ext cx="2260151" cy="1356091"/>
        </a:xfrm>
        <a:prstGeom prst="rect">
          <a:avLst/>
        </a:prstGeom>
        <a:gradFill rotWithShape="0">
          <a:gsLst>
            <a:gs pos="0">
              <a:schemeClr val="accent5">
                <a:hueOff val="-10216181"/>
                <a:satOff val="-1326"/>
                <a:lumOff val="15295"/>
                <a:alphaOff val="0"/>
                <a:satMod val="103000"/>
                <a:lumMod val="102000"/>
                <a:tint val="94000"/>
              </a:schemeClr>
            </a:gs>
            <a:gs pos="50000">
              <a:schemeClr val="accent5">
                <a:hueOff val="-10216181"/>
                <a:satOff val="-1326"/>
                <a:lumOff val="15295"/>
                <a:alphaOff val="0"/>
                <a:satMod val="110000"/>
                <a:lumMod val="100000"/>
                <a:shade val="100000"/>
              </a:schemeClr>
            </a:gs>
            <a:gs pos="100000">
              <a:schemeClr val="accent5">
                <a:hueOff val="-10216181"/>
                <a:satOff val="-1326"/>
                <a:lumOff val="1529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Location data </a:t>
          </a:r>
          <a:r>
            <a:rPr lang="en-GB" sz="1000" b="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(maps, administrative boundaries, local land and property gazetteer)</a:t>
          </a:r>
        </a:p>
      </dsp:txBody>
      <dsp:txXfrm>
        <a:off x="2490341" y="1584670"/>
        <a:ext cx="2260151" cy="1356091"/>
      </dsp:txXfrm>
    </dsp:sp>
    <dsp:sp modelId="{F535180B-A190-4DF6-9FD8-79AFC1483AC2}">
      <dsp:nvSpPr>
        <dsp:cNvPr id="0" name=""/>
        <dsp:cNvSpPr/>
      </dsp:nvSpPr>
      <dsp:spPr>
        <a:xfrm>
          <a:off x="4976508" y="1584670"/>
          <a:ext cx="2260151" cy="1356091"/>
        </a:xfrm>
        <a:prstGeom prst="rect">
          <a:avLst/>
        </a:prstGeom>
        <a:gradFill rotWithShape="0">
          <a:gsLst>
            <a:gs pos="0">
              <a:schemeClr val="accent5">
                <a:hueOff val="-11918878"/>
                <a:satOff val="-1547"/>
                <a:lumOff val="17844"/>
                <a:alphaOff val="0"/>
                <a:satMod val="103000"/>
                <a:lumMod val="102000"/>
                <a:tint val="94000"/>
              </a:schemeClr>
            </a:gs>
            <a:gs pos="50000">
              <a:schemeClr val="accent5">
                <a:hueOff val="-11918878"/>
                <a:satOff val="-1547"/>
                <a:lumOff val="17844"/>
                <a:alphaOff val="0"/>
                <a:satMod val="110000"/>
                <a:lumMod val="100000"/>
                <a:shade val="100000"/>
              </a:schemeClr>
            </a:gs>
            <a:gs pos="100000">
              <a:schemeClr val="accent5">
                <a:hueOff val="-11918878"/>
                <a:satOff val="-1547"/>
                <a:lumOff val="17844"/>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Public services </a:t>
          </a:r>
          <a:r>
            <a:rPr lang="en-GB" sz="100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(road &amp; pavements, fly-tipping, waste and recycling)</a:t>
          </a:r>
        </a:p>
      </dsp:txBody>
      <dsp:txXfrm>
        <a:off x="4976508" y="1584670"/>
        <a:ext cx="2260151" cy="1356091"/>
      </dsp:txXfrm>
    </dsp:sp>
    <dsp:sp modelId="{4CA5AFB8-3F88-4656-833F-978642CFAA82}">
      <dsp:nvSpPr>
        <dsp:cNvPr id="0" name=""/>
        <dsp:cNvSpPr/>
      </dsp:nvSpPr>
      <dsp:spPr>
        <a:xfrm>
          <a:off x="7462675" y="1584670"/>
          <a:ext cx="2260151" cy="1356091"/>
        </a:xfrm>
        <a:prstGeom prst="rect">
          <a:avLst/>
        </a:prstGeom>
        <a:gradFill rotWithShape="0">
          <a:gsLst>
            <a:gs pos="0">
              <a:schemeClr val="accent5">
                <a:hueOff val="-13621575"/>
                <a:satOff val="-1768"/>
                <a:lumOff val="20393"/>
                <a:alphaOff val="0"/>
                <a:satMod val="103000"/>
                <a:lumMod val="102000"/>
                <a:tint val="94000"/>
              </a:schemeClr>
            </a:gs>
            <a:gs pos="50000">
              <a:schemeClr val="accent5">
                <a:hueOff val="-13621575"/>
                <a:satOff val="-1768"/>
                <a:lumOff val="20393"/>
                <a:alphaOff val="0"/>
                <a:satMod val="110000"/>
                <a:lumMod val="100000"/>
                <a:shade val="100000"/>
              </a:schemeClr>
            </a:gs>
            <a:gs pos="100000">
              <a:schemeClr val="accent5">
                <a:hueOff val="-13621575"/>
                <a:satOff val="-1768"/>
                <a:lumOff val="20393"/>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Resources</a:t>
          </a:r>
          <a:r>
            <a:rPr lang="en-GB" sz="100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(Council tax and business rates, carbon emissions, sickness absence)</a:t>
          </a:r>
        </a:p>
      </dsp:txBody>
      <dsp:txXfrm>
        <a:off x="7462675" y="1584670"/>
        <a:ext cx="2260151" cy="1356091"/>
      </dsp:txXfrm>
    </dsp:sp>
    <dsp:sp modelId="{468AA129-C1C9-4D95-A86D-E9F01E8A27D5}">
      <dsp:nvSpPr>
        <dsp:cNvPr id="0" name=""/>
        <dsp:cNvSpPr/>
      </dsp:nvSpPr>
      <dsp:spPr>
        <a:xfrm>
          <a:off x="9948841" y="1584670"/>
          <a:ext cx="2260151" cy="1356091"/>
        </a:xfrm>
        <a:prstGeom prst="rect">
          <a:avLst/>
        </a:prstGeom>
        <a:gradFill rotWithShape="0">
          <a:gsLst>
            <a:gs pos="0">
              <a:schemeClr val="accent5">
                <a:hueOff val="-15324272"/>
                <a:satOff val="-1989"/>
                <a:lumOff val="22942"/>
                <a:alphaOff val="0"/>
                <a:satMod val="103000"/>
                <a:lumMod val="102000"/>
                <a:tint val="94000"/>
              </a:schemeClr>
            </a:gs>
            <a:gs pos="50000">
              <a:schemeClr val="accent5">
                <a:hueOff val="-15324272"/>
                <a:satOff val="-1989"/>
                <a:lumOff val="22942"/>
                <a:alphaOff val="0"/>
                <a:satMod val="110000"/>
                <a:lumMod val="100000"/>
                <a:shade val="100000"/>
              </a:schemeClr>
            </a:gs>
            <a:gs pos="100000">
              <a:schemeClr val="accent5">
                <a:hueOff val="-15324272"/>
                <a:satOff val="-1989"/>
                <a:lumOff val="22942"/>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Social care</a:t>
          </a:r>
          <a:r>
            <a:rPr lang="en-GB" sz="100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(cases, looked after children, direct payments, self-directed support)</a:t>
          </a:r>
        </a:p>
      </dsp:txBody>
      <dsp:txXfrm>
        <a:off x="9948841" y="1584670"/>
        <a:ext cx="2260151" cy="1356091"/>
      </dsp:txXfrm>
    </dsp:sp>
    <dsp:sp modelId="{0F1A5696-106B-41BB-A92A-A45687227DBF}">
      <dsp:nvSpPr>
        <dsp:cNvPr id="0" name=""/>
        <dsp:cNvSpPr/>
      </dsp:nvSpPr>
      <dsp:spPr>
        <a:xfrm>
          <a:off x="4976508" y="3166777"/>
          <a:ext cx="2260151" cy="1356091"/>
        </a:xfrm>
        <a:prstGeom prst="rect">
          <a:avLst/>
        </a:prstGeom>
        <a:gradFill rotWithShape="0">
          <a:gsLst>
            <a:gs pos="0">
              <a:schemeClr val="accent5">
                <a:hueOff val="-17026968"/>
                <a:satOff val="-2210"/>
                <a:lumOff val="25491"/>
                <a:alphaOff val="0"/>
                <a:satMod val="103000"/>
                <a:lumMod val="102000"/>
                <a:tint val="94000"/>
              </a:schemeClr>
            </a:gs>
            <a:gs pos="50000">
              <a:schemeClr val="accent5">
                <a:hueOff val="-17026968"/>
                <a:satOff val="-2210"/>
                <a:lumOff val="25491"/>
                <a:alphaOff val="0"/>
                <a:satMod val="110000"/>
                <a:lumMod val="100000"/>
                <a:shade val="100000"/>
              </a:schemeClr>
            </a:gs>
            <a:gs pos="100000">
              <a:schemeClr val="accent5">
                <a:hueOff val="-17026968"/>
                <a:satOff val="-2210"/>
                <a:lumOff val="25491"/>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GB" sz="1000" b="1"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Service data</a:t>
          </a:r>
          <a:r>
            <a:rPr lang="en-GB" sz="1000" kern="1200" dirty="0">
              <a:solidFill>
                <a:schemeClr val="bg1"/>
              </a:solidFill>
              <a:effectLst>
                <a:outerShdw blurRad="50800" dist="38100" dir="2700000" algn="tl" rotWithShape="0">
                  <a:prstClr val="black">
                    <a:alpha val="40000"/>
                  </a:prstClr>
                </a:outerShdw>
              </a:effectLst>
              <a:latin typeface="Arial" panose="020B0604020202020204" pitchFamily="34" charset="0"/>
              <a:cs typeface="Arial" panose="020B0604020202020204" pitchFamily="34" charset="0"/>
            </a:rPr>
            <a:t> (service uptake, customer service data, comments, compliments &amp; complaints)</a:t>
          </a:r>
        </a:p>
      </dsp:txBody>
      <dsp:txXfrm>
        <a:off x="4976508" y="3166777"/>
        <a:ext cx="2260151" cy="1356091"/>
      </dsp:txXfrm>
    </dsp:sp>
  </dsp:spTree>
</dsp:drawing>
</file>

<file path=ppt/diagrams/layout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idx="1"/>
          </p:nvPr>
        </p:nvSpPr>
        <p:spPr>
          <a:xfrm>
            <a:off x="3850443" y="0"/>
            <a:ext cx="2945659" cy="498056"/>
          </a:xfrm>
          <a:prstGeom prst="rect">
            <a:avLst/>
          </a:prstGeom>
        </p:spPr>
        <p:txBody>
          <a:bodyPr vert="horz" lIns="91440" tIns="45720" rIns="91440" bIns="45720" rtlCol="0"/>
          <a:lstStyle>
            <a:lvl1pPr algn="r">
              <a:defRPr sz="1200"/>
            </a:lvl1pPr>
          </a:lstStyle>
          <a:p>
            <a:fld id="{0099B156-526A-420C-B8B6-7B7FC238DC67}" type="datetimeFigureOut">
              <a:rPr lang="en-GB" smtClean="0"/>
              <a:t>06/06/2022</a:t>
            </a:fld>
            <a:endParaRPr lang="en-GB" dirty="0"/>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en-GB" dirty="0"/>
          </a:p>
        </p:txBody>
      </p:sp>
      <p:sp>
        <p:nvSpPr>
          <p:cNvPr id="5" name="Notes Placeholder 4"/>
          <p:cNvSpPr>
            <a:spLocks noGrp="1"/>
          </p:cNvSpPr>
          <p:nvPr>
            <p:ph type="body" sz="quarter" idx="3"/>
          </p:nvPr>
        </p:nvSpPr>
        <p:spPr>
          <a:xfrm>
            <a:off x="679768" y="4777194"/>
            <a:ext cx="5438140" cy="3908614"/>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428584"/>
            <a:ext cx="2945659" cy="498055"/>
          </a:xfrm>
          <a:prstGeom prst="rect">
            <a:avLst/>
          </a:prstGeom>
        </p:spPr>
        <p:txBody>
          <a:bodyPr vert="horz" lIns="91440" tIns="45720" rIns="91440" bIns="45720" rtlCol="0" anchor="b"/>
          <a:lstStyle>
            <a:lvl1pPr algn="l">
              <a:defRPr sz="1200"/>
            </a:lvl1pPr>
          </a:lstStyle>
          <a:p>
            <a:endParaRPr lang="en-GB" dirty="0"/>
          </a:p>
        </p:txBody>
      </p:sp>
      <p:sp>
        <p:nvSpPr>
          <p:cNvPr id="7" name="Slide Number Placeholder 6"/>
          <p:cNvSpPr>
            <a:spLocks noGrp="1"/>
          </p:cNvSpPr>
          <p:nvPr>
            <p:ph type="sldNum" sz="quarter" idx="5"/>
          </p:nvPr>
        </p:nvSpPr>
        <p:spPr>
          <a:xfrm>
            <a:off x="3850443" y="9428584"/>
            <a:ext cx="2945659" cy="498055"/>
          </a:xfrm>
          <a:prstGeom prst="rect">
            <a:avLst/>
          </a:prstGeom>
        </p:spPr>
        <p:txBody>
          <a:bodyPr vert="horz" lIns="91440" tIns="45720" rIns="91440" bIns="45720" rtlCol="0" anchor="b"/>
          <a:lstStyle>
            <a:lvl1pPr algn="r">
              <a:defRPr sz="1200"/>
            </a:lvl1pPr>
          </a:lstStyle>
          <a:p>
            <a:fld id="{B35CA58B-A9DA-40A2-A22D-3EBED5FC1145}" type="slidenum">
              <a:rPr lang="en-GB" smtClean="0"/>
              <a:t>‹#›</a:t>
            </a:fld>
            <a:endParaRPr lang="en-GB" dirty="0"/>
          </a:p>
        </p:txBody>
      </p:sp>
    </p:spTree>
    <p:extLst>
      <p:ext uri="{BB962C8B-B14F-4D97-AF65-F5344CB8AC3E}">
        <p14:creationId xmlns:p14="http://schemas.microsoft.com/office/powerpoint/2010/main" val="425126055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048A9E8-F96D-4D47-8B2F-547021A6FFDB}" type="slidenum">
              <a:rPr lang="en-GB" smtClean="0"/>
              <a:t>17</a:t>
            </a:fld>
            <a:endParaRPr lang="en-GB" dirty="0"/>
          </a:p>
        </p:txBody>
      </p:sp>
    </p:spTree>
    <p:extLst>
      <p:ext uri="{BB962C8B-B14F-4D97-AF65-F5344CB8AC3E}">
        <p14:creationId xmlns:p14="http://schemas.microsoft.com/office/powerpoint/2010/main" val="1034815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Google Facts about Coventry</a:t>
            </a:r>
          </a:p>
          <a:p>
            <a:r>
              <a:rPr lang="en-GB" dirty="0"/>
              <a:t>Second one down – dammit!</a:t>
            </a:r>
          </a:p>
          <a:p>
            <a:r>
              <a:rPr lang="en-GB" dirty="0"/>
              <a:t>Walk</a:t>
            </a:r>
            <a:r>
              <a:rPr lang="en-GB" baseline="0" dirty="0"/>
              <a:t> through Landing Page</a:t>
            </a:r>
            <a:endParaRPr lang="en-GB" dirty="0"/>
          </a:p>
          <a:p>
            <a:r>
              <a:rPr lang="en-GB" dirty="0"/>
              <a:t>About Coventry – Assets</a:t>
            </a:r>
          </a:p>
          <a:p>
            <a:r>
              <a:rPr lang="en-GB" dirty="0"/>
              <a:t>Back to Headline Statistics – show download</a:t>
            </a:r>
          </a:p>
          <a:p>
            <a:r>
              <a:rPr lang="en-GB" dirty="0"/>
              <a:t>E bulletin</a:t>
            </a:r>
            <a:r>
              <a:rPr lang="en-GB" baseline="0" dirty="0"/>
              <a:t> </a:t>
            </a:r>
          </a:p>
          <a:p>
            <a:r>
              <a:rPr lang="en-GB" baseline="0" dirty="0"/>
              <a:t>Deprivation</a:t>
            </a:r>
          </a:p>
          <a:p>
            <a:r>
              <a:rPr lang="en-GB" baseline="0" dirty="0"/>
              <a:t>Ignore Social Media</a:t>
            </a:r>
          </a:p>
          <a:p>
            <a:r>
              <a:rPr lang="en-GB" baseline="0" dirty="0"/>
              <a:t>JSNA – City Wide Profile – Place Based Profiles</a:t>
            </a:r>
          </a:p>
          <a:p>
            <a:r>
              <a:rPr lang="en-GB" baseline="0" dirty="0"/>
              <a:t>City Wide Intel Hub – 3.2 million rows of data, updated monthly and kept in data warehouse</a:t>
            </a:r>
          </a:p>
          <a:p>
            <a:r>
              <a:rPr lang="en-GB" baseline="0" dirty="0"/>
              <a:t>Select Profiler – search for IDACI – show – search for Population under 16 and show</a:t>
            </a:r>
          </a:p>
          <a:p>
            <a:r>
              <a:rPr lang="en-GB" baseline="0" dirty="0"/>
              <a:t>Select Correlator – search for the same 2 indicators and show the correlation</a:t>
            </a:r>
          </a:p>
          <a:p>
            <a:endParaRPr lang="en-GB" dirty="0"/>
          </a:p>
          <a:p>
            <a:endParaRPr lang="en-GB" dirty="0"/>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3975313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Coventry 028c is a predominantly student area in Coventry’s Inner City</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27601809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Coventry</a:t>
            </a:r>
            <a:r>
              <a:rPr lang="en-GB" baseline="0" dirty="0"/>
              <a:t> 010A is a sparsely-populated LSOA in the largely rural West of the City</a:t>
            </a:r>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2942625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5513518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9918784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92636074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Insight Team makes use of a wide range of data. Here are examples of data that we use regularly. </a:t>
            </a:r>
          </a:p>
          <a:p>
            <a:r>
              <a:rPr lang="en-GB" dirty="0"/>
              <a:t>The list here includes data that we get from the </a:t>
            </a:r>
            <a:r>
              <a:rPr lang="en-GB" baseline="0" dirty="0"/>
              <a:t>Office for National Statistics, National Health Service, or government departments; data we have access to through partner organisations such as the police, NHS and commissioned services; as well as data we hold in the Council’s data warehouse.</a:t>
            </a:r>
            <a:endParaRPr lang="en-GB" dirty="0">
              <a:cs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3425176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0084443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0862991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5868345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345BA57-4EB4-49CE-8933-56E4D49FDFC8}" type="slidenum">
              <a:rPr kumimoji="0" lang="en-GB"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GB"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3845134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F7980F-6DEC-4232-B81C-F9CC6ABEC1F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0724C6C8-5EA5-4FB1-94B8-4E0F15612C3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E72A33F6-658D-4B52-8B8B-2CF2E5CBE9CA}"/>
              </a:ext>
            </a:extLst>
          </p:cNvPr>
          <p:cNvSpPr>
            <a:spLocks noGrp="1"/>
          </p:cNvSpPr>
          <p:nvPr>
            <p:ph type="dt" sz="half" idx="10"/>
          </p:nvPr>
        </p:nvSpPr>
        <p:spPr/>
        <p:txBody>
          <a:bodyPr/>
          <a:lstStyle/>
          <a:p>
            <a:fld id="{AA1D2657-089E-4FA6-AA94-83142966302A}" type="datetimeFigureOut">
              <a:rPr lang="en-GB" smtClean="0"/>
              <a:t>06/06/2022</a:t>
            </a:fld>
            <a:endParaRPr lang="en-GB" dirty="0"/>
          </a:p>
        </p:txBody>
      </p:sp>
      <p:sp>
        <p:nvSpPr>
          <p:cNvPr id="5" name="Footer Placeholder 4">
            <a:extLst>
              <a:ext uri="{FF2B5EF4-FFF2-40B4-BE49-F238E27FC236}">
                <a16:creationId xmlns:a16="http://schemas.microsoft.com/office/drawing/2014/main" id="{A90FFF10-4C17-41EC-ACEA-A9E0A7063D3C}"/>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93CE4DC9-271A-400C-AE3F-6B21250BAF79}"/>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39433016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379B5F-C118-4647-8418-4F1CDC801D01}"/>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39700E72-FA59-4B10-B1E1-2EFC8D516CC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7A3D2C35-41DA-43F6-9A6B-D0801B39F37B}"/>
              </a:ext>
            </a:extLst>
          </p:cNvPr>
          <p:cNvSpPr>
            <a:spLocks noGrp="1"/>
          </p:cNvSpPr>
          <p:nvPr>
            <p:ph type="dt" sz="half" idx="10"/>
          </p:nvPr>
        </p:nvSpPr>
        <p:spPr/>
        <p:txBody>
          <a:bodyPr/>
          <a:lstStyle/>
          <a:p>
            <a:fld id="{AA1D2657-089E-4FA6-AA94-83142966302A}" type="datetimeFigureOut">
              <a:rPr lang="en-GB" smtClean="0"/>
              <a:t>06/06/2022</a:t>
            </a:fld>
            <a:endParaRPr lang="en-GB" dirty="0"/>
          </a:p>
        </p:txBody>
      </p:sp>
      <p:sp>
        <p:nvSpPr>
          <p:cNvPr id="5" name="Footer Placeholder 4">
            <a:extLst>
              <a:ext uri="{FF2B5EF4-FFF2-40B4-BE49-F238E27FC236}">
                <a16:creationId xmlns:a16="http://schemas.microsoft.com/office/drawing/2014/main" id="{77742B0D-2921-485D-BC41-4375685CC1CA}"/>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66F4D04D-9804-42D5-9078-0ABAFD109014}"/>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162167552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294A727-46A6-475D-A9E2-E76247A563DA}"/>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50E181AC-A037-4A1F-BE7D-879CC3420764}"/>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C4BA51DE-40C2-4391-A8A9-B77D07D23E5A}"/>
              </a:ext>
            </a:extLst>
          </p:cNvPr>
          <p:cNvSpPr>
            <a:spLocks noGrp="1"/>
          </p:cNvSpPr>
          <p:nvPr>
            <p:ph type="dt" sz="half" idx="10"/>
          </p:nvPr>
        </p:nvSpPr>
        <p:spPr/>
        <p:txBody>
          <a:bodyPr/>
          <a:lstStyle/>
          <a:p>
            <a:fld id="{AA1D2657-089E-4FA6-AA94-83142966302A}" type="datetimeFigureOut">
              <a:rPr lang="en-GB" smtClean="0"/>
              <a:t>06/06/2022</a:t>
            </a:fld>
            <a:endParaRPr lang="en-GB" dirty="0"/>
          </a:p>
        </p:txBody>
      </p:sp>
      <p:sp>
        <p:nvSpPr>
          <p:cNvPr id="5" name="Footer Placeholder 4">
            <a:extLst>
              <a:ext uri="{FF2B5EF4-FFF2-40B4-BE49-F238E27FC236}">
                <a16:creationId xmlns:a16="http://schemas.microsoft.com/office/drawing/2014/main" id="{F4B738FA-F2EE-4DD9-AED6-E4ACC71BC098}"/>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D174B466-E057-4806-8FCD-E42861B16B1D}"/>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26605853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1_Title Slide">
    <p:bg>
      <p:bgPr>
        <a:blipFill dpi="0" rotWithShape="1">
          <a:blip r:embed="rId2"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876802" y="5082859"/>
            <a:ext cx="6867524" cy="1217929"/>
          </a:xfrm>
        </p:spPr>
        <p:txBody>
          <a:bodyPr anchor="t" anchorCtr="0">
            <a:noAutofit/>
          </a:bodyPr>
          <a:lstStyle>
            <a:lvl1pPr algn="l">
              <a:defRPr sz="4200" b="1" baseline="0">
                <a:solidFill>
                  <a:schemeClr val="bg1"/>
                </a:solidFill>
                <a:latin typeface="Calibri" charset="0"/>
              </a:defRPr>
            </a:lvl1pPr>
          </a:lstStyle>
          <a:p>
            <a:r>
              <a:rPr lang="en-US" dirty="0"/>
              <a:t>Click to edit your title</a:t>
            </a:r>
          </a:p>
        </p:txBody>
      </p:sp>
      <p:sp>
        <p:nvSpPr>
          <p:cNvPr id="15" name="Text Placeholder 14"/>
          <p:cNvSpPr>
            <a:spLocks noGrp="1"/>
          </p:cNvSpPr>
          <p:nvPr>
            <p:ph type="body" sz="quarter" idx="10" hasCustomPrompt="1"/>
          </p:nvPr>
        </p:nvSpPr>
        <p:spPr>
          <a:xfrm>
            <a:off x="1226850" y="3495825"/>
            <a:ext cx="3321703" cy="351400"/>
          </a:xfrm>
        </p:spPr>
        <p:txBody>
          <a:bodyPr>
            <a:normAutofit/>
          </a:bodyPr>
          <a:lstStyle>
            <a:lvl1pPr marL="0" indent="0">
              <a:buNone/>
              <a:defRPr sz="1680" b="1">
                <a:solidFill>
                  <a:schemeClr val="bg1"/>
                </a:solidFill>
              </a:defRPr>
            </a:lvl1pPr>
          </a:lstStyle>
          <a:p>
            <a:pPr lvl="0"/>
            <a:r>
              <a:rPr lang="en-US" dirty="0"/>
              <a:t>Name</a:t>
            </a:r>
          </a:p>
        </p:txBody>
      </p:sp>
      <p:sp>
        <p:nvSpPr>
          <p:cNvPr id="16" name="Text Placeholder 14"/>
          <p:cNvSpPr>
            <a:spLocks noGrp="1"/>
          </p:cNvSpPr>
          <p:nvPr>
            <p:ph type="body" sz="quarter" idx="11" hasCustomPrompt="1"/>
          </p:nvPr>
        </p:nvSpPr>
        <p:spPr>
          <a:xfrm>
            <a:off x="1226851" y="3734975"/>
            <a:ext cx="3321701" cy="351400"/>
          </a:xfrm>
        </p:spPr>
        <p:txBody>
          <a:bodyPr>
            <a:normAutofit/>
          </a:bodyPr>
          <a:lstStyle>
            <a:lvl1pPr marL="0" indent="0">
              <a:buNone/>
              <a:defRPr sz="1680" b="0">
                <a:solidFill>
                  <a:schemeClr val="bg1"/>
                </a:solidFill>
              </a:defRPr>
            </a:lvl1pPr>
          </a:lstStyle>
          <a:p>
            <a:pPr lvl="0"/>
            <a:r>
              <a:rPr lang="en-US" dirty="0"/>
              <a:t>Job Title</a:t>
            </a:r>
          </a:p>
        </p:txBody>
      </p:sp>
      <p:sp>
        <p:nvSpPr>
          <p:cNvPr id="18" name="Text Placeholder 14"/>
          <p:cNvSpPr>
            <a:spLocks noGrp="1"/>
          </p:cNvSpPr>
          <p:nvPr>
            <p:ph type="body" sz="quarter" idx="12" hasCustomPrompt="1"/>
          </p:nvPr>
        </p:nvSpPr>
        <p:spPr>
          <a:xfrm>
            <a:off x="1226851" y="3974418"/>
            <a:ext cx="3321701" cy="351400"/>
          </a:xfrm>
        </p:spPr>
        <p:txBody>
          <a:bodyPr>
            <a:normAutofit/>
          </a:bodyPr>
          <a:lstStyle>
            <a:lvl1pPr marL="0" indent="0">
              <a:buNone/>
              <a:defRPr sz="1680" b="0" i="1">
                <a:solidFill>
                  <a:schemeClr val="bg1"/>
                </a:solidFill>
              </a:defRPr>
            </a:lvl1pPr>
          </a:lstStyle>
          <a:p>
            <a:pPr lvl="0"/>
            <a:r>
              <a:rPr lang="en-US" dirty="0"/>
              <a:t>Date</a:t>
            </a:r>
          </a:p>
        </p:txBody>
      </p:sp>
    </p:spTree>
    <p:extLst>
      <p:ext uri="{BB962C8B-B14F-4D97-AF65-F5344CB8AC3E}">
        <p14:creationId xmlns:p14="http://schemas.microsoft.com/office/powerpoint/2010/main" val="2040867710"/>
      </p:ext>
    </p:extLst>
  </p:cSld>
  <p:clrMapOvr>
    <a:masterClrMapping/>
  </p:clrMapOvr>
  <p:extLst>
    <p:ext uri="{DCECCB84-F9BA-43D5-87BE-67443E8EF086}">
      <p15:sldGuideLst xmlns:p15="http://schemas.microsoft.com/office/powerpoint/2012/main">
        <p15:guide id="3" orient="horz" pos="2208">
          <p15:clr>
            <a:srgbClr val="FBAE40"/>
          </p15:clr>
        </p15:guide>
        <p15:guide id="4" pos="635">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603625"/>
            <a:ext cx="10515600" cy="546101"/>
          </a:xfrm>
          <a:custGeom>
            <a:avLst/>
            <a:gdLst>
              <a:gd name="connsiteX0" fmla="*/ 0 w 10515600"/>
              <a:gd name="connsiteY0" fmla="*/ 0 h 546101"/>
              <a:gd name="connsiteX1" fmla="*/ 552069 w 10515600"/>
              <a:gd name="connsiteY1" fmla="*/ 0 h 546101"/>
              <a:gd name="connsiteX2" fmla="*/ 1104138 w 10515600"/>
              <a:gd name="connsiteY2" fmla="*/ 0 h 546101"/>
              <a:gd name="connsiteX3" fmla="*/ 1551051 w 10515600"/>
              <a:gd name="connsiteY3" fmla="*/ 0 h 546101"/>
              <a:gd name="connsiteX4" fmla="*/ 1892808 w 10515600"/>
              <a:gd name="connsiteY4" fmla="*/ 0 h 546101"/>
              <a:gd name="connsiteX5" fmla="*/ 2234565 w 10515600"/>
              <a:gd name="connsiteY5" fmla="*/ 0 h 546101"/>
              <a:gd name="connsiteX6" fmla="*/ 2681478 w 10515600"/>
              <a:gd name="connsiteY6" fmla="*/ 0 h 546101"/>
              <a:gd name="connsiteX7" fmla="*/ 3128391 w 10515600"/>
              <a:gd name="connsiteY7" fmla="*/ 0 h 546101"/>
              <a:gd name="connsiteX8" fmla="*/ 3995928 w 10515600"/>
              <a:gd name="connsiteY8" fmla="*/ 0 h 546101"/>
              <a:gd name="connsiteX9" fmla="*/ 4653153 w 10515600"/>
              <a:gd name="connsiteY9" fmla="*/ 0 h 546101"/>
              <a:gd name="connsiteX10" fmla="*/ 4994910 w 10515600"/>
              <a:gd name="connsiteY10" fmla="*/ 0 h 546101"/>
              <a:gd name="connsiteX11" fmla="*/ 5441823 w 10515600"/>
              <a:gd name="connsiteY11" fmla="*/ 0 h 546101"/>
              <a:gd name="connsiteX12" fmla="*/ 6309360 w 10515600"/>
              <a:gd name="connsiteY12" fmla="*/ 0 h 546101"/>
              <a:gd name="connsiteX13" fmla="*/ 6966585 w 10515600"/>
              <a:gd name="connsiteY13" fmla="*/ 0 h 546101"/>
              <a:gd name="connsiteX14" fmla="*/ 7728966 w 10515600"/>
              <a:gd name="connsiteY14" fmla="*/ 0 h 546101"/>
              <a:gd name="connsiteX15" fmla="*/ 8070723 w 10515600"/>
              <a:gd name="connsiteY15" fmla="*/ 0 h 546101"/>
              <a:gd name="connsiteX16" fmla="*/ 8622792 w 10515600"/>
              <a:gd name="connsiteY16" fmla="*/ 0 h 546101"/>
              <a:gd name="connsiteX17" fmla="*/ 9385173 w 10515600"/>
              <a:gd name="connsiteY17" fmla="*/ 0 h 546101"/>
              <a:gd name="connsiteX18" fmla="*/ 9832086 w 10515600"/>
              <a:gd name="connsiteY18" fmla="*/ 0 h 546101"/>
              <a:gd name="connsiteX19" fmla="*/ 10515600 w 10515600"/>
              <a:gd name="connsiteY19" fmla="*/ 0 h 546101"/>
              <a:gd name="connsiteX20" fmla="*/ 10515600 w 10515600"/>
              <a:gd name="connsiteY20" fmla="*/ 546101 h 546101"/>
              <a:gd name="connsiteX21" fmla="*/ 9858375 w 10515600"/>
              <a:gd name="connsiteY21" fmla="*/ 546101 h 546101"/>
              <a:gd name="connsiteX22" fmla="*/ 8990838 w 10515600"/>
              <a:gd name="connsiteY22" fmla="*/ 546101 h 546101"/>
              <a:gd name="connsiteX23" fmla="*/ 8438769 w 10515600"/>
              <a:gd name="connsiteY23" fmla="*/ 546101 h 546101"/>
              <a:gd name="connsiteX24" fmla="*/ 7781544 w 10515600"/>
              <a:gd name="connsiteY24" fmla="*/ 546101 h 546101"/>
              <a:gd name="connsiteX25" fmla="*/ 7229475 w 10515600"/>
              <a:gd name="connsiteY25" fmla="*/ 546101 h 546101"/>
              <a:gd name="connsiteX26" fmla="*/ 6467094 w 10515600"/>
              <a:gd name="connsiteY26" fmla="*/ 546101 h 546101"/>
              <a:gd name="connsiteX27" fmla="*/ 5704713 w 10515600"/>
              <a:gd name="connsiteY27" fmla="*/ 546101 h 546101"/>
              <a:gd name="connsiteX28" fmla="*/ 5257800 w 10515600"/>
              <a:gd name="connsiteY28" fmla="*/ 546101 h 546101"/>
              <a:gd name="connsiteX29" fmla="*/ 4600575 w 10515600"/>
              <a:gd name="connsiteY29" fmla="*/ 546101 h 546101"/>
              <a:gd name="connsiteX30" fmla="*/ 4258818 w 10515600"/>
              <a:gd name="connsiteY30" fmla="*/ 546101 h 546101"/>
              <a:gd name="connsiteX31" fmla="*/ 3811905 w 10515600"/>
              <a:gd name="connsiteY31" fmla="*/ 546101 h 546101"/>
              <a:gd name="connsiteX32" fmla="*/ 3470148 w 10515600"/>
              <a:gd name="connsiteY32" fmla="*/ 546101 h 546101"/>
              <a:gd name="connsiteX33" fmla="*/ 3023235 w 10515600"/>
              <a:gd name="connsiteY33" fmla="*/ 546101 h 546101"/>
              <a:gd name="connsiteX34" fmla="*/ 2155698 w 10515600"/>
              <a:gd name="connsiteY34" fmla="*/ 546101 h 546101"/>
              <a:gd name="connsiteX35" fmla="*/ 1288161 w 10515600"/>
              <a:gd name="connsiteY35" fmla="*/ 546101 h 546101"/>
              <a:gd name="connsiteX36" fmla="*/ 736092 w 10515600"/>
              <a:gd name="connsiteY36" fmla="*/ 546101 h 546101"/>
              <a:gd name="connsiteX37" fmla="*/ 0 w 10515600"/>
              <a:gd name="connsiteY37" fmla="*/ 546101 h 546101"/>
              <a:gd name="connsiteX38" fmla="*/ 0 w 10515600"/>
              <a:gd name="connsiteY38" fmla="*/ 0 h 54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515600" h="546101" extrusionOk="0">
                <a:moveTo>
                  <a:pt x="0" y="0"/>
                </a:moveTo>
                <a:cubicBezTo>
                  <a:pt x="116280" y="-26175"/>
                  <a:pt x="399093" y="2856"/>
                  <a:pt x="552069" y="0"/>
                </a:cubicBezTo>
                <a:cubicBezTo>
                  <a:pt x="705045" y="-2856"/>
                  <a:pt x="905541" y="5883"/>
                  <a:pt x="1104138" y="0"/>
                </a:cubicBezTo>
                <a:cubicBezTo>
                  <a:pt x="1302735" y="-5883"/>
                  <a:pt x="1446591" y="-16682"/>
                  <a:pt x="1551051" y="0"/>
                </a:cubicBezTo>
                <a:cubicBezTo>
                  <a:pt x="1655511" y="16682"/>
                  <a:pt x="1803027" y="16015"/>
                  <a:pt x="1892808" y="0"/>
                </a:cubicBezTo>
                <a:cubicBezTo>
                  <a:pt x="1982589" y="-16015"/>
                  <a:pt x="2081848" y="14339"/>
                  <a:pt x="2234565" y="0"/>
                </a:cubicBezTo>
                <a:cubicBezTo>
                  <a:pt x="2387282" y="-14339"/>
                  <a:pt x="2465808" y="15138"/>
                  <a:pt x="2681478" y="0"/>
                </a:cubicBezTo>
                <a:cubicBezTo>
                  <a:pt x="2897148" y="-15138"/>
                  <a:pt x="2980520" y="-21145"/>
                  <a:pt x="3128391" y="0"/>
                </a:cubicBezTo>
                <a:cubicBezTo>
                  <a:pt x="3276262" y="21145"/>
                  <a:pt x="3621322" y="-10565"/>
                  <a:pt x="3995928" y="0"/>
                </a:cubicBezTo>
                <a:cubicBezTo>
                  <a:pt x="4370534" y="10565"/>
                  <a:pt x="4433137" y="-27816"/>
                  <a:pt x="4653153" y="0"/>
                </a:cubicBezTo>
                <a:cubicBezTo>
                  <a:pt x="4873170" y="27816"/>
                  <a:pt x="4876090" y="1886"/>
                  <a:pt x="4994910" y="0"/>
                </a:cubicBezTo>
                <a:cubicBezTo>
                  <a:pt x="5113730" y="-1886"/>
                  <a:pt x="5330504" y="-7238"/>
                  <a:pt x="5441823" y="0"/>
                </a:cubicBezTo>
                <a:cubicBezTo>
                  <a:pt x="5553142" y="7238"/>
                  <a:pt x="5964341" y="18018"/>
                  <a:pt x="6309360" y="0"/>
                </a:cubicBezTo>
                <a:cubicBezTo>
                  <a:pt x="6654379" y="-18018"/>
                  <a:pt x="6640804" y="-29910"/>
                  <a:pt x="6966585" y="0"/>
                </a:cubicBezTo>
                <a:cubicBezTo>
                  <a:pt x="7292366" y="29910"/>
                  <a:pt x="7476623" y="-10386"/>
                  <a:pt x="7728966" y="0"/>
                </a:cubicBezTo>
                <a:cubicBezTo>
                  <a:pt x="7981309" y="10386"/>
                  <a:pt x="8002255" y="-1470"/>
                  <a:pt x="8070723" y="0"/>
                </a:cubicBezTo>
                <a:cubicBezTo>
                  <a:pt x="8139191" y="1470"/>
                  <a:pt x="8412528" y="-21761"/>
                  <a:pt x="8622792" y="0"/>
                </a:cubicBezTo>
                <a:cubicBezTo>
                  <a:pt x="8833056" y="21761"/>
                  <a:pt x="9012164" y="-1642"/>
                  <a:pt x="9385173" y="0"/>
                </a:cubicBezTo>
                <a:cubicBezTo>
                  <a:pt x="9758182" y="1642"/>
                  <a:pt x="9705647" y="20245"/>
                  <a:pt x="9832086" y="0"/>
                </a:cubicBezTo>
                <a:cubicBezTo>
                  <a:pt x="9958525" y="-20245"/>
                  <a:pt x="10350289" y="24819"/>
                  <a:pt x="10515600" y="0"/>
                </a:cubicBezTo>
                <a:cubicBezTo>
                  <a:pt x="10507998" y="167456"/>
                  <a:pt x="10518706" y="431472"/>
                  <a:pt x="10515600" y="546101"/>
                </a:cubicBezTo>
                <a:cubicBezTo>
                  <a:pt x="10260809" y="539636"/>
                  <a:pt x="10093558" y="516305"/>
                  <a:pt x="9858375" y="546101"/>
                </a:cubicBezTo>
                <a:cubicBezTo>
                  <a:pt x="9623193" y="575897"/>
                  <a:pt x="9356593" y="523844"/>
                  <a:pt x="8990838" y="546101"/>
                </a:cubicBezTo>
                <a:cubicBezTo>
                  <a:pt x="8625083" y="568358"/>
                  <a:pt x="8601773" y="554094"/>
                  <a:pt x="8438769" y="546101"/>
                </a:cubicBezTo>
                <a:cubicBezTo>
                  <a:pt x="8275765" y="538108"/>
                  <a:pt x="7969025" y="574818"/>
                  <a:pt x="7781544" y="546101"/>
                </a:cubicBezTo>
                <a:cubicBezTo>
                  <a:pt x="7594064" y="517384"/>
                  <a:pt x="7457285" y="560120"/>
                  <a:pt x="7229475" y="546101"/>
                </a:cubicBezTo>
                <a:cubicBezTo>
                  <a:pt x="7001665" y="532082"/>
                  <a:pt x="6622653" y="528581"/>
                  <a:pt x="6467094" y="546101"/>
                </a:cubicBezTo>
                <a:cubicBezTo>
                  <a:pt x="6311535" y="563621"/>
                  <a:pt x="5930777" y="557630"/>
                  <a:pt x="5704713" y="546101"/>
                </a:cubicBezTo>
                <a:cubicBezTo>
                  <a:pt x="5478649" y="534572"/>
                  <a:pt x="5372728" y="560429"/>
                  <a:pt x="5257800" y="546101"/>
                </a:cubicBezTo>
                <a:cubicBezTo>
                  <a:pt x="5142872" y="531773"/>
                  <a:pt x="4747645" y="524635"/>
                  <a:pt x="4600575" y="546101"/>
                </a:cubicBezTo>
                <a:cubicBezTo>
                  <a:pt x="4453506" y="567567"/>
                  <a:pt x="4429578" y="561134"/>
                  <a:pt x="4258818" y="546101"/>
                </a:cubicBezTo>
                <a:cubicBezTo>
                  <a:pt x="4088058" y="531068"/>
                  <a:pt x="3998244" y="547395"/>
                  <a:pt x="3811905" y="546101"/>
                </a:cubicBezTo>
                <a:cubicBezTo>
                  <a:pt x="3625566" y="544807"/>
                  <a:pt x="3620438" y="557035"/>
                  <a:pt x="3470148" y="546101"/>
                </a:cubicBezTo>
                <a:cubicBezTo>
                  <a:pt x="3319858" y="535167"/>
                  <a:pt x="3126996" y="555601"/>
                  <a:pt x="3023235" y="546101"/>
                </a:cubicBezTo>
                <a:cubicBezTo>
                  <a:pt x="2919474" y="536601"/>
                  <a:pt x="2384616" y="541476"/>
                  <a:pt x="2155698" y="546101"/>
                </a:cubicBezTo>
                <a:cubicBezTo>
                  <a:pt x="1926780" y="550726"/>
                  <a:pt x="1520968" y="563613"/>
                  <a:pt x="1288161" y="546101"/>
                </a:cubicBezTo>
                <a:cubicBezTo>
                  <a:pt x="1055354" y="528589"/>
                  <a:pt x="927993" y="523581"/>
                  <a:pt x="736092" y="546101"/>
                </a:cubicBezTo>
                <a:cubicBezTo>
                  <a:pt x="544191" y="568621"/>
                  <a:pt x="280907" y="564215"/>
                  <a:pt x="0" y="546101"/>
                </a:cubicBezTo>
                <a:cubicBezTo>
                  <a:pt x="-15452" y="379392"/>
                  <a:pt x="-10681" y="150017"/>
                  <a:pt x="0" y="0"/>
                </a:cubicBezTo>
                <a:close/>
              </a:path>
            </a:pathLst>
          </a:custGeom>
          <a:noFill/>
          <a:ln w="38100">
            <a:noFill/>
            <a:extLst>
              <a:ext uri="{C807C97D-BFC1-408E-A445-0C87EB9F89A2}">
                <ask:lineSketchStyleProps xmlns:ask="http://schemas.microsoft.com/office/drawing/2018/sketchyshapes" sd="2897162189">
                  <ask:type>
                    <ask:lineSketchFreehand/>
                  </ask:type>
                </ask:lineSketchStyleProps>
              </a:ext>
            </a:extLst>
          </a:ln>
        </p:spPr>
        <p:txBody>
          <a:bodyPr>
            <a:normAutofit/>
          </a:bodyPr>
          <a:lstStyle>
            <a:lvl1pPr>
              <a:defRPr sz="2000" b="0" cap="all" baseline="0">
                <a:solidFill>
                  <a:schemeClr val="accent1"/>
                </a:solidFill>
                <a:latin typeface="Neue Haas Grotesk Text Pro" panose="020B0504020202020204" pitchFamily="34" charset="0"/>
              </a:defRPr>
            </a:lvl1pPr>
          </a:lstStyle>
          <a:p>
            <a:r>
              <a:rPr lang="en-US" dirty="0"/>
              <a:t>Click to edit Master title style</a:t>
            </a:r>
          </a:p>
        </p:txBody>
      </p:sp>
      <p:sp>
        <p:nvSpPr>
          <p:cNvPr id="3" name="Content Placeholder 2"/>
          <p:cNvSpPr>
            <a:spLocks noGrp="1"/>
          </p:cNvSpPr>
          <p:nvPr>
            <p:ph idx="1"/>
          </p:nvPr>
        </p:nvSpPr>
        <p:spPr>
          <a:xfrm>
            <a:off x="838200" y="1222154"/>
            <a:ext cx="10515601" cy="4954810"/>
          </a:xfrm>
        </p:spPr>
        <p:txBody>
          <a:bodyPr/>
          <a:lstStyle>
            <a:lvl1pPr>
              <a:lnSpc>
                <a:spcPct val="110000"/>
              </a:lnSpc>
              <a:spcAft>
                <a:spcPts val="600"/>
              </a:spcAft>
              <a:buClr>
                <a:schemeClr val="accent1"/>
              </a:buClr>
              <a:defRPr sz="1800">
                <a:latin typeface="Neue Haas Grotesk Text Pro" panose="020B0504020202020204" pitchFamily="34" charset="0"/>
              </a:defRPr>
            </a:lvl1pPr>
            <a:lvl2pPr marL="685772" indent="-228590">
              <a:lnSpc>
                <a:spcPct val="110000"/>
              </a:lnSpc>
              <a:spcAft>
                <a:spcPts val="600"/>
              </a:spcAft>
              <a:buClr>
                <a:schemeClr val="accent1"/>
              </a:buClr>
              <a:defRPr sz="1600">
                <a:latin typeface="Neue Haas Grotesk Text Pro" panose="020B0504020202020204" pitchFamily="34" charset="0"/>
              </a:defRPr>
            </a:lvl2pPr>
            <a:lvl3pPr>
              <a:lnSpc>
                <a:spcPct val="110000"/>
              </a:lnSpc>
              <a:spcAft>
                <a:spcPts val="600"/>
              </a:spcAft>
              <a:buClr>
                <a:schemeClr val="accent1"/>
              </a:buClr>
              <a:defRPr sz="1400">
                <a:latin typeface="Neue Haas Grotesk Text Pro" panose="020B0504020202020204" pitchFamily="34" charset="0"/>
              </a:defRPr>
            </a:lvl3pPr>
            <a:lvl4pPr>
              <a:lnSpc>
                <a:spcPct val="110000"/>
              </a:lnSpc>
              <a:spcAft>
                <a:spcPts val="600"/>
              </a:spcAft>
              <a:buClr>
                <a:schemeClr val="accent1"/>
              </a:buClr>
              <a:defRPr sz="1200">
                <a:latin typeface="Neue Haas Grotesk Text Pro" panose="020B0504020202020204" pitchFamily="34" charset="0"/>
              </a:defRPr>
            </a:lvl4pPr>
            <a:lvl5pPr>
              <a:lnSpc>
                <a:spcPct val="110000"/>
              </a:lnSpc>
              <a:spcAft>
                <a:spcPts val="600"/>
              </a:spcAft>
              <a:buClr>
                <a:schemeClr val="accent1"/>
              </a:buClr>
              <a:defRPr sz="1000">
                <a:latin typeface="Neue Haas Grotesk Text Pro" panose="020B0504020202020204" pitchFamily="34"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2">
            <a:extLst>
              <a:ext uri="{FF2B5EF4-FFF2-40B4-BE49-F238E27FC236}">
                <a16:creationId xmlns:a16="http://schemas.microsoft.com/office/drawing/2014/main" id="{845AED1F-B2B0-4F2C-9611-DB762467CF48}"/>
              </a:ext>
            </a:extLst>
          </p:cNvPr>
          <p:cNvSpPr>
            <a:spLocks noGrp="1"/>
          </p:cNvSpPr>
          <p:nvPr>
            <p:ph idx="13" hasCustomPrompt="1"/>
          </p:nvPr>
        </p:nvSpPr>
        <p:spPr>
          <a:xfrm>
            <a:off x="838200" y="432675"/>
            <a:ext cx="5257800" cy="236530"/>
          </a:xfrm>
          <a:noFill/>
        </p:spPr>
        <p:txBody>
          <a:bodyPr>
            <a:normAutofit/>
          </a:bodyPr>
          <a:lstStyle>
            <a:lvl1pPr marL="0" indent="0">
              <a:buClr>
                <a:schemeClr val="accent1"/>
              </a:buClr>
              <a:buNone/>
              <a:defRPr sz="1200" b="1" cap="all" baseline="0">
                <a:solidFill>
                  <a:schemeClr val="tx1">
                    <a:lumMod val="50000"/>
                  </a:schemeClr>
                </a:solidFill>
                <a:latin typeface="Neue Haas Grotesk Text Pro" panose="020B0504020202020204" pitchFamily="34" charset="0"/>
              </a:defRPr>
            </a:lvl1pPr>
            <a:lvl2pPr>
              <a:buClr>
                <a:schemeClr val="accent1"/>
              </a:buClr>
              <a:defRPr/>
            </a:lvl2pPr>
            <a:lvl3pPr>
              <a:buClr>
                <a:schemeClr val="accent1"/>
              </a:buClr>
              <a:defRPr/>
            </a:lvl3pPr>
            <a:lvl4pPr>
              <a:buClr>
                <a:schemeClr val="accent1"/>
              </a:buClr>
              <a:defRPr/>
            </a:lvl4pPr>
            <a:lvl5pPr marL="1828727" indent="0">
              <a:buClr>
                <a:schemeClr val="accent1"/>
              </a:buClr>
              <a:buNone/>
              <a:defRPr sz="1200"/>
            </a:lvl5pPr>
          </a:lstStyle>
          <a:p>
            <a:pPr lvl="0"/>
            <a:r>
              <a:rPr lang="en-US"/>
              <a:t>Click to edit Master title style</a:t>
            </a:r>
          </a:p>
        </p:txBody>
      </p:sp>
      <p:pic>
        <p:nvPicPr>
          <p:cNvPr id="8" name="Picture 7">
            <a:extLst>
              <a:ext uri="{FF2B5EF4-FFF2-40B4-BE49-F238E27FC236}">
                <a16:creationId xmlns:a16="http://schemas.microsoft.com/office/drawing/2014/main" id="{03A08049-D6F1-441F-BD74-78E7CB8966CE}"/>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p:blipFill>
        <p:spPr bwMode="auto">
          <a:xfrm>
            <a:off x="11353799" y="6293670"/>
            <a:ext cx="691565" cy="501425"/>
          </a:xfrm>
          <a:prstGeom prst="rect">
            <a:avLst/>
          </a:prstGeom>
          <a:noFill/>
          <a:ln w="9525">
            <a:noFill/>
            <a:miter lim="800000"/>
            <a:headEnd/>
            <a:tailEnd/>
          </a:ln>
        </p:spPr>
      </p:pic>
      <p:pic>
        <p:nvPicPr>
          <p:cNvPr id="4" name="Graphic 3">
            <a:extLst>
              <a:ext uri="{FF2B5EF4-FFF2-40B4-BE49-F238E27FC236}">
                <a16:creationId xmlns:a16="http://schemas.microsoft.com/office/drawing/2014/main" id="{D81770F5-FCFD-4472-BB80-F7A6E49A7F0B}"/>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848259" y="6469108"/>
            <a:ext cx="2170176" cy="325986"/>
          </a:xfrm>
          <a:prstGeom prst="rect">
            <a:avLst/>
          </a:prstGeom>
        </p:spPr>
      </p:pic>
    </p:spTree>
    <p:extLst>
      <p:ext uri="{BB962C8B-B14F-4D97-AF65-F5344CB8AC3E}">
        <p14:creationId xmlns:p14="http://schemas.microsoft.com/office/powerpoint/2010/main" val="394039550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0" y="2306066"/>
            <a:ext cx="12192000" cy="1468967"/>
          </a:xfrm>
        </p:spPr>
        <p:txBody>
          <a:bodyPr>
            <a:noAutofit/>
          </a:bodyPr>
          <a:lstStyle>
            <a:lvl1pPr>
              <a:defRPr sz="5867" b="1">
                <a:solidFill>
                  <a:schemeClr val="accent6"/>
                </a:solidFill>
              </a:defRPr>
            </a:lvl1pPr>
          </a:lstStyle>
          <a:p>
            <a:r>
              <a:rPr lang="en-US"/>
              <a:t>Click to edit Master title style</a:t>
            </a:r>
            <a:endParaRPr lang="en-GB" dirty="0"/>
          </a:p>
        </p:txBody>
      </p:sp>
      <p:sp>
        <p:nvSpPr>
          <p:cNvPr id="3" name="Subtitle 2"/>
          <p:cNvSpPr>
            <a:spLocks noGrp="1"/>
          </p:cNvSpPr>
          <p:nvPr userDrawn="1">
            <p:ph type="subTitle" idx="1"/>
          </p:nvPr>
        </p:nvSpPr>
        <p:spPr>
          <a:xfrm>
            <a:off x="0" y="3886200"/>
            <a:ext cx="12192000" cy="1752600"/>
          </a:xfrm>
        </p:spPr>
        <p:txBody>
          <a:bodyPr>
            <a:normAutofit/>
          </a:bodyPr>
          <a:lstStyle>
            <a:lvl1pPr marL="0" indent="0" algn="ctr">
              <a:buNone/>
              <a:defRPr sz="2667">
                <a:solidFill>
                  <a:schemeClr val="tx2"/>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GB" dirty="0"/>
          </a:p>
        </p:txBody>
      </p:sp>
      <p:grpSp>
        <p:nvGrpSpPr>
          <p:cNvPr id="1267" name="Group 1266">
            <a:extLst>
              <a:ext uri="{FF2B5EF4-FFF2-40B4-BE49-F238E27FC236}">
                <a16:creationId xmlns:a16="http://schemas.microsoft.com/office/drawing/2014/main" id="{64D98BB5-6420-4248-ADDC-149813CA8073}"/>
              </a:ext>
            </a:extLst>
          </p:cNvPr>
          <p:cNvGrpSpPr/>
          <p:nvPr userDrawn="1"/>
        </p:nvGrpSpPr>
        <p:grpSpPr>
          <a:xfrm>
            <a:off x="0" y="4566467"/>
            <a:ext cx="12192000" cy="2743959"/>
            <a:chOff x="0" y="3424850"/>
            <a:chExt cx="9144000" cy="2057969"/>
          </a:xfrm>
        </p:grpSpPr>
        <p:sp>
          <p:nvSpPr>
            <p:cNvPr id="1268" name="Freeform 29">
              <a:extLst>
                <a:ext uri="{FF2B5EF4-FFF2-40B4-BE49-F238E27FC236}">
                  <a16:creationId xmlns:a16="http://schemas.microsoft.com/office/drawing/2014/main" id="{A119446B-D8F1-4EAA-A667-EAF32A172A19}"/>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30">
              <a:extLst>
                <a:ext uri="{FF2B5EF4-FFF2-40B4-BE49-F238E27FC236}">
                  <a16:creationId xmlns:a16="http://schemas.microsoft.com/office/drawing/2014/main" id="{1A4A308C-50CE-4DBE-B333-4E2D55E5499F}"/>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31">
              <a:extLst>
                <a:ext uri="{FF2B5EF4-FFF2-40B4-BE49-F238E27FC236}">
                  <a16:creationId xmlns:a16="http://schemas.microsoft.com/office/drawing/2014/main" id="{091AB154-FC11-4B63-ABE4-EF832B3DC0A9}"/>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32">
              <a:extLst>
                <a:ext uri="{FF2B5EF4-FFF2-40B4-BE49-F238E27FC236}">
                  <a16:creationId xmlns:a16="http://schemas.microsoft.com/office/drawing/2014/main" id="{7FA0EF14-8859-41BF-B238-C1DA0EB3EE20}"/>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33">
              <a:extLst>
                <a:ext uri="{FF2B5EF4-FFF2-40B4-BE49-F238E27FC236}">
                  <a16:creationId xmlns:a16="http://schemas.microsoft.com/office/drawing/2014/main" id="{EE56B3F0-B0CF-4ED9-A9CD-17CB38940F72}"/>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34">
              <a:extLst>
                <a:ext uri="{FF2B5EF4-FFF2-40B4-BE49-F238E27FC236}">
                  <a16:creationId xmlns:a16="http://schemas.microsoft.com/office/drawing/2014/main" id="{EC2082A3-1E35-43D7-A179-CB4E197A7F1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4" name="Freeform 35">
              <a:extLst>
                <a:ext uri="{FF2B5EF4-FFF2-40B4-BE49-F238E27FC236}">
                  <a16:creationId xmlns:a16="http://schemas.microsoft.com/office/drawing/2014/main" id="{5D5AD390-694F-476A-993F-05F24DEEAB41}"/>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5" name="Freeform 36">
              <a:extLst>
                <a:ext uri="{FF2B5EF4-FFF2-40B4-BE49-F238E27FC236}">
                  <a16:creationId xmlns:a16="http://schemas.microsoft.com/office/drawing/2014/main" id="{58FBCB02-96D4-4CD5-92EB-E9CBF896A351}"/>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37">
              <a:extLst>
                <a:ext uri="{FF2B5EF4-FFF2-40B4-BE49-F238E27FC236}">
                  <a16:creationId xmlns:a16="http://schemas.microsoft.com/office/drawing/2014/main" id="{160EC562-594D-46F6-9A66-CD828C67AD1F}"/>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277" name="Group 1276">
              <a:extLst>
                <a:ext uri="{FF2B5EF4-FFF2-40B4-BE49-F238E27FC236}">
                  <a16:creationId xmlns:a16="http://schemas.microsoft.com/office/drawing/2014/main" id="{1E3DAF56-E58E-4822-AFAF-7824864DBC0F}"/>
                </a:ext>
              </a:extLst>
            </p:cNvPr>
            <p:cNvGrpSpPr/>
            <p:nvPr/>
          </p:nvGrpSpPr>
          <p:grpSpPr>
            <a:xfrm>
              <a:off x="4396578" y="4749725"/>
              <a:ext cx="383893" cy="449320"/>
              <a:chOff x="4360843" y="6823007"/>
              <a:chExt cx="455935" cy="533640"/>
            </a:xfrm>
            <a:solidFill>
              <a:schemeClr val="tx2"/>
            </a:solidFill>
          </p:grpSpPr>
          <p:sp>
            <p:nvSpPr>
              <p:cNvPr id="1602" name="Rectangle 75">
                <a:extLst>
                  <a:ext uri="{FF2B5EF4-FFF2-40B4-BE49-F238E27FC236}">
                    <a16:creationId xmlns:a16="http://schemas.microsoft.com/office/drawing/2014/main" id="{50150893-AAA0-48F1-8522-CA29CEEC155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3" name="Rectangle 76">
                <a:extLst>
                  <a:ext uri="{FF2B5EF4-FFF2-40B4-BE49-F238E27FC236}">
                    <a16:creationId xmlns:a16="http://schemas.microsoft.com/office/drawing/2014/main" id="{B6BEB9C8-0FE7-43AA-90EF-A7C20A614251}"/>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4" name="Rectangle 77">
                <a:extLst>
                  <a:ext uri="{FF2B5EF4-FFF2-40B4-BE49-F238E27FC236}">
                    <a16:creationId xmlns:a16="http://schemas.microsoft.com/office/drawing/2014/main" id="{4F2CC931-A94F-4F16-B728-955944F22B2C}"/>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5" name="Rectangle 78">
                <a:extLst>
                  <a:ext uri="{FF2B5EF4-FFF2-40B4-BE49-F238E27FC236}">
                    <a16:creationId xmlns:a16="http://schemas.microsoft.com/office/drawing/2014/main" id="{E9869CDC-D54A-49CD-8E5B-FC17B1E9855E}"/>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6" name="Rectangle 79">
                <a:extLst>
                  <a:ext uri="{FF2B5EF4-FFF2-40B4-BE49-F238E27FC236}">
                    <a16:creationId xmlns:a16="http://schemas.microsoft.com/office/drawing/2014/main" id="{A1B13780-3523-4F96-9D6E-F4FBA32518BC}"/>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7" name="Rectangle 80">
                <a:extLst>
                  <a:ext uri="{FF2B5EF4-FFF2-40B4-BE49-F238E27FC236}">
                    <a16:creationId xmlns:a16="http://schemas.microsoft.com/office/drawing/2014/main" id="{C8ED8F31-A4C4-4087-9278-6F0C5B9472D0}"/>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8" name="Rectangle 81">
                <a:extLst>
                  <a:ext uri="{FF2B5EF4-FFF2-40B4-BE49-F238E27FC236}">
                    <a16:creationId xmlns:a16="http://schemas.microsoft.com/office/drawing/2014/main" id="{88365775-4A7A-4D14-8C52-7A2A701359F4}"/>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9" name="Rectangle 82">
                <a:extLst>
                  <a:ext uri="{FF2B5EF4-FFF2-40B4-BE49-F238E27FC236}">
                    <a16:creationId xmlns:a16="http://schemas.microsoft.com/office/drawing/2014/main" id="{3B44AD58-6767-4151-AC2C-69B9203614BE}"/>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0" name="Rectangle 83">
                <a:extLst>
                  <a:ext uri="{FF2B5EF4-FFF2-40B4-BE49-F238E27FC236}">
                    <a16:creationId xmlns:a16="http://schemas.microsoft.com/office/drawing/2014/main" id="{B6F83835-A17B-4287-B7EA-77482FB763D3}"/>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1" name="Rectangle 84">
                <a:extLst>
                  <a:ext uri="{FF2B5EF4-FFF2-40B4-BE49-F238E27FC236}">
                    <a16:creationId xmlns:a16="http://schemas.microsoft.com/office/drawing/2014/main" id="{766903EB-7B51-42CB-A6CA-95F1F7ED522F}"/>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2" name="Rectangle 85">
                <a:extLst>
                  <a:ext uri="{FF2B5EF4-FFF2-40B4-BE49-F238E27FC236}">
                    <a16:creationId xmlns:a16="http://schemas.microsoft.com/office/drawing/2014/main" id="{073AC6FE-3975-4B7C-A8FA-59183399FAC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3" name="Rectangle 86">
                <a:extLst>
                  <a:ext uri="{FF2B5EF4-FFF2-40B4-BE49-F238E27FC236}">
                    <a16:creationId xmlns:a16="http://schemas.microsoft.com/office/drawing/2014/main" id="{E841B761-89EC-4CC5-95E1-3CA305B0BC5B}"/>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4" name="Rectangle 87">
                <a:extLst>
                  <a:ext uri="{FF2B5EF4-FFF2-40B4-BE49-F238E27FC236}">
                    <a16:creationId xmlns:a16="http://schemas.microsoft.com/office/drawing/2014/main" id="{324BADAD-BE89-42FB-A25F-1BB3DBC7F713}"/>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5" name="Rectangle 88">
                <a:extLst>
                  <a:ext uri="{FF2B5EF4-FFF2-40B4-BE49-F238E27FC236}">
                    <a16:creationId xmlns:a16="http://schemas.microsoft.com/office/drawing/2014/main" id="{B9C98889-14CA-422A-8B8F-7EDED81EAC3A}"/>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6" name="Rectangle 89">
                <a:extLst>
                  <a:ext uri="{FF2B5EF4-FFF2-40B4-BE49-F238E27FC236}">
                    <a16:creationId xmlns:a16="http://schemas.microsoft.com/office/drawing/2014/main" id="{12C3EA57-CE6E-4B8F-AAE8-78ECDA14398E}"/>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7" name="Rectangle 90">
                <a:extLst>
                  <a:ext uri="{FF2B5EF4-FFF2-40B4-BE49-F238E27FC236}">
                    <a16:creationId xmlns:a16="http://schemas.microsoft.com/office/drawing/2014/main" id="{B5432E59-7DB9-4045-A32E-2CA1034D1222}"/>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8" name="Rectangle 91">
                <a:extLst>
                  <a:ext uri="{FF2B5EF4-FFF2-40B4-BE49-F238E27FC236}">
                    <a16:creationId xmlns:a16="http://schemas.microsoft.com/office/drawing/2014/main" id="{390DB841-10D2-4919-B377-749F03679F8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9" name="Rectangle 92">
                <a:extLst>
                  <a:ext uri="{FF2B5EF4-FFF2-40B4-BE49-F238E27FC236}">
                    <a16:creationId xmlns:a16="http://schemas.microsoft.com/office/drawing/2014/main" id="{98ECB663-5797-4470-B548-87F977F182F4}"/>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0" name="Rectangle 93">
                <a:extLst>
                  <a:ext uri="{FF2B5EF4-FFF2-40B4-BE49-F238E27FC236}">
                    <a16:creationId xmlns:a16="http://schemas.microsoft.com/office/drawing/2014/main" id="{1C7BF79F-239B-41FC-9E75-9F7F5E702ADC}"/>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1" name="Freeform 94">
                <a:extLst>
                  <a:ext uri="{FF2B5EF4-FFF2-40B4-BE49-F238E27FC236}">
                    <a16:creationId xmlns:a16="http://schemas.microsoft.com/office/drawing/2014/main" id="{31858201-F6A6-485A-963B-37E6479245CB}"/>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2" name="Freeform 95">
                <a:extLst>
                  <a:ext uri="{FF2B5EF4-FFF2-40B4-BE49-F238E27FC236}">
                    <a16:creationId xmlns:a16="http://schemas.microsoft.com/office/drawing/2014/main" id="{C500A465-D345-4DD2-BC1B-82863209F9C2}"/>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3" name="Freeform 96">
                <a:extLst>
                  <a:ext uri="{FF2B5EF4-FFF2-40B4-BE49-F238E27FC236}">
                    <a16:creationId xmlns:a16="http://schemas.microsoft.com/office/drawing/2014/main" id="{DCDE1B83-2552-48A2-9A3B-E4A11B9EC38E}"/>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4" name="Freeform 97">
                <a:extLst>
                  <a:ext uri="{FF2B5EF4-FFF2-40B4-BE49-F238E27FC236}">
                    <a16:creationId xmlns:a16="http://schemas.microsoft.com/office/drawing/2014/main" id="{62B213FB-39BD-49E4-854E-8E58D709C68C}"/>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5" name="Freeform 98">
                <a:extLst>
                  <a:ext uri="{FF2B5EF4-FFF2-40B4-BE49-F238E27FC236}">
                    <a16:creationId xmlns:a16="http://schemas.microsoft.com/office/drawing/2014/main" id="{23366814-1A9A-49AD-A739-447AA513F7DB}"/>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6" name="Freeform 99">
                <a:extLst>
                  <a:ext uri="{FF2B5EF4-FFF2-40B4-BE49-F238E27FC236}">
                    <a16:creationId xmlns:a16="http://schemas.microsoft.com/office/drawing/2014/main" id="{D839A03B-08E5-40B2-91D3-B468EBF61B8E}"/>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7" name="Freeform 100">
                <a:extLst>
                  <a:ext uri="{FF2B5EF4-FFF2-40B4-BE49-F238E27FC236}">
                    <a16:creationId xmlns:a16="http://schemas.microsoft.com/office/drawing/2014/main" id="{CD6DC3EA-CD43-48E3-8BC5-7483ED5F3C28}"/>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8" name="Freeform 101">
                <a:extLst>
                  <a:ext uri="{FF2B5EF4-FFF2-40B4-BE49-F238E27FC236}">
                    <a16:creationId xmlns:a16="http://schemas.microsoft.com/office/drawing/2014/main" id="{369B8479-557F-44DA-8081-BD1C713903C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9" name="Freeform 102">
                <a:extLst>
                  <a:ext uri="{FF2B5EF4-FFF2-40B4-BE49-F238E27FC236}">
                    <a16:creationId xmlns:a16="http://schemas.microsoft.com/office/drawing/2014/main" id="{D98138E1-4BE9-4E17-BA4D-000F69CAA83C}"/>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0" name="Freeform 103">
                <a:extLst>
                  <a:ext uri="{FF2B5EF4-FFF2-40B4-BE49-F238E27FC236}">
                    <a16:creationId xmlns:a16="http://schemas.microsoft.com/office/drawing/2014/main" id="{799F5C0B-A246-4BDB-B2A1-38E68756C592}"/>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1" name="Freeform 104">
                <a:extLst>
                  <a:ext uri="{FF2B5EF4-FFF2-40B4-BE49-F238E27FC236}">
                    <a16:creationId xmlns:a16="http://schemas.microsoft.com/office/drawing/2014/main" id="{0248611F-E135-4A68-8FA5-3A42A4269A8B}"/>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2" name="Freeform 105">
                <a:extLst>
                  <a:ext uri="{FF2B5EF4-FFF2-40B4-BE49-F238E27FC236}">
                    <a16:creationId xmlns:a16="http://schemas.microsoft.com/office/drawing/2014/main" id="{C8617EF2-A923-45EE-8CF7-66255D5B454C}"/>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3" name="Freeform 106">
                <a:extLst>
                  <a:ext uri="{FF2B5EF4-FFF2-40B4-BE49-F238E27FC236}">
                    <a16:creationId xmlns:a16="http://schemas.microsoft.com/office/drawing/2014/main" id="{77CBE672-DA49-4C62-816E-A66B4EA7DA75}"/>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4" name="Freeform 107">
                <a:extLst>
                  <a:ext uri="{FF2B5EF4-FFF2-40B4-BE49-F238E27FC236}">
                    <a16:creationId xmlns:a16="http://schemas.microsoft.com/office/drawing/2014/main" id="{794BDD47-6A9E-45F2-9BEE-2B78E46B1841}"/>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5" name="Freeform 108">
                <a:extLst>
                  <a:ext uri="{FF2B5EF4-FFF2-40B4-BE49-F238E27FC236}">
                    <a16:creationId xmlns:a16="http://schemas.microsoft.com/office/drawing/2014/main" id="{11B5C575-E973-4792-A653-9AEAD16851A7}"/>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6" name="Freeform 109">
                <a:extLst>
                  <a:ext uri="{FF2B5EF4-FFF2-40B4-BE49-F238E27FC236}">
                    <a16:creationId xmlns:a16="http://schemas.microsoft.com/office/drawing/2014/main" id="{633B071D-C692-422E-A6DA-8AB7C9020361}"/>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7" name="Freeform 110">
                <a:extLst>
                  <a:ext uri="{FF2B5EF4-FFF2-40B4-BE49-F238E27FC236}">
                    <a16:creationId xmlns:a16="http://schemas.microsoft.com/office/drawing/2014/main" id="{8D47FF3A-1A87-477A-B9CD-DB6917FEAC40}"/>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8" name="Freeform 111">
                <a:extLst>
                  <a:ext uri="{FF2B5EF4-FFF2-40B4-BE49-F238E27FC236}">
                    <a16:creationId xmlns:a16="http://schemas.microsoft.com/office/drawing/2014/main" id="{E519D805-E684-4167-88CA-CA38D826AD6C}"/>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9" name="Freeform 112">
                <a:extLst>
                  <a:ext uri="{FF2B5EF4-FFF2-40B4-BE49-F238E27FC236}">
                    <a16:creationId xmlns:a16="http://schemas.microsoft.com/office/drawing/2014/main" id="{EE593066-C918-4926-85C6-E53D54DC944B}"/>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0" name="Freeform 113">
                <a:extLst>
                  <a:ext uri="{FF2B5EF4-FFF2-40B4-BE49-F238E27FC236}">
                    <a16:creationId xmlns:a16="http://schemas.microsoft.com/office/drawing/2014/main" id="{27138EA6-C0F4-437D-B865-F460FC65C427}"/>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1" name="Freeform 114">
                <a:extLst>
                  <a:ext uri="{FF2B5EF4-FFF2-40B4-BE49-F238E27FC236}">
                    <a16:creationId xmlns:a16="http://schemas.microsoft.com/office/drawing/2014/main" id="{3FCF3523-AFA8-40AC-80D2-FD7CE11D3420}"/>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2" name="Freeform 115">
                <a:extLst>
                  <a:ext uri="{FF2B5EF4-FFF2-40B4-BE49-F238E27FC236}">
                    <a16:creationId xmlns:a16="http://schemas.microsoft.com/office/drawing/2014/main" id="{1AA8F19E-F4DF-44F5-89B7-900D7B35FB01}"/>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3" name="Freeform 116">
                <a:extLst>
                  <a:ext uri="{FF2B5EF4-FFF2-40B4-BE49-F238E27FC236}">
                    <a16:creationId xmlns:a16="http://schemas.microsoft.com/office/drawing/2014/main" id="{AC1F8E8C-470E-4ADA-839B-7E851B922ACF}"/>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4" name="Freeform 117">
                <a:extLst>
                  <a:ext uri="{FF2B5EF4-FFF2-40B4-BE49-F238E27FC236}">
                    <a16:creationId xmlns:a16="http://schemas.microsoft.com/office/drawing/2014/main" id="{DE54AC64-4A51-4C00-B3AA-4C370B31A08D}"/>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5" name="Freeform 118">
                <a:extLst>
                  <a:ext uri="{FF2B5EF4-FFF2-40B4-BE49-F238E27FC236}">
                    <a16:creationId xmlns:a16="http://schemas.microsoft.com/office/drawing/2014/main" id="{BFCCC760-0689-4E66-ABD1-149C3B5254FE}"/>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6" name="Freeform 119">
                <a:extLst>
                  <a:ext uri="{FF2B5EF4-FFF2-40B4-BE49-F238E27FC236}">
                    <a16:creationId xmlns:a16="http://schemas.microsoft.com/office/drawing/2014/main" id="{F85529FF-7C97-45D9-BD81-59F9F6C5EBE2}"/>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7" name="Rectangle 120">
                <a:extLst>
                  <a:ext uri="{FF2B5EF4-FFF2-40B4-BE49-F238E27FC236}">
                    <a16:creationId xmlns:a16="http://schemas.microsoft.com/office/drawing/2014/main" id="{495A78C1-1EFE-44BD-BCFC-7B7000537A06}"/>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8" name="Freeform 121">
                <a:extLst>
                  <a:ext uri="{FF2B5EF4-FFF2-40B4-BE49-F238E27FC236}">
                    <a16:creationId xmlns:a16="http://schemas.microsoft.com/office/drawing/2014/main" id="{7A90522E-F001-4D9E-A58E-9F6D3905B2EA}"/>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9" name="Freeform 122">
                <a:extLst>
                  <a:ext uri="{FF2B5EF4-FFF2-40B4-BE49-F238E27FC236}">
                    <a16:creationId xmlns:a16="http://schemas.microsoft.com/office/drawing/2014/main" id="{6E9E1F94-F4EC-43C9-94F7-E020CCB1928F}"/>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0" name="Freeform 123">
                <a:extLst>
                  <a:ext uri="{FF2B5EF4-FFF2-40B4-BE49-F238E27FC236}">
                    <a16:creationId xmlns:a16="http://schemas.microsoft.com/office/drawing/2014/main" id="{7C4D9FCB-46BC-462E-BA53-37E38EB9583E}"/>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1" name="Freeform 124">
                <a:extLst>
                  <a:ext uri="{FF2B5EF4-FFF2-40B4-BE49-F238E27FC236}">
                    <a16:creationId xmlns:a16="http://schemas.microsoft.com/office/drawing/2014/main" id="{EB7E2F77-1CD7-4BDE-9933-58A557E5C934}"/>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2" name="Freeform 125">
                <a:extLst>
                  <a:ext uri="{FF2B5EF4-FFF2-40B4-BE49-F238E27FC236}">
                    <a16:creationId xmlns:a16="http://schemas.microsoft.com/office/drawing/2014/main" id="{DE64E7E8-8C0E-4961-A57C-D1E508AF1E7D}"/>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3" name="Freeform 126">
                <a:extLst>
                  <a:ext uri="{FF2B5EF4-FFF2-40B4-BE49-F238E27FC236}">
                    <a16:creationId xmlns:a16="http://schemas.microsoft.com/office/drawing/2014/main" id="{28083B74-A5F6-4453-B8EA-CC6DBC497618}"/>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4" name="Freeform 127">
                <a:extLst>
                  <a:ext uri="{FF2B5EF4-FFF2-40B4-BE49-F238E27FC236}">
                    <a16:creationId xmlns:a16="http://schemas.microsoft.com/office/drawing/2014/main" id="{05DB3072-9AF8-48BB-9306-EE62E7E7A26F}"/>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5" name="Freeform 128">
                <a:extLst>
                  <a:ext uri="{FF2B5EF4-FFF2-40B4-BE49-F238E27FC236}">
                    <a16:creationId xmlns:a16="http://schemas.microsoft.com/office/drawing/2014/main" id="{AB273FBC-4240-4F8A-81C7-E8C7C65B261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6" name="Freeform 129">
                <a:extLst>
                  <a:ext uri="{FF2B5EF4-FFF2-40B4-BE49-F238E27FC236}">
                    <a16:creationId xmlns:a16="http://schemas.microsoft.com/office/drawing/2014/main" id="{69C78966-66CD-42F5-AF1B-62E687418AC5}"/>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7" name="Freeform 130">
                <a:extLst>
                  <a:ext uri="{FF2B5EF4-FFF2-40B4-BE49-F238E27FC236}">
                    <a16:creationId xmlns:a16="http://schemas.microsoft.com/office/drawing/2014/main" id="{AF78F576-D4B0-41D9-8392-2B19B936FA79}"/>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8" name="Freeform 131">
                <a:extLst>
                  <a:ext uri="{FF2B5EF4-FFF2-40B4-BE49-F238E27FC236}">
                    <a16:creationId xmlns:a16="http://schemas.microsoft.com/office/drawing/2014/main" id="{A219317B-54BC-41A5-AFF0-8EA5BF8F4035}"/>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9" name="Freeform 132">
                <a:extLst>
                  <a:ext uri="{FF2B5EF4-FFF2-40B4-BE49-F238E27FC236}">
                    <a16:creationId xmlns:a16="http://schemas.microsoft.com/office/drawing/2014/main" id="{2186AE42-D355-48FB-8CD5-5101A41ACF00}"/>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0" name="Freeform 133">
                <a:extLst>
                  <a:ext uri="{FF2B5EF4-FFF2-40B4-BE49-F238E27FC236}">
                    <a16:creationId xmlns:a16="http://schemas.microsoft.com/office/drawing/2014/main" id="{5C56C6B5-730C-4C87-9959-1565BE671E72}"/>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1" name="Freeform 134">
                <a:extLst>
                  <a:ext uri="{FF2B5EF4-FFF2-40B4-BE49-F238E27FC236}">
                    <a16:creationId xmlns:a16="http://schemas.microsoft.com/office/drawing/2014/main" id="{199CC6EA-4A54-46DE-9C15-89E96F6E7BE2}"/>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2" name="Freeform 135">
                <a:extLst>
                  <a:ext uri="{FF2B5EF4-FFF2-40B4-BE49-F238E27FC236}">
                    <a16:creationId xmlns:a16="http://schemas.microsoft.com/office/drawing/2014/main" id="{5F1E11C1-56B9-46A9-A2D6-8DE938F3FE99}"/>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3" name="Freeform 136">
                <a:extLst>
                  <a:ext uri="{FF2B5EF4-FFF2-40B4-BE49-F238E27FC236}">
                    <a16:creationId xmlns:a16="http://schemas.microsoft.com/office/drawing/2014/main" id="{7EA724D9-BA14-45AF-BC01-745473C3EE83}"/>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4" name="Freeform 137">
                <a:extLst>
                  <a:ext uri="{FF2B5EF4-FFF2-40B4-BE49-F238E27FC236}">
                    <a16:creationId xmlns:a16="http://schemas.microsoft.com/office/drawing/2014/main" id="{66E8C073-4559-4306-9ED4-6C6BC9E82D1C}"/>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5" name="Freeform 138">
                <a:extLst>
                  <a:ext uri="{FF2B5EF4-FFF2-40B4-BE49-F238E27FC236}">
                    <a16:creationId xmlns:a16="http://schemas.microsoft.com/office/drawing/2014/main" id="{C502818A-B4C1-49EE-BB36-469D8D126972}"/>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6" name="Freeform 139">
                <a:extLst>
                  <a:ext uri="{FF2B5EF4-FFF2-40B4-BE49-F238E27FC236}">
                    <a16:creationId xmlns:a16="http://schemas.microsoft.com/office/drawing/2014/main" id="{85861BFA-92F5-419C-BC9A-3DC1873566DF}"/>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7" name="Freeform 140">
                <a:extLst>
                  <a:ext uri="{FF2B5EF4-FFF2-40B4-BE49-F238E27FC236}">
                    <a16:creationId xmlns:a16="http://schemas.microsoft.com/office/drawing/2014/main" id="{67BD854F-5642-4823-91FA-9BB540BC376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8" name="Freeform 141">
                <a:extLst>
                  <a:ext uri="{FF2B5EF4-FFF2-40B4-BE49-F238E27FC236}">
                    <a16:creationId xmlns:a16="http://schemas.microsoft.com/office/drawing/2014/main" id="{BBCCD89E-13AB-4E65-9E56-087B3314ABDB}"/>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9" name="Freeform 142">
                <a:extLst>
                  <a:ext uri="{FF2B5EF4-FFF2-40B4-BE49-F238E27FC236}">
                    <a16:creationId xmlns:a16="http://schemas.microsoft.com/office/drawing/2014/main" id="{18B80876-FAB3-4AB6-B0CC-8C5ADD70281D}"/>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0" name="Freeform 143">
                <a:extLst>
                  <a:ext uri="{FF2B5EF4-FFF2-40B4-BE49-F238E27FC236}">
                    <a16:creationId xmlns:a16="http://schemas.microsoft.com/office/drawing/2014/main" id="{B9382631-CD4E-41E5-8A65-DADA51D2B8D9}"/>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1" name="Freeform 144">
                <a:extLst>
                  <a:ext uri="{FF2B5EF4-FFF2-40B4-BE49-F238E27FC236}">
                    <a16:creationId xmlns:a16="http://schemas.microsoft.com/office/drawing/2014/main" id="{55FA8420-8337-47C5-A29B-5F7C5E8F215B}"/>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2" name="Freeform 145">
                <a:extLst>
                  <a:ext uri="{FF2B5EF4-FFF2-40B4-BE49-F238E27FC236}">
                    <a16:creationId xmlns:a16="http://schemas.microsoft.com/office/drawing/2014/main" id="{34C8E881-B22B-458D-82F9-6C8DA976E462}"/>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3" name="Freeform 146">
                <a:extLst>
                  <a:ext uri="{FF2B5EF4-FFF2-40B4-BE49-F238E27FC236}">
                    <a16:creationId xmlns:a16="http://schemas.microsoft.com/office/drawing/2014/main" id="{EF5A462A-517F-49FF-881D-5475CD3CA34C}"/>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4" name="Freeform 147">
                <a:extLst>
                  <a:ext uri="{FF2B5EF4-FFF2-40B4-BE49-F238E27FC236}">
                    <a16:creationId xmlns:a16="http://schemas.microsoft.com/office/drawing/2014/main" id="{6A07E7D0-0801-48F5-80F6-93628309E27B}"/>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5" name="Freeform 148">
                <a:extLst>
                  <a:ext uri="{FF2B5EF4-FFF2-40B4-BE49-F238E27FC236}">
                    <a16:creationId xmlns:a16="http://schemas.microsoft.com/office/drawing/2014/main" id="{C984277F-8780-4A0D-93E6-5989188ECDE8}"/>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6" name="Freeform 149">
                <a:extLst>
                  <a:ext uri="{FF2B5EF4-FFF2-40B4-BE49-F238E27FC236}">
                    <a16:creationId xmlns:a16="http://schemas.microsoft.com/office/drawing/2014/main" id="{D3B68160-0516-430D-BDCA-1F84C38593CB}"/>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7" name="Freeform 150">
                <a:extLst>
                  <a:ext uri="{FF2B5EF4-FFF2-40B4-BE49-F238E27FC236}">
                    <a16:creationId xmlns:a16="http://schemas.microsoft.com/office/drawing/2014/main" id="{7B8432AF-5BD3-417C-89BC-7899ED5C8458}"/>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8" name="Freeform 151">
                <a:extLst>
                  <a:ext uri="{FF2B5EF4-FFF2-40B4-BE49-F238E27FC236}">
                    <a16:creationId xmlns:a16="http://schemas.microsoft.com/office/drawing/2014/main" id="{1CF04AAF-ECA1-47CE-8D94-E06241D4FCE3}"/>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9" name="Freeform 152">
                <a:extLst>
                  <a:ext uri="{FF2B5EF4-FFF2-40B4-BE49-F238E27FC236}">
                    <a16:creationId xmlns:a16="http://schemas.microsoft.com/office/drawing/2014/main" id="{63EB04E3-603F-487D-AB50-B02D54E2D632}"/>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0" name="Freeform 153">
                <a:extLst>
                  <a:ext uri="{FF2B5EF4-FFF2-40B4-BE49-F238E27FC236}">
                    <a16:creationId xmlns:a16="http://schemas.microsoft.com/office/drawing/2014/main" id="{B7AB53DE-6354-40C9-8846-088226FC24F9}"/>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1" name="Freeform 154">
                <a:extLst>
                  <a:ext uri="{FF2B5EF4-FFF2-40B4-BE49-F238E27FC236}">
                    <a16:creationId xmlns:a16="http://schemas.microsoft.com/office/drawing/2014/main" id="{49BACE89-0F6B-4AA0-9FF2-5EEE7A8AEA6D}"/>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2" name="Freeform 155">
                <a:extLst>
                  <a:ext uri="{FF2B5EF4-FFF2-40B4-BE49-F238E27FC236}">
                    <a16:creationId xmlns:a16="http://schemas.microsoft.com/office/drawing/2014/main" id="{BD1DFDC7-B566-4B47-9C5B-C34CA8182DA8}"/>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3" name="Freeform 156">
                <a:extLst>
                  <a:ext uri="{FF2B5EF4-FFF2-40B4-BE49-F238E27FC236}">
                    <a16:creationId xmlns:a16="http://schemas.microsoft.com/office/drawing/2014/main" id="{47473D81-8EFD-4BFB-B3A5-F7E34433DA2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4" name="Freeform 157">
                <a:extLst>
                  <a:ext uri="{FF2B5EF4-FFF2-40B4-BE49-F238E27FC236}">
                    <a16:creationId xmlns:a16="http://schemas.microsoft.com/office/drawing/2014/main" id="{94353129-4CA2-471D-AD40-DCF4A313F3D9}"/>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5" name="Freeform 158">
                <a:extLst>
                  <a:ext uri="{FF2B5EF4-FFF2-40B4-BE49-F238E27FC236}">
                    <a16:creationId xmlns:a16="http://schemas.microsoft.com/office/drawing/2014/main" id="{C9F8E8ED-0759-47CC-94CD-25E3E6BDDD66}"/>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6" name="Freeform 159">
                <a:extLst>
                  <a:ext uri="{FF2B5EF4-FFF2-40B4-BE49-F238E27FC236}">
                    <a16:creationId xmlns:a16="http://schemas.microsoft.com/office/drawing/2014/main" id="{27E07279-AE60-40D4-9EED-0503B1C5E627}"/>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7" name="Freeform 160">
                <a:extLst>
                  <a:ext uri="{FF2B5EF4-FFF2-40B4-BE49-F238E27FC236}">
                    <a16:creationId xmlns:a16="http://schemas.microsoft.com/office/drawing/2014/main" id="{37AB5DE1-0508-4F31-A5CC-CCB834D4E4D8}"/>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8" name="Freeform 161">
                <a:extLst>
                  <a:ext uri="{FF2B5EF4-FFF2-40B4-BE49-F238E27FC236}">
                    <a16:creationId xmlns:a16="http://schemas.microsoft.com/office/drawing/2014/main" id="{4C7507E2-5EE8-45B1-9982-1EC4D2D1CA93}"/>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78" name="Group 1277">
              <a:extLst>
                <a:ext uri="{FF2B5EF4-FFF2-40B4-BE49-F238E27FC236}">
                  <a16:creationId xmlns:a16="http://schemas.microsoft.com/office/drawing/2014/main" id="{6FFD76D9-3713-4AC2-9CFB-E9D0ACB4D3E5}"/>
                </a:ext>
              </a:extLst>
            </p:cNvPr>
            <p:cNvGrpSpPr/>
            <p:nvPr/>
          </p:nvGrpSpPr>
          <p:grpSpPr>
            <a:xfrm>
              <a:off x="3199982" y="4804117"/>
              <a:ext cx="376799" cy="454049"/>
              <a:chOff x="3957335" y="6887606"/>
              <a:chExt cx="447510" cy="539257"/>
            </a:xfrm>
            <a:solidFill>
              <a:schemeClr val="tx2"/>
            </a:solidFill>
          </p:grpSpPr>
          <p:sp>
            <p:nvSpPr>
              <p:cNvPr id="1561" name="Freeform 5">
                <a:extLst>
                  <a:ext uri="{FF2B5EF4-FFF2-40B4-BE49-F238E27FC236}">
                    <a16:creationId xmlns:a16="http://schemas.microsoft.com/office/drawing/2014/main" id="{049722AB-7080-4A62-8606-E76CB13DCD82}"/>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2" name="Freeform 6">
                <a:extLst>
                  <a:ext uri="{FF2B5EF4-FFF2-40B4-BE49-F238E27FC236}">
                    <a16:creationId xmlns:a16="http://schemas.microsoft.com/office/drawing/2014/main" id="{99F1A465-495B-4E39-BCD1-2CD9F5E3952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3" name="Freeform 7">
                <a:extLst>
                  <a:ext uri="{FF2B5EF4-FFF2-40B4-BE49-F238E27FC236}">
                    <a16:creationId xmlns:a16="http://schemas.microsoft.com/office/drawing/2014/main" id="{7BE51211-64E5-4CA4-B792-24B780CD8A28}"/>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4" name="Freeform 8">
                <a:extLst>
                  <a:ext uri="{FF2B5EF4-FFF2-40B4-BE49-F238E27FC236}">
                    <a16:creationId xmlns:a16="http://schemas.microsoft.com/office/drawing/2014/main" id="{49D6BF54-DD82-48A8-B272-BA416C15A952}"/>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5" name="Freeform 9">
                <a:extLst>
                  <a:ext uri="{FF2B5EF4-FFF2-40B4-BE49-F238E27FC236}">
                    <a16:creationId xmlns:a16="http://schemas.microsoft.com/office/drawing/2014/main" id="{9221C5BE-DADC-4AED-BB1C-2497F295FAC8}"/>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6" name="Freeform 10">
                <a:extLst>
                  <a:ext uri="{FF2B5EF4-FFF2-40B4-BE49-F238E27FC236}">
                    <a16:creationId xmlns:a16="http://schemas.microsoft.com/office/drawing/2014/main" id="{90927743-3D19-4824-89A2-7843FB16DD71}"/>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7" name="Freeform 11">
                <a:extLst>
                  <a:ext uri="{FF2B5EF4-FFF2-40B4-BE49-F238E27FC236}">
                    <a16:creationId xmlns:a16="http://schemas.microsoft.com/office/drawing/2014/main" id="{28ED47D2-52D5-4CBE-9EC1-0880DDCFACA5}"/>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8" name="Freeform 12">
                <a:extLst>
                  <a:ext uri="{FF2B5EF4-FFF2-40B4-BE49-F238E27FC236}">
                    <a16:creationId xmlns:a16="http://schemas.microsoft.com/office/drawing/2014/main" id="{30DB96CD-0BC3-40D0-BAF9-1DC23E19EDBD}"/>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9" name="Freeform 13">
                <a:extLst>
                  <a:ext uri="{FF2B5EF4-FFF2-40B4-BE49-F238E27FC236}">
                    <a16:creationId xmlns:a16="http://schemas.microsoft.com/office/drawing/2014/main" id="{C9B3E7AA-A1A2-4066-A7B0-E5860A8AF4EB}"/>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0" name="Freeform 14">
                <a:extLst>
                  <a:ext uri="{FF2B5EF4-FFF2-40B4-BE49-F238E27FC236}">
                    <a16:creationId xmlns:a16="http://schemas.microsoft.com/office/drawing/2014/main" id="{4EB6155E-B05F-40C5-A8DF-3809A31218A9}"/>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1" name="Freeform 15">
                <a:extLst>
                  <a:ext uri="{FF2B5EF4-FFF2-40B4-BE49-F238E27FC236}">
                    <a16:creationId xmlns:a16="http://schemas.microsoft.com/office/drawing/2014/main" id="{11C4C7B9-A2D0-4CC4-871C-860B56C6268D}"/>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2" name="Freeform 16">
                <a:extLst>
                  <a:ext uri="{FF2B5EF4-FFF2-40B4-BE49-F238E27FC236}">
                    <a16:creationId xmlns:a16="http://schemas.microsoft.com/office/drawing/2014/main" id="{2B99EF29-763B-4C75-8B46-8D00B8B4141B}"/>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3" name="Freeform 17">
                <a:extLst>
                  <a:ext uri="{FF2B5EF4-FFF2-40B4-BE49-F238E27FC236}">
                    <a16:creationId xmlns:a16="http://schemas.microsoft.com/office/drawing/2014/main" id="{2502CE62-89B2-4CB0-8203-F9B6FBB45D33}"/>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4" name="Freeform 18">
                <a:extLst>
                  <a:ext uri="{FF2B5EF4-FFF2-40B4-BE49-F238E27FC236}">
                    <a16:creationId xmlns:a16="http://schemas.microsoft.com/office/drawing/2014/main" id="{5DDBBACE-81F5-4E95-995A-14BF68C31DE7}"/>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5" name="Freeform 19">
                <a:extLst>
                  <a:ext uri="{FF2B5EF4-FFF2-40B4-BE49-F238E27FC236}">
                    <a16:creationId xmlns:a16="http://schemas.microsoft.com/office/drawing/2014/main" id="{5D601692-029C-445B-80DC-ED400065C85C}"/>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6" name="Rectangle 163">
                <a:extLst>
                  <a:ext uri="{FF2B5EF4-FFF2-40B4-BE49-F238E27FC236}">
                    <a16:creationId xmlns:a16="http://schemas.microsoft.com/office/drawing/2014/main" id="{CACB09FD-D16D-4DE3-B2F6-B49ECF4BAA14}"/>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7" name="Freeform 164">
                <a:extLst>
                  <a:ext uri="{FF2B5EF4-FFF2-40B4-BE49-F238E27FC236}">
                    <a16:creationId xmlns:a16="http://schemas.microsoft.com/office/drawing/2014/main" id="{083FA3A0-A061-4027-A16B-8467AE7FB363}"/>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8" name="Rectangle 165">
                <a:extLst>
                  <a:ext uri="{FF2B5EF4-FFF2-40B4-BE49-F238E27FC236}">
                    <a16:creationId xmlns:a16="http://schemas.microsoft.com/office/drawing/2014/main" id="{58E33723-D5DF-4E3C-9F44-6EA5BE0337BF}"/>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9" name="Rectangle 166">
                <a:extLst>
                  <a:ext uri="{FF2B5EF4-FFF2-40B4-BE49-F238E27FC236}">
                    <a16:creationId xmlns:a16="http://schemas.microsoft.com/office/drawing/2014/main" id="{B495E7B6-3425-4D21-81DD-15C68D859F2E}"/>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0" name="Rectangle 167">
                <a:extLst>
                  <a:ext uri="{FF2B5EF4-FFF2-40B4-BE49-F238E27FC236}">
                    <a16:creationId xmlns:a16="http://schemas.microsoft.com/office/drawing/2014/main" id="{2F4406B2-852F-4B8E-BD96-B8191E4E7031}"/>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1" name="Rectangle 168">
                <a:extLst>
                  <a:ext uri="{FF2B5EF4-FFF2-40B4-BE49-F238E27FC236}">
                    <a16:creationId xmlns:a16="http://schemas.microsoft.com/office/drawing/2014/main" id="{584E3A1B-BAE6-4A95-B1EC-F3A125FAC7EF}"/>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2" name="Rectangle 169">
                <a:extLst>
                  <a:ext uri="{FF2B5EF4-FFF2-40B4-BE49-F238E27FC236}">
                    <a16:creationId xmlns:a16="http://schemas.microsoft.com/office/drawing/2014/main" id="{3EB4024C-3734-4258-9B07-5D3641504027}"/>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3" name="Rectangle 170">
                <a:extLst>
                  <a:ext uri="{FF2B5EF4-FFF2-40B4-BE49-F238E27FC236}">
                    <a16:creationId xmlns:a16="http://schemas.microsoft.com/office/drawing/2014/main" id="{C43439C0-5F94-4D95-AACB-58216C536021}"/>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4" name="Rectangle 171">
                <a:extLst>
                  <a:ext uri="{FF2B5EF4-FFF2-40B4-BE49-F238E27FC236}">
                    <a16:creationId xmlns:a16="http://schemas.microsoft.com/office/drawing/2014/main" id="{34890F08-4260-4A31-996E-7510209222EC}"/>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5" name="Rectangle 172">
                <a:extLst>
                  <a:ext uri="{FF2B5EF4-FFF2-40B4-BE49-F238E27FC236}">
                    <a16:creationId xmlns:a16="http://schemas.microsoft.com/office/drawing/2014/main" id="{F1C939D5-69FC-40CB-A6E0-04D89B5EDF36}"/>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6" name="Rectangle 173">
                <a:extLst>
                  <a:ext uri="{FF2B5EF4-FFF2-40B4-BE49-F238E27FC236}">
                    <a16:creationId xmlns:a16="http://schemas.microsoft.com/office/drawing/2014/main" id="{119CA365-B833-48BF-BC30-34B167796D4B}"/>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7" name="Freeform 174">
                <a:extLst>
                  <a:ext uri="{FF2B5EF4-FFF2-40B4-BE49-F238E27FC236}">
                    <a16:creationId xmlns:a16="http://schemas.microsoft.com/office/drawing/2014/main" id="{3FC984F2-94CE-40A3-AC10-48D34B340CC1}"/>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8" name="Freeform 175">
                <a:extLst>
                  <a:ext uri="{FF2B5EF4-FFF2-40B4-BE49-F238E27FC236}">
                    <a16:creationId xmlns:a16="http://schemas.microsoft.com/office/drawing/2014/main" id="{A834DA3A-B027-45F2-9238-3A077A26042E}"/>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9" name="Freeform 176">
                <a:extLst>
                  <a:ext uri="{FF2B5EF4-FFF2-40B4-BE49-F238E27FC236}">
                    <a16:creationId xmlns:a16="http://schemas.microsoft.com/office/drawing/2014/main" id="{7490F5C2-4A4F-4C97-BAC4-23E06AB3D8F0}"/>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0" name="Freeform 177">
                <a:extLst>
                  <a:ext uri="{FF2B5EF4-FFF2-40B4-BE49-F238E27FC236}">
                    <a16:creationId xmlns:a16="http://schemas.microsoft.com/office/drawing/2014/main" id="{1F09D056-2900-49E1-99A1-642A88DE4C46}"/>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1" name="Freeform 178">
                <a:extLst>
                  <a:ext uri="{FF2B5EF4-FFF2-40B4-BE49-F238E27FC236}">
                    <a16:creationId xmlns:a16="http://schemas.microsoft.com/office/drawing/2014/main" id="{80126858-7AE3-47DA-990F-1342331CAFEC}"/>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2" name="Freeform 179">
                <a:extLst>
                  <a:ext uri="{FF2B5EF4-FFF2-40B4-BE49-F238E27FC236}">
                    <a16:creationId xmlns:a16="http://schemas.microsoft.com/office/drawing/2014/main" id="{9612032D-CAFD-45E8-BC96-E6D3605D244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3" name="Freeform 180">
                <a:extLst>
                  <a:ext uri="{FF2B5EF4-FFF2-40B4-BE49-F238E27FC236}">
                    <a16:creationId xmlns:a16="http://schemas.microsoft.com/office/drawing/2014/main" id="{DA0E85EB-367E-48E5-9108-DE7441BB2693}"/>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4" name="Freeform 181">
                <a:extLst>
                  <a:ext uri="{FF2B5EF4-FFF2-40B4-BE49-F238E27FC236}">
                    <a16:creationId xmlns:a16="http://schemas.microsoft.com/office/drawing/2014/main" id="{E353296C-81CA-4A8E-A1BC-0CCCB87A33D1}"/>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5" name="Freeform 182">
                <a:extLst>
                  <a:ext uri="{FF2B5EF4-FFF2-40B4-BE49-F238E27FC236}">
                    <a16:creationId xmlns:a16="http://schemas.microsoft.com/office/drawing/2014/main" id="{0CCF47F0-DFDE-4484-ADDE-E852686A7C7D}"/>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6" name="Freeform 183">
                <a:extLst>
                  <a:ext uri="{FF2B5EF4-FFF2-40B4-BE49-F238E27FC236}">
                    <a16:creationId xmlns:a16="http://schemas.microsoft.com/office/drawing/2014/main" id="{7C387973-F34D-48FD-B1D6-473152B0B04A}"/>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7" name="Freeform 184">
                <a:extLst>
                  <a:ext uri="{FF2B5EF4-FFF2-40B4-BE49-F238E27FC236}">
                    <a16:creationId xmlns:a16="http://schemas.microsoft.com/office/drawing/2014/main" id="{602D41DA-8C71-4A13-9A5C-49CAF23ABAC8}"/>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8" name="Freeform 185">
                <a:extLst>
                  <a:ext uri="{FF2B5EF4-FFF2-40B4-BE49-F238E27FC236}">
                    <a16:creationId xmlns:a16="http://schemas.microsoft.com/office/drawing/2014/main" id="{C20F4BEB-C6E8-4AA7-96D1-E9F56A08B1AA}"/>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9" name="Freeform 186">
                <a:extLst>
                  <a:ext uri="{FF2B5EF4-FFF2-40B4-BE49-F238E27FC236}">
                    <a16:creationId xmlns:a16="http://schemas.microsoft.com/office/drawing/2014/main" id="{DAAFB8E5-727F-438D-A40C-D81E14B3031A}"/>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0" name="Freeform 187">
                <a:extLst>
                  <a:ext uri="{FF2B5EF4-FFF2-40B4-BE49-F238E27FC236}">
                    <a16:creationId xmlns:a16="http://schemas.microsoft.com/office/drawing/2014/main" id="{EC1B37A4-6895-471F-8BE0-F91B13B5B0CB}"/>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1" name="Freeform 188">
                <a:extLst>
                  <a:ext uri="{FF2B5EF4-FFF2-40B4-BE49-F238E27FC236}">
                    <a16:creationId xmlns:a16="http://schemas.microsoft.com/office/drawing/2014/main" id="{65BB6855-BF7D-4407-A759-383096E9DA93}"/>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79" name="Group 1278">
              <a:extLst>
                <a:ext uri="{FF2B5EF4-FFF2-40B4-BE49-F238E27FC236}">
                  <a16:creationId xmlns:a16="http://schemas.microsoft.com/office/drawing/2014/main" id="{CABD2960-30F4-4036-ABB2-AD17134A281D}"/>
                </a:ext>
              </a:extLst>
            </p:cNvPr>
            <p:cNvGrpSpPr/>
            <p:nvPr/>
          </p:nvGrpSpPr>
          <p:grpSpPr>
            <a:xfrm>
              <a:off x="2120789" y="4753667"/>
              <a:ext cx="708666" cy="535243"/>
              <a:chOff x="3133468" y="6827688"/>
              <a:chExt cx="841655" cy="635688"/>
            </a:xfrm>
            <a:solidFill>
              <a:schemeClr val="tx2"/>
            </a:solidFill>
          </p:grpSpPr>
          <p:sp>
            <p:nvSpPr>
              <p:cNvPr id="1447" name="Rectangle 25">
                <a:extLst>
                  <a:ext uri="{FF2B5EF4-FFF2-40B4-BE49-F238E27FC236}">
                    <a16:creationId xmlns:a16="http://schemas.microsoft.com/office/drawing/2014/main" id="{C30B6F45-CB6F-4F06-9EE0-05FCEF3C5D46}"/>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8" name="Rectangle 26">
                <a:extLst>
                  <a:ext uri="{FF2B5EF4-FFF2-40B4-BE49-F238E27FC236}">
                    <a16:creationId xmlns:a16="http://schemas.microsoft.com/office/drawing/2014/main" id="{7F94CED1-589C-4633-B766-A62B32EEF969}"/>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9" name="Freeform 43">
                <a:extLst>
                  <a:ext uri="{FF2B5EF4-FFF2-40B4-BE49-F238E27FC236}">
                    <a16:creationId xmlns:a16="http://schemas.microsoft.com/office/drawing/2014/main" id="{F8E93531-EB0F-4844-B4EA-AB6EB1070DE9}"/>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0" name="Freeform 47">
                <a:extLst>
                  <a:ext uri="{FF2B5EF4-FFF2-40B4-BE49-F238E27FC236}">
                    <a16:creationId xmlns:a16="http://schemas.microsoft.com/office/drawing/2014/main" id="{BD2E4484-1B87-44DC-8399-0BB88A4F0FC6}"/>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451" name="Group 1450">
                <a:extLst>
                  <a:ext uri="{FF2B5EF4-FFF2-40B4-BE49-F238E27FC236}">
                    <a16:creationId xmlns:a16="http://schemas.microsoft.com/office/drawing/2014/main" id="{D9F482A9-8FFD-45B2-B5C3-225E97B7DAF9}"/>
                  </a:ext>
                </a:extLst>
              </p:cNvPr>
              <p:cNvGrpSpPr/>
              <p:nvPr/>
            </p:nvGrpSpPr>
            <p:grpSpPr>
              <a:xfrm>
                <a:off x="3133468" y="6869818"/>
                <a:ext cx="445637" cy="444701"/>
                <a:chOff x="3133468" y="6869818"/>
                <a:chExt cx="445637" cy="444701"/>
              </a:xfrm>
              <a:grpFill/>
            </p:grpSpPr>
            <p:sp>
              <p:nvSpPr>
                <p:cNvPr id="1492" name="Rectangle 20">
                  <a:extLst>
                    <a:ext uri="{FF2B5EF4-FFF2-40B4-BE49-F238E27FC236}">
                      <a16:creationId xmlns:a16="http://schemas.microsoft.com/office/drawing/2014/main" id="{75E765DE-CDD6-4082-9F19-FD61B45C7C9A}"/>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3" name="Rectangle 21">
                  <a:extLst>
                    <a:ext uri="{FF2B5EF4-FFF2-40B4-BE49-F238E27FC236}">
                      <a16:creationId xmlns:a16="http://schemas.microsoft.com/office/drawing/2014/main" id="{36FEAF85-B831-48D7-A93E-646A419A3C50}"/>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4" name="Rectangle 22">
                  <a:extLst>
                    <a:ext uri="{FF2B5EF4-FFF2-40B4-BE49-F238E27FC236}">
                      <a16:creationId xmlns:a16="http://schemas.microsoft.com/office/drawing/2014/main" id="{0285A810-DC66-480A-87A4-6333D760CA5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5" name="Rectangle 23">
                  <a:extLst>
                    <a:ext uri="{FF2B5EF4-FFF2-40B4-BE49-F238E27FC236}">
                      <a16:creationId xmlns:a16="http://schemas.microsoft.com/office/drawing/2014/main" id="{F44562C0-817B-4A78-8C2B-9E32D3769569}"/>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6" name="Rectangle 24">
                  <a:extLst>
                    <a:ext uri="{FF2B5EF4-FFF2-40B4-BE49-F238E27FC236}">
                      <a16:creationId xmlns:a16="http://schemas.microsoft.com/office/drawing/2014/main" id="{FD9B78F3-43D1-4DF1-A956-5D9E3E22D13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7" name="Rectangle 27">
                  <a:extLst>
                    <a:ext uri="{FF2B5EF4-FFF2-40B4-BE49-F238E27FC236}">
                      <a16:creationId xmlns:a16="http://schemas.microsoft.com/office/drawing/2014/main" id="{8DF516D5-837B-4283-9B69-BBD46A1EB4B6}"/>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8" name="Rectangle 28">
                  <a:extLst>
                    <a:ext uri="{FF2B5EF4-FFF2-40B4-BE49-F238E27FC236}">
                      <a16:creationId xmlns:a16="http://schemas.microsoft.com/office/drawing/2014/main" id="{62F2E32E-A8F1-4251-A111-7CE962C3A3F7}"/>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9" name="Rectangle 29">
                  <a:extLst>
                    <a:ext uri="{FF2B5EF4-FFF2-40B4-BE49-F238E27FC236}">
                      <a16:creationId xmlns:a16="http://schemas.microsoft.com/office/drawing/2014/main" id="{FC179104-0BAC-470D-9F05-B52141C5D1B7}"/>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0" name="Rectangle 30">
                  <a:extLst>
                    <a:ext uri="{FF2B5EF4-FFF2-40B4-BE49-F238E27FC236}">
                      <a16:creationId xmlns:a16="http://schemas.microsoft.com/office/drawing/2014/main" id="{BD74C2E3-D454-43EB-8F39-70314D63135E}"/>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1" name="Rectangle 31">
                  <a:extLst>
                    <a:ext uri="{FF2B5EF4-FFF2-40B4-BE49-F238E27FC236}">
                      <a16:creationId xmlns:a16="http://schemas.microsoft.com/office/drawing/2014/main" id="{2B82D6B5-61DF-49B4-933D-3D43DCBAB0EA}"/>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2" name="Rectangle 32">
                  <a:extLst>
                    <a:ext uri="{FF2B5EF4-FFF2-40B4-BE49-F238E27FC236}">
                      <a16:creationId xmlns:a16="http://schemas.microsoft.com/office/drawing/2014/main" id="{681AB04F-C55A-4B0E-BB9F-1E572113E8EF}"/>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3" name="Freeform 33">
                  <a:extLst>
                    <a:ext uri="{FF2B5EF4-FFF2-40B4-BE49-F238E27FC236}">
                      <a16:creationId xmlns:a16="http://schemas.microsoft.com/office/drawing/2014/main" id="{C88E4DB8-4E64-4091-BE30-8B8D922A2A6E}"/>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4" name="Freeform 34">
                  <a:extLst>
                    <a:ext uri="{FF2B5EF4-FFF2-40B4-BE49-F238E27FC236}">
                      <a16:creationId xmlns:a16="http://schemas.microsoft.com/office/drawing/2014/main" id="{CBAFFB59-A818-4191-85C8-6DCF6C342207}"/>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5" name="Freeform 35">
                  <a:extLst>
                    <a:ext uri="{FF2B5EF4-FFF2-40B4-BE49-F238E27FC236}">
                      <a16:creationId xmlns:a16="http://schemas.microsoft.com/office/drawing/2014/main" id="{B5D63409-9AA6-4BCB-8B02-3C04B0C42717}"/>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6" name="Freeform 36">
                  <a:extLst>
                    <a:ext uri="{FF2B5EF4-FFF2-40B4-BE49-F238E27FC236}">
                      <a16:creationId xmlns:a16="http://schemas.microsoft.com/office/drawing/2014/main" id="{1547891E-7E61-47F2-AB9C-7FE552CD022B}"/>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7" name="Oval 37">
                  <a:extLst>
                    <a:ext uri="{FF2B5EF4-FFF2-40B4-BE49-F238E27FC236}">
                      <a16:creationId xmlns:a16="http://schemas.microsoft.com/office/drawing/2014/main" id="{A265DD89-9EDB-4241-B99A-F52F6DC073FE}"/>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8" name="Oval 38">
                  <a:extLst>
                    <a:ext uri="{FF2B5EF4-FFF2-40B4-BE49-F238E27FC236}">
                      <a16:creationId xmlns:a16="http://schemas.microsoft.com/office/drawing/2014/main" id="{1934E4B5-CD90-4301-9EC3-9173637205D3}"/>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9" name="Oval 39">
                  <a:extLst>
                    <a:ext uri="{FF2B5EF4-FFF2-40B4-BE49-F238E27FC236}">
                      <a16:creationId xmlns:a16="http://schemas.microsoft.com/office/drawing/2014/main" id="{356EDB2B-3323-40D8-AB61-A37198399E05}"/>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0" name="Freeform 40">
                  <a:extLst>
                    <a:ext uri="{FF2B5EF4-FFF2-40B4-BE49-F238E27FC236}">
                      <a16:creationId xmlns:a16="http://schemas.microsoft.com/office/drawing/2014/main" id="{EFC94294-4B6C-4940-91AF-B1681FD8F846}"/>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1" name="Freeform 41">
                  <a:extLst>
                    <a:ext uri="{FF2B5EF4-FFF2-40B4-BE49-F238E27FC236}">
                      <a16:creationId xmlns:a16="http://schemas.microsoft.com/office/drawing/2014/main" id="{CF2DD14F-EFC6-4D66-BA89-6BEE8967C73C}"/>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2" name="Freeform 42">
                  <a:extLst>
                    <a:ext uri="{FF2B5EF4-FFF2-40B4-BE49-F238E27FC236}">
                      <a16:creationId xmlns:a16="http://schemas.microsoft.com/office/drawing/2014/main" id="{CBFA7147-1C7A-4A0F-ACB6-B187D9B5B88F}"/>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3" name="Freeform 44">
                  <a:extLst>
                    <a:ext uri="{FF2B5EF4-FFF2-40B4-BE49-F238E27FC236}">
                      <a16:creationId xmlns:a16="http://schemas.microsoft.com/office/drawing/2014/main" id="{27E811C1-D8A8-4CB7-B1AC-3B8AD42760D3}"/>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4" name="Freeform 45">
                  <a:extLst>
                    <a:ext uri="{FF2B5EF4-FFF2-40B4-BE49-F238E27FC236}">
                      <a16:creationId xmlns:a16="http://schemas.microsoft.com/office/drawing/2014/main" id="{B8568E96-565F-43A8-91CF-687AD7870D5F}"/>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5" name="Freeform 46">
                  <a:extLst>
                    <a:ext uri="{FF2B5EF4-FFF2-40B4-BE49-F238E27FC236}">
                      <a16:creationId xmlns:a16="http://schemas.microsoft.com/office/drawing/2014/main" id="{048BEA68-FD96-4EF8-8E33-3DB4067F941E}"/>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6" name="Freeform 48">
                  <a:extLst>
                    <a:ext uri="{FF2B5EF4-FFF2-40B4-BE49-F238E27FC236}">
                      <a16:creationId xmlns:a16="http://schemas.microsoft.com/office/drawing/2014/main" id="{A4157CA7-D4C4-4352-8305-A32E1401EAEB}"/>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7" name="Freeform 49">
                  <a:extLst>
                    <a:ext uri="{FF2B5EF4-FFF2-40B4-BE49-F238E27FC236}">
                      <a16:creationId xmlns:a16="http://schemas.microsoft.com/office/drawing/2014/main" id="{1EC484EF-DB21-43A2-AC26-1486582B2C5A}"/>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8" name="Freeform 50">
                  <a:extLst>
                    <a:ext uri="{FF2B5EF4-FFF2-40B4-BE49-F238E27FC236}">
                      <a16:creationId xmlns:a16="http://schemas.microsoft.com/office/drawing/2014/main" id="{C13B6A93-536D-4FDF-A3D3-E58CA9CA53C0}"/>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9" name="Freeform 51">
                  <a:extLst>
                    <a:ext uri="{FF2B5EF4-FFF2-40B4-BE49-F238E27FC236}">
                      <a16:creationId xmlns:a16="http://schemas.microsoft.com/office/drawing/2014/main" id="{8EC1428E-7E3D-4E3E-886D-F47A63C47710}"/>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0" name="Freeform 52">
                  <a:extLst>
                    <a:ext uri="{FF2B5EF4-FFF2-40B4-BE49-F238E27FC236}">
                      <a16:creationId xmlns:a16="http://schemas.microsoft.com/office/drawing/2014/main" id="{6F76C0BA-05D3-40E9-B636-90DB1C84B85E}"/>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1" name="Freeform 53">
                  <a:extLst>
                    <a:ext uri="{FF2B5EF4-FFF2-40B4-BE49-F238E27FC236}">
                      <a16:creationId xmlns:a16="http://schemas.microsoft.com/office/drawing/2014/main" id="{ECA96FAC-400E-4A8A-9EE3-189FCBFED6A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2" name="Freeform 54">
                  <a:extLst>
                    <a:ext uri="{FF2B5EF4-FFF2-40B4-BE49-F238E27FC236}">
                      <a16:creationId xmlns:a16="http://schemas.microsoft.com/office/drawing/2014/main" id="{5F502DC4-38D0-4472-9C11-2A564DDA8982}"/>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3" name="Freeform 55">
                  <a:extLst>
                    <a:ext uri="{FF2B5EF4-FFF2-40B4-BE49-F238E27FC236}">
                      <a16:creationId xmlns:a16="http://schemas.microsoft.com/office/drawing/2014/main" id="{C69DC62B-7365-4086-AA8E-14B94B75C503}"/>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4" name="Freeform 56">
                  <a:extLst>
                    <a:ext uri="{FF2B5EF4-FFF2-40B4-BE49-F238E27FC236}">
                      <a16:creationId xmlns:a16="http://schemas.microsoft.com/office/drawing/2014/main" id="{2640DED8-3174-42DE-A34B-8DE05F96208E}"/>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5" name="Freeform 57">
                  <a:extLst>
                    <a:ext uri="{FF2B5EF4-FFF2-40B4-BE49-F238E27FC236}">
                      <a16:creationId xmlns:a16="http://schemas.microsoft.com/office/drawing/2014/main" id="{D24AC5DB-0D9D-4352-84B3-E53390625778}"/>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6" name="Freeform 58">
                  <a:extLst>
                    <a:ext uri="{FF2B5EF4-FFF2-40B4-BE49-F238E27FC236}">
                      <a16:creationId xmlns:a16="http://schemas.microsoft.com/office/drawing/2014/main" id="{16863867-DDD7-4426-A8FC-EBC0AE7883D1}"/>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7" name="Freeform 59">
                  <a:extLst>
                    <a:ext uri="{FF2B5EF4-FFF2-40B4-BE49-F238E27FC236}">
                      <a16:creationId xmlns:a16="http://schemas.microsoft.com/office/drawing/2014/main" id="{27A4DDC6-74B8-4934-B04A-ACAC30902951}"/>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8" name="Freeform 60">
                  <a:extLst>
                    <a:ext uri="{FF2B5EF4-FFF2-40B4-BE49-F238E27FC236}">
                      <a16:creationId xmlns:a16="http://schemas.microsoft.com/office/drawing/2014/main" id="{539BBBA5-EB61-4159-9FB2-1CD0FF41D918}"/>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9" name="Freeform 61">
                  <a:extLst>
                    <a:ext uri="{FF2B5EF4-FFF2-40B4-BE49-F238E27FC236}">
                      <a16:creationId xmlns:a16="http://schemas.microsoft.com/office/drawing/2014/main" id="{B5F0C6AF-A14C-4560-92FF-276FB4BAD9F2}"/>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0" name="Freeform 62">
                  <a:extLst>
                    <a:ext uri="{FF2B5EF4-FFF2-40B4-BE49-F238E27FC236}">
                      <a16:creationId xmlns:a16="http://schemas.microsoft.com/office/drawing/2014/main" id="{156AC1F7-84AC-4FEA-B42C-F5A382137AB1}"/>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1" name="Freeform 63">
                  <a:extLst>
                    <a:ext uri="{FF2B5EF4-FFF2-40B4-BE49-F238E27FC236}">
                      <a16:creationId xmlns:a16="http://schemas.microsoft.com/office/drawing/2014/main" id="{BC68F8D8-5A1B-4E8E-994C-1C1CDE6EE3F8}"/>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2" name="Freeform 64">
                  <a:extLst>
                    <a:ext uri="{FF2B5EF4-FFF2-40B4-BE49-F238E27FC236}">
                      <a16:creationId xmlns:a16="http://schemas.microsoft.com/office/drawing/2014/main" id="{4678FA71-5A38-402D-9EF9-9FF77BA57280}"/>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3" name="Freeform 65">
                  <a:extLst>
                    <a:ext uri="{FF2B5EF4-FFF2-40B4-BE49-F238E27FC236}">
                      <a16:creationId xmlns:a16="http://schemas.microsoft.com/office/drawing/2014/main" id="{06E39A14-2C34-4618-B6A2-DF1F3BED306F}"/>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4" name="Rectangle 66">
                  <a:extLst>
                    <a:ext uri="{FF2B5EF4-FFF2-40B4-BE49-F238E27FC236}">
                      <a16:creationId xmlns:a16="http://schemas.microsoft.com/office/drawing/2014/main" id="{39A16803-541F-422D-A20B-BF5C00F4F647}"/>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5" name="Rectangle 67">
                  <a:extLst>
                    <a:ext uri="{FF2B5EF4-FFF2-40B4-BE49-F238E27FC236}">
                      <a16:creationId xmlns:a16="http://schemas.microsoft.com/office/drawing/2014/main" id="{F4BD5409-953B-411D-9A21-99D8755F3FD6}"/>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6" name="Freeform 68">
                  <a:extLst>
                    <a:ext uri="{FF2B5EF4-FFF2-40B4-BE49-F238E27FC236}">
                      <a16:creationId xmlns:a16="http://schemas.microsoft.com/office/drawing/2014/main" id="{1BC0EE41-6970-4C63-839F-C78FE9D4971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7" name="Freeform 69">
                  <a:extLst>
                    <a:ext uri="{FF2B5EF4-FFF2-40B4-BE49-F238E27FC236}">
                      <a16:creationId xmlns:a16="http://schemas.microsoft.com/office/drawing/2014/main" id="{63860157-A27E-4FC6-B52F-1122658E135E}"/>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8" name="Freeform 70">
                  <a:extLst>
                    <a:ext uri="{FF2B5EF4-FFF2-40B4-BE49-F238E27FC236}">
                      <a16:creationId xmlns:a16="http://schemas.microsoft.com/office/drawing/2014/main" id="{4B1CD000-847E-4259-B581-6D137DD232FB}"/>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9" name="Freeform 71">
                  <a:extLst>
                    <a:ext uri="{FF2B5EF4-FFF2-40B4-BE49-F238E27FC236}">
                      <a16:creationId xmlns:a16="http://schemas.microsoft.com/office/drawing/2014/main" id="{C4515B0E-FE6E-4866-9ACD-8401F1E22190}"/>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0" name="Oval 72">
                  <a:extLst>
                    <a:ext uri="{FF2B5EF4-FFF2-40B4-BE49-F238E27FC236}">
                      <a16:creationId xmlns:a16="http://schemas.microsoft.com/office/drawing/2014/main" id="{0D1234F1-3B57-4F27-968E-383EE80B8DF2}"/>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1" name="Freeform 73">
                  <a:extLst>
                    <a:ext uri="{FF2B5EF4-FFF2-40B4-BE49-F238E27FC236}">
                      <a16:creationId xmlns:a16="http://schemas.microsoft.com/office/drawing/2014/main" id="{DF4F9126-839A-4A51-A683-E411BCE2E8E3}"/>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2" name="Oval 74">
                  <a:extLst>
                    <a:ext uri="{FF2B5EF4-FFF2-40B4-BE49-F238E27FC236}">
                      <a16:creationId xmlns:a16="http://schemas.microsoft.com/office/drawing/2014/main" id="{D2AC7DB7-1FDB-40A4-A80B-9AE0B183A1BF}"/>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3" name="Freeform 278">
                  <a:extLst>
                    <a:ext uri="{FF2B5EF4-FFF2-40B4-BE49-F238E27FC236}">
                      <a16:creationId xmlns:a16="http://schemas.microsoft.com/office/drawing/2014/main" id="{273E7EF5-5741-4856-944B-F8067AB0B5C7}"/>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4" name="Freeform 279">
                  <a:extLst>
                    <a:ext uri="{FF2B5EF4-FFF2-40B4-BE49-F238E27FC236}">
                      <a16:creationId xmlns:a16="http://schemas.microsoft.com/office/drawing/2014/main" id="{C01DC0D9-87ED-46FF-A4E8-1E4E7D349137}"/>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5" name="Freeform 280">
                  <a:extLst>
                    <a:ext uri="{FF2B5EF4-FFF2-40B4-BE49-F238E27FC236}">
                      <a16:creationId xmlns:a16="http://schemas.microsoft.com/office/drawing/2014/main" id="{A159FF66-1C36-43D8-98CC-228CF8877F6E}"/>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6" name="Freeform 281">
                  <a:extLst>
                    <a:ext uri="{FF2B5EF4-FFF2-40B4-BE49-F238E27FC236}">
                      <a16:creationId xmlns:a16="http://schemas.microsoft.com/office/drawing/2014/main" id="{5F6D9073-4419-42D9-A4A7-13585DA06D76}"/>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7" name="Freeform 282">
                  <a:extLst>
                    <a:ext uri="{FF2B5EF4-FFF2-40B4-BE49-F238E27FC236}">
                      <a16:creationId xmlns:a16="http://schemas.microsoft.com/office/drawing/2014/main" id="{1D0DC66C-AB9A-43B8-8133-5425C45CEFEF}"/>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8" name="Freeform 283">
                  <a:extLst>
                    <a:ext uri="{FF2B5EF4-FFF2-40B4-BE49-F238E27FC236}">
                      <a16:creationId xmlns:a16="http://schemas.microsoft.com/office/drawing/2014/main" id="{485EB0E7-75E4-4E7E-82E2-FA01FB0260E8}"/>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9" name="Freeform 284">
                  <a:extLst>
                    <a:ext uri="{FF2B5EF4-FFF2-40B4-BE49-F238E27FC236}">
                      <a16:creationId xmlns:a16="http://schemas.microsoft.com/office/drawing/2014/main" id="{7E61DA5C-7BC4-4AF2-BCC7-93999FF04147}"/>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0" name="Freeform 285">
                  <a:extLst>
                    <a:ext uri="{FF2B5EF4-FFF2-40B4-BE49-F238E27FC236}">
                      <a16:creationId xmlns:a16="http://schemas.microsoft.com/office/drawing/2014/main" id="{D2195ABA-319B-4090-98C1-B00E689BE789}"/>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1" name="Freeform 286">
                  <a:extLst>
                    <a:ext uri="{FF2B5EF4-FFF2-40B4-BE49-F238E27FC236}">
                      <a16:creationId xmlns:a16="http://schemas.microsoft.com/office/drawing/2014/main" id="{71B3CBE6-4A4A-4A2D-983A-5A901FC7109D}"/>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2" name="Freeform 287">
                  <a:extLst>
                    <a:ext uri="{FF2B5EF4-FFF2-40B4-BE49-F238E27FC236}">
                      <a16:creationId xmlns:a16="http://schemas.microsoft.com/office/drawing/2014/main" id="{06CC036A-CEEA-426E-8DE5-CEAC495E1142}"/>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3" name="Freeform 288">
                  <a:extLst>
                    <a:ext uri="{FF2B5EF4-FFF2-40B4-BE49-F238E27FC236}">
                      <a16:creationId xmlns:a16="http://schemas.microsoft.com/office/drawing/2014/main" id="{96C5E38D-90EA-4DAB-BC1C-C5D89163CA17}"/>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4" name="Freeform 289">
                  <a:extLst>
                    <a:ext uri="{FF2B5EF4-FFF2-40B4-BE49-F238E27FC236}">
                      <a16:creationId xmlns:a16="http://schemas.microsoft.com/office/drawing/2014/main" id="{2EA986AA-1373-4748-99EC-D89DF06874C8}"/>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5" name="Freeform 290">
                  <a:extLst>
                    <a:ext uri="{FF2B5EF4-FFF2-40B4-BE49-F238E27FC236}">
                      <a16:creationId xmlns:a16="http://schemas.microsoft.com/office/drawing/2014/main" id="{12C39FE1-03FF-40EB-BC80-2628680B3470}"/>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6" name="Freeform 291">
                  <a:extLst>
                    <a:ext uri="{FF2B5EF4-FFF2-40B4-BE49-F238E27FC236}">
                      <a16:creationId xmlns:a16="http://schemas.microsoft.com/office/drawing/2014/main" id="{E214A431-73A1-4300-B30B-C6CB555F73AE}"/>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7" name="Freeform 292">
                  <a:extLst>
                    <a:ext uri="{FF2B5EF4-FFF2-40B4-BE49-F238E27FC236}">
                      <a16:creationId xmlns:a16="http://schemas.microsoft.com/office/drawing/2014/main" id="{16CD910A-2041-4C5E-B8CD-F9C8153E084E}"/>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8" name="Freeform 293">
                  <a:extLst>
                    <a:ext uri="{FF2B5EF4-FFF2-40B4-BE49-F238E27FC236}">
                      <a16:creationId xmlns:a16="http://schemas.microsoft.com/office/drawing/2014/main" id="{3F2A8115-376A-441F-A352-44EAAB3D95E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9" name="Freeform 294">
                  <a:extLst>
                    <a:ext uri="{FF2B5EF4-FFF2-40B4-BE49-F238E27FC236}">
                      <a16:creationId xmlns:a16="http://schemas.microsoft.com/office/drawing/2014/main" id="{F879A79E-7734-4C39-96F2-212AAB88E3F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0" name="Freeform 295">
                  <a:extLst>
                    <a:ext uri="{FF2B5EF4-FFF2-40B4-BE49-F238E27FC236}">
                      <a16:creationId xmlns:a16="http://schemas.microsoft.com/office/drawing/2014/main" id="{9A918B91-CC7B-4695-AAB7-F514583931D8}"/>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452" name="Rectangle 296">
                <a:extLst>
                  <a:ext uri="{FF2B5EF4-FFF2-40B4-BE49-F238E27FC236}">
                    <a16:creationId xmlns:a16="http://schemas.microsoft.com/office/drawing/2014/main" id="{6CAC0C02-C004-4E28-8843-2E6138A361AE}"/>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3" name="Rectangle 297">
                <a:extLst>
                  <a:ext uri="{FF2B5EF4-FFF2-40B4-BE49-F238E27FC236}">
                    <a16:creationId xmlns:a16="http://schemas.microsoft.com/office/drawing/2014/main" id="{65F26727-70BD-4A01-927C-171BF491E3C4}"/>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4" name="Rectangle 298">
                <a:extLst>
                  <a:ext uri="{FF2B5EF4-FFF2-40B4-BE49-F238E27FC236}">
                    <a16:creationId xmlns:a16="http://schemas.microsoft.com/office/drawing/2014/main" id="{05E5AEAA-D4D6-4AE4-B10A-0F4A9C1196C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5" name="Rectangle 299">
                <a:extLst>
                  <a:ext uri="{FF2B5EF4-FFF2-40B4-BE49-F238E27FC236}">
                    <a16:creationId xmlns:a16="http://schemas.microsoft.com/office/drawing/2014/main" id="{8D097305-1363-408C-BBFA-E9449943DED7}"/>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6" name="Rectangle 300">
                <a:extLst>
                  <a:ext uri="{FF2B5EF4-FFF2-40B4-BE49-F238E27FC236}">
                    <a16:creationId xmlns:a16="http://schemas.microsoft.com/office/drawing/2014/main" id="{0E573345-2C43-41E4-82B7-840D42567479}"/>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7" name="Rectangle 301">
                <a:extLst>
                  <a:ext uri="{FF2B5EF4-FFF2-40B4-BE49-F238E27FC236}">
                    <a16:creationId xmlns:a16="http://schemas.microsoft.com/office/drawing/2014/main" id="{22B0283E-C154-42E5-B894-2A28E05D8366}"/>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8" name="Rectangle 302">
                <a:extLst>
                  <a:ext uri="{FF2B5EF4-FFF2-40B4-BE49-F238E27FC236}">
                    <a16:creationId xmlns:a16="http://schemas.microsoft.com/office/drawing/2014/main" id="{4BE543D8-614D-4022-9258-F37EAB3BB0D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9" name="Rectangle 303">
                <a:extLst>
                  <a:ext uri="{FF2B5EF4-FFF2-40B4-BE49-F238E27FC236}">
                    <a16:creationId xmlns:a16="http://schemas.microsoft.com/office/drawing/2014/main" id="{CC50707A-DA86-4E5C-A27B-E349DA275243}"/>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0" name="Freeform 304">
                <a:extLst>
                  <a:ext uri="{FF2B5EF4-FFF2-40B4-BE49-F238E27FC236}">
                    <a16:creationId xmlns:a16="http://schemas.microsoft.com/office/drawing/2014/main" id="{3F4984AC-E43B-4DAC-8DF0-4104C7895411}"/>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1" name="Freeform 305">
                <a:extLst>
                  <a:ext uri="{FF2B5EF4-FFF2-40B4-BE49-F238E27FC236}">
                    <a16:creationId xmlns:a16="http://schemas.microsoft.com/office/drawing/2014/main" id="{399F2488-C71D-4380-B457-E2EAA07F3F21}"/>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2" name="Freeform 306">
                <a:extLst>
                  <a:ext uri="{FF2B5EF4-FFF2-40B4-BE49-F238E27FC236}">
                    <a16:creationId xmlns:a16="http://schemas.microsoft.com/office/drawing/2014/main" id="{9C70CC96-95BA-4A65-B9DA-1D237D4BFC37}"/>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3" name="Freeform 307">
                <a:extLst>
                  <a:ext uri="{FF2B5EF4-FFF2-40B4-BE49-F238E27FC236}">
                    <a16:creationId xmlns:a16="http://schemas.microsoft.com/office/drawing/2014/main" id="{083E3EBE-5A75-414E-B6BB-D30E00EE68A3}"/>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4" name="Freeform 308">
                <a:extLst>
                  <a:ext uri="{FF2B5EF4-FFF2-40B4-BE49-F238E27FC236}">
                    <a16:creationId xmlns:a16="http://schemas.microsoft.com/office/drawing/2014/main" id="{761F71C8-F323-4E79-8E4F-C78AC4816857}"/>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5" name="Freeform 309">
                <a:extLst>
                  <a:ext uri="{FF2B5EF4-FFF2-40B4-BE49-F238E27FC236}">
                    <a16:creationId xmlns:a16="http://schemas.microsoft.com/office/drawing/2014/main" id="{E91F1235-4584-46C1-83E2-44816C1DA9A7}"/>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6" name="Freeform 310">
                <a:extLst>
                  <a:ext uri="{FF2B5EF4-FFF2-40B4-BE49-F238E27FC236}">
                    <a16:creationId xmlns:a16="http://schemas.microsoft.com/office/drawing/2014/main" id="{E4F7CF72-F72F-43D0-957B-251DB207C3C8}"/>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7" name="Freeform 311">
                <a:extLst>
                  <a:ext uri="{FF2B5EF4-FFF2-40B4-BE49-F238E27FC236}">
                    <a16:creationId xmlns:a16="http://schemas.microsoft.com/office/drawing/2014/main" id="{9E5C7B61-2D56-4613-893B-FA3C4588E256}"/>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8" name="Freeform 312">
                <a:extLst>
                  <a:ext uri="{FF2B5EF4-FFF2-40B4-BE49-F238E27FC236}">
                    <a16:creationId xmlns:a16="http://schemas.microsoft.com/office/drawing/2014/main" id="{5B31A386-4D78-42F4-8374-FCB9568EA22D}"/>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9" name="Freeform 313">
                <a:extLst>
                  <a:ext uri="{FF2B5EF4-FFF2-40B4-BE49-F238E27FC236}">
                    <a16:creationId xmlns:a16="http://schemas.microsoft.com/office/drawing/2014/main" id="{6777C0CA-707C-4E0C-8691-120D0D85FECA}"/>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0" name="Freeform 314">
                <a:extLst>
                  <a:ext uri="{FF2B5EF4-FFF2-40B4-BE49-F238E27FC236}">
                    <a16:creationId xmlns:a16="http://schemas.microsoft.com/office/drawing/2014/main" id="{B8DF3AE6-74A9-44ED-8C64-F0A959CCA06E}"/>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1" name="Freeform 315">
                <a:extLst>
                  <a:ext uri="{FF2B5EF4-FFF2-40B4-BE49-F238E27FC236}">
                    <a16:creationId xmlns:a16="http://schemas.microsoft.com/office/drawing/2014/main" id="{101C4080-6825-4522-AC44-E6652D8615EF}"/>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2" name="Freeform 316">
                <a:extLst>
                  <a:ext uri="{FF2B5EF4-FFF2-40B4-BE49-F238E27FC236}">
                    <a16:creationId xmlns:a16="http://schemas.microsoft.com/office/drawing/2014/main" id="{80E69FCB-F273-4977-9C81-3FE992B9F590}"/>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3" name="Freeform 317">
                <a:extLst>
                  <a:ext uri="{FF2B5EF4-FFF2-40B4-BE49-F238E27FC236}">
                    <a16:creationId xmlns:a16="http://schemas.microsoft.com/office/drawing/2014/main" id="{5DABD6DB-2322-44FE-A8FB-0055B32952BF}"/>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4" name="Freeform 318">
                <a:extLst>
                  <a:ext uri="{FF2B5EF4-FFF2-40B4-BE49-F238E27FC236}">
                    <a16:creationId xmlns:a16="http://schemas.microsoft.com/office/drawing/2014/main" id="{03FD3CE6-BA76-4007-9E2F-42F32866B560}"/>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5" name="Freeform 319">
                <a:extLst>
                  <a:ext uri="{FF2B5EF4-FFF2-40B4-BE49-F238E27FC236}">
                    <a16:creationId xmlns:a16="http://schemas.microsoft.com/office/drawing/2014/main" id="{A1715F13-395A-4B88-ACBC-EDD0578CF7ED}"/>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6" name="Freeform 320">
                <a:extLst>
                  <a:ext uri="{FF2B5EF4-FFF2-40B4-BE49-F238E27FC236}">
                    <a16:creationId xmlns:a16="http://schemas.microsoft.com/office/drawing/2014/main" id="{70457E85-7111-410B-8E6E-0D79056E9C47}"/>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7" name="Freeform 321">
                <a:extLst>
                  <a:ext uri="{FF2B5EF4-FFF2-40B4-BE49-F238E27FC236}">
                    <a16:creationId xmlns:a16="http://schemas.microsoft.com/office/drawing/2014/main" id="{C6F04976-C6D1-45F6-BE13-0AE1616AB36D}"/>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8" name="Freeform 322">
                <a:extLst>
                  <a:ext uri="{FF2B5EF4-FFF2-40B4-BE49-F238E27FC236}">
                    <a16:creationId xmlns:a16="http://schemas.microsoft.com/office/drawing/2014/main" id="{17C9F8AF-05A1-48D0-97F1-C9CC81B60409}"/>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9" name="Freeform 323">
                <a:extLst>
                  <a:ext uri="{FF2B5EF4-FFF2-40B4-BE49-F238E27FC236}">
                    <a16:creationId xmlns:a16="http://schemas.microsoft.com/office/drawing/2014/main" id="{0D3B8391-3A45-4C71-9E5C-A783C1FE4484}"/>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0" name="Freeform 324">
                <a:extLst>
                  <a:ext uri="{FF2B5EF4-FFF2-40B4-BE49-F238E27FC236}">
                    <a16:creationId xmlns:a16="http://schemas.microsoft.com/office/drawing/2014/main" id="{B2B9662D-DF5A-4E9A-A78D-729389DC6012}"/>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1" name="Freeform 325">
                <a:extLst>
                  <a:ext uri="{FF2B5EF4-FFF2-40B4-BE49-F238E27FC236}">
                    <a16:creationId xmlns:a16="http://schemas.microsoft.com/office/drawing/2014/main" id="{B7C7F7BB-EBAF-4AF4-A75E-7AA2405B9090}"/>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2" name="Freeform 326">
                <a:extLst>
                  <a:ext uri="{FF2B5EF4-FFF2-40B4-BE49-F238E27FC236}">
                    <a16:creationId xmlns:a16="http://schemas.microsoft.com/office/drawing/2014/main" id="{8B28C79D-A59E-490F-BF3C-7F93FD19C937}"/>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3" name="Freeform 327">
                <a:extLst>
                  <a:ext uri="{FF2B5EF4-FFF2-40B4-BE49-F238E27FC236}">
                    <a16:creationId xmlns:a16="http://schemas.microsoft.com/office/drawing/2014/main" id="{9D6FC554-CF14-4122-8585-760942F62604}"/>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4" name="Freeform 328">
                <a:extLst>
                  <a:ext uri="{FF2B5EF4-FFF2-40B4-BE49-F238E27FC236}">
                    <a16:creationId xmlns:a16="http://schemas.microsoft.com/office/drawing/2014/main" id="{8D82DEA9-0F63-419C-81B7-40A9AC01807F}"/>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5" name="Freeform 329">
                <a:extLst>
                  <a:ext uri="{FF2B5EF4-FFF2-40B4-BE49-F238E27FC236}">
                    <a16:creationId xmlns:a16="http://schemas.microsoft.com/office/drawing/2014/main" id="{4217E509-7B19-41C3-B52D-D8DEF5A91492}"/>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6" name="Freeform 330">
                <a:extLst>
                  <a:ext uri="{FF2B5EF4-FFF2-40B4-BE49-F238E27FC236}">
                    <a16:creationId xmlns:a16="http://schemas.microsoft.com/office/drawing/2014/main" id="{EDB3EABF-8097-486B-BAEE-CF58F354CA3D}"/>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7" name="Freeform 331">
                <a:extLst>
                  <a:ext uri="{FF2B5EF4-FFF2-40B4-BE49-F238E27FC236}">
                    <a16:creationId xmlns:a16="http://schemas.microsoft.com/office/drawing/2014/main" id="{D460F11A-D030-4A05-B036-00385CD4383F}"/>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8" name="Freeform 332">
                <a:extLst>
                  <a:ext uri="{FF2B5EF4-FFF2-40B4-BE49-F238E27FC236}">
                    <a16:creationId xmlns:a16="http://schemas.microsoft.com/office/drawing/2014/main" id="{0D6BCA30-B0CB-4188-9FC5-7527A4F14F72}"/>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9" name="Freeform 333">
                <a:extLst>
                  <a:ext uri="{FF2B5EF4-FFF2-40B4-BE49-F238E27FC236}">
                    <a16:creationId xmlns:a16="http://schemas.microsoft.com/office/drawing/2014/main" id="{2C0764C0-1773-44AC-A9B5-0F5D3C7DF454}"/>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0" name="Freeform 334">
                <a:extLst>
                  <a:ext uri="{FF2B5EF4-FFF2-40B4-BE49-F238E27FC236}">
                    <a16:creationId xmlns:a16="http://schemas.microsoft.com/office/drawing/2014/main" id="{A03A9338-1FFA-4993-AC09-05F162284490}"/>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1" name="Freeform 335">
                <a:extLst>
                  <a:ext uri="{FF2B5EF4-FFF2-40B4-BE49-F238E27FC236}">
                    <a16:creationId xmlns:a16="http://schemas.microsoft.com/office/drawing/2014/main" id="{D7B59C3B-DE18-484B-AD0A-DF589984D5C2}"/>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80" name="Group 1279">
              <a:extLst>
                <a:ext uri="{FF2B5EF4-FFF2-40B4-BE49-F238E27FC236}">
                  <a16:creationId xmlns:a16="http://schemas.microsoft.com/office/drawing/2014/main" id="{448C3E50-59B9-4166-88D2-98127E95CFD0}"/>
                </a:ext>
              </a:extLst>
            </p:cNvPr>
            <p:cNvGrpSpPr/>
            <p:nvPr/>
          </p:nvGrpSpPr>
          <p:grpSpPr>
            <a:xfrm>
              <a:off x="5767681" y="4768645"/>
              <a:ext cx="481124" cy="461144"/>
              <a:chOff x="4799926" y="6845477"/>
              <a:chExt cx="571413" cy="547683"/>
            </a:xfrm>
            <a:solidFill>
              <a:schemeClr val="tx2"/>
            </a:solidFill>
          </p:grpSpPr>
          <p:sp>
            <p:nvSpPr>
              <p:cNvPr id="1359" name="Freeform 162">
                <a:extLst>
                  <a:ext uri="{FF2B5EF4-FFF2-40B4-BE49-F238E27FC236}">
                    <a16:creationId xmlns:a16="http://schemas.microsoft.com/office/drawing/2014/main" id="{E9D904AA-A4F3-4833-A466-23A7F9F9EDD5}"/>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0" name="Oval 189">
                <a:extLst>
                  <a:ext uri="{FF2B5EF4-FFF2-40B4-BE49-F238E27FC236}">
                    <a16:creationId xmlns:a16="http://schemas.microsoft.com/office/drawing/2014/main" id="{C2A78A9E-C7F0-4149-87EF-3ECECEB3CBF1}"/>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1" name="Freeform 190">
                <a:extLst>
                  <a:ext uri="{FF2B5EF4-FFF2-40B4-BE49-F238E27FC236}">
                    <a16:creationId xmlns:a16="http://schemas.microsoft.com/office/drawing/2014/main" id="{4EC07D1B-C1CB-4FAF-B708-60DB9906BC6A}"/>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2" name="Freeform 191">
                <a:extLst>
                  <a:ext uri="{FF2B5EF4-FFF2-40B4-BE49-F238E27FC236}">
                    <a16:creationId xmlns:a16="http://schemas.microsoft.com/office/drawing/2014/main" id="{BE9A5A14-9804-49EE-A77B-9A67E8A7376D}"/>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3" name="Freeform 192">
                <a:extLst>
                  <a:ext uri="{FF2B5EF4-FFF2-40B4-BE49-F238E27FC236}">
                    <a16:creationId xmlns:a16="http://schemas.microsoft.com/office/drawing/2014/main" id="{A80966B2-958B-4BA3-AEDE-E1BDBE386AF3}"/>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4" name="Freeform 193">
                <a:extLst>
                  <a:ext uri="{FF2B5EF4-FFF2-40B4-BE49-F238E27FC236}">
                    <a16:creationId xmlns:a16="http://schemas.microsoft.com/office/drawing/2014/main" id="{1E265DB9-579A-45E4-949A-E9E2DD7883D7}"/>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5" name="Freeform 194">
                <a:extLst>
                  <a:ext uri="{FF2B5EF4-FFF2-40B4-BE49-F238E27FC236}">
                    <a16:creationId xmlns:a16="http://schemas.microsoft.com/office/drawing/2014/main" id="{40B0C0FC-63DE-4094-AAE9-D16918F836B9}"/>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6" name="Freeform 195">
                <a:extLst>
                  <a:ext uri="{FF2B5EF4-FFF2-40B4-BE49-F238E27FC236}">
                    <a16:creationId xmlns:a16="http://schemas.microsoft.com/office/drawing/2014/main" id="{9DDF77ED-830A-492C-BE8F-824D779463FA}"/>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7" name="Freeform 196">
                <a:extLst>
                  <a:ext uri="{FF2B5EF4-FFF2-40B4-BE49-F238E27FC236}">
                    <a16:creationId xmlns:a16="http://schemas.microsoft.com/office/drawing/2014/main" id="{7F762A18-21B8-413B-8D86-5B10556FFAF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8" name="Freeform 197">
                <a:extLst>
                  <a:ext uri="{FF2B5EF4-FFF2-40B4-BE49-F238E27FC236}">
                    <a16:creationId xmlns:a16="http://schemas.microsoft.com/office/drawing/2014/main" id="{B20CA531-DDD7-4400-870F-4165B2C0D590}"/>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9" name="Freeform 198">
                <a:extLst>
                  <a:ext uri="{FF2B5EF4-FFF2-40B4-BE49-F238E27FC236}">
                    <a16:creationId xmlns:a16="http://schemas.microsoft.com/office/drawing/2014/main" id="{BB7E80E9-FDFE-4F8D-B867-44FB24E2C44E}"/>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0" name="Rectangle 199">
                <a:extLst>
                  <a:ext uri="{FF2B5EF4-FFF2-40B4-BE49-F238E27FC236}">
                    <a16:creationId xmlns:a16="http://schemas.microsoft.com/office/drawing/2014/main" id="{83810ED3-F1E4-4E80-8529-2FA64E3A5E22}"/>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1" name="Rectangle 200">
                <a:extLst>
                  <a:ext uri="{FF2B5EF4-FFF2-40B4-BE49-F238E27FC236}">
                    <a16:creationId xmlns:a16="http://schemas.microsoft.com/office/drawing/2014/main" id="{6A36B55B-EA45-4566-BB8B-C42A52F15265}"/>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2" name="Freeform 201">
                <a:extLst>
                  <a:ext uri="{FF2B5EF4-FFF2-40B4-BE49-F238E27FC236}">
                    <a16:creationId xmlns:a16="http://schemas.microsoft.com/office/drawing/2014/main" id="{6474BC83-B3AE-4933-8999-F707EB2E863C}"/>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3" name="Freeform 202">
                <a:extLst>
                  <a:ext uri="{FF2B5EF4-FFF2-40B4-BE49-F238E27FC236}">
                    <a16:creationId xmlns:a16="http://schemas.microsoft.com/office/drawing/2014/main" id="{120AC92D-2CD2-474D-ABF8-9E8077B40A41}"/>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4" name="Rectangle 203">
                <a:extLst>
                  <a:ext uri="{FF2B5EF4-FFF2-40B4-BE49-F238E27FC236}">
                    <a16:creationId xmlns:a16="http://schemas.microsoft.com/office/drawing/2014/main" id="{4022B537-A913-4161-8C6F-480D177A6AE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5" name="Rectangle 204">
                <a:extLst>
                  <a:ext uri="{FF2B5EF4-FFF2-40B4-BE49-F238E27FC236}">
                    <a16:creationId xmlns:a16="http://schemas.microsoft.com/office/drawing/2014/main" id="{4B54427D-BBA2-4AB5-9ECF-598FA0CDC5CA}"/>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6" name="Rectangle 206">
                <a:extLst>
                  <a:ext uri="{FF2B5EF4-FFF2-40B4-BE49-F238E27FC236}">
                    <a16:creationId xmlns:a16="http://schemas.microsoft.com/office/drawing/2014/main" id="{39C8D61C-9F44-405D-A108-7F46877800E4}"/>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7" name="Rectangle 207">
                <a:extLst>
                  <a:ext uri="{FF2B5EF4-FFF2-40B4-BE49-F238E27FC236}">
                    <a16:creationId xmlns:a16="http://schemas.microsoft.com/office/drawing/2014/main" id="{CB0F132B-0DA6-47C9-BBFF-D33FF0481ECE}"/>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8" name="Freeform 208">
                <a:extLst>
                  <a:ext uri="{FF2B5EF4-FFF2-40B4-BE49-F238E27FC236}">
                    <a16:creationId xmlns:a16="http://schemas.microsoft.com/office/drawing/2014/main" id="{AB852E17-2F24-4176-9C2F-E5312CE08734}"/>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9" name="Freeform 209">
                <a:extLst>
                  <a:ext uri="{FF2B5EF4-FFF2-40B4-BE49-F238E27FC236}">
                    <a16:creationId xmlns:a16="http://schemas.microsoft.com/office/drawing/2014/main" id="{BD573BF2-032E-408E-839D-E9069DDB08A7}"/>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0" name="Freeform 210">
                <a:extLst>
                  <a:ext uri="{FF2B5EF4-FFF2-40B4-BE49-F238E27FC236}">
                    <a16:creationId xmlns:a16="http://schemas.microsoft.com/office/drawing/2014/main" id="{A024EC5F-3686-4C5C-B05D-7196BE329949}"/>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1" name="Freeform 211">
                <a:extLst>
                  <a:ext uri="{FF2B5EF4-FFF2-40B4-BE49-F238E27FC236}">
                    <a16:creationId xmlns:a16="http://schemas.microsoft.com/office/drawing/2014/main" id="{693418CF-1709-4E82-86D5-4E3DE2608AE3}"/>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2" name="Freeform 212">
                <a:extLst>
                  <a:ext uri="{FF2B5EF4-FFF2-40B4-BE49-F238E27FC236}">
                    <a16:creationId xmlns:a16="http://schemas.microsoft.com/office/drawing/2014/main" id="{5C5B3326-53B2-4473-B616-D922ED7550C5}"/>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3" name="Freeform 213">
                <a:extLst>
                  <a:ext uri="{FF2B5EF4-FFF2-40B4-BE49-F238E27FC236}">
                    <a16:creationId xmlns:a16="http://schemas.microsoft.com/office/drawing/2014/main" id="{43764B02-DFC5-4223-BB78-03FD60228B76}"/>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4" name="Freeform 214">
                <a:extLst>
                  <a:ext uri="{FF2B5EF4-FFF2-40B4-BE49-F238E27FC236}">
                    <a16:creationId xmlns:a16="http://schemas.microsoft.com/office/drawing/2014/main" id="{618D31DF-B934-41BF-AED0-633AE5DE3E2B}"/>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5" name="Freeform 215">
                <a:extLst>
                  <a:ext uri="{FF2B5EF4-FFF2-40B4-BE49-F238E27FC236}">
                    <a16:creationId xmlns:a16="http://schemas.microsoft.com/office/drawing/2014/main" id="{4EAA4524-7008-4197-90D4-A8181D7D970B}"/>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6" name="Freeform 216">
                <a:extLst>
                  <a:ext uri="{FF2B5EF4-FFF2-40B4-BE49-F238E27FC236}">
                    <a16:creationId xmlns:a16="http://schemas.microsoft.com/office/drawing/2014/main" id="{1ABFDEF7-2B8B-4382-9207-EAB63978F307}"/>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7" name="Freeform 217">
                <a:extLst>
                  <a:ext uri="{FF2B5EF4-FFF2-40B4-BE49-F238E27FC236}">
                    <a16:creationId xmlns:a16="http://schemas.microsoft.com/office/drawing/2014/main" id="{95237CE3-5FD3-4B6E-BDE3-03EEF0CB5114}"/>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8" name="Freeform 218">
                <a:extLst>
                  <a:ext uri="{FF2B5EF4-FFF2-40B4-BE49-F238E27FC236}">
                    <a16:creationId xmlns:a16="http://schemas.microsoft.com/office/drawing/2014/main" id="{271CAB4D-1CC8-49C3-82EE-A10D15D8C45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9" name="Freeform 219">
                <a:extLst>
                  <a:ext uri="{FF2B5EF4-FFF2-40B4-BE49-F238E27FC236}">
                    <a16:creationId xmlns:a16="http://schemas.microsoft.com/office/drawing/2014/main" id="{8A6BCD64-DB81-4039-94CF-9AB5FD369BB1}"/>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0" name="Freeform 220">
                <a:extLst>
                  <a:ext uri="{FF2B5EF4-FFF2-40B4-BE49-F238E27FC236}">
                    <a16:creationId xmlns:a16="http://schemas.microsoft.com/office/drawing/2014/main" id="{8CCAF95B-BD0C-44D5-9F93-F1D2C1C4E155}"/>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1" name="Freeform 221">
                <a:extLst>
                  <a:ext uri="{FF2B5EF4-FFF2-40B4-BE49-F238E27FC236}">
                    <a16:creationId xmlns:a16="http://schemas.microsoft.com/office/drawing/2014/main" id="{C8971A40-3B08-4208-A082-1318F29DD510}"/>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2" name="Freeform 222">
                <a:extLst>
                  <a:ext uri="{FF2B5EF4-FFF2-40B4-BE49-F238E27FC236}">
                    <a16:creationId xmlns:a16="http://schemas.microsoft.com/office/drawing/2014/main" id="{6CB1A59F-1A95-46B8-9EDD-FBABC268556F}"/>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3" name="Freeform 223">
                <a:extLst>
                  <a:ext uri="{FF2B5EF4-FFF2-40B4-BE49-F238E27FC236}">
                    <a16:creationId xmlns:a16="http://schemas.microsoft.com/office/drawing/2014/main" id="{FFC02D7D-8095-446B-91AE-87EC35A2B445}"/>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4" name="Freeform 224">
                <a:extLst>
                  <a:ext uri="{FF2B5EF4-FFF2-40B4-BE49-F238E27FC236}">
                    <a16:creationId xmlns:a16="http://schemas.microsoft.com/office/drawing/2014/main" id="{D95E1122-2626-4DD5-81F6-160748D3AE5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5" name="Freeform 225">
                <a:extLst>
                  <a:ext uri="{FF2B5EF4-FFF2-40B4-BE49-F238E27FC236}">
                    <a16:creationId xmlns:a16="http://schemas.microsoft.com/office/drawing/2014/main" id="{03192630-75AA-4D24-94CF-61E158E3912C}"/>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6" name="Freeform 226">
                <a:extLst>
                  <a:ext uri="{FF2B5EF4-FFF2-40B4-BE49-F238E27FC236}">
                    <a16:creationId xmlns:a16="http://schemas.microsoft.com/office/drawing/2014/main" id="{2F49772D-AC1B-4A53-AECF-2C6DEB61E575}"/>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7" name="Freeform 227">
                <a:extLst>
                  <a:ext uri="{FF2B5EF4-FFF2-40B4-BE49-F238E27FC236}">
                    <a16:creationId xmlns:a16="http://schemas.microsoft.com/office/drawing/2014/main" id="{005BEA8B-CC85-45CB-AFCE-0A2CB55BE0DB}"/>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8" name="Freeform 228">
                <a:extLst>
                  <a:ext uri="{FF2B5EF4-FFF2-40B4-BE49-F238E27FC236}">
                    <a16:creationId xmlns:a16="http://schemas.microsoft.com/office/drawing/2014/main" id="{0942277A-A2BF-46CB-8915-4FAAB7650EDA}"/>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9" name="Freeform 229">
                <a:extLst>
                  <a:ext uri="{FF2B5EF4-FFF2-40B4-BE49-F238E27FC236}">
                    <a16:creationId xmlns:a16="http://schemas.microsoft.com/office/drawing/2014/main" id="{43724FCA-5EC6-41E3-BE4D-0761ECA73852}"/>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0" name="Freeform 230">
                <a:extLst>
                  <a:ext uri="{FF2B5EF4-FFF2-40B4-BE49-F238E27FC236}">
                    <a16:creationId xmlns:a16="http://schemas.microsoft.com/office/drawing/2014/main" id="{9FDC5911-37C3-4940-9DDB-A5D86205DA56}"/>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1" name="Rectangle 232">
                <a:extLst>
                  <a:ext uri="{FF2B5EF4-FFF2-40B4-BE49-F238E27FC236}">
                    <a16:creationId xmlns:a16="http://schemas.microsoft.com/office/drawing/2014/main" id="{4F5A0B81-9DE0-4ABF-AFB4-06A5F0DCADAF}"/>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2" name="Freeform 233">
                <a:extLst>
                  <a:ext uri="{FF2B5EF4-FFF2-40B4-BE49-F238E27FC236}">
                    <a16:creationId xmlns:a16="http://schemas.microsoft.com/office/drawing/2014/main" id="{A95191A9-46BD-4E2F-AABA-9724AE1CD5FF}"/>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3" name="Freeform 234">
                <a:extLst>
                  <a:ext uri="{FF2B5EF4-FFF2-40B4-BE49-F238E27FC236}">
                    <a16:creationId xmlns:a16="http://schemas.microsoft.com/office/drawing/2014/main" id="{9677005A-CE7E-4665-AD27-783FCCF67FE0}"/>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4" name="Freeform 235">
                <a:extLst>
                  <a:ext uri="{FF2B5EF4-FFF2-40B4-BE49-F238E27FC236}">
                    <a16:creationId xmlns:a16="http://schemas.microsoft.com/office/drawing/2014/main" id="{D1DA0B77-41F1-41DB-8370-10D24AEF26A4}"/>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5" name="Freeform 236">
                <a:extLst>
                  <a:ext uri="{FF2B5EF4-FFF2-40B4-BE49-F238E27FC236}">
                    <a16:creationId xmlns:a16="http://schemas.microsoft.com/office/drawing/2014/main" id="{D2AD5DF9-EF37-49A9-8294-FA0FF566B9D4}"/>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6" name="Freeform 237">
                <a:extLst>
                  <a:ext uri="{FF2B5EF4-FFF2-40B4-BE49-F238E27FC236}">
                    <a16:creationId xmlns:a16="http://schemas.microsoft.com/office/drawing/2014/main" id="{37DD94BD-76DD-49F0-8125-2E79079B2637}"/>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7" name="Freeform 238">
                <a:extLst>
                  <a:ext uri="{FF2B5EF4-FFF2-40B4-BE49-F238E27FC236}">
                    <a16:creationId xmlns:a16="http://schemas.microsoft.com/office/drawing/2014/main" id="{9E6B49DD-F033-460F-B99A-5A1E22BE43C1}"/>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8" name="Freeform 239">
                <a:extLst>
                  <a:ext uri="{FF2B5EF4-FFF2-40B4-BE49-F238E27FC236}">
                    <a16:creationId xmlns:a16="http://schemas.microsoft.com/office/drawing/2014/main" id="{D7CD26B5-2078-4CA5-90A9-9CDBC0032B1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9" name="Freeform 240">
                <a:extLst>
                  <a:ext uri="{FF2B5EF4-FFF2-40B4-BE49-F238E27FC236}">
                    <a16:creationId xmlns:a16="http://schemas.microsoft.com/office/drawing/2014/main" id="{915D9A55-893F-4721-804A-44D6D6992229}"/>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0" name="Freeform 241">
                <a:extLst>
                  <a:ext uri="{FF2B5EF4-FFF2-40B4-BE49-F238E27FC236}">
                    <a16:creationId xmlns:a16="http://schemas.microsoft.com/office/drawing/2014/main" id="{CB3DD55D-24CE-4AF1-8D53-2A696F202897}"/>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1" name="Freeform 242">
                <a:extLst>
                  <a:ext uri="{FF2B5EF4-FFF2-40B4-BE49-F238E27FC236}">
                    <a16:creationId xmlns:a16="http://schemas.microsoft.com/office/drawing/2014/main" id="{DA6CE92A-A60F-4868-A76A-4CF09EC93753}"/>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2" name="Freeform 243">
                <a:extLst>
                  <a:ext uri="{FF2B5EF4-FFF2-40B4-BE49-F238E27FC236}">
                    <a16:creationId xmlns:a16="http://schemas.microsoft.com/office/drawing/2014/main" id="{5F87999E-108E-4A7F-8995-9164BA847CE8}"/>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3" name="Freeform 244">
                <a:extLst>
                  <a:ext uri="{FF2B5EF4-FFF2-40B4-BE49-F238E27FC236}">
                    <a16:creationId xmlns:a16="http://schemas.microsoft.com/office/drawing/2014/main" id="{CCA89C84-0C6D-4570-8972-5B3FE625ECD6}"/>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4" name="Freeform 245">
                <a:extLst>
                  <a:ext uri="{FF2B5EF4-FFF2-40B4-BE49-F238E27FC236}">
                    <a16:creationId xmlns:a16="http://schemas.microsoft.com/office/drawing/2014/main" id="{CA817028-38CA-44BC-BFDC-49D8E214E512}"/>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5" name="Freeform 246">
                <a:extLst>
                  <a:ext uri="{FF2B5EF4-FFF2-40B4-BE49-F238E27FC236}">
                    <a16:creationId xmlns:a16="http://schemas.microsoft.com/office/drawing/2014/main" id="{E2F5C789-D911-402F-BD6A-F5B38C88EB13}"/>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6" name="Freeform 247">
                <a:extLst>
                  <a:ext uri="{FF2B5EF4-FFF2-40B4-BE49-F238E27FC236}">
                    <a16:creationId xmlns:a16="http://schemas.microsoft.com/office/drawing/2014/main" id="{AB9059BB-460A-4462-B2F7-89D47295C16B}"/>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7" name="Freeform 248">
                <a:extLst>
                  <a:ext uri="{FF2B5EF4-FFF2-40B4-BE49-F238E27FC236}">
                    <a16:creationId xmlns:a16="http://schemas.microsoft.com/office/drawing/2014/main" id="{8BD6C718-D51F-4198-B0CA-8F2500B8ADDE}"/>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8" name="Freeform 249">
                <a:extLst>
                  <a:ext uri="{FF2B5EF4-FFF2-40B4-BE49-F238E27FC236}">
                    <a16:creationId xmlns:a16="http://schemas.microsoft.com/office/drawing/2014/main" id="{301C2F95-1F77-400E-B09D-4D47AF2D3B3D}"/>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9" name="Freeform 250">
                <a:extLst>
                  <a:ext uri="{FF2B5EF4-FFF2-40B4-BE49-F238E27FC236}">
                    <a16:creationId xmlns:a16="http://schemas.microsoft.com/office/drawing/2014/main" id="{741F9F7A-38FB-4632-97AE-6CA9B06D15E8}"/>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0" name="Freeform 251">
                <a:extLst>
                  <a:ext uri="{FF2B5EF4-FFF2-40B4-BE49-F238E27FC236}">
                    <a16:creationId xmlns:a16="http://schemas.microsoft.com/office/drawing/2014/main" id="{8206311C-DD73-4674-BF62-7D4A881DDEF5}"/>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1" name="Freeform 252">
                <a:extLst>
                  <a:ext uri="{FF2B5EF4-FFF2-40B4-BE49-F238E27FC236}">
                    <a16:creationId xmlns:a16="http://schemas.microsoft.com/office/drawing/2014/main" id="{82A790A8-2038-489D-900D-A724AE63A366}"/>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2" name="Freeform 253">
                <a:extLst>
                  <a:ext uri="{FF2B5EF4-FFF2-40B4-BE49-F238E27FC236}">
                    <a16:creationId xmlns:a16="http://schemas.microsoft.com/office/drawing/2014/main" id="{66F81FF0-DF6D-4500-BD3A-FE5A129C0827}"/>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3" name="Freeform 254">
                <a:extLst>
                  <a:ext uri="{FF2B5EF4-FFF2-40B4-BE49-F238E27FC236}">
                    <a16:creationId xmlns:a16="http://schemas.microsoft.com/office/drawing/2014/main" id="{6A8D6E29-1C81-4577-8191-E55C195E15C8}"/>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4" name="Freeform 255">
                <a:extLst>
                  <a:ext uri="{FF2B5EF4-FFF2-40B4-BE49-F238E27FC236}">
                    <a16:creationId xmlns:a16="http://schemas.microsoft.com/office/drawing/2014/main" id="{2BFAB9A6-80C0-4F35-AF42-8D8D0B303919}"/>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5" name="Freeform 256">
                <a:extLst>
                  <a:ext uri="{FF2B5EF4-FFF2-40B4-BE49-F238E27FC236}">
                    <a16:creationId xmlns:a16="http://schemas.microsoft.com/office/drawing/2014/main" id="{4C62644F-8B27-43A7-B867-DF18BF45D62D}"/>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6" name="Freeform 257">
                <a:extLst>
                  <a:ext uri="{FF2B5EF4-FFF2-40B4-BE49-F238E27FC236}">
                    <a16:creationId xmlns:a16="http://schemas.microsoft.com/office/drawing/2014/main" id="{D7273477-DC5C-40A2-94DD-17A06A6BE6D0}"/>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7" name="Freeform 258">
                <a:extLst>
                  <a:ext uri="{FF2B5EF4-FFF2-40B4-BE49-F238E27FC236}">
                    <a16:creationId xmlns:a16="http://schemas.microsoft.com/office/drawing/2014/main" id="{BE035831-1F3C-43B9-A4A6-57C6FADC0144}"/>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8" name="Freeform 259">
                <a:extLst>
                  <a:ext uri="{FF2B5EF4-FFF2-40B4-BE49-F238E27FC236}">
                    <a16:creationId xmlns:a16="http://schemas.microsoft.com/office/drawing/2014/main" id="{09F7367D-E93B-409B-9C63-42778794BA7B}"/>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9" name="Freeform 260">
                <a:extLst>
                  <a:ext uri="{FF2B5EF4-FFF2-40B4-BE49-F238E27FC236}">
                    <a16:creationId xmlns:a16="http://schemas.microsoft.com/office/drawing/2014/main" id="{C375820F-0B07-47D9-B28C-3CDBF0D58784}"/>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0" name="Freeform 261">
                <a:extLst>
                  <a:ext uri="{FF2B5EF4-FFF2-40B4-BE49-F238E27FC236}">
                    <a16:creationId xmlns:a16="http://schemas.microsoft.com/office/drawing/2014/main" id="{D66EDD7B-9FFC-48E0-977E-501220916358}"/>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1" name="Freeform 262">
                <a:extLst>
                  <a:ext uri="{FF2B5EF4-FFF2-40B4-BE49-F238E27FC236}">
                    <a16:creationId xmlns:a16="http://schemas.microsoft.com/office/drawing/2014/main" id="{ADB336DF-6194-451C-8EE6-271AE5090D4B}"/>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2" name="Freeform 263">
                <a:extLst>
                  <a:ext uri="{FF2B5EF4-FFF2-40B4-BE49-F238E27FC236}">
                    <a16:creationId xmlns:a16="http://schemas.microsoft.com/office/drawing/2014/main" id="{0A2D2E49-B51E-4217-AA4E-B1AA56BBCC1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3" name="Freeform 264">
                <a:extLst>
                  <a:ext uri="{FF2B5EF4-FFF2-40B4-BE49-F238E27FC236}">
                    <a16:creationId xmlns:a16="http://schemas.microsoft.com/office/drawing/2014/main" id="{3F76748E-4743-480B-9427-240574B02EC4}"/>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4" name="Freeform 265">
                <a:extLst>
                  <a:ext uri="{FF2B5EF4-FFF2-40B4-BE49-F238E27FC236}">
                    <a16:creationId xmlns:a16="http://schemas.microsoft.com/office/drawing/2014/main" id="{42E86488-9C92-4F53-902A-946AA5B94EFC}"/>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5" name="Freeform 266">
                <a:extLst>
                  <a:ext uri="{FF2B5EF4-FFF2-40B4-BE49-F238E27FC236}">
                    <a16:creationId xmlns:a16="http://schemas.microsoft.com/office/drawing/2014/main" id="{DCB00CEC-2BD0-4EEA-A813-A0CD8CE356BF}"/>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6" name="Freeform 267">
                <a:extLst>
                  <a:ext uri="{FF2B5EF4-FFF2-40B4-BE49-F238E27FC236}">
                    <a16:creationId xmlns:a16="http://schemas.microsoft.com/office/drawing/2014/main" id="{1DC60022-F22D-46E4-B3F8-63F82AE280A5}"/>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7" name="Freeform 268">
                <a:extLst>
                  <a:ext uri="{FF2B5EF4-FFF2-40B4-BE49-F238E27FC236}">
                    <a16:creationId xmlns:a16="http://schemas.microsoft.com/office/drawing/2014/main" id="{824C2D94-00E6-470D-B9F0-734C72BF5E3F}"/>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8" name="Freeform 269">
                <a:extLst>
                  <a:ext uri="{FF2B5EF4-FFF2-40B4-BE49-F238E27FC236}">
                    <a16:creationId xmlns:a16="http://schemas.microsoft.com/office/drawing/2014/main" id="{BAF03C46-F3A3-471B-ACF1-4CF08570179A}"/>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9" name="Freeform 270">
                <a:extLst>
                  <a:ext uri="{FF2B5EF4-FFF2-40B4-BE49-F238E27FC236}">
                    <a16:creationId xmlns:a16="http://schemas.microsoft.com/office/drawing/2014/main" id="{BFDA0E05-3FE9-4CEC-AD71-326C9681E34C}"/>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0" name="Freeform 271">
                <a:extLst>
                  <a:ext uri="{FF2B5EF4-FFF2-40B4-BE49-F238E27FC236}">
                    <a16:creationId xmlns:a16="http://schemas.microsoft.com/office/drawing/2014/main" id="{23FA9DAC-2AB0-4AF2-841E-3B0B6A25DCFC}"/>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1" name="Freeform 272">
                <a:extLst>
                  <a:ext uri="{FF2B5EF4-FFF2-40B4-BE49-F238E27FC236}">
                    <a16:creationId xmlns:a16="http://schemas.microsoft.com/office/drawing/2014/main" id="{ADE263CD-2B40-405B-86E2-6054465A90DD}"/>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2" name="Freeform 273">
                <a:extLst>
                  <a:ext uri="{FF2B5EF4-FFF2-40B4-BE49-F238E27FC236}">
                    <a16:creationId xmlns:a16="http://schemas.microsoft.com/office/drawing/2014/main" id="{29EB687C-29BB-48B3-A264-CD2E21191EC9}"/>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3" name="Oval 274">
                <a:extLst>
                  <a:ext uri="{FF2B5EF4-FFF2-40B4-BE49-F238E27FC236}">
                    <a16:creationId xmlns:a16="http://schemas.microsoft.com/office/drawing/2014/main" id="{AAD513A4-864E-48F4-B2B9-3CF49BE8B442}"/>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4" name="Oval 275">
                <a:extLst>
                  <a:ext uri="{FF2B5EF4-FFF2-40B4-BE49-F238E27FC236}">
                    <a16:creationId xmlns:a16="http://schemas.microsoft.com/office/drawing/2014/main" id="{509DFAE9-3BA1-4FB8-9D54-E12F41F58867}"/>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5" name="Freeform 276">
                <a:extLst>
                  <a:ext uri="{FF2B5EF4-FFF2-40B4-BE49-F238E27FC236}">
                    <a16:creationId xmlns:a16="http://schemas.microsoft.com/office/drawing/2014/main" id="{C36E14D5-E81F-4D62-BB88-18FE91D38C79}"/>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6" name="Freeform 277">
                <a:extLst>
                  <a:ext uri="{FF2B5EF4-FFF2-40B4-BE49-F238E27FC236}">
                    <a16:creationId xmlns:a16="http://schemas.microsoft.com/office/drawing/2014/main" id="{6CFA2B05-CEEC-4A08-BED8-F7C0B66C989B}"/>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81" name="Group 1280">
              <a:extLst>
                <a:ext uri="{FF2B5EF4-FFF2-40B4-BE49-F238E27FC236}">
                  <a16:creationId xmlns:a16="http://schemas.microsoft.com/office/drawing/2014/main" id="{90F50C0D-C5D5-4664-AAA9-A9D9CD6FEA8D}"/>
                </a:ext>
              </a:extLst>
            </p:cNvPr>
            <p:cNvGrpSpPr/>
            <p:nvPr/>
          </p:nvGrpSpPr>
          <p:grpSpPr>
            <a:xfrm>
              <a:off x="6654117" y="4749771"/>
              <a:ext cx="331431" cy="427035"/>
              <a:chOff x="5344845" y="6823061"/>
              <a:chExt cx="393628" cy="507173"/>
            </a:xfrm>
            <a:solidFill>
              <a:schemeClr val="tx2"/>
            </a:solidFill>
          </p:grpSpPr>
          <p:sp>
            <p:nvSpPr>
              <p:cNvPr id="1304" name="Rectangle 231">
                <a:extLst>
                  <a:ext uri="{FF2B5EF4-FFF2-40B4-BE49-F238E27FC236}">
                    <a16:creationId xmlns:a16="http://schemas.microsoft.com/office/drawing/2014/main" id="{755007C1-0A6C-4E70-A5BC-A219847A7FF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5" name="Freeform 336">
                <a:extLst>
                  <a:ext uri="{FF2B5EF4-FFF2-40B4-BE49-F238E27FC236}">
                    <a16:creationId xmlns:a16="http://schemas.microsoft.com/office/drawing/2014/main" id="{FDC0F84A-05F6-4B68-ADDF-B70DB9AAD61C}"/>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6" name="Freeform 337">
                <a:extLst>
                  <a:ext uri="{FF2B5EF4-FFF2-40B4-BE49-F238E27FC236}">
                    <a16:creationId xmlns:a16="http://schemas.microsoft.com/office/drawing/2014/main" id="{FCECB48E-B7C4-465D-8CCA-C518BFF33C5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7" name="Freeform 338">
                <a:extLst>
                  <a:ext uri="{FF2B5EF4-FFF2-40B4-BE49-F238E27FC236}">
                    <a16:creationId xmlns:a16="http://schemas.microsoft.com/office/drawing/2014/main" id="{B7AACB84-8CD5-4382-BB52-A92B55C8CC58}"/>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8" name="Freeform 339">
                <a:extLst>
                  <a:ext uri="{FF2B5EF4-FFF2-40B4-BE49-F238E27FC236}">
                    <a16:creationId xmlns:a16="http://schemas.microsoft.com/office/drawing/2014/main" id="{772C0A2F-6F9A-4B5A-802B-B51625CFE6D3}"/>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9" name="Freeform 340">
                <a:extLst>
                  <a:ext uri="{FF2B5EF4-FFF2-40B4-BE49-F238E27FC236}">
                    <a16:creationId xmlns:a16="http://schemas.microsoft.com/office/drawing/2014/main" id="{EB297887-20D7-44BB-BBDB-9323AB8AFE64}"/>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0" name="Freeform 341">
                <a:extLst>
                  <a:ext uri="{FF2B5EF4-FFF2-40B4-BE49-F238E27FC236}">
                    <a16:creationId xmlns:a16="http://schemas.microsoft.com/office/drawing/2014/main" id="{3362B109-52B3-4968-B4DA-CA58DE336B38}"/>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1" name="Freeform 342">
                <a:extLst>
                  <a:ext uri="{FF2B5EF4-FFF2-40B4-BE49-F238E27FC236}">
                    <a16:creationId xmlns:a16="http://schemas.microsoft.com/office/drawing/2014/main" id="{6A94FE62-FA7B-4BA1-BD45-890D57505A0C}"/>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2" name="Freeform 343">
                <a:extLst>
                  <a:ext uri="{FF2B5EF4-FFF2-40B4-BE49-F238E27FC236}">
                    <a16:creationId xmlns:a16="http://schemas.microsoft.com/office/drawing/2014/main" id="{DAF0A6BB-2F6D-48B5-AF80-00E52EDB0DC7}"/>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3" name="Freeform 344">
                <a:extLst>
                  <a:ext uri="{FF2B5EF4-FFF2-40B4-BE49-F238E27FC236}">
                    <a16:creationId xmlns:a16="http://schemas.microsoft.com/office/drawing/2014/main" id="{169A5F01-1965-4375-B113-F71C71546C4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4" name="Freeform 345">
                <a:extLst>
                  <a:ext uri="{FF2B5EF4-FFF2-40B4-BE49-F238E27FC236}">
                    <a16:creationId xmlns:a16="http://schemas.microsoft.com/office/drawing/2014/main" id="{5B16F27B-3046-484A-92C5-5B4C09AA1BFD}"/>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5" name="Freeform 346">
                <a:extLst>
                  <a:ext uri="{FF2B5EF4-FFF2-40B4-BE49-F238E27FC236}">
                    <a16:creationId xmlns:a16="http://schemas.microsoft.com/office/drawing/2014/main" id="{0F46B7F2-538A-4909-B202-5E79656B1176}"/>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6" name="Freeform 347">
                <a:extLst>
                  <a:ext uri="{FF2B5EF4-FFF2-40B4-BE49-F238E27FC236}">
                    <a16:creationId xmlns:a16="http://schemas.microsoft.com/office/drawing/2014/main" id="{E9D465E2-EE8F-4C71-8903-D982155F5A9A}"/>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7" name="Freeform 348">
                <a:extLst>
                  <a:ext uri="{FF2B5EF4-FFF2-40B4-BE49-F238E27FC236}">
                    <a16:creationId xmlns:a16="http://schemas.microsoft.com/office/drawing/2014/main" id="{23D42E97-E301-4D4A-B846-BFDA508399B9}"/>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8" name="Freeform 349">
                <a:extLst>
                  <a:ext uri="{FF2B5EF4-FFF2-40B4-BE49-F238E27FC236}">
                    <a16:creationId xmlns:a16="http://schemas.microsoft.com/office/drawing/2014/main" id="{58C3A575-DEFD-421A-890C-D9BAE12C382B}"/>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9" name="Freeform 350">
                <a:extLst>
                  <a:ext uri="{FF2B5EF4-FFF2-40B4-BE49-F238E27FC236}">
                    <a16:creationId xmlns:a16="http://schemas.microsoft.com/office/drawing/2014/main" id="{E796E3FF-838B-4CF8-96B0-20A812C677D2}"/>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0" name="Freeform 351">
                <a:extLst>
                  <a:ext uri="{FF2B5EF4-FFF2-40B4-BE49-F238E27FC236}">
                    <a16:creationId xmlns:a16="http://schemas.microsoft.com/office/drawing/2014/main" id="{9B837B3E-8880-441E-B7A6-135694EEE40C}"/>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1" name="Freeform 352">
                <a:extLst>
                  <a:ext uri="{FF2B5EF4-FFF2-40B4-BE49-F238E27FC236}">
                    <a16:creationId xmlns:a16="http://schemas.microsoft.com/office/drawing/2014/main" id="{977A939E-5F47-4294-8A89-F595A3F2CACD}"/>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2" name="Freeform 353">
                <a:extLst>
                  <a:ext uri="{FF2B5EF4-FFF2-40B4-BE49-F238E27FC236}">
                    <a16:creationId xmlns:a16="http://schemas.microsoft.com/office/drawing/2014/main" id="{9240B058-F2BB-4893-B704-E5484E1D5AEA}"/>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3" name="Freeform 354">
                <a:extLst>
                  <a:ext uri="{FF2B5EF4-FFF2-40B4-BE49-F238E27FC236}">
                    <a16:creationId xmlns:a16="http://schemas.microsoft.com/office/drawing/2014/main" id="{1F700BF3-E502-413D-8BAC-8846F76C4FF1}"/>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4" name="Freeform 355">
                <a:extLst>
                  <a:ext uri="{FF2B5EF4-FFF2-40B4-BE49-F238E27FC236}">
                    <a16:creationId xmlns:a16="http://schemas.microsoft.com/office/drawing/2014/main" id="{50CE0E4E-1C76-41DD-8378-36688C02684B}"/>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5" name="Freeform 356">
                <a:extLst>
                  <a:ext uri="{FF2B5EF4-FFF2-40B4-BE49-F238E27FC236}">
                    <a16:creationId xmlns:a16="http://schemas.microsoft.com/office/drawing/2014/main" id="{EC527CB8-3904-47E3-A1DA-F99A1AA4CA84}"/>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6" name="Freeform 357">
                <a:extLst>
                  <a:ext uri="{FF2B5EF4-FFF2-40B4-BE49-F238E27FC236}">
                    <a16:creationId xmlns:a16="http://schemas.microsoft.com/office/drawing/2014/main" id="{458E9880-EA87-45D5-BEBE-C4601675CDA5}"/>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7" name="Freeform 358">
                <a:extLst>
                  <a:ext uri="{FF2B5EF4-FFF2-40B4-BE49-F238E27FC236}">
                    <a16:creationId xmlns:a16="http://schemas.microsoft.com/office/drawing/2014/main" id="{DA5DCBFB-0474-4494-B6C7-9548E8AD3A21}"/>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8" name="Freeform 359">
                <a:extLst>
                  <a:ext uri="{FF2B5EF4-FFF2-40B4-BE49-F238E27FC236}">
                    <a16:creationId xmlns:a16="http://schemas.microsoft.com/office/drawing/2014/main" id="{CDDE15DC-5E5A-438D-BB97-30C8BD5D017E}"/>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9" name="Freeform 360">
                <a:extLst>
                  <a:ext uri="{FF2B5EF4-FFF2-40B4-BE49-F238E27FC236}">
                    <a16:creationId xmlns:a16="http://schemas.microsoft.com/office/drawing/2014/main" id="{709D157C-0B3F-4C36-B137-ACD58A6B43D3}"/>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0" name="Freeform 361">
                <a:extLst>
                  <a:ext uri="{FF2B5EF4-FFF2-40B4-BE49-F238E27FC236}">
                    <a16:creationId xmlns:a16="http://schemas.microsoft.com/office/drawing/2014/main" id="{C5675012-5D79-4E2C-A025-5FF392B1C213}"/>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1" name="Freeform 362">
                <a:extLst>
                  <a:ext uri="{FF2B5EF4-FFF2-40B4-BE49-F238E27FC236}">
                    <a16:creationId xmlns:a16="http://schemas.microsoft.com/office/drawing/2014/main" id="{BEDC23D9-751E-485B-B5FE-628B5D281968}"/>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2" name="Freeform 363">
                <a:extLst>
                  <a:ext uri="{FF2B5EF4-FFF2-40B4-BE49-F238E27FC236}">
                    <a16:creationId xmlns:a16="http://schemas.microsoft.com/office/drawing/2014/main" id="{21F4BB9A-4A76-4F2E-95AB-99D79C2C1863}"/>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3" name="Freeform 364">
                <a:extLst>
                  <a:ext uri="{FF2B5EF4-FFF2-40B4-BE49-F238E27FC236}">
                    <a16:creationId xmlns:a16="http://schemas.microsoft.com/office/drawing/2014/main" id="{29CCFA78-D1C7-48B6-839A-325097733D1A}"/>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4" name="Freeform 365">
                <a:extLst>
                  <a:ext uri="{FF2B5EF4-FFF2-40B4-BE49-F238E27FC236}">
                    <a16:creationId xmlns:a16="http://schemas.microsoft.com/office/drawing/2014/main" id="{78E94A31-F0E1-47AC-AA4C-65D8035B6BA9}"/>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5" name="Freeform 366">
                <a:extLst>
                  <a:ext uri="{FF2B5EF4-FFF2-40B4-BE49-F238E27FC236}">
                    <a16:creationId xmlns:a16="http://schemas.microsoft.com/office/drawing/2014/main" id="{C5ACE981-2FD4-44A1-A7EC-DC85309A4C39}"/>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6" name="Freeform 367">
                <a:extLst>
                  <a:ext uri="{FF2B5EF4-FFF2-40B4-BE49-F238E27FC236}">
                    <a16:creationId xmlns:a16="http://schemas.microsoft.com/office/drawing/2014/main" id="{B462DBA0-B7A2-40ED-8E55-BAECCD1BB9C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7" name="Freeform 368">
                <a:extLst>
                  <a:ext uri="{FF2B5EF4-FFF2-40B4-BE49-F238E27FC236}">
                    <a16:creationId xmlns:a16="http://schemas.microsoft.com/office/drawing/2014/main" id="{3F106C86-1DDE-495A-8F2B-5AED18AAEAF7}"/>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8" name="Freeform 369">
                <a:extLst>
                  <a:ext uri="{FF2B5EF4-FFF2-40B4-BE49-F238E27FC236}">
                    <a16:creationId xmlns:a16="http://schemas.microsoft.com/office/drawing/2014/main" id="{37C36938-DAF0-4828-A3E8-F019289B3639}"/>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9" name="Freeform 370">
                <a:extLst>
                  <a:ext uri="{FF2B5EF4-FFF2-40B4-BE49-F238E27FC236}">
                    <a16:creationId xmlns:a16="http://schemas.microsoft.com/office/drawing/2014/main" id="{C622C21F-9964-48DC-9C77-A24D72D3C336}"/>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0" name="Freeform 371">
                <a:extLst>
                  <a:ext uri="{FF2B5EF4-FFF2-40B4-BE49-F238E27FC236}">
                    <a16:creationId xmlns:a16="http://schemas.microsoft.com/office/drawing/2014/main" id="{445F811B-7D72-478B-ADAE-235254069B3E}"/>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1" name="Freeform 372">
                <a:extLst>
                  <a:ext uri="{FF2B5EF4-FFF2-40B4-BE49-F238E27FC236}">
                    <a16:creationId xmlns:a16="http://schemas.microsoft.com/office/drawing/2014/main" id="{93AB5130-BACF-47CD-8FA0-A7049654E57D}"/>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2" name="Freeform 373">
                <a:extLst>
                  <a:ext uri="{FF2B5EF4-FFF2-40B4-BE49-F238E27FC236}">
                    <a16:creationId xmlns:a16="http://schemas.microsoft.com/office/drawing/2014/main" id="{A2F2BDB9-BF94-4BD6-B7B4-7D74B4FB9DB6}"/>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3" name="Freeform 374">
                <a:extLst>
                  <a:ext uri="{FF2B5EF4-FFF2-40B4-BE49-F238E27FC236}">
                    <a16:creationId xmlns:a16="http://schemas.microsoft.com/office/drawing/2014/main" id="{04E2F47C-8521-4CE2-9715-E1A91518B093}"/>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4" name="Freeform 375">
                <a:extLst>
                  <a:ext uri="{FF2B5EF4-FFF2-40B4-BE49-F238E27FC236}">
                    <a16:creationId xmlns:a16="http://schemas.microsoft.com/office/drawing/2014/main" id="{ECA79022-4E31-495F-9923-AEA42E1824C0}"/>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5" name="Freeform 376">
                <a:extLst>
                  <a:ext uri="{FF2B5EF4-FFF2-40B4-BE49-F238E27FC236}">
                    <a16:creationId xmlns:a16="http://schemas.microsoft.com/office/drawing/2014/main" id="{979346B3-ECAE-4912-B5B5-36221301B958}"/>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6" name="Freeform 377">
                <a:extLst>
                  <a:ext uri="{FF2B5EF4-FFF2-40B4-BE49-F238E27FC236}">
                    <a16:creationId xmlns:a16="http://schemas.microsoft.com/office/drawing/2014/main" id="{A6AA4562-2BCE-4704-81D1-3ABB6A2B2EC8}"/>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7" name="Freeform 378">
                <a:extLst>
                  <a:ext uri="{FF2B5EF4-FFF2-40B4-BE49-F238E27FC236}">
                    <a16:creationId xmlns:a16="http://schemas.microsoft.com/office/drawing/2014/main" id="{DE885495-79F0-4F64-8024-60383BE18553}"/>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8" name="Freeform 379">
                <a:extLst>
                  <a:ext uri="{FF2B5EF4-FFF2-40B4-BE49-F238E27FC236}">
                    <a16:creationId xmlns:a16="http://schemas.microsoft.com/office/drawing/2014/main" id="{545B7D8A-BCA6-4133-AD53-DDBAD1C76936}"/>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9" name="Freeform 380">
                <a:extLst>
                  <a:ext uri="{FF2B5EF4-FFF2-40B4-BE49-F238E27FC236}">
                    <a16:creationId xmlns:a16="http://schemas.microsoft.com/office/drawing/2014/main" id="{C7F52417-844B-4048-A836-F58D9AE4C3D9}"/>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0" name="Freeform 381">
                <a:extLst>
                  <a:ext uri="{FF2B5EF4-FFF2-40B4-BE49-F238E27FC236}">
                    <a16:creationId xmlns:a16="http://schemas.microsoft.com/office/drawing/2014/main" id="{77AFC717-0D19-4CDE-9F77-B56AC1E52DE8}"/>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1" name="Freeform 382">
                <a:extLst>
                  <a:ext uri="{FF2B5EF4-FFF2-40B4-BE49-F238E27FC236}">
                    <a16:creationId xmlns:a16="http://schemas.microsoft.com/office/drawing/2014/main" id="{F8D27A97-B56E-4DF9-9E9E-439530C73824}"/>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2" name="Freeform 383">
                <a:extLst>
                  <a:ext uri="{FF2B5EF4-FFF2-40B4-BE49-F238E27FC236}">
                    <a16:creationId xmlns:a16="http://schemas.microsoft.com/office/drawing/2014/main" id="{4A2E9381-84A5-4671-A322-4D28594A5FC9}"/>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3" name="Freeform 384">
                <a:extLst>
                  <a:ext uri="{FF2B5EF4-FFF2-40B4-BE49-F238E27FC236}">
                    <a16:creationId xmlns:a16="http://schemas.microsoft.com/office/drawing/2014/main" id="{E1F04972-A664-461A-9C0D-0D5419674EF0}"/>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4" name="Freeform 385">
                <a:extLst>
                  <a:ext uri="{FF2B5EF4-FFF2-40B4-BE49-F238E27FC236}">
                    <a16:creationId xmlns:a16="http://schemas.microsoft.com/office/drawing/2014/main" id="{E8BBA0DD-5EAC-4D68-A5CE-2DEF0377AD5D}"/>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5" name="Freeform 386">
                <a:extLst>
                  <a:ext uri="{FF2B5EF4-FFF2-40B4-BE49-F238E27FC236}">
                    <a16:creationId xmlns:a16="http://schemas.microsoft.com/office/drawing/2014/main" id="{1C16EECA-8709-44E5-A601-50FE047F4193}"/>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6" name="Freeform 387">
                <a:extLst>
                  <a:ext uri="{FF2B5EF4-FFF2-40B4-BE49-F238E27FC236}">
                    <a16:creationId xmlns:a16="http://schemas.microsoft.com/office/drawing/2014/main" id="{C2CD441C-4B36-43A0-AB96-40377EF028B8}"/>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7" name="Freeform 388">
                <a:extLst>
                  <a:ext uri="{FF2B5EF4-FFF2-40B4-BE49-F238E27FC236}">
                    <a16:creationId xmlns:a16="http://schemas.microsoft.com/office/drawing/2014/main" id="{7BE62E32-E9C5-4558-B9F6-94C8F15524C8}"/>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8" name="Freeform 389">
                <a:extLst>
                  <a:ext uri="{FF2B5EF4-FFF2-40B4-BE49-F238E27FC236}">
                    <a16:creationId xmlns:a16="http://schemas.microsoft.com/office/drawing/2014/main" id="{1E7B0EDB-8749-45B1-A523-940F011DD6CB}"/>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1282" name="Picture 1281">
              <a:extLst>
                <a:ext uri="{FF2B5EF4-FFF2-40B4-BE49-F238E27FC236}">
                  <a16:creationId xmlns:a16="http://schemas.microsoft.com/office/drawing/2014/main" id="{4CB1F233-A310-4954-BB2B-1EE3F8F9545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1283" name="Freeform 5">
              <a:extLst>
                <a:ext uri="{FF2B5EF4-FFF2-40B4-BE49-F238E27FC236}">
                  <a16:creationId xmlns:a16="http://schemas.microsoft.com/office/drawing/2014/main" id="{88DE7748-DE55-48D8-8325-894957AB7314}"/>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4" name="Freeform 6">
              <a:extLst>
                <a:ext uri="{FF2B5EF4-FFF2-40B4-BE49-F238E27FC236}">
                  <a16:creationId xmlns:a16="http://schemas.microsoft.com/office/drawing/2014/main" id="{3C233B6E-765A-421A-8B68-D2DA4151DC12}"/>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5" name="Freeform 7">
              <a:extLst>
                <a:ext uri="{FF2B5EF4-FFF2-40B4-BE49-F238E27FC236}">
                  <a16:creationId xmlns:a16="http://schemas.microsoft.com/office/drawing/2014/main" id="{B13B7995-2E5C-48F2-9385-E9BB849A4632}"/>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6" name="Freeform 8">
              <a:extLst>
                <a:ext uri="{FF2B5EF4-FFF2-40B4-BE49-F238E27FC236}">
                  <a16:creationId xmlns:a16="http://schemas.microsoft.com/office/drawing/2014/main" id="{6D641D91-31CF-4BB4-8146-69F3B45981AD}"/>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7" name="Freeform 9">
              <a:extLst>
                <a:ext uri="{FF2B5EF4-FFF2-40B4-BE49-F238E27FC236}">
                  <a16:creationId xmlns:a16="http://schemas.microsoft.com/office/drawing/2014/main" id="{01AF5EAF-F8AA-4FED-9772-2E7E50A31DE8}"/>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8" name="Freeform 10">
              <a:extLst>
                <a:ext uri="{FF2B5EF4-FFF2-40B4-BE49-F238E27FC236}">
                  <a16:creationId xmlns:a16="http://schemas.microsoft.com/office/drawing/2014/main" id="{7BAE33D9-39DF-497C-ACBA-838796904A3C}"/>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9" name="Freeform 11">
              <a:extLst>
                <a:ext uri="{FF2B5EF4-FFF2-40B4-BE49-F238E27FC236}">
                  <a16:creationId xmlns:a16="http://schemas.microsoft.com/office/drawing/2014/main" id="{B69F841F-1D59-4033-BE4A-DA3D57E0190C}"/>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0" name="Freeform 12">
              <a:extLst>
                <a:ext uri="{FF2B5EF4-FFF2-40B4-BE49-F238E27FC236}">
                  <a16:creationId xmlns:a16="http://schemas.microsoft.com/office/drawing/2014/main" id="{12843E80-B934-4911-A278-7452C1945F35}"/>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1" name="Freeform 13">
              <a:extLst>
                <a:ext uri="{FF2B5EF4-FFF2-40B4-BE49-F238E27FC236}">
                  <a16:creationId xmlns:a16="http://schemas.microsoft.com/office/drawing/2014/main" id="{524E359D-5824-4B04-A163-5C69344ADB46}"/>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2" name="Freeform 14">
              <a:extLst>
                <a:ext uri="{FF2B5EF4-FFF2-40B4-BE49-F238E27FC236}">
                  <a16:creationId xmlns:a16="http://schemas.microsoft.com/office/drawing/2014/main" id="{554CB715-E22D-4D89-8D46-7692D944BD9B}"/>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3" name="Freeform 15">
              <a:extLst>
                <a:ext uri="{FF2B5EF4-FFF2-40B4-BE49-F238E27FC236}">
                  <a16:creationId xmlns:a16="http://schemas.microsoft.com/office/drawing/2014/main" id="{7060075D-9863-4F3E-AE92-E41D209564DC}"/>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4" name="Freeform 16">
              <a:extLst>
                <a:ext uri="{FF2B5EF4-FFF2-40B4-BE49-F238E27FC236}">
                  <a16:creationId xmlns:a16="http://schemas.microsoft.com/office/drawing/2014/main" id="{41FDADF1-93B2-4767-8F46-B9E4F4C52D53}"/>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5" name="Freeform 17">
              <a:extLst>
                <a:ext uri="{FF2B5EF4-FFF2-40B4-BE49-F238E27FC236}">
                  <a16:creationId xmlns:a16="http://schemas.microsoft.com/office/drawing/2014/main" id="{77D75464-02C2-4378-9324-C511809FAC46}"/>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6" name="Freeform 18">
              <a:extLst>
                <a:ext uri="{FF2B5EF4-FFF2-40B4-BE49-F238E27FC236}">
                  <a16:creationId xmlns:a16="http://schemas.microsoft.com/office/drawing/2014/main" id="{38834631-AEB9-4222-B8A6-D7C9B581BC44}"/>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7" name="Freeform 19">
              <a:extLst>
                <a:ext uri="{FF2B5EF4-FFF2-40B4-BE49-F238E27FC236}">
                  <a16:creationId xmlns:a16="http://schemas.microsoft.com/office/drawing/2014/main" id="{244B3043-4052-40BE-845F-9189EC36A847}"/>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8" name="Freeform 20">
              <a:extLst>
                <a:ext uri="{FF2B5EF4-FFF2-40B4-BE49-F238E27FC236}">
                  <a16:creationId xmlns:a16="http://schemas.microsoft.com/office/drawing/2014/main" id="{E38A5459-7862-456A-9835-C57ECF62E2F3}"/>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9" name="Freeform 21">
              <a:extLst>
                <a:ext uri="{FF2B5EF4-FFF2-40B4-BE49-F238E27FC236}">
                  <a16:creationId xmlns:a16="http://schemas.microsoft.com/office/drawing/2014/main" id="{2751606D-99FF-4D3D-B4BB-E2BEB25FCFC9}"/>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0" name="Freeform 22">
              <a:extLst>
                <a:ext uri="{FF2B5EF4-FFF2-40B4-BE49-F238E27FC236}">
                  <a16:creationId xmlns:a16="http://schemas.microsoft.com/office/drawing/2014/main" id="{93C1B90D-1D4A-4C89-A7AB-CF55A3506497}"/>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1" name="Freeform 23">
              <a:extLst>
                <a:ext uri="{FF2B5EF4-FFF2-40B4-BE49-F238E27FC236}">
                  <a16:creationId xmlns:a16="http://schemas.microsoft.com/office/drawing/2014/main" id="{C4B2B149-95DF-4CFD-A97B-CFACB1FBA00D}"/>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2" name="Freeform 24">
              <a:extLst>
                <a:ext uri="{FF2B5EF4-FFF2-40B4-BE49-F238E27FC236}">
                  <a16:creationId xmlns:a16="http://schemas.microsoft.com/office/drawing/2014/main" id="{BF27423B-732F-4789-B0C0-235F077C41E4}"/>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3" name="Rectangle 1302">
              <a:extLst>
                <a:ext uri="{FF2B5EF4-FFF2-40B4-BE49-F238E27FC236}">
                  <a16:creationId xmlns:a16="http://schemas.microsoft.com/office/drawing/2014/main" id="{04273640-E7C6-453C-830A-9A6C1261A8D8}"/>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31007783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Default">
    <p:spTree>
      <p:nvGrpSpPr>
        <p:cNvPr id="1" name=""/>
        <p:cNvGrpSpPr/>
        <p:nvPr/>
      </p:nvGrpSpPr>
      <p:grpSpPr>
        <a:xfrm>
          <a:off x="0" y="0"/>
          <a:ext cx="0" cy="0"/>
          <a:chOff x="0" y="0"/>
          <a:chExt cx="0" cy="0"/>
        </a:xfrm>
      </p:grpSpPr>
      <p:grpSp>
        <p:nvGrpSpPr>
          <p:cNvPr id="436" name="Group 435">
            <a:extLst>
              <a:ext uri="{FF2B5EF4-FFF2-40B4-BE49-F238E27FC236}">
                <a16:creationId xmlns:a16="http://schemas.microsoft.com/office/drawing/2014/main" id="{5D5A8F1F-446D-4D39-B6C8-666FB81D596C}"/>
              </a:ext>
            </a:extLst>
          </p:cNvPr>
          <p:cNvGrpSpPr/>
          <p:nvPr userDrawn="1"/>
        </p:nvGrpSpPr>
        <p:grpSpPr>
          <a:xfrm>
            <a:off x="0" y="4566467"/>
            <a:ext cx="12192000" cy="2743959"/>
            <a:chOff x="0" y="3424850"/>
            <a:chExt cx="9144000" cy="2057969"/>
          </a:xfrm>
        </p:grpSpPr>
        <p:sp>
          <p:nvSpPr>
            <p:cNvPr id="437" name="Freeform 29">
              <a:extLst>
                <a:ext uri="{FF2B5EF4-FFF2-40B4-BE49-F238E27FC236}">
                  <a16:creationId xmlns:a16="http://schemas.microsoft.com/office/drawing/2014/main" id="{52C202A3-D0DC-47D5-9B89-0A9F8AAE33BD}"/>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8" name="Freeform 30">
              <a:extLst>
                <a:ext uri="{FF2B5EF4-FFF2-40B4-BE49-F238E27FC236}">
                  <a16:creationId xmlns:a16="http://schemas.microsoft.com/office/drawing/2014/main" id="{727B110F-A4A4-443B-97A9-471338AC1E57}"/>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9" name="Freeform 31">
              <a:extLst>
                <a:ext uri="{FF2B5EF4-FFF2-40B4-BE49-F238E27FC236}">
                  <a16:creationId xmlns:a16="http://schemas.microsoft.com/office/drawing/2014/main" id="{CF0A0D76-9C72-4DD4-8CC9-2250B8ED3F3A}"/>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0" name="Freeform 32">
              <a:extLst>
                <a:ext uri="{FF2B5EF4-FFF2-40B4-BE49-F238E27FC236}">
                  <a16:creationId xmlns:a16="http://schemas.microsoft.com/office/drawing/2014/main" id="{A5E427DC-D43C-48C8-AE93-DC83B4F268E3}"/>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1" name="Freeform 33">
              <a:extLst>
                <a:ext uri="{FF2B5EF4-FFF2-40B4-BE49-F238E27FC236}">
                  <a16:creationId xmlns:a16="http://schemas.microsoft.com/office/drawing/2014/main" id="{ADF1F1BD-F0AB-4F99-89F1-DDA34F463106}"/>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2" name="Freeform 34">
              <a:extLst>
                <a:ext uri="{FF2B5EF4-FFF2-40B4-BE49-F238E27FC236}">
                  <a16:creationId xmlns:a16="http://schemas.microsoft.com/office/drawing/2014/main" id="{63BE89C6-39D5-403D-BA9E-7EA713EBBB2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3" name="Freeform 35">
              <a:extLst>
                <a:ext uri="{FF2B5EF4-FFF2-40B4-BE49-F238E27FC236}">
                  <a16:creationId xmlns:a16="http://schemas.microsoft.com/office/drawing/2014/main" id="{FD5E78B0-4E51-4A4E-87B6-9E02610B3CC3}"/>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4" name="Freeform 36">
              <a:extLst>
                <a:ext uri="{FF2B5EF4-FFF2-40B4-BE49-F238E27FC236}">
                  <a16:creationId xmlns:a16="http://schemas.microsoft.com/office/drawing/2014/main" id="{040F20BB-42DA-4488-A93C-D4D6EC3B43CD}"/>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5" name="Freeform 37">
              <a:extLst>
                <a:ext uri="{FF2B5EF4-FFF2-40B4-BE49-F238E27FC236}">
                  <a16:creationId xmlns:a16="http://schemas.microsoft.com/office/drawing/2014/main" id="{67970A04-884F-4364-83AE-7C4CFEB11838}"/>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446" name="Group 445">
              <a:extLst>
                <a:ext uri="{FF2B5EF4-FFF2-40B4-BE49-F238E27FC236}">
                  <a16:creationId xmlns:a16="http://schemas.microsoft.com/office/drawing/2014/main" id="{6CCE478D-0621-488E-8596-9EDB9A29F207}"/>
                </a:ext>
              </a:extLst>
            </p:cNvPr>
            <p:cNvGrpSpPr/>
            <p:nvPr/>
          </p:nvGrpSpPr>
          <p:grpSpPr>
            <a:xfrm>
              <a:off x="4396578" y="4749725"/>
              <a:ext cx="383893" cy="449320"/>
              <a:chOff x="4360843" y="6823007"/>
              <a:chExt cx="455935" cy="533640"/>
            </a:xfrm>
            <a:solidFill>
              <a:schemeClr val="tx2"/>
            </a:solidFill>
          </p:grpSpPr>
          <p:sp>
            <p:nvSpPr>
              <p:cNvPr id="771" name="Rectangle 75">
                <a:extLst>
                  <a:ext uri="{FF2B5EF4-FFF2-40B4-BE49-F238E27FC236}">
                    <a16:creationId xmlns:a16="http://schemas.microsoft.com/office/drawing/2014/main" id="{6BEBC5D4-DBDA-4BFC-9B72-1D378143A266}"/>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2" name="Rectangle 76">
                <a:extLst>
                  <a:ext uri="{FF2B5EF4-FFF2-40B4-BE49-F238E27FC236}">
                    <a16:creationId xmlns:a16="http://schemas.microsoft.com/office/drawing/2014/main" id="{0EF7A078-A543-4057-B63D-C3469FC8DFB4}"/>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3" name="Rectangle 77">
                <a:extLst>
                  <a:ext uri="{FF2B5EF4-FFF2-40B4-BE49-F238E27FC236}">
                    <a16:creationId xmlns:a16="http://schemas.microsoft.com/office/drawing/2014/main" id="{8FE81706-0840-4D37-8AB4-705BF18C8507}"/>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4" name="Rectangle 78">
                <a:extLst>
                  <a:ext uri="{FF2B5EF4-FFF2-40B4-BE49-F238E27FC236}">
                    <a16:creationId xmlns:a16="http://schemas.microsoft.com/office/drawing/2014/main" id="{6D3D6643-93C9-4002-8646-1B3DDB1B4BBC}"/>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5" name="Rectangle 79">
                <a:extLst>
                  <a:ext uri="{FF2B5EF4-FFF2-40B4-BE49-F238E27FC236}">
                    <a16:creationId xmlns:a16="http://schemas.microsoft.com/office/drawing/2014/main" id="{1E17C6BC-251A-48FD-8E76-E92E010800F8}"/>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6" name="Rectangle 80">
                <a:extLst>
                  <a:ext uri="{FF2B5EF4-FFF2-40B4-BE49-F238E27FC236}">
                    <a16:creationId xmlns:a16="http://schemas.microsoft.com/office/drawing/2014/main" id="{53D3F303-BA51-443A-8180-2073C8D32A84}"/>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7" name="Rectangle 81">
                <a:extLst>
                  <a:ext uri="{FF2B5EF4-FFF2-40B4-BE49-F238E27FC236}">
                    <a16:creationId xmlns:a16="http://schemas.microsoft.com/office/drawing/2014/main" id="{40D7A3A0-644C-4197-88F4-6CDC3B951B9F}"/>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8" name="Rectangle 82">
                <a:extLst>
                  <a:ext uri="{FF2B5EF4-FFF2-40B4-BE49-F238E27FC236}">
                    <a16:creationId xmlns:a16="http://schemas.microsoft.com/office/drawing/2014/main" id="{C903EA92-3308-4CC9-820B-4E46621D65CC}"/>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9" name="Rectangle 83">
                <a:extLst>
                  <a:ext uri="{FF2B5EF4-FFF2-40B4-BE49-F238E27FC236}">
                    <a16:creationId xmlns:a16="http://schemas.microsoft.com/office/drawing/2014/main" id="{8227A912-CC2B-437A-A8BE-42DB7853A005}"/>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0" name="Rectangle 84">
                <a:extLst>
                  <a:ext uri="{FF2B5EF4-FFF2-40B4-BE49-F238E27FC236}">
                    <a16:creationId xmlns:a16="http://schemas.microsoft.com/office/drawing/2014/main" id="{2FB478D8-0A30-4F6B-BDDC-A539DE76A0F1}"/>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1" name="Rectangle 85">
                <a:extLst>
                  <a:ext uri="{FF2B5EF4-FFF2-40B4-BE49-F238E27FC236}">
                    <a16:creationId xmlns:a16="http://schemas.microsoft.com/office/drawing/2014/main" id="{49859860-C85C-430F-BC68-39DFED0F4F8E}"/>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2" name="Rectangle 86">
                <a:extLst>
                  <a:ext uri="{FF2B5EF4-FFF2-40B4-BE49-F238E27FC236}">
                    <a16:creationId xmlns:a16="http://schemas.microsoft.com/office/drawing/2014/main" id="{8C5D2BBD-A7E9-4508-A42E-5717CDB657E6}"/>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3" name="Rectangle 87">
                <a:extLst>
                  <a:ext uri="{FF2B5EF4-FFF2-40B4-BE49-F238E27FC236}">
                    <a16:creationId xmlns:a16="http://schemas.microsoft.com/office/drawing/2014/main" id="{CF53F92A-6F92-497C-89D9-FB374D2B9C00}"/>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4" name="Rectangle 88">
                <a:extLst>
                  <a:ext uri="{FF2B5EF4-FFF2-40B4-BE49-F238E27FC236}">
                    <a16:creationId xmlns:a16="http://schemas.microsoft.com/office/drawing/2014/main" id="{B5E5E990-E490-4F00-B32F-5D782FBF8ECC}"/>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5" name="Rectangle 89">
                <a:extLst>
                  <a:ext uri="{FF2B5EF4-FFF2-40B4-BE49-F238E27FC236}">
                    <a16:creationId xmlns:a16="http://schemas.microsoft.com/office/drawing/2014/main" id="{15447419-9FBC-44FF-9F5D-45E4ECCA3101}"/>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6" name="Rectangle 90">
                <a:extLst>
                  <a:ext uri="{FF2B5EF4-FFF2-40B4-BE49-F238E27FC236}">
                    <a16:creationId xmlns:a16="http://schemas.microsoft.com/office/drawing/2014/main" id="{B76FC849-D444-47EC-9E12-E07762C154CC}"/>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7" name="Rectangle 91">
                <a:extLst>
                  <a:ext uri="{FF2B5EF4-FFF2-40B4-BE49-F238E27FC236}">
                    <a16:creationId xmlns:a16="http://schemas.microsoft.com/office/drawing/2014/main" id="{9B1037F0-B764-4F31-8FBE-9FF89AE36453}"/>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8" name="Rectangle 92">
                <a:extLst>
                  <a:ext uri="{FF2B5EF4-FFF2-40B4-BE49-F238E27FC236}">
                    <a16:creationId xmlns:a16="http://schemas.microsoft.com/office/drawing/2014/main" id="{6233D7C1-7AB7-4538-AAEC-94C443BE7159}"/>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9" name="Rectangle 93">
                <a:extLst>
                  <a:ext uri="{FF2B5EF4-FFF2-40B4-BE49-F238E27FC236}">
                    <a16:creationId xmlns:a16="http://schemas.microsoft.com/office/drawing/2014/main" id="{435735FF-61D1-4F4E-9240-74254C40E683}"/>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0" name="Freeform 94">
                <a:extLst>
                  <a:ext uri="{FF2B5EF4-FFF2-40B4-BE49-F238E27FC236}">
                    <a16:creationId xmlns:a16="http://schemas.microsoft.com/office/drawing/2014/main" id="{D3716C23-972A-4A38-91BB-E4AF9A57DBB6}"/>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1" name="Freeform 95">
                <a:extLst>
                  <a:ext uri="{FF2B5EF4-FFF2-40B4-BE49-F238E27FC236}">
                    <a16:creationId xmlns:a16="http://schemas.microsoft.com/office/drawing/2014/main" id="{85E40FFA-05B2-4E52-AB36-B67049C8E4EB}"/>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2" name="Freeform 96">
                <a:extLst>
                  <a:ext uri="{FF2B5EF4-FFF2-40B4-BE49-F238E27FC236}">
                    <a16:creationId xmlns:a16="http://schemas.microsoft.com/office/drawing/2014/main" id="{41259CC6-7ACA-44FA-9126-5197D8D8BE4D}"/>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3" name="Freeform 97">
                <a:extLst>
                  <a:ext uri="{FF2B5EF4-FFF2-40B4-BE49-F238E27FC236}">
                    <a16:creationId xmlns:a16="http://schemas.microsoft.com/office/drawing/2014/main" id="{3A70DEDE-B389-4954-B471-25338CC01EA4}"/>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4" name="Freeform 98">
                <a:extLst>
                  <a:ext uri="{FF2B5EF4-FFF2-40B4-BE49-F238E27FC236}">
                    <a16:creationId xmlns:a16="http://schemas.microsoft.com/office/drawing/2014/main" id="{17010C46-0CC1-448C-A593-2FB943E673F4}"/>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5" name="Freeform 99">
                <a:extLst>
                  <a:ext uri="{FF2B5EF4-FFF2-40B4-BE49-F238E27FC236}">
                    <a16:creationId xmlns:a16="http://schemas.microsoft.com/office/drawing/2014/main" id="{B92C33AE-E419-484D-A8AA-EC963B885AA9}"/>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6" name="Freeform 100">
                <a:extLst>
                  <a:ext uri="{FF2B5EF4-FFF2-40B4-BE49-F238E27FC236}">
                    <a16:creationId xmlns:a16="http://schemas.microsoft.com/office/drawing/2014/main" id="{625D9C99-EC4A-4E06-8056-F2999EBD0E7F}"/>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7" name="Freeform 101">
                <a:extLst>
                  <a:ext uri="{FF2B5EF4-FFF2-40B4-BE49-F238E27FC236}">
                    <a16:creationId xmlns:a16="http://schemas.microsoft.com/office/drawing/2014/main" id="{BFC0AB85-E704-4CBE-8074-01806AEB1F32}"/>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8" name="Freeform 102">
                <a:extLst>
                  <a:ext uri="{FF2B5EF4-FFF2-40B4-BE49-F238E27FC236}">
                    <a16:creationId xmlns:a16="http://schemas.microsoft.com/office/drawing/2014/main" id="{F911B3F4-2416-42C9-93E4-E7D846D65C75}"/>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9" name="Freeform 103">
                <a:extLst>
                  <a:ext uri="{FF2B5EF4-FFF2-40B4-BE49-F238E27FC236}">
                    <a16:creationId xmlns:a16="http://schemas.microsoft.com/office/drawing/2014/main" id="{5C3DEA12-D754-4EDA-AF47-ABAB683A2AAD}"/>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0" name="Freeform 104">
                <a:extLst>
                  <a:ext uri="{FF2B5EF4-FFF2-40B4-BE49-F238E27FC236}">
                    <a16:creationId xmlns:a16="http://schemas.microsoft.com/office/drawing/2014/main" id="{FCAF0714-A6A4-4D08-A549-8AA9696CB225}"/>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1" name="Freeform 105">
                <a:extLst>
                  <a:ext uri="{FF2B5EF4-FFF2-40B4-BE49-F238E27FC236}">
                    <a16:creationId xmlns:a16="http://schemas.microsoft.com/office/drawing/2014/main" id="{8C648E06-5516-42A4-8BFF-0CCBDC0530F7}"/>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2" name="Freeform 106">
                <a:extLst>
                  <a:ext uri="{FF2B5EF4-FFF2-40B4-BE49-F238E27FC236}">
                    <a16:creationId xmlns:a16="http://schemas.microsoft.com/office/drawing/2014/main" id="{1B3632EA-105F-43CF-ABA4-A9EB50FED374}"/>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3" name="Freeform 107">
                <a:extLst>
                  <a:ext uri="{FF2B5EF4-FFF2-40B4-BE49-F238E27FC236}">
                    <a16:creationId xmlns:a16="http://schemas.microsoft.com/office/drawing/2014/main" id="{B207B127-9A21-4D71-AABA-82FDD3A68887}"/>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4" name="Freeform 108">
                <a:extLst>
                  <a:ext uri="{FF2B5EF4-FFF2-40B4-BE49-F238E27FC236}">
                    <a16:creationId xmlns:a16="http://schemas.microsoft.com/office/drawing/2014/main" id="{799961E7-E464-4364-90DE-7921C38F46B9}"/>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5" name="Freeform 109">
                <a:extLst>
                  <a:ext uri="{FF2B5EF4-FFF2-40B4-BE49-F238E27FC236}">
                    <a16:creationId xmlns:a16="http://schemas.microsoft.com/office/drawing/2014/main" id="{CBC11292-F255-440F-8FDA-AA1219150D6F}"/>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6" name="Freeform 110">
                <a:extLst>
                  <a:ext uri="{FF2B5EF4-FFF2-40B4-BE49-F238E27FC236}">
                    <a16:creationId xmlns:a16="http://schemas.microsoft.com/office/drawing/2014/main" id="{D0EEC488-310B-4FB0-A145-655A4AED2596}"/>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7" name="Freeform 111">
                <a:extLst>
                  <a:ext uri="{FF2B5EF4-FFF2-40B4-BE49-F238E27FC236}">
                    <a16:creationId xmlns:a16="http://schemas.microsoft.com/office/drawing/2014/main" id="{E93F535F-6618-4C0C-AD56-3FFE2B68EC50}"/>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8" name="Freeform 112">
                <a:extLst>
                  <a:ext uri="{FF2B5EF4-FFF2-40B4-BE49-F238E27FC236}">
                    <a16:creationId xmlns:a16="http://schemas.microsoft.com/office/drawing/2014/main" id="{B866081C-0A53-47FB-9956-8E2F4179B7D8}"/>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9" name="Freeform 113">
                <a:extLst>
                  <a:ext uri="{FF2B5EF4-FFF2-40B4-BE49-F238E27FC236}">
                    <a16:creationId xmlns:a16="http://schemas.microsoft.com/office/drawing/2014/main" id="{E7347D17-1852-42D5-A260-3C07E42ED415}"/>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0" name="Freeform 114">
                <a:extLst>
                  <a:ext uri="{FF2B5EF4-FFF2-40B4-BE49-F238E27FC236}">
                    <a16:creationId xmlns:a16="http://schemas.microsoft.com/office/drawing/2014/main" id="{6F1EB1D6-3980-4525-A5BD-45F28CC82E15}"/>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1" name="Freeform 115">
                <a:extLst>
                  <a:ext uri="{FF2B5EF4-FFF2-40B4-BE49-F238E27FC236}">
                    <a16:creationId xmlns:a16="http://schemas.microsoft.com/office/drawing/2014/main" id="{25ACCEE1-8B2F-499C-957A-DB64E2C69ACD}"/>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2" name="Freeform 116">
                <a:extLst>
                  <a:ext uri="{FF2B5EF4-FFF2-40B4-BE49-F238E27FC236}">
                    <a16:creationId xmlns:a16="http://schemas.microsoft.com/office/drawing/2014/main" id="{676A2872-6DE8-4B70-BED0-C28C211AD4CB}"/>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3" name="Freeform 117">
                <a:extLst>
                  <a:ext uri="{FF2B5EF4-FFF2-40B4-BE49-F238E27FC236}">
                    <a16:creationId xmlns:a16="http://schemas.microsoft.com/office/drawing/2014/main" id="{22C3F621-2C5D-4E6F-8003-BA89A0F9D667}"/>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4" name="Freeform 118">
                <a:extLst>
                  <a:ext uri="{FF2B5EF4-FFF2-40B4-BE49-F238E27FC236}">
                    <a16:creationId xmlns:a16="http://schemas.microsoft.com/office/drawing/2014/main" id="{54D0EA97-999C-4A2A-A7F1-05AF00C9D995}"/>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5" name="Freeform 119">
                <a:extLst>
                  <a:ext uri="{FF2B5EF4-FFF2-40B4-BE49-F238E27FC236}">
                    <a16:creationId xmlns:a16="http://schemas.microsoft.com/office/drawing/2014/main" id="{AA2502FB-AE7E-407E-B761-A36C23207D1B}"/>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6" name="Rectangle 120">
                <a:extLst>
                  <a:ext uri="{FF2B5EF4-FFF2-40B4-BE49-F238E27FC236}">
                    <a16:creationId xmlns:a16="http://schemas.microsoft.com/office/drawing/2014/main" id="{9510150A-9B9F-4CDF-AABB-171507B3A2DB}"/>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7" name="Freeform 121">
                <a:extLst>
                  <a:ext uri="{FF2B5EF4-FFF2-40B4-BE49-F238E27FC236}">
                    <a16:creationId xmlns:a16="http://schemas.microsoft.com/office/drawing/2014/main" id="{B4BDFBCD-5A8D-4584-9249-F4D41D7FDBBD}"/>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8" name="Freeform 122">
                <a:extLst>
                  <a:ext uri="{FF2B5EF4-FFF2-40B4-BE49-F238E27FC236}">
                    <a16:creationId xmlns:a16="http://schemas.microsoft.com/office/drawing/2014/main" id="{0C47DA2C-F651-4088-B005-90A738011BC6}"/>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9" name="Freeform 123">
                <a:extLst>
                  <a:ext uri="{FF2B5EF4-FFF2-40B4-BE49-F238E27FC236}">
                    <a16:creationId xmlns:a16="http://schemas.microsoft.com/office/drawing/2014/main" id="{18209DEC-A496-4536-8962-5519D70B9B3F}"/>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0" name="Freeform 124">
                <a:extLst>
                  <a:ext uri="{FF2B5EF4-FFF2-40B4-BE49-F238E27FC236}">
                    <a16:creationId xmlns:a16="http://schemas.microsoft.com/office/drawing/2014/main" id="{1EC558FA-1C62-409A-B33A-42447F307647}"/>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1" name="Freeform 125">
                <a:extLst>
                  <a:ext uri="{FF2B5EF4-FFF2-40B4-BE49-F238E27FC236}">
                    <a16:creationId xmlns:a16="http://schemas.microsoft.com/office/drawing/2014/main" id="{BBB632A6-D764-444A-980F-0486DB6B4DA0}"/>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2" name="Freeform 126">
                <a:extLst>
                  <a:ext uri="{FF2B5EF4-FFF2-40B4-BE49-F238E27FC236}">
                    <a16:creationId xmlns:a16="http://schemas.microsoft.com/office/drawing/2014/main" id="{FEE70BD0-666D-4D2F-9351-E4567508D44F}"/>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3" name="Freeform 127">
                <a:extLst>
                  <a:ext uri="{FF2B5EF4-FFF2-40B4-BE49-F238E27FC236}">
                    <a16:creationId xmlns:a16="http://schemas.microsoft.com/office/drawing/2014/main" id="{B2FB4EFE-BB3A-495F-AA66-9FF920DBD0D3}"/>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4" name="Freeform 128">
                <a:extLst>
                  <a:ext uri="{FF2B5EF4-FFF2-40B4-BE49-F238E27FC236}">
                    <a16:creationId xmlns:a16="http://schemas.microsoft.com/office/drawing/2014/main" id="{91E4A342-53A3-4138-8785-41FBFF7C613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5" name="Freeform 129">
                <a:extLst>
                  <a:ext uri="{FF2B5EF4-FFF2-40B4-BE49-F238E27FC236}">
                    <a16:creationId xmlns:a16="http://schemas.microsoft.com/office/drawing/2014/main" id="{15108719-CC4B-4809-8632-BF0950CCE53D}"/>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6" name="Freeform 130">
                <a:extLst>
                  <a:ext uri="{FF2B5EF4-FFF2-40B4-BE49-F238E27FC236}">
                    <a16:creationId xmlns:a16="http://schemas.microsoft.com/office/drawing/2014/main" id="{C0BF6EDF-8B68-4339-B09B-CAC0AE12FA2B}"/>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7" name="Freeform 131">
                <a:extLst>
                  <a:ext uri="{FF2B5EF4-FFF2-40B4-BE49-F238E27FC236}">
                    <a16:creationId xmlns:a16="http://schemas.microsoft.com/office/drawing/2014/main" id="{C0B812D5-57D9-48B3-87AE-086A34DAB6A1}"/>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8" name="Freeform 132">
                <a:extLst>
                  <a:ext uri="{FF2B5EF4-FFF2-40B4-BE49-F238E27FC236}">
                    <a16:creationId xmlns:a16="http://schemas.microsoft.com/office/drawing/2014/main" id="{6EC3E520-7307-40B2-88A2-C712F09B57DD}"/>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9" name="Freeform 133">
                <a:extLst>
                  <a:ext uri="{FF2B5EF4-FFF2-40B4-BE49-F238E27FC236}">
                    <a16:creationId xmlns:a16="http://schemas.microsoft.com/office/drawing/2014/main" id="{F8DBEA28-F573-42C6-8CFE-868E60C49295}"/>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0" name="Freeform 134">
                <a:extLst>
                  <a:ext uri="{FF2B5EF4-FFF2-40B4-BE49-F238E27FC236}">
                    <a16:creationId xmlns:a16="http://schemas.microsoft.com/office/drawing/2014/main" id="{110D765E-149D-45A2-B44D-0B759BA8D2E4}"/>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1" name="Freeform 135">
                <a:extLst>
                  <a:ext uri="{FF2B5EF4-FFF2-40B4-BE49-F238E27FC236}">
                    <a16:creationId xmlns:a16="http://schemas.microsoft.com/office/drawing/2014/main" id="{F1810AE0-33CA-4748-AF8E-04780E6BCE13}"/>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2" name="Freeform 136">
                <a:extLst>
                  <a:ext uri="{FF2B5EF4-FFF2-40B4-BE49-F238E27FC236}">
                    <a16:creationId xmlns:a16="http://schemas.microsoft.com/office/drawing/2014/main" id="{BAF88B31-FB0C-4AB0-B4F6-1F1207132BF8}"/>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3" name="Freeform 137">
                <a:extLst>
                  <a:ext uri="{FF2B5EF4-FFF2-40B4-BE49-F238E27FC236}">
                    <a16:creationId xmlns:a16="http://schemas.microsoft.com/office/drawing/2014/main" id="{DEBF5872-E455-491B-8CB4-0B6592D6CC96}"/>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4" name="Freeform 138">
                <a:extLst>
                  <a:ext uri="{FF2B5EF4-FFF2-40B4-BE49-F238E27FC236}">
                    <a16:creationId xmlns:a16="http://schemas.microsoft.com/office/drawing/2014/main" id="{ADA8BC76-5966-452B-BD9F-7E1C74D86531}"/>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5" name="Freeform 139">
                <a:extLst>
                  <a:ext uri="{FF2B5EF4-FFF2-40B4-BE49-F238E27FC236}">
                    <a16:creationId xmlns:a16="http://schemas.microsoft.com/office/drawing/2014/main" id="{03C1857E-ABF3-4913-9AB4-B5F43EF117CC}"/>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6" name="Freeform 140">
                <a:extLst>
                  <a:ext uri="{FF2B5EF4-FFF2-40B4-BE49-F238E27FC236}">
                    <a16:creationId xmlns:a16="http://schemas.microsoft.com/office/drawing/2014/main" id="{11A9F2E3-B6D4-4B9E-8C00-BF734EDFCA36}"/>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7" name="Freeform 141">
                <a:extLst>
                  <a:ext uri="{FF2B5EF4-FFF2-40B4-BE49-F238E27FC236}">
                    <a16:creationId xmlns:a16="http://schemas.microsoft.com/office/drawing/2014/main" id="{8C1DD291-E34F-4E7C-B2CC-C11355C3B2A9}"/>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8" name="Freeform 142">
                <a:extLst>
                  <a:ext uri="{FF2B5EF4-FFF2-40B4-BE49-F238E27FC236}">
                    <a16:creationId xmlns:a16="http://schemas.microsoft.com/office/drawing/2014/main" id="{0F5D92DE-208C-4E98-BBF5-BD912869D47B}"/>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9" name="Freeform 143">
                <a:extLst>
                  <a:ext uri="{FF2B5EF4-FFF2-40B4-BE49-F238E27FC236}">
                    <a16:creationId xmlns:a16="http://schemas.microsoft.com/office/drawing/2014/main" id="{1E446288-AE2B-40E6-B860-A7F59B5D4FA4}"/>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0" name="Freeform 144">
                <a:extLst>
                  <a:ext uri="{FF2B5EF4-FFF2-40B4-BE49-F238E27FC236}">
                    <a16:creationId xmlns:a16="http://schemas.microsoft.com/office/drawing/2014/main" id="{BEB37DEC-59BF-44DC-906D-41347657E5CA}"/>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1" name="Freeform 145">
                <a:extLst>
                  <a:ext uri="{FF2B5EF4-FFF2-40B4-BE49-F238E27FC236}">
                    <a16:creationId xmlns:a16="http://schemas.microsoft.com/office/drawing/2014/main" id="{562D8825-2E88-49D8-9608-00D5F6255E3E}"/>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2" name="Freeform 146">
                <a:extLst>
                  <a:ext uri="{FF2B5EF4-FFF2-40B4-BE49-F238E27FC236}">
                    <a16:creationId xmlns:a16="http://schemas.microsoft.com/office/drawing/2014/main" id="{40CF47FD-F775-4FAB-9421-BC4F9BAC8C06}"/>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3" name="Freeform 147">
                <a:extLst>
                  <a:ext uri="{FF2B5EF4-FFF2-40B4-BE49-F238E27FC236}">
                    <a16:creationId xmlns:a16="http://schemas.microsoft.com/office/drawing/2014/main" id="{CACBEF96-A2C9-453D-B19F-3920D3728206}"/>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4" name="Freeform 148">
                <a:extLst>
                  <a:ext uri="{FF2B5EF4-FFF2-40B4-BE49-F238E27FC236}">
                    <a16:creationId xmlns:a16="http://schemas.microsoft.com/office/drawing/2014/main" id="{B5003A9D-BCF2-4F26-AED0-864AABA60D71}"/>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5" name="Freeform 149">
                <a:extLst>
                  <a:ext uri="{FF2B5EF4-FFF2-40B4-BE49-F238E27FC236}">
                    <a16:creationId xmlns:a16="http://schemas.microsoft.com/office/drawing/2014/main" id="{AA0694B0-CF6C-41A2-8A47-80FB0EC6703C}"/>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6" name="Freeform 150">
                <a:extLst>
                  <a:ext uri="{FF2B5EF4-FFF2-40B4-BE49-F238E27FC236}">
                    <a16:creationId xmlns:a16="http://schemas.microsoft.com/office/drawing/2014/main" id="{BA7A1549-AA33-4CE2-B556-4A21B2971D3D}"/>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7" name="Freeform 151">
                <a:extLst>
                  <a:ext uri="{FF2B5EF4-FFF2-40B4-BE49-F238E27FC236}">
                    <a16:creationId xmlns:a16="http://schemas.microsoft.com/office/drawing/2014/main" id="{0BEC3E69-2BE0-43A6-BDFF-D0AD194B3320}"/>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8" name="Freeform 152">
                <a:extLst>
                  <a:ext uri="{FF2B5EF4-FFF2-40B4-BE49-F238E27FC236}">
                    <a16:creationId xmlns:a16="http://schemas.microsoft.com/office/drawing/2014/main" id="{63FF85B4-2855-401B-A318-C4C8274AE5CB}"/>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9" name="Freeform 153">
                <a:extLst>
                  <a:ext uri="{FF2B5EF4-FFF2-40B4-BE49-F238E27FC236}">
                    <a16:creationId xmlns:a16="http://schemas.microsoft.com/office/drawing/2014/main" id="{764B9F63-2B53-4FF7-A68E-B069D58C3E70}"/>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0" name="Freeform 154">
                <a:extLst>
                  <a:ext uri="{FF2B5EF4-FFF2-40B4-BE49-F238E27FC236}">
                    <a16:creationId xmlns:a16="http://schemas.microsoft.com/office/drawing/2014/main" id="{5060E294-FA54-499B-BE99-B9D83A43CA35}"/>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1" name="Freeform 155">
                <a:extLst>
                  <a:ext uri="{FF2B5EF4-FFF2-40B4-BE49-F238E27FC236}">
                    <a16:creationId xmlns:a16="http://schemas.microsoft.com/office/drawing/2014/main" id="{331CB154-AF9D-4759-8A57-BC865929EFC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2" name="Freeform 156">
                <a:extLst>
                  <a:ext uri="{FF2B5EF4-FFF2-40B4-BE49-F238E27FC236}">
                    <a16:creationId xmlns:a16="http://schemas.microsoft.com/office/drawing/2014/main" id="{43B33BFB-4347-440E-85B5-C49006708AD1}"/>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3" name="Freeform 157">
                <a:extLst>
                  <a:ext uri="{FF2B5EF4-FFF2-40B4-BE49-F238E27FC236}">
                    <a16:creationId xmlns:a16="http://schemas.microsoft.com/office/drawing/2014/main" id="{868974E3-5A03-4F0E-84AB-169F6AA5D70E}"/>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4" name="Freeform 158">
                <a:extLst>
                  <a:ext uri="{FF2B5EF4-FFF2-40B4-BE49-F238E27FC236}">
                    <a16:creationId xmlns:a16="http://schemas.microsoft.com/office/drawing/2014/main" id="{B53D8541-3F48-49B4-AFBC-516C4C714D9C}"/>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5" name="Freeform 159">
                <a:extLst>
                  <a:ext uri="{FF2B5EF4-FFF2-40B4-BE49-F238E27FC236}">
                    <a16:creationId xmlns:a16="http://schemas.microsoft.com/office/drawing/2014/main" id="{DF1AA2A6-2E19-4F2B-9D34-D7BCE0A998B9}"/>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6" name="Freeform 160">
                <a:extLst>
                  <a:ext uri="{FF2B5EF4-FFF2-40B4-BE49-F238E27FC236}">
                    <a16:creationId xmlns:a16="http://schemas.microsoft.com/office/drawing/2014/main" id="{D545EC67-135A-44FB-8FCF-8F35277801E8}"/>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7" name="Freeform 161">
                <a:extLst>
                  <a:ext uri="{FF2B5EF4-FFF2-40B4-BE49-F238E27FC236}">
                    <a16:creationId xmlns:a16="http://schemas.microsoft.com/office/drawing/2014/main" id="{CBB25A90-5CEA-4629-8952-1F9E0FDC2BCE}"/>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7" name="Group 446">
              <a:extLst>
                <a:ext uri="{FF2B5EF4-FFF2-40B4-BE49-F238E27FC236}">
                  <a16:creationId xmlns:a16="http://schemas.microsoft.com/office/drawing/2014/main" id="{7F98DF82-A49F-4BA5-83AC-D3860CE86BBD}"/>
                </a:ext>
              </a:extLst>
            </p:cNvPr>
            <p:cNvGrpSpPr/>
            <p:nvPr/>
          </p:nvGrpSpPr>
          <p:grpSpPr>
            <a:xfrm>
              <a:off x="3199982" y="4804117"/>
              <a:ext cx="376799" cy="454049"/>
              <a:chOff x="3957335" y="6887606"/>
              <a:chExt cx="447510" cy="539257"/>
            </a:xfrm>
            <a:solidFill>
              <a:schemeClr val="tx2"/>
            </a:solidFill>
          </p:grpSpPr>
          <p:sp>
            <p:nvSpPr>
              <p:cNvPr id="730" name="Freeform 5">
                <a:extLst>
                  <a:ext uri="{FF2B5EF4-FFF2-40B4-BE49-F238E27FC236}">
                    <a16:creationId xmlns:a16="http://schemas.microsoft.com/office/drawing/2014/main" id="{B02E6B7E-EDF6-49C5-9816-33BE3577B5C7}"/>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1" name="Freeform 6">
                <a:extLst>
                  <a:ext uri="{FF2B5EF4-FFF2-40B4-BE49-F238E27FC236}">
                    <a16:creationId xmlns:a16="http://schemas.microsoft.com/office/drawing/2014/main" id="{0795AEF8-7443-4338-B941-C015C3487E2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2" name="Freeform 7">
                <a:extLst>
                  <a:ext uri="{FF2B5EF4-FFF2-40B4-BE49-F238E27FC236}">
                    <a16:creationId xmlns:a16="http://schemas.microsoft.com/office/drawing/2014/main" id="{299A0404-ABCE-4741-9264-0D5E65515B05}"/>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3" name="Freeform 8">
                <a:extLst>
                  <a:ext uri="{FF2B5EF4-FFF2-40B4-BE49-F238E27FC236}">
                    <a16:creationId xmlns:a16="http://schemas.microsoft.com/office/drawing/2014/main" id="{F07728C9-5C40-4EFA-B214-7BF6D7C2F2FA}"/>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4" name="Freeform 9">
                <a:extLst>
                  <a:ext uri="{FF2B5EF4-FFF2-40B4-BE49-F238E27FC236}">
                    <a16:creationId xmlns:a16="http://schemas.microsoft.com/office/drawing/2014/main" id="{E43EE8B8-6D46-453F-B5A1-9AAA6A005DB8}"/>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5" name="Freeform 10">
                <a:extLst>
                  <a:ext uri="{FF2B5EF4-FFF2-40B4-BE49-F238E27FC236}">
                    <a16:creationId xmlns:a16="http://schemas.microsoft.com/office/drawing/2014/main" id="{6D1BDA26-BFB4-4783-BB58-AF050F3A27B6}"/>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6" name="Freeform 11">
                <a:extLst>
                  <a:ext uri="{FF2B5EF4-FFF2-40B4-BE49-F238E27FC236}">
                    <a16:creationId xmlns:a16="http://schemas.microsoft.com/office/drawing/2014/main" id="{402000DB-F72B-44AA-B990-0AF2A6A9F536}"/>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7" name="Freeform 12">
                <a:extLst>
                  <a:ext uri="{FF2B5EF4-FFF2-40B4-BE49-F238E27FC236}">
                    <a16:creationId xmlns:a16="http://schemas.microsoft.com/office/drawing/2014/main" id="{42A3A5F4-A0B3-4AFF-BFD8-3522AB7D9E43}"/>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8" name="Freeform 13">
                <a:extLst>
                  <a:ext uri="{FF2B5EF4-FFF2-40B4-BE49-F238E27FC236}">
                    <a16:creationId xmlns:a16="http://schemas.microsoft.com/office/drawing/2014/main" id="{5CB739E1-35E3-49AA-B4C7-09897A5CA327}"/>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9" name="Freeform 14">
                <a:extLst>
                  <a:ext uri="{FF2B5EF4-FFF2-40B4-BE49-F238E27FC236}">
                    <a16:creationId xmlns:a16="http://schemas.microsoft.com/office/drawing/2014/main" id="{F78C7FD8-2174-4961-BC33-5FB9280BB95C}"/>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0" name="Freeform 15">
                <a:extLst>
                  <a:ext uri="{FF2B5EF4-FFF2-40B4-BE49-F238E27FC236}">
                    <a16:creationId xmlns:a16="http://schemas.microsoft.com/office/drawing/2014/main" id="{585F7FCB-FD60-403C-A795-5C74A650D5DE}"/>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1" name="Freeform 16">
                <a:extLst>
                  <a:ext uri="{FF2B5EF4-FFF2-40B4-BE49-F238E27FC236}">
                    <a16:creationId xmlns:a16="http://schemas.microsoft.com/office/drawing/2014/main" id="{04B39D88-58EF-44AE-A9B0-D8A2A2B83433}"/>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2" name="Freeform 17">
                <a:extLst>
                  <a:ext uri="{FF2B5EF4-FFF2-40B4-BE49-F238E27FC236}">
                    <a16:creationId xmlns:a16="http://schemas.microsoft.com/office/drawing/2014/main" id="{D706C607-D04B-4EF5-930C-0A0FE8B4276B}"/>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3" name="Freeform 18">
                <a:extLst>
                  <a:ext uri="{FF2B5EF4-FFF2-40B4-BE49-F238E27FC236}">
                    <a16:creationId xmlns:a16="http://schemas.microsoft.com/office/drawing/2014/main" id="{A7E03BF8-6FD9-43C8-97B1-E35C2C98A37D}"/>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4" name="Freeform 19">
                <a:extLst>
                  <a:ext uri="{FF2B5EF4-FFF2-40B4-BE49-F238E27FC236}">
                    <a16:creationId xmlns:a16="http://schemas.microsoft.com/office/drawing/2014/main" id="{323579B8-39EE-4A4B-B5E4-36BB0D5A56E4}"/>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5" name="Rectangle 163">
                <a:extLst>
                  <a:ext uri="{FF2B5EF4-FFF2-40B4-BE49-F238E27FC236}">
                    <a16:creationId xmlns:a16="http://schemas.microsoft.com/office/drawing/2014/main" id="{5BEB0A50-6BFE-463D-A955-B69B540479EF}"/>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6" name="Freeform 164">
                <a:extLst>
                  <a:ext uri="{FF2B5EF4-FFF2-40B4-BE49-F238E27FC236}">
                    <a16:creationId xmlns:a16="http://schemas.microsoft.com/office/drawing/2014/main" id="{C4626AF5-CDF0-40B5-8C51-EFA938A38D74}"/>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7" name="Rectangle 165">
                <a:extLst>
                  <a:ext uri="{FF2B5EF4-FFF2-40B4-BE49-F238E27FC236}">
                    <a16:creationId xmlns:a16="http://schemas.microsoft.com/office/drawing/2014/main" id="{DC0D47CF-3D0B-49CA-9D7A-524FC2E26BF7}"/>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8" name="Rectangle 166">
                <a:extLst>
                  <a:ext uri="{FF2B5EF4-FFF2-40B4-BE49-F238E27FC236}">
                    <a16:creationId xmlns:a16="http://schemas.microsoft.com/office/drawing/2014/main" id="{DF0B1AFF-8B30-4A54-B14F-9AE49AB2EEEB}"/>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9" name="Rectangle 167">
                <a:extLst>
                  <a:ext uri="{FF2B5EF4-FFF2-40B4-BE49-F238E27FC236}">
                    <a16:creationId xmlns:a16="http://schemas.microsoft.com/office/drawing/2014/main" id="{704D736F-C35A-4678-87ED-83BE671D2AC2}"/>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0" name="Rectangle 168">
                <a:extLst>
                  <a:ext uri="{FF2B5EF4-FFF2-40B4-BE49-F238E27FC236}">
                    <a16:creationId xmlns:a16="http://schemas.microsoft.com/office/drawing/2014/main" id="{9F2CEFB4-C058-4478-8BF7-6E3B1E0D5F5B}"/>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1" name="Rectangle 169">
                <a:extLst>
                  <a:ext uri="{FF2B5EF4-FFF2-40B4-BE49-F238E27FC236}">
                    <a16:creationId xmlns:a16="http://schemas.microsoft.com/office/drawing/2014/main" id="{868EEB1C-6BCE-4513-B356-F5F49586E874}"/>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2" name="Rectangle 170">
                <a:extLst>
                  <a:ext uri="{FF2B5EF4-FFF2-40B4-BE49-F238E27FC236}">
                    <a16:creationId xmlns:a16="http://schemas.microsoft.com/office/drawing/2014/main" id="{9CD210F9-91C9-4D77-8FFD-95DD1571AD4D}"/>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3" name="Rectangle 171">
                <a:extLst>
                  <a:ext uri="{FF2B5EF4-FFF2-40B4-BE49-F238E27FC236}">
                    <a16:creationId xmlns:a16="http://schemas.microsoft.com/office/drawing/2014/main" id="{DABDDCBB-DF61-452C-A6B1-587D54D84172}"/>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4" name="Rectangle 172">
                <a:extLst>
                  <a:ext uri="{FF2B5EF4-FFF2-40B4-BE49-F238E27FC236}">
                    <a16:creationId xmlns:a16="http://schemas.microsoft.com/office/drawing/2014/main" id="{79AF09B2-F214-4BBC-A753-5FFE3165D77A}"/>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5" name="Rectangle 173">
                <a:extLst>
                  <a:ext uri="{FF2B5EF4-FFF2-40B4-BE49-F238E27FC236}">
                    <a16:creationId xmlns:a16="http://schemas.microsoft.com/office/drawing/2014/main" id="{12AF3AA2-22D5-4649-B29B-E7C550B5FBD7}"/>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6" name="Freeform 174">
                <a:extLst>
                  <a:ext uri="{FF2B5EF4-FFF2-40B4-BE49-F238E27FC236}">
                    <a16:creationId xmlns:a16="http://schemas.microsoft.com/office/drawing/2014/main" id="{EC54E52F-093A-4750-8CAE-9501722D388D}"/>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7" name="Freeform 175">
                <a:extLst>
                  <a:ext uri="{FF2B5EF4-FFF2-40B4-BE49-F238E27FC236}">
                    <a16:creationId xmlns:a16="http://schemas.microsoft.com/office/drawing/2014/main" id="{16D0EC71-3BCA-46A3-BC20-4F197A7B6E38}"/>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8" name="Freeform 176">
                <a:extLst>
                  <a:ext uri="{FF2B5EF4-FFF2-40B4-BE49-F238E27FC236}">
                    <a16:creationId xmlns:a16="http://schemas.microsoft.com/office/drawing/2014/main" id="{EA066061-5508-4112-97EA-89B2F689C7E2}"/>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9" name="Freeform 177">
                <a:extLst>
                  <a:ext uri="{FF2B5EF4-FFF2-40B4-BE49-F238E27FC236}">
                    <a16:creationId xmlns:a16="http://schemas.microsoft.com/office/drawing/2014/main" id="{2E0FDE9C-1654-4A04-9FB7-4D6FAAF7C94E}"/>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0" name="Freeform 178">
                <a:extLst>
                  <a:ext uri="{FF2B5EF4-FFF2-40B4-BE49-F238E27FC236}">
                    <a16:creationId xmlns:a16="http://schemas.microsoft.com/office/drawing/2014/main" id="{5B54721D-B57A-429F-B639-5D110222992F}"/>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1" name="Freeform 179">
                <a:extLst>
                  <a:ext uri="{FF2B5EF4-FFF2-40B4-BE49-F238E27FC236}">
                    <a16:creationId xmlns:a16="http://schemas.microsoft.com/office/drawing/2014/main" id="{44ED371C-8B25-4988-AA4D-42CFDBA82670}"/>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2" name="Freeform 180">
                <a:extLst>
                  <a:ext uri="{FF2B5EF4-FFF2-40B4-BE49-F238E27FC236}">
                    <a16:creationId xmlns:a16="http://schemas.microsoft.com/office/drawing/2014/main" id="{15E55260-643E-4B38-8F16-76669A899F6B}"/>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3" name="Freeform 181">
                <a:extLst>
                  <a:ext uri="{FF2B5EF4-FFF2-40B4-BE49-F238E27FC236}">
                    <a16:creationId xmlns:a16="http://schemas.microsoft.com/office/drawing/2014/main" id="{9D3E3D8A-8DE3-4F06-A2D7-EA93464452C5}"/>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4" name="Freeform 182">
                <a:extLst>
                  <a:ext uri="{FF2B5EF4-FFF2-40B4-BE49-F238E27FC236}">
                    <a16:creationId xmlns:a16="http://schemas.microsoft.com/office/drawing/2014/main" id="{4440974D-260F-4C28-9DE4-FA8A3E683D5A}"/>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5" name="Freeform 183">
                <a:extLst>
                  <a:ext uri="{FF2B5EF4-FFF2-40B4-BE49-F238E27FC236}">
                    <a16:creationId xmlns:a16="http://schemas.microsoft.com/office/drawing/2014/main" id="{B21D2AE2-74EC-4732-AFEC-8B6A01C0FE65}"/>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6" name="Freeform 184">
                <a:extLst>
                  <a:ext uri="{FF2B5EF4-FFF2-40B4-BE49-F238E27FC236}">
                    <a16:creationId xmlns:a16="http://schemas.microsoft.com/office/drawing/2014/main" id="{B869ECE5-88CE-412C-B2AF-2BD052E53D19}"/>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7" name="Freeform 185">
                <a:extLst>
                  <a:ext uri="{FF2B5EF4-FFF2-40B4-BE49-F238E27FC236}">
                    <a16:creationId xmlns:a16="http://schemas.microsoft.com/office/drawing/2014/main" id="{CB757A84-5263-413F-ACE3-07171BE1A3E9}"/>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8" name="Freeform 186">
                <a:extLst>
                  <a:ext uri="{FF2B5EF4-FFF2-40B4-BE49-F238E27FC236}">
                    <a16:creationId xmlns:a16="http://schemas.microsoft.com/office/drawing/2014/main" id="{9B1CD91C-A0EE-471C-9030-839DF41CBB2A}"/>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9" name="Freeform 187">
                <a:extLst>
                  <a:ext uri="{FF2B5EF4-FFF2-40B4-BE49-F238E27FC236}">
                    <a16:creationId xmlns:a16="http://schemas.microsoft.com/office/drawing/2014/main" id="{940C5276-07AF-423C-A03C-0B4102218AFC}"/>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0" name="Freeform 188">
                <a:extLst>
                  <a:ext uri="{FF2B5EF4-FFF2-40B4-BE49-F238E27FC236}">
                    <a16:creationId xmlns:a16="http://schemas.microsoft.com/office/drawing/2014/main" id="{65EECA72-B343-4E56-BB01-4EB856C01D05}"/>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8" name="Group 447">
              <a:extLst>
                <a:ext uri="{FF2B5EF4-FFF2-40B4-BE49-F238E27FC236}">
                  <a16:creationId xmlns:a16="http://schemas.microsoft.com/office/drawing/2014/main" id="{F9684E67-83CE-4C95-8173-F5E25EAE37E5}"/>
                </a:ext>
              </a:extLst>
            </p:cNvPr>
            <p:cNvGrpSpPr/>
            <p:nvPr/>
          </p:nvGrpSpPr>
          <p:grpSpPr>
            <a:xfrm>
              <a:off x="2120789" y="4753667"/>
              <a:ext cx="708666" cy="535243"/>
              <a:chOff x="3133468" y="6827688"/>
              <a:chExt cx="841655" cy="635688"/>
            </a:xfrm>
            <a:solidFill>
              <a:schemeClr val="tx2"/>
            </a:solidFill>
          </p:grpSpPr>
          <p:sp>
            <p:nvSpPr>
              <p:cNvPr id="616" name="Rectangle 25">
                <a:extLst>
                  <a:ext uri="{FF2B5EF4-FFF2-40B4-BE49-F238E27FC236}">
                    <a16:creationId xmlns:a16="http://schemas.microsoft.com/office/drawing/2014/main" id="{CA38B90F-AFD0-45F6-B717-2C55E4298B6C}"/>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7" name="Rectangle 26">
                <a:extLst>
                  <a:ext uri="{FF2B5EF4-FFF2-40B4-BE49-F238E27FC236}">
                    <a16:creationId xmlns:a16="http://schemas.microsoft.com/office/drawing/2014/main" id="{2E4FEA0B-3ECF-4332-BD00-9349417B96B1}"/>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8" name="Freeform 43">
                <a:extLst>
                  <a:ext uri="{FF2B5EF4-FFF2-40B4-BE49-F238E27FC236}">
                    <a16:creationId xmlns:a16="http://schemas.microsoft.com/office/drawing/2014/main" id="{C89817F1-7D40-44D4-82E5-9219505FB771}"/>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9" name="Freeform 47">
                <a:extLst>
                  <a:ext uri="{FF2B5EF4-FFF2-40B4-BE49-F238E27FC236}">
                    <a16:creationId xmlns:a16="http://schemas.microsoft.com/office/drawing/2014/main" id="{B21086B8-43A9-4BB4-A1E3-BC2C0B163B31}"/>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620" name="Group 619">
                <a:extLst>
                  <a:ext uri="{FF2B5EF4-FFF2-40B4-BE49-F238E27FC236}">
                    <a16:creationId xmlns:a16="http://schemas.microsoft.com/office/drawing/2014/main" id="{7619A33C-9F32-45CB-966D-556489438672}"/>
                  </a:ext>
                </a:extLst>
              </p:cNvPr>
              <p:cNvGrpSpPr/>
              <p:nvPr/>
            </p:nvGrpSpPr>
            <p:grpSpPr>
              <a:xfrm>
                <a:off x="3133468" y="6869818"/>
                <a:ext cx="445637" cy="444701"/>
                <a:chOff x="3133468" y="6869818"/>
                <a:chExt cx="445637" cy="444701"/>
              </a:xfrm>
              <a:grpFill/>
            </p:grpSpPr>
            <p:sp>
              <p:nvSpPr>
                <p:cNvPr id="661" name="Rectangle 20">
                  <a:extLst>
                    <a:ext uri="{FF2B5EF4-FFF2-40B4-BE49-F238E27FC236}">
                      <a16:creationId xmlns:a16="http://schemas.microsoft.com/office/drawing/2014/main" id="{E140B98F-5032-4E2C-8497-364FDE7EAEF9}"/>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2" name="Rectangle 21">
                  <a:extLst>
                    <a:ext uri="{FF2B5EF4-FFF2-40B4-BE49-F238E27FC236}">
                      <a16:creationId xmlns:a16="http://schemas.microsoft.com/office/drawing/2014/main" id="{233545E0-3FE6-4A2F-B0F6-F2C795DB2026}"/>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3" name="Rectangle 22">
                  <a:extLst>
                    <a:ext uri="{FF2B5EF4-FFF2-40B4-BE49-F238E27FC236}">
                      <a16:creationId xmlns:a16="http://schemas.microsoft.com/office/drawing/2014/main" id="{1EBD3A82-72BE-4E88-A53E-82687706673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4" name="Rectangle 23">
                  <a:extLst>
                    <a:ext uri="{FF2B5EF4-FFF2-40B4-BE49-F238E27FC236}">
                      <a16:creationId xmlns:a16="http://schemas.microsoft.com/office/drawing/2014/main" id="{AA495E9B-DC52-42CF-83B9-A12F80D068F3}"/>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5" name="Rectangle 24">
                  <a:extLst>
                    <a:ext uri="{FF2B5EF4-FFF2-40B4-BE49-F238E27FC236}">
                      <a16:creationId xmlns:a16="http://schemas.microsoft.com/office/drawing/2014/main" id="{B844B2B3-377E-4568-AD18-2D0AB2AE0DFB}"/>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6" name="Rectangle 27">
                  <a:extLst>
                    <a:ext uri="{FF2B5EF4-FFF2-40B4-BE49-F238E27FC236}">
                      <a16:creationId xmlns:a16="http://schemas.microsoft.com/office/drawing/2014/main" id="{7253CE1F-5765-42B9-B44C-A30724A1E014}"/>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7" name="Rectangle 28">
                  <a:extLst>
                    <a:ext uri="{FF2B5EF4-FFF2-40B4-BE49-F238E27FC236}">
                      <a16:creationId xmlns:a16="http://schemas.microsoft.com/office/drawing/2014/main" id="{DD0CA87C-0F52-4D04-967C-B5E6CD503A45}"/>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8" name="Rectangle 29">
                  <a:extLst>
                    <a:ext uri="{FF2B5EF4-FFF2-40B4-BE49-F238E27FC236}">
                      <a16:creationId xmlns:a16="http://schemas.microsoft.com/office/drawing/2014/main" id="{DBD68663-1533-4F57-8E5E-4BF1FE37F483}"/>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9" name="Rectangle 30">
                  <a:extLst>
                    <a:ext uri="{FF2B5EF4-FFF2-40B4-BE49-F238E27FC236}">
                      <a16:creationId xmlns:a16="http://schemas.microsoft.com/office/drawing/2014/main" id="{3587090A-8CAC-40B6-8C22-C6CD3B40BD5F}"/>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0" name="Rectangle 31">
                  <a:extLst>
                    <a:ext uri="{FF2B5EF4-FFF2-40B4-BE49-F238E27FC236}">
                      <a16:creationId xmlns:a16="http://schemas.microsoft.com/office/drawing/2014/main" id="{9928F930-CCED-475F-A62C-CD78478B905E}"/>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1" name="Rectangle 32">
                  <a:extLst>
                    <a:ext uri="{FF2B5EF4-FFF2-40B4-BE49-F238E27FC236}">
                      <a16:creationId xmlns:a16="http://schemas.microsoft.com/office/drawing/2014/main" id="{2F246CE6-E9E2-401E-98A6-2705DB8C9078}"/>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2" name="Freeform 33">
                  <a:extLst>
                    <a:ext uri="{FF2B5EF4-FFF2-40B4-BE49-F238E27FC236}">
                      <a16:creationId xmlns:a16="http://schemas.microsoft.com/office/drawing/2014/main" id="{E5A68121-80BD-4DE7-8FD4-79F365FD45C2}"/>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3" name="Freeform 34">
                  <a:extLst>
                    <a:ext uri="{FF2B5EF4-FFF2-40B4-BE49-F238E27FC236}">
                      <a16:creationId xmlns:a16="http://schemas.microsoft.com/office/drawing/2014/main" id="{8481B91F-307F-4DB4-914A-8CC282E0A7D2}"/>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4" name="Freeform 35">
                  <a:extLst>
                    <a:ext uri="{FF2B5EF4-FFF2-40B4-BE49-F238E27FC236}">
                      <a16:creationId xmlns:a16="http://schemas.microsoft.com/office/drawing/2014/main" id="{75F6866E-23A9-4C83-9FFD-FFC2CA3FDBD1}"/>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5" name="Freeform 36">
                  <a:extLst>
                    <a:ext uri="{FF2B5EF4-FFF2-40B4-BE49-F238E27FC236}">
                      <a16:creationId xmlns:a16="http://schemas.microsoft.com/office/drawing/2014/main" id="{78E4A63A-90E8-41B7-AB2F-D058FD53CCE4}"/>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6" name="Oval 37">
                  <a:extLst>
                    <a:ext uri="{FF2B5EF4-FFF2-40B4-BE49-F238E27FC236}">
                      <a16:creationId xmlns:a16="http://schemas.microsoft.com/office/drawing/2014/main" id="{A655A1BF-B100-45BC-AB55-ED73C08FF9C0}"/>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7" name="Oval 38">
                  <a:extLst>
                    <a:ext uri="{FF2B5EF4-FFF2-40B4-BE49-F238E27FC236}">
                      <a16:creationId xmlns:a16="http://schemas.microsoft.com/office/drawing/2014/main" id="{70F91E76-C3B1-4CAF-B7D5-D5A95F6BC12F}"/>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8" name="Oval 39">
                  <a:extLst>
                    <a:ext uri="{FF2B5EF4-FFF2-40B4-BE49-F238E27FC236}">
                      <a16:creationId xmlns:a16="http://schemas.microsoft.com/office/drawing/2014/main" id="{5FFB02E5-CA9E-4081-846F-DB559DC617BE}"/>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9" name="Freeform 40">
                  <a:extLst>
                    <a:ext uri="{FF2B5EF4-FFF2-40B4-BE49-F238E27FC236}">
                      <a16:creationId xmlns:a16="http://schemas.microsoft.com/office/drawing/2014/main" id="{CD73ABCD-CDE8-442B-99D5-26FFBD1DCEFB}"/>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0" name="Freeform 41">
                  <a:extLst>
                    <a:ext uri="{FF2B5EF4-FFF2-40B4-BE49-F238E27FC236}">
                      <a16:creationId xmlns:a16="http://schemas.microsoft.com/office/drawing/2014/main" id="{0C027AEE-E9BC-42B4-AC97-0D230B922811}"/>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1" name="Freeform 42">
                  <a:extLst>
                    <a:ext uri="{FF2B5EF4-FFF2-40B4-BE49-F238E27FC236}">
                      <a16:creationId xmlns:a16="http://schemas.microsoft.com/office/drawing/2014/main" id="{3804F038-925A-48A2-AB6C-75B11CD1FDAD}"/>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2" name="Freeform 44">
                  <a:extLst>
                    <a:ext uri="{FF2B5EF4-FFF2-40B4-BE49-F238E27FC236}">
                      <a16:creationId xmlns:a16="http://schemas.microsoft.com/office/drawing/2014/main" id="{F155E6EE-89AF-4ED4-8C1E-BE5EED464EC2}"/>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3" name="Freeform 45">
                  <a:extLst>
                    <a:ext uri="{FF2B5EF4-FFF2-40B4-BE49-F238E27FC236}">
                      <a16:creationId xmlns:a16="http://schemas.microsoft.com/office/drawing/2014/main" id="{3893BAB2-D98B-4B6D-B324-C25B94E6EADB}"/>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4" name="Freeform 46">
                  <a:extLst>
                    <a:ext uri="{FF2B5EF4-FFF2-40B4-BE49-F238E27FC236}">
                      <a16:creationId xmlns:a16="http://schemas.microsoft.com/office/drawing/2014/main" id="{952D007B-A23E-4E31-801A-61FD8F9A7AC5}"/>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5" name="Freeform 48">
                  <a:extLst>
                    <a:ext uri="{FF2B5EF4-FFF2-40B4-BE49-F238E27FC236}">
                      <a16:creationId xmlns:a16="http://schemas.microsoft.com/office/drawing/2014/main" id="{DCE6F9EF-5456-4AB5-9C7F-C29D81CD5253}"/>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6" name="Freeform 49">
                  <a:extLst>
                    <a:ext uri="{FF2B5EF4-FFF2-40B4-BE49-F238E27FC236}">
                      <a16:creationId xmlns:a16="http://schemas.microsoft.com/office/drawing/2014/main" id="{644F37BC-E12E-43CF-8515-E7EE9E2F9C16}"/>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7" name="Freeform 50">
                  <a:extLst>
                    <a:ext uri="{FF2B5EF4-FFF2-40B4-BE49-F238E27FC236}">
                      <a16:creationId xmlns:a16="http://schemas.microsoft.com/office/drawing/2014/main" id="{4C7480DD-1D05-4D89-ADF5-2CEB135FEB4E}"/>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8" name="Freeform 51">
                  <a:extLst>
                    <a:ext uri="{FF2B5EF4-FFF2-40B4-BE49-F238E27FC236}">
                      <a16:creationId xmlns:a16="http://schemas.microsoft.com/office/drawing/2014/main" id="{E744ADF5-D787-45C1-A7BE-397D011E60FA}"/>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9" name="Freeform 52">
                  <a:extLst>
                    <a:ext uri="{FF2B5EF4-FFF2-40B4-BE49-F238E27FC236}">
                      <a16:creationId xmlns:a16="http://schemas.microsoft.com/office/drawing/2014/main" id="{F88F5DF6-190F-4D10-B10F-18B19B862C97}"/>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0" name="Freeform 53">
                  <a:extLst>
                    <a:ext uri="{FF2B5EF4-FFF2-40B4-BE49-F238E27FC236}">
                      <a16:creationId xmlns:a16="http://schemas.microsoft.com/office/drawing/2014/main" id="{640A152E-B718-4F9D-AD38-79B63C7281B8}"/>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1" name="Freeform 54">
                  <a:extLst>
                    <a:ext uri="{FF2B5EF4-FFF2-40B4-BE49-F238E27FC236}">
                      <a16:creationId xmlns:a16="http://schemas.microsoft.com/office/drawing/2014/main" id="{5D860BA9-6E3F-4497-BD2C-2CEDBD6C3B88}"/>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2" name="Freeform 55">
                  <a:extLst>
                    <a:ext uri="{FF2B5EF4-FFF2-40B4-BE49-F238E27FC236}">
                      <a16:creationId xmlns:a16="http://schemas.microsoft.com/office/drawing/2014/main" id="{A1942454-01D6-417E-A4D2-66F3E13352C7}"/>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3" name="Freeform 56">
                  <a:extLst>
                    <a:ext uri="{FF2B5EF4-FFF2-40B4-BE49-F238E27FC236}">
                      <a16:creationId xmlns:a16="http://schemas.microsoft.com/office/drawing/2014/main" id="{567D7DD9-5AE9-44DE-B666-AD08F5DEBE1E}"/>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4" name="Freeform 57">
                  <a:extLst>
                    <a:ext uri="{FF2B5EF4-FFF2-40B4-BE49-F238E27FC236}">
                      <a16:creationId xmlns:a16="http://schemas.microsoft.com/office/drawing/2014/main" id="{7FA4FEEF-01D0-467F-B3A7-20C3D1A2C1D7}"/>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5" name="Freeform 58">
                  <a:extLst>
                    <a:ext uri="{FF2B5EF4-FFF2-40B4-BE49-F238E27FC236}">
                      <a16:creationId xmlns:a16="http://schemas.microsoft.com/office/drawing/2014/main" id="{2E612A11-C529-4DA5-9182-B1ED269FBFF1}"/>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6" name="Freeform 59">
                  <a:extLst>
                    <a:ext uri="{FF2B5EF4-FFF2-40B4-BE49-F238E27FC236}">
                      <a16:creationId xmlns:a16="http://schemas.microsoft.com/office/drawing/2014/main" id="{4B7D9BA5-906E-4A16-BA85-90F3729848FC}"/>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7" name="Freeform 60">
                  <a:extLst>
                    <a:ext uri="{FF2B5EF4-FFF2-40B4-BE49-F238E27FC236}">
                      <a16:creationId xmlns:a16="http://schemas.microsoft.com/office/drawing/2014/main" id="{EF49CEC5-DF66-4A79-B4DB-4FF1B1CA1715}"/>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8" name="Freeform 61">
                  <a:extLst>
                    <a:ext uri="{FF2B5EF4-FFF2-40B4-BE49-F238E27FC236}">
                      <a16:creationId xmlns:a16="http://schemas.microsoft.com/office/drawing/2014/main" id="{5DC94BA4-A49B-4FF9-AB28-FB6F495904D3}"/>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9" name="Freeform 62">
                  <a:extLst>
                    <a:ext uri="{FF2B5EF4-FFF2-40B4-BE49-F238E27FC236}">
                      <a16:creationId xmlns:a16="http://schemas.microsoft.com/office/drawing/2014/main" id="{995C6B28-E3F4-40C0-B012-FB74284C3BA7}"/>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0" name="Freeform 63">
                  <a:extLst>
                    <a:ext uri="{FF2B5EF4-FFF2-40B4-BE49-F238E27FC236}">
                      <a16:creationId xmlns:a16="http://schemas.microsoft.com/office/drawing/2014/main" id="{BDD2A360-A382-4B95-9B74-73F7716FDBCF}"/>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1" name="Freeform 64">
                  <a:extLst>
                    <a:ext uri="{FF2B5EF4-FFF2-40B4-BE49-F238E27FC236}">
                      <a16:creationId xmlns:a16="http://schemas.microsoft.com/office/drawing/2014/main" id="{EB3F09A9-A9C6-4DFB-9309-F6C42F02F7A0}"/>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2" name="Freeform 65">
                  <a:extLst>
                    <a:ext uri="{FF2B5EF4-FFF2-40B4-BE49-F238E27FC236}">
                      <a16:creationId xmlns:a16="http://schemas.microsoft.com/office/drawing/2014/main" id="{F090D037-4DF0-480A-9152-A406DCDB483E}"/>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3" name="Rectangle 66">
                  <a:extLst>
                    <a:ext uri="{FF2B5EF4-FFF2-40B4-BE49-F238E27FC236}">
                      <a16:creationId xmlns:a16="http://schemas.microsoft.com/office/drawing/2014/main" id="{ADA970B4-6C5D-4104-90B8-954CDC78D5E1}"/>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4" name="Rectangle 67">
                  <a:extLst>
                    <a:ext uri="{FF2B5EF4-FFF2-40B4-BE49-F238E27FC236}">
                      <a16:creationId xmlns:a16="http://schemas.microsoft.com/office/drawing/2014/main" id="{F4AE0937-DAE2-458F-A59F-2846FAA7409A}"/>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5" name="Freeform 68">
                  <a:extLst>
                    <a:ext uri="{FF2B5EF4-FFF2-40B4-BE49-F238E27FC236}">
                      <a16:creationId xmlns:a16="http://schemas.microsoft.com/office/drawing/2014/main" id="{BD52430C-8828-4B54-A616-207801A1D8D9}"/>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6" name="Freeform 69">
                  <a:extLst>
                    <a:ext uri="{FF2B5EF4-FFF2-40B4-BE49-F238E27FC236}">
                      <a16:creationId xmlns:a16="http://schemas.microsoft.com/office/drawing/2014/main" id="{F1019DDE-AB23-4959-A420-F9F0CCCB8B8D}"/>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7" name="Freeform 70">
                  <a:extLst>
                    <a:ext uri="{FF2B5EF4-FFF2-40B4-BE49-F238E27FC236}">
                      <a16:creationId xmlns:a16="http://schemas.microsoft.com/office/drawing/2014/main" id="{41B24D70-C31D-4D72-8158-AF098652A848}"/>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8" name="Freeform 71">
                  <a:extLst>
                    <a:ext uri="{FF2B5EF4-FFF2-40B4-BE49-F238E27FC236}">
                      <a16:creationId xmlns:a16="http://schemas.microsoft.com/office/drawing/2014/main" id="{E68B7A21-9931-43DB-AB56-D2E14F128989}"/>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9" name="Oval 72">
                  <a:extLst>
                    <a:ext uri="{FF2B5EF4-FFF2-40B4-BE49-F238E27FC236}">
                      <a16:creationId xmlns:a16="http://schemas.microsoft.com/office/drawing/2014/main" id="{D7F87042-AEB9-4694-A6C3-A78B875173F9}"/>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0" name="Freeform 73">
                  <a:extLst>
                    <a:ext uri="{FF2B5EF4-FFF2-40B4-BE49-F238E27FC236}">
                      <a16:creationId xmlns:a16="http://schemas.microsoft.com/office/drawing/2014/main" id="{1F4D8308-7CA9-42A0-BB93-AC8AA7D62F33}"/>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1" name="Oval 74">
                  <a:extLst>
                    <a:ext uri="{FF2B5EF4-FFF2-40B4-BE49-F238E27FC236}">
                      <a16:creationId xmlns:a16="http://schemas.microsoft.com/office/drawing/2014/main" id="{3A532FE6-01A8-4D0A-A0F9-3195C5BAC28F}"/>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2" name="Freeform 278">
                  <a:extLst>
                    <a:ext uri="{FF2B5EF4-FFF2-40B4-BE49-F238E27FC236}">
                      <a16:creationId xmlns:a16="http://schemas.microsoft.com/office/drawing/2014/main" id="{A6F92795-8C21-428F-B561-7E2F9C044F75}"/>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3" name="Freeform 279">
                  <a:extLst>
                    <a:ext uri="{FF2B5EF4-FFF2-40B4-BE49-F238E27FC236}">
                      <a16:creationId xmlns:a16="http://schemas.microsoft.com/office/drawing/2014/main" id="{3EDEB877-58F9-48F8-80F9-5885DB19DF25}"/>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4" name="Freeform 280">
                  <a:extLst>
                    <a:ext uri="{FF2B5EF4-FFF2-40B4-BE49-F238E27FC236}">
                      <a16:creationId xmlns:a16="http://schemas.microsoft.com/office/drawing/2014/main" id="{69832A3B-6B03-4F32-AD6E-3A317DEE6C22}"/>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5" name="Freeform 281">
                  <a:extLst>
                    <a:ext uri="{FF2B5EF4-FFF2-40B4-BE49-F238E27FC236}">
                      <a16:creationId xmlns:a16="http://schemas.microsoft.com/office/drawing/2014/main" id="{BB790CCA-26CC-4C0C-AE1C-960C922BAE36}"/>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6" name="Freeform 282">
                  <a:extLst>
                    <a:ext uri="{FF2B5EF4-FFF2-40B4-BE49-F238E27FC236}">
                      <a16:creationId xmlns:a16="http://schemas.microsoft.com/office/drawing/2014/main" id="{CDF2DFA7-356C-4689-A70B-538DD14C6B2E}"/>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7" name="Freeform 283">
                  <a:extLst>
                    <a:ext uri="{FF2B5EF4-FFF2-40B4-BE49-F238E27FC236}">
                      <a16:creationId xmlns:a16="http://schemas.microsoft.com/office/drawing/2014/main" id="{2BE61E15-E7D9-4EAC-8449-F9191ABA1871}"/>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8" name="Freeform 284">
                  <a:extLst>
                    <a:ext uri="{FF2B5EF4-FFF2-40B4-BE49-F238E27FC236}">
                      <a16:creationId xmlns:a16="http://schemas.microsoft.com/office/drawing/2014/main" id="{7A08768A-6466-44B2-872F-34C133040C38}"/>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9" name="Freeform 285">
                  <a:extLst>
                    <a:ext uri="{FF2B5EF4-FFF2-40B4-BE49-F238E27FC236}">
                      <a16:creationId xmlns:a16="http://schemas.microsoft.com/office/drawing/2014/main" id="{194972C5-310B-4E80-A9DB-20EC02E7D367}"/>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0" name="Freeform 286">
                  <a:extLst>
                    <a:ext uri="{FF2B5EF4-FFF2-40B4-BE49-F238E27FC236}">
                      <a16:creationId xmlns:a16="http://schemas.microsoft.com/office/drawing/2014/main" id="{56263DCE-0E73-4FFF-B30B-89C99E178998}"/>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1" name="Freeform 287">
                  <a:extLst>
                    <a:ext uri="{FF2B5EF4-FFF2-40B4-BE49-F238E27FC236}">
                      <a16:creationId xmlns:a16="http://schemas.microsoft.com/office/drawing/2014/main" id="{CF03945C-F2C9-4AC4-922C-D1165BAC269A}"/>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2" name="Freeform 288">
                  <a:extLst>
                    <a:ext uri="{FF2B5EF4-FFF2-40B4-BE49-F238E27FC236}">
                      <a16:creationId xmlns:a16="http://schemas.microsoft.com/office/drawing/2014/main" id="{BB3BEAEA-EE2E-41F3-A490-8FDDE9A83632}"/>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3" name="Freeform 289">
                  <a:extLst>
                    <a:ext uri="{FF2B5EF4-FFF2-40B4-BE49-F238E27FC236}">
                      <a16:creationId xmlns:a16="http://schemas.microsoft.com/office/drawing/2014/main" id="{1D82F55C-EC98-4CBB-A992-074A8C81B6F4}"/>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4" name="Freeform 290">
                  <a:extLst>
                    <a:ext uri="{FF2B5EF4-FFF2-40B4-BE49-F238E27FC236}">
                      <a16:creationId xmlns:a16="http://schemas.microsoft.com/office/drawing/2014/main" id="{C387F4A4-9973-4456-8300-AFA323651292}"/>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5" name="Freeform 291">
                  <a:extLst>
                    <a:ext uri="{FF2B5EF4-FFF2-40B4-BE49-F238E27FC236}">
                      <a16:creationId xmlns:a16="http://schemas.microsoft.com/office/drawing/2014/main" id="{3DA1FE0F-04C6-4841-AF9C-731B44C7226E}"/>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6" name="Freeform 292">
                  <a:extLst>
                    <a:ext uri="{FF2B5EF4-FFF2-40B4-BE49-F238E27FC236}">
                      <a16:creationId xmlns:a16="http://schemas.microsoft.com/office/drawing/2014/main" id="{45DD4609-4A79-4A24-94DD-CB5EA642CF73}"/>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7" name="Freeform 293">
                  <a:extLst>
                    <a:ext uri="{FF2B5EF4-FFF2-40B4-BE49-F238E27FC236}">
                      <a16:creationId xmlns:a16="http://schemas.microsoft.com/office/drawing/2014/main" id="{EC121504-873D-43A3-9418-D17B9F91AE81}"/>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8" name="Freeform 294">
                  <a:extLst>
                    <a:ext uri="{FF2B5EF4-FFF2-40B4-BE49-F238E27FC236}">
                      <a16:creationId xmlns:a16="http://schemas.microsoft.com/office/drawing/2014/main" id="{28F8EA39-6121-4029-94BA-F35CE3950254}"/>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9" name="Freeform 295">
                  <a:extLst>
                    <a:ext uri="{FF2B5EF4-FFF2-40B4-BE49-F238E27FC236}">
                      <a16:creationId xmlns:a16="http://schemas.microsoft.com/office/drawing/2014/main" id="{72C0A3F6-7FC8-4EEB-B654-0A7D341305C1}"/>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621" name="Rectangle 296">
                <a:extLst>
                  <a:ext uri="{FF2B5EF4-FFF2-40B4-BE49-F238E27FC236}">
                    <a16:creationId xmlns:a16="http://schemas.microsoft.com/office/drawing/2014/main" id="{56083B23-74A8-4A98-A306-FDF304BF7928}"/>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2" name="Rectangle 297">
                <a:extLst>
                  <a:ext uri="{FF2B5EF4-FFF2-40B4-BE49-F238E27FC236}">
                    <a16:creationId xmlns:a16="http://schemas.microsoft.com/office/drawing/2014/main" id="{763436DC-3987-4D79-932D-CB05A62AB61C}"/>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3" name="Rectangle 298">
                <a:extLst>
                  <a:ext uri="{FF2B5EF4-FFF2-40B4-BE49-F238E27FC236}">
                    <a16:creationId xmlns:a16="http://schemas.microsoft.com/office/drawing/2014/main" id="{4A2DB9B4-2031-4656-AE53-9F1879B705B2}"/>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4" name="Rectangle 299">
                <a:extLst>
                  <a:ext uri="{FF2B5EF4-FFF2-40B4-BE49-F238E27FC236}">
                    <a16:creationId xmlns:a16="http://schemas.microsoft.com/office/drawing/2014/main" id="{54EC6512-295A-44BF-8DB4-9A264AA0759F}"/>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5" name="Rectangle 300">
                <a:extLst>
                  <a:ext uri="{FF2B5EF4-FFF2-40B4-BE49-F238E27FC236}">
                    <a16:creationId xmlns:a16="http://schemas.microsoft.com/office/drawing/2014/main" id="{264E9522-A003-4CEF-B3E2-2B4FD9A2EED2}"/>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6" name="Rectangle 301">
                <a:extLst>
                  <a:ext uri="{FF2B5EF4-FFF2-40B4-BE49-F238E27FC236}">
                    <a16:creationId xmlns:a16="http://schemas.microsoft.com/office/drawing/2014/main" id="{F95A34D0-C4CF-47D9-B069-95C61C2E71AC}"/>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7" name="Rectangle 302">
                <a:extLst>
                  <a:ext uri="{FF2B5EF4-FFF2-40B4-BE49-F238E27FC236}">
                    <a16:creationId xmlns:a16="http://schemas.microsoft.com/office/drawing/2014/main" id="{1E9CC14D-1091-420D-ACFA-2B690E5987B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8" name="Rectangle 303">
                <a:extLst>
                  <a:ext uri="{FF2B5EF4-FFF2-40B4-BE49-F238E27FC236}">
                    <a16:creationId xmlns:a16="http://schemas.microsoft.com/office/drawing/2014/main" id="{BD1570E4-4CA1-462F-B846-9FEFA3606049}"/>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9" name="Freeform 304">
                <a:extLst>
                  <a:ext uri="{FF2B5EF4-FFF2-40B4-BE49-F238E27FC236}">
                    <a16:creationId xmlns:a16="http://schemas.microsoft.com/office/drawing/2014/main" id="{77A6BE5B-F328-4C23-9A22-434792EAC16A}"/>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0" name="Freeform 305">
                <a:extLst>
                  <a:ext uri="{FF2B5EF4-FFF2-40B4-BE49-F238E27FC236}">
                    <a16:creationId xmlns:a16="http://schemas.microsoft.com/office/drawing/2014/main" id="{8A7B6A47-A519-490F-BC70-FFED969EF28A}"/>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1" name="Freeform 306">
                <a:extLst>
                  <a:ext uri="{FF2B5EF4-FFF2-40B4-BE49-F238E27FC236}">
                    <a16:creationId xmlns:a16="http://schemas.microsoft.com/office/drawing/2014/main" id="{70ED597B-222E-4E84-968C-72966AB4C1E2}"/>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2" name="Freeform 307">
                <a:extLst>
                  <a:ext uri="{FF2B5EF4-FFF2-40B4-BE49-F238E27FC236}">
                    <a16:creationId xmlns:a16="http://schemas.microsoft.com/office/drawing/2014/main" id="{F0B3D398-AA79-4FC8-AC81-5607EA797591}"/>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3" name="Freeform 308">
                <a:extLst>
                  <a:ext uri="{FF2B5EF4-FFF2-40B4-BE49-F238E27FC236}">
                    <a16:creationId xmlns:a16="http://schemas.microsoft.com/office/drawing/2014/main" id="{A77C5A6D-CD30-4A39-B615-43E6A142AE66}"/>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4" name="Freeform 309">
                <a:extLst>
                  <a:ext uri="{FF2B5EF4-FFF2-40B4-BE49-F238E27FC236}">
                    <a16:creationId xmlns:a16="http://schemas.microsoft.com/office/drawing/2014/main" id="{DA48D975-6D26-4936-8492-5723B1DCE7FA}"/>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5" name="Freeform 310">
                <a:extLst>
                  <a:ext uri="{FF2B5EF4-FFF2-40B4-BE49-F238E27FC236}">
                    <a16:creationId xmlns:a16="http://schemas.microsoft.com/office/drawing/2014/main" id="{847DA197-2DE8-4532-8907-B8D369A780D7}"/>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6" name="Freeform 311">
                <a:extLst>
                  <a:ext uri="{FF2B5EF4-FFF2-40B4-BE49-F238E27FC236}">
                    <a16:creationId xmlns:a16="http://schemas.microsoft.com/office/drawing/2014/main" id="{60DFEBF5-0D3A-4834-800C-F24834D1DA0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7" name="Freeform 312">
                <a:extLst>
                  <a:ext uri="{FF2B5EF4-FFF2-40B4-BE49-F238E27FC236}">
                    <a16:creationId xmlns:a16="http://schemas.microsoft.com/office/drawing/2014/main" id="{57187B3C-74AC-4B98-8C2C-2E506F31C295}"/>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8" name="Freeform 313">
                <a:extLst>
                  <a:ext uri="{FF2B5EF4-FFF2-40B4-BE49-F238E27FC236}">
                    <a16:creationId xmlns:a16="http://schemas.microsoft.com/office/drawing/2014/main" id="{2D71010F-67E9-4859-9D69-6EF6D3D905FB}"/>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9" name="Freeform 314">
                <a:extLst>
                  <a:ext uri="{FF2B5EF4-FFF2-40B4-BE49-F238E27FC236}">
                    <a16:creationId xmlns:a16="http://schemas.microsoft.com/office/drawing/2014/main" id="{F8C55FDC-4263-4925-A8E2-A12637A82BC3}"/>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0" name="Freeform 315">
                <a:extLst>
                  <a:ext uri="{FF2B5EF4-FFF2-40B4-BE49-F238E27FC236}">
                    <a16:creationId xmlns:a16="http://schemas.microsoft.com/office/drawing/2014/main" id="{6B55AB28-CA2B-4F30-8CB4-8AB6C58015E8}"/>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1" name="Freeform 316">
                <a:extLst>
                  <a:ext uri="{FF2B5EF4-FFF2-40B4-BE49-F238E27FC236}">
                    <a16:creationId xmlns:a16="http://schemas.microsoft.com/office/drawing/2014/main" id="{4EC2AF09-84C1-4E9C-98A6-D663C19763CB}"/>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2" name="Freeform 317">
                <a:extLst>
                  <a:ext uri="{FF2B5EF4-FFF2-40B4-BE49-F238E27FC236}">
                    <a16:creationId xmlns:a16="http://schemas.microsoft.com/office/drawing/2014/main" id="{DA645CA8-E5D4-4202-B40A-C9B9FE732307}"/>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3" name="Freeform 318">
                <a:extLst>
                  <a:ext uri="{FF2B5EF4-FFF2-40B4-BE49-F238E27FC236}">
                    <a16:creationId xmlns:a16="http://schemas.microsoft.com/office/drawing/2014/main" id="{56668BB8-1660-45CC-A811-856DFE9EFB3B}"/>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4" name="Freeform 319">
                <a:extLst>
                  <a:ext uri="{FF2B5EF4-FFF2-40B4-BE49-F238E27FC236}">
                    <a16:creationId xmlns:a16="http://schemas.microsoft.com/office/drawing/2014/main" id="{196D7DEA-D271-4B27-A7E7-132502514F60}"/>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5" name="Freeform 320">
                <a:extLst>
                  <a:ext uri="{FF2B5EF4-FFF2-40B4-BE49-F238E27FC236}">
                    <a16:creationId xmlns:a16="http://schemas.microsoft.com/office/drawing/2014/main" id="{6A882891-A755-44E4-BF10-5F54D4339B5C}"/>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6" name="Freeform 321">
                <a:extLst>
                  <a:ext uri="{FF2B5EF4-FFF2-40B4-BE49-F238E27FC236}">
                    <a16:creationId xmlns:a16="http://schemas.microsoft.com/office/drawing/2014/main" id="{19736798-B5BD-43EC-8787-C69F65936BC2}"/>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7" name="Freeform 322">
                <a:extLst>
                  <a:ext uri="{FF2B5EF4-FFF2-40B4-BE49-F238E27FC236}">
                    <a16:creationId xmlns:a16="http://schemas.microsoft.com/office/drawing/2014/main" id="{166C48E9-605D-4140-8563-BEB3059BC1B1}"/>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8" name="Freeform 323">
                <a:extLst>
                  <a:ext uri="{FF2B5EF4-FFF2-40B4-BE49-F238E27FC236}">
                    <a16:creationId xmlns:a16="http://schemas.microsoft.com/office/drawing/2014/main" id="{2F2FA673-59BF-4B2B-8389-512E89C8257A}"/>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9" name="Freeform 324">
                <a:extLst>
                  <a:ext uri="{FF2B5EF4-FFF2-40B4-BE49-F238E27FC236}">
                    <a16:creationId xmlns:a16="http://schemas.microsoft.com/office/drawing/2014/main" id="{E1BE0BD9-7504-4FBA-850D-E27FE59177C8}"/>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0" name="Freeform 325">
                <a:extLst>
                  <a:ext uri="{FF2B5EF4-FFF2-40B4-BE49-F238E27FC236}">
                    <a16:creationId xmlns:a16="http://schemas.microsoft.com/office/drawing/2014/main" id="{6EE6E7FC-B335-4585-9D9F-C05574B34FB0}"/>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1" name="Freeform 326">
                <a:extLst>
                  <a:ext uri="{FF2B5EF4-FFF2-40B4-BE49-F238E27FC236}">
                    <a16:creationId xmlns:a16="http://schemas.microsoft.com/office/drawing/2014/main" id="{38109EEF-9757-40F7-9DDC-1723C2B4D6F0}"/>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2" name="Freeform 327">
                <a:extLst>
                  <a:ext uri="{FF2B5EF4-FFF2-40B4-BE49-F238E27FC236}">
                    <a16:creationId xmlns:a16="http://schemas.microsoft.com/office/drawing/2014/main" id="{E9104432-A1C4-41FD-BDEA-B5790ABADAC2}"/>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3" name="Freeform 328">
                <a:extLst>
                  <a:ext uri="{FF2B5EF4-FFF2-40B4-BE49-F238E27FC236}">
                    <a16:creationId xmlns:a16="http://schemas.microsoft.com/office/drawing/2014/main" id="{B9D8A1AC-2764-4B1D-BDD9-BC88376EE393}"/>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4" name="Freeform 329">
                <a:extLst>
                  <a:ext uri="{FF2B5EF4-FFF2-40B4-BE49-F238E27FC236}">
                    <a16:creationId xmlns:a16="http://schemas.microsoft.com/office/drawing/2014/main" id="{D277BC85-00DB-4F8F-918B-1CA52113CA96}"/>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5" name="Freeform 330">
                <a:extLst>
                  <a:ext uri="{FF2B5EF4-FFF2-40B4-BE49-F238E27FC236}">
                    <a16:creationId xmlns:a16="http://schemas.microsoft.com/office/drawing/2014/main" id="{F778A654-1607-4573-A034-044EC57D700B}"/>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6" name="Freeform 331">
                <a:extLst>
                  <a:ext uri="{FF2B5EF4-FFF2-40B4-BE49-F238E27FC236}">
                    <a16:creationId xmlns:a16="http://schemas.microsoft.com/office/drawing/2014/main" id="{71F00722-3047-4175-8674-C6F15E43D400}"/>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7" name="Freeform 332">
                <a:extLst>
                  <a:ext uri="{FF2B5EF4-FFF2-40B4-BE49-F238E27FC236}">
                    <a16:creationId xmlns:a16="http://schemas.microsoft.com/office/drawing/2014/main" id="{C2938D27-C08E-45BD-8A2E-B21BA55B8A81}"/>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8" name="Freeform 333">
                <a:extLst>
                  <a:ext uri="{FF2B5EF4-FFF2-40B4-BE49-F238E27FC236}">
                    <a16:creationId xmlns:a16="http://schemas.microsoft.com/office/drawing/2014/main" id="{8B688E51-AC7B-4010-B809-4A0F943A05BB}"/>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9" name="Freeform 334">
                <a:extLst>
                  <a:ext uri="{FF2B5EF4-FFF2-40B4-BE49-F238E27FC236}">
                    <a16:creationId xmlns:a16="http://schemas.microsoft.com/office/drawing/2014/main" id="{C322A26E-6FBF-4DEF-B814-909A8A9F74FA}"/>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0" name="Freeform 335">
                <a:extLst>
                  <a:ext uri="{FF2B5EF4-FFF2-40B4-BE49-F238E27FC236}">
                    <a16:creationId xmlns:a16="http://schemas.microsoft.com/office/drawing/2014/main" id="{FDD0D2AB-1D32-4E1F-A639-F3304438322D}"/>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9" name="Group 448">
              <a:extLst>
                <a:ext uri="{FF2B5EF4-FFF2-40B4-BE49-F238E27FC236}">
                  <a16:creationId xmlns:a16="http://schemas.microsoft.com/office/drawing/2014/main" id="{4A5056C8-11B6-4C40-B943-E8DB3A123933}"/>
                </a:ext>
              </a:extLst>
            </p:cNvPr>
            <p:cNvGrpSpPr/>
            <p:nvPr/>
          </p:nvGrpSpPr>
          <p:grpSpPr>
            <a:xfrm>
              <a:off x="5767681" y="4768645"/>
              <a:ext cx="481124" cy="461144"/>
              <a:chOff x="4799926" y="6845477"/>
              <a:chExt cx="571413" cy="547683"/>
            </a:xfrm>
            <a:solidFill>
              <a:schemeClr val="tx2"/>
            </a:solidFill>
          </p:grpSpPr>
          <p:sp>
            <p:nvSpPr>
              <p:cNvPr id="528" name="Freeform 162">
                <a:extLst>
                  <a:ext uri="{FF2B5EF4-FFF2-40B4-BE49-F238E27FC236}">
                    <a16:creationId xmlns:a16="http://schemas.microsoft.com/office/drawing/2014/main" id="{8F7680CB-3732-4EB2-A565-32DE9AC0969A}"/>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9" name="Oval 189">
                <a:extLst>
                  <a:ext uri="{FF2B5EF4-FFF2-40B4-BE49-F238E27FC236}">
                    <a16:creationId xmlns:a16="http://schemas.microsoft.com/office/drawing/2014/main" id="{99287208-6A06-455D-B760-AEFB4E02543C}"/>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0" name="Freeform 190">
                <a:extLst>
                  <a:ext uri="{FF2B5EF4-FFF2-40B4-BE49-F238E27FC236}">
                    <a16:creationId xmlns:a16="http://schemas.microsoft.com/office/drawing/2014/main" id="{6BC63A54-DDA8-49CD-B181-F3B2B6EDE957}"/>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1" name="Freeform 191">
                <a:extLst>
                  <a:ext uri="{FF2B5EF4-FFF2-40B4-BE49-F238E27FC236}">
                    <a16:creationId xmlns:a16="http://schemas.microsoft.com/office/drawing/2014/main" id="{6F414A23-3663-4DA1-8285-3E80C1BB965A}"/>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2" name="Freeform 192">
                <a:extLst>
                  <a:ext uri="{FF2B5EF4-FFF2-40B4-BE49-F238E27FC236}">
                    <a16:creationId xmlns:a16="http://schemas.microsoft.com/office/drawing/2014/main" id="{A58C646B-35BC-4AAB-912C-99EEC4488C53}"/>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3" name="Freeform 193">
                <a:extLst>
                  <a:ext uri="{FF2B5EF4-FFF2-40B4-BE49-F238E27FC236}">
                    <a16:creationId xmlns:a16="http://schemas.microsoft.com/office/drawing/2014/main" id="{6FB23525-B87A-4CC5-8F60-51E23BA45730}"/>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4" name="Freeform 194">
                <a:extLst>
                  <a:ext uri="{FF2B5EF4-FFF2-40B4-BE49-F238E27FC236}">
                    <a16:creationId xmlns:a16="http://schemas.microsoft.com/office/drawing/2014/main" id="{3EE831A9-C39A-42F0-A138-C370B81A707D}"/>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5" name="Freeform 195">
                <a:extLst>
                  <a:ext uri="{FF2B5EF4-FFF2-40B4-BE49-F238E27FC236}">
                    <a16:creationId xmlns:a16="http://schemas.microsoft.com/office/drawing/2014/main" id="{979A1CEB-C6AA-44BE-B01D-59C2AE3720CA}"/>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6" name="Freeform 196">
                <a:extLst>
                  <a:ext uri="{FF2B5EF4-FFF2-40B4-BE49-F238E27FC236}">
                    <a16:creationId xmlns:a16="http://schemas.microsoft.com/office/drawing/2014/main" id="{5BBF6FF1-D473-457F-889D-DD8FFE34430D}"/>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7" name="Freeform 197">
                <a:extLst>
                  <a:ext uri="{FF2B5EF4-FFF2-40B4-BE49-F238E27FC236}">
                    <a16:creationId xmlns:a16="http://schemas.microsoft.com/office/drawing/2014/main" id="{2141AB2B-6607-4D4D-B3A1-BC47D8A0D4C5}"/>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8" name="Freeform 198">
                <a:extLst>
                  <a:ext uri="{FF2B5EF4-FFF2-40B4-BE49-F238E27FC236}">
                    <a16:creationId xmlns:a16="http://schemas.microsoft.com/office/drawing/2014/main" id="{6236B251-444B-41C0-BB0D-AAB735FED4AE}"/>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9" name="Rectangle 199">
                <a:extLst>
                  <a:ext uri="{FF2B5EF4-FFF2-40B4-BE49-F238E27FC236}">
                    <a16:creationId xmlns:a16="http://schemas.microsoft.com/office/drawing/2014/main" id="{4225124C-31E4-44C0-B0B9-5555C6E802AF}"/>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0" name="Rectangle 200">
                <a:extLst>
                  <a:ext uri="{FF2B5EF4-FFF2-40B4-BE49-F238E27FC236}">
                    <a16:creationId xmlns:a16="http://schemas.microsoft.com/office/drawing/2014/main" id="{BB6EE7E7-F720-4204-BB5F-A03CA49701FB}"/>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1" name="Freeform 201">
                <a:extLst>
                  <a:ext uri="{FF2B5EF4-FFF2-40B4-BE49-F238E27FC236}">
                    <a16:creationId xmlns:a16="http://schemas.microsoft.com/office/drawing/2014/main" id="{AA26C2B5-DAC7-41A3-A6F1-5AD9B89441AE}"/>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2" name="Freeform 202">
                <a:extLst>
                  <a:ext uri="{FF2B5EF4-FFF2-40B4-BE49-F238E27FC236}">
                    <a16:creationId xmlns:a16="http://schemas.microsoft.com/office/drawing/2014/main" id="{63304DA9-B591-4E95-94A8-1F838A3811F6}"/>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3" name="Rectangle 203">
                <a:extLst>
                  <a:ext uri="{FF2B5EF4-FFF2-40B4-BE49-F238E27FC236}">
                    <a16:creationId xmlns:a16="http://schemas.microsoft.com/office/drawing/2014/main" id="{162F8C4A-2C59-49CC-8DCB-DB319F96A69B}"/>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4" name="Rectangle 204">
                <a:extLst>
                  <a:ext uri="{FF2B5EF4-FFF2-40B4-BE49-F238E27FC236}">
                    <a16:creationId xmlns:a16="http://schemas.microsoft.com/office/drawing/2014/main" id="{6A31AD9D-EA95-412D-9B0D-45E7DE67F995}"/>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5" name="Rectangle 206">
                <a:extLst>
                  <a:ext uri="{FF2B5EF4-FFF2-40B4-BE49-F238E27FC236}">
                    <a16:creationId xmlns:a16="http://schemas.microsoft.com/office/drawing/2014/main" id="{4DADC036-04AF-433C-A9EF-6CAA3C51588C}"/>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6" name="Rectangle 207">
                <a:extLst>
                  <a:ext uri="{FF2B5EF4-FFF2-40B4-BE49-F238E27FC236}">
                    <a16:creationId xmlns:a16="http://schemas.microsoft.com/office/drawing/2014/main" id="{609D4B4D-1993-45A7-B44A-3B4BB220154A}"/>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7" name="Freeform 208">
                <a:extLst>
                  <a:ext uri="{FF2B5EF4-FFF2-40B4-BE49-F238E27FC236}">
                    <a16:creationId xmlns:a16="http://schemas.microsoft.com/office/drawing/2014/main" id="{C000C58B-879B-4A49-A88B-512E3D40F1FD}"/>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8" name="Freeform 209">
                <a:extLst>
                  <a:ext uri="{FF2B5EF4-FFF2-40B4-BE49-F238E27FC236}">
                    <a16:creationId xmlns:a16="http://schemas.microsoft.com/office/drawing/2014/main" id="{B837ECE7-B8C5-4A1A-B6E1-0625208B1E4C}"/>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9" name="Freeform 210">
                <a:extLst>
                  <a:ext uri="{FF2B5EF4-FFF2-40B4-BE49-F238E27FC236}">
                    <a16:creationId xmlns:a16="http://schemas.microsoft.com/office/drawing/2014/main" id="{D2776046-F86D-4BB4-9141-6A9FFD67F8C0}"/>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0" name="Freeform 211">
                <a:extLst>
                  <a:ext uri="{FF2B5EF4-FFF2-40B4-BE49-F238E27FC236}">
                    <a16:creationId xmlns:a16="http://schemas.microsoft.com/office/drawing/2014/main" id="{12BF07CB-F34E-4CA5-8570-47E8D6D0CD50}"/>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1" name="Freeform 212">
                <a:extLst>
                  <a:ext uri="{FF2B5EF4-FFF2-40B4-BE49-F238E27FC236}">
                    <a16:creationId xmlns:a16="http://schemas.microsoft.com/office/drawing/2014/main" id="{36C7B061-FCC5-4096-B1A2-1DAC76615748}"/>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2" name="Freeform 213">
                <a:extLst>
                  <a:ext uri="{FF2B5EF4-FFF2-40B4-BE49-F238E27FC236}">
                    <a16:creationId xmlns:a16="http://schemas.microsoft.com/office/drawing/2014/main" id="{66E1B07C-0FAA-42FD-96EF-D1B0404609FA}"/>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3" name="Freeform 214">
                <a:extLst>
                  <a:ext uri="{FF2B5EF4-FFF2-40B4-BE49-F238E27FC236}">
                    <a16:creationId xmlns:a16="http://schemas.microsoft.com/office/drawing/2014/main" id="{99797670-B4DD-4BC1-ABB4-4562A7E403E1}"/>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4" name="Freeform 215">
                <a:extLst>
                  <a:ext uri="{FF2B5EF4-FFF2-40B4-BE49-F238E27FC236}">
                    <a16:creationId xmlns:a16="http://schemas.microsoft.com/office/drawing/2014/main" id="{082DF8F6-7EA3-41BD-A2B3-ED1489EF9774}"/>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5" name="Freeform 216">
                <a:extLst>
                  <a:ext uri="{FF2B5EF4-FFF2-40B4-BE49-F238E27FC236}">
                    <a16:creationId xmlns:a16="http://schemas.microsoft.com/office/drawing/2014/main" id="{BD275B2E-42F3-47BD-9CD9-DEEBC733CEA3}"/>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6" name="Freeform 217">
                <a:extLst>
                  <a:ext uri="{FF2B5EF4-FFF2-40B4-BE49-F238E27FC236}">
                    <a16:creationId xmlns:a16="http://schemas.microsoft.com/office/drawing/2014/main" id="{41E40041-F962-4386-9DD4-D64325F90751}"/>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7" name="Freeform 218">
                <a:extLst>
                  <a:ext uri="{FF2B5EF4-FFF2-40B4-BE49-F238E27FC236}">
                    <a16:creationId xmlns:a16="http://schemas.microsoft.com/office/drawing/2014/main" id="{6A1641C0-5E60-451A-B7FD-FA6E02B35C0D}"/>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8" name="Freeform 219">
                <a:extLst>
                  <a:ext uri="{FF2B5EF4-FFF2-40B4-BE49-F238E27FC236}">
                    <a16:creationId xmlns:a16="http://schemas.microsoft.com/office/drawing/2014/main" id="{C006CA80-ECCA-4D2B-AEDC-534A0EBBD3D1}"/>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9" name="Freeform 220">
                <a:extLst>
                  <a:ext uri="{FF2B5EF4-FFF2-40B4-BE49-F238E27FC236}">
                    <a16:creationId xmlns:a16="http://schemas.microsoft.com/office/drawing/2014/main" id="{B5421157-D843-4E99-925D-6C54AACA85BC}"/>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0" name="Freeform 221">
                <a:extLst>
                  <a:ext uri="{FF2B5EF4-FFF2-40B4-BE49-F238E27FC236}">
                    <a16:creationId xmlns:a16="http://schemas.microsoft.com/office/drawing/2014/main" id="{E90D76DC-657A-4DBA-9407-5EF9B274CFFF}"/>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1" name="Freeform 222">
                <a:extLst>
                  <a:ext uri="{FF2B5EF4-FFF2-40B4-BE49-F238E27FC236}">
                    <a16:creationId xmlns:a16="http://schemas.microsoft.com/office/drawing/2014/main" id="{9CD17DE7-1320-46F8-A0F6-C50EE5B04525}"/>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2" name="Freeform 223">
                <a:extLst>
                  <a:ext uri="{FF2B5EF4-FFF2-40B4-BE49-F238E27FC236}">
                    <a16:creationId xmlns:a16="http://schemas.microsoft.com/office/drawing/2014/main" id="{199C818F-D612-4366-9C68-542C2509603C}"/>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3" name="Freeform 224">
                <a:extLst>
                  <a:ext uri="{FF2B5EF4-FFF2-40B4-BE49-F238E27FC236}">
                    <a16:creationId xmlns:a16="http://schemas.microsoft.com/office/drawing/2014/main" id="{E023622B-BF41-4BAE-98D0-D85876900AE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4" name="Freeform 225">
                <a:extLst>
                  <a:ext uri="{FF2B5EF4-FFF2-40B4-BE49-F238E27FC236}">
                    <a16:creationId xmlns:a16="http://schemas.microsoft.com/office/drawing/2014/main" id="{8DE5AAD1-8519-427F-8F22-8EFA9FE79DB2}"/>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5" name="Freeform 226">
                <a:extLst>
                  <a:ext uri="{FF2B5EF4-FFF2-40B4-BE49-F238E27FC236}">
                    <a16:creationId xmlns:a16="http://schemas.microsoft.com/office/drawing/2014/main" id="{00C240E7-ECC9-43FE-B642-4DD6C1BC6714}"/>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6" name="Freeform 227">
                <a:extLst>
                  <a:ext uri="{FF2B5EF4-FFF2-40B4-BE49-F238E27FC236}">
                    <a16:creationId xmlns:a16="http://schemas.microsoft.com/office/drawing/2014/main" id="{1EC93E38-0E7E-4B9C-AA37-53C5B3968A77}"/>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7" name="Freeform 228">
                <a:extLst>
                  <a:ext uri="{FF2B5EF4-FFF2-40B4-BE49-F238E27FC236}">
                    <a16:creationId xmlns:a16="http://schemas.microsoft.com/office/drawing/2014/main" id="{EFF48E01-0886-413C-9499-0BC2AD9900DD}"/>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8" name="Freeform 229">
                <a:extLst>
                  <a:ext uri="{FF2B5EF4-FFF2-40B4-BE49-F238E27FC236}">
                    <a16:creationId xmlns:a16="http://schemas.microsoft.com/office/drawing/2014/main" id="{1960C22B-4386-4357-BD0F-6944BF829FFC}"/>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9" name="Freeform 230">
                <a:extLst>
                  <a:ext uri="{FF2B5EF4-FFF2-40B4-BE49-F238E27FC236}">
                    <a16:creationId xmlns:a16="http://schemas.microsoft.com/office/drawing/2014/main" id="{359FE25A-8FB0-4E59-B680-037E94FCE266}"/>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0" name="Rectangle 232">
                <a:extLst>
                  <a:ext uri="{FF2B5EF4-FFF2-40B4-BE49-F238E27FC236}">
                    <a16:creationId xmlns:a16="http://schemas.microsoft.com/office/drawing/2014/main" id="{A5CA1E0B-7ECC-4D1D-A888-C129B6D42F1E}"/>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1" name="Freeform 233">
                <a:extLst>
                  <a:ext uri="{FF2B5EF4-FFF2-40B4-BE49-F238E27FC236}">
                    <a16:creationId xmlns:a16="http://schemas.microsoft.com/office/drawing/2014/main" id="{5AA38276-C0D6-471A-BEA0-F627CB66E533}"/>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2" name="Freeform 234">
                <a:extLst>
                  <a:ext uri="{FF2B5EF4-FFF2-40B4-BE49-F238E27FC236}">
                    <a16:creationId xmlns:a16="http://schemas.microsoft.com/office/drawing/2014/main" id="{E16418FF-A158-46EE-BF05-BE6EA967B705}"/>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3" name="Freeform 235">
                <a:extLst>
                  <a:ext uri="{FF2B5EF4-FFF2-40B4-BE49-F238E27FC236}">
                    <a16:creationId xmlns:a16="http://schemas.microsoft.com/office/drawing/2014/main" id="{648018A6-8C49-4872-964F-3CE9CBC94F23}"/>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4" name="Freeform 236">
                <a:extLst>
                  <a:ext uri="{FF2B5EF4-FFF2-40B4-BE49-F238E27FC236}">
                    <a16:creationId xmlns:a16="http://schemas.microsoft.com/office/drawing/2014/main" id="{3EEFCFC8-78D5-4304-AC8D-C6CC9BCA2F15}"/>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5" name="Freeform 237">
                <a:extLst>
                  <a:ext uri="{FF2B5EF4-FFF2-40B4-BE49-F238E27FC236}">
                    <a16:creationId xmlns:a16="http://schemas.microsoft.com/office/drawing/2014/main" id="{645704BA-2AAD-40F0-97CE-5047700D388E}"/>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6" name="Freeform 238">
                <a:extLst>
                  <a:ext uri="{FF2B5EF4-FFF2-40B4-BE49-F238E27FC236}">
                    <a16:creationId xmlns:a16="http://schemas.microsoft.com/office/drawing/2014/main" id="{4D6838A9-741C-436F-936C-061BB5082A12}"/>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7" name="Freeform 239">
                <a:extLst>
                  <a:ext uri="{FF2B5EF4-FFF2-40B4-BE49-F238E27FC236}">
                    <a16:creationId xmlns:a16="http://schemas.microsoft.com/office/drawing/2014/main" id="{F48BE5ED-E551-4069-B043-3B408F99BD00}"/>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8" name="Freeform 240">
                <a:extLst>
                  <a:ext uri="{FF2B5EF4-FFF2-40B4-BE49-F238E27FC236}">
                    <a16:creationId xmlns:a16="http://schemas.microsoft.com/office/drawing/2014/main" id="{89B8A02F-1B73-4F36-90C5-FA9AA16A6B23}"/>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9" name="Freeform 241">
                <a:extLst>
                  <a:ext uri="{FF2B5EF4-FFF2-40B4-BE49-F238E27FC236}">
                    <a16:creationId xmlns:a16="http://schemas.microsoft.com/office/drawing/2014/main" id="{33F4BCB3-FF3B-49E9-92DC-7C53FAB4AE6D}"/>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0" name="Freeform 242">
                <a:extLst>
                  <a:ext uri="{FF2B5EF4-FFF2-40B4-BE49-F238E27FC236}">
                    <a16:creationId xmlns:a16="http://schemas.microsoft.com/office/drawing/2014/main" id="{3D74AEA3-DF91-40C7-B9F3-1650FEE54F7F}"/>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1" name="Freeform 243">
                <a:extLst>
                  <a:ext uri="{FF2B5EF4-FFF2-40B4-BE49-F238E27FC236}">
                    <a16:creationId xmlns:a16="http://schemas.microsoft.com/office/drawing/2014/main" id="{3EE30808-DB32-4B53-8627-2CE48C9D6B7A}"/>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2" name="Freeform 244">
                <a:extLst>
                  <a:ext uri="{FF2B5EF4-FFF2-40B4-BE49-F238E27FC236}">
                    <a16:creationId xmlns:a16="http://schemas.microsoft.com/office/drawing/2014/main" id="{2E10E08F-26B9-4581-8EC0-50F563534245}"/>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3" name="Freeform 245">
                <a:extLst>
                  <a:ext uri="{FF2B5EF4-FFF2-40B4-BE49-F238E27FC236}">
                    <a16:creationId xmlns:a16="http://schemas.microsoft.com/office/drawing/2014/main" id="{823BD7A8-F60A-4D56-9870-E40E1AFF9F50}"/>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4" name="Freeform 246">
                <a:extLst>
                  <a:ext uri="{FF2B5EF4-FFF2-40B4-BE49-F238E27FC236}">
                    <a16:creationId xmlns:a16="http://schemas.microsoft.com/office/drawing/2014/main" id="{1840D265-5817-4A6B-9823-528213EA848C}"/>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5" name="Freeform 247">
                <a:extLst>
                  <a:ext uri="{FF2B5EF4-FFF2-40B4-BE49-F238E27FC236}">
                    <a16:creationId xmlns:a16="http://schemas.microsoft.com/office/drawing/2014/main" id="{AEA4B0D9-4E3D-4D5A-88CF-C4BDB470BD2B}"/>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6" name="Freeform 248">
                <a:extLst>
                  <a:ext uri="{FF2B5EF4-FFF2-40B4-BE49-F238E27FC236}">
                    <a16:creationId xmlns:a16="http://schemas.microsoft.com/office/drawing/2014/main" id="{2600F86A-988A-4F86-9781-580E8F674A5B}"/>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7" name="Freeform 249">
                <a:extLst>
                  <a:ext uri="{FF2B5EF4-FFF2-40B4-BE49-F238E27FC236}">
                    <a16:creationId xmlns:a16="http://schemas.microsoft.com/office/drawing/2014/main" id="{07232471-EE95-4207-8BDF-606F3F382533}"/>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8" name="Freeform 250">
                <a:extLst>
                  <a:ext uri="{FF2B5EF4-FFF2-40B4-BE49-F238E27FC236}">
                    <a16:creationId xmlns:a16="http://schemas.microsoft.com/office/drawing/2014/main" id="{6E84F31D-3356-4057-BD41-94E527A28A1E}"/>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9" name="Freeform 251">
                <a:extLst>
                  <a:ext uri="{FF2B5EF4-FFF2-40B4-BE49-F238E27FC236}">
                    <a16:creationId xmlns:a16="http://schemas.microsoft.com/office/drawing/2014/main" id="{62FFD8B1-A0A7-411C-AB70-B53E70DF2F7B}"/>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0" name="Freeform 252">
                <a:extLst>
                  <a:ext uri="{FF2B5EF4-FFF2-40B4-BE49-F238E27FC236}">
                    <a16:creationId xmlns:a16="http://schemas.microsoft.com/office/drawing/2014/main" id="{24F67D0C-67A1-4087-B0F5-E080BFB1196C}"/>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1" name="Freeform 253">
                <a:extLst>
                  <a:ext uri="{FF2B5EF4-FFF2-40B4-BE49-F238E27FC236}">
                    <a16:creationId xmlns:a16="http://schemas.microsoft.com/office/drawing/2014/main" id="{497DBDAD-7776-408A-B502-2146A1DF50C4}"/>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2" name="Freeform 254">
                <a:extLst>
                  <a:ext uri="{FF2B5EF4-FFF2-40B4-BE49-F238E27FC236}">
                    <a16:creationId xmlns:a16="http://schemas.microsoft.com/office/drawing/2014/main" id="{4096A896-639C-475D-A6B8-D40C49731D17}"/>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3" name="Freeform 255">
                <a:extLst>
                  <a:ext uri="{FF2B5EF4-FFF2-40B4-BE49-F238E27FC236}">
                    <a16:creationId xmlns:a16="http://schemas.microsoft.com/office/drawing/2014/main" id="{28BC87D6-5BEF-4946-8A99-2FC91905BECE}"/>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4" name="Freeform 256">
                <a:extLst>
                  <a:ext uri="{FF2B5EF4-FFF2-40B4-BE49-F238E27FC236}">
                    <a16:creationId xmlns:a16="http://schemas.microsoft.com/office/drawing/2014/main" id="{E9F93751-4DD8-4301-8C86-DB690C1A1215}"/>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5" name="Freeform 257">
                <a:extLst>
                  <a:ext uri="{FF2B5EF4-FFF2-40B4-BE49-F238E27FC236}">
                    <a16:creationId xmlns:a16="http://schemas.microsoft.com/office/drawing/2014/main" id="{214355F2-C0C9-4A4B-995E-B6A015122C35}"/>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6" name="Freeform 258">
                <a:extLst>
                  <a:ext uri="{FF2B5EF4-FFF2-40B4-BE49-F238E27FC236}">
                    <a16:creationId xmlns:a16="http://schemas.microsoft.com/office/drawing/2014/main" id="{7B9A6104-F36A-47C3-A801-2ECFD13CD4F6}"/>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7" name="Freeform 259">
                <a:extLst>
                  <a:ext uri="{FF2B5EF4-FFF2-40B4-BE49-F238E27FC236}">
                    <a16:creationId xmlns:a16="http://schemas.microsoft.com/office/drawing/2014/main" id="{6D392B87-CC87-4BB0-8741-7C08EAD4023B}"/>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8" name="Freeform 260">
                <a:extLst>
                  <a:ext uri="{FF2B5EF4-FFF2-40B4-BE49-F238E27FC236}">
                    <a16:creationId xmlns:a16="http://schemas.microsoft.com/office/drawing/2014/main" id="{6AF56689-87F3-4DF4-88BA-1A0FD301324F}"/>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9" name="Freeform 261">
                <a:extLst>
                  <a:ext uri="{FF2B5EF4-FFF2-40B4-BE49-F238E27FC236}">
                    <a16:creationId xmlns:a16="http://schemas.microsoft.com/office/drawing/2014/main" id="{E04A614F-5347-4FCF-AD48-AAD06BAC1BB3}"/>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0" name="Freeform 262">
                <a:extLst>
                  <a:ext uri="{FF2B5EF4-FFF2-40B4-BE49-F238E27FC236}">
                    <a16:creationId xmlns:a16="http://schemas.microsoft.com/office/drawing/2014/main" id="{EAA33797-F09B-4DC5-B238-5C492AB07722}"/>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1" name="Freeform 263">
                <a:extLst>
                  <a:ext uri="{FF2B5EF4-FFF2-40B4-BE49-F238E27FC236}">
                    <a16:creationId xmlns:a16="http://schemas.microsoft.com/office/drawing/2014/main" id="{9CEAF614-B62D-4CF3-85B8-1B867C6489C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2" name="Freeform 264">
                <a:extLst>
                  <a:ext uri="{FF2B5EF4-FFF2-40B4-BE49-F238E27FC236}">
                    <a16:creationId xmlns:a16="http://schemas.microsoft.com/office/drawing/2014/main" id="{B4601F64-9636-4307-A1EA-F02FEA37EC88}"/>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3" name="Freeform 265">
                <a:extLst>
                  <a:ext uri="{FF2B5EF4-FFF2-40B4-BE49-F238E27FC236}">
                    <a16:creationId xmlns:a16="http://schemas.microsoft.com/office/drawing/2014/main" id="{5FD22B2E-E670-448E-86B3-DA0B479D9B41}"/>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4" name="Freeform 266">
                <a:extLst>
                  <a:ext uri="{FF2B5EF4-FFF2-40B4-BE49-F238E27FC236}">
                    <a16:creationId xmlns:a16="http://schemas.microsoft.com/office/drawing/2014/main" id="{40780AF3-FAED-4DDC-BB84-FA1F1F6EA1C8}"/>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5" name="Freeform 267">
                <a:extLst>
                  <a:ext uri="{FF2B5EF4-FFF2-40B4-BE49-F238E27FC236}">
                    <a16:creationId xmlns:a16="http://schemas.microsoft.com/office/drawing/2014/main" id="{99715B89-D22B-4FAA-AF3E-AAFAF098FC0C}"/>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6" name="Freeform 268">
                <a:extLst>
                  <a:ext uri="{FF2B5EF4-FFF2-40B4-BE49-F238E27FC236}">
                    <a16:creationId xmlns:a16="http://schemas.microsoft.com/office/drawing/2014/main" id="{64689357-6994-4F86-8A88-25C3DE0B4A1A}"/>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7" name="Freeform 269">
                <a:extLst>
                  <a:ext uri="{FF2B5EF4-FFF2-40B4-BE49-F238E27FC236}">
                    <a16:creationId xmlns:a16="http://schemas.microsoft.com/office/drawing/2014/main" id="{4F3E5F08-F476-4048-9F53-88AFB3B37A8A}"/>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8" name="Freeform 270">
                <a:extLst>
                  <a:ext uri="{FF2B5EF4-FFF2-40B4-BE49-F238E27FC236}">
                    <a16:creationId xmlns:a16="http://schemas.microsoft.com/office/drawing/2014/main" id="{D5BE12D1-15B6-4B7B-AC6D-686840A307BE}"/>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9" name="Freeform 271">
                <a:extLst>
                  <a:ext uri="{FF2B5EF4-FFF2-40B4-BE49-F238E27FC236}">
                    <a16:creationId xmlns:a16="http://schemas.microsoft.com/office/drawing/2014/main" id="{35B12ADF-B148-4B6D-8311-A7746E2B8534}"/>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0" name="Freeform 272">
                <a:extLst>
                  <a:ext uri="{FF2B5EF4-FFF2-40B4-BE49-F238E27FC236}">
                    <a16:creationId xmlns:a16="http://schemas.microsoft.com/office/drawing/2014/main" id="{39E06245-1E06-4580-93A5-DA9A004394FF}"/>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1" name="Freeform 273">
                <a:extLst>
                  <a:ext uri="{FF2B5EF4-FFF2-40B4-BE49-F238E27FC236}">
                    <a16:creationId xmlns:a16="http://schemas.microsoft.com/office/drawing/2014/main" id="{E5F071B1-7630-473E-A739-77F5A8D7B43F}"/>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2" name="Oval 274">
                <a:extLst>
                  <a:ext uri="{FF2B5EF4-FFF2-40B4-BE49-F238E27FC236}">
                    <a16:creationId xmlns:a16="http://schemas.microsoft.com/office/drawing/2014/main" id="{741FC3DB-B946-43AB-B6CD-71F752D8DA5C}"/>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3" name="Oval 275">
                <a:extLst>
                  <a:ext uri="{FF2B5EF4-FFF2-40B4-BE49-F238E27FC236}">
                    <a16:creationId xmlns:a16="http://schemas.microsoft.com/office/drawing/2014/main" id="{20BAAB38-9DE6-4FBF-B6F4-9C1A85200D8F}"/>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4" name="Freeform 276">
                <a:extLst>
                  <a:ext uri="{FF2B5EF4-FFF2-40B4-BE49-F238E27FC236}">
                    <a16:creationId xmlns:a16="http://schemas.microsoft.com/office/drawing/2014/main" id="{6D1F9010-3B5B-4990-A898-57E6C05DDE76}"/>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5" name="Freeform 277">
                <a:extLst>
                  <a:ext uri="{FF2B5EF4-FFF2-40B4-BE49-F238E27FC236}">
                    <a16:creationId xmlns:a16="http://schemas.microsoft.com/office/drawing/2014/main" id="{8104D4AC-3C7E-41FA-938C-2E05EDBB13AD}"/>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50" name="Group 449">
              <a:extLst>
                <a:ext uri="{FF2B5EF4-FFF2-40B4-BE49-F238E27FC236}">
                  <a16:creationId xmlns:a16="http://schemas.microsoft.com/office/drawing/2014/main" id="{0DB5421F-69E7-49E9-A7AD-7E07CEC57416}"/>
                </a:ext>
              </a:extLst>
            </p:cNvPr>
            <p:cNvGrpSpPr/>
            <p:nvPr/>
          </p:nvGrpSpPr>
          <p:grpSpPr>
            <a:xfrm>
              <a:off x="6654117" y="4749771"/>
              <a:ext cx="331431" cy="427035"/>
              <a:chOff x="5344845" y="6823061"/>
              <a:chExt cx="393628" cy="507173"/>
            </a:xfrm>
            <a:solidFill>
              <a:schemeClr val="tx2"/>
            </a:solidFill>
          </p:grpSpPr>
          <p:sp>
            <p:nvSpPr>
              <p:cNvPr id="473" name="Rectangle 231">
                <a:extLst>
                  <a:ext uri="{FF2B5EF4-FFF2-40B4-BE49-F238E27FC236}">
                    <a16:creationId xmlns:a16="http://schemas.microsoft.com/office/drawing/2014/main" id="{7FC71707-8DFD-4B87-9843-88AA44A6D096}"/>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4" name="Freeform 336">
                <a:extLst>
                  <a:ext uri="{FF2B5EF4-FFF2-40B4-BE49-F238E27FC236}">
                    <a16:creationId xmlns:a16="http://schemas.microsoft.com/office/drawing/2014/main" id="{69A9E3AF-94F6-4B05-BE63-15F7EDFCBFA8}"/>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5" name="Freeform 337">
                <a:extLst>
                  <a:ext uri="{FF2B5EF4-FFF2-40B4-BE49-F238E27FC236}">
                    <a16:creationId xmlns:a16="http://schemas.microsoft.com/office/drawing/2014/main" id="{02A05652-E9D7-4EBD-839E-10C1CFF07B77}"/>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6" name="Freeform 338">
                <a:extLst>
                  <a:ext uri="{FF2B5EF4-FFF2-40B4-BE49-F238E27FC236}">
                    <a16:creationId xmlns:a16="http://schemas.microsoft.com/office/drawing/2014/main" id="{5A11FD6B-1F17-43A6-B3F7-0E89D1AED637}"/>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7" name="Freeform 339">
                <a:extLst>
                  <a:ext uri="{FF2B5EF4-FFF2-40B4-BE49-F238E27FC236}">
                    <a16:creationId xmlns:a16="http://schemas.microsoft.com/office/drawing/2014/main" id="{4814BEA4-B526-43FB-A679-E8218024DFA0}"/>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8" name="Freeform 340">
                <a:extLst>
                  <a:ext uri="{FF2B5EF4-FFF2-40B4-BE49-F238E27FC236}">
                    <a16:creationId xmlns:a16="http://schemas.microsoft.com/office/drawing/2014/main" id="{B2E11C98-95BA-48B2-8491-6B7AD85E1FDC}"/>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9" name="Freeform 341">
                <a:extLst>
                  <a:ext uri="{FF2B5EF4-FFF2-40B4-BE49-F238E27FC236}">
                    <a16:creationId xmlns:a16="http://schemas.microsoft.com/office/drawing/2014/main" id="{C94EA33B-E3D8-4D38-9A50-EF7EBA77F0CB}"/>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0" name="Freeform 342">
                <a:extLst>
                  <a:ext uri="{FF2B5EF4-FFF2-40B4-BE49-F238E27FC236}">
                    <a16:creationId xmlns:a16="http://schemas.microsoft.com/office/drawing/2014/main" id="{7CAB1844-6120-46F7-8FAF-049D7A2D0693}"/>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1" name="Freeform 343">
                <a:extLst>
                  <a:ext uri="{FF2B5EF4-FFF2-40B4-BE49-F238E27FC236}">
                    <a16:creationId xmlns:a16="http://schemas.microsoft.com/office/drawing/2014/main" id="{C5AC4FDA-9834-4957-BDA7-D5D6821EF95D}"/>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2" name="Freeform 344">
                <a:extLst>
                  <a:ext uri="{FF2B5EF4-FFF2-40B4-BE49-F238E27FC236}">
                    <a16:creationId xmlns:a16="http://schemas.microsoft.com/office/drawing/2014/main" id="{A82D3565-2D2C-4994-9CA1-2A172F61FA1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3" name="Freeform 345">
                <a:extLst>
                  <a:ext uri="{FF2B5EF4-FFF2-40B4-BE49-F238E27FC236}">
                    <a16:creationId xmlns:a16="http://schemas.microsoft.com/office/drawing/2014/main" id="{FF06C0C4-5BCA-44F6-B3FD-11866646C90A}"/>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4" name="Freeform 346">
                <a:extLst>
                  <a:ext uri="{FF2B5EF4-FFF2-40B4-BE49-F238E27FC236}">
                    <a16:creationId xmlns:a16="http://schemas.microsoft.com/office/drawing/2014/main" id="{EC184BF6-5A62-481E-ACAA-C54B57F14D1A}"/>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5" name="Freeform 347">
                <a:extLst>
                  <a:ext uri="{FF2B5EF4-FFF2-40B4-BE49-F238E27FC236}">
                    <a16:creationId xmlns:a16="http://schemas.microsoft.com/office/drawing/2014/main" id="{2AD1A8C2-B61C-48CA-BD06-135EE493863C}"/>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6" name="Freeform 348">
                <a:extLst>
                  <a:ext uri="{FF2B5EF4-FFF2-40B4-BE49-F238E27FC236}">
                    <a16:creationId xmlns:a16="http://schemas.microsoft.com/office/drawing/2014/main" id="{C0EEDE20-008C-4E8C-8A4E-64E2981D41E0}"/>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7" name="Freeform 349">
                <a:extLst>
                  <a:ext uri="{FF2B5EF4-FFF2-40B4-BE49-F238E27FC236}">
                    <a16:creationId xmlns:a16="http://schemas.microsoft.com/office/drawing/2014/main" id="{1BEE02E0-D7BF-4919-8FFF-C520BB24D63E}"/>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8" name="Freeform 350">
                <a:extLst>
                  <a:ext uri="{FF2B5EF4-FFF2-40B4-BE49-F238E27FC236}">
                    <a16:creationId xmlns:a16="http://schemas.microsoft.com/office/drawing/2014/main" id="{1B601AE1-CEF3-45EB-9BC5-8F5E3F76FCC7}"/>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9" name="Freeform 351">
                <a:extLst>
                  <a:ext uri="{FF2B5EF4-FFF2-40B4-BE49-F238E27FC236}">
                    <a16:creationId xmlns:a16="http://schemas.microsoft.com/office/drawing/2014/main" id="{1991A669-469E-44CB-80E3-4BAD7B073527}"/>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0" name="Freeform 352">
                <a:extLst>
                  <a:ext uri="{FF2B5EF4-FFF2-40B4-BE49-F238E27FC236}">
                    <a16:creationId xmlns:a16="http://schemas.microsoft.com/office/drawing/2014/main" id="{1830DDBB-CF18-4865-8782-53068F0E983B}"/>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1" name="Freeform 353">
                <a:extLst>
                  <a:ext uri="{FF2B5EF4-FFF2-40B4-BE49-F238E27FC236}">
                    <a16:creationId xmlns:a16="http://schemas.microsoft.com/office/drawing/2014/main" id="{6FDD97B1-C95F-43A2-9CEF-1C9CCD46E1BE}"/>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2" name="Freeform 354">
                <a:extLst>
                  <a:ext uri="{FF2B5EF4-FFF2-40B4-BE49-F238E27FC236}">
                    <a16:creationId xmlns:a16="http://schemas.microsoft.com/office/drawing/2014/main" id="{4EE679BA-DA46-416E-A595-E9351644CD37}"/>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3" name="Freeform 355">
                <a:extLst>
                  <a:ext uri="{FF2B5EF4-FFF2-40B4-BE49-F238E27FC236}">
                    <a16:creationId xmlns:a16="http://schemas.microsoft.com/office/drawing/2014/main" id="{A02F5D46-B9DE-4D23-812C-64891A2B2E7A}"/>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4" name="Freeform 356">
                <a:extLst>
                  <a:ext uri="{FF2B5EF4-FFF2-40B4-BE49-F238E27FC236}">
                    <a16:creationId xmlns:a16="http://schemas.microsoft.com/office/drawing/2014/main" id="{D3EAAD77-FAD7-4DC4-9610-CC2E1879B33D}"/>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5" name="Freeform 357">
                <a:extLst>
                  <a:ext uri="{FF2B5EF4-FFF2-40B4-BE49-F238E27FC236}">
                    <a16:creationId xmlns:a16="http://schemas.microsoft.com/office/drawing/2014/main" id="{BD4A34FA-6396-4AE2-8374-A0072CDECA95}"/>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6" name="Freeform 358">
                <a:extLst>
                  <a:ext uri="{FF2B5EF4-FFF2-40B4-BE49-F238E27FC236}">
                    <a16:creationId xmlns:a16="http://schemas.microsoft.com/office/drawing/2014/main" id="{B35F9B47-4DF1-40A8-B751-AA7E2CE57DA2}"/>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7" name="Freeform 359">
                <a:extLst>
                  <a:ext uri="{FF2B5EF4-FFF2-40B4-BE49-F238E27FC236}">
                    <a16:creationId xmlns:a16="http://schemas.microsoft.com/office/drawing/2014/main" id="{81496658-73E7-4F81-B0EE-CC5B63F122DA}"/>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8" name="Freeform 360">
                <a:extLst>
                  <a:ext uri="{FF2B5EF4-FFF2-40B4-BE49-F238E27FC236}">
                    <a16:creationId xmlns:a16="http://schemas.microsoft.com/office/drawing/2014/main" id="{F0A974AD-EC63-4809-855A-98256E7BD14B}"/>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9" name="Freeform 361">
                <a:extLst>
                  <a:ext uri="{FF2B5EF4-FFF2-40B4-BE49-F238E27FC236}">
                    <a16:creationId xmlns:a16="http://schemas.microsoft.com/office/drawing/2014/main" id="{28B6114D-5308-4EF7-936C-468FD2BC02FA}"/>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0" name="Freeform 362">
                <a:extLst>
                  <a:ext uri="{FF2B5EF4-FFF2-40B4-BE49-F238E27FC236}">
                    <a16:creationId xmlns:a16="http://schemas.microsoft.com/office/drawing/2014/main" id="{724DA096-3674-42EE-ABBE-6BAD6345F726}"/>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1" name="Freeform 363">
                <a:extLst>
                  <a:ext uri="{FF2B5EF4-FFF2-40B4-BE49-F238E27FC236}">
                    <a16:creationId xmlns:a16="http://schemas.microsoft.com/office/drawing/2014/main" id="{0A198E2F-90D4-4034-9A0E-039C298635C4}"/>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2" name="Freeform 364">
                <a:extLst>
                  <a:ext uri="{FF2B5EF4-FFF2-40B4-BE49-F238E27FC236}">
                    <a16:creationId xmlns:a16="http://schemas.microsoft.com/office/drawing/2014/main" id="{2F8516E7-67A0-4897-900F-74F8FE418D1E}"/>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3" name="Freeform 365">
                <a:extLst>
                  <a:ext uri="{FF2B5EF4-FFF2-40B4-BE49-F238E27FC236}">
                    <a16:creationId xmlns:a16="http://schemas.microsoft.com/office/drawing/2014/main" id="{290F3A9E-2E2B-41E4-97B9-3CCD23A57401}"/>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4" name="Freeform 366">
                <a:extLst>
                  <a:ext uri="{FF2B5EF4-FFF2-40B4-BE49-F238E27FC236}">
                    <a16:creationId xmlns:a16="http://schemas.microsoft.com/office/drawing/2014/main" id="{07301F71-2238-4F56-B4FE-8A52AEEA8D2F}"/>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5" name="Freeform 367">
                <a:extLst>
                  <a:ext uri="{FF2B5EF4-FFF2-40B4-BE49-F238E27FC236}">
                    <a16:creationId xmlns:a16="http://schemas.microsoft.com/office/drawing/2014/main" id="{03E9BB2E-41D7-4D5B-A0DE-4C8464ED525F}"/>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6" name="Freeform 368">
                <a:extLst>
                  <a:ext uri="{FF2B5EF4-FFF2-40B4-BE49-F238E27FC236}">
                    <a16:creationId xmlns:a16="http://schemas.microsoft.com/office/drawing/2014/main" id="{8337761E-BE5B-46AF-B00F-4EA29F6E2A9B}"/>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7" name="Freeform 369">
                <a:extLst>
                  <a:ext uri="{FF2B5EF4-FFF2-40B4-BE49-F238E27FC236}">
                    <a16:creationId xmlns:a16="http://schemas.microsoft.com/office/drawing/2014/main" id="{57494B1C-4A2C-4E39-A0D9-46832F46D24D}"/>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8" name="Freeform 370">
                <a:extLst>
                  <a:ext uri="{FF2B5EF4-FFF2-40B4-BE49-F238E27FC236}">
                    <a16:creationId xmlns:a16="http://schemas.microsoft.com/office/drawing/2014/main" id="{BAA47131-4210-42C5-8AC4-858D3F11075A}"/>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9" name="Freeform 371">
                <a:extLst>
                  <a:ext uri="{FF2B5EF4-FFF2-40B4-BE49-F238E27FC236}">
                    <a16:creationId xmlns:a16="http://schemas.microsoft.com/office/drawing/2014/main" id="{56548B5D-1DC3-4FA1-A6AB-94E15CF03480}"/>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0" name="Freeform 372">
                <a:extLst>
                  <a:ext uri="{FF2B5EF4-FFF2-40B4-BE49-F238E27FC236}">
                    <a16:creationId xmlns:a16="http://schemas.microsoft.com/office/drawing/2014/main" id="{2F3334E9-424A-459B-8A84-9C9896CD099F}"/>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1" name="Freeform 373">
                <a:extLst>
                  <a:ext uri="{FF2B5EF4-FFF2-40B4-BE49-F238E27FC236}">
                    <a16:creationId xmlns:a16="http://schemas.microsoft.com/office/drawing/2014/main" id="{8A7CD219-E141-4271-9DCB-ABE46A4DA78D}"/>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2" name="Freeform 374">
                <a:extLst>
                  <a:ext uri="{FF2B5EF4-FFF2-40B4-BE49-F238E27FC236}">
                    <a16:creationId xmlns:a16="http://schemas.microsoft.com/office/drawing/2014/main" id="{25F57304-D80C-4112-B393-3E048D672B07}"/>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3" name="Freeform 375">
                <a:extLst>
                  <a:ext uri="{FF2B5EF4-FFF2-40B4-BE49-F238E27FC236}">
                    <a16:creationId xmlns:a16="http://schemas.microsoft.com/office/drawing/2014/main" id="{BC218220-6DB7-46C5-82F1-A09364C42DD4}"/>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4" name="Freeform 376">
                <a:extLst>
                  <a:ext uri="{FF2B5EF4-FFF2-40B4-BE49-F238E27FC236}">
                    <a16:creationId xmlns:a16="http://schemas.microsoft.com/office/drawing/2014/main" id="{994C437A-FA57-4559-BE1B-4CDC08E351EB}"/>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5" name="Freeform 377">
                <a:extLst>
                  <a:ext uri="{FF2B5EF4-FFF2-40B4-BE49-F238E27FC236}">
                    <a16:creationId xmlns:a16="http://schemas.microsoft.com/office/drawing/2014/main" id="{C4C29E08-0A0D-44F7-83A6-F9B963E0998E}"/>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6" name="Freeform 378">
                <a:extLst>
                  <a:ext uri="{FF2B5EF4-FFF2-40B4-BE49-F238E27FC236}">
                    <a16:creationId xmlns:a16="http://schemas.microsoft.com/office/drawing/2014/main" id="{5E3D4164-98C2-46DA-8F6B-B884689DBA24}"/>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7" name="Freeform 379">
                <a:extLst>
                  <a:ext uri="{FF2B5EF4-FFF2-40B4-BE49-F238E27FC236}">
                    <a16:creationId xmlns:a16="http://schemas.microsoft.com/office/drawing/2014/main" id="{B28C8B47-D2C9-4F6F-BE14-ADD87F908CB4}"/>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8" name="Freeform 380">
                <a:extLst>
                  <a:ext uri="{FF2B5EF4-FFF2-40B4-BE49-F238E27FC236}">
                    <a16:creationId xmlns:a16="http://schemas.microsoft.com/office/drawing/2014/main" id="{E1B34FF6-1B9E-4EC2-935C-BC8C94BE62BD}"/>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9" name="Freeform 381">
                <a:extLst>
                  <a:ext uri="{FF2B5EF4-FFF2-40B4-BE49-F238E27FC236}">
                    <a16:creationId xmlns:a16="http://schemas.microsoft.com/office/drawing/2014/main" id="{1B547839-A37A-44B3-BFCA-B5562022BD2A}"/>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0" name="Freeform 382">
                <a:extLst>
                  <a:ext uri="{FF2B5EF4-FFF2-40B4-BE49-F238E27FC236}">
                    <a16:creationId xmlns:a16="http://schemas.microsoft.com/office/drawing/2014/main" id="{D0C232ED-036D-4EEE-91B6-EAFF8A5D4D7D}"/>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1" name="Freeform 383">
                <a:extLst>
                  <a:ext uri="{FF2B5EF4-FFF2-40B4-BE49-F238E27FC236}">
                    <a16:creationId xmlns:a16="http://schemas.microsoft.com/office/drawing/2014/main" id="{123218FD-401E-4808-9C51-170898BFDD7B}"/>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2" name="Freeform 384">
                <a:extLst>
                  <a:ext uri="{FF2B5EF4-FFF2-40B4-BE49-F238E27FC236}">
                    <a16:creationId xmlns:a16="http://schemas.microsoft.com/office/drawing/2014/main" id="{9190F630-CBDA-406B-9091-A0FCDE0EE135}"/>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3" name="Freeform 385">
                <a:extLst>
                  <a:ext uri="{FF2B5EF4-FFF2-40B4-BE49-F238E27FC236}">
                    <a16:creationId xmlns:a16="http://schemas.microsoft.com/office/drawing/2014/main" id="{A8D71186-1FB9-45CF-8CCE-31AA507D17F8}"/>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4" name="Freeform 386">
                <a:extLst>
                  <a:ext uri="{FF2B5EF4-FFF2-40B4-BE49-F238E27FC236}">
                    <a16:creationId xmlns:a16="http://schemas.microsoft.com/office/drawing/2014/main" id="{67A6231A-AD98-44A5-94FE-043D57BF0CF8}"/>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5" name="Freeform 387">
                <a:extLst>
                  <a:ext uri="{FF2B5EF4-FFF2-40B4-BE49-F238E27FC236}">
                    <a16:creationId xmlns:a16="http://schemas.microsoft.com/office/drawing/2014/main" id="{28050323-BBAD-4654-8665-63C4E1C72D0C}"/>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6" name="Freeform 388">
                <a:extLst>
                  <a:ext uri="{FF2B5EF4-FFF2-40B4-BE49-F238E27FC236}">
                    <a16:creationId xmlns:a16="http://schemas.microsoft.com/office/drawing/2014/main" id="{5287AD8E-31EF-4D18-950D-AB7389DDAE43}"/>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7" name="Freeform 389">
                <a:extLst>
                  <a:ext uri="{FF2B5EF4-FFF2-40B4-BE49-F238E27FC236}">
                    <a16:creationId xmlns:a16="http://schemas.microsoft.com/office/drawing/2014/main" id="{352DFC7C-2E7A-49A3-8701-6721714AD558}"/>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451" name="Picture 450">
              <a:extLst>
                <a:ext uri="{FF2B5EF4-FFF2-40B4-BE49-F238E27FC236}">
                  <a16:creationId xmlns:a16="http://schemas.microsoft.com/office/drawing/2014/main" id="{6D899A70-AEA4-4B52-B2E6-C350BAB43AE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452" name="Freeform 5">
              <a:extLst>
                <a:ext uri="{FF2B5EF4-FFF2-40B4-BE49-F238E27FC236}">
                  <a16:creationId xmlns:a16="http://schemas.microsoft.com/office/drawing/2014/main" id="{9AC7906A-1302-4797-94EF-3FB192564090}"/>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3" name="Freeform 6">
              <a:extLst>
                <a:ext uri="{FF2B5EF4-FFF2-40B4-BE49-F238E27FC236}">
                  <a16:creationId xmlns:a16="http://schemas.microsoft.com/office/drawing/2014/main" id="{9675001B-EF7F-4E90-BA3E-DF2E5FA5337E}"/>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4" name="Freeform 7">
              <a:extLst>
                <a:ext uri="{FF2B5EF4-FFF2-40B4-BE49-F238E27FC236}">
                  <a16:creationId xmlns:a16="http://schemas.microsoft.com/office/drawing/2014/main" id="{DE010D53-768A-43F3-9AED-E3E6AE52283B}"/>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5" name="Freeform 8">
              <a:extLst>
                <a:ext uri="{FF2B5EF4-FFF2-40B4-BE49-F238E27FC236}">
                  <a16:creationId xmlns:a16="http://schemas.microsoft.com/office/drawing/2014/main" id="{D0F3C1B8-FA5C-4839-B8EB-A4B3C4C290FF}"/>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6" name="Freeform 9">
              <a:extLst>
                <a:ext uri="{FF2B5EF4-FFF2-40B4-BE49-F238E27FC236}">
                  <a16:creationId xmlns:a16="http://schemas.microsoft.com/office/drawing/2014/main" id="{8AFCE1CC-E261-4597-835C-8A35C80E8AE3}"/>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7" name="Freeform 10">
              <a:extLst>
                <a:ext uri="{FF2B5EF4-FFF2-40B4-BE49-F238E27FC236}">
                  <a16:creationId xmlns:a16="http://schemas.microsoft.com/office/drawing/2014/main" id="{D37D213F-CB55-4B19-9C19-E0685E721AA9}"/>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8" name="Freeform 11">
              <a:extLst>
                <a:ext uri="{FF2B5EF4-FFF2-40B4-BE49-F238E27FC236}">
                  <a16:creationId xmlns:a16="http://schemas.microsoft.com/office/drawing/2014/main" id="{89C07E54-C89A-4EF1-9A33-6B6835074CFC}"/>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9" name="Freeform 12">
              <a:extLst>
                <a:ext uri="{FF2B5EF4-FFF2-40B4-BE49-F238E27FC236}">
                  <a16:creationId xmlns:a16="http://schemas.microsoft.com/office/drawing/2014/main" id="{8772F141-B97B-478B-9A2B-191A85145997}"/>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0" name="Freeform 13">
              <a:extLst>
                <a:ext uri="{FF2B5EF4-FFF2-40B4-BE49-F238E27FC236}">
                  <a16:creationId xmlns:a16="http://schemas.microsoft.com/office/drawing/2014/main" id="{DC6F6D71-A529-47E6-B8DC-ABCE38FD7FBE}"/>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1" name="Freeform 14">
              <a:extLst>
                <a:ext uri="{FF2B5EF4-FFF2-40B4-BE49-F238E27FC236}">
                  <a16:creationId xmlns:a16="http://schemas.microsoft.com/office/drawing/2014/main" id="{DBFACDF8-9C84-4BB1-802B-1A0BBB0229C0}"/>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2" name="Freeform 15">
              <a:extLst>
                <a:ext uri="{FF2B5EF4-FFF2-40B4-BE49-F238E27FC236}">
                  <a16:creationId xmlns:a16="http://schemas.microsoft.com/office/drawing/2014/main" id="{6E7549DD-821B-475D-8EDE-7F3F3E105700}"/>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3" name="Freeform 16">
              <a:extLst>
                <a:ext uri="{FF2B5EF4-FFF2-40B4-BE49-F238E27FC236}">
                  <a16:creationId xmlns:a16="http://schemas.microsoft.com/office/drawing/2014/main" id="{44BA29DB-6EE8-4ADC-8AE3-6924C1A0FE9B}"/>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4" name="Freeform 17">
              <a:extLst>
                <a:ext uri="{FF2B5EF4-FFF2-40B4-BE49-F238E27FC236}">
                  <a16:creationId xmlns:a16="http://schemas.microsoft.com/office/drawing/2014/main" id="{48953889-ED86-4B6D-B451-792705D46034}"/>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5" name="Freeform 18">
              <a:extLst>
                <a:ext uri="{FF2B5EF4-FFF2-40B4-BE49-F238E27FC236}">
                  <a16:creationId xmlns:a16="http://schemas.microsoft.com/office/drawing/2014/main" id="{8721D255-8D27-4471-9D01-4B257D854F38}"/>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6" name="Freeform 19">
              <a:extLst>
                <a:ext uri="{FF2B5EF4-FFF2-40B4-BE49-F238E27FC236}">
                  <a16:creationId xmlns:a16="http://schemas.microsoft.com/office/drawing/2014/main" id="{663B3BE3-7410-4798-9C26-14530AC95780}"/>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7" name="Freeform 20">
              <a:extLst>
                <a:ext uri="{FF2B5EF4-FFF2-40B4-BE49-F238E27FC236}">
                  <a16:creationId xmlns:a16="http://schemas.microsoft.com/office/drawing/2014/main" id="{AED4A8EB-8D29-4D85-B96C-DA7E0BA6C916}"/>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8" name="Freeform 21">
              <a:extLst>
                <a:ext uri="{FF2B5EF4-FFF2-40B4-BE49-F238E27FC236}">
                  <a16:creationId xmlns:a16="http://schemas.microsoft.com/office/drawing/2014/main" id="{CA4483CD-7D5C-4B3F-B941-9FEAF0EB3C4A}"/>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9" name="Freeform 22">
              <a:extLst>
                <a:ext uri="{FF2B5EF4-FFF2-40B4-BE49-F238E27FC236}">
                  <a16:creationId xmlns:a16="http://schemas.microsoft.com/office/drawing/2014/main" id="{6150E23C-5105-48F1-85C5-05AD25F38A0F}"/>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0" name="Freeform 23">
              <a:extLst>
                <a:ext uri="{FF2B5EF4-FFF2-40B4-BE49-F238E27FC236}">
                  <a16:creationId xmlns:a16="http://schemas.microsoft.com/office/drawing/2014/main" id="{450D08B4-3B3F-4365-A314-83BAAC20CEA8}"/>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1" name="Freeform 24">
              <a:extLst>
                <a:ext uri="{FF2B5EF4-FFF2-40B4-BE49-F238E27FC236}">
                  <a16:creationId xmlns:a16="http://schemas.microsoft.com/office/drawing/2014/main" id="{A4601522-6CCB-490C-A279-BA58EEFC895A}"/>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2" name="Rectangle 471">
              <a:extLst>
                <a:ext uri="{FF2B5EF4-FFF2-40B4-BE49-F238E27FC236}">
                  <a16:creationId xmlns:a16="http://schemas.microsoft.com/office/drawing/2014/main" id="{153AD5EC-9D79-4F07-ABB6-8E5C6B76661E}"/>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5781079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Default Faded">
    <p:spTree>
      <p:nvGrpSpPr>
        <p:cNvPr id="1" name=""/>
        <p:cNvGrpSpPr/>
        <p:nvPr/>
      </p:nvGrpSpPr>
      <p:grpSpPr>
        <a:xfrm>
          <a:off x="0" y="0"/>
          <a:ext cx="0" cy="0"/>
          <a:chOff x="0" y="0"/>
          <a:chExt cx="0" cy="0"/>
        </a:xfrm>
      </p:grpSpPr>
      <p:sp>
        <p:nvSpPr>
          <p:cNvPr id="2" name="Title 1"/>
          <p:cNvSpPr>
            <a:spLocks noGrp="1"/>
          </p:cNvSpPr>
          <p:nvPr userDrawn="1">
            <p:ph type="title"/>
          </p:nvPr>
        </p:nvSpPr>
        <p:spPr/>
        <p:txBody>
          <a:bodyPr/>
          <a:lstStyle/>
          <a:p>
            <a:r>
              <a:rPr lang="en-US"/>
              <a:t>Click to edit Master title style</a:t>
            </a:r>
            <a:endParaRPr lang="en-GB"/>
          </a:p>
        </p:txBody>
      </p:sp>
      <p:sp>
        <p:nvSpPr>
          <p:cNvPr id="3" name="Content Placeholder 2"/>
          <p:cNvSpPr>
            <a:spLocks noGrp="1"/>
          </p:cNvSpPr>
          <p:nvPr userDrawn="1">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grpSp>
        <p:nvGrpSpPr>
          <p:cNvPr id="6" name="Group 5">
            <a:extLst>
              <a:ext uri="{FF2B5EF4-FFF2-40B4-BE49-F238E27FC236}">
                <a16:creationId xmlns:a16="http://schemas.microsoft.com/office/drawing/2014/main" id="{30FA123B-0101-482E-9EB8-472A382800C5}"/>
              </a:ext>
            </a:extLst>
          </p:cNvPr>
          <p:cNvGrpSpPr/>
          <p:nvPr userDrawn="1"/>
        </p:nvGrpSpPr>
        <p:grpSpPr>
          <a:xfrm>
            <a:off x="0" y="4566467"/>
            <a:ext cx="12192000" cy="2743959"/>
            <a:chOff x="0" y="3424850"/>
            <a:chExt cx="9144000" cy="2057969"/>
          </a:xfrm>
        </p:grpSpPr>
        <p:grpSp>
          <p:nvGrpSpPr>
            <p:cNvPr id="36" name="Group 28">
              <a:extLst>
                <a:ext uri="{FF2B5EF4-FFF2-40B4-BE49-F238E27FC236}">
                  <a16:creationId xmlns:a16="http://schemas.microsoft.com/office/drawing/2014/main" id="{70022B5B-B29B-4009-8716-25209A807F51}"/>
                </a:ext>
              </a:extLst>
            </p:cNvPr>
            <p:cNvGrpSpPr>
              <a:grpSpLocks noChangeAspect="1"/>
            </p:cNvGrpSpPr>
            <p:nvPr/>
          </p:nvGrpSpPr>
          <p:grpSpPr bwMode="auto">
            <a:xfrm>
              <a:off x="1187624" y="3424850"/>
              <a:ext cx="6165377" cy="1736474"/>
              <a:chOff x="438" y="2635"/>
              <a:chExt cx="3444" cy="970"/>
            </a:xfrm>
            <a:solidFill>
              <a:schemeClr val="tx2">
                <a:alpha val="50000"/>
              </a:schemeClr>
            </a:solidFill>
          </p:grpSpPr>
          <p:sp>
            <p:nvSpPr>
              <p:cNvPr id="427" name="Freeform 29">
                <a:extLst>
                  <a:ext uri="{FF2B5EF4-FFF2-40B4-BE49-F238E27FC236}">
                    <a16:creationId xmlns:a16="http://schemas.microsoft.com/office/drawing/2014/main" id="{B4C06693-AD6F-434B-A96E-16FB69A65BD5}"/>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28" name="Freeform 30">
                <a:extLst>
                  <a:ext uri="{FF2B5EF4-FFF2-40B4-BE49-F238E27FC236}">
                    <a16:creationId xmlns:a16="http://schemas.microsoft.com/office/drawing/2014/main" id="{2EED7DB7-EEA4-4E95-B908-AB58A101C8FF}"/>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29" name="Freeform 31">
                <a:extLst>
                  <a:ext uri="{FF2B5EF4-FFF2-40B4-BE49-F238E27FC236}">
                    <a16:creationId xmlns:a16="http://schemas.microsoft.com/office/drawing/2014/main" id="{06BE819A-B8D8-4E2A-AC20-B928318BB4D8}"/>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0" name="Freeform 32">
                <a:extLst>
                  <a:ext uri="{FF2B5EF4-FFF2-40B4-BE49-F238E27FC236}">
                    <a16:creationId xmlns:a16="http://schemas.microsoft.com/office/drawing/2014/main" id="{AC11A802-1617-42B2-A352-360D0A3D9F86}"/>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1" name="Freeform 33">
                <a:extLst>
                  <a:ext uri="{FF2B5EF4-FFF2-40B4-BE49-F238E27FC236}">
                    <a16:creationId xmlns:a16="http://schemas.microsoft.com/office/drawing/2014/main" id="{3126D01D-FB61-4CF5-A057-AE7089342BE6}"/>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2" name="Freeform 34">
                <a:extLst>
                  <a:ext uri="{FF2B5EF4-FFF2-40B4-BE49-F238E27FC236}">
                    <a16:creationId xmlns:a16="http://schemas.microsoft.com/office/drawing/2014/main" id="{DB523582-926B-4283-A8F1-8AAA224A4308}"/>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3" name="Freeform 35">
                <a:extLst>
                  <a:ext uri="{FF2B5EF4-FFF2-40B4-BE49-F238E27FC236}">
                    <a16:creationId xmlns:a16="http://schemas.microsoft.com/office/drawing/2014/main" id="{E95BCE77-E0F5-4B04-81F2-490FCD2EA7A6}"/>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4" name="Freeform 36">
                <a:extLst>
                  <a:ext uri="{FF2B5EF4-FFF2-40B4-BE49-F238E27FC236}">
                    <a16:creationId xmlns:a16="http://schemas.microsoft.com/office/drawing/2014/main" id="{BDEDB58B-C3BF-4917-874E-D4D33AAC539F}"/>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5" name="Freeform 37">
                <a:extLst>
                  <a:ext uri="{FF2B5EF4-FFF2-40B4-BE49-F238E27FC236}">
                    <a16:creationId xmlns:a16="http://schemas.microsoft.com/office/drawing/2014/main" id="{F101EBF8-BF24-402E-BA30-3BDAB4DF57B6}"/>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7793393" y="4406159"/>
              <a:ext cx="978239" cy="617931"/>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27" name="Group 826">
              <a:extLst>
                <a:ext uri="{FF2B5EF4-FFF2-40B4-BE49-F238E27FC236}">
                  <a16:creationId xmlns:a16="http://schemas.microsoft.com/office/drawing/2014/main" id="{7954E8FA-3DA1-42C9-8BB6-60283CF1F52D}"/>
                </a:ext>
              </a:extLst>
            </p:cNvPr>
            <p:cNvGrpSpPr/>
            <p:nvPr userDrawn="1"/>
          </p:nvGrpSpPr>
          <p:grpSpPr>
            <a:xfrm>
              <a:off x="4396578" y="4749725"/>
              <a:ext cx="383893" cy="449320"/>
              <a:chOff x="4360843" y="6823007"/>
              <a:chExt cx="455935" cy="533640"/>
            </a:xfrm>
            <a:solidFill>
              <a:schemeClr val="tx2"/>
            </a:solidFill>
          </p:grpSpPr>
          <p:sp>
            <p:nvSpPr>
              <p:cNvPr id="828" name="Rectangle 75">
                <a:extLst>
                  <a:ext uri="{FF2B5EF4-FFF2-40B4-BE49-F238E27FC236}">
                    <a16:creationId xmlns:a16="http://schemas.microsoft.com/office/drawing/2014/main" id="{6373552A-09F6-457F-B3E3-5C2827F56893}"/>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9" name="Rectangle 76">
                <a:extLst>
                  <a:ext uri="{FF2B5EF4-FFF2-40B4-BE49-F238E27FC236}">
                    <a16:creationId xmlns:a16="http://schemas.microsoft.com/office/drawing/2014/main" id="{ACD4A982-208F-4615-A02A-291F833F66BC}"/>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0" name="Rectangle 77">
                <a:extLst>
                  <a:ext uri="{FF2B5EF4-FFF2-40B4-BE49-F238E27FC236}">
                    <a16:creationId xmlns:a16="http://schemas.microsoft.com/office/drawing/2014/main" id="{58B58D2A-5BBA-4895-B33E-FC5A1C7C2426}"/>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1" name="Rectangle 78">
                <a:extLst>
                  <a:ext uri="{FF2B5EF4-FFF2-40B4-BE49-F238E27FC236}">
                    <a16:creationId xmlns:a16="http://schemas.microsoft.com/office/drawing/2014/main" id="{B18C36D0-E4AC-4477-83AF-5A78EFF561A2}"/>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2" name="Rectangle 79">
                <a:extLst>
                  <a:ext uri="{FF2B5EF4-FFF2-40B4-BE49-F238E27FC236}">
                    <a16:creationId xmlns:a16="http://schemas.microsoft.com/office/drawing/2014/main" id="{A5778EBD-3456-43A7-953F-DB67853B288E}"/>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3" name="Rectangle 80">
                <a:extLst>
                  <a:ext uri="{FF2B5EF4-FFF2-40B4-BE49-F238E27FC236}">
                    <a16:creationId xmlns:a16="http://schemas.microsoft.com/office/drawing/2014/main" id="{6F21396A-E2B5-4D16-BF73-AEABD8E10075}"/>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4" name="Rectangle 81">
                <a:extLst>
                  <a:ext uri="{FF2B5EF4-FFF2-40B4-BE49-F238E27FC236}">
                    <a16:creationId xmlns:a16="http://schemas.microsoft.com/office/drawing/2014/main" id="{D02717D1-95C3-4DB4-A3E9-1ED688F6718E}"/>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5" name="Rectangle 82">
                <a:extLst>
                  <a:ext uri="{FF2B5EF4-FFF2-40B4-BE49-F238E27FC236}">
                    <a16:creationId xmlns:a16="http://schemas.microsoft.com/office/drawing/2014/main" id="{FDD9132B-ABC4-44D2-A75E-297AA69CC5C1}"/>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6" name="Rectangle 83">
                <a:extLst>
                  <a:ext uri="{FF2B5EF4-FFF2-40B4-BE49-F238E27FC236}">
                    <a16:creationId xmlns:a16="http://schemas.microsoft.com/office/drawing/2014/main" id="{D855B454-6ED3-4DFD-BC4C-EAD63D0E90B2}"/>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7" name="Rectangle 84">
                <a:extLst>
                  <a:ext uri="{FF2B5EF4-FFF2-40B4-BE49-F238E27FC236}">
                    <a16:creationId xmlns:a16="http://schemas.microsoft.com/office/drawing/2014/main" id="{D33D1C2F-DACE-48DB-BBE7-E4E1691FEEA0}"/>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8" name="Rectangle 85">
                <a:extLst>
                  <a:ext uri="{FF2B5EF4-FFF2-40B4-BE49-F238E27FC236}">
                    <a16:creationId xmlns:a16="http://schemas.microsoft.com/office/drawing/2014/main" id="{9CE2A8AC-65CC-4C74-B4AA-38446ADB7681}"/>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9" name="Rectangle 86">
                <a:extLst>
                  <a:ext uri="{FF2B5EF4-FFF2-40B4-BE49-F238E27FC236}">
                    <a16:creationId xmlns:a16="http://schemas.microsoft.com/office/drawing/2014/main" id="{D3231BF1-F2FB-42E5-92DC-711BA163E3AD}"/>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0" name="Rectangle 87">
                <a:extLst>
                  <a:ext uri="{FF2B5EF4-FFF2-40B4-BE49-F238E27FC236}">
                    <a16:creationId xmlns:a16="http://schemas.microsoft.com/office/drawing/2014/main" id="{9E8FAFAD-BDEE-4A1A-A16B-52BAE82C2B70}"/>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1" name="Rectangle 88">
                <a:extLst>
                  <a:ext uri="{FF2B5EF4-FFF2-40B4-BE49-F238E27FC236}">
                    <a16:creationId xmlns:a16="http://schemas.microsoft.com/office/drawing/2014/main" id="{C2AD7895-D3B9-439D-A0BB-2AB5EC7352F0}"/>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2" name="Rectangle 89">
                <a:extLst>
                  <a:ext uri="{FF2B5EF4-FFF2-40B4-BE49-F238E27FC236}">
                    <a16:creationId xmlns:a16="http://schemas.microsoft.com/office/drawing/2014/main" id="{F7A4323C-D224-499D-AE1F-74425A664D2F}"/>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3" name="Rectangle 90">
                <a:extLst>
                  <a:ext uri="{FF2B5EF4-FFF2-40B4-BE49-F238E27FC236}">
                    <a16:creationId xmlns:a16="http://schemas.microsoft.com/office/drawing/2014/main" id="{962AF18B-FEB7-4D2B-AF71-44F3DD131D64}"/>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4" name="Rectangle 91">
                <a:extLst>
                  <a:ext uri="{FF2B5EF4-FFF2-40B4-BE49-F238E27FC236}">
                    <a16:creationId xmlns:a16="http://schemas.microsoft.com/office/drawing/2014/main" id="{F6000F6B-12F1-4E2C-80F0-F65E5BF56A3A}"/>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5" name="Rectangle 92">
                <a:extLst>
                  <a:ext uri="{FF2B5EF4-FFF2-40B4-BE49-F238E27FC236}">
                    <a16:creationId xmlns:a16="http://schemas.microsoft.com/office/drawing/2014/main" id="{3F3DE496-7855-4182-81F6-D52E217DB710}"/>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6" name="Rectangle 93">
                <a:extLst>
                  <a:ext uri="{FF2B5EF4-FFF2-40B4-BE49-F238E27FC236}">
                    <a16:creationId xmlns:a16="http://schemas.microsoft.com/office/drawing/2014/main" id="{11BF37D7-3A9A-44F3-83ED-40592114DB99}"/>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7" name="Freeform 94">
                <a:extLst>
                  <a:ext uri="{FF2B5EF4-FFF2-40B4-BE49-F238E27FC236}">
                    <a16:creationId xmlns:a16="http://schemas.microsoft.com/office/drawing/2014/main" id="{25FE0FAF-D52F-4428-BCE5-6A93A867E813}"/>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8" name="Freeform 95">
                <a:extLst>
                  <a:ext uri="{FF2B5EF4-FFF2-40B4-BE49-F238E27FC236}">
                    <a16:creationId xmlns:a16="http://schemas.microsoft.com/office/drawing/2014/main" id="{F2730BCA-D54A-4E39-81C5-A265EFF0B4BA}"/>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49" name="Freeform 96">
                <a:extLst>
                  <a:ext uri="{FF2B5EF4-FFF2-40B4-BE49-F238E27FC236}">
                    <a16:creationId xmlns:a16="http://schemas.microsoft.com/office/drawing/2014/main" id="{66BFB38D-67F1-45F3-859F-324EA81F5B6C}"/>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0" name="Freeform 97">
                <a:extLst>
                  <a:ext uri="{FF2B5EF4-FFF2-40B4-BE49-F238E27FC236}">
                    <a16:creationId xmlns:a16="http://schemas.microsoft.com/office/drawing/2014/main" id="{0102E159-B230-4DC9-93C0-F135B06A9FA1}"/>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1" name="Freeform 98">
                <a:extLst>
                  <a:ext uri="{FF2B5EF4-FFF2-40B4-BE49-F238E27FC236}">
                    <a16:creationId xmlns:a16="http://schemas.microsoft.com/office/drawing/2014/main" id="{6810BFA0-9814-483A-B5A7-FF877751B201}"/>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2" name="Freeform 99">
                <a:extLst>
                  <a:ext uri="{FF2B5EF4-FFF2-40B4-BE49-F238E27FC236}">
                    <a16:creationId xmlns:a16="http://schemas.microsoft.com/office/drawing/2014/main" id="{A06791BE-A0DB-41EF-97AA-7FD8D23E3D0E}"/>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3" name="Freeform 100">
                <a:extLst>
                  <a:ext uri="{FF2B5EF4-FFF2-40B4-BE49-F238E27FC236}">
                    <a16:creationId xmlns:a16="http://schemas.microsoft.com/office/drawing/2014/main" id="{B04D28C2-CE17-4B23-B8DA-78675E3DDCAD}"/>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4" name="Freeform 101">
                <a:extLst>
                  <a:ext uri="{FF2B5EF4-FFF2-40B4-BE49-F238E27FC236}">
                    <a16:creationId xmlns:a16="http://schemas.microsoft.com/office/drawing/2014/main" id="{10528A11-2EAC-4DA8-BCE9-45731442B410}"/>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5" name="Freeform 102">
                <a:extLst>
                  <a:ext uri="{FF2B5EF4-FFF2-40B4-BE49-F238E27FC236}">
                    <a16:creationId xmlns:a16="http://schemas.microsoft.com/office/drawing/2014/main" id="{9807827A-D84D-41D3-BE64-9DC9FD13998B}"/>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6" name="Freeform 103">
                <a:extLst>
                  <a:ext uri="{FF2B5EF4-FFF2-40B4-BE49-F238E27FC236}">
                    <a16:creationId xmlns:a16="http://schemas.microsoft.com/office/drawing/2014/main" id="{A21EE13D-E029-49C5-9CA9-10D24AF3F547}"/>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7" name="Freeform 104">
                <a:extLst>
                  <a:ext uri="{FF2B5EF4-FFF2-40B4-BE49-F238E27FC236}">
                    <a16:creationId xmlns:a16="http://schemas.microsoft.com/office/drawing/2014/main" id="{4241A056-70F9-4A0E-9FA6-C503795DED55}"/>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8" name="Freeform 105">
                <a:extLst>
                  <a:ext uri="{FF2B5EF4-FFF2-40B4-BE49-F238E27FC236}">
                    <a16:creationId xmlns:a16="http://schemas.microsoft.com/office/drawing/2014/main" id="{6CDFAE38-2FFE-432B-A014-2BCDDEF30ED7}"/>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9" name="Freeform 106">
                <a:extLst>
                  <a:ext uri="{FF2B5EF4-FFF2-40B4-BE49-F238E27FC236}">
                    <a16:creationId xmlns:a16="http://schemas.microsoft.com/office/drawing/2014/main" id="{A840F64C-3A04-4FF7-B8B4-F6784790A55F}"/>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0" name="Freeform 107">
                <a:extLst>
                  <a:ext uri="{FF2B5EF4-FFF2-40B4-BE49-F238E27FC236}">
                    <a16:creationId xmlns:a16="http://schemas.microsoft.com/office/drawing/2014/main" id="{DB2D9595-FF8C-4BD2-A216-B691760428B9}"/>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1" name="Freeform 108">
                <a:extLst>
                  <a:ext uri="{FF2B5EF4-FFF2-40B4-BE49-F238E27FC236}">
                    <a16:creationId xmlns:a16="http://schemas.microsoft.com/office/drawing/2014/main" id="{77237835-8C3A-4516-94DD-8FF531535A91}"/>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2" name="Freeform 109">
                <a:extLst>
                  <a:ext uri="{FF2B5EF4-FFF2-40B4-BE49-F238E27FC236}">
                    <a16:creationId xmlns:a16="http://schemas.microsoft.com/office/drawing/2014/main" id="{2D49FB8E-F6C9-454B-AFC8-70C20A97BF86}"/>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3" name="Freeform 110">
                <a:extLst>
                  <a:ext uri="{FF2B5EF4-FFF2-40B4-BE49-F238E27FC236}">
                    <a16:creationId xmlns:a16="http://schemas.microsoft.com/office/drawing/2014/main" id="{EA98765A-C65C-4FC5-BD75-801DA2ADEBFC}"/>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4" name="Freeform 111">
                <a:extLst>
                  <a:ext uri="{FF2B5EF4-FFF2-40B4-BE49-F238E27FC236}">
                    <a16:creationId xmlns:a16="http://schemas.microsoft.com/office/drawing/2014/main" id="{14A30E62-1F34-4E51-9FCB-E6BA32294B8B}"/>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5" name="Freeform 112">
                <a:extLst>
                  <a:ext uri="{FF2B5EF4-FFF2-40B4-BE49-F238E27FC236}">
                    <a16:creationId xmlns:a16="http://schemas.microsoft.com/office/drawing/2014/main" id="{D7FD944F-805F-4D56-8FDA-F13C613E81D2}"/>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6" name="Freeform 113">
                <a:extLst>
                  <a:ext uri="{FF2B5EF4-FFF2-40B4-BE49-F238E27FC236}">
                    <a16:creationId xmlns:a16="http://schemas.microsoft.com/office/drawing/2014/main" id="{24D10F35-A030-4F31-83C6-BBFFBECDB66A}"/>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7" name="Freeform 114">
                <a:extLst>
                  <a:ext uri="{FF2B5EF4-FFF2-40B4-BE49-F238E27FC236}">
                    <a16:creationId xmlns:a16="http://schemas.microsoft.com/office/drawing/2014/main" id="{840DB837-086D-4658-84C2-16DAC4AA1E4D}"/>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8" name="Freeform 115">
                <a:extLst>
                  <a:ext uri="{FF2B5EF4-FFF2-40B4-BE49-F238E27FC236}">
                    <a16:creationId xmlns:a16="http://schemas.microsoft.com/office/drawing/2014/main" id="{2147278B-BB0F-4B63-B723-13D1670B3C99}"/>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9" name="Freeform 116">
                <a:extLst>
                  <a:ext uri="{FF2B5EF4-FFF2-40B4-BE49-F238E27FC236}">
                    <a16:creationId xmlns:a16="http://schemas.microsoft.com/office/drawing/2014/main" id="{C75202A7-3606-4520-BE83-8AA169BB6B9B}"/>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0" name="Freeform 117">
                <a:extLst>
                  <a:ext uri="{FF2B5EF4-FFF2-40B4-BE49-F238E27FC236}">
                    <a16:creationId xmlns:a16="http://schemas.microsoft.com/office/drawing/2014/main" id="{C60CFDE6-0F9F-4086-BB16-7C793539BE93}"/>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1" name="Freeform 118">
                <a:extLst>
                  <a:ext uri="{FF2B5EF4-FFF2-40B4-BE49-F238E27FC236}">
                    <a16:creationId xmlns:a16="http://schemas.microsoft.com/office/drawing/2014/main" id="{E268A054-5D46-4BB2-B1AC-E522759939E0}"/>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2" name="Freeform 119">
                <a:extLst>
                  <a:ext uri="{FF2B5EF4-FFF2-40B4-BE49-F238E27FC236}">
                    <a16:creationId xmlns:a16="http://schemas.microsoft.com/office/drawing/2014/main" id="{D9696474-95C2-4439-B6F0-D20CD7F1214C}"/>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3" name="Rectangle 120">
                <a:extLst>
                  <a:ext uri="{FF2B5EF4-FFF2-40B4-BE49-F238E27FC236}">
                    <a16:creationId xmlns:a16="http://schemas.microsoft.com/office/drawing/2014/main" id="{13638DDC-64B0-4DD4-A09C-715816FC7FBD}"/>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4" name="Freeform 121">
                <a:extLst>
                  <a:ext uri="{FF2B5EF4-FFF2-40B4-BE49-F238E27FC236}">
                    <a16:creationId xmlns:a16="http://schemas.microsoft.com/office/drawing/2014/main" id="{F79EA16A-CD7E-4741-9A5F-908FB9F84F42}"/>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5" name="Freeform 122">
                <a:extLst>
                  <a:ext uri="{FF2B5EF4-FFF2-40B4-BE49-F238E27FC236}">
                    <a16:creationId xmlns:a16="http://schemas.microsoft.com/office/drawing/2014/main" id="{3CB9B6B8-91D8-4B3A-B69C-EB04E40F68BF}"/>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6" name="Freeform 123">
                <a:extLst>
                  <a:ext uri="{FF2B5EF4-FFF2-40B4-BE49-F238E27FC236}">
                    <a16:creationId xmlns:a16="http://schemas.microsoft.com/office/drawing/2014/main" id="{1F8F5567-F279-42CE-9246-39ADA8D9B2F0}"/>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7" name="Freeform 124">
                <a:extLst>
                  <a:ext uri="{FF2B5EF4-FFF2-40B4-BE49-F238E27FC236}">
                    <a16:creationId xmlns:a16="http://schemas.microsoft.com/office/drawing/2014/main" id="{CF749630-C850-43B8-A1CE-7402E7707A1C}"/>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8" name="Freeform 125">
                <a:extLst>
                  <a:ext uri="{FF2B5EF4-FFF2-40B4-BE49-F238E27FC236}">
                    <a16:creationId xmlns:a16="http://schemas.microsoft.com/office/drawing/2014/main" id="{0B570BBD-6CAA-49F4-9FD8-C5C04EBD5AE8}"/>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9" name="Freeform 126">
                <a:extLst>
                  <a:ext uri="{FF2B5EF4-FFF2-40B4-BE49-F238E27FC236}">
                    <a16:creationId xmlns:a16="http://schemas.microsoft.com/office/drawing/2014/main" id="{7B0CE2C2-5EB4-4BD6-B482-BF696C4359D9}"/>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0" name="Freeform 127">
                <a:extLst>
                  <a:ext uri="{FF2B5EF4-FFF2-40B4-BE49-F238E27FC236}">
                    <a16:creationId xmlns:a16="http://schemas.microsoft.com/office/drawing/2014/main" id="{DDB5EA78-7D99-44DD-96AB-F5DA785DB73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1" name="Freeform 128">
                <a:extLst>
                  <a:ext uri="{FF2B5EF4-FFF2-40B4-BE49-F238E27FC236}">
                    <a16:creationId xmlns:a16="http://schemas.microsoft.com/office/drawing/2014/main" id="{8B8A910D-67DD-44B4-8D8C-B23779A53587}"/>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2" name="Freeform 129">
                <a:extLst>
                  <a:ext uri="{FF2B5EF4-FFF2-40B4-BE49-F238E27FC236}">
                    <a16:creationId xmlns:a16="http://schemas.microsoft.com/office/drawing/2014/main" id="{DBDB8EA0-A86B-427A-876B-F3A74C075903}"/>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3" name="Freeform 130">
                <a:extLst>
                  <a:ext uri="{FF2B5EF4-FFF2-40B4-BE49-F238E27FC236}">
                    <a16:creationId xmlns:a16="http://schemas.microsoft.com/office/drawing/2014/main" id="{0A234F85-DCC0-471B-B5B8-2CBEC86ED8E0}"/>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4" name="Freeform 131">
                <a:extLst>
                  <a:ext uri="{FF2B5EF4-FFF2-40B4-BE49-F238E27FC236}">
                    <a16:creationId xmlns:a16="http://schemas.microsoft.com/office/drawing/2014/main" id="{5D159053-EE58-42F0-BED5-E69EC8F96B94}"/>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5" name="Freeform 132">
                <a:extLst>
                  <a:ext uri="{FF2B5EF4-FFF2-40B4-BE49-F238E27FC236}">
                    <a16:creationId xmlns:a16="http://schemas.microsoft.com/office/drawing/2014/main" id="{AC8BD7BF-A36F-484A-BD43-AA1AFFAC09A8}"/>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6" name="Freeform 133">
                <a:extLst>
                  <a:ext uri="{FF2B5EF4-FFF2-40B4-BE49-F238E27FC236}">
                    <a16:creationId xmlns:a16="http://schemas.microsoft.com/office/drawing/2014/main" id="{1C01FFF4-1132-48EB-9A43-3F4C49BA307E}"/>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7" name="Freeform 134">
                <a:extLst>
                  <a:ext uri="{FF2B5EF4-FFF2-40B4-BE49-F238E27FC236}">
                    <a16:creationId xmlns:a16="http://schemas.microsoft.com/office/drawing/2014/main" id="{1A4EB5F9-4D8F-4F3E-BB94-B10C5FE8B0D5}"/>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8" name="Freeform 135">
                <a:extLst>
                  <a:ext uri="{FF2B5EF4-FFF2-40B4-BE49-F238E27FC236}">
                    <a16:creationId xmlns:a16="http://schemas.microsoft.com/office/drawing/2014/main" id="{FFAE52B4-6AEB-4C64-A53B-72C172E498C7}"/>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9" name="Freeform 136">
                <a:extLst>
                  <a:ext uri="{FF2B5EF4-FFF2-40B4-BE49-F238E27FC236}">
                    <a16:creationId xmlns:a16="http://schemas.microsoft.com/office/drawing/2014/main" id="{A6A0D091-5371-450B-9F51-8227815719E1}"/>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0" name="Freeform 137">
                <a:extLst>
                  <a:ext uri="{FF2B5EF4-FFF2-40B4-BE49-F238E27FC236}">
                    <a16:creationId xmlns:a16="http://schemas.microsoft.com/office/drawing/2014/main" id="{A6AF75E2-D4C6-4F64-8E5F-A6B32C69E625}"/>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1" name="Freeform 138">
                <a:extLst>
                  <a:ext uri="{FF2B5EF4-FFF2-40B4-BE49-F238E27FC236}">
                    <a16:creationId xmlns:a16="http://schemas.microsoft.com/office/drawing/2014/main" id="{224E93D8-3F4E-4815-BB05-1254164D91F7}"/>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2" name="Freeform 139">
                <a:extLst>
                  <a:ext uri="{FF2B5EF4-FFF2-40B4-BE49-F238E27FC236}">
                    <a16:creationId xmlns:a16="http://schemas.microsoft.com/office/drawing/2014/main" id="{AF94A280-9BCE-4C4B-BEF7-55B2A530B59B}"/>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3" name="Freeform 140">
                <a:extLst>
                  <a:ext uri="{FF2B5EF4-FFF2-40B4-BE49-F238E27FC236}">
                    <a16:creationId xmlns:a16="http://schemas.microsoft.com/office/drawing/2014/main" id="{BE6EBA1D-0176-4FD4-9B02-57569A664E0A}"/>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4" name="Freeform 141">
                <a:extLst>
                  <a:ext uri="{FF2B5EF4-FFF2-40B4-BE49-F238E27FC236}">
                    <a16:creationId xmlns:a16="http://schemas.microsoft.com/office/drawing/2014/main" id="{D5C877CD-28B8-4CAC-8BAE-3B4FB1E10B3D}"/>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5" name="Freeform 142">
                <a:extLst>
                  <a:ext uri="{FF2B5EF4-FFF2-40B4-BE49-F238E27FC236}">
                    <a16:creationId xmlns:a16="http://schemas.microsoft.com/office/drawing/2014/main" id="{571D8458-9054-4E88-97FD-66E422B9480F}"/>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6" name="Freeform 143">
                <a:extLst>
                  <a:ext uri="{FF2B5EF4-FFF2-40B4-BE49-F238E27FC236}">
                    <a16:creationId xmlns:a16="http://schemas.microsoft.com/office/drawing/2014/main" id="{FD219840-AA09-472A-AB67-5CB26B2299A0}"/>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7" name="Freeform 144">
                <a:extLst>
                  <a:ext uri="{FF2B5EF4-FFF2-40B4-BE49-F238E27FC236}">
                    <a16:creationId xmlns:a16="http://schemas.microsoft.com/office/drawing/2014/main" id="{CAB21674-630A-4B1B-813E-65CAFF0C9D39}"/>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8" name="Freeform 145">
                <a:extLst>
                  <a:ext uri="{FF2B5EF4-FFF2-40B4-BE49-F238E27FC236}">
                    <a16:creationId xmlns:a16="http://schemas.microsoft.com/office/drawing/2014/main" id="{69C9F1EF-EBE4-48D7-B23E-F0D21CCBB543}"/>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9" name="Freeform 146">
                <a:extLst>
                  <a:ext uri="{FF2B5EF4-FFF2-40B4-BE49-F238E27FC236}">
                    <a16:creationId xmlns:a16="http://schemas.microsoft.com/office/drawing/2014/main" id="{F16ECEA5-F58F-4704-A96B-F7FD4C65E852}"/>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0" name="Freeform 147">
                <a:extLst>
                  <a:ext uri="{FF2B5EF4-FFF2-40B4-BE49-F238E27FC236}">
                    <a16:creationId xmlns:a16="http://schemas.microsoft.com/office/drawing/2014/main" id="{DA9AB89F-73F6-4C14-9CF4-62FE678697F4}"/>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1" name="Freeform 148">
                <a:extLst>
                  <a:ext uri="{FF2B5EF4-FFF2-40B4-BE49-F238E27FC236}">
                    <a16:creationId xmlns:a16="http://schemas.microsoft.com/office/drawing/2014/main" id="{B2602810-1140-4413-B44A-F4BE641D06DD}"/>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2" name="Freeform 149">
                <a:extLst>
                  <a:ext uri="{FF2B5EF4-FFF2-40B4-BE49-F238E27FC236}">
                    <a16:creationId xmlns:a16="http://schemas.microsoft.com/office/drawing/2014/main" id="{EAD58F27-F40C-4A8A-999A-835589F4B13C}"/>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3" name="Freeform 150">
                <a:extLst>
                  <a:ext uri="{FF2B5EF4-FFF2-40B4-BE49-F238E27FC236}">
                    <a16:creationId xmlns:a16="http://schemas.microsoft.com/office/drawing/2014/main" id="{82BF124F-C578-452B-B41D-525A0AF3E6E6}"/>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4" name="Freeform 151">
                <a:extLst>
                  <a:ext uri="{FF2B5EF4-FFF2-40B4-BE49-F238E27FC236}">
                    <a16:creationId xmlns:a16="http://schemas.microsoft.com/office/drawing/2014/main" id="{EB3D0D98-959A-450F-954E-90B3FEE85149}"/>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5" name="Freeform 152">
                <a:extLst>
                  <a:ext uri="{FF2B5EF4-FFF2-40B4-BE49-F238E27FC236}">
                    <a16:creationId xmlns:a16="http://schemas.microsoft.com/office/drawing/2014/main" id="{57C8A14A-0602-4CA7-8ADE-692CB39C4C29}"/>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6" name="Freeform 153">
                <a:extLst>
                  <a:ext uri="{FF2B5EF4-FFF2-40B4-BE49-F238E27FC236}">
                    <a16:creationId xmlns:a16="http://schemas.microsoft.com/office/drawing/2014/main" id="{CE8A17E2-602E-410A-9A46-0C2EA122CB65}"/>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7" name="Freeform 154">
                <a:extLst>
                  <a:ext uri="{FF2B5EF4-FFF2-40B4-BE49-F238E27FC236}">
                    <a16:creationId xmlns:a16="http://schemas.microsoft.com/office/drawing/2014/main" id="{5D0B514C-283C-4D81-A454-04D0A821B887}"/>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8" name="Freeform 155">
                <a:extLst>
                  <a:ext uri="{FF2B5EF4-FFF2-40B4-BE49-F238E27FC236}">
                    <a16:creationId xmlns:a16="http://schemas.microsoft.com/office/drawing/2014/main" id="{7D07CD5F-ADD0-4E8B-AAD3-979AA3DF66DA}"/>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9" name="Freeform 156">
                <a:extLst>
                  <a:ext uri="{FF2B5EF4-FFF2-40B4-BE49-F238E27FC236}">
                    <a16:creationId xmlns:a16="http://schemas.microsoft.com/office/drawing/2014/main" id="{224E8DA9-9CF0-41D4-882D-9886062552A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0" name="Freeform 157">
                <a:extLst>
                  <a:ext uri="{FF2B5EF4-FFF2-40B4-BE49-F238E27FC236}">
                    <a16:creationId xmlns:a16="http://schemas.microsoft.com/office/drawing/2014/main" id="{716D1DE7-228D-442C-8E70-081F81CE8721}"/>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1" name="Freeform 158">
                <a:extLst>
                  <a:ext uri="{FF2B5EF4-FFF2-40B4-BE49-F238E27FC236}">
                    <a16:creationId xmlns:a16="http://schemas.microsoft.com/office/drawing/2014/main" id="{2FB3A2A5-2F07-468C-9C84-7EA895121F17}"/>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2" name="Freeform 159">
                <a:extLst>
                  <a:ext uri="{FF2B5EF4-FFF2-40B4-BE49-F238E27FC236}">
                    <a16:creationId xmlns:a16="http://schemas.microsoft.com/office/drawing/2014/main" id="{BF9187CB-B3A9-4A26-AE8E-5406EBF60DBC}"/>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3" name="Freeform 160">
                <a:extLst>
                  <a:ext uri="{FF2B5EF4-FFF2-40B4-BE49-F238E27FC236}">
                    <a16:creationId xmlns:a16="http://schemas.microsoft.com/office/drawing/2014/main" id="{12A032D2-8FCF-4D51-A984-46C71DB5CFAA}"/>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4" name="Freeform 161">
                <a:extLst>
                  <a:ext uri="{FF2B5EF4-FFF2-40B4-BE49-F238E27FC236}">
                    <a16:creationId xmlns:a16="http://schemas.microsoft.com/office/drawing/2014/main" id="{9FAF67DA-2D03-48E9-A393-9946E8E16A2D}"/>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915" name="Group 914">
              <a:extLst>
                <a:ext uri="{FF2B5EF4-FFF2-40B4-BE49-F238E27FC236}">
                  <a16:creationId xmlns:a16="http://schemas.microsoft.com/office/drawing/2014/main" id="{28F54198-B745-4E20-8070-C1DD219816EA}"/>
                </a:ext>
              </a:extLst>
            </p:cNvPr>
            <p:cNvGrpSpPr/>
            <p:nvPr userDrawn="1"/>
          </p:nvGrpSpPr>
          <p:grpSpPr>
            <a:xfrm>
              <a:off x="3199982" y="4804117"/>
              <a:ext cx="376799" cy="454049"/>
              <a:chOff x="3957335" y="6887606"/>
              <a:chExt cx="447510" cy="539257"/>
            </a:xfrm>
            <a:solidFill>
              <a:schemeClr val="tx2"/>
            </a:solidFill>
          </p:grpSpPr>
          <p:sp>
            <p:nvSpPr>
              <p:cNvPr id="916" name="Freeform 5">
                <a:extLst>
                  <a:ext uri="{FF2B5EF4-FFF2-40B4-BE49-F238E27FC236}">
                    <a16:creationId xmlns:a16="http://schemas.microsoft.com/office/drawing/2014/main" id="{22EFCFF3-7BE8-4E6B-9CEE-AA83634AB5A9}"/>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7" name="Freeform 6">
                <a:extLst>
                  <a:ext uri="{FF2B5EF4-FFF2-40B4-BE49-F238E27FC236}">
                    <a16:creationId xmlns:a16="http://schemas.microsoft.com/office/drawing/2014/main" id="{34CB7624-423A-4415-BED4-2E2D2EEB97C1}"/>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8" name="Freeform 7">
                <a:extLst>
                  <a:ext uri="{FF2B5EF4-FFF2-40B4-BE49-F238E27FC236}">
                    <a16:creationId xmlns:a16="http://schemas.microsoft.com/office/drawing/2014/main" id="{796E252E-2209-41AD-9624-6F78EFA5B721}"/>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9" name="Freeform 8">
                <a:extLst>
                  <a:ext uri="{FF2B5EF4-FFF2-40B4-BE49-F238E27FC236}">
                    <a16:creationId xmlns:a16="http://schemas.microsoft.com/office/drawing/2014/main" id="{E28988AF-E282-4650-B31C-5D66EF645C39}"/>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0" name="Freeform 9">
                <a:extLst>
                  <a:ext uri="{FF2B5EF4-FFF2-40B4-BE49-F238E27FC236}">
                    <a16:creationId xmlns:a16="http://schemas.microsoft.com/office/drawing/2014/main" id="{760CEC55-7D88-414D-A2D8-AE1A560A5B5E}"/>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1" name="Freeform 10">
                <a:extLst>
                  <a:ext uri="{FF2B5EF4-FFF2-40B4-BE49-F238E27FC236}">
                    <a16:creationId xmlns:a16="http://schemas.microsoft.com/office/drawing/2014/main" id="{83EB4097-E648-49FE-8F2C-021C7DF0BE6A}"/>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2" name="Freeform 11">
                <a:extLst>
                  <a:ext uri="{FF2B5EF4-FFF2-40B4-BE49-F238E27FC236}">
                    <a16:creationId xmlns:a16="http://schemas.microsoft.com/office/drawing/2014/main" id="{84443A0C-293F-46D0-96E2-7EDABF358D10}"/>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3" name="Freeform 12">
                <a:extLst>
                  <a:ext uri="{FF2B5EF4-FFF2-40B4-BE49-F238E27FC236}">
                    <a16:creationId xmlns:a16="http://schemas.microsoft.com/office/drawing/2014/main" id="{98465FBC-88DA-4E8F-BF8C-717B2D1DDE47}"/>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4" name="Freeform 13">
                <a:extLst>
                  <a:ext uri="{FF2B5EF4-FFF2-40B4-BE49-F238E27FC236}">
                    <a16:creationId xmlns:a16="http://schemas.microsoft.com/office/drawing/2014/main" id="{3F7C9930-213E-4EAB-AF16-7E38BB38B5A6}"/>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5" name="Freeform 14">
                <a:extLst>
                  <a:ext uri="{FF2B5EF4-FFF2-40B4-BE49-F238E27FC236}">
                    <a16:creationId xmlns:a16="http://schemas.microsoft.com/office/drawing/2014/main" id="{5E864338-93A6-46F5-8645-769D11E41C16}"/>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6" name="Freeform 15">
                <a:extLst>
                  <a:ext uri="{FF2B5EF4-FFF2-40B4-BE49-F238E27FC236}">
                    <a16:creationId xmlns:a16="http://schemas.microsoft.com/office/drawing/2014/main" id="{D3FE9F46-3AA4-4E38-88A8-7178BD0061C5}"/>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7" name="Freeform 16">
                <a:extLst>
                  <a:ext uri="{FF2B5EF4-FFF2-40B4-BE49-F238E27FC236}">
                    <a16:creationId xmlns:a16="http://schemas.microsoft.com/office/drawing/2014/main" id="{115511A9-C207-4362-A3F8-D5B76BB7FF55}"/>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8" name="Freeform 17">
                <a:extLst>
                  <a:ext uri="{FF2B5EF4-FFF2-40B4-BE49-F238E27FC236}">
                    <a16:creationId xmlns:a16="http://schemas.microsoft.com/office/drawing/2014/main" id="{76DD1BCA-1477-4DFB-BBC6-040496E67F8B}"/>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9" name="Freeform 18">
                <a:extLst>
                  <a:ext uri="{FF2B5EF4-FFF2-40B4-BE49-F238E27FC236}">
                    <a16:creationId xmlns:a16="http://schemas.microsoft.com/office/drawing/2014/main" id="{629C1C4F-28FF-4C10-B4CA-4C175835103D}"/>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0" name="Freeform 19">
                <a:extLst>
                  <a:ext uri="{FF2B5EF4-FFF2-40B4-BE49-F238E27FC236}">
                    <a16:creationId xmlns:a16="http://schemas.microsoft.com/office/drawing/2014/main" id="{241282CF-2F93-44A3-BB62-CA334373A2EE}"/>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1" name="Rectangle 163">
                <a:extLst>
                  <a:ext uri="{FF2B5EF4-FFF2-40B4-BE49-F238E27FC236}">
                    <a16:creationId xmlns:a16="http://schemas.microsoft.com/office/drawing/2014/main" id="{5B7194D0-EAD8-420A-BF97-C2087B91A49C}"/>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2" name="Freeform 164">
                <a:extLst>
                  <a:ext uri="{FF2B5EF4-FFF2-40B4-BE49-F238E27FC236}">
                    <a16:creationId xmlns:a16="http://schemas.microsoft.com/office/drawing/2014/main" id="{7FEC2068-15E6-4431-9846-21A830F9B89F}"/>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3" name="Rectangle 165">
                <a:extLst>
                  <a:ext uri="{FF2B5EF4-FFF2-40B4-BE49-F238E27FC236}">
                    <a16:creationId xmlns:a16="http://schemas.microsoft.com/office/drawing/2014/main" id="{5436E136-F9DE-4342-8571-A7E80752911D}"/>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4" name="Rectangle 166">
                <a:extLst>
                  <a:ext uri="{FF2B5EF4-FFF2-40B4-BE49-F238E27FC236}">
                    <a16:creationId xmlns:a16="http://schemas.microsoft.com/office/drawing/2014/main" id="{451E8F4A-43E7-49B0-B9E6-4933B47579C9}"/>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5" name="Rectangle 167">
                <a:extLst>
                  <a:ext uri="{FF2B5EF4-FFF2-40B4-BE49-F238E27FC236}">
                    <a16:creationId xmlns:a16="http://schemas.microsoft.com/office/drawing/2014/main" id="{626415E5-9265-4164-8A61-C13E830C14D9}"/>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6" name="Rectangle 168">
                <a:extLst>
                  <a:ext uri="{FF2B5EF4-FFF2-40B4-BE49-F238E27FC236}">
                    <a16:creationId xmlns:a16="http://schemas.microsoft.com/office/drawing/2014/main" id="{732F3056-3807-4532-9819-D506EBB99DD7}"/>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7" name="Rectangle 169">
                <a:extLst>
                  <a:ext uri="{FF2B5EF4-FFF2-40B4-BE49-F238E27FC236}">
                    <a16:creationId xmlns:a16="http://schemas.microsoft.com/office/drawing/2014/main" id="{623407B5-70C4-421F-BB95-8571443C8720}"/>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8" name="Rectangle 170">
                <a:extLst>
                  <a:ext uri="{FF2B5EF4-FFF2-40B4-BE49-F238E27FC236}">
                    <a16:creationId xmlns:a16="http://schemas.microsoft.com/office/drawing/2014/main" id="{20E5C836-5D11-43DD-9CCD-A848667217B5}"/>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9" name="Rectangle 171">
                <a:extLst>
                  <a:ext uri="{FF2B5EF4-FFF2-40B4-BE49-F238E27FC236}">
                    <a16:creationId xmlns:a16="http://schemas.microsoft.com/office/drawing/2014/main" id="{7BDBF5B0-918D-4150-8AD0-C39CB1E02A90}"/>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0" name="Rectangle 172">
                <a:extLst>
                  <a:ext uri="{FF2B5EF4-FFF2-40B4-BE49-F238E27FC236}">
                    <a16:creationId xmlns:a16="http://schemas.microsoft.com/office/drawing/2014/main" id="{CD7CE0A3-C0BB-4A77-BF82-779116DDF992}"/>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1" name="Rectangle 173">
                <a:extLst>
                  <a:ext uri="{FF2B5EF4-FFF2-40B4-BE49-F238E27FC236}">
                    <a16:creationId xmlns:a16="http://schemas.microsoft.com/office/drawing/2014/main" id="{7AE8BEEF-0546-4C7E-BA25-A3F69C1D59E5}"/>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2" name="Freeform 174">
                <a:extLst>
                  <a:ext uri="{FF2B5EF4-FFF2-40B4-BE49-F238E27FC236}">
                    <a16:creationId xmlns:a16="http://schemas.microsoft.com/office/drawing/2014/main" id="{93E5B61E-E22A-4AD3-A93F-57514A94C751}"/>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3" name="Freeform 175">
                <a:extLst>
                  <a:ext uri="{FF2B5EF4-FFF2-40B4-BE49-F238E27FC236}">
                    <a16:creationId xmlns:a16="http://schemas.microsoft.com/office/drawing/2014/main" id="{3FE356D9-7F4C-455E-93F8-7996B834F13C}"/>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4" name="Freeform 176">
                <a:extLst>
                  <a:ext uri="{FF2B5EF4-FFF2-40B4-BE49-F238E27FC236}">
                    <a16:creationId xmlns:a16="http://schemas.microsoft.com/office/drawing/2014/main" id="{0566BDB4-DC5C-497A-B527-8205CF203A1B}"/>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5" name="Freeform 177">
                <a:extLst>
                  <a:ext uri="{FF2B5EF4-FFF2-40B4-BE49-F238E27FC236}">
                    <a16:creationId xmlns:a16="http://schemas.microsoft.com/office/drawing/2014/main" id="{89B2F886-1968-4270-BCC7-C41B5006EE34}"/>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6" name="Freeform 178">
                <a:extLst>
                  <a:ext uri="{FF2B5EF4-FFF2-40B4-BE49-F238E27FC236}">
                    <a16:creationId xmlns:a16="http://schemas.microsoft.com/office/drawing/2014/main" id="{D61D93F2-382A-4B67-B72C-EA0DFB30B05A}"/>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7" name="Freeform 179">
                <a:extLst>
                  <a:ext uri="{FF2B5EF4-FFF2-40B4-BE49-F238E27FC236}">
                    <a16:creationId xmlns:a16="http://schemas.microsoft.com/office/drawing/2014/main" id="{1B5DE3D8-AE1C-46F5-9D3E-974F84DE45CE}"/>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8" name="Freeform 180">
                <a:extLst>
                  <a:ext uri="{FF2B5EF4-FFF2-40B4-BE49-F238E27FC236}">
                    <a16:creationId xmlns:a16="http://schemas.microsoft.com/office/drawing/2014/main" id="{F2C312DD-66F1-41BF-BC5F-D1B0C2F4B17B}"/>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9" name="Freeform 181">
                <a:extLst>
                  <a:ext uri="{FF2B5EF4-FFF2-40B4-BE49-F238E27FC236}">
                    <a16:creationId xmlns:a16="http://schemas.microsoft.com/office/drawing/2014/main" id="{018E621D-31A2-4416-BCF7-5CB09E9BECAA}"/>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0" name="Freeform 182">
                <a:extLst>
                  <a:ext uri="{FF2B5EF4-FFF2-40B4-BE49-F238E27FC236}">
                    <a16:creationId xmlns:a16="http://schemas.microsoft.com/office/drawing/2014/main" id="{0E701030-4EAF-42D3-B09E-273E5C0AAD16}"/>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1" name="Freeform 183">
                <a:extLst>
                  <a:ext uri="{FF2B5EF4-FFF2-40B4-BE49-F238E27FC236}">
                    <a16:creationId xmlns:a16="http://schemas.microsoft.com/office/drawing/2014/main" id="{61AD1D74-1808-4C74-BC45-D02DAE7BDBC0}"/>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2" name="Freeform 184">
                <a:extLst>
                  <a:ext uri="{FF2B5EF4-FFF2-40B4-BE49-F238E27FC236}">
                    <a16:creationId xmlns:a16="http://schemas.microsoft.com/office/drawing/2014/main" id="{49B88E2D-FE0C-4ABB-A293-8293CB37AA12}"/>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3" name="Freeform 185">
                <a:extLst>
                  <a:ext uri="{FF2B5EF4-FFF2-40B4-BE49-F238E27FC236}">
                    <a16:creationId xmlns:a16="http://schemas.microsoft.com/office/drawing/2014/main" id="{724F987D-CDAA-44D6-B201-F8B930C73501}"/>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4" name="Freeform 186">
                <a:extLst>
                  <a:ext uri="{FF2B5EF4-FFF2-40B4-BE49-F238E27FC236}">
                    <a16:creationId xmlns:a16="http://schemas.microsoft.com/office/drawing/2014/main" id="{6DB08FF8-93CC-4880-8B56-F3440AE909B4}"/>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5" name="Freeform 187">
                <a:extLst>
                  <a:ext uri="{FF2B5EF4-FFF2-40B4-BE49-F238E27FC236}">
                    <a16:creationId xmlns:a16="http://schemas.microsoft.com/office/drawing/2014/main" id="{0A17795A-8E17-4AA9-BDDD-FEDA1ABFA0EE}"/>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6" name="Freeform 188">
                <a:extLst>
                  <a:ext uri="{FF2B5EF4-FFF2-40B4-BE49-F238E27FC236}">
                    <a16:creationId xmlns:a16="http://schemas.microsoft.com/office/drawing/2014/main" id="{04F7731A-4F50-45F2-945D-85F3CF8FCA0F}"/>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957" name="Group 956">
              <a:extLst>
                <a:ext uri="{FF2B5EF4-FFF2-40B4-BE49-F238E27FC236}">
                  <a16:creationId xmlns:a16="http://schemas.microsoft.com/office/drawing/2014/main" id="{AD8ADD2C-6BFA-454B-9AC8-3A0449B1445B}"/>
                </a:ext>
              </a:extLst>
            </p:cNvPr>
            <p:cNvGrpSpPr/>
            <p:nvPr userDrawn="1"/>
          </p:nvGrpSpPr>
          <p:grpSpPr>
            <a:xfrm>
              <a:off x="2120789" y="4753667"/>
              <a:ext cx="708666" cy="535243"/>
              <a:chOff x="3133468" y="6827688"/>
              <a:chExt cx="841655" cy="635688"/>
            </a:xfrm>
            <a:solidFill>
              <a:schemeClr val="tx2"/>
            </a:solidFill>
          </p:grpSpPr>
          <p:sp>
            <p:nvSpPr>
              <p:cNvPr id="958" name="Rectangle 25">
                <a:extLst>
                  <a:ext uri="{FF2B5EF4-FFF2-40B4-BE49-F238E27FC236}">
                    <a16:creationId xmlns:a16="http://schemas.microsoft.com/office/drawing/2014/main" id="{9AD7F361-3759-4B06-AB49-178E5600E0A0}"/>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9" name="Rectangle 26">
                <a:extLst>
                  <a:ext uri="{FF2B5EF4-FFF2-40B4-BE49-F238E27FC236}">
                    <a16:creationId xmlns:a16="http://schemas.microsoft.com/office/drawing/2014/main" id="{57288C41-08D9-41AD-9A88-A86D36BD79C5}"/>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0" name="Freeform 43">
                <a:extLst>
                  <a:ext uri="{FF2B5EF4-FFF2-40B4-BE49-F238E27FC236}">
                    <a16:creationId xmlns:a16="http://schemas.microsoft.com/office/drawing/2014/main" id="{876C31AA-A19A-4E58-9C7D-9BB370BCE448}"/>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1" name="Freeform 47">
                <a:extLst>
                  <a:ext uri="{FF2B5EF4-FFF2-40B4-BE49-F238E27FC236}">
                    <a16:creationId xmlns:a16="http://schemas.microsoft.com/office/drawing/2014/main" id="{3074041F-5675-4DC6-AC88-9C0A22CB1119}"/>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962" name="Group 961">
                <a:extLst>
                  <a:ext uri="{FF2B5EF4-FFF2-40B4-BE49-F238E27FC236}">
                    <a16:creationId xmlns:a16="http://schemas.microsoft.com/office/drawing/2014/main" id="{1FFFB363-D54F-4A3B-92F3-B9D354F90FD6}"/>
                  </a:ext>
                </a:extLst>
              </p:cNvPr>
              <p:cNvGrpSpPr/>
              <p:nvPr/>
            </p:nvGrpSpPr>
            <p:grpSpPr>
              <a:xfrm>
                <a:off x="3133468" y="6869818"/>
                <a:ext cx="445637" cy="444701"/>
                <a:chOff x="3133468" y="6869818"/>
                <a:chExt cx="445637" cy="444701"/>
              </a:xfrm>
              <a:grpFill/>
            </p:grpSpPr>
            <p:sp>
              <p:nvSpPr>
                <p:cNvPr id="1003" name="Rectangle 20">
                  <a:extLst>
                    <a:ext uri="{FF2B5EF4-FFF2-40B4-BE49-F238E27FC236}">
                      <a16:creationId xmlns:a16="http://schemas.microsoft.com/office/drawing/2014/main" id="{315D24D7-398D-477D-BC56-8FE26731736B}"/>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4" name="Rectangle 21">
                  <a:extLst>
                    <a:ext uri="{FF2B5EF4-FFF2-40B4-BE49-F238E27FC236}">
                      <a16:creationId xmlns:a16="http://schemas.microsoft.com/office/drawing/2014/main" id="{F9A12C71-7F87-47A1-BCAB-5DF79B9F9CD1}"/>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5" name="Rectangle 22">
                  <a:extLst>
                    <a:ext uri="{FF2B5EF4-FFF2-40B4-BE49-F238E27FC236}">
                      <a16:creationId xmlns:a16="http://schemas.microsoft.com/office/drawing/2014/main" id="{444A346B-FD30-4590-AE72-57DE444DEFEE}"/>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6" name="Rectangle 23">
                  <a:extLst>
                    <a:ext uri="{FF2B5EF4-FFF2-40B4-BE49-F238E27FC236}">
                      <a16:creationId xmlns:a16="http://schemas.microsoft.com/office/drawing/2014/main" id="{3CEE497F-20C2-4E48-8EA9-742CDC3E0277}"/>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7" name="Rectangle 24">
                  <a:extLst>
                    <a:ext uri="{FF2B5EF4-FFF2-40B4-BE49-F238E27FC236}">
                      <a16:creationId xmlns:a16="http://schemas.microsoft.com/office/drawing/2014/main" id="{A5191513-7226-456A-B64F-EB882396A2B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8" name="Rectangle 27">
                  <a:extLst>
                    <a:ext uri="{FF2B5EF4-FFF2-40B4-BE49-F238E27FC236}">
                      <a16:creationId xmlns:a16="http://schemas.microsoft.com/office/drawing/2014/main" id="{F070E219-6D8B-47C9-9608-B9DB9D072297}"/>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9" name="Rectangle 28">
                  <a:extLst>
                    <a:ext uri="{FF2B5EF4-FFF2-40B4-BE49-F238E27FC236}">
                      <a16:creationId xmlns:a16="http://schemas.microsoft.com/office/drawing/2014/main" id="{E32561FA-F3D0-4DA0-B400-3A6A6A172C36}"/>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0" name="Rectangle 29">
                  <a:extLst>
                    <a:ext uri="{FF2B5EF4-FFF2-40B4-BE49-F238E27FC236}">
                      <a16:creationId xmlns:a16="http://schemas.microsoft.com/office/drawing/2014/main" id="{D45307F6-9678-4CFD-ABDA-5B2358ACC7B0}"/>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1" name="Rectangle 30">
                  <a:extLst>
                    <a:ext uri="{FF2B5EF4-FFF2-40B4-BE49-F238E27FC236}">
                      <a16:creationId xmlns:a16="http://schemas.microsoft.com/office/drawing/2014/main" id="{4102DBD6-F8B1-4062-9586-80433E31015C}"/>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2" name="Rectangle 31">
                  <a:extLst>
                    <a:ext uri="{FF2B5EF4-FFF2-40B4-BE49-F238E27FC236}">
                      <a16:creationId xmlns:a16="http://schemas.microsoft.com/office/drawing/2014/main" id="{87946E7C-8999-4CBB-AE11-16CBFB09DFC1}"/>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3" name="Rectangle 32">
                  <a:extLst>
                    <a:ext uri="{FF2B5EF4-FFF2-40B4-BE49-F238E27FC236}">
                      <a16:creationId xmlns:a16="http://schemas.microsoft.com/office/drawing/2014/main" id="{FDE535EA-E552-4D81-8075-DCED914304B8}"/>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4" name="Freeform 33">
                  <a:extLst>
                    <a:ext uri="{FF2B5EF4-FFF2-40B4-BE49-F238E27FC236}">
                      <a16:creationId xmlns:a16="http://schemas.microsoft.com/office/drawing/2014/main" id="{046778A5-2083-4001-82D3-A5DB02550721}"/>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5" name="Freeform 34">
                  <a:extLst>
                    <a:ext uri="{FF2B5EF4-FFF2-40B4-BE49-F238E27FC236}">
                      <a16:creationId xmlns:a16="http://schemas.microsoft.com/office/drawing/2014/main" id="{6636C8FF-3C7A-4253-AA92-B6F497DC1742}"/>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6" name="Freeform 35">
                  <a:extLst>
                    <a:ext uri="{FF2B5EF4-FFF2-40B4-BE49-F238E27FC236}">
                      <a16:creationId xmlns:a16="http://schemas.microsoft.com/office/drawing/2014/main" id="{21D60815-E834-4655-B64A-99F4AFF2EA8B}"/>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7" name="Freeform 36">
                  <a:extLst>
                    <a:ext uri="{FF2B5EF4-FFF2-40B4-BE49-F238E27FC236}">
                      <a16:creationId xmlns:a16="http://schemas.microsoft.com/office/drawing/2014/main" id="{853B8735-64C4-4557-BB88-26CBD80CCAAF}"/>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8" name="Oval 37">
                  <a:extLst>
                    <a:ext uri="{FF2B5EF4-FFF2-40B4-BE49-F238E27FC236}">
                      <a16:creationId xmlns:a16="http://schemas.microsoft.com/office/drawing/2014/main" id="{8B5C5C5D-0CD6-4B6E-823C-25E3E64B7D81}"/>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9" name="Oval 38">
                  <a:extLst>
                    <a:ext uri="{FF2B5EF4-FFF2-40B4-BE49-F238E27FC236}">
                      <a16:creationId xmlns:a16="http://schemas.microsoft.com/office/drawing/2014/main" id="{0B3DE2D0-0E6C-49BA-A30D-B4672213BB74}"/>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0" name="Oval 39">
                  <a:extLst>
                    <a:ext uri="{FF2B5EF4-FFF2-40B4-BE49-F238E27FC236}">
                      <a16:creationId xmlns:a16="http://schemas.microsoft.com/office/drawing/2014/main" id="{FF3C5E04-7F0C-4210-A818-C64E7968995B}"/>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1" name="Freeform 40">
                  <a:extLst>
                    <a:ext uri="{FF2B5EF4-FFF2-40B4-BE49-F238E27FC236}">
                      <a16:creationId xmlns:a16="http://schemas.microsoft.com/office/drawing/2014/main" id="{8B3A4EA7-2D8B-48B6-AA83-26C479B79778}"/>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2" name="Freeform 41">
                  <a:extLst>
                    <a:ext uri="{FF2B5EF4-FFF2-40B4-BE49-F238E27FC236}">
                      <a16:creationId xmlns:a16="http://schemas.microsoft.com/office/drawing/2014/main" id="{A674F96C-B21A-46F3-916B-095E31361BDC}"/>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3" name="Freeform 42">
                  <a:extLst>
                    <a:ext uri="{FF2B5EF4-FFF2-40B4-BE49-F238E27FC236}">
                      <a16:creationId xmlns:a16="http://schemas.microsoft.com/office/drawing/2014/main" id="{66A6682F-CE1D-46D8-BF9A-0FDAB6A56D89}"/>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4" name="Freeform 44">
                  <a:extLst>
                    <a:ext uri="{FF2B5EF4-FFF2-40B4-BE49-F238E27FC236}">
                      <a16:creationId xmlns:a16="http://schemas.microsoft.com/office/drawing/2014/main" id="{50DCA642-020F-4F14-8CFB-D37774B35ABB}"/>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5" name="Freeform 45">
                  <a:extLst>
                    <a:ext uri="{FF2B5EF4-FFF2-40B4-BE49-F238E27FC236}">
                      <a16:creationId xmlns:a16="http://schemas.microsoft.com/office/drawing/2014/main" id="{81AD2B4B-7782-4D18-B594-B00738632D5B}"/>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6" name="Freeform 46">
                  <a:extLst>
                    <a:ext uri="{FF2B5EF4-FFF2-40B4-BE49-F238E27FC236}">
                      <a16:creationId xmlns:a16="http://schemas.microsoft.com/office/drawing/2014/main" id="{B2FA0566-CE9B-47A8-9873-92666A73B29B}"/>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7" name="Freeform 48">
                  <a:extLst>
                    <a:ext uri="{FF2B5EF4-FFF2-40B4-BE49-F238E27FC236}">
                      <a16:creationId xmlns:a16="http://schemas.microsoft.com/office/drawing/2014/main" id="{B5C453E6-D759-4703-A080-06F023809CB5}"/>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8" name="Freeform 49">
                  <a:extLst>
                    <a:ext uri="{FF2B5EF4-FFF2-40B4-BE49-F238E27FC236}">
                      <a16:creationId xmlns:a16="http://schemas.microsoft.com/office/drawing/2014/main" id="{0CF5A353-2F1E-45DD-97B1-F28D4A4B23D9}"/>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9" name="Freeform 50">
                  <a:extLst>
                    <a:ext uri="{FF2B5EF4-FFF2-40B4-BE49-F238E27FC236}">
                      <a16:creationId xmlns:a16="http://schemas.microsoft.com/office/drawing/2014/main" id="{F71CE1DD-69B5-4A62-8153-EDCA5398E7E6}"/>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0" name="Freeform 51">
                  <a:extLst>
                    <a:ext uri="{FF2B5EF4-FFF2-40B4-BE49-F238E27FC236}">
                      <a16:creationId xmlns:a16="http://schemas.microsoft.com/office/drawing/2014/main" id="{079CC66A-A1F1-4921-BE8D-87DE74E6E2EA}"/>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1" name="Freeform 52">
                  <a:extLst>
                    <a:ext uri="{FF2B5EF4-FFF2-40B4-BE49-F238E27FC236}">
                      <a16:creationId xmlns:a16="http://schemas.microsoft.com/office/drawing/2014/main" id="{9519CCA0-AC60-40C8-9BCA-0511704D8E73}"/>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2" name="Freeform 53">
                  <a:extLst>
                    <a:ext uri="{FF2B5EF4-FFF2-40B4-BE49-F238E27FC236}">
                      <a16:creationId xmlns:a16="http://schemas.microsoft.com/office/drawing/2014/main" id="{279C5316-56E8-4E9F-8A26-0DA60F506439}"/>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3" name="Freeform 54">
                  <a:extLst>
                    <a:ext uri="{FF2B5EF4-FFF2-40B4-BE49-F238E27FC236}">
                      <a16:creationId xmlns:a16="http://schemas.microsoft.com/office/drawing/2014/main" id="{BFB2C3C4-FFD5-4C7C-83F9-06963494550B}"/>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4" name="Freeform 55">
                  <a:extLst>
                    <a:ext uri="{FF2B5EF4-FFF2-40B4-BE49-F238E27FC236}">
                      <a16:creationId xmlns:a16="http://schemas.microsoft.com/office/drawing/2014/main" id="{3869A953-598E-4B19-A719-802EC72AF4B0}"/>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5" name="Freeform 56">
                  <a:extLst>
                    <a:ext uri="{FF2B5EF4-FFF2-40B4-BE49-F238E27FC236}">
                      <a16:creationId xmlns:a16="http://schemas.microsoft.com/office/drawing/2014/main" id="{3EACE8F8-BEB8-4A91-A2E7-1B402EE46910}"/>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6" name="Freeform 57">
                  <a:extLst>
                    <a:ext uri="{FF2B5EF4-FFF2-40B4-BE49-F238E27FC236}">
                      <a16:creationId xmlns:a16="http://schemas.microsoft.com/office/drawing/2014/main" id="{21A32953-9550-4E78-B368-234450C585B2}"/>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7" name="Freeform 58">
                  <a:extLst>
                    <a:ext uri="{FF2B5EF4-FFF2-40B4-BE49-F238E27FC236}">
                      <a16:creationId xmlns:a16="http://schemas.microsoft.com/office/drawing/2014/main" id="{BEF7A011-97EB-40C1-9BD4-DA99D4C731B7}"/>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8" name="Freeform 59">
                  <a:extLst>
                    <a:ext uri="{FF2B5EF4-FFF2-40B4-BE49-F238E27FC236}">
                      <a16:creationId xmlns:a16="http://schemas.microsoft.com/office/drawing/2014/main" id="{BA82E242-38FF-4981-8A1D-EA84241393CC}"/>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9" name="Freeform 60">
                  <a:extLst>
                    <a:ext uri="{FF2B5EF4-FFF2-40B4-BE49-F238E27FC236}">
                      <a16:creationId xmlns:a16="http://schemas.microsoft.com/office/drawing/2014/main" id="{C4E97A35-F925-444D-95DB-B57BC411D18B}"/>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0" name="Freeform 61">
                  <a:extLst>
                    <a:ext uri="{FF2B5EF4-FFF2-40B4-BE49-F238E27FC236}">
                      <a16:creationId xmlns:a16="http://schemas.microsoft.com/office/drawing/2014/main" id="{0901E12F-2C30-461C-8E60-A65485A4ECC3}"/>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1" name="Freeform 62">
                  <a:extLst>
                    <a:ext uri="{FF2B5EF4-FFF2-40B4-BE49-F238E27FC236}">
                      <a16:creationId xmlns:a16="http://schemas.microsoft.com/office/drawing/2014/main" id="{04E09048-B3AB-422A-97C2-5C38E24CE6EB}"/>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2" name="Freeform 63">
                  <a:extLst>
                    <a:ext uri="{FF2B5EF4-FFF2-40B4-BE49-F238E27FC236}">
                      <a16:creationId xmlns:a16="http://schemas.microsoft.com/office/drawing/2014/main" id="{FA8A8B9D-56A5-4816-92FE-E50B997A702C}"/>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3" name="Freeform 64">
                  <a:extLst>
                    <a:ext uri="{FF2B5EF4-FFF2-40B4-BE49-F238E27FC236}">
                      <a16:creationId xmlns:a16="http://schemas.microsoft.com/office/drawing/2014/main" id="{393818BC-678A-4478-BC24-F58A678943C4}"/>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4" name="Freeform 65">
                  <a:extLst>
                    <a:ext uri="{FF2B5EF4-FFF2-40B4-BE49-F238E27FC236}">
                      <a16:creationId xmlns:a16="http://schemas.microsoft.com/office/drawing/2014/main" id="{02B314C7-4F82-4ECC-91E5-EDC47FE86180}"/>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5" name="Rectangle 66">
                  <a:extLst>
                    <a:ext uri="{FF2B5EF4-FFF2-40B4-BE49-F238E27FC236}">
                      <a16:creationId xmlns:a16="http://schemas.microsoft.com/office/drawing/2014/main" id="{C29C8451-375C-41B7-A0BD-461434DCEA67}"/>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6" name="Rectangle 67">
                  <a:extLst>
                    <a:ext uri="{FF2B5EF4-FFF2-40B4-BE49-F238E27FC236}">
                      <a16:creationId xmlns:a16="http://schemas.microsoft.com/office/drawing/2014/main" id="{7E0C2AC1-9C8A-4B8B-8CA5-FD69D281321E}"/>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7" name="Freeform 68">
                  <a:extLst>
                    <a:ext uri="{FF2B5EF4-FFF2-40B4-BE49-F238E27FC236}">
                      <a16:creationId xmlns:a16="http://schemas.microsoft.com/office/drawing/2014/main" id="{93AD934C-A957-44B4-9F9C-B774FA75B360}"/>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8" name="Freeform 69">
                  <a:extLst>
                    <a:ext uri="{FF2B5EF4-FFF2-40B4-BE49-F238E27FC236}">
                      <a16:creationId xmlns:a16="http://schemas.microsoft.com/office/drawing/2014/main" id="{7AA3CA95-446B-4F3F-BAAC-8A763566050C}"/>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9" name="Freeform 70">
                  <a:extLst>
                    <a:ext uri="{FF2B5EF4-FFF2-40B4-BE49-F238E27FC236}">
                      <a16:creationId xmlns:a16="http://schemas.microsoft.com/office/drawing/2014/main" id="{D1045FE0-C78A-4F21-88B5-C7E382D9C6BB}"/>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0" name="Freeform 71">
                  <a:extLst>
                    <a:ext uri="{FF2B5EF4-FFF2-40B4-BE49-F238E27FC236}">
                      <a16:creationId xmlns:a16="http://schemas.microsoft.com/office/drawing/2014/main" id="{0785ACE5-B001-4835-A026-0082F8A5129F}"/>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1" name="Oval 72">
                  <a:extLst>
                    <a:ext uri="{FF2B5EF4-FFF2-40B4-BE49-F238E27FC236}">
                      <a16:creationId xmlns:a16="http://schemas.microsoft.com/office/drawing/2014/main" id="{766679A3-4FBE-4DBD-AB6B-BD7BCE42BB5F}"/>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2" name="Freeform 73">
                  <a:extLst>
                    <a:ext uri="{FF2B5EF4-FFF2-40B4-BE49-F238E27FC236}">
                      <a16:creationId xmlns:a16="http://schemas.microsoft.com/office/drawing/2014/main" id="{B6B8CB7B-F804-47CD-BF17-A806A88DE56A}"/>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3" name="Oval 74">
                  <a:extLst>
                    <a:ext uri="{FF2B5EF4-FFF2-40B4-BE49-F238E27FC236}">
                      <a16:creationId xmlns:a16="http://schemas.microsoft.com/office/drawing/2014/main" id="{58E23B23-2346-4E5C-A3EF-3FBCA6A37202}"/>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4" name="Freeform 278">
                  <a:extLst>
                    <a:ext uri="{FF2B5EF4-FFF2-40B4-BE49-F238E27FC236}">
                      <a16:creationId xmlns:a16="http://schemas.microsoft.com/office/drawing/2014/main" id="{5878980B-4578-4E6D-8AA7-96BF07576680}"/>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5" name="Freeform 279">
                  <a:extLst>
                    <a:ext uri="{FF2B5EF4-FFF2-40B4-BE49-F238E27FC236}">
                      <a16:creationId xmlns:a16="http://schemas.microsoft.com/office/drawing/2014/main" id="{E1F8CAE6-7E0C-4F93-AADD-0AF18B47452E}"/>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6" name="Freeform 280">
                  <a:extLst>
                    <a:ext uri="{FF2B5EF4-FFF2-40B4-BE49-F238E27FC236}">
                      <a16:creationId xmlns:a16="http://schemas.microsoft.com/office/drawing/2014/main" id="{7629A616-AC74-4835-BFB1-C1BDC0E1C3F7}"/>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7" name="Freeform 281">
                  <a:extLst>
                    <a:ext uri="{FF2B5EF4-FFF2-40B4-BE49-F238E27FC236}">
                      <a16:creationId xmlns:a16="http://schemas.microsoft.com/office/drawing/2014/main" id="{8B74DE49-E92A-4B78-A605-8DD341639DC1}"/>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8" name="Freeform 282">
                  <a:extLst>
                    <a:ext uri="{FF2B5EF4-FFF2-40B4-BE49-F238E27FC236}">
                      <a16:creationId xmlns:a16="http://schemas.microsoft.com/office/drawing/2014/main" id="{4A606DDB-441A-40A6-8D55-FB50D8240A2A}"/>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9" name="Freeform 283">
                  <a:extLst>
                    <a:ext uri="{FF2B5EF4-FFF2-40B4-BE49-F238E27FC236}">
                      <a16:creationId xmlns:a16="http://schemas.microsoft.com/office/drawing/2014/main" id="{AF729E0C-9EE5-4828-9D00-06D7F518CF7C}"/>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0" name="Freeform 284">
                  <a:extLst>
                    <a:ext uri="{FF2B5EF4-FFF2-40B4-BE49-F238E27FC236}">
                      <a16:creationId xmlns:a16="http://schemas.microsoft.com/office/drawing/2014/main" id="{88B5B748-4C0F-4D5E-8079-2A74D355C546}"/>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1" name="Freeform 285">
                  <a:extLst>
                    <a:ext uri="{FF2B5EF4-FFF2-40B4-BE49-F238E27FC236}">
                      <a16:creationId xmlns:a16="http://schemas.microsoft.com/office/drawing/2014/main" id="{3BD1C901-24C0-4BF3-BE69-549CB2222594}"/>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2" name="Freeform 286">
                  <a:extLst>
                    <a:ext uri="{FF2B5EF4-FFF2-40B4-BE49-F238E27FC236}">
                      <a16:creationId xmlns:a16="http://schemas.microsoft.com/office/drawing/2014/main" id="{C5663D51-EBF1-4602-8DBE-E2A4D3818EF3}"/>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3" name="Freeform 287">
                  <a:extLst>
                    <a:ext uri="{FF2B5EF4-FFF2-40B4-BE49-F238E27FC236}">
                      <a16:creationId xmlns:a16="http://schemas.microsoft.com/office/drawing/2014/main" id="{48C38339-7E5E-46F5-A2B0-94E64BB84DE4}"/>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4" name="Freeform 288">
                  <a:extLst>
                    <a:ext uri="{FF2B5EF4-FFF2-40B4-BE49-F238E27FC236}">
                      <a16:creationId xmlns:a16="http://schemas.microsoft.com/office/drawing/2014/main" id="{25B5EE69-E6EB-49C6-B8F0-31A8E32ECA00}"/>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5" name="Freeform 289">
                  <a:extLst>
                    <a:ext uri="{FF2B5EF4-FFF2-40B4-BE49-F238E27FC236}">
                      <a16:creationId xmlns:a16="http://schemas.microsoft.com/office/drawing/2014/main" id="{965C7003-7CAC-4F7E-80AA-1E05BFF3AA6B}"/>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6" name="Freeform 290">
                  <a:extLst>
                    <a:ext uri="{FF2B5EF4-FFF2-40B4-BE49-F238E27FC236}">
                      <a16:creationId xmlns:a16="http://schemas.microsoft.com/office/drawing/2014/main" id="{5F1794B4-483D-4ED8-BE30-A36C762D42DF}"/>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7" name="Freeform 291">
                  <a:extLst>
                    <a:ext uri="{FF2B5EF4-FFF2-40B4-BE49-F238E27FC236}">
                      <a16:creationId xmlns:a16="http://schemas.microsoft.com/office/drawing/2014/main" id="{5A74CB23-F186-4A84-AF16-35E580F959C0}"/>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8" name="Freeform 292">
                  <a:extLst>
                    <a:ext uri="{FF2B5EF4-FFF2-40B4-BE49-F238E27FC236}">
                      <a16:creationId xmlns:a16="http://schemas.microsoft.com/office/drawing/2014/main" id="{D56E0941-8F69-4F55-AD53-16DE9C1FE7F2}"/>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9" name="Freeform 293">
                  <a:extLst>
                    <a:ext uri="{FF2B5EF4-FFF2-40B4-BE49-F238E27FC236}">
                      <a16:creationId xmlns:a16="http://schemas.microsoft.com/office/drawing/2014/main" id="{9DF6CDAF-E6F6-4137-A192-1B3178E556D3}"/>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0" name="Freeform 294">
                  <a:extLst>
                    <a:ext uri="{FF2B5EF4-FFF2-40B4-BE49-F238E27FC236}">
                      <a16:creationId xmlns:a16="http://schemas.microsoft.com/office/drawing/2014/main" id="{1115F05A-5DFC-4DEA-BADC-28CBEA75C4B8}"/>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1" name="Freeform 295">
                  <a:extLst>
                    <a:ext uri="{FF2B5EF4-FFF2-40B4-BE49-F238E27FC236}">
                      <a16:creationId xmlns:a16="http://schemas.microsoft.com/office/drawing/2014/main" id="{BB182DF7-0A89-4B11-8C30-20508FB15477}"/>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963" name="Rectangle 296">
                <a:extLst>
                  <a:ext uri="{FF2B5EF4-FFF2-40B4-BE49-F238E27FC236}">
                    <a16:creationId xmlns:a16="http://schemas.microsoft.com/office/drawing/2014/main" id="{0DD3378F-6767-4AB6-AD76-97E7790F0459}"/>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4" name="Rectangle 297">
                <a:extLst>
                  <a:ext uri="{FF2B5EF4-FFF2-40B4-BE49-F238E27FC236}">
                    <a16:creationId xmlns:a16="http://schemas.microsoft.com/office/drawing/2014/main" id="{5D69A8BB-7F90-4275-BA4E-8C6211A659B3}"/>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5" name="Rectangle 298">
                <a:extLst>
                  <a:ext uri="{FF2B5EF4-FFF2-40B4-BE49-F238E27FC236}">
                    <a16:creationId xmlns:a16="http://schemas.microsoft.com/office/drawing/2014/main" id="{34A95CE5-A03E-4E8A-AF4C-DFBE6D10ACE3}"/>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6" name="Rectangle 299">
                <a:extLst>
                  <a:ext uri="{FF2B5EF4-FFF2-40B4-BE49-F238E27FC236}">
                    <a16:creationId xmlns:a16="http://schemas.microsoft.com/office/drawing/2014/main" id="{CBCE8871-8711-4A38-854B-5C639C24727B}"/>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7" name="Rectangle 300">
                <a:extLst>
                  <a:ext uri="{FF2B5EF4-FFF2-40B4-BE49-F238E27FC236}">
                    <a16:creationId xmlns:a16="http://schemas.microsoft.com/office/drawing/2014/main" id="{22BD2103-AE1E-42FA-BF9B-2F79C7D3FB58}"/>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8" name="Rectangle 301">
                <a:extLst>
                  <a:ext uri="{FF2B5EF4-FFF2-40B4-BE49-F238E27FC236}">
                    <a16:creationId xmlns:a16="http://schemas.microsoft.com/office/drawing/2014/main" id="{D88BEE39-732E-4BDD-A0F6-C99B08333D42}"/>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9" name="Rectangle 302">
                <a:extLst>
                  <a:ext uri="{FF2B5EF4-FFF2-40B4-BE49-F238E27FC236}">
                    <a16:creationId xmlns:a16="http://schemas.microsoft.com/office/drawing/2014/main" id="{53E3186F-E4D4-4021-AC6F-280F147628C7}"/>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0" name="Rectangle 303">
                <a:extLst>
                  <a:ext uri="{FF2B5EF4-FFF2-40B4-BE49-F238E27FC236}">
                    <a16:creationId xmlns:a16="http://schemas.microsoft.com/office/drawing/2014/main" id="{E980ADE0-4F4D-4A8E-A374-C7481DAD4144}"/>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1" name="Freeform 304">
                <a:extLst>
                  <a:ext uri="{FF2B5EF4-FFF2-40B4-BE49-F238E27FC236}">
                    <a16:creationId xmlns:a16="http://schemas.microsoft.com/office/drawing/2014/main" id="{2878204B-9044-407C-B25D-0539BD3249E9}"/>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2" name="Freeform 305">
                <a:extLst>
                  <a:ext uri="{FF2B5EF4-FFF2-40B4-BE49-F238E27FC236}">
                    <a16:creationId xmlns:a16="http://schemas.microsoft.com/office/drawing/2014/main" id="{B762AB40-DF07-4E09-90F2-A557A9620273}"/>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3" name="Freeform 306">
                <a:extLst>
                  <a:ext uri="{FF2B5EF4-FFF2-40B4-BE49-F238E27FC236}">
                    <a16:creationId xmlns:a16="http://schemas.microsoft.com/office/drawing/2014/main" id="{7DC6FBBB-D11E-477A-AC7B-0B429B4F5D05}"/>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4" name="Freeform 307">
                <a:extLst>
                  <a:ext uri="{FF2B5EF4-FFF2-40B4-BE49-F238E27FC236}">
                    <a16:creationId xmlns:a16="http://schemas.microsoft.com/office/drawing/2014/main" id="{5FEF503A-FEC5-4CD1-B6FD-AC400D3521AE}"/>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5" name="Freeform 308">
                <a:extLst>
                  <a:ext uri="{FF2B5EF4-FFF2-40B4-BE49-F238E27FC236}">
                    <a16:creationId xmlns:a16="http://schemas.microsoft.com/office/drawing/2014/main" id="{F20087EC-BEFB-40EA-BDC2-DC91953404DC}"/>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6" name="Freeform 309">
                <a:extLst>
                  <a:ext uri="{FF2B5EF4-FFF2-40B4-BE49-F238E27FC236}">
                    <a16:creationId xmlns:a16="http://schemas.microsoft.com/office/drawing/2014/main" id="{6379ED17-203B-4B1E-8F00-B811BB5025E5}"/>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7" name="Freeform 310">
                <a:extLst>
                  <a:ext uri="{FF2B5EF4-FFF2-40B4-BE49-F238E27FC236}">
                    <a16:creationId xmlns:a16="http://schemas.microsoft.com/office/drawing/2014/main" id="{EF32D480-F6A6-493D-93BC-D3EAD3B43879}"/>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8" name="Freeform 311">
                <a:extLst>
                  <a:ext uri="{FF2B5EF4-FFF2-40B4-BE49-F238E27FC236}">
                    <a16:creationId xmlns:a16="http://schemas.microsoft.com/office/drawing/2014/main" id="{8A3C4A59-2830-43F7-8CE8-5EDA493EE9CE}"/>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9" name="Freeform 312">
                <a:extLst>
                  <a:ext uri="{FF2B5EF4-FFF2-40B4-BE49-F238E27FC236}">
                    <a16:creationId xmlns:a16="http://schemas.microsoft.com/office/drawing/2014/main" id="{364E4EF7-67F1-4D07-914A-F2199A0F28E6}"/>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0" name="Freeform 313">
                <a:extLst>
                  <a:ext uri="{FF2B5EF4-FFF2-40B4-BE49-F238E27FC236}">
                    <a16:creationId xmlns:a16="http://schemas.microsoft.com/office/drawing/2014/main" id="{061BEAE6-8AAE-46AB-896E-F587A51B1947}"/>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1" name="Freeform 314">
                <a:extLst>
                  <a:ext uri="{FF2B5EF4-FFF2-40B4-BE49-F238E27FC236}">
                    <a16:creationId xmlns:a16="http://schemas.microsoft.com/office/drawing/2014/main" id="{7ED892B5-A5CA-4B0D-8ED4-B454B9D7A697}"/>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2" name="Freeform 315">
                <a:extLst>
                  <a:ext uri="{FF2B5EF4-FFF2-40B4-BE49-F238E27FC236}">
                    <a16:creationId xmlns:a16="http://schemas.microsoft.com/office/drawing/2014/main" id="{98127D1E-0A63-481F-ABFF-43EB8CE6C99A}"/>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3" name="Freeform 316">
                <a:extLst>
                  <a:ext uri="{FF2B5EF4-FFF2-40B4-BE49-F238E27FC236}">
                    <a16:creationId xmlns:a16="http://schemas.microsoft.com/office/drawing/2014/main" id="{E11306F5-54B3-48FE-B3FC-845713C85FF8}"/>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4" name="Freeform 317">
                <a:extLst>
                  <a:ext uri="{FF2B5EF4-FFF2-40B4-BE49-F238E27FC236}">
                    <a16:creationId xmlns:a16="http://schemas.microsoft.com/office/drawing/2014/main" id="{C4D15930-C908-4D63-BEB8-C6BA02A1B67B}"/>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5" name="Freeform 318">
                <a:extLst>
                  <a:ext uri="{FF2B5EF4-FFF2-40B4-BE49-F238E27FC236}">
                    <a16:creationId xmlns:a16="http://schemas.microsoft.com/office/drawing/2014/main" id="{1BC0864E-ACC2-4AB0-943F-127779EDBDC2}"/>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6" name="Freeform 319">
                <a:extLst>
                  <a:ext uri="{FF2B5EF4-FFF2-40B4-BE49-F238E27FC236}">
                    <a16:creationId xmlns:a16="http://schemas.microsoft.com/office/drawing/2014/main" id="{33968A2B-0431-44C7-BBEB-05872C5432CF}"/>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7" name="Freeform 320">
                <a:extLst>
                  <a:ext uri="{FF2B5EF4-FFF2-40B4-BE49-F238E27FC236}">
                    <a16:creationId xmlns:a16="http://schemas.microsoft.com/office/drawing/2014/main" id="{AF5E5B2C-85CB-41F2-AAEF-C70834EA5CA5}"/>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8" name="Freeform 321">
                <a:extLst>
                  <a:ext uri="{FF2B5EF4-FFF2-40B4-BE49-F238E27FC236}">
                    <a16:creationId xmlns:a16="http://schemas.microsoft.com/office/drawing/2014/main" id="{BC65DDFA-3249-4B52-9397-7D501F73C329}"/>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9" name="Freeform 322">
                <a:extLst>
                  <a:ext uri="{FF2B5EF4-FFF2-40B4-BE49-F238E27FC236}">
                    <a16:creationId xmlns:a16="http://schemas.microsoft.com/office/drawing/2014/main" id="{22BFEE46-0F8C-4258-B414-4FCB948E3BBF}"/>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0" name="Freeform 323">
                <a:extLst>
                  <a:ext uri="{FF2B5EF4-FFF2-40B4-BE49-F238E27FC236}">
                    <a16:creationId xmlns:a16="http://schemas.microsoft.com/office/drawing/2014/main" id="{AE0BC823-EC49-4AAC-9F0A-A96274AA2949}"/>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1" name="Freeform 324">
                <a:extLst>
                  <a:ext uri="{FF2B5EF4-FFF2-40B4-BE49-F238E27FC236}">
                    <a16:creationId xmlns:a16="http://schemas.microsoft.com/office/drawing/2014/main" id="{0F842FE7-AED5-42EC-8FCD-60FB4F2E5D62}"/>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2" name="Freeform 325">
                <a:extLst>
                  <a:ext uri="{FF2B5EF4-FFF2-40B4-BE49-F238E27FC236}">
                    <a16:creationId xmlns:a16="http://schemas.microsoft.com/office/drawing/2014/main" id="{846CF20C-541A-4A83-B6DF-E5DB3D2C090C}"/>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3" name="Freeform 326">
                <a:extLst>
                  <a:ext uri="{FF2B5EF4-FFF2-40B4-BE49-F238E27FC236}">
                    <a16:creationId xmlns:a16="http://schemas.microsoft.com/office/drawing/2014/main" id="{AEE31E3D-11F8-45C9-9A2D-023420DA8B20}"/>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4" name="Freeform 327">
                <a:extLst>
                  <a:ext uri="{FF2B5EF4-FFF2-40B4-BE49-F238E27FC236}">
                    <a16:creationId xmlns:a16="http://schemas.microsoft.com/office/drawing/2014/main" id="{85FFD2E8-6E18-4632-919C-9BAE4B6D3B98}"/>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5" name="Freeform 328">
                <a:extLst>
                  <a:ext uri="{FF2B5EF4-FFF2-40B4-BE49-F238E27FC236}">
                    <a16:creationId xmlns:a16="http://schemas.microsoft.com/office/drawing/2014/main" id="{928D0202-0B14-477D-B29B-4D2A2FF09999}"/>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6" name="Freeform 329">
                <a:extLst>
                  <a:ext uri="{FF2B5EF4-FFF2-40B4-BE49-F238E27FC236}">
                    <a16:creationId xmlns:a16="http://schemas.microsoft.com/office/drawing/2014/main" id="{5A220D9E-B35C-4ED2-9C0C-F26FC9152677}"/>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7" name="Freeform 330">
                <a:extLst>
                  <a:ext uri="{FF2B5EF4-FFF2-40B4-BE49-F238E27FC236}">
                    <a16:creationId xmlns:a16="http://schemas.microsoft.com/office/drawing/2014/main" id="{D49F5ABC-A0BD-40B0-8B1B-CF88CA3FF970}"/>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8" name="Freeform 331">
                <a:extLst>
                  <a:ext uri="{FF2B5EF4-FFF2-40B4-BE49-F238E27FC236}">
                    <a16:creationId xmlns:a16="http://schemas.microsoft.com/office/drawing/2014/main" id="{9493CC80-0533-4884-88DE-D9AE6B502F6F}"/>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9" name="Freeform 332">
                <a:extLst>
                  <a:ext uri="{FF2B5EF4-FFF2-40B4-BE49-F238E27FC236}">
                    <a16:creationId xmlns:a16="http://schemas.microsoft.com/office/drawing/2014/main" id="{6584F01F-254D-44D0-BA9F-82A2BD0CC883}"/>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0" name="Freeform 333">
                <a:extLst>
                  <a:ext uri="{FF2B5EF4-FFF2-40B4-BE49-F238E27FC236}">
                    <a16:creationId xmlns:a16="http://schemas.microsoft.com/office/drawing/2014/main" id="{A79B648D-F99A-4F13-927C-9684C719F8EB}"/>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1" name="Freeform 334">
                <a:extLst>
                  <a:ext uri="{FF2B5EF4-FFF2-40B4-BE49-F238E27FC236}">
                    <a16:creationId xmlns:a16="http://schemas.microsoft.com/office/drawing/2014/main" id="{D524C3A4-1DE0-48DB-B3A0-266BAC67AFCB}"/>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2" name="Freeform 335">
                <a:extLst>
                  <a:ext uri="{FF2B5EF4-FFF2-40B4-BE49-F238E27FC236}">
                    <a16:creationId xmlns:a16="http://schemas.microsoft.com/office/drawing/2014/main" id="{7983329E-1AB1-43A1-AAE3-59336BD344B1}"/>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072" name="Group 1071">
              <a:extLst>
                <a:ext uri="{FF2B5EF4-FFF2-40B4-BE49-F238E27FC236}">
                  <a16:creationId xmlns:a16="http://schemas.microsoft.com/office/drawing/2014/main" id="{C143483C-B3D2-46F2-8C0C-616295B481DF}"/>
                </a:ext>
              </a:extLst>
            </p:cNvPr>
            <p:cNvGrpSpPr/>
            <p:nvPr userDrawn="1"/>
          </p:nvGrpSpPr>
          <p:grpSpPr>
            <a:xfrm>
              <a:off x="5767681" y="4768645"/>
              <a:ext cx="481124" cy="461144"/>
              <a:chOff x="4799926" y="6845477"/>
              <a:chExt cx="571413" cy="547683"/>
            </a:xfrm>
            <a:solidFill>
              <a:schemeClr val="tx2"/>
            </a:solidFill>
          </p:grpSpPr>
          <p:sp>
            <p:nvSpPr>
              <p:cNvPr id="1073" name="Freeform 162">
                <a:extLst>
                  <a:ext uri="{FF2B5EF4-FFF2-40B4-BE49-F238E27FC236}">
                    <a16:creationId xmlns:a16="http://schemas.microsoft.com/office/drawing/2014/main" id="{6048761B-A7F5-4EA1-803E-8F9245560E4C}"/>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4" name="Oval 189">
                <a:extLst>
                  <a:ext uri="{FF2B5EF4-FFF2-40B4-BE49-F238E27FC236}">
                    <a16:creationId xmlns:a16="http://schemas.microsoft.com/office/drawing/2014/main" id="{EDE22130-E47A-42BC-A61A-0CAA3F538057}"/>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5" name="Freeform 190">
                <a:extLst>
                  <a:ext uri="{FF2B5EF4-FFF2-40B4-BE49-F238E27FC236}">
                    <a16:creationId xmlns:a16="http://schemas.microsoft.com/office/drawing/2014/main" id="{B163B257-214D-40DE-BD76-3E6BDD7DDF38}"/>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6" name="Freeform 191">
                <a:extLst>
                  <a:ext uri="{FF2B5EF4-FFF2-40B4-BE49-F238E27FC236}">
                    <a16:creationId xmlns:a16="http://schemas.microsoft.com/office/drawing/2014/main" id="{2A7A31B2-0B2B-449C-BF9B-E8359E1115EB}"/>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7" name="Freeform 192">
                <a:extLst>
                  <a:ext uri="{FF2B5EF4-FFF2-40B4-BE49-F238E27FC236}">
                    <a16:creationId xmlns:a16="http://schemas.microsoft.com/office/drawing/2014/main" id="{C186A95A-7765-4E20-93EA-3EDDBB9A9A9F}"/>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8" name="Freeform 193">
                <a:extLst>
                  <a:ext uri="{FF2B5EF4-FFF2-40B4-BE49-F238E27FC236}">
                    <a16:creationId xmlns:a16="http://schemas.microsoft.com/office/drawing/2014/main" id="{EE30934E-BED7-43DF-AADD-6F90339E52C0}"/>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9" name="Freeform 194">
                <a:extLst>
                  <a:ext uri="{FF2B5EF4-FFF2-40B4-BE49-F238E27FC236}">
                    <a16:creationId xmlns:a16="http://schemas.microsoft.com/office/drawing/2014/main" id="{ABA3E70F-FAFE-4955-8C34-1E2A4290B170}"/>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0" name="Freeform 195">
                <a:extLst>
                  <a:ext uri="{FF2B5EF4-FFF2-40B4-BE49-F238E27FC236}">
                    <a16:creationId xmlns:a16="http://schemas.microsoft.com/office/drawing/2014/main" id="{D38A4102-3DEA-438B-9E42-AC31C6207BFC}"/>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1" name="Freeform 196">
                <a:extLst>
                  <a:ext uri="{FF2B5EF4-FFF2-40B4-BE49-F238E27FC236}">
                    <a16:creationId xmlns:a16="http://schemas.microsoft.com/office/drawing/2014/main" id="{0A257000-3930-4E23-8259-791581274B99}"/>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2" name="Freeform 197">
                <a:extLst>
                  <a:ext uri="{FF2B5EF4-FFF2-40B4-BE49-F238E27FC236}">
                    <a16:creationId xmlns:a16="http://schemas.microsoft.com/office/drawing/2014/main" id="{237097A2-1667-49EE-AFD7-271A54FC627A}"/>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3" name="Freeform 198">
                <a:extLst>
                  <a:ext uri="{FF2B5EF4-FFF2-40B4-BE49-F238E27FC236}">
                    <a16:creationId xmlns:a16="http://schemas.microsoft.com/office/drawing/2014/main" id="{81091117-A005-489D-87BA-8C85C096C332}"/>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4" name="Rectangle 199">
                <a:extLst>
                  <a:ext uri="{FF2B5EF4-FFF2-40B4-BE49-F238E27FC236}">
                    <a16:creationId xmlns:a16="http://schemas.microsoft.com/office/drawing/2014/main" id="{16327215-69FE-4942-A0E7-3C8CA0E8CFE9}"/>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5" name="Rectangle 200">
                <a:extLst>
                  <a:ext uri="{FF2B5EF4-FFF2-40B4-BE49-F238E27FC236}">
                    <a16:creationId xmlns:a16="http://schemas.microsoft.com/office/drawing/2014/main" id="{93B8671F-6E30-451F-939A-86E1CCC3DCB7}"/>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6" name="Freeform 201">
                <a:extLst>
                  <a:ext uri="{FF2B5EF4-FFF2-40B4-BE49-F238E27FC236}">
                    <a16:creationId xmlns:a16="http://schemas.microsoft.com/office/drawing/2014/main" id="{3FC0CC75-C4BD-4B03-A781-1238AA34234E}"/>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7" name="Freeform 202">
                <a:extLst>
                  <a:ext uri="{FF2B5EF4-FFF2-40B4-BE49-F238E27FC236}">
                    <a16:creationId xmlns:a16="http://schemas.microsoft.com/office/drawing/2014/main" id="{8B067AE0-4252-457D-80CA-DE7C308F009D}"/>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8" name="Rectangle 203">
                <a:extLst>
                  <a:ext uri="{FF2B5EF4-FFF2-40B4-BE49-F238E27FC236}">
                    <a16:creationId xmlns:a16="http://schemas.microsoft.com/office/drawing/2014/main" id="{C781F290-5FB1-485A-A009-DF23D6A2436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9" name="Rectangle 204">
                <a:extLst>
                  <a:ext uri="{FF2B5EF4-FFF2-40B4-BE49-F238E27FC236}">
                    <a16:creationId xmlns:a16="http://schemas.microsoft.com/office/drawing/2014/main" id="{C215633E-6E61-47A0-9A85-1C24EFD5B89B}"/>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0" name="Rectangle 206">
                <a:extLst>
                  <a:ext uri="{FF2B5EF4-FFF2-40B4-BE49-F238E27FC236}">
                    <a16:creationId xmlns:a16="http://schemas.microsoft.com/office/drawing/2014/main" id="{6FCCC079-09B6-4ABA-9F0E-A1B67696718C}"/>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1" name="Rectangle 207">
                <a:extLst>
                  <a:ext uri="{FF2B5EF4-FFF2-40B4-BE49-F238E27FC236}">
                    <a16:creationId xmlns:a16="http://schemas.microsoft.com/office/drawing/2014/main" id="{3AE8F6B1-93D2-47A4-A7B8-92E65AF5AE75}"/>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2" name="Freeform 208">
                <a:extLst>
                  <a:ext uri="{FF2B5EF4-FFF2-40B4-BE49-F238E27FC236}">
                    <a16:creationId xmlns:a16="http://schemas.microsoft.com/office/drawing/2014/main" id="{C64904C3-F5EC-4DD4-B372-AF63C1747770}"/>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3" name="Freeform 209">
                <a:extLst>
                  <a:ext uri="{FF2B5EF4-FFF2-40B4-BE49-F238E27FC236}">
                    <a16:creationId xmlns:a16="http://schemas.microsoft.com/office/drawing/2014/main" id="{EFCDDF06-51C2-4A76-8B6E-D23D1BE218FE}"/>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4" name="Freeform 210">
                <a:extLst>
                  <a:ext uri="{FF2B5EF4-FFF2-40B4-BE49-F238E27FC236}">
                    <a16:creationId xmlns:a16="http://schemas.microsoft.com/office/drawing/2014/main" id="{C6B0BFB3-CEED-4F22-AD8F-171D000E7E20}"/>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5" name="Freeform 211">
                <a:extLst>
                  <a:ext uri="{FF2B5EF4-FFF2-40B4-BE49-F238E27FC236}">
                    <a16:creationId xmlns:a16="http://schemas.microsoft.com/office/drawing/2014/main" id="{6751CD9A-1985-4E69-A3F5-046DB3790D7B}"/>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6" name="Freeform 212">
                <a:extLst>
                  <a:ext uri="{FF2B5EF4-FFF2-40B4-BE49-F238E27FC236}">
                    <a16:creationId xmlns:a16="http://schemas.microsoft.com/office/drawing/2014/main" id="{212F1E4F-1E75-40B1-8FB2-D7B6C0D678BB}"/>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7" name="Freeform 213">
                <a:extLst>
                  <a:ext uri="{FF2B5EF4-FFF2-40B4-BE49-F238E27FC236}">
                    <a16:creationId xmlns:a16="http://schemas.microsoft.com/office/drawing/2014/main" id="{A2695F03-6952-4646-9B04-CC359348F754}"/>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8" name="Freeform 214">
                <a:extLst>
                  <a:ext uri="{FF2B5EF4-FFF2-40B4-BE49-F238E27FC236}">
                    <a16:creationId xmlns:a16="http://schemas.microsoft.com/office/drawing/2014/main" id="{B161DDE7-75C5-41C3-8CBC-84B770EF7FBB}"/>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9" name="Freeform 215">
                <a:extLst>
                  <a:ext uri="{FF2B5EF4-FFF2-40B4-BE49-F238E27FC236}">
                    <a16:creationId xmlns:a16="http://schemas.microsoft.com/office/drawing/2014/main" id="{014A62AC-7640-4F43-A4A9-1ACEF4632D3C}"/>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0" name="Freeform 216">
                <a:extLst>
                  <a:ext uri="{FF2B5EF4-FFF2-40B4-BE49-F238E27FC236}">
                    <a16:creationId xmlns:a16="http://schemas.microsoft.com/office/drawing/2014/main" id="{C3CF1609-DDA5-4EB4-88C6-0CD4A358D510}"/>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1" name="Freeform 217">
                <a:extLst>
                  <a:ext uri="{FF2B5EF4-FFF2-40B4-BE49-F238E27FC236}">
                    <a16:creationId xmlns:a16="http://schemas.microsoft.com/office/drawing/2014/main" id="{38B766FD-9BC7-40B5-A900-31C91D21BC4E}"/>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2" name="Freeform 218">
                <a:extLst>
                  <a:ext uri="{FF2B5EF4-FFF2-40B4-BE49-F238E27FC236}">
                    <a16:creationId xmlns:a16="http://schemas.microsoft.com/office/drawing/2014/main" id="{A206FD10-C1FA-4F9C-9C31-E5A60653A8E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3" name="Freeform 219">
                <a:extLst>
                  <a:ext uri="{FF2B5EF4-FFF2-40B4-BE49-F238E27FC236}">
                    <a16:creationId xmlns:a16="http://schemas.microsoft.com/office/drawing/2014/main" id="{4DBACCED-6376-446B-BE1F-6A280B16F9F8}"/>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4" name="Freeform 220">
                <a:extLst>
                  <a:ext uri="{FF2B5EF4-FFF2-40B4-BE49-F238E27FC236}">
                    <a16:creationId xmlns:a16="http://schemas.microsoft.com/office/drawing/2014/main" id="{D4D38CFE-BF81-4747-AEBF-E59EF350160F}"/>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5" name="Freeform 221">
                <a:extLst>
                  <a:ext uri="{FF2B5EF4-FFF2-40B4-BE49-F238E27FC236}">
                    <a16:creationId xmlns:a16="http://schemas.microsoft.com/office/drawing/2014/main" id="{D1F49456-2A20-44EE-97C7-5F8A6EEAE5BB}"/>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6" name="Freeform 222">
                <a:extLst>
                  <a:ext uri="{FF2B5EF4-FFF2-40B4-BE49-F238E27FC236}">
                    <a16:creationId xmlns:a16="http://schemas.microsoft.com/office/drawing/2014/main" id="{6408C4B0-0E38-4FDA-B8A1-1D47D0F9EC1D}"/>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7" name="Freeform 223">
                <a:extLst>
                  <a:ext uri="{FF2B5EF4-FFF2-40B4-BE49-F238E27FC236}">
                    <a16:creationId xmlns:a16="http://schemas.microsoft.com/office/drawing/2014/main" id="{AFABC998-A89B-4F8F-AC97-B3D28E8CC80A}"/>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8" name="Freeform 224">
                <a:extLst>
                  <a:ext uri="{FF2B5EF4-FFF2-40B4-BE49-F238E27FC236}">
                    <a16:creationId xmlns:a16="http://schemas.microsoft.com/office/drawing/2014/main" id="{9BEC9CF1-061F-49C9-A617-730BDBF1098B}"/>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9" name="Freeform 225">
                <a:extLst>
                  <a:ext uri="{FF2B5EF4-FFF2-40B4-BE49-F238E27FC236}">
                    <a16:creationId xmlns:a16="http://schemas.microsoft.com/office/drawing/2014/main" id="{86F0EDA3-6ABC-4035-B5E1-3ACE4B794BCD}"/>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0" name="Freeform 226">
                <a:extLst>
                  <a:ext uri="{FF2B5EF4-FFF2-40B4-BE49-F238E27FC236}">
                    <a16:creationId xmlns:a16="http://schemas.microsoft.com/office/drawing/2014/main" id="{B6A8130D-72A2-43DC-9EF6-776D3F953EB2}"/>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1" name="Freeform 227">
                <a:extLst>
                  <a:ext uri="{FF2B5EF4-FFF2-40B4-BE49-F238E27FC236}">
                    <a16:creationId xmlns:a16="http://schemas.microsoft.com/office/drawing/2014/main" id="{49FB39C3-9213-4F16-9F42-AFDF7C4E34E8}"/>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2" name="Freeform 228">
                <a:extLst>
                  <a:ext uri="{FF2B5EF4-FFF2-40B4-BE49-F238E27FC236}">
                    <a16:creationId xmlns:a16="http://schemas.microsoft.com/office/drawing/2014/main" id="{16F64D40-C458-4874-9FBA-F4BF75E6C079}"/>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3" name="Freeform 229">
                <a:extLst>
                  <a:ext uri="{FF2B5EF4-FFF2-40B4-BE49-F238E27FC236}">
                    <a16:creationId xmlns:a16="http://schemas.microsoft.com/office/drawing/2014/main" id="{AC712D19-4C60-4A58-9DCD-0648B92F3A29}"/>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4" name="Freeform 230">
                <a:extLst>
                  <a:ext uri="{FF2B5EF4-FFF2-40B4-BE49-F238E27FC236}">
                    <a16:creationId xmlns:a16="http://schemas.microsoft.com/office/drawing/2014/main" id="{A54B4F66-8E87-420C-BCCF-3D4F7F1930D2}"/>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5" name="Rectangle 232">
                <a:extLst>
                  <a:ext uri="{FF2B5EF4-FFF2-40B4-BE49-F238E27FC236}">
                    <a16:creationId xmlns:a16="http://schemas.microsoft.com/office/drawing/2014/main" id="{2F0EF3FA-9958-45F4-810A-FC3B866EB5D0}"/>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6" name="Freeform 233">
                <a:extLst>
                  <a:ext uri="{FF2B5EF4-FFF2-40B4-BE49-F238E27FC236}">
                    <a16:creationId xmlns:a16="http://schemas.microsoft.com/office/drawing/2014/main" id="{210C4B8E-D6DE-4A6E-BC46-716F07E0F6FD}"/>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7" name="Freeform 234">
                <a:extLst>
                  <a:ext uri="{FF2B5EF4-FFF2-40B4-BE49-F238E27FC236}">
                    <a16:creationId xmlns:a16="http://schemas.microsoft.com/office/drawing/2014/main" id="{B2E7A692-C919-41FA-B600-73C3A075C91D}"/>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8" name="Freeform 235">
                <a:extLst>
                  <a:ext uri="{FF2B5EF4-FFF2-40B4-BE49-F238E27FC236}">
                    <a16:creationId xmlns:a16="http://schemas.microsoft.com/office/drawing/2014/main" id="{49681755-950F-4B98-A992-D9909A361D48}"/>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9" name="Freeform 236">
                <a:extLst>
                  <a:ext uri="{FF2B5EF4-FFF2-40B4-BE49-F238E27FC236}">
                    <a16:creationId xmlns:a16="http://schemas.microsoft.com/office/drawing/2014/main" id="{73EB1144-53F1-412B-9CE0-22F4F77A3A4B}"/>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0" name="Freeform 237">
                <a:extLst>
                  <a:ext uri="{FF2B5EF4-FFF2-40B4-BE49-F238E27FC236}">
                    <a16:creationId xmlns:a16="http://schemas.microsoft.com/office/drawing/2014/main" id="{C3DBAA37-0075-4FDC-B231-450F2F637118}"/>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1" name="Freeform 238">
                <a:extLst>
                  <a:ext uri="{FF2B5EF4-FFF2-40B4-BE49-F238E27FC236}">
                    <a16:creationId xmlns:a16="http://schemas.microsoft.com/office/drawing/2014/main" id="{7CEE8E02-D4DB-40C5-8BAB-813B6EEE16CE}"/>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2" name="Freeform 239">
                <a:extLst>
                  <a:ext uri="{FF2B5EF4-FFF2-40B4-BE49-F238E27FC236}">
                    <a16:creationId xmlns:a16="http://schemas.microsoft.com/office/drawing/2014/main" id="{9D7C1952-38C9-4269-B07A-FC74721B4BB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3" name="Freeform 240">
                <a:extLst>
                  <a:ext uri="{FF2B5EF4-FFF2-40B4-BE49-F238E27FC236}">
                    <a16:creationId xmlns:a16="http://schemas.microsoft.com/office/drawing/2014/main" id="{A7E4FCE8-2585-4E66-9C6A-7100BFA73536}"/>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4" name="Freeform 241">
                <a:extLst>
                  <a:ext uri="{FF2B5EF4-FFF2-40B4-BE49-F238E27FC236}">
                    <a16:creationId xmlns:a16="http://schemas.microsoft.com/office/drawing/2014/main" id="{A0F51074-532A-4BB9-A394-1FC5E2909399}"/>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5" name="Freeform 242">
                <a:extLst>
                  <a:ext uri="{FF2B5EF4-FFF2-40B4-BE49-F238E27FC236}">
                    <a16:creationId xmlns:a16="http://schemas.microsoft.com/office/drawing/2014/main" id="{99B45BB0-14BE-4141-8D90-5C887354658D}"/>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6" name="Freeform 243">
                <a:extLst>
                  <a:ext uri="{FF2B5EF4-FFF2-40B4-BE49-F238E27FC236}">
                    <a16:creationId xmlns:a16="http://schemas.microsoft.com/office/drawing/2014/main" id="{CFEECA19-2891-467C-B747-BB9CB9A38E3D}"/>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7" name="Freeform 244">
                <a:extLst>
                  <a:ext uri="{FF2B5EF4-FFF2-40B4-BE49-F238E27FC236}">
                    <a16:creationId xmlns:a16="http://schemas.microsoft.com/office/drawing/2014/main" id="{1F373CE6-4C00-4624-A229-25264C0F5668}"/>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8" name="Freeform 245">
                <a:extLst>
                  <a:ext uri="{FF2B5EF4-FFF2-40B4-BE49-F238E27FC236}">
                    <a16:creationId xmlns:a16="http://schemas.microsoft.com/office/drawing/2014/main" id="{1C14EE51-513E-4583-94FF-AAE1999733B0}"/>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9" name="Freeform 246">
                <a:extLst>
                  <a:ext uri="{FF2B5EF4-FFF2-40B4-BE49-F238E27FC236}">
                    <a16:creationId xmlns:a16="http://schemas.microsoft.com/office/drawing/2014/main" id="{6DA6CE88-90F5-463F-9323-1E0B885698FC}"/>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0" name="Freeform 247">
                <a:extLst>
                  <a:ext uri="{FF2B5EF4-FFF2-40B4-BE49-F238E27FC236}">
                    <a16:creationId xmlns:a16="http://schemas.microsoft.com/office/drawing/2014/main" id="{CB1A9689-1AE2-4EFD-A82F-5CDDE5EC1665}"/>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1" name="Freeform 248">
                <a:extLst>
                  <a:ext uri="{FF2B5EF4-FFF2-40B4-BE49-F238E27FC236}">
                    <a16:creationId xmlns:a16="http://schemas.microsoft.com/office/drawing/2014/main" id="{55D16098-F09C-4953-830D-B1449A5457E3}"/>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2" name="Freeform 249">
                <a:extLst>
                  <a:ext uri="{FF2B5EF4-FFF2-40B4-BE49-F238E27FC236}">
                    <a16:creationId xmlns:a16="http://schemas.microsoft.com/office/drawing/2014/main" id="{5E12F703-1D25-4459-B236-5F71E120C5D0}"/>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3" name="Freeform 250">
                <a:extLst>
                  <a:ext uri="{FF2B5EF4-FFF2-40B4-BE49-F238E27FC236}">
                    <a16:creationId xmlns:a16="http://schemas.microsoft.com/office/drawing/2014/main" id="{DCCB2F39-4617-4B14-90D5-355729F74804}"/>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4" name="Freeform 251">
                <a:extLst>
                  <a:ext uri="{FF2B5EF4-FFF2-40B4-BE49-F238E27FC236}">
                    <a16:creationId xmlns:a16="http://schemas.microsoft.com/office/drawing/2014/main" id="{19B3136E-65D9-422C-9B57-8B7B47601B37}"/>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5" name="Freeform 252">
                <a:extLst>
                  <a:ext uri="{FF2B5EF4-FFF2-40B4-BE49-F238E27FC236}">
                    <a16:creationId xmlns:a16="http://schemas.microsoft.com/office/drawing/2014/main" id="{088EC750-29EE-4E95-8466-B6E3FB4FAF9D}"/>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6" name="Freeform 253">
                <a:extLst>
                  <a:ext uri="{FF2B5EF4-FFF2-40B4-BE49-F238E27FC236}">
                    <a16:creationId xmlns:a16="http://schemas.microsoft.com/office/drawing/2014/main" id="{0F823795-F3D3-4040-8BAE-2D2A6C8FDC23}"/>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7" name="Freeform 254">
                <a:extLst>
                  <a:ext uri="{FF2B5EF4-FFF2-40B4-BE49-F238E27FC236}">
                    <a16:creationId xmlns:a16="http://schemas.microsoft.com/office/drawing/2014/main" id="{ACE023D0-1771-4930-ABA1-C613FB241B56}"/>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8" name="Freeform 255">
                <a:extLst>
                  <a:ext uri="{FF2B5EF4-FFF2-40B4-BE49-F238E27FC236}">
                    <a16:creationId xmlns:a16="http://schemas.microsoft.com/office/drawing/2014/main" id="{6DF84EEA-DA7A-4357-879A-99BC6B5883AB}"/>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9" name="Freeform 256">
                <a:extLst>
                  <a:ext uri="{FF2B5EF4-FFF2-40B4-BE49-F238E27FC236}">
                    <a16:creationId xmlns:a16="http://schemas.microsoft.com/office/drawing/2014/main" id="{BEA6FD4D-E384-42D3-9F98-CE1EB1A4FFC7}"/>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0" name="Freeform 257">
                <a:extLst>
                  <a:ext uri="{FF2B5EF4-FFF2-40B4-BE49-F238E27FC236}">
                    <a16:creationId xmlns:a16="http://schemas.microsoft.com/office/drawing/2014/main" id="{3D98A961-DC5D-47F7-B7D2-837C2037E746}"/>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1" name="Freeform 258">
                <a:extLst>
                  <a:ext uri="{FF2B5EF4-FFF2-40B4-BE49-F238E27FC236}">
                    <a16:creationId xmlns:a16="http://schemas.microsoft.com/office/drawing/2014/main" id="{0AE03DBB-6FAC-41FB-9C39-0E0B0B22C6AD}"/>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2" name="Freeform 259">
                <a:extLst>
                  <a:ext uri="{FF2B5EF4-FFF2-40B4-BE49-F238E27FC236}">
                    <a16:creationId xmlns:a16="http://schemas.microsoft.com/office/drawing/2014/main" id="{368AC3AE-2D31-471A-A950-2DCD394444CA}"/>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3" name="Freeform 260">
                <a:extLst>
                  <a:ext uri="{FF2B5EF4-FFF2-40B4-BE49-F238E27FC236}">
                    <a16:creationId xmlns:a16="http://schemas.microsoft.com/office/drawing/2014/main" id="{23F7FA80-5C2D-4FBC-B01F-6DCB44B4D94D}"/>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4" name="Freeform 261">
                <a:extLst>
                  <a:ext uri="{FF2B5EF4-FFF2-40B4-BE49-F238E27FC236}">
                    <a16:creationId xmlns:a16="http://schemas.microsoft.com/office/drawing/2014/main" id="{C5B40EF7-8D1C-44A0-96E3-BD4689616DF1}"/>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5" name="Freeform 262">
                <a:extLst>
                  <a:ext uri="{FF2B5EF4-FFF2-40B4-BE49-F238E27FC236}">
                    <a16:creationId xmlns:a16="http://schemas.microsoft.com/office/drawing/2014/main" id="{60D1BE2E-C3A6-489C-B415-79354C869B3B}"/>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6" name="Freeform 263">
                <a:extLst>
                  <a:ext uri="{FF2B5EF4-FFF2-40B4-BE49-F238E27FC236}">
                    <a16:creationId xmlns:a16="http://schemas.microsoft.com/office/drawing/2014/main" id="{762C15E0-E42D-4987-81B4-E41B93F5DAD4}"/>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7" name="Freeform 264">
                <a:extLst>
                  <a:ext uri="{FF2B5EF4-FFF2-40B4-BE49-F238E27FC236}">
                    <a16:creationId xmlns:a16="http://schemas.microsoft.com/office/drawing/2014/main" id="{864E6636-69A2-4323-9ECB-EE9EBD7E3604}"/>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8" name="Freeform 265">
                <a:extLst>
                  <a:ext uri="{FF2B5EF4-FFF2-40B4-BE49-F238E27FC236}">
                    <a16:creationId xmlns:a16="http://schemas.microsoft.com/office/drawing/2014/main" id="{D7B34018-03BD-4977-9582-8BEA1C6A94AC}"/>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9" name="Freeform 266">
                <a:extLst>
                  <a:ext uri="{FF2B5EF4-FFF2-40B4-BE49-F238E27FC236}">
                    <a16:creationId xmlns:a16="http://schemas.microsoft.com/office/drawing/2014/main" id="{41942BAD-E0ED-486B-9428-D4A3D9F836AC}"/>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0" name="Freeform 267">
                <a:extLst>
                  <a:ext uri="{FF2B5EF4-FFF2-40B4-BE49-F238E27FC236}">
                    <a16:creationId xmlns:a16="http://schemas.microsoft.com/office/drawing/2014/main" id="{C2919511-8B9F-40A7-8152-24FCFC1935AA}"/>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1" name="Freeform 268">
                <a:extLst>
                  <a:ext uri="{FF2B5EF4-FFF2-40B4-BE49-F238E27FC236}">
                    <a16:creationId xmlns:a16="http://schemas.microsoft.com/office/drawing/2014/main" id="{5920D2D8-76C8-41E8-833B-EB1874698DEB}"/>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2" name="Freeform 269">
                <a:extLst>
                  <a:ext uri="{FF2B5EF4-FFF2-40B4-BE49-F238E27FC236}">
                    <a16:creationId xmlns:a16="http://schemas.microsoft.com/office/drawing/2014/main" id="{4D96AE18-AC53-427D-965A-2DBC8AB4312E}"/>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3" name="Freeform 270">
                <a:extLst>
                  <a:ext uri="{FF2B5EF4-FFF2-40B4-BE49-F238E27FC236}">
                    <a16:creationId xmlns:a16="http://schemas.microsoft.com/office/drawing/2014/main" id="{A8105282-5176-40A3-A183-ED9DA4DA13A8}"/>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4" name="Freeform 271">
                <a:extLst>
                  <a:ext uri="{FF2B5EF4-FFF2-40B4-BE49-F238E27FC236}">
                    <a16:creationId xmlns:a16="http://schemas.microsoft.com/office/drawing/2014/main" id="{354B49A7-78CA-4B1C-A9F5-0FD0F9B6877B}"/>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5" name="Freeform 272">
                <a:extLst>
                  <a:ext uri="{FF2B5EF4-FFF2-40B4-BE49-F238E27FC236}">
                    <a16:creationId xmlns:a16="http://schemas.microsoft.com/office/drawing/2014/main" id="{4C14FC25-A8D4-4429-8BB7-C10929ABA0B4}"/>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6" name="Freeform 273">
                <a:extLst>
                  <a:ext uri="{FF2B5EF4-FFF2-40B4-BE49-F238E27FC236}">
                    <a16:creationId xmlns:a16="http://schemas.microsoft.com/office/drawing/2014/main" id="{522E0795-1941-40FB-B57E-4C194BE6A690}"/>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7" name="Oval 274">
                <a:extLst>
                  <a:ext uri="{FF2B5EF4-FFF2-40B4-BE49-F238E27FC236}">
                    <a16:creationId xmlns:a16="http://schemas.microsoft.com/office/drawing/2014/main" id="{B3867FB2-24F5-4E07-AA52-F15A9AC006B2}"/>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8" name="Oval 275">
                <a:extLst>
                  <a:ext uri="{FF2B5EF4-FFF2-40B4-BE49-F238E27FC236}">
                    <a16:creationId xmlns:a16="http://schemas.microsoft.com/office/drawing/2014/main" id="{B6F2E483-6DE9-4E87-96BB-AA1AE56A8188}"/>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9" name="Freeform 276">
                <a:extLst>
                  <a:ext uri="{FF2B5EF4-FFF2-40B4-BE49-F238E27FC236}">
                    <a16:creationId xmlns:a16="http://schemas.microsoft.com/office/drawing/2014/main" id="{70BEC5A4-1C1D-4D81-9FC3-1D281F9F7083}"/>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0" name="Freeform 277">
                <a:extLst>
                  <a:ext uri="{FF2B5EF4-FFF2-40B4-BE49-F238E27FC236}">
                    <a16:creationId xmlns:a16="http://schemas.microsoft.com/office/drawing/2014/main" id="{A3258C5E-3E11-4D32-9076-485388BBCA4C}"/>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161" name="Group 1160">
              <a:extLst>
                <a:ext uri="{FF2B5EF4-FFF2-40B4-BE49-F238E27FC236}">
                  <a16:creationId xmlns:a16="http://schemas.microsoft.com/office/drawing/2014/main" id="{3AF0A8EC-E207-46A4-98EE-888E164D8C66}"/>
                </a:ext>
              </a:extLst>
            </p:cNvPr>
            <p:cNvGrpSpPr/>
            <p:nvPr userDrawn="1"/>
          </p:nvGrpSpPr>
          <p:grpSpPr>
            <a:xfrm>
              <a:off x="6654117" y="4749771"/>
              <a:ext cx="331431" cy="427035"/>
              <a:chOff x="5344845" y="6823061"/>
              <a:chExt cx="393628" cy="507173"/>
            </a:xfrm>
            <a:solidFill>
              <a:schemeClr val="tx2"/>
            </a:solidFill>
          </p:grpSpPr>
          <p:sp>
            <p:nvSpPr>
              <p:cNvPr id="1162" name="Rectangle 231">
                <a:extLst>
                  <a:ext uri="{FF2B5EF4-FFF2-40B4-BE49-F238E27FC236}">
                    <a16:creationId xmlns:a16="http://schemas.microsoft.com/office/drawing/2014/main" id="{62ED151B-7E53-4A29-98A9-EF4106AF9019}"/>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3" name="Freeform 336">
                <a:extLst>
                  <a:ext uri="{FF2B5EF4-FFF2-40B4-BE49-F238E27FC236}">
                    <a16:creationId xmlns:a16="http://schemas.microsoft.com/office/drawing/2014/main" id="{B89FBB3B-36BA-4440-AF5A-7430F3E110E8}"/>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4" name="Freeform 337">
                <a:extLst>
                  <a:ext uri="{FF2B5EF4-FFF2-40B4-BE49-F238E27FC236}">
                    <a16:creationId xmlns:a16="http://schemas.microsoft.com/office/drawing/2014/main" id="{FAF6B083-BA7E-4166-9265-12774E4B9EC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5" name="Freeform 338">
                <a:extLst>
                  <a:ext uri="{FF2B5EF4-FFF2-40B4-BE49-F238E27FC236}">
                    <a16:creationId xmlns:a16="http://schemas.microsoft.com/office/drawing/2014/main" id="{8745E203-B7E4-4446-9ABC-897297599465}"/>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6" name="Freeform 339">
                <a:extLst>
                  <a:ext uri="{FF2B5EF4-FFF2-40B4-BE49-F238E27FC236}">
                    <a16:creationId xmlns:a16="http://schemas.microsoft.com/office/drawing/2014/main" id="{BEB9904F-A2DA-47E5-8730-6BF5CA568AD6}"/>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7" name="Freeform 340">
                <a:extLst>
                  <a:ext uri="{FF2B5EF4-FFF2-40B4-BE49-F238E27FC236}">
                    <a16:creationId xmlns:a16="http://schemas.microsoft.com/office/drawing/2014/main" id="{7ED74620-ED6B-4907-BD26-FD1A09D96A09}"/>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8" name="Freeform 341">
                <a:extLst>
                  <a:ext uri="{FF2B5EF4-FFF2-40B4-BE49-F238E27FC236}">
                    <a16:creationId xmlns:a16="http://schemas.microsoft.com/office/drawing/2014/main" id="{C99F37BB-5879-46AB-ACF4-FB54C21B623C}"/>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9" name="Freeform 342">
                <a:extLst>
                  <a:ext uri="{FF2B5EF4-FFF2-40B4-BE49-F238E27FC236}">
                    <a16:creationId xmlns:a16="http://schemas.microsoft.com/office/drawing/2014/main" id="{5DB8579E-C398-46E6-A6EE-ECCC802D10EF}"/>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0" name="Freeform 343">
                <a:extLst>
                  <a:ext uri="{FF2B5EF4-FFF2-40B4-BE49-F238E27FC236}">
                    <a16:creationId xmlns:a16="http://schemas.microsoft.com/office/drawing/2014/main" id="{2A35B0BE-DCE4-48BC-AA20-B4EB39C09A7C}"/>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1" name="Freeform 344">
                <a:extLst>
                  <a:ext uri="{FF2B5EF4-FFF2-40B4-BE49-F238E27FC236}">
                    <a16:creationId xmlns:a16="http://schemas.microsoft.com/office/drawing/2014/main" id="{C3F7FF95-3ED2-4846-8713-FF3244EF33A9}"/>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2" name="Freeform 345">
                <a:extLst>
                  <a:ext uri="{FF2B5EF4-FFF2-40B4-BE49-F238E27FC236}">
                    <a16:creationId xmlns:a16="http://schemas.microsoft.com/office/drawing/2014/main" id="{518C0A8D-AB90-4C2E-BEEB-62BD4C969564}"/>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3" name="Freeform 346">
                <a:extLst>
                  <a:ext uri="{FF2B5EF4-FFF2-40B4-BE49-F238E27FC236}">
                    <a16:creationId xmlns:a16="http://schemas.microsoft.com/office/drawing/2014/main" id="{593154C7-86C7-45D0-B989-FA900644905F}"/>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4" name="Freeform 347">
                <a:extLst>
                  <a:ext uri="{FF2B5EF4-FFF2-40B4-BE49-F238E27FC236}">
                    <a16:creationId xmlns:a16="http://schemas.microsoft.com/office/drawing/2014/main" id="{00A85287-119E-48B4-935B-52017D215293}"/>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5" name="Freeform 348">
                <a:extLst>
                  <a:ext uri="{FF2B5EF4-FFF2-40B4-BE49-F238E27FC236}">
                    <a16:creationId xmlns:a16="http://schemas.microsoft.com/office/drawing/2014/main" id="{DD7E21A4-4B60-4C60-9ACA-13D7E49C402B}"/>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6" name="Freeform 349">
                <a:extLst>
                  <a:ext uri="{FF2B5EF4-FFF2-40B4-BE49-F238E27FC236}">
                    <a16:creationId xmlns:a16="http://schemas.microsoft.com/office/drawing/2014/main" id="{27EFDEFA-07B8-4703-AF04-681936B9230E}"/>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7" name="Freeform 350">
                <a:extLst>
                  <a:ext uri="{FF2B5EF4-FFF2-40B4-BE49-F238E27FC236}">
                    <a16:creationId xmlns:a16="http://schemas.microsoft.com/office/drawing/2014/main" id="{E22C8DA1-F09F-428B-AA46-323ACE0309EF}"/>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8" name="Freeform 351">
                <a:extLst>
                  <a:ext uri="{FF2B5EF4-FFF2-40B4-BE49-F238E27FC236}">
                    <a16:creationId xmlns:a16="http://schemas.microsoft.com/office/drawing/2014/main" id="{E52B2C66-01A6-4992-93B1-E78205B94DBA}"/>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9" name="Freeform 352">
                <a:extLst>
                  <a:ext uri="{FF2B5EF4-FFF2-40B4-BE49-F238E27FC236}">
                    <a16:creationId xmlns:a16="http://schemas.microsoft.com/office/drawing/2014/main" id="{485B1629-D205-4342-B07D-EA82BC567465}"/>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0" name="Freeform 353">
                <a:extLst>
                  <a:ext uri="{FF2B5EF4-FFF2-40B4-BE49-F238E27FC236}">
                    <a16:creationId xmlns:a16="http://schemas.microsoft.com/office/drawing/2014/main" id="{56D55C06-61B6-4223-8735-EC5AE09F6FA5}"/>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1" name="Freeform 354">
                <a:extLst>
                  <a:ext uri="{FF2B5EF4-FFF2-40B4-BE49-F238E27FC236}">
                    <a16:creationId xmlns:a16="http://schemas.microsoft.com/office/drawing/2014/main" id="{41617467-F3C8-409C-B2F4-7E2AB64F6693}"/>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2" name="Freeform 355">
                <a:extLst>
                  <a:ext uri="{FF2B5EF4-FFF2-40B4-BE49-F238E27FC236}">
                    <a16:creationId xmlns:a16="http://schemas.microsoft.com/office/drawing/2014/main" id="{80D7F7C6-7125-44B6-98A2-1A4DD3225F39}"/>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3" name="Freeform 356">
                <a:extLst>
                  <a:ext uri="{FF2B5EF4-FFF2-40B4-BE49-F238E27FC236}">
                    <a16:creationId xmlns:a16="http://schemas.microsoft.com/office/drawing/2014/main" id="{B1C9EA54-4C38-488C-8204-8602C5FD6C00}"/>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4" name="Freeform 357">
                <a:extLst>
                  <a:ext uri="{FF2B5EF4-FFF2-40B4-BE49-F238E27FC236}">
                    <a16:creationId xmlns:a16="http://schemas.microsoft.com/office/drawing/2014/main" id="{F28599B9-B203-46EA-A538-BEE4227C4C47}"/>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5" name="Freeform 358">
                <a:extLst>
                  <a:ext uri="{FF2B5EF4-FFF2-40B4-BE49-F238E27FC236}">
                    <a16:creationId xmlns:a16="http://schemas.microsoft.com/office/drawing/2014/main" id="{134F23C1-2F40-4C70-B27A-639E8418D156}"/>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6" name="Freeform 359">
                <a:extLst>
                  <a:ext uri="{FF2B5EF4-FFF2-40B4-BE49-F238E27FC236}">
                    <a16:creationId xmlns:a16="http://schemas.microsoft.com/office/drawing/2014/main" id="{FB3376E0-0A63-4831-8419-1AF15ABFAED0}"/>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7" name="Freeform 360">
                <a:extLst>
                  <a:ext uri="{FF2B5EF4-FFF2-40B4-BE49-F238E27FC236}">
                    <a16:creationId xmlns:a16="http://schemas.microsoft.com/office/drawing/2014/main" id="{881A8061-65BA-4213-9FA0-94FECA73B1F9}"/>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8" name="Freeform 361">
                <a:extLst>
                  <a:ext uri="{FF2B5EF4-FFF2-40B4-BE49-F238E27FC236}">
                    <a16:creationId xmlns:a16="http://schemas.microsoft.com/office/drawing/2014/main" id="{4FDA2CB0-D83C-4E4B-867C-D9910EF6BC36}"/>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9" name="Freeform 362">
                <a:extLst>
                  <a:ext uri="{FF2B5EF4-FFF2-40B4-BE49-F238E27FC236}">
                    <a16:creationId xmlns:a16="http://schemas.microsoft.com/office/drawing/2014/main" id="{27643059-E5A9-44F1-AB9F-1E34F26C895D}"/>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0" name="Freeform 363">
                <a:extLst>
                  <a:ext uri="{FF2B5EF4-FFF2-40B4-BE49-F238E27FC236}">
                    <a16:creationId xmlns:a16="http://schemas.microsoft.com/office/drawing/2014/main" id="{C8B610C9-39DB-48C0-A54A-C0276F74D86E}"/>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1" name="Freeform 364">
                <a:extLst>
                  <a:ext uri="{FF2B5EF4-FFF2-40B4-BE49-F238E27FC236}">
                    <a16:creationId xmlns:a16="http://schemas.microsoft.com/office/drawing/2014/main" id="{1FD35099-7E33-48B1-875C-0870AD2CB73F}"/>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2" name="Freeform 365">
                <a:extLst>
                  <a:ext uri="{FF2B5EF4-FFF2-40B4-BE49-F238E27FC236}">
                    <a16:creationId xmlns:a16="http://schemas.microsoft.com/office/drawing/2014/main" id="{E1027726-366E-4445-A1F5-947D530AA233}"/>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3" name="Freeform 366">
                <a:extLst>
                  <a:ext uri="{FF2B5EF4-FFF2-40B4-BE49-F238E27FC236}">
                    <a16:creationId xmlns:a16="http://schemas.microsoft.com/office/drawing/2014/main" id="{8545C8F3-892F-4809-BF69-4F49E914B49C}"/>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4" name="Freeform 367">
                <a:extLst>
                  <a:ext uri="{FF2B5EF4-FFF2-40B4-BE49-F238E27FC236}">
                    <a16:creationId xmlns:a16="http://schemas.microsoft.com/office/drawing/2014/main" id="{7313FF36-7233-4A49-8380-7DB0716375DF}"/>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5" name="Freeform 368">
                <a:extLst>
                  <a:ext uri="{FF2B5EF4-FFF2-40B4-BE49-F238E27FC236}">
                    <a16:creationId xmlns:a16="http://schemas.microsoft.com/office/drawing/2014/main" id="{27950899-32D0-410A-8F95-C92EBC54C5C9}"/>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6" name="Freeform 369">
                <a:extLst>
                  <a:ext uri="{FF2B5EF4-FFF2-40B4-BE49-F238E27FC236}">
                    <a16:creationId xmlns:a16="http://schemas.microsoft.com/office/drawing/2014/main" id="{D3D3BB15-A3FD-4D52-911A-607D3A36C6C9}"/>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7" name="Freeform 370">
                <a:extLst>
                  <a:ext uri="{FF2B5EF4-FFF2-40B4-BE49-F238E27FC236}">
                    <a16:creationId xmlns:a16="http://schemas.microsoft.com/office/drawing/2014/main" id="{A195005A-7633-4092-B427-CE02870E57FA}"/>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8" name="Freeform 371">
                <a:extLst>
                  <a:ext uri="{FF2B5EF4-FFF2-40B4-BE49-F238E27FC236}">
                    <a16:creationId xmlns:a16="http://schemas.microsoft.com/office/drawing/2014/main" id="{2DB6A72E-DEFB-4A93-9832-6C0B0440D327}"/>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9" name="Freeform 372">
                <a:extLst>
                  <a:ext uri="{FF2B5EF4-FFF2-40B4-BE49-F238E27FC236}">
                    <a16:creationId xmlns:a16="http://schemas.microsoft.com/office/drawing/2014/main" id="{CF3E43B3-6C0F-42F0-8FE7-EC116C93CF20}"/>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0" name="Freeform 373">
                <a:extLst>
                  <a:ext uri="{FF2B5EF4-FFF2-40B4-BE49-F238E27FC236}">
                    <a16:creationId xmlns:a16="http://schemas.microsoft.com/office/drawing/2014/main" id="{C8013C07-D60B-427F-9FC9-C1BBCC8899B1}"/>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1" name="Freeform 374">
                <a:extLst>
                  <a:ext uri="{FF2B5EF4-FFF2-40B4-BE49-F238E27FC236}">
                    <a16:creationId xmlns:a16="http://schemas.microsoft.com/office/drawing/2014/main" id="{58B11F42-092D-4E4D-A6FC-11600506B8AC}"/>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2" name="Freeform 375">
                <a:extLst>
                  <a:ext uri="{FF2B5EF4-FFF2-40B4-BE49-F238E27FC236}">
                    <a16:creationId xmlns:a16="http://schemas.microsoft.com/office/drawing/2014/main" id="{75666D1B-7C42-4DF7-A5DF-95AFB6F98EDA}"/>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3" name="Freeform 376">
                <a:extLst>
                  <a:ext uri="{FF2B5EF4-FFF2-40B4-BE49-F238E27FC236}">
                    <a16:creationId xmlns:a16="http://schemas.microsoft.com/office/drawing/2014/main" id="{B27F46BC-5B50-421B-964D-55C6B65C6127}"/>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4" name="Freeform 377">
                <a:extLst>
                  <a:ext uri="{FF2B5EF4-FFF2-40B4-BE49-F238E27FC236}">
                    <a16:creationId xmlns:a16="http://schemas.microsoft.com/office/drawing/2014/main" id="{C62779F3-7E6D-44D8-AC5C-726533F81F76}"/>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5" name="Freeform 378">
                <a:extLst>
                  <a:ext uri="{FF2B5EF4-FFF2-40B4-BE49-F238E27FC236}">
                    <a16:creationId xmlns:a16="http://schemas.microsoft.com/office/drawing/2014/main" id="{26DBAED6-DD1E-4869-8AEA-48693275E455}"/>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6" name="Freeform 379">
                <a:extLst>
                  <a:ext uri="{FF2B5EF4-FFF2-40B4-BE49-F238E27FC236}">
                    <a16:creationId xmlns:a16="http://schemas.microsoft.com/office/drawing/2014/main" id="{EEE14E31-8E1E-41F6-BAA4-21B672CE2BBB}"/>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7" name="Freeform 380">
                <a:extLst>
                  <a:ext uri="{FF2B5EF4-FFF2-40B4-BE49-F238E27FC236}">
                    <a16:creationId xmlns:a16="http://schemas.microsoft.com/office/drawing/2014/main" id="{1B71B361-5798-4926-9507-2BB46A5F57DE}"/>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8" name="Freeform 381">
                <a:extLst>
                  <a:ext uri="{FF2B5EF4-FFF2-40B4-BE49-F238E27FC236}">
                    <a16:creationId xmlns:a16="http://schemas.microsoft.com/office/drawing/2014/main" id="{E179397C-C1DD-4966-B159-F3557B7DD69A}"/>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9" name="Freeform 382">
                <a:extLst>
                  <a:ext uri="{FF2B5EF4-FFF2-40B4-BE49-F238E27FC236}">
                    <a16:creationId xmlns:a16="http://schemas.microsoft.com/office/drawing/2014/main" id="{63C62BAB-ED6E-4CEE-9B3F-F94B44F21DD7}"/>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0" name="Freeform 383">
                <a:extLst>
                  <a:ext uri="{FF2B5EF4-FFF2-40B4-BE49-F238E27FC236}">
                    <a16:creationId xmlns:a16="http://schemas.microsoft.com/office/drawing/2014/main" id="{1DBDD28B-9CC5-49D4-BB02-CC6666E0C6AC}"/>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1" name="Freeform 384">
                <a:extLst>
                  <a:ext uri="{FF2B5EF4-FFF2-40B4-BE49-F238E27FC236}">
                    <a16:creationId xmlns:a16="http://schemas.microsoft.com/office/drawing/2014/main" id="{566BB3E6-CE71-494D-B8DC-EB20F79DCC38}"/>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2" name="Freeform 385">
                <a:extLst>
                  <a:ext uri="{FF2B5EF4-FFF2-40B4-BE49-F238E27FC236}">
                    <a16:creationId xmlns:a16="http://schemas.microsoft.com/office/drawing/2014/main" id="{8E2E786D-2143-4049-A660-EC0F43627BB0}"/>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3" name="Freeform 386">
                <a:extLst>
                  <a:ext uri="{FF2B5EF4-FFF2-40B4-BE49-F238E27FC236}">
                    <a16:creationId xmlns:a16="http://schemas.microsoft.com/office/drawing/2014/main" id="{CAB8F3ED-787D-4BD6-9794-0EFFEE721EFD}"/>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4" name="Freeform 387">
                <a:extLst>
                  <a:ext uri="{FF2B5EF4-FFF2-40B4-BE49-F238E27FC236}">
                    <a16:creationId xmlns:a16="http://schemas.microsoft.com/office/drawing/2014/main" id="{5FD9C63F-B181-4F0F-9479-935EE86CE795}"/>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5" name="Freeform 388">
                <a:extLst>
                  <a:ext uri="{FF2B5EF4-FFF2-40B4-BE49-F238E27FC236}">
                    <a16:creationId xmlns:a16="http://schemas.microsoft.com/office/drawing/2014/main" id="{E057BC08-0B90-4D28-9658-F4E500DB4FFA}"/>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6" name="Freeform 389">
                <a:extLst>
                  <a:ext uri="{FF2B5EF4-FFF2-40B4-BE49-F238E27FC236}">
                    <a16:creationId xmlns:a16="http://schemas.microsoft.com/office/drawing/2014/main" id="{ED0F1A45-7DB2-4FBC-A2D3-77525C1AEE13}"/>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5" name="Rectangle 14">
              <a:extLst>
                <a:ext uri="{FF2B5EF4-FFF2-40B4-BE49-F238E27FC236}">
                  <a16:creationId xmlns:a16="http://schemas.microsoft.com/office/drawing/2014/main" id="{F1F22471-5E6D-467B-9C96-562977290CDE}"/>
                </a:ext>
              </a:extLst>
            </p:cNvPr>
            <p:cNvSpPr/>
            <p:nvPr userDrawn="1"/>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377951123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No Backgroun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5078843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grpSp>
        <p:nvGrpSpPr>
          <p:cNvPr id="857" name="Group 856">
            <a:extLst>
              <a:ext uri="{FF2B5EF4-FFF2-40B4-BE49-F238E27FC236}">
                <a16:creationId xmlns:a16="http://schemas.microsoft.com/office/drawing/2014/main" id="{F25F6055-D945-48A3-91C0-7CB30A7FFC93}"/>
              </a:ext>
            </a:extLst>
          </p:cNvPr>
          <p:cNvGrpSpPr/>
          <p:nvPr userDrawn="1"/>
        </p:nvGrpSpPr>
        <p:grpSpPr>
          <a:xfrm>
            <a:off x="0" y="4566467"/>
            <a:ext cx="12192000" cy="2743959"/>
            <a:chOff x="0" y="3424850"/>
            <a:chExt cx="9144000" cy="2057969"/>
          </a:xfrm>
        </p:grpSpPr>
        <p:sp>
          <p:nvSpPr>
            <p:cNvPr id="858" name="Freeform 29">
              <a:extLst>
                <a:ext uri="{FF2B5EF4-FFF2-40B4-BE49-F238E27FC236}">
                  <a16:creationId xmlns:a16="http://schemas.microsoft.com/office/drawing/2014/main" id="{BAE17565-A156-416F-BA58-65566E02D676}"/>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9" name="Freeform 30">
              <a:extLst>
                <a:ext uri="{FF2B5EF4-FFF2-40B4-BE49-F238E27FC236}">
                  <a16:creationId xmlns:a16="http://schemas.microsoft.com/office/drawing/2014/main" id="{2F6C0B9D-1C11-434B-AE75-647213434C04}"/>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0" name="Freeform 31">
              <a:extLst>
                <a:ext uri="{FF2B5EF4-FFF2-40B4-BE49-F238E27FC236}">
                  <a16:creationId xmlns:a16="http://schemas.microsoft.com/office/drawing/2014/main" id="{ABFD6C57-EB4A-49DF-8478-66CE302885C3}"/>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1" name="Freeform 32">
              <a:extLst>
                <a:ext uri="{FF2B5EF4-FFF2-40B4-BE49-F238E27FC236}">
                  <a16:creationId xmlns:a16="http://schemas.microsoft.com/office/drawing/2014/main" id="{B81385C3-9015-4DD3-838B-EA694932F5C7}"/>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2" name="Freeform 33">
              <a:extLst>
                <a:ext uri="{FF2B5EF4-FFF2-40B4-BE49-F238E27FC236}">
                  <a16:creationId xmlns:a16="http://schemas.microsoft.com/office/drawing/2014/main" id="{42422979-E6D9-4714-8669-A21BBA4AD688}"/>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3" name="Freeform 34">
              <a:extLst>
                <a:ext uri="{FF2B5EF4-FFF2-40B4-BE49-F238E27FC236}">
                  <a16:creationId xmlns:a16="http://schemas.microsoft.com/office/drawing/2014/main" id="{D871FEEC-628C-40E1-A8D7-EC6B928D921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4" name="Freeform 35">
              <a:extLst>
                <a:ext uri="{FF2B5EF4-FFF2-40B4-BE49-F238E27FC236}">
                  <a16:creationId xmlns:a16="http://schemas.microsoft.com/office/drawing/2014/main" id="{18A55214-FED3-4248-8E67-B0CCAC848327}"/>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5" name="Freeform 36">
              <a:extLst>
                <a:ext uri="{FF2B5EF4-FFF2-40B4-BE49-F238E27FC236}">
                  <a16:creationId xmlns:a16="http://schemas.microsoft.com/office/drawing/2014/main" id="{5D2B8355-F28F-4002-824C-B4E224CBBCCB}"/>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6" name="Freeform 37">
              <a:extLst>
                <a:ext uri="{FF2B5EF4-FFF2-40B4-BE49-F238E27FC236}">
                  <a16:creationId xmlns:a16="http://schemas.microsoft.com/office/drawing/2014/main" id="{F144E0D2-4930-4661-BD35-C11940B0ADE9}"/>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867" name="Group 866">
              <a:extLst>
                <a:ext uri="{FF2B5EF4-FFF2-40B4-BE49-F238E27FC236}">
                  <a16:creationId xmlns:a16="http://schemas.microsoft.com/office/drawing/2014/main" id="{25388836-D38B-4D2C-BC2C-7D804480F5CE}"/>
                </a:ext>
              </a:extLst>
            </p:cNvPr>
            <p:cNvGrpSpPr/>
            <p:nvPr/>
          </p:nvGrpSpPr>
          <p:grpSpPr>
            <a:xfrm>
              <a:off x="4396578" y="4749725"/>
              <a:ext cx="383893" cy="449320"/>
              <a:chOff x="4360843" y="6823007"/>
              <a:chExt cx="455935" cy="533640"/>
            </a:xfrm>
            <a:solidFill>
              <a:schemeClr val="tx2"/>
            </a:solidFill>
          </p:grpSpPr>
          <p:sp>
            <p:nvSpPr>
              <p:cNvPr id="1192" name="Rectangle 75">
                <a:extLst>
                  <a:ext uri="{FF2B5EF4-FFF2-40B4-BE49-F238E27FC236}">
                    <a16:creationId xmlns:a16="http://schemas.microsoft.com/office/drawing/2014/main" id="{1876A1E6-5604-4360-BBDD-E786BCA3060D}"/>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3" name="Rectangle 76">
                <a:extLst>
                  <a:ext uri="{FF2B5EF4-FFF2-40B4-BE49-F238E27FC236}">
                    <a16:creationId xmlns:a16="http://schemas.microsoft.com/office/drawing/2014/main" id="{F8CEBC6D-A9AB-4F1D-9E49-5B423F30B47E}"/>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4" name="Rectangle 77">
                <a:extLst>
                  <a:ext uri="{FF2B5EF4-FFF2-40B4-BE49-F238E27FC236}">
                    <a16:creationId xmlns:a16="http://schemas.microsoft.com/office/drawing/2014/main" id="{7BACA6A5-F10F-40C2-B095-3B5334E3C0F0}"/>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5" name="Rectangle 78">
                <a:extLst>
                  <a:ext uri="{FF2B5EF4-FFF2-40B4-BE49-F238E27FC236}">
                    <a16:creationId xmlns:a16="http://schemas.microsoft.com/office/drawing/2014/main" id="{2AFF90F5-6EC9-43BE-9880-DD06F39DD926}"/>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6" name="Rectangle 79">
                <a:extLst>
                  <a:ext uri="{FF2B5EF4-FFF2-40B4-BE49-F238E27FC236}">
                    <a16:creationId xmlns:a16="http://schemas.microsoft.com/office/drawing/2014/main" id="{C34B74F3-7D2A-4C11-98BA-2E87C3405A73}"/>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7" name="Rectangle 80">
                <a:extLst>
                  <a:ext uri="{FF2B5EF4-FFF2-40B4-BE49-F238E27FC236}">
                    <a16:creationId xmlns:a16="http://schemas.microsoft.com/office/drawing/2014/main" id="{BDC18746-8667-41F8-AA8E-10C21B485AE4}"/>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8" name="Rectangle 81">
                <a:extLst>
                  <a:ext uri="{FF2B5EF4-FFF2-40B4-BE49-F238E27FC236}">
                    <a16:creationId xmlns:a16="http://schemas.microsoft.com/office/drawing/2014/main" id="{9A04C4AC-DA18-46BE-A673-3B6060C47C6A}"/>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9" name="Rectangle 82">
                <a:extLst>
                  <a:ext uri="{FF2B5EF4-FFF2-40B4-BE49-F238E27FC236}">
                    <a16:creationId xmlns:a16="http://schemas.microsoft.com/office/drawing/2014/main" id="{D666858D-ACC6-4F71-9B49-9C323424F025}"/>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0" name="Rectangle 83">
                <a:extLst>
                  <a:ext uri="{FF2B5EF4-FFF2-40B4-BE49-F238E27FC236}">
                    <a16:creationId xmlns:a16="http://schemas.microsoft.com/office/drawing/2014/main" id="{E598F8BF-3305-4810-A18E-B4CE9B60EA36}"/>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1" name="Rectangle 84">
                <a:extLst>
                  <a:ext uri="{FF2B5EF4-FFF2-40B4-BE49-F238E27FC236}">
                    <a16:creationId xmlns:a16="http://schemas.microsoft.com/office/drawing/2014/main" id="{0C393273-567A-48DF-B347-358078859304}"/>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2" name="Rectangle 85">
                <a:extLst>
                  <a:ext uri="{FF2B5EF4-FFF2-40B4-BE49-F238E27FC236}">
                    <a16:creationId xmlns:a16="http://schemas.microsoft.com/office/drawing/2014/main" id="{5B63B33D-14C0-4567-ADCE-276306195A42}"/>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3" name="Rectangle 86">
                <a:extLst>
                  <a:ext uri="{FF2B5EF4-FFF2-40B4-BE49-F238E27FC236}">
                    <a16:creationId xmlns:a16="http://schemas.microsoft.com/office/drawing/2014/main" id="{08DDD550-BC66-4926-8A0E-1CE563E557AA}"/>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4" name="Rectangle 87">
                <a:extLst>
                  <a:ext uri="{FF2B5EF4-FFF2-40B4-BE49-F238E27FC236}">
                    <a16:creationId xmlns:a16="http://schemas.microsoft.com/office/drawing/2014/main" id="{2DE0E0EB-33FC-48F6-936B-D1036E3C526A}"/>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5" name="Rectangle 88">
                <a:extLst>
                  <a:ext uri="{FF2B5EF4-FFF2-40B4-BE49-F238E27FC236}">
                    <a16:creationId xmlns:a16="http://schemas.microsoft.com/office/drawing/2014/main" id="{0DB19373-5949-4DFE-BEB6-515799036F3E}"/>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6" name="Rectangle 89">
                <a:extLst>
                  <a:ext uri="{FF2B5EF4-FFF2-40B4-BE49-F238E27FC236}">
                    <a16:creationId xmlns:a16="http://schemas.microsoft.com/office/drawing/2014/main" id="{8B83CD0D-C34E-4DC2-9AC8-0EB827228F22}"/>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7" name="Rectangle 90">
                <a:extLst>
                  <a:ext uri="{FF2B5EF4-FFF2-40B4-BE49-F238E27FC236}">
                    <a16:creationId xmlns:a16="http://schemas.microsoft.com/office/drawing/2014/main" id="{F47B98A7-EF29-4A74-BB8E-C71221C4A447}"/>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8" name="Rectangle 91">
                <a:extLst>
                  <a:ext uri="{FF2B5EF4-FFF2-40B4-BE49-F238E27FC236}">
                    <a16:creationId xmlns:a16="http://schemas.microsoft.com/office/drawing/2014/main" id="{BFFDDDEE-8456-4CCA-B975-3E5618EAAB9A}"/>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9" name="Rectangle 92">
                <a:extLst>
                  <a:ext uri="{FF2B5EF4-FFF2-40B4-BE49-F238E27FC236}">
                    <a16:creationId xmlns:a16="http://schemas.microsoft.com/office/drawing/2014/main" id="{4DF933E5-EF5F-4C6B-B920-1BDFB5D99792}"/>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0" name="Rectangle 93">
                <a:extLst>
                  <a:ext uri="{FF2B5EF4-FFF2-40B4-BE49-F238E27FC236}">
                    <a16:creationId xmlns:a16="http://schemas.microsoft.com/office/drawing/2014/main" id="{2B0BC3AB-8398-4AE9-A6CC-893F27E62DC1}"/>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1" name="Freeform 94">
                <a:extLst>
                  <a:ext uri="{FF2B5EF4-FFF2-40B4-BE49-F238E27FC236}">
                    <a16:creationId xmlns:a16="http://schemas.microsoft.com/office/drawing/2014/main" id="{16ADED65-4B73-430F-9712-DBBD96807F96}"/>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2" name="Freeform 95">
                <a:extLst>
                  <a:ext uri="{FF2B5EF4-FFF2-40B4-BE49-F238E27FC236}">
                    <a16:creationId xmlns:a16="http://schemas.microsoft.com/office/drawing/2014/main" id="{50B66C15-897E-45DD-BE54-AC8964A2C1D7}"/>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3" name="Freeform 96">
                <a:extLst>
                  <a:ext uri="{FF2B5EF4-FFF2-40B4-BE49-F238E27FC236}">
                    <a16:creationId xmlns:a16="http://schemas.microsoft.com/office/drawing/2014/main" id="{914E7BEE-6333-48CC-B2AC-50F8EE4F7E90}"/>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4" name="Freeform 97">
                <a:extLst>
                  <a:ext uri="{FF2B5EF4-FFF2-40B4-BE49-F238E27FC236}">
                    <a16:creationId xmlns:a16="http://schemas.microsoft.com/office/drawing/2014/main" id="{F9270D65-8B03-4929-98C3-8DA4585DD943}"/>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5" name="Freeform 98">
                <a:extLst>
                  <a:ext uri="{FF2B5EF4-FFF2-40B4-BE49-F238E27FC236}">
                    <a16:creationId xmlns:a16="http://schemas.microsoft.com/office/drawing/2014/main" id="{3257C9AB-D842-4061-AFC8-3E8D95BD1B06}"/>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6" name="Freeform 99">
                <a:extLst>
                  <a:ext uri="{FF2B5EF4-FFF2-40B4-BE49-F238E27FC236}">
                    <a16:creationId xmlns:a16="http://schemas.microsoft.com/office/drawing/2014/main" id="{9B43F2E3-6C7E-4261-BF11-F4F70B2E3931}"/>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7" name="Freeform 100">
                <a:extLst>
                  <a:ext uri="{FF2B5EF4-FFF2-40B4-BE49-F238E27FC236}">
                    <a16:creationId xmlns:a16="http://schemas.microsoft.com/office/drawing/2014/main" id="{897038D7-6CD1-4B77-90E4-F9C3D21819EC}"/>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8" name="Freeform 101">
                <a:extLst>
                  <a:ext uri="{FF2B5EF4-FFF2-40B4-BE49-F238E27FC236}">
                    <a16:creationId xmlns:a16="http://schemas.microsoft.com/office/drawing/2014/main" id="{B92B4613-C677-49B2-B87B-4EA5ABE48BC6}"/>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9" name="Freeform 102">
                <a:extLst>
                  <a:ext uri="{FF2B5EF4-FFF2-40B4-BE49-F238E27FC236}">
                    <a16:creationId xmlns:a16="http://schemas.microsoft.com/office/drawing/2014/main" id="{7C8513C7-0C94-45F5-8A8B-33A46BE32241}"/>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0" name="Freeform 103">
                <a:extLst>
                  <a:ext uri="{FF2B5EF4-FFF2-40B4-BE49-F238E27FC236}">
                    <a16:creationId xmlns:a16="http://schemas.microsoft.com/office/drawing/2014/main" id="{968B9C2C-004B-42BF-AA92-45639994713E}"/>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1" name="Freeform 104">
                <a:extLst>
                  <a:ext uri="{FF2B5EF4-FFF2-40B4-BE49-F238E27FC236}">
                    <a16:creationId xmlns:a16="http://schemas.microsoft.com/office/drawing/2014/main" id="{1A893F12-2C40-456B-9DB2-F1A1418CAD51}"/>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2" name="Freeform 105">
                <a:extLst>
                  <a:ext uri="{FF2B5EF4-FFF2-40B4-BE49-F238E27FC236}">
                    <a16:creationId xmlns:a16="http://schemas.microsoft.com/office/drawing/2014/main" id="{4EA90DAA-580D-4DD1-893F-944E4184AB84}"/>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3" name="Freeform 106">
                <a:extLst>
                  <a:ext uri="{FF2B5EF4-FFF2-40B4-BE49-F238E27FC236}">
                    <a16:creationId xmlns:a16="http://schemas.microsoft.com/office/drawing/2014/main" id="{55986371-9416-46F0-8A4D-564327457C3B}"/>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4" name="Freeform 107">
                <a:extLst>
                  <a:ext uri="{FF2B5EF4-FFF2-40B4-BE49-F238E27FC236}">
                    <a16:creationId xmlns:a16="http://schemas.microsoft.com/office/drawing/2014/main" id="{3318BBC6-E8B0-4E8E-A0EF-2A13424128B6}"/>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5" name="Freeform 108">
                <a:extLst>
                  <a:ext uri="{FF2B5EF4-FFF2-40B4-BE49-F238E27FC236}">
                    <a16:creationId xmlns:a16="http://schemas.microsoft.com/office/drawing/2014/main" id="{0088B4DE-A920-4410-AD85-142D435984E0}"/>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6" name="Freeform 109">
                <a:extLst>
                  <a:ext uri="{FF2B5EF4-FFF2-40B4-BE49-F238E27FC236}">
                    <a16:creationId xmlns:a16="http://schemas.microsoft.com/office/drawing/2014/main" id="{F00B5E14-FE65-4748-B3FA-9DC2DE48B2A3}"/>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7" name="Freeform 110">
                <a:extLst>
                  <a:ext uri="{FF2B5EF4-FFF2-40B4-BE49-F238E27FC236}">
                    <a16:creationId xmlns:a16="http://schemas.microsoft.com/office/drawing/2014/main" id="{201372BE-1BE9-43D0-98B2-DBCDF96A375E}"/>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8" name="Freeform 111">
                <a:extLst>
                  <a:ext uri="{FF2B5EF4-FFF2-40B4-BE49-F238E27FC236}">
                    <a16:creationId xmlns:a16="http://schemas.microsoft.com/office/drawing/2014/main" id="{7286EAEA-61CC-4E70-A767-DD0AE3C2340F}"/>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9" name="Freeform 112">
                <a:extLst>
                  <a:ext uri="{FF2B5EF4-FFF2-40B4-BE49-F238E27FC236}">
                    <a16:creationId xmlns:a16="http://schemas.microsoft.com/office/drawing/2014/main" id="{CE80B291-D2E6-4BD7-8FFC-E724CFDC668A}"/>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0" name="Freeform 113">
                <a:extLst>
                  <a:ext uri="{FF2B5EF4-FFF2-40B4-BE49-F238E27FC236}">
                    <a16:creationId xmlns:a16="http://schemas.microsoft.com/office/drawing/2014/main" id="{D0B8107E-FFD9-4728-9EDD-37503B6E6391}"/>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1" name="Freeform 114">
                <a:extLst>
                  <a:ext uri="{FF2B5EF4-FFF2-40B4-BE49-F238E27FC236}">
                    <a16:creationId xmlns:a16="http://schemas.microsoft.com/office/drawing/2014/main" id="{E6CEBC3A-6532-45FE-9A98-A1E4F52EAF97}"/>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2" name="Freeform 115">
                <a:extLst>
                  <a:ext uri="{FF2B5EF4-FFF2-40B4-BE49-F238E27FC236}">
                    <a16:creationId xmlns:a16="http://schemas.microsoft.com/office/drawing/2014/main" id="{D52FE160-9A57-4482-B898-824E13F15584}"/>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3" name="Freeform 116">
                <a:extLst>
                  <a:ext uri="{FF2B5EF4-FFF2-40B4-BE49-F238E27FC236}">
                    <a16:creationId xmlns:a16="http://schemas.microsoft.com/office/drawing/2014/main" id="{E1911A54-75E7-4B80-BAE7-4F4733191732}"/>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4" name="Freeform 117">
                <a:extLst>
                  <a:ext uri="{FF2B5EF4-FFF2-40B4-BE49-F238E27FC236}">
                    <a16:creationId xmlns:a16="http://schemas.microsoft.com/office/drawing/2014/main" id="{7646C4B2-9F9E-4075-A0A2-135B406C7253}"/>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5" name="Freeform 118">
                <a:extLst>
                  <a:ext uri="{FF2B5EF4-FFF2-40B4-BE49-F238E27FC236}">
                    <a16:creationId xmlns:a16="http://schemas.microsoft.com/office/drawing/2014/main" id="{E27FC5F3-03B4-4274-BB09-0D67BC37EAC7}"/>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6" name="Freeform 119">
                <a:extLst>
                  <a:ext uri="{FF2B5EF4-FFF2-40B4-BE49-F238E27FC236}">
                    <a16:creationId xmlns:a16="http://schemas.microsoft.com/office/drawing/2014/main" id="{22F1DB79-D084-4CE6-9376-2DE560F06595}"/>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7" name="Rectangle 120">
                <a:extLst>
                  <a:ext uri="{FF2B5EF4-FFF2-40B4-BE49-F238E27FC236}">
                    <a16:creationId xmlns:a16="http://schemas.microsoft.com/office/drawing/2014/main" id="{C2F6BD3C-353E-4703-9DB4-A7897C06F7E5}"/>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8" name="Freeform 121">
                <a:extLst>
                  <a:ext uri="{FF2B5EF4-FFF2-40B4-BE49-F238E27FC236}">
                    <a16:creationId xmlns:a16="http://schemas.microsoft.com/office/drawing/2014/main" id="{FE3F99DA-2489-48AF-B5D1-B4542BEBF510}"/>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9" name="Freeform 122">
                <a:extLst>
                  <a:ext uri="{FF2B5EF4-FFF2-40B4-BE49-F238E27FC236}">
                    <a16:creationId xmlns:a16="http://schemas.microsoft.com/office/drawing/2014/main" id="{3C7D7FC6-8C39-413D-B88C-CB8815FD058D}"/>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0" name="Freeform 123">
                <a:extLst>
                  <a:ext uri="{FF2B5EF4-FFF2-40B4-BE49-F238E27FC236}">
                    <a16:creationId xmlns:a16="http://schemas.microsoft.com/office/drawing/2014/main" id="{1BA64C61-1BE3-449C-A860-E8777218698E}"/>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1" name="Freeform 124">
                <a:extLst>
                  <a:ext uri="{FF2B5EF4-FFF2-40B4-BE49-F238E27FC236}">
                    <a16:creationId xmlns:a16="http://schemas.microsoft.com/office/drawing/2014/main" id="{3441F9AC-58A4-4262-B121-92A66CE13211}"/>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2" name="Freeform 125">
                <a:extLst>
                  <a:ext uri="{FF2B5EF4-FFF2-40B4-BE49-F238E27FC236}">
                    <a16:creationId xmlns:a16="http://schemas.microsoft.com/office/drawing/2014/main" id="{DCC1ED64-E116-43D6-84CE-81AD4A5E3B87}"/>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3" name="Freeform 126">
                <a:extLst>
                  <a:ext uri="{FF2B5EF4-FFF2-40B4-BE49-F238E27FC236}">
                    <a16:creationId xmlns:a16="http://schemas.microsoft.com/office/drawing/2014/main" id="{EED9677B-2771-4DD6-A263-EA5F77BD90EA}"/>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4" name="Freeform 127">
                <a:extLst>
                  <a:ext uri="{FF2B5EF4-FFF2-40B4-BE49-F238E27FC236}">
                    <a16:creationId xmlns:a16="http://schemas.microsoft.com/office/drawing/2014/main" id="{9B54BC9D-D743-4D00-AF5A-D31E4DD7ED08}"/>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5" name="Freeform 128">
                <a:extLst>
                  <a:ext uri="{FF2B5EF4-FFF2-40B4-BE49-F238E27FC236}">
                    <a16:creationId xmlns:a16="http://schemas.microsoft.com/office/drawing/2014/main" id="{792A2BCC-128E-49C2-B637-C087788F5B42}"/>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6" name="Freeform 129">
                <a:extLst>
                  <a:ext uri="{FF2B5EF4-FFF2-40B4-BE49-F238E27FC236}">
                    <a16:creationId xmlns:a16="http://schemas.microsoft.com/office/drawing/2014/main" id="{E5FF6791-E286-4C1B-8C8A-40B1255CB113}"/>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7" name="Freeform 130">
                <a:extLst>
                  <a:ext uri="{FF2B5EF4-FFF2-40B4-BE49-F238E27FC236}">
                    <a16:creationId xmlns:a16="http://schemas.microsoft.com/office/drawing/2014/main" id="{A94EDD31-029F-4FC4-96FF-CA9F3E77CB6C}"/>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8" name="Freeform 131">
                <a:extLst>
                  <a:ext uri="{FF2B5EF4-FFF2-40B4-BE49-F238E27FC236}">
                    <a16:creationId xmlns:a16="http://schemas.microsoft.com/office/drawing/2014/main" id="{473DFA67-26C1-4E5A-9367-4244A53BBDAA}"/>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9" name="Freeform 132">
                <a:extLst>
                  <a:ext uri="{FF2B5EF4-FFF2-40B4-BE49-F238E27FC236}">
                    <a16:creationId xmlns:a16="http://schemas.microsoft.com/office/drawing/2014/main" id="{5C597535-C244-444F-9C89-C3DFFE05C0A4}"/>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0" name="Freeform 133">
                <a:extLst>
                  <a:ext uri="{FF2B5EF4-FFF2-40B4-BE49-F238E27FC236}">
                    <a16:creationId xmlns:a16="http://schemas.microsoft.com/office/drawing/2014/main" id="{3EAAAC7B-2026-4E98-90C3-25D4CD88AC15}"/>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1" name="Freeform 134">
                <a:extLst>
                  <a:ext uri="{FF2B5EF4-FFF2-40B4-BE49-F238E27FC236}">
                    <a16:creationId xmlns:a16="http://schemas.microsoft.com/office/drawing/2014/main" id="{8C6D43B8-0C78-4569-B240-DD45448DAED9}"/>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2" name="Freeform 135">
                <a:extLst>
                  <a:ext uri="{FF2B5EF4-FFF2-40B4-BE49-F238E27FC236}">
                    <a16:creationId xmlns:a16="http://schemas.microsoft.com/office/drawing/2014/main" id="{C10E389E-F9A2-450F-8527-9EC0019FAF57}"/>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3" name="Freeform 136">
                <a:extLst>
                  <a:ext uri="{FF2B5EF4-FFF2-40B4-BE49-F238E27FC236}">
                    <a16:creationId xmlns:a16="http://schemas.microsoft.com/office/drawing/2014/main" id="{CC0F72E8-6FD0-4391-9628-2B4F3792481A}"/>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4" name="Freeform 137">
                <a:extLst>
                  <a:ext uri="{FF2B5EF4-FFF2-40B4-BE49-F238E27FC236}">
                    <a16:creationId xmlns:a16="http://schemas.microsoft.com/office/drawing/2014/main" id="{62DB2180-ABEA-4679-94EB-A839EA4C1C01}"/>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5" name="Freeform 138">
                <a:extLst>
                  <a:ext uri="{FF2B5EF4-FFF2-40B4-BE49-F238E27FC236}">
                    <a16:creationId xmlns:a16="http://schemas.microsoft.com/office/drawing/2014/main" id="{01C26E90-8580-4B8A-B02C-19209E047797}"/>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6" name="Freeform 139">
                <a:extLst>
                  <a:ext uri="{FF2B5EF4-FFF2-40B4-BE49-F238E27FC236}">
                    <a16:creationId xmlns:a16="http://schemas.microsoft.com/office/drawing/2014/main" id="{F7367909-E84C-4AFF-8BD6-E6092BC05551}"/>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7" name="Freeform 140">
                <a:extLst>
                  <a:ext uri="{FF2B5EF4-FFF2-40B4-BE49-F238E27FC236}">
                    <a16:creationId xmlns:a16="http://schemas.microsoft.com/office/drawing/2014/main" id="{4719A1C5-35F3-4BE6-918E-ECF53EEDF47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8" name="Freeform 141">
                <a:extLst>
                  <a:ext uri="{FF2B5EF4-FFF2-40B4-BE49-F238E27FC236}">
                    <a16:creationId xmlns:a16="http://schemas.microsoft.com/office/drawing/2014/main" id="{A026A937-630A-4C84-A227-4AC231ED57DE}"/>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9" name="Freeform 142">
                <a:extLst>
                  <a:ext uri="{FF2B5EF4-FFF2-40B4-BE49-F238E27FC236}">
                    <a16:creationId xmlns:a16="http://schemas.microsoft.com/office/drawing/2014/main" id="{037CE4FD-D59E-43BB-A957-E8DBEB2509F8}"/>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0" name="Freeform 143">
                <a:extLst>
                  <a:ext uri="{FF2B5EF4-FFF2-40B4-BE49-F238E27FC236}">
                    <a16:creationId xmlns:a16="http://schemas.microsoft.com/office/drawing/2014/main" id="{55BE37EA-14B9-4ED8-ACDC-62CA3B1C92E7}"/>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1" name="Freeform 144">
                <a:extLst>
                  <a:ext uri="{FF2B5EF4-FFF2-40B4-BE49-F238E27FC236}">
                    <a16:creationId xmlns:a16="http://schemas.microsoft.com/office/drawing/2014/main" id="{801A4728-5F2D-49C6-A0F5-A52EEEFD59CC}"/>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2" name="Freeform 145">
                <a:extLst>
                  <a:ext uri="{FF2B5EF4-FFF2-40B4-BE49-F238E27FC236}">
                    <a16:creationId xmlns:a16="http://schemas.microsoft.com/office/drawing/2014/main" id="{647220D9-8EF0-4FA9-BD94-160B3CB80D8F}"/>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3" name="Freeform 146">
                <a:extLst>
                  <a:ext uri="{FF2B5EF4-FFF2-40B4-BE49-F238E27FC236}">
                    <a16:creationId xmlns:a16="http://schemas.microsoft.com/office/drawing/2014/main" id="{86C87A04-71FC-4D12-8DBF-DBBA46E2C921}"/>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4" name="Freeform 147">
                <a:extLst>
                  <a:ext uri="{FF2B5EF4-FFF2-40B4-BE49-F238E27FC236}">
                    <a16:creationId xmlns:a16="http://schemas.microsoft.com/office/drawing/2014/main" id="{2ABE7A7B-D3DE-4DDE-BCB6-9CF0F0995C18}"/>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5" name="Freeform 148">
                <a:extLst>
                  <a:ext uri="{FF2B5EF4-FFF2-40B4-BE49-F238E27FC236}">
                    <a16:creationId xmlns:a16="http://schemas.microsoft.com/office/drawing/2014/main" id="{E20B9969-E7E0-41E4-BAA9-C0EA03EBF76D}"/>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6" name="Freeform 149">
                <a:extLst>
                  <a:ext uri="{FF2B5EF4-FFF2-40B4-BE49-F238E27FC236}">
                    <a16:creationId xmlns:a16="http://schemas.microsoft.com/office/drawing/2014/main" id="{1E20200B-0E16-4D02-B9D9-C65A544C98E6}"/>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7" name="Freeform 150">
                <a:extLst>
                  <a:ext uri="{FF2B5EF4-FFF2-40B4-BE49-F238E27FC236}">
                    <a16:creationId xmlns:a16="http://schemas.microsoft.com/office/drawing/2014/main" id="{A6FE0939-3C3B-43AB-8883-8DEC87617AEB}"/>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8" name="Freeform 151">
                <a:extLst>
                  <a:ext uri="{FF2B5EF4-FFF2-40B4-BE49-F238E27FC236}">
                    <a16:creationId xmlns:a16="http://schemas.microsoft.com/office/drawing/2014/main" id="{E0AEB2CF-8B6D-46B6-B7B3-37A7DD6E4CBD}"/>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152">
                <a:extLst>
                  <a:ext uri="{FF2B5EF4-FFF2-40B4-BE49-F238E27FC236}">
                    <a16:creationId xmlns:a16="http://schemas.microsoft.com/office/drawing/2014/main" id="{D12FF7A4-BE2D-4025-BCC9-34D97E4381AF}"/>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153">
                <a:extLst>
                  <a:ext uri="{FF2B5EF4-FFF2-40B4-BE49-F238E27FC236}">
                    <a16:creationId xmlns:a16="http://schemas.microsoft.com/office/drawing/2014/main" id="{B321A372-8CD3-4285-9711-16B489AAA6B4}"/>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154">
                <a:extLst>
                  <a:ext uri="{FF2B5EF4-FFF2-40B4-BE49-F238E27FC236}">
                    <a16:creationId xmlns:a16="http://schemas.microsoft.com/office/drawing/2014/main" id="{42E91059-6A17-436F-96D6-20FA33481C5B}"/>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155">
                <a:extLst>
                  <a:ext uri="{FF2B5EF4-FFF2-40B4-BE49-F238E27FC236}">
                    <a16:creationId xmlns:a16="http://schemas.microsoft.com/office/drawing/2014/main" id="{B7E42658-BE76-43BB-8A82-A66C82A3B9AF}"/>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156">
                <a:extLst>
                  <a:ext uri="{FF2B5EF4-FFF2-40B4-BE49-F238E27FC236}">
                    <a16:creationId xmlns:a16="http://schemas.microsoft.com/office/drawing/2014/main" id="{1AEAF0BE-8FE0-4F58-96C6-F1F2E6A589DD}"/>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4" name="Freeform 157">
                <a:extLst>
                  <a:ext uri="{FF2B5EF4-FFF2-40B4-BE49-F238E27FC236}">
                    <a16:creationId xmlns:a16="http://schemas.microsoft.com/office/drawing/2014/main" id="{21467D7F-4E8B-4826-A5D1-90B0CC37D351}"/>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5" name="Freeform 158">
                <a:extLst>
                  <a:ext uri="{FF2B5EF4-FFF2-40B4-BE49-F238E27FC236}">
                    <a16:creationId xmlns:a16="http://schemas.microsoft.com/office/drawing/2014/main" id="{42B7F1FB-9B53-436A-BC28-5AF134E8D77E}"/>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159">
                <a:extLst>
                  <a:ext uri="{FF2B5EF4-FFF2-40B4-BE49-F238E27FC236}">
                    <a16:creationId xmlns:a16="http://schemas.microsoft.com/office/drawing/2014/main" id="{657D9DA5-1648-48D5-A2E7-D87315D3AFC9}"/>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7" name="Freeform 160">
                <a:extLst>
                  <a:ext uri="{FF2B5EF4-FFF2-40B4-BE49-F238E27FC236}">
                    <a16:creationId xmlns:a16="http://schemas.microsoft.com/office/drawing/2014/main" id="{1A149B8C-3A4E-4C7C-9DA7-A61D9E076BE1}"/>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8" name="Freeform 161">
                <a:extLst>
                  <a:ext uri="{FF2B5EF4-FFF2-40B4-BE49-F238E27FC236}">
                    <a16:creationId xmlns:a16="http://schemas.microsoft.com/office/drawing/2014/main" id="{22219D6E-3C08-449B-ADB5-A3EBDB383860}"/>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8" name="Group 867">
              <a:extLst>
                <a:ext uri="{FF2B5EF4-FFF2-40B4-BE49-F238E27FC236}">
                  <a16:creationId xmlns:a16="http://schemas.microsoft.com/office/drawing/2014/main" id="{7B0C859E-83BB-424F-994B-DE63848D54A3}"/>
                </a:ext>
              </a:extLst>
            </p:cNvPr>
            <p:cNvGrpSpPr/>
            <p:nvPr/>
          </p:nvGrpSpPr>
          <p:grpSpPr>
            <a:xfrm>
              <a:off x="3199982" y="4804117"/>
              <a:ext cx="376799" cy="454049"/>
              <a:chOff x="3957335" y="6887606"/>
              <a:chExt cx="447510" cy="539257"/>
            </a:xfrm>
            <a:solidFill>
              <a:schemeClr val="tx2"/>
            </a:solidFill>
          </p:grpSpPr>
          <p:sp>
            <p:nvSpPr>
              <p:cNvPr id="1151" name="Freeform 5">
                <a:extLst>
                  <a:ext uri="{FF2B5EF4-FFF2-40B4-BE49-F238E27FC236}">
                    <a16:creationId xmlns:a16="http://schemas.microsoft.com/office/drawing/2014/main" id="{A6696A32-C319-4D0A-A0EF-AF047A5B8FD4}"/>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2" name="Freeform 6">
                <a:extLst>
                  <a:ext uri="{FF2B5EF4-FFF2-40B4-BE49-F238E27FC236}">
                    <a16:creationId xmlns:a16="http://schemas.microsoft.com/office/drawing/2014/main" id="{344C7D90-84E7-4EA7-832B-DC3043B1C81B}"/>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3" name="Freeform 7">
                <a:extLst>
                  <a:ext uri="{FF2B5EF4-FFF2-40B4-BE49-F238E27FC236}">
                    <a16:creationId xmlns:a16="http://schemas.microsoft.com/office/drawing/2014/main" id="{C6DD0935-1E28-444C-990F-0D90CD2C1ABA}"/>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4" name="Freeform 8">
                <a:extLst>
                  <a:ext uri="{FF2B5EF4-FFF2-40B4-BE49-F238E27FC236}">
                    <a16:creationId xmlns:a16="http://schemas.microsoft.com/office/drawing/2014/main" id="{FD489B6E-DD1E-4D6B-87EE-BBE27A850F45}"/>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5" name="Freeform 9">
                <a:extLst>
                  <a:ext uri="{FF2B5EF4-FFF2-40B4-BE49-F238E27FC236}">
                    <a16:creationId xmlns:a16="http://schemas.microsoft.com/office/drawing/2014/main" id="{A616415C-E0D3-4685-B745-F45EAF211C9E}"/>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6" name="Freeform 10">
                <a:extLst>
                  <a:ext uri="{FF2B5EF4-FFF2-40B4-BE49-F238E27FC236}">
                    <a16:creationId xmlns:a16="http://schemas.microsoft.com/office/drawing/2014/main" id="{2CD54884-6F25-4412-BDC1-CBA465C15B52}"/>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7" name="Freeform 11">
                <a:extLst>
                  <a:ext uri="{FF2B5EF4-FFF2-40B4-BE49-F238E27FC236}">
                    <a16:creationId xmlns:a16="http://schemas.microsoft.com/office/drawing/2014/main" id="{61B69DD9-C05A-4F51-82AA-D329DB9D8BF0}"/>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8" name="Freeform 12">
                <a:extLst>
                  <a:ext uri="{FF2B5EF4-FFF2-40B4-BE49-F238E27FC236}">
                    <a16:creationId xmlns:a16="http://schemas.microsoft.com/office/drawing/2014/main" id="{A639E38F-D1E9-4647-AF7B-0B4371C9C006}"/>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9" name="Freeform 13">
                <a:extLst>
                  <a:ext uri="{FF2B5EF4-FFF2-40B4-BE49-F238E27FC236}">
                    <a16:creationId xmlns:a16="http://schemas.microsoft.com/office/drawing/2014/main" id="{6942B137-AC62-4C05-9F1B-99117E096232}"/>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0" name="Freeform 14">
                <a:extLst>
                  <a:ext uri="{FF2B5EF4-FFF2-40B4-BE49-F238E27FC236}">
                    <a16:creationId xmlns:a16="http://schemas.microsoft.com/office/drawing/2014/main" id="{E7137915-7946-4757-8AFE-2666C4ED1838}"/>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1" name="Freeform 15">
                <a:extLst>
                  <a:ext uri="{FF2B5EF4-FFF2-40B4-BE49-F238E27FC236}">
                    <a16:creationId xmlns:a16="http://schemas.microsoft.com/office/drawing/2014/main" id="{526DE8EC-1DA7-49DA-8B0E-806A03FF6273}"/>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2" name="Freeform 16">
                <a:extLst>
                  <a:ext uri="{FF2B5EF4-FFF2-40B4-BE49-F238E27FC236}">
                    <a16:creationId xmlns:a16="http://schemas.microsoft.com/office/drawing/2014/main" id="{C6BBB4E9-9DC0-4D67-B0F5-4A4DAE2FF2CE}"/>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3" name="Freeform 17">
                <a:extLst>
                  <a:ext uri="{FF2B5EF4-FFF2-40B4-BE49-F238E27FC236}">
                    <a16:creationId xmlns:a16="http://schemas.microsoft.com/office/drawing/2014/main" id="{398CACA6-C937-42D5-B5C4-AFB99283A7E6}"/>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4" name="Freeform 18">
                <a:extLst>
                  <a:ext uri="{FF2B5EF4-FFF2-40B4-BE49-F238E27FC236}">
                    <a16:creationId xmlns:a16="http://schemas.microsoft.com/office/drawing/2014/main" id="{1981867D-C99E-47F1-9B32-A2B92D4091A6}"/>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5" name="Freeform 19">
                <a:extLst>
                  <a:ext uri="{FF2B5EF4-FFF2-40B4-BE49-F238E27FC236}">
                    <a16:creationId xmlns:a16="http://schemas.microsoft.com/office/drawing/2014/main" id="{3CF3CB36-AD2A-40A0-8658-4229637A1202}"/>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6" name="Rectangle 163">
                <a:extLst>
                  <a:ext uri="{FF2B5EF4-FFF2-40B4-BE49-F238E27FC236}">
                    <a16:creationId xmlns:a16="http://schemas.microsoft.com/office/drawing/2014/main" id="{1534D0EE-3002-4E4B-9F29-D18DB35EF415}"/>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7" name="Freeform 164">
                <a:extLst>
                  <a:ext uri="{FF2B5EF4-FFF2-40B4-BE49-F238E27FC236}">
                    <a16:creationId xmlns:a16="http://schemas.microsoft.com/office/drawing/2014/main" id="{8D7E8748-1E27-40EC-83FA-FC2DE1CC5FA0}"/>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8" name="Rectangle 165">
                <a:extLst>
                  <a:ext uri="{FF2B5EF4-FFF2-40B4-BE49-F238E27FC236}">
                    <a16:creationId xmlns:a16="http://schemas.microsoft.com/office/drawing/2014/main" id="{CCF189CE-AEF6-44DD-A1CC-2F570C26EE66}"/>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9" name="Rectangle 166">
                <a:extLst>
                  <a:ext uri="{FF2B5EF4-FFF2-40B4-BE49-F238E27FC236}">
                    <a16:creationId xmlns:a16="http://schemas.microsoft.com/office/drawing/2014/main" id="{C63B51F8-5F48-4434-9DF9-31D308318AFA}"/>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0" name="Rectangle 167">
                <a:extLst>
                  <a:ext uri="{FF2B5EF4-FFF2-40B4-BE49-F238E27FC236}">
                    <a16:creationId xmlns:a16="http://schemas.microsoft.com/office/drawing/2014/main" id="{C5915C48-9782-49A9-B280-9234D538D101}"/>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1" name="Rectangle 168">
                <a:extLst>
                  <a:ext uri="{FF2B5EF4-FFF2-40B4-BE49-F238E27FC236}">
                    <a16:creationId xmlns:a16="http://schemas.microsoft.com/office/drawing/2014/main" id="{21FEBF8D-91A7-4216-9FDA-59ED0C89EC5B}"/>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2" name="Rectangle 169">
                <a:extLst>
                  <a:ext uri="{FF2B5EF4-FFF2-40B4-BE49-F238E27FC236}">
                    <a16:creationId xmlns:a16="http://schemas.microsoft.com/office/drawing/2014/main" id="{86179E10-E3DA-4C98-A712-CC02434DDC0C}"/>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3" name="Rectangle 170">
                <a:extLst>
                  <a:ext uri="{FF2B5EF4-FFF2-40B4-BE49-F238E27FC236}">
                    <a16:creationId xmlns:a16="http://schemas.microsoft.com/office/drawing/2014/main" id="{978EBEF6-AD53-4260-9391-22A4C50337D4}"/>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4" name="Rectangle 171">
                <a:extLst>
                  <a:ext uri="{FF2B5EF4-FFF2-40B4-BE49-F238E27FC236}">
                    <a16:creationId xmlns:a16="http://schemas.microsoft.com/office/drawing/2014/main" id="{F383EEFE-730E-46F9-BAD6-39A22A1807E7}"/>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5" name="Rectangle 172">
                <a:extLst>
                  <a:ext uri="{FF2B5EF4-FFF2-40B4-BE49-F238E27FC236}">
                    <a16:creationId xmlns:a16="http://schemas.microsoft.com/office/drawing/2014/main" id="{BA438CA2-2291-433C-958D-364B9B11B40E}"/>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6" name="Rectangle 173">
                <a:extLst>
                  <a:ext uri="{FF2B5EF4-FFF2-40B4-BE49-F238E27FC236}">
                    <a16:creationId xmlns:a16="http://schemas.microsoft.com/office/drawing/2014/main" id="{56138410-7577-426F-BE5E-222EA76FC61A}"/>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7" name="Freeform 174">
                <a:extLst>
                  <a:ext uri="{FF2B5EF4-FFF2-40B4-BE49-F238E27FC236}">
                    <a16:creationId xmlns:a16="http://schemas.microsoft.com/office/drawing/2014/main" id="{ACAF30C9-7BA2-4C9C-B931-6C5408732085}"/>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8" name="Freeform 175">
                <a:extLst>
                  <a:ext uri="{FF2B5EF4-FFF2-40B4-BE49-F238E27FC236}">
                    <a16:creationId xmlns:a16="http://schemas.microsoft.com/office/drawing/2014/main" id="{7B4924A2-25EA-4049-BE5F-5562E338682F}"/>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9" name="Freeform 176">
                <a:extLst>
                  <a:ext uri="{FF2B5EF4-FFF2-40B4-BE49-F238E27FC236}">
                    <a16:creationId xmlns:a16="http://schemas.microsoft.com/office/drawing/2014/main" id="{C787F854-7540-444C-88D1-84E03EA1B5E9}"/>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0" name="Freeform 177">
                <a:extLst>
                  <a:ext uri="{FF2B5EF4-FFF2-40B4-BE49-F238E27FC236}">
                    <a16:creationId xmlns:a16="http://schemas.microsoft.com/office/drawing/2014/main" id="{CB190576-A51A-4027-B592-8AD6C884D2AF}"/>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1" name="Freeform 178">
                <a:extLst>
                  <a:ext uri="{FF2B5EF4-FFF2-40B4-BE49-F238E27FC236}">
                    <a16:creationId xmlns:a16="http://schemas.microsoft.com/office/drawing/2014/main" id="{78847FFA-6BC9-468B-8B5F-847254116823}"/>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2" name="Freeform 179">
                <a:extLst>
                  <a:ext uri="{FF2B5EF4-FFF2-40B4-BE49-F238E27FC236}">
                    <a16:creationId xmlns:a16="http://schemas.microsoft.com/office/drawing/2014/main" id="{335B652A-ACC3-455C-ADD4-1C9BF62B7D89}"/>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3" name="Freeform 180">
                <a:extLst>
                  <a:ext uri="{FF2B5EF4-FFF2-40B4-BE49-F238E27FC236}">
                    <a16:creationId xmlns:a16="http://schemas.microsoft.com/office/drawing/2014/main" id="{A42B9C9C-885C-4D3F-9990-781243895983}"/>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4" name="Freeform 181">
                <a:extLst>
                  <a:ext uri="{FF2B5EF4-FFF2-40B4-BE49-F238E27FC236}">
                    <a16:creationId xmlns:a16="http://schemas.microsoft.com/office/drawing/2014/main" id="{B8AA1480-6BF9-41C3-AD25-F8947F492B19}"/>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5" name="Freeform 182">
                <a:extLst>
                  <a:ext uri="{FF2B5EF4-FFF2-40B4-BE49-F238E27FC236}">
                    <a16:creationId xmlns:a16="http://schemas.microsoft.com/office/drawing/2014/main" id="{C5F1C0F6-30D4-41E1-B485-033735031CC5}"/>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6" name="Freeform 183">
                <a:extLst>
                  <a:ext uri="{FF2B5EF4-FFF2-40B4-BE49-F238E27FC236}">
                    <a16:creationId xmlns:a16="http://schemas.microsoft.com/office/drawing/2014/main" id="{92B5B3C3-83B0-48D0-922C-B04E28215C72}"/>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7" name="Freeform 184">
                <a:extLst>
                  <a:ext uri="{FF2B5EF4-FFF2-40B4-BE49-F238E27FC236}">
                    <a16:creationId xmlns:a16="http://schemas.microsoft.com/office/drawing/2014/main" id="{126A4A44-745A-427B-A9C9-5483071FD5A9}"/>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8" name="Freeform 185">
                <a:extLst>
                  <a:ext uri="{FF2B5EF4-FFF2-40B4-BE49-F238E27FC236}">
                    <a16:creationId xmlns:a16="http://schemas.microsoft.com/office/drawing/2014/main" id="{B40321C2-E905-4E92-9C56-59D1F29AEA94}"/>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9" name="Freeform 186">
                <a:extLst>
                  <a:ext uri="{FF2B5EF4-FFF2-40B4-BE49-F238E27FC236}">
                    <a16:creationId xmlns:a16="http://schemas.microsoft.com/office/drawing/2014/main" id="{27A4C754-4307-4826-9A0F-57A782159BB6}"/>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0" name="Freeform 187">
                <a:extLst>
                  <a:ext uri="{FF2B5EF4-FFF2-40B4-BE49-F238E27FC236}">
                    <a16:creationId xmlns:a16="http://schemas.microsoft.com/office/drawing/2014/main" id="{73B1E5A4-BDDC-46B5-994B-36D815139166}"/>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1" name="Freeform 188">
                <a:extLst>
                  <a:ext uri="{FF2B5EF4-FFF2-40B4-BE49-F238E27FC236}">
                    <a16:creationId xmlns:a16="http://schemas.microsoft.com/office/drawing/2014/main" id="{92CD53AE-F51A-42BB-BFA1-92DC0A94FC6E}"/>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9" name="Group 868">
              <a:extLst>
                <a:ext uri="{FF2B5EF4-FFF2-40B4-BE49-F238E27FC236}">
                  <a16:creationId xmlns:a16="http://schemas.microsoft.com/office/drawing/2014/main" id="{1D6F713B-775D-4CBE-94CC-AA209184F441}"/>
                </a:ext>
              </a:extLst>
            </p:cNvPr>
            <p:cNvGrpSpPr/>
            <p:nvPr/>
          </p:nvGrpSpPr>
          <p:grpSpPr>
            <a:xfrm>
              <a:off x="2120789" y="4753667"/>
              <a:ext cx="708666" cy="535243"/>
              <a:chOff x="3133468" y="6827688"/>
              <a:chExt cx="841655" cy="635688"/>
            </a:xfrm>
            <a:solidFill>
              <a:schemeClr val="tx2"/>
            </a:solidFill>
          </p:grpSpPr>
          <p:sp>
            <p:nvSpPr>
              <p:cNvPr id="1037" name="Rectangle 25">
                <a:extLst>
                  <a:ext uri="{FF2B5EF4-FFF2-40B4-BE49-F238E27FC236}">
                    <a16:creationId xmlns:a16="http://schemas.microsoft.com/office/drawing/2014/main" id="{E3A920C0-F7B6-48AE-9795-5DC447B0E92B}"/>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8" name="Rectangle 26">
                <a:extLst>
                  <a:ext uri="{FF2B5EF4-FFF2-40B4-BE49-F238E27FC236}">
                    <a16:creationId xmlns:a16="http://schemas.microsoft.com/office/drawing/2014/main" id="{1979C4BD-29CA-4A66-B729-F5EE69D68880}"/>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9" name="Freeform 43">
                <a:extLst>
                  <a:ext uri="{FF2B5EF4-FFF2-40B4-BE49-F238E27FC236}">
                    <a16:creationId xmlns:a16="http://schemas.microsoft.com/office/drawing/2014/main" id="{7F6BFE7F-70A9-4E72-A450-801AAAAE8591}"/>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0" name="Freeform 47">
                <a:extLst>
                  <a:ext uri="{FF2B5EF4-FFF2-40B4-BE49-F238E27FC236}">
                    <a16:creationId xmlns:a16="http://schemas.microsoft.com/office/drawing/2014/main" id="{BEE6DED1-4ADE-4190-94E1-F260F2A6E5BD}"/>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041" name="Group 1040">
                <a:extLst>
                  <a:ext uri="{FF2B5EF4-FFF2-40B4-BE49-F238E27FC236}">
                    <a16:creationId xmlns:a16="http://schemas.microsoft.com/office/drawing/2014/main" id="{312CDF30-DE6D-4E72-8899-9B5EDC6C46B0}"/>
                  </a:ext>
                </a:extLst>
              </p:cNvPr>
              <p:cNvGrpSpPr/>
              <p:nvPr/>
            </p:nvGrpSpPr>
            <p:grpSpPr>
              <a:xfrm>
                <a:off x="3133468" y="6869818"/>
                <a:ext cx="445637" cy="444701"/>
                <a:chOff x="3133468" y="6869818"/>
                <a:chExt cx="445637" cy="444701"/>
              </a:xfrm>
              <a:grpFill/>
            </p:grpSpPr>
            <p:sp>
              <p:nvSpPr>
                <p:cNvPr id="1082" name="Rectangle 20">
                  <a:extLst>
                    <a:ext uri="{FF2B5EF4-FFF2-40B4-BE49-F238E27FC236}">
                      <a16:creationId xmlns:a16="http://schemas.microsoft.com/office/drawing/2014/main" id="{1C25B899-3A3F-47CC-B145-15D2C37B832F}"/>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3" name="Rectangle 21">
                  <a:extLst>
                    <a:ext uri="{FF2B5EF4-FFF2-40B4-BE49-F238E27FC236}">
                      <a16:creationId xmlns:a16="http://schemas.microsoft.com/office/drawing/2014/main" id="{5F559FE4-A2E5-4219-9D7D-4F8BCCD09111}"/>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4" name="Rectangle 22">
                  <a:extLst>
                    <a:ext uri="{FF2B5EF4-FFF2-40B4-BE49-F238E27FC236}">
                      <a16:creationId xmlns:a16="http://schemas.microsoft.com/office/drawing/2014/main" id="{2B0158E9-F292-4BA9-9901-42CD362A789C}"/>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5" name="Rectangle 23">
                  <a:extLst>
                    <a:ext uri="{FF2B5EF4-FFF2-40B4-BE49-F238E27FC236}">
                      <a16:creationId xmlns:a16="http://schemas.microsoft.com/office/drawing/2014/main" id="{AB3C3F56-EA06-4F35-B628-F1C285DD82AB}"/>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6" name="Rectangle 24">
                  <a:extLst>
                    <a:ext uri="{FF2B5EF4-FFF2-40B4-BE49-F238E27FC236}">
                      <a16:creationId xmlns:a16="http://schemas.microsoft.com/office/drawing/2014/main" id="{D679E016-73E2-43A0-9758-408C6039D6BC}"/>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7" name="Rectangle 27">
                  <a:extLst>
                    <a:ext uri="{FF2B5EF4-FFF2-40B4-BE49-F238E27FC236}">
                      <a16:creationId xmlns:a16="http://schemas.microsoft.com/office/drawing/2014/main" id="{49BE520F-26FC-4312-B1DB-A8C0F040779E}"/>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8" name="Rectangle 28">
                  <a:extLst>
                    <a:ext uri="{FF2B5EF4-FFF2-40B4-BE49-F238E27FC236}">
                      <a16:creationId xmlns:a16="http://schemas.microsoft.com/office/drawing/2014/main" id="{628CFC75-DADB-481A-B257-96FD6FE7F1D2}"/>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9" name="Rectangle 29">
                  <a:extLst>
                    <a:ext uri="{FF2B5EF4-FFF2-40B4-BE49-F238E27FC236}">
                      <a16:creationId xmlns:a16="http://schemas.microsoft.com/office/drawing/2014/main" id="{9A627D2B-8F92-43AA-8381-6A67814A0B0D}"/>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0" name="Rectangle 30">
                  <a:extLst>
                    <a:ext uri="{FF2B5EF4-FFF2-40B4-BE49-F238E27FC236}">
                      <a16:creationId xmlns:a16="http://schemas.microsoft.com/office/drawing/2014/main" id="{4C35D4AB-DC59-4A99-AF1C-10D732DDB1CC}"/>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1" name="Rectangle 31">
                  <a:extLst>
                    <a:ext uri="{FF2B5EF4-FFF2-40B4-BE49-F238E27FC236}">
                      <a16:creationId xmlns:a16="http://schemas.microsoft.com/office/drawing/2014/main" id="{3C3404BC-6A16-4936-9C31-F4B060BC68AF}"/>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2" name="Rectangle 32">
                  <a:extLst>
                    <a:ext uri="{FF2B5EF4-FFF2-40B4-BE49-F238E27FC236}">
                      <a16:creationId xmlns:a16="http://schemas.microsoft.com/office/drawing/2014/main" id="{B874637C-12A5-4728-88B3-D4122EE145DF}"/>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3" name="Freeform 33">
                  <a:extLst>
                    <a:ext uri="{FF2B5EF4-FFF2-40B4-BE49-F238E27FC236}">
                      <a16:creationId xmlns:a16="http://schemas.microsoft.com/office/drawing/2014/main" id="{D5AACBAD-C247-4448-9EC9-A0FCEB1D90FB}"/>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4" name="Freeform 34">
                  <a:extLst>
                    <a:ext uri="{FF2B5EF4-FFF2-40B4-BE49-F238E27FC236}">
                      <a16:creationId xmlns:a16="http://schemas.microsoft.com/office/drawing/2014/main" id="{B6168BF0-B93C-4482-BCFB-7DB8E0E02449}"/>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5" name="Freeform 35">
                  <a:extLst>
                    <a:ext uri="{FF2B5EF4-FFF2-40B4-BE49-F238E27FC236}">
                      <a16:creationId xmlns:a16="http://schemas.microsoft.com/office/drawing/2014/main" id="{652A5C50-8095-4254-A034-7A8542273C32}"/>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6" name="Freeform 36">
                  <a:extLst>
                    <a:ext uri="{FF2B5EF4-FFF2-40B4-BE49-F238E27FC236}">
                      <a16:creationId xmlns:a16="http://schemas.microsoft.com/office/drawing/2014/main" id="{0B355C54-A364-49F6-9DA1-518F3C48DE7F}"/>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7" name="Oval 37">
                  <a:extLst>
                    <a:ext uri="{FF2B5EF4-FFF2-40B4-BE49-F238E27FC236}">
                      <a16:creationId xmlns:a16="http://schemas.microsoft.com/office/drawing/2014/main" id="{7F52E414-67C0-4B90-BB10-19C6AD9319D6}"/>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8" name="Oval 38">
                  <a:extLst>
                    <a:ext uri="{FF2B5EF4-FFF2-40B4-BE49-F238E27FC236}">
                      <a16:creationId xmlns:a16="http://schemas.microsoft.com/office/drawing/2014/main" id="{0B3E2237-24F0-496B-B0D6-1E30841F22EC}"/>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9" name="Oval 39">
                  <a:extLst>
                    <a:ext uri="{FF2B5EF4-FFF2-40B4-BE49-F238E27FC236}">
                      <a16:creationId xmlns:a16="http://schemas.microsoft.com/office/drawing/2014/main" id="{9027DA09-7E13-4AD2-A7D8-B2723E070012}"/>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0" name="Freeform 40">
                  <a:extLst>
                    <a:ext uri="{FF2B5EF4-FFF2-40B4-BE49-F238E27FC236}">
                      <a16:creationId xmlns:a16="http://schemas.microsoft.com/office/drawing/2014/main" id="{88ED97FB-8475-46ED-8EFC-5C272A39751C}"/>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1" name="Freeform 41">
                  <a:extLst>
                    <a:ext uri="{FF2B5EF4-FFF2-40B4-BE49-F238E27FC236}">
                      <a16:creationId xmlns:a16="http://schemas.microsoft.com/office/drawing/2014/main" id="{4B858D98-5D4C-461A-BA72-5921E57330B5}"/>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2" name="Freeform 42">
                  <a:extLst>
                    <a:ext uri="{FF2B5EF4-FFF2-40B4-BE49-F238E27FC236}">
                      <a16:creationId xmlns:a16="http://schemas.microsoft.com/office/drawing/2014/main" id="{30C01411-3BF4-4EEE-8F27-63F9B4409567}"/>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3" name="Freeform 44">
                  <a:extLst>
                    <a:ext uri="{FF2B5EF4-FFF2-40B4-BE49-F238E27FC236}">
                      <a16:creationId xmlns:a16="http://schemas.microsoft.com/office/drawing/2014/main" id="{DD51FC54-6AF2-4E38-BD23-F8F790800A2B}"/>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4" name="Freeform 45">
                  <a:extLst>
                    <a:ext uri="{FF2B5EF4-FFF2-40B4-BE49-F238E27FC236}">
                      <a16:creationId xmlns:a16="http://schemas.microsoft.com/office/drawing/2014/main" id="{961880D8-830B-465A-896D-2E5B6C40E8A0}"/>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5" name="Freeform 46">
                  <a:extLst>
                    <a:ext uri="{FF2B5EF4-FFF2-40B4-BE49-F238E27FC236}">
                      <a16:creationId xmlns:a16="http://schemas.microsoft.com/office/drawing/2014/main" id="{2F81192C-C2CC-43B1-B458-CCF3D08957F6}"/>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6" name="Freeform 48">
                  <a:extLst>
                    <a:ext uri="{FF2B5EF4-FFF2-40B4-BE49-F238E27FC236}">
                      <a16:creationId xmlns:a16="http://schemas.microsoft.com/office/drawing/2014/main" id="{786F37E6-A0D8-4AAC-8C37-50AAAC49228C}"/>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7" name="Freeform 49">
                  <a:extLst>
                    <a:ext uri="{FF2B5EF4-FFF2-40B4-BE49-F238E27FC236}">
                      <a16:creationId xmlns:a16="http://schemas.microsoft.com/office/drawing/2014/main" id="{C4857FE4-DB5D-4312-8997-B5D289463CE7}"/>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8" name="Freeform 50">
                  <a:extLst>
                    <a:ext uri="{FF2B5EF4-FFF2-40B4-BE49-F238E27FC236}">
                      <a16:creationId xmlns:a16="http://schemas.microsoft.com/office/drawing/2014/main" id="{480751D7-6EF4-4E21-9BAB-BE5CB77C7990}"/>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9" name="Freeform 51">
                  <a:extLst>
                    <a:ext uri="{FF2B5EF4-FFF2-40B4-BE49-F238E27FC236}">
                      <a16:creationId xmlns:a16="http://schemas.microsoft.com/office/drawing/2014/main" id="{F23E751B-8135-4496-952A-3AE4D3470DAE}"/>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0" name="Freeform 52">
                  <a:extLst>
                    <a:ext uri="{FF2B5EF4-FFF2-40B4-BE49-F238E27FC236}">
                      <a16:creationId xmlns:a16="http://schemas.microsoft.com/office/drawing/2014/main" id="{A3BE0DB9-49EB-432C-8E60-788EC7286848}"/>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1" name="Freeform 53">
                  <a:extLst>
                    <a:ext uri="{FF2B5EF4-FFF2-40B4-BE49-F238E27FC236}">
                      <a16:creationId xmlns:a16="http://schemas.microsoft.com/office/drawing/2014/main" id="{2C512A49-935B-4DB4-830F-EE8F6426CFC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2" name="Freeform 54">
                  <a:extLst>
                    <a:ext uri="{FF2B5EF4-FFF2-40B4-BE49-F238E27FC236}">
                      <a16:creationId xmlns:a16="http://schemas.microsoft.com/office/drawing/2014/main" id="{203BCEA9-5646-4E16-B4FB-D08485C51C09}"/>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3" name="Freeform 55">
                  <a:extLst>
                    <a:ext uri="{FF2B5EF4-FFF2-40B4-BE49-F238E27FC236}">
                      <a16:creationId xmlns:a16="http://schemas.microsoft.com/office/drawing/2014/main" id="{F4081DC4-3512-4897-901F-828026FDB39C}"/>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4" name="Freeform 56">
                  <a:extLst>
                    <a:ext uri="{FF2B5EF4-FFF2-40B4-BE49-F238E27FC236}">
                      <a16:creationId xmlns:a16="http://schemas.microsoft.com/office/drawing/2014/main" id="{805795C3-6A39-433A-BCCF-A6F2C5DAF31A}"/>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5" name="Freeform 57">
                  <a:extLst>
                    <a:ext uri="{FF2B5EF4-FFF2-40B4-BE49-F238E27FC236}">
                      <a16:creationId xmlns:a16="http://schemas.microsoft.com/office/drawing/2014/main" id="{83B6841D-D974-449F-A19B-1A05EE9F656B}"/>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6" name="Freeform 58">
                  <a:extLst>
                    <a:ext uri="{FF2B5EF4-FFF2-40B4-BE49-F238E27FC236}">
                      <a16:creationId xmlns:a16="http://schemas.microsoft.com/office/drawing/2014/main" id="{6FEB537B-2DF4-4DBA-93F4-98A6E72BE51C}"/>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7" name="Freeform 59">
                  <a:extLst>
                    <a:ext uri="{FF2B5EF4-FFF2-40B4-BE49-F238E27FC236}">
                      <a16:creationId xmlns:a16="http://schemas.microsoft.com/office/drawing/2014/main" id="{B37CE438-4586-4723-BB59-5A6EE730AEE7}"/>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8" name="Freeform 60">
                  <a:extLst>
                    <a:ext uri="{FF2B5EF4-FFF2-40B4-BE49-F238E27FC236}">
                      <a16:creationId xmlns:a16="http://schemas.microsoft.com/office/drawing/2014/main" id="{1D545F43-1962-4B86-8744-E0ED7EB9F84B}"/>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9" name="Freeform 61">
                  <a:extLst>
                    <a:ext uri="{FF2B5EF4-FFF2-40B4-BE49-F238E27FC236}">
                      <a16:creationId xmlns:a16="http://schemas.microsoft.com/office/drawing/2014/main" id="{081D1DE2-44BD-4B40-8B5F-C7930F502939}"/>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0" name="Freeform 62">
                  <a:extLst>
                    <a:ext uri="{FF2B5EF4-FFF2-40B4-BE49-F238E27FC236}">
                      <a16:creationId xmlns:a16="http://schemas.microsoft.com/office/drawing/2014/main" id="{661BE5FE-D22E-4A0B-B89B-8DAEF8AB38F7}"/>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1" name="Freeform 63">
                  <a:extLst>
                    <a:ext uri="{FF2B5EF4-FFF2-40B4-BE49-F238E27FC236}">
                      <a16:creationId xmlns:a16="http://schemas.microsoft.com/office/drawing/2014/main" id="{43FECFFD-285C-4872-B3C4-FD3D6C84283F}"/>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2" name="Freeform 64">
                  <a:extLst>
                    <a:ext uri="{FF2B5EF4-FFF2-40B4-BE49-F238E27FC236}">
                      <a16:creationId xmlns:a16="http://schemas.microsoft.com/office/drawing/2014/main" id="{A0A21667-AC1E-4D88-AA89-B55B0B41501C}"/>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3" name="Freeform 65">
                  <a:extLst>
                    <a:ext uri="{FF2B5EF4-FFF2-40B4-BE49-F238E27FC236}">
                      <a16:creationId xmlns:a16="http://schemas.microsoft.com/office/drawing/2014/main" id="{79247544-24E7-4591-8838-35B038310D2B}"/>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4" name="Rectangle 66">
                  <a:extLst>
                    <a:ext uri="{FF2B5EF4-FFF2-40B4-BE49-F238E27FC236}">
                      <a16:creationId xmlns:a16="http://schemas.microsoft.com/office/drawing/2014/main" id="{13B42FBA-8BB9-4B8A-ADBA-99289E537CCF}"/>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5" name="Rectangle 67">
                  <a:extLst>
                    <a:ext uri="{FF2B5EF4-FFF2-40B4-BE49-F238E27FC236}">
                      <a16:creationId xmlns:a16="http://schemas.microsoft.com/office/drawing/2014/main" id="{54DC7741-52E9-40CB-B67E-C29D4ED125F8}"/>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6" name="Freeform 68">
                  <a:extLst>
                    <a:ext uri="{FF2B5EF4-FFF2-40B4-BE49-F238E27FC236}">
                      <a16:creationId xmlns:a16="http://schemas.microsoft.com/office/drawing/2014/main" id="{316014C6-915B-424B-9D4A-6EF52012A858}"/>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7" name="Freeform 69">
                  <a:extLst>
                    <a:ext uri="{FF2B5EF4-FFF2-40B4-BE49-F238E27FC236}">
                      <a16:creationId xmlns:a16="http://schemas.microsoft.com/office/drawing/2014/main" id="{6861F607-8C20-4DC8-97EE-3D567A7C8AFB}"/>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8" name="Freeform 70">
                  <a:extLst>
                    <a:ext uri="{FF2B5EF4-FFF2-40B4-BE49-F238E27FC236}">
                      <a16:creationId xmlns:a16="http://schemas.microsoft.com/office/drawing/2014/main" id="{60700EE8-DBE4-4A25-B29C-9F8C4B786668}"/>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9" name="Freeform 71">
                  <a:extLst>
                    <a:ext uri="{FF2B5EF4-FFF2-40B4-BE49-F238E27FC236}">
                      <a16:creationId xmlns:a16="http://schemas.microsoft.com/office/drawing/2014/main" id="{0AA09992-560A-46BE-8A49-A24035CD528D}"/>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0" name="Oval 72">
                  <a:extLst>
                    <a:ext uri="{FF2B5EF4-FFF2-40B4-BE49-F238E27FC236}">
                      <a16:creationId xmlns:a16="http://schemas.microsoft.com/office/drawing/2014/main" id="{2077CAB7-DE9F-425D-BAE6-4E02623F7369}"/>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1" name="Freeform 73">
                  <a:extLst>
                    <a:ext uri="{FF2B5EF4-FFF2-40B4-BE49-F238E27FC236}">
                      <a16:creationId xmlns:a16="http://schemas.microsoft.com/office/drawing/2014/main" id="{7452D705-D531-4768-89F1-6EC5A7C57172}"/>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2" name="Oval 74">
                  <a:extLst>
                    <a:ext uri="{FF2B5EF4-FFF2-40B4-BE49-F238E27FC236}">
                      <a16:creationId xmlns:a16="http://schemas.microsoft.com/office/drawing/2014/main" id="{241DB2B5-FCA2-4FE3-BB59-C50A402BC807}"/>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3" name="Freeform 278">
                  <a:extLst>
                    <a:ext uri="{FF2B5EF4-FFF2-40B4-BE49-F238E27FC236}">
                      <a16:creationId xmlns:a16="http://schemas.microsoft.com/office/drawing/2014/main" id="{6B973DF1-8A0E-424C-AE8F-798D8CF450D6}"/>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4" name="Freeform 279">
                  <a:extLst>
                    <a:ext uri="{FF2B5EF4-FFF2-40B4-BE49-F238E27FC236}">
                      <a16:creationId xmlns:a16="http://schemas.microsoft.com/office/drawing/2014/main" id="{DA466523-DCFA-43DC-8FB6-51F4825FE7D5}"/>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5" name="Freeform 280">
                  <a:extLst>
                    <a:ext uri="{FF2B5EF4-FFF2-40B4-BE49-F238E27FC236}">
                      <a16:creationId xmlns:a16="http://schemas.microsoft.com/office/drawing/2014/main" id="{80C2E6A2-6A03-420A-BF5E-04634700B864}"/>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6" name="Freeform 281">
                  <a:extLst>
                    <a:ext uri="{FF2B5EF4-FFF2-40B4-BE49-F238E27FC236}">
                      <a16:creationId xmlns:a16="http://schemas.microsoft.com/office/drawing/2014/main" id="{A227500C-5554-4AE9-8C83-2BDE36104595}"/>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7" name="Freeform 282">
                  <a:extLst>
                    <a:ext uri="{FF2B5EF4-FFF2-40B4-BE49-F238E27FC236}">
                      <a16:creationId xmlns:a16="http://schemas.microsoft.com/office/drawing/2014/main" id="{FB84E3E2-BD71-4474-A24C-F97BED9BD7A6}"/>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8" name="Freeform 283">
                  <a:extLst>
                    <a:ext uri="{FF2B5EF4-FFF2-40B4-BE49-F238E27FC236}">
                      <a16:creationId xmlns:a16="http://schemas.microsoft.com/office/drawing/2014/main" id="{A5DB89E2-7317-4D40-A45C-9055A51E20D1}"/>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9" name="Freeform 284">
                  <a:extLst>
                    <a:ext uri="{FF2B5EF4-FFF2-40B4-BE49-F238E27FC236}">
                      <a16:creationId xmlns:a16="http://schemas.microsoft.com/office/drawing/2014/main" id="{F3BD6375-A3D4-4D87-B2C2-107C852CE106}"/>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0" name="Freeform 285">
                  <a:extLst>
                    <a:ext uri="{FF2B5EF4-FFF2-40B4-BE49-F238E27FC236}">
                      <a16:creationId xmlns:a16="http://schemas.microsoft.com/office/drawing/2014/main" id="{8D7257B5-446B-4287-8782-BA9781983AD5}"/>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1" name="Freeform 286">
                  <a:extLst>
                    <a:ext uri="{FF2B5EF4-FFF2-40B4-BE49-F238E27FC236}">
                      <a16:creationId xmlns:a16="http://schemas.microsoft.com/office/drawing/2014/main" id="{02AA763D-CA83-4759-AD89-552AFF1E46BC}"/>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2" name="Freeform 287">
                  <a:extLst>
                    <a:ext uri="{FF2B5EF4-FFF2-40B4-BE49-F238E27FC236}">
                      <a16:creationId xmlns:a16="http://schemas.microsoft.com/office/drawing/2014/main" id="{014DF8B4-EC04-4A64-A924-5F76074A36FB}"/>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3" name="Freeform 288">
                  <a:extLst>
                    <a:ext uri="{FF2B5EF4-FFF2-40B4-BE49-F238E27FC236}">
                      <a16:creationId xmlns:a16="http://schemas.microsoft.com/office/drawing/2014/main" id="{794D2FCE-F848-4A91-B3E7-BB06C8378942}"/>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4" name="Freeform 289">
                  <a:extLst>
                    <a:ext uri="{FF2B5EF4-FFF2-40B4-BE49-F238E27FC236}">
                      <a16:creationId xmlns:a16="http://schemas.microsoft.com/office/drawing/2014/main" id="{37BCAF92-F9FD-4E42-9027-467DAC7D359E}"/>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5" name="Freeform 290">
                  <a:extLst>
                    <a:ext uri="{FF2B5EF4-FFF2-40B4-BE49-F238E27FC236}">
                      <a16:creationId xmlns:a16="http://schemas.microsoft.com/office/drawing/2014/main" id="{51E5CDCD-1407-45C2-B31E-504FFE67CFEE}"/>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6" name="Freeform 291">
                  <a:extLst>
                    <a:ext uri="{FF2B5EF4-FFF2-40B4-BE49-F238E27FC236}">
                      <a16:creationId xmlns:a16="http://schemas.microsoft.com/office/drawing/2014/main" id="{A4FAE0E0-4734-499E-8068-F7ECE0F2F36A}"/>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7" name="Freeform 292">
                  <a:extLst>
                    <a:ext uri="{FF2B5EF4-FFF2-40B4-BE49-F238E27FC236}">
                      <a16:creationId xmlns:a16="http://schemas.microsoft.com/office/drawing/2014/main" id="{E873AD2D-23A9-4889-AE80-08578236139C}"/>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8" name="Freeform 293">
                  <a:extLst>
                    <a:ext uri="{FF2B5EF4-FFF2-40B4-BE49-F238E27FC236}">
                      <a16:creationId xmlns:a16="http://schemas.microsoft.com/office/drawing/2014/main" id="{571CE2EB-8716-4FD1-AF57-1A92D22FEFEA}"/>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9" name="Freeform 294">
                  <a:extLst>
                    <a:ext uri="{FF2B5EF4-FFF2-40B4-BE49-F238E27FC236}">
                      <a16:creationId xmlns:a16="http://schemas.microsoft.com/office/drawing/2014/main" id="{81DBC9B7-E309-43CD-AD78-1409E72E8A61}"/>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0" name="Freeform 295">
                  <a:extLst>
                    <a:ext uri="{FF2B5EF4-FFF2-40B4-BE49-F238E27FC236}">
                      <a16:creationId xmlns:a16="http://schemas.microsoft.com/office/drawing/2014/main" id="{E5568225-4FA6-4A77-9762-37E5C357F99F}"/>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042" name="Rectangle 296">
                <a:extLst>
                  <a:ext uri="{FF2B5EF4-FFF2-40B4-BE49-F238E27FC236}">
                    <a16:creationId xmlns:a16="http://schemas.microsoft.com/office/drawing/2014/main" id="{58870014-5A56-47E7-819E-CF88BC1EF708}"/>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3" name="Rectangle 297">
                <a:extLst>
                  <a:ext uri="{FF2B5EF4-FFF2-40B4-BE49-F238E27FC236}">
                    <a16:creationId xmlns:a16="http://schemas.microsoft.com/office/drawing/2014/main" id="{DC2F677E-99A6-45B4-AD12-46163A05F46B}"/>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4" name="Rectangle 298">
                <a:extLst>
                  <a:ext uri="{FF2B5EF4-FFF2-40B4-BE49-F238E27FC236}">
                    <a16:creationId xmlns:a16="http://schemas.microsoft.com/office/drawing/2014/main" id="{D8F17DEC-F7BF-4E73-B274-6372FFD5537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5" name="Rectangle 299">
                <a:extLst>
                  <a:ext uri="{FF2B5EF4-FFF2-40B4-BE49-F238E27FC236}">
                    <a16:creationId xmlns:a16="http://schemas.microsoft.com/office/drawing/2014/main" id="{C6B48F23-E9FD-420C-A089-B9BB96839F2E}"/>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6" name="Rectangle 300">
                <a:extLst>
                  <a:ext uri="{FF2B5EF4-FFF2-40B4-BE49-F238E27FC236}">
                    <a16:creationId xmlns:a16="http://schemas.microsoft.com/office/drawing/2014/main" id="{34B60A2B-798A-473B-BD62-D8BAF54492AD}"/>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7" name="Rectangle 301">
                <a:extLst>
                  <a:ext uri="{FF2B5EF4-FFF2-40B4-BE49-F238E27FC236}">
                    <a16:creationId xmlns:a16="http://schemas.microsoft.com/office/drawing/2014/main" id="{A2F38AA4-09B4-473E-A7AA-8E57AF7E4028}"/>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8" name="Rectangle 302">
                <a:extLst>
                  <a:ext uri="{FF2B5EF4-FFF2-40B4-BE49-F238E27FC236}">
                    <a16:creationId xmlns:a16="http://schemas.microsoft.com/office/drawing/2014/main" id="{1AFE7802-C60D-430B-AA96-3266EC899E08}"/>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9" name="Rectangle 303">
                <a:extLst>
                  <a:ext uri="{FF2B5EF4-FFF2-40B4-BE49-F238E27FC236}">
                    <a16:creationId xmlns:a16="http://schemas.microsoft.com/office/drawing/2014/main" id="{B72D5A13-99FC-4DFB-8846-5323203D8D1A}"/>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0" name="Freeform 304">
                <a:extLst>
                  <a:ext uri="{FF2B5EF4-FFF2-40B4-BE49-F238E27FC236}">
                    <a16:creationId xmlns:a16="http://schemas.microsoft.com/office/drawing/2014/main" id="{D4300203-0ED2-4D59-B2F5-979526D5F9F5}"/>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1" name="Freeform 305">
                <a:extLst>
                  <a:ext uri="{FF2B5EF4-FFF2-40B4-BE49-F238E27FC236}">
                    <a16:creationId xmlns:a16="http://schemas.microsoft.com/office/drawing/2014/main" id="{F6B138B6-A9D1-484F-9C9E-F36F795A6B59}"/>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2" name="Freeform 306">
                <a:extLst>
                  <a:ext uri="{FF2B5EF4-FFF2-40B4-BE49-F238E27FC236}">
                    <a16:creationId xmlns:a16="http://schemas.microsoft.com/office/drawing/2014/main" id="{5B381365-C7A3-4E0C-B6E6-AEBC95449336}"/>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3" name="Freeform 307">
                <a:extLst>
                  <a:ext uri="{FF2B5EF4-FFF2-40B4-BE49-F238E27FC236}">
                    <a16:creationId xmlns:a16="http://schemas.microsoft.com/office/drawing/2014/main" id="{EA54D59F-42BE-4A01-B97A-A4263B4827EC}"/>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4" name="Freeform 308">
                <a:extLst>
                  <a:ext uri="{FF2B5EF4-FFF2-40B4-BE49-F238E27FC236}">
                    <a16:creationId xmlns:a16="http://schemas.microsoft.com/office/drawing/2014/main" id="{B9FEF313-79B9-4B5E-9968-7A522F280715}"/>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5" name="Freeform 309">
                <a:extLst>
                  <a:ext uri="{FF2B5EF4-FFF2-40B4-BE49-F238E27FC236}">
                    <a16:creationId xmlns:a16="http://schemas.microsoft.com/office/drawing/2014/main" id="{72BD9E23-4A31-400C-A203-24C82F4E8AE1}"/>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6" name="Freeform 310">
                <a:extLst>
                  <a:ext uri="{FF2B5EF4-FFF2-40B4-BE49-F238E27FC236}">
                    <a16:creationId xmlns:a16="http://schemas.microsoft.com/office/drawing/2014/main" id="{31F2D97C-BC5E-474F-8FE4-2FED164EA8C6}"/>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7" name="Freeform 311">
                <a:extLst>
                  <a:ext uri="{FF2B5EF4-FFF2-40B4-BE49-F238E27FC236}">
                    <a16:creationId xmlns:a16="http://schemas.microsoft.com/office/drawing/2014/main" id="{A3786E90-AD3A-4B74-9A9E-7F9F05518061}"/>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8" name="Freeform 312">
                <a:extLst>
                  <a:ext uri="{FF2B5EF4-FFF2-40B4-BE49-F238E27FC236}">
                    <a16:creationId xmlns:a16="http://schemas.microsoft.com/office/drawing/2014/main" id="{B5A35C69-7890-46A8-AB12-3DB42407FE98}"/>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9" name="Freeform 313">
                <a:extLst>
                  <a:ext uri="{FF2B5EF4-FFF2-40B4-BE49-F238E27FC236}">
                    <a16:creationId xmlns:a16="http://schemas.microsoft.com/office/drawing/2014/main" id="{C2E4B310-45A6-410B-BAFF-BEC42CE2C5C6}"/>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0" name="Freeform 314">
                <a:extLst>
                  <a:ext uri="{FF2B5EF4-FFF2-40B4-BE49-F238E27FC236}">
                    <a16:creationId xmlns:a16="http://schemas.microsoft.com/office/drawing/2014/main" id="{34810A89-3445-4EA2-90C6-1416A5FE6BAA}"/>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1" name="Freeform 315">
                <a:extLst>
                  <a:ext uri="{FF2B5EF4-FFF2-40B4-BE49-F238E27FC236}">
                    <a16:creationId xmlns:a16="http://schemas.microsoft.com/office/drawing/2014/main" id="{1893CACE-2185-4820-A82C-1D73F93E46EC}"/>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2" name="Freeform 316">
                <a:extLst>
                  <a:ext uri="{FF2B5EF4-FFF2-40B4-BE49-F238E27FC236}">
                    <a16:creationId xmlns:a16="http://schemas.microsoft.com/office/drawing/2014/main" id="{93C7F932-134F-472F-AD51-E54CA82BD8C2}"/>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3" name="Freeform 317">
                <a:extLst>
                  <a:ext uri="{FF2B5EF4-FFF2-40B4-BE49-F238E27FC236}">
                    <a16:creationId xmlns:a16="http://schemas.microsoft.com/office/drawing/2014/main" id="{B63632EB-21B3-4E90-A173-A088BAAA1C34}"/>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4" name="Freeform 318">
                <a:extLst>
                  <a:ext uri="{FF2B5EF4-FFF2-40B4-BE49-F238E27FC236}">
                    <a16:creationId xmlns:a16="http://schemas.microsoft.com/office/drawing/2014/main" id="{147C4023-2E5C-4EB6-B85A-DA2BCD63E4C5}"/>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5" name="Freeform 319">
                <a:extLst>
                  <a:ext uri="{FF2B5EF4-FFF2-40B4-BE49-F238E27FC236}">
                    <a16:creationId xmlns:a16="http://schemas.microsoft.com/office/drawing/2014/main" id="{F7420E61-7F4C-46BE-926C-9BADED9A3DC4}"/>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6" name="Freeform 320">
                <a:extLst>
                  <a:ext uri="{FF2B5EF4-FFF2-40B4-BE49-F238E27FC236}">
                    <a16:creationId xmlns:a16="http://schemas.microsoft.com/office/drawing/2014/main" id="{9B0B0FD2-60B7-4689-9092-7BAE4A7D29F1}"/>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7" name="Freeform 321">
                <a:extLst>
                  <a:ext uri="{FF2B5EF4-FFF2-40B4-BE49-F238E27FC236}">
                    <a16:creationId xmlns:a16="http://schemas.microsoft.com/office/drawing/2014/main" id="{45F84013-8EC9-4397-AFE6-3AAC992F44DA}"/>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8" name="Freeform 322">
                <a:extLst>
                  <a:ext uri="{FF2B5EF4-FFF2-40B4-BE49-F238E27FC236}">
                    <a16:creationId xmlns:a16="http://schemas.microsoft.com/office/drawing/2014/main" id="{4F94D0DB-801F-48EE-9199-088FECD573B3}"/>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9" name="Freeform 323">
                <a:extLst>
                  <a:ext uri="{FF2B5EF4-FFF2-40B4-BE49-F238E27FC236}">
                    <a16:creationId xmlns:a16="http://schemas.microsoft.com/office/drawing/2014/main" id="{C20DC5DB-B698-47D2-82AD-7FA8E1BC0AD4}"/>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0" name="Freeform 324">
                <a:extLst>
                  <a:ext uri="{FF2B5EF4-FFF2-40B4-BE49-F238E27FC236}">
                    <a16:creationId xmlns:a16="http://schemas.microsoft.com/office/drawing/2014/main" id="{2B756C11-186A-4A33-AF1F-6F3252A0E17A}"/>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1" name="Freeform 325">
                <a:extLst>
                  <a:ext uri="{FF2B5EF4-FFF2-40B4-BE49-F238E27FC236}">
                    <a16:creationId xmlns:a16="http://schemas.microsoft.com/office/drawing/2014/main" id="{5D0079C5-2F86-4F7D-B10A-1ABD7CE605E1}"/>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2" name="Freeform 326">
                <a:extLst>
                  <a:ext uri="{FF2B5EF4-FFF2-40B4-BE49-F238E27FC236}">
                    <a16:creationId xmlns:a16="http://schemas.microsoft.com/office/drawing/2014/main" id="{22F2A369-CA3A-4A92-ABC8-0E825F5379F3}"/>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3" name="Freeform 327">
                <a:extLst>
                  <a:ext uri="{FF2B5EF4-FFF2-40B4-BE49-F238E27FC236}">
                    <a16:creationId xmlns:a16="http://schemas.microsoft.com/office/drawing/2014/main" id="{07F3A31B-7EC8-4518-B38C-E6C33279AF90}"/>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4" name="Freeform 328">
                <a:extLst>
                  <a:ext uri="{FF2B5EF4-FFF2-40B4-BE49-F238E27FC236}">
                    <a16:creationId xmlns:a16="http://schemas.microsoft.com/office/drawing/2014/main" id="{025FB221-A791-4A8B-BAF7-211F7EE7A50D}"/>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5" name="Freeform 329">
                <a:extLst>
                  <a:ext uri="{FF2B5EF4-FFF2-40B4-BE49-F238E27FC236}">
                    <a16:creationId xmlns:a16="http://schemas.microsoft.com/office/drawing/2014/main" id="{0CE64BFD-BD1B-4456-ADAF-91CFB67A0037}"/>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6" name="Freeform 330">
                <a:extLst>
                  <a:ext uri="{FF2B5EF4-FFF2-40B4-BE49-F238E27FC236}">
                    <a16:creationId xmlns:a16="http://schemas.microsoft.com/office/drawing/2014/main" id="{2BAACE41-4EAE-42CA-8282-416449D22BB8}"/>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7" name="Freeform 331">
                <a:extLst>
                  <a:ext uri="{FF2B5EF4-FFF2-40B4-BE49-F238E27FC236}">
                    <a16:creationId xmlns:a16="http://schemas.microsoft.com/office/drawing/2014/main" id="{2EFEEAD5-51C8-472D-AA0B-93B05059EDDD}"/>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8" name="Freeform 332">
                <a:extLst>
                  <a:ext uri="{FF2B5EF4-FFF2-40B4-BE49-F238E27FC236}">
                    <a16:creationId xmlns:a16="http://schemas.microsoft.com/office/drawing/2014/main" id="{4043ACCD-D907-42DF-B017-93713ADBC5AF}"/>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9" name="Freeform 333">
                <a:extLst>
                  <a:ext uri="{FF2B5EF4-FFF2-40B4-BE49-F238E27FC236}">
                    <a16:creationId xmlns:a16="http://schemas.microsoft.com/office/drawing/2014/main" id="{9AC3AB99-9835-45B4-B60E-37004D3114CF}"/>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0" name="Freeform 334">
                <a:extLst>
                  <a:ext uri="{FF2B5EF4-FFF2-40B4-BE49-F238E27FC236}">
                    <a16:creationId xmlns:a16="http://schemas.microsoft.com/office/drawing/2014/main" id="{DE9C5137-009E-498E-8C2B-3743732F30A9}"/>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1" name="Freeform 335">
                <a:extLst>
                  <a:ext uri="{FF2B5EF4-FFF2-40B4-BE49-F238E27FC236}">
                    <a16:creationId xmlns:a16="http://schemas.microsoft.com/office/drawing/2014/main" id="{1770372E-C9A1-4B30-ADEA-5BEB4EBB560B}"/>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70" name="Group 869">
              <a:extLst>
                <a:ext uri="{FF2B5EF4-FFF2-40B4-BE49-F238E27FC236}">
                  <a16:creationId xmlns:a16="http://schemas.microsoft.com/office/drawing/2014/main" id="{3A5999C2-47FF-4A26-8604-83C1E5C4D674}"/>
                </a:ext>
              </a:extLst>
            </p:cNvPr>
            <p:cNvGrpSpPr/>
            <p:nvPr/>
          </p:nvGrpSpPr>
          <p:grpSpPr>
            <a:xfrm>
              <a:off x="5767681" y="4768645"/>
              <a:ext cx="481124" cy="461144"/>
              <a:chOff x="4799926" y="6845477"/>
              <a:chExt cx="571413" cy="547683"/>
            </a:xfrm>
            <a:solidFill>
              <a:schemeClr val="tx2"/>
            </a:solidFill>
          </p:grpSpPr>
          <p:sp>
            <p:nvSpPr>
              <p:cNvPr id="949" name="Freeform 162">
                <a:extLst>
                  <a:ext uri="{FF2B5EF4-FFF2-40B4-BE49-F238E27FC236}">
                    <a16:creationId xmlns:a16="http://schemas.microsoft.com/office/drawing/2014/main" id="{48DB1A0C-B907-439A-8D49-FC3773BF8D47}"/>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0" name="Oval 189">
                <a:extLst>
                  <a:ext uri="{FF2B5EF4-FFF2-40B4-BE49-F238E27FC236}">
                    <a16:creationId xmlns:a16="http://schemas.microsoft.com/office/drawing/2014/main" id="{4013BF47-EF43-4D61-A024-DF8B3146320B}"/>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1" name="Freeform 190">
                <a:extLst>
                  <a:ext uri="{FF2B5EF4-FFF2-40B4-BE49-F238E27FC236}">
                    <a16:creationId xmlns:a16="http://schemas.microsoft.com/office/drawing/2014/main" id="{BAF533E4-2278-4B79-A2BB-4B88979CD330}"/>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2" name="Freeform 191">
                <a:extLst>
                  <a:ext uri="{FF2B5EF4-FFF2-40B4-BE49-F238E27FC236}">
                    <a16:creationId xmlns:a16="http://schemas.microsoft.com/office/drawing/2014/main" id="{2253CD48-AAA7-4DBE-AAAE-D320B790C788}"/>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3" name="Freeform 192">
                <a:extLst>
                  <a:ext uri="{FF2B5EF4-FFF2-40B4-BE49-F238E27FC236}">
                    <a16:creationId xmlns:a16="http://schemas.microsoft.com/office/drawing/2014/main" id="{0958C1DB-1B5C-4963-B0C7-4030421FB2CC}"/>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4" name="Freeform 193">
                <a:extLst>
                  <a:ext uri="{FF2B5EF4-FFF2-40B4-BE49-F238E27FC236}">
                    <a16:creationId xmlns:a16="http://schemas.microsoft.com/office/drawing/2014/main" id="{34903A1F-A35B-48A5-8C81-ECD48E166123}"/>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5" name="Freeform 194">
                <a:extLst>
                  <a:ext uri="{FF2B5EF4-FFF2-40B4-BE49-F238E27FC236}">
                    <a16:creationId xmlns:a16="http://schemas.microsoft.com/office/drawing/2014/main" id="{C9C42741-18D0-479A-B496-3333C9EBCD79}"/>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6" name="Freeform 195">
                <a:extLst>
                  <a:ext uri="{FF2B5EF4-FFF2-40B4-BE49-F238E27FC236}">
                    <a16:creationId xmlns:a16="http://schemas.microsoft.com/office/drawing/2014/main" id="{DE12D776-DA64-435F-B336-583AD4BECA78}"/>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7" name="Freeform 196">
                <a:extLst>
                  <a:ext uri="{FF2B5EF4-FFF2-40B4-BE49-F238E27FC236}">
                    <a16:creationId xmlns:a16="http://schemas.microsoft.com/office/drawing/2014/main" id="{6FDAF34C-B807-4BBB-AA0C-4B2176B379B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8" name="Freeform 197">
                <a:extLst>
                  <a:ext uri="{FF2B5EF4-FFF2-40B4-BE49-F238E27FC236}">
                    <a16:creationId xmlns:a16="http://schemas.microsoft.com/office/drawing/2014/main" id="{6A73C73F-E145-4328-8F34-B89FD8D4C70D}"/>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9" name="Freeform 198">
                <a:extLst>
                  <a:ext uri="{FF2B5EF4-FFF2-40B4-BE49-F238E27FC236}">
                    <a16:creationId xmlns:a16="http://schemas.microsoft.com/office/drawing/2014/main" id="{F4D4FB7B-2CE5-4DFD-B57E-202DED50F67B}"/>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0" name="Rectangle 199">
                <a:extLst>
                  <a:ext uri="{FF2B5EF4-FFF2-40B4-BE49-F238E27FC236}">
                    <a16:creationId xmlns:a16="http://schemas.microsoft.com/office/drawing/2014/main" id="{17B8FB93-3D56-4384-B68F-A91CCC37BFFC}"/>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1" name="Rectangle 200">
                <a:extLst>
                  <a:ext uri="{FF2B5EF4-FFF2-40B4-BE49-F238E27FC236}">
                    <a16:creationId xmlns:a16="http://schemas.microsoft.com/office/drawing/2014/main" id="{971CE747-F8B2-4CFF-8247-36787CF8387D}"/>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2" name="Freeform 201">
                <a:extLst>
                  <a:ext uri="{FF2B5EF4-FFF2-40B4-BE49-F238E27FC236}">
                    <a16:creationId xmlns:a16="http://schemas.microsoft.com/office/drawing/2014/main" id="{E62D9F18-24FE-4A01-A6AE-B0B416407C12}"/>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3" name="Freeform 202">
                <a:extLst>
                  <a:ext uri="{FF2B5EF4-FFF2-40B4-BE49-F238E27FC236}">
                    <a16:creationId xmlns:a16="http://schemas.microsoft.com/office/drawing/2014/main" id="{F55ED917-A531-422B-9909-98C9FC9A03A0}"/>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4" name="Rectangle 203">
                <a:extLst>
                  <a:ext uri="{FF2B5EF4-FFF2-40B4-BE49-F238E27FC236}">
                    <a16:creationId xmlns:a16="http://schemas.microsoft.com/office/drawing/2014/main" id="{B33737A0-CE36-48BB-AD0D-52751AC52AE9}"/>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5" name="Rectangle 204">
                <a:extLst>
                  <a:ext uri="{FF2B5EF4-FFF2-40B4-BE49-F238E27FC236}">
                    <a16:creationId xmlns:a16="http://schemas.microsoft.com/office/drawing/2014/main" id="{92DDEBA3-2FC0-45E5-8FCF-91DA0ACB5A59}"/>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6" name="Rectangle 206">
                <a:extLst>
                  <a:ext uri="{FF2B5EF4-FFF2-40B4-BE49-F238E27FC236}">
                    <a16:creationId xmlns:a16="http://schemas.microsoft.com/office/drawing/2014/main" id="{134AD5B2-842E-4FBE-82B9-2AA2E345FFBF}"/>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7" name="Rectangle 207">
                <a:extLst>
                  <a:ext uri="{FF2B5EF4-FFF2-40B4-BE49-F238E27FC236}">
                    <a16:creationId xmlns:a16="http://schemas.microsoft.com/office/drawing/2014/main" id="{DBE9B193-C01A-4AD4-A65A-A8A332280B12}"/>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8" name="Freeform 208">
                <a:extLst>
                  <a:ext uri="{FF2B5EF4-FFF2-40B4-BE49-F238E27FC236}">
                    <a16:creationId xmlns:a16="http://schemas.microsoft.com/office/drawing/2014/main" id="{738BB319-1792-463E-B12B-19FC4970F3BA}"/>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9" name="Freeform 209">
                <a:extLst>
                  <a:ext uri="{FF2B5EF4-FFF2-40B4-BE49-F238E27FC236}">
                    <a16:creationId xmlns:a16="http://schemas.microsoft.com/office/drawing/2014/main" id="{52DBD053-2075-40BA-8C95-BF8F61185153}"/>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0" name="Freeform 210">
                <a:extLst>
                  <a:ext uri="{FF2B5EF4-FFF2-40B4-BE49-F238E27FC236}">
                    <a16:creationId xmlns:a16="http://schemas.microsoft.com/office/drawing/2014/main" id="{A6BE7027-D457-4593-9420-E67974F3D23A}"/>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1" name="Freeform 211">
                <a:extLst>
                  <a:ext uri="{FF2B5EF4-FFF2-40B4-BE49-F238E27FC236}">
                    <a16:creationId xmlns:a16="http://schemas.microsoft.com/office/drawing/2014/main" id="{AAE29F25-C603-4141-9CAC-89A2D0138064}"/>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2" name="Freeform 212">
                <a:extLst>
                  <a:ext uri="{FF2B5EF4-FFF2-40B4-BE49-F238E27FC236}">
                    <a16:creationId xmlns:a16="http://schemas.microsoft.com/office/drawing/2014/main" id="{91C8383A-25AD-4C15-B2B9-4FF475F27A7B}"/>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3" name="Freeform 213">
                <a:extLst>
                  <a:ext uri="{FF2B5EF4-FFF2-40B4-BE49-F238E27FC236}">
                    <a16:creationId xmlns:a16="http://schemas.microsoft.com/office/drawing/2014/main" id="{4D1AA392-8538-4BA7-92A4-3FABBB7FF9A0}"/>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4" name="Freeform 214">
                <a:extLst>
                  <a:ext uri="{FF2B5EF4-FFF2-40B4-BE49-F238E27FC236}">
                    <a16:creationId xmlns:a16="http://schemas.microsoft.com/office/drawing/2014/main" id="{65C441A8-5A3E-47FA-BAAE-1847A0E9719F}"/>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5" name="Freeform 215">
                <a:extLst>
                  <a:ext uri="{FF2B5EF4-FFF2-40B4-BE49-F238E27FC236}">
                    <a16:creationId xmlns:a16="http://schemas.microsoft.com/office/drawing/2014/main" id="{38F784A3-4742-41DA-8640-21CD8FA91D99}"/>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6" name="Freeform 216">
                <a:extLst>
                  <a:ext uri="{FF2B5EF4-FFF2-40B4-BE49-F238E27FC236}">
                    <a16:creationId xmlns:a16="http://schemas.microsoft.com/office/drawing/2014/main" id="{82596DF6-0CDF-4D36-AA38-DBB621CDC2D7}"/>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7" name="Freeform 217">
                <a:extLst>
                  <a:ext uri="{FF2B5EF4-FFF2-40B4-BE49-F238E27FC236}">
                    <a16:creationId xmlns:a16="http://schemas.microsoft.com/office/drawing/2014/main" id="{BFBBF732-68A3-45F7-A012-96C60EA3F758}"/>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8" name="Freeform 218">
                <a:extLst>
                  <a:ext uri="{FF2B5EF4-FFF2-40B4-BE49-F238E27FC236}">
                    <a16:creationId xmlns:a16="http://schemas.microsoft.com/office/drawing/2014/main" id="{73B50AB0-B1CE-4EB3-A3C0-DF09AA2D898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9" name="Freeform 219">
                <a:extLst>
                  <a:ext uri="{FF2B5EF4-FFF2-40B4-BE49-F238E27FC236}">
                    <a16:creationId xmlns:a16="http://schemas.microsoft.com/office/drawing/2014/main" id="{57106EC8-DA0E-4A7A-BD1D-569CC72FB387}"/>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0" name="Freeform 220">
                <a:extLst>
                  <a:ext uri="{FF2B5EF4-FFF2-40B4-BE49-F238E27FC236}">
                    <a16:creationId xmlns:a16="http://schemas.microsoft.com/office/drawing/2014/main" id="{280D2C88-1AE0-4AAE-8AC0-32055BFC522F}"/>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1" name="Freeform 221">
                <a:extLst>
                  <a:ext uri="{FF2B5EF4-FFF2-40B4-BE49-F238E27FC236}">
                    <a16:creationId xmlns:a16="http://schemas.microsoft.com/office/drawing/2014/main" id="{0CEAA6AB-C7D1-46AA-A6FA-106FE4330FB2}"/>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2" name="Freeform 222">
                <a:extLst>
                  <a:ext uri="{FF2B5EF4-FFF2-40B4-BE49-F238E27FC236}">
                    <a16:creationId xmlns:a16="http://schemas.microsoft.com/office/drawing/2014/main" id="{5B461756-BF16-4F0C-AD13-FCC625903165}"/>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3" name="Freeform 223">
                <a:extLst>
                  <a:ext uri="{FF2B5EF4-FFF2-40B4-BE49-F238E27FC236}">
                    <a16:creationId xmlns:a16="http://schemas.microsoft.com/office/drawing/2014/main" id="{6A6732A2-62EC-4EC3-9B2E-5DA38AD1962F}"/>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4" name="Freeform 224">
                <a:extLst>
                  <a:ext uri="{FF2B5EF4-FFF2-40B4-BE49-F238E27FC236}">
                    <a16:creationId xmlns:a16="http://schemas.microsoft.com/office/drawing/2014/main" id="{43A38C46-406E-4EC2-A461-D857FDD519F9}"/>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5" name="Freeform 225">
                <a:extLst>
                  <a:ext uri="{FF2B5EF4-FFF2-40B4-BE49-F238E27FC236}">
                    <a16:creationId xmlns:a16="http://schemas.microsoft.com/office/drawing/2014/main" id="{BB3FB964-877D-4928-AB51-6B6435355976}"/>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6" name="Freeform 226">
                <a:extLst>
                  <a:ext uri="{FF2B5EF4-FFF2-40B4-BE49-F238E27FC236}">
                    <a16:creationId xmlns:a16="http://schemas.microsoft.com/office/drawing/2014/main" id="{B00BF9BF-5124-49ED-8BC8-D47791D4DCA4}"/>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7" name="Freeform 227">
                <a:extLst>
                  <a:ext uri="{FF2B5EF4-FFF2-40B4-BE49-F238E27FC236}">
                    <a16:creationId xmlns:a16="http://schemas.microsoft.com/office/drawing/2014/main" id="{430C061F-EA73-451B-B335-BB035B187EC6}"/>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8" name="Freeform 228">
                <a:extLst>
                  <a:ext uri="{FF2B5EF4-FFF2-40B4-BE49-F238E27FC236}">
                    <a16:creationId xmlns:a16="http://schemas.microsoft.com/office/drawing/2014/main" id="{B6534CBE-537A-4DB8-B4AF-4D400BC1CD95}"/>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9" name="Freeform 229">
                <a:extLst>
                  <a:ext uri="{FF2B5EF4-FFF2-40B4-BE49-F238E27FC236}">
                    <a16:creationId xmlns:a16="http://schemas.microsoft.com/office/drawing/2014/main" id="{87E6F101-12AB-4024-8217-913DC26E41B1}"/>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0" name="Freeform 230">
                <a:extLst>
                  <a:ext uri="{FF2B5EF4-FFF2-40B4-BE49-F238E27FC236}">
                    <a16:creationId xmlns:a16="http://schemas.microsoft.com/office/drawing/2014/main" id="{E131EA0D-C435-4E20-9A02-689C80F205F2}"/>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1" name="Rectangle 232">
                <a:extLst>
                  <a:ext uri="{FF2B5EF4-FFF2-40B4-BE49-F238E27FC236}">
                    <a16:creationId xmlns:a16="http://schemas.microsoft.com/office/drawing/2014/main" id="{3E0E0A9F-169A-417F-AC70-569456BF969E}"/>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2" name="Freeform 233">
                <a:extLst>
                  <a:ext uri="{FF2B5EF4-FFF2-40B4-BE49-F238E27FC236}">
                    <a16:creationId xmlns:a16="http://schemas.microsoft.com/office/drawing/2014/main" id="{2B4969B0-C21A-4C43-BCF4-EADF7488030E}"/>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3" name="Freeform 234">
                <a:extLst>
                  <a:ext uri="{FF2B5EF4-FFF2-40B4-BE49-F238E27FC236}">
                    <a16:creationId xmlns:a16="http://schemas.microsoft.com/office/drawing/2014/main" id="{BEFBC20B-8CC9-4F62-988C-23A65C3B8837}"/>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4" name="Freeform 235">
                <a:extLst>
                  <a:ext uri="{FF2B5EF4-FFF2-40B4-BE49-F238E27FC236}">
                    <a16:creationId xmlns:a16="http://schemas.microsoft.com/office/drawing/2014/main" id="{64A79C02-6A92-43CE-98D0-7ADC7C32BD80}"/>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5" name="Freeform 236">
                <a:extLst>
                  <a:ext uri="{FF2B5EF4-FFF2-40B4-BE49-F238E27FC236}">
                    <a16:creationId xmlns:a16="http://schemas.microsoft.com/office/drawing/2014/main" id="{CF35F17E-3039-4197-AC0F-C06F6BEA44A4}"/>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6" name="Freeform 237">
                <a:extLst>
                  <a:ext uri="{FF2B5EF4-FFF2-40B4-BE49-F238E27FC236}">
                    <a16:creationId xmlns:a16="http://schemas.microsoft.com/office/drawing/2014/main" id="{3CF06457-C3DC-40E8-8D0A-C2CAA8C3D2C5}"/>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7" name="Freeform 238">
                <a:extLst>
                  <a:ext uri="{FF2B5EF4-FFF2-40B4-BE49-F238E27FC236}">
                    <a16:creationId xmlns:a16="http://schemas.microsoft.com/office/drawing/2014/main" id="{AD1D5E07-6BD3-4E5A-9BBC-60C6C2A9BD24}"/>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8" name="Freeform 239">
                <a:extLst>
                  <a:ext uri="{FF2B5EF4-FFF2-40B4-BE49-F238E27FC236}">
                    <a16:creationId xmlns:a16="http://schemas.microsoft.com/office/drawing/2014/main" id="{BE0720BD-F822-44DC-847E-D11F0DC6665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9" name="Freeform 240">
                <a:extLst>
                  <a:ext uri="{FF2B5EF4-FFF2-40B4-BE49-F238E27FC236}">
                    <a16:creationId xmlns:a16="http://schemas.microsoft.com/office/drawing/2014/main" id="{705A631A-31BF-4D18-918F-FAFB30D6F971}"/>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0" name="Freeform 241">
                <a:extLst>
                  <a:ext uri="{FF2B5EF4-FFF2-40B4-BE49-F238E27FC236}">
                    <a16:creationId xmlns:a16="http://schemas.microsoft.com/office/drawing/2014/main" id="{D2F4259E-59C6-4A61-A981-B07C7A03F058}"/>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1" name="Freeform 242">
                <a:extLst>
                  <a:ext uri="{FF2B5EF4-FFF2-40B4-BE49-F238E27FC236}">
                    <a16:creationId xmlns:a16="http://schemas.microsoft.com/office/drawing/2014/main" id="{9C5C9CE4-642E-4EB5-954C-C45A72158F81}"/>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2" name="Freeform 243">
                <a:extLst>
                  <a:ext uri="{FF2B5EF4-FFF2-40B4-BE49-F238E27FC236}">
                    <a16:creationId xmlns:a16="http://schemas.microsoft.com/office/drawing/2014/main" id="{71007946-2FE0-44BC-92E5-0B26643C22D5}"/>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3" name="Freeform 244">
                <a:extLst>
                  <a:ext uri="{FF2B5EF4-FFF2-40B4-BE49-F238E27FC236}">
                    <a16:creationId xmlns:a16="http://schemas.microsoft.com/office/drawing/2014/main" id="{276447F9-90F0-44E4-A6E6-CDF5985DC512}"/>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4" name="Freeform 245">
                <a:extLst>
                  <a:ext uri="{FF2B5EF4-FFF2-40B4-BE49-F238E27FC236}">
                    <a16:creationId xmlns:a16="http://schemas.microsoft.com/office/drawing/2014/main" id="{C32CC759-F50C-4752-BA69-81B54E75375B}"/>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5" name="Freeform 246">
                <a:extLst>
                  <a:ext uri="{FF2B5EF4-FFF2-40B4-BE49-F238E27FC236}">
                    <a16:creationId xmlns:a16="http://schemas.microsoft.com/office/drawing/2014/main" id="{95E631B2-9379-4EEC-956C-54A2F5A891E5}"/>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6" name="Freeform 247">
                <a:extLst>
                  <a:ext uri="{FF2B5EF4-FFF2-40B4-BE49-F238E27FC236}">
                    <a16:creationId xmlns:a16="http://schemas.microsoft.com/office/drawing/2014/main" id="{3AF72B46-DE00-4FA9-A59E-90000DA7F78A}"/>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7" name="Freeform 248">
                <a:extLst>
                  <a:ext uri="{FF2B5EF4-FFF2-40B4-BE49-F238E27FC236}">
                    <a16:creationId xmlns:a16="http://schemas.microsoft.com/office/drawing/2014/main" id="{79DFF525-6EEF-458E-AFE1-9A9651F4AA2E}"/>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8" name="Freeform 249">
                <a:extLst>
                  <a:ext uri="{FF2B5EF4-FFF2-40B4-BE49-F238E27FC236}">
                    <a16:creationId xmlns:a16="http://schemas.microsoft.com/office/drawing/2014/main" id="{417D31D8-F0E4-4C29-A5C5-F9D16D0EB942}"/>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9" name="Freeform 250">
                <a:extLst>
                  <a:ext uri="{FF2B5EF4-FFF2-40B4-BE49-F238E27FC236}">
                    <a16:creationId xmlns:a16="http://schemas.microsoft.com/office/drawing/2014/main" id="{C6AC4DE1-9202-4FB2-B43E-0E7DCC41807B}"/>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0" name="Freeform 251">
                <a:extLst>
                  <a:ext uri="{FF2B5EF4-FFF2-40B4-BE49-F238E27FC236}">
                    <a16:creationId xmlns:a16="http://schemas.microsoft.com/office/drawing/2014/main" id="{06BE10BA-DA0D-4BCC-B95E-FD0A9E704F13}"/>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1" name="Freeform 252">
                <a:extLst>
                  <a:ext uri="{FF2B5EF4-FFF2-40B4-BE49-F238E27FC236}">
                    <a16:creationId xmlns:a16="http://schemas.microsoft.com/office/drawing/2014/main" id="{112C47FF-40E7-4A3D-B6C2-FA05638BFB08}"/>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2" name="Freeform 253">
                <a:extLst>
                  <a:ext uri="{FF2B5EF4-FFF2-40B4-BE49-F238E27FC236}">
                    <a16:creationId xmlns:a16="http://schemas.microsoft.com/office/drawing/2014/main" id="{5056FE78-CF20-431A-9DFC-C5302BFFCBE2}"/>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3" name="Freeform 254">
                <a:extLst>
                  <a:ext uri="{FF2B5EF4-FFF2-40B4-BE49-F238E27FC236}">
                    <a16:creationId xmlns:a16="http://schemas.microsoft.com/office/drawing/2014/main" id="{D90EAAD2-E79F-44F6-9261-51AF084AF0BE}"/>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4" name="Freeform 255">
                <a:extLst>
                  <a:ext uri="{FF2B5EF4-FFF2-40B4-BE49-F238E27FC236}">
                    <a16:creationId xmlns:a16="http://schemas.microsoft.com/office/drawing/2014/main" id="{7CEF6566-8434-4978-86ED-0ECAE0B4CDEE}"/>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5" name="Freeform 256">
                <a:extLst>
                  <a:ext uri="{FF2B5EF4-FFF2-40B4-BE49-F238E27FC236}">
                    <a16:creationId xmlns:a16="http://schemas.microsoft.com/office/drawing/2014/main" id="{010394CB-A97B-43F9-B1B4-B64A28B85669}"/>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6" name="Freeform 257">
                <a:extLst>
                  <a:ext uri="{FF2B5EF4-FFF2-40B4-BE49-F238E27FC236}">
                    <a16:creationId xmlns:a16="http://schemas.microsoft.com/office/drawing/2014/main" id="{97936B90-7520-4372-B186-D332ECB9A5DE}"/>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7" name="Freeform 258">
                <a:extLst>
                  <a:ext uri="{FF2B5EF4-FFF2-40B4-BE49-F238E27FC236}">
                    <a16:creationId xmlns:a16="http://schemas.microsoft.com/office/drawing/2014/main" id="{34EE95AC-BE36-485D-B051-4CFBD04C3814}"/>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8" name="Freeform 259">
                <a:extLst>
                  <a:ext uri="{FF2B5EF4-FFF2-40B4-BE49-F238E27FC236}">
                    <a16:creationId xmlns:a16="http://schemas.microsoft.com/office/drawing/2014/main" id="{C8301125-6383-40BD-9703-227B94BE25A0}"/>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9" name="Freeform 260">
                <a:extLst>
                  <a:ext uri="{FF2B5EF4-FFF2-40B4-BE49-F238E27FC236}">
                    <a16:creationId xmlns:a16="http://schemas.microsoft.com/office/drawing/2014/main" id="{561E27AD-DEFA-40A5-B6AE-7D2647831255}"/>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0" name="Freeform 261">
                <a:extLst>
                  <a:ext uri="{FF2B5EF4-FFF2-40B4-BE49-F238E27FC236}">
                    <a16:creationId xmlns:a16="http://schemas.microsoft.com/office/drawing/2014/main" id="{54321E31-E7B5-40A1-99E9-740DCD110E43}"/>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1" name="Freeform 262">
                <a:extLst>
                  <a:ext uri="{FF2B5EF4-FFF2-40B4-BE49-F238E27FC236}">
                    <a16:creationId xmlns:a16="http://schemas.microsoft.com/office/drawing/2014/main" id="{EC212EB0-9D08-4CFF-817C-327341D9FEC9}"/>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2" name="Freeform 263">
                <a:extLst>
                  <a:ext uri="{FF2B5EF4-FFF2-40B4-BE49-F238E27FC236}">
                    <a16:creationId xmlns:a16="http://schemas.microsoft.com/office/drawing/2014/main" id="{A99EEB32-E97A-4914-A9D6-105907DE4B76}"/>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3" name="Freeform 264">
                <a:extLst>
                  <a:ext uri="{FF2B5EF4-FFF2-40B4-BE49-F238E27FC236}">
                    <a16:creationId xmlns:a16="http://schemas.microsoft.com/office/drawing/2014/main" id="{0C9D2DB0-F2D7-4DE8-8A07-60534347FB97}"/>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4" name="Freeform 265">
                <a:extLst>
                  <a:ext uri="{FF2B5EF4-FFF2-40B4-BE49-F238E27FC236}">
                    <a16:creationId xmlns:a16="http://schemas.microsoft.com/office/drawing/2014/main" id="{3C543DA9-DD31-4B29-A0FF-B5997A1CBF56}"/>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5" name="Freeform 266">
                <a:extLst>
                  <a:ext uri="{FF2B5EF4-FFF2-40B4-BE49-F238E27FC236}">
                    <a16:creationId xmlns:a16="http://schemas.microsoft.com/office/drawing/2014/main" id="{1329CB70-4A89-403F-9690-6AE827FBC30B}"/>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6" name="Freeform 267">
                <a:extLst>
                  <a:ext uri="{FF2B5EF4-FFF2-40B4-BE49-F238E27FC236}">
                    <a16:creationId xmlns:a16="http://schemas.microsoft.com/office/drawing/2014/main" id="{E7153255-70F4-4187-81C9-2659C7BB37D9}"/>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7" name="Freeform 268">
                <a:extLst>
                  <a:ext uri="{FF2B5EF4-FFF2-40B4-BE49-F238E27FC236}">
                    <a16:creationId xmlns:a16="http://schemas.microsoft.com/office/drawing/2014/main" id="{F64BB658-BDD0-4014-979C-8E850E83B0C7}"/>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8" name="Freeform 269">
                <a:extLst>
                  <a:ext uri="{FF2B5EF4-FFF2-40B4-BE49-F238E27FC236}">
                    <a16:creationId xmlns:a16="http://schemas.microsoft.com/office/drawing/2014/main" id="{68148762-5AEF-48D7-909F-483B3C56A204}"/>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9" name="Freeform 270">
                <a:extLst>
                  <a:ext uri="{FF2B5EF4-FFF2-40B4-BE49-F238E27FC236}">
                    <a16:creationId xmlns:a16="http://schemas.microsoft.com/office/drawing/2014/main" id="{09A1FC3F-26C6-473E-A5A3-A7B121E10C1A}"/>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0" name="Freeform 271">
                <a:extLst>
                  <a:ext uri="{FF2B5EF4-FFF2-40B4-BE49-F238E27FC236}">
                    <a16:creationId xmlns:a16="http://schemas.microsoft.com/office/drawing/2014/main" id="{5FB2C7CA-BD78-4EBD-B0CF-14B08F97F632}"/>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1" name="Freeform 272">
                <a:extLst>
                  <a:ext uri="{FF2B5EF4-FFF2-40B4-BE49-F238E27FC236}">
                    <a16:creationId xmlns:a16="http://schemas.microsoft.com/office/drawing/2014/main" id="{5C74595D-315F-40E6-9EEE-DBDAFB4C5EC3}"/>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2" name="Freeform 273">
                <a:extLst>
                  <a:ext uri="{FF2B5EF4-FFF2-40B4-BE49-F238E27FC236}">
                    <a16:creationId xmlns:a16="http://schemas.microsoft.com/office/drawing/2014/main" id="{237A2DC4-DCB9-4BAD-B269-D1E91E42E457}"/>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3" name="Oval 274">
                <a:extLst>
                  <a:ext uri="{FF2B5EF4-FFF2-40B4-BE49-F238E27FC236}">
                    <a16:creationId xmlns:a16="http://schemas.microsoft.com/office/drawing/2014/main" id="{35A0D83E-9709-43A3-87C9-1C01E5D70F4A}"/>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4" name="Oval 275">
                <a:extLst>
                  <a:ext uri="{FF2B5EF4-FFF2-40B4-BE49-F238E27FC236}">
                    <a16:creationId xmlns:a16="http://schemas.microsoft.com/office/drawing/2014/main" id="{249EC61B-414D-4717-93B4-ECB9DBA98FEB}"/>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5" name="Freeform 276">
                <a:extLst>
                  <a:ext uri="{FF2B5EF4-FFF2-40B4-BE49-F238E27FC236}">
                    <a16:creationId xmlns:a16="http://schemas.microsoft.com/office/drawing/2014/main" id="{83149780-A41A-4210-B167-4C044F188F98}"/>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6" name="Freeform 277">
                <a:extLst>
                  <a:ext uri="{FF2B5EF4-FFF2-40B4-BE49-F238E27FC236}">
                    <a16:creationId xmlns:a16="http://schemas.microsoft.com/office/drawing/2014/main" id="{669FF747-5D96-4A8C-A434-138B7F92A396}"/>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71" name="Group 870">
              <a:extLst>
                <a:ext uri="{FF2B5EF4-FFF2-40B4-BE49-F238E27FC236}">
                  <a16:creationId xmlns:a16="http://schemas.microsoft.com/office/drawing/2014/main" id="{EB77F42C-544C-4952-B79F-60839CBA91E1}"/>
                </a:ext>
              </a:extLst>
            </p:cNvPr>
            <p:cNvGrpSpPr/>
            <p:nvPr/>
          </p:nvGrpSpPr>
          <p:grpSpPr>
            <a:xfrm>
              <a:off x="6654117" y="4749771"/>
              <a:ext cx="331431" cy="427035"/>
              <a:chOff x="5344845" y="6823061"/>
              <a:chExt cx="393628" cy="507173"/>
            </a:xfrm>
            <a:solidFill>
              <a:schemeClr val="tx2"/>
            </a:solidFill>
          </p:grpSpPr>
          <p:sp>
            <p:nvSpPr>
              <p:cNvPr id="894" name="Rectangle 231">
                <a:extLst>
                  <a:ext uri="{FF2B5EF4-FFF2-40B4-BE49-F238E27FC236}">
                    <a16:creationId xmlns:a16="http://schemas.microsoft.com/office/drawing/2014/main" id="{8F5503D7-223D-4F1A-BBAA-0214698FD639}"/>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5" name="Freeform 336">
                <a:extLst>
                  <a:ext uri="{FF2B5EF4-FFF2-40B4-BE49-F238E27FC236}">
                    <a16:creationId xmlns:a16="http://schemas.microsoft.com/office/drawing/2014/main" id="{880BF3BF-DD28-40D6-B2CF-1E5E3A76AF6F}"/>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6" name="Freeform 337">
                <a:extLst>
                  <a:ext uri="{FF2B5EF4-FFF2-40B4-BE49-F238E27FC236}">
                    <a16:creationId xmlns:a16="http://schemas.microsoft.com/office/drawing/2014/main" id="{FBDFF1C2-916A-4D1A-B2B9-8182C1D7759D}"/>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7" name="Freeform 338">
                <a:extLst>
                  <a:ext uri="{FF2B5EF4-FFF2-40B4-BE49-F238E27FC236}">
                    <a16:creationId xmlns:a16="http://schemas.microsoft.com/office/drawing/2014/main" id="{FD181FA6-5589-4640-9CDB-8446A7233FC8}"/>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8" name="Freeform 339">
                <a:extLst>
                  <a:ext uri="{FF2B5EF4-FFF2-40B4-BE49-F238E27FC236}">
                    <a16:creationId xmlns:a16="http://schemas.microsoft.com/office/drawing/2014/main" id="{52C3AEAA-EA3A-45A4-893C-B2E444B70BD9}"/>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9" name="Freeform 340">
                <a:extLst>
                  <a:ext uri="{FF2B5EF4-FFF2-40B4-BE49-F238E27FC236}">
                    <a16:creationId xmlns:a16="http://schemas.microsoft.com/office/drawing/2014/main" id="{5B8118FE-09EC-44E3-A772-37E3AC00E82B}"/>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0" name="Freeform 341">
                <a:extLst>
                  <a:ext uri="{FF2B5EF4-FFF2-40B4-BE49-F238E27FC236}">
                    <a16:creationId xmlns:a16="http://schemas.microsoft.com/office/drawing/2014/main" id="{460F4A51-4D09-4E5E-98F1-A1DFFB7A8B83}"/>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1" name="Freeform 342">
                <a:extLst>
                  <a:ext uri="{FF2B5EF4-FFF2-40B4-BE49-F238E27FC236}">
                    <a16:creationId xmlns:a16="http://schemas.microsoft.com/office/drawing/2014/main" id="{4A5CC142-EA08-4CBF-9810-0C624EE27944}"/>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2" name="Freeform 343">
                <a:extLst>
                  <a:ext uri="{FF2B5EF4-FFF2-40B4-BE49-F238E27FC236}">
                    <a16:creationId xmlns:a16="http://schemas.microsoft.com/office/drawing/2014/main" id="{B08649B2-2FB1-483C-9CB2-118C86630092}"/>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3" name="Freeform 344">
                <a:extLst>
                  <a:ext uri="{FF2B5EF4-FFF2-40B4-BE49-F238E27FC236}">
                    <a16:creationId xmlns:a16="http://schemas.microsoft.com/office/drawing/2014/main" id="{7E84AB18-D23B-47E0-8CBD-A11E9E54E85B}"/>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4" name="Freeform 345">
                <a:extLst>
                  <a:ext uri="{FF2B5EF4-FFF2-40B4-BE49-F238E27FC236}">
                    <a16:creationId xmlns:a16="http://schemas.microsoft.com/office/drawing/2014/main" id="{C4BA6862-BF07-4CC9-8BAE-D9B654BDBC32}"/>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5" name="Freeform 346">
                <a:extLst>
                  <a:ext uri="{FF2B5EF4-FFF2-40B4-BE49-F238E27FC236}">
                    <a16:creationId xmlns:a16="http://schemas.microsoft.com/office/drawing/2014/main" id="{E2D3EB75-3295-4A34-A39A-D6F1C26B71F1}"/>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6" name="Freeform 347">
                <a:extLst>
                  <a:ext uri="{FF2B5EF4-FFF2-40B4-BE49-F238E27FC236}">
                    <a16:creationId xmlns:a16="http://schemas.microsoft.com/office/drawing/2014/main" id="{5FD2F159-D304-4508-A4AD-388F15F39365}"/>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7" name="Freeform 348">
                <a:extLst>
                  <a:ext uri="{FF2B5EF4-FFF2-40B4-BE49-F238E27FC236}">
                    <a16:creationId xmlns:a16="http://schemas.microsoft.com/office/drawing/2014/main" id="{2D47BADF-1663-420F-A1EE-6226010C95D4}"/>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8" name="Freeform 349">
                <a:extLst>
                  <a:ext uri="{FF2B5EF4-FFF2-40B4-BE49-F238E27FC236}">
                    <a16:creationId xmlns:a16="http://schemas.microsoft.com/office/drawing/2014/main" id="{2A0F1282-070A-4D59-B405-17411844A1BC}"/>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9" name="Freeform 350">
                <a:extLst>
                  <a:ext uri="{FF2B5EF4-FFF2-40B4-BE49-F238E27FC236}">
                    <a16:creationId xmlns:a16="http://schemas.microsoft.com/office/drawing/2014/main" id="{289A78BA-5894-4ABA-9916-AF9128C4F19D}"/>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0" name="Freeform 351">
                <a:extLst>
                  <a:ext uri="{FF2B5EF4-FFF2-40B4-BE49-F238E27FC236}">
                    <a16:creationId xmlns:a16="http://schemas.microsoft.com/office/drawing/2014/main" id="{E704669A-F040-4D89-A772-B099CBFC4D6F}"/>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1" name="Freeform 352">
                <a:extLst>
                  <a:ext uri="{FF2B5EF4-FFF2-40B4-BE49-F238E27FC236}">
                    <a16:creationId xmlns:a16="http://schemas.microsoft.com/office/drawing/2014/main" id="{C916F14B-E9B8-408D-82CC-3C03417311E8}"/>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2" name="Freeform 353">
                <a:extLst>
                  <a:ext uri="{FF2B5EF4-FFF2-40B4-BE49-F238E27FC236}">
                    <a16:creationId xmlns:a16="http://schemas.microsoft.com/office/drawing/2014/main" id="{DF908C9F-5C0F-4492-A112-62AA61491DE1}"/>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3" name="Freeform 354">
                <a:extLst>
                  <a:ext uri="{FF2B5EF4-FFF2-40B4-BE49-F238E27FC236}">
                    <a16:creationId xmlns:a16="http://schemas.microsoft.com/office/drawing/2014/main" id="{01EFDED8-F3E2-495B-9BE4-874767FC09B6}"/>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4" name="Freeform 355">
                <a:extLst>
                  <a:ext uri="{FF2B5EF4-FFF2-40B4-BE49-F238E27FC236}">
                    <a16:creationId xmlns:a16="http://schemas.microsoft.com/office/drawing/2014/main" id="{3A217557-1829-44EB-ABC6-33F221993A28}"/>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5" name="Freeform 356">
                <a:extLst>
                  <a:ext uri="{FF2B5EF4-FFF2-40B4-BE49-F238E27FC236}">
                    <a16:creationId xmlns:a16="http://schemas.microsoft.com/office/drawing/2014/main" id="{D6CD9673-C803-4A92-BD66-32B81728A2DF}"/>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6" name="Freeform 357">
                <a:extLst>
                  <a:ext uri="{FF2B5EF4-FFF2-40B4-BE49-F238E27FC236}">
                    <a16:creationId xmlns:a16="http://schemas.microsoft.com/office/drawing/2014/main" id="{8FBFBC6E-6FE9-42BB-9BE6-8B9A3D52C0C0}"/>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7" name="Freeform 358">
                <a:extLst>
                  <a:ext uri="{FF2B5EF4-FFF2-40B4-BE49-F238E27FC236}">
                    <a16:creationId xmlns:a16="http://schemas.microsoft.com/office/drawing/2014/main" id="{B18262AF-41B9-47AD-8C95-CA42AC196DCB}"/>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8" name="Freeform 359">
                <a:extLst>
                  <a:ext uri="{FF2B5EF4-FFF2-40B4-BE49-F238E27FC236}">
                    <a16:creationId xmlns:a16="http://schemas.microsoft.com/office/drawing/2014/main" id="{CE787E48-4921-47F3-B5BC-DEFB62BBF881}"/>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9" name="Freeform 360">
                <a:extLst>
                  <a:ext uri="{FF2B5EF4-FFF2-40B4-BE49-F238E27FC236}">
                    <a16:creationId xmlns:a16="http://schemas.microsoft.com/office/drawing/2014/main" id="{DC3436C6-7A3B-4183-AA95-BCB62F88295B}"/>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0" name="Freeform 361">
                <a:extLst>
                  <a:ext uri="{FF2B5EF4-FFF2-40B4-BE49-F238E27FC236}">
                    <a16:creationId xmlns:a16="http://schemas.microsoft.com/office/drawing/2014/main" id="{8E54828A-E090-4443-AD0D-8AF987111FFB}"/>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1" name="Freeform 362">
                <a:extLst>
                  <a:ext uri="{FF2B5EF4-FFF2-40B4-BE49-F238E27FC236}">
                    <a16:creationId xmlns:a16="http://schemas.microsoft.com/office/drawing/2014/main" id="{3A237A6F-8CDA-4C88-976F-140B08BBC0FB}"/>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2" name="Freeform 363">
                <a:extLst>
                  <a:ext uri="{FF2B5EF4-FFF2-40B4-BE49-F238E27FC236}">
                    <a16:creationId xmlns:a16="http://schemas.microsoft.com/office/drawing/2014/main" id="{05234281-BEF8-4EC2-8EE4-6313A0A0A893}"/>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3" name="Freeform 364">
                <a:extLst>
                  <a:ext uri="{FF2B5EF4-FFF2-40B4-BE49-F238E27FC236}">
                    <a16:creationId xmlns:a16="http://schemas.microsoft.com/office/drawing/2014/main" id="{632901D0-69CC-402A-8D82-4BD1C7005AE0}"/>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4" name="Freeform 365">
                <a:extLst>
                  <a:ext uri="{FF2B5EF4-FFF2-40B4-BE49-F238E27FC236}">
                    <a16:creationId xmlns:a16="http://schemas.microsoft.com/office/drawing/2014/main" id="{D19A3021-78EB-4320-9863-1C4D51D19830}"/>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5" name="Freeform 366">
                <a:extLst>
                  <a:ext uri="{FF2B5EF4-FFF2-40B4-BE49-F238E27FC236}">
                    <a16:creationId xmlns:a16="http://schemas.microsoft.com/office/drawing/2014/main" id="{248BB45B-BAE9-411D-832C-B2C1B158C811}"/>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6" name="Freeform 367">
                <a:extLst>
                  <a:ext uri="{FF2B5EF4-FFF2-40B4-BE49-F238E27FC236}">
                    <a16:creationId xmlns:a16="http://schemas.microsoft.com/office/drawing/2014/main" id="{8DB6AA97-0D7C-4605-A754-1F56A7C1A47F}"/>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7" name="Freeform 368">
                <a:extLst>
                  <a:ext uri="{FF2B5EF4-FFF2-40B4-BE49-F238E27FC236}">
                    <a16:creationId xmlns:a16="http://schemas.microsoft.com/office/drawing/2014/main" id="{ECDDF285-F824-4F92-84B7-9DC8CDC1D8F7}"/>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8" name="Freeform 369">
                <a:extLst>
                  <a:ext uri="{FF2B5EF4-FFF2-40B4-BE49-F238E27FC236}">
                    <a16:creationId xmlns:a16="http://schemas.microsoft.com/office/drawing/2014/main" id="{A02ED62E-A92B-4203-A224-D2FE349C02C6}"/>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9" name="Freeform 370">
                <a:extLst>
                  <a:ext uri="{FF2B5EF4-FFF2-40B4-BE49-F238E27FC236}">
                    <a16:creationId xmlns:a16="http://schemas.microsoft.com/office/drawing/2014/main" id="{6D163B11-7146-4592-A86B-B3A3ABB36882}"/>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0" name="Freeform 371">
                <a:extLst>
                  <a:ext uri="{FF2B5EF4-FFF2-40B4-BE49-F238E27FC236}">
                    <a16:creationId xmlns:a16="http://schemas.microsoft.com/office/drawing/2014/main" id="{FC4A9B6B-1F57-4DA9-A73B-37FD51E3D634}"/>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1" name="Freeform 372">
                <a:extLst>
                  <a:ext uri="{FF2B5EF4-FFF2-40B4-BE49-F238E27FC236}">
                    <a16:creationId xmlns:a16="http://schemas.microsoft.com/office/drawing/2014/main" id="{4AB2222A-62A7-4105-82CB-6B0678F6870D}"/>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2" name="Freeform 373">
                <a:extLst>
                  <a:ext uri="{FF2B5EF4-FFF2-40B4-BE49-F238E27FC236}">
                    <a16:creationId xmlns:a16="http://schemas.microsoft.com/office/drawing/2014/main" id="{E7336DC8-CEF1-44EB-992C-3133C92CBFAD}"/>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3" name="Freeform 374">
                <a:extLst>
                  <a:ext uri="{FF2B5EF4-FFF2-40B4-BE49-F238E27FC236}">
                    <a16:creationId xmlns:a16="http://schemas.microsoft.com/office/drawing/2014/main" id="{B5DED3CA-3E31-4991-B323-D990123C2C1C}"/>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4" name="Freeform 375">
                <a:extLst>
                  <a:ext uri="{FF2B5EF4-FFF2-40B4-BE49-F238E27FC236}">
                    <a16:creationId xmlns:a16="http://schemas.microsoft.com/office/drawing/2014/main" id="{1056F65A-FEB7-4162-B772-71078B41E770}"/>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5" name="Freeform 376">
                <a:extLst>
                  <a:ext uri="{FF2B5EF4-FFF2-40B4-BE49-F238E27FC236}">
                    <a16:creationId xmlns:a16="http://schemas.microsoft.com/office/drawing/2014/main" id="{FA6E22DA-4421-4651-897E-D306D365427E}"/>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6" name="Freeform 377">
                <a:extLst>
                  <a:ext uri="{FF2B5EF4-FFF2-40B4-BE49-F238E27FC236}">
                    <a16:creationId xmlns:a16="http://schemas.microsoft.com/office/drawing/2014/main" id="{DFD5FF10-6C88-4AC7-8645-BB5026EC32C6}"/>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7" name="Freeform 378">
                <a:extLst>
                  <a:ext uri="{FF2B5EF4-FFF2-40B4-BE49-F238E27FC236}">
                    <a16:creationId xmlns:a16="http://schemas.microsoft.com/office/drawing/2014/main" id="{E76C18AE-5CF3-4F35-9C14-4F0FFC93EE4B}"/>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8" name="Freeform 379">
                <a:extLst>
                  <a:ext uri="{FF2B5EF4-FFF2-40B4-BE49-F238E27FC236}">
                    <a16:creationId xmlns:a16="http://schemas.microsoft.com/office/drawing/2014/main" id="{36A92143-C0F2-4720-8704-F578204FF0A1}"/>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9" name="Freeform 380">
                <a:extLst>
                  <a:ext uri="{FF2B5EF4-FFF2-40B4-BE49-F238E27FC236}">
                    <a16:creationId xmlns:a16="http://schemas.microsoft.com/office/drawing/2014/main" id="{1155ED70-6CB1-4DF5-9D0A-B217260E2411}"/>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0" name="Freeform 381">
                <a:extLst>
                  <a:ext uri="{FF2B5EF4-FFF2-40B4-BE49-F238E27FC236}">
                    <a16:creationId xmlns:a16="http://schemas.microsoft.com/office/drawing/2014/main" id="{FCFC0CCF-38D0-42BD-BA70-2C28445C5189}"/>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1" name="Freeform 382">
                <a:extLst>
                  <a:ext uri="{FF2B5EF4-FFF2-40B4-BE49-F238E27FC236}">
                    <a16:creationId xmlns:a16="http://schemas.microsoft.com/office/drawing/2014/main" id="{0947CDFF-6863-4D1F-B601-6E5DB79F3F60}"/>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2" name="Freeform 383">
                <a:extLst>
                  <a:ext uri="{FF2B5EF4-FFF2-40B4-BE49-F238E27FC236}">
                    <a16:creationId xmlns:a16="http://schemas.microsoft.com/office/drawing/2014/main" id="{063EB547-D3BF-4CF8-93A3-5542BF0576B9}"/>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3" name="Freeform 384">
                <a:extLst>
                  <a:ext uri="{FF2B5EF4-FFF2-40B4-BE49-F238E27FC236}">
                    <a16:creationId xmlns:a16="http://schemas.microsoft.com/office/drawing/2014/main" id="{943A80AA-CA13-457E-AB43-1D42F9941A06}"/>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4" name="Freeform 385">
                <a:extLst>
                  <a:ext uri="{FF2B5EF4-FFF2-40B4-BE49-F238E27FC236}">
                    <a16:creationId xmlns:a16="http://schemas.microsoft.com/office/drawing/2014/main" id="{7926448C-94A8-4E67-AB51-8D3D562BC13D}"/>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5" name="Freeform 386">
                <a:extLst>
                  <a:ext uri="{FF2B5EF4-FFF2-40B4-BE49-F238E27FC236}">
                    <a16:creationId xmlns:a16="http://schemas.microsoft.com/office/drawing/2014/main" id="{117E38A7-63DA-41BE-B55D-3BFF2D5D3139}"/>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6" name="Freeform 387">
                <a:extLst>
                  <a:ext uri="{FF2B5EF4-FFF2-40B4-BE49-F238E27FC236}">
                    <a16:creationId xmlns:a16="http://schemas.microsoft.com/office/drawing/2014/main" id="{053205AE-357E-4516-9DA2-EA27B5B98D52}"/>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7" name="Freeform 388">
                <a:extLst>
                  <a:ext uri="{FF2B5EF4-FFF2-40B4-BE49-F238E27FC236}">
                    <a16:creationId xmlns:a16="http://schemas.microsoft.com/office/drawing/2014/main" id="{1152D5B1-F50A-4F96-B1BA-2F83572BD203}"/>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8" name="Freeform 389">
                <a:extLst>
                  <a:ext uri="{FF2B5EF4-FFF2-40B4-BE49-F238E27FC236}">
                    <a16:creationId xmlns:a16="http://schemas.microsoft.com/office/drawing/2014/main" id="{329DCDE1-B3BA-4D8A-8180-541335B754C3}"/>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872" name="Picture 871">
              <a:extLst>
                <a:ext uri="{FF2B5EF4-FFF2-40B4-BE49-F238E27FC236}">
                  <a16:creationId xmlns:a16="http://schemas.microsoft.com/office/drawing/2014/main" id="{F030449A-5BC3-48FB-8D86-97BA28E4224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873" name="Freeform 5">
              <a:extLst>
                <a:ext uri="{FF2B5EF4-FFF2-40B4-BE49-F238E27FC236}">
                  <a16:creationId xmlns:a16="http://schemas.microsoft.com/office/drawing/2014/main" id="{F9E944CF-943B-4BE3-A2AD-9C0E968633E6}"/>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4" name="Freeform 6">
              <a:extLst>
                <a:ext uri="{FF2B5EF4-FFF2-40B4-BE49-F238E27FC236}">
                  <a16:creationId xmlns:a16="http://schemas.microsoft.com/office/drawing/2014/main" id="{2784EAB8-2D21-4C15-B171-843A555F0DF6}"/>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5" name="Freeform 7">
              <a:extLst>
                <a:ext uri="{FF2B5EF4-FFF2-40B4-BE49-F238E27FC236}">
                  <a16:creationId xmlns:a16="http://schemas.microsoft.com/office/drawing/2014/main" id="{6417E657-B0AE-4C2E-A75F-76BF8EB2B988}"/>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6" name="Freeform 8">
              <a:extLst>
                <a:ext uri="{FF2B5EF4-FFF2-40B4-BE49-F238E27FC236}">
                  <a16:creationId xmlns:a16="http://schemas.microsoft.com/office/drawing/2014/main" id="{6B03DEC7-EF4E-405B-909E-637DBFEFBF71}"/>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7" name="Freeform 9">
              <a:extLst>
                <a:ext uri="{FF2B5EF4-FFF2-40B4-BE49-F238E27FC236}">
                  <a16:creationId xmlns:a16="http://schemas.microsoft.com/office/drawing/2014/main" id="{E0BD74BF-3F2F-4923-8E43-6B5FB9DF83D9}"/>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8" name="Freeform 10">
              <a:extLst>
                <a:ext uri="{FF2B5EF4-FFF2-40B4-BE49-F238E27FC236}">
                  <a16:creationId xmlns:a16="http://schemas.microsoft.com/office/drawing/2014/main" id="{ED500805-7CFC-424F-A09A-B407547E2CCA}"/>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9" name="Freeform 11">
              <a:extLst>
                <a:ext uri="{FF2B5EF4-FFF2-40B4-BE49-F238E27FC236}">
                  <a16:creationId xmlns:a16="http://schemas.microsoft.com/office/drawing/2014/main" id="{1F41B408-178E-479B-87EF-25F734AEE34A}"/>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0" name="Freeform 12">
              <a:extLst>
                <a:ext uri="{FF2B5EF4-FFF2-40B4-BE49-F238E27FC236}">
                  <a16:creationId xmlns:a16="http://schemas.microsoft.com/office/drawing/2014/main" id="{E097DE5C-33CD-4C7A-BC9E-6DB1FF49F397}"/>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1" name="Freeform 13">
              <a:extLst>
                <a:ext uri="{FF2B5EF4-FFF2-40B4-BE49-F238E27FC236}">
                  <a16:creationId xmlns:a16="http://schemas.microsoft.com/office/drawing/2014/main" id="{D2383E54-4693-47E1-B41C-F400C58F0A12}"/>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2" name="Freeform 14">
              <a:extLst>
                <a:ext uri="{FF2B5EF4-FFF2-40B4-BE49-F238E27FC236}">
                  <a16:creationId xmlns:a16="http://schemas.microsoft.com/office/drawing/2014/main" id="{AB109839-C7D2-4404-98CB-72C464D08903}"/>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3" name="Freeform 15">
              <a:extLst>
                <a:ext uri="{FF2B5EF4-FFF2-40B4-BE49-F238E27FC236}">
                  <a16:creationId xmlns:a16="http://schemas.microsoft.com/office/drawing/2014/main" id="{477BFC06-9AF2-4CEA-83BE-2DCE6E746EFA}"/>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4" name="Freeform 16">
              <a:extLst>
                <a:ext uri="{FF2B5EF4-FFF2-40B4-BE49-F238E27FC236}">
                  <a16:creationId xmlns:a16="http://schemas.microsoft.com/office/drawing/2014/main" id="{F8771451-C017-4CC7-B4CE-3C2B75C85BE5}"/>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5" name="Freeform 17">
              <a:extLst>
                <a:ext uri="{FF2B5EF4-FFF2-40B4-BE49-F238E27FC236}">
                  <a16:creationId xmlns:a16="http://schemas.microsoft.com/office/drawing/2014/main" id="{0CE4D182-82E3-496F-8F26-470596014B3E}"/>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6" name="Freeform 18">
              <a:extLst>
                <a:ext uri="{FF2B5EF4-FFF2-40B4-BE49-F238E27FC236}">
                  <a16:creationId xmlns:a16="http://schemas.microsoft.com/office/drawing/2014/main" id="{16E1BDA3-C63E-444C-BBE4-2389ED2C63B1}"/>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7" name="Freeform 19">
              <a:extLst>
                <a:ext uri="{FF2B5EF4-FFF2-40B4-BE49-F238E27FC236}">
                  <a16:creationId xmlns:a16="http://schemas.microsoft.com/office/drawing/2014/main" id="{20EB4030-BF80-40C0-ABF4-109A93A47C87}"/>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8" name="Freeform 20">
              <a:extLst>
                <a:ext uri="{FF2B5EF4-FFF2-40B4-BE49-F238E27FC236}">
                  <a16:creationId xmlns:a16="http://schemas.microsoft.com/office/drawing/2014/main" id="{A7A35B38-B25B-4F6D-83F3-890ABF3E561A}"/>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9" name="Freeform 21">
              <a:extLst>
                <a:ext uri="{FF2B5EF4-FFF2-40B4-BE49-F238E27FC236}">
                  <a16:creationId xmlns:a16="http://schemas.microsoft.com/office/drawing/2014/main" id="{1A55436D-6495-43B4-B92B-8068E8EDB660}"/>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0" name="Freeform 22">
              <a:extLst>
                <a:ext uri="{FF2B5EF4-FFF2-40B4-BE49-F238E27FC236}">
                  <a16:creationId xmlns:a16="http://schemas.microsoft.com/office/drawing/2014/main" id="{92D00E43-B5EA-4EB1-A05E-C3F8F1645245}"/>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1" name="Freeform 23">
              <a:extLst>
                <a:ext uri="{FF2B5EF4-FFF2-40B4-BE49-F238E27FC236}">
                  <a16:creationId xmlns:a16="http://schemas.microsoft.com/office/drawing/2014/main" id="{EC6DF44C-B91B-42BD-88FA-AB3E0C478617}"/>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2" name="Freeform 24">
              <a:extLst>
                <a:ext uri="{FF2B5EF4-FFF2-40B4-BE49-F238E27FC236}">
                  <a16:creationId xmlns:a16="http://schemas.microsoft.com/office/drawing/2014/main" id="{AEAD616B-879E-4024-BDC6-5617D68D05B5}"/>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3" name="Rectangle 892">
              <a:extLst>
                <a:ext uri="{FF2B5EF4-FFF2-40B4-BE49-F238E27FC236}">
                  <a16:creationId xmlns:a16="http://schemas.microsoft.com/office/drawing/2014/main" id="{12724DF2-497A-4006-9077-EABF57370C2D}"/>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335562572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Fad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grpSp>
        <p:nvGrpSpPr>
          <p:cNvPr id="860" name="Group 859">
            <a:extLst>
              <a:ext uri="{FF2B5EF4-FFF2-40B4-BE49-F238E27FC236}">
                <a16:creationId xmlns:a16="http://schemas.microsoft.com/office/drawing/2014/main" id="{FDC3342E-589C-4DF0-9133-A344277BA8D1}"/>
              </a:ext>
            </a:extLst>
          </p:cNvPr>
          <p:cNvGrpSpPr/>
          <p:nvPr userDrawn="1"/>
        </p:nvGrpSpPr>
        <p:grpSpPr>
          <a:xfrm>
            <a:off x="0" y="4566467"/>
            <a:ext cx="12192000" cy="2743959"/>
            <a:chOff x="0" y="3424850"/>
            <a:chExt cx="9144000" cy="2057969"/>
          </a:xfrm>
        </p:grpSpPr>
        <p:grpSp>
          <p:nvGrpSpPr>
            <p:cNvPr id="861" name="Group 28">
              <a:extLst>
                <a:ext uri="{FF2B5EF4-FFF2-40B4-BE49-F238E27FC236}">
                  <a16:creationId xmlns:a16="http://schemas.microsoft.com/office/drawing/2014/main" id="{ED55F0E8-6694-44D8-AA6E-A9AD9C568FA5}"/>
                </a:ext>
              </a:extLst>
            </p:cNvPr>
            <p:cNvGrpSpPr>
              <a:grpSpLocks noChangeAspect="1"/>
            </p:cNvGrpSpPr>
            <p:nvPr/>
          </p:nvGrpSpPr>
          <p:grpSpPr bwMode="auto">
            <a:xfrm>
              <a:off x="1187624" y="3424850"/>
              <a:ext cx="6165377" cy="1736474"/>
              <a:chOff x="438" y="2635"/>
              <a:chExt cx="3444" cy="970"/>
            </a:xfrm>
            <a:solidFill>
              <a:schemeClr val="tx2">
                <a:alpha val="50000"/>
              </a:schemeClr>
            </a:solidFill>
          </p:grpSpPr>
          <p:sp>
            <p:nvSpPr>
              <p:cNvPr id="1275" name="Freeform 29">
                <a:extLst>
                  <a:ext uri="{FF2B5EF4-FFF2-40B4-BE49-F238E27FC236}">
                    <a16:creationId xmlns:a16="http://schemas.microsoft.com/office/drawing/2014/main" id="{0D2D5C0D-D2C7-43E7-9143-073327F8691E}"/>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30">
                <a:extLst>
                  <a:ext uri="{FF2B5EF4-FFF2-40B4-BE49-F238E27FC236}">
                    <a16:creationId xmlns:a16="http://schemas.microsoft.com/office/drawing/2014/main" id="{8F26AA14-32E7-4178-A05C-58FEDD54A23E}"/>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7" name="Freeform 31">
                <a:extLst>
                  <a:ext uri="{FF2B5EF4-FFF2-40B4-BE49-F238E27FC236}">
                    <a16:creationId xmlns:a16="http://schemas.microsoft.com/office/drawing/2014/main" id="{243171DE-D829-444D-9E83-D00BB7FA95D1}"/>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8" name="Freeform 32">
                <a:extLst>
                  <a:ext uri="{FF2B5EF4-FFF2-40B4-BE49-F238E27FC236}">
                    <a16:creationId xmlns:a16="http://schemas.microsoft.com/office/drawing/2014/main" id="{3C01CBCE-04CF-4D55-8C48-18F840F0265C}"/>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9" name="Freeform 33">
                <a:extLst>
                  <a:ext uri="{FF2B5EF4-FFF2-40B4-BE49-F238E27FC236}">
                    <a16:creationId xmlns:a16="http://schemas.microsoft.com/office/drawing/2014/main" id="{4B19FDA2-6F26-40D6-B77B-784672B34798}"/>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0" name="Freeform 34">
                <a:extLst>
                  <a:ext uri="{FF2B5EF4-FFF2-40B4-BE49-F238E27FC236}">
                    <a16:creationId xmlns:a16="http://schemas.microsoft.com/office/drawing/2014/main" id="{DAA9CEC8-1ACB-4DAE-BFA0-C61743CA06E6}"/>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1" name="Freeform 35">
                <a:extLst>
                  <a:ext uri="{FF2B5EF4-FFF2-40B4-BE49-F238E27FC236}">
                    <a16:creationId xmlns:a16="http://schemas.microsoft.com/office/drawing/2014/main" id="{D6761E98-A677-4EC2-9EBC-C1FF1E546EBF}"/>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2" name="Freeform 36">
                <a:extLst>
                  <a:ext uri="{FF2B5EF4-FFF2-40B4-BE49-F238E27FC236}">
                    <a16:creationId xmlns:a16="http://schemas.microsoft.com/office/drawing/2014/main" id="{8082C283-3A52-4202-8497-E41ECA01077C}"/>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3" name="Freeform 37">
                <a:extLst>
                  <a:ext uri="{FF2B5EF4-FFF2-40B4-BE49-F238E27FC236}">
                    <a16:creationId xmlns:a16="http://schemas.microsoft.com/office/drawing/2014/main" id="{3800CC0C-7582-4E6B-9A6F-6FDD3860EEA1}"/>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862" name="Picture 861">
              <a:extLst>
                <a:ext uri="{FF2B5EF4-FFF2-40B4-BE49-F238E27FC236}">
                  <a16:creationId xmlns:a16="http://schemas.microsoft.com/office/drawing/2014/main" id="{394D08F0-7AE5-492F-8A9F-5998696341CA}"/>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grpSp>
          <p:nvGrpSpPr>
            <p:cNvPr id="863" name="Group 4">
              <a:extLst>
                <a:ext uri="{FF2B5EF4-FFF2-40B4-BE49-F238E27FC236}">
                  <a16:creationId xmlns:a16="http://schemas.microsoft.com/office/drawing/2014/main" id="{71E2208E-98BC-4264-BD1C-06A854387188}"/>
                </a:ext>
              </a:extLst>
            </p:cNvPr>
            <p:cNvGrpSpPr>
              <a:grpSpLocks noChangeAspect="1"/>
            </p:cNvGrpSpPr>
            <p:nvPr userDrawn="1"/>
          </p:nvGrpSpPr>
          <p:grpSpPr bwMode="auto">
            <a:xfrm>
              <a:off x="7793393" y="4406159"/>
              <a:ext cx="978239" cy="617931"/>
              <a:chOff x="289" y="1960"/>
              <a:chExt cx="3744" cy="2365"/>
            </a:xfrm>
          </p:grpSpPr>
          <p:sp>
            <p:nvSpPr>
              <p:cNvPr id="1255" name="Freeform 5">
                <a:extLst>
                  <a:ext uri="{FF2B5EF4-FFF2-40B4-BE49-F238E27FC236}">
                    <a16:creationId xmlns:a16="http://schemas.microsoft.com/office/drawing/2014/main" id="{AB26B516-6439-41A8-9645-E1244CD1F2B8}"/>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6" name="Freeform 6">
                <a:extLst>
                  <a:ext uri="{FF2B5EF4-FFF2-40B4-BE49-F238E27FC236}">
                    <a16:creationId xmlns:a16="http://schemas.microsoft.com/office/drawing/2014/main" id="{F68D46D9-A774-4DF7-9840-50BD8AA056F2}"/>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7" name="Freeform 7">
                <a:extLst>
                  <a:ext uri="{FF2B5EF4-FFF2-40B4-BE49-F238E27FC236}">
                    <a16:creationId xmlns:a16="http://schemas.microsoft.com/office/drawing/2014/main" id="{0F958F4A-0266-40D5-BBEA-CF0D8AE13436}"/>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8" name="Freeform 8">
                <a:extLst>
                  <a:ext uri="{FF2B5EF4-FFF2-40B4-BE49-F238E27FC236}">
                    <a16:creationId xmlns:a16="http://schemas.microsoft.com/office/drawing/2014/main" id="{1F1D86F0-764A-435C-B9E0-B67D870E168F}"/>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9" name="Freeform 9">
                <a:extLst>
                  <a:ext uri="{FF2B5EF4-FFF2-40B4-BE49-F238E27FC236}">
                    <a16:creationId xmlns:a16="http://schemas.microsoft.com/office/drawing/2014/main" id="{18C897A5-E032-4ADB-8961-3215434FD135}"/>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0" name="Freeform 10">
                <a:extLst>
                  <a:ext uri="{FF2B5EF4-FFF2-40B4-BE49-F238E27FC236}">
                    <a16:creationId xmlns:a16="http://schemas.microsoft.com/office/drawing/2014/main" id="{7A0B0CD3-3027-4E64-94FB-5799D4BF228C}"/>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1" name="Freeform 11">
                <a:extLst>
                  <a:ext uri="{FF2B5EF4-FFF2-40B4-BE49-F238E27FC236}">
                    <a16:creationId xmlns:a16="http://schemas.microsoft.com/office/drawing/2014/main" id="{2C3D769C-7BEC-4BCE-80BE-080341B86575}"/>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2" name="Freeform 12">
                <a:extLst>
                  <a:ext uri="{FF2B5EF4-FFF2-40B4-BE49-F238E27FC236}">
                    <a16:creationId xmlns:a16="http://schemas.microsoft.com/office/drawing/2014/main" id="{EAA0542A-1F2A-4850-806B-8E11874F1FB3}"/>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3" name="Freeform 13">
                <a:extLst>
                  <a:ext uri="{FF2B5EF4-FFF2-40B4-BE49-F238E27FC236}">
                    <a16:creationId xmlns:a16="http://schemas.microsoft.com/office/drawing/2014/main" id="{0DB049AE-AF06-4C72-8A46-63F71A763E82}"/>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4" name="Freeform 14">
                <a:extLst>
                  <a:ext uri="{FF2B5EF4-FFF2-40B4-BE49-F238E27FC236}">
                    <a16:creationId xmlns:a16="http://schemas.microsoft.com/office/drawing/2014/main" id="{7793DAAE-C277-4E27-B5E5-E878240F9CCF}"/>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5" name="Freeform 15">
                <a:extLst>
                  <a:ext uri="{FF2B5EF4-FFF2-40B4-BE49-F238E27FC236}">
                    <a16:creationId xmlns:a16="http://schemas.microsoft.com/office/drawing/2014/main" id="{E9100317-BCF6-4C79-A2AC-119C1F3564BE}"/>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6" name="Freeform 16">
                <a:extLst>
                  <a:ext uri="{FF2B5EF4-FFF2-40B4-BE49-F238E27FC236}">
                    <a16:creationId xmlns:a16="http://schemas.microsoft.com/office/drawing/2014/main" id="{2E09D598-D911-4EE5-91FC-00EC330EA6AD}"/>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7" name="Freeform 17">
                <a:extLst>
                  <a:ext uri="{FF2B5EF4-FFF2-40B4-BE49-F238E27FC236}">
                    <a16:creationId xmlns:a16="http://schemas.microsoft.com/office/drawing/2014/main" id="{ED46DDCD-78EB-4BFF-A0DA-F4A6B6ABE0BC}"/>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8" name="Freeform 18">
                <a:extLst>
                  <a:ext uri="{FF2B5EF4-FFF2-40B4-BE49-F238E27FC236}">
                    <a16:creationId xmlns:a16="http://schemas.microsoft.com/office/drawing/2014/main" id="{9ACD2777-AF30-4EB2-B2EE-7D282395703C}"/>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19">
                <a:extLst>
                  <a:ext uri="{FF2B5EF4-FFF2-40B4-BE49-F238E27FC236}">
                    <a16:creationId xmlns:a16="http://schemas.microsoft.com/office/drawing/2014/main" id="{F6347DDB-5E7B-47DA-BDBF-C20B2F406646}"/>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20">
                <a:extLst>
                  <a:ext uri="{FF2B5EF4-FFF2-40B4-BE49-F238E27FC236}">
                    <a16:creationId xmlns:a16="http://schemas.microsoft.com/office/drawing/2014/main" id="{0480EEB0-F4BC-43A9-A17A-7B88C994A786}"/>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21">
                <a:extLst>
                  <a:ext uri="{FF2B5EF4-FFF2-40B4-BE49-F238E27FC236}">
                    <a16:creationId xmlns:a16="http://schemas.microsoft.com/office/drawing/2014/main" id="{9895CD5D-A55C-4264-8A71-448B4CF46697}"/>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22">
                <a:extLst>
                  <a:ext uri="{FF2B5EF4-FFF2-40B4-BE49-F238E27FC236}">
                    <a16:creationId xmlns:a16="http://schemas.microsoft.com/office/drawing/2014/main" id="{458E8778-EDB2-4098-A6E9-1616AE9ACA59}"/>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23">
                <a:extLst>
                  <a:ext uri="{FF2B5EF4-FFF2-40B4-BE49-F238E27FC236}">
                    <a16:creationId xmlns:a16="http://schemas.microsoft.com/office/drawing/2014/main" id="{FDD118DC-3791-442A-8177-59DAC5B2CCE1}"/>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4" name="Freeform 24">
                <a:extLst>
                  <a:ext uri="{FF2B5EF4-FFF2-40B4-BE49-F238E27FC236}">
                    <a16:creationId xmlns:a16="http://schemas.microsoft.com/office/drawing/2014/main" id="{F7A9DA31-2C81-424A-BFEB-BEAFA86EBD58}"/>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4" name="Group 863">
              <a:extLst>
                <a:ext uri="{FF2B5EF4-FFF2-40B4-BE49-F238E27FC236}">
                  <a16:creationId xmlns:a16="http://schemas.microsoft.com/office/drawing/2014/main" id="{BDF7D867-0193-4473-9F0C-00BABC94C24B}"/>
                </a:ext>
              </a:extLst>
            </p:cNvPr>
            <p:cNvGrpSpPr/>
            <p:nvPr userDrawn="1"/>
          </p:nvGrpSpPr>
          <p:grpSpPr>
            <a:xfrm>
              <a:off x="4396578" y="4749725"/>
              <a:ext cx="383893" cy="449320"/>
              <a:chOff x="4360843" y="6823007"/>
              <a:chExt cx="455935" cy="533640"/>
            </a:xfrm>
            <a:solidFill>
              <a:schemeClr val="tx2"/>
            </a:solidFill>
          </p:grpSpPr>
          <p:sp>
            <p:nvSpPr>
              <p:cNvPr id="1168" name="Rectangle 75">
                <a:extLst>
                  <a:ext uri="{FF2B5EF4-FFF2-40B4-BE49-F238E27FC236}">
                    <a16:creationId xmlns:a16="http://schemas.microsoft.com/office/drawing/2014/main" id="{100866A9-C81E-4A5F-8C97-DB01684C6F2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9" name="Rectangle 76">
                <a:extLst>
                  <a:ext uri="{FF2B5EF4-FFF2-40B4-BE49-F238E27FC236}">
                    <a16:creationId xmlns:a16="http://schemas.microsoft.com/office/drawing/2014/main" id="{D5D6C9DC-6E90-4023-BCC4-3E302880C989}"/>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0" name="Rectangle 77">
                <a:extLst>
                  <a:ext uri="{FF2B5EF4-FFF2-40B4-BE49-F238E27FC236}">
                    <a16:creationId xmlns:a16="http://schemas.microsoft.com/office/drawing/2014/main" id="{BB7DE11C-4DFB-417A-956A-CCB56B7B2817}"/>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1" name="Rectangle 78">
                <a:extLst>
                  <a:ext uri="{FF2B5EF4-FFF2-40B4-BE49-F238E27FC236}">
                    <a16:creationId xmlns:a16="http://schemas.microsoft.com/office/drawing/2014/main" id="{9756B071-7797-4068-A04E-AD27B78F3318}"/>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2" name="Rectangle 79">
                <a:extLst>
                  <a:ext uri="{FF2B5EF4-FFF2-40B4-BE49-F238E27FC236}">
                    <a16:creationId xmlns:a16="http://schemas.microsoft.com/office/drawing/2014/main" id="{C0C07383-68CE-4C98-9B0F-99D90B53B9C9}"/>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3" name="Rectangle 80">
                <a:extLst>
                  <a:ext uri="{FF2B5EF4-FFF2-40B4-BE49-F238E27FC236}">
                    <a16:creationId xmlns:a16="http://schemas.microsoft.com/office/drawing/2014/main" id="{6B4424C1-A184-4375-AB7B-29C7867F0A13}"/>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4" name="Rectangle 81">
                <a:extLst>
                  <a:ext uri="{FF2B5EF4-FFF2-40B4-BE49-F238E27FC236}">
                    <a16:creationId xmlns:a16="http://schemas.microsoft.com/office/drawing/2014/main" id="{8B967659-E313-407F-BBEF-03B1949FE612}"/>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5" name="Rectangle 82">
                <a:extLst>
                  <a:ext uri="{FF2B5EF4-FFF2-40B4-BE49-F238E27FC236}">
                    <a16:creationId xmlns:a16="http://schemas.microsoft.com/office/drawing/2014/main" id="{2784C914-3B3E-4429-BFC2-B3D3A092F9AF}"/>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6" name="Rectangle 83">
                <a:extLst>
                  <a:ext uri="{FF2B5EF4-FFF2-40B4-BE49-F238E27FC236}">
                    <a16:creationId xmlns:a16="http://schemas.microsoft.com/office/drawing/2014/main" id="{6F1BE2AD-2250-4F83-9BDF-788228129D0F}"/>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7" name="Rectangle 84">
                <a:extLst>
                  <a:ext uri="{FF2B5EF4-FFF2-40B4-BE49-F238E27FC236}">
                    <a16:creationId xmlns:a16="http://schemas.microsoft.com/office/drawing/2014/main" id="{37C6705C-DB09-4C21-A039-3CB7A085BD15}"/>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8" name="Rectangle 85">
                <a:extLst>
                  <a:ext uri="{FF2B5EF4-FFF2-40B4-BE49-F238E27FC236}">
                    <a16:creationId xmlns:a16="http://schemas.microsoft.com/office/drawing/2014/main" id="{4C798A7E-E454-4A9E-A4AA-4D473E445295}"/>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9" name="Rectangle 86">
                <a:extLst>
                  <a:ext uri="{FF2B5EF4-FFF2-40B4-BE49-F238E27FC236}">
                    <a16:creationId xmlns:a16="http://schemas.microsoft.com/office/drawing/2014/main" id="{85A39608-B39A-4A7C-9F43-6EE891BEEEBF}"/>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0" name="Rectangle 87">
                <a:extLst>
                  <a:ext uri="{FF2B5EF4-FFF2-40B4-BE49-F238E27FC236}">
                    <a16:creationId xmlns:a16="http://schemas.microsoft.com/office/drawing/2014/main" id="{4ED8686D-C529-42F0-90A9-1B8585D29671}"/>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1" name="Rectangle 88">
                <a:extLst>
                  <a:ext uri="{FF2B5EF4-FFF2-40B4-BE49-F238E27FC236}">
                    <a16:creationId xmlns:a16="http://schemas.microsoft.com/office/drawing/2014/main" id="{1082F9F7-50A7-43A9-AD35-EF6B471DDF9C}"/>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2" name="Rectangle 89">
                <a:extLst>
                  <a:ext uri="{FF2B5EF4-FFF2-40B4-BE49-F238E27FC236}">
                    <a16:creationId xmlns:a16="http://schemas.microsoft.com/office/drawing/2014/main" id="{974DDFD5-6370-4B23-A86A-4AA62A0F320D}"/>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3" name="Rectangle 90">
                <a:extLst>
                  <a:ext uri="{FF2B5EF4-FFF2-40B4-BE49-F238E27FC236}">
                    <a16:creationId xmlns:a16="http://schemas.microsoft.com/office/drawing/2014/main" id="{FA2545DB-EC85-40FC-AC57-12330D81CF19}"/>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4" name="Rectangle 91">
                <a:extLst>
                  <a:ext uri="{FF2B5EF4-FFF2-40B4-BE49-F238E27FC236}">
                    <a16:creationId xmlns:a16="http://schemas.microsoft.com/office/drawing/2014/main" id="{EB68D0E9-795E-46CE-BF91-8CE98341CD74}"/>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5" name="Rectangle 92">
                <a:extLst>
                  <a:ext uri="{FF2B5EF4-FFF2-40B4-BE49-F238E27FC236}">
                    <a16:creationId xmlns:a16="http://schemas.microsoft.com/office/drawing/2014/main" id="{45FE3D16-C0B5-4BF0-872B-8EEE5BE522B7}"/>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6" name="Rectangle 93">
                <a:extLst>
                  <a:ext uri="{FF2B5EF4-FFF2-40B4-BE49-F238E27FC236}">
                    <a16:creationId xmlns:a16="http://schemas.microsoft.com/office/drawing/2014/main" id="{F9A8599F-043F-4F7B-B2DA-1694AD4B13F3}"/>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7" name="Freeform 94">
                <a:extLst>
                  <a:ext uri="{FF2B5EF4-FFF2-40B4-BE49-F238E27FC236}">
                    <a16:creationId xmlns:a16="http://schemas.microsoft.com/office/drawing/2014/main" id="{E6509787-424F-427D-BD1E-4B7AA3C3B05D}"/>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8" name="Freeform 95">
                <a:extLst>
                  <a:ext uri="{FF2B5EF4-FFF2-40B4-BE49-F238E27FC236}">
                    <a16:creationId xmlns:a16="http://schemas.microsoft.com/office/drawing/2014/main" id="{B41F6616-C156-41C5-9DC6-13D605CCF2DC}"/>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9" name="Freeform 96">
                <a:extLst>
                  <a:ext uri="{FF2B5EF4-FFF2-40B4-BE49-F238E27FC236}">
                    <a16:creationId xmlns:a16="http://schemas.microsoft.com/office/drawing/2014/main" id="{DF4A8259-E8B2-4B05-B9B4-071041956C80}"/>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0" name="Freeform 97">
                <a:extLst>
                  <a:ext uri="{FF2B5EF4-FFF2-40B4-BE49-F238E27FC236}">
                    <a16:creationId xmlns:a16="http://schemas.microsoft.com/office/drawing/2014/main" id="{5FEDE089-6462-4AE6-97F1-33365757A852}"/>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1" name="Freeform 98">
                <a:extLst>
                  <a:ext uri="{FF2B5EF4-FFF2-40B4-BE49-F238E27FC236}">
                    <a16:creationId xmlns:a16="http://schemas.microsoft.com/office/drawing/2014/main" id="{BFF1D6A5-FD70-49D9-B276-1F593370BE79}"/>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2" name="Freeform 99">
                <a:extLst>
                  <a:ext uri="{FF2B5EF4-FFF2-40B4-BE49-F238E27FC236}">
                    <a16:creationId xmlns:a16="http://schemas.microsoft.com/office/drawing/2014/main" id="{5365C435-C283-4552-91B8-F4C4BB9BB1D6}"/>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3" name="Freeform 100">
                <a:extLst>
                  <a:ext uri="{FF2B5EF4-FFF2-40B4-BE49-F238E27FC236}">
                    <a16:creationId xmlns:a16="http://schemas.microsoft.com/office/drawing/2014/main" id="{D7B96859-7875-4FDF-92EA-F39B7371500A}"/>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4" name="Freeform 101">
                <a:extLst>
                  <a:ext uri="{FF2B5EF4-FFF2-40B4-BE49-F238E27FC236}">
                    <a16:creationId xmlns:a16="http://schemas.microsoft.com/office/drawing/2014/main" id="{ACFB21DD-66AF-4E36-BA03-E78E692B86E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5" name="Freeform 102">
                <a:extLst>
                  <a:ext uri="{FF2B5EF4-FFF2-40B4-BE49-F238E27FC236}">
                    <a16:creationId xmlns:a16="http://schemas.microsoft.com/office/drawing/2014/main" id="{3F9F450F-7B33-458B-8E42-A1C81BF36ED0}"/>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6" name="Freeform 103">
                <a:extLst>
                  <a:ext uri="{FF2B5EF4-FFF2-40B4-BE49-F238E27FC236}">
                    <a16:creationId xmlns:a16="http://schemas.microsoft.com/office/drawing/2014/main" id="{72EB73D2-6822-46A2-8BEE-1D79360A069B}"/>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7" name="Freeform 104">
                <a:extLst>
                  <a:ext uri="{FF2B5EF4-FFF2-40B4-BE49-F238E27FC236}">
                    <a16:creationId xmlns:a16="http://schemas.microsoft.com/office/drawing/2014/main" id="{D0933EE0-834B-4016-B61D-C258F6D4450F}"/>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8" name="Freeform 105">
                <a:extLst>
                  <a:ext uri="{FF2B5EF4-FFF2-40B4-BE49-F238E27FC236}">
                    <a16:creationId xmlns:a16="http://schemas.microsoft.com/office/drawing/2014/main" id="{186F5413-E655-4806-9974-D0B14DFFCF44}"/>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9" name="Freeform 106">
                <a:extLst>
                  <a:ext uri="{FF2B5EF4-FFF2-40B4-BE49-F238E27FC236}">
                    <a16:creationId xmlns:a16="http://schemas.microsoft.com/office/drawing/2014/main" id="{D36B9C54-6A50-4DB1-B89C-FBC980DBF191}"/>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0" name="Freeform 107">
                <a:extLst>
                  <a:ext uri="{FF2B5EF4-FFF2-40B4-BE49-F238E27FC236}">
                    <a16:creationId xmlns:a16="http://schemas.microsoft.com/office/drawing/2014/main" id="{DAE854C7-8893-41E5-9724-49A75731268C}"/>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1" name="Freeform 108">
                <a:extLst>
                  <a:ext uri="{FF2B5EF4-FFF2-40B4-BE49-F238E27FC236}">
                    <a16:creationId xmlns:a16="http://schemas.microsoft.com/office/drawing/2014/main" id="{4B964BF4-B4FB-4ABA-AF66-C319E55B70B6}"/>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2" name="Freeform 109">
                <a:extLst>
                  <a:ext uri="{FF2B5EF4-FFF2-40B4-BE49-F238E27FC236}">
                    <a16:creationId xmlns:a16="http://schemas.microsoft.com/office/drawing/2014/main" id="{4B709941-B4CB-4345-8FB7-C30F7FB67645}"/>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3" name="Freeform 110">
                <a:extLst>
                  <a:ext uri="{FF2B5EF4-FFF2-40B4-BE49-F238E27FC236}">
                    <a16:creationId xmlns:a16="http://schemas.microsoft.com/office/drawing/2014/main" id="{670C6C13-617E-4D85-B4A8-84F23D2944F1}"/>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4" name="Freeform 111">
                <a:extLst>
                  <a:ext uri="{FF2B5EF4-FFF2-40B4-BE49-F238E27FC236}">
                    <a16:creationId xmlns:a16="http://schemas.microsoft.com/office/drawing/2014/main" id="{00C2209C-FC4F-4C4A-A182-DCFB1DB914D0}"/>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5" name="Freeform 112">
                <a:extLst>
                  <a:ext uri="{FF2B5EF4-FFF2-40B4-BE49-F238E27FC236}">
                    <a16:creationId xmlns:a16="http://schemas.microsoft.com/office/drawing/2014/main" id="{6C5BB478-A143-45D4-9378-E90FE1DE5494}"/>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6" name="Freeform 113">
                <a:extLst>
                  <a:ext uri="{FF2B5EF4-FFF2-40B4-BE49-F238E27FC236}">
                    <a16:creationId xmlns:a16="http://schemas.microsoft.com/office/drawing/2014/main" id="{456E749F-EB2F-4667-A1D2-90DF3D4A9E31}"/>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7" name="Freeform 114">
                <a:extLst>
                  <a:ext uri="{FF2B5EF4-FFF2-40B4-BE49-F238E27FC236}">
                    <a16:creationId xmlns:a16="http://schemas.microsoft.com/office/drawing/2014/main" id="{0BB2BEF1-3C61-4D05-BDC1-CC26BF07F006}"/>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8" name="Freeform 115">
                <a:extLst>
                  <a:ext uri="{FF2B5EF4-FFF2-40B4-BE49-F238E27FC236}">
                    <a16:creationId xmlns:a16="http://schemas.microsoft.com/office/drawing/2014/main" id="{AC34B347-3C9C-495A-942F-E1429D84538A}"/>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9" name="Freeform 116">
                <a:extLst>
                  <a:ext uri="{FF2B5EF4-FFF2-40B4-BE49-F238E27FC236}">
                    <a16:creationId xmlns:a16="http://schemas.microsoft.com/office/drawing/2014/main" id="{EFA3E166-3FE1-4A33-AED2-D48EF224791A}"/>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0" name="Freeform 117">
                <a:extLst>
                  <a:ext uri="{FF2B5EF4-FFF2-40B4-BE49-F238E27FC236}">
                    <a16:creationId xmlns:a16="http://schemas.microsoft.com/office/drawing/2014/main" id="{96EDABBD-0AA9-465D-B185-608E6ABEABEF}"/>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1" name="Freeform 118">
                <a:extLst>
                  <a:ext uri="{FF2B5EF4-FFF2-40B4-BE49-F238E27FC236}">
                    <a16:creationId xmlns:a16="http://schemas.microsoft.com/office/drawing/2014/main" id="{136BC951-0958-48B2-89F5-95CA968DB06E}"/>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2" name="Freeform 119">
                <a:extLst>
                  <a:ext uri="{FF2B5EF4-FFF2-40B4-BE49-F238E27FC236}">
                    <a16:creationId xmlns:a16="http://schemas.microsoft.com/office/drawing/2014/main" id="{0D1E1367-8A1B-43AB-84B2-3F588E83C27E}"/>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3" name="Rectangle 120">
                <a:extLst>
                  <a:ext uri="{FF2B5EF4-FFF2-40B4-BE49-F238E27FC236}">
                    <a16:creationId xmlns:a16="http://schemas.microsoft.com/office/drawing/2014/main" id="{B59F7576-B67B-4A79-B4A0-DB47C2526D08}"/>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4" name="Freeform 121">
                <a:extLst>
                  <a:ext uri="{FF2B5EF4-FFF2-40B4-BE49-F238E27FC236}">
                    <a16:creationId xmlns:a16="http://schemas.microsoft.com/office/drawing/2014/main" id="{48C40CF1-0F40-4EA2-808E-DF56CC42532C}"/>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5" name="Freeform 122">
                <a:extLst>
                  <a:ext uri="{FF2B5EF4-FFF2-40B4-BE49-F238E27FC236}">
                    <a16:creationId xmlns:a16="http://schemas.microsoft.com/office/drawing/2014/main" id="{AC4F4DC2-7C0B-40AC-9069-7CE471051F2B}"/>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6" name="Freeform 123">
                <a:extLst>
                  <a:ext uri="{FF2B5EF4-FFF2-40B4-BE49-F238E27FC236}">
                    <a16:creationId xmlns:a16="http://schemas.microsoft.com/office/drawing/2014/main" id="{0CE9B44E-4B70-45C5-B910-2151899F269B}"/>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7" name="Freeform 124">
                <a:extLst>
                  <a:ext uri="{FF2B5EF4-FFF2-40B4-BE49-F238E27FC236}">
                    <a16:creationId xmlns:a16="http://schemas.microsoft.com/office/drawing/2014/main" id="{D64BCCA4-76E4-4E74-BACD-9734971FBB40}"/>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8" name="Freeform 125">
                <a:extLst>
                  <a:ext uri="{FF2B5EF4-FFF2-40B4-BE49-F238E27FC236}">
                    <a16:creationId xmlns:a16="http://schemas.microsoft.com/office/drawing/2014/main" id="{5BC00FA8-913A-45FB-9A07-D3CC86C4C909}"/>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9" name="Freeform 126">
                <a:extLst>
                  <a:ext uri="{FF2B5EF4-FFF2-40B4-BE49-F238E27FC236}">
                    <a16:creationId xmlns:a16="http://schemas.microsoft.com/office/drawing/2014/main" id="{F2ADB3EF-49EC-423F-BF8C-A1814D99DB13}"/>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0" name="Freeform 127">
                <a:extLst>
                  <a:ext uri="{FF2B5EF4-FFF2-40B4-BE49-F238E27FC236}">
                    <a16:creationId xmlns:a16="http://schemas.microsoft.com/office/drawing/2014/main" id="{91A9BC4F-45FF-446F-901B-487A04471839}"/>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1" name="Freeform 128">
                <a:extLst>
                  <a:ext uri="{FF2B5EF4-FFF2-40B4-BE49-F238E27FC236}">
                    <a16:creationId xmlns:a16="http://schemas.microsoft.com/office/drawing/2014/main" id="{618CBF39-3831-449D-9505-3CF84FFAC384}"/>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2" name="Freeform 129">
                <a:extLst>
                  <a:ext uri="{FF2B5EF4-FFF2-40B4-BE49-F238E27FC236}">
                    <a16:creationId xmlns:a16="http://schemas.microsoft.com/office/drawing/2014/main" id="{25AD066C-8F81-4C4A-8DB2-2DD581A17D6A}"/>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3" name="Freeform 130">
                <a:extLst>
                  <a:ext uri="{FF2B5EF4-FFF2-40B4-BE49-F238E27FC236}">
                    <a16:creationId xmlns:a16="http://schemas.microsoft.com/office/drawing/2014/main" id="{4707E6F4-683D-4034-9613-7400E5DDB1AC}"/>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4" name="Freeform 131">
                <a:extLst>
                  <a:ext uri="{FF2B5EF4-FFF2-40B4-BE49-F238E27FC236}">
                    <a16:creationId xmlns:a16="http://schemas.microsoft.com/office/drawing/2014/main" id="{1F2579AF-E6FA-4E32-8EE1-BD859AC062CA}"/>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5" name="Freeform 132">
                <a:extLst>
                  <a:ext uri="{FF2B5EF4-FFF2-40B4-BE49-F238E27FC236}">
                    <a16:creationId xmlns:a16="http://schemas.microsoft.com/office/drawing/2014/main" id="{AB8C0971-6124-4FB8-9103-6826DC554201}"/>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6" name="Freeform 133">
                <a:extLst>
                  <a:ext uri="{FF2B5EF4-FFF2-40B4-BE49-F238E27FC236}">
                    <a16:creationId xmlns:a16="http://schemas.microsoft.com/office/drawing/2014/main" id="{5A9C86C9-DE19-4FAE-930F-32C49B06BA83}"/>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7" name="Freeform 134">
                <a:extLst>
                  <a:ext uri="{FF2B5EF4-FFF2-40B4-BE49-F238E27FC236}">
                    <a16:creationId xmlns:a16="http://schemas.microsoft.com/office/drawing/2014/main" id="{717BF1FA-94DA-428B-9FE5-EB0546B64091}"/>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8" name="Freeform 135">
                <a:extLst>
                  <a:ext uri="{FF2B5EF4-FFF2-40B4-BE49-F238E27FC236}">
                    <a16:creationId xmlns:a16="http://schemas.microsoft.com/office/drawing/2014/main" id="{90927B7C-863F-4B6D-9F4E-56F9309C7861}"/>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9" name="Freeform 136">
                <a:extLst>
                  <a:ext uri="{FF2B5EF4-FFF2-40B4-BE49-F238E27FC236}">
                    <a16:creationId xmlns:a16="http://schemas.microsoft.com/office/drawing/2014/main" id="{147914E9-51B2-4FFD-8662-965A211E9EA0}"/>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0" name="Freeform 137">
                <a:extLst>
                  <a:ext uri="{FF2B5EF4-FFF2-40B4-BE49-F238E27FC236}">
                    <a16:creationId xmlns:a16="http://schemas.microsoft.com/office/drawing/2014/main" id="{4C45A2E9-B8D0-41F8-8B1F-8CF03951FF94}"/>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1" name="Freeform 138">
                <a:extLst>
                  <a:ext uri="{FF2B5EF4-FFF2-40B4-BE49-F238E27FC236}">
                    <a16:creationId xmlns:a16="http://schemas.microsoft.com/office/drawing/2014/main" id="{8E349F07-EE72-468E-935F-8A6242420ED0}"/>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2" name="Freeform 139">
                <a:extLst>
                  <a:ext uri="{FF2B5EF4-FFF2-40B4-BE49-F238E27FC236}">
                    <a16:creationId xmlns:a16="http://schemas.microsoft.com/office/drawing/2014/main" id="{4321CC3A-6EEA-44C8-A246-807C36EAF7BD}"/>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3" name="Freeform 140">
                <a:extLst>
                  <a:ext uri="{FF2B5EF4-FFF2-40B4-BE49-F238E27FC236}">
                    <a16:creationId xmlns:a16="http://schemas.microsoft.com/office/drawing/2014/main" id="{FF047E0A-E174-4DE9-A7B3-378430BA725F}"/>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4" name="Freeform 141">
                <a:extLst>
                  <a:ext uri="{FF2B5EF4-FFF2-40B4-BE49-F238E27FC236}">
                    <a16:creationId xmlns:a16="http://schemas.microsoft.com/office/drawing/2014/main" id="{6C4C58BC-8FE2-45EC-9161-CF4873F0750B}"/>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5" name="Freeform 142">
                <a:extLst>
                  <a:ext uri="{FF2B5EF4-FFF2-40B4-BE49-F238E27FC236}">
                    <a16:creationId xmlns:a16="http://schemas.microsoft.com/office/drawing/2014/main" id="{EE9452F9-E897-4C71-A7F7-1B19CE6734B9}"/>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6" name="Freeform 143">
                <a:extLst>
                  <a:ext uri="{FF2B5EF4-FFF2-40B4-BE49-F238E27FC236}">
                    <a16:creationId xmlns:a16="http://schemas.microsoft.com/office/drawing/2014/main" id="{7D029A26-486A-4E31-8720-FB5DB2BAEC5A}"/>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7" name="Freeform 144">
                <a:extLst>
                  <a:ext uri="{FF2B5EF4-FFF2-40B4-BE49-F238E27FC236}">
                    <a16:creationId xmlns:a16="http://schemas.microsoft.com/office/drawing/2014/main" id="{A81E9DD0-D6A1-44DA-B98D-C315AC15F21D}"/>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8" name="Freeform 145">
                <a:extLst>
                  <a:ext uri="{FF2B5EF4-FFF2-40B4-BE49-F238E27FC236}">
                    <a16:creationId xmlns:a16="http://schemas.microsoft.com/office/drawing/2014/main" id="{5F485F37-C42F-4474-B725-2977A24806DB}"/>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9" name="Freeform 146">
                <a:extLst>
                  <a:ext uri="{FF2B5EF4-FFF2-40B4-BE49-F238E27FC236}">
                    <a16:creationId xmlns:a16="http://schemas.microsoft.com/office/drawing/2014/main" id="{84DBA65E-116B-48F3-B00D-0BAE73459512}"/>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0" name="Freeform 147">
                <a:extLst>
                  <a:ext uri="{FF2B5EF4-FFF2-40B4-BE49-F238E27FC236}">
                    <a16:creationId xmlns:a16="http://schemas.microsoft.com/office/drawing/2014/main" id="{EA6D4D0D-FE02-4346-A55A-1F5BB64BC40E}"/>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1" name="Freeform 148">
                <a:extLst>
                  <a:ext uri="{FF2B5EF4-FFF2-40B4-BE49-F238E27FC236}">
                    <a16:creationId xmlns:a16="http://schemas.microsoft.com/office/drawing/2014/main" id="{6122378C-7418-4944-B61A-0A5549226004}"/>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2" name="Freeform 149">
                <a:extLst>
                  <a:ext uri="{FF2B5EF4-FFF2-40B4-BE49-F238E27FC236}">
                    <a16:creationId xmlns:a16="http://schemas.microsoft.com/office/drawing/2014/main" id="{889BFF8C-AE28-4295-B4DA-EE70CFEAE34D}"/>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3" name="Freeform 150">
                <a:extLst>
                  <a:ext uri="{FF2B5EF4-FFF2-40B4-BE49-F238E27FC236}">
                    <a16:creationId xmlns:a16="http://schemas.microsoft.com/office/drawing/2014/main" id="{ECFED974-D72C-45A8-9245-26AA015BADB1}"/>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4" name="Freeform 151">
                <a:extLst>
                  <a:ext uri="{FF2B5EF4-FFF2-40B4-BE49-F238E27FC236}">
                    <a16:creationId xmlns:a16="http://schemas.microsoft.com/office/drawing/2014/main" id="{49D00B49-1160-46D9-810C-2A292B481541}"/>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5" name="Freeform 152">
                <a:extLst>
                  <a:ext uri="{FF2B5EF4-FFF2-40B4-BE49-F238E27FC236}">
                    <a16:creationId xmlns:a16="http://schemas.microsoft.com/office/drawing/2014/main" id="{AA5D147A-8792-484C-B16F-52220F51266D}"/>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6" name="Freeform 153">
                <a:extLst>
                  <a:ext uri="{FF2B5EF4-FFF2-40B4-BE49-F238E27FC236}">
                    <a16:creationId xmlns:a16="http://schemas.microsoft.com/office/drawing/2014/main" id="{87BAE0C3-A8ED-4F51-8AD7-E9EC8786E4C1}"/>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7" name="Freeform 154">
                <a:extLst>
                  <a:ext uri="{FF2B5EF4-FFF2-40B4-BE49-F238E27FC236}">
                    <a16:creationId xmlns:a16="http://schemas.microsoft.com/office/drawing/2014/main" id="{F0B22657-C12A-4443-B913-39B66297BC79}"/>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8" name="Freeform 155">
                <a:extLst>
                  <a:ext uri="{FF2B5EF4-FFF2-40B4-BE49-F238E27FC236}">
                    <a16:creationId xmlns:a16="http://schemas.microsoft.com/office/drawing/2014/main" id="{717BEB62-81B0-485C-B1CB-F90C898A0AC3}"/>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9" name="Freeform 156">
                <a:extLst>
                  <a:ext uri="{FF2B5EF4-FFF2-40B4-BE49-F238E27FC236}">
                    <a16:creationId xmlns:a16="http://schemas.microsoft.com/office/drawing/2014/main" id="{A94C3195-C6EE-4A0C-806A-A7B90E83ABB8}"/>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0" name="Freeform 157">
                <a:extLst>
                  <a:ext uri="{FF2B5EF4-FFF2-40B4-BE49-F238E27FC236}">
                    <a16:creationId xmlns:a16="http://schemas.microsoft.com/office/drawing/2014/main" id="{5F9E493C-A661-40A3-BE32-94E3CE222428}"/>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1" name="Freeform 158">
                <a:extLst>
                  <a:ext uri="{FF2B5EF4-FFF2-40B4-BE49-F238E27FC236}">
                    <a16:creationId xmlns:a16="http://schemas.microsoft.com/office/drawing/2014/main" id="{5C8A4CAF-FDE0-4D63-9C82-5F0EC944B847}"/>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2" name="Freeform 159">
                <a:extLst>
                  <a:ext uri="{FF2B5EF4-FFF2-40B4-BE49-F238E27FC236}">
                    <a16:creationId xmlns:a16="http://schemas.microsoft.com/office/drawing/2014/main" id="{656AF3F0-B752-49A9-9890-51170B6E7983}"/>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3" name="Freeform 160">
                <a:extLst>
                  <a:ext uri="{FF2B5EF4-FFF2-40B4-BE49-F238E27FC236}">
                    <a16:creationId xmlns:a16="http://schemas.microsoft.com/office/drawing/2014/main" id="{C8FE1C2C-6EE7-41A3-AE4D-CB4CF884DD84}"/>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4" name="Freeform 161">
                <a:extLst>
                  <a:ext uri="{FF2B5EF4-FFF2-40B4-BE49-F238E27FC236}">
                    <a16:creationId xmlns:a16="http://schemas.microsoft.com/office/drawing/2014/main" id="{E873F193-9797-4D15-B4CB-11DBA636DEF4}"/>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5" name="Group 864">
              <a:extLst>
                <a:ext uri="{FF2B5EF4-FFF2-40B4-BE49-F238E27FC236}">
                  <a16:creationId xmlns:a16="http://schemas.microsoft.com/office/drawing/2014/main" id="{A040C3C8-1350-4D8D-BCD7-CEFA64B48D3B}"/>
                </a:ext>
              </a:extLst>
            </p:cNvPr>
            <p:cNvGrpSpPr/>
            <p:nvPr userDrawn="1"/>
          </p:nvGrpSpPr>
          <p:grpSpPr>
            <a:xfrm>
              <a:off x="3199982" y="4804117"/>
              <a:ext cx="376799" cy="454049"/>
              <a:chOff x="3957335" y="6887606"/>
              <a:chExt cx="447510" cy="539257"/>
            </a:xfrm>
            <a:solidFill>
              <a:schemeClr val="tx2"/>
            </a:solidFill>
          </p:grpSpPr>
          <p:sp>
            <p:nvSpPr>
              <p:cNvPr id="1127" name="Freeform 5">
                <a:extLst>
                  <a:ext uri="{FF2B5EF4-FFF2-40B4-BE49-F238E27FC236}">
                    <a16:creationId xmlns:a16="http://schemas.microsoft.com/office/drawing/2014/main" id="{443226D7-5170-4B61-9C55-189B4BD2CE85}"/>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8" name="Freeform 6">
                <a:extLst>
                  <a:ext uri="{FF2B5EF4-FFF2-40B4-BE49-F238E27FC236}">
                    <a16:creationId xmlns:a16="http://schemas.microsoft.com/office/drawing/2014/main" id="{D846306C-326C-4725-95B9-BCBBF64F1B4F}"/>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9" name="Freeform 7">
                <a:extLst>
                  <a:ext uri="{FF2B5EF4-FFF2-40B4-BE49-F238E27FC236}">
                    <a16:creationId xmlns:a16="http://schemas.microsoft.com/office/drawing/2014/main" id="{811237F4-9EB7-41A9-88FC-D24FB69A82E6}"/>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0" name="Freeform 8">
                <a:extLst>
                  <a:ext uri="{FF2B5EF4-FFF2-40B4-BE49-F238E27FC236}">
                    <a16:creationId xmlns:a16="http://schemas.microsoft.com/office/drawing/2014/main" id="{D0761739-AB77-4D10-BECD-C551B87EA921}"/>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1" name="Freeform 9">
                <a:extLst>
                  <a:ext uri="{FF2B5EF4-FFF2-40B4-BE49-F238E27FC236}">
                    <a16:creationId xmlns:a16="http://schemas.microsoft.com/office/drawing/2014/main" id="{81AE0160-145D-481C-978E-6A8F22AC030D}"/>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2" name="Freeform 10">
                <a:extLst>
                  <a:ext uri="{FF2B5EF4-FFF2-40B4-BE49-F238E27FC236}">
                    <a16:creationId xmlns:a16="http://schemas.microsoft.com/office/drawing/2014/main" id="{4E33B3BA-3706-4101-9666-C300723A9689}"/>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3" name="Freeform 11">
                <a:extLst>
                  <a:ext uri="{FF2B5EF4-FFF2-40B4-BE49-F238E27FC236}">
                    <a16:creationId xmlns:a16="http://schemas.microsoft.com/office/drawing/2014/main" id="{8697F361-C51B-4871-87F1-615791E8E04F}"/>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4" name="Freeform 12">
                <a:extLst>
                  <a:ext uri="{FF2B5EF4-FFF2-40B4-BE49-F238E27FC236}">
                    <a16:creationId xmlns:a16="http://schemas.microsoft.com/office/drawing/2014/main" id="{56DA5F77-AC3F-44BF-A52E-260E444ECBE9}"/>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5" name="Freeform 13">
                <a:extLst>
                  <a:ext uri="{FF2B5EF4-FFF2-40B4-BE49-F238E27FC236}">
                    <a16:creationId xmlns:a16="http://schemas.microsoft.com/office/drawing/2014/main" id="{5B18BABF-2237-4E23-96F3-8DEA1B70C68D}"/>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6" name="Freeform 14">
                <a:extLst>
                  <a:ext uri="{FF2B5EF4-FFF2-40B4-BE49-F238E27FC236}">
                    <a16:creationId xmlns:a16="http://schemas.microsoft.com/office/drawing/2014/main" id="{CA36BE93-02C9-492B-9174-C5464C1C46DD}"/>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7" name="Freeform 15">
                <a:extLst>
                  <a:ext uri="{FF2B5EF4-FFF2-40B4-BE49-F238E27FC236}">
                    <a16:creationId xmlns:a16="http://schemas.microsoft.com/office/drawing/2014/main" id="{47797E0E-3F60-41B5-B5C0-E2C584A767B0}"/>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8" name="Freeform 16">
                <a:extLst>
                  <a:ext uri="{FF2B5EF4-FFF2-40B4-BE49-F238E27FC236}">
                    <a16:creationId xmlns:a16="http://schemas.microsoft.com/office/drawing/2014/main" id="{B4A38785-C229-4CCC-A20F-B8235E0C8064}"/>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9" name="Freeform 17">
                <a:extLst>
                  <a:ext uri="{FF2B5EF4-FFF2-40B4-BE49-F238E27FC236}">
                    <a16:creationId xmlns:a16="http://schemas.microsoft.com/office/drawing/2014/main" id="{2ABCBE0D-09D8-4630-BE31-BE570E3A7A60}"/>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0" name="Freeform 18">
                <a:extLst>
                  <a:ext uri="{FF2B5EF4-FFF2-40B4-BE49-F238E27FC236}">
                    <a16:creationId xmlns:a16="http://schemas.microsoft.com/office/drawing/2014/main" id="{2BB6F945-0C61-41D2-B127-B9B4A1A92C85}"/>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1" name="Freeform 19">
                <a:extLst>
                  <a:ext uri="{FF2B5EF4-FFF2-40B4-BE49-F238E27FC236}">
                    <a16:creationId xmlns:a16="http://schemas.microsoft.com/office/drawing/2014/main" id="{9FE79AC7-395B-4819-B41D-BF3B4A64FD30}"/>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2" name="Rectangle 163">
                <a:extLst>
                  <a:ext uri="{FF2B5EF4-FFF2-40B4-BE49-F238E27FC236}">
                    <a16:creationId xmlns:a16="http://schemas.microsoft.com/office/drawing/2014/main" id="{4EAB28DD-8798-475A-B01C-1ABE7A011885}"/>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3" name="Freeform 164">
                <a:extLst>
                  <a:ext uri="{FF2B5EF4-FFF2-40B4-BE49-F238E27FC236}">
                    <a16:creationId xmlns:a16="http://schemas.microsoft.com/office/drawing/2014/main" id="{EC192D15-ECBB-4646-859B-A1B1A18BB8A4}"/>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4" name="Rectangle 165">
                <a:extLst>
                  <a:ext uri="{FF2B5EF4-FFF2-40B4-BE49-F238E27FC236}">
                    <a16:creationId xmlns:a16="http://schemas.microsoft.com/office/drawing/2014/main" id="{2E84A530-2191-4A6E-8DC6-DEFF380B0FC4}"/>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5" name="Rectangle 166">
                <a:extLst>
                  <a:ext uri="{FF2B5EF4-FFF2-40B4-BE49-F238E27FC236}">
                    <a16:creationId xmlns:a16="http://schemas.microsoft.com/office/drawing/2014/main" id="{2C85C800-F13E-480F-917C-F415A911F594}"/>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6" name="Rectangle 167">
                <a:extLst>
                  <a:ext uri="{FF2B5EF4-FFF2-40B4-BE49-F238E27FC236}">
                    <a16:creationId xmlns:a16="http://schemas.microsoft.com/office/drawing/2014/main" id="{34EDC233-67AA-47F8-9F84-BE54DED597F4}"/>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7" name="Rectangle 168">
                <a:extLst>
                  <a:ext uri="{FF2B5EF4-FFF2-40B4-BE49-F238E27FC236}">
                    <a16:creationId xmlns:a16="http://schemas.microsoft.com/office/drawing/2014/main" id="{60CC4243-F997-4253-9B78-9DB49790941D}"/>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8" name="Rectangle 169">
                <a:extLst>
                  <a:ext uri="{FF2B5EF4-FFF2-40B4-BE49-F238E27FC236}">
                    <a16:creationId xmlns:a16="http://schemas.microsoft.com/office/drawing/2014/main" id="{750A0BA2-42AC-42B7-8C1B-755943660420}"/>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9" name="Rectangle 170">
                <a:extLst>
                  <a:ext uri="{FF2B5EF4-FFF2-40B4-BE49-F238E27FC236}">
                    <a16:creationId xmlns:a16="http://schemas.microsoft.com/office/drawing/2014/main" id="{E627352D-5766-45B2-ADE0-7B35B8B232A2}"/>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0" name="Rectangle 171">
                <a:extLst>
                  <a:ext uri="{FF2B5EF4-FFF2-40B4-BE49-F238E27FC236}">
                    <a16:creationId xmlns:a16="http://schemas.microsoft.com/office/drawing/2014/main" id="{02BFD7B8-9D0B-4EC5-8D6B-3FAFE5C0C24E}"/>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1" name="Rectangle 172">
                <a:extLst>
                  <a:ext uri="{FF2B5EF4-FFF2-40B4-BE49-F238E27FC236}">
                    <a16:creationId xmlns:a16="http://schemas.microsoft.com/office/drawing/2014/main" id="{72AB4D95-8608-4776-ABB8-AF51CCD05699}"/>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2" name="Rectangle 173">
                <a:extLst>
                  <a:ext uri="{FF2B5EF4-FFF2-40B4-BE49-F238E27FC236}">
                    <a16:creationId xmlns:a16="http://schemas.microsoft.com/office/drawing/2014/main" id="{C639911D-9E78-4A62-863E-3070E6A54D18}"/>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3" name="Freeform 174">
                <a:extLst>
                  <a:ext uri="{FF2B5EF4-FFF2-40B4-BE49-F238E27FC236}">
                    <a16:creationId xmlns:a16="http://schemas.microsoft.com/office/drawing/2014/main" id="{FB41E7B8-5E27-424A-B088-B358F726EF10}"/>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4" name="Freeform 175">
                <a:extLst>
                  <a:ext uri="{FF2B5EF4-FFF2-40B4-BE49-F238E27FC236}">
                    <a16:creationId xmlns:a16="http://schemas.microsoft.com/office/drawing/2014/main" id="{AAE89139-BA70-452C-95BC-E3C8C475F593}"/>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5" name="Freeform 176">
                <a:extLst>
                  <a:ext uri="{FF2B5EF4-FFF2-40B4-BE49-F238E27FC236}">
                    <a16:creationId xmlns:a16="http://schemas.microsoft.com/office/drawing/2014/main" id="{A63C459D-76B3-4D9C-B16B-69A5CB661530}"/>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6" name="Freeform 177">
                <a:extLst>
                  <a:ext uri="{FF2B5EF4-FFF2-40B4-BE49-F238E27FC236}">
                    <a16:creationId xmlns:a16="http://schemas.microsoft.com/office/drawing/2014/main" id="{D7FB1988-773F-4849-AD1F-DE064AC43F34}"/>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7" name="Freeform 178">
                <a:extLst>
                  <a:ext uri="{FF2B5EF4-FFF2-40B4-BE49-F238E27FC236}">
                    <a16:creationId xmlns:a16="http://schemas.microsoft.com/office/drawing/2014/main" id="{74E3A89A-764C-4E10-9AED-1661C0F1EA70}"/>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8" name="Freeform 179">
                <a:extLst>
                  <a:ext uri="{FF2B5EF4-FFF2-40B4-BE49-F238E27FC236}">
                    <a16:creationId xmlns:a16="http://schemas.microsoft.com/office/drawing/2014/main" id="{F1F4DD23-8552-4D67-9474-10BB841B3456}"/>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9" name="Freeform 180">
                <a:extLst>
                  <a:ext uri="{FF2B5EF4-FFF2-40B4-BE49-F238E27FC236}">
                    <a16:creationId xmlns:a16="http://schemas.microsoft.com/office/drawing/2014/main" id="{D9BD6313-AFB3-473A-B2BD-09CEF185A81F}"/>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0" name="Freeform 181">
                <a:extLst>
                  <a:ext uri="{FF2B5EF4-FFF2-40B4-BE49-F238E27FC236}">
                    <a16:creationId xmlns:a16="http://schemas.microsoft.com/office/drawing/2014/main" id="{53314566-6FA2-40EF-A721-73A24CAD495D}"/>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1" name="Freeform 182">
                <a:extLst>
                  <a:ext uri="{FF2B5EF4-FFF2-40B4-BE49-F238E27FC236}">
                    <a16:creationId xmlns:a16="http://schemas.microsoft.com/office/drawing/2014/main" id="{D0CE9574-5E99-400C-984F-CFC7D60C403C}"/>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2" name="Freeform 183">
                <a:extLst>
                  <a:ext uri="{FF2B5EF4-FFF2-40B4-BE49-F238E27FC236}">
                    <a16:creationId xmlns:a16="http://schemas.microsoft.com/office/drawing/2014/main" id="{AB91EEA9-249C-4449-A317-5BBD70923504}"/>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3" name="Freeform 184">
                <a:extLst>
                  <a:ext uri="{FF2B5EF4-FFF2-40B4-BE49-F238E27FC236}">
                    <a16:creationId xmlns:a16="http://schemas.microsoft.com/office/drawing/2014/main" id="{AE128953-B420-4B16-AAD9-8380BCA41BAC}"/>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4" name="Freeform 185">
                <a:extLst>
                  <a:ext uri="{FF2B5EF4-FFF2-40B4-BE49-F238E27FC236}">
                    <a16:creationId xmlns:a16="http://schemas.microsoft.com/office/drawing/2014/main" id="{0F65DC76-C572-4DCD-A856-4E1666164DBB}"/>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5" name="Freeform 186">
                <a:extLst>
                  <a:ext uri="{FF2B5EF4-FFF2-40B4-BE49-F238E27FC236}">
                    <a16:creationId xmlns:a16="http://schemas.microsoft.com/office/drawing/2014/main" id="{B9508A9E-2C65-4C2B-BE66-24806C2B4126}"/>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6" name="Freeform 187">
                <a:extLst>
                  <a:ext uri="{FF2B5EF4-FFF2-40B4-BE49-F238E27FC236}">
                    <a16:creationId xmlns:a16="http://schemas.microsoft.com/office/drawing/2014/main" id="{ADC4C4D3-BB0E-46C3-8CB8-C8BAEAC3D814}"/>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7" name="Freeform 188">
                <a:extLst>
                  <a:ext uri="{FF2B5EF4-FFF2-40B4-BE49-F238E27FC236}">
                    <a16:creationId xmlns:a16="http://schemas.microsoft.com/office/drawing/2014/main" id="{C1BD438A-1A2C-4B8E-856F-D65C59E7CB2A}"/>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6" name="Group 865">
              <a:extLst>
                <a:ext uri="{FF2B5EF4-FFF2-40B4-BE49-F238E27FC236}">
                  <a16:creationId xmlns:a16="http://schemas.microsoft.com/office/drawing/2014/main" id="{2A98392F-C5B8-4DBF-99BC-1323047BF967}"/>
                </a:ext>
              </a:extLst>
            </p:cNvPr>
            <p:cNvGrpSpPr/>
            <p:nvPr userDrawn="1"/>
          </p:nvGrpSpPr>
          <p:grpSpPr>
            <a:xfrm>
              <a:off x="2120789" y="4753667"/>
              <a:ext cx="708666" cy="535243"/>
              <a:chOff x="3133468" y="6827688"/>
              <a:chExt cx="841655" cy="635688"/>
            </a:xfrm>
            <a:solidFill>
              <a:schemeClr val="tx2"/>
            </a:solidFill>
          </p:grpSpPr>
          <p:sp>
            <p:nvSpPr>
              <p:cNvPr id="1013" name="Rectangle 25">
                <a:extLst>
                  <a:ext uri="{FF2B5EF4-FFF2-40B4-BE49-F238E27FC236}">
                    <a16:creationId xmlns:a16="http://schemas.microsoft.com/office/drawing/2014/main" id="{6FB0FD31-2977-40D4-9D29-1B15961E6162}"/>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4" name="Rectangle 26">
                <a:extLst>
                  <a:ext uri="{FF2B5EF4-FFF2-40B4-BE49-F238E27FC236}">
                    <a16:creationId xmlns:a16="http://schemas.microsoft.com/office/drawing/2014/main" id="{15B26769-9DC3-41C0-93FF-CE7929ABB00F}"/>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5" name="Freeform 43">
                <a:extLst>
                  <a:ext uri="{FF2B5EF4-FFF2-40B4-BE49-F238E27FC236}">
                    <a16:creationId xmlns:a16="http://schemas.microsoft.com/office/drawing/2014/main" id="{EA3F0B39-145E-4C5C-8829-030CD86C7B76}"/>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6" name="Freeform 47">
                <a:extLst>
                  <a:ext uri="{FF2B5EF4-FFF2-40B4-BE49-F238E27FC236}">
                    <a16:creationId xmlns:a16="http://schemas.microsoft.com/office/drawing/2014/main" id="{95EBBD2F-218D-4592-84DE-AC17290A9E69}"/>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017" name="Group 1016">
                <a:extLst>
                  <a:ext uri="{FF2B5EF4-FFF2-40B4-BE49-F238E27FC236}">
                    <a16:creationId xmlns:a16="http://schemas.microsoft.com/office/drawing/2014/main" id="{AFD0DB38-D1F7-438F-8247-1E90D552013E}"/>
                  </a:ext>
                </a:extLst>
              </p:cNvPr>
              <p:cNvGrpSpPr/>
              <p:nvPr/>
            </p:nvGrpSpPr>
            <p:grpSpPr>
              <a:xfrm>
                <a:off x="3133468" y="6869818"/>
                <a:ext cx="445637" cy="444701"/>
                <a:chOff x="3133468" y="6869818"/>
                <a:chExt cx="445637" cy="444701"/>
              </a:xfrm>
              <a:grpFill/>
            </p:grpSpPr>
            <p:sp>
              <p:nvSpPr>
                <p:cNvPr id="1058" name="Rectangle 20">
                  <a:extLst>
                    <a:ext uri="{FF2B5EF4-FFF2-40B4-BE49-F238E27FC236}">
                      <a16:creationId xmlns:a16="http://schemas.microsoft.com/office/drawing/2014/main" id="{C700DF52-CBAD-4034-988C-8389C50CE1F9}"/>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9" name="Rectangle 21">
                  <a:extLst>
                    <a:ext uri="{FF2B5EF4-FFF2-40B4-BE49-F238E27FC236}">
                      <a16:creationId xmlns:a16="http://schemas.microsoft.com/office/drawing/2014/main" id="{89736DA4-E11C-427B-96B0-A28D508C3668}"/>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0" name="Rectangle 22">
                  <a:extLst>
                    <a:ext uri="{FF2B5EF4-FFF2-40B4-BE49-F238E27FC236}">
                      <a16:creationId xmlns:a16="http://schemas.microsoft.com/office/drawing/2014/main" id="{FC6984EF-A5CF-4D0E-A0A6-2AA8F7FDBAA1}"/>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1" name="Rectangle 23">
                  <a:extLst>
                    <a:ext uri="{FF2B5EF4-FFF2-40B4-BE49-F238E27FC236}">
                      <a16:creationId xmlns:a16="http://schemas.microsoft.com/office/drawing/2014/main" id="{3EDA4AEC-322F-47C4-9BE3-807D2E0C8039}"/>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2" name="Rectangle 24">
                  <a:extLst>
                    <a:ext uri="{FF2B5EF4-FFF2-40B4-BE49-F238E27FC236}">
                      <a16:creationId xmlns:a16="http://schemas.microsoft.com/office/drawing/2014/main" id="{36C880D3-AF89-4A70-B6B5-CD3D3E964A40}"/>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3" name="Rectangle 27">
                  <a:extLst>
                    <a:ext uri="{FF2B5EF4-FFF2-40B4-BE49-F238E27FC236}">
                      <a16:creationId xmlns:a16="http://schemas.microsoft.com/office/drawing/2014/main" id="{455E7E47-D2F6-4F4E-9CA3-34FC188C87E5}"/>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4" name="Rectangle 28">
                  <a:extLst>
                    <a:ext uri="{FF2B5EF4-FFF2-40B4-BE49-F238E27FC236}">
                      <a16:creationId xmlns:a16="http://schemas.microsoft.com/office/drawing/2014/main" id="{B5CB0DF0-674D-470E-A892-525396CFB5E2}"/>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5" name="Rectangle 29">
                  <a:extLst>
                    <a:ext uri="{FF2B5EF4-FFF2-40B4-BE49-F238E27FC236}">
                      <a16:creationId xmlns:a16="http://schemas.microsoft.com/office/drawing/2014/main" id="{96D1A4BD-627F-42FD-807E-576F66E8F25F}"/>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6" name="Rectangle 30">
                  <a:extLst>
                    <a:ext uri="{FF2B5EF4-FFF2-40B4-BE49-F238E27FC236}">
                      <a16:creationId xmlns:a16="http://schemas.microsoft.com/office/drawing/2014/main" id="{1382ABF1-3A0E-4AAB-8EE9-FB365E2C9554}"/>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7" name="Rectangle 31">
                  <a:extLst>
                    <a:ext uri="{FF2B5EF4-FFF2-40B4-BE49-F238E27FC236}">
                      <a16:creationId xmlns:a16="http://schemas.microsoft.com/office/drawing/2014/main" id="{89803BE3-7426-49B5-A51A-016AAD4A1D11}"/>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8" name="Rectangle 32">
                  <a:extLst>
                    <a:ext uri="{FF2B5EF4-FFF2-40B4-BE49-F238E27FC236}">
                      <a16:creationId xmlns:a16="http://schemas.microsoft.com/office/drawing/2014/main" id="{23E764C9-02F1-4E09-91CF-F14E351DA462}"/>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9" name="Freeform 33">
                  <a:extLst>
                    <a:ext uri="{FF2B5EF4-FFF2-40B4-BE49-F238E27FC236}">
                      <a16:creationId xmlns:a16="http://schemas.microsoft.com/office/drawing/2014/main" id="{8DFC7BB6-59A7-4D64-9D78-8F354650B620}"/>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0" name="Freeform 34">
                  <a:extLst>
                    <a:ext uri="{FF2B5EF4-FFF2-40B4-BE49-F238E27FC236}">
                      <a16:creationId xmlns:a16="http://schemas.microsoft.com/office/drawing/2014/main" id="{3F6048B9-A425-4144-BEF1-A09B47034BDF}"/>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1" name="Freeform 35">
                  <a:extLst>
                    <a:ext uri="{FF2B5EF4-FFF2-40B4-BE49-F238E27FC236}">
                      <a16:creationId xmlns:a16="http://schemas.microsoft.com/office/drawing/2014/main" id="{FC44B2C8-84FB-48A5-882F-A642707E4846}"/>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2" name="Freeform 36">
                  <a:extLst>
                    <a:ext uri="{FF2B5EF4-FFF2-40B4-BE49-F238E27FC236}">
                      <a16:creationId xmlns:a16="http://schemas.microsoft.com/office/drawing/2014/main" id="{D349B8CD-679D-4A8A-A7CD-0D20BD8CEAC7}"/>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3" name="Oval 37">
                  <a:extLst>
                    <a:ext uri="{FF2B5EF4-FFF2-40B4-BE49-F238E27FC236}">
                      <a16:creationId xmlns:a16="http://schemas.microsoft.com/office/drawing/2014/main" id="{6DCD1AC9-D4BC-4FFB-8343-58387BBDA5EB}"/>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4" name="Oval 38">
                  <a:extLst>
                    <a:ext uri="{FF2B5EF4-FFF2-40B4-BE49-F238E27FC236}">
                      <a16:creationId xmlns:a16="http://schemas.microsoft.com/office/drawing/2014/main" id="{27053FA2-D469-4182-B4D0-C8B284029157}"/>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5" name="Oval 39">
                  <a:extLst>
                    <a:ext uri="{FF2B5EF4-FFF2-40B4-BE49-F238E27FC236}">
                      <a16:creationId xmlns:a16="http://schemas.microsoft.com/office/drawing/2014/main" id="{150BDFF2-2A88-4A5C-8665-EDC052C3F103}"/>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6" name="Freeform 40">
                  <a:extLst>
                    <a:ext uri="{FF2B5EF4-FFF2-40B4-BE49-F238E27FC236}">
                      <a16:creationId xmlns:a16="http://schemas.microsoft.com/office/drawing/2014/main" id="{1E44C25B-728B-4A56-A101-772CA90B7224}"/>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7" name="Freeform 41">
                  <a:extLst>
                    <a:ext uri="{FF2B5EF4-FFF2-40B4-BE49-F238E27FC236}">
                      <a16:creationId xmlns:a16="http://schemas.microsoft.com/office/drawing/2014/main" id="{847F052B-F8D6-4073-A688-92F1947E4C19}"/>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8" name="Freeform 42">
                  <a:extLst>
                    <a:ext uri="{FF2B5EF4-FFF2-40B4-BE49-F238E27FC236}">
                      <a16:creationId xmlns:a16="http://schemas.microsoft.com/office/drawing/2014/main" id="{0788BCAB-5F34-48B6-87B3-87EA20A92CE7}"/>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9" name="Freeform 44">
                  <a:extLst>
                    <a:ext uri="{FF2B5EF4-FFF2-40B4-BE49-F238E27FC236}">
                      <a16:creationId xmlns:a16="http://schemas.microsoft.com/office/drawing/2014/main" id="{4E94C734-CFB1-4CF9-B5E5-998B4B18BF90}"/>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0" name="Freeform 45">
                  <a:extLst>
                    <a:ext uri="{FF2B5EF4-FFF2-40B4-BE49-F238E27FC236}">
                      <a16:creationId xmlns:a16="http://schemas.microsoft.com/office/drawing/2014/main" id="{7CB48279-37D3-49FD-9191-E42D6A2D4CF4}"/>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1" name="Freeform 46">
                  <a:extLst>
                    <a:ext uri="{FF2B5EF4-FFF2-40B4-BE49-F238E27FC236}">
                      <a16:creationId xmlns:a16="http://schemas.microsoft.com/office/drawing/2014/main" id="{1CF04E8F-251C-40F9-B168-87A2CB264EB2}"/>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2" name="Freeform 48">
                  <a:extLst>
                    <a:ext uri="{FF2B5EF4-FFF2-40B4-BE49-F238E27FC236}">
                      <a16:creationId xmlns:a16="http://schemas.microsoft.com/office/drawing/2014/main" id="{10E47DAE-0157-4930-931B-A9E88D3AE202}"/>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3" name="Freeform 49">
                  <a:extLst>
                    <a:ext uri="{FF2B5EF4-FFF2-40B4-BE49-F238E27FC236}">
                      <a16:creationId xmlns:a16="http://schemas.microsoft.com/office/drawing/2014/main" id="{1D4D824E-DD38-4AFB-9A24-24448698FA87}"/>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4" name="Freeform 50">
                  <a:extLst>
                    <a:ext uri="{FF2B5EF4-FFF2-40B4-BE49-F238E27FC236}">
                      <a16:creationId xmlns:a16="http://schemas.microsoft.com/office/drawing/2014/main" id="{20C48673-2F6A-4924-9887-DF7C2A503E4A}"/>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5" name="Freeform 51">
                  <a:extLst>
                    <a:ext uri="{FF2B5EF4-FFF2-40B4-BE49-F238E27FC236}">
                      <a16:creationId xmlns:a16="http://schemas.microsoft.com/office/drawing/2014/main" id="{DF4CDA0B-95DC-425D-94B2-AA31A2A577E1}"/>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6" name="Freeform 52">
                  <a:extLst>
                    <a:ext uri="{FF2B5EF4-FFF2-40B4-BE49-F238E27FC236}">
                      <a16:creationId xmlns:a16="http://schemas.microsoft.com/office/drawing/2014/main" id="{97B21E13-7354-4DBB-88BB-B3E92908FBAF}"/>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7" name="Freeform 53">
                  <a:extLst>
                    <a:ext uri="{FF2B5EF4-FFF2-40B4-BE49-F238E27FC236}">
                      <a16:creationId xmlns:a16="http://schemas.microsoft.com/office/drawing/2014/main" id="{25341EC7-1E43-4E7C-9494-92F849B5FA34}"/>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8" name="Freeform 54">
                  <a:extLst>
                    <a:ext uri="{FF2B5EF4-FFF2-40B4-BE49-F238E27FC236}">
                      <a16:creationId xmlns:a16="http://schemas.microsoft.com/office/drawing/2014/main" id="{10CE9A34-83C9-4A49-8C70-0F212727BF90}"/>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9" name="Freeform 55">
                  <a:extLst>
                    <a:ext uri="{FF2B5EF4-FFF2-40B4-BE49-F238E27FC236}">
                      <a16:creationId xmlns:a16="http://schemas.microsoft.com/office/drawing/2014/main" id="{8BC62AA1-83B7-4AE7-AB6B-45482B6F458E}"/>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0" name="Freeform 56">
                  <a:extLst>
                    <a:ext uri="{FF2B5EF4-FFF2-40B4-BE49-F238E27FC236}">
                      <a16:creationId xmlns:a16="http://schemas.microsoft.com/office/drawing/2014/main" id="{DA01FEFC-3358-4AF8-83EF-FA94D3A237B6}"/>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1" name="Freeform 57">
                  <a:extLst>
                    <a:ext uri="{FF2B5EF4-FFF2-40B4-BE49-F238E27FC236}">
                      <a16:creationId xmlns:a16="http://schemas.microsoft.com/office/drawing/2014/main" id="{EB17B2FB-CF21-4D19-AEEA-B8FDAB787B5A}"/>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2" name="Freeform 58">
                  <a:extLst>
                    <a:ext uri="{FF2B5EF4-FFF2-40B4-BE49-F238E27FC236}">
                      <a16:creationId xmlns:a16="http://schemas.microsoft.com/office/drawing/2014/main" id="{1A0449A7-E340-4B05-A0B5-AD5C86C397E4}"/>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3" name="Freeform 59">
                  <a:extLst>
                    <a:ext uri="{FF2B5EF4-FFF2-40B4-BE49-F238E27FC236}">
                      <a16:creationId xmlns:a16="http://schemas.microsoft.com/office/drawing/2014/main" id="{E34FA057-4492-488B-904C-EC5B024E672E}"/>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4" name="Freeform 60">
                  <a:extLst>
                    <a:ext uri="{FF2B5EF4-FFF2-40B4-BE49-F238E27FC236}">
                      <a16:creationId xmlns:a16="http://schemas.microsoft.com/office/drawing/2014/main" id="{719FDAD4-071B-4CEB-8E41-CB73E3258852}"/>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5" name="Freeform 61">
                  <a:extLst>
                    <a:ext uri="{FF2B5EF4-FFF2-40B4-BE49-F238E27FC236}">
                      <a16:creationId xmlns:a16="http://schemas.microsoft.com/office/drawing/2014/main" id="{793F2F06-FCB6-4BFB-AA9F-380CAEEF7908}"/>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6" name="Freeform 62">
                  <a:extLst>
                    <a:ext uri="{FF2B5EF4-FFF2-40B4-BE49-F238E27FC236}">
                      <a16:creationId xmlns:a16="http://schemas.microsoft.com/office/drawing/2014/main" id="{5A90D01C-0C9F-4F6F-A14F-C01334F95A29}"/>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7" name="Freeform 63">
                  <a:extLst>
                    <a:ext uri="{FF2B5EF4-FFF2-40B4-BE49-F238E27FC236}">
                      <a16:creationId xmlns:a16="http://schemas.microsoft.com/office/drawing/2014/main" id="{5D514834-2591-43BE-8AF7-15DE3BFB82E3}"/>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8" name="Freeform 64">
                  <a:extLst>
                    <a:ext uri="{FF2B5EF4-FFF2-40B4-BE49-F238E27FC236}">
                      <a16:creationId xmlns:a16="http://schemas.microsoft.com/office/drawing/2014/main" id="{D18D7E86-8058-4FCF-BEFB-703E9ACC1A0A}"/>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9" name="Freeform 65">
                  <a:extLst>
                    <a:ext uri="{FF2B5EF4-FFF2-40B4-BE49-F238E27FC236}">
                      <a16:creationId xmlns:a16="http://schemas.microsoft.com/office/drawing/2014/main" id="{EF774712-519D-4E75-9B64-B2F9A9434A84}"/>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0" name="Rectangle 66">
                  <a:extLst>
                    <a:ext uri="{FF2B5EF4-FFF2-40B4-BE49-F238E27FC236}">
                      <a16:creationId xmlns:a16="http://schemas.microsoft.com/office/drawing/2014/main" id="{BE09E62F-3167-4F72-B872-3E022C724B4E}"/>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1" name="Rectangle 67">
                  <a:extLst>
                    <a:ext uri="{FF2B5EF4-FFF2-40B4-BE49-F238E27FC236}">
                      <a16:creationId xmlns:a16="http://schemas.microsoft.com/office/drawing/2014/main" id="{268977D5-956C-435D-A71E-135FC83411CC}"/>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2" name="Freeform 68">
                  <a:extLst>
                    <a:ext uri="{FF2B5EF4-FFF2-40B4-BE49-F238E27FC236}">
                      <a16:creationId xmlns:a16="http://schemas.microsoft.com/office/drawing/2014/main" id="{859706BF-8995-4DC9-85FC-885A52AA17E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3" name="Freeform 69">
                  <a:extLst>
                    <a:ext uri="{FF2B5EF4-FFF2-40B4-BE49-F238E27FC236}">
                      <a16:creationId xmlns:a16="http://schemas.microsoft.com/office/drawing/2014/main" id="{DE5314C4-7995-4B53-AF8B-C5B1AAF0352D}"/>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4" name="Freeform 70">
                  <a:extLst>
                    <a:ext uri="{FF2B5EF4-FFF2-40B4-BE49-F238E27FC236}">
                      <a16:creationId xmlns:a16="http://schemas.microsoft.com/office/drawing/2014/main" id="{1A42C2BB-5883-4FC1-8A1E-9B14A567381F}"/>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5" name="Freeform 71">
                  <a:extLst>
                    <a:ext uri="{FF2B5EF4-FFF2-40B4-BE49-F238E27FC236}">
                      <a16:creationId xmlns:a16="http://schemas.microsoft.com/office/drawing/2014/main" id="{54D564CE-1806-4873-BB4A-F45E29F2B7D3}"/>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6" name="Oval 72">
                  <a:extLst>
                    <a:ext uri="{FF2B5EF4-FFF2-40B4-BE49-F238E27FC236}">
                      <a16:creationId xmlns:a16="http://schemas.microsoft.com/office/drawing/2014/main" id="{00B7F9B5-8162-4744-884D-90F6B8EC9D64}"/>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7" name="Freeform 73">
                  <a:extLst>
                    <a:ext uri="{FF2B5EF4-FFF2-40B4-BE49-F238E27FC236}">
                      <a16:creationId xmlns:a16="http://schemas.microsoft.com/office/drawing/2014/main" id="{492FA7FE-4C93-48B8-82C6-FE2B1A5295E9}"/>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8" name="Oval 74">
                  <a:extLst>
                    <a:ext uri="{FF2B5EF4-FFF2-40B4-BE49-F238E27FC236}">
                      <a16:creationId xmlns:a16="http://schemas.microsoft.com/office/drawing/2014/main" id="{6242FC10-671A-4C66-A806-BB768142CCFC}"/>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9" name="Freeform 278">
                  <a:extLst>
                    <a:ext uri="{FF2B5EF4-FFF2-40B4-BE49-F238E27FC236}">
                      <a16:creationId xmlns:a16="http://schemas.microsoft.com/office/drawing/2014/main" id="{F7ED2F8C-ACEF-4A79-8FF6-E92A5817C748}"/>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0" name="Freeform 279">
                  <a:extLst>
                    <a:ext uri="{FF2B5EF4-FFF2-40B4-BE49-F238E27FC236}">
                      <a16:creationId xmlns:a16="http://schemas.microsoft.com/office/drawing/2014/main" id="{4C31D6E1-52E3-41EF-A989-01104A9A124A}"/>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1" name="Freeform 280">
                  <a:extLst>
                    <a:ext uri="{FF2B5EF4-FFF2-40B4-BE49-F238E27FC236}">
                      <a16:creationId xmlns:a16="http://schemas.microsoft.com/office/drawing/2014/main" id="{5C9C0C45-E277-44F5-9100-D73529F56726}"/>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2" name="Freeform 281">
                  <a:extLst>
                    <a:ext uri="{FF2B5EF4-FFF2-40B4-BE49-F238E27FC236}">
                      <a16:creationId xmlns:a16="http://schemas.microsoft.com/office/drawing/2014/main" id="{2833B1BF-F5C8-471D-865C-B573974DAF4D}"/>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3" name="Freeform 282">
                  <a:extLst>
                    <a:ext uri="{FF2B5EF4-FFF2-40B4-BE49-F238E27FC236}">
                      <a16:creationId xmlns:a16="http://schemas.microsoft.com/office/drawing/2014/main" id="{25E5147D-D772-43B5-B590-9FA4B0BA6538}"/>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4" name="Freeform 283">
                  <a:extLst>
                    <a:ext uri="{FF2B5EF4-FFF2-40B4-BE49-F238E27FC236}">
                      <a16:creationId xmlns:a16="http://schemas.microsoft.com/office/drawing/2014/main" id="{C9D39A44-E8CD-4585-8503-03084AFCDC23}"/>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5" name="Freeform 284">
                  <a:extLst>
                    <a:ext uri="{FF2B5EF4-FFF2-40B4-BE49-F238E27FC236}">
                      <a16:creationId xmlns:a16="http://schemas.microsoft.com/office/drawing/2014/main" id="{BA3DF11E-47C0-41BD-B5DC-3A106A6F89F8}"/>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6" name="Freeform 285">
                  <a:extLst>
                    <a:ext uri="{FF2B5EF4-FFF2-40B4-BE49-F238E27FC236}">
                      <a16:creationId xmlns:a16="http://schemas.microsoft.com/office/drawing/2014/main" id="{387704C0-2E5D-4525-A14A-2F6DE2172F77}"/>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7" name="Freeform 286">
                  <a:extLst>
                    <a:ext uri="{FF2B5EF4-FFF2-40B4-BE49-F238E27FC236}">
                      <a16:creationId xmlns:a16="http://schemas.microsoft.com/office/drawing/2014/main" id="{F004546C-44D7-4F04-848D-B4BDE12B39E5}"/>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8" name="Freeform 287">
                  <a:extLst>
                    <a:ext uri="{FF2B5EF4-FFF2-40B4-BE49-F238E27FC236}">
                      <a16:creationId xmlns:a16="http://schemas.microsoft.com/office/drawing/2014/main" id="{307A01EF-1E6E-4B90-A8A3-E85C8F4B5B74}"/>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9" name="Freeform 288">
                  <a:extLst>
                    <a:ext uri="{FF2B5EF4-FFF2-40B4-BE49-F238E27FC236}">
                      <a16:creationId xmlns:a16="http://schemas.microsoft.com/office/drawing/2014/main" id="{BF7F1275-276C-4FB2-B23B-8256C57747D6}"/>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0" name="Freeform 289">
                  <a:extLst>
                    <a:ext uri="{FF2B5EF4-FFF2-40B4-BE49-F238E27FC236}">
                      <a16:creationId xmlns:a16="http://schemas.microsoft.com/office/drawing/2014/main" id="{757936C8-B4B6-4A4D-BCB7-06A042BA22B5}"/>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1" name="Freeform 290">
                  <a:extLst>
                    <a:ext uri="{FF2B5EF4-FFF2-40B4-BE49-F238E27FC236}">
                      <a16:creationId xmlns:a16="http://schemas.microsoft.com/office/drawing/2014/main" id="{B41C284F-EB05-478A-B4AF-8FE5622B7D71}"/>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2" name="Freeform 291">
                  <a:extLst>
                    <a:ext uri="{FF2B5EF4-FFF2-40B4-BE49-F238E27FC236}">
                      <a16:creationId xmlns:a16="http://schemas.microsoft.com/office/drawing/2014/main" id="{0DECAB40-2F3F-4D0D-BADF-101490856EE2}"/>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3" name="Freeform 292">
                  <a:extLst>
                    <a:ext uri="{FF2B5EF4-FFF2-40B4-BE49-F238E27FC236}">
                      <a16:creationId xmlns:a16="http://schemas.microsoft.com/office/drawing/2014/main" id="{2E377467-936A-40DC-B3B7-B22CD51059DA}"/>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4" name="Freeform 293">
                  <a:extLst>
                    <a:ext uri="{FF2B5EF4-FFF2-40B4-BE49-F238E27FC236}">
                      <a16:creationId xmlns:a16="http://schemas.microsoft.com/office/drawing/2014/main" id="{189EF3EA-F906-4501-9B04-51B7821138DC}"/>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5" name="Freeform 294">
                  <a:extLst>
                    <a:ext uri="{FF2B5EF4-FFF2-40B4-BE49-F238E27FC236}">
                      <a16:creationId xmlns:a16="http://schemas.microsoft.com/office/drawing/2014/main" id="{C37D490D-8CD6-4FAB-8B7B-BCE8E629B541}"/>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6" name="Freeform 295">
                  <a:extLst>
                    <a:ext uri="{FF2B5EF4-FFF2-40B4-BE49-F238E27FC236}">
                      <a16:creationId xmlns:a16="http://schemas.microsoft.com/office/drawing/2014/main" id="{74BC5744-908B-4312-89E8-8D6E9E16FBF0}"/>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018" name="Rectangle 296">
                <a:extLst>
                  <a:ext uri="{FF2B5EF4-FFF2-40B4-BE49-F238E27FC236}">
                    <a16:creationId xmlns:a16="http://schemas.microsoft.com/office/drawing/2014/main" id="{E4E21A4E-1A83-4BA9-9B3D-47D3075F2186}"/>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9" name="Rectangle 297">
                <a:extLst>
                  <a:ext uri="{FF2B5EF4-FFF2-40B4-BE49-F238E27FC236}">
                    <a16:creationId xmlns:a16="http://schemas.microsoft.com/office/drawing/2014/main" id="{780EE215-C461-43F1-BF80-FFA263A7CCB7}"/>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0" name="Rectangle 298">
                <a:extLst>
                  <a:ext uri="{FF2B5EF4-FFF2-40B4-BE49-F238E27FC236}">
                    <a16:creationId xmlns:a16="http://schemas.microsoft.com/office/drawing/2014/main" id="{A3651400-8095-40E3-A936-A19B33A80DA4}"/>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1" name="Rectangle 299">
                <a:extLst>
                  <a:ext uri="{FF2B5EF4-FFF2-40B4-BE49-F238E27FC236}">
                    <a16:creationId xmlns:a16="http://schemas.microsoft.com/office/drawing/2014/main" id="{30FFF676-8993-4343-8D32-3E27C23E5AFF}"/>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2" name="Rectangle 300">
                <a:extLst>
                  <a:ext uri="{FF2B5EF4-FFF2-40B4-BE49-F238E27FC236}">
                    <a16:creationId xmlns:a16="http://schemas.microsoft.com/office/drawing/2014/main" id="{0D0D6899-95A9-414C-8183-77E6852BAD0D}"/>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3" name="Rectangle 301">
                <a:extLst>
                  <a:ext uri="{FF2B5EF4-FFF2-40B4-BE49-F238E27FC236}">
                    <a16:creationId xmlns:a16="http://schemas.microsoft.com/office/drawing/2014/main" id="{2170C0BD-108A-4D55-90A3-456505D5C67D}"/>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4" name="Rectangle 302">
                <a:extLst>
                  <a:ext uri="{FF2B5EF4-FFF2-40B4-BE49-F238E27FC236}">
                    <a16:creationId xmlns:a16="http://schemas.microsoft.com/office/drawing/2014/main" id="{EEBF6000-A289-401B-8AAB-1D4AFCE1BE18}"/>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5" name="Rectangle 303">
                <a:extLst>
                  <a:ext uri="{FF2B5EF4-FFF2-40B4-BE49-F238E27FC236}">
                    <a16:creationId xmlns:a16="http://schemas.microsoft.com/office/drawing/2014/main" id="{99A5C9E3-4457-4D79-A55E-49688551717E}"/>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6" name="Freeform 304">
                <a:extLst>
                  <a:ext uri="{FF2B5EF4-FFF2-40B4-BE49-F238E27FC236}">
                    <a16:creationId xmlns:a16="http://schemas.microsoft.com/office/drawing/2014/main" id="{A4B8EAA7-AF43-4C19-905B-127D561DC719}"/>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7" name="Freeform 305">
                <a:extLst>
                  <a:ext uri="{FF2B5EF4-FFF2-40B4-BE49-F238E27FC236}">
                    <a16:creationId xmlns:a16="http://schemas.microsoft.com/office/drawing/2014/main" id="{4DF80CB0-4474-462E-9654-128EE51CB6F4}"/>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8" name="Freeform 306">
                <a:extLst>
                  <a:ext uri="{FF2B5EF4-FFF2-40B4-BE49-F238E27FC236}">
                    <a16:creationId xmlns:a16="http://schemas.microsoft.com/office/drawing/2014/main" id="{8D94728C-E866-4085-8DB5-B757173DE1C4}"/>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9" name="Freeform 307">
                <a:extLst>
                  <a:ext uri="{FF2B5EF4-FFF2-40B4-BE49-F238E27FC236}">
                    <a16:creationId xmlns:a16="http://schemas.microsoft.com/office/drawing/2014/main" id="{A2CDE238-5D17-4D9E-9741-E9A026A435C0}"/>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0" name="Freeform 308">
                <a:extLst>
                  <a:ext uri="{FF2B5EF4-FFF2-40B4-BE49-F238E27FC236}">
                    <a16:creationId xmlns:a16="http://schemas.microsoft.com/office/drawing/2014/main" id="{95BE9B1F-2314-4B0C-833C-B60A3FBFE02F}"/>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1" name="Freeform 309">
                <a:extLst>
                  <a:ext uri="{FF2B5EF4-FFF2-40B4-BE49-F238E27FC236}">
                    <a16:creationId xmlns:a16="http://schemas.microsoft.com/office/drawing/2014/main" id="{E44FAA5E-7893-4505-8A72-387E3650F537}"/>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2" name="Freeform 310">
                <a:extLst>
                  <a:ext uri="{FF2B5EF4-FFF2-40B4-BE49-F238E27FC236}">
                    <a16:creationId xmlns:a16="http://schemas.microsoft.com/office/drawing/2014/main" id="{3917B88D-C53F-4893-A679-57CB216FB75C}"/>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3" name="Freeform 311">
                <a:extLst>
                  <a:ext uri="{FF2B5EF4-FFF2-40B4-BE49-F238E27FC236}">
                    <a16:creationId xmlns:a16="http://schemas.microsoft.com/office/drawing/2014/main" id="{46272A67-8FAF-4960-9E86-F894633E66E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4" name="Freeform 312">
                <a:extLst>
                  <a:ext uri="{FF2B5EF4-FFF2-40B4-BE49-F238E27FC236}">
                    <a16:creationId xmlns:a16="http://schemas.microsoft.com/office/drawing/2014/main" id="{451C67A5-3454-4BB7-B085-411E434C49F8}"/>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5" name="Freeform 313">
                <a:extLst>
                  <a:ext uri="{FF2B5EF4-FFF2-40B4-BE49-F238E27FC236}">
                    <a16:creationId xmlns:a16="http://schemas.microsoft.com/office/drawing/2014/main" id="{6E3F7A57-D7F4-4ABB-8C04-3A6E395E3CDB}"/>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6" name="Freeform 314">
                <a:extLst>
                  <a:ext uri="{FF2B5EF4-FFF2-40B4-BE49-F238E27FC236}">
                    <a16:creationId xmlns:a16="http://schemas.microsoft.com/office/drawing/2014/main" id="{3069615E-4977-4748-BE84-7D09154C93D2}"/>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7" name="Freeform 315">
                <a:extLst>
                  <a:ext uri="{FF2B5EF4-FFF2-40B4-BE49-F238E27FC236}">
                    <a16:creationId xmlns:a16="http://schemas.microsoft.com/office/drawing/2014/main" id="{FF3A8FBD-7CF7-4846-9DB2-E5EC9FD688A7}"/>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8" name="Freeform 316">
                <a:extLst>
                  <a:ext uri="{FF2B5EF4-FFF2-40B4-BE49-F238E27FC236}">
                    <a16:creationId xmlns:a16="http://schemas.microsoft.com/office/drawing/2014/main" id="{184704C9-A002-456E-BCC2-BE35694EEED1}"/>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9" name="Freeform 317">
                <a:extLst>
                  <a:ext uri="{FF2B5EF4-FFF2-40B4-BE49-F238E27FC236}">
                    <a16:creationId xmlns:a16="http://schemas.microsoft.com/office/drawing/2014/main" id="{3C60C46D-E4E2-4946-92E6-3B4D2A63EFDE}"/>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0" name="Freeform 318">
                <a:extLst>
                  <a:ext uri="{FF2B5EF4-FFF2-40B4-BE49-F238E27FC236}">
                    <a16:creationId xmlns:a16="http://schemas.microsoft.com/office/drawing/2014/main" id="{9F277867-0C0D-41F4-AE03-C6586BA7F96F}"/>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1" name="Freeform 319">
                <a:extLst>
                  <a:ext uri="{FF2B5EF4-FFF2-40B4-BE49-F238E27FC236}">
                    <a16:creationId xmlns:a16="http://schemas.microsoft.com/office/drawing/2014/main" id="{91263FDC-8926-4824-B6DD-EC846EB7AE8E}"/>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2" name="Freeform 320">
                <a:extLst>
                  <a:ext uri="{FF2B5EF4-FFF2-40B4-BE49-F238E27FC236}">
                    <a16:creationId xmlns:a16="http://schemas.microsoft.com/office/drawing/2014/main" id="{D04B3AAA-E58B-4A99-8627-38E6CE000B78}"/>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3" name="Freeform 321">
                <a:extLst>
                  <a:ext uri="{FF2B5EF4-FFF2-40B4-BE49-F238E27FC236}">
                    <a16:creationId xmlns:a16="http://schemas.microsoft.com/office/drawing/2014/main" id="{E307D6BC-2EEA-428F-B9E9-521B1C58E3A9}"/>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4" name="Freeform 322">
                <a:extLst>
                  <a:ext uri="{FF2B5EF4-FFF2-40B4-BE49-F238E27FC236}">
                    <a16:creationId xmlns:a16="http://schemas.microsoft.com/office/drawing/2014/main" id="{2A793794-B76A-48B0-A5CB-FDD5463FC990}"/>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5" name="Freeform 323">
                <a:extLst>
                  <a:ext uri="{FF2B5EF4-FFF2-40B4-BE49-F238E27FC236}">
                    <a16:creationId xmlns:a16="http://schemas.microsoft.com/office/drawing/2014/main" id="{69EA4644-6EE3-497D-BF1A-CD13240A86D1}"/>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6" name="Freeform 324">
                <a:extLst>
                  <a:ext uri="{FF2B5EF4-FFF2-40B4-BE49-F238E27FC236}">
                    <a16:creationId xmlns:a16="http://schemas.microsoft.com/office/drawing/2014/main" id="{FDF141A8-AEAC-440B-9F6C-2E26A174CB95}"/>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7" name="Freeform 325">
                <a:extLst>
                  <a:ext uri="{FF2B5EF4-FFF2-40B4-BE49-F238E27FC236}">
                    <a16:creationId xmlns:a16="http://schemas.microsoft.com/office/drawing/2014/main" id="{539997B1-A57E-490E-9849-70F93FD8E5EB}"/>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8" name="Freeform 326">
                <a:extLst>
                  <a:ext uri="{FF2B5EF4-FFF2-40B4-BE49-F238E27FC236}">
                    <a16:creationId xmlns:a16="http://schemas.microsoft.com/office/drawing/2014/main" id="{D06F3BFB-BD31-4749-A2EE-B62900C02F33}"/>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9" name="Freeform 327">
                <a:extLst>
                  <a:ext uri="{FF2B5EF4-FFF2-40B4-BE49-F238E27FC236}">
                    <a16:creationId xmlns:a16="http://schemas.microsoft.com/office/drawing/2014/main" id="{59115CE4-64F0-459E-8700-A4323346C789}"/>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0" name="Freeform 328">
                <a:extLst>
                  <a:ext uri="{FF2B5EF4-FFF2-40B4-BE49-F238E27FC236}">
                    <a16:creationId xmlns:a16="http://schemas.microsoft.com/office/drawing/2014/main" id="{B4A05FB1-6C7A-4238-9D18-11D500C7E561}"/>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1" name="Freeform 329">
                <a:extLst>
                  <a:ext uri="{FF2B5EF4-FFF2-40B4-BE49-F238E27FC236}">
                    <a16:creationId xmlns:a16="http://schemas.microsoft.com/office/drawing/2014/main" id="{FD336014-6F55-4530-A5A9-A55B9BB7D86D}"/>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2" name="Freeform 330">
                <a:extLst>
                  <a:ext uri="{FF2B5EF4-FFF2-40B4-BE49-F238E27FC236}">
                    <a16:creationId xmlns:a16="http://schemas.microsoft.com/office/drawing/2014/main" id="{8249BB61-2234-4F5C-9871-ADE6572994FB}"/>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3" name="Freeform 331">
                <a:extLst>
                  <a:ext uri="{FF2B5EF4-FFF2-40B4-BE49-F238E27FC236}">
                    <a16:creationId xmlns:a16="http://schemas.microsoft.com/office/drawing/2014/main" id="{210B1EF0-3A3D-4514-B4C0-7C71F1696251}"/>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4" name="Freeform 332">
                <a:extLst>
                  <a:ext uri="{FF2B5EF4-FFF2-40B4-BE49-F238E27FC236}">
                    <a16:creationId xmlns:a16="http://schemas.microsoft.com/office/drawing/2014/main" id="{189C14B2-192F-4106-9A11-37CAB9BE61A1}"/>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5" name="Freeform 333">
                <a:extLst>
                  <a:ext uri="{FF2B5EF4-FFF2-40B4-BE49-F238E27FC236}">
                    <a16:creationId xmlns:a16="http://schemas.microsoft.com/office/drawing/2014/main" id="{B8296D2B-40E8-4692-8285-78925DB9D89D}"/>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6" name="Freeform 334">
                <a:extLst>
                  <a:ext uri="{FF2B5EF4-FFF2-40B4-BE49-F238E27FC236}">
                    <a16:creationId xmlns:a16="http://schemas.microsoft.com/office/drawing/2014/main" id="{97F3B4A3-EE4E-403E-A857-404B24FFA766}"/>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7" name="Freeform 335">
                <a:extLst>
                  <a:ext uri="{FF2B5EF4-FFF2-40B4-BE49-F238E27FC236}">
                    <a16:creationId xmlns:a16="http://schemas.microsoft.com/office/drawing/2014/main" id="{8C6D1A3B-94A3-4A5D-B6D6-5FF7C1BC161A}"/>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7" name="Group 866">
              <a:extLst>
                <a:ext uri="{FF2B5EF4-FFF2-40B4-BE49-F238E27FC236}">
                  <a16:creationId xmlns:a16="http://schemas.microsoft.com/office/drawing/2014/main" id="{163183A6-44EB-4827-AC1C-075C16DE5460}"/>
                </a:ext>
              </a:extLst>
            </p:cNvPr>
            <p:cNvGrpSpPr/>
            <p:nvPr userDrawn="1"/>
          </p:nvGrpSpPr>
          <p:grpSpPr>
            <a:xfrm>
              <a:off x="5767681" y="4768645"/>
              <a:ext cx="481124" cy="461144"/>
              <a:chOff x="4799926" y="6845477"/>
              <a:chExt cx="571413" cy="547683"/>
            </a:xfrm>
            <a:solidFill>
              <a:schemeClr val="tx2"/>
            </a:solidFill>
          </p:grpSpPr>
          <p:sp>
            <p:nvSpPr>
              <p:cNvPr id="925" name="Freeform 162">
                <a:extLst>
                  <a:ext uri="{FF2B5EF4-FFF2-40B4-BE49-F238E27FC236}">
                    <a16:creationId xmlns:a16="http://schemas.microsoft.com/office/drawing/2014/main" id="{F2EE8872-8D63-4060-BE50-9D366724E577}"/>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6" name="Oval 189">
                <a:extLst>
                  <a:ext uri="{FF2B5EF4-FFF2-40B4-BE49-F238E27FC236}">
                    <a16:creationId xmlns:a16="http://schemas.microsoft.com/office/drawing/2014/main" id="{E632D0B6-7741-422D-8BAE-CFCF7240D85C}"/>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7" name="Freeform 190">
                <a:extLst>
                  <a:ext uri="{FF2B5EF4-FFF2-40B4-BE49-F238E27FC236}">
                    <a16:creationId xmlns:a16="http://schemas.microsoft.com/office/drawing/2014/main" id="{2A7C4D18-967F-464C-B4F3-602E21238436}"/>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8" name="Freeform 191">
                <a:extLst>
                  <a:ext uri="{FF2B5EF4-FFF2-40B4-BE49-F238E27FC236}">
                    <a16:creationId xmlns:a16="http://schemas.microsoft.com/office/drawing/2014/main" id="{D743B74E-FDD5-4C54-84A2-0D5D72BEEF1D}"/>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9" name="Freeform 192">
                <a:extLst>
                  <a:ext uri="{FF2B5EF4-FFF2-40B4-BE49-F238E27FC236}">
                    <a16:creationId xmlns:a16="http://schemas.microsoft.com/office/drawing/2014/main" id="{68129416-DA0A-4E84-90C1-DE77CE4E8068}"/>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0" name="Freeform 193">
                <a:extLst>
                  <a:ext uri="{FF2B5EF4-FFF2-40B4-BE49-F238E27FC236}">
                    <a16:creationId xmlns:a16="http://schemas.microsoft.com/office/drawing/2014/main" id="{1AA35175-75F1-46C8-86B8-D510F444864E}"/>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1" name="Freeform 194">
                <a:extLst>
                  <a:ext uri="{FF2B5EF4-FFF2-40B4-BE49-F238E27FC236}">
                    <a16:creationId xmlns:a16="http://schemas.microsoft.com/office/drawing/2014/main" id="{953F4B68-B412-4F82-B395-0E9496C1C48D}"/>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2" name="Freeform 195">
                <a:extLst>
                  <a:ext uri="{FF2B5EF4-FFF2-40B4-BE49-F238E27FC236}">
                    <a16:creationId xmlns:a16="http://schemas.microsoft.com/office/drawing/2014/main" id="{3606434B-93D6-4BFC-ACFB-A1433739DE0B}"/>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3" name="Freeform 196">
                <a:extLst>
                  <a:ext uri="{FF2B5EF4-FFF2-40B4-BE49-F238E27FC236}">
                    <a16:creationId xmlns:a16="http://schemas.microsoft.com/office/drawing/2014/main" id="{8590BC8C-4AF5-4D67-BB1A-4E1567EB84F8}"/>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4" name="Freeform 197">
                <a:extLst>
                  <a:ext uri="{FF2B5EF4-FFF2-40B4-BE49-F238E27FC236}">
                    <a16:creationId xmlns:a16="http://schemas.microsoft.com/office/drawing/2014/main" id="{4B6A8FDF-ABCE-4A8F-9B70-9901BD35F280}"/>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5" name="Freeform 198">
                <a:extLst>
                  <a:ext uri="{FF2B5EF4-FFF2-40B4-BE49-F238E27FC236}">
                    <a16:creationId xmlns:a16="http://schemas.microsoft.com/office/drawing/2014/main" id="{B938C1A1-7BF4-417D-AAC0-0039D9FC4AB0}"/>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6" name="Rectangle 199">
                <a:extLst>
                  <a:ext uri="{FF2B5EF4-FFF2-40B4-BE49-F238E27FC236}">
                    <a16:creationId xmlns:a16="http://schemas.microsoft.com/office/drawing/2014/main" id="{6340EBC7-D154-435B-B2D8-ACC3E3133AD5}"/>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7" name="Rectangle 200">
                <a:extLst>
                  <a:ext uri="{FF2B5EF4-FFF2-40B4-BE49-F238E27FC236}">
                    <a16:creationId xmlns:a16="http://schemas.microsoft.com/office/drawing/2014/main" id="{78DAFE30-2D3B-4FE3-ABFF-3D3ED5AEB2E4}"/>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8" name="Freeform 201">
                <a:extLst>
                  <a:ext uri="{FF2B5EF4-FFF2-40B4-BE49-F238E27FC236}">
                    <a16:creationId xmlns:a16="http://schemas.microsoft.com/office/drawing/2014/main" id="{F4930A1B-E971-45AD-9A5E-C43A9CFAE03B}"/>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9" name="Freeform 202">
                <a:extLst>
                  <a:ext uri="{FF2B5EF4-FFF2-40B4-BE49-F238E27FC236}">
                    <a16:creationId xmlns:a16="http://schemas.microsoft.com/office/drawing/2014/main" id="{93295D24-B287-406C-A643-1491A8FF710B}"/>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0" name="Rectangle 203">
                <a:extLst>
                  <a:ext uri="{FF2B5EF4-FFF2-40B4-BE49-F238E27FC236}">
                    <a16:creationId xmlns:a16="http://schemas.microsoft.com/office/drawing/2014/main" id="{4B458F00-C0F1-4797-90E7-7F9B3A3DBA32}"/>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1" name="Rectangle 204">
                <a:extLst>
                  <a:ext uri="{FF2B5EF4-FFF2-40B4-BE49-F238E27FC236}">
                    <a16:creationId xmlns:a16="http://schemas.microsoft.com/office/drawing/2014/main" id="{AACD2F48-ABAA-4DC4-B04A-C4294D80323B}"/>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2" name="Rectangle 206">
                <a:extLst>
                  <a:ext uri="{FF2B5EF4-FFF2-40B4-BE49-F238E27FC236}">
                    <a16:creationId xmlns:a16="http://schemas.microsoft.com/office/drawing/2014/main" id="{CFEFEFFF-3093-402F-A133-8B97C539D3DC}"/>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3" name="Rectangle 207">
                <a:extLst>
                  <a:ext uri="{FF2B5EF4-FFF2-40B4-BE49-F238E27FC236}">
                    <a16:creationId xmlns:a16="http://schemas.microsoft.com/office/drawing/2014/main" id="{5271A961-3A7E-4A62-8BF5-D0E6AB9E71BB}"/>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4" name="Freeform 208">
                <a:extLst>
                  <a:ext uri="{FF2B5EF4-FFF2-40B4-BE49-F238E27FC236}">
                    <a16:creationId xmlns:a16="http://schemas.microsoft.com/office/drawing/2014/main" id="{A5A4B495-B993-4C99-A477-6638C223D57A}"/>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5" name="Freeform 209">
                <a:extLst>
                  <a:ext uri="{FF2B5EF4-FFF2-40B4-BE49-F238E27FC236}">
                    <a16:creationId xmlns:a16="http://schemas.microsoft.com/office/drawing/2014/main" id="{1C8E2F00-D88B-4F12-B293-13DA9D7B53E5}"/>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6" name="Freeform 210">
                <a:extLst>
                  <a:ext uri="{FF2B5EF4-FFF2-40B4-BE49-F238E27FC236}">
                    <a16:creationId xmlns:a16="http://schemas.microsoft.com/office/drawing/2014/main" id="{C1BEA8EF-BD79-4251-9405-EC8BC1161844}"/>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7" name="Freeform 211">
                <a:extLst>
                  <a:ext uri="{FF2B5EF4-FFF2-40B4-BE49-F238E27FC236}">
                    <a16:creationId xmlns:a16="http://schemas.microsoft.com/office/drawing/2014/main" id="{17AEA142-142A-4D94-8F71-0B0CC97F3158}"/>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8" name="Freeform 212">
                <a:extLst>
                  <a:ext uri="{FF2B5EF4-FFF2-40B4-BE49-F238E27FC236}">
                    <a16:creationId xmlns:a16="http://schemas.microsoft.com/office/drawing/2014/main" id="{4ED4791F-F5BA-42AB-B2E8-B8451EB541A8}"/>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9" name="Freeform 213">
                <a:extLst>
                  <a:ext uri="{FF2B5EF4-FFF2-40B4-BE49-F238E27FC236}">
                    <a16:creationId xmlns:a16="http://schemas.microsoft.com/office/drawing/2014/main" id="{18EEEEA0-B7A4-4E28-A2C0-76DFE6DD4EF1}"/>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0" name="Freeform 214">
                <a:extLst>
                  <a:ext uri="{FF2B5EF4-FFF2-40B4-BE49-F238E27FC236}">
                    <a16:creationId xmlns:a16="http://schemas.microsoft.com/office/drawing/2014/main" id="{435C212F-FCE4-4021-9887-AD66686A5B07}"/>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1" name="Freeform 215">
                <a:extLst>
                  <a:ext uri="{FF2B5EF4-FFF2-40B4-BE49-F238E27FC236}">
                    <a16:creationId xmlns:a16="http://schemas.microsoft.com/office/drawing/2014/main" id="{98B4255D-4024-4565-9D98-98257E99709A}"/>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2" name="Freeform 216">
                <a:extLst>
                  <a:ext uri="{FF2B5EF4-FFF2-40B4-BE49-F238E27FC236}">
                    <a16:creationId xmlns:a16="http://schemas.microsoft.com/office/drawing/2014/main" id="{723B9B34-0074-4FE8-B158-CD7F8BABA6DD}"/>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3" name="Freeform 217">
                <a:extLst>
                  <a:ext uri="{FF2B5EF4-FFF2-40B4-BE49-F238E27FC236}">
                    <a16:creationId xmlns:a16="http://schemas.microsoft.com/office/drawing/2014/main" id="{66DFC36D-438C-4680-9C7B-667223FA97C3}"/>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4" name="Freeform 218">
                <a:extLst>
                  <a:ext uri="{FF2B5EF4-FFF2-40B4-BE49-F238E27FC236}">
                    <a16:creationId xmlns:a16="http://schemas.microsoft.com/office/drawing/2014/main" id="{4B759362-C397-459E-88E5-BC9D1B2AE6EF}"/>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5" name="Freeform 219">
                <a:extLst>
                  <a:ext uri="{FF2B5EF4-FFF2-40B4-BE49-F238E27FC236}">
                    <a16:creationId xmlns:a16="http://schemas.microsoft.com/office/drawing/2014/main" id="{1C2CC9A1-3555-4332-84B0-20782F23AEC4}"/>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6" name="Freeform 220">
                <a:extLst>
                  <a:ext uri="{FF2B5EF4-FFF2-40B4-BE49-F238E27FC236}">
                    <a16:creationId xmlns:a16="http://schemas.microsoft.com/office/drawing/2014/main" id="{A3B2096D-BF45-451E-882B-A2AF9F819B4A}"/>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7" name="Freeform 221">
                <a:extLst>
                  <a:ext uri="{FF2B5EF4-FFF2-40B4-BE49-F238E27FC236}">
                    <a16:creationId xmlns:a16="http://schemas.microsoft.com/office/drawing/2014/main" id="{1CDFB3DD-B453-49E8-B881-43805F2C407C}"/>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8" name="Freeform 222">
                <a:extLst>
                  <a:ext uri="{FF2B5EF4-FFF2-40B4-BE49-F238E27FC236}">
                    <a16:creationId xmlns:a16="http://schemas.microsoft.com/office/drawing/2014/main" id="{B474D0B6-789C-48FD-9206-79CE29BF0F80}"/>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9" name="Freeform 223">
                <a:extLst>
                  <a:ext uri="{FF2B5EF4-FFF2-40B4-BE49-F238E27FC236}">
                    <a16:creationId xmlns:a16="http://schemas.microsoft.com/office/drawing/2014/main" id="{FC22046C-62B8-41FC-B96B-1EDE6E2AF94B}"/>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0" name="Freeform 224">
                <a:extLst>
                  <a:ext uri="{FF2B5EF4-FFF2-40B4-BE49-F238E27FC236}">
                    <a16:creationId xmlns:a16="http://schemas.microsoft.com/office/drawing/2014/main" id="{3213C24B-6EAC-499B-A20C-2361875290E9}"/>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1" name="Freeform 225">
                <a:extLst>
                  <a:ext uri="{FF2B5EF4-FFF2-40B4-BE49-F238E27FC236}">
                    <a16:creationId xmlns:a16="http://schemas.microsoft.com/office/drawing/2014/main" id="{4DA465EA-495D-4C2A-8C61-EBB570505B78}"/>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2" name="Freeform 226">
                <a:extLst>
                  <a:ext uri="{FF2B5EF4-FFF2-40B4-BE49-F238E27FC236}">
                    <a16:creationId xmlns:a16="http://schemas.microsoft.com/office/drawing/2014/main" id="{CFF1BC74-1CD2-4968-BE5B-3E4B9F1DEBC6}"/>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3" name="Freeform 227">
                <a:extLst>
                  <a:ext uri="{FF2B5EF4-FFF2-40B4-BE49-F238E27FC236}">
                    <a16:creationId xmlns:a16="http://schemas.microsoft.com/office/drawing/2014/main" id="{43C9414F-F03C-4463-908F-AB0A0CFA5D73}"/>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4" name="Freeform 228">
                <a:extLst>
                  <a:ext uri="{FF2B5EF4-FFF2-40B4-BE49-F238E27FC236}">
                    <a16:creationId xmlns:a16="http://schemas.microsoft.com/office/drawing/2014/main" id="{62355565-0A48-46F8-8A6F-7C9DC1B114C5}"/>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5" name="Freeform 229">
                <a:extLst>
                  <a:ext uri="{FF2B5EF4-FFF2-40B4-BE49-F238E27FC236}">
                    <a16:creationId xmlns:a16="http://schemas.microsoft.com/office/drawing/2014/main" id="{B3E346D3-02A7-45BC-BC00-EEF00FEE0A35}"/>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6" name="Freeform 230">
                <a:extLst>
                  <a:ext uri="{FF2B5EF4-FFF2-40B4-BE49-F238E27FC236}">
                    <a16:creationId xmlns:a16="http://schemas.microsoft.com/office/drawing/2014/main" id="{3FE45240-F3AC-445E-ADA7-93D5CFBCDB7D}"/>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7" name="Rectangle 232">
                <a:extLst>
                  <a:ext uri="{FF2B5EF4-FFF2-40B4-BE49-F238E27FC236}">
                    <a16:creationId xmlns:a16="http://schemas.microsoft.com/office/drawing/2014/main" id="{A70E2602-34AF-4F71-8BFF-31BBCB5CF5E9}"/>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8" name="Freeform 233">
                <a:extLst>
                  <a:ext uri="{FF2B5EF4-FFF2-40B4-BE49-F238E27FC236}">
                    <a16:creationId xmlns:a16="http://schemas.microsoft.com/office/drawing/2014/main" id="{FA4D8134-45BC-4366-993E-3BFEFEA3DE94}"/>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9" name="Freeform 234">
                <a:extLst>
                  <a:ext uri="{FF2B5EF4-FFF2-40B4-BE49-F238E27FC236}">
                    <a16:creationId xmlns:a16="http://schemas.microsoft.com/office/drawing/2014/main" id="{84B5DB59-0AD6-4D36-B0A4-CA6C7D585CAF}"/>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0" name="Freeform 235">
                <a:extLst>
                  <a:ext uri="{FF2B5EF4-FFF2-40B4-BE49-F238E27FC236}">
                    <a16:creationId xmlns:a16="http://schemas.microsoft.com/office/drawing/2014/main" id="{3B103BAF-77AF-4BCA-895A-712B3F3CA02E}"/>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1" name="Freeform 236">
                <a:extLst>
                  <a:ext uri="{FF2B5EF4-FFF2-40B4-BE49-F238E27FC236}">
                    <a16:creationId xmlns:a16="http://schemas.microsoft.com/office/drawing/2014/main" id="{450FE29B-7B46-4E5B-8F89-A410D6DAFEF0}"/>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2" name="Freeform 237">
                <a:extLst>
                  <a:ext uri="{FF2B5EF4-FFF2-40B4-BE49-F238E27FC236}">
                    <a16:creationId xmlns:a16="http://schemas.microsoft.com/office/drawing/2014/main" id="{13F47B88-947F-44B2-B72A-8C9279153DEB}"/>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3" name="Freeform 238">
                <a:extLst>
                  <a:ext uri="{FF2B5EF4-FFF2-40B4-BE49-F238E27FC236}">
                    <a16:creationId xmlns:a16="http://schemas.microsoft.com/office/drawing/2014/main" id="{EB46040D-2117-4C8C-9BC9-6D5F51E38EA4}"/>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4" name="Freeform 239">
                <a:extLst>
                  <a:ext uri="{FF2B5EF4-FFF2-40B4-BE49-F238E27FC236}">
                    <a16:creationId xmlns:a16="http://schemas.microsoft.com/office/drawing/2014/main" id="{A85B664E-09B6-491B-B5A7-26F864E2926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5" name="Freeform 240">
                <a:extLst>
                  <a:ext uri="{FF2B5EF4-FFF2-40B4-BE49-F238E27FC236}">
                    <a16:creationId xmlns:a16="http://schemas.microsoft.com/office/drawing/2014/main" id="{75B8BC11-8052-4D87-AB79-0E792AB89B7C}"/>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6" name="Freeform 241">
                <a:extLst>
                  <a:ext uri="{FF2B5EF4-FFF2-40B4-BE49-F238E27FC236}">
                    <a16:creationId xmlns:a16="http://schemas.microsoft.com/office/drawing/2014/main" id="{A312D980-0C87-494C-8F92-7F39215F4696}"/>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7" name="Freeform 242">
                <a:extLst>
                  <a:ext uri="{FF2B5EF4-FFF2-40B4-BE49-F238E27FC236}">
                    <a16:creationId xmlns:a16="http://schemas.microsoft.com/office/drawing/2014/main" id="{E5C202B0-B98C-4C52-9F5F-052117243905}"/>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8" name="Freeform 243">
                <a:extLst>
                  <a:ext uri="{FF2B5EF4-FFF2-40B4-BE49-F238E27FC236}">
                    <a16:creationId xmlns:a16="http://schemas.microsoft.com/office/drawing/2014/main" id="{22AB8AE3-0264-455B-8FE5-D9C912D42B16}"/>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9" name="Freeform 244">
                <a:extLst>
                  <a:ext uri="{FF2B5EF4-FFF2-40B4-BE49-F238E27FC236}">
                    <a16:creationId xmlns:a16="http://schemas.microsoft.com/office/drawing/2014/main" id="{37AF62C9-1DCA-48AE-BEFB-92737EC107BE}"/>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0" name="Freeform 245">
                <a:extLst>
                  <a:ext uri="{FF2B5EF4-FFF2-40B4-BE49-F238E27FC236}">
                    <a16:creationId xmlns:a16="http://schemas.microsoft.com/office/drawing/2014/main" id="{1DB639DA-7529-49BB-A465-E4D60740E04D}"/>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1" name="Freeform 246">
                <a:extLst>
                  <a:ext uri="{FF2B5EF4-FFF2-40B4-BE49-F238E27FC236}">
                    <a16:creationId xmlns:a16="http://schemas.microsoft.com/office/drawing/2014/main" id="{0F9901D3-C67D-4208-85A2-66AED0659E3F}"/>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2" name="Freeform 247">
                <a:extLst>
                  <a:ext uri="{FF2B5EF4-FFF2-40B4-BE49-F238E27FC236}">
                    <a16:creationId xmlns:a16="http://schemas.microsoft.com/office/drawing/2014/main" id="{B9C792CD-C203-4841-B3A8-B23B1A557ABF}"/>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3" name="Freeform 248">
                <a:extLst>
                  <a:ext uri="{FF2B5EF4-FFF2-40B4-BE49-F238E27FC236}">
                    <a16:creationId xmlns:a16="http://schemas.microsoft.com/office/drawing/2014/main" id="{29ABF419-AE11-4D91-B2A2-CFB18192E5BD}"/>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4" name="Freeform 249">
                <a:extLst>
                  <a:ext uri="{FF2B5EF4-FFF2-40B4-BE49-F238E27FC236}">
                    <a16:creationId xmlns:a16="http://schemas.microsoft.com/office/drawing/2014/main" id="{43E08991-BC5A-4205-B91D-64060561BFFE}"/>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5" name="Freeform 250">
                <a:extLst>
                  <a:ext uri="{FF2B5EF4-FFF2-40B4-BE49-F238E27FC236}">
                    <a16:creationId xmlns:a16="http://schemas.microsoft.com/office/drawing/2014/main" id="{1E557711-DB74-48F9-B43B-B6803FB9901E}"/>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6" name="Freeform 251">
                <a:extLst>
                  <a:ext uri="{FF2B5EF4-FFF2-40B4-BE49-F238E27FC236}">
                    <a16:creationId xmlns:a16="http://schemas.microsoft.com/office/drawing/2014/main" id="{F57C0B6C-59E7-44DC-948C-E7543650F454}"/>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7" name="Freeform 252">
                <a:extLst>
                  <a:ext uri="{FF2B5EF4-FFF2-40B4-BE49-F238E27FC236}">
                    <a16:creationId xmlns:a16="http://schemas.microsoft.com/office/drawing/2014/main" id="{254B014E-917A-4576-96CC-60C3B5A27EEE}"/>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8" name="Freeform 253">
                <a:extLst>
                  <a:ext uri="{FF2B5EF4-FFF2-40B4-BE49-F238E27FC236}">
                    <a16:creationId xmlns:a16="http://schemas.microsoft.com/office/drawing/2014/main" id="{4745E23A-2748-4E2E-AD36-D663A0CA204C}"/>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9" name="Freeform 254">
                <a:extLst>
                  <a:ext uri="{FF2B5EF4-FFF2-40B4-BE49-F238E27FC236}">
                    <a16:creationId xmlns:a16="http://schemas.microsoft.com/office/drawing/2014/main" id="{C300A867-CD35-4961-BCE0-7BDABA629D44}"/>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0" name="Freeform 255">
                <a:extLst>
                  <a:ext uri="{FF2B5EF4-FFF2-40B4-BE49-F238E27FC236}">
                    <a16:creationId xmlns:a16="http://schemas.microsoft.com/office/drawing/2014/main" id="{083426E6-2C62-4451-ABE5-C807C2243E2B}"/>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1" name="Freeform 256">
                <a:extLst>
                  <a:ext uri="{FF2B5EF4-FFF2-40B4-BE49-F238E27FC236}">
                    <a16:creationId xmlns:a16="http://schemas.microsoft.com/office/drawing/2014/main" id="{DE044907-F391-4402-8E9D-AC12B57E6D2E}"/>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2" name="Freeform 257">
                <a:extLst>
                  <a:ext uri="{FF2B5EF4-FFF2-40B4-BE49-F238E27FC236}">
                    <a16:creationId xmlns:a16="http://schemas.microsoft.com/office/drawing/2014/main" id="{A911F38F-457D-4483-B395-166AFDF07242}"/>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3" name="Freeform 258">
                <a:extLst>
                  <a:ext uri="{FF2B5EF4-FFF2-40B4-BE49-F238E27FC236}">
                    <a16:creationId xmlns:a16="http://schemas.microsoft.com/office/drawing/2014/main" id="{78EC4751-8E0F-4507-A2AF-AAF3B352835D}"/>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4" name="Freeform 259">
                <a:extLst>
                  <a:ext uri="{FF2B5EF4-FFF2-40B4-BE49-F238E27FC236}">
                    <a16:creationId xmlns:a16="http://schemas.microsoft.com/office/drawing/2014/main" id="{D46AB5AB-F162-461D-872A-8B3776F0B26D}"/>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5" name="Freeform 260">
                <a:extLst>
                  <a:ext uri="{FF2B5EF4-FFF2-40B4-BE49-F238E27FC236}">
                    <a16:creationId xmlns:a16="http://schemas.microsoft.com/office/drawing/2014/main" id="{BE6AA76B-F4D0-4CB0-815F-FEFFFDFB9BBE}"/>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6" name="Freeform 261">
                <a:extLst>
                  <a:ext uri="{FF2B5EF4-FFF2-40B4-BE49-F238E27FC236}">
                    <a16:creationId xmlns:a16="http://schemas.microsoft.com/office/drawing/2014/main" id="{0A3DA898-2E16-4003-9520-4DA1A16D8761}"/>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7" name="Freeform 262">
                <a:extLst>
                  <a:ext uri="{FF2B5EF4-FFF2-40B4-BE49-F238E27FC236}">
                    <a16:creationId xmlns:a16="http://schemas.microsoft.com/office/drawing/2014/main" id="{8A127F4C-81B4-4AA5-A281-401AE153B381}"/>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8" name="Freeform 263">
                <a:extLst>
                  <a:ext uri="{FF2B5EF4-FFF2-40B4-BE49-F238E27FC236}">
                    <a16:creationId xmlns:a16="http://schemas.microsoft.com/office/drawing/2014/main" id="{6830C8D9-87C4-4FFB-9D8B-CFC5D33EE41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9" name="Freeform 264">
                <a:extLst>
                  <a:ext uri="{FF2B5EF4-FFF2-40B4-BE49-F238E27FC236}">
                    <a16:creationId xmlns:a16="http://schemas.microsoft.com/office/drawing/2014/main" id="{89516198-2D3C-40DF-8CB4-539D406FEC31}"/>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0" name="Freeform 265">
                <a:extLst>
                  <a:ext uri="{FF2B5EF4-FFF2-40B4-BE49-F238E27FC236}">
                    <a16:creationId xmlns:a16="http://schemas.microsoft.com/office/drawing/2014/main" id="{294344FF-2378-4985-8C8F-8166B8FD8EDA}"/>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1" name="Freeform 266">
                <a:extLst>
                  <a:ext uri="{FF2B5EF4-FFF2-40B4-BE49-F238E27FC236}">
                    <a16:creationId xmlns:a16="http://schemas.microsoft.com/office/drawing/2014/main" id="{47C4910D-2C5C-463D-A471-B094788B099F}"/>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2" name="Freeform 267">
                <a:extLst>
                  <a:ext uri="{FF2B5EF4-FFF2-40B4-BE49-F238E27FC236}">
                    <a16:creationId xmlns:a16="http://schemas.microsoft.com/office/drawing/2014/main" id="{689F895A-C5D0-4D25-9D18-3994F7022FE3}"/>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3" name="Freeform 268">
                <a:extLst>
                  <a:ext uri="{FF2B5EF4-FFF2-40B4-BE49-F238E27FC236}">
                    <a16:creationId xmlns:a16="http://schemas.microsoft.com/office/drawing/2014/main" id="{4D1FC2D4-F87D-4F42-870A-B2FB9FB35D2F}"/>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4" name="Freeform 269">
                <a:extLst>
                  <a:ext uri="{FF2B5EF4-FFF2-40B4-BE49-F238E27FC236}">
                    <a16:creationId xmlns:a16="http://schemas.microsoft.com/office/drawing/2014/main" id="{56876262-552F-432E-94A4-73E235F393B4}"/>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5" name="Freeform 270">
                <a:extLst>
                  <a:ext uri="{FF2B5EF4-FFF2-40B4-BE49-F238E27FC236}">
                    <a16:creationId xmlns:a16="http://schemas.microsoft.com/office/drawing/2014/main" id="{45E75E03-89D9-4428-9655-EF6DF61A661F}"/>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6" name="Freeform 271">
                <a:extLst>
                  <a:ext uri="{FF2B5EF4-FFF2-40B4-BE49-F238E27FC236}">
                    <a16:creationId xmlns:a16="http://schemas.microsoft.com/office/drawing/2014/main" id="{F3E0C236-569C-448D-82FF-36EFEC39B4B8}"/>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7" name="Freeform 272">
                <a:extLst>
                  <a:ext uri="{FF2B5EF4-FFF2-40B4-BE49-F238E27FC236}">
                    <a16:creationId xmlns:a16="http://schemas.microsoft.com/office/drawing/2014/main" id="{BAFACC10-E49D-46A3-9F24-20135F17EEAE}"/>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8" name="Freeform 273">
                <a:extLst>
                  <a:ext uri="{FF2B5EF4-FFF2-40B4-BE49-F238E27FC236}">
                    <a16:creationId xmlns:a16="http://schemas.microsoft.com/office/drawing/2014/main" id="{0EE0F712-5F3E-451F-986A-A01E86BECF61}"/>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9" name="Oval 274">
                <a:extLst>
                  <a:ext uri="{FF2B5EF4-FFF2-40B4-BE49-F238E27FC236}">
                    <a16:creationId xmlns:a16="http://schemas.microsoft.com/office/drawing/2014/main" id="{017FE32D-ECA7-446C-8B7A-8D7F0C7EAAD3}"/>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0" name="Oval 275">
                <a:extLst>
                  <a:ext uri="{FF2B5EF4-FFF2-40B4-BE49-F238E27FC236}">
                    <a16:creationId xmlns:a16="http://schemas.microsoft.com/office/drawing/2014/main" id="{83A930CC-60C0-4997-B820-B2B62FA38D22}"/>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1" name="Freeform 276">
                <a:extLst>
                  <a:ext uri="{FF2B5EF4-FFF2-40B4-BE49-F238E27FC236}">
                    <a16:creationId xmlns:a16="http://schemas.microsoft.com/office/drawing/2014/main" id="{9D9270A9-F3AC-4F03-BB42-B189B6466E09}"/>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2" name="Freeform 277">
                <a:extLst>
                  <a:ext uri="{FF2B5EF4-FFF2-40B4-BE49-F238E27FC236}">
                    <a16:creationId xmlns:a16="http://schemas.microsoft.com/office/drawing/2014/main" id="{FD63CD82-2567-4362-A2D6-0B598D685058}"/>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8" name="Group 867">
              <a:extLst>
                <a:ext uri="{FF2B5EF4-FFF2-40B4-BE49-F238E27FC236}">
                  <a16:creationId xmlns:a16="http://schemas.microsoft.com/office/drawing/2014/main" id="{553AADA8-30F3-4EC4-B8A9-CDFAD2257D22}"/>
                </a:ext>
              </a:extLst>
            </p:cNvPr>
            <p:cNvGrpSpPr/>
            <p:nvPr userDrawn="1"/>
          </p:nvGrpSpPr>
          <p:grpSpPr>
            <a:xfrm>
              <a:off x="6654117" y="4749771"/>
              <a:ext cx="331431" cy="427035"/>
              <a:chOff x="5344845" y="6823061"/>
              <a:chExt cx="393628" cy="507173"/>
            </a:xfrm>
            <a:solidFill>
              <a:schemeClr val="tx2"/>
            </a:solidFill>
          </p:grpSpPr>
          <p:sp>
            <p:nvSpPr>
              <p:cNvPr id="870" name="Rectangle 231">
                <a:extLst>
                  <a:ext uri="{FF2B5EF4-FFF2-40B4-BE49-F238E27FC236}">
                    <a16:creationId xmlns:a16="http://schemas.microsoft.com/office/drawing/2014/main" id="{CFDD89CA-E7C5-4E70-816D-F5890E06CF8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1" name="Freeform 336">
                <a:extLst>
                  <a:ext uri="{FF2B5EF4-FFF2-40B4-BE49-F238E27FC236}">
                    <a16:creationId xmlns:a16="http://schemas.microsoft.com/office/drawing/2014/main" id="{E380FA9A-0B88-4837-9AAF-A3A743AECC2F}"/>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2" name="Freeform 337">
                <a:extLst>
                  <a:ext uri="{FF2B5EF4-FFF2-40B4-BE49-F238E27FC236}">
                    <a16:creationId xmlns:a16="http://schemas.microsoft.com/office/drawing/2014/main" id="{6246C764-A5AB-40E3-B9F9-89C1139E34CE}"/>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3" name="Freeform 338">
                <a:extLst>
                  <a:ext uri="{FF2B5EF4-FFF2-40B4-BE49-F238E27FC236}">
                    <a16:creationId xmlns:a16="http://schemas.microsoft.com/office/drawing/2014/main" id="{5B7354C9-48D8-464B-9E8E-12DE80EC7F60}"/>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4" name="Freeform 339">
                <a:extLst>
                  <a:ext uri="{FF2B5EF4-FFF2-40B4-BE49-F238E27FC236}">
                    <a16:creationId xmlns:a16="http://schemas.microsoft.com/office/drawing/2014/main" id="{31B863CE-A951-4FB4-9516-228EE86F602A}"/>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5" name="Freeform 340">
                <a:extLst>
                  <a:ext uri="{FF2B5EF4-FFF2-40B4-BE49-F238E27FC236}">
                    <a16:creationId xmlns:a16="http://schemas.microsoft.com/office/drawing/2014/main" id="{6A6683E7-0406-4E06-A52C-23760EBB83F2}"/>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6" name="Freeform 341">
                <a:extLst>
                  <a:ext uri="{FF2B5EF4-FFF2-40B4-BE49-F238E27FC236}">
                    <a16:creationId xmlns:a16="http://schemas.microsoft.com/office/drawing/2014/main" id="{F51EB685-9FA3-488D-989C-9933BB2BCCF1}"/>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7" name="Freeform 342">
                <a:extLst>
                  <a:ext uri="{FF2B5EF4-FFF2-40B4-BE49-F238E27FC236}">
                    <a16:creationId xmlns:a16="http://schemas.microsoft.com/office/drawing/2014/main" id="{B74FC584-3991-45F9-834B-BD8F6EA5B21E}"/>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8" name="Freeform 343">
                <a:extLst>
                  <a:ext uri="{FF2B5EF4-FFF2-40B4-BE49-F238E27FC236}">
                    <a16:creationId xmlns:a16="http://schemas.microsoft.com/office/drawing/2014/main" id="{4DE4378A-4147-457D-BDF5-F8743A1546C3}"/>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9" name="Freeform 344">
                <a:extLst>
                  <a:ext uri="{FF2B5EF4-FFF2-40B4-BE49-F238E27FC236}">
                    <a16:creationId xmlns:a16="http://schemas.microsoft.com/office/drawing/2014/main" id="{BA199ACF-35C4-43AC-9774-C639D8F7F04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0" name="Freeform 345">
                <a:extLst>
                  <a:ext uri="{FF2B5EF4-FFF2-40B4-BE49-F238E27FC236}">
                    <a16:creationId xmlns:a16="http://schemas.microsoft.com/office/drawing/2014/main" id="{1288886F-D123-429B-9DFA-DCEEDD3F65A8}"/>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1" name="Freeform 346">
                <a:extLst>
                  <a:ext uri="{FF2B5EF4-FFF2-40B4-BE49-F238E27FC236}">
                    <a16:creationId xmlns:a16="http://schemas.microsoft.com/office/drawing/2014/main" id="{C2D4D14F-4458-4D05-AFA5-49AADE9E6D06}"/>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2" name="Freeform 347">
                <a:extLst>
                  <a:ext uri="{FF2B5EF4-FFF2-40B4-BE49-F238E27FC236}">
                    <a16:creationId xmlns:a16="http://schemas.microsoft.com/office/drawing/2014/main" id="{ED21A3F4-5196-4C92-8FFA-6665CFC3A47E}"/>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3" name="Freeform 348">
                <a:extLst>
                  <a:ext uri="{FF2B5EF4-FFF2-40B4-BE49-F238E27FC236}">
                    <a16:creationId xmlns:a16="http://schemas.microsoft.com/office/drawing/2014/main" id="{43D9B3CB-2984-4DCD-B769-AAC0E1B6EC26}"/>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4" name="Freeform 349">
                <a:extLst>
                  <a:ext uri="{FF2B5EF4-FFF2-40B4-BE49-F238E27FC236}">
                    <a16:creationId xmlns:a16="http://schemas.microsoft.com/office/drawing/2014/main" id="{33AC1196-D151-4CC6-A499-92253EFA0AEB}"/>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5" name="Freeform 350">
                <a:extLst>
                  <a:ext uri="{FF2B5EF4-FFF2-40B4-BE49-F238E27FC236}">
                    <a16:creationId xmlns:a16="http://schemas.microsoft.com/office/drawing/2014/main" id="{A9739191-26F9-45A0-ADC6-50DF89146D2B}"/>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6" name="Freeform 351">
                <a:extLst>
                  <a:ext uri="{FF2B5EF4-FFF2-40B4-BE49-F238E27FC236}">
                    <a16:creationId xmlns:a16="http://schemas.microsoft.com/office/drawing/2014/main" id="{68BE86E5-20C9-40F9-B24A-2B4068660794}"/>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7" name="Freeform 352">
                <a:extLst>
                  <a:ext uri="{FF2B5EF4-FFF2-40B4-BE49-F238E27FC236}">
                    <a16:creationId xmlns:a16="http://schemas.microsoft.com/office/drawing/2014/main" id="{AD69D42B-A030-4D3F-BBFD-95EAFB55836D}"/>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8" name="Freeform 353">
                <a:extLst>
                  <a:ext uri="{FF2B5EF4-FFF2-40B4-BE49-F238E27FC236}">
                    <a16:creationId xmlns:a16="http://schemas.microsoft.com/office/drawing/2014/main" id="{341A4B73-A1F5-486B-9B6A-532F8105CED4}"/>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9" name="Freeform 354">
                <a:extLst>
                  <a:ext uri="{FF2B5EF4-FFF2-40B4-BE49-F238E27FC236}">
                    <a16:creationId xmlns:a16="http://schemas.microsoft.com/office/drawing/2014/main" id="{A14AA2B2-D1F4-4A5E-9D85-E618A1D33561}"/>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0" name="Freeform 355">
                <a:extLst>
                  <a:ext uri="{FF2B5EF4-FFF2-40B4-BE49-F238E27FC236}">
                    <a16:creationId xmlns:a16="http://schemas.microsoft.com/office/drawing/2014/main" id="{BD45084A-5F1B-46EF-B80D-C171D62D535D}"/>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1" name="Freeform 356">
                <a:extLst>
                  <a:ext uri="{FF2B5EF4-FFF2-40B4-BE49-F238E27FC236}">
                    <a16:creationId xmlns:a16="http://schemas.microsoft.com/office/drawing/2014/main" id="{F9ACB47F-2823-4272-B593-699AFF588346}"/>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2" name="Freeform 357">
                <a:extLst>
                  <a:ext uri="{FF2B5EF4-FFF2-40B4-BE49-F238E27FC236}">
                    <a16:creationId xmlns:a16="http://schemas.microsoft.com/office/drawing/2014/main" id="{AA078A52-FD01-4F66-830E-BA987EAACCA9}"/>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3" name="Freeform 358">
                <a:extLst>
                  <a:ext uri="{FF2B5EF4-FFF2-40B4-BE49-F238E27FC236}">
                    <a16:creationId xmlns:a16="http://schemas.microsoft.com/office/drawing/2014/main" id="{1CAD018E-E4ED-409B-ABD9-94E50FA8FA62}"/>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4" name="Freeform 359">
                <a:extLst>
                  <a:ext uri="{FF2B5EF4-FFF2-40B4-BE49-F238E27FC236}">
                    <a16:creationId xmlns:a16="http://schemas.microsoft.com/office/drawing/2014/main" id="{F262A25B-A6A6-4E69-9956-01524D17A833}"/>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5" name="Freeform 360">
                <a:extLst>
                  <a:ext uri="{FF2B5EF4-FFF2-40B4-BE49-F238E27FC236}">
                    <a16:creationId xmlns:a16="http://schemas.microsoft.com/office/drawing/2014/main" id="{DB74FA4B-37A9-490F-ADEF-EFD7192A596D}"/>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6" name="Freeform 361">
                <a:extLst>
                  <a:ext uri="{FF2B5EF4-FFF2-40B4-BE49-F238E27FC236}">
                    <a16:creationId xmlns:a16="http://schemas.microsoft.com/office/drawing/2014/main" id="{EAE42631-9105-4EA8-80BE-927A5D7DF194}"/>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7" name="Freeform 362">
                <a:extLst>
                  <a:ext uri="{FF2B5EF4-FFF2-40B4-BE49-F238E27FC236}">
                    <a16:creationId xmlns:a16="http://schemas.microsoft.com/office/drawing/2014/main" id="{F9FF3E77-38F6-4D47-9BD0-3A7AED923F29}"/>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8" name="Freeform 363">
                <a:extLst>
                  <a:ext uri="{FF2B5EF4-FFF2-40B4-BE49-F238E27FC236}">
                    <a16:creationId xmlns:a16="http://schemas.microsoft.com/office/drawing/2014/main" id="{9686F632-444A-4FE8-9533-5F4CC6948FFB}"/>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9" name="Freeform 364">
                <a:extLst>
                  <a:ext uri="{FF2B5EF4-FFF2-40B4-BE49-F238E27FC236}">
                    <a16:creationId xmlns:a16="http://schemas.microsoft.com/office/drawing/2014/main" id="{AE6BF8EC-5EE6-4397-AD28-62E171CB870A}"/>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0" name="Freeform 365">
                <a:extLst>
                  <a:ext uri="{FF2B5EF4-FFF2-40B4-BE49-F238E27FC236}">
                    <a16:creationId xmlns:a16="http://schemas.microsoft.com/office/drawing/2014/main" id="{C37DF2AF-FACB-4CD8-B485-E94037077639}"/>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1" name="Freeform 366">
                <a:extLst>
                  <a:ext uri="{FF2B5EF4-FFF2-40B4-BE49-F238E27FC236}">
                    <a16:creationId xmlns:a16="http://schemas.microsoft.com/office/drawing/2014/main" id="{91E1A929-E8BB-4EBA-9C21-28AEE23954BA}"/>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2" name="Freeform 367">
                <a:extLst>
                  <a:ext uri="{FF2B5EF4-FFF2-40B4-BE49-F238E27FC236}">
                    <a16:creationId xmlns:a16="http://schemas.microsoft.com/office/drawing/2014/main" id="{87CB6486-ADDE-43BA-930A-F41EB3428884}"/>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3" name="Freeform 368">
                <a:extLst>
                  <a:ext uri="{FF2B5EF4-FFF2-40B4-BE49-F238E27FC236}">
                    <a16:creationId xmlns:a16="http://schemas.microsoft.com/office/drawing/2014/main" id="{65D01CAD-9442-4EDE-8260-9257187A2330}"/>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4" name="Freeform 369">
                <a:extLst>
                  <a:ext uri="{FF2B5EF4-FFF2-40B4-BE49-F238E27FC236}">
                    <a16:creationId xmlns:a16="http://schemas.microsoft.com/office/drawing/2014/main" id="{79069F91-487F-4A92-AC11-BC7A40AC2382}"/>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5" name="Freeform 370">
                <a:extLst>
                  <a:ext uri="{FF2B5EF4-FFF2-40B4-BE49-F238E27FC236}">
                    <a16:creationId xmlns:a16="http://schemas.microsoft.com/office/drawing/2014/main" id="{385F4A90-DD26-4C2E-9EAF-AC624EBF81A6}"/>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6" name="Freeform 371">
                <a:extLst>
                  <a:ext uri="{FF2B5EF4-FFF2-40B4-BE49-F238E27FC236}">
                    <a16:creationId xmlns:a16="http://schemas.microsoft.com/office/drawing/2014/main" id="{F0D2C5B8-62F4-4464-A710-6F435A6C901A}"/>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7" name="Freeform 372">
                <a:extLst>
                  <a:ext uri="{FF2B5EF4-FFF2-40B4-BE49-F238E27FC236}">
                    <a16:creationId xmlns:a16="http://schemas.microsoft.com/office/drawing/2014/main" id="{98385C74-78F7-4619-A7DE-7B68A8894A0A}"/>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8" name="Freeform 373">
                <a:extLst>
                  <a:ext uri="{FF2B5EF4-FFF2-40B4-BE49-F238E27FC236}">
                    <a16:creationId xmlns:a16="http://schemas.microsoft.com/office/drawing/2014/main" id="{68767A11-F669-4BCC-9EE2-58476784831F}"/>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9" name="Freeform 374">
                <a:extLst>
                  <a:ext uri="{FF2B5EF4-FFF2-40B4-BE49-F238E27FC236}">
                    <a16:creationId xmlns:a16="http://schemas.microsoft.com/office/drawing/2014/main" id="{4F4E10C7-0924-4FB2-93D4-BF28DF4EA4FE}"/>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0" name="Freeform 375">
                <a:extLst>
                  <a:ext uri="{FF2B5EF4-FFF2-40B4-BE49-F238E27FC236}">
                    <a16:creationId xmlns:a16="http://schemas.microsoft.com/office/drawing/2014/main" id="{587E3571-64A4-47C1-A445-D72B6095CA7B}"/>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1" name="Freeform 376">
                <a:extLst>
                  <a:ext uri="{FF2B5EF4-FFF2-40B4-BE49-F238E27FC236}">
                    <a16:creationId xmlns:a16="http://schemas.microsoft.com/office/drawing/2014/main" id="{C1B547B3-FA83-46C3-9E7A-2C85BE07574C}"/>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2" name="Freeform 377">
                <a:extLst>
                  <a:ext uri="{FF2B5EF4-FFF2-40B4-BE49-F238E27FC236}">
                    <a16:creationId xmlns:a16="http://schemas.microsoft.com/office/drawing/2014/main" id="{1C8D4BEC-B850-40A1-A391-B0A56D605D05}"/>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3" name="Freeform 378">
                <a:extLst>
                  <a:ext uri="{FF2B5EF4-FFF2-40B4-BE49-F238E27FC236}">
                    <a16:creationId xmlns:a16="http://schemas.microsoft.com/office/drawing/2014/main" id="{FB81C4A9-3154-438C-8F55-B3CF7AEFE40F}"/>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4" name="Freeform 379">
                <a:extLst>
                  <a:ext uri="{FF2B5EF4-FFF2-40B4-BE49-F238E27FC236}">
                    <a16:creationId xmlns:a16="http://schemas.microsoft.com/office/drawing/2014/main" id="{C852B619-F304-43A5-B9FE-8E590E36A78E}"/>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5" name="Freeform 380">
                <a:extLst>
                  <a:ext uri="{FF2B5EF4-FFF2-40B4-BE49-F238E27FC236}">
                    <a16:creationId xmlns:a16="http://schemas.microsoft.com/office/drawing/2014/main" id="{CD0A3BEC-0111-45AA-9DA2-350B658041A9}"/>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6" name="Freeform 381">
                <a:extLst>
                  <a:ext uri="{FF2B5EF4-FFF2-40B4-BE49-F238E27FC236}">
                    <a16:creationId xmlns:a16="http://schemas.microsoft.com/office/drawing/2014/main" id="{065F3435-3AA8-4E64-96CA-E7E1608CB142}"/>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7" name="Freeform 382">
                <a:extLst>
                  <a:ext uri="{FF2B5EF4-FFF2-40B4-BE49-F238E27FC236}">
                    <a16:creationId xmlns:a16="http://schemas.microsoft.com/office/drawing/2014/main" id="{8D813F5F-32DE-4C38-8D9C-E46012B98FCE}"/>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8" name="Freeform 383">
                <a:extLst>
                  <a:ext uri="{FF2B5EF4-FFF2-40B4-BE49-F238E27FC236}">
                    <a16:creationId xmlns:a16="http://schemas.microsoft.com/office/drawing/2014/main" id="{6EAA4F08-86B8-430B-9C7E-047D7E5242C7}"/>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9" name="Freeform 384">
                <a:extLst>
                  <a:ext uri="{FF2B5EF4-FFF2-40B4-BE49-F238E27FC236}">
                    <a16:creationId xmlns:a16="http://schemas.microsoft.com/office/drawing/2014/main" id="{8BF5071C-F548-47A6-8D7E-9F0FA585E748}"/>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0" name="Freeform 385">
                <a:extLst>
                  <a:ext uri="{FF2B5EF4-FFF2-40B4-BE49-F238E27FC236}">
                    <a16:creationId xmlns:a16="http://schemas.microsoft.com/office/drawing/2014/main" id="{D5E06FC4-789F-40BF-8F23-9D25B5C11136}"/>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1" name="Freeform 386">
                <a:extLst>
                  <a:ext uri="{FF2B5EF4-FFF2-40B4-BE49-F238E27FC236}">
                    <a16:creationId xmlns:a16="http://schemas.microsoft.com/office/drawing/2014/main" id="{29D54672-44AC-4D84-86FB-217C524447D8}"/>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2" name="Freeform 387">
                <a:extLst>
                  <a:ext uri="{FF2B5EF4-FFF2-40B4-BE49-F238E27FC236}">
                    <a16:creationId xmlns:a16="http://schemas.microsoft.com/office/drawing/2014/main" id="{75F8BB2D-ECE6-41E2-8CAB-998A5F57DDFD}"/>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3" name="Freeform 388">
                <a:extLst>
                  <a:ext uri="{FF2B5EF4-FFF2-40B4-BE49-F238E27FC236}">
                    <a16:creationId xmlns:a16="http://schemas.microsoft.com/office/drawing/2014/main" id="{0709CEBD-1412-480B-BB96-53A4ABF7D46C}"/>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4" name="Freeform 389">
                <a:extLst>
                  <a:ext uri="{FF2B5EF4-FFF2-40B4-BE49-F238E27FC236}">
                    <a16:creationId xmlns:a16="http://schemas.microsoft.com/office/drawing/2014/main" id="{213F9921-F9B9-4072-A615-B1C16E54C5C1}"/>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869" name="Rectangle 868">
              <a:extLst>
                <a:ext uri="{FF2B5EF4-FFF2-40B4-BE49-F238E27FC236}">
                  <a16:creationId xmlns:a16="http://schemas.microsoft.com/office/drawing/2014/main" id="{2916794A-33F1-450B-994F-42E75D49D151}"/>
                </a:ext>
              </a:extLst>
            </p:cNvPr>
            <p:cNvSpPr/>
            <p:nvPr userDrawn="1"/>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39831387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43FED3-276E-4B05-93B0-4F75B6AC31EF}"/>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3996EEAC-223B-482E-A7F3-45B6C41E2F3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A9FB0FD-0E2E-402E-B681-7E4D6BAE284A}"/>
              </a:ext>
            </a:extLst>
          </p:cNvPr>
          <p:cNvSpPr>
            <a:spLocks noGrp="1"/>
          </p:cNvSpPr>
          <p:nvPr>
            <p:ph type="dt" sz="half" idx="10"/>
          </p:nvPr>
        </p:nvSpPr>
        <p:spPr/>
        <p:txBody>
          <a:bodyPr/>
          <a:lstStyle/>
          <a:p>
            <a:fld id="{AA1D2657-089E-4FA6-AA94-83142966302A}" type="datetimeFigureOut">
              <a:rPr lang="en-GB" smtClean="0"/>
              <a:t>06/06/2022</a:t>
            </a:fld>
            <a:endParaRPr lang="en-GB" dirty="0"/>
          </a:p>
        </p:txBody>
      </p:sp>
      <p:sp>
        <p:nvSpPr>
          <p:cNvPr id="5" name="Footer Placeholder 4">
            <a:extLst>
              <a:ext uri="{FF2B5EF4-FFF2-40B4-BE49-F238E27FC236}">
                <a16:creationId xmlns:a16="http://schemas.microsoft.com/office/drawing/2014/main" id="{F3022DE2-EE09-4C94-961C-97F9C1324934}"/>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00CE6E68-AE54-447E-A19B-C7D565AB2FDB}"/>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4524643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Inverted">
    <p:bg>
      <p:bgPr>
        <a:solidFill>
          <a:schemeClr val="accent6"/>
        </a:solidFill>
        <a:effectLst/>
      </p:bgPr>
    </p:bg>
    <p:spTree>
      <p:nvGrpSpPr>
        <p:cNvPr id="1" name=""/>
        <p:cNvGrpSpPr/>
        <p:nvPr/>
      </p:nvGrpSpPr>
      <p:grpSpPr>
        <a:xfrm>
          <a:off x="0" y="0"/>
          <a:ext cx="0" cy="0"/>
          <a:chOff x="0" y="0"/>
          <a:chExt cx="0" cy="0"/>
        </a:xfrm>
      </p:grpSpPr>
      <p:grpSp>
        <p:nvGrpSpPr>
          <p:cNvPr id="444" name="Group 28">
            <a:extLst>
              <a:ext uri="{FF2B5EF4-FFF2-40B4-BE49-F238E27FC236}">
                <a16:creationId xmlns:a16="http://schemas.microsoft.com/office/drawing/2014/main" id="{51EB2350-400E-40C3-8F44-C1958EF625F0}"/>
              </a:ext>
            </a:extLst>
          </p:cNvPr>
          <p:cNvGrpSpPr>
            <a:grpSpLocks noChangeAspect="1"/>
          </p:cNvGrpSpPr>
          <p:nvPr/>
        </p:nvGrpSpPr>
        <p:grpSpPr bwMode="auto">
          <a:xfrm>
            <a:off x="1583499" y="4566467"/>
            <a:ext cx="8220503" cy="2315299"/>
            <a:chOff x="438" y="2635"/>
            <a:chExt cx="3444" cy="970"/>
          </a:xfrm>
          <a:solidFill>
            <a:schemeClr val="tx2"/>
          </a:solidFill>
        </p:grpSpPr>
        <p:sp>
          <p:nvSpPr>
            <p:cNvPr id="858" name="Freeform 29">
              <a:extLst>
                <a:ext uri="{FF2B5EF4-FFF2-40B4-BE49-F238E27FC236}">
                  <a16:creationId xmlns:a16="http://schemas.microsoft.com/office/drawing/2014/main" id="{9051F0AE-0010-4B82-AEE6-0641493291D8}"/>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9" name="Freeform 30">
              <a:extLst>
                <a:ext uri="{FF2B5EF4-FFF2-40B4-BE49-F238E27FC236}">
                  <a16:creationId xmlns:a16="http://schemas.microsoft.com/office/drawing/2014/main" id="{B989E759-FF72-4D81-8079-70F3B4B75C59}"/>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0" name="Freeform 31">
              <a:extLst>
                <a:ext uri="{FF2B5EF4-FFF2-40B4-BE49-F238E27FC236}">
                  <a16:creationId xmlns:a16="http://schemas.microsoft.com/office/drawing/2014/main" id="{9CA41B45-9ABE-4D49-8289-24E9ECE8FD7C}"/>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1" name="Freeform 32">
              <a:extLst>
                <a:ext uri="{FF2B5EF4-FFF2-40B4-BE49-F238E27FC236}">
                  <a16:creationId xmlns:a16="http://schemas.microsoft.com/office/drawing/2014/main" id="{807F1ED6-3866-4AFE-916B-4023F73E3228}"/>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2" name="Freeform 33">
              <a:extLst>
                <a:ext uri="{FF2B5EF4-FFF2-40B4-BE49-F238E27FC236}">
                  <a16:creationId xmlns:a16="http://schemas.microsoft.com/office/drawing/2014/main" id="{BA297632-D87B-473E-9B62-9B59298A33E1}"/>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3" name="Freeform 34">
              <a:extLst>
                <a:ext uri="{FF2B5EF4-FFF2-40B4-BE49-F238E27FC236}">
                  <a16:creationId xmlns:a16="http://schemas.microsoft.com/office/drawing/2014/main" id="{85395309-4331-42CD-92D8-F9395EEB4A1F}"/>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4" name="Freeform 35">
              <a:extLst>
                <a:ext uri="{FF2B5EF4-FFF2-40B4-BE49-F238E27FC236}">
                  <a16:creationId xmlns:a16="http://schemas.microsoft.com/office/drawing/2014/main" id="{6183E1C7-EF44-48CA-A58F-C32F1BEA656B}"/>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5" name="Freeform 36">
              <a:extLst>
                <a:ext uri="{FF2B5EF4-FFF2-40B4-BE49-F238E27FC236}">
                  <a16:creationId xmlns:a16="http://schemas.microsoft.com/office/drawing/2014/main" id="{5E0F94AD-CE8F-4201-8A86-D5BE130DC5CF}"/>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6" name="Freeform 37">
              <a:extLst>
                <a:ext uri="{FF2B5EF4-FFF2-40B4-BE49-F238E27FC236}">
                  <a16:creationId xmlns:a16="http://schemas.microsoft.com/office/drawing/2014/main" id="{2E013891-DB37-48B6-AE90-2713D79ECB14}"/>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p:ph type="title"/>
          </p:nvPr>
        </p:nvSpPr>
        <p:spPr/>
        <p:txBody>
          <a:bodyPr/>
          <a:lstStyle>
            <a:lvl1pPr>
              <a:defRPr>
                <a:solidFill>
                  <a:srgbClr val="1A2751"/>
                </a:solidFill>
              </a:defRPr>
            </a:lvl1pPr>
          </a:lstStyle>
          <a:p>
            <a:r>
              <a:rPr lang="en-US"/>
              <a:t>Click to edit Master title style</a:t>
            </a:r>
            <a:endParaRPr lang="en-GB"/>
          </a:p>
        </p:txBody>
      </p:sp>
      <p:grpSp>
        <p:nvGrpSpPr>
          <p:cNvPr id="13" name="Group 4">
            <a:extLst>
              <a:ext uri="{FF2B5EF4-FFF2-40B4-BE49-F238E27FC236}">
                <a16:creationId xmlns:a16="http://schemas.microsoft.com/office/drawing/2014/main" id="{066E71AC-971B-4291-9A7A-8084DD563CB0}"/>
              </a:ext>
            </a:extLst>
          </p:cNvPr>
          <p:cNvGrpSpPr>
            <a:grpSpLocks noChangeAspect="1"/>
          </p:cNvGrpSpPr>
          <p:nvPr userDrawn="1"/>
        </p:nvGrpSpPr>
        <p:grpSpPr bwMode="auto">
          <a:xfrm>
            <a:off x="10391191" y="5874879"/>
            <a:ext cx="1304319" cy="823908"/>
            <a:chOff x="289" y="1960"/>
            <a:chExt cx="3744" cy="2365"/>
          </a:xfrm>
        </p:grpSpPr>
        <p:sp>
          <p:nvSpPr>
            <p:cNvPr id="15" name="Freeform 5">
              <a:extLst>
                <a:ext uri="{FF2B5EF4-FFF2-40B4-BE49-F238E27FC236}">
                  <a16:creationId xmlns:a16="http://schemas.microsoft.com/office/drawing/2014/main" id="{DC3E5E85-9831-4864-9E4F-B708B7B78424}"/>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 name="Freeform 6">
              <a:extLst>
                <a:ext uri="{FF2B5EF4-FFF2-40B4-BE49-F238E27FC236}">
                  <a16:creationId xmlns:a16="http://schemas.microsoft.com/office/drawing/2014/main" id="{71C144EC-89CC-4209-ABB2-EAD17436083E}"/>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7">
              <a:extLst>
                <a:ext uri="{FF2B5EF4-FFF2-40B4-BE49-F238E27FC236}">
                  <a16:creationId xmlns:a16="http://schemas.microsoft.com/office/drawing/2014/main" id="{0FE12717-E373-4FA7-AFD9-52A1636B7D6E}"/>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8">
              <a:extLst>
                <a:ext uri="{FF2B5EF4-FFF2-40B4-BE49-F238E27FC236}">
                  <a16:creationId xmlns:a16="http://schemas.microsoft.com/office/drawing/2014/main" id="{18812F69-0230-4E1F-BFB0-2682FAB1B83C}"/>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9">
              <a:extLst>
                <a:ext uri="{FF2B5EF4-FFF2-40B4-BE49-F238E27FC236}">
                  <a16:creationId xmlns:a16="http://schemas.microsoft.com/office/drawing/2014/main" id="{56BA5576-6AAE-471C-AC4B-B3034F0C3F0E}"/>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10">
              <a:extLst>
                <a:ext uri="{FF2B5EF4-FFF2-40B4-BE49-F238E27FC236}">
                  <a16:creationId xmlns:a16="http://schemas.microsoft.com/office/drawing/2014/main" id="{C6491568-42AC-48FC-B803-49EAE2BB8CBF}"/>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1">
              <a:extLst>
                <a:ext uri="{FF2B5EF4-FFF2-40B4-BE49-F238E27FC236}">
                  <a16:creationId xmlns:a16="http://schemas.microsoft.com/office/drawing/2014/main" id="{6215499B-6D23-4AE1-A5D0-972171F3CB62}"/>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2">
              <a:extLst>
                <a:ext uri="{FF2B5EF4-FFF2-40B4-BE49-F238E27FC236}">
                  <a16:creationId xmlns:a16="http://schemas.microsoft.com/office/drawing/2014/main" id="{3EE46BF2-2009-43B4-938C-A6A3E193E4DA}"/>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3">
              <a:extLst>
                <a:ext uri="{FF2B5EF4-FFF2-40B4-BE49-F238E27FC236}">
                  <a16:creationId xmlns:a16="http://schemas.microsoft.com/office/drawing/2014/main" id="{F99CF3FE-488E-445F-9A31-CAB172C89D34}"/>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4">
              <a:extLst>
                <a:ext uri="{FF2B5EF4-FFF2-40B4-BE49-F238E27FC236}">
                  <a16:creationId xmlns:a16="http://schemas.microsoft.com/office/drawing/2014/main" id="{44B42928-33FB-437A-9ADC-17B0DC095E85}"/>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5">
              <a:extLst>
                <a:ext uri="{FF2B5EF4-FFF2-40B4-BE49-F238E27FC236}">
                  <a16:creationId xmlns:a16="http://schemas.microsoft.com/office/drawing/2014/main" id="{C1C399B8-9FFC-4CBF-BDB3-5AD8E748A461}"/>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6">
              <a:extLst>
                <a:ext uri="{FF2B5EF4-FFF2-40B4-BE49-F238E27FC236}">
                  <a16:creationId xmlns:a16="http://schemas.microsoft.com/office/drawing/2014/main" id="{A82B75AD-EF02-4159-9E7C-D8ADDD86CFE1}"/>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7">
              <a:extLst>
                <a:ext uri="{FF2B5EF4-FFF2-40B4-BE49-F238E27FC236}">
                  <a16:creationId xmlns:a16="http://schemas.microsoft.com/office/drawing/2014/main" id="{3412E8FF-30DF-47E0-801B-758409F74796}"/>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8">
              <a:extLst>
                <a:ext uri="{FF2B5EF4-FFF2-40B4-BE49-F238E27FC236}">
                  <a16:creationId xmlns:a16="http://schemas.microsoft.com/office/drawing/2014/main" id="{28309A49-8FBC-49B4-B814-C7D114483933}"/>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9">
              <a:extLst>
                <a:ext uri="{FF2B5EF4-FFF2-40B4-BE49-F238E27FC236}">
                  <a16:creationId xmlns:a16="http://schemas.microsoft.com/office/drawing/2014/main" id="{B209641B-BEEC-43CD-B211-70E9960E986F}"/>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20">
              <a:extLst>
                <a:ext uri="{FF2B5EF4-FFF2-40B4-BE49-F238E27FC236}">
                  <a16:creationId xmlns:a16="http://schemas.microsoft.com/office/drawing/2014/main" id="{BC4BFCA6-C45A-4843-9000-9B384F1C0E55}"/>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1">
              <a:extLst>
                <a:ext uri="{FF2B5EF4-FFF2-40B4-BE49-F238E27FC236}">
                  <a16:creationId xmlns:a16="http://schemas.microsoft.com/office/drawing/2014/main" id="{ACDFB383-6A7B-4125-83AD-C602BD6161E7}"/>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2">
              <a:extLst>
                <a:ext uri="{FF2B5EF4-FFF2-40B4-BE49-F238E27FC236}">
                  <a16:creationId xmlns:a16="http://schemas.microsoft.com/office/drawing/2014/main" id="{5F10DD96-F328-4CD2-BFDB-BCFC3DB510B2}"/>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3">
              <a:extLst>
                <a:ext uri="{FF2B5EF4-FFF2-40B4-BE49-F238E27FC236}">
                  <a16:creationId xmlns:a16="http://schemas.microsoft.com/office/drawing/2014/main" id="{B66626A7-86B4-4F9A-A7C3-D1C02B91ED54}"/>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4">
              <a:extLst>
                <a:ext uri="{FF2B5EF4-FFF2-40B4-BE49-F238E27FC236}">
                  <a16:creationId xmlns:a16="http://schemas.microsoft.com/office/drawing/2014/main" id="{B36F9053-06D4-4246-BE0C-4D2864A66B22}"/>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4" name="Rectangle 13">
            <a:extLst>
              <a:ext uri="{FF2B5EF4-FFF2-40B4-BE49-F238E27FC236}">
                <a16:creationId xmlns:a16="http://schemas.microsoft.com/office/drawing/2014/main" id="{C33F57EC-4233-467C-86EF-1E9DDD1A33E1}"/>
              </a:ext>
            </a:extLst>
          </p:cNvPr>
          <p:cNvSpPr/>
          <p:nvPr userDrawn="1"/>
        </p:nvSpPr>
        <p:spPr>
          <a:xfrm>
            <a:off x="0" y="6867497"/>
            <a:ext cx="12192000" cy="44292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nvGrpSpPr>
          <p:cNvPr id="3" name="Group 4">
            <a:extLst>
              <a:ext uri="{FF2B5EF4-FFF2-40B4-BE49-F238E27FC236}">
                <a16:creationId xmlns:a16="http://schemas.microsoft.com/office/drawing/2014/main" id="{A00014CF-EA0A-4ADF-A2B5-5E455576B08D}"/>
              </a:ext>
            </a:extLst>
          </p:cNvPr>
          <p:cNvGrpSpPr>
            <a:grpSpLocks noChangeAspect="1"/>
          </p:cNvGrpSpPr>
          <p:nvPr userDrawn="1"/>
        </p:nvGrpSpPr>
        <p:grpSpPr bwMode="auto">
          <a:xfrm>
            <a:off x="198967" y="5949958"/>
            <a:ext cx="1077383" cy="658284"/>
            <a:chOff x="94" y="2811"/>
            <a:chExt cx="509" cy="311"/>
          </a:xfrm>
          <a:solidFill>
            <a:srgbClr val="1A2751"/>
          </a:solidFill>
        </p:grpSpPr>
        <p:sp>
          <p:nvSpPr>
            <p:cNvPr id="436" name="Freeform 5">
              <a:extLst>
                <a:ext uri="{FF2B5EF4-FFF2-40B4-BE49-F238E27FC236}">
                  <a16:creationId xmlns:a16="http://schemas.microsoft.com/office/drawing/2014/main" id="{8F645A62-AA9F-4C6A-9C48-6BB7A8D84E0B}"/>
                </a:ext>
              </a:extLst>
            </p:cNvPr>
            <p:cNvSpPr>
              <a:spLocks noEditPoints="1"/>
            </p:cNvSpPr>
            <p:nvPr userDrawn="1"/>
          </p:nvSpPr>
          <p:spPr bwMode="auto">
            <a:xfrm>
              <a:off x="110" y="3070"/>
              <a:ext cx="112" cy="38"/>
            </a:xfrm>
            <a:custGeom>
              <a:avLst/>
              <a:gdLst>
                <a:gd name="T0" fmla="*/ 1708 w 1708"/>
                <a:gd name="T1" fmla="*/ 395 h 589"/>
                <a:gd name="T2" fmla="*/ 1443 w 1708"/>
                <a:gd name="T3" fmla="*/ 395 h 589"/>
                <a:gd name="T4" fmla="*/ 1477 w 1708"/>
                <a:gd name="T5" fmla="*/ 481 h 589"/>
                <a:gd name="T6" fmla="*/ 1567 w 1708"/>
                <a:gd name="T7" fmla="*/ 515 h 589"/>
                <a:gd name="T8" fmla="*/ 1671 w 1708"/>
                <a:gd name="T9" fmla="*/ 485 h 589"/>
                <a:gd name="T10" fmla="*/ 1695 w 1708"/>
                <a:gd name="T11" fmla="*/ 545 h 589"/>
                <a:gd name="T12" fmla="*/ 1550 w 1708"/>
                <a:gd name="T13" fmla="*/ 589 h 589"/>
                <a:gd name="T14" fmla="*/ 1398 w 1708"/>
                <a:gd name="T15" fmla="*/ 522 h 589"/>
                <a:gd name="T16" fmla="*/ 1349 w 1708"/>
                <a:gd name="T17" fmla="*/ 371 h 589"/>
                <a:gd name="T18" fmla="*/ 1399 w 1708"/>
                <a:gd name="T19" fmla="*/ 218 h 589"/>
                <a:gd name="T20" fmla="*/ 1530 w 1708"/>
                <a:gd name="T21" fmla="*/ 157 h 589"/>
                <a:gd name="T22" fmla="*/ 1660 w 1708"/>
                <a:gd name="T23" fmla="*/ 215 h 589"/>
                <a:gd name="T24" fmla="*/ 1708 w 1708"/>
                <a:gd name="T25" fmla="*/ 370 h 589"/>
                <a:gd name="T26" fmla="*/ 1708 w 1708"/>
                <a:gd name="T27" fmla="*/ 395 h 589"/>
                <a:gd name="T28" fmla="*/ 1328 w 1708"/>
                <a:gd name="T29" fmla="*/ 167 h 589"/>
                <a:gd name="T30" fmla="*/ 1162 w 1708"/>
                <a:gd name="T31" fmla="*/ 581 h 589"/>
                <a:gd name="T32" fmla="*/ 1093 w 1708"/>
                <a:gd name="T33" fmla="*/ 581 h 589"/>
                <a:gd name="T34" fmla="*/ 922 w 1708"/>
                <a:gd name="T35" fmla="*/ 167 h 589"/>
                <a:gd name="T36" fmla="*/ 1016 w 1708"/>
                <a:gd name="T37" fmla="*/ 167 h 589"/>
                <a:gd name="T38" fmla="*/ 1127 w 1708"/>
                <a:gd name="T39" fmla="*/ 464 h 589"/>
                <a:gd name="T40" fmla="*/ 1128 w 1708"/>
                <a:gd name="T41" fmla="*/ 464 h 589"/>
                <a:gd name="T42" fmla="*/ 1240 w 1708"/>
                <a:gd name="T43" fmla="*/ 167 h 589"/>
                <a:gd name="T44" fmla="*/ 1328 w 1708"/>
                <a:gd name="T45" fmla="*/ 167 h 589"/>
                <a:gd name="T46" fmla="*/ 906 w 1708"/>
                <a:gd name="T47" fmla="*/ 372 h 589"/>
                <a:gd name="T48" fmla="*/ 852 w 1708"/>
                <a:gd name="T49" fmla="*/ 527 h 589"/>
                <a:gd name="T50" fmla="*/ 703 w 1708"/>
                <a:gd name="T51" fmla="*/ 589 h 589"/>
                <a:gd name="T52" fmla="*/ 566 w 1708"/>
                <a:gd name="T53" fmla="*/ 538 h 589"/>
                <a:gd name="T54" fmla="*/ 504 w 1708"/>
                <a:gd name="T55" fmla="*/ 376 h 589"/>
                <a:gd name="T56" fmla="*/ 558 w 1708"/>
                <a:gd name="T57" fmla="*/ 220 h 589"/>
                <a:gd name="T58" fmla="*/ 703 w 1708"/>
                <a:gd name="T59" fmla="*/ 157 h 589"/>
                <a:gd name="T60" fmla="*/ 852 w 1708"/>
                <a:gd name="T61" fmla="*/ 219 h 589"/>
                <a:gd name="T62" fmla="*/ 906 w 1708"/>
                <a:gd name="T63" fmla="*/ 372 h 589"/>
                <a:gd name="T64" fmla="*/ 464 w 1708"/>
                <a:gd name="T65" fmla="*/ 538 h 589"/>
                <a:gd name="T66" fmla="*/ 285 w 1708"/>
                <a:gd name="T67" fmla="*/ 589 h 589"/>
                <a:gd name="T68" fmla="*/ 76 w 1708"/>
                <a:gd name="T69" fmla="*/ 506 h 589"/>
                <a:gd name="T70" fmla="*/ 0 w 1708"/>
                <a:gd name="T71" fmla="*/ 299 h 589"/>
                <a:gd name="T72" fmla="*/ 85 w 1708"/>
                <a:gd name="T73" fmla="*/ 86 h 589"/>
                <a:gd name="T74" fmla="*/ 304 w 1708"/>
                <a:gd name="T75" fmla="*/ 0 h 589"/>
                <a:gd name="T76" fmla="*/ 452 w 1708"/>
                <a:gd name="T77" fmla="*/ 31 h 589"/>
                <a:gd name="T78" fmla="*/ 452 w 1708"/>
                <a:gd name="T79" fmla="*/ 118 h 589"/>
                <a:gd name="T80" fmla="*/ 305 w 1708"/>
                <a:gd name="T81" fmla="*/ 77 h 589"/>
                <a:gd name="T82" fmla="*/ 153 w 1708"/>
                <a:gd name="T83" fmla="*/ 141 h 589"/>
                <a:gd name="T84" fmla="*/ 99 w 1708"/>
                <a:gd name="T85" fmla="*/ 292 h 589"/>
                <a:gd name="T86" fmla="*/ 154 w 1708"/>
                <a:gd name="T87" fmla="*/ 447 h 589"/>
                <a:gd name="T88" fmla="*/ 299 w 1708"/>
                <a:gd name="T89" fmla="*/ 508 h 589"/>
                <a:gd name="T90" fmla="*/ 438 w 1708"/>
                <a:gd name="T91" fmla="*/ 471 h 589"/>
                <a:gd name="T92" fmla="*/ 464 w 1708"/>
                <a:gd name="T93" fmla="*/ 538 h 589"/>
                <a:gd name="T94" fmla="*/ 1614 w 1708"/>
                <a:gd name="T95" fmla="*/ 328 h 589"/>
                <a:gd name="T96" fmla="*/ 1593 w 1708"/>
                <a:gd name="T97" fmla="*/ 259 h 589"/>
                <a:gd name="T98" fmla="*/ 1529 w 1708"/>
                <a:gd name="T99" fmla="*/ 228 h 589"/>
                <a:gd name="T100" fmla="*/ 1465 w 1708"/>
                <a:gd name="T101" fmla="*/ 258 h 589"/>
                <a:gd name="T102" fmla="*/ 1442 w 1708"/>
                <a:gd name="T103" fmla="*/ 328 h 589"/>
                <a:gd name="T104" fmla="*/ 1614 w 1708"/>
                <a:gd name="T105" fmla="*/ 328 h 589"/>
                <a:gd name="T106" fmla="*/ 812 w 1708"/>
                <a:gd name="T107" fmla="*/ 373 h 589"/>
                <a:gd name="T108" fmla="*/ 783 w 1708"/>
                <a:gd name="T109" fmla="*/ 269 h 589"/>
                <a:gd name="T110" fmla="*/ 702 w 1708"/>
                <a:gd name="T111" fmla="*/ 230 h 589"/>
                <a:gd name="T112" fmla="*/ 624 w 1708"/>
                <a:gd name="T113" fmla="*/ 269 h 589"/>
                <a:gd name="T114" fmla="*/ 596 w 1708"/>
                <a:gd name="T115" fmla="*/ 373 h 589"/>
                <a:gd name="T116" fmla="*/ 626 w 1708"/>
                <a:gd name="T117" fmla="*/ 477 h 589"/>
                <a:gd name="T118" fmla="*/ 705 w 1708"/>
                <a:gd name="T119" fmla="*/ 517 h 589"/>
                <a:gd name="T120" fmla="*/ 784 w 1708"/>
                <a:gd name="T121" fmla="*/ 477 h 589"/>
                <a:gd name="T122" fmla="*/ 812 w 1708"/>
                <a:gd name="T123" fmla="*/ 373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8" h="589">
                  <a:moveTo>
                    <a:pt x="1708" y="395"/>
                  </a:moveTo>
                  <a:lnTo>
                    <a:pt x="1443" y="395"/>
                  </a:lnTo>
                  <a:cubicBezTo>
                    <a:pt x="1443" y="430"/>
                    <a:pt x="1454" y="458"/>
                    <a:pt x="1477" y="481"/>
                  </a:cubicBezTo>
                  <a:cubicBezTo>
                    <a:pt x="1500" y="503"/>
                    <a:pt x="1530" y="515"/>
                    <a:pt x="1567" y="515"/>
                  </a:cubicBezTo>
                  <a:cubicBezTo>
                    <a:pt x="1602" y="515"/>
                    <a:pt x="1637" y="505"/>
                    <a:pt x="1671" y="485"/>
                  </a:cubicBezTo>
                  <a:lnTo>
                    <a:pt x="1695" y="545"/>
                  </a:lnTo>
                  <a:cubicBezTo>
                    <a:pt x="1653" y="574"/>
                    <a:pt x="1605" y="589"/>
                    <a:pt x="1550" y="589"/>
                  </a:cubicBezTo>
                  <a:cubicBezTo>
                    <a:pt x="1485" y="589"/>
                    <a:pt x="1434" y="567"/>
                    <a:pt x="1398" y="522"/>
                  </a:cubicBezTo>
                  <a:cubicBezTo>
                    <a:pt x="1365" y="483"/>
                    <a:pt x="1349" y="432"/>
                    <a:pt x="1349" y="371"/>
                  </a:cubicBezTo>
                  <a:cubicBezTo>
                    <a:pt x="1349" y="310"/>
                    <a:pt x="1366" y="259"/>
                    <a:pt x="1399" y="218"/>
                  </a:cubicBezTo>
                  <a:cubicBezTo>
                    <a:pt x="1432" y="177"/>
                    <a:pt x="1476" y="157"/>
                    <a:pt x="1530" y="157"/>
                  </a:cubicBezTo>
                  <a:cubicBezTo>
                    <a:pt x="1585" y="157"/>
                    <a:pt x="1628" y="176"/>
                    <a:pt x="1660" y="215"/>
                  </a:cubicBezTo>
                  <a:cubicBezTo>
                    <a:pt x="1692" y="254"/>
                    <a:pt x="1708" y="305"/>
                    <a:pt x="1708" y="370"/>
                  </a:cubicBezTo>
                  <a:lnTo>
                    <a:pt x="1708" y="395"/>
                  </a:lnTo>
                  <a:close/>
                  <a:moveTo>
                    <a:pt x="1328" y="167"/>
                  </a:moveTo>
                  <a:lnTo>
                    <a:pt x="1162" y="581"/>
                  </a:lnTo>
                  <a:lnTo>
                    <a:pt x="1093" y="581"/>
                  </a:lnTo>
                  <a:lnTo>
                    <a:pt x="922" y="167"/>
                  </a:lnTo>
                  <a:lnTo>
                    <a:pt x="1016" y="167"/>
                  </a:lnTo>
                  <a:lnTo>
                    <a:pt x="1127" y="464"/>
                  </a:lnTo>
                  <a:lnTo>
                    <a:pt x="1128" y="464"/>
                  </a:lnTo>
                  <a:lnTo>
                    <a:pt x="1240" y="167"/>
                  </a:lnTo>
                  <a:lnTo>
                    <a:pt x="1328" y="167"/>
                  </a:lnTo>
                  <a:close/>
                  <a:moveTo>
                    <a:pt x="906" y="372"/>
                  </a:moveTo>
                  <a:cubicBezTo>
                    <a:pt x="906" y="435"/>
                    <a:pt x="888" y="486"/>
                    <a:pt x="852" y="527"/>
                  </a:cubicBezTo>
                  <a:cubicBezTo>
                    <a:pt x="815" y="568"/>
                    <a:pt x="765" y="589"/>
                    <a:pt x="703" y="589"/>
                  </a:cubicBezTo>
                  <a:cubicBezTo>
                    <a:pt x="646" y="589"/>
                    <a:pt x="600" y="572"/>
                    <a:pt x="566" y="538"/>
                  </a:cubicBezTo>
                  <a:cubicBezTo>
                    <a:pt x="524" y="498"/>
                    <a:pt x="504" y="444"/>
                    <a:pt x="504" y="376"/>
                  </a:cubicBezTo>
                  <a:cubicBezTo>
                    <a:pt x="504" y="314"/>
                    <a:pt x="522" y="262"/>
                    <a:pt x="558" y="220"/>
                  </a:cubicBezTo>
                  <a:cubicBezTo>
                    <a:pt x="595" y="178"/>
                    <a:pt x="643" y="157"/>
                    <a:pt x="703" y="157"/>
                  </a:cubicBezTo>
                  <a:cubicBezTo>
                    <a:pt x="765" y="157"/>
                    <a:pt x="815" y="177"/>
                    <a:pt x="852" y="219"/>
                  </a:cubicBezTo>
                  <a:cubicBezTo>
                    <a:pt x="888" y="259"/>
                    <a:pt x="906" y="310"/>
                    <a:pt x="906" y="372"/>
                  </a:cubicBezTo>
                  <a:close/>
                  <a:moveTo>
                    <a:pt x="464" y="538"/>
                  </a:moveTo>
                  <a:cubicBezTo>
                    <a:pt x="407" y="572"/>
                    <a:pt x="347" y="589"/>
                    <a:pt x="285" y="589"/>
                  </a:cubicBezTo>
                  <a:cubicBezTo>
                    <a:pt x="197" y="589"/>
                    <a:pt x="128" y="561"/>
                    <a:pt x="76" y="506"/>
                  </a:cubicBezTo>
                  <a:cubicBezTo>
                    <a:pt x="25" y="452"/>
                    <a:pt x="0" y="383"/>
                    <a:pt x="0" y="299"/>
                  </a:cubicBezTo>
                  <a:cubicBezTo>
                    <a:pt x="0" y="214"/>
                    <a:pt x="28" y="143"/>
                    <a:pt x="85" y="86"/>
                  </a:cubicBezTo>
                  <a:cubicBezTo>
                    <a:pt x="141" y="28"/>
                    <a:pt x="214" y="0"/>
                    <a:pt x="304" y="0"/>
                  </a:cubicBezTo>
                  <a:cubicBezTo>
                    <a:pt x="363" y="0"/>
                    <a:pt x="412" y="10"/>
                    <a:pt x="452" y="31"/>
                  </a:cubicBezTo>
                  <a:lnTo>
                    <a:pt x="452" y="118"/>
                  </a:lnTo>
                  <a:cubicBezTo>
                    <a:pt x="407" y="91"/>
                    <a:pt x="358" y="77"/>
                    <a:pt x="305" y="77"/>
                  </a:cubicBezTo>
                  <a:cubicBezTo>
                    <a:pt x="242" y="77"/>
                    <a:pt x="191" y="98"/>
                    <a:pt x="153" y="141"/>
                  </a:cubicBezTo>
                  <a:cubicBezTo>
                    <a:pt x="117" y="181"/>
                    <a:pt x="99" y="231"/>
                    <a:pt x="99" y="292"/>
                  </a:cubicBezTo>
                  <a:cubicBezTo>
                    <a:pt x="99" y="355"/>
                    <a:pt x="118" y="407"/>
                    <a:pt x="154" y="447"/>
                  </a:cubicBezTo>
                  <a:cubicBezTo>
                    <a:pt x="190" y="488"/>
                    <a:pt x="238" y="508"/>
                    <a:pt x="299" y="508"/>
                  </a:cubicBezTo>
                  <a:cubicBezTo>
                    <a:pt x="347" y="508"/>
                    <a:pt x="393" y="495"/>
                    <a:pt x="438" y="471"/>
                  </a:cubicBezTo>
                  <a:lnTo>
                    <a:pt x="464" y="538"/>
                  </a:lnTo>
                  <a:close/>
                  <a:moveTo>
                    <a:pt x="1614" y="328"/>
                  </a:moveTo>
                  <a:cubicBezTo>
                    <a:pt x="1614" y="301"/>
                    <a:pt x="1607" y="278"/>
                    <a:pt x="1593" y="259"/>
                  </a:cubicBezTo>
                  <a:cubicBezTo>
                    <a:pt x="1577" y="238"/>
                    <a:pt x="1556" y="228"/>
                    <a:pt x="1529" y="228"/>
                  </a:cubicBezTo>
                  <a:cubicBezTo>
                    <a:pt x="1502" y="228"/>
                    <a:pt x="1481" y="238"/>
                    <a:pt x="1465" y="258"/>
                  </a:cubicBezTo>
                  <a:cubicBezTo>
                    <a:pt x="1450" y="278"/>
                    <a:pt x="1442" y="301"/>
                    <a:pt x="1442" y="328"/>
                  </a:cubicBezTo>
                  <a:lnTo>
                    <a:pt x="1614" y="328"/>
                  </a:lnTo>
                  <a:close/>
                  <a:moveTo>
                    <a:pt x="812" y="373"/>
                  </a:moveTo>
                  <a:cubicBezTo>
                    <a:pt x="812" y="330"/>
                    <a:pt x="802" y="295"/>
                    <a:pt x="783" y="269"/>
                  </a:cubicBezTo>
                  <a:cubicBezTo>
                    <a:pt x="764" y="243"/>
                    <a:pt x="737" y="230"/>
                    <a:pt x="702" y="230"/>
                  </a:cubicBezTo>
                  <a:cubicBezTo>
                    <a:pt x="668" y="230"/>
                    <a:pt x="642" y="243"/>
                    <a:pt x="624" y="269"/>
                  </a:cubicBezTo>
                  <a:cubicBezTo>
                    <a:pt x="605" y="295"/>
                    <a:pt x="596" y="330"/>
                    <a:pt x="596" y="373"/>
                  </a:cubicBezTo>
                  <a:cubicBezTo>
                    <a:pt x="596" y="416"/>
                    <a:pt x="606" y="451"/>
                    <a:pt x="626" y="477"/>
                  </a:cubicBezTo>
                  <a:cubicBezTo>
                    <a:pt x="645" y="504"/>
                    <a:pt x="671" y="517"/>
                    <a:pt x="705" y="517"/>
                  </a:cubicBezTo>
                  <a:cubicBezTo>
                    <a:pt x="738" y="517"/>
                    <a:pt x="765" y="504"/>
                    <a:pt x="784" y="477"/>
                  </a:cubicBezTo>
                  <a:cubicBezTo>
                    <a:pt x="802" y="451"/>
                    <a:pt x="812" y="416"/>
                    <a:pt x="812" y="37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7" name="Freeform 6">
              <a:extLst>
                <a:ext uri="{FF2B5EF4-FFF2-40B4-BE49-F238E27FC236}">
                  <a16:creationId xmlns:a16="http://schemas.microsoft.com/office/drawing/2014/main" id="{076A7842-3E87-426D-A372-38B2E51508E5}"/>
                </a:ext>
              </a:extLst>
            </p:cNvPr>
            <p:cNvSpPr>
              <a:spLocks noEditPoints="1"/>
            </p:cNvSpPr>
            <p:nvPr userDrawn="1"/>
          </p:nvSpPr>
          <p:spPr bwMode="auto">
            <a:xfrm>
              <a:off x="94" y="2853"/>
              <a:ext cx="197" cy="206"/>
            </a:xfrm>
            <a:custGeom>
              <a:avLst/>
              <a:gdLst>
                <a:gd name="T0" fmla="*/ 2739 w 3009"/>
                <a:gd name="T1" fmla="*/ 192 h 3131"/>
                <a:gd name="T2" fmla="*/ 2542 w 3009"/>
                <a:gd name="T3" fmla="*/ 784 h 3131"/>
                <a:gd name="T4" fmla="*/ 2192 w 3009"/>
                <a:gd name="T5" fmla="*/ 987 h 3131"/>
                <a:gd name="T6" fmla="*/ 1728 w 3009"/>
                <a:gd name="T7" fmla="*/ 1135 h 3131"/>
                <a:gd name="T8" fmla="*/ 1443 w 3009"/>
                <a:gd name="T9" fmla="*/ 1665 h 3131"/>
                <a:gd name="T10" fmla="*/ 1109 w 3009"/>
                <a:gd name="T11" fmla="*/ 1964 h 3131"/>
                <a:gd name="T12" fmla="*/ 629 w 3009"/>
                <a:gd name="T13" fmla="*/ 2088 h 3131"/>
                <a:gd name="T14" fmla="*/ 362 w 3009"/>
                <a:gd name="T15" fmla="*/ 2526 h 3131"/>
                <a:gd name="T16" fmla="*/ 335 w 3009"/>
                <a:gd name="T17" fmla="*/ 2748 h 3131"/>
                <a:gd name="T18" fmla="*/ 147 w 3009"/>
                <a:gd name="T19" fmla="*/ 2915 h 3131"/>
                <a:gd name="T20" fmla="*/ 136 w 3009"/>
                <a:gd name="T21" fmla="*/ 2891 h 3131"/>
                <a:gd name="T22" fmla="*/ 305 w 3009"/>
                <a:gd name="T23" fmla="*/ 2526 h 3131"/>
                <a:gd name="T24" fmla="*/ 495 w 3009"/>
                <a:gd name="T25" fmla="*/ 2090 h 3131"/>
                <a:gd name="T26" fmla="*/ 872 w 3009"/>
                <a:gd name="T27" fmla="*/ 1958 h 3131"/>
                <a:gd name="T28" fmla="*/ 1266 w 3009"/>
                <a:gd name="T29" fmla="*/ 1801 h 3131"/>
                <a:gd name="T30" fmla="*/ 1485 w 3009"/>
                <a:gd name="T31" fmla="*/ 1380 h 3131"/>
                <a:gd name="T32" fmla="*/ 2206 w 3009"/>
                <a:gd name="T33" fmla="*/ 923 h 3131"/>
                <a:gd name="T34" fmla="*/ 2483 w 3009"/>
                <a:gd name="T35" fmla="*/ 770 h 3131"/>
                <a:gd name="T36" fmla="*/ 2527 w 3009"/>
                <a:gd name="T37" fmla="*/ 540 h 3131"/>
                <a:gd name="T38" fmla="*/ 2996 w 3009"/>
                <a:gd name="T39" fmla="*/ 0 h 3131"/>
                <a:gd name="T40" fmla="*/ 3009 w 3009"/>
                <a:gd name="T41" fmla="*/ 28 h 3131"/>
                <a:gd name="T42" fmla="*/ 2616 w 3009"/>
                <a:gd name="T43" fmla="*/ 2071 h 3131"/>
                <a:gd name="T44" fmla="*/ 1997 w 3009"/>
                <a:gd name="T45" fmla="*/ 2047 h 3131"/>
                <a:gd name="T46" fmla="*/ 1522 w 3009"/>
                <a:gd name="T47" fmla="*/ 2691 h 3131"/>
                <a:gd name="T48" fmla="*/ 1671 w 3009"/>
                <a:gd name="T49" fmla="*/ 2290 h 3131"/>
                <a:gd name="T50" fmla="*/ 2313 w 3009"/>
                <a:gd name="T51" fmla="*/ 1880 h 3131"/>
                <a:gd name="T52" fmla="*/ 2642 w 3009"/>
                <a:gd name="T53" fmla="*/ 2047 h 3131"/>
                <a:gd name="T54" fmla="*/ 2233 w 3009"/>
                <a:gd name="T55" fmla="*/ 1157 h 3131"/>
                <a:gd name="T56" fmla="*/ 2056 w 3009"/>
                <a:gd name="T57" fmla="*/ 1534 h 3131"/>
                <a:gd name="T58" fmla="*/ 1625 w 3009"/>
                <a:gd name="T59" fmla="*/ 1968 h 3131"/>
                <a:gd name="T60" fmla="*/ 921 w 3009"/>
                <a:gd name="T61" fmla="*/ 2241 h 3131"/>
                <a:gd name="T62" fmla="*/ 695 w 3009"/>
                <a:gd name="T63" fmla="*/ 2697 h 3131"/>
                <a:gd name="T64" fmla="*/ 305 w 3009"/>
                <a:gd name="T65" fmla="*/ 3131 h 3131"/>
                <a:gd name="T66" fmla="*/ 0 w 3009"/>
                <a:gd name="T67" fmla="*/ 2953 h 3131"/>
                <a:gd name="T68" fmla="*/ 303 w 3009"/>
                <a:gd name="T69" fmla="*/ 3081 h 3131"/>
                <a:gd name="T70" fmla="*/ 552 w 3009"/>
                <a:gd name="T71" fmla="*/ 2936 h 3131"/>
                <a:gd name="T72" fmla="*/ 697 w 3009"/>
                <a:gd name="T73" fmla="*/ 2440 h 3131"/>
                <a:gd name="T74" fmla="*/ 1252 w 3009"/>
                <a:gd name="T75" fmla="*/ 2016 h 3131"/>
                <a:gd name="T76" fmla="*/ 1875 w 3009"/>
                <a:gd name="T77" fmla="*/ 1723 h 3131"/>
                <a:gd name="T78" fmla="*/ 2085 w 3009"/>
                <a:gd name="T79" fmla="*/ 1269 h 3131"/>
                <a:gd name="T80" fmla="*/ 2440 w 3009"/>
                <a:gd name="T81" fmla="*/ 1009 h 3131"/>
                <a:gd name="T82" fmla="*/ 1543 w 3009"/>
                <a:gd name="T83" fmla="*/ 2272 h 3131"/>
                <a:gd name="T84" fmla="*/ 1129 w 3009"/>
                <a:gd name="T85" fmla="*/ 2760 h 3131"/>
                <a:gd name="T86" fmla="*/ 661 w 3009"/>
                <a:gd name="T87" fmla="*/ 3041 h 3131"/>
                <a:gd name="T88" fmla="*/ 769 w 3009"/>
                <a:gd name="T89" fmla="*/ 3028 h 3131"/>
                <a:gd name="T90" fmla="*/ 1218 w 3009"/>
                <a:gd name="T91" fmla="*/ 2453 h 3131"/>
                <a:gd name="T92" fmla="*/ 1543 w 3009"/>
                <a:gd name="T93" fmla="*/ 2272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09" h="3131">
                  <a:moveTo>
                    <a:pt x="3009" y="28"/>
                  </a:moveTo>
                  <a:cubicBezTo>
                    <a:pt x="2894" y="68"/>
                    <a:pt x="2804" y="123"/>
                    <a:pt x="2739" y="192"/>
                  </a:cubicBezTo>
                  <a:cubicBezTo>
                    <a:pt x="2655" y="279"/>
                    <a:pt x="2603" y="410"/>
                    <a:pt x="2582" y="583"/>
                  </a:cubicBezTo>
                  <a:cubicBezTo>
                    <a:pt x="2571" y="677"/>
                    <a:pt x="2557" y="744"/>
                    <a:pt x="2542" y="784"/>
                  </a:cubicBezTo>
                  <a:cubicBezTo>
                    <a:pt x="2521" y="839"/>
                    <a:pt x="2485" y="882"/>
                    <a:pt x="2435" y="912"/>
                  </a:cubicBezTo>
                  <a:cubicBezTo>
                    <a:pt x="2381" y="945"/>
                    <a:pt x="2300" y="970"/>
                    <a:pt x="2192" y="987"/>
                  </a:cubicBezTo>
                  <a:cubicBezTo>
                    <a:pt x="2078" y="1006"/>
                    <a:pt x="1991" y="1023"/>
                    <a:pt x="1933" y="1040"/>
                  </a:cubicBezTo>
                  <a:cubicBezTo>
                    <a:pt x="1850" y="1064"/>
                    <a:pt x="1782" y="1096"/>
                    <a:pt x="1728" y="1135"/>
                  </a:cubicBezTo>
                  <a:cubicBezTo>
                    <a:pt x="1646" y="1196"/>
                    <a:pt x="1585" y="1286"/>
                    <a:pt x="1546" y="1406"/>
                  </a:cubicBezTo>
                  <a:cubicBezTo>
                    <a:pt x="1507" y="1519"/>
                    <a:pt x="1473" y="1606"/>
                    <a:pt x="1443" y="1665"/>
                  </a:cubicBezTo>
                  <a:cubicBezTo>
                    <a:pt x="1407" y="1735"/>
                    <a:pt x="1364" y="1795"/>
                    <a:pt x="1312" y="1847"/>
                  </a:cubicBezTo>
                  <a:cubicBezTo>
                    <a:pt x="1264" y="1895"/>
                    <a:pt x="1196" y="1934"/>
                    <a:pt x="1109" y="1964"/>
                  </a:cubicBezTo>
                  <a:cubicBezTo>
                    <a:pt x="1057" y="1982"/>
                    <a:pt x="975" y="2002"/>
                    <a:pt x="863" y="2025"/>
                  </a:cubicBezTo>
                  <a:cubicBezTo>
                    <a:pt x="756" y="2047"/>
                    <a:pt x="678" y="2067"/>
                    <a:pt x="629" y="2088"/>
                  </a:cubicBezTo>
                  <a:cubicBezTo>
                    <a:pt x="545" y="2121"/>
                    <a:pt x="483" y="2168"/>
                    <a:pt x="440" y="2229"/>
                  </a:cubicBezTo>
                  <a:cubicBezTo>
                    <a:pt x="388" y="2303"/>
                    <a:pt x="362" y="2402"/>
                    <a:pt x="362" y="2526"/>
                  </a:cubicBezTo>
                  <a:lnTo>
                    <a:pt x="362" y="2536"/>
                  </a:lnTo>
                  <a:cubicBezTo>
                    <a:pt x="362" y="2628"/>
                    <a:pt x="353" y="2698"/>
                    <a:pt x="335" y="2748"/>
                  </a:cubicBezTo>
                  <a:cubicBezTo>
                    <a:pt x="304" y="2836"/>
                    <a:pt x="241" y="2892"/>
                    <a:pt x="147" y="2916"/>
                  </a:cubicBezTo>
                  <a:lnTo>
                    <a:pt x="147" y="2915"/>
                  </a:lnTo>
                  <a:cubicBezTo>
                    <a:pt x="147" y="2915"/>
                    <a:pt x="146" y="2913"/>
                    <a:pt x="145" y="2909"/>
                  </a:cubicBezTo>
                  <a:lnTo>
                    <a:pt x="136" y="2891"/>
                  </a:lnTo>
                  <a:cubicBezTo>
                    <a:pt x="252" y="2857"/>
                    <a:pt x="309" y="2754"/>
                    <a:pt x="306" y="2584"/>
                  </a:cubicBezTo>
                  <a:lnTo>
                    <a:pt x="305" y="2526"/>
                  </a:lnTo>
                  <a:cubicBezTo>
                    <a:pt x="305" y="2524"/>
                    <a:pt x="305" y="2516"/>
                    <a:pt x="305" y="2502"/>
                  </a:cubicBezTo>
                  <a:cubicBezTo>
                    <a:pt x="305" y="2318"/>
                    <a:pt x="368" y="2181"/>
                    <a:pt x="495" y="2090"/>
                  </a:cubicBezTo>
                  <a:cubicBezTo>
                    <a:pt x="565" y="2039"/>
                    <a:pt x="669" y="2000"/>
                    <a:pt x="805" y="1971"/>
                  </a:cubicBezTo>
                  <a:lnTo>
                    <a:pt x="872" y="1958"/>
                  </a:lnTo>
                  <a:cubicBezTo>
                    <a:pt x="975" y="1937"/>
                    <a:pt x="1048" y="1919"/>
                    <a:pt x="1091" y="1904"/>
                  </a:cubicBezTo>
                  <a:cubicBezTo>
                    <a:pt x="1163" y="1879"/>
                    <a:pt x="1221" y="1845"/>
                    <a:pt x="1266" y="1801"/>
                  </a:cubicBezTo>
                  <a:cubicBezTo>
                    <a:pt x="1310" y="1758"/>
                    <a:pt x="1349" y="1703"/>
                    <a:pt x="1383" y="1635"/>
                  </a:cubicBezTo>
                  <a:cubicBezTo>
                    <a:pt x="1412" y="1577"/>
                    <a:pt x="1445" y="1492"/>
                    <a:pt x="1485" y="1380"/>
                  </a:cubicBezTo>
                  <a:cubicBezTo>
                    <a:pt x="1538" y="1225"/>
                    <a:pt x="1629" y="1113"/>
                    <a:pt x="1759" y="1043"/>
                  </a:cubicBezTo>
                  <a:cubicBezTo>
                    <a:pt x="1851" y="994"/>
                    <a:pt x="2000" y="954"/>
                    <a:pt x="2206" y="923"/>
                  </a:cubicBezTo>
                  <a:cubicBezTo>
                    <a:pt x="2294" y="909"/>
                    <a:pt x="2359" y="890"/>
                    <a:pt x="2400" y="866"/>
                  </a:cubicBezTo>
                  <a:cubicBezTo>
                    <a:pt x="2439" y="844"/>
                    <a:pt x="2467" y="812"/>
                    <a:pt x="2483" y="770"/>
                  </a:cubicBezTo>
                  <a:cubicBezTo>
                    <a:pt x="2493" y="744"/>
                    <a:pt x="2504" y="693"/>
                    <a:pt x="2515" y="618"/>
                  </a:cubicBezTo>
                  <a:lnTo>
                    <a:pt x="2527" y="540"/>
                  </a:lnTo>
                  <a:cubicBezTo>
                    <a:pt x="2551" y="377"/>
                    <a:pt x="2610" y="250"/>
                    <a:pt x="2704" y="159"/>
                  </a:cubicBezTo>
                  <a:cubicBezTo>
                    <a:pt x="2775" y="91"/>
                    <a:pt x="2872" y="38"/>
                    <a:pt x="2996" y="0"/>
                  </a:cubicBezTo>
                  <a:lnTo>
                    <a:pt x="2996" y="0"/>
                  </a:lnTo>
                  <a:cubicBezTo>
                    <a:pt x="2996" y="1"/>
                    <a:pt x="3000" y="10"/>
                    <a:pt x="3009" y="28"/>
                  </a:cubicBezTo>
                  <a:close/>
                  <a:moveTo>
                    <a:pt x="2642" y="2047"/>
                  </a:moveTo>
                  <a:lnTo>
                    <a:pt x="2616" y="2071"/>
                  </a:lnTo>
                  <a:cubicBezTo>
                    <a:pt x="2545" y="1987"/>
                    <a:pt x="2445" y="1946"/>
                    <a:pt x="2314" y="1946"/>
                  </a:cubicBezTo>
                  <a:cubicBezTo>
                    <a:pt x="2208" y="1947"/>
                    <a:pt x="2102" y="1981"/>
                    <a:pt x="1997" y="2047"/>
                  </a:cubicBezTo>
                  <a:cubicBezTo>
                    <a:pt x="1891" y="2113"/>
                    <a:pt x="1798" y="2205"/>
                    <a:pt x="1718" y="2322"/>
                  </a:cubicBezTo>
                  <a:cubicBezTo>
                    <a:pt x="1629" y="2451"/>
                    <a:pt x="1564" y="2574"/>
                    <a:pt x="1522" y="2691"/>
                  </a:cubicBezTo>
                  <a:lnTo>
                    <a:pt x="1487" y="2680"/>
                  </a:lnTo>
                  <a:cubicBezTo>
                    <a:pt x="1530" y="2538"/>
                    <a:pt x="1592" y="2408"/>
                    <a:pt x="1671" y="2290"/>
                  </a:cubicBezTo>
                  <a:cubicBezTo>
                    <a:pt x="1760" y="2157"/>
                    <a:pt x="1862" y="2055"/>
                    <a:pt x="1977" y="1984"/>
                  </a:cubicBezTo>
                  <a:cubicBezTo>
                    <a:pt x="2087" y="1914"/>
                    <a:pt x="2200" y="1880"/>
                    <a:pt x="2313" y="1880"/>
                  </a:cubicBezTo>
                  <a:cubicBezTo>
                    <a:pt x="2404" y="1880"/>
                    <a:pt x="2483" y="1903"/>
                    <a:pt x="2549" y="1949"/>
                  </a:cubicBezTo>
                  <a:cubicBezTo>
                    <a:pt x="2591" y="1978"/>
                    <a:pt x="2622" y="2011"/>
                    <a:pt x="2642" y="2047"/>
                  </a:cubicBezTo>
                  <a:close/>
                  <a:moveTo>
                    <a:pt x="2446" y="1041"/>
                  </a:moveTo>
                  <a:cubicBezTo>
                    <a:pt x="2355" y="1061"/>
                    <a:pt x="2284" y="1099"/>
                    <a:pt x="2233" y="1157"/>
                  </a:cubicBezTo>
                  <a:cubicBezTo>
                    <a:pt x="2198" y="1198"/>
                    <a:pt x="2167" y="1246"/>
                    <a:pt x="2142" y="1301"/>
                  </a:cubicBezTo>
                  <a:cubicBezTo>
                    <a:pt x="2122" y="1345"/>
                    <a:pt x="2093" y="1423"/>
                    <a:pt x="2056" y="1534"/>
                  </a:cubicBezTo>
                  <a:cubicBezTo>
                    <a:pt x="2020" y="1640"/>
                    <a:pt x="1968" y="1727"/>
                    <a:pt x="1901" y="1795"/>
                  </a:cubicBezTo>
                  <a:cubicBezTo>
                    <a:pt x="1834" y="1863"/>
                    <a:pt x="1742" y="1920"/>
                    <a:pt x="1625" y="1968"/>
                  </a:cubicBezTo>
                  <a:cubicBezTo>
                    <a:pt x="1567" y="1990"/>
                    <a:pt x="1451" y="2025"/>
                    <a:pt x="1277" y="2073"/>
                  </a:cubicBezTo>
                  <a:cubicBezTo>
                    <a:pt x="1127" y="2113"/>
                    <a:pt x="1009" y="2170"/>
                    <a:pt x="921" y="2241"/>
                  </a:cubicBezTo>
                  <a:cubicBezTo>
                    <a:pt x="850" y="2300"/>
                    <a:pt x="796" y="2373"/>
                    <a:pt x="760" y="2460"/>
                  </a:cubicBezTo>
                  <a:cubicBezTo>
                    <a:pt x="739" y="2511"/>
                    <a:pt x="717" y="2590"/>
                    <a:pt x="695" y="2697"/>
                  </a:cubicBezTo>
                  <a:cubicBezTo>
                    <a:pt x="671" y="2820"/>
                    <a:pt x="641" y="2910"/>
                    <a:pt x="605" y="2967"/>
                  </a:cubicBezTo>
                  <a:cubicBezTo>
                    <a:pt x="540" y="3072"/>
                    <a:pt x="440" y="3127"/>
                    <a:pt x="305" y="3131"/>
                  </a:cubicBezTo>
                  <a:cubicBezTo>
                    <a:pt x="254" y="3131"/>
                    <a:pt x="206" y="3122"/>
                    <a:pt x="160" y="3104"/>
                  </a:cubicBezTo>
                  <a:cubicBezTo>
                    <a:pt x="90" y="3074"/>
                    <a:pt x="37" y="3024"/>
                    <a:pt x="0" y="2953"/>
                  </a:cubicBezTo>
                  <a:lnTo>
                    <a:pt x="25" y="2934"/>
                  </a:lnTo>
                  <a:cubicBezTo>
                    <a:pt x="88" y="3035"/>
                    <a:pt x="181" y="3084"/>
                    <a:pt x="303" y="3081"/>
                  </a:cubicBezTo>
                  <a:cubicBezTo>
                    <a:pt x="355" y="3080"/>
                    <a:pt x="403" y="3067"/>
                    <a:pt x="447" y="3041"/>
                  </a:cubicBezTo>
                  <a:cubicBezTo>
                    <a:pt x="491" y="3016"/>
                    <a:pt x="526" y="2981"/>
                    <a:pt x="552" y="2936"/>
                  </a:cubicBezTo>
                  <a:cubicBezTo>
                    <a:pt x="583" y="2887"/>
                    <a:pt x="610" y="2802"/>
                    <a:pt x="632" y="2681"/>
                  </a:cubicBezTo>
                  <a:cubicBezTo>
                    <a:pt x="652" y="2577"/>
                    <a:pt x="673" y="2497"/>
                    <a:pt x="697" y="2440"/>
                  </a:cubicBezTo>
                  <a:cubicBezTo>
                    <a:pt x="736" y="2346"/>
                    <a:pt x="794" y="2266"/>
                    <a:pt x="872" y="2202"/>
                  </a:cubicBezTo>
                  <a:cubicBezTo>
                    <a:pt x="966" y="2122"/>
                    <a:pt x="1092" y="2060"/>
                    <a:pt x="1252" y="2016"/>
                  </a:cubicBezTo>
                  <a:cubicBezTo>
                    <a:pt x="1419" y="1970"/>
                    <a:pt x="1536" y="1934"/>
                    <a:pt x="1602" y="1907"/>
                  </a:cubicBezTo>
                  <a:cubicBezTo>
                    <a:pt x="1722" y="1858"/>
                    <a:pt x="1813" y="1797"/>
                    <a:pt x="1875" y="1723"/>
                  </a:cubicBezTo>
                  <a:cubicBezTo>
                    <a:pt x="1919" y="1672"/>
                    <a:pt x="1955" y="1605"/>
                    <a:pt x="1984" y="1522"/>
                  </a:cubicBezTo>
                  <a:cubicBezTo>
                    <a:pt x="2020" y="1412"/>
                    <a:pt x="2054" y="1328"/>
                    <a:pt x="2085" y="1269"/>
                  </a:cubicBezTo>
                  <a:cubicBezTo>
                    <a:pt x="2115" y="1210"/>
                    <a:pt x="2150" y="1163"/>
                    <a:pt x="2190" y="1126"/>
                  </a:cubicBezTo>
                  <a:cubicBezTo>
                    <a:pt x="2253" y="1068"/>
                    <a:pt x="2336" y="1029"/>
                    <a:pt x="2440" y="1009"/>
                  </a:cubicBezTo>
                  <a:lnTo>
                    <a:pt x="2446" y="1041"/>
                  </a:lnTo>
                  <a:close/>
                  <a:moveTo>
                    <a:pt x="1543" y="2272"/>
                  </a:moveTo>
                  <a:cubicBezTo>
                    <a:pt x="1445" y="2303"/>
                    <a:pt x="1362" y="2363"/>
                    <a:pt x="1294" y="2450"/>
                  </a:cubicBezTo>
                  <a:cubicBezTo>
                    <a:pt x="1237" y="2521"/>
                    <a:pt x="1182" y="2625"/>
                    <a:pt x="1129" y="2760"/>
                  </a:cubicBezTo>
                  <a:cubicBezTo>
                    <a:pt x="1049" y="2965"/>
                    <a:pt x="936" y="3067"/>
                    <a:pt x="790" y="3067"/>
                  </a:cubicBezTo>
                  <a:cubicBezTo>
                    <a:pt x="749" y="3067"/>
                    <a:pt x="706" y="3059"/>
                    <a:pt x="661" y="3041"/>
                  </a:cubicBezTo>
                  <a:lnTo>
                    <a:pt x="670" y="3012"/>
                  </a:lnTo>
                  <a:cubicBezTo>
                    <a:pt x="704" y="3023"/>
                    <a:pt x="737" y="3028"/>
                    <a:pt x="769" y="3028"/>
                  </a:cubicBezTo>
                  <a:cubicBezTo>
                    <a:pt x="899" y="3028"/>
                    <a:pt x="998" y="2933"/>
                    <a:pt x="1067" y="2745"/>
                  </a:cubicBezTo>
                  <a:cubicBezTo>
                    <a:pt x="1111" y="2624"/>
                    <a:pt x="1161" y="2527"/>
                    <a:pt x="1218" y="2453"/>
                  </a:cubicBezTo>
                  <a:cubicBezTo>
                    <a:pt x="1299" y="2349"/>
                    <a:pt x="1403" y="2277"/>
                    <a:pt x="1529" y="2239"/>
                  </a:cubicBezTo>
                  <a:lnTo>
                    <a:pt x="1543" y="22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8" name="Freeform 7">
              <a:extLst>
                <a:ext uri="{FF2B5EF4-FFF2-40B4-BE49-F238E27FC236}">
                  <a16:creationId xmlns:a16="http://schemas.microsoft.com/office/drawing/2014/main" id="{4CF0F40C-FCF5-476B-AD19-FDAA47400A88}"/>
                </a:ext>
              </a:extLst>
            </p:cNvPr>
            <p:cNvSpPr>
              <a:spLocks noEditPoints="1"/>
            </p:cNvSpPr>
            <p:nvPr userDrawn="1"/>
          </p:nvSpPr>
          <p:spPr bwMode="auto">
            <a:xfrm>
              <a:off x="227" y="3073"/>
              <a:ext cx="98" cy="48"/>
            </a:xfrm>
            <a:custGeom>
              <a:avLst/>
              <a:gdLst>
                <a:gd name="T0" fmla="*/ 1497 w 1497"/>
                <a:gd name="T1" fmla="*/ 122 h 741"/>
                <a:gd name="T2" fmla="*/ 1322 w 1497"/>
                <a:gd name="T3" fmla="*/ 559 h 741"/>
                <a:gd name="T4" fmla="*/ 1225 w 1497"/>
                <a:gd name="T5" fmla="*/ 710 h 741"/>
                <a:gd name="T6" fmla="*/ 1121 w 1497"/>
                <a:gd name="T7" fmla="*/ 741 h 741"/>
                <a:gd name="T8" fmla="*/ 1032 w 1497"/>
                <a:gd name="T9" fmla="*/ 722 h 741"/>
                <a:gd name="T10" fmla="*/ 1057 w 1497"/>
                <a:gd name="T11" fmla="*/ 652 h 741"/>
                <a:gd name="T12" fmla="*/ 1120 w 1497"/>
                <a:gd name="T13" fmla="*/ 667 h 741"/>
                <a:gd name="T14" fmla="*/ 1242 w 1497"/>
                <a:gd name="T15" fmla="*/ 535 h 741"/>
                <a:gd name="T16" fmla="*/ 1067 w 1497"/>
                <a:gd name="T17" fmla="*/ 122 h 741"/>
                <a:gd name="T18" fmla="*/ 1164 w 1497"/>
                <a:gd name="T19" fmla="*/ 122 h 741"/>
                <a:gd name="T20" fmla="*/ 1289 w 1497"/>
                <a:gd name="T21" fmla="*/ 431 h 741"/>
                <a:gd name="T22" fmla="*/ 1292 w 1497"/>
                <a:gd name="T23" fmla="*/ 431 h 741"/>
                <a:gd name="T24" fmla="*/ 1406 w 1497"/>
                <a:gd name="T25" fmla="*/ 122 h 741"/>
                <a:gd name="T26" fmla="*/ 1497 w 1497"/>
                <a:gd name="T27" fmla="*/ 122 h 741"/>
                <a:gd name="T28" fmla="*/ 1042 w 1497"/>
                <a:gd name="T29" fmla="*/ 128 h 741"/>
                <a:gd name="T30" fmla="*/ 1007 w 1497"/>
                <a:gd name="T31" fmla="*/ 208 h 741"/>
                <a:gd name="T32" fmla="*/ 961 w 1497"/>
                <a:gd name="T33" fmla="*/ 196 h 741"/>
                <a:gd name="T34" fmla="*/ 879 w 1497"/>
                <a:gd name="T35" fmla="*/ 237 h 741"/>
                <a:gd name="T36" fmla="*/ 879 w 1497"/>
                <a:gd name="T37" fmla="*/ 535 h 741"/>
                <a:gd name="T38" fmla="*/ 787 w 1497"/>
                <a:gd name="T39" fmla="*/ 535 h 741"/>
                <a:gd name="T40" fmla="*/ 787 w 1497"/>
                <a:gd name="T41" fmla="*/ 122 h 741"/>
                <a:gd name="T42" fmla="*/ 864 w 1497"/>
                <a:gd name="T43" fmla="*/ 122 h 741"/>
                <a:gd name="T44" fmla="*/ 875 w 1497"/>
                <a:gd name="T45" fmla="*/ 167 h 741"/>
                <a:gd name="T46" fmla="*/ 990 w 1497"/>
                <a:gd name="T47" fmla="*/ 112 h 741"/>
                <a:gd name="T48" fmla="*/ 1042 w 1497"/>
                <a:gd name="T49" fmla="*/ 128 h 741"/>
                <a:gd name="T50" fmla="*/ 717 w 1497"/>
                <a:gd name="T51" fmla="*/ 501 h 741"/>
                <a:gd name="T52" fmla="*/ 587 w 1497"/>
                <a:gd name="T53" fmla="*/ 544 h 741"/>
                <a:gd name="T54" fmla="*/ 490 w 1497"/>
                <a:gd name="T55" fmla="*/ 450 h 741"/>
                <a:gd name="T56" fmla="*/ 490 w 1497"/>
                <a:gd name="T57" fmla="*/ 193 h 741"/>
                <a:gd name="T58" fmla="*/ 419 w 1497"/>
                <a:gd name="T59" fmla="*/ 193 h 741"/>
                <a:gd name="T60" fmla="*/ 419 w 1497"/>
                <a:gd name="T61" fmla="*/ 122 h 741"/>
                <a:gd name="T62" fmla="*/ 490 w 1497"/>
                <a:gd name="T63" fmla="*/ 122 h 741"/>
                <a:gd name="T64" fmla="*/ 490 w 1497"/>
                <a:gd name="T65" fmla="*/ 28 h 741"/>
                <a:gd name="T66" fmla="*/ 582 w 1497"/>
                <a:gd name="T67" fmla="*/ 0 h 741"/>
                <a:gd name="T68" fmla="*/ 582 w 1497"/>
                <a:gd name="T69" fmla="*/ 122 h 741"/>
                <a:gd name="T70" fmla="*/ 710 w 1497"/>
                <a:gd name="T71" fmla="*/ 122 h 741"/>
                <a:gd name="T72" fmla="*/ 681 w 1497"/>
                <a:gd name="T73" fmla="*/ 193 h 741"/>
                <a:gd name="T74" fmla="*/ 582 w 1497"/>
                <a:gd name="T75" fmla="*/ 193 h 741"/>
                <a:gd name="T76" fmla="*/ 582 w 1497"/>
                <a:gd name="T77" fmla="*/ 419 h 741"/>
                <a:gd name="T78" fmla="*/ 622 w 1497"/>
                <a:gd name="T79" fmla="*/ 466 h 741"/>
                <a:gd name="T80" fmla="*/ 692 w 1497"/>
                <a:gd name="T81" fmla="*/ 441 h 741"/>
                <a:gd name="T82" fmla="*/ 717 w 1497"/>
                <a:gd name="T83" fmla="*/ 501 h 741"/>
                <a:gd name="T84" fmla="*/ 360 w 1497"/>
                <a:gd name="T85" fmla="*/ 535 h 741"/>
                <a:gd name="T86" fmla="*/ 269 w 1497"/>
                <a:gd name="T87" fmla="*/ 535 h 741"/>
                <a:gd name="T88" fmla="*/ 269 w 1497"/>
                <a:gd name="T89" fmla="*/ 288 h 741"/>
                <a:gd name="T90" fmla="*/ 205 w 1497"/>
                <a:gd name="T91" fmla="*/ 193 h 741"/>
                <a:gd name="T92" fmla="*/ 92 w 1497"/>
                <a:gd name="T93" fmla="*/ 243 h 741"/>
                <a:gd name="T94" fmla="*/ 92 w 1497"/>
                <a:gd name="T95" fmla="*/ 535 h 741"/>
                <a:gd name="T96" fmla="*/ 0 w 1497"/>
                <a:gd name="T97" fmla="*/ 535 h 741"/>
                <a:gd name="T98" fmla="*/ 0 w 1497"/>
                <a:gd name="T99" fmla="*/ 122 h 741"/>
                <a:gd name="T100" fmla="*/ 77 w 1497"/>
                <a:gd name="T101" fmla="*/ 122 h 741"/>
                <a:gd name="T102" fmla="*/ 87 w 1497"/>
                <a:gd name="T103" fmla="*/ 168 h 741"/>
                <a:gd name="T104" fmla="*/ 234 w 1497"/>
                <a:gd name="T105" fmla="*/ 112 h 741"/>
                <a:gd name="T106" fmla="*/ 320 w 1497"/>
                <a:gd name="T107" fmla="*/ 146 h 741"/>
                <a:gd name="T108" fmla="*/ 360 w 1497"/>
                <a:gd name="T109" fmla="*/ 260 h 741"/>
                <a:gd name="T110" fmla="*/ 360 w 1497"/>
                <a:gd name="T111" fmla="*/ 535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7" h="741">
                  <a:moveTo>
                    <a:pt x="1497" y="122"/>
                  </a:moveTo>
                  <a:lnTo>
                    <a:pt x="1322" y="559"/>
                  </a:lnTo>
                  <a:cubicBezTo>
                    <a:pt x="1294" y="632"/>
                    <a:pt x="1261" y="682"/>
                    <a:pt x="1225" y="710"/>
                  </a:cubicBezTo>
                  <a:cubicBezTo>
                    <a:pt x="1198" y="730"/>
                    <a:pt x="1163" y="741"/>
                    <a:pt x="1121" y="741"/>
                  </a:cubicBezTo>
                  <a:cubicBezTo>
                    <a:pt x="1088" y="741"/>
                    <a:pt x="1058" y="735"/>
                    <a:pt x="1032" y="722"/>
                  </a:cubicBezTo>
                  <a:lnTo>
                    <a:pt x="1057" y="652"/>
                  </a:lnTo>
                  <a:cubicBezTo>
                    <a:pt x="1076" y="662"/>
                    <a:pt x="1097" y="667"/>
                    <a:pt x="1120" y="667"/>
                  </a:cubicBezTo>
                  <a:cubicBezTo>
                    <a:pt x="1171" y="667"/>
                    <a:pt x="1211" y="623"/>
                    <a:pt x="1242" y="535"/>
                  </a:cubicBezTo>
                  <a:lnTo>
                    <a:pt x="1067" y="122"/>
                  </a:lnTo>
                  <a:lnTo>
                    <a:pt x="1164" y="122"/>
                  </a:lnTo>
                  <a:lnTo>
                    <a:pt x="1289" y="431"/>
                  </a:lnTo>
                  <a:lnTo>
                    <a:pt x="1292" y="431"/>
                  </a:lnTo>
                  <a:lnTo>
                    <a:pt x="1406" y="122"/>
                  </a:lnTo>
                  <a:lnTo>
                    <a:pt x="1497" y="122"/>
                  </a:lnTo>
                  <a:close/>
                  <a:moveTo>
                    <a:pt x="1042" y="128"/>
                  </a:moveTo>
                  <a:lnTo>
                    <a:pt x="1007" y="208"/>
                  </a:lnTo>
                  <a:cubicBezTo>
                    <a:pt x="993" y="200"/>
                    <a:pt x="977" y="196"/>
                    <a:pt x="961" y="196"/>
                  </a:cubicBezTo>
                  <a:cubicBezTo>
                    <a:pt x="935" y="196"/>
                    <a:pt x="908" y="210"/>
                    <a:pt x="879" y="237"/>
                  </a:cubicBezTo>
                  <a:lnTo>
                    <a:pt x="879" y="535"/>
                  </a:lnTo>
                  <a:lnTo>
                    <a:pt x="787" y="535"/>
                  </a:lnTo>
                  <a:lnTo>
                    <a:pt x="787" y="122"/>
                  </a:lnTo>
                  <a:lnTo>
                    <a:pt x="864" y="122"/>
                  </a:lnTo>
                  <a:lnTo>
                    <a:pt x="875" y="167"/>
                  </a:lnTo>
                  <a:cubicBezTo>
                    <a:pt x="915" y="130"/>
                    <a:pt x="953" y="112"/>
                    <a:pt x="990" y="112"/>
                  </a:cubicBezTo>
                  <a:cubicBezTo>
                    <a:pt x="1009" y="112"/>
                    <a:pt x="1026" y="117"/>
                    <a:pt x="1042" y="128"/>
                  </a:cubicBezTo>
                  <a:close/>
                  <a:moveTo>
                    <a:pt x="717" y="501"/>
                  </a:moveTo>
                  <a:cubicBezTo>
                    <a:pt x="677" y="530"/>
                    <a:pt x="634" y="544"/>
                    <a:pt x="587" y="544"/>
                  </a:cubicBezTo>
                  <a:cubicBezTo>
                    <a:pt x="523" y="544"/>
                    <a:pt x="490" y="513"/>
                    <a:pt x="490" y="450"/>
                  </a:cubicBezTo>
                  <a:lnTo>
                    <a:pt x="490" y="193"/>
                  </a:lnTo>
                  <a:lnTo>
                    <a:pt x="419" y="193"/>
                  </a:lnTo>
                  <a:lnTo>
                    <a:pt x="419" y="122"/>
                  </a:lnTo>
                  <a:lnTo>
                    <a:pt x="490" y="122"/>
                  </a:lnTo>
                  <a:lnTo>
                    <a:pt x="490" y="28"/>
                  </a:lnTo>
                  <a:lnTo>
                    <a:pt x="582" y="0"/>
                  </a:lnTo>
                  <a:lnTo>
                    <a:pt x="582" y="122"/>
                  </a:lnTo>
                  <a:lnTo>
                    <a:pt x="710" y="122"/>
                  </a:lnTo>
                  <a:lnTo>
                    <a:pt x="681" y="193"/>
                  </a:lnTo>
                  <a:lnTo>
                    <a:pt x="582" y="193"/>
                  </a:lnTo>
                  <a:lnTo>
                    <a:pt x="582" y="419"/>
                  </a:lnTo>
                  <a:cubicBezTo>
                    <a:pt x="582" y="450"/>
                    <a:pt x="595" y="466"/>
                    <a:pt x="622" y="466"/>
                  </a:cubicBezTo>
                  <a:cubicBezTo>
                    <a:pt x="644" y="466"/>
                    <a:pt x="667" y="458"/>
                    <a:pt x="692" y="441"/>
                  </a:cubicBezTo>
                  <a:lnTo>
                    <a:pt x="717" y="501"/>
                  </a:lnTo>
                  <a:close/>
                  <a:moveTo>
                    <a:pt x="360" y="535"/>
                  </a:moveTo>
                  <a:lnTo>
                    <a:pt x="269" y="535"/>
                  </a:lnTo>
                  <a:lnTo>
                    <a:pt x="269" y="288"/>
                  </a:lnTo>
                  <a:cubicBezTo>
                    <a:pt x="269" y="225"/>
                    <a:pt x="247" y="193"/>
                    <a:pt x="205" y="193"/>
                  </a:cubicBezTo>
                  <a:cubicBezTo>
                    <a:pt x="171" y="193"/>
                    <a:pt x="134" y="210"/>
                    <a:pt x="92" y="243"/>
                  </a:cubicBezTo>
                  <a:lnTo>
                    <a:pt x="92" y="535"/>
                  </a:lnTo>
                  <a:lnTo>
                    <a:pt x="0" y="535"/>
                  </a:lnTo>
                  <a:lnTo>
                    <a:pt x="0" y="122"/>
                  </a:lnTo>
                  <a:lnTo>
                    <a:pt x="77" y="122"/>
                  </a:lnTo>
                  <a:lnTo>
                    <a:pt x="87" y="168"/>
                  </a:lnTo>
                  <a:cubicBezTo>
                    <a:pt x="138" y="131"/>
                    <a:pt x="187" y="112"/>
                    <a:pt x="234" y="112"/>
                  </a:cubicBezTo>
                  <a:cubicBezTo>
                    <a:pt x="269" y="112"/>
                    <a:pt x="297" y="123"/>
                    <a:pt x="320" y="146"/>
                  </a:cubicBezTo>
                  <a:cubicBezTo>
                    <a:pt x="347" y="172"/>
                    <a:pt x="360" y="210"/>
                    <a:pt x="360" y="260"/>
                  </a:cubicBezTo>
                  <a:lnTo>
                    <a:pt x="360" y="53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39" name="Freeform 8">
              <a:extLst>
                <a:ext uri="{FF2B5EF4-FFF2-40B4-BE49-F238E27FC236}">
                  <a16:creationId xmlns:a16="http://schemas.microsoft.com/office/drawing/2014/main" id="{E49C0C33-A683-4EA9-BB71-DDE56BFCB6C2}"/>
                </a:ext>
              </a:extLst>
            </p:cNvPr>
            <p:cNvSpPr>
              <a:spLocks noEditPoints="1"/>
            </p:cNvSpPr>
            <p:nvPr userDrawn="1"/>
          </p:nvSpPr>
          <p:spPr bwMode="auto">
            <a:xfrm>
              <a:off x="224" y="2846"/>
              <a:ext cx="100" cy="130"/>
            </a:xfrm>
            <a:custGeom>
              <a:avLst/>
              <a:gdLst>
                <a:gd name="T0" fmla="*/ 1525 w 1528"/>
                <a:gd name="T1" fmla="*/ 0 h 1976"/>
                <a:gd name="T2" fmla="*/ 1525 w 1528"/>
                <a:gd name="T3" fmla="*/ 42 h 1976"/>
                <a:gd name="T4" fmla="*/ 1406 w 1528"/>
                <a:gd name="T5" fmla="*/ 169 h 1976"/>
                <a:gd name="T6" fmla="*/ 1236 w 1528"/>
                <a:gd name="T7" fmla="*/ 319 h 1976"/>
                <a:gd name="T8" fmla="*/ 1154 w 1528"/>
                <a:gd name="T9" fmla="*/ 586 h 1976"/>
                <a:gd name="T10" fmla="*/ 1034 w 1528"/>
                <a:gd name="T11" fmla="*/ 856 h 1976"/>
                <a:gd name="T12" fmla="*/ 603 w 1528"/>
                <a:gd name="T13" fmla="*/ 1077 h 1976"/>
                <a:gd name="T14" fmla="*/ 594 w 1528"/>
                <a:gd name="T15" fmla="*/ 1047 h 1976"/>
                <a:gd name="T16" fmla="*/ 981 w 1528"/>
                <a:gd name="T17" fmla="*/ 834 h 1976"/>
                <a:gd name="T18" fmla="*/ 1087 w 1528"/>
                <a:gd name="T19" fmla="*/ 578 h 1976"/>
                <a:gd name="T20" fmla="*/ 1188 w 1528"/>
                <a:gd name="T21" fmla="*/ 283 h 1976"/>
                <a:gd name="T22" fmla="*/ 1392 w 1528"/>
                <a:gd name="T23" fmla="*/ 126 h 1976"/>
                <a:gd name="T24" fmla="*/ 1488 w 1528"/>
                <a:gd name="T25" fmla="*/ 43 h 1976"/>
                <a:gd name="T26" fmla="*/ 1494 w 1528"/>
                <a:gd name="T27" fmla="*/ 3 h 1976"/>
                <a:gd name="T28" fmla="*/ 1525 w 1528"/>
                <a:gd name="T29" fmla="*/ 0 h 1976"/>
                <a:gd name="T30" fmla="*/ 916 w 1528"/>
                <a:gd name="T31" fmla="*/ 1054 h 1976"/>
                <a:gd name="T32" fmla="*/ 781 w 1528"/>
                <a:gd name="T33" fmla="*/ 1501 h 1976"/>
                <a:gd name="T34" fmla="*/ 443 w 1528"/>
                <a:gd name="T35" fmla="*/ 1725 h 1976"/>
                <a:gd name="T36" fmla="*/ 200 w 1528"/>
                <a:gd name="T37" fmla="*/ 1843 h 1976"/>
                <a:gd name="T38" fmla="*/ 26 w 1528"/>
                <a:gd name="T39" fmla="*/ 1976 h 1976"/>
                <a:gd name="T40" fmla="*/ 0 w 1528"/>
                <a:gd name="T41" fmla="*/ 1952 h 1976"/>
                <a:gd name="T42" fmla="*/ 191 w 1528"/>
                <a:gd name="T43" fmla="*/ 1778 h 1976"/>
                <a:gd name="T44" fmla="*/ 410 w 1528"/>
                <a:gd name="T45" fmla="*/ 1666 h 1976"/>
                <a:gd name="T46" fmla="*/ 635 w 1528"/>
                <a:gd name="T47" fmla="*/ 1547 h 1976"/>
                <a:gd name="T48" fmla="*/ 810 w 1528"/>
                <a:gd name="T49" fmla="*/ 1365 h 1976"/>
                <a:gd name="T50" fmla="*/ 881 w 1528"/>
                <a:gd name="T51" fmla="*/ 1057 h 1976"/>
                <a:gd name="T52" fmla="*/ 916 w 1528"/>
                <a:gd name="T53" fmla="*/ 1054 h 1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8" h="1976">
                  <a:moveTo>
                    <a:pt x="1525" y="0"/>
                  </a:moveTo>
                  <a:cubicBezTo>
                    <a:pt x="1528" y="14"/>
                    <a:pt x="1528" y="28"/>
                    <a:pt x="1525" y="42"/>
                  </a:cubicBezTo>
                  <a:cubicBezTo>
                    <a:pt x="1517" y="86"/>
                    <a:pt x="1477" y="128"/>
                    <a:pt x="1406" y="169"/>
                  </a:cubicBezTo>
                  <a:cubicBezTo>
                    <a:pt x="1328" y="212"/>
                    <a:pt x="1272" y="262"/>
                    <a:pt x="1236" y="319"/>
                  </a:cubicBezTo>
                  <a:cubicBezTo>
                    <a:pt x="1197" y="381"/>
                    <a:pt x="1170" y="470"/>
                    <a:pt x="1154" y="586"/>
                  </a:cubicBezTo>
                  <a:cubicBezTo>
                    <a:pt x="1140" y="695"/>
                    <a:pt x="1100" y="785"/>
                    <a:pt x="1034" y="856"/>
                  </a:cubicBezTo>
                  <a:cubicBezTo>
                    <a:pt x="945" y="953"/>
                    <a:pt x="801" y="1027"/>
                    <a:pt x="603" y="1077"/>
                  </a:cubicBezTo>
                  <a:lnTo>
                    <a:pt x="594" y="1047"/>
                  </a:lnTo>
                  <a:cubicBezTo>
                    <a:pt x="775" y="995"/>
                    <a:pt x="904" y="924"/>
                    <a:pt x="981" y="834"/>
                  </a:cubicBezTo>
                  <a:cubicBezTo>
                    <a:pt x="1035" y="770"/>
                    <a:pt x="1071" y="685"/>
                    <a:pt x="1087" y="578"/>
                  </a:cubicBezTo>
                  <a:cubicBezTo>
                    <a:pt x="1107" y="447"/>
                    <a:pt x="1140" y="349"/>
                    <a:pt x="1188" y="283"/>
                  </a:cubicBezTo>
                  <a:cubicBezTo>
                    <a:pt x="1229" y="225"/>
                    <a:pt x="1297" y="173"/>
                    <a:pt x="1392" y="126"/>
                  </a:cubicBezTo>
                  <a:cubicBezTo>
                    <a:pt x="1446" y="99"/>
                    <a:pt x="1478" y="71"/>
                    <a:pt x="1488" y="43"/>
                  </a:cubicBezTo>
                  <a:cubicBezTo>
                    <a:pt x="1493" y="30"/>
                    <a:pt x="1495" y="16"/>
                    <a:pt x="1494" y="3"/>
                  </a:cubicBezTo>
                  <a:lnTo>
                    <a:pt x="1525" y="0"/>
                  </a:lnTo>
                  <a:close/>
                  <a:moveTo>
                    <a:pt x="916" y="1054"/>
                  </a:moveTo>
                  <a:cubicBezTo>
                    <a:pt x="924" y="1240"/>
                    <a:pt x="879" y="1389"/>
                    <a:pt x="781" y="1501"/>
                  </a:cubicBezTo>
                  <a:cubicBezTo>
                    <a:pt x="713" y="1580"/>
                    <a:pt x="600" y="1655"/>
                    <a:pt x="443" y="1725"/>
                  </a:cubicBezTo>
                  <a:cubicBezTo>
                    <a:pt x="328" y="1777"/>
                    <a:pt x="247" y="1816"/>
                    <a:pt x="200" y="1843"/>
                  </a:cubicBezTo>
                  <a:cubicBezTo>
                    <a:pt x="129" y="1883"/>
                    <a:pt x="71" y="1927"/>
                    <a:pt x="26" y="1976"/>
                  </a:cubicBezTo>
                  <a:lnTo>
                    <a:pt x="0" y="1952"/>
                  </a:lnTo>
                  <a:cubicBezTo>
                    <a:pt x="49" y="1886"/>
                    <a:pt x="113" y="1828"/>
                    <a:pt x="191" y="1778"/>
                  </a:cubicBezTo>
                  <a:cubicBezTo>
                    <a:pt x="236" y="1750"/>
                    <a:pt x="309" y="1712"/>
                    <a:pt x="410" y="1666"/>
                  </a:cubicBezTo>
                  <a:cubicBezTo>
                    <a:pt x="514" y="1617"/>
                    <a:pt x="589" y="1578"/>
                    <a:pt x="635" y="1547"/>
                  </a:cubicBezTo>
                  <a:cubicBezTo>
                    <a:pt x="712" y="1495"/>
                    <a:pt x="771" y="1435"/>
                    <a:pt x="810" y="1365"/>
                  </a:cubicBezTo>
                  <a:cubicBezTo>
                    <a:pt x="857" y="1281"/>
                    <a:pt x="881" y="1178"/>
                    <a:pt x="881" y="1057"/>
                  </a:cubicBezTo>
                  <a:lnTo>
                    <a:pt x="916" y="105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0" name="Freeform 9">
              <a:extLst>
                <a:ext uri="{FF2B5EF4-FFF2-40B4-BE49-F238E27FC236}">
                  <a16:creationId xmlns:a16="http://schemas.microsoft.com/office/drawing/2014/main" id="{627FC049-D42A-4427-BB92-1FD725A1541B}"/>
                </a:ext>
              </a:extLst>
            </p:cNvPr>
            <p:cNvSpPr>
              <a:spLocks noEditPoints="1"/>
            </p:cNvSpPr>
            <p:nvPr userDrawn="1"/>
          </p:nvSpPr>
          <p:spPr bwMode="auto">
            <a:xfrm>
              <a:off x="339" y="3069"/>
              <a:ext cx="158" cy="53"/>
            </a:xfrm>
            <a:custGeom>
              <a:avLst/>
              <a:gdLst>
                <a:gd name="T0" fmla="*/ 2377 w 2424"/>
                <a:gd name="T1" fmla="*/ 534 h 806"/>
                <a:gd name="T2" fmla="*/ 2106 w 2424"/>
                <a:gd name="T3" fmla="*/ 547 h 806"/>
                <a:gd name="T4" fmla="*/ 2096 w 2424"/>
                <a:gd name="T5" fmla="*/ 230 h 806"/>
                <a:gd name="T6" fmla="*/ 2377 w 2424"/>
                <a:gd name="T7" fmla="*/ 230 h 806"/>
                <a:gd name="T8" fmla="*/ 2009 w 2424"/>
                <a:gd name="T9" fmla="*/ 554 h 806"/>
                <a:gd name="T10" fmla="*/ 1646 w 2424"/>
                <a:gd name="T11" fmla="*/ 516 h 806"/>
                <a:gd name="T12" fmla="*/ 1651 w 2424"/>
                <a:gd name="T13" fmla="*/ 94 h 806"/>
                <a:gd name="T14" fmla="*/ 2005 w 2424"/>
                <a:gd name="T15" fmla="*/ 43 h 806"/>
                <a:gd name="T16" fmla="*/ 1854 w 2424"/>
                <a:gd name="T17" fmla="*/ 65 h 806"/>
                <a:gd name="T18" fmla="*/ 1639 w 2424"/>
                <a:gd name="T19" fmla="*/ 302 h 806"/>
                <a:gd name="T20" fmla="*/ 1853 w 2424"/>
                <a:gd name="T21" fmla="*/ 538 h 806"/>
                <a:gd name="T22" fmla="*/ 2009 w 2424"/>
                <a:gd name="T23" fmla="*/ 554 h 806"/>
                <a:gd name="T24" fmla="*/ 1182 w 2424"/>
                <a:gd name="T25" fmla="*/ 628 h 806"/>
                <a:gd name="T26" fmla="*/ 917 w 2424"/>
                <a:gd name="T27" fmla="*/ 790 h 806"/>
                <a:gd name="T28" fmla="*/ 995 w 2424"/>
                <a:gd name="T29" fmla="*/ 754 h 806"/>
                <a:gd name="T30" fmla="*/ 959 w 2424"/>
                <a:gd name="T31" fmla="*/ 175 h 806"/>
                <a:gd name="T32" fmla="*/ 1163 w 2424"/>
                <a:gd name="T33" fmla="*/ 514 h 806"/>
                <a:gd name="T34" fmla="*/ 1291 w 2424"/>
                <a:gd name="T35" fmla="*/ 175 h 806"/>
                <a:gd name="T36" fmla="*/ 605 w 2424"/>
                <a:gd name="T37" fmla="*/ 44 h 806"/>
                <a:gd name="T38" fmla="*/ 561 w 2424"/>
                <a:gd name="T39" fmla="*/ 88 h 806"/>
                <a:gd name="T40" fmla="*/ 517 w 2424"/>
                <a:gd name="T41" fmla="*/ 44 h 806"/>
                <a:gd name="T42" fmla="*/ 561 w 2424"/>
                <a:gd name="T43" fmla="*/ 0 h 806"/>
                <a:gd name="T44" fmla="*/ 605 w 2424"/>
                <a:gd name="T45" fmla="*/ 44 h 806"/>
                <a:gd name="T46" fmla="*/ 818 w 2424"/>
                <a:gd name="T47" fmla="*/ 597 h 806"/>
                <a:gd name="T48" fmla="*/ 730 w 2424"/>
                <a:gd name="T49" fmla="*/ 229 h 806"/>
                <a:gd name="T50" fmla="*/ 663 w 2424"/>
                <a:gd name="T51" fmla="*/ 175 h 806"/>
                <a:gd name="T52" fmla="*/ 730 w 2424"/>
                <a:gd name="T53" fmla="*/ 85 h 806"/>
                <a:gd name="T54" fmla="*/ 794 w 2424"/>
                <a:gd name="T55" fmla="*/ 175 h 806"/>
                <a:gd name="T56" fmla="*/ 898 w 2424"/>
                <a:gd name="T57" fmla="*/ 229 h 806"/>
                <a:gd name="T58" fmla="*/ 794 w 2424"/>
                <a:gd name="T59" fmla="*/ 490 h 806"/>
                <a:gd name="T60" fmla="*/ 907 w 2424"/>
                <a:gd name="T61" fmla="*/ 511 h 806"/>
                <a:gd name="T62" fmla="*/ 592 w 2424"/>
                <a:gd name="T63" fmla="*/ 588 h 806"/>
                <a:gd name="T64" fmla="*/ 529 w 2424"/>
                <a:gd name="T65" fmla="*/ 175 h 806"/>
                <a:gd name="T66" fmla="*/ 592 w 2424"/>
                <a:gd name="T67" fmla="*/ 588 h 806"/>
                <a:gd name="T68" fmla="*/ 275 w 2424"/>
                <a:gd name="T69" fmla="*/ 597 h 806"/>
                <a:gd name="T70" fmla="*/ 0 w 2424"/>
                <a:gd name="T71" fmla="*/ 307 h 806"/>
                <a:gd name="T72" fmla="*/ 285 w 2424"/>
                <a:gd name="T73" fmla="*/ 8 h 806"/>
                <a:gd name="T74" fmla="*/ 432 w 2424"/>
                <a:gd name="T75" fmla="*/ 111 h 806"/>
                <a:gd name="T76" fmla="*/ 128 w 2424"/>
                <a:gd name="T77" fmla="*/ 133 h 806"/>
                <a:gd name="T78" fmla="*/ 125 w 2424"/>
                <a:gd name="T79" fmla="*/ 473 h 806"/>
                <a:gd name="T80" fmla="*/ 417 w 2424"/>
                <a:gd name="T81" fmla="*/ 502 h 806"/>
                <a:gd name="T82" fmla="*/ 2360 w 2424"/>
                <a:gd name="T83" fmla="*/ 380 h 806"/>
                <a:gd name="T84" fmla="*/ 2236 w 2424"/>
                <a:gd name="T85" fmla="*/ 219 h 806"/>
                <a:gd name="T86" fmla="*/ 2113 w 2424"/>
                <a:gd name="T87" fmla="*/ 380 h 806"/>
                <a:gd name="T88" fmla="*/ 2236 w 2424"/>
                <a:gd name="T89" fmla="*/ 543 h 806"/>
                <a:gd name="T90" fmla="*/ 2360 w 2424"/>
                <a:gd name="T91" fmla="*/ 380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24" h="806">
                  <a:moveTo>
                    <a:pt x="2424" y="381"/>
                  </a:moveTo>
                  <a:cubicBezTo>
                    <a:pt x="2424" y="444"/>
                    <a:pt x="2409" y="495"/>
                    <a:pt x="2377" y="534"/>
                  </a:cubicBezTo>
                  <a:cubicBezTo>
                    <a:pt x="2342" y="577"/>
                    <a:pt x="2295" y="598"/>
                    <a:pt x="2235" y="598"/>
                  </a:cubicBezTo>
                  <a:cubicBezTo>
                    <a:pt x="2182" y="598"/>
                    <a:pt x="2139" y="581"/>
                    <a:pt x="2106" y="547"/>
                  </a:cubicBezTo>
                  <a:cubicBezTo>
                    <a:pt x="2068" y="508"/>
                    <a:pt x="2049" y="452"/>
                    <a:pt x="2049" y="381"/>
                  </a:cubicBezTo>
                  <a:cubicBezTo>
                    <a:pt x="2049" y="321"/>
                    <a:pt x="2064" y="271"/>
                    <a:pt x="2096" y="230"/>
                  </a:cubicBezTo>
                  <a:cubicBezTo>
                    <a:pt x="2130" y="187"/>
                    <a:pt x="2176" y="165"/>
                    <a:pt x="2236" y="165"/>
                  </a:cubicBezTo>
                  <a:cubicBezTo>
                    <a:pt x="2295" y="165"/>
                    <a:pt x="2342" y="187"/>
                    <a:pt x="2377" y="230"/>
                  </a:cubicBezTo>
                  <a:cubicBezTo>
                    <a:pt x="2409" y="270"/>
                    <a:pt x="2424" y="321"/>
                    <a:pt x="2424" y="381"/>
                  </a:cubicBezTo>
                  <a:close/>
                  <a:moveTo>
                    <a:pt x="2009" y="554"/>
                  </a:moveTo>
                  <a:cubicBezTo>
                    <a:pt x="1957" y="583"/>
                    <a:pt x="1903" y="597"/>
                    <a:pt x="1846" y="597"/>
                  </a:cubicBezTo>
                  <a:cubicBezTo>
                    <a:pt x="1763" y="597"/>
                    <a:pt x="1696" y="570"/>
                    <a:pt x="1646" y="516"/>
                  </a:cubicBezTo>
                  <a:cubicBezTo>
                    <a:pt x="1596" y="462"/>
                    <a:pt x="1571" y="392"/>
                    <a:pt x="1571" y="307"/>
                  </a:cubicBezTo>
                  <a:cubicBezTo>
                    <a:pt x="1571" y="223"/>
                    <a:pt x="1598" y="152"/>
                    <a:pt x="1651" y="94"/>
                  </a:cubicBezTo>
                  <a:cubicBezTo>
                    <a:pt x="1705" y="37"/>
                    <a:pt x="1773" y="8"/>
                    <a:pt x="1858" y="8"/>
                  </a:cubicBezTo>
                  <a:cubicBezTo>
                    <a:pt x="1919" y="8"/>
                    <a:pt x="1968" y="19"/>
                    <a:pt x="2005" y="43"/>
                  </a:cubicBezTo>
                  <a:lnTo>
                    <a:pt x="2005" y="111"/>
                  </a:lnTo>
                  <a:cubicBezTo>
                    <a:pt x="1957" y="80"/>
                    <a:pt x="1907" y="65"/>
                    <a:pt x="1854" y="65"/>
                  </a:cubicBezTo>
                  <a:cubicBezTo>
                    <a:pt x="1791" y="65"/>
                    <a:pt x="1739" y="88"/>
                    <a:pt x="1699" y="133"/>
                  </a:cubicBezTo>
                  <a:cubicBezTo>
                    <a:pt x="1659" y="178"/>
                    <a:pt x="1639" y="235"/>
                    <a:pt x="1639" y="302"/>
                  </a:cubicBezTo>
                  <a:cubicBezTo>
                    <a:pt x="1639" y="372"/>
                    <a:pt x="1658" y="429"/>
                    <a:pt x="1696" y="473"/>
                  </a:cubicBezTo>
                  <a:cubicBezTo>
                    <a:pt x="1735" y="517"/>
                    <a:pt x="1787" y="538"/>
                    <a:pt x="1853" y="538"/>
                  </a:cubicBezTo>
                  <a:cubicBezTo>
                    <a:pt x="1899" y="538"/>
                    <a:pt x="1944" y="526"/>
                    <a:pt x="1989" y="502"/>
                  </a:cubicBezTo>
                  <a:lnTo>
                    <a:pt x="2009" y="554"/>
                  </a:lnTo>
                  <a:close/>
                  <a:moveTo>
                    <a:pt x="1354" y="175"/>
                  </a:moveTo>
                  <a:lnTo>
                    <a:pt x="1182" y="628"/>
                  </a:lnTo>
                  <a:cubicBezTo>
                    <a:pt x="1136" y="746"/>
                    <a:pt x="1074" y="806"/>
                    <a:pt x="993" y="806"/>
                  </a:cubicBezTo>
                  <a:cubicBezTo>
                    <a:pt x="965" y="806"/>
                    <a:pt x="940" y="801"/>
                    <a:pt x="917" y="790"/>
                  </a:cubicBezTo>
                  <a:lnTo>
                    <a:pt x="935" y="740"/>
                  </a:lnTo>
                  <a:cubicBezTo>
                    <a:pt x="953" y="750"/>
                    <a:pt x="973" y="754"/>
                    <a:pt x="995" y="754"/>
                  </a:cubicBezTo>
                  <a:cubicBezTo>
                    <a:pt x="1052" y="754"/>
                    <a:pt x="1098" y="700"/>
                    <a:pt x="1131" y="593"/>
                  </a:cubicBezTo>
                  <a:lnTo>
                    <a:pt x="959" y="175"/>
                  </a:lnTo>
                  <a:lnTo>
                    <a:pt x="1027" y="175"/>
                  </a:lnTo>
                  <a:lnTo>
                    <a:pt x="1163" y="514"/>
                  </a:lnTo>
                  <a:lnTo>
                    <a:pt x="1166" y="514"/>
                  </a:lnTo>
                  <a:lnTo>
                    <a:pt x="1291" y="175"/>
                  </a:lnTo>
                  <a:lnTo>
                    <a:pt x="1354" y="175"/>
                  </a:lnTo>
                  <a:close/>
                  <a:moveTo>
                    <a:pt x="605" y="44"/>
                  </a:moveTo>
                  <a:cubicBezTo>
                    <a:pt x="605" y="56"/>
                    <a:pt x="600" y="66"/>
                    <a:pt x="592" y="75"/>
                  </a:cubicBezTo>
                  <a:cubicBezTo>
                    <a:pt x="583" y="84"/>
                    <a:pt x="573" y="88"/>
                    <a:pt x="561" y="88"/>
                  </a:cubicBezTo>
                  <a:cubicBezTo>
                    <a:pt x="549" y="88"/>
                    <a:pt x="538" y="84"/>
                    <a:pt x="530" y="75"/>
                  </a:cubicBezTo>
                  <a:cubicBezTo>
                    <a:pt x="521" y="66"/>
                    <a:pt x="517" y="56"/>
                    <a:pt x="517" y="44"/>
                  </a:cubicBezTo>
                  <a:cubicBezTo>
                    <a:pt x="517" y="32"/>
                    <a:pt x="521" y="22"/>
                    <a:pt x="530" y="13"/>
                  </a:cubicBezTo>
                  <a:cubicBezTo>
                    <a:pt x="538" y="4"/>
                    <a:pt x="549" y="0"/>
                    <a:pt x="561" y="0"/>
                  </a:cubicBezTo>
                  <a:cubicBezTo>
                    <a:pt x="573" y="0"/>
                    <a:pt x="583" y="4"/>
                    <a:pt x="592" y="13"/>
                  </a:cubicBezTo>
                  <a:cubicBezTo>
                    <a:pt x="600" y="22"/>
                    <a:pt x="605" y="32"/>
                    <a:pt x="605" y="44"/>
                  </a:cubicBezTo>
                  <a:close/>
                  <a:moveTo>
                    <a:pt x="928" y="556"/>
                  </a:moveTo>
                  <a:cubicBezTo>
                    <a:pt x="890" y="584"/>
                    <a:pt x="853" y="597"/>
                    <a:pt x="818" y="597"/>
                  </a:cubicBezTo>
                  <a:cubicBezTo>
                    <a:pt x="759" y="597"/>
                    <a:pt x="730" y="568"/>
                    <a:pt x="730" y="509"/>
                  </a:cubicBezTo>
                  <a:lnTo>
                    <a:pt x="730" y="229"/>
                  </a:lnTo>
                  <a:lnTo>
                    <a:pt x="663" y="229"/>
                  </a:lnTo>
                  <a:lnTo>
                    <a:pt x="663" y="175"/>
                  </a:lnTo>
                  <a:lnTo>
                    <a:pt x="730" y="175"/>
                  </a:lnTo>
                  <a:lnTo>
                    <a:pt x="730" y="85"/>
                  </a:lnTo>
                  <a:lnTo>
                    <a:pt x="794" y="62"/>
                  </a:lnTo>
                  <a:lnTo>
                    <a:pt x="794" y="175"/>
                  </a:lnTo>
                  <a:lnTo>
                    <a:pt x="921" y="175"/>
                  </a:lnTo>
                  <a:lnTo>
                    <a:pt x="898" y="229"/>
                  </a:lnTo>
                  <a:lnTo>
                    <a:pt x="794" y="229"/>
                  </a:lnTo>
                  <a:lnTo>
                    <a:pt x="794" y="490"/>
                  </a:lnTo>
                  <a:cubicBezTo>
                    <a:pt x="794" y="524"/>
                    <a:pt x="808" y="541"/>
                    <a:pt x="834" y="541"/>
                  </a:cubicBezTo>
                  <a:cubicBezTo>
                    <a:pt x="858" y="541"/>
                    <a:pt x="882" y="531"/>
                    <a:pt x="907" y="511"/>
                  </a:cubicBezTo>
                  <a:lnTo>
                    <a:pt x="928" y="556"/>
                  </a:lnTo>
                  <a:close/>
                  <a:moveTo>
                    <a:pt x="592" y="588"/>
                  </a:moveTo>
                  <a:lnTo>
                    <a:pt x="529" y="588"/>
                  </a:lnTo>
                  <a:lnTo>
                    <a:pt x="529" y="175"/>
                  </a:lnTo>
                  <a:lnTo>
                    <a:pt x="592" y="175"/>
                  </a:lnTo>
                  <a:lnTo>
                    <a:pt x="592" y="588"/>
                  </a:lnTo>
                  <a:close/>
                  <a:moveTo>
                    <a:pt x="436" y="554"/>
                  </a:moveTo>
                  <a:cubicBezTo>
                    <a:pt x="385" y="583"/>
                    <a:pt x="331" y="597"/>
                    <a:pt x="275" y="597"/>
                  </a:cubicBezTo>
                  <a:cubicBezTo>
                    <a:pt x="192" y="597"/>
                    <a:pt x="125" y="570"/>
                    <a:pt x="75" y="516"/>
                  </a:cubicBezTo>
                  <a:cubicBezTo>
                    <a:pt x="25" y="462"/>
                    <a:pt x="0" y="392"/>
                    <a:pt x="0" y="307"/>
                  </a:cubicBezTo>
                  <a:cubicBezTo>
                    <a:pt x="0" y="223"/>
                    <a:pt x="26" y="152"/>
                    <a:pt x="80" y="94"/>
                  </a:cubicBezTo>
                  <a:cubicBezTo>
                    <a:pt x="133" y="37"/>
                    <a:pt x="202" y="8"/>
                    <a:pt x="285" y="8"/>
                  </a:cubicBezTo>
                  <a:cubicBezTo>
                    <a:pt x="348" y="8"/>
                    <a:pt x="397" y="19"/>
                    <a:pt x="432" y="43"/>
                  </a:cubicBezTo>
                  <a:lnTo>
                    <a:pt x="432" y="111"/>
                  </a:lnTo>
                  <a:cubicBezTo>
                    <a:pt x="385" y="80"/>
                    <a:pt x="336" y="65"/>
                    <a:pt x="283" y="65"/>
                  </a:cubicBezTo>
                  <a:cubicBezTo>
                    <a:pt x="220" y="65"/>
                    <a:pt x="168" y="88"/>
                    <a:pt x="128" y="133"/>
                  </a:cubicBezTo>
                  <a:cubicBezTo>
                    <a:pt x="87" y="178"/>
                    <a:pt x="67" y="235"/>
                    <a:pt x="67" y="302"/>
                  </a:cubicBezTo>
                  <a:cubicBezTo>
                    <a:pt x="67" y="372"/>
                    <a:pt x="87" y="429"/>
                    <a:pt x="125" y="473"/>
                  </a:cubicBezTo>
                  <a:cubicBezTo>
                    <a:pt x="163" y="517"/>
                    <a:pt x="216" y="538"/>
                    <a:pt x="282" y="538"/>
                  </a:cubicBezTo>
                  <a:cubicBezTo>
                    <a:pt x="328" y="538"/>
                    <a:pt x="373" y="526"/>
                    <a:pt x="417" y="502"/>
                  </a:cubicBezTo>
                  <a:lnTo>
                    <a:pt x="436" y="554"/>
                  </a:lnTo>
                  <a:close/>
                  <a:moveTo>
                    <a:pt x="2360" y="380"/>
                  </a:moveTo>
                  <a:cubicBezTo>
                    <a:pt x="2360" y="331"/>
                    <a:pt x="2349" y="291"/>
                    <a:pt x="2327" y="262"/>
                  </a:cubicBezTo>
                  <a:cubicBezTo>
                    <a:pt x="2306" y="233"/>
                    <a:pt x="2275" y="219"/>
                    <a:pt x="2236" y="219"/>
                  </a:cubicBezTo>
                  <a:cubicBezTo>
                    <a:pt x="2198" y="219"/>
                    <a:pt x="2167" y="233"/>
                    <a:pt x="2146" y="262"/>
                  </a:cubicBezTo>
                  <a:cubicBezTo>
                    <a:pt x="2124" y="291"/>
                    <a:pt x="2113" y="331"/>
                    <a:pt x="2113" y="380"/>
                  </a:cubicBezTo>
                  <a:cubicBezTo>
                    <a:pt x="2113" y="429"/>
                    <a:pt x="2124" y="469"/>
                    <a:pt x="2146" y="498"/>
                  </a:cubicBezTo>
                  <a:cubicBezTo>
                    <a:pt x="2168" y="528"/>
                    <a:pt x="2198" y="543"/>
                    <a:pt x="2236" y="543"/>
                  </a:cubicBezTo>
                  <a:cubicBezTo>
                    <a:pt x="2274" y="543"/>
                    <a:pt x="2305" y="528"/>
                    <a:pt x="2327" y="498"/>
                  </a:cubicBezTo>
                  <a:cubicBezTo>
                    <a:pt x="2349" y="469"/>
                    <a:pt x="2360" y="429"/>
                    <a:pt x="2360" y="38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1" name="Freeform 10">
              <a:extLst>
                <a:ext uri="{FF2B5EF4-FFF2-40B4-BE49-F238E27FC236}">
                  <a16:creationId xmlns:a16="http://schemas.microsoft.com/office/drawing/2014/main" id="{F96F30BE-4F4F-48A3-95E9-3305A9323E4B}"/>
                </a:ext>
              </a:extLst>
            </p:cNvPr>
            <p:cNvSpPr>
              <a:spLocks noEditPoints="1"/>
            </p:cNvSpPr>
            <p:nvPr userDrawn="1"/>
          </p:nvSpPr>
          <p:spPr bwMode="auto">
            <a:xfrm>
              <a:off x="313" y="2811"/>
              <a:ext cx="183" cy="220"/>
            </a:xfrm>
            <a:custGeom>
              <a:avLst/>
              <a:gdLst>
                <a:gd name="T0" fmla="*/ 750 w 2797"/>
                <a:gd name="T1" fmla="*/ 538 h 3347"/>
                <a:gd name="T2" fmla="*/ 678 w 2797"/>
                <a:gd name="T3" fmla="*/ 658 h 3347"/>
                <a:gd name="T4" fmla="*/ 461 w 2797"/>
                <a:gd name="T5" fmla="*/ 643 h 3347"/>
                <a:gd name="T6" fmla="*/ 764 w 2797"/>
                <a:gd name="T7" fmla="*/ 495 h 3347"/>
                <a:gd name="T8" fmla="*/ 2779 w 2797"/>
                <a:gd name="T9" fmla="*/ 2212 h 3347"/>
                <a:gd name="T10" fmla="*/ 2549 w 2797"/>
                <a:gd name="T11" fmla="*/ 2438 h 3347"/>
                <a:gd name="T12" fmla="*/ 2332 w 2797"/>
                <a:gd name="T13" fmla="*/ 2449 h 3347"/>
                <a:gd name="T14" fmla="*/ 2175 w 2797"/>
                <a:gd name="T15" fmla="*/ 2311 h 3347"/>
                <a:gd name="T16" fmla="*/ 1410 w 2797"/>
                <a:gd name="T17" fmla="*/ 2100 h 3347"/>
                <a:gd name="T18" fmla="*/ 717 w 2797"/>
                <a:gd name="T19" fmla="*/ 2511 h 3347"/>
                <a:gd name="T20" fmla="*/ 457 w 2797"/>
                <a:gd name="T21" fmla="*/ 3347 h 3347"/>
                <a:gd name="T22" fmla="*/ 29 w 2797"/>
                <a:gd name="T23" fmla="*/ 2547 h 3347"/>
                <a:gd name="T24" fmla="*/ 23 w 2797"/>
                <a:gd name="T25" fmla="*/ 2311 h 3347"/>
                <a:gd name="T26" fmla="*/ 330 w 2797"/>
                <a:gd name="T27" fmla="*/ 1797 h 3347"/>
                <a:gd name="T28" fmla="*/ 75 w 2797"/>
                <a:gd name="T29" fmla="*/ 1558 h 3347"/>
                <a:gd name="T30" fmla="*/ 642 w 2797"/>
                <a:gd name="T31" fmla="*/ 1765 h 3347"/>
                <a:gd name="T32" fmla="*/ 930 w 2797"/>
                <a:gd name="T33" fmla="*/ 1628 h 3347"/>
                <a:gd name="T34" fmla="*/ 899 w 2797"/>
                <a:gd name="T35" fmla="*/ 1476 h 3347"/>
                <a:gd name="T36" fmla="*/ 930 w 2797"/>
                <a:gd name="T37" fmla="*/ 1371 h 3347"/>
                <a:gd name="T38" fmla="*/ 952 w 2797"/>
                <a:gd name="T39" fmla="*/ 1272 h 3347"/>
                <a:gd name="T40" fmla="*/ 938 w 2797"/>
                <a:gd name="T41" fmla="*/ 1157 h 3347"/>
                <a:gd name="T42" fmla="*/ 1016 w 2797"/>
                <a:gd name="T43" fmla="*/ 1091 h 3347"/>
                <a:gd name="T44" fmla="*/ 1041 w 2797"/>
                <a:gd name="T45" fmla="*/ 938 h 3347"/>
                <a:gd name="T46" fmla="*/ 860 w 2797"/>
                <a:gd name="T47" fmla="*/ 559 h 3347"/>
                <a:gd name="T48" fmla="*/ 977 w 2797"/>
                <a:gd name="T49" fmla="*/ 347 h 3347"/>
                <a:gd name="T50" fmla="*/ 1220 w 2797"/>
                <a:gd name="T51" fmla="*/ 148 h 3347"/>
                <a:gd name="T52" fmla="*/ 1448 w 2797"/>
                <a:gd name="T53" fmla="*/ 1 h 3347"/>
                <a:gd name="T54" fmla="*/ 1323 w 2797"/>
                <a:gd name="T55" fmla="*/ 393 h 3347"/>
                <a:gd name="T56" fmla="*/ 1578 w 2797"/>
                <a:gd name="T57" fmla="*/ 226 h 3347"/>
                <a:gd name="T58" fmla="*/ 1471 w 2797"/>
                <a:gd name="T59" fmla="*/ 490 h 3347"/>
                <a:gd name="T60" fmla="*/ 1685 w 2797"/>
                <a:gd name="T61" fmla="*/ 730 h 3347"/>
                <a:gd name="T62" fmla="*/ 2311 w 2797"/>
                <a:gd name="T63" fmla="*/ 1391 h 3347"/>
                <a:gd name="T64" fmla="*/ 2685 w 2797"/>
                <a:gd name="T65" fmla="*/ 1771 h 3347"/>
                <a:gd name="T66" fmla="*/ 2791 w 2797"/>
                <a:gd name="T67" fmla="*/ 2139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97" h="3347">
                  <a:moveTo>
                    <a:pt x="764" y="495"/>
                  </a:moveTo>
                  <a:lnTo>
                    <a:pt x="750" y="538"/>
                  </a:lnTo>
                  <a:lnTo>
                    <a:pt x="706" y="554"/>
                  </a:lnTo>
                  <a:lnTo>
                    <a:pt x="678" y="658"/>
                  </a:lnTo>
                  <a:cubicBezTo>
                    <a:pt x="662" y="670"/>
                    <a:pt x="641" y="673"/>
                    <a:pt x="613" y="669"/>
                  </a:cubicBezTo>
                  <a:lnTo>
                    <a:pt x="461" y="643"/>
                  </a:lnTo>
                  <a:lnTo>
                    <a:pt x="446" y="603"/>
                  </a:lnTo>
                  <a:lnTo>
                    <a:pt x="764" y="495"/>
                  </a:lnTo>
                  <a:close/>
                  <a:moveTo>
                    <a:pt x="2791" y="2139"/>
                  </a:moveTo>
                  <a:cubicBezTo>
                    <a:pt x="2789" y="2160"/>
                    <a:pt x="2785" y="2184"/>
                    <a:pt x="2779" y="2212"/>
                  </a:cubicBezTo>
                  <a:cubicBezTo>
                    <a:pt x="2759" y="2299"/>
                    <a:pt x="2724" y="2359"/>
                    <a:pt x="2672" y="2392"/>
                  </a:cubicBezTo>
                  <a:cubicBezTo>
                    <a:pt x="2642" y="2410"/>
                    <a:pt x="2602" y="2425"/>
                    <a:pt x="2549" y="2438"/>
                  </a:cubicBezTo>
                  <a:cubicBezTo>
                    <a:pt x="2497" y="2452"/>
                    <a:pt x="2448" y="2458"/>
                    <a:pt x="2403" y="2458"/>
                  </a:cubicBezTo>
                  <a:cubicBezTo>
                    <a:pt x="2375" y="2458"/>
                    <a:pt x="2351" y="2455"/>
                    <a:pt x="2332" y="2449"/>
                  </a:cubicBezTo>
                  <a:cubicBezTo>
                    <a:pt x="2303" y="2440"/>
                    <a:pt x="2276" y="2418"/>
                    <a:pt x="2251" y="2382"/>
                  </a:cubicBezTo>
                  <a:cubicBezTo>
                    <a:pt x="2229" y="2352"/>
                    <a:pt x="2204" y="2328"/>
                    <a:pt x="2175" y="2311"/>
                  </a:cubicBezTo>
                  <a:cubicBezTo>
                    <a:pt x="2000" y="2206"/>
                    <a:pt x="1796" y="2128"/>
                    <a:pt x="1561" y="2077"/>
                  </a:cubicBezTo>
                  <a:cubicBezTo>
                    <a:pt x="1520" y="2092"/>
                    <a:pt x="1470" y="2100"/>
                    <a:pt x="1410" y="2100"/>
                  </a:cubicBezTo>
                  <a:cubicBezTo>
                    <a:pt x="1282" y="2100"/>
                    <a:pt x="1140" y="2065"/>
                    <a:pt x="985" y="1995"/>
                  </a:cubicBezTo>
                  <a:cubicBezTo>
                    <a:pt x="888" y="2103"/>
                    <a:pt x="799" y="2275"/>
                    <a:pt x="717" y="2511"/>
                  </a:cubicBezTo>
                  <a:cubicBezTo>
                    <a:pt x="699" y="2564"/>
                    <a:pt x="660" y="2693"/>
                    <a:pt x="600" y="2899"/>
                  </a:cubicBezTo>
                  <a:cubicBezTo>
                    <a:pt x="548" y="3085"/>
                    <a:pt x="500" y="3234"/>
                    <a:pt x="457" y="3347"/>
                  </a:cubicBezTo>
                  <a:cubicBezTo>
                    <a:pt x="406" y="3156"/>
                    <a:pt x="292" y="2934"/>
                    <a:pt x="117" y="2681"/>
                  </a:cubicBezTo>
                  <a:cubicBezTo>
                    <a:pt x="70" y="2613"/>
                    <a:pt x="40" y="2568"/>
                    <a:pt x="29" y="2547"/>
                  </a:cubicBezTo>
                  <a:cubicBezTo>
                    <a:pt x="10" y="2510"/>
                    <a:pt x="0" y="2473"/>
                    <a:pt x="0" y="2438"/>
                  </a:cubicBezTo>
                  <a:cubicBezTo>
                    <a:pt x="0" y="2405"/>
                    <a:pt x="8" y="2363"/>
                    <a:pt x="23" y="2311"/>
                  </a:cubicBezTo>
                  <a:cubicBezTo>
                    <a:pt x="50" y="2226"/>
                    <a:pt x="92" y="2136"/>
                    <a:pt x="149" y="2039"/>
                  </a:cubicBezTo>
                  <a:cubicBezTo>
                    <a:pt x="206" y="1943"/>
                    <a:pt x="267" y="1862"/>
                    <a:pt x="330" y="1797"/>
                  </a:cubicBezTo>
                  <a:cubicBezTo>
                    <a:pt x="227" y="1744"/>
                    <a:pt x="137" y="1673"/>
                    <a:pt x="62" y="1584"/>
                  </a:cubicBezTo>
                  <a:lnTo>
                    <a:pt x="75" y="1558"/>
                  </a:lnTo>
                  <a:cubicBezTo>
                    <a:pt x="176" y="1652"/>
                    <a:pt x="296" y="1713"/>
                    <a:pt x="434" y="1742"/>
                  </a:cubicBezTo>
                  <a:cubicBezTo>
                    <a:pt x="506" y="1757"/>
                    <a:pt x="575" y="1765"/>
                    <a:pt x="642" y="1765"/>
                  </a:cubicBezTo>
                  <a:cubicBezTo>
                    <a:pt x="711" y="1765"/>
                    <a:pt x="769" y="1757"/>
                    <a:pt x="818" y="1742"/>
                  </a:cubicBezTo>
                  <a:cubicBezTo>
                    <a:pt x="893" y="1719"/>
                    <a:pt x="930" y="1681"/>
                    <a:pt x="930" y="1628"/>
                  </a:cubicBezTo>
                  <a:cubicBezTo>
                    <a:pt x="930" y="1608"/>
                    <a:pt x="925" y="1584"/>
                    <a:pt x="916" y="1557"/>
                  </a:cubicBezTo>
                  <a:cubicBezTo>
                    <a:pt x="905" y="1521"/>
                    <a:pt x="899" y="1494"/>
                    <a:pt x="899" y="1476"/>
                  </a:cubicBezTo>
                  <a:cubicBezTo>
                    <a:pt x="899" y="1453"/>
                    <a:pt x="906" y="1429"/>
                    <a:pt x="920" y="1406"/>
                  </a:cubicBezTo>
                  <a:cubicBezTo>
                    <a:pt x="927" y="1394"/>
                    <a:pt x="930" y="1382"/>
                    <a:pt x="930" y="1371"/>
                  </a:cubicBezTo>
                  <a:cubicBezTo>
                    <a:pt x="930" y="1342"/>
                    <a:pt x="913" y="1321"/>
                    <a:pt x="878" y="1309"/>
                  </a:cubicBezTo>
                  <a:cubicBezTo>
                    <a:pt x="916" y="1300"/>
                    <a:pt x="940" y="1287"/>
                    <a:pt x="952" y="1272"/>
                  </a:cubicBezTo>
                  <a:cubicBezTo>
                    <a:pt x="959" y="1264"/>
                    <a:pt x="959" y="1253"/>
                    <a:pt x="954" y="1239"/>
                  </a:cubicBezTo>
                  <a:cubicBezTo>
                    <a:pt x="943" y="1209"/>
                    <a:pt x="938" y="1181"/>
                    <a:pt x="938" y="1157"/>
                  </a:cubicBezTo>
                  <a:cubicBezTo>
                    <a:pt x="938" y="1135"/>
                    <a:pt x="946" y="1120"/>
                    <a:pt x="962" y="1109"/>
                  </a:cubicBezTo>
                  <a:cubicBezTo>
                    <a:pt x="971" y="1102"/>
                    <a:pt x="989" y="1096"/>
                    <a:pt x="1016" y="1091"/>
                  </a:cubicBezTo>
                  <a:cubicBezTo>
                    <a:pt x="1049" y="1083"/>
                    <a:pt x="1068" y="1065"/>
                    <a:pt x="1072" y="1037"/>
                  </a:cubicBezTo>
                  <a:cubicBezTo>
                    <a:pt x="1075" y="1013"/>
                    <a:pt x="1065" y="980"/>
                    <a:pt x="1041" y="938"/>
                  </a:cubicBezTo>
                  <a:cubicBezTo>
                    <a:pt x="1010" y="884"/>
                    <a:pt x="976" y="818"/>
                    <a:pt x="938" y="740"/>
                  </a:cubicBezTo>
                  <a:cubicBezTo>
                    <a:pt x="901" y="662"/>
                    <a:pt x="875" y="601"/>
                    <a:pt x="860" y="559"/>
                  </a:cubicBezTo>
                  <a:cubicBezTo>
                    <a:pt x="851" y="532"/>
                    <a:pt x="846" y="509"/>
                    <a:pt x="846" y="488"/>
                  </a:cubicBezTo>
                  <a:cubicBezTo>
                    <a:pt x="846" y="428"/>
                    <a:pt x="890" y="381"/>
                    <a:pt x="977" y="347"/>
                  </a:cubicBezTo>
                  <a:cubicBezTo>
                    <a:pt x="1005" y="337"/>
                    <a:pt x="1038" y="326"/>
                    <a:pt x="1074" y="315"/>
                  </a:cubicBezTo>
                  <a:cubicBezTo>
                    <a:pt x="1117" y="260"/>
                    <a:pt x="1166" y="204"/>
                    <a:pt x="1220" y="148"/>
                  </a:cubicBezTo>
                  <a:cubicBezTo>
                    <a:pt x="1292" y="75"/>
                    <a:pt x="1350" y="29"/>
                    <a:pt x="1393" y="11"/>
                  </a:cubicBezTo>
                  <a:cubicBezTo>
                    <a:pt x="1409" y="3"/>
                    <a:pt x="1428" y="0"/>
                    <a:pt x="1448" y="1"/>
                  </a:cubicBezTo>
                  <a:cubicBezTo>
                    <a:pt x="1463" y="2"/>
                    <a:pt x="1468" y="10"/>
                    <a:pt x="1462" y="24"/>
                  </a:cubicBezTo>
                  <a:cubicBezTo>
                    <a:pt x="1395" y="183"/>
                    <a:pt x="1348" y="306"/>
                    <a:pt x="1323" y="393"/>
                  </a:cubicBezTo>
                  <a:cubicBezTo>
                    <a:pt x="1380" y="335"/>
                    <a:pt x="1440" y="286"/>
                    <a:pt x="1502" y="248"/>
                  </a:cubicBezTo>
                  <a:cubicBezTo>
                    <a:pt x="1528" y="232"/>
                    <a:pt x="1553" y="225"/>
                    <a:pt x="1578" y="226"/>
                  </a:cubicBezTo>
                  <a:cubicBezTo>
                    <a:pt x="1596" y="227"/>
                    <a:pt x="1602" y="233"/>
                    <a:pt x="1595" y="245"/>
                  </a:cubicBezTo>
                  <a:cubicBezTo>
                    <a:pt x="1547" y="327"/>
                    <a:pt x="1505" y="408"/>
                    <a:pt x="1471" y="490"/>
                  </a:cubicBezTo>
                  <a:cubicBezTo>
                    <a:pt x="1505" y="518"/>
                    <a:pt x="1550" y="567"/>
                    <a:pt x="1607" y="637"/>
                  </a:cubicBezTo>
                  <a:lnTo>
                    <a:pt x="1685" y="730"/>
                  </a:lnTo>
                  <a:cubicBezTo>
                    <a:pt x="1772" y="831"/>
                    <a:pt x="1867" y="934"/>
                    <a:pt x="1968" y="1037"/>
                  </a:cubicBezTo>
                  <a:cubicBezTo>
                    <a:pt x="2059" y="1132"/>
                    <a:pt x="2173" y="1250"/>
                    <a:pt x="2311" y="1391"/>
                  </a:cubicBezTo>
                  <a:lnTo>
                    <a:pt x="2629" y="1706"/>
                  </a:lnTo>
                  <a:cubicBezTo>
                    <a:pt x="2645" y="1724"/>
                    <a:pt x="2664" y="1745"/>
                    <a:pt x="2685" y="1771"/>
                  </a:cubicBezTo>
                  <a:cubicBezTo>
                    <a:pt x="2743" y="1841"/>
                    <a:pt x="2777" y="1915"/>
                    <a:pt x="2789" y="1992"/>
                  </a:cubicBezTo>
                  <a:cubicBezTo>
                    <a:pt x="2796" y="2032"/>
                    <a:pt x="2797" y="2081"/>
                    <a:pt x="2791" y="21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42" name="Freeform 11">
              <a:extLst>
                <a:ext uri="{FF2B5EF4-FFF2-40B4-BE49-F238E27FC236}">
                  <a16:creationId xmlns:a16="http://schemas.microsoft.com/office/drawing/2014/main" id="{F97E9295-D993-4E06-A11F-B0DABCB6DA93}"/>
                </a:ext>
              </a:extLst>
            </p:cNvPr>
            <p:cNvSpPr>
              <a:spLocks noEditPoints="1"/>
            </p:cNvSpPr>
            <p:nvPr userDrawn="1"/>
          </p:nvSpPr>
          <p:spPr bwMode="auto">
            <a:xfrm>
              <a:off x="503" y="3067"/>
              <a:ext cx="100" cy="41"/>
            </a:xfrm>
            <a:custGeom>
              <a:avLst/>
              <a:gdLst>
                <a:gd name="T0" fmla="*/ 1301 w 1538"/>
                <a:gd name="T1" fmla="*/ 106 h 629"/>
                <a:gd name="T2" fmla="*/ 1238 w 1538"/>
                <a:gd name="T3" fmla="*/ 106 h 629"/>
                <a:gd name="T4" fmla="*/ 1238 w 1538"/>
                <a:gd name="T5" fmla="*/ 44 h 629"/>
                <a:gd name="T6" fmla="*/ 1301 w 1538"/>
                <a:gd name="T7" fmla="*/ 44 h 629"/>
                <a:gd name="T8" fmla="*/ 1538 w 1538"/>
                <a:gd name="T9" fmla="*/ 615 h 629"/>
                <a:gd name="T10" fmla="*/ 1410 w 1538"/>
                <a:gd name="T11" fmla="*/ 552 h 629"/>
                <a:gd name="T12" fmla="*/ 1475 w 1538"/>
                <a:gd name="T13" fmla="*/ 0 h 629"/>
                <a:gd name="T14" fmla="*/ 1479 w 1538"/>
                <a:gd name="T15" fmla="*/ 558 h 629"/>
                <a:gd name="T16" fmla="*/ 1530 w 1538"/>
                <a:gd name="T17" fmla="*/ 568 h 629"/>
                <a:gd name="T18" fmla="*/ 1302 w 1538"/>
                <a:gd name="T19" fmla="*/ 619 h 629"/>
                <a:gd name="T20" fmla="*/ 1238 w 1538"/>
                <a:gd name="T21" fmla="*/ 206 h 629"/>
                <a:gd name="T22" fmla="*/ 1302 w 1538"/>
                <a:gd name="T23" fmla="*/ 619 h 629"/>
                <a:gd name="T24" fmla="*/ 1028 w 1538"/>
                <a:gd name="T25" fmla="*/ 629 h 629"/>
                <a:gd name="T26" fmla="*/ 836 w 1538"/>
                <a:gd name="T27" fmla="*/ 418 h 629"/>
                <a:gd name="T28" fmla="*/ 1040 w 1538"/>
                <a:gd name="T29" fmla="*/ 196 h 629"/>
                <a:gd name="T30" fmla="*/ 1145 w 1538"/>
                <a:gd name="T31" fmla="*/ 283 h 629"/>
                <a:gd name="T32" fmla="*/ 937 w 1538"/>
                <a:gd name="T33" fmla="*/ 297 h 629"/>
                <a:gd name="T34" fmla="*/ 937 w 1538"/>
                <a:gd name="T35" fmla="*/ 529 h 629"/>
                <a:gd name="T36" fmla="*/ 1138 w 1538"/>
                <a:gd name="T37" fmla="*/ 543 h 629"/>
                <a:gd name="T38" fmla="*/ 756 w 1538"/>
                <a:gd name="T39" fmla="*/ 619 h 629"/>
                <a:gd name="T40" fmla="*/ 692 w 1538"/>
                <a:gd name="T41" fmla="*/ 365 h 629"/>
                <a:gd name="T42" fmla="*/ 491 w 1538"/>
                <a:gd name="T43" fmla="*/ 321 h 629"/>
                <a:gd name="T44" fmla="*/ 428 w 1538"/>
                <a:gd name="T45" fmla="*/ 619 h 629"/>
                <a:gd name="T46" fmla="*/ 480 w 1538"/>
                <a:gd name="T47" fmla="*/ 206 h 629"/>
                <a:gd name="T48" fmla="*/ 637 w 1538"/>
                <a:gd name="T49" fmla="*/ 196 h 629"/>
                <a:gd name="T50" fmla="*/ 756 w 1538"/>
                <a:gd name="T51" fmla="*/ 341 h 629"/>
                <a:gd name="T52" fmla="*/ 328 w 1538"/>
                <a:gd name="T53" fmla="*/ 619 h 629"/>
                <a:gd name="T54" fmla="*/ 260 w 1538"/>
                <a:gd name="T55" fmla="*/ 576 h 629"/>
                <a:gd name="T56" fmla="*/ 0 w 1538"/>
                <a:gd name="T57" fmla="*/ 484 h 629"/>
                <a:gd name="T58" fmla="*/ 65 w 1538"/>
                <a:gd name="T59" fmla="*/ 206 h 629"/>
                <a:gd name="T60" fmla="*/ 145 w 1538"/>
                <a:gd name="T61" fmla="*/ 573 h 629"/>
                <a:gd name="T62" fmla="*/ 255 w 1538"/>
                <a:gd name="T63" fmla="*/ 206 h 629"/>
                <a:gd name="T64" fmla="*/ 319 w 1538"/>
                <a:gd name="T65" fmla="*/ 481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8" h="629">
                  <a:moveTo>
                    <a:pt x="1314" y="75"/>
                  </a:moveTo>
                  <a:cubicBezTo>
                    <a:pt x="1314" y="87"/>
                    <a:pt x="1310" y="97"/>
                    <a:pt x="1301" y="106"/>
                  </a:cubicBezTo>
                  <a:cubicBezTo>
                    <a:pt x="1292" y="115"/>
                    <a:pt x="1281" y="119"/>
                    <a:pt x="1269" y="119"/>
                  </a:cubicBezTo>
                  <a:cubicBezTo>
                    <a:pt x="1257" y="119"/>
                    <a:pt x="1247" y="115"/>
                    <a:pt x="1238" y="106"/>
                  </a:cubicBezTo>
                  <a:cubicBezTo>
                    <a:pt x="1229" y="97"/>
                    <a:pt x="1225" y="87"/>
                    <a:pt x="1225" y="75"/>
                  </a:cubicBezTo>
                  <a:cubicBezTo>
                    <a:pt x="1225" y="63"/>
                    <a:pt x="1229" y="53"/>
                    <a:pt x="1238" y="44"/>
                  </a:cubicBezTo>
                  <a:cubicBezTo>
                    <a:pt x="1247" y="35"/>
                    <a:pt x="1257" y="31"/>
                    <a:pt x="1269" y="31"/>
                  </a:cubicBezTo>
                  <a:cubicBezTo>
                    <a:pt x="1281" y="31"/>
                    <a:pt x="1292" y="35"/>
                    <a:pt x="1301" y="44"/>
                  </a:cubicBezTo>
                  <a:cubicBezTo>
                    <a:pt x="1310" y="53"/>
                    <a:pt x="1314" y="63"/>
                    <a:pt x="1314" y="75"/>
                  </a:cubicBezTo>
                  <a:close/>
                  <a:moveTo>
                    <a:pt x="1538" y="615"/>
                  </a:moveTo>
                  <a:cubicBezTo>
                    <a:pt x="1519" y="624"/>
                    <a:pt x="1501" y="628"/>
                    <a:pt x="1483" y="628"/>
                  </a:cubicBezTo>
                  <a:cubicBezTo>
                    <a:pt x="1434" y="628"/>
                    <a:pt x="1410" y="603"/>
                    <a:pt x="1410" y="552"/>
                  </a:cubicBezTo>
                  <a:lnTo>
                    <a:pt x="1410" y="0"/>
                  </a:lnTo>
                  <a:lnTo>
                    <a:pt x="1475" y="0"/>
                  </a:lnTo>
                  <a:lnTo>
                    <a:pt x="1475" y="523"/>
                  </a:lnTo>
                  <a:cubicBezTo>
                    <a:pt x="1475" y="540"/>
                    <a:pt x="1476" y="552"/>
                    <a:pt x="1479" y="558"/>
                  </a:cubicBezTo>
                  <a:cubicBezTo>
                    <a:pt x="1484" y="566"/>
                    <a:pt x="1494" y="571"/>
                    <a:pt x="1509" y="571"/>
                  </a:cubicBezTo>
                  <a:cubicBezTo>
                    <a:pt x="1516" y="571"/>
                    <a:pt x="1523" y="570"/>
                    <a:pt x="1530" y="568"/>
                  </a:cubicBezTo>
                  <a:lnTo>
                    <a:pt x="1538" y="615"/>
                  </a:lnTo>
                  <a:close/>
                  <a:moveTo>
                    <a:pt x="1302" y="619"/>
                  </a:moveTo>
                  <a:lnTo>
                    <a:pt x="1238" y="619"/>
                  </a:lnTo>
                  <a:lnTo>
                    <a:pt x="1238" y="206"/>
                  </a:lnTo>
                  <a:lnTo>
                    <a:pt x="1302" y="206"/>
                  </a:lnTo>
                  <a:lnTo>
                    <a:pt x="1302" y="619"/>
                  </a:lnTo>
                  <a:close/>
                  <a:moveTo>
                    <a:pt x="1159" y="589"/>
                  </a:moveTo>
                  <a:cubicBezTo>
                    <a:pt x="1118" y="616"/>
                    <a:pt x="1074" y="629"/>
                    <a:pt x="1028" y="629"/>
                  </a:cubicBezTo>
                  <a:cubicBezTo>
                    <a:pt x="967" y="629"/>
                    <a:pt x="919" y="608"/>
                    <a:pt x="884" y="566"/>
                  </a:cubicBezTo>
                  <a:cubicBezTo>
                    <a:pt x="852" y="527"/>
                    <a:pt x="836" y="478"/>
                    <a:pt x="836" y="418"/>
                  </a:cubicBezTo>
                  <a:cubicBezTo>
                    <a:pt x="836" y="356"/>
                    <a:pt x="852" y="305"/>
                    <a:pt x="885" y="265"/>
                  </a:cubicBezTo>
                  <a:cubicBezTo>
                    <a:pt x="923" y="219"/>
                    <a:pt x="975" y="196"/>
                    <a:pt x="1040" y="196"/>
                  </a:cubicBezTo>
                  <a:cubicBezTo>
                    <a:pt x="1078" y="196"/>
                    <a:pt x="1113" y="205"/>
                    <a:pt x="1145" y="223"/>
                  </a:cubicBezTo>
                  <a:lnTo>
                    <a:pt x="1145" y="283"/>
                  </a:lnTo>
                  <a:cubicBezTo>
                    <a:pt x="1113" y="262"/>
                    <a:pt x="1077" y="252"/>
                    <a:pt x="1037" y="252"/>
                  </a:cubicBezTo>
                  <a:cubicBezTo>
                    <a:pt x="994" y="252"/>
                    <a:pt x="961" y="267"/>
                    <a:pt x="937" y="297"/>
                  </a:cubicBezTo>
                  <a:cubicBezTo>
                    <a:pt x="912" y="327"/>
                    <a:pt x="900" y="367"/>
                    <a:pt x="900" y="415"/>
                  </a:cubicBezTo>
                  <a:cubicBezTo>
                    <a:pt x="900" y="461"/>
                    <a:pt x="912" y="500"/>
                    <a:pt x="937" y="529"/>
                  </a:cubicBezTo>
                  <a:cubicBezTo>
                    <a:pt x="961" y="559"/>
                    <a:pt x="994" y="574"/>
                    <a:pt x="1036" y="574"/>
                  </a:cubicBezTo>
                  <a:cubicBezTo>
                    <a:pt x="1072" y="574"/>
                    <a:pt x="1106" y="564"/>
                    <a:pt x="1138" y="543"/>
                  </a:cubicBezTo>
                  <a:lnTo>
                    <a:pt x="1159" y="589"/>
                  </a:lnTo>
                  <a:close/>
                  <a:moveTo>
                    <a:pt x="756" y="619"/>
                  </a:moveTo>
                  <a:lnTo>
                    <a:pt x="692" y="619"/>
                  </a:lnTo>
                  <a:lnTo>
                    <a:pt x="692" y="365"/>
                  </a:lnTo>
                  <a:cubicBezTo>
                    <a:pt x="692" y="292"/>
                    <a:pt x="668" y="256"/>
                    <a:pt x="620" y="256"/>
                  </a:cubicBezTo>
                  <a:cubicBezTo>
                    <a:pt x="582" y="256"/>
                    <a:pt x="540" y="277"/>
                    <a:pt x="491" y="321"/>
                  </a:cubicBezTo>
                  <a:lnTo>
                    <a:pt x="491" y="619"/>
                  </a:lnTo>
                  <a:lnTo>
                    <a:pt x="428" y="619"/>
                  </a:lnTo>
                  <a:lnTo>
                    <a:pt x="428" y="206"/>
                  </a:lnTo>
                  <a:lnTo>
                    <a:pt x="480" y="206"/>
                  </a:lnTo>
                  <a:lnTo>
                    <a:pt x="489" y="256"/>
                  </a:lnTo>
                  <a:cubicBezTo>
                    <a:pt x="543" y="216"/>
                    <a:pt x="593" y="196"/>
                    <a:pt x="637" y="196"/>
                  </a:cubicBezTo>
                  <a:cubicBezTo>
                    <a:pt x="669" y="196"/>
                    <a:pt x="696" y="207"/>
                    <a:pt x="718" y="230"/>
                  </a:cubicBezTo>
                  <a:cubicBezTo>
                    <a:pt x="743" y="256"/>
                    <a:pt x="756" y="293"/>
                    <a:pt x="756" y="341"/>
                  </a:cubicBezTo>
                  <a:lnTo>
                    <a:pt x="756" y="619"/>
                  </a:lnTo>
                  <a:close/>
                  <a:moveTo>
                    <a:pt x="328" y="619"/>
                  </a:moveTo>
                  <a:lnTo>
                    <a:pt x="275" y="619"/>
                  </a:lnTo>
                  <a:lnTo>
                    <a:pt x="260" y="576"/>
                  </a:lnTo>
                  <a:cubicBezTo>
                    <a:pt x="220" y="611"/>
                    <a:pt x="176" y="628"/>
                    <a:pt x="127" y="628"/>
                  </a:cubicBezTo>
                  <a:cubicBezTo>
                    <a:pt x="42" y="628"/>
                    <a:pt x="0" y="580"/>
                    <a:pt x="0" y="484"/>
                  </a:cubicBezTo>
                  <a:lnTo>
                    <a:pt x="0" y="206"/>
                  </a:lnTo>
                  <a:lnTo>
                    <a:pt x="65" y="206"/>
                  </a:lnTo>
                  <a:lnTo>
                    <a:pt x="65" y="477"/>
                  </a:lnTo>
                  <a:cubicBezTo>
                    <a:pt x="65" y="541"/>
                    <a:pt x="91" y="573"/>
                    <a:pt x="145" y="573"/>
                  </a:cubicBezTo>
                  <a:cubicBezTo>
                    <a:pt x="188" y="573"/>
                    <a:pt x="225" y="555"/>
                    <a:pt x="255" y="519"/>
                  </a:cubicBezTo>
                  <a:lnTo>
                    <a:pt x="255" y="206"/>
                  </a:lnTo>
                  <a:lnTo>
                    <a:pt x="319" y="206"/>
                  </a:lnTo>
                  <a:lnTo>
                    <a:pt x="319" y="481"/>
                  </a:lnTo>
                  <a:cubicBezTo>
                    <a:pt x="319" y="551"/>
                    <a:pt x="322" y="597"/>
                    <a:pt x="328" y="61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7" name="Group 446">
            <a:extLst>
              <a:ext uri="{FF2B5EF4-FFF2-40B4-BE49-F238E27FC236}">
                <a16:creationId xmlns:a16="http://schemas.microsoft.com/office/drawing/2014/main" id="{A52B5154-9811-4EE7-B414-220268481152}"/>
              </a:ext>
            </a:extLst>
          </p:cNvPr>
          <p:cNvGrpSpPr/>
          <p:nvPr userDrawn="1"/>
        </p:nvGrpSpPr>
        <p:grpSpPr>
          <a:xfrm>
            <a:off x="5862105" y="6332967"/>
            <a:ext cx="511857" cy="599093"/>
            <a:chOff x="4360843" y="6823007"/>
            <a:chExt cx="455935" cy="533640"/>
          </a:xfrm>
          <a:solidFill>
            <a:schemeClr val="accent6"/>
          </a:solidFill>
        </p:grpSpPr>
        <p:sp>
          <p:nvSpPr>
            <p:cNvPr id="751" name="Rectangle 75">
              <a:extLst>
                <a:ext uri="{FF2B5EF4-FFF2-40B4-BE49-F238E27FC236}">
                  <a16:creationId xmlns:a16="http://schemas.microsoft.com/office/drawing/2014/main" id="{45AB3B96-0837-4492-9AEA-A285E95B082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2" name="Rectangle 76">
              <a:extLst>
                <a:ext uri="{FF2B5EF4-FFF2-40B4-BE49-F238E27FC236}">
                  <a16:creationId xmlns:a16="http://schemas.microsoft.com/office/drawing/2014/main" id="{C8A85C33-F7BD-4D86-9A30-D6D8C1166C98}"/>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3" name="Rectangle 77">
              <a:extLst>
                <a:ext uri="{FF2B5EF4-FFF2-40B4-BE49-F238E27FC236}">
                  <a16:creationId xmlns:a16="http://schemas.microsoft.com/office/drawing/2014/main" id="{7C8E1319-00EE-421C-B786-209B4265DC4F}"/>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4" name="Rectangle 78">
              <a:extLst>
                <a:ext uri="{FF2B5EF4-FFF2-40B4-BE49-F238E27FC236}">
                  <a16:creationId xmlns:a16="http://schemas.microsoft.com/office/drawing/2014/main" id="{B842549B-C15C-4712-B505-37651F7EEF14}"/>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5" name="Rectangle 79">
              <a:extLst>
                <a:ext uri="{FF2B5EF4-FFF2-40B4-BE49-F238E27FC236}">
                  <a16:creationId xmlns:a16="http://schemas.microsoft.com/office/drawing/2014/main" id="{283A38B9-46CC-41F3-889C-D0C6CF4D7F94}"/>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6" name="Rectangle 80">
              <a:extLst>
                <a:ext uri="{FF2B5EF4-FFF2-40B4-BE49-F238E27FC236}">
                  <a16:creationId xmlns:a16="http://schemas.microsoft.com/office/drawing/2014/main" id="{D4EC83B0-F521-40FE-9B1D-54A6075ADC9D}"/>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7" name="Rectangle 81">
              <a:extLst>
                <a:ext uri="{FF2B5EF4-FFF2-40B4-BE49-F238E27FC236}">
                  <a16:creationId xmlns:a16="http://schemas.microsoft.com/office/drawing/2014/main" id="{A2E46873-468D-464E-AD0D-8D0A4EAE2EC1}"/>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8" name="Rectangle 82">
              <a:extLst>
                <a:ext uri="{FF2B5EF4-FFF2-40B4-BE49-F238E27FC236}">
                  <a16:creationId xmlns:a16="http://schemas.microsoft.com/office/drawing/2014/main" id="{B0A05B5D-B8ED-49EE-BC9E-5EDC830F26B6}"/>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9" name="Rectangle 83">
              <a:extLst>
                <a:ext uri="{FF2B5EF4-FFF2-40B4-BE49-F238E27FC236}">
                  <a16:creationId xmlns:a16="http://schemas.microsoft.com/office/drawing/2014/main" id="{5D9AB6AF-1615-444A-8F50-958DB4A48F8D}"/>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0" name="Rectangle 84">
              <a:extLst>
                <a:ext uri="{FF2B5EF4-FFF2-40B4-BE49-F238E27FC236}">
                  <a16:creationId xmlns:a16="http://schemas.microsoft.com/office/drawing/2014/main" id="{54493E9E-6070-4ECB-876F-99946665061C}"/>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1" name="Rectangle 85">
              <a:extLst>
                <a:ext uri="{FF2B5EF4-FFF2-40B4-BE49-F238E27FC236}">
                  <a16:creationId xmlns:a16="http://schemas.microsoft.com/office/drawing/2014/main" id="{66D83EA2-A832-47E1-8A73-5A0788FBC9F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2" name="Rectangle 86">
              <a:extLst>
                <a:ext uri="{FF2B5EF4-FFF2-40B4-BE49-F238E27FC236}">
                  <a16:creationId xmlns:a16="http://schemas.microsoft.com/office/drawing/2014/main" id="{92C9E169-269B-4C90-95DE-1258D67510FC}"/>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3" name="Rectangle 87">
              <a:extLst>
                <a:ext uri="{FF2B5EF4-FFF2-40B4-BE49-F238E27FC236}">
                  <a16:creationId xmlns:a16="http://schemas.microsoft.com/office/drawing/2014/main" id="{88AC6141-B7A2-4ABF-B916-E91C1D125DC6}"/>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4" name="Rectangle 88">
              <a:extLst>
                <a:ext uri="{FF2B5EF4-FFF2-40B4-BE49-F238E27FC236}">
                  <a16:creationId xmlns:a16="http://schemas.microsoft.com/office/drawing/2014/main" id="{8DEBF3B8-490D-4459-8B6C-0513BC8AA8B5}"/>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5" name="Rectangle 89">
              <a:extLst>
                <a:ext uri="{FF2B5EF4-FFF2-40B4-BE49-F238E27FC236}">
                  <a16:creationId xmlns:a16="http://schemas.microsoft.com/office/drawing/2014/main" id="{CE252F70-4DD1-441D-BAEE-FCC4170C0DA0}"/>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6" name="Rectangle 90">
              <a:extLst>
                <a:ext uri="{FF2B5EF4-FFF2-40B4-BE49-F238E27FC236}">
                  <a16:creationId xmlns:a16="http://schemas.microsoft.com/office/drawing/2014/main" id="{EC237691-00D7-4383-9514-E83F996E357E}"/>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7" name="Rectangle 91">
              <a:extLst>
                <a:ext uri="{FF2B5EF4-FFF2-40B4-BE49-F238E27FC236}">
                  <a16:creationId xmlns:a16="http://schemas.microsoft.com/office/drawing/2014/main" id="{EB44599A-76FD-43F0-BB8B-AF1D3F86DB7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8" name="Rectangle 92">
              <a:extLst>
                <a:ext uri="{FF2B5EF4-FFF2-40B4-BE49-F238E27FC236}">
                  <a16:creationId xmlns:a16="http://schemas.microsoft.com/office/drawing/2014/main" id="{45FAFD3D-2A7C-4418-97DF-04C35EFC999F}"/>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69" name="Rectangle 93">
              <a:extLst>
                <a:ext uri="{FF2B5EF4-FFF2-40B4-BE49-F238E27FC236}">
                  <a16:creationId xmlns:a16="http://schemas.microsoft.com/office/drawing/2014/main" id="{82353706-B7D5-4241-927E-E209D4FC857B}"/>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0" name="Freeform 94">
              <a:extLst>
                <a:ext uri="{FF2B5EF4-FFF2-40B4-BE49-F238E27FC236}">
                  <a16:creationId xmlns:a16="http://schemas.microsoft.com/office/drawing/2014/main" id="{CDBD8673-1515-439F-A587-46776D9BF73D}"/>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1" name="Freeform 95">
              <a:extLst>
                <a:ext uri="{FF2B5EF4-FFF2-40B4-BE49-F238E27FC236}">
                  <a16:creationId xmlns:a16="http://schemas.microsoft.com/office/drawing/2014/main" id="{E3E2884E-F726-401E-9859-E353CA14A13B}"/>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2" name="Freeform 96">
              <a:extLst>
                <a:ext uri="{FF2B5EF4-FFF2-40B4-BE49-F238E27FC236}">
                  <a16:creationId xmlns:a16="http://schemas.microsoft.com/office/drawing/2014/main" id="{FEAF5F4C-830C-4B70-B46B-C26EE4D1EB29}"/>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3" name="Freeform 97">
              <a:extLst>
                <a:ext uri="{FF2B5EF4-FFF2-40B4-BE49-F238E27FC236}">
                  <a16:creationId xmlns:a16="http://schemas.microsoft.com/office/drawing/2014/main" id="{7E79FD4E-3F7E-4877-A8A0-61A9BE3EC303}"/>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4" name="Freeform 98">
              <a:extLst>
                <a:ext uri="{FF2B5EF4-FFF2-40B4-BE49-F238E27FC236}">
                  <a16:creationId xmlns:a16="http://schemas.microsoft.com/office/drawing/2014/main" id="{7D46ECD1-9930-4C39-BDEC-9FC5A0AEC7FC}"/>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5" name="Freeform 99">
              <a:extLst>
                <a:ext uri="{FF2B5EF4-FFF2-40B4-BE49-F238E27FC236}">
                  <a16:creationId xmlns:a16="http://schemas.microsoft.com/office/drawing/2014/main" id="{AA4CACA9-AC28-44B3-ABAC-1D8D9BB2FF96}"/>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6" name="Freeform 100">
              <a:extLst>
                <a:ext uri="{FF2B5EF4-FFF2-40B4-BE49-F238E27FC236}">
                  <a16:creationId xmlns:a16="http://schemas.microsoft.com/office/drawing/2014/main" id="{14F0CB61-A73A-4835-BD63-E886D8604C09}"/>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7" name="Freeform 101">
              <a:extLst>
                <a:ext uri="{FF2B5EF4-FFF2-40B4-BE49-F238E27FC236}">
                  <a16:creationId xmlns:a16="http://schemas.microsoft.com/office/drawing/2014/main" id="{AB115532-1E5D-49E6-AABE-7588339BA3AF}"/>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8" name="Freeform 102">
              <a:extLst>
                <a:ext uri="{FF2B5EF4-FFF2-40B4-BE49-F238E27FC236}">
                  <a16:creationId xmlns:a16="http://schemas.microsoft.com/office/drawing/2014/main" id="{4A7FB3F9-2EF1-4ED2-92CF-3699DA617744}"/>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79" name="Freeform 103">
              <a:extLst>
                <a:ext uri="{FF2B5EF4-FFF2-40B4-BE49-F238E27FC236}">
                  <a16:creationId xmlns:a16="http://schemas.microsoft.com/office/drawing/2014/main" id="{5DFC9C57-34C7-4019-B29F-E97C03532885}"/>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0" name="Freeform 104">
              <a:extLst>
                <a:ext uri="{FF2B5EF4-FFF2-40B4-BE49-F238E27FC236}">
                  <a16:creationId xmlns:a16="http://schemas.microsoft.com/office/drawing/2014/main" id="{447FC475-F429-4E64-98BD-8DFE404A6704}"/>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1" name="Freeform 105">
              <a:extLst>
                <a:ext uri="{FF2B5EF4-FFF2-40B4-BE49-F238E27FC236}">
                  <a16:creationId xmlns:a16="http://schemas.microsoft.com/office/drawing/2014/main" id="{D734E0C6-E1F7-4FF2-88AD-C5F9E82644E9}"/>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2" name="Freeform 106">
              <a:extLst>
                <a:ext uri="{FF2B5EF4-FFF2-40B4-BE49-F238E27FC236}">
                  <a16:creationId xmlns:a16="http://schemas.microsoft.com/office/drawing/2014/main" id="{5D17A53F-7FA4-4580-96F3-F18BD8CF2AB8}"/>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3" name="Freeform 107">
              <a:extLst>
                <a:ext uri="{FF2B5EF4-FFF2-40B4-BE49-F238E27FC236}">
                  <a16:creationId xmlns:a16="http://schemas.microsoft.com/office/drawing/2014/main" id="{A531F4EE-44C3-4EBF-8A75-4923BEC4AB23}"/>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4" name="Freeform 108">
              <a:extLst>
                <a:ext uri="{FF2B5EF4-FFF2-40B4-BE49-F238E27FC236}">
                  <a16:creationId xmlns:a16="http://schemas.microsoft.com/office/drawing/2014/main" id="{2E081E6C-D4E8-46BF-91AC-D262F8AC084B}"/>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5" name="Freeform 109">
              <a:extLst>
                <a:ext uri="{FF2B5EF4-FFF2-40B4-BE49-F238E27FC236}">
                  <a16:creationId xmlns:a16="http://schemas.microsoft.com/office/drawing/2014/main" id="{18CEA263-CA7F-4387-9827-DF6565391CDA}"/>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6" name="Freeform 110">
              <a:extLst>
                <a:ext uri="{FF2B5EF4-FFF2-40B4-BE49-F238E27FC236}">
                  <a16:creationId xmlns:a16="http://schemas.microsoft.com/office/drawing/2014/main" id="{CFB2F952-8D37-4D38-B293-C57B2EA910A8}"/>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7" name="Freeform 111">
              <a:extLst>
                <a:ext uri="{FF2B5EF4-FFF2-40B4-BE49-F238E27FC236}">
                  <a16:creationId xmlns:a16="http://schemas.microsoft.com/office/drawing/2014/main" id="{02E62907-4009-46B3-8484-22D61036A2C7}"/>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8" name="Freeform 112">
              <a:extLst>
                <a:ext uri="{FF2B5EF4-FFF2-40B4-BE49-F238E27FC236}">
                  <a16:creationId xmlns:a16="http://schemas.microsoft.com/office/drawing/2014/main" id="{2FAA8306-0453-460F-B9AC-30D57E9A6B9E}"/>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89" name="Freeform 113">
              <a:extLst>
                <a:ext uri="{FF2B5EF4-FFF2-40B4-BE49-F238E27FC236}">
                  <a16:creationId xmlns:a16="http://schemas.microsoft.com/office/drawing/2014/main" id="{30B82AAB-275D-4950-A0A3-395E17E80AD9}"/>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0" name="Freeform 114">
              <a:extLst>
                <a:ext uri="{FF2B5EF4-FFF2-40B4-BE49-F238E27FC236}">
                  <a16:creationId xmlns:a16="http://schemas.microsoft.com/office/drawing/2014/main" id="{370B5114-A397-4217-B2CC-CE878C67D83D}"/>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1" name="Freeform 115">
              <a:extLst>
                <a:ext uri="{FF2B5EF4-FFF2-40B4-BE49-F238E27FC236}">
                  <a16:creationId xmlns:a16="http://schemas.microsoft.com/office/drawing/2014/main" id="{B8EB2EDF-CD99-4D94-AC68-BA9D2635BCB9}"/>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2" name="Freeform 116">
              <a:extLst>
                <a:ext uri="{FF2B5EF4-FFF2-40B4-BE49-F238E27FC236}">
                  <a16:creationId xmlns:a16="http://schemas.microsoft.com/office/drawing/2014/main" id="{5F3E63FC-A0D4-43C5-8F08-1879097D4CCA}"/>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3" name="Freeform 117">
              <a:extLst>
                <a:ext uri="{FF2B5EF4-FFF2-40B4-BE49-F238E27FC236}">
                  <a16:creationId xmlns:a16="http://schemas.microsoft.com/office/drawing/2014/main" id="{33D6E2E3-2729-44B9-93A2-EB2DB8CD7288}"/>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4" name="Freeform 118">
              <a:extLst>
                <a:ext uri="{FF2B5EF4-FFF2-40B4-BE49-F238E27FC236}">
                  <a16:creationId xmlns:a16="http://schemas.microsoft.com/office/drawing/2014/main" id="{290E3F2D-5624-4254-8A53-61326A7FD694}"/>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5" name="Freeform 119">
              <a:extLst>
                <a:ext uri="{FF2B5EF4-FFF2-40B4-BE49-F238E27FC236}">
                  <a16:creationId xmlns:a16="http://schemas.microsoft.com/office/drawing/2014/main" id="{2FDEC8AC-27F9-4498-9B8D-178F415B700A}"/>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6" name="Rectangle 120">
              <a:extLst>
                <a:ext uri="{FF2B5EF4-FFF2-40B4-BE49-F238E27FC236}">
                  <a16:creationId xmlns:a16="http://schemas.microsoft.com/office/drawing/2014/main" id="{7A901C79-5311-4383-933A-7973B6A65A7F}"/>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7" name="Freeform 121">
              <a:extLst>
                <a:ext uri="{FF2B5EF4-FFF2-40B4-BE49-F238E27FC236}">
                  <a16:creationId xmlns:a16="http://schemas.microsoft.com/office/drawing/2014/main" id="{D6B11755-2182-4412-B44D-309CAB9AD127}"/>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8" name="Freeform 122">
              <a:extLst>
                <a:ext uri="{FF2B5EF4-FFF2-40B4-BE49-F238E27FC236}">
                  <a16:creationId xmlns:a16="http://schemas.microsoft.com/office/drawing/2014/main" id="{1AD7E8C7-EB7A-4F11-A64E-2B33D5BEFB6B}"/>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99" name="Freeform 123">
              <a:extLst>
                <a:ext uri="{FF2B5EF4-FFF2-40B4-BE49-F238E27FC236}">
                  <a16:creationId xmlns:a16="http://schemas.microsoft.com/office/drawing/2014/main" id="{2152DBB3-C8DC-4FCA-92C4-CBE4449BFCDB}"/>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0" name="Freeform 124">
              <a:extLst>
                <a:ext uri="{FF2B5EF4-FFF2-40B4-BE49-F238E27FC236}">
                  <a16:creationId xmlns:a16="http://schemas.microsoft.com/office/drawing/2014/main" id="{F9C3DB93-2B4D-4575-8FA4-3D1AEEDCDCE6}"/>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1" name="Freeform 125">
              <a:extLst>
                <a:ext uri="{FF2B5EF4-FFF2-40B4-BE49-F238E27FC236}">
                  <a16:creationId xmlns:a16="http://schemas.microsoft.com/office/drawing/2014/main" id="{56EC6AD7-0B31-46F0-9FAA-C828F1E2D059}"/>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2" name="Freeform 126">
              <a:extLst>
                <a:ext uri="{FF2B5EF4-FFF2-40B4-BE49-F238E27FC236}">
                  <a16:creationId xmlns:a16="http://schemas.microsoft.com/office/drawing/2014/main" id="{0B602077-13E2-473A-97C1-6FBF383996F6}"/>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3" name="Freeform 127">
              <a:extLst>
                <a:ext uri="{FF2B5EF4-FFF2-40B4-BE49-F238E27FC236}">
                  <a16:creationId xmlns:a16="http://schemas.microsoft.com/office/drawing/2014/main" id="{89984A3F-3C5D-4814-8663-B59B74298B21}"/>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4" name="Freeform 128">
              <a:extLst>
                <a:ext uri="{FF2B5EF4-FFF2-40B4-BE49-F238E27FC236}">
                  <a16:creationId xmlns:a16="http://schemas.microsoft.com/office/drawing/2014/main" id="{B699518B-C3E9-442B-B4A5-AA78024DB6C9}"/>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5" name="Freeform 129">
              <a:extLst>
                <a:ext uri="{FF2B5EF4-FFF2-40B4-BE49-F238E27FC236}">
                  <a16:creationId xmlns:a16="http://schemas.microsoft.com/office/drawing/2014/main" id="{40DB3E2A-1200-40A6-9BAA-85810D8CE925}"/>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6" name="Freeform 130">
              <a:extLst>
                <a:ext uri="{FF2B5EF4-FFF2-40B4-BE49-F238E27FC236}">
                  <a16:creationId xmlns:a16="http://schemas.microsoft.com/office/drawing/2014/main" id="{43B7675C-37DE-4900-9A1D-D43A53E0A84D}"/>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7" name="Freeform 131">
              <a:extLst>
                <a:ext uri="{FF2B5EF4-FFF2-40B4-BE49-F238E27FC236}">
                  <a16:creationId xmlns:a16="http://schemas.microsoft.com/office/drawing/2014/main" id="{4A05ED61-2AE9-4A8E-A3C6-931E357EDB47}"/>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8" name="Freeform 132">
              <a:extLst>
                <a:ext uri="{FF2B5EF4-FFF2-40B4-BE49-F238E27FC236}">
                  <a16:creationId xmlns:a16="http://schemas.microsoft.com/office/drawing/2014/main" id="{33588EB9-8039-40C7-B52B-8B7897277485}"/>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09" name="Freeform 133">
              <a:extLst>
                <a:ext uri="{FF2B5EF4-FFF2-40B4-BE49-F238E27FC236}">
                  <a16:creationId xmlns:a16="http://schemas.microsoft.com/office/drawing/2014/main" id="{E3B31133-9540-4DFD-9215-317B79D4E79E}"/>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0" name="Freeform 134">
              <a:extLst>
                <a:ext uri="{FF2B5EF4-FFF2-40B4-BE49-F238E27FC236}">
                  <a16:creationId xmlns:a16="http://schemas.microsoft.com/office/drawing/2014/main" id="{B9B9A4DE-AA7A-46D4-A7D3-C7905FD84533}"/>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1" name="Freeform 135">
              <a:extLst>
                <a:ext uri="{FF2B5EF4-FFF2-40B4-BE49-F238E27FC236}">
                  <a16:creationId xmlns:a16="http://schemas.microsoft.com/office/drawing/2014/main" id="{C5912F74-2C9E-4B09-9D62-F1546C28A8E8}"/>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2" name="Freeform 136">
              <a:extLst>
                <a:ext uri="{FF2B5EF4-FFF2-40B4-BE49-F238E27FC236}">
                  <a16:creationId xmlns:a16="http://schemas.microsoft.com/office/drawing/2014/main" id="{81BCE908-0C25-4F63-8BB1-F197A4825CD0}"/>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3" name="Freeform 137">
              <a:extLst>
                <a:ext uri="{FF2B5EF4-FFF2-40B4-BE49-F238E27FC236}">
                  <a16:creationId xmlns:a16="http://schemas.microsoft.com/office/drawing/2014/main" id="{657F77AC-D7AC-4FF5-9331-41EC173F8D96}"/>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4" name="Freeform 138">
              <a:extLst>
                <a:ext uri="{FF2B5EF4-FFF2-40B4-BE49-F238E27FC236}">
                  <a16:creationId xmlns:a16="http://schemas.microsoft.com/office/drawing/2014/main" id="{199D703F-91AC-4131-A1F1-24BB7347A577}"/>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5" name="Freeform 139">
              <a:extLst>
                <a:ext uri="{FF2B5EF4-FFF2-40B4-BE49-F238E27FC236}">
                  <a16:creationId xmlns:a16="http://schemas.microsoft.com/office/drawing/2014/main" id="{262B359B-65AF-4818-BA79-4ADC22B17155}"/>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6" name="Freeform 140">
              <a:extLst>
                <a:ext uri="{FF2B5EF4-FFF2-40B4-BE49-F238E27FC236}">
                  <a16:creationId xmlns:a16="http://schemas.microsoft.com/office/drawing/2014/main" id="{732EE812-1714-4404-9E02-BF664805A39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7" name="Freeform 141">
              <a:extLst>
                <a:ext uri="{FF2B5EF4-FFF2-40B4-BE49-F238E27FC236}">
                  <a16:creationId xmlns:a16="http://schemas.microsoft.com/office/drawing/2014/main" id="{AF4FDB01-6671-4323-9B65-E427B67C89A7}"/>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8" name="Freeform 142">
              <a:extLst>
                <a:ext uri="{FF2B5EF4-FFF2-40B4-BE49-F238E27FC236}">
                  <a16:creationId xmlns:a16="http://schemas.microsoft.com/office/drawing/2014/main" id="{05581FB1-2A2D-4CA9-B30A-A39D6D35CBC5}"/>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19" name="Freeform 143">
              <a:extLst>
                <a:ext uri="{FF2B5EF4-FFF2-40B4-BE49-F238E27FC236}">
                  <a16:creationId xmlns:a16="http://schemas.microsoft.com/office/drawing/2014/main" id="{A3A89331-EF61-4C77-87CE-8F26D2E8DB25}"/>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0" name="Freeform 144">
              <a:extLst>
                <a:ext uri="{FF2B5EF4-FFF2-40B4-BE49-F238E27FC236}">
                  <a16:creationId xmlns:a16="http://schemas.microsoft.com/office/drawing/2014/main" id="{F4F0E1BB-37D2-4FAE-B5AF-CEC9C5234085}"/>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1" name="Freeform 145">
              <a:extLst>
                <a:ext uri="{FF2B5EF4-FFF2-40B4-BE49-F238E27FC236}">
                  <a16:creationId xmlns:a16="http://schemas.microsoft.com/office/drawing/2014/main" id="{FD51C81C-EAA8-4635-ACD3-EB3BEEE1431E}"/>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2" name="Freeform 146">
              <a:extLst>
                <a:ext uri="{FF2B5EF4-FFF2-40B4-BE49-F238E27FC236}">
                  <a16:creationId xmlns:a16="http://schemas.microsoft.com/office/drawing/2014/main" id="{CB77F17E-0EBA-407B-8C13-E09C5DA40999}"/>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3" name="Freeform 147">
              <a:extLst>
                <a:ext uri="{FF2B5EF4-FFF2-40B4-BE49-F238E27FC236}">
                  <a16:creationId xmlns:a16="http://schemas.microsoft.com/office/drawing/2014/main" id="{8ADA1D88-8899-4492-BACB-453133E217CA}"/>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4" name="Freeform 148">
              <a:extLst>
                <a:ext uri="{FF2B5EF4-FFF2-40B4-BE49-F238E27FC236}">
                  <a16:creationId xmlns:a16="http://schemas.microsoft.com/office/drawing/2014/main" id="{27D8D6ED-86C1-494A-98ED-6A432A4B78B5}"/>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5" name="Freeform 149">
              <a:extLst>
                <a:ext uri="{FF2B5EF4-FFF2-40B4-BE49-F238E27FC236}">
                  <a16:creationId xmlns:a16="http://schemas.microsoft.com/office/drawing/2014/main" id="{861339C7-E87C-4393-8969-848152258559}"/>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6" name="Freeform 150">
              <a:extLst>
                <a:ext uri="{FF2B5EF4-FFF2-40B4-BE49-F238E27FC236}">
                  <a16:creationId xmlns:a16="http://schemas.microsoft.com/office/drawing/2014/main" id="{9D29883D-F8BE-4C6C-B39D-75FCDCD10114}"/>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7" name="Freeform 151">
              <a:extLst>
                <a:ext uri="{FF2B5EF4-FFF2-40B4-BE49-F238E27FC236}">
                  <a16:creationId xmlns:a16="http://schemas.microsoft.com/office/drawing/2014/main" id="{529E6A7C-1030-4F6C-8726-DC102B97C6F9}"/>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8" name="Freeform 152">
              <a:extLst>
                <a:ext uri="{FF2B5EF4-FFF2-40B4-BE49-F238E27FC236}">
                  <a16:creationId xmlns:a16="http://schemas.microsoft.com/office/drawing/2014/main" id="{E54F0C50-6375-40B2-81A7-F4DD8E5E45E6}"/>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29" name="Freeform 153">
              <a:extLst>
                <a:ext uri="{FF2B5EF4-FFF2-40B4-BE49-F238E27FC236}">
                  <a16:creationId xmlns:a16="http://schemas.microsoft.com/office/drawing/2014/main" id="{E40D46B4-9B6B-45CE-BAF7-AF9507D13591}"/>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0" name="Freeform 154">
              <a:extLst>
                <a:ext uri="{FF2B5EF4-FFF2-40B4-BE49-F238E27FC236}">
                  <a16:creationId xmlns:a16="http://schemas.microsoft.com/office/drawing/2014/main" id="{8B242FB5-7229-4B69-9742-AB4314E2B130}"/>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1" name="Freeform 155">
              <a:extLst>
                <a:ext uri="{FF2B5EF4-FFF2-40B4-BE49-F238E27FC236}">
                  <a16:creationId xmlns:a16="http://schemas.microsoft.com/office/drawing/2014/main" id="{A733F1EB-1097-4A39-8AC6-06B23B78BB8C}"/>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2" name="Freeform 156">
              <a:extLst>
                <a:ext uri="{FF2B5EF4-FFF2-40B4-BE49-F238E27FC236}">
                  <a16:creationId xmlns:a16="http://schemas.microsoft.com/office/drawing/2014/main" id="{FDB551E9-3A0F-461C-BB82-2E9956F2A523}"/>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3" name="Freeform 157">
              <a:extLst>
                <a:ext uri="{FF2B5EF4-FFF2-40B4-BE49-F238E27FC236}">
                  <a16:creationId xmlns:a16="http://schemas.microsoft.com/office/drawing/2014/main" id="{56EC99AF-CCB6-4BBE-82CD-1CC491399217}"/>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4" name="Freeform 158">
              <a:extLst>
                <a:ext uri="{FF2B5EF4-FFF2-40B4-BE49-F238E27FC236}">
                  <a16:creationId xmlns:a16="http://schemas.microsoft.com/office/drawing/2014/main" id="{ED40E8D9-A2F1-40CB-A3B0-A5EDF8DE0EAA}"/>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5" name="Freeform 159">
              <a:extLst>
                <a:ext uri="{FF2B5EF4-FFF2-40B4-BE49-F238E27FC236}">
                  <a16:creationId xmlns:a16="http://schemas.microsoft.com/office/drawing/2014/main" id="{3FA2C79C-E9FD-4201-B348-C45951135C46}"/>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6" name="Freeform 160">
              <a:extLst>
                <a:ext uri="{FF2B5EF4-FFF2-40B4-BE49-F238E27FC236}">
                  <a16:creationId xmlns:a16="http://schemas.microsoft.com/office/drawing/2014/main" id="{3D9AA90A-EDE9-4A6F-B30F-EB33E0637A21}"/>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37" name="Freeform 161">
              <a:extLst>
                <a:ext uri="{FF2B5EF4-FFF2-40B4-BE49-F238E27FC236}">
                  <a16:creationId xmlns:a16="http://schemas.microsoft.com/office/drawing/2014/main" id="{9D88F9EC-90CE-4F83-B960-4B16E198AFDF}"/>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8" name="Group 447">
            <a:extLst>
              <a:ext uri="{FF2B5EF4-FFF2-40B4-BE49-F238E27FC236}">
                <a16:creationId xmlns:a16="http://schemas.microsoft.com/office/drawing/2014/main" id="{2CD18139-3AE4-49CB-B6B2-04962E3C834A}"/>
              </a:ext>
            </a:extLst>
          </p:cNvPr>
          <p:cNvGrpSpPr/>
          <p:nvPr userDrawn="1"/>
        </p:nvGrpSpPr>
        <p:grpSpPr>
          <a:xfrm>
            <a:off x="4266643" y="6405490"/>
            <a:ext cx="502399" cy="605399"/>
            <a:chOff x="3957335" y="6887606"/>
            <a:chExt cx="447510" cy="539257"/>
          </a:xfrm>
          <a:solidFill>
            <a:schemeClr val="accent6"/>
          </a:solidFill>
        </p:grpSpPr>
        <p:sp>
          <p:nvSpPr>
            <p:cNvPr id="710" name="Freeform 5">
              <a:extLst>
                <a:ext uri="{FF2B5EF4-FFF2-40B4-BE49-F238E27FC236}">
                  <a16:creationId xmlns:a16="http://schemas.microsoft.com/office/drawing/2014/main" id="{1B46B075-C9A2-4C0D-BE3B-DDCD2CA7CE2F}"/>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1" name="Freeform 6">
              <a:extLst>
                <a:ext uri="{FF2B5EF4-FFF2-40B4-BE49-F238E27FC236}">
                  <a16:creationId xmlns:a16="http://schemas.microsoft.com/office/drawing/2014/main" id="{5CF8F0AE-160C-4B53-88EE-400F7238251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2" name="Freeform 7">
              <a:extLst>
                <a:ext uri="{FF2B5EF4-FFF2-40B4-BE49-F238E27FC236}">
                  <a16:creationId xmlns:a16="http://schemas.microsoft.com/office/drawing/2014/main" id="{6D7CFDAB-7408-4208-87BE-DB928B9E39B7}"/>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3" name="Freeform 8">
              <a:extLst>
                <a:ext uri="{FF2B5EF4-FFF2-40B4-BE49-F238E27FC236}">
                  <a16:creationId xmlns:a16="http://schemas.microsoft.com/office/drawing/2014/main" id="{9807351A-4569-4FCA-907B-A9487704BD0F}"/>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4" name="Freeform 9">
              <a:extLst>
                <a:ext uri="{FF2B5EF4-FFF2-40B4-BE49-F238E27FC236}">
                  <a16:creationId xmlns:a16="http://schemas.microsoft.com/office/drawing/2014/main" id="{2B4F293F-117E-4CC8-9580-3C45777E1456}"/>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5" name="Freeform 10">
              <a:extLst>
                <a:ext uri="{FF2B5EF4-FFF2-40B4-BE49-F238E27FC236}">
                  <a16:creationId xmlns:a16="http://schemas.microsoft.com/office/drawing/2014/main" id="{E3FCAC3F-D959-4736-8B5F-74D051A87D93}"/>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6" name="Freeform 11">
              <a:extLst>
                <a:ext uri="{FF2B5EF4-FFF2-40B4-BE49-F238E27FC236}">
                  <a16:creationId xmlns:a16="http://schemas.microsoft.com/office/drawing/2014/main" id="{11A86655-8FA5-4997-9441-6FAB4025C7CC}"/>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7" name="Freeform 12">
              <a:extLst>
                <a:ext uri="{FF2B5EF4-FFF2-40B4-BE49-F238E27FC236}">
                  <a16:creationId xmlns:a16="http://schemas.microsoft.com/office/drawing/2014/main" id="{D97F01E5-CB01-4064-966D-87D3C876D2CE}"/>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8" name="Freeform 13">
              <a:extLst>
                <a:ext uri="{FF2B5EF4-FFF2-40B4-BE49-F238E27FC236}">
                  <a16:creationId xmlns:a16="http://schemas.microsoft.com/office/drawing/2014/main" id="{05AFFC98-C368-49A6-8E55-2635E4698967}"/>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19" name="Freeform 14">
              <a:extLst>
                <a:ext uri="{FF2B5EF4-FFF2-40B4-BE49-F238E27FC236}">
                  <a16:creationId xmlns:a16="http://schemas.microsoft.com/office/drawing/2014/main" id="{15133B6B-D425-42CF-8A72-87F8FD7AA8C3}"/>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0" name="Freeform 15">
              <a:extLst>
                <a:ext uri="{FF2B5EF4-FFF2-40B4-BE49-F238E27FC236}">
                  <a16:creationId xmlns:a16="http://schemas.microsoft.com/office/drawing/2014/main" id="{1E981ABB-A0DC-4077-A83F-86904D57DD43}"/>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1" name="Freeform 16">
              <a:extLst>
                <a:ext uri="{FF2B5EF4-FFF2-40B4-BE49-F238E27FC236}">
                  <a16:creationId xmlns:a16="http://schemas.microsoft.com/office/drawing/2014/main" id="{913290FC-EAB3-4E14-A34B-1E8274E42BD5}"/>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2" name="Freeform 17">
              <a:extLst>
                <a:ext uri="{FF2B5EF4-FFF2-40B4-BE49-F238E27FC236}">
                  <a16:creationId xmlns:a16="http://schemas.microsoft.com/office/drawing/2014/main" id="{C5192296-A452-4336-831A-D1E49BC5F0DD}"/>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3" name="Freeform 18">
              <a:extLst>
                <a:ext uri="{FF2B5EF4-FFF2-40B4-BE49-F238E27FC236}">
                  <a16:creationId xmlns:a16="http://schemas.microsoft.com/office/drawing/2014/main" id="{1E599129-9BCD-40B9-B953-E1A56C141B2B}"/>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4" name="Freeform 19">
              <a:extLst>
                <a:ext uri="{FF2B5EF4-FFF2-40B4-BE49-F238E27FC236}">
                  <a16:creationId xmlns:a16="http://schemas.microsoft.com/office/drawing/2014/main" id="{63C8F952-E0EB-4178-8BB5-08600048B106}"/>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5" name="Rectangle 163">
              <a:extLst>
                <a:ext uri="{FF2B5EF4-FFF2-40B4-BE49-F238E27FC236}">
                  <a16:creationId xmlns:a16="http://schemas.microsoft.com/office/drawing/2014/main" id="{AF18A300-D6D2-4397-A00B-C25457EA1CE1}"/>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6" name="Freeform 164">
              <a:extLst>
                <a:ext uri="{FF2B5EF4-FFF2-40B4-BE49-F238E27FC236}">
                  <a16:creationId xmlns:a16="http://schemas.microsoft.com/office/drawing/2014/main" id="{1EFC10B0-0DA8-4386-BC53-DAB6410D4322}"/>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7" name="Rectangle 165">
              <a:extLst>
                <a:ext uri="{FF2B5EF4-FFF2-40B4-BE49-F238E27FC236}">
                  <a16:creationId xmlns:a16="http://schemas.microsoft.com/office/drawing/2014/main" id="{D39D864A-5B7A-4D39-A118-F00A339077C8}"/>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8" name="Rectangle 166">
              <a:extLst>
                <a:ext uri="{FF2B5EF4-FFF2-40B4-BE49-F238E27FC236}">
                  <a16:creationId xmlns:a16="http://schemas.microsoft.com/office/drawing/2014/main" id="{E36C1CA7-1418-4828-96FF-61597E526F7C}"/>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29" name="Rectangle 167">
              <a:extLst>
                <a:ext uri="{FF2B5EF4-FFF2-40B4-BE49-F238E27FC236}">
                  <a16:creationId xmlns:a16="http://schemas.microsoft.com/office/drawing/2014/main" id="{78690A45-94A1-4924-A561-020CCC62CF35}"/>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0" name="Rectangle 168">
              <a:extLst>
                <a:ext uri="{FF2B5EF4-FFF2-40B4-BE49-F238E27FC236}">
                  <a16:creationId xmlns:a16="http://schemas.microsoft.com/office/drawing/2014/main" id="{04701B58-BE81-4EF9-8B21-2F0017C0E597}"/>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1" name="Rectangle 169">
              <a:extLst>
                <a:ext uri="{FF2B5EF4-FFF2-40B4-BE49-F238E27FC236}">
                  <a16:creationId xmlns:a16="http://schemas.microsoft.com/office/drawing/2014/main" id="{5B6B4037-3F23-4149-9176-B0C30EA6F728}"/>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2" name="Rectangle 170">
              <a:extLst>
                <a:ext uri="{FF2B5EF4-FFF2-40B4-BE49-F238E27FC236}">
                  <a16:creationId xmlns:a16="http://schemas.microsoft.com/office/drawing/2014/main" id="{2E8A4897-2D6E-475A-A58A-ED6F96C9B2EE}"/>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3" name="Rectangle 171">
              <a:extLst>
                <a:ext uri="{FF2B5EF4-FFF2-40B4-BE49-F238E27FC236}">
                  <a16:creationId xmlns:a16="http://schemas.microsoft.com/office/drawing/2014/main" id="{4420DC77-DCF7-4076-B465-34E9802AB9EA}"/>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4" name="Rectangle 172">
              <a:extLst>
                <a:ext uri="{FF2B5EF4-FFF2-40B4-BE49-F238E27FC236}">
                  <a16:creationId xmlns:a16="http://schemas.microsoft.com/office/drawing/2014/main" id="{F052CE7F-FEA5-4549-9FDA-8445BAF0327E}"/>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5" name="Rectangle 173">
              <a:extLst>
                <a:ext uri="{FF2B5EF4-FFF2-40B4-BE49-F238E27FC236}">
                  <a16:creationId xmlns:a16="http://schemas.microsoft.com/office/drawing/2014/main" id="{A2F46DB9-DBF9-40D0-962F-7C4003E91D5C}"/>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6" name="Freeform 174">
              <a:extLst>
                <a:ext uri="{FF2B5EF4-FFF2-40B4-BE49-F238E27FC236}">
                  <a16:creationId xmlns:a16="http://schemas.microsoft.com/office/drawing/2014/main" id="{8DAAA0F3-07C1-4E40-A767-A123E0CD98E2}"/>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7" name="Freeform 175">
              <a:extLst>
                <a:ext uri="{FF2B5EF4-FFF2-40B4-BE49-F238E27FC236}">
                  <a16:creationId xmlns:a16="http://schemas.microsoft.com/office/drawing/2014/main" id="{27F7AD45-E06A-48EC-B64F-A9C15B53B99D}"/>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8" name="Freeform 176">
              <a:extLst>
                <a:ext uri="{FF2B5EF4-FFF2-40B4-BE49-F238E27FC236}">
                  <a16:creationId xmlns:a16="http://schemas.microsoft.com/office/drawing/2014/main" id="{75A5C793-A8F0-49E5-9FBD-7204CE6560D2}"/>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39" name="Freeform 177">
              <a:extLst>
                <a:ext uri="{FF2B5EF4-FFF2-40B4-BE49-F238E27FC236}">
                  <a16:creationId xmlns:a16="http://schemas.microsoft.com/office/drawing/2014/main" id="{8381049E-DF90-4159-A9B7-C1BE47680CF2}"/>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0" name="Freeform 178">
              <a:extLst>
                <a:ext uri="{FF2B5EF4-FFF2-40B4-BE49-F238E27FC236}">
                  <a16:creationId xmlns:a16="http://schemas.microsoft.com/office/drawing/2014/main" id="{DAA43DC1-53C0-478A-AC44-9B0D043DF37B}"/>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1" name="Freeform 179">
              <a:extLst>
                <a:ext uri="{FF2B5EF4-FFF2-40B4-BE49-F238E27FC236}">
                  <a16:creationId xmlns:a16="http://schemas.microsoft.com/office/drawing/2014/main" id="{4BE08D90-40F9-47B6-A50B-EFB353E7AFE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2" name="Freeform 180">
              <a:extLst>
                <a:ext uri="{FF2B5EF4-FFF2-40B4-BE49-F238E27FC236}">
                  <a16:creationId xmlns:a16="http://schemas.microsoft.com/office/drawing/2014/main" id="{D25D1ABC-8269-4D16-8934-972D9ADA0A47}"/>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3" name="Freeform 181">
              <a:extLst>
                <a:ext uri="{FF2B5EF4-FFF2-40B4-BE49-F238E27FC236}">
                  <a16:creationId xmlns:a16="http://schemas.microsoft.com/office/drawing/2014/main" id="{6C1F4D22-A295-4F72-9C77-32B42D430E8F}"/>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4" name="Freeform 182">
              <a:extLst>
                <a:ext uri="{FF2B5EF4-FFF2-40B4-BE49-F238E27FC236}">
                  <a16:creationId xmlns:a16="http://schemas.microsoft.com/office/drawing/2014/main" id="{B94A75AB-EB29-40B4-ABF4-91C1B1AFB83B}"/>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5" name="Freeform 183">
              <a:extLst>
                <a:ext uri="{FF2B5EF4-FFF2-40B4-BE49-F238E27FC236}">
                  <a16:creationId xmlns:a16="http://schemas.microsoft.com/office/drawing/2014/main" id="{168DB711-35EB-4800-997B-51DD90E78C22}"/>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6" name="Freeform 184">
              <a:extLst>
                <a:ext uri="{FF2B5EF4-FFF2-40B4-BE49-F238E27FC236}">
                  <a16:creationId xmlns:a16="http://schemas.microsoft.com/office/drawing/2014/main" id="{465B6018-0000-4EF4-8C8E-EF366593A8E8}"/>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7" name="Freeform 185">
              <a:extLst>
                <a:ext uri="{FF2B5EF4-FFF2-40B4-BE49-F238E27FC236}">
                  <a16:creationId xmlns:a16="http://schemas.microsoft.com/office/drawing/2014/main" id="{4102D009-EBFA-4678-A392-FF6C1BDF2DA4}"/>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8" name="Freeform 186">
              <a:extLst>
                <a:ext uri="{FF2B5EF4-FFF2-40B4-BE49-F238E27FC236}">
                  <a16:creationId xmlns:a16="http://schemas.microsoft.com/office/drawing/2014/main" id="{30185BAC-C1AF-428B-ADC0-B6A600B28257}"/>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49" name="Freeform 187">
              <a:extLst>
                <a:ext uri="{FF2B5EF4-FFF2-40B4-BE49-F238E27FC236}">
                  <a16:creationId xmlns:a16="http://schemas.microsoft.com/office/drawing/2014/main" id="{9A1BFB56-FC46-484D-9236-B909EA8A236D}"/>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50" name="Freeform 188">
              <a:extLst>
                <a:ext uri="{FF2B5EF4-FFF2-40B4-BE49-F238E27FC236}">
                  <a16:creationId xmlns:a16="http://schemas.microsoft.com/office/drawing/2014/main" id="{D68D5F13-144C-4844-8A76-0A06B4054C32}"/>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49" name="Group 448">
            <a:extLst>
              <a:ext uri="{FF2B5EF4-FFF2-40B4-BE49-F238E27FC236}">
                <a16:creationId xmlns:a16="http://schemas.microsoft.com/office/drawing/2014/main" id="{1F817209-FACE-4210-8C87-62AF20EC06DA}"/>
              </a:ext>
            </a:extLst>
          </p:cNvPr>
          <p:cNvGrpSpPr/>
          <p:nvPr userDrawn="1"/>
        </p:nvGrpSpPr>
        <p:grpSpPr>
          <a:xfrm>
            <a:off x="2827719" y="6338224"/>
            <a:ext cx="944888" cy="713657"/>
            <a:chOff x="3133468" y="6827688"/>
            <a:chExt cx="841655" cy="635688"/>
          </a:xfrm>
          <a:solidFill>
            <a:schemeClr val="accent6"/>
          </a:solidFill>
        </p:grpSpPr>
        <p:sp>
          <p:nvSpPr>
            <p:cNvPr id="596" name="Rectangle 25">
              <a:extLst>
                <a:ext uri="{FF2B5EF4-FFF2-40B4-BE49-F238E27FC236}">
                  <a16:creationId xmlns:a16="http://schemas.microsoft.com/office/drawing/2014/main" id="{18F8C6B0-AED4-40DC-9363-EDBD10A12594}"/>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7" name="Rectangle 26">
              <a:extLst>
                <a:ext uri="{FF2B5EF4-FFF2-40B4-BE49-F238E27FC236}">
                  <a16:creationId xmlns:a16="http://schemas.microsoft.com/office/drawing/2014/main" id="{34214B0F-4BDB-4E19-975B-878DBA8D0C34}"/>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8" name="Freeform 43">
              <a:extLst>
                <a:ext uri="{FF2B5EF4-FFF2-40B4-BE49-F238E27FC236}">
                  <a16:creationId xmlns:a16="http://schemas.microsoft.com/office/drawing/2014/main" id="{8A7597B2-FB47-49B7-A1D6-EA4F0191D2AA}"/>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9" name="Freeform 47">
              <a:extLst>
                <a:ext uri="{FF2B5EF4-FFF2-40B4-BE49-F238E27FC236}">
                  <a16:creationId xmlns:a16="http://schemas.microsoft.com/office/drawing/2014/main" id="{D3E9061D-A1BD-42E4-B6E5-2A2A432B013F}"/>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600" name="Group 599">
              <a:extLst>
                <a:ext uri="{FF2B5EF4-FFF2-40B4-BE49-F238E27FC236}">
                  <a16:creationId xmlns:a16="http://schemas.microsoft.com/office/drawing/2014/main" id="{FC21CDA8-26CC-4127-92E7-ED7B646564DA}"/>
                </a:ext>
              </a:extLst>
            </p:cNvPr>
            <p:cNvGrpSpPr/>
            <p:nvPr/>
          </p:nvGrpSpPr>
          <p:grpSpPr>
            <a:xfrm>
              <a:off x="3133468" y="6869818"/>
              <a:ext cx="445637" cy="444701"/>
              <a:chOff x="3133468" y="6869818"/>
              <a:chExt cx="445637" cy="444701"/>
            </a:xfrm>
            <a:grpFill/>
          </p:grpSpPr>
          <p:sp>
            <p:nvSpPr>
              <p:cNvPr id="641" name="Rectangle 20">
                <a:extLst>
                  <a:ext uri="{FF2B5EF4-FFF2-40B4-BE49-F238E27FC236}">
                    <a16:creationId xmlns:a16="http://schemas.microsoft.com/office/drawing/2014/main" id="{DDCC2655-563A-45E7-9752-F4457D4ECBF7}"/>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2" name="Rectangle 21">
                <a:extLst>
                  <a:ext uri="{FF2B5EF4-FFF2-40B4-BE49-F238E27FC236}">
                    <a16:creationId xmlns:a16="http://schemas.microsoft.com/office/drawing/2014/main" id="{4F1BDED6-3A5C-4C1C-B6DA-E1EB41EE1815}"/>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3" name="Rectangle 22">
                <a:extLst>
                  <a:ext uri="{FF2B5EF4-FFF2-40B4-BE49-F238E27FC236}">
                    <a16:creationId xmlns:a16="http://schemas.microsoft.com/office/drawing/2014/main" id="{B8584F56-F052-43C5-980D-2AC1B43E87DD}"/>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4" name="Rectangle 23">
                <a:extLst>
                  <a:ext uri="{FF2B5EF4-FFF2-40B4-BE49-F238E27FC236}">
                    <a16:creationId xmlns:a16="http://schemas.microsoft.com/office/drawing/2014/main" id="{7EF558EB-60CE-4CA0-B1E2-6FFADCE150BE}"/>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5" name="Rectangle 24">
                <a:extLst>
                  <a:ext uri="{FF2B5EF4-FFF2-40B4-BE49-F238E27FC236}">
                    <a16:creationId xmlns:a16="http://schemas.microsoft.com/office/drawing/2014/main" id="{BF6EF7BB-0491-424D-9B32-66E809F3C140}"/>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6" name="Rectangle 27">
                <a:extLst>
                  <a:ext uri="{FF2B5EF4-FFF2-40B4-BE49-F238E27FC236}">
                    <a16:creationId xmlns:a16="http://schemas.microsoft.com/office/drawing/2014/main" id="{4B067D86-A869-496C-A5B8-5728F74EEF58}"/>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7" name="Rectangle 28">
                <a:extLst>
                  <a:ext uri="{FF2B5EF4-FFF2-40B4-BE49-F238E27FC236}">
                    <a16:creationId xmlns:a16="http://schemas.microsoft.com/office/drawing/2014/main" id="{51403056-28D0-4661-AEE6-4F8189CB7629}"/>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8" name="Rectangle 29">
                <a:extLst>
                  <a:ext uri="{FF2B5EF4-FFF2-40B4-BE49-F238E27FC236}">
                    <a16:creationId xmlns:a16="http://schemas.microsoft.com/office/drawing/2014/main" id="{D2D34D95-2669-4153-9AD4-C76146BD33BC}"/>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9" name="Rectangle 30">
                <a:extLst>
                  <a:ext uri="{FF2B5EF4-FFF2-40B4-BE49-F238E27FC236}">
                    <a16:creationId xmlns:a16="http://schemas.microsoft.com/office/drawing/2014/main" id="{F529DED1-C1E5-4955-AAB1-C79BC7054BAA}"/>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0" name="Rectangle 31">
                <a:extLst>
                  <a:ext uri="{FF2B5EF4-FFF2-40B4-BE49-F238E27FC236}">
                    <a16:creationId xmlns:a16="http://schemas.microsoft.com/office/drawing/2014/main" id="{87CE056C-12D8-40E0-88AA-9779A1A2E9E9}"/>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1" name="Rectangle 32">
                <a:extLst>
                  <a:ext uri="{FF2B5EF4-FFF2-40B4-BE49-F238E27FC236}">
                    <a16:creationId xmlns:a16="http://schemas.microsoft.com/office/drawing/2014/main" id="{3D150002-4FE4-460C-BA98-8112888D45BA}"/>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2" name="Freeform 33">
                <a:extLst>
                  <a:ext uri="{FF2B5EF4-FFF2-40B4-BE49-F238E27FC236}">
                    <a16:creationId xmlns:a16="http://schemas.microsoft.com/office/drawing/2014/main" id="{D392A3C3-1A72-40BC-BEA6-C302EFE6288A}"/>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3" name="Freeform 34">
                <a:extLst>
                  <a:ext uri="{FF2B5EF4-FFF2-40B4-BE49-F238E27FC236}">
                    <a16:creationId xmlns:a16="http://schemas.microsoft.com/office/drawing/2014/main" id="{71F0C697-28E1-4B9D-8634-9D2A75D25D93}"/>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4" name="Freeform 35">
                <a:extLst>
                  <a:ext uri="{FF2B5EF4-FFF2-40B4-BE49-F238E27FC236}">
                    <a16:creationId xmlns:a16="http://schemas.microsoft.com/office/drawing/2014/main" id="{70798EBF-62BD-4E79-AE1E-C7F51BCE4CAF}"/>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5" name="Freeform 36">
                <a:extLst>
                  <a:ext uri="{FF2B5EF4-FFF2-40B4-BE49-F238E27FC236}">
                    <a16:creationId xmlns:a16="http://schemas.microsoft.com/office/drawing/2014/main" id="{94213ADA-B1DC-4559-903D-FD1F1B05BEF0}"/>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6" name="Oval 37">
                <a:extLst>
                  <a:ext uri="{FF2B5EF4-FFF2-40B4-BE49-F238E27FC236}">
                    <a16:creationId xmlns:a16="http://schemas.microsoft.com/office/drawing/2014/main" id="{39278E33-F27E-475B-B2DE-5A9333509056}"/>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7" name="Oval 38">
                <a:extLst>
                  <a:ext uri="{FF2B5EF4-FFF2-40B4-BE49-F238E27FC236}">
                    <a16:creationId xmlns:a16="http://schemas.microsoft.com/office/drawing/2014/main" id="{24C46423-D40C-41FD-BFFA-9093CA892517}"/>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8" name="Oval 39">
                <a:extLst>
                  <a:ext uri="{FF2B5EF4-FFF2-40B4-BE49-F238E27FC236}">
                    <a16:creationId xmlns:a16="http://schemas.microsoft.com/office/drawing/2014/main" id="{4D4E0B95-CCBD-404C-82E1-A727DEC15BA9}"/>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59" name="Freeform 40">
                <a:extLst>
                  <a:ext uri="{FF2B5EF4-FFF2-40B4-BE49-F238E27FC236}">
                    <a16:creationId xmlns:a16="http://schemas.microsoft.com/office/drawing/2014/main" id="{B0D16148-4E50-4F84-8121-FCDFBAA0384D}"/>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0" name="Freeform 41">
                <a:extLst>
                  <a:ext uri="{FF2B5EF4-FFF2-40B4-BE49-F238E27FC236}">
                    <a16:creationId xmlns:a16="http://schemas.microsoft.com/office/drawing/2014/main" id="{A12FB1C0-2CD3-4AFC-AC32-31C350025353}"/>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1" name="Freeform 42">
                <a:extLst>
                  <a:ext uri="{FF2B5EF4-FFF2-40B4-BE49-F238E27FC236}">
                    <a16:creationId xmlns:a16="http://schemas.microsoft.com/office/drawing/2014/main" id="{412DEB21-AB98-4BF4-B644-3AD8084C1967}"/>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2" name="Freeform 44">
                <a:extLst>
                  <a:ext uri="{FF2B5EF4-FFF2-40B4-BE49-F238E27FC236}">
                    <a16:creationId xmlns:a16="http://schemas.microsoft.com/office/drawing/2014/main" id="{D6FF06F9-6806-47CD-B488-59F24E38935F}"/>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3" name="Freeform 45">
                <a:extLst>
                  <a:ext uri="{FF2B5EF4-FFF2-40B4-BE49-F238E27FC236}">
                    <a16:creationId xmlns:a16="http://schemas.microsoft.com/office/drawing/2014/main" id="{59372618-B3A1-4593-BF6A-0E1D71B55155}"/>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4" name="Freeform 46">
                <a:extLst>
                  <a:ext uri="{FF2B5EF4-FFF2-40B4-BE49-F238E27FC236}">
                    <a16:creationId xmlns:a16="http://schemas.microsoft.com/office/drawing/2014/main" id="{7E889A6D-F89F-46BF-9ED9-B7B195117291}"/>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5" name="Freeform 48">
                <a:extLst>
                  <a:ext uri="{FF2B5EF4-FFF2-40B4-BE49-F238E27FC236}">
                    <a16:creationId xmlns:a16="http://schemas.microsoft.com/office/drawing/2014/main" id="{F08340B1-0A13-4941-8F6E-19DB9AFB1B29}"/>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6" name="Freeform 49">
                <a:extLst>
                  <a:ext uri="{FF2B5EF4-FFF2-40B4-BE49-F238E27FC236}">
                    <a16:creationId xmlns:a16="http://schemas.microsoft.com/office/drawing/2014/main" id="{382C4371-BB0B-46E9-8936-420CA37BD6BF}"/>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7" name="Freeform 50">
                <a:extLst>
                  <a:ext uri="{FF2B5EF4-FFF2-40B4-BE49-F238E27FC236}">
                    <a16:creationId xmlns:a16="http://schemas.microsoft.com/office/drawing/2014/main" id="{108DC15E-4E25-45C8-815F-316BAAE71DAC}"/>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8" name="Freeform 51">
                <a:extLst>
                  <a:ext uri="{FF2B5EF4-FFF2-40B4-BE49-F238E27FC236}">
                    <a16:creationId xmlns:a16="http://schemas.microsoft.com/office/drawing/2014/main" id="{3F4CFAC1-14A8-46B8-97C7-2A8DB48476A3}"/>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69" name="Freeform 52">
                <a:extLst>
                  <a:ext uri="{FF2B5EF4-FFF2-40B4-BE49-F238E27FC236}">
                    <a16:creationId xmlns:a16="http://schemas.microsoft.com/office/drawing/2014/main" id="{3C332D04-1A28-4021-AD88-36135169C132}"/>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0" name="Freeform 53">
                <a:extLst>
                  <a:ext uri="{FF2B5EF4-FFF2-40B4-BE49-F238E27FC236}">
                    <a16:creationId xmlns:a16="http://schemas.microsoft.com/office/drawing/2014/main" id="{D2A1E804-34AE-4683-9EDB-50D1BF588FB0}"/>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1" name="Freeform 54">
                <a:extLst>
                  <a:ext uri="{FF2B5EF4-FFF2-40B4-BE49-F238E27FC236}">
                    <a16:creationId xmlns:a16="http://schemas.microsoft.com/office/drawing/2014/main" id="{D90B8F7D-B1EC-4754-BF17-A62555E2BA6E}"/>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2" name="Freeform 55">
                <a:extLst>
                  <a:ext uri="{FF2B5EF4-FFF2-40B4-BE49-F238E27FC236}">
                    <a16:creationId xmlns:a16="http://schemas.microsoft.com/office/drawing/2014/main" id="{12835DA9-4DC5-49D9-9481-BDC44006FF01}"/>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3" name="Freeform 56">
                <a:extLst>
                  <a:ext uri="{FF2B5EF4-FFF2-40B4-BE49-F238E27FC236}">
                    <a16:creationId xmlns:a16="http://schemas.microsoft.com/office/drawing/2014/main" id="{FC81CBD0-0A6E-4BC5-B537-206FA66D9232}"/>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4" name="Freeform 57">
                <a:extLst>
                  <a:ext uri="{FF2B5EF4-FFF2-40B4-BE49-F238E27FC236}">
                    <a16:creationId xmlns:a16="http://schemas.microsoft.com/office/drawing/2014/main" id="{A1EB7FB4-14E9-491A-9C34-245EA364C087}"/>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5" name="Freeform 58">
                <a:extLst>
                  <a:ext uri="{FF2B5EF4-FFF2-40B4-BE49-F238E27FC236}">
                    <a16:creationId xmlns:a16="http://schemas.microsoft.com/office/drawing/2014/main" id="{CF38F05A-D054-4009-845C-E955DD8F62EE}"/>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6" name="Freeform 59">
                <a:extLst>
                  <a:ext uri="{FF2B5EF4-FFF2-40B4-BE49-F238E27FC236}">
                    <a16:creationId xmlns:a16="http://schemas.microsoft.com/office/drawing/2014/main" id="{3F88AA04-7679-4305-A616-8F66B6F2B9FE}"/>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7" name="Freeform 60">
                <a:extLst>
                  <a:ext uri="{FF2B5EF4-FFF2-40B4-BE49-F238E27FC236}">
                    <a16:creationId xmlns:a16="http://schemas.microsoft.com/office/drawing/2014/main" id="{F8D8BFB2-E94C-42C5-ABD8-7EBEA2C12CE2}"/>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8" name="Freeform 61">
                <a:extLst>
                  <a:ext uri="{FF2B5EF4-FFF2-40B4-BE49-F238E27FC236}">
                    <a16:creationId xmlns:a16="http://schemas.microsoft.com/office/drawing/2014/main" id="{11D48432-E166-4689-851F-DA83BCE95271}"/>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79" name="Freeform 62">
                <a:extLst>
                  <a:ext uri="{FF2B5EF4-FFF2-40B4-BE49-F238E27FC236}">
                    <a16:creationId xmlns:a16="http://schemas.microsoft.com/office/drawing/2014/main" id="{A0F464D8-F025-40A0-9CAC-1E7A88970F45}"/>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0" name="Freeform 63">
                <a:extLst>
                  <a:ext uri="{FF2B5EF4-FFF2-40B4-BE49-F238E27FC236}">
                    <a16:creationId xmlns:a16="http://schemas.microsoft.com/office/drawing/2014/main" id="{4F2A2FD0-13ED-424A-A521-7FC27BD3ECBD}"/>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1" name="Freeform 64">
                <a:extLst>
                  <a:ext uri="{FF2B5EF4-FFF2-40B4-BE49-F238E27FC236}">
                    <a16:creationId xmlns:a16="http://schemas.microsoft.com/office/drawing/2014/main" id="{323AC990-3FAB-4A3B-8E45-6861F1C294A6}"/>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2" name="Freeform 65">
                <a:extLst>
                  <a:ext uri="{FF2B5EF4-FFF2-40B4-BE49-F238E27FC236}">
                    <a16:creationId xmlns:a16="http://schemas.microsoft.com/office/drawing/2014/main" id="{19AA9212-592E-4C5B-9584-83553EAA1A09}"/>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3" name="Rectangle 66">
                <a:extLst>
                  <a:ext uri="{FF2B5EF4-FFF2-40B4-BE49-F238E27FC236}">
                    <a16:creationId xmlns:a16="http://schemas.microsoft.com/office/drawing/2014/main" id="{71CECA7F-4DD0-4A08-A443-6CD22E7FF772}"/>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4" name="Rectangle 67">
                <a:extLst>
                  <a:ext uri="{FF2B5EF4-FFF2-40B4-BE49-F238E27FC236}">
                    <a16:creationId xmlns:a16="http://schemas.microsoft.com/office/drawing/2014/main" id="{E4EAE30E-FFBE-4E5A-B63F-CB4D3FC853A7}"/>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5" name="Freeform 68">
                <a:extLst>
                  <a:ext uri="{FF2B5EF4-FFF2-40B4-BE49-F238E27FC236}">
                    <a16:creationId xmlns:a16="http://schemas.microsoft.com/office/drawing/2014/main" id="{EE06225B-FD36-4292-98E3-1E0747A48B55}"/>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6" name="Freeform 69">
                <a:extLst>
                  <a:ext uri="{FF2B5EF4-FFF2-40B4-BE49-F238E27FC236}">
                    <a16:creationId xmlns:a16="http://schemas.microsoft.com/office/drawing/2014/main" id="{6CB3742C-153C-4F3F-956B-49A99E2E2012}"/>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7" name="Freeform 70">
                <a:extLst>
                  <a:ext uri="{FF2B5EF4-FFF2-40B4-BE49-F238E27FC236}">
                    <a16:creationId xmlns:a16="http://schemas.microsoft.com/office/drawing/2014/main" id="{F6732928-28A7-408D-A343-6BABDA317403}"/>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8" name="Freeform 71">
                <a:extLst>
                  <a:ext uri="{FF2B5EF4-FFF2-40B4-BE49-F238E27FC236}">
                    <a16:creationId xmlns:a16="http://schemas.microsoft.com/office/drawing/2014/main" id="{D09C8FC3-6EA1-4D95-8402-5AAA51276EA0}"/>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89" name="Oval 72">
                <a:extLst>
                  <a:ext uri="{FF2B5EF4-FFF2-40B4-BE49-F238E27FC236}">
                    <a16:creationId xmlns:a16="http://schemas.microsoft.com/office/drawing/2014/main" id="{B97936BB-6D54-40E3-B0BE-59EF25FAFDE2}"/>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0" name="Freeform 73">
                <a:extLst>
                  <a:ext uri="{FF2B5EF4-FFF2-40B4-BE49-F238E27FC236}">
                    <a16:creationId xmlns:a16="http://schemas.microsoft.com/office/drawing/2014/main" id="{75542B95-A814-4964-A44E-364B2D25171A}"/>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1" name="Oval 74">
                <a:extLst>
                  <a:ext uri="{FF2B5EF4-FFF2-40B4-BE49-F238E27FC236}">
                    <a16:creationId xmlns:a16="http://schemas.microsoft.com/office/drawing/2014/main" id="{9FC9CFA4-39F1-417B-A442-BD5A5C8BC993}"/>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2" name="Freeform 278">
                <a:extLst>
                  <a:ext uri="{FF2B5EF4-FFF2-40B4-BE49-F238E27FC236}">
                    <a16:creationId xmlns:a16="http://schemas.microsoft.com/office/drawing/2014/main" id="{D4AD888B-0E58-4AF5-BD23-358440FAB39B}"/>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3" name="Freeform 279">
                <a:extLst>
                  <a:ext uri="{FF2B5EF4-FFF2-40B4-BE49-F238E27FC236}">
                    <a16:creationId xmlns:a16="http://schemas.microsoft.com/office/drawing/2014/main" id="{AA68C966-95EF-453B-9EC0-0E867F1BC9F3}"/>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4" name="Freeform 280">
                <a:extLst>
                  <a:ext uri="{FF2B5EF4-FFF2-40B4-BE49-F238E27FC236}">
                    <a16:creationId xmlns:a16="http://schemas.microsoft.com/office/drawing/2014/main" id="{E8FDD2D9-8588-4654-A4A4-93CECD0C5915}"/>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5" name="Freeform 281">
                <a:extLst>
                  <a:ext uri="{FF2B5EF4-FFF2-40B4-BE49-F238E27FC236}">
                    <a16:creationId xmlns:a16="http://schemas.microsoft.com/office/drawing/2014/main" id="{5D323C91-357B-4082-BDFE-0E27817CAB6E}"/>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6" name="Freeform 282">
                <a:extLst>
                  <a:ext uri="{FF2B5EF4-FFF2-40B4-BE49-F238E27FC236}">
                    <a16:creationId xmlns:a16="http://schemas.microsoft.com/office/drawing/2014/main" id="{BA2375B7-61CA-4CC4-8295-C9F1BAA4404C}"/>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7" name="Freeform 283">
                <a:extLst>
                  <a:ext uri="{FF2B5EF4-FFF2-40B4-BE49-F238E27FC236}">
                    <a16:creationId xmlns:a16="http://schemas.microsoft.com/office/drawing/2014/main" id="{96361808-C461-4457-B735-254FC9BB775E}"/>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8" name="Freeform 284">
                <a:extLst>
                  <a:ext uri="{FF2B5EF4-FFF2-40B4-BE49-F238E27FC236}">
                    <a16:creationId xmlns:a16="http://schemas.microsoft.com/office/drawing/2014/main" id="{29357428-463D-475A-B04D-8F95A5A5B356}"/>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99" name="Freeform 285">
                <a:extLst>
                  <a:ext uri="{FF2B5EF4-FFF2-40B4-BE49-F238E27FC236}">
                    <a16:creationId xmlns:a16="http://schemas.microsoft.com/office/drawing/2014/main" id="{6BF1BA67-7337-4F4A-ABCF-F507DEBC8959}"/>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0" name="Freeform 286">
                <a:extLst>
                  <a:ext uri="{FF2B5EF4-FFF2-40B4-BE49-F238E27FC236}">
                    <a16:creationId xmlns:a16="http://schemas.microsoft.com/office/drawing/2014/main" id="{32855639-9BEA-4462-8408-8C864FF279AA}"/>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1" name="Freeform 287">
                <a:extLst>
                  <a:ext uri="{FF2B5EF4-FFF2-40B4-BE49-F238E27FC236}">
                    <a16:creationId xmlns:a16="http://schemas.microsoft.com/office/drawing/2014/main" id="{123DE57C-6C69-4193-8D19-811D5739ACCD}"/>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2" name="Freeform 288">
                <a:extLst>
                  <a:ext uri="{FF2B5EF4-FFF2-40B4-BE49-F238E27FC236}">
                    <a16:creationId xmlns:a16="http://schemas.microsoft.com/office/drawing/2014/main" id="{F93E0230-1461-4778-943E-CFDF044298D6}"/>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3" name="Freeform 289">
                <a:extLst>
                  <a:ext uri="{FF2B5EF4-FFF2-40B4-BE49-F238E27FC236}">
                    <a16:creationId xmlns:a16="http://schemas.microsoft.com/office/drawing/2014/main" id="{46C5BC7A-AC69-40FB-8B89-9322F0E60684}"/>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4" name="Freeform 290">
                <a:extLst>
                  <a:ext uri="{FF2B5EF4-FFF2-40B4-BE49-F238E27FC236}">
                    <a16:creationId xmlns:a16="http://schemas.microsoft.com/office/drawing/2014/main" id="{D9424057-62C9-4E14-B7C0-C7E4232966D0}"/>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5" name="Freeform 291">
                <a:extLst>
                  <a:ext uri="{FF2B5EF4-FFF2-40B4-BE49-F238E27FC236}">
                    <a16:creationId xmlns:a16="http://schemas.microsoft.com/office/drawing/2014/main" id="{79F48EDE-7F4A-4132-A13B-406C10CFA7B3}"/>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6" name="Freeform 292">
                <a:extLst>
                  <a:ext uri="{FF2B5EF4-FFF2-40B4-BE49-F238E27FC236}">
                    <a16:creationId xmlns:a16="http://schemas.microsoft.com/office/drawing/2014/main" id="{E6E02BD5-AAF6-469C-B3DC-952DF7DFE0ED}"/>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7" name="Freeform 293">
                <a:extLst>
                  <a:ext uri="{FF2B5EF4-FFF2-40B4-BE49-F238E27FC236}">
                    <a16:creationId xmlns:a16="http://schemas.microsoft.com/office/drawing/2014/main" id="{60099206-9245-422C-BE0C-C75E96A66691}"/>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8" name="Freeform 294">
                <a:extLst>
                  <a:ext uri="{FF2B5EF4-FFF2-40B4-BE49-F238E27FC236}">
                    <a16:creationId xmlns:a16="http://schemas.microsoft.com/office/drawing/2014/main" id="{81869881-D68E-40DB-8A13-6E3B883F45D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709" name="Freeform 295">
                <a:extLst>
                  <a:ext uri="{FF2B5EF4-FFF2-40B4-BE49-F238E27FC236}">
                    <a16:creationId xmlns:a16="http://schemas.microsoft.com/office/drawing/2014/main" id="{16B789B4-6167-43C6-B385-F8625BDAF457}"/>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601" name="Rectangle 296">
              <a:extLst>
                <a:ext uri="{FF2B5EF4-FFF2-40B4-BE49-F238E27FC236}">
                  <a16:creationId xmlns:a16="http://schemas.microsoft.com/office/drawing/2014/main" id="{12AAF50F-009A-4C25-8B69-40E38CDACD30}"/>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2" name="Rectangle 297">
              <a:extLst>
                <a:ext uri="{FF2B5EF4-FFF2-40B4-BE49-F238E27FC236}">
                  <a16:creationId xmlns:a16="http://schemas.microsoft.com/office/drawing/2014/main" id="{55A72413-06E7-4884-9952-31BE68AB00AF}"/>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3" name="Rectangle 298">
              <a:extLst>
                <a:ext uri="{FF2B5EF4-FFF2-40B4-BE49-F238E27FC236}">
                  <a16:creationId xmlns:a16="http://schemas.microsoft.com/office/drawing/2014/main" id="{4CDD184A-0711-4983-96BE-4D666AE96B3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4" name="Rectangle 299">
              <a:extLst>
                <a:ext uri="{FF2B5EF4-FFF2-40B4-BE49-F238E27FC236}">
                  <a16:creationId xmlns:a16="http://schemas.microsoft.com/office/drawing/2014/main" id="{3662C7DE-5383-48C0-AD3C-0EA64C0550C3}"/>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5" name="Rectangle 300">
              <a:extLst>
                <a:ext uri="{FF2B5EF4-FFF2-40B4-BE49-F238E27FC236}">
                  <a16:creationId xmlns:a16="http://schemas.microsoft.com/office/drawing/2014/main" id="{A8865C84-8542-487C-99DE-BA855400E34B}"/>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6" name="Rectangle 301">
              <a:extLst>
                <a:ext uri="{FF2B5EF4-FFF2-40B4-BE49-F238E27FC236}">
                  <a16:creationId xmlns:a16="http://schemas.microsoft.com/office/drawing/2014/main" id="{74018A8B-F3CE-4E38-A26C-8099B69C8FE9}"/>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7" name="Rectangle 302">
              <a:extLst>
                <a:ext uri="{FF2B5EF4-FFF2-40B4-BE49-F238E27FC236}">
                  <a16:creationId xmlns:a16="http://schemas.microsoft.com/office/drawing/2014/main" id="{6C860A56-5B2B-4533-8FDC-35DF2ED74663}"/>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8" name="Rectangle 303">
              <a:extLst>
                <a:ext uri="{FF2B5EF4-FFF2-40B4-BE49-F238E27FC236}">
                  <a16:creationId xmlns:a16="http://schemas.microsoft.com/office/drawing/2014/main" id="{5AFF7666-1288-4798-88F0-B57339EE578B}"/>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09" name="Freeform 304">
              <a:extLst>
                <a:ext uri="{FF2B5EF4-FFF2-40B4-BE49-F238E27FC236}">
                  <a16:creationId xmlns:a16="http://schemas.microsoft.com/office/drawing/2014/main" id="{73C2D0E6-5E30-4639-8AFF-446178DB51A6}"/>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0" name="Freeform 305">
              <a:extLst>
                <a:ext uri="{FF2B5EF4-FFF2-40B4-BE49-F238E27FC236}">
                  <a16:creationId xmlns:a16="http://schemas.microsoft.com/office/drawing/2014/main" id="{48254FDF-6595-49BA-B259-10DBFE5AC455}"/>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1" name="Freeform 306">
              <a:extLst>
                <a:ext uri="{FF2B5EF4-FFF2-40B4-BE49-F238E27FC236}">
                  <a16:creationId xmlns:a16="http://schemas.microsoft.com/office/drawing/2014/main" id="{9B5F4013-7D33-42F5-8E98-5A2A8AB7AAD2}"/>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2" name="Freeform 307">
              <a:extLst>
                <a:ext uri="{FF2B5EF4-FFF2-40B4-BE49-F238E27FC236}">
                  <a16:creationId xmlns:a16="http://schemas.microsoft.com/office/drawing/2014/main" id="{E307EC57-624E-456A-A062-ACACF9AA96EC}"/>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3" name="Freeform 308">
              <a:extLst>
                <a:ext uri="{FF2B5EF4-FFF2-40B4-BE49-F238E27FC236}">
                  <a16:creationId xmlns:a16="http://schemas.microsoft.com/office/drawing/2014/main" id="{304A601F-30DA-439C-A6D1-D752718AB620}"/>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4" name="Freeform 309">
              <a:extLst>
                <a:ext uri="{FF2B5EF4-FFF2-40B4-BE49-F238E27FC236}">
                  <a16:creationId xmlns:a16="http://schemas.microsoft.com/office/drawing/2014/main" id="{7B36F50B-35BA-4718-9E55-A72F0E1C075A}"/>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5" name="Freeform 310">
              <a:extLst>
                <a:ext uri="{FF2B5EF4-FFF2-40B4-BE49-F238E27FC236}">
                  <a16:creationId xmlns:a16="http://schemas.microsoft.com/office/drawing/2014/main" id="{27226A8E-797D-4F8C-97A9-E2DE7B4D95C8}"/>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6" name="Freeform 311">
              <a:extLst>
                <a:ext uri="{FF2B5EF4-FFF2-40B4-BE49-F238E27FC236}">
                  <a16:creationId xmlns:a16="http://schemas.microsoft.com/office/drawing/2014/main" id="{5AE83AE9-8EC2-4615-BB00-89F693D4E5FD}"/>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7" name="Freeform 312">
              <a:extLst>
                <a:ext uri="{FF2B5EF4-FFF2-40B4-BE49-F238E27FC236}">
                  <a16:creationId xmlns:a16="http://schemas.microsoft.com/office/drawing/2014/main" id="{4636CE72-25EF-41F6-9D55-8685CD6D2109}"/>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8" name="Freeform 313">
              <a:extLst>
                <a:ext uri="{FF2B5EF4-FFF2-40B4-BE49-F238E27FC236}">
                  <a16:creationId xmlns:a16="http://schemas.microsoft.com/office/drawing/2014/main" id="{9A7F2F20-BD19-4D9D-9780-44BA2CC2C38D}"/>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19" name="Freeform 314">
              <a:extLst>
                <a:ext uri="{FF2B5EF4-FFF2-40B4-BE49-F238E27FC236}">
                  <a16:creationId xmlns:a16="http://schemas.microsoft.com/office/drawing/2014/main" id="{B5338D7C-9EE0-4CFD-9108-4E8F549BF941}"/>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0" name="Freeform 315">
              <a:extLst>
                <a:ext uri="{FF2B5EF4-FFF2-40B4-BE49-F238E27FC236}">
                  <a16:creationId xmlns:a16="http://schemas.microsoft.com/office/drawing/2014/main" id="{D7F921D7-6D93-4158-BBAA-A2F1C387A583}"/>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1" name="Freeform 316">
              <a:extLst>
                <a:ext uri="{FF2B5EF4-FFF2-40B4-BE49-F238E27FC236}">
                  <a16:creationId xmlns:a16="http://schemas.microsoft.com/office/drawing/2014/main" id="{F040F2B3-603C-4737-A15D-AE20ACB567EA}"/>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2" name="Freeform 317">
              <a:extLst>
                <a:ext uri="{FF2B5EF4-FFF2-40B4-BE49-F238E27FC236}">
                  <a16:creationId xmlns:a16="http://schemas.microsoft.com/office/drawing/2014/main" id="{AEB152A1-B60F-42FC-9684-EA1D9EAD1201}"/>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3" name="Freeform 318">
              <a:extLst>
                <a:ext uri="{FF2B5EF4-FFF2-40B4-BE49-F238E27FC236}">
                  <a16:creationId xmlns:a16="http://schemas.microsoft.com/office/drawing/2014/main" id="{9C038593-424A-4B00-BFE5-D59DA53FC704}"/>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4" name="Freeform 319">
              <a:extLst>
                <a:ext uri="{FF2B5EF4-FFF2-40B4-BE49-F238E27FC236}">
                  <a16:creationId xmlns:a16="http://schemas.microsoft.com/office/drawing/2014/main" id="{4176B571-EF35-4C60-A4FC-0D405BE719A3}"/>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5" name="Freeform 320">
              <a:extLst>
                <a:ext uri="{FF2B5EF4-FFF2-40B4-BE49-F238E27FC236}">
                  <a16:creationId xmlns:a16="http://schemas.microsoft.com/office/drawing/2014/main" id="{6D734AC8-6077-4B2B-AE3F-1FCDB4F85996}"/>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6" name="Freeform 321">
              <a:extLst>
                <a:ext uri="{FF2B5EF4-FFF2-40B4-BE49-F238E27FC236}">
                  <a16:creationId xmlns:a16="http://schemas.microsoft.com/office/drawing/2014/main" id="{40478F2C-1737-4FC6-BC04-11E144A6BC21}"/>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7" name="Freeform 322">
              <a:extLst>
                <a:ext uri="{FF2B5EF4-FFF2-40B4-BE49-F238E27FC236}">
                  <a16:creationId xmlns:a16="http://schemas.microsoft.com/office/drawing/2014/main" id="{50A49722-211F-4D11-9E95-E7828F5FCA17}"/>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8" name="Freeform 323">
              <a:extLst>
                <a:ext uri="{FF2B5EF4-FFF2-40B4-BE49-F238E27FC236}">
                  <a16:creationId xmlns:a16="http://schemas.microsoft.com/office/drawing/2014/main" id="{0566B319-46AE-4F6B-997D-5539DABD8416}"/>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29" name="Freeform 324">
              <a:extLst>
                <a:ext uri="{FF2B5EF4-FFF2-40B4-BE49-F238E27FC236}">
                  <a16:creationId xmlns:a16="http://schemas.microsoft.com/office/drawing/2014/main" id="{83BD4262-AB05-4941-A41E-374088F9D958}"/>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0" name="Freeform 325">
              <a:extLst>
                <a:ext uri="{FF2B5EF4-FFF2-40B4-BE49-F238E27FC236}">
                  <a16:creationId xmlns:a16="http://schemas.microsoft.com/office/drawing/2014/main" id="{7C01C7F4-C63B-4CE6-AE49-3BCEC49795BE}"/>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1" name="Freeform 326">
              <a:extLst>
                <a:ext uri="{FF2B5EF4-FFF2-40B4-BE49-F238E27FC236}">
                  <a16:creationId xmlns:a16="http://schemas.microsoft.com/office/drawing/2014/main" id="{F6D33C60-4C2B-4EC8-B4F0-B29322ACC6CF}"/>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2" name="Freeform 327">
              <a:extLst>
                <a:ext uri="{FF2B5EF4-FFF2-40B4-BE49-F238E27FC236}">
                  <a16:creationId xmlns:a16="http://schemas.microsoft.com/office/drawing/2014/main" id="{DB2D90C3-B70E-41B4-A14B-9CE3D1DAE7C9}"/>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3" name="Freeform 328">
              <a:extLst>
                <a:ext uri="{FF2B5EF4-FFF2-40B4-BE49-F238E27FC236}">
                  <a16:creationId xmlns:a16="http://schemas.microsoft.com/office/drawing/2014/main" id="{06C4D6CD-D850-42B0-B449-DE7F4E6BFE03}"/>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4" name="Freeform 329">
              <a:extLst>
                <a:ext uri="{FF2B5EF4-FFF2-40B4-BE49-F238E27FC236}">
                  <a16:creationId xmlns:a16="http://schemas.microsoft.com/office/drawing/2014/main" id="{10B162FE-8DFC-43DB-B2DB-DCB78E321463}"/>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5" name="Freeform 330">
              <a:extLst>
                <a:ext uri="{FF2B5EF4-FFF2-40B4-BE49-F238E27FC236}">
                  <a16:creationId xmlns:a16="http://schemas.microsoft.com/office/drawing/2014/main" id="{BCD17BA7-84D5-49E4-81E0-928ABE3AA4E1}"/>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6" name="Freeform 331">
              <a:extLst>
                <a:ext uri="{FF2B5EF4-FFF2-40B4-BE49-F238E27FC236}">
                  <a16:creationId xmlns:a16="http://schemas.microsoft.com/office/drawing/2014/main" id="{C7FEB35D-8EE2-49B9-BEE5-B8BB5FC29617}"/>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7" name="Freeform 332">
              <a:extLst>
                <a:ext uri="{FF2B5EF4-FFF2-40B4-BE49-F238E27FC236}">
                  <a16:creationId xmlns:a16="http://schemas.microsoft.com/office/drawing/2014/main" id="{58B89CFE-0A3B-4949-9B35-F17C380A5464}"/>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8" name="Freeform 333">
              <a:extLst>
                <a:ext uri="{FF2B5EF4-FFF2-40B4-BE49-F238E27FC236}">
                  <a16:creationId xmlns:a16="http://schemas.microsoft.com/office/drawing/2014/main" id="{72E4499F-2162-4809-BBC7-B317D074CE24}"/>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39" name="Freeform 334">
              <a:extLst>
                <a:ext uri="{FF2B5EF4-FFF2-40B4-BE49-F238E27FC236}">
                  <a16:creationId xmlns:a16="http://schemas.microsoft.com/office/drawing/2014/main" id="{7CC582DF-5F90-4A5B-AFCB-294B0464FF45}"/>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640" name="Freeform 335">
              <a:extLst>
                <a:ext uri="{FF2B5EF4-FFF2-40B4-BE49-F238E27FC236}">
                  <a16:creationId xmlns:a16="http://schemas.microsoft.com/office/drawing/2014/main" id="{99524E2E-C8DC-46F6-948F-50B313EF9B40}"/>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50" name="Group 449">
            <a:extLst>
              <a:ext uri="{FF2B5EF4-FFF2-40B4-BE49-F238E27FC236}">
                <a16:creationId xmlns:a16="http://schemas.microsoft.com/office/drawing/2014/main" id="{08CB15E8-0922-48FB-9165-7A76BA933BF8}"/>
              </a:ext>
            </a:extLst>
          </p:cNvPr>
          <p:cNvGrpSpPr/>
          <p:nvPr userDrawn="1"/>
        </p:nvGrpSpPr>
        <p:grpSpPr>
          <a:xfrm>
            <a:off x="7690241" y="6358193"/>
            <a:ext cx="641499" cy="614859"/>
            <a:chOff x="4799926" y="6845477"/>
            <a:chExt cx="571413" cy="547683"/>
          </a:xfrm>
          <a:solidFill>
            <a:schemeClr val="accent6"/>
          </a:solidFill>
        </p:grpSpPr>
        <p:sp>
          <p:nvSpPr>
            <p:cNvPr id="508" name="Freeform 162">
              <a:extLst>
                <a:ext uri="{FF2B5EF4-FFF2-40B4-BE49-F238E27FC236}">
                  <a16:creationId xmlns:a16="http://schemas.microsoft.com/office/drawing/2014/main" id="{55448C27-BBD6-4F5D-B105-088DA3BD67A9}"/>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9" name="Oval 189">
              <a:extLst>
                <a:ext uri="{FF2B5EF4-FFF2-40B4-BE49-F238E27FC236}">
                  <a16:creationId xmlns:a16="http://schemas.microsoft.com/office/drawing/2014/main" id="{D5BDE0E9-C965-4773-A94F-577CBB598A14}"/>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0" name="Freeform 190">
              <a:extLst>
                <a:ext uri="{FF2B5EF4-FFF2-40B4-BE49-F238E27FC236}">
                  <a16:creationId xmlns:a16="http://schemas.microsoft.com/office/drawing/2014/main" id="{D7591A60-B847-4C7F-B44F-019697071BBC}"/>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1" name="Freeform 191">
              <a:extLst>
                <a:ext uri="{FF2B5EF4-FFF2-40B4-BE49-F238E27FC236}">
                  <a16:creationId xmlns:a16="http://schemas.microsoft.com/office/drawing/2014/main" id="{E7BEB954-9DB6-4024-AEBF-5FAB361D01DB}"/>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2" name="Freeform 192">
              <a:extLst>
                <a:ext uri="{FF2B5EF4-FFF2-40B4-BE49-F238E27FC236}">
                  <a16:creationId xmlns:a16="http://schemas.microsoft.com/office/drawing/2014/main" id="{5A171BA6-2B4D-411C-A85E-0F06C2BD9604}"/>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3" name="Freeform 193">
              <a:extLst>
                <a:ext uri="{FF2B5EF4-FFF2-40B4-BE49-F238E27FC236}">
                  <a16:creationId xmlns:a16="http://schemas.microsoft.com/office/drawing/2014/main" id="{6AEA8AE4-62A1-4117-A9EE-F1E247055447}"/>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4" name="Freeform 194">
              <a:extLst>
                <a:ext uri="{FF2B5EF4-FFF2-40B4-BE49-F238E27FC236}">
                  <a16:creationId xmlns:a16="http://schemas.microsoft.com/office/drawing/2014/main" id="{E887D2A9-D1B4-4154-9B10-EE5A3ED91DF7}"/>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5" name="Freeform 195">
              <a:extLst>
                <a:ext uri="{FF2B5EF4-FFF2-40B4-BE49-F238E27FC236}">
                  <a16:creationId xmlns:a16="http://schemas.microsoft.com/office/drawing/2014/main" id="{8A584284-F25B-45EB-8D33-697D370F4393}"/>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6" name="Freeform 196">
              <a:extLst>
                <a:ext uri="{FF2B5EF4-FFF2-40B4-BE49-F238E27FC236}">
                  <a16:creationId xmlns:a16="http://schemas.microsoft.com/office/drawing/2014/main" id="{9570D0C6-68BF-45B2-ACBE-3FB39D0126D8}"/>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7" name="Freeform 197">
              <a:extLst>
                <a:ext uri="{FF2B5EF4-FFF2-40B4-BE49-F238E27FC236}">
                  <a16:creationId xmlns:a16="http://schemas.microsoft.com/office/drawing/2014/main" id="{93D68EBC-507C-4740-968B-9EE10688BB8B}"/>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8" name="Freeform 198">
              <a:extLst>
                <a:ext uri="{FF2B5EF4-FFF2-40B4-BE49-F238E27FC236}">
                  <a16:creationId xmlns:a16="http://schemas.microsoft.com/office/drawing/2014/main" id="{EC2060B4-18B5-4EA2-922A-6028F858AC45}"/>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19" name="Rectangle 199">
              <a:extLst>
                <a:ext uri="{FF2B5EF4-FFF2-40B4-BE49-F238E27FC236}">
                  <a16:creationId xmlns:a16="http://schemas.microsoft.com/office/drawing/2014/main" id="{6C44A553-9D5C-4574-A5A9-0DC24F8AC763}"/>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0" name="Rectangle 200">
              <a:extLst>
                <a:ext uri="{FF2B5EF4-FFF2-40B4-BE49-F238E27FC236}">
                  <a16:creationId xmlns:a16="http://schemas.microsoft.com/office/drawing/2014/main" id="{35425061-326F-4B73-B8EC-657CF72290C9}"/>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1" name="Freeform 201">
              <a:extLst>
                <a:ext uri="{FF2B5EF4-FFF2-40B4-BE49-F238E27FC236}">
                  <a16:creationId xmlns:a16="http://schemas.microsoft.com/office/drawing/2014/main" id="{94ED5DE3-C6BA-4435-BE5B-339EF9BBA6C7}"/>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2" name="Freeform 202">
              <a:extLst>
                <a:ext uri="{FF2B5EF4-FFF2-40B4-BE49-F238E27FC236}">
                  <a16:creationId xmlns:a16="http://schemas.microsoft.com/office/drawing/2014/main" id="{7776512C-7A5D-4DBF-9150-75DD02B8139F}"/>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3" name="Rectangle 203">
              <a:extLst>
                <a:ext uri="{FF2B5EF4-FFF2-40B4-BE49-F238E27FC236}">
                  <a16:creationId xmlns:a16="http://schemas.microsoft.com/office/drawing/2014/main" id="{3F37E837-2C4B-4D76-9204-E95128F57646}"/>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4" name="Rectangle 204">
              <a:extLst>
                <a:ext uri="{FF2B5EF4-FFF2-40B4-BE49-F238E27FC236}">
                  <a16:creationId xmlns:a16="http://schemas.microsoft.com/office/drawing/2014/main" id="{DE8ABE42-456F-45E9-975C-8128852622E1}"/>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5" name="Rectangle 206">
              <a:extLst>
                <a:ext uri="{FF2B5EF4-FFF2-40B4-BE49-F238E27FC236}">
                  <a16:creationId xmlns:a16="http://schemas.microsoft.com/office/drawing/2014/main" id="{2918AC80-6100-4271-83FB-0F2C4622D075}"/>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6" name="Rectangle 207">
              <a:extLst>
                <a:ext uri="{FF2B5EF4-FFF2-40B4-BE49-F238E27FC236}">
                  <a16:creationId xmlns:a16="http://schemas.microsoft.com/office/drawing/2014/main" id="{650EC6A9-272D-4998-98F2-F907A232000C}"/>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7" name="Freeform 208">
              <a:extLst>
                <a:ext uri="{FF2B5EF4-FFF2-40B4-BE49-F238E27FC236}">
                  <a16:creationId xmlns:a16="http://schemas.microsoft.com/office/drawing/2014/main" id="{6EFAA9E9-AC00-4914-AAAB-FAB0D2732F6A}"/>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8" name="Freeform 209">
              <a:extLst>
                <a:ext uri="{FF2B5EF4-FFF2-40B4-BE49-F238E27FC236}">
                  <a16:creationId xmlns:a16="http://schemas.microsoft.com/office/drawing/2014/main" id="{DEBAD564-361C-4196-B415-7C80D49F7D56}"/>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29" name="Freeform 210">
              <a:extLst>
                <a:ext uri="{FF2B5EF4-FFF2-40B4-BE49-F238E27FC236}">
                  <a16:creationId xmlns:a16="http://schemas.microsoft.com/office/drawing/2014/main" id="{5E270F9B-B0B4-4034-AFFC-B0A705E47ABD}"/>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0" name="Freeform 211">
              <a:extLst>
                <a:ext uri="{FF2B5EF4-FFF2-40B4-BE49-F238E27FC236}">
                  <a16:creationId xmlns:a16="http://schemas.microsoft.com/office/drawing/2014/main" id="{17B13414-8BAE-4841-BF09-294D7A397E80}"/>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1" name="Freeform 212">
              <a:extLst>
                <a:ext uri="{FF2B5EF4-FFF2-40B4-BE49-F238E27FC236}">
                  <a16:creationId xmlns:a16="http://schemas.microsoft.com/office/drawing/2014/main" id="{C000F9E9-FB7C-4734-81A6-7F7D76C43716}"/>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2" name="Freeform 213">
              <a:extLst>
                <a:ext uri="{FF2B5EF4-FFF2-40B4-BE49-F238E27FC236}">
                  <a16:creationId xmlns:a16="http://schemas.microsoft.com/office/drawing/2014/main" id="{CCAC82FF-D106-4544-8D57-33B30AB0FBD3}"/>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3" name="Freeform 214">
              <a:extLst>
                <a:ext uri="{FF2B5EF4-FFF2-40B4-BE49-F238E27FC236}">
                  <a16:creationId xmlns:a16="http://schemas.microsoft.com/office/drawing/2014/main" id="{B64924F5-51C6-47A8-9124-BC0A2B2866A7}"/>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4" name="Freeform 215">
              <a:extLst>
                <a:ext uri="{FF2B5EF4-FFF2-40B4-BE49-F238E27FC236}">
                  <a16:creationId xmlns:a16="http://schemas.microsoft.com/office/drawing/2014/main" id="{866F8B7D-D6E9-4612-93B3-8DD9CD15087D}"/>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5" name="Freeform 216">
              <a:extLst>
                <a:ext uri="{FF2B5EF4-FFF2-40B4-BE49-F238E27FC236}">
                  <a16:creationId xmlns:a16="http://schemas.microsoft.com/office/drawing/2014/main" id="{2287384F-20D3-46EF-92A7-F2DEA15E4896}"/>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6" name="Freeform 217">
              <a:extLst>
                <a:ext uri="{FF2B5EF4-FFF2-40B4-BE49-F238E27FC236}">
                  <a16:creationId xmlns:a16="http://schemas.microsoft.com/office/drawing/2014/main" id="{105ACE2F-0BAD-42C9-B2C0-BA0F3D22E7D1}"/>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7" name="Freeform 218">
              <a:extLst>
                <a:ext uri="{FF2B5EF4-FFF2-40B4-BE49-F238E27FC236}">
                  <a16:creationId xmlns:a16="http://schemas.microsoft.com/office/drawing/2014/main" id="{0A792375-65EE-4F96-8989-9FCF1A331A28}"/>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8" name="Freeform 219">
              <a:extLst>
                <a:ext uri="{FF2B5EF4-FFF2-40B4-BE49-F238E27FC236}">
                  <a16:creationId xmlns:a16="http://schemas.microsoft.com/office/drawing/2014/main" id="{1ADF996A-41B2-4F17-9089-64987F315743}"/>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39" name="Freeform 220">
              <a:extLst>
                <a:ext uri="{FF2B5EF4-FFF2-40B4-BE49-F238E27FC236}">
                  <a16:creationId xmlns:a16="http://schemas.microsoft.com/office/drawing/2014/main" id="{8E3369E9-2B57-40CF-8A2B-B08ED82D1120}"/>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0" name="Freeform 221">
              <a:extLst>
                <a:ext uri="{FF2B5EF4-FFF2-40B4-BE49-F238E27FC236}">
                  <a16:creationId xmlns:a16="http://schemas.microsoft.com/office/drawing/2014/main" id="{096C2030-43C7-4E45-9C8F-363B3C604AEE}"/>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1" name="Freeform 222">
              <a:extLst>
                <a:ext uri="{FF2B5EF4-FFF2-40B4-BE49-F238E27FC236}">
                  <a16:creationId xmlns:a16="http://schemas.microsoft.com/office/drawing/2014/main" id="{A3A26B62-3A57-42D5-86C5-2DBBCE3E1101}"/>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2" name="Freeform 223">
              <a:extLst>
                <a:ext uri="{FF2B5EF4-FFF2-40B4-BE49-F238E27FC236}">
                  <a16:creationId xmlns:a16="http://schemas.microsoft.com/office/drawing/2014/main" id="{8E02A255-DF60-41EC-A64B-EBC010AF7525}"/>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3" name="Freeform 224">
              <a:extLst>
                <a:ext uri="{FF2B5EF4-FFF2-40B4-BE49-F238E27FC236}">
                  <a16:creationId xmlns:a16="http://schemas.microsoft.com/office/drawing/2014/main" id="{B438215E-1D29-4780-8CCF-C8AEE624C62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4" name="Freeform 225">
              <a:extLst>
                <a:ext uri="{FF2B5EF4-FFF2-40B4-BE49-F238E27FC236}">
                  <a16:creationId xmlns:a16="http://schemas.microsoft.com/office/drawing/2014/main" id="{AB2FB074-EC0A-4356-B35C-291474605158}"/>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5" name="Freeform 226">
              <a:extLst>
                <a:ext uri="{FF2B5EF4-FFF2-40B4-BE49-F238E27FC236}">
                  <a16:creationId xmlns:a16="http://schemas.microsoft.com/office/drawing/2014/main" id="{F9B82C4E-50D0-490A-8F4C-822ADDF7395D}"/>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6" name="Freeform 227">
              <a:extLst>
                <a:ext uri="{FF2B5EF4-FFF2-40B4-BE49-F238E27FC236}">
                  <a16:creationId xmlns:a16="http://schemas.microsoft.com/office/drawing/2014/main" id="{B530D8FD-641A-487F-9075-CC09578E831F}"/>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7" name="Freeform 228">
              <a:extLst>
                <a:ext uri="{FF2B5EF4-FFF2-40B4-BE49-F238E27FC236}">
                  <a16:creationId xmlns:a16="http://schemas.microsoft.com/office/drawing/2014/main" id="{4A22AFF5-449A-4222-842C-BDE2C122C2D1}"/>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8" name="Freeform 229">
              <a:extLst>
                <a:ext uri="{FF2B5EF4-FFF2-40B4-BE49-F238E27FC236}">
                  <a16:creationId xmlns:a16="http://schemas.microsoft.com/office/drawing/2014/main" id="{38FCE16A-AA82-4F6B-9184-F11AF23C822F}"/>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49" name="Freeform 230">
              <a:extLst>
                <a:ext uri="{FF2B5EF4-FFF2-40B4-BE49-F238E27FC236}">
                  <a16:creationId xmlns:a16="http://schemas.microsoft.com/office/drawing/2014/main" id="{4BC1B1B4-5680-4F30-A76C-FEE5C6F4663A}"/>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0" name="Rectangle 232">
              <a:extLst>
                <a:ext uri="{FF2B5EF4-FFF2-40B4-BE49-F238E27FC236}">
                  <a16:creationId xmlns:a16="http://schemas.microsoft.com/office/drawing/2014/main" id="{6C30F747-9927-45A1-B028-F15DA11AB545}"/>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1" name="Freeform 233">
              <a:extLst>
                <a:ext uri="{FF2B5EF4-FFF2-40B4-BE49-F238E27FC236}">
                  <a16:creationId xmlns:a16="http://schemas.microsoft.com/office/drawing/2014/main" id="{4C3CBF5B-6D02-4C23-B8ED-27146C63D21D}"/>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2" name="Freeform 234">
              <a:extLst>
                <a:ext uri="{FF2B5EF4-FFF2-40B4-BE49-F238E27FC236}">
                  <a16:creationId xmlns:a16="http://schemas.microsoft.com/office/drawing/2014/main" id="{EF4850B3-55C0-4C5D-8DF7-43B9078C5FC5}"/>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3" name="Freeform 235">
              <a:extLst>
                <a:ext uri="{FF2B5EF4-FFF2-40B4-BE49-F238E27FC236}">
                  <a16:creationId xmlns:a16="http://schemas.microsoft.com/office/drawing/2014/main" id="{5761A920-7D52-426C-9148-CD741C55D49B}"/>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4" name="Freeform 236">
              <a:extLst>
                <a:ext uri="{FF2B5EF4-FFF2-40B4-BE49-F238E27FC236}">
                  <a16:creationId xmlns:a16="http://schemas.microsoft.com/office/drawing/2014/main" id="{FE6834A9-59A6-4964-A385-6119B9D54947}"/>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5" name="Freeform 237">
              <a:extLst>
                <a:ext uri="{FF2B5EF4-FFF2-40B4-BE49-F238E27FC236}">
                  <a16:creationId xmlns:a16="http://schemas.microsoft.com/office/drawing/2014/main" id="{E8AF7131-0D2F-473D-8E30-91A8FDF6EAC5}"/>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6" name="Freeform 238">
              <a:extLst>
                <a:ext uri="{FF2B5EF4-FFF2-40B4-BE49-F238E27FC236}">
                  <a16:creationId xmlns:a16="http://schemas.microsoft.com/office/drawing/2014/main" id="{9A9E1A51-A037-4B67-95BD-6D8CFC960256}"/>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7" name="Freeform 239">
              <a:extLst>
                <a:ext uri="{FF2B5EF4-FFF2-40B4-BE49-F238E27FC236}">
                  <a16:creationId xmlns:a16="http://schemas.microsoft.com/office/drawing/2014/main" id="{5A77D8BD-BDA0-4375-B3E4-7ABA6117C599}"/>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8" name="Freeform 240">
              <a:extLst>
                <a:ext uri="{FF2B5EF4-FFF2-40B4-BE49-F238E27FC236}">
                  <a16:creationId xmlns:a16="http://schemas.microsoft.com/office/drawing/2014/main" id="{B6301352-89C8-47EE-9646-3E6DBEF2CF21}"/>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59" name="Freeform 241">
              <a:extLst>
                <a:ext uri="{FF2B5EF4-FFF2-40B4-BE49-F238E27FC236}">
                  <a16:creationId xmlns:a16="http://schemas.microsoft.com/office/drawing/2014/main" id="{6555D603-FE13-468D-86E8-BE78801CCAB7}"/>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0" name="Freeform 242">
              <a:extLst>
                <a:ext uri="{FF2B5EF4-FFF2-40B4-BE49-F238E27FC236}">
                  <a16:creationId xmlns:a16="http://schemas.microsoft.com/office/drawing/2014/main" id="{5395628D-625F-4E1D-9F99-61B1F0A40E08}"/>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1" name="Freeform 243">
              <a:extLst>
                <a:ext uri="{FF2B5EF4-FFF2-40B4-BE49-F238E27FC236}">
                  <a16:creationId xmlns:a16="http://schemas.microsoft.com/office/drawing/2014/main" id="{98651FE0-F9B8-4876-B8B0-0826A06592BB}"/>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2" name="Freeform 244">
              <a:extLst>
                <a:ext uri="{FF2B5EF4-FFF2-40B4-BE49-F238E27FC236}">
                  <a16:creationId xmlns:a16="http://schemas.microsoft.com/office/drawing/2014/main" id="{73F0F60C-BA74-49A6-9B5A-8E4C7DDF53DD}"/>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3" name="Freeform 245">
              <a:extLst>
                <a:ext uri="{FF2B5EF4-FFF2-40B4-BE49-F238E27FC236}">
                  <a16:creationId xmlns:a16="http://schemas.microsoft.com/office/drawing/2014/main" id="{AC3883C2-8A1F-40D8-AFC5-7C52A3CB1BDD}"/>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4" name="Freeform 246">
              <a:extLst>
                <a:ext uri="{FF2B5EF4-FFF2-40B4-BE49-F238E27FC236}">
                  <a16:creationId xmlns:a16="http://schemas.microsoft.com/office/drawing/2014/main" id="{40FB3001-78F5-4E1D-BD55-D11E55687DDA}"/>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5" name="Freeform 247">
              <a:extLst>
                <a:ext uri="{FF2B5EF4-FFF2-40B4-BE49-F238E27FC236}">
                  <a16:creationId xmlns:a16="http://schemas.microsoft.com/office/drawing/2014/main" id="{9FAFA8BD-EC91-4850-8FDF-3899DC942512}"/>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6" name="Freeform 248">
              <a:extLst>
                <a:ext uri="{FF2B5EF4-FFF2-40B4-BE49-F238E27FC236}">
                  <a16:creationId xmlns:a16="http://schemas.microsoft.com/office/drawing/2014/main" id="{2D0DC11D-05DF-41A3-80D4-99EDBE98A6A4}"/>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7" name="Freeform 249">
              <a:extLst>
                <a:ext uri="{FF2B5EF4-FFF2-40B4-BE49-F238E27FC236}">
                  <a16:creationId xmlns:a16="http://schemas.microsoft.com/office/drawing/2014/main" id="{6D38A4C8-9538-409B-A173-9E9CBE8379E8}"/>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8" name="Freeform 250">
              <a:extLst>
                <a:ext uri="{FF2B5EF4-FFF2-40B4-BE49-F238E27FC236}">
                  <a16:creationId xmlns:a16="http://schemas.microsoft.com/office/drawing/2014/main" id="{FE94055D-0BC9-419F-AF9C-BCA5731FE37D}"/>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69" name="Freeform 251">
              <a:extLst>
                <a:ext uri="{FF2B5EF4-FFF2-40B4-BE49-F238E27FC236}">
                  <a16:creationId xmlns:a16="http://schemas.microsoft.com/office/drawing/2014/main" id="{7B7139B5-C8C0-4030-9B59-FCEC8615782E}"/>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0" name="Freeform 252">
              <a:extLst>
                <a:ext uri="{FF2B5EF4-FFF2-40B4-BE49-F238E27FC236}">
                  <a16:creationId xmlns:a16="http://schemas.microsoft.com/office/drawing/2014/main" id="{8664C644-1CD3-40B2-8CD7-0980C468B33B}"/>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1" name="Freeform 253">
              <a:extLst>
                <a:ext uri="{FF2B5EF4-FFF2-40B4-BE49-F238E27FC236}">
                  <a16:creationId xmlns:a16="http://schemas.microsoft.com/office/drawing/2014/main" id="{F75ECBC9-DE89-4070-8577-D76F06A42158}"/>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2" name="Freeform 254">
              <a:extLst>
                <a:ext uri="{FF2B5EF4-FFF2-40B4-BE49-F238E27FC236}">
                  <a16:creationId xmlns:a16="http://schemas.microsoft.com/office/drawing/2014/main" id="{A090DFB2-C01C-4885-BB50-AB553986CC1D}"/>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3" name="Freeform 255">
              <a:extLst>
                <a:ext uri="{FF2B5EF4-FFF2-40B4-BE49-F238E27FC236}">
                  <a16:creationId xmlns:a16="http://schemas.microsoft.com/office/drawing/2014/main" id="{7585FF20-FA63-472F-9C3A-3C6DFADFBF44}"/>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4" name="Freeform 256">
              <a:extLst>
                <a:ext uri="{FF2B5EF4-FFF2-40B4-BE49-F238E27FC236}">
                  <a16:creationId xmlns:a16="http://schemas.microsoft.com/office/drawing/2014/main" id="{AAF7DBD1-9C00-4222-AB41-69DD689FB04E}"/>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5" name="Freeform 257">
              <a:extLst>
                <a:ext uri="{FF2B5EF4-FFF2-40B4-BE49-F238E27FC236}">
                  <a16:creationId xmlns:a16="http://schemas.microsoft.com/office/drawing/2014/main" id="{8943AA3A-3368-4743-887E-20212B0064BD}"/>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6" name="Freeform 258">
              <a:extLst>
                <a:ext uri="{FF2B5EF4-FFF2-40B4-BE49-F238E27FC236}">
                  <a16:creationId xmlns:a16="http://schemas.microsoft.com/office/drawing/2014/main" id="{A9299479-4FF6-424B-BF09-79FD5A984C5B}"/>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7" name="Freeform 259">
              <a:extLst>
                <a:ext uri="{FF2B5EF4-FFF2-40B4-BE49-F238E27FC236}">
                  <a16:creationId xmlns:a16="http://schemas.microsoft.com/office/drawing/2014/main" id="{BE4A39AF-F4B9-4692-9E9A-2402932A13C9}"/>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8" name="Freeform 260">
              <a:extLst>
                <a:ext uri="{FF2B5EF4-FFF2-40B4-BE49-F238E27FC236}">
                  <a16:creationId xmlns:a16="http://schemas.microsoft.com/office/drawing/2014/main" id="{E453CF86-6F51-4A91-9AFD-6ADDF356727B}"/>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79" name="Freeform 261">
              <a:extLst>
                <a:ext uri="{FF2B5EF4-FFF2-40B4-BE49-F238E27FC236}">
                  <a16:creationId xmlns:a16="http://schemas.microsoft.com/office/drawing/2014/main" id="{11C9E259-AD7A-4151-98C0-DD5710F9B8B8}"/>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0" name="Freeform 262">
              <a:extLst>
                <a:ext uri="{FF2B5EF4-FFF2-40B4-BE49-F238E27FC236}">
                  <a16:creationId xmlns:a16="http://schemas.microsoft.com/office/drawing/2014/main" id="{42BA6AAE-A7BE-466F-9AD3-D4308BC5B2C3}"/>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1" name="Freeform 263">
              <a:extLst>
                <a:ext uri="{FF2B5EF4-FFF2-40B4-BE49-F238E27FC236}">
                  <a16:creationId xmlns:a16="http://schemas.microsoft.com/office/drawing/2014/main" id="{6B8786AF-4E16-4DFD-8222-0632E309F9F1}"/>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2" name="Freeform 264">
              <a:extLst>
                <a:ext uri="{FF2B5EF4-FFF2-40B4-BE49-F238E27FC236}">
                  <a16:creationId xmlns:a16="http://schemas.microsoft.com/office/drawing/2014/main" id="{4755E89A-30B0-43EE-A2EF-BA2C46B76C02}"/>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3" name="Freeform 265">
              <a:extLst>
                <a:ext uri="{FF2B5EF4-FFF2-40B4-BE49-F238E27FC236}">
                  <a16:creationId xmlns:a16="http://schemas.microsoft.com/office/drawing/2014/main" id="{F47DE5F0-5726-46B1-8E04-84D3530DB146}"/>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4" name="Freeform 266">
              <a:extLst>
                <a:ext uri="{FF2B5EF4-FFF2-40B4-BE49-F238E27FC236}">
                  <a16:creationId xmlns:a16="http://schemas.microsoft.com/office/drawing/2014/main" id="{70286762-6DF7-45D3-BBDC-F3571F914EDD}"/>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5" name="Freeform 267">
              <a:extLst>
                <a:ext uri="{FF2B5EF4-FFF2-40B4-BE49-F238E27FC236}">
                  <a16:creationId xmlns:a16="http://schemas.microsoft.com/office/drawing/2014/main" id="{CD09CA55-97CD-4B45-AA20-BE01B4814A4E}"/>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6" name="Freeform 268">
              <a:extLst>
                <a:ext uri="{FF2B5EF4-FFF2-40B4-BE49-F238E27FC236}">
                  <a16:creationId xmlns:a16="http://schemas.microsoft.com/office/drawing/2014/main" id="{8508A6E1-2B9F-43B2-A9A5-FA5554ED54F5}"/>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7" name="Freeform 269">
              <a:extLst>
                <a:ext uri="{FF2B5EF4-FFF2-40B4-BE49-F238E27FC236}">
                  <a16:creationId xmlns:a16="http://schemas.microsoft.com/office/drawing/2014/main" id="{47E8BBE6-FDEE-4E36-9FDD-04EACF21F98F}"/>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8" name="Freeform 270">
              <a:extLst>
                <a:ext uri="{FF2B5EF4-FFF2-40B4-BE49-F238E27FC236}">
                  <a16:creationId xmlns:a16="http://schemas.microsoft.com/office/drawing/2014/main" id="{FFB9EA5C-EC48-4912-B1E6-3AE9B8CDD256}"/>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89" name="Freeform 271">
              <a:extLst>
                <a:ext uri="{FF2B5EF4-FFF2-40B4-BE49-F238E27FC236}">
                  <a16:creationId xmlns:a16="http://schemas.microsoft.com/office/drawing/2014/main" id="{B9411CCA-30D2-43FF-AD4A-462CA1627175}"/>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0" name="Freeform 272">
              <a:extLst>
                <a:ext uri="{FF2B5EF4-FFF2-40B4-BE49-F238E27FC236}">
                  <a16:creationId xmlns:a16="http://schemas.microsoft.com/office/drawing/2014/main" id="{11941A40-20D5-4954-89C0-4595BF51F8C9}"/>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1" name="Freeform 273">
              <a:extLst>
                <a:ext uri="{FF2B5EF4-FFF2-40B4-BE49-F238E27FC236}">
                  <a16:creationId xmlns:a16="http://schemas.microsoft.com/office/drawing/2014/main" id="{A6F20987-AD4A-4F20-82E3-641311DE3EB1}"/>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2" name="Oval 274">
              <a:extLst>
                <a:ext uri="{FF2B5EF4-FFF2-40B4-BE49-F238E27FC236}">
                  <a16:creationId xmlns:a16="http://schemas.microsoft.com/office/drawing/2014/main" id="{03F4C24D-12F1-415D-97B5-67C82807C8A8}"/>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3" name="Oval 275">
              <a:extLst>
                <a:ext uri="{FF2B5EF4-FFF2-40B4-BE49-F238E27FC236}">
                  <a16:creationId xmlns:a16="http://schemas.microsoft.com/office/drawing/2014/main" id="{8ADA6E4E-01C3-4900-B7FA-9D447F9E8B1D}"/>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4" name="Freeform 276">
              <a:extLst>
                <a:ext uri="{FF2B5EF4-FFF2-40B4-BE49-F238E27FC236}">
                  <a16:creationId xmlns:a16="http://schemas.microsoft.com/office/drawing/2014/main" id="{02C7AB9E-5B18-4BA8-BD40-3237AF57347F}"/>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95" name="Freeform 277">
              <a:extLst>
                <a:ext uri="{FF2B5EF4-FFF2-40B4-BE49-F238E27FC236}">
                  <a16:creationId xmlns:a16="http://schemas.microsoft.com/office/drawing/2014/main" id="{259E8470-B465-4D56-930B-8B68555A7869}"/>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451" name="Group 450">
            <a:extLst>
              <a:ext uri="{FF2B5EF4-FFF2-40B4-BE49-F238E27FC236}">
                <a16:creationId xmlns:a16="http://schemas.microsoft.com/office/drawing/2014/main" id="{F14D2CEE-86DB-4ABC-A8CA-34731C881DC7}"/>
              </a:ext>
            </a:extLst>
          </p:cNvPr>
          <p:cNvGrpSpPr/>
          <p:nvPr userDrawn="1"/>
        </p:nvGrpSpPr>
        <p:grpSpPr>
          <a:xfrm>
            <a:off x="8872157" y="6333029"/>
            <a:ext cx="441908" cy="569380"/>
            <a:chOff x="5344845" y="6823061"/>
            <a:chExt cx="393628" cy="507173"/>
          </a:xfrm>
          <a:solidFill>
            <a:schemeClr val="accent6"/>
          </a:solidFill>
        </p:grpSpPr>
        <p:sp>
          <p:nvSpPr>
            <p:cNvPr id="453" name="Rectangle 231">
              <a:extLst>
                <a:ext uri="{FF2B5EF4-FFF2-40B4-BE49-F238E27FC236}">
                  <a16:creationId xmlns:a16="http://schemas.microsoft.com/office/drawing/2014/main" id="{D3DCACED-A910-45FA-B551-73628C45A44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4" name="Freeform 336">
              <a:extLst>
                <a:ext uri="{FF2B5EF4-FFF2-40B4-BE49-F238E27FC236}">
                  <a16:creationId xmlns:a16="http://schemas.microsoft.com/office/drawing/2014/main" id="{EA10CB0D-D953-4704-8AFD-B43F26CD5525}"/>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5" name="Freeform 337">
              <a:extLst>
                <a:ext uri="{FF2B5EF4-FFF2-40B4-BE49-F238E27FC236}">
                  <a16:creationId xmlns:a16="http://schemas.microsoft.com/office/drawing/2014/main" id="{885914C5-6225-4CF3-B517-E163FE93FDF3}"/>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6" name="Freeform 338">
              <a:extLst>
                <a:ext uri="{FF2B5EF4-FFF2-40B4-BE49-F238E27FC236}">
                  <a16:creationId xmlns:a16="http://schemas.microsoft.com/office/drawing/2014/main" id="{9C13F196-5A25-451D-B408-AE51060D57D1}"/>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7" name="Freeform 339">
              <a:extLst>
                <a:ext uri="{FF2B5EF4-FFF2-40B4-BE49-F238E27FC236}">
                  <a16:creationId xmlns:a16="http://schemas.microsoft.com/office/drawing/2014/main" id="{D0D8B76E-08F6-4254-8309-E058AAAB857B}"/>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8" name="Freeform 340">
              <a:extLst>
                <a:ext uri="{FF2B5EF4-FFF2-40B4-BE49-F238E27FC236}">
                  <a16:creationId xmlns:a16="http://schemas.microsoft.com/office/drawing/2014/main" id="{BC457157-3578-4452-BD40-6AACAA15DE73}"/>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59" name="Freeform 341">
              <a:extLst>
                <a:ext uri="{FF2B5EF4-FFF2-40B4-BE49-F238E27FC236}">
                  <a16:creationId xmlns:a16="http://schemas.microsoft.com/office/drawing/2014/main" id="{F50285DB-1136-4868-9899-C9ADBAF62E43}"/>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0" name="Freeform 342">
              <a:extLst>
                <a:ext uri="{FF2B5EF4-FFF2-40B4-BE49-F238E27FC236}">
                  <a16:creationId xmlns:a16="http://schemas.microsoft.com/office/drawing/2014/main" id="{9AF9FD8B-0D7A-4B23-81B0-B074A3DD5DE2}"/>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1" name="Freeform 343">
              <a:extLst>
                <a:ext uri="{FF2B5EF4-FFF2-40B4-BE49-F238E27FC236}">
                  <a16:creationId xmlns:a16="http://schemas.microsoft.com/office/drawing/2014/main" id="{30E74A1E-A8EC-4D68-8352-CB913F0DDAD0}"/>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2" name="Freeform 344">
              <a:extLst>
                <a:ext uri="{FF2B5EF4-FFF2-40B4-BE49-F238E27FC236}">
                  <a16:creationId xmlns:a16="http://schemas.microsoft.com/office/drawing/2014/main" id="{38864EDE-4E60-450C-BEBD-77002F1A8327}"/>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3" name="Freeform 345">
              <a:extLst>
                <a:ext uri="{FF2B5EF4-FFF2-40B4-BE49-F238E27FC236}">
                  <a16:creationId xmlns:a16="http://schemas.microsoft.com/office/drawing/2014/main" id="{591F54F1-18E6-49E0-9561-50A707A91E77}"/>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4" name="Freeform 346">
              <a:extLst>
                <a:ext uri="{FF2B5EF4-FFF2-40B4-BE49-F238E27FC236}">
                  <a16:creationId xmlns:a16="http://schemas.microsoft.com/office/drawing/2014/main" id="{4E498226-DAC4-4416-A8C4-F8D01D5E3718}"/>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5" name="Freeform 347">
              <a:extLst>
                <a:ext uri="{FF2B5EF4-FFF2-40B4-BE49-F238E27FC236}">
                  <a16:creationId xmlns:a16="http://schemas.microsoft.com/office/drawing/2014/main" id="{9560754E-A7F8-406D-974C-83B3544A4E9C}"/>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6" name="Freeform 348">
              <a:extLst>
                <a:ext uri="{FF2B5EF4-FFF2-40B4-BE49-F238E27FC236}">
                  <a16:creationId xmlns:a16="http://schemas.microsoft.com/office/drawing/2014/main" id="{6BD490CA-5727-47A5-964D-27B822D2876B}"/>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7" name="Freeform 349">
              <a:extLst>
                <a:ext uri="{FF2B5EF4-FFF2-40B4-BE49-F238E27FC236}">
                  <a16:creationId xmlns:a16="http://schemas.microsoft.com/office/drawing/2014/main" id="{21368887-C7C1-4228-A608-F5B2B59D96A3}"/>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8" name="Freeform 350">
              <a:extLst>
                <a:ext uri="{FF2B5EF4-FFF2-40B4-BE49-F238E27FC236}">
                  <a16:creationId xmlns:a16="http://schemas.microsoft.com/office/drawing/2014/main" id="{7E5EBFE6-97B4-4930-BCED-AB476E2CE29E}"/>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69" name="Freeform 351">
              <a:extLst>
                <a:ext uri="{FF2B5EF4-FFF2-40B4-BE49-F238E27FC236}">
                  <a16:creationId xmlns:a16="http://schemas.microsoft.com/office/drawing/2014/main" id="{12C6C2E4-64B7-45D5-8A68-4A36D6F2E0C4}"/>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0" name="Freeform 352">
              <a:extLst>
                <a:ext uri="{FF2B5EF4-FFF2-40B4-BE49-F238E27FC236}">
                  <a16:creationId xmlns:a16="http://schemas.microsoft.com/office/drawing/2014/main" id="{9C5DA9E1-7A7A-4499-97C8-B1EDE846ECB5}"/>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1" name="Freeform 353">
              <a:extLst>
                <a:ext uri="{FF2B5EF4-FFF2-40B4-BE49-F238E27FC236}">
                  <a16:creationId xmlns:a16="http://schemas.microsoft.com/office/drawing/2014/main" id="{F2D97867-30EF-4E62-AF7E-2F25B8B4AD82}"/>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2" name="Freeform 354">
              <a:extLst>
                <a:ext uri="{FF2B5EF4-FFF2-40B4-BE49-F238E27FC236}">
                  <a16:creationId xmlns:a16="http://schemas.microsoft.com/office/drawing/2014/main" id="{4AA3B9AA-863D-4D08-A705-3DAFE239C627}"/>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3" name="Freeform 355">
              <a:extLst>
                <a:ext uri="{FF2B5EF4-FFF2-40B4-BE49-F238E27FC236}">
                  <a16:creationId xmlns:a16="http://schemas.microsoft.com/office/drawing/2014/main" id="{80F840AF-DCA6-45BB-9006-7CB4C914F70F}"/>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4" name="Freeform 356">
              <a:extLst>
                <a:ext uri="{FF2B5EF4-FFF2-40B4-BE49-F238E27FC236}">
                  <a16:creationId xmlns:a16="http://schemas.microsoft.com/office/drawing/2014/main" id="{4A67C82A-F64A-4192-93FD-C64B33B03181}"/>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5" name="Freeform 357">
              <a:extLst>
                <a:ext uri="{FF2B5EF4-FFF2-40B4-BE49-F238E27FC236}">
                  <a16:creationId xmlns:a16="http://schemas.microsoft.com/office/drawing/2014/main" id="{5AF3710D-A909-498C-A511-174A38017C43}"/>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6" name="Freeform 358">
              <a:extLst>
                <a:ext uri="{FF2B5EF4-FFF2-40B4-BE49-F238E27FC236}">
                  <a16:creationId xmlns:a16="http://schemas.microsoft.com/office/drawing/2014/main" id="{A7B53E88-54DE-4F9B-B074-63EF5C01FF66}"/>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7" name="Freeform 359">
              <a:extLst>
                <a:ext uri="{FF2B5EF4-FFF2-40B4-BE49-F238E27FC236}">
                  <a16:creationId xmlns:a16="http://schemas.microsoft.com/office/drawing/2014/main" id="{C531B133-5CB8-4A2F-9792-6301E6815AC8}"/>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8" name="Freeform 360">
              <a:extLst>
                <a:ext uri="{FF2B5EF4-FFF2-40B4-BE49-F238E27FC236}">
                  <a16:creationId xmlns:a16="http://schemas.microsoft.com/office/drawing/2014/main" id="{B1BC7FFA-8720-4267-A2FC-5F837A705618}"/>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79" name="Freeform 361">
              <a:extLst>
                <a:ext uri="{FF2B5EF4-FFF2-40B4-BE49-F238E27FC236}">
                  <a16:creationId xmlns:a16="http://schemas.microsoft.com/office/drawing/2014/main" id="{D72D4C7B-22D1-4383-9C7F-BACD07B5ED48}"/>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0" name="Freeform 362">
              <a:extLst>
                <a:ext uri="{FF2B5EF4-FFF2-40B4-BE49-F238E27FC236}">
                  <a16:creationId xmlns:a16="http://schemas.microsoft.com/office/drawing/2014/main" id="{F062957E-5864-45EE-A457-59E59F6B7509}"/>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1" name="Freeform 363">
              <a:extLst>
                <a:ext uri="{FF2B5EF4-FFF2-40B4-BE49-F238E27FC236}">
                  <a16:creationId xmlns:a16="http://schemas.microsoft.com/office/drawing/2014/main" id="{102B0911-B24A-4AB9-B9A3-8D5E9CE5DA70}"/>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2" name="Freeform 364">
              <a:extLst>
                <a:ext uri="{FF2B5EF4-FFF2-40B4-BE49-F238E27FC236}">
                  <a16:creationId xmlns:a16="http://schemas.microsoft.com/office/drawing/2014/main" id="{79ED728B-6D08-47FB-BAC7-7CD2445CD2B1}"/>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3" name="Freeform 365">
              <a:extLst>
                <a:ext uri="{FF2B5EF4-FFF2-40B4-BE49-F238E27FC236}">
                  <a16:creationId xmlns:a16="http://schemas.microsoft.com/office/drawing/2014/main" id="{600F3441-65DA-4430-A747-3095BCB22BCE}"/>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4" name="Freeform 366">
              <a:extLst>
                <a:ext uri="{FF2B5EF4-FFF2-40B4-BE49-F238E27FC236}">
                  <a16:creationId xmlns:a16="http://schemas.microsoft.com/office/drawing/2014/main" id="{A4D2A564-1758-47EC-8238-DBBD3374AA4C}"/>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5" name="Freeform 367">
              <a:extLst>
                <a:ext uri="{FF2B5EF4-FFF2-40B4-BE49-F238E27FC236}">
                  <a16:creationId xmlns:a16="http://schemas.microsoft.com/office/drawing/2014/main" id="{FD4A9666-5A45-4039-BA27-EF00FFC5714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6" name="Freeform 368">
              <a:extLst>
                <a:ext uri="{FF2B5EF4-FFF2-40B4-BE49-F238E27FC236}">
                  <a16:creationId xmlns:a16="http://schemas.microsoft.com/office/drawing/2014/main" id="{99B5084B-292E-4BDB-BB10-30B3E22BD6E2}"/>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7" name="Freeform 369">
              <a:extLst>
                <a:ext uri="{FF2B5EF4-FFF2-40B4-BE49-F238E27FC236}">
                  <a16:creationId xmlns:a16="http://schemas.microsoft.com/office/drawing/2014/main" id="{CF5AA7D4-5D3E-43A4-B7BF-A06A9E0063F4}"/>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8" name="Freeform 370">
              <a:extLst>
                <a:ext uri="{FF2B5EF4-FFF2-40B4-BE49-F238E27FC236}">
                  <a16:creationId xmlns:a16="http://schemas.microsoft.com/office/drawing/2014/main" id="{4029F4C7-DB96-4B05-9E13-420267E6279D}"/>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89" name="Freeform 371">
              <a:extLst>
                <a:ext uri="{FF2B5EF4-FFF2-40B4-BE49-F238E27FC236}">
                  <a16:creationId xmlns:a16="http://schemas.microsoft.com/office/drawing/2014/main" id="{3629F508-3C48-4BC7-A47C-3CDE45D6AF88}"/>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0" name="Freeform 372">
              <a:extLst>
                <a:ext uri="{FF2B5EF4-FFF2-40B4-BE49-F238E27FC236}">
                  <a16:creationId xmlns:a16="http://schemas.microsoft.com/office/drawing/2014/main" id="{4D622D55-DB7E-4DA3-97B0-4244AC3153D7}"/>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1" name="Freeform 373">
              <a:extLst>
                <a:ext uri="{FF2B5EF4-FFF2-40B4-BE49-F238E27FC236}">
                  <a16:creationId xmlns:a16="http://schemas.microsoft.com/office/drawing/2014/main" id="{F3449998-931A-43F2-A020-A4730510A99D}"/>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2" name="Freeform 374">
              <a:extLst>
                <a:ext uri="{FF2B5EF4-FFF2-40B4-BE49-F238E27FC236}">
                  <a16:creationId xmlns:a16="http://schemas.microsoft.com/office/drawing/2014/main" id="{43E464DA-FA62-47A6-8AF5-BB8066E9C23F}"/>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3" name="Freeform 375">
              <a:extLst>
                <a:ext uri="{FF2B5EF4-FFF2-40B4-BE49-F238E27FC236}">
                  <a16:creationId xmlns:a16="http://schemas.microsoft.com/office/drawing/2014/main" id="{A3998C17-5194-4E13-971D-1D6F1FE74E31}"/>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4" name="Freeform 376">
              <a:extLst>
                <a:ext uri="{FF2B5EF4-FFF2-40B4-BE49-F238E27FC236}">
                  <a16:creationId xmlns:a16="http://schemas.microsoft.com/office/drawing/2014/main" id="{5D6810F6-B234-4C65-B223-F0870772D20D}"/>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5" name="Freeform 377">
              <a:extLst>
                <a:ext uri="{FF2B5EF4-FFF2-40B4-BE49-F238E27FC236}">
                  <a16:creationId xmlns:a16="http://schemas.microsoft.com/office/drawing/2014/main" id="{89307EA7-33D7-4C86-9A40-63384CE404A9}"/>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6" name="Freeform 378">
              <a:extLst>
                <a:ext uri="{FF2B5EF4-FFF2-40B4-BE49-F238E27FC236}">
                  <a16:creationId xmlns:a16="http://schemas.microsoft.com/office/drawing/2014/main" id="{D2DC86D3-1881-4F90-B8C8-DDB7C6AB5B5B}"/>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7" name="Freeform 379">
              <a:extLst>
                <a:ext uri="{FF2B5EF4-FFF2-40B4-BE49-F238E27FC236}">
                  <a16:creationId xmlns:a16="http://schemas.microsoft.com/office/drawing/2014/main" id="{1D4709C3-CE57-4A4C-8DB9-823CA7970C68}"/>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8" name="Freeform 380">
              <a:extLst>
                <a:ext uri="{FF2B5EF4-FFF2-40B4-BE49-F238E27FC236}">
                  <a16:creationId xmlns:a16="http://schemas.microsoft.com/office/drawing/2014/main" id="{D2DD2BD3-B013-4C3E-9E71-037299B0CE20}"/>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499" name="Freeform 381">
              <a:extLst>
                <a:ext uri="{FF2B5EF4-FFF2-40B4-BE49-F238E27FC236}">
                  <a16:creationId xmlns:a16="http://schemas.microsoft.com/office/drawing/2014/main" id="{3EA8FD74-14AC-43B1-82B9-FD9661F1CC71}"/>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0" name="Freeform 382">
              <a:extLst>
                <a:ext uri="{FF2B5EF4-FFF2-40B4-BE49-F238E27FC236}">
                  <a16:creationId xmlns:a16="http://schemas.microsoft.com/office/drawing/2014/main" id="{3FD94EC5-5D5F-46C2-BCBD-C367C247AE30}"/>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1" name="Freeform 383">
              <a:extLst>
                <a:ext uri="{FF2B5EF4-FFF2-40B4-BE49-F238E27FC236}">
                  <a16:creationId xmlns:a16="http://schemas.microsoft.com/office/drawing/2014/main" id="{8950A6BF-8EB8-4C2B-B1AA-8C17B437F785}"/>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2" name="Freeform 384">
              <a:extLst>
                <a:ext uri="{FF2B5EF4-FFF2-40B4-BE49-F238E27FC236}">
                  <a16:creationId xmlns:a16="http://schemas.microsoft.com/office/drawing/2014/main" id="{EB436B1F-6F6E-4C1C-A968-464A63FBF4C4}"/>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3" name="Freeform 385">
              <a:extLst>
                <a:ext uri="{FF2B5EF4-FFF2-40B4-BE49-F238E27FC236}">
                  <a16:creationId xmlns:a16="http://schemas.microsoft.com/office/drawing/2014/main" id="{4DB2B3A1-A5DB-4A7A-9E23-F2C3E6AF8F03}"/>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4" name="Freeform 386">
              <a:extLst>
                <a:ext uri="{FF2B5EF4-FFF2-40B4-BE49-F238E27FC236}">
                  <a16:creationId xmlns:a16="http://schemas.microsoft.com/office/drawing/2014/main" id="{7AC890FA-ABC9-4C79-B712-90CF6B75B74D}"/>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5" name="Freeform 387">
              <a:extLst>
                <a:ext uri="{FF2B5EF4-FFF2-40B4-BE49-F238E27FC236}">
                  <a16:creationId xmlns:a16="http://schemas.microsoft.com/office/drawing/2014/main" id="{C406267A-07BC-4CC8-B7C5-3BC26EF87BA0}"/>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6" name="Freeform 388">
              <a:extLst>
                <a:ext uri="{FF2B5EF4-FFF2-40B4-BE49-F238E27FC236}">
                  <a16:creationId xmlns:a16="http://schemas.microsoft.com/office/drawing/2014/main" id="{06B0F284-E20A-499F-BE08-FDDF66EA9255}"/>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507" name="Freeform 389">
              <a:extLst>
                <a:ext uri="{FF2B5EF4-FFF2-40B4-BE49-F238E27FC236}">
                  <a16:creationId xmlns:a16="http://schemas.microsoft.com/office/drawing/2014/main" id="{49C49651-88C8-42C2-A17A-85E325489421}"/>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452" name="Rectangle 451">
            <a:extLst>
              <a:ext uri="{FF2B5EF4-FFF2-40B4-BE49-F238E27FC236}">
                <a16:creationId xmlns:a16="http://schemas.microsoft.com/office/drawing/2014/main" id="{EE1D8883-7CD5-4AB9-8ED2-1E33AFAC3ED2}"/>
              </a:ext>
            </a:extLst>
          </p:cNvPr>
          <p:cNvSpPr/>
          <p:nvPr userDrawn="1"/>
        </p:nvSpPr>
        <p:spPr>
          <a:xfrm>
            <a:off x="0" y="6867497"/>
            <a:ext cx="12192000" cy="442928"/>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spTree>
    <p:extLst>
      <p:ext uri="{BB962C8B-B14F-4D97-AF65-F5344CB8AC3E}">
        <p14:creationId xmlns:p14="http://schemas.microsoft.com/office/powerpoint/2010/main" val="32511992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grpSp>
        <p:nvGrpSpPr>
          <p:cNvPr id="856" name="Group 855">
            <a:extLst>
              <a:ext uri="{FF2B5EF4-FFF2-40B4-BE49-F238E27FC236}">
                <a16:creationId xmlns:a16="http://schemas.microsoft.com/office/drawing/2014/main" id="{00F2C492-F61C-4C22-A718-1A7B8123AA09}"/>
              </a:ext>
            </a:extLst>
          </p:cNvPr>
          <p:cNvGrpSpPr/>
          <p:nvPr userDrawn="1"/>
        </p:nvGrpSpPr>
        <p:grpSpPr>
          <a:xfrm>
            <a:off x="0" y="4566467"/>
            <a:ext cx="12192000" cy="2743959"/>
            <a:chOff x="0" y="3424850"/>
            <a:chExt cx="9144000" cy="2057969"/>
          </a:xfrm>
        </p:grpSpPr>
        <p:sp>
          <p:nvSpPr>
            <p:cNvPr id="857" name="Freeform 29">
              <a:extLst>
                <a:ext uri="{FF2B5EF4-FFF2-40B4-BE49-F238E27FC236}">
                  <a16:creationId xmlns:a16="http://schemas.microsoft.com/office/drawing/2014/main" id="{6C7B1C9F-8D5A-4300-87E5-D49F2F1B75AE}"/>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8" name="Freeform 30">
              <a:extLst>
                <a:ext uri="{FF2B5EF4-FFF2-40B4-BE49-F238E27FC236}">
                  <a16:creationId xmlns:a16="http://schemas.microsoft.com/office/drawing/2014/main" id="{A31D4828-F42E-4C2A-A6AE-F33EF147F8D1}"/>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59" name="Freeform 31">
              <a:extLst>
                <a:ext uri="{FF2B5EF4-FFF2-40B4-BE49-F238E27FC236}">
                  <a16:creationId xmlns:a16="http://schemas.microsoft.com/office/drawing/2014/main" id="{98241772-6CF4-433A-B370-0B3DB1BD6B49}"/>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0" name="Freeform 32">
              <a:extLst>
                <a:ext uri="{FF2B5EF4-FFF2-40B4-BE49-F238E27FC236}">
                  <a16:creationId xmlns:a16="http://schemas.microsoft.com/office/drawing/2014/main" id="{E2CEC39F-A026-43E7-902A-9503D2E6E35C}"/>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1" name="Freeform 33">
              <a:extLst>
                <a:ext uri="{FF2B5EF4-FFF2-40B4-BE49-F238E27FC236}">
                  <a16:creationId xmlns:a16="http://schemas.microsoft.com/office/drawing/2014/main" id="{C6302281-1431-4328-938E-A19131D2EAF9}"/>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2" name="Freeform 34">
              <a:extLst>
                <a:ext uri="{FF2B5EF4-FFF2-40B4-BE49-F238E27FC236}">
                  <a16:creationId xmlns:a16="http://schemas.microsoft.com/office/drawing/2014/main" id="{8E944124-755F-4DBD-96C5-538FBAE97B48}"/>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3" name="Freeform 35">
              <a:extLst>
                <a:ext uri="{FF2B5EF4-FFF2-40B4-BE49-F238E27FC236}">
                  <a16:creationId xmlns:a16="http://schemas.microsoft.com/office/drawing/2014/main" id="{7A94F281-556B-4307-A5FB-154DAF56D107}"/>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4" name="Freeform 36">
              <a:extLst>
                <a:ext uri="{FF2B5EF4-FFF2-40B4-BE49-F238E27FC236}">
                  <a16:creationId xmlns:a16="http://schemas.microsoft.com/office/drawing/2014/main" id="{88465AB5-7DB0-43F4-921F-C201DCE81EE3}"/>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65" name="Freeform 37">
              <a:extLst>
                <a:ext uri="{FF2B5EF4-FFF2-40B4-BE49-F238E27FC236}">
                  <a16:creationId xmlns:a16="http://schemas.microsoft.com/office/drawing/2014/main" id="{2377D50B-ECF8-4D43-A352-272E5CBA8162}"/>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866" name="Group 865">
              <a:extLst>
                <a:ext uri="{FF2B5EF4-FFF2-40B4-BE49-F238E27FC236}">
                  <a16:creationId xmlns:a16="http://schemas.microsoft.com/office/drawing/2014/main" id="{18BA37DB-8D20-4FDE-BF6B-4AFDFE998286}"/>
                </a:ext>
              </a:extLst>
            </p:cNvPr>
            <p:cNvGrpSpPr/>
            <p:nvPr/>
          </p:nvGrpSpPr>
          <p:grpSpPr>
            <a:xfrm>
              <a:off x="4396578" y="4749725"/>
              <a:ext cx="383893" cy="449320"/>
              <a:chOff x="4360843" y="6823007"/>
              <a:chExt cx="455935" cy="533640"/>
            </a:xfrm>
            <a:solidFill>
              <a:schemeClr val="tx2"/>
            </a:solidFill>
          </p:grpSpPr>
          <p:sp>
            <p:nvSpPr>
              <p:cNvPr id="1191" name="Rectangle 75">
                <a:extLst>
                  <a:ext uri="{FF2B5EF4-FFF2-40B4-BE49-F238E27FC236}">
                    <a16:creationId xmlns:a16="http://schemas.microsoft.com/office/drawing/2014/main" id="{E53B3224-FF72-49E5-89D0-B195FD149BF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2" name="Rectangle 76">
                <a:extLst>
                  <a:ext uri="{FF2B5EF4-FFF2-40B4-BE49-F238E27FC236}">
                    <a16:creationId xmlns:a16="http://schemas.microsoft.com/office/drawing/2014/main" id="{FA083A02-9473-42D6-92ED-E43E879844EA}"/>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3" name="Rectangle 77">
                <a:extLst>
                  <a:ext uri="{FF2B5EF4-FFF2-40B4-BE49-F238E27FC236}">
                    <a16:creationId xmlns:a16="http://schemas.microsoft.com/office/drawing/2014/main" id="{B768447C-60B5-4B11-AC3A-5C5AD8C6162D}"/>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4" name="Rectangle 78">
                <a:extLst>
                  <a:ext uri="{FF2B5EF4-FFF2-40B4-BE49-F238E27FC236}">
                    <a16:creationId xmlns:a16="http://schemas.microsoft.com/office/drawing/2014/main" id="{2201ED99-9E50-401F-9633-01E5F8D29D63}"/>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5" name="Rectangle 79">
                <a:extLst>
                  <a:ext uri="{FF2B5EF4-FFF2-40B4-BE49-F238E27FC236}">
                    <a16:creationId xmlns:a16="http://schemas.microsoft.com/office/drawing/2014/main" id="{68CDFA10-0DAB-415C-8A11-403ACA7888CF}"/>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6" name="Rectangle 80">
                <a:extLst>
                  <a:ext uri="{FF2B5EF4-FFF2-40B4-BE49-F238E27FC236}">
                    <a16:creationId xmlns:a16="http://schemas.microsoft.com/office/drawing/2014/main" id="{34E73106-DAA9-4061-8031-2E299483B639}"/>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7" name="Rectangle 81">
                <a:extLst>
                  <a:ext uri="{FF2B5EF4-FFF2-40B4-BE49-F238E27FC236}">
                    <a16:creationId xmlns:a16="http://schemas.microsoft.com/office/drawing/2014/main" id="{CA872E22-AA3E-434B-8E70-106829433CC2}"/>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8" name="Rectangle 82">
                <a:extLst>
                  <a:ext uri="{FF2B5EF4-FFF2-40B4-BE49-F238E27FC236}">
                    <a16:creationId xmlns:a16="http://schemas.microsoft.com/office/drawing/2014/main" id="{85057488-34FF-43FF-9F6E-2CF496EC7B91}"/>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9" name="Rectangle 83">
                <a:extLst>
                  <a:ext uri="{FF2B5EF4-FFF2-40B4-BE49-F238E27FC236}">
                    <a16:creationId xmlns:a16="http://schemas.microsoft.com/office/drawing/2014/main" id="{4419C325-4827-467F-8268-4421CF9781F7}"/>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0" name="Rectangle 84">
                <a:extLst>
                  <a:ext uri="{FF2B5EF4-FFF2-40B4-BE49-F238E27FC236}">
                    <a16:creationId xmlns:a16="http://schemas.microsoft.com/office/drawing/2014/main" id="{5CF67057-DCB6-47C8-8582-28C2954D7050}"/>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1" name="Rectangle 85">
                <a:extLst>
                  <a:ext uri="{FF2B5EF4-FFF2-40B4-BE49-F238E27FC236}">
                    <a16:creationId xmlns:a16="http://schemas.microsoft.com/office/drawing/2014/main" id="{B22F1FAD-DB90-41F8-A023-40B543FCCF2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2" name="Rectangle 86">
                <a:extLst>
                  <a:ext uri="{FF2B5EF4-FFF2-40B4-BE49-F238E27FC236}">
                    <a16:creationId xmlns:a16="http://schemas.microsoft.com/office/drawing/2014/main" id="{1F2F9C93-4EFE-4313-8B23-C2AE1F62DE59}"/>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3" name="Rectangle 87">
                <a:extLst>
                  <a:ext uri="{FF2B5EF4-FFF2-40B4-BE49-F238E27FC236}">
                    <a16:creationId xmlns:a16="http://schemas.microsoft.com/office/drawing/2014/main" id="{BB41A1CF-1FB0-44EB-A5DD-FE1033CFF78F}"/>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4" name="Rectangle 88">
                <a:extLst>
                  <a:ext uri="{FF2B5EF4-FFF2-40B4-BE49-F238E27FC236}">
                    <a16:creationId xmlns:a16="http://schemas.microsoft.com/office/drawing/2014/main" id="{14A6DD3E-9F4E-4D1E-8E44-D066E673EC46}"/>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5" name="Rectangle 89">
                <a:extLst>
                  <a:ext uri="{FF2B5EF4-FFF2-40B4-BE49-F238E27FC236}">
                    <a16:creationId xmlns:a16="http://schemas.microsoft.com/office/drawing/2014/main" id="{9F022779-C80F-46DF-8621-6801EE68C73F}"/>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6" name="Rectangle 90">
                <a:extLst>
                  <a:ext uri="{FF2B5EF4-FFF2-40B4-BE49-F238E27FC236}">
                    <a16:creationId xmlns:a16="http://schemas.microsoft.com/office/drawing/2014/main" id="{1B4DD2AC-903B-4521-95D2-595A5850585E}"/>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7" name="Rectangle 91">
                <a:extLst>
                  <a:ext uri="{FF2B5EF4-FFF2-40B4-BE49-F238E27FC236}">
                    <a16:creationId xmlns:a16="http://schemas.microsoft.com/office/drawing/2014/main" id="{C2D93281-8D44-4903-B5F9-D2E3649F48EB}"/>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8" name="Rectangle 92">
                <a:extLst>
                  <a:ext uri="{FF2B5EF4-FFF2-40B4-BE49-F238E27FC236}">
                    <a16:creationId xmlns:a16="http://schemas.microsoft.com/office/drawing/2014/main" id="{BCCB403D-29E4-4B72-8FC1-46949BE7962A}"/>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9" name="Rectangle 93">
                <a:extLst>
                  <a:ext uri="{FF2B5EF4-FFF2-40B4-BE49-F238E27FC236}">
                    <a16:creationId xmlns:a16="http://schemas.microsoft.com/office/drawing/2014/main" id="{7E97BC58-C2FB-41AE-AF25-0DDD7FB6FC67}"/>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0" name="Freeform 94">
                <a:extLst>
                  <a:ext uri="{FF2B5EF4-FFF2-40B4-BE49-F238E27FC236}">
                    <a16:creationId xmlns:a16="http://schemas.microsoft.com/office/drawing/2014/main" id="{659D1437-7CFD-44BD-A467-9FC65D97636C}"/>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1" name="Freeform 95">
                <a:extLst>
                  <a:ext uri="{FF2B5EF4-FFF2-40B4-BE49-F238E27FC236}">
                    <a16:creationId xmlns:a16="http://schemas.microsoft.com/office/drawing/2014/main" id="{3792E780-8CB4-4D36-979F-1DB0A7213FD4}"/>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2" name="Freeform 96">
                <a:extLst>
                  <a:ext uri="{FF2B5EF4-FFF2-40B4-BE49-F238E27FC236}">
                    <a16:creationId xmlns:a16="http://schemas.microsoft.com/office/drawing/2014/main" id="{2FC80E35-9E4E-49C9-8AE9-283A96942D2E}"/>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3" name="Freeform 97">
                <a:extLst>
                  <a:ext uri="{FF2B5EF4-FFF2-40B4-BE49-F238E27FC236}">
                    <a16:creationId xmlns:a16="http://schemas.microsoft.com/office/drawing/2014/main" id="{757A136A-77C7-44F4-AE56-01D081F8752F}"/>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4" name="Freeform 98">
                <a:extLst>
                  <a:ext uri="{FF2B5EF4-FFF2-40B4-BE49-F238E27FC236}">
                    <a16:creationId xmlns:a16="http://schemas.microsoft.com/office/drawing/2014/main" id="{C40D73E5-2DC6-45F3-98A5-DF387109E306}"/>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5" name="Freeform 99">
                <a:extLst>
                  <a:ext uri="{FF2B5EF4-FFF2-40B4-BE49-F238E27FC236}">
                    <a16:creationId xmlns:a16="http://schemas.microsoft.com/office/drawing/2014/main" id="{04B9E2F5-ADBC-48C6-843A-D5D6FA10AF22}"/>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6" name="Freeform 100">
                <a:extLst>
                  <a:ext uri="{FF2B5EF4-FFF2-40B4-BE49-F238E27FC236}">
                    <a16:creationId xmlns:a16="http://schemas.microsoft.com/office/drawing/2014/main" id="{B733378B-7EF9-4FD6-B1CF-3039DE499164}"/>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7" name="Freeform 101">
                <a:extLst>
                  <a:ext uri="{FF2B5EF4-FFF2-40B4-BE49-F238E27FC236}">
                    <a16:creationId xmlns:a16="http://schemas.microsoft.com/office/drawing/2014/main" id="{3D2CEF36-1A27-40F6-8797-FE8D9E1EEAE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8" name="Freeform 102">
                <a:extLst>
                  <a:ext uri="{FF2B5EF4-FFF2-40B4-BE49-F238E27FC236}">
                    <a16:creationId xmlns:a16="http://schemas.microsoft.com/office/drawing/2014/main" id="{0A792C8E-3F6A-4043-9770-E1562A8313D9}"/>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9" name="Freeform 103">
                <a:extLst>
                  <a:ext uri="{FF2B5EF4-FFF2-40B4-BE49-F238E27FC236}">
                    <a16:creationId xmlns:a16="http://schemas.microsoft.com/office/drawing/2014/main" id="{0B8A2D86-274B-4EFC-87FF-F899B8B8B15B}"/>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0" name="Freeform 104">
                <a:extLst>
                  <a:ext uri="{FF2B5EF4-FFF2-40B4-BE49-F238E27FC236}">
                    <a16:creationId xmlns:a16="http://schemas.microsoft.com/office/drawing/2014/main" id="{221F82E4-DA0F-4E57-8390-6751B8D73419}"/>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1" name="Freeform 105">
                <a:extLst>
                  <a:ext uri="{FF2B5EF4-FFF2-40B4-BE49-F238E27FC236}">
                    <a16:creationId xmlns:a16="http://schemas.microsoft.com/office/drawing/2014/main" id="{F68DAD84-3272-42E3-9882-213F0A36F363}"/>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2" name="Freeform 106">
                <a:extLst>
                  <a:ext uri="{FF2B5EF4-FFF2-40B4-BE49-F238E27FC236}">
                    <a16:creationId xmlns:a16="http://schemas.microsoft.com/office/drawing/2014/main" id="{21CF8F0E-C8E3-4DBF-9C49-D6249B29EBEB}"/>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3" name="Freeform 107">
                <a:extLst>
                  <a:ext uri="{FF2B5EF4-FFF2-40B4-BE49-F238E27FC236}">
                    <a16:creationId xmlns:a16="http://schemas.microsoft.com/office/drawing/2014/main" id="{9B13F2CC-C0E6-4D54-B2D7-DB5FE9A7FD76}"/>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4" name="Freeform 108">
                <a:extLst>
                  <a:ext uri="{FF2B5EF4-FFF2-40B4-BE49-F238E27FC236}">
                    <a16:creationId xmlns:a16="http://schemas.microsoft.com/office/drawing/2014/main" id="{23B6B35D-7E30-49E7-9E65-B618246A9113}"/>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5" name="Freeform 109">
                <a:extLst>
                  <a:ext uri="{FF2B5EF4-FFF2-40B4-BE49-F238E27FC236}">
                    <a16:creationId xmlns:a16="http://schemas.microsoft.com/office/drawing/2014/main" id="{2B86D804-4B36-4929-A82F-E3D41043D118}"/>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6" name="Freeform 110">
                <a:extLst>
                  <a:ext uri="{FF2B5EF4-FFF2-40B4-BE49-F238E27FC236}">
                    <a16:creationId xmlns:a16="http://schemas.microsoft.com/office/drawing/2014/main" id="{B7FB76AA-20E4-40C1-B1D0-5DEBAF91DF45}"/>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7" name="Freeform 111">
                <a:extLst>
                  <a:ext uri="{FF2B5EF4-FFF2-40B4-BE49-F238E27FC236}">
                    <a16:creationId xmlns:a16="http://schemas.microsoft.com/office/drawing/2014/main" id="{CE41234A-1720-4B99-9D94-709A5AA23630}"/>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8" name="Freeform 112">
                <a:extLst>
                  <a:ext uri="{FF2B5EF4-FFF2-40B4-BE49-F238E27FC236}">
                    <a16:creationId xmlns:a16="http://schemas.microsoft.com/office/drawing/2014/main" id="{837C39AD-B39A-470F-9156-D7125A33F2E7}"/>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9" name="Freeform 113">
                <a:extLst>
                  <a:ext uri="{FF2B5EF4-FFF2-40B4-BE49-F238E27FC236}">
                    <a16:creationId xmlns:a16="http://schemas.microsoft.com/office/drawing/2014/main" id="{8A87C70F-34A0-484F-9EB3-147B47FA49B1}"/>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0" name="Freeform 114">
                <a:extLst>
                  <a:ext uri="{FF2B5EF4-FFF2-40B4-BE49-F238E27FC236}">
                    <a16:creationId xmlns:a16="http://schemas.microsoft.com/office/drawing/2014/main" id="{A1884164-7D72-4565-8DB9-A892A49393F0}"/>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1" name="Freeform 115">
                <a:extLst>
                  <a:ext uri="{FF2B5EF4-FFF2-40B4-BE49-F238E27FC236}">
                    <a16:creationId xmlns:a16="http://schemas.microsoft.com/office/drawing/2014/main" id="{5B8C23C3-8B0C-4935-89CB-FFD512A9EB44}"/>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2" name="Freeform 116">
                <a:extLst>
                  <a:ext uri="{FF2B5EF4-FFF2-40B4-BE49-F238E27FC236}">
                    <a16:creationId xmlns:a16="http://schemas.microsoft.com/office/drawing/2014/main" id="{137FD44B-4C59-4697-9841-2ABA3FFB3EC5}"/>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3" name="Freeform 117">
                <a:extLst>
                  <a:ext uri="{FF2B5EF4-FFF2-40B4-BE49-F238E27FC236}">
                    <a16:creationId xmlns:a16="http://schemas.microsoft.com/office/drawing/2014/main" id="{2C1FA906-DCBE-4239-B4AF-19F5DB0811A7}"/>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4" name="Freeform 118">
                <a:extLst>
                  <a:ext uri="{FF2B5EF4-FFF2-40B4-BE49-F238E27FC236}">
                    <a16:creationId xmlns:a16="http://schemas.microsoft.com/office/drawing/2014/main" id="{B114E16A-664A-41A6-807E-D495EBD77129}"/>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5" name="Freeform 119">
                <a:extLst>
                  <a:ext uri="{FF2B5EF4-FFF2-40B4-BE49-F238E27FC236}">
                    <a16:creationId xmlns:a16="http://schemas.microsoft.com/office/drawing/2014/main" id="{78DDDC37-693F-4F8A-8E82-BCB1B43E7B5D}"/>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6" name="Rectangle 120">
                <a:extLst>
                  <a:ext uri="{FF2B5EF4-FFF2-40B4-BE49-F238E27FC236}">
                    <a16:creationId xmlns:a16="http://schemas.microsoft.com/office/drawing/2014/main" id="{7437964F-8961-4997-9A61-89B8A521BB5B}"/>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7" name="Freeform 121">
                <a:extLst>
                  <a:ext uri="{FF2B5EF4-FFF2-40B4-BE49-F238E27FC236}">
                    <a16:creationId xmlns:a16="http://schemas.microsoft.com/office/drawing/2014/main" id="{3DE5BA7C-9C78-4EF5-9179-C72E899D7D65}"/>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8" name="Freeform 122">
                <a:extLst>
                  <a:ext uri="{FF2B5EF4-FFF2-40B4-BE49-F238E27FC236}">
                    <a16:creationId xmlns:a16="http://schemas.microsoft.com/office/drawing/2014/main" id="{780B8C09-56A4-406A-8350-3416AF93CE57}"/>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9" name="Freeform 123">
                <a:extLst>
                  <a:ext uri="{FF2B5EF4-FFF2-40B4-BE49-F238E27FC236}">
                    <a16:creationId xmlns:a16="http://schemas.microsoft.com/office/drawing/2014/main" id="{0C565FF6-3726-413A-AF64-33051AE6F722}"/>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0" name="Freeform 124">
                <a:extLst>
                  <a:ext uri="{FF2B5EF4-FFF2-40B4-BE49-F238E27FC236}">
                    <a16:creationId xmlns:a16="http://schemas.microsoft.com/office/drawing/2014/main" id="{DF3AA3F6-6DAC-43F1-9F48-8D2F6ABC0861}"/>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1" name="Freeform 125">
                <a:extLst>
                  <a:ext uri="{FF2B5EF4-FFF2-40B4-BE49-F238E27FC236}">
                    <a16:creationId xmlns:a16="http://schemas.microsoft.com/office/drawing/2014/main" id="{DBD82BE9-45D6-4C01-9F1A-0BF91BC18CF8}"/>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2" name="Freeform 126">
                <a:extLst>
                  <a:ext uri="{FF2B5EF4-FFF2-40B4-BE49-F238E27FC236}">
                    <a16:creationId xmlns:a16="http://schemas.microsoft.com/office/drawing/2014/main" id="{AFF02028-C271-43FE-BB18-A78F48B66B66}"/>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3" name="Freeform 127">
                <a:extLst>
                  <a:ext uri="{FF2B5EF4-FFF2-40B4-BE49-F238E27FC236}">
                    <a16:creationId xmlns:a16="http://schemas.microsoft.com/office/drawing/2014/main" id="{C0F74BFE-79D2-40B3-A5C1-E54ABE80FDD8}"/>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4" name="Freeform 128">
                <a:extLst>
                  <a:ext uri="{FF2B5EF4-FFF2-40B4-BE49-F238E27FC236}">
                    <a16:creationId xmlns:a16="http://schemas.microsoft.com/office/drawing/2014/main" id="{AE9CD1BF-BD0A-44CA-B506-3F7FEBD6A89F}"/>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5" name="Freeform 129">
                <a:extLst>
                  <a:ext uri="{FF2B5EF4-FFF2-40B4-BE49-F238E27FC236}">
                    <a16:creationId xmlns:a16="http://schemas.microsoft.com/office/drawing/2014/main" id="{2F2C8C0D-772C-48C0-97C3-2FF4398A3CB9}"/>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6" name="Freeform 130">
                <a:extLst>
                  <a:ext uri="{FF2B5EF4-FFF2-40B4-BE49-F238E27FC236}">
                    <a16:creationId xmlns:a16="http://schemas.microsoft.com/office/drawing/2014/main" id="{6391805B-9D59-453D-A6FD-52A8E1FCC046}"/>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7" name="Freeform 131">
                <a:extLst>
                  <a:ext uri="{FF2B5EF4-FFF2-40B4-BE49-F238E27FC236}">
                    <a16:creationId xmlns:a16="http://schemas.microsoft.com/office/drawing/2014/main" id="{B650F53E-CDC4-4360-89AE-4144476A1D2C}"/>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8" name="Freeform 132">
                <a:extLst>
                  <a:ext uri="{FF2B5EF4-FFF2-40B4-BE49-F238E27FC236}">
                    <a16:creationId xmlns:a16="http://schemas.microsoft.com/office/drawing/2014/main" id="{F147E6F8-6BA5-4E6B-B7DD-69BFA2B2BB30}"/>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9" name="Freeform 133">
                <a:extLst>
                  <a:ext uri="{FF2B5EF4-FFF2-40B4-BE49-F238E27FC236}">
                    <a16:creationId xmlns:a16="http://schemas.microsoft.com/office/drawing/2014/main" id="{18CA0DC3-4FE4-4B7B-9CC0-3C5F81D3A48E}"/>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0" name="Freeform 134">
                <a:extLst>
                  <a:ext uri="{FF2B5EF4-FFF2-40B4-BE49-F238E27FC236}">
                    <a16:creationId xmlns:a16="http://schemas.microsoft.com/office/drawing/2014/main" id="{10D6CBCF-78C3-40DF-B409-07FDE331B96F}"/>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1" name="Freeform 135">
                <a:extLst>
                  <a:ext uri="{FF2B5EF4-FFF2-40B4-BE49-F238E27FC236}">
                    <a16:creationId xmlns:a16="http://schemas.microsoft.com/office/drawing/2014/main" id="{DB8C2189-9A8F-4315-9183-C5A2B01BA836}"/>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2" name="Freeform 136">
                <a:extLst>
                  <a:ext uri="{FF2B5EF4-FFF2-40B4-BE49-F238E27FC236}">
                    <a16:creationId xmlns:a16="http://schemas.microsoft.com/office/drawing/2014/main" id="{45262CDB-5D37-44D8-9198-F0C861CC0011}"/>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3" name="Freeform 137">
                <a:extLst>
                  <a:ext uri="{FF2B5EF4-FFF2-40B4-BE49-F238E27FC236}">
                    <a16:creationId xmlns:a16="http://schemas.microsoft.com/office/drawing/2014/main" id="{1ED33C2E-2A50-4279-9CFC-38166564E8B2}"/>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4" name="Freeform 138">
                <a:extLst>
                  <a:ext uri="{FF2B5EF4-FFF2-40B4-BE49-F238E27FC236}">
                    <a16:creationId xmlns:a16="http://schemas.microsoft.com/office/drawing/2014/main" id="{29AC347E-EC54-46BD-A662-E21CC9EAE72E}"/>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5" name="Freeform 139">
                <a:extLst>
                  <a:ext uri="{FF2B5EF4-FFF2-40B4-BE49-F238E27FC236}">
                    <a16:creationId xmlns:a16="http://schemas.microsoft.com/office/drawing/2014/main" id="{D0A31EF6-9342-4F80-9D93-7B8B224A6C31}"/>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6" name="Freeform 140">
                <a:extLst>
                  <a:ext uri="{FF2B5EF4-FFF2-40B4-BE49-F238E27FC236}">
                    <a16:creationId xmlns:a16="http://schemas.microsoft.com/office/drawing/2014/main" id="{94F82F3B-BD78-4751-A3A4-4632CC3F0E4D}"/>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7" name="Freeform 141">
                <a:extLst>
                  <a:ext uri="{FF2B5EF4-FFF2-40B4-BE49-F238E27FC236}">
                    <a16:creationId xmlns:a16="http://schemas.microsoft.com/office/drawing/2014/main" id="{CCF2A702-3BBC-4BBD-AD4D-5E74E975A256}"/>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8" name="Freeform 142">
                <a:extLst>
                  <a:ext uri="{FF2B5EF4-FFF2-40B4-BE49-F238E27FC236}">
                    <a16:creationId xmlns:a16="http://schemas.microsoft.com/office/drawing/2014/main" id="{BD99DD79-1C1E-431F-9699-6F9A9ECFD351}"/>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9" name="Freeform 143">
                <a:extLst>
                  <a:ext uri="{FF2B5EF4-FFF2-40B4-BE49-F238E27FC236}">
                    <a16:creationId xmlns:a16="http://schemas.microsoft.com/office/drawing/2014/main" id="{5BB63CF6-ADAF-47AE-8454-42706A619016}"/>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0" name="Freeform 144">
                <a:extLst>
                  <a:ext uri="{FF2B5EF4-FFF2-40B4-BE49-F238E27FC236}">
                    <a16:creationId xmlns:a16="http://schemas.microsoft.com/office/drawing/2014/main" id="{58CD33B6-6516-4A17-9A3D-539689AF1933}"/>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1" name="Freeform 145">
                <a:extLst>
                  <a:ext uri="{FF2B5EF4-FFF2-40B4-BE49-F238E27FC236}">
                    <a16:creationId xmlns:a16="http://schemas.microsoft.com/office/drawing/2014/main" id="{AB364411-EC69-43F5-814A-E96DAEC5BBC9}"/>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2" name="Freeform 146">
                <a:extLst>
                  <a:ext uri="{FF2B5EF4-FFF2-40B4-BE49-F238E27FC236}">
                    <a16:creationId xmlns:a16="http://schemas.microsoft.com/office/drawing/2014/main" id="{41FC43DB-3960-41D8-B8EF-67316108C053}"/>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3" name="Freeform 147">
                <a:extLst>
                  <a:ext uri="{FF2B5EF4-FFF2-40B4-BE49-F238E27FC236}">
                    <a16:creationId xmlns:a16="http://schemas.microsoft.com/office/drawing/2014/main" id="{DF1DC7CB-EDEB-4510-954A-EAA03998141E}"/>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4" name="Freeform 148">
                <a:extLst>
                  <a:ext uri="{FF2B5EF4-FFF2-40B4-BE49-F238E27FC236}">
                    <a16:creationId xmlns:a16="http://schemas.microsoft.com/office/drawing/2014/main" id="{AD174BEC-701C-42EB-970E-E97AEACA27C6}"/>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5" name="Freeform 149">
                <a:extLst>
                  <a:ext uri="{FF2B5EF4-FFF2-40B4-BE49-F238E27FC236}">
                    <a16:creationId xmlns:a16="http://schemas.microsoft.com/office/drawing/2014/main" id="{3B7F3E74-ACD9-4C81-A58A-5C1EE0A07BF9}"/>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6" name="Freeform 150">
                <a:extLst>
                  <a:ext uri="{FF2B5EF4-FFF2-40B4-BE49-F238E27FC236}">
                    <a16:creationId xmlns:a16="http://schemas.microsoft.com/office/drawing/2014/main" id="{7348118C-32E1-4796-95E5-2779AAB3D68E}"/>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7" name="Freeform 151">
                <a:extLst>
                  <a:ext uri="{FF2B5EF4-FFF2-40B4-BE49-F238E27FC236}">
                    <a16:creationId xmlns:a16="http://schemas.microsoft.com/office/drawing/2014/main" id="{97F8BF1C-F558-41C5-8DC2-654BB7EF7827}"/>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8" name="Freeform 152">
                <a:extLst>
                  <a:ext uri="{FF2B5EF4-FFF2-40B4-BE49-F238E27FC236}">
                    <a16:creationId xmlns:a16="http://schemas.microsoft.com/office/drawing/2014/main" id="{A326F705-431F-4D68-B0D2-95E2D5DE42E1}"/>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153">
                <a:extLst>
                  <a:ext uri="{FF2B5EF4-FFF2-40B4-BE49-F238E27FC236}">
                    <a16:creationId xmlns:a16="http://schemas.microsoft.com/office/drawing/2014/main" id="{9D1EDF62-C775-441C-B4BD-B29E1BCF7216}"/>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154">
                <a:extLst>
                  <a:ext uri="{FF2B5EF4-FFF2-40B4-BE49-F238E27FC236}">
                    <a16:creationId xmlns:a16="http://schemas.microsoft.com/office/drawing/2014/main" id="{844C96E8-F75A-4203-B931-EF8199990E68}"/>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155">
                <a:extLst>
                  <a:ext uri="{FF2B5EF4-FFF2-40B4-BE49-F238E27FC236}">
                    <a16:creationId xmlns:a16="http://schemas.microsoft.com/office/drawing/2014/main" id="{116C5B90-E882-49E4-8CB3-468911DA7050}"/>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156">
                <a:extLst>
                  <a:ext uri="{FF2B5EF4-FFF2-40B4-BE49-F238E27FC236}">
                    <a16:creationId xmlns:a16="http://schemas.microsoft.com/office/drawing/2014/main" id="{0ACFF0EB-BA9F-41EF-8FDD-A08E9121F695}"/>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157">
                <a:extLst>
                  <a:ext uri="{FF2B5EF4-FFF2-40B4-BE49-F238E27FC236}">
                    <a16:creationId xmlns:a16="http://schemas.microsoft.com/office/drawing/2014/main" id="{992A9CFA-AFBB-4AD3-A8C5-FAF450D7ACA3}"/>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4" name="Freeform 158">
                <a:extLst>
                  <a:ext uri="{FF2B5EF4-FFF2-40B4-BE49-F238E27FC236}">
                    <a16:creationId xmlns:a16="http://schemas.microsoft.com/office/drawing/2014/main" id="{EB5E028D-EDE7-4F43-BEB3-E11D9A342ECF}"/>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5" name="Freeform 159">
                <a:extLst>
                  <a:ext uri="{FF2B5EF4-FFF2-40B4-BE49-F238E27FC236}">
                    <a16:creationId xmlns:a16="http://schemas.microsoft.com/office/drawing/2014/main" id="{D29A3843-9435-4B78-B2A7-A8C05D178069}"/>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160">
                <a:extLst>
                  <a:ext uri="{FF2B5EF4-FFF2-40B4-BE49-F238E27FC236}">
                    <a16:creationId xmlns:a16="http://schemas.microsoft.com/office/drawing/2014/main" id="{BF4E02EF-FD3A-4761-A33C-D868A07AF6D1}"/>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7" name="Freeform 161">
                <a:extLst>
                  <a:ext uri="{FF2B5EF4-FFF2-40B4-BE49-F238E27FC236}">
                    <a16:creationId xmlns:a16="http://schemas.microsoft.com/office/drawing/2014/main" id="{2C86885C-9457-4C68-9E95-9B2BBE8EACE0}"/>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7" name="Group 866">
              <a:extLst>
                <a:ext uri="{FF2B5EF4-FFF2-40B4-BE49-F238E27FC236}">
                  <a16:creationId xmlns:a16="http://schemas.microsoft.com/office/drawing/2014/main" id="{B89EAD7C-DBFC-4D86-8E88-51980D1E90DA}"/>
                </a:ext>
              </a:extLst>
            </p:cNvPr>
            <p:cNvGrpSpPr/>
            <p:nvPr/>
          </p:nvGrpSpPr>
          <p:grpSpPr>
            <a:xfrm>
              <a:off x="3199982" y="4804117"/>
              <a:ext cx="376799" cy="454049"/>
              <a:chOff x="3957335" y="6887606"/>
              <a:chExt cx="447510" cy="539257"/>
            </a:xfrm>
            <a:solidFill>
              <a:schemeClr val="tx2"/>
            </a:solidFill>
          </p:grpSpPr>
          <p:sp>
            <p:nvSpPr>
              <p:cNvPr id="1150" name="Freeform 5">
                <a:extLst>
                  <a:ext uri="{FF2B5EF4-FFF2-40B4-BE49-F238E27FC236}">
                    <a16:creationId xmlns:a16="http://schemas.microsoft.com/office/drawing/2014/main" id="{65B910D2-CFE7-4228-83A8-71999F4FBE58}"/>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1" name="Freeform 6">
                <a:extLst>
                  <a:ext uri="{FF2B5EF4-FFF2-40B4-BE49-F238E27FC236}">
                    <a16:creationId xmlns:a16="http://schemas.microsoft.com/office/drawing/2014/main" id="{D2E5D56B-49C0-47B4-ABF5-2DBB6BA9583B}"/>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2" name="Freeform 7">
                <a:extLst>
                  <a:ext uri="{FF2B5EF4-FFF2-40B4-BE49-F238E27FC236}">
                    <a16:creationId xmlns:a16="http://schemas.microsoft.com/office/drawing/2014/main" id="{732328BF-A4B9-4DBD-ADAE-706741CBE943}"/>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3" name="Freeform 8">
                <a:extLst>
                  <a:ext uri="{FF2B5EF4-FFF2-40B4-BE49-F238E27FC236}">
                    <a16:creationId xmlns:a16="http://schemas.microsoft.com/office/drawing/2014/main" id="{7B47F2E9-82B4-4C31-9D65-0ED4129FEFDF}"/>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4" name="Freeform 9">
                <a:extLst>
                  <a:ext uri="{FF2B5EF4-FFF2-40B4-BE49-F238E27FC236}">
                    <a16:creationId xmlns:a16="http://schemas.microsoft.com/office/drawing/2014/main" id="{EBDB181C-7338-4567-9EF1-9695151C94BB}"/>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5" name="Freeform 10">
                <a:extLst>
                  <a:ext uri="{FF2B5EF4-FFF2-40B4-BE49-F238E27FC236}">
                    <a16:creationId xmlns:a16="http://schemas.microsoft.com/office/drawing/2014/main" id="{D97844C5-CBBD-4FA9-B043-95AB7A40157E}"/>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6" name="Freeform 11">
                <a:extLst>
                  <a:ext uri="{FF2B5EF4-FFF2-40B4-BE49-F238E27FC236}">
                    <a16:creationId xmlns:a16="http://schemas.microsoft.com/office/drawing/2014/main" id="{BC7918AF-8B84-4FF0-8557-4C7C41166609}"/>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7" name="Freeform 12">
                <a:extLst>
                  <a:ext uri="{FF2B5EF4-FFF2-40B4-BE49-F238E27FC236}">
                    <a16:creationId xmlns:a16="http://schemas.microsoft.com/office/drawing/2014/main" id="{7FB7E174-1E01-4A53-828A-47771005EC33}"/>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8" name="Freeform 13">
                <a:extLst>
                  <a:ext uri="{FF2B5EF4-FFF2-40B4-BE49-F238E27FC236}">
                    <a16:creationId xmlns:a16="http://schemas.microsoft.com/office/drawing/2014/main" id="{045ACF2F-03C9-40D2-8D2D-10B295504A5C}"/>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9" name="Freeform 14">
                <a:extLst>
                  <a:ext uri="{FF2B5EF4-FFF2-40B4-BE49-F238E27FC236}">
                    <a16:creationId xmlns:a16="http://schemas.microsoft.com/office/drawing/2014/main" id="{500EB8C8-8E5D-4A02-94BB-ADC6AC3D3BDA}"/>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0" name="Freeform 15">
                <a:extLst>
                  <a:ext uri="{FF2B5EF4-FFF2-40B4-BE49-F238E27FC236}">
                    <a16:creationId xmlns:a16="http://schemas.microsoft.com/office/drawing/2014/main" id="{0EBAB1D2-AF43-43ED-8DC0-F4F260E4091E}"/>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1" name="Freeform 16">
                <a:extLst>
                  <a:ext uri="{FF2B5EF4-FFF2-40B4-BE49-F238E27FC236}">
                    <a16:creationId xmlns:a16="http://schemas.microsoft.com/office/drawing/2014/main" id="{5BF2BFBF-962B-4A91-BCED-4831B3D5BD51}"/>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2" name="Freeform 17">
                <a:extLst>
                  <a:ext uri="{FF2B5EF4-FFF2-40B4-BE49-F238E27FC236}">
                    <a16:creationId xmlns:a16="http://schemas.microsoft.com/office/drawing/2014/main" id="{A8EE1AD5-730F-49DF-9B44-C9C32176E10F}"/>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3" name="Freeform 18">
                <a:extLst>
                  <a:ext uri="{FF2B5EF4-FFF2-40B4-BE49-F238E27FC236}">
                    <a16:creationId xmlns:a16="http://schemas.microsoft.com/office/drawing/2014/main" id="{958D6987-7CB7-49F8-8068-A29D63D3CEBE}"/>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4" name="Freeform 19">
                <a:extLst>
                  <a:ext uri="{FF2B5EF4-FFF2-40B4-BE49-F238E27FC236}">
                    <a16:creationId xmlns:a16="http://schemas.microsoft.com/office/drawing/2014/main" id="{69330F2D-68EE-4234-A0D9-A0EC4096EDF2}"/>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5" name="Rectangle 163">
                <a:extLst>
                  <a:ext uri="{FF2B5EF4-FFF2-40B4-BE49-F238E27FC236}">
                    <a16:creationId xmlns:a16="http://schemas.microsoft.com/office/drawing/2014/main" id="{CDDA2A30-B235-44A4-86E0-32E73B4892E4}"/>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6" name="Freeform 164">
                <a:extLst>
                  <a:ext uri="{FF2B5EF4-FFF2-40B4-BE49-F238E27FC236}">
                    <a16:creationId xmlns:a16="http://schemas.microsoft.com/office/drawing/2014/main" id="{EB23FF53-815F-46F3-8455-2228568C323C}"/>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7" name="Rectangle 165">
                <a:extLst>
                  <a:ext uri="{FF2B5EF4-FFF2-40B4-BE49-F238E27FC236}">
                    <a16:creationId xmlns:a16="http://schemas.microsoft.com/office/drawing/2014/main" id="{5F925119-2502-47E1-A2C1-5102E6A15802}"/>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8" name="Rectangle 166">
                <a:extLst>
                  <a:ext uri="{FF2B5EF4-FFF2-40B4-BE49-F238E27FC236}">
                    <a16:creationId xmlns:a16="http://schemas.microsoft.com/office/drawing/2014/main" id="{3A63186A-D570-44B7-B5A3-30FC3CA66C6B}"/>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9" name="Rectangle 167">
                <a:extLst>
                  <a:ext uri="{FF2B5EF4-FFF2-40B4-BE49-F238E27FC236}">
                    <a16:creationId xmlns:a16="http://schemas.microsoft.com/office/drawing/2014/main" id="{060B4241-ED20-4633-9EEB-25FF5E323524}"/>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0" name="Rectangle 168">
                <a:extLst>
                  <a:ext uri="{FF2B5EF4-FFF2-40B4-BE49-F238E27FC236}">
                    <a16:creationId xmlns:a16="http://schemas.microsoft.com/office/drawing/2014/main" id="{2F1C251F-6E9B-452F-8EB6-B1208E35DDDB}"/>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1" name="Rectangle 169">
                <a:extLst>
                  <a:ext uri="{FF2B5EF4-FFF2-40B4-BE49-F238E27FC236}">
                    <a16:creationId xmlns:a16="http://schemas.microsoft.com/office/drawing/2014/main" id="{E499CDCC-E22F-474F-8062-1A659E4E6774}"/>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2" name="Rectangle 170">
                <a:extLst>
                  <a:ext uri="{FF2B5EF4-FFF2-40B4-BE49-F238E27FC236}">
                    <a16:creationId xmlns:a16="http://schemas.microsoft.com/office/drawing/2014/main" id="{61CE608E-3098-46E7-BCDF-2F6BF7356441}"/>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3" name="Rectangle 171">
                <a:extLst>
                  <a:ext uri="{FF2B5EF4-FFF2-40B4-BE49-F238E27FC236}">
                    <a16:creationId xmlns:a16="http://schemas.microsoft.com/office/drawing/2014/main" id="{4026DC3F-03CF-4E95-AE14-F9860A8D8B4C}"/>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4" name="Rectangle 172">
                <a:extLst>
                  <a:ext uri="{FF2B5EF4-FFF2-40B4-BE49-F238E27FC236}">
                    <a16:creationId xmlns:a16="http://schemas.microsoft.com/office/drawing/2014/main" id="{F9289997-2B21-45F8-BBA8-CACF15B121FF}"/>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5" name="Rectangle 173">
                <a:extLst>
                  <a:ext uri="{FF2B5EF4-FFF2-40B4-BE49-F238E27FC236}">
                    <a16:creationId xmlns:a16="http://schemas.microsoft.com/office/drawing/2014/main" id="{6F8EB3B8-A676-4524-8F15-45D1559946FA}"/>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6" name="Freeform 174">
                <a:extLst>
                  <a:ext uri="{FF2B5EF4-FFF2-40B4-BE49-F238E27FC236}">
                    <a16:creationId xmlns:a16="http://schemas.microsoft.com/office/drawing/2014/main" id="{2F1A24D0-C512-4EF4-A3AB-E470D3CF9D16}"/>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7" name="Freeform 175">
                <a:extLst>
                  <a:ext uri="{FF2B5EF4-FFF2-40B4-BE49-F238E27FC236}">
                    <a16:creationId xmlns:a16="http://schemas.microsoft.com/office/drawing/2014/main" id="{36DA5CF3-DB4E-4A3A-BECE-4ECEB7021435}"/>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8" name="Freeform 176">
                <a:extLst>
                  <a:ext uri="{FF2B5EF4-FFF2-40B4-BE49-F238E27FC236}">
                    <a16:creationId xmlns:a16="http://schemas.microsoft.com/office/drawing/2014/main" id="{732A805D-76AE-4238-BF33-9F89BFE341A5}"/>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9" name="Freeform 177">
                <a:extLst>
                  <a:ext uri="{FF2B5EF4-FFF2-40B4-BE49-F238E27FC236}">
                    <a16:creationId xmlns:a16="http://schemas.microsoft.com/office/drawing/2014/main" id="{D45B71AE-A69A-40D5-9032-016146E3D13A}"/>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0" name="Freeform 178">
                <a:extLst>
                  <a:ext uri="{FF2B5EF4-FFF2-40B4-BE49-F238E27FC236}">
                    <a16:creationId xmlns:a16="http://schemas.microsoft.com/office/drawing/2014/main" id="{A1953993-23E4-4199-BFBB-83C0558E9B25}"/>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1" name="Freeform 179">
                <a:extLst>
                  <a:ext uri="{FF2B5EF4-FFF2-40B4-BE49-F238E27FC236}">
                    <a16:creationId xmlns:a16="http://schemas.microsoft.com/office/drawing/2014/main" id="{10F7E4F6-A695-4162-883D-E09147DC6FEB}"/>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2" name="Freeform 180">
                <a:extLst>
                  <a:ext uri="{FF2B5EF4-FFF2-40B4-BE49-F238E27FC236}">
                    <a16:creationId xmlns:a16="http://schemas.microsoft.com/office/drawing/2014/main" id="{21BF33F1-32B1-4E8F-A8DE-A34C533D598C}"/>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3" name="Freeform 181">
                <a:extLst>
                  <a:ext uri="{FF2B5EF4-FFF2-40B4-BE49-F238E27FC236}">
                    <a16:creationId xmlns:a16="http://schemas.microsoft.com/office/drawing/2014/main" id="{5D3C8A20-75AE-492F-81B2-43785C027C1E}"/>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4" name="Freeform 182">
                <a:extLst>
                  <a:ext uri="{FF2B5EF4-FFF2-40B4-BE49-F238E27FC236}">
                    <a16:creationId xmlns:a16="http://schemas.microsoft.com/office/drawing/2014/main" id="{E7A6D8FA-CC99-4BE1-B41E-FE42613F476B}"/>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5" name="Freeform 183">
                <a:extLst>
                  <a:ext uri="{FF2B5EF4-FFF2-40B4-BE49-F238E27FC236}">
                    <a16:creationId xmlns:a16="http://schemas.microsoft.com/office/drawing/2014/main" id="{81D3B6B5-6484-4E2C-846A-D251AD70769A}"/>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6" name="Freeform 184">
                <a:extLst>
                  <a:ext uri="{FF2B5EF4-FFF2-40B4-BE49-F238E27FC236}">
                    <a16:creationId xmlns:a16="http://schemas.microsoft.com/office/drawing/2014/main" id="{2380D583-FC55-4D06-AD64-C427A5EB4383}"/>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7" name="Freeform 185">
                <a:extLst>
                  <a:ext uri="{FF2B5EF4-FFF2-40B4-BE49-F238E27FC236}">
                    <a16:creationId xmlns:a16="http://schemas.microsoft.com/office/drawing/2014/main" id="{FBE4E5A0-6DFC-427A-BD23-E399A9B1344E}"/>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8" name="Freeform 186">
                <a:extLst>
                  <a:ext uri="{FF2B5EF4-FFF2-40B4-BE49-F238E27FC236}">
                    <a16:creationId xmlns:a16="http://schemas.microsoft.com/office/drawing/2014/main" id="{9617BC46-D712-4E91-A8AD-C280D3055B9D}"/>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9" name="Freeform 187">
                <a:extLst>
                  <a:ext uri="{FF2B5EF4-FFF2-40B4-BE49-F238E27FC236}">
                    <a16:creationId xmlns:a16="http://schemas.microsoft.com/office/drawing/2014/main" id="{D224AFBB-8419-4692-8A2E-A52E8F001D98}"/>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0" name="Freeform 188">
                <a:extLst>
                  <a:ext uri="{FF2B5EF4-FFF2-40B4-BE49-F238E27FC236}">
                    <a16:creationId xmlns:a16="http://schemas.microsoft.com/office/drawing/2014/main" id="{4B939DA6-1A4F-4B9B-92ED-4025C1BED74F}"/>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8" name="Group 867">
              <a:extLst>
                <a:ext uri="{FF2B5EF4-FFF2-40B4-BE49-F238E27FC236}">
                  <a16:creationId xmlns:a16="http://schemas.microsoft.com/office/drawing/2014/main" id="{89B0367E-A8A3-4B27-B0F2-16DD222CBDEB}"/>
                </a:ext>
              </a:extLst>
            </p:cNvPr>
            <p:cNvGrpSpPr/>
            <p:nvPr/>
          </p:nvGrpSpPr>
          <p:grpSpPr>
            <a:xfrm>
              <a:off x="2120789" y="4753667"/>
              <a:ext cx="708666" cy="535243"/>
              <a:chOff x="3133468" y="6827688"/>
              <a:chExt cx="841655" cy="635688"/>
            </a:xfrm>
            <a:solidFill>
              <a:schemeClr val="tx2"/>
            </a:solidFill>
          </p:grpSpPr>
          <p:sp>
            <p:nvSpPr>
              <p:cNvPr id="1036" name="Rectangle 25">
                <a:extLst>
                  <a:ext uri="{FF2B5EF4-FFF2-40B4-BE49-F238E27FC236}">
                    <a16:creationId xmlns:a16="http://schemas.microsoft.com/office/drawing/2014/main" id="{4CAF5A8B-423A-4598-8AC9-4E9E280CEF8D}"/>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7" name="Rectangle 26">
                <a:extLst>
                  <a:ext uri="{FF2B5EF4-FFF2-40B4-BE49-F238E27FC236}">
                    <a16:creationId xmlns:a16="http://schemas.microsoft.com/office/drawing/2014/main" id="{AB07E695-9FE4-464C-A600-91D6A7FD89AB}"/>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8" name="Freeform 43">
                <a:extLst>
                  <a:ext uri="{FF2B5EF4-FFF2-40B4-BE49-F238E27FC236}">
                    <a16:creationId xmlns:a16="http://schemas.microsoft.com/office/drawing/2014/main" id="{1B8B919B-10D6-46B4-BDE0-04D9BC8446ED}"/>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9" name="Freeform 47">
                <a:extLst>
                  <a:ext uri="{FF2B5EF4-FFF2-40B4-BE49-F238E27FC236}">
                    <a16:creationId xmlns:a16="http://schemas.microsoft.com/office/drawing/2014/main" id="{409819F0-5907-459B-B639-8D730C80EC3A}"/>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040" name="Group 1039">
                <a:extLst>
                  <a:ext uri="{FF2B5EF4-FFF2-40B4-BE49-F238E27FC236}">
                    <a16:creationId xmlns:a16="http://schemas.microsoft.com/office/drawing/2014/main" id="{CCA679F7-D2D2-433A-A8C2-47CDF93A2703}"/>
                  </a:ext>
                </a:extLst>
              </p:cNvPr>
              <p:cNvGrpSpPr/>
              <p:nvPr/>
            </p:nvGrpSpPr>
            <p:grpSpPr>
              <a:xfrm>
                <a:off x="3133468" y="6869818"/>
                <a:ext cx="445637" cy="444701"/>
                <a:chOff x="3133468" y="6869818"/>
                <a:chExt cx="445637" cy="444701"/>
              </a:xfrm>
              <a:grpFill/>
            </p:grpSpPr>
            <p:sp>
              <p:nvSpPr>
                <p:cNvPr id="1081" name="Rectangle 20">
                  <a:extLst>
                    <a:ext uri="{FF2B5EF4-FFF2-40B4-BE49-F238E27FC236}">
                      <a16:creationId xmlns:a16="http://schemas.microsoft.com/office/drawing/2014/main" id="{D5667D53-7B9D-48C3-8972-E1F168CB5B4B}"/>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2" name="Rectangle 21">
                  <a:extLst>
                    <a:ext uri="{FF2B5EF4-FFF2-40B4-BE49-F238E27FC236}">
                      <a16:creationId xmlns:a16="http://schemas.microsoft.com/office/drawing/2014/main" id="{A7D860E0-BCB5-4B37-9DA4-1198B490D691}"/>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3" name="Rectangle 22">
                  <a:extLst>
                    <a:ext uri="{FF2B5EF4-FFF2-40B4-BE49-F238E27FC236}">
                      <a16:creationId xmlns:a16="http://schemas.microsoft.com/office/drawing/2014/main" id="{BF1E4672-2D05-479F-9BF9-F1D675937F12}"/>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4" name="Rectangle 23">
                  <a:extLst>
                    <a:ext uri="{FF2B5EF4-FFF2-40B4-BE49-F238E27FC236}">
                      <a16:creationId xmlns:a16="http://schemas.microsoft.com/office/drawing/2014/main" id="{FD5DFE0B-78B4-4513-83E6-22DDA8387B65}"/>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5" name="Rectangle 24">
                  <a:extLst>
                    <a:ext uri="{FF2B5EF4-FFF2-40B4-BE49-F238E27FC236}">
                      <a16:creationId xmlns:a16="http://schemas.microsoft.com/office/drawing/2014/main" id="{E691760E-D3BA-4D66-BD3D-5A27AAE4B75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6" name="Rectangle 27">
                  <a:extLst>
                    <a:ext uri="{FF2B5EF4-FFF2-40B4-BE49-F238E27FC236}">
                      <a16:creationId xmlns:a16="http://schemas.microsoft.com/office/drawing/2014/main" id="{FDC2C509-EB70-412A-93F7-CD53E392275F}"/>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7" name="Rectangle 28">
                  <a:extLst>
                    <a:ext uri="{FF2B5EF4-FFF2-40B4-BE49-F238E27FC236}">
                      <a16:creationId xmlns:a16="http://schemas.microsoft.com/office/drawing/2014/main" id="{47965B5C-B53A-403C-9441-9D8394D218C3}"/>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8" name="Rectangle 29">
                  <a:extLst>
                    <a:ext uri="{FF2B5EF4-FFF2-40B4-BE49-F238E27FC236}">
                      <a16:creationId xmlns:a16="http://schemas.microsoft.com/office/drawing/2014/main" id="{6820B62A-350F-4219-9B19-BAC45C86FE20}"/>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9" name="Rectangle 30">
                  <a:extLst>
                    <a:ext uri="{FF2B5EF4-FFF2-40B4-BE49-F238E27FC236}">
                      <a16:creationId xmlns:a16="http://schemas.microsoft.com/office/drawing/2014/main" id="{5349C41A-87DA-4C7E-9DEF-01975EF0CB31}"/>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0" name="Rectangle 31">
                  <a:extLst>
                    <a:ext uri="{FF2B5EF4-FFF2-40B4-BE49-F238E27FC236}">
                      <a16:creationId xmlns:a16="http://schemas.microsoft.com/office/drawing/2014/main" id="{EC871EED-FFC9-4644-9FB9-D3C94DCFF87F}"/>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1" name="Rectangle 32">
                  <a:extLst>
                    <a:ext uri="{FF2B5EF4-FFF2-40B4-BE49-F238E27FC236}">
                      <a16:creationId xmlns:a16="http://schemas.microsoft.com/office/drawing/2014/main" id="{DBE05499-A369-435E-BF8A-D933F172D7BB}"/>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2" name="Freeform 33">
                  <a:extLst>
                    <a:ext uri="{FF2B5EF4-FFF2-40B4-BE49-F238E27FC236}">
                      <a16:creationId xmlns:a16="http://schemas.microsoft.com/office/drawing/2014/main" id="{FF157300-AF96-42B3-9E38-BE834A7BC59A}"/>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3" name="Freeform 34">
                  <a:extLst>
                    <a:ext uri="{FF2B5EF4-FFF2-40B4-BE49-F238E27FC236}">
                      <a16:creationId xmlns:a16="http://schemas.microsoft.com/office/drawing/2014/main" id="{D98B07BC-DC13-408D-94D1-7CDDAC0F6B7F}"/>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4" name="Freeform 35">
                  <a:extLst>
                    <a:ext uri="{FF2B5EF4-FFF2-40B4-BE49-F238E27FC236}">
                      <a16:creationId xmlns:a16="http://schemas.microsoft.com/office/drawing/2014/main" id="{B6C25D04-6CF1-42CF-BE38-2C833C3A14F3}"/>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5" name="Freeform 36">
                  <a:extLst>
                    <a:ext uri="{FF2B5EF4-FFF2-40B4-BE49-F238E27FC236}">
                      <a16:creationId xmlns:a16="http://schemas.microsoft.com/office/drawing/2014/main" id="{B34F1E09-82BF-4A16-A431-EF0DC44B2D9F}"/>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6" name="Oval 37">
                  <a:extLst>
                    <a:ext uri="{FF2B5EF4-FFF2-40B4-BE49-F238E27FC236}">
                      <a16:creationId xmlns:a16="http://schemas.microsoft.com/office/drawing/2014/main" id="{3F6F5165-72C7-4EA4-95A9-ECE0112AD395}"/>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7" name="Oval 38">
                  <a:extLst>
                    <a:ext uri="{FF2B5EF4-FFF2-40B4-BE49-F238E27FC236}">
                      <a16:creationId xmlns:a16="http://schemas.microsoft.com/office/drawing/2014/main" id="{ADD9456D-873E-4C4B-9484-BA9A85E583B4}"/>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8" name="Oval 39">
                  <a:extLst>
                    <a:ext uri="{FF2B5EF4-FFF2-40B4-BE49-F238E27FC236}">
                      <a16:creationId xmlns:a16="http://schemas.microsoft.com/office/drawing/2014/main" id="{82CC8C53-AFBB-4ED8-A84F-2992DC8B124E}"/>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9" name="Freeform 40">
                  <a:extLst>
                    <a:ext uri="{FF2B5EF4-FFF2-40B4-BE49-F238E27FC236}">
                      <a16:creationId xmlns:a16="http://schemas.microsoft.com/office/drawing/2014/main" id="{B3351E20-A7E6-42F1-B774-C7DE6243E7D1}"/>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0" name="Freeform 41">
                  <a:extLst>
                    <a:ext uri="{FF2B5EF4-FFF2-40B4-BE49-F238E27FC236}">
                      <a16:creationId xmlns:a16="http://schemas.microsoft.com/office/drawing/2014/main" id="{9F34B85D-8153-4D0E-B473-5FB8A00FF6A9}"/>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1" name="Freeform 42">
                  <a:extLst>
                    <a:ext uri="{FF2B5EF4-FFF2-40B4-BE49-F238E27FC236}">
                      <a16:creationId xmlns:a16="http://schemas.microsoft.com/office/drawing/2014/main" id="{A4E69A87-8967-49A9-970F-A1BEEF11CD60}"/>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2" name="Freeform 44">
                  <a:extLst>
                    <a:ext uri="{FF2B5EF4-FFF2-40B4-BE49-F238E27FC236}">
                      <a16:creationId xmlns:a16="http://schemas.microsoft.com/office/drawing/2014/main" id="{6C06D40B-1374-464E-ACF6-1891C14FED3F}"/>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3" name="Freeform 45">
                  <a:extLst>
                    <a:ext uri="{FF2B5EF4-FFF2-40B4-BE49-F238E27FC236}">
                      <a16:creationId xmlns:a16="http://schemas.microsoft.com/office/drawing/2014/main" id="{05C302E2-8298-4D3F-B9BB-B5343C643AC4}"/>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4" name="Freeform 46">
                  <a:extLst>
                    <a:ext uri="{FF2B5EF4-FFF2-40B4-BE49-F238E27FC236}">
                      <a16:creationId xmlns:a16="http://schemas.microsoft.com/office/drawing/2014/main" id="{33DA5C77-4B99-4AC9-B388-F93A29C7D0DC}"/>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5" name="Freeform 48">
                  <a:extLst>
                    <a:ext uri="{FF2B5EF4-FFF2-40B4-BE49-F238E27FC236}">
                      <a16:creationId xmlns:a16="http://schemas.microsoft.com/office/drawing/2014/main" id="{8786C103-287B-433B-88B5-2E913BF71D19}"/>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6" name="Freeform 49">
                  <a:extLst>
                    <a:ext uri="{FF2B5EF4-FFF2-40B4-BE49-F238E27FC236}">
                      <a16:creationId xmlns:a16="http://schemas.microsoft.com/office/drawing/2014/main" id="{B8E3F838-D8D4-4DFA-9269-C5592FC5D9BE}"/>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7" name="Freeform 50">
                  <a:extLst>
                    <a:ext uri="{FF2B5EF4-FFF2-40B4-BE49-F238E27FC236}">
                      <a16:creationId xmlns:a16="http://schemas.microsoft.com/office/drawing/2014/main" id="{2285BD8C-9229-4CB6-83A9-0F1519DB75CC}"/>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8" name="Freeform 51">
                  <a:extLst>
                    <a:ext uri="{FF2B5EF4-FFF2-40B4-BE49-F238E27FC236}">
                      <a16:creationId xmlns:a16="http://schemas.microsoft.com/office/drawing/2014/main" id="{42818681-EC40-4DAA-BB8C-792A87E799D3}"/>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9" name="Freeform 52">
                  <a:extLst>
                    <a:ext uri="{FF2B5EF4-FFF2-40B4-BE49-F238E27FC236}">
                      <a16:creationId xmlns:a16="http://schemas.microsoft.com/office/drawing/2014/main" id="{4C551971-CF39-49F1-850B-D8C701863BF1}"/>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0" name="Freeform 53">
                  <a:extLst>
                    <a:ext uri="{FF2B5EF4-FFF2-40B4-BE49-F238E27FC236}">
                      <a16:creationId xmlns:a16="http://schemas.microsoft.com/office/drawing/2014/main" id="{3422EDDA-8AE6-4A64-A742-D8AEB49AF64D}"/>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1" name="Freeform 54">
                  <a:extLst>
                    <a:ext uri="{FF2B5EF4-FFF2-40B4-BE49-F238E27FC236}">
                      <a16:creationId xmlns:a16="http://schemas.microsoft.com/office/drawing/2014/main" id="{89967C2F-DCA9-4EEC-ADBF-F264681CEF59}"/>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2" name="Freeform 55">
                  <a:extLst>
                    <a:ext uri="{FF2B5EF4-FFF2-40B4-BE49-F238E27FC236}">
                      <a16:creationId xmlns:a16="http://schemas.microsoft.com/office/drawing/2014/main" id="{D5273558-9970-4792-B88E-CA73706F3554}"/>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3" name="Freeform 56">
                  <a:extLst>
                    <a:ext uri="{FF2B5EF4-FFF2-40B4-BE49-F238E27FC236}">
                      <a16:creationId xmlns:a16="http://schemas.microsoft.com/office/drawing/2014/main" id="{03ACE835-3F7E-4153-B694-EA39D414CEAC}"/>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4" name="Freeform 57">
                  <a:extLst>
                    <a:ext uri="{FF2B5EF4-FFF2-40B4-BE49-F238E27FC236}">
                      <a16:creationId xmlns:a16="http://schemas.microsoft.com/office/drawing/2014/main" id="{3CED66F2-1679-4C69-BB33-F9EF67ED8FEE}"/>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5" name="Freeform 58">
                  <a:extLst>
                    <a:ext uri="{FF2B5EF4-FFF2-40B4-BE49-F238E27FC236}">
                      <a16:creationId xmlns:a16="http://schemas.microsoft.com/office/drawing/2014/main" id="{B39D3B91-5A20-451B-9C08-9EB102682FB3}"/>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6" name="Freeform 59">
                  <a:extLst>
                    <a:ext uri="{FF2B5EF4-FFF2-40B4-BE49-F238E27FC236}">
                      <a16:creationId xmlns:a16="http://schemas.microsoft.com/office/drawing/2014/main" id="{89CFB35B-4F3C-4AC5-B471-98F202718075}"/>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7" name="Freeform 60">
                  <a:extLst>
                    <a:ext uri="{FF2B5EF4-FFF2-40B4-BE49-F238E27FC236}">
                      <a16:creationId xmlns:a16="http://schemas.microsoft.com/office/drawing/2014/main" id="{708D3177-CA91-4890-86A4-7B0982F2B2C4}"/>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8" name="Freeform 61">
                  <a:extLst>
                    <a:ext uri="{FF2B5EF4-FFF2-40B4-BE49-F238E27FC236}">
                      <a16:creationId xmlns:a16="http://schemas.microsoft.com/office/drawing/2014/main" id="{C5CBB7F1-DE37-49C2-9228-ED8BAED47F14}"/>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9" name="Freeform 62">
                  <a:extLst>
                    <a:ext uri="{FF2B5EF4-FFF2-40B4-BE49-F238E27FC236}">
                      <a16:creationId xmlns:a16="http://schemas.microsoft.com/office/drawing/2014/main" id="{A51FF7D8-8052-4FEF-BF04-C81B52C3755B}"/>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0" name="Freeform 63">
                  <a:extLst>
                    <a:ext uri="{FF2B5EF4-FFF2-40B4-BE49-F238E27FC236}">
                      <a16:creationId xmlns:a16="http://schemas.microsoft.com/office/drawing/2014/main" id="{E435A723-F096-49DB-99D1-54E689F068AF}"/>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1" name="Freeform 64">
                  <a:extLst>
                    <a:ext uri="{FF2B5EF4-FFF2-40B4-BE49-F238E27FC236}">
                      <a16:creationId xmlns:a16="http://schemas.microsoft.com/office/drawing/2014/main" id="{E7A431BA-6D47-4DE1-BF66-ED62DA714665}"/>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2" name="Freeform 65">
                  <a:extLst>
                    <a:ext uri="{FF2B5EF4-FFF2-40B4-BE49-F238E27FC236}">
                      <a16:creationId xmlns:a16="http://schemas.microsoft.com/office/drawing/2014/main" id="{1D319F18-9FED-4AE4-999E-998840543EEA}"/>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3" name="Rectangle 66">
                  <a:extLst>
                    <a:ext uri="{FF2B5EF4-FFF2-40B4-BE49-F238E27FC236}">
                      <a16:creationId xmlns:a16="http://schemas.microsoft.com/office/drawing/2014/main" id="{DE1DFB49-28D7-4DB9-AEE7-AE401BC51EAA}"/>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4" name="Rectangle 67">
                  <a:extLst>
                    <a:ext uri="{FF2B5EF4-FFF2-40B4-BE49-F238E27FC236}">
                      <a16:creationId xmlns:a16="http://schemas.microsoft.com/office/drawing/2014/main" id="{7AC1087E-9AC4-404D-9D5A-86421BB274F6}"/>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5" name="Freeform 68">
                  <a:extLst>
                    <a:ext uri="{FF2B5EF4-FFF2-40B4-BE49-F238E27FC236}">
                      <a16:creationId xmlns:a16="http://schemas.microsoft.com/office/drawing/2014/main" id="{D306F4CD-B44A-4FA7-A916-5967F0BD3EA4}"/>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6" name="Freeform 69">
                  <a:extLst>
                    <a:ext uri="{FF2B5EF4-FFF2-40B4-BE49-F238E27FC236}">
                      <a16:creationId xmlns:a16="http://schemas.microsoft.com/office/drawing/2014/main" id="{4BC2B3D6-56D5-4EB9-AF92-8D3138CEEDE8}"/>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7" name="Freeform 70">
                  <a:extLst>
                    <a:ext uri="{FF2B5EF4-FFF2-40B4-BE49-F238E27FC236}">
                      <a16:creationId xmlns:a16="http://schemas.microsoft.com/office/drawing/2014/main" id="{2D00B70F-7360-41F0-BEB9-476E34C7C6E1}"/>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8" name="Freeform 71">
                  <a:extLst>
                    <a:ext uri="{FF2B5EF4-FFF2-40B4-BE49-F238E27FC236}">
                      <a16:creationId xmlns:a16="http://schemas.microsoft.com/office/drawing/2014/main" id="{741D2763-A0DF-4174-8E67-9BD2AF9FCCCF}"/>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9" name="Oval 72">
                  <a:extLst>
                    <a:ext uri="{FF2B5EF4-FFF2-40B4-BE49-F238E27FC236}">
                      <a16:creationId xmlns:a16="http://schemas.microsoft.com/office/drawing/2014/main" id="{B96F2275-3F80-4BD5-8204-29B68842F5ED}"/>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0" name="Freeform 73">
                  <a:extLst>
                    <a:ext uri="{FF2B5EF4-FFF2-40B4-BE49-F238E27FC236}">
                      <a16:creationId xmlns:a16="http://schemas.microsoft.com/office/drawing/2014/main" id="{EF1AA799-48A0-418A-916B-D051841F27A0}"/>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1" name="Oval 74">
                  <a:extLst>
                    <a:ext uri="{FF2B5EF4-FFF2-40B4-BE49-F238E27FC236}">
                      <a16:creationId xmlns:a16="http://schemas.microsoft.com/office/drawing/2014/main" id="{3C9184A9-29AB-429A-A097-F03291D26ADB}"/>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2" name="Freeform 278">
                  <a:extLst>
                    <a:ext uri="{FF2B5EF4-FFF2-40B4-BE49-F238E27FC236}">
                      <a16:creationId xmlns:a16="http://schemas.microsoft.com/office/drawing/2014/main" id="{ADE44AC2-1E15-4076-AB18-4856F84E40E1}"/>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3" name="Freeform 279">
                  <a:extLst>
                    <a:ext uri="{FF2B5EF4-FFF2-40B4-BE49-F238E27FC236}">
                      <a16:creationId xmlns:a16="http://schemas.microsoft.com/office/drawing/2014/main" id="{8E4F9F52-1E9B-4CF8-B8E4-7B5FE6E0D839}"/>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4" name="Freeform 280">
                  <a:extLst>
                    <a:ext uri="{FF2B5EF4-FFF2-40B4-BE49-F238E27FC236}">
                      <a16:creationId xmlns:a16="http://schemas.microsoft.com/office/drawing/2014/main" id="{0F7E62A0-5584-43CC-B2AC-CAED1018E765}"/>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5" name="Freeform 281">
                  <a:extLst>
                    <a:ext uri="{FF2B5EF4-FFF2-40B4-BE49-F238E27FC236}">
                      <a16:creationId xmlns:a16="http://schemas.microsoft.com/office/drawing/2014/main" id="{018D50F6-9577-4735-B76A-1EC03B7F98CA}"/>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6" name="Freeform 282">
                  <a:extLst>
                    <a:ext uri="{FF2B5EF4-FFF2-40B4-BE49-F238E27FC236}">
                      <a16:creationId xmlns:a16="http://schemas.microsoft.com/office/drawing/2014/main" id="{4C022651-C85A-4355-9F5D-E046A6F5EFF1}"/>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7" name="Freeform 283">
                  <a:extLst>
                    <a:ext uri="{FF2B5EF4-FFF2-40B4-BE49-F238E27FC236}">
                      <a16:creationId xmlns:a16="http://schemas.microsoft.com/office/drawing/2014/main" id="{4043B8E9-71CC-44A0-8678-1B3AA9EE218E}"/>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8" name="Freeform 284">
                  <a:extLst>
                    <a:ext uri="{FF2B5EF4-FFF2-40B4-BE49-F238E27FC236}">
                      <a16:creationId xmlns:a16="http://schemas.microsoft.com/office/drawing/2014/main" id="{62959125-3033-40E2-B79B-1CE0538A2DB1}"/>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9" name="Freeform 285">
                  <a:extLst>
                    <a:ext uri="{FF2B5EF4-FFF2-40B4-BE49-F238E27FC236}">
                      <a16:creationId xmlns:a16="http://schemas.microsoft.com/office/drawing/2014/main" id="{75BAAE01-FCF3-46F3-8E05-4543A32BFA4D}"/>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0" name="Freeform 286">
                  <a:extLst>
                    <a:ext uri="{FF2B5EF4-FFF2-40B4-BE49-F238E27FC236}">
                      <a16:creationId xmlns:a16="http://schemas.microsoft.com/office/drawing/2014/main" id="{C0082083-C9A6-4920-83C4-91780B972097}"/>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1" name="Freeform 287">
                  <a:extLst>
                    <a:ext uri="{FF2B5EF4-FFF2-40B4-BE49-F238E27FC236}">
                      <a16:creationId xmlns:a16="http://schemas.microsoft.com/office/drawing/2014/main" id="{FCC707D0-1557-4DB6-9DDC-61368F1DEB1E}"/>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2" name="Freeform 288">
                  <a:extLst>
                    <a:ext uri="{FF2B5EF4-FFF2-40B4-BE49-F238E27FC236}">
                      <a16:creationId xmlns:a16="http://schemas.microsoft.com/office/drawing/2014/main" id="{F32B5F62-DBC7-4C90-958C-5186FCC14FE4}"/>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3" name="Freeform 289">
                  <a:extLst>
                    <a:ext uri="{FF2B5EF4-FFF2-40B4-BE49-F238E27FC236}">
                      <a16:creationId xmlns:a16="http://schemas.microsoft.com/office/drawing/2014/main" id="{09D6EED4-C762-41EE-9997-C411CBC613EA}"/>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4" name="Freeform 290">
                  <a:extLst>
                    <a:ext uri="{FF2B5EF4-FFF2-40B4-BE49-F238E27FC236}">
                      <a16:creationId xmlns:a16="http://schemas.microsoft.com/office/drawing/2014/main" id="{BA188F50-50CC-4E27-8A52-D772AE97AB3D}"/>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5" name="Freeform 291">
                  <a:extLst>
                    <a:ext uri="{FF2B5EF4-FFF2-40B4-BE49-F238E27FC236}">
                      <a16:creationId xmlns:a16="http://schemas.microsoft.com/office/drawing/2014/main" id="{96C20C50-B09D-4EAA-ACF9-93249DD8E16B}"/>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6" name="Freeform 292">
                  <a:extLst>
                    <a:ext uri="{FF2B5EF4-FFF2-40B4-BE49-F238E27FC236}">
                      <a16:creationId xmlns:a16="http://schemas.microsoft.com/office/drawing/2014/main" id="{5CC0FAEE-6233-409D-A00D-F934361FD0DB}"/>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7" name="Freeform 293">
                  <a:extLst>
                    <a:ext uri="{FF2B5EF4-FFF2-40B4-BE49-F238E27FC236}">
                      <a16:creationId xmlns:a16="http://schemas.microsoft.com/office/drawing/2014/main" id="{32D2607D-B64F-4AD2-A264-6626718310B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8" name="Freeform 294">
                  <a:extLst>
                    <a:ext uri="{FF2B5EF4-FFF2-40B4-BE49-F238E27FC236}">
                      <a16:creationId xmlns:a16="http://schemas.microsoft.com/office/drawing/2014/main" id="{F289A2C2-7E4E-4FC1-A69B-7039A971F0C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9" name="Freeform 295">
                  <a:extLst>
                    <a:ext uri="{FF2B5EF4-FFF2-40B4-BE49-F238E27FC236}">
                      <a16:creationId xmlns:a16="http://schemas.microsoft.com/office/drawing/2014/main" id="{EDB485C5-28B5-4150-AB56-F9E56B33692C}"/>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041" name="Rectangle 296">
                <a:extLst>
                  <a:ext uri="{FF2B5EF4-FFF2-40B4-BE49-F238E27FC236}">
                    <a16:creationId xmlns:a16="http://schemas.microsoft.com/office/drawing/2014/main" id="{FCDFE3C0-CFE2-4AF1-97B4-6333BB174C3A}"/>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2" name="Rectangle 297">
                <a:extLst>
                  <a:ext uri="{FF2B5EF4-FFF2-40B4-BE49-F238E27FC236}">
                    <a16:creationId xmlns:a16="http://schemas.microsoft.com/office/drawing/2014/main" id="{F3F1C210-1701-4EDC-AB2E-DCB6E0F1C41E}"/>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3" name="Rectangle 298">
                <a:extLst>
                  <a:ext uri="{FF2B5EF4-FFF2-40B4-BE49-F238E27FC236}">
                    <a16:creationId xmlns:a16="http://schemas.microsoft.com/office/drawing/2014/main" id="{E281F95E-D7F9-44FB-882C-924B6E5CFBC5}"/>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4" name="Rectangle 299">
                <a:extLst>
                  <a:ext uri="{FF2B5EF4-FFF2-40B4-BE49-F238E27FC236}">
                    <a16:creationId xmlns:a16="http://schemas.microsoft.com/office/drawing/2014/main" id="{0919A2E4-2756-443A-9E5C-A6AF202685B5}"/>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5" name="Rectangle 300">
                <a:extLst>
                  <a:ext uri="{FF2B5EF4-FFF2-40B4-BE49-F238E27FC236}">
                    <a16:creationId xmlns:a16="http://schemas.microsoft.com/office/drawing/2014/main" id="{1775C8F9-6A48-4A16-9D51-489405980E17}"/>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6" name="Rectangle 301">
                <a:extLst>
                  <a:ext uri="{FF2B5EF4-FFF2-40B4-BE49-F238E27FC236}">
                    <a16:creationId xmlns:a16="http://schemas.microsoft.com/office/drawing/2014/main" id="{02D4838D-6D8A-4BF9-B339-8BB4D84529D2}"/>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7" name="Rectangle 302">
                <a:extLst>
                  <a:ext uri="{FF2B5EF4-FFF2-40B4-BE49-F238E27FC236}">
                    <a16:creationId xmlns:a16="http://schemas.microsoft.com/office/drawing/2014/main" id="{BBB28B0C-2CA6-464F-9FBD-F382463CDFDE}"/>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8" name="Rectangle 303">
                <a:extLst>
                  <a:ext uri="{FF2B5EF4-FFF2-40B4-BE49-F238E27FC236}">
                    <a16:creationId xmlns:a16="http://schemas.microsoft.com/office/drawing/2014/main" id="{BD102713-6EB0-4500-A37C-41BA5BF2ACA9}"/>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9" name="Freeform 304">
                <a:extLst>
                  <a:ext uri="{FF2B5EF4-FFF2-40B4-BE49-F238E27FC236}">
                    <a16:creationId xmlns:a16="http://schemas.microsoft.com/office/drawing/2014/main" id="{2AE1CFD3-6C66-47E5-94CC-98B005390877}"/>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0" name="Freeform 305">
                <a:extLst>
                  <a:ext uri="{FF2B5EF4-FFF2-40B4-BE49-F238E27FC236}">
                    <a16:creationId xmlns:a16="http://schemas.microsoft.com/office/drawing/2014/main" id="{4F53B817-9BA0-4CC1-85DF-7C4D143ACB5A}"/>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1" name="Freeform 306">
                <a:extLst>
                  <a:ext uri="{FF2B5EF4-FFF2-40B4-BE49-F238E27FC236}">
                    <a16:creationId xmlns:a16="http://schemas.microsoft.com/office/drawing/2014/main" id="{4ABC2686-8C0D-4673-AD68-21E463462EA9}"/>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2" name="Freeform 307">
                <a:extLst>
                  <a:ext uri="{FF2B5EF4-FFF2-40B4-BE49-F238E27FC236}">
                    <a16:creationId xmlns:a16="http://schemas.microsoft.com/office/drawing/2014/main" id="{268A1040-5A7F-487A-99C8-EAD9552C004B}"/>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3" name="Freeform 308">
                <a:extLst>
                  <a:ext uri="{FF2B5EF4-FFF2-40B4-BE49-F238E27FC236}">
                    <a16:creationId xmlns:a16="http://schemas.microsoft.com/office/drawing/2014/main" id="{31AE303E-2AF5-4F8B-A588-73681EA98D2A}"/>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4" name="Freeform 309">
                <a:extLst>
                  <a:ext uri="{FF2B5EF4-FFF2-40B4-BE49-F238E27FC236}">
                    <a16:creationId xmlns:a16="http://schemas.microsoft.com/office/drawing/2014/main" id="{EEAE9AC4-F1FA-456E-9768-3D019674BCE4}"/>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5" name="Freeform 310">
                <a:extLst>
                  <a:ext uri="{FF2B5EF4-FFF2-40B4-BE49-F238E27FC236}">
                    <a16:creationId xmlns:a16="http://schemas.microsoft.com/office/drawing/2014/main" id="{D38E4977-29C9-4644-BC0E-6C68C1E5088B}"/>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6" name="Freeform 311">
                <a:extLst>
                  <a:ext uri="{FF2B5EF4-FFF2-40B4-BE49-F238E27FC236}">
                    <a16:creationId xmlns:a16="http://schemas.microsoft.com/office/drawing/2014/main" id="{3DD594D3-B598-4684-A1F4-77765B8B640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7" name="Freeform 312">
                <a:extLst>
                  <a:ext uri="{FF2B5EF4-FFF2-40B4-BE49-F238E27FC236}">
                    <a16:creationId xmlns:a16="http://schemas.microsoft.com/office/drawing/2014/main" id="{8F22AD10-D1D9-4DA4-A13C-01DF4DA3B5A4}"/>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8" name="Freeform 313">
                <a:extLst>
                  <a:ext uri="{FF2B5EF4-FFF2-40B4-BE49-F238E27FC236}">
                    <a16:creationId xmlns:a16="http://schemas.microsoft.com/office/drawing/2014/main" id="{ECBD03F3-D44E-48F5-95EE-E0BE55B934CC}"/>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9" name="Freeform 314">
                <a:extLst>
                  <a:ext uri="{FF2B5EF4-FFF2-40B4-BE49-F238E27FC236}">
                    <a16:creationId xmlns:a16="http://schemas.microsoft.com/office/drawing/2014/main" id="{29835558-4E24-4F2F-856F-3052107DEA6B}"/>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0" name="Freeform 315">
                <a:extLst>
                  <a:ext uri="{FF2B5EF4-FFF2-40B4-BE49-F238E27FC236}">
                    <a16:creationId xmlns:a16="http://schemas.microsoft.com/office/drawing/2014/main" id="{96E606F6-3C0E-4E60-BC40-A4ED96529A5A}"/>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1" name="Freeform 316">
                <a:extLst>
                  <a:ext uri="{FF2B5EF4-FFF2-40B4-BE49-F238E27FC236}">
                    <a16:creationId xmlns:a16="http://schemas.microsoft.com/office/drawing/2014/main" id="{3FEFEDCE-7615-4D6B-8E47-E7FC7D3F5E2B}"/>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2" name="Freeform 317">
                <a:extLst>
                  <a:ext uri="{FF2B5EF4-FFF2-40B4-BE49-F238E27FC236}">
                    <a16:creationId xmlns:a16="http://schemas.microsoft.com/office/drawing/2014/main" id="{9AA5621C-DB40-4DD9-8347-7CA47829C9BA}"/>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3" name="Freeform 318">
                <a:extLst>
                  <a:ext uri="{FF2B5EF4-FFF2-40B4-BE49-F238E27FC236}">
                    <a16:creationId xmlns:a16="http://schemas.microsoft.com/office/drawing/2014/main" id="{CFA49A92-1132-46EE-AA6F-96D21DED6F1A}"/>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4" name="Freeform 319">
                <a:extLst>
                  <a:ext uri="{FF2B5EF4-FFF2-40B4-BE49-F238E27FC236}">
                    <a16:creationId xmlns:a16="http://schemas.microsoft.com/office/drawing/2014/main" id="{E82B8214-C43E-4A32-A22E-FF2516D6DAD1}"/>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5" name="Freeform 320">
                <a:extLst>
                  <a:ext uri="{FF2B5EF4-FFF2-40B4-BE49-F238E27FC236}">
                    <a16:creationId xmlns:a16="http://schemas.microsoft.com/office/drawing/2014/main" id="{53CEFF8A-EB00-42CB-B701-D94A776C9BE7}"/>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6" name="Freeform 321">
                <a:extLst>
                  <a:ext uri="{FF2B5EF4-FFF2-40B4-BE49-F238E27FC236}">
                    <a16:creationId xmlns:a16="http://schemas.microsoft.com/office/drawing/2014/main" id="{856A40DA-572E-4175-8120-4CB5A1EE2FA2}"/>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7" name="Freeform 322">
                <a:extLst>
                  <a:ext uri="{FF2B5EF4-FFF2-40B4-BE49-F238E27FC236}">
                    <a16:creationId xmlns:a16="http://schemas.microsoft.com/office/drawing/2014/main" id="{725731B3-C2D9-4AFB-A7EF-2A27F1C4A5F6}"/>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8" name="Freeform 323">
                <a:extLst>
                  <a:ext uri="{FF2B5EF4-FFF2-40B4-BE49-F238E27FC236}">
                    <a16:creationId xmlns:a16="http://schemas.microsoft.com/office/drawing/2014/main" id="{F803B641-99A2-40AD-AE92-EEDBCED66FC3}"/>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9" name="Freeform 324">
                <a:extLst>
                  <a:ext uri="{FF2B5EF4-FFF2-40B4-BE49-F238E27FC236}">
                    <a16:creationId xmlns:a16="http://schemas.microsoft.com/office/drawing/2014/main" id="{07A8AB89-D286-4B5D-914C-77C3EED9A88B}"/>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0" name="Freeform 325">
                <a:extLst>
                  <a:ext uri="{FF2B5EF4-FFF2-40B4-BE49-F238E27FC236}">
                    <a16:creationId xmlns:a16="http://schemas.microsoft.com/office/drawing/2014/main" id="{524324E0-4225-4ECA-BC48-985C41E0E34A}"/>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1" name="Freeform 326">
                <a:extLst>
                  <a:ext uri="{FF2B5EF4-FFF2-40B4-BE49-F238E27FC236}">
                    <a16:creationId xmlns:a16="http://schemas.microsoft.com/office/drawing/2014/main" id="{1EF59229-D555-4610-8FB9-1B0F1E6B355D}"/>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2" name="Freeform 327">
                <a:extLst>
                  <a:ext uri="{FF2B5EF4-FFF2-40B4-BE49-F238E27FC236}">
                    <a16:creationId xmlns:a16="http://schemas.microsoft.com/office/drawing/2014/main" id="{392A25D1-C9B3-486B-9D2F-FBB7E27F5CE4}"/>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3" name="Freeform 328">
                <a:extLst>
                  <a:ext uri="{FF2B5EF4-FFF2-40B4-BE49-F238E27FC236}">
                    <a16:creationId xmlns:a16="http://schemas.microsoft.com/office/drawing/2014/main" id="{59A31CE5-1255-42D2-BEC0-C37E97DE00D6}"/>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4" name="Freeform 329">
                <a:extLst>
                  <a:ext uri="{FF2B5EF4-FFF2-40B4-BE49-F238E27FC236}">
                    <a16:creationId xmlns:a16="http://schemas.microsoft.com/office/drawing/2014/main" id="{AF8BA39D-768B-4D6A-8E05-B06699DE2D50}"/>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5" name="Freeform 330">
                <a:extLst>
                  <a:ext uri="{FF2B5EF4-FFF2-40B4-BE49-F238E27FC236}">
                    <a16:creationId xmlns:a16="http://schemas.microsoft.com/office/drawing/2014/main" id="{C861B591-488E-4171-AEDB-31A3907AA6FF}"/>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6" name="Freeform 331">
                <a:extLst>
                  <a:ext uri="{FF2B5EF4-FFF2-40B4-BE49-F238E27FC236}">
                    <a16:creationId xmlns:a16="http://schemas.microsoft.com/office/drawing/2014/main" id="{9054C486-7EE6-4EC9-8DA4-B23E2DC89759}"/>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7" name="Freeform 332">
                <a:extLst>
                  <a:ext uri="{FF2B5EF4-FFF2-40B4-BE49-F238E27FC236}">
                    <a16:creationId xmlns:a16="http://schemas.microsoft.com/office/drawing/2014/main" id="{08CD8343-D64E-4536-AFD8-765503449921}"/>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8" name="Freeform 333">
                <a:extLst>
                  <a:ext uri="{FF2B5EF4-FFF2-40B4-BE49-F238E27FC236}">
                    <a16:creationId xmlns:a16="http://schemas.microsoft.com/office/drawing/2014/main" id="{B4ABC0B5-4EC2-4544-B928-09040E95E349}"/>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9" name="Freeform 334">
                <a:extLst>
                  <a:ext uri="{FF2B5EF4-FFF2-40B4-BE49-F238E27FC236}">
                    <a16:creationId xmlns:a16="http://schemas.microsoft.com/office/drawing/2014/main" id="{42F5C73B-3BD8-41D5-8DDC-B4EE91F61650}"/>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0" name="Freeform 335">
                <a:extLst>
                  <a:ext uri="{FF2B5EF4-FFF2-40B4-BE49-F238E27FC236}">
                    <a16:creationId xmlns:a16="http://schemas.microsoft.com/office/drawing/2014/main" id="{EF284D6B-9052-4CD1-8167-142391C37D0E}"/>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9" name="Group 868">
              <a:extLst>
                <a:ext uri="{FF2B5EF4-FFF2-40B4-BE49-F238E27FC236}">
                  <a16:creationId xmlns:a16="http://schemas.microsoft.com/office/drawing/2014/main" id="{B40ACB4D-B290-466C-8130-0EEC0724DA1C}"/>
                </a:ext>
              </a:extLst>
            </p:cNvPr>
            <p:cNvGrpSpPr/>
            <p:nvPr/>
          </p:nvGrpSpPr>
          <p:grpSpPr>
            <a:xfrm>
              <a:off x="5767681" y="4768645"/>
              <a:ext cx="481124" cy="461144"/>
              <a:chOff x="4799926" y="6845477"/>
              <a:chExt cx="571413" cy="547683"/>
            </a:xfrm>
            <a:solidFill>
              <a:schemeClr val="tx2"/>
            </a:solidFill>
          </p:grpSpPr>
          <p:sp>
            <p:nvSpPr>
              <p:cNvPr id="948" name="Freeform 162">
                <a:extLst>
                  <a:ext uri="{FF2B5EF4-FFF2-40B4-BE49-F238E27FC236}">
                    <a16:creationId xmlns:a16="http://schemas.microsoft.com/office/drawing/2014/main" id="{E6864F5C-DBC2-48C3-A757-334961787CAF}"/>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9" name="Oval 189">
                <a:extLst>
                  <a:ext uri="{FF2B5EF4-FFF2-40B4-BE49-F238E27FC236}">
                    <a16:creationId xmlns:a16="http://schemas.microsoft.com/office/drawing/2014/main" id="{E97EDDE0-66D1-4C26-9E1E-8F5398DCEA8E}"/>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0" name="Freeform 190">
                <a:extLst>
                  <a:ext uri="{FF2B5EF4-FFF2-40B4-BE49-F238E27FC236}">
                    <a16:creationId xmlns:a16="http://schemas.microsoft.com/office/drawing/2014/main" id="{70C8F789-005C-42F2-B11D-0D7A0041B2AA}"/>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1" name="Freeform 191">
                <a:extLst>
                  <a:ext uri="{FF2B5EF4-FFF2-40B4-BE49-F238E27FC236}">
                    <a16:creationId xmlns:a16="http://schemas.microsoft.com/office/drawing/2014/main" id="{5258EE7B-B014-4A10-BE31-34A469BE00FA}"/>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2" name="Freeform 192">
                <a:extLst>
                  <a:ext uri="{FF2B5EF4-FFF2-40B4-BE49-F238E27FC236}">
                    <a16:creationId xmlns:a16="http://schemas.microsoft.com/office/drawing/2014/main" id="{6C2724C7-0D8C-47C6-8CF0-82F46926D176}"/>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3" name="Freeform 193">
                <a:extLst>
                  <a:ext uri="{FF2B5EF4-FFF2-40B4-BE49-F238E27FC236}">
                    <a16:creationId xmlns:a16="http://schemas.microsoft.com/office/drawing/2014/main" id="{FA27ACA8-F1A6-4262-9E6A-4F01D435731D}"/>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4" name="Freeform 194">
                <a:extLst>
                  <a:ext uri="{FF2B5EF4-FFF2-40B4-BE49-F238E27FC236}">
                    <a16:creationId xmlns:a16="http://schemas.microsoft.com/office/drawing/2014/main" id="{D8058D70-9486-4BF1-B4D8-660E26EF3F62}"/>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5" name="Freeform 195">
                <a:extLst>
                  <a:ext uri="{FF2B5EF4-FFF2-40B4-BE49-F238E27FC236}">
                    <a16:creationId xmlns:a16="http://schemas.microsoft.com/office/drawing/2014/main" id="{A2465CF4-F779-4AEF-AFD8-2FC52BDCB75C}"/>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6" name="Freeform 196">
                <a:extLst>
                  <a:ext uri="{FF2B5EF4-FFF2-40B4-BE49-F238E27FC236}">
                    <a16:creationId xmlns:a16="http://schemas.microsoft.com/office/drawing/2014/main" id="{ABE67A19-2074-44D7-91D3-7BF3E78D82DC}"/>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7" name="Freeform 197">
                <a:extLst>
                  <a:ext uri="{FF2B5EF4-FFF2-40B4-BE49-F238E27FC236}">
                    <a16:creationId xmlns:a16="http://schemas.microsoft.com/office/drawing/2014/main" id="{F048D092-7DAA-4FFA-B2A5-B44C56F4F45B}"/>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8" name="Freeform 198">
                <a:extLst>
                  <a:ext uri="{FF2B5EF4-FFF2-40B4-BE49-F238E27FC236}">
                    <a16:creationId xmlns:a16="http://schemas.microsoft.com/office/drawing/2014/main" id="{6C4497B3-D630-45F7-967E-84309EA61CDF}"/>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9" name="Rectangle 199">
                <a:extLst>
                  <a:ext uri="{FF2B5EF4-FFF2-40B4-BE49-F238E27FC236}">
                    <a16:creationId xmlns:a16="http://schemas.microsoft.com/office/drawing/2014/main" id="{8B46E314-DF4A-4463-B83E-B92F15706106}"/>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0" name="Rectangle 200">
                <a:extLst>
                  <a:ext uri="{FF2B5EF4-FFF2-40B4-BE49-F238E27FC236}">
                    <a16:creationId xmlns:a16="http://schemas.microsoft.com/office/drawing/2014/main" id="{93A52277-6797-4BA9-A8E9-33D0C74B753D}"/>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1" name="Freeform 201">
                <a:extLst>
                  <a:ext uri="{FF2B5EF4-FFF2-40B4-BE49-F238E27FC236}">
                    <a16:creationId xmlns:a16="http://schemas.microsoft.com/office/drawing/2014/main" id="{8DDB8CD2-E7A3-4AF1-9256-FFA2418EE129}"/>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2" name="Freeform 202">
                <a:extLst>
                  <a:ext uri="{FF2B5EF4-FFF2-40B4-BE49-F238E27FC236}">
                    <a16:creationId xmlns:a16="http://schemas.microsoft.com/office/drawing/2014/main" id="{47F20968-77AB-4DD2-9B6F-D1A837306827}"/>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3" name="Rectangle 203">
                <a:extLst>
                  <a:ext uri="{FF2B5EF4-FFF2-40B4-BE49-F238E27FC236}">
                    <a16:creationId xmlns:a16="http://schemas.microsoft.com/office/drawing/2014/main" id="{7D19538B-C2C1-427D-88BC-80CFCDD5D49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4" name="Rectangle 204">
                <a:extLst>
                  <a:ext uri="{FF2B5EF4-FFF2-40B4-BE49-F238E27FC236}">
                    <a16:creationId xmlns:a16="http://schemas.microsoft.com/office/drawing/2014/main" id="{E55E6358-FFF1-4194-9A5A-4F1FA7C2FC02}"/>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5" name="Rectangle 206">
                <a:extLst>
                  <a:ext uri="{FF2B5EF4-FFF2-40B4-BE49-F238E27FC236}">
                    <a16:creationId xmlns:a16="http://schemas.microsoft.com/office/drawing/2014/main" id="{960FC64B-45E8-43FA-A98B-F2C091392C43}"/>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6" name="Rectangle 207">
                <a:extLst>
                  <a:ext uri="{FF2B5EF4-FFF2-40B4-BE49-F238E27FC236}">
                    <a16:creationId xmlns:a16="http://schemas.microsoft.com/office/drawing/2014/main" id="{220A96F5-21D7-4E55-8B95-D578987AA503}"/>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7" name="Freeform 208">
                <a:extLst>
                  <a:ext uri="{FF2B5EF4-FFF2-40B4-BE49-F238E27FC236}">
                    <a16:creationId xmlns:a16="http://schemas.microsoft.com/office/drawing/2014/main" id="{1D156F7C-2790-496B-86AB-4BB69A18573E}"/>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8" name="Freeform 209">
                <a:extLst>
                  <a:ext uri="{FF2B5EF4-FFF2-40B4-BE49-F238E27FC236}">
                    <a16:creationId xmlns:a16="http://schemas.microsoft.com/office/drawing/2014/main" id="{915788F8-2825-44DD-937E-2B7B03D11C16}"/>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9" name="Freeform 210">
                <a:extLst>
                  <a:ext uri="{FF2B5EF4-FFF2-40B4-BE49-F238E27FC236}">
                    <a16:creationId xmlns:a16="http://schemas.microsoft.com/office/drawing/2014/main" id="{E21EF34B-E13D-462F-9111-9837C2606C2A}"/>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0" name="Freeform 211">
                <a:extLst>
                  <a:ext uri="{FF2B5EF4-FFF2-40B4-BE49-F238E27FC236}">
                    <a16:creationId xmlns:a16="http://schemas.microsoft.com/office/drawing/2014/main" id="{409237FE-B4B2-464E-BDF9-AD2EA813EB21}"/>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1" name="Freeform 212">
                <a:extLst>
                  <a:ext uri="{FF2B5EF4-FFF2-40B4-BE49-F238E27FC236}">
                    <a16:creationId xmlns:a16="http://schemas.microsoft.com/office/drawing/2014/main" id="{2032B1F5-3A2B-4AE9-B222-A3B11A6FB323}"/>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2" name="Freeform 213">
                <a:extLst>
                  <a:ext uri="{FF2B5EF4-FFF2-40B4-BE49-F238E27FC236}">
                    <a16:creationId xmlns:a16="http://schemas.microsoft.com/office/drawing/2014/main" id="{11D6A65D-EC05-4A85-B60A-A571F8B08EAC}"/>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3" name="Freeform 214">
                <a:extLst>
                  <a:ext uri="{FF2B5EF4-FFF2-40B4-BE49-F238E27FC236}">
                    <a16:creationId xmlns:a16="http://schemas.microsoft.com/office/drawing/2014/main" id="{51CE440C-EE6B-4BF4-BB5E-9BA6CFA72DF0}"/>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4" name="Freeform 215">
                <a:extLst>
                  <a:ext uri="{FF2B5EF4-FFF2-40B4-BE49-F238E27FC236}">
                    <a16:creationId xmlns:a16="http://schemas.microsoft.com/office/drawing/2014/main" id="{BF2ED6FB-6A8F-4975-8244-F8CEB85F524A}"/>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5" name="Freeform 216">
                <a:extLst>
                  <a:ext uri="{FF2B5EF4-FFF2-40B4-BE49-F238E27FC236}">
                    <a16:creationId xmlns:a16="http://schemas.microsoft.com/office/drawing/2014/main" id="{3C648D8A-CD12-49BD-A26C-94AB4223D96F}"/>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6" name="Freeform 217">
                <a:extLst>
                  <a:ext uri="{FF2B5EF4-FFF2-40B4-BE49-F238E27FC236}">
                    <a16:creationId xmlns:a16="http://schemas.microsoft.com/office/drawing/2014/main" id="{1D14A6CE-85B1-437B-9097-82818725B3C1}"/>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7" name="Freeform 218">
                <a:extLst>
                  <a:ext uri="{FF2B5EF4-FFF2-40B4-BE49-F238E27FC236}">
                    <a16:creationId xmlns:a16="http://schemas.microsoft.com/office/drawing/2014/main" id="{93B79AE0-3B9D-4D88-AA55-D378BD48E211}"/>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8" name="Freeform 219">
                <a:extLst>
                  <a:ext uri="{FF2B5EF4-FFF2-40B4-BE49-F238E27FC236}">
                    <a16:creationId xmlns:a16="http://schemas.microsoft.com/office/drawing/2014/main" id="{F750385D-23A4-425D-AF63-CF23E3CA2768}"/>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9" name="Freeform 220">
                <a:extLst>
                  <a:ext uri="{FF2B5EF4-FFF2-40B4-BE49-F238E27FC236}">
                    <a16:creationId xmlns:a16="http://schemas.microsoft.com/office/drawing/2014/main" id="{B5257E5C-279A-404A-98BF-914187B5D490}"/>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0" name="Freeform 221">
                <a:extLst>
                  <a:ext uri="{FF2B5EF4-FFF2-40B4-BE49-F238E27FC236}">
                    <a16:creationId xmlns:a16="http://schemas.microsoft.com/office/drawing/2014/main" id="{22B7AB6D-326A-4746-9585-4D49A54C87D1}"/>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1" name="Freeform 222">
                <a:extLst>
                  <a:ext uri="{FF2B5EF4-FFF2-40B4-BE49-F238E27FC236}">
                    <a16:creationId xmlns:a16="http://schemas.microsoft.com/office/drawing/2014/main" id="{E3732353-C594-4E2F-8FB9-121F1923A657}"/>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2" name="Freeform 223">
                <a:extLst>
                  <a:ext uri="{FF2B5EF4-FFF2-40B4-BE49-F238E27FC236}">
                    <a16:creationId xmlns:a16="http://schemas.microsoft.com/office/drawing/2014/main" id="{F8439FD0-8D11-4DAB-B4BA-51F76AD9C527}"/>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3" name="Freeform 224">
                <a:extLst>
                  <a:ext uri="{FF2B5EF4-FFF2-40B4-BE49-F238E27FC236}">
                    <a16:creationId xmlns:a16="http://schemas.microsoft.com/office/drawing/2014/main" id="{D5087259-712D-45E2-AF73-FD9286FE2448}"/>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4" name="Freeform 225">
                <a:extLst>
                  <a:ext uri="{FF2B5EF4-FFF2-40B4-BE49-F238E27FC236}">
                    <a16:creationId xmlns:a16="http://schemas.microsoft.com/office/drawing/2014/main" id="{3CC0EF27-A58F-446F-98D3-DB5310932CFE}"/>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5" name="Freeform 226">
                <a:extLst>
                  <a:ext uri="{FF2B5EF4-FFF2-40B4-BE49-F238E27FC236}">
                    <a16:creationId xmlns:a16="http://schemas.microsoft.com/office/drawing/2014/main" id="{4347FAD4-3F56-414C-ABFC-C9A4A04F1AD9}"/>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6" name="Freeform 227">
                <a:extLst>
                  <a:ext uri="{FF2B5EF4-FFF2-40B4-BE49-F238E27FC236}">
                    <a16:creationId xmlns:a16="http://schemas.microsoft.com/office/drawing/2014/main" id="{16845E51-5582-4259-977C-2C5387B45161}"/>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7" name="Freeform 228">
                <a:extLst>
                  <a:ext uri="{FF2B5EF4-FFF2-40B4-BE49-F238E27FC236}">
                    <a16:creationId xmlns:a16="http://schemas.microsoft.com/office/drawing/2014/main" id="{4F941D63-BAB5-4BF6-8736-B4B7A825D0AF}"/>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8" name="Freeform 229">
                <a:extLst>
                  <a:ext uri="{FF2B5EF4-FFF2-40B4-BE49-F238E27FC236}">
                    <a16:creationId xmlns:a16="http://schemas.microsoft.com/office/drawing/2014/main" id="{AAF99448-F1D9-4902-B202-988BAC100F71}"/>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9" name="Freeform 230">
                <a:extLst>
                  <a:ext uri="{FF2B5EF4-FFF2-40B4-BE49-F238E27FC236}">
                    <a16:creationId xmlns:a16="http://schemas.microsoft.com/office/drawing/2014/main" id="{C41F0CD0-0339-49E1-88F9-2287937A994E}"/>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0" name="Rectangle 232">
                <a:extLst>
                  <a:ext uri="{FF2B5EF4-FFF2-40B4-BE49-F238E27FC236}">
                    <a16:creationId xmlns:a16="http://schemas.microsoft.com/office/drawing/2014/main" id="{AE88C0B4-4376-4498-BFFC-BAA441DCE2E9}"/>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1" name="Freeform 233">
                <a:extLst>
                  <a:ext uri="{FF2B5EF4-FFF2-40B4-BE49-F238E27FC236}">
                    <a16:creationId xmlns:a16="http://schemas.microsoft.com/office/drawing/2014/main" id="{D4E803A5-4E06-42A8-9DB7-B6B968EB8778}"/>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2" name="Freeform 234">
                <a:extLst>
                  <a:ext uri="{FF2B5EF4-FFF2-40B4-BE49-F238E27FC236}">
                    <a16:creationId xmlns:a16="http://schemas.microsoft.com/office/drawing/2014/main" id="{DC94F195-3086-4F5B-B7B3-E0010578B359}"/>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3" name="Freeform 235">
                <a:extLst>
                  <a:ext uri="{FF2B5EF4-FFF2-40B4-BE49-F238E27FC236}">
                    <a16:creationId xmlns:a16="http://schemas.microsoft.com/office/drawing/2014/main" id="{7EAD8189-E57E-4A64-9B09-869A22BF2CF7}"/>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4" name="Freeform 236">
                <a:extLst>
                  <a:ext uri="{FF2B5EF4-FFF2-40B4-BE49-F238E27FC236}">
                    <a16:creationId xmlns:a16="http://schemas.microsoft.com/office/drawing/2014/main" id="{19368737-0142-48EB-8CF4-0CCE21B7088D}"/>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5" name="Freeform 237">
                <a:extLst>
                  <a:ext uri="{FF2B5EF4-FFF2-40B4-BE49-F238E27FC236}">
                    <a16:creationId xmlns:a16="http://schemas.microsoft.com/office/drawing/2014/main" id="{115F9A5B-396C-43AF-A99A-1900E2AB9234}"/>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6" name="Freeform 238">
                <a:extLst>
                  <a:ext uri="{FF2B5EF4-FFF2-40B4-BE49-F238E27FC236}">
                    <a16:creationId xmlns:a16="http://schemas.microsoft.com/office/drawing/2014/main" id="{051D3D59-F341-4B5E-BBD2-CDA20B038D08}"/>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7" name="Freeform 239">
                <a:extLst>
                  <a:ext uri="{FF2B5EF4-FFF2-40B4-BE49-F238E27FC236}">
                    <a16:creationId xmlns:a16="http://schemas.microsoft.com/office/drawing/2014/main" id="{8C92763A-C8F3-45A3-B0CB-39273A6E43B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8" name="Freeform 240">
                <a:extLst>
                  <a:ext uri="{FF2B5EF4-FFF2-40B4-BE49-F238E27FC236}">
                    <a16:creationId xmlns:a16="http://schemas.microsoft.com/office/drawing/2014/main" id="{EF2AE3B4-C382-4B45-AB9E-34CE89580B4A}"/>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9" name="Freeform 241">
                <a:extLst>
                  <a:ext uri="{FF2B5EF4-FFF2-40B4-BE49-F238E27FC236}">
                    <a16:creationId xmlns:a16="http://schemas.microsoft.com/office/drawing/2014/main" id="{81BE18A5-D36F-4CF9-9BBD-5F9F9E9004D9}"/>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0" name="Freeform 242">
                <a:extLst>
                  <a:ext uri="{FF2B5EF4-FFF2-40B4-BE49-F238E27FC236}">
                    <a16:creationId xmlns:a16="http://schemas.microsoft.com/office/drawing/2014/main" id="{F58B128E-A2E0-4C35-B0FD-8C8D9794B14B}"/>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1" name="Freeform 243">
                <a:extLst>
                  <a:ext uri="{FF2B5EF4-FFF2-40B4-BE49-F238E27FC236}">
                    <a16:creationId xmlns:a16="http://schemas.microsoft.com/office/drawing/2014/main" id="{D2F0BC82-BFE6-442E-A1FC-86CD17D70124}"/>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2" name="Freeform 244">
                <a:extLst>
                  <a:ext uri="{FF2B5EF4-FFF2-40B4-BE49-F238E27FC236}">
                    <a16:creationId xmlns:a16="http://schemas.microsoft.com/office/drawing/2014/main" id="{0E9B1259-931F-48E5-AD2A-034807573605}"/>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3" name="Freeform 245">
                <a:extLst>
                  <a:ext uri="{FF2B5EF4-FFF2-40B4-BE49-F238E27FC236}">
                    <a16:creationId xmlns:a16="http://schemas.microsoft.com/office/drawing/2014/main" id="{E6E28122-AD02-412C-A19A-11E612B0BC9A}"/>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4" name="Freeform 246">
                <a:extLst>
                  <a:ext uri="{FF2B5EF4-FFF2-40B4-BE49-F238E27FC236}">
                    <a16:creationId xmlns:a16="http://schemas.microsoft.com/office/drawing/2014/main" id="{4BD0AA92-B856-4D02-84F5-4ACD5AD4D7B4}"/>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5" name="Freeform 247">
                <a:extLst>
                  <a:ext uri="{FF2B5EF4-FFF2-40B4-BE49-F238E27FC236}">
                    <a16:creationId xmlns:a16="http://schemas.microsoft.com/office/drawing/2014/main" id="{25D4535E-87AC-4C2E-A282-D98367838970}"/>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6" name="Freeform 248">
                <a:extLst>
                  <a:ext uri="{FF2B5EF4-FFF2-40B4-BE49-F238E27FC236}">
                    <a16:creationId xmlns:a16="http://schemas.microsoft.com/office/drawing/2014/main" id="{7FA4C7DD-D328-4DAC-BC24-04793466F848}"/>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7" name="Freeform 249">
                <a:extLst>
                  <a:ext uri="{FF2B5EF4-FFF2-40B4-BE49-F238E27FC236}">
                    <a16:creationId xmlns:a16="http://schemas.microsoft.com/office/drawing/2014/main" id="{D8A6B189-CB28-4944-829D-62F84357E5C9}"/>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8" name="Freeform 250">
                <a:extLst>
                  <a:ext uri="{FF2B5EF4-FFF2-40B4-BE49-F238E27FC236}">
                    <a16:creationId xmlns:a16="http://schemas.microsoft.com/office/drawing/2014/main" id="{E7963B73-525C-4E65-9412-C57C669E525D}"/>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9" name="Freeform 251">
                <a:extLst>
                  <a:ext uri="{FF2B5EF4-FFF2-40B4-BE49-F238E27FC236}">
                    <a16:creationId xmlns:a16="http://schemas.microsoft.com/office/drawing/2014/main" id="{30977580-EFB0-4633-B837-32785E9A36DD}"/>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0" name="Freeform 252">
                <a:extLst>
                  <a:ext uri="{FF2B5EF4-FFF2-40B4-BE49-F238E27FC236}">
                    <a16:creationId xmlns:a16="http://schemas.microsoft.com/office/drawing/2014/main" id="{9FE8DD4F-4AD7-4095-9860-6AA91DC51B12}"/>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1" name="Freeform 253">
                <a:extLst>
                  <a:ext uri="{FF2B5EF4-FFF2-40B4-BE49-F238E27FC236}">
                    <a16:creationId xmlns:a16="http://schemas.microsoft.com/office/drawing/2014/main" id="{768435CA-6979-4176-A9FC-E9EF580043E5}"/>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2" name="Freeform 254">
                <a:extLst>
                  <a:ext uri="{FF2B5EF4-FFF2-40B4-BE49-F238E27FC236}">
                    <a16:creationId xmlns:a16="http://schemas.microsoft.com/office/drawing/2014/main" id="{762AAA05-0270-4A12-BA9B-004C45779FB3}"/>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3" name="Freeform 255">
                <a:extLst>
                  <a:ext uri="{FF2B5EF4-FFF2-40B4-BE49-F238E27FC236}">
                    <a16:creationId xmlns:a16="http://schemas.microsoft.com/office/drawing/2014/main" id="{01677325-9605-4ED0-B903-CBE8C840693B}"/>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4" name="Freeform 256">
                <a:extLst>
                  <a:ext uri="{FF2B5EF4-FFF2-40B4-BE49-F238E27FC236}">
                    <a16:creationId xmlns:a16="http://schemas.microsoft.com/office/drawing/2014/main" id="{793868BC-F652-43A6-BE4D-FEA96075DC1E}"/>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5" name="Freeform 257">
                <a:extLst>
                  <a:ext uri="{FF2B5EF4-FFF2-40B4-BE49-F238E27FC236}">
                    <a16:creationId xmlns:a16="http://schemas.microsoft.com/office/drawing/2014/main" id="{AEB6DEAE-9C63-47B4-82CE-C3C7CCA0B21B}"/>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6" name="Freeform 258">
                <a:extLst>
                  <a:ext uri="{FF2B5EF4-FFF2-40B4-BE49-F238E27FC236}">
                    <a16:creationId xmlns:a16="http://schemas.microsoft.com/office/drawing/2014/main" id="{E5989904-127A-4D15-A3A3-54D4C59D1918}"/>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7" name="Freeform 259">
                <a:extLst>
                  <a:ext uri="{FF2B5EF4-FFF2-40B4-BE49-F238E27FC236}">
                    <a16:creationId xmlns:a16="http://schemas.microsoft.com/office/drawing/2014/main" id="{00C5BC6D-FB0D-4624-860D-F10D75CDB8EE}"/>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8" name="Freeform 260">
                <a:extLst>
                  <a:ext uri="{FF2B5EF4-FFF2-40B4-BE49-F238E27FC236}">
                    <a16:creationId xmlns:a16="http://schemas.microsoft.com/office/drawing/2014/main" id="{1953457A-8DB7-4666-A27B-19ED6D4A5ADB}"/>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9" name="Freeform 261">
                <a:extLst>
                  <a:ext uri="{FF2B5EF4-FFF2-40B4-BE49-F238E27FC236}">
                    <a16:creationId xmlns:a16="http://schemas.microsoft.com/office/drawing/2014/main" id="{9771C812-5361-441E-9645-B0DFCD4CA24F}"/>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0" name="Freeform 262">
                <a:extLst>
                  <a:ext uri="{FF2B5EF4-FFF2-40B4-BE49-F238E27FC236}">
                    <a16:creationId xmlns:a16="http://schemas.microsoft.com/office/drawing/2014/main" id="{17A5B94B-E11D-4C9A-8B6B-9834D4D1E362}"/>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1" name="Freeform 263">
                <a:extLst>
                  <a:ext uri="{FF2B5EF4-FFF2-40B4-BE49-F238E27FC236}">
                    <a16:creationId xmlns:a16="http://schemas.microsoft.com/office/drawing/2014/main" id="{7C4C9A16-66A0-4C5E-B9B4-EDC4AFF4031B}"/>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2" name="Freeform 264">
                <a:extLst>
                  <a:ext uri="{FF2B5EF4-FFF2-40B4-BE49-F238E27FC236}">
                    <a16:creationId xmlns:a16="http://schemas.microsoft.com/office/drawing/2014/main" id="{7FB76AD0-67CC-4496-B315-D083532E2CD6}"/>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3" name="Freeform 265">
                <a:extLst>
                  <a:ext uri="{FF2B5EF4-FFF2-40B4-BE49-F238E27FC236}">
                    <a16:creationId xmlns:a16="http://schemas.microsoft.com/office/drawing/2014/main" id="{56652276-E305-4F3B-AE01-0FE9481424A2}"/>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4" name="Freeform 266">
                <a:extLst>
                  <a:ext uri="{FF2B5EF4-FFF2-40B4-BE49-F238E27FC236}">
                    <a16:creationId xmlns:a16="http://schemas.microsoft.com/office/drawing/2014/main" id="{4CAC7DED-F3D3-4F3B-AB17-1A92829883A4}"/>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5" name="Freeform 267">
                <a:extLst>
                  <a:ext uri="{FF2B5EF4-FFF2-40B4-BE49-F238E27FC236}">
                    <a16:creationId xmlns:a16="http://schemas.microsoft.com/office/drawing/2014/main" id="{DE0E6D64-046C-4703-9B81-FFD6D2FD09EC}"/>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6" name="Freeform 268">
                <a:extLst>
                  <a:ext uri="{FF2B5EF4-FFF2-40B4-BE49-F238E27FC236}">
                    <a16:creationId xmlns:a16="http://schemas.microsoft.com/office/drawing/2014/main" id="{EBD89E74-7F6A-42D9-9128-E1151A02E61E}"/>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7" name="Freeform 269">
                <a:extLst>
                  <a:ext uri="{FF2B5EF4-FFF2-40B4-BE49-F238E27FC236}">
                    <a16:creationId xmlns:a16="http://schemas.microsoft.com/office/drawing/2014/main" id="{312D98A8-E3E3-4305-AEB4-120316C7E348}"/>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8" name="Freeform 270">
                <a:extLst>
                  <a:ext uri="{FF2B5EF4-FFF2-40B4-BE49-F238E27FC236}">
                    <a16:creationId xmlns:a16="http://schemas.microsoft.com/office/drawing/2014/main" id="{89C57BA7-CE2C-4E83-9515-F5016A48B48D}"/>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9" name="Freeform 271">
                <a:extLst>
                  <a:ext uri="{FF2B5EF4-FFF2-40B4-BE49-F238E27FC236}">
                    <a16:creationId xmlns:a16="http://schemas.microsoft.com/office/drawing/2014/main" id="{DC98688B-C00D-42E6-BBCC-B109B923B4A7}"/>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0" name="Freeform 272">
                <a:extLst>
                  <a:ext uri="{FF2B5EF4-FFF2-40B4-BE49-F238E27FC236}">
                    <a16:creationId xmlns:a16="http://schemas.microsoft.com/office/drawing/2014/main" id="{5E6E6383-112E-4A0D-A030-8737CBBF7D72}"/>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1" name="Freeform 273">
                <a:extLst>
                  <a:ext uri="{FF2B5EF4-FFF2-40B4-BE49-F238E27FC236}">
                    <a16:creationId xmlns:a16="http://schemas.microsoft.com/office/drawing/2014/main" id="{E39DA57E-8194-4166-B062-92166761282C}"/>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2" name="Oval 274">
                <a:extLst>
                  <a:ext uri="{FF2B5EF4-FFF2-40B4-BE49-F238E27FC236}">
                    <a16:creationId xmlns:a16="http://schemas.microsoft.com/office/drawing/2014/main" id="{C56530F1-F401-42ED-A731-8E21C67FDD66}"/>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3" name="Oval 275">
                <a:extLst>
                  <a:ext uri="{FF2B5EF4-FFF2-40B4-BE49-F238E27FC236}">
                    <a16:creationId xmlns:a16="http://schemas.microsoft.com/office/drawing/2014/main" id="{F6CBB15B-82A2-45FC-8B15-591354372B49}"/>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4" name="Freeform 276">
                <a:extLst>
                  <a:ext uri="{FF2B5EF4-FFF2-40B4-BE49-F238E27FC236}">
                    <a16:creationId xmlns:a16="http://schemas.microsoft.com/office/drawing/2014/main" id="{4AFFAED5-17CA-4860-81A4-3F2B06AE2758}"/>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5" name="Freeform 277">
                <a:extLst>
                  <a:ext uri="{FF2B5EF4-FFF2-40B4-BE49-F238E27FC236}">
                    <a16:creationId xmlns:a16="http://schemas.microsoft.com/office/drawing/2014/main" id="{6F32A8D7-5841-4B85-A75D-9475D6AFA66A}"/>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70" name="Group 869">
              <a:extLst>
                <a:ext uri="{FF2B5EF4-FFF2-40B4-BE49-F238E27FC236}">
                  <a16:creationId xmlns:a16="http://schemas.microsoft.com/office/drawing/2014/main" id="{F2E9420D-1463-4264-96FD-42E5331A9476}"/>
                </a:ext>
              </a:extLst>
            </p:cNvPr>
            <p:cNvGrpSpPr/>
            <p:nvPr/>
          </p:nvGrpSpPr>
          <p:grpSpPr>
            <a:xfrm>
              <a:off x="6654117" y="4749771"/>
              <a:ext cx="331431" cy="427035"/>
              <a:chOff x="5344845" y="6823061"/>
              <a:chExt cx="393628" cy="507173"/>
            </a:xfrm>
            <a:solidFill>
              <a:schemeClr val="tx2"/>
            </a:solidFill>
          </p:grpSpPr>
          <p:sp>
            <p:nvSpPr>
              <p:cNvPr id="893" name="Rectangle 231">
                <a:extLst>
                  <a:ext uri="{FF2B5EF4-FFF2-40B4-BE49-F238E27FC236}">
                    <a16:creationId xmlns:a16="http://schemas.microsoft.com/office/drawing/2014/main" id="{0F50040A-5F31-4087-983B-72063841DD3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4" name="Freeform 336">
                <a:extLst>
                  <a:ext uri="{FF2B5EF4-FFF2-40B4-BE49-F238E27FC236}">
                    <a16:creationId xmlns:a16="http://schemas.microsoft.com/office/drawing/2014/main" id="{5BA514DF-A645-4C84-B4BE-6CB0E62AA430}"/>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5" name="Freeform 337">
                <a:extLst>
                  <a:ext uri="{FF2B5EF4-FFF2-40B4-BE49-F238E27FC236}">
                    <a16:creationId xmlns:a16="http://schemas.microsoft.com/office/drawing/2014/main" id="{B73A7C09-DA2E-4E29-898D-619E0EC1930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6" name="Freeform 338">
                <a:extLst>
                  <a:ext uri="{FF2B5EF4-FFF2-40B4-BE49-F238E27FC236}">
                    <a16:creationId xmlns:a16="http://schemas.microsoft.com/office/drawing/2014/main" id="{5E234432-39EE-4173-B806-F0CDBB7ACD6D}"/>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7" name="Freeform 339">
                <a:extLst>
                  <a:ext uri="{FF2B5EF4-FFF2-40B4-BE49-F238E27FC236}">
                    <a16:creationId xmlns:a16="http://schemas.microsoft.com/office/drawing/2014/main" id="{16AB8B99-37BE-49F1-824C-0EB5DAD05980}"/>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8" name="Freeform 340">
                <a:extLst>
                  <a:ext uri="{FF2B5EF4-FFF2-40B4-BE49-F238E27FC236}">
                    <a16:creationId xmlns:a16="http://schemas.microsoft.com/office/drawing/2014/main" id="{31D9E0D9-96F8-49D4-B86B-D48AA93338EC}"/>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9" name="Freeform 341">
                <a:extLst>
                  <a:ext uri="{FF2B5EF4-FFF2-40B4-BE49-F238E27FC236}">
                    <a16:creationId xmlns:a16="http://schemas.microsoft.com/office/drawing/2014/main" id="{4FCF5114-73C0-4EBD-A76C-3DB5415C4508}"/>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0" name="Freeform 342">
                <a:extLst>
                  <a:ext uri="{FF2B5EF4-FFF2-40B4-BE49-F238E27FC236}">
                    <a16:creationId xmlns:a16="http://schemas.microsoft.com/office/drawing/2014/main" id="{BAA1B88F-F9E3-4AC9-B4CD-F045B45A3659}"/>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1" name="Freeform 343">
                <a:extLst>
                  <a:ext uri="{FF2B5EF4-FFF2-40B4-BE49-F238E27FC236}">
                    <a16:creationId xmlns:a16="http://schemas.microsoft.com/office/drawing/2014/main" id="{801654DE-5580-4ADF-8E54-9ADE3B0FD5BF}"/>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2" name="Freeform 344">
                <a:extLst>
                  <a:ext uri="{FF2B5EF4-FFF2-40B4-BE49-F238E27FC236}">
                    <a16:creationId xmlns:a16="http://schemas.microsoft.com/office/drawing/2014/main" id="{531FEF19-70DD-4A1A-B9BF-B87554331C8E}"/>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3" name="Freeform 345">
                <a:extLst>
                  <a:ext uri="{FF2B5EF4-FFF2-40B4-BE49-F238E27FC236}">
                    <a16:creationId xmlns:a16="http://schemas.microsoft.com/office/drawing/2014/main" id="{367BD517-AB04-46CB-9EC8-8C6648C06C66}"/>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4" name="Freeform 346">
                <a:extLst>
                  <a:ext uri="{FF2B5EF4-FFF2-40B4-BE49-F238E27FC236}">
                    <a16:creationId xmlns:a16="http://schemas.microsoft.com/office/drawing/2014/main" id="{44BD2A3C-55B4-4784-92A1-9D8E2B0256B4}"/>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5" name="Freeform 347">
                <a:extLst>
                  <a:ext uri="{FF2B5EF4-FFF2-40B4-BE49-F238E27FC236}">
                    <a16:creationId xmlns:a16="http://schemas.microsoft.com/office/drawing/2014/main" id="{B9D63BAF-0E01-4DE4-80F1-AA8CD37183E3}"/>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6" name="Freeform 348">
                <a:extLst>
                  <a:ext uri="{FF2B5EF4-FFF2-40B4-BE49-F238E27FC236}">
                    <a16:creationId xmlns:a16="http://schemas.microsoft.com/office/drawing/2014/main" id="{8A03E0C0-5BF8-4B5B-B04B-FB979C52B29E}"/>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7" name="Freeform 349">
                <a:extLst>
                  <a:ext uri="{FF2B5EF4-FFF2-40B4-BE49-F238E27FC236}">
                    <a16:creationId xmlns:a16="http://schemas.microsoft.com/office/drawing/2014/main" id="{DE10417E-D035-41C1-9AB8-C43451B122D2}"/>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8" name="Freeform 350">
                <a:extLst>
                  <a:ext uri="{FF2B5EF4-FFF2-40B4-BE49-F238E27FC236}">
                    <a16:creationId xmlns:a16="http://schemas.microsoft.com/office/drawing/2014/main" id="{0FFD6D76-D718-47AE-A8D8-7A515610B927}"/>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9" name="Freeform 351">
                <a:extLst>
                  <a:ext uri="{FF2B5EF4-FFF2-40B4-BE49-F238E27FC236}">
                    <a16:creationId xmlns:a16="http://schemas.microsoft.com/office/drawing/2014/main" id="{8DF5425C-92E1-4E3D-A412-EDF3C8E02FCC}"/>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0" name="Freeform 352">
                <a:extLst>
                  <a:ext uri="{FF2B5EF4-FFF2-40B4-BE49-F238E27FC236}">
                    <a16:creationId xmlns:a16="http://schemas.microsoft.com/office/drawing/2014/main" id="{A6A71D22-5C24-4DDA-8CF5-CDAE429BFF96}"/>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1" name="Freeform 353">
                <a:extLst>
                  <a:ext uri="{FF2B5EF4-FFF2-40B4-BE49-F238E27FC236}">
                    <a16:creationId xmlns:a16="http://schemas.microsoft.com/office/drawing/2014/main" id="{24550F82-858F-4E51-B91B-6ABCF38EC529}"/>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2" name="Freeform 354">
                <a:extLst>
                  <a:ext uri="{FF2B5EF4-FFF2-40B4-BE49-F238E27FC236}">
                    <a16:creationId xmlns:a16="http://schemas.microsoft.com/office/drawing/2014/main" id="{A22637AF-0ADF-4491-8937-3303B99574B9}"/>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3" name="Freeform 355">
                <a:extLst>
                  <a:ext uri="{FF2B5EF4-FFF2-40B4-BE49-F238E27FC236}">
                    <a16:creationId xmlns:a16="http://schemas.microsoft.com/office/drawing/2014/main" id="{4CDEB3AF-9F7D-4CD9-899C-645020916D09}"/>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4" name="Freeform 356">
                <a:extLst>
                  <a:ext uri="{FF2B5EF4-FFF2-40B4-BE49-F238E27FC236}">
                    <a16:creationId xmlns:a16="http://schemas.microsoft.com/office/drawing/2014/main" id="{0C55514D-5C1C-454B-88C3-DC2C35D8F1E8}"/>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5" name="Freeform 357">
                <a:extLst>
                  <a:ext uri="{FF2B5EF4-FFF2-40B4-BE49-F238E27FC236}">
                    <a16:creationId xmlns:a16="http://schemas.microsoft.com/office/drawing/2014/main" id="{70ADAE88-062A-462C-BBB9-99154241450C}"/>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6" name="Freeform 358">
                <a:extLst>
                  <a:ext uri="{FF2B5EF4-FFF2-40B4-BE49-F238E27FC236}">
                    <a16:creationId xmlns:a16="http://schemas.microsoft.com/office/drawing/2014/main" id="{6DCCA219-8838-4C32-A57C-8E69ED3D5A84}"/>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7" name="Freeform 359">
                <a:extLst>
                  <a:ext uri="{FF2B5EF4-FFF2-40B4-BE49-F238E27FC236}">
                    <a16:creationId xmlns:a16="http://schemas.microsoft.com/office/drawing/2014/main" id="{2C4290CB-8809-4A10-834F-ED90685404BE}"/>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8" name="Freeform 360">
                <a:extLst>
                  <a:ext uri="{FF2B5EF4-FFF2-40B4-BE49-F238E27FC236}">
                    <a16:creationId xmlns:a16="http://schemas.microsoft.com/office/drawing/2014/main" id="{60CBB4F8-2E4C-4740-9CCA-24298E97BB95}"/>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9" name="Freeform 361">
                <a:extLst>
                  <a:ext uri="{FF2B5EF4-FFF2-40B4-BE49-F238E27FC236}">
                    <a16:creationId xmlns:a16="http://schemas.microsoft.com/office/drawing/2014/main" id="{37AB29C6-ABB9-47A3-BA4A-4CD935222D75}"/>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0" name="Freeform 362">
                <a:extLst>
                  <a:ext uri="{FF2B5EF4-FFF2-40B4-BE49-F238E27FC236}">
                    <a16:creationId xmlns:a16="http://schemas.microsoft.com/office/drawing/2014/main" id="{FDA85473-E0BB-441C-9D6C-7799E8066810}"/>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1" name="Freeform 363">
                <a:extLst>
                  <a:ext uri="{FF2B5EF4-FFF2-40B4-BE49-F238E27FC236}">
                    <a16:creationId xmlns:a16="http://schemas.microsoft.com/office/drawing/2014/main" id="{63BEA995-EDC3-40E9-A11F-AFF083E20ED8}"/>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2" name="Freeform 364">
                <a:extLst>
                  <a:ext uri="{FF2B5EF4-FFF2-40B4-BE49-F238E27FC236}">
                    <a16:creationId xmlns:a16="http://schemas.microsoft.com/office/drawing/2014/main" id="{F96881B5-B857-4F15-9227-74356542D8F4}"/>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3" name="Freeform 365">
                <a:extLst>
                  <a:ext uri="{FF2B5EF4-FFF2-40B4-BE49-F238E27FC236}">
                    <a16:creationId xmlns:a16="http://schemas.microsoft.com/office/drawing/2014/main" id="{93AD7376-BB36-4550-9223-47319E7D2760}"/>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4" name="Freeform 366">
                <a:extLst>
                  <a:ext uri="{FF2B5EF4-FFF2-40B4-BE49-F238E27FC236}">
                    <a16:creationId xmlns:a16="http://schemas.microsoft.com/office/drawing/2014/main" id="{EA1312EC-F131-4EC5-B5AD-FFD6B8CACFB6}"/>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5" name="Freeform 367">
                <a:extLst>
                  <a:ext uri="{FF2B5EF4-FFF2-40B4-BE49-F238E27FC236}">
                    <a16:creationId xmlns:a16="http://schemas.microsoft.com/office/drawing/2014/main" id="{23971AD9-5811-4CDA-A106-06E798BA7B06}"/>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6" name="Freeform 368">
                <a:extLst>
                  <a:ext uri="{FF2B5EF4-FFF2-40B4-BE49-F238E27FC236}">
                    <a16:creationId xmlns:a16="http://schemas.microsoft.com/office/drawing/2014/main" id="{42C75747-BD51-4E1D-BB01-77B440D4DBB1}"/>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7" name="Freeform 369">
                <a:extLst>
                  <a:ext uri="{FF2B5EF4-FFF2-40B4-BE49-F238E27FC236}">
                    <a16:creationId xmlns:a16="http://schemas.microsoft.com/office/drawing/2014/main" id="{0F0ECA34-DB83-4E39-8A2B-70AECA1CC4E3}"/>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8" name="Freeform 370">
                <a:extLst>
                  <a:ext uri="{FF2B5EF4-FFF2-40B4-BE49-F238E27FC236}">
                    <a16:creationId xmlns:a16="http://schemas.microsoft.com/office/drawing/2014/main" id="{2DFD0616-2A7B-420B-B61D-BCAFD5AFB403}"/>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9" name="Freeform 371">
                <a:extLst>
                  <a:ext uri="{FF2B5EF4-FFF2-40B4-BE49-F238E27FC236}">
                    <a16:creationId xmlns:a16="http://schemas.microsoft.com/office/drawing/2014/main" id="{74AD75D2-E012-4610-A355-C2DFCF1473EE}"/>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0" name="Freeform 372">
                <a:extLst>
                  <a:ext uri="{FF2B5EF4-FFF2-40B4-BE49-F238E27FC236}">
                    <a16:creationId xmlns:a16="http://schemas.microsoft.com/office/drawing/2014/main" id="{086AA791-7E65-462C-9BDC-F18B4BEAEF1C}"/>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1" name="Freeform 373">
                <a:extLst>
                  <a:ext uri="{FF2B5EF4-FFF2-40B4-BE49-F238E27FC236}">
                    <a16:creationId xmlns:a16="http://schemas.microsoft.com/office/drawing/2014/main" id="{129A9766-A670-45F0-9859-0AC9AA7D0D26}"/>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2" name="Freeform 374">
                <a:extLst>
                  <a:ext uri="{FF2B5EF4-FFF2-40B4-BE49-F238E27FC236}">
                    <a16:creationId xmlns:a16="http://schemas.microsoft.com/office/drawing/2014/main" id="{B3A18159-41F5-452E-915B-064AF127ACCE}"/>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3" name="Freeform 375">
                <a:extLst>
                  <a:ext uri="{FF2B5EF4-FFF2-40B4-BE49-F238E27FC236}">
                    <a16:creationId xmlns:a16="http://schemas.microsoft.com/office/drawing/2014/main" id="{DC648B28-771B-45D2-A9DE-10EE3537359F}"/>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4" name="Freeform 376">
                <a:extLst>
                  <a:ext uri="{FF2B5EF4-FFF2-40B4-BE49-F238E27FC236}">
                    <a16:creationId xmlns:a16="http://schemas.microsoft.com/office/drawing/2014/main" id="{12B2BBB7-D205-4B0C-AAB5-46D08D0B04DD}"/>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5" name="Freeform 377">
                <a:extLst>
                  <a:ext uri="{FF2B5EF4-FFF2-40B4-BE49-F238E27FC236}">
                    <a16:creationId xmlns:a16="http://schemas.microsoft.com/office/drawing/2014/main" id="{271A3F92-8107-4959-983B-1887868DF6B7}"/>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6" name="Freeform 378">
                <a:extLst>
                  <a:ext uri="{FF2B5EF4-FFF2-40B4-BE49-F238E27FC236}">
                    <a16:creationId xmlns:a16="http://schemas.microsoft.com/office/drawing/2014/main" id="{F0DD1C82-C576-4068-B48C-83016C814B24}"/>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7" name="Freeform 379">
                <a:extLst>
                  <a:ext uri="{FF2B5EF4-FFF2-40B4-BE49-F238E27FC236}">
                    <a16:creationId xmlns:a16="http://schemas.microsoft.com/office/drawing/2014/main" id="{F225AE9C-4A48-4B36-ACFE-1400D574E9B3}"/>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8" name="Freeform 380">
                <a:extLst>
                  <a:ext uri="{FF2B5EF4-FFF2-40B4-BE49-F238E27FC236}">
                    <a16:creationId xmlns:a16="http://schemas.microsoft.com/office/drawing/2014/main" id="{463AEF00-91C6-4634-A87F-128A893397DD}"/>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9" name="Freeform 381">
                <a:extLst>
                  <a:ext uri="{FF2B5EF4-FFF2-40B4-BE49-F238E27FC236}">
                    <a16:creationId xmlns:a16="http://schemas.microsoft.com/office/drawing/2014/main" id="{CD953351-C574-4FC0-A7C1-12AC450BBA8F}"/>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0" name="Freeform 382">
                <a:extLst>
                  <a:ext uri="{FF2B5EF4-FFF2-40B4-BE49-F238E27FC236}">
                    <a16:creationId xmlns:a16="http://schemas.microsoft.com/office/drawing/2014/main" id="{A3F5C993-1ABA-4626-A1A0-00299450B948}"/>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1" name="Freeform 383">
                <a:extLst>
                  <a:ext uri="{FF2B5EF4-FFF2-40B4-BE49-F238E27FC236}">
                    <a16:creationId xmlns:a16="http://schemas.microsoft.com/office/drawing/2014/main" id="{6600AE57-770A-4C26-A19C-BFA3CD1A63AB}"/>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2" name="Freeform 384">
                <a:extLst>
                  <a:ext uri="{FF2B5EF4-FFF2-40B4-BE49-F238E27FC236}">
                    <a16:creationId xmlns:a16="http://schemas.microsoft.com/office/drawing/2014/main" id="{EFA8F160-18A9-4BA1-9166-A8AF51945F15}"/>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3" name="Freeform 385">
                <a:extLst>
                  <a:ext uri="{FF2B5EF4-FFF2-40B4-BE49-F238E27FC236}">
                    <a16:creationId xmlns:a16="http://schemas.microsoft.com/office/drawing/2014/main" id="{78D4FA3B-B388-4711-8F2D-910B7CCDE869}"/>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4" name="Freeform 386">
                <a:extLst>
                  <a:ext uri="{FF2B5EF4-FFF2-40B4-BE49-F238E27FC236}">
                    <a16:creationId xmlns:a16="http://schemas.microsoft.com/office/drawing/2014/main" id="{C68E625D-110D-40D8-BBFF-689A5827170A}"/>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5" name="Freeform 387">
                <a:extLst>
                  <a:ext uri="{FF2B5EF4-FFF2-40B4-BE49-F238E27FC236}">
                    <a16:creationId xmlns:a16="http://schemas.microsoft.com/office/drawing/2014/main" id="{9D8CA9A8-4635-4437-859E-DCA6030DBB64}"/>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6" name="Freeform 388">
                <a:extLst>
                  <a:ext uri="{FF2B5EF4-FFF2-40B4-BE49-F238E27FC236}">
                    <a16:creationId xmlns:a16="http://schemas.microsoft.com/office/drawing/2014/main" id="{1FBF6BE6-048F-44D9-9491-AF7EF64DB59A}"/>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7" name="Freeform 389">
                <a:extLst>
                  <a:ext uri="{FF2B5EF4-FFF2-40B4-BE49-F238E27FC236}">
                    <a16:creationId xmlns:a16="http://schemas.microsoft.com/office/drawing/2014/main" id="{FADDC5DF-30B6-4E83-93C9-0B20C2829932}"/>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871" name="Picture 870">
              <a:extLst>
                <a:ext uri="{FF2B5EF4-FFF2-40B4-BE49-F238E27FC236}">
                  <a16:creationId xmlns:a16="http://schemas.microsoft.com/office/drawing/2014/main" id="{116DCD2F-F63D-4911-8416-354FFB6605F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872" name="Freeform 5">
              <a:extLst>
                <a:ext uri="{FF2B5EF4-FFF2-40B4-BE49-F238E27FC236}">
                  <a16:creationId xmlns:a16="http://schemas.microsoft.com/office/drawing/2014/main" id="{97BE0821-9583-4AA3-9F57-CF4F0A004AAB}"/>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3" name="Freeform 6">
              <a:extLst>
                <a:ext uri="{FF2B5EF4-FFF2-40B4-BE49-F238E27FC236}">
                  <a16:creationId xmlns:a16="http://schemas.microsoft.com/office/drawing/2014/main" id="{1B3E102B-597D-4A69-BB6B-E9D81ABBEFCB}"/>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4" name="Freeform 7">
              <a:extLst>
                <a:ext uri="{FF2B5EF4-FFF2-40B4-BE49-F238E27FC236}">
                  <a16:creationId xmlns:a16="http://schemas.microsoft.com/office/drawing/2014/main" id="{04DE96E3-33BA-41CD-AACB-2312BBAAC17B}"/>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5" name="Freeform 8">
              <a:extLst>
                <a:ext uri="{FF2B5EF4-FFF2-40B4-BE49-F238E27FC236}">
                  <a16:creationId xmlns:a16="http://schemas.microsoft.com/office/drawing/2014/main" id="{589D81CC-47AD-4AE1-96F7-BE7E7668EB53}"/>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6" name="Freeform 9">
              <a:extLst>
                <a:ext uri="{FF2B5EF4-FFF2-40B4-BE49-F238E27FC236}">
                  <a16:creationId xmlns:a16="http://schemas.microsoft.com/office/drawing/2014/main" id="{2E1A247B-4D4F-4F9E-934F-F495C1B41944}"/>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7" name="Freeform 10">
              <a:extLst>
                <a:ext uri="{FF2B5EF4-FFF2-40B4-BE49-F238E27FC236}">
                  <a16:creationId xmlns:a16="http://schemas.microsoft.com/office/drawing/2014/main" id="{B279747E-7BE3-41FD-83F2-772F76236215}"/>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8" name="Freeform 11">
              <a:extLst>
                <a:ext uri="{FF2B5EF4-FFF2-40B4-BE49-F238E27FC236}">
                  <a16:creationId xmlns:a16="http://schemas.microsoft.com/office/drawing/2014/main" id="{D7CA1771-5287-4457-A0F4-D221855F61CD}"/>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9" name="Freeform 12">
              <a:extLst>
                <a:ext uri="{FF2B5EF4-FFF2-40B4-BE49-F238E27FC236}">
                  <a16:creationId xmlns:a16="http://schemas.microsoft.com/office/drawing/2014/main" id="{5484FCE2-7145-465D-A80A-518EC4484714}"/>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0" name="Freeform 13">
              <a:extLst>
                <a:ext uri="{FF2B5EF4-FFF2-40B4-BE49-F238E27FC236}">
                  <a16:creationId xmlns:a16="http://schemas.microsoft.com/office/drawing/2014/main" id="{A4ECB9BE-92B4-42A1-9113-7B8B0963EFC9}"/>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1" name="Freeform 14">
              <a:extLst>
                <a:ext uri="{FF2B5EF4-FFF2-40B4-BE49-F238E27FC236}">
                  <a16:creationId xmlns:a16="http://schemas.microsoft.com/office/drawing/2014/main" id="{AEBB4614-FC8A-493B-B7C9-FC61548E1ECD}"/>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2" name="Freeform 15">
              <a:extLst>
                <a:ext uri="{FF2B5EF4-FFF2-40B4-BE49-F238E27FC236}">
                  <a16:creationId xmlns:a16="http://schemas.microsoft.com/office/drawing/2014/main" id="{E1335F24-D344-49BA-8A3F-6DFD7D0E169D}"/>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3" name="Freeform 16">
              <a:extLst>
                <a:ext uri="{FF2B5EF4-FFF2-40B4-BE49-F238E27FC236}">
                  <a16:creationId xmlns:a16="http://schemas.microsoft.com/office/drawing/2014/main" id="{BEF59242-3371-422D-806F-D811A770FAF3}"/>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4" name="Freeform 17">
              <a:extLst>
                <a:ext uri="{FF2B5EF4-FFF2-40B4-BE49-F238E27FC236}">
                  <a16:creationId xmlns:a16="http://schemas.microsoft.com/office/drawing/2014/main" id="{9E373B0D-FDAF-46AC-8E66-252D75B2E5C5}"/>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5" name="Freeform 18">
              <a:extLst>
                <a:ext uri="{FF2B5EF4-FFF2-40B4-BE49-F238E27FC236}">
                  <a16:creationId xmlns:a16="http://schemas.microsoft.com/office/drawing/2014/main" id="{9C2E850B-9633-4830-B346-E6BD1E3FBDAB}"/>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6" name="Freeform 19">
              <a:extLst>
                <a:ext uri="{FF2B5EF4-FFF2-40B4-BE49-F238E27FC236}">
                  <a16:creationId xmlns:a16="http://schemas.microsoft.com/office/drawing/2014/main" id="{CEB59C50-DB81-4501-8642-599F109E0E0C}"/>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7" name="Freeform 20">
              <a:extLst>
                <a:ext uri="{FF2B5EF4-FFF2-40B4-BE49-F238E27FC236}">
                  <a16:creationId xmlns:a16="http://schemas.microsoft.com/office/drawing/2014/main" id="{64B1C929-08CE-476B-9F9A-EC834163BD70}"/>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8" name="Freeform 21">
              <a:extLst>
                <a:ext uri="{FF2B5EF4-FFF2-40B4-BE49-F238E27FC236}">
                  <a16:creationId xmlns:a16="http://schemas.microsoft.com/office/drawing/2014/main" id="{8EDB5EAE-C836-4A86-9BF2-37B2C190B413}"/>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9" name="Freeform 22">
              <a:extLst>
                <a:ext uri="{FF2B5EF4-FFF2-40B4-BE49-F238E27FC236}">
                  <a16:creationId xmlns:a16="http://schemas.microsoft.com/office/drawing/2014/main" id="{E34E8A2B-C583-49B3-BEA6-D6A39A606B5B}"/>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0" name="Freeform 23">
              <a:extLst>
                <a:ext uri="{FF2B5EF4-FFF2-40B4-BE49-F238E27FC236}">
                  <a16:creationId xmlns:a16="http://schemas.microsoft.com/office/drawing/2014/main" id="{C7038BE7-C320-432F-BCF8-3CC1A36E6BAA}"/>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1" name="Freeform 24">
              <a:extLst>
                <a:ext uri="{FF2B5EF4-FFF2-40B4-BE49-F238E27FC236}">
                  <a16:creationId xmlns:a16="http://schemas.microsoft.com/office/drawing/2014/main" id="{3CE900A3-A5CE-47DA-963D-E4D79FC7BDC3}"/>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2" name="Rectangle 891">
              <a:extLst>
                <a:ext uri="{FF2B5EF4-FFF2-40B4-BE49-F238E27FC236}">
                  <a16:creationId xmlns:a16="http://schemas.microsoft.com/office/drawing/2014/main" id="{6E086F72-0211-476A-905F-FB9AD7C30BFA}"/>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26058086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Faded">
    <p:spTree>
      <p:nvGrpSpPr>
        <p:cNvPr id="1" name=""/>
        <p:cNvGrpSpPr/>
        <p:nvPr/>
      </p:nvGrpSpPr>
      <p:grpSpPr>
        <a:xfrm>
          <a:off x="0" y="0"/>
          <a:ext cx="0" cy="0"/>
          <a:chOff x="0" y="0"/>
          <a:chExt cx="0" cy="0"/>
        </a:xfrm>
      </p:grpSpPr>
      <p:grpSp>
        <p:nvGrpSpPr>
          <p:cNvPr id="859" name="Group 858">
            <a:extLst>
              <a:ext uri="{FF2B5EF4-FFF2-40B4-BE49-F238E27FC236}">
                <a16:creationId xmlns:a16="http://schemas.microsoft.com/office/drawing/2014/main" id="{27E9CEB4-E20F-4614-816B-BD915D38550A}"/>
              </a:ext>
            </a:extLst>
          </p:cNvPr>
          <p:cNvGrpSpPr/>
          <p:nvPr userDrawn="1"/>
        </p:nvGrpSpPr>
        <p:grpSpPr>
          <a:xfrm>
            <a:off x="0" y="4566467"/>
            <a:ext cx="12192000" cy="2743959"/>
            <a:chOff x="0" y="3424850"/>
            <a:chExt cx="9144000" cy="2057969"/>
          </a:xfrm>
        </p:grpSpPr>
        <p:grpSp>
          <p:nvGrpSpPr>
            <p:cNvPr id="860" name="Group 28">
              <a:extLst>
                <a:ext uri="{FF2B5EF4-FFF2-40B4-BE49-F238E27FC236}">
                  <a16:creationId xmlns:a16="http://schemas.microsoft.com/office/drawing/2014/main" id="{585A0C8B-9946-4723-A7F5-62F21970B372}"/>
                </a:ext>
              </a:extLst>
            </p:cNvPr>
            <p:cNvGrpSpPr>
              <a:grpSpLocks noChangeAspect="1"/>
            </p:cNvGrpSpPr>
            <p:nvPr/>
          </p:nvGrpSpPr>
          <p:grpSpPr bwMode="auto">
            <a:xfrm>
              <a:off x="1187624" y="3424850"/>
              <a:ext cx="6165377" cy="1736474"/>
              <a:chOff x="438" y="2635"/>
              <a:chExt cx="3444" cy="970"/>
            </a:xfrm>
            <a:solidFill>
              <a:schemeClr val="tx2">
                <a:alpha val="50000"/>
              </a:schemeClr>
            </a:solidFill>
          </p:grpSpPr>
          <p:sp>
            <p:nvSpPr>
              <p:cNvPr id="1274" name="Freeform 29">
                <a:extLst>
                  <a:ext uri="{FF2B5EF4-FFF2-40B4-BE49-F238E27FC236}">
                    <a16:creationId xmlns:a16="http://schemas.microsoft.com/office/drawing/2014/main" id="{1991794B-FC48-4860-AADE-83325EF311D3}"/>
                  </a:ext>
                </a:extLst>
              </p:cNvPr>
              <p:cNvSpPr>
                <a:spLocks/>
              </p:cNvSpPr>
              <p:nvPr/>
            </p:nvSpPr>
            <p:spPr bwMode="auto">
              <a:xfrm>
                <a:off x="3053" y="3052"/>
                <a:ext cx="829" cy="550"/>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5" name="Freeform 30">
                <a:extLst>
                  <a:ext uri="{FF2B5EF4-FFF2-40B4-BE49-F238E27FC236}">
                    <a16:creationId xmlns:a16="http://schemas.microsoft.com/office/drawing/2014/main" id="{BC0B8A6B-9543-4CD8-8450-97522D3C4B64}"/>
                  </a:ext>
                </a:extLst>
              </p:cNvPr>
              <p:cNvSpPr>
                <a:spLocks/>
              </p:cNvSpPr>
              <p:nvPr/>
            </p:nvSpPr>
            <p:spPr bwMode="auto">
              <a:xfrm>
                <a:off x="438" y="2927"/>
                <a:ext cx="1107" cy="676"/>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31">
                <a:extLst>
                  <a:ext uri="{FF2B5EF4-FFF2-40B4-BE49-F238E27FC236}">
                    <a16:creationId xmlns:a16="http://schemas.microsoft.com/office/drawing/2014/main" id="{8A82BE0C-140A-41BB-B2B2-CA9A8C003ABB}"/>
                  </a:ext>
                </a:extLst>
              </p:cNvPr>
              <p:cNvSpPr>
                <a:spLocks/>
              </p:cNvSpPr>
              <p:nvPr/>
            </p:nvSpPr>
            <p:spPr bwMode="auto">
              <a:xfrm>
                <a:off x="1547" y="2929"/>
                <a:ext cx="1108" cy="674"/>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7" name="Freeform 32">
                <a:extLst>
                  <a:ext uri="{FF2B5EF4-FFF2-40B4-BE49-F238E27FC236}">
                    <a16:creationId xmlns:a16="http://schemas.microsoft.com/office/drawing/2014/main" id="{632D716D-2B92-4299-A02E-6A73B0CACB01}"/>
                  </a:ext>
                </a:extLst>
              </p:cNvPr>
              <p:cNvSpPr>
                <a:spLocks/>
              </p:cNvSpPr>
              <p:nvPr/>
            </p:nvSpPr>
            <p:spPr bwMode="auto">
              <a:xfrm>
                <a:off x="618" y="2973"/>
                <a:ext cx="118" cy="630"/>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8" name="Freeform 33">
                <a:extLst>
                  <a:ext uri="{FF2B5EF4-FFF2-40B4-BE49-F238E27FC236}">
                    <a16:creationId xmlns:a16="http://schemas.microsoft.com/office/drawing/2014/main" id="{DAC8C1A2-8AB6-44DD-886B-A39074B0974D}"/>
                  </a:ext>
                </a:extLst>
              </p:cNvPr>
              <p:cNvSpPr>
                <a:spLocks/>
              </p:cNvSpPr>
              <p:nvPr/>
            </p:nvSpPr>
            <p:spPr bwMode="auto">
              <a:xfrm>
                <a:off x="1265" y="2719"/>
                <a:ext cx="165" cy="884"/>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9" name="Freeform 34">
                <a:extLst>
                  <a:ext uri="{FF2B5EF4-FFF2-40B4-BE49-F238E27FC236}">
                    <a16:creationId xmlns:a16="http://schemas.microsoft.com/office/drawing/2014/main" id="{2A545FB4-4E40-45FA-AA11-EC0A66EB9C61}"/>
                  </a:ext>
                </a:extLst>
              </p:cNvPr>
              <p:cNvSpPr>
                <a:spLocks/>
              </p:cNvSpPr>
              <p:nvPr/>
            </p:nvSpPr>
            <p:spPr bwMode="auto">
              <a:xfrm>
                <a:off x="676" y="2635"/>
                <a:ext cx="596" cy="970"/>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0" name="Freeform 35">
                <a:extLst>
                  <a:ext uri="{FF2B5EF4-FFF2-40B4-BE49-F238E27FC236}">
                    <a16:creationId xmlns:a16="http://schemas.microsoft.com/office/drawing/2014/main" id="{966312BE-170E-4C18-890F-904148C3698A}"/>
                  </a:ext>
                </a:extLst>
              </p:cNvPr>
              <p:cNvSpPr>
                <a:spLocks noEditPoints="1"/>
              </p:cNvSpPr>
              <p:nvPr/>
            </p:nvSpPr>
            <p:spPr bwMode="auto">
              <a:xfrm>
                <a:off x="1698" y="3048"/>
                <a:ext cx="869" cy="553"/>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1" name="Freeform 36">
                <a:extLst>
                  <a:ext uri="{FF2B5EF4-FFF2-40B4-BE49-F238E27FC236}">
                    <a16:creationId xmlns:a16="http://schemas.microsoft.com/office/drawing/2014/main" id="{0BD5C9E1-F8BD-40D5-95C7-A8116A8FBE1D}"/>
                  </a:ext>
                </a:extLst>
              </p:cNvPr>
              <p:cNvSpPr>
                <a:spLocks/>
              </p:cNvSpPr>
              <p:nvPr/>
            </p:nvSpPr>
            <p:spPr bwMode="auto">
              <a:xfrm>
                <a:off x="2402" y="3137"/>
                <a:ext cx="749" cy="465"/>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2" name="Freeform 37">
                <a:extLst>
                  <a:ext uri="{FF2B5EF4-FFF2-40B4-BE49-F238E27FC236}">
                    <a16:creationId xmlns:a16="http://schemas.microsoft.com/office/drawing/2014/main" id="{7F19557A-0F73-484A-98E4-62C2840CCD21}"/>
                  </a:ext>
                </a:extLst>
              </p:cNvPr>
              <p:cNvSpPr>
                <a:spLocks noEditPoints="1"/>
              </p:cNvSpPr>
              <p:nvPr/>
            </p:nvSpPr>
            <p:spPr bwMode="auto">
              <a:xfrm>
                <a:off x="1413" y="3114"/>
                <a:ext cx="305" cy="483"/>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861" name="Picture 860">
              <a:extLst>
                <a:ext uri="{FF2B5EF4-FFF2-40B4-BE49-F238E27FC236}">
                  <a16:creationId xmlns:a16="http://schemas.microsoft.com/office/drawing/2014/main" id="{B917FC27-01F7-4F76-AAB6-80444FA8B4F6}"/>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grpSp>
          <p:nvGrpSpPr>
            <p:cNvPr id="862" name="Group 4">
              <a:extLst>
                <a:ext uri="{FF2B5EF4-FFF2-40B4-BE49-F238E27FC236}">
                  <a16:creationId xmlns:a16="http://schemas.microsoft.com/office/drawing/2014/main" id="{13AD2F96-7E75-4D89-A8CE-28A017448A71}"/>
                </a:ext>
              </a:extLst>
            </p:cNvPr>
            <p:cNvGrpSpPr>
              <a:grpSpLocks noChangeAspect="1"/>
            </p:cNvGrpSpPr>
            <p:nvPr userDrawn="1"/>
          </p:nvGrpSpPr>
          <p:grpSpPr bwMode="auto">
            <a:xfrm>
              <a:off x="7793393" y="4406159"/>
              <a:ext cx="978239" cy="617931"/>
              <a:chOff x="289" y="1960"/>
              <a:chExt cx="3744" cy="2365"/>
            </a:xfrm>
          </p:grpSpPr>
          <p:sp>
            <p:nvSpPr>
              <p:cNvPr id="1254" name="Freeform 5">
                <a:extLst>
                  <a:ext uri="{FF2B5EF4-FFF2-40B4-BE49-F238E27FC236}">
                    <a16:creationId xmlns:a16="http://schemas.microsoft.com/office/drawing/2014/main" id="{B6E0139B-1AEE-4F92-890D-915E72982B49}"/>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5" name="Freeform 6">
                <a:extLst>
                  <a:ext uri="{FF2B5EF4-FFF2-40B4-BE49-F238E27FC236}">
                    <a16:creationId xmlns:a16="http://schemas.microsoft.com/office/drawing/2014/main" id="{CEBF1146-448F-4EF0-87D0-E586ACF2CC88}"/>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6" name="Freeform 7">
                <a:extLst>
                  <a:ext uri="{FF2B5EF4-FFF2-40B4-BE49-F238E27FC236}">
                    <a16:creationId xmlns:a16="http://schemas.microsoft.com/office/drawing/2014/main" id="{3B058211-6542-4928-A8BA-8BCD42E2A487}"/>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7" name="Freeform 8">
                <a:extLst>
                  <a:ext uri="{FF2B5EF4-FFF2-40B4-BE49-F238E27FC236}">
                    <a16:creationId xmlns:a16="http://schemas.microsoft.com/office/drawing/2014/main" id="{C8143E06-078F-426F-87F6-3441741BA09B}"/>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8" name="Freeform 9">
                <a:extLst>
                  <a:ext uri="{FF2B5EF4-FFF2-40B4-BE49-F238E27FC236}">
                    <a16:creationId xmlns:a16="http://schemas.microsoft.com/office/drawing/2014/main" id="{DE6829E4-E85C-4206-924E-527359FE0D29}"/>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9" name="Freeform 10">
                <a:extLst>
                  <a:ext uri="{FF2B5EF4-FFF2-40B4-BE49-F238E27FC236}">
                    <a16:creationId xmlns:a16="http://schemas.microsoft.com/office/drawing/2014/main" id="{F8B1C344-3FBB-4815-AEF1-BB4EFECAEB07}"/>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0" name="Freeform 11">
                <a:extLst>
                  <a:ext uri="{FF2B5EF4-FFF2-40B4-BE49-F238E27FC236}">
                    <a16:creationId xmlns:a16="http://schemas.microsoft.com/office/drawing/2014/main" id="{C0CD7A15-0ECE-49E8-9232-77897A7CB524}"/>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1" name="Freeform 12">
                <a:extLst>
                  <a:ext uri="{FF2B5EF4-FFF2-40B4-BE49-F238E27FC236}">
                    <a16:creationId xmlns:a16="http://schemas.microsoft.com/office/drawing/2014/main" id="{5A6DAD7F-FAC1-4002-80D9-752C85A576E9}"/>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2" name="Freeform 13">
                <a:extLst>
                  <a:ext uri="{FF2B5EF4-FFF2-40B4-BE49-F238E27FC236}">
                    <a16:creationId xmlns:a16="http://schemas.microsoft.com/office/drawing/2014/main" id="{FC23F2BC-90DA-40D4-92DD-1965593E22B7}"/>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3" name="Freeform 14">
                <a:extLst>
                  <a:ext uri="{FF2B5EF4-FFF2-40B4-BE49-F238E27FC236}">
                    <a16:creationId xmlns:a16="http://schemas.microsoft.com/office/drawing/2014/main" id="{2C0F832D-8942-40B7-89C9-D7B18EB5559D}"/>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4" name="Freeform 15">
                <a:extLst>
                  <a:ext uri="{FF2B5EF4-FFF2-40B4-BE49-F238E27FC236}">
                    <a16:creationId xmlns:a16="http://schemas.microsoft.com/office/drawing/2014/main" id="{8AC82CE5-E0B9-436B-BB79-DB2544C8E50B}"/>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5" name="Freeform 16">
                <a:extLst>
                  <a:ext uri="{FF2B5EF4-FFF2-40B4-BE49-F238E27FC236}">
                    <a16:creationId xmlns:a16="http://schemas.microsoft.com/office/drawing/2014/main" id="{8A7FDB04-EFA6-4AA9-9698-7D71AFDE134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6" name="Freeform 17">
                <a:extLst>
                  <a:ext uri="{FF2B5EF4-FFF2-40B4-BE49-F238E27FC236}">
                    <a16:creationId xmlns:a16="http://schemas.microsoft.com/office/drawing/2014/main" id="{EB668B0E-EBDF-4B64-8DE2-F89A58E22DE4}"/>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7" name="Freeform 18">
                <a:extLst>
                  <a:ext uri="{FF2B5EF4-FFF2-40B4-BE49-F238E27FC236}">
                    <a16:creationId xmlns:a16="http://schemas.microsoft.com/office/drawing/2014/main" id="{76970086-F083-4C95-9A80-BF411DBA60DE}"/>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8" name="Freeform 19">
                <a:extLst>
                  <a:ext uri="{FF2B5EF4-FFF2-40B4-BE49-F238E27FC236}">
                    <a16:creationId xmlns:a16="http://schemas.microsoft.com/office/drawing/2014/main" id="{E4CF5463-36D5-454E-B32F-2179DE962777}"/>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20">
                <a:extLst>
                  <a:ext uri="{FF2B5EF4-FFF2-40B4-BE49-F238E27FC236}">
                    <a16:creationId xmlns:a16="http://schemas.microsoft.com/office/drawing/2014/main" id="{F6D7021B-4292-4D9F-A4E8-51559D2462DD}"/>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21">
                <a:extLst>
                  <a:ext uri="{FF2B5EF4-FFF2-40B4-BE49-F238E27FC236}">
                    <a16:creationId xmlns:a16="http://schemas.microsoft.com/office/drawing/2014/main" id="{45478C0F-F59F-4E57-BB8E-1EFA9D282FFC}"/>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22">
                <a:extLst>
                  <a:ext uri="{FF2B5EF4-FFF2-40B4-BE49-F238E27FC236}">
                    <a16:creationId xmlns:a16="http://schemas.microsoft.com/office/drawing/2014/main" id="{4580BEE0-EEEA-45FE-88C5-84C2EB1E0892}"/>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23">
                <a:extLst>
                  <a:ext uri="{FF2B5EF4-FFF2-40B4-BE49-F238E27FC236}">
                    <a16:creationId xmlns:a16="http://schemas.microsoft.com/office/drawing/2014/main" id="{88AAE45F-4AFE-4C3F-A706-F5E690C73A32}"/>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24">
                <a:extLst>
                  <a:ext uri="{FF2B5EF4-FFF2-40B4-BE49-F238E27FC236}">
                    <a16:creationId xmlns:a16="http://schemas.microsoft.com/office/drawing/2014/main" id="{14177B0C-EEC6-4B9E-B6D5-56034D1EADFA}"/>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3" name="Group 862">
              <a:extLst>
                <a:ext uri="{FF2B5EF4-FFF2-40B4-BE49-F238E27FC236}">
                  <a16:creationId xmlns:a16="http://schemas.microsoft.com/office/drawing/2014/main" id="{9765586B-9112-41EA-A3B6-F2EAA53231D8}"/>
                </a:ext>
              </a:extLst>
            </p:cNvPr>
            <p:cNvGrpSpPr/>
            <p:nvPr userDrawn="1"/>
          </p:nvGrpSpPr>
          <p:grpSpPr>
            <a:xfrm>
              <a:off x="4396578" y="4749725"/>
              <a:ext cx="383893" cy="449320"/>
              <a:chOff x="4360843" y="6823007"/>
              <a:chExt cx="455935" cy="533640"/>
            </a:xfrm>
            <a:solidFill>
              <a:schemeClr val="tx2"/>
            </a:solidFill>
          </p:grpSpPr>
          <p:sp>
            <p:nvSpPr>
              <p:cNvPr id="1167" name="Rectangle 75">
                <a:extLst>
                  <a:ext uri="{FF2B5EF4-FFF2-40B4-BE49-F238E27FC236}">
                    <a16:creationId xmlns:a16="http://schemas.microsoft.com/office/drawing/2014/main" id="{85FA9A48-0B24-4ECA-8667-85B8A5576186}"/>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8" name="Rectangle 76">
                <a:extLst>
                  <a:ext uri="{FF2B5EF4-FFF2-40B4-BE49-F238E27FC236}">
                    <a16:creationId xmlns:a16="http://schemas.microsoft.com/office/drawing/2014/main" id="{D41669D3-2EC4-4C36-A95E-8C73C8FB94C8}"/>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9" name="Rectangle 77">
                <a:extLst>
                  <a:ext uri="{FF2B5EF4-FFF2-40B4-BE49-F238E27FC236}">
                    <a16:creationId xmlns:a16="http://schemas.microsoft.com/office/drawing/2014/main" id="{FC3CA254-7449-42BD-BFE8-50BE89A999B9}"/>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0" name="Rectangle 78">
                <a:extLst>
                  <a:ext uri="{FF2B5EF4-FFF2-40B4-BE49-F238E27FC236}">
                    <a16:creationId xmlns:a16="http://schemas.microsoft.com/office/drawing/2014/main" id="{3EED4921-87BB-4FC0-A25D-BCD90634A363}"/>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1" name="Rectangle 79">
                <a:extLst>
                  <a:ext uri="{FF2B5EF4-FFF2-40B4-BE49-F238E27FC236}">
                    <a16:creationId xmlns:a16="http://schemas.microsoft.com/office/drawing/2014/main" id="{A777B013-D2AD-4018-95BF-B939D1E7AEA7}"/>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2" name="Rectangle 80">
                <a:extLst>
                  <a:ext uri="{FF2B5EF4-FFF2-40B4-BE49-F238E27FC236}">
                    <a16:creationId xmlns:a16="http://schemas.microsoft.com/office/drawing/2014/main" id="{ED2D5A79-F15A-4B6E-B445-A92DE585AF2C}"/>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3" name="Rectangle 81">
                <a:extLst>
                  <a:ext uri="{FF2B5EF4-FFF2-40B4-BE49-F238E27FC236}">
                    <a16:creationId xmlns:a16="http://schemas.microsoft.com/office/drawing/2014/main" id="{BFE630C0-AE11-4A3C-B251-CFD4C7D2AF5B}"/>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4" name="Rectangle 82">
                <a:extLst>
                  <a:ext uri="{FF2B5EF4-FFF2-40B4-BE49-F238E27FC236}">
                    <a16:creationId xmlns:a16="http://schemas.microsoft.com/office/drawing/2014/main" id="{819E22EE-34EA-4BFD-B421-A163F8E27FB4}"/>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5" name="Rectangle 83">
                <a:extLst>
                  <a:ext uri="{FF2B5EF4-FFF2-40B4-BE49-F238E27FC236}">
                    <a16:creationId xmlns:a16="http://schemas.microsoft.com/office/drawing/2014/main" id="{96AA353C-0BBA-4B1C-9B48-E9FD3845734E}"/>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6" name="Rectangle 84">
                <a:extLst>
                  <a:ext uri="{FF2B5EF4-FFF2-40B4-BE49-F238E27FC236}">
                    <a16:creationId xmlns:a16="http://schemas.microsoft.com/office/drawing/2014/main" id="{6A3043F7-8835-4C8D-9271-35E04623366E}"/>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7" name="Rectangle 85">
                <a:extLst>
                  <a:ext uri="{FF2B5EF4-FFF2-40B4-BE49-F238E27FC236}">
                    <a16:creationId xmlns:a16="http://schemas.microsoft.com/office/drawing/2014/main" id="{B059CE18-6016-4D24-A619-789AD0C58228}"/>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8" name="Rectangle 86">
                <a:extLst>
                  <a:ext uri="{FF2B5EF4-FFF2-40B4-BE49-F238E27FC236}">
                    <a16:creationId xmlns:a16="http://schemas.microsoft.com/office/drawing/2014/main" id="{F71CA83C-FAB2-49FA-8555-4F6894F990A7}"/>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79" name="Rectangle 87">
                <a:extLst>
                  <a:ext uri="{FF2B5EF4-FFF2-40B4-BE49-F238E27FC236}">
                    <a16:creationId xmlns:a16="http://schemas.microsoft.com/office/drawing/2014/main" id="{2554CE5F-CCE9-4D2D-8B7C-27D4C81A3BBF}"/>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0" name="Rectangle 88">
                <a:extLst>
                  <a:ext uri="{FF2B5EF4-FFF2-40B4-BE49-F238E27FC236}">
                    <a16:creationId xmlns:a16="http://schemas.microsoft.com/office/drawing/2014/main" id="{8999FDCF-D259-423D-BBE0-73CE3B537B26}"/>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1" name="Rectangle 89">
                <a:extLst>
                  <a:ext uri="{FF2B5EF4-FFF2-40B4-BE49-F238E27FC236}">
                    <a16:creationId xmlns:a16="http://schemas.microsoft.com/office/drawing/2014/main" id="{7BE5E882-D01E-4501-9B47-C9DDC8C0B280}"/>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2" name="Rectangle 90">
                <a:extLst>
                  <a:ext uri="{FF2B5EF4-FFF2-40B4-BE49-F238E27FC236}">
                    <a16:creationId xmlns:a16="http://schemas.microsoft.com/office/drawing/2014/main" id="{5F0E4BED-B833-47BC-A1BC-7B1C3E2268BA}"/>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3" name="Rectangle 91">
                <a:extLst>
                  <a:ext uri="{FF2B5EF4-FFF2-40B4-BE49-F238E27FC236}">
                    <a16:creationId xmlns:a16="http://schemas.microsoft.com/office/drawing/2014/main" id="{1D78E7F7-35D8-4213-A5BE-BF151EC1C13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4" name="Rectangle 92">
                <a:extLst>
                  <a:ext uri="{FF2B5EF4-FFF2-40B4-BE49-F238E27FC236}">
                    <a16:creationId xmlns:a16="http://schemas.microsoft.com/office/drawing/2014/main" id="{090F7511-81AC-461C-B28B-611F1704B18B}"/>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5" name="Rectangle 93">
                <a:extLst>
                  <a:ext uri="{FF2B5EF4-FFF2-40B4-BE49-F238E27FC236}">
                    <a16:creationId xmlns:a16="http://schemas.microsoft.com/office/drawing/2014/main" id="{055C51AB-DC9A-4408-BF52-7E27A15F4784}"/>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6" name="Freeform 94">
                <a:extLst>
                  <a:ext uri="{FF2B5EF4-FFF2-40B4-BE49-F238E27FC236}">
                    <a16:creationId xmlns:a16="http://schemas.microsoft.com/office/drawing/2014/main" id="{A68B82F1-D79E-40A0-93F2-281D1AB795D2}"/>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7" name="Freeform 95">
                <a:extLst>
                  <a:ext uri="{FF2B5EF4-FFF2-40B4-BE49-F238E27FC236}">
                    <a16:creationId xmlns:a16="http://schemas.microsoft.com/office/drawing/2014/main" id="{9AAD7CF0-711B-438F-A8BD-D2FE15BC0096}"/>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8" name="Freeform 96">
                <a:extLst>
                  <a:ext uri="{FF2B5EF4-FFF2-40B4-BE49-F238E27FC236}">
                    <a16:creationId xmlns:a16="http://schemas.microsoft.com/office/drawing/2014/main" id="{3002DFDD-5A5D-4AB6-81CC-63915DA359A9}"/>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89" name="Freeform 97">
                <a:extLst>
                  <a:ext uri="{FF2B5EF4-FFF2-40B4-BE49-F238E27FC236}">
                    <a16:creationId xmlns:a16="http://schemas.microsoft.com/office/drawing/2014/main" id="{C28BAF9B-9E4E-4145-8B63-85AFDB14A72C}"/>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0" name="Freeform 98">
                <a:extLst>
                  <a:ext uri="{FF2B5EF4-FFF2-40B4-BE49-F238E27FC236}">
                    <a16:creationId xmlns:a16="http://schemas.microsoft.com/office/drawing/2014/main" id="{FF04BEBC-F5B7-4EFE-BA0E-CFA73D62212D}"/>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1" name="Freeform 99">
                <a:extLst>
                  <a:ext uri="{FF2B5EF4-FFF2-40B4-BE49-F238E27FC236}">
                    <a16:creationId xmlns:a16="http://schemas.microsoft.com/office/drawing/2014/main" id="{9ACB8EA1-F4E5-4A06-8006-B53A5483210F}"/>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2" name="Freeform 100">
                <a:extLst>
                  <a:ext uri="{FF2B5EF4-FFF2-40B4-BE49-F238E27FC236}">
                    <a16:creationId xmlns:a16="http://schemas.microsoft.com/office/drawing/2014/main" id="{8BC01280-3DD8-425A-A267-C74B3F8AF17D}"/>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3" name="Freeform 101">
                <a:extLst>
                  <a:ext uri="{FF2B5EF4-FFF2-40B4-BE49-F238E27FC236}">
                    <a16:creationId xmlns:a16="http://schemas.microsoft.com/office/drawing/2014/main" id="{3AAD58FA-BCDA-4A54-B8C6-8DE7D4A158D3}"/>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4" name="Freeform 102">
                <a:extLst>
                  <a:ext uri="{FF2B5EF4-FFF2-40B4-BE49-F238E27FC236}">
                    <a16:creationId xmlns:a16="http://schemas.microsoft.com/office/drawing/2014/main" id="{D4893980-2ADF-47BA-8978-190508550920}"/>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5" name="Freeform 103">
                <a:extLst>
                  <a:ext uri="{FF2B5EF4-FFF2-40B4-BE49-F238E27FC236}">
                    <a16:creationId xmlns:a16="http://schemas.microsoft.com/office/drawing/2014/main" id="{33517D27-95C8-40A7-BD0A-A18C0E93D178}"/>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6" name="Freeform 104">
                <a:extLst>
                  <a:ext uri="{FF2B5EF4-FFF2-40B4-BE49-F238E27FC236}">
                    <a16:creationId xmlns:a16="http://schemas.microsoft.com/office/drawing/2014/main" id="{73D74D0E-C95E-48EC-8A8F-80D7A45C431A}"/>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7" name="Freeform 105">
                <a:extLst>
                  <a:ext uri="{FF2B5EF4-FFF2-40B4-BE49-F238E27FC236}">
                    <a16:creationId xmlns:a16="http://schemas.microsoft.com/office/drawing/2014/main" id="{FA61FA15-46D7-4141-A173-E4C8C277B7E8}"/>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8" name="Freeform 106">
                <a:extLst>
                  <a:ext uri="{FF2B5EF4-FFF2-40B4-BE49-F238E27FC236}">
                    <a16:creationId xmlns:a16="http://schemas.microsoft.com/office/drawing/2014/main" id="{DB8D9E43-6505-472E-974F-DCB54E4F2BA1}"/>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99" name="Freeform 107">
                <a:extLst>
                  <a:ext uri="{FF2B5EF4-FFF2-40B4-BE49-F238E27FC236}">
                    <a16:creationId xmlns:a16="http://schemas.microsoft.com/office/drawing/2014/main" id="{CDEA8ADF-60DB-48AA-BE1D-428057BD3D2D}"/>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0" name="Freeform 108">
                <a:extLst>
                  <a:ext uri="{FF2B5EF4-FFF2-40B4-BE49-F238E27FC236}">
                    <a16:creationId xmlns:a16="http://schemas.microsoft.com/office/drawing/2014/main" id="{16E600CC-D678-42DA-B6C2-8425D2E66F60}"/>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1" name="Freeform 109">
                <a:extLst>
                  <a:ext uri="{FF2B5EF4-FFF2-40B4-BE49-F238E27FC236}">
                    <a16:creationId xmlns:a16="http://schemas.microsoft.com/office/drawing/2014/main" id="{0E2E5669-BF39-47DC-95A8-15324793B0A8}"/>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2" name="Freeform 110">
                <a:extLst>
                  <a:ext uri="{FF2B5EF4-FFF2-40B4-BE49-F238E27FC236}">
                    <a16:creationId xmlns:a16="http://schemas.microsoft.com/office/drawing/2014/main" id="{55C4DAD6-50A1-48E3-A581-570D0A6A2465}"/>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3" name="Freeform 111">
                <a:extLst>
                  <a:ext uri="{FF2B5EF4-FFF2-40B4-BE49-F238E27FC236}">
                    <a16:creationId xmlns:a16="http://schemas.microsoft.com/office/drawing/2014/main" id="{354C8E02-38F1-4575-8CA2-B3EAEA479F1E}"/>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4" name="Freeform 112">
                <a:extLst>
                  <a:ext uri="{FF2B5EF4-FFF2-40B4-BE49-F238E27FC236}">
                    <a16:creationId xmlns:a16="http://schemas.microsoft.com/office/drawing/2014/main" id="{DC441613-08B9-44BA-B78C-02083E639EE2}"/>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5" name="Freeform 113">
                <a:extLst>
                  <a:ext uri="{FF2B5EF4-FFF2-40B4-BE49-F238E27FC236}">
                    <a16:creationId xmlns:a16="http://schemas.microsoft.com/office/drawing/2014/main" id="{E1A1203B-1BA3-4B74-A1D3-BB2CB8FFA06A}"/>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6" name="Freeform 114">
                <a:extLst>
                  <a:ext uri="{FF2B5EF4-FFF2-40B4-BE49-F238E27FC236}">
                    <a16:creationId xmlns:a16="http://schemas.microsoft.com/office/drawing/2014/main" id="{6C9FBCA3-9E4C-4BEF-B6C2-676C6BE8DF32}"/>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7" name="Freeform 115">
                <a:extLst>
                  <a:ext uri="{FF2B5EF4-FFF2-40B4-BE49-F238E27FC236}">
                    <a16:creationId xmlns:a16="http://schemas.microsoft.com/office/drawing/2014/main" id="{CE3F5BBA-3237-4D75-8785-C0DD68DBFC86}"/>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8" name="Freeform 116">
                <a:extLst>
                  <a:ext uri="{FF2B5EF4-FFF2-40B4-BE49-F238E27FC236}">
                    <a16:creationId xmlns:a16="http://schemas.microsoft.com/office/drawing/2014/main" id="{6BAB1279-B6E2-4A6D-9CBF-36A911649722}"/>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09" name="Freeform 117">
                <a:extLst>
                  <a:ext uri="{FF2B5EF4-FFF2-40B4-BE49-F238E27FC236}">
                    <a16:creationId xmlns:a16="http://schemas.microsoft.com/office/drawing/2014/main" id="{7890ED80-4487-4CB3-9E87-BA593C5A5B5A}"/>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0" name="Freeform 118">
                <a:extLst>
                  <a:ext uri="{FF2B5EF4-FFF2-40B4-BE49-F238E27FC236}">
                    <a16:creationId xmlns:a16="http://schemas.microsoft.com/office/drawing/2014/main" id="{AE085B83-542B-40BE-8E2D-517095D21CEA}"/>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1" name="Freeform 119">
                <a:extLst>
                  <a:ext uri="{FF2B5EF4-FFF2-40B4-BE49-F238E27FC236}">
                    <a16:creationId xmlns:a16="http://schemas.microsoft.com/office/drawing/2014/main" id="{F65E387C-04C6-41C4-9CCD-F036C6D2961D}"/>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2" name="Rectangle 120">
                <a:extLst>
                  <a:ext uri="{FF2B5EF4-FFF2-40B4-BE49-F238E27FC236}">
                    <a16:creationId xmlns:a16="http://schemas.microsoft.com/office/drawing/2014/main" id="{3B26839E-D8E3-4E11-B929-5FBD10D13583}"/>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3" name="Freeform 121">
                <a:extLst>
                  <a:ext uri="{FF2B5EF4-FFF2-40B4-BE49-F238E27FC236}">
                    <a16:creationId xmlns:a16="http://schemas.microsoft.com/office/drawing/2014/main" id="{55818069-7D88-4A46-8811-2E3C935BD024}"/>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4" name="Freeform 122">
                <a:extLst>
                  <a:ext uri="{FF2B5EF4-FFF2-40B4-BE49-F238E27FC236}">
                    <a16:creationId xmlns:a16="http://schemas.microsoft.com/office/drawing/2014/main" id="{7F691A5B-DC62-4C9A-89E2-8BEA23515E61}"/>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5" name="Freeform 123">
                <a:extLst>
                  <a:ext uri="{FF2B5EF4-FFF2-40B4-BE49-F238E27FC236}">
                    <a16:creationId xmlns:a16="http://schemas.microsoft.com/office/drawing/2014/main" id="{BA184E58-EDA5-4985-9C9C-75DA917FFCD7}"/>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6" name="Freeform 124">
                <a:extLst>
                  <a:ext uri="{FF2B5EF4-FFF2-40B4-BE49-F238E27FC236}">
                    <a16:creationId xmlns:a16="http://schemas.microsoft.com/office/drawing/2014/main" id="{DAE3FCE7-7026-48AC-8408-4871D10E5883}"/>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7" name="Freeform 125">
                <a:extLst>
                  <a:ext uri="{FF2B5EF4-FFF2-40B4-BE49-F238E27FC236}">
                    <a16:creationId xmlns:a16="http://schemas.microsoft.com/office/drawing/2014/main" id="{D88B49A9-B692-470A-BF82-B0CE12F8C89F}"/>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8" name="Freeform 126">
                <a:extLst>
                  <a:ext uri="{FF2B5EF4-FFF2-40B4-BE49-F238E27FC236}">
                    <a16:creationId xmlns:a16="http://schemas.microsoft.com/office/drawing/2014/main" id="{937AD1B6-2A45-437B-B9E5-DD73E5496FD7}"/>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19" name="Freeform 127">
                <a:extLst>
                  <a:ext uri="{FF2B5EF4-FFF2-40B4-BE49-F238E27FC236}">
                    <a16:creationId xmlns:a16="http://schemas.microsoft.com/office/drawing/2014/main" id="{3B06FEBD-89D5-4E02-B591-790C24950FC3}"/>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0" name="Freeform 128">
                <a:extLst>
                  <a:ext uri="{FF2B5EF4-FFF2-40B4-BE49-F238E27FC236}">
                    <a16:creationId xmlns:a16="http://schemas.microsoft.com/office/drawing/2014/main" id="{97967BB9-2C10-4121-965B-AA01FBEEC4FD}"/>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1" name="Freeform 129">
                <a:extLst>
                  <a:ext uri="{FF2B5EF4-FFF2-40B4-BE49-F238E27FC236}">
                    <a16:creationId xmlns:a16="http://schemas.microsoft.com/office/drawing/2014/main" id="{4344784B-8916-44EA-9B39-39D0EE04FC46}"/>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2" name="Freeform 130">
                <a:extLst>
                  <a:ext uri="{FF2B5EF4-FFF2-40B4-BE49-F238E27FC236}">
                    <a16:creationId xmlns:a16="http://schemas.microsoft.com/office/drawing/2014/main" id="{ED385C74-1F68-4672-B51B-CAD16DEC8B39}"/>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3" name="Freeform 131">
                <a:extLst>
                  <a:ext uri="{FF2B5EF4-FFF2-40B4-BE49-F238E27FC236}">
                    <a16:creationId xmlns:a16="http://schemas.microsoft.com/office/drawing/2014/main" id="{69CE5C17-ED6E-4178-B9F3-B17F3F447223}"/>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4" name="Freeform 132">
                <a:extLst>
                  <a:ext uri="{FF2B5EF4-FFF2-40B4-BE49-F238E27FC236}">
                    <a16:creationId xmlns:a16="http://schemas.microsoft.com/office/drawing/2014/main" id="{6FDFB3F7-F074-4230-AB90-E778B5B95C66}"/>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5" name="Freeform 133">
                <a:extLst>
                  <a:ext uri="{FF2B5EF4-FFF2-40B4-BE49-F238E27FC236}">
                    <a16:creationId xmlns:a16="http://schemas.microsoft.com/office/drawing/2014/main" id="{0DC80F5C-9A0F-4D8D-ABCB-A1B646D66274}"/>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6" name="Freeform 134">
                <a:extLst>
                  <a:ext uri="{FF2B5EF4-FFF2-40B4-BE49-F238E27FC236}">
                    <a16:creationId xmlns:a16="http://schemas.microsoft.com/office/drawing/2014/main" id="{273966CC-E007-4A56-B155-771426073CE8}"/>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7" name="Freeform 135">
                <a:extLst>
                  <a:ext uri="{FF2B5EF4-FFF2-40B4-BE49-F238E27FC236}">
                    <a16:creationId xmlns:a16="http://schemas.microsoft.com/office/drawing/2014/main" id="{605131CD-5E95-481D-B3ED-A423BAA74A02}"/>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8" name="Freeform 136">
                <a:extLst>
                  <a:ext uri="{FF2B5EF4-FFF2-40B4-BE49-F238E27FC236}">
                    <a16:creationId xmlns:a16="http://schemas.microsoft.com/office/drawing/2014/main" id="{DCDB3C72-A3B1-4E24-ABE3-35A4390E14F3}"/>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29" name="Freeform 137">
                <a:extLst>
                  <a:ext uri="{FF2B5EF4-FFF2-40B4-BE49-F238E27FC236}">
                    <a16:creationId xmlns:a16="http://schemas.microsoft.com/office/drawing/2014/main" id="{4CEB165C-4640-475E-AA14-8205ACCB6B6B}"/>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0" name="Freeform 138">
                <a:extLst>
                  <a:ext uri="{FF2B5EF4-FFF2-40B4-BE49-F238E27FC236}">
                    <a16:creationId xmlns:a16="http://schemas.microsoft.com/office/drawing/2014/main" id="{2E28E06A-4F16-4A23-B162-D6BBF04AF851}"/>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1" name="Freeform 139">
                <a:extLst>
                  <a:ext uri="{FF2B5EF4-FFF2-40B4-BE49-F238E27FC236}">
                    <a16:creationId xmlns:a16="http://schemas.microsoft.com/office/drawing/2014/main" id="{9F5836E4-B374-4C18-8773-BBD54C0188CB}"/>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2" name="Freeform 140">
                <a:extLst>
                  <a:ext uri="{FF2B5EF4-FFF2-40B4-BE49-F238E27FC236}">
                    <a16:creationId xmlns:a16="http://schemas.microsoft.com/office/drawing/2014/main" id="{C3C3F0C4-51FC-46D7-9254-8595C3F826B3}"/>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3" name="Freeform 141">
                <a:extLst>
                  <a:ext uri="{FF2B5EF4-FFF2-40B4-BE49-F238E27FC236}">
                    <a16:creationId xmlns:a16="http://schemas.microsoft.com/office/drawing/2014/main" id="{C7C579A3-003C-448B-A9D1-6F81F9B82D35}"/>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4" name="Freeform 142">
                <a:extLst>
                  <a:ext uri="{FF2B5EF4-FFF2-40B4-BE49-F238E27FC236}">
                    <a16:creationId xmlns:a16="http://schemas.microsoft.com/office/drawing/2014/main" id="{55D8D90B-37A4-499E-BFA9-50366B17FCB7}"/>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5" name="Freeform 143">
                <a:extLst>
                  <a:ext uri="{FF2B5EF4-FFF2-40B4-BE49-F238E27FC236}">
                    <a16:creationId xmlns:a16="http://schemas.microsoft.com/office/drawing/2014/main" id="{064E3583-8DC3-4F5C-BBF6-B6EC0A7048FB}"/>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6" name="Freeform 144">
                <a:extLst>
                  <a:ext uri="{FF2B5EF4-FFF2-40B4-BE49-F238E27FC236}">
                    <a16:creationId xmlns:a16="http://schemas.microsoft.com/office/drawing/2014/main" id="{2D102D29-8411-4A1E-A8FC-73383B5CED6D}"/>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7" name="Freeform 145">
                <a:extLst>
                  <a:ext uri="{FF2B5EF4-FFF2-40B4-BE49-F238E27FC236}">
                    <a16:creationId xmlns:a16="http://schemas.microsoft.com/office/drawing/2014/main" id="{3DC6DA05-EBC7-4A42-8C54-7ECD48E93C37}"/>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8" name="Freeform 146">
                <a:extLst>
                  <a:ext uri="{FF2B5EF4-FFF2-40B4-BE49-F238E27FC236}">
                    <a16:creationId xmlns:a16="http://schemas.microsoft.com/office/drawing/2014/main" id="{462A0DC9-03EF-467D-B115-449A18C266F4}"/>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39" name="Freeform 147">
                <a:extLst>
                  <a:ext uri="{FF2B5EF4-FFF2-40B4-BE49-F238E27FC236}">
                    <a16:creationId xmlns:a16="http://schemas.microsoft.com/office/drawing/2014/main" id="{B36B5DC5-30A3-441A-8CEB-5A8BD01AD6C2}"/>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0" name="Freeform 148">
                <a:extLst>
                  <a:ext uri="{FF2B5EF4-FFF2-40B4-BE49-F238E27FC236}">
                    <a16:creationId xmlns:a16="http://schemas.microsoft.com/office/drawing/2014/main" id="{DC73EAEE-C423-4E02-8F2A-83FB9B0F135E}"/>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1" name="Freeform 149">
                <a:extLst>
                  <a:ext uri="{FF2B5EF4-FFF2-40B4-BE49-F238E27FC236}">
                    <a16:creationId xmlns:a16="http://schemas.microsoft.com/office/drawing/2014/main" id="{A9079547-4C3B-4FD5-AE7F-40AF422637E1}"/>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2" name="Freeform 150">
                <a:extLst>
                  <a:ext uri="{FF2B5EF4-FFF2-40B4-BE49-F238E27FC236}">
                    <a16:creationId xmlns:a16="http://schemas.microsoft.com/office/drawing/2014/main" id="{0B1F13C8-ECAB-4960-A731-FD03ABC04CE3}"/>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3" name="Freeform 151">
                <a:extLst>
                  <a:ext uri="{FF2B5EF4-FFF2-40B4-BE49-F238E27FC236}">
                    <a16:creationId xmlns:a16="http://schemas.microsoft.com/office/drawing/2014/main" id="{3A7CA6A7-1B2E-4AC3-B8A3-72138D477693}"/>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4" name="Freeform 152">
                <a:extLst>
                  <a:ext uri="{FF2B5EF4-FFF2-40B4-BE49-F238E27FC236}">
                    <a16:creationId xmlns:a16="http://schemas.microsoft.com/office/drawing/2014/main" id="{82FB6974-1684-40E4-974E-BB270ED36C43}"/>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5" name="Freeform 153">
                <a:extLst>
                  <a:ext uri="{FF2B5EF4-FFF2-40B4-BE49-F238E27FC236}">
                    <a16:creationId xmlns:a16="http://schemas.microsoft.com/office/drawing/2014/main" id="{3837D5BB-1715-4AED-B509-382CB90DC847}"/>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6" name="Freeform 154">
                <a:extLst>
                  <a:ext uri="{FF2B5EF4-FFF2-40B4-BE49-F238E27FC236}">
                    <a16:creationId xmlns:a16="http://schemas.microsoft.com/office/drawing/2014/main" id="{2AA6D80D-3BFE-40A3-94A8-5AF01FDC903D}"/>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7" name="Freeform 155">
                <a:extLst>
                  <a:ext uri="{FF2B5EF4-FFF2-40B4-BE49-F238E27FC236}">
                    <a16:creationId xmlns:a16="http://schemas.microsoft.com/office/drawing/2014/main" id="{E18562D8-616B-4FFA-AD18-F3A5D4361605}"/>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8" name="Freeform 156">
                <a:extLst>
                  <a:ext uri="{FF2B5EF4-FFF2-40B4-BE49-F238E27FC236}">
                    <a16:creationId xmlns:a16="http://schemas.microsoft.com/office/drawing/2014/main" id="{B12989FB-326C-4876-975E-796A1C150B7D}"/>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49" name="Freeform 157">
                <a:extLst>
                  <a:ext uri="{FF2B5EF4-FFF2-40B4-BE49-F238E27FC236}">
                    <a16:creationId xmlns:a16="http://schemas.microsoft.com/office/drawing/2014/main" id="{4285972B-E6D0-4F0D-A36D-56CC13A7D0CB}"/>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0" name="Freeform 158">
                <a:extLst>
                  <a:ext uri="{FF2B5EF4-FFF2-40B4-BE49-F238E27FC236}">
                    <a16:creationId xmlns:a16="http://schemas.microsoft.com/office/drawing/2014/main" id="{9D24EC40-76E1-4037-B5EB-6904E74BF367}"/>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1" name="Freeform 159">
                <a:extLst>
                  <a:ext uri="{FF2B5EF4-FFF2-40B4-BE49-F238E27FC236}">
                    <a16:creationId xmlns:a16="http://schemas.microsoft.com/office/drawing/2014/main" id="{ABDEEB9C-D238-4362-BF2C-47F459EC37F4}"/>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2" name="Freeform 160">
                <a:extLst>
                  <a:ext uri="{FF2B5EF4-FFF2-40B4-BE49-F238E27FC236}">
                    <a16:creationId xmlns:a16="http://schemas.microsoft.com/office/drawing/2014/main" id="{B7D32608-3A63-4DA9-BDA4-2B02EDD4204F}"/>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53" name="Freeform 161">
                <a:extLst>
                  <a:ext uri="{FF2B5EF4-FFF2-40B4-BE49-F238E27FC236}">
                    <a16:creationId xmlns:a16="http://schemas.microsoft.com/office/drawing/2014/main" id="{5B74A8D4-06ED-4C0F-A94B-16A0684F5D41}"/>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4" name="Group 863">
              <a:extLst>
                <a:ext uri="{FF2B5EF4-FFF2-40B4-BE49-F238E27FC236}">
                  <a16:creationId xmlns:a16="http://schemas.microsoft.com/office/drawing/2014/main" id="{A09A29A1-717B-48D0-ACBE-BF8A98D9AF62}"/>
                </a:ext>
              </a:extLst>
            </p:cNvPr>
            <p:cNvGrpSpPr/>
            <p:nvPr userDrawn="1"/>
          </p:nvGrpSpPr>
          <p:grpSpPr>
            <a:xfrm>
              <a:off x="3199982" y="4804117"/>
              <a:ext cx="376799" cy="454049"/>
              <a:chOff x="3957335" y="6887606"/>
              <a:chExt cx="447510" cy="539257"/>
            </a:xfrm>
            <a:solidFill>
              <a:schemeClr val="tx2"/>
            </a:solidFill>
          </p:grpSpPr>
          <p:sp>
            <p:nvSpPr>
              <p:cNvPr id="1126" name="Freeform 5">
                <a:extLst>
                  <a:ext uri="{FF2B5EF4-FFF2-40B4-BE49-F238E27FC236}">
                    <a16:creationId xmlns:a16="http://schemas.microsoft.com/office/drawing/2014/main" id="{5B77782C-1C29-4ACA-B5DD-8BA8FFBD517F}"/>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7" name="Freeform 6">
                <a:extLst>
                  <a:ext uri="{FF2B5EF4-FFF2-40B4-BE49-F238E27FC236}">
                    <a16:creationId xmlns:a16="http://schemas.microsoft.com/office/drawing/2014/main" id="{C6109888-DDBE-4681-BD3A-C3462ABCF30F}"/>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8" name="Freeform 7">
                <a:extLst>
                  <a:ext uri="{FF2B5EF4-FFF2-40B4-BE49-F238E27FC236}">
                    <a16:creationId xmlns:a16="http://schemas.microsoft.com/office/drawing/2014/main" id="{FDCA7D6C-4915-4095-BBA7-C05700E6C8CA}"/>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9" name="Freeform 8">
                <a:extLst>
                  <a:ext uri="{FF2B5EF4-FFF2-40B4-BE49-F238E27FC236}">
                    <a16:creationId xmlns:a16="http://schemas.microsoft.com/office/drawing/2014/main" id="{E0FC9C4B-C00E-4E0A-B8AF-9A7B31E3E872}"/>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0" name="Freeform 9">
                <a:extLst>
                  <a:ext uri="{FF2B5EF4-FFF2-40B4-BE49-F238E27FC236}">
                    <a16:creationId xmlns:a16="http://schemas.microsoft.com/office/drawing/2014/main" id="{63856A79-2E23-4D91-9B4B-03CBEA7E7C79}"/>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1" name="Freeform 10">
                <a:extLst>
                  <a:ext uri="{FF2B5EF4-FFF2-40B4-BE49-F238E27FC236}">
                    <a16:creationId xmlns:a16="http://schemas.microsoft.com/office/drawing/2014/main" id="{37D20DAE-F4AE-4B03-A64D-2D9D6D2D1EAE}"/>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2" name="Freeform 11">
                <a:extLst>
                  <a:ext uri="{FF2B5EF4-FFF2-40B4-BE49-F238E27FC236}">
                    <a16:creationId xmlns:a16="http://schemas.microsoft.com/office/drawing/2014/main" id="{90353383-C6DC-4C1E-B4DF-CB8185DCF605}"/>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3" name="Freeform 12">
                <a:extLst>
                  <a:ext uri="{FF2B5EF4-FFF2-40B4-BE49-F238E27FC236}">
                    <a16:creationId xmlns:a16="http://schemas.microsoft.com/office/drawing/2014/main" id="{E7261F5F-D890-41EE-BEB9-98A2EE321A9F}"/>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4" name="Freeform 13">
                <a:extLst>
                  <a:ext uri="{FF2B5EF4-FFF2-40B4-BE49-F238E27FC236}">
                    <a16:creationId xmlns:a16="http://schemas.microsoft.com/office/drawing/2014/main" id="{5AE437EF-6042-41DF-A7B9-F387282F7ECB}"/>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5" name="Freeform 14">
                <a:extLst>
                  <a:ext uri="{FF2B5EF4-FFF2-40B4-BE49-F238E27FC236}">
                    <a16:creationId xmlns:a16="http://schemas.microsoft.com/office/drawing/2014/main" id="{C5A3AB8D-BAE9-4628-9843-35B055704D32}"/>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6" name="Freeform 15">
                <a:extLst>
                  <a:ext uri="{FF2B5EF4-FFF2-40B4-BE49-F238E27FC236}">
                    <a16:creationId xmlns:a16="http://schemas.microsoft.com/office/drawing/2014/main" id="{37265946-49FC-406C-AB7E-8B6A46ED3486}"/>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7" name="Freeform 16">
                <a:extLst>
                  <a:ext uri="{FF2B5EF4-FFF2-40B4-BE49-F238E27FC236}">
                    <a16:creationId xmlns:a16="http://schemas.microsoft.com/office/drawing/2014/main" id="{650AAE22-201D-47D1-9506-6B96FFF6D222}"/>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8" name="Freeform 17">
                <a:extLst>
                  <a:ext uri="{FF2B5EF4-FFF2-40B4-BE49-F238E27FC236}">
                    <a16:creationId xmlns:a16="http://schemas.microsoft.com/office/drawing/2014/main" id="{F5914ED1-F1D0-4A00-B521-4DB83C92D7D8}"/>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39" name="Freeform 18">
                <a:extLst>
                  <a:ext uri="{FF2B5EF4-FFF2-40B4-BE49-F238E27FC236}">
                    <a16:creationId xmlns:a16="http://schemas.microsoft.com/office/drawing/2014/main" id="{3A465300-792C-4DF8-822F-68AF7FEC678B}"/>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0" name="Freeform 19">
                <a:extLst>
                  <a:ext uri="{FF2B5EF4-FFF2-40B4-BE49-F238E27FC236}">
                    <a16:creationId xmlns:a16="http://schemas.microsoft.com/office/drawing/2014/main" id="{1152C9DA-8938-451D-A6F4-1B14F2E68049}"/>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1" name="Rectangle 163">
                <a:extLst>
                  <a:ext uri="{FF2B5EF4-FFF2-40B4-BE49-F238E27FC236}">
                    <a16:creationId xmlns:a16="http://schemas.microsoft.com/office/drawing/2014/main" id="{A06E66ED-3B97-4C08-ADE0-D7B31D8579BC}"/>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2" name="Freeform 164">
                <a:extLst>
                  <a:ext uri="{FF2B5EF4-FFF2-40B4-BE49-F238E27FC236}">
                    <a16:creationId xmlns:a16="http://schemas.microsoft.com/office/drawing/2014/main" id="{310111BD-6995-4500-A7E4-6F5EC751A08F}"/>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3" name="Rectangle 165">
                <a:extLst>
                  <a:ext uri="{FF2B5EF4-FFF2-40B4-BE49-F238E27FC236}">
                    <a16:creationId xmlns:a16="http://schemas.microsoft.com/office/drawing/2014/main" id="{46E5B582-9574-485C-967B-8481D1544621}"/>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4" name="Rectangle 166">
                <a:extLst>
                  <a:ext uri="{FF2B5EF4-FFF2-40B4-BE49-F238E27FC236}">
                    <a16:creationId xmlns:a16="http://schemas.microsoft.com/office/drawing/2014/main" id="{4746A600-F041-49A6-A310-60F5C55642C8}"/>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5" name="Rectangle 167">
                <a:extLst>
                  <a:ext uri="{FF2B5EF4-FFF2-40B4-BE49-F238E27FC236}">
                    <a16:creationId xmlns:a16="http://schemas.microsoft.com/office/drawing/2014/main" id="{E57BF5C8-8C7F-4E9A-A9CC-71CF624DF0A5}"/>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6" name="Rectangle 168">
                <a:extLst>
                  <a:ext uri="{FF2B5EF4-FFF2-40B4-BE49-F238E27FC236}">
                    <a16:creationId xmlns:a16="http://schemas.microsoft.com/office/drawing/2014/main" id="{1EEC7D1A-6FD1-4652-9AE9-B53B33895B62}"/>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7" name="Rectangle 169">
                <a:extLst>
                  <a:ext uri="{FF2B5EF4-FFF2-40B4-BE49-F238E27FC236}">
                    <a16:creationId xmlns:a16="http://schemas.microsoft.com/office/drawing/2014/main" id="{C5C67BC1-70CD-47D7-A688-31C4DF8B4232}"/>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8" name="Rectangle 170">
                <a:extLst>
                  <a:ext uri="{FF2B5EF4-FFF2-40B4-BE49-F238E27FC236}">
                    <a16:creationId xmlns:a16="http://schemas.microsoft.com/office/drawing/2014/main" id="{5D776782-837F-406C-A075-248A3A708804}"/>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49" name="Rectangle 171">
                <a:extLst>
                  <a:ext uri="{FF2B5EF4-FFF2-40B4-BE49-F238E27FC236}">
                    <a16:creationId xmlns:a16="http://schemas.microsoft.com/office/drawing/2014/main" id="{954A68F9-1321-4740-82D6-2EB425679E7B}"/>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0" name="Rectangle 172">
                <a:extLst>
                  <a:ext uri="{FF2B5EF4-FFF2-40B4-BE49-F238E27FC236}">
                    <a16:creationId xmlns:a16="http://schemas.microsoft.com/office/drawing/2014/main" id="{145D0135-9BA7-440D-B980-DE03BFE0CD21}"/>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1" name="Rectangle 173">
                <a:extLst>
                  <a:ext uri="{FF2B5EF4-FFF2-40B4-BE49-F238E27FC236}">
                    <a16:creationId xmlns:a16="http://schemas.microsoft.com/office/drawing/2014/main" id="{5AE93FE7-7D7F-467F-B4E4-02148D6A389D}"/>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2" name="Freeform 174">
                <a:extLst>
                  <a:ext uri="{FF2B5EF4-FFF2-40B4-BE49-F238E27FC236}">
                    <a16:creationId xmlns:a16="http://schemas.microsoft.com/office/drawing/2014/main" id="{371D5DB2-D0C5-4CB8-9C12-20D536FC821D}"/>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3" name="Freeform 175">
                <a:extLst>
                  <a:ext uri="{FF2B5EF4-FFF2-40B4-BE49-F238E27FC236}">
                    <a16:creationId xmlns:a16="http://schemas.microsoft.com/office/drawing/2014/main" id="{8C148243-7E1D-49A1-9D4C-0DF39947CFAD}"/>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4" name="Freeform 176">
                <a:extLst>
                  <a:ext uri="{FF2B5EF4-FFF2-40B4-BE49-F238E27FC236}">
                    <a16:creationId xmlns:a16="http://schemas.microsoft.com/office/drawing/2014/main" id="{8C923071-CB06-4A80-A704-5087B39F70A2}"/>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5" name="Freeform 177">
                <a:extLst>
                  <a:ext uri="{FF2B5EF4-FFF2-40B4-BE49-F238E27FC236}">
                    <a16:creationId xmlns:a16="http://schemas.microsoft.com/office/drawing/2014/main" id="{6B08E854-10F3-469D-8605-06AD7E2F0B80}"/>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6" name="Freeform 178">
                <a:extLst>
                  <a:ext uri="{FF2B5EF4-FFF2-40B4-BE49-F238E27FC236}">
                    <a16:creationId xmlns:a16="http://schemas.microsoft.com/office/drawing/2014/main" id="{6F2F5651-A557-4920-BC4F-6FC6D1468835}"/>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7" name="Freeform 179">
                <a:extLst>
                  <a:ext uri="{FF2B5EF4-FFF2-40B4-BE49-F238E27FC236}">
                    <a16:creationId xmlns:a16="http://schemas.microsoft.com/office/drawing/2014/main" id="{0C5D5A01-353F-4806-B4A4-BB2C9F252AD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8" name="Freeform 180">
                <a:extLst>
                  <a:ext uri="{FF2B5EF4-FFF2-40B4-BE49-F238E27FC236}">
                    <a16:creationId xmlns:a16="http://schemas.microsoft.com/office/drawing/2014/main" id="{32967AA4-C241-432F-B79D-D0374CC5B30C}"/>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59" name="Freeform 181">
                <a:extLst>
                  <a:ext uri="{FF2B5EF4-FFF2-40B4-BE49-F238E27FC236}">
                    <a16:creationId xmlns:a16="http://schemas.microsoft.com/office/drawing/2014/main" id="{04791711-84C2-409B-A3BE-83CD3711FBEB}"/>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0" name="Freeform 182">
                <a:extLst>
                  <a:ext uri="{FF2B5EF4-FFF2-40B4-BE49-F238E27FC236}">
                    <a16:creationId xmlns:a16="http://schemas.microsoft.com/office/drawing/2014/main" id="{797D98B0-70B1-43BD-99E8-71A38CD3825C}"/>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1" name="Freeform 183">
                <a:extLst>
                  <a:ext uri="{FF2B5EF4-FFF2-40B4-BE49-F238E27FC236}">
                    <a16:creationId xmlns:a16="http://schemas.microsoft.com/office/drawing/2014/main" id="{15D54ADA-763D-4996-9E87-F696B9E3F104}"/>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2" name="Freeform 184">
                <a:extLst>
                  <a:ext uri="{FF2B5EF4-FFF2-40B4-BE49-F238E27FC236}">
                    <a16:creationId xmlns:a16="http://schemas.microsoft.com/office/drawing/2014/main" id="{DF17584B-0C13-4C31-82F5-A892F7FA4047}"/>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3" name="Freeform 185">
                <a:extLst>
                  <a:ext uri="{FF2B5EF4-FFF2-40B4-BE49-F238E27FC236}">
                    <a16:creationId xmlns:a16="http://schemas.microsoft.com/office/drawing/2014/main" id="{B9BC9B4D-2AAF-45AA-A7B3-E99875597469}"/>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4" name="Freeform 186">
                <a:extLst>
                  <a:ext uri="{FF2B5EF4-FFF2-40B4-BE49-F238E27FC236}">
                    <a16:creationId xmlns:a16="http://schemas.microsoft.com/office/drawing/2014/main" id="{807A7DCA-D0FC-4DE7-9AD9-73E2023CC01F}"/>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5" name="Freeform 187">
                <a:extLst>
                  <a:ext uri="{FF2B5EF4-FFF2-40B4-BE49-F238E27FC236}">
                    <a16:creationId xmlns:a16="http://schemas.microsoft.com/office/drawing/2014/main" id="{377D56C5-BB85-4426-BB98-DDFC48645F52}"/>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66" name="Freeform 188">
                <a:extLst>
                  <a:ext uri="{FF2B5EF4-FFF2-40B4-BE49-F238E27FC236}">
                    <a16:creationId xmlns:a16="http://schemas.microsoft.com/office/drawing/2014/main" id="{BA3045DE-B6FE-4C93-82E3-780C4A5E495C}"/>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5" name="Group 864">
              <a:extLst>
                <a:ext uri="{FF2B5EF4-FFF2-40B4-BE49-F238E27FC236}">
                  <a16:creationId xmlns:a16="http://schemas.microsoft.com/office/drawing/2014/main" id="{BF546F52-63DC-4A3C-8690-AFE6FD343144}"/>
                </a:ext>
              </a:extLst>
            </p:cNvPr>
            <p:cNvGrpSpPr/>
            <p:nvPr userDrawn="1"/>
          </p:nvGrpSpPr>
          <p:grpSpPr>
            <a:xfrm>
              <a:off x="2120789" y="4753667"/>
              <a:ext cx="708666" cy="535243"/>
              <a:chOff x="3133468" y="6827688"/>
              <a:chExt cx="841655" cy="635688"/>
            </a:xfrm>
            <a:solidFill>
              <a:schemeClr val="tx2"/>
            </a:solidFill>
          </p:grpSpPr>
          <p:sp>
            <p:nvSpPr>
              <p:cNvPr id="1012" name="Rectangle 25">
                <a:extLst>
                  <a:ext uri="{FF2B5EF4-FFF2-40B4-BE49-F238E27FC236}">
                    <a16:creationId xmlns:a16="http://schemas.microsoft.com/office/drawing/2014/main" id="{E5EEDCB3-6BF8-4885-A1C3-0178AAA60A77}"/>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3" name="Rectangle 26">
                <a:extLst>
                  <a:ext uri="{FF2B5EF4-FFF2-40B4-BE49-F238E27FC236}">
                    <a16:creationId xmlns:a16="http://schemas.microsoft.com/office/drawing/2014/main" id="{4A85BB33-7B04-445E-A5EB-60B70DC03DF4}"/>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4" name="Freeform 43">
                <a:extLst>
                  <a:ext uri="{FF2B5EF4-FFF2-40B4-BE49-F238E27FC236}">
                    <a16:creationId xmlns:a16="http://schemas.microsoft.com/office/drawing/2014/main" id="{35259C0B-78D5-4C46-8DF5-65C42BE525DB}"/>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5" name="Freeform 47">
                <a:extLst>
                  <a:ext uri="{FF2B5EF4-FFF2-40B4-BE49-F238E27FC236}">
                    <a16:creationId xmlns:a16="http://schemas.microsoft.com/office/drawing/2014/main" id="{E1F41A2A-F73A-460F-9F9A-215893B5EB70}"/>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016" name="Group 1015">
                <a:extLst>
                  <a:ext uri="{FF2B5EF4-FFF2-40B4-BE49-F238E27FC236}">
                    <a16:creationId xmlns:a16="http://schemas.microsoft.com/office/drawing/2014/main" id="{45CDE456-2B9E-4DC4-B268-9BEB8584E174}"/>
                  </a:ext>
                </a:extLst>
              </p:cNvPr>
              <p:cNvGrpSpPr/>
              <p:nvPr/>
            </p:nvGrpSpPr>
            <p:grpSpPr>
              <a:xfrm>
                <a:off x="3133468" y="6869818"/>
                <a:ext cx="445637" cy="444701"/>
                <a:chOff x="3133468" y="6869818"/>
                <a:chExt cx="445637" cy="444701"/>
              </a:xfrm>
              <a:grpFill/>
            </p:grpSpPr>
            <p:sp>
              <p:nvSpPr>
                <p:cNvPr id="1057" name="Rectangle 20">
                  <a:extLst>
                    <a:ext uri="{FF2B5EF4-FFF2-40B4-BE49-F238E27FC236}">
                      <a16:creationId xmlns:a16="http://schemas.microsoft.com/office/drawing/2014/main" id="{DAAEBA6A-B0D5-4188-AC6A-FB6C9DED9951}"/>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8" name="Rectangle 21">
                  <a:extLst>
                    <a:ext uri="{FF2B5EF4-FFF2-40B4-BE49-F238E27FC236}">
                      <a16:creationId xmlns:a16="http://schemas.microsoft.com/office/drawing/2014/main" id="{56032375-6EE4-4633-8AA4-9DCA838AD447}"/>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9" name="Rectangle 22">
                  <a:extLst>
                    <a:ext uri="{FF2B5EF4-FFF2-40B4-BE49-F238E27FC236}">
                      <a16:creationId xmlns:a16="http://schemas.microsoft.com/office/drawing/2014/main" id="{E399A32C-B9A9-4F7F-88C7-77E03F49DEA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0" name="Rectangle 23">
                  <a:extLst>
                    <a:ext uri="{FF2B5EF4-FFF2-40B4-BE49-F238E27FC236}">
                      <a16:creationId xmlns:a16="http://schemas.microsoft.com/office/drawing/2014/main" id="{C7C9E8D7-D5AC-43F3-A025-5E5CA087F1A3}"/>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1" name="Rectangle 24">
                  <a:extLst>
                    <a:ext uri="{FF2B5EF4-FFF2-40B4-BE49-F238E27FC236}">
                      <a16:creationId xmlns:a16="http://schemas.microsoft.com/office/drawing/2014/main" id="{4216EC2D-EA82-404C-BEE0-385DF6513C2E}"/>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2" name="Rectangle 27">
                  <a:extLst>
                    <a:ext uri="{FF2B5EF4-FFF2-40B4-BE49-F238E27FC236}">
                      <a16:creationId xmlns:a16="http://schemas.microsoft.com/office/drawing/2014/main" id="{5E2C1953-995F-466B-A71C-57FCD0645D5D}"/>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3" name="Rectangle 28">
                  <a:extLst>
                    <a:ext uri="{FF2B5EF4-FFF2-40B4-BE49-F238E27FC236}">
                      <a16:creationId xmlns:a16="http://schemas.microsoft.com/office/drawing/2014/main" id="{066FB534-A6B1-4A69-B2B3-8B04EB26142F}"/>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4" name="Rectangle 29">
                  <a:extLst>
                    <a:ext uri="{FF2B5EF4-FFF2-40B4-BE49-F238E27FC236}">
                      <a16:creationId xmlns:a16="http://schemas.microsoft.com/office/drawing/2014/main" id="{F75FAC60-FAB6-4D5C-8ACD-6DB67E3C633F}"/>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5" name="Rectangle 30">
                  <a:extLst>
                    <a:ext uri="{FF2B5EF4-FFF2-40B4-BE49-F238E27FC236}">
                      <a16:creationId xmlns:a16="http://schemas.microsoft.com/office/drawing/2014/main" id="{9C35DCB4-DA3E-4DF1-ACDB-2E0E427B4E8C}"/>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6" name="Rectangle 31">
                  <a:extLst>
                    <a:ext uri="{FF2B5EF4-FFF2-40B4-BE49-F238E27FC236}">
                      <a16:creationId xmlns:a16="http://schemas.microsoft.com/office/drawing/2014/main" id="{6CCCF33A-76F6-4772-A404-3F4D53B303B1}"/>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7" name="Rectangle 32">
                  <a:extLst>
                    <a:ext uri="{FF2B5EF4-FFF2-40B4-BE49-F238E27FC236}">
                      <a16:creationId xmlns:a16="http://schemas.microsoft.com/office/drawing/2014/main" id="{24416976-F9DE-4E2F-A6D9-55391EA16E75}"/>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8" name="Freeform 33">
                  <a:extLst>
                    <a:ext uri="{FF2B5EF4-FFF2-40B4-BE49-F238E27FC236}">
                      <a16:creationId xmlns:a16="http://schemas.microsoft.com/office/drawing/2014/main" id="{57636B1E-2B53-4AEB-881C-4F9A8A9E8FD3}"/>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69" name="Freeform 34">
                  <a:extLst>
                    <a:ext uri="{FF2B5EF4-FFF2-40B4-BE49-F238E27FC236}">
                      <a16:creationId xmlns:a16="http://schemas.microsoft.com/office/drawing/2014/main" id="{6774BD94-F7E4-4F82-8824-AC15422E5002}"/>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0" name="Freeform 35">
                  <a:extLst>
                    <a:ext uri="{FF2B5EF4-FFF2-40B4-BE49-F238E27FC236}">
                      <a16:creationId xmlns:a16="http://schemas.microsoft.com/office/drawing/2014/main" id="{63FFD5A1-D6E1-42D0-A14C-0619F72CE656}"/>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1" name="Freeform 36">
                  <a:extLst>
                    <a:ext uri="{FF2B5EF4-FFF2-40B4-BE49-F238E27FC236}">
                      <a16:creationId xmlns:a16="http://schemas.microsoft.com/office/drawing/2014/main" id="{8312C0C7-FB11-43D4-9844-C5BC376EE810}"/>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2" name="Oval 37">
                  <a:extLst>
                    <a:ext uri="{FF2B5EF4-FFF2-40B4-BE49-F238E27FC236}">
                      <a16:creationId xmlns:a16="http://schemas.microsoft.com/office/drawing/2014/main" id="{3FCA3DD6-1E0E-4D0F-BB34-DB9D980F89F4}"/>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3" name="Oval 38">
                  <a:extLst>
                    <a:ext uri="{FF2B5EF4-FFF2-40B4-BE49-F238E27FC236}">
                      <a16:creationId xmlns:a16="http://schemas.microsoft.com/office/drawing/2014/main" id="{98B6568A-656A-4779-ABBF-4326FFADCB4E}"/>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4" name="Oval 39">
                  <a:extLst>
                    <a:ext uri="{FF2B5EF4-FFF2-40B4-BE49-F238E27FC236}">
                      <a16:creationId xmlns:a16="http://schemas.microsoft.com/office/drawing/2014/main" id="{F0FBC506-DA51-4BF4-AC48-E2020FD74983}"/>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5" name="Freeform 40">
                  <a:extLst>
                    <a:ext uri="{FF2B5EF4-FFF2-40B4-BE49-F238E27FC236}">
                      <a16:creationId xmlns:a16="http://schemas.microsoft.com/office/drawing/2014/main" id="{628363B7-289C-463F-9B35-A0FA36924FD4}"/>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6" name="Freeform 41">
                  <a:extLst>
                    <a:ext uri="{FF2B5EF4-FFF2-40B4-BE49-F238E27FC236}">
                      <a16:creationId xmlns:a16="http://schemas.microsoft.com/office/drawing/2014/main" id="{EF035D91-88EC-4EB1-A2B6-63AE7CD980BF}"/>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7" name="Freeform 42">
                  <a:extLst>
                    <a:ext uri="{FF2B5EF4-FFF2-40B4-BE49-F238E27FC236}">
                      <a16:creationId xmlns:a16="http://schemas.microsoft.com/office/drawing/2014/main" id="{666FCD46-0BE1-453C-8865-6B5DF0528DDD}"/>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8" name="Freeform 44">
                  <a:extLst>
                    <a:ext uri="{FF2B5EF4-FFF2-40B4-BE49-F238E27FC236}">
                      <a16:creationId xmlns:a16="http://schemas.microsoft.com/office/drawing/2014/main" id="{36011201-BF04-425B-BE91-A339EABBEC71}"/>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79" name="Freeform 45">
                  <a:extLst>
                    <a:ext uri="{FF2B5EF4-FFF2-40B4-BE49-F238E27FC236}">
                      <a16:creationId xmlns:a16="http://schemas.microsoft.com/office/drawing/2014/main" id="{C063A03A-116E-4C57-8725-5696E3853772}"/>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0" name="Freeform 46">
                  <a:extLst>
                    <a:ext uri="{FF2B5EF4-FFF2-40B4-BE49-F238E27FC236}">
                      <a16:creationId xmlns:a16="http://schemas.microsoft.com/office/drawing/2014/main" id="{8E32CD69-57C5-4236-A711-7FAB136452EB}"/>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1" name="Freeform 48">
                  <a:extLst>
                    <a:ext uri="{FF2B5EF4-FFF2-40B4-BE49-F238E27FC236}">
                      <a16:creationId xmlns:a16="http://schemas.microsoft.com/office/drawing/2014/main" id="{847141A1-C7AF-4992-BF1A-7E431E59E3A2}"/>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2" name="Freeform 49">
                  <a:extLst>
                    <a:ext uri="{FF2B5EF4-FFF2-40B4-BE49-F238E27FC236}">
                      <a16:creationId xmlns:a16="http://schemas.microsoft.com/office/drawing/2014/main" id="{33072FC9-19AD-4E4E-BC11-891E409E9618}"/>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3" name="Freeform 50">
                  <a:extLst>
                    <a:ext uri="{FF2B5EF4-FFF2-40B4-BE49-F238E27FC236}">
                      <a16:creationId xmlns:a16="http://schemas.microsoft.com/office/drawing/2014/main" id="{056B2A6E-4B40-4389-B8F1-94AFBB08E709}"/>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4" name="Freeform 51">
                  <a:extLst>
                    <a:ext uri="{FF2B5EF4-FFF2-40B4-BE49-F238E27FC236}">
                      <a16:creationId xmlns:a16="http://schemas.microsoft.com/office/drawing/2014/main" id="{195A5EFC-4195-4609-A095-CA224582BA37}"/>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5" name="Freeform 52">
                  <a:extLst>
                    <a:ext uri="{FF2B5EF4-FFF2-40B4-BE49-F238E27FC236}">
                      <a16:creationId xmlns:a16="http://schemas.microsoft.com/office/drawing/2014/main" id="{711C6652-35AB-4C01-9211-76B6216F7E8A}"/>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6" name="Freeform 53">
                  <a:extLst>
                    <a:ext uri="{FF2B5EF4-FFF2-40B4-BE49-F238E27FC236}">
                      <a16:creationId xmlns:a16="http://schemas.microsoft.com/office/drawing/2014/main" id="{0B75934C-1C3A-4510-A16D-9FF3C79FDA5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7" name="Freeform 54">
                  <a:extLst>
                    <a:ext uri="{FF2B5EF4-FFF2-40B4-BE49-F238E27FC236}">
                      <a16:creationId xmlns:a16="http://schemas.microsoft.com/office/drawing/2014/main" id="{559A2D2C-99C7-4FA7-A96D-56987296ACE3}"/>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8" name="Freeform 55">
                  <a:extLst>
                    <a:ext uri="{FF2B5EF4-FFF2-40B4-BE49-F238E27FC236}">
                      <a16:creationId xmlns:a16="http://schemas.microsoft.com/office/drawing/2014/main" id="{8D4A30EB-A797-4693-A012-8EB90F5B398F}"/>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89" name="Freeform 56">
                  <a:extLst>
                    <a:ext uri="{FF2B5EF4-FFF2-40B4-BE49-F238E27FC236}">
                      <a16:creationId xmlns:a16="http://schemas.microsoft.com/office/drawing/2014/main" id="{5963A68B-7D88-4888-9C1F-8D135C75D413}"/>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0" name="Freeform 57">
                  <a:extLst>
                    <a:ext uri="{FF2B5EF4-FFF2-40B4-BE49-F238E27FC236}">
                      <a16:creationId xmlns:a16="http://schemas.microsoft.com/office/drawing/2014/main" id="{086E1ECC-F336-4694-8EA8-2650A9DEB244}"/>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1" name="Freeform 58">
                  <a:extLst>
                    <a:ext uri="{FF2B5EF4-FFF2-40B4-BE49-F238E27FC236}">
                      <a16:creationId xmlns:a16="http://schemas.microsoft.com/office/drawing/2014/main" id="{A42485D8-79DB-4BE6-8723-BD27F1882F92}"/>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2" name="Freeform 59">
                  <a:extLst>
                    <a:ext uri="{FF2B5EF4-FFF2-40B4-BE49-F238E27FC236}">
                      <a16:creationId xmlns:a16="http://schemas.microsoft.com/office/drawing/2014/main" id="{95B1079C-1961-4DCD-AE87-841B192A20A0}"/>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3" name="Freeform 60">
                  <a:extLst>
                    <a:ext uri="{FF2B5EF4-FFF2-40B4-BE49-F238E27FC236}">
                      <a16:creationId xmlns:a16="http://schemas.microsoft.com/office/drawing/2014/main" id="{5A7A6A3C-47F4-40CA-82F7-249AAE504AAB}"/>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4" name="Freeform 61">
                  <a:extLst>
                    <a:ext uri="{FF2B5EF4-FFF2-40B4-BE49-F238E27FC236}">
                      <a16:creationId xmlns:a16="http://schemas.microsoft.com/office/drawing/2014/main" id="{B549E032-1460-4393-A648-4B76229D2B11}"/>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5" name="Freeform 62">
                  <a:extLst>
                    <a:ext uri="{FF2B5EF4-FFF2-40B4-BE49-F238E27FC236}">
                      <a16:creationId xmlns:a16="http://schemas.microsoft.com/office/drawing/2014/main" id="{517A59A1-BF15-475F-A45D-43DDCA0DF7AB}"/>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6" name="Freeform 63">
                  <a:extLst>
                    <a:ext uri="{FF2B5EF4-FFF2-40B4-BE49-F238E27FC236}">
                      <a16:creationId xmlns:a16="http://schemas.microsoft.com/office/drawing/2014/main" id="{07B074BE-8258-4C56-AC8F-F6419FFFDAA3}"/>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7" name="Freeform 64">
                  <a:extLst>
                    <a:ext uri="{FF2B5EF4-FFF2-40B4-BE49-F238E27FC236}">
                      <a16:creationId xmlns:a16="http://schemas.microsoft.com/office/drawing/2014/main" id="{55D481B7-EC9B-4ED6-A18C-E6336D5D7201}"/>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8" name="Freeform 65">
                  <a:extLst>
                    <a:ext uri="{FF2B5EF4-FFF2-40B4-BE49-F238E27FC236}">
                      <a16:creationId xmlns:a16="http://schemas.microsoft.com/office/drawing/2014/main" id="{4432B7A5-AE50-4A9F-8E7F-1C65C32AF8EE}"/>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99" name="Rectangle 66">
                  <a:extLst>
                    <a:ext uri="{FF2B5EF4-FFF2-40B4-BE49-F238E27FC236}">
                      <a16:creationId xmlns:a16="http://schemas.microsoft.com/office/drawing/2014/main" id="{872B61EC-FDCC-4330-8E86-F7A6A9D297DA}"/>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0" name="Rectangle 67">
                  <a:extLst>
                    <a:ext uri="{FF2B5EF4-FFF2-40B4-BE49-F238E27FC236}">
                      <a16:creationId xmlns:a16="http://schemas.microsoft.com/office/drawing/2014/main" id="{282AC2C2-7E5D-4D92-AFBB-5A65A3CD892E}"/>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1" name="Freeform 68">
                  <a:extLst>
                    <a:ext uri="{FF2B5EF4-FFF2-40B4-BE49-F238E27FC236}">
                      <a16:creationId xmlns:a16="http://schemas.microsoft.com/office/drawing/2014/main" id="{CCD6C7A1-44D2-4205-943E-E970D7D0D96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2" name="Freeform 69">
                  <a:extLst>
                    <a:ext uri="{FF2B5EF4-FFF2-40B4-BE49-F238E27FC236}">
                      <a16:creationId xmlns:a16="http://schemas.microsoft.com/office/drawing/2014/main" id="{32A1C9AC-15F0-4360-8D0D-BA92EA2645C7}"/>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3" name="Freeform 70">
                  <a:extLst>
                    <a:ext uri="{FF2B5EF4-FFF2-40B4-BE49-F238E27FC236}">
                      <a16:creationId xmlns:a16="http://schemas.microsoft.com/office/drawing/2014/main" id="{574BC143-F785-4572-8305-55C6B7929E6C}"/>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4" name="Freeform 71">
                  <a:extLst>
                    <a:ext uri="{FF2B5EF4-FFF2-40B4-BE49-F238E27FC236}">
                      <a16:creationId xmlns:a16="http://schemas.microsoft.com/office/drawing/2014/main" id="{FF8704E0-8865-40C8-930A-BDEDFAE5CDBB}"/>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5" name="Oval 72">
                  <a:extLst>
                    <a:ext uri="{FF2B5EF4-FFF2-40B4-BE49-F238E27FC236}">
                      <a16:creationId xmlns:a16="http://schemas.microsoft.com/office/drawing/2014/main" id="{1D19ECFD-1E1A-4288-9CEA-719C2C8B4D2F}"/>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6" name="Freeform 73">
                  <a:extLst>
                    <a:ext uri="{FF2B5EF4-FFF2-40B4-BE49-F238E27FC236}">
                      <a16:creationId xmlns:a16="http://schemas.microsoft.com/office/drawing/2014/main" id="{FB3EE530-CF93-4976-AEF7-67B7AB3A94A6}"/>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7" name="Oval 74">
                  <a:extLst>
                    <a:ext uri="{FF2B5EF4-FFF2-40B4-BE49-F238E27FC236}">
                      <a16:creationId xmlns:a16="http://schemas.microsoft.com/office/drawing/2014/main" id="{90494A90-70ED-4E17-8A20-979F7761A21D}"/>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8" name="Freeform 278">
                  <a:extLst>
                    <a:ext uri="{FF2B5EF4-FFF2-40B4-BE49-F238E27FC236}">
                      <a16:creationId xmlns:a16="http://schemas.microsoft.com/office/drawing/2014/main" id="{8B0A65DF-A54B-4E5F-B342-AF31BFCE5833}"/>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09" name="Freeform 279">
                  <a:extLst>
                    <a:ext uri="{FF2B5EF4-FFF2-40B4-BE49-F238E27FC236}">
                      <a16:creationId xmlns:a16="http://schemas.microsoft.com/office/drawing/2014/main" id="{389F68DC-7344-4C9A-A57A-45797838EC31}"/>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0" name="Freeform 280">
                  <a:extLst>
                    <a:ext uri="{FF2B5EF4-FFF2-40B4-BE49-F238E27FC236}">
                      <a16:creationId xmlns:a16="http://schemas.microsoft.com/office/drawing/2014/main" id="{3903C0B7-B157-43D1-8843-C9645FA946D3}"/>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1" name="Freeform 281">
                  <a:extLst>
                    <a:ext uri="{FF2B5EF4-FFF2-40B4-BE49-F238E27FC236}">
                      <a16:creationId xmlns:a16="http://schemas.microsoft.com/office/drawing/2014/main" id="{E5F9ACE7-77A0-4943-8C16-9AA4091B3160}"/>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2" name="Freeform 282">
                  <a:extLst>
                    <a:ext uri="{FF2B5EF4-FFF2-40B4-BE49-F238E27FC236}">
                      <a16:creationId xmlns:a16="http://schemas.microsoft.com/office/drawing/2014/main" id="{ABCA8662-3562-48DB-BA8F-0000D6666A37}"/>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3" name="Freeform 283">
                  <a:extLst>
                    <a:ext uri="{FF2B5EF4-FFF2-40B4-BE49-F238E27FC236}">
                      <a16:creationId xmlns:a16="http://schemas.microsoft.com/office/drawing/2014/main" id="{43F62998-56F0-40DD-9D06-098E95139FFE}"/>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4" name="Freeform 284">
                  <a:extLst>
                    <a:ext uri="{FF2B5EF4-FFF2-40B4-BE49-F238E27FC236}">
                      <a16:creationId xmlns:a16="http://schemas.microsoft.com/office/drawing/2014/main" id="{14415043-70D8-44AE-A328-A399FBC42819}"/>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5" name="Freeform 285">
                  <a:extLst>
                    <a:ext uri="{FF2B5EF4-FFF2-40B4-BE49-F238E27FC236}">
                      <a16:creationId xmlns:a16="http://schemas.microsoft.com/office/drawing/2014/main" id="{2B0B7C3F-F28D-4A0E-9F97-0A0C0A60E7FB}"/>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6" name="Freeform 286">
                  <a:extLst>
                    <a:ext uri="{FF2B5EF4-FFF2-40B4-BE49-F238E27FC236}">
                      <a16:creationId xmlns:a16="http://schemas.microsoft.com/office/drawing/2014/main" id="{3C63E3FD-9F5E-49F4-A03C-F5C67BBDF7E0}"/>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7" name="Freeform 287">
                  <a:extLst>
                    <a:ext uri="{FF2B5EF4-FFF2-40B4-BE49-F238E27FC236}">
                      <a16:creationId xmlns:a16="http://schemas.microsoft.com/office/drawing/2014/main" id="{5C9CC8C3-C45F-4969-8878-70E6001EBBC9}"/>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8" name="Freeform 288">
                  <a:extLst>
                    <a:ext uri="{FF2B5EF4-FFF2-40B4-BE49-F238E27FC236}">
                      <a16:creationId xmlns:a16="http://schemas.microsoft.com/office/drawing/2014/main" id="{422A4E9F-F60F-4F6A-AE03-1981841186F5}"/>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19" name="Freeform 289">
                  <a:extLst>
                    <a:ext uri="{FF2B5EF4-FFF2-40B4-BE49-F238E27FC236}">
                      <a16:creationId xmlns:a16="http://schemas.microsoft.com/office/drawing/2014/main" id="{F37D42AD-0655-45B6-AADE-56F3C7C24BC0}"/>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0" name="Freeform 290">
                  <a:extLst>
                    <a:ext uri="{FF2B5EF4-FFF2-40B4-BE49-F238E27FC236}">
                      <a16:creationId xmlns:a16="http://schemas.microsoft.com/office/drawing/2014/main" id="{8952887C-0D7B-4CD3-936E-4B44D363263B}"/>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1" name="Freeform 291">
                  <a:extLst>
                    <a:ext uri="{FF2B5EF4-FFF2-40B4-BE49-F238E27FC236}">
                      <a16:creationId xmlns:a16="http://schemas.microsoft.com/office/drawing/2014/main" id="{08DB0B34-FBD8-4962-9A1F-AB9978AEEDE1}"/>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2" name="Freeform 292">
                  <a:extLst>
                    <a:ext uri="{FF2B5EF4-FFF2-40B4-BE49-F238E27FC236}">
                      <a16:creationId xmlns:a16="http://schemas.microsoft.com/office/drawing/2014/main" id="{0C99F6F5-1776-4764-9CED-3244E53F6DAD}"/>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3" name="Freeform 293">
                  <a:extLst>
                    <a:ext uri="{FF2B5EF4-FFF2-40B4-BE49-F238E27FC236}">
                      <a16:creationId xmlns:a16="http://schemas.microsoft.com/office/drawing/2014/main" id="{4C2F931B-D7AD-4959-8A9E-8BC98795A93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4" name="Freeform 294">
                  <a:extLst>
                    <a:ext uri="{FF2B5EF4-FFF2-40B4-BE49-F238E27FC236}">
                      <a16:creationId xmlns:a16="http://schemas.microsoft.com/office/drawing/2014/main" id="{DF0F2B87-729F-4651-B19E-39EC13F22DA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125" name="Freeform 295">
                  <a:extLst>
                    <a:ext uri="{FF2B5EF4-FFF2-40B4-BE49-F238E27FC236}">
                      <a16:creationId xmlns:a16="http://schemas.microsoft.com/office/drawing/2014/main" id="{DB9FD5C5-6902-4B68-9077-4BBA402087E0}"/>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017" name="Rectangle 296">
                <a:extLst>
                  <a:ext uri="{FF2B5EF4-FFF2-40B4-BE49-F238E27FC236}">
                    <a16:creationId xmlns:a16="http://schemas.microsoft.com/office/drawing/2014/main" id="{5D036F2A-FD25-4002-AEE0-5A6D3CFE6930}"/>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8" name="Rectangle 297">
                <a:extLst>
                  <a:ext uri="{FF2B5EF4-FFF2-40B4-BE49-F238E27FC236}">
                    <a16:creationId xmlns:a16="http://schemas.microsoft.com/office/drawing/2014/main" id="{E921EA18-C3C3-4B40-992F-4E90CC0613E1}"/>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9" name="Rectangle 298">
                <a:extLst>
                  <a:ext uri="{FF2B5EF4-FFF2-40B4-BE49-F238E27FC236}">
                    <a16:creationId xmlns:a16="http://schemas.microsoft.com/office/drawing/2014/main" id="{B380E71D-EFDB-4E4E-90D4-37E838BBD109}"/>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0" name="Rectangle 299">
                <a:extLst>
                  <a:ext uri="{FF2B5EF4-FFF2-40B4-BE49-F238E27FC236}">
                    <a16:creationId xmlns:a16="http://schemas.microsoft.com/office/drawing/2014/main" id="{99316D57-2103-4F1B-AE5E-2938F301FC57}"/>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1" name="Rectangle 300">
                <a:extLst>
                  <a:ext uri="{FF2B5EF4-FFF2-40B4-BE49-F238E27FC236}">
                    <a16:creationId xmlns:a16="http://schemas.microsoft.com/office/drawing/2014/main" id="{2E3B16E1-3929-44EB-A674-1FE119B7B31A}"/>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2" name="Rectangle 301">
                <a:extLst>
                  <a:ext uri="{FF2B5EF4-FFF2-40B4-BE49-F238E27FC236}">
                    <a16:creationId xmlns:a16="http://schemas.microsoft.com/office/drawing/2014/main" id="{A4A31C01-3D2F-4791-BBD0-A1E54F5E9643}"/>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3" name="Rectangle 302">
                <a:extLst>
                  <a:ext uri="{FF2B5EF4-FFF2-40B4-BE49-F238E27FC236}">
                    <a16:creationId xmlns:a16="http://schemas.microsoft.com/office/drawing/2014/main" id="{8E6840A9-2B6B-4A66-9EDE-A249EF3EDD3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4" name="Rectangle 303">
                <a:extLst>
                  <a:ext uri="{FF2B5EF4-FFF2-40B4-BE49-F238E27FC236}">
                    <a16:creationId xmlns:a16="http://schemas.microsoft.com/office/drawing/2014/main" id="{566DE174-F407-465D-AABD-9ECBB97FA84D}"/>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5" name="Freeform 304">
                <a:extLst>
                  <a:ext uri="{FF2B5EF4-FFF2-40B4-BE49-F238E27FC236}">
                    <a16:creationId xmlns:a16="http://schemas.microsoft.com/office/drawing/2014/main" id="{4D1DE9C8-98FB-4286-8597-F8EC3DB24F95}"/>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6" name="Freeform 305">
                <a:extLst>
                  <a:ext uri="{FF2B5EF4-FFF2-40B4-BE49-F238E27FC236}">
                    <a16:creationId xmlns:a16="http://schemas.microsoft.com/office/drawing/2014/main" id="{F6797341-3C54-4123-8FA3-BB67C231959C}"/>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7" name="Freeform 306">
                <a:extLst>
                  <a:ext uri="{FF2B5EF4-FFF2-40B4-BE49-F238E27FC236}">
                    <a16:creationId xmlns:a16="http://schemas.microsoft.com/office/drawing/2014/main" id="{E5604F90-68BC-468A-A2C0-EA71FBBC2625}"/>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8" name="Freeform 307">
                <a:extLst>
                  <a:ext uri="{FF2B5EF4-FFF2-40B4-BE49-F238E27FC236}">
                    <a16:creationId xmlns:a16="http://schemas.microsoft.com/office/drawing/2014/main" id="{F4256CCC-5B33-4382-8754-44A126D481B4}"/>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29" name="Freeform 308">
                <a:extLst>
                  <a:ext uri="{FF2B5EF4-FFF2-40B4-BE49-F238E27FC236}">
                    <a16:creationId xmlns:a16="http://schemas.microsoft.com/office/drawing/2014/main" id="{242A928D-0505-4663-ACAD-E990DD4A8C56}"/>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0" name="Freeform 309">
                <a:extLst>
                  <a:ext uri="{FF2B5EF4-FFF2-40B4-BE49-F238E27FC236}">
                    <a16:creationId xmlns:a16="http://schemas.microsoft.com/office/drawing/2014/main" id="{9B1E9DCC-EACD-4991-A57F-349513436518}"/>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1" name="Freeform 310">
                <a:extLst>
                  <a:ext uri="{FF2B5EF4-FFF2-40B4-BE49-F238E27FC236}">
                    <a16:creationId xmlns:a16="http://schemas.microsoft.com/office/drawing/2014/main" id="{D195E8B7-A12A-4F40-AE43-83E318F9FCFE}"/>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2" name="Freeform 311">
                <a:extLst>
                  <a:ext uri="{FF2B5EF4-FFF2-40B4-BE49-F238E27FC236}">
                    <a16:creationId xmlns:a16="http://schemas.microsoft.com/office/drawing/2014/main" id="{4C22C8CB-DEBD-4442-BF8C-E962B9EDF9EF}"/>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3" name="Freeform 312">
                <a:extLst>
                  <a:ext uri="{FF2B5EF4-FFF2-40B4-BE49-F238E27FC236}">
                    <a16:creationId xmlns:a16="http://schemas.microsoft.com/office/drawing/2014/main" id="{60BB0C7F-8E0F-4E7E-9EE2-D29135E84513}"/>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4" name="Freeform 313">
                <a:extLst>
                  <a:ext uri="{FF2B5EF4-FFF2-40B4-BE49-F238E27FC236}">
                    <a16:creationId xmlns:a16="http://schemas.microsoft.com/office/drawing/2014/main" id="{2D0C288F-0399-49B6-94A8-08D40246FFE2}"/>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5" name="Freeform 314">
                <a:extLst>
                  <a:ext uri="{FF2B5EF4-FFF2-40B4-BE49-F238E27FC236}">
                    <a16:creationId xmlns:a16="http://schemas.microsoft.com/office/drawing/2014/main" id="{7C73FEEC-2752-48FB-A461-02C9539B200A}"/>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6" name="Freeform 315">
                <a:extLst>
                  <a:ext uri="{FF2B5EF4-FFF2-40B4-BE49-F238E27FC236}">
                    <a16:creationId xmlns:a16="http://schemas.microsoft.com/office/drawing/2014/main" id="{F7CFB942-C448-4F14-8975-A58064B5884F}"/>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7" name="Freeform 316">
                <a:extLst>
                  <a:ext uri="{FF2B5EF4-FFF2-40B4-BE49-F238E27FC236}">
                    <a16:creationId xmlns:a16="http://schemas.microsoft.com/office/drawing/2014/main" id="{FE0D7260-A716-4C26-8575-EC9DC7747106}"/>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8" name="Freeform 317">
                <a:extLst>
                  <a:ext uri="{FF2B5EF4-FFF2-40B4-BE49-F238E27FC236}">
                    <a16:creationId xmlns:a16="http://schemas.microsoft.com/office/drawing/2014/main" id="{C34166F3-56BF-437A-9376-096B603978AD}"/>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39" name="Freeform 318">
                <a:extLst>
                  <a:ext uri="{FF2B5EF4-FFF2-40B4-BE49-F238E27FC236}">
                    <a16:creationId xmlns:a16="http://schemas.microsoft.com/office/drawing/2014/main" id="{04845501-D8C6-474D-8085-79893C04C6CD}"/>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0" name="Freeform 319">
                <a:extLst>
                  <a:ext uri="{FF2B5EF4-FFF2-40B4-BE49-F238E27FC236}">
                    <a16:creationId xmlns:a16="http://schemas.microsoft.com/office/drawing/2014/main" id="{697DA7CC-775C-49B4-BE6C-770B8391116F}"/>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1" name="Freeform 320">
                <a:extLst>
                  <a:ext uri="{FF2B5EF4-FFF2-40B4-BE49-F238E27FC236}">
                    <a16:creationId xmlns:a16="http://schemas.microsoft.com/office/drawing/2014/main" id="{6A6141F4-57A5-4B4D-AEFC-DE59E8931F31}"/>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2" name="Freeform 321">
                <a:extLst>
                  <a:ext uri="{FF2B5EF4-FFF2-40B4-BE49-F238E27FC236}">
                    <a16:creationId xmlns:a16="http://schemas.microsoft.com/office/drawing/2014/main" id="{5396F3C9-7D68-4AE3-9C59-5FC1C0E40678}"/>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3" name="Freeform 322">
                <a:extLst>
                  <a:ext uri="{FF2B5EF4-FFF2-40B4-BE49-F238E27FC236}">
                    <a16:creationId xmlns:a16="http://schemas.microsoft.com/office/drawing/2014/main" id="{50979832-B29B-4FE8-A420-113FBC4EF992}"/>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4" name="Freeform 323">
                <a:extLst>
                  <a:ext uri="{FF2B5EF4-FFF2-40B4-BE49-F238E27FC236}">
                    <a16:creationId xmlns:a16="http://schemas.microsoft.com/office/drawing/2014/main" id="{40598BD6-9783-4973-8E57-E3AADE35C187}"/>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5" name="Freeform 324">
                <a:extLst>
                  <a:ext uri="{FF2B5EF4-FFF2-40B4-BE49-F238E27FC236}">
                    <a16:creationId xmlns:a16="http://schemas.microsoft.com/office/drawing/2014/main" id="{5060B7D2-E183-4AB0-8858-FA89D5FD80E9}"/>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6" name="Freeform 325">
                <a:extLst>
                  <a:ext uri="{FF2B5EF4-FFF2-40B4-BE49-F238E27FC236}">
                    <a16:creationId xmlns:a16="http://schemas.microsoft.com/office/drawing/2014/main" id="{F4A766A6-ED6D-4D45-957B-183E9ADC563E}"/>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7" name="Freeform 326">
                <a:extLst>
                  <a:ext uri="{FF2B5EF4-FFF2-40B4-BE49-F238E27FC236}">
                    <a16:creationId xmlns:a16="http://schemas.microsoft.com/office/drawing/2014/main" id="{89A8C8DD-867F-4F21-8969-219BA33FD0BB}"/>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8" name="Freeform 327">
                <a:extLst>
                  <a:ext uri="{FF2B5EF4-FFF2-40B4-BE49-F238E27FC236}">
                    <a16:creationId xmlns:a16="http://schemas.microsoft.com/office/drawing/2014/main" id="{A16128DE-E7D7-492C-811A-DBF2B436CB8B}"/>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49" name="Freeform 328">
                <a:extLst>
                  <a:ext uri="{FF2B5EF4-FFF2-40B4-BE49-F238E27FC236}">
                    <a16:creationId xmlns:a16="http://schemas.microsoft.com/office/drawing/2014/main" id="{5DFDB635-C75E-4B6C-BB63-83F1F16627B2}"/>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0" name="Freeform 329">
                <a:extLst>
                  <a:ext uri="{FF2B5EF4-FFF2-40B4-BE49-F238E27FC236}">
                    <a16:creationId xmlns:a16="http://schemas.microsoft.com/office/drawing/2014/main" id="{C686E7B1-14D5-41EB-B7B6-415DF3C777FD}"/>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1" name="Freeform 330">
                <a:extLst>
                  <a:ext uri="{FF2B5EF4-FFF2-40B4-BE49-F238E27FC236}">
                    <a16:creationId xmlns:a16="http://schemas.microsoft.com/office/drawing/2014/main" id="{5FFC3423-A190-4960-AAA6-10D49D2C2372}"/>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2" name="Freeform 331">
                <a:extLst>
                  <a:ext uri="{FF2B5EF4-FFF2-40B4-BE49-F238E27FC236}">
                    <a16:creationId xmlns:a16="http://schemas.microsoft.com/office/drawing/2014/main" id="{38DC3030-4273-48A3-A5C1-E4F8BE393CE2}"/>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3" name="Freeform 332">
                <a:extLst>
                  <a:ext uri="{FF2B5EF4-FFF2-40B4-BE49-F238E27FC236}">
                    <a16:creationId xmlns:a16="http://schemas.microsoft.com/office/drawing/2014/main" id="{FBE7A462-19AB-4A3D-885E-044CC8548DFB}"/>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4" name="Freeform 333">
                <a:extLst>
                  <a:ext uri="{FF2B5EF4-FFF2-40B4-BE49-F238E27FC236}">
                    <a16:creationId xmlns:a16="http://schemas.microsoft.com/office/drawing/2014/main" id="{B7166526-E318-46AD-9FEC-54C3013E424D}"/>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5" name="Freeform 334">
                <a:extLst>
                  <a:ext uri="{FF2B5EF4-FFF2-40B4-BE49-F238E27FC236}">
                    <a16:creationId xmlns:a16="http://schemas.microsoft.com/office/drawing/2014/main" id="{1411A70B-ABEC-4AB3-9E2E-E9464B37BC7E}"/>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56" name="Freeform 335">
                <a:extLst>
                  <a:ext uri="{FF2B5EF4-FFF2-40B4-BE49-F238E27FC236}">
                    <a16:creationId xmlns:a16="http://schemas.microsoft.com/office/drawing/2014/main" id="{3A8D7E90-6204-4F93-A9FD-E932694D346F}"/>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6" name="Group 865">
              <a:extLst>
                <a:ext uri="{FF2B5EF4-FFF2-40B4-BE49-F238E27FC236}">
                  <a16:creationId xmlns:a16="http://schemas.microsoft.com/office/drawing/2014/main" id="{55D68DD6-1DB4-4DB2-9C88-50206790F0BC}"/>
                </a:ext>
              </a:extLst>
            </p:cNvPr>
            <p:cNvGrpSpPr/>
            <p:nvPr userDrawn="1"/>
          </p:nvGrpSpPr>
          <p:grpSpPr>
            <a:xfrm>
              <a:off x="5767681" y="4768645"/>
              <a:ext cx="481124" cy="461144"/>
              <a:chOff x="4799926" y="6845477"/>
              <a:chExt cx="571413" cy="547683"/>
            </a:xfrm>
            <a:solidFill>
              <a:schemeClr val="tx2"/>
            </a:solidFill>
          </p:grpSpPr>
          <p:sp>
            <p:nvSpPr>
              <p:cNvPr id="924" name="Freeform 162">
                <a:extLst>
                  <a:ext uri="{FF2B5EF4-FFF2-40B4-BE49-F238E27FC236}">
                    <a16:creationId xmlns:a16="http://schemas.microsoft.com/office/drawing/2014/main" id="{77EED73D-23A9-49A3-BD7F-C92EDEB376F4}"/>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5" name="Oval 189">
                <a:extLst>
                  <a:ext uri="{FF2B5EF4-FFF2-40B4-BE49-F238E27FC236}">
                    <a16:creationId xmlns:a16="http://schemas.microsoft.com/office/drawing/2014/main" id="{534E5133-5744-48BA-98AB-69FAE05917C5}"/>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6" name="Freeform 190">
                <a:extLst>
                  <a:ext uri="{FF2B5EF4-FFF2-40B4-BE49-F238E27FC236}">
                    <a16:creationId xmlns:a16="http://schemas.microsoft.com/office/drawing/2014/main" id="{88E23CD6-DC2B-4B30-95CC-CDEE5094BAE2}"/>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7" name="Freeform 191">
                <a:extLst>
                  <a:ext uri="{FF2B5EF4-FFF2-40B4-BE49-F238E27FC236}">
                    <a16:creationId xmlns:a16="http://schemas.microsoft.com/office/drawing/2014/main" id="{7C048247-7067-42B2-96F7-2FEB58FF0978}"/>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8" name="Freeform 192">
                <a:extLst>
                  <a:ext uri="{FF2B5EF4-FFF2-40B4-BE49-F238E27FC236}">
                    <a16:creationId xmlns:a16="http://schemas.microsoft.com/office/drawing/2014/main" id="{C68D431D-B397-410A-9D1E-4E3395FC037D}"/>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9" name="Freeform 193">
                <a:extLst>
                  <a:ext uri="{FF2B5EF4-FFF2-40B4-BE49-F238E27FC236}">
                    <a16:creationId xmlns:a16="http://schemas.microsoft.com/office/drawing/2014/main" id="{199FF688-E13E-4A7E-A6B0-F4439F0C08F8}"/>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0" name="Freeform 194">
                <a:extLst>
                  <a:ext uri="{FF2B5EF4-FFF2-40B4-BE49-F238E27FC236}">
                    <a16:creationId xmlns:a16="http://schemas.microsoft.com/office/drawing/2014/main" id="{46059082-AF40-4E2A-A2AF-5453DB51FE15}"/>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1" name="Freeform 195">
                <a:extLst>
                  <a:ext uri="{FF2B5EF4-FFF2-40B4-BE49-F238E27FC236}">
                    <a16:creationId xmlns:a16="http://schemas.microsoft.com/office/drawing/2014/main" id="{4C484BAB-F9A4-4ED7-AD5D-7E8435622739}"/>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2" name="Freeform 196">
                <a:extLst>
                  <a:ext uri="{FF2B5EF4-FFF2-40B4-BE49-F238E27FC236}">
                    <a16:creationId xmlns:a16="http://schemas.microsoft.com/office/drawing/2014/main" id="{072CEDF4-BE1B-418F-A952-9F43845E782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3" name="Freeform 197">
                <a:extLst>
                  <a:ext uri="{FF2B5EF4-FFF2-40B4-BE49-F238E27FC236}">
                    <a16:creationId xmlns:a16="http://schemas.microsoft.com/office/drawing/2014/main" id="{BE92BB3B-C323-43F3-A8A5-B7491A14AAC3}"/>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4" name="Freeform 198">
                <a:extLst>
                  <a:ext uri="{FF2B5EF4-FFF2-40B4-BE49-F238E27FC236}">
                    <a16:creationId xmlns:a16="http://schemas.microsoft.com/office/drawing/2014/main" id="{B7B2B123-4233-48AB-83D0-0C7B8213C65C}"/>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5" name="Rectangle 199">
                <a:extLst>
                  <a:ext uri="{FF2B5EF4-FFF2-40B4-BE49-F238E27FC236}">
                    <a16:creationId xmlns:a16="http://schemas.microsoft.com/office/drawing/2014/main" id="{B2B74019-E2CD-451A-8A18-6AC171B16636}"/>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6" name="Rectangle 200">
                <a:extLst>
                  <a:ext uri="{FF2B5EF4-FFF2-40B4-BE49-F238E27FC236}">
                    <a16:creationId xmlns:a16="http://schemas.microsoft.com/office/drawing/2014/main" id="{6821CD34-C3DE-4B7D-99D6-155EF5EFBCDA}"/>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7" name="Freeform 201">
                <a:extLst>
                  <a:ext uri="{FF2B5EF4-FFF2-40B4-BE49-F238E27FC236}">
                    <a16:creationId xmlns:a16="http://schemas.microsoft.com/office/drawing/2014/main" id="{B101AE59-A0D8-442C-9E63-E97B9F41F56A}"/>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8" name="Freeform 202">
                <a:extLst>
                  <a:ext uri="{FF2B5EF4-FFF2-40B4-BE49-F238E27FC236}">
                    <a16:creationId xmlns:a16="http://schemas.microsoft.com/office/drawing/2014/main" id="{8E8A47D6-9D5B-49F8-9A4C-B11D58B3CF6B}"/>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39" name="Rectangle 203">
                <a:extLst>
                  <a:ext uri="{FF2B5EF4-FFF2-40B4-BE49-F238E27FC236}">
                    <a16:creationId xmlns:a16="http://schemas.microsoft.com/office/drawing/2014/main" id="{91FBA86A-D5DA-4203-9908-A4DBE8BD5275}"/>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0" name="Rectangle 204">
                <a:extLst>
                  <a:ext uri="{FF2B5EF4-FFF2-40B4-BE49-F238E27FC236}">
                    <a16:creationId xmlns:a16="http://schemas.microsoft.com/office/drawing/2014/main" id="{D0FFB9B3-F1BB-4B09-BBBF-32C6661A9B66}"/>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1" name="Rectangle 206">
                <a:extLst>
                  <a:ext uri="{FF2B5EF4-FFF2-40B4-BE49-F238E27FC236}">
                    <a16:creationId xmlns:a16="http://schemas.microsoft.com/office/drawing/2014/main" id="{93C28798-E769-4DFC-A4AD-CBFEF7819878}"/>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2" name="Rectangle 207">
                <a:extLst>
                  <a:ext uri="{FF2B5EF4-FFF2-40B4-BE49-F238E27FC236}">
                    <a16:creationId xmlns:a16="http://schemas.microsoft.com/office/drawing/2014/main" id="{5D9AE3D5-2DA7-428B-95EC-AECE7669E6B7}"/>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3" name="Freeform 208">
                <a:extLst>
                  <a:ext uri="{FF2B5EF4-FFF2-40B4-BE49-F238E27FC236}">
                    <a16:creationId xmlns:a16="http://schemas.microsoft.com/office/drawing/2014/main" id="{EB8BAFB7-5C08-4797-B1C2-00A013156295}"/>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4" name="Freeform 209">
                <a:extLst>
                  <a:ext uri="{FF2B5EF4-FFF2-40B4-BE49-F238E27FC236}">
                    <a16:creationId xmlns:a16="http://schemas.microsoft.com/office/drawing/2014/main" id="{644855C0-7144-4EC1-9A9E-BEA4C051BFD5}"/>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5" name="Freeform 210">
                <a:extLst>
                  <a:ext uri="{FF2B5EF4-FFF2-40B4-BE49-F238E27FC236}">
                    <a16:creationId xmlns:a16="http://schemas.microsoft.com/office/drawing/2014/main" id="{46FBB26C-059C-4A0B-AFEF-B5BDE7ED3188}"/>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6" name="Freeform 211">
                <a:extLst>
                  <a:ext uri="{FF2B5EF4-FFF2-40B4-BE49-F238E27FC236}">
                    <a16:creationId xmlns:a16="http://schemas.microsoft.com/office/drawing/2014/main" id="{DF9039B1-BAA3-4573-82B4-5513421311FA}"/>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7" name="Freeform 212">
                <a:extLst>
                  <a:ext uri="{FF2B5EF4-FFF2-40B4-BE49-F238E27FC236}">
                    <a16:creationId xmlns:a16="http://schemas.microsoft.com/office/drawing/2014/main" id="{4206EB1E-389A-48A6-A612-DD029FED3E1A}"/>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8" name="Freeform 213">
                <a:extLst>
                  <a:ext uri="{FF2B5EF4-FFF2-40B4-BE49-F238E27FC236}">
                    <a16:creationId xmlns:a16="http://schemas.microsoft.com/office/drawing/2014/main" id="{531171E1-8667-4FEB-801D-08498C665E60}"/>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49" name="Freeform 214">
                <a:extLst>
                  <a:ext uri="{FF2B5EF4-FFF2-40B4-BE49-F238E27FC236}">
                    <a16:creationId xmlns:a16="http://schemas.microsoft.com/office/drawing/2014/main" id="{49CF7CAB-515E-49B3-86B7-DE65475F928D}"/>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0" name="Freeform 215">
                <a:extLst>
                  <a:ext uri="{FF2B5EF4-FFF2-40B4-BE49-F238E27FC236}">
                    <a16:creationId xmlns:a16="http://schemas.microsoft.com/office/drawing/2014/main" id="{51D07D5D-DD84-4EF6-868C-FF28E8644B0D}"/>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1" name="Freeform 216">
                <a:extLst>
                  <a:ext uri="{FF2B5EF4-FFF2-40B4-BE49-F238E27FC236}">
                    <a16:creationId xmlns:a16="http://schemas.microsoft.com/office/drawing/2014/main" id="{B1C76830-ECD3-4D33-96C4-B4E06C831845}"/>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2" name="Freeform 217">
                <a:extLst>
                  <a:ext uri="{FF2B5EF4-FFF2-40B4-BE49-F238E27FC236}">
                    <a16:creationId xmlns:a16="http://schemas.microsoft.com/office/drawing/2014/main" id="{B20CD809-DA0D-4CC3-B885-410C02197CA3}"/>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3" name="Freeform 218">
                <a:extLst>
                  <a:ext uri="{FF2B5EF4-FFF2-40B4-BE49-F238E27FC236}">
                    <a16:creationId xmlns:a16="http://schemas.microsoft.com/office/drawing/2014/main" id="{1FE978FE-1A4D-479C-A0B6-1A7CC208BE79}"/>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4" name="Freeform 219">
                <a:extLst>
                  <a:ext uri="{FF2B5EF4-FFF2-40B4-BE49-F238E27FC236}">
                    <a16:creationId xmlns:a16="http://schemas.microsoft.com/office/drawing/2014/main" id="{BFF32E28-2AC7-462F-B682-17941EA95D56}"/>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5" name="Freeform 220">
                <a:extLst>
                  <a:ext uri="{FF2B5EF4-FFF2-40B4-BE49-F238E27FC236}">
                    <a16:creationId xmlns:a16="http://schemas.microsoft.com/office/drawing/2014/main" id="{E6C3BAA7-3428-4AC3-AA88-DCF5013D87D8}"/>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6" name="Freeform 221">
                <a:extLst>
                  <a:ext uri="{FF2B5EF4-FFF2-40B4-BE49-F238E27FC236}">
                    <a16:creationId xmlns:a16="http://schemas.microsoft.com/office/drawing/2014/main" id="{8FCF7400-A7C8-4DAE-A365-A8C9B3709A16}"/>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7" name="Freeform 222">
                <a:extLst>
                  <a:ext uri="{FF2B5EF4-FFF2-40B4-BE49-F238E27FC236}">
                    <a16:creationId xmlns:a16="http://schemas.microsoft.com/office/drawing/2014/main" id="{8E81C12A-D27D-4D3D-80A7-136AD8C77AE4}"/>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8" name="Freeform 223">
                <a:extLst>
                  <a:ext uri="{FF2B5EF4-FFF2-40B4-BE49-F238E27FC236}">
                    <a16:creationId xmlns:a16="http://schemas.microsoft.com/office/drawing/2014/main" id="{31FAB3A1-DFF1-4EE5-885B-CF425D849413}"/>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59" name="Freeform 224">
                <a:extLst>
                  <a:ext uri="{FF2B5EF4-FFF2-40B4-BE49-F238E27FC236}">
                    <a16:creationId xmlns:a16="http://schemas.microsoft.com/office/drawing/2014/main" id="{6771B6AC-353D-4317-AFD7-95BFAC3D71D5}"/>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0" name="Freeform 225">
                <a:extLst>
                  <a:ext uri="{FF2B5EF4-FFF2-40B4-BE49-F238E27FC236}">
                    <a16:creationId xmlns:a16="http://schemas.microsoft.com/office/drawing/2014/main" id="{0CE42860-4F96-4BD3-B117-00C7F692ABA0}"/>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1" name="Freeform 226">
                <a:extLst>
                  <a:ext uri="{FF2B5EF4-FFF2-40B4-BE49-F238E27FC236}">
                    <a16:creationId xmlns:a16="http://schemas.microsoft.com/office/drawing/2014/main" id="{0636750A-86EB-492C-AF4C-FDEB4C145416}"/>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2" name="Freeform 227">
                <a:extLst>
                  <a:ext uri="{FF2B5EF4-FFF2-40B4-BE49-F238E27FC236}">
                    <a16:creationId xmlns:a16="http://schemas.microsoft.com/office/drawing/2014/main" id="{DF014CDD-2EB7-4CC9-89BA-BBF7225C734F}"/>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3" name="Freeform 228">
                <a:extLst>
                  <a:ext uri="{FF2B5EF4-FFF2-40B4-BE49-F238E27FC236}">
                    <a16:creationId xmlns:a16="http://schemas.microsoft.com/office/drawing/2014/main" id="{2667AF1D-E057-4033-875B-741BD235F937}"/>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4" name="Freeform 229">
                <a:extLst>
                  <a:ext uri="{FF2B5EF4-FFF2-40B4-BE49-F238E27FC236}">
                    <a16:creationId xmlns:a16="http://schemas.microsoft.com/office/drawing/2014/main" id="{CE085410-8031-4CAC-814E-0726FE3B4A05}"/>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5" name="Freeform 230">
                <a:extLst>
                  <a:ext uri="{FF2B5EF4-FFF2-40B4-BE49-F238E27FC236}">
                    <a16:creationId xmlns:a16="http://schemas.microsoft.com/office/drawing/2014/main" id="{329E565E-E1DE-41A7-A3D1-4D2A518D303C}"/>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6" name="Rectangle 232">
                <a:extLst>
                  <a:ext uri="{FF2B5EF4-FFF2-40B4-BE49-F238E27FC236}">
                    <a16:creationId xmlns:a16="http://schemas.microsoft.com/office/drawing/2014/main" id="{5BCEC1B1-4436-4BA0-8B2E-0AEE1EE955ED}"/>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7" name="Freeform 233">
                <a:extLst>
                  <a:ext uri="{FF2B5EF4-FFF2-40B4-BE49-F238E27FC236}">
                    <a16:creationId xmlns:a16="http://schemas.microsoft.com/office/drawing/2014/main" id="{ECD86334-884E-44A5-BB14-88F0127D522B}"/>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8" name="Freeform 234">
                <a:extLst>
                  <a:ext uri="{FF2B5EF4-FFF2-40B4-BE49-F238E27FC236}">
                    <a16:creationId xmlns:a16="http://schemas.microsoft.com/office/drawing/2014/main" id="{DE313354-C4AD-4FE2-A09D-6FA2F4C54824}"/>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69" name="Freeform 235">
                <a:extLst>
                  <a:ext uri="{FF2B5EF4-FFF2-40B4-BE49-F238E27FC236}">
                    <a16:creationId xmlns:a16="http://schemas.microsoft.com/office/drawing/2014/main" id="{C2CC4E81-50DD-42A2-93DC-3A5F04E6EFFF}"/>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0" name="Freeform 236">
                <a:extLst>
                  <a:ext uri="{FF2B5EF4-FFF2-40B4-BE49-F238E27FC236}">
                    <a16:creationId xmlns:a16="http://schemas.microsoft.com/office/drawing/2014/main" id="{E0FCAE6E-38B2-4493-A855-62C88D52C91A}"/>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1" name="Freeform 237">
                <a:extLst>
                  <a:ext uri="{FF2B5EF4-FFF2-40B4-BE49-F238E27FC236}">
                    <a16:creationId xmlns:a16="http://schemas.microsoft.com/office/drawing/2014/main" id="{8B2311E0-767B-436A-BC71-CDB2BD49FAB9}"/>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2" name="Freeform 238">
                <a:extLst>
                  <a:ext uri="{FF2B5EF4-FFF2-40B4-BE49-F238E27FC236}">
                    <a16:creationId xmlns:a16="http://schemas.microsoft.com/office/drawing/2014/main" id="{7E953222-B7C8-473D-9CE6-593EC1235DFD}"/>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3" name="Freeform 239">
                <a:extLst>
                  <a:ext uri="{FF2B5EF4-FFF2-40B4-BE49-F238E27FC236}">
                    <a16:creationId xmlns:a16="http://schemas.microsoft.com/office/drawing/2014/main" id="{DD40E04C-A956-42FC-94C5-29F1782743EF}"/>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4" name="Freeform 240">
                <a:extLst>
                  <a:ext uri="{FF2B5EF4-FFF2-40B4-BE49-F238E27FC236}">
                    <a16:creationId xmlns:a16="http://schemas.microsoft.com/office/drawing/2014/main" id="{6399F980-CE35-4204-9E09-95D69497A768}"/>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5" name="Freeform 241">
                <a:extLst>
                  <a:ext uri="{FF2B5EF4-FFF2-40B4-BE49-F238E27FC236}">
                    <a16:creationId xmlns:a16="http://schemas.microsoft.com/office/drawing/2014/main" id="{54692EB6-ED53-43BB-8452-3EDD2B728F1F}"/>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6" name="Freeform 242">
                <a:extLst>
                  <a:ext uri="{FF2B5EF4-FFF2-40B4-BE49-F238E27FC236}">
                    <a16:creationId xmlns:a16="http://schemas.microsoft.com/office/drawing/2014/main" id="{889C5E2D-E032-4C40-A606-DF5D1A4C9B9A}"/>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7" name="Freeform 243">
                <a:extLst>
                  <a:ext uri="{FF2B5EF4-FFF2-40B4-BE49-F238E27FC236}">
                    <a16:creationId xmlns:a16="http://schemas.microsoft.com/office/drawing/2014/main" id="{2DDAAA67-8630-4580-85A5-5C78351C6165}"/>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8" name="Freeform 244">
                <a:extLst>
                  <a:ext uri="{FF2B5EF4-FFF2-40B4-BE49-F238E27FC236}">
                    <a16:creationId xmlns:a16="http://schemas.microsoft.com/office/drawing/2014/main" id="{BB73DB59-2E18-4B51-A5F7-2C23EAF8800D}"/>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79" name="Freeform 245">
                <a:extLst>
                  <a:ext uri="{FF2B5EF4-FFF2-40B4-BE49-F238E27FC236}">
                    <a16:creationId xmlns:a16="http://schemas.microsoft.com/office/drawing/2014/main" id="{B0E38557-4F5C-4235-83F2-04F7C3CA9442}"/>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0" name="Freeform 246">
                <a:extLst>
                  <a:ext uri="{FF2B5EF4-FFF2-40B4-BE49-F238E27FC236}">
                    <a16:creationId xmlns:a16="http://schemas.microsoft.com/office/drawing/2014/main" id="{767C8684-1E15-4453-B075-14AC73053772}"/>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1" name="Freeform 247">
                <a:extLst>
                  <a:ext uri="{FF2B5EF4-FFF2-40B4-BE49-F238E27FC236}">
                    <a16:creationId xmlns:a16="http://schemas.microsoft.com/office/drawing/2014/main" id="{386CC4E8-5475-4BB5-9384-6CD1C7142762}"/>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2" name="Freeform 248">
                <a:extLst>
                  <a:ext uri="{FF2B5EF4-FFF2-40B4-BE49-F238E27FC236}">
                    <a16:creationId xmlns:a16="http://schemas.microsoft.com/office/drawing/2014/main" id="{591723DD-8BFA-47CB-9D29-2D95D3B51772}"/>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3" name="Freeform 249">
                <a:extLst>
                  <a:ext uri="{FF2B5EF4-FFF2-40B4-BE49-F238E27FC236}">
                    <a16:creationId xmlns:a16="http://schemas.microsoft.com/office/drawing/2014/main" id="{3D35924A-BC59-4CC7-B2D3-C52368EEEF50}"/>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4" name="Freeform 250">
                <a:extLst>
                  <a:ext uri="{FF2B5EF4-FFF2-40B4-BE49-F238E27FC236}">
                    <a16:creationId xmlns:a16="http://schemas.microsoft.com/office/drawing/2014/main" id="{BD85F65D-4CE3-4771-90C8-DF994D92A1C4}"/>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5" name="Freeform 251">
                <a:extLst>
                  <a:ext uri="{FF2B5EF4-FFF2-40B4-BE49-F238E27FC236}">
                    <a16:creationId xmlns:a16="http://schemas.microsoft.com/office/drawing/2014/main" id="{0B3940D8-86BA-4368-8D98-3BD9032F7B14}"/>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6" name="Freeform 252">
                <a:extLst>
                  <a:ext uri="{FF2B5EF4-FFF2-40B4-BE49-F238E27FC236}">
                    <a16:creationId xmlns:a16="http://schemas.microsoft.com/office/drawing/2014/main" id="{BCF0CF7C-160C-4C78-89D5-E7BA7480A51C}"/>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7" name="Freeform 253">
                <a:extLst>
                  <a:ext uri="{FF2B5EF4-FFF2-40B4-BE49-F238E27FC236}">
                    <a16:creationId xmlns:a16="http://schemas.microsoft.com/office/drawing/2014/main" id="{E37BD17C-4E53-4EA9-8249-BFA93FFB9F65}"/>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8" name="Freeform 254">
                <a:extLst>
                  <a:ext uri="{FF2B5EF4-FFF2-40B4-BE49-F238E27FC236}">
                    <a16:creationId xmlns:a16="http://schemas.microsoft.com/office/drawing/2014/main" id="{08683D75-69E0-4C58-9A10-58FDA8C126C5}"/>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89" name="Freeform 255">
                <a:extLst>
                  <a:ext uri="{FF2B5EF4-FFF2-40B4-BE49-F238E27FC236}">
                    <a16:creationId xmlns:a16="http://schemas.microsoft.com/office/drawing/2014/main" id="{D672AD50-F923-46B2-A830-98F86D526B45}"/>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0" name="Freeform 256">
                <a:extLst>
                  <a:ext uri="{FF2B5EF4-FFF2-40B4-BE49-F238E27FC236}">
                    <a16:creationId xmlns:a16="http://schemas.microsoft.com/office/drawing/2014/main" id="{FAC1EEC6-D3C2-4770-8EB3-D64A4DB7DFFC}"/>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1" name="Freeform 257">
                <a:extLst>
                  <a:ext uri="{FF2B5EF4-FFF2-40B4-BE49-F238E27FC236}">
                    <a16:creationId xmlns:a16="http://schemas.microsoft.com/office/drawing/2014/main" id="{3B659765-6373-4F8C-A9AE-E48CE9A488E9}"/>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2" name="Freeform 258">
                <a:extLst>
                  <a:ext uri="{FF2B5EF4-FFF2-40B4-BE49-F238E27FC236}">
                    <a16:creationId xmlns:a16="http://schemas.microsoft.com/office/drawing/2014/main" id="{B53BAA68-AD29-4F96-837D-583FC6C1362A}"/>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3" name="Freeform 259">
                <a:extLst>
                  <a:ext uri="{FF2B5EF4-FFF2-40B4-BE49-F238E27FC236}">
                    <a16:creationId xmlns:a16="http://schemas.microsoft.com/office/drawing/2014/main" id="{B619D489-F242-4D50-B449-C46BCFCE2ED1}"/>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4" name="Freeform 260">
                <a:extLst>
                  <a:ext uri="{FF2B5EF4-FFF2-40B4-BE49-F238E27FC236}">
                    <a16:creationId xmlns:a16="http://schemas.microsoft.com/office/drawing/2014/main" id="{F8D78471-4E45-4FE9-AAE5-3C4FA828EBA2}"/>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5" name="Freeform 261">
                <a:extLst>
                  <a:ext uri="{FF2B5EF4-FFF2-40B4-BE49-F238E27FC236}">
                    <a16:creationId xmlns:a16="http://schemas.microsoft.com/office/drawing/2014/main" id="{01236B30-FC87-43E6-9A56-97D603C1E434}"/>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6" name="Freeform 262">
                <a:extLst>
                  <a:ext uri="{FF2B5EF4-FFF2-40B4-BE49-F238E27FC236}">
                    <a16:creationId xmlns:a16="http://schemas.microsoft.com/office/drawing/2014/main" id="{5605883F-E1DB-4B92-9BD7-ED081ED0B0A5}"/>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7" name="Freeform 263">
                <a:extLst>
                  <a:ext uri="{FF2B5EF4-FFF2-40B4-BE49-F238E27FC236}">
                    <a16:creationId xmlns:a16="http://schemas.microsoft.com/office/drawing/2014/main" id="{B666B685-1168-4885-9918-E06210AE01DC}"/>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8" name="Freeform 264">
                <a:extLst>
                  <a:ext uri="{FF2B5EF4-FFF2-40B4-BE49-F238E27FC236}">
                    <a16:creationId xmlns:a16="http://schemas.microsoft.com/office/drawing/2014/main" id="{D5565896-3A66-42E5-B294-5CAE467CC433}"/>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99" name="Freeform 265">
                <a:extLst>
                  <a:ext uri="{FF2B5EF4-FFF2-40B4-BE49-F238E27FC236}">
                    <a16:creationId xmlns:a16="http://schemas.microsoft.com/office/drawing/2014/main" id="{609A8D4E-D5AF-46C4-A243-FCA0D811C41A}"/>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0" name="Freeform 266">
                <a:extLst>
                  <a:ext uri="{FF2B5EF4-FFF2-40B4-BE49-F238E27FC236}">
                    <a16:creationId xmlns:a16="http://schemas.microsoft.com/office/drawing/2014/main" id="{17407987-2EE7-4139-A538-09A727A54DA2}"/>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1" name="Freeform 267">
                <a:extLst>
                  <a:ext uri="{FF2B5EF4-FFF2-40B4-BE49-F238E27FC236}">
                    <a16:creationId xmlns:a16="http://schemas.microsoft.com/office/drawing/2014/main" id="{3B79E2E8-9592-4040-A99B-0D2979458493}"/>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2" name="Freeform 268">
                <a:extLst>
                  <a:ext uri="{FF2B5EF4-FFF2-40B4-BE49-F238E27FC236}">
                    <a16:creationId xmlns:a16="http://schemas.microsoft.com/office/drawing/2014/main" id="{A68684FA-541F-4343-8913-BF5FD49E81E0}"/>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3" name="Freeform 269">
                <a:extLst>
                  <a:ext uri="{FF2B5EF4-FFF2-40B4-BE49-F238E27FC236}">
                    <a16:creationId xmlns:a16="http://schemas.microsoft.com/office/drawing/2014/main" id="{9ADA7695-2B0F-4191-AA9D-B0A4221FD5E4}"/>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4" name="Freeform 270">
                <a:extLst>
                  <a:ext uri="{FF2B5EF4-FFF2-40B4-BE49-F238E27FC236}">
                    <a16:creationId xmlns:a16="http://schemas.microsoft.com/office/drawing/2014/main" id="{8A3137C0-C683-4DDE-9246-F84B9088E16D}"/>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5" name="Freeform 271">
                <a:extLst>
                  <a:ext uri="{FF2B5EF4-FFF2-40B4-BE49-F238E27FC236}">
                    <a16:creationId xmlns:a16="http://schemas.microsoft.com/office/drawing/2014/main" id="{394F591D-1BB1-4684-8579-B5B277AA0F59}"/>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6" name="Freeform 272">
                <a:extLst>
                  <a:ext uri="{FF2B5EF4-FFF2-40B4-BE49-F238E27FC236}">
                    <a16:creationId xmlns:a16="http://schemas.microsoft.com/office/drawing/2014/main" id="{FAD4A180-DC1D-4F1B-8C8A-A0C644D1A1E8}"/>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7" name="Freeform 273">
                <a:extLst>
                  <a:ext uri="{FF2B5EF4-FFF2-40B4-BE49-F238E27FC236}">
                    <a16:creationId xmlns:a16="http://schemas.microsoft.com/office/drawing/2014/main" id="{ACB9F41C-75B9-4D36-BD2F-A00E47D1FB20}"/>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8" name="Oval 274">
                <a:extLst>
                  <a:ext uri="{FF2B5EF4-FFF2-40B4-BE49-F238E27FC236}">
                    <a16:creationId xmlns:a16="http://schemas.microsoft.com/office/drawing/2014/main" id="{9C284EF1-3BEF-4E62-9B72-AC1F68FD34FF}"/>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09" name="Oval 275">
                <a:extLst>
                  <a:ext uri="{FF2B5EF4-FFF2-40B4-BE49-F238E27FC236}">
                    <a16:creationId xmlns:a16="http://schemas.microsoft.com/office/drawing/2014/main" id="{B9688CE9-C825-4D92-A914-31609825E8CB}"/>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0" name="Freeform 276">
                <a:extLst>
                  <a:ext uri="{FF2B5EF4-FFF2-40B4-BE49-F238E27FC236}">
                    <a16:creationId xmlns:a16="http://schemas.microsoft.com/office/drawing/2014/main" id="{4079ED1A-F170-4CBB-B787-F5DAD145F195}"/>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011" name="Freeform 277">
                <a:extLst>
                  <a:ext uri="{FF2B5EF4-FFF2-40B4-BE49-F238E27FC236}">
                    <a16:creationId xmlns:a16="http://schemas.microsoft.com/office/drawing/2014/main" id="{B76E8766-D0A2-412B-ABD6-80F47661CCF6}"/>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867" name="Group 866">
              <a:extLst>
                <a:ext uri="{FF2B5EF4-FFF2-40B4-BE49-F238E27FC236}">
                  <a16:creationId xmlns:a16="http://schemas.microsoft.com/office/drawing/2014/main" id="{7F4929D3-A625-434B-A0AF-DB0F2E43B9D7}"/>
                </a:ext>
              </a:extLst>
            </p:cNvPr>
            <p:cNvGrpSpPr/>
            <p:nvPr userDrawn="1"/>
          </p:nvGrpSpPr>
          <p:grpSpPr>
            <a:xfrm>
              <a:off x="6654117" y="4749771"/>
              <a:ext cx="331431" cy="427035"/>
              <a:chOff x="5344845" y="6823061"/>
              <a:chExt cx="393628" cy="507173"/>
            </a:xfrm>
            <a:solidFill>
              <a:schemeClr val="tx2"/>
            </a:solidFill>
          </p:grpSpPr>
          <p:sp>
            <p:nvSpPr>
              <p:cNvPr id="869" name="Rectangle 231">
                <a:extLst>
                  <a:ext uri="{FF2B5EF4-FFF2-40B4-BE49-F238E27FC236}">
                    <a16:creationId xmlns:a16="http://schemas.microsoft.com/office/drawing/2014/main" id="{1D0F83C6-8C52-4508-8699-9335C4442779}"/>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0" name="Freeform 336">
                <a:extLst>
                  <a:ext uri="{FF2B5EF4-FFF2-40B4-BE49-F238E27FC236}">
                    <a16:creationId xmlns:a16="http://schemas.microsoft.com/office/drawing/2014/main" id="{F489E8E8-4E1D-4C2D-837E-2D4ED7AA2B36}"/>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1" name="Freeform 337">
                <a:extLst>
                  <a:ext uri="{FF2B5EF4-FFF2-40B4-BE49-F238E27FC236}">
                    <a16:creationId xmlns:a16="http://schemas.microsoft.com/office/drawing/2014/main" id="{18DC55E8-3F62-4E7D-B64E-8307DFC97E6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2" name="Freeform 338">
                <a:extLst>
                  <a:ext uri="{FF2B5EF4-FFF2-40B4-BE49-F238E27FC236}">
                    <a16:creationId xmlns:a16="http://schemas.microsoft.com/office/drawing/2014/main" id="{2D2A3A8C-15C0-4594-9696-286B98827F6E}"/>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3" name="Freeform 339">
                <a:extLst>
                  <a:ext uri="{FF2B5EF4-FFF2-40B4-BE49-F238E27FC236}">
                    <a16:creationId xmlns:a16="http://schemas.microsoft.com/office/drawing/2014/main" id="{FD7E5220-40CA-4ABB-8577-2646EE45F613}"/>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4" name="Freeform 340">
                <a:extLst>
                  <a:ext uri="{FF2B5EF4-FFF2-40B4-BE49-F238E27FC236}">
                    <a16:creationId xmlns:a16="http://schemas.microsoft.com/office/drawing/2014/main" id="{CFA88268-6EFF-4EC3-BA49-AF09694024F9}"/>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5" name="Freeform 341">
                <a:extLst>
                  <a:ext uri="{FF2B5EF4-FFF2-40B4-BE49-F238E27FC236}">
                    <a16:creationId xmlns:a16="http://schemas.microsoft.com/office/drawing/2014/main" id="{0B043516-7ABE-4813-87A5-5FAF92E4BF1D}"/>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6" name="Freeform 342">
                <a:extLst>
                  <a:ext uri="{FF2B5EF4-FFF2-40B4-BE49-F238E27FC236}">
                    <a16:creationId xmlns:a16="http://schemas.microsoft.com/office/drawing/2014/main" id="{38B296ED-2306-4CD1-BB57-B67839A967AE}"/>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7" name="Freeform 343">
                <a:extLst>
                  <a:ext uri="{FF2B5EF4-FFF2-40B4-BE49-F238E27FC236}">
                    <a16:creationId xmlns:a16="http://schemas.microsoft.com/office/drawing/2014/main" id="{604F2803-765F-41F6-BFB3-60E26CED43DB}"/>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8" name="Freeform 344">
                <a:extLst>
                  <a:ext uri="{FF2B5EF4-FFF2-40B4-BE49-F238E27FC236}">
                    <a16:creationId xmlns:a16="http://schemas.microsoft.com/office/drawing/2014/main" id="{AD4261C6-7738-4022-9BF7-B263704EB5D3}"/>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79" name="Freeform 345">
                <a:extLst>
                  <a:ext uri="{FF2B5EF4-FFF2-40B4-BE49-F238E27FC236}">
                    <a16:creationId xmlns:a16="http://schemas.microsoft.com/office/drawing/2014/main" id="{C7A90B11-18D4-4F41-9DDB-47C2448AB62C}"/>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0" name="Freeform 346">
                <a:extLst>
                  <a:ext uri="{FF2B5EF4-FFF2-40B4-BE49-F238E27FC236}">
                    <a16:creationId xmlns:a16="http://schemas.microsoft.com/office/drawing/2014/main" id="{3B50862D-3506-4EC6-BBC6-183F95913F85}"/>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1" name="Freeform 347">
                <a:extLst>
                  <a:ext uri="{FF2B5EF4-FFF2-40B4-BE49-F238E27FC236}">
                    <a16:creationId xmlns:a16="http://schemas.microsoft.com/office/drawing/2014/main" id="{AF5A6E67-DF75-4926-AF29-970269D97281}"/>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2" name="Freeform 348">
                <a:extLst>
                  <a:ext uri="{FF2B5EF4-FFF2-40B4-BE49-F238E27FC236}">
                    <a16:creationId xmlns:a16="http://schemas.microsoft.com/office/drawing/2014/main" id="{9833AD07-C2A7-426F-B231-41EF7169F80A}"/>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3" name="Freeform 349">
                <a:extLst>
                  <a:ext uri="{FF2B5EF4-FFF2-40B4-BE49-F238E27FC236}">
                    <a16:creationId xmlns:a16="http://schemas.microsoft.com/office/drawing/2014/main" id="{E1F55384-9D0F-477B-A587-02BF8C934446}"/>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4" name="Freeform 350">
                <a:extLst>
                  <a:ext uri="{FF2B5EF4-FFF2-40B4-BE49-F238E27FC236}">
                    <a16:creationId xmlns:a16="http://schemas.microsoft.com/office/drawing/2014/main" id="{BB1BA0C3-4E26-400C-B11B-8F7B36A429B5}"/>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5" name="Freeform 351">
                <a:extLst>
                  <a:ext uri="{FF2B5EF4-FFF2-40B4-BE49-F238E27FC236}">
                    <a16:creationId xmlns:a16="http://schemas.microsoft.com/office/drawing/2014/main" id="{39828910-13B0-4FBE-8622-E59F0A1C1BA5}"/>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6" name="Freeform 352">
                <a:extLst>
                  <a:ext uri="{FF2B5EF4-FFF2-40B4-BE49-F238E27FC236}">
                    <a16:creationId xmlns:a16="http://schemas.microsoft.com/office/drawing/2014/main" id="{F32954B5-64A2-4AF6-940F-74CBE327216C}"/>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7" name="Freeform 353">
                <a:extLst>
                  <a:ext uri="{FF2B5EF4-FFF2-40B4-BE49-F238E27FC236}">
                    <a16:creationId xmlns:a16="http://schemas.microsoft.com/office/drawing/2014/main" id="{3297FE55-CB5B-420B-9656-A0E423447179}"/>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8" name="Freeform 354">
                <a:extLst>
                  <a:ext uri="{FF2B5EF4-FFF2-40B4-BE49-F238E27FC236}">
                    <a16:creationId xmlns:a16="http://schemas.microsoft.com/office/drawing/2014/main" id="{8819F5BB-24FA-4D1C-B9C5-7D37C67AEF26}"/>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89" name="Freeform 355">
                <a:extLst>
                  <a:ext uri="{FF2B5EF4-FFF2-40B4-BE49-F238E27FC236}">
                    <a16:creationId xmlns:a16="http://schemas.microsoft.com/office/drawing/2014/main" id="{82828070-B3F3-4759-81F9-B02BFAC2DEA1}"/>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0" name="Freeform 356">
                <a:extLst>
                  <a:ext uri="{FF2B5EF4-FFF2-40B4-BE49-F238E27FC236}">
                    <a16:creationId xmlns:a16="http://schemas.microsoft.com/office/drawing/2014/main" id="{A0A04462-0A41-4CA4-97E9-71D36E2C5CF3}"/>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1" name="Freeform 357">
                <a:extLst>
                  <a:ext uri="{FF2B5EF4-FFF2-40B4-BE49-F238E27FC236}">
                    <a16:creationId xmlns:a16="http://schemas.microsoft.com/office/drawing/2014/main" id="{7121059E-86C8-4043-8633-6F41CBE664A2}"/>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2" name="Freeform 358">
                <a:extLst>
                  <a:ext uri="{FF2B5EF4-FFF2-40B4-BE49-F238E27FC236}">
                    <a16:creationId xmlns:a16="http://schemas.microsoft.com/office/drawing/2014/main" id="{CCD7CC96-57A6-4A9D-AC76-5D53A68C3A07}"/>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3" name="Freeform 359">
                <a:extLst>
                  <a:ext uri="{FF2B5EF4-FFF2-40B4-BE49-F238E27FC236}">
                    <a16:creationId xmlns:a16="http://schemas.microsoft.com/office/drawing/2014/main" id="{C7A0AF6C-4EAC-43E3-91C0-FCE1E6B1AD17}"/>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4" name="Freeform 360">
                <a:extLst>
                  <a:ext uri="{FF2B5EF4-FFF2-40B4-BE49-F238E27FC236}">
                    <a16:creationId xmlns:a16="http://schemas.microsoft.com/office/drawing/2014/main" id="{DC446935-8C40-4969-94EF-AAFCDA5449DF}"/>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5" name="Freeform 361">
                <a:extLst>
                  <a:ext uri="{FF2B5EF4-FFF2-40B4-BE49-F238E27FC236}">
                    <a16:creationId xmlns:a16="http://schemas.microsoft.com/office/drawing/2014/main" id="{B417D4BA-F540-4DBA-8C7F-49C77563FCEF}"/>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6" name="Freeform 362">
                <a:extLst>
                  <a:ext uri="{FF2B5EF4-FFF2-40B4-BE49-F238E27FC236}">
                    <a16:creationId xmlns:a16="http://schemas.microsoft.com/office/drawing/2014/main" id="{A0B87B04-685C-4165-9323-A479FAF96A1D}"/>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7" name="Freeform 363">
                <a:extLst>
                  <a:ext uri="{FF2B5EF4-FFF2-40B4-BE49-F238E27FC236}">
                    <a16:creationId xmlns:a16="http://schemas.microsoft.com/office/drawing/2014/main" id="{E5A7D2BF-53B5-4BB3-9CAD-7B390D505575}"/>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8" name="Freeform 364">
                <a:extLst>
                  <a:ext uri="{FF2B5EF4-FFF2-40B4-BE49-F238E27FC236}">
                    <a16:creationId xmlns:a16="http://schemas.microsoft.com/office/drawing/2014/main" id="{D9E0B87B-42E4-431A-A27B-477753F6D212}"/>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899" name="Freeform 365">
                <a:extLst>
                  <a:ext uri="{FF2B5EF4-FFF2-40B4-BE49-F238E27FC236}">
                    <a16:creationId xmlns:a16="http://schemas.microsoft.com/office/drawing/2014/main" id="{45A68FEB-8BEF-4EA1-B8DB-1712B27A4282}"/>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0" name="Freeform 366">
                <a:extLst>
                  <a:ext uri="{FF2B5EF4-FFF2-40B4-BE49-F238E27FC236}">
                    <a16:creationId xmlns:a16="http://schemas.microsoft.com/office/drawing/2014/main" id="{B3417F93-AC07-4513-AD1D-CB2F4187CF82}"/>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1" name="Freeform 367">
                <a:extLst>
                  <a:ext uri="{FF2B5EF4-FFF2-40B4-BE49-F238E27FC236}">
                    <a16:creationId xmlns:a16="http://schemas.microsoft.com/office/drawing/2014/main" id="{9FD97BF8-2F90-4BB1-8ACF-9084ACD6B87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2" name="Freeform 368">
                <a:extLst>
                  <a:ext uri="{FF2B5EF4-FFF2-40B4-BE49-F238E27FC236}">
                    <a16:creationId xmlns:a16="http://schemas.microsoft.com/office/drawing/2014/main" id="{86219D6F-D2F5-4F28-B10D-9D7F3ACF141F}"/>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3" name="Freeform 369">
                <a:extLst>
                  <a:ext uri="{FF2B5EF4-FFF2-40B4-BE49-F238E27FC236}">
                    <a16:creationId xmlns:a16="http://schemas.microsoft.com/office/drawing/2014/main" id="{0760B95E-1B3A-4620-BC96-E36468E1D754}"/>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4" name="Freeform 370">
                <a:extLst>
                  <a:ext uri="{FF2B5EF4-FFF2-40B4-BE49-F238E27FC236}">
                    <a16:creationId xmlns:a16="http://schemas.microsoft.com/office/drawing/2014/main" id="{AD6D863B-5A38-4F36-8CCF-3F4E0AFF3741}"/>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5" name="Freeform 371">
                <a:extLst>
                  <a:ext uri="{FF2B5EF4-FFF2-40B4-BE49-F238E27FC236}">
                    <a16:creationId xmlns:a16="http://schemas.microsoft.com/office/drawing/2014/main" id="{41F2C1B1-FB41-437F-895F-46F15D63F48A}"/>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6" name="Freeform 372">
                <a:extLst>
                  <a:ext uri="{FF2B5EF4-FFF2-40B4-BE49-F238E27FC236}">
                    <a16:creationId xmlns:a16="http://schemas.microsoft.com/office/drawing/2014/main" id="{359F810F-81A1-4830-B436-6C7843A734A4}"/>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7" name="Freeform 373">
                <a:extLst>
                  <a:ext uri="{FF2B5EF4-FFF2-40B4-BE49-F238E27FC236}">
                    <a16:creationId xmlns:a16="http://schemas.microsoft.com/office/drawing/2014/main" id="{913C4587-EEA5-4455-BBE1-9780E0B5CCFE}"/>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8" name="Freeform 374">
                <a:extLst>
                  <a:ext uri="{FF2B5EF4-FFF2-40B4-BE49-F238E27FC236}">
                    <a16:creationId xmlns:a16="http://schemas.microsoft.com/office/drawing/2014/main" id="{9D6C1AC9-00E8-446D-9C76-C32F4B50861C}"/>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09" name="Freeform 375">
                <a:extLst>
                  <a:ext uri="{FF2B5EF4-FFF2-40B4-BE49-F238E27FC236}">
                    <a16:creationId xmlns:a16="http://schemas.microsoft.com/office/drawing/2014/main" id="{A520D18D-4E3B-4398-AFE0-5C333D61B7F7}"/>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0" name="Freeform 376">
                <a:extLst>
                  <a:ext uri="{FF2B5EF4-FFF2-40B4-BE49-F238E27FC236}">
                    <a16:creationId xmlns:a16="http://schemas.microsoft.com/office/drawing/2014/main" id="{8E01DED4-6AD1-42F6-9610-23846EAF1D10}"/>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1" name="Freeform 377">
                <a:extLst>
                  <a:ext uri="{FF2B5EF4-FFF2-40B4-BE49-F238E27FC236}">
                    <a16:creationId xmlns:a16="http://schemas.microsoft.com/office/drawing/2014/main" id="{6A3D4A1F-CF8C-4546-BFB5-A48CF9AC8442}"/>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2" name="Freeform 378">
                <a:extLst>
                  <a:ext uri="{FF2B5EF4-FFF2-40B4-BE49-F238E27FC236}">
                    <a16:creationId xmlns:a16="http://schemas.microsoft.com/office/drawing/2014/main" id="{9BD6655B-1BA9-477F-8C9B-7F8A611762E2}"/>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3" name="Freeform 379">
                <a:extLst>
                  <a:ext uri="{FF2B5EF4-FFF2-40B4-BE49-F238E27FC236}">
                    <a16:creationId xmlns:a16="http://schemas.microsoft.com/office/drawing/2014/main" id="{F4DFA81E-8F3C-4F18-88FB-B6D08057E425}"/>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4" name="Freeform 380">
                <a:extLst>
                  <a:ext uri="{FF2B5EF4-FFF2-40B4-BE49-F238E27FC236}">
                    <a16:creationId xmlns:a16="http://schemas.microsoft.com/office/drawing/2014/main" id="{2B61443D-2EE6-41C3-9066-3BFECA691FF5}"/>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5" name="Freeform 381">
                <a:extLst>
                  <a:ext uri="{FF2B5EF4-FFF2-40B4-BE49-F238E27FC236}">
                    <a16:creationId xmlns:a16="http://schemas.microsoft.com/office/drawing/2014/main" id="{7C3E866A-2831-44C8-8076-ADAD9A681674}"/>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6" name="Freeform 382">
                <a:extLst>
                  <a:ext uri="{FF2B5EF4-FFF2-40B4-BE49-F238E27FC236}">
                    <a16:creationId xmlns:a16="http://schemas.microsoft.com/office/drawing/2014/main" id="{F2D5CC8E-82B0-450F-8A6F-BFAF6070ADC2}"/>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7" name="Freeform 383">
                <a:extLst>
                  <a:ext uri="{FF2B5EF4-FFF2-40B4-BE49-F238E27FC236}">
                    <a16:creationId xmlns:a16="http://schemas.microsoft.com/office/drawing/2014/main" id="{ABA63392-07D3-493A-8C41-7BB3D1FBB682}"/>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8" name="Freeform 384">
                <a:extLst>
                  <a:ext uri="{FF2B5EF4-FFF2-40B4-BE49-F238E27FC236}">
                    <a16:creationId xmlns:a16="http://schemas.microsoft.com/office/drawing/2014/main" id="{EA89ADCA-9315-417E-A74C-8F9E6742F1ED}"/>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19" name="Freeform 385">
                <a:extLst>
                  <a:ext uri="{FF2B5EF4-FFF2-40B4-BE49-F238E27FC236}">
                    <a16:creationId xmlns:a16="http://schemas.microsoft.com/office/drawing/2014/main" id="{4AC7C9E9-FE8E-4989-8831-9A84245F9D4C}"/>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0" name="Freeform 386">
                <a:extLst>
                  <a:ext uri="{FF2B5EF4-FFF2-40B4-BE49-F238E27FC236}">
                    <a16:creationId xmlns:a16="http://schemas.microsoft.com/office/drawing/2014/main" id="{DC5FE755-2D8F-4DC3-9179-12114A68C7C6}"/>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1" name="Freeform 387">
                <a:extLst>
                  <a:ext uri="{FF2B5EF4-FFF2-40B4-BE49-F238E27FC236}">
                    <a16:creationId xmlns:a16="http://schemas.microsoft.com/office/drawing/2014/main" id="{82D0F484-D93A-421F-A2EE-A4D59B2E663C}"/>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2" name="Freeform 388">
                <a:extLst>
                  <a:ext uri="{FF2B5EF4-FFF2-40B4-BE49-F238E27FC236}">
                    <a16:creationId xmlns:a16="http://schemas.microsoft.com/office/drawing/2014/main" id="{956B7DB6-08B1-4F40-B2EA-F7F0438B7CD4}"/>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923" name="Freeform 389">
                <a:extLst>
                  <a:ext uri="{FF2B5EF4-FFF2-40B4-BE49-F238E27FC236}">
                    <a16:creationId xmlns:a16="http://schemas.microsoft.com/office/drawing/2014/main" id="{F50D901B-EEFB-414E-8CA7-1CF5FAE3272E}"/>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868" name="Rectangle 867">
              <a:extLst>
                <a:ext uri="{FF2B5EF4-FFF2-40B4-BE49-F238E27FC236}">
                  <a16:creationId xmlns:a16="http://schemas.microsoft.com/office/drawing/2014/main" id="{77986DDE-B338-418A-8549-3D85426967DC}"/>
                </a:ext>
              </a:extLst>
            </p:cNvPr>
            <p:cNvSpPr/>
            <p:nvPr userDrawn="1"/>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Tree>
    <p:extLst>
      <p:ext uri="{BB962C8B-B14F-4D97-AF65-F5344CB8AC3E}">
        <p14:creationId xmlns:p14="http://schemas.microsoft.com/office/powerpoint/2010/main" val="27560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Plain">
    <p:spTree>
      <p:nvGrpSpPr>
        <p:cNvPr id="1" name=""/>
        <p:cNvGrpSpPr/>
        <p:nvPr/>
      </p:nvGrpSpPr>
      <p:grpSpPr>
        <a:xfrm>
          <a:off x="0" y="0"/>
          <a:ext cx="0" cy="0"/>
          <a:chOff x="0" y="0"/>
          <a:chExt cx="0" cy="0"/>
        </a:xfrm>
      </p:grpSpPr>
    </p:spTree>
    <p:extLst>
      <p:ext uri="{BB962C8B-B14F-4D97-AF65-F5344CB8AC3E}">
        <p14:creationId xmlns:p14="http://schemas.microsoft.com/office/powerpoint/2010/main" val="7288334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One Coventry Plan Annual Performance Report">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0" y="2306066"/>
            <a:ext cx="12192000" cy="1468967"/>
          </a:xfrm>
        </p:spPr>
        <p:txBody>
          <a:bodyPr>
            <a:noAutofit/>
          </a:bodyPr>
          <a:lstStyle>
            <a:lvl1pPr>
              <a:defRPr sz="5867" b="1">
                <a:noFill/>
              </a:defRPr>
            </a:lvl1pPr>
          </a:lstStyle>
          <a:p>
            <a:r>
              <a:rPr lang="en-US"/>
              <a:t>Click to edit Master title style</a:t>
            </a:r>
            <a:endParaRPr lang="en-GB" dirty="0"/>
          </a:p>
        </p:txBody>
      </p:sp>
      <p:sp>
        <p:nvSpPr>
          <p:cNvPr id="3" name="Subtitle 2"/>
          <p:cNvSpPr>
            <a:spLocks noGrp="1"/>
          </p:cNvSpPr>
          <p:nvPr userDrawn="1">
            <p:ph type="subTitle" idx="1"/>
          </p:nvPr>
        </p:nvSpPr>
        <p:spPr>
          <a:xfrm>
            <a:off x="0" y="3886200"/>
            <a:ext cx="12192000" cy="1752600"/>
          </a:xfrm>
        </p:spPr>
        <p:txBody>
          <a:bodyPr>
            <a:normAutofit/>
          </a:bodyPr>
          <a:lstStyle>
            <a:lvl1pPr marL="0" indent="0" algn="ctr">
              <a:buNone/>
              <a:defRPr sz="2667">
                <a:solidFill>
                  <a:schemeClr val="tx2"/>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GB" dirty="0"/>
          </a:p>
        </p:txBody>
      </p:sp>
      <p:grpSp>
        <p:nvGrpSpPr>
          <p:cNvPr id="1267" name="Group 1266">
            <a:extLst>
              <a:ext uri="{FF2B5EF4-FFF2-40B4-BE49-F238E27FC236}">
                <a16:creationId xmlns:a16="http://schemas.microsoft.com/office/drawing/2014/main" id="{64D98BB5-6420-4248-ADDC-149813CA8073}"/>
              </a:ext>
            </a:extLst>
          </p:cNvPr>
          <p:cNvGrpSpPr/>
          <p:nvPr userDrawn="1"/>
        </p:nvGrpSpPr>
        <p:grpSpPr>
          <a:xfrm>
            <a:off x="0" y="4566467"/>
            <a:ext cx="12192000" cy="2743959"/>
            <a:chOff x="0" y="3424850"/>
            <a:chExt cx="9144000" cy="2057969"/>
          </a:xfrm>
        </p:grpSpPr>
        <p:sp>
          <p:nvSpPr>
            <p:cNvPr id="1268" name="Freeform 29">
              <a:extLst>
                <a:ext uri="{FF2B5EF4-FFF2-40B4-BE49-F238E27FC236}">
                  <a16:creationId xmlns:a16="http://schemas.microsoft.com/office/drawing/2014/main" id="{A119446B-D8F1-4EAA-A667-EAF32A172A19}"/>
                </a:ext>
              </a:extLst>
            </p:cNvPr>
            <p:cNvSpPr>
              <a:spLocks/>
            </p:cNvSpPr>
            <p:nvPr/>
          </p:nvSpPr>
          <p:spPr bwMode="auto">
            <a:xfrm>
              <a:off x="5868942" y="4171355"/>
              <a:ext cx="1484059" cy="984599"/>
            </a:xfrm>
            <a:custGeom>
              <a:avLst/>
              <a:gdLst>
                <a:gd name="T0" fmla="*/ 2049 w 3464"/>
                <a:gd name="T1" fmla="*/ 2296 h 2296"/>
                <a:gd name="T2" fmla="*/ 3454 w 3464"/>
                <a:gd name="T3" fmla="*/ 884 h 2296"/>
                <a:gd name="T4" fmla="*/ 3435 w 3464"/>
                <a:gd name="T5" fmla="*/ 811 h 2296"/>
                <a:gd name="T6" fmla="*/ 3423 w 3464"/>
                <a:gd name="T7" fmla="*/ 730 h 2296"/>
                <a:gd name="T8" fmla="*/ 3412 w 3464"/>
                <a:gd name="T9" fmla="*/ 670 h 2296"/>
                <a:gd name="T10" fmla="*/ 3394 w 3464"/>
                <a:gd name="T11" fmla="*/ 618 h 2296"/>
                <a:gd name="T12" fmla="*/ 3368 w 3464"/>
                <a:gd name="T13" fmla="*/ 645 h 2296"/>
                <a:gd name="T14" fmla="*/ 3364 w 3464"/>
                <a:gd name="T15" fmla="*/ 705 h 2296"/>
                <a:gd name="T16" fmla="*/ 3368 w 3464"/>
                <a:gd name="T17" fmla="*/ 763 h 2296"/>
                <a:gd name="T18" fmla="*/ 3359 w 3464"/>
                <a:gd name="T19" fmla="*/ 830 h 2296"/>
                <a:gd name="T20" fmla="*/ 3346 w 3464"/>
                <a:gd name="T21" fmla="*/ 887 h 2296"/>
                <a:gd name="T22" fmla="*/ 3270 w 3464"/>
                <a:gd name="T23" fmla="*/ 1107 h 2296"/>
                <a:gd name="T24" fmla="*/ 3017 w 3464"/>
                <a:gd name="T25" fmla="*/ 968 h 2296"/>
                <a:gd name="T26" fmla="*/ 2857 w 3464"/>
                <a:gd name="T27" fmla="*/ 1017 h 2296"/>
                <a:gd name="T28" fmla="*/ 2565 w 3464"/>
                <a:gd name="T29" fmla="*/ 986 h 2296"/>
                <a:gd name="T30" fmla="*/ 2518 w 3464"/>
                <a:gd name="T31" fmla="*/ 257 h 2296"/>
                <a:gd name="T32" fmla="*/ 2463 w 3464"/>
                <a:gd name="T33" fmla="*/ 102 h 2296"/>
                <a:gd name="T34" fmla="*/ 2402 w 3464"/>
                <a:gd name="T35" fmla="*/ 237 h 2296"/>
                <a:gd name="T36" fmla="*/ 2375 w 3464"/>
                <a:gd name="T37" fmla="*/ 484 h 2296"/>
                <a:gd name="T38" fmla="*/ 2368 w 3464"/>
                <a:gd name="T39" fmla="*/ 421 h 2296"/>
                <a:gd name="T40" fmla="*/ 2362 w 3464"/>
                <a:gd name="T41" fmla="*/ 376 h 2296"/>
                <a:gd name="T42" fmla="*/ 2351 w 3464"/>
                <a:gd name="T43" fmla="*/ 324 h 2296"/>
                <a:gd name="T44" fmla="*/ 2344 w 3464"/>
                <a:gd name="T45" fmla="*/ 256 h 2296"/>
                <a:gd name="T46" fmla="*/ 2326 w 3464"/>
                <a:gd name="T47" fmla="*/ 301 h 2296"/>
                <a:gd name="T48" fmla="*/ 2326 w 3464"/>
                <a:gd name="T49" fmla="*/ 352 h 2296"/>
                <a:gd name="T50" fmla="*/ 2319 w 3464"/>
                <a:gd name="T51" fmla="*/ 418 h 2296"/>
                <a:gd name="T52" fmla="*/ 2312 w 3464"/>
                <a:gd name="T53" fmla="*/ 453 h 2296"/>
                <a:gd name="T54" fmla="*/ 2250 w 3464"/>
                <a:gd name="T55" fmla="*/ 652 h 2296"/>
                <a:gd name="T56" fmla="*/ 2120 w 3464"/>
                <a:gd name="T57" fmla="*/ 735 h 2296"/>
                <a:gd name="T58" fmla="*/ 2074 w 3464"/>
                <a:gd name="T59" fmla="*/ 595 h 2296"/>
                <a:gd name="T60" fmla="*/ 2074 w 3464"/>
                <a:gd name="T61" fmla="*/ 541 h 2296"/>
                <a:gd name="T62" fmla="*/ 2059 w 3464"/>
                <a:gd name="T63" fmla="*/ 497 h 2296"/>
                <a:gd name="T64" fmla="*/ 2057 w 3464"/>
                <a:gd name="T65" fmla="*/ 436 h 2296"/>
                <a:gd name="T66" fmla="*/ 2039 w 3464"/>
                <a:gd name="T67" fmla="*/ 476 h 2296"/>
                <a:gd name="T68" fmla="*/ 2032 w 3464"/>
                <a:gd name="T69" fmla="*/ 526 h 2296"/>
                <a:gd name="T70" fmla="*/ 2031 w 3464"/>
                <a:gd name="T71" fmla="*/ 573 h 2296"/>
                <a:gd name="T72" fmla="*/ 2023 w 3464"/>
                <a:gd name="T73" fmla="*/ 656 h 2296"/>
                <a:gd name="T74" fmla="*/ 1762 w 3464"/>
                <a:gd name="T75" fmla="*/ 800 h 2296"/>
                <a:gd name="T76" fmla="*/ 1556 w 3464"/>
                <a:gd name="T77" fmla="*/ 658 h 2296"/>
                <a:gd name="T78" fmla="*/ 1546 w 3464"/>
                <a:gd name="T79" fmla="*/ 597 h 2296"/>
                <a:gd name="T80" fmla="*/ 1538 w 3464"/>
                <a:gd name="T81" fmla="*/ 530 h 2296"/>
                <a:gd name="T82" fmla="*/ 1532 w 3464"/>
                <a:gd name="T83" fmla="*/ 456 h 2296"/>
                <a:gd name="T84" fmla="*/ 1507 w 3464"/>
                <a:gd name="T85" fmla="*/ 482 h 2296"/>
                <a:gd name="T86" fmla="*/ 1498 w 3464"/>
                <a:gd name="T87" fmla="*/ 549 h 2296"/>
                <a:gd name="T88" fmla="*/ 1488 w 3464"/>
                <a:gd name="T89" fmla="*/ 616 h 2296"/>
                <a:gd name="T90" fmla="*/ 1441 w 3464"/>
                <a:gd name="T91" fmla="*/ 744 h 2296"/>
                <a:gd name="T92" fmla="*/ 1358 w 3464"/>
                <a:gd name="T93" fmla="*/ 706 h 2296"/>
                <a:gd name="T94" fmla="*/ 1217 w 3464"/>
                <a:gd name="T95" fmla="*/ 486 h 2296"/>
                <a:gd name="T96" fmla="*/ 1208 w 3464"/>
                <a:gd name="T97" fmla="*/ 391 h 2296"/>
                <a:gd name="T98" fmla="*/ 1193 w 3464"/>
                <a:gd name="T99" fmla="*/ 338 h 2296"/>
                <a:gd name="T100" fmla="*/ 1175 w 3464"/>
                <a:gd name="T101" fmla="*/ 271 h 2296"/>
                <a:gd name="T102" fmla="*/ 1152 w 3464"/>
                <a:gd name="T103" fmla="*/ 172 h 2296"/>
                <a:gd name="T104" fmla="*/ 1149 w 3464"/>
                <a:gd name="T105" fmla="*/ 130 h 2296"/>
                <a:gd name="T106" fmla="*/ 1146 w 3464"/>
                <a:gd name="T107" fmla="*/ 94 h 2296"/>
                <a:gd name="T108" fmla="*/ 1143 w 3464"/>
                <a:gd name="T109" fmla="*/ 47 h 2296"/>
                <a:gd name="T110" fmla="*/ 1121 w 3464"/>
                <a:gd name="T111" fmla="*/ 25 h 2296"/>
                <a:gd name="T112" fmla="*/ 1122 w 3464"/>
                <a:gd name="T113" fmla="*/ 85 h 2296"/>
                <a:gd name="T114" fmla="*/ 1116 w 3464"/>
                <a:gd name="T115" fmla="*/ 157 h 2296"/>
                <a:gd name="T116" fmla="*/ 1102 w 3464"/>
                <a:gd name="T117" fmla="*/ 206 h 2296"/>
                <a:gd name="T118" fmla="*/ 1091 w 3464"/>
                <a:gd name="T119" fmla="*/ 313 h 2296"/>
                <a:gd name="T120" fmla="*/ 1070 w 3464"/>
                <a:gd name="T121" fmla="*/ 365 h 2296"/>
                <a:gd name="T122" fmla="*/ 1072 w 3464"/>
                <a:gd name="T123" fmla="*/ 573 h 2296"/>
                <a:gd name="T124" fmla="*/ 987 w 3464"/>
                <a:gd name="T125" fmla="*/ 899 h 2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4" h="2296">
                  <a:moveTo>
                    <a:pt x="984" y="1167"/>
                  </a:moveTo>
                  <a:lnTo>
                    <a:pt x="938" y="1173"/>
                  </a:lnTo>
                  <a:lnTo>
                    <a:pt x="929" y="1188"/>
                  </a:lnTo>
                  <a:lnTo>
                    <a:pt x="1" y="1218"/>
                  </a:lnTo>
                  <a:lnTo>
                    <a:pt x="0" y="1664"/>
                  </a:lnTo>
                  <a:lnTo>
                    <a:pt x="1" y="2296"/>
                  </a:lnTo>
                  <a:lnTo>
                    <a:pt x="573" y="2296"/>
                  </a:lnTo>
                  <a:lnTo>
                    <a:pt x="1087" y="2296"/>
                  </a:lnTo>
                  <a:lnTo>
                    <a:pt x="2049" y="2296"/>
                  </a:lnTo>
                  <a:lnTo>
                    <a:pt x="2817" y="2296"/>
                  </a:lnTo>
                  <a:lnTo>
                    <a:pt x="3460" y="2296"/>
                  </a:lnTo>
                  <a:lnTo>
                    <a:pt x="3461" y="1702"/>
                  </a:lnTo>
                  <a:lnTo>
                    <a:pt x="3461" y="1308"/>
                  </a:lnTo>
                  <a:lnTo>
                    <a:pt x="3461" y="1034"/>
                  </a:lnTo>
                  <a:lnTo>
                    <a:pt x="3448" y="904"/>
                  </a:lnTo>
                  <a:lnTo>
                    <a:pt x="3461" y="905"/>
                  </a:lnTo>
                  <a:lnTo>
                    <a:pt x="3464" y="889"/>
                  </a:lnTo>
                  <a:lnTo>
                    <a:pt x="3454" y="884"/>
                  </a:lnTo>
                  <a:lnTo>
                    <a:pt x="3447" y="875"/>
                  </a:lnTo>
                  <a:lnTo>
                    <a:pt x="3453" y="866"/>
                  </a:lnTo>
                  <a:lnTo>
                    <a:pt x="3453" y="857"/>
                  </a:lnTo>
                  <a:lnTo>
                    <a:pt x="3444" y="854"/>
                  </a:lnTo>
                  <a:lnTo>
                    <a:pt x="3441" y="841"/>
                  </a:lnTo>
                  <a:lnTo>
                    <a:pt x="3448" y="838"/>
                  </a:lnTo>
                  <a:lnTo>
                    <a:pt x="3447" y="828"/>
                  </a:lnTo>
                  <a:lnTo>
                    <a:pt x="3438" y="824"/>
                  </a:lnTo>
                  <a:lnTo>
                    <a:pt x="3435" y="811"/>
                  </a:lnTo>
                  <a:lnTo>
                    <a:pt x="3442" y="804"/>
                  </a:lnTo>
                  <a:lnTo>
                    <a:pt x="3442" y="792"/>
                  </a:lnTo>
                  <a:lnTo>
                    <a:pt x="3435" y="790"/>
                  </a:lnTo>
                  <a:lnTo>
                    <a:pt x="3433" y="779"/>
                  </a:lnTo>
                  <a:lnTo>
                    <a:pt x="3425" y="774"/>
                  </a:lnTo>
                  <a:lnTo>
                    <a:pt x="3424" y="759"/>
                  </a:lnTo>
                  <a:lnTo>
                    <a:pt x="3418" y="751"/>
                  </a:lnTo>
                  <a:lnTo>
                    <a:pt x="3417" y="731"/>
                  </a:lnTo>
                  <a:lnTo>
                    <a:pt x="3423" y="730"/>
                  </a:lnTo>
                  <a:lnTo>
                    <a:pt x="3421" y="723"/>
                  </a:lnTo>
                  <a:lnTo>
                    <a:pt x="3414" y="721"/>
                  </a:lnTo>
                  <a:lnTo>
                    <a:pt x="3409" y="706"/>
                  </a:lnTo>
                  <a:lnTo>
                    <a:pt x="3418" y="702"/>
                  </a:lnTo>
                  <a:lnTo>
                    <a:pt x="3418" y="695"/>
                  </a:lnTo>
                  <a:lnTo>
                    <a:pt x="3410" y="695"/>
                  </a:lnTo>
                  <a:lnTo>
                    <a:pt x="3407" y="678"/>
                  </a:lnTo>
                  <a:lnTo>
                    <a:pt x="3413" y="678"/>
                  </a:lnTo>
                  <a:lnTo>
                    <a:pt x="3412" y="670"/>
                  </a:lnTo>
                  <a:lnTo>
                    <a:pt x="3404" y="670"/>
                  </a:lnTo>
                  <a:lnTo>
                    <a:pt x="3401" y="654"/>
                  </a:lnTo>
                  <a:lnTo>
                    <a:pt x="3408" y="651"/>
                  </a:lnTo>
                  <a:lnTo>
                    <a:pt x="3408" y="646"/>
                  </a:lnTo>
                  <a:lnTo>
                    <a:pt x="3399" y="644"/>
                  </a:lnTo>
                  <a:lnTo>
                    <a:pt x="3396" y="630"/>
                  </a:lnTo>
                  <a:lnTo>
                    <a:pt x="3403" y="628"/>
                  </a:lnTo>
                  <a:lnTo>
                    <a:pt x="3403" y="620"/>
                  </a:lnTo>
                  <a:lnTo>
                    <a:pt x="3394" y="618"/>
                  </a:lnTo>
                  <a:lnTo>
                    <a:pt x="3393" y="611"/>
                  </a:lnTo>
                  <a:cubicBezTo>
                    <a:pt x="3393" y="611"/>
                    <a:pt x="3392" y="602"/>
                    <a:pt x="3386" y="602"/>
                  </a:cubicBezTo>
                  <a:cubicBezTo>
                    <a:pt x="3386" y="602"/>
                    <a:pt x="3377" y="603"/>
                    <a:pt x="3377" y="609"/>
                  </a:cubicBezTo>
                  <a:lnTo>
                    <a:pt x="3377" y="618"/>
                  </a:lnTo>
                  <a:lnTo>
                    <a:pt x="3368" y="620"/>
                  </a:lnTo>
                  <a:lnTo>
                    <a:pt x="3369" y="625"/>
                  </a:lnTo>
                  <a:lnTo>
                    <a:pt x="3376" y="630"/>
                  </a:lnTo>
                  <a:lnTo>
                    <a:pt x="3375" y="644"/>
                  </a:lnTo>
                  <a:lnTo>
                    <a:pt x="3368" y="645"/>
                  </a:lnTo>
                  <a:lnTo>
                    <a:pt x="3367" y="650"/>
                  </a:lnTo>
                  <a:lnTo>
                    <a:pt x="3375" y="655"/>
                  </a:lnTo>
                  <a:lnTo>
                    <a:pt x="3372" y="669"/>
                  </a:lnTo>
                  <a:lnTo>
                    <a:pt x="3367" y="670"/>
                  </a:lnTo>
                  <a:lnTo>
                    <a:pt x="3366" y="679"/>
                  </a:lnTo>
                  <a:lnTo>
                    <a:pt x="3372" y="682"/>
                  </a:lnTo>
                  <a:lnTo>
                    <a:pt x="3370" y="698"/>
                  </a:lnTo>
                  <a:lnTo>
                    <a:pt x="3363" y="698"/>
                  </a:lnTo>
                  <a:lnTo>
                    <a:pt x="3364" y="705"/>
                  </a:lnTo>
                  <a:lnTo>
                    <a:pt x="3371" y="709"/>
                  </a:lnTo>
                  <a:lnTo>
                    <a:pt x="3370" y="724"/>
                  </a:lnTo>
                  <a:lnTo>
                    <a:pt x="3363" y="724"/>
                  </a:lnTo>
                  <a:lnTo>
                    <a:pt x="3361" y="731"/>
                  </a:lnTo>
                  <a:lnTo>
                    <a:pt x="3368" y="736"/>
                  </a:lnTo>
                  <a:lnTo>
                    <a:pt x="3368" y="751"/>
                  </a:lnTo>
                  <a:lnTo>
                    <a:pt x="3359" y="754"/>
                  </a:lnTo>
                  <a:lnTo>
                    <a:pt x="3359" y="759"/>
                  </a:lnTo>
                  <a:lnTo>
                    <a:pt x="3368" y="763"/>
                  </a:lnTo>
                  <a:lnTo>
                    <a:pt x="3365" y="777"/>
                  </a:lnTo>
                  <a:lnTo>
                    <a:pt x="3358" y="779"/>
                  </a:lnTo>
                  <a:lnTo>
                    <a:pt x="3356" y="784"/>
                  </a:lnTo>
                  <a:lnTo>
                    <a:pt x="3367" y="788"/>
                  </a:lnTo>
                  <a:lnTo>
                    <a:pt x="3365" y="804"/>
                  </a:lnTo>
                  <a:lnTo>
                    <a:pt x="3355" y="807"/>
                  </a:lnTo>
                  <a:lnTo>
                    <a:pt x="3354" y="812"/>
                  </a:lnTo>
                  <a:lnTo>
                    <a:pt x="3361" y="817"/>
                  </a:lnTo>
                  <a:lnTo>
                    <a:pt x="3359" y="830"/>
                  </a:lnTo>
                  <a:lnTo>
                    <a:pt x="3353" y="831"/>
                  </a:lnTo>
                  <a:lnTo>
                    <a:pt x="3352" y="840"/>
                  </a:lnTo>
                  <a:lnTo>
                    <a:pt x="3360" y="842"/>
                  </a:lnTo>
                  <a:lnTo>
                    <a:pt x="3357" y="858"/>
                  </a:lnTo>
                  <a:lnTo>
                    <a:pt x="3352" y="859"/>
                  </a:lnTo>
                  <a:lnTo>
                    <a:pt x="3351" y="867"/>
                  </a:lnTo>
                  <a:lnTo>
                    <a:pt x="3357" y="875"/>
                  </a:lnTo>
                  <a:lnTo>
                    <a:pt x="3356" y="884"/>
                  </a:lnTo>
                  <a:lnTo>
                    <a:pt x="3346" y="887"/>
                  </a:lnTo>
                  <a:lnTo>
                    <a:pt x="3346" y="902"/>
                  </a:lnTo>
                  <a:lnTo>
                    <a:pt x="3366" y="904"/>
                  </a:lnTo>
                  <a:lnTo>
                    <a:pt x="3372" y="1047"/>
                  </a:lnTo>
                  <a:lnTo>
                    <a:pt x="3381" y="1057"/>
                  </a:lnTo>
                  <a:lnTo>
                    <a:pt x="3379" y="1068"/>
                  </a:lnTo>
                  <a:lnTo>
                    <a:pt x="3369" y="1069"/>
                  </a:lnTo>
                  <a:lnTo>
                    <a:pt x="3320" y="1056"/>
                  </a:lnTo>
                  <a:lnTo>
                    <a:pt x="3320" y="1118"/>
                  </a:lnTo>
                  <a:lnTo>
                    <a:pt x="3270" y="1107"/>
                  </a:lnTo>
                  <a:lnTo>
                    <a:pt x="3271" y="1054"/>
                  </a:lnTo>
                  <a:lnTo>
                    <a:pt x="3264" y="1042"/>
                  </a:lnTo>
                  <a:lnTo>
                    <a:pt x="3168" y="1013"/>
                  </a:lnTo>
                  <a:lnTo>
                    <a:pt x="3164" y="1029"/>
                  </a:lnTo>
                  <a:lnTo>
                    <a:pt x="3167" y="1073"/>
                  </a:lnTo>
                  <a:lnTo>
                    <a:pt x="3118" y="1061"/>
                  </a:lnTo>
                  <a:lnTo>
                    <a:pt x="3118" y="1012"/>
                  </a:lnTo>
                  <a:lnTo>
                    <a:pt x="3114" y="999"/>
                  </a:lnTo>
                  <a:lnTo>
                    <a:pt x="3017" y="968"/>
                  </a:lnTo>
                  <a:lnTo>
                    <a:pt x="3015" y="981"/>
                  </a:lnTo>
                  <a:lnTo>
                    <a:pt x="3014" y="1032"/>
                  </a:lnTo>
                  <a:lnTo>
                    <a:pt x="2962" y="1016"/>
                  </a:lnTo>
                  <a:lnTo>
                    <a:pt x="2962" y="964"/>
                  </a:lnTo>
                  <a:lnTo>
                    <a:pt x="2958" y="951"/>
                  </a:lnTo>
                  <a:lnTo>
                    <a:pt x="2910" y="938"/>
                  </a:lnTo>
                  <a:lnTo>
                    <a:pt x="2859" y="949"/>
                  </a:lnTo>
                  <a:lnTo>
                    <a:pt x="2857" y="961"/>
                  </a:lnTo>
                  <a:lnTo>
                    <a:pt x="2857" y="1017"/>
                  </a:lnTo>
                  <a:lnTo>
                    <a:pt x="2808" y="1024"/>
                  </a:lnTo>
                  <a:lnTo>
                    <a:pt x="2808" y="974"/>
                  </a:lnTo>
                  <a:lnTo>
                    <a:pt x="2802" y="965"/>
                  </a:lnTo>
                  <a:lnTo>
                    <a:pt x="2706" y="987"/>
                  </a:lnTo>
                  <a:lnTo>
                    <a:pt x="2706" y="1046"/>
                  </a:lnTo>
                  <a:lnTo>
                    <a:pt x="2649" y="1059"/>
                  </a:lnTo>
                  <a:lnTo>
                    <a:pt x="2649" y="998"/>
                  </a:lnTo>
                  <a:lnTo>
                    <a:pt x="2565" y="1015"/>
                  </a:lnTo>
                  <a:lnTo>
                    <a:pt x="2565" y="986"/>
                  </a:lnTo>
                  <a:lnTo>
                    <a:pt x="2571" y="982"/>
                  </a:lnTo>
                  <a:lnTo>
                    <a:pt x="2568" y="973"/>
                  </a:lnTo>
                  <a:lnTo>
                    <a:pt x="2540" y="939"/>
                  </a:lnTo>
                  <a:lnTo>
                    <a:pt x="2535" y="760"/>
                  </a:lnTo>
                  <a:lnTo>
                    <a:pt x="2541" y="754"/>
                  </a:lnTo>
                  <a:lnTo>
                    <a:pt x="2539" y="737"/>
                  </a:lnTo>
                  <a:lnTo>
                    <a:pt x="2533" y="730"/>
                  </a:lnTo>
                  <a:lnTo>
                    <a:pt x="2523" y="410"/>
                  </a:lnTo>
                  <a:lnTo>
                    <a:pt x="2518" y="257"/>
                  </a:lnTo>
                  <a:lnTo>
                    <a:pt x="2537" y="257"/>
                  </a:lnTo>
                  <a:lnTo>
                    <a:pt x="2537" y="241"/>
                  </a:lnTo>
                  <a:lnTo>
                    <a:pt x="2528" y="241"/>
                  </a:lnTo>
                  <a:lnTo>
                    <a:pt x="2513" y="229"/>
                  </a:lnTo>
                  <a:lnTo>
                    <a:pt x="2513" y="152"/>
                  </a:lnTo>
                  <a:lnTo>
                    <a:pt x="2520" y="145"/>
                  </a:lnTo>
                  <a:lnTo>
                    <a:pt x="2498" y="120"/>
                  </a:lnTo>
                  <a:cubicBezTo>
                    <a:pt x="2498" y="120"/>
                    <a:pt x="2496" y="117"/>
                    <a:pt x="2491" y="112"/>
                  </a:cubicBezTo>
                  <a:cubicBezTo>
                    <a:pt x="2491" y="112"/>
                    <a:pt x="2486" y="102"/>
                    <a:pt x="2463" y="102"/>
                  </a:cubicBezTo>
                  <a:cubicBezTo>
                    <a:pt x="2463" y="102"/>
                    <a:pt x="2448" y="102"/>
                    <a:pt x="2438" y="110"/>
                  </a:cubicBezTo>
                  <a:lnTo>
                    <a:pt x="2433" y="116"/>
                  </a:lnTo>
                  <a:lnTo>
                    <a:pt x="2431" y="120"/>
                  </a:lnTo>
                  <a:lnTo>
                    <a:pt x="2426" y="123"/>
                  </a:lnTo>
                  <a:lnTo>
                    <a:pt x="2426" y="131"/>
                  </a:lnTo>
                  <a:lnTo>
                    <a:pt x="2409" y="141"/>
                  </a:lnTo>
                  <a:lnTo>
                    <a:pt x="2416" y="151"/>
                  </a:lnTo>
                  <a:lnTo>
                    <a:pt x="2417" y="237"/>
                  </a:lnTo>
                  <a:lnTo>
                    <a:pt x="2402" y="237"/>
                  </a:lnTo>
                  <a:lnTo>
                    <a:pt x="2402" y="251"/>
                  </a:lnTo>
                  <a:lnTo>
                    <a:pt x="2421" y="262"/>
                  </a:lnTo>
                  <a:lnTo>
                    <a:pt x="2421" y="375"/>
                  </a:lnTo>
                  <a:lnTo>
                    <a:pt x="2413" y="393"/>
                  </a:lnTo>
                  <a:lnTo>
                    <a:pt x="2413" y="423"/>
                  </a:lnTo>
                  <a:lnTo>
                    <a:pt x="2397" y="453"/>
                  </a:lnTo>
                  <a:lnTo>
                    <a:pt x="2397" y="461"/>
                  </a:lnTo>
                  <a:lnTo>
                    <a:pt x="2383" y="483"/>
                  </a:lnTo>
                  <a:cubicBezTo>
                    <a:pt x="2383" y="483"/>
                    <a:pt x="2382" y="487"/>
                    <a:pt x="2375" y="484"/>
                  </a:cubicBezTo>
                  <a:cubicBezTo>
                    <a:pt x="2375" y="484"/>
                    <a:pt x="2371" y="479"/>
                    <a:pt x="2371" y="477"/>
                  </a:cubicBezTo>
                  <a:cubicBezTo>
                    <a:pt x="2371" y="474"/>
                    <a:pt x="2370" y="459"/>
                    <a:pt x="2370" y="459"/>
                  </a:cubicBezTo>
                  <a:lnTo>
                    <a:pt x="2374" y="456"/>
                  </a:lnTo>
                  <a:lnTo>
                    <a:pt x="2374" y="450"/>
                  </a:lnTo>
                  <a:lnTo>
                    <a:pt x="2368" y="450"/>
                  </a:lnTo>
                  <a:lnTo>
                    <a:pt x="2368" y="428"/>
                  </a:lnTo>
                  <a:lnTo>
                    <a:pt x="2373" y="428"/>
                  </a:lnTo>
                  <a:lnTo>
                    <a:pt x="2374" y="423"/>
                  </a:lnTo>
                  <a:lnTo>
                    <a:pt x="2368" y="421"/>
                  </a:lnTo>
                  <a:lnTo>
                    <a:pt x="2367" y="413"/>
                  </a:lnTo>
                  <a:lnTo>
                    <a:pt x="2359" y="413"/>
                  </a:lnTo>
                  <a:lnTo>
                    <a:pt x="2359" y="409"/>
                  </a:lnTo>
                  <a:lnTo>
                    <a:pt x="2367" y="408"/>
                  </a:lnTo>
                  <a:lnTo>
                    <a:pt x="2368" y="401"/>
                  </a:lnTo>
                  <a:lnTo>
                    <a:pt x="2359" y="401"/>
                  </a:lnTo>
                  <a:lnTo>
                    <a:pt x="2356" y="383"/>
                  </a:lnTo>
                  <a:lnTo>
                    <a:pt x="2362" y="383"/>
                  </a:lnTo>
                  <a:lnTo>
                    <a:pt x="2362" y="376"/>
                  </a:lnTo>
                  <a:lnTo>
                    <a:pt x="2356" y="375"/>
                  </a:lnTo>
                  <a:lnTo>
                    <a:pt x="2353" y="358"/>
                  </a:lnTo>
                  <a:lnTo>
                    <a:pt x="2360" y="358"/>
                  </a:lnTo>
                  <a:lnTo>
                    <a:pt x="2360" y="351"/>
                  </a:lnTo>
                  <a:lnTo>
                    <a:pt x="2353" y="349"/>
                  </a:lnTo>
                  <a:lnTo>
                    <a:pt x="2352" y="333"/>
                  </a:lnTo>
                  <a:lnTo>
                    <a:pt x="2357" y="333"/>
                  </a:lnTo>
                  <a:lnTo>
                    <a:pt x="2357" y="326"/>
                  </a:lnTo>
                  <a:lnTo>
                    <a:pt x="2351" y="324"/>
                  </a:lnTo>
                  <a:lnTo>
                    <a:pt x="2349" y="307"/>
                  </a:lnTo>
                  <a:lnTo>
                    <a:pt x="2354" y="307"/>
                  </a:lnTo>
                  <a:lnTo>
                    <a:pt x="2355" y="299"/>
                  </a:lnTo>
                  <a:lnTo>
                    <a:pt x="2348" y="298"/>
                  </a:lnTo>
                  <a:lnTo>
                    <a:pt x="2345" y="274"/>
                  </a:lnTo>
                  <a:lnTo>
                    <a:pt x="2354" y="275"/>
                  </a:lnTo>
                  <a:lnTo>
                    <a:pt x="2353" y="269"/>
                  </a:lnTo>
                  <a:lnTo>
                    <a:pt x="2346" y="265"/>
                  </a:lnTo>
                  <a:lnTo>
                    <a:pt x="2344" y="256"/>
                  </a:lnTo>
                  <a:cubicBezTo>
                    <a:pt x="2344" y="256"/>
                    <a:pt x="2344" y="251"/>
                    <a:pt x="2340" y="251"/>
                  </a:cubicBezTo>
                  <a:cubicBezTo>
                    <a:pt x="2340" y="251"/>
                    <a:pt x="2335" y="252"/>
                    <a:pt x="2335" y="257"/>
                  </a:cubicBezTo>
                  <a:lnTo>
                    <a:pt x="2335" y="265"/>
                  </a:lnTo>
                  <a:lnTo>
                    <a:pt x="2328" y="266"/>
                  </a:lnTo>
                  <a:lnTo>
                    <a:pt x="2328" y="272"/>
                  </a:lnTo>
                  <a:lnTo>
                    <a:pt x="2334" y="275"/>
                  </a:lnTo>
                  <a:lnTo>
                    <a:pt x="2332" y="296"/>
                  </a:lnTo>
                  <a:lnTo>
                    <a:pt x="2326" y="297"/>
                  </a:lnTo>
                  <a:lnTo>
                    <a:pt x="2326" y="301"/>
                  </a:lnTo>
                  <a:lnTo>
                    <a:pt x="2331" y="304"/>
                  </a:lnTo>
                  <a:lnTo>
                    <a:pt x="2330" y="319"/>
                  </a:lnTo>
                  <a:lnTo>
                    <a:pt x="2323" y="320"/>
                  </a:lnTo>
                  <a:lnTo>
                    <a:pt x="2323" y="323"/>
                  </a:lnTo>
                  <a:lnTo>
                    <a:pt x="2329" y="329"/>
                  </a:lnTo>
                  <a:lnTo>
                    <a:pt x="2327" y="343"/>
                  </a:lnTo>
                  <a:lnTo>
                    <a:pt x="2321" y="345"/>
                  </a:lnTo>
                  <a:lnTo>
                    <a:pt x="2320" y="349"/>
                  </a:lnTo>
                  <a:lnTo>
                    <a:pt x="2326" y="352"/>
                  </a:lnTo>
                  <a:lnTo>
                    <a:pt x="2325" y="368"/>
                  </a:lnTo>
                  <a:lnTo>
                    <a:pt x="2318" y="370"/>
                  </a:lnTo>
                  <a:lnTo>
                    <a:pt x="2317" y="374"/>
                  </a:lnTo>
                  <a:lnTo>
                    <a:pt x="2323" y="379"/>
                  </a:lnTo>
                  <a:lnTo>
                    <a:pt x="2320" y="394"/>
                  </a:lnTo>
                  <a:lnTo>
                    <a:pt x="2314" y="395"/>
                  </a:lnTo>
                  <a:lnTo>
                    <a:pt x="2313" y="399"/>
                  </a:lnTo>
                  <a:lnTo>
                    <a:pt x="2320" y="402"/>
                  </a:lnTo>
                  <a:lnTo>
                    <a:pt x="2319" y="418"/>
                  </a:lnTo>
                  <a:lnTo>
                    <a:pt x="2314" y="419"/>
                  </a:lnTo>
                  <a:lnTo>
                    <a:pt x="2312" y="427"/>
                  </a:lnTo>
                  <a:lnTo>
                    <a:pt x="2308" y="428"/>
                  </a:lnTo>
                  <a:lnTo>
                    <a:pt x="2307" y="432"/>
                  </a:lnTo>
                  <a:lnTo>
                    <a:pt x="2313" y="436"/>
                  </a:lnTo>
                  <a:lnTo>
                    <a:pt x="2312" y="442"/>
                  </a:lnTo>
                  <a:lnTo>
                    <a:pt x="2307" y="444"/>
                  </a:lnTo>
                  <a:lnTo>
                    <a:pt x="2307" y="448"/>
                  </a:lnTo>
                  <a:lnTo>
                    <a:pt x="2312" y="453"/>
                  </a:lnTo>
                  <a:lnTo>
                    <a:pt x="2309" y="470"/>
                  </a:lnTo>
                  <a:cubicBezTo>
                    <a:pt x="2309" y="470"/>
                    <a:pt x="2301" y="473"/>
                    <a:pt x="2297" y="477"/>
                  </a:cubicBezTo>
                  <a:cubicBezTo>
                    <a:pt x="2297" y="477"/>
                    <a:pt x="2295" y="482"/>
                    <a:pt x="2299" y="485"/>
                  </a:cubicBezTo>
                  <a:lnTo>
                    <a:pt x="2306" y="488"/>
                  </a:lnTo>
                  <a:lnTo>
                    <a:pt x="2312" y="491"/>
                  </a:lnTo>
                  <a:lnTo>
                    <a:pt x="2312" y="586"/>
                  </a:lnTo>
                  <a:lnTo>
                    <a:pt x="2292" y="623"/>
                  </a:lnTo>
                  <a:lnTo>
                    <a:pt x="2256" y="643"/>
                  </a:lnTo>
                  <a:lnTo>
                    <a:pt x="2250" y="652"/>
                  </a:lnTo>
                  <a:lnTo>
                    <a:pt x="2252" y="660"/>
                  </a:lnTo>
                  <a:lnTo>
                    <a:pt x="2251" y="676"/>
                  </a:lnTo>
                  <a:lnTo>
                    <a:pt x="2238" y="653"/>
                  </a:lnTo>
                  <a:lnTo>
                    <a:pt x="2189" y="675"/>
                  </a:lnTo>
                  <a:lnTo>
                    <a:pt x="2185" y="686"/>
                  </a:lnTo>
                  <a:lnTo>
                    <a:pt x="2185" y="707"/>
                  </a:lnTo>
                  <a:lnTo>
                    <a:pt x="2170" y="689"/>
                  </a:lnTo>
                  <a:lnTo>
                    <a:pt x="2120" y="717"/>
                  </a:lnTo>
                  <a:lnTo>
                    <a:pt x="2120" y="735"/>
                  </a:lnTo>
                  <a:lnTo>
                    <a:pt x="2105" y="722"/>
                  </a:lnTo>
                  <a:lnTo>
                    <a:pt x="2078" y="735"/>
                  </a:lnTo>
                  <a:lnTo>
                    <a:pt x="2077" y="650"/>
                  </a:lnTo>
                  <a:lnTo>
                    <a:pt x="2090" y="650"/>
                  </a:lnTo>
                  <a:lnTo>
                    <a:pt x="2091" y="640"/>
                  </a:lnTo>
                  <a:lnTo>
                    <a:pt x="2079" y="631"/>
                  </a:lnTo>
                  <a:lnTo>
                    <a:pt x="2079" y="612"/>
                  </a:lnTo>
                  <a:lnTo>
                    <a:pt x="2075" y="607"/>
                  </a:lnTo>
                  <a:lnTo>
                    <a:pt x="2074" y="595"/>
                  </a:lnTo>
                  <a:lnTo>
                    <a:pt x="2078" y="589"/>
                  </a:lnTo>
                  <a:lnTo>
                    <a:pt x="2072" y="585"/>
                  </a:lnTo>
                  <a:lnTo>
                    <a:pt x="2069" y="568"/>
                  </a:lnTo>
                  <a:lnTo>
                    <a:pt x="2075" y="568"/>
                  </a:lnTo>
                  <a:lnTo>
                    <a:pt x="2075" y="563"/>
                  </a:lnTo>
                  <a:lnTo>
                    <a:pt x="2071" y="563"/>
                  </a:lnTo>
                  <a:lnTo>
                    <a:pt x="2067" y="547"/>
                  </a:lnTo>
                  <a:lnTo>
                    <a:pt x="2074" y="547"/>
                  </a:lnTo>
                  <a:lnTo>
                    <a:pt x="2074" y="541"/>
                  </a:lnTo>
                  <a:lnTo>
                    <a:pt x="2065" y="541"/>
                  </a:lnTo>
                  <a:lnTo>
                    <a:pt x="2063" y="523"/>
                  </a:lnTo>
                  <a:lnTo>
                    <a:pt x="2071" y="523"/>
                  </a:lnTo>
                  <a:lnTo>
                    <a:pt x="2071" y="517"/>
                  </a:lnTo>
                  <a:lnTo>
                    <a:pt x="2063" y="517"/>
                  </a:lnTo>
                  <a:lnTo>
                    <a:pt x="2060" y="501"/>
                  </a:lnTo>
                  <a:lnTo>
                    <a:pt x="2067" y="501"/>
                  </a:lnTo>
                  <a:lnTo>
                    <a:pt x="2067" y="497"/>
                  </a:lnTo>
                  <a:lnTo>
                    <a:pt x="2059" y="497"/>
                  </a:lnTo>
                  <a:lnTo>
                    <a:pt x="2057" y="480"/>
                  </a:lnTo>
                  <a:lnTo>
                    <a:pt x="2064" y="479"/>
                  </a:lnTo>
                  <a:lnTo>
                    <a:pt x="2064" y="473"/>
                  </a:lnTo>
                  <a:lnTo>
                    <a:pt x="2057" y="473"/>
                  </a:lnTo>
                  <a:lnTo>
                    <a:pt x="2057" y="453"/>
                  </a:lnTo>
                  <a:lnTo>
                    <a:pt x="2064" y="453"/>
                  </a:lnTo>
                  <a:lnTo>
                    <a:pt x="2064" y="446"/>
                  </a:lnTo>
                  <a:lnTo>
                    <a:pt x="2056" y="446"/>
                  </a:lnTo>
                  <a:lnTo>
                    <a:pt x="2057" y="436"/>
                  </a:lnTo>
                  <a:cubicBezTo>
                    <a:pt x="2057" y="436"/>
                    <a:pt x="2055" y="431"/>
                    <a:pt x="2052" y="430"/>
                  </a:cubicBezTo>
                  <a:cubicBezTo>
                    <a:pt x="2052" y="430"/>
                    <a:pt x="2050" y="429"/>
                    <a:pt x="2047" y="434"/>
                  </a:cubicBezTo>
                  <a:cubicBezTo>
                    <a:pt x="2047" y="434"/>
                    <a:pt x="2045" y="436"/>
                    <a:pt x="2045" y="440"/>
                  </a:cubicBezTo>
                  <a:lnTo>
                    <a:pt x="2045" y="449"/>
                  </a:lnTo>
                  <a:lnTo>
                    <a:pt x="2038" y="450"/>
                  </a:lnTo>
                  <a:lnTo>
                    <a:pt x="2038" y="455"/>
                  </a:lnTo>
                  <a:lnTo>
                    <a:pt x="2046" y="455"/>
                  </a:lnTo>
                  <a:lnTo>
                    <a:pt x="2046" y="475"/>
                  </a:lnTo>
                  <a:lnTo>
                    <a:pt x="2039" y="476"/>
                  </a:lnTo>
                  <a:lnTo>
                    <a:pt x="2039" y="480"/>
                  </a:lnTo>
                  <a:lnTo>
                    <a:pt x="2045" y="480"/>
                  </a:lnTo>
                  <a:lnTo>
                    <a:pt x="2043" y="498"/>
                  </a:lnTo>
                  <a:lnTo>
                    <a:pt x="2036" y="499"/>
                  </a:lnTo>
                  <a:lnTo>
                    <a:pt x="2036" y="504"/>
                  </a:lnTo>
                  <a:lnTo>
                    <a:pt x="2041" y="504"/>
                  </a:lnTo>
                  <a:lnTo>
                    <a:pt x="2040" y="520"/>
                  </a:lnTo>
                  <a:lnTo>
                    <a:pt x="2032" y="521"/>
                  </a:lnTo>
                  <a:lnTo>
                    <a:pt x="2032" y="526"/>
                  </a:lnTo>
                  <a:lnTo>
                    <a:pt x="2040" y="526"/>
                  </a:lnTo>
                  <a:lnTo>
                    <a:pt x="2037" y="543"/>
                  </a:lnTo>
                  <a:lnTo>
                    <a:pt x="2030" y="544"/>
                  </a:lnTo>
                  <a:lnTo>
                    <a:pt x="2030" y="550"/>
                  </a:lnTo>
                  <a:lnTo>
                    <a:pt x="2036" y="550"/>
                  </a:lnTo>
                  <a:lnTo>
                    <a:pt x="2033" y="563"/>
                  </a:lnTo>
                  <a:lnTo>
                    <a:pt x="2027" y="566"/>
                  </a:lnTo>
                  <a:lnTo>
                    <a:pt x="2026" y="571"/>
                  </a:lnTo>
                  <a:lnTo>
                    <a:pt x="2031" y="573"/>
                  </a:lnTo>
                  <a:lnTo>
                    <a:pt x="2028" y="584"/>
                  </a:lnTo>
                  <a:lnTo>
                    <a:pt x="2022" y="592"/>
                  </a:lnTo>
                  <a:lnTo>
                    <a:pt x="2026" y="596"/>
                  </a:lnTo>
                  <a:lnTo>
                    <a:pt x="2026" y="611"/>
                  </a:lnTo>
                  <a:lnTo>
                    <a:pt x="2023" y="615"/>
                  </a:lnTo>
                  <a:lnTo>
                    <a:pt x="2023" y="633"/>
                  </a:lnTo>
                  <a:lnTo>
                    <a:pt x="2010" y="646"/>
                  </a:lnTo>
                  <a:lnTo>
                    <a:pt x="2010" y="656"/>
                  </a:lnTo>
                  <a:lnTo>
                    <a:pt x="2023" y="656"/>
                  </a:lnTo>
                  <a:lnTo>
                    <a:pt x="2023" y="701"/>
                  </a:lnTo>
                  <a:lnTo>
                    <a:pt x="2024" y="753"/>
                  </a:lnTo>
                  <a:lnTo>
                    <a:pt x="1928" y="753"/>
                  </a:lnTo>
                  <a:lnTo>
                    <a:pt x="1928" y="800"/>
                  </a:lnTo>
                  <a:lnTo>
                    <a:pt x="1884" y="800"/>
                  </a:lnTo>
                  <a:lnTo>
                    <a:pt x="1884" y="754"/>
                  </a:lnTo>
                  <a:lnTo>
                    <a:pt x="1808" y="755"/>
                  </a:lnTo>
                  <a:lnTo>
                    <a:pt x="1808" y="800"/>
                  </a:lnTo>
                  <a:lnTo>
                    <a:pt x="1762" y="800"/>
                  </a:lnTo>
                  <a:lnTo>
                    <a:pt x="1762" y="754"/>
                  </a:lnTo>
                  <a:lnTo>
                    <a:pt x="1683" y="754"/>
                  </a:lnTo>
                  <a:lnTo>
                    <a:pt x="1683" y="801"/>
                  </a:lnTo>
                  <a:lnTo>
                    <a:pt x="1640" y="801"/>
                  </a:lnTo>
                  <a:lnTo>
                    <a:pt x="1640" y="776"/>
                  </a:lnTo>
                  <a:lnTo>
                    <a:pt x="1607" y="754"/>
                  </a:lnTo>
                  <a:lnTo>
                    <a:pt x="1545" y="753"/>
                  </a:lnTo>
                  <a:lnTo>
                    <a:pt x="1545" y="661"/>
                  </a:lnTo>
                  <a:lnTo>
                    <a:pt x="1556" y="658"/>
                  </a:lnTo>
                  <a:lnTo>
                    <a:pt x="1557" y="649"/>
                  </a:lnTo>
                  <a:lnTo>
                    <a:pt x="1552" y="648"/>
                  </a:lnTo>
                  <a:lnTo>
                    <a:pt x="1551" y="644"/>
                  </a:lnTo>
                  <a:lnTo>
                    <a:pt x="1546" y="641"/>
                  </a:lnTo>
                  <a:lnTo>
                    <a:pt x="1545" y="627"/>
                  </a:lnTo>
                  <a:lnTo>
                    <a:pt x="1549" y="621"/>
                  </a:lnTo>
                  <a:lnTo>
                    <a:pt x="1542" y="619"/>
                  </a:lnTo>
                  <a:lnTo>
                    <a:pt x="1540" y="602"/>
                  </a:lnTo>
                  <a:lnTo>
                    <a:pt x="1546" y="597"/>
                  </a:lnTo>
                  <a:lnTo>
                    <a:pt x="1539" y="592"/>
                  </a:lnTo>
                  <a:lnTo>
                    <a:pt x="1537" y="580"/>
                  </a:lnTo>
                  <a:lnTo>
                    <a:pt x="1543" y="576"/>
                  </a:lnTo>
                  <a:lnTo>
                    <a:pt x="1535" y="572"/>
                  </a:lnTo>
                  <a:lnTo>
                    <a:pt x="1534" y="558"/>
                  </a:lnTo>
                  <a:lnTo>
                    <a:pt x="1540" y="554"/>
                  </a:lnTo>
                  <a:lnTo>
                    <a:pt x="1533" y="549"/>
                  </a:lnTo>
                  <a:lnTo>
                    <a:pt x="1533" y="535"/>
                  </a:lnTo>
                  <a:lnTo>
                    <a:pt x="1538" y="530"/>
                  </a:lnTo>
                  <a:lnTo>
                    <a:pt x="1532" y="527"/>
                  </a:lnTo>
                  <a:lnTo>
                    <a:pt x="1530" y="511"/>
                  </a:lnTo>
                  <a:lnTo>
                    <a:pt x="1535" y="507"/>
                  </a:lnTo>
                  <a:lnTo>
                    <a:pt x="1528" y="504"/>
                  </a:lnTo>
                  <a:lnTo>
                    <a:pt x="1527" y="490"/>
                  </a:lnTo>
                  <a:lnTo>
                    <a:pt x="1533" y="485"/>
                  </a:lnTo>
                  <a:lnTo>
                    <a:pt x="1527" y="480"/>
                  </a:lnTo>
                  <a:lnTo>
                    <a:pt x="1527" y="461"/>
                  </a:lnTo>
                  <a:lnTo>
                    <a:pt x="1532" y="456"/>
                  </a:lnTo>
                  <a:lnTo>
                    <a:pt x="1526" y="452"/>
                  </a:lnTo>
                  <a:lnTo>
                    <a:pt x="1525" y="440"/>
                  </a:lnTo>
                  <a:cubicBezTo>
                    <a:pt x="1525" y="440"/>
                    <a:pt x="1525" y="435"/>
                    <a:pt x="1521" y="435"/>
                  </a:cubicBezTo>
                  <a:cubicBezTo>
                    <a:pt x="1521" y="435"/>
                    <a:pt x="1516" y="437"/>
                    <a:pt x="1516" y="442"/>
                  </a:cubicBezTo>
                  <a:lnTo>
                    <a:pt x="1516" y="450"/>
                  </a:lnTo>
                  <a:lnTo>
                    <a:pt x="1508" y="453"/>
                  </a:lnTo>
                  <a:lnTo>
                    <a:pt x="1514" y="460"/>
                  </a:lnTo>
                  <a:lnTo>
                    <a:pt x="1514" y="479"/>
                  </a:lnTo>
                  <a:lnTo>
                    <a:pt x="1507" y="482"/>
                  </a:lnTo>
                  <a:lnTo>
                    <a:pt x="1512" y="486"/>
                  </a:lnTo>
                  <a:lnTo>
                    <a:pt x="1511" y="502"/>
                  </a:lnTo>
                  <a:lnTo>
                    <a:pt x="1504" y="505"/>
                  </a:lnTo>
                  <a:lnTo>
                    <a:pt x="1511" y="510"/>
                  </a:lnTo>
                  <a:lnTo>
                    <a:pt x="1508" y="525"/>
                  </a:lnTo>
                  <a:lnTo>
                    <a:pt x="1502" y="527"/>
                  </a:lnTo>
                  <a:lnTo>
                    <a:pt x="1508" y="533"/>
                  </a:lnTo>
                  <a:lnTo>
                    <a:pt x="1506" y="545"/>
                  </a:lnTo>
                  <a:lnTo>
                    <a:pt x="1498" y="549"/>
                  </a:lnTo>
                  <a:lnTo>
                    <a:pt x="1504" y="554"/>
                  </a:lnTo>
                  <a:lnTo>
                    <a:pt x="1502" y="567"/>
                  </a:lnTo>
                  <a:lnTo>
                    <a:pt x="1495" y="571"/>
                  </a:lnTo>
                  <a:lnTo>
                    <a:pt x="1502" y="575"/>
                  </a:lnTo>
                  <a:lnTo>
                    <a:pt x="1500" y="587"/>
                  </a:lnTo>
                  <a:lnTo>
                    <a:pt x="1492" y="592"/>
                  </a:lnTo>
                  <a:lnTo>
                    <a:pt x="1496" y="597"/>
                  </a:lnTo>
                  <a:lnTo>
                    <a:pt x="1493" y="612"/>
                  </a:lnTo>
                  <a:lnTo>
                    <a:pt x="1488" y="616"/>
                  </a:lnTo>
                  <a:lnTo>
                    <a:pt x="1494" y="621"/>
                  </a:lnTo>
                  <a:lnTo>
                    <a:pt x="1490" y="634"/>
                  </a:lnTo>
                  <a:cubicBezTo>
                    <a:pt x="1490" y="634"/>
                    <a:pt x="1480" y="642"/>
                    <a:pt x="1480" y="643"/>
                  </a:cubicBezTo>
                  <a:cubicBezTo>
                    <a:pt x="1480" y="643"/>
                    <a:pt x="1478" y="646"/>
                    <a:pt x="1479" y="648"/>
                  </a:cubicBezTo>
                  <a:cubicBezTo>
                    <a:pt x="1479" y="648"/>
                    <a:pt x="1481" y="651"/>
                    <a:pt x="1483" y="652"/>
                  </a:cubicBezTo>
                  <a:lnTo>
                    <a:pt x="1491" y="654"/>
                  </a:lnTo>
                  <a:lnTo>
                    <a:pt x="1491" y="748"/>
                  </a:lnTo>
                  <a:lnTo>
                    <a:pt x="1451" y="728"/>
                  </a:lnTo>
                  <a:lnTo>
                    <a:pt x="1441" y="744"/>
                  </a:lnTo>
                  <a:lnTo>
                    <a:pt x="1441" y="773"/>
                  </a:lnTo>
                  <a:lnTo>
                    <a:pt x="1433" y="770"/>
                  </a:lnTo>
                  <a:lnTo>
                    <a:pt x="1434" y="738"/>
                  </a:lnTo>
                  <a:lnTo>
                    <a:pt x="1429" y="721"/>
                  </a:lnTo>
                  <a:lnTo>
                    <a:pt x="1377" y="699"/>
                  </a:lnTo>
                  <a:lnTo>
                    <a:pt x="1370" y="716"/>
                  </a:lnTo>
                  <a:lnTo>
                    <a:pt x="1370" y="743"/>
                  </a:lnTo>
                  <a:lnTo>
                    <a:pt x="1358" y="739"/>
                  </a:lnTo>
                  <a:lnTo>
                    <a:pt x="1358" y="706"/>
                  </a:lnTo>
                  <a:lnTo>
                    <a:pt x="1353" y="691"/>
                  </a:lnTo>
                  <a:lnTo>
                    <a:pt x="1304" y="668"/>
                  </a:lnTo>
                  <a:lnTo>
                    <a:pt x="1296" y="682"/>
                  </a:lnTo>
                  <a:lnTo>
                    <a:pt x="1296" y="713"/>
                  </a:lnTo>
                  <a:lnTo>
                    <a:pt x="1289" y="711"/>
                  </a:lnTo>
                  <a:lnTo>
                    <a:pt x="1243" y="509"/>
                  </a:lnTo>
                  <a:lnTo>
                    <a:pt x="1231" y="508"/>
                  </a:lnTo>
                  <a:lnTo>
                    <a:pt x="1229" y="489"/>
                  </a:lnTo>
                  <a:lnTo>
                    <a:pt x="1217" y="486"/>
                  </a:lnTo>
                  <a:lnTo>
                    <a:pt x="1216" y="438"/>
                  </a:lnTo>
                  <a:lnTo>
                    <a:pt x="1207" y="438"/>
                  </a:lnTo>
                  <a:lnTo>
                    <a:pt x="1205" y="421"/>
                  </a:lnTo>
                  <a:lnTo>
                    <a:pt x="1214" y="420"/>
                  </a:lnTo>
                  <a:lnTo>
                    <a:pt x="1213" y="413"/>
                  </a:lnTo>
                  <a:lnTo>
                    <a:pt x="1204" y="412"/>
                  </a:lnTo>
                  <a:lnTo>
                    <a:pt x="1201" y="399"/>
                  </a:lnTo>
                  <a:lnTo>
                    <a:pt x="1208" y="396"/>
                  </a:lnTo>
                  <a:lnTo>
                    <a:pt x="1208" y="391"/>
                  </a:lnTo>
                  <a:lnTo>
                    <a:pt x="1201" y="389"/>
                  </a:lnTo>
                  <a:lnTo>
                    <a:pt x="1200" y="372"/>
                  </a:lnTo>
                  <a:lnTo>
                    <a:pt x="1206" y="370"/>
                  </a:lnTo>
                  <a:lnTo>
                    <a:pt x="1206" y="363"/>
                  </a:lnTo>
                  <a:lnTo>
                    <a:pt x="1198" y="362"/>
                  </a:lnTo>
                  <a:lnTo>
                    <a:pt x="1196" y="349"/>
                  </a:lnTo>
                  <a:lnTo>
                    <a:pt x="1202" y="345"/>
                  </a:lnTo>
                  <a:lnTo>
                    <a:pt x="1202" y="339"/>
                  </a:lnTo>
                  <a:lnTo>
                    <a:pt x="1193" y="338"/>
                  </a:lnTo>
                  <a:lnTo>
                    <a:pt x="1192" y="325"/>
                  </a:lnTo>
                  <a:lnTo>
                    <a:pt x="1199" y="320"/>
                  </a:lnTo>
                  <a:lnTo>
                    <a:pt x="1199" y="313"/>
                  </a:lnTo>
                  <a:lnTo>
                    <a:pt x="1192" y="313"/>
                  </a:lnTo>
                  <a:lnTo>
                    <a:pt x="1192" y="297"/>
                  </a:lnTo>
                  <a:lnTo>
                    <a:pt x="1200" y="291"/>
                  </a:lnTo>
                  <a:lnTo>
                    <a:pt x="1198" y="281"/>
                  </a:lnTo>
                  <a:lnTo>
                    <a:pt x="1175" y="280"/>
                  </a:lnTo>
                  <a:lnTo>
                    <a:pt x="1175" y="271"/>
                  </a:lnTo>
                  <a:lnTo>
                    <a:pt x="1168" y="269"/>
                  </a:lnTo>
                  <a:lnTo>
                    <a:pt x="1166" y="206"/>
                  </a:lnTo>
                  <a:lnTo>
                    <a:pt x="1173" y="205"/>
                  </a:lnTo>
                  <a:lnTo>
                    <a:pt x="1172" y="199"/>
                  </a:lnTo>
                  <a:lnTo>
                    <a:pt x="1166" y="198"/>
                  </a:lnTo>
                  <a:lnTo>
                    <a:pt x="1167" y="188"/>
                  </a:lnTo>
                  <a:lnTo>
                    <a:pt x="1161" y="185"/>
                  </a:lnTo>
                  <a:lnTo>
                    <a:pt x="1161" y="174"/>
                  </a:lnTo>
                  <a:lnTo>
                    <a:pt x="1152" y="172"/>
                  </a:lnTo>
                  <a:lnTo>
                    <a:pt x="1153" y="162"/>
                  </a:lnTo>
                  <a:lnTo>
                    <a:pt x="1152" y="154"/>
                  </a:lnTo>
                  <a:lnTo>
                    <a:pt x="1158" y="153"/>
                  </a:lnTo>
                  <a:lnTo>
                    <a:pt x="1159" y="146"/>
                  </a:lnTo>
                  <a:lnTo>
                    <a:pt x="1149" y="144"/>
                  </a:lnTo>
                  <a:lnTo>
                    <a:pt x="1149" y="139"/>
                  </a:lnTo>
                  <a:lnTo>
                    <a:pt x="1155" y="139"/>
                  </a:lnTo>
                  <a:lnTo>
                    <a:pt x="1155" y="131"/>
                  </a:lnTo>
                  <a:lnTo>
                    <a:pt x="1149" y="130"/>
                  </a:lnTo>
                  <a:lnTo>
                    <a:pt x="1149" y="123"/>
                  </a:lnTo>
                  <a:lnTo>
                    <a:pt x="1155" y="122"/>
                  </a:lnTo>
                  <a:lnTo>
                    <a:pt x="1155" y="115"/>
                  </a:lnTo>
                  <a:lnTo>
                    <a:pt x="1148" y="112"/>
                  </a:lnTo>
                  <a:lnTo>
                    <a:pt x="1147" y="108"/>
                  </a:lnTo>
                  <a:lnTo>
                    <a:pt x="1152" y="106"/>
                  </a:lnTo>
                  <a:lnTo>
                    <a:pt x="1151" y="102"/>
                  </a:lnTo>
                  <a:lnTo>
                    <a:pt x="1147" y="102"/>
                  </a:lnTo>
                  <a:lnTo>
                    <a:pt x="1146" y="94"/>
                  </a:lnTo>
                  <a:lnTo>
                    <a:pt x="1156" y="92"/>
                  </a:lnTo>
                  <a:lnTo>
                    <a:pt x="1155" y="85"/>
                  </a:lnTo>
                  <a:lnTo>
                    <a:pt x="1150" y="85"/>
                  </a:lnTo>
                  <a:lnTo>
                    <a:pt x="1149" y="73"/>
                  </a:lnTo>
                  <a:lnTo>
                    <a:pt x="1144" y="73"/>
                  </a:lnTo>
                  <a:lnTo>
                    <a:pt x="1143" y="64"/>
                  </a:lnTo>
                  <a:lnTo>
                    <a:pt x="1151" y="61"/>
                  </a:lnTo>
                  <a:lnTo>
                    <a:pt x="1150" y="48"/>
                  </a:lnTo>
                  <a:lnTo>
                    <a:pt x="1143" y="47"/>
                  </a:lnTo>
                  <a:lnTo>
                    <a:pt x="1143" y="30"/>
                  </a:lnTo>
                  <a:lnTo>
                    <a:pt x="1149" y="28"/>
                  </a:lnTo>
                  <a:lnTo>
                    <a:pt x="1149" y="12"/>
                  </a:lnTo>
                  <a:lnTo>
                    <a:pt x="1140" y="10"/>
                  </a:lnTo>
                  <a:lnTo>
                    <a:pt x="1138" y="0"/>
                  </a:lnTo>
                  <a:lnTo>
                    <a:pt x="1129" y="0"/>
                  </a:lnTo>
                  <a:lnTo>
                    <a:pt x="1128" y="11"/>
                  </a:lnTo>
                  <a:lnTo>
                    <a:pt x="1120" y="12"/>
                  </a:lnTo>
                  <a:lnTo>
                    <a:pt x="1121" y="25"/>
                  </a:lnTo>
                  <a:lnTo>
                    <a:pt x="1128" y="33"/>
                  </a:lnTo>
                  <a:lnTo>
                    <a:pt x="1127" y="50"/>
                  </a:lnTo>
                  <a:lnTo>
                    <a:pt x="1120" y="48"/>
                  </a:lnTo>
                  <a:lnTo>
                    <a:pt x="1120" y="54"/>
                  </a:lnTo>
                  <a:lnTo>
                    <a:pt x="1126" y="66"/>
                  </a:lnTo>
                  <a:lnTo>
                    <a:pt x="1125" y="75"/>
                  </a:lnTo>
                  <a:lnTo>
                    <a:pt x="1117" y="76"/>
                  </a:lnTo>
                  <a:lnTo>
                    <a:pt x="1116" y="81"/>
                  </a:lnTo>
                  <a:lnTo>
                    <a:pt x="1122" y="85"/>
                  </a:lnTo>
                  <a:lnTo>
                    <a:pt x="1123" y="101"/>
                  </a:lnTo>
                  <a:lnTo>
                    <a:pt x="1114" y="102"/>
                  </a:lnTo>
                  <a:lnTo>
                    <a:pt x="1114" y="108"/>
                  </a:lnTo>
                  <a:lnTo>
                    <a:pt x="1120" y="111"/>
                  </a:lnTo>
                  <a:lnTo>
                    <a:pt x="1120" y="129"/>
                  </a:lnTo>
                  <a:lnTo>
                    <a:pt x="1110" y="131"/>
                  </a:lnTo>
                  <a:lnTo>
                    <a:pt x="1110" y="138"/>
                  </a:lnTo>
                  <a:lnTo>
                    <a:pt x="1116" y="143"/>
                  </a:lnTo>
                  <a:lnTo>
                    <a:pt x="1116" y="157"/>
                  </a:lnTo>
                  <a:lnTo>
                    <a:pt x="1107" y="158"/>
                  </a:lnTo>
                  <a:lnTo>
                    <a:pt x="1106" y="165"/>
                  </a:lnTo>
                  <a:lnTo>
                    <a:pt x="1113" y="170"/>
                  </a:lnTo>
                  <a:lnTo>
                    <a:pt x="1113" y="187"/>
                  </a:lnTo>
                  <a:lnTo>
                    <a:pt x="1104" y="188"/>
                  </a:lnTo>
                  <a:lnTo>
                    <a:pt x="1103" y="198"/>
                  </a:lnTo>
                  <a:lnTo>
                    <a:pt x="1092" y="197"/>
                  </a:lnTo>
                  <a:lnTo>
                    <a:pt x="1092" y="204"/>
                  </a:lnTo>
                  <a:lnTo>
                    <a:pt x="1102" y="206"/>
                  </a:lnTo>
                  <a:lnTo>
                    <a:pt x="1097" y="248"/>
                  </a:lnTo>
                  <a:lnTo>
                    <a:pt x="1091" y="249"/>
                  </a:lnTo>
                  <a:lnTo>
                    <a:pt x="1089" y="256"/>
                  </a:lnTo>
                  <a:lnTo>
                    <a:pt x="1096" y="270"/>
                  </a:lnTo>
                  <a:lnTo>
                    <a:pt x="1095" y="289"/>
                  </a:lnTo>
                  <a:lnTo>
                    <a:pt x="1082" y="290"/>
                  </a:lnTo>
                  <a:lnTo>
                    <a:pt x="1081" y="297"/>
                  </a:lnTo>
                  <a:lnTo>
                    <a:pt x="1092" y="301"/>
                  </a:lnTo>
                  <a:lnTo>
                    <a:pt x="1091" y="313"/>
                  </a:lnTo>
                  <a:lnTo>
                    <a:pt x="1078" y="314"/>
                  </a:lnTo>
                  <a:lnTo>
                    <a:pt x="1077" y="320"/>
                  </a:lnTo>
                  <a:lnTo>
                    <a:pt x="1088" y="326"/>
                  </a:lnTo>
                  <a:lnTo>
                    <a:pt x="1087" y="340"/>
                  </a:lnTo>
                  <a:lnTo>
                    <a:pt x="1074" y="340"/>
                  </a:lnTo>
                  <a:lnTo>
                    <a:pt x="1074" y="346"/>
                  </a:lnTo>
                  <a:lnTo>
                    <a:pt x="1083" y="351"/>
                  </a:lnTo>
                  <a:lnTo>
                    <a:pt x="1081" y="365"/>
                  </a:lnTo>
                  <a:lnTo>
                    <a:pt x="1070" y="365"/>
                  </a:lnTo>
                  <a:lnTo>
                    <a:pt x="1069" y="372"/>
                  </a:lnTo>
                  <a:lnTo>
                    <a:pt x="1078" y="376"/>
                  </a:lnTo>
                  <a:lnTo>
                    <a:pt x="1075" y="392"/>
                  </a:lnTo>
                  <a:lnTo>
                    <a:pt x="1061" y="396"/>
                  </a:lnTo>
                  <a:lnTo>
                    <a:pt x="1063" y="410"/>
                  </a:lnTo>
                  <a:lnTo>
                    <a:pt x="1074" y="412"/>
                  </a:lnTo>
                  <a:lnTo>
                    <a:pt x="1073" y="482"/>
                  </a:lnTo>
                  <a:lnTo>
                    <a:pt x="1072" y="537"/>
                  </a:lnTo>
                  <a:lnTo>
                    <a:pt x="1072" y="573"/>
                  </a:lnTo>
                  <a:lnTo>
                    <a:pt x="1058" y="586"/>
                  </a:lnTo>
                  <a:lnTo>
                    <a:pt x="1058" y="663"/>
                  </a:lnTo>
                  <a:lnTo>
                    <a:pt x="1015" y="779"/>
                  </a:lnTo>
                  <a:lnTo>
                    <a:pt x="1022" y="782"/>
                  </a:lnTo>
                  <a:lnTo>
                    <a:pt x="1002" y="845"/>
                  </a:lnTo>
                  <a:lnTo>
                    <a:pt x="1011" y="849"/>
                  </a:lnTo>
                  <a:lnTo>
                    <a:pt x="1002" y="885"/>
                  </a:lnTo>
                  <a:lnTo>
                    <a:pt x="991" y="896"/>
                  </a:lnTo>
                  <a:lnTo>
                    <a:pt x="987" y="899"/>
                  </a:lnTo>
                  <a:cubicBezTo>
                    <a:pt x="987" y="899"/>
                    <a:pt x="983" y="905"/>
                    <a:pt x="989" y="909"/>
                  </a:cubicBezTo>
                  <a:cubicBezTo>
                    <a:pt x="989" y="909"/>
                    <a:pt x="993" y="913"/>
                    <a:pt x="996" y="914"/>
                  </a:cubicBezTo>
                  <a:lnTo>
                    <a:pt x="996" y="996"/>
                  </a:lnTo>
                  <a:cubicBezTo>
                    <a:pt x="996" y="996"/>
                    <a:pt x="980" y="1006"/>
                    <a:pt x="978" y="1010"/>
                  </a:cubicBezTo>
                  <a:cubicBezTo>
                    <a:pt x="978" y="1010"/>
                    <a:pt x="975" y="1016"/>
                    <a:pt x="978" y="1020"/>
                  </a:cubicBezTo>
                  <a:cubicBezTo>
                    <a:pt x="978" y="1020"/>
                    <a:pt x="983" y="1027"/>
                    <a:pt x="984" y="1028"/>
                  </a:cubicBezTo>
                  <a:lnTo>
                    <a:pt x="984" y="1167"/>
                  </a:ln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69" name="Freeform 30">
              <a:extLst>
                <a:ext uri="{FF2B5EF4-FFF2-40B4-BE49-F238E27FC236}">
                  <a16:creationId xmlns:a16="http://schemas.microsoft.com/office/drawing/2014/main" id="{1A4A308C-50CE-4DBE-B333-4E2D55E5499F}"/>
                </a:ext>
              </a:extLst>
            </p:cNvPr>
            <p:cNvSpPr>
              <a:spLocks/>
            </p:cNvSpPr>
            <p:nvPr/>
          </p:nvSpPr>
          <p:spPr bwMode="auto">
            <a:xfrm>
              <a:off x="1187624" y="3947582"/>
              <a:ext cx="1981728" cy="1210161"/>
            </a:xfrm>
            <a:custGeom>
              <a:avLst/>
              <a:gdLst>
                <a:gd name="T0" fmla="*/ 1060 w 4624"/>
                <a:gd name="T1" fmla="*/ 2068 h 2820"/>
                <a:gd name="T2" fmla="*/ 1189 w 4624"/>
                <a:gd name="T3" fmla="*/ 2110 h 2820"/>
                <a:gd name="T4" fmla="*/ 1444 w 4624"/>
                <a:gd name="T5" fmla="*/ 1901 h 2820"/>
                <a:gd name="T6" fmla="*/ 1928 w 4624"/>
                <a:gd name="T7" fmla="*/ 1549 h 2820"/>
                <a:gd name="T8" fmla="*/ 2224 w 4624"/>
                <a:gd name="T9" fmla="*/ 1333 h 2820"/>
                <a:gd name="T10" fmla="*/ 2738 w 4624"/>
                <a:gd name="T11" fmla="*/ 959 h 2820"/>
                <a:gd name="T12" fmla="*/ 3352 w 4624"/>
                <a:gd name="T13" fmla="*/ 511 h 2820"/>
                <a:gd name="T14" fmla="*/ 3804 w 4624"/>
                <a:gd name="T15" fmla="*/ 182 h 2820"/>
                <a:gd name="T16" fmla="*/ 4180 w 4624"/>
                <a:gd name="T17" fmla="*/ 8 h 2820"/>
                <a:gd name="T18" fmla="*/ 4513 w 4624"/>
                <a:gd name="T19" fmla="*/ 189 h 2820"/>
                <a:gd name="T20" fmla="*/ 4611 w 4624"/>
                <a:gd name="T21" fmla="*/ 391 h 2820"/>
                <a:gd name="T22" fmla="*/ 4624 w 4624"/>
                <a:gd name="T23" fmla="*/ 501 h 2820"/>
                <a:gd name="T24" fmla="*/ 4593 w 4624"/>
                <a:gd name="T25" fmla="*/ 787 h 2820"/>
                <a:gd name="T26" fmla="*/ 4517 w 4624"/>
                <a:gd name="T27" fmla="*/ 1266 h 2820"/>
                <a:gd name="T28" fmla="*/ 4432 w 4624"/>
                <a:gd name="T29" fmla="*/ 1827 h 2820"/>
                <a:gd name="T30" fmla="*/ 4429 w 4624"/>
                <a:gd name="T31" fmla="*/ 1918 h 2820"/>
                <a:gd name="T32" fmla="*/ 4416 w 4624"/>
                <a:gd name="T33" fmla="*/ 2058 h 2820"/>
                <a:gd name="T34" fmla="*/ 4428 w 4624"/>
                <a:gd name="T35" fmla="*/ 2303 h 2820"/>
                <a:gd name="T36" fmla="*/ 4323 w 4624"/>
                <a:gd name="T37" fmla="*/ 2380 h 2820"/>
                <a:gd name="T38" fmla="*/ 4294 w 4624"/>
                <a:gd name="T39" fmla="*/ 2061 h 2820"/>
                <a:gd name="T40" fmla="*/ 4326 w 4624"/>
                <a:gd name="T41" fmla="*/ 1911 h 2820"/>
                <a:gd name="T42" fmla="*/ 4335 w 4624"/>
                <a:gd name="T43" fmla="*/ 1880 h 2820"/>
                <a:gd name="T44" fmla="*/ 4326 w 4624"/>
                <a:gd name="T45" fmla="*/ 1136 h 2820"/>
                <a:gd name="T46" fmla="*/ 4321 w 4624"/>
                <a:gd name="T47" fmla="*/ 633 h 2820"/>
                <a:gd name="T48" fmla="*/ 4197 w 4624"/>
                <a:gd name="T49" fmla="*/ 392 h 2820"/>
                <a:gd name="T50" fmla="*/ 3991 w 4624"/>
                <a:gd name="T51" fmla="*/ 520 h 2820"/>
                <a:gd name="T52" fmla="*/ 3602 w 4624"/>
                <a:gd name="T53" fmla="*/ 767 h 2820"/>
                <a:gd name="T54" fmla="*/ 3037 w 4624"/>
                <a:gd name="T55" fmla="*/ 1126 h 2820"/>
                <a:gd name="T56" fmla="*/ 2456 w 4624"/>
                <a:gd name="T57" fmla="*/ 1496 h 2820"/>
                <a:gd name="T58" fmla="*/ 1736 w 4624"/>
                <a:gd name="T59" fmla="*/ 1957 h 2820"/>
                <a:gd name="T60" fmla="*/ 1528 w 4624"/>
                <a:gd name="T61" fmla="*/ 2070 h 2820"/>
                <a:gd name="T62" fmla="*/ 1429 w 4624"/>
                <a:gd name="T63" fmla="*/ 2820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2820">
                  <a:moveTo>
                    <a:pt x="0" y="2818"/>
                  </a:moveTo>
                  <a:lnTo>
                    <a:pt x="1060" y="2068"/>
                  </a:lnTo>
                  <a:lnTo>
                    <a:pt x="1170" y="2057"/>
                  </a:lnTo>
                  <a:lnTo>
                    <a:pt x="1189" y="2110"/>
                  </a:lnTo>
                  <a:lnTo>
                    <a:pt x="1440" y="1928"/>
                  </a:lnTo>
                  <a:cubicBezTo>
                    <a:pt x="1440" y="1928"/>
                    <a:pt x="1433" y="1908"/>
                    <a:pt x="1444" y="1901"/>
                  </a:cubicBezTo>
                  <a:cubicBezTo>
                    <a:pt x="1455" y="1894"/>
                    <a:pt x="1668" y="1740"/>
                    <a:pt x="1668" y="1740"/>
                  </a:cubicBezTo>
                  <a:lnTo>
                    <a:pt x="1928" y="1549"/>
                  </a:lnTo>
                  <a:lnTo>
                    <a:pt x="2109" y="1419"/>
                  </a:lnTo>
                  <a:lnTo>
                    <a:pt x="2224" y="1333"/>
                  </a:lnTo>
                  <a:lnTo>
                    <a:pt x="2488" y="1142"/>
                  </a:lnTo>
                  <a:lnTo>
                    <a:pt x="2738" y="959"/>
                  </a:lnTo>
                  <a:lnTo>
                    <a:pt x="3051" y="730"/>
                  </a:lnTo>
                  <a:lnTo>
                    <a:pt x="3352" y="511"/>
                  </a:lnTo>
                  <a:lnTo>
                    <a:pt x="3596" y="334"/>
                  </a:lnTo>
                  <a:lnTo>
                    <a:pt x="3804" y="182"/>
                  </a:lnTo>
                  <a:lnTo>
                    <a:pt x="3966" y="64"/>
                  </a:lnTo>
                  <a:cubicBezTo>
                    <a:pt x="3966" y="64"/>
                    <a:pt x="4082" y="0"/>
                    <a:pt x="4180" y="8"/>
                  </a:cubicBezTo>
                  <a:cubicBezTo>
                    <a:pt x="4180" y="8"/>
                    <a:pt x="4279" y="3"/>
                    <a:pt x="4355" y="52"/>
                  </a:cubicBezTo>
                  <a:cubicBezTo>
                    <a:pt x="4355" y="52"/>
                    <a:pt x="4476" y="125"/>
                    <a:pt x="4513" y="189"/>
                  </a:cubicBezTo>
                  <a:cubicBezTo>
                    <a:pt x="4513" y="189"/>
                    <a:pt x="4580" y="287"/>
                    <a:pt x="4590" y="327"/>
                  </a:cubicBezTo>
                  <a:lnTo>
                    <a:pt x="4611" y="391"/>
                  </a:lnTo>
                  <a:lnTo>
                    <a:pt x="4622" y="455"/>
                  </a:lnTo>
                  <a:lnTo>
                    <a:pt x="4624" y="501"/>
                  </a:lnTo>
                  <a:lnTo>
                    <a:pt x="4620" y="591"/>
                  </a:lnTo>
                  <a:lnTo>
                    <a:pt x="4593" y="787"/>
                  </a:lnTo>
                  <a:lnTo>
                    <a:pt x="4557" y="1020"/>
                  </a:lnTo>
                  <a:lnTo>
                    <a:pt x="4517" y="1266"/>
                  </a:lnTo>
                  <a:lnTo>
                    <a:pt x="4474" y="1565"/>
                  </a:lnTo>
                  <a:lnTo>
                    <a:pt x="4432" y="1827"/>
                  </a:lnTo>
                  <a:lnTo>
                    <a:pt x="4421" y="1904"/>
                  </a:lnTo>
                  <a:cubicBezTo>
                    <a:pt x="4421" y="1904"/>
                    <a:pt x="4429" y="1914"/>
                    <a:pt x="4429" y="1918"/>
                  </a:cubicBezTo>
                  <a:cubicBezTo>
                    <a:pt x="4429" y="1922"/>
                    <a:pt x="4428" y="1936"/>
                    <a:pt x="4428" y="1936"/>
                  </a:cubicBezTo>
                  <a:lnTo>
                    <a:pt x="4416" y="2058"/>
                  </a:lnTo>
                  <a:lnTo>
                    <a:pt x="4445" y="2058"/>
                  </a:lnTo>
                  <a:lnTo>
                    <a:pt x="4428" y="2303"/>
                  </a:lnTo>
                  <a:lnTo>
                    <a:pt x="4421" y="2379"/>
                  </a:lnTo>
                  <a:lnTo>
                    <a:pt x="4323" y="2380"/>
                  </a:lnTo>
                  <a:lnTo>
                    <a:pt x="4302" y="2153"/>
                  </a:lnTo>
                  <a:lnTo>
                    <a:pt x="4294" y="2061"/>
                  </a:lnTo>
                  <a:lnTo>
                    <a:pt x="4319" y="2061"/>
                  </a:lnTo>
                  <a:lnTo>
                    <a:pt x="4326" y="1911"/>
                  </a:lnTo>
                  <a:cubicBezTo>
                    <a:pt x="4326" y="1911"/>
                    <a:pt x="4328" y="1894"/>
                    <a:pt x="4334" y="1893"/>
                  </a:cubicBezTo>
                  <a:lnTo>
                    <a:pt x="4335" y="1880"/>
                  </a:lnTo>
                  <a:lnTo>
                    <a:pt x="4328" y="1522"/>
                  </a:lnTo>
                  <a:lnTo>
                    <a:pt x="4326" y="1136"/>
                  </a:lnTo>
                  <a:lnTo>
                    <a:pt x="4323" y="894"/>
                  </a:lnTo>
                  <a:lnTo>
                    <a:pt x="4321" y="633"/>
                  </a:lnTo>
                  <a:lnTo>
                    <a:pt x="4319" y="318"/>
                  </a:lnTo>
                  <a:cubicBezTo>
                    <a:pt x="4319" y="318"/>
                    <a:pt x="4240" y="362"/>
                    <a:pt x="4197" y="392"/>
                  </a:cubicBezTo>
                  <a:lnTo>
                    <a:pt x="4116" y="442"/>
                  </a:lnTo>
                  <a:lnTo>
                    <a:pt x="3991" y="520"/>
                  </a:lnTo>
                  <a:lnTo>
                    <a:pt x="3823" y="627"/>
                  </a:lnTo>
                  <a:lnTo>
                    <a:pt x="3602" y="767"/>
                  </a:lnTo>
                  <a:lnTo>
                    <a:pt x="3325" y="943"/>
                  </a:lnTo>
                  <a:lnTo>
                    <a:pt x="3037" y="1126"/>
                  </a:lnTo>
                  <a:lnTo>
                    <a:pt x="2767" y="1299"/>
                  </a:lnTo>
                  <a:lnTo>
                    <a:pt x="2456" y="1496"/>
                  </a:lnTo>
                  <a:lnTo>
                    <a:pt x="2068" y="1745"/>
                  </a:lnTo>
                  <a:lnTo>
                    <a:pt x="1736" y="1957"/>
                  </a:lnTo>
                  <a:lnTo>
                    <a:pt x="1535" y="2086"/>
                  </a:lnTo>
                  <a:lnTo>
                    <a:pt x="1528" y="2070"/>
                  </a:lnTo>
                  <a:lnTo>
                    <a:pt x="1238" y="2254"/>
                  </a:lnTo>
                  <a:lnTo>
                    <a:pt x="1429" y="2820"/>
                  </a:lnTo>
                  <a:lnTo>
                    <a:pt x="0" y="2818"/>
                  </a:ln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0" name="Freeform 31">
              <a:extLst>
                <a:ext uri="{FF2B5EF4-FFF2-40B4-BE49-F238E27FC236}">
                  <a16:creationId xmlns:a16="http://schemas.microsoft.com/office/drawing/2014/main" id="{091AB154-FC11-4B63-ABE4-EF832B3DC0A9}"/>
                </a:ext>
              </a:extLst>
            </p:cNvPr>
            <p:cNvSpPr>
              <a:spLocks/>
            </p:cNvSpPr>
            <p:nvPr/>
          </p:nvSpPr>
          <p:spPr bwMode="auto">
            <a:xfrm>
              <a:off x="3172933" y="3951163"/>
              <a:ext cx="1983519" cy="1206581"/>
            </a:xfrm>
            <a:custGeom>
              <a:avLst/>
              <a:gdLst>
                <a:gd name="T0" fmla="*/ 3199 w 4624"/>
                <a:gd name="T1" fmla="*/ 2811 h 2812"/>
                <a:gd name="T2" fmla="*/ 3099 w 4624"/>
                <a:gd name="T3" fmla="*/ 2063 h 2812"/>
                <a:gd name="T4" fmla="*/ 2578 w 4624"/>
                <a:gd name="T5" fmla="*/ 1751 h 2812"/>
                <a:gd name="T6" fmla="*/ 1779 w 4624"/>
                <a:gd name="T7" fmla="*/ 1240 h 2812"/>
                <a:gd name="T8" fmla="*/ 901 w 4624"/>
                <a:gd name="T9" fmla="*/ 682 h 2812"/>
                <a:gd name="T10" fmla="*/ 429 w 4624"/>
                <a:gd name="T11" fmla="*/ 386 h 2812"/>
                <a:gd name="T12" fmla="*/ 305 w 4624"/>
                <a:gd name="T13" fmla="*/ 311 h 2812"/>
                <a:gd name="T14" fmla="*/ 305 w 4624"/>
                <a:gd name="T15" fmla="*/ 760 h 2812"/>
                <a:gd name="T16" fmla="*/ 299 w 4624"/>
                <a:gd name="T17" fmla="*/ 1452 h 2812"/>
                <a:gd name="T18" fmla="*/ 290 w 4624"/>
                <a:gd name="T19" fmla="*/ 1886 h 2812"/>
                <a:gd name="T20" fmla="*/ 304 w 4624"/>
                <a:gd name="T21" fmla="*/ 2049 h 2812"/>
                <a:gd name="T22" fmla="*/ 328 w 4624"/>
                <a:gd name="T23" fmla="*/ 2126 h 2812"/>
                <a:gd name="T24" fmla="*/ 310 w 4624"/>
                <a:gd name="T25" fmla="*/ 2371 h 2812"/>
                <a:gd name="T26" fmla="*/ 181 w 4624"/>
                <a:gd name="T27" fmla="*/ 2053 h 2812"/>
                <a:gd name="T28" fmla="*/ 197 w 4624"/>
                <a:gd name="T29" fmla="*/ 1922 h 2812"/>
                <a:gd name="T30" fmla="*/ 206 w 4624"/>
                <a:gd name="T31" fmla="*/ 1889 h 2812"/>
                <a:gd name="T32" fmla="*/ 118 w 4624"/>
                <a:gd name="T33" fmla="*/ 1332 h 2812"/>
                <a:gd name="T34" fmla="*/ 20 w 4624"/>
                <a:gd name="T35" fmla="*/ 681 h 2812"/>
                <a:gd name="T36" fmla="*/ 6 w 4624"/>
                <a:gd name="T37" fmla="*/ 446 h 2812"/>
                <a:gd name="T38" fmla="*/ 22 w 4624"/>
                <a:gd name="T39" fmla="*/ 362 h 2812"/>
                <a:gd name="T40" fmla="*/ 134 w 4624"/>
                <a:gd name="T41" fmla="*/ 155 h 2812"/>
                <a:gd name="T42" fmla="*/ 269 w 4624"/>
                <a:gd name="T43" fmla="*/ 49 h 2812"/>
                <a:gd name="T44" fmla="*/ 351 w 4624"/>
                <a:gd name="T45" fmla="*/ 13 h 2812"/>
                <a:gd name="T46" fmla="*/ 466 w 4624"/>
                <a:gd name="T47" fmla="*/ 0 h 2812"/>
                <a:gd name="T48" fmla="*/ 539 w 4624"/>
                <a:gd name="T49" fmla="*/ 10 h 2812"/>
                <a:gd name="T50" fmla="*/ 650 w 4624"/>
                <a:gd name="T51" fmla="*/ 51 h 2812"/>
                <a:gd name="T52" fmla="*/ 877 w 4624"/>
                <a:gd name="T53" fmla="*/ 214 h 2812"/>
                <a:gd name="T54" fmla="*/ 1672 w 4624"/>
                <a:gd name="T55" fmla="*/ 793 h 2812"/>
                <a:gd name="T56" fmla="*/ 2148 w 4624"/>
                <a:gd name="T57" fmla="*/ 1140 h 2812"/>
                <a:gd name="T58" fmla="*/ 2683 w 4624"/>
                <a:gd name="T59" fmla="*/ 1530 h 2812"/>
                <a:gd name="T60" fmla="*/ 3149 w 4624"/>
                <a:gd name="T61" fmla="*/ 1869 h 2812"/>
                <a:gd name="T62" fmla="*/ 3186 w 4624"/>
                <a:gd name="T63" fmla="*/ 1920 h 2812"/>
                <a:gd name="T64" fmla="*/ 3455 w 4624"/>
                <a:gd name="T65" fmla="*/ 2050 h 2812"/>
                <a:gd name="T66" fmla="*/ 3967 w 4624"/>
                <a:gd name="T67" fmla="*/ 2342 h 2812"/>
                <a:gd name="T68" fmla="*/ 4624 w 4624"/>
                <a:gd name="T69" fmla="*/ 2812 h 2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24" h="2812">
                  <a:moveTo>
                    <a:pt x="4624" y="2812"/>
                  </a:moveTo>
                  <a:lnTo>
                    <a:pt x="3199" y="2811"/>
                  </a:lnTo>
                  <a:lnTo>
                    <a:pt x="3389" y="2247"/>
                  </a:lnTo>
                  <a:lnTo>
                    <a:pt x="3099" y="2063"/>
                  </a:lnTo>
                  <a:lnTo>
                    <a:pt x="3092" y="2077"/>
                  </a:lnTo>
                  <a:lnTo>
                    <a:pt x="2578" y="1751"/>
                  </a:lnTo>
                  <a:lnTo>
                    <a:pt x="2231" y="1528"/>
                  </a:lnTo>
                  <a:lnTo>
                    <a:pt x="1779" y="1240"/>
                  </a:lnTo>
                  <a:lnTo>
                    <a:pt x="1252" y="907"/>
                  </a:lnTo>
                  <a:lnTo>
                    <a:pt x="901" y="682"/>
                  </a:lnTo>
                  <a:lnTo>
                    <a:pt x="582" y="482"/>
                  </a:lnTo>
                  <a:lnTo>
                    <a:pt x="429" y="386"/>
                  </a:lnTo>
                  <a:lnTo>
                    <a:pt x="357" y="341"/>
                  </a:lnTo>
                  <a:lnTo>
                    <a:pt x="305" y="311"/>
                  </a:lnTo>
                  <a:lnTo>
                    <a:pt x="307" y="482"/>
                  </a:lnTo>
                  <a:lnTo>
                    <a:pt x="305" y="760"/>
                  </a:lnTo>
                  <a:lnTo>
                    <a:pt x="303" y="1102"/>
                  </a:lnTo>
                  <a:lnTo>
                    <a:pt x="299" y="1452"/>
                  </a:lnTo>
                  <a:lnTo>
                    <a:pt x="296" y="1695"/>
                  </a:lnTo>
                  <a:lnTo>
                    <a:pt x="290" y="1886"/>
                  </a:lnTo>
                  <a:cubicBezTo>
                    <a:pt x="290" y="1886"/>
                    <a:pt x="304" y="1892"/>
                    <a:pt x="301" y="1915"/>
                  </a:cubicBezTo>
                  <a:lnTo>
                    <a:pt x="304" y="2049"/>
                  </a:lnTo>
                  <a:lnTo>
                    <a:pt x="335" y="2049"/>
                  </a:lnTo>
                  <a:lnTo>
                    <a:pt x="328" y="2126"/>
                  </a:lnTo>
                  <a:lnTo>
                    <a:pt x="322" y="2205"/>
                  </a:lnTo>
                  <a:lnTo>
                    <a:pt x="310" y="2371"/>
                  </a:lnTo>
                  <a:lnTo>
                    <a:pt x="212" y="2372"/>
                  </a:lnTo>
                  <a:lnTo>
                    <a:pt x="181" y="2053"/>
                  </a:lnTo>
                  <a:lnTo>
                    <a:pt x="208" y="2052"/>
                  </a:lnTo>
                  <a:lnTo>
                    <a:pt x="197" y="1922"/>
                  </a:lnTo>
                  <a:cubicBezTo>
                    <a:pt x="197" y="1922"/>
                    <a:pt x="195" y="1904"/>
                    <a:pt x="205" y="1897"/>
                  </a:cubicBezTo>
                  <a:lnTo>
                    <a:pt x="206" y="1889"/>
                  </a:lnTo>
                  <a:lnTo>
                    <a:pt x="163" y="1618"/>
                  </a:lnTo>
                  <a:lnTo>
                    <a:pt x="118" y="1332"/>
                  </a:lnTo>
                  <a:lnTo>
                    <a:pt x="77" y="1056"/>
                  </a:lnTo>
                  <a:lnTo>
                    <a:pt x="20" y="681"/>
                  </a:lnTo>
                  <a:cubicBezTo>
                    <a:pt x="20" y="681"/>
                    <a:pt x="0" y="548"/>
                    <a:pt x="3" y="500"/>
                  </a:cubicBezTo>
                  <a:lnTo>
                    <a:pt x="6" y="446"/>
                  </a:lnTo>
                  <a:lnTo>
                    <a:pt x="12" y="404"/>
                  </a:lnTo>
                  <a:lnTo>
                    <a:pt x="22" y="362"/>
                  </a:lnTo>
                  <a:lnTo>
                    <a:pt x="37" y="320"/>
                  </a:lnTo>
                  <a:cubicBezTo>
                    <a:pt x="37" y="320"/>
                    <a:pt x="69" y="238"/>
                    <a:pt x="134" y="155"/>
                  </a:cubicBezTo>
                  <a:cubicBezTo>
                    <a:pt x="134" y="155"/>
                    <a:pt x="188" y="94"/>
                    <a:pt x="236" y="67"/>
                  </a:cubicBezTo>
                  <a:cubicBezTo>
                    <a:pt x="236" y="67"/>
                    <a:pt x="269" y="46"/>
                    <a:pt x="269" y="49"/>
                  </a:cubicBezTo>
                  <a:cubicBezTo>
                    <a:pt x="268" y="51"/>
                    <a:pt x="292" y="34"/>
                    <a:pt x="292" y="34"/>
                  </a:cubicBezTo>
                  <a:lnTo>
                    <a:pt x="351" y="13"/>
                  </a:lnTo>
                  <a:lnTo>
                    <a:pt x="418" y="2"/>
                  </a:lnTo>
                  <a:lnTo>
                    <a:pt x="466" y="0"/>
                  </a:lnTo>
                  <a:lnTo>
                    <a:pt x="500" y="3"/>
                  </a:lnTo>
                  <a:lnTo>
                    <a:pt x="539" y="10"/>
                  </a:lnTo>
                  <a:lnTo>
                    <a:pt x="591" y="25"/>
                  </a:lnTo>
                  <a:lnTo>
                    <a:pt x="650" y="51"/>
                  </a:lnTo>
                  <a:lnTo>
                    <a:pt x="701" y="87"/>
                  </a:lnTo>
                  <a:lnTo>
                    <a:pt x="877" y="214"/>
                  </a:lnTo>
                  <a:lnTo>
                    <a:pt x="1323" y="540"/>
                  </a:lnTo>
                  <a:lnTo>
                    <a:pt x="1672" y="793"/>
                  </a:lnTo>
                  <a:lnTo>
                    <a:pt x="1908" y="965"/>
                  </a:lnTo>
                  <a:lnTo>
                    <a:pt x="2148" y="1140"/>
                  </a:lnTo>
                  <a:lnTo>
                    <a:pt x="2434" y="1349"/>
                  </a:lnTo>
                  <a:lnTo>
                    <a:pt x="2683" y="1530"/>
                  </a:lnTo>
                  <a:lnTo>
                    <a:pt x="2952" y="1725"/>
                  </a:lnTo>
                  <a:lnTo>
                    <a:pt x="3149" y="1869"/>
                  </a:lnTo>
                  <a:lnTo>
                    <a:pt x="3184" y="1894"/>
                  </a:lnTo>
                  <a:cubicBezTo>
                    <a:pt x="3184" y="1894"/>
                    <a:pt x="3193" y="1909"/>
                    <a:pt x="3186" y="1920"/>
                  </a:cubicBezTo>
                  <a:lnTo>
                    <a:pt x="3437" y="2102"/>
                  </a:lnTo>
                  <a:lnTo>
                    <a:pt x="3455" y="2050"/>
                  </a:lnTo>
                  <a:lnTo>
                    <a:pt x="3568" y="2062"/>
                  </a:lnTo>
                  <a:lnTo>
                    <a:pt x="3967" y="2342"/>
                  </a:lnTo>
                  <a:lnTo>
                    <a:pt x="4623" y="2806"/>
                  </a:lnTo>
                  <a:lnTo>
                    <a:pt x="4624" y="2812"/>
                  </a:ln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1" name="Freeform 32">
              <a:extLst>
                <a:ext uri="{FF2B5EF4-FFF2-40B4-BE49-F238E27FC236}">
                  <a16:creationId xmlns:a16="http://schemas.microsoft.com/office/drawing/2014/main" id="{7FA0EF14-8859-41BF-B238-C1DA0EB3EE20}"/>
                </a:ext>
              </a:extLst>
            </p:cNvPr>
            <p:cNvSpPr>
              <a:spLocks/>
            </p:cNvSpPr>
            <p:nvPr/>
          </p:nvSpPr>
          <p:spPr bwMode="auto">
            <a:xfrm>
              <a:off x="1509856" y="4029931"/>
              <a:ext cx="211241" cy="1127813"/>
            </a:xfrm>
            <a:custGeom>
              <a:avLst/>
              <a:gdLst>
                <a:gd name="T0" fmla="*/ 59 w 118"/>
                <a:gd name="T1" fmla="*/ 0 h 630"/>
                <a:gd name="T2" fmla="*/ 33 w 118"/>
                <a:gd name="T3" fmla="*/ 141 h 630"/>
                <a:gd name="T4" fmla="*/ 33 w 118"/>
                <a:gd name="T5" fmla="*/ 161 h 630"/>
                <a:gd name="T6" fmla="*/ 27 w 118"/>
                <a:gd name="T7" fmla="*/ 166 h 630"/>
                <a:gd name="T8" fmla="*/ 27 w 118"/>
                <a:gd name="T9" fmla="*/ 161 h 630"/>
                <a:gd name="T10" fmla="*/ 22 w 118"/>
                <a:gd name="T11" fmla="*/ 147 h 630"/>
                <a:gd name="T12" fmla="*/ 17 w 118"/>
                <a:gd name="T13" fmla="*/ 161 h 630"/>
                <a:gd name="T14" fmla="*/ 17 w 118"/>
                <a:gd name="T15" fmla="*/ 178 h 630"/>
                <a:gd name="T16" fmla="*/ 16 w 118"/>
                <a:gd name="T17" fmla="*/ 178 h 630"/>
                <a:gd name="T18" fmla="*/ 16 w 118"/>
                <a:gd name="T19" fmla="*/ 238 h 630"/>
                <a:gd name="T20" fmla="*/ 12 w 118"/>
                <a:gd name="T21" fmla="*/ 238 h 630"/>
                <a:gd name="T22" fmla="*/ 12 w 118"/>
                <a:gd name="T23" fmla="*/ 268 h 630"/>
                <a:gd name="T24" fmla="*/ 0 w 118"/>
                <a:gd name="T25" fmla="*/ 269 h 630"/>
                <a:gd name="T26" fmla="*/ 0 w 118"/>
                <a:gd name="T27" fmla="*/ 332 h 630"/>
                <a:gd name="T28" fmla="*/ 0 w 118"/>
                <a:gd name="T29" fmla="*/ 379 h 630"/>
                <a:gd name="T30" fmla="*/ 0 w 118"/>
                <a:gd name="T31" fmla="*/ 450 h 630"/>
                <a:gd name="T32" fmla="*/ 0 w 118"/>
                <a:gd name="T33" fmla="*/ 500 h 630"/>
                <a:gd name="T34" fmla="*/ 0 w 118"/>
                <a:gd name="T35" fmla="*/ 558 h 630"/>
                <a:gd name="T36" fmla="*/ 0 w 118"/>
                <a:gd name="T37" fmla="*/ 630 h 630"/>
                <a:gd name="T38" fmla="*/ 118 w 118"/>
                <a:gd name="T39" fmla="*/ 630 h 630"/>
                <a:gd name="T40" fmla="*/ 118 w 118"/>
                <a:gd name="T41" fmla="*/ 578 h 630"/>
                <a:gd name="T42" fmla="*/ 118 w 118"/>
                <a:gd name="T43" fmla="*/ 521 h 630"/>
                <a:gd name="T44" fmla="*/ 118 w 118"/>
                <a:gd name="T45" fmla="*/ 464 h 630"/>
                <a:gd name="T46" fmla="*/ 118 w 118"/>
                <a:gd name="T47" fmla="*/ 402 h 630"/>
                <a:gd name="T48" fmla="*/ 118 w 118"/>
                <a:gd name="T49" fmla="*/ 338 h 630"/>
                <a:gd name="T50" fmla="*/ 118 w 118"/>
                <a:gd name="T51" fmla="*/ 269 h 630"/>
                <a:gd name="T52" fmla="*/ 106 w 118"/>
                <a:gd name="T53" fmla="*/ 269 h 630"/>
                <a:gd name="T54" fmla="*/ 106 w 118"/>
                <a:gd name="T55" fmla="*/ 238 h 630"/>
                <a:gd name="T56" fmla="*/ 102 w 118"/>
                <a:gd name="T57" fmla="*/ 238 h 630"/>
                <a:gd name="T58" fmla="*/ 102 w 118"/>
                <a:gd name="T59" fmla="*/ 178 h 630"/>
                <a:gd name="T60" fmla="*/ 101 w 118"/>
                <a:gd name="T61" fmla="*/ 178 h 630"/>
                <a:gd name="T62" fmla="*/ 101 w 118"/>
                <a:gd name="T63" fmla="*/ 161 h 630"/>
                <a:gd name="T64" fmla="*/ 96 w 118"/>
                <a:gd name="T65" fmla="*/ 147 h 630"/>
                <a:gd name="T66" fmla="*/ 91 w 118"/>
                <a:gd name="T67" fmla="*/ 161 h 630"/>
                <a:gd name="T68" fmla="*/ 91 w 118"/>
                <a:gd name="T69" fmla="*/ 166 h 630"/>
                <a:gd name="T70" fmla="*/ 85 w 118"/>
                <a:gd name="T71" fmla="*/ 161 h 630"/>
                <a:gd name="T72" fmla="*/ 85 w 118"/>
                <a:gd name="T73" fmla="*/ 140 h 630"/>
                <a:gd name="T74" fmla="*/ 77 w 118"/>
                <a:gd name="T75" fmla="*/ 98 h 630"/>
                <a:gd name="T76" fmla="*/ 69 w 118"/>
                <a:gd name="T77" fmla="*/ 53 h 630"/>
                <a:gd name="T78" fmla="*/ 59 w 118"/>
                <a:gd name="T79" fmla="*/ 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8" h="630">
                  <a:moveTo>
                    <a:pt x="59" y="0"/>
                  </a:moveTo>
                  <a:lnTo>
                    <a:pt x="33" y="141"/>
                  </a:lnTo>
                  <a:lnTo>
                    <a:pt x="33" y="161"/>
                  </a:lnTo>
                  <a:lnTo>
                    <a:pt x="27" y="166"/>
                  </a:lnTo>
                  <a:lnTo>
                    <a:pt x="27" y="161"/>
                  </a:lnTo>
                  <a:lnTo>
                    <a:pt x="22" y="147"/>
                  </a:lnTo>
                  <a:lnTo>
                    <a:pt x="17" y="161"/>
                  </a:lnTo>
                  <a:lnTo>
                    <a:pt x="17" y="178"/>
                  </a:lnTo>
                  <a:lnTo>
                    <a:pt x="16" y="178"/>
                  </a:lnTo>
                  <a:lnTo>
                    <a:pt x="16" y="238"/>
                  </a:lnTo>
                  <a:lnTo>
                    <a:pt x="12" y="238"/>
                  </a:lnTo>
                  <a:lnTo>
                    <a:pt x="12" y="268"/>
                  </a:lnTo>
                  <a:lnTo>
                    <a:pt x="0" y="269"/>
                  </a:lnTo>
                  <a:lnTo>
                    <a:pt x="0" y="332"/>
                  </a:lnTo>
                  <a:lnTo>
                    <a:pt x="0" y="379"/>
                  </a:lnTo>
                  <a:lnTo>
                    <a:pt x="0" y="450"/>
                  </a:lnTo>
                  <a:lnTo>
                    <a:pt x="0" y="500"/>
                  </a:lnTo>
                  <a:lnTo>
                    <a:pt x="0" y="558"/>
                  </a:lnTo>
                  <a:lnTo>
                    <a:pt x="0" y="630"/>
                  </a:lnTo>
                  <a:lnTo>
                    <a:pt x="118" y="630"/>
                  </a:lnTo>
                  <a:lnTo>
                    <a:pt x="118" y="578"/>
                  </a:lnTo>
                  <a:lnTo>
                    <a:pt x="118" y="521"/>
                  </a:lnTo>
                  <a:lnTo>
                    <a:pt x="118" y="464"/>
                  </a:lnTo>
                  <a:lnTo>
                    <a:pt x="118" y="402"/>
                  </a:lnTo>
                  <a:lnTo>
                    <a:pt x="118" y="338"/>
                  </a:lnTo>
                  <a:lnTo>
                    <a:pt x="118" y="269"/>
                  </a:lnTo>
                  <a:lnTo>
                    <a:pt x="106" y="269"/>
                  </a:lnTo>
                  <a:lnTo>
                    <a:pt x="106" y="238"/>
                  </a:lnTo>
                  <a:lnTo>
                    <a:pt x="102" y="238"/>
                  </a:lnTo>
                  <a:lnTo>
                    <a:pt x="102" y="178"/>
                  </a:lnTo>
                  <a:lnTo>
                    <a:pt x="101" y="178"/>
                  </a:lnTo>
                  <a:lnTo>
                    <a:pt x="101" y="161"/>
                  </a:lnTo>
                  <a:lnTo>
                    <a:pt x="96" y="147"/>
                  </a:lnTo>
                  <a:lnTo>
                    <a:pt x="91" y="161"/>
                  </a:lnTo>
                  <a:lnTo>
                    <a:pt x="91" y="166"/>
                  </a:lnTo>
                  <a:lnTo>
                    <a:pt x="85" y="161"/>
                  </a:lnTo>
                  <a:lnTo>
                    <a:pt x="85" y="140"/>
                  </a:lnTo>
                  <a:lnTo>
                    <a:pt x="77" y="98"/>
                  </a:lnTo>
                  <a:lnTo>
                    <a:pt x="69" y="53"/>
                  </a:lnTo>
                  <a:lnTo>
                    <a:pt x="59" y="0"/>
                  </a:lnTo>
                  <a:close/>
                </a:path>
              </a:pathLst>
            </a:custGeom>
            <a:solidFill>
              <a:srgbClr val="C66A22"/>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2" name="Freeform 33">
              <a:extLst>
                <a:ext uri="{FF2B5EF4-FFF2-40B4-BE49-F238E27FC236}">
                  <a16:creationId xmlns:a16="http://schemas.microsoft.com/office/drawing/2014/main" id="{EE56B3F0-B0CF-4ED9-A9CD-17CB38940F72}"/>
                </a:ext>
              </a:extLst>
            </p:cNvPr>
            <p:cNvSpPr>
              <a:spLocks/>
            </p:cNvSpPr>
            <p:nvPr/>
          </p:nvSpPr>
          <p:spPr bwMode="auto">
            <a:xfrm>
              <a:off x="2668102" y="3575225"/>
              <a:ext cx="295380" cy="1582519"/>
            </a:xfrm>
            <a:custGeom>
              <a:avLst/>
              <a:gdLst>
                <a:gd name="T0" fmla="*/ 82 w 165"/>
                <a:gd name="T1" fmla="*/ 0 h 884"/>
                <a:gd name="T2" fmla="*/ 46 w 165"/>
                <a:gd name="T3" fmla="*/ 197 h 884"/>
                <a:gd name="T4" fmla="*/ 46 w 165"/>
                <a:gd name="T5" fmla="*/ 225 h 884"/>
                <a:gd name="T6" fmla="*/ 37 w 165"/>
                <a:gd name="T7" fmla="*/ 233 h 884"/>
                <a:gd name="T8" fmla="*/ 37 w 165"/>
                <a:gd name="T9" fmla="*/ 226 h 884"/>
                <a:gd name="T10" fmla="*/ 30 w 165"/>
                <a:gd name="T11" fmla="*/ 206 h 884"/>
                <a:gd name="T12" fmla="*/ 24 w 165"/>
                <a:gd name="T13" fmla="*/ 226 h 884"/>
                <a:gd name="T14" fmla="*/ 24 w 165"/>
                <a:gd name="T15" fmla="*/ 250 h 884"/>
                <a:gd name="T16" fmla="*/ 22 w 165"/>
                <a:gd name="T17" fmla="*/ 250 h 884"/>
                <a:gd name="T18" fmla="*/ 22 w 165"/>
                <a:gd name="T19" fmla="*/ 334 h 884"/>
                <a:gd name="T20" fmla="*/ 16 w 165"/>
                <a:gd name="T21" fmla="*/ 334 h 884"/>
                <a:gd name="T22" fmla="*/ 16 w 165"/>
                <a:gd name="T23" fmla="*/ 377 h 884"/>
                <a:gd name="T24" fmla="*/ 0 w 165"/>
                <a:gd name="T25" fmla="*/ 377 h 884"/>
                <a:gd name="T26" fmla="*/ 0 w 165"/>
                <a:gd name="T27" fmla="*/ 466 h 884"/>
                <a:gd name="T28" fmla="*/ 0 w 165"/>
                <a:gd name="T29" fmla="*/ 532 h 884"/>
                <a:gd name="T30" fmla="*/ 0 w 165"/>
                <a:gd name="T31" fmla="*/ 631 h 884"/>
                <a:gd name="T32" fmla="*/ 0 w 165"/>
                <a:gd name="T33" fmla="*/ 702 h 884"/>
                <a:gd name="T34" fmla="*/ 0 w 165"/>
                <a:gd name="T35" fmla="*/ 784 h 884"/>
                <a:gd name="T36" fmla="*/ 0 w 165"/>
                <a:gd name="T37" fmla="*/ 884 h 884"/>
                <a:gd name="T38" fmla="*/ 165 w 165"/>
                <a:gd name="T39" fmla="*/ 884 h 884"/>
                <a:gd name="T40" fmla="*/ 165 w 165"/>
                <a:gd name="T41" fmla="*/ 811 h 884"/>
                <a:gd name="T42" fmla="*/ 165 w 165"/>
                <a:gd name="T43" fmla="*/ 731 h 884"/>
                <a:gd name="T44" fmla="*/ 165 w 165"/>
                <a:gd name="T45" fmla="*/ 651 h 884"/>
                <a:gd name="T46" fmla="*/ 165 w 165"/>
                <a:gd name="T47" fmla="*/ 563 h 884"/>
                <a:gd name="T48" fmla="*/ 165 w 165"/>
                <a:gd name="T49" fmla="*/ 474 h 884"/>
                <a:gd name="T50" fmla="*/ 165 w 165"/>
                <a:gd name="T51" fmla="*/ 377 h 884"/>
                <a:gd name="T52" fmla="*/ 148 w 165"/>
                <a:gd name="T53" fmla="*/ 377 h 884"/>
                <a:gd name="T54" fmla="*/ 148 w 165"/>
                <a:gd name="T55" fmla="*/ 334 h 884"/>
                <a:gd name="T56" fmla="*/ 142 w 165"/>
                <a:gd name="T57" fmla="*/ 334 h 884"/>
                <a:gd name="T58" fmla="*/ 142 w 165"/>
                <a:gd name="T59" fmla="*/ 250 h 884"/>
                <a:gd name="T60" fmla="*/ 141 w 165"/>
                <a:gd name="T61" fmla="*/ 250 h 884"/>
                <a:gd name="T62" fmla="*/ 141 w 165"/>
                <a:gd name="T63" fmla="*/ 226 h 884"/>
                <a:gd name="T64" fmla="*/ 134 w 165"/>
                <a:gd name="T65" fmla="*/ 206 h 884"/>
                <a:gd name="T66" fmla="*/ 127 w 165"/>
                <a:gd name="T67" fmla="*/ 226 h 884"/>
                <a:gd name="T68" fmla="*/ 127 w 165"/>
                <a:gd name="T69" fmla="*/ 233 h 884"/>
                <a:gd name="T70" fmla="*/ 118 w 165"/>
                <a:gd name="T71" fmla="*/ 226 h 884"/>
                <a:gd name="T72" fmla="*/ 118 w 165"/>
                <a:gd name="T73" fmla="*/ 197 h 884"/>
                <a:gd name="T74" fmla="*/ 107 w 165"/>
                <a:gd name="T75" fmla="*/ 137 h 884"/>
                <a:gd name="T76" fmla="*/ 96 w 165"/>
                <a:gd name="T77" fmla="*/ 74 h 884"/>
                <a:gd name="T78" fmla="*/ 82 w 165"/>
                <a:gd name="T7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5" h="884">
                  <a:moveTo>
                    <a:pt x="82" y="0"/>
                  </a:moveTo>
                  <a:lnTo>
                    <a:pt x="46" y="197"/>
                  </a:lnTo>
                  <a:lnTo>
                    <a:pt x="46" y="225"/>
                  </a:lnTo>
                  <a:lnTo>
                    <a:pt x="37" y="233"/>
                  </a:lnTo>
                  <a:lnTo>
                    <a:pt x="37" y="226"/>
                  </a:lnTo>
                  <a:lnTo>
                    <a:pt x="30" y="206"/>
                  </a:lnTo>
                  <a:lnTo>
                    <a:pt x="24" y="226"/>
                  </a:lnTo>
                  <a:lnTo>
                    <a:pt x="24" y="250"/>
                  </a:lnTo>
                  <a:lnTo>
                    <a:pt x="22" y="250"/>
                  </a:lnTo>
                  <a:lnTo>
                    <a:pt x="22" y="334"/>
                  </a:lnTo>
                  <a:lnTo>
                    <a:pt x="16" y="334"/>
                  </a:lnTo>
                  <a:lnTo>
                    <a:pt x="16" y="377"/>
                  </a:lnTo>
                  <a:lnTo>
                    <a:pt x="0" y="377"/>
                  </a:lnTo>
                  <a:lnTo>
                    <a:pt x="0" y="466"/>
                  </a:lnTo>
                  <a:lnTo>
                    <a:pt x="0" y="532"/>
                  </a:lnTo>
                  <a:lnTo>
                    <a:pt x="0" y="631"/>
                  </a:lnTo>
                  <a:lnTo>
                    <a:pt x="0" y="702"/>
                  </a:lnTo>
                  <a:lnTo>
                    <a:pt x="0" y="784"/>
                  </a:lnTo>
                  <a:lnTo>
                    <a:pt x="0" y="884"/>
                  </a:lnTo>
                  <a:lnTo>
                    <a:pt x="165" y="884"/>
                  </a:lnTo>
                  <a:lnTo>
                    <a:pt x="165" y="811"/>
                  </a:lnTo>
                  <a:lnTo>
                    <a:pt x="165" y="731"/>
                  </a:lnTo>
                  <a:lnTo>
                    <a:pt x="165" y="651"/>
                  </a:lnTo>
                  <a:lnTo>
                    <a:pt x="165" y="563"/>
                  </a:lnTo>
                  <a:lnTo>
                    <a:pt x="165" y="474"/>
                  </a:lnTo>
                  <a:lnTo>
                    <a:pt x="165" y="377"/>
                  </a:lnTo>
                  <a:lnTo>
                    <a:pt x="148" y="377"/>
                  </a:lnTo>
                  <a:lnTo>
                    <a:pt x="148" y="334"/>
                  </a:lnTo>
                  <a:lnTo>
                    <a:pt x="142" y="334"/>
                  </a:lnTo>
                  <a:lnTo>
                    <a:pt x="142" y="250"/>
                  </a:lnTo>
                  <a:lnTo>
                    <a:pt x="141" y="250"/>
                  </a:lnTo>
                  <a:lnTo>
                    <a:pt x="141" y="226"/>
                  </a:lnTo>
                  <a:lnTo>
                    <a:pt x="134" y="206"/>
                  </a:lnTo>
                  <a:lnTo>
                    <a:pt x="127" y="226"/>
                  </a:lnTo>
                  <a:lnTo>
                    <a:pt x="127" y="233"/>
                  </a:lnTo>
                  <a:lnTo>
                    <a:pt x="118" y="226"/>
                  </a:lnTo>
                  <a:lnTo>
                    <a:pt x="118" y="197"/>
                  </a:lnTo>
                  <a:lnTo>
                    <a:pt x="107" y="137"/>
                  </a:lnTo>
                  <a:lnTo>
                    <a:pt x="96" y="74"/>
                  </a:lnTo>
                  <a:lnTo>
                    <a:pt x="82" y="0"/>
                  </a:lnTo>
                  <a:close/>
                </a:path>
              </a:pathLst>
            </a:custGeom>
            <a:solidFill>
              <a:srgbClr val="3376BA"/>
            </a:solid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3" name="Freeform 34">
              <a:extLst>
                <a:ext uri="{FF2B5EF4-FFF2-40B4-BE49-F238E27FC236}">
                  <a16:creationId xmlns:a16="http://schemas.microsoft.com/office/drawing/2014/main" id="{EC2082A3-1E35-43D7-A179-CB4E197A7F13}"/>
                </a:ext>
              </a:extLst>
            </p:cNvPr>
            <p:cNvSpPr>
              <a:spLocks/>
            </p:cNvSpPr>
            <p:nvPr/>
          </p:nvSpPr>
          <p:spPr bwMode="auto">
            <a:xfrm>
              <a:off x="1613687" y="3424850"/>
              <a:ext cx="1066947" cy="1736474"/>
            </a:xfrm>
            <a:custGeom>
              <a:avLst/>
              <a:gdLst>
                <a:gd name="T0" fmla="*/ 1043 w 2488"/>
                <a:gd name="T1" fmla="*/ 124 h 4050"/>
                <a:gd name="T2" fmla="*/ 958 w 2488"/>
                <a:gd name="T3" fmla="*/ 1128 h 4050"/>
                <a:gd name="T4" fmla="*/ 931 w 2488"/>
                <a:gd name="T5" fmla="*/ 1331 h 4050"/>
                <a:gd name="T6" fmla="*/ 867 w 2488"/>
                <a:gd name="T7" fmla="*/ 1503 h 4050"/>
                <a:gd name="T8" fmla="*/ 846 w 2488"/>
                <a:gd name="T9" fmla="*/ 1609 h 4050"/>
                <a:gd name="T10" fmla="*/ 812 w 2488"/>
                <a:gd name="T11" fmla="*/ 1454 h 4050"/>
                <a:gd name="T12" fmla="*/ 794 w 2488"/>
                <a:gd name="T13" fmla="*/ 1669 h 4050"/>
                <a:gd name="T14" fmla="*/ 769 w 2488"/>
                <a:gd name="T15" fmla="*/ 1758 h 4050"/>
                <a:gd name="T16" fmla="*/ 752 w 2488"/>
                <a:gd name="T17" fmla="*/ 2610 h 4050"/>
                <a:gd name="T18" fmla="*/ 728 w 2488"/>
                <a:gd name="T19" fmla="*/ 2996 h 4050"/>
                <a:gd name="T20" fmla="*/ 720 w 2488"/>
                <a:gd name="T21" fmla="*/ 3319 h 4050"/>
                <a:gd name="T22" fmla="*/ 633 w 2488"/>
                <a:gd name="T23" fmla="*/ 3433 h 4050"/>
                <a:gd name="T24" fmla="*/ 483 w 2488"/>
                <a:gd name="T25" fmla="*/ 3441 h 4050"/>
                <a:gd name="T26" fmla="*/ 390 w 2488"/>
                <a:gd name="T27" fmla="*/ 3445 h 4050"/>
                <a:gd name="T28" fmla="*/ 387 w 2488"/>
                <a:gd name="T29" fmla="*/ 3355 h 4050"/>
                <a:gd name="T30" fmla="*/ 372 w 2488"/>
                <a:gd name="T31" fmla="*/ 3291 h 4050"/>
                <a:gd name="T32" fmla="*/ 360 w 2488"/>
                <a:gd name="T33" fmla="*/ 3440 h 4050"/>
                <a:gd name="T34" fmla="*/ 288 w 2488"/>
                <a:gd name="T35" fmla="*/ 3489 h 4050"/>
                <a:gd name="T36" fmla="*/ 218 w 2488"/>
                <a:gd name="T37" fmla="*/ 3501 h 4050"/>
                <a:gd name="T38" fmla="*/ 145 w 2488"/>
                <a:gd name="T39" fmla="*/ 3485 h 4050"/>
                <a:gd name="T40" fmla="*/ 69 w 2488"/>
                <a:gd name="T41" fmla="*/ 3494 h 4050"/>
                <a:gd name="T42" fmla="*/ 33 w 2488"/>
                <a:gd name="T43" fmla="*/ 3418 h 4050"/>
                <a:gd name="T44" fmla="*/ 12 w 2488"/>
                <a:gd name="T45" fmla="*/ 3304 h 4050"/>
                <a:gd name="T46" fmla="*/ 0 w 2488"/>
                <a:gd name="T47" fmla="*/ 3513 h 4050"/>
                <a:gd name="T48" fmla="*/ 1143 w 2488"/>
                <a:gd name="T49" fmla="*/ 4050 h 4050"/>
                <a:gd name="T50" fmla="*/ 2488 w 2488"/>
                <a:gd name="T51" fmla="*/ 3509 h 4050"/>
                <a:gd name="T52" fmla="*/ 2470 w 2488"/>
                <a:gd name="T53" fmla="*/ 3313 h 4050"/>
                <a:gd name="T54" fmla="*/ 2462 w 2488"/>
                <a:gd name="T55" fmla="*/ 3434 h 4050"/>
                <a:gd name="T56" fmla="*/ 2418 w 2488"/>
                <a:gd name="T57" fmla="*/ 3525 h 4050"/>
                <a:gd name="T58" fmla="*/ 2345 w 2488"/>
                <a:gd name="T59" fmla="*/ 3493 h 4050"/>
                <a:gd name="T60" fmla="*/ 2276 w 2488"/>
                <a:gd name="T61" fmla="*/ 3475 h 4050"/>
                <a:gd name="T62" fmla="*/ 2205 w 2488"/>
                <a:gd name="T63" fmla="*/ 3464 h 4050"/>
                <a:gd name="T64" fmla="*/ 2184 w 2488"/>
                <a:gd name="T65" fmla="*/ 3469 h 4050"/>
                <a:gd name="T66" fmla="*/ 2131 w 2488"/>
                <a:gd name="T67" fmla="*/ 3385 h 4050"/>
                <a:gd name="T68" fmla="*/ 2117 w 2488"/>
                <a:gd name="T69" fmla="*/ 3284 h 4050"/>
                <a:gd name="T70" fmla="*/ 2093 w 2488"/>
                <a:gd name="T71" fmla="*/ 3365 h 4050"/>
                <a:gd name="T72" fmla="*/ 2052 w 2488"/>
                <a:gd name="T73" fmla="*/ 3442 h 4050"/>
                <a:gd name="T74" fmla="*/ 2008 w 2488"/>
                <a:gd name="T75" fmla="*/ 3452 h 4050"/>
                <a:gd name="T76" fmla="*/ 1939 w 2488"/>
                <a:gd name="T77" fmla="*/ 3456 h 4050"/>
                <a:gd name="T78" fmla="*/ 1854 w 2488"/>
                <a:gd name="T79" fmla="*/ 3415 h 4050"/>
                <a:gd name="T80" fmla="*/ 1658 w 2488"/>
                <a:gd name="T81" fmla="*/ 3376 h 4050"/>
                <a:gd name="T82" fmla="*/ 1612 w 2488"/>
                <a:gd name="T83" fmla="*/ 3065 h 4050"/>
                <a:gd name="T84" fmla="*/ 1602 w 2488"/>
                <a:gd name="T85" fmla="*/ 2927 h 4050"/>
                <a:gd name="T86" fmla="*/ 1582 w 2488"/>
                <a:gd name="T87" fmla="*/ 3011 h 4050"/>
                <a:gd name="T88" fmla="*/ 1576 w 2488"/>
                <a:gd name="T89" fmla="*/ 3099 h 4050"/>
                <a:gd name="T90" fmla="*/ 1499 w 2488"/>
                <a:gd name="T91" fmla="*/ 3152 h 4050"/>
                <a:gd name="T92" fmla="*/ 1422 w 2488"/>
                <a:gd name="T93" fmla="*/ 3145 h 4050"/>
                <a:gd name="T94" fmla="*/ 1366 w 2488"/>
                <a:gd name="T95" fmla="*/ 2703 h 4050"/>
                <a:gd name="T96" fmla="*/ 1364 w 2488"/>
                <a:gd name="T97" fmla="*/ 2611 h 4050"/>
                <a:gd name="T98" fmla="*/ 1357 w 2488"/>
                <a:gd name="T99" fmla="*/ 2028 h 4050"/>
                <a:gd name="T100" fmla="*/ 1342 w 2488"/>
                <a:gd name="T101" fmla="*/ 1760 h 4050"/>
                <a:gd name="T102" fmla="*/ 1315 w 2488"/>
                <a:gd name="T103" fmla="*/ 1723 h 4050"/>
                <a:gd name="T104" fmla="*/ 1296 w 2488"/>
                <a:gd name="T105" fmla="*/ 1474 h 4050"/>
                <a:gd name="T106" fmla="*/ 1282 w 2488"/>
                <a:gd name="T107" fmla="*/ 1445 h 4050"/>
                <a:gd name="T108" fmla="*/ 1281 w 2488"/>
                <a:gd name="T109" fmla="*/ 1485 h 4050"/>
                <a:gd name="T110" fmla="*/ 1242 w 2488"/>
                <a:gd name="T111" fmla="*/ 1522 h 4050"/>
                <a:gd name="T112" fmla="*/ 1216 w 2488"/>
                <a:gd name="T113" fmla="*/ 1517 h 4050"/>
                <a:gd name="T114" fmla="*/ 1173 w 2488"/>
                <a:gd name="T115" fmla="*/ 1262 h 4050"/>
                <a:gd name="T116" fmla="*/ 1165 w 2488"/>
                <a:gd name="T117" fmla="*/ 1154 h 4050"/>
                <a:gd name="T118" fmla="*/ 1159 w 2488"/>
                <a:gd name="T119" fmla="*/ 1022 h 4050"/>
                <a:gd name="T120" fmla="*/ 1080 w 2488"/>
                <a:gd name="T121" fmla="*/ 210 h 4050"/>
                <a:gd name="T122" fmla="*/ 1063 w 2488"/>
                <a:gd name="T123" fmla="*/ 58 h 4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88" h="4050">
                  <a:moveTo>
                    <a:pt x="1058" y="0"/>
                  </a:moveTo>
                  <a:cubicBezTo>
                    <a:pt x="1058" y="0"/>
                    <a:pt x="1057" y="2"/>
                    <a:pt x="1057" y="4"/>
                  </a:cubicBezTo>
                  <a:cubicBezTo>
                    <a:pt x="1055" y="8"/>
                    <a:pt x="1054" y="17"/>
                    <a:pt x="1054" y="29"/>
                  </a:cubicBezTo>
                  <a:lnTo>
                    <a:pt x="1054" y="49"/>
                  </a:lnTo>
                  <a:cubicBezTo>
                    <a:pt x="1054" y="49"/>
                    <a:pt x="1048" y="64"/>
                    <a:pt x="1050" y="72"/>
                  </a:cubicBezTo>
                  <a:cubicBezTo>
                    <a:pt x="1054" y="74"/>
                    <a:pt x="1050" y="104"/>
                    <a:pt x="1050" y="104"/>
                  </a:cubicBezTo>
                  <a:cubicBezTo>
                    <a:pt x="1050" y="104"/>
                    <a:pt x="1043" y="114"/>
                    <a:pt x="1043" y="124"/>
                  </a:cubicBezTo>
                  <a:lnTo>
                    <a:pt x="1023" y="375"/>
                  </a:lnTo>
                  <a:lnTo>
                    <a:pt x="1006" y="555"/>
                  </a:lnTo>
                  <a:lnTo>
                    <a:pt x="986" y="754"/>
                  </a:lnTo>
                  <a:lnTo>
                    <a:pt x="982" y="814"/>
                  </a:lnTo>
                  <a:lnTo>
                    <a:pt x="967" y="979"/>
                  </a:lnTo>
                  <a:lnTo>
                    <a:pt x="955" y="1024"/>
                  </a:lnTo>
                  <a:lnTo>
                    <a:pt x="958" y="1128"/>
                  </a:lnTo>
                  <a:cubicBezTo>
                    <a:pt x="958" y="1128"/>
                    <a:pt x="948" y="1138"/>
                    <a:pt x="948" y="1144"/>
                  </a:cubicBezTo>
                  <a:lnTo>
                    <a:pt x="948" y="1188"/>
                  </a:lnTo>
                  <a:lnTo>
                    <a:pt x="943" y="1208"/>
                  </a:lnTo>
                  <a:cubicBezTo>
                    <a:pt x="943" y="1208"/>
                    <a:pt x="938" y="1216"/>
                    <a:pt x="938" y="1228"/>
                  </a:cubicBezTo>
                  <a:lnTo>
                    <a:pt x="938" y="1263"/>
                  </a:lnTo>
                  <a:lnTo>
                    <a:pt x="925" y="1301"/>
                  </a:lnTo>
                  <a:lnTo>
                    <a:pt x="931" y="1331"/>
                  </a:lnTo>
                  <a:lnTo>
                    <a:pt x="931" y="1356"/>
                  </a:lnTo>
                  <a:cubicBezTo>
                    <a:pt x="931" y="1368"/>
                    <a:pt x="921" y="1462"/>
                    <a:pt x="921" y="1462"/>
                  </a:cubicBezTo>
                  <a:lnTo>
                    <a:pt x="898" y="1517"/>
                  </a:lnTo>
                  <a:lnTo>
                    <a:pt x="895" y="1504"/>
                  </a:lnTo>
                  <a:lnTo>
                    <a:pt x="894" y="1488"/>
                  </a:lnTo>
                  <a:lnTo>
                    <a:pt x="877" y="1488"/>
                  </a:lnTo>
                  <a:lnTo>
                    <a:pt x="867" y="1503"/>
                  </a:lnTo>
                  <a:lnTo>
                    <a:pt x="865" y="1513"/>
                  </a:lnTo>
                  <a:lnTo>
                    <a:pt x="868" y="1521"/>
                  </a:lnTo>
                  <a:lnTo>
                    <a:pt x="875" y="1528"/>
                  </a:lnTo>
                  <a:lnTo>
                    <a:pt x="876" y="1567"/>
                  </a:lnTo>
                  <a:lnTo>
                    <a:pt x="877" y="1576"/>
                  </a:lnTo>
                  <a:lnTo>
                    <a:pt x="861" y="1611"/>
                  </a:lnTo>
                  <a:lnTo>
                    <a:pt x="846" y="1609"/>
                  </a:lnTo>
                  <a:lnTo>
                    <a:pt x="828" y="1483"/>
                  </a:lnTo>
                  <a:lnTo>
                    <a:pt x="835" y="1474"/>
                  </a:lnTo>
                  <a:lnTo>
                    <a:pt x="836" y="1465"/>
                  </a:lnTo>
                  <a:lnTo>
                    <a:pt x="838" y="1454"/>
                  </a:lnTo>
                  <a:lnTo>
                    <a:pt x="831" y="1449"/>
                  </a:lnTo>
                  <a:lnTo>
                    <a:pt x="827" y="1440"/>
                  </a:lnTo>
                  <a:cubicBezTo>
                    <a:pt x="819" y="1450"/>
                    <a:pt x="812" y="1454"/>
                    <a:pt x="812" y="1454"/>
                  </a:cubicBezTo>
                  <a:lnTo>
                    <a:pt x="816" y="1464"/>
                  </a:lnTo>
                  <a:lnTo>
                    <a:pt x="815" y="1472"/>
                  </a:lnTo>
                  <a:lnTo>
                    <a:pt x="821" y="1482"/>
                  </a:lnTo>
                  <a:lnTo>
                    <a:pt x="821" y="1494"/>
                  </a:lnTo>
                  <a:lnTo>
                    <a:pt x="805" y="1609"/>
                  </a:lnTo>
                  <a:lnTo>
                    <a:pt x="792" y="1612"/>
                  </a:lnTo>
                  <a:cubicBezTo>
                    <a:pt x="792" y="1612"/>
                    <a:pt x="792" y="1653"/>
                    <a:pt x="794" y="1669"/>
                  </a:cubicBezTo>
                  <a:lnTo>
                    <a:pt x="796" y="1693"/>
                  </a:lnTo>
                  <a:lnTo>
                    <a:pt x="796" y="1721"/>
                  </a:lnTo>
                  <a:lnTo>
                    <a:pt x="796" y="1738"/>
                  </a:lnTo>
                  <a:lnTo>
                    <a:pt x="790" y="1745"/>
                  </a:lnTo>
                  <a:cubicBezTo>
                    <a:pt x="790" y="1745"/>
                    <a:pt x="782" y="1750"/>
                    <a:pt x="783" y="1763"/>
                  </a:cubicBezTo>
                  <a:lnTo>
                    <a:pt x="775" y="1766"/>
                  </a:lnTo>
                  <a:lnTo>
                    <a:pt x="769" y="1758"/>
                  </a:lnTo>
                  <a:lnTo>
                    <a:pt x="754" y="1769"/>
                  </a:lnTo>
                  <a:lnTo>
                    <a:pt x="752" y="1832"/>
                  </a:lnTo>
                  <a:lnTo>
                    <a:pt x="752" y="1868"/>
                  </a:lnTo>
                  <a:lnTo>
                    <a:pt x="752" y="2047"/>
                  </a:lnTo>
                  <a:lnTo>
                    <a:pt x="746" y="2069"/>
                  </a:lnTo>
                  <a:cubicBezTo>
                    <a:pt x="746" y="2069"/>
                    <a:pt x="754" y="2077"/>
                    <a:pt x="754" y="2084"/>
                  </a:cubicBezTo>
                  <a:cubicBezTo>
                    <a:pt x="754" y="2091"/>
                    <a:pt x="752" y="2610"/>
                    <a:pt x="752" y="2610"/>
                  </a:cubicBezTo>
                  <a:lnTo>
                    <a:pt x="740" y="2613"/>
                  </a:lnTo>
                  <a:lnTo>
                    <a:pt x="740" y="2641"/>
                  </a:lnTo>
                  <a:lnTo>
                    <a:pt x="729" y="2651"/>
                  </a:lnTo>
                  <a:lnTo>
                    <a:pt x="735" y="2660"/>
                  </a:lnTo>
                  <a:cubicBezTo>
                    <a:pt x="735" y="2660"/>
                    <a:pt x="740" y="2656"/>
                    <a:pt x="740" y="2672"/>
                  </a:cubicBezTo>
                  <a:lnTo>
                    <a:pt x="740" y="2992"/>
                  </a:lnTo>
                  <a:lnTo>
                    <a:pt x="728" y="2996"/>
                  </a:lnTo>
                  <a:cubicBezTo>
                    <a:pt x="728" y="2996"/>
                    <a:pt x="726" y="3003"/>
                    <a:pt x="729" y="3007"/>
                  </a:cubicBezTo>
                  <a:cubicBezTo>
                    <a:pt x="733" y="3010"/>
                    <a:pt x="740" y="3020"/>
                    <a:pt x="740" y="3025"/>
                  </a:cubicBezTo>
                  <a:cubicBezTo>
                    <a:pt x="740" y="3031"/>
                    <a:pt x="737" y="3261"/>
                    <a:pt x="737" y="3261"/>
                  </a:cubicBezTo>
                  <a:lnTo>
                    <a:pt x="723" y="3275"/>
                  </a:lnTo>
                  <a:lnTo>
                    <a:pt x="722" y="3303"/>
                  </a:lnTo>
                  <a:cubicBezTo>
                    <a:pt x="722" y="3303"/>
                    <a:pt x="714" y="3304"/>
                    <a:pt x="713" y="3310"/>
                  </a:cubicBezTo>
                  <a:cubicBezTo>
                    <a:pt x="713" y="3310"/>
                    <a:pt x="715" y="3315"/>
                    <a:pt x="720" y="3319"/>
                  </a:cubicBezTo>
                  <a:cubicBezTo>
                    <a:pt x="720" y="3319"/>
                    <a:pt x="725" y="3323"/>
                    <a:pt x="726" y="3330"/>
                  </a:cubicBezTo>
                  <a:lnTo>
                    <a:pt x="726" y="3365"/>
                  </a:lnTo>
                  <a:lnTo>
                    <a:pt x="728" y="3374"/>
                  </a:lnTo>
                  <a:lnTo>
                    <a:pt x="768" y="3392"/>
                  </a:lnTo>
                  <a:lnTo>
                    <a:pt x="765" y="3421"/>
                  </a:lnTo>
                  <a:lnTo>
                    <a:pt x="638" y="3444"/>
                  </a:lnTo>
                  <a:lnTo>
                    <a:pt x="633" y="3433"/>
                  </a:lnTo>
                  <a:lnTo>
                    <a:pt x="633" y="3414"/>
                  </a:lnTo>
                  <a:lnTo>
                    <a:pt x="577" y="3425"/>
                  </a:lnTo>
                  <a:lnTo>
                    <a:pt x="574" y="3452"/>
                  </a:lnTo>
                  <a:lnTo>
                    <a:pt x="549" y="3457"/>
                  </a:lnTo>
                  <a:lnTo>
                    <a:pt x="547" y="3431"/>
                  </a:lnTo>
                  <a:lnTo>
                    <a:pt x="532" y="3431"/>
                  </a:lnTo>
                  <a:lnTo>
                    <a:pt x="483" y="3441"/>
                  </a:lnTo>
                  <a:lnTo>
                    <a:pt x="481" y="3465"/>
                  </a:lnTo>
                  <a:lnTo>
                    <a:pt x="456" y="3472"/>
                  </a:lnTo>
                  <a:lnTo>
                    <a:pt x="448" y="3469"/>
                  </a:lnTo>
                  <a:lnTo>
                    <a:pt x="448" y="3442"/>
                  </a:lnTo>
                  <a:lnTo>
                    <a:pt x="421" y="3443"/>
                  </a:lnTo>
                  <a:lnTo>
                    <a:pt x="400" y="3445"/>
                  </a:lnTo>
                  <a:lnTo>
                    <a:pt x="390" y="3445"/>
                  </a:lnTo>
                  <a:lnTo>
                    <a:pt x="391" y="3389"/>
                  </a:lnTo>
                  <a:lnTo>
                    <a:pt x="394" y="3384"/>
                  </a:lnTo>
                  <a:lnTo>
                    <a:pt x="396" y="3380"/>
                  </a:lnTo>
                  <a:lnTo>
                    <a:pt x="396" y="3372"/>
                  </a:lnTo>
                  <a:lnTo>
                    <a:pt x="395" y="3366"/>
                  </a:lnTo>
                  <a:lnTo>
                    <a:pt x="389" y="3362"/>
                  </a:lnTo>
                  <a:lnTo>
                    <a:pt x="387" y="3355"/>
                  </a:lnTo>
                  <a:lnTo>
                    <a:pt x="379" y="3293"/>
                  </a:lnTo>
                  <a:lnTo>
                    <a:pt x="381" y="3280"/>
                  </a:lnTo>
                  <a:lnTo>
                    <a:pt x="384" y="3266"/>
                  </a:lnTo>
                  <a:lnTo>
                    <a:pt x="376" y="3259"/>
                  </a:lnTo>
                  <a:lnTo>
                    <a:pt x="368" y="3268"/>
                  </a:lnTo>
                  <a:lnTo>
                    <a:pt x="371" y="3282"/>
                  </a:lnTo>
                  <a:lnTo>
                    <a:pt x="372" y="3291"/>
                  </a:lnTo>
                  <a:lnTo>
                    <a:pt x="364" y="3357"/>
                  </a:lnTo>
                  <a:lnTo>
                    <a:pt x="361" y="3362"/>
                  </a:lnTo>
                  <a:lnTo>
                    <a:pt x="354" y="3366"/>
                  </a:lnTo>
                  <a:lnTo>
                    <a:pt x="354" y="3380"/>
                  </a:lnTo>
                  <a:lnTo>
                    <a:pt x="358" y="3386"/>
                  </a:lnTo>
                  <a:lnTo>
                    <a:pt x="360" y="3394"/>
                  </a:lnTo>
                  <a:lnTo>
                    <a:pt x="360" y="3440"/>
                  </a:lnTo>
                  <a:lnTo>
                    <a:pt x="351" y="3449"/>
                  </a:lnTo>
                  <a:lnTo>
                    <a:pt x="340" y="3455"/>
                  </a:lnTo>
                  <a:lnTo>
                    <a:pt x="329" y="3458"/>
                  </a:lnTo>
                  <a:lnTo>
                    <a:pt x="316" y="3458"/>
                  </a:lnTo>
                  <a:lnTo>
                    <a:pt x="305" y="3461"/>
                  </a:lnTo>
                  <a:lnTo>
                    <a:pt x="304" y="3485"/>
                  </a:lnTo>
                  <a:lnTo>
                    <a:pt x="288" y="3489"/>
                  </a:lnTo>
                  <a:cubicBezTo>
                    <a:pt x="288" y="3489"/>
                    <a:pt x="285" y="3483"/>
                    <a:pt x="285" y="3481"/>
                  </a:cubicBezTo>
                  <a:cubicBezTo>
                    <a:pt x="285" y="3479"/>
                    <a:pt x="285" y="3474"/>
                    <a:pt x="285" y="3474"/>
                  </a:cubicBezTo>
                  <a:lnTo>
                    <a:pt x="283" y="3464"/>
                  </a:lnTo>
                  <a:lnTo>
                    <a:pt x="235" y="3473"/>
                  </a:lnTo>
                  <a:lnTo>
                    <a:pt x="235" y="3499"/>
                  </a:lnTo>
                  <a:lnTo>
                    <a:pt x="225" y="3501"/>
                  </a:lnTo>
                  <a:lnTo>
                    <a:pt x="218" y="3501"/>
                  </a:lnTo>
                  <a:lnTo>
                    <a:pt x="214" y="3498"/>
                  </a:lnTo>
                  <a:lnTo>
                    <a:pt x="214" y="3484"/>
                  </a:lnTo>
                  <a:lnTo>
                    <a:pt x="212" y="3474"/>
                  </a:lnTo>
                  <a:lnTo>
                    <a:pt x="164" y="3482"/>
                  </a:lnTo>
                  <a:lnTo>
                    <a:pt x="163" y="3508"/>
                  </a:lnTo>
                  <a:cubicBezTo>
                    <a:pt x="163" y="3508"/>
                    <a:pt x="150" y="3513"/>
                    <a:pt x="145" y="3511"/>
                  </a:cubicBezTo>
                  <a:lnTo>
                    <a:pt x="145" y="3485"/>
                  </a:lnTo>
                  <a:cubicBezTo>
                    <a:pt x="145" y="3485"/>
                    <a:pt x="96" y="3491"/>
                    <a:pt x="93" y="3495"/>
                  </a:cubicBezTo>
                  <a:lnTo>
                    <a:pt x="93" y="3515"/>
                  </a:lnTo>
                  <a:lnTo>
                    <a:pt x="91" y="3523"/>
                  </a:lnTo>
                  <a:lnTo>
                    <a:pt x="75" y="3525"/>
                  </a:lnTo>
                  <a:lnTo>
                    <a:pt x="70" y="3523"/>
                  </a:lnTo>
                  <a:lnTo>
                    <a:pt x="70" y="3511"/>
                  </a:lnTo>
                  <a:lnTo>
                    <a:pt x="69" y="3494"/>
                  </a:lnTo>
                  <a:lnTo>
                    <a:pt x="55" y="3494"/>
                  </a:lnTo>
                  <a:lnTo>
                    <a:pt x="38" y="3497"/>
                  </a:lnTo>
                  <a:lnTo>
                    <a:pt x="29" y="3495"/>
                  </a:lnTo>
                  <a:lnTo>
                    <a:pt x="26" y="3477"/>
                  </a:lnTo>
                  <a:lnTo>
                    <a:pt x="28" y="3434"/>
                  </a:lnTo>
                  <a:lnTo>
                    <a:pt x="31" y="3427"/>
                  </a:lnTo>
                  <a:lnTo>
                    <a:pt x="33" y="3418"/>
                  </a:lnTo>
                  <a:lnTo>
                    <a:pt x="33" y="3410"/>
                  </a:lnTo>
                  <a:lnTo>
                    <a:pt x="23" y="3406"/>
                  </a:lnTo>
                  <a:lnTo>
                    <a:pt x="15" y="3337"/>
                  </a:lnTo>
                  <a:lnTo>
                    <a:pt x="18" y="3324"/>
                  </a:lnTo>
                  <a:lnTo>
                    <a:pt x="20" y="3315"/>
                  </a:lnTo>
                  <a:lnTo>
                    <a:pt x="18" y="3310"/>
                  </a:lnTo>
                  <a:lnTo>
                    <a:pt x="12" y="3304"/>
                  </a:lnTo>
                  <a:lnTo>
                    <a:pt x="4" y="3313"/>
                  </a:lnTo>
                  <a:lnTo>
                    <a:pt x="8" y="3325"/>
                  </a:lnTo>
                  <a:lnTo>
                    <a:pt x="8" y="3336"/>
                  </a:lnTo>
                  <a:lnTo>
                    <a:pt x="7" y="3351"/>
                  </a:lnTo>
                  <a:lnTo>
                    <a:pt x="2" y="3391"/>
                  </a:lnTo>
                  <a:lnTo>
                    <a:pt x="1" y="3416"/>
                  </a:lnTo>
                  <a:lnTo>
                    <a:pt x="0" y="3513"/>
                  </a:lnTo>
                  <a:lnTo>
                    <a:pt x="2" y="3563"/>
                  </a:lnTo>
                  <a:lnTo>
                    <a:pt x="2" y="3598"/>
                  </a:lnTo>
                  <a:lnTo>
                    <a:pt x="1" y="3776"/>
                  </a:lnTo>
                  <a:lnTo>
                    <a:pt x="2" y="4049"/>
                  </a:lnTo>
                  <a:lnTo>
                    <a:pt x="10" y="4050"/>
                  </a:lnTo>
                  <a:lnTo>
                    <a:pt x="673" y="4050"/>
                  </a:lnTo>
                  <a:lnTo>
                    <a:pt x="1143" y="4050"/>
                  </a:lnTo>
                  <a:lnTo>
                    <a:pt x="2003" y="4050"/>
                  </a:lnTo>
                  <a:lnTo>
                    <a:pt x="2482" y="4050"/>
                  </a:lnTo>
                  <a:lnTo>
                    <a:pt x="2487" y="4048"/>
                  </a:lnTo>
                  <a:lnTo>
                    <a:pt x="2488" y="4040"/>
                  </a:lnTo>
                  <a:lnTo>
                    <a:pt x="2488" y="3788"/>
                  </a:lnTo>
                  <a:lnTo>
                    <a:pt x="2488" y="3588"/>
                  </a:lnTo>
                  <a:lnTo>
                    <a:pt x="2488" y="3509"/>
                  </a:lnTo>
                  <a:lnTo>
                    <a:pt x="2488" y="3402"/>
                  </a:lnTo>
                  <a:lnTo>
                    <a:pt x="2487" y="3389"/>
                  </a:lnTo>
                  <a:lnTo>
                    <a:pt x="2482" y="3349"/>
                  </a:lnTo>
                  <a:cubicBezTo>
                    <a:pt x="2482" y="3349"/>
                    <a:pt x="2481" y="3331"/>
                    <a:pt x="2481" y="3329"/>
                  </a:cubicBezTo>
                  <a:cubicBezTo>
                    <a:pt x="2481" y="3326"/>
                    <a:pt x="2486" y="3314"/>
                    <a:pt x="2486" y="3314"/>
                  </a:cubicBezTo>
                  <a:lnTo>
                    <a:pt x="2477" y="3304"/>
                  </a:lnTo>
                  <a:lnTo>
                    <a:pt x="2470" y="3313"/>
                  </a:lnTo>
                  <a:lnTo>
                    <a:pt x="2471" y="3324"/>
                  </a:lnTo>
                  <a:lnTo>
                    <a:pt x="2474" y="3333"/>
                  </a:lnTo>
                  <a:lnTo>
                    <a:pt x="2471" y="3360"/>
                  </a:lnTo>
                  <a:lnTo>
                    <a:pt x="2465" y="3406"/>
                  </a:lnTo>
                  <a:lnTo>
                    <a:pt x="2456" y="3411"/>
                  </a:lnTo>
                  <a:lnTo>
                    <a:pt x="2456" y="3426"/>
                  </a:lnTo>
                  <a:lnTo>
                    <a:pt x="2462" y="3434"/>
                  </a:lnTo>
                  <a:lnTo>
                    <a:pt x="2463" y="3471"/>
                  </a:lnTo>
                  <a:lnTo>
                    <a:pt x="2463" y="3489"/>
                  </a:lnTo>
                  <a:cubicBezTo>
                    <a:pt x="2463" y="3489"/>
                    <a:pt x="2459" y="3498"/>
                    <a:pt x="2452" y="3497"/>
                  </a:cubicBezTo>
                  <a:lnTo>
                    <a:pt x="2430" y="3494"/>
                  </a:lnTo>
                  <a:lnTo>
                    <a:pt x="2420" y="3493"/>
                  </a:lnTo>
                  <a:lnTo>
                    <a:pt x="2418" y="3511"/>
                  </a:lnTo>
                  <a:lnTo>
                    <a:pt x="2418" y="3525"/>
                  </a:lnTo>
                  <a:lnTo>
                    <a:pt x="2406" y="3525"/>
                  </a:lnTo>
                  <a:lnTo>
                    <a:pt x="2398" y="3523"/>
                  </a:lnTo>
                  <a:lnTo>
                    <a:pt x="2396" y="3511"/>
                  </a:lnTo>
                  <a:lnTo>
                    <a:pt x="2396" y="3502"/>
                  </a:lnTo>
                  <a:lnTo>
                    <a:pt x="2394" y="3493"/>
                  </a:lnTo>
                  <a:lnTo>
                    <a:pt x="2345" y="3485"/>
                  </a:lnTo>
                  <a:lnTo>
                    <a:pt x="2345" y="3493"/>
                  </a:lnTo>
                  <a:lnTo>
                    <a:pt x="2345" y="3502"/>
                  </a:lnTo>
                  <a:lnTo>
                    <a:pt x="2344" y="3513"/>
                  </a:lnTo>
                  <a:lnTo>
                    <a:pt x="2328" y="3509"/>
                  </a:lnTo>
                  <a:lnTo>
                    <a:pt x="2327" y="3499"/>
                  </a:lnTo>
                  <a:lnTo>
                    <a:pt x="2326" y="3491"/>
                  </a:lnTo>
                  <a:lnTo>
                    <a:pt x="2325" y="3482"/>
                  </a:lnTo>
                  <a:lnTo>
                    <a:pt x="2276" y="3475"/>
                  </a:lnTo>
                  <a:lnTo>
                    <a:pt x="2275" y="3501"/>
                  </a:lnTo>
                  <a:lnTo>
                    <a:pt x="2266" y="3502"/>
                  </a:lnTo>
                  <a:lnTo>
                    <a:pt x="2257" y="3499"/>
                  </a:lnTo>
                  <a:lnTo>
                    <a:pt x="2254" y="3493"/>
                  </a:lnTo>
                  <a:lnTo>
                    <a:pt x="2254" y="3479"/>
                  </a:lnTo>
                  <a:lnTo>
                    <a:pt x="2252" y="3473"/>
                  </a:lnTo>
                  <a:lnTo>
                    <a:pt x="2205" y="3464"/>
                  </a:lnTo>
                  <a:lnTo>
                    <a:pt x="2204" y="3472"/>
                  </a:lnTo>
                  <a:lnTo>
                    <a:pt x="2204" y="3481"/>
                  </a:lnTo>
                  <a:lnTo>
                    <a:pt x="2203" y="3488"/>
                  </a:lnTo>
                  <a:lnTo>
                    <a:pt x="2194" y="3487"/>
                  </a:lnTo>
                  <a:lnTo>
                    <a:pt x="2187" y="3484"/>
                  </a:lnTo>
                  <a:lnTo>
                    <a:pt x="2184" y="3478"/>
                  </a:lnTo>
                  <a:lnTo>
                    <a:pt x="2184" y="3469"/>
                  </a:lnTo>
                  <a:lnTo>
                    <a:pt x="2183" y="3462"/>
                  </a:lnTo>
                  <a:lnTo>
                    <a:pt x="2153" y="3458"/>
                  </a:lnTo>
                  <a:lnTo>
                    <a:pt x="2145" y="3454"/>
                  </a:lnTo>
                  <a:lnTo>
                    <a:pt x="2129" y="3442"/>
                  </a:lnTo>
                  <a:lnTo>
                    <a:pt x="2129" y="3401"/>
                  </a:lnTo>
                  <a:lnTo>
                    <a:pt x="2129" y="3391"/>
                  </a:lnTo>
                  <a:lnTo>
                    <a:pt x="2131" y="3385"/>
                  </a:lnTo>
                  <a:lnTo>
                    <a:pt x="2135" y="3379"/>
                  </a:lnTo>
                  <a:lnTo>
                    <a:pt x="2134" y="3371"/>
                  </a:lnTo>
                  <a:lnTo>
                    <a:pt x="2133" y="3365"/>
                  </a:lnTo>
                  <a:lnTo>
                    <a:pt x="2129" y="3362"/>
                  </a:lnTo>
                  <a:lnTo>
                    <a:pt x="2125" y="3355"/>
                  </a:lnTo>
                  <a:lnTo>
                    <a:pt x="2116" y="3290"/>
                  </a:lnTo>
                  <a:lnTo>
                    <a:pt x="2117" y="3284"/>
                  </a:lnTo>
                  <a:lnTo>
                    <a:pt x="2123" y="3268"/>
                  </a:lnTo>
                  <a:lnTo>
                    <a:pt x="2113" y="3258"/>
                  </a:lnTo>
                  <a:lnTo>
                    <a:pt x="2106" y="3268"/>
                  </a:lnTo>
                  <a:lnTo>
                    <a:pt x="2109" y="3285"/>
                  </a:lnTo>
                  <a:lnTo>
                    <a:pt x="2110" y="3295"/>
                  </a:lnTo>
                  <a:lnTo>
                    <a:pt x="2102" y="3361"/>
                  </a:lnTo>
                  <a:lnTo>
                    <a:pt x="2093" y="3365"/>
                  </a:lnTo>
                  <a:lnTo>
                    <a:pt x="2092" y="3379"/>
                  </a:lnTo>
                  <a:lnTo>
                    <a:pt x="2098" y="3388"/>
                  </a:lnTo>
                  <a:lnTo>
                    <a:pt x="2099" y="3398"/>
                  </a:lnTo>
                  <a:lnTo>
                    <a:pt x="2099" y="3437"/>
                  </a:lnTo>
                  <a:lnTo>
                    <a:pt x="2099" y="3445"/>
                  </a:lnTo>
                  <a:lnTo>
                    <a:pt x="2083" y="3445"/>
                  </a:lnTo>
                  <a:lnTo>
                    <a:pt x="2052" y="3442"/>
                  </a:lnTo>
                  <a:lnTo>
                    <a:pt x="2042" y="3442"/>
                  </a:lnTo>
                  <a:lnTo>
                    <a:pt x="2042" y="3459"/>
                  </a:lnTo>
                  <a:lnTo>
                    <a:pt x="2042" y="3470"/>
                  </a:lnTo>
                  <a:lnTo>
                    <a:pt x="2031" y="3470"/>
                  </a:lnTo>
                  <a:lnTo>
                    <a:pt x="2019" y="3468"/>
                  </a:lnTo>
                  <a:lnTo>
                    <a:pt x="2008" y="3464"/>
                  </a:lnTo>
                  <a:lnTo>
                    <a:pt x="2008" y="3452"/>
                  </a:lnTo>
                  <a:lnTo>
                    <a:pt x="2006" y="3440"/>
                  </a:lnTo>
                  <a:lnTo>
                    <a:pt x="1966" y="3432"/>
                  </a:lnTo>
                  <a:lnTo>
                    <a:pt x="1943" y="3430"/>
                  </a:lnTo>
                  <a:lnTo>
                    <a:pt x="1941" y="3437"/>
                  </a:lnTo>
                  <a:lnTo>
                    <a:pt x="1942" y="3446"/>
                  </a:lnTo>
                  <a:lnTo>
                    <a:pt x="1941" y="3452"/>
                  </a:lnTo>
                  <a:lnTo>
                    <a:pt x="1939" y="3456"/>
                  </a:lnTo>
                  <a:lnTo>
                    <a:pt x="1924" y="3454"/>
                  </a:lnTo>
                  <a:lnTo>
                    <a:pt x="1915" y="3451"/>
                  </a:lnTo>
                  <a:lnTo>
                    <a:pt x="1914" y="3426"/>
                  </a:lnTo>
                  <a:lnTo>
                    <a:pt x="1881" y="3418"/>
                  </a:lnTo>
                  <a:lnTo>
                    <a:pt x="1870" y="3415"/>
                  </a:lnTo>
                  <a:lnTo>
                    <a:pt x="1858" y="3414"/>
                  </a:lnTo>
                  <a:lnTo>
                    <a:pt x="1854" y="3415"/>
                  </a:lnTo>
                  <a:lnTo>
                    <a:pt x="1854" y="3444"/>
                  </a:lnTo>
                  <a:lnTo>
                    <a:pt x="1771" y="3430"/>
                  </a:lnTo>
                  <a:lnTo>
                    <a:pt x="1725" y="3422"/>
                  </a:lnTo>
                  <a:lnTo>
                    <a:pt x="1724" y="3407"/>
                  </a:lnTo>
                  <a:lnTo>
                    <a:pt x="1722" y="3391"/>
                  </a:lnTo>
                  <a:lnTo>
                    <a:pt x="1668" y="3379"/>
                  </a:lnTo>
                  <a:lnTo>
                    <a:pt x="1658" y="3376"/>
                  </a:lnTo>
                  <a:lnTo>
                    <a:pt x="1634" y="3372"/>
                  </a:lnTo>
                  <a:lnTo>
                    <a:pt x="1633" y="3134"/>
                  </a:lnTo>
                  <a:lnTo>
                    <a:pt x="1630" y="3128"/>
                  </a:lnTo>
                  <a:lnTo>
                    <a:pt x="1619" y="3128"/>
                  </a:lnTo>
                  <a:lnTo>
                    <a:pt x="1612" y="3128"/>
                  </a:lnTo>
                  <a:lnTo>
                    <a:pt x="1612" y="3079"/>
                  </a:lnTo>
                  <a:lnTo>
                    <a:pt x="1612" y="3065"/>
                  </a:lnTo>
                  <a:lnTo>
                    <a:pt x="1616" y="3059"/>
                  </a:lnTo>
                  <a:lnTo>
                    <a:pt x="1618" y="3054"/>
                  </a:lnTo>
                  <a:lnTo>
                    <a:pt x="1618" y="3039"/>
                  </a:lnTo>
                  <a:lnTo>
                    <a:pt x="1608" y="3031"/>
                  </a:lnTo>
                  <a:lnTo>
                    <a:pt x="1598" y="2940"/>
                  </a:lnTo>
                  <a:lnTo>
                    <a:pt x="1601" y="2934"/>
                  </a:lnTo>
                  <a:lnTo>
                    <a:pt x="1602" y="2927"/>
                  </a:lnTo>
                  <a:lnTo>
                    <a:pt x="1603" y="2920"/>
                  </a:lnTo>
                  <a:lnTo>
                    <a:pt x="1593" y="2909"/>
                  </a:lnTo>
                  <a:lnTo>
                    <a:pt x="1585" y="2921"/>
                  </a:lnTo>
                  <a:lnTo>
                    <a:pt x="1588" y="2936"/>
                  </a:lnTo>
                  <a:lnTo>
                    <a:pt x="1590" y="2947"/>
                  </a:lnTo>
                  <a:lnTo>
                    <a:pt x="1588" y="2959"/>
                  </a:lnTo>
                  <a:lnTo>
                    <a:pt x="1582" y="3011"/>
                  </a:lnTo>
                  <a:lnTo>
                    <a:pt x="1580" y="3028"/>
                  </a:lnTo>
                  <a:lnTo>
                    <a:pt x="1577" y="3033"/>
                  </a:lnTo>
                  <a:lnTo>
                    <a:pt x="1568" y="3037"/>
                  </a:lnTo>
                  <a:lnTo>
                    <a:pt x="1569" y="3055"/>
                  </a:lnTo>
                  <a:lnTo>
                    <a:pt x="1573" y="3062"/>
                  </a:lnTo>
                  <a:lnTo>
                    <a:pt x="1576" y="3067"/>
                  </a:lnTo>
                  <a:lnTo>
                    <a:pt x="1576" y="3099"/>
                  </a:lnTo>
                  <a:lnTo>
                    <a:pt x="1575" y="3128"/>
                  </a:lnTo>
                  <a:lnTo>
                    <a:pt x="1538" y="3129"/>
                  </a:lnTo>
                  <a:lnTo>
                    <a:pt x="1529" y="3130"/>
                  </a:lnTo>
                  <a:lnTo>
                    <a:pt x="1527" y="3139"/>
                  </a:lnTo>
                  <a:lnTo>
                    <a:pt x="1527" y="3152"/>
                  </a:lnTo>
                  <a:lnTo>
                    <a:pt x="1523" y="3154"/>
                  </a:lnTo>
                  <a:lnTo>
                    <a:pt x="1499" y="3152"/>
                  </a:lnTo>
                  <a:lnTo>
                    <a:pt x="1495" y="3147"/>
                  </a:lnTo>
                  <a:lnTo>
                    <a:pt x="1495" y="3127"/>
                  </a:lnTo>
                  <a:lnTo>
                    <a:pt x="1490" y="3123"/>
                  </a:lnTo>
                  <a:lnTo>
                    <a:pt x="1442" y="3119"/>
                  </a:lnTo>
                  <a:lnTo>
                    <a:pt x="1441" y="3132"/>
                  </a:lnTo>
                  <a:lnTo>
                    <a:pt x="1440" y="3146"/>
                  </a:lnTo>
                  <a:lnTo>
                    <a:pt x="1422" y="3145"/>
                  </a:lnTo>
                  <a:lnTo>
                    <a:pt x="1410" y="3144"/>
                  </a:lnTo>
                  <a:lnTo>
                    <a:pt x="1406" y="3141"/>
                  </a:lnTo>
                  <a:lnTo>
                    <a:pt x="1406" y="3122"/>
                  </a:lnTo>
                  <a:lnTo>
                    <a:pt x="1406" y="3116"/>
                  </a:lnTo>
                  <a:lnTo>
                    <a:pt x="1394" y="3114"/>
                  </a:lnTo>
                  <a:lnTo>
                    <a:pt x="1365" y="3114"/>
                  </a:lnTo>
                  <a:lnTo>
                    <a:pt x="1366" y="2703"/>
                  </a:lnTo>
                  <a:lnTo>
                    <a:pt x="1366" y="2659"/>
                  </a:lnTo>
                  <a:lnTo>
                    <a:pt x="1376" y="2657"/>
                  </a:lnTo>
                  <a:lnTo>
                    <a:pt x="1379" y="2649"/>
                  </a:lnTo>
                  <a:lnTo>
                    <a:pt x="1374" y="2643"/>
                  </a:lnTo>
                  <a:lnTo>
                    <a:pt x="1368" y="2637"/>
                  </a:lnTo>
                  <a:lnTo>
                    <a:pt x="1369" y="2615"/>
                  </a:lnTo>
                  <a:lnTo>
                    <a:pt x="1364" y="2611"/>
                  </a:lnTo>
                  <a:lnTo>
                    <a:pt x="1357" y="2610"/>
                  </a:lnTo>
                  <a:lnTo>
                    <a:pt x="1357" y="2286"/>
                  </a:lnTo>
                  <a:lnTo>
                    <a:pt x="1357" y="2079"/>
                  </a:lnTo>
                  <a:lnTo>
                    <a:pt x="1365" y="2069"/>
                  </a:lnTo>
                  <a:lnTo>
                    <a:pt x="1361" y="2057"/>
                  </a:lnTo>
                  <a:lnTo>
                    <a:pt x="1357" y="2043"/>
                  </a:lnTo>
                  <a:lnTo>
                    <a:pt x="1357" y="2028"/>
                  </a:lnTo>
                  <a:lnTo>
                    <a:pt x="1358" y="1860"/>
                  </a:lnTo>
                  <a:lnTo>
                    <a:pt x="1357" y="1832"/>
                  </a:lnTo>
                  <a:lnTo>
                    <a:pt x="1358" y="1824"/>
                  </a:lnTo>
                  <a:lnTo>
                    <a:pt x="1358" y="1776"/>
                  </a:lnTo>
                  <a:lnTo>
                    <a:pt x="1355" y="1768"/>
                  </a:lnTo>
                  <a:lnTo>
                    <a:pt x="1349" y="1763"/>
                  </a:lnTo>
                  <a:lnTo>
                    <a:pt x="1342" y="1760"/>
                  </a:lnTo>
                  <a:lnTo>
                    <a:pt x="1335" y="1766"/>
                  </a:lnTo>
                  <a:lnTo>
                    <a:pt x="1328" y="1764"/>
                  </a:lnTo>
                  <a:lnTo>
                    <a:pt x="1328" y="1755"/>
                  </a:lnTo>
                  <a:lnTo>
                    <a:pt x="1325" y="1748"/>
                  </a:lnTo>
                  <a:lnTo>
                    <a:pt x="1319" y="1743"/>
                  </a:lnTo>
                  <a:lnTo>
                    <a:pt x="1315" y="1736"/>
                  </a:lnTo>
                  <a:lnTo>
                    <a:pt x="1315" y="1723"/>
                  </a:lnTo>
                  <a:lnTo>
                    <a:pt x="1319" y="1649"/>
                  </a:lnTo>
                  <a:lnTo>
                    <a:pt x="1322" y="1632"/>
                  </a:lnTo>
                  <a:lnTo>
                    <a:pt x="1320" y="1611"/>
                  </a:lnTo>
                  <a:lnTo>
                    <a:pt x="1307" y="1610"/>
                  </a:lnTo>
                  <a:lnTo>
                    <a:pt x="1292" y="1497"/>
                  </a:lnTo>
                  <a:lnTo>
                    <a:pt x="1292" y="1481"/>
                  </a:lnTo>
                  <a:lnTo>
                    <a:pt x="1296" y="1474"/>
                  </a:lnTo>
                  <a:lnTo>
                    <a:pt x="1297" y="1465"/>
                  </a:lnTo>
                  <a:lnTo>
                    <a:pt x="1299" y="1457"/>
                  </a:lnTo>
                  <a:lnTo>
                    <a:pt x="1299" y="1451"/>
                  </a:lnTo>
                  <a:lnTo>
                    <a:pt x="1292" y="1449"/>
                  </a:lnTo>
                  <a:lnTo>
                    <a:pt x="1291" y="1441"/>
                  </a:lnTo>
                  <a:lnTo>
                    <a:pt x="1286" y="1438"/>
                  </a:lnTo>
                  <a:lnTo>
                    <a:pt x="1282" y="1445"/>
                  </a:lnTo>
                  <a:lnTo>
                    <a:pt x="1278" y="1449"/>
                  </a:lnTo>
                  <a:lnTo>
                    <a:pt x="1273" y="1453"/>
                  </a:lnTo>
                  <a:lnTo>
                    <a:pt x="1275" y="1459"/>
                  </a:lnTo>
                  <a:lnTo>
                    <a:pt x="1276" y="1466"/>
                  </a:lnTo>
                  <a:lnTo>
                    <a:pt x="1276" y="1473"/>
                  </a:lnTo>
                  <a:lnTo>
                    <a:pt x="1280" y="1478"/>
                  </a:lnTo>
                  <a:lnTo>
                    <a:pt x="1281" y="1485"/>
                  </a:lnTo>
                  <a:lnTo>
                    <a:pt x="1271" y="1570"/>
                  </a:lnTo>
                  <a:lnTo>
                    <a:pt x="1268" y="1609"/>
                  </a:lnTo>
                  <a:lnTo>
                    <a:pt x="1253" y="1611"/>
                  </a:lnTo>
                  <a:lnTo>
                    <a:pt x="1235" y="1573"/>
                  </a:lnTo>
                  <a:lnTo>
                    <a:pt x="1236" y="1542"/>
                  </a:lnTo>
                  <a:lnTo>
                    <a:pt x="1236" y="1530"/>
                  </a:lnTo>
                  <a:lnTo>
                    <a:pt x="1242" y="1522"/>
                  </a:lnTo>
                  <a:lnTo>
                    <a:pt x="1248" y="1516"/>
                  </a:lnTo>
                  <a:lnTo>
                    <a:pt x="1246" y="1504"/>
                  </a:lnTo>
                  <a:lnTo>
                    <a:pt x="1238" y="1492"/>
                  </a:lnTo>
                  <a:lnTo>
                    <a:pt x="1234" y="1487"/>
                  </a:lnTo>
                  <a:lnTo>
                    <a:pt x="1218" y="1488"/>
                  </a:lnTo>
                  <a:lnTo>
                    <a:pt x="1218" y="1499"/>
                  </a:lnTo>
                  <a:lnTo>
                    <a:pt x="1216" y="1517"/>
                  </a:lnTo>
                  <a:lnTo>
                    <a:pt x="1191" y="1463"/>
                  </a:lnTo>
                  <a:lnTo>
                    <a:pt x="1188" y="1404"/>
                  </a:lnTo>
                  <a:lnTo>
                    <a:pt x="1183" y="1366"/>
                  </a:lnTo>
                  <a:lnTo>
                    <a:pt x="1181" y="1343"/>
                  </a:lnTo>
                  <a:lnTo>
                    <a:pt x="1184" y="1320"/>
                  </a:lnTo>
                  <a:lnTo>
                    <a:pt x="1187" y="1301"/>
                  </a:lnTo>
                  <a:lnTo>
                    <a:pt x="1173" y="1262"/>
                  </a:lnTo>
                  <a:lnTo>
                    <a:pt x="1176" y="1245"/>
                  </a:lnTo>
                  <a:lnTo>
                    <a:pt x="1176" y="1226"/>
                  </a:lnTo>
                  <a:lnTo>
                    <a:pt x="1175" y="1215"/>
                  </a:lnTo>
                  <a:lnTo>
                    <a:pt x="1170" y="1204"/>
                  </a:lnTo>
                  <a:lnTo>
                    <a:pt x="1164" y="1195"/>
                  </a:lnTo>
                  <a:lnTo>
                    <a:pt x="1165" y="1171"/>
                  </a:lnTo>
                  <a:lnTo>
                    <a:pt x="1165" y="1154"/>
                  </a:lnTo>
                  <a:lnTo>
                    <a:pt x="1165" y="1139"/>
                  </a:lnTo>
                  <a:lnTo>
                    <a:pt x="1157" y="1132"/>
                  </a:lnTo>
                  <a:lnTo>
                    <a:pt x="1154" y="1120"/>
                  </a:lnTo>
                  <a:lnTo>
                    <a:pt x="1156" y="1084"/>
                  </a:lnTo>
                  <a:lnTo>
                    <a:pt x="1156" y="1059"/>
                  </a:lnTo>
                  <a:lnTo>
                    <a:pt x="1157" y="1039"/>
                  </a:lnTo>
                  <a:lnTo>
                    <a:pt x="1159" y="1022"/>
                  </a:lnTo>
                  <a:lnTo>
                    <a:pt x="1146" y="983"/>
                  </a:lnTo>
                  <a:lnTo>
                    <a:pt x="1146" y="974"/>
                  </a:lnTo>
                  <a:lnTo>
                    <a:pt x="1132" y="804"/>
                  </a:lnTo>
                  <a:lnTo>
                    <a:pt x="1127" y="753"/>
                  </a:lnTo>
                  <a:lnTo>
                    <a:pt x="1105" y="500"/>
                  </a:lnTo>
                  <a:lnTo>
                    <a:pt x="1093" y="357"/>
                  </a:lnTo>
                  <a:lnTo>
                    <a:pt x="1080" y="210"/>
                  </a:lnTo>
                  <a:lnTo>
                    <a:pt x="1071" y="117"/>
                  </a:lnTo>
                  <a:lnTo>
                    <a:pt x="1070" y="110"/>
                  </a:lnTo>
                  <a:lnTo>
                    <a:pt x="1067" y="106"/>
                  </a:lnTo>
                  <a:lnTo>
                    <a:pt x="1063" y="100"/>
                  </a:lnTo>
                  <a:lnTo>
                    <a:pt x="1063" y="88"/>
                  </a:lnTo>
                  <a:lnTo>
                    <a:pt x="1064" y="65"/>
                  </a:lnTo>
                  <a:lnTo>
                    <a:pt x="1063" y="58"/>
                  </a:lnTo>
                  <a:lnTo>
                    <a:pt x="1061" y="49"/>
                  </a:lnTo>
                  <a:lnTo>
                    <a:pt x="1061" y="32"/>
                  </a:lnTo>
                  <a:lnTo>
                    <a:pt x="1061" y="5"/>
                  </a:lnTo>
                  <a:lnTo>
                    <a:pt x="1058" y="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4" name="Freeform 35">
              <a:extLst>
                <a:ext uri="{FF2B5EF4-FFF2-40B4-BE49-F238E27FC236}">
                  <a16:creationId xmlns:a16="http://schemas.microsoft.com/office/drawing/2014/main" id="{5D5AD390-694F-476A-993F-05F24DEEAB41}"/>
                </a:ext>
              </a:extLst>
            </p:cNvPr>
            <p:cNvSpPr>
              <a:spLocks noEditPoints="1"/>
            </p:cNvSpPr>
            <p:nvPr/>
          </p:nvSpPr>
          <p:spPr bwMode="auto">
            <a:xfrm>
              <a:off x="3443250" y="4164194"/>
              <a:ext cx="1555666" cy="989969"/>
            </a:xfrm>
            <a:custGeom>
              <a:avLst/>
              <a:gdLst>
                <a:gd name="T0" fmla="*/ 2772 w 3630"/>
                <a:gd name="T1" fmla="*/ 331 h 2308"/>
                <a:gd name="T2" fmla="*/ 3225 w 3630"/>
                <a:gd name="T3" fmla="*/ 557 h 2308"/>
                <a:gd name="T4" fmla="*/ 2936 w 3630"/>
                <a:gd name="T5" fmla="*/ 837 h 2308"/>
                <a:gd name="T6" fmla="*/ 2582 w 3630"/>
                <a:gd name="T7" fmla="*/ 210 h 2308"/>
                <a:gd name="T8" fmla="*/ 3007 w 3630"/>
                <a:gd name="T9" fmla="*/ 823 h 2308"/>
                <a:gd name="T10" fmla="*/ 2543 w 3630"/>
                <a:gd name="T11" fmla="*/ 857 h 2308"/>
                <a:gd name="T12" fmla="*/ 2545 w 3630"/>
                <a:gd name="T13" fmla="*/ 574 h 2308"/>
                <a:gd name="T14" fmla="*/ 2841 w 3630"/>
                <a:gd name="T15" fmla="*/ 832 h 2308"/>
                <a:gd name="T16" fmla="*/ 2098 w 3630"/>
                <a:gd name="T17" fmla="*/ 875 h 2308"/>
                <a:gd name="T18" fmla="*/ 2272 w 3630"/>
                <a:gd name="T19" fmla="*/ 553 h 2308"/>
                <a:gd name="T20" fmla="*/ 2509 w 3630"/>
                <a:gd name="T21" fmla="*/ 502 h 2308"/>
                <a:gd name="T22" fmla="*/ 2270 w 3630"/>
                <a:gd name="T23" fmla="*/ 940 h 2308"/>
                <a:gd name="T24" fmla="*/ 2201 w 3630"/>
                <a:gd name="T25" fmla="*/ 952 h 2308"/>
                <a:gd name="T26" fmla="*/ 2095 w 3630"/>
                <a:gd name="T27" fmla="*/ 946 h 2308"/>
                <a:gd name="T28" fmla="*/ 1468 w 3630"/>
                <a:gd name="T29" fmla="*/ 535 h 2308"/>
                <a:gd name="T30" fmla="*/ 1736 w 3630"/>
                <a:gd name="T31" fmla="*/ 946 h 2308"/>
                <a:gd name="T32" fmla="*/ 1442 w 3630"/>
                <a:gd name="T33" fmla="*/ 547 h 2308"/>
                <a:gd name="T34" fmla="*/ 1704 w 3630"/>
                <a:gd name="T35" fmla="*/ 730 h 2308"/>
                <a:gd name="T36" fmla="*/ 1951 w 3630"/>
                <a:gd name="T37" fmla="*/ 889 h 2308"/>
                <a:gd name="T38" fmla="*/ 1791 w 3630"/>
                <a:gd name="T39" fmla="*/ 976 h 2308"/>
                <a:gd name="T40" fmla="*/ 1944 w 3630"/>
                <a:gd name="T41" fmla="*/ 942 h 2308"/>
                <a:gd name="T42" fmla="*/ 1723 w 3630"/>
                <a:gd name="T43" fmla="*/ 992 h 2308"/>
                <a:gd name="T44" fmla="*/ 1559 w 3630"/>
                <a:gd name="T45" fmla="*/ 1029 h 2308"/>
                <a:gd name="T46" fmla="*/ 1389 w 3630"/>
                <a:gd name="T47" fmla="*/ 1111 h 2308"/>
                <a:gd name="T48" fmla="*/ 1603 w 3630"/>
                <a:gd name="T49" fmla="*/ 809 h 2308"/>
                <a:gd name="T50" fmla="*/ 1333 w 3630"/>
                <a:gd name="T51" fmla="*/ 581 h 2308"/>
                <a:gd name="T52" fmla="*/ 1067 w 3630"/>
                <a:gd name="T53" fmla="*/ 930 h 2308"/>
                <a:gd name="T54" fmla="*/ 1067 w 3630"/>
                <a:gd name="T55" fmla="*/ 1102 h 2308"/>
                <a:gd name="T56" fmla="*/ 969 w 3630"/>
                <a:gd name="T57" fmla="*/ 1113 h 2308"/>
                <a:gd name="T58" fmla="*/ 874 w 3630"/>
                <a:gd name="T59" fmla="*/ 1149 h 2308"/>
                <a:gd name="T60" fmla="*/ 610 w 3630"/>
                <a:gd name="T61" fmla="*/ 786 h 2308"/>
                <a:gd name="T62" fmla="*/ 570 w 3630"/>
                <a:gd name="T63" fmla="*/ 1256 h 2308"/>
                <a:gd name="T64" fmla="*/ 696 w 3630"/>
                <a:gd name="T65" fmla="*/ 822 h 2308"/>
                <a:gd name="T66" fmla="*/ 706 w 3630"/>
                <a:gd name="T67" fmla="*/ 808 h 2308"/>
                <a:gd name="T68" fmla="*/ 1013 w 3630"/>
                <a:gd name="T69" fmla="*/ 1004 h 2308"/>
                <a:gd name="T70" fmla="*/ 181 w 3630"/>
                <a:gd name="T71" fmla="*/ 1244 h 2308"/>
                <a:gd name="T72" fmla="*/ 550 w 3630"/>
                <a:gd name="T73" fmla="*/ 807 h 2308"/>
                <a:gd name="T74" fmla="*/ 537 w 3630"/>
                <a:gd name="T75" fmla="*/ 1279 h 2308"/>
                <a:gd name="T76" fmla="*/ 400 w 3630"/>
                <a:gd name="T77" fmla="*/ 1343 h 2308"/>
                <a:gd name="T78" fmla="*/ 3614 w 3630"/>
                <a:gd name="T79" fmla="*/ 1443 h 2308"/>
                <a:gd name="T80" fmla="*/ 3611 w 3630"/>
                <a:gd name="T81" fmla="*/ 802 h 2308"/>
                <a:gd name="T82" fmla="*/ 2881 w 3630"/>
                <a:gd name="T83" fmla="*/ 325 h 2308"/>
                <a:gd name="T84" fmla="*/ 2538 w 3630"/>
                <a:gd name="T85" fmla="*/ 14 h 2308"/>
                <a:gd name="T86" fmla="*/ 2515 w 3630"/>
                <a:gd name="T87" fmla="*/ 124 h 2308"/>
                <a:gd name="T88" fmla="*/ 2143 w 3630"/>
                <a:gd name="T89" fmla="*/ 685 h 2308"/>
                <a:gd name="T90" fmla="*/ 1405 w 3630"/>
                <a:gd name="T91" fmla="*/ 463 h 2308"/>
                <a:gd name="T92" fmla="*/ 1371 w 3630"/>
                <a:gd name="T93" fmla="*/ 416 h 2308"/>
                <a:gd name="T94" fmla="*/ 1038 w 3630"/>
                <a:gd name="T95" fmla="*/ 918 h 2308"/>
                <a:gd name="T96" fmla="*/ 552 w 3630"/>
                <a:gd name="T97" fmla="*/ 730 h 2308"/>
                <a:gd name="T98" fmla="*/ 150 w 3630"/>
                <a:gd name="T99" fmla="*/ 1215 h 2308"/>
                <a:gd name="T100" fmla="*/ 115 w 3630"/>
                <a:gd name="T101" fmla="*/ 1433 h 2308"/>
                <a:gd name="T102" fmla="*/ 17 w 3630"/>
                <a:gd name="T103" fmla="*/ 1634 h 2308"/>
                <a:gd name="T104" fmla="*/ 49 w 3630"/>
                <a:gd name="T105" fmla="*/ 2106 h 2308"/>
                <a:gd name="T106" fmla="*/ 1308 w 3630"/>
                <a:gd name="T107" fmla="*/ 2308 h 2308"/>
                <a:gd name="T108" fmla="*/ 3618 w 3630"/>
                <a:gd name="T109" fmla="*/ 2308 h 2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30" h="2308">
                  <a:moveTo>
                    <a:pt x="3247" y="733"/>
                  </a:moveTo>
                  <a:lnTo>
                    <a:pt x="3135" y="638"/>
                  </a:lnTo>
                  <a:lnTo>
                    <a:pt x="3027" y="546"/>
                  </a:lnTo>
                  <a:lnTo>
                    <a:pt x="2934" y="467"/>
                  </a:lnTo>
                  <a:lnTo>
                    <a:pt x="2772" y="331"/>
                  </a:lnTo>
                  <a:lnTo>
                    <a:pt x="2652" y="229"/>
                  </a:lnTo>
                  <a:lnTo>
                    <a:pt x="2695" y="253"/>
                  </a:lnTo>
                  <a:lnTo>
                    <a:pt x="2868" y="353"/>
                  </a:lnTo>
                  <a:lnTo>
                    <a:pt x="3028" y="444"/>
                  </a:lnTo>
                  <a:lnTo>
                    <a:pt x="3225" y="557"/>
                  </a:lnTo>
                  <a:lnTo>
                    <a:pt x="3630" y="789"/>
                  </a:lnTo>
                  <a:lnTo>
                    <a:pt x="3330" y="804"/>
                  </a:lnTo>
                  <a:lnTo>
                    <a:pt x="3247" y="733"/>
                  </a:lnTo>
                  <a:close/>
                  <a:moveTo>
                    <a:pt x="3007" y="823"/>
                  </a:moveTo>
                  <a:lnTo>
                    <a:pt x="2936" y="837"/>
                  </a:lnTo>
                  <a:lnTo>
                    <a:pt x="2865" y="833"/>
                  </a:lnTo>
                  <a:lnTo>
                    <a:pt x="2818" y="730"/>
                  </a:lnTo>
                  <a:lnTo>
                    <a:pt x="2752" y="584"/>
                  </a:lnTo>
                  <a:lnTo>
                    <a:pt x="2676" y="416"/>
                  </a:lnTo>
                  <a:lnTo>
                    <a:pt x="2582" y="210"/>
                  </a:lnTo>
                  <a:lnTo>
                    <a:pt x="2645" y="263"/>
                  </a:lnTo>
                  <a:lnTo>
                    <a:pt x="2848" y="433"/>
                  </a:lnTo>
                  <a:lnTo>
                    <a:pt x="2992" y="555"/>
                  </a:lnTo>
                  <a:lnTo>
                    <a:pt x="3289" y="805"/>
                  </a:lnTo>
                  <a:lnTo>
                    <a:pt x="3007" y="823"/>
                  </a:lnTo>
                  <a:close/>
                  <a:moveTo>
                    <a:pt x="2545" y="935"/>
                  </a:moveTo>
                  <a:lnTo>
                    <a:pt x="2545" y="906"/>
                  </a:lnTo>
                  <a:lnTo>
                    <a:pt x="2893" y="891"/>
                  </a:lnTo>
                  <a:lnTo>
                    <a:pt x="2545" y="935"/>
                  </a:lnTo>
                  <a:close/>
                  <a:moveTo>
                    <a:pt x="2543" y="857"/>
                  </a:moveTo>
                  <a:lnTo>
                    <a:pt x="2849" y="865"/>
                  </a:lnTo>
                  <a:lnTo>
                    <a:pt x="2544" y="875"/>
                  </a:lnTo>
                  <a:lnTo>
                    <a:pt x="2543" y="857"/>
                  </a:lnTo>
                  <a:close/>
                  <a:moveTo>
                    <a:pt x="2545" y="752"/>
                  </a:moveTo>
                  <a:lnTo>
                    <a:pt x="2545" y="574"/>
                  </a:lnTo>
                  <a:lnTo>
                    <a:pt x="2545" y="243"/>
                  </a:lnTo>
                  <a:lnTo>
                    <a:pt x="2559" y="225"/>
                  </a:lnTo>
                  <a:lnTo>
                    <a:pt x="2618" y="351"/>
                  </a:lnTo>
                  <a:lnTo>
                    <a:pt x="2717" y="562"/>
                  </a:lnTo>
                  <a:lnTo>
                    <a:pt x="2841" y="832"/>
                  </a:lnTo>
                  <a:lnTo>
                    <a:pt x="2544" y="818"/>
                  </a:lnTo>
                  <a:lnTo>
                    <a:pt x="2545" y="752"/>
                  </a:lnTo>
                  <a:close/>
                  <a:moveTo>
                    <a:pt x="2509" y="502"/>
                  </a:moveTo>
                  <a:lnTo>
                    <a:pt x="2509" y="820"/>
                  </a:lnTo>
                  <a:lnTo>
                    <a:pt x="2098" y="875"/>
                  </a:lnTo>
                  <a:lnTo>
                    <a:pt x="2086" y="850"/>
                  </a:lnTo>
                  <a:lnTo>
                    <a:pt x="2109" y="819"/>
                  </a:lnTo>
                  <a:lnTo>
                    <a:pt x="2101" y="805"/>
                  </a:lnTo>
                  <a:lnTo>
                    <a:pt x="2158" y="721"/>
                  </a:lnTo>
                  <a:lnTo>
                    <a:pt x="2272" y="553"/>
                  </a:lnTo>
                  <a:lnTo>
                    <a:pt x="2477" y="248"/>
                  </a:lnTo>
                  <a:lnTo>
                    <a:pt x="2484" y="253"/>
                  </a:lnTo>
                  <a:lnTo>
                    <a:pt x="2500" y="230"/>
                  </a:lnTo>
                  <a:lnTo>
                    <a:pt x="2509" y="236"/>
                  </a:lnTo>
                  <a:lnTo>
                    <a:pt x="2509" y="502"/>
                  </a:lnTo>
                  <a:close/>
                  <a:moveTo>
                    <a:pt x="2233" y="887"/>
                  </a:moveTo>
                  <a:lnTo>
                    <a:pt x="2508" y="861"/>
                  </a:lnTo>
                  <a:lnTo>
                    <a:pt x="2508" y="878"/>
                  </a:lnTo>
                  <a:lnTo>
                    <a:pt x="2233" y="887"/>
                  </a:lnTo>
                  <a:close/>
                  <a:moveTo>
                    <a:pt x="2270" y="940"/>
                  </a:moveTo>
                  <a:lnTo>
                    <a:pt x="2268" y="915"/>
                  </a:lnTo>
                  <a:lnTo>
                    <a:pt x="2489" y="908"/>
                  </a:lnTo>
                  <a:lnTo>
                    <a:pt x="2270" y="940"/>
                  </a:lnTo>
                  <a:close/>
                  <a:moveTo>
                    <a:pt x="2250" y="944"/>
                  </a:moveTo>
                  <a:lnTo>
                    <a:pt x="2201" y="952"/>
                  </a:lnTo>
                  <a:lnTo>
                    <a:pt x="2093" y="917"/>
                  </a:lnTo>
                  <a:lnTo>
                    <a:pt x="2251" y="914"/>
                  </a:lnTo>
                  <a:lnTo>
                    <a:pt x="2250" y="944"/>
                  </a:lnTo>
                  <a:close/>
                  <a:moveTo>
                    <a:pt x="2102" y="969"/>
                  </a:moveTo>
                  <a:lnTo>
                    <a:pt x="2095" y="946"/>
                  </a:lnTo>
                  <a:lnTo>
                    <a:pt x="2146" y="962"/>
                  </a:lnTo>
                  <a:lnTo>
                    <a:pt x="2102" y="969"/>
                  </a:lnTo>
                  <a:close/>
                  <a:moveTo>
                    <a:pt x="2002" y="878"/>
                  </a:moveTo>
                  <a:cubicBezTo>
                    <a:pt x="1996" y="884"/>
                    <a:pt x="1995" y="893"/>
                    <a:pt x="1995" y="893"/>
                  </a:cubicBezTo>
                  <a:lnTo>
                    <a:pt x="1468" y="535"/>
                  </a:lnTo>
                  <a:lnTo>
                    <a:pt x="2060" y="795"/>
                  </a:lnTo>
                  <a:cubicBezTo>
                    <a:pt x="2060" y="795"/>
                    <a:pt x="2007" y="871"/>
                    <a:pt x="2002" y="878"/>
                  </a:cubicBezTo>
                  <a:close/>
                  <a:moveTo>
                    <a:pt x="1923" y="927"/>
                  </a:moveTo>
                  <a:lnTo>
                    <a:pt x="1754" y="964"/>
                  </a:lnTo>
                  <a:lnTo>
                    <a:pt x="1736" y="946"/>
                  </a:lnTo>
                  <a:lnTo>
                    <a:pt x="1727" y="935"/>
                  </a:lnTo>
                  <a:lnTo>
                    <a:pt x="1720" y="924"/>
                  </a:lnTo>
                  <a:lnTo>
                    <a:pt x="1703" y="900"/>
                  </a:lnTo>
                  <a:lnTo>
                    <a:pt x="1625" y="790"/>
                  </a:lnTo>
                  <a:lnTo>
                    <a:pt x="1442" y="547"/>
                  </a:lnTo>
                  <a:lnTo>
                    <a:pt x="1463" y="561"/>
                  </a:lnTo>
                  <a:lnTo>
                    <a:pt x="1531" y="609"/>
                  </a:lnTo>
                  <a:lnTo>
                    <a:pt x="1610" y="664"/>
                  </a:lnTo>
                  <a:lnTo>
                    <a:pt x="1676" y="711"/>
                  </a:lnTo>
                  <a:lnTo>
                    <a:pt x="1704" y="730"/>
                  </a:lnTo>
                  <a:lnTo>
                    <a:pt x="1713" y="736"/>
                  </a:lnTo>
                  <a:lnTo>
                    <a:pt x="1745" y="756"/>
                  </a:lnTo>
                  <a:lnTo>
                    <a:pt x="1767" y="770"/>
                  </a:lnTo>
                  <a:lnTo>
                    <a:pt x="1890" y="849"/>
                  </a:lnTo>
                  <a:lnTo>
                    <a:pt x="1951" y="889"/>
                  </a:lnTo>
                  <a:lnTo>
                    <a:pt x="1987" y="912"/>
                  </a:lnTo>
                  <a:lnTo>
                    <a:pt x="1923" y="927"/>
                  </a:lnTo>
                  <a:close/>
                  <a:moveTo>
                    <a:pt x="1801" y="1032"/>
                  </a:moveTo>
                  <a:lnTo>
                    <a:pt x="1791" y="1017"/>
                  </a:lnTo>
                  <a:lnTo>
                    <a:pt x="1791" y="976"/>
                  </a:lnTo>
                  <a:lnTo>
                    <a:pt x="1806" y="971"/>
                  </a:lnTo>
                  <a:lnTo>
                    <a:pt x="1834" y="966"/>
                  </a:lnTo>
                  <a:lnTo>
                    <a:pt x="1855" y="961"/>
                  </a:lnTo>
                  <a:lnTo>
                    <a:pt x="1887" y="954"/>
                  </a:lnTo>
                  <a:lnTo>
                    <a:pt x="1944" y="942"/>
                  </a:lnTo>
                  <a:lnTo>
                    <a:pt x="1987" y="999"/>
                  </a:lnTo>
                  <a:lnTo>
                    <a:pt x="1801" y="1032"/>
                  </a:lnTo>
                  <a:close/>
                  <a:moveTo>
                    <a:pt x="1580" y="1086"/>
                  </a:moveTo>
                  <a:lnTo>
                    <a:pt x="1578" y="1025"/>
                  </a:lnTo>
                  <a:lnTo>
                    <a:pt x="1723" y="992"/>
                  </a:lnTo>
                  <a:lnTo>
                    <a:pt x="1760" y="1050"/>
                  </a:lnTo>
                  <a:lnTo>
                    <a:pt x="1580" y="1086"/>
                  </a:lnTo>
                  <a:close/>
                  <a:moveTo>
                    <a:pt x="1559" y="1052"/>
                  </a:moveTo>
                  <a:lnTo>
                    <a:pt x="1404" y="1055"/>
                  </a:lnTo>
                  <a:lnTo>
                    <a:pt x="1559" y="1029"/>
                  </a:lnTo>
                  <a:lnTo>
                    <a:pt x="1559" y="1052"/>
                  </a:lnTo>
                  <a:close/>
                  <a:moveTo>
                    <a:pt x="1389" y="1111"/>
                  </a:moveTo>
                  <a:lnTo>
                    <a:pt x="1389" y="1093"/>
                  </a:lnTo>
                  <a:lnTo>
                    <a:pt x="1479" y="1095"/>
                  </a:lnTo>
                  <a:lnTo>
                    <a:pt x="1389" y="1111"/>
                  </a:lnTo>
                  <a:close/>
                  <a:moveTo>
                    <a:pt x="1395" y="576"/>
                  </a:moveTo>
                  <a:lnTo>
                    <a:pt x="1414" y="549"/>
                  </a:lnTo>
                  <a:lnTo>
                    <a:pt x="1473" y="630"/>
                  </a:lnTo>
                  <a:lnTo>
                    <a:pt x="1529" y="705"/>
                  </a:lnTo>
                  <a:lnTo>
                    <a:pt x="1603" y="809"/>
                  </a:lnTo>
                  <a:lnTo>
                    <a:pt x="1720" y="973"/>
                  </a:lnTo>
                  <a:lnTo>
                    <a:pt x="1395" y="1040"/>
                  </a:lnTo>
                  <a:lnTo>
                    <a:pt x="1395" y="576"/>
                  </a:lnTo>
                  <a:close/>
                  <a:moveTo>
                    <a:pt x="1067" y="930"/>
                  </a:moveTo>
                  <a:lnTo>
                    <a:pt x="1333" y="581"/>
                  </a:lnTo>
                  <a:lnTo>
                    <a:pt x="1342" y="585"/>
                  </a:lnTo>
                  <a:lnTo>
                    <a:pt x="1356" y="564"/>
                  </a:lnTo>
                  <a:lnTo>
                    <a:pt x="1364" y="569"/>
                  </a:lnTo>
                  <a:lnTo>
                    <a:pt x="1365" y="1052"/>
                  </a:lnTo>
                  <a:lnTo>
                    <a:pt x="1067" y="930"/>
                  </a:lnTo>
                  <a:close/>
                  <a:moveTo>
                    <a:pt x="1130" y="1120"/>
                  </a:moveTo>
                  <a:lnTo>
                    <a:pt x="1355" y="1093"/>
                  </a:lnTo>
                  <a:lnTo>
                    <a:pt x="1356" y="1113"/>
                  </a:lnTo>
                  <a:lnTo>
                    <a:pt x="1130" y="1120"/>
                  </a:lnTo>
                  <a:close/>
                  <a:moveTo>
                    <a:pt x="1067" y="1102"/>
                  </a:moveTo>
                  <a:lnTo>
                    <a:pt x="986" y="1042"/>
                  </a:lnTo>
                  <a:lnTo>
                    <a:pt x="1002" y="1020"/>
                  </a:lnTo>
                  <a:lnTo>
                    <a:pt x="1121" y="1095"/>
                  </a:lnTo>
                  <a:lnTo>
                    <a:pt x="1067" y="1102"/>
                  </a:lnTo>
                  <a:close/>
                  <a:moveTo>
                    <a:pt x="969" y="1113"/>
                  </a:moveTo>
                  <a:lnTo>
                    <a:pt x="954" y="1097"/>
                  </a:lnTo>
                  <a:lnTo>
                    <a:pt x="972" y="1057"/>
                  </a:lnTo>
                  <a:lnTo>
                    <a:pt x="1039" y="1105"/>
                  </a:lnTo>
                  <a:lnTo>
                    <a:pt x="969" y="1113"/>
                  </a:lnTo>
                  <a:close/>
                  <a:moveTo>
                    <a:pt x="874" y="1149"/>
                  </a:moveTo>
                  <a:lnTo>
                    <a:pt x="897" y="1214"/>
                  </a:lnTo>
                  <a:lnTo>
                    <a:pt x="860" y="1222"/>
                  </a:lnTo>
                  <a:lnTo>
                    <a:pt x="570" y="1222"/>
                  </a:lnTo>
                  <a:lnTo>
                    <a:pt x="579" y="811"/>
                  </a:lnTo>
                  <a:lnTo>
                    <a:pt x="610" y="786"/>
                  </a:lnTo>
                  <a:lnTo>
                    <a:pt x="943" y="1038"/>
                  </a:lnTo>
                  <a:lnTo>
                    <a:pt x="877" y="1121"/>
                  </a:lnTo>
                  <a:cubicBezTo>
                    <a:pt x="869" y="1130"/>
                    <a:pt x="874" y="1149"/>
                    <a:pt x="874" y="1149"/>
                  </a:cubicBezTo>
                  <a:close/>
                  <a:moveTo>
                    <a:pt x="570" y="1277"/>
                  </a:moveTo>
                  <a:lnTo>
                    <a:pt x="570" y="1256"/>
                  </a:lnTo>
                  <a:lnTo>
                    <a:pt x="693" y="1256"/>
                  </a:lnTo>
                  <a:lnTo>
                    <a:pt x="570" y="1277"/>
                  </a:lnTo>
                  <a:close/>
                  <a:moveTo>
                    <a:pt x="974" y="1006"/>
                  </a:moveTo>
                  <a:lnTo>
                    <a:pt x="959" y="1020"/>
                  </a:lnTo>
                  <a:lnTo>
                    <a:pt x="696" y="822"/>
                  </a:lnTo>
                  <a:lnTo>
                    <a:pt x="974" y="1006"/>
                  </a:lnTo>
                  <a:close/>
                  <a:moveTo>
                    <a:pt x="1023" y="940"/>
                  </a:moveTo>
                  <a:lnTo>
                    <a:pt x="986" y="987"/>
                  </a:lnTo>
                  <a:lnTo>
                    <a:pt x="868" y="912"/>
                  </a:lnTo>
                  <a:lnTo>
                    <a:pt x="706" y="808"/>
                  </a:lnTo>
                  <a:lnTo>
                    <a:pt x="1023" y="940"/>
                  </a:lnTo>
                  <a:close/>
                  <a:moveTo>
                    <a:pt x="1053" y="951"/>
                  </a:moveTo>
                  <a:lnTo>
                    <a:pt x="1330" y="1064"/>
                  </a:lnTo>
                  <a:lnTo>
                    <a:pt x="1150" y="1088"/>
                  </a:lnTo>
                  <a:lnTo>
                    <a:pt x="1013" y="1004"/>
                  </a:lnTo>
                  <a:lnTo>
                    <a:pt x="1053" y="951"/>
                  </a:lnTo>
                  <a:close/>
                  <a:moveTo>
                    <a:pt x="537" y="1229"/>
                  </a:moveTo>
                  <a:lnTo>
                    <a:pt x="172" y="1279"/>
                  </a:lnTo>
                  <a:lnTo>
                    <a:pt x="163" y="1265"/>
                  </a:lnTo>
                  <a:lnTo>
                    <a:pt x="181" y="1244"/>
                  </a:lnTo>
                  <a:lnTo>
                    <a:pt x="176" y="1233"/>
                  </a:lnTo>
                  <a:lnTo>
                    <a:pt x="518" y="816"/>
                  </a:lnTo>
                  <a:lnTo>
                    <a:pt x="525" y="823"/>
                  </a:lnTo>
                  <a:lnTo>
                    <a:pt x="542" y="805"/>
                  </a:lnTo>
                  <a:lnTo>
                    <a:pt x="550" y="807"/>
                  </a:lnTo>
                  <a:lnTo>
                    <a:pt x="537" y="1229"/>
                  </a:lnTo>
                  <a:close/>
                  <a:moveTo>
                    <a:pt x="537" y="1279"/>
                  </a:moveTo>
                  <a:lnTo>
                    <a:pt x="290" y="1288"/>
                  </a:lnTo>
                  <a:lnTo>
                    <a:pt x="537" y="1258"/>
                  </a:lnTo>
                  <a:lnTo>
                    <a:pt x="537" y="1279"/>
                  </a:lnTo>
                  <a:close/>
                  <a:moveTo>
                    <a:pt x="417" y="1338"/>
                  </a:moveTo>
                  <a:lnTo>
                    <a:pt x="416" y="1327"/>
                  </a:lnTo>
                  <a:cubicBezTo>
                    <a:pt x="416" y="1327"/>
                    <a:pt x="418" y="1322"/>
                    <a:pt x="410" y="1320"/>
                  </a:cubicBezTo>
                  <a:cubicBezTo>
                    <a:pt x="410" y="1320"/>
                    <a:pt x="401" y="1318"/>
                    <a:pt x="400" y="1326"/>
                  </a:cubicBezTo>
                  <a:lnTo>
                    <a:pt x="400" y="1343"/>
                  </a:lnTo>
                  <a:lnTo>
                    <a:pt x="233" y="1314"/>
                  </a:lnTo>
                  <a:lnTo>
                    <a:pt x="537" y="1301"/>
                  </a:lnTo>
                  <a:lnTo>
                    <a:pt x="417" y="1338"/>
                  </a:lnTo>
                  <a:close/>
                  <a:moveTo>
                    <a:pt x="3615" y="1696"/>
                  </a:moveTo>
                  <a:lnTo>
                    <a:pt x="3614" y="1443"/>
                  </a:lnTo>
                  <a:lnTo>
                    <a:pt x="3613" y="1245"/>
                  </a:lnTo>
                  <a:lnTo>
                    <a:pt x="3610" y="942"/>
                  </a:lnTo>
                  <a:lnTo>
                    <a:pt x="3610" y="858"/>
                  </a:lnTo>
                  <a:lnTo>
                    <a:pt x="3612" y="826"/>
                  </a:lnTo>
                  <a:lnTo>
                    <a:pt x="3611" y="802"/>
                  </a:lnTo>
                  <a:lnTo>
                    <a:pt x="3630" y="789"/>
                  </a:lnTo>
                  <a:lnTo>
                    <a:pt x="3623" y="753"/>
                  </a:lnTo>
                  <a:lnTo>
                    <a:pt x="3361" y="602"/>
                  </a:lnTo>
                  <a:lnTo>
                    <a:pt x="3172" y="493"/>
                  </a:lnTo>
                  <a:lnTo>
                    <a:pt x="2881" y="325"/>
                  </a:lnTo>
                  <a:lnTo>
                    <a:pt x="2609" y="168"/>
                  </a:lnTo>
                  <a:lnTo>
                    <a:pt x="2549" y="133"/>
                  </a:lnTo>
                  <a:lnTo>
                    <a:pt x="2549" y="87"/>
                  </a:lnTo>
                  <a:lnTo>
                    <a:pt x="2549" y="80"/>
                  </a:lnTo>
                  <a:cubicBezTo>
                    <a:pt x="2549" y="80"/>
                    <a:pt x="2545" y="30"/>
                    <a:pt x="2538" y="14"/>
                  </a:cubicBezTo>
                  <a:cubicBezTo>
                    <a:pt x="2538" y="14"/>
                    <a:pt x="2535" y="6"/>
                    <a:pt x="2529" y="6"/>
                  </a:cubicBezTo>
                  <a:cubicBezTo>
                    <a:pt x="2529" y="6"/>
                    <a:pt x="2519" y="0"/>
                    <a:pt x="2517" y="14"/>
                  </a:cubicBezTo>
                  <a:lnTo>
                    <a:pt x="2515" y="72"/>
                  </a:lnTo>
                  <a:lnTo>
                    <a:pt x="2516" y="114"/>
                  </a:lnTo>
                  <a:lnTo>
                    <a:pt x="2515" y="124"/>
                  </a:lnTo>
                  <a:lnTo>
                    <a:pt x="2452" y="215"/>
                  </a:lnTo>
                  <a:lnTo>
                    <a:pt x="2454" y="224"/>
                  </a:lnTo>
                  <a:lnTo>
                    <a:pt x="2368" y="351"/>
                  </a:lnTo>
                  <a:lnTo>
                    <a:pt x="2272" y="494"/>
                  </a:lnTo>
                  <a:lnTo>
                    <a:pt x="2143" y="685"/>
                  </a:lnTo>
                  <a:lnTo>
                    <a:pt x="2084" y="773"/>
                  </a:lnTo>
                  <a:lnTo>
                    <a:pt x="1891" y="692"/>
                  </a:lnTo>
                  <a:lnTo>
                    <a:pt x="1643" y="582"/>
                  </a:lnTo>
                  <a:lnTo>
                    <a:pt x="1405" y="476"/>
                  </a:lnTo>
                  <a:lnTo>
                    <a:pt x="1405" y="463"/>
                  </a:lnTo>
                  <a:lnTo>
                    <a:pt x="1393" y="399"/>
                  </a:lnTo>
                  <a:lnTo>
                    <a:pt x="1391" y="390"/>
                  </a:lnTo>
                  <a:cubicBezTo>
                    <a:pt x="1391" y="390"/>
                    <a:pt x="1390" y="373"/>
                    <a:pt x="1380" y="370"/>
                  </a:cubicBezTo>
                  <a:cubicBezTo>
                    <a:pt x="1380" y="370"/>
                    <a:pt x="1373" y="371"/>
                    <a:pt x="1373" y="382"/>
                  </a:cubicBezTo>
                  <a:lnTo>
                    <a:pt x="1371" y="416"/>
                  </a:lnTo>
                  <a:lnTo>
                    <a:pt x="1370" y="462"/>
                  </a:lnTo>
                  <a:lnTo>
                    <a:pt x="1371" y="476"/>
                  </a:lnTo>
                  <a:lnTo>
                    <a:pt x="1308" y="552"/>
                  </a:lnTo>
                  <a:lnTo>
                    <a:pt x="1315" y="561"/>
                  </a:lnTo>
                  <a:lnTo>
                    <a:pt x="1038" y="918"/>
                  </a:lnTo>
                  <a:lnTo>
                    <a:pt x="582" y="726"/>
                  </a:lnTo>
                  <a:cubicBezTo>
                    <a:pt x="582" y="726"/>
                    <a:pt x="581" y="662"/>
                    <a:pt x="569" y="644"/>
                  </a:cubicBezTo>
                  <a:cubicBezTo>
                    <a:pt x="569" y="644"/>
                    <a:pt x="563" y="636"/>
                    <a:pt x="555" y="649"/>
                  </a:cubicBezTo>
                  <a:cubicBezTo>
                    <a:pt x="555" y="649"/>
                    <a:pt x="552" y="665"/>
                    <a:pt x="552" y="674"/>
                  </a:cubicBezTo>
                  <a:lnTo>
                    <a:pt x="552" y="730"/>
                  </a:lnTo>
                  <a:lnTo>
                    <a:pt x="493" y="795"/>
                  </a:lnTo>
                  <a:lnTo>
                    <a:pt x="499" y="805"/>
                  </a:lnTo>
                  <a:lnTo>
                    <a:pt x="348" y="985"/>
                  </a:lnTo>
                  <a:lnTo>
                    <a:pt x="157" y="1217"/>
                  </a:lnTo>
                  <a:lnTo>
                    <a:pt x="150" y="1215"/>
                  </a:lnTo>
                  <a:lnTo>
                    <a:pt x="95" y="1283"/>
                  </a:lnTo>
                  <a:cubicBezTo>
                    <a:pt x="95" y="1283"/>
                    <a:pt x="90" y="1286"/>
                    <a:pt x="86" y="1295"/>
                  </a:cubicBezTo>
                  <a:cubicBezTo>
                    <a:pt x="86" y="1295"/>
                    <a:pt x="82" y="1301"/>
                    <a:pt x="87" y="1313"/>
                  </a:cubicBezTo>
                  <a:lnTo>
                    <a:pt x="132" y="1434"/>
                  </a:lnTo>
                  <a:lnTo>
                    <a:pt x="115" y="1433"/>
                  </a:lnTo>
                  <a:lnTo>
                    <a:pt x="117" y="1522"/>
                  </a:lnTo>
                  <a:lnTo>
                    <a:pt x="72" y="1536"/>
                  </a:lnTo>
                  <a:lnTo>
                    <a:pt x="32" y="1560"/>
                  </a:lnTo>
                  <a:lnTo>
                    <a:pt x="14" y="1592"/>
                  </a:lnTo>
                  <a:lnTo>
                    <a:pt x="17" y="1634"/>
                  </a:lnTo>
                  <a:lnTo>
                    <a:pt x="0" y="1647"/>
                  </a:lnTo>
                  <a:lnTo>
                    <a:pt x="19" y="1649"/>
                  </a:lnTo>
                  <a:lnTo>
                    <a:pt x="31" y="1753"/>
                  </a:lnTo>
                  <a:lnTo>
                    <a:pt x="49" y="1919"/>
                  </a:lnTo>
                  <a:lnTo>
                    <a:pt x="49" y="2106"/>
                  </a:lnTo>
                  <a:lnTo>
                    <a:pt x="49" y="2307"/>
                  </a:lnTo>
                  <a:lnTo>
                    <a:pt x="127" y="2307"/>
                  </a:lnTo>
                  <a:lnTo>
                    <a:pt x="489" y="2306"/>
                  </a:lnTo>
                  <a:lnTo>
                    <a:pt x="1049" y="2307"/>
                  </a:lnTo>
                  <a:lnTo>
                    <a:pt x="1308" y="2308"/>
                  </a:lnTo>
                  <a:lnTo>
                    <a:pt x="1670" y="2308"/>
                  </a:lnTo>
                  <a:lnTo>
                    <a:pt x="2070" y="2308"/>
                  </a:lnTo>
                  <a:lnTo>
                    <a:pt x="2744" y="2308"/>
                  </a:lnTo>
                  <a:lnTo>
                    <a:pt x="3286" y="2308"/>
                  </a:lnTo>
                  <a:lnTo>
                    <a:pt x="3618" y="2308"/>
                  </a:lnTo>
                  <a:lnTo>
                    <a:pt x="3618" y="1942"/>
                  </a:lnTo>
                  <a:lnTo>
                    <a:pt x="3618" y="1907"/>
                  </a:lnTo>
                  <a:lnTo>
                    <a:pt x="3616" y="1901"/>
                  </a:lnTo>
                  <a:lnTo>
                    <a:pt x="3615" y="1696"/>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5" name="Freeform 36">
              <a:extLst>
                <a:ext uri="{FF2B5EF4-FFF2-40B4-BE49-F238E27FC236}">
                  <a16:creationId xmlns:a16="http://schemas.microsoft.com/office/drawing/2014/main" id="{58FBCB02-96D4-4CD5-92EB-E9CBF896A351}"/>
                </a:ext>
              </a:extLst>
            </p:cNvPr>
            <p:cNvSpPr>
              <a:spLocks/>
            </p:cNvSpPr>
            <p:nvPr/>
          </p:nvSpPr>
          <p:spPr bwMode="auto">
            <a:xfrm>
              <a:off x="4703536" y="4323520"/>
              <a:ext cx="1340844" cy="832433"/>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76" name="Freeform 37">
              <a:extLst>
                <a:ext uri="{FF2B5EF4-FFF2-40B4-BE49-F238E27FC236}">
                  <a16:creationId xmlns:a16="http://schemas.microsoft.com/office/drawing/2014/main" id="{160EC562-594D-46F6-9A66-CD828C67AD1F}"/>
                </a:ext>
              </a:extLst>
            </p:cNvPr>
            <p:cNvSpPr>
              <a:spLocks noEditPoints="1"/>
            </p:cNvSpPr>
            <p:nvPr/>
          </p:nvSpPr>
          <p:spPr bwMode="auto">
            <a:xfrm>
              <a:off x="2933049" y="4282346"/>
              <a:ext cx="546005" cy="864657"/>
            </a:xfrm>
            <a:custGeom>
              <a:avLst/>
              <a:gdLst>
                <a:gd name="T0" fmla="*/ 690 w 1272"/>
                <a:gd name="T1" fmla="*/ 288 h 2018"/>
                <a:gd name="T2" fmla="*/ 508 w 1272"/>
                <a:gd name="T3" fmla="*/ 417 h 2018"/>
                <a:gd name="T4" fmla="*/ 525 w 1272"/>
                <a:gd name="T5" fmla="*/ 284 h 2018"/>
                <a:gd name="T6" fmla="*/ 503 w 1272"/>
                <a:gd name="T7" fmla="*/ 396 h 2018"/>
                <a:gd name="T8" fmla="*/ 1059 w 1272"/>
                <a:gd name="T9" fmla="*/ 515 h 2018"/>
                <a:gd name="T10" fmla="*/ 1121 w 1272"/>
                <a:gd name="T11" fmla="*/ 452 h 2018"/>
                <a:gd name="T12" fmla="*/ 1085 w 1272"/>
                <a:gd name="T13" fmla="*/ 355 h 2018"/>
                <a:gd name="T14" fmla="*/ 1079 w 1272"/>
                <a:gd name="T15" fmla="*/ 482 h 2018"/>
                <a:gd name="T16" fmla="*/ 214 w 1272"/>
                <a:gd name="T17" fmla="*/ 609 h 2018"/>
                <a:gd name="T18" fmla="*/ 224 w 1272"/>
                <a:gd name="T19" fmla="*/ 759 h 2018"/>
                <a:gd name="T20" fmla="*/ 266 w 1272"/>
                <a:gd name="T21" fmla="*/ 724 h 2018"/>
                <a:gd name="T22" fmla="*/ 262 w 1272"/>
                <a:gd name="T23" fmla="*/ 495 h 2018"/>
                <a:gd name="T24" fmla="*/ 510 w 1272"/>
                <a:gd name="T25" fmla="*/ 1130 h 2018"/>
                <a:gd name="T26" fmla="*/ 408 w 1272"/>
                <a:gd name="T27" fmla="*/ 943 h 2018"/>
                <a:gd name="T28" fmla="*/ 360 w 1272"/>
                <a:gd name="T29" fmla="*/ 779 h 2018"/>
                <a:gd name="T30" fmla="*/ 252 w 1272"/>
                <a:gd name="T31" fmla="*/ 899 h 2018"/>
                <a:gd name="T32" fmla="*/ 210 w 1272"/>
                <a:gd name="T33" fmla="*/ 1097 h 2018"/>
                <a:gd name="T34" fmla="*/ 544 w 1272"/>
                <a:gd name="T35" fmla="*/ 1136 h 2018"/>
                <a:gd name="T36" fmla="*/ 836 w 1272"/>
                <a:gd name="T37" fmla="*/ 761 h 2018"/>
                <a:gd name="T38" fmla="*/ 572 w 1272"/>
                <a:gd name="T39" fmla="*/ 788 h 2018"/>
                <a:gd name="T40" fmla="*/ 488 w 1272"/>
                <a:gd name="T41" fmla="*/ 785 h 2018"/>
                <a:gd name="T42" fmla="*/ 490 w 1272"/>
                <a:gd name="T43" fmla="*/ 933 h 2018"/>
                <a:gd name="T44" fmla="*/ 608 w 1272"/>
                <a:gd name="T45" fmla="*/ 1131 h 2018"/>
                <a:gd name="T46" fmla="*/ 856 w 1272"/>
                <a:gd name="T47" fmla="*/ 1166 h 2018"/>
                <a:gd name="T48" fmla="*/ 925 w 1272"/>
                <a:gd name="T49" fmla="*/ 1111 h 2018"/>
                <a:gd name="T50" fmla="*/ 894 w 1272"/>
                <a:gd name="T51" fmla="*/ 969 h 2018"/>
                <a:gd name="T52" fmla="*/ 139 w 1272"/>
                <a:gd name="T53" fmla="*/ 903 h 2018"/>
                <a:gd name="T54" fmla="*/ 157 w 1272"/>
                <a:gd name="T55" fmla="*/ 784 h 2018"/>
                <a:gd name="T56" fmla="*/ 208 w 1272"/>
                <a:gd name="T57" fmla="*/ 436 h 2018"/>
                <a:gd name="T58" fmla="*/ 461 w 1272"/>
                <a:gd name="T59" fmla="*/ 417 h 2018"/>
                <a:gd name="T60" fmla="*/ 477 w 1272"/>
                <a:gd name="T61" fmla="*/ 267 h 2018"/>
                <a:gd name="T62" fmla="*/ 567 w 1272"/>
                <a:gd name="T63" fmla="*/ 89 h 2018"/>
                <a:gd name="T64" fmla="*/ 688 w 1272"/>
                <a:gd name="T65" fmla="*/ 41 h 2018"/>
                <a:gd name="T66" fmla="*/ 657 w 1272"/>
                <a:gd name="T67" fmla="*/ 120 h 2018"/>
                <a:gd name="T68" fmla="*/ 798 w 1272"/>
                <a:gd name="T69" fmla="*/ 330 h 2018"/>
                <a:gd name="T70" fmla="*/ 985 w 1272"/>
                <a:gd name="T71" fmla="*/ 185 h 2018"/>
                <a:gd name="T72" fmla="*/ 1167 w 1272"/>
                <a:gd name="T73" fmla="*/ 130 h 2018"/>
                <a:gd name="T74" fmla="*/ 1200 w 1272"/>
                <a:gd name="T75" fmla="*/ 152 h 2018"/>
                <a:gd name="T76" fmla="*/ 1203 w 1272"/>
                <a:gd name="T77" fmla="*/ 187 h 2018"/>
                <a:gd name="T78" fmla="*/ 1194 w 1272"/>
                <a:gd name="T79" fmla="*/ 349 h 2018"/>
                <a:gd name="T80" fmla="*/ 1177 w 1272"/>
                <a:gd name="T81" fmla="*/ 456 h 2018"/>
                <a:gd name="T82" fmla="*/ 1131 w 1272"/>
                <a:gd name="T83" fmla="*/ 530 h 2018"/>
                <a:gd name="T84" fmla="*/ 1065 w 1272"/>
                <a:gd name="T85" fmla="*/ 644 h 2018"/>
                <a:gd name="T86" fmla="*/ 1056 w 1272"/>
                <a:gd name="T87" fmla="*/ 711 h 2018"/>
                <a:gd name="T88" fmla="*/ 1178 w 1272"/>
                <a:gd name="T89" fmla="*/ 855 h 2018"/>
                <a:gd name="T90" fmla="*/ 1181 w 1272"/>
                <a:gd name="T91" fmla="*/ 988 h 2018"/>
                <a:gd name="T92" fmla="*/ 1110 w 1272"/>
                <a:gd name="T93" fmla="*/ 1007 h 2018"/>
                <a:gd name="T94" fmla="*/ 1141 w 1272"/>
                <a:gd name="T95" fmla="*/ 924 h 2018"/>
                <a:gd name="T96" fmla="*/ 1081 w 1272"/>
                <a:gd name="T97" fmla="*/ 802 h 2018"/>
                <a:gd name="T98" fmla="*/ 945 w 1272"/>
                <a:gd name="T99" fmla="*/ 876 h 2018"/>
                <a:gd name="T100" fmla="*/ 972 w 1272"/>
                <a:gd name="T101" fmla="*/ 1095 h 2018"/>
                <a:gd name="T102" fmla="*/ 1203 w 1272"/>
                <a:gd name="T103" fmla="*/ 1176 h 2018"/>
                <a:gd name="T104" fmla="*/ 1267 w 1272"/>
                <a:gd name="T105" fmla="*/ 1236 h 2018"/>
                <a:gd name="T106" fmla="*/ 1272 w 1272"/>
                <a:gd name="T107" fmla="*/ 1874 h 2018"/>
                <a:gd name="T108" fmla="*/ 691 w 1272"/>
                <a:gd name="T109" fmla="*/ 2018 h 2018"/>
                <a:gd name="T110" fmla="*/ 2 w 1272"/>
                <a:gd name="T111" fmla="*/ 1823 h 2018"/>
                <a:gd name="T112" fmla="*/ 52 w 1272"/>
                <a:gd name="T113" fmla="*/ 1210 h 2018"/>
                <a:gd name="T114" fmla="*/ 144 w 1272"/>
                <a:gd name="T115" fmla="*/ 1140 h 2018"/>
                <a:gd name="T116" fmla="*/ 124 w 1272"/>
                <a:gd name="T117" fmla="*/ 105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2" h="2018">
                  <a:moveTo>
                    <a:pt x="687" y="325"/>
                  </a:moveTo>
                  <a:cubicBezTo>
                    <a:pt x="696" y="324"/>
                    <a:pt x="706" y="322"/>
                    <a:pt x="715" y="320"/>
                  </a:cubicBezTo>
                  <a:cubicBezTo>
                    <a:pt x="717" y="320"/>
                    <a:pt x="719" y="319"/>
                    <a:pt x="721" y="318"/>
                  </a:cubicBezTo>
                  <a:cubicBezTo>
                    <a:pt x="720" y="317"/>
                    <a:pt x="720" y="316"/>
                    <a:pt x="720" y="316"/>
                  </a:cubicBezTo>
                  <a:cubicBezTo>
                    <a:pt x="710" y="307"/>
                    <a:pt x="701" y="298"/>
                    <a:pt x="692" y="289"/>
                  </a:cubicBezTo>
                  <a:cubicBezTo>
                    <a:pt x="692" y="289"/>
                    <a:pt x="691" y="288"/>
                    <a:pt x="690" y="288"/>
                  </a:cubicBezTo>
                  <a:cubicBezTo>
                    <a:pt x="689" y="287"/>
                    <a:pt x="686" y="286"/>
                    <a:pt x="685" y="287"/>
                  </a:cubicBezTo>
                  <a:cubicBezTo>
                    <a:pt x="684" y="288"/>
                    <a:pt x="683" y="290"/>
                    <a:pt x="683" y="292"/>
                  </a:cubicBezTo>
                  <a:cubicBezTo>
                    <a:pt x="683" y="295"/>
                    <a:pt x="683" y="300"/>
                    <a:pt x="684" y="303"/>
                  </a:cubicBezTo>
                  <a:cubicBezTo>
                    <a:pt x="685" y="310"/>
                    <a:pt x="686" y="317"/>
                    <a:pt x="684" y="324"/>
                  </a:cubicBezTo>
                  <a:cubicBezTo>
                    <a:pt x="685" y="324"/>
                    <a:pt x="686" y="325"/>
                    <a:pt x="687" y="325"/>
                  </a:cubicBezTo>
                  <a:close/>
                  <a:moveTo>
                    <a:pt x="508" y="417"/>
                  </a:moveTo>
                  <a:cubicBezTo>
                    <a:pt x="516" y="409"/>
                    <a:pt x="515" y="409"/>
                    <a:pt x="516" y="397"/>
                  </a:cubicBezTo>
                  <a:cubicBezTo>
                    <a:pt x="516" y="388"/>
                    <a:pt x="517" y="379"/>
                    <a:pt x="518" y="370"/>
                  </a:cubicBezTo>
                  <a:cubicBezTo>
                    <a:pt x="519" y="367"/>
                    <a:pt x="519" y="364"/>
                    <a:pt x="521" y="361"/>
                  </a:cubicBezTo>
                  <a:cubicBezTo>
                    <a:pt x="523" y="358"/>
                    <a:pt x="523" y="354"/>
                    <a:pt x="523" y="350"/>
                  </a:cubicBezTo>
                  <a:cubicBezTo>
                    <a:pt x="521" y="338"/>
                    <a:pt x="522" y="326"/>
                    <a:pt x="525" y="315"/>
                  </a:cubicBezTo>
                  <a:cubicBezTo>
                    <a:pt x="529" y="305"/>
                    <a:pt x="527" y="295"/>
                    <a:pt x="525" y="284"/>
                  </a:cubicBezTo>
                  <a:cubicBezTo>
                    <a:pt x="523" y="285"/>
                    <a:pt x="522" y="286"/>
                    <a:pt x="521" y="287"/>
                  </a:cubicBezTo>
                  <a:cubicBezTo>
                    <a:pt x="517" y="296"/>
                    <a:pt x="515" y="305"/>
                    <a:pt x="508" y="313"/>
                  </a:cubicBezTo>
                  <a:cubicBezTo>
                    <a:pt x="507" y="314"/>
                    <a:pt x="507" y="316"/>
                    <a:pt x="507" y="318"/>
                  </a:cubicBezTo>
                  <a:cubicBezTo>
                    <a:pt x="507" y="323"/>
                    <a:pt x="507" y="329"/>
                    <a:pt x="508" y="334"/>
                  </a:cubicBezTo>
                  <a:cubicBezTo>
                    <a:pt x="510" y="342"/>
                    <a:pt x="510" y="350"/>
                    <a:pt x="507" y="357"/>
                  </a:cubicBezTo>
                  <a:cubicBezTo>
                    <a:pt x="503" y="370"/>
                    <a:pt x="503" y="383"/>
                    <a:pt x="503" y="396"/>
                  </a:cubicBezTo>
                  <a:cubicBezTo>
                    <a:pt x="503" y="402"/>
                    <a:pt x="503" y="408"/>
                    <a:pt x="503" y="415"/>
                  </a:cubicBezTo>
                  <a:cubicBezTo>
                    <a:pt x="503" y="416"/>
                    <a:pt x="503" y="417"/>
                    <a:pt x="504" y="420"/>
                  </a:cubicBezTo>
                  <a:cubicBezTo>
                    <a:pt x="506" y="418"/>
                    <a:pt x="507" y="417"/>
                    <a:pt x="508" y="417"/>
                  </a:cubicBezTo>
                  <a:close/>
                  <a:moveTo>
                    <a:pt x="1105" y="469"/>
                  </a:moveTo>
                  <a:cubicBezTo>
                    <a:pt x="1104" y="477"/>
                    <a:pt x="1102" y="484"/>
                    <a:pt x="1098" y="491"/>
                  </a:cubicBezTo>
                  <a:cubicBezTo>
                    <a:pt x="1090" y="508"/>
                    <a:pt x="1078" y="517"/>
                    <a:pt x="1059" y="515"/>
                  </a:cubicBezTo>
                  <a:cubicBezTo>
                    <a:pt x="1057" y="515"/>
                    <a:pt x="1056" y="515"/>
                    <a:pt x="1055" y="515"/>
                  </a:cubicBezTo>
                  <a:cubicBezTo>
                    <a:pt x="1052" y="518"/>
                    <a:pt x="1052" y="522"/>
                    <a:pt x="1052" y="526"/>
                  </a:cubicBezTo>
                  <a:cubicBezTo>
                    <a:pt x="1060" y="532"/>
                    <a:pt x="1068" y="537"/>
                    <a:pt x="1076" y="541"/>
                  </a:cubicBezTo>
                  <a:cubicBezTo>
                    <a:pt x="1086" y="546"/>
                    <a:pt x="1095" y="543"/>
                    <a:pt x="1102" y="534"/>
                  </a:cubicBezTo>
                  <a:cubicBezTo>
                    <a:pt x="1108" y="527"/>
                    <a:pt x="1111" y="520"/>
                    <a:pt x="1113" y="511"/>
                  </a:cubicBezTo>
                  <a:cubicBezTo>
                    <a:pt x="1117" y="492"/>
                    <a:pt x="1119" y="473"/>
                    <a:pt x="1121" y="452"/>
                  </a:cubicBezTo>
                  <a:cubicBezTo>
                    <a:pt x="1112" y="457"/>
                    <a:pt x="1106" y="460"/>
                    <a:pt x="1105" y="469"/>
                  </a:cubicBezTo>
                  <a:close/>
                  <a:moveTo>
                    <a:pt x="1079" y="482"/>
                  </a:moveTo>
                  <a:cubicBezTo>
                    <a:pt x="1087" y="468"/>
                    <a:pt x="1091" y="453"/>
                    <a:pt x="1090" y="437"/>
                  </a:cubicBezTo>
                  <a:cubicBezTo>
                    <a:pt x="1088" y="425"/>
                    <a:pt x="1088" y="414"/>
                    <a:pt x="1089" y="402"/>
                  </a:cubicBezTo>
                  <a:cubicBezTo>
                    <a:pt x="1090" y="399"/>
                    <a:pt x="1090" y="396"/>
                    <a:pt x="1089" y="393"/>
                  </a:cubicBezTo>
                  <a:cubicBezTo>
                    <a:pt x="1088" y="381"/>
                    <a:pt x="1086" y="368"/>
                    <a:pt x="1085" y="355"/>
                  </a:cubicBezTo>
                  <a:cubicBezTo>
                    <a:pt x="1084" y="350"/>
                    <a:pt x="1084" y="350"/>
                    <a:pt x="1076" y="348"/>
                  </a:cubicBezTo>
                  <a:cubicBezTo>
                    <a:pt x="1076" y="349"/>
                    <a:pt x="1075" y="350"/>
                    <a:pt x="1075" y="352"/>
                  </a:cubicBezTo>
                  <a:cubicBezTo>
                    <a:pt x="1072" y="376"/>
                    <a:pt x="1070" y="400"/>
                    <a:pt x="1067" y="424"/>
                  </a:cubicBezTo>
                  <a:cubicBezTo>
                    <a:pt x="1065" y="441"/>
                    <a:pt x="1063" y="458"/>
                    <a:pt x="1062" y="474"/>
                  </a:cubicBezTo>
                  <a:cubicBezTo>
                    <a:pt x="1061" y="481"/>
                    <a:pt x="1060" y="488"/>
                    <a:pt x="1061" y="496"/>
                  </a:cubicBezTo>
                  <a:cubicBezTo>
                    <a:pt x="1070" y="493"/>
                    <a:pt x="1076" y="489"/>
                    <a:pt x="1079" y="482"/>
                  </a:cubicBezTo>
                  <a:close/>
                  <a:moveTo>
                    <a:pt x="238" y="514"/>
                  </a:moveTo>
                  <a:cubicBezTo>
                    <a:pt x="236" y="516"/>
                    <a:pt x="235" y="519"/>
                    <a:pt x="235" y="522"/>
                  </a:cubicBezTo>
                  <a:cubicBezTo>
                    <a:pt x="233" y="534"/>
                    <a:pt x="230" y="546"/>
                    <a:pt x="227" y="559"/>
                  </a:cubicBezTo>
                  <a:cubicBezTo>
                    <a:pt x="225" y="568"/>
                    <a:pt x="223" y="578"/>
                    <a:pt x="223" y="588"/>
                  </a:cubicBezTo>
                  <a:cubicBezTo>
                    <a:pt x="223" y="593"/>
                    <a:pt x="221" y="599"/>
                    <a:pt x="216" y="602"/>
                  </a:cubicBezTo>
                  <a:cubicBezTo>
                    <a:pt x="214" y="604"/>
                    <a:pt x="213" y="606"/>
                    <a:pt x="214" y="609"/>
                  </a:cubicBezTo>
                  <a:cubicBezTo>
                    <a:pt x="214" y="612"/>
                    <a:pt x="214" y="616"/>
                    <a:pt x="215" y="618"/>
                  </a:cubicBezTo>
                  <a:cubicBezTo>
                    <a:pt x="217" y="626"/>
                    <a:pt x="219" y="634"/>
                    <a:pt x="222" y="642"/>
                  </a:cubicBezTo>
                  <a:cubicBezTo>
                    <a:pt x="224" y="647"/>
                    <a:pt x="225" y="652"/>
                    <a:pt x="225" y="657"/>
                  </a:cubicBezTo>
                  <a:cubicBezTo>
                    <a:pt x="226" y="665"/>
                    <a:pt x="226" y="674"/>
                    <a:pt x="224" y="683"/>
                  </a:cubicBezTo>
                  <a:cubicBezTo>
                    <a:pt x="223" y="687"/>
                    <a:pt x="223" y="691"/>
                    <a:pt x="223" y="696"/>
                  </a:cubicBezTo>
                  <a:cubicBezTo>
                    <a:pt x="223" y="717"/>
                    <a:pt x="223" y="738"/>
                    <a:pt x="224" y="759"/>
                  </a:cubicBezTo>
                  <a:cubicBezTo>
                    <a:pt x="224" y="771"/>
                    <a:pt x="224" y="783"/>
                    <a:pt x="224" y="794"/>
                  </a:cubicBezTo>
                  <a:cubicBezTo>
                    <a:pt x="224" y="797"/>
                    <a:pt x="223" y="800"/>
                    <a:pt x="225" y="802"/>
                  </a:cubicBezTo>
                  <a:cubicBezTo>
                    <a:pt x="226" y="800"/>
                    <a:pt x="228" y="800"/>
                    <a:pt x="228" y="798"/>
                  </a:cubicBezTo>
                  <a:cubicBezTo>
                    <a:pt x="235" y="785"/>
                    <a:pt x="242" y="772"/>
                    <a:pt x="249" y="759"/>
                  </a:cubicBezTo>
                  <a:cubicBezTo>
                    <a:pt x="253" y="753"/>
                    <a:pt x="257" y="746"/>
                    <a:pt x="262" y="740"/>
                  </a:cubicBezTo>
                  <a:cubicBezTo>
                    <a:pt x="265" y="735"/>
                    <a:pt x="267" y="730"/>
                    <a:pt x="266" y="724"/>
                  </a:cubicBezTo>
                  <a:cubicBezTo>
                    <a:pt x="262" y="711"/>
                    <a:pt x="259" y="699"/>
                    <a:pt x="257" y="686"/>
                  </a:cubicBezTo>
                  <a:cubicBezTo>
                    <a:pt x="252" y="664"/>
                    <a:pt x="248" y="642"/>
                    <a:pt x="244" y="619"/>
                  </a:cubicBezTo>
                  <a:cubicBezTo>
                    <a:pt x="241" y="602"/>
                    <a:pt x="242" y="584"/>
                    <a:pt x="245" y="567"/>
                  </a:cubicBezTo>
                  <a:cubicBezTo>
                    <a:pt x="247" y="552"/>
                    <a:pt x="250" y="538"/>
                    <a:pt x="254" y="523"/>
                  </a:cubicBezTo>
                  <a:cubicBezTo>
                    <a:pt x="256" y="515"/>
                    <a:pt x="259" y="507"/>
                    <a:pt x="261" y="499"/>
                  </a:cubicBezTo>
                  <a:cubicBezTo>
                    <a:pt x="262" y="498"/>
                    <a:pt x="262" y="497"/>
                    <a:pt x="262" y="495"/>
                  </a:cubicBezTo>
                  <a:cubicBezTo>
                    <a:pt x="253" y="501"/>
                    <a:pt x="246" y="508"/>
                    <a:pt x="238" y="514"/>
                  </a:cubicBezTo>
                  <a:close/>
                  <a:moveTo>
                    <a:pt x="544" y="1136"/>
                  </a:moveTo>
                  <a:cubicBezTo>
                    <a:pt x="543" y="1132"/>
                    <a:pt x="539" y="1132"/>
                    <a:pt x="536" y="1134"/>
                  </a:cubicBezTo>
                  <a:cubicBezTo>
                    <a:pt x="534" y="1136"/>
                    <a:pt x="532" y="1139"/>
                    <a:pt x="530" y="1141"/>
                  </a:cubicBezTo>
                  <a:cubicBezTo>
                    <a:pt x="527" y="1143"/>
                    <a:pt x="523" y="1143"/>
                    <a:pt x="520" y="1141"/>
                  </a:cubicBezTo>
                  <a:cubicBezTo>
                    <a:pt x="515" y="1138"/>
                    <a:pt x="513" y="1134"/>
                    <a:pt x="510" y="1130"/>
                  </a:cubicBezTo>
                  <a:cubicBezTo>
                    <a:pt x="506" y="1120"/>
                    <a:pt x="501" y="1110"/>
                    <a:pt x="497" y="1101"/>
                  </a:cubicBezTo>
                  <a:cubicBezTo>
                    <a:pt x="489" y="1084"/>
                    <a:pt x="481" y="1067"/>
                    <a:pt x="473" y="1050"/>
                  </a:cubicBezTo>
                  <a:cubicBezTo>
                    <a:pt x="464" y="1034"/>
                    <a:pt x="455" y="1019"/>
                    <a:pt x="446" y="1003"/>
                  </a:cubicBezTo>
                  <a:cubicBezTo>
                    <a:pt x="443" y="996"/>
                    <a:pt x="438" y="989"/>
                    <a:pt x="434" y="981"/>
                  </a:cubicBezTo>
                  <a:cubicBezTo>
                    <a:pt x="430" y="973"/>
                    <a:pt x="424" y="965"/>
                    <a:pt x="418" y="958"/>
                  </a:cubicBezTo>
                  <a:cubicBezTo>
                    <a:pt x="414" y="954"/>
                    <a:pt x="411" y="949"/>
                    <a:pt x="408" y="943"/>
                  </a:cubicBezTo>
                  <a:cubicBezTo>
                    <a:pt x="406" y="940"/>
                    <a:pt x="407" y="936"/>
                    <a:pt x="408" y="933"/>
                  </a:cubicBezTo>
                  <a:cubicBezTo>
                    <a:pt x="413" y="920"/>
                    <a:pt x="412" y="907"/>
                    <a:pt x="411" y="893"/>
                  </a:cubicBezTo>
                  <a:cubicBezTo>
                    <a:pt x="409" y="878"/>
                    <a:pt x="406" y="862"/>
                    <a:pt x="404" y="847"/>
                  </a:cubicBezTo>
                  <a:cubicBezTo>
                    <a:pt x="402" y="838"/>
                    <a:pt x="398" y="829"/>
                    <a:pt x="394" y="822"/>
                  </a:cubicBezTo>
                  <a:cubicBezTo>
                    <a:pt x="385" y="808"/>
                    <a:pt x="374" y="794"/>
                    <a:pt x="363" y="782"/>
                  </a:cubicBezTo>
                  <a:cubicBezTo>
                    <a:pt x="362" y="780"/>
                    <a:pt x="361" y="780"/>
                    <a:pt x="360" y="779"/>
                  </a:cubicBezTo>
                  <a:cubicBezTo>
                    <a:pt x="354" y="779"/>
                    <a:pt x="352" y="782"/>
                    <a:pt x="350" y="786"/>
                  </a:cubicBezTo>
                  <a:cubicBezTo>
                    <a:pt x="343" y="800"/>
                    <a:pt x="334" y="811"/>
                    <a:pt x="325" y="823"/>
                  </a:cubicBezTo>
                  <a:cubicBezTo>
                    <a:pt x="322" y="827"/>
                    <a:pt x="318" y="830"/>
                    <a:pt x="314" y="833"/>
                  </a:cubicBezTo>
                  <a:cubicBezTo>
                    <a:pt x="308" y="837"/>
                    <a:pt x="303" y="842"/>
                    <a:pt x="298" y="847"/>
                  </a:cubicBezTo>
                  <a:cubicBezTo>
                    <a:pt x="284" y="861"/>
                    <a:pt x="271" y="876"/>
                    <a:pt x="258" y="892"/>
                  </a:cubicBezTo>
                  <a:cubicBezTo>
                    <a:pt x="256" y="894"/>
                    <a:pt x="254" y="897"/>
                    <a:pt x="252" y="899"/>
                  </a:cubicBezTo>
                  <a:cubicBezTo>
                    <a:pt x="244" y="907"/>
                    <a:pt x="239" y="917"/>
                    <a:pt x="234" y="928"/>
                  </a:cubicBezTo>
                  <a:cubicBezTo>
                    <a:pt x="226" y="947"/>
                    <a:pt x="218" y="966"/>
                    <a:pt x="210" y="984"/>
                  </a:cubicBezTo>
                  <a:cubicBezTo>
                    <a:pt x="206" y="996"/>
                    <a:pt x="203" y="1009"/>
                    <a:pt x="201" y="1022"/>
                  </a:cubicBezTo>
                  <a:cubicBezTo>
                    <a:pt x="199" y="1035"/>
                    <a:pt x="197" y="1049"/>
                    <a:pt x="195" y="1063"/>
                  </a:cubicBezTo>
                  <a:cubicBezTo>
                    <a:pt x="193" y="1073"/>
                    <a:pt x="196" y="1082"/>
                    <a:pt x="203" y="1089"/>
                  </a:cubicBezTo>
                  <a:cubicBezTo>
                    <a:pt x="205" y="1092"/>
                    <a:pt x="208" y="1095"/>
                    <a:pt x="210" y="1097"/>
                  </a:cubicBezTo>
                  <a:cubicBezTo>
                    <a:pt x="215" y="1101"/>
                    <a:pt x="218" y="1105"/>
                    <a:pt x="220" y="1111"/>
                  </a:cubicBezTo>
                  <a:cubicBezTo>
                    <a:pt x="225" y="1126"/>
                    <a:pt x="231" y="1142"/>
                    <a:pt x="237" y="1156"/>
                  </a:cubicBezTo>
                  <a:cubicBezTo>
                    <a:pt x="238" y="1160"/>
                    <a:pt x="239" y="1163"/>
                    <a:pt x="241" y="1167"/>
                  </a:cubicBezTo>
                  <a:cubicBezTo>
                    <a:pt x="341" y="1167"/>
                    <a:pt x="441" y="1167"/>
                    <a:pt x="540" y="1167"/>
                  </a:cubicBezTo>
                  <a:cubicBezTo>
                    <a:pt x="542" y="1167"/>
                    <a:pt x="544" y="1166"/>
                    <a:pt x="546" y="1166"/>
                  </a:cubicBezTo>
                  <a:cubicBezTo>
                    <a:pt x="551" y="1155"/>
                    <a:pt x="548" y="1145"/>
                    <a:pt x="544" y="1136"/>
                  </a:cubicBezTo>
                  <a:moveTo>
                    <a:pt x="883" y="907"/>
                  </a:moveTo>
                  <a:cubicBezTo>
                    <a:pt x="883" y="903"/>
                    <a:pt x="882" y="900"/>
                    <a:pt x="882" y="896"/>
                  </a:cubicBezTo>
                  <a:cubicBezTo>
                    <a:pt x="879" y="885"/>
                    <a:pt x="876" y="874"/>
                    <a:pt x="873" y="862"/>
                  </a:cubicBezTo>
                  <a:cubicBezTo>
                    <a:pt x="867" y="840"/>
                    <a:pt x="864" y="817"/>
                    <a:pt x="861" y="795"/>
                  </a:cubicBezTo>
                  <a:cubicBezTo>
                    <a:pt x="860" y="786"/>
                    <a:pt x="859" y="777"/>
                    <a:pt x="858" y="767"/>
                  </a:cubicBezTo>
                  <a:cubicBezTo>
                    <a:pt x="852" y="763"/>
                    <a:pt x="844" y="762"/>
                    <a:pt x="836" y="761"/>
                  </a:cubicBezTo>
                  <a:cubicBezTo>
                    <a:pt x="822" y="759"/>
                    <a:pt x="808" y="759"/>
                    <a:pt x="795" y="764"/>
                  </a:cubicBezTo>
                  <a:cubicBezTo>
                    <a:pt x="777" y="769"/>
                    <a:pt x="758" y="770"/>
                    <a:pt x="741" y="771"/>
                  </a:cubicBezTo>
                  <a:cubicBezTo>
                    <a:pt x="710" y="773"/>
                    <a:pt x="680" y="772"/>
                    <a:pt x="651" y="772"/>
                  </a:cubicBezTo>
                  <a:cubicBezTo>
                    <a:pt x="646" y="772"/>
                    <a:pt x="643" y="773"/>
                    <a:pt x="639" y="774"/>
                  </a:cubicBezTo>
                  <a:cubicBezTo>
                    <a:pt x="626" y="777"/>
                    <a:pt x="613" y="781"/>
                    <a:pt x="601" y="784"/>
                  </a:cubicBezTo>
                  <a:cubicBezTo>
                    <a:pt x="591" y="786"/>
                    <a:pt x="581" y="788"/>
                    <a:pt x="572" y="788"/>
                  </a:cubicBezTo>
                  <a:cubicBezTo>
                    <a:pt x="566" y="789"/>
                    <a:pt x="560" y="788"/>
                    <a:pt x="554" y="786"/>
                  </a:cubicBezTo>
                  <a:cubicBezTo>
                    <a:pt x="542" y="783"/>
                    <a:pt x="531" y="776"/>
                    <a:pt x="521" y="768"/>
                  </a:cubicBezTo>
                  <a:cubicBezTo>
                    <a:pt x="527" y="754"/>
                    <a:pt x="533" y="741"/>
                    <a:pt x="539" y="727"/>
                  </a:cubicBezTo>
                  <a:cubicBezTo>
                    <a:pt x="531" y="722"/>
                    <a:pt x="523" y="721"/>
                    <a:pt x="514" y="717"/>
                  </a:cubicBezTo>
                  <a:cubicBezTo>
                    <a:pt x="513" y="720"/>
                    <a:pt x="512" y="721"/>
                    <a:pt x="511" y="723"/>
                  </a:cubicBezTo>
                  <a:cubicBezTo>
                    <a:pt x="503" y="744"/>
                    <a:pt x="495" y="764"/>
                    <a:pt x="488" y="785"/>
                  </a:cubicBezTo>
                  <a:cubicBezTo>
                    <a:pt x="485" y="792"/>
                    <a:pt x="484" y="799"/>
                    <a:pt x="487" y="806"/>
                  </a:cubicBezTo>
                  <a:cubicBezTo>
                    <a:pt x="489" y="813"/>
                    <a:pt x="489" y="820"/>
                    <a:pt x="490" y="827"/>
                  </a:cubicBezTo>
                  <a:cubicBezTo>
                    <a:pt x="491" y="843"/>
                    <a:pt x="492" y="859"/>
                    <a:pt x="493" y="876"/>
                  </a:cubicBezTo>
                  <a:cubicBezTo>
                    <a:pt x="493" y="879"/>
                    <a:pt x="492" y="883"/>
                    <a:pt x="492" y="886"/>
                  </a:cubicBezTo>
                  <a:cubicBezTo>
                    <a:pt x="491" y="891"/>
                    <a:pt x="490" y="896"/>
                    <a:pt x="489" y="901"/>
                  </a:cubicBezTo>
                  <a:cubicBezTo>
                    <a:pt x="488" y="911"/>
                    <a:pt x="487" y="922"/>
                    <a:pt x="490" y="933"/>
                  </a:cubicBezTo>
                  <a:cubicBezTo>
                    <a:pt x="493" y="942"/>
                    <a:pt x="494" y="952"/>
                    <a:pt x="495" y="961"/>
                  </a:cubicBezTo>
                  <a:cubicBezTo>
                    <a:pt x="496" y="968"/>
                    <a:pt x="498" y="975"/>
                    <a:pt x="500" y="982"/>
                  </a:cubicBezTo>
                  <a:cubicBezTo>
                    <a:pt x="514" y="1010"/>
                    <a:pt x="529" y="1037"/>
                    <a:pt x="544" y="1065"/>
                  </a:cubicBezTo>
                  <a:cubicBezTo>
                    <a:pt x="550" y="1076"/>
                    <a:pt x="555" y="1086"/>
                    <a:pt x="561" y="1097"/>
                  </a:cubicBezTo>
                  <a:cubicBezTo>
                    <a:pt x="564" y="1101"/>
                    <a:pt x="566" y="1104"/>
                    <a:pt x="570" y="1107"/>
                  </a:cubicBezTo>
                  <a:cubicBezTo>
                    <a:pt x="583" y="1115"/>
                    <a:pt x="595" y="1123"/>
                    <a:pt x="608" y="1131"/>
                  </a:cubicBezTo>
                  <a:cubicBezTo>
                    <a:pt x="612" y="1134"/>
                    <a:pt x="616" y="1137"/>
                    <a:pt x="619" y="1142"/>
                  </a:cubicBezTo>
                  <a:cubicBezTo>
                    <a:pt x="622" y="1148"/>
                    <a:pt x="627" y="1155"/>
                    <a:pt x="631" y="1161"/>
                  </a:cubicBezTo>
                  <a:cubicBezTo>
                    <a:pt x="633" y="1165"/>
                    <a:pt x="636" y="1167"/>
                    <a:pt x="640" y="1167"/>
                  </a:cubicBezTo>
                  <a:cubicBezTo>
                    <a:pt x="668" y="1167"/>
                    <a:pt x="696" y="1166"/>
                    <a:pt x="724" y="1166"/>
                  </a:cubicBezTo>
                  <a:cubicBezTo>
                    <a:pt x="747" y="1166"/>
                    <a:pt x="769" y="1167"/>
                    <a:pt x="792" y="1167"/>
                  </a:cubicBezTo>
                  <a:cubicBezTo>
                    <a:pt x="813" y="1167"/>
                    <a:pt x="835" y="1166"/>
                    <a:pt x="856" y="1166"/>
                  </a:cubicBezTo>
                  <a:cubicBezTo>
                    <a:pt x="883" y="1166"/>
                    <a:pt x="910" y="1166"/>
                    <a:pt x="938" y="1166"/>
                  </a:cubicBezTo>
                  <a:cubicBezTo>
                    <a:pt x="941" y="1166"/>
                    <a:pt x="944" y="1166"/>
                    <a:pt x="949" y="1166"/>
                  </a:cubicBezTo>
                  <a:cubicBezTo>
                    <a:pt x="946" y="1158"/>
                    <a:pt x="939" y="1154"/>
                    <a:pt x="936" y="1148"/>
                  </a:cubicBezTo>
                  <a:cubicBezTo>
                    <a:pt x="940" y="1140"/>
                    <a:pt x="944" y="1133"/>
                    <a:pt x="948" y="1125"/>
                  </a:cubicBezTo>
                  <a:cubicBezTo>
                    <a:pt x="944" y="1118"/>
                    <a:pt x="939" y="1115"/>
                    <a:pt x="934" y="1111"/>
                  </a:cubicBezTo>
                  <a:cubicBezTo>
                    <a:pt x="931" y="1109"/>
                    <a:pt x="928" y="1110"/>
                    <a:pt x="925" y="1111"/>
                  </a:cubicBezTo>
                  <a:cubicBezTo>
                    <a:pt x="921" y="1113"/>
                    <a:pt x="917" y="1115"/>
                    <a:pt x="913" y="1117"/>
                  </a:cubicBezTo>
                  <a:cubicBezTo>
                    <a:pt x="911" y="1115"/>
                    <a:pt x="910" y="1113"/>
                    <a:pt x="909" y="1111"/>
                  </a:cubicBezTo>
                  <a:cubicBezTo>
                    <a:pt x="907" y="1109"/>
                    <a:pt x="906" y="1107"/>
                    <a:pt x="905" y="1105"/>
                  </a:cubicBezTo>
                  <a:cubicBezTo>
                    <a:pt x="899" y="1092"/>
                    <a:pt x="897" y="1080"/>
                    <a:pt x="902" y="1067"/>
                  </a:cubicBezTo>
                  <a:cubicBezTo>
                    <a:pt x="904" y="1063"/>
                    <a:pt x="904" y="1059"/>
                    <a:pt x="903" y="1053"/>
                  </a:cubicBezTo>
                  <a:cubicBezTo>
                    <a:pt x="900" y="1026"/>
                    <a:pt x="897" y="998"/>
                    <a:pt x="894" y="969"/>
                  </a:cubicBezTo>
                  <a:cubicBezTo>
                    <a:pt x="893" y="965"/>
                    <a:pt x="892" y="960"/>
                    <a:pt x="890" y="956"/>
                  </a:cubicBezTo>
                  <a:cubicBezTo>
                    <a:pt x="886" y="945"/>
                    <a:pt x="881" y="935"/>
                    <a:pt x="877" y="924"/>
                  </a:cubicBezTo>
                  <a:cubicBezTo>
                    <a:pt x="880" y="918"/>
                    <a:pt x="883" y="913"/>
                    <a:pt x="883" y="907"/>
                  </a:cubicBezTo>
                  <a:close/>
                  <a:moveTo>
                    <a:pt x="169" y="908"/>
                  </a:moveTo>
                  <a:cubicBezTo>
                    <a:pt x="164" y="908"/>
                    <a:pt x="158" y="909"/>
                    <a:pt x="153" y="908"/>
                  </a:cubicBezTo>
                  <a:cubicBezTo>
                    <a:pt x="148" y="907"/>
                    <a:pt x="144" y="905"/>
                    <a:pt x="139" y="903"/>
                  </a:cubicBezTo>
                  <a:cubicBezTo>
                    <a:pt x="136" y="902"/>
                    <a:pt x="135" y="900"/>
                    <a:pt x="134" y="896"/>
                  </a:cubicBezTo>
                  <a:cubicBezTo>
                    <a:pt x="134" y="890"/>
                    <a:pt x="137" y="885"/>
                    <a:pt x="140" y="882"/>
                  </a:cubicBezTo>
                  <a:cubicBezTo>
                    <a:pt x="146" y="876"/>
                    <a:pt x="149" y="870"/>
                    <a:pt x="152" y="862"/>
                  </a:cubicBezTo>
                  <a:cubicBezTo>
                    <a:pt x="156" y="851"/>
                    <a:pt x="157" y="839"/>
                    <a:pt x="158" y="827"/>
                  </a:cubicBezTo>
                  <a:cubicBezTo>
                    <a:pt x="158" y="819"/>
                    <a:pt x="159" y="812"/>
                    <a:pt x="159" y="805"/>
                  </a:cubicBezTo>
                  <a:cubicBezTo>
                    <a:pt x="158" y="798"/>
                    <a:pt x="158" y="791"/>
                    <a:pt x="157" y="784"/>
                  </a:cubicBezTo>
                  <a:cubicBezTo>
                    <a:pt x="156" y="771"/>
                    <a:pt x="155" y="758"/>
                    <a:pt x="154" y="745"/>
                  </a:cubicBezTo>
                  <a:cubicBezTo>
                    <a:pt x="151" y="720"/>
                    <a:pt x="145" y="695"/>
                    <a:pt x="143" y="670"/>
                  </a:cubicBezTo>
                  <a:cubicBezTo>
                    <a:pt x="142" y="653"/>
                    <a:pt x="139" y="635"/>
                    <a:pt x="138" y="618"/>
                  </a:cubicBezTo>
                  <a:cubicBezTo>
                    <a:pt x="137" y="589"/>
                    <a:pt x="137" y="559"/>
                    <a:pt x="142" y="529"/>
                  </a:cubicBezTo>
                  <a:cubicBezTo>
                    <a:pt x="145" y="508"/>
                    <a:pt x="150" y="488"/>
                    <a:pt x="161" y="469"/>
                  </a:cubicBezTo>
                  <a:cubicBezTo>
                    <a:pt x="171" y="450"/>
                    <a:pt x="186" y="439"/>
                    <a:pt x="208" y="436"/>
                  </a:cubicBezTo>
                  <a:cubicBezTo>
                    <a:pt x="219" y="434"/>
                    <a:pt x="230" y="435"/>
                    <a:pt x="241" y="436"/>
                  </a:cubicBezTo>
                  <a:cubicBezTo>
                    <a:pt x="262" y="439"/>
                    <a:pt x="282" y="444"/>
                    <a:pt x="303" y="450"/>
                  </a:cubicBezTo>
                  <a:cubicBezTo>
                    <a:pt x="308" y="451"/>
                    <a:pt x="313" y="450"/>
                    <a:pt x="317" y="448"/>
                  </a:cubicBezTo>
                  <a:cubicBezTo>
                    <a:pt x="322" y="445"/>
                    <a:pt x="327" y="442"/>
                    <a:pt x="331" y="440"/>
                  </a:cubicBezTo>
                  <a:cubicBezTo>
                    <a:pt x="356" y="431"/>
                    <a:pt x="382" y="426"/>
                    <a:pt x="408" y="423"/>
                  </a:cubicBezTo>
                  <a:cubicBezTo>
                    <a:pt x="426" y="420"/>
                    <a:pt x="443" y="419"/>
                    <a:pt x="461" y="417"/>
                  </a:cubicBezTo>
                  <a:cubicBezTo>
                    <a:pt x="463" y="417"/>
                    <a:pt x="466" y="416"/>
                    <a:pt x="468" y="415"/>
                  </a:cubicBezTo>
                  <a:cubicBezTo>
                    <a:pt x="468" y="413"/>
                    <a:pt x="467" y="411"/>
                    <a:pt x="467" y="409"/>
                  </a:cubicBezTo>
                  <a:cubicBezTo>
                    <a:pt x="467" y="399"/>
                    <a:pt x="465" y="389"/>
                    <a:pt x="465" y="379"/>
                  </a:cubicBezTo>
                  <a:cubicBezTo>
                    <a:pt x="465" y="366"/>
                    <a:pt x="467" y="352"/>
                    <a:pt x="467" y="339"/>
                  </a:cubicBezTo>
                  <a:cubicBezTo>
                    <a:pt x="468" y="332"/>
                    <a:pt x="468" y="325"/>
                    <a:pt x="469" y="317"/>
                  </a:cubicBezTo>
                  <a:cubicBezTo>
                    <a:pt x="472" y="300"/>
                    <a:pt x="475" y="284"/>
                    <a:pt x="477" y="267"/>
                  </a:cubicBezTo>
                  <a:cubicBezTo>
                    <a:pt x="478" y="255"/>
                    <a:pt x="481" y="244"/>
                    <a:pt x="485" y="232"/>
                  </a:cubicBezTo>
                  <a:cubicBezTo>
                    <a:pt x="492" y="210"/>
                    <a:pt x="502" y="189"/>
                    <a:pt x="508" y="166"/>
                  </a:cubicBezTo>
                  <a:cubicBezTo>
                    <a:pt x="510" y="161"/>
                    <a:pt x="514" y="156"/>
                    <a:pt x="517" y="152"/>
                  </a:cubicBezTo>
                  <a:cubicBezTo>
                    <a:pt x="524" y="145"/>
                    <a:pt x="532" y="139"/>
                    <a:pt x="540" y="132"/>
                  </a:cubicBezTo>
                  <a:cubicBezTo>
                    <a:pt x="543" y="129"/>
                    <a:pt x="547" y="127"/>
                    <a:pt x="549" y="124"/>
                  </a:cubicBezTo>
                  <a:cubicBezTo>
                    <a:pt x="560" y="115"/>
                    <a:pt x="565" y="102"/>
                    <a:pt x="567" y="89"/>
                  </a:cubicBezTo>
                  <a:cubicBezTo>
                    <a:pt x="569" y="80"/>
                    <a:pt x="570" y="72"/>
                    <a:pt x="572" y="64"/>
                  </a:cubicBezTo>
                  <a:cubicBezTo>
                    <a:pt x="576" y="44"/>
                    <a:pt x="586" y="26"/>
                    <a:pt x="601" y="12"/>
                  </a:cubicBezTo>
                  <a:cubicBezTo>
                    <a:pt x="605" y="8"/>
                    <a:pt x="610" y="6"/>
                    <a:pt x="615" y="4"/>
                  </a:cubicBezTo>
                  <a:cubicBezTo>
                    <a:pt x="630" y="0"/>
                    <a:pt x="644" y="4"/>
                    <a:pt x="657" y="12"/>
                  </a:cubicBezTo>
                  <a:cubicBezTo>
                    <a:pt x="663" y="15"/>
                    <a:pt x="668" y="19"/>
                    <a:pt x="674" y="22"/>
                  </a:cubicBezTo>
                  <a:cubicBezTo>
                    <a:pt x="683" y="25"/>
                    <a:pt x="687" y="32"/>
                    <a:pt x="688" y="41"/>
                  </a:cubicBezTo>
                  <a:cubicBezTo>
                    <a:pt x="689" y="47"/>
                    <a:pt x="688" y="52"/>
                    <a:pt x="686" y="58"/>
                  </a:cubicBezTo>
                  <a:cubicBezTo>
                    <a:pt x="684" y="64"/>
                    <a:pt x="682" y="70"/>
                    <a:pt x="680" y="75"/>
                  </a:cubicBezTo>
                  <a:cubicBezTo>
                    <a:pt x="678" y="81"/>
                    <a:pt x="678" y="86"/>
                    <a:pt x="679" y="91"/>
                  </a:cubicBezTo>
                  <a:cubicBezTo>
                    <a:pt x="680" y="94"/>
                    <a:pt x="680" y="97"/>
                    <a:pt x="681" y="100"/>
                  </a:cubicBezTo>
                  <a:cubicBezTo>
                    <a:pt x="677" y="103"/>
                    <a:pt x="673" y="100"/>
                    <a:pt x="671" y="105"/>
                  </a:cubicBezTo>
                  <a:cubicBezTo>
                    <a:pt x="668" y="111"/>
                    <a:pt x="662" y="115"/>
                    <a:pt x="657" y="120"/>
                  </a:cubicBezTo>
                  <a:cubicBezTo>
                    <a:pt x="652" y="124"/>
                    <a:pt x="649" y="128"/>
                    <a:pt x="648" y="133"/>
                  </a:cubicBezTo>
                  <a:cubicBezTo>
                    <a:pt x="660" y="143"/>
                    <a:pt x="668" y="156"/>
                    <a:pt x="674" y="169"/>
                  </a:cubicBezTo>
                  <a:cubicBezTo>
                    <a:pt x="685" y="191"/>
                    <a:pt x="696" y="213"/>
                    <a:pt x="706" y="235"/>
                  </a:cubicBezTo>
                  <a:cubicBezTo>
                    <a:pt x="708" y="240"/>
                    <a:pt x="710" y="243"/>
                    <a:pt x="714" y="247"/>
                  </a:cubicBezTo>
                  <a:cubicBezTo>
                    <a:pt x="725" y="258"/>
                    <a:pt x="736" y="269"/>
                    <a:pt x="748" y="280"/>
                  </a:cubicBezTo>
                  <a:cubicBezTo>
                    <a:pt x="765" y="297"/>
                    <a:pt x="781" y="313"/>
                    <a:pt x="798" y="330"/>
                  </a:cubicBezTo>
                  <a:cubicBezTo>
                    <a:pt x="802" y="334"/>
                    <a:pt x="806" y="336"/>
                    <a:pt x="812" y="336"/>
                  </a:cubicBezTo>
                  <a:cubicBezTo>
                    <a:pt x="822" y="335"/>
                    <a:pt x="832" y="336"/>
                    <a:pt x="842" y="336"/>
                  </a:cubicBezTo>
                  <a:cubicBezTo>
                    <a:pt x="846" y="336"/>
                    <a:pt x="848" y="335"/>
                    <a:pt x="851" y="332"/>
                  </a:cubicBezTo>
                  <a:cubicBezTo>
                    <a:pt x="861" y="318"/>
                    <a:pt x="873" y="304"/>
                    <a:pt x="883" y="289"/>
                  </a:cubicBezTo>
                  <a:cubicBezTo>
                    <a:pt x="896" y="270"/>
                    <a:pt x="910" y="253"/>
                    <a:pt x="926" y="236"/>
                  </a:cubicBezTo>
                  <a:cubicBezTo>
                    <a:pt x="943" y="217"/>
                    <a:pt x="964" y="200"/>
                    <a:pt x="985" y="185"/>
                  </a:cubicBezTo>
                  <a:cubicBezTo>
                    <a:pt x="1000" y="175"/>
                    <a:pt x="1016" y="165"/>
                    <a:pt x="1033" y="157"/>
                  </a:cubicBezTo>
                  <a:cubicBezTo>
                    <a:pt x="1052" y="148"/>
                    <a:pt x="1072" y="140"/>
                    <a:pt x="1093" y="135"/>
                  </a:cubicBezTo>
                  <a:cubicBezTo>
                    <a:pt x="1101" y="133"/>
                    <a:pt x="1109" y="133"/>
                    <a:pt x="1117" y="134"/>
                  </a:cubicBezTo>
                  <a:cubicBezTo>
                    <a:pt x="1127" y="135"/>
                    <a:pt x="1135" y="139"/>
                    <a:pt x="1143" y="145"/>
                  </a:cubicBezTo>
                  <a:cubicBezTo>
                    <a:pt x="1147" y="143"/>
                    <a:pt x="1150" y="141"/>
                    <a:pt x="1153" y="139"/>
                  </a:cubicBezTo>
                  <a:cubicBezTo>
                    <a:pt x="1158" y="136"/>
                    <a:pt x="1162" y="133"/>
                    <a:pt x="1167" y="130"/>
                  </a:cubicBezTo>
                  <a:cubicBezTo>
                    <a:pt x="1169" y="129"/>
                    <a:pt x="1172" y="128"/>
                    <a:pt x="1174" y="127"/>
                  </a:cubicBezTo>
                  <a:cubicBezTo>
                    <a:pt x="1177" y="126"/>
                    <a:pt x="1180" y="128"/>
                    <a:pt x="1181" y="131"/>
                  </a:cubicBezTo>
                  <a:cubicBezTo>
                    <a:pt x="1181" y="134"/>
                    <a:pt x="1181" y="137"/>
                    <a:pt x="1181" y="140"/>
                  </a:cubicBezTo>
                  <a:cubicBezTo>
                    <a:pt x="1180" y="142"/>
                    <a:pt x="1180" y="144"/>
                    <a:pt x="1180" y="146"/>
                  </a:cubicBezTo>
                  <a:cubicBezTo>
                    <a:pt x="1183" y="150"/>
                    <a:pt x="1187" y="153"/>
                    <a:pt x="1191" y="156"/>
                  </a:cubicBezTo>
                  <a:cubicBezTo>
                    <a:pt x="1194" y="155"/>
                    <a:pt x="1197" y="153"/>
                    <a:pt x="1200" y="152"/>
                  </a:cubicBezTo>
                  <a:cubicBezTo>
                    <a:pt x="1208" y="147"/>
                    <a:pt x="1216" y="143"/>
                    <a:pt x="1224" y="139"/>
                  </a:cubicBezTo>
                  <a:cubicBezTo>
                    <a:pt x="1228" y="137"/>
                    <a:pt x="1232" y="135"/>
                    <a:pt x="1236" y="134"/>
                  </a:cubicBezTo>
                  <a:cubicBezTo>
                    <a:pt x="1239" y="133"/>
                    <a:pt x="1241" y="134"/>
                    <a:pt x="1243" y="136"/>
                  </a:cubicBezTo>
                  <a:cubicBezTo>
                    <a:pt x="1244" y="139"/>
                    <a:pt x="1244" y="142"/>
                    <a:pt x="1242" y="144"/>
                  </a:cubicBezTo>
                  <a:cubicBezTo>
                    <a:pt x="1240" y="147"/>
                    <a:pt x="1237" y="150"/>
                    <a:pt x="1233" y="154"/>
                  </a:cubicBezTo>
                  <a:cubicBezTo>
                    <a:pt x="1224" y="165"/>
                    <a:pt x="1213" y="176"/>
                    <a:pt x="1203" y="187"/>
                  </a:cubicBezTo>
                  <a:cubicBezTo>
                    <a:pt x="1204" y="198"/>
                    <a:pt x="1199" y="207"/>
                    <a:pt x="1197" y="216"/>
                  </a:cubicBezTo>
                  <a:cubicBezTo>
                    <a:pt x="1201" y="225"/>
                    <a:pt x="1206" y="232"/>
                    <a:pt x="1209" y="240"/>
                  </a:cubicBezTo>
                  <a:cubicBezTo>
                    <a:pt x="1215" y="256"/>
                    <a:pt x="1216" y="271"/>
                    <a:pt x="1207" y="285"/>
                  </a:cubicBezTo>
                  <a:cubicBezTo>
                    <a:pt x="1205" y="288"/>
                    <a:pt x="1204" y="291"/>
                    <a:pt x="1204" y="293"/>
                  </a:cubicBezTo>
                  <a:cubicBezTo>
                    <a:pt x="1205" y="304"/>
                    <a:pt x="1202" y="315"/>
                    <a:pt x="1198" y="325"/>
                  </a:cubicBezTo>
                  <a:cubicBezTo>
                    <a:pt x="1195" y="333"/>
                    <a:pt x="1193" y="341"/>
                    <a:pt x="1194" y="349"/>
                  </a:cubicBezTo>
                  <a:cubicBezTo>
                    <a:pt x="1195" y="366"/>
                    <a:pt x="1196" y="382"/>
                    <a:pt x="1196" y="399"/>
                  </a:cubicBezTo>
                  <a:cubicBezTo>
                    <a:pt x="1197" y="403"/>
                    <a:pt x="1198" y="408"/>
                    <a:pt x="1200" y="412"/>
                  </a:cubicBezTo>
                  <a:cubicBezTo>
                    <a:pt x="1201" y="416"/>
                    <a:pt x="1202" y="419"/>
                    <a:pt x="1203" y="423"/>
                  </a:cubicBezTo>
                  <a:cubicBezTo>
                    <a:pt x="1205" y="433"/>
                    <a:pt x="1202" y="439"/>
                    <a:pt x="1192" y="441"/>
                  </a:cubicBezTo>
                  <a:cubicBezTo>
                    <a:pt x="1184" y="443"/>
                    <a:pt x="1181" y="447"/>
                    <a:pt x="1178" y="454"/>
                  </a:cubicBezTo>
                  <a:cubicBezTo>
                    <a:pt x="1177" y="455"/>
                    <a:pt x="1177" y="455"/>
                    <a:pt x="1177" y="456"/>
                  </a:cubicBezTo>
                  <a:cubicBezTo>
                    <a:pt x="1175" y="460"/>
                    <a:pt x="1172" y="462"/>
                    <a:pt x="1167" y="463"/>
                  </a:cubicBezTo>
                  <a:cubicBezTo>
                    <a:pt x="1162" y="464"/>
                    <a:pt x="1157" y="464"/>
                    <a:pt x="1151" y="463"/>
                  </a:cubicBezTo>
                  <a:cubicBezTo>
                    <a:pt x="1149" y="462"/>
                    <a:pt x="1146" y="461"/>
                    <a:pt x="1143" y="463"/>
                  </a:cubicBezTo>
                  <a:cubicBezTo>
                    <a:pt x="1143" y="467"/>
                    <a:pt x="1143" y="470"/>
                    <a:pt x="1142" y="474"/>
                  </a:cubicBezTo>
                  <a:cubicBezTo>
                    <a:pt x="1142" y="479"/>
                    <a:pt x="1142" y="485"/>
                    <a:pt x="1141" y="490"/>
                  </a:cubicBezTo>
                  <a:cubicBezTo>
                    <a:pt x="1138" y="504"/>
                    <a:pt x="1135" y="517"/>
                    <a:pt x="1131" y="530"/>
                  </a:cubicBezTo>
                  <a:cubicBezTo>
                    <a:pt x="1128" y="538"/>
                    <a:pt x="1124" y="545"/>
                    <a:pt x="1117" y="551"/>
                  </a:cubicBezTo>
                  <a:cubicBezTo>
                    <a:pt x="1103" y="564"/>
                    <a:pt x="1087" y="567"/>
                    <a:pt x="1070" y="560"/>
                  </a:cubicBezTo>
                  <a:cubicBezTo>
                    <a:pt x="1064" y="558"/>
                    <a:pt x="1058" y="555"/>
                    <a:pt x="1051" y="552"/>
                  </a:cubicBezTo>
                  <a:cubicBezTo>
                    <a:pt x="1047" y="556"/>
                    <a:pt x="1047" y="560"/>
                    <a:pt x="1049" y="565"/>
                  </a:cubicBezTo>
                  <a:cubicBezTo>
                    <a:pt x="1054" y="576"/>
                    <a:pt x="1058" y="588"/>
                    <a:pt x="1060" y="600"/>
                  </a:cubicBezTo>
                  <a:cubicBezTo>
                    <a:pt x="1063" y="614"/>
                    <a:pt x="1063" y="629"/>
                    <a:pt x="1065" y="644"/>
                  </a:cubicBezTo>
                  <a:cubicBezTo>
                    <a:pt x="1065" y="647"/>
                    <a:pt x="1065" y="650"/>
                    <a:pt x="1062" y="653"/>
                  </a:cubicBezTo>
                  <a:cubicBezTo>
                    <a:pt x="1057" y="653"/>
                    <a:pt x="1052" y="652"/>
                    <a:pt x="1047" y="653"/>
                  </a:cubicBezTo>
                  <a:cubicBezTo>
                    <a:pt x="1042" y="653"/>
                    <a:pt x="1039" y="657"/>
                    <a:pt x="1041" y="661"/>
                  </a:cubicBezTo>
                  <a:cubicBezTo>
                    <a:pt x="1043" y="669"/>
                    <a:pt x="1042" y="676"/>
                    <a:pt x="1040" y="684"/>
                  </a:cubicBezTo>
                  <a:cubicBezTo>
                    <a:pt x="1039" y="687"/>
                    <a:pt x="1038" y="691"/>
                    <a:pt x="1037" y="694"/>
                  </a:cubicBezTo>
                  <a:cubicBezTo>
                    <a:pt x="1042" y="702"/>
                    <a:pt x="1049" y="706"/>
                    <a:pt x="1056" y="711"/>
                  </a:cubicBezTo>
                  <a:cubicBezTo>
                    <a:pt x="1079" y="725"/>
                    <a:pt x="1103" y="737"/>
                    <a:pt x="1127" y="749"/>
                  </a:cubicBezTo>
                  <a:cubicBezTo>
                    <a:pt x="1129" y="750"/>
                    <a:pt x="1132" y="751"/>
                    <a:pt x="1135" y="752"/>
                  </a:cubicBezTo>
                  <a:cubicBezTo>
                    <a:pt x="1145" y="753"/>
                    <a:pt x="1153" y="759"/>
                    <a:pt x="1158" y="767"/>
                  </a:cubicBezTo>
                  <a:cubicBezTo>
                    <a:pt x="1168" y="782"/>
                    <a:pt x="1177" y="798"/>
                    <a:pt x="1177" y="817"/>
                  </a:cubicBezTo>
                  <a:cubicBezTo>
                    <a:pt x="1177" y="825"/>
                    <a:pt x="1177" y="833"/>
                    <a:pt x="1177" y="841"/>
                  </a:cubicBezTo>
                  <a:cubicBezTo>
                    <a:pt x="1177" y="845"/>
                    <a:pt x="1177" y="850"/>
                    <a:pt x="1178" y="855"/>
                  </a:cubicBezTo>
                  <a:cubicBezTo>
                    <a:pt x="1181" y="868"/>
                    <a:pt x="1183" y="881"/>
                    <a:pt x="1187" y="894"/>
                  </a:cubicBezTo>
                  <a:cubicBezTo>
                    <a:pt x="1190" y="908"/>
                    <a:pt x="1191" y="923"/>
                    <a:pt x="1197" y="936"/>
                  </a:cubicBezTo>
                  <a:cubicBezTo>
                    <a:pt x="1198" y="938"/>
                    <a:pt x="1198" y="941"/>
                    <a:pt x="1198" y="943"/>
                  </a:cubicBezTo>
                  <a:cubicBezTo>
                    <a:pt x="1197" y="952"/>
                    <a:pt x="1196" y="961"/>
                    <a:pt x="1189" y="967"/>
                  </a:cubicBezTo>
                  <a:cubicBezTo>
                    <a:pt x="1188" y="968"/>
                    <a:pt x="1187" y="970"/>
                    <a:pt x="1186" y="971"/>
                  </a:cubicBezTo>
                  <a:cubicBezTo>
                    <a:pt x="1182" y="976"/>
                    <a:pt x="1180" y="982"/>
                    <a:pt x="1181" y="988"/>
                  </a:cubicBezTo>
                  <a:cubicBezTo>
                    <a:pt x="1181" y="1001"/>
                    <a:pt x="1176" y="1013"/>
                    <a:pt x="1168" y="1024"/>
                  </a:cubicBezTo>
                  <a:cubicBezTo>
                    <a:pt x="1163" y="1031"/>
                    <a:pt x="1158" y="1038"/>
                    <a:pt x="1153" y="1045"/>
                  </a:cubicBezTo>
                  <a:cubicBezTo>
                    <a:pt x="1149" y="1051"/>
                    <a:pt x="1145" y="1056"/>
                    <a:pt x="1142" y="1062"/>
                  </a:cubicBezTo>
                  <a:cubicBezTo>
                    <a:pt x="1138" y="1068"/>
                    <a:pt x="1132" y="1067"/>
                    <a:pt x="1127" y="1063"/>
                  </a:cubicBezTo>
                  <a:cubicBezTo>
                    <a:pt x="1124" y="1059"/>
                    <a:pt x="1120" y="1055"/>
                    <a:pt x="1119" y="1050"/>
                  </a:cubicBezTo>
                  <a:cubicBezTo>
                    <a:pt x="1116" y="1035"/>
                    <a:pt x="1113" y="1021"/>
                    <a:pt x="1110" y="1007"/>
                  </a:cubicBezTo>
                  <a:cubicBezTo>
                    <a:pt x="1108" y="1002"/>
                    <a:pt x="1106" y="996"/>
                    <a:pt x="1107" y="991"/>
                  </a:cubicBezTo>
                  <a:cubicBezTo>
                    <a:pt x="1108" y="985"/>
                    <a:pt x="1114" y="982"/>
                    <a:pt x="1117" y="977"/>
                  </a:cubicBezTo>
                  <a:cubicBezTo>
                    <a:pt x="1119" y="974"/>
                    <a:pt x="1123" y="972"/>
                    <a:pt x="1127" y="971"/>
                  </a:cubicBezTo>
                  <a:cubicBezTo>
                    <a:pt x="1131" y="970"/>
                    <a:pt x="1135" y="968"/>
                    <a:pt x="1137" y="964"/>
                  </a:cubicBezTo>
                  <a:cubicBezTo>
                    <a:pt x="1135" y="948"/>
                    <a:pt x="1135" y="945"/>
                    <a:pt x="1138" y="931"/>
                  </a:cubicBezTo>
                  <a:cubicBezTo>
                    <a:pt x="1139" y="929"/>
                    <a:pt x="1140" y="926"/>
                    <a:pt x="1141" y="924"/>
                  </a:cubicBezTo>
                  <a:cubicBezTo>
                    <a:pt x="1142" y="919"/>
                    <a:pt x="1142" y="915"/>
                    <a:pt x="1141" y="911"/>
                  </a:cubicBezTo>
                  <a:cubicBezTo>
                    <a:pt x="1139" y="900"/>
                    <a:pt x="1137" y="889"/>
                    <a:pt x="1135" y="877"/>
                  </a:cubicBezTo>
                  <a:cubicBezTo>
                    <a:pt x="1133" y="865"/>
                    <a:pt x="1131" y="853"/>
                    <a:pt x="1128" y="841"/>
                  </a:cubicBezTo>
                  <a:cubicBezTo>
                    <a:pt x="1127" y="835"/>
                    <a:pt x="1125" y="831"/>
                    <a:pt x="1121" y="826"/>
                  </a:cubicBezTo>
                  <a:cubicBezTo>
                    <a:pt x="1113" y="819"/>
                    <a:pt x="1105" y="813"/>
                    <a:pt x="1096" y="807"/>
                  </a:cubicBezTo>
                  <a:cubicBezTo>
                    <a:pt x="1091" y="804"/>
                    <a:pt x="1087" y="802"/>
                    <a:pt x="1081" y="802"/>
                  </a:cubicBezTo>
                  <a:cubicBezTo>
                    <a:pt x="1067" y="801"/>
                    <a:pt x="1054" y="800"/>
                    <a:pt x="1040" y="798"/>
                  </a:cubicBezTo>
                  <a:cubicBezTo>
                    <a:pt x="1027" y="794"/>
                    <a:pt x="1013" y="792"/>
                    <a:pt x="999" y="788"/>
                  </a:cubicBezTo>
                  <a:cubicBezTo>
                    <a:pt x="987" y="784"/>
                    <a:pt x="975" y="782"/>
                    <a:pt x="964" y="780"/>
                  </a:cubicBezTo>
                  <a:cubicBezTo>
                    <a:pt x="962" y="780"/>
                    <a:pt x="959" y="780"/>
                    <a:pt x="958" y="780"/>
                  </a:cubicBezTo>
                  <a:cubicBezTo>
                    <a:pt x="954" y="784"/>
                    <a:pt x="953" y="789"/>
                    <a:pt x="953" y="793"/>
                  </a:cubicBezTo>
                  <a:cubicBezTo>
                    <a:pt x="950" y="821"/>
                    <a:pt x="948" y="849"/>
                    <a:pt x="945" y="876"/>
                  </a:cubicBezTo>
                  <a:cubicBezTo>
                    <a:pt x="944" y="885"/>
                    <a:pt x="942" y="895"/>
                    <a:pt x="946" y="904"/>
                  </a:cubicBezTo>
                  <a:cubicBezTo>
                    <a:pt x="947" y="907"/>
                    <a:pt x="947" y="910"/>
                    <a:pt x="947" y="913"/>
                  </a:cubicBezTo>
                  <a:cubicBezTo>
                    <a:pt x="948" y="928"/>
                    <a:pt x="947" y="944"/>
                    <a:pt x="946" y="959"/>
                  </a:cubicBezTo>
                  <a:cubicBezTo>
                    <a:pt x="944" y="970"/>
                    <a:pt x="943" y="981"/>
                    <a:pt x="945" y="992"/>
                  </a:cubicBezTo>
                  <a:cubicBezTo>
                    <a:pt x="952" y="1022"/>
                    <a:pt x="958" y="1052"/>
                    <a:pt x="965" y="1083"/>
                  </a:cubicBezTo>
                  <a:cubicBezTo>
                    <a:pt x="966" y="1088"/>
                    <a:pt x="967" y="1092"/>
                    <a:pt x="972" y="1095"/>
                  </a:cubicBezTo>
                  <a:cubicBezTo>
                    <a:pt x="982" y="1103"/>
                    <a:pt x="992" y="1113"/>
                    <a:pt x="1002" y="1123"/>
                  </a:cubicBezTo>
                  <a:cubicBezTo>
                    <a:pt x="1014" y="1135"/>
                    <a:pt x="1025" y="1148"/>
                    <a:pt x="1037" y="1160"/>
                  </a:cubicBezTo>
                  <a:cubicBezTo>
                    <a:pt x="1040" y="1164"/>
                    <a:pt x="1044" y="1166"/>
                    <a:pt x="1050" y="1166"/>
                  </a:cubicBezTo>
                  <a:cubicBezTo>
                    <a:pt x="1088" y="1166"/>
                    <a:pt x="1127" y="1166"/>
                    <a:pt x="1165" y="1166"/>
                  </a:cubicBezTo>
                  <a:cubicBezTo>
                    <a:pt x="1177" y="1166"/>
                    <a:pt x="1189" y="1166"/>
                    <a:pt x="1200" y="1166"/>
                  </a:cubicBezTo>
                  <a:cubicBezTo>
                    <a:pt x="1203" y="1169"/>
                    <a:pt x="1203" y="1173"/>
                    <a:pt x="1203" y="1176"/>
                  </a:cubicBezTo>
                  <a:cubicBezTo>
                    <a:pt x="1203" y="1186"/>
                    <a:pt x="1203" y="1196"/>
                    <a:pt x="1203" y="1207"/>
                  </a:cubicBezTo>
                  <a:cubicBezTo>
                    <a:pt x="1203" y="1209"/>
                    <a:pt x="1203" y="1211"/>
                    <a:pt x="1204" y="1213"/>
                  </a:cubicBezTo>
                  <a:lnTo>
                    <a:pt x="1216" y="1213"/>
                  </a:lnTo>
                  <a:cubicBezTo>
                    <a:pt x="1230" y="1213"/>
                    <a:pt x="1245" y="1213"/>
                    <a:pt x="1259" y="1213"/>
                  </a:cubicBezTo>
                  <a:cubicBezTo>
                    <a:pt x="1262" y="1213"/>
                    <a:pt x="1264" y="1214"/>
                    <a:pt x="1267" y="1215"/>
                  </a:cubicBezTo>
                  <a:cubicBezTo>
                    <a:pt x="1267" y="1222"/>
                    <a:pt x="1267" y="1229"/>
                    <a:pt x="1267" y="1236"/>
                  </a:cubicBezTo>
                  <a:cubicBezTo>
                    <a:pt x="1267" y="1308"/>
                    <a:pt x="1268" y="1380"/>
                    <a:pt x="1268" y="1451"/>
                  </a:cubicBezTo>
                  <a:cubicBezTo>
                    <a:pt x="1269" y="1535"/>
                    <a:pt x="1269" y="1618"/>
                    <a:pt x="1269" y="1702"/>
                  </a:cubicBezTo>
                  <a:cubicBezTo>
                    <a:pt x="1269" y="1735"/>
                    <a:pt x="1269" y="1768"/>
                    <a:pt x="1269" y="1802"/>
                  </a:cubicBezTo>
                  <a:cubicBezTo>
                    <a:pt x="1269" y="1807"/>
                    <a:pt x="1268" y="1812"/>
                    <a:pt x="1270" y="1816"/>
                  </a:cubicBezTo>
                  <a:cubicBezTo>
                    <a:pt x="1272" y="1824"/>
                    <a:pt x="1272" y="1832"/>
                    <a:pt x="1272" y="1840"/>
                  </a:cubicBezTo>
                  <a:cubicBezTo>
                    <a:pt x="1272" y="1851"/>
                    <a:pt x="1272" y="1863"/>
                    <a:pt x="1272" y="1874"/>
                  </a:cubicBezTo>
                  <a:cubicBezTo>
                    <a:pt x="1272" y="1919"/>
                    <a:pt x="1272" y="1963"/>
                    <a:pt x="1272" y="2008"/>
                  </a:cubicBezTo>
                  <a:cubicBezTo>
                    <a:pt x="1272" y="2010"/>
                    <a:pt x="1272" y="2013"/>
                    <a:pt x="1272" y="2016"/>
                  </a:cubicBezTo>
                  <a:cubicBezTo>
                    <a:pt x="1267" y="2017"/>
                    <a:pt x="1263" y="2017"/>
                    <a:pt x="1259" y="2017"/>
                  </a:cubicBezTo>
                  <a:cubicBezTo>
                    <a:pt x="1207" y="2017"/>
                    <a:pt x="1155" y="2017"/>
                    <a:pt x="1103" y="2018"/>
                  </a:cubicBezTo>
                  <a:cubicBezTo>
                    <a:pt x="997" y="2018"/>
                    <a:pt x="890" y="2018"/>
                    <a:pt x="783" y="2018"/>
                  </a:cubicBezTo>
                  <a:cubicBezTo>
                    <a:pt x="752" y="2018"/>
                    <a:pt x="722" y="2018"/>
                    <a:pt x="691" y="2018"/>
                  </a:cubicBezTo>
                  <a:cubicBezTo>
                    <a:pt x="526" y="2018"/>
                    <a:pt x="361" y="2018"/>
                    <a:pt x="195" y="2018"/>
                  </a:cubicBezTo>
                  <a:cubicBezTo>
                    <a:pt x="165" y="2018"/>
                    <a:pt x="135" y="2018"/>
                    <a:pt x="105" y="2018"/>
                  </a:cubicBezTo>
                  <a:cubicBezTo>
                    <a:pt x="73" y="2018"/>
                    <a:pt x="42" y="2018"/>
                    <a:pt x="10" y="2018"/>
                  </a:cubicBezTo>
                  <a:cubicBezTo>
                    <a:pt x="8" y="2018"/>
                    <a:pt x="6" y="2018"/>
                    <a:pt x="3" y="2018"/>
                  </a:cubicBezTo>
                  <a:cubicBezTo>
                    <a:pt x="3" y="2013"/>
                    <a:pt x="3" y="2010"/>
                    <a:pt x="3" y="2006"/>
                  </a:cubicBezTo>
                  <a:cubicBezTo>
                    <a:pt x="2" y="1945"/>
                    <a:pt x="2" y="1884"/>
                    <a:pt x="2" y="1823"/>
                  </a:cubicBezTo>
                  <a:cubicBezTo>
                    <a:pt x="2" y="1742"/>
                    <a:pt x="1" y="1660"/>
                    <a:pt x="1" y="1579"/>
                  </a:cubicBezTo>
                  <a:cubicBezTo>
                    <a:pt x="1" y="1500"/>
                    <a:pt x="1" y="1421"/>
                    <a:pt x="1" y="1343"/>
                  </a:cubicBezTo>
                  <a:cubicBezTo>
                    <a:pt x="1" y="1302"/>
                    <a:pt x="1" y="1262"/>
                    <a:pt x="1" y="1222"/>
                  </a:cubicBezTo>
                  <a:cubicBezTo>
                    <a:pt x="1" y="1218"/>
                    <a:pt x="0" y="1214"/>
                    <a:pt x="3" y="1210"/>
                  </a:cubicBezTo>
                  <a:cubicBezTo>
                    <a:pt x="5" y="1210"/>
                    <a:pt x="8" y="1210"/>
                    <a:pt x="10" y="1210"/>
                  </a:cubicBezTo>
                  <a:cubicBezTo>
                    <a:pt x="24" y="1210"/>
                    <a:pt x="38" y="1210"/>
                    <a:pt x="52" y="1210"/>
                  </a:cubicBezTo>
                  <a:cubicBezTo>
                    <a:pt x="54" y="1210"/>
                    <a:pt x="57" y="1209"/>
                    <a:pt x="60" y="1209"/>
                  </a:cubicBezTo>
                  <a:cubicBezTo>
                    <a:pt x="61" y="1195"/>
                    <a:pt x="59" y="1182"/>
                    <a:pt x="61" y="1167"/>
                  </a:cubicBezTo>
                  <a:cubicBezTo>
                    <a:pt x="64" y="1167"/>
                    <a:pt x="67" y="1167"/>
                    <a:pt x="70" y="1167"/>
                  </a:cubicBezTo>
                  <a:cubicBezTo>
                    <a:pt x="94" y="1167"/>
                    <a:pt x="119" y="1167"/>
                    <a:pt x="143" y="1167"/>
                  </a:cubicBezTo>
                  <a:cubicBezTo>
                    <a:pt x="146" y="1167"/>
                    <a:pt x="149" y="1168"/>
                    <a:pt x="151" y="1165"/>
                  </a:cubicBezTo>
                  <a:cubicBezTo>
                    <a:pt x="151" y="1156"/>
                    <a:pt x="148" y="1148"/>
                    <a:pt x="144" y="1140"/>
                  </a:cubicBezTo>
                  <a:cubicBezTo>
                    <a:pt x="141" y="1136"/>
                    <a:pt x="139" y="1132"/>
                    <a:pt x="137" y="1128"/>
                  </a:cubicBezTo>
                  <a:cubicBezTo>
                    <a:pt x="133" y="1121"/>
                    <a:pt x="134" y="1114"/>
                    <a:pt x="139" y="1107"/>
                  </a:cubicBezTo>
                  <a:cubicBezTo>
                    <a:pt x="143" y="1102"/>
                    <a:pt x="147" y="1098"/>
                    <a:pt x="151" y="1093"/>
                  </a:cubicBezTo>
                  <a:cubicBezTo>
                    <a:pt x="156" y="1087"/>
                    <a:pt x="154" y="1080"/>
                    <a:pt x="146" y="1077"/>
                  </a:cubicBezTo>
                  <a:cubicBezTo>
                    <a:pt x="145" y="1076"/>
                    <a:pt x="144" y="1076"/>
                    <a:pt x="143" y="1076"/>
                  </a:cubicBezTo>
                  <a:cubicBezTo>
                    <a:pt x="133" y="1073"/>
                    <a:pt x="128" y="1066"/>
                    <a:pt x="124" y="1057"/>
                  </a:cubicBezTo>
                  <a:cubicBezTo>
                    <a:pt x="142" y="1008"/>
                    <a:pt x="160" y="959"/>
                    <a:pt x="178" y="908"/>
                  </a:cubicBezTo>
                  <a:cubicBezTo>
                    <a:pt x="174" y="908"/>
                    <a:pt x="172" y="908"/>
                    <a:pt x="169" y="908"/>
                  </a:cubicBezTo>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277" name="Group 1276">
              <a:extLst>
                <a:ext uri="{FF2B5EF4-FFF2-40B4-BE49-F238E27FC236}">
                  <a16:creationId xmlns:a16="http://schemas.microsoft.com/office/drawing/2014/main" id="{1E3DAF56-E58E-4822-AFAF-7824864DBC0F}"/>
                </a:ext>
              </a:extLst>
            </p:cNvPr>
            <p:cNvGrpSpPr/>
            <p:nvPr/>
          </p:nvGrpSpPr>
          <p:grpSpPr>
            <a:xfrm>
              <a:off x="4396578" y="4749725"/>
              <a:ext cx="383893" cy="449320"/>
              <a:chOff x="4360843" y="6823007"/>
              <a:chExt cx="455935" cy="533640"/>
            </a:xfrm>
            <a:solidFill>
              <a:schemeClr val="tx2"/>
            </a:solidFill>
          </p:grpSpPr>
          <p:sp>
            <p:nvSpPr>
              <p:cNvPr id="1602" name="Rectangle 75">
                <a:extLst>
                  <a:ext uri="{FF2B5EF4-FFF2-40B4-BE49-F238E27FC236}">
                    <a16:creationId xmlns:a16="http://schemas.microsoft.com/office/drawing/2014/main" id="{50150893-AAA0-48F1-8522-CA29CEEC1550}"/>
                  </a:ext>
                </a:extLst>
              </p:cNvPr>
              <p:cNvSpPr>
                <a:spLocks noChangeArrowheads="1"/>
              </p:cNvSpPr>
              <p:nvPr/>
            </p:nvSpPr>
            <p:spPr bwMode="auto">
              <a:xfrm>
                <a:off x="4510637"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3" name="Rectangle 76">
                <a:extLst>
                  <a:ext uri="{FF2B5EF4-FFF2-40B4-BE49-F238E27FC236}">
                    <a16:creationId xmlns:a16="http://schemas.microsoft.com/office/drawing/2014/main" id="{B6BEB9C8-0FE7-43AA-90EF-A7C20A614251}"/>
                  </a:ext>
                </a:extLst>
              </p:cNvPr>
              <p:cNvSpPr>
                <a:spLocks noChangeArrowheads="1"/>
              </p:cNvSpPr>
              <p:nvPr/>
            </p:nvSpPr>
            <p:spPr bwMode="auto">
              <a:xfrm>
                <a:off x="4519999"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4" name="Rectangle 77">
                <a:extLst>
                  <a:ext uri="{FF2B5EF4-FFF2-40B4-BE49-F238E27FC236}">
                    <a16:creationId xmlns:a16="http://schemas.microsoft.com/office/drawing/2014/main" id="{4F2CC931-A94F-4F16-B728-955944F22B2C}"/>
                  </a:ext>
                </a:extLst>
              </p:cNvPr>
              <p:cNvSpPr>
                <a:spLocks noChangeArrowheads="1"/>
              </p:cNvSpPr>
              <p:nvPr/>
            </p:nvSpPr>
            <p:spPr bwMode="auto">
              <a:xfrm>
                <a:off x="454434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5" name="Rectangle 78">
                <a:extLst>
                  <a:ext uri="{FF2B5EF4-FFF2-40B4-BE49-F238E27FC236}">
                    <a16:creationId xmlns:a16="http://schemas.microsoft.com/office/drawing/2014/main" id="{E9869CDC-D54A-49CD-8E5B-FC17B1E9855E}"/>
                  </a:ext>
                </a:extLst>
              </p:cNvPr>
              <p:cNvSpPr>
                <a:spLocks noChangeArrowheads="1"/>
              </p:cNvSpPr>
              <p:nvPr/>
            </p:nvSpPr>
            <p:spPr bwMode="auto">
              <a:xfrm>
                <a:off x="4553702" y="6954077"/>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6" name="Rectangle 79">
                <a:extLst>
                  <a:ext uri="{FF2B5EF4-FFF2-40B4-BE49-F238E27FC236}">
                    <a16:creationId xmlns:a16="http://schemas.microsoft.com/office/drawing/2014/main" id="{A1B13780-3523-4F96-9D6E-F4FBA32518BC}"/>
                  </a:ext>
                </a:extLst>
              </p:cNvPr>
              <p:cNvSpPr>
                <a:spLocks noChangeArrowheads="1"/>
              </p:cNvSpPr>
              <p:nvPr/>
            </p:nvSpPr>
            <p:spPr bwMode="auto">
              <a:xfrm>
                <a:off x="4510637"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7" name="Rectangle 80">
                <a:extLst>
                  <a:ext uri="{FF2B5EF4-FFF2-40B4-BE49-F238E27FC236}">
                    <a16:creationId xmlns:a16="http://schemas.microsoft.com/office/drawing/2014/main" id="{C8ED8F31-A4C4-4087-9278-6F0C5B9472D0}"/>
                  </a:ext>
                </a:extLst>
              </p:cNvPr>
              <p:cNvSpPr>
                <a:spLocks noChangeArrowheads="1"/>
              </p:cNvSpPr>
              <p:nvPr/>
            </p:nvSpPr>
            <p:spPr bwMode="auto">
              <a:xfrm>
                <a:off x="4519999"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8" name="Rectangle 81">
                <a:extLst>
                  <a:ext uri="{FF2B5EF4-FFF2-40B4-BE49-F238E27FC236}">
                    <a16:creationId xmlns:a16="http://schemas.microsoft.com/office/drawing/2014/main" id="{88365775-4A7A-4D14-8C52-7A2A701359F4}"/>
                  </a:ext>
                </a:extLst>
              </p:cNvPr>
              <p:cNvSpPr>
                <a:spLocks noChangeArrowheads="1"/>
              </p:cNvSpPr>
              <p:nvPr/>
            </p:nvSpPr>
            <p:spPr bwMode="auto">
              <a:xfrm>
                <a:off x="454434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9" name="Rectangle 82">
                <a:extLst>
                  <a:ext uri="{FF2B5EF4-FFF2-40B4-BE49-F238E27FC236}">
                    <a16:creationId xmlns:a16="http://schemas.microsoft.com/office/drawing/2014/main" id="{3B44AD58-6767-4151-AC2C-69B9203614BE}"/>
                  </a:ext>
                </a:extLst>
              </p:cNvPr>
              <p:cNvSpPr>
                <a:spLocks noChangeArrowheads="1"/>
              </p:cNvSpPr>
              <p:nvPr/>
            </p:nvSpPr>
            <p:spPr bwMode="auto">
              <a:xfrm>
                <a:off x="4553702" y="6987780"/>
                <a:ext cx="7490"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0" name="Rectangle 83">
                <a:extLst>
                  <a:ext uri="{FF2B5EF4-FFF2-40B4-BE49-F238E27FC236}">
                    <a16:creationId xmlns:a16="http://schemas.microsoft.com/office/drawing/2014/main" id="{B6F83835-A17B-4287-B7EA-77482FB763D3}"/>
                  </a:ext>
                </a:extLst>
              </p:cNvPr>
              <p:cNvSpPr>
                <a:spLocks noChangeArrowheads="1"/>
              </p:cNvSpPr>
              <p:nvPr/>
            </p:nvSpPr>
            <p:spPr bwMode="auto">
              <a:xfrm>
                <a:off x="4800863" y="699339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1" name="Rectangle 84">
                <a:extLst>
                  <a:ext uri="{FF2B5EF4-FFF2-40B4-BE49-F238E27FC236}">
                    <a16:creationId xmlns:a16="http://schemas.microsoft.com/office/drawing/2014/main" id="{766903EB-7B51-42CB-A6CA-95F1F7ED522F}"/>
                  </a:ext>
                </a:extLst>
              </p:cNvPr>
              <p:cNvSpPr>
                <a:spLocks noChangeArrowheads="1"/>
              </p:cNvSpPr>
              <p:nvPr/>
            </p:nvSpPr>
            <p:spPr bwMode="auto">
              <a:xfrm>
                <a:off x="4810225" y="699339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2" name="Rectangle 85">
                <a:extLst>
                  <a:ext uri="{FF2B5EF4-FFF2-40B4-BE49-F238E27FC236}">
                    <a16:creationId xmlns:a16="http://schemas.microsoft.com/office/drawing/2014/main" id="{073AC6FE-3975-4B7C-A8FA-59183399FACB}"/>
                  </a:ext>
                </a:extLst>
              </p:cNvPr>
              <p:cNvSpPr>
                <a:spLocks noChangeArrowheads="1"/>
              </p:cNvSpPr>
              <p:nvPr/>
            </p:nvSpPr>
            <p:spPr bwMode="auto">
              <a:xfrm>
                <a:off x="4768095" y="694471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3" name="Rectangle 86">
                <a:extLst>
                  <a:ext uri="{FF2B5EF4-FFF2-40B4-BE49-F238E27FC236}">
                    <a16:creationId xmlns:a16="http://schemas.microsoft.com/office/drawing/2014/main" id="{E841B761-89EC-4CC5-95E1-3CA305B0BC5B}"/>
                  </a:ext>
                </a:extLst>
              </p:cNvPr>
              <p:cNvSpPr>
                <a:spLocks noChangeArrowheads="1"/>
              </p:cNvSpPr>
              <p:nvPr/>
            </p:nvSpPr>
            <p:spPr bwMode="auto">
              <a:xfrm>
                <a:off x="4768095" y="6955013"/>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4" name="Rectangle 87">
                <a:extLst>
                  <a:ext uri="{FF2B5EF4-FFF2-40B4-BE49-F238E27FC236}">
                    <a16:creationId xmlns:a16="http://schemas.microsoft.com/office/drawing/2014/main" id="{324BADAD-BE89-42FB-A25F-1BB3DBC7F713}"/>
                  </a:ext>
                </a:extLst>
              </p:cNvPr>
              <p:cNvSpPr>
                <a:spLocks noChangeArrowheads="1"/>
              </p:cNvSpPr>
              <p:nvPr/>
            </p:nvSpPr>
            <p:spPr bwMode="auto">
              <a:xfrm>
                <a:off x="4673538" y="6959694"/>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5" name="Rectangle 88">
                <a:extLst>
                  <a:ext uri="{FF2B5EF4-FFF2-40B4-BE49-F238E27FC236}">
                    <a16:creationId xmlns:a16="http://schemas.microsoft.com/office/drawing/2014/main" id="{B9C98889-14CA-422A-8B8F-7EDED81EAC3A}"/>
                  </a:ext>
                </a:extLst>
              </p:cNvPr>
              <p:cNvSpPr>
                <a:spLocks noChangeArrowheads="1"/>
              </p:cNvSpPr>
              <p:nvPr/>
            </p:nvSpPr>
            <p:spPr bwMode="auto">
              <a:xfrm>
                <a:off x="4810225" y="6984035"/>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6" name="Rectangle 89">
                <a:extLst>
                  <a:ext uri="{FF2B5EF4-FFF2-40B4-BE49-F238E27FC236}">
                    <a16:creationId xmlns:a16="http://schemas.microsoft.com/office/drawing/2014/main" id="{12C3EA57-CE6E-4B8F-AAE8-78ECDA14398E}"/>
                  </a:ext>
                </a:extLst>
              </p:cNvPr>
              <p:cNvSpPr>
                <a:spLocks noChangeArrowheads="1"/>
              </p:cNvSpPr>
              <p:nvPr/>
            </p:nvSpPr>
            <p:spPr bwMode="auto">
              <a:xfrm>
                <a:off x="4800863" y="6984035"/>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7" name="Rectangle 90">
                <a:extLst>
                  <a:ext uri="{FF2B5EF4-FFF2-40B4-BE49-F238E27FC236}">
                    <a16:creationId xmlns:a16="http://schemas.microsoft.com/office/drawing/2014/main" id="{B5432E59-7DB9-4045-A32E-2CA1034D1222}"/>
                  </a:ext>
                </a:extLst>
              </p:cNvPr>
              <p:cNvSpPr>
                <a:spLocks noChangeArrowheads="1"/>
              </p:cNvSpPr>
              <p:nvPr/>
            </p:nvSpPr>
            <p:spPr bwMode="auto">
              <a:xfrm>
                <a:off x="4553702"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8" name="Rectangle 91">
                <a:extLst>
                  <a:ext uri="{FF2B5EF4-FFF2-40B4-BE49-F238E27FC236}">
                    <a16:creationId xmlns:a16="http://schemas.microsoft.com/office/drawing/2014/main" id="{390DB841-10D2-4919-B377-749F03679F86}"/>
                  </a:ext>
                </a:extLst>
              </p:cNvPr>
              <p:cNvSpPr>
                <a:spLocks noChangeArrowheads="1"/>
              </p:cNvSpPr>
              <p:nvPr/>
            </p:nvSpPr>
            <p:spPr bwMode="auto">
              <a:xfrm>
                <a:off x="454434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19" name="Rectangle 92">
                <a:extLst>
                  <a:ext uri="{FF2B5EF4-FFF2-40B4-BE49-F238E27FC236}">
                    <a16:creationId xmlns:a16="http://schemas.microsoft.com/office/drawing/2014/main" id="{98ECB663-5797-4470-B548-87F977F182F4}"/>
                  </a:ext>
                </a:extLst>
              </p:cNvPr>
              <p:cNvSpPr>
                <a:spLocks noChangeArrowheads="1"/>
              </p:cNvSpPr>
              <p:nvPr/>
            </p:nvSpPr>
            <p:spPr bwMode="auto">
              <a:xfrm>
                <a:off x="4519999" y="6977482"/>
                <a:ext cx="7490"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0" name="Rectangle 93">
                <a:extLst>
                  <a:ext uri="{FF2B5EF4-FFF2-40B4-BE49-F238E27FC236}">
                    <a16:creationId xmlns:a16="http://schemas.microsoft.com/office/drawing/2014/main" id="{1C7BF79F-239B-41FC-9E75-9F7F5E702ADC}"/>
                  </a:ext>
                </a:extLst>
              </p:cNvPr>
              <p:cNvSpPr>
                <a:spLocks noChangeArrowheads="1"/>
              </p:cNvSpPr>
              <p:nvPr/>
            </p:nvSpPr>
            <p:spPr bwMode="auto">
              <a:xfrm>
                <a:off x="4510637"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1" name="Freeform 94">
                <a:extLst>
                  <a:ext uri="{FF2B5EF4-FFF2-40B4-BE49-F238E27FC236}">
                    <a16:creationId xmlns:a16="http://schemas.microsoft.com/office/drawing/2014/main" id="{31858201-F6A6-485A-963B-37E6479245CB}"/>
                  </a:ext>
                </a:extLst>
              </p:cNvPr>
              <p:cNvSpPr>
                <a:spLocks/>
              </p:cNvSpPr>
              <p:nvPr/>
            </p:nvSpPr>
            <p:spPr bwMode="auto">
              <a:xfrm>
                <a:off x="4620174" y="7147872"/>
                <a:ext cx="149794" cy="183497"/>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2" name="Freeform 95">
                <a:extLst>
                  <a:ext uri="{FF2B5EF4-FFF2-40B4-BE49-F238E27FC236}">
                    <a16:creationId xmlns:a16="http://schemas.microsoft.com/office/drawing/2014/main" id="{C500A465-D345-4DD2-BC1B-82863209F9C2}"/>
                  </a:ext>
                </a:extLst>
              </p:cNvPr>
              <p:cNvSpPr>
                <a:spLocks/>
              </p:cNvSpPr>
              <p:nvPr/>
            </p:nvSpPr>
            <p:spPr bwMode="auto">
              <a:xfrm>
                <a:off x="4634217" y="7115105"/>
                <a:ext cx="51492" cy="241542"/>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3" name="Freeform 96">
                <a:extLst>
                  <a:ext uri="{FF2B5EF4-FFF2-40B4-BE49-F238E27FC236}">
                    <a16:creationId xmlns:a16="http://schemas.microsoft.com/office/drawing/2014/main" id="{DCDE1B83-2552-48A2-9A3B-E4A11B9EC38E}"/>
                  </a:ext>
                </a:extLst>
              </p:cNvPr>
              <p:cNvSpPr>
                <a:spLocks/>
              </p:cNvSpPr>
              <p:nvPr/>
            </p:nvSpPr>
            <p:spPr bwMode="auto">
              <a:xfrm>
                <a:off x="4640770" y="7122594"/>
                <a:ext cx="39321" cy="185370"/>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4" name="Freeform 97">
                <a:extLst>
                  <a:ext uri="{FF2B5EF4-FFF2-40B4-BE49-F238E27FC236}">
                    <a16:creationId xmlns:a16="http://schemas.microsoft.com/office/drawing/2014/main" id="{62B213FB-39BD-49E4-854E-8E58D709C68C}"/>
                  </a:ext>
                </a:extLst>
              </p:cNvPr>
              <p:cNvSpPr>
                <a:spLocks/>
              </p:cNvSpPr>
              <p:nvPr/>
            </p:nvSpPr>
            <p:spPr bwMode="auto">
              <a:xfrm>
                <a:off x="4687581" y="7129148"/>
                <a:ext cx="49619" cy="227499"/>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5" name="Freeform 98">
                <a:extLst>
                  <a:ext uri="{FF2B5EF4-FFF2-40B4-BE49-F238E27FC236}">
                    <a16:creationId xmlns:a16="http://schemas.microsoft.com/office/drawing/2014/main" id="{23366814-1A9A-49AD-A739-447AA513F7DB}"/>
                  </a:ext>
                </a:extLst>
              </p:cNvPr>
              <p:cNvSpPr>
                <a:spLocks/>
              </p:cNvSpPr>
              <p:nvPr/>
            </p:nvSpPr>
            <p:spPr bwMode="auto">
              <a:xfrm>
                <a:off x="4692262" y="7124467"/>
                <a:ext cx="41193" cy="197540"/>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6" name="Freeform 99">
                <a:extLst>
                  <a:ext uri="{FF2B5EF4-FFF2-40B4-BE49-F238E27FC236}">
                    <a16:creationId xmlns:a16="http://schemas.microsoft.com/office/drawing/2014/main" id="{D839A03B-08E5-40B2-91D3-B468EBF61B8E}"/>
                  </a:ext>
                </a:extLst>
              </p:cNvPr>
              <p:cNvSpPr>
                <a:spLocks/>
              </p:cNvSpPr>
              <p:nvPr/>
            </p:nvSpPr>
            <p:spPr bwMode="auto">
              <a:xfrm>
                <a:off x="4655750" y="6823007"/>
                <a:ext cx="73961" cy="106728"/>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7" name="Freeform 100">
                <a:extLst>
                  <a:ext uri="{FF2B5EF4-FFF2-40B4-BE49-F238E27FC236}">
                    <a16:creationId xmlns:a16="http://schemas.microsoft.com/office/drawing/2014/main" id="{CD6DC3EA-CD43-48E3-8BC5-7483ED5F3C28}"/>
                  </a:ext>
                </a:extLst>
              </p:cNvPr>
              <p:cNvSpPr>
                <a:spLocks/>
              </p:cNvSpPr>
              <p:nvPr/>
            </p:nvSpPr>
            <p:spPr bwMode="auto">
              <a:xfrm>
                <a:off x="4625791" y="6905394"/>
                <a:ext cx="57109" cy="125452"/>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8" name="Freeform 101">
                <a:extLst>
                  <a:ext uri="{FF2B5EF4-FFF2-40B4-BE49-F238E27FC236}">
                    <a16:creationId xmlns:a16="http://schemas.microsoft.com/office/drawing/2014/main" id="{369B8479-557F-44DA-8081-BD1C713903CA}"/>
                  </a:ext>
                </a:extLst>
              </p:cNvPr>
              <p:cNvSpPr>
                <a:spLocks/>
              </p:cNvSpPr>
              <p:nvPr/>
            </p:nvSpPr>
            <p:spPr bwMode="auto">
              <a:xfrm>
                <a:off x="4622046" y="7001823"/>
                <a:ext cx="35576" cy="58981"/>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29" name="Freeform 102">
                <a:extLst>
                  <a:ext uri="{FF2B5EF4-FFF2-40B4-BE49-F238E27FC236}">
                    <a16:creationId xmlns:a16="http://schemas.microsoft.com/office/drawing/2014/main" id="{D98138E1-4BE9-4E17-BA4D-000F69CAA83C}"/>
                  </a:ext>
                </a:extLst>
              </p:cNvPr>
              <p:cNvSpPr>
                <a:spLocks/>
              </p:cNvSpPr>
              <p:nvPr/>
            </p:nvSpPr>
            <p:spPr bwMode="auto">
              <a:xfrm>
                <a:off x="4635153" y="7036463"/>
                <a:ext cx="23405" cy="6459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0" name="Freeform 103">
                <a:extLst>
                  <a:ext uri="{FF2B5EF4-FFF2-40B4-BE49-F238E27FC236}">
                    <a16:creationId xmlns:a16="http://schemas.microsoft.com/office/drawing/2014/main" id="{799F5C0B-A246-4BDB-B2A1-38E68756C592}"/>
                  </a:ext>
                </a:extLst>
              </p:cNvPr>
              <p:cNvSpPr>
                <a:spLocks/>
              </p:cNvSpPr>
              <p:nvPr/>
            </p:nvSpPr>
            <p:spPr bwMode="auto">
              <a:xfrm>
                <a:off x="4670729" y="6853902"/>
                <a:ext cx="115154" cy="113282"/>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1" name="Freeform 104">
                <a:extLst>
                  <a:ext uri="{FF2B5EF4-FFF2-40B4-BE49-F238E27FC236}">
                    <a16:creationId xmlns:a16="http://schemas.microsoft.com/office/drawing/2014/main" id="{0248611F-E135-4A68-8FA5-3A42A4269A8B}"/>
                  </a:ext>
                </a:extLst>
              </p:cNvPr>
              <p:cNvSpPr>
                <a:spLocks/>
              </p:cNvSpPr>
              <p:nvPr/>
            </p:nvSpPr>
            <p:spPr bwMode="auto">
              <a:xfrm>
                <a:off x="4660431" y="6836114"/>
                <a:ext cx="66471" cy="126388"/>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2" name="Freeform 105">
                <a:extLst>
                  <a:ext uri="{FF2B5EF4-FFF2-40B4-BE49-F238E27FC236}">
                    <a16:creationId xmlns:a16="http://schemas.microsoft.com/office/drawing/2014/main" id="{C8617EF2-A923-45EE-8CF7-66255D5B454C}"/>
                  </a:ext>
                </a:extLst>
              </p:cNvPr>
              <p:cNvSpPr>
                <a:spLocks/>
              </p:cNvSpPr>
              <p:nvPr/>
            </p:nvSpPr>
            <p:spPr bwMode="auto">
              <a:xfrm>
                <a:off x="4652941" y="6916628"/>
                <a:ext cx="117963" cy="93621"/>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3" name="Freeform 106">
                <a:extLst>
                  <a:ext uri="{FF2B5EF4-FFF2-40B4-BE49-F238E27FC236}">
                    <a16:creationId xmlns:a16="http://schemas.microsoft.com/office/drawing/2014/main" id="{77CBE672-DA49-4C62-816E-A66B4EA7DA75}"/>
                  </a:ext>
                </a:extLst>
              </p:cNvPr>
              <p:cNvSpPr>
                <a:spLocks/>
              </p:cNvSpPr>
              <p:nvPr/>
            </p:nvSpPr>
            <p:spPr bwMode="auto">
              <a:xfrm>
                <a:off x="4735328" y="6925990"/>
                <a:ext cx="68344" cy="123580"/>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4" name="Freeform 107">
                <a:extLst>
                  <a:ext uri="{FF2B5EF4-FFF2-40B4-BE49-F238E27FC236}">
                    <a16:creationId xmlns:a16="http://schemas.microsoft.com/office/drawing/2014/main" id="{794BDD47-6A9E-45F2-9BEE-2B78E46B1841}"/>
                  </a:ext>
                </a:extLst>
              </p:cNvPr>
              <p:cNvSpPr>
                <a:spLocks/>
              </p:cNvSpPr>
              <p:nvPr/>
            </p:nvSpPr>
            <p:spPr bwMode="auto">
              <a:xfrm>
                <a:off x="4665112" y="6988716"/>
                <a:ext cx="75833" cy="102047"/>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5" name="Freeform 108">
                <a:extLst>
                  <a:ext uri="{FF2B5EF4-FFF2-40B4-BE49-F238E27FC236}">
                    <a16:creationId xmlns:a16="http://schemas.microsoft.com/office/drawing/2014/main" id="{11B5C575-E973-4792-A653-9AEAD16851A7}"/>
                  </a:ext>
                </a:extLst>
              </p:cNvPr>
              <p:cNvSpPr>
                <a:spLocks/>
              </p:cNvSpPr>
              <p:nvPr/>
            </p:nvSpPr>
            <p:spPr bwMode="auto">
              <a:xfrm>
                <a:off x="4650132" y="6930671"/>
                <a:ext cx="101111" cy="85195"/>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6" name="Freeform 109">
                <a:extLst>
                  <a:ext uri="{FF2B5EF4-FFF2-40B4-BE49-F238E27FC236}">
                    <a16:creationId xmlns:a16="http://schemas.microsoft.com/office/drawing/2014/main" id="{633B071D-C692-422E-A6DA-8AB7C9020361}"/>
                  </a:ext>
                </a:extLst>
              </p:cNvPr>
              <p:cNvSpPr>
                <a:spLocks/>
              </p:cNvSpPr>
              <p:nvPr/>
            </p:nvSpPr>
            <p:spPr bwMode="auto">
              <a:xfrm>
                <a:off x="4720348" y="6925990"/>
                <a:ext cx="48683" cy="123580"/>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7" name="Freeform 110">
                <a:extLst>
                  <a:ext uri="{FF2B5EF4-FFF2-40B4-BE49-F238E27FC236}">
                    <a16:creationId xmlns:a16="http://schemas.microsoft.com/office/drawing/2014/main" id="{8D47FF3A-1A87-477A-B9CD-DB6917FEAC40}"/>
                  </a:ext>
                </a:extLst>
              </p:cNvPr>
              <p:cNvSpPr>
                <a:spLocks/>
              </p:cNvSpPr>
              <p:nvPr/>
            </p:nvSpPr>
            <p:spPr bwMode="auto">
              <a:xfrm>
                <a:off x="4640770" y="6913819"/>
                <a:ext cx="43066" cy="129197"/>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8" name="Freeform 111">
                <a:extLst>
                  <a:ext uri="{FF2B5EF4-FFF2-40B4-BE49-F238E27FC236}">
                    <a16:creationId xmlns:a16="http://schemas.microsoft.com/office/drawing/2014/main" id="{E519D805-E684-4167-88CA-CA38D826AD6C}"/>
                  </a:ext>
                </a:extLst>
              </p:cNvPr>
              <p:cNvSpPr>
                <a:spLocks noEditPoints="1"/>
              </p:cNvSpPr>
              <p:nvPr/>
            </p:nvSpPr>
            <p:spPr bwMode="auto">
              <a:xfrm>
                <a:off x="4767159" y="6925990"/>
                <a:ext cx="40257" cy="35576"/>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39" name="Freeform 112">
                <a:extLst>
                  <a:ext uri="{FF2B5EF4-FFF2-40B4-BE49-F238E27FC236}">
                    <a16:creationId xmlns:a16="http://schemas.microsoft.com/office/drawing/2014/main" id="{EE593066-C918-4926-85C6-E53D54DC944B}"/>
                  </a:ext>
                </a:extLst>
              </p:cNvPr>
              <p:cNvSpPr>
                <a:spLocks/>
              </p:cNvSpPr>
              <p:nvPr/>
            </p:nvSpPr>
            <p:spPr bwMode="auto">
              <a:xfrm>
                <a:off x="4798054" y="6938161"/>
                <a:ext cx="16852" cy="73961"/>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0" name="Freeform 113">
                <a:extLst>
                  <a:ext uri="{FF2B5EF4-FFF2-40B4-BE49-F238E27FC236}">
                    <a16:creationId xmlns:a16="http://schemas.microsoft.com/office/drawing/2014/main" id="{27138EA6-C0F4-437D-B865-F460FC65C427}"/>
                  </a:ext>
                </a:extLst>
              </p:cNvPr>
              <p:cNvSpPr>
                <a:spLocks/>
              </p:cNvSpPr>
              <p:nvPr/>
            </p:nvSpPr>
            <p:spPr bwMode="auto">
              <a:xfrm>
                <a:off x="4810225" y="6940970"/>
                <a:ext cx="4681" cy="26214"/>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1" name="Freeform 114">
                <a:extLst>
                  <a:ext uri="{FF2B5EF4-FFF2-40B4-BE49-F238E27FC236}">
                    <a16:creationId xmlns:a16="http://schemas.microsoft.com/office/drawing/2014/main" id="{3FCF3523-AFA8-40AC-80D2-FD7CE11D3420}"/>
                  </a:ext>
                </a:extLst>
              </p:cNvPr>
              <p:cNvSpPr>
                <a:spLocks/>
              </p:cNvSpPr>
              <p:nvPr/>
            </p:nvSpPr>
            <p:spPr bwMode="auto">
              <a:xfrm>
                <a:off x="4798054" y="6961566"/>
                <a:ext cx="15916" cy="56173"/>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2" name="Freeform 115">
                <a:extLst>
                  <a:ext uri="{FF2B5EF4-FFF2-40B4-BE49-F238E27FC236}">
                    <a16:creationId xmlns:a16="http://schemas.microsoft.com/office/drawing/2014/main" id="{1AA8F19E-F4DF-44F5-89B7-900D7B35FB01}"/>
                  </a:ext>
                </a:extLst>
              </p:cNvPr>
              <p:cNvSpPr>
                <a:spLocks/>
              </p:cNvSpPr>
              <p:nvPr/>
            </p:nvSpPr>
            <p:spPr bwMode="auto">
              <a:xfrm>
                <a:off x="4800863" y="6934416"/>
                <a:ext cx="12171" cy="20597"/>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3" name="Freeform 116">
                <a:extLst>
                  <a:ext uri="{FF2B5EF4-FFF2-40B4-BE49-F238E27FC236}">
                    <a16:creationId xmlns:a16="http://schemas.microsoft.com/office/drawing/2014/main" id="{AC1F8E8C-470E-4ADA-839B-7E851B922ACF}"/>
                  </a:ext>
                </a:extLst>
              </p:cNvPr>
              <p:cNvSpPr>
                <a:spLocks/>
              </p:cNvSpPr>
              <p:nvPr/>
            </p:nvSpPr>
            <p:spPr bwMode="auto">
              <a:xfrm>
                <a:off x="4781202" y="7008377"/>
                <a:ext cx="29959" cy="38385"/>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4" name="Freeform 117">
                <a:extLst>
                  <a:ext uri="{FF2B5EF4-FFF2-40B4-BE49-F238E27FC236}">
                    <a16:creationId xmlns:a16="http://schemas.microsoft.com/office/drawing/2014/main" id="{DE54AC64-4A51-4C00-B3AA-4C370B31A08D}"/>
                  </a:ext>
                </a:extLst>
              </p:cNvPr>
              <p:cNvSpPr>
                <a:spLocks/>
              </p:cNvSpPr>
              <p:nvPr/>
            </p:nvSpPr>
            <p:spPr bwMode="auto">
              <a:xfrm>
                <a:off x="4621110" y="7053315"/>
                <a:ext cx="153539" cy="278991"/>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5" name="Freeform 118">
                <a:extLst>
                  <a:ext uri="{FF2B5EF4-FFF2-40B4-BE49-F238E27FC236}">
                    <a16:creationId xmlns:a16="http://schemas.microsoft.com/office/drawing/2014/main" id="{BFCCC760-0689-4E66-ABD1-149C3B5254FE}"/>
                  </a:ext>
                </a:extLst>
              </p:cNvPr>
              <p:cNvSpPr>
                <a:spLocks/>
              </p:cNvSpPr>
              <p:nvPr/>
            </p:nvSpPr>
            <p:spPr bwMode="auto">
              <a:xfrm>
                <a:off x="4640770" y="7077656"/>
                <a:ext cx="17788" cy="58045"/>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6" name="Freeform 119">
                <a:extLst>
                  <a:ext uri="{FF2B5EF4-FFF2-40B4-BE49-F238E27FC236}">
                    <a16:creationId xmlns:a16="http://schemas.microsoft.com/office/drawing/2014/main" id="{F85529FF-7C97-45D9-BD81-59F9F6C5EBE2}"/>
                  </a:ext>
                </a:extLst>
              </p:cNvPr>
              <p:cNvSpPr>
                <a:spLocks/>
              </p:cNvSpPr>
              <p:nvPr/>
            </p:nvSpPr>
            <p:spPr bwMode="auto">
              <a:xfrm>
                <a:off x="4638898" y="7110424"/>
                <a:ext cx="5617" cy="17788"/>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7" name="Rectangle 120">
                <a:extLst>
                  <a:ext uri="{FF2B5EF4-FFF2-40B4-BE49-F238E27FC236}">
                    <a16:creationId xmlns:a16="http://schemas.microsoft.com/office/drawing/2014/main" id="{495A78C1-1EFE-44BD-BCFC-7B7000537A06}"/>
                  </a:ext>
                </a:extLst>
              </p:cNvPr>
              <p:cNvSpPr>
                <a:spLocks noChangeArrowheads="1"/>
              </p:cNvSpPr>
              <p:nvPr/>
            </p:nvSpPr>
            <p:spPr bwMode="auto">
              <a:xfrm>
                <a:off x="4383312" y="702803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8" name="Freeform 121">
                <a:extLst>
                  <a:ext uri="{FF2B5EF4-FFF2-40B4-BE49-F238E27FC236}">
                    <a16:creationId xmlns:a16="http://schemas.microsoft.com/office/drawing/2014/main" id="{7A90522E-F001-4D9E-A58E-9F6D3905B2EA}"/>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49" name="Freeform 122">
                <a:extLst>
                  <a:ext uri="{FF2B5EF4-FFF2-40B4-BE49-F238E27FC236}">
                    <a16:creationId xmlns:a16="http://schemas.microsoft.com/office/drawing/2014/main" id="{6E9E1F94-F4EC-43C9-94F7-E020CCB1928F}"/>
                  </a:ext>
                </a:extLst>
              </p:cNvPr>
              <p:cNvSpPr>
                <a:spLocks/>
              </p:cNvSpPr>
              <p:nvPr/>
            </p:nvSpPr>
            <p:spPr bwMode="auto">
              <a:xfrm>
                <a:off x="4438548" y="6980290"/>
                <a:ext cx="132006" cy="285544"/>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0" name="Freeform 123">
                <a:extLst>
                  <a:ext uri="{FF2B5EF4-FFF2-40B4-BE49-F238E27FC236}">
                    <a16:creationId xmlns:a16="http://schemas.microsoft.com/office/drawing/2014/main" id="{7C4D9FCB-46BC-462E-BA53-37E38EB9583E}"/>
                  </a:ext>
                </a:extLst>
              </p:cNvPr>
              <p:cNvSpPr>
                <a:spLocks/>
              </p:cNvSpPr>
              <p:nvPr/>
            </p:nvSpPr>
            <p:spPr bwMode="auto">
              <a:xfrm>
                <a:off x="4491912" y="6870754"/>
                <a:ext cx="68344" cy="91749"/>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1" name="Freeform 124">
                <a:extLst>
                  <a:ext uri="{FF2B5EF4-FFF2-40B4-BE49-F238E27FC236}">
                    <a16:creationId xmlns:a16="http://schemas.microsoft.com/office/drawing/2014/main" id="{EB7E2F77-1CD7-4BDE-9933-58A557E5C934}"/>
                  </a:ext>
                </a:extLst>
              </p:cNvPr>
              <p:cNvSpPr>
                <a:spLocks/>
              </p:cNvSpPr>
              <p:nvPr/>
            </p:nvSpPr>
            <p:spPr bwMode="auto">
              <a:xfrm>
                <a:off x="4475061" y="6875435"/>
                <a:ext cx="59918" cy="91749"/>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2" name="Freeform 125">
                <a:extLst>
                  <a:ext uri="{FF2B5EF4-FFF2-40B4-BE49-F238E27FC236}">
                    <a16:creationId xmlns:a16="http://schemas.microsoft.com/office/drawing/2014/main" id="{DE64E7E8-8C0E-4961-A57C-D1E508AF1E7D}"/>
                  </a:ext>
                </a:extLst>
              </p:cNvPr>
              <p:cNvSpPr>
                <a:spLocks/>
              </p:cNvSpPr>
              <p:nvPr/>
            </p:nvSpPr>
            <p:spPr bwMode="auto">
              <a:xfrm>
                <a:off x="4472252" y="6936289"/>
                <a:ext cx="73025" cy="52428"/>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3" name="Freeform 126">
                <a:extLst>
                  <a:ext uri="{FF2B5EF4-FFF2-40B4-BE49-F238E27FC236}">
                    <a16:creationId xmlns:a16="http://schemas.microsoft.com/office/drawing/2014/main" id="{28083B74-A5F6-4453-B8EA-CC6DBC497618}"/>
                  </a:ext>
                </a:extLst>
              </p:cNvPr>
              <p:cNvSpPr>
                <a:spLocks/>
              </p:cNvSpPr>
              <p:nvPr/>
            </p:nvSpPr>
            <p:spPr bwMode="auto">
              <a:xfrm>
                <a:off x="4472252" y="6936289"/>
                <a:ext cx="73025" cy="52428"/>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4" name="Freeform 127">
                <a:extLst>
                  <a:ext uri="{FF2B5EF4-FFF2-40B4-BE49-F238E27FC236}">
                    <a16:creationId xmlns:a16="http://schemas.microsoft.com/office/drawing/2014/main" id="{05DB3072-9AF8-48BB-9306-EE62E7E7A26F}"/>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5" name="Freeform 128">
                <a:extLst>
                  <a:ext uri="{FF2B5EF4-FFF2-40B4-BE49-F238E27FC236}">
                    <a16:creationId xmlns:a16="http://schemas.microsoft.com/office/drawing/2014/main" id="{AB273FBC-4240-4F8A-81C7-E8C7C65B261C}"/>
                  </a:ext>
                </a:extLst>
              </p:cNvPr>
              <p:cNvSpPr>
                <a:spLocks/>
              </p:cNvSpPr>
              <p:nvPr/>
            </p:nvSpPr>
            <p:spPr bwMode="auto">
              <a:xfrm>
                <a:off x="4489104" y="6894159"/>
                <a:ext cx="47747" cy="59917"/>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6" name="Freeform 129">
                <a:extLst>
                  <a:ext uri="{FF2B5EF4-FFF2-40B4-BE49-F238E27FC236}">
                    <a16:creationId xmlns:a16="http://schemas.microsoft.com/office/drawing/2014/main" id="{69C78966-66CD-42F5-AF1B-62E687418AC5}"/>
                  </a:ext>
                </a:extLst>
              </p:cNvPr>
              <p:cNvSpPr>
                <a:spLocks/>
              </p:cNvSpPr>
              <p:nvPr/>
            </p:nvSpPr>
            <p:spPr bwMode="auto">
              <a:xfrm>
                <a:off x="4363651" y="6940970"/>
                <a:ext cx="9362" cy="32767"/>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7" name="Freeform 130">
                <a:extLst>
                  <a:ext uri="{FF2B5EF4-FFF2-40B4-BE49-F238E27FC236}">
                    <a16:creationId xmlns:a16="http://schemas.microsoft.com/office/drawing/2014/main" id="{AF78F576-D4B0-41D9-8392-2B19B936FA79}"/>
                  </a:ext>
                </a:extLst>
              </p:cNvPr>
              <p:cNvSpPr>
                <a:spLocks/>
              </p:cNvSpPr>
              <p:nvPr/>
            </p:nvSpPr>
            <p:spPr bwMode="auto">
              <a:xfrm>
                <a:off x="4363651" y="6940970"/>
                <a:ext cx="9362" cy="32767"/>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8" name="Freeform 131">
                <a:extLst>
                  <a:ext uri="{FF2B5EF4-FFF2-40B4-BE49-F238E27FC236}">
                    <a16:creationId xmlns:a16="http://schemas.microsoft.com/office/drawing/2014/main" id="{A219317B-54BC-41A5-AFF0-8EA5BF8F4035}"/>
                  </a:ext>
                </a:extLst>
              </p:cNvPr>
              <p:cNvSpPr>
                <a:spLocks/>
              </p:cNvSpPr>
              <p:nvPr/>
            </p:nvSpPr>
            <p:spPr bwMode="auto">
              <a:xfrm>
                <a:off x="4587406" y="7053315"/>
                <a:ext cx="131070" cy="53364"/>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59" name="Freeform 132">
                <a:extLst>
                  <a:ext uri="{FF2B5EF4-FFF2-40B4-BE49-F238E27FC236}">
                    <a16:creationId xmlns:a16="http://schemas.microsoft.com/office/drawing/2014/main" id="{2186AE42-D355-48FB-8CD5-5101A41ACF00}"/>
                  </a:ext>
                </a:extLst>
              </p:cNvPr>
              <p:cNvSpPr>
                <a:spLocks/>
              </p:cNvSpPr>
              <p:nvPr/>
            </p:nvSpPr>
            <p:spPr bwMode="auto">
              <a:xfrm>
                <a:off x="4587406" y="7053315"/>
                <a:ext cx="131070" cy="53364"/>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0" name="Freeform 133">
                <a:extLst>
                  <a:ext uri="{FF2B5EF4-FFF2-40B4-BE49-F238E27FC236}">
                    <a16:creationId xmlns:a16="http://schemas.microsoft.com/office/drawing/2014/main" id="{5C56C6B5-730C-4C87-9959-1565BE671E72}"/>
                  </a:ext>
                </a:extLst>
              </p:cNvPr>
              <p:cNvSpPr>
                <a:spLocks/>
              </p:cNvSpPr>
              <p:nvPr/>
            </p:nvSpPr>
            <p:spPr bwMode="auto">
              <a:xfrm>
                <a:off x="4704433" y="7111360"/>
                <a:ext cx="15916" cy="18724"/>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1" name="Freeform 134">
                <a:extLst>
                  <a:ext uri="{FF2B5EF4-FFF2-40B4-BE49-F238E27FC236}">
                    <a16:creationId xmlns:a16="http://schemas.microsoft.com/office/drawing/2014/main" id="{199CC6EA-4A54-46DE-9C15-89E96F6E7BE2}"/>
                  </a:ext>
                </a:extLst>
              </p:cNvPr>
              <p:cNvSpPr>
                <a:spLocks/>
              </p:cNvSpPr>
              <p:nvPr/>
            </p:nvSpPr>
            <p:spPr bwMode="auto">
              <a:xfrm>
                <a:off x="4704433" y="7111360"/>
                <a:ext cx="15916" cy="18724"/>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2" name="Freeform 135">
                <a:extLst>
                  <a:ext uri="{FF2B5EF4-FFF2-40B4-BE49-F238E27FC236}">
                    <a16:creationId xmlns:a16="http://schemas.microsoft.com/office/drawing/2014/main" id="{5F1E11C1-56B9-46A9-A2D6-8DE938F3FE99}"/>
                  </a:ext>
                </a:extLst>
              </p:cNvPr>
              <p:cNvSpPr>
                <a:spLocks/>
              </p:cNvSpPr>
              <p:nvPr/>
            </p:nvSpPr>
            <p:spPr bwMode="auto">
              <a:xfrm>
                <a:off x="4698815" y="7108551"/>
                <a:ext cx="29023" cy="26214"/>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3" name="Freeform 136">
                <a:extLst>
                  <a:ext uri="{FF2B5EF4-FFF2-40B4-BE49-F238E27FC236}">
                    <a16:creationId xmlns:a16="http://schemas.microsoft.com/office/drawing/2014/main" id="{7EA724D9-BA14-45AF-BC01-745473C3EE83}"/>
                  </a:ext>
                </a:extLst>
              </p:cNvPr>
              <p:cNvSpPr>
                <a:spLocks/>
              </p:cNvSpPr>
              <p:nvPr/>
            </p:nvSpPr>
            <p:spPr bwMode="auto">
              <a:xfrm>
                <a:off x="4698815" y="7108551"/>
                <a:ext cx="29023" cy="26214"/>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4" name="Freeform 137">
                <a:extLst>
                  <a:ext uri="{FF2B5EF4-FFF2-40B4-BE49-F238E27FC236}">
                    <a16:creationId xmlns:a16="http://schemas.microsoft.com/office/drawing/2014/main" id="{66E8C073-4559-4306-9ED4-6C6BC9E82D1C}"/>
                  </a:ext>
                </a:extLst>
              </p:cNvPr>
              <p:cNvSpPr>
                <a:spLocks/>
              </p:cNvSpPr>
              <p:nvPr/>
            </p:nvSpPr>
            <p:spPr bwMode="auto">
              <a:xfrm>
                <a:off x="4696007" y="7100125"/>
                <a:ext cx="16852" cy="26214"/>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5" name="Freeform 138">
                <a:extLst>
                  <a:ext uri="{FF2B5EF4-FFF2-40B4-BE49-F238E27FC236}">
                    <a16:creationId xmlns:a16="http://schemas.microsoft.com/office/drawing/2014/main" id="{C502818A-B4C1-49EE-BB36-469D8D126972}"/>
                  </a:ext>
                </a:extLst>
              </p:cNvPr>
              <p:cNvSpPr>
                <a:spLocks/>
              </p:cNvSpPr>
              <p:nvPr/>
            </p:nvSpPr>
            <p:spPr bwMode="auto">
              <a:xfrm>
                <a:off x="4696007" y="7100125"/>
                <a:ext cx="16852" cy="26214"/>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6" name="Freeform 139">
                <a:extLst>
                  <a:ext uri="{FF2B5EF4-FFF2-40B4-BE49-F238E27FC236}">
                    <a16:creationId xmlns:a16="http://schemas.microsoft.com/office/drawing/2014/main" id="{85861BFA-92F5-419C-BC9A-3DC1873566DF}"/>
                  </a:ext>
                </a:extLst>
              </p:cNvPr>
              <p:cNvSpPr>
                <a:spLocks/>
              </p:cNvSpPr>
              <p:nvPr/>
            </p:nvSpPr>
            <p:spPr bwMode="auto">
              <a:xfrm>
                <a:off x="4647324" y="7079529"/>
                <a:ext cx="73025" cy="42129"/>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7" name="Freeform 140">
                <a:extLst>
                  <a:ext uri="{FF2B5EF4-FFF2-40B4-BE49-F238E27FC236}">
                    <a16:creationId xmlns:a16="http://schemas.microsoft.com/office/drawing/2014/main" id="{67BD854F-5642-4823-91FA-9BB540BC3769}"/>
                  </a:ext>
                </a:extLst>
              </p:cNvPr>
              <p:cNvSpPr>
                <a:spLocks/>
              </p:cNvSpPr>
              <p:nvPr/>
            </p:nvSpPr>
            <p:spPr bwMode="auto">
              <a:xfrm>
                <a:off x="4647324" y="7079529"/>
                <a:ext cx="73025" cy="42129"/>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8" name="Freeform 141">
                <a:extLst>
                  <a:ext uri="{FF2B5EF4-FFF2-40B4-BE49-F238E27FC236}">
                    <a16:creationId xmlns:a16="http://schemas.microsoft.com/office/drawing/2014/main" id="{BBCCD89E-13AB-4E65-9E56-087B3314ABDB}"/>
                  </a:ext>
                </a:extLst>
              </p:cNvPr>
              <p:cNvSpPr>
                <a:spLocks/>
              </p:cNvSpPr>
              <p:nvPr/>
            </p:nvSpPr>
            <p:spPr bwMode="auto">
              <a:xfrm>
                <a:off x="4710986" y="7114169"/>
                <a:ext cx="22469" cy="16852"/>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69" name="Freeform 142">
                <a:extLst>
                  <a:ext uri="{FF2B5EF4-FFF2-40B4-BE49-F238E27FC236}">
                    <a16:creationId xmlns:a16="http://schemas.microsoft.com/office/drawing/2014/main" id="{18B80876-FAB3-4AB6-B0CC-8C5ADD70281D}"/>
                  </a:ext>
                </a:extLst>
              </p:cNvPr>
              <p:cNvSpPr>
                <a:spLocks/>
              </p:cNvSpPr>
              <p:nvPr/>
            </p:nvSpPr>
            <p:spPr bwMode="auto">
              <a:xfrm>
                <a:off x="4710986" y="7114169"/>
                <a:ext cx="23405" cy="16852"/>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0" name="Freeform 143">
                <a:extLst>
                  <a:ext uri="{FF2B5EF4-FFF2-40B4-BE49-F238E27FC236}">
                    <a16:creationId xmlns:a16="http://schemas.microsoft.com/office/drawing/2014/main" id="{B9382631-CD4E-41E5-8A65-DADA51D2B8D9}"/>
                  </a:ext>
                </a:extLst>
              </p:cNvPr>
              <p:cNvSpPr>
                <a:spLocks/>
              </p:cNvSpPr>
              <p:nvPr/>
            </p:nvSpPr>
            <p:spPr bwMode="auto">
              <a:xfrm>
                <a:off x="4616429" y="7071103"/>
                <a:ext cx="84259" cy="28086"/>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1" name="Freeform 144">
                <a:extLst>
                  <a:ext uri="{FF2B5EF4-FFF2-40B4-BE49-F238E27FC236}">
                    <a16:creationId xmlns:a16="http://schemas.microsoft.com/office/drawing/2014/main" id="{55FA8420-8337-47C5-A29B-5F7C5E8F215B}"/>
                  </a:ext>
                </a:extLst>
              </p:cNvPr>
              <p:cNvSpPr>
                <a:spLocks/>
              </p:cNvSpPr>
              <p:nvPr/>
            </p:nvSpPr>
            <p:spPr bwMode="auto">
              <a:xfrm>
                <a:off x="4616429" y="7072039"/>
                <a:ext cx="84259" cy="2715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2" name="Freeform 145">
                <a:extLst>
                  <a:ext uri="{FF2B5EF4-FFF2-40B4-BE49-F238E27FC236}">
                    <a16:creationId xmlns:a16="http://schemas.microsoft.com/office/drawing/2014/main" id="{34C8E881-B22B-458D-82F9-6C8DA976E462}"/>
                  </a:ext>
                </a:extLst>
              </p:cNvPr>
              <p:cNvSpPr>
                <a:spLocks/>
              </p:cNvSpPr>
              <p:nvPr/>
            </p:nvSpPr>
            <p:spPr bwMode="auto">
              <a:xfrm>
                <a:off x="4416079" y="7008377"/>
                <a:ext cx="40257" cy="98302"/>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3" name="Freeform 146">
                <a:extLst>
                  <a:ext uri="{FF2B5EF4-FFF2-40B4-BE49-F238E27FC236}">
                    <a16:creationId xmlns:a16="http://schemas.microsoft.com/office/drawing/2014/main" id="{EF5A462A-517F-49FF-881D-5475CD3CA34C}"/>
                  </a:ext>
                </a:extLst>
              </p:cNvPr>
              <p:cNvSpPr>
                <a:spLocks/>
              </p:cNvSpPr>
              <p:nvPr/>
            </p:nvSpPr>
            <p:spPr bwMode="auto">
              <a:xfrm>
                <a:off x="4416079" y="7008377"/>
                <a:ext cx="40257" cy="99238"/>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4" name="Freeform 147">
                <a:extLst>
                  <a:ext uri="{FF2B5EF4-FFF2-40B4-BE49-F238E27FC236}">
                    <a16:creationId xmlns:a16="http://schemas.microsoft.com/office/drawing/2014/main" id="{6A07E7D0-0801-48F5-80F6-93628309E27B}"/>
                  </a:ext>
                </a:extLst>
              </p:cNvPr>
              <p:cNvSpPr>
                <a:spLocks/>
              </p:cNvSpPr>
              <p:nvPr/>
            </p:nvSpPr>
            <p:spPr bwMode="auto">
              <a:xfrm>
                <a:off x="4360843" y="6976546"/>
                <a:ext cx="65535" cy="120771"/>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5" name="Freeform 148">
                <a:extLst>
                  <a:ext uri="{FF2B5EF4-FFF2-40B4-BE49-F238E27FC236}">
                    <a16:creationId xmlns:a16="http://schemas.microsoft.com/office/drawing/2014/main" id="{C984277F-8780-4A0D-93E6-5989188ECDE8}"/>
                  </a:ext>
                </a:extLst>
              </p:cNvPr>
              <p:cNvSpPr>
                <a:spLocks/>
              </p:cNvSpPr>
              <p:nvPr/>
            </p:nvSpPr>
            <p:spPr bwMode="auto">
              <a:xfrm>
                <a:off x="4361779" y="6976546"/>
                <a:ext cx="64599" cy="120771"/>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6" name="Freeform 149">
                <a:extLst>
                  <a:ext uri="{FF2B5EF4-FFF2-40B4-BE49-F238E27FC236}">
                    <a16:creationId xmlns:a16="http://schemas.microsoft.com/office/drawing/2014/main" id="{D3B68160-0516-430D-BDCA-1F84C38593CB}"/>
                  </a:ext>
                </a:extLst>
              </p:cNvPr>
              <p:cNvSpPr>
                <a:spLocks/>
              </p:cNvSpPr>
              <p:nvPr/>
            </p:nvSpPr>
            <p:spPr bwMode="auto">
              <a:xfrm>
                <a:off x="4364587" y="6955013"/>
                <a:ext cx="28086"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7" name="Freeform 150">
                <a:extLst>
                  <a:ext uri="{FF2B5EF4-FFF2-40B4-BE49-F238E27FC236}">
                    <a16:creationId xmlns:a16="http://schemas.microsoft.com/office/drawing/2014/main" id="{7B8432AF-5BD3-417C-89BC-7899ED5C8458}"/>
                  </a:ext>
                </a:extLst>
              </p:cNvPr>
              <p:cNvSpPr>
                <a:spLocks/>
              </p:cNvSpPr>
              <p:nvPr/>
            </p:nvSpPr>
            <p:spPr bwMode="auto">
              <a:xfrm>
                <a:off x="4365524" y="6955013"/>
                <a:ext cx="27150" cy="58981"/>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8" name="Freeform 151">
                <a:extLst>
                  <a:ext uri="{FF2B5EF4-FFF2-40B4-BE49-F238E27FC236}">
                    <a16:creationId xmlns:a16="http://schemas.microsoft.com/office/drawing/2014/main" id="{1CF04AAF-ECA1-47CE-8D94-E06241D4FCE3}"/>
                  </a:ext>
                </a:extLst>
              </p:cNvPr>
              <p:cNvSpPr>
                <a:spLocks/>
              </p:cNvSpPr>
              <p:nvPr/>
            </p:nvSpPr>
            <p:spPr bwMode="auto">
              <a:xfrm>
                <a:off x="4462890" y="6959694"/>
                <a:ext cx="88004" cy="92685"/>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79" name="Freeform 152">
                <a:extLst>
                  <a:ext uri="{FF2B5EF4-FFF2-40B4-BE49-F238E27FC236}">
                    <a16:creationId xmlns:a16="http://schemas.microsoft.com/office/drawing/2014/main" id="{63EB04E3-603F-487D-AB50-B02D54E2D632}"/>
                  </a:ext>
                </a:extLst>
              </p:cNvPr>
              <p:cNvSpPr>
                <a:spLocks/>
              </p:cNvSpPr>
              <p:nvPr/>
            </p:nvSpPr>
            <p:spPr bwMode="auto">
              <a:xfrm>
                <a:off x="4440421" y="7049570"/>
                <a:ext cx="151666" cy="263075"/>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0" name="Freeform 153">
                <a:extLst>
                  <a:ext uri="{FF2B5EF4-FFF2-40B4-BE49-F238E27FC236}">
                    <a16:creationId xmlns:a16="http://schemas.microsoft.com/office/drawing/2014/main" id="{B7AB53DE-6354-40C9-8846-088226FC24F9}"/>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1" name="Freeform 154">
                <a:extLst>
                  <a:ext uri="{FF2B5EF4-FFF2-40B4-BE49-F238E27FC236}">
                    <a16:creationId xmlns:a16="http://schemas.microsoft.com/office/drawing/2014/main" id="{49BACE89-0F6B-4AA0-9FF2-5EEE7A8AEA6D}"/>
                  </a:ext>
                </a:extLst>
              </p:cNvPr>
              <p:cNvSpPr>
                <a:spLocks/>
              </p:cNvSpPr>
              <p:nvPr/>
            </p:nvSpPr>
            <p:spPr bwMode="auto">
              <a:xfrm>
                <a:off x="4537787" y="6963439"/>
                <a:ext cx="72088" cy="102047"/>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2" name="Freeform 155">
                <a:extLst>
                  <a:ext uri="{FF2B5EF4-FFF2-40B4-BE49-F238E27FC236}">
                    <a16:creationId xmlns:a16="http://schemas.microsoft.com/office/drawing/2014/main" id="{BD1DFDC7-B566-4B47-9C5B-C34CA8182DA8}"/>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3" name="Freeform 156">
                <a:extLst>
                  <a:ext uri="{FF2B5EF4-FFF2-40B4-BE49-F238E27FC236}">
                    <a16:creationId xmlns:a16="http://schemas.microsoft.com/office/drawing/2014/main" id="{47473D81-8EFD-4BFB-B3A5-F7E34433DA29}"/>
                  </a:ext>
                </a:extLst>
              </p:cNvPr>
              <p:cNvSpPr>
                <a:spLocks/>
              </p:cNvSpPr>
              <p:nvPr/>
            </p:nvSpPr>
            <p:spPr bwMode="auto">
              <a:xfrm>
                <a:off x="4425441" y="6972801"/>
                <a:ext cx="48683" cy="85195"/>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4" name="Freeform 157">
                <a:extLst>
                  <a:ext uri="{FF2B5EF4-FFF2-40B4-BE49-F238E27FC236}">
                    <a16:creationId xmlns:a16="http://schemas.microsoft.com/office/drawing/2014/main" id="{94353129-4CA2-471D-AD40-DCF4A313F3D9}"/>
                  </a:ext>
                </a:extLst>
              </p:cNvPr>
              <p:cNvSpPr>
                <a:spLocks/>
              </p:cNvSpPr>
              <p:nvPr/>
            </p:nvSpPr>
            <p:spPr bwMode="auto">
              <a:xfrm>
                <a:off x="4365524" y="6946587"/>
                <a:ext cx="7490" cy="2153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5" name="Freeform 158">
                <a:extLst>
                  <a:ext uri="{FF2B5EF4-FFF2-40B4-BE49-F238E27FC236}">
                    <a16:creationId xmlns:a16="http://schemas.microsoft.com/office/drawing/2014/main" id="{C9F8E8ED-0759-47CC-94CD-25E3E6BDDD66}"/>
                  </a:ext>
                </a:extLst>
              </p:cNvPr>
              <p:cNvSpPr>
                <a:spLocks/>
              </p:cNvSpPr>
              <p:nvPr/>
            </p:nvSpPr>
            <p:spPr bwMode="auto">
              <a:xfrm>
                <a:off x="4370205" y="6964375"/>
                <a:ext cx="2809" cy="13107"/>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6" name="Freeform 159">
                <a:extLst>
                  <a:ext uri="{FF2B5EF4-FFF2-40B4-BE49-F238E27FC236}">
                    <a16:creationId xmlns:a16="http://schemas.microsoft.com/office/drawing/2014/main" id="{27E07279-AE60-40D4-9EED-0503B1C5E627}"/>
                  </a:ext>
                </a:extLst>
              </p:cNvPr>
              <p:cNvSpPr>
                <a:spLocks/>
              </p:cNvSpPr>
              <p:nvPr/>
            </p:nvSpPr>
            <p:spPr bwMode="auto">
              <a:xfrm>
                <a:off x="4371141" y="6955949"/>
                <a:ext cx="4681" cy="18724"/>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7" name="Freeform 160">
                <a:extLst>
                  <a:ext uri="{FF2B5EF4-FFF2-40B4-BE49-F238E27FC236}">
                    <a16:creationId xmlns:a16="http://schemas.microsoft.com/office/drawing/2014/main" id="{37AB5DE1-0508-4F31-A5CC-CCB834D4E4D8}"/>
                  </a:ext>
                </a:extLst>
              </p:cNvPr>
              <p:cNvSpPr>
                <a:spLocks/>
              </p:cNvSpPr>
              <p:nvPr/>
            </p:nvSpPr>
            <p:spPr bwMode="auto">
              <a:xfrm>
                <a:off x="4371141" y="6955949"/>
                <a:ext cx="4681" cy="18724"/>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88" name="Freeform 161">
                <a:extLst>
                  <a:ext uri="{FF2B5EF4-FFF2-40B4-BE49-F238E27FC236}">
                    <a16:creationId xmlns:a16="http://schemas.microsoft.com/office/drawing/2014/main" id="{4C7507E2-5EE8-45B1-9982-1EC4D2D1CA93}"/>
                  </a:ext>
                </a:extLst>
              </p:cNvPr>
              <p:cNvSpPr>
                <a:spLocks/>
              </p:cNvSpPr>
              <p:nvPr/>
            </p:nvSpPr>
            <p:spPr bwMode="auto">
              <a:xfrm>
                <a:off x="4462890" y="6878243"/>
                <a:ext cx="37449" cy="85195"/>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78" name="Group 1277">
              <a:extLst>
                <a:ext uri="{FF2B5EF4-FFF2-40B4-BE49-F238E27FC236}">
                  <a16:creationId xmlns:a16="http://schemas.microsoft.com/office/drawing/2014/main" id="{6FFD76D9-3713-4AC2-9CFB-E9D0ACB4D3E5}"/>
                </a:ext>
              </a:extLst>
            </p:cNvPr>
            <p:cNvGrpSpPr/>
            <p:nvPr/>
          </p:nvGrpSpPr>
          <p:grpSpPr>
            <a:xfrm>
              <a:off x="3199982" y="4804117"/>
              <a:ext cx="376799" cy="454049"/>
              <a:chOff x="3957335" y="6887606"/>
              <a:chExt cx="447510" cy="539257"/>
            </a:xfrm>
            <a:solidFill>
              <a:schemeClr val="tx2"/>
            </a:solidFill>
          </p:grpSpPr>
          <p:sp>
            <p:nvSpPr>
              <p:cNvPr id="1561" name="Freeform 5">
                <a:extLst>
                  <a:ext uri="{FF2B5EF4-FFF2-40B4-BE49-F238E27FC236}">
                    <a16:creationId xmlns:a16="http://schemas.microsoft.com/office/drawing/2014/main" id="{049722AB-7080-4A62-8606-E76CB13DCD82}"/>
                  </a:ext>
                </a:extLst>
              </p:cNvPr>
              <p:cNvSpPr>
                <a:spLocks/>
              </p:cNvSpPr>
              <p:nvPr/>
            </p:nvSpPr>
            <p:spPr bwMode="auto">
              <a:xfrm>
                <a:off x="4107129" y="7107615"/>
                <a:ext cx="27150" cy="83323"/>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2" name="Freeform 6">
                <a:extLst>
                  <a:ext uri="{FF2B5EF4-FFF2-40B4-BE49-F238E27FC236}">
                    <a16:creationId xmlns:a16="http://schemas.microsoft.com/office/drawing/2014/main" id="{99F1A465-495B-4E39-BCD1-2CD9F5E39524}"/>
                  </a:ext>
                </a:extLst>
              </p:cNvPr>
              <p:cNvSpPr>
                <a:spLocks/>
              </p:cNvSpPr>
              <p:nvPr/>
            </p:nvSpPr>
            <p:spPr bwMode="auto">
              <a:xfrm>
                <a:off x="3977932" y="7076720"/>
                <a:ext cx="46811" cy="6459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3" name="Freeform 7">
                <a:extLst>
                  <a:ext uri="{FF2B5EF4-FFF2-40B4-BE49-F238E27FC236}">
                    <a16:creationId xmlns:a16="http://schemas.microsoft.com/office/drawing/2014/main" id="{7BE51211-64E5-4CA4-B792-24B780CD8A28}"/>
                  </a:ext>
                </a:extLst>
              </p:cNvPr>
              <p:cNvSpPr>
                <a:spLocks/>
              </p:cNvSpPr>
              <p:nvPr/>
            </p:nvSpPr>
            <p:spPr bwMode="auto">
              <a:xfrm>
                <a:off x="4040658" y="6901649"/>
                <a:ext cx="36512" cy="79578"/>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4" name="Freeform 8">
                <a:extLst>
                  <a:ext uri="{FF2B5EF4-FFF2-40B4-BE49-F238E27FC236}">
                    <a16:creationId xmlns:a16="http://schemas.microsoft.com/office/drawing/2014/main" id="{49D6BF54-DD82-48A8-B272-BA416C15A952}"/>
                  </a:ext>
                </a:extLst>
              </p:cNvPr>
              <p:cNvSpPr>
                <a:spLocks/>
              </p:cNvSpPr>
              <p:nvPr/>
            </p:nvSpPr>
            <p:spPr bwMode="auto">
              <a:xfrm>
                <a:off x="4097767" y="6986844"/>
                <a:ext cx="42130" cy="146985"/>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5" name="Freeform 9">
                <a:extLst>
                  <a:ext uri="{FF2B5EF4-FFF2-40B4-BE49-F238E27FC236}">
                    <a16:creationId xmlns:a16="http://schemas.microsoft.com/office/drawing/2014/main" id="{9221C5BE-DADC-4AED-BB1C-2497F295FAC8}"/>
                  </a:ext>
                </a:extLst>
              </p:cNvPr>
              <p:cNvSpPr>
                <a:spLocks/>
              </p:cNvSpPr>
              <p:nvPr/>
            </p:nvSpPr>
            <p:spPr bwMode="auto">
              <a:xfrm>
                <a:off x="4000401" y="6970928"/>
                <a:ext cx="112346" cy="158220"/>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6" name="Freeform 10">
                <a:extLst>
                  <a:ext uri="{FF2B5EF4-FFF2-40B4-BE49-F238E27FC236}">
                    <a16:creationId xmlns:a16="http://schemas.microsoft.com/office/drawing/2014/main" id="{90927743-3D19-4824-89A2-7843FB16DD71}"/>
                  </a:ext>
                </a:extLst>
              </p:cNvPr>
              <p:cNvSpPr>
                <a:spLocks/>
              </p:cNvSpPr>
              <p:nvPr/>
            </p:nvSpPr>
            <p:spPr bwMode="auto">
              <a:xfrm>
                <a:off x="3957335" y="6978418"/>
                <a:ext cx="70216" cy="130133"/>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7" name="Freeform 11">
                <a:extLst>
                  <a:ext uri="{FF2B5EF4-FFF2-40B4-BE49-F238E27FC236}">
                    <a16:creationId xmlns:a16="http://schemas.microsoft.com/office/drawing/2014/main" id="{28ED47D2-52D5-4CBE-9EC1-0880DDCFACA5}"/>
                  </a:ext>
                </a:extLst>
              </p:cNvPr>
              <p:cNvSpPr>
                <a:spLocks/>
              </p:cNvSpPr>
              <p:nvPr/>
            </p:nvSpPr>
            <p:spPr bwMode="auto">
              <a:xfrm>
                <a:off x="4036913" y="6964375"/>
                <a:ext cx="17788" cy="2153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8" name="Freeform 12">
                <a:extLst>
                  <a:ext uri="{FF2B5EF4-FFF2-40B4-BE49-F238E27FC236}">
                    <a16:creationId xmlns:a16="http://schemas.microsoft.com/office/drawing/2014/main" id="{30DB96CD-0BC3-40D0-BAF9-1DC23E19EDBD}"/>
                  </a:ext>
                </a:extLst>
              </p:cNvPr>
              <p:cNvSpPr>
                <a:spLocks/>
              </p:cNvSpPr>
              <p:nvPr/>
            </p:nvSpPr>
            <p:spPr bwMode="auto">
              <a:xfrm>
                <a:off x="4056574" y="6965311"/>
                <a:ext cx="21533" cy="2153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9" name="Freeform 13">
                <a:extLst>
                  <a:ext uri="{FF2B5EF4-FFF2-40B4-BE49-F238E27FC236}">
                    <a16:creationId xmlns:a16="http://schemas.microsoft.com/office/drawing/2014/main" id="{C9B3E7AA-A1A2-4066-A7B0-E5860A8AF4EB}"/>
                  </a:ext>
                </a:extLst>
              </p:cNvPr>
              <p:cNvSpPr>
                <a:spLocks/>
              </p:cNvSpPr>
              <p:nvPr/>
            </p:nvSpPr>
            <p:spPr bwMode="auto">
              <a:xfrm>
                <a:off x="4060318" y="6887606"/>
                <a:ext cx="29023" cy="19660"/>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0" name="Freeform 14">
                <a:extLst>
                  <a:ext uri="{FF2B5EF4-FFF2-40B4-BE49-F238E27FC236}">
                    <a16:creationId xmlns:a16="http://schemas.microsoft.com/office/drawing/2014/main" id="{4EB6155E-B05F-40C5-A8DF-3809A31218A9}"/>
                  </a:ext>
                </a:extLst>
              </p:cNvPr>
              <p:cNvSpPr>
                <a:spLocks/>
              </p:cNvSpPr>
              <p:nvPr/>
            </p:nvSpPr>
            <p:spPr bwMode="auto">
              <a:xfrm>
                <a:off x="4043467" y="6893223"/>
                <a:ext cx="41193" cy="63662"/>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1" name="Freeform 15">
                <a:extLst>
                  <a:ext uri="{FF2B5EF4-FFF2-40B4-BE49-F238E27FC236}">
                    <a16:creationId xmlns:a16="http://schemas.microsoft.com/office/drawing/2014/main" id="{11C4C7B9-A2D0-4CC4-871C-860B56C6268D}"/>
                  </a:ext>
                </a:extLst>
              </p:cNvPr>
              <p:cNvSpPr>
                <a:spLocks/>
              </p:cNvSpPr>
              <p:nvPr/>
            </p:nvSpPr>
            <p:spPr bwMode="auto">
              <a:xfrm>
                <a:off x="4037849" y="6887606"/>
                <a:ext cx="41193" cy="35576"/>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2" name="Freeform 16">
                <a:extLst>
                  <a:ext uri="{FF2B5EF4-FFF2-40B4-BE49-F238E27FC236}">
                    <a16:creationId xmlns:a16="http://schemas.microsoft.com/office/drawing/2014/main" id="{2B99EF29-763B-4C75-8B46-8D00B8B4141B}"/>
                  </a:ext>
                </a:extLst>
              </p:cNvPr>
              <p:cNvSpPr>
                <a:spLocks/>
              </p:cNvSpPr>
              <p:nvPr/>
            </p:nvSpPr>
            <p:spPr bwMode="auto">
              <a:xfrm>
                <a:off x="4035041" y="6923182"/>
                <a:ext cx="11235" cy="16852"/>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3" name="Freeform 17">
                <a:extLst>
                  <a:ext uri="{FF2B5EF4-FFF2-40B4-BE49-F238E27FC236}">
                    <a16:creationId xmlns:a16="http://schemas.microsoft.com/office/drawing/2014/main" id="{2502CE62-89B2-4CB0-8203-F9B6FBB45D33}"/>
                  </a:ext>
                </a:extLst>
              </p:cNvPr>
              <p:cNvSpPr>
                <a:spLocks/>
              </p:cNvSpPr>
              <p:nvPr/>
            </p:nvSpPr>
            <p:spPr bwMode="auto">
              <a:xfrm>
                <a:off x="4039722" y="7121658"/>
                <a:ext cx="90813" cy="207839"/>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4" name="Freeform 18">
                <a:extLst>
                  <a:ext uri="{FF2B5EF4-FFF2-40B4-BE49-F238E27FC236}">
                    <a16:creationId xmlns:a16="http://schemas.microsoft.com/office/drawing/2014/main" id="{5DDBBACE-81F5-4E95-995A-14BF68C31DE7}"/>
                  </a:ext>
                </a:extLst>
              </p:cNvPr>
              <p:cNvSpPr>
                <a:spLocks/>
              </p:cNvSpPr>
              <p:nvPr/>
            </p:nvSpPr>
            <p:spPr bwMode="auto">
              <a:xfrm>
                <a:off x="4020997" y="7116041"/>
                <a:ext cx="60854" cy="20128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5" name="Freeform 19">
                <a:extLst>
                  <a:ext uri="{FF2B5EF4-FFF2-40B4-BE49-F238E27FC236}">
                    <a16:creationId xmlns:a16="http://schemas.microsoft.com/office/drawing/2014/main" id="{5D601692-029C-445B-80DC-ED400065C85C}"/>
                  </a:ext>
                </a:extLst>
              </p:cNvPr>
              <p:cNvSpPr>
                <a:spLocks/>
              </p:cNvSpPr>
              <p:nvPr/>
            </p:nvSpPr>
            <p:spPr bwMode="auto">
              <a:xfrm>
                <a:off x="4022870" y="7204045"/>
                <a:ext cx="43066" cy="22281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6" name="Rectangle 163">
                <a:extLst>
                  <a:ext uri="{FF2B5EF4-FFF2-40B4-BE49-F238E27FC236}">
                    <a16:creationId xmlns:a16="http://schemas.microsoft.com/office/drawing/2014/main" id="{CACB09FD-D16D-4DE3-B2F6-B49ECF4BAA14}"/>
                  </a:ext>
                </a:extLst>
              </p:cNvPr>
              <p:cNvSpPr>
                <a:spLocks noChangeArrowheads="1"/>
              </p:cNvSpPr>
              <p:nvPr/>
            </p:nvSpPr>
            <p:spPr bwMode="auto">
              <a:xfrm>
                <a:off x="4240071"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7" name="Freeform 164">
                <a:extLst>
                  <a:ext uri="{FF2B5EF4-FFF2-40B4-BE49-F238E27FC236}">
                    <a16:creationId xmlns:a16="http://schemas.microsoft.com/office/drawing/2014/main" id="{083FA3A0-A061-4027-A16B-8467AE7FB363}"/>
                  </a:ext>
                </a:extLst>
              </p:cNvPr>
              <p:cNvSpPr>
                <a:spLocks/>
              </p:cNvSpPr>
              <p:nvPr/>
            </p:nvSpPr>
            <p:spPr bwMode="auto">
              <a:xfrm>
                <a:off x="4297180" y="7032718"/>
                <a:ext cx="15916" cy="20597"/>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8" name="Rectangle 165">
                <a:extLst>
                  <a:ext uri="{FF2B5EF4-FFF2-40B4-BE49-F238E27FC236}">
                    <a16:creationId xmlns:a16="http://schemas.microsoft.com/office/drawing/2014/main" id="{58E33723-D5DF-4E3C-9F44-6EA5BE0337BF}"/>
                  </a:ext>
                </a:extLst>
              </p:cNvPr>
              <p:cNvSpPr>
                <a:spLocks noChangeArrowheads="1"/>
              </p:cNvSpPr>
              <p:nvPr/>
            </p:nvSpPr>
            <p:spPr bwMode="auto">
              <a:xfrm>
                <a:off x="4273775" y="7032718"/>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79" name="Rectangle 166">
                <a:extLst>
                  <a:ext uri="{FF2B5EF4-FFF2-40B4-BE49-F238E27FC236}">
                    <a16:creationId xmlns:a16="http://schemas.microsoft.com/office/drawing/2014/main" id="{B495E7B6-3425-4D21-81DD-15C68D859F2E}"/>
                  </a:ext>
                </a:extLst>
              </p:cNvPr>
              <p:cNvSpPr>
                <a:spLocks noChangeArrowheads="1"/>
              </p:cNvSpPr>
              <p:nvPr/>
            </p:nvSpPr>
            <p:spPr bwMode="auto">
              <a:xfrm>
                <a:off x="4252242"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0" name="Rectangle 167">
                <a:extLst>
                  <a:ext uri="{FF2B5EF4-FFF2-40B4-BE49-F238E27FC236}">
                    <a16:creationId xmlns:a16="http://schemas.microsoft.com/office/drawing/2014/main" id="{2F4406B2-852F-4B8E-BD96-B8191E4E7031}"/>
                  </a:ext>
                </a:extLst>
              </p:cNvPr>
              <p:cNvSpPr>
                <a:spLocks noChangeArrowheads="1"/>
              </p:cNvSpPr>
              <p:nvPr/>
            </p:nvSpPr>
            <p:spPr bwMode="auto">
              <a:xfrm>
                <a:off x="4263477" y="6968120"/>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1" name="Rectangle 168">
                <a:extLst>
                  <a:ext uri="{FF2B5EF4-FFF2-40B4-BE49-F238E27FC236}">
                    <a16:creationId xmlns:a16="http://schemas.microsoft.com/office/drawing/2014/main" id="{584E3A1B-BAE6-4A95-B1EC-F3A125FAC7EF}"/>
                  </a:ext>
                </a:extLst>
              </p:cNvPr>
              <p:cNvSpPr>
                <a:spLocks noChangeArrowheads="1"/>
              </p:cNvSpPr>
              <p:nvPr/>
            </p:nvSpPr>
            <p:spPr bwMode="auto">
              <a:xfrm>
                <a:off x="4276584"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2" name="Rectangle 169">
                <a:extLst>
                  <a:ext uri="{FF2B5EF4-FFF2-40B4-BE49-F238E27FC236}">
                    <a16:creationId xmlns:a16="http://schemas.microsoft.com/office/drawing/2014/main" id="{3EB4024C-3734-4258-9B07-5D3641504027}"/>
                  </a:ext>
                </a:extLst>
              </p:cNvPr>
              <p:cNvSpPr>
                <a:spLocks noChangeArrowheads="1"/>
              </p:cNvSpPr>
              <p:nvPr/>
            </p:nvSpPr>
            <p:spPr bwMode="auto">
              <a:xfrm>
                <a:off x="4287818"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3" name="Rectangle 170">
                <a:extLst>
                  <a:ext uri="{FF2B5EF4-FFF2-40B4-BE49-F238E27FC236}">
                    <a16:creationId xmlns:a16="http://schemas.microsoft.com/office/drawing/2014/main" id="{C43439C0-5F94-4D95-AACB-58216C536021}"/>
                  </a:ext>
                </a:extLst>
              </p:cNvPr>
              <p:cNvSpPr>
                <a:spLocks noChangeArrowheads="1"/>
              </p:cNvSpPr>
              <p:nvPr/>
            </p:nvSpPr>
            <p:spPr bwMode="auto">
              <a:xfrm>
                <a:off x="4276584" y="6979354"/>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4" name="Rectangle 171">
                <a:extLst>
                  <a:ext uri="{FF2B5EF4-FFF2-40B4-BE49-F238E27FC236}">
                    <a16:creationId xmlns:a16="http://schemas.microsoft.com/office/drawing/2014/main" id="{34890F08-4260-4A31-996E-7510209222EC}"/>
                  </a:ext>
                </a:extLst>
              </p:cNvPr>
              <p:cNvSpPr>
                <a:spLocks noChangeArrowheads="1"/>
              </p:cNvSpPr>
              <p:nvPr/>
            </p:nvSpPr>
            <p:spPr bwMode="auto">
              <a:xfrm>
                <a:off x="4263477"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5" name="Rectangle 172">
                <a:extLst>
                  <a:ext uri="{FF2B5EF4-FFF2-40B4-BE49-F238E27FC236}">
                    <a16:creationId xmlns:a16="http://schemas.microsoft.com/office/drawing/2014/main" id="{F1C939D5-69FC-40CB-A6E0-04D89B5EDF36}"/>
                  </a:ext>
                </a:extLst>
              </p:cNvPr>
              <p:cNvSpPr>
                <a:spLocks noChangeArrowheads="1"/>
              </p:cNvSpPr>
              <p:nvPr/>
            </p:nvSpPr>
            <p:spPr bwMode="auto">
              <a:xfrm>
                <a:off x="4252242" y="6979354"/>
                <a:ext cx="8426"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6" name="Rectangle 173">
                <a:extLst>
                  <a:ext uri="{FF2B5EF4-FFF2-40B4-BE49-F238E27FC236}">
                    <a16:creationId xmlns:a16="http://schemas.microsoft.com/office/drawing/2014/main" id="{119CA365-B833-48BF-BC30-34B167796D4B}"/>
                  </a:ext>
                </a:extLst>
              </p:cNvPr>
              <p:cNvSpPr>
                <a:spLocks noChangeArrowheads="1"/>
              </p:cNvSpPr>
              <p:nvPr/>
            </p:nvSpPr>
            <p:spPr bwMode="auto">
              <a:xfrm>
                <a:off x="4287818" y="6968120"/>
                <a:ext cx="7490"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7" name="Freeform 174">
                <a:extLst>
                  <a:ext uri="{FF2B5EF4-FFF2-40B4-BE49-F238E27FC236}">
                    <a16:creationId xmlns:a16="http://schemas.microsoft.com/office/drawing/2014/main" id="{3FC984F2-94CE-40A3-AC10-48D34B340CC1}"/>
                  </a:ext>
                </a:extLst>
              </p:cNvPr>
              <p:cNvSpPr>
                <a:spLocks/>
              </p:cNvSpPr>
              <p:nvPr/>
            </p:nvSpPr>
            <p:spPr bwMode="auto">
              <a:xfrm>
                <a:off x="4169855" y="6948459"/>
                <a:ext cx="44002" cy="38385"/>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8" name="Freeform 175">
                <a:extLst>
                  <a:ext uri="{FF2B5EF4-FFF2-40B4-BE49-F238E27FC236}">
                    <a16:creationId xmlns:a16="http://schemas.microsoft.com/office/drawing/2014/main" id="{A834DA3A-B027-45F2-9238-3A077A26042E}"/>
                  </a:ext>
                </a:extLst>
              </p:cNvPr>
              <p:cNvSpPr>
                <a:spLocks/>
              </p:cNvSpPr>
              <p:nvPr/>
            </p:nvSpPr>
            <p:spPr bwMode="auto">
              <a:xfrm>
                <a:off x="4169855" y="6959694"/>
                <a:ext cx="18724" cy="12171"/>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89" name="Freeform 176">
                <a:extLst>
                  <a:ext uri="{FF2B5EF4-FFF2-40B4-BE49-F238E27FC236}">
                    <a16:creationId xmlns:a16="http://schemas.microsoft.com/office/drawing/2014/main" id="{7490F5C2-4A4F-4C97-BAC4-23E06AB3D8F0}"/>
                  </a:ext>
                </a:extLst>
              </p:cNvPr>
              <p:cNvSpPr>
                <a:spLocks noEditPoints="1"/>
              </p:cNvSpPr>
              <p:nvPr/>
            </p:nvSpPr>
            <p:spPr bwMode="auto">
              <a:xfrm>
                <a:off x="4192324" y="7065486"/>
                <a:ext cx="137623" cy="208775"/>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0" name="Freeform 177">
                <a:extLst>
                  <a:ext uri="{FF2B5EF4-FFF2-40B4-BE49-F238E27FC236}">
                    <a16:creationId xmlns:a16="http://schemas.microsoft.com/office/drawing/2014/main" id="{1F09D056-2900-49E1-99A1-642A88DE4C46}"/>
                  </a:ext>
                </a:extLst>
              </p:cNvPr>
              <p:cNvSpPr>
                <a:spLocks noEditPoints="1"/>
              </p:cNvSpPr>
              <p:nvPr/>
            </p:nvSpPr>
            <p:spPr bwMode="auto">
              <a:xfrm>
                <a:off x="4161429" y="7087018"/>
                <a:ext cx="137623" cy="207839"/>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1" name="Freeform 178">
                <a:extLst>
                  <a:ext uri="{FF2B5EF4-FFF2-40B4-BE49-F238E27FC236}">
                    <a16:creationId xmlns:a16="http://schemas.microsoft.com/office/drawing/2014/main" id="{80126858-7AE3-47DA-990F-1342331CAFEC}"/>
                  </a:ext>
                </a:extLst>
              </p:cNvPr>
              <p:cNvSpPr>
                <a:spLocks/>
              </p:cNvSpPr>
              <p:nvPr/>
            </p:nvSpPr>
            <p:spPr bwMode="auto">
              <a:xfrm>
                <a:off x="4200750" y="6969056"/>
                <a:ext cx="124516" cy="84259"/>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2" name="Freeform 179">
                <a:extLst>
                  <a:ext uri="{FF2B5EF4-FFF2-40B4-BE49-F238E27FC236}">
                    <a16:creationId xmlns:a16="http://schemas.microsoft.com/office/drawing/2014/main" id="{9612032D-CAFD-45E8-BC96-E6D3605D244A}"/>
                  </a:ext>
                </a:extLst>
              </p:cNvPr>
              <p:cNvSpPr>
                <a:spLocks/>
              </p:cNvSpPr>
              <p:nvPr/>
            </p:nvSpPr>
            <p:spPr bwMode="auto">
              <a:xfrm>
                <a:off x="4312160" y="7126339"/>
                <a:ext cx="84259" cy="170390"/>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3" name="Freeform 180">
                <a:extLst>
                  <a:ext uri="{FF2B5EF4-FFF2-40B4-BE49-F238E27FC236}">
                    <a16:creationId xmlns:a16="http://schemas.microsoft.com/office/drawing/2014/main" id="{DA0E85EB-367E-48E5-9108-DE7441BB2693}"/>
                  </a:ext>
                </a:extLst>
              </p:cNvPr>
              <p:cNvSpPr>
                <a:spLocks/>
              </p:cNvSpPr>
              <p:nvPr/>
            </p:nvSpPr>
            <p:spPr bwMode="auto">
              <a:xfrm>
                <a:off x="4317777" y="7111360"/>
                <a:ext cx="87068" cy="173199"/>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4" name="Freeform 181">
                <a:extLst>
                  <a:ext uri="{FF2B5EF4-FFF2-40B4-BE49-F238E27FC236}">
                    <a16:creationId xmlns:a16="http://schemas.microsoft.com/office/drawing/2014/main" id="{E353296C-81CA-4A8E-A1BC-0CCCB87A33D1}"/>
                  </a:ext>
                </a:extLst>
              </p:cNvPr>
              <p:cNvSpPr>
                <a:spLocks/>
              </p:cNvSpPr>
              <p:nvPr/>
            </p:nvSpPr>
            <p:spPr bwMode="auto">
              <a:xfrm>
                <a:off x="4223219" y="7070167"/>
                <a:ext cx="12171" cy="2153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5" name="Freeform 182">
                <a:extLst>
                  <a:ext uri="{FF2B5EF4-FFF2-40B4-BE49-F238E27FC236}">
                    <a16:creationId xmlns:a16="http://schemas.microsoft.com/office/drawing/2014/main" id="{0CCF47F0-DFDE-4484-ADDE-E852686A7C7D}"/>
                  </a:ext>
                </a:extLst>
              </p:cNvPr>
              <p:cNvSpPr>
                <a:spLocks/>
              </p:cNvSpPr>
              <p:nvPr/>
            </p:nvSpPr>
            <p:spPr bwMode="auto">
              <a:xfrm>
                <a:off x="4204495" y="7083274"/>
                <a:ext cx="14043" cy="30895"/>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6" name="Freeform 183">
                <a:extLst>
                  <a:ext uri="{FF2B5EF4-FFF2-40B4-BE49-F238E27FC236}">
                    <a16:creationId xmlns:a16="http://schemas.microsoft.com/office/drawing/2014/main" id="{7C387973-F34D-48FD-B1D6-473152B0B04A}"/>
                  </a:ext>
                </a:extLst>
              </p:cNvPr>
              <p:cNvSpPr>
                <a:spLocks/>
              </p:cNvSpPr>
              <p:nvPr/>
            </p:nvSpPr>
            <p:spPr bwMode="auto">
              <a:xfrm>
                <a:off x="4276584" y="6972801"/>
                <a:ext cx="119835" cy="155411"/>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7" name="Freeform 184">
                <a:extLst>
                  <a:ext uri="{FF2B5EF4-FFF2-40B4-BE49-F238E27FC236}">
                    <a16:creationId xmlns:a16="http://schemas.microsoft.com/office/drawing/2014/main" id="{602D41DA-8C71-4A13-9A5C-49CAF23ABAC8}"/>
                  </a:ext>
                </a:extLst>
              </p:cNvPr>
              <p:cNvSpPr>
                <a:spLocks/>
              </p:cNvSpPr>
              <p:nvPr/>
            </p:nvSpPr>
            <p:spPr bwMode="auto">
              <a:xfrm>
                <a:off x="4226964" y="6993397"/>
                <a:ext cx="100175" cy="11140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8" name="Freeform 185">
                <a:extLst>
                  <a:ext uri="{FF2B5EF4-FFF2-40B4-BE49-F238E27FC236}">
                    <a16:creationId xmlns:a16="http://schemas.microsoft.com/office/drawing/2014/main" id="{C20F4BEB-C6E8-4AA7-96D1-E9F56A08B1AA}"/>
                  </a:ext>
                </a:extLst>
              </p:cNvPr>
              <p:cNvSpPr>
                <a:spLocks/>
              </p:cNvSpPr>
              <p:nvPr/>
            </p:nvSpPr>
            <p:spPr bwMode="auto">
              <a:xfrm>
                <a:off x="4251306" y="6918501"/>
                <a:ext cx="75833" cy="81450"/>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99" name="Freeform 186">
                <a:extLst>
                  <a:ext uri="{FF2B5EF4-FFF2-40B4-BE49-F238E27FC236}">
                    <a16:creationId xmlns:a16="http://schemas.microsoft.com/office/drawing/2014/main" id="{DAAFB8E5-727F-438D-A40C-D81E14B3031A}"/>
                  </a:ext>
                </a:extLst>
              </p:cNvPr>
              <p:cNvSpPr>
                <a:spLocks/>
              </p:cNvSpPr>
              <p:nvPr/>
            </p:nvSpPr>
            <p:spPr bwMode="auto">
              <a:xfrm>
                <a:off x="4250370" y="6909138"/>
                <a:ext cx="90813" cy="84259"/>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0" name="Freeform 187">
                <a:extLst>
                  <a:ext uri="{FF2B5EF4-FFF2-40B4-BE49-F238E27FC236}">
                    <a16:creationId xmlns:a16="http://schemas.microsoft.com/office/drawing/2014/main" id="{EC1B37A4-6895-471F-8BE0-F91B13B5B0CB}"/>
                  </a:ext>
                </a:extLst>
              </p:cNvPr>
              <p:cNvSpPr>
                <a:spLocks/>
              </p:cNvSpPr>
              <p:nvPr/>
            </p:nvSpPr>
            <p:spPr bwMode="auto">
              <a:xfrm>
                <a:off x="4289690" y="6986844"/>
                <a:ext cx="43066" cy="73961"/>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601" name="Freeform 188">
                <a:extLst>
                  <a:ext uri="{FF2B5EF4-FFF2-40B4-BE49-F238E27FC236}">
                    <a16:creationId xmlns:a16="http://schemas.microsoft.com/office/drawing/2014/main" id="{65BB6855-BF7D-4407-A759-383096E9DA93}"/>
                  </a:ext>
                </a:extLst>
              </p:cNvPr>
              <p:cNvSpPr>
                <a:spLocks/>
              </p:cNvSpPr>
              <p:nvPr/>
            </p:nvSpPr>
            <p:spPr bwMode="auto">
              <a:xfrm>
                <a:off x="4207304" y="7083274"/>
                <a:ext cx="30895" cy="30895"/>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79" name="Group 1278">
              <a:extLst>
                <a:ext uri="{FF2B5EF4-FFF2-40B4-BE49-F238E27FC236}">
                  <a16:creationId xmlns:a16="http://schemas.microsoft.com/office/drawing/2014/main" id="{CABD2960-30F4-4036-ABB2-AD17134A281D}"/>
                </a:ext>
              </a:extLst>
            </p:cNvPr>
            <p:cNvGrpSpPr/>
            <p:nvPr/>
          </p:nvGrpSpPr>
          <p:grpSpPr>
            <a:xfrm>
              <a:off x="2120789" y="4753667"/>
              <a:ext cx="708666" cy="535243"/>
              <a:chOff x="3133468" y="6827688"/>
              <a:chExt cx="841655" cy="635688"/>
            </a:xfrm>
            <a:solidFill>
              <a:schemeClr val="tx2"/>
            </a:solidFill>
          </p:grpSpPr>
          <p:sp>
            <p:nvSpPr>
              <p:cNvPr id="1447" name="Rectangle 25">
                <a:extLst>
                  <a:ext uri="{FF2B5EF4-FFF2-40B4-BE49-F238E27FC236}">
                    <a16:creationId xmlns:a16="http://schemas.microsoft.com/office/drawing/2014/main" id="{C30B6F45-CB6F-4F06-9EE0-05FCEF3C5D46}"/>
                  </a:ext>
                </a:extLst>
              </p:cNvPr>
              <p:cNvSpPr>
                <a:spLocks noChangeArrowheads="1"/>
              </p:cNvSpPr>
              <p:nvPr/>
            </p:nvSpPr>
            <p:spPr bwMode="auto">
              <a:xfrm>
                <a:off x="3588467" y="6959694"/>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8" name="Rectangle 26">
                <a:extLst>
                  <a:ext uri="{FF2B5EF4-FFF2-40B4-BE49-F238E27FC236}">
                    <a16:creationId xmlns:a16="http://schemas.microsoft.com/office/drawing/2014/main" id="{7F94CED1-589C-4633-B766-A62B32EEF969}"/>
                  </a:ext>
                </a:extLst>
              </p:cNvPr>
              <p:cNvSpPr>
                <a:spLocks noChangeArrowheads="1"/>
              </p:cNvSpPr>
              <p:nvPr/>
            </p:nvSpPr>
            <p:spPr bwMode="auto">
              <a:xfrm>
                <a:off x="3597829" y="6959694"/>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9" name="Freeform 43">
                <a:extLst>
                  <a:ext uri="{FF2B5EF4-FFF2-40B4-BE49-F238E27FC236}">
                    <a16:creationId xmlns:a16="http://schemas.microsoft.com/office/drawing/2014/main" id="{F8E93531-EB0F-4844-B4EA-AB6EB1070DE9}"/>
                  </a:ext>
                </a:extLst>
              </p:cNvPr>
              <p:cNvSpPr>
                <a:spLocks/>
              </p:cNvSpPr>
              <p:nvPr/>
            </p:nvSpPr>
            <p:spPr bwMode="auto">
              <a:xfrm>
                <a:off x="3565062"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0" name="Freeform 47">
                <a:extLst>
                  <a:ext uri="{FF2B5EF4-FFF2-40B4-BE49-F238E27FC236}">
                    <a16:creationId xmlns:a16="http://schemas.microsoft.com/office/drawing/2014/main" id="{BD2E4484-1B87-44DC-8399-0BB88A4F0FC6}"/>
                  </a:ext>
                </a:extLst>
              </p:cNvPr>
              <p:cNvSpPr>
                <a:spLocks/>
              </p:cNvSpPr>
              <p:nvPr/>
            </p:nvSpPr>
            <p:spPr bwMode="auto">
              <a:xfrm>
                <a:off x="3458334" y="7053315"/>
                <a:ext cx="149794" cy="20128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grpSp>
            <p:nvGrpSpPr>
              <p:cNvPr id="1451" name="Group 1450">
                <a:extLst>
                  <a:ext uri="{FF2B5EF4-FFF2-40B4-BE49-F238E27FC236}">
                    <a16:creationId xmlns:a16="http://schemas.microsoft.com/office/drawing/2014/main" id="{D9F482A9-8FFD-45B2-B5C3-225E97B7DAF9}"/>
                  </a:ext>
                </a:extLst>
              </p:cNvPr>
              <p:cNvGrpSpPr/>
              <p:nvPr/>
            </p:nvGrpSpPr>
            <p:grpSpPr>
              <a:xfrm>
                <a:off x="3133468" y="6869818"/>
                <a:ext cx="445637" cy="444701"/>
                <a:chOff x="3133468" y="6869818"/>
                <a:chExt cx="445637" cy="444701"/>
              </a:xfrm>
              <a:grpFill/>
            </p:grpSpPr>
            <p:sp>
              <p:nvSpPr>
                <p:cNvPr id="1492" name="Rectangle 20">
                  <a:extLst>
                    <a:ext uri="{FF2B5EF4-FFF2-40B4-BE49-F238E27FC236}">
                      <a16:creationId xmlns:a16="http://schemas.microsoft.com/office/drawing/2014/main" id="{75E765DE-CDD6-4082-9F19-FD61B45C7C9A}"/>
                    </a:ext>
                  </a:extLst>
                </p:cNvPr>
                <p:cNvSpPr>
                  <a:spLocks noChangeArrowheads="1"/>
                </p:cNvSpPr>
                <p:nvPr/>
              </p:nvSpPr>
              <p:spPr bwMode="auto">
                <a:xfrm>
                  <a:off x="3434928"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3" name="Rectangle 21">
                  <a:extLst>
                    <a:ext uri="{FF2B5EF4-FFF2-40B4-BE49-F238E27FC236}">
                      <a16:creationId xmlns:a16="http://schemas.microsoft.com/office/drawing/2014/main" id="{36FEAF85-B831-48D7-A93E-646A419A3C50}"/>
                    </a:ext>
                  </a:extLst>
                </p:cNvPr>
                <p:cNvSpPr>
                  <a:spLocks noChangeArrowheads="1"/>
                </p:cNvSpPr>
                <p:nvPr/>
              </p:nvSpPr>
              <p:spPr bwMode="auto">
                <a:xfrm>
                  <a:off x="3459270" y="6987780"/>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4" name="Rectangle 22">
                  <a:extLst>
                    <a:ext uri="{FF2B5EF4-FFF2-40B4-BE49-F238E27FC236}">
                      <a16:creationId xmlns:a16="http://schemas.microsoft.com/office/drawing/2014/main" id="{0285A810-DC66-480A-87A4-6333D760CA58}"/>
                    </a:ext>
                  </a:extLst>
                </p:cNvPr>
                <p:cNvSpPr>
                  <a:spLocks noChangeArrowheads="1"/>
                </p:cNvSpPr>
                <p:nvPr/>
              </p:nvSpPr>
              <p:spPr bwMode="auto">
                <a:xfrm>
                  <a:off x="3459270"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5" name="Rectangle 23">
                  <a:extLst>
                    <a:ext uri="{FF2B5EF4-FFF2-40B4-BE49-F238E27FC236}">
                      <a16:creationId xmlns:a16="http://schemas.microsoft.com/office/drawing/2014/main" id="{F44562C0-817B-4A78-8C2B-9E32D3769569}"/>
                    </a:ext>
                  </a:extLst>
                </p:cNvPr>
                <p:cNvSpPr>
                  <a:spLocks noChangeArrowheads="1"/>
                </p:cNvSpPr>
                <p:nvPr/>
              </p:nvSpPr>
              <p:spPr bwMode="auto">
                <a:xfrm>
                  <a:off x="3434928" y="6954077"/>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6" name="Rectangle 24">
                  <a:extLst>
                    <a:ext uri="{FF2B5EF4-FFF2-40B4-BE49-F238E27FC236}">
                      <a16:creationId xmlns:a16="http://schemas.microsoft.com/office/drawing/2014/main" id="{FD9B78F3-43D1-4DF1-A956-5D9E3E22D135}"/>
                    </a:ext>
                  </a:extLst>
                </p:cNvPr>
                <p:cNvSpPr>
                  <a:spLocks noChangeArrowheads="1"/>
                </p:cNvSpPr>
                <p:nvPr/>
              </p:nvSpPr>
              <p:spPr bwMode="auto">
                <a:xfrm>
                  <a:off x="3425566" y="6954077"/>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7" name="Rectangle 27">
                  <a:extLst>
                    <a:ext uri="{FF2B5EF4-FFF2-40B4-BE49-F238E27FC236}">
                      <a16:creationId xmlns:a16="http://schemas.microsoft.com/office/drawing/2014/main" id="{8DF516D5-837B-4283-9B69-BBD46A1EB4B6}"/>
                    </a:ext>
                  </a:extLst>
                </p:cNvPr>
                <p:cNvSpPr>
                  <a:spLocks noChangeArrowheads="1"/>
                </p:cNvSpPr>
                <p:nvPr/>
              </p:nvSpPr>
              <p:spPr bwMode="auto">
                <a:xfrm>
                  <a:off x="3459270" y="6977482"/>
                  <a:ext cx="6553"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8" name="Rectangle 28">
                  <a:extLst>
                    <a:ext uri="{FF2B5EF4-FFF2-40B4-BE49-F238E27FC236}">
                      <a16:creationId xmlns:a16="http://schemas.microsoft.com/office/drawing/2014/main" id="{62F2E32E-A8F1-4251-A111-7CE962C3A3F7}"/>
                    </a:ext>
                  </a:extLst>
                </p:cNvPr>
                <p:cNvSpPr>
                  <a:spLocks noChangeArrowheads="1"/>
                </p:cNvSpPr>
                <p:nvPr/>
              </p:nvSpPr>
              <p:spPr bwMode="auto">
                <a:xfrm>
                  <a:off x="3434928" y="6977482"/>
                  <a:ext cx="6553"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9" name="Rectangle 29">
                  <a:extLst>
                    <a:ext uri="{FF2B5EF4-FFF2-40B4-BE49-F238E27FC236}">
                      <a16:creationId xmlns:a16="http://schemas.microsoft.com/office/drawing/2014/main" id="{FC179104-0BAC-470D-9F05-B52141C5D1B7}"/>
                    </a:ext>
                  </a:extLst>
                </p:cNvPr>
                <p:cNvSpPr>
                  <a:spLocks noChangeArrowheads="1"/>
                </p:cNvSpPr>
                <p:nvPr/>
              </p:nvSpPr>
              <p:spPr bwMode="auto">
                <a:xfrm>
                  <a:off x="3425566" y="6977482"/>
                  <a:ext cx="5617"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0" name="Rectangle 30">
                  <a:extLst>
                    <a:ext uri="{FF2B5EF4-FFF2-40B4-BE49-F238E27FC236}">
                      <a16:creationId xmlns:a16="http://schemas.microsoft.com/office/drawing/2014/main" id="{BD74C2E3-D454-43EB-8F39-70314D63135E}"/>
                    </a:ext>
                  </a:extLst>
                </p:cNvPr>
                <p:cNvSpPr>
                  <a:spLocks noChangeArrowheads="1"/>
                </p:cNvSpPr>
                <p:nvPr/>
              </p:nvSpPr>
              <p:spPr bwMode="auto">
                <a:xfrm>
                  <a:off x="3425566" y="6987780"/>
                  <a:ext cx="5617" cy="655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1" name="Rectangle 31">
                  <a:extLst>
                    <a:ext uri="{FF2B5EF4-FFF2-40B4-BE49-F238E27FC236}">
                      <a16:creationId xmlns:a16="http://schemas.microsoft.com/office/drawing/2014/main" id="{2B82D6B5-61DF-49B4-933D-3D43DCBAB0EA}"/>
                    </a:ext>
                  </a:extLst>
                </p:cNvPr>
                <p:cNvSpPr>
                  <a:spLocks noChangeArrowheads="1"/>
                </p:cNvSpPr>
                <p:nvPr/>
              </p:nvSpPr>
              <p:spPr bwMode="auto">
                <a:xfrm>
                  <a:off x="3454589" y="7124467"/>
                  <a:ext cx="3745" cy="1657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2" name="Rectangle 32">
                  <a:extLst>
                    <a:ext uri="{FF2B5EF4-FFF2-40B4-BE49-F238E27FC236}">
                      <a16:creationId xmlns:a16="http://schemas.microsoft.com/office/drawing/2014/main" id="{681AB04F-C55A-4B0E-BB9F-1E572113E8EF}"/>
                    </a:ext>
                  </a:extLst>
                </p:cNvPr>
                <p:cNvSpPr>
                  <a:spLocks noChangeArrowheads="1"/>
                </p:cNvSpPr>
                <p:nvPr/>
              </p:nvSpPr>
              <p:spPr bwMode="auto">
                <a:xfrm>
                  <a:off x="3377819"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3" name="Freeform 33">
                  <a:extLst>
                    <a:ext uri="{FF2B5EF4-FFF2-40B4-BE49-F238E27FC236}">
                      <a16:creationId xmlns:a16="http://schemas.microsoft.com/office/drawing/2014/main" id="{C88E4DB8-4E64-4091-BE30-8B8D922A2A6E}"/>
                    </a:ext>
                  </a:extLst>
                </p:cNvPr>
                <p:cNvSpPr>
                  <a:spLocks/>
                </p:cNvSpPr>
                <p:nvPr/>
              </p:nvSpPr>
              <p:spPr bwMode="auto">
                <a:xfrm>
                  <a:off x="3396544" y="7146000"/>
                  <a:ext cx="120771" cy="120771"/>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4" name="Freeform 34">
                  <a:extLst>
                    <a:ext uri="{FF2B5EF4-FFF2-40B4-BE49-F238E27FC236}">
                      <a16:creationId xmlns:a16="http://schemas.microsoft.com/office/drawing/2014/main" id="{CBAFFB59-A818-4191-85C8-6DCF6C342207}"/>
                    </a:ext>
                  </a:extLst>
                </p:cNvPr>
                <p:cNvSpPr>
                  <a:spLocks/>
                </p:cNvSpPr>
                <p:nvPr/>
              </p:nvSpPr>
              <p:spPr bwMode="auto">
                <a:xfrm>
                  <a:off x="3395607" y="7148808"/>
                  <a:ext cx="117963" cy="118899"/>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5" name="Freeform 35">
                  <a:extLst>
                    <a:ext uri="{FF2B5EF4-FFF2-40B4-BE49-F238E27FC236}">
                      <a16:creationId xmlns:a16="http://schemas.microsoft.com/office/drawing/2014/main" id="{B5D63409-9AA6-4BCB-8B02-3C04B0C42717}"/>
                    </a:ext>
                  </a:extLst>
                </p:cNvPr>
                <p:cNvSpPr>
                  <a:spLocks noEditPoints="1"/>
                </p:cNvSpPr>
                <p:nvPr/>
              </p:nvSpPr>
              <p:spPr bwMode="auto">
                <a:xfrm>
                  <a:off x="3373138" y="7116977"/>
                  <a:ext cx="166646" cy="17788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6" name="Freeform 36">
                  <a:extLst>
                    <a:ext uri="{FF2B5EF4-FFF2-40B4-BE49-F238E27FC236}">
                      <a16:creationId xmlns:a16="http://schemas.microsoft.com/office/drawing/2014/main" id="{1547891E-7E61-47F2-AB9C-7FE552CD022B}"/>
                    </a:ext>
                  </a:extLst>
                </p:cNvPr>
                <p:cNvSpPr>
                  <a:spLocks noEditPoints="1"/>
                </p:cNvSpPr>
                <p:nvPr/>
              </p:nvSpPr>
              <p:spPr bwMode="auto">
                <a:xfrm>
                  <a:off x="3369393" y="7116977"/>
                  <a:ext cx="165710" cy="17788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7" name="Oval 37">
                  <a:extLst>
                    <a:ext uri="{FF2B5EF4-FFF2-40B4-BE49-F238E27FC236}">
                      <a16:creationId xmlns:a16="http://schemas.microsoft.com/office/drawing/2014/main" id="{A265DD89-9EDB-4241-B99A-F52F6DC073FE}"/>
                    </a:ext>
                  </a:extLst>
                </p:cNvPr>
                <p:cNvSpPr>
                  <a:spLocks noChangeArrowheads="1"/>
                </p:cNvSpPr>
                <p:nvPr/>
              </p:nvSpPr>
              <p:spPr bwMode="auto">
                <a:xfrm>
                  <a:off x="3443354"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8" name="Oval 38">
                  <a:extLst>
                    <a:ext uri="{FF2B5EF4-FFF2-40B4-BE49-F238E27FC236}">
                      <a16:creationId xmlns:a16="http://schemas.microsoft.com/office/drawing/2014/main" id="{1934E4B5-CD90-4301-9EC3-9173637205D3}"/>
                    </a:ext>
                  </a:extLst>
                </p:cNvPr>
                <p:cNvSpPr>
                  <a:spLocks noChangeArrowheads="1"/>
                </p:cNvSpPr>
                <p:nvPr/>
              </p:nvSpPr>
              <p:spPr bwMode="auto">
                <a:xfrm>
                  <a:off x="3438673"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09" name="Oval 39">
                  <a:extLst>
                    <a:ext uri="{FF2B5EF4-FFF2-40B4-BE49-F238E27FC236}">
                      <a16:creationId xmlns:a16="http://schemas.microsoft.com/office/drawing/2014/main" id="{356EDB2B-3323-40D8-AB61-A37198399E05}"/>
                    </a:ext>
                  </a:extLst>
                </p:cNvPr>
                <p:cNvSpPr>
                  <a:spLocks noChangeArrowheads="1"/>
                </p:cNvSpPr>
                <p:nvPr/>
              </p:nvSpPr>
              <p:spPr bwMode="auto">
                <a:xfrm>
                  <a:off x="3446163"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0" name="Freeform 40">
                  <a:extLst>
                    <a:ext uri="{FF2B5EF4-FFF2-40B4-BE49-F238E27FC236}">
                      <a16:creationId xmlns:a16="http://schemas.microsoft.com/office/drawing/2014/main" id="{EFC94294-4B6C-4940-91AF-B1681FD8F846}"/>
                    </a:ext>
                  </a:extLst>
                </p:cNvPr>
                <p:cNvSpPr>
                  <a:spLocks/>
                </p:cNvSpPr>
                <p:nvPr/>
              </p:nvSpPr>
              <p:spPr bwMode="auto">
                <a:xfrm>
                  <a:off x="3458334" y="7151617"/>
                  <a:ext cx="113282" cy="10298"/>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1" name="Freeform 41">
                  <a:extLst>
                    <a:ext uri="{FF2B5EF4-FFF2-40B4-BE49-F238E27FC236}">
                      <a16:creationId xmlns:a16="http://schemas.microsoft.com/office/drawing/2014/main" id="{CF2DD14F-EFC6-4D66-BA89-6BEE8967C73C}"/>
                    </a:ext>
                  </a:extLst>
                </p:cNvPr>
                <p:cNvSpPr>
                  <a:spLocks/>
                </p:cNvSpPr>
                <p:nvPr/>
              </p:nvSpPr>
              <p:spPr bwMode="auto">
                <a:xfrm>
                  <a:off x="3404970" y="7009313"/>
                  <a:ext cx="55237" cy="200349"/>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2" name="Freeform 42">
                  <a:extLst>
                    <a:ext uri="{FF2B5EF4-FFF2-40B4-BE49-F238E27FC236}">
                      <a16:creationId xmlns:a16="http://schemas.microsoft.com/office/drawing/2014/main" id="{CBFA7147-1C7A-4A0F-ACB6-B187D9B5B88F}"/>
                    </a:ext>
                  </a:extLst>
                </p:cNvPr>
                <p:cNvSpPr>
                  <a:spLocks/>
                </p:cNvSpPr>
                <p:nvPr/>
              </p:nvSpPr>
              <p:spPr bwMode="auto">
                <a:xfrm>
                  <a:off x="3452716" y="7095444"/>
                  <a:ext cx="119835" cy="184434"/>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3" name="Freeform 44">
                  <a:extLst>
                    <a:ext uri="{FF2B5EF4-FFF2-40B4-BE49-F238E27FC236}">
                      <a16:creationId xmlns:a16="http://schemas.microsoft.com/office/drawing/2014/main" id="{27E811C1-D8A8-4CB7-B1AC-3B8AD42760D3}"/>
                    </a:ext>
                  </a:extLst>
                </p:cNvPr>
                <p:cNvSpPr>
                  <a:spLocks/>
                </p:cNvSpPr>
                <p:nvPr/>
              </p:nvSpPr>
              <p:spPr bwMode="auto">
                <a:xfrm>
                  <a:off x="3452716" y="7161915"/>
                  <a:ext cx="126389"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4" name="Freeform 45">
                  <a:extLst>
                    <a:ext uri="{FF2B5EF4-FFF2-40B4-BE49-F238E27FC236}">
                      <a16:creationId xmlns:a16="http://schemas.microsoft.com/office/drawing/2014/main" id="{B8568E96-565F-43A8-91CF-687AD7870D5F}"/>
                    </a:ext>
                  </a:extLst>
                </p:cNvPr>
                <p:cNvSpPr>
                  <a:spLocks/>
                </p:cNvSpPr>
                <p:nvPr/>
              </p:nvSpPr>
              <p:spPr bwMode="auto">
                <a:xfrm>
                  <a:off x="3375947" y="7006504"/>
                  <a:ext cx="39321" cy="13107"/>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5" name="Freeform 46">
                  <a:extLst>
                    <a:ext uri="{FF2B5EF4-FFF2-40B4-BE49-F238E27FC236}">
                      <a16:creationId xmlns:a16="http://schemas.microsoft.com/office/drawing/2014/main" id="{048BEA68-FD96-4EF8-8E33-3DB4067F941E}"/>
                    </a:ext>
                  </a:extLst>
                </p:cNvPr>
                <p:cNvSpPr>
                  <a:spLocks/>
                </p:cNvSpPr>
                <p:nvPr/>
              </p:nvSpPr>
              <p:spPr bwMode="auto">
                <a:xfrm>
                  <a:off x="3404970" y="7037399"/>
                  <a:ext cx="39321" cy="61790"/>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6" name="Freeform 48">
                  <a:extLst>
                    <a:ext uri="{FF2B5EF4-FFF2-40B4-BE49-F238E27FC236}">
                      <a16:creationId xmlns:a16="http://schemas.microsoft.com/office/drawing/2014/main" id="{A4157CA7-D4C4-4352-8305-A32E1401EAEB}"/>
                    </a:ext>
                  </a:extLst>
                </p:cNvPr>
                <p:cNvSpPr>
                  <a:spLocks/>
                </p:cNvSpPr>
                <p:nvPr/>
              </p:nvSpPr>
              <p:spPr bwMode="auto">
                <a:xfrm>
                  <a:off x="3422758" y="7065486"/>
                  <a:ext cx="155411" cy="192859"/>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7" name="Freeform 49">
                  <a:extLst>
                    <a:ext uri="{FF2B5EF4-FFF2-40B4-BE49-F238E27FC236}">
                      <a16:creationId xmlns:a16="http://schemas.microsoft.com/office/drawing/2014/main" id="{1EC484EF-DB21-43A2-AC26-1486582B2C5A}"/>
                    </a:ext>
                  </a:extLst>
                </p:cNvPr>
                <p:cNvSpPr>
                  <a:spLocks/>
                </p:cNvSpPr>
                <p:nvPr/>
              </p:nvSpPr>
              <p:spPr bwMode="auto">
                <a:xfrm>
                  <a:off x="3481739" y="7047698"/>
                  <a:ext cx="97366" cy="69280"/>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8" name="Freeform 50">
                  <a:extLst>
                    <a:ext uri="{FF2B5EF4-FFF2-40B4-BE49-F238E27FC236}">
                      <a16:creationId xmlns:a16="http://schemas.microsoft.com/office/drawing/2014/main" id="{C13B6A93-536D-4FDF-A3D3-E58CA9CA53C0}"/>
                    </a:ext>
                  </a:extLst>
                </p:cNvPr>
                <p:cNvSpPr>
                  <a:spLocks/>
                </p:cNvSpPr>
                <p:nvPr/>
              </p:nvSpPr>
              <p:spPr bwMode="auto">
                <a:xfrm>
                  <a:off x="3480803" y="6973737"/>
                  <a:ext cx="39321" cy="88940"/>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19" name="Freeform 51">
                  <a:extLst>
                    <a:ext uri="{FF2B5EF4-FFF2-40B4-BE49-F238E27FC236}">
                      <a16:creationId xmlns:a16="http://schemas.microsoft.com/office/drawing/2014/main" id="{8EC1428E-7E3D-4E3E-886D-F47A63C47710}"/>
                    </a:ext>
                  </a:extLst>
                </p:cNvPr>
                <p:cNvSpPr>
                  <a:spLocks/>
                </p:cNvSpPr>
                <p:nvPr/>
              </p:nvSpPr>
              <p:spPr bwMode="auto">
                <a:xfrm>
                  <a:off x="3455525" y="6931607"/>
                  <a:ext cx="46811" cy="49619"/>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0" name="Freeform 52">
                  <a:extLst>
                    <a:ext uri="{FF2B5EF4-FFF2-40B4-BE49-F238E27FC236}">
                      <a16:creationId xmlns:a16="http://schemas.microsoft.com/office/drawing/2014/main" id="{6F76C0BA-05D3-40E9-B636-90DB1C84B85E}"/>
                    </a:ext>
                  </a:extLst>
                </p:cNvPr>
                <p:cNvSpPr>
                  <a:spLocks/>
                </p:cNvSpPr>
                <p:nvPr/>
              </p:nvSpPr>
              <p:spPr bwMode="auto">
                <a:xfrm>
                  <a:off x="3462079" y="6969056"/>
                  <a:ext cx="39321" cy="34640"/>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1" name="Freeform 53">
                  <a:extLst>
                    <a:ext uri="{FF2B5EF4-FFF2-40B4-BE49-F238E27FC236}">
                      <a16:creationId xmlns:a16="http://schemas.microsoft.com/office/drawing/2014/main" id="{ECA96FAC-400E-4A8A-9EE3-189FCBFED6A7}"/>
                    </a:ext>
                  </a:extLst>
                </p:cNvPr>
                <p:cNvSpPr>
                  <a:spLocks/>
                </p:cNvSpPr>
                <p:nvPr/>
              </p:nvSpPr>
              <p:spPr bwMode="auto">
                <a:xfrm>
                  <a:off x="3416204" y="6961566"/>
                  <a:ext cx="102047" cy="138559"/>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2" name="Freeform 54">
                  <a:extLst>
                    <a:ext uri="{FF2B5EF4-FFF2-40B4-BE49-F238E27FC236}">
                      <a16:creationId xmlns:a16="http://schemas.microsoft.com/office/drawing/2014/main" id="{5F502DC4-38D0-4472-9C11-2A564DDA8982}"/>
                    </a:ext>
                  </a:extLst>
                </p:cNvPr>
                <p:cNvSpPr>
                  <a:spLocks/>
                </p:cNvSpPr>
                <p:nvPr/>
              </p:nvSpPr>
              <p:spPr bwMode="auto">
                <a:xfrm>
                  <a:off x="3460206" y="6904457"/>
                  <a:ext cx="44938" cy="51492"/>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3" name="Freeform 55">
                  <a:extLst>
                    <a:ext uri="{FF2B5EF4-FFF2-40B4-BE49-F238E27FC236}">
                      <a16:creationId xmlns:a16="http://schemas.microsoft.com/office/drawing/2014/main" id="{C69DC62B-7365-4086-AA8E-14B94B75C503}"/>
                    </a:ext>
                  </a:extLst>
                </p:cNvPr>
                <p:cNvSpPr>
                  <a:spLocks/>
                </p:cNvSpPr>
                <p:nvPr/>
              </p:nvSpPr>
              <p:spPr bwMode="auto">
                <a:xfrm>
                  <a:off x="3450844" y="6889478"/>
                  <a:ext cx="44938" cy="29023"/>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4" name="Freeform 56">
                  <a:extLst>
                    <a:ext uri="{FF2B5EF4-FFF2-40B4-BE49-F238E27FC236}">
                      <a16:creationId xmlns:a16="http://schemas.microsoft.com/office/drawing/2014/main" id="{2640DED8-3174-42DE-A34B-8DE05F96208E}"/>
                    </a:ext>
                  </a:extLst>
                </p:cNvPr>
                <p:cNvSpPr>
                  <a:spLocks/>
                </p:cNvSpPr>
                <p:nvPr/>
              </p:nvSpPr>
              <p:spPr bwMode="auto">
                <a:xfrm>
                  <a:off x="3441482" y="6903521"/>
                  <a:ext cx="25278" cy="38385"/>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5" name="Freeform 57">
                  <a:extLst>
                    <a:ext uri="{FF2B5EF4-FFF2-40B4-BE49-F238E27FC236}">
                      <a16:creationId xmlns:a16="http://schemas.microsoft.com/office/drawing/2014/main" id="{D24AC5DB-0D9D-4352-84B3-E53390625778}"/>
                    </a:ext>
                  </a:extLst>
                </p:cNvPr>
                <p:cNvSpPr>
                  <a:spLocks/>
                </p:cNvSpPr>
                <p:nvPr/>
              </p:nvSpPr>
              <p:spPr bwMode="auto">
                <a:xfrm>
                  <a:off x="3459270" y="6930671"/>
                  <a:ext cx="8426" cy="8426"/>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6" name="Freeform 58">
                  <a:extLst>
                    <a:ext uri="{FF2B5EF4-FFF2-40B4-BE49-F238E27FC236}">
                      <a16:creationId xmlns:a16="http://schemas.microsoft.com/office/drawing/2014/main" id="{16863867-DDD7-4426-A8FC-EBC0AE7883D1}"/>
                    </a:ext>
                  </a:extLst>
                </p:cNvPr>
                <p:cNvSpPr>
                  <a:spLocks/>
                </p:cNvSpPr>
                <p:nvPr/>
              </p:nvSpPr>
              <p:spPr bwMode="auto">
                <a:xfrm>
                  <a:off x="3445227" y="7058932"/>
                  <a:ext cx="76769" cy="4493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7" name="Freeform 59">
                  <a:extLst>
                    <a:ext uri="{FF2B5EF4-FFF2-40B4-BE49-F238E27FC236}">
                      <a16:creationId xmlns:a16="http://schemas.microsoft.com/office/drawing/2014/main" id="{27A4DDC6-74B8-4934-B04A-ACAC30902951}"/>
                    </a:ext>
                  </a:extLst>
                </p:cNvPr>
                <p:cNvSpPr>
                  <a:spLocks/>
                </p:cNvSpPr>
                <p:nvPr/>
              </p:nvSpPr>
              <p:spPr bwMode="auto">
                <a:xfrm>
                  <a:off x="3412459" y="6973737"/>
                  <a:ext cx="62726" cy="117026"/>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8" name="Freeform 60">
                  <a:extLst>
                    <a:ext uri="{FF2B5EF4-FFF2-40B4-BE49-F238E27FC236}">
                      <a16:creationId xmlns:a16="http://schemas.microsoft.com/office/drawing/2014/main" id="{539BBBA5-EB61-4159-9FB2-1CD0FF41D918}"/>
                    </a:ext>
                  </a:extLst>
                </p:cNvPr>
                <p:cNvSpPr>
                  <a:spLocks/>
                </p:cNvSpPr>
                <p:nvPr/>
              </p:nvSpPr>
              <p:spPr bwMode="auto">
                <a:xfrm>
                  <a:off x="3511698" y="7086082"/>
                  <a:ext cx="44938" cy="28086"/>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29" name="Freeform 61">
                  <a:extLst>
                    <a:ext uri="{FF2B5EF4-FFF2-40B4-BE49-F238E27FC236}">
                      <a16:creationId xmlns:a16="http://schemas.microsoft.com/office/drawing/2014/main" id="{B5F0C6AF-A14C-4560-92FF-276FB4BAD9F2}"/>
                    </a:ext>
                  </a:extLst>
                </p:cNvPr>
                <p:cNvSpPr>
                  <a:spLocks/>
                </p:cNvSpPr>
                <p:nvPr/>
              </p:nvSpPr>
              <p:spPr bwMode="auto">
                <a:xfrm>
                  <a:off x="3407778" y="7151617"/>
                  <a:ext cx="113282" cy="10298"/>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0" name="Freeform 62">
                  <a:extLst>
                    <a:ext uri="{FF2B5EF4-FFF2-40B4-BE49-F238E27FC236}">
                      <a16:creationId xmlns:a16="http://schemas.microsoft.com/office/drawing/2014/main" id="{156AC1F7-84AC-4FEA-B42C-F5A382137AB1}"/>
                    </a:ext>
                  </a:extLst>
                </p:cNvPr>
                <p:cNvSpPr>
                  <a:spLocks/>
                </p:cNvSpPr>
                <p:nvPr/>
              </p:nvSpPr>
              <p:spPr bwMode="auto">
                <a:xfrm>
                  <a:off x="3355350" y="7009313"/>
                  <a:ext cx="55237" cy="196604"/>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1" name="Freeform 63">
                  <a:extLst>
                    <a:ext uri="{FF2B5EF4-FFF2-40B4-BE49-F238E27FC236}">
                      <a16:creationId xmlns:a16="http://schemas.microsoft.com/office/drawing/2014/main" id="{BC68F8D8-5A1B-4E8E-994C-1C1CDE6EE3F8}"/>
                    </a:ext>
                  </a:extLst>
                </p:cNvPr>
                <p:cNvSpPr>
                  <a:spLocks/>
                </p:cNvSpPr>
                <p:nvPr/>
              </p:nvSpPr>
              <p:spPr bwMode="auto">
                <a:xfrm>
                  <a:off x="3403097" y="7095444"/>
                  <a:ext cx="118899" cy="17600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2" name="Freeform 64">
                  <a:extLst>
                    <a:ext uri="{FF2B5EF4-FFF2-40B4-BE49-F238E27FC236}">
                      <a16:creationId xmlns:a16="http://schemas.microsoft.com/office/drawing/2014/main" id="{4678FA71-5A38-402D-9EF9-9FF77BA57280}"/>
                    </a:ext>
                  </a:extLst>
                </p:cNvPr>
                <p:cNvSpPr>
                  <a:spLocks/>
                </p:cNvSpPr>
                <p:nvPr/>
              </p:nvSpPr>
              <p:spPr bwMode="auto">
                <a:xfrm>
                  <a:off x="3514506" y="7204981"/>
                  <a:ext cx="41193" cy="74897"/>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3" name="Freeform 65">
                  <a:extLst>
                    <a:ext uri="{FF2B5EF4-FFF2-40B4-BE49-F238E27FC236}">
                      <a16:creationId xmlns:a16="http://schemas.microsoft.com/office/drawing/2014/main" id="{06E39A14-2C34-4618-B6A2-DF1F3BED306F}"/>
                    </a:ext>
                  </a:extLst>
                </p:cNvPr>
                <p:cNvSpPr>
                  <a:spLocks/>
                </p:cNvSpPr>
                <p:nvPr/>
              </p:nvSpPr>
              <p:spPr bwMode="auto">
                <a:xfrm>
                  <a:off x="3403097" y="7161915"/>
                  <a:ext cx="125452" cy="7490"/>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4" name="Rectangle 66">
                  <a:extLst>
                    <a:ext uri="{FF2B5EF4-FFF2-40B4-BE49-F238E27FC236}">
                      <a16:creationId xmlns:a16="http://schemas.microsoft.com/office/drawing/2014/main" id="{39A16803-541F-422D-A20B-BF5C00F4F647}"/>
                    </a:ext>
                  </a:extLst>
                </p:cNvPr>
                <p:cNvSpPr>
                  <a:spLocks noChangeArrowheads="1"/>
                </p:cNvSpPr>
                <p:nvPr/>
              </p:nvSpPr>
              <p:spPr bwMode="auto">
                <a:xfrm>
                  <a:off x="3404970" y="7124467"/>
                  <a:ext cx="2809" cy="163837"/>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5" name="Rectangle 67">
                  <a:extLst>
                    <a:ext uri="{FF2B5EF4-FFF2-40B4-BE49-F238E27FC236}">
                      <a16:creationId xmlns:a16="http://schemas.microsoft.com/office/drawing/2014/main" id="{F4BD5409-953B-411D-9A21-99D8755F3FD6}"/>
                    </a:ext>
                  </a:extLst>
                </p:cNvPr>
                <p:cNvSpPr>
                  <a:spLocks noChangeArrowheads="1"/>
                </p:cNvSpPr>
                <p:nvPr/>
              </p:nvSpPr>
              <p:spPr bwMode="auto">
                <a:xfrm>
                  <a:off x="3328200" y="7204981"/>
                  <a:ext cx="157284" cy="2809"/>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6" name="Freeform 68">
                  <a:extLst>
                    <a:ext uri="{FF2B5EF4-FFF2-40B4-BE49-F238E27FC236}">
                      <a16:creationId xmlns:a16="http://schemas.microsoft.com/office/drawing/2014/main" id="{1BC0EE41-6970-4C63-839F-C78FE9D4971C}"/>
                    </a:ext>
                  </a:extLst>
                </p:cNvPr>
                <p:cNvSpPr>
                  <a:spLocks/>
                </p:cNvSpPr>
                <p:nvPr/>
              </p:nvSpPr>
              <p:spPr bwMode="auto">
                <a:xfrm>
                  <a:off x="3345988" y="7146000"/>
                  <a:ext cx="120771" cy="120771"/>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7" name="Freeform 69">
                  <a:extLst>
                    <a:ext uri="{FF2B5EF4-FFF2-40B4-BE49-F238E27FC236}">
                      <a16:creationId xmlns:a16="http://schemas.microsoft.com/office/drawing/2014/main" id="{63860157-A27E-4FC6-B52F-1122658E135E}"/>
                    </a:ext>
                  </a:extLst>
                </p:cNvPr>
                <p:cNvSpPr>
                  <a:spLocks/>
                </p:cNvSpPr>
                <p:nvPr/>
              </p:nvSpPr>
              <p:spPr bwMode="auto">
                <a:xfrm>
                  <a:off x="3346924" y="7148808"/>
                  <a:ext cx="117027" cy="117026"/>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8" name="Freeform 70">
                  <a:extLst>
                    <a:ext uri="{FF2B5EF4-FFF2-40B4-BE49-F238E27FC236}">
                      <a16:creationId xmlns:a16="http://schemas.microsoft.com/office/drawing/2014/main" id="{4B1CD000-847E-4259-B581-6D137DD232FB}"/>
                    </a:ext>
                  </a:extLst>
                </p:cNvPr>
                <p:cNvSpPr>
                  <a:spLocks noEditPoints="1"/>
                </p:cNvSpPr>
                <p:nvPr/>
              </p:nvSpPr>
              <p:spPr bwMode="auto">
                <a:xfrm>
                  <a:off x="3323519" y="7116977"/>
                  <a:ext cx="166646" cy="17788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39" name="Freeform 71">
                  <a:extLst>
                    <a:ext uri="{FF2B5EF4-FFF2-40B4-BE49-F238E27FC236}">
                      <a16:creationId xmlns:a16="http://schemas.microsoft.com/office/drawing/2014/main" id="{C4515B0E-FE6E-4866-9ACD-8401F1E22190}"/>
                    </a:ext>
                  </a:extLst>
                </p:cNvPr>
                <p:cNvSpPr>
                  <a:spLocks/>
                </p:cNvSpPr>
                <p:nvPr/>
              </p:nvSpPr>
              <p:spPr bwMode="auto">
                <a:xfrm>
                  <a:off x="3318838" y="7116977"/>
                  <a:ext cx="166646" cy="11140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0" name="Oval 72">
                  <a:extLst>
                    <a:ext uri="{FF2B5EF4-FFF2-40B4-BE49-F238E27FC236}">
                      <a16:creationId xmlns:a16="http://schemas.microsoft.com/office/drawing/2014/main" id="{0D1234F1-3B57-4F27-968E-383EE80B8DF2}"/>
                    </a:ext>
                  </a:extLst>
                </p:cNvPr>
                <p:cNvSpPr>
                  <a:spLocks noChangeArrowheads="1"/>
                </p:cNvSpPr>
                <p:nvPr/>
              </p:nvSpPr>
              <p:spPr bwMode="auto">
                <a:xfrm>
                  <a:off x="3392799" y="7191874"/>
                  <a:ext cx="27150" cy="290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1" name="Freeform 73">
                  <a:extLst>
                    <a:ext uri="{FF2B5EF4-FFF2-40B4-BE49-F238E27FC236}">
                      <a16:creationId xmlns:a16="http://schemas.microsoft.com/office/drawing/2014/main" id="{DF4F9126-839A-4A51-A683-E411BCE2E8E3}"/>
                    </a:ext>
                  </a:extLst>
                </p:cNvPr>
                <p:cNvSpPr>
                  <a:spLocks/>
                </p:cNvSpPr>
                <p:nvPr/>
              </p:nvSpPr>
              <p:spPr bwMode="auto">
                <a:xfrm>
                  <a:off x="3389054" y="7191874"/>
                  <a:ext cx="27150" cy="29023"/>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2" name="Oval 74">
                  <a:extLst>
                    <a:ext uri="{FF2B5EF4-FFF2-40B4-BE49-F238E27FC236}">
                      <a16:creationId xmlns:a16="http://schemas.microsoft.com/office/drawing/2014/main" id="{D2AC7DB7-1FDB-40A4-A80B-9AE0B183A1BF}"/>
                    </a:ext>
                  </a:extLst>
                </p:cNvPr>
                <p:cNvSpPr>
                  <a:spLocks noChangeArrowheads="1"/>
                </p:cNvSpPr>
                <p:nvPr/>
              </p:nvSpPr>
              <p:spPr bwMode="auto">
                <a:xfrm>
                  <a:off x="3395607" y="7199364"/>
                  <a:ext cx="12171" cy="13107"/>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3" name="Freeform 278">
                  <a:extLst>
                    <a:ext uri="{FF2B5EF4-FFF2-40B4-BE49-F238E27FC236}">
                      <a16:creationId xmlns:a16="http://schemas.microsoft.com/office/drawing/2014/main" id="{273E7EF5-5741-4856-944B-F8067AB0B5C7}"/>
                    </a:ext>
                  </a:extLst>
                </p:cNvPr>
                <p:cNvSpPr>
                  <a:spLocks/>
                </p:cNvSpPr>
                <p:nvPr/>
              </p:nvSpPr>
              <p:spPr bwMode="auto">
                <a:xfrm>
                  <a:off x="3326328" y="7006505"/>
                  <a:ext cx="39321" cy="13107"/>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4" name="Freeform 279">
                  <a:extLst>
                    <a:ext uri="{FF2B5EF4-FFF2-40B4-BE49-F238E27FC236}">
                      <a16:creationId xmlns:a16="http://schemas.microsoft.com/office/drawing/2014/main" id="{C01DC0D9-87ED-46FF-A4E8-1E4E7D349137}"/>
                    </a:ext>
                  </a:extLst>
                </p:cNvPr>
                <p:cNvSpPr>
                  <a:spLocks/>
                </p:cNvSpPr>
                <p:nvPr/>
              </p:nvSpPr>
              <p:spPr bwMode="auto">
                <a:xfrm>
                  <a:off x="3284198" y="6986844"/>
                  <a:ext cx="73961" cy="83323"/>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5" name="Freeform 280">
                  <a:extLst>
                    <a:ext uri="{FF2B5EF4-FFF2-40B4-BE49-F238E27FC236}">
                      <a16:creationId xmlns:a16="http://schemas.microsoft.com/office/drawing/2014/main" id="{A159FF66-1C36-43D8-98CC-228CF8877F6E}"/>
                    </a:ext>
                  </a:extLst>
                </p:cNvPr>
                <p:cNvSpPr>
                  <a:spLocks/>
                </p:cNvSpPr>
                <p:nvPr/>
              </p:nvSpPr>
              <p:spPr bwMode="auto">
                <a:xfrm>
                  <a:off x="3229898" y="6869818"/>
                  <a:ext cx="37449" cy="45875"/>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6" name="Freeform 281">
                  <a:extLst>
                    <a:ext uri="{FF2B5EF4-FFF2-40B4-BE49-F238E27FC236}">
                      <a16:creationId xmlns:a16="http://schemas.microsoft.com/office/drawing/2014/main" id="{5F6D9073-4419-42D9-A4A7-13585DA06D76}"/>
                    </a:ext>
                  </a:extLst>
                </p:cNvPr>
                <p:cNvSpPr>
                  <a:spLocks/>
                </p:cNvSpPr>
                <p:nvPr/>
              </p:nvSpPr>
              <p:spPr bwMode="auto">
                <a:xfrm>
                  <a:off x="3194322" y="7115105"/>
                  <a:ext cx="142304" cy="182562"/>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7" name="Freeform 282">
                  <a:extLst>
                    <a:ext uri="{FF2B5EF4-FFF2-40B4-BE49-F238E27FC236}">
                      <a16:creationId xmlns:a16="http://schemas.microsoft.com/office/drawing/2014/main" id="{1D0DC66C-AB9A-43B8-8133-5425C45CEFEF}"/>
                    </a:ext>
                  </a:extLst>
                </p:cNvPr>
                <p:cNvSpPr>
                  <a:spLocks/>
                </p:cNvSpPr>
                <p:nvPr/>
              </p:nvSpPr>
              <p:spPr bwMode="auto">
                <a:xfrm>
                  <a:off x="3185896" y="7101062"/>
                  <a:ext cx="149794" cy="73024"/>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8" name="Freeform 283">
                  <a:extLst>
                    <a:ext uri="{FF2B5EF4-FFF2-40B4-BE49-F238E27FC236}">
                      <a16:creationId xmlns:a16="http://schemas.microsoft.com/office/drawing/2014/main" id="{485EB0E7-75E4-4E7E-82E2-FA01FB0260E8}"/>
                    </a:ext>
                  </a:extLst>
                </p:cNvPr>
                <p:cNvSpPr>
                  <a:spLocks/>
                </p:cNvSpPr>
                <p:nvPr/>
              </p:nvSpPr>
              <p:spPr bwMode="auto">
                <a:xfrm>
                  <a:off x="3184024" y="7111361"/>
                  <a:ext cx="98303" cy="20315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49" name="Freeform 284">
                  <a:extLst>
                    <a:ext uri="{FF2B5EF4-FFF2-40B4-BE49-F238E27FC236}">
                      <a16:creationId xmlns:a16="http://schemas.microsoft.com/office/drawing/2014/main" id="{7E61DA5C-7BC4-4AF2-BCC7-93999FF04147}"/>
                    </a:ext>
                  </a:extLst>
                </p:cNvPr>
                <p:cNvSpPr>
                  <a:spLocks/>
                </p:cNvSpPr>
                <p:nvPr/>
              </p:nvSpPr>
              <p:spPr bwMode="auto">
                <a:xfrm>
                  <a:off x="3184024" y="7111361"/>
                  <a:ext cx="88941" cy="176008"/>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0" name="Freeform 285">
                  <a:extLst>
                    <a:ext uri="{FF2B5EF4-FFF2-40B4-BE49-F238E27FC236}">
                      <a16:creationId xmlns:a16="http://schemas.microsoft.com/office/drawing/2014/main" id="{D2195ABA-319B-4090-98C1-B00E689BE789}"/>
                    </a:ext>
                  </a:extLst>
                </p:cNvPr>
                <p:cNvSpPr>
                  <a:spLocks/>
                </p:cNvSpPr>
                <p:nvPr/>
              </p:nvSpPr>
              <p:spPr bwMode="auto">
                <a:xfrm>
                  <a:off x="3189641" y="6885734"/>
                  <a:ext cx="92685" cy="81450"/>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1" name="Freeform 286">
                  <a:extLst>
                    <a:ext uri="{FF2B5EF4-FFF2-40B4-BE49-F238E27FC236}">
                      <a16:creationId xmlns:a16="http://schemas.microsoft.com/office/drawing/2014/main" id="{71B3CBE6-4A4A-4A2D-983A-5A901FC7109D}"/>
                    </a:ext>
                  </a:extLst>
                </p:cNvPr>
                <p:cNvSpPr>
                  <a:spLocks/>
                </p:cNvSpPr>
                <p:nvPr/>
              </p:nvSpPr>
              <p:spPr bwMode="auto">
                <a:xfrm>
                  <a:off x="3204620" y="6952205"/>
                  <a:ext cx="94558" cy="73961"/>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2" name="Freeform 287">
                  <a:extLst>
                    <a:ext uri="{FF2B5EF4-FFF2-40B4-BE49-F238E27FC236}">
                      <a16:creationId xmlns:a16="http://schemas.microsoft.com/office/drawing/2014/main" id="{06CC036A-CEEA-426E-8DE5-CEAC495E1142}"/>
                    </a:ext>
                  </a:extLst>
                </p:cNvPr>
                <p:cNvSpPr>
                  <a:spLocks/>
                </p:cNvSpPr>
                <p:nvPr/>
              </p:nvSpPr>
              <p:spPr bwMode="auto">
                <a:xfrm>
                  <a:off x="3215855" y="6892287"/>
                  <a:ext cx="84259" cy="82386"/>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3" name="Freeform 288">
                  <a:extLst>
                    <a:ext uri="{FF2B5EF4-FFF2-40B4-BE49-F238E27FC236}">
                      <a16:creationId xmlns:a16="http://schemas.microsoft.com/office/drawing/2014/main" id="{96C5E38D-90EA-4DAB-BC1C-C5D89163CA17}"/>
                    </a:ext>
                  </a:extLst>
                </p:cNvPr>
                <p:cNvSpPr>
                  <a:spLocks/>
                </p:cNvSpPr>
                <p:nvPr/>
              </p:nvSpPr>
              <p:spPr bwMode="auto">
                <a:xfrm>
                  <a:off x="3181215" y="7022420"/>
                  <a:ext cx="160093" cy="113282"/>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4" name="Freeform 289">
                  <a:extLst>
                    <a:ext uri="{FF2B5EF4-FFF2-40B4-BE49-F238E27FC236}">
                      <a16:creationId xmlns:a16="http://schemas.microsoft.com/office/drawing/2014/main" id="{2EA986AA-1373-4748-99EC-D89DF06874C8}"/>
                    </a:ext>
                  </a:extLst>
                </p:cNvPr>
                <p:cNvSpPr>
                  <a:spLocks/>
                </p:cNvSpPr>
                <p:nvPr/>
              </p:nvSpPr>
              <p:spPr bwMode="auto">
                <a:xfrm>
                  <a:off x="3133468" y="6990589"/>
                  <a:ext cx="82387" cy="130134"/>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5" name="Freeform 290">
                  <a:extLst>
                    <a:ext uri="{FF2B5EF4-FFF2-40B4-BE49-F238E27FC236}">
                      <a16:creationId xmlns:a16="http://schemas.microsoft.com/office/drawing/2014/main" id="{12C39FE1-03FF-40EB-BC80-2628680B3470}"/>
                    </a:ext>
                  </a:extLst>
                </p:cNvPr>
                <p:cNvSpPr>
                  <a:spLocks/>
                </p:cNvSpPr>
                <p:nvPr/>
              </p:nvSpPr>
              <p:spPr bwMode="auto">
                <a:xfrm>
                  <a:off x="3196195" y="6981227"/>
                  <a:ext cx="136687" cy="68343"/>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6" name="Freeform 291">
                  <a:extLst>
                    <a:ext uri="{FF2B5EF4-FFF2-40B4-BE49-F238E27FC236}">
                      <a16:creationId xmlns:a16="http://schemas.microsoft.com/office/drawing/2014/main" id="{E214A431-73A1-4300-B30B-C6CB555F73AE}"/>
                    </a:ext>
                  </a:extLst>
                </p:cNvPr>
                <p:cNvSpPr>
                  <a:spLocks/>
                </p:cNvSpPr>
                <p:nvPr/>
              </p:nvSpPr>
              <p:spPr bwMode="auto">
                <a:xfrm>
                  <a:off x="3314157" y="6980291"/>
                  <a:ext cx="41193" cy="32768"/>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7" name="Freeform 292">
                  <a:extLst>
                    <a:ext uri="{FF2B5EF4-FFF2-40B4-BE49-F238E27FC236}">
                      <a16:creationId xmlns:a16="http://schemas.microsoft.com/office/drawing/2014/main" id="{16CD910A-2041-4C5E-B8CD-F9C8153E084E}"/>
                    </a:ext>
                  </a:extLst>
                </p:cNvPr>
                <p:cNvSpPr>
                  <a:spLocks/>
                </p:cNvSpPr>
                <p:nvPr/>
              </p:nvSpPr>
              <p:spPr bwMode="auto">
                <a:xfrm>
                  <a:off x="3188705" y="6881053"/>
                  <a:ext cx="35576" cy="42130"/>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8" name="Freeform 293">
                  <a:extLst>
                    <a:ext uri="{FF2B5EF4-FFF2-40B4-BE49-F238E27FC236}">
                      <a16:creationId xmlns:a16="http://schemas.microsoft.com/office/drawing/2014/main" id="{3F2A8115-376A-441F-A352-44EAAB3D95EB}"/>
                    </a:ext>
                  </a:extLst>
                </p:cNvPr>
                <p:cNvSpPr>
                  <a:spLocks/>
                </p:cNvSpPr>
                <p:nvPr/>
              </p:nvSpPr>
              <p:spPr bwMode="auto">
                <a:xfrm>
                  <a:off x="3273900" y="6918501"/>
                  <a:ext cx="10299" cy="4681"/>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59" name="Freeform 294">
                  <a:extLst>
                    <a:ext uri="{FF2B5EF4-FFF2-40B4-BE49-F238E27FC236}">
                      <a16:creationId xmlns:a16="http://schemas.microsoft.com/office/drawing/2014/main" id="{F879A79E-7734-4C39-96F2-212AAB88E3FC}"/>
                    </a:ext>
                  </a:extLst>
                </p:cNvPr>
                <p:cNvSpPr>
                  <a:spLocks/>
                </p:cNvSpPr>
                <p:nvPr/>
              </p:nvSpPr>
              <p:spPr bwMode="auto">
                <a:xfrm>
                  <a:off x="3219599" y="6889478"/>
                  <a:ext cx="77706" cy="365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560" name="Freeform 295">
                  <a:extLst>
                    <a:ext uri="{FF2B5EF4-FFF2-40B4-BE49-F238E27FC236}">
                      <a16:creationId xmlns:a16="http://schemas.microsoft.com/office/drawing/2014/main" id="{9A918B91-CC7B-4695-AAB7-F514583931D8}"/>
                    </a:ext>
                  </a:extLst>
                </p:cNvPr>
                <p:cNvSpPr>
                  <a:spLocks/>
                </p:cNvSpPr>
                <p:nvPr/>
              </p:nvSpPr>
              <p:spPr bwMode="auto">
                <a:xfrm>
                  <a:off x="3222409" y="6915692"/>
                  <a:ext cx="14979" cy="38385"/>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1452" name="Rectangle 296">
                <a:extLst>
                  <a:ext uri="{FF2B5EF4-FFF2-40B4-BE49-F238E27FC236}">
                    <a16:creationId xmlns:a16="http://schemas.microsoft.com/office/drawing/2014/main" id="{6CAC0C02-C004-4E28-8843-2E6138A361AE}"/>
                  </a:ext>
                </a:extLst>
              </p:cNvPr>
              <p:cNvSpPr>
                <a:spLocks noChangeArrowheads="1"/>
              </p:cNvSpPr>
              <p:nvPr/>
            </p:nvSpPr>
            <p:spPr bwMode="auto">
              <a:xfrm>
                <a:off x="3714856" y="6993398"/>
                <a:ext cx="6554" cy="7490"/>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3" name="Rectangle 297">
                <a:extLst>
                  <a:ext uri="{FF2B5EF4-FFF2-40B4-BE49-F238E27FC236}">
                    <a16:creationId xmlns:a16="http://schemas.microsoft.com/office/drawing/2014/main" id="{65F26727-70BD-4A01-927C-171BF491E3C4}"/>
                  </a:ext>
                </a:extLst>
              </p:cNvPr>
              <p:cNvSpPr>
                <a:spLocks noChangeArrowheads="1"/>
              </p:cNvSpPr>
              <p:nvPr/>
            </p:nvSpPr>
            <p:spPr bwMode="auto">
              <a:xfrm>
                <a:off x="3725154" y="6993398"/>
                <a:ext cx="5617"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4" name="Rectangle 298">
                <a:extLst>
                  <a:ext uri="{FF2B5EF4-FFF2-40B4-BE49-F238E27FC236}">
                    <a16:creationId xmlns:a16="http://schemas.microsoft.com/office/drawing/2014/main" id="{05E5AEAA-D4D6-4AE4-B10A-0F4A9C1196CD}"/>
                  </a:ext>
                </a:extLst>
              </p:cNvPr>
              <p:cNvSpPr>
                <a:spLocks noChangeArrowheads="1"/>
              </p:cNvSpPr>
              <p:nvPr/>
            </p:nvSpPr>
            <p:spPr bwMode="auto">
              <a:xfrm>
                <a:off x="3682088"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5" name="Rectangle 299">
                <a:extLst>
                  <a:ext uri="{FF2B5EF4-FFF2-40B4-BE49-F238E27FC236}">
                    <a16:creationId xmlns:a16="http://schemas.microsoft.com/office/drawing/2014/main" id="{8D097305-1363-408C-BBFA-E9449943DED7}"/>
                  </a:ext>
                </a:extLst>
              </p:cNvPr>
              <p:cNvSpPr>
                <a:spLocks noChangeArrowheads="1"/>
              </p:cNvSpPr>
              <p:nvPr/>
            </p:nvSpPr>
            <p:spPr bwMode="auto">
              <a:xfrm>
                <a:off x="3692387"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6" name="Rectangle 300">
                <a:extLst>
                  <a:ext uri="{FF2B5EF4-FFF2-40B4-BE49-F238E27FC236}">
                    <a16:creationId xmlns:a16="http://schemas.microsoft.com/office/drawing/2014/main" id="{0E573345-2C43-41E4-82B7-840D42567479}"/>
                  </a:ext>
                </a:extLst>
              </p:cNvPr>
              <p:cNvSpPr>
                <a:spLocks noChangeArrowheads="1"/>
              </p:cNvSpPr>
              <p:nvPr/>
            </p:nvSpPr>
            <p:spPr bwMode="auto">
              <a:xfrm>
                <a:off x="3682088" y="6944715"/>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7" name="Rectangle 301">
                <a:extLst>
                  <a:ext uri="{FF2B5EF4-FFF2-40B4-BE49-F238E27FC236}">
                    <a16:creationId xmlns:a16="http://schemas.microsoft.com/office/drawing/2014/main" id="{22B0283E-C154-42E5-B894-2A28E05D8366}"/>
                  </a:ext>
                </a:extLst>
              </p:cNvPr>
              <p:cNvSpPr>
                <a:spLocks noChangeArrowheads="1"/>
              </p:cNvSpPr>
              <p:nvPr/>
            </p:nvSpPr>
            <p:spPr bwMode="auto">
              <a:xfrm>
                <a:off x="3692387" y="6955013"/>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8" name="Rectangle 302">
                <a:extLst>
                  <a:ext uri="{FF2B5EF4-FFF2-40B4-BE49-F238E27FC236}">
                    <a16:creationId xmlns:a16="http://schemas.microsoft.com/office/drawing/2014/main" id="{4BE543D8-614D-4022-9258-F37EAB3BB0D4}"/>
                  </a:ext>
                </a:extLst>
              </p:cNvPr>
              <p:cNvSpPr>
                <a:spLocks noChangeArrowheads="1"/>
              </p:cNvSpPr>
              <p:nvPr/>
            </p:nvSpPr>
            <p:spPr bwMode="auto">
              <a:xfrm>
                <a:off x="3724218"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59" name="Rectangle 303">
                <a:extLst>
                  <a:ext uri="{FF2B5EF4-FFF2-40B4-BE49-F238E27FC236}">
                    <a16:creationId xmlns:a16="http://schemas.microsoft.com/office/drawing/2014/main" id="{CC50707A-DA86-4E5C-A27B-E349DA275243}"/>
                  </a:ext>
                </a:extLst>
              </p:cNvPr>
              <p:cNvSpPr>
                <a:spLocks noChangeArrowheads="1"/>
              </p:cNvSpPr>
              <p:nvPr/>
            </p:nvSpPr>
            <p:spPr bwMode="auto">
              <a:xfrm>
                <a:off x="3714856" y="6984036"/>
                <a:ext cx="6554" cy="6554"/>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0" name="Freeform 304">
                <a:extLst>
                  <a:ext uri="{FF2B5EF4-FFF2-40B4-BE49-F238E27FC236}">
                    <a16:creationId xmlns:a16="http://schemas.microsoft.com/office/drawing/2014/main" id="{3F4984AC-E43B-4DAC-8DF0-4104C7895411}"/>
                  </a:ext>
                </a:extLst>
              </p:cNvPr>
              <p:cNvSpPr>
                <a:spLocks/>
              </p:cNvSpPr>
              <p:nvPr/>
            </p:nvSpPr>
            <p:spPr bwMode="auto">
              <a:xfrm>
                <a:off x="3832819" y="6893223"/>
                <a:ext cx="11235" cy="14979"/>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1" name="Freeform 305">
                <a:extLst>
                  <a:ext uri="{FF2B5EF4-FFF2-40B4-BE49-F238E27FC236}">
                    <a16:creationId xmlns:a16="http://schemas.microsoft.com/office/drawing/2014/main" id="{399F2488-C71D-4380-B457-E2EAA07F3F21}"/>
                  </a:ext>
                </a:extLst>
              </p:cNvPr>
              <p:cNvSpPr>
                <a:spLocks/>
              </p:cNvSpPr>
              <p:nvPr/>
            </p:nvSpPr>
            <p:spPr bwMode="auto">
              <a:xfrm>
                <a:off x="3836564" y="6878244"/>
                <a:ext cx="48683" cy="48683"/>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2" name="Freeform 306">
                <a:extLst>
                  <a:ext uri="{FF2B5EF4-FFF2-40B4-BE49-F238E27FC236}">
                    <a16:creationId xmlns:a16="http://schemas.microsoft.com/office/drawing/2014/main" id="{9C70CC96-95BA-4A65-B9DA-1D237D4BFC37}"/>
                  </a:ext>
                </a:extLst>
              </p:cNvPr>
              <p:cNvSpPr>
                <a:spLocks/>
              </p:cNvSpPr>
              <p:nvPr/>
            </p:nvSpPr>
            <p:spPr bwMode="auto">
              <a:xfrm>
                <a:off x="3885247" y="7163789"/>
                <a:ext cx="24342" cy="25278"/>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3" name="Freeform 307">
                <a:extLst>
                  <a:ext uri="{FF2B5EF4-FFF2-40B4-BE49-F238E27FC236}">
                    <a16:creationId xmlns:a16="http://schemas.microsoft.com/office/drawing/2014/main" id="{083E3EBE-5A75-414E-B6BB-D30E00EE68A3}"/>
                  </a:ext>
                </a:extLst>
              </p:cNvPr>
              <p:cNvSpPr>
                <a:spLocks/>
              </p:cNvSpPr>
              <p:nvPr/>
            </p:nvSpPr>
            <p:spPr bwMode="auto">
              <a:xfrm>
                <a:off x="3731708" y="6956885"/>
                <a:ext cx="118899" cy="127325"/>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4" name="Freeform 308">
                <a:extLst>
                  <a:ext uri="{FF2B5EF4-FFF2-40B4-BE49-F238E27FC236}">
                    <a16:creationId xmlns:a16="http://schemas.microsoft.com/office/drawing/2014/main" id="{761F71C8-F323-4E79-8E4F-C78AC4816857}"/>
                  </a:ext>
                </a:extLst>
              </p:cNvPr>
              <p:cNvSpPr>
                <a:spLocks/>
              </p:cNvSpPr>
              <p:nvPr/>
            </p:nvSpPr>
            <p:spPr bwMode="auto">
              <a:xfrm>
                <a:off x="3678343" y="6957822"/>
                <a:ext cx="83323" cy="110473"/>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5" name="Freeform 309">
                <a:extLst>
                  <a:ext uri="{FF2B5EF4-FFF2-40B4-BE49-F238E27FC236}">
                    <a16:creationId xmlns:a16="http://schemas.microsoft.com/office/drawing/2014/main" id="{E91F1235-4584-46C1-83E2-44816C1DA9A7}"/>
                  </a:ext>
                </a:extLst>
              </p:cNvPr>
              <p:cNvSpPr>
                <a:spLocks/>
              </p:cNvSpPr>
              <p:nvPr/>
            </p:nvSpPr>
            <p:spPr bwMode="auto">
              <a:xfrm>
                <a:off x="3800051" y="7121659"/>
                <a:ext cx="58045" cy="190987"/>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6" name="Freeform 310">
                <a:extLst>
                  <a:ext uri="{FF2B5EF4-FFF2-40B4-BE49-F238E27FC236}">
                    <a16:creationId xmlns:a16="http://schemas.microsoft.com/office/drawing/2014/main" id="{E4F7CF72-F72F-43D0-957B-251DB207C3C8}"/>
                  </a:ext>
                </a:extLst>
              </p:cNvPr>
              <p:cNvSpPr>
                <a:spLocks/>
              </p:cNvSpPr>
              <p:nvPr/>
            </p:nvSpPr>
            <p:spPr bwMode="auto">
              <a:xfrm>
                <a:off x="3814095" y="7129148"/>
                <a:ext cx="109537" cy="33422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7" name="Freeform 311">
                <a:extLst>
                  <a:ext uri="{FF2B5EF4-FFF2-40B4-BE49-F238E27FC236}">
                    <a16:creationId xmlns:a16="http://schemas.microsoft.com/office/drawing/2014/main" id="{9E5C7B61-2D56-4613-893B-FA3C4588E256}"/>
                  </a:ext>
                </a:extLst>
              </p:cNvPr>
              <p:cNvSpPr>
                <a:spLocks/>
              </p:cNvSpPr>
              <p:nvPr/>
            </p:nvSpPr>
            <p:spPr bwMode="auto">
              <a:xfrm>
                <a:off x="3771965" y="6964375"/>
                <a:ext cx="154475" cy="172263"/>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8" name="Freeform 312">
                <a:extLst>
                  <a:ext uri="{FF2B5EF4-FFF2-40B4-BE49-F238E27FC236}">
                    <a16:creationId xmlns:a16="http://schemas.microsoft.com/office/drawing/2014/main" id="{5B31A386-4D78-42F4-8374-FCB9568EA22D}"/>
                  </a:ext>
                </a:extLst>
              </p:cNvPr>
              <p:cNvSpPr>
                <a:spLocks/>
              </p:cNvSpPr>
              <p:nvPr/>
            </p:nvSpPr>
            <p:spPr bwMode="auto">
              <a:xfrm>
                <a:off x="3886183" y="7105743"/>
                <a:ext cx="75834" cy="64599"/>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69" name="Freeform 313">
                <a:extLst>
                  <a:ext uri="{FF2B5EF4-FFF2-40B4-BE49-F238E27FC236}">
                    <a16:creationId xmlns:a16="http://schemas.microsoft.com/office/drawing/2014/main" id="{6777C0CA-707C-4E0C-8691-120D0D85FECA}"/>
                  </a:ext>
                </a:extLst>
              </p:cNvPr>
              <p:cNvSpPr>
                <a:spLocks/>
              </p:cNvSpPr>
              <p:nvPr/>
            </p:nvSpPr>
            <p:spPr bwMode="auto">
              <a:xfrm>
                <a:off x="3807541" y="6979355"/>
                <a:ext cx="33704" cy="132942"/>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0" name="Freeform 314">
                <a:extLst>
                  <a:ext uri="{FF2B5EF4-FFF2-40B4-BE49-F238E27FC236}">
                    <a16:creationId xmlns:a16="http://schemas.microsoft.com/office/drawing/2014/main" id="{B8DF3AE6-74A9-44ED-8C64-F0A959CCA06E}"/>
                  </a:ext>
                </a:extLst>
              </p:cNvPr>
              <p:cNvSpPr>
                <a:spLocks/>
              </p:cNvSpPr>
              <p:nvPr/>
            </p:nvSpPr>
            <p:spPr bwMode="auto">
              <a:xfrm>
                <a:off x="3842181" y="6967184"/>
                <a:ext cx="24342" cy="23406"/>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1" name="Freeform 315">
                <a:extLst>
                  <a:ext uri="{FF2B5EF4-FFF2-40B4-BE49-F238E27FC236}">
                    <a16:creationId xmlns:a16="http://schemas.microsoft.com/office/drawing/2014/main" id="{101C4080-6825-4522-AC44-E6652D8615EF}"/>
                  </a:ext>
                </a:extLst>
              </p:cNvPr>
              <p:cNvSpPr>
                <a:spLocks/>
              </p:cNvSpPr>
              <p:nvPr/>
            </p:nvSpPr>
            <p:spPr bwMode="auto">
              <a:xfrm>
                <a:off x="3831882" y="6969056"/>
                <a:ext cx="9362" cy="17788"/>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2" name="Freeform 316">
                <a:extLst>
                  <a:ext uri="{FF2B5EF4-FFF2-40B4-BE49-F238E27FC236}">
                    <a16:creationId xmlns:a16="http://schemas.microsoft.com/office/drawing/2014/main" id="{80E69FCB-F273-4977-9C81-3FE992B9F590}"/>
                  </a:ext>
                </a:extLst>
              </p:cNvPr>
              <p:cNvSpPr>
                <a:spLocks/>
              </p:cNvSpPr>
              <p:nvPr/>
            </p:nvSpPr>
            <p:spPr bwMode="auto">
              <a:xfrm>
                <a:off x="3755113" y="7012122"/>
                <a:ext cx="14979" cy="32768"/>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3" name="Freeform 317">
                <a:extLst>
                  <a:ext uri="{FF2B5EF4-FFF2-40B4-BE49-F238E27FC236}">
                    <a16:creationId xmlns:a16="http://schemas.microsoft.com/office/drawing/2014/main" id="{5DABD6DB-2322-44FE-A8FB-0055B32952BF}"/>
                  </a:ext>
                </a:extLst>
              </p:cNvPr>
              <p:cNvSpPr>
                <a:spLocks/>
              </p:cNvSpPr>
              <p:nvPr/>
            </p:nvSpPr>
            <p:spPr bwMode="auto">
              <a:xfrm>
                <a:off x="3870267" y="6963439"/>
                <a:ext cx="104856" cy="150730"/>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4" name="Freeform 318">
                <a:extLst>
                  <a:ext uri="{FF2B5EF4-FFF2-40B4-BE49-F238E27FC236}">
                    <a16:creationId xmlns:a16="http://schemas.microsoft.com/office/drawing/2014/main" id="{03FD3CE6-BA76-4007-9E2F-42F32866B560}"/>
                  </a:ext>
                </a:extLst>
              </p:cNvPr>
              <p:cNvSpPr>
                <a:spLocks/>
              </p:cNvSpPr>
              <p:nvPr/>
            </p:nvSpPr>
            <p:spPr bwMode="auto">
              <a:xfrm>
                <a:off x="3929249" y="7097317"/>
                <a:ext cx="33704" cy="13107"/>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5" name="Freeform 319">
                <a:extLst>
                  <a:ext uri="{FF2B5EF4-FFF2-40B4-BE49-F238E27FC236}">
                    <a16:creationId xmlns:a16="http://schemas.microsoft.com/office/drawing/2014/main" id="{A1715F13-395A-4B88-ACBC-EDD0578CF7ED}"/>
                  </a:ext>
                </a:extLst>
              </p:cNvPr>
              <p:cNvSpPr>
                <a:spLocks/>
              </p:cNvSpPr>
              <p:nvPr/>
            </p:nvSpPr>
            <p:spPr bwMode="auto">
              <a:xfrm>
                <a:off x="3833755" y="6951268"/>
                <a:ext cx="35576" cy="28086"/>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6" name="Freeform 320">
                <a:extLst>
                  <a:ext uri="{FF2B5EF4-FFF2-40B4-BE49-F238E27FC236}">
                    <a16:creationId xmlns:a16="http://schemas.microsoft.com/office/drawing/2014/main" id="{70457E85-7111-410B-8E6E-0D79056E9C47}"/>
                  </a:ext>
                </a:extLst>
              </p:cNvPr>
              <p:cNvSpPr>
                <a:spLocks/>
              </p:cNvSpPr>
              <p:nvPr/>
            </p:nvSpPr>
            <p:spPr bwMode="auto">
              <a:xfrm>
                <a:off x="3830947" y="6894160"/>
                <a:ext cx="48683" cy="59917"/>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7" name="Freeform 321">
                <a:extLst>
                  <a:ext uri="{FF2B5EF4-FFF2-40B4-BE49-F238E27FC236}">
                    <a16:creationId xmlns:a16="http://schemas.microsoft.com/office/drawing/2014/main" id="{C6F04976-C6D1-45F6-BE13-0AE1616AB36D}"/>
                  </a:ext>
                </a:extLst>
              </p:cNvPr>
              <p:cNvSpPr>
                <a:spLocks/>
              </p:cNvSpPr>
              <p:nvPr/>
            </p:nvSpPr>
            <p:spPr bwMode="auto">
              <a:xfrm>
                <a:off x="3868395" y="6924119"/>
                <a:ext cx="11235" cy="15916"/>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8" name="Freeform 322">
                <a:extLst>
                  <a:ext uri="{FF2B5EF4-FFF2-40B4-BE49-F238E27FC236}">
                    <a16:creationId xmlns:a16="http://schemas.microsoft.com/office/drawing/2014/main" id="{17C9F8AF-05A1-48D0-97F1-C9CC81B60409}"/>
                  </a:ext>
                </a:extLst>
              </p:cNvPr>
              <p:cNvSpPr>
                <a:spLocks/>
              </p:cNvSpPr>
              <p:nvPr/>
            </p:nvSpPr>
            <p:spPr bwMode="auto">
              <a:xfrm>
                <a:off x="3831882" y="6917564"/>
                <a:ext cx="12171" cy="16852"/>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79" name="Freeform 323">
                <a:extLst>
                  <a:ext uri="{FF2B5EF4-FFF2-40B4-BE49-F238E27FC236}">
                    <a16:creationId xmlns:a16="http://schemas.microsoft.com/office/drawing/2014/main" id="{0D3B8391-3A45-4C71-9E5C-A783C1FE4484}"/>
                  </a:ext>
                </a:extLst>
              </p:cNvPr>
              <p:cNvSpPr>
                <a:spLocks/>
              </p:cNvSpPr>
              <p:nvPr/>
            </p:nvSpPr>
            <p:spPr bwMode="auto">
              <a:xfrm>
                <a:off x="3822520" y="6929735"/>
                <a:ext cx="53364" cy="37449"/>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0" name="Freeform 324">
                <a:extLst>
                  <a:ext uri="{FF2B5EF4-FFF2-40B4-BE49-F238E27FC236}">
                    <a16:creationId xmlns:a16="http://schemas.microsoft.com/office/drawing/2014/main" id="{B2B9662D-DF5A-4E9A-A78D-729389DC6012}"/>
                  </a:ext>
                </a:extLst>
              </p:cNvPr>
              <p:cNvSpPr>
                <a:spLocks/>
              </p:cNvSpPr>
              <p:nvPr/>
            </p:nvSpPr>
            <p:spPr bwMode="auto">
              <a:xfrm>
                <a:off x="3837500" y="6939098"/>
                <a:ext cx="13107" cy="4681"/>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1" name="Freeform 325">
                <a:extLst>
                  <a:ext uri="{FF2B5EF4-FFF2-40B4-BE49-F238E27FC236}">
                    <a16:creationId xmlns:a16="http://schemas.microsoft.com/office/drawing/2014/main" id="{B7C7F7BB-EBAF-4AF4-A75E-7AA2405B9090}"/>
                  </a:ext>
                </a:extLst>
              </p:cNvPr>
              <p:cNvSpPr>
                <a:spLocks/>
              </p:cNvSpPr>
              <p:nvPr/>
            </p:nvSpPr>
            <p:spPr bwMode="auto">
              <a:xfrm>
                <a:off x="3645576" y="6941906"/>
                <a:ext cx="46811" cy="41193"/>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2" name="Freeform 326">
                <a:extLst>
                  <a:ext uri="{FF2B5EF4-FFF2-40B4-BE49-F238E27FC236}">
                    <a16:creationId xmlns:a16="http://schemas.microsoft.com/office/drawing/2014/main" id="{8B28C79D-A59E-490F-BF3C-7F93FD19C937}"/>
                  </a:ext>
                </a:extLst>
              </p:cNvPr>
              <p:cNvSpPr>
                <a:spLocks/>
              </p:cNvSpPr>
              <p:nvPr/>
            </p:nvSpPr>
            <p:spPr bwMode="auto">
              <a:xfrm>
                <a:off x="3645576" y="6954077"/>
                <a:ext cx="18724" cy="12171"/>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3" name="Freeform 327">
                <a:extLst>
                  <a:ext uri="{FF2B5EF4-FFF2-40B4-BE49-F238E27FC236}">
                    <a16:creationId xmlns:a16="http://schemas.microsoft.com/office/drawing/2014/main" id="{9D6FC554-CF14-4122-8585-760942F62604}"/>
                  </a:ext>
                </a:extLst>
              </p:cNvPr>
              <p:cNvSpPr>
                <a:spLocks/>
              </p:cNvSpPr>
              <p:nvPr/>
            </p:nvSpPr>
            <p:spPr bwMode="auto">
              <a:xfrm>
                <a:off x="3637150" y="6827688"/>
                <a:ext cx="79578" cy="125452"/>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4" name="Freeform 328">
                <a:extLst>
                  <a:ext uri="{FF2B5EF4-FFF2-40B4-BE49-F238E27FC236}">
                    <a16:creationId xmlns:a16="http://schemas.microsoft.com/office/drawing/2014/main" id="{8D82DEA9-0F63-419C-81B7-40A9AC01807F}"/>
                  </a:ext>
                </a:extLst>
              </p:cNvPr>
              <p:cNvSpPr>
                <a:spLocks/>
              </p:cNvSpPr>
              <p:nvPr/>
            </p:nvSpPr>
            <p:spPr bwMode="auto">
              <a:xfrm>
                <a:off x="3585659" y="7111361"/>
                <a:ext cx="29023" cy="82386"/>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5" name="Freeform 329">
                <a:extLst>
                  <a:ext uri="{FF2B5EF4-FFF2-40B4-BE49-F238E27FC236}">
                    <a16:creationId xmlns:a16="http://schemas.microsoft.com/office/drawing/2014/main" id="{4217E509-7B19-41C3-B52D-D8DEF5A91492}"/>
                  </a:ext>
                </a:extLst>
              </p:cNvPr>
              <p:cNvSpPr>
                <a:spLocks/>
              </p:cNvSpPr>
              <p:nvPr/>
            </p:nvSpPr>
            <p:spPr bwMode="auto">
              <a:xfrm>
                <a:off x="3720473" y="7057996"/>
                <a:ext cx="68344" cy="105792"/>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6" name="Freeform 330">
                <a:extLst>
                  <a:ext uri="{FF2B5EF4-FFF2-40B4-BE49-F238E27FC236}">
                    <a16:creationId xmlns:a16="http://schemas.microsoft.com/office/drawing/2014/main" id="{EDB3EABF-8097-486B-BAEE-CF58F354CA3D}"/>
                  </a:ext>
                </a:extLst>
              </p:cNvPr>
              <p:cNvSpPr>
                <a:spLocks/>
              </p:cNvSpPr>
              <p:nvPr/>
            </p:nvSpPr>
            <p:spPr bwMode="auto">
              <a:xfrm>
                <a:off x="3579105" y="6969056"/>
                <a:ext cx="50556" cy="173199"/>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7" name="Freeform 331">
                <a:extLst>
                  <a:ext uri="{FF2B5EF4-FFF2-40B4-BE49-F238E27FC236}">
                    <a16:creationId xmlns:a16="http://schemas.microsoft.com/office/drawing/2014/main" id="{D460F11A-D030-4A05-B036-00385CD4383F}"/>
                  </a:ext>
                </a:extLst>
              </p:cNvPr>
              <p:cNvSpPr>
                <a:spLocks/>
              </p:cNvSpPr>
              <p:nvPr/>
            </p:nvSpPr>
            <p:spPr bwMode="auto">
              <a:xfrm>
                <a:off x="3591276" y="7114169"/>
                <a:ext cx="113282" cy="33422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8" name="Freeform 332">
                <a:extLst>
                  <a:ext uri="{FF2B5EF4-FFF2-40B4-BE49-F238E27FC236}">
                    <a16:creationId xmlns:a16="http://schemas.microsoft.com/office/drawing/2014/main" id="{0D6BCA30-B0CB-4188-9FC5-7527A4F14F72}"/>
                  </a:ext>
                </a:extLst>
              </p:cNvPr>
              <p:cNvSpPr>
                <a:spLocks/>
              </p:cNvSpPr>
              <p:nvPr/>
            </p:nvSpPr>
            <p:spPr bwMode="auto">
              <a:xfrm>
                <a:off x="3652129" y="7107616"/>
                <a:ext cx="75834" cy="26869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89" name="Freeform 333">
                <a:extLst>
                  <a:ext uri="{FF2B5EF4-FFF2-40B4-BE49-F238E27FC236}">
                    <a16:creationId xmlns:a16="http://schemas.microsoft.com/office/drawing/2014/main" id="{2C0764C0-1773-44AC-A9B5-0F5D3C7DF454}"/>
                  </a:ext>
                </a:extLst>
              </p:cNvPr>
              <p:cNvSpPr>
                <a:spLocks/>
              </p:cNvSpPr>
              <p:nvPr/>
            </p:nvSpPr>
            <p:spPr bwMode="auto">
              <a:xfrm>
                <a:off x="3613745" y="6942842"/>
                <a:ext cx="128261" cy="204094"/>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0" name="Freeform 334">
                <a:extLst>
                  <a:ext uri="{FF2B5EF4-FFF2-40B4-BE49-F238E27FC236}">
                    <a16:creationId xmlns:a16="http://schemas.microsoft.com/office/drawing/2014/main" id="{A03A9338-1FFA-4993-AC09-05F162284490}"/>
                  </a:ext>
                </a:extLst>
              </p:cNvPr>
              <p:cNvSpPr>
                <a:spLocks/>
              </p:cNvSpPr>
              <p:nvPr/>
            </p:nvSpPr>
            <p:spPr bwMode="auto">
              <a:xfrm>
                <a:off x="3714856" y="6958758"/>
                <a:ext cx="84259" cy="155411"/>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91" name="Freeform 335">
                <a:extLst>
                  <a:ext uri="{FF2B5EF4-FFF2-40B4-BE49-F238E27FC236}">
                    <a16:creationId xmlns:a16="http://schemas.microsoft.com/office/drawing/2014/main" id="{D7B59C3B-DE18-484B-AD0A-DF589984D5C2}"/>
                  </a:ext>
                </a:extLst>
              </p:cNvPr>
              <p:cNvSpPr>
                <a:spLocks/>
              </p:cNvSpPr>
              <p:nvPr/>
            </p:nvSpPr>
            <p:spPr bwMode="auto">
              <a:xfrm>
                <a:off x="3643704" y="6832370"/>
                <a:ext cx="74897" cy="88004"/>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80" name="Group 1279">
              <a:extLst>
                <a:ext uri="{FF2B5EF4-FFF2-40B4-BE49-F238E27FC236}">
                  <a16:creationId xmlns:a16="http://schemas.microsoft.com/office/drawing/2014/main" id="{448C3E50-59B9-4166-88D2-98127E95CFD0}"/>
                </a:ext>
              </a:extLst>
            </p:cNvPr>
            <p:cNvGrpSpPr/>
            <p:nvPr/>
          </p:nvGrpSpPr>
          <p:grpSpPr>
            <a:xfrm>
              <a:off x="5767681" y="4768645"/>
              <a:ext cx="481124" cy="461144"/>
              <a:chOff x="4799926" y="6845477"/>
              <a:chExt cx="571413" cy="547683"/>
            </a:xfrm>
            <a:solidFill>
              <a:schemeClr val="tx2"/>
            </a:solidFill>
          </p:grpSpPr>
          <p:sp>
            <p:nvSpPr>
              <p:cNvPr id="1359" name="Freeform 162">
                <a:extLst>
                  <a:ext uri="{FF2B5EF4-FFF2-40B4-BE49-F238E27FC236}">
                    <a16:creationId xmlns:a16="http://schemas.microsoft.com/office/drawing/2014/main" id="{E9D904AA-A4F3-4833-A466-23A7F9F9EDD5}"/>
                  </a:ext>
                </a:extLst>
              </p:cNvPr>
              <p:cNvSpPr>
                <a:spLocks/>
              </p:cNvSpPr>
              <p:nvPr/>
            </p:nvSpPr>
            <p:spPr bwMode="auto">
              <a:xfrm>
                <a:off x="4799926" y="6979354"/>
                <a:ext cx="56173" cy="148858"/>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0" name="Oval 189">
                <a:extLst>
                  <a:ext uri="{FF2B5EF4-FFF2-40B4-BE49-F238E27FC236}">
                    <a16:creationId xmlns:a16="http://schemas.microsoft.com/office/drawing/2014/main" id="{C2A78A9E-C7F0-4149-87EF-3ECECEB3CBF1}"/>
                  </a:ext>
                </a:extLst>
              </p:cNvPr>
              <p:cNvSpPr>
                <a:spLocks noChangeArrowheads="1"/>
              </p:cNvSpPr>
              <p:nvPr/>
            </p:nvSpPr>
            <p:spPr bwMode="auto">
              <a:xfrm>
                <a:off x="4828949" y="6872626"/>
                <a:ext cx="84259" cy="84259"/>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1" name="Freeform 190">
                <a:extLst>
                  <a:ext uri="{FF2B5EF4-FFF2-40B4-BE49-F238E27FC236}">
                    <a16:creationId xmlns:a16="http://schemas.microsoft.com/office/drawing/2014/main" id="{4EC07D1B-C1CB-4FAF-B708-60DB9906BC6A}"/>
                  </a:ext>
                </a:extLst>
              </p:cNvPr>
              <p:cNvSpPr>
                <a:spLocks/>
              </p:cNvSpPr>
              <p:nvPr/>
            </p:nvSpPr>
            <p:spPr bwMode="auto">
              <a:xfrm>
                <a:off x="4856099" y="6903521"/>
                <a:ext cx="60854" cy="76769"/>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2" name="Freeform 191">
                <a:extLst>
                  <a:ext uri="{FF2B5EF4-FFF2-40B4-BE49-F238E27FC236}">
                    <a16:creationId xmlns:a16="http://schemas.microsoft.com/office/drawing/2014/main" id="{BE9A5A14-9804-49EE-A77B-9A67E8A7376D}"/>
                  </a:ext>
                </a:extLst>
              </p:cNvPr>
              <p:cNvSpPr>
                <a:spLocks/>
              </p:cNvSpPr>
              <p:nvPr/>
            </p:nvSpPr>
            <p:spPr bwMode="auto">
              <a:xfrm>
                <a:off x="4884185" y="6933480"/>
                <a:ext cx="29959" cy="29023"/>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3" name="Freeform 192">
                <a:extLst>
                  <a:ext uri="{FF2B5EF4-FFF2-40B4-BE49-F238E27FC236}">
                    <a16:creationId xmlns:a16="http://schemas.microsoft.com/office/drawing/2014/main" id="{A80966B2-958B-4BA3-AEDE-E1BDBE386AF3}"/>
                  </a:ext>
                </a:extLst>
              </p:cNvPr>
              <p:cNvSpPr>
                <a:spLocks/>
              </p:cNvSpPr>
              <p:nvPr/>
            </p:nvSpPr>
            <p:spPr bwMode="auto">
              <a:xfrm>
                <a:off x="4854227" y="6881988"/>
                <a:ext cx="59918" cy="72088"/>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4" name="Freeform 193">
                <a:extLst>
                  <a:ext uri="{FF2B5EF4-FFF2-40B4-BE49-F238E27FC236}">
                    <a16:creationId xmlns:a16="http://schemas.microsoft.com/office/drawing/2014/main" id="{1E265DB9-579A-45E4-949A-E9E2DD7883D7}"/>
                  </a:ext>
                </a:extLst>
              </p:cNvPr>
              <p:cNvSpPr>
                <a:spLocks/>
              </p:cNvSpPr>
              <p:nvPr/>
            </p:nvSpPr>
            <p:spPr bwMode="auto">
              <a:xfrm>
                <a:off x="4872015" y="7087018"/>
                <a:ext cx="61790" cy="275246"/>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5" name="Freeform 194">
                <a:extLst>
                  <a:ext uri="{FF2B5EF4-FFF2-40B4-BE49-F238E27FC236}">
                    <a16:creationId xmlns:a16="http://schemas.microsoft.com/office/drawing/2014/main" id="{40B0C0FC-63DE-4094-AAE9-D16918F836B9}"/>
                  </a:ext>
                </a:extLst>
              </p:cNvPr>
              <p:cNvSpPr>
                <a:spLocks/>
              </p:cNvSpPr>
              <p:nvPr/>
            </p:nvSpPr>
            <p:spPr bwMode="auto">
              <a:xfrm>
                <a:off x="4834566" y="7116041"/>
                <a:ext cx="58981" cy="24435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6" name="Freeform 195">
                <a:extLst>
                  <a:ext uri="{FF2B5EF4-FFF2-40B4-BE49-F238E27FC236}">
                    <a16:creationId xmlns:a16="http://schemas.microsoft.com/office/drawing/2014/main" id="{9DDF77ED-830A-492C-BE8F-824D779463FA}"/>
                  </a:ext>
                </a:extLst>
              </p:cNvPr>
              <p:cNvSpPr>
                <a:spLocks/>
              </p:cNvSpPr>
              <p:nvPr/>
            </p:nvSpPr>
            <p:spPr bwMode="auto">
              <a:xfrm>
                <a:off x="4947848" y="7158170"/>
                <a:ext cx="12171" cy="14043"/>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7" name="Freeform 196">
                <a:extLst>
                  <a:ext uri="{FF2B5EF4-FFF2-40B4-BE49-F238E27FC236}">
                    <a16:creationId xmlns:a16="http://schemas.microsoft.com/office/drawing/2014/main" id="{7F762A18-21B8-413B-8D86-5B10556FFAF7}"/>
                  </a:ext>
                </a:extLst>
              </p:cNvPr>
              <p:cNvSpPr>
                <a:spLocks/>
              </p:cNvSpPr>
              <p:nvPr/>
            </p:nvSpPr>
            <p:spPr bwMode="auto">
              <a:xfrm>
                <a:off x="4909463" y="6975609"/>
                <a:ext cx="55237" cy="189115"/>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8" name="Freeform 197">
                <a:extLst>
                  <a:ext uri="{FF2B5EF4-FFF2-40B4-BE49-F238E27FC236}">
                    <a16:creationId xmlns:a16="http://schemas.microsoft.com/office/drawing/2014/main" id="{B20CA531-DDD7-4400-870F-4165B2C0D590}"/>
                  </a:ext>
                </a:extLst>
              </p:cNvPr>
              <p:cNvSpPr>
                <a:spLocks/>
              </p:cNvSpPr>
              <p:nvPr/>
            </p:nvSpPr>
            <p:spPr bwMode="auto">
              <a:xfrm>
                <a:off x="4948784" y="7165660"/>
                <a:ext cx="17788" cy="33704"/>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69" name="Freeform 198">
                <a:extLst>
                  <a:ext uri="{FF2B5EF4-FFF2-40B4-BE49-F238E27FC236}">
                    <a16:creationId xmlns:a16="http://schemas.microsoft.com/office/drawing/2014/main" id="{BB7E80E9-FDFE-4F8D-B867-44FB24E2C44E}"/>
                  </a:ext>
                </a:extLst>
              </p:cNvPr>
              <p:cNvSpPr>
                <a:spLocks/>
              </p:cNvSpPr>
              <p:nvPr/>
            </p:nvSpPr>
            <p:spPr bwMode="auto">
              <a:xfrm>
                <a:off x="4831758" y="6968120"/>
                <a:ext cx="107664" cy="197540"/>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0" name="Rectangle 199">
                <a:extLst>
                  <a:ext uri="{FF2B5EF4-FFF2-40B4-BE49-F238E27FC236}">
                    <a16:creationId xmlns:a16="http://schemas.microsoft.com/office/drawing/2014/main" id="{83810ED3-F1E4-4E80-8529-2FA64E3A5E22}"/>
                  </a:ext>
                </a:extLst>
              </p:cNvPr>
              <p:cNvSpPr>
                <a:spLocks noChangeArrowheads="1"/>
              </p:cNvSpPr>
              <p:nvPr/>
            </p:nvSpPr>
            <p:spPr bwMode="auto">
              <a:xfrm>
                <a:off x="5089216"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1" name="Rectangle 200">
                <a:extLst>
                  <a:ext uri="{FF2B5EF4-FFF2-40B4-BE49-F238E27FC236}">
                    <a16:creationId xmlns:a16="http://schemas.microsoft.com/office/drawing/2014/main" id="{6A36B55B-EA45-4566-BB8B-C42A52F15265}"/>
                  </a:ext>
                </a:extLst>
              </p:cNvPr>
              <p:cNvSpPr>
                <a:spLocks noChangeArrowheads="1"/>
              </p:cNvSpPr>
              <p:nvPr/>
            </p:nvSpPr>
            <p:spPr bwMode="auto">
              <a:xfrm>
                <a:off x="5104195" y="7001823"/>
                <a:ext cx="11235" cy="1123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2" name="Freeform 201">
                <a:extLst>
                  <a:ext uri="{FF2B5EF4-FFF2-40B4-BE49-F238E27FC236}">
                    <a16:creationId xmlns:a16="http://schemas.microsoft.com/office/drawing/2014/main" id="{6474BC83-B3AE-4933-8999-F707EB2E863C}"/>
                  </a:ext>
                </a:extLst>
              </p:cNvPr>
              <p:cNvSpPr>
                <a:spLocks/>
              </p:cNvSpPr>
              <p:nvPr/>
            </p:nvSpPr>
            <p:spPr bwMode="auto">
              <a:xfrm>
                <a:off x="5048023" y="6917564"/>
                <a:ext cx="14043" cy="14043"/>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3" name="Freeform 202">
                <a:extLst>
                  <a:ext uri="{FF2B5EF4-FFF2-40B4-BE49-F238E27FC236}">
                    <a16:creationId xmlns:a16="http://schemas.microsoft.com/office/drawing/2014/main" id="{120AC92D-2CD2-474D-ABF8-9E8077B40A41}"/>
                  </a:ext>
                </a:extLst>
              </p:cNvPr>
              <p:cNvSpPr>
                <a:spLocks/>
              </p:cNvSpPr>
              <p:nvPr/>
            </p:nvSpPr>
            <p:spPr bwMode="auto">
              <a:xfrm>
                <a:off x="5066747" y="6917564"/>
                <a:ext cx="13107" cy="14043"/>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4" name="Rectangle 203">
                <a:extLst>
                  <a:ext uri="{FF2B5EF4-FFF2-40B4-BE49-F238E27FC236}">
                    <a16:creationId xmlns:a16="http://schemas.microsoft.com/office/drawing/2014/main" id="{4022B537-A913-4161-8C6F-480D177A6AE7}"/>
                  </a:ext>
                </a:extLst>
              </p:cNvPr>
              <p:cNvSpPr>
                <a:spLocks noChangeArrowheads="1"/>
              </p:cNvSpPr>
              <p:nvPr/>
            </p:nvSpPr>
            <p:spPr bwMode="auto">
              <a:xfrm>
                <a:off x="5019000"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5" name="Rectangle 204">
                <a:extLst>
                  <a:ext uri="{FF2B5EF4-FFF2-40B4-BE49-F238E27FC236}">
                    <a16:creationId xmlns:a16="http://schemas.microsoft.com/office/drawing/2014/main" id="{4B54427D-BBA2-4AB5-9ECF-598FA0CDC5CA}"/>
                  </a:ext>
                </a:extLst>
              </p:cNvPr>
              <p:cNvSpPr>
                <a:spLocks noChangeArrowheads="1"/>
              </p:cNvSpPr>
              <p:nvPr/>
            </p:nvSpPr>
            <p:spPr bwMode="auto">
              <a:xfrm>
                <a:off x="5031171" y="6979354"/>
                <a:ext cx="9362" cy="9362"/>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6" name="Rectangle 206">
                <a:extLst>
                  <a:ext uri="{FF2B5EF4-FFF2-40B4-BE49-F238E27FC236}">
                    <a16:creationId xmlns:a16="http://schemas.microsoft.com/office/drawing/2014/main" id="{39C8D61C-9F44-405D-A108-7F46877800E4}"/>
                  </a:ext>
                </a:extLst>
              </p:cNvPr>
              <p:cNvSpPr>
                <a:spLocks noChangeArrowheads="1"/>
              </p:cNvSpPr>
              <p:nvPr/>
            </p:nvSpPr>
            <p:spPr bwMode="auto">
              <a:xfrm>
                <a:off x="5031170"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7" name="Rectangle 207">
                <a:extLst>
                  <a:ext uri="{FF2B5EF4-FFF2-40B4-BE49-F238E27FC236}">
                    <a16:creationId xmlns:a16="http://schemas.microsoft.com/office/drawing/2014/main" id="{CB0F132B-0DA6-47C9-BBFF-D33FF0481ECE}"/>
                  </a:ext>
                </a:extLst>
              </p:cNvPr>
              <p:cNvSpPr>
                <a:spLocks noChangeArrowheads="1"/>
              </p:cNvSpPr>
              <p:nvPr/>
            </p:nvSpPr>
            <p:spPr bwMode="auto">
              <a:xfrm>
                <a:off x="5018999" y="6992462"/>
                <a:ext cx="9362" cy="842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8" name="Freeform 208">
                <a:extLst>
                  <a:ext uri="{FF2B5EF4-FFF2-40B4-BE49-F238E27FC236}">
                    <a16:creationId xmlns:a16="http://schemas.microsoft.com/office/drawing/2014/main" id="{AB852E17-2F24-4176-9C2F-E5312CE08734}"/>
                  </a:ext>
                </a:extLst>
              </p:cNvPr>
              <p:cNvSpPr>
                <a:spLocks/>
              </p:cNvSpPr>
              <p:nvPr/>
            </p:nvSpPr>
            <p:spPr bwMode="auto">
              <a:xfrm>
                <a:off x="5008702" y="6900713"/>
                <a:ext cx="11235" cy="5617"/>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79" name="Freeform 209">
                <a:extLst>
                  <a:ext uri="{FF2B5EF4-FFF2-40B4-BE49-F238E27FC236}">
                    <a16:creationId xmlns:a16="http://schemas.microsoft.com/office/drawing/2014/main" id="{BD573BF2-032E-408E-839D-E9069DDB08A7}"/>
                  </a:ext>
                </a:extLst>
              </p:cNvPr>
              <p:cNvSpPr>
                <a:spLocks/>
              </p:cNvSpPr>
              <p:nvPr/>
            </p:nvSpPr>
            <p:spPr bwMode="auto">
              <a:xfrm>
                <a:off x="5002148" y="7101062"/>
                <a:ext cx="73961" cy="142304"/>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0" name="Freeform 210">
                <a:extLst>
                  <a:ext uri="{FF2B5EF4-FFF2-40B4-BE49-F238E27FC236}">
                    <a16:creationId xmlns:a16="http://schemas.microsoft.com/office/drawing/2014/main" id="{A024EC5F-3686-4C5C-B05D-7196BE329949}"/>
                  </a:ext>
                </a:extLst>
              </p:cNvPr>
              <p:cNvSpPr>
                <a:spLocks/>
              </p:cNvSpPr>
              <p:nvPr/>
            </p:nvSpPr>
            <p:spPr bwMode="auto">
              <a:xfrm>
                <a:off x="5038660" y="7101062"/>
                <a:ext cx="43066" cy="146985"/>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1" name="Freeform 211">
                <a:extLst>
                  <a:ext uri="{FF2B5EF4-FFF2-40B4-BE49-F238E27FC236}">
                    <a16:creationId xmlns:a16="http://schemas.microsoft.com/office/drawing/2014/main" id="{693418CF-1709-4E82-86D5-4E3DE2608AE3}"/>
                  </a:ext>
                </a:extLst>
              </p:cNvPr>
              <p:cNvSpPr>
                <a:spLocks/>
              </p:cNvSpPr>
              <p:nvPr/>
            </p:nvSpPr>
            <p:spPr bwMode="auto">
              <a:xfrm>
                <a:off x="5064874" y="7101062"/>
                <a:ext cx="26214" cy="32768"/>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2" name="Freeform 212">
                <a:extLst>
                  <a:ext uri="{FF2B5EF4-FFF2-40B4-BE49-F238E27FC236}">
                    <a16:creationId xmlns:a16="http://schemas.microsoft.com/office/drawing/2014/main" id="{5C5B3326-53B2-4473-B616-D922ED7550C5}"/>
                  </a:ext>
                </a:extLst>
              </p:cNvPr>
              <p:cNvSpPr>
                <a:spLocks/>
              </p:cNvSpPr>
              <p:nvPr/>
            </p:nvSpPr>
            <p:spPr bwMode="auto">
              <a:xfrm>
                <a:off x="5001212" y="7101062"/>
                <a:ext cx="90813" cy="292098"/>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3" name="Freeform 213">
                <a:extLst>
                  <a:ext uri="{FF2B5EF4-FFF2-40B4-BE49-F238E27FC236}">
                    <a16:creationId xmlns:a16="http://schemas.microsoft.com/office/drawing/2014/main" id="{43764B02-DFC5-4223-BB78-03FD60228B76}"/>
                  </a:ext>
                </a:extLst>
              </p:cNvPr>
              <p:cNvSpPr>
                <a:spLocks/>
              </p:cNvSpPr>
              <p:nvPr/>
            </p:nvSpPr>
            <p:spPr bwMode="auto">
              <a:xfrm>
                <a:off x="5037724" y="6845477"/>
                <a:ext cx="74897" cy="41193"/>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4" name="Freeform 214">
                <a:extLst>
                  <a:ext uri="{FF2B5EF4-FFF2-40B4-BE49-F238E27FC236}">
                    <a16:creationId xmlns:a16="http://schemas.microsoft.com/office/drawing/2014/main" id="{618D31DF-B934-41BF-AED0-633AE5DE3E2B}"/>
                  </a:ext>
                </a:extLst>
              </p:cNvPr>
              <p:cNvSpPr>
                <a:spLocks/>
              </p:cNvSpPr>
              <p:nvPr/>
            </p:nvSpPr>
            <p:spPr bwMode="auto">
              <a:xfrm>
                <a:off x="5037724" y="6886670"/>
                <a:ext cx="34640" cy="70216"/>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5" name="Freeform 215">
                <a:extLst>
                  <a:ext uri="{FF2B5EF4-FFF2-40B4-BE49-F238E27FC236}">
                    <a16:creationId xmlns:a16="http://schemas.microsoft.com/office/drawing/2014/main" id="{4EAA4524-7008-4197-90D4-A8181D7D970B}"/>
                  </a:ext>
                </a:extLst>
              </p:cNvPr>
              <p:cNvSpPr>
                <a:spLocks/>
              </p:cNvSpPr>
              <p:nvPr/>
            </p:nvSpPr>
            <p:spPr bwMode="auto">
              <a:xfrm>
                <a:off x="5008702" y="6944715"/>
                <a:ext cx="89876" cy="212520"/>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6" name="Freeform 216">
                <a:extLst>
                  <a:ext uri="{FF2B5EF4-FFF2-40B4-BE49-F238E27FC236}">
                    <a16:creationId xmlns:a16="http://schemas.microsoft.com/office/drawing/2014/main" id="{1ABFDEF7-2B8B-4382-9207-EAB63978F307}"/>
                  </a:ext>
                </a:extLst>
              </p:cNvPr>
              <p:cNvSpPr>
                <a:spLocks/>
              </p:cNvSpPr>
              <p:nvPr/>
            </p:nvSpPr>
            <p:spPr bwMode="auto">
              <a:xfrm>
                <a:off x="5039596" y="6943778"/>
                <a:ext cx="70216" cy="448445"/>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7" name="Freeform 217">
                <a:extLst>
                  <a:ext uri="{FF2B5EF4-FFF2-40B4-BE49-F238E27FC236}">
                    <a16:creationId xmlns:a16="http://schemas.microsoft.com/office/drawing/2014/main" id="{95237CE3-5FD3-4B6E-BDE3-03EEF0CB5114}"/>
                  </a:ext>
                </a:extLst>
              </p:cNvPr>
              <p:cNvSpPr>
                <a:spLocks/>
              </p:cNvSpPr>
              <p:nvPr/>
            </p:nvSpPr>
            <p:spPr bwMode="auto">
              <a:xfrm>
                <a:off x="5079854" y="6953141"/>
                <a:ext cx="49620" cy="78642"/>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8" name="Freeform 218">
                <a:extLst>
                  <a:ext uri="{FF2B5EF4-FFF2-40B4-BE49-F238E27FC236}">
                    <a16:creationId xmlns:a16="http://schemas.microsoft.com/office/drawing/2014/main" id="{271CAB4D-1CC8-49C3-82EE-A10D15D8C455}"/>
                  </a:ext>
                </a:extLst>
              </p:cNvPr>
              <p:cNvSpPr>
                <a:spLocks/>
              </p:cNvSpPr>
              <p:nvPr/>
            </p:nvSpPr>
            <p:spPr bwMode="auto">
              <a:xfrm>
                <a:off x="5075172" y="7073912"/>
                <a:ext cx="21533" cy="17788"/>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89" name="Freeform 219">
                <a:extLst>
                  <a:ext uri="{FF2B5EF4-FFF2-40B4-BE49-F238E27FC236}">
                    <a16:creationId xmlns:a16="http://schemas.microsoft.com/office/drawing/2014/main" id="{8A6BCD64-DB81-4039-94CF-9AB5FD369BB1}"/>
                  </a:ext>
                </a:extLst>
              </p:cNvPr>
              <p:cNvSpPr>
                <a:spLocks/>
              </p:cNvSpPr>
              <p:nvPr/>
            </p:nvSpPr>
            <p:spPr bwMode="auto">
              <a:xfrm>
                <a:off x="5052703" y="7081402"/>
                <a:ext cx="37449" cy="24342"/>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0" name="Freeform 220">
                <a:extLst>
                  <a:ext uri="{FF2B5EF4-FFF2-40B4-BE49-F238E27FC236}">
                    <a16:creationId xmlns:a16="http://schemas.microsoft.com/office/drawing/2014/main" id="{8CCAF95B-BD0C-44D5-9F93-F1D2C1C4E155}"/>
                  </a:ext>
                </a:extLst>
              </p:cNvPr>
              <p:cNvSpPr>
                <a:spLocks/>
              </p:cNvSpPr>
              <p:nvPr/>
            </p:nvSpPr>
            <p:spPr bwMode="auto">
              <a:xfrm>
                <a:off x="4945975" y="6946587"/>
                <a:ext cx="21533" cy="18724"/>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1" name="Freeform 221">
                <a:extLst>
                  <a:ext uri="{FF2B5EF4-FFF2-40B4-BE49-F238E27FC236}">
                    <a16:creationId xmlns:a16="http://schemas.microsoft.com/office/drawing/2014/main" id="{C8971A40-3B08-4208-A082-1318F29DD510}"/>
                  </a:ext>
                </a:extLst>
              </p:cNvPr>
              <p:cNvSpPr>
                <a:spLocks/>
              </p:cNvSpPr>
              <p:nvPr/>
            </p:nvSpPr>
            <p:spPr bwMode="auto">
              <a:xfrm>
                <a:off x="4926315" y="6938161"/>
                <a:ext cx="32768" cy="2153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2" name="Freeform 222">
                <a:extLst>
                  <a:ext uri="{FF2B5EF4-FFF2-40B4-BE49-F238E27FC236}">
                    <a16:creationId xmlns:a16="http://schemas.microsoft.com/office/drawing/2014/main" id="{6CB1A59F-1A95-46B8-9EDD-FBABC268556F}"/>
                  </a:ext>
                </a:extLst>
              </p:cNvPr>
              <p:cNvSpPr>
                <a:spLocks/>
              </p:cNvSpPr>
              <p:nvPr/>
            </p:nvSpPr>
            <p:spPr bwMode="auto">
              <a:xfrm>
                <a:off x="5082662" y="7015867"/>
                <a:ext cx="50556" cy="73961"/>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3" name="Freeform 223">
                <a:extLst>
                  <a:ext uri="{FF2B5EF4-FFF2-40B4-BE49-F238E27FC236}">
                    <a16:creationId xmlns:a16="http://schemas.microsoft.com/office/drawing/2014/main" id="{FFC02D7D-8095-446B-91AE-87EC35A2B445}"/>
                  </a:ext>
                </a:extLst>
              </p:cNvPr>
              <p:cNvSpPr>
                <a:spLocks/>
              </p:cNvSpPr>
              <p:nvPr/>
            </p:nvSpPr>
            <p:spPr bwMode="auto">
              <a:xfrm>
                <a:off x="5004020" y="6944715"/>
                <a:ext cx="73961" cy="5804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4" name="Freeform 224">
                <a:extLst>
                  <a:ext uri="{FF2B5EF4-FFF2-40B4-BE49-F238E27FC236}">
                    <a16:creationId xmlns:a16="http://schemas.microsoft.com/office/drawing/2014/main" id="{D95E1122-2626-4DD5-81F6-160748D3AE51}"/>
                  </a:ext>
                </a:extLst>
              </p:cNvPr>
              <p:cNvSpPr>
                <a:spLocks/>
              </p:cNvSpPr>
              <p:nvPr/>
            </p:nvSpPr>
            <p:spPr bwMode="auto">
              <a:xfrm>
                <a:off x="4950656" y="6955013"/>
                <a:ext cx="73961" cy="51492"/>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5" name="Freeform 225">
                <a:extLst>
                  <a:ext uri="{FF2B5EF4-FFF2-40B4-BE49-F238E27FC236}">
                    <a16:creationId xmlns:a16="http://schemas.microsoft.com/office/drawing/2014/main" id="{03192630-75AA-4D24-94CF-61E158E3912C}"/>
                  </a:ext>
                </a:extLst>
              </p:cNvPr>
              <p:cNvSpPr>
                <a:spLocks/>
              </p:cNvSpPr>
              <p:nvPr/>
            </p:nvSpPr>
            <p:spPr bwMode="auto">
              <a:xfrm>
                <a:off x="5041469" y="6911948"/>
                <a:ext cx="88941" cy="99238"/>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6" name="Freeform 226">
                <a:extLst>
                  <a:ext uri="{FF2B5EF4-FFF2-40B4-BE49-F238E27FC236}">
                    <a16:creationId xmlns:a16="http://schemas.microsoft.com/office/drawing/2014/main" id="{2F49772D-AC1B-4A53-AECF-2C6DEB61E575}"/>
                  </a:ext>
                </a:extLst>
              </p:cNvPr>
              <p:cNvSpPr>
                <a:spLocks/>
              </p:cNvSpPr>
              <p:nvPr/>
            </p:nvSpPr>
            <p:spPr bwMode="auto">
              <a:xfrm>
                <a:off x="5044277" y="6866073"/>
                <a:ext cx="43066" cy="68343"/>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7" name="Freeform 227">
                <a:extLst>
                  <a:ext uri="{FF2B5EF4-FFF2-40B4-BE49-F238E27FC236}">
                    <a16:creationId xmlns:a16="http://schemas.microsoft.com/office/drawing/2014/main" id="{005BEA8B-CC85-45CB-AFCE-0A2CB55BE0DB}"/>
                  </a:ext>
                </a:extLst>
              </p:cNvPr>
              <p:cNvSpPr>
                <a:spLocks/>
              </p:cNvSpPr>
              <p:nvPr/>
            </p:nvSpPr>
            <p:spPr bwMode="auto">
              <a:xfrm>
                <a:off x="5065810" y="6863264"/>
                <a:ext cx="46811" cy="23406"/>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8" name="Freeform 228">
                <a:extLst>
                  <a:ext uri="{FF2B5EF4-FFF2-40B4-BE49-F238E27FC236}">
                    <a16:creationId xmlns:a16="http://schemas.microsoft.com/office/drawing/2014/main" id="{0942277A-A2BF-46CB-8915-4FAAB7650EDA}"/>
                  </a:ext>
                </a:extLst>
              </p:cNvPr>
              <p:cNvSpPr>
                <a:spLocks/>
              </p:cNvSpPr>
              <p:nvPr/>
            </p:nvSpPr>
            <p:spPr bwMode="auto">
              <a:xfrm>
                <a:off x="5077981" y="6872627"/>
                <a:ext cx="34640" cy="81450"/>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99" name="Freeform 229">
                <a:extLst>
                  <a:ext uri="{FF2B5EF4-FFF2-40B4-BE49-F238E27FC236}">
                    <a16:creationId xmlns:a16="http://schemas.microsoft.com/office/drawing/2014/main" id="{43724FCA-5EC6-41E3-BE4D-0761ECA73852}"/>
                  </a:ext>
                </a:extLst>
              </p:cNvPr>
              <p:cNvSpPr>
                <a:spLocks/>
              </p:cNvSpPr>
              <p:nvPr/>
            </p:nvSpPr>
            <p:spPr bwMode="auto">
              <a:xfrm>
                <a:off x="5077981" y="6918501"/>
                <a:ext cx="44938" cy="88941"/>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0" name="Freeform 230">
                <a:extLst>
                  <a:ext uri="{FF2B5EF4-FFF2-40B4-BE49-F238E27FC236}">
                    <a16:creationId xmlns:a16="http://schemas.microsoft.com/office/drawing/2014/main" id="{9FDC5911-37C3-4940-9DDB-A5D86205DA56}"/>
                  </a:ext>
                </a:extLst>
              </p:cNvPr>
              <p:cNvSpPr>
                <a:spLocks/>
              </p:cNvSpPr>
              <p:nvPr/>
            </p:nvSpPr>
            <p:spPr bwMode="auto">
              <a:xfrm>
                <a:off x="4992785" y="6990589"/>
                <a:ext cx="50556" cy="322993"/>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1" name="Rectangle 232">
                <a:extLst>
                  <a:ext uri="{FF2B5EF4-FFF2-40B4-BE49-F238E27FC236}">
                    <a16:creationId xmlns:a16="http://schemas.microsoft.com/office/drawing/2014/main" id="{4F5A0B81-9DE0-4ABF-AFB4-06A5F0DCADAF}"/>
                  </a:ext>
                </a:extLst>
              </p:cNvPr>
              <p:cNvSpPr>
                <a:spLocks noChangeArrowheads="1"/>
              </p:cNvSpPr>
              <p:nvPr/>
            </p:nvSpPr>
            <p:spPr bwMode="auto">
              <a:xfrm>
                <a:off x="5330968" y="6923991"/>
                <a:ext cx="10093"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2" name="Freeform 233">
                <a:extLst>
                  <a:ext uri="{FF2B5EF4-FFF2-40B4-BE49-F238E27FC236}">
                    <a16:creationId xmlns:a16="http://schemas.microsoft.com/office/drawing/2014/main" id="{A95191A9-46BD-4E2F-AABA-9724AE1CD5FF}"/>
                  </a:ext>
                </a:extLst>
              </p:cNvPr>
              <p:cNvSpPr>
                <a:spLocks/>
              </p:cNvSpPr>
              <p:nvPr/>
            </p:nvSpPr>
            <p:spPr bwMode="auto">
              <a:xfrm>
                <a:off x="5324659" y="6945438"/>
                <a:ext cx="46680" cy="83267"/>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3" name="Freeform 234">
                <a:extLst>
                  <a:ext uri="{FF2B5EF4-FFF2-40B4-BE49-F238E27FC236}">
                    <a16:creationId xmlns:a16="http://schemas.microsoft.com/office/drawing/2014/main" id="{9677005A-CE7E-4665-AD27-783FCCF67FE0}"/>
                  </a:ext>
                </a:extLst>
              </p:cNvPr>
              <p:cNvSpPr>
                <a:spLocks/>
              </p:cNvSpPr>
              <p:nvPr/>
            </p:nvSpPr>
            <p:spPr bwMode="auto">
              <a:xfrm>
                <a:off x="5324659" y="6946700"/>
                <a:ext cx="12616" cy="12616"/>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4" name="Freeform 235">
                <a:extLst>
                  <a:ext uri="{FF2B5EF4-FFF2-40B4-BE49-F238E27FC236}">
                    <a16:creationId xmlns:a16="http://schemas.microsoft.com/office/drawing/2014/main" id="{D1DA0B77-41F1-41DB-8370-10D24AEF26A4}"/>
                  </a:ext>
                </a:extLst>
              </p:cNvPr>
              <p:cNvSpPr>
                <a:spLocks/>
              </p:cNvSpPr>
              <p:nvPr/>
            </p:nvSpPr>
            <p:spPr bwMode="auto">
              <a:xfrm>
                <a:off x="5219944" y="6903805"/>
                <a:ext cx="34064" cy="6434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5" name="Freeform 236">
                <a:extLst>
                  <a:ext uri="{FF2B5EF4-FFF2-40B4-BE49-F238E27FC236}">
                    <a16:creationId xmlns:a16="http://schemas.microsoft.com/office/drawing/2014/main" id="{D2AD5DF9-EF37-49A9-8294-FA0FF566B9D4}"/>
                  </a:ext>
                </a:extLst>
              </p:cNvPr>
              <p:cNvSpPr>
                <a:spLocks/>
              </p:cNvSpPr>
              <p:nvPr/>
            </p:nvSpPr>
            <p:spPr bwMode="auto">
              <a:xfrm>
                <a:off x="5209851" y="6920205"/>
                <a:ext cx="36587" cy="55511"/>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6" name="Freeform 237">
                <a:extLst>
                  <a:ext uri="{FF2B5EF4-FFF2-40B4-BE49-F238E27FC236}">
                    <a16:creationId xmlns:a16="http://schemas.microsoft.com/office/drawing/2014/main" id="{37DD94BD-76DD-49F0-8125-2E79079B2637}"/>
                  </a:ext>
                </a:extLst>
              </p:cNvPr>
              <p:cNvSpPr>
                <a:spLocks/>
              </p:cNvSpPr>
              <p:nvPr/>
            </p:nvSpPr>
            <p:spPr bwMode="auto">
              <a:xfrm>
                <a:off x="5240130" y="6911375"/>
                <a:ext cx="3786" cy="3786"/>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7" name="Freeform 238">
                <a:extLst>
                  <a:ext uri="{FF2B5EF4-FFF2-40B4-BE49-F238E27FC236}">
                    <a16:creationId xmlns:a16="http://schemas.microsoft.com/office/drawing/2014/main" id="{9E6B49DD-F033-460F-B99A-5A1E22BE43C1}"/>
                  </a:ext>
                </a:extLst>
              </p:cNvPr>
              <p:cNvSpPr>
                <a:spLocks/>
              </p:cNvSpPr>
              <p:nvPr/>
            </p:nvSpPr>
            <p:spPr bwMode="auto">
              <a:xfrm>
                <a:off x="5214897" y="6978240"/>
                <a:ext cx="65604" cy="68128"/>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8" name="Freeform 239">
                <a:extLst>
                  <a:ext uri="{FF2B5EF4-FFF2-40B4-BE49-F238E27FC236}">
                    <a16:creationId xmlns:a16="http://schemas.microsoft.com/office/drawing/2014/main" id="{D7CD26B5-2078-4CA5-90A9-9CDBC0032B17}"/>
                  </a:ext>
                </a:extLst>
              </p:cNvPr>
              <p:cNvSpPr>
                <a:spLocks/>
              </p:cNvSpPr>
              <p:nvPr/>
            </p:nvSpPr>
            <p:spPr bwMode="auto">
              <a:xfrm>
                <a:off x="5257793" y="7014827"/>
                <a:ext cx="35326" cy="46680"/>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09" name="Freeform 240">
                <a:extLst>
                  <a:ext uri="{FF2B5EF4-FFF2-40B4-BE49-F238E27FC236}">
                    <a16:creationId xmlns:a16="http://schemas.microsoft.com/office/drawing/2014/main" id="{915D9A55-893F-4721-804A-44D6D6992229}"/>
                  </a:ext>
                </a:extLst>
              </p:cNvPr>
              <p:cNvSpPr>
                <a:spLocks/>
              </p:cNvSpPr>
              <p:nvPr/>
            </p:nvSpPr>
            <p:spPr bwMode="auto">
              <a:xfrm>
                <a:off x="5315828" y="7002211"/>
                <a:ext cx="21448" cy="30279"/>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0" name="Freeform 241">
                <a:extLst>
                  <a:ext uri="{FF2B5EF4-FFF2-40B4-BE49-F238E27FC236}">
                    <a16:creationId xmlns:a16="http://schemas.microsoft.com/office/drawing/2014/main" id="{CB3DD55D-24CE-4AF1-8D53-2A696F202897}"/>
                  </a:ext>
                </a:extLst>
              </p:cNvPr>
              <p:cNvSpPr>
                <a:spLocks/>
              </p:cNvSpPr>
              <p:nvPr/>
            </p:nvSpPr>
            <p:spPr bwMode="auto">
              <a:xfrm>
                <a:off x="5246438" y="7178839"/>
                <a:ext cx="45418" cy="109761"/>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1" name="Freeform 242">
                <a:extLst>
                  <a:ext uri="{FF2B5EF4-FFF2-40B4-BE49-F238E27FC236}">
                    <a16:creationId xmlns:a16="http://schemas.microsoft.com/office/drawing/2014/main" id="{DA6CE92A-A60F-4868-A76A-4CF09EC93753}"/>
                  </a:ext>
                </a:extLst>
              </p:cNvPr>
              <p:cNvSpPr>
                <a:spLocks/>
              </p:cNvSpPr>
              <p:nvPr/>
            </p:nvSpPr>
            <p:spPr bwMode="auto">
              <a:xfrm>
                <a:off x="5293118" y="7176315"/>
                <a:ext cx="44157" cy="12868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2" name="Freeform 243">
                <a:extLst>
                  <a:ext uri="{FF2B5EF4-FFF2-40B4-BE49-F238E27FC236}">
                    <a16:creationId xmlns:a16="http://schemas.microsoft.com/office/drawing/2014/main" id="{5F87999E-108E-4A7F-8995-9164BA847CE8}"/>
                  </a:ext>
                </a:extLst>
              </p:cNvPr>
              <p:cNvSpPr>
                <a:spLocks/>
              </p:cNvSpPr>
              <p:nvPr/>
            </p:nvSpPr>
            <p:spPr bwMode="auto">
              <a:xfrm>
                <a:off x="5255270" y="7269676"/>
                <a:ext cx="39111" cy="84529"/>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3" name="Freeform 244">
                <a:extLst>
                  <a:ext uri="{FF2B5EF4-FFF2-40B4-BE49-F238E27FC236}">
                    <a16:creationId xmlns:a16="http://schemas.microsoft.com/office/drawing/2014/main" id="{CCA89C84-0C6D-4570-8972-5B3FE625ECD6}"/>
                  </a:ext>
                </a:extLst>
              </p:cNvPr>
              <p:cNvSpPr>
                <a:spLocks/>
              </p:cNvSpPr>
              <p:nvPr/>
            </p:nvSpPr>
            <p:spPr bwMode="auto">
              <a:xfrm>
                <a:off x="5240130" y="7154868"/>
                <a:ext cx="112285" cy="76960"/>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4" name="Freeform 245">
                <a:extLst>
                  <a:ext uri="{FF2B5EF4-FFF2-40B4-BE49-F238E27FC236}">
                    <a16:creationId xmlns:a16="http://schemas.microsoft.com/office/drawing/2014/main" id="{CA817028-38CA-44BC-BFDC-49D8E214E512}"/>
                  </a:ext>
                </a:extLst>
              </p:cNvPr>
              <p:cNvSpPr>
                <a:spLocks/>
              </p:cNvSpPr>
              <p:nvPr/>
            </p:nvSpPr>
            <p:spPr bwMode="auto">
              <a:xfrm>
                <a:off x="5231298" y="7114495"/>
                <a:ext cx="126162" cy="102192"/>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5" name="Freeform 246">
                <a:extLst>
                  <a:ext uri="{FF2B5EF4-FFF2-40B4-BE49-F238E27FC236}">
                    <a16:creationId xmlns:a16="http://schemas.microsoft.com/office/drawing/2014/main" id="{E2F5C789-D911-402F-BD6A-F5B38C88EB13}"/>
                  </a:ext>
                </a:extLst>
              </p:cNvPr>
              <p:cNvSpPr>
                <a:spLocks/>
              </p:cNvSpPr>
              <p:nvPr/>
            </p:nvSpPr>
            <p:spPr bwMode="auto">
              <a:xfrm>
                <a:off x="5294380" y="7024920"/>
                <a:ext cx="70651" cy="116069"/>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6" name="Freeform 247">
                <a:extLst>
                  <a:ext uri="{FF2B5EF4-FFF2-40B4-BE49-F238E27FC236}">
                    <a16:creationId xmlns:a16="http://schemas.microsoft.com/office/drawing/2014/main" id="{AB9059BB-460A-4462-B2F7-89D47295C16B}"/>
                  </a:ext>
                </a:extLst>
              </p:cNvPr>
              <p:cNvSpPr>
                <a:spLocks/>
              </p:cNvSpPr>
              <p:nvPr/>
            </p:nvSpPr>
            <p:spPr bwMode="auto">
              <a:xfrm>
                <a:off x="5285548" y="6988333"/>
                <a:ext cx="29018" cy="40372"/>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7" name="Freeform 248">
                <a:extLst>
                  <a:ext uri="{FF2B5EF4-FFF2-40B4-BE49-F238E27FC236}">
                    <a16:creationId xmlns:a16="http://schemas.microsoft.com/office/drawing/2014/main" id="{8BD6C718-D51F-4198-B0CA-8F2500B8ADDE}"/>
                  </a:ext>
                </a:extLst>
              </p:cNvPr>
              <p:cNvSpPr>
                <a:spLocks/>
              </p:cNvSpPr>
              <p:nvPr/>
            </p:nvSpPr>
            <p:spPr bwMode="auto">
              <a:xfrm>
                <a:off x="5213636" y="6969409"/>
                <a:ext cx="16402" cy="1514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8" name="Freeform 249">
                <a:extLst>
                  <a:ext uri="{FF2B5EF4-FFF2-40B4-BE49-F238E27FC236}">
                    <a16:creationId xmlns:a16="http://schemas.microsoft.com/office/drawing/2014/main" id="{301C2F95-1F77-400E-B09D-4D47AF2D3B3D}"/>
                  </a:ext>
                </a:extLst>
              </p:cNvPr>
              <p:cNvSpPr>
                <a:spLocks/>
              </p:cNvSpPr>
              <p:nvPr/>
            </p:nvSpPr>
            <p:spPr bwMode="auto">
              <a:xfrm>
                <a:off x="5266624" y="7019874"/>
                <a:ext cx="69390" cy="112285"/>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19" name="Freeform 250">
                <a:extLst>
                  <a:ext uri="{FF2B5EF4-FFF2-40B4-BE49-F238E27FC236}">
                    <a16:creationId xmlns:a16="http://schemas.microsoft.com/office/drawing/2014/main" id="{741F9F7A-38FB-4632-97AE-6CA9B06D15E8}"/>
                  </a:ext>
                </a:extLst>
              </p:cNvPr>
              <p:cNvSpPr>
                <a:spLocks/>
              </p:cNvSpPr>
              <p:nvPr/>
            </p:nvSpPr>
            <p:spPr bwMode="auto">
              <a:xfrm>
                <a:off x="5303211" y="7031228"/>
                <a:ext cx="39111" cy="88314"/>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0" name="Freeform 251">
                <a:extLst>
                  <a:ext uri="{FF2B5EF4-FFF2-40B4-BE49-F238E27FC236}">
                    <a16:creationId xmlns:a16="http://schemas.microsoft.com/office/drawing/2014/main" id="{8206311C-DD73-4674-BF62-7D4A881DDEF5}"/>
                  </a:ext>
                </a:extLst>
              </p:cNvPr>
              <p:cNvSpPr>
                <a:spLocks/>
              </p:cNvSpPr>
              <p:nvPr/>
            </p:nvSpPr>
            <p:spPr bwMode="auto">
              <a:xfrm>
                <a:off x="5281764" y="7018612"/>
                <a:ext cx="10093" cy="13878"/>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1" name="Freeform 252">
                <a:extLst>
                  <a:ext uri="{FF2B5EF4-FFF2-40B4-BE49-F238E27FC236}">
                    <a16:creationId xmlns:a16="http://schemas.microsoft.com/office/drawing/2014/main" id="{82A790A8-2038-489D-900D-A724AE63A366}"/>
                  </a:ext>
                </a:extLst>
              </p:cNvPr>
              <p:cNvSpPr>
                <a:spLocks/>
              </p:cNvSpPr>
              <p:nvPr/>
            </p:nvSpPr>
            <p:spPr bwMode="auto">
              <a:xfrm>
                <a:off x="5291856" y="7013566"/>
                <a:ext cx="30279" cy="22709"/>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2" name="Freeform 253">
                <a:extLst>
                  <a:ext uri="{FF2B5EF4-FFF2-40B4-BE49-F238E27FC236}">
                    <a16:creationId xmlns:a16="http://schemas.microsoft.com/office/drawing/2014/main" id="{66F81FF0-DF6D-4500-BD3A-FE5A129C0827}"/>
                  </a:ext>
                </a:extLst>
              </p:cNvPr>
              <p:cNvSpPr>
                <a:spLocks/>
              </p:cNvSpPr>
              <p:nvPr/>
            </p:nvSpPr>
            <p:spPr bwMode="auto">
              <a:xfrm>
                <a:off x="5260316" y="7019874"/>
                <a:ext cx="84530" cy="112285"/>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3" name="Freeform 254">
                <a:extLst>
                  <a:ext uri="{FF2B5EF4-FFF2-40B4-BE49-F238E27FC236}">
                    <a16:creationId xmlns:a16="http://schemas.microsoft.com/office/drawing/2014/main" id="{6A8D6E29-1C81-4577-8191-E55C195E15C8}"/>
                  </a:ext>
                </a:extLst>
              </p:cNvPr>
              <p:cNvSpPr>
                <a:spLocks/>
              </p:cNvSpPr>
              <p:nvPr/>
            </p:nvSpPr>
            <p:spPr bwMode="auto">
              <a:xfrm>
                <a:off x="5288072" y="7023659"/>
                <a:ext cx="32802" cy="37849"/>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4" name="Freeform 255">
                <a:extLst>
                  <a:ext uri="{FF2B5EF4-FFF2-40B4-BE49-F238E27FC236}">
                    <a16:creationId xmlns:a16="http://schemas.microsoft.com/office/drawing/2014/main" id="{2BFAB9A6-80C0-4F35-AF42-8D8D0B303919}"/>
                  </a:ext>
                </a:extLst>
              </p:cNvPr>
              <p:cNvSpPr>
                <a:spLocks/>
              </p:cNvSpPr>
              <p:nvPr/>
            </p:nvSpPr>
            <p:spPr bwMode="auto">
              <a:xfrm>
                <a:off x="5288072" y="7067816"/>
                <a:ext cx="47942" cy="55511"/>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5" name="Freeform 256">
                <a:extLst>
                  <a:ext uri="{FF2B5EF4-FFF2-40B4-BE49-F238E27FC236}">
                    <a16:creationId xmlns:a16="http://schemas.microsoft.com/office/drawing/2014/main" id="{4C62644F-8B27-43A7-B867-DF18BF45D62D}"/>
                  </a:ext>
                </a:extLst>
              </p:cNvPr>
              <p:cNvSpPr>
                <a:spLocks/>
              </p:cNvSpPr>
              <p:nvPr/>
            </p:nvSpPr>
            <p:spPr bwMode="auto">
              <a:xfrm>
                <a:off x="5295642" y="7057723"/>
                <a:ext cx="13878" cy="12616"/>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6" name="Freeform 257">
                <a:extLst>
                  <a:ext uri="{FF2B5EF4-FFF2-40B4-BE49-F238E27FC236}">
                    <a16:creationId xmlns:a16="http://schemas.microsoft.com/office/drawing/2014/main" id="{D7273477-DC5C-40A2-94DD-17A06A6BE6D0}"/>
                  </a:ext>
                </a:extLst>
              </p:cNvPr>
              <p:cNvSpPr>
                <a:spLocks/>
              </p:cNvSpPr>
              <p:nvPr/>
            </p:nvSpPr>
            <p:spPr bwMode="auto">
              <a:xfrm>
                <a:off x="5312042" y="6955531"/>
                <a:ext cx="23971" cy="40372"/>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7" name="Freeform 258">
                <a:extLst>
                  <a:ext uri="{FF2B5EF4-FFF2-40B4-BE49-F238E27FC236}">
                    <a16:creationId xmlns:a16="http://schemas.microsoft.com/office/drawing/2014/main" id="{BE035831-1F3C-43B9-A4A6-57C6FADC0144}"/>
                  </a:ext>
                </a:extLst>
              </p:cNvPr>
              <p:cNvSpPr>
                <a:spLocks/>
              </p:cNvSpPr>
              <p:nvPr/>
            </p:nvSpPr>
            <p:spPr bwMode="auto">
              <a:xfrm>
                <a:off x="5255270" y="6944176"/>
                <a:ext cx="73174" cy="61820"/>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8" name="Freeform 259">
                <a:extLst>
                  <a:ext uri="{FF2B5EF4-FFF2-40B4-BE49-F238E27FC236}">
                    <a16:creationId xmlns:a16="http://schemas.microsoft.com/office/drawing/2014/main" id="{09F7367D-E93B-409B-9C63-42778794BA7B}"/>
                  </a:ext>
                </a:extLst>
              </p:cNvPr>
              <p:cNvSpPr>
                <a:spLocks/>
              </p:cNvSpPr>
              <p:nvPr/>
            </p:nvSpPr>
            <p:spPr bwMode="auto">
              <a:xfrm>
                <a:off x="5296903" y="6931561"/>
                <a:ext cx="32802" cy="25233"/>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29" name="Freeform 260">
                <a:extLst>
                  <a:ext uri="{FF2B5EF4-FFF2-40B4-BE49-F238E27FC236}">
                    <a16:creationId xmlns:a16="http://schemas.microsoft.com/office/drawing/2014/main" id="{C375820F-0B07-47D9-B28C-3CDBF0D58784}"/>
                  </a:ext>
                </a:extLst>
              </p:cNvPr>
              <p:cNvSpPr>
                <a:spLocks/>
              </p:cNvSpPr>
              <p:nvPr/>
            </p:nvSpPr>
            <p:spPr bwMode="auto">
              <a:xfrm>
                <a:off x="5095043" y="7050153"/>
                <a:ext cx="30279" cy="131209"/>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0" name="Freeform 261">
                <a:extLst>
                  <a:ext uri="{FF2B5EF4-FFF2-40B4-BE49-F238E27FC236}">
                    <a16:creationId xmlns:a16="http://schemas.microsoft.com/office/drawing/2014/main" id="{D66EDD7B-9FFC-48E0-977E-501220916358}"/>
                  </a:ext>
                </a:extLst>
              </p:cNvPr>
              <p:cNvSpPr>
                <a:spLocks/>
              </p:cNvSpPr>
              <p:nvPr/>
            </p:nvSpPr>
            <p:spPr bwMode="auto">
              <a:xfrm>
                <a:off x="5130369" y="7284815"/>
                <a:ext cx="42895" cy="44157"/>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1" name="Freeform 262">
                <a:extLst>
                  <a:ext uri="{FF2B5EF4-FFF2-40B4-BE49-F238E27FC236}">
                    <a16:creationId xmlns:a16="http://schemas.microsoft.com/office/drawing/2014/main" id="{ADB336DF-6194-451C-8EE6-271AE5090D4B}"/>
                  </a:ext>
                </a:extLst>
              </p:cNvPr>
              <p:cNvSpPr>
                <a:spLocks/>
              </p:cNvSpPr>
              <p:nvPr/>
            </p:nvSpPr>
            <p:spPr bwMode="auto">
              <a:xfrm>
                <a:off x="5130369" y="6979502"/>
                <a:ext cx="65604" cy="36587"/>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2" name="Freeform 263">
                <a:extLst>
                  <a:ext uri="{FF2B5EF4-FFF2-40B4-BE49-F238E27FC236}">
                    <a16:creationId xmlns:a16="http://schemas.microsoft.com/office/drawing/2014/main" id="{0A2D2E49-B51E-4217-AA4E-B1AA56BBCC18}"/>
                  </a:ext>
                </a:extLst>
              </p:cNvPr>
              <p:cNvSpPr>
                <a:spLocks/>
              </p:cNvSpPr>
              <p:nvPr/>
            </p:nvSpPr>
            <p:spPr bwMode="auto">
              <a:xfrm>
                <a:off x="5134153" y="6920205"/>
                <a:ext cx="55511" cy="70651"/>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3" name="Freeform 264">
                <a:extLst>
                  <a:ext uri="{FF2B5EF4-FFF2-40B4-BE49-F238E27FC236}">
                    <a16:creationId xmlns:a16="http://schemas.microsoft.com/office/drawing/2014/main" id="{3F76748E-4743-480B-9427-240574B02EC4}"/>
                  </a:ext>
                </a:extLst>
              </p:cNvPr>
              <p:cNvSpPr>
                <a:spLocks/>
              </p:cNvSpPr>
              <p:nvPr/>
            </p:nvSpPr>
            <p:spPr bwMode="auto">
              <a:xfrm>
                <a:off x="5177049" y="6947961"/>
                <a:ext cx="16402" cy="17663"/>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4" name="Freeform 265">
                <a:extLst>
                  <a:ext uri="{FF2B5EF4-FFF2-40B4-BE49-F238E27FC236}">
                    <a16:creationId xmlns:a16="http://schemas.microsoft.com/office/drawing/2014/main" id="{42E86488-9C92-4F53-902A-946AA5B94EFC}"/>
                  </a:ext>
                </a:extLst>
              </p:cNvPr>
              <p:cNvSpPr>
                <a:spLocks/>
              </p:cNvSpPr>
              <p:nvPr/>
            </p:nvSpPr>
            <p:spPr bwMode="auto">
              <a:xfrm>
                <a:off x="5126584" y="6947961"/>
                <a:ext cx="16402" cy="17663"/>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5" name="Freeform 266">
                <a:extLst>
                  <a:ext uri="{FF2B5EF4-FFF2-40B4-BE49-F238E27FC236}">
                    <a16:creationId xmlns:a16="http://schemas.microsoft.com/office/drawing/2014/main" id="{DCB00CEC-2BD0-4EEA-A813-A0CD8CE356BF}"/>
                  </a:ext>
                </a:extLst>
              </p:cNvPr>
              <p:cNvSpPr>
                <a:spLocks/>
              </p:cNvSpPr>
              <p:nvPr/>
            </p:nvSpPr>
            <p:spPr bwMode="auto">
              <a:xfrm>
                <a:off x="5131630" y="6906328"/>
                <a:ext cx="59297" cy="46680"/>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6" name="Freeform 267">
                <a:extLst>
                  <a:ext uri="{FF2B5EF4-FFF2-40B4-BE49-F238E27FC236}">
                    <a16:creationId xmlns:a16="http://schemas.microsoft.com/office/drawing/2014/main" id="{1DC60022-F22D-46E4-B3F8-63F82AE280A5}"/>
                  </a:ext>
                </a:extLst>
              </p:cNvPr>
              <p:cNvSpPr>
                <a:spLocks/>
              </p:cNvSpPr>
              <p:nvPr/>
            </p:nvSpPr>
            <p:spPr bwMode="auto">
              <a:xfrm>
                <a:off x="5097566" y="6995903"/>
                <a:ext cx="123639" cy="152657"/>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7" name="Freeform 268">
                <a:extLst>
                  <a:ext uri="{FF2B5EF4-FFF2-40B4-BE49-F238E27FC236}">
                    <a16:creationId xmlns:a16="http://schemas.microsoft.com/office/drawing/2014/main" id="{824C2D94-00E6-470D-B9F0-734C72BF5E3F}"/>
                  </a:ext>
                </a:extLst>
              </p:cNvPr>
              <p:cNvSpPr>
                <a:spLocks/>
              </p:cNvSpPr>
              <p:nvPr/>
            </p:nvSpPr>
            <p:spPr bwMode="auto">
              <a:xfrm>
                <a:off x="5108921" y="7140990"/>
                <a:ext cx="70651" cy="160226"/>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8" name="Freeform 269">
                <a:extLst>
                  <a:ext uri="{FF2B5EF4-FFF2-40B4-BE49-F238E27FC236}">
                    <a16:creationId xmlns:a16="http://schemas.microsoft.com/office/drawing/2014/main" id="{BAF03C46-F3A3-471B-ACF1-4CF08570179A}"/>
                  </a:ext>
                </a:extLst>
              </p:cNvPr>
              <p:cNvSpPr>
                <a:spLocks/>
              </p:cNvSpPr>
              <p:nvPr/>
            </p:nvSpPr>
            <p:spPr bwMode="auto">
              <a:xfrm>
                <a:off x="5153077" y="7137205"/>
                <a:ext cx="49204" cy="174104"/>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39" name="Freeform 270">
                <a:extLst>
                  <a:ext uri="{FF2B5EF4-FFF2-40B4-BE49-F238E27FC236}">
                    <a16:creationId xmlns:a16="http://schemas.microsoft.com/office/drawing/2014/main" id="{BFDA0E05-3FE9-4CEC-AD71-326C9681E34C}"/>
                  </a:ext>
                </a:extLst>
              </p:cNvPr>
              <p:cNvSpPr>
                <a:spLocks/>
              </p:cNvSpPr>
              <p:nvPr/>
            </p:nvSpPr>
            <p:spPr bwMode="auto">
              <a:xfrm>
                <a:off x="5120276" y="7142251"/>
                <a:ext cx="15140" cy="18925"/>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0" name="Freeform 271">
                <a:extLst>
                  <a:ext uri="{FF2B5EF4-FFF2-40B4-BE49-F238E27FC236}">
                    <a16:creationId xmlns:a16="http://schemas.microsoft.com/office/drawing/2014/main" id="{23FA9DAC-2AB0-4AF2-841E-3B0B6A25DCFC}"/>
                  </a:ext>
                </a:extLst>
              </p:cNvPr>
              <p:cNvSpPr>
                <a:spLocks/>
              </p:cNvSpPr>
              <p:nvPr/>
            </p:nvSpPr>
            <p:spPr bwMode="auto">
              <a:xfrm>
                <a:off x="5183357" y="7137205"/>
                <a:ext cx="18925" cy="23971"/>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1" name="Freeform 272">
                <a:extLst>
                  <a:ext uri="{FF2B5EF4-FFF2-40B4-BE49-F238E27FC236}">
                    <a16:creationId xmlns:a16="http://schemas.microsoft.com/office/drawing/2014/main" id="{ADE263CD-2B40-405B-86E2-6054465A90DD}"/>
                  </a:ext>
                </a:extLst>
              </p:cNvPr>
              <p:cNvSpPr>
                <a:spLocks/>
              </p:cNvSpPr>
              <p:nvPr/>
            </p:nvSpPr>
            <p:spPr bwMode="auto">
              <a:xfrm>
                <a:off x="5185880" y="7046368"/>
                <a:ext cx="11355" cy="1514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2" name="Freeform 273">
                <a:extLst>
                  <a:ext uri="{FF2B5EF4-FFF2-40B4-BE49-F238E27FC236}">
                    <a16:creationId xmlns:a16="http://schemas.microsoft.com/office/drawing/2014/main" id="{29EB687C-29BB-48B3-A264-CD2E21191EC9}"/>
                  </a:ext>
                </a:extLst>
              </p:cNvPr>
              <p:cNvSpPr>
                <a:spLocks/>
              </p:cNvSpPr>
              <p:nvPr/>
            </p:nvSpPr>
            <p:spPr bwMode="auto">
              <a:xfrm>
                <a:off x="5136677" y="7028705"/>
                <a:ext cx="56774" cy="66867"/>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3" name="Oval 274">
                <a:extLst>
                  <a:ext uri="{FF2B5EF4-FFF2-40B4-BE49-F238E27FC236}">
                    <a16:creationId xmlns:a16="http://schemas.microsoft.com/office/drawing/2014/main" id="{AAD513A4-864E-48F4-B2B9-3CF49BE8B442}"/>
                  </a:ext>
                </a:extLst>
              </p:cNvPr>
              <p:cNvSpPr>
                <a:spLocks noChangeArrowheads="1"/>
              </p:cNvSpPr>
              <p:nvPr/>
            </p:nvSpPr>
            <p:spPr bwMode="auto">
              <a:xfrm>
                <a:off x="5160647" y="7048891"/>
                <a:ext cx="8832" cy="8832"/>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4" name="Oval 275">
                <a:extLst>
                  <a:ext uri="{FF2B5EF4-FFF2-40B4-BE49-F238E27FC236}">
                    <a16:creationId xmlns:a16="http://schemas.microsoft.com/office/drawing/2014/main" id="{509DFAE9-3BA1-4FB8-9D54-E12F41F58867}"/>
                  </a:ext>
                </a:extLst>
              </p:cNvPr>
              <p:cNvSpPr>
                <a:spLocks noChangeArrowheads="1"/>
              </p:cNvSpPr>
              <p:nvPr/>
            </p:nvSpPr>
            <p:spPr bwMode="auto">
              <a:xfrm>
                <a:off x="5141723" y="7036274"/>
                <a:ext cx="5047" cy="2523"/>
              </a:xfrm>
              <a:prstGeom prst="ellipse">
                <a:avLst/>
              </a:pr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5" name="Freeform 276">
                <a:extLst>
                  <a:ext uri="{FF2B5EF4-FFF2-40B4-BE49-F238E27FC236}">
                    <a16:creationId xmlns:a16="http://schemas.microsoft.com/office/drawing/2014/main" id="{C36E14D5-E81F-4D62-BB88-18FE91D38C79}"/>
                  </a:ext>
                </a:extLst>
              </p:cNvPr>
              <p:cNvSpPr>
                <a:spLocks/>
              </p:cNvSpPr>
              <p:nvPr/>
            </p:nvSpPr>
            <p:spPr bwMode="auto">
              <a:xfrm>
                <a:off x="5151816" y="7036274"/>
                <a:ext cx="6309" cy="2523"/>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446" name="Freeform 277">
                <a:extLst>
                  <a:ext uri="{FF2B5EF4-FFF2-40B4-BE49-F238E27FC236}">
                    <a16:creationId xmlns:a16="http://schemas.microsoft.com/office/drawing/2014/main" id="{6CFA2B05-CEEC-4A08-BED8-F7C0B66C989B}"/>
                  </a:ext>
                </a:extLst>
              </p:cNvPr>
              <p:cNvSpPr>
                <a:spLocks/>
              </p:cNvSpPr>
              <p:nvPr/>
            </p:nvSpPr>
            <p:spPr bwMode="auto">
              <a:xfrm>
                <a:off x="5174526" y="7045107"/>
                <a:ext cx="51727" cy="44157"/>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grpSp>
          <p:nvGrpSpPr>
            <p:cNvPr id="1281" name="Group 1280">
              <a:extLst>
                <a:ext uri="{FF2B5EF4-FFF2-40B4-BE49-F238E27FC236}">
                  <a16:creationId xmlns:a16="http://schemas.microsoft.com/office/drawing/2014/main" id="{90F50C0D-C5D5-4664-AAA9-A9D9CD6FEA8D}"/>
                </a:ext>
              </a:extLst>
            </p:cNvPr>
            <p:cNvGrpSpPr/>
            <p:nvPr/>
          </p:nvGrpSpPr>
          <p:grpSpPr>
            <a:xfrm>
              <a:off x="6654117" y="4749771"/>
              <a:ext cx="331431" cy="427035"/>
              <a:chOff x="5344845" y="6823061"/>
              <a:chExt cx="393628" cy="507173"/>
            </a:xfrm>
            <a:solidFill>
              <a:schemeClr val="tx2"/>
            </a:solidFill>
          </p:grpSpPr>
          <p:sp>
            <p:nvSpPr>
              <p:cNvPr id="1304" name="Rectangle 231">
                <a:extLst>
                  <a:ext uri="{FF2B5EF4-FFF2-40B4-BE49-F238E27FC236}">
                    <a16:creationId xmlns:a16="http://schemas.microsoft.com/office/drawing/2014/main" id="{755007C1-0A6C-4E70-A5BC-A219847A7FF1}"/>
                  </a:ext>
                </a:extLst>
              </p:cNvPr>
              <p:cNvSpPr>
                <a:spLocks noChangeArrowheads="1"/>
              </p:cNvSpPr>
              <p:nvPr/>
            </p:nvSpPr>
            <p:spPr bwMode="auto">
              <a:xfrm>
                <a:off x="5344845" y="6923991"/>
                <a:ext cx="8832" cy="10093"/>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5" name="Freeform 336">
                <a:extLst>
                  <a:ext uri="{FF2B5EF4-FFF2-40B4-BE49-F238E27FC236}">
                    <a16:creationId xmlns:a16="http://schemas.microsoft.com/office/drawing/2014/main" id="{FDC0F84A-05F6-4B68-ADDF-B70DB9AAD61C}"/>
                  </a:ext>
                </a:extLst>
              </p:cNvPr>
              <p:cNvSpPr>
                <a:spLocks/>
              </p:cNvSpPr>
              <p:nvPr/>
            </p:nvSpPr>
            <p:spPr bwMode="auto">
              <a:xfrm>
                <a:off x="5570676" y="7199025"/>
                <a:ext cx="105977" cy="114808"/>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6" name="Freeform 337">
                <a:extLst>
                  <a:ext uri="{FF2B5EF4-FFF2-40B4-BE49-F238E27FC236}">
                    <a16:creationId xmlns:a16="http://schemas.microsoft.com/office/drawing/2014/main" id="{FCECB48E-B7C4-465D-8CCA-C518BFF33C51}"/>
                  </a:ext>
                </a:extLst>
              </p:cNvPr>
              <p:cNvSpPr>
                <a:spLocks/>
              </p:cNvSpPr>
              <p:nvPr/>
            </p:nvSpPr>
            <p:spPr bwMode="auto">
              <a:xfrm>
                <a:off x="5520211" y="6930298"/>
                <a:ext cx="218262" cy="295220"/>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7" name="Freeform 338">
                <a:extLst>
                  <a:ext uri="{FF2B5EF4-FFF2-40B4-BE49-F238E27FC236}">
                    <a16:creationId xmlns:a16="http://schemas.microsoft.com/office/drawing/2014/main" id="{B7AACB84-8CD5-4382-BB52-A92B55C8CC58}"/>
                  </a:ext>
                </a:extLst>
              </p:cNvPr>
              <p:cNvSpPr>
                <a:spLocks/>
              </p:cNvSpPr>
              <p:nvPr/>
            </p:nvSpPr>
            <p:spPr bwMode="auto">
              <a:xfrm>
                <a:off x="5556798" y="6894973"/>
                <a:ext cx="129948" cy="65604"/>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8" name="Freeform 339">
                <a:extLst>
                  <a:ext uri="{FF2B5EF4-FFF2-40B4-BE49-F238E27FC236}">
                    <a16:creationId xmlns:a16="http://schemas.microsoft.com/office/drawing/2014/main" id="{772C0A2F-6F9A-4B5A-802B-B51625CFE6D3}"/>
                  </a:ext>
                </a:extLst>
              </p:cNvPr>
              <p:cNvSpPr>
                <a:spLocks/>
              </p:cNvSpPr>
              <p:nvPr/>
            </p:nvSpPr>
            <p:spPr bwMode="auto">
              <a:xfrm>
                <a:off x="5579508" y="6853340"/>
                <a:ext cx="70651" cy="65604"/>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9" name="Freeform 340">
                <a:extLst>
                  <a:ext uri="{FF2B5EF4-FFF2-40B4-BE49-F238E27FC236}">
                    <a16:creationId xmlns:a16="http://schemas.microsoft.com/office/drawing/2014/main" id="{EB297887-20D7-44BB-BBDB-9323AB8AFE64}"/>
                  </a:ext>
                </a:extLst>
              </p:cNvPr>
              <p:cNvSpPr>
                <a:spLocks/>
              </p:cNvSpPr>
              <p:nvPr/>
            </p:nvSpPr>
            <p:spPr bwMode="auto">
              <a:xfrm>
                <a:off x="5587077" y="6823061"/>
                <a:ext cx="84530" cy="66867"/>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0" name="Freeform 341">
                <a:extLst>
                  <a:ext uri="{FF2B5EF4-FFF2-40B4-BE49-F238E27FC236}">
                    <a16:creationId xmlns:a16="http://schemas.microsoft.com/office/drawing/2014/main" id="{3362B109-52B3-4968-B4DA-CA58DE336B38}"/>
                  </a:ext>
                </a:extLst>
              </p:cNvPr>
              <p:cNvSpPr>
                <a:spLocks/>
              </p:cNvSpPr>
              <p:nvPr/>
            </p:nvSpPr>
            <p:spPr bwMode="auto">
              <a:xfrm>
                <a:off x="5606002" y="6922729"/>
                <a:ext cx="83267" cy="216999"/>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1" name="Freeform 342">
                <a:extLst>
                  <a:ext uri="{FF2B5EF4-FFF2-40B4-BE49-F238E27FC236}">
                    <a16:creationId xmlns:a16="http://schemas.microsoft.com/office/drawing/2014/main" id="{6A94FE62-FA7B-4BA1-BD45-890D57505A0C}"/>
                  </a:ext>
                </a:extLst>
              </p:cNvPr>
              <p:cNvSpPr>
                <a:spLocks/>
              </p:cNvSpPr>
              <p:nvPr/>
            </p:nvSpPr>
            <p:spPr bwMode="auto">
              <a:xfrm>
                <a:off x="5608525" y="6953008"/>
                <a:ext cx="42895" cy="8832"/>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2" name="Freeform 343">
                <a:extLst>
                  <a:ext uri="{FF2B5EF4-FFF2-40B4-BE49-F238E27FC236}">
                    <a16:creationId xmlns:a16="http://schemas.microsoft.com/office/drawing/2014/main" id="{DAF0A6BB-2F6D-48B5-AF80-00E52EDB0DC7}"/>
                  </a:ext>
                </a:extLst>
              </p:cNvPr>
              <p:cNvSpPr>
                <a:spLocks/>
              </p:cNvSpPr>
              <p:nvPr/>
            </p:nvSpPr>
            <p:spPr bwMode="auto">
              <a:xfrm>
                <a:off x="5574461" y="6905066"/>
                <a:ext cx="89576" cy="16402"/>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3" name="Freeform 344">
                <a:extLst>
                  <a:ext uri="{FF2B5EF4-FFF2-40B4-BE49-F238E27FC236}">
                    <a16:creationId xmlns:a16="http://schemas.microsoft.com/office/drawing/2014/main" id="{169A5F01-1965-4375-B113-F71C71546C40}"/>
                  </a:ext>
                </a:extLst>
              </p:cNvPr>
              <p:cNvSpPr>
                <a:spLocks/>
              </p:cNvSpPr>
              <p:nvPr/>
            </p:nvSpPr>
            <p:spPr bwMode="auto">
              <a:xfrm>
                <a:off x="5564368" y="6912636"/>
                <a:ext cx="107238" cy="23971"/>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4" name="Freeform 345">
                <a:extLst>
                  <a:ext uri="{FF2B5EF4-FFF2-40B4-BE49-F238E27FC236}">
                    <a16:creationId xmlns:a16="http://schemas.microsoft.com/office/drawing/2014/main" id="{5B16F27B-3046-484A-92C5-5B4C09AA1BFD}"/>
                  </a:ext>
                </a:extLst>
              </p:cNvPr>
              <p:cNvSpPr>
                <a:spLocks/>
              </p:cNvSpPr>
              <p:nvPr/>
            </p:nvSpPr>
            <p:spPr bwMode="auto">
              <a:xfrm>
                <a:off x="5561845" y="6927775"/>
                <a:ext cx="122378" cy="18925"/>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5" name="Freeform 346">
                <a:extLst>
                  <a:ext uri="{FF2B5EF4-FFF2-40B4-BE49-F238E27FC236}">
                    <a16:creationId xmlns:a16="http://schemas.microsoft.com/office/drawing/2014/main" id="{0F46B7F2-538A-4909-B202-5E79656B1176}"/>
                  </a:ext>
                </a:extLst>
              </p:cNvPr>
              <p:cNvSpPr>
                <a:spLocks/>
              </p:cNvSpPr>
              <p:nvPr/>
            </p:nvSpPr>
            <p:spPr bwMode="auto">
              <a:xfrm>
                <a:off x="5624926" y="6961839"/>
                <a:ext cx="18925" cy="156442"/>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6" name="Freeform 347">
                <a:extLst>
                  <a:ext uri="{FF2B5EF4-FFF2-40B4-BE49-F238E27FC236}">
                    <a16:creationId xmlns:a16="http://schemas.microsoft.com/office/drawing/2014/main" id="{E9D465E2-EE8F-4C71-8903-D982155F5A9A}"/>
                  </a:ext>
                </a:extLst>
              </p:cNvPr>
              <p:cNvSpPr>
                <a:spLocks/>
              </p:cNvSpPr>
              <p:nvPr/>
            </p:nvSpPr>
            <p:spPr bwMode="auto">
              <a:xfrm>
                <a:off x="5537874" y="6951746"/>
                <a:ext cx="22710" cy="152657"/>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7" name="Freeform 348">
                <a:extLst>
                  <a:ext uri="{FF2B5EF4-FFF2-40B4-BE49-F238E27FC236}">
                    <a16:creationId xmlns:a16="http://schemas.microsoft.com/office/drawing/2014/main" id="{23D42E97-E301-4D4A-B846-BFDA508399B9}"/>
                  </a:ext>
                </a:extLst>
              </p:cNvPr>
              <p:cNvSpPr>
                <a:spLocks/>
              </p:cNvSpPr>
              <p:nvPr/>
            </p:nvSpPr>
            <p:spPr bwMode="auto">
              <a:xfrm>
                <a:off x="5534089" y="7036274"/>
                <a:ext cx="11355" cy="1262"/>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8" name="Freeform 349">
                <a:extLst>
                  <a:ext uri="{FF2B5EF4-FFF2-40B4-BE49-F238E27FC236}">
                    <a16:creationId xmlns:a16="http://schemas.microsoft.com/office/drawing/2014/main" id="{58C3A575-DEFD-421A-890C-D9BAE12C382B}"/>
                  </a:ext>
                </a:extLst>
              </p:cNvPr>
              <p:cNvSpPr>
                <a:spLocks/>
              </p:cNvSpPr>
              <p:nvPr/>
            </p:nvSpPr>
            <p:spPr bwMode="auto">
              <a:xfrm>
                <a:off x="5531565" y="7040060"/>
                <a:ext cx="12616" cy="5047"/>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19" name="Freeform 350">
                <a:extLst>
                  <a:ext uri="{FF2B5EF4-FFF2-40B4-BE49-F238E27FC236}">
                    <a16:creationId xmlns:a16="http://schemas.microsoft.com/office/drawing/2014/main" id="{E796E3FF-838B-4CF8-96B0-20A812C677D2}"/>
                  </a:ext>
                </a:extLst>
              </p:cNvPr>
              <p:cNvSpPr>
                <a:spLocks/>
              </p:cNvSpPr>
              <p:nvPr/>
            </p:nvSpPr>
            <p:spPr bwMode="auto">
              <a:xfrm>
                <a:off x="5536612" y="7028705"/>
                <a:ext cx="8832" cy="6309"/>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0" name="Freeform 351">
                <a:extLst>
                  <a:ext uri="{FF2B5EF4-FFF2-40B4-BE49-F238E27FC236}">
                    <a16:creationId xmlns:a16="http://schemas.microsoft.com/office/drawing/2014/main" id="{9B837B3E-8880-441E-B7A6-135694EEE40C}"/>
                  </a:ext>
                </a:extLst>
              </p:cNvPr>
              <p:cNvSpPr>
                <a:spLocks/>
              </p:cNvSpPr>
              <p:nvPr/>
            </p:nvSpPr>
            <p:spPr bwMode="auto">
              <a:xfrm>
                <a:off x="5592124" y="6960577"/>
                <a:ext cx="6309" cy="257371"/>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1" name="Freeform 352">
                <a:extLst>
                  <a:ext uri="{FF2B5EF4-FFF2-40B4-BE49-F238E27FC236}">
                    <a16:creationId xmlns:a16="http://schemas.microsoft.com/office/drawing/2014/main" id="{977A939E-5F47-4294-8A89-F595A3F2CACD}"/>
                  </a:ext>
                </a:extLst>
              </p:cNvPr>
              <p:cNvSpPr>
                <a:spLocks/>
              </p:cNvSpPr>
              <p:nvPr/>
            </p:nvSpPr>
            <p:spPr bwMode="auto">
              <a:xfrm>
                <a:off x="5680437" y="7069077"/>
                <a:ext cx="30279" cy="23971"/>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2" name="Freeform 353">
                <a:extLst>
                  <a:ext uri="{FF2B5EF4-FFF2-40B4-BE49-F238E27FC236}">
                    <a16:creationId xmlns:a16="http://schemas.microsoft.com/office/drawing/2014/main" id="{9240B058-F2BB-4893-B704-E5484E1D5AEA}"/>
                  </a:ext>
                </a:extLst>
              </p:cNvPr>
              <p:cNvSpPr>
                <a:spLocks/>
              </p:cNvSpPr>
              <p:nvPr/>
            </p:nvSpPr>
            <p:spPr bwMode="auto">
              <a:xfrm>
                <a:off x="5679176" y="7076647"/>
                <a:ext cx="27756" cy="2144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3" name="Freeform 354">
                <a:extLst>
                  <a:ext uri="{FF2B5EF4-FFF2-40B4-BE49-F238E27FC236}">
                    <a16:creationId xmlns:a16="http://schemas.microsoft.com/office/drawing/2014/main" id="{1F700BF3-E502-413D-8BAC-8846F76C4FF1}"/>
                  </a:ext>
                </a:extLst>
              </p:cNvPr>
              <p:cNvSpPr>
                <a:spLocks/>
              </p:cNvSpPr>
              <p:nvPr/>
            </p:nvSpPr>
            <p:spPr bwMode="auto">
              <a:xfrm>
                <a:off x="5666560" y="6980763"/>
                <a:ext cx="31541" cy="87052"/>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4" name="Freeform 355">
                <a:extLst>
                  <a:ext uri="{FF2B5EF4-FFF2-40B4-BE49-F238E27FC236}">
                    <a16:creationId xmlns:a16="http://schemas.microsoft.com/office/drawing/2014/main" id="{50CE0E4E-1C76-41DD-8378-36688C02684B}"/>
                  </a:ext>
                </a:extLst>
              </p:cNvPr>
              <p:cNvSpPr>
                <a:spLocks/>
              </p:cNvSpPr>
              <p:nvPr/>
            </p:nvSpPr>
            <p:spPr bwMode="auto">
              <a:xfrm>
                <a:off x="5695577" y="7022397"/>
                <a:ext cx="13878" cy="10093"/>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5" name="Freeform 356">
                <a:extLst>
                  <a:ext uri="{FF2B5EF4-FFF2-40B4-BE49-F238E27FC236}">
                    <a16:creationId xmlns:a16="http://schemas.microsoft.com/office/drawing/2014/main" id="{EC527CB8-3904-47E3-A1DA-F99A1AA4CA84}"/>
                  </a:ext>
                </a:extLst>
              </p:cNvPr>
              <p:cNvSpPr>
                <a:spLocks/>
              </p:cNvSpPr>
              <p:nvPr/>
            </p:nvSpPr>
            <p:spPr bwMode="auto">
              <a:xfrm>
                <a:off x="5695577" y="7029967"/>
                <a:ext cx="16402" cy="5047"/>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6" name="Freeform 357">
                <a:extLst>
                  <a:ext uri="{FF2B5EF4-FFF2-40B4-BE49-F238E27FC236}">
                    <a16:creationId xmlns:a16="http://schemas.microsoft.com/office/drawing/2014/main" id="{458E9880-EA87-45D5-BEBE-C4601675CDA5}"/>
                  </a:ext>
                </a:extLst>
              </p:cNvPr>
              <p:cNvSpPr>
                <a:spLocks/>
              </p:cNvSpPr>
              <p:nvPr/>
            </p:nvSpPr>
            <p:spPr bwMode="auto">
              <a:xfrm>
                <a:off x="5695577" y="7036274"/>
                <a:ext cx="17663" cy="2523"/>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7" name="Freeform 358">
                <a:extLst>
                  <a:ext uri="{FF2B5EF4-FFF2-40B4-BE49-F238E27FC236}">
                    <a16:creationId xmlns:a16="http://schemas.microsoft.com/office/drawing/2014/main" id="{DA5DCBFB-0474-4494-B6C7-9548E8AD3A21}"/>
                  </a:ext>
                </a:extLst>
              </p:cNvPr>
              <p:cNvSpPr>
                <a:spLocks/>
              </p:cNvSpPr>
              <p:nvPr/>
            </p:nvSpPr>
            <p:spPr bwMode="auto">
              <a:xfrm>
                <a:off x="5608525" y="7226780"/>
                <a:ext cx="2523" cy="78221"/>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8" name="Freeform 359">
                <a:extLst>
                  <a:ext uri="{FF2B5EF4-FFF2-40B4-BE49-F238E27FC236}">
                    <a16:creationId xmlns:a16="http://schemas.microsoft.com/office/drawing/2014/main" id="{CDDE15DC-5E5A-438D-BB97-30C8BD5D017E}"/>
                  </a:ext>
                </a:extLst>
              </p:cNvPr>
              <p:cNvSpPr>
                <a:spLocks/>
              </p:cNvSpPr>
              <p:nvPr/>
            </p:nvSpPr>
            <p:spPr bwMode="auto">
              <a:xfrm>
                <a:off x="5641327" y="6839461"/>
                <a:ext cx="25233" cy="40372"/>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29" name="Freeform 360">
                <a:extLst>
                  <a:ext uri="{FF2B5EF4-FFF2-40B4-BE49-F238E27FC236}">
                    <a16:creationId xmlns:a16="http://schemas.microsoft.com/office/drawing/2014/main" id="{709D157C-0B3F-4C36-B137-ACD58A6B43D3}"/>
                  </a:ext>
                </a:extLst>
              </p:cNvPr>
              <p:cNvSpPr>
                <a:spLocks/>
              </p:cNvSpPr>
              <p:nvPr/>
            </p:nvSpPr>
            <p:spPr bwMode="auto">
              <a:xfrm>
                <a:off x="5598432" y="6838200"/>
                <a:ext cx="40372" cy="17663"/>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0" name="Freeform 361">
                <a:extLst>
                  <a:ext uri="{FF2B5EF4-FFF2-40B4-BE49-F238E27FC236}">
                    <a16:creationId xmlns:a16="http://schemas.microsoft.com/office/drawing/2014/main" id="{C5675012-5D79-4E2C-A025-5FF392B1C213}"/>
                  </a:ext>
                </a:extLst>
              </p:cNvPr>
              <p:cNvSpPr>
                <a:spLocks/>
              </p:cNvSpPr>
              <p:nvPr/>
            </p:nvSpPr>
            <p:spPr bwMode="auto">
              <a:xfrm>
                <a:off x="5421804" y="7125851"/>
                <a:ext cx="152657" cy="204383"/>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1" name="Freeform 362">
                <a:extLst>
                  <a:ext uri="{FF2B5EF4-FFF2-40B4-BE49-F238E27FC236}">
                    <a16:creationId xmlns:a16="http://schemas.microsoft.com/office/drawing/2014/main" id="{BEDC23D9-751E-485B-B5FE-628B5D281968}"/>
                  </a:ext>
                </a:extLst>
              </p:cNvPr>
              <p:cNvSpPr>
                <a:spLocks/>
              </p:cNvSpPr>
              <p:nvPr/>
            </p:nvSpPr>
            <p:spPr bwMode="auto">
              <a:xfrm>
                <a:off x="5473531" y="7152344"/>
                <a:ext cx="10093" cy="20186"/>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2" name="Freeform 363">
                <a:extLst>
                  <a:ext uri="{FF2B5EF4-FFF2-40B4-BE49-F238E27FC236}">
                    <a16:creationId xmlns:a16="http://schemas.microsoft.com/office/drawing/2014/main" id="{21F4BB9A-4A76-4F2E-95AB-99D79C2C1863}"/>
                  </a:ext>
                </a:extLst>
              </p:cNvPr>
              <p:cNvSpPr>
                <a:spLocks/>
              </p:cNvSpPr>
              <p:nvPr/>
            </p:nvSpPr>
            <p:spPr bwMode="auto">
              <a:xfrm>
                <a:off x="5482363" y="7138467"/>
                <a:ext cx="39111" cy="31541"/>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3" name="Freeform 364">
                <a:extLst>
                  <a:ext uri="{FF2B5EF4-FFF2-40B4-BE49-F238E27FC236}">
                    <a16:creationId xmlns:a16="http://schemas.microsoft.com/office/drawing/2014/main" id="{29CCFA78-D1C7-48B6-839A-325097733D1A}"/>
                  </a:ext>
                </a:extLst>
              </p:cNvPr>
              <p:cNvSpPr>
                <a:spLocks/>
              </p:cNvSpPr>
              <p:nvPr/>
            </p:nvSpPr>
            <p:spPr bwMode="auto">
              <a:xfrm>
                <a:off x="5428112" y="7146036"/>
                <a:ext cx="32802" cy="29017"/>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4" name="Freeform 365">
                <a:extLst>
                  <a:ext uri="{FF2B5EF4-FFF2-40B4-BE49-F238E27FC236}">
                    <a16:creationId xmlns:a16="http://schemas.microsoft.com/office/drawing/2014/main" id="{78E94A31-F0E1-47AC-AA4C-65D8035B6BA9}"/>
                  </a:ext>
                </a:extLst>
              </p:cNvPr>
              <p:cNvSpPr>
                <a:spLocks/>
              </p:cNvSpPr>
              <p:nvPr/>
            </p:nvSpPr>
            <p:spPr bwMode="auto">
              <a:xfrm>
                <a:off x="5518949" y="7229303"/>
                <a:ext cx="17663" cy="7570"/>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5" name="Freeform 366">
                <a:extLst>
                  <a:ext uri="{FF2B5EF4-FFF2-40B4-BE49-F238E27FC236}">
                    <a16:creationId xmlns:a16="http://schemas.microsoft.com/office/drawing/2014/main" id="{C5ACE981-2FD4-44A1-A7EC-DC85309A4C39}"/>
                  </a:ext>
                </a:extLst>
              </p:cNvPr>
              <p:cNvSpPr>
                <a:spLocks/>
              </p:cNvSpPr>
              <p:nvPr/>
            </p:nvSpPr>
            <p:spPr bwMode="auto">
              <a:xfrm>
                <a:off x="5521472" y="7235611"/>
                <a:ext cx="18925" cy="5047"/>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6" name="Freeform 367">
                <a:extLst>
                  <a:ext uri="{FF2B5EF4-FFF2-40B4-BE49-F238E27FC236}">
                    <a16:creationId xmlns:a16="http://schemas.microsoft.com/office/drawing/2014/main" id="{B462DBA0-B7A2-40ED-8E55-BAECCD1BB9CD}"/>
                  </a:ext>
                </a:extLst>
              </p:cNvPr>
              <p:cNvSpPr>
                <a:spLocks/>
              </p:cNvSpPr>
              <p:nvPr/>
            </p:nvSpPr>
            <p:spPr bwMode="auto">
              <a:xfrm>
                <a:off x="5632496" y="6906328"/>
                <a:ext cx="27756" cy="41634"/>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7" name="Freeform 368">
                <a:extLst>
                  <a:ext uri="{FF2B5EF4-FFF2-40B4-BE49-F238E27FC236}">
                    <a16:creationId xmlns:a16="http://schemas.microsoft.com/office/drawing/2014/main" id="{3F106C86-1DDE-495A-8F2B-5AED18AAEAF7}"/>
                  </a:ext>
                </a:extLst>
              </p:cNvPr>
              <p:cNvSpPr>
                <a:spLocks/>
              </p:cNvSpPr>
              <p:nvPr/>
            </p:nvSpPr>
            <p:spPr bwMode="auto">
              <a:xfrm>
                <a:off x="5602216" y="6911375"/>
                <a:ext cx="45418" cy="70651"/>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8" name="Freeform 369">
                <a:extLst>
                  <a:ext uri="{FF2B5EF4-FFF2-40B4-BE49-F238E27FC236}">
                    <a16:creationId xmlns:a16="http://schemas.microsoft.com/office/drawing/2014/main" id="{37C36938-DAF0-4828-A3E8-F019289B3639}"/>
                  </a:ext>
                </a:extLst>
              </p:cNvPr>
              <p:cNvSpPr>
                <a:spLocks/>
              </p:cNvSpPr>
              <p:nvPr/>
            </p:nvSpPr>
            <p:spPr bwMode="auto">
              <a:xfrm>
                <a:off x="5608525" y="6930298"/>
                <a:ext cx="42895" cy="59297"/>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39" name="Freeform 370">
                <a:extLst>
                  <a:ext uri="{FF2B5EF4-FFF2-40B4-BE49-F238E27FC236}">
                    <a16:creationId xmlns:a16="http://schemas.microsoft.com/office/drawing/2014/main" id="{C622C21F-9964-48DC-9C77-A24D72D3C336}"/>
                  </a:ext>
                </a:extLst>
              </p:cNvPr>
              <p:cNvSpPr>
                <a:spLocks/>
              </p:cNvSpPr>
              <p:nvPr/>
            </p:nvSpPr>
            <p:spPr bwMode="auto">
              <a:xfrm>
                <a:off x="5464700" y="6879834"/>
                <a:ext cx="55511" cy="82006"/>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0" name="Freeform 371">
                <a:extLst>
                  <a:ext uri="{FF2B5EF4-FFF2-40B4-BE49-F238E27FC236}">
                    <a16:creationId xmlns:a16="http://schemas.microsoft.com/office/drawing/2014/main" id="{445F811B-7D72-478B-ADAE-235254069B3E}"/>
                  </a:ext>
                </a:extLst>
              </p:cNvPr>
              <p:cNvSpPr>
                <a:spLocks/>
              </p:cNvSpPr>
              <p:nvPr/>
            </p:nvSpPr>
            <p:spPr bwMode="auto">
              <a:xfrm>
                <a:off x="5370077" y="6939130"/>
                <a:ext cx="258633" cy="213215"/>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1" name="Freeform 372">
                <a:extLst>
                  <a:ext uri="{FF2B5EF4-FFF2-40B4-BE49-F238E27FC236}">
                    <a16:creationId xmlns:a16="http://schemas.microsoft.com/office/drawing/2014/main" id="{93AB5130-BACF-47CD-8FA0-A7049654E57D}"/>
                  </a:ext>
                </a:extLst>
              </p:cNvPr>
              <p:cNvSpPr>
                <a:spLocks/>
              </p:cNvSpPr>
              <p:nvPr/>
            </p:nvSpPr>
            <p:spPr bwMode="auto">
              <a:xfrm>
                <a:off x="5386479" y="6841985"/>
                <a:ext cx="131209" cy="242232"/>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2" name="Freeform 373">
                <a:extLst>
                  <a:ext uri="{FF2B5EF4-FFF2-40B4-BE49-F238E27FC236}">
                    <a16:creationId xmlns:a16="http://schemas.microsoft.com/office/drawing/2014/main" id="{A2F2BDB9-BF94-4BD6-B7B4-7D74B4FB9DB6}"/>
                  </a:ext>
                </a:extLst>
              </p:cNvPr>
              <p:cNvSpPr>
                <a:spLocks/>
              </p:cNvSpPr>
              <p:nvPr/>
            </p:nvSpPr>
            <p:spPr bwMode="auto">
              <a:xfrm>
                <a:off x="5404142" y="7042583"/>
                <a:ext cx="7570" cy="63081"/>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3" name="Freeform 374">
                <a:extLst>
                  <a:ext uri="{FF2B5EF4-FFF2-40B4-BE49-F238E27FC236}">
                    <a16:creationId xmlns:a16="http://schemas.microsoft.com/office/drawing/2014/main" id="{04E2F47C-8521-4CE2-9715-E1A91518B093}"/>
                  </a:ext>
                </a:extLst>
              </p:cNvPr>
              <p:cNvSpPr>
                <a:spLocks/>
              </p:cNvSpPr>
              <p:nvPr/>
            </p:nvSpPr>
            <p:spPr bwMode="auto">
              <a:xfrm>
                <a:off x="5497502" y="6969409"/>
                <a:ext cx="11355" cy="10093"/>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4" name="Freeform 375">
                <a:extLst>
                  <a:ext uri="{FF2B5EF4-FFF2-40B4-BE49-F238E27FC236}">
                    <a16:creationId xmlns:a16="http://schemas.microsoft.com/office/drawing/2014/main" id="{ECA79022-4E31-495F-9923-AEA42E1824C0}"/>
                  </a:ext>
                </a:extLst>
              </p:cNvPr>
              <p:cNvSpPr>
                <a:spLocks/>
              </p:cNvSpPr>
              <p:nvPr/>
            </p:nvSpPr>
            <p:spPr bwMode="auto">
              <a:xfrm>
                <a:off x="5492456" y="6983286"/>
                <a:ext cx="5047" cy="17663"/>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5" name="Freeform 376">
                <a:extLst>
                  <a:ext uri="{FF2B5EF4-FFF2-40B4-BE49-F238E27FC236}">
                    <a16:creationId xmlns:a16="http://schemas.microsoft.com/office/drawing/2014/main" id="{979346B3-ECAE-4912-B5B5-36221301B958}"/>
                  </a:ext>
                </a:extLst>
              </p:cNvPr>
              <p:cNvSpPr>
                <a:spLocks/>
              </p:cNvSpPr>
              <p:nvPr/>
            </p:nvSpPr>
            <p:spPr bwMode="auto">
              <a:xfrm>
                <a:off x="5493717" y="7004735"/>
                <a:ext cx="10093" cy="18925"/>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6" name="Freeform 377">
                <a:extLst>
                  <a:ext uri="{FF2B5EF4-FFF2-40B4-BE49-F238E27FC236}">
                    <a16:creationId xmlns:a16="http://schemas.microsoft.com/office/drawing/2014/main" id="{A6AA4562-2BCE-4704-81D1-3ABB6A2B2EC8}"/>
                  </a:ext>
                </a:extLst>
              </p:cNvPr>
              <p:cNvSpPr>
                <a:spLocks/>
              </p:cNvSpPr>
              <p:nvPr/>
            </p:nvSpPr>
            <p:spPr bwMode="auto">
              <a:xfrm>
                <a:off x="5506333" y="7027444"/>
                <a:ext cx="23971" cy="27756"/>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7" name="Freeform 378">
                <a:extLst>
                  <a:ext uri="{FF2B5EF4-FFF2-40B4-BE49-F238E27FC236}">
                    <a16:creationId xmlns:a16="http://schemas.microsoft.com/office/drawing/2014/main" id="{DE885495-79F0-4F64-8024-60383BE18553}"/>
                  </a:ext>
                </a:extLst>
              </p:cNvPr>
              <p:cNvSpPr>
                <a:spLocks/>
              </p:cNvSpPr>
              <p:nvPr/>
            </p:nvSpPr>
            <p:spPr bwMode="auto">
              <a:xfrm>
                <a:off x="5515165" y="7038798"/>
                <a:ext cx="10093" cy="97145"/>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8" name="Freeform 379">
                <a:extLst>
                  <a:ext uri="{FF2B5EF4-FFF2-40B4-BE49-F238E27FC236}">
                    <a16:creationId xmlns:a16="http://schemas.microsoft.com/office/drawing/2014/main" id="{545B7D8A-BCA6-4133-AD53-DDBAD1C76936}"/>
                  </a:ext>
                </a:extLst>
              </p:cNvPr>
              <p:cNvSpPr>
                <a:spLocks/>
              </p:cNvSpPr>
              <p:nvPr/>
            </p:nvSpPr>
            <p:spPr bwMode="auto">
              <a:xfrm>
                <a:off x="5415496" y="7127112"/>
                <a:ext cx="124901" cy="22709"/>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49" name="Freeform 380">
                <a:extLst>
                  <a:ext uri="{FF2B5EF4-FFF2-40B4-BE49-F238E27FC236}">
                    <a16:creationId xmlns:a16="http://schemas.microsoft.com/office/drawing/2014/main" id="{C7F52417-844B-4048-A836-F58D9AE4C3D9}"/>
                  </a:ext>
                </a:extLst>
              </p:cNvPr>
              <p:cNvSpPr>
                <a:spLocks/>
              </p:cNvSpPr>
              <p:nvPr/>
            </p:nvSpPr>
            <p:spPr bwMode="auto">
              <a:xfrm>
                <a:off x="5559321" y="7007258"/>
                <a:ext cx="5047" cy="16402"/>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0" name="Freeform 381">
                <a:extLst>
                  <a:ext uri="{FF2B5EF4-FFF2-40B4-BE49-F238E27FC236}">
                    <a16:creationId xmlns:a16="http://schemas.microsoft.com/office/drawing/2014/main" id="{77AFC717-0D19-4CDE-9F77-B56AC1E52DE8}"/>
                  </a:ext>
                </a:extLst>
              </p:cNvPr>
              <p:cNvSpPr>
                <a:spLocks/>
              </p:cNvSpPr>
              <p:nvPr/>
            </p:nvSpPr>
            <p:spPr bwMode="auto">
              <a:xfrm>
                <a:off x="5565630" y="7007258"/>
                <a:ext cx="5047" cy="1514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1" name="Freeform 382">
                <a:extLst>
                  <a:ext uri="{FF2B5EF4-FFF2-40B4-BE49-F238E27FC236}">
                    <a16:creationId xmlns:a16="http://schemas.microsoft.com/office/drawing/2014/main" id="{F8D27A97-B56E-4DF9-9E9E-439530C73824}"/>
                  </a:ext>
                </a:extLst>
              </p:cNvPr>
              <p:cNvSpPr>
                <a:spLocks/>
              </p:cNvSpPr>
              <p:nvPr/>
            </p:nvSpPr>
            <p:spPr bwMode="auto">
              <a:xfrm>
                <a:off x="5568153" y="7004735"/>
                <a:ext cx="10093" cy="1514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2" name="Freeform 383">
                <a:extLst>
                  <a:ext uri="{FF2B5EF4-FFF2-40B4-BE49-F238E27FC236}">
                    <a16:creationId xmlns:a16="http://schemas.microsoft.com/office/drawing/2014/main" id="{4A2E9381-84A5-4671-A322-4D28594A5FC9}"/>
                  </a:ext>
                </a:extLst>
              </p:cNvPr>
              <p:cNvSpPr>
                <a:spLocks/>
              </p:cNvSpPr>
              <p:nvPr/>
            </p:nvSpPr>
            <p:spPr bwMode="auto">
              <a:xfrm>
                <a:off x="5458391" y="6879834"/>
                <a:ext cx="18925" cy="27756"/>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3" name="Freeform 384">
                <a:extLst>
                  <a:ext uri="{FF2B5EF4-FFF2-40B4-BE49-F238E27FC236}">
                    <a16:creationId xmlns:a16="http://schemas.microsoft.com/office/drawing/2014/main" id="{E1F04972-A664-461A-9C0D-0D5419674EF0}"/>
                  </a:ext>
                </a:extLst>
              </p:cNvPr>
              <p:cNvSpPr>
                <a:spLocks/>
              </p:cNvSpPr>
              <p:nvPr/>
            </p:nvSpPr>
            <p:spPr bwMode="auto">
              <a:xfrm>
                <a:off x="5460914" y="6874787"/>
                <a:ext cx="26494" cy="18925"/>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4" name="Freeform 385">
                <a:extLst>
                  <a:ext uri="{FF2B5EF4-FFF2-40B4-BE49-F238E27FC236}">
                    <a16:creationId xmlns:a16="http://schemas.microsoft.com/office/drawing/2014/main" id="{E8BBA0DD-5EAC-4D68-A5CE-2DEF0377AD5D}"/>
                  </a:ext>
                </a:extLst>
              </p:cNvPr>
              <p:cNvSpPr>
                <a:spLocks/>
              </p:cNvSpPr>
              <p:nvPr/>
            </p:nvSpPr>
            <p:spPr bwMode="auto">
              <a:xfrm>
                <a:off x="5463438" y="6868479"/>
                <a:ext cx="37849" cy="23971"/>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5" name="Freeform 386">
                <a:extLst>
                  <a:ext uri="{FF2B5EF4-FFF2-40B4-BE49-F238E27FC236}">
                    <a16:creationId xmlns:a16="http://schemas.microsoft.com/office/drawing/2014/main" id="{1C16EECA-8709-44E5-A601-50FE047F4193}"/>
                  </a:ext>
                </a:extLst>
              </p:cNvPr>
              <p:cNvSpPr>
                <a:spLocks/>
              </p:cNvSpPr>
              <p:nvPr/>
            </p:nvSpPr>
            <p:spPr bwMode="auto">
              <a:xfrm>
                <a:off x="5436944" y="6854601"/>
                <a:ext cx="16402" cy="2144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6" name="Freeform 387">
                <a:extLst>
                  <a:ext uri="{FF2B5EF4-FFF2-40B4-BE49-F238E27FC236}">
                    <a16:creationId xmlns:a16="http://schemas.microsoft.com/office/drawing/2014/main" id="{C2CD441C-4B36-43A0-AB96-40377EF028B8}"/>
                  </a:ext>
                </a:extLst>
              </p:cNvPr>
              <p:cNvSpPr>
                <a:spLocks/>
              </p:cNvSpPr>
              <p:nvPr/>
            </p:nvSpPr>
            <p:spPr bwMode="auto">
              <a:xfrm>
                <a:off x="5454607" y="6889926"/>
                <a:ext cx="11355" cy="75697"/>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7" name="Freeform 388">
                <a:extLst>
                  <a:ext uri="{FF2B5EF4-FFF2-40B4-BE49-F238E27FC236}">
                    <a16:creationId xmlns:a16="http://schemas.microsoft.com/office/drawing/2014/main" id="{7BE62E32-E9C5-4558-B9F6-94C8F15524C8}"/>
                  </a:ext>
                </a:extLst>
              </p:cNvPr>
              <p:cNvSpPr>
                <a:spLocks/>
              </p:cNvSpPr>
              <p:nvPr/>
            </p:nvSpPr>
            <p:spPr bwMode="auto">
              <a:xfrm>
                <a:off x="5415496" y="6906328"/>
                <a:ext cx="36587" cy="131209"/>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58" name="Freeform 389">
                <a:extLst>
                  <a:ext uri="{FF2B5EF4-FFF2-40B4-BE49-F238E27FC236}">
                    <a16:creationId xmlns:a16="http://schemas.microsoft.com/office/drawing/2014/main" id="{1E7B0EDB-8749-45B1-A523-940F011DD6CB}"/>
                  </a:ext>
                </a:extLst>
              </p:cNvPr>
              <p:cNvSpPr>
                <a:spLocks/>
              </p:cNvSpPr>
              <p:nvPr/>
            </p:nvSpPr>
            <p:spPr bwMode="auto">
              <a:xfrm>
                <a:off x="5449560" y="6868479"/>
                <a:ext cx="13878" cy="16402"/>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pic>
          <p:nvPicPr>
            <p:cNvPr id="1282" name="Picture 1281">
              <a:extLst>
                <a:ext uri="{FF2B5EF4-FFF2-40B4-BE49-F238E27FC236}">
                  <a16:creationId xmlns:a16="http://schemas.microsoft.com/office/drawing/2014/main" id="{4CB1F233-A310-4954-BB2B-1EE3F8F9545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5717" y="4363691"/>
              <a:ext cx="991013" cy="660400"/>
            </a:xfrm>
            <a:prstGeom prst="rect">
              <a:avLst/>
            </a:prstGeom>
          </p:spPr>
        </p:pic>
        <p:sp>
          <p:nvSpPr>
            <p:cNvPr id="1283" name="Freeform 5">
              <a:extLst>
                <a:ext uri="{FF2B5EF4-FFF2-40B4-BE49-F238E27FC236}">
                  <a16:creationId xmlns:a16="http://schemas.microsoft.com/office/drawing/2014/main" id="{88DE7748-DE55-48D8-8325-894957AB7314}"/>
                </a:ext>
              </a:extLst>
            </p:cNvPr>
            <p:cNvSpPr>
              <a:spLocks/>
            </p:cNvSpPr>
            <p:nvPr/>
          </p:nvSpPr>
          <p:spPr bwMode="auto">
            <a:xfrm>
              <a:off x="8530208" y="4860266"/>
              <a:ext cx="13064" cy="39715"/>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4" name="Freeform 6">
              <a:extLst>
                <a:ext uri="{FF2B5EF4-FFF2-40B4-BE49-F238E27FC236}">
                  <a16:creationId xmlns:a16="http://schemas.microsoft.com/office/drawing/2014/main" id="{3C233B6E-765A-421A-8B68-D2DA4151DC12}"/>
                </a:ext>
              </a:extLst>
            </p:cNvPr>
            <p:cNvSpPr>
              <a:spLocks/>
            </p:cNvSpPr>
            <p:nvPr/>
          </p:nvSpPr>
          <p:spPr bwMode="auto">
            <a:xfrm>
              <a:off x="7793393" y="4854780"/>
              <a:ext cx="158598" cy="169310"/>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5" name="Freeform 7">
              <a:extLst>
                <a:ext uri="{FF2B5EF4-FFF2-40B4-BE49-F238E27FC236}">
                  <a16:creationId xmlns:a16="http://schemas.microsoft.com/office/drawing/2014/main" id="{B13B7995-2E5C-48F2-9385-E9BB849A4632}"/>
                </a:ext>
              </a:extLst>
            </p:cNvPr>
            <p:cNvSpPr>
              <a:spLocks/>
            </p:cNvSpPr>
            <p:nvPr/>
          </p:nvSpPr>
          <p:spPr bwMode="auto">
            <a:xfrm>
              <a:off x="8617998" y="4862879"/>
              <a:ext cx="41544" cy="67672"/>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6" name="Freeform 8">
              <a:extLst>
                <a:ext uri="{FF2B5EF4-FFF2-40B4-BE49-F238E27FC236}">
                  <a16:creationId xmlns:a16="http://schemas.microsoft.com/office/drawing/2014/main" id="{6D641D91-31CF-4BB4-8146-69F3B45981AD}"/>
                </a:ext>
              </a:extLst>
            </p:cNvPr>
            <p:cNvSpPr>
              <a:spLocks noEditPoints="1"/>
            </p:cNvSpPr>
            <p:nvPr/>
          </p:nvSpPr>
          <p:spPr bwMode="auto">
            <a:xfrm>
              <a:off x="8181919" y="4470957"/>
              <a:ext cx="252137" cy="429024"/>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7" name="Freeform 9">
              <a:extLst>
                <a:ext uri="{FF2B5EF4-FFF2-40B4-BE49-F238E27FC236}">
                  <a16:creationId xmlns:a16="http://schemas.microsoft.com/office/drawing/2014/main" id="{01AF5EAF-F8AA-4FED-9772-2E7E50A31DE8}"/>
                </a:ext>
              </a:extLst>
            </p:cNvPr>
            <p:cNvSpPr>
              <a:spLocks/>
            </p:cNvSpPr>
            <p:nvPr/>
          </p:nvSpPr>
          <p:spPr bwMode="auto">
            <a:xfrm>
              <a:off x="8072181" y="4860266"/>
              <a:ext cx="134821" cy="159643"/>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8" name="Freeform 10">
              <a:extLst>
                <a:ext uri="{FF2B5EF4-FFF2-40B4-BE49-F238E27FC236}">
                  <a16:creationId xmlns:a16="http://schemas.microsoft.com/office/drawing/2014/main" id="{7BAE33D9-39DF-497C-ACBA-838796904A3C}"/>
                </a:ext>
              </a:extLst>
            </p:cNvPr>
            <p:cNvSpPr>
              <a:spLocks noEditPoints="1"/>
            </p:cNvSpPr>
            <p:nvPr/>
          </p:nvSpPr>
          <p:spPr bwMode="auto">
            <a:xfrm>
              <a:off x="8207002" y="4860266"/>
              <a:ext cx="103729" cy="159643"/>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89" name="Freeform 11">
              <a:extLst>
                <a:ext uri="{FF2B5EF4-FFF2-40B4-BE49-F238E27FC236}">
                  <a16:creationId xmlns:a16="http://schemas.microsoft.com/office/drawing/2014/main" id="{B69F841F-1D59-4033-BE4A-DA3D57E0190C}"/>
                </a:ext>
              </a:extLst>
            </p:cNvPr>
            <p:cNvSpPr>
              <a:spLocks noEditPoints="1"/>
            </p:cNvSpPr>
            <p:nvPr/>
          </p:nvSpPr>
          <p:spPr bwMode="auto">
            <a:xfrm>
              <a:off x="8181919" y="4410340"/>
              <a:ext cx="348027" cy="609570"/>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0" name="Freeform 12">
              <a:extLst>
                <a:ext uri="{FF2B5EF4-FFF2-40B4-BE49-F238E27FC236}">
                  <a16:creationId xmlns:a16="http://schemas.microsoft.com/office/drawing/2014/main" id="{12843E80-B934-4911-A278-7452C1945F35}"/>
                </a:ext>
              </a:extLst>
            </p:cNvPr>
            <p:cNvSpPr>
              <a:spLocks noEditPoints="1"/>
            </p:cNvSpPr>
            <p:nvPr/>
          </p:nvSpPr>
          <p:spPr bwMode="auto">
            <a:xfrm>
              <a:off x="7796267" y="4856347"/>
              <a:ext cx="867978" cy="167743"/>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1" name="Freeform 13">
              <a:extLst>
                <a:ext uri="{FF2B5EF4-FFF2-40B4-BE49-F238E27FC236}">
                  <a16:creationId xmlns:a16="http://schemas.microsoft.com/office/drawing/2014/main" id="{524E359D-5824-4B04-A163-5C69344ADB46}"/>
                </a:ext>
              </a:extLst>
            </p:cNvPr>
            <p:cNvSpPr>
              <a:spLocks/>
            </p:cNvSpPr>
            <p:nvPr/>
          </p:nvSpPr>
          <p:spPr bwMode="auto">
            <a:xfrm>
              <a:off x="8207002" y="4860266"/>
              <a:ext cx="103729" cy="159904"/>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2" name="Freeform 14">
              <a:extLst>
                <a:ext uri="{FF2B5EF4-FFF2-40B4-BE49-F238E27FC236}">
                  <a16:creationId xmlns:a16="http://schemas.microsoft.com/office/drawing/2014/main" id="{554CB715-E22D-4D89-8D46-7692D944BD9B}"/>
                </a:ext>
              </a:extLst>
            </p:cNvPr>
            <p:cNvSpPr>
              <a:spLocks noEditPoints="1"/>
            </p:cNvSpPr>
            <p:nvPr/>
          </p:nvSpPr>
          <p:spPr bwMode="auto">
            <a:xfrm>
              <a:off x="8207002" y="4455803"/>
              <a:ext cx="323206" cy="471875"/>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3" name="Freeform 15">
              <a:extLst>
                <a:ext uri="{FF2B5EF4-FFF2-40B4-BE49-F238E27FC236}">
                  <a16:creationId xmlns:a16="http://schemas.microsoft.com/office/drawing/2014/main" id="{7060075D-9863-4F3E-AE92-E41D209564DC}"/>
                </a:ext>
              </a:extLst>
            </p:cNvPr>
            <p:cNvSpPr>
              <a:spLocks noEditPoints="1"/>
            </p:cNvSpPr>
            <p:nvPr/>
          </p:nvSpPr>
          <p:spPr bwMode="auto">
            <a:xfrm>
              <a:off x="7940756" y="4853734"/>
              <a:ext cx="171923" cy="170356"/>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4" name="Freeform 16">
              <a:extLst>
                <a:ext uri="{FF2B5EF4-FFF2-40B4-BE49-F238E27FC236}">
                  <a16:creationId xmlns:a16="http://schemas.microsoft.com/office/drawing/2014/main" id="{41FDADF1-93B2-4767-8F46-B9E4F4C52D53}"/>
                </a:ext>
              </a:extLst>
            </p:cNvPr>
            <p:cNvSpPr>
              <a:spLocks noEditPoints="1"/>
            </p:cNvSpPr>
            <p:nvPr/>
          </p:nvSpPr>
          <p:spPr bwMode="auto">
            <a:xfrm>
              <a:off x="7796267" y="4406159"/>
              <a:ext cx="635437" cy="493822"/>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5" name="Freeform 17">
              <a:extLst>
                <a:ext uri="{FF2B5EF4-FFF2-40B4-BE49-F238E27FC236}">
                  <a16:creationId xmlns:a16="http://schemas.microsoft.com/office/drawing/2014/main" id="{77D75464-02C2-4378-9324-C511809FAC46}"/>
                </a:ext>
              </a:extLst>
            </p:cNvPr>
            <p:cNvSpPr>
              <a:spLocks/>
            </p:cNvSpPr>
            <p:nvPr/>
          </p:nvSpPr>
          <p:spPr bwMode="auto">
            <a:xfrm>
              <a:off x="8616431" y="4860266"/>
              <a:ext cx="155201" cy="159643"/>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6" name="Freeform 18">
              <a:extLst>
                <a:ext uri="{FF2B5EF4-FFF2-40B4-BE49-F238E27FC236}">
                  <a16:creationId xmlns:a16="http://schemas.microsoft.com/office/drawing/2014/main" id="{38834631-AEB9-4222-B8A6-D7C9B581BC44}"/>
                </a:ext>
              </a:extLst>
            </p:cNvPr>
            <p:cNvSpPr>
              <a:spLocks noEditPoints="1"/>
            </p:cNvSpPr>
            <p:nvPr/>
          </p:nvSpPr>
          <p:spPr bwMode="auto">
            <a:xfrm>
              <a:off x="7796528" y="4406420"/>
              <a:ext cx="637528" cy="613489"/>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7" name="Freeform 19">
              <a:extLst>
                <a:ext uri="{FF2B5EF4-FFF2-40B4-BE49-F238E27FC236}">
                  <a16:creationId xmlns:a16="http://schemas.microsoft.com/office/drawing/2014/main" id="{244B3043-4052-40BE-845F-9189EC36A847}"/>
                </a:ext>
              </a:extLst>
            </p:cNvPr>
            <p:cNvSpPr>
              <a:spLocks noEditPoints="1"/>
            </p:cNvSpPr>
            <p:nvPr/>
          </p:nvSpPr>
          <p:spPr bwMode="auto">
            <a:xfrm>
              <a:off x="7941017" y="4410340"/>
              <a:ext cx="599903" cy="613750"/>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8" name="Freeform 20">
              <a:extLst>
                <a:ext uri="{FF2B5EF4-FFF2-40B4-BE49-F238E27FC236}">
                  <a16:creationId xmlns:a16="http://schemas.microsoft.com/office/drawing/2014/main" id="{E38A5459-7862-456A-9835-C57ECF62E2F3}"/>
                </a:ext>
              </a:extLst>
            </p:cNvPr>
            <p:cNvSpPr>
              <a:spLocks noEditPoints="1"/>
            </p:cNvSpPr>
            <p:nvPr/>
          </p:nvSpPr>
          <p:spPr bwMode="auto">
            <a:xfrm>
              <a:off x="7796528" y="4406420"/>
              <a:ext cx="510545" cy="54764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299" name="Freeform 21">
              <a:extLst>
                <a:ext uri="{FF2B5EF4-FFF2-40B4-BE49-F238E27FC236}">
                  <a16:creationId xmlns:a16="http://schemas.microsoft.com/office/drawing/2014/main" id="{2751606D-99FF-4D3D-B4BB-E2BEB25FCFC9}"/>
                </a:ext>
              </a:extLst>
            </p:cNvPr>
            <p:cNvSpPr>
              <a:spLocks noEditPoints="1"/>
            </p:cNvSpPr>
            <p:nvPr/>
          </p:nvSpPr>
          <p:spPr bwMode="auto">
            <a:xfrm>
              <a:off x="7941278" y="4410340"/>
              <a:ext cx="829047" cy="613750"/>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0" name="Freeform 22">
              <a:extLst>
                <a:ext uri="{FF2B5EF4-FFF2-40B4-BE49-F238E27FC236}">
                  <a16:creationId xmlns:a16="http://schemas.microsoft.com/office/drawing/2014/main" id="{93C1B90D-1D4A-4C89-A7AB-CF55A3506497}"/>
                </a:ext>
              </a:extLst>
            </p:cNvPr>
            <p:cNvSpPr>
              <a:spLocks noEditPoints="1"/>
            </p:cNvSpPr>
            <p:nvPr/>
          </p:nvSpPr>
          <p:spPr bwMode="auto">
            <a:xfrm>
              <a:off x="8138808" y="4410340"/>
              <a:ext cx="391139" cy="609831"/>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1" name="Freeform 23">
              <a:extLst>
                <a:ext uri="{FF2B5EF4-FFF2-40B4-BE49-F238E27FC236}">
                  <a16:creationId xmlns:a16="http://schemas.microsoft.com/office/drawing/2014/main" id="{C4B2B149-95DF-4CFD-A97B-CFACB1FBA00D}"/>
                </a:ext>
              </a:extLst>
            </p:cNvPr>
            <p:cNvSpPr>
              <a:spLocks noEditPoints="1"/>
            </p:cNvSpPr>
            <p:nvPr/>
          </p:nvSpPr>
          <p:spPr bwMode="auto">
            <a:xfrm>
              <a:off x="7796528" y="4406159"/>
              <a:ext cx="659737" cy="614012"/>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2" name="Freeform 24">
              <a:extLst>
                <a:ext uri="{FF2B5EF4-FFF2-40B4-BE49-F238E27FC236}">
                  <a16:creationId xmlns:a16="http://schemas.microsoft.com/office/drawing/2014/main" id="{BF27423B-732F-4789-B0C0-235F077C41E4}"/>
                </a:ext>
              </a:extLst>
            </p:cNvPr>
            <p:cNvSpPr>
              <a:spLocks noEditPoints="1"/>
            </p:cNvSpPr>
            <p:nvPr/>
          </p:nvSpPr>
          <p:spPr bwMode="auto">
            <a:xfrm>
              <a:off x="7796267" y="4410340"/>
              <a:ext cx="957075" cy="613750"/>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303" name="Rectangle 1302">
              <a:extLst>
                <a:ext uri="{FF2B5EF4-FFF2-40B4-BE49-F238E27FC236}">
                  <a16:creationId xmlns:a16="http://schemas.microsoft.com/office/drawing/2014/main" id="{04273640-E7C6-453C-830A-9A6C1261A8D8}"/>
                </a:ext>
              </a:extLst>
            </p:cNvPr>
            <p:cNvSpPr/>
            <p:nvPr/>
          </p:nvSpPr>
          <p:spPr>
            <a:xfrm>
              <a:off x="0" y="5150623"/>
              <a:ext cx="9144000" cy="332196"/>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pSp>
      <p:sp>
        <p:nvSpPr>
          <p:cNvPr id="427" name="Rectangle 426">
            <a:extLst>
              <a:ext uri="{FF2B5EF4-FFF2-40B4-BE49-F238E27FC236}">
                <a16:creationId xmlns:a16="http://schemas.microsoft.com/office/drawing/2014/main" id="{D70A1F06-3AE3-4E14-ADC3-AEBD9D70381D}"/>
              </a:ext>
            </a:extLst>
          </p:cNvPr>
          <p:cNvSpPr/>
          <p:nvPr userDrawn="1"/>
        </p:nvSpPr>
        <p:spPr>
          <a:xfrm>
            <a:off x="0" y="0"/>
            <a:ext cx="12192000" cy="6905843"/>
          </a:xfrm>
          <a:prstGeom prst="rect">
            <a:avLst/>
          </a:prstGeom>
          <a:noFill/>
          <a:ln w="25400" cap="flat" cmpd="sng" algn="ctr">
            <a:noFill/>
            <a:prstDash val="solid"/>
          </a:ln>
          <a:effectLst/>
        </p:spPr>
        <p:txBody>
          <a:bodyPr vert="horz" rtlCol="0" anchor="t"/>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7200" b="1" i="0" u="none" strike="noStrike" kern="0" cap="none" spc="0" normalizeH="0" baseline="0" noProof="0" dirty="0">
              <a:ln>
                <a:noFill/>
              </a:ln>
              <a:solidFill>
                <a:srgbClr val="FFFFFF"/>
              </a:solidFill>
              <a:effectLst/>
              <a:uLnTx/>
              <a:uFillTx/>
              <a:latin typeface="Conduit ITC" panose="02000606040000020004" pitchFamily="2" charset="0"/>
              <a:ea typeface="+mn-ea"/>
              <a:cs typeface="+mn-cs"/>
            </a:endParaRPr>
          </a:p>
          <a:p>
            <a:pPr marL="480472" marR="0" lvl="0" indent="0" defTabSz="1219170" eaLnBrk="1" fontAlgn="auto" latinLnBrk="0" hangingPunct="1">
              <a:lnSpc>
                <a:spcPct val="100000"/>
              </a:lnSpc>
              <a:spcBef>
                <a:spcPts val="0"/>
              </a:spcBef>
              <a:spcAft>
                <a:spcPts val="0"/>
              </a:spcAft>
              <a:buClrTx/>
              <a:buSzTx/>
              <a:buFontTx/>
              <a:buNone/>
              <a:tabLst/>
              <a:defRPr/>
            </a:pPr>
            <a:r>
              <a:rPr kumimoji="0" lang="en-GB" sz="7200" b="0" i="0" u="none" strike="noStrike" kern="0" cap="none" spc="0" normalizeH="0" baseline="0" noProof="0" dirty="0">
                <a:ln>
                  <a:noFill/>
                </a:ln>
                <a:solidFill>
                  <a:srgbClr val="FFFFFF"/>
                </a:solidFill>
                <a:effectLst/>
                <a:uLnTx/>
                <a:uFillTx/>
                <a:latin typeface="Conduit ITC" panose="02000606040000020004" pitchFamily="2" charset="0"/>
                <a:ea typeface="+mn-ea"/>
                <a:cs typeface="+mn-cs"/>
              </a:rPr>
              <a:t>ONE COVENTRY PLAN</a:t>
            </a:r>
          </a:p>
          <a:p>
            <a:pPr marL="480472" marR="0" lvl="0" indent="0" defTabSz="1219170" eaLnBrk="1" fontAlgn="auto" latinLnBrk="0" hangingPunct="1">
              <a:lnSpc>
                <a:spcPct val="100000"/>
              </a:lnSpc>
              <a:spcBef>
                <a:spcPts val="0"/>
              </a:spcBef>
              <a:spcAft>
                <a:spcPts val="0"/>
              </a:spcAft>
              <a:buClrTx/>
              <a:buSzTx/>
              <a:buFontTx/>
              <a:buNone/>
              <a:tabLst/>
              <a:defRPr/>
            </a:pPr>
            <a:r>
              <a:rPr kumimoji="0" lang="en-GB" sz="3200" b="0" i="0" u="none" strike="noStrike" kern="0" cap="none" spc="0" normalizeH="0" baseline="0" noProof="0" dirty="0">
                <a:ln>
                  <a:noFill/>
                </a:ln>
                <a:solidFill>
                  <a:srgbClr val="FDCB4C"/>
                </a:solidFill>
                <a:effectLst/>
                <a:uLnTx/>
                <a:uFillTx/>
                <a:latin typeface="Conduit ITC" panose="02000606040000020004" pitchFamily="2" charset="0"/>
                <a:ea typeface="+mn-ea"/>
                <a:cs typeface="+mn-cs"/>
              </a:rPr>
              <a:t>Annual Performance Report 2018-19</a:t>
            </a:r>
          </a:p>
        </p:txBody>
      </p:sp>
    </p:spTree>
    <p:extLst>
      <p:ext uri="{BB962C8B-B14F-4D97-AF65-F5344CB8AC3E}">
        <p14:creationId xmlns:p14="http://schemas.microsoft.com/office/powerpoint/2010/main" val="390493549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Globally connected">
    <p:bg>
      <p:bgPr>
        <a:solidFill>
          <a:srgbClr val="007453"/>
        </a:solidFill>
        <a:effectLst/>
      </p:bgPr>
    </p:bg>
    <p:spTree>
      <p:nvGrpSpPr>
        <p:cNvPr id="1" name=""/>
        <p:cNvGrpSpPr/>
        <p:nvPr/>
      </p:nvGrpSpPr>
      <p:grpSpPr>
        <a:xfrm>
          <a:off x="0" y="0"/>
          <a:ext cx="0" cy="0"/>
          <a:chOff x="0" y="0"/>
          <a:chExt cx="0" cy="0"/>
        </a:xfrm>
      </p:grpSpPr>
      <p:sp>
        <p:nvSpPr>
          <p:cNvPr id="9162" name="Rectangle 9161">
            <a:extLst>
              <a:ext uri="{FF2B5EF4-FFF2-40B4-BE49-F238E27FC236}">
                <a16:creationId xmlns:a16="http://schemas.microsoft.com/office/drawing/2014/main" id="{3DF6E933-99A9-4F84-B13E-7CE23B902F60}"/>
              </a:ext>
            </a:extLst>
          </p:cNvPr>
          <p:cNvSpPr/>
          <p:nvPr userDrawn="1"/>
        </p:nvSpPr>
        <p:spPr>
          <a:xfrm>
            <a:off x="-1" y="0"/>
            <a:ext cx="12215001" cy="6858000"/>
          </a:xfrm>
          <a:prstGeom prst="rect">
            <a:avLst/>
          </a:prstGeom>
          <a:noFill/>
          <a:ln w="25400" cap="flat" cmpd="sng" algn="ctr">
            <a:noFill/>
            <a:prstDash val="solid"/>
          </a:ln>
          <a:effectLst/>
        </p:spPr>
        <p:txBody>
          <a:bodyPr vert="horz" rtlCol="0" anchor="t"/>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dirty="0">
              <a:ln>
                <a:noFill/>
              </a:ln>
              <a:solidFill>
                <a:srgbClr val="FFFFFF"/>
              </a:solidFill>
              <a:effectLst/>
              <a:uLnTx/>
              <a:uFillTx/>
              <a:latin typeface="Conduit ITC" panose="02000606040000020004" pitchFamily="2" charset="0"/>
              <a:ea typeface="+mn-ea"/>
              <a:cs typeface="+mn-cs"/>
            </a:endParaRP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7200" b="1" i="0" u="none" strike="noStrike" kern="1200" cap="none" spc="0" normalizeH="0" baseline="0" noProof="0" dirty="0">
                <a:ln>
                  <a:noFill/>
                </a:ln>
                <a:solidFill>
                  <a:srgbClr val="FFFFFF"/>
                </a:solidFill>
                <a:effectLst/>
                <a:uLnTx/>
                <a:uFillTx/>
                <a:latin typeface="Conduit ITC" panose="02000606040000020004" pitchFamily="2" charset="0"/>
                <a:ea typeface="+mn-ea"/>
                <a:cs typeface="+mn-cs"/>
              </a:rPr>
              <a:t>Globally connected</a:t>
            </a: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3200" b="0" i="0" u="none" strike="noStrike" kern="1200" cap="none" spc="0" normalizeH="0" baseline="0" noProof="0" dirty="0">
                <a:ln>
                  <a:noFill/>
                </a:ln>
                <a:solidFill>
                  <a:srgbClr val="FFFFFF"/>
                </a:solidFill>
                <a:effectLst/>
                <a:uLnTx/>
                <a:uFillTx/>
                <a:latin typeface="Conduit ITC" panose="02000606040000020004" pitchFamily="2" charset="0"/>
                <a:ea typeface="+mn-ea"/>
                <a:cs typeface="+mn-cs"/>
              </a:rPr>
              <a:t>Promoting the growth of a sustainable Coventry economy</a:t>
            </a:r>
          </a:p>
        </p:txBody>
      </p:sp>
      <p:grpSp>
        <p:nvGrpSpPr>
          <p:cNvPr id="4175" name="Group 4174">
            <a:extLst>
              <a:ext uri="{FF2B5EF4-FFF2-40B4-BE49-F238E27FC236}">
                <a16:creationId xmlns:a16="http://schemas.microsoft.com/office/drawing/2014/main" id="{07415FE2-E0CC-40FD-8C1D-A4669FE72CAE}"/>
              </a:ext>
            </a:extLst>
          </p:cNvPr>
          <p:cNvGrpSpPr/>
          <p:nvPr userDrawn="1"/>
        </p:nvGrpSpPr>
        <p:grpSpPr>
          <a:xfrm>
            <a:off x="-144694" y="2293107"/>
            <a:ext cx="13074651" cy="3611035"/>
            <a:chOff x="-1190625" y="4810497"/>
            <a:chExt cx="9805988" cy="2708276"/>
          </a:xfrm>
        </p:grpSpPr>
        <p:grpSp>
          <p:nvGrpSpPr>
            <p:cNvPr id="4176" name="Group 205">
              <a:extLst>
                <a:ext uri="{FF2B5EF4-FFF2-40B4-BE49-F238E27FC236}">
                  <a16:creationId xmlns:a16="http://schemas.microsoft.com/office/drawing/2014/main" id="{AD4000A0-8BFE-486D-B9EF-41E6DAA7C62C}"/>
                </a:ext>
              </a:extLst>
            </p:cNvPr>
            <p:cNvGrpSpPr>
              <a:grpSpLocks/>
            </p:cNvGrpSpPr>
            <p:nvPr/>
          </p:nvGrpSpPr>
          <p:grpSpPr bwMode="auto">
            <a:xfrm>
              <a:off x="5292725" y="5601072"/>
              <a:ext cx="1530350" cy="1535113"/>
              <a:chOff x="3334" y="4068"/>
              <a:chExt cx="964" cy="967"/>
            </a:xfrm>
            <a:noFill/>
          </p:grpSpPr>
          <p:sp>
            <p:nvSpPr>
              <p:cNvPr id="8114" name="Freeform 5">
                <a:extLst>
                  <a:ext uri="{FF2B5EF4-FFF2-40B4-BE49-F238E27FC236}">
                    <a16:creationId xmlns:a16="http://schemas.microsoft.com/office/drawing/2014/main" id="{69442A66-1052-46B9-8137-4D29A361073E}"/>
                  </a:ext>
                </a:extLst>
              </p:cNvPr>
              <p:cNvSpPr>
                <a:spLocks/>
              </p:cNvSpPr>
              <p:nvPr/>
            </p:nvSpPr>
            <p:spPr bwMode="auto">
              <a:xfrm>
                <a:off x="3351" y="4622"/>
                <a:ext cx="585" cy="413"/>
              </a:xfrm>
              <a:custGeom>
                <a:avLst/>
                <a:gdLst>
                  <a:gd name="T0" fmla="*/ 811 w 1031"/>
                  <a:gd name="T1" fmla="*/ 36 h 728"/>
                  <a:gd name="T2" fmla="*/ 1025 w 1031"/>
                  <a:gd name="T3" fmla="*/ 7 h 728"/>
                  <a:gd name="T4" fmla="*/ 1025 w 1031"/>
                  <a:gd name="T5" fmla="*/ 722 h 728"/>
                  <a:gd name="T6" fmla="*/ 10 w 1031"/>
                  <a:gd name="T7" fmla="*/ 722 h 728"/>
                  <a:gd name="T8" fmla="*/ 9 w 1031"/>
                  <a:gd name="T9" fmla="*/ 627 h 728"/>
                  <a:gd name="T10" fmla="*/ 6 w 1031"/>
                  <a:gd name="T11" fmla="*/ 156 h 728"/>
                  <a:gd name="T12" fmla="*/ 79 w 1031"/>
                  <a:gd name="T13" fmla="*/ 139 h 728"/>
                  <a:gd name="T14" fmla="*/ 78 w 1031"/>
                  <a:gd name="T15" fmla="*/ 133 h 728"/>
                  <a:gd name="T16" fmla="*/ 0 w 1031"/>
                  <a:gd name="T17" fmla="*/ 151 h 728"/>
                  <a:gd name="T18" fmla="*/ 3 w 1031"/>
                  <a:gd name="T19" fmla="*/ 627 h 728"/>
                  <a:gd name="T20" fmla="*/ 3 w 1031"/>
                  <a:gd name="T21" fmla="*/ 728 h 728"/>
                  <a:gd name="T22" fmla="*/ 1031 w 1031"/>
                  <a:gd name="T23" fmla="*/ 728 h 728"/>
                  <a:gd name="T24" fmla="*/ 1031 w 1031"/>
                  <a:gd name="T25" fmla="*/ 0 h 728"/>
                  <a:gd name="T26" fmla="*/ 810 w 1031"/>
                  <a:gd name="T27" fmla="*/ 29 h 728"/>
                  <a:gd name="T28" fmla="*/ 811 w 1031"/>
                  <a:gd name="T29" fmla="*/ 3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1" h="728">
                    <a:moveTo>
                      <a:pt x="811" y="36"/>
                    </a:moveTo>
                    <a:lnTo>
                      <a:pt x="1025" y="7"/>
                    </a:lnTo>
                    <a:lnTo>
                      <a:pt x="1025" y="722"/>
                    </a:lnTo>
                    <a:lnTo>
                      <a:pt x="10" y="722"/>
                    </a:lnTo>
                    <a:lnTo>
                      <a:pt x="9" y="627"/>
                    </a:lnTo>
                    <a:lnTo>
                      <a:pt x="6" y="156"/>
                    </a:lnTo>
                    <a:lnTo>
                      <a:pt x="79" y="139"/>
                    </a:lnTo>
                    <a:lnTo>
                      <a:pt x="78" y="133"/>
                    </a:lnTo>
                    <a:lnTo>
                      <a:pt x="0" y="151"/>
                    </a:lnTo>
                    <a:lnTo>
                      <a:pt x="3" y="627"/>
                    </a:lnTo>
                    <a:lnTo>
                      <a:pt x="3" y="728"/>
                    </a:lnTo>
                    <a:lnTo>
                      <a:pt x="1031" y="728"/>
                    </a:lnTo>
                    <a:lnTo>
                      <a:pt x="1031" y="0"/>
                    </a:lnTo>
                    <a:lnTo>
                      <a:pt x="810" y="29"/>
                    </a:lnTo>
                    <a:lnTo>
                      <a:pt x="811" y="3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5" name="Freeform 6">
                <a:extLst>
                  <a:ext uri="{FF2B5EF4-FFF2-40B4-BE49-F238E27FC236}">
                    <a16:creationId xmlns:a16="http://schemas.microsoft.com/office/drawing/2014/main" id="{B2793020-C59A-4EF7-9347-2B323EC04B45}"/>
                  </a:ext>
                </a:extLst>
              </p:cNvPr>
              <p:cNvSpPr>
                <a:spLocks/>
              </p:cNvSpPr>
              <p:nvPr/>
            </p:nvSpPr>
            <p:spPr bwMode="auto">
              <a:xfrm>
                <a:off x="3410" y="4641"/>
                <a:ext cx="383" cy="57"/>
              </a:xfrm>
              <a:custGeom>
                <a:avLst/>
                <a:gdLst>
                  <a:gd name="T0" fmla="*/ 1 w 676"/>
                  <a:gd name="T1" fmla="*/ 101 h 101"/>
                  <a:gd name="T2" fmla="*/ 39 w 676"/>
                  <a:gd name="T3" fmla="*/ 92 h 101"/>
                  <a:gd name="T4" fmla="*/ 676 w 676"/>
                  <a:gd name="T5" fmla="*/ 7 h 101"/>
                  <a:gd name="T6" fmla="*/ 675 w 676"/>
                  <a:gd name="T7" fmla="*/ 0 h 101"/>
                  <a:gd name="T8" fmla="*/ 38 w 676"/>
                  <a:gd name="T9" fmla="*/ 86 h 101"/>
                  <a:gd name="T10" fmla="*/ 0 w 676"/>
                  <a:gd name="T11" fmla="*/ 94 h 101"/>
                  <a:gd name="T12" fmla="*/ 1 w 676"/>
                  <a:gd name="T13" fmla="*/ 101 h 101"/>
                </a:gdLst>
                <a:ahLst/>
                <a:cxnLst>
                  <a:cxn ang="0">
                    <a:pos x="T0" y="T1"/>
                  </a:cxn>
                  <a:cxn ang="0">
                    <a:pos x="T2" y="T3"/>
                  </a:cxn>
                  <a:cxn ang="0">
                    <a:pos x="T4" y="T5"/>
                  </a:cxn>
                  <a:cxn ang="0">
                    <a:pos x="T6" y="T7"/>
                  </a:cxn>
                  <a:cxn ang="0">
                    <a:pos x="T8" y="T9"/>
                  </a:cxn>
                  <a:cxn ang="0">
                    <a:pos x="T10" y="T11"/>
                  </a:cxn>
                  <a:cxn ang="0">
                    <a:pos x="T12" y="T13"/>
                  </a:cxn>
                </a:cxnLst>
                <a:rect l="0" t="0" r="r" b="b"/>
                <a:pathLst>
                  <a:path w="676" h="101">
                    <a:moveTo>
                      <a:pt x="1" y="101"/>
                    </a:moveTo>
                    <a:lnTo>
                      <a:pt x="39" y="92"/>
                    </a:lnTo>
                    <a:lnTo>
                      <a:pt x="676" y="7"/>
                    </a:lnTo>
                    <a:lnTo>
                      <a:pt x="675" y="0"/>
                    </a:lnTo>
                    <a:lnTo>
                      <a:pt x="38" y="86"/>
                    </a:lnTo>
                    <a:lnTo>
                      <a:pt x="0" y="94"/>
                    </a:lnTo>
                    <a:lnTo>
                      <a:pt x="1" y="1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6" name="Rectangle 7">
                <a:extLst>
                  <a:ext uri="{FF2B5EF4-FFF2-40B4-BE49-F238E27FC236}">
                    <a16:creationId xmlns:a16="http://schemas.microsoft.com/office/drawing/2014/main" id="{77926D83-86B2-47A4-9BC9-902F30EC0D3C}"/>
                  </a:ext>
                </a:extLst>
              </p:cNvPr>
              <p:cNvSpPr>
                <a:spLocks noChangeArrowheads="1"/>
              </p:cNvSpPr>
              <p:nvPr/>
            </p:nvSpPr>
            <p:spPr bwMode="auto">
              <a:xfrm>
                <a:off x="3355" y="4976"/>
                <a:ext cx="73"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7" name="Freeform 8">
                <a:extLst>
                  <a:ext uri="{FF2B5EF4-FFF2-40B4-BE49-F238E27FC236}">
                    <a16:creationId xmlns:a16="http://schemas.microsoft.com/office/drawing/2014/main" id="{DB7C58A0-BD60-4B7A-B571-9F7B3458505F}"/>
                  </a:ext>
                </a:extLst>
              </p:cNvPr>
              <p:cNvSpPr>
                <a:spLocks/>
              </p:cNvSpPr>
              <p:nvPr/>
            </p:nvSpPr>
            <p:spPr bwMode="auto">
              <a:xfrm>
                <a:off x="3352" y="4762"/>
                <a:ext cx="69" cy="14"/>
              </a:xfrm>
              <a:custGeom>
                <a:avLst/>
                <a:gdLst>
                  <a:gd name="T0" fmla="*/ 2 w 122"/>
                  <a:gd name="T1" fmla="*/ 25 h 25"/>
                  <a:gd name="T2" fmla="*/ 122 w 122"/>
                  <a:gd name="T3" fmla="*/ 6 h 25"/>
                  <a:gd name="T4" fmla="*/ 121 w 122"/>
                  <a:gd name="T5" fmla="*/ 0 h 25"/>
                  <a:gd name="T6" fmla="*/ 0 w 122"/>
                  <a:gd name="T7" fmla="*/ 19 h 25"/>
                </a:gdLst>
                <a:ahLst/>
                <a:cxnLst>
                  <a:cxn ang="0">
                    <a:pos x="T0" y="T1"/>
                  </a:cxn>
                  <a:cxn ang="0">
                    <a:pos x="T2" y="T3"/>
                  </a:cxn>
                  <a:cxn ang="0">
                    <a:pos x="T4" y="T5"/>
                  </a:cxn>
                  <a:cxn ang="0">
                    <a:pos x="T6" y="T7"/>
                  </a:cxn>
                </a:cxnLst>
                <a:rect l="0" t="0" r="r" b="b"/>
                <a:pathLst>
                  <a:path w="122" h="25">
                    <a:moveTo>
                      <a:pt x="2" y="25"/>
                    </a:moveTo>
                    <a:lnTo>
                      <a:pt x="122" y="6"/>
                    </a:lnTo>
                    <a:lnTo>
                      <a:pt x="121"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8" name="Rectangle 9">
                <a:extLst>
                  <a:ext uri="{FF2B5EF4-FFF2-40B4-BE49-F238E27FC236}">
                    <a16:creationId xmlns:a16="http://schemas.microsoft.com/office/drawing/2014/main" id="{D8701331-FDF1-4D1B-9A04-97E7AF3C45C1}"/>
                  </a:ext>
                </a:extLst>
              </p:cNvPr>
              <p:cNvSpPr>
                <a:spLocks noChangeArrowheads="1"/>
              </p:cNvSpPr>
              <p:nvPr/>
            </p:nvSpPr>
            <p:spPr bwMode="auto">
              <a:xfrm>
                <a:off x="3772" y="4727"/>
                <a:ext cx="4" cy="24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9" name="Rectangle 10">
                <a:extLst>
                  <a:ext uri="{FF2B5EF4-FFF2-40B4-BE49-F238E27FC236}">
                    <a16:creationId xmlns:a16="http://schemas.microsoft.com/office/drawing/2014/main" id="{040E18B7-5C95-4F13-A04C-ED0BA33A2550}"/>
                  </a:ext>
                </a:extLst>
              </p:cNvPr>
              <p:cNvSpPr>
                <a:spLocks noChangeArrowheads="1"/>
              </p:cNvSpPr>
              <p:nvPr/>
            </p:nvSpPr>
            <p:spPr bwMode="auto">
              <a:xfrm>
                <a:off x="3748" y="4727"/>
                <a:ext cx="4" cy="24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0" name="Rectangle 11">
                <a:extLst>
                  <a:ext uri="{FF2B5EF4-FFF2-40B4-BE49-F238E27FC236}">
                    <a16:creationId xmlns:a16="http://schemas.microsoft.com/office/drawing/2014/main" id="{42B73668-8C47-46A7-898C-A2CFBB37943A}"/>
                  </a:ext>
                </a:extLst>
              </p:cNvPr>
              <p:cNvSpPr>
                <a:spLocks noChangeArrowheads="1"/>
              </p:cNvSpPr>
              <p:nvPr/>
            </p:nvSpPr>
            <p:spPr bwMode="auto">
              <a:xfrm>
                <a:off x="3726" y="4730"/>
                <a:ext cx="3" cy="24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1" name="Rectangle 12">
                <a:extLst>
                  <a:ext uri="{FF2B5EF4-FFF2-40B4-BE49-F238E27FC236}">
                    <a16:creationId xmlns:a16="http://schemas.microsoft.com/office/drawing/2014/main" id="{C6E90EC6-339B-4AE2-B6D8-756A39D05D28}"/>
                  </a:ext>
                </a:extLst>
              </p:cNvPr>
              <p:cNvSpPr>
                <a:spLocks noChangeArrowheads="1"/>
              </p:cNvSpPr>
              <p:nvPr/>
            </p:nvSpPr>
            <p:spPr bwMode="auto">
              <a:xfrm>
                <a:off x="3704" y="4733"/>
                <a:ext cx="4" cy="23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2" name="Rectangle 13">
                <a:extLst>
                  <a:ext uri="{FF2B5EF4-FFF2-40B4-BE49-F238E27FC236}">
                    <a16:creationId xmlns:a16="http://schemas.microsoft.com/office/drawing/2014/main" id="{3D201444-D33B-4299-B5E8-AB47F9E42FBA}"/>
                  </a:ext>
                </a:extLst>
              </p:cNvPr>
              <p:cNvSpPr>
                <a:spLocks noChangeArrowheads="1"/>
              </p:cNvSpPr>
              <p:nvPr/>
            </p:nvSpPr>
            <p:spPr bwMode="auto">
              <a:xfrm>
                <a:off x="3685" y="4734"/>
                <a:ext cx="3" cy="24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3" name="Rectangle 14">
                <a:extLst>
                  <a:ext uri="{FF2B5EF4-FFF2-40B4-BE49-F238E27FC236}">
                    <a16:creationId xmlns:a16="http://schemas.microsoft.com/office/drawing/2014/main" id="{FAB7D8D1-DD49-4983-96BA-BCD3BE8C593B}"/>
                  </a:ext>
                </a:extLst>
              </p:cNvPr>
              <p:cNvSpPr>
                <a:spLocks noChangeArrowheads="1"/>
              </p:cNvSpPr>
              <p:nvPr/>
            </p:nvSpPr>
            <p:spPr bwMode="auto">
              <a:xfrm>
                <a:off x="3663" y="4736"/>
                <a:ext cx="4" cy="23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4" name="Rectangle 15">
                <a:extLst>
                  <a:ext uri="{FF2B5EF4-FFF2-40B4-BE49-F238E27FC236}">
                    <a16:creationId xmlns:a16="http://schemas.microsoft.com/office/drawing/2014/main" id="{FCF95EBD-CFA6-468C-8386-EBBC97649F74}"/>
                  </a:ext>
                </a:extLst>
              </p:cNvPr>
              <p:cNvSpPr>
                <a:spLocks noChangeArrowheads="1"/>
              </p:cNvSpPr>
              <p:nvPr/>
            </p:nvSpPr>
            <p:spPr bwMode="auto">
              <a:xfrm>
                <a:off x="3643" y="4741"/>
                <a:ext cx="4" cy="23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5" name="Rectangle 16">
                <a:extLst>
                  <a:ext uri="{FF2B5EF4-FFF2-40B4-BE49-F238E27FC236}">
                    <a16:creationId xmlns:a16="http://schemas.microsoft.com/office/drawing/2014/main" id="{9869DE18-4475-4431-B408-628EE336D757}"/>
                  </a:ext>
                </a:extLst>
              </p:cNvPr>
              <p:cNvSpPr>
                <a:spLocks noChangeArrowheads="1"/>
              </p:cNvSpPr>
              <p:nvPr/>
            </p:nvSpPr>
            <p:spPr bwMode="auto">
              <a:xfrm>
                <a:off x="3622" y="4741"/>
                <a:ext cx="4" cy="23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6" name="Rectangle 17">
                <a:extLst>
                  <a:ext uri="{FF2B5EF4-FFF2-40B4-BE49-F238E27FC236}">
                    <a16:creationId xmlns:a16="http://schemas.microsoft.com/office/drawing/2014/main" id="{AC57172E-2220-4D1B-9566-79B079B0574B}"/>
                  </a:ext>
                </a:extLst>
              </p:cNvPr>
              <p:cNvSpPr>
                <a:spLocks noChangeArrowheads="1"/>
              </p:cNvSpPr>
              <p:nvPr/>
            </p:nvSpPr>
            <p:spPr bwMode="auto">
              <a:xfrm>
                <a:off x="3603" y="4742"/>
                <a:ext cx="4" cy="23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7" name="Rectangle 18">
                <a:extLst>
                  <a:ext uri="{FF2B5EF4-FFF2-40B4-BE49-F238E27FC236}">
                    <a16:creationId xmlns:a16="http://schemas.microsoft.com/office/drawing/2014/main" id="{865E15E5-C147-4FE8-A0BC-188CEFEDE7E9}"/>
                  </a:ext>
                </a:extLst>
              </p:cNvPr>
              <p:cNvSpPr>
                <a:spLocks noChangeArrowheads="1"/>
              </p:cNvSpPr>
              <p:nvPr/>
            </p:nvSpPr>
            <p:spPr bwMode="auto">
              <a:xfrm>
                <a:off x="3582" y="4745"/>
                <a:ext cx="3" cy="22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8" name="Rectangle 19">
                <a:extLst>
                  <a:ext uri="{FF2B5EF4-FFF2-40B4-BE49-F238E27FC236}">
                    <a16:creationId xmlns:a16="http://schemas.microsoft.com/office/drawing/2014/main" id="{19245ED3-2B3C-49D8-B92E-3883DA246256}"/>
                  </a:ext>
                </a:extLst>
              </p:cNvPr>
              <p:cNvSpPr>
                <a:spLocks noChangeArrowheads="1"/>
              </p:cNvSpPr>
              <p:nvPr/>
            </p:nvSpPr>
            <p:spPr bwMode="auto">
              <a:xfrm>
                <a:off x="3562" y="4746"/>
                <a:ext cx="4" cy="22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29" name="Rectangle 20">
                <a:extLst>
                  <a:ext uri="{FF2B5EF4-FFF2-40B4-BE49-F238E27FC236}">
                    <a16:creationId xmlns:a16="http://schemas.microsoft.com/office/drawing/2014/main" id="{0D45B472-1677-416B-AA8F-41983B6D090F}"/>
                  </a:ext>
                </a:extLst>
              </p:cNvPr>
              <p:cNvSpPr>
                <a:spLocks noChangeArrowheads="1"/>
              </p:cNvSpPr>
              <p:nvPr/>
            </p:nvSpPr>
            <p:spPr bwMode="auto">
              <a:xfrm>
                <a:off x="3543" y="4750"/>
                <a:ext cx="3" cy="22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0" name="Rectangle 21">
                <a:extLst>
                  <a:ext uri="{FF2B5EF4-FFF2-40B4-BE49-F238E27FC236}">
                    <a16:creationId xmlns:a16="http://schemas.microsoft.com/office/drawing/2014/main" id="{DA59D583-B897-4E4D-86ED-F9EFBE191669}"/>
                  </a:ext>
                </a:extLst>
              </p:cNvPr>
              <p:cNvSpPr>
                <a:spLocks noChangeArrowheads="1"/>
              </p:cNvSpPr>
              <p:nvPr/>
            </p:nvSpPr>
            <p:spPr bwMode="auto">
              <a:xfrm>
                <a:off x="3525" y="4752"/>
                <a:ext cx="4" cy="22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1" name="Rectangle 22">
                <a:extLst>
                  <a:ext uri="{FF2B5EF4-FFF2-40B4-BE49-F238E27FC236}">
                    <a16:creationId xmlns:a16="http://schemas.microsoft.com/office/drawing/2014/main" id="{2648321B-5217-4192-B069-59371188C14F}"/>
                  </a:ext>
                </a:extLst>
              </p:cNvPr>
              <p:cNvSpPr>
                <a:spLocks noChangeArrowheads="1"/>
              </p:cNvSpPr>
              <p:nvPr/>
            </p:nvSpPr>
            <p:spPr bwMode="auto">
              <a:xfrm>
                <a:off x="3507" y="4753"/>
                <a:ext cx="3" cy="2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2" name="Rectangle 23">
                <a:extLst>
                  <a:ext uri="{FF2B5EF4-FFF2-40B4-BE49-F238E27FC236}">
                    <a16:creationId xmlns:a16="http://schemas.microsoft.com/office/drawing/2014/main" id="{524A0C22-0992-4645-B61A-19201DCA13A3}"/>
                  </a:ext>
                </a:extLst>
              </p:cNvPr>
              <p:cNvSpPr>
                <a:spLocks noChangeArrowheads="1"/>
              </p:cNvSpPr>
              <p:nvPr/>
            </p:nvSpPr>
            <p:spPr bwMode="auto">
              <a:xfrm>
                <a:off x="3489" y="4755"/>
                <a:ext cx="4" cy="221"/>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3" name="Rectangle 24">
                <a:extLst>
                  <a:ext uri="{FF2B5EF4-FFF2-40B4-BE49-F238E27FC236}">
                    <a16:creationId xmlns:a16="http://schemas.microsoft.com/office/drawing/2014/main" id="{FC0D4662-77D0-4E81-BC6C-D14789EB571D}"/>
                  </a:ext>
                </a:extLst>
              </p:cNvPr>
              <p:cNvSpPr>
                <a:spLocks noChangeArrowheads="1"/>
              </p:cNvSpPr>
              <p:nvPr/>
            </p:nvSpPr>
            <p:spPr bwMode="auto">
              <a:xfrm>
                <a:off x="3470" y="4758"/>
                <a:ext cx="4" cy="22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4" name="Rectangle 25">
                <a:extLst>
                  <a:ext uri="{FF2B5EF4-FFF2-40B4-BE49-F238E27FC236}">
                    <a16:creationId xmlns:a16="http://schemas.microsoft.com/office/drawing/2014/main" id="{F637FB0E-37E4-4172-A20A-96B8F81C4756}"/>
                  </a:ext>
                </a:extLst>
              </p:cNvPr>
              <p:cNvSpPr>
                <a:spLocks noChangeArrowheads="1"/>
              </p:cNvSpPr>
              <p:nvPr/>
            </p:nvSpPr>
            <p:spPr bwMode="auto">
              <a:xfrm>
                <a:off x="3452" y="4759"/>
                <a:ext cx="4" cy="21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5" name="Rectangle 26">
                <a:extLst>
                  <a:ext uri="{FF2B5EF4-FFF2-40B4-BE49-F238E27FC236}">
                    <a16:creationId xmlns:a16="http://schemas.microsoft.com/office/drawing/2014/main" id="{5808AC3F-65B3-4B3A-85DE-20FAEDA7C013}"/>
                  </a:ext>
                </a:extLst>
              </p:cNvPr>
              <p:cNvSpPr>
                <a:spLocks noChangeArrowheads="1"/>
              </p:cNvSpPr>
              <p:nvPr/>
            </p:nvSpPr>
            <p:spPr bwMode="auto">
              <a:xfrm>
                <a:off x="3438" y="4759"/>
                <a:ext cx="4" cy="21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6" name="Rectangle 27">
                <a:extLst>
                  <a:ext uri="{FF2B5EF4-FFF2-40B4-BE49-F238E27FC236}">
                    <a16:creationId xmlns:a16="http://schemas.microsoft.com/office/drawing/2014/main" id="{AA11C44A-51BD-4A0A-A1FC-E4D1F1B557D3}"/>
                  </a:ext>
                </a:extLst>
              </p:cNvPr>
              <p:cNvSpPr>
                <a:spLocks noChangeArrowheads="1"/>
              </p:cNvSpPr>
              <p:nvPr/>
            </p:nvSpPr>
            <p:spPr bwMode="auto">
              <a:xfrm>
                <a:off x="3416" y="4764"/>
                <a:ext cx="4" cy="21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7" name="Rectangle 28">
                <a:extLst>
                  <a:ext uri="{FF2B5EF4-FFF2-40B4-BE49-F238E27FC236}">
                    <a16:creationId xmlns:a16="http://schemas.microsoft.com/office/drawing/2014/main" id="{524854FE-4938-4CE4-BABF-AA5527606E4E}"/>
                  </a:ext>
                </a:extLst>
              </p:cNvPr>
              <p:cNvSpPr>
                <a:spLocks noChangeArrowheads="1"/>
              </p:cNvSpPr>
              <p:nvPr/>
            </p:nvSpPr>
            <p:spPr bwMode="auto">
              <a:xfrm>
                <a:off x="3395" y="4767"/>
                <a:ext cx="4" cy="211"/>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8" name="Rectangle 29">
                <a:extLst>
                  <a:ext uri="{FF2B5EF4-FFF2-40B4-BE49-F238E27FC236}">
                    <a16:creationId xmlns:a16="http://schemas.microsoft.com/office/drawing/2014/main" id="{9A58E494-C613-4F14-847A-51065E6BAA3A}"/>
                  </a:ext>
                </a:extLst>
              </p:cNvPr>
              <p:cNvSpPr>
                <a:spLocks noChangeArrowheads="1"/>
              </p:cNvSpPr>
              <p:nvPr/>
            </p:nvSpPr>
            <p:spPr bwMode="auto">
              <a:xfrm>
                <a:off x="3385" y="4767"/>
                <a:ext cx="4" cy="211"/>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39" name="Rectangle 30">
                <a:extLst>
                  <a:ext uri="{FF2B5EF4-FFF2-40B4-BE49-F238E27FC236}">
                    <a16:creationId xmlns:a16="http://schemas.microsoft.com/office/drawing/2014/main" id="{6F0DDE41-1129-41D9-911E-65E6F4AFD3C8}"/>
                  </a:ext>
                </a:extLst>
              </p:cNvPr>
              <p:cNvSpPr>
                <a:spLocks noChangeArrowheads="1"/>
              </p:cNvSpPr>
              <p:nvPr/>
            </p:nvSpPr>
            <p:spPr bwMode="auto">
              <a:xfrm>
                <a:off x="3374" y="4769"/>
                <a:ext cx="4" cy="20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0" name="Rectangle 31">
                <a:extLst>
                  <a:ext uri="{FF2B5EF4-FFF2-40B4-BE49-F238E27FC236}">
                    <a16:creationId xmlns:a16="http://schemas.microsoft.com/office/drawing/2014/main" id="{23DFF3D3-D9EA-4A56-B2F7-0B841BBF3E26}"/>
                  </a:ext>
                </a:extLst>
              </p:cNvPr>
              <p:cNvSpPr>
                <a:spLocks noChangeArrowheads="1"/>
              </p:cNvSpPr>
              <p:nvPr/>
            </p:nvSpPr>
            <p:spPr bwMode="auto">
              <a:xfrm>
                <a:off x="3362" y="4772"/>
                <a:ext cx="4" cy="206"/>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1" name="Freeform 32">
                <a:extLst>
                  <a:ext uri="{FF2B5EF4-FFF2-40B4-BE49-F238E27FC236}">
                    <a16:creationId xmlns:a16="http://schemas.microsoft.com/office/drawing/2014/main" id="{EB614B39-FAD1-49A7-9DEE-1648AEE96F66}"/>
                  </a:ext>
                </a:extLst>
              </p:cNvPr>
              <p:cNvSpPr>
                <a:spLocks/>
              </p:cNvSpPr>
              <p:nvPr/>
            </p:nvSpPr>
            <p:spPr bwMode="auto">
              <a:xfrm>
                <a:off x="3353" y="4752"/>
                <a:ext cx="442" cy="47"/>
              </a:xfrm>
              <a:custGeom>
                <a:avLst/>
                <a:gdLst>
                  <a:gd name="T0" fmla="*/ 778 w 779"/>
                  <a:gd name="T1" fmla="*/ 0 h 83"/>
                  <a:gd name="T2" fmla="*/ 133 w 779"/>
                  <a:gd name="T3" fmla="*/ 59 h 83"/>
                  <a:gd name="T4" fmla="*/ 0 w 779"/>
                  <a:gd name="T5" fmla="*/ 77 h 83"/>
                  <a:gd name="T6" fmla="*/ 1 w 779"/>
                  <a:gd name="T7" fmla="*/ 83 h 83"/>
                  <a:gd name="T8" fmla="*/ 134 w 779"/>
                  <a:gd name="T9" fmla="*/ 66 h 83"/>
                  <a:gd name="T10" fmla="*/ 779 w 779"/>
                  <a:gd name="T11" fmla="*/ 6 h 83"/>
                  <a:gd name="T12" fmla="*/ 778 w 779"/>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779" h="83">
                    <a:moveTo>
                      <a:pt x="778" y="0"/>
                    </a:moveTo>
                    <a:lnTo>
                      <a:pt x="133" y="59"/>
                    </a:lnTo>
                    <a:lnTo>
                      <a:pt x="0" y="77"/>
                    </a:lnTo>
                    <a:lnTo>
                      <a:pt x="1" y="83"/>
                    </a:lnTo>
                    <a:lnTo>
                      <a:pt x="134" y="66"/>
                    </a:lnTo>
                    <a:lnTo>
                      <a:pt x="779" y="6"/>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2" name="Freeform 33">
                <a:extLst>
                  <a:ext uri="{FF2B5EF4-FFF2-40B4-BE49-F238E27FC236}">
                    <a16:creationId xmlns:a16="http://schemas.microsoft.com/office/drawing/2014/main" id="{AC347E5A-BDD3-4159-86EE-6DB9BAD53D1C}"/>
                  </a:ext>
                </a:extLst>
              </p:cNvPr>
              <p:cNvSpPr>
                <a:spLocks/>
              </p:cNvSpPr>
              <p:nvPr/>
            </p:nvSpPr>
            <p:spPr bwMode="auto">
              <a:xfrm>
                <a:off x="3353" y="4780"/>
                <a:ext cx="442" cy="40"/>
              </a:xfrm>
              <a:custGeom>
                <a:avLst/>
                <a:gdLst>
                  <a:gd name="T0" fmla="*/ 778 w 779"/>
                  <a:gd name="T1" fmla="*/ 0 h 71"/>
                  <a:gd name="T2" fmla="*/ 132 w 779"/>
                  <a:gd name="T3" fmla="*/ 52 h 71"/>
                  <a:gd name="T4" fmla="*/ 0 w 779"/>
                  <a:gd name="T5" fmla="*/ 64 h 71"/>
                  <a:gd name="T6" fmla="*/ 1 w 779"/>
                  <a:gd name="T7" fmla="*/ 71 h 71"/>
                  <a:gd name="T8" fmla="*/ 132 w 779"/>
                  <a:gd name="T9" fmla="*/ 58 h 71"/>
                  <a:gd name="T10" fmla="*/ 132 w 779"/>
                  <a:gd name="T11" fmla="*/ 55 h 71"/>
                  <a:gd name="T12" fmla="*/ 132 w 779"/>
                  <a:gd name="T13" fmla="*/ 58 h 71"/>
                  <a:gd name="T14" fmla="*/ 779 w 779"/>
                  <a:gd name="T15" fmla="*/ 7 h 71"/>
                  <a:gd name="T16" fmla="*/ 778 w 779"/>
                  <a:gd name="T1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9" h="71">
                    <a:moveTo>
                      <a:pt x="778" y="0"/>
                    </a:moveTo>
                    <a:lnTo>
                      <a:pt x="132" y="52"/>
                    </a:lnTo>
                    <a:lnTo>
                      <a:pt x="0" y="64"/>
                    </a:lnTo>
                    <a:lnTo>
                      <a:pt x="1" y="71"/>
                    </a:lnTo>
                    <a:lnTo>
                      <a:pt x="132" y="58"/>
                    </a:lnTo>
                    <a:lnTo>
                      <a:pt x="132" y="55"/>
                    </a:lnTo>
                    <a:lnTo>
                      <a:pt x="132" y="58"/>
                    </a:lnTo>
                    <a:lnTo>
                      <a:pt x="779" y="7"/>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3" name="Freeform 34">
                <a:extLst>
                  <a:ext uri="{FF2B5EF4-FFF2-40B4-BE49-F238E27FC236}">
                    <a16:creationId xmlns:a16="http://schemas.microsoft.com/office/drawing/2014/main" id="{1A72EF7E-E837-4E7B-8693-4AE92AA92A86}"/>
                  </a:ext>
                </a:extLst>
              </p:cNvPr>
              <p:cNvSpPr>
                <a:spLocks/>
              </p:cNvSpPr>
              <p:nvPr/>
            </p:nvSpPr>
            <p:spPr bwMode="auto">
              <a:xfrm>
                <a:off x="3353" y="4808"/>
                <a:ext cx="442" cy="33"/>
              </a:xfrm>
              <a:custGeom>
                <a:avLst/>
                <a:gdLst>
                  <a:gd name="T0" fmla="*/ 778 w 779"/>
                  <a:gd name="T1" fmla="*/ 0 h 58"/>
                  <a:gd name="T2" fmla="*/ 133 w 779"/>
                  <a:gd name="T3" fmla="*/ 42 h 58"/>
                  <a:gd name="T4" fmla="*/ 0 w 779"/>
                  <a:gd name="T5" fmla="*/ 52 h 58"/>
                  <a:gd name="T6" fmla="*/ 1 w 779"/>
                  <a:gd name="T7" fmla="*/ 58 h 58"/>
                  <a:gd name="T8" fmla="*/ 134 w 779"/>
                  <a:gd name="T9" fmla="*/ 49 h 58"/>
                  <a:gd name="T10" fmla="*/ 779 w 779"/>
                  <a:gd name="T11" fmla="*/ 7 h 58"/>
                  <a:gd name="T12" fmla="*/ 778 w 779"/>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779" h="58">
                    <a:moveTo>
                      <a:pt x="778" y="0"/>
                    </a:moveTo>
                    <a:lnTo>
                      <a:pt x="133" y="42"/>
                    </a:lnTo>
                    <a:lnTo>
                      <a:pt x="0" y="52"/>
                    </a:lnTo>
                    <a:lnTo>
                      <a:pt x="1" y="58"/>
                    </a:lnTo>
                    <a:lnTo>
                      <a:pt x="134" y="49"/>
                    </a:lnTo>
                    <a:lnTo>
                      <a:pt x="779" y="7"/>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4" name="Freeform 35">
                <a:extLst>
                  <a:ext uri="{FF2B5EF4-FFF2-40B4-BE49-F238E27FC236}">
                    <a16:creationId xmlns:a16="http://schemas.microsoft.com/office/drawing/2014/main" id="{3263DFFE-C3C5-4868-96FC-A8C5431725C6}"/>
                  </a:ext>
                </a:extLst>
              </p:cNvPr>
              <p:cNvSpPr>
                <a:spLocks/>
              </p:cNvSpPr>
              <p:nvPr/>
            </p:nvSpPr>
            <p:spPr bwMode="auto">
              <a:xfrm>
                <a:off x="3353" y="4863"/>
                <a:ext cx="442" cy="25"/>
              </a:xfrm>
              <a:custGeom>
                <a:avLst/>
                <a:gdLst>
                  <a:gd name="T0" fmla="*/ 778 w 778"/>
                  <a:gd name="T1" fmla="*/ 0 h 44"/>
                  <a:gd name="T2" fmla="*/ 132 w 778"/>
                  <a:gd name="T3" fmla="*/ 31 h 44"/>
                  <a:gd name="T4" fmla="*/ 0 w 778"/>
                  <a:gd name="T5" fmla="*/ 38 h 44"/>
                  <a:gd name="T6" fmla="*/ 0 w 778"/>
                  <a:gd name="T7" fmla="*/ 44 h 44"/>
                  <a:gd name="T8" fmla="*/ 132 w 778"/>
                  <a:gd name="T9" fmla="*/ 38 h 44"/>
                  <a:gd name="T10" fmla="*/ 778 w 778"/>
                  <a:gd name="T11" fmla="*/ 7 h 44"/>
                  <a:gd name="T12" fmla="*/ 778 w 778"/>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778" h="44">
                    <a:moveTo>
                      <a:pt x="778" y="0"/>
                    </a:moveTo>
                    <a:lnTo>
                      <a:pt x="132" y="31"/>
                    </a:lnTo>
                    <a:lnTo>
                      <a:pt x="0" y="38"/>
                    </a:lnTo>
                    <a:lnTo>
                      <a:pt x="0" y="44"/>
                    </a:lnTo>
                    <a:lnTo>
                      <a:pt x="132" y="38"/>
                    </a:lnTo>
                    <a:lnTo>
                      <a:pt x="778" y="7"/>
                    </a:lnTo>
                    <a:lnTo>
                      <a:pt x="7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5" name="Freeform 36">
                <a:extLst>
                  <a:ext uri="{FF2B5EF4-FFF2-40B4-BE49-F238E27FC236}">
                    <a16:creationId xmlns:a16="http://schemas.microsoft.com/office/drawing/2014/main" id="{0425728E-7029-4626-8082-1577C4C202C2}"/>
                  </a:ext>
                </a:extLst>
              </p:cNvPr>
              <p:cNvSpPr>
                <a:spLocks/>
              </p:cNvSpPr>
              <p:nvPr/>
            </p:nvSpPr>
            <p:spPr bwMode="auto">
              <a:xfrm>
                <a:off x="3353" y="4892"/>
                <a:ext cx="441" cy="20"/>
              </a:xfrm>
              <a:custGeom>
                <a:avLst/>
                <a:gdLst>
                  <a:gd name="T0" fmla="*/ 777 w 777"/>
                  <a:gd name="T1" fmla="*/ 0 h 35"/>
                  <a:gd name="T2" fmla="*/ 132 w 777"/>
                  <a:gd name="T3" fmla="*/ 24 h 35"/>
                  <a:gd name="T4" fmla="*/ 0 w 777"/>
                  <a:gd name="T5" fmla="*/ 28 h 35"/>
                  <a:gd name="T6" fmla="*/ 0 w 777"/>
                  <a:gd name="T7" fmla="*/ 35 h 35"/>
                  <a:gd name="T8" fmla="*/ 132 w 777"/>
                  <a:gd name="T9" fmla="*/ 30 h 35"/>
                  <a:gd name="T10" fmla="*/ 777 w 777"/>
                  <a:gd name="T11" fmla="*/ 7 h 35"/>
                  <a:gd name="T12" fmla="*/ 777 w 777"/>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777" h="35">
                    <a:moveTo>
                      <a:pt x="777" y="0"/>
                    </a:moveTo>
                    <a:lnTo>
                      <a:pt x="132" y="24"/>
                    </a:lnTo>
                    <a:lnTo>
                      <a:pt x="0" y="28"/>
                    </a:lnTo>
                    <a:lnTo>
                      <a:pt x="0" y="35"/>
                    </a:lnTo>
                    <a:lnTo>
                      <a:pt x="132" y="30"/>
                    </a:lnTo>
                    <a:lnTo>
                      <a:pt x="777" y="7"/>
                    </a:lnTo>
                    <a:lnTo>
                      <a:pt x="77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6" name="Freeform 37">
                <a:extLst>
                  <a:ext uri="{FF2B5EF4-FFF2-40B4-BE49-F238E27FC236}">
                    <a16:creationId xmlns:a16="http://schemas.microsoft.com/office/drawing/2014/main" id="{BC3E34F0-4DA2-4AF4-9795-4CEB8209DE21}"/>
                  </a:ext>
                </a:extLst>
              </p:cNvPr>
              <p:cNvSpPr>
                <a:spLocks/>
              </p:cNvSpPr>
              <p:nvPr/>
            </p:nvSpPr>
            <p:spPr bwMode="auto">
              <a:xfrm>
                <a:off x="3355" y="4918"/>
                <a:ext cx="439" cy="17"/>
              </a:xfrm>
              <a:custGeom>
                <a:avLst/>
                <a:gdLst>
                  <a:gd name="T0" fmla="*/ 775 w 775"/>
                  <a:gd name="T1" fmla="*/ 0 h 29"/>
                  <a:gd name="T2" fmla="*/ 130 w 775"/>
                  <a:gd name="T3" fmla="*/ 21 h 29"/>
                  <a:gd name="T4" fmla="*/ 130 w 775"/>
                  <a:gd name="T5" fmla="*/ 24 h 29"/>
                  <a:gd name="T6" fmla="*/ 130 w 775"/>
                  <a:gd name="T7" fmla="*/ 21 h 29"/>
                  <a:gd name="T8" fmla="*/ 0 w 775"/>
                  <a:gd name="T9" fmla="*/ 22 h 29"/>
                  <a:gd name="T10" fmla="*/ 0 w 775"/>
                  <a:gd name="T11" fmla="*/ 29 h 29"/>
                  <a:gd name="T12" fmla="*/ 130 w 775"/>
                  <a:gd name="T13" fmla="*/ 27 h 29"/>
                  <a:gd name="T14" fmla="*/ 775 w 775"/>
                  <a:gd name="T15" fmla="*/ 7 h 29"/>
                  <a:gd name="T16" fmla="*/ 775 w 775"/>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5" h="29">
                    <a:moveTo>
                      <a:pt x="775" y="0"/>
                    </a:moveTo>
                    <a:lnTo>
                      <a:pt x="130" y="21"/>
                    </a:lnTo>
                    <a:lnTo>
                      <a:pt x="130" y="24"/>
                    </a:lnTo>
                    <a:lnTo>
                      <a:pt x="130" y="21"/>
                    </a:lnTo>
                    <a:lnTo>
                      <a:pt x="0" y="22"/>
                    </a:lnTo>
                    <a:lnTo>
                      <a:pt x="0" y="29"/>
                    </a:lnTo>
                    <a:lnTo>
                      <a:pt x="130" y="27"/>
                    </a:lnTo>
                    <a:lnTo>
                      <a:pt x="775" y="7"/>
                    </a:lnTo>
                    <a:lnTo>
                      <a:pt x="77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7" name="Freeform 38">
                <a:extLst>
                  <a:ext uri="{FF2B5EF4-FFF2-40B4-BE49-F238E27FC236}">
                    <a16:creationId xmlns:a16="http://schemas.microsoft.com/office/drawing/2014/main" id="{A2F92FAA-66F7-4D46-8F4E-BAC3D50CE11D}"/>
                  </a:ext>
                </a:extLst>
              </p:cNvPr>
              <p:cNvSpPr>
                <a:spLocks/>
              </p:cNvSpPr>
              <p:nvPr/>
            </p:nvSpPr>
            <p:spPr bwMode="auto">
              <a:xfrm>
                <a:off x="3353" y="4944"/>
                <a:ext cx="441" cy="13"/>
              </a:xfrm>
              <a:custGeom>
                <a:avLst/>
                <a:gdLst>
                  <a:gd name="T0" fmla="*/ 777 w 777"/>
                  <a:gd name="T1" fmla="*/ 0 h 22"/>
                  <a:gd name="T2" fmla="*/ 457 w 777"/>
                  <a:gd name="T3" fmla="*/ 6 h 22"/>
                  <a:gd name="T4" fmla="*/ 236 w 777"/>
                  <a:gd name="T5" fmla="*/ 11 h 22"/>
                  <a:gd name="T6" fmla="*/ 162 w 777"/>
                  <a:gd name="T7" fmla="*/ 13 h 22"/>
                  <a:gd name="T8" fmla="*/ 140 w 777"/>
                  <a:gd name="T9" fmla="*/ 13 h 22"/>
                  <a:gd name="T10" fmla="*/ 134 w 777"/>
                  <a:gd name="T11" fmla="*/ 13 h 22"/>
                  <a:gd name="T12" fmla="*/ 132 w 777"/>
                  <a:gd name="T13" fmla="*/ 14 h 22"/>
                  <a:gd name="T14" fmla="*/ 131 w 777"/>
                  <a:gd name="T15" fmla="*/ 14 h 22"/>
                  <a:gd name="T16" fmla="*/ 124 w 777"/>
                  <a:gd name="T17" fmla="*/ 14 h 22"/>
                  <a:gd name="T18" fmla="*/ 51 w 777"/>
                  <a:gd name="T19" fmla="*/ 15 h 22"/>
                  <a:gd name="T20" fmla="*/ 0 w 777"/>
                  <a:gd name="T21" fmla="*/ 15 h 22"/>
                  <a:gd name="T22" fmla="*/ 0 w 777"/>
                  <a:gd name="T23" fmla="*/ 22 h 22"/>
                  <a:gd name="T24" fmla="*/ 63 w 777"/>
                  <a:gd name="T25" fmla="*/ 22 h 22"/>
                  <a:gd name="T26" fmla="*/ 108 w 777"/>
                  <a:gd name="T27" fmla="*/ 21 h 22"/>
                  <a:gd name="T28" fmla="*/ 124 w 777"/>
                  <a:gd name="T29" fmla="*/ 21 h 22"/>
                  <a:gd name="T30" fmla="*/ 132 w 777"/>
                  <a:gd name="T31" fmla="*/ 20 h 22"/>
                  <a:gd name="T32" fmla="*/ 132 w 777"/>
                  <a:gd name="T33" fmla="*/ 19 h 22"/>
                  <a:gd name="T34" fmla="*/ 132 w 777"/>
                  <a:gd name="T35" fmla="*/ 20 h 22"/>
                  <a:gd name="T36" fmla="*/ 132 w 777"/>
                  <a:gd name="T37" fmla="*/ 20 h 22"/>
                  <a:gd name="T38" fmla="*/ 132 w 777"/>
                  <a:gd name="T39" fmla="*/ 19 h 22"/>
                  <a:gd name="T40" fmla="*/ 132 w 777"/>
                  <a:gd name="T41" fmla="*/ 20 h 22"/>
                  <a:gd name="T42" fmla="*/ 141 w 777"/>
                  <a:gd name="T43" fmla="*/ 20 h 22"/>
                  <a:gd name="T44" fmla="*/ 489 w 777"/>
                  <a:gd name="T45" fmla="*/ 12 h 22"/>
                  <a:gd name="T46" fmla="*/ 689 w 777"/>
                  <a:gd name="T47" fmla="*/ 8 h 22"/>
                  <a:gd name="T48" fmla="*/ 777 w 777"/>
                  <a:gd name="T49" fmla="*/ 6 h 22"/>
                  <a:gd name="T50" fmla="*/ 777 w 777"/>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77" h="22">
                    <a:moveTo>
                      <a:pt x="777" y="0"/>
                    </a:moveTo>
                    <a:cubicBezTo>
                      <a:pt x="777" y="0"/>
                      <a:pt x="617" y="3"/>
                      <a:pt x="457" y="6"/>
                    </a:cubicBezTo>
                    <a:cubicBezTo>
                      <a:pt x="377" y="8"/>
                      <a:pt x="297" y="9"/>
                      <a:pt x="236" y="11"/>
                    </a:cubicBezTo>
                    <a:cubicBezTo>
                      <a:pt x="205" y="11"/>
                      <a:pt x="180" y="12"/>
                      <a:pt x="162" y="13"/>
                    </a:cubicBezTo>
                    <a:cubicBezTo>
                      <a:pt x="153" y="13"/>
                      <a:pt x="145" y="13"/>
                      <a:pt x="140" y="13"/>
                    </a:cubicBezTo>
                    <a:cubicBezTo>
                      <a:pt x="138" y="13"/>
                      <a:pt x="136" y="13"/>
                      <a:pt x="134" y="13"/>
                    </a:cubicBezTo>
                    <a:lnTo>
                      <a:pt x="132" y="14"/>
                    </a:lnTo>
                    <a:lnTo>
                      <a:pt x="131" y="14"/>
                    </a:lnTo>
                    <a:cubicBezTo>
                      <a:pt x="131" y="14"/>
                      <a:pt x="128" y="14"/>
                      <a:pt x="124" y="14"/>
                    </a:cubicBezTo>
                    <a:cubicBezTo>
                      <a:pt x="109" y="15"/>
                      <a:pt x="79" y="15"/>
                      <a:pt x="51" y="15"/>
                    </a:cubicBezTo>
                    <a:cubicBezTo>
                      <a:pt x="24" y="15"/>
                      <a:pt x="0" y="15"/>
                      <a:pt x="0" y="15"/>
                    </a:cubicBezTo>
                    <a:lnTo>
                      <a:pt x="0" y="22"/>
                    </a:lnTo>
                    <a:cubicBezTo>
                      <a:pt x="0" y="22"/>
                      <a:pt x="31" y="22"/>
                      <a:pt x="63" y="22"/>
                    </a:cubicBezTo>
                    <a:cubicBezTo>
                      <a:pt x="79" y="21"/>
                      <a:pt x="95" y="21"/>
                      <a:pt x="108" y="21"/>
                    </a:cubicBezTo>
                    <a:cubicBezTo>
                      <a:pt x="114" y="21"/>
                      <a:pt x="120" y="21"/>
                      <a:pt x="124" y="21"/>
                    </a:cubicBezTo>
                    <a:cubicBezTo>
                      <a:pt x="128" y="21"/>
                      <a:pt x="131" y="20"/>
                      <a:pt x="132" y="20"/>
                    </a:cubicBezTo>
                    <a:lnTo>
                      <a:pt x="132" y="19"/>
                    </a:lnTo>
                    <a:lnTo>
                      <a:pt x="132" y="20"/>
                    </a:lnTo>
                    <a:lnTo>
                      <a:pt x="132" y="20"/>
                    </a:lnTo>
                    <a:lnTo>
                      <a:pt x="132" y="19"/>
                    </a:lnTo>
                    <a:lnTo>
                      <a:pt x="132" y="20"/>
                    </a:lnTo>
                    <a:cubicBezTo>
                      <a:pt x="133" y="20"/>
                      <a:pt x="136" y="20"/>
                      <a:pt x="141" y="20"/>
                    </a:cubicBezTo>
                    <a:cubicBezTo>
                      <a:pt x="181" y="18"/>
                      <a:pt x="340" y="15"/>
                      <a:pt x="489" y="12"/>
                    </a:cubicBezTo>
                    <a:cubicBezTo>
                      <a:pt x="563" y="10"/>
                      <a:pt x="635" y="9"/>
                      <a:pt x="689" y="8"/>
                    </a:cubicBezTo>
                    <a:cubicBezTo>
                      <a:pt x="742" y="7"/>
                      <a:pt x="777" y="6"/>
                      <a:pt x="777" y="6"/>
                    </a:cubicBezTo>
                    <a:lnTo>
                      <a:pt x="77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8" name="Freeform 39">
                <a:extLst>
                  <a:ext uri="{FF2B5EF4-FFF2-40B4-BE49-F238E27FC236}">
                    <a16:creationId xmlns:a16="http://schemas.microsoft.com/office/drawing/2014/main" id="{AD20FD80-19A3-4F54-8A62-326E0C077E4C}"/>
                  </a:ext>
                </a:extLst>
              </p:cNvPr>
              <p:cNvSpPr>
                <a:spLocks/>
              </p:cNvSpPr>
              <p:nvPr/>
            </p:nvSpPr>
            <p:spPr bwMode="auto">
              <a:xfrm>
                <a:off x="3490" y="4663"/>
                <a:ext cx="22" cy="19"/>
              </a:xfrm>
              <a:custGeom>
                <a:avLst/>
                <a:gdLst>
                  <a:gd name="T0" fmla="*/ 0 w 38"/>
                  <a:gd name="T1" fmla="*/ 5 h 33"/>
                  <a:gd name="T2" fmla="*/ 34 w 38"/>
                  <a:gd name="T3" fmla="*/ 33 h 33"/>
                  <a:gd name="T4" fmla="*/ 38 w 38"/>
                  <a:gd name="T5" fmla="*/ 28 h 33"/>
                  <a:gd name="T6" fmla="*/ 4 w 38"/>
                  <a:gd name="T7" fmla="*/ 0 h 33"/>
                </a:gdLst>
                <a:ahLst/>
                <a:cxnLst>
                  <a:cxn ang="0">
                    <a:pos x="T0" y="T1"/>
                  </a:cxn>
                  <a:cxn ang="0">
                    <a:pos x="T2" y="T3"/>
                  </a:cxn>
                  <a:cxn ang="0">
                    <a:pos x="T4" y="T5"/>
                  </a:cxn>
                  <a:cxn ang="0">
                    <a:pos x="T6" y="T7"/>
                  </a:cxn>
                </a:cxnLst>
                <a:rect l="0" t="0" r="r" b="b"/>
                <a:pathLst>
                  <a:path w="38" h="33">
                    <a:moveTo>
                      <a:pt x="0" y="5"/>
                    </a:moveTo>
                    <a:lnTo>
                      <a:pt x="34" y="33"/>
                    </a:lnTo>
                    <a:lnTo>
                      <a:pt x="38" y="28"/>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49" name="Freeform 40">
                <a:extLst>
                  <a:ext uri="{FF2B5EF4-FFF2-40B4-BE49-F238E27FC236}">
                    <a16:creationId xmlns:a16="http://schemas.microsoft.com/office/drawing/2014/main" id="{101D805D-9E44-47EB-BDDF-737E8D0C634E}"/>
                  </a:ext>
                </a:extLst>
              </p:cNvPr>
              <p:cNvSpPr>
                <a:spLocks/>
              </p:cNvSpPr>
              <p:nvPr/>
            </p:nvSpPr>
            <p:spPr bwMode="auto">
              <a:xfrm>
                <a:off x="3364" y="4566"/>
                <a:ext cx="433" cy="414"/>
              </a:xfrm>
              <a:custGeom>
                <a:avLst/>
                <a:gdLst>
                  <a:gd name="T0" fmla="*/ 110 w 765"/>
                  <a:gd name="T1" fmla="*/ 385 h 730"/>
                  <a:gd name="T2" fmla="*/ 110 w 765"/>
                  <a:gd name="T3" fmla="*/ 730 h 730"/>
                  <a:gd name="T4" fmla="*/ 762 w 765"/>
                  <a:gd name="T5" fmla="*/ 719 h 730"/>
                  <a:gd name="T6" fmla="*/ 765 w 765"/>
                  <a:gd name="T7" fmla="*/ 273 h 730"/>
                  <a:gd name="T8" fmla="*/ 127 w 765"/>
                  <a:gd name="T9" fmla="*/ 342 h 730"/>
                  <a:gd name="T10" fmla="*/ 8 w 765"/>
                  <a:gd name="T11" fmla="*/ 18 h 730"/>
                  <a:gd name="T12" fmla="*/ 17 w 765"/>
                  <a:gd name="T13" fmla="*/ 9 h 730"/>
                  <a:gd name="T14" fmla="*/ 223 w 765"/>
                  <a:gd name="T15" fmla="*/ 176 h 730"/>
                  <a:gd name="T16" fmla="*/ 227 w 765"/>
                  <a:gd name="T17" fmla="*/ 171 h 730"/>
                  <a:gd name="T18" fmla="*/ 17 w 765"/>
                  <a:gd name="T19" fmla="*/ 0 h 730"/>
                  <a:gd name="T20" fmla="*/ 0 w 765"/>
                  <a:gd name="T21" fmla="*/ 16 h 730"/>
                  <a:gd name="T22" fmla="*/ 123 w 765"/>
                  <a:gd name="T23" fmla="*/ 349 h 730"/>
                  <a:gd name="T24" fmla="*/ 758 w 765"/>
                  <a:gd name="T25" fmla="*/ 280 h 730"/>
                  <a:gd name="T26" fmla="*/ 755 w 765"/>
                  <a:gd name="T27" fmla="*/ 713 h 730"/>
                  <a:gd name="T28" fmla="*/ 117 w 765"/>
                  <a:gd name="T29" fmla="*/ 723 h 730"/>
                  <a:gd name="T30" fmla="*/ 117 w 765"/>
                  <a:gd name="T31" fmla="*/ 385 h 730"/>
                  <a:gd name="T32" fmla="*/ 110 w 765"/>
                  <a:gd name="T33" fmla="*/ 385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5" h="730">
                    <a:moveTo>
                      <a:pt x="110" y="385"/>
                    </a:moveTo>
                    <a:lnTo>
                      <a:pt x="110" y="730"/>
                    </a:lnTo>
                    <a:lnTo>
                      <a:pt x="762" y="719"/>
                    </a:lnTo>
                    <a:lnTo>
                      <a:pt x="765" y="273"/>
                    </a:lnTo>
                    <a:lnTo>
                      <a:pt x="127" y="342"/>
                    </a:lnTo>
                    <a:lnTo>
                      <a:pt x="8" y="18"/>
                    </a:lnTo>
                    <a:lnTo>
                      <a:pt x="17" y="9"/>
                    </a:lnTo>
                    <a:lnTo>
                      <a:pt x="223" y="176"/>
                    </a:lnTo>
                    <a:lnTo>
                      <a:pt x="227" y="171"/>
                    </a:lnTo>
                    <a:lnTo>
                      <a:pt x="17" y="0"/>
                    </a:lnTo>
                    <a:lnTo>
                      <a:pt x="0" y="16"/>
                    </a:lnTo>
                    <a:lnTo>
                      <a:pt x="123" y="349"/>
                    </a:lnTo>
                    <a:lnTo>
                      <a:pt x="758" y="280"/>
                    </a:lnTo>
                    <a:lnTo>
                      <a:pt x="755" y="713"/>
                    </a:lnTo>
                    <a:lnTo>
                      <a:pt x="117" y="723"/>
                    </a:lnTo>
                    <a:lnTo>
                      <a:pt x="117" y="385"/>
                    </a:lnTo>
                    <a:lnTo>
                      <a:pt x="110"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0" name="Freeform 41">
                <a:extLst>
                  <a:ext uri="{FF2B5EF4-FFF2-40B4-BE49-F238E27FC236}">
                    <a16:creationId xmlns:a16="http://schemas.microsoft.com/office/drawing/2014/main" id="{11A98705-15AA-4BE3-8FFB-FC9AE118B75C}"/>
                  </a:ext>
                </a:extLst>
              </p:cNvPr>
              <p:cNvSpPr>
                <a:spLocks/>
              </p:cNvSpPr>
              <p:nvPr/>
            </p:nvSpPr>
            <p:spPr bwMode="auto">
              <a:xfrm>
                <a:off x="3334" y="4068"/>
                <a:ext cx="900" cy="531"/>
              </a:xfrm>
              <a:custGeom>
                <a:avLst/>
                <a:gdLst>
                  <a:gd name="T0" fmla="*/ 7 w 1588"/>
                  <a:gd name="T1" fmla="*/ 826 h 936"/>
                  <a:gd name="T2" fmla="*/ 7 w 1588"/>
                  <a:gd name="T3" fmla="*/ 826 h 936"/>
                  <a:gd name="T4" fmla="*/ 7 w 1588"/>
                  <a:gd name="T5" fmla="*/ 821 h 936"/>
                  <a:gd name="T6" fmla="*/ 13 w 1588"/>
                  <a:gd name="T7" fmla="*/ 807 h 936"/>
                  <a:gd name="T8" fmla="*/ 66 w 1588"/>
                  <a:gd name="T9" fmla="*/ 749 h 936"/>
                  <a:gd name="T10" fmla="*/ 371 w 1588"/>
                  <a:gd name="T11" fmla="*/ 384 h 936"/>
                  <a:gd name="T12" fmla="*/ 417 w 1588"/>
                  <a:gd name="T13" fmla="*/ 319 h 936"/>
                  <a:gd name="T14" fmla="*/ 417 w 1588"/>
                  <a:gd name="T15" fmla="*/ 311 h 936"/>
                  <a:gd name="T16" fmla="*/ 418 w 1588"/>
                  <a:gd name="T17" fmla="*/ 272 h 936"/>
                  <a:gd name="T18" fmla="*/ 420 w 1588"/>
                  <a:gd name="T19" fmla="*/ 249 h 936"/>
                  <a:gd name="T20" fmla="*/ 425 w 1588"/>
                  <a:gd name="T21" fmla="*/ 244 h 936"/>
                  <a:gd name="T22" fmla="*/ 432 w 1588"/>
                  <a:gd name="T23" fmla="*/ 260 h 936"/>
                  <a:gd name="T24" fmla="*/ 437 w 1588"/>
                  <a:gd name="T25" fmla="*/ 315 h 936"/>
                  <a:gd name="T26" fmla="*/ 843 w 1588"/>
                  <a:gd name="T27" fmla="*/ 488 h 936"/>
                  <a:gd name="T28" fmla="*/ 1083 w 1588"/>
                  <a:gd name="T29" fmla="*/ 163 h 936"/>
                  <a:gd name="T30" fmla="*/ 1137 w 1588"/>
                  <a:gd name="T31" fmla="*/ 42 h 936"/>
                  <a:gd name="T32" fmla="*/ 1136 w 1588"/>
                  <a:gd name="T33" fmla="*/ 10 h 936"/>
                  <a:gd name="T34" fmla="*/ 1139 w 1588"/>
                  <a:gd name="T35" fmla="*/ 11 h 936"/>
                  <a:gd name="T36" fmla="*/ 1142 w 1588"/>
                  <a:gd name="T37" fmla="*/ 7 h 936"/>
                  <a:gd name="T38" fmla="*/ 1142 w 1588"/>
                  <a:gd name="T39" fmla="*/ 6 h 936"/>
                  <a:gd name="T40" fmla="*/ 1142 w 1588"/>
                  <a:gd name="T41" fmla="*/ 6 h 936"/>
                  <a:gd name="T42" fmla="*/ 1142 w 1588"/>
                  <a:gd name="T43" fmla="*/ 6 h 936"/>
                  <a:gd name="T44" fmla="*/ 1142 w 1588"/>
                  <a:gd name="T45" fmla="*/ 6 h 936"/>
                  <a:gd name="T46" fmla="*/ 1142 w 1588"/>
                  <a:gd name="T47" fmla="*/ 6 h 936"/>
                  <a:gd name="T48" fmla="*/ 1142 w 1588"/>
                  <a:gd name="T49" fmla="*/ 6 h 936"/>
                  <a:gd name="T50" fmla="*/ 1149 w 1588"/>
                  <a:gd name="T51" fmla="*/ 20 h 936"/>
                  <a:gd name="T52" fmla="*/ 1161 w 1588"/>
                  <a:gd name="T53" fmla="*/ 85 h 936"/>
                  <a:gd name="T54" fmla="*/ 1161 w 1588"/>
                  <a:gd name="T55" fmla="*/ 84 h 936"/>
                  <a:gd name="T56" fmla="*/ 1161 w 1588"/>
                  <a:gd name="T57" fmla="*/ 98 h 936"/>
                  <a:gd name="T58" fmla="*/ 1215 w 1588"/>
                  <a:gd name="T59" fmla="*/ 122 h 936"/>
                  <a:gd name="T60" fmla="*/ 1585 w 1588"/>
                  <a:gd name="T61" fmla="*/ 285 h 936"/>
                  <a:gd name="T62" fmla="*/ 1583 w 1588"/>
                  <a:gd name="T63" fmla="*/ 278 h 936"/>
                  <a:gd name="T64" fmla="*/ 1218 w 1588"/>
                  <a:gd name="T65" fmla="*/ 116 h 936"/>
                  <a:gd name="T66" fmla="*/ 1168 w 1588"/>
                  <a:gd name="T67" fmla="*/ 84 h 936"/>
                  <a:gd name="T68" fmla="*/ 1168 w 1588"/>
                  <a:gd name="T69" fmla="*/ 84 h 936"/>
                  <a:gd name="T70" fmla="*/ 1158 w 1588"/>
                  <a:gd name="T71" fmla="*/ 32 h 936"/>
                  <a:gd name="T72" fmla="*/ 1156 w 1588"/>
                  <a:gd name="T73" fmla="*/ 20 h 936"/>
                  <a:gd name="T74" fmla="*/ 1146 w 1588"/>
                  <a:gd name="T75" fmla="*/ 1 h 936"/>
                  <a:gd name="T76" fmla="*/ 1137 w 1588"/>
                  <a:gd name="T77" fmla="*/ 2 h 936"/>
                  <a:gd name="T78" fmla="*/ 1133 w 1588"/>
                  <a:gd name="T79" fmla="*/ 10 h 936"/>
                  <a:gd name="T80" fmla="*/ 1131 w 1588"/>
                  <a:gd name="T81" fmla="*/ 95 h 936"/>
                  <a:gd name="T82" fmla="*/ 1081 w 1588"/>
                  <a:gd name="T83" fmla="*/ 170 h 936"/>
                  <a:gd name="T84" fmla="*/ 442 w 1588"/>
                  <a:gd name="T85" fmla="*/ 312 h 936"/>
                  <a:gd name="T86" fmla="*/ 444 w 1588"/>
                  <a:gd name="T87" fmla="*/ 315 h 936"/>
                  <a:gd name="T88" fmla="*/ 439 w 1588"/>
                  <a:gd name="T89" fmla="*/ 262 h 936"/>
                  <a:gd name="T90" fmla="*/ 430 w 1588"/>
                  <a:gd name="T91" fmla="*/ 240 h 936"/>
                  <a:gd name="T92" fmla="*/ 418 w 1588"/>
                  <a:gd name="T93" fmla="*/ 240 h 936"/>
                  <a:gd name="T94" fmla="*/ 411 w 1588"/>
                  <a:gd name="T95" fmla="*/ 272 h 936"/>
                  <a:gd name="T96" fmla="*/ 411 w 1588"/>
                  <a:gd name="T97" fmla="*/ 311 h 936"/>
                  <a:gd name="T98" fmla="*/ 414 w 1588"/>
                  <a:gd name="T99" fmla="*/ 318 h 936"/>
                  <a:gd name="T100" fmla="*/ 358 w 1588"/>
                  <a:gd name="T101" fmla="*/ 376 h 936"/>
                  <a:gd name="T102" fmla="*/ 65 w 1588"/>
                  <a:gd name="T103" fmla="*/ 742 h 936"/>
                  <a:gd name="T104" fmla="*/ 59 w 1588"/>
                  <a:gd name="T105" fmla="*/ 740 h 936"/>
                  <a:gd name="T106" fmla="*/ 10 w 1588"/>
                  <a:gd name="T107" fmla="*/ 805 h 936"/>
                  <a:gd name="T108" fmla="*/ 0 w 1588"/>
                  <a:gd name="T109" fmla="*/ 821 h 936"/>
                  <a:gd name="T110" fmla="*/ 1 w 1588"/>
                  <a:gd name="T111" fmla="*/ 828 h 936"/>
                  <a:gd name="T112" fmla="*/ 47 w 1588"/>
                  <a:gd name="T113" fmla="*/ 934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88" h="936">
                    <a:moveTo>
                      <a:pt x="47" y="934"/>
                    </a:moveTo>
                    <a:lnTo>
                      <a:pt x="7" y="826"/>
                    </a:lnTo>
                    <a:lnTo>
                      <a:pt x="4" y="827"/>
                    </a:lnTo>
                    <a:lnTo>
                      <a:pt x="7" y="826"/>
                    </a:lnTo>
                    <a:lnTo>
                      <a:pt x="7" y="826"/>
                    </a:lnTo>
                    <a:cubicBezTo>
                      <a:pt x="7" y="825"/>
                      <a:pt x="7" y="823"/>
                      <a:pt x="7" y="821"/>
                    </a:cubicBezTo>
                    <a:cubicBezTo>
                      <a:pt x="7" y="817"/>
                      <a:pt x="8" y="811"/>
                      <a:pt x="12" y="807"/>
                    </a:cubicBezTo>
                    <a:lnTo>
                      <a:pt x="13" y="807"/>
                    </a:lnTo>
                    <a:lnTo>
                      <a:pt x="62" y="747"/>
                    </a:lnTo>
                    <a:lnTo>
                      <a:pt x="66" y="749"/>
                    </a:lnTo>
                    <a:lnTo>
                      <a:pt x="68" y="749"/>
                    </a:lnTo>
                    <a:lnTo>
                      <a:pt x="371" y="384"/>
                    </a:lnTo>
                    <a:lnTo>
                      <a:pt x="367" y="376"/>
                    </a:lnTo>
                    <a:lnTo>
                      <a:pt x="417" y="319"/>
                    </a:lnTo>
                    <a:lnTo>
                      <a:pt x="417" y="318"/>
                    </a:lnTo>
                    <a:cubicBezTo>
                      <a:pt x="417" y="316"/>
                      <a:pt x="417" y="313"/>
                      <a:pt x="417" y="311"/>
                    </a:cubicBezTo>
                    <a:cubicBezTo>
                      <a:pt x="417" y="303"/>
                      <a:pt x="417" y="295"/>
                      <a:pt x="417" y="287"/>
                    </a:cubicBezTo>
                    <a:cubicBezTo>
                      <a:pt x="417" y="282"/>
                      <a:pt x="417" y="277"/>
                      <a:pt x="418" y="272"/>
                    </a:cubicBezTo>
                    <a:cubicBezTo>
                      <a:pt x="418" y="269"/>
                      <a:pt x="418" y="263"/>
                      <a:pt x="419" y="257"/>
                    </a:cubicBezTo>
                    <a:cubicBezTo>
                      <a:pt x="419" y="254"/>
                      <a:pt x="420" y="252"/>
                      <a:pt x="420" y="249"/>
                    </a:cubicBezTo>
                    <a:cubicBezTo>
                      <a:pt x="421" y="247"/>
                      <a:pt x="422" y="246"/>
                      <a:pt x="423" y="245"/>
                    </a:cubicBezTo>
                    <a:cubicBezTo>
                      <a:pt x="424" y="244"/>
                      <a:pt x="424" y="244"/>
                      <a:pt x="425" y="244"/>
                    </a:cubicBezTo>
                    <a:cubicBezTo>
                      <a:pt x="425" y="244"/>
                      <a:pt x="425" y="244"/>
                      <a:pt x="427" y="246"/>
                    </a:cubicBezTo>
                    <a:cubicBezTo>
                      <a:pt x="428" y="248"/>
                      <a:pt x="430" y="254"/>
                      <a:pt x="432" y="260"/>
                    </a:cubicBezTo>
                    <a:cubicBezTo>
                      <a:pt x="434" y="270"/>
                      <a:pt x="435" y="283"/>
                      <a:pt x="436" y="293"/>
                    </a:cubicBezTo>
                    <a:cubicBezTo>
                      <a:pt x="437" y="304"/>
                      <a:pt x="437" y="313"/>
                      <a:pt x="437" y="315"/>
                    </a:cubicBezTo>
                    <a:lnTo>
                      <a:pt x="438" y="317"/>
                    </a:lnTo>
                    <a:lnTo>
                      <a:pt x="843" y="488"/>
                    </a:lnTo>
                    <a:lnTo>
                      <a:pt x="1090" y="170"/>
                    </a:lnTo>
                    <a:lnTo>
                      <a:pt x="1083" y="163"/>
                    </a:lnTo>
                    <a:lnTo>
                      <a:pt x="1137" y="97"/>
                    </a:lnTo>
                    <a:lnTo>
                      <a:pt x="1137" y="42"/>
                    </a:lnTo>
                    <a:lnTo>
                      <a:pt x="1139" y="11"/>
                    </a:lnTo>
                    <a:lnTo>
                      <a:pt x="1136" y="10"/>
                    </a:lnTo>
                    <a:lnTo>
                      <a:pt x="1139" y="11"/>
                    </a:lnTo>
                    <a:lnTo>
                      <a:pt x="1139" y="11"/>
                    </a:lnTo>
                    <a:cubicBezTo>
                      <a:pt x="1139" y="11"/>
                      <a:pt x="1140" y="9"/>
                      <a:pt x="1141" y="8"/>
                    </a:cubicBezTo>
                    <a:lnTo>
                      <a:pt x="1142" y="7"/>
                    </a:lnTo>
                    <a:lnTo>
                      <a:pt x="1142" y="6"/>
                    </a:lnTo>
                    <a:lnTo>
                      <a:pt x="1142" y="6"/>
                    </a:lnTo>
                    <a:lnTo>
                      <a:pt x="1142" y="6"/>
                    </a:lnTo>
                    <a:lnTo>
                      <a:pt x="1142" y="6"/>
                    </a:lnTo>
                    <a:lnTo>
                      <a:pt x="1142" y="6"/>
                    </a:lnTo>
                    <a:lnTo>
                      <a:pt x="1142" y="6"/>
                    </a:lnTo>
                    <a:lnTo>
                      <a:pt x="1142" y="6"/>
                    </a:lnTo>
                    <a:lnTo>
                      <a:pt x="1142" y="6"/>
                    </a:lnTo>
                    <a:lnTo>
                      <a:pt x="1142" y="6"/>
                    </a:lnTo>
                    <a:lnTo>
                      <a:pt x="1142" y="6"/>
                    </a:lnTo>
                    <a:lnTo>
                      <a:pt x="1142" y="6"/>
                    </a:lnTo>
                    <a:lnTo>
                      <a:pt x="1142" y="6"/>
                    </a:lnTo>
                    <a:cubicBezTo>
                      <a:pt x="1144" y="8"/>
                      <a:pt x="1146" y="10"/>
                      <a:pt x="1147" y="13"/>
                    </a:cubicBezTo>
                    <a:cubicBezTo>
                      <a:pt x="1149" y="16"/>
                      <a:pt x="1149" y="19"/>
                      <a:pt x="1149" y="20"/>
                    </a:cubicBezTo>
                    <a:cubicBezTo>
                      <a:pt x="1149" y="22"/>
                      <a:pt x="1150" y="23"/>
                      <a:pt x="1150" y="25"/>
                    </a:cubicBezTo>
                    <a:cubicBezTo>
                      <a:pt x="1152" y="40"/>
                      <a:pt x="1161" y="85"/>
                      <a:pt x="1161" y="85"/>
                    </a:cubicBezTo>
                    <a:lnTo>
                      <a:pt x="1164" y="84"/>
                    </a:lnTo>
                    <a:lnTo>
                      <a:pt x="1161" y="84"/>
                    </a:lnTo>
                    <a:lnTo>
                      <a:pt x="1161" y="96"/>
                    </a:lnTo>
                    <a:lnTo>
                      <a:pt x="1161" y="98"/>
                    </a:lnTo>
                    <a:lnTo>
                      <a:pt x="1215" y="122"/>
                    </a:lnTo>
                    <a:lnTo>
                      <a:pt x="1215" y="122"/>
                    </a:lnTo>
                    <a:lnTo>
                      <a:pt x="1581" y="284"/>
                    </a:lnTo>
                    <a:lnTo>
                      <a:pt x="1585" y="285"/>
                    </a:lnTo>
                    <a:lnTo>
                      <a:pt x="1588" y="279"/>
                    </a:lnTo>
                    <a:lnTo>
                      <a:pt x="1583" y="278"/>
                    </a:lnTo>
                    <a:lnTo>
                      <a:pt x="1218" y="116"/>
                    </a:lnTo>
                    <a:lnTo>
                      <a:pt x="1218" y="116"/>
                    </a:lnTo>
                    <a:lnTo>
                      <a:pt x="1168" y="94"/>
                    </a:lnTo>
                    <a:lnTo>
                      <a:pt x="1168" y="84"/>
                    </a:lnTo>
                    <a:lnTo>
                      <a:pt x="1168" y="84"/>
                    </a:lnTo>
                    <a:lnTo>
                      <a:pt x="1168" y="84"/>
                    </a:lnTo>
                    <a:cubicBezTo>
                      <a:pt x="1168" y="84"/>
                      <a:pt x="1165" y="69"/>
                      <a:pt x="1162" y="54"/>
                    </a:cubicBezTo>
                    <a:cubicBezTo>
                      <a:pt x="1160" y="46"/>
                      <a:pt x="1159" y="38"/>
                      <a:pt x="1158" y="32"/>
                    </a:cubicBezTo>
                    <a:cubicBezTo>
                      <a:pt x="1157" y="29"/>
                      <a:pt x="1157" y="26"/>
                      <a:pt x="1156" y="24"/>
                    </a:cubicBezTo>
                    <a:cubicBezTo>
                      <a:pt x="1156" y="22"/>
                      <a:pt x="1156" y="21"/>
                      <a:pt x="1156" y="20"/>
                    </a:cubicBezTo>
                    <a:cubicBezTo>
                      <a:pt x="1156" y="17"/>
                      <a:pt x="1155" y="14"/>
                      <a:pt x="1153" y="10"/>
                    </a:cubicBezTo>
                    <a:cubicBezTo>
                      <a:pt x="1152" y="7"/>
                      <a:pt x="1149" y="3"/>
                      <a:pt x="1146" y="1"/>
                    </a:cubicBezTo>
                    <a:cubicBezTo>
                      <a:pt x="1145" y="0"/>
                      <a:pt x="1144" y="0"/>
                      <a:pt x="1142" y="0"/>
                    </a:cubicBezTo>
                    <a:cubicBezTo>
                      <a:pt x="1140" y="0"/>
                      <a:pt x="1138" y="1"/>
                      <a:pt x="1137" y="2"/>
                    </a:cubicBezTo>
                    <a:cubicBezTo>
                      <a:pt x="1134" y="5"/>
                      <a:pt x="1133" y="9"/>
                      <a:pt x="1133" y="9"/>
                    </a:cubicBezTo>
                    <a:lnTo>
                      <a:pt x="1133" y="10"/>
                    </a:lnTo>
                    <a:lnTo>
                      <a:pt x="1131" y="42"/>
                    </a:lnTo>
                    <a:lnTo>
                      <a:pt x="1131" y="95"/>
                    </a:lnTo>
                    <a:lnTo>
                      <a:pt x="1074" y="163"/>
                    </a:lnTo>
                    <a:lnTo>
                      <a:pt x="1081" y="170"/>
                    </a:lnTo>
                    <a:lnTo>
                      <a:pt x="841" y="480"/>
                    </a:lnTo>
                    <a:lnTo>
                      <a:pt x="442" y="312"/>
                    </a:lnTo>
                    <a:lnTo>
                      <a:pt x="441" y="315"/>
                    </a:lnTo>
                    <a:lnTo>
                      <a:pt x="444" y="315"/>
                    </a:lnTo>
                    <a:cubicBezTo>
                      <a:pt x="444" y="313"/>
                      <a:pt x="444" y="307"/>
                      <a:pt x="443" y="300"/>
                    </a:cubicBezTo>
                    <a:cubicBezTo>
                      <a:pt x="442" y="289"/>
                      <a:pt x="441" y="274"/>
                      <a:pt x="439" y="262"/>
                    </a:cubicBezTo>
                    <a:cubicBezTo>
                      <a:pt x="438" y="256"/>
                      <a:pt x="436" y="250"/>
                      <a:pt x="434" y="246"/>
                    </a:cubicBezTo>
                    <a:cubicBezTo>
                      <a:pt x="433" y="244"/>
                      <a:pt x="432" y="242"/>
                      <a:pt x="430" y="240"/>
                    </a:cubicBezTo>
                    <a:cubicBezTo>
                      <a:pt x="429" y="239"/>
                      <a:pt x="427" y="238"/>
                      <a:pt x="425" y="238"/>
                    </a:cubicBezTo>
                    <a:cubicBezTo>
                      <a:pt x="422" y="238"/>
                      <a:pt x="420" y="239"/>
                      <a:pt x="418" y="240"/>
                    </a:cubicBezTo>
                    <a:cubicBezTo>
                      <a:pt x="416" y="242"/>
                      <a:pt x="415" y="245"/>
                      <a:pt x="414" y="247"/>
                    </a:cubicBezTo>
                    <a:cubicBezTo>
                      <a:pt x="411" y="256"/>
                      <a:pt x="411" y="267"/>
                      <a:pt x="411" y="272"/>
                    </a:cubicBezTo>
                    <a:cubicBezTo>
                      <a:pt x="411" y="277"/>
                      <a:pt x="411" y="282"/>
                      <a:pt x="411" y="287"/>
                    </a:cubicBezTo>
                    <a:cubicBezTo>
                      <a:pt x="411" y="295"/>
                      <a:pt x="411" y="303"/>
                      <a:pt x="411" y="311"/>
                    </a:cubicBezTo>
                    <a:cubicBezTo>
                      <a:pt x="411" y="313"/>
                      <a:pt x="411" y="316"/>
                      <a:pt x="411" y="318"/>
                    </a:cubicBezTo>
                    <a:lnTo>
                      <a:pt x="414" y="318"/>
                    </a:lnTo>
                    <a:lnTo>
                      <a:pt x="412" y="316"/>
                    </a:lnTo>
                    <a:lnTo>
                      <a:pt x="358" y="376"/>
                    </a:lnTo>
                    <a:lnTo>
                      <a:pt x="363" y="383"/>
                    </a:lnTo>
                    <a:lnTo>
                      <a:pt x="65" y="742"/>
                    </a:lnTo>
                    <a:lnTo>
                      <a:pt x="61" y="741"/>
                    </a:lnTo>
                    <a:lnTo>
                      <a:pt x="59" y="740"/>
                    </a:lnTo>
                    <a:lnTo>
                      <a:pt x="8" y="803"/>
                    </a:lnTo>
                    <a:lnTo>
                      <a:pt x="10" y="805"/>
                    </a:lnTo>
                    <a:lnTo>
                      <a:pt x="8" y="802"/>
                    </a:lnTo>
                    <a:cubicBezTo>
                      <a:pt x="1" y="808"/>
                      <a:pt x="0" y="816"/>
                      <a:pt x="0" y="821"/>
                    </a:cubicBezTo>
                    <a:cubicBezTo>
                      <a:pt x="0" y="825"/>
                      <a:pt x="1" y="827"/>
                      <a:pt x="1" y="827"/>
                    </a:cubicBezTo>
                    <a:lnTo>
                      <a:pt x="1" y="828"/>
                    </a:lnTo>
                    <a:lnTo>
                      <a:pt x="41" y="936"/>
                    </a:lnTo>
                    <a:lnTo>
                      <a:pt x="47" y="9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1" name="Freeform 42">
                <a:extLst>
                  <a:ext uri="{FF2B5EF4-FFF2-40B4-BE49-F238E27FC236}">
                    <a16:creationId xmlns:a16="http://schemas.microsoft.com/office/drawing/2014/main" id="{8B96618F-27A5-4B31-92EC-F17C6F193AF1}"/>
                  </a:ext>
                </a:extLst>
              </p:cNvPr>
              <p:cNvSpPr>
                <a:spLocks/>
              </p:cNvSpPr>
              <p:nvPr/>
            </p:nvSpPr>
            <p:spPr bwMode="auto">
              <a:xfrm>
                <a:off x="3357" y="4598"/>
                <a:ext cx="81" cy="192"/>
              </a:xfrm>
              <a:custGeom>
                <a:avLst/>
                <a:gdLst>
                  <a:gd name="T0" fmla="*/ 134 w 144"/>
                  <a:gd name="T1" fmla="*/ 289 h 337"/>
                  <a:gd name="T2" fmla="*/ 134 w 144"/>
                  <a:gd name="T3" fmla="*/ 291 h 337"/>
                  <a:gd name="T4" fmla="*/ 137 w 144"/>
                  <a:gd name="T5" fmla="*/ 309 h 337"/>
                  <a:gd name="T6" fmla="*/ 135 w 144"/>
                  <a:gd name="T7" fmla="*/ 322 h 337"/>
                  <a:gd name="T8" fmla="*/ 126 w 144"/>
                  <a:gd name="T9" fmla="*/ 330 h 337"/>
                  <a:gd name="T10" fmla="*/ 127 w 144"/>
                  <a:gd name="T11" fmla="*/ 333 h 337"/>
                  <a:gd name="T12" fmla="*/ 130 w 144"/>
                  <a:gd name="T13" fmla="*/ 331 h 337"/>
                  <a:gd name="T14" fmla="*/ 6 w 144"/>
                  <a:gd name="T15" fmla="*/ 0 h 337"/>
                  <a:gd name="T16" fmla="*/ 0 w 144"/>
                  <a:gd name="T17" fmla="*/ 2 h 337"/>
                  <a:gd name="T18" fmla="*/ 125 w 144"/>
                  <a:gd name="T19" fmla="*/ 337 h 337"/>
                  <a:gd name="T20" fmla="*/ 128 w 144"/>
                  <a:gd name="T21" fmla="*/ 336 h 337"/>
                  <a:gd name="T22" fmla="*/ 141 w 144"/>
                  <a:gd name="T23" fmla="*/ 325 h 337"/>
                  <a:gd name="T24" fmla="*/ 144 w 144"/>
                  <a:gd name="T25" fmla="*/ 309 h 337"/>
                  <a:gd name="T26" fmla="*/ 140 w 144"/>
                  <a:gd name="T27" fmla="*/ 287 h 337"/>
                  <a:gd name="T28" fmla="*/ 134 w 144"/>
                  <a:gd name="T29"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337">
                    <a:moveTo>
                      <a:pt x="134" y="289"/>
                    </a:moveTo>
                    <a:cubicBezTo>
                      <a:pt x="134" y="289"/>
                      <a:pt x="134" y="290"/>
                      <a:pt x="134" y="291"/>
                    </a:cubicBezTo>
                    <a:cubicBezTo>
                      <a:pt x="135" y="294"/>
                      <a:pt x="137" y="302"/>
                      <a:pt x="137" y="309"/>
                    </a:cubicBezTo>
                    <a:cubicBezTo>
                      <a:pt x="137" y="314"/>
                      <a:pt x="136" y="318"/>
                      <a:pt x="135" y="322"/>
                    </a:cubicBezTo>
                    <a:cubicBezTo>
                      <a:pt x="133" y="325"/>
                      <a:pt x="131" y="328"/>
                      <a:pt x="126" y="330"/>
                    </a:cubicBezTo>
                    <a:lnTo>
                      <a:pt x="127" y="333"/>
                    </a:lnTo>
                    <a:lnTo>
                      <a:pt x="130" y="331"/>
                    </a:lnTo>
                    <a:lnTo>
                      <a:pt x="6" y="0"/>
                    </a:lnTo>
                    <a:lnTo>
                      <a:pt x="0" y="2"/>
                    </a:lnTo>
                    <a:lnTo>
                      <a:pt x="125" y="337"/>
                    </a:lnTo>
                    <a:lnTo>
                      <a:pt x="128" y="336"/>
                    </a:lnTo>
                    <a:cubicBezTo>
                      <a:pt x="134" y="334"/>
                      <a:pt x="138" y="329"/>
                      <a:pt x="141" y="325"/>
                    </a:cubicBezTo>
                    <a:cubicBezTo>
                      <a:pt x="143" y="320"/>
                      <a:pt x="144" y="314"/>
                      <a:pt x="144" y="309"/>
                    </a:cubicBezTo>
                    <a:cubicBezTo>
                      <a:pt x="144" y="298"/>
                      <a:pt x="140" y="287"/>
                      <a:pt x="140" y="287"/>
                    </a:cubicBezTo>
                    <a:lnTo>
                      <a:pt x="134" y="2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2" name="Freeform 43">
                <a:extLst>
                  <a:ext uri="{FF2B5EF4-FFF2-40B4-BE49-F238E27FC236}">
                    <a16:creationId xmlns:a16="http://schemas.microsoft.com/office/drawing/2014/main" id="{8D6B2A21-9398-4D78-982E-0D68331BA6E4}"/>
                  </a:ext>
                </a:extLst>
              </p:cNvPr>
              <p:cNvSpPr>
                <a:spLocks/>
              </p:cNvSpPr>
              <p:nvPr/>
            </p:nvSpPr>
            <p:spPr bwMode="auto">
              <a:xfrm>
                <a:off x="3377" y="4548"/>
                <a:ext cx="139" cy="122"/>
              </a:xfrm>
              <a:custGeom>
                <a:avLst/>
                <a:gdLst>
                  <a:gd name="T0" fmla="*/ 245 w 245"/>
                  <a:gd name="T1" fmla="*/ 211 h 216"/>
                  <a:gd name="T2" fmla="*/ 8 w 245"/>
                  <a:gd name="T3" fmla="*/ 15 h 216"/>
                  <a:gd name="T4" fmla="*/ 6 w 245"/>
                  <a:gd name="T5" fmla="*/ 0 h 216"/>
                  <a:gd name="T6" fmla="*/ 0 w 245"/>
                  <a:gd name="T7" fmla="*/ 1 h 216"/>
                  <a:gd name="T8" fmla="*/ 2 w 245"/>
                  <a:gd name="T9" fmla="*/ 18 h 216"/>
                  <a:gd name="T10" fmla="*/ 241 w 245"/>
                  <a:gd name="T11" fmla="*/ 216 h 216"/>
                  <a:gd name="T12" fmla="*/ 245 w 245"/>
                  <a:gd name="T13" fmla="*/ 211 h 216"/>
                </a:gdLst>
                <a:ahLst/>
                <a:cxnLst>
                  <a:cxn ang="0">
                    <a:pos x="T0" y="T1"/>
                  </a:cxn>
                  <a:cxn ang="0">
                    <a:pos x="T2" y="T3"/>
                  </a:cxn>
                  <a:cxn ang="0">
                    <a:pos x="T4" y="T5"/>
                  </a:cxn>
                  <a:cxn ang="0">
                    <a:pos x="T6" y="T7"/>
                  </a:cxn>
                  <a:cxn ang="0">
                    <a:pos x="T8" y="T9"/>
                  </a:cxn>
                  <a:cxn ang="0">
                    <a:pos x="T10" y="T11"/>
                  </a:cxn>
                  <a:cxn ang="0">
                    <a:pos x="T12" y="T13"/>
                  </a:cxn>
                </a:cxnLst>
                <a:rect l="0" t="0" r="r" b="b"/>
                <a:pathLst>
                  <a:path w="245" h="216">
                    <a:moveTo>
                      <a:pt x="245" y="211"/>
                    </a:moveTo>
                    <a:lnTo>
                      <a:pt x="8" y="15"/>
                    </a:lnTo>
                    <a:lnTo>
                      <a:pt x="6" y="0"/>
                    </a:lnTo>
                    <a:lnTo>
                      <a:pt x="0" y="1"/>
                    </a:lnTo>
                    <a:lnTo>
                      <a:pt x="2" y="18"/>
                    </a:lnTo>
                    <a:lnTo>
                      <a:pt x="241" y="216"/>
                    </a:lnTo>
                    <a:lnTo>
                      <a:pt x="245" y="2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3" name="Freeform 44">
                <a:extLst>
                  <a:ext uri="{FF2B5EF4-FFF2-40B4-BE49-F238E27FC236}">
                    <a16:creationId xmlns:a16="http://schemas.microsoft.com/office/drawing/2014/main" id="{8F8B6B91-3488-4492-B368-33A966114EA6}"/>
                  </a:ext>
                </a:extLst>
              </p:cNvPr>
              <p:cNvSpPr>
                <a:spLocks/>
              </p:cNvSpPr>
              <p:nvPr/>
            </p:nvSpPr>
            <p:spPr bwMode="auto">
              <a:xfrm>
                <a:off x="3513" y="4668"/>
                <a:ext cx="4" cy="3"/>
              </a:xfrm>
              <a:custGeom>
                <a:avLst/>
                <a:gdLst>
                  <a:gd name="T0" fmla="*/ 6 w 6"/>
                  <a:gd name="T1" fmla="*/ 1 h 6"/>
                  <a:gd name="T2" fmla="*/ 4 w 6"/>
                  <a:gd name="T3" fmla="*/ 0 h 6"/>
                  <a:gd name="T4" fmla="*/ 0 w 6"/>
                  <a:gd name="T5" fmla="*/ 5 h 6"/>
                  <a:gd name="T6" fmla="*/ 1 w 6"/>
                  <a:gd name="T7" fmla="*/ 6 h 6"/>
                </a:gdLst>
                <a:ahLst/>
                <a:cxnLst>
                  <a:cxn ang="0">
                    <a:pos x="T0" y="T1"/>
                  </a:cxn>
                  <a:cxn ang="0">
                    <a:pos x="T2" y="T3"/>
                  </a:cxn>
                  <a:cxn ang="0">
                    <a:pos x="T4" y="T5"/>
                  </a:cxn>
                  <a:cxn ang="0">
                    <a:pos x="T6" y="T7"/>
                  </a:cxn>
                </a:cxnLst>
                <a:rect l="0" t="0" r="r" b="b"/>
                <a:pathLst>
                  <a:path w="6" h="6">
                    <a:moveTo>
                      <a:pt x="6" y="1"/>
                    </a:moveTo>
                    <a:lnTo>
                      <a:pt x="4" y="0"/>
                    </a:lnTo>
                    <a:lnTo>
                      <a:pt x="0" y="5"/>
                    </a:lnTo>
                    <a:lnTo>
                      <a:pt x="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4" name="Freeform 45">
                <a:extLst>
                  <a:ext uri="{FF2B5EF4-FFF2-40B4-BE49-F238E27FC236}">
                    <a16:creationId xmlns:a16="http://schemas.microsoft.com/office/drawing/2014/main" id="{972AA903-8142-48EC-B817-D602928AD5E0}"/>
                  </a:ext>
                </a:extLst>
              </p:cNvPr>
              <p:cNvSpPr>
                <a:spLocks/>
              </p:cNvSpPr>
              <p:nvPr/>
            </p:nvSpPr>
            <p:spPr bwMode="auto">
              <a:xfrm>
                <a:off x="3514" y="4668"/>
                <a:ext cx="14" cy="12"/>
              </a:xfrm>
              <a:custGeom>
                <a:avLst/>
                <a:gdLst>
                  <a:gd name="T0" fmla="*/ 25 w 25"/>
                  <a:gd name="T1" fmla="*/ 16 h 21"/>
                  <a:gd name="T2" fmla="*/ 5 w 25"/>
                  <a:gd name="T3" fmla="*/ 0 h 21"/>
                  <a:gd name="T4" fmla="*/ 0 w 25"/>
                  <a:gd name="T5" fmla="*/ 5 h 21"/>
                  <a:gd name="T6" fmla="*/ 20 w 25"/>
                  <a:gd name="T7" fmla="*/ 21 h 21"/>
                </a:gdLst>
                <a:ahLst/>
                <a:cxnLst>
                  <a:cxn ang="0">
                    <a:pos x="T0" y="T1"/>
                  </a:cxn>
                  <a:cxn ang="0">
                    <a:pos x="T2" y="T3"/>
                  </a:cxn>
                  <a:cxn ang="0">
                    <a:pos x="T4" y="T5"/>
                  </a:cxn>
                  <a:cxn ang="0">
                    <a:pos x="T6" y="T7"/>
                  </a:cxn>
                </a:cxnLst>
                <a:rect l="0" t="0" r="r" b="b"/>
                <a:pathLst>
                  <a:path w="25" h="21">
                    <a:moveTo>
                      <a:pt x="25" y="16"/>
                    </a:moveTo>
                    <a:lnTo>
                      <a:pt x="5" y="0"/>
                    </a:lnTo>
                    <a:lnTo>
                      <a:pt x="0" y="5"/>
                    </a:lnTo>
                    <a:lnTo>
                      <a:pt x="2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5" name="Freeform 46">
                <a:extLst>
                  <a:ext uri="{FF2B5EF4-FFF2-40B4-BE49-F238E27FC236}">
                    <a16:creationId xmlns:a16="http://schemas.microsoft.com/office/drawing/2014/main" id="{D088C602-3FC2-436D-93B8-89C02EEDC580}"/>
                  </a:ext>
                </a:extLst>
              </p:cNvPr>
              <p:cNvSpPr>
                <a:spLocks/>
              </p:cNvSpPr>
              <p:nvPr/>
            </p:nvSpPr>
            <p:spPr bwMode="auto">
              <a:xfrm>
                <a:off x="3348" y="4597"/>
                <a:ext cx="13" cy="114"/>
              </a:xfrm>
              <a:custGeom>
                <a:avLst/>
                <a:gdLst>
                  <a:gd name="T0" fmla="*/ 19 w 22"/>
                  <a:gd name="T1" fmla="*/ 1 h 202"/>
                  <a:gd name="T2" fmla="*/ 3 w 22"/>
                  <a:gd name="T3" fmla="*/ 0 h 202"/>
                  <a:gd name="T4" fmla="*/ 1 w 22"/>
                  <a:gd name="T5" fmla="*/ 1 h 202"/>
                  <a:gd name="T6" fmla="*/ 0 w 22"/>
                  <a:gd name="T7" fmla="*/ 4 h 202"/>
                  <a:gd name="T8" fmla="*/ 5 w 22"/>
                  <a:gd name="T9" fmla="*/ 198 h 202"/>
                  <a:gd name="T10" fmla="*/ 8 w 22"/>
                  <a:gd name="T11" fmla="*/ 201 h 202"/>
                  <a:gd name="T12" fmla="*/ 11 w 22"/>
                  <a:gd name="T13" fmla="*/ 198 h 202"/>
                  <a:gd name="T14" fmla="*/ 6 w 22"/>
                  <a:gd name="T15" fmla="*/ 7 h 202"/>
                  <a:gd name="T16" fmla="*/ 18 w 22"/>
                  <a:gd name="T17" fmla="*/ 8 h 202"/>
                  <a:gd name="T18" fmla="*/ 22 w 22"/>
                  <a:gd name="T19" fmla="*/ 5 h 202"/>
                  <a:gd name="T20" fmla="*/ 19 w 22"/>
                  <a:gd name="T21" fmla="*/ 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2">
                    <a:moveTo>
                      <a:pt x="19" y="1"/>
                    </a:moveTo>
                    <a:lnTo>
                      <a:pt x="3" y="0"/>
                    </a:lnTo>
                    <a:cubicBezTo>
                      <a:pt x="2" y="0"/>
                      <a:pt x="1" y="1"/>
                      <a:pt x="1" y="1"/>
                    </a:cubicBezTo>
                    <a:cubicBezTo>
                      <a:pt x="0" y="2"/>
                      <a:pt x="0" y="3"/>
                      <a:pt x="0" y="4"/>
                    </a:cubicBezTo>
                    <a:lnTo>
                      <a:pt x="5" y="198"/>
                    </a:lnTo>
                    <a:cubicBezTo>
                      <a:pt x="5" y="200"/>
                      <a:pt x="6" y="202"/>
                      <a:pt x="8" y="201"/>
                    </a:cubicBezTo>
                    <a:cubicBezTo>
                      <a:pt x="10" y="201"/>
                      <a:pt x="11" y="200"/>
                      <a:pt x="11" y="198"/>
                    </a:cubicBezTo>
                    <a:lnTo>
                      <a:pt x="6" y="7"/>
                    </a:lnTo>
                    <a:lnTo>
                      <a:pt x="18" y="8"/>
                    </a:lnTo>
                    <a:cubicBezTo>
                      <a:pt x="20" y="8"/>
                      <a:pt x="22" y="7"/>
                      <a:pt x="22" y="5"/>
                    </a:cubicBezTo>
                    <a:cubicBezTo>
                      <a:pt x="22" y="3"/>
                      <a:pt x="20" y="2"/>
                      <a:pt x="19"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6" name="Freeform 47">
                <a:extLst>
                  <a:ext uri="{FF2B5EF4-FFF2-40B4-BE49-F238E27FC236}">
                    <a16:creationId xmlns:a16="http://schemas.microsoft.com/office/drawing/2014/main" id="{42E03862-8381-4F3F-990A-8DFB3DD77299}"/>
                  </a:ext>
                </a:extLst>
              </p:cNvPr>
              <p:cNvSpPr>
                <a:spLocks/>
              </p:cNvSpPr>
              <p:nvPr/>
            </p:nvSpPr>
            <p:spPr bwMode="auto">
              <a:xfrm>
                <a:off x="3375" y="4598"/>
                <a:ext cx="40" cy="7"/>
              </a:xfrm>
              <a:custGeom>
                <a:avLst/>
                <a:gdLst>
                  <a:gd name="T0" fmla="*/ 70 w 70"/>
                  <a:gd name="T1" fmla="*/ 5 h 11"/>
                  <a:gd name="T2" fmla="*/ 0 w 70"/>
                  <a:gd name="T3" fmla="*/ 0 h 11"/>
                  <a:gd name="T4" fmla="*/ 0 w 70"/>
                  <a:gd name="T5" fmla="*/ 7 h 11"/>
                  <a:gd name="T6" fmla="*/ 70 w 70"/>
                  <a:gd name="T7" fmla="*/ 11 h 11"/>
                </a:gdLst>
                <a:ahLst/>
                <a:cxnLst>
                  <a:cxn ang="0">
                    <a:pos x="T0" y="T1"/>
                  </a:cxn>
                  <a:cxn ang="0">
                    <a:pos x="T2" y="T3"/>
                  </a:cxn>
                  <a:cxn ang="0">
                    <a:pos x="T4" y="T5"/>
                  </a:cxn>
                  <a:cxn ang="0">
                    <a:pos x="T6" y="T7"/>
                  </a:cxn>
                </a:cxnLst>
                <a:rect l="0" t="0" r="r" b="b"/>
                <a:pathLst>
                  <a:path w="70" h="11">
                    <a:moveTo>
                      <a:pt x="70" y="5"/>
                    </a:moveTo>
                    <a:lnTo>
                      <a:pt x="0" y="0"/>
                    </a:lnTo>
                    <a:lnTo>
                      <a:pt x="0" y="7"/>
                    </a:lnTo>
                    <a:lnTo>
                      <a:pt x="70" y="1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7" name="Freeform 48">
                <a:extLst>
                  <a:ext uri="{FF2B5EF4-FFF2-40B4-BE49-F238E27FC236}">
                    <a16:creationId xmlns:a16="http://schemas.microsoft.com/office/drawing/2014/main" id="{B12176DA-5AB4-47A0-865F-9DD7C2AFDB16}"/>
                  </a:ext>
                </a:extLst>
              </p:cNvPr>
              <p:cNvSpPr>
                <a:spLocks/>
              </p:cNvSpPr>
              <p:nvPr/>
            </p:nvSpPr>
            <p:spPr bwMode="auto">
              <a:xfrm>
                <a:off x="3352" y="4531"/>
                <a:ext cx="212" cy="79"/>
              </a:xfrm>
              <a:custGeom>
                <a:avLst/>
                <a:gdLst>
                  <a:gd name="T0" fmla="*/ 135 w 375"/>
                  <a:gd name="T1" fmla="*/ 26 h 138"/>
                  <a:gd name="T2" fmla="*/ 248 w 375"/>
                  <a:gd name="T3" fmla="*/ 44 h 138"/>
                  <a:gd name="T4" fmla="*/ 252 w 375"/>
                  <a:gd name="T5" fmla="*/ 41 h 138"/>
                  <a:gd name="T6" fmla="*/ 253 w 375"/>
                  <a:gd name="T7" fmla="*/ 24 h 138"/>
                  <a:gd name="T8" fmla="*/ 255 w 375"/>
                  <a:gd name="T9" fmla="*/ 24 h 138"/>
                  <a:gd name="T10" fmla="*/ 255 w 375"/>
                  <a:gd name="T11" fmla="*/ 24 h 138"/>
                  <a:gd name="T12" fmla="*/ 255 w 375"/>
                  <a:gd name="T13" fmla="*/ 23 h 138"/>
                  <a:gd name="T14" fmla="*/ 255 w 375"/>
                  <a:gd name="T15" fmla="*/ 24 h 138"/>
                  <a:gd name="T16" fmla="*/ 260 w 375"/>
                  <a:gd name="T17" fmla="*/ 27 h 138"/>
                  <a:gd name="T18" fmla="*/ 260 w 375"/>
                  <a:gd name="T19" fmla="*/ 27 h 138"/>
                  <a:gd name="T20" fmla="*/ 260 w 375"/>
                  <a:gd name="T21" fmla="*/ 27 h 138"/>
                  <a:gd name="T22" fmla="*/ 261 w 375"/>
                  <a:gd name="T23" fmla="*/ 28 h 138"/>
                  <a:gd name="T24" fmla="*/ 260 w 375"/>
                  <a:gd name="T25" fmla="*/ 28 h 138"/>
                  <a:gd name="T26" fmla="*/ 261 w 375"/>
                  <a:gd name="T27" fmla="*/ 38 h 138"/>
                  <a:gd name="T28" fmla="*/ 372 w 375"/>
                  <a:gd name="T29" fmla="*/ 6 h 138"/>
                  <a:gd name="T30" fmla="*/ 371 w 375"/>
                  <a:gd name="T31" fmla="*/ 0 h 138"/>
                  <a:gd name="T32" fmla="*/ 0 w 375"/>
                  <a:gd name="T33" fmla="*/ 18 h 138"/>
                  <a:gd name="T34" fmla="*/ 244 w 375"/>
                  <a:gd name="T35" fmla="*/ 64 h 138"/>
                  <a:gd name="T36" fmla="*/ 149 w 375"/>
                  <a:gd name="T37" fmla="*/ 125 h 138"/>
                  <a:gd name="T38" fmla="*/ 149 w 375"/>
                  <a:gd name="T39" fmla="*/ 132 h 138"/>
                  <a:gd name="T40" fmla="*/ 250 w 375"/>
                  <a:gd name="T41" fmla="*/ 137 h 138"/>
                  <a:gd name="T42" fmla="*/ 251 w 375"/>
                  <a:gd name="T43" fmla="*/ 61 h 138"/>
                  <a:gd name="T44" fmla="*/ 34 w 375"/>
                  <a:gd name="T45" fmla="*/ 21 h 138"/>
                  <a:gd name="T46" fmla="*/ 266 w 375"/>
                  <a:gd name="T47" fmla="*/ 31 h 138"/>
                  <a:gd name="T48" fmla="*/ 263 w 375"/>
                  <a:gd name="T49" fmla="*/ 28 h 138"/>
                  <a:gd name="T50" fmla="*/ 267 w 375"/>
                  <a:gd name="T51" fmla="*/ 27 h 138"/>
                  <a:gd name="T52" fmla="*/ 255 w 375"/>
                  <a:gd name="T53" fmla="*/ 17 h 138"/>
                  <a:gd name="T54" fmla="*/ 256 w 375"/>
                  <a:gd name="T55" fmla="*/ 17 h 138"/>
                  <a:gd name="T56" fmla="*/ 249 w 375"/>
                  <a:gd name="T57" fmla="*/ 19 h 138"/>
                  <a:gd name="T58" fmla="*/ 245 w 375"/>
                  <a:gd name="T59" fmla="*/ 37 h 138"/>
                  <a:gd name="T60" fmla="*/ 102 w 375"/>
                  <a:gd name="T61" fmla="*/ 13 h 138"/>
                  <a:gd name="T62" fmla="*/ 101 w 375"/>
                  <a:gd name="T63" fmla="*/ 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138">
                    <a:moveTo>
                      <a:pt x="101" y="19"/>
                    </a:moveTo>
                    <a:lnTo>
                      <a:pt x="135" y="26"/>
                    </a:lnTo>
                    <a:lnTo>
                      <a:pt x="135" y="26"/>
                    </a:lnTo>
                    <a:lnTo>
                      <a:pt x="248" y="44"/>
                    </a:lnTo>
                    <a:cubicBezTo>
                      <a:pt x="249" y="44"/>
                      <a:pt x="250" y="44"/>
                      <a:pt x="250" y="43"/>
                    </a:cubicBezTo>
                    <a:cubicBezTo>
                      <a:pt x="251" y="42"/>
                      <a:pt x="252" y="42"/>
                      <a:pt x="252" y="41"/>
                    </a:cubicBezTo>
                    <a:lnTo>
                      <a:pt x="252" y="28"/>
                    </a:lnTo>
                    <a:cubicBezTo>
                      <a:pt x="252" y="25"/>
                      <a:pt x="252" y="25"/>
                      <a:pt x="253" y="24"/>
                    </a:cubicBezTo>
                    <a:lnTo>
                      <a:pt x="255" y="24"/>
                    </a:lnTo>
                    <a:lnTo>
                      <a:pt x="255" y="24"/>
                    </a:lnTo>
                    <a:lnTo>
                      <a:pt x="255" y="23"/>
                    </a:lnTo>
                    <a:lnTo>
                      <a:pt x="255" y="24"/>
                    </a:lnTo>
                    <a:lnTo>
                      <a:pt x="255" y="24"/>
                    </a:lnTo>
                    <a:lnTo>
                      <a:pt x="255" y="23"/>
                    </a:lnTo>
                    <a:lnTo>
                      <a:pt x="255" y="24"/>
                    </a:lnTo>
                    <a:lnTo>
                      <a:pt x="255" y="24"/>
                    </a:lnTo>
                    <a:cubicBezTo>
                      <a:pt x="258" y="24"/>
                      <a:pt x="259" y="24"/>
                      <a:pt x="260" y="25"/>
                    </a:cubicBezTo>
                    <a:lnTo>
                      <a:pt x="260" y="27"/>
                    </a:lnTo>
                    <a:lnTo>
                      <a:pt x="260" y="27"/>
                    </a:lnTo>
                    <a:lnTo>
                      <a:pt x="260" y="27"/>
                    </a:lnTo>
                    <a:lnTo>
                      <a:pt x="261" y="28"/>
                    </a:lnTo>
                    <a:lnTo>
                      <a:pt x="260" y="27"/>
                    </a:lnTo>
                    <a:lnTo>
                      <a:pt x="260" y="27"/>
                    </a:lnTo>
                    <a:lnTo>
                      <a:pt x="261" y="28"/>
                    </a:lnTo>
                    <a:lnTo>
                      <a:pt x="260" y="27"/>
                    </a:lnTo>
                    <a:lnTo>
                      <a:pt x="260" y="28"/>
                    </a:lnTo>
                    <a:lnTo>
                      <a:pt x="260" y="36"/>
                    </a:lnTo>
                    <a:cubicBezTo>
                      <a:pt x="260" y="37"/>
                      <a:pt x="260" y="38"/>
                      <a:pt x="261" y="38"/>
                    </a:cubicBezTo>
                    <a:cubicBezTo>
                      <a:pt x="262" y="39"/>
                      <a:pt x="263" y="39"/>
                      <a:pt x="264" y="39"/>
                    </a:cubicBezTo>
                    <a:lnTo>
                      <a:pt x="372" y="6"/>
                    </a:lnTo>
                    <a:cubicBezTo>
                      <a:pt x="374" y="6"/>
                      <a:pt x="375" y="4"/>
                      <a:pt x="374" y="2"/>
                    </a:cubicBezTo>
                    <a:cubicBezTo>
                      <a:pt x="374" y="1"/>
                      <a:pt x="373" y="0"/>
                      <a:pt x="371" y="0"/>
                    </a:cubicBezTo>
                    <a:lnTo>
                      <a:pt x="3" y="15"/>
                    </a:lnTo>
                    <a:cubicBezTo>
                      <a:pt x="1" y="15"/>
                      <a:pt x="0" y="17"/>
                      <a:pt x="0" y="18"/>
                    </a:cubicBezTo>
                    <a:cubicBezTo>
                      <a:pt x="0" y="20"/>
                      <a:pt x="1" y="22"/>
                      <a:pt x="3" y="22"/>
                    </a:cubicBezTo>
                    <a:lnTo>
                      <a:pt x="244" y="64"/>
                    </a:lnTo>
                    <a:lnTo>
                      <a:pt x="244" y="131"/>
                    </a:lnTo>
                    <a:lnTo>
                      <a:pt x="149" y="125"/>
                    </a:lnTo>
                    <a:cubicBezTo>
                      <a:pt x="147" y="125"/>
                      <a:pt x="146" y="126"/>
                      <a:pt x="146" y="128"/>
                    </a:cubicBezTo>
                    <a:cubicBezTo>
                      <a:pt x="145" y="130"/>
                      <a:pt x="147" y="131"/>
                      <a:pt x="149" y="132"/>
                    </a:cubicBezTo>
                    <a:lnTo>
                      <a:pt x="247" y="138"/>
                    </a:lnTo>
                    <a:cubicBezTo>
                      <a:pt x="248" y="138"/>
                      <a:pt x="249" y="137"/>
                      <a:pt x="250" y="137"/>
                    </a:cubicBezTo>
                    <a:cubicBezTo>
                      <a:pt x="250" y="136"/>
                      <a:pt x="251" y="135"/>
                      <a:pt x="251" y="134"/>
                    </a:cubicBezTo>
                    <a:lnTo>
                      <a:pt x="251" y="61"/>
                    </a:lnTo>
                    <a:cubicBezTo>
                      <a:pt x="251" y="59"/>
                      <a:pt x="250" y="58"/>
                      <a:pt x="248" y="58"/>
                    </a:cubicBezTo>
                    <a:lnTo>
                      <a:pt x="34" y="21"/>
                    </a:lnTo>
                    <a:lnTo>
                      <a:pt x="345" y="7"/>
                    </a:lnTo>
                    <a:lnTo>
                      <a:pt x="266" y="31"/>
                    </a:lnTo>
                    <a:lnTo>
                      <a:pt x="266" y="28"/>
                    </a:lnTo>
                    <a:lnTo>
                      <a:pt x="263" y="28"/>
                    </a:lnTo>
                    <a:lnTo>
                      <a:pt x="266" y="29"/>
                    </a:lnTo>
                    <a:cubicBezTo>
                      <a:pt x="266" y="29"/>
                      <a:pt x="267" y="28"/>
                      <a:pt x="267" y="27"/>
                    </a:cubicBezTo>
                    <a:cubicBezTo>
                      <a:pt x="267" y="25"/>
                      <a:pt x="266" y="23"/>
                      <a:pt x="264" y="20"/>
                    </a:cubicBezTo>
                    <a:cubicBezTo>
                      <a:pt x="263" y="18"/>
                      <a:pt x="259" y="17"/>
                      <a:pt x="255" y="17"/>
                    </a:cubicBezTo>
                    <a:lnTo>
                      <a:pt x="255" y="20"/>
                    </a:lnTo>
                    <a:lnTo>
                      <a:pt x="256" y="17"/>
                    </a:lnTo>
                    <a:lnTo>
                      <a:pt x="255" y="17"/>
                    </a:lnTo>
                    <a:cubicBezTo>
                      <a:pt x="254" y="17"/>
                      <a:pt x="252" y="17"/>
                      <a:pt x="249" y="19"/>
                    </a:cubicBezTo>
                    <a:cubicBezTo>
                      <a:pt x="247" y="20"/>
                      <a:pt x="245" y="23"/>
                      <a:pt x="245" y="28"/>
                    </a:cubicBezTo>
                    <a:lnTo>
                      <a:pt x="245" y="37"/>
                    </a:lnTo>
                    <a:lnTo>
                      <a:pt x="136" y="19"/>
                    </a:lnTo>
                    <a:lnTo>
                      <a:pt x="102" y="13"/>
                    </a:lnTo>
                    <a:cubicBezTo>
                      <a:pt x="101" y="12"/>
                      <a:pt x="99" y="13"/>
                      <a:pt x="99" y="15"/>
                    </a:cubicBezTo>
                    <a:cubicBezTo>
                      <a:pt x="98" y="17"/>
                      <a:pt x="99" y="19"/>
                      <a:pt x="101"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8" name="Freeform 49">
                <a:extLst>
                  <a:ext uri="{FF2B5EF4-FFF2-40B4-BE49-F238E27FC236}">
                    <a16:creationId xmlns:a16="http://schemas.microsoft.com/office/drawing/2014/main" id="{7EE5BB4C-05E9-4710-B998-391FDF3B60FE}"/>
                  </a:ext>
                </a:extLst>
              </p:cNvPr>
              <p:cNvSpPr>
                <a:spLocks/>
              </p:cNvSpPr>
              <p:nvPr/>
            </p:nvSpPr>
            <p:spPr bwMode="auto">
              <a:xfrm>
                <a:off x="3500" y="4545"/>
                <a:ext cx="61" cy="130"/>
              </a:xfrm>
              <a:custGeom>
                <a:avLst/>
                <a:gdLst>
                  <a:gd name="T0" fmla="*/ 7 w 107"/>
                  <a:gd name="T1" fmla="*/ 199 h 229"/>
                  <a:gd name="T2" fmla="*/ 7 w 107"/>
                  <a:gd name="T3" fmla="*/ 39 h 229"/>
                  <a:gd name="T4" fmla="*/ 100 w 107"/>
                  <a:gd name="T5" fmla="*/ 8 h 229"/>
                  <a:gd name="T6" fmla="*/ 100 w 107"/>
                  <a:gd name="T7" fmla="*/ 226 h 229"/>
                  <a:gd name="T8" fmla="*/ 103 w 107"/>
                  <a:gd name="T9" fmla="*/ 229 h 229"/>
                  <a:gd name="T10" fmla="*/ 107 w 107"/>
                  <a:gd name="T11" fmla="*/ 226 h 229"/>
                  <a:gd name="T12" fmla="*/ 107 w 107"/>
                  <a:gd name="T13" fmla="*/ 3 h 229"/>
                  <a:gd name="T14" fmla="*/ 105 w 107"/>
                  <a:gd name="T15" fmla="*/ 1 h 229"/>
                  <a:gd name="T16" fmla="*/ 102 w 107"/>
                  <a:gd name="T17" fmla="*/ 0 h 229"/>
                  <a:gd name="T18" fmla="*/ 3 w 107"/>
                  <a:gd name="T19" fmla="*/ 33 h 229"/>
                  <a:gd name="T20" fmla="*/ 0 w 107"/>
                  <a:gd name="T21" fmla="*/ 36 h 229"/>
                  <a:gd name="T22" fmla="*/ 0 w 107"/>
                  <a:gd name="T23" fmla="*/ 199 h 229"/>
                  <a:gd name="T24" fmla="*/ 4 w 107"/>
                  <a:gd name="T25" fmla="*/ 203 h 229"/>
                  <a:gd name="T26" fmla="*/ 7 w 107"/>
                  <a:gd name="T27" fmla="*/ 19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 h="229">
                    <a:moveTo>
                      <a:pt x="7" y="199"/>
                    </a:moveTo>
                    <a:lnTo>
                      <a:pt x="7" y="39"/>
                    </a:lnTo>
                    <a:lnTo>
                      <a:pt x="100" y="8"/>
                    </a:lnTo>
                    <a:lnTo>
                      <a:pt x="100" y="226"/>
                    </a:lnTo>
                    <a:cubicBezTo>
                      <a:pt x="100" y="228"/>
                      <a:pt x="102" y="229"/>
                      <a:pt x="103" y="229"/>
                    </a:cubicBezTo>
                    <a:cubicBezTo>
                      <a:pt x="105" y="229"/>
                      <a:pt x="107" y="228"/>
                      <a:pt x="107" y="226"/>
                    </a:cubicBezTo>
                    <a:lnTo>
                      <a:pt x="107" y="3"/>
                    </a:lnTo>
                    <a:cubicBezTo>
                      <a:pt x="107" y="2"/>
                      <a:pt x="106" y="1"/>
                      <a:pt x="105" y="1"/>
                    </a:cubicBezTo>
                    <a:cubicBezTo>
                      <a:pt x="104" y="0"/>
                      <a:pt x="103" y="0"/>
                      <a:pt x="102" y="0"/>
                    </a:cubicBezTo>
                    <a:lnTo>
                      <a:pt x="3" y="33"/>
                    </a:lnTo>
                    <a:cubicBezTo>
                      <a:pt x="1" y="34"/>
                      <a:pt x="0" y="35"/>
                      <a:pt x="0" y="36"/>
                    </a:cubicBezTo>
                    <a:lnTo>
                      <a:pt x="0" y="199"/>
                    </a:lnTo>
                    <a:cubicBezTo>
                      <a:pt x="0" y="201"/>
                      <a:pt x="2" y="203"/>
                      <a:pt x="4" y="203"/>
                    </a:cubicBezTo>
                    <a:cubicBezTo>
                      <a:pt x="6" y="203"/>
                      <a:pt x="7" y="201"/>
                      <a:pt x="7" y="19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59" name="Freeform 50">
                <a:extLst>
                  <a:ext uri="{FF2B5EF4-FFF2-40B4-BE49-F238E27FC236}">
                    <a16:creationId xmlns:a16="http://schemas.microsoft.com/office/drawing/2014/main" id="{413B2407-0FA6-48DB-A5F8-9952C5D4E85C}"/>
                  </a:ext>
                </a:extLst>
              </p:cNvPr>
              <p:cNvSpPr>
                <a:spLocks/>
              </p:cNvSpPr>
              <p:nvPr/>
            </p:nvSpPr>
            <p:spPr bwMode="auto">
              <a:xfrm>
                <a:off x="3490" y="4664"/>
                <a:ext cx="4" cy="20"/>
              </a:xfrm>
              <a:custGeom>
                <a:avLst/>
                <a:gdLst>
                  <a:gd name="T0" fmla="*/ 0 w 7"/>
                  <a:gd name="T1" fmla="*/ 3 h 36"/>
                  <a:gd name="T2" fmla="*/ 0 w 7"/>
                  <a:gd name="T3" fmla="*/ 33 h 36"/>
                  <a:gd name="T4" fmla="*/ 4 w 7"/>
                  <a:gd name="T5" fmla="*/ 36 h 36"/>
                  <a:gd name="T6" fmla="*/ 7 w 7"/>
                  <a:gd name="T7" fmla="*/ 33 h 36"/>
                  <a:gd name="T8" fmla="*/ 7 w 7"/>
                  <a:gd name="T9" fmla="*/ 3 h 36"/>
                  <a:gd name="T10" fmla="*/ 4 w 7"/>
                  <a:gd name="T11" fmla="*/ 0 h 36"/>
                  <a:gd name="T12" fmla="*/ 0 w 7"/>
                  <a:gd name="T13" fmla="*/ 3 h 36"/>
                </a:gdLst>
                <a:ahLst/>
                <a:cxnLst>
                  <a:cxn ang="0">
                    <a:pos x="T0" y="T1"/>
                  </a:cxn>
                  <a:cxn ang="0">
                    <a:pos x="T2" y="T3"/>
                  </a:cxn>
                  <a:cxn ang="0">
                    <a:pos x="T4" y="T5"/>
                  </a:cxn>
                  <a:cxn ang="0">
                    <a:pos x="T6" y="T7"/>
                  </a:cxn>
                  <a:cxn ang="0">
                    <a:pos x="T8" y="T9"/>
                  </a:cxn>
                  <a:cxn ang="0">
                    <a:pos x="T10" y="T11"/>
                  </a:cxn>
                  <a:cxn ang="0">
                    <a:pos x="T12" y="T13"/>
                  </a:cxn>
                </a:cxnLst>
                <a:rect l="0" t="0" r="r" b="b"/>
                <a:pathLst>
                  <a:path w="7" h="36">
                    <a:moveTo>
                      <a:pt x="0" y="3"/>
                    </a:moveTo>
                    <a:lnTo>
                      <a:pt x="0" y="33"/>
                    </a:lnTo>
                    <a:cubicBezTo>
                      <a:pt x="0" y="35"/>
                      <a:pt x="2" y="36"/>
                      <a:pt x="4" y="36"/>
                    </a:cubicBezTo>
                    <a:cubicBezTo>
                      <a:pt x="5" y="36"/>
                      <a:pt x="7" y="35"/>
                      <a:pt x="7" y="33"/>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0" name="Freeform 51">
                <a:extLst>
                  <a:ext uri="{FF2B5EF4-FFF2-40B4-BE49-F238E27FC236}">
                    <a16:creationId xmlns:a16="http://schemas.microsoft.com/office/drawing/2014/main" id="{49D50B98-34A4-470D-BA09-C94EFCAB35E4}"/>
                  </a:ext>
                </a:extLst>
              </p:cNvPr>
              <p:cNvSpPr>
                <a:spLocks/>
              </p:cNvSpPr>
              <p:nvPr/>
            </p:nvSpPr>
            <p:spPr bwMode="auto">
              <a:xfrm>
                <a:off x="3490" y="4606"/>
                <a:ext cx="4" cy="46"/>
              </a:xfrm>
              <a:custGeom>
                <a:avLst/>
                <a:gdLst>
                  <a:gd name="T0" fmla="*/ 0 w 7"/>
                  <a:gd name="T1" fmla="*/ 3 h 81"/>
                  <a:gd name="T2" fmla="*/ 0 w 7"/>
                  <a:gd name="T3" fmla="*/ 78 h 81"/>
                  <a:gd name="T4" fmla="*/ 4 w 7"/>
                  <a:gd name="T5" fmla="*/ 81 h 81"/>
                  <a:gd name="T6" fmla="*/ 7 w 7"/>
                  <a:gd name="T7" fmla="*/ 78 h 81"/>
                  <a:gd name="T8" fmla="*/ 7 w 7"/>
                  <a:gd name="T9" fmla="*/ 3 h 81"/>
                  <a:gd name="T10" fmla="*/ 4 w 7"/>
                  <a:gd name="T11" fmla="*/ 0 h 81"/>
                  <a:gd name="T12" fmla="*/ 0 w 7"/>
                  <a:gd name="T13" fmla="*/ 3 h 81"/>
                </a:gdLst>
                <a:ahLst/>
                <a:cxnLst>
                  <a:cxn ang="0">
                    <a:pos x="T0" y="T1"/>
                  </a:cxn>
                  <a:cxn ang="0">
                    <a:pos x="T2" y="T3"/>
                  </a:cxn>
                  <a:cxn ang="0">
                    <a:pos x="T4" y="T5"/>
                  </a:cxn>
                  <a:cxn ang="0">
                    <a:pos x="T6" y="T7"/>
                  </a:cxn>
                  <a:cxn ang="0">
                    <a:pos x="T8" y="T9"/>
                  </a:cxn>
                  <a:cxn ang="0">
                    <a:pos x="T10" y="T11"/>
                  </a:cxn>
                  <a:cxn ang="0">
                    <a:pos x="T12" y="T13"/>
                  </a:cxn>
                </a:cxnLst>
                <a:rect l="0" t="0" r="r" b="b"/>
                <a:pathLst>
                  <a:path w="7" h="81">
                    <a:moveTo>
                      <a:pt x="0" y="3"/>
                    </a:moveTo>
                    <a:lnTo>
                      <a:pt x="0" y="78"/>
                    </a:lnTo>
                    <a:cubicBezTo>
                      <a:pt x="0" y="80"/>
                      <a:pt x="2" y="81"/>
                      <a:pt x="4" y="81"/>
                    </a:cubicBezTo>
                    <a:cubicBezTo>
                      <a:pt x="5" y="81"/>
                      <a:pt x="7" y="80"/>
                      <a:pt x="7" y="78"/>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1" name="Freeform 52">
                <a:extLst>
                  <a:ext uri="{FF2B5EF4-FFF2-40B4-BE49-F238E27FC236}">
                    <a16:creationId xmlns:a16="http://schemas.microsoft.com/office/drawing/2014/main" id="{1F57DCB7-D545-4924-ACAD-22B3DCADD560}"/>
                  </a:ext>
                </a:extLst>
              </p:cNvPr>
              <p:cNvSpPr>
                <a:spLocks/>
              </p:cNvSpPr>
              <p:nvPr/>
            </p:nvSpPr>
            <p:spPr bwMode="auto">
              <a:xfrm>
                <a:off x="3572" y="4531"/>
                <a:ext cx="66" cy="142"/>
              </a:xfrm>
              <a:custGeom>
                <a:avLst/>
                <a:gdLst>
                  <a:gd name="T0" fmla="*/ 7 w 116"/>
                  <a:gd name="T1" fmla="*/ 248 h 251"/>
                  <a:gd name="T2" fmla="*/ 7 w 116"/>
                  <a:gd name="T3" fmla="*/ 23 h 251"/>
                  <a:gd name="T4" fmla="*/ 92 w 116"/>
                  <a:gd name="T5" fmla="*/ 8 h 251"/>
                  <a:gd name="T6" fmla="*/ 109 w 116"/>
                  <a:gd name="T7" fmla="*/ 6 h 251"/>
                  <a:gd name="T8" fmla="*/ 109 w 116"/>
                  <a:gd name="T9" fmla="*/ 232 h 251"/>
                  <a:gd name="T10" fmla="*/ 112 w 116"/>
                  <a:gd name="T11" fmla="*/ 235 h 251"/>
                  <a:gd name="T12" fmla="*/ 116 w 116"/>
                  <a:gd name="T13" fmla="*/ 232 h 251"/>
                  <a:gd name="T14" fmla="*/ 116 w 116"/>
                  <a:gd name="T15" fmla="*/ 3 h 251"/>
                  <a:gd name="T16" fmla="*/ 115 w 116"/>
                  <a:gd name="T17" fmla="*/ 0 h 251"/>
                  <a:gd name="T18" fmla="*/ 112 w 116"/>
                  <a:gd name="T19" fmla="*/ 0 h 251"/>
                  <a:gd name="T20" fmla="*/ 92 w 116"/>
                  <a:gd name="T21" fmla="*/ 1 h 251"/>
                  <a:gd name="T22" fmla="*/ 91 w 116"/>
                  <a:gd name="T23" fmla="*/ 1 h 251"/>
                  <a:gd name="T24" fmla="*/ 3 w 116"/>
                  <a:gd name="T25" fmla="*/ 17 h 251"/>
                  <a:gd name="T26" fmla="*/ 0 w 116"/>
                  <a:gd name="T27" fmla="*/ 20 h 251"/>
                  <a:gd name="T28" fmla="*/ 0 w 116"/>
                  <a:gd name="T29" fmla="*/ 248 h 251"/>
                  <a:gd name="T30" fmla="*/ 3 w 116"/>
                  <a:gd name="T31" fmla="*/ 251 h 251"/>
                  <a:gd name="T32" fmla="*/ 7 w 116"/>
                  <a:gd name="T33"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251">
                    <a:moveTo>
                      <a:pt x="7" y="248"/>
                    </a:moveTo>
                    <a:lnTo>
                      <a:pt x="7" y="23"/>
                    </a:lnTo>
                    <a:lnTo>
                      <a:pt x="92" y="8"/>
                    </a:lnTo>
                    <a:lnTo>
                      <a:pt x="109" y="6"/>
                    </a:lnTo>
                    <a:lnTo>
                      <a:pt x="109" y="232"/>
                    </a:lnTo>
                    <a:cubicBezTo>
                      <a:pt x="109" y="234"/>
                      <a:pt x="111" y="235"/>
                      <a:pt x="112" y="235"/>
                    </a:cubicBezTo>
                    <a:cubicBezTo>
                      <a:pt x="114" y="235"/>
                      <a:pt x="116" y="234"/>
                      <a:pt x="116" y="232"/>
                    </a:cubicBezTo>
                    <a:lnTo>
                      <a:pt x="116" y="3"/>
                    </a:lnTo>
                    <a:cubicBezTo>
                      <a:pt x="116" y="2"/>
                      <a:pt x="115" y="1"/>
                      <a:pt x="115" y="0"/>
                    </a:cubicBezTo>
                    <a:cubicBezTo>
                      <a:pt x="114" y="0"/>
                      <a:pt x="113" y="0"/>
                      <a:pt x="112" y="0"/>
                    </a:cubicBezTo>
                    <a:lnTo>
                      <a:pt x="92" y="1"/>
                    </a:lnTo>
                    <a:lnTo>
                      <a:pt x="91" y="1"/>
                    </a:lnTo>
                    <a:lnTo>
                      <a:pt x="3" y="17"/>
                    </a:lnTo>
                    <a:cubicBezTo>
                      <a:pt x="1" y="17"/>
                      <a:pt x="0" y="19"/>
                      <a:pt x="0" y="20"/>
                    </a:cubicBezTo>
                    <a:lnTo>
                      <a:pt x="0" y="248"/>
                    </a:lnTo>
                    <a:cubicBezTo>
                      <a:pt x="0" y="250"/>
                      <a:pt x="1" y="251"/>
                      <a:pt x="3" y="251"/>
                    </a:cubicBezTo>
                    <a:cubicBezTo>
                      <a:pt x="5" y="251"/>
                      <a:pt x="7" y="250"/>
                      <a:pt x="7" y="24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2" name="Freeform 53">
                <a:extLst>
                  <a:ext uri="{FF2B5EF4-FFF2-40B4-BE49-F238E27FC236}">
                    <a16:creationId xmlns:a16="http://schemas.microsoft.com/office/drawing/2014/main" id="{75742776-4809-45B8-B09A-2407B1660D24}"/>
                  </a:ext>
                </a:extLst>
              </p:cNvPr>
              <p:cNvSpPr>
                <a:spLocks/>
              </p:cNvSpPr>
              <p:nvPr/>
            </p:nvSpPr>
            <p:spPr bwMode="auto">
              <a:xfrm>
                <a:off x="3644" y="4514"/>
                <a:ext cx="70" cy="150"/>
              </a:xfrm>
              <a:custGeom>
                <a:avLst/>
                <a:gdLst>
                  <a:gd name="T0" fmla="*/ 7 w 124"/>
                  <a:gd name="T1" fmla="*/ 261 h 264"/>
                  <a:gd name="T2" fmla="*/ 7 w 124"/>
                  <a:gd name="T3" fmla="*/ 86 h 264"/>
                  <a:gd name="T4" fmla="*/ 7 w 124"/>
                  <a:gd name="T5" fmla="*/ 28 h 264"/>
                  <a:gd name="T6" fmla="*/ 118 w 124"/>
                  <a:gd name="T7" fmla="*/ 7 h 264"/>
                  <a:gd name="T8" fmla="*/ 118 w 124"/>
                  <a:gd name="T9" fmla="*/ 244 h 264"/>
                  <a:gd name="T10" fmla="*/ 121 w 124"/>
                  <a:gd name="T11" fmla="*/ 247 h 264"/>
                  <a:gd name="T12" fmla="*/ 124 w 124"/>
                  <a:gd name="T13" fmla="*/ 244 h 264"/>
                  <a:gd name="T14" fmla="*/ 124 w 124"/>
                  <a:gd name="T15" fmla="*/ 3 h 264"/>
                  <a:gd name="T16" fmla="*/ 123 w 124"/>
                  <a:gd name="T17" fmla="*/ 1 h 264"/>
                  <a:gd name="T18" fmla="*/ 120 w 124"/>
                  <a:gd name="T19" fmla="*/ 0 h 264"/>
                  <a:gd name="T20" fmla="*/ 3 w 124"/>
                  <a:gd name="T21" fmla="*/ 22 h 264"/>
                  <a:gd name="T22" fmla="*/ 0 w 124"/>
                  <a:gd name="T23" fmla="*/ 26 h 264"/>
                  <a:gd name="T24" fmla="*/ 0 w 124"/>
                  <a:gd name="T25" fmla="*/ 86 h 264"/>
                  <a:gd name="T26" fmla="*/ 0 w 124"/>
                  <a:gd name="T27" fmla="*/ 261 h 264"/>
                  <a:gd name="T28" fmla="*/ 4 w 124"/>
                  <a:gd name="T29" fmla="*/ 264 h 264"/>
                  <a:gd name="T30" fmla="*/ 7 w 124"/>
                  <a:gd name="T31" fmla="*/ 26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264">
                    <a:moveTo>
                      <a:pt x="7" y="261"/>
                    </a:moveTo>
                    <a:lnTo>
                      <a:pt x="7" y="86"/>
                    </a:lnTo>
                    <a:lnTo>
                      <a:pt x="7" y="28"/>
                    </a:lnTo>
                    <a:lnTo>
                      <a:pt x="118" y="7"/>
                    </a:lnTo>
                    <a:lnTo>
                      <a:pt x="118" y="244"/>
                    </a:lnTo>
                    <a:cubicBezTo>
                      <a:pt x="118" y="246"/>
                      <a:pt x="119" y="247"/>
                      <a:pt x="121" y="247"/>
                    </a:cubicBezTo>
                    <a:cubicBezTo>
                      <a:pt x="123" y="247"/>
                      <a:pt x="124" y="246"/>
                      <a:pt x="124" y="244"/>
                    </a:cubicBezTo>
                    <a:lnTo>
                      <a:pt x="124" y="3"/>
                    </a:lnTo>
                    <a:cubicBezTo>
                      <a:pt x="124" y="2"/>
                      <a:pt x="124" y="1"/>
                      <a:pt x="123" y="1"/>
                    </a:cubicBezTo>
                    <a:cubicBezTo>
                      <a:pt x="122" y="0"/>
                      <a:pt x="121" y="0"/>
                      <a:pt x="120" y="0"/>
                    </a:cubicBezTo>
                    <a:lnTo>
                      <a:pt x="3" y="22"/>
                    </a:lnTo>
                    <a:cubicBezTo>
                      <a:pt x="2" y="23"/>
                      <a:pt x="0" y="24"/>
                      <a:pt x="0" y="26"/>
                    </a:cubicBezTo>
                    <a:lnTo>
                      <a:pt x="0" y="86"/>
                    </a:lnTo>
                    <a:lnTo>
                      <a:pt x="0" y="261"/>
                    </a:lnTo>
                    <a:cubicBezTo>
                      <a:pt x="0" y="263"/>
                      <a:pt x="2" y="264"/>
                      <a:pt x="4" y="264"/>
                    </a:cubicBezTo>
                    <a:cubicBezTo>
                      <a:pt x="6" y="264"/>
                      <a:pt x="7" y="263"/>
                      <a:pt x="7" y="26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3" name="Freeform 54">
                <a:extLst>
                  <a:ext uri="{FF2B5EF4-FFF2-40B4-BE49-F238E27FC236}">
                    <a16:creationId xmlns:a16="http://schemas.microsoft.com/office/drawing/2014/main" id="{38D41B6E-D728-4841-89D3-EDBDC6185AA7}"/>
                  </a:ext>
                </a:extLst>
              </p:cNvPr>
              <p:cNvSpPr>
                <a:spLocks/>
              </p:cNvSpPr>
              <p:nvPr/>
            </p:nvSpPr>
            <p:spPr bwMode="auto">
              <a:xfrm>
                <a:off x="3911" y="4619"/>
                <a:ext cx="9" cy="9"/>
              </a:xfrm>
              <a:custGeom>
                <a:avLst/>
                <a:gdLst>
                  <a:gd name="T0" fmla="*/ 1 w 16"/>
                  <a:gd name="T1" fmla="*/ 6 h 15"/>
                  <a:gd name="T2" fmla="*/ 10 w 16"/>
                  <a:gd name="T3" fmla="*/ 14 h 15"/>
                  <a:gd name="T4" fmla="*/ 15 w 16"/>
                  <a:gd name="T5" fmla="*/ 14 h 15"/>
                  <a:gd name="T6" fmla="*/ 15 w 16"/>
                  <a:gd name="T7" fmla="*/ 9 h 15"/>
                  <a:gd name="T8" fmla="*/ 6 w 16"/>
                  <a:gd name="T9" fmla="*/ 1 h 15"/>
                  <a:gd name="T10" fmla="*/ 1 w 16"/>
                  <a:gd name="T11" fmla="*/ 1 h 15"/>
                  <a:gd name="T12" fmla="*/ 1 w 16"/>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 y="6"/>
                    </a:moveTo>
                    <a:lnTo>
                      <a:pt x="10" y="14"/>
                    </a:lnTo>
                    <a:cubicBezTo>
                      <a:pt x="12" y="15"/>
                      <a:pt x="14" y="15"/>
                      <a:pt x="15" y="14"/>
                    </a:cubicBezTo>
                    <a:cubicBezTo>
                      <a:pt x="16" y="12"/>
                      <a:pt x="16" y="10"/>
                      <a:pt x="15" y="9"/>
                    </a:cubicBezTo>
                    <a:lnTo>
                      <a:pt x="6" y="1"/>
                    </a:lnTo>
                    <a:cubicBezTo>
                      <a:pt x="4" y="0"/>
                      <a:pt x="2"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4" name="Freeform 55">
                <a:extLst>
                  <a:ext uri="{FF2B5EF4-FFF2-40B4-BE49-F238E27FC236}">
                    <a16:creationId xmlns:a16="http://schemas.microsoft.com/office/drawing/2014/main" id="{43B2B4CE-D45E-4EA1-A54E-B9B44B1EA693}"/>
                  </a:ext>
                </a:extLst>
              </p:cNvPr>
              <p:cNvSpPr>
                <a:spLocks/>
              </p:cNvSpPr>
              <p:nvPr/>
            </p:nvSpPr>
            <p:spPr bwMode="auto">
              <a:xfrm>
                <a:off x="3906" y="4615"/>
                <a:ext cx="9" cy="8"/>
              </a:xfrm>
              <a:custGeom>
                <a:avLst/>
                <a:gdLst>
                  <a:gd name="T0" fmla="*/ 1 w 15"/>
                  <a:gd name="T1" fmla="*/ 6 h 14"/>
                  <a:gd name="T2" fmla="*/ 9 w 15"/>
                  <a:gd name="T3" fmla="*/ 13 h 14"/>
                  <a:gd name="T4" fmla="*/ 14 w 15"/>
                  <a:gd name="T5" fmla="*/ 12 h 14"/>
                  <a:gd name="T6" fmla="*/ 14 w 15"/>
                  <a:gd name="T7" fmla="*/ 8 h 14"/>
                  <a:gd name="T8" fmla="*/ 6 w 15"/>
                  <a:gd name="T9" fmla="*/ 1 h 14"/>
                  <a:gd name="T10" fmla="*/ 1 w 15"/>
                  <a:gd name="T11" fmla="*/ 1 h 14"/>
                  <a:gd name="T12" fmla="*/ 1 w 1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5" h="14">
                    <a:moveTo>
                      <a:pt x="1" y="6"/>
                    </a:moveTo>
                    <a:lnTo>
                      <a:pt x="9" y="13"/>
                    </a:lnTo>
                    <a:cubicBezTo>
                      <a:pt x="10" y="14"/>
                      <a:pt x="13" y="14"/>
                      <a:pt x="14" y="12"/>
                    </a:cubicBezTo>
                    <a:cubicBezTo>
                      <a:pt x="15" y="11"/>
                      <a:pt x="15" y="9"/>
                      <a:pt x="14" y="8"/>
                    </a:cubicBezTo>
                    <a:lnTo>
                      <a:pt x="6" y="1"/>
                    </a:lnTo>
                    <a:cubicBezTo>
                      <a:pt x="5"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5" name="Freeform 56">
                <a:extLst>
                  <a:ext uri="{FF2B5EF4-FFF2-40B4-BE49-F238E27FC236}">
                    <a16:creationId xmlns:a16="http://schemas.microsoft.com/office/drawing/2014/main" id="{5CF6EBE6-BF6F-4906-81E0-EBDF608176CA}"/>
                  </a:ext>
                </a:extLst>
              </p:cNvPr>
              <p:cNvSpPr>
                <a:spLocks/>
              </p:cNvSpPr>
              <p:nvPr/>
            </p:nvSpPr>
            <p:spPr bwMode="auto">
              <a:xfrm>
                <a:off x="3902" y="4611"/>
                <a:ext cx="8" cy="8"/>
              </a:xfrm>
              <a:custGeom>
                <a:avLst/>
                <a:gdLst>
                  <a:gd name="T0" fmla="*/ 1 w 14"/>
                  <a:gd name="T1" fmla="*/ 7 h 14"/>
                  <a:gd name="T2" fmla="*/ 8 w 14"/>
                  <a:gd name="T3" fmla="*/ 13 h 14"/>
                  <a:gd name="T4" fmla="*/ 13 w 14"/>
                  <a:gd name="T5" fmla="*/ 13 h 14"/>
                  <a:gd name="T6" fmla="*/ 13 w 14"/>
                  <a:gd name="T7" fmla="*/ 8 h 14"/>
                  <a:gd name="T8" fmla="*/ 6 w 14"/>
                  <a:gd name="T9" fmla="*/ 2 h 14"/>
                  <a:gd name="T10" fmla="*/ 1 w 14"/>
                  <a:gd name="T11" fmla="*/ 2 h 14"/>
                  <a:gd name="T12" fmla="*/ 1 w 14"/>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 y="7"/>
                    </a:moveTo>
                    <a:lnTo>
                      <a:pt x="8" y="13"/>
                    </a:lnTo>
                    <a:cubicBezTo>
                      <a:pt x="10" y="14"/>
                      <a:pt x="12" y="14"/>
                      <a:pt x="13" y="13"/>
                    </a:cubicBezTo>
                    <a:cubicBezTo>
                      <a:pt x="14" y="11"/>
                      <a:pt x="14" y="9"/>
                      <a:pt x="13" y="8"/>
                    </a:cubicBezTo>
                    <a:lnTo>
                      <a:pt x="6" y="2"/>
                    </a:lnTo>
                    <a:cubicBezTo>
                      <a:pt x="5" y="0"/>
                      <a:pt x="2" y="1"/>
                      <a:pt x="1" y="2"/>
                    </a:cubicBezTo>
                    <a:cubicBezTo>
                      <a:pt x="0" y="3"/>
                      <a:pt x="0" y="5"/>
                      <a:pt x="1"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6" name="Freeform 57">
                <a:extLst>
                  <a:ext uri="{FF2B5EF4-FFF2-40B4-BE49-F238E27FC236}">
                    <a16:creationId xmlns:a16="http://schemas.microsoft.com/office/drawing/2014/main" id="{A4812E61-EE3A-4FBC-BD29-A5CCF752DA64}"/>
                  </a:ext>
                </a:extLst>
              </p:cNvPr>
              <p:cNvSpPr>
                <a:spLocks/>
              </p:cNvSpPr>
              <p:nvPr/>
            </p:nvSpPr>
            <p:spPr bwMode="auto">
              <a:xfrm>
                <a:off x="3899" y="4609"/>
                <a:ext cx="7" cy="7"/>
              </a:xfrm>
              <a:custGeom>
                <a:avLst/>
                <a:gdLst>
                  <a:gd name="T0" fmla="*/ 1 w 13"/>
                  <a:gd name="T1" fmla="*/ 6 h 13"/>
                  <a:gd name="T2" fmla="*/ 7 w 13"/>
                  <a:gd name="T3" fmla="*/ 12 h 13"/>
                  <a:gd name="T4" fmla="*/ 12 w 13"/>
                  <a:gd name="T5" fmla="*/ 11 h 13"/>
                  <a:gd name="T6" fmla="*/ 12 w 13"/>
                  <a:gd name="T7" fmla="*/ 7 h 13"/>
                  <a:gd name="T8" fmla="*/ 6 w 13"/>
                  <a:gd name="T9" fmla="*/ 1 h 13"/>
                  <a:gd name="T10" fmla="*/ 1 w 13"/>
                  <a:gd name="T11" fmla="*/ 1 h 13"/>
                  <a:gd name="T12" fmla="*/ 1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 y="6"/>
                    </a:moveTo>
                    <a:lnTo>
                      <a:pt x="7" y="12"/>
                    </a:lnTo>
                    <a:cubicBezTo>
                      <a:pt x="9" y="13"/>
                      <a:pt x="11" y="13"/>
                      <a:pt x="12" y="11"/>
                    </a:cubicBezTo>
                    <a:cubicBezTo>
                      <a:pt x="13" y="10"/>
                      <a:pt x="13" y="8"/>
                      <a:pt x="12" y="7"/>
                    </a:cubicBezTo>
                    <a:lnTo>
                      <a:pt x="6" y="1"/>
                    </a:lnTo>
                    <a:cubicBezTo>
                      <a:pt x="4"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7" name="Freeform 58">
                <a:extLst>
                  <a:ext uri="{FF2B5EF4-FFF2-40B4-BE49-F238E27FC236}">
                    <a16:creationId xmlns:a16="http://schemas.microsoft.com/office/drawing/2014/main" id="{0E1F388F-2FBA-4323-B953-3BD48EA7ACEF}"/>
                  </a:ext>
                </a:extLst>
              </p:cNvPr>
              <p:cNvSpPr>
                <a:spLocks/>
              </p:cNvSpPr>
              <p:nvPr/>
            </p:nvSpPr>
            <p:spPr bwMode="auto">
              <a:xfrm>
                <a:off x="3876" y="4588"/>
                <a:ext cx="27" cy="24"/>
              </a:xfrm>
              <a:custGeom>
                <a:avLst/>
                <a:gdLst>
                  <a:gd name="T0" fmla="*/ 1 w 47"/>
                  <a:gd name="T1" fmla="*/ 6 h 43"/>
                  <a:gd name="T2" fmla="*/ 41 w 47"/>
                  <a:gd name="T3" fmla="*/ 42 h 43"/>
                  <a:gd name="T4" fmla="*/ 46 w 47"/>
                  <a:gd name="T5" fmla="*/ 42 h 43"/>
                  <a:gd name="T6" fmla="*/ 46 w 47"/>
                  <a:gd name="T7" fmla="*/ 37 h 43"/>
                  <a:gd name="T8" fmla="*/ 6 w 47"/>
                  <a:gd name="T9" fmla="*/ 1 h 43"/>
                  <a:gd name="T10" fmla="*/ 1 w 47"/>
                  <a:gd name="T11" fmla="*/ 2 h 43"/>
                  <a:gd name="T12" fmla="*/ 1 w 47"/>
                  <a:gd name="T13" fmla="*/ 6 h 43"/>
                </a:gdLst>
                <a:ahLst/>
                <a:cxnLst>
                  <a:cxn ang="0">
                    <a:pos x="T0" y="T1"/>
                  </a:cxn>
                  <a:cxn ang="0">
                    <a:pos x="T2" y="T3"/>
                  </a:cxn>
                  <a:cxn ang="0">
                    <a:pos x="T4" y="T5"/>
                  </a:cxn>
                  <a:cxn ang="0">
                    <a:pos x="T6" y="T7"/>
                  </a:cxn>
                  <a:cxn ang="0">
                    <a:pos x="T8" y="T9"/>
                  </a:cxn>
                  <a:cxn ang="0">
                    <a:pos x="T10" y="T11"/>
                  </a:cxn>
                  <a:cxn ang="0">
                    <a:pos x="T12" y="T13"/>
                  </a:cxn>
                </a:cxnLst>
                <a:rect l="0" t="0" r="r" b="b"/>
                <a:pathLst>
                  <a:path w="47" h="43">
                    <a:moveTo>
                      <a:pt x="1" y="6"/>
                    </a:moveTo>
                    <a:lnTo>
                      <a:pt x="41" y="42"/>
                    </a:lnTo>
                    <a:cubicBezTo>
                      <a:pt x="43" y="43"/>
                      <a:pt x="45" y="43"/>
                      <a:pt x="46" y="42"/>
                    </a:cubicBezTo>
                    <a:cubicBezTo>
                      <a:pt x="47" y="40"/>
                      <a:pt x="47" y="38"/>
                      <a:pt x="46" y="37"/>
                    </a:cubicBezTo>
                    <a:lnTo>
                      <a:pt x="6" y="1"/>
                    </a:lnTo>
                    <a:cubicBezTo>
                      <a:pt x="4" y="0"/>
                      <a:pt x="2" y="0"/>
                      <a:pt x="1" y="2"/>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8" name="Freeform 59">
                <a:extLst>
                  <a:ext uri="{FF2B5EF4-FFF2-40B4-BE49-F238E27FC236}">
                    <a16:creationId xmlns:a16="http://schemas.microsoft.com/office/drawing/2014/main" id="{19125FEE-4E64-4D1B-A41E-5B30CEF41AAE}"/>
                  </a:ext>
                </a:extLst>
              </p:cNvPr>
              <p:cNvSpPr>
                <a:spLocks/>
              </p:cNvSpPr>
              <p:nvPr/>
            </p:nvSpPr>
            <p:spPr bwMode="auto">
              <a:xfrm>
                <a:off x="3861" y="4574"/>
                <a:ext cx="19" cy="18"/>
              </a:xfrm>
              <a:custGeom>
                <a:avLst/>
                <a:gdLst>
                  <a:gd name="T0" fmla="*/ 1 w 34"/>
                  <a:gd name="T1" fmla="*/ 7 h 32"/>
                  <a:gd name="T2" fmla="*/ 28 w 34"/>
                  <a:gd name="T3" fmla="*/ 31 h 32"/>
                  <a:gd name="T4" fmla="*/ 33 w 34"/>
                  <a:gd name="T5" fmla="*/ 31 h 32"/>
                  <a:gd name="T6" fmla="*/ 33 w 34"/>
                  <a:gd name="T7" fmla="*/ 26 h 32"/>
                  <a:gd name="T8" fmla="*/ 5 w 34"/>
                  <a:gd name="T9" fmla="*/ 2 h 32"/>
                  <a:gd name="T10" fmla="*/ 1 w 34"/>
                  <a:gd name="T11" fmla="*/ 2 h 32"/>
                  <a:gd name="T12" fmla="*/ 1 w 34"/>
                  <a:gd name="T13" fmla="*/ 7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 y="7"/>
                    </a:moveTo>
                    <a:lnTo>
                      <a:pt x="28" y="31"/>
                    </a:lnTo>
                    <a:cubicBezTo>
                      <a:pt x="30" y="32"/>
                      <a:pt x="32" y="32"/>
                      <a:pt x="33" y="31"/>
                    </a:cubicBezTo>
                    <a:cubicBezTo>
                      <a:pt x="34" y="30"/>
                      <a:pt x="34" y="28"/>
                      <a:pt x="33" y="26"/>
                    </a:cubicBezTo>
                    <a:lnTo>
                      <a:pt x="5" y="2"/>
                    </a:lnTo>
                    <a:cubicBezTo>
                      <a:pt x="4" y="0"/>
                      <a:pt x="2" y="1"/>
                      <a:pt x="1" y="2"/>
                    </a:cubicBezTo>
                    <a:cubicBezTo>
                      <a:pt x="0" y="3"/>
                      <a:pt x="0" y="5"/>
                      <a:pt x="1"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69" name="Freeform 60">
                <a:extLst>
                  <a:ext uri="{FF2B5EF4-FFF2-40B4-BE49-F238E27FC236}">
                    <a16:creationId xmlns:a16="http://schemas.microsoft.com/office/drawing/2014/main" id="{64BCC592-E087-4B17-8CFA-E554FEC18463}"/>
                  </a:ext>
                </a:extLst>
              </p:cNvPr>
              <p:cNvSpPr>
                <a:spLocks/>
              </p:cNvSpPr>
              <p:nvPr/>
            </p:nvSpPr>
            <p:spPr bwMode="auto">
              <a:xfrm>
                <a:off x="3841" y="4557"/>
                <a:ext cx="24" cy="21"/>
              </a:xfrm>
              <a:custGeom>
                <a:avLst/>
                <a:gdLst>
                  <a:gd name="T0" fmla="*/ 2 w 42"/>
                  <a:gd name="T1" fmla="*/ 6 h 38"/>
                  <a:gd name="T2" fmla="*/ 36 w 42"/>
                  <a:gd name="T3" fmla="*/ 37 h 38"/>
                  <a:gd name="T4" fmla="*/ 41 w 42"/>
                  <a:gd name="T5" fmla="*/ 36 h 38"/>
                  <a:gd name="T6" fmla="*/ 40 w 42"/>
                  <a:gd name="T7" fmla="*/ 32 h 38"/>
                  <a:gd name="T8" fmla="*/ 6 w 42"/>
                  <a:gd name="T9" fmla="*/ 1 h 38"/>
                  <a:gd name="T10" fmla="*/ 2 w 42"/>
                  <a:gd name="T11" fmla="*/ 1 h 38"/>
                  <a:gd name="T12" fmla="*/ 2 w 42"/>
                  <a:gd name="T13" fmla="*/ 6 h 38"/>
                </a:gdLst>
                <a:ahLst/>
                <a:cxnLst>
                  <a:cxn ang="0">
                    <a:pos x="T0" y="T1"/>
                  </a:cxn>
                  <a:cxn ang="0">
                    <a:pos x="T2" y="T3"/>
                  </a:cxn>
                  <a:cxn ang="0">
                    <a:pos x="T4" y="T5"/>
                  </a:cxn>
                  <a:cxn ang="0">
                    <a:pos x="T6" y="T7"/>
                  </a:cxn>
                  <a:cxn ang="0">
                    <a:pos x="T8" y="T9"/>
                  </a:cxn>
                  <a:cxn ang="0">
                    <a:pos x="T10" y="T11"/>
                  </a:cxn>
                  <a:cxn ang="0">
                    <a:pos x="T12" y="T13"/>
                  </a:cxn>
                </a:cxnLst>
                <a:rect l="0" t="0" r="r" b="b"/>
                <a:pathLst>
                  <a:path w="42" h="38">
                    <a:moveTo>
                      <a:pt x="2" y="6"/>
                    </a:moveTo>
                    <a:lnTo>
                      <a:pt x="36" y="37"/>
                    </a:lnTo>
                    <a:cubicBezTo>
                      <a:pt x="37" y="38"/>
                      <a:pt x="39" y="38"/>
                      <a:pt x="41" y="36"/>
                    </a:cubicBezTo>
                    <a:cubicBezTo>
                      <a:pt x="42" y="35"/>
                      <a:pt x="42" y="33"/>
                      <a:pt x="40" y="32"/>
                    </a:cubicBezTo>
                    <a:lnTo>
                      <a:pt x="6" y="1"/>
                    </a:lnTo>
                    <a:cubicBezTo>
                      <a:pt x="5" y="0"/>
                      <a:pt x="3" y="0"/>
                      <a:pt x="2" y="1"/>
                    </a:cubicBezTo>
                    <a:cubicBezTo>
                      <a:pt x="0" y="3"/>
                      <a:pt x="1" y="5"/>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0" name="Freeform 61">
                <a:extLst>
                  <a:ext uri="{FF2B5EF4-FFF2-40B4-BE49-F238E27FC236}">
                    <a16:creationId xmlns:a16="http://schemas.microsoft.com/office/drawing/2014/main" id="{FBC0CC19-0095-430B-9EFB-1AEAE45C8810}"/>
                  </a:ext>
                </a:extLst>
              </p:cNvPr>
              <p:cNvSpPr>
                <a:spLocks/>
              </p:cNvSpPr>
              <p:nvPr/>
            </p:nvSpPr>
            <p:spPr bwMode="auto">
              <a:xfrm>
                <a:off x="3759" y="4490"/>
                <a:ext cx="87" cy="71"/>
              </a:xfrm>
              <a:custGeom>
                <a:avLst/>
                <a:gdLst>
                  <a:gd name="T0" fmla="*/ 39 w 153"/>
                  <a:gd name="T1" fmla="*/ 103 h 125"/>
                  <a:gd name="T2" fmla="*/ 8 w 153"/>
                  <a:gd name="T3" fmla="*/ 13 h 125"/>
                  <a:gd name="T4" fmla="*/ 18 w 153"/>
                  <a:gd name="T5" fmla="*/ 8 h 125"/>
                  <a:gd name="T6" fmla="*/ 147 w 153"/>
                  <a:gd name="T7" fmla="*/ 124 h 125"/>
                  <a:gd name="T8" fmla="*/ 152 w 153"/>
                  <a:gd name="T9" fmla="*/ 124 h 125"/>
                  <a:gd name="T10" fmla="*/ 151 w 153"/>
                  <a:gd name="T11" fmla="*/ 119 h 125"/>
                  <a:gd name="T12" fmla="*/ 20 w 153"/>
                  <a:gd name="T13" fmla="*/ 1 h 125"/>
                  <a:gd name="T14" fmla="*/ 17 w 153"/>
                  <a:gd name="T15" fmla="*/ 1 h 125"/>
                  <a:gd name="T16" fmla="*/ 2 w 153"/>
                  <a:gd name="T17" fmla="*/ 9 h 125"/>
                  <a:gd name="T18" fmla="*/ 1 w 153"/>
                  <a:gd name="T19" fmla="*/ 13 h 125"/>
                  <a:gd name="T20" fmla="*/ 33 w 153"/>
                  <a:gd name="T21" fmla="*/ 105 h 125"/>
                  <a:gd name="T22" fmla="*/ 37 w 153"/>
                  <a:gd name="T23" fmla="*/ 107 h 125"/>
                  <a:gd name="T24" fmla="*/ 39 w 153"/>
                  <a:gd name="T25" fmla="*/ 10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125">
                    <a:moveTo>
                      <a:pt x="39" y="103"/>
                    </a:moveTo>
                    <a:lnTo>
                      <a:pt x="8" y="13"/>
                    </a:lnTo>
                    <a:lnTo>
                      <a:pt x="18" y="8"/>
                    </a:lnTo>
                    <a:lnTo>
                      <a:pt x="147" y="124"/>
                    </a:lnTo>
                    <a:cubicBezTo>
                      <a:pt x="148" y="125"/>
                      <a:pt x="150" y="125"/>
                      <a:pt x="152" y="124"/>
                    </a:cubicBezTo>
                    <a:cubicBezTo>
                      <a:pt x="153" y="122"/>
                      <a:pt x="153" y="120"/>
                      <a:pt x="151" y="119"/>
                    </a:cubicBezTo>
                    <a:lnTo>
                      <a:pt x="20" y="1"/>
                    </a:lnTo>
                    <a:cubicBezTo>
                      <a:pt x="19" y="1"/>
                      <a:pt x="18" y="0"/>
                      <a:pt x="17" y="1"/>
                    </a:cubicBezTo>
                    <a:lnTo>
                      <a:pt x="2" y="9"/>
                    </a:lnTo>
                    <a:cubicBezTo>
                      <a:pt x="1" y="10"/>
                      <a:pt x="0" y="11"/>
                      <a:pt x="1" y="13"/>
                    </a:cubicBezTo>
                    <a:lnTo>
                      <a:pt x="33" y="105"/>
                    </a:lnTo>
                    <a:cubicBezTo>
                      <a:pt x="33" y="107"/>
                      <a:pt x="35" y="108"/>
                      <a:pt x="37" y="107"/>
                    </a:cubicBezTo>
                    <a:cubicBezTo>
                      <a:pt x="39" y="106"/>
                      <a:pt x="40" y="104"/>
                      <a:pt x="39" y="10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1" name="Freeform 62">
                <a:extLst>
                  <a:ext uri="{FF2B5EF4-FFF2-40B4-BE49-F238E27FC236}">
                    <a16:creationId xmlns:a16="http://schemas.microsoft.com/office/drawing/2014/main" id="{BB5CD8DD-E856-4671-8B83-55979CEC2E30}"/>
                  </a:ext>
                </a:extLst>
              </p:cNvPr>
              <p:cNvSpPr>
                <a:spLocks/>
              </p:cNvSpPr>
              <p:nvPr/>
            </p:nvSpPr>
            <p:spPr bwMode="auto">
              <a:xfrm>
                <a:off x="3777" y="4547"/>
                <a:ext cx="8" cy="15"/>
              </a:xfrm>
              <a:custGeom>
                <a:avLst/>
                <a:gdLst>
                  <a:gd name="T0" fmla="*/ 14 w 15"/>
                  <a:gd name="T1" fmla="*/ 23 h 27"/>
                  <a:gd name="T2" fmla="*/ 7 w 15"/>
                  <a:gd name="T3" fmla="*/ 3 h 27"/>
                  <a:gd name="T4" fmla="*/ 3 w 15"/>
                  <a:gd name="T5" fmla="*/ 1 h 27"/>
                  <a:gd name="T6" fmla="*/ 1 w 15"/>
                  <a:gd name="T7" fmla="*/ 5 h 27"/>
                  <a:gd name="T8" fmla="*/ 8 w 15"/>
                  <a:gd name="T9" fmla="*/ 25 h 27"/>
                  <a:gd name="T10" fmla="*/ 12 w 15"/>
                  <a:gd name="T11" fmla="*/ 27 h 27"/>
                  <a:gd name="T12" fmla="*/ 14 w 15"/>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15" h="27">
                    <a:moveTo>
                      <a:pt x="14" y="23"/>
                    </a:moveTo>
                    <a:lnTo>
                      <a:pt x="7" y="3"/>
                    </a:lnTo>
                    <a:cubicBezTo>
                      <a:pt x="6" y="1"/>
                      <a:pt x="5" y="0"/>
                      <a:pt x="3" y="1"/>
                    </a:cubicBezTo>
                    <a:cubicBezTo>
                      <a:pt x="1" y="1"/>
                      <a:pt x="0" y="3"/>
                      <a:pt x="1" y="5"/>
                    </a:cubicBezTo>
                    <a:lnTo>
                      <a:pt x="8" y="25"/>
                    </a:lnTo>
                    <a:cubicBezTo>
                      <a:pt x="8" y="27"/>
                      <a:pt x="10" y="27"/>
                      <a:pt x="12" y="27"/>
                    </a:cubicBezTo>
                    <a:cubicBezTo>
                      <a:pt x="14" y="26"/>
                      <a:pt x="15" y="24"/>
                      <a:pt x="1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2" name="Freeform 63">
                <a:extLst>
                  <a:ext uri="{FF2B5EF4-FFF2-40B4-BE49-F238E27FC236}">
                    <a16:creationId xmlns:a16="http://schemas.microsoft.com/office/drawing/2014/main" id="{3F87EC96-7826-4C32-8BC3-BDA1ED8C3C07}"/>
                  </a:ext>
                </a:extLst>
              </p:cNvPr>
              <p:cNvSpPr>
                <a:spLocks/>
              </p:cNvSpPr>
              <p:nvPr/>
            </p:nvSpPr>
            <p:spPr bwMode="auto">
              <a:xfrm>
                <a:off x="3781" y="4558"/>
                <a:ext cx="10" cy="19"/>
              </a:xfrm>
              <a:custGeom>
                <a:avLst/>
                <a:gdLst>
                  <a:gd name="T0" fmla="*/ 16 w 17"/>
                  <a:gd name="T1" fmla="*/ 29 h 34"/>
                  <a:gd name="T2" fmla="*/ 7 w 17"/>
                  <a:gd name="T3" fmla="*/ 3 h 34"/>
                  <a:gd name="T4" fmla="*/ 3 w 17"/>
                  <a:gd name="T5" fmla="*/ 1 h 34"/>
                  <a:gd name="T6" fmla="*/ 1 w 17"/>
                  <a:gd name="T7" fmla="*/ 5 h 34"/>
                  <a:gd name="T8" fmla="*/ 10 w 17"/>
                  <a:gd name="T9" fmla="*/ 31 h 34"/>
                  <a:gd name="T10" fmla="*/ 14 w 17"/>
                  <a:gd name="T11" fmla="*/ 33 h 34"/>
                  <a:gd name="T12" fmla="*/ 16 w 17"/>
                  <a:gd name="T13" fmla="*/ 29 h 34"/>
                </a:gdLst>
                <a:ahLst/>
                <a:cxnLst>
                  <a:cxn ang="0">
                    <a:pos x="T0" y="T1"/>
                  </a:cxn>
                  <a:cxn ang="0">
                    <a:pos x="T2" y="T3"/>
                  </a:cxn>
                  <a:cxn ang="0">
                    <a:pos x="T4" y="T5"/>
                  </a:cxn>
                  <a:cxn ang="0">
                    <a:pos x="T6" y="T7"/>
                  </a:cxn>
                  <a:cxn ang="0">
                    <a:pos x="T8" y="T9"/>
                  </a:cxn>
                  <a:cxn ang="0">
                    <a:pos x="T10" y="T11"/>
                  </a:cxn>
                  <a:cxn ang="0">
                    <a:pos x="T12" y="T13"/>
                  </a:cxn>
                </a:cxnLst>
                <a:rect l="0" t="0" r="r" b="b"/>
                <a:pathLst>
                  <a:path w="17" h="34">
                    <a:moveTo>
                      <a:pt x="16" y="29"/>
                    </a:moveTo>
                    <a:lnTo>
                      <a:pt x="7" y="3"/>
                    </a:lnTo>
                    <a:cubicBezTo>
                      <a:pt x="6" y="1"/>
                      <a:pt x="4" y="0"/>
                      <a:pt x="3" y="1"/>
                    </a:cubicBezTo>
                    <a:cubicBezTo>
                      <a:pt x="1" y="1"/>
                      <a:pt x="0" y="3"/>
                      <a:pt x="1" y="5"/>
                    </a:cubicBezTo>
                    <a:lnTo>
                      <a:pt x="10" y="31"/>
                    </a:lnTo>
                    <a:cubicBezTo>
                      <a:pt x="11" y="33"/>
                      <a:pt x="12" y="34"/>
                      <a:pt x="14" y="33"/>
                    </a:cubicBezTo>
                    <a:cubicBezTo>
                      <a:pt x="16" y="33"/>
                      <a:pt x="17" y="31"/>
                      <a:pt x="16"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3" name="Freeform 64">
                <a:extLst>
                  <a:ext uri="{FF2B5EF4-FFF2-40B4-BE49-F238E27FC236}">
                    <a16:creationId xmlns:a16="http://schemas.microsoft.com/office/drawing/2014/main" id="{21A068E6-F12D-489B-9B09-9033D32F3876}"/>
                  </a:ext>
                </a:extLst>
              </p:cNvPr>
              <p:cNvSpPr>
                <a:spLocks/>
              </p:cNvSpPr>
              <p:nvPr/>
            </p:nvSpPr>
            <p:spPr bwMode="auto">
              <a:xfrm>
                <a:off x="3777" y="4573"/>
                <a:ext cx="63" cy="179"/>
              </a:xfrm>
              <a:custGeom>
                <a:avLst/>
                <a:gdLst>
                  <a:gd name="T0" fmla="*/ 1 w 112"/>
                  <a:gd name="T1" fmla="*/ 50 h 315"/>
                  <a:gd name="T2" fmla="*/ 86 w 112"/>
                  <a:gd name="T3" fmla="*/ 300 h 315"/>
                  <a:gd name="T4" fmla="*/ 89 w 112"/>
                  <a:gd name="T5" fmla="*/ 299 h 315"/>
                  <a:gd name="T6" fmla="*/ 86 w 112"/>
                  <a:gd name="T7" fmla="*/ 300 h 315"/>
                  <a:gd name="T8" fmla="*/ 87 w 112"/>
                  <a:gd name="T9" fmla="*/ 307 h 315"/>
                  <a:gd name="T10" fmla="*/ 90 w 112"/>
                  <a:gd name="T11" fmla="*/ 312 h 315"/>
                  <a:gd name="T12" fmla="*/ 92 w 112"/>
                  <a:gd name="T13" fmla="*/ 314 h 315"/>
                  <a:gd name="T14" fmla="*/ 96 w 112"/>
                  <a:gd name="T15" fmla="*/ 315 h 315"/>
                  <a:gd name="T16" fmla="*/ 100 w 112"/>
                  <a:gd name="T17" fmla="*/ 314 h 315"/>
                  <a:gd name="T18" fmla="*/ 103 w 112"/>
                  <a:gd name="T19" fmla="*/ 311 h 315"/>
                  <a:gd name="T20" fmla="*/ 103 w 112"/>
                  <a:gd name="T21" fmla="*/ 310 h 315"/>
                  <a:gd name="T22" fmla="*/ 112 w 112"/>
                  <a:gd name="T23" fmla="*/ 269 h 315"/>
                  <a:gd name="T24" fmla="*/ 109 w 112"/>
                  <a:gd name="T25" fmla="*/ 251 h 315"/>
                  <a:gd name="T26" fmla="*/ 109 w 112"/>
                  <a:gd name="T27" fmla="*/ 251 h 315"/>
                  <a:gd name="T28" fmla="*/ 23 w 112"/>
                  <a:gd name="T29" fmla="*/ 3 h 315"/>
                  <a:gd name="T30" fmla="*/ 19 w 112"/>
                  <a:gd name="T31" fmla="*/ 1 h 315"/>
                  <a:gd name="T32" fmla="*/ 17 w 112"/>
                  <a:gd name="T33" fmla="*/ 5 h 315"/>
                  <a:gd name="T34" fmla="*/ 103 w 112"/>
                  <a:gd name="T35" fmla="*/ 253 h 315"/>
                  <a:gd name="T36" fmla="*/ 106 w 112"/>
                  <a:gd name="T37" fmla="*/ 252 h 315"/>
                  <a:gd name="T38" fmla="*/ 103 w 112"/>
                  <a:gd name="T39" fmla="*/ 253 h 315"/>
                  <a:gd name="T40" fmla="*/ 105 w 112"/>
                  <a:gd name="T41" fmla="*/ 269 h 315"/>
                  <a:gd name="T42" fmla="*/ 101 w 112"/>
                  <a:gd name="T43" fmla="*/ 295 h 315"/>
                  <a:gd name="T44" fmla="*/ 98 w 112"/>
                  <a:gd name="T45" fmla="*/ 304 h 315"/>
                  <a:gd name="T46" fmla="*/ 97 w 112"/>
                  <a:gd name="T47" fmla="*/ 307 h 315"/>
                  <a:gd name="T48" fmla="*/ 97 w 112"/>
                  <a:gd name="T49" fmla="*/ 307 h 315"/>
                  <a:gd name="T50" fmla="*/ 100 w 112"/>
                  <a:gd name="T51" fmla="*/ 309 h 315"/>
                  <a:gd name="T52" fmla="*/ 97 w 112"/>
                  <a:gd name="T53" fmla="*/ 307 h 315"/>
                  <a:gd name="T54" fmla="*/ 96 w 112"/>
                  <a:gd name="T55" fmla="*/ 309 h 315"/>
                  <a:gd name="T56" fmla="*/ 95 w 112"/>
                  <a:gd name="T57" fmla="*/ 309 h 315"/>
                  <a:gd name="T58" fmla="*/ 96 w 112"/>
                  <a:gd name="T59" fmla="*/ 309 h 315"/>
                  <a:gd name="T60" fmla="*/ 96 w 112"/>
                  <a:gd name="T61" fmla="*/ 309 h 315"/>
                  <a:gd name="T62" fmla="*/ 95 w 112"/>
                  <a:gd name="T63" fmla="*/ 309 h 315"/>
                  <a:gd name="T64" fmla="*/ 96 w 112"/>
                  <a:gd name="T65" fmla="*/ 309 h 315"/>
                  <a:gd name="T66" fmla="*/ 96 w 112"/>
                  <a:gd name="T67" fmla="*/ 309 h 315"/>
                  <a:gd name="T68" fmla="*/ 96 w 112"/>
                  <a:gd name="T69" fmla="*/ 309 h 315"/>
                  <a:gd name="T70" fmla="*/ 96 w 112"/>
                  <a:gd name="T71" fmla="*/ 309 h 315"/>
                  <a:gd name="T72" fmla="*/ 96 w 112"/>
                  <a:gd name="T73" fmla="*/ 309 h 315"/>
                  <a:gd name="T74" fmla="*/ 96 w 112"/>
                  <a:gd name="T75" fmla="*/ 309 h 315"/>
                  <a:gd name="T76" fmla="*/ 96 w 112"/>
                  <a:gd name="T77" fmla="*/ 309 h 315"/>
                  <a:gd name="T78" fmla="*/ 96 w 112"/>
                  <a:gd name="T79" fmla="*/ 309 h 315"/>
                  <a:gd name="T80" fmla="*/ 96 w 112"/>
                  <a:gd name="T81" fmla="*/ 309 h 315"/>
                  <a:gd name="T82" fmla="*/ 96 w 112"/>
                  <a:gd name="T83" fmla="*/ 309 h 315"/>
                  <a:gd name="T84" fmla="*/ 96 w 112"/>
                  <a:gd name="T85" fmla="*/ 309 h 315"/>
                  <a:gd name="T86" fmla="*/ 96 w 112"/>
                  <a:gd name="T87" fmla="*/ 309 h 315"/>
                  <a:gd name="T88" fmla="*/ 96 w 112"/>
                  <a:gd name="T89" fmla="*/ 308 h 315"/>
                  <a:gd name="T90" fmla="*/ 93 w 112"/>
                  <a:gd name="T91" fmla="*/ 303 h 315"/>
                  <a:gd name="T92" fmla="*/ 92 w 112"/>
                  <a:gd name="T93" fmla="*/ 300 h 315"/>
                  <a:gd name="T94" fmla="*/ 92 w 112"/>
                  <a:gd name="T95" fmla="*/ 299 h 315"/>
                  <a:gd name="T96" fmla="*/ 92 w 112"/>
                  <a:gd name="T97" fmla="*/ 298 h 315"/>
                  <a:gd name="T98" fmla="*/ 7 w 112"/>
                  <a:gd name="T99" fmla="*/ 48 h 315"/>
                  <a:gd name="T100" fmla="*/ 3 w 112"/>
                  <a:gd name="T101" fmla="*/ 46 h 315"/>
                  <a:gd name="T102" fmla="*/ 1 w 112"/>
                  <a:gd name="T103" fmla="*/ 5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315">
                    <a:moveTo>
                      <a:pt x="1" y="50"/>
                    </a:moveTo>
                    <a:lnTo>
                      <a:pt x="86" y="300"/>
                    </a:lnTo>
                    <a:lnTo>
                      <a:pt x="89" y="299"/>
                    </a:lnTo>
                    <a:lnTo>
                      <a:pt x="86" y="300"/>
                    </a:lnTo>
                    <a:cubicBezTo>
                      <a:pt x="86" y="300"/>
                      <a:pt x="86" y="303"/>
                      <a:pt x="87" y="307"/>
                    </a:cubicBezTo>
                    <a:cubicBezTo>
                      <a:pt x="88" y="308"/>
                      <a:pt x="89" y="310"/>
                      <a:pt x="90" y="312"/>
                    </a:cubicBezTo>
                    <a:cubicBezTo>
                      <a:pt x="90" y="313"/>
                      <a:pt x="91" y="313"/>
                      <a:pt x="92" y="314"/>
                    </a:cubicBezTo>
                    <a:cubicBezTo>
                      <a:pt x="93" y="315"/>
                      <a:pt x="94" y="315"/>
                      <a:pt x="96" y="315"/>
                    </a:cubicBezTo>
                    <a:cubicBezTo>
                      <a:pt x="97" y="315"/>
                      <a:pt x="98" y="315"/>
                      <a:pt x="100" y="314"/>
                    </a:cubicBezTo>
                    <a:cubicBezTo>
                      <a:pt x="101" y="313"/>
                      <a:pt x="102" y="312"/>
                      <a:pt x="103" y="311"/>
                    </a:cubicBezTo>
                    <a:lnTo>
                      <a:pt x="103" y="310"/>
                    </a:lnTo>
                    <a:cubicBezTo>
                      <a:pt x="103" y="310"/>
                      <a:pt x="112" y="290"/>
                      <a:pt x="112" y="269"/>
                    </a:cubicBezTo>
                    <a:cubicBezTo>
                      <a:pt x="112" y="263"/>
                      <a:pt x="111" y="257"/>
                      <a:pt x="109" y="251"/>
                    </a:cubicBezTo>
                    <a:lnTo>
                      <a:pt x="109" y="251"/>
                    </a:lnTo>
                    <a:lnTo>
                      <a:pt x="23" y="3"/>
                    </a:lnTo>
                    <a:cubicBezTo>
                      <a:pt x="23" y="1"/>
                      <a:pt x="21" y="0"/>
                      <a:pt x="19" y="1"/>
                    </a:cubicBezTo>
                    <a:cubicBezTo>
                      <a:pt x="17" y="2"/>
                      <a:pt x="16" y="4"/>
                      <a:pt x="17" y="5"/>
                    </a:cubicBezTo>
                    <a:lnTo>
                      <a:pt x="103" y="253"/>
                    </a:lnTo>
                    <a:lnTo>
                      <a:pt x="106" y="252"/>
                    </a:lnTo>
                    <a:lnTo>
                      <a:pt x="103" y="253"/>
                    </a:lnTo>
                    <a:cubicBezTo>
                      <a:pt x="105" y="258"/>
                      <a:pt x="105" y="263"/>
                      <a:pt x="105" y="269"/>
                    </a:cubicBezTo>
                    <a:cubicBezTo>
                      <a:pt x="105" y="279"/>
                      <a:pt x="103" y="288"/>
                      <a:pt x="101" y="295"/>
                    </a:cubicBezTo>
                    <a:cubicBezTo>
                      <a:pt x="100" y="299"/>
                      <a:pt x="99" y="302"/>
                      <a:pt x="98" y="304"/>
                    </a:cubicBezTo>
                    <a:cubicBezTo>
                      <a:pt x="98" y="305"/>
                      <a:pt x="98" y="306"/>
                      <a:pt x="97" y="307"/>
                    </a:cubicBezTo>
                    <a:lnTo>
                      <a:pt x="97" y="307"/>
                    </a:lnTo>
                    <a:lnTo>
                      <a:pt x="100" y="309"/>
                    </a:lnTo>
                    <a:lnTo>
                      <a:pt x="97" y="307"/>
                    </a:lnTo>
                    <a:cubicBezTo>
                      <a:pt x="97" y="308"/>
                      <a:pt x="96" y="308"/>
                      <a:pt x="96" y="309"/>
                    </a:cubicBezTo>
                    <a:lnTo>
                      <a:pt x="95" y="309"/>
                    </a:lnTo>
                    <a:lnTo>
                      <a:pt x="96" y="309"/>
                    </a:lnTo>
                    <a:lnTo>
                      <a:pt x="96" y="309"/>
                    </a:lnTo>
                    <a:lnTo>
                      <a:pt x="95" y="309"/>
                    </a:lnTo>
                    <a:lnTo>
                      <a:pt x="96" y="309"/>
                    </a:lnTo>
                    <a:lnTo>
                      <a:pt x="96" y="309"/>
                    </a:lnTo>
                    <a:lnTo>
                      <a:pt x="96" y="309"/>
                    </a:lnTo>
                    <a:lnTo>
                      <a:pt x="96" y="309"/>
                    </a:lnTo>
                    <a:lnTo>
                      <a:pt x="96" y="309"/>
                    </a:lnTo>
                    <a:lnTo>
                      <a:pt x="96" y="309"/>
                    </a:lnTo>
                    <a:lnTo>
                      <a:pt x="96" y="309"/>
                    </a:lnTo>
                    <a:lnTo>
                      <a:pt x="96" y="309"/>
                    </a:lnTo>
                    <a:lnTo>
                      <a:pt x="96" y="309"/>
                    </a:lnTo>
                    <a:lnTo>
                      <a:pt x="96" y="309"/>
                    </a:lnTo>
                    <a:lnTo>
                      <a:pt x="96" y="309"/>
                    </a:lnTo>
                    <a:lnTo>
                      <a:pt x="96" y="309"/>
                    </a:lnTo>
                    <a:lnTo>
                      <a:pt x="96" y="308"/>
                    </a:lnTo>
                    <a:cubicBezTo>
                      <a:pt x="95" y="308"/>
                      <a:pt x="94" y="305"/>
                      <a:pt x="93" y="303"/>
                    </a:cubicBezTo>
                    <a:cubicBezTo>
                      <a:pt x="93" y="302"/>
                      <a:pt x="93" y="301"/>
                      <a:pt x="92" y="300"/>
                    </a:cubicBezTo>
                    <a:lnTo>
                      <a:pt x="92" y="299"/>
                    </a:lnTo>
                    <a:lnTo>
                      <a:pt x="92" y="298"/>
                    </a:lnTo>
                    <a:lnTo>
                      <a:pt x="7" y="48"/>
                    </a:lnTo>
                    <a:cubicBezTo>
                      <a:pt x="6" y="46"/>
                      <a:pt x="4" y="45"/>
                      <a:pt x="3" y="46"/>
                    </a:cubicBezTo>
                    <a:cubicBezTo>
                      <a:pt x="1" y="46"/>
                      <a:pt x="0" y="48"/>
                      <a:pt x="1" y="5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4" name="Freeform 65">
                <a:extLst>
                  <a:ext uri="{FF2B5EF4-FFF2-40B4-BE49-F238E27FC236}">
                    <a16:creationId xmlns:a16="http://schemas.microsoft.com/office/drawing/2014/main" id="{5775864D-A9BE-4742-8857-996005425F7F}"/>
                  </a:ext>
                </a:extLst>
              </p:cNvPr>
              <p:cNvSpPr>
                <a:spLocks/>
              </p:cNvSpPr>
              <p:nvPr/>
            </p:nvSpPr>
            <p:spPr bwMode="auto">
              <a:xfrm>
                <a:off x="3764" y="4561"/>
                <a:ext cx="17" cy="41"/>
              </a:xfrm>
              <a:custGeom>
                <a:avLst/>
                <a:gdLst>
                  <a:gd name="T0" fmla="*/ 0 w 29"/>
                  <a:gd name="T1" fmla="*/ 5 h 73"/>
                  <a:gd name="T2" fmla="*/ 23 w 29"/>
                  <a:gd name="T3" fmla="*/ 71 h 73"/>
                  <a:gd name="T4" fmla="*/ 27 w 29"/>
                  <a:gd name="T5" fmla="*/ 73 h 73"/>
                  <a:gd name="T6" fmla="*/ 29 w 29"/>
                  <a:gd name="T7" fmla="*/ 69 h 73"/>
                  <a:gd name="T8" fmla="*/ 6 w 29"/>
                  <a:gd name="T9" fmla="*/ 3 h 73"/>
                  <a:gd name="T10" fmla="*/ 2 w 29"/>
                  <a:gd name="T11" fmla="*/ 1 h 73"/>
                  <a:gd name="T12" fmla="*/ 0 w 29"/>
                  <a:gd name="T13" fmla="*/ 5 h 73"/>
                </a:gdLst>
                <a:ahLst/>
                <a:cxnLst>
                  <a:cxn ang="0">
                    <a:pos x="T0" y="T1"/>
                  </a:cxn>
                  <a:cxn ang="0">
                    <a:pos x="T2" y="T3"/>
                  </a:cxn>
                  <a:cxn ang="0">
                    <a:pos x="T4" y="T5"/>
                  </a:cxn>
                  <a:cxn ang="0">
                    <a:pos x="T6" y="T7"/>
                  </a:cxn>
                  <a:cxn ang="0">
                    <a:pos x="T8" y="T9"/>
                  </a:cxn>
                  <a:cxn ang="0">
                    <a:pos x="T10" y="T11"/>
                  </a:cxn>
                  <a:cxn ang="0">
                    <a:pos x="T12" y="T13"/>
                  </a:cxn>
                </a:cxnLst>
                <a:rect l="0" t="0" r="r" b="b"/>
                <a:pathLst>
                  <a:path w="29" h="73">
                    <a:moveTo>
                      <a:pt x="0" y="5"/>
                    </a:moveTo>
                    <a:lnTo>
                      <a:pt x="23" y="71"/>
                    </a:lnTo>
                    <a:cubicBezTo>
                      <a:pt x="23" y="73"/>
                      <a:pt x="25" y="73"/>
                      <a:pt x="27" y="73"/>
                    </a:cubicBezTo>
                    <a:cubicBezTo>
                      <a:pt x="29" y="72"/>
                      <a:pt x="29" y="70"/>
                      <a:pt x="29" y="69"/>
                    </a:cubicBezTo>
                    <a:lnTo>
                      <a:pt x="6" y="3"/>
                    </a:lnTo>
                    <a:cubicBezTo>
                      <a:pt x="6" y="1"/>
                      <a:pt x="4" y="0"/>
                      <a:pt x="2" y="1"/>
                    </a:cubicBezTo>
                    <a:cubicBezTo>
                      <a:pt x="1" y="1"/>
                      <a:pt x="0" y="3"/>
                      <a:pt x="0" y="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5" name="Freeform 66">
                <a:extLst>
                  <a:ext uri="{FF2B5EF4-FFF2-40B4-BE49-F238E27FC236}">
                    <a16:creationId xmlns:a16="http://schemas.microsoft.com/office/drawing/2014/main" id="{B6EDABC1-779D-448B-AEF0-7428F23BF8C3}"/>
                  </a:ext>
                </a:extLst>
              </p:cNvPr>
              <p:cNvSpPr>
                <a:spLocks/>
              </p:cNvSpPr>
              <p:nvPr/>
            </p:nvSpPr>
            <p:spPr bwMode="auto">
              <a:xfrm>
                <a:off x="3761" y="4550"/>
                <a:ext cx="7" cy="15"/>
              </a:xfrm>
              <a:custGeom>
                <a:avLst/>
                <a:gdLst>
                  <a:gd name="T0" fmla="*/ 1 w 14"/>
                  <a:gd name="T1" fmla="*/ 5 h 27"/>
                  <a:gd name="T2" fmla="*/ 7 w 14"/>
                  <a:gd name="T3" fmla="*/ 25 h 27"/>
                  <a:gd name="T4" fmla="*/ 11 w 14"/>
                  <a:gd name="T5" fmla="*/ 27 h 27"/>
                  <a:gd name="T6" fmla="*/ 13 w 14"/>
                  <a:gd name="T7" fmla="*/ 23 h 27"/>
                  <a:gd name="T8" fmla="*/ 7 w 14"/>
                  <a:gd name="T9" fmla="*/ 3 h 27"/>
                  <a:gd name="T10" fmla="*/ 3 w 14"/>
                  <a:gd name="T11" fmla="*/ 1 h 27"/>
                  <a:gd name="T12" fmla="*/ 1 w 14"/>
                  <a:gd name="T13" fmla="*/ 5 h 27"/>
                </a:gdLst>
                <a:ahLst/>
                <a:cxnLst>
                  <a:cxn ang="0">
                    <a:pos x="T0" y="T1"/>
                  </a:cxn>
                  <a:cxn ang="0">
                    <a:pos x="T2" y="T3"/>
                  </a:cxn>
                  <a:cxn ang="0">
                    <a:pos x="T4" y="T5"/>
                  </a:cxn>
                  <a:cxn ang="0">
                    <a:pos x="T6" y="T7"/>
                  </a:cxn>
                  <a:cxn ang="0">
                    <a:pos x="T8" y="T9"/>
                  </a:cxn>
                  <a:cxn ang="0">
                    <a:pos x="T10" y="T11"/>
                  </a:cxn>
                  <a:cxn ang="0">
                    <a:pos x="T12" y="T13"/>
                  </a:cxn>
                </a:cxnLst>
                <a:rect l="0" t="0" r="r" b="b"/>
                <a:pathLst>
                  <a:path w="14" h="27">
                    <a:moveTo>
                      <a:pt x="1" y="5"/>
                    </a:moveTo>
                    <a:lnTo>
                      <a:pt x="7" y="25"/>
                    </a:lnTo>
                    <a:cubicBezTo>
                      <a:pt x="8" y="27"/>
                      <a:pt x="10" y="27"/>
                      <a:pt x="11" y="27"/>
                    </a:cubicBezTo>
                    <a:cubicBezTo>
                      <a:pt x="13" y="26"/>
                      <a:pt x="14" y="24"/>
                      <a:pt x="13" y="23"/>
                    </a:cubicBezTo>
                    <a:lnTo>
                      <a:pt x="7" y="3"/>
                    </a:lnTo>
                    <a:cubicBezTo>
                      <a:pt x="6" y="1"/>
                      <a:pt x="4" y="0"/>
                      <a:pt x="3" y="1"/>
                    </a:cubicBezTo>
                    <a:cubicBezTo>
                      <a:pt x="1" y="1"/>
                      <a:pt x="0" y="3"/>
                      <a:pt x="1" y="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6" name="Freeform 67">
                <a:extLst>
                  <a:ext uri="{FF2B5EF4-FFF2-40B4-BE49-F238E27FC236}">
                    <a16:creationId xmlns:a16="http://schemas.microsoft.com/office/drawing/2014/main" id="{B6FA89E0-A282-40DE-AA20-681F17303A18}"/>
                  </a:ext>
                </a:extLst>
              </p:cNvPr>
              <p:cNvSpPr>
                <a:spLocks/>
              </p:cNvSpPr>
              <p:nvPr/>
            </p:nvSpPr>
            <p:spPr bwMode="auto">
              <a:xfrm>
                <a:off x="3759" y="4546"/>
                <a:ext cx="5" cy="8"/>
              </a:xfrm>
              <a:custGeom>
                <a:avLst/>
                <a:gdLst>
                  <a:gd name="T0" fmla="*/ 0 w 9"/>
                  <a:gd name="T1" fmla="*/ 4 h 14"/>
                  <a:gd name="T2" fmla="*/ 3 w 9"/>
                  <a:gd name="T3" fmla="*/ 11 h 14"/>
                  <a:gd name="T4" fmla="*/ 7 w 9"/>
                  <a:gd name="T5" fmla="*/ 13 h 14"/>
                  <a:gd name="T6" fmla="*/ 9 w 9"/>
                  <a:gd name="T7" fmla="*/ 9 h 14"/>
                  <a:gd name="T8" fmla="*/ 6 w 9"/>
                  <a:gd name="T9" fmla="*/ 2 h 14"/>
                  <a:gd name="T10" fmla="*/ 2 w 9"/>
                  <a:gd name="T11" fmla="*/ 0 h 14"/>
                  <a:gd name="T12" fmla="*/ 0 w 9"/>
                  <a:gd name="T13" fmla="*/ 4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4"/>
                    </a:moveTo>
                    <a:lnTo>
                      <a:pt x="3" y="11"/>
                    </a:lnTo>
                    <a:cubicBezTo>
                      <a:pt x="3" y="13"/>
                      <a:pt x="5" y="14"/>
                      <a:pt x="7" y="13"/>
                    </a:cubicBezTo>
                    <a:cubicBezTo>
                      <a:pt x="8" y="13"/>
                      <a:pt x="9" y="11"/>
                      <a:pt x="9" y="9"/>
                    </a:cubicBezTo>
                    <a:lnTo>
                      <a:pt x="6" y="2"/>
                    </a:lnTo>
                    <a:cubicBezTo>
                      <a:pt x="6" y="0"/>
                      <a:pt x="4" y="0"/>
                      <a:pt x="2" y="0"/>
                    </a:cubicBezTo>
                    <a:cubicBezTo>
                      <a:pt x="1" y="1"/>
                      <a:pt x="0" y="3"/>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7" name="Freeform 68">
                <a:extLst>
                  <a:ext uri="{FF2B5EF4-FFF2-40B4-BE49-F238E27FC236}">
                    <a16:creationId xmlns:a16="http://schemas.microsoft.com/office/drawing/2014/main" id="{94B7549F-B720-4122-A50F-E391007A8F11}"/>
                  </a:ext>
                </a:extLst>
              </p:cNvPr>
              <p:cNvSpPr>
                <a:spLocks/>
              </p:cNvSpPr>
              <p:nvPr/>
            </p:nvSpPr>
            <p:spPr bwMode="auto">
              <a:xfrm>
                <a:off x="3719" y="4507"/>
                <a:ext cx="44" cy="147"/>
              </a:xfrm>
              <a:custGeom>
                <a:avLst/>
                <a:gdLst>
                  <a:gd name="T0" fmla="*/ 6 w 79"/>
                  <a:gd name="T1" fmla="*/ 255 h 259"/>
                  <a:gd name="T2" fmla="*/ 6 w 79"/>
                  <a:gd name="T3" fmla="*/ 16 h 259"/>
                  <a:gd name="T4" fmla="*/ 50 w 79"/>
                  <a:gd name="T5" fmla="*/ 8 h 259"/>
                  <a:gd name="T6" fmla="*/ 72 w 79"/>
                  <a:gd name="T7" fmla="*/ 73 h 259"/>
                  <a:gd name="T8" fmla="*/ 76 w 79"/>
                  <a:gd name="T9" fmla="*/ 75 h 259"/>
                  <a:gd name="T10" fmla="*/ 78 w 79"/>
                  <a:gd name="T11" fmla="*/ 71 h 259"/>
                  <a:gd name="T12" fmla="*/ 55 w 79"/>
                  <a:gd name="T13" fmla="*/ 3 h 259"/>
                  <a:gd name="T14" fmla="*/ 51 w 79"/>
                  <a:gd name="T15" fmla="*/ 1 h 259"/>
                  <a:gd name="T16" fmla="*/ 2 w 79"/>
                  <a:gd name="T17" fmla="*/ 10 h 259"/>
                  <a:gd name="T18" fmla="*/ 0 w 79"/>
                  <a:gd name="T19" fmla="*/ 13 h 259"/>
                  <a:gd name="T20" fmla="*/ 0 w 79"/>
                  <a:gd name="T21" fmla="*/ 255 h 259"/>
                  <a:gd name="T22" fmla="*/ 3 w 79"/>
                  <a:gd name="T23" fmla="*/ 259 h 259"/>
                  <a:gd name="T24" fmla="*/ 6 w 79"/>
                  <a:gd name="T25" fmla="*/ 2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259">
                    <a:moveTo>
                      <a:pt x="6" y="255"/>
                    </a:moveTo>
                    <a:lnTo>
                      <a:pt x="6" y="16"/>
                    </a:lnTo>
                    <a:lnTo>
                      <a:pt x="50" y="8"/>
                    </a:lnTo>
                    <a:lnTo>
                      <a:pt x="72" y="73"/>
                    </a:lnTo>
                    <a:cubicBezTo>
                      <a:pt x="73" y="75"/>
                      <a:pt x="75" y="76"/>
                      <a:pt x="76" y="75"/>
                    </a:cubicBezTo>
                    <a:cubicBezTo>
                      <a:pt x="78" y="75"/>
                      <a:pt x="79" y="73"/>
                      <a:pt x="78" y="71"/>
                    </a:cubicBezTo>
                    <a:lnTo>
                      <a:pt x="55" y="3"/>
                    </a:lnTo>
                    <a:cubicBezTo>
                      <a:pt x="55" y="1"/>
                      <a:pt x="53" y="0"/>
                      <a:pt x="51" y="1"/>
                    </a:cubicBezTo>
                    <a:lnTo>
                      <a:pt x="2" y="10"/>
                    </a:lnTo>
                    <a:cubicBezTo>
                      <a:pt x="1" y="10"/>
                      <a:pt x="0" y="12"/>
                      <a:pt x="0" y="13"/>
                    </a:cubicBezTo>
                    <a:lnTo>
                      <a:pt x="0" y="255"/>
                    </a:lnTo>
                    <a:cubicBezTo>
                      <a:pt x="0" y="257"/>
                      <a:pt x="1" y="259"/>
                      <a:pt x="3" y="259"/>
                    </a:cubicBezTo>
                    <a:cubicBezTo>
                      <a:pt x="5" y="259"/>
                      <a:pt x="6" y="257"/>
                      <a:pt x="6" y="25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8" name="Freeform 69">
                <a:extLst>
                  <a:ext uri="{FF2B5EF4-FFF2-40B4-BE49-F238E27FC236}">
                    <a16:creationId xmlns:a16="http://schemas.microsoft.com/office/drawing/2014/main" id="{200004D7-1B8B-4AF5-AD65-9CD5121B8707}"/>
                  </a:ext>
                </a:extLst>
              </p:cNvPr>
              <p:cNvSpPr>
                <a:spLocks/>
              </p:cNvSpPr>
              <p:nvPr/>
            </p:nvSpPr>
            <p:spPr bwMode="auto">
              <a:xfrm>
                <a:off x="3431" y="4510"/>
                <a:ext cx="132" cy="19"/>
              </a:xfrm>
              <a:custGeom>
                <a:avLst/>
                <a:gdLst>
                  <a:gd name="T0" fmla="*/ 3 w 234"/>
                  <a:gd name="T1" fmla="*/ 30 h 34"/>
                  <a:gd name="T2" fmla="*/ 3 w 234"/>
                  <a:gd name="T3" fmla="*/ 34 h 34"/>
                  <a:gd name="T4" fmla="*/ 231 w 234"/>
                  <a:gd name="T5" fmla="*/ 26 h 34"/>
                  <a:gd name="T6" fmla="*/ 234 w 234"/>
                  <a:gd name="T7" fmla="*/ 22 h 34"/>
                  <a:gd name="T8" fmla="*/ 234 w 234"/>
                  <a:gd name="T9" fmla="*/ 4 h 34"/>
                  <a:gd name="T10" fmla="*/ 233 w 234"/>
                  <a:gd name="T11" fmla="*/ 1 h 34"/>
                  <a:gd name="T12" fmla="*/ 231 w 234"/>
                  <a:gd name="T13" fmla="*/ 0 h 34"/>
                  <a:gd name="T14" fmla="*/ 3 w 234"/>
                  <a:gd name="T15" fmla="*/ 27 h 34"/>
                  <a:gd name="T16" fmla="*/ 0 w 234"/>
                  <a:gd name="T17" fmla="*/ 31 h 34"/>
                  <a:gd name="T18" fmla="*/ 3 w 234"/>
                  <a:gd name="T19" fmla="*/ 34 h 34"/>
                  <a:gd name="T20" fmla="*/ 3 w 234"/>
                  <a:gd name="T21" fmla="*/ 30 h 34"/>
                  <a:gd name="T22" fmla="*/ 4 w 234"/>
                  <a:gd name="T23" fmla="*/ 34 h 34"/>
                  <a:gd name="T24" fmla="*/ 228 w 234"/>
                  <a:gd name="T25" fmla="*/ 7 h 34"/>
                  <a:gd name="T26" fmla="*/ 228 w 234"/>
                  <a:gd name="T27" fmla="*/ 19 h 34"/>
                  <a:gd name="T28" fmla="*/ 3 w 234"/>
                  <a:gd name="T29" fmla="*/ 27 h 34"/>
                  <a:gd name="T30" fmla="*/ 3 w 234"/>
                  <a:gd name="T31" fmla="*/ 30 h 34"/>
                  <a:gd name="T32" fmla="*/ 4 w 234"/>
                  <a:gd name="T33" fmla="*/ 34 h 34"/>
                  <a:gd name="T34" fmla="*/ 3 w 234"/>
                  <a:gd name="T35"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34">
                    <a:moveTo>
                      <a:pt x="3" y="30"/>
                    </a:moveTo>
                    <a:lnTo>
                      <a:pt x="3" y="34"/>
                    </a:lnTo>
                    <a:lnTo>
                      <a:pt x="231" y="26"/>
                    </a:lnTo>
                    <a:cubicBezTo>
                      <a:pt x="233" y="26"/>
                      <a:pt x="234" y="24"/>
                      <a:pt x="234" y="22"/>
                    </a:cubicBezTo>
                    <a:lnTo>
                      <a:pt x="234" y="4"/>
                    </a:lnTo>
                    <a:cubicBezTo>
                      <a:pt x="234" y="3"/>
                      <a:pt x="234" y="2"/>
                      <a:pt x="233" y="1"/>
                    </a:cubicBezTo>
                    <a:cubicBezTo>
                      <a:pt x="233" y="0"/>
                      <a:pt x="232" y="0"/>
                      <a:pt x="231" y="0"/>
                    </a:cubicBezTo>
                    <a:lnTo>
                      <a:pt x="3" y="27"/>
                    </a:lnTo>
                    <a:cubicBezTo>
                      <a:pt x="1" y="27"/>
                      <a:pt x="0" y="29"/>
                      <a:pt x="0" y="31"/>
                    </a:cubicBezTo>
                    <a:cubicBezTo>
                      <a:pt x="0" y="32"/>
                      <a:pt x="2" y="34"/>
                      <a:pt x="3" y="34"/>
                    </a:cubicBezTo>
                    <a:lnTo>
                      <a:pt x="3" y="30"/>
                    </a:lnTo>
                    <a:lnTo>
                      <a:pt x="4" y="34"/>
                    </a:lnTo>
                    <a:lnTo>
                      <a:pt x="228" y="7"/>
                    </a:lnTo>
                    <a:lnTo>
                      <a:pt x="228" y="19"/>
                    </a:lnTo>
                    <a:lnTo>
                      <a:pt x="3" y="27"/>
                    </a:lnTo>
                    <a:lnTo>
                      <a:pt x="3" y="30"/>
                    </a:lnTo>
                    <a:lnTo>
                      <a:pt x="4" y="34"/>
                    </a:lnTo>
                    <a:lnTo>
                      <a:pt x="3"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79" name="Freeform 70">
                <a:extLst>
                  <a:ext uri="{FF2B5EF4-FFF2-40B4-BE49-F238E27FC236}">
                    <a16:creationId xmlns:a16="http://schemas.microsoft.com/office/drawing/2014/main" id="{BF54A580-9D51-4BE9-84B0-32872B56E693}"/>
                  </a:ext>
                </a:extLst>
              </p:cNvPr>
              <p:cNvSpPr>
                <a:spLocks/>
              </p:cNvSpPr>
              <p:nvPr/>
            </p:nvSpPr>
            <p:spPr bwMode="auto">
              <a:xfrm>
                <a:off x="3576" y="4509"/>
                <a:ext cx="67" cy="14"/>
              </a:xfrm>
              <a:custGeom>
                <a:avLst/>
                <a:gdLst>
                  <a:gd name="T0" fmla="*/ 4 w 118"/>
                  <a:gd name="T1" fmla="*/ 3 h 25"/>
                  <a:gd name="T2" fmla="*/ 0 w 118"/>
                  <a:gd name="T3" fmla="*/ 3 h 25"/>
                  <a:gd name="T4" fmla="*/ 0 w 118"/>
                  <a:gd name="T5" fmla="*/ 22 h 25"/>
                  <a:gd name="T6" fmla="*/ 1 w 118"/>
                  <a:gd name="T7" fmla="*/ 24 h 25"/>
                  <a:gd name="T8" fmla="*/ 4 w 118"/>
                  <a:gd name="T9" fmla="*/ 25 h 25"/>
                  <a:gd name="T10" fmla="*/ 115 w 118"/>
                  <a:gd name="T11" fmla="*/ 6 h 25"/>
                  <a:gd name="T12" fmla="*/ 118 w 118"/>
                  <a:gd name="T13" fmla="*/ 3 h 25"/>
                  <a:gd name="T14" fmla="*/ 114 w 118"/>
                  <a:gd name="T15" fmla="*/ 0 h 25"/>
                  <a:gd name="T16" fmla="*/ 4 w 118"/>
                  <a:gd name="T17" fmla="*/ 0 h 25"/>
                  <a:gd name="T18" fmla="*/ 1 w 118"/>
                  <a:gd name="T19" fmla="*/ 1 h 25"/>
                  <a:gd name="T20" fmla="*/ 0 w 118"/>
                  <a:gd name="T21" fmla="*/ 3 h 25"/>
                  <a:gd name="T22" fmla="*/ 4 w 118"/>
                  <a:gd name="T23" fmla="*/ 3 h 25"/>
                  <a:gd name="T24" fmla="*/ 4 w 118"/>
                  <a:gd name="T25" fmla="*/ 6 h 25"/>
                  <a:gd name="T26" fmla="*/ 76 w 118"/>
                  <a:gd name="T27" fmla="*/ 6 h 25"/>
                  <a:gd name="T28" fmla="*/ 7 w 118"/>
                  <a:gd name="T29" fmla="*/ 18 h 25"/>
                  <a:gd name="T30" fmla="*/ 7 w 118"/>
                  <a:gd name="T31" fmla="*/ 3 h 25"/>
                  <a:gd name="T32" fmla="*/ 4 w 118"/>
                  <a:gd name="T33" fmla="*/ 3 h 25"/>
                  <a:gd name="T34" fmla="*/ 4 w 118"/>
                  <a:gd name="T35" fmla="*/ 6 h 25"/>
                  <a:gd name="T36" fmla="*/ 4 w 118"/>
                  <a:gd name="T3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25">
                    <a:moveTo>
                      <a:pt x="4" y="3"/>
                    </a:moveTo>
                    <a:lnTo>
                      <a:pt x="0" y="3"/>
                    </a:lnTo>
                    <a:lnTo>
                      <a:pt x="0" y="22"/>
                    </a:lnTo>
                    <a:cubicBezTo>
                      <a:pt x="0" y="23"/>
                      <a:pt x="1" y="24"/>
                      <a:pt x="1" y="24"/>
                    </a:cubicBezTo>
                    <a:cubicBezTo>
                      <a:pt x="2" y="25"/>
                      <a:pt x="3" y="25"/>
                      <a:pt x="4" y="25"/>
                    </a:cubicBezTo>
                    <a:lnTo>
                      <a:pt x="115" y="6"/>
                    </a:lnTo>
                    <a:cubicBezTo>
                      <a:pt x="117" y="6"/>
                      <a:pt x="118" y="4"/>
                      <a:pt x="118" y="3"/>
                    </a:cubicBezTo>
                    <a:cubicBezTo>
                      <a:pt x="117" y="1"/>
                      <a:pt x="116" y="0"/>
                      <a:pt x="114" y="0"/>
                    </a:cubicBezTo>
                    <a:lnTo>
                      <a:pt x="4" y="0"/>
                    </a:lnTo>
                    <a:cubicBezTo>
                      <a:pt x="3" y="0"/>
                      <a:pt x="2" y="0"/>
                      <a:pt x="1" y="1"/>
                    </a:cubicBezTo>
                    <a:cubicBezTo>
                      <a:pt x="1" y="1"/>
                      <a:pt x="0" y="2"/>
                      <a:pt x="0" y="3"/>
                    </a:cubicBezTo>
                    <a:lnTo>
                      <a:pt x="4" y="3"/>
                    </a:lnTo>
                    <a:lnTo>
                      <a:pt x="4" y="6"/>
                    </a:lnTo>
                    <a:lnTo>
                      <a:pt x="76" y="6"/>
                    </a:lnTo>
                    <a:lnTo>
                      <a:pt x="7" y="18"/>
                    </a:lnTo>
                    <a:lnTo>
                      <a:pt x="7" y="3"/>
                    </a:lnTo>
                    <a:lnTo>
                      <a:pt x="4" y="3"/>
                    </a:lnTo>
                    <a:lnTo>
                      <a:pt x="4" y="6"/>
                    </a:lnTo>
                    <a:lnTo>
                      <a:pt x="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0" name="Freeform 71">
                <a:extLst>
                  <a:ext uri="{FF2B5EF4-FFF2-40B4-BE49-F238E27FC236}">
                    <a16:creationId xmlns:a16="http://schemas.microsoft.com/office/drawing/2014/main" id="{EB1F51E4-20FB-4323-9465-25543B95C74F}"/>
                  </a:ext>
                </a:extLst>
              </p:cNvPr>
              <p:cNvSpPr>
                <a:spLocks/>
              </p:cNvSpPr>
              <p:nvPr/>
            </p:nvSpPr>
            <p:spPr bwMode="auto">
              <a:xfrm>
                <a:off x="3372" y="4285"/>
                <a:ext cx="198" cy="240"/>
              </a:xfrm>
              <a:custGeom>
                <a:avLst/>
                <a:gdLst>
                  <a:gd name="T0" fmla="*/ 15 w 349"/>
                  <a:gd name="T1" fmla="*/ 380 h 423"/>
                  <a:gd name="T2" fmla="*/ 12 w 349"/>
                  <a:gd name="T3" fmla="*/ 382 h 423"/>
                  <a:gd name="T4" fmla="*/ 15 w 349"/>
                  <a:gd name="T5" fmla="*/ 388 h 423"/>
                  <a:gd name="T6" fmla="*/ 1 w 349"/>
                  <a:gd name="T7" fmla="*/ 405 h 423"/>
                  <a:gd name="T8" fmla="*/ 1 w 349"/>
                  <a:gd name="T9" fmla="*/ 409 h 423"/>
                  <a:gd name="T10" fmla="*/ 9 w 349"/>
                  <a:gd name="T11" fmla="*/ 421 h 423"/>
                  <a:gd name="T12" fmla="*/ 12 w 349"/>
                  <a:gd name="T13" fmla="*/ 423 h 423"/>
                  <a:gd name="T14" fmla="*/ 335 w 349"/>
                  <a:gd name="T15" fmla="*/ 378 h 423"/>
                  <a:gd name="T16" fmla="*/ 337 w 349"/>
                  <a:gd name="T17" fmla="*/ 375 h 423"/>
                  <a:gd name="T18" fmla="*/ 348 w 349"/>
                  <a:gd name="T19" fmla="*/ 5 h 423"/>
                  <a:gd name="T20" fmla="*/ 346 w 349"/>
                  <a:gd name="T21" fmla="*/ 2 h 423"/>
                  <a:gd name="T22" fmla="*/ 338 w 349"/>
                  <a:gd name="T23" fmla="*/ 0 h 423"/>
                  <a:gd name="T24" fmla="*/ 335 w 349"/>
                  <a:gd name="T25" fmla="*/ 1 h 423"/>
                  <a:gd name="T26" fmla="*/ 323 w 349"/>
                  <a:gd name="T27" fmla="*/ 15 h 423"/>
                  <a:gd name="T28" fmla="*/ 319 w 349"/>
                  <a:gd name="T29" fmla="*/ 11 h 423"/>
                  <a:gd name="T30" fmla="*/ 317 w 349"/>
                  <a:gd name="T31" fmla="*/ 10 h 423"/>
                  <a:gd name="T32" fmla="*/ 314 w 349"/>
                  <a:gd name="T33" fmla="*/ 11 h 423"/>
                  <a:gd name="T34" fmla="*/ 12 w 349"/>
                  <a:gd name="T35" fmla="*/ 378 h 423"/>
                  <a:gd name="T36" fmla="*/ 12 w 349"/>
                  <a:gd name="T37" fmla="*/ 382 h 423"/>
                  <a:gd name="T38" fmla="*/ 15 w 349"/>
                  <a:gd name="T39" fmla="*/ 380 h 423"/>
                  <a:gd name="T40" fmla="*/ 17 w 349"/>
                  <a:gd name="T41" fmla="*/ 382 h 423"/>
                  <a:gd name="T42" fmla="*/ 317 w 349"/>
                  <a:gd name="T43" fmla="*/ 18 h 423"/>
                  <a:gd name="T44" fmla="*/ 321 w 349"/>
                  <a:gd name="T45" fmla="*/ 22 h 423"/>
                  <a:gd name="T46" fmla="*/ 323 w 349"/>
                  <a:gd name="T47" fmla="*/ 23 h 423"/>
                  <a:gd name="T48" fmla="*/ 325 w 349"/>
                  <a:gd name="T49" fmla="*/ 22 h 423"/>
                  <a:gd name="T50" fmla="*/ 338 w 349"/>
                  <a:gd name="T51" fmla="*/ 7 h 423"/>
                  <a:gd name="T52" fmla="*/ 342 w 349"/>
                  <a:gd name="T53" fmla="*/ 8 h 423"/>
                  <a:gd name="T54" fmla="*/ 331 w 349"/>
                  <a:gd name="T55" fmla="*/ 372 h 423"/>
                  <a:gd name="T56" fmla="*/ 13 w 349"/>
                  <a:gd name="T57" fmla="*/ 416 h 423"/>
                  <a:gd name="T58" fmla="*/ 8 w 349"/>
                  <a:gd name="T59" fmla="*/ 407 h 423"/>
                  <a:gd name="T60" fmla="*/ 22 w 349"/>
                  <a:gd name="T61" fmla="*/ 390 h 423"/>
                  <a:gd name="T62" fmla="*/ 22 w 349"/>
                  <a:gd name="T63" fmla="*/ 386 h 423"/>
                  <a:gd name="T64" fmla="*/ 17 w 349"/>
                  <a:gd name="T65" fmla="*/ 378 h 423"/>
                  <a:gd name="T66" fmla="*/ 15 w 349"/>
                  <a:gd name="T67" fmla="*/ 380 h 423"/>
                  <a:gd name="T68" fmla="*/ 17 w 349"/>
                  <a:gd name="T69" fmla="*/ 382 h 423"/>
                  <a:gd name="T70" fmla="*/ 15 w 349"/>
                  <a:gd name="T71" fmla="*/ 38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9" h="423">
                    <a:moveTo>
                      <a:pt x="15" y="380"/>
                    </a:moveTo>
                    <a:lnTo>
                      <a:pt x="12" y="382"/>
                    </a:lnTo>
                    <a:lnTo>
                      <a:pt x="15" y="388"/>
                    </a:lnTo>
                    <a:lnTo>
                      <a:pt x="1" y="405"/>
                    </a:lnTo>
                    <a:cubicBezTo>
                      <a:pt x="0" y="406"/>
                      <a:pt x="0" y="407"/>
                      <a:pt x="1" y="409"/>
                    </a:cubicBezTo>
                    <a:lnTo>
                      <a:pt x="9" y="421"/>
                    </a:lnTo>
                    <a:cubicBezTo>
                      <a:pt x="9" y="422"/>
                      <a:pt x="11" y="423"/>
                      <a:pt x="12" y="423"/>
                    </a:cubicBezTo>
                    <a:lnTo>
                      <a:pt x="335" y="378"/>
                    </a:lnTo>
                    <a:cubicBezTo>
                      <a:pt x="336" y="378"/>
                      <a:pt x="337" y="377"/>
                      <a:pt x="337" y="375"/>
                    </a:cubicBezTo>
                    <a:lnTo>
                      <a:pt x="348" y="5"/>
                    </a:lnTo>
                    <a:cubicBezTo>
                      <a:pt x="349" y="4"/>
                      <a:pt x="347" y="2"/>
                      <a:pt x="346" y="2"/>
                    </a:cubicBezTo>
                    <a:lnTo>
                      <a:pt x="338" y="0"/>
                    </a:lnTo>
                    <a:cubicBezTo>
                      <a:pt x="337" y="0"/>
                      <a:pt x="336" y="0"/>
                      <a:pt x="335" y="1"/>
                    </a:cubicBezTo>
                    <a:lnTo>
                      <a:pt x="323" y="15"/>
                    </a:lnTo>
                    <a:lnTo>
                      <a:pt x="319" y="11"/>
                    </a:lnTo>
                    <a:cubicBezTo>
                      <a:pt x="318" y="10"/>
                      <a:pt x="317" y="10"/>
                      <a:pt x="317" y="10"/>
                    </a:cubicBezTo>
                    <a:cubicBezTo>
                      <a:pt x="316" y="10"/>
                      <a:pt x="315" y="10"/>
                      <a:pt x="314" y="11"/>
                    </a:cubicBezTo>
                    <a:lnTo>
                      <a:pt x="12" y="378"/>
                    </a:lnTo>
                    <a:cubicBezTo>
                      <a:pt x="11" y="379"/>
                      <a:pt x="11" y="380"/>
                      <a:pt x="12" y="382"/>
                    </a:cubicBezTo>
                    <a:lnTo>
                      <a:pt x="15" y="380"/>
                    </a:lnTo>
                    <a:lnTo>
                      <a:pt x="17" y="382"/>
                    </a:lnTo>
                    <a:lnTo>
                      <a:pt x="317" y="18"/>
                    </a:lnTo>
                    <a:lnTo>
                      <a:pt x="321" y="22"/>
                    </a:lnTo>
                    <a:cubicBezTo>
                      <a:pt x="321" y="22"/>
                      <a:pt x="322" y="23"/>
                      <a:pt x="323" y="23"/>
                    </a:cubicBezTo>
                    <a:cubicBezTo>
                      <a:pt x="324" y="23"/>
                      <a:pt x="325" y="22"/>
                      <a:pt x="325" y="22"/>
                    </a:cubicBezTo>
                    <a:lnTo>
                      <a:pt x="338" y="7"/>
                    </a:lnTo>
                    <a:lnTo>
                      <a:pt x="342" y="8"/>
                    </a:lnTo>
                    <a:lnTo>
                      <a:pt x="331" y="372"/>
                    </a:lnTo>
                    <a:lnTo>
                      <a:pt x="13" y="416"/>
                    </a:lnTo>
                    <a:lnTo>
                      <a:pt x="8" y="407"/>
                    </a:lnTo>
                    <a:lnTo>
                      <a:pt x="22" y="390"/>
                    </a:lnTo>
                    <a:cubicBezTo>
                      <a:pt x="23" y="389"/>
                      <a:pt x="23" y="387"/>
                      <a:pt x="22" y="386"/>
                    </a:cubicBezTo>
                    <a:lnTo>
                      <a:pt x="17" y="378"/>
                    </a:lnTo>
                    <a:lnTo>
                      <a:pt x="15" y="380"/>
                    </a:lnTo>
                    <a:lnTo>
                      <a:pt x="17" y="382"/>
                    </a:lnTo>
                    <a:lnTo>
                      <a:pt x="15" y="38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1" name="Freeform 72">
                <a:extLst>
                  <a:ext uri="{FF2B5EF4-FFF2-40B4-BE49-F238E27FC236}">
                    <a16:creationId xmlns:a16="http://schemas.microsoft.com/office/drawing/2014/main" id="{BF952402-12F9-4AA6-B46C-85C31E28EC0B}"/>
                  </a:ext>
                </a:extLst>
              </p:cNvPr>
              <p:cNvSpPr>
                <a:spLocks/>
              </p:cNvSpPr>
              <p:nvPr/>
            </p:nvSpPr>
            <p:spPr bwMode="auto">
              <a:xfrm>
                <a:off x="3576" y="4275"/>
                <a:ext cx="190" cy="222"/>
              </a:xfrm>
              <a:custGeom>
                <a:avLst/>
                <a:gdLst>
                  <a:gd name="T0" fmla="*/ 40 w 336"/>
                  <a:gd name="T1" fmla="*/ 3 h 391"/>
                  <a:gd name="T2" fmla="*/ 38 w 336"/>
                  <a:gd name="T3" fmla="*/ 1 h 391"/>
                  <a:gd name="T4" fmla="*/ 9 w 336"/>
                  <a:gd name="T5" fmla="*/ 23 h 391"/>
                  <a:gd name="T6" fmla="*/ 8 w 336"/>
                  <a:gd name="T7" fmla="*/ 25 h 391"/>
                  <a:gd name="T8" fmla="*/ 0 w 336"/>
                  <a:gd name="T9" fmla="*/ 387 h 391"/>
                  <a:gd name="T10" fmla="*/ 1 w 336"/>
                  <a:gd name="T11" fmla="*/ 390 h 391"/>
                  <a:gd name="T12" fmla="*/ 4 w 336"/>
                  <a:gd name="T13" fmla="*/ 391 h 391"/>
                  <a:gd name="T14" fmla="*/ 260 w 336"/>
                  <a:gd name="T15" fmla="*/ 389 h 391"/>
                  <a:gd name="T16" fmla="*/ 260 w 336"/>
                  <a:gd name="T17" fmla="*/ 389 h 391"/>
                  <a:gd name="T18" fmla="*/ 292 w 336"/>
                  <a:gd name="T19" fmla="*/ 383 h 391"/>
                  <a:gd name="T20" fmla="*/ 294 w 336"/>
                  <a:gd name="T21" fmla="*/ 381 h 391"/>
                  <a:gd name="T22" fmla="*/ 295 w 336"/>
                  <a:gd name="T23" fmla="*/ 378 h 391"/>
                  <a:gd name="T24" fmla="*/ 274 w 336"/>
                  <a:gd name="T25" fmla="*/ 318 h 391"/>
                  <a:gd name="T26" fmla="*/ 271 w 336"/>
                  <a:gd name="T27" fmla="*/ 319 h 391"/>
                  <a:gd name="T28" fmla="*/ 274 w 336"/>
                  <a:gd name="T29" fmla="*/ 319 h 391"/>
                  <a:gd name="T30" fmla="*/ 274 w 336"/>
                  <a:gd name="T31" fmla="*/ 318 h 391"/>
                  <a:gd name="T32" fmla="*/ 273 w 336"/>
                  <a:gd name="T33" fmla="*/ 312 h 391"/>
                  <a:gd name="T34" fmla="*/ 277 w 336"/>
                  <a:gd name="T35" fmla="*/ 301 h 391"/>
                  <a:gd name="T36" fmla="*/ 335 w 336"/>
                  <a:gd name="T37" fmla="*/ 227 h 391"/>
                  <a:gd name="T38" fmla="*/ 336 w 336"/>
                  <a:gd name="T39" fmla="*/ 224 h 391"/>
                  <a:gd name="T40" fmla="*/ 335 w 336"/>
                  <a:gd name="T41" fmla="*/ 222 h 391"/>
                  <a:gd name="T42" fmla="*/ 42 w 336"/>
                  <a:gd name="T43" fmla="*/ 0 h 391"/>
                  <a:gd name="T44" fmla="*/ 38 w 336"/>
                  <a:gd name="T45" fmla="*/ 1 h 391"/>
                  <a:gd name="T46" fmla="*/ 40 w 336"/>
                  <a:gd name="T47" fmla="*/ 3 h 391"/>
                  <a:gd name="T48" fmla="*/ 38 w 336"/>
                  <a:gd name="T49" fmla="*/ 6 h 391"/>
                  <a:gd name="T50" fmla="*/ 331 w 336"/>
                  <a:gd name="T51" fmla="*/ 227 h 391"/>
                  <a:gd name="T52" fmla="*/ 333 w 336"/>
                  <a:gd name="T53" fmla="*/ 225 h 391"/>
                  <a:gd name="T54" fmla="*/ 330 w 336"/>
                  <a:gd name="T55" fmla="*/ 223 h 391"/>
                  <a:gd name="T56" fmla="*/ 322 w 336"/>
                  <a:gd name="T57" fmla="*/ 233 h 391"/>
                  <a:gd name="T58" fmla="*/ 271 w 336"/>
                  <a:gd name="T59" fmla="*/ 297 h 391"/>
                  <a:gd name="T60" fmla="*/ 267 w 336"/>
                  <a:gd name="T61" fmla="*/ 312 h 391"/>
                  <a:gd name="T62" fmla="*/ 268 w 336"/>
                  <a:gd name="T63" fmla="*/ 320 h 391"/>
                  <a:gd name="T64" fmla="*/ 268 w 336"/>
                  <a:gd name="T65" fmla="*/ 320 h 391"/>
                  <a:gd name="T66" fmla="*/ 287 w 336"/>
                  <a:gd name="T67" fmla="*/ 377 h 391"/>
                  <a:gd name="T68" fmla="*/ 259 w 336"/>
                  <a:gd name="T69" fmla="*/ 383 h 391"/>
                  <a:gd name="T70" fmla="*/ 7 w 336"/>
                  <a:gd name="T71" fmla="*/ 384 h 391"/>
                  <a:gd name="T72" fmla="*/ 15 w 336"/>
                  <a:gd name="T73" fmla="*/ 27 h 391"/>
                  <a:gd name="T74" fmla="*/ 42 w 336"/>
                  <a:gd name="T75" fmla="*/ 6 h 391"/>
                  <a:gd name="T76" fmla="*/ 40 w 336"/>
                  <a:gd name="T77" fmla="*/ 3 h 391"/>
                  <a:gd name="T78" fmla="*/ 38 w 336"/>
                  <a:gd name="T79" fmla="*/ 6 h 391"/>
                  <a:gd name="T80" fmla="*/ 40 w 336"/>
                  <a:gd name="T81" fmla="*/ 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391">
                    <a:moveTo>
                      <a:pt x="40" y="3"/>
                    </a:moveTo>
                    <a:lnTo>
                      <a:pt x="38" y="1"/>
                    </a:lnTo>
                    <a:lnTo>
                      <a:pt x="9" y="23"/>
                    </a:lnTo>
                    <a:cubicBezTo>
                      <a:pt x="9" y="23"/>
                      <a:pt x="8" y="24"/>
                      <a:pt x="8" y="25"/>
                    </a:cubicBezTo>
                    <a:lnTo>
                      <a:pt x="0" y="387"/>
                    </a:lnTo>
                    <a:cubicBezTo>
                      <a:pt x="0" y="388"/>
                      <a:pt x="1" y="389"/>
                      <a:pt x="1" y="390"/>
                    </a:cubicBezTo>
                    <a:cubicBezTo>
                      <a:pt x="2" y="390"/>
                      <a:pt x="3" y="391"/>
                      <a:pt x="4" y="391"/>
                    </a:cubicBezTo>
                    <a:lnTo>
                      <a:pt x="260" y="389"/>
                    </a:lnTo>
                    <a:lnTo>
                      <a:pt x="260" y="389"/>
                    </a:lnTo>
                    <a:lnTo>
                      <a:pt x="292" y="383"/>
                    </a:lnTo>
                    <a:cubicBezTo>
                      <a:pt x="293" y="383"/>
                      <a:pt x="294" y="382"/>
                      <a:pt x="294" y="381"/>
                    </a:cubicBezTo>
                    <a:cubicBezTo>
                      <a:pt x="295" y="380"/>
                      <a:pt x="295" y="379"/>
                      <a:pt x="295" y="378"/>
                    </a:cubicBezTo>
                    <a:lnTo>
                      <a:pt x="274" y="318"/>
                    </a:lnTo>
                    <a:lnTo>
                      <a:pt x="271" y="319"/>
                    </a:lnTo>
                    <a:lnTo>
                      <a:pt x="274" y="319"/>
                    </a:lnTo>
                    <a:lnTo>
                      <a:pt x="274" y="318"/>
                    </a:lnTo>
                    <a:cubicBezTo>
                      <a:pt x="274" y="317"/>
                      <a:pt x="273" y="315"/>
                      <a:pt x="273" y="312"/>
                    </a:cubicBezTo>
                    <a:cubicBezTo>
                      <a:pt x="273" y="308"/>
                      <a:pt x="274" y="304"/>
                      <a:pt x="277" y="301"/>
                    </a:cubicBezTo>
                    <a:cubicBezTo>
                      <a:pt x="283" y="293"/>
                      <a:pt x="335" y="227"/>
                      <a:pt x="335" y="227"/>
                    </a:cubicBezTo>
                    <a:cubicBezTo>
                      <a:pt x="336" y="226"/>
                      <a:pt x="336" y="225"/>
                      <a:pt x="336" y="224"/>
                    </a:cubicBezTo>
                    <a:cubicBezTo>
                      <a:pt x="336" y="223"/>
                      <a:pt x="335" y="222"/>
                      <a:pt x="335" y="222"/>
                    </a:cubicBezTo>
                    <a:lnTo>
                      <a:pt x="42" y="0"/>
                    </a:lnTo>
                    <a:cubicBezTo>
                      <a:pt x="41" y="0"/>
                      <a:pt x="39" y="0"/>
                      <a:pt x="38" y="1"/>
                    </a:cubicBezTo>
                    <a:lnTo>
                      <a:pt x="40" y="3"/>
                    </a:lnTo>
                    <a:lnTo>
                      <a:pt x="38" y="6"/>
                    </a:lnTo>
                    <a:lnTo>
                      <a:pt x="331" y="227"/>
                    </a:lnTo>
                    <a:lnTo>
                      <a:pt x="333" y="225"/>
                    </a:lnTo>
                    <a:lnTo>
                      <a:pt x="330" y="223"/>
                    </a:lnTo>
                    <a:cubicBezTo>
                      <a:pt x="330" y="223"/>
                      <a:pt x="327" y="227"/>
                      <a:pt x="322" y="233"/>
                    </a:cubicBezTo>
                    <a:cubicBezTo>
                      <a:pt x="307" y="252"/>
                      <a:pt x="276" y="291"/>
                      <a:pt x="271" y="297"/>
                    </a:cubicBezTo>
                    <a:cubicBezTo>
                      <a:pt x="268" y="302"/>
                      <a:pt x="267" y="308"/>
                      <a:pt x="267" y="312"/>
                    </a:cubicBezTo>
                    <a:cubicBezTo>
                      <a:pt x="267" y="317"/>
                      <a:pt x="268" y="320"/>
                      <a:pt x="268" y="320"/>
                    </a:cubicBezTo>
                    <a:lnTo>
                      <a:pt x="268" y="320"/>
                    </a:lnTo>
                    <a:lnTo>
                      <a:pt x="287" y="377"/>
                    </a:lnTo>
                    <a:lnTo>
                      <a:pt x="259" y="383"/>
                    </a:lnTo>
                    <a:lnTo>
                      <a:pt x="7" y="384"/>
                    </a:lnTo>
                    <a:lnTo>
                      <a:pt x="15" y="27"/>
                    </a:lnTo>
                    <a:lnTo>
                      <a:pt x="42" y="6"/>
                    </a:lnTo>
                    <a:lnTo>
                      <a:pt x="40" y="3"/>
                    </a:lnTo>
                    <a:lnTo>
                      <a:pt x="38" y="6"/>
                    </a:lnTo>
                    <a:lnTo>
                      <a:pt x="4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2" name="Freeform 73">
                <a:extLst>
                  <a:ext uri="{FF2B5EF4-FFF2-40B4-BE49-F238E27FC236}">
                    <a16:creationId xmlns:a16="http://schemas.microsoft.com/office/drawing/2014/main" id="{3316423F-A530-4B10-B9F5-F2A93E7FC75E}"/>
                  </a:ext>
                </a:extLst>
              </p:cNvPr>
              <p:cNvSpPr>
                <a:spLocks/>
              </p:cNvSpPr>
              <p:nvPr/>
            </p:nvSpPr>
            <p:spPr bwMode="auto">
              <a:xfrm>
                <a:off x="3636" y="4291"/>
                <a:ext cx="145" cy="104"/>
              </a:xfrm>
              <a:custGeom>
                <a:avLst/>
                <a:gdLst>
                  <a:gd name="T0" fmla="*/ 241 w 257"/>
                  <a:gd name="T1" fmla="*/ 181 h 184"/>
                  <a:gd name="T2" fmla="*/ 243 w 257"/>
                  <a:gd name="T3" fmla="*/ 183 h 184"/>
                  <a:gd name="T4" fmla="*/ 256 w 257"/>
                  <a:gd name="T5" fmla="*/ 170 h 184"/>
                  <a:gd name="T6" fmla="*/ 257 w 257"/>
                  <a:gd name="T7" fmla="*/ 168 h 184"/>
                  <a:gd name="T8" fmla="*/ 255 w 257"/>
                  <a:gd name="T9" fmla="*/ 165 h 184"/>
                  <a:gd name="T10" fmla="*/ 5 w 257"/>
                  <a:gd name="T11" fmla="*/ 1 h 184"/>
                  <a:gd name="T12" fmla="*/ 1 w 257"/>
                  <a:gd name="T13" fmla="*/ 2 h 184"/>
                  <a:gd name="T14" fmla="*/ 2 w 257"/>
                  <a:gd name="T15" fmla="*/ 6 h 184"/>
                  <a:gd name="T16" fmla="*/ 239 w 257"/>
                  <a:gd name="T17" fmla="*/ 183 h 184"/>
                  <a:gd name="T18" fmla="*/ 243 w 257"/>
                  <a:gd name="T19" fmla="*/ 183 h 184"/>
                  <a:gd name="T20" fmla="*/ 241 w 257"/>
                  <a:gd name="T21" fmla="*/ 181 h 184"/>
                  <a:gd name="T22" fmla="*/ 243 w 257"/>
                  <a:gd name="T23" fmla="*/ 178 h 184"/>
                  <a:gd name="T24" fmla="*/ 94 w 257"/>
                  <a:gd name="T25" fmla="*/ 67 h 184"/>
                  <a:gd name="T26" fmla="*/ 248 w 257"/>
                  <a:gd name="T27" fmla="*/ 169 h 184"/>
                  <a:gd name="T28" fmla="*/ 238 w 257"/>
                  <a:gd name="T29" fmla="*/ 178 h 184"/>
                  <a:gd name="T30" fmla="*/ 241 w 257"/>
                  <a:gd name="T31" fmla="*/ 181 h 184"/>
                  <a:gd name="T32" fmla="*/ 243 w 257"/>
                  <a:gd name="T33" fmla="*/ 178 h 184"/>
                  <a:gd name="T34" fmla="*/ 241 w 257"/>
                  <a:gd name="T35" fmla="*/ 18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7" h="184">
                    <a:moveTo>
                      <a:pt x="241" y="181"/>
                    </a:moveTo>
                    <a:lnTo>
                      <a:pt x="243" y="183"/>
                    </a:lnTo>
                    <a:lnTo>
                      <a:pt x="256" y="170"/>
                    </a:lnTo>
                    <a:cubicBezTo>
                      <a:pt x="256" y="170"/>
                      <a:pt x="257" y="169"/>
                      <a:pt x="257" y="168"/>
                    </a:cubicBezTo>
                    <a:cubicBezTo>
                      <a:pt x="257" y="167"/>
                      <a:pt x="256" y="166"/>
                      <a:pt x="255" y="165"/>
                    </a:cubicBezTo>
                    <a:lnTo>
                      <a:pt x="5" y="1"/>
                    </a:lnTo>
                    <a:cubicBezTo>
                      <a:pt x="4" y="0"/>
                      <a:pt x="2" y="0"/>
                      <a:pt x="1" y="2"/>
                    </a:cubicBezTo>
                    <a:cubicBezTo>
                      <a:pt x="0" y="3"/>
                      <a:pt x="0" y="5"/>
                      <a:pt x="2" y="6"/>
                    </a:cubicBezTo>
                    <a:lnTo>
                      <a:pt x="239" y="183"/>
                    </a:lnTo>
                    <a:cubicBezTo>
                      <a:pt x="240" y="184"/>
                      <a:pt x="242" y="184"/>
                      <a:pt x="243" y="183"/>
                    </a:cubicBezTo>
                    <a:lnTo>
                      <a:pt x="241" y="181"/>
                    </a:lnTo>
                    <a:lnTo>
                      <a:pt x="243" y="178"/>
                    </a:lnTo>
                    <a:lnTo>
                      <a:pt x="94" y="67"/>
                    </a:lnTo>
                    <a:lnTo>
                      <a:pt x="248" y="169"/>
                    </a:lnTo>
                    <a:lnTo>
                      <a:pt x="238" y="178"/>
                    </a:lnTo>
                    <a:lnTo>
                      <a:pt x="241" y="181"/>
                    </a:lnTo>
                    <a:lnTo>
                      <a:pt x="243" y="178"/>
                    </a:lnTo>
                    <a:lnTo>
                      <a:pt x="241" y="1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3" name="Freeform 74">
                <a:extLst>
                  <a:ext uri="{FF2B5EF4-FFF2-40B4-BE49-F238E27FC236}">
                    <a16:creationId xmlns:a16="http://schemas.microsoft.com/office/drawing/2014/main" id="{D4EAE33A-8183-4F2D-A2DA-ADFFB6A300FA}"/>
                  </a:ext>
                </a:extLst>
              </p:cNvPr>
              <p:cNvSpPr>
                <a:spLocks/>
              </p:cNvSpPr>
              <p:nvPr/>
            </p:nvSpPr>
            <p:spPr bwMode="auto">
              <a:xfrm>
                <a:off x="3642" y="4285"/>
                <a:ext cx="164" cy="94"/>
              </a:xfrm>
              <a:custGeom>
                <a:avLst/>
                <a:gdLst>
                  <a:gd name="T0" fmla="*/ 253 w 289"/>
                  <a:gd name="T1" fmla="*/ 162 h 166"/>
                  <a:gd name="T2" fmla="*/ 255 w 289"/>
                  <a:gd name="T3" fmla="*/ 159 h 166"/>
                  <a:gd name="T4" fmla="*/ 38 w 289"/>
                  <a:gd name="T5" fmla="*/ 22 h 166"/>
                  <a:gd name="T6" fmla="*/ 280 w 289"/>
                  <a:gd name="T7" fmla="*/ 123 h 166"/>
                  <a:gd name="T8" fmla="*/ 251 w 289"/>
                  <a:gd name="T9" fmla="*/ 160 h 166"/>
                  <a:gd name="T10" fmla="*/ 253 w 289"/>
                  <a:gd name="T11" fmla="*/ 162 h 166"/>
                  <a:gd name="T12" fmla="*/ 255 w 289"/>
                  <a:gd name="T13" fmla="*/ 159 h 166"/>
                  <a:gd name="T14" fmla="*/ 253 w 289"/>
                  <a:gd name="T15" fmla="*/ 162 h 166"/>
                  <a:gd name="T16" fmla="*/ 256 w 289"/>
                  <a:gd name="T17" fmla="*/ 164 h 166"/>
                  <a:gd name="T18" fmla="*/ 288 w 289"/>
                  <a:gd name="T19" fmla="*/ 123 h 166"/>
                  <a:gd name="T20" fmla="*/ 288 w 289"/>
                  <a:gd name="T21" fmla="*/ 120 h 166"/>
                  <a:gd name="T22" fmla="*/ 286 w 289"/>
                  <a:gd name="T23" fmla="*/ 118 h 166"/>
                  <a:gd name="T24" fmla="*/ 5 w 289"/>
                  <a:gd name="T25" fmla="*/ 1 h 166"/>
                  <a:gd name="T26" fmla="*/ 1 w 289"/>
                  <a:gd name="T27" fmla="*/ 3 h 166"/>
                  <a:gd name="T28" fmla="*/ 2 w 289"/>
                  <a:gd name="T29" fmla="*/ 7 h 166"/>
                  <a:gd name="T30" fmla="*/ 252 w 289"/>
                  <a:gd name="T31" fmla="*/ 165 h 166"/>
                  <a:gd name="T32" fmla="*/ 256 w 289"/>
                  <a:gd name="T33" fmla="*/ 164 h 166"/>
                  <a:gd name="T34" fmla="*/ 253 w 289"/>
                  <a:gd name="T35" fmla="*/ 16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6">
                    <a:moveTo>
                      <a:pt x="253" y="162"/>
                    </a:moveTo>
                    <a:lnTo>
                      <a:pt x="255" y="159"/>
                    </a:lnTo>
                    <a:lnTo>
                      <a:pt x="38" y="22"/>
                    </a:lnTo>
                    <a:lnTo>
                      <a:pt x="280" y="123"/>
                    </a:lnTo>
                    <a:lnTo>
                      <a:pt x="251" y="160"/>
                    </a:lnTo>
                    <a:lnTo>
                      <a:pt x="253" y="162"/>
                    </a:lnTo>
                    <a:lnTo>
                      <a:pt x="255" y="159"/>
                    </a:lnTo>
                    <a:lnTo>
                      <a:pt x="253" y="162"/>
                    </a:lnTo>
                    <a:lnTo>
                      <a:pt x="256" y="164"/>
                    </a:lnTo>
                    <a:lnTo>
                      <a:pt x="288" y="123"/>
                    </a:lnTo>
                    <a:cubicBezTo>
                      <a:pt x="288" y="122"/>
                      <a:pt x="289" y="121"/>
                      <a:pt x="288" y="120"/>
                    </a:cubicBezTo>
                    <a:cubicBezTo>
                      <a:pt x="288" y="119"/>
                      <a:pt x="287" y="118"/>
                      <a:pt x="286" y="118"/>
                    </a:cubicBezTo>
                    <a:lnTo>
                      <a:pt x="5" y="1"/>
                    </a:lnTo>
                    <a:cubicBezTo>
                      <a:pt x="3" y="0"/>
                      <a:pt x="1" y="1"/>
                      <a:pt x="1" y="3"/>
                    </a:cubicBezTo>
                    <a:cubicBezTo>
                      <a:pt x="0" y="4"/>
                      <a:pt x="0" y="6"/>
                      <a:pt x="2" y="7"/>
                    </a:cubicBezTo>
                    <a:lnTo>
                      <a:pt x="252" y="165"/>
                    </a:lnTo>
                    <a:cubicBezTo>
                      <a:pt x="253" y="166"/>
                      <a:pt x="255" y="166"/>
                      <a:pt x="256" y="164"/>
                    </a:cubicBezTo>
                    <a:lnTo>
                      <a:pt x="253" y="1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4" name="Freeform 75">
                <a:extLst>
                  <a:ext uri="{FF2B5EF4-FFF2-40B4-BE49-F238E27FC236}">
                    <a16:creationId xmlns:a16="http://schemas.microsoft.com/office/drawing/2014/main" id="{E1A72E84-1E2D-4788-B0E9-B21F902074DD}"/>
                  </a:ext>
                </a:extLst>
              </p:cNvPr>
              <p:cNvSpPr>
                <a:spLocks/>
              </p:cNvSpPr>
              <p:nvPr/>
            </p:nvSpPr>
            <p:spPr bwMode="auto">
              <a:xfrm>
                <a:off x="3877" y="4590"/>
                <a:ext cx="4" cy="42"/>
              </a:xfrm>
              <a:custGeom>
                <a:avLst/>
                <a:gdLst>
                  <a:gd name="T0" fmla="*/ 0 w 7"/>
                  <a:gd name="T1" fmla="*/ 4 h 75"/>
                  <a:gd name="T2" fmla="*/ 0 w 7"/>
                  <a:gd name="T3" fmla="*/ 71 h 75"/>
                  <a:gd name="T4" fmla="*/ 4 w 7"/>
                  <a:gd name="T5" fmla="*/ 75 h 75"/>
                  <a:gd name="T6" fmla="*/ 7 w 7"/>
                  <a:gd name="T7" fmla="*/ 71 h 75"/>
                  <a:gd name="T8" fmla="*/ 7 w 7"/>
                  <a:gd name="T9" fmla="*/ 4 h 75"/>
                  <a:gd name="T10" fmla="*/ 4 w 7"/>
                  <a:gd name="T11" fmla="*/ 0 h 75"/>
                  <a:gd name="T12" fmla="*/ 0 w 7"/>
                  <a:gd name="T13" fmla="*/ 4 h 75"/>
                </a:gdLst>
                <a:ahLst/>
                <a:cxnLst>
                  <a:cxn ang="0">
                    <a:pos x="T0" y="T1"/>
                  </a:cxn>
                  <a:cxn ang="0">
                    <a:pos x="T2" y="T3"/>
                  </a:cxn>
                  <a:cxn ang="0">
                    <a:pos x="T4" y="T5"/>
                  </a:cxn>
                  <a:cxn ang="0">
                    <a:pos x="T6" y="T7"/>
                  </a:cxn>
                  <a:cxn ang="0">
                    <a:pos x="T8" y="T9"/>
                  </a:cxn>
                  <a:cxn ang="0">
                    <a:pos x="T10" y="T11"/>
                  </a:cxn>
                  <a:cxn ang="0">
                    <a:pos x="T12" y="T13"/>
                  </a:cxn>
                </a:cxnLst>
                <a:rect l="0" t="0" r="r" b="b"/>
                <a:pathLst>
                  <a:path w="7" h="75">
                    <a:moveTo>
                      <a:pt x="0" y="4"/>
                    </a:moveTo>
                    <a:lnTo>
                      <a:pt x="0" y="71"/>
                    </a:lnTo>
                    <a:cubicBezTo>
                      <a:pt x="0" y="73"/>
                      <a:pt x="2" y="75"/>
                      <a:pt x="4" y="75"/>
                    </a:cubicBezTo>
                    <a:cubicBezTo>
                      <a:pt x="5" y="75"/>
                      <a:pt x="7" y="73"/>
                      <a:pt x="7" y="71"/>
                    </a:cubicBezTo>
                    <a:lnTo>
                      <a:pt x="7" y="4"/>
                    </a:lnTo>
                    <a:cubicBezTo>
                      <a:pt x="7" y="2"/>
                      <a:pt x="5"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5" name="Freeform 76">
                <a:extLst>
                  <a:ext uri="{FF2B5EF4-FFF2-40B4-BE49-F238E27FC236}">
                    <a16:creationId xmlns:a16="http://schemas.microsoft.com/office/drawing/2014/main" id="{813BD738-2FA8-4202-AC4E-986E5EEE731A}"/>
                  </a:ext>
                </a:extLst>
              </p:cNvPr>
              <p:cNvSpPr>
                <a:spLocks/>
              </p:cNvSpPr>
              <p:nvPr/>
            </p:nvSpPr>
            <p:spPr bwMode="auto">
              <a:xfrm>
                <a:off x="3888" y="4598"/>
                <a:ext cx="3" cy="33"/>
              </a:xfrm>
              <a:custGeom>
                <a:avLst/>
                <a:gdLst>
                  <a:gd name="T0" fmla="*/ 0 w 6"/>
                  <a:gd name="T1" fmla="*/ 4 h 58"/>
                  <a:gd name="T2" fmla="*/ 0 w 6"/>
                  <a:gd name="T3" fmla="*/ 55 h 58"/>
                  <a:gd name="T4" fmla="*/ 3 w 6"/>
                  <a:gd name="T5" fmla="*/ 58 h 58"/>
                  <a:gd name="T6" fmla="*/ 6 w 6"/>
                  <a:gd name="T7" fmla="*/ 55 h 58"/>
                  <a:gd name="T8" fmla="*/ 6 w 6"/>
                  <a:gd name="T9" fmla="*/ 4 h 58"/>
                  <a:gd name="T10" fmla="*/ 3 w 6"/>
                  <a:gd name="T11" fmla="*/ 0 h 58"/>
                  <a:gd name="T12" fmla="*/ 0 w 6"/>
                  <a:gd name="T13" fmla="*/ 4 h 58"/>
                </a:gdLst>
                <a:ahLst/>
                <a:cxnLst>
                  <a:cxn ang="0">
                    <a:pos x="T0" y="T1"/>
                  </a:cxn>
                  <a:cxn ang="0">
                    <a:pos x="T2" y="T3"/>
                  </a:cxn>
                  <a:cxn ang="0">
                    <a:pos x="T4" y="T5"/>
                  </a:cxn>
                  <a:cxn ang="0">
                    <a:pos x="T6" y="T7"/>
                  </a:cxn>
                  <a:cxn ang="0">
                    <a:pos x="T8" y="T9"/>
                  </a:cxn>
                  <a:cxn ang="0">
                    <a:pos x="T10" y="T11"/>
                  </a:cxn>
                  <a:cxn ang="0">
                    <a:pos x="T12" y="T13"/>
                  </a:cxn>
                </a:cxnLst>
                <a:rect l="0" t="0" r="r" b="b"/>
                <a:pathLst>
                  <a:path w="6" h="58">
                    <a:moveTo>
                      <a:pt x="0" y="4"/>
                    </a:moveTo>
                    <a:lnTo>
                      <a:pt x="0" y="55"/>
                    </a:lnTo>
                    <a:cubicBezTo>
                      <a:pt x="0" y="57"/>
                      <a:pt x="1" y="58"/>
                      <a:pt x="3" y="58"/>
                    </a:cubicBezTo>
                    <a:cubicBezTo>
                      <a:pt x="5" y="58"/>
                      <a:pt x="6" y="57"/>
                      <a:pt x="6" y="55"/>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6" name="Freeform 77">
                <a:extLst>
                  <a:ext uri="{FF2B5EF4-FFF2-40B4-BE49-F238E27FC236}">
                    <a16:creationId xmlns:a16="http://schemas.microsoft.com/office/drawing/2014/main" id="{A8A5424F-04E5-418B-AE56-24B9DF3AEC14}"/>
                  </a:ext>
                </a:extLst>
              </p:cNvPr>
              <p:cNvSpPr>
                <a:spLocks/>
              </p:cNvSpPr>
              <p:nvPr/>
            </p:nvSpPr>
            <p:spPr bwMode="auto">
              <a:xfrm>
                <a:off x="3888" y="4466"/>
                <a:ext cx="83" cy="161"/>
              </a:xfrm>
              <a:custGeom>
                <a:avLst/>
                <a:gdLst>
                  <a:gd name="T0" fmla="*/ 17 w 147"/>
                  <a:gd name="T1" fmla="*/ 218 h 285"/>
                  <a:gd name="T2" fmla="*/ 6 w 147"/>
                  <a:gd name="T3" fmla="*/ 208 h 285"/>
                  <a:gd name="T4" fmla="*/ 6 w 147"/>
                  <a:gd name="T5" fmla="*/ 32 h 285"/>
                  <a:gd name="T6" fmla="*/ 140 w 147"/>
                  <a:gd name="T7" fmla="*/ 8 h 285"/>
                  <a:gd name="T8" fmla="*/ 140 w 147"/>
                  <a:gd name="T9" fmla="*/ 282 h 285"/>
                  <a:gd name="T10" fmla="*/ 143 w 147"/>
                  <a:gd name="T11" fmla="*/ 285 h 285"/>
                  <a:gd name="T12" fmla="*/ 147 w 147"/>
                  <a:gd name="T13" fmla="*/ 282 h 285"/>
                  <a:gd name="T14" fmla="*/ 147 w 147"/>
                  <a:gd name="T15" fmla="*/ 4 h 285"/>
                  <a:gd name="T16" fmla="*/ 146 w 147"/>
                  <a:gd name="T17" fmla="*/ 1 h 285"/>
                  <a:gd name="T18" fmla="*/ 143 w 147"/>
                  <a:gd name="T19" fmla="*/ 0 h 285"/>
                  <a:gd name="T20" fmla="*/ 2 w 147"/>
                  <a:gd name="T21" fmla="*/ 26 h 285"/>
                  <a:gd name="T22" fmla="*/ 0 w 147"/>
                  <a:gd name="T23" fmla="*/ 30 h 285"/>
                  <a:gd name="T24" fmla="*/ 0 w 147"/>
                  <a:gd name="T25" fmla="*/ 210 h 285"/>
                  <a:gd name="T26" fmla="*/ 1 w 147"/>
                  <a:gd name="T27" fmla="*/ 212 h 285"/>
                  <a:gd name="T28" fmla="*/ 13 w 147"/>
                  <a:gd name="T29" fmla="*/ 223 h 285"/>
                  <a:gd name="T30" fmla="*/ 17 w 147"/>
                  <a:gd name="T31" fmla="*/ 223 h 285"/>
                  <a:gd name="T32" fmla="*/ 17 w 147"/>
                  <a:gd name="T33" fmla="*/ 21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285">
                    <a:moveTo>
                      <a:pt x="17" y="218"/>
                    </a:moveTo>
                    <a:lnTo>
                      <a:pt x="6" y="208"/>
                    </a:lnTo>
                    <a:lnTo>
                      <a:pt x="6" y="32"/>
                    </a:lnTo>
                    <a:lnTo>
                      <a:pt x="140" y="8"/>
                    </a:lnTo>
                    <a:lnTo>
                      <a:pt x="140" y="282"/>
                    </a:lnTo>
                    <a:cubicBezTo>
                      <a:pt x="140" y="284"/>
                      <a:pt x="142" y="285"/>
                      <a:pt x="143" y="285"/>
                    </a:cubicBezTo>
                    <a:cubicBezTo>
                      <a:pt x="145" y="285"/>
                      <a:pt x="147" y="284"/>
                      <a:pt x="147" y="282"/>
                    </a:cubicBezTo>
                    <a:lnTo>
                      <a:pt x="147" y="4"/>
                    </a:lnTo>
                    <a:cubicBezTo>
                      <a:pt x="147" y="3"/>
                      <a:pt x="146" y="2"/>
                      <a:pt x="146" y="1"/>
                    </a:cubicBezTo>
                    <a:cubicBezTo>
                      <a:pt x="145" y="1"/>
                      <a:pt x="144" y="0"/>
                      <a:pt x="143" y="0"/>
                    </a:cubicBezTo>
                    <a:lnTo>
                      <a:pt x="2" y="26"/>
                    </a:lnTo>
                    <a:cubicBezTo>
                      <a:pt x="1" y="27"/>
                      <a:pt x="0" y="28"/>
                      <a:pt x="0" y="30"/>
                    </a:cubicBezTo>
                    <a:lnTo>
                      <a:pt x="0" y="210"/>
                    </a:lnTo>
                    <a:cubicBezTo>
                      <a:pt x="0" y="211"/>
                      <a:pt x="0" y="212"/>
                      <a:pt x="1" y="212"/>
                    </a:cubicBezTo>
                    <a:lnTo>
                      <a:pt x="13" y="223"/>
                    </a:lnTo>
                    <a:cubicBezTo>
                      <a:pt x="14" y="224"/>
                      <a:pt x="16" y="224"/>
                      <a:pt x="17" y="223"/>
                    </a:cubicBezTo>
                    <a:cubicBezTo>
                      <a:pt x="18" y="222"/>
                      <a:pt x="18" y="220"/>
                      <a:pt x="17" y="2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7" name="Freeform 78">
                <a:extLst>
                  <a:ext uri="{FF2B5EF4-FFF2-40B4-BE49-F238E27FC236}">
                    <a16:creationId xmlns:a16="http://schemas.microsoft.com/office/drawing/2014/main" id="{6EF9D115-D1AE-4F23-85B6-5A1604395DE7}"/>
                  </a:ext>
                </a:extLst>
              </p:cNvPr>
              <p:cNvSpPr>
                <a:spLocks/>
              </p:cNvSpPr>
              <p:nvPr/>
            </p:nvSpPr>
            <p:spPr bwMode="auto">
              <a:xfrm>
                <a:off x="3894" y="4589"/>
                <a:ext cx="8" cy="7"/>
              </a:xfrm>
              <a:custGeom>
                <a:avLst/>
                <a:gdLst>
                  <a:gd name="T0" fmla="*/ 12 w 14"/>
                  <a:gd name="T1" fmla="*/ 7 h 13"/>
                  <a:gd name="T2" fmla="*/ 6 w 14"/>
                  <a:gd name="T3" fmla="*/ 1 h 13"/>
                  <a:gd name="T4" fmla="*/ 1 w 14"/>
                  <a:gd name="T5" fmla="*/ 2 h 13"/>
                  <a:gd name="T6" fmla="*/ 2 w 14"/>
                  <a:gd name="T7" fmla="*/ 6 h 13"/>
                  <a:gd name="T8" fmla="*/ 8 w 14"/>
                  <a:gd name="T9" fmla="*/ 12 h 13"/>
                  <a:gd name="T10" fmla="*/ 12 w 14"/>
                  <a:gd name="T11" fmla="*/ 12 h 13"/>
                  <a:gd name="T12" fmla="*/ 12 w 14"/>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4" h="13">
                    <a:moveTo>
                      <a:pt x="12" y="7"/>
                    </a:moveTo>
                    <a:lnTo>
                      <a:pt x="6" y="1"/>
                    </a:lnTo>
                    <a:cubicBezTo>
                      <a:pt x="5" y="0"/>
                      <a:pt x="3" y="0"/>
                      <a:pt x="1" y="2"/>
                    </a:cubicBezTo>
                    <a:cubicBezTo>
                      <a:pt x="0" y="3"/>
                      <a:pt x="0" y="5"/>
                      <a:pt x="2" y="6"/>
                    </a:cubicBezTo>
                    <a:lnTo>
                      <a:pt x="8" y="12"/>
                    </a:lnTo>
                    <a:cubicBezTo>
                      <a:pt x="9" y="13"/>
                      <a:pt x="11" y="13"/>
                      <a:pt x="12" y="12"/>
                    </a:cubicBezTo>
                    <a:cubicBezTo>
                      <a:pt x="14" y="10"/>
                      <a:pt x="13" y="8"/>
                      <a:pt x="12"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8" name="Freeform 79">
                <a:extLst>
                  <a:ext uri="{FF2B5EF4-FFF2-40B4-BE49-F238E27FC236}">
                    <a16:creationId xmlns:a16="http://schemas.microsoft.com/office/drawing/2014/main" id="{F40ABB77-5AD7-449A-BF7B-19870338A6A4}"/>
                  </a:ext>
                </a:extLst>
              </p:cNvPr>
              <p:cNvSpPr>
                <a:spLocks/>
              </p:cNvSpPr>
              <p:nvPr/>
            </p:nvSpPr>
            <p:spPr bwMode="auto">
              <a:xfrm>
                <a:off x="3897" y="4592"/>
                <a:ext cx="20" cy="19"/>
              </a:xfrm>
              <a:custGeom>
                <a:avLst/>
                <a:gdLst>
                  <a:gd name="T0" fmla="*/ 34 w 35"/>
                  <a:gd name="T1" fmla="*/ 27 h 33"/>
                  <a:gd name="T2" fmla="*/ 6 w 35"/>
                  <a:gd name="T3" fmla="*/ 1 h 33"/>
                  <a:gd name="T4" fmla="*/ 2 w 35"/>
                  <a:gd name="T5" fmla="*/ 1 h 33"/>
                  <a:gd name="T6" fmla="*/ 2 w 35"/>
                  <a:gd name="T7" fmla="*/ 6 h 33"/>
                  <a:gd name="T8" fmla="*/ 29 w 35"/>
                  <a:gd name="T9" fmla="*/ 32 h 33"/>
                  <a:gd name="T10" fmla="*/ 34 w 35"/>
                  <a:gd name="T11" fmla="*/ 31 h 33"/>
                  <a:gd name="T12" fmla="*/ 34 w 35"/>
                  <a:gd name="T13" fmla="*/ 27 h 33"/>
                </a:gdLst>
                <a:ahLst/>
                <a:cxnLst>
                  <a:cxn ang="0">
                    <a:pos x="T0" y="T1"/>
                  </a:cxn>
                  <a:cxn ang="0">
                    <a:pos x="T2" y="T3"/>
                  </a:cxn>
                  <a:cxn ang="0">
                    <a:pos x="T4" y="T5"/>
                  </a:cxn>
                  <a:cxn ang="0">
                    <a:pos x="T6" y="T7"/>
                  </a:cxn>
                  <a:cxn ang="0">
                    <a:pos x="T8" y="T9"/>
                  </a:cxn>
                  <a:cxn ang="0">
                    <a:pos x="T10" y="T11"/>
                  </a:cxn>
                  <a:cxn ang="0">
                    <a:pos x="T12" y="T13"/>
                  </a:cxn>
                </a:cxnLst>
                <a:rect l="0" t="0" r="r" b="b"/>
                <a:pathLst>
                  <a:path w="35" h="33">
                    <a:moveTo>
                      <a:pt x="34" y="27"/>
                    </a:moveTo>
                    <a:lnTo>
                      <a:pt x="6" y="1"/>
                    </a:lnTo>
                    <a:cubicBezTo>
                      <a:pt x="5" y="0"/>
                      <a:pt x="3" y="0"/>
                      <a:pt x="2" y="1"/>
                    </a:cubicBezTo>
                    <a:cubicBezTo>
                      <a:pt x="0" y="3"/>
                      <a:pt x="0" y="5"/>
                      <a:pt x="2" y="6"/>
                    </a:cubicBezTo>
                    <a:lnTo>
                      <a:pt x="29" y="32"/>
                    </a:lnTo>
                    <a:cubicBezTo>
                      <a:pt x="31" y="33"/>
                      <a:pt x="33" y="33"/>
                      <a:pt x="34" y="31"/>
                    </a:cubicBezTo>
                    <a:cubicBezTo>
                      <a:pt x="35" y="30"/>
                      <a:pt x="35" y="28"/>
                      <a:pt x="3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89" name="Freeform 80">
                <a:extLst>
                  <a:ext uri="{FF2B5EF4-FFF2-40B4-BE49-F238E27FC236}">
                    <a16:creationId xmlns:a16="http://schemas.microsoft.com/office/drawing/2014/main" id="{EF42CC5D-F241-45DC-BBA2-12FBC1A323D7}"/>
                  </a:ext>
                </a:extLst>
              </p:cNvPr>
              <p:cNvSpPr>
                <a:spLocks/>
              </p:cNvSpPr>
              <p:nvPr/>
            </p:nvSpPr>
            <p:spPr bwMode="auto">
              <a:xfrm>
                <a:off x="3913" y="4606"/>
                <a:ext cx="21" cy="20"/>
              </a:xfrm>
              <a:custGeom>
                <a:avLst/>
                <a:gdLst>
                  <a:gd name="T0" fmla="*/ 35 w 37"/>
                  <a:gd name="T1" fmla="*/ 29 h 35"/>
                  <a:gd name="T2" fmla="*/ 6 w 37"/>
                  <a:gd name="T3" fmla="*/ 2 h 35"/>
                  <a:gd name="T4" fmla="*/ 1 w 37"/>
                  <a:gd name="T5" fmla="*/ 2 h 35"/>
                  <a:gd name="T6" fmla="*/ 1 w 37"/>
                  <a:gd name="T7" fmla="*/ 7 h 35"/>
                  <a:gd name="T8" fmla="*/ 31 w 37"/>
                  <a:gd name="T9" fmla="*/ 34 h 35"/>
                  <a:gd name="T10" fmla="*/ 35 w 37"/>
                  <a:gd name="T11" fmla="*/ 34 h 35"/>
                  <a:gd name="T12" fmla="*/ 35 w 37"/>
                  <a:gd name="T13" fmla="*/ 29 h 35"/>
                </a:gdLst>
                <a:ahLst/>
                <a:cxnLst>
                  <a:cxn ang="0">
                    <a:pos x="T0" y="T1"/>
                  </a:cxn>
                  <a:cxn ang="0">
                    <a:pos x="T2" y="T3"/>
                  </a:cxn>
                  <a:cxn ang="0">
                    <a:pos x="T4" y="T5"/>
                  </a:cxn>
                  <a:cxn ang="0">
                    <a:pos x="T6" y="T7"/>
                  </a:cxn>
                  <a:cxn ang="0">
                    <a:pos x="T8" y="T9"/>
                  </a:cxn>
                  <a:cxn ang="0">
                    <a:pos x="T10" y="T11"/>
                  </a:cxn>
                  <a:cxn ang="0">
                    <a:pos x="T12" y="T13"/>
                  </a:cxn>
                </a:cxnLst>
                <a:rect l="0" t="0" r="r" b="b"/>
                <a:pathLst>
                  <a:path w="37" h="35">
                    <a:moveTo>
                      <a:pt x="35" y="29"/>
                    </a:moveTo>
                    <a:lnTo>
                      <a:pt x="6" y="2"/>
                    </a:lnTo>
                    <a:cubicBezTo>
                      <a:pt x="5" y="0"/>
                      <a:pt x="2" y="1"/>
                      <a:pt x="1" y="2"/>
                    </a:cubicBezTo>
                    <a:cubicBezTo>
                      <a:pt x="0" y="3"/>
                      <a:pt x="0" y="5"/>
                      <a:pt x="1" y="7"/>
                    </a:cubicBezTo>
                    <a:lnTo>
                      <a:pt x="31" y="34"/>
                    </a:lnTo>
                    <a:cubicBezTo>
                      <a:pt x="32" y="35"/>
                      <a:pt x="34" y="35"/>
                      <a:pt x="35" y="34"/>
                    </a:cubicBezTo>
                    <a:cubicBezTo>
                      <a:pt x="37" y="32"/>
                      <a:pt x="37" y="30"/>
                      <a:pt x="35"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0" name="Freeform 81">
                <a:extLst>
                  <a:ext uri="{FF2B5EF4-FFF2-40B4-BE49-F238E27FC236}">
                    <a16:creationId xmlns:a16="http://schemas.microsoft.com/office/drawing/2014/main" id="{3C40F8B0-B2C2-4704-B53B-94C5879F0D0E}"/>
                  </a:ext>
                </a:extLst>
              </p:cNvPr>
              <p:cNvSpPr>
                <a:spLocks/>
              </p:cNvSpPr>
              <p:nvPr/>
            </p:nvSpPr>
            <p:spPr bwMode="auto">
              <a:xfrm>
                <a:off x="3746" y="4454"/>
                <a:ext cx="135" cy="124"/>
              </a:xfrm>
              <a:custGeom>
                <a:avLst/>
                <a:gdLst>
                  <a:gd name="T0" fmla="*/ 223 w 239"/>
                  <a:gd name="T1" fmla="*/ 207 h 218"/>
                  <a:gd name="T2" fmla="*/ 233 w 239"/>
                  <a:gd name="T3" fmla="*/ 216 h 218"/>
                  <a:gd name="T4" fmla="*/ 237 w 239"/>
                  <a:gd name="T5" fmla="*/ 217 h 218"/>
                  <a:gd name="T6" fmla="*/ 239 w 239"/>
                  <a:gd name="T7" fmla="*/ 214 h 218"/>
                  <a:gd name="T8" fmla="*/ 239 w 239"/>
                  <a:gd name="T9" fmla="*/ 53 h 218"/>
                  <a:gd name="T10" fmla="*/ 236 w 239"/>
                  <a:gd name="T11" fmla="*/ 49 h 218"/>
                  <a:gd name="T12" fmla="*/ 27 w 239"/>
                  <a:gd name="T13" fmla="*/ 12 h 218"/>
                  <a:gd name="T14" fmla="*/ 85 w 239"/>
                  <a:gd name="T15" fmla="*/ 6 h 218"/>
                  <a:gd name="T16" fmla="*/ 88 w 239"/>
                  <a:gd name="T17" fmla="*/ 3 h 218"/>
                  <a:gd name="T18" fmla="*/ 85 w 239"/>
                  <a:gd name="T19" fmla="*/ 0 h 218"/>
                  <a:gd name="T20" fmla="*/ 3 w 239"/>
                  <a:gd name="T21" fmla="*/ 8 h 218"/>
                  <a:gd name="T22" fmla="*/ 0 w 239"/>
                  <a:gd name="T23" fmla="*/ 11 h 218"/>
                  <a:gd name="T24" fmla="*/ 3 w 239"/>
                  <a:gd name="T25" fmla="*/ 15 h 218"/>
                  <a:gd name="T26" fmla="*/ 232 w 239"/>
                  <a:gd name="T27" fmla="*/ 55 h 218"/>
                  <a:gd name="T28" fmla="*/ 232 w 239"/>
                  <a:gd name="T29" fmla="*/ 206 h 218"/>
                  <a:gd name="T30" fmla="*/ 228 w 239"/>
                  <a:gd name="T31" fmla="*/ 202 h 218"/>
                  <a:gd name="T32" fmla="*/ 223 w 239"/>
                  <a:gd name="T33" fmla="*/ 202 h 218"/>
                  <a:gd name="T34" fmla="*/ 223 w 239"/>
                  <a:gd name="T35" fmla="*/ 20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9" h="218">
                    <a:moveTo>
                      <a:pt x="223" y="207"/>
                    </a:moveTo>
                    <a:lnTo>
                      <a:pt x="233" y="216"/>
                    </a:lnTo>
                    <a:cubicBezTo>
                      <a:pt x="234" y="217"/>
                      <a:pt x="236" y="218"/>
                      <a:pt x="237" y="217"/>
                    </a:cubicBezTo>
                    <a:cubicBezTo>
                      <a:pt x="238" y="217"/>
                      <a:pt x="239" y="215"/>
                      <a:pt x="239" y="214"/>
                    </a:cubicBezTo>
                    <a:lnTo>
                      <a:pt x="239" y="53"/>
                    </a:lnTo>
                    <a:cubicBezTo>
                      <a:pt x="239" y="51"/>
                      <a:pt x="238" y="50"/>
                      <a:pt x="236" y="49"/>
                    </a:cubicBezTo>
                    <a:lnTo>
                      <a:pt x="27" y="12"/>
                    </a:lnTo>
                    <a:lnTo>
                      <a:pt x="85" y="6"/>
                    </a:lnTo>
                    <a:cubicBezTo>
                      <a:pt x="87" y="6"/>
                      <a:pt x="89" y="5"/>
                      <a:pt x="88" y="3"/>
                    </a:cubicBezTo>
                    <a:cubicBezTo>
                      <a:pt x="88" y="1"/>
                      <a:pt x="87" y="0"/>
                      <a:pt x="85" y="0"/>
                    </a:cubicBezTo>
                    <a:lnTo>
                      <a:pt x="3" y="8"/>
                    </a:lnTo>
                    <a:cubicBezTo>
                      <a:pt x="1" y="8"/>
                      <a:pt x="0" y="10"/>
                      <a:pt x="0" y="11"/>
                    </a:cubicBezTo>
                    <a:cubicBezTo>
                      <a:pt x="0" y="13"/>
                      <a:pt x="1" y="15"/>
                      <a:pt x="3" y="15"/>
                    </a:cubicBezTo>
                    <a:lnTo>
                      <a:pt x="232" y="55"/>
                    </a:lnTo>
                    <a:lnTo>
                      <a:pt x="232" y="206"/>
                    </a:lnTo>
                    <a:lnTo>
                      <a:pt x="228" y="202"/>
                    </a:lnTo>
                    <a:cubicBezTo>
                      <a:pt x="226" y="201"/>
                      <a:pt x="224" y="201"/>
                      <a:pt x="223" y="202"/>
                    </a:cubicBezTo>
                    <a:cubicBezTo>
                      <a:pt x="222" y="203"/>
                      <a:pt x="222" y="206"/>
                      <a:pt x="223" y="20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1" name="Freeform 82">
                <a:extLst>
                  <a:ext uri="{FF2B5EF4-FFF2-40B4-BE49-F238E27FC236}">
                    <a16:creationId xmlns:a16="http://schemas.microsoft.com/office/drawing/2014/main" id="{0C112D05-00A9-4E86-B93A-3B33907C1820}"/>
                  </a:ext>
                </a:extLst>
              </p:cNvPr>
              <p:cNvSpPr>
                <a:spLocks/>
              </p:cNvSpPr>
              <p:nvPr/>
            </p:nvSpPr>
            <p:spPr bwMode="auto">
              <a:xfrm>
                <a:off x="3868" y="4565"/>
                <a:ext cx="8" cy="7"/>
              </a:xfrm>
              <a:custGeom>
                <a:avLst/>
                <a:gdLst>
                  <a:gd name="T0" fmla="*/ 1 w 13"/>
                  <a:gd name="T1" fmla="*/ 6 h 13"/>
                  <a:gd name="T2" fmla="*/ 7 w 13"/>
                  <a:gd name="T3" fmla="*/ 12 h 13"/>
                  <a:gd name="T4" fmla="*/ 12 w 13"/>
                  <a:gd name="T5" fmla="*/ 12 h 13"/>
                  <a:gd name="T6" fmla="*/ 12 w 13"/>
                  <a:gd name="T7" fmla="*/ 7 h 13"/>
                  <a:gd name="T8" fmla="*/ 5 w 13"/>
                  <a:gd name="T9" fmla="*/ 1 h 13"/>
                  <a:gd name="T10" fmla="*/ 1 w 13"/>
                  <a:gd name="T11" fmla="*/ 1 h 13"/>
                  <a:gd name="T12" fmla="*/ 1 w 13"/>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1" y="6"/>
                    </a:moveTo>
                    <a:lnTo>
                      <a:pt x="7" y="12"/>
                    </a:lnTo>
                    <a:cubicBezTo>
                      <a:pt x="8" y="13"/>
                      <a:pt x="11" y="13"/>
                      <a:pt x="12" y="12"/>
                    </a:cubicBezTo>
                    <a:cubicBezTo>
                      <a:pt x="13" y="10"/>
                      <a:pt x="13" y="8"/>
                      <a:pt x="12" y="7"/>
                    </a:cubicBezTo>
                    <a:lnTo>
                      <a:pt x="5" y="1"/>
                    </a:lnTo>
                    <a:cubicBezTo>
                      <a:pt x="4"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2" name="Freeform 83">
                <a:extLst>
                  <a:ext uri="{FF2B5EF4-FFF2-40B4-BE49-F238E27FC236}">
                    <a16:creationId xmlns:a16="http://schemas.microsoft.com/office/drawing/2014/main" id="{AA03C7E4-B79D-4860-81B5-A03E6677FB66}"/>
                  </a:ext>
                </a:extLst>
              </p:cNvPr>
              <p:cNvSpPr>
                <a:spLocks/>
              </p:cNvSpPr>
              <p:nvPr/>
            </p:nvSpPr>
            <p:spPr bwMode="auto">
              <a:xfrm>
                <a:off x="3857" y="4554"/>
                <a:ext cx="15" cy="15"/>
              </a:xfrm>
              <a:custGeom>
                <a:avLst/>
                <a:gdLst>
                  <a:gd name="T0" fmla="*/ 1 w 27"/>
                  <a:gd name="T1" fmla="*/ 6 h 26"/>
                  <a:gd name="T2" fmla="*/ 21 w 27"/>
                  <a:gd name="T3" fmla="*/ 25 h 26"/>
                  <a:gd name="T4" fmla="*/ 26 w 27"/>
                  <a:gd name="T5" fmla="*/ 25 h 26"/>
                  <a:gd name="T6" fmla="*/ 25 w 27"/>
                  <a:gd name="T7" fmla="*/ 20 h 26"/>
                  <a:gd name="T8" fmla="*/ 6 w 27"/>
                  <a:gd name="T9" fmla="*/ 2 h 26"/>
                  <a:gd name="T10" fmla="*/ 1 w 27"/>
                  <a:gd name="T11" fmla="*/ 2 h 26"/>
                  <a:gd name="T12" fmla="*/ 1 w 27"/>
                  <a:gd name="T13" fmla="*/ 6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1" y="6"/>
                    </a:moveTo>
                    <a:lnTo>
                      <a:pt x="21" y="25"/>
                    </a:lnTo>
                    <a:cubicBezTo>
                      <a:pt x="22" y="26"/>
                      <a:pt x="24" y="26"/>
                      <a:pt x="26" y="25"/>
                    </a:cubicBezTo>
                    <a:cubicBezTo>
                      <a:pt x="27" y="23"/>
                      <a:pt x="27" y="21"/>
                      <a:pt x="25" y="20"/>
                    </a:cubicBezTo>
                    <a:lnTo>
                      <a:pt x="6" y="2"/>
                    </a:lnTo>
                    <a:cubicBezTo>
                      <a:pt x="4" y="0"/>
                      <a:pt x="2" y="0"/>
                      <a:pt x="1" y="2"/>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3" name="Freeform 84">
                <a:extLst>
                  <a:ext uri="{FF2B5EF4-FFF2-40B4-BE49-F238E27FC236}">
                    <a16:creationId xmlns:a16="http://schemas.microsoft.com/office/drawing/2014/main" id="{6D9526BC-04A2-45ED-BE7A-79D50EE05108}"/>
                  </a:ext>
                </a:extLst>
              </p:cNvPr>
              <p:cNvSpPr>
                <a:spLocks/>
              </p:cNvSpPr>
              <p:nvPr/>
            </p:nvSpPr>
            <p:spPr bwMode="auto">
              <a:xfrm>
                <a:off x="3853" y="4551"/>
                <a:ext cx="8" cy="8"/>
              </a:xfrm>
              <a:custGeom>
                <a:avLst/>
                <a:gdLst>
                  <a:gd name="T0" fmla="*/ 2 w 14"/>
                  <a:gd name="T1" fmla="*/ 6 h 14"/>
                  <a:gd name="T2" fmla="*/ 8 w 14"/>
                  <a:gd name="T3" fmla="*/ 12 h 14"/>
                  <a:gd name="T4" fmla="*/ 13 w 14"/>
                  <a:gd name="T5" fmla="*/ 12 h 14"/>
                  <a:gd name="T6" fmla="*/ 13 w 14"/>
                  <a:gd name="T7" fmla="*/ 8 h 14"/>
                  <a:gd name="T8" fmla="*/ 6 w 14"/>
                  <a:gd name="T9" fmla="*/ 1 h 14"/>
                  <a:gd name="T10" fmla="*/ 1 w 14"/>
                  <a:gd name="T11" fmla="*/ 2 h 14"/>
                  <a:gd name="T12" fmla="*/ 2 w 14"/>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2" y="6"/>
                    </a:moveTo>
                    <a:lnTo>
                      <a:pt x="8" y="12"/>
                    </a:lnTo>
                    <a:cubicBezTo>
                      <a:pt x="10" y="14"/>
                      <a:pt x="12" y="14"/>
                      <a:pt x="13" y="12"/>
                    </a:cubicBezTo>
                    <a:cubicBezTo>
                      <a:pt x="14" y="11"/>
                      <a:pt x="14" y="9"/>
                      <a:pt x="13" y="8"/>
                    </a:cubicBezTo>
                    <a:lnTo>
                      <a:pt x="6" y="1"/>
                    </a:lnTo>
                    <a:cubicBezTo>
                      <a:pt x="5" y="0"/>
                      <a:pt x="3" y="0"/>
                      <a:pt x="1" y="2"/>
                    </a:cubicBezTo>
                    <a:cubicBezTo>
                      <a:pt x="0" y="3"/>
                      <a:pt x="0" y="5"/>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4" name="Freeform 85">
                <a:extLst>
                  <a:ext uri="{FF2B5EF4-FFF2-40B4-BE49-F238E27FC236}">
                    <a16:creationId xmlns:a16="http://schemas.microsoft.com/office/drawing/2014/main" id="{BC29BCF8-5B42-41DF-AE77-0B7F9066584E}"/>
                  </a:ext>
                </a:extLst>
              </p:cNvPr>
              <p:cNvSpPr>
                <a:spLocks/>
              </p:cNvSpPr>
              <p:nvPr/>
            </p:nvSpPr>
            <p:spPr bwMode="auto">
              <a:xfrm>
                <a:off x="3767" y="4464"/>
                <a:ext cx="90" cy="91"/>
              </a:xfrm>
              <a:custGeom>
                <a:avLst/>
                <a:gdLst>
                  <a:gd name="T0" fmla="*/ 1 w 160"/>
                  <a:gd name="T1" fmla="*/ 6 h 161"/>
                  <a:gd name="T2" fmla="*/ 14 w 160"/>
                  <a:gd name="T3" fmla="*/ 15 h 161"/>
                  <a:gd name="T4" fmla="*/ 14 w 160"/>
                  <a:gd name="T5" fmla="*/ 27 h 161"/>
                  <a:gd name="T6" fmla="*/ 15 w 160"/>
                  <a:gd name="T7" fmla="*/ 29 h 161"/>
                  <a:gd name="T8" fmla="*/ 154 w 160"/>
                  <a:gd name="T9" fmla="*/ 159 h 161"/>
                  <a:gd name="T10" fmla="*/ 158 w 160"/>
                  <a:gd name="T11" fmla="*/ 159 h 161"/>
                  <a:gd name="T12" fmla="*/ 158 w 160"/>
                  <a:gd name="T13" fmla="*/ 154 h 161"/>
                  <a:gd name="T14" fmla="*/ 21 w 160"/>
                  <a:gd name="T15" fmla="*/ 25 h 161"/>
                  <a:gd name="T16" fmla="*/ 21 w 160"/>
                  <a:gd name="T17" fmla="*/ 13 h 161"/>
                  <a:gd name="T18" fmla="*/ 19 w 160"/>
                  <a:gd name="T19" fmla="*/ 10 h 161"/>
                  <a:gd name="T20" fmla="*/ 5 w 160"/>
                  <a:gd name="T21" fmla="*/ 1 h 161"/>
                  <a:gd name="T22" fmla="*/ 1 w 160"/>
                  <a:gd name="T23" fmla="*/ 1 h 161"/>
                  <a:gd name="T24" fmla="*/ 1 w 160"/>
                  <a:gd name="T25" fmla="*/ 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61">
                    <a:moveTo>
                      <a:pt x="1" y="6"/>
                    </a:moveTo>
                    <a:lnTo>
                      <a:pt x="14" y="15"/>
                    </a:lnTo>
                    <a:lnTo>
                      <a:pt x="14" y="27"/>
                    </a:lnTo>
                    <a:cubicBezTo>
                      <a:pt x="14" y="28"/>
                      <a:pt x="14" y="29"/>
                      <a:pt x="15" y="29"/>
                    </a:cubicBezTo>
                    <a:lnTo>
                      <a:pt x="154" y="159"/>
                    </a:lnTo>
                    <a:cubicBezTo>
                      <a:pt x="155" y="161"/>
                      <a:pt x="157" y="160"/>
                      <a:pt x="158" y="159"/>
                    </a:cubicBezTo>
                    <a:cubicBezTo>
                      <a:pt x="160" y="158"/>
                      <a:pt x="159" y="156"/>
                      <a:pt x="158" y="154"/>
                    </a:cubicBezTo>
                    <a:lnTo>
                      <a:pt x="21" y="25"/>
                    </a:lnTo>
                    <a:lnTo>
                      <a:pt x="21" y="13"/>
                    </a:lnTo>
                    <a:cubicBezTo>
                      <a:pt x="21" y="12"/>
                      <a:pt x="20" y="11"/>
                      <a:pt x="19" y="10"/>
                    </a:cubicBezTo>
                    <a:lnTo>
                      <a:pt x="5" y="1"/>
                    </a:lnTo>
                    <a:cubicBezTo>
                      <a:pt x="4"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5" name="Freeform 86">
                <a:extLst>
                  <a:ext uri="{FF2B5EF4-FFF2-40B4-BE49-F238E27FC236}">
                    <a16:creationId xmlns:a16="http://schemas.microsoft.com/office/drawing/2014/main" id="{ED457164-3808-43F3-B733-7DE442982A5E}"/>
                  </a:ext>
                </a:extLst>
              </p:cNvPr>
              <p:cNvSpPr>
                <a:spLocks/>
              </p:cNvSpPr>
              <p:nvPr/>
            </p:nvSpPr>
            <p:spPr bwMode="auto">
              <a:xfrm>
                <a:off x="3643" y="4507"/>
                <a:ext cx="70" cy="17"/>
              </a:xfrm>
              <a:custGeom>
                <a:avLst/>
                <a:gdLst>
                  <a:gd name="T0" fmla="*/ 4 w 125"/>
                  <a:gd name="T1" fmla="*/ 30 h 30"/>
                  <a:gd name="T2" fmla="*/ 122 w 125"/>
                  <a:gd name="T3" fmla="*/ 6 h 30"/>
                  <a:gd name="T4" fmla="*/ 125 w 125"/>
                  <a:gd name="T5" fmla="*/ 3 h 30"/>
                  <a:gd name="T6" fmla="*/ 121 w 125"/>
                  <a:gd name="T7" fmla="*/ 0 h 30"/>
                  <a:gd name="T8" fmla="*/ 3 w 125"/>
                  <a:gd name="T9" fmla="*/ 23 h 30"/>
                  <a:gd name="T10" fmla="*/ 0 w 125"/>
                  <a:gd name="T11" fmla="*/ 27 h 30"/>
                  <a:gd name="T12" fmla="*/ 4 w 12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25" h="30">
                    <a:moveTo>
                      <a:pt x="4" y="30"/>
                    </a:moveTo>
                    <a:lnTo>
                      <a:pt x="122" y="6"/>
                    </a:lnTo>
                    <a:cubicBezTo>
                      <a:pt x="124" y="6"/>
                      <a:pt x="125" y="4"/>
                      <a:pt x="125" y="3"/>
                    </a:cubicBezTo>
                    <a:cubicBezTo>
                      <a:pt x="125" y="1"/>
                      <a:pt x="123" y="0"/>
                      <a:pt x="121" y="0"/>
                    </a:cubicBezTo>
                    <a:lnTo>
                      <a:pt x="3" y="23"/>
                    </a:lnTo>
                    <a:cubicBezTo>
                      <a:pt x="1" y="24"/>
                      <a:pt x="0" y="26"/>
                      <a:pt x="0" y="27"/>
                    </a:cubicBezTo>
                    <a:cubicBezTo>
                      <a:pt x="0"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6" name="Freeform 87">
                <a:extLst>
                  <a:ext uri="{FF2B5EF4-FFF2-40B4-BE49-F238E27FC236}">
                    <a16:creationId xmlns:a16="http://schemas.microsoft.com/office/drawing/2014/main" id="{99B14DA8-D9B2-43A5-9CFC-DA34B9695058}"/>
                  </a:ext>
                </a:extLst>
              </p:cNvPr>
              <p:cNvSpPr>
                <a:spLocks/>
              </p:cNvSpPr>
              <p:nvPr/>
            </p:nvSpPr>
            <p:spPr bwMode="auto">
              <a:xfrm>
                <a:off x="3720" y="4496"/>
                <a:ext cx="28" cy="13"/>
              </a:xfrm>
              <a:custGeom>
                <a:avLst/>
                <a:gdLst>
                  <a:gd name="T0" fmla="*/ 46 w 50"/>
                  <a:gd name="T1" fmla="*/ 7 h 22"/>
                  <a:gd name="T2" fmla="*/ 6 w 50"/>
                  <a:gd name="T3" fmla="*/ 15 h 22"/>
                  <a:gd name="T4" fmla="*/ 6 w 50"/>
                  <a:gd name="T5" fmla="*/ 3 h 22"/>
                  <a:gd name="T6" fmla="*/ 3 w 50"/>
                  <a:gd name="T7" fmla="*/ 0 h 22"/>
                  <a:gd name="T8" fmla="*/ 0 w 50"/>
                  <a:gd name="T9" fmla="*/ 3 h 22"/>
                  <a:gd name="T10" fmla="*/ 0 w 50"/>
                  <a:gd name="T11" fmla="*/ 19 h 22"/>
                  <a:gd name="T12" fmla="*/ 1 w 50"/>
                  <a:gd name="T13" fmla="*/ 22 h 22"/>
                  <a:gd name="T14" fmla="*/ 4 w 50"/>
                  <a:gd name="T15" fmla="*/ 22 h 22"/>
                  <a:gd name="T16" fmla="*/ 47 w 50"/>
                  <a:gd name="T17" fmla="*/ 14 h 22"/>
                  <a:gd name="T18" fmla="*/ 50 w 50"/>
                  <a:gd name="T19" fmla="*/ 10 h 22"/>
                  <a:gd name="T20" fmla="*/ 46 w 50"/>
                  <a:gd name="T21"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22">
                    <a:moveTo>
                      <a:pt x="46" y="7"/>
                    </a:moveTo>
                    <a:lnTo>
                      <a:pt x="6" y="15"/>
                    </a:lnTo>
                    <a:lnTo>
                      <a:pt x="6" y="3"/>
                    </a:lnTo>
                    <a:cubicBezTo>
                      <a:pt x="6" y="1"/>
                      <a:pt x="5" y="0"/>
                      <a:pt x="3" y="0"/>
                    </a:cubicBezTo>
                    <a:cubicBezTo>
                      <a:pt x="1" y="0"/>
                      <a:pt x="0" y="1"/>
                      <a:pt x="0" y="3"/>
                    </a:cubicBezTo>
                    <a:lnTo>
                      <a:pt x="0" y="19"/>
                    </a:lnTo>
                    <a:cubicBezTo>
                      <a:pt x="0" y="20"/>
                      <a:pt x="0" y="21"/>
                      <a:pt x="1" y="22"/>
                    </a:cubicBezTo>
                    <a:cubicBezTo>
                      <a:pt x="2" y="22"/>
                      <a:pt x="3" y="22"/>
                      <a:pt x="4" y="22"/>
                    </a:cubicBezTo>
                    <a:lnTo>
                      <a:pt x="47" y="14"/>
                    </a:lnTo>
                    <a:cubicBezTo>
                      <a:pt x="49" y="13"/>
                      <a:pt x="50" y="12"/>
                      <a:pt x="50" y="10"/>
                    </a:cubicBezTo>
                    <a:cubicBezTo>
                      <a:pt x="50" y="8"/>
                      <a:pt x="48" y="7"/>
                      <a:pt x="46"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7" name="Freeform 88">
                <a:extLst>
                  <a:ext uri="{FF2B5EF4-FFF2-40B4-BE49-F238E27FC236}">
                    <a16:creationId xmlns:a16="http://schemas.microsoft.com/office/drawing/2014/main" id="{0DF00697-BD2D-4293-8096-0612A438751A}"/>
                  </a:ext>
                </a:extLst>
              </p:cNvPr>
              <p:cNvSpPr>
                <a:spLocks/>
              </p:cNvSpPr>
              <p:nvPr/>
            </p:nvSpPr>
            <p:spPr bwMode="auto">
              <a:xfrm>
                <a:off x="3572" y="4527"/>
                <a:ext cx="41" cy="11"/>
              </a:xfrm>
              <a:custGeom>
                <a:avLst/>
                <a:gdLst>
                  <a:gd name="T0" fmla="*/ 8 w 73"/>
                  <a:gd name="T1" fmla="*/ 8 h 19"/>
                  <a:gd name="T2" fmla="*/ 9 w 73"/>
                  <a:gd name="T3" fmla="*/ 11 h 19"/>
                  <a:gd name="T4" fmla="*/ 70 w 73"/>
                  <a:gd name="T5" fmla="*/ 7 h 19"/>
                  <a:gd name="T6" fmla="*/ 69 w 73"/>
                  <a:gd name="T7" fmla="*/ 4 h 19"/>
                  <a:gd name="T8" fmla="*/ 69 w 73"/>
                  <a:gd name="T9" fmla="*/ 0 h 19"/>
                  <a:gd name="T10" fmla="*/ 10 w 73"/>
                  <a:gd name="T11" fmla="*/ 11 h 19"/>
                  <a:gd name="T12" fmla="*/ 11 w 73"/>
                  <a:gd name="T13" fmla="*/ 10 h 19"/>
                  <a:gd name="T14" fmla="*/ 8 w 73"/>
                  <a:gd name="T15" fmla="*/ 8 h 19"/>
                  <a:gd name="T16" fmla="*/ 9 w 73"/>
                  <a:gd name="T17" fmla="*/ 11 h 19"/>
                  <a:gd name="T18" fmla="*/ 8 w 73"/>
                  <a:gd name="T19" fmla="*/ 8 h 19"/>
                  <a:gd name="T20" fmla="*/ 6 w 73"/>
                  <a:gd name="T21" fmla="*/ 6 h 19"/>
                  <a:gd name="T22" fmla="*/ 0 w 73"/>
                  <a:gd name="T23" fmla="*/ 13 h 19"/>
                  <a:gd name="T24" fmla="*/ 0 w 73"/>
                  <a:gd name="T25" fmla="*/ 17 h 19"/>
                  <a:gd name="T26" fmla="*/ 4 w 73"/>
                  <a:gd name="T27" fmla="*/ 19 h 19"/>
                  <a:gd name="T28" fmla="*/ 70 w 73"/>
                  <a:gd name="T29" fmla="*/ 7 h 19"/>
                  <a:gd name="T30" fmla="*/ 73 w 73"/>
                  <a:gd name="T31" fmla="*/ 3 h 19"/>
                  <a:gd name="T32" fmla="*/ 69 w 73"/>
                  <a:gd name="T33" fmla="*/ 0 h 19"/>
                  <a:gd name="T34" fmla="*/ 8 w 73"/>
                  <a:gd name="T35" fmla="*/ 5 h 19"/>
                  <a:gd name="T36" fmla="*/ 6 w 73"/>
                  <a:gd name="T37" fmla="*/ 6 h 19"/>
                  <a:gd name="T38" fmla="*/ 8 w 73"/>
                  <a:gd name="T3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19">
                    <a:moveTo>
                      <a:pt x="8" y="8"/>
                    </a:moveTo>
                    <a:lnTo>
                      <a:pt x="9" y="11"/>
                    </a:lnTo>
                    <a:lnTo>
                      <a:pt x="70" y="7"/>
                    </a:lnTo>
                    <a:lnTo>
                      <a:pt x="69" y="4"/>
                    </a:lnTo>
                    <a:lnTo>
                      <a:pt x="69" y="0"/>
                    </a:lnTo>
                    <a:lnTo>
                      <a:pt x="10" y="11"/>
                    </a:lnTo>
                    <a:lnTo>
                      <a:pt x="11" y="10"/>
                    </a:lnTo>
                    <a:lnTo>
                      <a:pt x="8" y="8"/>
                    </a:lnTo>
                    <a:lnTo>
                      <a:pt x="9" y="11"/>
                    </a:lnTo>
                    <a:lnTo>
                      <a:pt x="8" y="8"/>
                    </a:lnTo>
                    <a:lnTo>
                      <a:pt x="6" y="6"/>
                    </a:lnTo>
                    <a:lnTo>
                      <a:pt x="0" y="13"/>
                    </a:lnTo>
                    <a:cubicBezTo>
                      <a:pt x="0" y="14"/>
                      <a:pt x="0" y="16"/>
                      <a:pt x="0" y="17"/>
                    </a:cubicBezTo>
                    <a:cubicBezTo>
                      <a:pt x="1" y="18"/>
                      <a:pt x="2" y="19"/>
                      <a:pt x="4" y="19"/>
                    </a:cubicBezTo>
                    <a:lnTo>
                      <a:pt x="70" y="7"/>
                    </a:lnTo>
                    <a:cubicBezTo>
                      <a:pt x="72" y="6"/>
                      <a:pt x="73" y="5"/>
                      <a:pt x="73" y="3"/>
                    </a:cubicBezTo>
                    <a:cubicBezTo>
                      <a:pt x="72" y="1"/>
                      <a:pt x="71" y="0"/>
                      <a:pt x="69" y="0"/>
                    </a:cubicBezTo>
                    <a:lnTo>
                      <a:pt x="8" y="5"/>
                    </a:lnTo>
                    <a:cubicBezTo>
                      <a:pt x="7" y="5"/>
                      <a:pt x="6" y="5"/>
                      <a:pt x="6" y="6"/>
                    </a:cubicBezTo>
                    <a:lnTo>
                      <a:pt x="8"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8" name="Freeform 89">
                <a:extLst>
                  <a:ext uri="{FF2B5EF4-FFF2-40B4-BE49-F238E27FC236}">
                    <a16:creationId xmlns:a16="http://schemas.microsoft.com/office/drawing/2014/main" id="{2294778A-D117-4128-868E-E7DABC1EFC67}"/>
                  </a:ext>
                </a:extLst>
              </p:cNvPr>
              <p:cNvSpPr>
                <a:spLocks/>
              </p:cNvSpPr>
              <p:nvPr/>
            </p:nvSpPr>
            <p:spPr bwMode="auto">
              <a:xfrm>
                <a:off x="3646" y="4497"/>
                <a:ext cx="69" cy="21"/>
              </a:xfrm>
              <a:custGeom>
                <a:avLst/>
                <a:gdLst>
                  <a:gd name="T0" fmla="*/ 117 w 122"/>
                  <a:gd name="T1" fmla="*/ 0 h 37"/>
                  <a:gd name="T2" fmla="*/ 3 w 122"/>
                  <a:gd name="T3" fmla="*/ 20 h 37"/>
                  <a:gd name="T4" fmla="*/ 0 w 122"/>
                  <a:gd name="T5" fmla="*/ 23 h 37"/>
                  <a:gd name="T6" fmla="*/ 0 w 122"/>
                  <a:gd name="T7" fmla="*/ 34 h 37"/>
                  <a:gd name="T8" fmla="*/ 4 w 122"/>
                  <a:gd name="T9" fmla="*/ 37 h 37"/>
                  <a:gd name="T10" fmla="*/ 7 w 122"/>
                  <a:gd name="T11" fmla="*/ 34 h 37"/>
                  <a:gd name="T12" fmla="*/ 7 w 122"/>
                  <a:gd name="T13" fmla="*/ 26 h 37"/>
                  <a:gd name="T14" fmla="*/ 119 w 122"/>
                  <a:gd name="T15" fmla="*/ 6 h 37"/>
                  <a:gd name="T16" fmla="*/ 121 w 122"/>
                  <a:gd name="T17" fmla="*/ 3 h 37"/>
                  <a:gd name="T18" fmla="*/ 117 w 122"/>
                  <a:gd name="T1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37">
                    <a:moveTo>
                      <a:pt x="117" y="0"/>
                    </a:moveTo>
                    <a:lnTo>
                      <a:pt x="3" y="20"/>
                    </a:lnTo>
                    <a:cubicBezTo>
                      <a:pt x="1" y="20"/>
                      <a:pt x="0" y="22"/>
                      <a:pt x="0" y="23"/>
                    </a:cubicBezTo>
                    <a:lnTo>
                      <a:pt x="0" y="34"/>
                    </a:lnTo>
                    <a:cubicBezTo>
                      <a:pt x="0" y="36"/>
                      <a:pt x="2" y="37"/>
                      <a:pt x="4" y="37"/>
                    </a:cubicBezTo>
                    <a:cubicBezTo>
                      <a:pt x="5" y="37"/>
                      <a:pt x="7" y="36"/>
                      <a:pt x="7" y="34"/>
                    </a:cubicBezTo>
                    <a:lnTo>
                      <a:pt x="7" y="26"/>
                    </a:lnTo>
                    <a:lnTo>
                      <a:pt x="119" y="6"/>
                    </a:lnTo>
                    <a:cubicBezTo>
                      <a:pt x="120" y="6"/>
                      <a:pt x="122" y="4"/>
                      <a:pt x="121" y="3"/>
                    </a:cubicBezTo>
                    <a:cubicBezTo>
                      <a:pt x="121" y="1"/>
                      <a:pt x="119" y="0"/>
                      <a:pt x="117"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99" name="Freeform 90">
                <a:extLst>
                  <a:ext uri="{FF2B5EF4-FFF2-40B4-BE49-F238E27FC236}">
                    <a16:creationId xmlns:a16="http://schemas.microsoft.com/office/drawing/2014/main" id="{648C7952-8F77-4B5A-896D-EA3F8E65A94C}"/>
                  </a:ext>
                </a:extLst>
              </p:cNvPr>
              <p:cNvSpPr>
                <a:spLocks/>
              </p:cNvSpPr>
              <p:nvPr/>
            </p:nvSpPr>
            <p:spPr bwMode="auto">
              <a:xfrm>
                <a:off x="3501" y="4555"/>
                <a:ext cx="59" cy="23"/>
              </a:xfrm>
              <a:custGeom>
                <a:avLst/>
                <a:gdLst>
                  <a:gd name="T0" fmla="*/ 5 w 104"/>
                  <a:gd name="T1" fmla="*/ 40 h 41"/>
                  <a:gd name="T2" fmla="*/ 101 w 104"/>
                  <a:gd name="T3" fmla="*/ 7 h 41"/>
                  <a:gd name="T4" fmla="*/ 103 w 104"/>
                  <a:gd name="T5" fmla="*/ 3 h 41"/>
                  <a:gd name="T6" fmla="*/ 99 w 104"/>
                  <a:gd name="T7" fmla="*/ 1 h 41"/>
                  <a:gd name="T8" fmla="*/ 3 w 104"/>
                  <a:gd name="T9" fmla="*/ 34 h 41"/>
                  <a:gd name="T10" fmla="*/ 1 w 104"/>
                  <a:gd name="T11" fmla="*/ 38 h 41"/>
                  <a:gd name="T12" fmla="*/ 5 w 104"/>
                  <a:gd name="T13" fmla="*/ 40 h 41"/>
                </a:gdLst>
                <a:ahLst/>
                <a:cxnLst>
                  <a:cxn ang="0">
                    <a:pos x="T0" y="T1"/>
                  </a:cxn>
                  <a:cxn ang="0">
                    <a:pos x="T2" y="T3"/>
                  </a:cxn>
                  <a:cxn ang="0">
                    <a:pos x="T4" y="T5"/>
                  </a:cxn>
                  <a:cxn ang="0">
                    <a:pos x="T6" y="T7"/>
                  </a:cxn>
                  <a:cxn ang="0">
                    <a:pos x="T8" y="T9"/>
                  </a:cxn>
                  <a:cxn ang="0">
                    <a:pos x="T10" y="T11"/>
                  </a:cxn>
                  <a:cxn ang="0">
                    <a:pos x="T12" y="T13"/>
                  </a:cxn>
                </a:cxnLst>
                <a:rect l="0" t="0" r="r" b="b"/>
                <a:pathLst>
                  <a:path w="104" h="41">
                    <a:moveTo>
                      <a:pt x="5" y="40"/>
                    </a:moveTo>
                    <a:lnTo>
                      <a:pt x="101" y="7"/>
                    </a:lnTo>
                    <a:cubicBezTo>
                      <a:pt x="103" y="6"/>
                      <a:pt x="104" y="4"/>
                      <a:pt x="103" y="3"/>
                    </a:cubicBezTo>
                    <a:cubicBezTo>
                      <a:pt x="103" y="1"/>
                      <a:pt x="101" y="0"/>
                      <a:pt x="99" y="1"/>
                    </a:cubicBezTo>
                    <a:lnTo>
                      <a:pt x="3" y="34"/>
                    </a:lnTo>
                    <a:cubicBezTo>
                      <a:pt x="1" y="34"/>
                      <a:pt x="0" y="36"/>
                      <a:pt x="1" y="38"/>
                    </a:cubicBezTo>
                    <a:cubicBezTo>
                      <a:pt x="2" y="40"/>
                      <a:pt x="3" y="41"/>
                      <a:pt x="5" y="4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0" name="Freeform 91">
                <a:extLst>
                  <a:ext uri="{FF2B5EF4-FFF2-40B4-BE49-F238E27FC236}">
                    <a16:creationId xmlns:a16="http://schemas.microsoft.com/office/drawing/2014/main" id="{BF828C90-8156-4C9D-80AD-1EBC9606B916}"/>
                  </a:ext>
                </a:extLst>
              </p:cNvPr>
              <p:cNvSpPr>
                <a:spLocks/>
              </p:cNvSpPr>
              <p:nvPr/>
            </p:nvSpPr>
            <p:spPr bwMode="auto">
              <a:xfrm>
                <a:off x="3573" y="4539"/>
                <a:ext cx="63" cy="14"/>
              </a:xfrm>
              <a:custGeom>
                <a:avLst/>
                <a:gdLst>
                  <a:gd name="T0" fmla="*/ 4 w 112"/>
                  <a:gd name="T1" fmla="*/ 25 h 26"/>
                  <a:gd name="T2" fmla="*/ 109 w 112"/>
                  <a:gd name="T3" fmla="*/ 7 h 26"/>
                  <a:gd name="T4" fmla="*/ 111 w 112"/>
                  <a:gd name="T5" fmla="*/ 3 h 26"/>
                  <a:gd name="T6" fmla="*/ 107 w 112"/>
                  <a:gd name="T7" fmla="*/ 1 h 26"/>
                  <a:gd name="T8" fmla="*/ 3 w 112"/>
                  <a:gd name="T9" fmla="*/ 19 h 26"/>
                  <a:gd name="T10" fmla="*/ 0 w 112"/>
                  <a:gd name="T11" fmla="*/ 23 h 26"/>
                  <a:gd name="T12" fmla="*/ 4 w 112"/>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12" h="26">
                    <a:moveTo>
                      <a:pt x="4" y="25"/>
                    </a:moveTo>
                    <a:lnTo>
                      <a:pt x="109" y="7"/>
                    </a:lnTo>
                    <a:cubicBezTo>
                      <a:pt x="110" y="7"/>
                      <a:pt x="112" y="5"/>
                      <a:pt x="111" y="3"/>
                    </a:cubicBezTo>
                    <a:cubicBezTo>
                      <a:pt x="111" y="2"/>
                      <a:pt x="109" y="0"/>
                      <a:pt x="107" y="1"/>
                    </a:cubicBezTo>
                    <a:lnTo>
                      <a:pt x="3" y="19"/>
                    </a:lnTo>
                    <a:cubicBezTo>
                      <a:pt x="1" y="19"/>
                      <a:pt x="0" y="21"/>
                      <a:pt x="0" y="23"/>
                    </a:cubicBezTo>
                    <a:cubicBezTo>
                      <a:pt x="0"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1" name="Freeform 92">
                <a:extLst>
                  <a:ext uri="{FF2B5EF4-FFF2-40B4-BE49-F238E27FC236}">
                    <a16:creationId xmlns:a16="http://schemas.microsoft.com/office/drawing/2014/main" id="{43501F40-CF95-4151-A207-AC2CA179BB53}"/>
                  </a:ext>
                </a:extLst>
              </p:cNvPr>
              <p:cNvSpPr>
                <a:spLocks/>
              </p:cNvSpPr>
              <p:nvPr/>
            </p:nvSpPr>
            <p:spPr bwMode="auto">
              <a:xfrm>
                <a:off x="3644" y="4524"/>
                <a:ext cx="68" cy="16"/>
              </a:xfrm>
              <a:custGeom>
                <a:avLst/>
                <a:gdLst>
                  <a:gd name="T0" fmla="*/ 4 w 120"/>
                  <a:gd name="T1" fmla="*/ 28 h 28"/>
                  <a:gd name="T2" fmla="*/ 117 w 120"/>
                  <a:gd name="T3" fmla="*/ 6 h 28"/>
                  <a:gd name="T4" fmla="*/ 120 w 120"/>
                  <a:gd name="T5" fmla="*/ 3 h 28"/>
                  <a:gd name="T6" fmla="*/ 116 w 120"/>
                  <a:gd name="T7" fmla="*/ 0 h 28"/>
                  <a:gd name="T8" fmla="*/ 3 w 120"/>
                  <a:gd name="T9" fmla="*/ 21 h 28"/>
                  <a:gd name="T10" fmla="*/ 0 w 120"/>
                  <a:gd name="T11" fmla="*/ 25 h 28"/>
                  <a:gd name="T12" fmla="*/ 4 w 12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0" h="28">
                    <a:moveTo>
                      <a:pt x="4" y="28"/>
                    </a:moveTo>
                    <a:lnTo>
                      <a:pt x="117" y="6"/>
                    </a:lnTo>
                    <a:cubicBezTo>
                      <a:pt x="119" y="6"/>
                      <a:pt x="120" y="4"/>
                      <a:pt x="120" y="3"/>
                    </a:cubicBezTo>
                    <a:cubicBezTo>
                      <a:pt x="120" y="1"/>
                      <a:pt x="118" y="0"/>
                      <a:pt x="116" y="0"/>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2" name="Freeform 93">
                <a:extLst>
                  <a:ext uri="{FF2B5EF4-FFF2-40B4-BE49-F238E27FC236}">
                    <a16:creationId xmlns:a16="http://schemas.microsoft.com/office/drawing/2014/main" id="{4052CFD6-E058-4AF8-BF18-80EF043E2D97}"/>
                  </a:ext>
                </a:extLst>
              </p:cNvPr>
              <p:cNvSpPr>
                <a:spLocks/>
              </p:cNvSpPr>
              <p:nvPr/>
            </p:nvSpPr>
            <p:spPr bwMode="auto">
              <a:xfrm>
                <a:off x="3719" y="4516"/>
                <a:ext cx="33" cy="9"/>
              </a:xfrm>
              <a:custGeom>
                <a:avLst/>
                <a:gdLst>
                  <a:gd name="T0" fmla="*/ 5 w 59"/>
                  <a:gd name="T1" fmla="*/ 16 h 16"/>
                  <a:gd name="T2" fmla="*/ 56 w 59"/>
                  <a:gd name="T3" fmla="*/ 6 h 16"/>
                  <a:gd name="T4" fmla="*/ 58 w 59"/>
                  <a:gd name="T5" fmla="*/ 3 h 16"/>
                  <a:gd name="T6" fmla="*/ 55 w 59"/>
                  <a:gd name="T7" fmla="*/ 0 h 16"/>
                  <a:gd name="T8" fmla="*/ 3 w 59"/>
                  <a:gd name="T9" fmla="*/ 10 h 16"/>
                  <a:gd name="T10" fmla="*/ 1 w 59"/>
                  <a:gd name="T11" fmla="*/ 13 h 16"/>
                  <a:gd name="T12" fmla="*/ 5 w 59"/>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59" h="16">
                    <a:moveTo>
                      <a:pt x="5" y="16"/>
                    </a:moveTo>
                    <a:lnTo>
                      <a:pt x="56" y="6"/>
                    </a:lnTo>
                    <a:cubicBezTo>
                      <a:pt x="58" y="6"/>
                      <a:pt x="59" y="4"/>
                      <a:pt x="58" y="3"/>
                    </a:cubicBezTo>
                    <a:cubicBezTo>
                      <a:pt x="58" y="1"/>
                      <a:pt x="56" y="0"/>
                      <a:pt x="55" y="0"/>
                    </a:cubicBezTo>
                    <a:lnTo>
                      <a:pt x="3" y="10"/>
                    </a:lnTo>
                    <a:cubicBezTo>
                      <a:pt x="2" y="10"/>
                      <a:pt x="0" y="12"/>
                      <a:pt x="1" y="13"/>
                    </a:cubicBezTo>
                    <a:cubicBezTo>
                      <a:pt x="1" y="15"/>
                      <a:pt x="3" y="16"/>
                      <a:pt x="5"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3" name="Freeform 94">
                <a:extLst>
                  <a:ext uri="{FF2B5EF4-FFF2-40B4-BE49-F238E27FC236}">
                    <a16:creationId xmlns:a16="http://schemas.microsoft.com/office/drawing/2014/main" id="{8680F925-BD21-4B5E-A31D-649A06A355C3}"/>
                  </a:ext>
                </a:extLst>
              </p:cNvPr>
              <p:cNvSpPr>
                <a:spLocks/>
              </p:cNvSpPr>
              <p:nvPr/>
            </p:nvSpPr>
            <p:spPr bwMode="auto">
              <a:xfrm>
                <a:off x="3766" y="4509"/>
                <a:ext cx="25" cy="8"/>
              </a:xfrm>
              <a:custGeom>
                <a:avLst/>
                <a:gdLst>
                  <a:gd name="T0" fmla="*/ 4 w 44"/>
                  <a:gd name="T1" fmla="*/ 13 h 13"/>
                  <a:gd name="T2" fmla="*/ 41 w 44"/>
                  <a:gd name="T3" fmla="*/ 7 h 13"/>
                  <a:gd name="T4" fmla="*/ 44 w 44"/>
                  <a:gd name="T5" fmla="*/ 3 h 13"/>
                  <a:gd name="T6" fmla="*/ 40 w 44"/>
                  <a:gd name="T7" fmla="*/ 0 h 13"/>
                  <a:gd name="T8" fmla="*/ 3 w 44"/>
                  <a:gd name="T9" fmla="*/ 7 h 13"/>
                  <a:gd name="T10" fmla="*/ 0 w 44"/>
                  <a:gd name="T11" fmla="*/ 10 h 13"/>
                  <a:gd name="T12" fmla="*/ 4 w 4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4" h="13">
                    <a:moveTo>
                      <a:pt x="4" y="13"/>
                    </a:moveTo>
                    <a:lnTo>
                      <a:pt x="41" y="7"/>
                    </a:lnTo>
                    <a:cubicBezTo>
                      <a:pt x="43" y="6"/>
                      <a:pt x="44" y="5"/>
                      <a:pt x="44" y="3"/>
                    </a:cubicBezTo>
                    <a:cubicBezTo>
                      <a:pt x="44" y="1"/>
                      <a:pt x="42" y="0"/>
                      <a:pt x="40" y="0"/>
                    </a:cubicBezTo>
                    <a:lnTo>
                      <a:pt x="3" y="7"/>
                    </a:lnTo>
                    <a:cubicBezTo>
                      <a:pt x="1" y="7"/>
                      <a:pt x="0" y="9"/>
                      <a:pt x="0" y="10"/>
                    </a:cubicBezTo>
                    <a:cubicBezTo>
                      <a:pt x="0"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4" name="Freeform 95">
                <a:extLst>
                  <a:ext uri="{FF2B5EF4-FFF2-40B4-BE49-F238E27FC236}">
                    <a16:creationId xmlns:a16="http://schemas.microsoft.com/office/drawing/2014/main" id="{DB5C8798-8042-4A47-ABFD-4C3EEC705D4C}"/>
                  </a:ext>
                </a:extLst>
              </p:cNvPr>
              <p:cNvSpPr>
                <a:spLocks/>
              </p:cNvSpPr>
              <p:nvPr/>
            </p:nvSpPr>
            <p:spPr bwMode="auto">
              <a:xfrm>
                <a:off x="3763" y="4501"/>
                <a:ext cx="18" cy="7"/>
              </a:xfrm>
              <a:custGeom>
                <a:avLst/>
                <a:gdLst>
                  <a:gd name="T0" fmla="*/ 4 w 33"/>
                  <a:gd name="T1" fmla="*/ 11 h 11"/>
                  <a:gd name="T2" fmla="*/ 30 w 33"/>
                  <a:gd name="T3" fmla="*/ 7 h 11"/>
                  <a:gd name="T4" fmla="*/ 33 w 33"/>
                  <a:gd name="T5" fmla="*/ 3 h 11"/>
                  <a:gd name="T6" fmla="*/ 29 w 33"/>
                  <a:gd name="T7" fmla="*/ 0 h 11"/>
                  <a:gd name="T8" fmla="*/ 3 w 33"/>
                  <a:gd name="T9" fmla="*/ 5 h 11"/>
                  <a:gd name="T10" fmla="*/ 1 w 33"/>
                  <a:gd name="T11" fmla="*/ 8 h 11"/>
                  <a:gd name="T12" fmla="*/ 4 w 3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4" y="11"/>
                    </a:moveTo>
                    <a:lnTo>
                      <a:pt x="30" y="7"/>
                    </a:lnTo>
                    <a:cubicBezTo>
                      <a:pt x="32" y="7"/>
                      <a:pt x="33" y="5"/>
                      <a:pt x="33" y="3"/>
                    </a:cubicBezTo>
                    <a:cubicBezTo>
                      <a:pt x="33" y="1"/>
                      <a:pt x="31" y="0"/>
                      <a:pt x="29" y="0"/>
                    </a:cubicBezTo>
                    <a:lnTo>
                      <a:pt x="3" y="5"/>
                    </a:lnTo>
                    <a:cubicBezTo>
                      <a:pt x="2" y="5"/>
                      <a:pt x="0" y="7"/>
                      <a:pt x="1" y="8"/>
                    </a:cubicBezTo>
                    <a:cubicBezTo>
                      <a:pt x="1" y="10"/>
                      <a:pt x="3"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5" name="Freeform 96">
                <a:extLst>
                  <a:ext uri="{FF2B5EF4-FFF2-40B4-BE49-F238E27FC236}">
                    <a16:creationId xmlns:a16="http://schemas.microsoft.com/office/drawing/2014/main" id="{1671FC39-5CFC-4C61-9C40-2568B6D87D6C}"/>
                  </a:ext>
                </a:extLst>
              </p:cNvPr>
              <p:cNvSpPr>
                <a:spLocks/>
              </p:cNvSpPr>
              <p:nvPr/>
            </p:nvSpPr>
            <p:spPr bwMode="auto">
              <a:xfrm>
                <a:off x="3501" y="4577"/>
                <a:ext cx="59" cy="21"/>
              </a:xfrm>
              <a:custGeom>
                <a:avLst/>
                <a:gdLst>
                  <a:gd name="T0" fmla="*/ 5 w 104"/>
                  <a:gd name="T1" fmla="*/ 36 h 37"/>
                  <a:gd name="T2" fmla="*/ 101 w 104"/>
                  <a:gd name="T3" fmla="*/ 6 h 37"/>
                  <a:gd name="T4" fmla="*/ 104 w 104"/>
                  <a:gd name="T5" fmla="*/ 2 h 37"/>
                  <a:gd name="T6" fmla="*/ 99 w 104"/>
                  <a:gd name="T7" fmla="*/ 0 h 37"/>
                  <a:gd name="T8" fmla="*/ 3 w 104"/>
                  <a:gd name="T9" fmla="*/ 30 h 37"/>
                  <a:gd name="T10" fmla="*/ 1 w 104"/>
                  <a:gd name="T11" fmla="*/ 34 h 37"/>
                  <a:gd name="T12" fmla="*/ 5 w 104"/>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104" h="37">
                    <a:moveTo>
                      <a:pt x="5" y="36"/>
                    </a:moveTo>
                    <a:lnTo>
                      <a:pt x="101" y="6"/>
                    </a:lnTo>
                    <a:cubicBezTo>
                      <a:pt x="103" y="6"/>
                      <a:pt x="104" y="4"/>
                      <a:pt x="104" y="2"/>
                    </a:cubicBezTo>
                    <a:cubicBezTo>
                      <a:pt x="103" y="1"/>
                      <a:pt x="101" y="0"/>
                      <a:pt x="99" y="0"/>
                    </a:cubicBezTo>
                    <a:lnTo>
                      <a:pt x="3" y="30"/>
                    </a:lnTo>
                    <a:cubicBezTo>
                      <a:pt x="1" y="31"/>
                      <a:pt x="0" y="32"/>
                      <a:pt x="1" y="34"/>
                    </a:cubicBezTo>
                    <a:cubicBezTo>
                      <a:pt x="2" y="36"/>
                      <a:pt x="3" y="37"/>
                      <a:pt x="5" y="3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6" name="Freeform 97">
                <a:extLst>
                  <a:ext uri="{FF2B5EF4-FFF2-40B4-BE49-F238E27FC236}">
                    <a16:creationId xmlns:a16="http://schemas.microsoft.com/office/drawing/2014/main" id="{0A982083-932C-4ABD-AA1F-F4D88C7FD767}"/>
                  </a:ext>
                </a:extLst>
              </p:cNvPr>
              <p:cNvSpPr>
                <a:spLocks/>
              </p:cNvSpPr>
              <p:nvPr/>
            </p:nvSpPr>
            <p:spPr bwMode="auto">
              <a:xfrm>
                <a:off x="3572" y="4563"/>
                <a:ext cx="65" cy="14"/>
              </a:xfrm>
              <a:custGeom>
                <a:avLst/>
                <a:gdLst>
                  <a:gd name="T0" fmla="*/ 4 w 115"/>
                  <a:gd name="T1" fmla="*/ 25 h 25"/>
                  <a:gd name="T2" fmla="*/ 112 w 115"/>
                  <a:gd name="T3" fmla="*/ 7 h 25"/>
                  <a:gd name="T4" fmla="*/ 114 w 115"/>
                  <a:gd name="T5" fmla="*/ 3 h 25"/>
                  <a:gd name="T6" fmla="*/ 111 w 115"/>
                  <a:gd name="T7" fmla="*/ 0 h 25"/>
                  <a:gd name="T8" fmla="*/ 3 w 115"/>
                  <a:gd name="T9" fmla="*/ 19 h 25"/>
                  <a:gd name="T10" fmla="*/ 0 w 115"/>
                  <a:gd name="T11" fmla="*/ 22 h 25"/>
                  <a:gd name="T12" fmla="*/ 4 w 115"/>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15" h="25">
                    <a:moveTo>
                      <a:pt x="4" y="25"/>
                    </a:moveTo>
                    <a:lnTo>
                      <a:pt x="112" y="7"/>
                    </a:lnTo>
                    <a:cubicBezTo>
                      <a:pt x="113" y="7"/>
                      <a:pt x="115" y="5"/>
                      <a:pt x="114" y="3"/>
                    </a:cubicBezTo>
                    <a:cubicBezTo>
                      <a:pt x="114" y="1"/>
                      <a:pt x="112" y="0"/>
                      <a:pt x="111" y="0"/>
                    </a:cubicBezTo>
                    <a:lnTo>
                      <a:pt x="3" y="19"/>
                    </a:lnTo>
                    <a:cubicBezTo>
                      <a:pt x="1" y="19"/>
                      <a:pt x="0" y="21"/>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7" name="Freeform 98">
                <a:extLst>
                  <a:ext uri="{FF2B5EF4-FFF2-40B4-BE49-F238E27FC236}">
                    <a16:creationId xmlns:a16="http://schemas.microsoft.com/office/drawing/2014/main" id="{44F2C8FF-07B9-4558-A58E-798DFD4457BE}"/>
                  </a:ext>
                </a:extLst>
              </p:cNvPr>
              <p:cNvSpPr>
                <a:spLocks/>
              </p:cNvSpPr>
              <p:nvPr/>
            </p:nvSpPr>
            <p:spPr bwMode="auto">
              <a:xfrm>
                <a:off x="3644" y="4550"/>
                <a:ext cx="69" cy="15"/>
              </a:xfrm>
              <a:custGeom>
                <a:avLst/>
                <a:gdLst>
                  <a:gd name="T0" fmla="*/ 118 w 122"/>
                  <a:gd name="T1" fmla="*/ 0 h 27"/>
                  <a:gd name="T2" fmla="*/ 3 w 122"/>
                  <a:gd name="T3" fmla="*/ 20 h 27"/>
                  <a:gd name="T4" fmla="*/ 1 w 122"/>
                  <a:gd name="T5" fmla="*/ 24 h 27"/>
                  <a:gd name="T6" fmla="*/ 4 w 122"/>
                  <a:gd name="T7" fmla="*/ 27 h 27"/>
                  <a:gd name="T8" fmla="*/ 119 w 122"/>
                  <a:gd name="T9" fmla="*/ 6 h 27"/>
                  <a:gd name="T10" fmla="*/ 122 w 122"/>
                  <a:gd name="T11" fmla="*/ 3 h 27"/>
                  <a:gd name="T12" fmla="*/ 118 w 122"/>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22" h="27">
                    <a:moveTo>
                      <a:pt x="118" y="0"/>
                    </a:moveTo>
                    <a:lnTo>
                      <a:pt x="3" y="20"/>
                    </a:lnTo>
                    <a:cubicBezTo>
                      <a:pt x="1" y="21"/>
                      <a:pt x="0" y="22"/>
                      <a:pt x="1" y="24"/>
                    </a:cubicBezTo>
                    <a:cubicBezTo>
                      <a:pt x="1" y="26"/>
                      <a:pt x="3" y="27"/>
                      <a:pt x="4" y="27"/>
                    </a:cubicBezTo>
                    <a:lnTo>
                      <a:pt x="119" y="6"/>
                    </a:lnTo>
                    <a:cubicBezTo>
                      <a:pt x="121" y="6"/>
                      <a:pt x="122" y="4"/>
                      <a:pt x="122" y="3"/>
                    </a:cubicBezTo>
                    <a:cubicBezTo>
                      <a:pt x="122" y="1"/>
                      <a:pt x="120" y="0"/>
                      <a:pt x="118"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8" name="Freeform 99">
                <a:extLst>
                  <a:ext uri="{FF2B5EF4-FFF2-40B4-BE49-F238E27FC236}">
                    <a16:creationId xmlns:a16="http://schemas.microsoft.com/office/drawing/2014/main" id="{DF922659-C062-46C9-B593-977C86E58943}"/>
                  </a:ext>
                </a:extLst>
              </p:cNvPr>
              <p:cNvSpPr>
                <a:spLocks/>
              </p:cNvSpPr>
              <p:nvPr/>
            </p:nvSpPr>
            <p:spPr bwMode="auto">
              <a:xfrm>
                <a:off x="3719" y="4542"/>
                <a:ext cx="42" cy="10"/>
              </a:xfrm>
              <a:custGeom>
                <a:avLst/>
                <a:gdLst>
                  <a:gd name="T0" fmla="*/ 4 w 74"/>
                  <a:gd name="T1" fmla="*/ 17 h 17"/>
                  <a:gd name="T2" fmla="*/ 71 w 74"/>
                  <a:gd name="T3" fmla="*/ 6 h 17"/>
                  <a:gd name="T4" fmla="*/ 73 w 74"/>
                  <a:gd name="T5" fmla="*/ 3 h 17"/>
                  <a:gd name="T6" fmla="*/ 70 w 74"/>
                  <a:gd name="T7" fmla="*/ 0 h 17"/>
                  <a:gd name="T8" fmla="*/ 3 w 74"/>
                  <a:gd name="T9" fmla="*/ 11 h 17"/>
                  <a:gd name="T10" fmla="*/ 1 w 74"/>
                  <a:gd name="T11" fmla="*/ 14 h 17"/>
                  <a:gd name="T12" fmla="*/ 4 w 7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4" h="17">
                    <a:moveTo>
                      <a:pt x="4" y="17"/>
                    </a:moveTo>
                    <a:lnTo>
                      <a:pt x="71" y="6"/>
                    </a:lnTo>
                    <a:cubicBezTo>
                      <a:pt x="72" y="6"/>
                      <a:pt x="74" y="4"/>
                      <a:pt x="73" y="3"/>
                    </a:cubicBezTo>
                    <a:cubicBezTo>
                      <a:pt x="73" y="1"/>
                      <a:pt x="71" y="0"/>
                      <a:pt x="70" y="0"/>
                    </a:cubicBezTo>
                    <a:lnTo>
                      <a:pt x="3" y="11"/>
                    </a:lnTo>
                    <a:cubicBezTo>
                      <a:pt x="2" y="11"/>
                      <a:pt x="0" y="13"/>
                      <a:pt x="1" y="14"/>
                    </a:cubicBezTo>
                    <a:cubicBezTo>
                      <a:pt x="1" y="16"/>
                      <a:pt x="3"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09" name="Freeform 100">
                <a:extLst>
                  <a:ext uri="{FF2B5EF4-FFF2-40B4-BE49-F238E27FC236}">
                    <a16:creationId xmlns:a16="http://schemas.microsoft.com/office/drawing/2014/main" id="{280D49CF-5578-4CFB-9366-F1E72E74B794}"/>
                  </a:ext>
                </a:extLst>
              </p:cNvPr>
              <p:cNvSpPr>
                <a:spLocks/>
              </p:cNvSpPr>
              <p:nvPr/>
            </p:nvSpPr>
            <p:spPr bwMode="auto">
              <a:xfrm>
                <a:off x="3776" y="4535"/>
                <a:ext cx="19" cy="7"/>
              </a:xfrm>
              <a:custGeom>
                <a:avLst/>
                <a:gdLst>
                  <a:gd name="T0" fmla="*/ 4 w 33"/>
                  <a:gd name="T1" fmla="*/ 11 h 11"/>
                  <a:gd name="T2" fmla="*/ 30 w 33"/>
                  <a:gd name="T3" fmla="*/ 7 h 11"/>
                  <a:gd name="T4" fmla="*/ 32 w 33"/>
                  <a:gd name="T5" fmla="*/ 3 h 11"/>
                  <a:gd name="T6" fmla="*/ 28 w 33"/>
                  <a:gd name="T7" fmla="*/ 0 h 11"/>
                  <a:gd name="T8" fmla="*/ 3 w 33"/>
                  <a:gd name="T9" fmla="*/ 4 h 11"/>
                  <a:gd name="T10" fmla="*/ 0 w 33"/>
                  <a:gd name="T11" fmla="*/ 8 h 11"/>
                  <a:gd name="T12" fmla="*/ 4 w 3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4" y="11"/>
                    </a:moveTo>
                    <a:lnTo>
                      <a:pt x="30" y="7"/>
                    </a:lnTo>
                    <a:cubicBezTo>
                      <a:pt x="31" y="6"/>
                      <a:pt x="33" y="5"/>
                      <a:pt x="32" y="3"/>
                    </a:cubicBezTo>
                    <a:cubicBezTo>
                      <a:pt x="32" y="1"/>
                      <a:pt x="30" y="0"/>
                      <a:pt x="28" y="0"/>
                    </a:cubicBezTo>
                    <a:lnTo>
                      <a:pt x="3" y="4"/>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0" name="Freeform 101">
                <a:extLst>
                  <a:ext uri="{FF2B5EF4-FFF2-40B4-BE49-F238E27FC236}">
                    <a16:creationId xmlns:a16="http://schemas.microsoft.com/office/drawing/2014/main" id="{267A3EFA-B72D-4055-84CC-AAD2415833AC}"/>
                  </a:ext>
                </a:extLst>
              </p:cNvPr>
              <p:cNvSpPr>
                <a:spLocks/>
              </p:cNvSpPr>
              <p:nvPr/>
            </p:nvSpPr>
            <p:spPr bwMode="auto">
              <a:xfrm>
                <a:off x="3791" y="4512"/>
                <a:ext cx="4" cy="77"/>
              </a:xfrm>
              <a:custGeom>
                <a:avLst/>
                <a:gdLst>
                  <a:gd name="T0" fmla="*/ 0 w 6"/>
                  <a:gd name="T1" fmla="*/ 3 h 135"/>
                  <a:gd name="T2" fmla="*/ 0 w 6"/>
                  <a:gd name="T3" fmla="*/ 132 h 135"/>
                  <a:gd name="T4" fmla="*/ 3 w 6"/>
                  <a:gd name="T5" fmla="*/ 135 h 135"/>
                  <a:gd name="T6" fmla="*/ 6 w 6"/>
                  <a:gd name="T7" fmla="*/ 132 h 135"/>
                  <a:gd name="T8" fmla="*/ 6 w 6"/>
                  <a:gd name="T9" fmla="*/ 3 h 135"/>
                  <a:gd name="T10" fmla="*/ 3 w 6"/>
                  <a:gd name="T11" fmla="*/ 0 h 135"/>
                  <a:gd name="T12" fmla="*/ 0 w 6"/>
                  <a:gd name="T13" fmla="*/ 3 h 135"/>
                </a:gdLst>
                <a:ahLst/>
                <a:cxnLst>
                  <a:cxn ang="0">
                    <a:pos x="T0" y="T1"/>
                  </a:cxn>
                  <a:cxn ang="0">
                    <a:pos x="T2" y="T3"/>
                  </a:cxn>
                  <a:cxn ang="0">
                    <a:pos x="T4" y="T5"/>
                  </a:cxn>
                  <a:cxn ang="0">
                    <a:pos x="T6" y="T7"/>
                  </a:cxn>
                  <a:cxn ang="0">
                    <a:pos x="T8" y="T9"/>
                  </a:cxn>
                  <a:cxn ang="0">
                    <a:pos x="T10" y="T11"/>
                  </a:cxn>
                  <a:cxn ang="0">
                    <a:pos x="T12" y="T13"/>
                  </a:cxn>
                </a:cxnLst>
                <a:rect l="0" t="0" r="r" b="b"/>
                <a:pathLst>
                  <a:path w="6" h="135">
                    <a:moveTo>
                      <a:pt x="0" y="3"/>
                    </a:moveTo>
                    <a:lnTo>
                      <a:pt x="0" y="132"/>
                    </a:lnTo>
                    <a:cubicBezTo>
                      <a:pt x="0" y="134"/>
                      <a:pt x="1" y="135"/>
                      <a:pt x="3" y="135"/>
                    </a:cubicBezTo>
                    <a:cubicBezTo>
                      <a:pt x="5" y="135"/>
                      <a:pt x="6" y="134"/>
                      <a:pt x="6" y="132"/>
                    </a:cubicBezTo>
                    <a:lnTo>
                      <a:pt x="6" y="3"/>
                    </a:lnTo>
                    <a:cubicBezTo>
                      <a:pt x="6"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1" name="Freeform 102">
                <a:extLst>
                  <a:ext uri="{FF2B5EF4-FFF2-40B4-BE49-F238E27FC236}">
                    <a16:creationId xmlns:a16="http://schemas.microsoft.com/office/drawing/2014/main" id="{ED2873DF-E878-41E7-8316-7A8D1B7023B4}"/>
                  </a:ext>
                </a:extLst>
              </p:cNvPr>
              <p:cNvSpPr>
                <a:spLocks/>
              </p:cNvSpPr>
              <p:nvPr/>
            </p:nvSpPr>
            <p:spPr bwMode="auto">
              <a:xfrm>
                <a:off x="3799" y="4520"/>
                <a:ext cx="3" cy="91"/>
              </a:xfrm>
              <a:custGeom>
                <a:avLst/>
                <a:gdLst>
                  <a:gd name="T0" fmla="*/ 0 w 6"/>
                  <a:gd name="T1" fmla="*/ 4 h 161"/>
                  <a:gd name="T2" fmla="*/ 0 w 6"/>
                  <a:gd name="T3" fmla="*/ 158 h 161"/>
                  <a:gd name="T4" fmla="*/ 3 w 6"/>
                  <a:gd name="T5" fmla="*/ 161 h 161"/>
                  <a:gd name="T6" fmla="*/ 6 w 6"/>
                  <a:gd name="T7" fmla="*/ 158 h 161"/>
                  <a:gd name="T8" fmla="*/ 6 w 6"/>
                  <a:gd name="T9" fmla="*/ 4 h 161"/>
                  <a:gd name="T10" fmla="*/ 3 w 6"/>
                  <a:gd name="T11" fmla="*/ 0 h 161"/>
                  <a:gd name="T12" fmla="*/ 0 w 6"/>
                  <a:gd name="T13" fmla="*/ 4 h 161"/>
                </a:gdLst>
                <a:ahLst/>
                <a:cxnLst>
                  <a:cxn ang="0">
                    <a:pos x="T0" y="T1"/>
                  </a:cxn>
                  <a:cxn ang="0">
                    <a:pos x="T2" y="T3"/>
                  </a:cxn>
                  <a:cxn ang="0">
                    <a:pos x="T4" y="T5"/>
                  </a:cxn>
                  <a:cxn ang="0">
                    <a:pos x="T6" y="T7"/>
                  </a:cxn>
                  <a:cxn ang="0">
                    <a:pos x="T8" y="T9"/>
                  </a:cxn>
                  <a:cxn ang="0">
                    <a:pos x="T10" y="T11"/>
                  </a:cxn>
                  <a:cxn ang="0">
                    <a:pos x="T12" y="T13"/>
                  </a:cxn>
                </a:cxnLst>
                <a:rect l="0" t="0" r="r" b="b"/>
                <a:pathLst>
                  <a:path w="6" h="161">
                    <a:moveTo>
                      <a:pt x="0" y="4"/>
                    </a:moveTo>
                    <a:lnTo>
                      <a:pt x="0" y="158"/>
                    </a:lnTo>
                    <a:cubicBezTo>
                      <a:pt x="0" y="159"/>
                      <a:pt x="1" y="161"/>
                      <a:pt x="3" y="161"/>
                    </a:cubicBezTo>
                    <a:cubicBezTo>
                      <a:pt x="5" y="161"/>
                      <a:pt x="6" y="159"/>
                      <a:pt x="6" y="158"/>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2" name="Freeform 103">
                <a:extLst>
                  <a:ext uri="{FF2B5EF4-FFF2-40B4-BE49-F238E27FC236}">
                    <a16:creationId xmlns:a16="http://schemas.microsoft.com/office/drawing/2014/main" id="{14A75297-B303-4D91-AC08-E1F30D6BBBC2}"/>
                  </a:ext>
                </a:extLst>
              </p:cNvPr>
              <p:cNvSpPr>
                <a:spLocks/>
              </p:cNvSpPr>
              <p:nvPr/>
            </p:nvSpPr>
            <p:spPr bwMode="auto">
              <a:xfrm>
                <a:off x="3371" y="4706"/>
                <a:ext cx="38" cy="273"/>
              </a:xfrm>
              <a:custGeom>
                <a:avLst/>
                <a:gdLst>
                  <a:gd name="T0" fmla="*/ 0 w 67"/>
                  <a:gd name="T1" fmla="*/ 0 h 481"/>
                  <a:gd name="T2" fmla="*/ 0 w 67"/>
                  <a:gd name="T3" fmla="*/ 117 h 481"/>
                  <a:gd name="T4" fmla="*/ 60 w 67"/>
                  <a:gd name="T5" fmla="*/ 107 h 481"/>
                  <a:gd name="T6" fmla="*/ 60 w 67"/>
                  <a:gd name="T7" fmla="*/ 481 h 481"/>
                  <a:gd name="T8" fmla="*/ 67 w 67"/>
                  <a:gd name="T9" fmla="*/ 481 h 481"/>
                  <a:gd name="T10" fmla="*/ 67 w 67"/>
                  <a:gd name="T11" fmla="*/ 100 h 481"/>
                  <a:gd name="T12" fmla="*/ 7 w 67"/>
                  <a:gd name="T13" fmla="*/ 109 h 481"/>
                  <a:gd name="T14" fmla="*/ 7 w 67"/>
                  <a:gd name="T15" fmla="*/ 0 h 481"/>
                  <a:gd name="T16" fmla="*/ 0 w 67"/>
                  <a:gd name="T17"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81">
                    <a:moveTo>
                      <a:pt x="0" y="0"/>
                    </a:moveTo>
                    <a:lnTo>
                      <a:pt x="0" y="117"/>
                    </a:lnTo>
                    <a:lnTo>
                      <a:pt x="60" y="107"/>
                    </a:lnTo>
                    <a:lnTo>
                      <a:pt x="60" y="481"/>
                    </a:lnTo>
                    <a:lnTo>
                      <a:pt x="67" y="481"/>
                    </a:lnTo>
                    <a:lnTo>
                      <a:pt x="67" y="100"/>
                    </a:lnTo>
                    <a:lnTo>
                      <a:pt x="7" y="109"/>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3" name="Freeform 104">
                <a:extLst>
                  <a:ext uri="{FF2B5EF4-FFF2-40B4-BE49-F238E27FC236}">
                    <a16:creationId xmlns:a16="http://schemas.microsoft.com/office/drawing/2014/main" id="{EF0EA91C-4041-4091-BC47-9E16707299C0}"/>
                  </a:ext>
                </a:extLst>
              </p:cNvPr>
              <p:cNvSpPr>
                <a:spLocks/>
              </p:cNvSpPr>
              <p:nvPr/>
            </p:nvSpPr>
            <p:spPr bwMode="auto">
              <a:xfrm>
                <a:off x="3493" y="4685"/>
                <a:ext cx="3" cy="69"/>
              </a:xfrm>
              <a:custGeom>
                <a:avLst/>
                <a:gdLst>
                  <a:gd name="T0" fmla="*/ 0 w 6"/>
                  <a:gd name="T1" fmla="*/ 0 h 123"/>
                  <a:gd name="T2" fmla="*/ 0 w 6"/>
                  <a:gd name="T3" fmla="*/ 123 h 123"/>
                  <a:gd name="T4" fmla="*/ 6 w 6"/>
                  <a:gd name="T5" fmla="*/ 123 h 123"/>
                  <a:gd name="T6" fmla="*/ 6 w 6"/>
                  <a:gd name="T7" fmla="*/ 0 h 123"/>
                </a:gdLst>
                <a:ahLst/>
                <a:cxnLst>
                  <a:cxn ang="0">
                    <a:pos x="T0" y="T1"/>
                  </a:cxn>
                  <a:cxn ang="0">
                    <a:pos x="T2" y="T3"/>
                  </a:cxn>
                  <a:cxn ang="0">
                    <a:pos x="T4" y="T5"/>
                  </a:cxn>
                  <a:cxn ang="0">
                    <a:pos x="T6" y="T7"/>
                  </a:cxn>
                </a:cxnLst>
                <a:rect l="0" t="0" r="r" b="b"/>
                <a:pathLst>
                  <a:path w="6" h="123">
                    <a:moveTo>
                      <a:pt x="0" y="0"/>
                    </a:moveTo>
                    <a:lnTo>
                      <a:pt x="0" y="123"/>
                    </a:lnTo>
                    <a:lnTo>
                      <a:pt x="6" y="12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4" name="Freeform 105">
                <a:extLst>
                  <a:ext uri="{FF2B5EF4-FFF2-40B4-BE49-F238E27FC236}">
                    <a16:creationId xmlns:a16="http://schemas.microsoft.com/office/drawing/2014/main" id="{9724CFD8-4800-4DAC-9C3E-172000E208F5}"/>
                  </a:ext>
                </a:extLst>
              </p:cNvPr>
              <p:cNvSpPr>
                <a:spLocks/>
              </p:cNvSpPr>
              <p:nvPr/>
            </p:nvSpPr>
            <p:spPr bwMode="auto">
              <a:xfrm>
                <a:off x="3504" y="4682"/>
                <a:ext cx="4" cy="72"/>
              </a:xfrm>
              <a:custGeom>
                <a:avLst/>
                <a:gdLst>
                  <a:gd name="T0" fmla="*/ 0 w 7"/>
                  <a:gd name="T1" fmla="*/ 0 h 128"/>
                  <a:gd name="T2" fmla="*/ 0 w 7"/>
                  <a:gd name="T3" fmla="*/ 128 h 128"/>
                  <a:gd name="T4" fmla="*/ 7 w 7"/>
                  <a:gd name="T5" fmla="*/ 128 h 128"/>
                  <a:gd name="T6" fmla="*/ 7 w 7"/>
                  <a:gd name="T7" fmla="*/ 0 h 128"/>
                </a:gdLst>
                <a:ahLst/>
                <a:cxnLst>
                  <a:cxn ang="0">
                    <a:pos x="T0" y="T1"/>
                  </a:cxn>
                  <a:cxn ang="0">
                    <a:pos x="T2" y="T3"/>
                  </a:cxn>
                  <a:cxn ang="0">
                    <a:pos x="T4" y="T5"/>
                  </a:cxn>
                  <a:cxn ang="0">
                    <a:pos x="T6" y="T7"/>
                  </a:cxn>
                </a:cxnLst>
                <a:rect l="0" t="0" r="r" b="b"/>
                <a:pathLst>
                  <a:path w="7" h="128">
                    <a:moveTo>
                      <a:pt x="0" y="0"/>
                    </a:moveTo>
                    <a:lnTo>
                      <a:pt x="0" y="128"/>
                    </a:lnTo>
                    <a:lnTo>
                      <a:pt x="7" y="12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5" name="Freeform 106">
                <a:extLst>
                  <a:ext uri="{FF2B5EF4-FFF2-40B4-BE49-F238E27FC236}">
                    <a16:creationId xmlns:a16="http://schemas.microsoft.com/office/drawing/2014/main" id="{B3032782-515D-4C3C-9E3A-B2D4B286DA4C}"/>
                  </a:ext>
                </a:extLst>
              </p:cNvPr>
              <p:cNvSpPr>
                <a:spLocks/>
              </p:cNvSpPr>
              <p:nvPr/>
            </p:nvSpPr>
            <p:spPr bwMode="auto">
              <a:xfrm>
                <a:off x="3567" y="4674"/>
                <a:ext cx="4" cy="73"/>
              </a:xfrm>
              <a:custGeom>
                <a:avLst/>
                <a:gdLst>
                  <a:gd name="T0" fmla="*/ 0 w 7"/>
                  <a:gd name="T1" fmla="*/ 0 h 129"/>
                  <a:gd name="T2" fmla="*/ 0 w 7"/>
                  <a:gd name="T3" fmla="*/ 129 h 129"/>
                  <a:gd name="T4" fmla="*/ 7 w 7"/>
                  <a:gd name="T5" fmla="*/ 129 h 129"/>
                  <a:gd name="T6" fmla="*/ 7 w 7"/>
                  <a:gd name="T7" fmla="*/ 0 h 129"/>
                </a:gdLst>
                <a:ahLst/>
                <a:cxnLst>
                  <a:cxn ang="0">
                    <a:pos x="T0" y="T1"/>
                  </a:cxn>
                  <a:cxn ang="0">
                    <a:pos x="T2" y="T3"/>
                  </a:cxn>
                  <a:cxn ang="0">
                    <a:pos x="T4" y="T5"/>
                  </a:cxn>
                  <a:cxn ang="0">
                    <a:pos x="T6" y="T7"/>
                  </a:cxn>
                </a:cxnLst>
                <a:rect l="0" t="0" r="r" b="b"/>
                <a:pathLst>
                  <a:path w="7" h="129">
                    <a:moveTo>
                      <a:pt x="0" y="0"/>
                    </a:moveTo>
                    <a:lnTo>
                      <a:pt x="0" y="129"/>
                    </a:lnTo>
                    <a:lnTo>
                      <a:pt x="7" y="12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6" name="Freeform 107">
                <a:extLst>
                  <a:ext uri="{FF2B5EF4-FFF2-40B4-BE49-F238E27FC236}">
                    <a16:creationId xmlns:a16="http://schemas.microsoft.com/office/drawing/2014/main" id="{68B21C61-D354-4B81-883A-A65198F5BA81}"/>
                  </a:ext>
                </a:extLst>
              </p:cNvPr>
              <p:cNvSpPr>
                <a:spLocks/>
              </p:cNvSpPr>
              <p:nvPr/>
            </p:nvSpPr>
            <p:spPr bwMode="auto">
              <a:xfrm>
                <a:off x="3581" y="4673"/>
                <a:ext cx="3" cy="72"/>
              </a:xfrm>
              <a:custGeom>
                <a:avLst/>
                <a:gdLst>
                  <a:gd name="T0" fmla="*/ 0 w 6"/>
                  <a:gd name="T1" fmla="*/ 0 h 128"/>
                  <a:gd name="T2" fmla="*/ 0 w 6"/>
                  <a:gd name="T3" fmla="*/ 128 h 128"/>
                  <a:gd name="T4" fmla="*/ 6 w 6"/>
                  <a:gd name="T5" fmla="*/ 128 h 128"/>
                  <a:gd name="T6" fmla="*/ 6 w 6"/>
                  <a:gd name="T7" fmla="*/ 0 h 128"/>
                </a:gdLst>
                <a:ahLst/>
                <a:cxnLst>
                  <a:cxn ang="0">
                    <a:pos x="T0" y="T1"/>
                  </a:cxn>
                  <a:cxn ang="0">
                    <a:pos x="T2" y="T3"/>
                  </a:cxn>
                  <a:cxn ang="0">
                    <a:pos x="T4" y="T5"/>
                  </a:cxn>
                  <a:cxn ang="0">
                    <a:pos x="T6" y="T7"/>
                  </a:cxn>
                </a:cxnLst>
                <a:rect l="0" t="0" r="r" b="b"/>
                <a:pathLst>
                  <a:path w="6" h="128">
                    <a:moveTo>
                      <a:pt x="0" y="0"/>
                    </a:moveTo>
                    <a:lnTo>
                      <a:pt x="0" y="128"/>
                    </a:lnTo>
                    <a:lnTo>
                      <a:pt x="6" y="12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7" name="Freeform 108">
                <a:extLst>
                  <a:ext uri="{FF2B5EF4-FFF2-40B4-BE49-F238E27FC236}">
                    <a16:creationId xmlns:a16="http://schemas.microsoft.com/office/drawing/2014/main" id="{78AA8661-9B2E-41E6-A098-29E289D8A308}"/>
                  </a:ext>
                </a:extLst>
              </p:cNvPr>
              <p:cNvSpPr>
                <a:spLocks/>
              </p:cNvSpPr>
              <p:nvPr/>
            </p:nvSpPr>
            <p:spPr bwMode="auto">
              <a:xfrm>
                <a:off x="3648" y="4664"/>
                <a:ext cx="4" cy="74"/>
              </a:xfrm>
              <a:custGeom>
                <a:avLst/>
                <a:gdLst>
                  <a:gd name="T0" fmla="*/ 0 w 6"/>
                  <a:gd name="T1" fmla="*/ 0 h 132"/>
                  <a:gd name="T2" fmla="*/ 0 w 6"/>
                  <a:gd name="T3" fmla="*/ 132 h 132"/>
                  <a:gd name="T4" fmla="*/ 6 w 6"/>
                  <a:gd name="T5" fmla="*/ 132 h 132"/>
                  <a:gd name="T6" fmla="*/ 6 w 6"/>
                  <a:gd name="T7" fmla="*/ 0 h 132"/>
                </a:gdLst>
                <a:ahLst/>
                <a:cxnLst>
                  <a:cxn ang="0">
                    <a:pos x="T0" y="T1"/>
                  </a:cxn>
                  <a:cxn ang="0">
                    <a:pos x="T2" y="T3"/>
                  </a:cxn>
                  <a:cxn ang="0">
                    <a:pos x="T4" y="T5"/>
                  </a:cxn>
                  <a:cxn ang="0">
                    <a:pos x="T6" y="T7"/>
                  </a:cxn>
                </a:cxnLst>
                <a:rect l="0" t="0" r="r" b="b"/>
                <a:pathLst>
                  <a:path w="6" h="132">
                    <a:moveTo>
                      <a:pt x="0" y="0"/>
                    </a:moveTo>
                    <a:lnTo>
                      <a:pt x="0" y="132"/>
                    </a:lnTo>
                    <a:lnTo>
                      <a:pt x="6" y="13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8" name="Freeform 109">
                <a:extLst>
                  <a:ext uri="{FF2B5EF4-FFF2-40B4-BE49-F238E27FC236}">
                    <a16:creationId xmlns:a16="http://schemas.microsoft.com/office/drawing/2014/main" id="{E1C41CEE-9EC5-4BC8-B3C2-B38C01DFB311}"/>
                  </a:ext>
                </a:extLst>
              </p:cNvPr>
              <p:cNvSpPr>
                <a:spLocks/>
              </p:cNvSpPr>
              <p:nvPr/>
            </p:nvSpPr>
            <p:spPr bwMode="auto">
              <a:xfrm>
                <a:off x="3661" y="4661"/>
                <a:ext cx="4" cy="75"/>
              </a:xfrm>
              <a:custGeom>
                <a:avLst/>
                <a:gdLst>
                  <a:gd name="T0" fmla="*/ 0 w 7"/>
                  <a:gd name="T1" fmla="*/ 0 h 131"/>
                  <a:gd name="T2" fmla="*/ 0 w 7"/>
                  <a:gd name="T3" fmla="*/ 131 h 131"/>
                  <a:gd name="T4" fmla="*/ 7 w 7"/>
                  <a:gd name="T5" fmla="*/ 131 h 131"/>
                  <a:gd name="T6" fmla="*/ 7 w 7"/>
                  <a:gd name="T7" fmla="*/ 0 h 131"/>
                </a:gdLst>
                <a:ahLst/>
                <a:cxnLst>
                  <a:cxn ang="0">
                    <a:pos x="T0" y="T1"/>
                  </a:cxn>
                  <a:cxn ang="0">
                    <a:pos x="T2" y="T3"/>
                  </a:cxn>
                  <a:cxn ang="0">
                    <a:pos x="T4" y="T5"/>
                  </a:cxn>
                  <a:cxn ang="0">
                    <a:pos x="T6" y="T7"/>
                  </a:cxn>
                </a:cxnLst>
                <a:rect l="0" t="0" r="r" b="b"/>
                <a:pathLst>
                  <a:path w="7" h="131">
                    <a:moveTo>
                      <a:pt x="0" y="0"/>
                    </a:moveTo>
                    <a:lnTo>
                      <a:pt x="0" y="131"/>
                    </a:lnTo>
                    <a:lnTo>
                      <a:pt x="7" y="13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19" name="Rectangle 110">
                <a:extLst>
                  <a:ext uri="{FF2B5EF4-FFF2-40B4-BE49-F238E27FC236}">
                    <a16:creationId xmlns:a16="http://schemas.microsoft.com/office/drawing/2014/main" id="{FEADBA0F-B370-40B0-89B8-31CB1FB8E423}"/>
                  </a:ext>
                </a:extLst>
              </p:cNvPr>
              <p:cNvSpPr>
                <a:spLocks noChangeArrowheads="1"/>
              </p:cNvSpPr>
              <p:nvPr/>
            </p:nvSpPr>
            <p:spPr bwMode="auto">
              <a:xfrm>
                <a:off x="3732" y="4652"/>
                <a:ext cx="4" cy="7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0" name="Rectangle 111">
                <a:extLst>
                  <a:ext uri="{FF2B5EF4-FFF2-40B4-BE49-F238E27FC236}">
                    <a16:creationId xmlns:a16="http://schemas.microsoft.com/office/drawing/2014/main" id="{CC8611D4-74C5-4911-82F7-CEBFB721049E}"/>
                  </a:ext>
                </a:extLst>
              </p:cNvPr>
              <p:cNvSpPr>
                <a:spLocks noChangeArrowheads="1"/>
              </p:cNvSpPr>
              <p:nvPr/>
            </p:nvSpPr>
            <p:spPr bwMode="auto">
              <a:xfrm>
                <a:off x="3746" y="4649"/>
                <a:ext cx="4" cy="7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1" name="Freeform 112">
                <a:extLst>
                  <a:ext uri="{FF2B5EF4-FFF2-40B4-BE49-F238E27FC236}">
                    <a16:creationId xmlns:a16="http://schemas.microsoft.com/office/drawing/2014/main" id="{1EBCB04D-69C3-4971-B62F-D8427EC03252}"/>
                  </a:ext>
                </a:extLst>
              </p:cNvPr>
              <p:cNvSpPr>
                <a:spLocks/>
              </p:cNvSpPr>
              <p:nvPr/>
            </p:nvSpPr>
            <p:spPr bwMode="auto">
              <a:xfrm>
                <a:off x="3831" y="4639"/>
                <a:ext cx="4" cy="67"/>
              </a:xfrm>
              <a:custGeom>
                <a:avLst/>
                <a:gdLst>
                  <a:gd name="T0" fmla="*/ 0 w 7"/>
                  <a:gd name="T1" fmla="*/ 0 h 119"/>
                  <a:gd name="T2" fmla="*/ 0 w 7"/>
                  <a:gd name="T3" fmla="*/ 119 h 119"/>
                  <a:gd name="T4" fmla="*/ 7 w 7"/>
                  <a:gd name="T5" fmla="*/ 119 h 119"/>
                  <a:gd name="T6" fmla="*/ 7 w 7"/>
                  <a:gd name="T7" fmla="*/ 0 h 119"/>
                </a:gdLst>
                <a:ahLst/>
                <a:cxnLst>
                  <a:cxn ang="0">
                    <a:pos x="T0" y="T1"/>
                  </a:cxn>
                  <a:cxn ang="0">
                    <a:pos x="T2" y="T3"/>
                  </a:cxn>
                  <a:cxn ang="0">
                    <a:pos x="T4" y="T5"/>
                  </a:cxn>
                  <a:cxn ang="0">
                    <a:pos x="T6" y="T7"/>
                  </a:cxn>
                </a:cxnLst>
                <a:rect l="0" t="0" r="r" b="b"/>
                <a:pathLst>
                  <a:path w="7" h="119">
                    <a:moveTo>
                      <a:pt x="0" y="0"/>
                    </a:moveTo>
                    <a:lnTo>
                      <a:pt x="0" y="119"/>
                    </a:lnTo>
                    <a:lnTo>
                      <a:pt x="7" y="11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2" name="Freeform 113">
                <a:extLst>
                  <a:ext uri="{FF2B5EF4-FFF2-40B4-BE49-F238E27FC236}">
                    <a16:creationId xmlns:a16="http://schemas.microsoft.com/office/drawing/2014/main" id="{9392D645-9761-4D59-B4F1-498539136515}"/>
                  </a:ext>
                </a:extLst>
              </p:cNvPr>
              <p:cNvSpPr>
                <a:spLocks/>
              </p:cNvSpPr>
              <p:nvPr/>
            </p:nvSpPr>
            <p:spPr bwMode="auto">
              <a:xfrm>
                <a:off x="3832" y="4737"/>
                <a:ext cx="101" cy="297"/>
              </a:xfrm>
              <a:custGeom>
                <a:avLst/>
                <a:gdLst>
                  <a:gd name="T0" fmla="*/ 6 w 178"/>
                  <a:gd name="T1" fmla="*/ 524 h 524"/>
                  <a:gd name="T2" fmla="*/ 6 w 178"/>
                  <a:gd name="T3" fmla="*/ 23 h 524"/>
                  <a:gd name="T4" fmla="*/ 178 w 178"/>
                  <a:gd name="T5" fmla="*/ 7 h 524"/>
                  <a:gd name="T6" fmla="*/ 178 w 178"/>
                  <a:gd name="T7" fmla="*/ 0 h 524"/>
                  <a:gd name="T8" fmla="*/ 0 w 178"/>
                  <a:gd name="T9" fmla="*/ 17 h 524"/>
                  <a:gd name="T10" fmla="*/ 0 w 178"/>
                  <a:gd name="T11" fmla="*/ 524 h 524"/>
                  <a:gd name="T12" fmla="*/ 6 w 178"/>
                  <a:gd name="T13" fmla="*/ 524 h 524"/>
                </a:gdLst>
                <a:ahLst/>
                <a:cxnLst>
                  <a:cxn ang="0">
                    <a:pos x="T0" y="T1"/>
                  </a:cxn>
                  <a:cxn ang="0">
                    <a:pos x="T2" y="T3"/>
                  </a:cxn>
                  <a:cxn ang="0">
                    <a:pos x="T4" y="T5"/>
                  </a:cxn>
                  <a:cxn ang="0">
                    <a:pos x="T6" y="T7"/>
                  </a:cxn>
                  <a:cxn ang="0">
                    <a:pos x="T8" y="T9"/>
                  </a:cxn>
                  <a:cxn ang="0">
                    <a:pos x="T10" y="T11"/>
                  </a:cxn>
                  <a:cxn ang="0">
                    <a:pos x="T12" y="T13"/>
                  </a:cxn>
                </a:cxnLst>
                <a:rect l="0" t="0" r="r" b="b"/>
                <a:pathLst>
                  <a:path w="178" h="524">
                    <a:moveTo>
                      <a:pt x="6" y="524"/>
                    </a:moveTo>
                    <a:lnTo>
                      <a:pt x="6" y="23"/>
                    </a:lnTo>
                    <a:lnTo>
                      <a:pt x="178" y="7"/>
                    </a:lnTo>
                    <a:lnTo>
                      <a:pt x="178" y="0"/>
                    </a:lnTo>
                    <a:lnTo>
                      <a:pt x="0" y="17"/>
                    </a:lnTo>
                    <a:lnTo>
                      <a:pt x="0" y="524"/>
                    </a:lnTo>
                    <a:lnTo>
                      <a:pt x="6" y="5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3" name="Rectangle 114">
                <a:extLst>
                  <a:ext uri="{FF2B5EF4-FFF2-40B4-BE49-F238E27FC236}">
                    <a16:creationId xmlns:a16="http://schemas.microsoft.com/office/drawing/2014/main" id="{9C5362D3-B75A-46CD-93A1-97E2DA534F69}"/>
                  </a:ext>
                </a:extLst>
              </p:cNvPr>
              <p:cNvSpPr>
                <a:spLocks noChangeArrowheads="1"/>
              </p:cNvSpPr>
              <p:nvPr/>
            </p:nvSpPr>
            <p:spPr bwMode="auto">
              <a:xfrm>
                <a:off x="3426" y="4978"/>
                <a:ext cx="4" cy="5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4" name="Rectangle 115">
                <a:extLst>
                  <a:ext uri="{FF2B5EF4-FFF2-40B4-BE49-F238E27FC236}">
                    <a16:creationId xmlns:a16="http://schemas.microsoft.com/office/drawing/2014/main" id="{F6A52931-6682-448A-995D-BD53AFC597C3}"/>
                  </a:ext>
                </a:extLst>
              </p:cNvPr>
              <p:cNvSpPr>
                <a:spLocks noChangeArrowheads="1"/>
              </p:cNvSpPr>
              <p:nvPr/>
            </p:nvSpPr>
            <p:spPr bwMode="auto">
              <a:xfrm>
                <a:off x="3492" y="4978"/>
                <a:ext cx="3" cy="5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5" name="Rectangle 116">
                <a:extLst>
                  <a:ext uri="{FF2B5EF4-FFF2-40B4-BE49-F238E27FC236}">
                    <a16:creationId xmlns:a16="http://schemas.microsoft.com/office/drawing/2014/main" id="{2F56408A-AB5D-4A15-A14D-DB35323DFB8F}"/>
                  </a:ext>
                </a:extLst>
              </p:cNvPr>
              <p:cNvSpPr>
                <a:spLocks noChangeArrowheads="1"/>
              </p:cNvSpPr>
              <p:nvPr/>
            </p:nvSpPr>
            <p:spPr bwMode="auto">
              <a:xfrm>
                <a:off x="3503" y="4978"/>
                <a:ext cx="4" cy="56"/>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6" name="Rectangle 117">
                <a:extLst>
                  <a:ext uri="{FF2B5EF4-FFF2-40B4-BE49-F238E27FC236}">
                    <a16:creationId xmlns:a16="http://schemas.microsoft.com/office/drawing/2014/main" id="{80D7A415-0718-4421-93E3-A3C7098514F4}"/>
                  </a:ext>
                </a:extLst>
              </p:cNvPr>
              <p:cNvSpPr>
                <a:spLocks noChangeArrowheads="1"/>
              </p:cNvSpPr>
              <p:nvPr/>
            </p:nvSpPr>
            <p:spPr bwMode="auto">
              <a:xfrm>
                <a:off x="3566" y="4976"/>
                <a:ext cx="4" cy="5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7" name="Rectangle 118">
                <a:extLst>
                  <a:ext uri="{FF2B5EF4-FFF2-40B4-BE49-F238E27FC236}">
                    <a16:creationId xmlns:a16="http://schemas.microsoft.com/office/drawing/2014/main" id="{28EF52E0-E905-40EA-8840-EDE84002969B}"/>
                  </a:ext>
                </a:extLst>
              </p:cNvPr>
              <p:cNvSpPr>
                <a:spLocks noChangeArrowheads="1"/>
              </p:cNvSpPr>
              <p:nvPr/>
            </p:nvSpPr>
            <p:spPr bwMode="auto">
              <a:xfrm>
                <a:off x="3580" y="4976"/>
                <a:ext cx="3" cy="5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8" name="Freeform 119">
                <a:extLst>
                  <a:ext uri="{FF2B5EF4-FFF2-40B4-BE49-F238E27FC236}">
                    <a16:creationId xmlns:a16="http://schemas.microsoft.com/office/drawing/2014/main" id="{DC0B520B-125D-4BED-BC8D-FF5A53B6E23F}"/>
                  </a:ext>
                </a:extLst>
              </p:cNvPr>
              <p:cNvSpPr>
                <a:spLocks/>
              </p:cNvSpPr>
              <p:nvPr/>
            </p:nvSpPr>
            <p:spPr bwMode="auto">
              <a:xfrm>
                <a:off x="3646" y="4976"/>
                <a:ext cx="4" cy="57"/>
              </a:xfrm>
              <a:custGeom>
                <a:avLst/>
                <a:gdLst>
                  <a:gd name="T0" fmla="*/ 0 w 7"/>
                  <a:gd name="T1" fmla="*/ 0 h 101"/>
                  <a:gd name="T2" fmla="*/ 0 w 7"/>
                  <a:gd name="T3" fmla="*/ 101 h 101"/>
                  <a:gd name="T4" fmla="*/ 7 w 7"/>
                  <a:gd name="T5" fmla="*/ 101 h 101"/>
                  <a:gd name="T6" fmla="*/ 7 w 7"/>
                  <a:gd name="T7" fmla="*/ 0 h 101"/>
                </a:gdLst>
                <a:ahLst/>
                <a:cxnLst>
                  <a:cxn ang="0">
                    <a:pos x="T0" y="T1"/>
                  </a:cxn>
                  <a:cxn ang="0">
                    <a:pos x="T2" y="T3"/>
                  </a:cxn>
                  <a:cxn ang="0">
                    <a:pos x="T4" y="T5"/>
                  </a:cxn>
                  <a:cxn ang="0">
                    <a:pos x="T6" y="T7"/>
                  </a:cxn>
                </a:cxnLst>
                <a:rect l="0" t="0" r="r" b="b"/>
                <a:pathLst>
                  <a:path w="7" h="101">
                    <a:moveTo>
                      <a:pt x="0" y="0"/>
                    </a:moveTo>
                    <a:lnTo>
                      <a:pt x="0" y="101"/>
                    </a:lnTo>
                    <a:lnTo>
                      <a:pt x="7" y="10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29" name="Freeform 120">
                <a:extLst>
                  <a:ext uri="{FF2B5EF4-FFF2-40B4-BE49-F238E27FC236}">
                    <a16:creationId xmlns:a16="http://schemas.microsoft.com/office/drawing/2014/main" id="{AE4595AE-FBAE-431A-8AE2-C462EC75D22C}"/>
                  </a:ext>
                </a:extLst>
              </p:cNvPr>
              <p:cNvSpPr>
                <a:spLocks/>
              </p:cNvSpPr>
              <p:nvPr/>
            </p:nvSpPr>
            <p:spPr bwMode="auto">
              <a:xfrm>
                <a:off x="3660" y="4975"/>
                <a:ext cx="3" cy="59"/>
              </a:xfrm>
              <a:custGeom>
                <a:avLst/>
                <a:gdLst>
                  <a:gd name="T0" fmla="*/ 0 w 6"/>
                  <a:gd name="T1" fmla="*/ 0 h 104"/>
                  <a:gd name="T2" fmla="*/ 0 w 6"/>
                  <a:gd name="T3" fmla="*/ 104 h 104"/>
                  <a:gd name="T4" fmla="*/ 6 w 6"/>
                  <a:gd name="T5" fmla="*/ 104 h 104"/>
                  <a:gd name="T6" fmla="*/ 6 w 6"/>
                  <a:gd name="T7" fmla="*/ 0 h 104"/>
                </a:gdLst>
                <a:ahLst/>
                <a:cxnLst>
                  <a:cxn ang="0">
                    <a:pos x="T0" y="T1"/>
                  </a:cxn>
                  <a:cxn ang="0">
                    <a:pos x="T2" y="T3"/>
                  </a:cxn>
                  <a:cxn ang="0">
                    <a:pos x="T4" y="T5"/>
                  </a:cxn>
                  <a:cxn ang="0">
                    <a:pos x="T6" y="T7"/>
                  </a:cxn>
                </a:cxnLst>
                <a:rect l="0" t="0" r="r" b="b"/>
                <a:pathLst>
                  <a:path w="6" h="104">
                    <a:moveTo>
                      <a:pt x="0" y="0"/>
                    </a:moveTo>
                    <a:lnTo>
                      <a:pt x="0" y="104"/>
                    </a:lnTo>
                    <a:lnTo>
                      <a:pt x="6" y="10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0" name="Rectangle 121">
                <a:extLst>
                  <a:ext uri="{FF2B5EF4-FFF2-40B4-BE49-F238E27FC236}">
                    <a16:creationId xmlns:a16="http://schemas.microsoft.com/office/drawing/2014/main" id="{863AEFB6-9A93-4A9B-84C6-DBE7067446C2}"/>
                  </a:ext>
                </a:extLst>
              </p:cNvPr>
              <p:cNvSpPr>
                <a:spLocks noChangeArrowheads="1"/>
              </p:cNvSpPr>
              <p:nvPr/>
            </p:nvSpPr>
            <p:spPr bwMode="auto">
              <a:xfrm>
                <a:off x="3730" y="4974"/>
                <a:ext cx="4" cy="5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1" name="Rectangle 122">
                <a:extLst>
                  <a:ext uri="{FF2B5EF4-FFF2-40B4-BE49-F238E27FC236}">
                    <a16:creationId xmlns:a16="http://schemas.microsoft.com/office/drawing/2014/main" id="{3C996891-8A05-44EF-BDD6-7DC88998E741}"/>
                  </a:ext>
                </a:extLst>
              </p:cNvPr>
              <p:cNvSpPr>
                <a:spLocks noChangeArrowheads="1"/>
              </p:cNvSpPr>
              <p:nvPr/>
            </p:nvSpPr>
            <p:spPr bwMode="auto">
              <a:xfrm>
                <a:off x="3745" y="4974"/>
                <a:ext cx="4" cy="6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2" name="Freeform 123">
                <a:extLst>
                  <a:ext uri="{FF2B5EF4-FFF2-40B4-BE49-F238E27FC236}">
                    <a16:creationId xmlns:a16="http://schemas.microsoft.com/office/drawing/2014/main" id="{A3823EB4-FAE1-4A84-8C47-162C2CA609EF}"/>
                  </a:ext>
                </a:extLst>
              </p:cNvPr>
              <p:cNvSpPr>
                <a:spLocks/>
              </p:cNvSpPr>
              <p:nvPr/>
            </p:nvSpPr>
            <p:spPr bwMode="auto">
              <a:xfrm>
                <a:off x="3352" y="4717"/>
                <a:ext cx="51" cy="15"/>
              </a:xfrm>
              <a:custGeom>
                <a:avLst/>
                <a:gdLst>
                  <a:gd name="T0" fmla="*/ 2 w 91"/>
                  <a:gd name="T1" fmla="*/ 26 h 26"/>
                  <a:gd name="T2" fmla="*/ 37 w 91"/>
                  <a:gd name="T3" fmla="*/ 17 h 26"/>
                  <a:gd name="T4" fmla="*/ 91 w 91"/>
                  <a:gd name="T5" fmla="*/ 6 h 26"/>
                  <a:gd name="T6" fmla="*/ 90 w 91"/>
                  <a:gd name="T7" fmla="*/ 0 h 26"/>
                  <a:gd name="T8" fmla="*/ 35 w 91"/>
                  <a:gd name="T9" fmla="*/ 11 h 26"/>
                  <a:gd name="T10" fmla="*/ 0 w 91"/>
                  <a:gd name="T11" fmla="*/ 19 h 26"/>
                  <a:gd name="T12" fmla="*/ 2 w 91"/>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91" h="26">
                    <a:moveTo>
                      <a:pt x="2" y="26"/>
                    </a:moveTo>
                    <a:lnTo>
                      <a:pt x="37" y="17"/>
                    </a:lnTo>
                    <a:lnTo>
                      <a:pt x="91" y="6"/>
                    </a:lnTo>
                    <a:lnTo>
                      <a:pt x="90" y="0"/>
                    </a:lnTo>
                    <a:lnTo>
                      <a:pt x="35" y="11"/>
                    </a:lnTo>
                    <a:lnTo>
                      <a:pt x="0" y="19"/>
                    </a:lnTo>
                    <a:lnTo>
                      <a:pt x="2"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3" name="Freeform 124">
                <a:extLst>
                  <a:ext uri="{FF2B5EF4-FFF2-40B4-BE49-F238E27FC236}">
                    <a16:creationId xmlns:a16="http://schemas.microsoft.com/office/drawing/2014/main" id="{AE267DC0-8272-41FC-ACC2-EED3DB12F64A}"/>
                  </a:ext>
                </a:extLst>
              </p:cNvPr>
              <p:cNvSpPr>
                <a:spLocks/>
              </p:cNvSpPr>
              <p:nvPr/>
            </p:nvSpPr>
            <p:spPr bwMode="auto">
              <a:xfrm>
                <a:off x="3418" y="4664"/>
                <a:ext cx="382" cy="53"/>
              </a:xfrm>
              <a:custGeom>
                <a:avLst/>
                <a:gdLst>
                  <a:gd name="T0" fmla="*/ 1 w 674"/>
                  <a:gd name="T1" fmla="*/ 94 h 94"/>
                  <a:gd name="T2" fmla="*/ 25 w 674"/>
                  <a:gd name="T3" fmla="*/ 89 h 94"/>
                  <a:gd name="T4" fmla="*/ 674 w 674"/>
                  <a:gd name="T5" fmla="*/ 6 h 94"/>
                  <a:gd name="T6" fmla="*/ 674 w 674"/>
                  <a:gd name="T7" fmla="*/ 0 h 94"/>
                  <a:gd name="T8" fmla="*/ 23 w 674"/>
                  <a:gd name="T9" fmla="*/ 82 h 94"/>
                  <a:gd name="T10" fmla="*/ 0 w 674"/>
                  <a:gd name="T11" fmla="*/ 88 h 94"/>
                  <a:gd name="T12" fmla="*/ 1 w 674"/>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674" h="94">
                    <a:moveTo>
                      <a:pt x="1" y="94"/>
                    </a:moveTo>
                    <a:lnTo>
                      <a:pt x="25" y="89"/>
                    </a:lnTo>
                    <a:lnTo>
                      <a:pt x="674" y="6"/>
                    </a:lnTo>
                    <a:lnTo>
                      <a:pt x="674" y="0"/>
                    </a:lnTo>
                    <a:lnTo>
                      <a:pt x="23" y="82"/>
                    </a:lnTo>
                    <a:lnTo>
                      <a:pt x="0" y="88"/>
                    </a:lnTo>
                    <a:lnTo>
                      <a:pt x="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4" name="Freeform 125">
                <a:extLst>
                  <a:ext uri="{FF2B5EF4-FFF2-40B4-BE49-F238E27FC236}">
                    <a16:creationId xmlns:a16="http://schemas.microsoft.com/office/drawing/2014/main" id="{CEE0A934-DCAF-4884-BBCA-B35812340DDE}"/>
                  </a:ext>
                </a:extLst>
              </p:cNvPr>
              <p:cNvSpPr>
                <a:spLocks/>
              </p:cNvSpPr>
              <p:nvPr/>
            </p:nvSpPr>
            <p:spPr bwMode="auto">
              <a:xfrm>
                <a:off x="3819" y="4648"/>
                <a:ext cx="114" cy="17"/>
              </a:xfrm>
              <a:custGeom>
                <a:avLst/>
                <a:gdLst>
                  <a:gd name="T0" fmla="*/ 0 w 201"/>
                  <a:gd name="T1" fmla="*/ 30 h 30"/>
                  <a:gd name="T2" fmla="*/ 201 w 201"/>
                  <a:gd name="T3" fmla="*/ 7 h 30"/>
                  <a:gd name="T4" fmla="*/ 201 w 201"/>
                  <a:gd name="T5" fmla="*/ 0 h 30"/>
                  <a:gd name="T6" fmla="*/ 0 w 201"/>
                  <a:gd name="T7" fmla="*/ 24 h 30"/>
                  <a:gd name="T8" fmla="*/ 0 w 201"/>
                  <a:gd name="T9" fmla="*/ 30 h 30"/>
                </a:gdLst>
                <a:ahLst/>
                <a:cxnLst>
                  <a:cxn ang="0">
                    <a:pos x="T0" y="T1"/>
                  </a:cxn>
                  <a:cxn ang="0">
                    <a:pos x="T2" y="T3"/>
                  </a:cxn>
                  <a:cxn ang="0">
                    <a:pos x="T4" y="T5"/>
                  </a:cxn>
                  <a:cxn ang="0">
                    <a:pos x="T6" y="T7"/>
                  </a:cxn>
                  <a:cxn ang="0">
                    <a:pos x="T8" y="T9"/>
                  </a:cxn>
                </a:cxnLst>
                <a:rect l="0" t="0" r="r" b="b"/>
                <a:pathLst>
                  <a:path w="201" h="30">
                    <a:moveTo>
                      <a:pt x="0" y="30"/>
                    </a:moveTo>
                    <a:lnTo>
                      <a:pt x="201" y="7"/>
                    </a:lnTo>
                    <a:lnTo>
                      <a:pt x="201" y="0"/>
                    </a:lnTo>
                    <a:lnTo>
                      <a:pt x="0" y="24"/>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5" name="Freeform 126">
                <a:extLst>
                  <a:ext uri="{FF2B5EF4-FFF2-40B4-BE49-F238E27FC236}">
                    <a16:creationId xmlns:a16="http://schemas.microsoft.com/office/drawing/2014/main" id="{3DD1F5E0-70BF-48C7-A952-D91B1C7BAD93}"/>
                  </a:ext>
                </a:extLst>
              </p:cNvPr>
              <p:cNvSpPr>
                <a:spLocks/>
              </p:cNvSpPr>
              <p:nvPr/>
            </p:nvSpPr>
            <p:spPr bwMode="auto">
              <a:xfrm>
                <a:off x="3353" y="4739"/>
                <a:ext cx="58" cy="14"/>
              </a:xfrm>
              <a:custGeom>
                <a:avLst/>
                <a:gdLst>
                  <a:gd name="T0" fmla="*/ 2 w 102"/>
                  <a:gd name="T1" fmla="*/ 25 h 25"/>
                  <a:gd name="T2" fmla="*/ 34 w 102"/>
                  <a:gd name="T3" fmla="*/ 19 h 25"/>
                  <a:gd name="T4" fmla="*/ 102 w 102"/>
                  <a:gd name="T5" fmla="*/ 7 h 25"/>
                  <a:gd name="T6" fmla="*/ 101 w 102"/>
                  <a:gd name="T7" fmla="*/ 0 h 25"/>
                  <a:gd name="T8" fmla="*/ 33 w 102"/>
                  <a:gd name="T9" fmla="*/ 12 h 25"/>
                  <a:gd name="T10" fmla="*/ 0 w 102"/>
                  <a:gd name="T11" fmla="*/ 19 h 25"/>
                  <a:gd name="T12" fmla="*/ 2 w 102"/>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02" h="25">
                    <a:moveTo>
                      <a:pt x="2" y="25"/>
                    </a:moveTo>
                    <a:lnTo>
                      <a:pt x="34" y="19"/>
                    </a:lnTo>
                    <a:lnTo>
                      <a:pt x="102" y="7"/>
                    </a:lnTo>
                    <a:lnTo>
                      <a:pt x="101" y="0"/>
                    </a:lnTo>
                    <a:lnTo>
                      <a:pt x="33" y="12"/>
                    </a:lnTo>
                    <a:lnTo>
                      <a:pt x="0" y="19"/>
                    </a:lnTo>
                    <a:lnTo>
                      <a:pt x="2" y="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6" name="Freeform 127">
                <a:extLst>
                  <a:ext uri="{FF2B5EF4-FFF2-40B4-BE49-F238E27FC236}">
                    <a16:creationId xmlns:a16="http://schemas.microsoft.com/office/drawing/2014/main" id="{737CBF32-04F0-46A3-B8B1-751CC5AC7AB3}"/>
                  </a:ext>
                </a:extLst>
              </p:cNvPr>
              <p:cNvSpPr>
                <a:spLocks/>
              </p:cNvSpPr>
              <p:nvPr/>
            </p:nvSpPr>
            <p:spPr bwMode="auto">
              <a:xfrm>
                <a:off x="3427" y="4692"/>
                <a:ext cx="383" cy="49"/>
              </a:xfrm>
              <a:custGeom>
                <a:avLst/>
                <a:gdLst>
                  <a:gd name="T0" fmla="*/ 1 w 676"/>
                  <a:gd name="T1" fmla="*/ 86 h 86"/>
                  <a:gd name="T2" fmla="*/ 8 w 676"/>
                  <a:gd name="T3" fmla="*/ 85 h 86"/>
                  <a:gd name="T4" fmla="*/ 676 w 676"/>
                  <a:gd name="T5" fmla="*/ 7 h 86"/>
                  <a:gd name="T6" fmla="*/ 676 w 676"/>
                  <a:gd name="T7" fmla="*/ 0 h 86"/>
                  <a:gd name="T8" fmla="*/ 7 w 676"/>
                  <a:gd name="T9" fmla="*/ 78 h 86"/>
                  <a:gd name="T10" fmla="*/ 0 w 676"/>
                  <a:gd name="T11" fmla="*/ 79 h 86"/>
                  <a:gd name="T12" fmla="*/ 1 w 676"/>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676" h="86">
                    <a:moveTo>
                      <a:pt x="1" y="86"/>
                    </a:moveTo>
                    <a:lnTo>
                      <a:pt x="8" y="85"/>
                    </a:lnTo>
                    <a:lnTo>
                      <a:pt x="676" y="7"/>
                    </a:lnTo>
                    <a:lnTo>
                      <a:pt x="676" y="0"/>
                    </a:lnTo>
                    <a:lnTo>
                      <a:pt x="7" y="78"/>
                    </a:lnTo>
                    <a:lnTo>
                      <a:pt x="0" y="79"/>
                    </a:lnTo>
                    <a:lnTo>
                      <a:pt x="1" y="8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7" name="Freeform 128">
                <a:extLst>
                  <a:ext uri="{FF2B5EF4-FFF2-40B4-BE49-F238E27FC236}">
                    <a16:creationId xmlns:a16="http://schemas.microsoft.com/office/drawing/2014/main" id="{B35F0987-43AF-4FE0-91DA-3B8995171184}"/>
                  </a:ext>
                </a:extLst>
              </p:cNvPr>
              <p:cNvSpPr>
                <a:spLocks/>
              </p:cNvSpPr>
              <p:nvPr/>
            </p:nvSpPr>
            <p:spPr bwMode="auto">
              <a:xfrm>
                <a:off x="3829" y="4677"/>
                <a:ext cx="104" cy="15"/>
              </a:xfrm>
              <a:custGeom>
                <a:avLst/>
                <a:gdLst>
                  <a:gd name="T0" fmla="*/ 1 w 183"/>
                  <a:gd name="T1" fmla="*/ 27 h 27"/>
                  <a:gd name="T2" fmla="*/ 183 w 183"/>
                  <a:gd name="T3" fmla="*/ 7 h 27"/>
                  <a:gd name="T4" fmla="*/ 183 w 183"/>
                  <a:gd name="T5" fmla="*/ 0 h 27"/>
                  <a:gd name="T6" fmla="*/ 0 w 183"/>
                  <a:gd name="T7" fmla="*/ 21 h 27"/>
                  <a:gd name="T8" fmla="*/ 1 w 183"/>
                  <a:gd name="T9" fmla="*/ 27 h 27"/>
                </a:gdLst>
                <a:ahLst/>
                <a:cxnLst>
                  <a:cxn ang="0">
                    <a:pos x="T0" y="T1"/>
                  </a:cxn>
                  <a:cxn ang="0">
                    <a:pos x="T2" y="T3"/>
                  </a:cxn>
                  <a:cxn ang="0">
                    <a:pos x="T4" y="T5"/>
                  </a:cxn>
                  <a:cxn ang="0">
                    <a:pos x="T6" y="T7"/>
                  </a:cxn>
                  <a:cxn ang="0">
                    <a:pos x="T8" y="T9"/>
                  </a:cxn>
                </a:cxnLst>
                <a:rect l="0" t="0" r="r" b="b"/>
                <a:pathLst>
                  <a:path w="183" h="27">
                    <a:moveTo>
                      <a:pt x="1" y="27"/>
                    </a:moveTo>
                    <a:lnTo>
                      <a:pt x="183" y="7"/>
                    </a:lnTo>
                    <a:lnTo>
                      <a:pt x="183" y="0"/>
                    </a:lnTo>
                    <a:lnTo>
                      <a:pt x="0" y="21"/>
                    </a:lnTo>
                    <a:lnTo>
                      <a:pt x="1"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8" name="Freeform 129">
                <a:extLst>
                  <a:ext uri="{FF2B5EF4-FFF2-40B4-BE49-F238E27FC236}">
                    <a16:creationId xmlns:a16="http://schemas.microsoft.com/office/drawing/2014/main" id="{E16B8733-E9A9-455A-A1FE-A74C35C46EB9}"/>
                  </a:ext>
                </a:extLst>
              </p:cNvPr>
              <p:cNvSpPr>
                <a:spLocks/>
              </p:cNvSpPr>
              <p:nvPr/>
            </p:nvSpPr>
            <p:spPr bwMode="auto">
              <a:xfrm>
                <a:off x="3795" y="4719"/>
                <a:ext cx="23" cy="6"/>
              </a:xfrm>
              <a:custGeom>
                <a:avLst/>
                <a:gdLst>
                  <a:gd name="T0" fmla="*/ 1 w 41"/>
                  <a:gd name="T1" fmla="*/ 11 h 11"/>
                  <a:gd name="T2" fmla="*/ 41 w 41"/>
                  <a:gd name="T3" fmla="*/ 7 h 11"/>
                  <a:gd name="T4" fmla="*/ 41 w 41"/>
                  <a:gd name="T5" fmla="*/ 0 h 11"/>
                  <a:gd name="T6" fmla="*/ 0 w 41"/>
                  <a:gd name="T7" fmla="*/ 4 h 11"/>
                  <a:gd name="T8" fmla="*/ 1 w 41"/>
                  <a:gd name="T9" fmla="*/ 11 h 11"/>
                </a:gdLst>
                <a:ahLst/>
                <a:cxnLst>
                  <a:cxn ang="0">
                    <a:pos x="T0" y="T1"/>
                  </a:cxn>
                  <a:cxn ang="0">
                    <a:pos x="T2" y="T3"/>
                  </a:cxn>
                  <a:cxn ang="0">
                    <a:pos x="T4" y="T5"/>
                  </a:cxn>
                  <a:cxn ang="0">
                    <a:pos x="T6" y="T7"/>
                  </a:cxn>
                  <a:cxn ang="0">
                    <a:pos x="T8" y="T9"/>
                  </a:cxn>
                </a:cxnLst>
                <a:rect l="0" t="0" r="r" b="b"/>
                <a:pathLst>
                  <a:path w="41" h="11">
                    <a:moveTo>
                      <a:pt x="1" y="11"/>
                    </a:moveTo>
                    <a:lnTo>
                      <a:pt x="41" y="7"/>
                    </a:lnTo>
                    <a:lnTo>
                      <a:pt x="41" y="0"/>
                    </a:lnTo>
                    <a:lnTo>
                      <a:pt x="0" y="4"/>
                    </a:ln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39" name="Freeform 130">
                <a:extLst>
                  <a:ext uri="{FF2B5EF4-FFF2-40B4-BE49-F238E27FC236}">
                    <a16:creationId xmlns:a16="http://schemas.microsoft.com/office/drawing/2014/main" id="{6A39F53F-4D46-4190-90A4-888AF0582C55}"/>
                  </a:ext>
                </a:extLst>
              </p:cNvPr>
              <p:cNvSpPr>
                <a:spLocks/>
              </p:cNvSpPr>
              <p:nvPr/>
            </p:nvSpPr>
            <p:spPr bwMode="auto">
              <a:xfrm>
                <a:off x="3839" y="4707"/>
                <a:ext cx="308" cy="29"/>
              </a:xfrm>
              <a:custGeom>
                <a:avLst/>
                <a:gdLst>
                  <a:gd name="T0" fmla="*/ 0 w 543"/>
                  <a:gd name="T1" fmla="*/ 22 h 51"/>
                  <a:gd name="T2" fmla="*/ 3 w 543"/>
                  <a:gd name="T3" fmla="*/ 22 h 51"/>
                  <a:gd name="T4" fmla="*/ 166 w 543"/>
                  <a:gd name="T5" fmla="*/ 6 h 51"/>
                  <a:gd name="T6" fmla="*/ 166 w 543"/>
                  <a:gd name="T7" fmla="*/ 3 h 51"/>
                  <a:gd name="T8" fmla="*/ 166 w 543"/>
                  <a:gd name="T9" fmla="*/ 6 h 51"/>
                  <a:gd name="T10" fmla="*/ 543 w 543"/>
                  <a:gd name="T11" fmla="*/ 51 h 51"/>
                  <a:gd name="T12" fmla="*/ 543 w 543"/>
                  <a:gd name="T13" fmla="*/ 44 h 51"/>
                  <a:gd name="T14" fmla="*/ 166 w 543"/>
                  <a:gd name="T15" fmla="*/ 0 h 51"/>
                  <a:gd name="T16" fmla="*/ 166 w 543"/>
                  <a:gd name="T17" fmla="*/ 0 h 51"/>
                  <a:gd name="T18" fmla="*/ 140 w 543"/>
                  <a:gd name="T19" fmla="*/ 2 h 51"/>
                  <a:gd name="T20" fmla="*/ 54 w 543"/>
                  <a:gd name="T21" fmla="*/ 11 h 51"/>
                  <a:gd name="T22" fmla="*/ 17 w 543"/>
                  <a:gd name="T23" fmla="*/ 14 h 51"/>
                  <a:gd name="T24" fmla="*/ 5 w 543"/>
                  <a:gd name="T25" fmla="*/ 15 h 51"/>
                  <a:gd name="T26" fmla="*/ 2 w 543"/>
                  <a:gd name="T27" fmla="*/ 16 h 51"/>
                  <a:gd name="T28" fmla="*/ 1 w 543"/>
                  <a:gd name="T29" fmla="*/ 16 h 51"/>
                  <a:gd name="T30" fmla="*/ 0 w 543"/>
                  <a:gd name="T31" fmla="*/ 16 h 51"/>
                  <a:gd name="T32" fmla="*/ 0 w 543"/>
                  <a:gd name="T33" fmla="*/ 16 h 51"/>
                  <a:gd name="T34" fmla="*/ 0 w 543"/>
                  <a:gd name="T35" fmla="*/ 22 h 51"/>
                  <a:gd name="T36" fmla="*/ 0 w 543"/>
                  <a:gd name="T37" fmla="*/ 2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3" h="51">
                    <a:moveTo>
                      <a:pt x="0" y="22"/>
                    </a:moveTo>
                    <a:cubicBezTo>
                      <a:pt x="1" y="22"/>
                      <a:pt x="2" y="22"/>
                      <a:pt x="3" y="22"/>
                    </a:cubicBezTo>
                    <a:cubicBezTo>
                      <a:pt x="25" y="20"/>
                      <a:pt x="166" y="6"/>
                      <a:pt x="166" y="6"/>
                    </a:cubicBezTo>
                    <a:lnTo>
                      <a:pt x="166" y="3"/>
                    </a:lnTo>
                    <a:lnTo>
                      <a:pt x="166" y="6"/>
                    </a:lnTo>
                    <a:lnTo>
                      <a:pt x="543" y="51"/>
                    </a:lnTo>
                    <a:lnTo>
                      <a:pt x="543" y="44"/>
                    </a:lnTo>
                    <a:lnTo>
                      <a:pt x="166" y="0"/>
                    </a:lnTo>
                    <a:lnTo>
                      <a:pt x="166" y="0"/>
                    </a:lnTo>
                    <a:cubicBezTo>
                      <a:pt x="166" y="0"/>
                      <a:pt x="156" y="1"/>
                      <a:pt x="140" y="2"/>
                    </a:cubicBezTo>
                    <a:cubicBezTo>
                      <a:pt x="118" y="4"/>
                      <a:pt x="83" y="8"/>
                      <a:pt x="54" y="11"/>
                    </a:cubicBezTo>
                    <a:cubicBezTo>
                      <a:pt x="40" y="12"/>
                      <a:pt x="27" y="13"/>
                      <a:pt x="17" y="14"/>
                    </a:cubicBezTo>
                    <a:cubicBezTo>
                      <a:pt x="12" y="15"/>
                      <a:pt x="8" y="15"/>
                      <a:pt x="5" y="15"/>
                    </a:cubicBezTo>
                    <a:cubicBezTo>
                      <a:pt x="4" y="15"/>
                      <a:pt x="3" y="16"/>
                      <a:pt x="2" y="16"/>
                    </a:cubicBezTo>
                    <a:lnTo>
                      <a:pt x="1" y="16"/>
                    </a:lnTo>
                    <a:lnTo>
                      <a:pt x="0" y="16"/>
                    </a:lnTo>
                    <a:lnTo>
                      <a:pt x="0" y="16"/>
                    </a:lnTo>
                    <a:lnTo>
                      <a:pt x="0" y="22"/>
                    </a:lnTo>
                    <a:lnTo>
                      <a:pt x="0"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0" name="Freeform 131">
                <a:extLst>
                  <a:ext uri="{FF2B5EF4-FFF2-40B4-BE49-F238E27FC236}">
                    <a16:creationId xmlns:a16="http://schemas.microsoft.com/office/drawing/2014/main" id="{E7938990-6CFB-4A0D-AF1F-C949CDE82C19}"/>
                  </a:ext>
                </a:extLst>
              </p:cNvPr>
              <p:cNvSpPr>
                <a:spLocks/>
              </p:cNvSpPr>
              <p:nvPr/>
            </p:nvSpPr>
            <p:spPr bwMode="auto">
              <a:xfrm>
                <a:off x="3795" y="4746"/>
                <a:ext cx="34" cy="7"/>
              </a:xfrm>
              <a:custGeom>
                <a:avLst/>
                <a:gdLst>
                  <a:gd name="T0" fmla="*/ 1 w 59"/>
                  <a:gd name="T1" fmla="*/ 12 h 12"/>
                  <a:gd name="T2" fmla="*/ 59 w 59"/>
                  <a:gd name="T3" fmla="*/ 7 h 12"/>
                  <a:gd name="T4" fmla="*/ 59 w 59"/>
                  <a:gd name="T5" fmla="*/ 0 h 12"/>
                  <a:gd name="T6" fmla="*/ 0 w 59"/>
                  <a:gd name="T7" fmla="*/ 6 h 12"/>
                  <a:gd name="T8" fmla="*/ 1 w 59"/>
                  <a:gd name="T9" fmla="*/ 12 h 12"/>
                </a:gdLst>
                <a:ahLst/>
                <a:cxnLst>
                  <a:cxn ang="0">
                    <a:pos x="T0" y="T1"/>
                  </a:cxn>
                  <a:cxn ang="0">
                    <a:pos x="T2" y="T3"/>
                  </a:cxn>
                  <a:cxn ang="0">
                    <a:pos x="T4" y="T5"/>
                  </a:cxn>
                  <a:cxn ang="0">
                    <a:pos x="T6" y="T7"/>
                  </a:cxn>
                  <a:cxn ang="0">
                    <a:pos x="T8" y="T9"/>
                  </a:cxn>
                </a:cxnLst>
                <a:rect l="0" t="0" r="r" b="b"/>
                <a:pathLst>
                  <a:path w="59" h="12">
                    <a:moveTo>
                      <a:pt x="1" y="12"/>
                    </a:moveTo>
                    <a:lnTo>
                      <a:pt x="59" y="7"/>
                    </a:lnTo>
                    <a:lnTo>
                      <a:pt x="59" y="0"/>
                    </a:lnTo>
                    <a:lnTo>
                      <a:pt x="0" y="6"/>
                    </a:lnTo>
                    <a:lnTo>
                      <a:pt x="1"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1" name="Freeform 132">
                <a:extLst>
                  <a:ext uri="{FF2B5EF4-FFF2-40B4-BE49-F238E27FC236}">
                    <a16:creationId xmlns:a16="http://schemas.microsoft.com/office/drawing/2014/main" id="{DE9F56FA-EC75-40B2-B299-58B470E2CF85}"/>
                  </a:ext>
                </a:extLst>
              </p:cNvPr>
              <p:cNvSpPr>
                <a:spLocks/>
              </p:cNvSpPr>
              <p:nvPr/>
            </p:nvSpPr>
            <p:spPr bwMode="auto">
              <a:xfrm>
                <a:off x="3795" y="4766"/>
                <a:ext cx="356" cy="28"/>
              </a:xfrm>
              <a:custGeom>
                <a:avLst/>
                <a:gdLst>
                  <a:gd name="T0" fmla="*/ 1 w 628"/>
                  <a:gd name="T1" fmla="*/ 31 h 49"/>
                  <a:gd name="T2" fmla="*/ 245 w 628"/>
                  <a:gd name="T3" fmla="*/ 7 h 49"/>
                  <a:gd name="T4" fmla="*/ 627 w 628"/>
                  <a:gd name="T5" fmla="*/ 49 h 49"/>
                  <a:gd name="T6" fmla="*/ 628 w 628"/>
                  <a:gd name="T7" fmla="*/ 42 h 49"/>
                  <a:gd name="T8" fmla="*/ 245 w 628"/>
                  <a:gd name="T9" fmla="*/ 0 h 49"/>
                  <a:gd name="T10" fmla="*/ 0 w 628"/>
                  <a:gd name="T11" fmla="*/ 24 h 49"/>
                  <a:gd name="T12" fmla="*/ 1 w 628"/>
                  <a:gd name="T13" fmla="*/ 31 h 49"/>
                </a:gdLst>
                <a:ahLst/>
                <a:cxnLst>
                  <a:cxn ang="0">
                    <a:pos x="T0" y="T1"/>
                  </a:cxn>
                  <a:cxn ang="0">
                    <a:pos x="T2" y="T3"/>
                  </a:cxn>
                  <a:cxn ang="0">
                    <a:pos x="T4" y="T5"/>
                  </a:cxn>
                  <a:cxn ang="0">
                    <a:pos x="T6" y="T7"/>
                  </a:cxn>
                  <a:cxn ang="0">
                    <a:pos x="T8" y="T9"/>
                  </a:cxn>
                  <a:cxn ang="0">
                    <a:pos x="T10" y="T11"/>
                  </a:cxn>
                  <a:cxn ang="0">
                    <a:pos x="T12" y="T13"/>
                  </a:cxn>
                </a:cxnLst>
                <a:rect l="0" t="0" r="r" b="b"/>
                <a:pathLst>
                  <a:path w="628" h="49">
                    <a:moveTo>
                      <a:pt x="1" y="31"/>
                    </a:moveTo>
                    <a:lnTo>
                      <a:pt x="245" y="7"/>
                    </a:lnTo>
                    <a:lnTo>
                      <a:pt x="627" y="49"/>
                    </a:lnTo>
                    <a:lnTo>
                      <a:pt x="628" y="42"/>
                    </a:lnTo>
                    <a:lnTo>
                      <a:pt x="245" y="0"/>
                    </a:lnTo>
                    <a:lnTo>
                      <a:pt x="0" y="24"/>
                    </a:lnTo>
                    <a:lnTo>
                      <a:pt x="1"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2" name="Freeform 133">
                <a:extLst>
                  <a:ext uri="{FF2B5EF4-FFF2-40B4-BE49-F238E27FC236}">
                    <a16:creationId xmlns:a16="http://schemas.microsoft.com/office/drawing/2014/main" id="{4680E589-3DDA-4254-BCB5-09D7A5BFC1F6}"/>
                  </a:ext>
                </a:extLst>
              </p:cNvPr>
              <p:cNvSpPr>
                <a:spLocks/>
              </p:cNvSpPr>
              <p:nvPr/>
            </p:nvSpPr>
            <p:spPr bwMode="auto">
              <a:xfrm>
                <a:off x="3795" y="4796"/>
                <a:ext cx="137" cy="16"/>
              </a:xfrm>
              <a:custGeom>
                <a:avLst/>
                <a:gdLst>
                  <a:gd name="T0" fmla="*/ 1 w 243"/>
                  <a:gd name="T1" fmla="*/ 28 h 28"/>
                  <a:gd name="T2" fmla="*/ 243 w 243"/>
                  <a:gd name="T3" fmla="*/ 6 h 28"/>
                  <a:gd name="T4" fmla="*/ 243 w 243"/>
                  <a:gd name="T5" fmla="*/ 0 h 28"/>
                  <a:gd name="T6" fmla="*/ 0 w 243"/>
                  <a:gd name="T7" fmla="*/ 21 h 28"/>
                  <a:gd name="T8" fmla="*/ 1 w 243"/>
                  <a:gd name="T9" fmla="*/ 28 h 28"/>
                </a:gdLst>
                <a:ahLst/>
                <a:cxnLst>
                  <a:cxn ang="0">
                    <a:pos x="T0" y="T1"/>
                  </a:cxn>
                  <a:cxn ang="0">
                    <a:pos x="T2" y="T3"/>
                  </a:cxn>
                  <a:cxn ang="0">
                    <a:pos x="T4" y="T5"/>
                  </a:cxn>
                  <a:cxn ang="0">
                    <a:pos x="T6" y="T7"/>
                  </a:cxn>
                  <a:cxn ang="0">
                    <a:pos x="T8" y="T9"/>
                  </a:cxn>
                </a:cxnLst>
                <a:rect l="0" t="0" r="r" b="b"/>
                <a:pathLst>
                  <a:path w="243" h="28">
                    <a:moveTo>
                      <a:pt x="1" y="28"/>
                    </a:moveTo>
                    <a:lnTo>
                      <a:pt x="243" y="6"/>
                    </a:lnTo>
                    <a:lnTo>
                      <a:pt x="243" y="0"/>
                    </a:lnTo>
                    <a:lnTo>
                      <a:pt x="0" y="21"/>
                    </a:lnTo>
                    <a:lnTo>
                      <a:pt x="1"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3" name="Freeform 134">
                <a:extLst>
                  <a:ext uri="{FF2B5EF4-FFF2-40B4-BE49-F238E27FC236}">
                    <a16:creationId xmlns:a16="http://schemas.microsoft.com/office/drawing/2014/main" id="{EB2BC117-6AF6-4B62-8499-F0F0B45C42CC}"/>
                  </a:ext>
                </a:extLst>
              </p:cNvPr>
              <p:cNvSpPr>
                <a:spLocks/>
              </p:cNvSpPr>
              <p:nvPr/>
            </p:nvSpPr>
            <p:spPr bwMode="auto">
              <a:xfrm>
                <a:off x="3353" y="4826"/>
                <a:ext cx="797" cy="40"/>
              </a:xfrm>
              <a:custGeom>
                <a:avLst/>
                <a:gdLst>
                  <a:gd name="T0" fmla="*/ 1 w 1405"/>
                  <a:gd name="T1" fmla="*/ 70 h 70"/>
                  <a:gd name="T2" fmla="*/ 132 w 1405"/>
                  <a:gd name="T3" fmla="*/ 62 h 70"/>
                  <a:gd name="T4" fmla="*/ 777 w 1405"/>
                  <a:gd name="T5" fmla="*/ 26 h 70"/>
                  <a:gd name="T6" fmla="*/ 1023 w 1405"/>
                  <a:gd name="T7" fmla="*/ 7 h 70"/>
                  <a:gd name="T8" fmla="*/ 1404 w 1405"/>
                  <a:gd name="T9" fmla="*/ 41 h 70"/>
                  <a:gd name="T10" fmla="*/ 1405 w 1405"/>
                  <a:gd name="T11" fmla="*/ 34 h 70"/>
                  <a:gd name="T12" fmla="*/ 1023 w 1405"/>
                  <a:gd name="T13" fmla="*/ 0 h 70"/>
                  <a:gd name="T14" fmla="*/ 777 w 1405"/>
                  <a:gd name="T15" fmla="*/ 19 h 70"/>
                  <a:gd name="T16" fmla="*/ 777 w 1405"/>
                  <a:gd name="T17" fmla="*/ 22 h 70"/>
                  <a:gd name="T18" fmla="*/ 777 w 1405"/>
                  <a:gd name="T19" fmla="*/ 19 h 70"/>
                  <a:gd name="T20" fmla="*/ 132 w 1405"/>
                  <a:gd name="T21" fmla="*/ 55 h 70"/>
                  <a:gd name="T22" fmla="*/ 0 w 1405"/>
                  <a:gd name="T23" fmla="*/ 63 h 70"/>
                  <a:gd name="T24" fmla="*/ 1 w 1405"/>
                  <a:gd name="T2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5" h="70">
                    <a:moveTo>
                      <a:pt x="1" y="70"/>
                    </a:moveTo>
                    <a:lnTo>
                      <a:pt x="132" y="62"/>
                    </a:lnTo>
                    <a:lnTo>
                      <a:pt x="777" y="26"/>
                    </a:lnTo>
                    <a:lnTo>
                      <a:pt x="1023" y="7"/>
                    </a:lnTo>
                    <a:lnTo>
                      <a:pt x="1404" y="41"/>
                    </a:lnTo>
                    <a:lnTo>
                      <a:pt x="1405" y="34"/>
                    </a:lnTo>
                    <a:lnTo>
                      <a:pt x="1023" y="0"/>
                    </a:lnTo>
                    <a:lnTo>
                      <a:pt x="777" y="19"/>
                    </a:lnTo>
                    <a:lnTo>
                      <a:pt x="777" y="22"/>
                    </a:lnTo>
                    <a:lnTo>
                      <a:pt x="777" y="19"/>
                    </a:lnTo>
                    <a:lnTo>
                      <a:pt x="132" y="55"/>
                    </a:lnTo>
                    <a:lnTo>
                      <a:pt x="0" y="63"/>
                    </a:lnTo>
                    <a:lnTo>
                      <a:pt x="1" y="7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4" name="Freeform 135">
                <a:extLst>
                  <a:ext uri="{FF2B5EF4-FFF2-40B4-BE49-F238E27FC236}">
                    <a16:creationId xmlns:a16="http://schemas.microsoft.com/office/drawing/2014/main" id="{E9D48DF9-182C-4F60-96F9-F60473108E15}"/>
                  </a:ext>
                </a:extLst>
              </p:cNvPr>
              <p:cNvSpPr>
                <a:spLocks/>
              </p:cNvSpPr>
              <p:nvPr/>
            </p:nvSpPr>
            <p:spPr bwMode="auto">
              <a:xfrm>
                <a:off x="3795" y="4856"/>
                <a:ext cx="236" cy="12"/>
              </a:xfrm>
              <a:custGeom>
                <a:avLst/>
                <a:gdLst>
                  <a:gd name="T0" fmla="*/ 0 w 417"/>
                  <a:gd name="T1" fmla="*/ 20 h 21"/>
                  <a:gd name="T2" fmla="*/ 245 w 417"/>
                  <a:gd name="T3" fmla="*/ 6 h 21"/>
                  <a:gd name="T4" fmla="*/ 416 w 417"/>
                  <a:gd name="T5" fmla="*/ 21 h 21"/>
                  <a:gd name="T6" fmla="*/ 417 w 417"/>
                  <a:gd name="T7" fmla="*/ 14 h 21"/>
                  <a:gd name="T8" fmla="*/ 245 w 417"/>
                  <a:gd name="T9" fmla="*/ 0 h 21"/>
                  <a:gd name="T10" fmla="*/ 0 w 417"/>
                  <a:gd name="T11" fmla="*/ 13 h 21"/>
                  <a:gd name="T12" fmla="*/ 0 w 417"/>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417" h="21">
                    <a:moveTo>
                      <a:pt x="0" y="20"/>
                    </a:moveTo>
                    <a:lnTo>
                      <a:pt x="245" y="6"/>
                    </a:lnTo>
                    <a:lnTo>
                      <a:pt x="416" y="21"/>
                    </a:lnTo>
                    <a:lnTo>
                      <a:pt x="417" y="14"/>
                    </a:lnTo>
                    <a:lnTo>
                      <a:pt x="245" y="0"/>
                    </a:lnTo>
                    <a:lnTo>
                      <a:pt x="0" y="13"/>
                    </a:lnTo>
                    <a:lnTo>
                      <a:pt x="0"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5" name="Freeform 136">
                <a:extLst>
                  <a:ext uri="{FF2B5EF4-FFF2-40B4-BE49-F238E27FC236}">
                    <a16:creationId xmlns:a16="http://schemas.microsoft.com/office/drawing/2014/main" id="{4EB3AD2C-609F-431A-AB57-B85819055111}"/>
                  </a:ext>
                </a:extLst>
              </p:cNvPr>
              <p:cNvSpPr>
                <a:spLocks/>
              </p:cNvSpPr>
              <p:nvPr/>
            </p:nvSpPr>
            <p:spPr bwMode="auto">
              <a:xfrm>
                <a:off x="3794" y="4884"/>
                <a:ext cx="229" cy="12"/>
              </a:xfrm>
              <a:custGeom>
                <a:avLst/>
                <a:gdLst>
                  <a:gd name="T0" fmla="*/ 0 w 404"/>
                  <a:gd name="T1" fmla="*/ 20 h 20"/>
                  <a:gd name="T2" fmla="*/ 246 w 404"/>
                  <a:gd name="T3" fmla="*/ 6 h 20"/>
                  <a:gd name="T4" fmla="*/ 403 w 404"/>
                  <a:gd name="T5" fmla="*/ 17 h 20"/>
                  <a:gd name="T6" fmla="*/ 404 w 404"/>
                  <a:gd name="T7" fmla="*/ 11 h 20"/>
                  <a:gd name="T8" fmla="*/ 246 w 404"/>
                  <a:gd name="T9" fmla="*/ 0 h 20"/>
                  <a:gd name="T10" fmla="*/ 0 w 404"/>
                  <a:gd name="T11" fmla="*/ 13 h 20"/>
                  <a:gd name="T12" fmla="*/ 0 w 40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04" h="20">
                    <a:moveTo>
                      <a:pt x="0" y="20"/>
                    </a:moveTo>
                    <a:lnTo>
                      <a:pt x="246" y="6"/>
                    </a:lnTo>
                    <a:lnTo>
                      <a:pt x="403" y="17"/>
                    </a:lnTo>
                    <a:lnTo>
                      <a:pt x="404" y="11"/>
                    </a:lnTo>
                    <a:lnTo>
                      <a:pt x="246" y="0"/>
                    </a:lnTo>
                    <a:lnTo>
                      <a:pt x="0" y="13"/>
                    </a:lnTo>
                    <a:lnTo>
                      <a:pt x="0"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6" name="Freeform 137">
                <a:extLst>
                  <a:ext uri="{FF2B5EF4-FFF2-40B4-BE49-F238E27FC236}">
                    <a16:creationId xmlns:a16="http://schemas.microsoft.com/office/drawing/2014/main" id="{448DEEEB-49C6-4E04-9249-7B5F2337E80E}"/>
                  </a:ext>
                </a:extLst>
              </p:cNvPr>
              <p:cNvSpPr>
                <a:spLocks/>
              </p:cNvSpPr>
              <p:nvPr/>
            </p:nvSpPr>
            <p:spPr bwMode="auto">
              <a:xfrm>
                <a:off x="3793" y="4969"/>
                <a:ext cx="231" cy="9"/>
              </a:xfrm>
              <a:custGeom>
                <a:avLst/>
                <a:gdLst>
                  <a:gd name="T0" fmla="*/ 0 w 406"/>
                  <a:gd name="T1" fmla="*/ 8 h 15"/>
                  <a:gd name="T2" fmla="*/ 246 w 406"/>
                  <a:gd name="T3" fmla="*/ 6 h 15"/>
                  <a:gd name="T4" fmla="*/ 406 w 406"/>
                  <a:gd name="T5" fmla="*/ 15 h 15"/>
                  <a:gd name="T6" fmla="*/ 406 w 406"/>
                  <a:gd name="T7" fmla="*/ 8 h 15"/>
                  <a:gd name="T8" fmla="*/ 246 w 406"/>
                  <a:gd name="T9" fmla="*/ 0 h 15"/>
                  <a:gd name="T10" fmla="*/ 0 w 406"/>
                  <a:gd name="T11" fmla="*/ 2 h 15"/>
                  <a:gd name="T12" fmla="*/ 0 w 406"/>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406" h="15">
                    <a:moveTo>
                      <a:pt x="0" y="8"/>
                    </a:moveTo>
                    <a:lnTo>
                      <a:pt x="246" y="6"/>
                    </a:lnTo>
                    <a:lnTo>
                      <a:pt x="406" y="15"/>
                    </a:lnTo>
                    <a:lnTo>
                      <a:pt x="406" y="8"/>
                    </a:lnTo>
                    <a:lnTo>
                      <a:pt x="246" y="0"/>
                    </a:lnTo>
                    <a:lnTo>
                      <a:pt x="0" y="2"/>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7" name="Freeform 138">
                <a:extLst>
                  <a:ext uri="{FF2B5EF4-FFF2-40B4-BE49-F238E27FC236}">
                    <a16:creationId xmlns:a16="http://schemas.microsoft.com/office/drawing/2014/main" id="{0C9F697F-5BA0-4E63-BCD2-13B5625ECFDE}"/>
                  </a:ext>
                </a:extLst>
              </p:cNvPr>
              <p:cNvSpPr>
                <a:spLocks/>
              </p:cNvSpPr>
              <p:nvPr/>
            </p:nvSpPr>
            <p:spPr bwMode="auto">
              <a:xfrm>
                <a:off x="3794" y="4943"/>
                <a:ext cx="230" cy="8"/>
              </a:xfrm>
              <a:custGeom>
                <a:avLst/>
                <a:gdLst>
                  <a:gd name="T0" fmla="*/ 0 w 405"/>
                  <a:gd name="T1" fmla="*/ 9 h 15"/>
                  <a:gd name="T2" fmla="*/ 245 w 405"/>
                  <a:gd name="T3" fmla="*/ 6 h 15"/>
                  <a:gd name="T4" fmla="*/ 405 w 405"/>
                  <a:gd name="T5" fmla="*/ 15 h 15"/>
                  <a:gd name="T6" fmla="*/ 405 w 405"/>
                  <a:gd name="T7" fmla="*/ 9 h 15"/>
                  <a:gd name="T8" fmla="*/ 245 w 405"/>
                  <a:gd name="T9" fmla="*/ 0 h 15"/>
                  <a:gd name="T10" fmla="*/ 0 w 405"/>
                  <a:gd name="T11" fmla="*/ 3 h 15"/>
                  <a:gd name="T12" fmla="*/ 0 w 405"/>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405" h="15">
                    <a:moveTo>
                      <a:pt x="0" y="9"/>
                    </a:moveTo>
                    <a:lnTo>
                      <a:pt x="245" y="6"/>
                    </a:lnTo>
                    <a:lnTo>
                      <a:pt x="405" y="15"/>
                    </a:lnTo>
                    <a:lnTo>
                      <a:pt x="405" y="9"/>
                    </a:lnTo>
                    <a:lnTo>
                      <a:pt x="245" y="0"/>
                    </a:lnTo>
                    <a:lnTo>
                      <a:pt x="0"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8" name="Freeform 139">
                <a:extLst>
                  <a:ext uri="{FF2B5EF4-FFF2-40B4-BE49-F238E27FC236}">
                    <a16:creationId xmlns:a16="http://schemas.microsoft.com/office/drawing/2014/main" id="{DEA6ECEF-2A8F-4B71-86FB-409C8C4DDB4D}"/>
                  </a:ext>
                </a:extLst>
              </p:cNvPr>
              <p:cNvSpPr>
                <a:spLocks/>
              </p:cNvSpPr>
              <p:nvPr/>
            </p:nvSpPr>
            <p:spPr bwMode="auto">
              <a:xfrm>
                <a:off x="3794" y="4913"/>
                <a:ext cx="230" cy="9"/>
              </a:xfrm>
              <a:custGeom>
                <a:avLst/>
                <a:gdLst>
                  <a:gd name="T0" fmla="*/ 0 w 405"/>
                  <a:gd name="T1" fmla="*/ 17 h 17"/>
                  <a:gd name="T2" fmla="*/ 245 w 405"/>
                  <a:gd name="T3" fmla="*/ 7 h 17"/>
                  <a:gd name="T4" fmla="*/ 405 w 405"/>
                  <a:gd name="T5" fmla="*/ 17 h 17"/>
                  <a:gd name="T6" fmla="*/ 405 w 405"/>
                  <a:gd name="T7" fmla="*/ 10 h 17"/>
                  <a:gd name="T8" fmla="*/ 245 w 405"/>
                  <a:gd name="T9" fmla="*/ 0 h 17"/>
                  <a:gd name="T10" fmla="*/ 0 w 405"/>
                  <a:gd name="T11" fmla="*/ 10 h 17"/>
                  <a:gd name="T12" fmla="*/ 0 w 405"/>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405" h="17">
                    <a:moveTo>
                      <a:pt x="0" y="17"/>
                    </a:moveTo>
                    <a:lnTo>
                      <a:pt x="245" y="7"/>
                    </a:lnTo>
                    <a:lnTo>
                      <a:pt x="405" y="17"/>
                    </a:lnTo>
                    <a:lnTo>
                      <a:pt x="405" y="10"/>
                    </a:lnTo>
                    <a:lnTo>
                      <a:pt x="245" y="0"/>
                    </a:lnTo>
                    <a:lnTo>
                      <a:pt x="0" y="10"/>
                    </a:lnTo>
                    <a:lnTo>
                      <a:pt x="0"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49" name="Freeform 140">
                <a:extLst>
                  <a:ext uri="{FF2B5EF4-FFF2-40B4-BE49-F238E27FC236}">
                    <a16:creationId xmlns:a16="http://schemas.microsoft.com/office/drawing/2014/main" id="{2060DBB4-C210-4DC6-BCF7-7524AB5C0DB6}"/>
                  </a:ext>
                </a:extLst>
              </p:cNvPr>
              <p:cNvSpPr>
                <a:spLocks/>
              </p:cNvSpPr>
              <p:nvPr/>
            </p:nvSpPr>
            <p:spPr bwMode="auto">
              <a:xfrm>
                <a:off x="3355" y="4999"/>
                <a:ext cx="669" cy="8"/>
              </a:xfrm>
              <a:custGeom>
                <a:avLst/>
                <a:gdLst>
                  <a:gd name="T0" fmla="*/ 0 w 1179"/>
                  <a:gd name="T1" fmla="*/ 15 h 15"/>
                  <a:gd name="T2" fmla="*/ 1020 w 1179"/>
                  <a:gd name="T3" fmla="*/ 7 h 15"/>
                  <a:gd name="T4" fmla="*/ 1179 w 1179"/>
                  <a:gd name="T5" fmla="*/ 14 h 15"/>
                  <a:gd name="T6" fmla="*/ 1179 w 1179"/>
                  <a:gd name="T7" fmla="*/ 7 h 15"/>
                  <a:gd name="T8" fmla="*/ 1020 w 1179"/>
                  <a:gd name="T9" fmla="*/ 0 h 15"/>
                  <a:gd name="T10" fmla="*/ 0 w 1179"/>
                  <a:gd name="T11" fmla="*/ 9 h 15"/>
                  <a:gd name="T12" fmla="*/ 0 w 1179"/>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179" h="15">
                    <a:moveTo>
                      <a:pt x="0" y="15"/>
                    </a:moveTo>
                    <a:lnTo>
                      <a:pt x="1020" y="7"/>
                    </a:lnTo>
                    <a:lnTo>
                      <a:pt x="1179" y="14"/>
                    </a:lnTo>
                    <a:lnTo>
                      <a:pt x="1179" y="7"/>
                    </a:lnTo>
                    <a:lnTo>
                      <a:pt x="1020" y="0"/>
                    </a:lnTo>
                    <a:lnTo>
                      <a:pt x="0" y="9"/>
                    </a:lnTo>
                    <a:lnTo>
                      <a:pt x="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0" name="Freeform 141">
                <a:extLst>
                  <a:ext uri="{FF2B5EF4-FFF2-40B4-BE49-F238E27FC236}">
                    <a16:creationId xmlns:a16="http://schemas.microsoft.com/office/drawing/2014/main" id="{E424F63D-BB04-45A0-9F8A-2FEE55CB1946}"/>
                  </a:ext>
                </a:extLst>
              </p:cNvPr>
              <p:cNvSpPr>
                <a:spLocks/>
              </p:cNvSpPr>
              <p:nvPr/>
            </p:nvSpPr>
            <p:spPr bwMode="auto">
              <a:xfrm>
                <a:off x="3780" y="4473"/>
                <a:ext cx="47" cy="11"/>
              </a:xfrm>
              <a:custGeom>
                <a:avLst/>
                <a:gdLst>
                  <a:gd name="T0" fmla="*/ 1 w 83"/>
                  <a:gd name="T1" fmla="*/ 19 h 19"/>
                  <a:gd name="T2" fmla="*/ 83 w 83"/>
                  <a:gd name="T3" fmla="*/ 6 h 19"/>
                  <a:gd name="T4" fmla="*/ 82 w 83"/>
                  <a:gd name="T5" fmla="*/ 0 h 19"/>
                  <a:gd name="T6" fmla="*/ 0 w 83"/>
                  <a:gd name="T7" fmla="*/ 13 h 19"/>
                </a:gdLst>
                <a:ahLst/>
                <a:cxnLst>
                  <a:cxn ang="0">
                    <a:pos x="T0" y="T1"/>
                  </a:cxn>
                  <a:cxn ang="0">
                    <a:pos x="T2" y="T3"/>
                  </a:cxn>
                  <a:cxn ang="0">
                    <a:pos x="T4" y="T5"/>
                  </a:cxn>
                  <a:cxn ang="0">
                    <a:pos x="T6" y="T7"/>
                  </a:cxn>
                </a:cxnLst>
                <a:rect l="0" t="0" r="r" b="b"/>
                <a:pathLst>
                  <a:path w="83" h="19">
                    <a:moveTo>
                      <a:pt x="1" y="19"/>
                    </a:moveTo>
                    <a:lnTo>
                      <a:pt x="83" y="6"/>
                    </a:lnTo>
                    <a:lnTo>
                      <a:pt x="82" y="0"/>
                    </a:lnTo>
                    <a:lnTo>
                      <a:pt x="0" y="1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1" name="Freeform 142">
                <a:extLst>
                  <a:ext uri="{FF2B5EF4-FFF2-40B4-BE49-F238E27FC236}">
                    <a16:creationId xmlns:a16="http://schemas.microsoft.com/office/drawing/2014/main" id="{353377B6-A940-4192-A281-BE0ACC2532F6}"/>
                  </a:ext>
                </a:extLst>
              </p:cNvPr>
              <p:cNvSpPr>
                <a:spLocks/>
              </p:cNvSpPr>
              <p:nvPr/>
            </p:nvSpPr>
            <p:spPr bwMode="auto">
              <a:xfrm>
                <a:off x="3798" y="4482"/>
                <a:ext cx="82" cy="19"/>
              </a:xfrm>
              <a:custGeom>
                <a:avLst/>
                <a:gdLst>
                  <a:gd name="T0" fmla="*/ 1 w 144"/>
                  <a:gd name="T1" fmla="*/ 33 h 33"/>
                  <a:gd name="T2" fmla="*/ 144 w 144"/>
                  <a:gd name="T3" fmla="*/ 7 h 33"/>
                  <a:gd name="T4" fmla="*/ 143 w 144"/>
                  <a:gd name="T5" fmla="*/ 0 h 33"/>
                  <a:gd name="T6" fmla="*/ 0 w 144"/>
                  <a:gd name="T7" fmla="*/ 27 h 33"/>
                </a:gdLst>
                <a:ahLst/>
                <a:cxnLst>
                  <a:cxn ang="0">
                    <a:pos x="T0" y="T1"/>
                  </a:cxn>
                  <a:cxn ang="0">
                    <a:pos x="T2" y="T3"/>
                  </a:cxn>
                  <a:cxn ang="0">
                    <a:pos x="T4" y="T5"/>
                  </a:cxn>
                  <a:cxn ang="0">
                    <a:pos x="T6" y="T7"/>
                  </a:cxn>
                </a:cxnLst>
                <a:rect l="0" t="0" r="r" b="b"/>
                <a:pathLst>
                  <a:path w="144" h="33">
                    <a:moveTo>
                      <a:pt x="1" y="33"/>
                    </a:moveTo>
                    <a:lnTo>
                      <a:pt x="144" y="7"/>
                    </a:lnTo>
                    <a:lnTo>
                      <a:pt x="143" y="0"/>
                    </a:lnTo>
                    <a:lnTo>
                      <a:pt x="0" y="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2" name="Freeform 143">
                <a:extLst>
                  <a:ext uri="{FF2B5EF4-FFF2-40B4-BE49-F238E27FC236}">
                    <a16:creationId xmlns:a16="http://schemas.microsoft.com/office/drawing/2014/main" id="{DC91B767-C792-446D-92C1-5E4241D4F65A}"/>
                  </a:ext>
                </a:extLst>
              </p:cNvPr>
              <p:cNvSpPr>
                <a:spLocks/>
              </p:cNvSpPr>
              <p:nvPr/>
            </p:nvSpPr>
            <p:spPr bwMode="auto">
              <a:xfrm>
                <a:off x="3807" y="4492"/>
                <a:ext cx="71" cy="17"/>
              </a:xfrm>
              <a:custGeom>
                <a:avLst/>
                <a:gdLst>
                  <a:gd name="T0" fmla="*/ 0 w 126"/>
                  <a:gd name="T1" fmla="*/ 30 h 30"/>
                  <a:gd name="T2" fmla="*/ 3 w 126"/>
                  <a:gd name="T3" fmla="*/ 30 h 30"/>
                  <a:gd name="T4" fmla="*/ 126 w 126"/>
                  <a:gd name="T5" fmla="*/ 6 h 30"/>
                  <a:gd name="T6" fmla="*/ 125 w 126"/>
                  <a:gd name="T7" fmla="*/ 0 h 30"/>
                  <a:gd name="T8" fmla="*/ 106 w 126"/>
                  <a:gd name="T9" fmla="*/ 3 h 30"/>
                  <a:gd name="T10" fmla="*/ 42 w 126"/>
                  <a:gd name="T11" fmla="*/ 16 h 30"/>
                  <a:gd name="T12" fmla="*/ 14 w 126"/>
                  <a:gd name="T13" fmla="*/ 21 h 30"/>
                  <a:gd name="T14" fmla="*/ 4 w 126"/>
                  <a:gd name="T15" fmla="*/ 23 h 30"/>
                  <a:gd name="T16" fmla="*/ 0 w 126"/>
                  <a:gd name="T17" fmla="*/ 23 h 30"/>
                  <a:gd name="T18" fmla="*/ 0 w 126"/>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0">
                    <a:moveTo>
                      <a:pt x="0" y="30"/>
                    </a:moveTo>
                    <a:cubicBezTo>
                      <a:pt x="1" y="30"/>
                      <a:pt x="2" y="30"/>
                      <a:pt x="3" y="30"/>
                    </a:cubicBezTo>
                    <a:cubicBezTo>
                      <a:pt x="22" y="27"/>
                      <a:pt x="126" y="6"/>
                      <a:pt x="126" y="6"/>
                    </a:cubicBezTo>
                    <a:lnTo>
                      <a:pt x="125" y="0"/>
                    </a:lnTo>
                    <a:cubicBezTo>
                      <a:pt x="125" y="0"/>
                      <a:pt x="117" y="1"/>
                      <a:pt x="106" y="3"/>
                    </a:cubicBezTo>
                    <a:cubicBezTo>
                      <a:pt x="89" y="7"/>
                      <a:pt x="64" y="12"/>
                      <a:pt x="42" y="16"/>
                    </a:cubicBezTo>
                    <a:cubicBezTo>
                      <a:pt x="31" y="18"/>
                      <a:pt x="21" y="20"/>
                      <a:pt x="14" y="21"/>
                    </a:cubicBezTo>
                    <a:cubicBezTo>
                      <a:pt x="10" y="22"/>
                      <a:pt x="7" y="23"/>
                      <a:pt x="4" y="23"/>
                    </a:cubicBezTo>
                    <a:cubicBezTo>
                      <a:pt x="2" y="23"/>
                      <a:pt x="0" y="23"/>
                      <a:pt x="0" y="23"/>
                    </a:cubicBez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3" name="Freeform 144">
                <a:extLst>
                  <a:ext uri="{FF2B5EF4-FFF2-40B4-BE49-F238E27FC236}">
                    <a16:creationId xmlns:a16="http://schemas.microsoft.com/office/drawing/2014/main" id="{262CBDA8-004C-4A16-A769-7D7E7E1BE39D}"/>
                  </a:ext>
                </a:extLst>
              </p:cNvPr>
              <p:cNvSpPr>
                <a:spLocks/>
              </p:cNvSpPr>
              <p:nvPr/>
            </p:nvSpPr>
            <p:spPr bwMode="auto">
              <a:xfrm>
                <a:off x="3792" y="4479"/>
                <a:ext cx="67" cy="16"/>
              </a:xfrm>
              <a:custGeom>
                <a:avLst/>
                <a:gdLst>
                  <a:gd name="T0" fmla="*/ 2 w 117"/>
                  <a:gd name="T1" fmla="*/ 28 h 28"/>
                  <a:gd name="T2" fmla="*/ 117 w 117"/>
                  <a:gd name="T3" fmla="*/ 7 h 28"/>
                  <a:gd name="T4" fmla="*/ 115 w 117"/>
                  <a:gd name="T5" fmla="*/ 0 h 28"/>
                  <a:gd name="T6" fmla="*/ 0 w 117"/>
                  <a:gd name="T7" fmla="*/ 21 h 28"/>
                </a:gdLst>
                <a:ahLst/>
                <a:cxnLst>
                  <a:cxn ang="0">
                    <a:pos x="T0" y="T1"/>
                  </a:cxn>
                  <a:cxn ang="0">
                    <a:pos x="T2" y="T3"/>
                  </a:cxn>
                  <a:cxn ang="0">
                    <a:pos x="T4" y="T5"/>
                  </a:cxn>
                  <a:cxn ang="0">
                    <a:pos x="T6" y="T7"/>
                  </a:cxn>
                </a:cxnLst>
                <a:rect l="0" t="0" r="r" b="b"/>
                <a:pathLst>
                  <a:path w="117" h="28">
                    <a:moveTo>
                      <a:pt x="2" y="28"/>
                    </a:moveTo>
                    <a:lnTo>
                      <a:pt x="117" y="7"/>
                    </a:lnTo>
                    <a:lnTo>
                      <a:pt x="115" y="0"/>
                    </a:lnTo>
                    <a:lnTo>
                      <a:pt x="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4" name="Freeform 145">
                <a:extLst>
                  <a:ext uri="{FF2B5EF4-FFF2-40B4-BE49-F238E27FC236}">
                    <a16:creationId xmlns:a16="http://schemas.microsoft.com/office/drawing/2014/main" id="{CFF49515-8E24-4DC4-B7C1-0BD0CD137C7D}"/>
                  </a:ext>
                </a:extLst>
              </p:cNvPr>
              <p:cNvSpPr>
                <a:spLocks/>
              </p:cNvSpPr>
              <p:nvPr/>
            </p:nvSpPr>
            <p:spPr bwMode="auto">
              <a:xfrm>
                <a:off x="3585" y="4262"/>
                <a:ext cx="49" cy="23"/>
              </a:xfrm>
              <a:custGeom>
                <a:avLst/>
                <a:gdLst>
                  <a:gd name="T0" fmla="*/ 1 w 85"/>
                  <a:gd name="T1" fmla="*/ 3 h 40"/>
                  <a:gd name="T2" fmla="*/ 0 w 85"/>
                  <a:gd name="T3" fmla="*/ 7 h 40"/>
                  <a:gd name="T4" fmla="*/ 82 w 85"/>
                  <a:gd name="T5" fmla="*/ 40 h 40"/>
                  <a:gd name="T6" fmla="*/ 85 w 85"/>
                  <a:gd name="T7" fmla="*/ 33 h 40"/>
                  <a:gd name="T8" fmla="*/ 3 w 85"/>
                  <a:gd name="T9" fmla="*/ 0 h 40"/>
                  <a:gd name="T10" fmla="*/ 0 w 85"/>
                  <a:gd name="T11" fmla="*/ 7 h 40"/>
                  <a:gd name="T12" fmla="*/ 1 w 85"/>
                  <a:gd name="T13" fmla="*/ 3 h 40"/>
                  <a:gd name="T14" fmla="*/ 0 w 85"/>
                  <a:gd name="T15" fmla="*/ 7 h 40"/>
                  <a:gd name="T16" fmla="*/ 82 w 85"/>
                  <a:gd name="T17" fmla="*/ 40 h 40"/>
                  <a:gd name="T18" fmla="*/ 85 w 85"/>
                  <a:gd name="T19" fmla="*/ 33 h 40"/>
                  <a:gd name="T20" fmla="*/ 3 w 85"/>
                  <a:gd name="T21" fmla="*/ 0 h 40"/>
                  <a:gd name="T22" fmla="*/ 0 w 85"/>
                  <a:gd name="T23" fmla="*/ 7 h 40"/>
                  <a:gd name="T24" fmla="*/ 1 w 85"/>
                  <a:gd name="T25"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40">
                    <a:moveTo>
                      <a:pt x="1" y="3"/>
                    </a:moveTo>
                    <a:lnTo>
                      <a:pt x="0" y="7"/>
                    </a:lnTo>
                    <a:lnTo>
                      <a:pt x="82" y="40"/>
                    </a:lnTo>
                    <a:lnTo>
                      <a:pt x="85" y="33"/>
                    </a:lnTo>
                    <a:lnTo>
                      <a:pt x="3" y="0"/>
                    </a:lnTo>
                    <a:lnTo>
                      <a:pt x="0" y="7"/>
                    </a:lnTo>
                    <a:lnTo>
                      <a:pt x="1" y="3"/>
                    </a:lnTo>
                    <a:lnTo>
                      <a:pt x="0" y="7"/>
                    </a:lnTo>
                    <a:lnTo>
                      <a:pt x="82" y="40"/>
                    </a:lnTo>
                    <a:lnTo>
                      <a:pt x="85" y="33"/>
                    </a:lnTo>
                    <a:lnTo>
                      <a:pt x="3" y="0"/>
                    </a:lnTo>
                    <a:lnTo>
                      <a:pt x="0" y="7"/>
                    </a:lnTo>
                    <a:lnTo>
                      <a:pt x="1"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5" name="Freeform 146">
                <a:extLst>
                  <a:ext uri="{FF2B5EF4-FFF2-40B4-BE49-F238E27FC236}">
                    <a16:creationId xmlns:a16="http://schemas.microsoft.com/office/drawing/2014/main" id="{F6FC688D-B9B0-4D16-9AAD-B76BCAC02F25}"/>
                  </a:ext>
                </a:extLst>
              </p:cNvPr>
              <p:cNvSpPr>
                <a:spLocks/>
              </p:cNvSpPr>
              <p:nvPr/>
            </p:nvSpPr>
            <p:spPr bwMode="auto">
              <a:xfrm>
                <a:off x="3585" y="4262"/>
                <a:ext cx="11" cy="10"/>
              </a:xfrm>
              <a:custGeom>
                <a:avLst/>
                <a:gdLst>
                  <a:gd name="T0" fmla="*/ 17 w 19"/>
                  <a:gd name="T1" fmla="*/ 14 h 17"/>
                  <a:gd name="T2" fmla="*/ 19 w 19"/>
                  <a:gd name="T3" fmla="*/ 12 h 17"/>
                  <a:gd name="T4" fmla="*/ 5 w 19"/>
                  <a:gd name="T5" fmla="*/ 0 h 17"/>
                  <a:gd name="T6" fmla="*/ 0 w 19"/>
                  <a:gd name="T7" fmla="*/ 5 h 17"/>
                  <a:gd name="T8" fmla="*/ 15 w 19"/>
                  <a:gd name="T9" fmla="*/ 17 h 17"/>
                  <a:gd name="T10" fmla="*/ 19 w 19"/>
                  <a:gd name="T11" fmla="*/ 12 h 17"/>
                  <a:gd name="T12" fmla="*/ 17 w 19"/>
                  <a:gd name="T13" fmla="*/ 14 h 17"/>
                  <a:gd name="T14" fmla="*/ 19 w 19"/>
                  <a:gd name="T15" fmla="*/ 12 h 17"/>
                  <a:gd name="T16" fmla="*/ 5 w 19"/>
                  <a:gd name="T17" fmla="*/ 0 h 17"/>
                  <a:gd name="T18" fmla="*/ 0 w 19"/>
                  <a:gd name="T19" fmla="*/ 5 h 17"/>
                  <a:gd name="T20" fmla="*/ 15 w 19"/>
                  <a:gd name="T21" fmla="*/ 17 h 17"/>
                  <a:gd name="T22" fmla="*/ 19 w 19"/>
                  <a:gd name="T23" fmla="*/ 12 h 17"/>
                  <a:gd name="T24" fmla="*/ 17 w 19"/>
                  <a:gd name="T25"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7">
                    <a:moveTo>
                      <a:pt x="17" y="14"/>
                    </a:moveTo>
                    <a:lnTo>
                      <a:pt x="19" y="12"/>
                    </a:lnTo>
                    <a:lnTo>
                      <a:pt x="5" y="0"/>
                    </a:lnTo>
                    <a:lnTo>
                      <a:pt x="0" y="5"/>
                    </a:lnTo>
                    <a:lnTo>
                      <a:pt x="15" y="17"/>
                    </a:lnTo>
                    <a:lnTo>
                      <a:pt x="19" y="12"/>
                    </a:lnTo>
                    <a:lnTo>
                      <a:pt x="17" y="14"/>
                    </a:lnTo>
                    <a:lnTo>
                      <a:pt x="19" y="12"/>
                    </a:lnTo>
                    <a:lnTo>
                      <a:pt x="5" y="0"/>
                    </a:lnTo>
                    <a:lnTo>
                      <a:pt x="0" y="5"/>
                    </a:lnTo>
                    <a:lnTo>
                      <a:pt x="15" y="17"/>
                    </a:lnTo>
                    <a:lnTo>
                      <a:pt x="19" y="12"/>
                    </a:lnTo>
                    <a:lnTo>
                      <a:pt x="17"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6" name="Freeform 147">
                <a:extLst>
                  <a:ext uri="{FF2B5EF4-FFF2-40B4-BE49-F238E27FC236}">
                    <a16:creationId xmlns:a16="http://schemas.microsoft.com/office/drawing/2014/main" id="{2749824A-2240-4536-999C-88E3C91A324B}"/>
                  </a:ext>
                </a:extLst>
              </p:cNvPr>
              <p:cNvSpPr>
                <a:spLocks/>
              </p:cNvSpPr>
              <p:nvPr/>
            </p:nvSpPr>
            <p:spPr bwMode="auto">
              <a:xfrm>
                <a:off x="3632" y="4281"/>
                <a:ext cx="16" cy="9"/>
              </a:xfrm>
              <a:custGeom>
                <a:avLst/>
                <a:gdLst>
                  <a:gd name="T0" fmla="*/ 0 w 29"/>
                  <a:gd name="T1" fmla="*/ 7 h 17"/>
                  <a:gd name="T2" fmla="*/ 27 w 29"/>
                  <a:gd name="T3" fmla="*/ 17 h 17"/>
                  <a:gd name="T4" fmla="*/ 29 w 29"/>
                  <a:gd name="T5" fmla="*/ 11 h 17"/>
                  <a:gd name="T6" fmla="*/ 3 w 29"/>
                  <a:gd name="T7" fmla="*/ 0 h 17"/>
                </a:gdLst>
                <a:ahLst/>
                <a:cxnLst>
                  <a:cxn ang="0">
                    <a:pos x="T0" y="T1"/>
                  </a:cxn>
                  <a:cxn ang="0">
                    <a:pos x="T2" y="T3"/>
                  </a:cxn>
                  <a:cxn ang="0">
                    <a:pos x="T4" y="T5"/>
                  </a:cxn>
                  <a:cxn ang="0">
                    <a:pos x="T6" y="T7"/>
                  </a:cxn>
                </a:cxnLst>
                <a:rect l="0" t="0" r="r" b="b"/>
                <a:pathLst>
                  <a:path w="29" h="17">
                    <a:moveTo>
                      <a:pt x="0" y="7"/>
                    </a:moveTo>
                    <a:lnTo>
                      <a:pt x="27" y="17"/>
                    </a:lnTo>
                    <a:lnTo>
                      <a:pt x="29" y="11"/>
                    </a:lnTo>
                    <a:lnTo>
                      <a:pt x="3"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7" name="Freeform 148">
                <a:extLst>
                  <a:ext uri="{FF2B5EF4-FFF2-40B4-BE49-F238E27FC236}">
                    <a16:creationId xmlns:a16="http://schemas.microsoft.com/office/drawing/2014/main" id="{B2B3CDFB-A8E8-4B53-AC20-B50DE11C1C8C}"/>
                  </a:ext>
                </a:extLst>
              </p:cNvPr>
              <p:cNvSpPr>
                <a:spLocks/>
              </p:cNvSpPr>
              <p:nvPr/>
            </p:nvSpPr>
            <p:spPr bwMode="auto">
              <a:xfrm>
                <a:off x="3754" y="4414"/>
                <a:ext cx="30" cy="29"/>
              </a:xfrm>
              <a:custGeom>
                <a:avLst/>
                <a:gdLst>
                  <a:gd name="T0" fmla="*/ 0 w 52"/>
                  <a:gd name="T1" fmla="*/ 40 h 51"/>
                  <a:gd name="T2" fmla="*/ 28 w 52"/>
                  <a:gd name="T3" fmla="*/ 32 h 51"/>
                  <a:gd name="T4" fmla="*/ 52 w 52"/>
                  <a:gd name="T5" fmla="*/ 0 h 51"/>
                </a:gdLst>
                <a:ahLst/>
                <a:cxnLst>
                  <a:cxn ang="0">
                    <a:pos x="T0" y="T1"/>
                  </a:cxn>
                  <a:cxn ang="0">
                    <a:pos x="T2" y="T3"/>
                  </a:cxn>
                  <a:cxn ang="0">
                    <a:pos x="T4" y="T5"/>
                  </a:cxn>
                </a:cxnLst>
                <a:rect l="0" t="0" r="r" b="b"/>
                <a:pathLst>
                  <a:path w="52" h="51">
                    <a:moveTo>
                      <a:pt x="0" y="40"/>
                    </a:moveTo>
                    <a:cubicBezTo>
                      <a:pt x="9" y="51"/>
                      <a:pt x="22" y="40"/>
                      <a:pt x="28" y="32"/>
                    </a:cubicBezTo>
                    <a:lnTo>
                      <a:pt x="52"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8" name="Freeform 149">
                <a:extLst>
                  <a:ext uri="{FF2B5EF4-FFF2-40B4-BE49-F238E27FC236}">
                    <a16:creationId xmlns:a16="http://schemas.microsoft.com/office/drawing/2014/main" id="{9B7345FA-5ACD-4205-AFE1-FB6A7A9ED1B9}"/>
                  </a:ext>
                </a:extLst>
              </p:cNvPr>
              <p:cNvSpPr>
                <a:spLocks/>
              </p:cNvSpPr>
              <p:nvPr/>
            </p:nvSpPr>
            <p:spPr bwMode="auto">
              <a:xfrm>
                <a:off x="3753" y="4413"/>
                <a:ext cx="32" cy="29"/>
              </a:xfrm>
              <a:custGeom>
                <a:avLst/>
                <a:gdLst>
                  <a:gd name="T0" fmla="*/ 0 w 56"/>
                  <a:gd name="T1" fmla="*/ 44 h 50"/>
                  <a:gd name="T2" fmla="*/ 11 w 56"/>
                  <a:gd name="T3" fmla="*/ 50 h 50"/>
                  <a:gd name="T4" fmla="*/ 24 w 56"/>
                  <a:gd name="T5" fmla="*/ 45 h 50"/>
                  <a:gd name="T6" fmla="*/ 33 w 56"/>
                  <a:gd name="T7" fmla="*/ 36 h 50"/>
                  <a:gd name="T8" fmla="*/ 56 w 56"/>
                  <a:gd name="T9" fmla="*/ 4 h 50"/>
                  <a:gd name="T10" fmla="*/ 51 w 56"/>
                  <a:gd name="T11" fmla="*/ 0 h 50"/>
                  <a:gd name="T12" fmla="*/ 27 w 56"/>
                  <a:gd name="T13" fmla="*/ 32 h 50"/>
                  <a:gd name="T14" fmla="*/ 20 w 56"/>
                  <a:gd name="T15" fmla="*/ 40 h 50"/>
                  <a:gd name="T16" fmla="*/ 11 w 56"/>
                  <a:gd name="T17" fmla="*/ 43 h 50"/>
                  <a:gd name="T18" fmla="*/ 5 w 56"/>
                  <a:gd name="T19" fmla="*/ 40 h 50"/>
                  <a:gd name="T20" fmla="*/ 0 w 56"/>
                  <a:gd name="T21"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0">
                    <a:moveTo>
                      <a:pt x="0" y="44"/>
                    </a:moveTo>
                    <a:cubicBezTo>
                      <a:pt x="3" y="48"/>
                      <a:pt x="7" y="50"/>
                      <a:pt x="11" y="50"/>
                    </a:cubicBezTo>
                    <a:cubicBezTo>
                      <a:pt x="16" y="50"/>
                      <a:pt x="20" y="48"/>
                      <a:pt x="24" y="45"/>
                    </a:cubicBezTo>
                    <a:cubicBezTo>
                      <a:pt x="27" y="43"/>
                      <a:pt x="30" y="39"/>
                      <a:pt x="33" y="36"/>
                    </a:cubicBezTo>
                    <a:lnTo>
                      <a:pt x="56" y="4"/>
                    </a:lnTo>
                    <a:lnTo>
                      <a:pt x="51" y="0"/>
                    </a:lnTo>
                    <a:lnTo>
                      <a:pt x="27" y="32"/>
                    </a:lnTo>
                    <a:cubicBezTo>
                      <a:pt x="25" y="35"/>
                      <a:pt x="23" y="38"/>
                      <a:pt x="20" y="40"/>
                    </a:cubicBezTo>
                    <a:cubicBezTo>
                      <a:pt x="17" y="42"/>
                      <a:pt x="14" y="44"/>
                      <a:pt x="11" y="43"/>
                    </a:cubicBezTo>
                    <a:cubicBezTo>
                      <a:pt x="9" y="43"/>
                      <a:pt x="7" y="43"/>
                      <a:pt x="5" y="40"/>
                    </a:cubicBezTo>
                    <a:lnTo>
                      <a:pt x="0" y="4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59" name="Freeform 150">
                <a:extLst>
                  <a:ext uri="{FF2B5EF4-FFF2-40B4-BE49-F238E27FC236}">
                    <a16:creationId xmlns:a16="http://schemas.microsoft.com/office/drawing/2014/main" id="{611FBDEF-AB64-4AD0-AC13-76ECA97CC35A}"/>
                  </a:ext>
                </a:extLst>
              </p:cNvPr>
              <p:cNvSpPr>
                <a:spLocks/>
              </p:cNvSpPr>
              <p:nvPr/>
            </p:nvSpPr>
            <p:spPr bwMode="auto">
              <a:xfrm>
                <a:off x="3783" y="4391"/>
                <a:ext cx="76" cy="45"/>
              </a:xfrm>
              <a:custGeom>
                <a:avLst/>
                <a:gdLst>
                  <a:gd name="T0" fmla="*/ 5 w 133"/>
                  <a:gd name="T1" fmla="*/ 23 h 79"/>
                  <a:gd name="T2" fmla="*/ 7 w 133"/>
                  <a:gd name="T3" fmla="*/ 25 h 79"/>
                  <a:gd name="T4" fmla="*/ 19 w 133"/>
                  <a:gd name="T5" fmla="*/ 9 h 79"/>
                  <a:gd name="T6" fmla="*/ 114 w 133"/>
                  <a:gd name="T7" fmla="*/ 67 h 79"/>
                  <a:gd name="T8" fmla="*/ 77 w 133"/>
                  <a:gd name="T9" fmla="*/ 72 h 79"/>
                  <a:gd name="T10" fmla="*/ 7 w 133"/>
                  <a:gd name="T11" fmla="*/ 20 h 79"/>
                  <a:gd name="T12" fmla="*/ 5 w 133"/>
                  <a:gd name="T13" fmla="*/ 23 h 79"/>
                  <a:gd name="T14" fmla="*/ 7 w 133"/>
                  <a:gd name="T15" fmla="*/ 25 h 79"/>
                  <a:gd name="T16" fmla="*/ 5 w 133"/>
                  <a:gd name="T17" fmla="*/ 23 h 79"/>
                  <a:gd name="T18" fmla="*/ 3 w 133"/>
                  <a:gd name="T19" fmla="*/ 26 h 79"/>
                  <a:gd name="T20" fmla="*/ 75 w 133"/>
                  <a:gd name="T21" fmla="*/ 79 h 79"/>
                  <a:gd name="T22" fmla="*/ 133 w 133"/>
                  <a:gd name="T23" fmla="*/ 71 h 79"/>
                  <a:gd name="T24" fmla="*/ 17 w 133"/>
                  <a:gd name="T25" fmla="*/ 0 h 79"/>
                  <a:gd name="T26" fmla="*/ 0 w 133"/>
                  <a:gd name="T27" fmla="*/ 24 h 79"/>
                  <a:gd name="T28" fmla="*/ 3 w 133"/>
                  <a:gd name="T29" fmla="*/ 26 h 79"/>
                  <a:gd name="T30" fmla="*/ 5 w 133"/>
                  <a:gd name="T31" fmla="*/ 2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79">
                    <a:moveTo>
                      <a:pt x="5" y="23"/>
                    </a:moveTo>
                    <a:lnTo>
                      <a:pt x="7" y="25"/>
                    </a:lnTo>
                    <a:lnTo>
                      <a:pt x="19" y="9"/>
                    </a:lnTo>
                    <a:lnTo>
                      <a:pt x="114" y="67"/>
                    </a:lnTo>
                    <a:lnTo>
                      <a:pt x="77" y="72"/>
                    </a:lnTo>
                    <a:lnTo>
                      <a:pt x="7" y="20"/>
                    </a:lnTo>
                    <a:lnTo>
                      <a:pt x="5" y="23"/>
                    </a:lnTo>
                    <a:lnTo>
                      <a:pt x="7" y="25"/>
                    </a:lnTo>
                    <a:lnTo>
                      <a:pt x="5" y="23"/>
                    </a:lnTo>
                    <a:lnTo>
                      <a:pt x="3" y="26"/>
                    </a:lnTo>
                    <a:lnTo>
                      <a:pt x="75" y="79"/>
                    </a:lnTo>
                    <a:lnTo>
                      <a:pt x="133" y="71"/>
                    </a:lnTo>
                    <a:lnTo>
                      <a:pt x="17" y="0"/>
                    </a:lnTo>
                    <a:lnTo>
                      <a:pt x="0" y="24"/>
                    </a:lnTo>
                    <a:lnTo>
                      <a:pt x="3" y="26"/>
                    </a:lnTo>
                    <a:lnTo>
                      <a:pt x="5" y="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0" name="Freeform 151">
                <a:extLst>
                  <a:ext uri="{FF2B5EF4-FFF2-40B4-BE49-F238E27FC236}">
                    <a16:creationId xmlns:a16="http://schemas.microsoft.com/office/drawing/2014/main" id="{135556B6-E38F-4ED3-BB13-F93C9E03165F}"/>
                  </a:ext>
                </a:extLst>
              </p:cNvPr>
              <p:cNvSpPr>
                <a:spLocks/>
              </p:cNvSpPr>
              <p:nvPr/>
            </p:nvSpPr>
            <p:spPr bwMode="auto">
              <a:xfrm>
                <a:off x="3797" y="4357"/>
                <a:ext cx="168" cy="72"/>
              </a:xfrm>
              <a:custGeom>
                <a:avLst/>
                <a:gdLst>
                  <a:gd name="T0" fmla="*/ 39 w 296"/>
                  <a:gd name="T1" fmla="*/ 4 h 127"/>
                  <a:gd name="T2" fmla="*/ 36 w 296"/>
                  <a:gd name="T3" fmla="*/ 2 h 127"/>
                  <a:gd name="T4" fmla="*/ 0 w 296"/>
                  <a:gd name="T5" fmla="*/ 51 h 127"/>
                  <a:gd name="T6" fmla="*/ 124 w 296"/>
                  <a:gd name="T7" fmla="*/ 127 h 127"/>
                  <a:gd name="T8" fmla="*/ 296 w 296"/>
                  <a:gd name="T9" fmla="*/ 104 h 127"/>
                  <a:gd name="T10" fmla="*/ 38 w 296"/>
                  <a:gd name="T11" fmla="*/ 0 h 127"/>
                  <a:gd name="T12" fmla="*/ 36 w 296"/>
                  <a:gd name="T13" fmla="*/ 2 h 127"/>
                  <a:gd name="T14" fmla="*/ 39 w 296"/>
                  <a:gd name="T15" fmla="*/ 4 h 127"/>
                  <a:gd name="T16" fmla="*/ 38 w 296"/>
                  <a:gd name="T17" fmla="*/ 7 h 127"/>
                  <a:gd name="T18" fmla="*/ 270 w 296"/>
                  <a:gd name="T19" fmla="*/ 101 h 127"/>
                  <a:gd name="T20" fmla="*/ 125 w 296"/>
                  <a:gd name="T21" fmla="*/ 120 h 127"/>
                  <a:gd name="T22" fmla="*/ 9 w 296"/>
                  <a:gd name="T23" fmla="*/ 49 h 127"/>
                  <a:gd name="T24" fmla="*/ 41 w 296"/>
                  <a:gd name="T25" fmla="*/ 6 h 127"/>
                  <a:gd name="T26" fmla="*/ 39 w 296"/>
                  <a:gd name="T27" fmla="*/ 4 h 127"/>
                  <a:gd name="T28" fmla="*/ 38 w 296"/>
                  <a:gd name="T29" fmla="*/ 7 h 127"/>
                  <a:gd name="T30" fmla="*/ 39 w 296"/>
                  <a:gd name="T31"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6" h="127">
                    <a:moveTo>
                      <a:pt x="39" y="4"/>
                    </a:moveTo>
                    <a:lnTo>
                      <a:pt x="36" y="2"/>
                    </a:lnTo>
                    <a:lnTo>
                      <a:pt x="0" y="51"/>
                    </a:lnTo>
                    <a:lnTo>
                      <a:pt x="124" y="127"/>
                    </a:lnTo>
                    <a:lnTo>
                      <a:pt x="296" y="104"/>
                    </a:lnTo>
                    <a:lnTo>
                      <a:pt x="38" y="0"/>
                    </a:lnTo>
                    <a:lnTo>
                      <a:pt x="36" y="2"/>
                    </a:lnTo>
                    <a:lnTo>
                      <a:pt x="39" y="4"/>
                    </a:lnTo>
                    <a:lnTo>
                      <a:pt x="38" y="7"/>
                    </a:lnTo>
                    <a:lnTo>
                      <a:pt x="270" y="101"/>
                    </a:lnTo>
                    <a:lnTo>
                      <a:pt x="125" y="120"/>
                    </a:lnTo>
                    <a:lnTo>
                      <a:pt x="9" y="49"/>
                    </a:lnTo>
                    <a:lnTo>
                      <a:pt x="41" y="6"/>
                    </a:lnTo>
                    <a:lnTo>
                      <a:pt x="39" y="4"/>
                    </a:lnTo>
                    <a:lnTo>
                      <a:pt x="38" y="7"/>
                    </a:lnTo>
                    <a:lnTo>
                      <a:pt x="39"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1" name="Freeform 152">
                <a:extLst>
                  <a:ext uri="{FF2B5EF4-FFF2-40B4-BE49-F238E27FC236}">
                    <a16:creationId xmlns:a16="http://schemas.microsoft.com/office/drawing/2014/main" id="{66096905-88DE-49E5-A0CE-AAF5FA3B221F}"/>
                  </a:ext>
                </a:extLst>
              </p:cNvPr>
              <p:cNvSpPr>
                <a:spLocks/>
              </p:cNvSpPr>
              <p:nvPr/>
            </p:nvSpPr>
            <p:spPr bwMode="auto">
              <a:xfrm>
                <a:off x="3823" y="4164"/>
                <a:ext cx="154" cy="248"/>
              </a:xfrm>
              <a:custGeom>
                <a:avLst/>
                <a:gdLst>
                  <a:gd name="T0" fmla="*/ 5 w 270"/>
                  <a:gd name="T1" fmla="*/ 325 h 437"/>
                  <a:gd name="T2" fmla="*/ 8 w 270"/>
                  <a:gd name="T3" fmla="*/ 327 h 437"/>
                  <a:gd name="T4" fmla="*/ 240 w 270"/>
                  <a:gd name="T5" fmla="*/ 23 h 437"/>
                  <a:gd name="T6" fmla="*/ 245 w 270"/>
                  <a:gd name="T7" fmla="*/ 26 h 437"/>
                  <a:gd name="T8" fmla="*/ 248 w 270"/>
                  <a:gd name="T9" fmla="*/ 27 h 437"/>
                  <a:gd name="T10" fmla="*/ 260 w 270"/>
                  <a:gd name="T11" fmla="*/ 8 h 437"/>
                  <a:gd name="T12" fmla="*/ 263 w 270"/>
                  <a:gd name="T13" fmla="*/ 10 h 437"/>
                  <a:gd name="T14" fmla="*/ 263 w 270"/>
                  <a:gd name="T15" fmla="*/ 427 h 437"/>
                  <a:gd name="T16" fmla="*/ 6 w 270"/>
                  <a:gd name="T17" fmla="*/ 322 h 437"/>
                  <a:gd name="T18" fmla="*/ 5 w 270"/>
                  <a:gd name="T19" fmla="*/ 325 h 437"/>
                  <a:gd name="T20" fmla="*/ 8 w 270"/>
                  <a:gd name="T21" fmla="*/ 327 h 437"/>
                  <a:gd name="T22" fmla="*/ 5 w 270"/>
                  <a:gd name="T23" fmla="*/ 325 h 437"/>
                  <a:gd name="T24" fmla="*/ 4 w 270"/>
                  <a:gd name="T25" fmla="*/ 328 h 437"/>
                  <a:gd name="T26" fmla="*/ 270 w 270"/>
                  <a:gd name="T27" fmla="*/ 437 h 437"/>
                  <a:gd name="T28" fmla="*/ 270 w 270"/>
                  <a:gd name="T29" fmla="*/ 6 h 437"/>
                  <a:gd name="T30" fmla="*/ 257 w 270"/>
                  <a:gd name="T31" fmla="*/ 0 h 437"/>
                  <a:gd name="T32" fmla="*/ 246 w 270"/>
                  <a:gd name="T33" fmla="*/ 18 h 437"/>
                  <a:gd name="T34" fmla="*/ 240 w 270"/>
                  <a:gd name="T35" fmla="*/ 16 h 437"/>
                  <a:gd name="T36" fmla="*/ 238 w 270"/>
                  <a:gd name="T37" fmla="*/ 15 h 437"/>
                  <a:gd name="T38" fmla="*/ 0 w 270"/>
                  <a:gd name="T39" fmla="*/ 327 h 437"/>
                  <a:gd name="T40" fmla="*/ 4 w 270"/>
                  <a:gd name="T41" fmla="*/ 328 h 437"/>
                  <a:gd name="T42" fmla="*/ 5 w 270"/>
                  <a:gd name="T43" fmla="*/ 32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0" h="437">
                    <a:moveTo>
                      <a:pt x="5" y="325"/>
                    </a:moveTo>
                    <a:lnTo>
                      <a:pt x="8" y="327"/>
                    </a:lnTo>
                    <a:lnTo>
                      <a:pt x="240" y="23"/>
                    </a:lnTo>
                    <a:lnTo>
                      <a:pt x="245" y="26"/>
                    </a:lnTo>
                    <a:lnTo>
                      <a:pt x="248" y="27"/>
                    </a:lnTo>
                    <a:lnTo>
                      <a:pt x="260" y="8"/>
                    </a:lnTo>
                    <a:lnTo>
                      <a:pt x="263" y="10"/>
                    </a:lnTo>
                    <a:lnTo>
                      <a:pt x="263" y="427"/>
                    </a:lnTo>
                    <a:lnTo>
                      <a:pt x="6" y="322"/>
                    </a:lnTo>
                    <a:lnTo>
                      <a:pt x="5" y="325"/>
                    </a:lnTo>
                    <a:lnTo>
                      <a:pt x="8" y="327"/>
                    </a:lnTo>
                    <a:lnTo>
                      <a:pt x="5" y="325"/>
                    </a:lnTo>
                    <a:lnTo>
                      <a:pt x="4" y="328"/>
                    </a:lnTo>
                    <a:lnTo>
                      <a:pt x="270" y="437"/>
                    </a:lnTo>
                    <a:lnTo>
                      <a:pt x="270" y="6"/>
                    </a:lnTo>
                    <a:lnTo>
                      <a:pt x="257" y="0"/>
                    </a:lnTo>
                    <a:lnTo>
                      <a:pt x="246" y="18"/>
                    </a:lnTo>
                    <a:lnTo>
                      <a:pt x="240" y="16"/>
                    </a:lnTo>
                    <a:lnTo>
                      <a:pt x="238" y="15"/>
                    </a:lnTo>
                    <a:lnTo>
                      <a:pt x="0" y="327"/>
                    </a:lnTo>
                    <a:lnTo>
                      <a:pt x="4" y="328"/>
                    </a:lnTo>
                    <a:lnTo>
                      <a:pt x="5" y="3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2" name="Freeform 153">
                <a:extLst>
                  <a:ext uri="{FF2B5EF4-FFF2-40B4-BE49-F238E27FC236}">
                    <a16:creationId xmlns:a16="http://schemas.microsoft.com/office/drawing/2014/main" id="{D1198DE7-DA46-4D8E-A42C-E0B177A83DB7}"/>
                  </a:ext>
                </a:extLst>
              </p:cNvPr>
              <p:cNvSpPr>
                <a:spLocks/>
              </p:cNvSpPr>
              <p:nvPr/>
            </p:nvSpPr>
            <p:spPr bwMode="auto">
              <a:xfrm>
                <a:off x="3768" y="4410"/>
                <a:ext cx="49" cy="31"/>
              </a:xfrm>
              <a:custGeom>
                <a:avLst/>
                <a:gdLst>
                  <a:gd name="T0" fmla="*/ 18 w 87"/>
                  <a:gd name="T1" fmla="*/ 6 h 55"/>
                  <a:gd name="T2" fmla="*/ 69 w 87"/>
                  <a:gd name="T3" fmla="*/ 43 h 55"/>
                  <a:gd name="T4" fmla="*/ 17 w 87"/>
                  <a:gd name="T5" fmla="*/ 49 h 55"/>
                  <a:gd name="T6" fmla="*/ 5 w 87"/>
                  <a:gd name="T7" fmla="*/ 36 h 55"/>
                  <a:gd name="T8" fmla="*/ 0 w 87"/>
                  <a:gd name="T9" fmla="*/ 41 h 55"/>
                  <a:gd name="T10" fmla="*/ 15 w 87"/>
                  <a:gd name="T11" fmla="*/ 55 h 55"/>
                  <a:gd name="T12" fmla="*/ 87 w 87"/>
                  <a:gd name="T13" fmla="*/ 48 h 55"/>
                  <a:gd name="T14" fmla="*/ 22 w 87"/>
                  <a:gd name="T15" fmla="*/ 0 h 55"/>
                  <a:gd name="T16" fmla="*/ 18 w 87"/>
                  <a:gd name="T17"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55">
                    <a:moveTo>
                      <a:pt x="18" y="6"/>
                    </a:moveTo>
                    <a:lnTo>
                      <a:pt x="69" y="43"/>
                    </a:lnTo>
                    <a:lnTo>
                      <a:pt x="17" y="49"/>
                    </a:lnTo>
                    <a:lnTo>
                      <a:pt x="5" y="36"/>
                    </a:lnTo>
                    <a:lnTo>
                      <a:pt x="0" y="41"/>
                    </a:lnTo>
                    <a:lnTo>
                      <a:pt x="15" y="55"/>
                    </a:lnTo>
                    <a:lnTo>
                      <a:pt x="87" y="48"/>
                    </a:lnTo>
                    <a:lnTo>
                      <a:pt x="22" y="0"/>
                    </a:lnTo>
                    <a:lnTo>
                      <a:pt x="18"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3" name="Freeform 154">
                <a:extLst>
                  <a:ext uri="{FF2B5EF4-FFF2-40B4-BE49-F238E27FC236}">
                    <a16:creationId xmlns:a16="http://schemas.microsoft.com/office/drawing/2014/main" id="{B896D027-8D7B-4025-875A-9EF4BDF349D1}"/>
                  </a:ext>
                </a:extLst>
              </p:cNvPr>
              <p:cNvSpPr>
                <a:spLocks/>
              </p:cNvSpPr>
              <p:nvPr/>
            </p:nvSpPr>
            <p:spPr bwMode="auto">
              <a:xfrm>
                <a:off x="3599" y="4514"/>
                <a:ext cx="41" cy="11"/>
              </a:xfrm>
              <a:custGeom>
                <a:avLst/>
                <a:gdLst>
                  <a:gd name="T0" fmla="*/ 4 w 72"/>
                  <a:gd name="T1" fmla="*/ 19 h 19"/>
                  <a:gd name="T2" fmla="*/ 65 w 72"/>
                  <a:gd name="T3" fmla="*/ 8 h 19"/>
                  <a:gd name="T4" fmla="*/ 65 w 72"/>
                  <a:gd name="T5" fmla="*/ 13 h 19"/>
                  <a:gd name="T6" fmla="*/ 68 w 72"/>
                  <a:gd name="T7" fmla="*/ 16 h 19"/>
                  <a:gd name="T8" fmla="*/ 72 w 72"/>
                  <a:gd name="T9" fmla="*/ 13 h 19"/>
                  <a:gd name="T10" fmla="*/ 72 w 72"/>
                  <a:gd name="T11" fmla="*/ 4 h 19"/>
                  <a:gd name="T12" fmla="*/ 71 w 72"/>
                  <a:gd name="T13" fmla="*/ 1 h 19"/>
                  <a:gd name="T14" fmla="*/ 68 w 72"/>
                  <a:gd name="T15" fmla="*/ 0 h 19"/>
                  <a:gd name="T16" fmla="*/ 3 w 72"/>
                  <a:gd name="T17" fmla="*/ 12 h 19"/>
                  <a:gd name="T18" fmla="*/ 1 w 72"/>
                  <a:gd name="T19" fmla="*/ 16 h 19"/>
                  <a:gd name="T20" fmla="*/ 4 w 72"/>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19">
                    <a:moveTo>
                      <a:pt x="4" y="19"/>
                    </a:moveTo>
                    <a:lnTo>
                      <a:pt x="65" y="8"/>
                    </a:lnTo>
                    <a:lnTo>
                      <a:pt x="65" y="13"/>
                    </a:lnTo>
                    <a:cubicBezTo>
                      <a:pt x="65" y="15"/>
                      <a:pt x="67" y="16"/>
                      <a:pt x="68" y="16"/>
                    </a:cubicBezTo>
                    <a:cubicBezTo>
                      <a:pt x="70" y="16"/>
                      <a:pt x="72" y="15"/>
                      <a:pt x="72" y="13"/>
                    </a:cubicBezTo>
                    <a:lnTo>
                      <a:pt x="72" y="4"/>
                    </a:lnTo>
                    <a:cubicBezTo>
                      <a:pt x="72" y="3"/>
                      <a:pt x="71" y="2"/>
                      <a:pt x="71" y="1"/>
                    </a:cubicBezTo>
                    <a:cubicBezTo>
                      <a:pt x="70" y="1"/>
                      <a:pt x="69" y="0"/>
                      <a:pt x="68" y="0"/>
                    </a:cubicBezTo>
                    <a:lnTo>
                      <a:pt x="3" y="12"/>
                    </a:lnTo>
                    <a:cubicBezTo>
                      <a:pt x="1" y="13"/>
                      <a:pt x="0" y="14"/>
                      <a:pt x="1" y="16"/>
                    </a:cubicBezTo>
                    <a:cubicBezTo>
                      <a:pt x="1" y="18"/>
                      <a:pt x="3"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4" name="Freeform 155">
                <a:extLst>
                  <a:ext uri="{FF2B5EF4-FFF2-40B4-BE49-F238E27FC236}">
                    <a16:creationId xmlns:a16="http://schemas.microsoft.com/office/drawing/2014/main" id="{6F894E4E-B13A-4FB8-9573-9B8DDEBA7FE2}"/>
                  </a:ext>
                </a:extLst>
              </p:cNvPr>
              <p:cNvSpPr>
                <a:spLocks/>
              </p:cNvSpPr>
              <p:nvPr/>
            </p:nvSpPr>
            <p:spPr bwMode="auto">
              <a:xfrm>
                <a:off x="3760" y="4496"/>
                <a:ext cx="16" cy="6"/>
              </a:xfrm>
              <a:custGeom>
                <a:avLst/>
                <a:gdLst>
                  <a:gd name="T0" fmla="*/ 4 w 28"/>
                  <a:gd name="T1" fmla="*/ 11 h 12"/>
                  <a:gd name="T2" fmla="*/ 25 w 28"/>
                  <a:gd name="T3" fmla="*/ 7 h 12"/>
                  <a:gd name="T4" fmla="*/ 28 w 28"/>
                  <a:gd name="T5" fmla="*/ 3 h 12"/>
                  <a:gd name="T6" fmla="*/ 24 w 28"/>
                  <a:gd name="T7" fmla="*/ 1 h 12"/>
                  <a:gd name="T8" fmla="*/ 3 w 28"/>
                  <a:gd name="T9" fmla="*/ 5 h 12"/>
                  <a:gd name="T10" fmla="*/ 0 w 28"/>
                  <a:gd name="T11" fmla="*/ 9 h 12"/>
                  <a:gd name="T12" fmla="*/ 4 w 28"/>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4" y="11"/>
                    </a:moveTo>
                    <a:lnTo>
                      <a:pt x="25" y="7"/>
                    </a:lnTo>
                    <a:cubicBezTo>
                      <a:pt x="27" y="7"/>
                      <a:pt x="28" y="5"/>
                      <a:pt x="28" y="3"/>
                    </a:cubicBezTo>
                    <a:cubicBezTo>
                      <a:pt x="27" y="2"/>
                      <a:pt x="26" y="0"/>
                      <a:pt x="24" y="1"/>
                    </a:cubicBezTo>
                    <a:lnTo>
                      <a:pt x="3" y="5"/>
                    </a:lnTo>
                    <a:cubicBezTo>
                      <a:pt x="1" y="5"/>
                      <a:pt x="0" y="7"/>
                      <a:pt x="0" y="9"/>
                    </a:cubicBezTo>
                    <a:cubicBezTo>
                      <a:pt x="1"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5" name="Freeform 156">
                <a:extLst>
                  <a:ext uri="{FF2B5EF4-FFF2-40B4-BE49-F238E27FC236}">
                    <a16:creationId xmlns:a16="http://schemas.microsoft.com/office/drawing/2014/main" id="{40E40233-59C8-418E-B819-3FF076BA84E7}"/>
                  </a:ext>
                </a:extLst>
              </p:cNvPr>
              <p:cNvSpPr>
                <a:spLocks/>
              </p:cNvSpPr>
              <p:nvPr/>
            </p:nvSpPr>
            <p:spPr bwMode="auto">
              <a:xfrm>
                <a:off x="3988" y="4140"/>
                <a:ext cx="310" cy="265"/>
              </a:xfrm>
              <a:custGeom>
                <a:avLst/>
                <a:gdLst>
                  <a:gd name="T0" fmla="*/ 547 w 547"/>
                  <a:gd name="T1" fmla="*/ 316 h 468"/>
                  <a:gd name="T2" fmla="*/ 547 w 547"/>
                  <a:gd name="T3" fmla="*/ 224 h 468"/>
                  <a:gd name="T4" fmla="*/ 545 w 547"/>
                  <a:gd name="T5" fmla="*/ 221 h 468"/>
                  <a:gd name="T6" fmla="*/ 523 w 547"/>
                  <a:gd name="T7" fmla="*/ 212 h 468"/>
                  <a:gd name="T8" fmla="*/ 523 w 547"/>
                  <a:gd name="T9" fmla="*/ 212 h 468"/>
                  <a:gd name="T10" fmla="*/ 391 w 547"/>
                  <a:gd name="T11" fmla="*/ 158 h 468"/>
                  <a:gd name="T12" fmla="*/ 65 w 547"/>
                  <a:gd name="T13" fmla="*/ 16 h 468"/>
                  <a:gd name="T14" fmla="*/ 62 w 547"/>
                  <a:gd name="T15" fmla="*/ 16 h 468"/>
                  <a:gd name="T16" fmla="*/ 54 w 547"/>
                  <a:gd name="T17" fmla="*/ 20 h 468"/>
                  <a:gd name="T18" fmla="*/ 12 w 547"/>
                  <a:gd name="T19" fmla="*/ 1 h 468"/>
                  <a:gd name="T20" fmla="*/ 8 w 547"/>
                  <a:gd name="T21" fmla="*/ 2 h 468"/>
                  <a:gd name="T22" fmla="*/ 8 w 547"/>
                  <a:gd name="T23" fmla="*/ 6 h 468"/>
                  <a:gd name="T24" fmla="*/ 24 w 547"/>
                  <a:gd name="T25" fmla="*/ 21 h 468"/>
                  <a:gd name="T26" fmla="*/ 17 w 547"/>
                  <a:gd name="T27" fmla="*/ 32 h 468"/>
                  <a:gd name="T28" fmla="*/ 1 w 547"/>
                  <a:gd name="T29" fmla="*/ 55 h 468"/>
                  <a:gd name="T30" fmla="*/ 0 w 547"/>
                  <a:gd name="T31" fmla="*/ 57 h 468"/>
                  <a:gd name="T32" fmla="*/ 0 w 547"/>
                  <a:gd name="T33" fmla="*/ 269 h 468"/>
                  <a:gd name="T34" fmla="*/ 0 w 547"/>
                  <a:gd name="T35" fmla="*/ 384 h 468"/>
                  <a:gd name="T36" fmla="*/ 0 w 547"/>
                  <a:gd name="T37" fmla="*/ 465 h 468"/>
                  <a:gd name="T38" fmla="*/ 2 w 547"/>
                  <a:gd name="T39" fmla="*/ 467 h 468"/>
                  <a:gd name="T40" fmla="*/ 4 w 547"/>
                  <a:gd name="T41" fmla="*/ 468 h 468"/>
                  <a:gd name="T42" fmla="*/ 88 w 547"/>
                  <a:gd name="T43" fmla="*/ 451 h 468"/>
                  <a:gd name="T44" fmla="*/ 88 w 547"/>
                  <a:gd name="T45" fmla="*/ 451 h 468"/>
                  <a:gd name="T46" fmla="*/ 535 w 547"/>
                  <a:gd name="T47" fmla="*/ 353 h 468"/>
                  <a:gd name="T48" fmla="*/ 537 w 547"/>
                  <a:gd name="T49" fmla="*/ 350 h 468"/>
                  <a:gd name="T50" fmla="*/ 533 w 547"/>
                  <a:gd name="T51" fmla="*/ 347 h 468"/>
                  <a:gd name="T52" fmla="*/ 87 w 547"/>
                  <a:gd name="T53" fmla="*/ 445 h 468"/>
                  <a:gd name="T54" fmla="*/ 7 w 547"/>
                  <a:gd name="T55" fmla="*/ 461 h 468"/>
                  <a:gd name="T56" fmla="*/ 7 w 547"/>
                  <a:gd name="T57" fmla="*/ 384 h 468"/>
                  <a:gd name="T58" fmla="*/ 7 w 547"/>
                  <a:gd name="T59" fmla="*/ 269 h 468"/>
                  <a:gd name="T60" fmla="*/ 7 w 547"/>
                  <a:gd name="T61" fmla="*/ 58 h 468"/>
                  <a:gd name="T62" fmla="*/ 23 w 547"/>
                  <a:gd name="T63" fmla="*/ 35 h 468"/>
                  <a:gd name="T64" fmla="*/ 31 w 547"/>
                  <a:gd name="T65" fmla="*/ 22 h 468"/>
                  <a:gd name="T66" fmla="*/ 31 w 547"/>
                  <a:gd name="T67" fmla="*/ 18 h 468"/>
                  <a:gd name="T68" fmla="*/ 28 w 547"/>
                  <a:gd name="T69" fmla="*/ 15 h 468"/>
                  <a:gd name="T70" fmla="*/ 52 w 547"/>
                  <a:gd name="T71" fmla="*/ 27 h 468"/>
                  <a:gd name="T72" fmla="*/ 55 w 547"/>
                  <a:gd name="T73" fmla="*/ 27 h 468"/>
                  <a:gd name="T74" fmla="*/ 64 w 547"/>
                  <a:gd name="T75" fmla="*/ 22 h 468"/>
                  <a:gd name="T76" fmla="*/ 388 w 547"/>
                  <a:gd name="T77" fmla="*/ 164 h 468"/>
                  <a:gd name="T78" fmla="*/ 388 w 547"/>
                  <a:gd name="T79" fmla="*/ 164 h 468"/>
                  <a:gd name="T80" fmla="*/ 520 w 547"/>
                  <a:gd name="T81" fmla="*/ 218 h 468"/>
                  <a:gd name="T82" fmla="*/ 520 w 547"/>
                  <a:gd name="T83" fmla="*/ 218 h 468"/>
                  <a:gd name="T84" fmla="*/ 541 w 547"/>
                  <a:gd name="T85" fmla="*/ 227 h 468"/>
                  <a:gd name="T86" fmla="*/ 541 w 547"/>
                  <a:gd name="T87" fmla="*/ 316 h 468"/>
                  <a:gd name="T88" fmla="*/ 544 w 547"/>
                  <a:gd name="T89" fmla="*/ 319 h 468"/>
                  <a:gd name="T90" fmla="*/ 547 w 547"/>
                  <a:gd name="T91" fmla="*/ 31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7" h="468">
                    <a:moveTo>
                      <a:pt x="547" y="316"/>
                    </a:moveTo>
                    <a:lnTo>
                      <a:pt x="547" y="224"/>
                    </a:lnTo>
                    <a:cubicBezTo>
                      <a:pt x="547" y="223"/>
                      <a:pt x="546" y="222"/>
                      <a:pt x="545" y="221"/>
                    </a:cubicBezTo>
                    <a:lnTo>
                      <a:pt x="523" y="212"/>
                    </a:lnTo>
                    <a:lnTo>
                      <a:pt x="523" y="212"/>
                    </a:lnTo>
                    <a:lnTo>
                      <a:pt x="391" y="158"/>
                    </a:lnTo>
                    <a:lnTo>
                      <a:pt x="65" y="16"/>
                    </a:lnTo>
                    <a:cubicBezTo>
                      <a:pt x="64" y="15"/>
                      <a:pt x="63" y="15"/>
                      <a:pt x="62" y="16"/>
                    </a:cubicBezTo>
                    <a:lnTo>
                      <a:pt x="54" y="20"/>
                    </a:lnTo>
                    <a:lnTo>
                      <a:pt x="12" y="1"/>
                    </a:lnTo>
                    <a:cubicBezTo>
                      <a:pt x="10" y="0"/>
                      <a:pt x="8" y="0"/>
                      <a:pt x="8" y="2"/>
                    </a:cubicBezTo>
                    <a:cubicBezTo>
                      <a:pt x="7" y="3"/>
                      <a:pt x="7" y="5"/>
                      <a:pt x="8" y="6"/>
                    </a:cubicBezTo>
                    <a:lnTo>
                      <a:pt x="24" y="21"/>
                    </a:lnTo>
                    <a:lnTo>
                      <a:pt x="17" y="32"/>
                    </a:lnTo>
                    <a:lnTo>
                      <a:pt x="1" y="55"/>
                    </a:lnTo>
                    <a:lnTo>
                      <a:pt x="0" y="57"/>
                    </a:lnTo>
                    <a:lnTo>
                      <a:pt x="0" y="269"/>
                    </a:lnTo>
                    <a:lnTo>
                      <a:pt x="0" y="384"/>
                    </a:lnTo>
                    <a:lnTo>
                      <a:pt x="0" y="465"/>
                    </a:lnTo>
                    <a:cubicBezTo>
                      <a:pt x="0" y="466"/>
                      <a:pt x="1" y="467"/>
                      <a:pt x="2" y="467"/>
                    </a:cubicBezTo>
                    <a:cubicBezTo>
                      <a:pt x="2" y="468"/>
                      <a:pt x="3" y="468"/>
                      <a:pt x="4" y="468"/>
                    </a:cubicBezTo>
                    <a:lnTo>
                      <a:pt x="88" y="451"/>
                    </a:lnTo>
                    <a:lnTo>
                      <a:pt x="88" y="451"/>
                    </a:lnTo>
                    <a:lnTo>
                      <a:pt x="535" y="353"/>
                    </a:lnTo>
                    <a:cubicBezTo>
                      <a:pt x="536" y="353"/>
                      <a:pt x="538" y="351"/>
                      <a:pt x="537" y="350"/>
                    </a:cubicBezTo>
                    <a:cubicBezTo>
                      <a:pt x="537" y="348"/>
                      <a:pt x="535" y="347"/>
                      <a:pt x="533" y="347"/>
                    </a:cubicBezTo>
                    <a:lnTo>
                      <a:pt x="87" y="445"/>
                    </a:lnTo>
                    <a:lnTo>
                      <a:pt x="7" y="461"/>
                    </a:lnTo>
                    <a:lnTo>
                      <a:pt x="7" y="384"/>
                    </a:lnTo>
                    <a:lnTo>
                      <a:pt x="7" y="269"/>
                    </a:lnTo>
                    <a:lnTo>
                      <a:pt x="7" y="58"/>
                    </a:lnTo>
                    <a:lnTo>
                      <a:pt x="23" y="35"/>
                    </a:lnTo>
                    <a:lnTo>
                      <a:pt x="31" y="22"/>
                    </a:lnTo>
                    <a:cubicBezTo>
                      <a:pt x="32" y="21"/>
                      <a:pt x="32" y="19"/>
                      <a:pt x="31" y="18"/>
                    </a:cubicBezTo>
                    <a:lnTo>
                      <a:pt x="28" y="15"/>
                    </a:lnTo>
                    <a:lnTo>
                      <a:pt x="52" y="27"/>
                    </a:lnTo>
                    <a:cubicBezTo>
                      <a:pt x="53" y="27"/>
                      <a:pt x="54" y="27"/>
                      <a:pt x="55" y="27"/>
                    </a:cubicBezTo>
                    <a:lnTo>
                      <a:pt x="64" y="22"/>
                    </a:lnTo>
                    <a:lnTo>
                      <a:pt x="388" y="164"/>
                    </a:lnTo>
                    <a:lnTo>
                      <a:pt x="388" y="164"/>
                    </a:lnTo>
                    <a:lnTo>
                      <a:pt x="520" y="218"/>
                    </a:lnTo>
                    <a:lnTo>
                      <a:pt x="520" y="218"/>
                    </a:lnTo>
                    <a:lnTo>
                      <a:pt x="541" y="227"/>
                    </a:lnTo>
                    <a:lnTo>
                      <a:pt x="541" y="316"/>
                    </a:lnTo>
                    <a:cubicBezTo>
                      <a:pt x="541" y="318"/>
                      <a:pt x="542" y="319"/>
                      <a:pt x="544" y="319"/>
                    </a:cubicBezTo>
                    <a:cubicBezTo>
                      <a:pt x="546" y="319"/>
                      <a:pt x="547" y="318"/>
                      <a:pt x="547" y="3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6" name="Freeform 157">
                <a:extLst>
                  <a:ext uri="{FF2B5EF4-FFF2-40B4-BE49-F238E27FC236}">
                    <a16:creationId xmlns:a16="http://schemas.microsoft.com/office/drawing/2014/main" id="{61D9B381-4D83-4CEC-929F-E49E5D2A0ED6}"/>
                  </a:ext>
                </a:extLst>
              </p:cNvPr>
              <p:cNvSpPr>
                <a:spLocks/>
              </p:cNvSpPr>
              <p:nvPr/>
            </p:nvSpPr>
            <p:spPr bwMode="auto">
              <a:xfrm>
                <a:off x="4011" y="4155"/>
                <a:ext cx="276" cy="213"/>
              </a:xfrm>
              <a:custGeom>
                <a:avLst/>
                <a:gdLst>
                  <a:gd name="T0" fmla="*/ 486 w 488"/>
                  <a:gd name="T1" fmla="*/ 323 h 375"/>
                  <a:gd name="T2" fmla="*/ 6 w 488"/>
                  <a:gd name="T3" fmla="*/ 1 h 375"/>
                  <a:gd name="T4" fmla="*/ 2 w 488"/>
                  <a:gd name="T5" fmla="*/ 1 h 375"/>
                  <a:gd name="T6" fmla="*/ 1 w 488"/>
                  <a:gd name="T7" fmla="*/ 5 h 375"/>
                  <a:gd name="T8" fmla="*/ 270 w 488"/>
                  <a:gd name="T9" fmla="*/ 373 h 375"/>
                  <a:gd name="T10" fmla="*/ 275 w 488"/>
                  <a:gd name="T11" fmla="*/ 374 h 375"/>
                  <a:gd name="T12" fmla="*/ 276 w 488"/>
                  <a:gd name="T13" fmla="*/ 369 h 375"/>
                  <a:gd name="T14" fmla="*/ 18 w 488"/>
                  <a:gd name="T15" fmla="*/ 17 h 375"/>
                  <a:gd name="T16" fmla="*/ 482 w 488"/>
                  <a:gd name="T17" fmla="*/ 329 h 375"/>
                  <a:gd name="T18" fmla="*/ 487 w 488"/>
                  <a:gd name="T19" fmla="*/ 328 h 375"/>
                  <a:gd name="T20" fmla="*/ 486 w 488"/>
                  <a:gd name="T21" fmla="*/ 32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8" h="375">
                    <a:moveTo>
                      <a:pt x="486" y="323"/>
                    </a:moveTo>
                    <a:lnTo>
                      <a:pt x="6" y="1"/>
                    </a:lnTo>
                    <a:cubicBezTo>
                      <a:pt x="4" y="0"/>
                      <a:pt x="3" y="0"/>
                      <a:pt x="2" y="1"/>
                    </a:cubicBezTo>
                    <a:cubicBezTo>
                      <a:pt x="0" y="2"/>
                      <a:pt x="0" y="4"/>
                      <a:pt x="1" y="5"/>
                    </a:cubicBezTo>
                    <a:lnTo>
                      <a:pt x="270" y="373"/>
                    </a:lnTo>
                    <a:cubicBezTo>
                      <a:pt x="271" y="375"/>
                      <a:pt x="274" y="375"/>
                      <a:pt x="275" y="374"/>
                    </a:cubicBezTo>
                    <a:cubicBezTo>
                      <a:pt x="276" y="373"/>
                      <a:pt x="277" y="371"/>
                      <a:pt x="276" y="369"/>
                    </a:cubicBezTo>
                    <a:lnTo>
                      <a:pt x="18" y="17"/>
                    </a:lnTo>
                    <a:lnTo>
                      <a:pt x="482" y="329"/>
                    </a:lnTo>
                    <a:cubicBezTo>
                      <a:pt x="484" y="330"/>
                      <a:pt x="486" y="329"/>
                      <a:pt x="487" y="328"/>
                    </a:cubicBezTo>
                    <a:cubicBezTo>
                      <a:pt x="488" y="326"/>
                      <a:pt x="487" y="324"/>
                      <a:pt x="486" y="3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7" name="Freeform 158">
                <a:extLst>
                  <a:ext uri="{FF2B5EF4-FFF2-40B4-BE49-F238E27FC236}">
                    <a16:creationId xmlns:a16="http://schemas.microsoft.com/office/drawing/2014/main" id="{25C7C3DB-ACAA-4EF5-8E75-9C1D87DA93F7}"/>
                  </a:ext>
                </a:extLst>
              </p:cNvPr>
              <p:cNvSpPr>
                <a:spLocks/>
              </p:cNvSpPr>
              <p:nvPr/>
            </p:nvSpPr>
            <p:spPr bwMode="auto">
              <a:xfrm>
                <a:off x="3985" y="4428"/>
                <a:ext cx="52" cy="13"/>
              </a:xfrm>
              <a:custGeom>
                <a:avLst/>
                <a:gdLst>
                  <a:gd name="T0" fmla="*/ 87 w 91"/>
                  <a:gd name="T1" fmla="*/ 1 h 22"/>
                  <a:gd name="T2" fmla="*/ 7 w 91"/>
                  <a:gd name="T3" fmla="*/ 15 h 22"/>
                  <a:gd name="T4" fmla="*/ 7 w 91"/>
                  <a:gd name="T5" fmla="*/ 7 h 22"/>
                  <a:gd name="T6" fmla="*/ 82 w 91"/>
                  <a:gd name="T7" fmla="*/ 7 h 22"/>
                  <a:gd name="T8" fmla="*/ 85 w 91"/>
                  <a:gd name="T9" fmla="*/ 4 h 22"/>
                  <a:gd name="T10" fmla="*/ 82 w 91"/>
                  <a:gd name="T11" fmla="*/ 1 h 22"/>
                  <a:gd name="T12" fmla="*/ 4 w 91"/>
                  <a:gd name="T13" fmla="*/ 1 h 22"/>
                  <a:gd name="T14" fmla="*/ 1 w 91"/>
                  <a:gd name="T15" fmla="*/ 2 h 22"/>
                  <a:gd name="T16" fmla="*/ 0 w 91"/>
                  <a:gd name="T17" fmla="*/ 4 h 22"/>
                  <a:gd name="T18" fmla="*/ 0 w 91"/>
                  <a:gd name="T19" fmla="*/ 19 h 22"/>
                  <a:gd name="T20" fmla="*/ 2 w 91"/>
                  <a:gd name="T21" fmla="*/ 21 h 22"/>
                  <a:gd name="T22" fmla="*/ 4 w 91"/>
                  <a:gd name="T23" fmla="*/ 22 h 22"/>
                  <a:gd name="T24" fmla="*/ 88 w 91"/>
                  <a:gd name="T25" fmla="*/ 7 h 22"/>
                  <a:gd name="T26" fmla="*/ 91 w 91"/>
                  <a:gd name="T27" fmla="*/ 3 h 22"/>
                  <a:gd name="T28" fmla="*/ 87 w 91"/>
                  <a:gd name="T2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2">
                    <a:moveTo>
                      <a:pt x="87" y="1"/>
                    </a:moveTo>
                    <a:lnTo>
                      <a:pt x="7" y="15"/>
                    </a:lnTo>
                    <a:lnTo>
                      <a:pt x="7" y="7"/>
                    </a:lnTo>
                    <a:lnTo>
                      <a:pt x="82" y="7"/>
                    </a:lnTo>
                    <a:cubicBezTo>
                      <a:pt x="84" y="7"/>
                      <a:pt x="85" y="6"/>
                      <a:pt x="85" y="4"/>
                    </a:cubicBezTo>
                    <a:cubicBezTo>
                      <a:pt x="85" y="2"/>
                      <a:pt x="84" y="1"/>
                      <a:pt x="82" y="1"/>
                    </a:cubicBezTo>
                    <a:lnTo>
                      <a:pt x="4" y="1"/>
                    </a:lnTo>
                    <a:cubicBezTo>
                      <a:pt x="3" y="1"/>
                      <a:pt x="2" y="1"/>
                      <a:pt x="1" y="2"/>
                    </a:cubicBezTo>
                    <a:cubicBezTo>
                      <a:pt x="1" y="2"/>
                      <a:pt x="0" y="3"/>
                      <a:pt x="0" y="4"/>
                    </a:cubicBezTo>
                    <a:lnTo>
                      <a:pt x="0" y="19"/>
                    </a:lnTo>
                    <a:cubicBezTo>
                      <a:pt x="0" y="20"/>
                      <a:pt x="1" y="21"/>
                      <a:pt x="2" y="21"/>
                    </a:cubicBezTo>
                    <a:cubicBezTo>
                      <a:pt x="2" y="22"/>
                      <a:pt x="3" y="22"/>
                      <a:pt x="4" y="22"/>
                    </a:cubicBezTo>
                    <a:lnTo>
                      <a:pt x="88" y="7"/>
                    </a:lnTo>
                    <a:cubicBezTo>
                      <a:pt x="90" y="7"/>
                      <a:pt x="91" y="5"/>
                      <a:pt x="91" y="3"/>
                    </a:cubicBezTo>
                    <a:cubicBezTo>
                      <a:pt x="90" y="2"/>
                      <a:pt x="89" y="0"/>
                      <a:pt x="87"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8" name="Freeform 159">
                <a:extLst>
                  <a:ext uri="{FF2B5EF4-FFF2-40B4-BE49-F238E27FC236}">
                    <a16:creationId xmlns:a16="http://schemas.microsoft.com/office/drawing/2014/main" id="{BAD1DFFD-6CC3-4A38-B7E5-305B3936DD05}"/>
                  </a:ext>
                </a:extLst>
              </p:cNvPr>
              <p:cNvSpPr>
                <a:spLocks/>
              </p:cNvSpPr>
              <p:nvPr/>
            </p:nvSpPr>
            <p:spPr bwMode="auto">
              <a:xfrm>
                <a:off x="4077" y="4405"/>
                <a:ext cx="101" cy="6"/>
              </a:xfrm>
              <a:custGeom>
                <a:avLst/>
                <a:gdLst>
                  <a:gd name="T0" fmla="*/ 3 w 178"/>
                  <a:gd name="T1" fmla="*/ 11 h 11"/>
                  <a:gd name="T2" fmla="*/ 175 w 178"/>
                  <a:gd name="T3" fmla="*/ 7 h 11"/>
                  <a:gd name="T4" fmla="*/ 178 w 178"/>
                  <a:gd name="T5" fmla="*/ 3 h 11"/>
                  <a:gd name="T6" fmla="*/ 175 w 178"/>
                  <a:gd name="T7" fmla="*/ 0 h 11"/>
                  <a:gd name="T8" fmla="*/ 3 w 178"/>
                  <a:gd name="T9" fmla="*/ 4 h 11"/>
                  <a:gd name="T10" fmla="*/ 0 w 178"/>
                  <a:gd name="T11" fmla="*/ 8 h 11"/>
                  <a:gd name="T12" fmla="*/ 3 w 178"/>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78" h="11">
                    <a:moveTo>
                      <a:pt x="3" y="11"/>
                    </a:moveTo>
                    <a:lnTo>
                      <a:pt x="175" y="7"/>
                    </a:lnTo>
                    <a:cubicBezTo>
                      <a:pt x="177" y="7"/>
                      <a:pt x="178" y="5"/>
                      <a:pt x="178" y="3"/>
                    </a:cubicBezTo>
                    <a:cubicBezTo>
                      <a:pt x="178" y="2"/>
                      <a:pt x="176" y="0"/>
                      <a:pt x="175" y="0"/>
                    </a:cubicBezTo>
                    <a:lnTo>
                      <a:pt x="3" y="4"/>
                    </a:lnTo>
                    <a:cubicBezTo>
                      <a:pt x="1" y="4"/>
                      <a:pt x="0" y="6"/>
                      <a:pt x="0" y="8"/>
                    </a:cubicBezTo>
                    <a:cubicBezTo>
                      <a:pt x="0" y="9"/>
                      <a:pt x="1" y="11"/>
                      <a:pt x="3"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69" name="Freeform 160">
                <a:extLst>
                  <a:ext uri="{FF2B5EF4-FFF2-40B4-BE49-F238E27FC236}">
                    <a16:creationId xmlns:a16="http://schemas.microsoft.com/office/drawing/2014/main" id="{B872AB24-3D5D-4E2C-B628-B118DE260C1B}"/>
                  </a:ext>
                </a:extLst>
              </p:cNvPr>
              <p:cNvSpPr>
                <a:spLocks/>
              </p:cNvSpPr>
              <p:nvPr/>
            </p:nvSpPr>
            <p:spPr bwMode="auto">
              <a:xfrm>
                <a:off x="3990" y="4396"/>
                <a:ext cx="84" cy="36"/>
              </a:xfrm>
              <a:custGeom>
                <a:avLst/>
                <a:gdLst>
                  <a:gd name="T0" fmla="*/ 83 w 147"/>
                  <a:gd name="T1" fmla="*/ 63 h 64"/>
                  <a:gd name="T2" fmla="*/ 103 w 147"/>
                  <a:gd name="T3" fmla="*/ 60 h 64"/>
                  <a:gd name="T4" fmla="*/ 145 w 147"/>
                  <a:gd name="T5" fmla="*/ 52 h 64"/>
                  <a:gd name="T6" fmla="*/ 147 w 147"/>
                  <a:gd name="T7" fmla="*/ 49 h 64"/>
                  <a:gd name="T8" fmla="*/ 147 w 147"/>
                  <a:gd name="T9" fmla="*/ 4 h 64"/>
                  <a:gd name="T10" fmla="*/ 146 w 147"/>
                  <a:gd name="T11" fmla="*/ 1 h 64"/>
                  <a:gd name="T12" fmla="*/ 143 w 147"/>
                  <a:gd name="T13" fmla="*/ 1 h 64"/>
                  <a:gd name="T14" fmla="*/ 2 w 147"/>
                  <a:gd name="T15" fmla="*/ 24 h 64"/>
                  <a:gd name="T16" fmla="*/ 0 w 147"/>
                  <a:gd name="T17" fmla="*/ 28 h 64"/>
                  <a:gd name="T18" fmla="*/ 3 w 147"/>
                  <a:gd name="T19" fmla="*/ 31 h 64"/>
                  <a:gd name="T20" fmla="*/ 142 w 147"/>
                  <a:gd name="T21" fmla="*/ 27 h 64"/>
                  <a:gd name="T22" fmla="*/ 146 w 147"/>
                  <a:gd name="T23" fmla="*/ 24 h 64"/>
                  <a:gd name="T24" fmla="*/ 142 w 147"/>
                  <a:gd name="T25" fmla="*/ 21 h 64"/>
                  <a:gd name="T26" fmla="*/ 49 w 147"/>
                  <a:gd name="T27" fmla="*/ 23 h 64"/>
                  <a:gd name="T28" fmla="*/ 141 w 147"/>
                  <a:gd name="T29" fmla="*/ 8 h 64"/>
                  <a:gd name="T30" fmla="*/ 141 w 147"/>
                  <a:gd name="T31" fmla="*/ 46 h 64"/>
                  <a:gd name="T32" fmla="*/ 102 w 147"/>
                  <a:gd name="T33" fmla="*/ 53 h 64"/>
                  <a:gd name="T34" fmla="*/ 81 w 147"/>
                  <a:gd name="T35" fmla="*/ 57 h 64"/>
                  <a:gd name="T36" fmla="*/ 79 w 147"/>
                  <a:gd name="T37" fmla="*/ 61 h 64"/>
                  <a:gd name="T38" fmla="*/ 83 w 147"/>
                  <a:gd name="T39"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64">
                    <a:moveTo>
                      <a:pt x="83" y="63"/>
                    </a:moveTo>
                    <a:lnTo>
                      <a:pt x="103" y="60"/>
                    </a:lnTo>
                    <a:lnTo>
                      <a:pt x="145" y="52"/>
                    </a:lnTo>
                    <a:cubicBezTo>
                      <a:pt x="146" y="52"/>
                      <a:pt x="147" y="51"/>
                      <a:pt x="147" y="49"/>
                    </a:cubicBezTo>
                    <a:lnTo>
                      <a:pt x="147" y="4"/>
                    </a:lnTo>
                    <a:cubicBezTo>
                      <a:pt x="147" y="3"/>
                      <a:pt x="147" y="2"/>
                      <a:pt x="146" y="1"/>
                    </a:cubicBezTo>
                    <a:cubicBezTo>
                      <a:pt x="145" y="1"/>
                      <a:pt x="144" y="0"/>
                      <a:pt x="143" y="1"/>
                    </a:cubicBezTo>
                    <a:lnTo>
                      <a:pt x="2" y="24"/>
                    </a:lnTo>
                    <a:cubicBezTo>
                      <a:pt x="1" y="24"/>
                      <a:pt x="0" y="26"/>
                      <a:pt x="0" y="28"/>
                    </a:cubicBezTo>
                    <a:cubicBezTo>
                      <a:pt x="0" y="29"/>
                      <a:pt x="1" y="31"/>
                      <a:pt x="3" y="31"/>
                    </a:cubicBezTo>
                    <a:lnTo>
                      <a:pt x="142" y="27"/>
                    </a:lnTo>
                    <a:cubicBezTo>
                      <a:pt x="144" y="27"/>
                      <a:pt x="146" y="26"/>
                      <a:pt x="146" y="24"/>
                    </a:cubicBezTo>
                    <a:cubicBezTo>
                      <a:pt x="145" y="22"/>
                      <a:pt x="144" y="21"/>
                      <a:pt x="142" y="21"/>
                    </a:cubicBezTo>
                    <a:lnTo>
                      <a:pt x="49" y="23"/>
                    </a:lnTo>
                    <a:lnTo>
                      <a:pt x="141" y="8"/>
                    </a:lnTo>
                    <a:lnTo>
                      <a:pt x="141" y="46"/>
                    </a:lnTo>
                    <a:lnTo>
                      <a:pt x="102" y="53"/>
                    </a:lnTo>
                    <a:lnTo>
                      <a:pt x="81" y="57"/>
                    </a:lnTo>
                    <a:cubicBezTo>
                      <a:pt x="80" y="57"/>
                      <a:pt x="78" y="59"/>
                      <a:pt x="79" y="61"/>
                    </a:cubicBezTo>
                    <a:cubicBezTo>
                      <a:pt x="79" y="63"/>
                      <a:pt x="81" y="64"/>
                      <a:pt x="83" y="6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0" name="Freeform 161">
                <a:extLst>
                  <a:ext uri="{FF2B5EF4-FFF2-40B4-BE49-F238E27FC236}">
                    <a16:creationId xmlns:a16="http://schemas.microsoft.com/office/drawing/2014/main" id="{783B1B74-321C-4852-B3D2-5111B235AC6B}"/>
                  </a:ext>
                </a:extLst>
              </p:cNvPr>
              <p:cNvSpPr>
                <a:spLocks/>
              </p:cNvSpPr>
              <p:nvPr/>
            </p:nvSpPr>
            <p:spPr bwMode="auto">
              <a:xfrm>
                <a:off x="3854" y="4428"/>
                <a:ext cx="118" cy="18"/>
              </a:xfrm>
              <a:custGeom>
                <a:avLst/>
                <a:gdLst>
                  <a:gd name="T0" fmla="*/ 204 w 208"/>
                  <a:gd name="T1" fmla="*/ 3 h 32"/>
                  <a:gd name="T2" fmla="*/ 201 w 208"/>
                  <a:gd name="T3" fmla="*/ 3 h 32"/>
                  <a:gd name="T4" fmla="*/ 201 w 208"/>
                  <a:gd name="T5" fmla="*/ 18 h 32"/>
                  <a:gd name="T6" fmla="*/ 75 w 208"/>
                  <a:gd name="T7" fmla="*/ 23 h 32"/>
                  <a:gd name="T8" fmla="*/ 205 w 208"/>
                  <a:gd name="T9" fmla="*/ 6 h 32"/>
                  <a:gd name="T10" fmla="*/ 204 w 208"/>
                  <a:gd name="T11" fmla="*/ 3 h 32"/>
                  <a:gd name="T12" fmla="*/ 201 w 208"/>
                  <a:gd name="T13" fmla="*/ 3 h 32"/>
                  <a:gd name="T14" fmla="*/ 204 w 208"/>
                  <a:gd name="T15" fmla="*/ 3 h 32"/>
                  <a:gd name="T16" fmla="*/ 204 w 208"/>
                  <a:gd name="T17" fmla="*/ 0 h 32"/>
                  <a:gd name="T18" fmla="*/ 3 w 208"/>
                  <a:gd name="T19" fmla="*/ 25 h 32"/>
                  <a:gd name="T20" fmla="*/ 0 w 208"/>
                  <a:gd name="T21" fmla="*/ 29 h 32"/>
                  <a:gd name="T22" fmla="*/ 3 w 208"/>
                  <a:gd name="T23" fmla="*/ 32 h 32"/>
                  <a:gd name="T24" fmla="*/ 205 w 208"/>
                  <a:gd name="T25" fmla="*/ 25 h 32"/>
                  <a:gd name="T26" fmla="*/ 208 w 208"/>
                  <a:gd name="T27" fmla="*/ 22 h 32"/>
                  <a:gd name="T28" fmla="*/ 208 w 208"/>
                  <a:gd name="T29" fmla="*/ 3 h 32"/>
                  <a:gd name="T30" fmla="*/ 207 w 208"/>
                  <a:gd name="T31" fmla="*/ 1 h 32"/>
                  <a:gd name="T32" fmla="*/ 204 w 208"/>
                  <a:gd name="T33" fmla="*/ 0 h 32"/>
                  <a:gd name="T34" fmla="*/ 204 w 208"/>
                  <a:gd name="T35"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8" h="32">
                    <a:moveTo>
                      <a:pt x="204" y="3"/>
                    </a:moveTo>
                    <a:lnTo>
                      <a:pt x="201" y="3"/>
                    </a:lnTo>
                    <a:lnTo>
                      <a:pt x="201" y="18"/>
                    </a:lnTo>
                    <a:lnTo>
                      <a:pt x="75" y="23"/>
                    </a:lnTo>
                    <a:lnTo>
                      <a:pt x="205" y="6"/>
                    </a:lnTo>
                    <a:lnTo>
                      <a:pt x="204" y="3"/>
                    </a:lnTo>
                    <a:lnTo>
                      <a:pt x="201" y="3"/>
                    </a:lnTo>
                    <a:lnTo>
                      <a:pt x="204" y="3"/>
                    </a:lnTo>
                    <a:lnTo>
                      <a:pt x="204" y="0"/>
                    </a:lnTo>
                    <a:lnTo>
                      <a:pt x="3" y="25"/>
                    </a:lnTo>
                    <a:cubicBezTo>
                      <a:pt x="1" y="25"/>
                      <a:pt x="0" y="27"/>
                      <a:pt x="0" y="29"/>
                    </a:cubicBezTo>
                    <a:cubicBezTo>
                      <a:pt x="0" y="30"/>
                      <a:pt x="1" y="32"/>
                      <a:pt x="3" y="32"/>
                    </a:cubicBezTo>
                    <a:lnTo>
                      <a:pt x="205" y="25"/>
                    </a:lnTo>
                    <a:cubicBezTo>
                      <a:pt x="206" y="25"/>
                      <a:pt x="208" y="23"/>
                      <a:pt x="208" y="22"/>
                    </a:cubicBezTo>
                    <a:lnTo>
                      <a:pt x="208" y="3"/>
                    </a:lnTo>
                    <a:cubicBezTo>
                      <a:pt x="208" y="2"/>
                      <a:pt x="207" y="1"/>
                      <a:pt x="207" y="1"/>
                    </a:cubicBezTo>
                    <a:cubicBezTo>
                      <a:pt x="206" y="0"/>
                      <a:pt x="205" y="0"/>
                      <a:pt x="204" y="0"/>
                    </a:cubicBezTo>
                    <a:lnTo>
                      <a:pt x="20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1" name="Freeform 162">
                <a:extLst>
                  <a:ext uri="{FF2B5EF4-FFF2-40B4-BE49-F238E27FC236}">
                    <a16:creationId xmlns:a16="http://schemas.microsoft.com/office/drawing/2014/main" id="{E98C31BE-E799-4F35-A24E-9EB154F46E10}"/>
                  </a:ext>
                </a:extLst>
              </p:cNvPr>
              <p:cNvSpPr>
                <a:spLocks/>
              </p:cNvSpPr>
              <p:nvPr/>
            </p:nvSpPr>
            <p:spPr bwMode="auto">
              <a:xfrm>
                <a:off x="3853" y="4453"/>
                <a:ext cx="14" cy="15"/>
              </a:xfrm>
              <a:custGeom>
                <a:avLst/>
                <a:gdLst>
                  <a:gd name="T0" fmla="*/ 1 w 25"/>
                  <a:gd name="T1" fmla="*/ 6 h 27"/>
                  <a:gd name="T2" fmla="*/ 19 w 25"/>
                  <a:gd name="T3" fmla="*/ 26 h 27"/>
                  <a:gd name="T4" fmla="*/ 23 w 25"/>
                  <a:gd name="T5" fmla="*/ 27 h 27"/>
                  <a:gd name="T6" fmla="*/ 25 w 25"/>
                  <a:gd name="T7" fmla="*/ 24 h 27"/>
                  <a:gd name="T8" fmla="*/ 25 w 25"/>
                  <a:gd name="T9" fmla="*/ 3 h 27"/>
                  <a:gd name="T10" fmla="*/ 22 w 25"/>
                  <a:gd name="T11" fmla="*/ 0 h 27"/>
                  <a:gd name="T12" fmla="*/ 19 w 25"/>
                  <a:gd name="T13" fmla="*/ 3 h 27"/>
                  <a:gd name="T14" fmla="*/ 19 w 25"/>
                  <a:gd name="T15" fmla="*/ 15 h 27"/>
                  <a:gd name="T16" fmla="*/ 6 w 25"/>
                  <a:gd name="T17" fmla="*/ 1 h 27"/>
                  <a:gd name="T18" fmla="*/ 1 w 25"/>
                  <a:gd name="T19" fmla="*/ 1 h 27"/>
                  <a:gd name="T20" fmla="*/ 1 w 25"/>
                  <a:gd name="T21"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1" y="6"/>
                    </a:moveTo>
                    <a:lnTo>
                      <a:pt x="19" y="26"/>
                    </a:lnTo>
                    <a:cubicBezTo>
                      <a:pt x="20" y="27"/>
                      <a:pt x="22" y="27"/>
                      <a:pt x="23" y="27"/>
                    </a:cubicBezTo>
                    <a:cubicBezTo>
                      <a:pt x="24" y="26"/>
                      <a:pt x="25" y="25"/>
                      <a:pt x="25" y="24"/>
                    </a:cubicBezTo>
                    <a:lnTo>
                      <a:pt x="25" y="3"/>
                    </a:lnTo>
                    <a:cubicBezTo>
                      <a:pt x="25" y="2"/>
                      <a:pt x="24" y="0"/>
                      <a:pt x="22" y="0"/>
                    </a:cubicBezTo>
                    <a:cubicBezTo>
                      <a:pt x="20" y="0"/>
                      <a:pt x="19" y="2"/>
                      <a:pt x="19" y="3"/>
                    </a:cubicBezTo>
                    <a:lnTo>
                      <a:pt x="19" y="15"/>
                    </a:lnTo>
                    <a:lnTo>
                      <a:pt x="6" y="1"/>
                    </a:lnTo>
                    <a:cubicBezTo>
                      <a:pt x="5" y="0"/>
                      <a:pt x="3"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2" name="Freeform 163">
                <a:extLst>
                  <a:ext uri="{FF2B5EF4-FFF2-40B4-BE49-F238E27FC236}">
                    <a16:creationId xmlns:a16="http://schemas.microsoft.com/office/drawing/2014/main" id="{F4796E0B-169A-4B5E-9E3F-E92A32E9D996}"/>
                  </a:ext>
                </a:extLst>
              </p:cNvPr>
              <p:cNvSpPr>
                <a:spLocks/>
              </p:cNvSpPr>
              <p:nvPr/>
            </p:nvSpPr>
            <p:spPr bwMode="auto">
              <a:xfrm>
                <a:off x="3792" y="4451"/>
                <a:ext cx="152" cy="20"/>
              </a:xfrm>
              <a:custGeom>
                <a:avLst/>
                <a:gdLst>
                  <a:gd name="T0" fmla="*/ 147 w 268"/>
                  <a:gd name="T1" fmla="*/ 5 h 35"/>
                  <a:gd name="T2" fmla="*/ 147 w 268"/>
                  <a:gd name="T3" fmla="*/ 22 h 35"/>
                  <a:gd name="T4" fmla="*/ 149 w 268"/>
                  <a:gd name="T5" fmla="*/ 24 h 35"/>
                  <a:gd name="T6" fmla="*/ 151 w 268"/>
                  <a:gd name="T7" fmla="*/ 25 h 35"/>
                  <a:gd name="T8" fmla="*/ 265 w 268"/>
                  <a:gd name="T9" fmla="*/ 6 h 35"/>
                  <a:gd name="T10" fmla="*/ 268 w 268"/>
                  <a:gd name="T11" fmla="*/ 3 h 35"/>
                  <a:gd name="T12" fmla="*/ 265 w 268"/>
                  <a:gd name="T13" fmla="*/ 0 h 35"/>
                  <a:gd name="T14" fmla="*/ 3 w 268"/>
                  <a:gd name="T15" fmla="*/ 5 h 35"/>
                  <a:gd name="T16" fmla="*/ 0 w 268"/>
                  <a:gd name="T17" fmla="*/ 8 h 35"/>
                  <a:gd name="T18" fmla="*/ 2 w 268"/>
                  <a:gd name="T19" fmla="*/ 11 h 35"/>
                  <a:gd name="T20" fmla="*/ 110 w 268"/>
                  <a:gd name="T21" fmla="*/ 35 h 35"/>
                  <a:gd name="T22" fmla="*/ 113 w 268"/>
                  <a:gd name="T23" fmla="*/ 33 h 35"/>
                  <a:gd name="T24" fmla="*/ 113 w 268"/>
                  <a:gd name="T25" fmla="*/ 29 h 35"/>
                  <a:gd name="T26" fmla="*/ 89 w 268"/>
                  <a:gd name="T27" fmla="*/ 6 h 35"/>
                  <a:gd name="T28" fmla="*/ 85 w 268"/>
                  <a:gd name="T29" fmla="*/ 6 h 35"/>
                  <a:gd name="T30" fmla="*/ 85 w 268"/>
                  <a:gd name="T31" fmla="*/ 10 h 35"/>
                  <a:gd name="T32" fmla="*/ 100 w 268"/>
                  <a:gd name="T33" fmla="*/ 26 h 35"/>
                  <a:gd name="T34" fmla="*/ 31 w 268"/>
                  <a:gd name="T35" fmla="*/ 11 h 35"/>
                  <a:gd name="T36" fmla="*/ 218 w 268"/>
                  <a:gd name="T37" fmla="*/ 7 h 35"/>
                  <a:gd name="T38" fmla="*/ 154 w 268"/>
                  <a:gd name="T39" fmla="*/ 18 h 35"/>
                  <a:gd name="T40" fmla="*/ 154 w 268"/>
                  <a:gd name="T41" fmla="*/ 5 h 35"/>
                  <a:gd name="T42" fmla="*/ 151 w 268"/>
                  <a:gd name="T43" fmla="*/ 1 h 35"/>
                  <a:gd name="T44" fmla="*/ 147 w 268"/>
                  <a:gd name="T4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8" h="35">
                    <a:moveTo>
                      <a:pt x="147" y="5"/>
                    </a:moveTo>
                    <a:lnTo>
                      <a:pt x="147" y="22"/>
                    </a:lnTo>
                    <a:cubicBezTo>
                      <a:pt x="147" y="23"/>
                      <a:pt x="148" y="23"/>
                      <a:pt x="149" y="24"/>
                    </a:cubicBezTo>
                    <a:cubicBezTo>
                      <a:pt x="149" y="25"/>
                      <a:pt x="150" y="25"/>
                      <a:pt x="151" y="25"/>
                    </a:cubicBezTo>
                    <a:lnTo>
                      <a:pt x="265" y="6"/>
                    </a:lnTo>
                    <a:cubicBezTo>
                      <a:pt x="267" y="6"/>
                      <a:pt x="268" y="5"/>
                      <a:pt x="268" y="3"/>
                    </a:cubicBezTo>
                    <a:cubicBezTo>
                      <a:pt x="268" y="1"/>
                      <a:pt x="266" y="0"/>
                      <a:pt x="265" y="0"/>
                    </a:cubicBezTo>
                    <a:lnTo>
                      <a:pt x="3" y="5"/>
                    </a:lnTo>
                    <a:cubicBezTo>
                      <a:pt x="1" y="5"/>
                      <a:pt x="0" y="6"/>
                      <a:pt x="0" y="8"/>
                    </a:cubicBezTo>
                    <a:cubicBezTo>
                      <a:pt x="0" y="9"/>
                      <a:pt x="1" y="11"/>
                      <a:pt x="2" y="11"/>
                    </a:cubicBezTo>
                    <a:lnTo>
                      <a:pt x="110" y="35"/>
                    </a:lnTo>
                    <a:cubicBezTo>
                      <a:pt x="111" y="35"/>
                      <a:pt x="113" y="34"/>
                      <a:pt x="113" y="33"/>
                    </a:cubicBezTo>
                    <a:cubicBezTo>
                      <a:pt x="114" y="32"/>
                      <a:pt x="114" y="30"/>
                      <a:pt x="113" y="29"/>
                    </a:cubicBezTo>
                    <a:lnTo>
                      <a:pt x="89" y="6"/>
                    </a:lnTo>
                    <a:cubicBezTo>
                      <a:pt x="88" y="5"/>
                      <a:pt x="86" y="5"/>
                      <a:pt x="85" y="6"/>
                    </a:cubicBezTo>
                    <a:cubicBezTo>
                      <a:pt x="83" y="7"/>
                      <a:pt x="83" y="9"/>
                      <a:pt x="85" y="10"/>
                    </a:cubicBezTo>
                    <a:lnTo>
                      <a:pt x="100" y="26"/>
                    </a:lnTo>
                    <a:lnTo>
                      <a:pt x="31" y="11"/>
                    </a:lnTo>
                    <a:lnTo>
                      <a:pt x="218" y="7"/>
                    </a:lnTo>
                    <a:lnTo>
                      <a:pt x="154" y="18"/>
                    </a:lnTo>
                    <a:lnTo>
                      <a:pt x="154" y="5"/>
                    </a:lnTo>
                    <a:cubicBezTo>
                      <a:pt x="154" y="3"/>
                      <a:pt x="153" y="1"/>
                      <a:pt x="151" y="1"/>
                    </a:cubicBezTo>
                    <a:cubicBezTo>
                      <a:pt x="149" y="1"/>
                      <a:pt x="147" y="3"/>
                      <a:pt x="147" y="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3" name="Freeform 164">
                <a:extLst>
                  <a:ext uri="{FF2B5EF4-FFF2-40B4-BE49-F238E27FC236}">
                    <a16:creationId xmlns:a16="http://schemas.microsoft.com/office/drawing/2014/main" id="{F4936501-6242-48B4-B070-529622416178}"/>
                  </a:ext>
                </a:extLst>
              </p:cNvPr>
              <p:cNvSpPr>
                <a:spLocks/>
              </p:cNvSpPr>
              <p:nvPr/>
            </p:nvSpPr>
            <p:spPr bwMode="auto">
              <a:xfrm>
                <a:off x="3887" y="4450"/>
                <a:ext cx="84" cy="26"/>
              </a:xfrm>
              <a:custGeom>
                <a:avLst/>
                <a:gdLst>
                  <a:gd name="T0" fmla="*/ 4 w 148"/>
                  <a:gd name="T1" fmla="*/ 45 h 46"/>
                  <a:gd name="T2" fmla="*/ 145 w 148"/>
                  <a:gd name="T3" fmla="*/ 20 h 46"/>
                  <a:gd name="T4" fmla="*/ 148 w 148"/>
                  <a:gd name="T5" fmla="*/ 17 h 46"/>
                  <a:gd name="T6" fmla="*/ 148 w 148"/>
                  <a:gd name="T7" fmla="*/ 3 h 46"/>
                  <a:gd name="T8" fmla="*/ 145 w 148"/>
                  <a:gd name="T9" fmla="*/ 0 h 46"/>
                  <a:gd name="T10" fmla="*/ 141 w 148"/>
                  <a:gd name="T11" fmla="*/ 3 h 46"/>
                  <a:gd name="T12" fmla="*/ 141 w 148"/>
                  <a:gd name="T13" fmla="*/ 14 h 46"/>
                  <a:gd name="T14" fmla="*/ 3 w 148"/>
                  <a:gd name="T15" fmla="*/ 39 h 46"/>
                  <a:gd name="T16" fmla="*/ 1 w 148"/>
                  <a:gd name="T17" fmla="*/ 43 h 46"/>
                  <a:gd name="T18" fmla="*/ 4 w 148"/>
                  <a:gd name="T1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46">
                    <a:moveTo>
                      <a:pt x="4" y="45"/>
                    </a:moveTo>
                    <a:lnTo>
                      <a:pt x="145" y="20"/>
                    </a:lnTo>
                    <a:cubicBezTo>
                      <a:pt x="147" y="20"/>
                      <a:pt x="148" y="18"/>
                      <a:pt x="148" y="17"/>
                    </a:cubicBezTo>
                    <a:lnTo>
                      <a:pt x="148" y="3"/>
                    </a:lnTo>
                    <a:cubicBezTo>
                      <a:pt x="148" y="2"/>
                      <a:pt x="147" y="0"/>
                      <a:pt x="145" y="0"/>
                    </a:cubicBezTo>
                    <a:cubicBezTo>
                      <a:pt x="143" y="0"/>
                      <a:pt x="141" y="2"/>
                      <a:pt x="141" y="3"/>
                    </a:cubicBezTo>
                    <a:lnTo>
                      <a:pt x="141" y="14"/>
                    </a:lnTo>
                    <a:lnTo>
                      <a:pt x="3" y="39"/>
                    </a:lnTo>
                    <a:cubicBezTo>
                      <a:pt x="1" y="39"/>
                      <a:pt x="0" y="41"/>
                      <a:pt x="1" y="43"/>
                    </a:cubicBezTo>
                    <a:cubicBezTo>
                      <a:pt x="1" y="44"/>
                      <a:pt x="3" y="46"/>
                      <a:pt x="4" y="4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4" name="Freeform 165">
                <a:extLst>
                  <a:ext uri="{FF2B5EF4-FFF2-40B4-BE49-F238E27FC236}">
                    <a16:creationId xmlns:a16="http://schemas.microsoft.com/office/drawing/2014/main" id="{70E095E8-726A-4355-A269-3C613D526641}"/>
                  </a:ext>
                </a:extLst>
              </p:cNvPr>
              <p:cNvSpPr>
                <a:spLocks/>
              </p:cNvSpPr>
              <p:nvPr/>
            </p:nvSpPr>
            <p:spPr bwMode="auto">
              <a:xfrm>
                <a:off x="3940" y="4447"/>
                <a:ext cx="97" cy="12"/>
              </a:xfrm>
              <a:custGeom>
                <a:avLst/>
                <a:gdLst>
                  <a:gd name="T0" fmla="*/ 81 w 170"/>
                  <a:gd name="T1" fmla="*/ 20 h 20"/>
                  <a:gd name="T2" fmla="*/ 167 w 170"/>
                  <a:gd name="T3" fmla="*/ 7 h 20"/>
                  <a:gd name="T4" fmla="*/ 170 w 170"/>
                  <a:gd name="T5" fmla="*/ 3 h 20"/>
                  <a:gd name="T6" fmla="*/ 166 w 170"/>
                  <a:gd name="T7" fmla="*/ 0 h 20"/>
                  <a:gd name="T8" fmla="*/ 4 w 170"/>
                  <a:gd name="T9" fmla="*/ 7 h 20"/>
                  <a:gd name="T10" fmla="*/ 0 w 170"/>
                  <a:gd name="T11" fmla="*/ 10 h 20"/>
                  <a:gd name="T12" fmla="*/ 4 w 170"/>
                  <a:gd name="T13" fmla="*/ 13 h 20"/>
                  <a:gd name="T14" fmla="*/ 109 w 170"/>
                  <a:gd name="T15" fmla="*/ 9 h 20"/>
                  <a:gd name="T16" fmla="*/ 80 w 170"/>
                  <a:gd name="T17" fmla="*/ 14 h 20"/>
                  <a:gd name="T18" fmla="*/ 78 w 170"/>
                  <a:gd name="T19" fmla="*/ 17 h 20"/>
                  <a:gd name="T20" fmla="*/ 81 w 170"/>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20">
                    <a:moveTo>
                      <a:pt x="81" y="20"/>
                    </a:moveTo>
                    <a:lnTo>
                      <a:pt x="167" y="7"/>
                    </a:lnTo>
                    <a:cubicBezTo>
                      <a:pt x="169" y="6"/>
                      <a:pt x="170" y="5"/>
                      <a:pt x="170" y="3"/>
                    </a:cubicBezTo>
                    <a:cubicBezTo>
                      <a:pt x="170" y="1"/>
                      <a:pt x="168" y="0"/>
                      <a:pt x="166" y="0"/>
                    </a:cubicBezTo>
                    <a:lnTo>
                      <a:pt x="4" y="7"/>
                    </a:lnTo>
                    <a:cubicBezTo>
                      <a:pt x="2" y="7"/>
                      <a:pt x="0" y="8"/>
                      <a:pt x="0" y="10"/>
                    </a:cubicBezTo>
                    <a:cubicBezTo>
                      <a:pt x="1" y="12"/>
                      <a:pt x="2" y="13"/>
                      <a:pt x="4" y="13"/>
                    </a:cubicBezTo>
                    <a:lnTo>
                      <a:pt x="109" y="9"/>
                    </a:lnTo>
                    <a:lnTo>
                      <a:pt x="80" y="14"/>
                    </a:lnTo>
                    <a:cubicBezTo>
                      <a:pt x="79" y="14"/>
                      <a:pt x="77" y="16"/>
                      <a:pt x="78" y="17"/>
                    </a:cubicBezTo>
                    <a:cubicBezTo>
                      <a:pt x="78" y="19"/>
                      <a:pt x="80" y="20"/>
                      <a:pt x="81"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5" name="Freeform 166">
                <a:extLst>
                  <a:ext uri="{FF2B5EF4-FFF2-40B4-BE49-F238E27FC236}">
                    <a16:creationId xmlns:a16="http://schemas.microsoft.com/office/drawing/2014/main" id="{D62648E2-7D71-472A-B02F-09827C42E3D2}"/>
                  </a:ext>
                </a:extLst>
              </p:cNvPr>
              <p:cNvSpPr>
                <a:spLocks/>
              </p:cNvSpPr>
              <p:nvPr/>
            </p:nvSpPr>
            <p:spPr bwMode="auto">
              <a:xfrm>
                <a:off x="3799" y="4531"/>
                <a:ext cx="17" cy="6"/>
              </a:xfrm>
              <a:custGeom>
                <a:avLst/>
                <a:gdLst>
                  <a:gd name="T0" fmla="*/ 4 w 30"/>
                  <a:gd name="T1" fmla="*/ 10 h 10"/>
                  <a:gd name="T2" fmla="*/ 27 w 30"/>
                  <a:gd name="T3" fmla="*/ 7 h 10"/>
                  <a:gd name="T4" fmla="*/ 30 w 30"/>
                  <a:gd name="T5" fmla="*/ 3 h 10"/>
                  <a:gd name="T6" fmla="*/ 26 w 30"/>
                  <a:gd name="T7" fmla="*/ 0 h 10"/>
                  <a:gd name="T8" fmla="*/ 3 w 30"/>
                  <a:gd name="T9" fmla="*/ 4 h 10"/>
                  <a:gd name="T10" fmla="*/ 1 w 30"/>
                  <a:gd name="T11" fmla="*/ 7 h 10"/>
                  <a:gd name="T12" fmla="*/ 4 w 30"/>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4" y="10"/>
                    </a:moveTo>
                    <a:lnTo>
                      <a:pt x="27" y="7"/>
                    </a:lnTo>
                    <a:cubicBezTo>
                      <a:pt x="29" y="7"/>
                      <a:pt x="30" y="5"/>
                      <a:pt x="30" y="3"/>
                    </a:cubicBezTo>
                    <a:cubicBezTo>
                      <a:pt x="30" y="1"/>
                      <a:pt x="28" y="0"/>
                      <a:pt x="26" y="0"/>
                    </a:cubicBezTo>
                    <a:lnTo>
                      <a:pt x="3" y="4"/>
                    </a:lnTo>
                    <a:cubicBezTo>
                      <a:pt x="2" y="4"/>
                      <a:pt x="0" y="6"/>
                      <a:pt x="1" y="7"/>
                    </a:cubicBezTo>
                    <a:cubicBezTo>
                      <a:pt x="1" y="9"/>
                      <a:pt x="3"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6" name="Freeform 167">
                <a:extLst>
                  <a:ext uri="{FF2B5EF4-FFF2-40B4-BE49-F238E27FC236}">
                    <a16:creationId xmlns:a16="http://schemas.microsoft.com/office/drawing/2014/main" id="{B74D3481-1515-4601-8D05-83A5CFAEA99A}"/>
                  </a:ext>
                </a:extLst>
              </p:cNvPr>
              <p:cNvSpPr>
                <a:spLocks/>
              </p:cNvSpPr>
              <p:nvPr/>
            </p:nvSpPr>
            <p:spPr bwMode="auto">
              <a:xfrm>
                <a:off x="3830" y="4521"/>
                <a:ext cx="51" cy="11"/>
              </a:xfrm>
              <a:custGeom>
                <a:avLst/>
                <a:gdLst>
                  <a:gd name="T0" fmla="*/ 4 w 91"/>
                  <a:gd name="T1" fmla="*/ 21 h 21"/>
                  <a:gd name="T2" fmla="*/ 88 w 91"/>
                  <a:gd name="T3" fmla="*/ 7 h 21"/>
                  <a:gd name="T4" fmla="*/ 91 w 91"/>
                  <a:gd name="T5" fmla="*/ 3 h 21"/>
                  <a:gd name="T6" fmla="*/ 87 w 91"/>
                  <a:gd name="T7" fmla="*/ 0 h 21"/>
                  <a:gd name="T8" fmla="*/ 3 w 91"/>
                  <a:gd name="T9" fmla="*/ 15 h 21"/>
                  <a:gd name="T10" fmla="*/ 0 w 91"/>
                  <a:gd name="T11" fmla="*/ 18 h 21"/>
                  <a:gd name="T12" fmla="*/ 4 w 9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91" h="21">
                    <a:moveTo>
                      <a:pt x="4" y="21"/>
                    </a:moveTo>
                    <a:lnTo>
                      <a:pt x="88" y="7"/>
                    </a:lnTo>
                    <a:cubicBezTo>
                      <a:pt x="90" y="6"/>
                      <a:pt x="91" y="5"/>
                      <a:pt x="91" y="3"/>
                    </a:cubicBezTo>
                    <a:cubicBezTo>
                      <a:pt x="90" y="1"/>
                      <a:pt x="89" y="0"/>
                      <a:pt x="87" y="0"/>
                    </a:cubicBezTo>
                    <a:lnTo>
                      <a:pt x="3" y="15"/>
                    </a:lnTo>
                    <a:cubicBezTo>
                      <a:pt x="1" y="15"/>
                      <a:pt x="0" y="17"/>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7" name="Freeform 168">
                <a:extLst>
                  <a:ext uri="{FF2B5EF4-FFF2-40B4-BE49-F238E27FC236}">
                    <a16:creationId xmlns:a16="http://schemas.microsoft.com/office/drawing/2014/main" id="{13B8F191-811C-4397-8BD0-0F1B531A05A3}"/>
                  </a:ext>
                </a:extLst>
              </p:cNvPr>
              <p:cNvSpPr>
                <a:spLocks/>
              </p:cNvSpPr>
              <p:nvPr/>
            </p:nvSpPr>
            <p:spPr bwMode="auto">
              <a:xfrm>
                <a:off x="3888" y="4505"/>
                <a:ext cx="82" cy="18"/>
              </a:xfrm>
              <a:custGeom>
                <a:avLst/>
                <a:gdLst>
                  <a:gd name="T0" fmla="*/ 4 w 146"/>
                  <a:gd name="T1" fmla="*/ 31 h 32"/>
                  <a:gd name="T2" fmla="*/ 143 w 146"/>
                  <a:gd name="T3" fmla="*/ 7 h 32"/>
                  <a:gd name="T4" fmla="*/ 145 w 146"/>
                  <a:gd name="T5" fmla="*/ 3 h 32"/>
                  <a:gd name="T6" fmla="*/ 142 w 146"/>
                  <a:gd name="T7" fmla="*/ 0 h 32"/>
                  <a:gd name="T8" fmla="*/ 3 w 146"/>
                  <a:gd name="T9" fmla="*/ 25 h 32"/>
                  <a:gd name="T10" fmla="*/ 1 w 146"/>
                  <a:gd name="T11" fmla="*/ 29 h 32"/>
                  <a:gd name="T12" fmla="*/ 4 w 146"/>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46" h="32">
                    <a:moveTo>
                      <a:pt x="4" y="31"/>
                    </a:moveTo>
                    <a:lnTo>
                      <a:pt x="143" y="7"/>
                    </a:lnTo>
                    <a:cubicBezTo>
                      <a:pt x="144" y="6"/>
                      <a:pt x="146" y="5"/>
                      <a:pt x="145" y="3"/>
                    </a:cubicBezTo>
                    <a:cubicBezTo>
                      <a:pt x="145" y="1"/>
                      <a:pt x="143" y="0"/>
                      <a:pt x="142" y="0"/>
                    </a:cubicBezTo>
                    <a:lnTo>
                      <a:pt x="3" y="25"/>
                    </a:lnTo>
                    <a:cubicBezTo>
                      <a:pt x="1" y="25"/>
                      <a:pt x="0" y="27"/>
                      <a:pt x="1" y="29"/>
                    </a:cubicBezTo>
                    <a:cubicBezTo>
                      <a:pt x="1" y="30"/>
                      <a:pt x="3"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8" name="Freeform 169">
                <a:extLst>
                  <a:ext uri="{FF2B5EF4-FFF2-40B4-BE49-F238E27FC236}">
                    <a16:creationId xmlns:a16="http://schemas.microsoft.com/office/drawing/2014/main" id="{2DB686C2-13A5-4136-B04B-DB08298DEC7D}"/>
                  </a:ext>
                </a:extLst>
              </p:cNvPr>
              <p:cNvSpPr>
                <a:spLocks/>
              </p:cNvSpPr>
              <p:nvPr/>
            </p:nvSpPr>
            <p:spPr bwMode="auto">
              <a:xfrm>
                <a:off x="3982" y="4447"/>
                <a:ext cx="89" cy="177"/>
              </a:xfrm>
              <a:custGeom>
                <a:avLst/>
                <a:gdLst>
                  <a:gd name="T0" fmla="*/ 4 w 156"/>
                  <a:gd name="T1" fmla="*/ 31 h 312"/>
                  <a:gd name="T2" fmla="*/ 0 w 156"/>
                  <a:gd name="T3" fmla="*/ 31 h 312"/>
                  <a:gd name="T4" fmla="*/ 0 w 156"/>
                  <a:gd name="T5" fmla="*/ 309 h 312"/>
                  <a:gd name="T6" fmla="*/ 2 w 156"/>
                  <a:gd name="T7" fmla="*/ 311 h 312"/>
                  <a:gd name="T8" fmla="*/ 4 w 156"/>
                  <a:gd name="T9" fmla="*/ 312 h 312"/>
                  <a:gd name="T10" fmla="*/ 153 w 156"/>
                  <a:gd name="T11" fmla="*/ 291 h 312"/>
                  <a:gd name="T12" fmla="*/ 156 w 156"/>
                  <a:gd name="T13" fmla="*/ 288 h 312"/>
                  <a:gd name="T14" fmla="*/ 156 w 156"/>
                  <a:gd name="T15" fmla="*/ 3 h 312"/>
                  <a:gd name="T16" fmla="*/ 154 w 156"/>
                  <a:gd name="T17" fmla="*/ 0 h 312"/>
                  <a:gd name="T18" fmla="*/ 152 w 156"/>
                  <a:gd name="T19" fmla="*/ 0 h 312"/>
                  <a:gd name="T20" fmla="*/ 3 w 156"/>
                  <a:gd name="T21" fmla="*/ 28 h 312"/>
                  <a:gd name="T22" fmla="*/ 0 w 156"/>
                  <a:gd name="T23" fmla="*/ 31 h 312"/>
                  <a:gd name="T24" fmla="*/ 4 w 156"/>
                  <a:gd name="T25" fmla="*/ 31 h 312"/>
                  <a:gd name="T26" fmla="*/ 4 w 156"/>
                  <a:gd name="T27" fmla="*/ 34 h 312"/>
                  <a:gd name="T28" fmla="*/ 149 w 156"/>
                  <a:gd name="T29" fmla="*/ 7 h 312"/>
                  <a:gd name="T30" fmla="*/ 149 w 156"/>
                  <a:gd name="T31" fmla="*/ 285 h 312"/>
                  <a:gd name="T32" fmla="*/ 7 w 156"/>
                  <a:gd name="T33" fmla="*/ 305 h 312"/>
                  <a:gd name="T34" fmla="*/ 7 w 156"/>
                  <a:gd name="T35" fmla="*/ 31 h 312"/>
                  <a:gd name="T36" fmla="*/ 4 w 156"/>
                  <a:gd name="T37" fmla="*/ 31 h 312"/>
                  <a:gd name="T38" fmla="*/ 4 w 156"/>
                  <a:gd name="T39" fmla="*/ 34 h 312"/>
                  <a:gd name="T40" fmla="*/ 4 w 156"/>
                  <a:gd name="T41" fmla="*/ 3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6" h="312">
                    <a:moveTo>
                      <a:pt x="4" y="31"/>
                    </a:moveTo>
                    <a:lnTo>
                      <a:pt x="0" y="31"/>
                    </a:lnTo>
                    <a:lnTo>
                      <a:pt x="0" y="309"/>
                    </a:lnTo>
                    <a:cubicBezTo>
                      <a:pt x="0" y="310"/>
                      <a:pt x="1" y="311"/>
                      <a:pt x="2" y="311"/>
                    </a:cubicBezTo>
                    <a:cubicBezTo>
                      <a:pt x="2" y="312"/>
                      <a:pt x="3" y="312"/>
                      <a:pt x="4" y="312"/>
                    </a:cubicBezTo>
                    <a:lnTo>
                      <a:pt x="153" y="291"/>
                    </a:lnTo>
                    <a:cubicBezTo>
                      <a:pt x="154" y="291"/>
                      <a:pt x="156" y="289"/>
                      <a:pt x="156" y="288"/>
                    </a:cubicBezTo>
                    <a:lnTo>
                      <a:pt x="156" y="3"/>
                    </a:lnTo>
                    <a:cubicBezTo>
                      <a:pt x="156" y="2"/>
                      <a:pt x="155" y="1"/>
                      <a:pt x="154" y="0"/>
                    </a:cubicBezTo>
                    <a:cubicBezTo>
                      <a:pt x="154" y="0"/>
                      <a:pt x="153" y="0"/>
                      <a:pt x="152" y="0"/>
                    </a:cubicBezTo>
                    <a:lnTo>
                      <a:pt x="3" y="28"/>
                    </a:lnTo>
                    <a:cubicBezTo>
                      <a:pt x="2" y="28"/>
                      <a:pt x="0" y="29"/>
                      <a:pt x="0" y="31"/>
                    </a:cubicBezTo>
                    <a:lnTo>
                      <a:pt x="4" y="31"/>
                    </a:lnTo>
                    <a:lnTo>
                      <a:pt x="4" y="34"/>
                    </a:lnTo>
                    <a:lnTo>
                      <a:pt x="149" y="7"/>
                    </a:lnTo>
                    <a:lnTo>
                      <a:pt x="149" y="285"/>
                    </a:lnTo>
                    <a:lnTo>
                      <a:pt x="7" y="305"/>
                    </a:lnTo>
                    <a:lnTo>
                      <a:pt x="7" y="31"/>
                    </a:lnTo>
                    <a:lnTo>
                      <a:pt x="4" y="31"/>
                    </a:lnTo>
                    <a:lnTo>
                      <a:pt x="4" y="34"/>
                    </a:lnTo>
                    <a:lnTo>
                      <a:pt x="4"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79" name="Freeform 170">
                <a:extLst>
                  <a:ext uri="{FF2B5EF4-FFF2-40B4-BE49-F238E27FC236}">
                    <a16:creationId xmlns:a16="http://schemas.microsoft.com/office/drawing/2014/main" id="{2AEEA24B-64CD-4FA2-8450-A8E5A274D611}"/>
                  </a:ext>
                </a:extLst>
              </p:cNvPr>
              <p:cNvSpPr>
                <a:spLocks/>
              </p:cNvSpPr>
              <p:nvPr/>
            </p:nvSpPr>
            <p:spPr bwMode="auto">
              <a:xfrm>
                <a:off x="3983" y="4489"/>
                <a:ext cx="88" cy="18"/>
              </a:xfrm>
              <a:custGeom>
                <a:avLst/>
                <a:gdLst>
                  <a:gd name="T0" fmla="*/ 4 w 155"/>
                  <a:gd name="T1" fmla="*/ 31 h 32"/>
                  <a:gd name="T2" fmla="*/ 152 w 155"/>
                  <a:gd name="T3" fmla="*/ 6 h 32"/>
                  <a:gd name="T4" fmla="*/ 154 w 155"/>
                  <a:gd name="T5" fmla="*/ 3 h 32"/>
                  <a:gd name="T6" fmla="*/ 150 w 155"/>
                  <a:gd name="T7" fmla="*/ 0 h 32"/>
                  <a:gd name="T8" fmla="*/ 3 w 155"/>
                  <a:gd name="T9" fmla="*/ 25 h 32"/>
                  <a:gd name="T10" fmla="*/ 1 w 155"/>
                  <a:gd name="T11" fmla="*/ 29 h 32"/>
                  <a:gd name="T12" fmla="*/ 4 w 155"/>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5" h="32">
                    <a:moveTo>
                      <a:pt x="4" y="31"/>
                    </a:moveTo>
                    <a:lnTo>
                      <a:pt x="152" y="6"/>
                    </a:lnTo>
                    <a:cubicBezTo>
                      <a:pt x="153" y="6"/>
                      <a:pt x="155" y="4"/>
                      <a:pt x="154" y="3"/>
                    </a:cubicBezTo>
                    <a:cubicBezTo>
                      <a:pt x="154" y="1"/>
                      <a:pt x="152" y="0"/>
                      <a:pt x="150" y="0"/>
                    </a:cubicBezTo>
                    <a:lnTo>
                      <a:pt x="3" y="25"/>
                    </a:lnTo>
                    <a:cubicBezTo>
                      <a:pt x="1" y="25"/>
                      <a:pt x="0" y="27"/>
                      <a:pt x="1" y="29"/>
                    </a:cubicBezTo>
                    <a:cubicBezTo>
                      <a:pt x="1" y="30"/>
                      <a:pt x="3"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0" name="Freeform 171">
                <a:extLst>
                  <a:ext uri="{FF2B5EF4-FFF2-40B4-BE49-F238E27FC236}">
                    <a16:creationId xmlns:a16="http://schemas.microsoft.com/office/drawing/2014/main" id="{491BCA20-F5AF-4E3F-B296-42D030FF4BB6}"/>
                  </a:ext>
                </a:extLst>
              </p:cNvPr>
              <p:cNvSpPr>
                <a:spLocks/>
              </p:cNvSpPr>
              <p:nvPr/>
            </p:nvSpPr>
            <p:spPr bwMode="auto">
              <a:xfrm>
                <a:off x="4013" y="4428"/>
                <a:ext cx="61" cy="13"/>
              </a:xfrm>
              <a:custGeom>
                <a:avLst/>
                <a:gdLst>
                  <a:gd name="T0" fmla="*/ 103 w 107"/>
                  <a:gd name="T1" fmla="*/ 16 h 24"/>
                  <a:gd name="T2" fmla="*/ 107 w 107"/>
                  <a:gd name="T3" fmla="*/ 16 h 24"/>
                  <a:gd name="T4" fmla="*/ 107 w 107"/>
                  <a:gd name="T5" fmla="*/ 3 h 24"/>
                  <a:gd name="T6" fmla="*/ 105 w 107"/>
                  <a:gd name="T7" fmla="*/ 1 h 24"/>
                  <a:gd name="T8" fmla="*/ 103 w 107"/>
                  <a:gd name="T9" fmla="*/ 0 h 24"/>
                  <a:gd name="T10" fmla="*/ 3 w 107"/>
                  <a:gd name="T11" fmla="*/ 18 h 24"/>
                  <a:gd name="T12" fmla="*/ 0 w 107"/>
                  <a:gd name="T13" fmla="*/ 21 h 24"/>
                  <a:gd name="T14" fmla="*/ 3 w 107"/>
                  <a:gd name="T15" fmla="*/ 24 h 24"/>
                  <a:gd name="T16" fmla="*/ 103 w 107"/>
                  <a:gd name="T17" fmla="*/ 24 h 24"/>
                  <a:gd name="T18" fmla="*/ 106 w 107"/>
                  <a:gd name="T19" fmla="*/ 21 h 24"/>
                  <a:gd name="T20" fmla="*/ 107 w 107"/>
                  <a:gd name="T21" fmla="*/ 16 h 24"/>
                  <a:gd name="T22" fmla="*/ 107 w 107"/>
                  <a:gd name="T23" fmla="*/ 16 h 24"/>
                  <a:gd name="T24" fmla="*/ 103 w 107"/>
                  <a:gd name="T25" fmla="*/ 16 h 24"/>
                  <a:gd name="T26" fmla="*/ 100 w 107"/>
                  <a:gd name="T27" fmla="*/ 15 h 24"/>
                  <a:gd name="T28" fmla="*/ 100 w 107"/>
                  <a:gd name="T29" fmla="*/ 17 h 24"/>
                  <a:gd name="T30" fmla="*/ 42 w 107"/>
                  <a:gd name="T31" fmla="*/ 18 h 24"/>
                  <a:gd name="T32" fmla="*/ 100 w 107"/>
                  <a:gd name="T33" fmla="*/ 7 h 24"/>
                  <a:gd name="T34" fmla="*/ 100 w 107"/>
                  <a:gd name="T35" fmla="*/ 16 h 24"/>
                  <a:gd name="T36" fmla="*/ 103 w 107"/>
                  <a:gd name="T37" fmla="*/ 16 h 24"/>
                  <a:gd name="T38" fmla="*/ 100 w 107"/>
                  <a:gd name="T39" fmla="*/ 15 h 24"/>
                  <a:gd name="T40" fmla="*/ 103 w 107"/>
                  <a:gd name="T4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24">
                    <a:moveTo>
                      <a:pt x="103" y="16"/>
                    </a:moveTo>
                    <a:lnTo>
                      <a:pt x="107" y="16"/>
                    </a:lnTo>
                    <a:lnTo>
                      <a:pt x="107" y="3"/>
                    </a:lnTo>
                    <a:cubicBezTo>
                      <a:pt x="107" y="2"/>
                      <a:pt x="106" y="1"/>
                      <a:pt x="105" y="1"/>
                    </a:cubicBezTo>
                    <a:cubicBezTo>
                      <a:pt x="105" y="0"/>
                      <a:pt x="104" y="0"/>
                      <a:pt x="103" y="0"/>
                    </a:cubicBezTo>
                    <a:lnTo>
                      <a:pt x="3" y="18"/>
                    </a:lnTo>
                    <a:cubicBezTo>
                      <a:pt x="1" y="18"/>
                      <a:pt x="0" y="20"/>
                      <a:pt x="0" y="21"/>
                    </a:cubicBezTo>
                    <a:cubicBezTo>
                      <a:pt x="0" y="23"/>
                      <a:pt x="2" y="24"/>
                      <a:pt x="3" y="24"/>
                    </a:cubicBezTo>
                    <a:lnTo>
                      <a:pt x="103" y="24"/>
                    </a:lnTo>
                    <a:cubicBezTo>
                      <a:pt x="104" y="24"/>
                      <a:pt x="106" y="23"/>
                      <a:pt x="106" y="21"/>
                    </a:cubicBezTo>
                    <a:lnTo>
                      <a:pt x="107" y="16"/>
                    </a:lnTo>
                    <a:lnTo>
                      <a:pt x="107" y="16"/>
                    </a:lnTo>
                    <a:lnTo>
                      <a:pt x="103" y="16"/>
                    </a:lnTo>
                    <a:lnTo>
                      <a:pt x="100" y="15"/>
                    </a:lnTo>
                    <a:lnTo>
                      <a:pt x="100" y="17"/>
                    </a:lnTo>
                    <a:lnTo>
                      <a:pt x="42" y="18"/>
                    </a:lnTo>
                    <a:lnTo>
                      <a:pt x="100" y="7"/>
                    </a:lnTo>
                    <a:lnTo>
                      <a:pt x="100" y="16"/>
                    </a:lnTo>
                    <a:lnTo>
                      <a:pt x="103" y="16"/>
                    </a:lnTo>
                    <a:lnTo>
                      <a:pt x="100" y="15"/>
                    </a:lnTo>
                    <a:lnTo>
                      <a:pt x="10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1" name="Freeform 172">
                <a:extLst>
                  <a:ext uri="{FF2B5EF4-FFF2-40B4-BE49-F238E27FC236}">
                    <a16:creationId xmlns:a16="http://schemas.microsoft.com/office/drawing/2014/main" id="{F7F05586-A7C4-48C3-BC69-59C7DD0D5E74}"/>
                  </a:ext>
                </a:extLst>
              </p:cNvPr>
              <p:cNvSpPr>
                <a:spLocks/>
              </p:cNvSpPr>
              <p:nvPr/>
            </p:nvSpPr>
            <p:spPr bwMode="auto">
              <a:xfrm>
                <a:off x="3659" y="4560"/>
                <a:ext cx="4" cy="102"/>
              </a:xfrm>
              <a:custGeom>
                <a:avLst/>
                <a:gdLst>
                  <a:gd name="T0" fmla="*/ 0 w 7"/>
                  <a:gd name="T1" fmla="*/ 3 h 180"/>
                  <a:gd name="T2" fmla="*/ 0 w 7"/>
                  <a:gd name="T3" fmla="*/ 176 h 180"/>
                  <a:gd name="T4" fmla="*/ 3 w 7"/>
                  <a:gd name="T5" fmla="*/ 180 h 180"/>
                  <a:gd name="T6" fmla="*/ 7 w 7"/>
                  <a:gd name="T7" fmla="*/ 176 h 180"/>
                  <a:gd name="T8" fmla="*/ 7 w 7"/>
                  <a:gd name="T9" fmla="*/ 3 h 180"/>
                  <a:gd name="T10" fmla="*/ 3 w 7"/>
                  <a:gd name="T11" fmla="*/ 0 h 180"/>
                  <a:gd name="T12" fmla="*/ 0 w 7"/>
                  <a:gd name="T13" fmla="*/ 3 h 180"/>
                </a:gdLst>
                <a:ahLst/>
                <a:cxnLst>
                  <a:cxn ang="0">
                    <a:pos x="T0" y="T1"/>
                  </a:cxn>
                  <a:cxn ang="0">
                    <a:pos x="T2" y="T3"/>
                  </a:cxn>
                  <a:cxn ang="0">
                    <a:pos x="T4" y="T5"/>
                  </a:cxn>
                  <a:cxn ang="0">
                    <a:pos x="T6" y="T7"/>
                  </a:cxn>
                  <a:cxn ang="0">
                    <a:pos x="T8" y="T9"/>
                  </a:cxn>
                  <a:cxn ang="0">
                    <a:pos x="T10" y="T11"/>
                  </a:cxn>
                  <a:cxn ang="0">
                    <a:pos x="T12" y="T13"/>
                  </a:cxn>
                </a:cxnLst>
                <a:rect l="0" t="0" r="r" b="b"/>
                <a:pathLst>
                  <a:path w="7" h="180">
                    <a:moveTo>
                      <a:pt x="0" y="3"/>
                    </a:moveTo>
                    <a:lnTo>
                      <a:pt x="0" y="176"/>
                    </a:lnTo>
                    <a:cubicBezTo>
                      <a:pt x="0" y="178"/>
                      <a:pt x="2" y="180"/>
                      <a:pt x="3" y="180"/>
                    </a:cubicBezTo>
                    <a:cubicBezTo>
                      <a:pt x="5" y="180"/>
                      <a:pt x="7" y="178"/>
                      <a:pt x="7" y="176"/>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2" name="Freeform 173">
                <a:extLst>
                  <a:ext uri="{FF2B5EF4-FFF2-40B4-BE49-F238E27FC236}">
                    <a16:creationId xmlns:a16="http://schemas.microsoft.com/office/drawing/2014/main" id="{33808CB4-50BB-43E0-B553-1BE9D906B945}"/>
                  </a:ext>
                </a:extLst>
              </p:cNvPr>
              <p:cNvSpPr>
                <a:spLocks/>
              </p:cNvSpPr>
              <p:nvPr/>
            </p:nvSpPr>
            <p:spPr bwMode="auto">
              <a:xfrm>
                <a:off x="3677" y="4556"/>
                <a:ext cx="3" cy="103"/>
              </a:xfrm>
              <a:custGeom>
                <a:avLst/>
                <a:gdLst>
                  <a:gd name="T0" fmla="*/ 0 w 6"/>
                  <a:gd name="T1" fmla="*/ 3 h 181"/>
                  <a:gd name="T2" fmla="*/ 0 w 6"/>
                  <a:gd name="T3" fmla="*/ 178 h 181"/>
                  <a:gd name="T4" fmla="*/ 3 w 6"/>
                  <a:gd name="T5" fmla="*/ 181 h 181"/>
                  <a:gd name="T6" fmla="*/ 6 w 6"/>
                  <a:gd name="T7" fmla="*/ 178 h 181"/>
                  <a:gd name="T8" fmla="*/ 6 w 6"/>
                  <a:gd name="T9" fmla="*/ 3 h 181"/>
                  <a:gd name="T10" fmla="*/ 3 w 6"/>
                  <a:gd name="T11" fmla="*/ 0 h 181"/>
                  <a:gd name="T12" fmla="*/ 0 w 6"/>
                  <a:gd name="T13" fmla="*/ 3 h 181"/>
                </a:gdLst>
                <a:ahLst/>
                <a:cxnLst>
                  <a:cxn ang="0">
                    <a:pos x="T0" y="T1"/>
                  </a:cxn>
                  <a:cxn ang="0">
                    <a:pos x="T2" y="T3"/>
                  </a:cxn>
                  <a:cxn ang="0">
                    <a:pos x="T4" y="T5"/>
                  </a:cxn>
                  <a:cxn ang="0">
                    <a:pos x="T6" y="T7"/>
                  </a:cxn>
                  <a:cxn ang="0">
                    <a:pos x="T8" y="T9"/>
                  </a:cxn>
                  <a:cxn ang="0">
                    <a:pos x="T10" y="T11"/>
                  </a:cxn>
                  <a:cxn ang="0">
                    <a:pos x="T12" y="T13"/>
                  </a:cxn>
                </a:cxnLst>
                <a:rect l="0" t="0" r="r" b="b"/>
                <a:pathLst>
                  <a:path w="6" h="181">
                    <a:moveTo>
                      <a:pt x="0" y="3"/>
                    </a:moveTo>
                    <a:lnTo>
                      <a:pt x="0" y="178"/>
                    </a:lnTo>
                    <a:cubicBezTo>
                      <a:pt x="0" y="179"/>
                      <a:pt x="1" y="181"/>
                      <a:pt x="3" y="181"/>
                    </a:cubicBezTo>
                    <a:cubicBezTo>
                      <a:pt x="5" y="181"/>
                      <a:pt x="6" y="179"/>
                      <a:pt x="6" y="178"/>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3" name="Freeform 174">
                <a:extLst>
                  <a:ext uri="{FF2B5EF4-FFF2-40B4-BE49-F238E27FC236}">
                    <a16:creationId xmlns:a16="http://schemas.microsoft.com/office/drawing/2014/main" id="{EAB3D2BD-1322-4655-8541-CF4ABD9A8EFF}"/>
                  </a:ext>
                </a:extLst>
              </p:cNvPr>
              <p:cNvSpPr>
                <a:spLocks/>
              </p:cNvSpPr>
              <p:nvPr/>
            </p:nvSpPr>
            <p:spPr bwMode="auto">
              <a:xfrm>
                <a:off x="3694" y="4553"/>
                <a:ext cx="3" cy="103"/>
              </a:xfrm>
              <a:custGeom>
                <a:avLst/>
                <a:gdLst>
                  <a:gd name="T0" fmla="*/ 0 w 6"/>
                  <a:gd name="T1" fmla="*/ 3 h 182"/>
                  <a:gd name="T2" fmla="*/ 0 w 6"/>
                  <a:gd name="T3" fmla="*/ 179 h 182"/>
                  <a:gd name="T4" fmla="*/ 3 w 6"/>
                  <a:gd name="T5" fmla="*/ 182 h 182"/>
                  <a:gd name="T6" fmla="*/ 6 w 6"/>
                  <a:gd name="T7" fmla="*/ 179 h 182"/>
                  <a:gd name="T8" fmla="*/ 6 w 6"/>
                  <a:gd name="T9" fmla="*/ 3 h 182"/>
                  <a:gd name="T10" fmla="*/ 3 w 6"/>
                  <a:gd name="T11" fmla="*/ 0 h 182"/>
                  <a:gd name="T12" fmla="*/ 0 w 6"/>
                  <a:gd name="T13" fmla="*/ 3 h 182"/>
                </a:gdLst>
                <a:ahLst/>
                <a:cxnLst>
                  <a:cxn ang="0">
                    <a:pos x="T0" y="T1"/>
                  </a:cxn>
                  <a:cxn ang="0">
                    <a:pos x="T2" y="T3"/>
                  </a:cxn>
                  <a:cxn ang="0">
                    <a:pos x="T4" y="T5"/>
                  </a:cxn>
                  <a:cxn ang="0">
                    <a:pos x="T6" y="T7"/>
                  </a:cxn>
                  <a:cxn ang="0">
                    <a:pos x="T8" y="T9"/>
                  </a:cxn>
                  <a:cxn ang="0">
                    <a:pos x="T10" y="T11"/>
                  </a:cxn>
                  <a:cxn ang="0">
                    <a:pos x="T12" y="T13"/>
                  </a:cxn>
                </a:cxnLst>
                <a:rect l="0" t="0" r="r" b="b"/>
                <a:pathLst>
                  <a:path w="6" h="182">
                    <a:moveTo>
                      <a:pt x="0" y="3"/>
                    </a:moveTo>
                    <a:lnTo>
                      <a:pt x="0" y="179"/>
                    </a:lnTo>
                    <a:cubicBezTo>
                      <a:pt x="0" y="181"/>
                      <a:pt x="1" y="182"/>
                      <a:pt x="3" y="182"/>
                    </a:cubicBezTo>
                    <a:cubicBezTo>
                      <a:pt x="5" y="182"/>
                      <a:pt x="6" y="181"/>
                      <a:pt x="6" y="179"/>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4" name="Freeform 175">
                <a:extLst>
                  <a:ext uri="{FF2B5EF4-FFF2-40B4-BE49-F238E27FC236}">
                    <a16:creationId xmlns:a16="http://schemas.microsoft.com/office/drawing/2014/main" id="{A08DB739-CB02-40BE-8F8A-5872B961AF48}"/>
                  </a:ext>
                </a:extLst>
              </p:cNvPr>
              <p:cNvSpPr>
                <a:spLocks/>
              </p:cNvSpPr>
              <p:nvPr/>
            </p:nvSpPr>
            <p:spPr bwMode="auto">
              <a:xfrm>
                <a:off x="3644" y="4554"/>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0"/>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5" name="Freeform 176">
                <a:extLst>
                  <a:ext uri="{FF2B5EF4-FFF2-40B4-BE49-F238E27FC236}">
                    <a16:creationId xmlns:a16="http://schemas.microsoft.com/office/drawing/2014/main" id="{1C079703-F38D-418B-A76D-E2A994E7211E}"/>
                  </a:ext>
                </a:extLst>
              </p:cNvPr>
              <p:cNvSpPr>
                <a:spLocks/>
              </p:cNvSpPr>
              <p:nvPr/>
            </p:nvSpPr>
            <p:spPr bwMode="auto">
              <a:xfrm>
                <a:off x="3644" y="4558"/>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6" name="Freeform 177">
                <a:extLst>
                  <a:ext uri="{FF2B5EF4-FFF2-40B4-BE49-F238E27FC236}">
                    <a16:creationId xmlns:a16="http://schemas.microsoft.com/office/drawing/2014/main" id="{BC1B7051-E837-433F-947D-1D5A274F55AC}"/>
                  </a:ext>
                </a:extLst>
              </p:cNvPr>
              <p:cNvSpPr>
                <a:spLocks/>
              </p:cNvSpPr>
              <p:nvPr/>
            </p:nvSpPr>
            <p:spPr bwMode="auto">
              <a:xfrm>
                <a:off x="3644" y="4562"/>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7" name="Freeform 178">
                <a:extLst>
                  <a:ext uri="{FF2B5EF4-FFF2-40B4-BE49-F238E27FC236}">
                    <a16:creationId xmlns:a16="http://schemas.microsoft.com/office/drawing/2014/main" id="{73D5F664-372F-48F9-9B58-88A83EB979D7}"/>
                  </a:ext>
                </a:extLst>
              </p:cNvPr>
              <p:cNvSpPr>
                <a:spLocks/>
              </p:cNvSpPr>
              <p:nvPr/>
            </p:nvSpPr>
            <p:spPr bwMode="auto">
              <a:xfrm>
                <a:off x="3644" y="4566"/>
                <a:ext cx="69" cy="16"/>
              </a:xfrm>
              <a:custGeom>
                <a:avLst/>
                <a:gdLst>
                  <a:gd name="T0" fmla="*/ 4 w 123"/>
                  <a:gd name="T1" fmla="*/ 28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6"/>
                    </a:lnTo>
                    <a:cubicBezTo>
                      <a:pt x="122" y="6"/>
                      <a:pt x="123" y="4"/>
                      <a:pt x="123" y="3"/>
                    </a:cubicBezTo>
                    <a:cubicBezTo>
                      <a:pt x="123" y="1"/>
                      <a:pt x="121" y="0"/>
                      <a:pt x="119" y="0"/>
                    </a:cubicBezTo>
                    <a:lnTo>
                      <a:pt x="3" y="21"/>
                    </a:lnTo>
                    <a:cubicBezTo>
                      <a:pt x="1" y="21"/>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8" name="Freeform 179">
                <a:extLst>
                  <a:ext uri="{FF2B5EF4-FFF2-40B4-BE49-F238E27FC236}">
                    <a16:creationId xmlns:a16="http://schemas.microsoft.com/office/drawing/2014/main" id="{AFF6F80D-713F-49B2-B6EE-D2726F574002}"/>
                  </a:ext>
                </a:extLst>
              </p:cNvPr>
              <p:cNvSpPr>
                <a:spLocks/>
              </p:cNvSpPr>
              <p:nvPr/>
            </p:nvSpPr>
            <p:spPr bwMode="auto">
              <a:xfrm>
                <a:off x="3644" y="4569"/>
                <a:ext cx="69" cy="17"/>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89" name="Freeform 180">
                <a:extLst>
                  <a:ext uri="{FF2B5EF4-FFF2-40B4-BE49-F238E27FC236}">
                    <a16:creationId xmlns:a16="http://schemas.microsoft.com/office/drawing/2014/main" id="{BC7BD7D4-E99A-46C0-90CD-F9BA711AEA68}"/>
                  </a:ext>
                </a:extLst>
              </p:cNvPr>
              <p:cNvSpPr>
                <a:spLocks/>
              </p:cNvSpPr>
              <p:nvPr/>
            </p:nvSpPr>
            <p:spPr bwMode="auto">
              <a:xfrm>
                <a:off x="3644" y="4573"/>
                <a:ext cx="69" cy="16"/>
              </a:xfrm>
              <a:custGeom>
                <a:avLst/>
                <a:gdLst>
                  <a:gd name="T0" fmla="*/ 4 w 123"/>
                  <a:gd name="T1" fmla="*/ 28 h 28"/>
                  <a:gd name="T2" fmla="*/ 120 w 123"/>
                  <a:gd name="T3" fmla="*/ 7 h 28"/>
                  <a:gd name="T4" fmla="*/ 123 w 123"/>
                  <a:gd name="T5" fmla="*/ 3 h 28"/>
                  <a:gd name="T6" fmla="*/ 119 w 123"/>
                  <a:gd name="T7" fmla="*/ 1 h 28"/>
                  <a:gd name="T8" fmla="*/ 3 w 123"/>
                  <a:gd name="T9" fmla="*/ 22 h 28"/>
                  <a:gd name="T10" fmla="*/ 1 w 123"/>
                  <a:gd name="T11" fmla="*/ 26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1"/>
                    </a:cubicBezTo>
                    <a:lnTo>
                      <a:pt x="3" y="22"/>
                    </a:lnTo>
                    <a:cubicBezTo>
                      <a:pt x="1" y="22"/>
                      <a:pt x="0" y="24"/>
                      <a:pt x="1" y="26"/>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0" name="Freeform 181">
                <a:extLst>
                  <a:ext uri="{FF2B5EF4-FFF2-40B4-BE49-F238E27FC236}">
                    <a16:creationId xmlns:a16="http://schemas.microsoft.com/office/drawing/2014/main" id="{5355F5F8-DE96-4451-B5FF-1D234D1AD6B2}"/>
                  </a:ext>
                </a:extLst>
              </p:cNvPr>
              <p:cNvSpPr>
                <a:spLocks/>
              </p:cNvSpPr>
              <p:nvPr/>
            </p:nvSpPr>
            <p:spPr bwMode="auto">
              <a:xfrm>
                <a:off x="3644" y="4577"/>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0"/>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1" name="Freeform 182">
                <a:extLst>
                  <a:ext uri="{FF2B5EF4-FFF2-40B4-BE49-F238E27FC236}">
                    <a16:creationId xmlns:a16="http://schemas.microsoft.com/office/drawing/2014/main" id="{8E047175-34BB-40BB-88C6-AC257F28BDC4}"/>
                  </a:ext>
                </a:extLst>
              </p:cNvPr>
              <p:cNvSpPr>
                <a:spLocks/>
              </p:cNvSpPr>
              <p:nvPr/>
            </p:nvSpPr>
            <p:spPr bwMode="auto">
              <a:xfrm>
                <a:off x="3644" y="4581"/>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2" name="Freeform 183">
                <a:extLst>
                  <a:ext uri="{FF2B5EF4-FFF2-40B4-BE49-F238E27FC236}">
                    <a16:creationId xmlns:a16="http://schemas.microsoft.com/office/drawing/2014/main" id="{6575A55F-2004-4C11-BE5E-71F8AE48A220}"/>
                  </a:ext>
                </a:extLst>
              </p:cNvPr>
              <p:cNvSpPr>
                <a:spLocks/>
              </p:cNvSpPr>
              <p:nvPr/>
            </p:nvSpPr>
            <p:spPr bwMode="auto">
              <a:xfrm>
                <a:off x="3644" y="4585"/>
                <a:ext cx="69" cy="16"/>
              </a:xfrm>
              <a:custGeom>
                <a:avLst/>
                <a:gdLst>
                  <a:gd name="T0" fmla="*/ 4 w 123"/>
                  <a:gd name="T1" fmla="*/ 28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6"/>
                    </a:lnTo>
                    <a:cubicBezTo>
                      <a:pt x="122" y="6"/>
                      <a:pt x="123" y="4"/>
                      <a:pt x="123" y="3"/>
                    </a:cubicBezTo>
                    <a:cubicBezTo>
                      <a:pt x="123" y="1"/>
                      <a:pt x="121" y="0"/>
                      <a:pt x="119" y="0"/>
                    </a:cubicBezTo>
                    <a:lnTo>
                      <a:pt x="3" y="21"/>
                    </a:lnTo>
                    <a:cubicBezTo>
                      <a:pt x="1" y="21"/>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3" name="Freeform 184">
                <a:extLst>
                  <a:ext uri="{FF2B5EF4-FFF2-40B4-BE49-F238E27FC236}">
                    <a16:creationId xmlns:a16="http://schemas.microsoft.com/office/drawing/2014/main" id="{430F44FE-EDA0-4FF0-B4E7-48F0ACA337E9}"/>
                  </a:ext>
                </a:extLst>
              </p:cNvPr>
              <p:cNvSpPr>
                <a:spLocks/>
              </p:cNvSpPr>
              <p:nvPr/>
            </p:nvSpPr>
            <p:spPr bwMode="auto">
              <a:xfrm>
                <a:off x="3644" y="4589"/>
                <a:ext cx="69" cy="16"/>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8"/>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4" name="Freeform 185">
                <a:extLst>
                  <a:ext uri="{FF2B5EF4-FFF2-40B4-BE49-F238E27FC236}">
                    <a16:creationId xmlns:a16="http://schemas.microsoft.com/office/drawing/2014/main" id="{A8E4EA91-14DA-4E96-818B-14419DD6B175}"/>
                  </a:ext>
                </a:extLst>
              </p:cNvPr>
              <p:cNvSpPr>
                <a:spLocks/>
              </p:cNvSpPr>
              <p:nvPr/>
            </p:nvSpPr>
            <p:spPr bwMode="auto">
              <a:xfrm>
                <a:off x="3644" y="4593"/>
                <a:ext cx="69" cy="16"/>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1"/>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5" name="Freeform 186">
                <a:extLst>
                  <a:ext uri="{FF2B5EF4-FFF2-40B4-BE49-F238E27FC236}">
                    <a16:creationId xmlns:a16="http://schemas.microsoft.com/office/drawing/2014/main" id="{443F4FC2-3530-421D-B769-3EB03F7CBEAF}"/>
                  </a:ext>
                </a:extLst>
              </p:cNvPr>
              <p:cNvSpPr>
                <a:spLocks/>
              </p:cNvSpPr>
              <p:nvPr/>
            </p:nvSpPr>
            <p:spPr bwMode="auto">
              <a:xfrm>
                <a:off x="3644" y="4597"/>
                <a:ext cx="69" cy="15"/>
              </a:xfrm>
              <a:custGeom>
                <a:avLst/>
                <a:gdLst>
                  <a:gd name="T0" fmla="*/ 4 w 123"/>
                  <a:gd name="T1" fmla="*/ 28 h 28"/>
                  <a:gd name="T2" fmla="*/ 120 w 123"/>
                  <a:gd name="T3" fmla="*/ 7 h 28"/>
                  <a:gd name="T4" fmla="*/ 123 w 123"/>
                  <a:gd name="T5" fmla="*/ 3 h 28"/>
                  <a:gd name="T6" fmla="*/ 119 w 123"/>
                  <a:gd name="T7" fmla="*/ 0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0"/>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6" name="Freeform 187">
                <a:extLst>
                  <a:ext uri="{FF2B5EF4-FFF2-40B4-BE49-F238E27FC236}">
                    <a16:creationId xmlns:a16="http://schemas.microsoft.com/office/drawing/2014/main" id="{7208B0FB-D119-41E9-9481-97C13A5BC017}"/>
                  </a:ext>
                </a:extLst>
              </p:cNvPr>
              <p:cNvSpPr>
                <a:spLocks/>
              </p:cNvSpPr>
              <p:nvPr/>
            </p:nvSpPr>
            <p:spPr bwMode="auto">
              <a:xfrm>
                <a:off x="3644" y="4601"/>
                <a:ext cx="69" cy="15"/>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7" name="Freeform 188">
                <a:extLst>
                  <a:ext uri="{FF2B5EF4-FFF2-40B4-BE49-F238E27FC236}">
                    <a16:creationId xmlns:a16="http://schemas.microsoft.com/office/drawing/2014/main" id="{83A1D5CF-B34E-465D-A6A9-6EA894A6163C}"/>
                  </a:ext>
                </a:extLst>
              </p:cNvPr>
              <p:cNvSpPr>
                <a:spLocks/>
              </p:cNvSpPr>
              <p:nvPr/>
            </p:nvSpPr>
            <p:spPr bwMode="auto">
              <a:xfrm>
                <a:off x="3644" y="4605"/>
                <a:ext cx="69" cy="15"/>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8" name="Freeform 189">
                <a:extLst>
                  <a:ext uri="{FF2B5EF4-FFF2-40B4-BE49-F238E27FC236}">
                    <a16:creationId xmlns:a16="http://schemas.microsoft.com/office/drawing/2014/main" id="{2071B349-3494-4C70-98F3-8D37FE4B8595}"/>
                  </a:ext>
                </a:extLst>
              </p:cNvPr>
              <p:cNvSpPr>
                <a:spLocks/>
              </p:cNvSpPr>
              <p:nvPr/>
            </p:nvSpPr>
            <p:spPr bwMode="auto">
              <a:xfrm>
                <a:off x="3644" y="4609"/>
                <a:ext cx="69" cy="15"/>
              </a:xfrm>
              <a:custGeom>
                <a:avLst/>
                <a:gdLst>
                  <a:gd name="T0" fmla="*/ 4 w 123"/>
                  <a:gd name="T1" fmla="*/ 27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7"/>
                    </a:moveTo>
                    <a:lnTo>
                      <a:pt x="120" y="6"/>
                    </a:lnTo>
                    <a:cubicBezTo>
                      <a:pt x="122" y="6"/>
                      <a:pt x="123" y="4"/>
                      <a:pt x="123" y="3"/>
                    </a:cubicBezTo>
                    <a:cubicBezTo>
                      <a:pt x="123" y="1"/>
                      <a:pt x="121" y="0"/>
                      <a:pt x="119" y="0"/>
                    </a:cubicBezTo>
                    <a:lnTo>
                      <a:pt x="3" y="21"/>
                    </a:lnTo>
                    <a:cubicBezTo>
                      <a:pt x="1" y="21"/>
                      <a:pt x="0" y="23"/>
                      <a:pt x="1" y="25"/>
                    </a:cubicBezTo>
                    <a:cubicBezTo>
                      <a:pt x="1" y="27"/>
                      <a:pt x="3"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99" name="Freeform 190">
                <a:extLst>
                  <a:ext uri="{FF2B5EF4-FFF2-40B4-BE49-F238E27FC236}">
                    <a16:creationId xmlns:a16="http://schemas.microsoft.com/office/drawing/2014/main" id="{4ACAF21D-7FD2-48CE-B758-830513369F58}"/>
                  </a:ext>
                </a:extLst>
              </p:cNvPr>
              <p:cNvSpPr>
                <a:spLocks/>
              </p:cNvSpPr>
              <p:nvPr/>
            </p:nvSpPr>
            <p:spPr bwMode="auto">
              <a:xfrm>
                <a:off x="3644" y="4612"/>
                <a:ext cx="69" cy="16"/>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0" name="Freeform 191">
                <a:extLst>
                  <a:ext uri="{FF2B5EF4-FFF2-40B4-BE49-F238E27FC236}">
                    <a16:creationId xmlns:a16="http://schemas.microsoft.com/office/drawing/2014/main" id="{F90AE648-5133-4209-AD2C-5A68981C05EF}"/>
                  </a:ext>
                </a:extLst>
              </p:cNvPr>
              <p:cNvSpPr>
                <a:spLocks/>
              </p:cNvSpPr>
              <p:nvPr/>
            </p:nvSpPr>
            <p:spPr bwMode="auto">
              <a:xfrm>
                <a:off x="3644" y="4616"/>
                <a:ext cx="69" cy="16"/>
              </a:xfrm>
              <a:custGeom>
                <a:avLst/>
                <a:gdLst>
                  <a:gd name="T0" fmla="*/ 4 w 123"/>
                  <a:gd name="T1" fmla="*/ 28 h 28"/>
                  <a:gd name="T2" fmla="*/ 120 w 123"/>
                  <a:gd name="T3" fmla="*/ 7 h 28"/>
                  <a:gd name="T4" fmla="*/ 123 w 123"/>
                  <a:gd name="T5" fmla="*/ 3 h 28"/>
                  <a:gd name="T6" fmla="*/ 119 w 123"/>
                  <a:gd name="T7" fmla="*/ 1 h 28"/>
                  <a:gd name="T8" fmla="*/ 3 w 123"/>
                  <a:gd name="T9" fmla="*/ 22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7"/>
                      <a:pt x="123" y="5"/>
                      <a:pt x="123" y="3"/>
                    </a:cubicBezTo>
                    <a:cubicBezTo>
                      <a:pt x="123" y="1"/>
                      <a:pt x="121" y="0"/>
                      <a:pt x="119" y="1"/>
                    </a:cubicBezTo>
                    <a:lnTo>
                      <a:pt x="3" y="22"/>
                    </a:lnTo>
                    <a:cubicBezTo>
                      <a:pt x="1" y="22"/>
                      <a:pt x="0" y="24"/>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1" name="Freeform 192">
                <a:extLst>
                  <a:ext uri="{FF2B5EF4-FFF2-40B4-BE49-F238E27FC236}">
                    <a16:creationId xmlns:a16="http://schemas.microsoft.com/office/drawing/2014/main" id="{53E0ACD6-DE7E-4724-995E-C6ED411508F7}"/>
                  </a:ext>
                </a:extLst>
              </p:cNvPr>
              <p:cNvSpPr>
                <a:spLocks/>
              </p:cNvSpPr>
              <p:nvPr/>
            </p:nvSpPr>
            <p:spPr bwMode="auto">
              <a:xfrm>
                <a:off x="3644" y="4620"/>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2" name="Freeform 193">
                <a:extLst>
                  <a:ext uri="{FF2B5EF4-FFF2-40B4-BE49-F238E27FC236}">
                    <a16:creationId xmlns:a16="http://schemas.microsoft.com/office/drawing/2014/main" id="{B5E45F7A-079E-42BD-8BB1-8039ED510FDD}"/>
                  </a:ext>
                </a:extLst>
              </p:cNvPr>
              <p:cNvSpPr>
                <a:spLocks/>
              </p:cNvSpPr>
              <p:nvPr/>
            </p:nvSpPr>
            <p:spPr bwMode="auto">
              <a:xfrm>
                <a:off x="3644" y="4624"/>
                <a:ext cx="69" cy="16"/>
              </a:xfrm>
              <a:custGeom>
                <a:avLst/>
                <a:gdLst>
                  <a:gd name="T0" fmla="*/ 4 w 123"/>
                  <a:gd name="T1" fmla="*/ 28 h 28"/>
                  <a:gd name="T2" fmla="*/ 120 w 123"/>
                  <a:gd name="T3" fmla="*/ 7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7"/>
                    </a:lnTo>
                    <a:cubicBezTo>
                      <a:pt x="122" y="6"/>
                      <a:pt x="123" y="5"/>
                      <a:pt x="123" y="3"/>
                    </a:cubicBezTo>
                    <a:cubicBezTo>
                      <a:pt x="123" y="1"/>
                      <a:pt x="121" y="0"/>
                      <a:pt x="119" y="0"/>
                    </a:cubicBezTo>
                    <a:lnTo>
                      <a:pt x="3" y="21"/>
                    </a:lnTo>
                    <a:cubicBezTo>
                      <a:pt x="1" y="22"/>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3" name="Freeform 194">
                <a:extLst>
                  <a:ext uri="{FF2B5EF4-FFF2-40B4-BE49-F238E27FC236}">
                    <a16:creationId xmlns:a16="http://schemas.microsoft.com/office/drawing/2014/main" id="{2C2889BD-0CDF-47A3-AA80-BF6EDC84686F}"/>
                  </a:ext>
                </a:extLst>
              </p:cNvPr>
              <p:cNvSpPr>
                <a:spLocks/>
              </p:cNvSpPr>
              <p:nvPr/>
            </p:nvSpPr>
            <p:spPr bwMode="auto">
              <a:xfrm>
                <a:off x="3644" y="4628"/>
                <a:ext cx="69" cy="16"/>
              </a:xfrm>
              <a:custGeom>
                <a:avLst/>
                <a:gdLst>
                  <a:gd name="T0" fmla="*/ 4 w 123"/>
                  <a:gd name="T1" fmla="*/ 28 h 28"/>
                  <a:gd name="T2" fmla="*/ 120 w 123"/>
                  <a:gd name="T3" fmla="*/ 6 h 28"/>
                  <a:gd name="T4" fmla="*/ 123 w 123"/>
                  <a:gd name="T5" fmla="*/ 3 h 28"/>
                  <a:gd name="T6" fmla="*/ 119 w 123"/>
                  <a:gd name="T7" fmla="*/ 0 h 28"/>
                  <a:gd name="T8" fmla="*/ 3 w 123"/>
                  <a:gd name="T9" fmla="*/ 21 h 28"/>
                  <a:gd name="T10" fmla="*/ 1 w 123"/>
                  <a:gd name="T11" fmla="*/ 25 h 28"/>
                  <a:gd name="T12" fmla="*/ 4 w 1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23" h="28">
                    <a:moveTo>
                      <a:pt x="4" y="28"/>
                    </a:moveTo>
                    <a:lnTo>
                      <a:pt x="120" y="6"/>
                    </a:lnTo>
                    <a:cubicBezTo>
                      <a:pt x="122" y="6"/>
                      <a:pt x="123" y="4"/>
                      <a:pt x="123" y="3"/>
                    </a:cubicBezTo>
                    <a:cubicBezTo>
                      <a:pt x="123" y="1"/>
                      <a:pt x="121" y="0"/>
                      <a:pt x="119" y="0"/>
                    </a:cubicBezTo>
                    <a:lnTo>
                      <a:pt x="3" y="21"/>
                    </a:lnTo>
                    <a:cubicBezTo>
                      <a:pt x="1" y="21"/>
                      <a:pt x="0" y="23"/>
                      <a:pt x="1" y="25"/>
                    </a:cubicBezTo>
                    <a:cubicBezTo>
                      <a:pt x="1" y="27"/>
                      <a:pt x="3"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4" name="Freeform 195">
                <a:extLst>
                  <a:ext uri="{FF2B5EF4-FFF2-40B4-BE49-F238E27FC236}">
                    <a16:creationId xmlns:a16="http://schemas.microsoft.com/office/drawing/2014/main" id="{AB889BE9-B2B7-4945-85CC-E9BD427DE1F2}"/>
                  </a:ext>
                </a:extLst>
              </p:cNvPr>
              <p:cNvSpPr>
                <a:spLocks/>
              </p:cNvSpPr>
              <p:nvPr/>
            </p:nvSpPr>
            <p:spPr bwMode="auto">
              <a:xfrm>
                <a:off x="3644" y="4631"/>
                <a:ext cx="69" cy="17"/>
              </a:xfrm>
              <a:custGeom>
                <a:avLst/>
                <a:gdLst>
                  <a:gd name="T0" fmla="*/ 4 w 123"/>
                  <a:gd name="T1" fmla="*/ 28 h 29"/>
                  <a:gd name="T2" fmla="*/ 120 w 123"/>
                  <a:gd name="T3" fmla="*/ 7 h 29"/>
                  <a:gd name="T4" fmla="*/ 123 w 123"/>
                  <a:gd name="T5" fmla="*/ 3 h 29"/>
                  <a:gd name="T6" fmla="*/ 119 w 123"/>
                  <a:gd name="T7" fmla="*/ 1 h 29"/>
                  <a:gd name="T8" fmla="*/ 3 w 123"/>
                  <a:gd name="T9" fmla="*/ 22 h 29"/>
                  <a:gd name="T10" fmla="*/ 1 w 123"/>
                  <a:gd name="T11" fmla="*/ 26 h 29"/>
                  <a:gd name="T12" fmla="*/ 4 w 123"/>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23" h="29">
                    <a:moveTo>
                      <a:pt x="4" y="28"/>
                    </a:moveTo>
                    <a:lnTo>
                      <a:pt x="120" y="7"/>
                    </a:lnTo>
                    <a:cubicBezTo>
                      <a:pt x="122" y="7"/>
                      <a:pt x="123" y="5"/>
                      <a:pt x="123" y="3"/>
                    </a:cubicBezTo>
                    <a:cubicBezTo>
                      <a:pt x="123" y="2"/>
                      <a:pt x="121" y="0"/>
                      <a:pt x="119" y="1"/>
                    </a:cubicBezTo>
                    <a:lnTo>
                      <a:pt x="3" y="22"/>
                    </a:lnTo>
                    <a:cubicBezTo>
                      <a:pt x="1"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5" name="Freeform 196">
                <a:extLst>
                  <a:ext uri="{FF2B5EF4-FFF2-40B4-BE49-F238E27FC236}">
                    <a16:creationId xmlns:a16="http://schemas.microsoft.com/office/drawing/2014/main" id="{66727A27-C6F6-4275-A17B-C0BA49FF4199}"/>
                  </a:ext>
                </a:extLst>
              </p:cNvPr>
              <p:cNvSpPr>
                <a:spLocks/>
              </p:cNvSpPr>
              <p:nvPr/>
            </p:nvSpPr>
            <p:spPr bwMode="auto">
              <a:xfrm>
                <a:off x="3644" y="4636"/>
                <a:ext cx="69" cy="15"/>
              </a:xfrm>
              <a:custGeom>
                <a:avLst/>
                <a:gdLst>
                  <a:gd name="T0" fmla="*/ 4 w 123"/>
                  <a:gd name="T1" fmla="*/ 27 h 27"/>
                  <a:gd name="T2" fmla="*/ 120 w 123"/>
                  <a:gd name="T3" fmla="*/ 7 h 27"/>
                  <a:gd name="T4" fmla="*/ 123 w 123"/>
                  <a:gd name="T5" fmla="*/ 3 h 27"/>
                  <a:gd name="T6" fmla="*/ 119 w 123"/>
                  <a:gd name="T7" fmla="*/ 0 h 27"/>
                  <a:gd name="T8" fmla="*/ 3 w 123"/>
                  <a:gd name="T9" fmla="*/ 20 h 27"/>
                  <a:gd name="T10" fmla="*/ 1 w 123"/>
                  <a:gd name="T11" fmla="*/ 24 h 27"/>
                  <a:gd name="T12" fmla="*/ 4 w 123"/>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23" h="27">
                    <a:moveTo>
                      <a:pt x="4" y="27"/>
                    </a:moveTo>
                    <a:lnTo>
                      <a:pt x="120" y="7"/>
                    </a:lnTo>
                    <a:cubicBezTo>
                      <a:pt x="122" y="6"/>
                      <a:pt x="123" y="5"/>
                      <a:pt x="123" y="3"/>
                    </a:cubicBezTo>
                    <a:cubicBezTo>
                      <a:pt x="123" y="1"/>
                      <a:pt x="121" y="0"/>
                      <a:pt x="119" y="0"/>
                    </a:cubicBezTo>
                    <a:lnTo>
                      <a:pt x="3" y="20"/>
                    </a:lnTo>
                    <a:cubicBezTo>
                      <a:pt x="1" y="20"/>
                      <a:pt x="0" y="22"/>
                      <a:pt x="1" y="24"/>
                    </a:cubicBezTo>
                    <a:cubicBezTo>
                      <a:pt x="1" y="26"/>
                      <a:pt x="3"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6" name="Freeform 197">
                <a:extLst>
                  <a:ext uri="{FF2B5EF4-FFF2-40B4-BE49-F238E27FC236}">
                    <a16:creationId xmlns:a16="http://schemas.microsoft.com/office/drawing/2014/main" id="{C462324C-E9F6-42EF-AD3D-B6D32697AB09}"/>
                  </a:ext>
                </a:extLst>
              </p:cNvPr>
              <p:cNvSpPr>
                <a:spLocks/>
              </p:cNvSpPr>
              <p:nvPr/>
            </p:nvSpPr>
            <p:spPr bwMode="auto">
              <a:xfrm>
                <a:off x="3644" y="4640"/>
                <a:ext cx="69" cy="14"/>
              </a:xfrm>
              <a:custGeom>
                <a:avLst/>
                <a:gdLst>
                  <a:gd name="T0" fmla="*/ 4 w 123"/>
                  <a:gd name="T1" fmla="*/ 26 h 26"/>
                  <a:gd name="T2" fmla="*/ 120 w 123"/>
                  <a:gd name="T3" fmla="*/ 7 h 26"/>
                  <a:gd name="T4" fmla="*/ 123 w 123"/>
                  <a:gd name="T5" fmla="*/ 3 h 26"/>
                  <a:gd name="T6" fmla="*/ 119 w 123"/>
                  <a:gd name="T7" fmla="*/ 1 h 26"/>
                  <a:gd name="T8" fmla="*/ 3 w 123"/>
                  <a:gd name="T9" fmla="*/ 19 h 26"/>
                  <a:gd name="T10" fmla="*/ 0 w 123"/>
                  <a:gd name="T11" fmla="*/ 23 h 26"/>
                  <a:gd name="T12" fmla="*/ 4 w 123"/>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23" h="26">
                    <a:moveTo>
                      <a:pt x="4" y="26"/>
                    </a:moveTo>
                    <a:lnTo>
                      <a:pt x="120" y="7"/>
                    </a:lnTo>
                    <a:cubicBezTo>
                      <a:pt x="122" y="7"/>
                      <a:pt x="123" y="5"/>
                      <a:pt x="123" y="3"/>
                    </a:cubicBezTo>
                    <a:cubicBezTo>
                      <a:pt x="123" y="2"/>
                      <a:pt x="121" y="0"/>
                      <a:pt x="119" y="1"/>
                    </a:cubicBezTo>
                    <a:lnTo>
                      <a:pt x="3" y="19"/>
                    </a:lnTo>
                    <a:cubicBezTo>
                      <a:pt x="1" y="19"/>
                      <a:pt x="0" y="21"/>
                      <a:pt x="0" y="23"/>
                    </a:cubicBezTo>
                    <a:cubicBezTo>
                      <a:pt x="1"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7" name="Freeform 198">
                <a:extLst>
                  <a:ext uri="{FF2B5EF4-FFF2-40B4-BE49-F238E27FC236}">
                    <a16:creationId xmlns:a16="http://schemas.microsoft.com/office/drawing/2014/main" id="{422F5937-2EFB-4C2C-A723-D03B727F5266}"/>
                  </a:ext>
                </a:extLst>
              </p:cNvPr>
              <p:cNvSpPr>
                <a:spLocks/>
              </p:cNvSpPr>
              <p:nvPr/>
            </p:nvSpPr>
            <p:spPr bwMode="auto">
              <a:xfrm>
                <a:off x="3644" y="4644"/>
                <a:ext cx="69" cy="14"/>
              </a:xfrm>
              <a:custGeom>
                <a:avLst/>
                <a:gdLst>
                  <a:gd name="T0" fmla="*/ 4 w 123"/>
                  <a:gd name="T1" fmla="*/ 24 h 24"/>
                  <a:gd name="T2" fmla="*/ 120 w 123"/>
                  <a:gd name="T3" fmla="*/ 6 h 24"/>
                  <a:gd name="T4" fmla="*/ 123 w 123"/>
                  <a:gd name="T5" fmla="*/ 3 h 24"/>
                  <a:gd name="T6" fmla="*/ 119 w 123"/>
                  <a:gd name="T7" fmla="*/ 0 h 24"/>
                  <a:gd name="T8" fmla="*/ 3 w 123"/>
                  <a:gd name="T9" fmla="*/ 18 h 24"/>
                  <a:gd name="T10" fmla="*/ 0 w 123"/>
                  <a:gd name="T11" fmla="*/ 21 h 24"/>
                  <a:gd name="T12" fmla="*/ 4 w 12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23" h="24">
                    <a:moveTo>
                      <a:pt x="4" y="24"/>
                    </a:moveTo>
                    <a:lnTo>
                      <a:pt x="120" y="6"/>
                    </a:lnTo>
                    <a:cubicBezTo>
                      <a:pt x="122" y="6"/>
                      <a:pt x="123" y="4"/>
                      <a:pt x="123" y="3"/>
                    </a:cubicBezTo>
                    <a:cubicBezTo>
                      <a:pt x="123" y="1"/>
                      <a:pt x="121" y="0"/>
                      <a:pt x="119" y="0"/>
                    </a:cubicBezTo>
                    <a:lnTo>
                      <a:pt x="3" y="18"/>
                    </a:lnTo>
                    <a:cubicBezTo>
                      <a:pt x="1" y="18"/>
                      <a:pt x="0" y="20"/>
                      <a:pt x="0" y="21"/>
                    </a:cubicBezTo>
                    <a:cubicBezTo>
                      <a:pt x="1"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8" name="Freeform 199">
                <a:extLst>
                  <a:ext uri="{FF2B5EF4-FFF2-40B4-BE49-F238E27FC236}">
                    <a16:creationId xmlns:a16="http://schemas.microsoft.com/office/drawing/2014/main" id="{1F75E79C-6977-4FC8-B4F8-A7FA1E5C67C1}"/>
                  </a:ext>
                </a:extLst>
              </p:cNvPr>
              <p:cNvSpPr>
                <a:spLocks/>
              </p:cNvSpPr>
              <p:nvPr/>
            </p:nvSpPr>
            <p:spPr bwMode="auto">
              <a:xfrm>
                <a:off x="3644" y="4649"/>
                <a:ext cx="70" cy="12"/>
              </a:xfrm>
              <a:custGeom>
                <a:avLst/>
                <a:gdLst>
                  <a:gd name="T0" fmla="*/ 4 w 124"/>
                  <a:gd name="T1" fmla="*/ 22 h 22"/>
                  <a:gd name="T2" fmla="*/ 121 w 124"/>
                  <a:gd name="T3" fmla="*/ 6 h 22"/>
                  <a:gd name="T4" fmla="*/ 123 w 124"/>
                  <a:gd name="T5" fmla="*/ 3 h 22"/>
                  <a:gd name="T6" fmla="*/ 120 w 124"/>
                  <a:gd name="T7" fmla="*/ 0 h 22"/>
                  <a:gd name="T8" fmla="*/ 3 w 124"/>
                  <a:gd name="T9" fmla="*/ 15 h 22"/>
                  <a:gd name="T10" fmla="*/ 0 w 124"/>
                  <a:gd name="T11" fmla="*/ 19 h 22"/>
                  <a:gd name="T12" fmla="*/ 4 w 124"/>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24" h="22">
                    <a:moveTo>
                      <a:pt x="4" y="22"/>
                    </a:moveTo>
                    <a:lnTo>
                      <a:pt x="121" y="6"/>
                    </a:lnTo>
                    <a:cubicBezTo>
                      <a:pt x="122" y="6"/>
                      <a:pt x="124" y="5"/>
                      <a:pt x="123" y="3"/>
                    </a:cubicBezTo>
                    <a:cubicBezTo>
                      <a:pt x="123" y="1"/>
                      <a:pt x="122" y="0"/>
                      <a:pt x="120" y="0"/>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09" name="Freeform 200">
                <a:extLst>
                  <a:ext uri="{FF2B5EF4-FFF2-40B4-BE49-F238E27FC236}">
                    <a16:creationId xmlns:a16="http://schemas.microsoft.com/office/drawing/2014/main" id="{9A371ABE-B674-45EA-A819-06AC53F4D015}"/>
                  </a:ext>
                </a:extLst>
              </p:cNvPr>
              <p:cNvSpPr>
                <a:spLocks/>
              </p:cNvSpPr>
              <p:nvPr/>
            </p:nvSpPr>
            <p:spPr bwMode="auto">
              <a:xfrm>
                <a:off x="4003" y="4500"/>
                <a:ext cx="4" cy="120"/>
              </a:xfrm>
              <a:custGeom>
                <a:avLst/>
                <a:gdLst>
                  <a:gd name="T0" fmla="*/ 0 w 7"/>
                  <a:gd name="T1" fmla="*/ 4 h 212"/>
                  <a:gd name="T2" fmla="*/ 0 w 7"/>
                  <a:gd name="T3" fmla="*/ 208 h 212"/>
                  <a:gd name="T4" fmla="*/ 3 w 7"/>
                  <a:gd name="T5" fmla="*/ 212 h 212"/>
                  <a:gd name="T6" fmla="*/ 7 w 7"/>
                  <a:gd name="T7" fmla="*/ 208 h 212"/>
                  <a:gd name="T8" fmla="*/ 7 w 7"/>
                  <a:gd name="T9" fmla="*/ 4 h 212"/>
                  <a:gd name="T10" fmla="*/ 3 w 7"/>
                  <a:gd name="T11" fmla="*/ 0 h 212"/>
                  <a:gd name="T12" fmla="*/ 0 w 7"/>
                  <a:gd name="T13" fmla="*/ 4 h 212"/>
                </a:gdLst>
                <a:ahLst/>
                <a:cxnLst>
                  <a:cxn ang="0">
                    <a:pos x="T0" y="T1"/>
                  </a:cxn>
                  <a:cxn ang="0">
                    <a:pos x="T2" y="T3"/>
                  </a:cxn>
                  <a:cxn ang="0">
                    <a:pos x="T4" y="T5"/>
                  </a:cxn>
                  <a:cxn ang="0">
                    <a:pos x="T6" y="T7"/>
                  </a:cxn>
                  <a:cxn ang="0">
                    <a:pos x="T8" y="T9"/>
                  </a:cxn>
                  <a:cxn ang="0">
                    <a:pos x="T10" y="T11"/>
                  </a:cxn>
                  <a:cxn ang="0">
                    <a:pos x="T12" y="T13"/>
                  </a:cxn>
                </a:cxnLst>
                <a:rect l="0" t="0" r="r" b="b"/>
                <a:pathLst>
                  <a:path w="7" h="212">
                    <a:moveTo>
                      <a:pt x="0" y="4"/>
                    </a:moveTo>
                    <a:lnTo>
                      <a:pt x="0" y="208"/>
                    </a:lnTo>
                    <a:cubicBezTo>
                      <a:pt x="0" y="210"/>
                      <a:pt x="2" y="212"/>
                      <a:pt x="3" y="212"/>
                    </a:cubicBezTo>
                    <a:cubicBezTo>
                      <a:pt x="5" y="212"/>
                      <a:pt x="7" y="210"/>
                      <a:pt x="7" y="208"/>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10" name="Freeform 201">
                <a:extLst>
                  <a:ext uri="{FF2B5EF4-FFF2-40B4-BE49-F238E27FC236}">
                    <a16:creationId xmlns:a16="http://schemas.microsoft.com/office/drawing/2014/main" id="{E4715860-3FCE-43D9-8601-C04865C4B9FC}"/>
                  </a:ext>
                </a:extLst>
              </p:cNvPr>
              <p:cNvSpPr>
                <a:spLocks/>
              </p:cNvSpPr>
              <p:nvPr/>
            </p:nvSpPr>
            <p:spPr bwMode="auto">
              <a:xfrm>
                <a:off x="4025" y="4496"/>
                <a:ext cx="4" cy="121"/>
              </a:xfrm>
              <a:custGeom>
                <a:avLst/>
                <a:gdLst>
                  <a:gd name="T0" fmla="*/ 0 w 7"/>
                  <a:gd name="T1" fmla="*/ 3 h 213"/>
                  <a:gd name="T2" fmla="*/ 0 w 7"/>
                  <a:gd name="T3" fmla="*/ 210 h 213"/>
                  <a:gd name="T4" fmla="*/ 3 w 7"/>
                  <a:gd name="T5" fmla="*/ 213 h 213"/>
                  <a:gd name="T6" fmla="*/ 7 w 7"/>
                  <a:gd name="T7" fmla="*/ 210 h 213"/>
                  <a:gd name="T8" fmla="*/ 7 w 7"/>
                  <a:gd name="T9" fmla="*/ 3 h 213"/>
                  <a:gd name="T10" fmla="*/ 3 w 7"/>
                  <a:gd name="T11" fmla="*/ 0 h 213"/>
                  <a:gd name="T12" fmla="*/ 0 w 7"/>
                  <a:gd name="T13" fmla="*/ 3 h 213"/>
                </a:gdLst>
                <a:ahLst/>
                <a:cxnLst>
                  <a:cxn ang="0">
                    <a:pos x="T0" y="T1"/>
                  </a:cxn>
                  <a:cxn ang="0">
                    <a:pos x="T2" y="T3"/>
                  </a:cxn>
                  <a:cxn ang="0">
                    <a:pos x="T4" y="T5"/>
                  </a:cxn>
                  <a:cxn ang="0">
                    <a:pos x="T6" y="T7"/>
                  </a:cxn>
                  <a:cxn ang="0">
                    <a:pos x="T8" y="T9"/>
                  </a:cxn>
                  <a:cxn ang="0">
                    <a:pos x="T10" y="T11"/>
                  </a:cxn>
                  <a:cxn ang="0">
                    <a:pos x="T12" y="T13"/>
                  </a:cxn>
                </a:cxnLst>
                <a:rect l="0" t="0" r="r" b="b"/>
                <a:pathLst>
                  <a:path w="7" h="213">
                    <a:moveTo>
                      <a:pt x="0" y="3"/>
                    </a:moveTo>
                    <a:lnTo>
                      <a:pt x="0" y="210"/>
                    </a:lnTo>
                    <a:cubicBezTo>
                      <a:pt x="0" y="211"/>
                      <a:pt x="1" y="213"/>
                      <a:pt x="3" y="213"/>
                    </a:cubicBezTo>
                    <a:cubicBezTo>
                      <a:pt x="5" y="213"/>
                      <a:pt x="7" y="211"/>
                      <a:pt x="7" y="210"/>
                    </a:cubicBezTo>
                    <a:lnTo>
                      <a:pt x="7" y="3"/>
                    </a:lnTo>
                    <a:cubicBezTo>
                      <a:pt x="7"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11" name="Freeform 202">
                <a:extLst>
                  <a:ext uri="{FF2B5EF4-FFF2-40B4-BE49-F238E27FC236}">
                    <a16:creationId xmlns:a16="http://schemas.microsoft.com/office/drawing/2014/main" id="{12D0B7B0-A921-4DA4-9E6E-CB4B3E02A870}"/>
                  </a:ext>
                </a:extLst>
              </p:cNvPr>
              <p:cNvSpPr>
                <a:spLocks/>
              </p:cNvSpPr>
              <p:nvPr/>
            </p:nvSpPr>
            <p:spPr bwMode="auto">
              <a:xfrm>
                <a:off x="4046" y="4493"/>
                <a:ext cx="4" cy="121"/>
              </a:xfrm>
              <a:custGeom>
                <a:avLst/>
                <a:gdLst>
                  <a:gd name="T0" fmla="*/ 0 w 7"/>
                  <a:gd name="T1" fmla="*/ 3 h 213"/>
                  <a:gd name="T2" fmla="*/ 0 w 7"/>
                  <a:gd name="T3" fmla="*/ 210 h 213"/>
                  <a:gd name="T4" fmla="*/ 3 w 7"/>
                  <a:gd name="T5" fmla="*/ 213 h 213"/>
                  <a:gd name="T6" fmla="*/ 7 w 7"/>
                  <a:gd name="T7" fmla="*/ 210 h 213"/>
                  <a:gd name="T8" fmla="*/ 7 w 7"/>
                  <a:gd name="T9" fmla="*/ 3 h 213"/>
                  <a:gd name="T10" fmla="*/ 3 w 7"/>
                  <a:gd name="T11" fmla="*/ 0 h 213"/>
                  <a:gd name="T12" fmla="*/ 0 w 7"/>
                  <a:gd name="T13" fmla="*/ 3 h 213"/>
                </a:gdLst>
                <a:ahLst/>
                <a:cxnLst>
                  <a:cxn ang="0">
                    <a:pos x="T0" y="T1"/>
                  </a:cxn>
                  <a:cxn ang="0">
                    <a:pos x="T2" y="T3"/>
                  </a:cxn>
                  <a:cxn ang="0">
                    <a:pos x="T4" y="T5"/>
                  </a:cxn>
                  <a:cxn ang="0">
                    <a:pos x="T6" y="T7"/>
                  </a:cxn>
                  <a:cxn ang="0">
                    <a:pos x="T8" y="T9"/>
                  </a:cxn>
                  <a:cxn ang="0">
                    <a:pos x="T10" y="T11"/>
                  </a:cxn>
                  <a:cxn ang="0">
                    <a:pos x="T12" y="T13"/>
                  </a:cxn>
                </a:cxnLst>
                <a:rect l="0" t="0" r="r" b="b"/>
                <a:pathLst>
                  <a:path w="7" h="213">
                    <a:moveTo>
                      <a:pt x="0" y="3"/>
                    </a:moveTo>
                    <a:lnTo>
                      <a:pt x="0" y="210"/>
                    </a:lnTo>
                    <a:cubicBezTo>
                      <a:pt x="0" y="212"/>
                      <a:pt x="1" y="213"/>
                      <a:pt x="3" y="213"/>
                    </a:cubicBezTo>
                    <a:cubicBezTo>
                      <a:pt x="5" y="213"/>
                      <a:pt x="7" y="212"/>
                      <a:pt x="7" y="210"/>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12" name="Freeform 203">
                <a:extLst>
                  <a:ext uri="{FF2B5EF4-FFF2-40B4-BE49-F238E27FC236}">
                    <a16:creationId xmlns:a16="http://schemas.microsoft.com/office/drawing/2014/main" id="{93E8B6F1-25F9-44AC-A73A-DF67BE04EF86}"/>
                  </a:ext>
                </a:extLst>
              </p:cNvPr>
              <p:cNvSpPr>
                <a:spLocks/>
              </p:cNvSpPr>
              <p:nvPr/>
            </p:nvSpPr>
            <p:spPr bwMode="auto">
              <a:xfrm>
                <a:off x="3983" y="4494"/>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13" name="Freeform 204">
                <a:extLst>
                  <a:ext uri="{FF2B5EF4-FFF2-40B4-BE49-F238E27FC236}">
                    <a16:creationId xmlns:a16="http://schemas.microsoft.com/office/drawing/2014/main" id="{2BF6D79E-A719-4015-BB6C-DB512129022A}"/>
                  </a:ext>
                </a:extLst>
              </p:cNvPr>
              <p:cNvSpPr>
                <a:spLocks/>
              </p:cNvSpPr>
              <p:nvPr/>
            </p:nvSpPr>
            <p:spPr bwMode="auto">
              <a:xfrm>
                <a:off x="3983" y="4498"/>
                <a:ext cx="88" cy="19"/>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77" name="Group 406">
              <a:extLst>
                <a:ext uri="{FF2B5EF4-FFF2-40B4-BE49-F238E27FC236}">
                  <a16:creationId xmlns:a16="http://schemas.microsoft.com/office/drawing/2014/main" id="{A9A83947-60CC-4D66-A0DE-2F523BECA40F}"/>
                </a:ext>
              </a:extLst>
            </p:cNvPr>
            <p:cNvGrpSpPr>
              <a:grpSpLocks/>
            </p:cNvGrpSpPr>
            <p:nvPr/>
          </p:nvGrpSpPr>
          <p:grpSpPr bwMode="auto">
            <a:xfrm>
              <a:off x="5240338" y="6291635"/>
              <a:ext cx="1222375" cy="842963"/>
              <a:chOff x="3301" y="4503"/>
              <a:chExt cx="770" cy="531"/>
            </a:xfrm>
            <a:noFill/>
          </p:grpSpPr>
          <p:sp>
            <p:nvSpPr>
              <p:cNvPr id="7914" name="Freeform 206">
                <a:extLst>
                  <a:ext uri="{FF2B5EF4-FFF2-40B4-BE49-F238E27FC236}">
                    <a16:creationId xmlns:a16="http://schemas.microsoft.com/office/drawing/2014/main" id="{013FF34A-498D-4E03-8A64-58088113246D}"/>
                  </a:ext>
                </a:extLst>
              </p:cNvPr>
              <p:cNvSpPr>
                <a:spLocks/>
              </p:cNvSpPr>
              <p:nvPr/>
            </p:nvSpPr>
            <p:spPr bwMode="auto">
              <a:xfrm>
                <a:off x="3983" y="4503"/>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5" name="Freeform 207">
                <a:extLst>
                  <a:ext uri="{FF2B5EF4-FFF2-40B4-BE49-F238E27FC236}">
                    <a16:creationId xmlns:a16="http://schemas.microsoft.com/office/drawing/2014/main" id="{A36192C6-60F5-4F5B-96AE-68F4233D760C}"/>
                  </a:ext>
                </a:extLst>
              </p:cNvPr>
              <p:cNvSpPr>
                <a:spLocks/>
              </p:cNvSpPr>
              <p:nvPr/>
            </p:nvSpPr>
            <p:spPr bwMode="auto">
              <a:xfrm>
                <a:off x="3983" y="4508"/>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6" name="Freeform 208">
                <a:extLst>
                  <a:ext uri="{FF2B5EF4-FFF2-40B4-BE49-F238E27FC236}">
                    <a16:creationId xmlns:a16="http://schemas.microsoft.com/office/drawing/2014/main" id="{DBA6DAD6-C3AD-4054-B11F-10BA75043CB6}"/>
                  </a:ext>
                </a:extLst>
              </p:cNvPr>
              <p:cNvSpPr>
                <a:spLocks/>
              </p:cNvSpPr>
              <p:nvPr/>
            </p:nvSpPr>
            <p:spPr bwMode="auto">
              <a:xfrm>
                <a:off x="3983" y="4512"/>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7" name="Freeform 209">
                <a:extLst>
                  <a:ext uri="{FF2B5EF4-FFF2-40B4-BE49-F238E27FC236}">
                    <a16:creationId xmlns:a16="http://schemas.microsoft.com/office/drawing/2014/main" id="{A8CE71DC-1D4B-42D7-8C59-3010019B7719}"/>
                  </a:ext>
                </a:extLst>
              </p:cNvPr>
              <p:cNvSpPr>
                <a:spLocks/>
              </p:cNvSpPr>
              <p:nvPr/>
            </p:nvSpPr>
            <p:spPr bwMode="auto">
              <a:xfrm>
                <a:off x="3983" y="4517"/>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8" name="Freeform 210">
                <a:extLst>
                  <a:ext uri="{FF2B5EF4-FFF2-40B4-BE49-F238E27FC236}">
                    <a16:creationId xmlns:a16="http://schemas.microsoft.com/office/drawing/2014/main" id="{E11BF74A-6622-4F38-8B14-420B2950DBEA}"/>
                  </a:ext>
                </a:extLst>
              </p:cNvPr>
              <p:cNvSpPr>
                <a:spLocks/>
              </p:cNvSpPr>
              <p:nvPr/>
            </p:nvSpPr>
            <p:spPr bwMode="auto">
              <a:xfrm>
                <a:off x="3983" y="4521"/>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1"/>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9" name="Freeform 211">
                <a:extLst>
                  <a:ext uri="{FF2B5EF4-FFF2-40B4-BE49-F238E27FC236}">
                    <a16:creationId xmlns:a16="http://schemas.microsoft.com/office/drawing/2014/main" id="{60F49EDC-8AD7-4824-B2D8-B212BC016DA9}"/>
                  </a:ext>
                </a:extLst>
              </p:cNvPr>
              <p:cNvSpPr>
                <a:spLocks/>
              </p:cNvSpPr>
              <p:nvPr/>
            </p:nvSpPr>
            <p:spPr bwMode="auto">
              <a:xfrm>
                <a:off x="3983" y="4526"/>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6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1"/>
                      <a:pt x="152" y="0"/>
                      <a:pt x="150" y="1"/>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0" name="Freeform 212">
                <a:extLst>
                  <a:ext uri="{FF2B5EF4-FFF2-40B4-BE49-F238E27FC236}">
                    <a16:creationId xmlns:a16="http://schemas.microsoft.com/office/drawing/2014/main" id="{E1B51208-3701-4165-8DB8-D08BD2F39D4B}"/>
                  </a:ext>
                </a:extLst>
              </p:cNvPr>
              <p:cNvSpPr>
                <a:spLocks/>
              </p:cNvSpPr>
              <p:nvPr/>
            </p:nvSpPr>
            <p:spPr bwMode="auto">
              <a:xfrm>
                <a:off x="3983" y="4530"/>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6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2"/>
                      <a:pt x="152" y="0"/>
                      <a:pt x="150" y="1"/>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1" name="Freeform 213">
                <a:extLst>
                  <a:ext uri="{FF2B5EF4-FFF2-40B4-BE49-F238E27FC236}">
                    <a16:creationId xmlns:a16="http://schemas.microsoft.com/office/drawing/2014/main" id="{AFA0DFB1-6E2C-4E57-9E30-73EA413D9BA8}"/>
                  </a:ext>
                </a:extLst>
              </p:cNvPr>
              <p:cNvSpPr>
                <a:spLocks/>
              </p:cNvSpPr>
              <p:nvPr/>
            </p:nvSpPr>
            <p:spPr bwMode="auto">
              <a:xfrm>
                <a:off x="3983" y="4535"/>
                <a:ext cx="88" cy="18"/>
              </a:xfrm>
              <a:custGeom>
                <a:avLst/>
                <a:gdLst>
                  <a:gd name="T0" fmla="*/ 4 w 154"/>
                  <a:gd name="T1" fmla="*/ 32 h 32"/>
                  <a:gd name="T2" fmla="*/ 151 w 154"/>
                  <a:gd name="T3" fmla="*/ 7 h 32"/>
                  <a:gd name="T4" fmla="*/ 154 w 154"/>
                  <a:gd name="T5" fmla="*/ 3 h 32"/>
                  <a:gd name="T6" fmla="*/ 150 w 154"/>
                  <a:gd name="T7" fmla="*/ 1 h 32"/>
                  <a:gd name="T8" fmla="*/ 3 w 154"/>
                  <a:gd name="T9" fmla="*/ 26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7"/>
                      <a:pt x="154" y="5"/>
                      <a:pt x="154" y="3"/>
                    </a:cubicBezTo>
                    <a:cubicBezTo>
                      <a:pt x="153" y="2"/>
                      <a:pt x="152" y="0"/>
                      <a:pt x="150" y="1"/>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2" name="Freeform 214">
                <a:extLst>
                  <a:ext uri="{FF2B5EF4-FFF2-40B4-BE49-F238E27FC236}">
                    <a16:creationId xmlns:a16="http://schemas.microsoft.com/office/drawing/2014/main" id="{351A8250-FE48-4C68-BD36-3CDBA65C58A3}"/>
                  </a:ext>
                </a:extLst>
              </p:cNvPr>
              <p:cNvSpPr>
                <a:spLocks/>
              </p:cNvSpPr>
              <p:nvPr/>
            </p:nvSpPr>
            <p:spPr bwMode="auto">
              <a:xfrm>
                <a:off x="3983" y="4539"/>
                <a:ext cx="88" cy="19"/>
              </a:xfrm>
              <a:custGeom>
                <a:avLst/>
                <a:gdLst>
                  <a:gd name="T0" fmla="*/ 4 w 154"/>
                  <a:gd name="T1" fmla="*/ 32 h 33"/>
                  <a:gd name="T2" fmla="*/ 151 w 154"/>
                  <a:gd name="T3" fmla="*/ 7 h 33"/>
                  <a:gd name="T4" fmla="*/ 154 w 154"/>
                  <a:gd name="T5" fmla="*/ 3 h 33"/>
                  <a:gd name="T6" fmla="*/ 150 w 154"/>
                  <a:gd name="T7" fmla="*/ 1 h 33"/>
                  <a:gd name="T8" fmla="*/ 3 w 154"/>
                  <a:gd name="T9" fmla="*/ 26 h 33"/>
                  <a:gd name="T10" fmla="*/ 0 w 154"/>
                  <a:gd name="T11" fmla="*/ 30 h 33"/>
                  <a:gd name="T12" fmla="*/ 4 w 154"/>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54" h="33">
                    <a:moveTo>
                      <a:pt x="4" y="32"/>
                    </a:moveTo>
                    <a:lnTo>
                      <a:pt x="151" y="7"/>
                    </a:lnTo>
                    <a:cubicBezTo>
                      <a:pt x="153" y="7"/>
                      <a:pt x="154" y="5"/>
                      <a:pt x="154" y="3"/>
                    </a:cubicBezTo>
                    <a:cubicBezTo>
                      <a:pt x="153" y="2"/>
                      <a:pt x="152" y="0"/>
                      <a:pt x="150" y="1"/>
                    </a:cubicBezTo>
                    <a:lnTo>
                      <a:pt x="3" y="26"/>
                    </a:lnTo>
                    <a:cubicBezTo>
                      <a:pt x="1" y="26"/>
                      <a:pt x="0" y="28"/>
                      <a:pt x="0" y="30"/>
                    </a:cubicBezTo>
                    <a:cubicBezTo>
                      <a:pt x="1"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3" name="Freeform 215">
                <a:extLst>
                  <a:ext uri="{FF2B5EF4-FFF2-40B4-BE49-F238E27FC236}">
                    <a16:creationId xmlns:a16="http://schemas.microsoft.com/office/drawing/2014/main" id="{E5F527A3-205B-49F6-B5C0-0E98E3802DD1}"/>
                  </a:ext>
                </a:extLst>
              </p:cNvPr>
              <p:cNvSpPr>
                <a:spLocks/>
              </p:cNvSpPr>
              <p:nvPr/>
            </p:nvSpPr>
            <p:spPr bwMode="auto">
              <a:xfrm>
                <a:off x="3983" y="4544"/>
                <a:ext cx="88" cy="19"/>
              </a:xfrm>
              <a:custGeom>
                <a:avLst/>
                <a:gdLst>
                  <a:gd name="T0" fmla="*/ 4 w 154"/>
                  <a:gd name="T1" fmla="*/ 32 h 33"/>
                  <a:gd name="T2" fmla="*/ 151 w 154"/>
                  <a:gd name="T3" fmla="*/ 7 h 33"/>
                  <a:gd name="T4" fmla="*/ 154 w 154"/>
                  <a:gd name="T5" fmla="*/ 3 h 33"/>
                  <a:gd name="T6" fmla="*/ 150 w 154"/>
                  <a:gd name="T7" fmla="*/ 1 h 33"/>
                  <a:gd name="T8" fmla="*/ 3 w 154"/>
                  <a:gd name="T9" fmla="*/ 26 h 33"/>
                  <a:gd name="T10" fmla="*/ 0 w 154"/>
                  <a:gd name="T11" fmla="*/ 30 h 33"/>
                  <a:gd name="T12" fmla="*/ 4 w 154"/>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54" h="33">
                    <a:moveTo>
                      <a:pt x="4" y="32"/>
                    </a:moveTo>
                    <a:lnTo>
                      <a:pt x="151" y="7"/>
                    </a:lnTo>
                    <a:cubicBezTo>
                      <a:pt x="153" y="7"/>
                      <a:pt x="154" y="5"/>
                      <a:pt x="154" y="3"/>
                    </a:cubicBezTo>
                    <a:cubicBezTo>
                      <a:pt x="153" y="2"/>
                      <a:pt x="152" y="0"/>
                      <a:pt x="150" y="1"/>
                    </a:cubicBezTo>
                    <a:lnTo>
                      <a:pt x="3" y="26"/>
                    </a:lnTo>
                    <a:cubicBezTo>
                      <a:pt x="1" y="26"/>
                      <a:pt x="0" y="28"/>
                      <a:pt x="0" y="30"/>
                    </a:cubicBezTo>
                    <a:cubicBezTo>
                      <a:pt x="1"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4" name="Freeform 216">
                <a:extLst>
                  <a:ext uri="{FF2B5EF4-FFF2-40B4-BE49-F238E27FC236}">
                    <a16:creationId xmlns:a16="http://schemas.microsoft.com/office/drawing/2014/main" id="{A950A6A2-3CDC-4BC8-A548-FCCE8802BE27}"/>
                  </a:ext>
                </a:extLst>
              </p:cNvPr>
              <p:cNvSpPr>
                <a:spLocks/>
              </p:cNvSpPr>
              <p:nvPr/>
            </p:nvSpPr>
            <p:spPr bwMode="auto">
              <a:xfrm>
                <a:off x="3983" y="4549"/>
                <a:ext cx="88" cy="18"/>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0"/>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5" name="Freeform 217">
                <a:extLst>
                  <a:ext uri="{FF2B5EF4-FFF2-40B4-BE49-F238E27FC236}">
                    <a16:creationId xmlns:a16="http://schemas.microsoft.com/office/drawing/2014/main" id="{72342F64-F867-48A6-9614-B70ECB6BF9ED}"/>
                  </a:ext>
                </a:extLst>
              </p:cNvPr>
              <p:cNvSpPr>
                <a:spLocks/>
              </p:cNvSpPr>
              <p:nvPr/>
            </p:nvSpPr>
            <p:spPr bwMode="auto">
              <a:xfrm>
                <a:off x="3983" y="4553"/>
                <a:ext cx="88" cy="19"/>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0"/>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6" name="Freeform 218">
                <a:extLst>
                  <a:ext uri="{FF2B5EF4-FFF2-40B4-BE49-F238E27FC236}">
                    <a16:creationId xmlns:a16="http://schemas.microsoft.com/office/drawing/2014/main" id="{9DAF82DB-6901-42A6-A402-C3D761B3FE40}"/>
                  </a:ext>
                </a:extLst>
              </p:cNvPr>
              <p:cNvSpPr>
                <a:spLocks/>
              </p:cNvSpPr>
              <p:nvPr/>
            </p:nvSpPr>
            <p:spPr bwMode="auto">
              <a:xfrm>
                <a:off x="3983" y="4558"/>
                <a:ext cx="88" cy="18"/>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1"/>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7" name="Freeform 219">
                <a:extLst>
                  <a:ext uri="{FF2B5EF4-FFF2-40B4-BE49-F238E27FC236}">
                    <a16:creationId xmlns:a16="http://schemas.microsoft.com/office/drawing/2014/main" id="{A8A20BE7-FAA9-4CF3-8368-0F9B6580D077}"/>
                  </a:ext>
                </a:extLst>
              </p:cNvPr>
              <p:cNvSpPr>
                <a:spLocks/>
              </p:cNvSpPr>
              <p:nvPr/>
            </p:nvSpPr>
            <p:spPr bwMode="auto">
              <a:xfrm>
                <a:off x="3983" y="4563"/>
                <a:ext cx="88" cy="18"/>
              </a:xfrm>
              <a:custGeom>
                <a:avLst/>
                <a:gdLst>
                  <a:gd name="T0" fmla="*/ 4 w 154"/>
                  <a:gd name="T1" fmla="*/ 31 h 32"/>
                  <a:gd name="T2" fmla="*/ 151 w 154"/>
                  <a:gd name="T3" fmla="*/ 6 h 32"/>
                  <a:gd name="T4" fmla="*/ 154 w 154"/>
                  <a:gd name="T5" fmla="*/ 3 h 32"/>
                  <a:gd name="T6" fmla="*/ 150 w 154"/>
                  <a:gd name="T7" fmla="*/ 0 h 32"/>
                  <a:gd name="T8" fmla="*/ 3 w 154"/>
                  <a:gd name="T9" fmla="*/ 25 h 32"/>
                  <a:gd name="T10" fmla="*/ 0 w 154"/>
                  <a:gd name="T11" fmla="*/ 29 h 32"/>
                  <a:gd name="T12" fmla="*/ 4 w 154"/>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1"/>
                    </a:moveTo>
                    <a:lnTo>
                      <a:pt x="151" y="6"/>
                    </a:lnTo>
                    <a:cubicBezTo>
                      <a:pt x="153" y="6"/>
                      <a:pt x="154" y="4"/>
                      <a:pt x="154" y="3"/>
                    </a:cubicBezTo>
                    <a:cubicBezTo>
                      <a:pt x="153" y="1"/>
                      <a:pt x="152" y="0"/>
                      <a:pt x="150" y="0"/>
                    </a:cubicBezTo>
                    <a:lnTo>
                      <a:pt x="3" y="25"/>
                    </a:lnTo>
                    <a:cubicBezTo>
                      <a:pt x="1" y="25"/>
                      <a:pt x="0" y="27"/>
                      <a:pt x="0" y="29"/>
                    </a:cubicBezTo>
                    <a:cubicBezTo>
                      <a:pt x="1" y="31"/>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8" name="Freeform 220">
                <a:extLst>
                  <a:ext uri="{FF2B5EF4-FFF2-40B4-BE49-F238E27FC236}">
                    <a16:creationId xmlns:a16="http://schemas.microsoft.com/office/drawing/2014/main" id="{4C71581C-BC6A-475F-97C9-3ECBCB8B5683}"/>
                  </a:ext>
                </a:extLst>
              </p:cNvPr>
              <p:cNvSpPr>
                <a:spLocks/>
              </p:cNvSpPr>
              <p:nvPr/>
            </p:nvSpPr>
            <p:spPr bwMode="auto">
              <a:xfrm>
                <a:off x="3983" y="4567"/>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29" name="Freeform 221">
                <a:extLst>
                  <a:ext uri="{FF2B5EF4-FFF2-40B4-BE49-F238E27FC236}">
                    <a16:creationId xmlns:a16="http://schemas.microsoft.com/office/drawing/2014/main" id="{061080CB-6B3C-41FA-A7C9-10D79E767D05}"/>
                  </a:ext>
                </a:extLst>
              </p:cNvPr>
              <p:cNvSpPr>
                <a:spLocks/>
              </p:cNvSpPr>
              <p:nvPr/>
            </p:nvSpPr>
            <p:spPr bwMode="auto">
              <a:xfrm>
                <a:off x="3983" y="4572"/>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0" name="Freeform 222">
                <a:extLst>
                  <a:ext uri="{FF2B5EF4-FFF2-40B4-BE49-F238E27FC236}">
                    <a16:creationId xmlns:a16="http://schemas.microsoft.com/office/drawing/2014/main" id="{EA8CF6BB-0702-4328-BB3A-45CDA7A6F0B3}"/>
                  </a:ext>
                </a:extLst>
              </p:cNvPr>
              <p:cNvSpPr>
                <a:spLocks/>
              </p:cNvSpPr>
              <p:nvPr/>
            </p:nvSpPr>
            <p:spPr bwMode="auto">
              <a:xfrm>
                <a:off x="3983" y="4576"/>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5"/>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1" name="Freeform 223">
                <a:extLst>
                  <a:ext uri="{FF2B5EF4-FFF2-40B4-BE49-F238E27FC236}">
                    <a16:creationId xmlns:a16="http://schemas.microsoft.com/office/drawing/2014/main" id="{AFEC7695-0798-400D-BDD2-712B16965F0C}"/>
                  </a:ext>
                </a:extLst>
              </p:cNvPr>
              <p:cNvSpPr>
                <a:spLocks/>
              </p:cNvSpPr>
              <p:nvPr/>
            </p:nvSpPr>
            <p:spPr bwMode="auto">
              <a:xfrm>
                <a:off x="3983" y="4581"/>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2" name="Freeform 224">
                <a:extLst>
                  <a:ext uri="{FF2B5EF4-FFF2-40B4-BE49-F238E27FC236}">
                    <a16:creationId xmlns:a16="http://schemas.microsoft.com/office/drawing/2014/main" id="{46686442-6B8D-4239-9CFD-A89B767EE230}"/>
                  </a:ext>
                </a:extLst>
              </p:cNvPr>
              <p:cNvSpPr>
                <a:spLocks/>
              </p:cNvSpPr>
              <p:nvPr/>
            </p:nvSpPr>
            <p:spPr bwMode="auto">
              <a:xfrm>
                <a:off x="3983" y="4585"/>
                <a:ext cx="88" cy="18"/>
              </a:xfrm>
              <a:custGeom>
                <a:avLst/>
                <a:gdLst>
                  <a:gd name="T0" fmla="*/ 4 w 154"/>
                  <a:gd name="T1" fmla="*/ 32 h 32"/>
                  <a:gd name="T2" fmla="*/ 151 w 154"/>
                  <a:gd name="T3" fmla="*/ 7 h 32"/>
                  <a:gd name="T4" fmla="*/ 154 w 154"/>
                  <a:gd name="T5" fmla="*/ 3 h 32"/>
                  <a:gd name="T6" fmla="*/ 150 w 154"/>
                  <a:gd name="T7" fmla="*/ 0 h 32"/>
                  <a:gd name="T8" fmla="*/ 3 w 154"/>
                  <a:gd name="T9" fmla="*/ 25 h 32"/>
                  <a:gd name="T10" fmla="*/ 0 w 154"/>
                  <a:gd name="T11" fmla="*/ 29 h 32"/>
                  <a:gd name="T12" fmla="*/ 4 w 15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54" h="32">
                    <a:moveTo>
                      <a:pt x="4" y="32"/>
                    </a:moveTo>
                    <a:lnTo>
                      <a:pt x="151" y="7"/>
                    </a:lnTo>
                    <a:cubicBezTo>
                      <a:pt x="153" y="6"/>
                      <a:pt x="154" y="5"/>
                      <a:pt x="154" y="3"/>
                    </a:cubicBezTo>
                    <a:cubicBezTo>
                      <a:pt x="153" y="1"/>
                      <a:pt x="152" y="0"/>
                      <a:pt x="150" y="0"/>
                    </a:cubicBezTo>
                    <a:lnTo>
                      <a:pt x="3" y="25"/>
                    </a:lnTo>
                    <a:cubicBezTo>
                      <a:pt x="1" y="26"/>
                      <a:pt x="0" y="27"/>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3" name="Freeform 225">
                <a:extLst>
                  <a:ext uri="{FF2B5EF4-FFF2-40B4-BE49-F238E27FC236}">
                    <a16:creationId xmlns:a16="http://schemas.microsoft.com/office/drawing/2014/main" id="{754B8E5D-A2F3-4469-9024-62060873CCA8}"/>
                  </a:ext>
                </a:extLst>
              </p:cNvPr>
              <p:cNvSpPr>
                <a:spLocks/>
              </p:cNvSpPr>
              <p:nvPr/>
            </p:nvSpPr>
            <p:spPr bwMode="auto">
              <a:xfrm>
                <a:off x="3983" y="4590"/>
                <a:ext cx="88" cy="17"/>
              </a:xfrm>
              <a:custGeom>
                <a:avLst/>
                <a:gdLst>
                  <a:gd name="T0" fmla="*/ 4 w 154"/>
                  <a:gd name="T1" fmla="*/ 30 h 30"/>
                  <a:gd name="T2" fmla="*/ 151 w 154"/>
                  <a:gd name="T3" fmla="*/ 7 h 30"/>
                  <a:gd name="T4" fmla="*/ 154 w 154"/>
                  <a:gd name="T5" fmla="*/ 3 h 30"/>
                  <a:gd name="T6" fmla="*/ 150 w 154"/>
                  <a:gd name="T7" fmla="*/ 0 h 30"/>
                  <a:gd name="T8" fmla="*/ 3 w 154"/>
                  <a:gd name="T9" fmla="*/ 24 h 30"/>
                  <a:gd name="T10" fmla="*/ 0 w 154"/>
                  <a:gd name="T11" fmla="*/ 27 h 30"/>
                  <a:gd name="T12" fmla="*/ 4 w 154"/>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4" h="30">
                    <a:moveTo>
                      <a:pt x="4" y="30"/>
                    </a:moveTo>
                    <a:lnTo>
                      <a:pt x="151" y="7"/>
                    </a:lnTo>
                    <a:cubicBezTo>
                      <a:pt x="153" y="6"/>
                      <a:pt x="154" y="5"/>
                      <a:pt x="154" y="3"/>
                    </a:cubicBezTo>
                    <a:cubicBezTo>
                      <a:pt x="154" y="1"/>
                      <a:pt x="152" y="0"/>
                      <a:pt x="150" y="0"/>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4" name="Freeform 226">
                <a:extLst>
                  <a:ext uri="{FF2B5EF4-FFF2-40B4-BE49-F238E27FC236}">
                    <a16:creationId xmlns:a16="http://schemas.microsoft.com/office/drawing/2014/main" id="{857262B4-3ED9-4E54-BBEE-F9C431D912F6}"/>
                  </a:ext>
                </a:extLst>
              </p:cNvPr>
              <p:cNvSpPr>
                <a:spLocks/>
              </p:cNvSpPr>
              <p:nvPr/>
            </p:nvSpPr>
            <p:spPr bwMode="auto">
              <a:xfrm>
                <a:off x="3983" y="4595"/>
                <a:ext cx="88" cy="17"/>
              </a:xfrm>
              <a:custGeom>
                <a:avLst/>
                <a:gdLst>
                  <a:gd name="T0" fmla="*/ 4 w 154"/>
                  <a:gd name="T1" fmla="*/ 28 h 29"/>
                  <a:gd name="T2" fmla="*/ 151 w 154"/>
                  <a:gd name="T3" fmla="*/ 6 h 29"/>
                  <a:gd name="T4" fmla="*/ 154 w 154"/>
                  <a:gd name="T5" fmla="*/ 3 h 29"/>
                  <a:gd name="T6" fmla="*/ 150 w 154"/>
                  <a:gd name="T7" fmla="*/ 0 h 29"/>
                  <a:gd name="T8" fmla="*/ 3 w 154"/>
                  <a:gd name="T9" fmla="*/ 22 h 29"/>
                  <a:gd name="T10" fmla="*/ 0 w 154"/>
                  <a:gd name="T11" fmla="*/ 26 h 29"/>
                  <a:gd name="T12" fmla="*/ 4 w 154"/>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54" h="29">
                    <a:moveTo>
                      <a:pt x="4" y="28"/>
                    </a:moveTo>
                    <a:lnTo>
                      <a:pt x="151" y="6"/>
                    </a:lnTo>
                    <a:cubicBezTo>
                      <a:pt x="153" y="6"/>
                      <a:pt x="154" y="5"/>
                      <a:pt x="154" y="3"/>
                    </a:cubicBezTo>
                    <a:cubicBezTo>
                      <a:pt x="154" y="1"/>
                      <a:pt x="152" y="0"/>
                      <a:pt x="150" y="0"/>
                    </a:cubicBezTo>
                    <a:lnTo>
                      <a:pt x="3" y="22"/>
                    </a:lnTo>
                    <a:cubicBezTo>
                      <a:pt x="1" y="22"/>
                      <a:pt x="0" y="24"/>
                      <a:pt x="0" y="26"/>
                    </a:cubicBezTo>
                    <a:cubicBezTo>
                      <a:pt x="0" y="27"/>
                      <a:pt x="2"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5" name="Freeform 227">
                <a:extLst>
                  <a:ext uri="{FF2B5EF4-FFF2-40B4-BE49-F238E27FC236}">
                    <a16:creationId xmlns:a16="http://schemas.microsoft.com/office/drawing/2014/main" id="{955B2F25-8698-4A06-A3A5-D06942D1CF16}"/>
                  </a:ext>
                </a:extLst>
              </p:cNvPr>
              <p:cNvSpPr>
                <a:spLocks/>
              </p:cNvSpPr>
              <p:nvPr/>
            </p:nvSpPr>
            <p:spPr bwMode="auto">
              <a:xfrm>
                <a:off x="3983" y="4600"/>
                <a:ext cx="88" cy="16"/>
              </a:xfrm>
              <a:custGeom>
                <a:avLst/>
                <a:gdLst>
                  <a:gd name="T0" fmla="*/ 4 w 154"/>
                  <a:gd name="T1" fmla="*/ 28 h 28"/>
                  <a:gd name="T2" fmla="*/ 151 w 154"/>
                  <a:gd name="T3" fmla="*/ 7 h 28"/>
                  <a:gd name="T4" fmla="*/ 154 w 154"/>
                  <a:gd name="T5" fmla="*/ 3 h 28"/>
                  <a:gd name="T6" fmla="*/ 150 w 154"/>
                  <a:gd name="T7" fmla="*/ 0 h 28"/>
                  <a:gd name="T8" fmla="*/ 3 w 154"/>
                  <a:gd name="T9" fmla="*/ 21 h 28"/>
                  <a:gd name="T10" fmla="*/ 0 w 154"/>
                  <a:gd name="T11" fmla="*/ 25 h 28"/>
                  <a:gd name="T12" fmla="*/ 4 w 15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54" h="28">
                    <a:moveTo>
                      <a:pt x="4" y="28"/>
                    </a:moveTo>
                    <a:lnTo>
                      <a:pt x="151" y="7"/>
                    </a:lnTo>
                    <a:cubicBezTo>
                      <a:pt x="153" y="7"/>
                      <a:pt x="154" y="5"/>
                      <a:pt x="154" y="3"/>
                    </a:cubicBezTo>
                    <a:cubicBezTo>
                      <a:pt x="154" y="1"/>
                      <a:pt x="152" y="0"/>
                      <a:pt x="150" y="0"/>
                    </a:cubicBezTo>
                    <a:lnTo>
                      <a:pt x="3" y="21"/>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6" name="Freeform 228">
                <a:extLst>
                  <a:ext uri="{FF2B5EF4-FFF2-40B4-BE49-F238E27FC236}">
                    <a16:creationId xmlns:a16="http://schemas.microsoft.com/office/drawing/2014/main" id="{95A1FD05-5DCB-4135-A84E-1D1707E8A86E}"/>
                  </a:ext>
                </a:extLst>
              </p:cNvPr>
              <p:cNvSpPr>
                <a:spLocks/>
              </p:cNvSpPr>
              <p:nvPr/>
            </p:nvSpPr>
            <p:spPr bwMode="auto">
              <a:xfrm>
                <a:off x="3983" y="4605"/>
                <a:ext cx="88" cy="15"/>
              </a:xfrm>
              <a:custGeom>
                <a:avLst/>
                <a:gdLst>
                  <a:gd name="T0" fmla="*/ 4 w 154"/>
                  <a:gd name="T1" fmla="*/ 28 h 28"/>
                  <a:gd name="T2" fmla="*/ 151 w 154"/>
                  <a:gd name="T3" fmla="*/ 7 h 28"/>
                  <a:gd name="T4" fmla="*/ 154 w 154"/>
                  <a:gd name="T5" fmla="*/ 3 h 28"/>
                  <a:gd name="T6" fmla="*/ 150 w 154"/>
                  <a:gd name="T7" fmla="*/ 0 h 28"/>
                  <a:gd name="T8" fmla="*/ 3 w 154"/>
                  <a:gd name="T9" fmla="*/ 22 h 28"/>
                  <a:gd name="T10" fmla="*/ 0 w 154"/>
                  <a:gd name="T11" fmla="*/ 25 h 28"/>
                  <a:gd name="T12" fmla="*/ 4 w 15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54" h="28">
                    <a:moveTo>
                      <a:pt x="4" y="28"/>
                    </a:moveTo>
                    <a:lnTo>
                      <a:pt x="151" y="7"/>
                    </a:lnTo>
                    <a:cubicBezTo>
                      <a:pt x="153" y="7"/>
                      <a:pt x="154" y="5"/>
                      <a:pt x="154" y="3"/>
                    </a:cubicBezTo>
                    <a:cubicBezTo>
                      <a:pt x="154" y="1"/>
                      <a:pt x="152" y="0"/>
                      <a:pt x="150" y="0"/>
                    </a:cubicBezTo>
                    <a:lnTo>
                      <a:pt x="3" y="22"/>
                    </a:lnTo>
                    <a:cubicBezTo>
                      <a:pt x="1" y="22"/>
                      <a:pt x="0" y="24"/>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7" name="Freeform 229">
                <a:extLst>
                  <a:ext uri="{FF2B5EF4-FFF2-40B4-BE49-F238E27FC236}">
                    <a16:creationId xmlns:a16="http://schemas.microsoft.com/office/drawing/2014/main" id="{6A9A0622-FC3F-4694-AAF1-A4D8879E63AD}"/>
                  </a:ext>
                </a:extLst>
              </p:cNvPr>
              <p:cNvSpPr>
                <a:spLocks/>
              </p:cNvSpPr>
              <p:nvPr/>
            </p:nvSpPr>
            <p:spPr bwMode="auto">
              <a:xfrm>
                <a:off x="3906" y="4615"/>
                <a:ext cx="4" cy="13"/>
              </a:xfrm>
              <a:custGeom>
                <a:avLst/>
                <a:gdLst>
                  <a:gd name="T0" fmla="*/ 0 w 7"/>
                  <a:gd name="T1" fmla="*/ 3 h 23"/>
                  <a:gd name="T2" fmla="*/ 0 w 7"/>
                  <a:gd name="T3" fmla="*/ 20 h 23"/>
                  <a:gd name="T4" fmla="*/ 4 w 7"/>
                  <a:gd name="T5" fmla="*/ 23 h 23"/>
                  <a:gd name="T6" fmla="*/ 7 w 7"/>
                  <a:gd name="T7" fmla="*/ 20 h 23"/>
                  <a:gd name="T8" fmla="*/ 7 w 7"/>
                  <a:gd name="T9" fmla="*/ 3 h 23"/>
                  <a:gd name="T10" fmla="*/ 4 w 7"/>
                  <a:gd name="T11" fmla="*/ 0 h 23"/>
                  <a:gd name="T12" fmla="*/ 0 w 7"/>
                  <a:gd name="T13" fmla="*/ 3 h 23"/>
                </a:gdLst>
                <a:ahLst/>
                <a:cxnLst>
                  <a:cxn ang="0">
                    <a:pos x="T0" y="T1"/>
                  </a:cxn>
                  <a:cxn ang="0">
                    <a:pos x="T2" y="T3"/>
                  </a:cxn>
                  <a:cxn ang="0">
                    <a:pos x="T4" y="T5"/>
                  </a:cxn>
                  <a:cxn ang="0">
                    <a:pos x="T6" y="T7"/>
                  </a:cxn>
                  <a:cxn ang="0">
                    <a:pos x="T8" y="T9"/>
                  </a:cxn>
                  <a:cxn ang="0">
                    <a:pos x="T10" y="T11"/>
                  </a:cxn>
                  <a:cxn ang="0">
                    <a:pos x="T12" y="T13"/>
                  </a:cxn>
                </a:cxnLst>
                <a:rect l="0" t="0" r="r" b="b"/>
                <a:pathLst>
                  <a:path w="7" h="23">
                    <a:moveTo>
                      <a:pt x="0" y="3"/>
                    </a:moveTo>
                    <a:lnTo>
                      <a:pt x="0" y="20"/>
                    </a:lnTo>
                    <a:cubicBezTo>
                      <a:pt x="0" y="21"/>
                      <a:pt x="2" y="23"/>
                      <a:pt x="4" y="23"/>
                    </a:cubicBezTo>
                    <a:cubicBezTo>
                      <a:pt x="5" y="23"/>
                      <a:pt x="7" y="21"/>
                      <a:pt x="7" y="20"/>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8" name="Freeform 230">
                <a:extLst>
                  <a:ext uri="{FF2B5EF4-FFF2-40B4-BE49-F238E27FC236}">
                    <a16:creationId xmlns:a16="http://schemas.microsoft.com/office/drawing/2014/main" id="{CF73429E-B63E-4DE3-A196-80FF6399CBC4}"/>
                  </a:ext>
                </a:extLst>
              </p:cNvPr>
              <p:cNvSpPr>
                <a:spLocks/>
              </p:cNvSpPr>
              <p:nvPr/>
            </p:nvSpPr>
            <p:spPr bwMode="auto">
              <a:xfrm>
                <a:off x="3906" y="4517"/>
                <a:ext cx="4" cy="86"/>
              </a:xfrm>
              <a:custGeom>
                <a:avLst/>
                <a:gdLst>
                  <a:gd name="T0" fmla="*/ 0 w 7"/>
                  <a:gd name="T1" fmla="*/ 3 h 153"/>
                  <a:gd name="T2" fmla="*/ 0 w 7"/>
                  <a:gd name="T3" fmla="*/ 149 h 153"/>
                  <a:gd name="T4" fmla="*/ 4 w 7"/>
                  <a:gd name="T5" fmla="*/ 153 h 153"/>
                  <a:gd name="T6" fmla="*/ 7 w 7"/>
                  <a:gd name="T7" fmla="*/ 149 h 153"/>
                  <a:gd name="T8" fmla="*/ 7 w 7"/>
                  <a:gd name="T9" fmla="*/ 3 h 153"/>
                  <a:gd name="T10" fmla="*/ 4 w 7"/>
                  <a:gd name="T11" fmla="*/ 0 h 153"/>
                  <a:gd name="T12" fmla="*/ 0 w 7"/>
                  <a:gd name="T13" fmla="*/ 3 h 153"/>
                </a:gdLst>
                <a:ahLst/>
                <a:cxnLst>
                  <a:cxn ang="0">
                    <a:pos x="T0" y="T1"/>
                  </a:cxn>
                  <a:cxn ang="0">
                    <a:pos x="T2" y="T3"/>
                  </a:cxn>
                  <a:cxn ang="0">
                    <a:pos x="T4" y="T5"/>
                  </a:cxn>
                  <a:cxn ang="0">
                    <a:pos x="T6" y="T7"/>
                  </a:cxn>
                  <a:cxn ang="0">
                    <a:pos x="T8" y="T9"/>
                  </a:cxn>
                  <a:cxn ang="0">
                    <a:pos x="T10" y="T11"/>
                  </a:cxn>
                  <a:cxn ang="0">
                    <a:pos x="T12" y="T13"/>
                  </a:cxn>
                </a:cxnLst>
                <a:rect l="0" t="0" r="r" b="b"/>
                <a:pathLst>
                  <a:path w="7" h="153">
                    <a:moveTo>
                      <a:pt x="0" y="3"/>
                    </a:moveTo>
                    <a:lnTo>
                      <a:pt x="0" y="149"/>
                    </a:lnTo>
                    <a:cubicBezTo>
                      <a:pt x="0" y="151"/>
                      <a:pt x="2" y="153"/>
                      <a:pt x="4" y="153"/>
                    </a:cubicBezTo>
                    <a:cubicBezTo>
                      <a:pt x="5" y="153"/>
                      <a:pt x="7" y="151"/>
                      <a:pt x="7" y="149"/>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39" name="Freeform 231">
                <a:extLst>
                  <a:ext uri="{FF2B5EF4-FFF2-40B4-BE49-F238E27FC236}">
                    <a16:creationId xmlns:a16="http://schemas.microsoft.com/office/drawing/2014/main" id="{B7894EC0-8F47-4218-A5E3-DA5347620921}"/>
                  </a:ext>
                </a:extLst>
              </p:cNvPr>
              <p:cNvSpPr>
                <a:spLocks/>
              </p:cNvSpPr>
              <p:nvPr/>
            </p:nvSpPr>
            <p:spPr bwMode="auto">
              <a:xfrm>
                <a:off x="3927" y="4513"/>
                <a:ext cx="4" cy="109"/>
              </a:xfrm>
              <a:custGeom>
                <a:avLst/>
                <a:gdLst>
                  <a:gd name="T0" fmla="*/ 0 w 7"/>
                  <a:gd name="T1" fmla="*/ 3 h 193"/>
                  <a:gd name="T2" fmla="*/ 0 w 7"/>
                  <a:gd name="T3" fmla="*/ 190 h 193"/>
                  <a:gd name="T4" fmla="*/ 3 w 7"/>
                  <a:gd name="T5" fmla="*/ 193 h 193"/>
                  <a:gd name="T6" fmla="*/ 7 w 7"/>
                  <a:gd name="T7" fmla="*/ 190 h 193"/>
                  <a:gd name="T8" fmla="*/ 7 w 7"/>
                  <a:gd name="T9" fmla="*/ 3 h 193"/>
                  <a:gd name="T10" fmla="*/ 3 w 7"/>
                  <a:gd name="T11" fmla="*/ 0 h 193"/>
                  <a:gd name="T12" fmla="*/ 0 w 7"/>
                  <a:gd name="T13" fmla="*/ 3 h 193"/>
                </a:gdLst>
                <a:ahLst/>
                <a:cxnLst>
                  <a:cxn ang="0">
                    <a:pos x="T0" y="T1"/>
                  </a:cxn>
                  <a:cxn ang="0">
                    <a:pos x="T2" y="T3"/>
                  </a:cxn>
                  <a:cxn ang="0">
                    <a:pos x="T4" y="T5"/>
                  </a:cxn>
                  <a:cxn ang="0">
                    <a:pos x="T6" y="T7"/>
                  </a:cxn>
                  <a:cxn ang="0">
                    <a:pos x="T8" y="T9"/>
                  </a:cxn>
                  <a:cxn ang="0">
                    <a:pos x="T10" y="T11"/>
                  </a:cxn>
                  <a:cxn ang="0">
                    <a:pos x="T12" y="T13"/>
                  </a:cxn>
                </a:cxnLst>
                <a:rect l="0" t="0" r="r" b="b"/>
                <a:pathLst>
                  <a:path w="7" h="193">
                    <a:moveTo>
                      <a:pt x="0" y="3"/>
                    </a:moveTo>
                    <a:lnTo>
                      <a:pt x="0" y="190"/>
                    </a:lnTo>
                    <a:cubicBezTo>
                      <a:pt x="0" y="192"/>
                      <a:pt x="1" y="193"/>
                      <a:pt x="3" y="193"/>
                    </a:cubicBezTo>
                    <a:cubicBezTo>
                      <a:pt x="5" y="193"/>
                      <a:pt x="7" y="192"/>
                      <a:pt x="7" y="190"/>
                    </a:cubicBezTo>
                    <a:lnTo>
                      <a:pt x="7" y="3"/>
                    </a:lnTo>
                    <a:cubicBezTo>
                      <a:pt x="7"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0" name="Freeform 232">
                <a:extLst>
                  <a:ext uri="{FF2B5EF4-FFF2-40B4-BE49-F238E27FC236}">
                    <a16:creationId xmlns:a16="http://schemas.microsoft.com/office/drawing/2014/main" id="{B6DCB8FC-8088-4F19-9593-51C8DF512737}"/>
                  </a:ext>
                </a:extLst>
              </p:cNvPr>
              <p:cNvSpPr>
                <a:spLocks/>
              </p:cNvSpPr>
              <p:nvPr/>
            </p:nvSpPr>
            <p:spPr bwMode="auto">
              <a:xfrm>
                <a:off x="3947" y="4509"/>
                <a:ext cx="3" cy="118"/>
              </a:xfrm>
              <a:custGeom>
                <a:avLst/>
                <a:gdLst>
                  <a:gd name="T0" fmla="*/ 0 w 6"/>
                  <a:gd name="T1" fmla="*/ 3 h 207"/>
                  <a:gd name="T2" fmla="*/ 0 w 6"/>
                  <a:gd name="T3" fmla="*/ 203 h 207"/>
                  <a:gd name="T4" fmla="*/ 3 w 6"/>
                  <a:gd name="T5" fmla="*/ 207 h 207"/>
                  <a:gd name="T6" fmla="*/ 6 w 6"/>
                  <a:gd name="T7" fmla="*/ 203 h 207"/>
                  <a:gd name="T8" fmla="*/ 6 w 6"/>
                  <a:gd name="T9" fmla="*/ 3 h 207"/>
                  <a:gd name="T10" fmla="*/ 3 w 6"/>
                  <a:gd name="T11" fmla="*/ 0 h 207"/>
                  <a:gd name="T12" fmla="*/ 0 w 6"/>
                  <a:gd name="T13" fmla="*/ 3 h 207"/>
                </a:gdLst>
                <a:ahLst/>
                <a:cxnLst>
                  <a:cxn ang="0">
                    <a:pos x="T0" y="T1"/>
                  </a:cxn>
                  <a:cxn ang="0">
                    <a:pos x="T2" y="T3"/>
                  </a:cxn>
                  <a:cxn ang="0">
                    <a:pos x="T4" y="T5"/>
                  </a:cxn>
                  <a:cxn ang="0">
                    <a:pos x="T6" y="T7"/>
                  </a:cxn>
                  <a:cxn ang="0">
                    <a:pos x="T8" y="T9"/>
                  </a:cxn>
                  <a:cxn ang="0">
                    <a:pos x="T10" y="T11"/>
                  </a:cxn>
                  <a:cxn ang="0">
                    <a:pos x="T12" y="T13"/>
                  </a:cxn>
                </a:cxnLst>
                <a:rect l="0" t="0" r="r" b="b"/>
                <a:pathLst>
                  <a:path w="6" h="207">
                    <a:moveTo>
                      <a:pt x="0" y="3"/>
                    </a:moveTo>
                    <a:lnTo>
                      <a:pt x="0" y="203"/>
                    </a:lnTo>
                    <a:cubicBezTo>
                      <a:pt x="0" y="205"/>
                      <a:pt x="1" y="207"/>
                      <a:pt x="3" y="207"/>
                    </a:cubicBezTo>
                    <a:cubicBezTo>
                      <a:pt x="5" y="207"/>
                      <a:pt x="6" y="205"/>
                      <a:pt x="6" y="203"/>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1" name="Freeform 233">
                <a:extLst>
                  <a:ext uri="{FF2B5EF4-FFF2-40B4-BE49-F238E27FC236}">
                    <a16:creationId xmlns:a16="http://schemas.microsoft.com/office/drawing/2014/main" id="{7D8DA360-FBF6-40B7-BFF0-E1790947E1EF}"/>
                  </a:ext>
                </a:extLst>
              </p:cNvPr>
              <p:cNvSpPr>
                <a:spLocks/>
              </p:cNvSpPr>
              <p:nvPr/>
            </p:nvSpPr>
            <p:spPr bwMode="auto">
              <a:xfrm>
                <a:off x="3888" y="4509"/>
                <a:ext cx="82" cy="17"/>
              </a:xfrm>
              <a:custGeom>
                <a:avLst/>
                <a:gdLst>
                  <a:gd name="T0" fmla="*/ 4 w 146"/>
                  <a:gd name="T1" fmla="*/ 30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6"/>
                    </a:lnTo>
                    <a:cubicBezTo>
                      <a:pt x="145" y="6"/>
                      <a:pt x="146" y="4"/>
                      <a:pt x="146" y="3"/>
                    </a:cubicBezTo>
                    <a:cubicBezTo>
                      <a:pt x="145" y="1"/>
                      <a:pt x="144" y="0"/>
                      <a:pt x="142"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2" name="Freeform 234">
                <a:extLst>
                  <a:ext uri="{FF2B5EF4-FFF2-40B4-BE49-F238E27FC236}">
                    <a16:creationId xmlns:a16="http://schemas.microsoft.com/office/drawing/2014/main" id="{DE078D13-808B-4349-AB81-6B5C0EAA4843}"/>
                  </a:ext>
                </a:extLst>
              </p:cNvPr>
              <p:cNvSpPr>
                <a:spLocks/>
              </p:cNvSpPr>
              <p:nvPr/>
            </p:nvSpPr>
            <p:spPr bwMode="auto">
              <a:xfrm>
                <a:off x="3888" y="4513"/>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0"/>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3" name="Freeform 235">
                <a:extLst>
                  <a:ext uri="{FF2B5EF4-FFF2-40B4-BE49-F238E27FC236}">
                    <a16:creationId xmlns:a16="http://schemas.microsoft.com/office/drawing/2014/main" id="{22CFDA3A-5B29-479F-A66D-4FF14397F8CA}"/>
                  </a:ext>
                </a:extLst>
              </p:cNvPr>
              <p:cNvSpPr>
                <a:spLocks/>
              </p:cNvSpPr>
              <p:nvPr/>
            </p:nvSpPr>
            <p:spPr bwMode="auto">
              <a:xfrm>
                <a:off x="3888" y="4518"/>
                <a:ext cx="82" cy="17"/>
              </a:xfrm>
              <a:custGeom>
                <a:avLst/>
                <a:gdLst>
                  <a:gd name="T0" fmla="*/ 4 w 146"/>
                  <a:gd name="T1" fmla="*/ 30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6"/>
                    </a:lnTo>
                    <a:cubicBezTo>
                      <a:pt x="145" y="6"/>
                      <a:pt x="146" y="4"/>
                      <a:pt x="146" y="3"/>
                    </a:cubicBezTo>
                    <a:cubicBezTo>
                      <a:pt x="145" y="1"/>
                      <a:pt x="144" y="0"/>
                      <a:pt x="142"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4" name="Freeform 236">
                <a:extLst>
                  <a:ext uri="{FF2B5EF4-FFF2-40B4-BE49-F238E27FC236}">
                    <a16:creationId xmlns:a16="http://schemas.microsoft.com/office/drawing/2014/main" id="{FD503B1B-559F-4D4B-B767-0E26C165550F}"/>
                  </a:ext>
                </a:extLst>
              </p:cNvPr>
              <p:cNvSpPr>
                <a:spLocks/>
              </p:cNvSpPr>
              <p:nvPr/>
            </p:nvSpPr>
            <p:spPr bwMode="auto">
              <a:xfrm>
                <a:off x="3888" y="4522"/>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0"/>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5" name="Freeform 237">
                <a:extLst>
                  <a:ext uri="{FF2B5EF4-FFF2-40B4-BE49-F238E27FC236}">
                    <a16:creationId xmlns:a16="http://schemas.microsoft.com/office/drawing/2014/main" id="{71A59285-ABDF-47D6-AB07-9F816BEDC30F}"/>
                  </a:ext>
                </a:extLst>
              </p:cNvPr>
              <p:cNvSpPr>
                <a:spLocks/>
              </p:cNvSpPr>
              <p:nvPr/>
            </p:nvSpPr>
            <p:spPr bwMode="auto">
              <a:xfrm>
                <a:off x="3888" y="4526"/>
                <a:ext cx="82" cy="17"/>
              </a:xfrm>
              <a:custGeom>
                <a:avLst/>
                <a:gdLst>
                  <a:gd name="T0" fmla="*/ 4 w 146"/>
                  <a:gd name="T1" fmla="*/ 30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6"/>
                    </a:lnTo>
                    <a:cubicBezTo>
                      <a:pt x="145" y="6"/>
                      <a:pt x="146" y="4"/>
                      <a:pt x="146" y="3"/>
                    </a:cubicBezTo>
                    <a:cubicBezTo>
                      <a:pt x="145" y="1"/>
                      <a:pt x="144" y="0"/>
                      <a:pt x="142"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6" name="Freeform 238">
                <a:extLst>
                  <a:ext uri="{FF2B5EF4-FFF2-40B4-BE49-F238E27FC236}">
                    <a16:creationId xmlns:a16="http://schemas.microsoft.com/office/drawing/2014/main" id="{36617E01-44F5-461A-ABB2-6D0C55E21242}"/>
                  </a:ext>
                </a:extLst>
              </p:cNvPr>
              <p:cNvSpPr>
                <a:spLocks/>
              </p:cNvSpPr>
              <p:nvPr/>
            </p:nvSpPr>
            <p:spPr bwMode="auto">
              <a:xfrm>
                <a:off x="3888" y="4530"/>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0"/>
                    </a:cubicBezTo>
                    <a:lnTo>
                      <a:pt x="3" y="24"/>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7" name="Freeform 239">
                <a:extLst>
                  <a:ext uri="{FF2B5EF4-FFF2-40B4-BE49-F238E27FC236}">
                    <a16:creationId xmlns:a16="http://schemas.microsoft.com/office/drawing/2014/main" id="{4D9E6C19-D86B-4CBA-9356-DC8EC67BC076}"/>
                  </a:ext>
                </a:extLst>
              </p:cNvPr>
              <p:cNvSpPr>
                <a:spLocks/>
              </p:cNvSpPr>
              <p:nvPr/>
            </p:nvSpPr>
            <p:spPr bwMode="auto">
              <a:xfrm>
                <a:off x="3888" y="4535"/>
                <a:ext cx="82" cy="17"/>
              </a:xfrm>
              <a:custGeom>
                <a:avLst/>
                <a:gdLst>
                  <a:gd name="T0" fmla="*/ 4 w 146"/>
                  <a:gd name="T1" fmla="*/ 29 h 30"/>
                  <a:gd name="T2" fmla="*/ 143 w 146"/>
                  <a:gd name="T3" fmla="*/ 6 h 30"/>
                  <a:gd name="T4" fmla="*/ 146 w 146"/>
                  <a:gd name="T5" fmla="*/ 3 h 30"/>
                  <a:gd name="T6" fmla="*/ 142 w 146"/>
                  <a:gd name="T7" fmla="*/ 0 h 30"/>
                  <a:gd name="T8" fmla="*/ 3 w 146"/>
                  <a:gd name="T9" fmla="*/ 23 h 30"/>
                  <a:gd name="T10" fmla="*/ 0 w 146"/>
                  <a:gd name="T11" fmla="*/ 27 h 30"/>
                  <a:gd name="T12" fmla="*/ 4 w 146"/>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29"/>
                    </a:moveTo>
                    <a:lnTo>
                      <a:pt x="143" y="6"/>
                    </a:lnTo>
                    <a:cubicBezTo>
                      <a:pt x="145" y="6"/>
                      <a:pt x="146" y="4"/>
                      <a:pt x="146" y="3"/>
                    </a:cubicBezTo>
                    <a:cubicBezTo>
                      <a:pt x="145" y="1"/>
                      <a:pt x="144" y="0"/>
                      <a:pt x="142" y="0"/>
                    </a:cubicBezTo>
                    <a:lnTo>
                      <a:pt x="3" y="23"/>
                    </a:lnTo>
                    <a:cubicBezTo>
                      <a:pt x="1" y="23"/>
                      <a:pt x="0" y="25"/>
                      <a:pt x="0" y="27"/>
                    </a:cubicBezTo>
                    <a:cubicBezTo>
                      <a:pt x="1" y="29"/>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8" name="Freeform 240">
                <a:extLst>
                  <a:ext uri="{FF2B5EF4-FFF2-40B4-BE49-F238E27FC236}">
                    <a16:creationId xmlns:a16="http://schemas.microsoft.com/office/drawing/2014/main" id="{B821F75E-2B0D-4C26-8DDB-A2DC769D1698}"/>
                  </a:ext>
                </a:extLst>
              </p:cNvPr>
              <p:cNvSpPr>
                <a:spLocks/>
              </p:cNvSpPr>
              <p:nvPr/>
            </p:nvSpPr>
            <p:spPr bwMode="auto">
              <a:xfrm>
                <a:off x="3888" y="4539"/>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49" name="Freeform 241">
                <a:extLst>
                  <a:ext uri="{FF2B5EF4-FFF2-40B4-BE49-F238E27FC236}">
                    <a16:creationId xmlns:a16="http://schemas.microsoft.com/office/drawing/2014/main" id="{61C6AC55-DEB8-4328-8E6D-7557A9006E15}"/>
                  </a:ext>
                </a:extLst>
              </p:cNvPr>
              <p:cNvSpPr>
                <a:spLocks/>
              </p:cNvSpPr>
              <p:nvPr/>
            </p:nvSpPr>
            <p:spPr bwMode="auto">
              <a:xfrm>
                <a:off x="3888" y="4543"/>
                <a:ext cx="82" cy="17"/>
              </a:xfrm>
              <a:custGeom>
                <a:avLst/>
                <a:gdLst>
                  <a:gd name="T0" fmla="*/ 4 w 146"/>
                  <a:gd name="T1" fmla="*/ 30 h 31"/>
                  <a:gd name="T2" fmla="*/ 143 w 146"/>
                  <a:gd name="T3" fmla="*/ 7 h 31"/>
                  <a:gd name="T4" fmla="*/ 146 w 146"/>
                  <a:gd name="T5" fmla="*/ 3 h 31"/>
                  <a:gd name="T6" fmla="*/ 142 w 146"/>
                  <a:gd name="T7" fmla="*/ 1 h 31"/>
                  <a:gd name="T8" fmla="*/ 3 w 146"/>
                  <a:gd name="T9" fmla="*/ 24 h 31"/>
                  <a:gd name="T10" fmla="*/ 0 w 146"/>
                  <a:gd name="T11" fmla="*/ 28 h 31"/>
                  <a:gd name="T12" fmla="*/ 4 w 14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46" h="31">
                    <a:moveTo>
                      <a:pt x="4" y="30"/>
                    </a:moveTo>
                    <a:lnTo>
                      <a:pt x="143" y="7"/>
                    </a:lnTo>
                    <a:cubicBezTo>
                      <a:pt x="145" y="7"/>
                      <a:pt x="146" y="5"/>
                      <a:pt x="146" y="3"/>
                    </a:cubicBezTo>
                    <a:cubicBezTo>
                      <a:pt x="145" y="2"/>
                      <a:pt x="144" y="0"/>
                      <a:pt x="142" y="1"/>
                    </a:cubicBezTo>
                    <a:lnTo>
                      <a:pt x="3" y="24"/>
                    </a:lnTo>
                    <a:cubicBezTo>
                      <a:pt x="1" y="24"/>
                      <a:pt x="0" y="26"/>
                      <a:pt x="0" y="28"/>
                    </a:cubicBezTo>
                    <a:cubicBezTo>
                      <a:pt x="1" y="29"/>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0" name="Freeform 242">
                <a:extLst>
                  <a:ext uri="{FF2B5EF4-FFF2-40B4-BE49-F238E27FC236}">
                    <a16:creationId xmlns:a16="http://schemas.microsoft.com/office/drawing/2014/main" id="{56EEF771-BCC2-4DEE-8820-6F8EF3A70DC6}"/>
                  </a:ext>
                </a:extLst>
              </p:cNvPr>
              <p:cNvSpPr>
                <a:spLocks/>
              </p:cNvSpPr>
              <p:nvPr/>
            </p:nvSpPr>
            <p:spPr bwMode="auto">
              <a:xfrm>
                <a:off x="3888" y="4547"/>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1" name="Freeform 243">
                <a:extLst>
                  <a:ext uri="{FF2B5EF4-FFF2-40B4-BE49-F238E27FC236}">
                    <a16:creationId xmlns:a16="http://schemas.microsoft.com/office/drawing/2014/main" id="{C28D3B11-8840-4389-A0A6-C7FA12AE5F0A}"/>
                  </a:ext>
                </a:extLst>
              </p:cNvPr>
              <p:cNvSpPr>
                <a:spLocks/>
              </p:cNvSpPr>
              <p:nvPr/>
            </p:nvSpPr>
            <p:spPr bwMode="auto">
              <a:xfrm>
                <a:off x="3888" y="4551"/>
                <a:ext cx="82" cy="18"/>
              </a:xfrm>
              <a:custGeom>
                <a:avLst/>
                <a:gdLst>
                  <a:gd name="T0" fmla="*/ 4 w 146"/>
                  <a:gd name="T1" fmla="*/ 30 h 31"/>
                  <a:gd name="T2" fmla="*/ 143 w 146"/>
                  <a:gd name="T3" fmla="*/ 7 h 31"/>
                  <a:gd name="T4" fmla="*/ 146 w 146"/>
                  <a:gd name="T5" fmla="*/ 3 h 31"/>
                  <a:gd name="T6" fmla="*/ 142 w 146"/>
                  <a:gd name="T7" fmla="*/ 1 h 31"/>
                  <a:gd name="T8" fmla="*/ 3 w 146"/>
                  <a:gd name="T9" fmla="*/ 24 h 31"/>
                  <a:gd name="T10" fmla="*/ 0 w 146"/>
                  <a:gd name="T11" fmla="*/ 28 h 31"/>
                  <a:gd name="T12" fmla="*/ 4 w 14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46" h="31">
                    <a:moveTo>
                      <a:pt x="4" y="30"/>
                    </a:moveTo>
                    <a:lnTo>
                      <a:pt x="143" y="7"/>
                    </a:lnTo>
                    <a:cubicBezTo>
                      <a:pt x="145" y="7"/>
                      <a:pt x="146" y="5"/>
                      <a:pt x="146" y="3"/>
                    </a:cubicBezTo>
                    <a:cubicBezTo>
                      <a:pt x="145" y="2"/>
                      <a:pt x="144" y="0"/>
                      <a:pt x="142" y="1"/>
                    </a:cubicBezTo>
                    <a:lnTo>
                      <a:pt x="3" y="24"/>
                    </a:lnTo>
                    <a:cubicBezTo>
                      <a:pt x="1" y="24"/>
                      <a:pt x="0" y="26"/>
                      <a:pt x="0" y="28"/>
                    </a:cubicBezTo>
                    <a:cubicBezTo>
                      <a:pt x="1" y="29"/>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2" name="Freeform 244">
                <a:extLst>
                  <a:ext uri="{FF2B5EF4-FFF2-40B4-BE49-F238E27FC236}">
                    <a16:creationId xmlns:a16="http://schemas.microsoft.com/office/drawing/2014/main" id="{70B8705D-1801-4118-889D-C9F48F9F6D1E}"/>
                  </a:ext>
                </a:extLst>
              </p:cNvPr>
              <p:cNvSpPr>
                <a:spLocks/>
              </p:cNvSpPr>
              <p:nvPr/>
            </p:nvSpPr>
            <p:spPr bwMode="auto">
              <a:xfrm>
                <a:off x="3888" y="4556"/>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3" name="Freeform 245">
                <a:extLst>
                  <a:ext uri="{FF2B5EF4-FFF2-40B4-BE49-F238E27FC236}">
                    <a16:creationId xmlns:a16="http://schemas.microsoft.com/office/drawing/2014/main" id="{F40E7578-E8D8-44B1-9266-7208A804C75F}"/>
                  </a:ext>
                </a:extLst>
              </p:cNvPr>
              <p:cNvSpPr>
                <a:spLocks/>
              </p:cNvSpPr>
              <p:nvPr/>
            </p:nvSpPr>
            <p:spPr bwMode="auto">
              <a:xfrm>
                <a:off x="3888" y="4560"/>
                <a:ext cx="82" cy="17"/>
              </a:xfrm>
              <a:custGeom>
                <a:avLst/>
                <a:gdLst>
                  <a:gd name="T0" fmla="*/ 4 w 146"/>
                  <a:gd name="T1" fmla="*/ 30 h 31"/>
                  <a:gd name="T2" fmla="*/ 143 w 146"/>
                  <a:gd name="T3" fmla="*/ 7 h 31"/>
                  <a:gd name="T4" fmla="*/ 146 w 146"/>
                  <a:gd name="T5" fmla="*/ 3 h 31"/>
                  <a:gd name="T6" fmla="*/ 142 w 146"/>
                  <a:gd name="T7" fmla="*/ 1 h 31"/>
                  <a:gd name="T8" fmla="*/ 3 w 146"/>
                  <a:gd name="T9" fmla="*/ 24 h 31"/>
                  <a:gd name="T10" fmla="*/ 0 w 146"/>
                  <a:gd name="T11" fmla="*/ 28 h 31"/>
                  <a:gd name="T12" fmla="*/ 4 w 14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46" h="31">
                    <a:moveTo>
                      <a:pt x="4" y="30"/>
                    </a:moveTo>
                    <a:lnTo>
                      <a:pt x="143" y="7"/>
                    </a:lnTo>
                    <a:cubicBezTo>
                      <a:pt x="145" y="7"/>
                      <a:pt x="146" y="5"/>
                      <a:pt x="146" y="3"/>
                    </a:cubicBezTo>
                    <a:cubicBezTo>
                      <a:pt x="145" y="2"/>
                      <a:pt x="144" y="0"/>
                      <a:pt x="142" y="1"/>
                    </a:cubicBezTo>
                    <a:lnTo>
                      <a:pt x="3" y="24"/>
                    </a:lnTo>
                    <a:cubicBezTo>
                      <a:pt x="1" y="24"/>
                      <a:pt x="0" y="26"/>
                      <a:pt x="0" y="28"/>
                    </a:cubicBezTo>
                    <a:cubicBezTo>
                      <a:pt x="1" y="29"/>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4" name="Freeform 246">
                <a:extLst>
                  <a:ext uri="{FF2B5EF4-FFF2-40B4-BE49-F238E27FC236}">
                    <a16:creationId xmlns:a16="http://schemas.microsoft.com/office/drawing/2014/main" id="{8AEB4854-90DE-44B1-902E-D84C9646B8F0}"/>
                  </a:ext>
                </a:extLst>
              </p:cNvPr>
              <p:cNvSpPr>
                <a:spLocks/>
              </p:cNvSpPr>
              <p:nvPr/>
            </p:nvSpPr>
            <p:spPr bwMode="auto">
              <a:xfrm>
                <a:off x="3888" y="4564"/>
                <a:ext cx="82" cy="17"/>
              </a:xfrm>
              <a:custGeom>
                <a:avLst/>
                <a:gdLst>
                  <a:gd name="T0" fmla="*/ 4 w 146"/>
                  <a:gd name="T1" fmla="*/ 30 h 30"/>
                  <a:gd name="T2" fmla="*/ 143 w 146"/>
                  <a:gd name="T3" fmla="*/ 7 h 30"/>
                  <a:gd name="T4" fmla="*/ 146 w 146"/>
                  <a:gd name="T5" fmla="*/ 3 h 30"/>
                  <a:gd name="T6" fmla="*/ 142 w 146"/>
                  <a:gd name="T7" fmla="*/ 0 h 30"/>
                  <a:gd name="T8" fmla="*/ 3 w 146"/>
                  <a:gd name="T9" fmla="*/ 23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6"/>
                      <a:pt x="146" y="5"/>
                      <a:pt x="146" y="3"/>
                    </a:cubicBezTo>
                    <a:cubicBezTo>
                      <a:pt x="145" y="1"/>
                      <a:pt x="144" y="0"/>
                      <a:pt x="142" y="0"/>
                    </a:cubicBezTo>
                    <a:lnTo>
                      <a:pt x="3" y="23"/>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5" name="Freeform 247">
                <a:extLst>
                  <a:ext uri="{FF2B5EF4-FFF2-40B4-BE49-F238E27FC236}">
                    <a16:creationId xmlns:a16="http://schemas.microsoft.com/office/drawing/2014/main" id="{D24AE8B0-4093-40E0-8A33-6342FC8048D4}"/>
                  </a:ext>
                </a:extLst>
              </p:cNvPr>
              <p:cNvSpPr>
                <a:spLocks/>
              </p:cNvSpPr>
              <p:nvPr/>
            </p:nvSpPr>
            <p:spPr bwMode="auto">
              <a:xfrm>
                <a:off x="3888" y="4568"/>
                <a:ext cx="82" cy="17"/>
              </a:xfrm>
              <a:custGeom>
                <a:avLst/>
                <a:gdLst>
                  <a:gd name="T0" fmla="*/ 4 w 146"/>
                  <a:gd name="T1" fmla="*/ 30 h 30"/>
                  <a:gd name="T2" fmla="*/ 143 w 146"/>
                  <a:gd name="T3" fmla="*/ 7 h 30"/>
                  <a:gd name="T4" fmla="*/ 146 w 146"/>
                  <a:gd name="T5" fmla="*/ 3 h 30"/>
                  <a:gd name="T6" fmla="*/ 142 w 146"/>
                  <a:gd name="T7" fmla="*/ 1 h 30"/>
                  <a:gd name="T8" fmla="*/ 3 w 146"/>
                  <a:gd name="T9" fmla="*/ 24 h 30"/>
                  <a:gd name="T10" fmla="*/ 0 w 146"/>
                  <a:gd name="T11" fmla="*/ 27 h 30"/>
                  <a:gd name="T12" fmla="*/ 4 w 14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46" h="30">
                    <a:moveTo>
                      <a:pt x="4" y="30"/>
                    </a:moveTo>
                    <a:lnTo>
                      <a:pt x="143" y="7"/>
                    </a:lnTo>
                    <a:cubicBezTo>
                      <a:pt x="145" y="7"/>
                      <a:pt x="146" y="5"/>
                      <a:pt x="146" y="3"/>
                    </a:cubicBezTo>
                    <a:cubicBezTo>
                      <a:pt x="145" y="1"/>
                      <a:pt x="144" y="0"/>
                      <a:pt x="142" y="1"/>
                    </a:cubicBezTo>
                    <a:lnTo>
                      <a:pt x="3" y="24"/>
                    </a:lnTo>
                    <a:cubicBezTo>
                      <a:pt x="1" y="24"/>
                      <a:pt x="0" y="26"/>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6" name="Freeform 248">
                <a:extLst>
                  <a:ext uri="{FF2B5EF4-FFF2-40B4-BE49-F238E27FC236}">
                    <a16:creationId xmlns:a16="http://schemas.microsoft.com/office/drawing/2014/main" id="{E36BFD07-B18D-4233-9F7D-24F09CB0F0E2}"/>
                  </a:ext>
                </a:extLst>
              </p:cNvPr>
              <p:cNvSpPr>
                <a:spLocks/>
              </p:cNvSpPr>
              <p:nvPr/>
            </p:nvSpPr>
            <p:spPr bwMode="auto">
              <a:xfrm>
                <a:off x="3890" y="4573"/>
                <a:ext cx="80" cy="16"/>
              </a:xfrm>
              <a:custGeom>
                <a:avLst/>
                <a:gdLst>
                  <a:gd name="T0" fmla="*/ 4 w 142"/>
                  <a:gd name="T1" fmla="*/ 29 h 29"/>
                  <a:gd name="T2" fmla="*/ 139 w 142"/>
                  <a:gd name="T3" fmla="*/ 7 h 29"/>
                  <a:gd name="T4" fmla="*/ 142 w 142"/>
                  <a:gd name="T5" fmla="*/ 3 h 29"/>
                  <a:gd name="T6" fmla="*/ 138 w 142"/>
                  <a:gd name="T7" fmla="*/ 0 h 29"/>
                  <a:gd name="T8" fmla="*/ 3 w 142"/>
                  <a:gd name="T9" fmla="*/ 22 h 29"/>
                  <a:gd name="T10" fmla="*/ 1 w 142"/>
                  <a:gd name="T11" fmla="*/ 26 h 29"/>
                  <a:gd name="T12" fmla="*/ 4 w 142"/>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2" h="29">
                    <a:moveTo>
                      <a:pt x="4" y="29"/>
                    </a:moveTo>
                    <a:lnTo>
                      <a:pt x="139" y="7"/>
                    </a:lnTo>
                    <a:cubicBezTo>
                      <a:pt x="141" y="6"/>
                      <a:pt x="142" y="5"/>
                      <a:pt x="142" y="3"/>
                    </a:cubicBezTo>
                    <a:cubicBezTo>
                      <a:pt x="141" y="1"/>
                      <a:pt x="140" y="0"/>
                      <a:pt x="138" y="0"/>
                    </a:cubicBezTo>
                    <a:lnTo>
                      <a:pt x="3" y="22"/>
                    </a:lnTo>
                    <a:cubicBezTo>
                      <a:pt x="2" y="23"/>
                      <a:pt x="0" y="24"/>
                      <a:pt x="1" y="26"/>
                    </a:cubicBezTo>
                    <a:cubicBezTo>
                      <a:pt x="1" y="28"/>
                      <a:pt x="3"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7" name="Freeform 249">
                <a:extLst>
                  <a:ext uri="{FF2B5EF4-FFF2-40B4-BE49-F238E27FC236}">
                    <a16:creationId xmlns:a16="http://schemas.microsoft.com/office/drawing/2014/main" id="{CE85E984-C0E3-4D5A-AAFF-8D04C850F9FD}"/>
                  </a:ext>
                </a:extLst>
              </p:cNvPr>
              <p:cNvSpPr>
                <a:spLocks/>
              </p:cNvSpPr>
              <p:nvPr/>
            </p:nvSpPr>
            <p:spPr bwMode="auto">
              <a:xfrm>
                <a:off x="3894" y="4577"/>
                <a:ext cx="76" cy="16"/>
              </a:xfrm>
              <a:custGeom>
                <a:avLst/>
                <a:gdLst>
                  <a:gd name="T0" fmla="*/ 4 w 135"/>
                  <a:gd name="T1" fmla="*/ 28 h 29"/>
                  <a:gd name="T2" fmla="*/ 132 w 135"/>
                  <a:gd name="T3" fmla="*/ 7 h 29"/>
                  <a:gd name="T4" fmla="*/ 135 w 135"/>
                  <a:gd name="T5" fmla="*/ 3 h 29"/>
                  <a:gd name="T6" fmla="*/ 131 w 135"/>
                  <a:gd name="T7" fmla="*/ 0 h 29"/>
                  <a:gd name="T8" fmla="*/ 3 w 135"/>
                  <a:gd name="T9" fmla="*/ 22 h 29"/>
                  <a:gd name="T10" fmla="*/ 1 w 135"/>
                  <a:gd name="T11" fmla="*/ 26 h 29"/>
                  <a:gd name="T12" fmla="*/ 4 w 135"/>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135" h="29">
                    <a:moveTo>
                      <a:pt x="4" y="28"/>
                    </a:moveTo>
                    <a:lnTo>
                      <a:pt x="132" y="7"/>
                    </a:lnTo>
                    <a:cubicBezTo>
                      <a:pt x="134" y="7"/>
                      <a:pt x="135" y="5"/>
                      <a:pt x="135" y="3"/>
                    </a:cubicBezTo>
                    <a:cubicBezTo>
                      <a:pt x="134" y="1"/>
                      <a:pt x="133" y="0"/>
                      <a:pt x="131" y="0"/>
                    </a:cubicBezTo>
                    <a:lnTo>
                      <a:pt x="3" y="22"/>
                    </a:lnTo>
                    <a:cubicBezTo>
                      <a:pt x="2" y="22"/>
                      <a:pt x="0" y="24"/>
                      <a:pt x="1" y="26"/>
                    </a:cubicBezTo>
                    <a:cubicBezTo>
                      <a:pt x="1" y="27"/>
                      <a:pt x="3"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8" name="Freeform 250">
                <a:extLst>
                  <a:ext uri="{FF2B5EF4-FFF2-40B4-BE49-F238E27FC236}">
                    <a16:creationId xmlns:a16="http://schemas.microsoft.com/office/drawing/2014/main" id="{04B4CDAD-463A-4E10-9D46-25123CE28062}"/>
                  </a:ext>
                </a:extLst>
              </p:cNvPr>
              <p:cNvSpPr>
                <a:spLocks/>
              </p:cNvSpPr>
              <p:nvPr/>
            </p:nvSpPr>
            <p:spPr bwMode="auto">
              <a:xfrm>
                <a:off x="3898" y="4581"/>
                <a:ext cx="72" cy="16"/>
              </a:xfrm>
              <a:custGeom>
                <a:avLst/>
                <a:gdLst>
                  <a:gd name="T0" fmla="*/ 4 w 127"/>
                  <a:gd name="T1" fmla="*/ 26 h 27"/>
                  <a:gd name="T2" fmla="*/ 124 w 127"/>
                  <a:gd name="T3" fmla="*/ 6 h 27"/>
                  <a:gd name="T4" fmla="*/ 127 w 127"/>
                  <a:gd name="T5" fmla="*/ 3 h 27"/>
                  <a:gd name="T6" fmla="*/ 123 w 127"/>
                  <a:gd name="T7" fmla="*/ 0 h 27"/>
                  <a:gd name="T8" fmla="*/ 3 w 127"/>
                  <a:gd name="T9" fmla="*/ 20 h 27"/>
                  <a:gd name="T10" fmla="*/ 1 w 127"/>
                  <a:gd name="T11" fmla="*/ 24 h 27"/>
                  <a:gd name="T12" fmla="*/ 4 w 127"/>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7" h="27">
                    <a:moveTo>
                      <a:pt x="4" y="26"/>
                    </a:moveTo>
                    <a:lnTo>
                      <a:pt x="124" y="6"/>
                    </a:lnTo>
                    <a:cubicBezTo>
                      <a:pt x="126" y="6"/>
                      <a:pt x="127" y="4"/>
                      <a:pt x="127" y="3"/>
                    </a:cubicBezTo>
                    <a:cubicBezTo>
                      <a:pt x="126" y="1"/>
                      <a:pt x="125" y="0"/>
                      <a:pt x="123" y="0"/>
                    </a:cubicBezTo>
                    <a:lnTo>
                      <a:pt x="3" y="20"/>
                    </a:lnTo>
                    <a:cubicBezTo>
                      <a:pt x="2" y="20"/>
                      <a:pt x="0" y="22"/>
                      <a:pt x="1" y="24"/>
                    </a:cubicBezTo>
                    <a:cubicBezTo>
                      <a:pt x="1" y="25"/>
                      <a:pt x="3"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59" name="Freeform 251">
                <a:extLst>
                  <a:ext uri="{FF2B5EF4-FFF2-40B4-BE49-F238E27FC236}">
                    <a16:creationId xmlns:a16="http://schemas.microsoft.com/office/drawing/2014/main" id="{FEB9C7DE-DB5B-49C5-B8FA-8DA986E8E493}"/>
                  </a:ext>
                </a:extLst>
              </p:cNvPr>
              <p:cNvSpPr>
                <a:spLocks/>
              </p:cNvSpPr>
              <p:nvPr/>
            </p:nvSpPr>
            <p:spPr bwMode="auto">
              <a:xfrm>
                <a:off x="3902" y="4585"/>
                <a:ext cx="68" cy="15"/>
              </a:xfrm>
              <a:custGeom>
                <a:avLst/>
                <a:gdLst>
                  <a:gd name="T0" fmla="*/ 4 w 121"/>
                  <a:gd name="T1" fmla="*/ 26 h 26"/>
                  <a:gd name="T2" fmla="*/ 118 w 121"/>
                  <a:gd name="T3" fmla="*/ 7 h 26"/>
                  <a:gd name="T4" fmla="*/ 121 w 121"/>
                  <a:gd name="T5" fmla="*/ 3 h 26"/>
                  <a:gd name="T6" fmla="*/ 117 w 121"/>
                  <a:gd name="T7" fmla="*/ 0 h 26"/>
                  <a:gd name="T8" fmla="*/ 3 w 121"/>
                  <a:gd name="T9" fmla="*/ 19 h 26"/>
                  <a:gd name="T10" fmla="*/ 0 w 121"/>
                  <a:gd name="T11" fmla="*/ 23 h 26"/>
                  <a:gd name="T12" fmla="*/ 4 w 121"/>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21" h="26">
                    <a:moveTo>
                      <a:pt x="4" y="26"/>
                    </a:moveTo>
                    <a:lnTo>
                      <a:pt x="118" y="7"/>
                    </a:lnTo>
                    <a:cubicBezTo>
                      <a:pt x="120" y="7"/>
                      <a:pt x="121" y="5"/>
                      <a:pt x="121" y="3"/>
                    </a:cubicBezTo>
                    <a:cubicBezTo>
                      <a:pt x="120" y="1"/>
                      <a:pt x="119" y="0"/>
                      <a:pt x="117" y="0"/>
                    </a:cubicBezTo>
                    <a:lnTo>
                      <a:pt x="3" y="19"/>
                    </a:lnTo>
                    <a:cubicBezTo>
                      <a:pt x="1" y="20"/>
                      <a:pt x="0" y="21"/>
                      <a:pt x="0" y="23"/>
                    </a:cubicBezTo>
                    <a:cubicBezTo>
                      <a:pt x="0"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0" name="Freeform 252">
                <a:extLst>
                  <a:ext uri="{FF2B5EF4-FFF2-40B4-BE49-F238E27FC236}">
                    <a16:creationId xmlns:a16="http://schemas.microsoft.com/office/drawing/2014/main" id="{7BAE8C9A-E50C-46AE-AF4E-71516D71EB29}"/>
                  </a:ext>
                </a:extLst>
              </p:cNvPr>
              <p:cNvSpPr>
                <a:spLocks/>
              </p:cNvSpPr>
              <p:nvPr/>
            </p:nvSpPr>
            <p:spPr bwMode="auto">
              <a:xfrm>
                <a:off x="3906" y="4590"/>
                <a:ext cx="64" cy="13"/>
              </a:xfrm>
              <a:custGeom>
                <a:avLst/>
                <a:gdLst>
                  <a:gd name="T0" fmla="*/ 5 w 113"/>
                  <a:gd name="T1" fmla="*/ 24 h 24"/>
                  <a:gd name="T2" fmla="*/ 110 w 113"/>
                  <a:gd name="T3" fmla="*/ 6 h 24"/>
                  <a:gd name="T4" fmla="*/ 113 w 113"/>
                  <a:gd name="T5" fmla="*/ 3 h 24"/>
                  <a:gd name="T6" fmla="*/ 109 w 113"/>
                  <a:gd name="T7" fmla="*/ 0 h 24"/>
                  <a:gd name="T8" fmla="*/ 3 w 113"/>
                  <a:gd name="T9" fmla="*/ 17 h 24"/>
                  <a:gd name="T10" fmla="*/ 1 w 113"/>
                  <a:gd name="T11" fmla="*/ 21 h 24"/>
                  <a:gd name="T12" fmla="*/ 5 w 1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13" h="24">
                    <a:moveTo>
                      <a:pt x="5" y="24"/>
                    </a:moveTo>
                    <a:lnTo>
                      <a:pt x="110" y="6"/>
                    </a:lnTo>
                    <a:cubicBezTo>
                      <a:pt x="112" y="6"/>
                      <a:pt x="113" y="4"/>
                      <a:pt x="113" y="3"/>
                    </a:cubicBezTo>
                    <a:cubicBezTo>
                      <a:pt x="112" y="1"/>
                      <a:pt x="111" y="0"/>
                      <a:pt x="109" y="0"/>
                    </a:cubicBezTo>
                    <a:lnTo>
                      <a:pt x="3" y="17"/>
                    </a:lnTo>
                    <a:cubicBezTo>
                      <a:pt x="2" y="18"/>
                      <a:pt x="0" y="19"/>
                      <a:pt x="1" y="21"/>
                    </a:cubicBezTo>
                    <a:cubicBezTo>
                      <a:pt x="1" y="23"/>
                      <a:pt x="3" y="24"/>
                      <a:pt x="5"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1" name="Freeform 253">
                <a:extLst>
                  <a:ext uri="{FF2B5EF4-FFF2-40B4-BE49-F238E27FC236}">
                    <a16:creationId xmlns:a16="http://schemas.microsoft.com/office/drawing/2014/main" id="{0CEFD503-6754-4014-8F05-6C09E2184792}"/>
                  </a:ext>
                </a:extLst>
              </p:cNvPr>
              <p:cNvSpPr>
                <a:spLocks/>
              </p:cNvSpPr>
              <p:nvPr/>
            </p:nvSpPr>
            <p:spPr bwMode="auto">
              <a:xfrm>
                <a:off x="3888" y="4602"/>
                <a:ext cx="7" cy="5"/>
              </a:xfrm>
              <a:custGeom>
                <a:avLst/>
                <a:gdLst>
                  <a:gd name="T0" fmla="*/ 4 w 14"/>
                  <a:gd name="T1" fmla="*/ 8 h 8"/>
                  <a:gd name="T2" fmla="*/ 11 w 14"/>
                  <a:gd name="T3" fmla="*/ 6 h 8"/>
                  <a:gd name="T4" fmla="*/ 14 w 14"/>
                  <a:gd name="T5" fmla="*/ 3 h 8"/>
                  <a:gd name="T6" fmla="*/ 10 w 14"/>
                  <a:gd name="T7" fmla="*/ 0 h 8"/>
                  <a:gd name="T8" fmla="*/ 3 w 14"/>
                  <a:gd name="T9" fmla="*/ 1 h 8"/>
                  <a:gd name="T10" fmla="*/ 0 w 14"/>
                  <a:gd name="T11" fmla="*/ 5 h 8"/>
                  <a:gd name="T12" fmla="*/ 4 w 1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4" y="8"/>
                    </a:moveTo>
                    <a:lnTo>
                      <a:pt x="11" y="6"/>
                    </a:lnTo>
                    <a:cubicBezTo>
                      <a:pt x="13" y="6"/>
                      <a:pt x="14" y="4"/>
                      <a:pt x="14" y="3"/>
                    </a:cubicBezTo>
                    <a:cubicBezTo>
                      <a:pt x="13" y="1"/>
                      <a:pt x="12" y="0"/>
                      <a:pt x="10" y="0"/>
                    </a:cubicBezTo>
                    <a:lnTo>
                      <a:pt x="3" y="1"/>
                    </a:lnTo>
                    <a:cubicBezTo>
                      <a:pt x="1" y="1"/>
                      <a:pt x="0" y="3"/>
                      <a:pt x="0" y="5"/>
                    </a:cubicBezTo>
                    <a:cubicBezTo>
                      <a:pt x="1" y="7"/>
                      <a:pt x="2"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2" name="Freeform 254">
                <a:extLst>
                  <a:ext uri="{FF2B5EF4-FFF2-40B4-BE49-F238E27FC236}">
                    <a16:creationId xmlns:a16="http://schemas.microsoft.com/office/drawing/2014/main" id="{61AFBD4B-9BE9-49E2-BCB4-3566FB1419FA}"/>
                  </a:ext>
                </a:extLst>
              </p:cNvPr>
              <p:cNvSpPr>
                <a:spLocks/>
              </p:cNvSpPr>
              <p:nvPr/>
            </p:nvSpPr>
            <p:spPr bwMode="auto">
              <a:xfrm>
                <a:off x="3910" y="4594"/>
                <a:ext cx="60" cy="13"/>
              </a:xfrm>
              <a:custGeom>
                <a:avLst/>
                <a:gdLst>
                  <a:gd name="T0" fmla="*/ 4 w 107"/>
                  <a:gd name="T1" fmla="*/ 23 h 24"/>
                  <a:gd name="T2" fmla="*/ 104 w 107"/>
                  <a:gd name="T3" fmla="*/ 7 h 24"/>
                  <a:gd name="T4" fmla="*/ 107 w 107"/>
                  <a:gd name="T5" fmla="*/ 3 h 24"/>
                  <a:gd name="T6" fmla="*/ 103 w 107"/>
                  <a:gd name="T7" fmla="*/ 0 h 24"/>
                  <a:gd name="T8" fmla="*/ 3 w 107"/>
                  <a:gd name="T9" fmla="*/ 17 h 24"/>
                  <a:gd name="T10" fmla="*/ 1 w 107"/>
                  <a:gd name="T11" fmla="*/ 21 h 24"/>
                  <a:gd name="T12" fmla="*/ 4 w 107"/>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3"/>
                    </a:moveTo>
                    <a:lnTo>
                      <a:pt x="104" y="7"/>
                    </a:lnTo>
                    <a:cubicBezTo>
                      <a:pt x="106" y="7"/>
                      <a:pt x="107" y="5"/>
                      <a:pt x="107" y="3"/>
                    </a:cubicBezTo>
                    <a:cubicBezTo>
                      <a:pt x="106" y="1"/>
                      <a:pt x="105" y="0"/>
                      <a:pt x="103" y="0"/>
                    </a:cubicBezTo>
                    <a:lnTo>
                      <a:pt x="3" y="17"/>
                    </a:lnTo>
                    <a:cubicBezTo>
                      <a:pt x="1" y="17"/>
                      <a:pt x="0" y="19"/>
                      <a:pt x="1" y="21"/>
                    </a:cubicBezTo>
                    <a:cubicBezTo>
                      <a:pt x="1" y="23"/>
                      <a:pt x="3"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3" name="Freeform 255">
                <a:extLst>
                  <a:ext uri="{FF2B5EF4-FFF2-40B4-BE49-F238E27FC236}">
                    <a16:creationId xmlns:a16="http://schemas.microsoft.com/office/drawing/2014/main" id="{FE409657-E96C-4064-8C45-BD4605EE823E}"/>
                  </a:ext>
                </a:extLst>
              </p:cNvPr>
              <p:cNvSpPr>
                <a:spLocks/>
              </p:cNvSpPr>
              <p:nvPr/>
            </p:nvSpPr>
            <p:spPr bwMode="auto">
              <a:xfrm>
                <a:off x="3888" y="4606"/>
                <a:ext cx="11" cy="5"/>
              </a:xfrm>
              <a:custGeom>
                <a:avLst/>
                <a:gdLst>
                  <a:gd name="T0" fmla="*/ 4 w 21"/>
                  <a:gd name="T1" fmla="*/ 9 h 9"/>
                  <a:gd name="T2" fmla="*/ 18 w 21"/>
                  <a:gd name="T3" fmla="*/ 7 h 9"/>
                  <a:gd name="T4" fmla="*/ 20 w 21"/>
                  <a:gd name="T5" fmla="*/ 3 h 9"/>
                  <a:gd name="T6" fmla="*/ 17 w 21"/>
                  <a:gd name="T7" fmla="*/ 0 h 9"/>
                  <a:gd name="T8" fmla="*/ 3 w 21"/>
                  <a:gd name="T9" fmla="*/ 3 h 9"/>
                  <a:gd name="T10" fmla="*/ 0 w 21"/>
                  <a:gd name="T11" fmla="*/ 6 h 9"/>
                  <a:gd name="T12" fmla="*/ 4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4" y="9"/>
                    </a:moveTo>
                    <a:lnTo>
                      <a:pt x="18" y="7"/>
                    </a:lnTo>
                    <a:cubicBezTo>
                      <a:pt x="19" y="6"/>
                      <a:pt x="21" y="5"/>
                      <a:pt x="20" y="3"/>
                    </a:cubicBezTo>
                    <a:cubicBezTo>
                      <a:pt x="20" y="1"/>
                      <a:pt x="18" y="0"/>
                      <a:pt x="17" y="0"/>
                    </a:cubicBezTo>
                    <a:lnTo>
                      <a:pt x="3" y="3"/>
                    </a:lnTo>
                    <a:cubicBezTo>
                      <a:pt x="1" y="3"/>
                      <a:pt x="0" y="4"/>
                      <a:pt x="0" y="6"/>
                    </a:cubicBezTo>
                    <a:cubicBezTo>
                      <a:pt x="1"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4" name="Freeform 256">
                <a:extLst>
                  <a:ext uri="{FF2B5EF4-FFF2-40B4-BE49-F238E27FC236}">
                    <a16:creationId xmlns:a16="http://schemas.microsoft.com/office/drawing/2014/main" id="{B672FEFC-4307-4FA5-9492-B9408BF735B0}"/>
                  </a:ext>
                </a:extLst>
              </p:cNvPr>
              <p:cNvSpPr>
                <a:spLocks/>
              </p:cNvSpPr>
              <p:nvPr/>
            </p:nvSpPr>
            <p:spPr bwMode="auto">
              <a:xfrm>
                <a:off x="3912" y="4598"/>
                <a:ext cx="58" cy="13"/>
              </a:xfrm>
              <a:custGeom>
                <a:avLst/>
                <a:gdLst>
                  <a:gd name="T0" fmla="*/ 4 w 103"/>
                  <a:gd name="T1" fmla="*/ 22 h 22"/>
                  <a:gd name="T2" fmla="*/ 100 w 103"/>
                  <a:gd name="T3" fmla="*/ 7 h 22"/>
                  <a:gd name="T4" fmla="*/ 103 w 103"/>
                  <a:gd name="T5" fmla="*/ 3 h 22"/>
                  <a:gd name="T6" fmla="*/ 99 w 103"/>
                  <a:gd name="T7" fmla="*/ 0 h 22"/>
                  <a:gd name="T8" fmla="*/ 3 w 103"/>
                  <a:gd name="T9" fmla="*/ 16 h 22"/>
                  <a:gd name="T10" fmla="*/ 1 w 103"/>
                  <a:gd name="T11" fmla="*/ 19 h 22"/>
                  <a:gd name="T12" fmla="*/ 4 w 103"/>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3" h="22">
                    <a:moveTo>
                      <a:pt x="4" y="22"/>
                    </a:moveTo>
                    <a:lnTo>
                      <a:pt x="100" y="7"/>
                    </a:lnTo>
                    <a:cubicBezTo>
                      <a:pt x="102" y="7"/>
                      <a:pt x="103" y="5"/>
                      <a:pt x="103" y="3"/>
                    </a:cubicBezTo>
                    <a:cubicBezTo>
                      <a:pt x="102" y="1"/>
                      <a:pt x="101" y="0"/>
                      <a:pt x="99" y="0"/>
                    </a:cubicBezTo>
                    <a:lnTo>
                      <a:pt x="3" y="16"/>
                    </a:lnTo>
                    <a:cubicBezTo>
                      <a:pt x="2" y="16"/>
                      <a:pt x="0" y="17"/>
                      <a:pt x="1" y="19"/>
                    </a:cubicBezTo>
                    <a:cubicBezTo>
                      <a:pt x="1" y="21"/>
                      <a:pt x="3"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5" name="Freeform 257">
                <a:extLst>
                  <a:ext uri="{FF2B5EF4-FFF2-40B4-BE49-F238E27FC236}">
                    <a16:creationId xmlns:a16="http://schemas.microsoft.com/office/drawing/2014/main" id="{ED61CC5D-1274-4C1A-B28F-809EFB9178BB}"/>
                  </a:ext>
                </a:extLst>
              </p:cNvPr>
              <p:cNvSpPr>
                <a:spLocks/>
              </p:cNvSpPr>
              <p:nvPr/>
            </p:nvSpPr>
            <p:spPr bwMode="auto">
              <a:xfrm>
                <a:off x="3888" y="4609"/>
                <a:ext cx="14" cy="6"/>
              </a:xfrm>
              <a:custGeom>
                <a:avLst/>
                <a:gdLst>
                  <a:gd name="T0" fmla="*/ 4 w 25"/>
                  <a:gd name="T1" fmla="*/ 10 h 10"/>
                  <a:gd name="T2" fmla="*/ 22 w 25"/>
                  <a:gd name="T3" fmla="*/ 7 h 10"/>
                  <a:gd name="T4" fmla="*/ 25 w 25"/>
                  <a:gd name="T5" fmla="*/ 3 h 10"/>
                  <a:gd name="T6" fmla="*/ 21 w 25"/>
                  <a:gd name="T7" fmla="*/ 0 h 10"/>
                  <a:gd name="T8" fmla="*/ 3 w 25"/>
                  <a:gd name="T9" fmla="*/ 3 h 10"/>
                  <a:gd name="T10" fmla="*/ 0 w 25"/>
                  <a:gd name="T11" fmla="*/ 7 h 10"/>
                  <a:gd name="T12" fmla="*/ 4 w 2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5" h="10">
                    <a:moveTo>
                      <a:pt x="4" y="10"/>
                    </a:moveTo>
                    <a:lnTo>
                      <a:pt x="22" y="7"/>
                    </a:lnTo>
                    <a:cubicBezTo>
                      <a:pt x="24" y="7"/>
                      <a:pt x="25" y="5"/>
                      <a:pt x="25" y="3"/>
                    </a:cubicBezTo>
                    <a:cubicBezTo>
                      <a:pt x="25" y="1"/>
                      <a:pt x="23" y="0"/>
                      <a:pt x="21" y="0"/>
                    </a:cubicBezTo>
                    <a:lnTo>
                      <a:pt x="3" y="3"/>
                    </a:lnTo>
                    <a:cubicBezTo>
                      <a:pt x="1" y="4"/>
                      <a:pt x="0" y="5"/>
                      <a:pt x="0" y="7"/>
                    </a:cubicBezTo>
                    <a:cubicBezTo>
                      <a:pt x="1" y="9"/>
                      <a:pt x="2"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6" name="Freeform 258">
                <a:extLst>
                  <a:ext uri="{FF2B5EF4-FFF2-40B4-BE49-F238E27FC236}">
                    <a16:creationId xmlns:a16="http://schemas.microsoft.com/office/drawing/2014/main" id="{5D8F416E-93EA-400D-95F0-D5575E40165E}"/>
                  </a:ext>
                </a:extLst>
              </p:cNvPr>
              <p:cNvSpPr>
                <a:spLocks/>
              </p:cNvSpPr>
              <p:nvPr/>
            </p:nvSpPr>
            <p:spPr bwMode="auto">
              <a:xfrm>
                <a:off x="3917" y="4603"/>
                <a:ext cx="53" cy="11"/>
              </a:xfrm>
              <a:custGeom>
                <a:avLst/>
                <a:gdLst>
                  <a:gd name="T0" fmla="*/ 4 w 94"/>
                  <a:gd name="T1" fmla="*/ 20 h 20"/>
                  <a:gd name="T2" fmla="*/ 91 w 94"/>
                  <a:gd name="T3" fmla="*/ 7 h 20"/>
                  <a:gd name="T4" fmla="*/ 94 w 94"/>
                  <a:gd name="T5" fmla="*/ 4 h 20"/>
                  <a:gd name="T6" fmla="*/ 90 w 94"/>
                  <a:gd name="T7" fmla="*/ 1 h 20"/>
                  <a:gd name="T8" fmla="*/ 3 w 94"/>
                  <a:gd name="T9" fmla="*/ 13 h 20"/>
                  <a:gd name="T10" fmla="*/ 0 w 94"/>
                  <a:gd name="T11" fmla="*/ 17 h 20"/>
                  <a:gd name="T12" fmla="*/ 4 w 9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4" h="20">
                    <a:moveTo>
                      <a:pt x="4" y="20"/>
                    </a:moveTo>
                    <a:lnTo>
                      <a:pt x="91" y="7"/>
                    </a:lnTo>
                    <a:cubicBezTo>
                      <a:pt x="93" y="7"/>
                      <a:pt x="94" y="5"/>
                      <a:pt x="94" y="4"/>
                    </a:cubicBezTo>
                    <a:cubicBezTo>
                      <a:pt x="94" y="2"/>
                      <a:pt x="92" y="0"/>
                      <a:pt x="90" y="1"/>
                    </a:cubicBezTo>
                    <a:lnTo>
                      <a:pt x="3" y="13"/>
                    </a:lnTo>
                    <a:cubicBezTo>
                      <a:pt x="1" y="14"/>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7" name="Freeform 259">
                <a:extLst>
                  <a:ext uri="{FF2B5EF4-FFF2-40B4-BE49-F238E27FC236}">
                    <a16:creationId xmlns:a16="http://schemas.microsoft.com/office/drawing/2014/main" id="{A7840678-E493-4618-86F1-B364DA7D689D}"/>
                  </a:ext>
                </a:extLst>
              </p:cNvPr>
              <p:cNvSpPr>
                <a:spLocks/>
              </p:cNvSpPr>
              <p:nvPr/>
            </p:nvSpPr>
            <p:spPr bwMode="auto">
              <a:xfrm>
                <a:off x="3888" y="4612"/>
                <a:ext cx="19" cy="7"/>
              </a:xfrm>
              <a:custGeom>
                <a:avLst/>
                <a:gdLst>
                  <a:gd name="T0" fmla="*/ 4 w 35"/>
                  <a:gd name="T1" fmla="*/ 10 h 11"/>
                  <a:gd name="T2" fmla="*/ 32 w 35"/>
                  <a:gd name="T3" fmla="*/ 6 h 11"/>
                  <a:gd name="T4" fmla="*/ 35 w 35"/>
                  <a:gd name="T5" fmla="*/ 3 h 11"/>
                  <a:gd name="T6" fmla="*/ 31 w 35"/>
                  <a:gd name="T7" fmla="*/ 0 h 11"/>
                  <a:gd name="T8" fmla="*/ 3 w 35"/>
                  <a:gd name="T9" fmla="*/ 4 h 11"/>
                  <a:gd name="T10" fmla="*/ 0 w 35"/>
                  <a:gd name="T11" fmla="*/ 8 h 11"/>
                  <a:gd name="T12" fmla="*/ 4 w 35"/>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4" y="10"/>
                    </a:moveTo>
                    <a:lnTo>
                      <a:pt x="32" y="6"/>
                    </a:lnTo>
                    <a:cubicBezTo>
                      <a:pt x="34" y="6"/>
                      <a:pt x="35" y="4"/>
                      <a:pt x="35" y="3"/>
                    </a:cubicBezTo>
                    <a:cubicBezTo>
                      <a:pt x="35" y="1"/>
                      <a:pt x="33" y="0"/>
                      <a:pt x="31" y="0"/>
                    </a:cubicBezTo>
                    <a:lnTo>
                      <a:pt x="3" y="4"/>
                    </a:lnTo>
                    <a:cubicBezTo>
                      <a:pt x="1" y="4"/>
                      <a:pt x="0" y="6"/>
                      <a:pt x="0" y="8"/>
                    </a:cubicBezTo>
                    <a:cubicBezTo>
                      <a:pt x="0" y="9"/>
                      <a:pt x="2" y="11"/>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8" name="Freeform 260">
                <a:extLst>
                  <a:ext uri="{FF2B5EF4-FFF2-40B4-BE49-F238E27FC236}">
                    <a16:creationId xmlns:a16="http://schemas.microsoft.com/office/drawing/2014/main" id="{A2D07822-1FA0-409E-A539-71908E489F18}"/>
                  </a:ext>
                </a:extLst>
              </p:cNvPr>
              <p:cNvSpPr>
                <a:spLocks/>
              </p:cNvSpPr>
              <p:nvPr/>
            </p:nvSpPr>
            <p:spPr bwMode="auto">
              <a:xfrm>
                <a:off x="3921" y="4607"/>
                <a:ext cx="49" cy="11"/>
              </a:xfrm>
              <a:custGeom>
                <a:avLst/>
                <a:gdLst>
                  <a:gd name="T0" fmla="*/ 4 w 87"/>
                  <a:gd name="T1" fmla="*/ 18 h 19"/>
                  <a:gd name="T2" fmla="*/ 84 w 87"/>
                  <a:gd name="T3" fmla="*/ 7 h 19"/>
                  <a:gd name="T4" fmla="*/ 87 w 87"/>
                  <a:gd name="T5" fmla="*/ 3 h 19"/>
                  <a:gd name="T6" fmla="*/ 83 w 87"/>
                  <a:gd name="T7" fmla="*/ 1 h 19"/>
                  <a:gd name="T8" fmla="*/ 3 w 87"/>
                  <a:gd name="T9" fmla="*/ 12 h 19"/>
                  <a:gd name="T10" fmla="*/ 0 w 87"/>
                  <a:gd name="T11" fmla="*/ 15 h 19"/>
                  <a:gd name="T12" fmla="*/ 4 w 87"/>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4" y="18"/>
                    </a:moveTo>
                    <a:lnTo>
                      <a:pt x="84" y="7"/>
                    </a:lnTo>
                    <a:cubicBezTo>
                      <a:pt x="86" y="7"/>
                      <a:pt x="87" y="5"/>
                      <a:pt x="87" y="3"/>
                    </a:cubicBezTo>
                    <a:cubicBezTo>
                      <a:pt x="87" y="2"/>
                      <a:pt x="85" y="0"/>
                      <a:pt x="83" y="1"/>
                    </a:cubicBezTo>
                    <a:lnTo>
                      <a:pt x="3" y="12"/>
                    </a:lnTo>
                    <a:cubicBezTo>
                      <a:pt x="1" y="12"/>
                      <a:pt x="0" y="14"/>
                      <a:pt x="0" y="15"/>
                    </a:cubicBezTo>
                    <a:cubicBezTo>
                      <a:pt x="1" y="17"/>
                      <a:pt x="2" y="19"/>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69" name="Freeform 261">
                <a:extLst>
                  <a:ext uri="{FF2B5EF4-FFF2-40B4-BE49-F238E27FC236}">
                    <a16:creationId xmlns:a16="http://schemas.microsoft.com/office/drawing/2014/main" id="{537795F6-EEFE-46C3-93BD-84D254EB1021}"/>
                  </a:ext>
                </a:extLst>
              </p:cNvPr>
              <p:cNvSpPr>
                <a:spLocks/>
              </p:cNvSpPr>
              <p:nvPr/>
            </p:nvSpPr>
            <p:spPr bwMode="auto">
              <a:xfrm>
                <a:off x="3888" y="4616"/>
                <a:ext cx="20" cy="7"/>
              </a:xfrm>
              <a:custGeom>
                <a:avLst/>
                <a:gdLst>
                  <a:gd name="T0" fmla="*/ 4 w 36"/>
                  <a:gd name="T1" fmla="*/ 11 h 11"/>
                  <a:gd name="T2" fmla="*/ 33 w 36"/>
                  <a:gd name="T3" fmla="*/ 6 h 11"/>
                  <a:gd name="T4" fmla="*/ 36 w 36"/>
                  <a:gd name="T5" fmla="*/ 3 h 11"/>
                  <a:gd name="T6" fmla="*/ 32 w 36"/>
                  <a:gd name="T7" fmla="*/ 0 h 11"/>
                  <a:gd name="T8" fmla="*/ 3 w 36"/>
                  <a:gd name="T9" fmla="*/ 4 h 11"/>
                  <a:gd name="T10" fmla="*/ 0 w 36"/>
                  <a:gd name="T11" fmla="*/ 8 h 11"/>
                  <a:gd name="T12" fmla="*/ 4 w 3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4" y="11"/>
                    </a:moveTo>
                    <a:lnTo>
                      <a:pt x="33" y="6"/>
                    </a:lnTo>
                    <a:cubicBezTo>
                      <a:pt x="35" y="6"/>
                      <a:pt x="36" y="5"/>
                      <a:pt x="36" y="3"/>
                    </a:cubicBezTo>
                    <a:cubicBezTo>
                      <a:pt x="35" y="1"/>
                      <a:pt x="34" y="0"/>
                      <a:pt x="32" y="0"/>
                    </a:cubicBezTo>
                    <a:lnTo>
                      <a:pt x="3" y="4"/>
                    </a:lnTo>
                    <a:cubicBezTo>
                      <a:pt x="1" y="4"/>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0" name="Freeform 262">
                <a:extLst>
                  <a:ext uri="{FF2B5EF4-FFF2-40B4-BE49-F238E27FC236}">
                    <a16:creationId xmlns:a16="http://schemas.microsoft.com/office/drawing/2014/main" id="{7BE57D2F-558E-4CE9-A228-DCEA2FBF1ED8}"/>
                  </a:ext>
                </a:extLst>
              </p:cNvPr>
              <p:cNvSpPr>
                <a:spLocks/>
              </p:cNvSpPr>
              <p:nvPr/>
            </p:nvSpPr>
            <p:spPr bwMode="auto">
              <a:xfrm>
                <a:off x="3925" y="4612"/>
                <a:ext cx="45" cy="10"/>
              </a:xfrm>
              <a:custGeom>
                <a:avLst/>
                <a:gdLst>
                  <a:gd name="T0" fmla="*/ 4 w 80"/>
                  <a:gd name="T1" fmla="*/ 17 h 17"/>
                  <a:gd name="T2" fmla="*/ 77 w 80"/>
                  <a:gd name="T3" fmla="*/ 7 h 17"/>
                  <a:gd name="T4" fmla="*/ 80 w 80"/>
                  <a:gd name="T5" fmla="*/ 4 h 17"/>
                  <a:gd name="T6" fmla="*/ 76 w 80"/>
                  <a:gd name="T7" fmla="*/ 1 h 17"/>
                  <a:gd name="T8" fmla="*/ 3 w 80"/>
                  <a:gd name="T9" fmla="*/ 10 h 17"/>
                  <a:gd name="T10" fmla="*/ 0 w 80"/>
                  <a:gd name="T11" fmla="*/ 14 h 17"/>
                  <a:gd name="T12" fmla="*/ 4 w 8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0" h="17">
                    <a:moveTo>
                      <a:pt x="4" y="17"/>
                    </a:moveTo>
                    <a:lnTo>
                      <a:pt x="77" y="7"/>
                    </a:lnTo>
                    <a:cubicBezTo>
                      <a:pt x="79" y="7"/>
                      <a:pt x="80" y="5"/>
                      <a:pt x="80" y="4"/>
                    </a:cubicBezTo>
                    <a:cubicBezTo>
                      <a:pt x="80" y="2"/>
                      <a:pt x="78" y="0"/>
                      <a:pt x="76" y="1"/>
                    </a:cubicBezTo>
                    <a:lnTo>
                      <a:pt x="3" y="10"/>
                    </a:lnTo>
                    <a:cubicBezTo>
                      <a:pt x="1"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1" name="Freeform 263">
                <a:extLst>
                  <a:ext uri="{FF2B5EF4-FFF2-40B4-BE49-F238E27FC236}">
                    <a16:creationId xmlns:a16="http://schemas.microsoft.com/office/drawing/2014/main" id="{70ADF58A-C30F-4F2E-9258-D72FEE123472}"/>
                  </a:ext>
                </a:extLst>
              </p:cNvPr>
              <p:cNvSpPr>
                <a:spLocks/>
              </p:cNvSpPr>
              <p:nvPr/>
            </p:nvSpPr>
            <p:spPr bwMode="auto">
              <a:xfrm>
                <a:off x="3888" y="4619"/>
                <a:ext cx="28" cy="8"/>
              </a:xfrm>
              <a:custGeom>
                <a:avLst/>
                <a:gdLst>
                  <a:gd name="T0" fmla="*/ 4 w 50"/>
                  <a:gd name="T1" fmla="*/ 12 h 13"/>
                  <a:gd name="T2" fmla="*/ 47 w 50"/>
                  <a:gd name="T3" fmla="*/ 7 h 13"/>
                  <a:gd name="T4" fmla="*/ 50 w 50"/>
                  <a:gd name="T5" fmla="*/ 3 h 13"/>
                  <a:gd name="T6" fmla="*/ 46 w 50"/>
                  <a:gd name="T7" fmla="*/ 0 h 13"/>
                  <a:gd name="T8" fmla="*/ 3 w 50"/>
                  <a:gd name="T9" fmla="*/ 6 h 13"/>
                  <a:gd name="T10" fmla="*/ 0 w 50"/>
                  <a:gd name="T11" fmla="*/ 10 h 13"/>
                  <a:gd name="T12" fmla="*/ 4 w 50"/>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50" h="13">
                    <a:moveTo>
                      <a:pt x="4" y="12"/>
                    </a:moveTo>
                    <a:lnTo>
                      <a:pt x="47" y="7"/>
                    </a:lnTo>
                    <a:cubicBezTo>
                      <a:pt x="49" y="6"/>
                      <a:pt x="50" y="5"/>
                      <a:pt x="50" y="3"/>
                    </a:cubicBezTo>
                    <a:cubicBezTo>
                      <a:pt x="49" y="1"/>
                      <a:pt x="48" y="0"/>
                      <a:pt x="46" y="0"/>
                    </a:cubicBezTo>
                    <a:lnTo>
                      <a:pt x="3" y="6"/>
                    </a:lnTo>
                    <a:cubicBezTo>
                      <a:pt x="1" y="6"/>
                      <a:pt x="0" y="8"/>
                      <a:pt x="0" y="10"/>
                    </a:cubicBezTo>
                    <a:cubicBezTo>
                      <a:pt x="0" y="11"/>
                      <a:pt x="2" y="13"/>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2" name="Freeform 264">
                <a:extLst>
                  <a:ext uri="{FF2B5EF4-FFF2-40B4-BE49-F238E27FC236}">
                    <a16:creationId xmlns:a16="http://schemas.microsoft.com/office/drawing/2014/main" id="{2028768E-EDE2-4965-AF51-14553D59CEB6}"/>
                  </a:ext>
                </a:extLst>
              </p:cNvPr>
              <p:cNvSpPr>
                <a:spLocks/>
              </p:cNvSpPr>
              <p:nvPr/>
            </p:nvSpPr>
            <p:spPr bwMode="auto">
              <a:xfrm>
                <a:off x="3888" y="4616"/>
                <a:ext cx="82" cy="15"/>
              </a:xfrm>
              <a:custGeom>
                <a:avLst/>
                <a:gdLst>
                  <a:gd name="T0" fmla="*/ 4 w 146"/>
                  <a:gd name="T1" fmla="*/ 25 h 25"/>
                  <a:gd name="T2" fmla="*/ 143 w 146"/>
                  <a:gd name="T3" fmla="*/ 7 h 25"/>
                  <a:gd name="T4" fmla="*/ 146 w 146"/>
                  <a:gd name="T5" fmla="*/ 3 h 25"/>
                  <a:gd name="T6" fmla="*/ 142 w 146"/>
                  <a:gd name="T7" fmla="*/ 0 h 25"/>
                  <a:gd name="T8" fmla="*/ 3 w 146"/>
                  <a:gd name="T9" fmla="*/ 19 h 25"/>
                  <a:gd name="T10" fmla="*/ 0 w 146"/>
                  <a:gd name="T11" fmla="*/ 22 h 25"/>
                  <a:gd name="T12" fmla="*/ 4 w 146"/>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46" h="25">
                    <a:moveTo>
                      <a:pt x="4" y="25"/>
                    </a:moveTo>
                    <a:lnTo>
                      <a:pt x="143" y="7"/>
                    </a:lnTo>
                    <a:cubicBezTo>
                      <a:pt x="145" y="7"/>
                      <a:pt x="146" y="5"/>
                      <a:pt x="146" y="3"/>
                    </a:cubicBezTo>
                    <a:cubicBezTo>
                      <a:pt x="146" y="1"/>
                      <a:pt x="144" y="0"/>
                      <a:pt x="142" y="0"/>
                    </a:cubicBezTo>
                    <a:lnTo>
                      <a:pt x="3" y="19"/>
                    </a:lnTo>
                    <a:cubicBezTo>
                      <a:pt x="1" y="19"/>
                      <a:pt x="0" y="20"/>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3" name="Freeform 265">
                <a:extLst>
                  <a:ext uri="{FF2B5EF4-FFF2-40B4-BE49-F238E27FC236}">
                    <a16:creationId xmlns:a16="http://schemas.microsoft.com/office/drawing/2014/main" id="{BD2ED83C-79D0-4B17-AAF3-6C940DE59888}"/>
                  </a:ext>
                </a:extLst>
              </p:cNvPr>
              <p:cNvSpPr>
                <a:spLocks/>
              </p:cNvSpPr>
              <p:nvPr/>
            </p:nvSpPr>
            <p:spPr bwMode="auto">
              <a:xfrm>
                <a:off x="3944" y="4621"/>
                <a:ext cx="26" cy="7"/>
              </a:xfrm>
              <a:custGeom>
                <a:avLst/>
                <a:gdLst>
                  <a:gd name="T0" fmla="*/ 4 w 46"/>
                  <a:gd name="T1" fmla="*/ 12 h 12"/>
                  <a:gd name="T2" fmla="*/ 43 w 46"/>
                  <a:gd name="T3" fmla="*/ 6 h 12"/>
                  <a:gd name="T4" fmla="*/ 46 w 46"/>
                  <a:gd name="T5" fmla="*/ 3 h 12"/>
                  <a:gd name="T6" fmla="*/ 42 w 46"/>
                  <a:gd name="T7" fmla="*/ 0 h 12"/>
                  <a:gd name="T8" fmla="*/ 3 w 46"/>
                  <a:gd name="T9" fmla="*/ 5 h 12"/>
                  <a:gd name="T10" fmla="*/ 0 w 46"/>
                  <a:gd name="T11" fmla="*/ 9 h 12"/>
                  <a:gd name="T12" fmla="*/ 4 w 46"/>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 y="12"/>
                    </a:moveTo>
                    <a:lnTo>
                      <a:pt x="43" y="6"/>
                    </a:lnTo>
                    <a:cubicBezTo>
                      <a:pt x="45" y="6"/>
                      <a:pt x="46" y="5"/>
                      <a:pt x="46" y="3"/>
                    </a:cubicBezTo>
                    <a:cubicBezTo>
                      <a:pt x="46" y="1"/>
                      <a:pt x="44" y="0"/>
                      <a:pt x="42" y="0"/>
                    </a:cubicBezTo>
                    <a:lnTo>
                      <a:pt x="3" y="5"/>
                    </a:lnTo>
                    <a:cubicBezTo>
                      <a:pt x="1" y="5"/>
                      <a:pt x="0" y="7"/>
                      <a:pt x="0" y="9"/>
                    </a:cubicBezTo>
                    <a:cubicBezTo>
                      <a:pt x="1" y="11"/>
                      <a:pt x="2"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4" name="Freeform 266">
                <a:extLst>
                  <a:ext uri="{FF2B5EF4-FFF2-40B4-BE49-F238E27FC236}">
                    <a16:creationId xmlns:a16="http://schemas.microsoft.com/office/drawing/2014/main" id="{DEDBEB9B-8282-4A8D-9D97-A2A40CA7125D}"/>
                  </a:ext>
                </a:extLst>
              </p:cNvPr>
              <p:cNvSpPr>
                <a:spLocks/>
              </p:cNvSpPr>
              <p:nvPr/>
            </p:nvSpPr>
            <p:spPr bwMode="auto">
              <a:xfrm>
                <a:off x="3818" y="4536"/>
                <a:ext cx="4" cy="104"/>
              </a:xfrm>
              <a:custGeom>
                <a:avLst/>
                <a:gdLst>
                  <a:gd name="T0" fmla="*/ 0 w 7"/>
                  <a:gd name="T1" fmla="*/ 4 h 183"/>
                  <a:gd name="T2" fmla="*/ 0 w 7"/>
                  <a:gd name="T3" fmla="*/ 180 h 183"/>
                  <a:gd name="T4" fmla="*/ 4 w 7"/>
                  <a:gd name="T5" fmla="*/ 183 h 183"/>
                  <a:gd name="T6" fmla="*/ 7 w 7"/>
                  <a:gd name="T7" fmla="*/ 180 h 183"/>
                  <a:gd name="T8" fmla="*/ 7 w 7"/>
                  <a:gd name="T9" fmla="*/ 4 h 183"/>
                  <a:gd name="T10" fmla="*/ 4 w 7"/>
                  <a:gd name="T11" fmla="*/ 0 h 183"/>
                  <a:gd name="T12" fmla="*/ 0 w 7"/>
                  <a:gd name="T13" fmla="*/ 4 h 183"/>
                </a:gdLst>
                <a:ahLst/>
                <a:cxnLst>
                  <a:cxn ang="0">
                    <a:pos x="T0" y="T1"/>
                  </a:cxn>
                  <a:cxn ang="0">
                    <a:pos x="T2" y="T3"/>
                  </a:cxn>
                  <a:cxn ang="0">
                    <a:pos x="T4" y="T5"/>
                  </a:cxn>
                  <a:cxn ang="0">
                    <a:pos x="T6" y="T7"/>
                  </a:cxn>
                  <a:cxn ang="0">
                    <a:pos x="T8" y="T9"/>
                  </a:cxn>
                  <a:cxn ang="0">
                    <a:pos x="T10" y="T11"/>
                  </a:cxn>
                  <a:cxn ang="0">
                    <a:pos x="T12" y="T13"/>
                  </a:cxn>
                </a:cxnLst>
                <a:rect l="0" t="0" r="r" b="b"/>
                <a:pathLst>
                  <a:path w="7" h="183">
                    <a:moveTo>
                      <a:pt x="0" y="4"/>
                    </a:moveTo>
                    <a:lnTo>
                      <a:pt x="0" y="180"/>
                    </a:lnTo>
                    <a:cubicBezTo>
                      <a:pt x="0" y="182"/>
                      <a:pt x="2" y="183"/>
                      <a:pt x="4" y="183"/>
                    </a:cubicBezTo>
                    <a:cubicBezTo>
                      <a:pt x="5" y="183"/>
                      <a:pt x="7" y="182"/>
                      <a:pt x="7" y="180"/>
                    </a:cubicBezTo>
                    <a:lnTo>
                      <a:pt x="7" y="4"/>
                    </a:lnTo>
                    <a:cubicBezTo>
                      <a:pt x="7" y="2"/>
                      <a:pt x="5"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5" name="Freeform 267">
                <a:extLst>
                  <a:ext uri="{FF2B5EF4-FFF2-40B4-BE49-F238E27FC236}">
                    <a16:creationId xmlns:a16="http://schemas.microsoft.com/office/drawing/2014/main" id="{7EFF781E-0FC0-4159-96F5-2FD61B93B5F2}"/>
                  </a:ext>
                </a:extLst>
              </p:cNvPr>
              <p:cNvSpPr>
                <a:spLocks/>
              </p:cNvSpPr>
              <p:nvPr/>
            </p:nvSpPr>
            <p:spPr bwMode="auto">
              <a:xfrm>
                <a:off x="3838" y="4555"/>
                <a:ext cx="4" cy="82"/>
              </a:xfrm>
              <a:custGeom>
                <a:avLst/>
                <a:gdLst>
                  <a:gd name="T0" fmla="*/ 0 w 7"/>
                  <a:gd name="T1" fmla="*/ 3 h 145"/>
                  <a:gd name="T2" fmla="*/ 0 w 7"/>
                  <a:gd name="T3" fmla="*/ 142 h 145"/>
                  <a:gd name="T4" fmla="*/ 4 w 7"/>
                  <a:gd name="T5" fmla="*/ 145 h 145"/>
                  <a:gd name="T6" fmla="*/ 7 w 7"/>
                  <a:gd name="T7" fmla="*/ 142 h 145"/>
                  <a:gd name="T8" fmla="*/ 7 w 7"/>
                  <a:gd name="T9" fmla="*/ 3 h 145"/>
                  <a:gd name="T10" fmla="*/ 4 w 7"/>
                  <a:gd name="T11" fmla="*/ 0 h 145"/>
                  <a:gd name="T12" fmla="*/ 0 w 7"/>
                  <a:gd name="T13" fmla="*/ 3 h 145"/>
                </a:gdLst>
                <a:ahLst/>
                <a:cxnLst>
                  <a:cxn ang="0">
                    <a:pos x="T0" y="T1"/>
                  </a:cxn>
                  <a:cxn ang="0">
                    <a:pos x="T2" y="T3"/>
                  </a:cxn>
                  <a:cxn ang="0">
                    <a:pos x="T4" y="T5"/>
                  </a:cxn>
                  <a:cxn ang="0">
                    <a:pos x="T6" y="T7"/>
                  </a:cxn>
                  <a:cxn ang="0">
                    <a:pos x="T8" y="T9"/>
                  </a:cxn>
                  <a:cxn ang="0">
                    <a:pos x="T10" y="T11"/>
                  </a:cxn>
                  <a:cxn ang="0">
                    <a:pos x="T12" y="T13"/>
                  </a:cxn>
                </a:cxnLst>
                <a:rect l="0" t="0" r="r" b="b"/>
                <a:pathLst>
                  <a:path w="7" h="145">
                    <a:moveTo>
                      <a:pt x="0" y="3"/>
                    </a:moveTo>
                    <a:lnTo>
                      <a:pt x="0" y="142"/>
                    </a:lnTo>
                    <a:cubicBezTo>
                      <a:pt x="0" y="144"/>
                      <a:pt x="2" y="145"/>
                      <a:pt x="4" y="145"/>
                    </a:cubicBezTo>
                    <a:cubicBezTo>
                      <a:pt x="5" y="145"/>
                      <a:pt x="7" y="144"/>
                      <a:pt x="7" y="142"/>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6" name="Freeform 268">
                <a:extLst>
                  <a:ext uri="{FF2B5EF4-FFF2-40B4-BE49-F238E27FC236}">
                    <a16:creationId xmlns:a16="http://schemas.microsoft.com/office/drawing/2014/main" id="{EAC1F8F7-BE8C-42E1-8073-39FBC849EE15}"/>
                  </a:ext>
                </a:extLst>
              </p:cNvPr>
              <p:cNvSpPr>
                <a:spLocks/>
              </p:cNvSpPr>
              <p:nvPr/>
            </p:nvSpPr>
            <p:spPr bwMode="auto">
              <a:xfrm>
                <a:off x="3838" y="4529"/>
                <a:ext cx="4" cy="11"/>
              </a:xfrm>
              <a:custGeom>
                <a:avLst/>
                <a:gdLst>
                  <a:gd name="T0" fmla="*/ 0 w 7"/>
                  <a:gd name="T1" fmla="*/ 4 h 20"/>
                  <a:gd name="T2" fmla="*/ 0 w 7"/>
                  <a:gd name="T3" fmla="*/ 17 h 20"/>
                  <a:gd name="T4" fmla="*/ 4 w 7"/>
                  <a:gd name="T5" fmla="*/ 20 h 20"/>
                  <a:gd name="T6" fmla="*/ 7 w 7"/>
                  <a:gd name="T7" fmla="*/ 17 h 20"/>
                  <a:gd name="T8" fmla="*/ 7 w 7"/>
                  <a:gd name="T9" fmla="*/ 4 h 20"/>
                  <a:gd name="T10" fmla="*/ 4 w 7"/>
                  <a:gd name="T11" fmla="*/ 0 h 20"/>
                  <a:gd name="T12" fmla="*/ 0 w 7"/>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7" h="20">
                    <a:moveTo>
                      <a:pt x="0" y="4"/>
                    </a:moveTo>
                    <a:lnTo>
                      <a:pt x="0" y="17"/>
                    </a:lnTo>
                    <a:cubicBezTo>
                      <a:pt x="0" y="19"/>
                      <a:pt x="2" y="20"/>
                      <a:pt x="4" y="20"/>
                    </a:cubicBezTo>
                    <a:cubicBezTo>
                      <a:pt x="5" y="20"/>
                      <a:pt x="7" y="19"/>
                      <a:pt x="7" y="17"/>
                    </a:cubicBezTo>
                    <a:lnTo>
                      <a:pt x="7" y="4"/>
                    </a:lnTo>
                    <a:cubicBezTo>
                      <a:pt x="7" y="2"/>
                      <a:pt x="5"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7" name="Freeform 269">
                <a:extLst>
                  <a:ext uri="{FF2B5EF4-FFF2-40B4-BE49-F238E27FC236}">
                    <a16:creationId xmlns:a16="http://schemas.microsoft.com/office/drawing/2014/main" id="{C25D5677-6851-476A-8E97-61D2FC25EE2A}"/>
                  </a:ext>
                </a:extLst>
              </p:cNvPr>
              <p:cNvSpPr>
                <a:spLocks/>
              </p:cNvSpPr>
              <p:nvPr/>
            </p:nvSpPr>
            <p:spPr bwMode="auto">
              <a:xfrm>
                <a:off x="3859" y="4572"/>
                <a:ext cx="3" cy="62"/>
              </a:xfrm>
              <a:custGeom>
                <a:avLst/>
                <a:gdLst>
                  <a:gd name="T0" fmla="*/ 0 w 6"/>
                  <a:gd name="T1" fmla="*/ 4 h 109"/>
                  <a:gd name="T2" fmla="*/ 0 w 6"/>
                  <a:gd name="T3" fmla="*/ 106 h 109"/>
                  <a:gd name="T4" fmla="*/ 3 w 6"/>
                  <a:gd name="T5" fmla="*/ 109 h 109"/>
                  <a:gd name="T6" fmla="*/ 6 w 6"/>
                  <a:gd name="T7" fmla="*/ 106 h 109"/>
                  <a:gd name="T8" fmla="*/ 6 w 6"/>
                  <a:gd name="T9" fmla="*/ 4 h 109"/>
                  <a:gd name="T10" fmla="*/ 3 w 6"/>
                  <a:gd name="T11" fmla="*/ 0 h 109"/>
                  <a:gd name="T12" fmla="*/ 0 w 6"/>
                  <a:gd name="T13" fmla="*/ 4 h 109"/>
                </a:gdLst>
                <a:ahLst/>
                <a:cxnLst>
                  <a:cxn ang="0">
                    <a:pos x="T0" y="T1"/>
                  </a:cxn>
                  <a:cxn ang="0">
                    <a:pos x="T2" y="T3"/>
                  </a:cxn>
                  <a:cxn ang="0">
                    <a:pos x="T4" y="T5"/>
                  </a:cxn>
                  <a:cxn ang="0">
                    <a:pos x="T6" y="T7"/>
                  </a:cxn>
                  <a:cxn ang="0">
                    <a:pos x="T8" y="T9"/>
                  </a:cxn>
                  <a:cxn ang="0">
                    <a:pos x="T10" y="T11"/>
                  </a:cxn>
                  <a:cxn ang="0">
                    <a:pos x="T12" y="T13"/>
                  </a:cxn>
                </a:cxnLst>
                <a:rect l="0" t="0" r="r" b="b"/>
                <a:pathLst>
                  <a:path w="6" h="109">
                    <a:moveTo>
                      <a:pt x="0" y="4"/>
                    </a:moveTo>
                    <a:lnTo>
                      <a:pt x="0" y="106"/>
                    </a:lnTo>
                    <a:cubicBezTo>
                      <a:pt x="0" y="108"/>
                      <a:pt x="1" y="109"/>
                      <a:pt x="3" y="109"/>
                    </a:cubicBezTo>
                    <a:cubicBezTo>
                      <a:pt x="5" y="109"/>
                      <a:pt x="6" y="108"/>
                      <a:pt x="6" y="106"/>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8" name="Freeform 270">
                <a:extLst>
                  <a:ext uri="{FF2B5EF4-FFF2-40B4-BE49-F238E27FC236}">
                    <a16:creationId xmlns:a16="http://schemas.microsoft.com/office/drawing/2014/main" id="{9F9CEFD2-FFAE-4FC6-B030-82E85330E76D}"/>
                  </a:ext>
                </a:extLst>
              </p:cNvPr>
              <p:cNvSpPr>
                <a:spLocks/>
              </p:cNvSpPr>
              <p:nvPr/>
            </p:nvSpPr>
            <p:spPr bwMode="auto">
              <a:xfrm>
                <a:off x="3859" y="4525"/>
                <a:ext cx="3" cy="34"/>
              </a:xfrm>
              <a:custGeom>
                <a:avLst/>
                <a:gdLst>
                  <a:gd name="T0" fmla="*/ 0 w 6"/>
                  <a:gd name="T1" fmla="*/ 3 h 60"/>
                  <a:gd name="T2" fmla="*/ 0 w 6"/>
                  <a:gd name="T3" fmla="*/ 57 h 60"/>
                  <a:gd name="T4" fmla="*/ 3 w 6"/>
                  <a:gd name="T5" fmla="*/ 60 h 60"/>
                  <a:gd name="T6" fmla="*/ 6 w 6"/>
                  <a:gd name="T7" fmla="*/ 57 h 60"/>
                  <a:gd name="T8" fmla="*/ 6 w 6"/>
                  <a:gd name="T9" fmla="*/ 3 h 60"/>
                  <a:gd name="T10" fmla="*/ 3 w 6"/>
                  <a:gd name="T11" fmla="*/ 0 h 60"/>
                  <a:gd name="T12" fmla="*/ 0 w 6"/>
                  <a:gd name="T13" fmla="*/ 3 h 60"/>
                </a:gdLst>
                <a:ahLst/>
                <a:cxnLst>
                  <a:cxn ang="0">
                    <a:pos x="T0" y="T1"/>
                  </a:cxn>
                  <a:cxn ang="0">
                    <a:pos x="T2" y="T3"/>
                  </a:cxn>
                  <a:cxn ang="0">
                    <a:pos x="T4" y="T5"/>
                  </a:cxn>
                  <a:cxn ang="0">
                    <a:pos x="T6" y="T7"/>
                  </a:cxn>
                  <a:cxn ang="0">
                    <a:pos x="T8" y="T9"/>
                  </a:cxn>
                  <a:cxn ang="0">
                    <a:pos x="T10" y="T11"/>
                  </a:cxn>
                  <a:cxn ang="0">
                    <a:pos x="T12" y="T13"/>
                  </a:cxn>
                </a:cxnLst>
                <a:rect l="0" t="0" r="r" b="b"/>
                <a:pathLst>
                  <a:path w="6" h="60">
                    <a:moveTo>
                      <a:pt x="0" y="3"/>
                    </a:moveTo>
                    <a:lnTo>
                      <a:pt x="0" y="57"/>
                    </a:lnTo>
                    <a:cubicBezTo>
                      <a:pt x="0" y="59"/>
                      <a:pt x="1" y="60"/>
                      <a:pt x="3" y="60"/>
                    </a:cubicBezTo>
                    <a:cubicBezTo>
                      <a:pt x="5" y="60"/>
                      <a:pt x="6" y="59"/>
                      <a:pt x="6" y="57"/>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79" name="Freeform 271">
                <a:extLst>
                  <a:ext uri="{FF2B5EF4-FFF2-40B4-BE49-F238E27FC236}">
                    <a16:creationId xmlns:a16="http://schemas.microsoft.com/office/drawing/2014/main" id="{F994EFEC-980B-408C-A1EB-BDBCE1D8D86E}"/>
                  </a:ext>
                </a:extLst>
              </p:cNvPr>
              <p:cNvSpPr>
                <a:spLocks/>
              </p:cNvSpPr>
              <p:nvPr/>
            </p:nvSpPr>
            <p:spPr bwMode="auto">
              <a:xfrm>
                <a:off x="3835" y="4526"/>
                <a:ext cx="46" cy="11"/>
              </a:xfrm>
              <a:custGeom>
                <a:avLst/>
                <a:gdLst>
                  <a:gd name="T0" fmla="*/ 4 w 81"/>
                  <a:gd name="T1" fmla="*/ 19 h 20"/>
                  <a:gd name="T2" fmla="*/ 78 w 81"/>
                  <a:gd name="T3" fmla="*/ 7 h 20"/>
                  <a:gd name="T4" fmla="*/ 81 w 81"/>
                  <a:gd name="T5" fmla="*/ 3 h 20"/>
                  <a:gd name="T6" fmla="*/ 77 w 81"/>
                  <a:gd name="T7" fmla="*/ 1 h 20"/>
                  <a:gd name="T8" fmla="*/ 3 w 81"/>
                  <a:gd name="T9" fmla="*/ 13 h 20"/>
                  <a:gd name="T10" fmla="*/ 0 w 81"/>
                  <a:gd name="T11" fmla="*/ 17 h 20"/>
                  <a:gd name="T12" fmla="*/ 4 w 81"/>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81" h="20">
                    <a:moveTo>
                      <a:pt x="4" y="19"/>
                    </a:moveTo>
                    <a:lnTo>
                      <a:pt x="78" y="7"/>
                    </a:lnTo>
                    <a:cubicBezTo>
                      <a:pt x="80" y="7"/>
                      <a:pt x="81" y="5"/>
                      <a:pt x="81" y="3"/>
                    </a:cubicBezTo>
                    <a:cubicBezTo>
                      <a:pt x="81" y="2"/>
                      <a:pt x="79" y="0"/>
                      <a:pt x="77" y="1"/>
                    </a:cubicBezTo>
                    <a:lnTo>
                      <a:pt x="3" y="13"/>
                    </a:lnTo>
                    <a:cubicBezTo>
                      <a:pt x="1" y="13"/>
                      <a:pt x="0" y="15"/>
                      <a:pt x="0" y="17"/>
                    </a:cubicBezTo>
                    <a:cubicBezTo>
                      <a:pt x="1" y="18"/>
                      <a:pt x="2"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0" name="Freeform 272">
                <a:extLst>
                  <a:ext uri="{FF2B5EF4-FFF2-40B4-BE49-F238E27FC236}">
                    <a16:creationId xmlns:a16="http://schemas.microsoft.com/office/drawing/2014/main" id="{1FCEA75C-A562-42D9-9B9D-0A6FF0085ADD}"/>
                  </a:ext>
                </a:extLst>
              </p:cNvPr>
              <p:cNvSpPr>
                <a:spLocks/>
              </p:cNvSpPr>
              <p:nvPr/>
            </p:nvSpPr>
            <p:spPr bwMode="auto">
              <a:xfrm>
                <a:off x="3800" y="4536"/>
                <a:ext cx="22" cy="7"/>
              </a:xfrm>
              <a:custGeom>
                <a:avLst/>
                <a:gdLst>
                  <a:gd name="T0" fmla="*/ 4 w 38"/>
                  <a:gd name="T1" fmla="*/ 12 h 12"/>
                  <a:gd name="T2" fmla="*/ 35 w 38"/>
                  <a:gd name="T3" fmla="*/ 6 h 12"/>
                  <a:gd name="T4" fmla="*/ 38 w 38"/>
                  <a:gd name="T5" fmla="*/ 3 h 12"/>
                  <a:gd name="T6" fmla="*/ 34 w 38"/>
                  <a:gd name="T7" fmla="*/ 0 h 12"/>
                  <a:gd name="T8" fmla="*/ 3 w 38"/>
                  <a:gd name="T9" fmla="*/ 5 h 12"/>
                  <a:gd name="T10" fmla="*/ 0 w 38"/>
                  <a:gd name="T11" fmla="*/ 9 h 12"/>
                  <a:gd name="T12" fmla="*/ 4 w 3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38" h="12">
                    <a:moveTo>
                      <a:pt x="4" y="12"/>
                    </a:moveTo>
                    <a:lnTo>
                      <a:pt x="35" y="6"/>
                    </a:lnTo>
                    <a:cubicBezTo>
                      <a:pt x="37" y="6"/>
                      <a:pt x="38" y="4"/>
                      <a:pt x="38" y="3"/>
                    </a:cubicBezTo>
                    <a:cubicBezTo>
                      <a:pt x="38" y="1"/>
                      <a:pt x="36" y="0"/>
                      <a:pt x="34" y="0"/>
                    </a:cubicBezTo>
                    <a:lnTo>
                      <a:pt x="3" y="5"/>
                    </a:lnTo>
                    <a:cubicBezTo>
                      <a:pt x="1" y="5"/>
                      <a:pt x="0" y="7"/>
                      <a:pt x="0" y="9"/>
                    </a:cubicBezTo>
                    <a:cubicBezTo>
                      <a:pt x="0" y="11"/>
                      <a:pt x="2"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1" name="Freeform 273">
                <a:extLst>
                  <a:ext uri="{FF2B5EF4-FFF2-40B4-BE49-F238E27FC236}">
                    <a16:creationId xmlns:a16="http://schemas.microsoft.com/office/drawing/2014/main" id="{2F7207A5-1D4B-4080-B148-C74C25CB53DA}"/>
                  </a:ext>
                </a:extLst>
              </p:cNvPr>
              <p:cNvSpPr>
                <a:spLocks/>
              </p:cNvSpPr>
              <p:nvPr/>
            </p:nvSpPr>
            <p:spPr bwMode="auto">
              <a:xfrm>
                <a:off x="3838" y="4530"/>
                <a:ext cx="43" cy="11"/>
              </a:xfrm>
              <a:custGeom>
                <a:avLst/>
                <a:gdLst>
                  <a:gd name="T0" fmla="*/ 4 w 77"/>
                  <a:gd name="T1" fmla="*/ 19 h 19"/>
                  <a:gd name="T2" fmla="*/ 74 w 77"/>
                  <a:gd name="T3" fmla="*/ 7 h 19"/>
                  <a:gd name="T4" fmla="*/ 77 w 77"/>
                  <a:gd name="T5" fmla="*/ 3 h 19"/>
                  <a:gd name="T6" fmla="*/ 73 w 77"/>
                  <a:gd name="T7" fmla="*/ 1 h 19"/>
                  <a:gd name="T8" fmla="*/ 3 w 77"/>
                  <a:gd name="T9" fmla="*/ 12 h 19"/>
                  <a:gd name="T10" fmla="*/ 0 w 77"/>
                  <a:gd name="T11" fmla="*/ 16 h 19"/>
                  <a:gd name="T12" fmla="*/ 4 w 77"/>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7" h="19">
                    <a:moveTo>
                      <a:pt x="4" y="19"/>
                    </a:moveTo>
                    <a:lnTo>
                      <a:pt x="74" y="7"/>
                    </a:lnTo>
                    <a:cubicBezTo>
                      <a:pt x="76" y="7"/>
                      <a:pt x="77" y="5"/>
                      <a:pt x="77" y="3"/>
                    </a:cubicBezTo>
                    <a:cubicBezTo>
                      <a:pt x="77" y="1"/>
                      <a:pt x="75" y="0"/>
                      <a:pt x="73" y="1"/>
                    </a:cubicBezTo>
                    <a:lnTo>
                      <a:pt x="3" y="12"/>
                    </a:lnTo>
                    <a:cubicBezTo>
                      <a:pt x="1" y="12"/>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2" name="Freeform 274">
                <a:extLst>
                  <a:ext uri="{FF2B5EF4-FFF2-40B4-BE49-F238E27FC236}">
                    <a16:creationId xmlns:a16="http://schemas.microsoft.com/office/drawing/2014/main" id="{CDE22BDA-1403-44D4-89FE-E1B86D155F1E}"/>
                  </a:ext>
                </a:extLst>
              </p:cNvPr>
              <p:cNvSpPr>
                <a:spLocks/>
              </p:cNvSpPr>
              <p:nvPr/>
            </p:nvSpPr>
            <p:spPr bwMode="auto">
              <a:xfrm>
                <a:off x="3800" y="4539"/>
                <a:ext cx="26" cy="8"/>
              </a:xfrm>
              <a:custGeom>
                <a:avLst/>
                <a:gdLst>
                  <a:gd name="T0" fmla="*/ 4 w 45"/>
                  <a:gd name="T1" fmla="*/ 13 h 14"/>
                  <a:gd name="T2" fmla="*/ 42 w 45"/>
                  <a:gd name="T3" fmla="*/ 7 h 14"/>
                  <a:gd name="T4" fmla="*/ 45 w 45"/>
                  <a:gd name="T5" fmla="*/ 3 h 14"/>
                  <a:gd name="T6" fmla="*/ 41 w 45"/>
                  <a:gd name="T7" fmla="*/ 1 h 14"/>
                  <a:gd name="T8" fmla="*/ 3 w 45"/>
                  <a:gd name="T9" fmla="*/ 7 h 14"/>
                  <a:gd name="T10" fmla="*/ 0 w 45"/>
                  <a:gd name="T11" fmla="*/ 11 h 14"/>
                  <a:gd name="T12" fmla="*/ 4 w 45"/>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45" h="14">
                    <a:moveTo>
                      <a:pt x="4" y="13"/>
                    </a:moveTo>
                    <a:lnTo>
                      <a:pt x="42" y="7"/>
                    </a:lnTo>
                    <a:cubicBezTo>
                      <a:pt x="44" y="7"/>
                      <a:pt x="45" y="5"/>
                      <a:pt x="45" y="3"/>
                    </a:cubicBezTo>
                    <a:cubicBezTo>
                      <a:pt x="44" y="2"/>
                      <a:pt x="43" y="0"/>
                      <a:pt x="41" y="1"/>
                    </a:cubicBezTo>
                    <a:lnTo>
                      <a:pt x="3" y="7"/>
                    </a:lnTo>
                    <a:cubicBezTo>
                      <a:pt x="1" y="7"/>
                      <a:pt x="0" y="9"/>
                      <a:pt x="0" y="11"/>
                    </a:cubicBezTo>
                    <a:cubicBezTo>
                      <a:pt x="0" y="12"/>
                      <a:pt x="2" y="14"/>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3" name="Freeform 275">
                <a:extLst>
                  <a:ext uri="{FF2B5EF4-FFF2-40B4-BE49-F238E27FC236}">
                    <a16:creationId xmlns:a16="http://schemas.microsoft.com/office/drawing/2014/main" id="{15C45013-142A-4CE3-81B5-060B3919D469}"/>
                  </a:ext>
                </a:extLst>
              </p:cNvPr>
              <p:cNvSpPr>
                <a:spLocks/>
              </p:cNvSpPr>
              <p:nvPr/>
            </p:nvSpPr>
            <p:spPr bwMode="auto">
              <a:xfrm>
                <a:off x="3842" y="4535"/>
                <a:ext cx="39" cy="9"/>
              </a:xfrm>
              <a:custGeom>
                <a:avLst/>
                <a:gdLst>
                  <a:gd name="T0" fmla="*/ 4 w 69"/>
                  <a:gd name="T1" fmla="*/ 17 h 17"/>
                  <a:gd name="T2" fmla="*/ 66 w 69"/>
                  <a:gd name="T3" fmla="*/ 7 h 17"/>
                  <a:gd name="T4" fmla="*/ 69 w 69"/>
                  <a:gd name="T5" fmla="*/ 3 h 17"/>
                  <a:gd name="T6" fmla="*/ 65 w 69"/>
                  <a:gd name="T7" fmla="*/ 0 h 17"/>
                  <a:gd name="T8" fmla="*/ 3 w 69"/>
                  <a:gd name="T9" fmla="*/ 10 h 17"/>
                  <a:gd name="T10" fmla="*/ 0 w 69"/>
                  <a:gd name="T11" fmla="*/ 14 h 17"/>
                  <a:gd name="T12" fmla="*/ 4 w 6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69" h="17">
                    <a:moveTo>
                      <a:pt x="4" y="17"/>
                    </a:moveTo>
                    <a:lnTo>
                      <a:pt x="66" y="7"/>
                    </a:lnTo>
                    <a:cubicBezTo>
                      <a:pt x="68" y="7"/>
                      <a:pt x="69" y="5"/>
                      <a:pt x="69" y="3"/>
                    </a:cubicBezTo>
                    <a:cubicBezTo>
                      <a:pt x="69" y="1"/>
                      <a:pt x="67" y="0"/>
                      <a:pt x="65" y="0"/>
                    </a:cubicBezTo>
                    <a:lnTo>
                      <a:pt x="3" y="10"/>
                    </a:lnTo>
                    <a:cubicBezTo>
                      <a:pt x="1"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4" name="Freeform 276">
                <a:extLst>
                  <a:ext uri="{FF2B5EF4-FFF2-40B4-BE49-F238E27FC236}">
                    <a16:creationId xmlns:a16="http://schemas.microsoft.com/office/drawing/2014/main" id="{E942BD85-447E-414C-B49A-2062347F80EB}"/>
                  </a:ext>
                </a:extLst>
              </p:cNvPr>
              <p:cNvSpPr>
                <a:spLocks/>
              </p:cNvSpPr>
              <p:nvPr/>
            </p:nvSpPr>
            <p:spPr bwMode="auto">
              <a:xfrm>
                <a:off x="3800" y="4543"/>
                <a:ext cx="30" cy="8"/>
              </a:xfrm>
              <a:custGeom>
                <a:avLst/>
                <a:gdLst>
                  <a:gd name="T0" fmla="*/ 4 w 52"/>
                  <a:gd name="T1" fmla="*/ 14 h 14"/>
                  <a:gd name="T2" fmla="*/ 49 w 52"/>
                  <a:gd name="T3" fmla="*/ 7 h 14"/>
                  <a:gd name="T4" fmla="*/ 52 w 52"/>
                  <a:gd name="T5" fmla="*/ 3 h 14"/>
                  <a:gd name="T6" fmla="*/ 48 w 52"/>
                  <a:gd name="T7" fmla="*/ 0 h 14"/>
                  <a:gd name="T8" fmla="*/ 3 w 52"/>
                  <a:gd name="T9" fmla="*/ 8 h 14"/>
                  <a:gd name="T10" fmla="*/ 0 w 52"/>
                  <a:gd name="T11" fmla="*/ 11 h 14"/>
                  <a:gd name="T12" fmla="*/ 4 w 5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2" h="14">
                    <a:moveTo>
                      <a:pt x="4" y="14"/>
                    </a:moveTo>
                    <a:lnTo>
                      <a:pt x="49" y="7"/>
                    </a:lnTo>
                    <a:cubicBezTo>
                      <a:pt x="51" y="6"/>
                      <a:pt x="52" y="5"/>
                      <a:pt x="52" y="3"/>
                    </a:cubicBezTo>
                    <a:cubicBezTo>
                      <a:pt x="52" y="1"/>
                      <a:pt x="50" y="0"/>
                      <a:pt x="48" y="0"/>
                    </a:cubicBezTo>
                    <a:lnTo>
                      <a:pt x="3" y="8"/>
                    </a:lnTo>
                    <a:cubicBezTo>
                      <a:pt x="1" y="8"/>
                      <a:pt x="0" y="10"/>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5" name="Freeform 277">
                <a:extLst>
                  <a:ext uri="{FF2B5EF4-FFF2-40B4-BE49-F238E27FC236}">
                    <a16:creationId xmlns:a16="http://schemas.microsoft.com/office/drawing/2014/main" id="{BECAE8FF-6B6D-4B4B-A54F-7E08EE32CB0B}"/>
                  </a:ext>
                </a:extLst>
              </p:cNvPr>
              <p:cNvSpPr>
                <a:spLocks/>
              </p:cNvSpPr>
              <p:nvPr/>
            </p:nvSpPr>
            <p:spPr bwMode="auto">
              <a:xfrm>
                <a:off x="3846" y="4539"/>
                <a:ext cx="35" cy="9"/>
              </a:xfrm>
              <a:custGeom>
                <a:avLst/>
                <a:gdLst>
                  <a:gd name="T0" fmla="*/ 4 w 63"/>
                  <a:gd name="T1" fmla="*/ 16 h 16"/>
                  <a:gd name="T2" fmla="*/ 60 w 63"/>
                  <a:gd name="T3" fmla="*/ 7 h 16"/>
                  <a:gd name="T4" fmla="*/ 63 w 63"/>
                  <a:gd name="T5" fmla="*/ 3 h 16"/>
                  <a:gd name="T6" fmla="*/ 59 w 63"/>
                  <a:gd name="T7" fmla="*/ 1 h 16"/>
                  <a:gd name="T8" fmla="*/ 3 w 63"/>
                  <a:gd name="T9" fmla="*/ 10 h 16"/>
                  <a:gd name="T10" fmla="*/ 1 w 63"/>
                  <a:gd name="T11" fmla="*/ 13 h 16"/>
                  <a:gd name="T12" fmla="*/ 4 w 63"/>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63" h="16">
                    <a:moveTo>
                      <a:pt x="4" y="16"/>
                    </a:moveTo>
                    <a:lnTo>
                      <a:pt x="60" y="7"/>
                    </a:lnTo>
                    <a:cubicBezTo>
                      <a:pt x="62" y="7"/>
                      <a:pt x="63" y="5"/>
                      <a:pt x="63" y="3"/>
                    </a:cubicBezTo>
                    <a:cubicBezTo>
                      <a:pt x="63" y="1"/>
                      <a:pt x="61" y="0"/>
                      <a:pt x="59" y="1"/>
                    </a:cubicBezTo>
                    <a:lnTo>
                      <a:pt x="3" y="10"/>
                    </a:lnTo>
                    <a:cubicBezTo>
                      <a:pt x="2" y="10"/>
                      <a:pt x="0" y="12"/>
                      <a:pt x="1" y="13"/>
                    </a:cubicBezTo>
                    <a:cubicBezTo>
                      <a:pt x="1" y="15"/>
                      <a:pt x="3"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6" name="Freeform 278">
                <a:extLst>
                  <a:ext uri="{FF2B5EF4-FFF2-40B4-BE49-F238E27FC236}">
                    <a16:creationId xmlns:a16="http://schemas.microsoft.com/office/drawing/2014/main" id="{620B7D6F-5AF6-4C78-B1E6-3E62B539CD0C}"/>
                  </a:ext>
                </a:extLst>
              </p:cNvPr>
              <p:cNvSpPr>
                <a:spLocks/>
              </p:cNvSpPr>
              <p:nvPr/>
            </p:nvSpPr>
            <p:spPr bwMode="auto">
              <a:xfrm>
                <a:off x="3800" y="4547"/>
                <a:ext cx="34" cy="9"/>
              </a:xfrm>
              <a:custGeom>
                <a:avLst/>
                <a:gdLst>
                  <a:gd name="T0" fmla="*/ 4 w 59"/>
                  <a:gd name="T1" fmla="*/ 15 h 16"/>
                  <a:gd name="T2" fmla="*/ 56 w 59"/>
                  <a:gd name="T3" fmla="*/ 7 h 16"/>
                  <a:gd name="T4" fmla="*/ 59 w 59"/>
                  <a:gd name="T5" fmla="*/ 3 h 16"/>
                  <a:gd name="T6" fmla="*/ 55 w 59"/>
                  <a:gd name="T7" fmla="*/ 0 h 16"/>
                  <a:gd name="T8" fmla="*/ 3 w 59"/>
                  <a:gd name="T9" fmla="*/ 9 h 16"/>
                  <a:gd name="T10" fmla="*/ 0 w 59"/>
                  <a:gd name="T11" fmla="*/ 13 h 16"/>
                  <a:gd name="T12" fmla="*/ 4 w 59"/>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59" h="16">
                    <a:moveTo>
                      <a:pt x="4" y="15"/>
                    </a:moveTo>
                    <a:lnTo>
                      <a:pt x="56" y="7"/>
                    </a:lnTo>
                    <a:cubicBezTo>
                      <a:pt x="58" y="6"/>
                      <a:pt x="59" y="5"/>
                      <a:pt x="59" y="3"/>
                    </a:cubicBezTo>
                    <a:cubicBezTo>
                      <a:pt x="59" y="1"/>
                      <a:pt x="57" y="0"/>
                      <a:pt x="55" y="0"/>
                    </a:cubicBezTo>
                    <a:lnTo>
                      <a:pt x="3" y="9"/>
                    </a:lnTo>
                    <a:cubicBezTo>
                      <a:pt x="1" y="9"/>
                      <a:pt x="0" y="11"/>
                      <a:pt x="0" y="13"/>
                    </a:cubicBezTo>
                    <a:cubicBezTo>
                      <a:pt x="0" y="14"/>
                      <a:pt x="2" y="16"/>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7" name="Freeform 279">
                <a:extLst>
                  <a:ext uri="{FF2B5EF4-FFF2-40B4-BE49-F238E27FC236}">
                    <a16:creationId xmlns:a16="http://schemas.microsoft.com/office/drawing/2014/main" id="{6981EE75-F956-4636-AE30-E529CBEC22D3}"/>
                  </a:ext>
                </a:extLst>
              </p:cNvPr>
              <p:cNvSpPr>
                <a:spLocks/>
              </p:cNvSpPr>
              <p:nvPr/>
            </p:nvSpPr>
            <p:spPr bwMode="auto">
              <a:xfrm>
                <a:off x="3850" y="4543"/>
                <a:ext cx="31" cy="8"/>
              </a:xfrm>
              <a:custGeom>
                <a:avLst/>
                <a:gdLst>
                  <a:gd name="T0" fmla="*/ 4 w 56"/>
                  <a:gd name="T1" fmla="*/ 15 h 15"/>
                  <a:gd name="T2" fmla="*/ 53 w 56"/>
                  <a:gd name="T3" fmla="*/ 7 h 15"/>
                  <a:gd name="T4" fmla="*/ 56 w 56"/>
                  <a:gd name="T5" fmla="*/ 3 h 15"/>
                  <a:gd name="T6" fmla="*/ 52 w 56"/>
                  <a:gd name="T7" fmla="*/ 1 h 15"/>
                  <a:gd name="T8" fmla="*/ 3 w 56"/>
                  <a:gd name="T9" fmla="*/ 9 h 15"/>
                  <a:gd name="T10" fmla="*/ 1 w 56"/>
                  <a:gd name="T11" fmla="*/ 12 h 15"/>
                  <a:gd name="T12" fmla="*/ 4 w 56"/>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56" h="15">
                    <a:moveTo>
                      <a:pt x="4" y="15"/>
                    </a:moveTo>
                    <a:lnTo>
                      <a:pt x="53" y="7"/>
                    </a:lnTo>
                    <a:cubicBezTo>
                      <a:pt x="55" y="7"/>
                      <a:pt x="56" y="5"/>
                      <a:pt x="56" y="3"/>
                    </a:cubicBezTo>
                    <a:cubicBezTo>
                      <a:pt x="56" y="2"/>
                      <a:pt x="54" y="0"/>
                      <a:pt x="52" y="1"/>
                    </a:cubicBezTo>
                    <a:lnTo>
                      <a:pt x="3" y="9"/>
                    </a:lnTo>
                    <a:cubicBezTo>
                      <a:pt x="2" y="9"/>
                      <a:pt x="0" y="11"/>
                      <a:pt x="1" y="12"/>
                    </a:cubicBezTo>
                    <a:cubicBezTo>
                      <a:pt x="1" y="14"/>
                      <a:pt x="3"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8" name="Freeform 280">
                <a:extLst>
                  <a:ext uri="{FF2B5EF4-FFF2-40B4-BE49-F238E27FC236}">
                    <a16:creationId xmlns:a16="http://schemas.microsoft.com/office/drawing/2014/main" id="{FBFEE52E-1D11-4F9D-AD73-8088A5D5B468}"/>
                  </a:ext>
                </a:extLst>
              </p:cNvPr>
              <p:cNvSpPr>
                <a:spLocks/>
              </p:cNvSpPr>
              <p:nvPr/>
            </p:nvSpPr>
            <p:spPr bwMode="auto">
              <a:xfrm>
                <a:off x="3800" y="4550"/>
                <a:ext cx="38" cy="10"/>
              </a:xfrm>
              <a:custGeom>
                <a:avLst/>
                <a:gdLst>
                  <a:gd name="T0" fmla="*/ 4 w 66"/>
                  <a:gd name="T1" fmla="*/ 17 h 17"/>
                  <a:gd name="T2" fmla="*/ 63 w 66"/>
                  <a:gd name="T3" fmla="*/ 7 h 17"/>
                  <a:gd name="T4" fmla="*/ 66 w 66"/>
                  <a:gd name="T5" fmla="*/ 3 h 17"/>
                  <a:gd name="T6" fmla="*/ 62 w 66"/>
                  <a:gd name="T7" fmla="*/ 0 h 17"/>
                  <a:gd name="T8" fmla="*/ 3 w 66"/>
                  <a:gd name="T9" fmla="*/ 10 h 17"/>
                  <a:gd name="T10" fmla="*/ 0 w 66"/>
                  <a:gd name="T11" fmla="*/ 14 h 17"/>
                  <a:gd name="T12" fmla="*/ 4 w 66"/>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66" h="17">
                    <a:moveTo>
                      <a:pt x="4" y="17"/>
                    </a:moveTo>
                    <a:lnTo>
                      <a:pt x="63" y="7"/>
                    </a:lnTo>
                    <a:cubicBezTo>
                      <a:pt x="65" y="7"/>
                      <a:pt x="66" y="5"/>
                      <a:pt x="66" y="3"/>
                    </a:cubicBezTo>
                    <a:cubicBezTo>
                      <a:pt x="66" y="1"/>
                      <a:pt x="64" y="0"/>
                      <a:pt x="62" y="0"/>
                    </a:cubicBezTo>
                    <a:lnTo>
                      <a:pt x="3" y="10"/>
                    </a:lnTo>
                    <a:cubicBezTo>
                      <a:pt x="1" y="10"/>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89" name="Freeform 281">
                <a:extLst>
                  <a:ext uri="{FF2B5EF4-FFF2-40B4-BE49-F238E27FC236}">
                    <a16:creationId xmlns:a16="http://schemas.microsoft.com/office/drawing/2014/main" id="{0BE9476B-765C-487E-975F-97F430DD073D}"/>
                  </a:ext>
                </a:extLst>
              </p:cNvPr>
              <p:cNvSpPr>
                <a:spLocks/>
              </p:cNvSpPr>
              <p:nvPr/>
            </p:nvSpPr>
            <p:spPr bwMode="auto">
              <a:xfrm>
                <a:off x="3853" y="4547"/>
                <a:ext cx="28" cy="8"/>
              </a:xfrm>
              <a:custGeom>
                <a:avLst/>
                <a:gdLst>
                  <a:gd name="T0" fmla="*/ 4 w 50"/>
                  <a:gd name="T1" fmla="*/ 14 h 14"/>
                  <a:gd name="T2" fmla="*/ 47 w 50"/>
                  <a:gd name="T3" fmla="*/ 6 h 14"/>
                  <a:gd name="T4" fmla="*/ 50 w 50"/>
                  <a:gd name="T5" fmla="*/ 3 h 14"/>
                  <a:gd name="T6" fmla="*/ 46 w 50"/>
                  <a:gd name="T7" fmla="*/ 0 h 14"/>
                  <a:gd name="T8" fmla="*/ 3 w 50"/>
                  <a:gd name="T9" fmla="*/ 7 h 14"/>
                  <a:gd name="T10" fmla="*/ 0 w 50"/>
                  <a:gd name="T11" fmla="*/ 11 h 14"/>
                  <a:gd name="T12" fmla="*/ 4 w 50"/>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0" h="14">
                    <a:moveTo>
                      <a:pt x="4" y="14"/>
                    </a:moveTo>
                    <a:lnTo>
                      <a:pt x="47" y="6"/>
                    </a:lnTo>
                    <a:cubicBezTo>
                      <a:pt x="49" y="6"/>
                      <a:pt x="50" y="4"/>
                      <a:pt x="50" y="3"/>
                    </a:cubicBezTo>
                    <a:cubicBezTo>
                      <a:pt x="50" y="1"/>
                      <a:pt x="48" y="0"/>
                      <a:pt x="46" y="0"/>
                    </a:cubicBezTo>
                    <a:lnTo>
                      <a:pt x="3" y="7"/>
                    </a:lnTo>
                    <a:cubicBezTo>
                      <a:pt x="1" y="7"/>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0" name="Freeform 282">
                <a:extLst>
                  <a:ext uri="{FF2B5EF4-FFF2-40B4-BE49-F238E27FC236}">
                    <a16:creationId xmlns:a16="http://schemas.microsoft.com/office/drawing/2014/main" id="{B682AE41-0D8A-4725-8630-1FC3A83E8759}"/>
                  </a:ext>
                </a:extLst>
              </p:cNvPr>
              <p:cNvSpPr>
                <a:spLocks/>
              </p:cNvSpPr>
              <p:nvPr/>
            </p:nvSpPr>
            <p:spPr bwMode="auto">
              <a:xfrm>
                <a:off x="3800" y="4553"/>
                <a:ext cx="42" cy="11"/>
              </a:xfrm>
              <a:custGeom>
                <a:avLst/>
                <a:gdLst>
                  <a:gd name="T0" fmla="*/ 4 w 73"/>
                  <a:gd name="T1" fmla="*/ 18 h 18"/>
                  <a:gd name="T2" fmla="*/ 70 w 73"/>
                  <a:gd name="T3" fmla="*/ 7 h 18"/>
                  <a:gd name="T4" fmla="*/ 73 w 73"/>
                  <a:gd name="T5" fmla="*/ 3 h 18"/>
                  <a:gd name="T6" fmla="*/ 69 w 73"/>
                  <a:gd name="T7" fmla="*/ 0 h 18"/>
                  <a:gd name="T8" fmla="*/ 3 w 73"/>
                  <a:gd name="T9" fmla="*/ 11 h 18"/>
                  <a:gd name="T10" fmla="*/ 0 w 73"/>
                  <a:gd name="T11" fmla="*/ 15 h 18"/>
                  <a:gd name="T12" fmla="*/ 4 w 73"/>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73" h="18">
                    <a:moveTo>
                      <a:pt x="4" y="18"/>
                    </a:moveTo>
                    <a:lnTo>
                      <a:pt x="70" y="7"/>
                    </a:lnTo>
                    <a:cubicBezTo>
                      <a:pt x="72" y="7"/>
                      <a:pt x="73" y="5"/>
                      <a:pt x="73" y="3"/>
                    </a:cubicBezTo>
                    <a:cubicBezTo>
                      <a:pt x="73" y="1"/>
                      <a:pt x="71" y="0"/>
                      <a:pt x="69" y="0"/>
                    </a:cubicBezTo>
                    <a:lnTo>
                      <a:pt x="3" y="11"/>
                    </a:lnTo>
                    <a:cubicBezTo>
                      <a:pt x="1" y="12"/>
                      <a:pt x="0" y="13"/>
                      <a:pt x="0" y="15"/>
                    </a:cubicBezTo>
                    <a:cubicBezTo>
                      <a:pt x="0"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1" name="Freeform 283">
                <a:extLst>
                  <a:ext uri="{FF2B5EF4-FFF2-40B4-BE49-F238E27FC236}">
                    <a16:creationId xmlns:a16="http://schemas.microsoft.com/office/drawing/2014/main" id="{37CF5C97-3130-45BC-A46B-732D33705D39}"/>
                  </a:ext>
                </a:extLst>
              </p:cNvPr>
              <p:cNvSpPr>
                <a:spLocks/>
              </p:cNvSpPr>
              <p:nvPr/>
            </p:nvSpPr>
            <p:spPr bwMode="auto">
              <a:xfrm>
                <a:off x="3858" y="4551"/>
                <a:ext cx="23" cy="7"/>
              </a:xfrm>
              <a:custGeom>
                <a:avLst/>
                <a:gdLst>
                  <a:gd name="T0" fmla="*/ 4 w 41"/>
                  <a:gd name="T1" fmla="*/ 12 h 12"/>
                  <a:gd name="T2" fmla="*/ 38 w 41"/>
                  <a:gd name="T3" fmla="*/ 7 h 12"/>
                  <a:gd name="T4" fmla="*/ 41 w 41"/>
                  <a:gd name="T5" fmla="*/ 3 h 12"/>
                  <a:gd name="T6" fmla="*/ 37 w 41"/>
                  <a:gd name="T7" fmla="*/ 0 h 12"/>
                  <a:gd name="T8" fmla="*/ 3 w 41"/>
                  <a:gd name="T9" fmla="*/ 6 h 12"/>
                  <a:gd name="T10" fmla="*/ 1 w 41"/>
                  <a:gd name="T11" fmla="*/ 9 h 12"/>
                  <a:gd name="T12" fmla="*/ 4 w 4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1" h="12">
                    <a:moveTo>
                      <a:pt x="4" y="12"/>
                    </a:moveTo>
                    <a:lnTo>
                      <a:pt x="38" y="7"/>
                    </a:lnTo>
                    <a:cubicBezTo>
                      <a:pt x="40" y="6"/>
                      <a:pt x="41" y="5"/>
                      <a:pt x="41" y="3"/>
                    </a:cubicBezTo>
                    <a:cubicBezTo>
                      <a:pt x="41" y="1"/>
                      <a:pt x="39" y="0"/>
                      <a:pt x="37" y="0"/>
                    </a:cubicBezTo>
                    <a:lnTo>
                      <a:pt x="3" y="6"/>
                    </a:lnTo>
                    <a:cubicBezTo>
                      <a:pt x="2" y="6"/>
                      <a:pt x="0" y="8"/>
                      <a:pt x="1" y="9"/>
                    </a:cubicBezTo>
                    <a:cubicBezTo>
                      <a:pt x="1" y="11"/>
                      <a:pt x="3"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2" name="Freeform 284">
                <a:extLst>
                  <a:ext uri="{FF2B5EF4-FFF2-40B4-BE49-F238E27FC236}">
                    <a16:creationId xmlns:a16="http://schemas.microsoft.com/office/drawing/2014/main" id="{D11AA220-BA3A-4CF2-9C25-13EABB9B7AC4}"/>
                  </a:ext>
                </a:extLst>
              </p:cNvPr>
              <p:cNvSpPr>
                <a:spLocks/>
              </p:cNvSpPr>
              <p:nvPr/>
            </p:nvSpPr>
            <p:spPr bwMode="auto">
              <a:xfrm>
                <a:off x="3800" y="4557"/>
                <a:ext cx="44" cy="11"/>
              </a:xfrm>
              <a:custGeom>
                <a:avLst/>
                <a:gdLst>
                  <a:gd name="T0" fmla="*/ 4 w 78"/>
                  <a:gd name="T1" fmla="*/ 19 h 19"/>
                  <a:gd name="T2" fmla="*/ 75 w 78"/>
                  <a:gd name="T3" fmla="*/ 7 h 19"/>
                  <a:gd name="T4" fmla="*/ 78 w 78"/>
                  <a:gd name="T5" fmla="*/ 3 h 19"/>
                  <a:gd name="T6" fmla="*/ 74 w 78"/>
                  <a:gd name="T7" fmla="*/ 1 h 19"/>
                  <a:gd name="T8" fmla="*/ 3 w 78"/>
                  <a:gd name="T9" fmla="*/ 12 h 19"/>
                  <a:gd name="T10" fmla="*/ 0 w 78"/>
                  <a:gd name="T11" fmla="*/ 16 h 19"/>
                  <a:gd name="T12" fmla="*/ 4 w 78"/>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8" h="19">
                    <a:moveTo>
                      <a:pt x="4" y="19"/>
                    </a:moveTo>
                    <a:lnTo>
                      <a:pt x="75" y="7"/>
                    </a:lnTo>
                    <a:cubicBezTo>
                      <a:pt x="77" y="7"/>
                      <a:pt x="78" y="5"/>
                      <a:pt x="78" y="3"/>
                    </a:cubicBezTo>
                    <a:cubicBezTo>
                      <a:pt x="78" y="2"/>
                      <a:pt x="76" y="0"/>
                      <a:pt x="74" y="1"/>
                    </a:cubicBezTo>
                    <a:lnTo>
                      <a:pt x="3" y="12"/>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3" name="Freeform 285">
                <a:extLst>
                  <a:ext uri="{FF2B5EF4-FFF2-40B4-BE49-F238E27FC236}">
                    <a16:creationId xmlns:a16="http://schemas.microsoft.com/office/drawing/2014/main" id="{2C644583-76BC-4816-A38F-BB88535E7973}"/>
                  </a:ext>
                </a:extLst>
              </p:cNvPr>
              <p:cNvSpPr>
                <a:spLocks/>
              </p:cNvSpPr>
              <p:nvPr/>
            </p:nvSpPr>
            <p:spPr bwMode="auto">
              <a:xfrm>
                <a:off x="3860" y="4555"/>
                <a:ext cx="21" cy="7"/>
              </a:xfrm>
              <a:custGeom>
                <a:avLst/>
                <a:gdLst>
                  <a:gd name="T0" fmla="*/ 4 w 37"/>
                  <a:gd name="T1" fmla="*/ 12 h 12"/>
                  <a:gd name="T2" fmla="*/ 34 w 37"/>
                  <a:gd name="T3" fmla="*/ 7 h 12"/>
                  <a:gd name="T4" fmla="*/ 37 w 37"/>
                  <a:gd name="T5" fmla="*/ 3 h 12"/>
                  <a:gd name="T6" fmla="*/ 33 w 37"/>
                  <a:gd name="T7" fmla="*/ 0 h 12"/>
                  <a:gd name="T8" fmla="*/ 3 w 37"/>
                  <a:gd name="T9" fmla="*/ 5 h 12"/>
                  <a:gd name="T10" fmla="*/ 1 w 37"/>
                  <a:gd name="T11" fmla="*/ 9 h 12"/>
                  <a:gd name="T12" fmla="*/ 4 w 37"/>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37" h="12">
                    <a:moveTo>
                      <a:pt x="4" y="12"/>
                    </a:moveTo>
                    <a:lnTo>
                      <a:pt x="34" y="7"/>
                    </a:lnTo>
                    <a:cubicBezTo>
                      <a:pt x="36" y="7"/>
                      <a:pt x="37" y="5"/>
                      <a:pt x="37" y="3"/>
                    </a:cubicBezTo>
                    <a:cubicBezTo>
                      <a:pt x="37" y="1"/>
                      <a:pt x="35" y="0"/>
                      <a:pt x="33" y="0"/>
                    </a:cubicBezTo>
                    <a:lnTo>
                      <a:pt x="3" y="5"/>
                    </a:lnTo>
                    <a:cubicBezTo>
                      <a:pt x="2" y="5"/>
                      <a:pt x="0" y="7"/>
                      <a:pt x="1" y="9"/>
                    </a:cubicBezTo>
                    <a:cubicBezTo>
                      <a:pt x="1" y="11"/>
                      <a:pt x="3"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4" name="Freeform 286">
                <a:extLst>
                  <a:ext uri="{FF2B5EF4-FFF2-40B4-BE49-F238E27FC236}">
                    <a16:creationId xmlns:a16="http://schemas.microsoft.com/office/drawing/2014/main" id="{A1AA1D14-9C16-4960-B0E3-AA3394D18C5E}"/>
                  </a:ext>
                </a:extLst>
              </p:cNvPr>
              <p:cNvSpPr>
                <a:spLocks/>
              </p:cNvSpPr>
              <p:nvPr/>
            </p:nvSpPr>
            <p:spPr bwMode="auto">
              <a:xfrm>
                <a:off x="3800" y="4560"/>
                <a:ext cx="50" cy="12"/>
              </a:xfrm>
              <a:custGeom>
                <a:avLst/>
                <a:gdLst>
                  <a:gd name="T0" fmla="*/ 4 w 87"/>
                  <a:gd name="T1" fmla="*/ 20 h 20"/>
                  <a:gd name="T2" fmla="*/ 84 w 87"/>
                  <a:gd name="T3" fmla="*/ 7 h 20"/>
                  <a:gd name="T4" fmla="*/ 86 w 87"/>
                  <a:gd name="T5" fmla="*/ 3 h 20"/>
                  <a:gd name="T6" fmla="*/ 83 w 87"/>
                  <a:gd name="T7" fmla="*/ 1 h 20"/>
                  <a:gd name="T8" fmla="*/ 3 w 87"/>
                  <a:gd name="T9" fmla="*/ 14 h 20"/>
                  <a:gd name="T10" fmla="*/ 0 w 87"/>
                  <a:gd name="T11" fmla="*/ 17 h 20"/>
                  <a:gd name="T12" fmla="*/ 4 w 8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7" h="20">
                    <a:moveTo>
                      <a:pt x="4" y="20"/>
                    </a:moveTo>
                    <a:lnTo>
                      <a:pt x="84" y="7"/>
                    </a:lnTo>
                    <a:cubicBezTo>
                      <a:pt x="85" y="7"/>
                      <a:pt x="87" y="5"/>
                      <a:pt x="86" y="3"/>
                    </a:cubicBezTo>
                    <a:cubicBezTo>
                      <a:pt x="86" y="2"/>
                      <a:pt x="84" y="0"/>
                      <a:pt x="83" y="1"/>
                    </a:cubicBezTo>
                    <a:lnTo>
                      <a:pt x="3" y="14"/>
                    </a:lnTo>
                    <a:cubicBezTo>
                      <a:pt x="1" y="14"/>
                      <a:pt x="0" y="16"/>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5" name="Freeform 287">
                <a:extLst>
                  <a:ext uri="{FF2B5EF4-FFF2-40B4-BE49-F238E27FC236}">
                    <a16:creationId xmlns:a16="http://schemas.microsoft.com/office/drawing/2014/main" id="{261C3E01-2CA0-49E8-B77D-7B3B0DD2AEBB}"/>
                  </a:ext>
                </a:extLst>
              </p:cNvPr>
              <p:cNvSpPr>
                <a:spLocks/>
              </p:cNvSpPr>
              <p:nvPr/>
            </p:nvSpPr>
            <p:spPr bwMode="auto">
              <a:xfrm>
                <a:off x="3864" y="4559"/>
                <a:ext cx="17" cy="6"/>
              </a:xfrm>
              <a:custGeom>
                <a:avLst/>
                <a:gdLst>
                  <a:gd name="T0" fmla="*/ 4 w 30"/>
                  <a:gd name="T1" fmla="*/ 11 h 11"/>
                  <a:gd name="T2" fmla="*/ 27 w 30"/>
                  <a:gd name="T3" fmla="*/ 7 h 11"/>
                  <a:gd name="T4" fmla="*/ 30 w 30"/>
                  <a:gd name="T5" fmla="*/ 3 h 11"/>
                  <a:gd name="T6" fmla="*/ 26 w 30"/>
                  <a:gd name="T7" fmla="*/ 1 h 11"/>
                  <a:gd name="T8" fmla="*/ 3 w 30"/>
                  <a:gd name="T9" fmla="*/ 4 h 11"/>
                  <a:gd name="T10" fmla="*/ 0 w 30"/>
                  <a:gd name="T11" fmla="*/ 8 h 11"/>
                  <a:gd name="T12" fmla="*/ 4 w 30"/>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4" y="11"/>
                    </a:moveTo>
                    <a:lnTo>
                      <a:pt x="27" y="7"/>
                    </a:lnTo>
                    <a:cubicBezTo>
                      <a:pt x="29" y="7"/>
                      <a:pt x="30" y="5"/>
                      <a:pt x="30" y="3"/>
                    </a:cubicBezTo>
                    <a:cubicBezTo>
                      <a:pt x="30" y="1"/>
                      <a:pt x="28" y="0"/>
                      <a:pt x="26" y="1"/>
                    </a:cubicBezTo>
                    <a:lnTo>
                      <a:pt x="3" y="4"/>
                    </a:lnTo>
                    <a:cubicBezTo>
                      <a:pt x="1" y="5"/>
                      <a:pt x="0" y="6"/>
                      <a:pt x="0" y="8"/>
                    </a:cubicBezTo>
                    <a:cubicBezTo>
                      <a:pt x="1"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6" name="Freeform 288">
                <a:extLst>
                  <a:ext uri="{FF2B5EF4-FFF2-40B4-BE49-F238E27FC236}">
                    <a16:creationId xmlns:a16="http://schemas.microsoft.com/office/drawing/2014/main" id="{F40C55E4-1C29-40AE-A13E-C1136AC47B78}"/>
                  </a:ext>
                </a:extLst>
              </p:cNvPr>
              <p:cNvSpPr>
                <a:spLocks/>
              </p:cNvSpPr>
              <p:nvPr/>
            </p:nvSpPr>
            <p:spPr bwMode="auto">
              <a:xfrm>
                <a:off x="3800" y="4564"/>
                <a:ext cx="53" cy="12"/>
              </a:xfrm>
              <a:custGeom>
                <a:avLst/>
                <a:gdLst>
                  <a:gd name="T0" fmla="*/ 4 w 93"/>
                  <a:gd name="T1" fmla="*/ 21 h 22"/>
                  <a:gd name="T2" fmla="*/ 90 w 93"/>
                  <a:gd name="T3" fmla="*/ 7 h 22"/>
                  <a:gd name="T4" fmla="*/ 93 w 93"/>
                  <a:gd name="T5" fmla="*/ 3 h 22"/>
                  <a:gd name="T6" fmla="*/ 89 w 93"/>
                  <a:gd name="T7" fmla="*/ 1 h 22"/>
                  <a:gd name="T8" fmla="*/ 3 w 93"/>
                  <a:gd name="T9" fmla="*/ 15 h 22"/>
                  <a:gd name="T10" fmla="*/ 0 w 93"/>
                  <a:gd name="T11" fmla="*/ 19 h 22"/>
                  <a:gd name="T12" fmla="*/ 4 w 93"/>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3" h="22">
                    <a:moveTo>
                      <a:pt x="4" y="21"/>
                    </a:moveTo>
                    <a:lnTo>
                      <a:pt x="90" y="7"/>
                    </a:lnTo>
                    <a:cubicBezTo>
                      <a:pt x="92" y="7"/>
                      <a:pt x="93" y="5"/>
                      <a:pt x="93" y="3"/>
                    </a:cubicBezTo>
                    <a:cubicBezTo>
                      <a:pt x="92" y="2"/>
                      <a:pt x="91" y="0"/>
                      <a:pt x="89" y="1"/>
                    </a:cubicBezTo>
                    <a:lnTo>
                      <a:pt x="3" y="15"/>
                    </a:lnTo>
                    <a:cubicBezTo>
                      <a:pt x="1" y="15"/>
                      <a:pt x="0" y="17"/>
                      <a:pt x="0" y="19"/>
                    </a:cubicBezTo>
                    <a:cubicBezTo>
                      <a:pt x="0"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7" name="Freeform 289">
                <a:extLst>
                  <a:ext uri="{FF2B5EF4-FFF2-40B4-BE49-F238E27FC236}">
                    <a16:creationId xmlns:a16="http://schemas.microsoft.com/office/drawing/2014/main" id="{D5F81E22-ED7F-48F2-A7E8-DA177C8C3664}"/>
                  </a:ext>
                </a:extLst>
              </p:cNvPr>
              <p:cNvSpPr>
                <a:spLocks/>
              </p:cNvSpPr>
              <p:nvPr/>
            </p:nvSpPr>
            <p:spPr bwMode="auto">
              <a:xfrm>
                <a:off x="3868" y="4563"/>
                <a:ext cx="13" cy="6"/>
              </a:xfrm>
              <a:custGeom>
                <a:avLst/>
                <a:gdLst>
                  <a:gd name="T0" fmla="*/ 4 w 23"/>
                  <a:gd name="T1" fmla="*/ 10 h 10"/>
                  <a:gd name="T2" fmla="*/ 20 w 23"/>
                  <a:gd name="T3" fmla="*/ 7 h 10"/>
                  <a:gd name="T4" fmla="*/ 23 w 23"/>
                  <a:gd name="T5" fmla="*/ 3 h 10"/>
                  <a:gd name="T6" fmla="*/ 19 w 23"/>
                  <a:gd name="T7" fmla="*/ 1 h 10"/>
                  <a:gd name="T8" fmla="*/ 3 w 23"/>
                  <a:gd name="T9" fmla="*/ 3 h 10"/>
                  <a:gd name="T10" fmla="*/ 0 w 23"/>
                  <a:gd name="T11" fmla="*/ 7 h 10"/>
                  <a:gd name="T12" fmla="*/ 4 w 2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4" y="10"/>
                    </a:moveTo>
                    <a:lnTo>
                      <a:pt x="20" y="7"/>
                    </a:lnTo>
                    <a:cubicBezTo>
                      <a:pt x="22" y="7"/>
                      <a:pt x="23" y="5"/>
                      <a:pt x="23" y="3"/>
                    </a:cubicBezTo>
                    <a:cubicBezTo>
                      <a:pt x="23" y="2"/>
                      <a:pt x="21" y="0"/>
                      <a:pt x="19" y="1"/>
                    </a:cubicBezTo>
                    <a:lnTo>
                      <a:pt x="3" y="3"/>
                    </a:lnTo>
                    <a:cubicBezTo>
                      <a:pt x="1" y="4"/>
                      <a:pt x="0" y="5"/>
                      <a:pt x="0" y="7"/>
                    </a:cubicBezTo>
                    <a:cubicBezTo>
                      <a:pt x="0" y="9"/>
                      <a:pt x="2"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8" name="Freeform 290">
                <a:extLst>
                  <a:ext uri="{FF2B5EF4-FFF2-40B4-BE49-F238E27FC236}">
                    <a16:creationId xmlns:a16="http://schemas.microsoft.com/office/drawing/2014/main" id="{9848A576-867E-4F31-AD12-3F369ED24D96}"/>
                  </a:ext>
                </a:extLst>
              </p:cNvPr>
              <p:cNvSpPr>
                <a:spLocks/>
              </p:cNvSpPr>
              <p:nvPr/>
            </p:nvSpPr>
            <p:spPr bwMode="auto">
              <a:xfrm>
                <a:off x="3800" y="4568"/>
                <a:ext cx="57" cy="12"/>
              </a:xfrm>
              <a:custGeom>
                <a:avLst/>
                <a:gdLst>
                  <a:gd name="T0" fmla="*/ 4 w 100"/>
                  <a:gd name="T1" fmla="*/ 22 h 22"/>
                  <a:gd name="T2" fmla="*/ 97 w 100"/>
                  <a:gd name="T3" fmla="*/ 6 h 22"/>
                  <a:gd name="T4" fmla="*/ 99 w 100"/>
                  <a:gd name="T5" fmla="*/ 3 h 22"/>
                  <a:gd name="T6" fmla="*/ 96 w 100"/>
                  <a:gd name="T7" fmla="*/ 0 h 22"/>
                  <a:gd name="T8" fmla="*/ 3 w 100"/>
                  <a:gd name="T9" fmla="*/ 15 h 22"/>
                  <a:gd name="T10" fmla="*/ 0 w 100"/>
                  <a:gd name="T11" fmla="*/ 19 h 22"/>
                  <a:gd name="T12" fmla="*/ 4 w 10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0" h="22">
                    <a:moveTo>
                      <a:pt x="4" y="22"/>
                    </a:moveTo>
                    <a:lnTo>
                      <a:pt x="97" y="6"/>
                    </a:lnTo>
                    <a:cubicBezTo>
                      <a:pt x="99" y="6"/>
                      <a:pt x="100" y="4"/>
                      <a:pt x="99" y="3"/>
                    </a:cubicBezTo>
                    <a:cubicBezTo>
                      <a:pt x="99" y="1"/>
                      <a:pt x="98" y="0"/>
                      <a:pt x="96" y="0"/>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99" name="Freeform 291">
                <a:extLst>
                  <a:ext uri="{FF2B5EF4-FFF2-40B4-BE49-F238E27FC236}">
                    <a16:creationId xmlns:a16="http://schemas.microsoft.com/office/drawing/2014/main" id="{823C711E-6EBE-4D80-B393-48A986A3A1BF}"/>
                  </a:ext>
                </a:extLst>
              </p:cNvPr>
              <p:cNvSpPr>
                <a:spLocks/>
              </p:cNvSpPr>
              <p:nvPr/>
            </p:nvSpPr>
            <p:spPr bwMode="auto">
              <a:xfrm>
                <a:off x="3871" y="4568"/>
                <a:ext cx="10" cy="4"/>
              </a:xfrm>
              <a:custGeom>
                <a:avLst/>
                <a:gdLst>
                  <a:gd name="T0" fmla="*/ 4 w 18"/>
                  <a:gd name="T1" fmla="*/ 8 h 8"/>
                  <a:gd name="T2" fmla="*/ 15 w 18"/>
                  <a:gd name="T3" fmla="*/ 6 h 8"/>
                  <a:gd name="T4" fmla="*/ 18 w 18"/>
                  <a:gd name="T5" fmla="*/ 3 h 8"/>
                  <a:gd name="T6" fmla="*/ 14 w 18"/>
                  <a:gd name="T7" fmla="*/ 0 h 8"/>
                  <a:gd name="T8" fmla="*/ 3 w 18"/>
                  <a:gd name="T9" fmla="*/ 2 h 8"/>
                  <a:gd name="T10" fmla="*/ 1 w 18"/>
                  <a:gd name="T11" fmla="*/ 5 h 8"/>
                  <a:gd name="T12" fmla="*/ 4 w 1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8" h="8">
                    <a:moveTo>
                      <a:pt x="4" y="8"/>
                    </a:moveTo>
                    <a:lnTo>
                      <a:pt x="15" y="6"/>
                    </a:lnTo>
                    <a:cubicBezTo>
                      <a:pt x="17" y="6"/>
                      <a:pt x="18" y="4"/>
                      <a:pt x="18" y="3"/>
                    </a:cubicBezTo>
                    <a:cubicBezTo>
                      <a:pt x="18" y="1"/>
                      <a:pt x="16" y="0"/>
                      <a:pt x="14" y="0"/>
                    </a:cubicBezTo>
                    <a:lnTo>
                      <a:pt x="3" y="2"/>
                    </a:lnTo>
                    <a:cubicBezTo>
                      <a:pt x="2" y="2"/>
                      <a:pt x="0" y="4"/>
                      <a:pt x="1" y="5"/>
                    </a:cubicBezTo>
                    <a:cubicBezTo>
                      <a:pt x="1" y="7"/>
                      <a:pt x="3"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0" name="Freeform 292">
                <a:extLst>
                  <a:ext uri="{FF2B5EF4-FFF2-40B4-BE49-F238E27FC236}">
                    <a16:creationId xmlns:a16="http://schemas.microsoft.com/office/drawing/2014/main" id="{F6DCCD3B-CF2A-4D69-9693-027DAA1152AA}"/>
                  </a:ext>
                </a:extLst>
              </p:cNvPr>
              <p:cNvSpPr>
                <a:spLocks/>
              </p:cNvSpPr>
              <p:nvPr/>
            </p:nvSpPr>
            <p:spPr bwMode="auto">
              <a:xfrm>
                <a:off x="3800" y="4571"/>
                <a:ext cx="61" cy="13"/>
              </a:xfrm>
              <a:custGeom>
                <a:avLst/>
                <a:gdLst>
                  <a:gd name="T0" fmla="*/ 4 w 107"/>
                  <a:gd name="T1" fmla="*/ 23 h 23"/>
                  <a:gd name="T2" fmla="*/ 104 w 107"/>
                  <a:gd name="T3" fmla="*/ 6 h 23"/>
                  <a:gd name="T4" fmla="*/ 107 w 107"/>
                  <a:gd name="T5" fmla="*/ 3 h 23"/>
                  <a:gd name="T6" fmla="*/ 103 w 107"/>
                  <a:gd name="T7" fmla="*/ 0 h 23"/>
                  <a:gd name="T8" fmla="*/ 3 w 107"/>
                  <a:gd name="T9" fmla="*/ 16 h 23"/>
                  <a:gd name="T10" fmla="*/ 0 w 107"/>
                  <a:gd name="T11" fmla="*/ 20 h 23"/>
                  <a:gd name="T12" fmla="*/ 4 w 10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07" h="23">
                    <a:moveTo>
                      <a:pt x="4" y="23"/>
                    </a:moveTo>
                    <a:lnTo>
                      <a:pt x="104" y="6"/>
                    </a:lnTo>
                    <a:cubicBezTo>
                      <a:pt x="106" y="6"/>
                      <a:pt x="107" y="4"/>
                      <a:pt x="107" y="3"/>
                    </a:cubicBezTo>
                    <a:cubicBezTo>
                      <a:pt x="106" y="1"/>
                      <a:pt x="105" y="0"/>
                      <a:pt x="103" y="0"/>
                    </a:cubicBezTo>
                    <a:lnTo>
                      <a:pt x="3" y="16"/>
                    </a:lnTo>
                    <a:cubicBezTo>
                      <a:pt x="1" y="17"/>
                      <a:pt x="0" y="18"/>
                      <a:pt x="0" y="20"/>
                    </a:cubicBezTo>
                    <a:cubicBezTo>
                      <a:pt x="0"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1" name="Freeform 293">
                <a:extLst>
                  <a:ext uri="{FF2B5EF4-FFF2-40B4-BE49-F238E27FC236}">
                    <a16:creationId xmlns:a16="http://schemas.microsoft.com/office/drawing/2014/main" id="{85F0A33B-D6F8-4321-95E0-DC8CDAC953EB}"/>
                  </a:ext>
                </a:extLst>
              </p:cNvPr>
              <p:cNvSpPr>
                <a:spLocks/>
              </p:cNvSpPr>
              <p:nvPr/>
            </p:nvSpPr>
            <p:spPr bwMode="auto">
              <a:xfrm>
                <a:off x="3800" y="4574"/>
                <a:ext cx="64" cy="14"/>
              </a:xfrm>
              <a:custGeom>
                <a:avLst/>
                <a:gdLst>
                  <a:gd name="T0" fmla="*/ 4 w 112"/>
                  <a:gd name="T1" fmla="*/ 24 h 24"/>
                  <a:gd name="T2" fmla="*/ 109 w 112"/>
                  <a:gd name="T3" fmla="*/ 7 h 24"/>
                  <a:gd name="T4" fmla="*/ 112 w 112"/>
                  <a:gd name="T5" fmla="*/ 3 h 24"/>
                  <a:gd name="T6" fmla="*/ 108 w 112"/>
                  <a:gd name="T7" fmla="*/ 0 h 24"/>
                  <a:gd name="T8" fmla="*/ 3 w 112"/>
                  <a:gd name="T9" fmla="*/ 17 h 24"/>
                  <a:gd name="T10" fmla="*/ 0 w 112"/>
                  <a:gd name="T11" fmla="*/ 21 h 24"/>
                  <a:gd name="T12" fmla="*/ 4 w 11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12" h="24">
                    <a:moveTo>
                      <a:pt x="4" y="24"/>
                    </a:moveTo>
                    <a:lnTo>
                      <a:pt x="109" y="7"/>
                    </a:lnTo>
                    <a:cubicBezTo>
                      <a:pt x="111" y="6"/>
                      <a:pt x="112" y="5"/>
                      <a:pt x="112" y="3"/>
                    </a:cubicBezTo>
                    <a:cubicBezTo>
                      <a:pt x="112" y="1"/>
                      <a:pt x="110" y="0"/>
                      <a:pt x="108" y="0"/>
                    </a:cubicBezTo>
                    <a:lnTo>
                      <a:pt x="3" y="17"/>
                    </a:lnTo>
                    <a:cubicBezTo>
                      <a:pt x="1" y="18"/>
                      <a:pt x="0" y="19"/>
                      <a:pt x="0" y="21"/>
                    </a:cubicBezTo>
                    <a:cubicBezTo>
                      <a:pt x="0"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2" name="Freeform 294">
                <a:extLst>
                  <a:ext uri="{FF2B5EF4-FFF2-40B4-BE49-F238E27FC236}">
                    <a16:creationId xmlns:a16="http://schemas.microsoft.com/office/drawing/2014/main" id="{776F3EAC-AEC3-4C65-B91D-55C46170FD7A}"/>
                  </a:ext>
                </a:extLst>
              </p:cNvPr>
              <p:cNvSpPr>
                <a:spLocks/>
              </p:cNvSpPr>
              <p:nvPr/>
            </p:nvSpPr>
            <p:spPr bwMode="auto">
              <a:xfrm>
                <a:off x="3800" y="4578"/>
                <a:ext cx="68" cy="14"/>
              </a:xfrm>
              <a:custGeom>
                <a:avLst/>
                <a:gdLst>
                  <a:gd name="T0" fmla="*/ 4 w 120"/>
                  <a:gd name="T1" fmla="*/ 25 h 25"/>
                  <a:gd name="T2" fmla="*/ 117 w 120"/>
                  <a:gd name="T3" fmla="*/ 7 h 25"/>
                  <a:gd name="T4" fmla="*/ 120 w 120"/>
                  <a:gd name="T5" fmla="*/ 3 h 25"/>
                  <a:gd name="T6" fmla="*/ 116 w 120"/>
                  <a:gd name="T7" fmla="*/ 0 h 25"/>
                  <a:gd name="T8" fmla="*/ 3 w 120"/>
                  <a:gd name="T9" fmla="*/ 19 h 25"/>
                  <a:gd name="T10" fmla="*/ 0 w 120"/>
                  <a:gd name="T11" fmla="*/ 22 h 25"/>
                  <a:gd name="T12" fmla="*/ 4 w 120"/>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20" h="25">
                    <a:moveTo>
                      <a:pt x="4" y="25"/>
                    </a:moveTo>
                    <a:lnTo>
                      <a:pt x="117" y="7"/>
                    </a:lnTo>
                    <a:cubicBezTo>
                      <a:pt x="119" y="6"/>
                      <a:pt x="120" y="5"/>
                      <a:pt x="120" y="3"/>
                    </a:cubicBezTo>
                    <a:cubicBezTo>
                      <a:pt x="120" y="1"/>
                      <a:pt x="118" y="0"/>
                      <a:pt x="116" y="0"/>
                    </a:cubicBezTo>
                    <a:lnTo>
                      <a:pt x="3" y="19"/>
                    </a:lnTo>
                    <a:cubicBezTo>
                      <a:pt x="1" y="19"/>
                      <a:pt x="0" y="21"/>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3" name="Freeform 295">
                <a:extLst>
                  <a:ext uri="{FF2B5EF4-FFF2-40B4-BE49-F238E27FC236}">
                    <a16:creationId xmlns:a16="http://schemas.microsoft.com/office/drawing/2014/main" id="{D58A0BD5-B429-4C22-91DF-8E9CC44888B9}"/>
                  </a:ext>
                </a:extLst>
              </p:cNvPr>
              <p:cNvSpPr>
                <a:spLocks/>
              </p:cNvSpPr>
              <p:nvPr/>
            </p:nvSpPr>
            <p:spPr bwMode="auto">
              <a:xfrm>
                <a:off x="3800" y="4581"/>
                <a:ext cx="72" cy="16"/>
              </a:xfrm>
              <a:custGeom>
                <a:avLst/>
                <a:gdLst>
                  <a:gd name="T0" fmla="*/ 4 w 127"/>
                  <a:gd name="T1" fmla="*/ 26 h 27"/>
                  <a:gd name="T2" fmla="*/ 124 w 127"/>
                  <a:gd name="T3" fmla="*/ 7 h 27"/>
                  <a:gd name="T4" fmla="*/ 127 w 127"/>
                  <a:gd name="T5" fmla="*/ 3 h 27"/>
                  <a:gd name="T6" fmla="*/ 123 w 127"/>
                  <a:gd name="T7" fmla="*/ 0 h 27"/>
                  <a:gd name="T8" fmla="*/ 3 w 127"/>
                  <a:gd name="T9" fmla="*/ 20 h 27"/>
                  <a:gd name="T10" fmla="*/ 0 w 127"/>
                  <a:gd name="T11" fmla="*/ 24 h 27"/>
                  <a:gd name="T12" fmla="*/ 4 w 127"/>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7" h="27">
                    <a:moveTo>
                      <a:pt x="4" y="26"/>
                    </a:moveTo>
                    <a:lnTo>
                      <a:pt x="124" y="7"/>
                    </a:lnTo>
                    <a:cubicBezTo>
                      <a:pt x="126" y="6"/>
                      <a:pt x="127" y="5"/>
                      <a:pt x="127" y="3"/>
                    </a:cubicBezTo>
                    <a:cubicBezTo>
                      <a:pt x="127" y="1"/>
                      <a:pt x="125" y="0"/>
                      <a:pt x="123" y="0"/>
                    </a:cubicBezTo>
                    <a:lnTo>
                      <a:pt x="3" y="20"/>
                    </a:lnTo>
                    <a:cubicBezTo>
                      <a:pt x="1" y="20"/>
                      <a:pt x="0" y="22"/>
                      <a:pt x="0" y="24"/>
                    </a:cubicBezTo>
                    <a:cubicBezTo>
                      <a:pt x="0"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4" name="Freeform 296">
                <a:extLst>
                  <a:ext uri="{FF2B5EF4-FFF2-40B4-BE49-F238E27FC236}">
                    <a16:creationId xmlns:a16="http://schemas.microsoft.com/office/drawing/2014/main" id="{381DF60A-CA2F-45E9-A46A-47CB30BD9CDA}"/>
                  </a:ext>
                </a:extLst>
              </p:cNvPr>
              <p:cNvSpPr>
                <a:spLocks/>
              </p:cNvSpPr>
              <p:nvPr/>
            </p:nvSpPr>
            <p:spPr bwMode="auto">
              <a:xfrm>
                <a:off x="3800" y="4585"/>
                <a:ext cx="76" cy="16"/>
              </a:xfrm>
              <a:custGeom>
                <a:avLst/>
                <a:gdLst>
                  <a:gd name="T0" fmla="*/ 4 w 134"/>
                  <a:gd name="T1" fmla="*/ 28 h 28"/>
                  <a:gd name="T2" fmla="*/ 131 w 134"/>
                  <a:gd name="T3" fmla="*/ 7 h 28"/>
                  <a:gd name="T4" fmla="*/ 134 w 134"/>
                  <a:gd name="T5" fmla="*/ 3 h 28"/>
                  <a:gd name="T6" fmla="*/ 130 w 134"/>
                  <a:gd name="T7" fmla="*/ 0 h 28"/>
                  <a:gd name="T8" fmla="*/ 3 w 134"/>
                  <a:gd name="T9" fmla="*/ 21 h 28"/>
                  <a:gd name="T10" fmla="*/ 0 w 134"/>
                  <a:gd name="T11" fmla="*/ 25 h 28"/>
                  <a:gd name="T12" fmla="*/ 4 w 13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34" h="28">
                    <a:moveTo>
                      <a:pt x="4" y="28"/>
                    </a:moveTo>
                    <a:lnTo>
                      <a:pt x="131" y="7"/>
                    </a:lnTo>
                    <a:cubicBezTo>
                      <a:pt x="133" y="6"/>
                      <a:pt x="134" y="5"/>
                      <a:pt x="134" y="3"/>
                    </a:cubicBezTo>
                    <a:cubicBezTo>
                      <a:pt x="134" y="1"/>
                      <a:pt x="132" y="0"/>
                      <a:pt x="130" y="0"/>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5" name="Freeform 297">
                <a:extLst>
                  <a:ext uri="{FF2B5EF4-FFF2-40B4-BE49-F238E27FC236}">
                    <a16:creationId xmlns:a16="http://schemas.microsoft.com/office/drawing/2014/main" id="{4AC67915-1801-4C46-BB2D-87A2B4EA46F6}"/>
                  </a:ext>
                </a:extLst>
              </p:cNvPr>
              <p:cNvSpPr>
                <a:spLocks/>
              </p:cNvSpPr>
              <p:nvPr/>
            </p:nvSpPr>
            <p:spPr bwMode="auto">
              <a:xfrm>
                <a:off x="3800" y="4588"/>
                <a:ext cx="81" cy="17"/>
              </a:xfrm>
              <a:custGeom>
                <a:avLst/>
                <a:gdLst>
                  <a:gd name="T0" fmla="*/ 4 w 142"/>
                  <a:gd name="T1" fmla="*/ 29 h 29"/>
                  <a:gd name="T2" fmla="*/ 139 w 142"/>
                  <a:gd name="T3" fmla="*/ 7 h 29"/>
                  <a:gd name="T4" fmla="*/ 142 w 142"/>
                  <a:gd name="T5" fmla="*/ 3 h 29"/>
                  <a:gd name="T6" fmla="*/ 138 w 142"/>
                  <a:gd name="T7" fmla="*/ 0 h 29"/>
                  <a:gd name="T8" fmla="*/ 3 w 142"/>
                  <a:gd name="T9" fmla="*/ 22 h 29"/>
                  <a:gd name="T10" fmla="*/ 0 w 142"/>
                  <a:gd name="T11" fmla="*/ 26 h 29"/>
                  <a:gd name="T12" fmla="*/ 4 w 142"/>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2" h="29">
                    <a:moveTo>
                      <a:pt x="4" y="29"/>
                    </a:moveTo>
                    <a:lnTo>
                      <a:pt x="139" y="7"/>
                    </a:lnTo>
                    <a:cubicBezTo>
                      <a:pt x="141" y="6"/>
                      <a:pt x="142" y="5"/>
                      <a:pt x="142" y="3"/>
                    </a:cubicBezTo>
                    <a:cubicBezTo>
                      <a:pt x="142" y="1"/>
                      <a:pt x="140" y="0"/>
                      <a:pt x="138" y="0"/>
                    </a:cubicBezTo>
                    <a:lnTo>
                      <a:pt x="3" y="22"/>
                    </a:lnTo>
                    <a:cubicBezTo>
                      <a:pt x="1" y="23"/>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6" name="Freeform 298">
                <a:extLst>
                  <a:ext uri="{FF2B5EF4-FFF2-40B4-BE49-F238E27FC236}">
                    <a16:creationId xmlns:a16="http://schemas.microsoft.com/office/drawing/2014/main" id="{5C84E5D8-0EA2-42A6-8779-CE4665D17414}"/>
                  </a:ext>
                </a:extLst>
              </p:cNvPr>
              <p:cNvSpPr>
                <a:spLocks/>
              </p:cNvSpPr>
              <p:nvPr/>
            </p:nvSpPr>
            <p:spPr bwMode="auto">
              <a:xfrm>
                <a:off x="3800" y="4592"/>
                <a:ext cx="81" cy="17"/>
              </a:xfrm>
              <a:custGeom>
                <a:avLst/>
                <a:gdLst>
                  <a:gd name="T0" fmla="*/ 4 w 143"/>
                  <a:gd name="T1" fmla="*/ 29 h 29"/>
                  <a:gd name="T2" fmla="*/ 140 w 143"/>
                  <a:gd name="T3" fmla="*/ 7 h 29"/>
                  <a:gd name="T4" fmla="*/ 143 w 143"/>
                  <a:gd name="T5" fmla="*/ 3 h 29"/>
                  <a:gd name="T6" fmla="*/ 139 w 143"/>
                  <a:gd name="T7" fmla="*/ 0 h 29"/>
                  <a:gd name="T8" fmla="*/ 3 w 143"/>
                  <a:gd name="T9" fmla="*/ 22 h 29"/>
                  <a:gd name="T10" fmla="*/ 0 w 143"/>
                  <a:gd name="T11" fmla="*/ 26 h 29"/>
                  <a:gd name="T12" fmla="*/ 4 w 143"/>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3" h="29">
                    <a:moveTo>
                      <a:pt x="4" y="29"/>
                    </a:moveTo>
                    <a:lnTo>
                      <a:pt x="140" y="7"/>
                    </a:lnTo>
                    <a:cubicBezTo>
                      <a:pt x="142" y="6"/>
                      <a:pt x="143" y="5"/>
                      <a:pt x="143" y="3"/>
                    </a:cubicBezTo>
                    <a:cubicBezTo>
                      <a:pt x="143" y="1"/>
                      <a:pt x="141" y="0"/>
                      <a:pt x="139" y="0"/>
                    </a:cubicBezTo>
                    <a:lnTo>
                      <a:pt x="3" y="22"/>
                    </a:lnTo>
                    <a:cubicBezTo>
                      <a:pt x="1" y="23"/>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7" name="Freeform 299">
                <a:extLst>
                  <a:ext uri="{FF2B5EF4-FFF2-40B4-BE49-F238E27FC236}">
                    <a16:creationId xmlns:a16="http://schemas.microsoft.com/office/drawing/2014/main" id="{961FC49B-F3F7-41D4-8BB9-AB6DEE221F87}"/>
                  </a:ext>
                </a:extLst>
              </p:cNvPr>
              <p:cNvSpPr>
                <a:spLocks/>
              </p:cNvSpPr>
              <p:nvPr/>
            </p:nvSpPr>
            <p:spPr bwMode="auto">
              <a:xfrm>
                <a:off x="3800" y="4596"/>
                <a:ext cx="81" cy="16"/>
              </a:xfrm>
              <a:custGeom>
                <a:avLst/>
                <a:gdLst>
                  <a:gd name="T0" fmla="*/ 4 w 143"/>
                  <a:gd name="T1" fmla="*/ 29 h 29"/>
                  <a:gd name="T2" fmla="*/ 140 w 143"/>
                  <a:gd name="T3" fmla="*/ 7 h 29"/>
                  <a:gd name="T4" fmla="*/ 143 w 143"/>
                  <a:gd name="T5" fmla="*/ 3 h 29"/>
                  <a:gd name="T6" fmla="*/ 139 w 143"/>
                  <a:gd name="T7" fmla="*/ 0 h 29"/>
                  <a:gd name="T8" fmla="*/ 3 w 143"/>
                  <a:gd name="T9" fmla="*/ 23 h 29"/>
                  <a:gd name="T10" fmla="*/ 0 w 143"/>
                  <a:gd name="T11" fmla="*/ 26 h 29"/>
                  <a:gd name="T12" fmla="*/ 4 w 143"/>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3" h="29">
                    <a:moveTo>
                      <a:pt x="4" y="29"/>
                    </a:moveTo>
                    <a:lnTo>
                      <a:pt x="140" y="7"/>
                    </a:lnTo>
                    <a:cubicBezTo>
                      <a:pt x="142" y="7"/>
                      <a:pt x="143" y="5"/>
                      <a:pt x="143" y="3"/>
                    </a:cubicBezTo>
                    <a:cubicBezTo>
                      <a:pt x="143" y="1"/>
                      <a:pt x="141" y="0"/>
                      <a:pt x="139" y="0"/>
                    </a:cubicBezTo>
                    <a:lnTo>
                      <a:pt x="3" y="23"/>
                    </a:lnTo>
                    <a:cubicBezTo>
                      <a:pt x="1" y="23"/>
                      <a:pt x="0" y="25"/>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8" name="Freeform 300">
                <a:extLst>
                  <a:ext uri="{FF2B5EF4-FFF2-40B4-BE49-F238E27FC236}">
                    <a16:creationId xmlns:a16="http://schemas.microsoft.com/office/drawing/2014/main" id="{31065518-7EBF-476B-B25C-E9D59B275C82}"/>
                  </a:ext>
                </a:extLst>
              </p:cNvPr>
              <p:cNvSpPr>
                <a:spLocks/>
              </p:cNvSpPr>
              <p:nvPr/>
            </p:nvSpPr>
            <p:spPr bwMode="auto">
              <a:xfrm>
                <a:off x="3800" y="4600"/>
                <a:ext cx="81" cy="17"/>
              </a:xfrm>
              <a:custGeom>
                <a:avLst/>
                <a:gdLst>
                  <a:gd name="T0" fmla="*/ 4 w 143"/>
                  <a:gd name="T1" fmla="*/ 29 h 30"/>
                  <a:gd name="T2" fmla="*/ 140 w 143"/>
                  <a:gd name="T3" fmla="*/ 7 h 30"/>
                  <a:gd name="T4" fmla="*/ 143 w 143"/>
                  <a:gd name="T5" fmla="*/ 3 h 30"/>
                  <a:gd name="T6" fmla="*/ 139 w 143"/>
                  <a:gd name="T7" fmla="*/ 1 h 30"/>
                  <a:gd name="T8" fmla="*/ 3 w 143"/>
                  <a:gd name="T9" fmla="*/ 23 h 30"/>
                  <a:gd name="T10" fmla="*/ 0 w 143"/>
                  <a:gd name="T11" fmla="*/ 27 h 30"/>
                  <a:gd name="T12" fmla="*/ 4 w 143"/>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43" h="30">
                    <a:moveTo>
                      <a:pt x="4" y="29"/>
                    </a:moveTo>
                    <a:lnTo>
                      <a:pt x="140" y="7"/>
                    </a:lnTo>
                    <a:cubicBezTo>
                      <a:pt x="142" y="7"/>
                      <a:pt x="143" y="5"/>
                      <a:pt x="143" y="3"/>
                    </a:cubicBezTo>
                    <a:cubicBezTo>
                      <a:pt x="143" y="1"/>
                      <a:pt x="141" y="0"/>
                      <a:pt x="139" y="1"/>
                    </a:cubicBezTo>
                    <a:lnTo>
                      <a:pt x="3" y="23"/>
                    </a:lnTo>
                    <a:cubicBezTo>
                      <a:pt x="1" y="23"/>
                      <a:pt x="0" y="25"/>
                      <a:pt x="0" y="27"/>
                    </a:cubicBezTo>
                    <a:cubicBezTo>
                      <a:pt x="0" y="28"/>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09" name="Freeform 301">
                <a:extLst>
                  <a:ext uri="{FF2B5EF4-FFF2-40B4-BE49-F238E27FC236}">
                    <a16:creationId xmlns:a16="http://schemas.microsoft.com/office/drawing/2014/main" id="{2D07C8B9-F0C5-4C70-87A9-B153F6F2417B}"/>
                  </a:ext>
                </a:extLst>
              </p:cNvPr>
              <p:cNvSpPr>
                <a:spLocks/>
              </p:cNvSpPr>
              <p:nvPr/>
            </p:nvSpPr>
            <p:spPr bwMode="auto">
              <a:xfrm>
                <a:off x="3801" y="4604"/>
                <a:ext cx="80" cy="16"/>
              </a:xfrm>
              <a:custGeom>
                <a:avLst/>
                <a:gdLst>
                  <a:gd name="T0" fmla="*/ 4 w 141"/>
                  <a:gd name="T1" fmla="*/ 29 h 29"/>
                  <a:gd name="T2" fmla="*/ 138 w 141"/>
                  <a:gd name="T3" fmla="*/ 7 h 29"/>
                  <a:gd name="T4" fmla="*/ 141 w 141"/>
                  <a:gd name="T5" fmla="*/ 3 h 29"/>
                  <a:gd name="T6" fmla="*/ 137 w 141"/>
                  <a:gd name="T7" fmla="*/ 1 h 29"/>
                  <a:gd name="T8" fmla="*/ 3 w 141"/>
                  <a:gd name="T9" fmla="*/ 23 h 29"/>
                  <a:gd name="T10" fmla="*/ 0 w 141"/>
                  <a:gd name="T11" fmla="*/ 26 h 29"/>
                  <a:gd name="T12" fmla="*/ 4 w 141"/>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41" h="29">
                    <a:moveTo>
                      <a:pt x="4" y="29"/>
                    </a:moveTo>
                    <a:lnTo>
                      <a:pt x="138" y="7"/>
                    </a:lnTo>
                    <a:cubicBezTo>
                      <a:pt x="140" y="7"/>
                      <a:pt x="141" y="5"/>
                      <a:pt x="141" y="3"/>
                    </a:cubicBezTo>
                    <a:cubicBezTo>
                      <a:pt x="141" y="2"/>
                      <a:pt x="139" y="0"/>
                      <a:pt x="137" y="1"/>
                    </a:cubicBezTo>
                    <a:lnTo>
                      <a:pt x="3" y="23"/>
                    </a:lnTo>
                    <a:cubicBezTo>
                      <a:pt x="1" y="23"/>
                      <a:pt x="0" y="25"/>
                      <a:pt x="0" y="26"/>
                    </a:cubicBezTo>
                    <a:cubicBezTo>
                      <a:pt x="1"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0" name="Freeform 302">
                <a:extLst>
                  <a:ext uri="{FF2B5EF4-FFF2-40B4-BE49-F238E27FC236}">
                    <a16:creationId xmlns:a16="http://schemas.microsoft.com/office/drawing/2014/main" id="{AF4AC262-9E35-43B2-8042-60C60A3929E5}"/>
                  </a:ext>
                </a:extLst>
              </p:cNvPr>
              <p:cNvSpPr>
                <a:spLocks/>
              </p:cNvSpPr>
              <p:nvPr/>
            </p:nvSpPr>
            <p:spPr bwMode="auto">
              <a:xfrm>
                <a:off x="3803" y="4609"/>
                <a:ext cx="78" cy="15"/>
              </a:xfrm>
              <a:custGeom>
                <a:avLst/>
                <a:gdLst>
                  <a:gd name="T0" fmla="*/ 4 w 138"/>
                  <a:gd name="T1" fmla="*/ 28 h 28"/>
                  <a:gd name="T2" fmla="*/ 135 w 138"/>
                  <a:gd name="T3" fmla="*/ 6 h 28"/>
                  <a:gd name="T4" fmla="*/ 138 w 138"/>
                  <a:gd name="T5" fmla="*/ 3 h 28"/>
                  <a:gd name="T6" fmla="*/ 134 w 138"/>
                  <a:gd name="T7" fmla="*/ 0 h 28"/>
                  <a:gd name="T8" fmla="*/ 3 w 138"/>
                  <a:gd name="T9" fmla="*/ 21 h 28"/>
                  <a:gd name="T10" fmla="*/ 0 w 138"/>
                  <a:gd name="T11" fmla="*/ 25 h 28"/>
                  <a:gd name="T12" fmla="*/ 4 w 138"/>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38" h="28">
                    <a:moveTo>
                      <a:pt x="4" y="28"/>
                    </a:moveTo>
                    <a:lnTo>
                      <a:pt x="135" y="6"/>
                    </a:lnTo>
                    <a:cubicBezTo>
                      <a:pt x="137" y="6"/>
                      <a:pt x="138" y="4"/>
                      <a:pt x="138" y="3"/>
                    </a:cubicBezTo>
                    <a:cubicBezTo>
                      <a:pt x="138" y="1"/>
                      <a:pt x="136" y="0"/>
                      <a:pt x="134" y="0"/>
                    </a:cubicBezTo>
                    <a:lnTo>
                      <a:pt x="3" y="21"/>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1" name="Freeform 303">
                <a:extLst>
                  <a:ext uri="{FF2B5EF4-FFF2-40B4-BE49-F238E27FC236}">
                    <a16:creationId xmlns:a16="http://schemas.microsoft.com/office/drawing/2014/main" id="{02C51305-1192-4795-9040-EE3FA808BF86}"/>
                  </a:ext>
                </a:extLst>
              </p:cNvPr>
              <p:cNvSpPr>
                <a:spLocks/>
              </p:cNvSpPr>
              <p:nvPr/>
            </p:nvSpPr>
            <p:spPr bwMode="auto">
              <a:xfrm>
                <a:off x="3804" y="4612"/>
                <a:ext cx="77" cy="16"/>
              </a:xfrm>
              <a:custGeom>
                <a:avLst/>
                <a:gdLst>
                  <a:gd name="T0" fmla="*/ 4 w 136"/>
                  <a:gd name="T1" fmla="*/ 27 h 28"/>
                  <a:gd name="T2" fmla="*/ 133 w 136"/>
                  <a:gd name="T3" fmla="*/ 7 h 28"/>
                  <a:gd name="T4" fmla="*/ 136 w 136"/>
                  <a:gd name="T5" fmla="*/ 4 h 28"/>
                  <a:gd name="T6" fmla="*/ 132 w 136"/>
                  <a:gd name="T7" fmla="*/ 1 h 28"/>
                  <a:gd name="T8" fmla="*/ 3 w 136"/>
                  <a:gd name="T9" fmla="*/ 21 h 28"/>
                  <a:gd name="T10" fmla="*/ 0 w 136"/>
                  <a:gd name="T11" fmla="*/ 24 h 28"/>
                  <a:gd name="T12" fmla="*/ 4 w 13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36" h="28">
                    <a:moveTo>
                      <a:pt x="4" y="27"/>
                    </a:moveTo>
                    <a:lnTo>
                      <a:pt x="133" y="7"/>
                    </a:lnTo>
                    <a:cubicBezTo>
                      <a:pt x="135" y="7"/>
                      <a:pt x="136" y="5"/>
                      <a:pt x="136" y="4"/>
                    </a:cubicBezTo>
                    <a:cubicBezTo>
                      <a:pt x="136" y="2"/>
                      <a:pt x="134" y="0"/>
                      <a:pt x="132" y="1"/>
                    </a:cubicBezTo>
                    <a:lnTo>
                      <a:pt x="3" y="21"/>
                    </a:lnTo>
                    <a:cubicBezTo>
                      <a:pt x="1" y="21"/>
                      <a:pt x="0" y="23"/>
                      <a:pt x="0" y="24"/>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2" name="Freeform 304">
                <a:extLst>
                  <a:ext uri="{FF2B5EF4-FFF2-40B4-BE49-F238E27FC236}">
                    <a16:creationId xmlns:a16="http://schemas.microsoft.com/office/drawing/2014/main" id="{2B829CCD-F690-46AC-AFF5-8BBDFF82093B}"/>
                  </a:ext>
                </a:extLst>
              </p:cNvPr>
              <p:cNvSpPr>
                <a:spLocks/>
              </p:cNvSpPr>
              <p:nvPr/>
            </p:nvSpPr>
            <p:spPr bwMode="auto">
              <a:xfrm>
                <a:off x="3805" y="4618"/>
                <a:ext cx="76" cy="14"/>
              </a:xfrm>
              <a:custGeom>
                <a:avLst/>
                <a:gdLst>
                  <a:gd name="T0" fmla="*/ 4 w 134"/>
                  <a:gd name="T1" fmla="*/ 24 h 25"/>
                  <a:gd name="T2" fmla="*/ 131 w 134"/>
                  <a:gd name="T3" fmla="*/ 6 h 25"/>
                  <a:gd name="T4" fmla="*/ 134 w 134"/>
                  <a:gd name="T5" fmla="*/ 3 h 25"/>
                  <a:gd name="T6" fmla="*/ 130 w 134"/>
                  <a:gd name="T7" fmla="*/ 0 h 25"/>
                  <a:gd name="T8" fmla="*/ 3 w 134"/>
                  <a:gd name="T9" fmla="*/ 18 h 25"/>
                  <a:gd name="T10" fmla="*/ 0 w 134"/>
                  <a:gd name="T11" fmla="*/ 22 h 25"/>
                  <a:gd name="T12" fmla="*/ 4 w 134"/>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34" h="25">
                    <a:moveTo>
                      <a:pt x="4" y="24"/>
                    </a:moveTo>
                    <a:lnTo>
                      <a:pt x="131" y="6"/>
                    </a:lnTo>
                    <a:cubicBezTo>
                      <a:pt x="133" y="6"/>
                      <a:pt x="134" y="4"/>
                      <a:pt x="134" y="3"/>
                    </a:cubicBezTo>
                    <a:cubicBezTo>
                      <a:pt x="134" y="1"/>
                      <a:pt x="132" y="0"/>
                      <a:pt x="130" y="0"/>
                    </a:cubicBezTo>
                    <a:lnTo>
                      <a:pt x="3" y="18"/>
                    </a:lnTo>
                    <a:cubicBezTo>
                      <a:pt x="1" y="18"/>
                      <a:pt x="0" y="20"/>
                      <a:pt x="0" y="22"/>
                    </a:cubicBezTo>
                    <a:cubicBezTo>
                      <a:pt x="0"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3" name="Freeform 305">
                <a:extLst>
                  <a:ext uri="{FF2B5EF4-FFF2-40B4-BE49-F238E27FC236}">
                    <a16:creationId xmlns:a16="http://schemas.microsoft.com/office/drawing/2014/main" id="{C6AFFC14-1FD8-4AAB-91A9-87C9B69F45F7}"/>
                  </a:ext>
                </a:extLst>
              </p:cNvPr>
              <p:cNvSpPr>
                <a:spLocks/>
              </p:cNvSpPr>
              <p:nvPr/>
            </p:nvSpPr>
            <p:spPr bwMode="auto">
              <a:xfrm>
                <a:off x="3806" y="4622"/>
                <a:ext cx="75" cy="13"/>
              </a:xfrm>
              <a:custGeom>
                <a:avLst/>
                <a:gdLst>
                  <a:gd name="T0" fmla="*/ 4 w 132"/>
                  <a:gd name="T1" fmla="*/ 24 h 24"/>
                  <a:gd name="T2" fmla="*/ 129 w 132"/>
                  <a:gd name="T3" fmla="*/ 7 h 24"/>
                  <a:gd name="T4" fmla="*/ 132 w 132"/>
                  <a:gd name="T5" fmla="*/ 3 h 24"/>
                  <a:gd name="T6" fmla="*/ 128 w 132"/>
                  <a:gd name="T7" fmla="*/ 0 h 24"/>
                  <a:gd name="T8" fmla="*/ 3 w 132"/>
                  <a:gd name="T9" fmla="*/ 17 h 24"/>
                  <a:gd name="T10" fmla="*/ 0 w 132"/>
                  <a:gd name="T11" fmla="*/ 21 h 24"/>
                  <a:gd name="T12" fmla="*/ 4 w 132"/>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2" h="24">
                    <a:moveTo>
                      <a:pt x="4" y="24"/>
                    </a:moveTo>
                    <a:lnTo>
                      <a:pt x="129" y="7"/>
                    </a:lnTo>
                    <a:cubicBezTo>
                      <a:pt x="131" y="7"/>
                      <a:pt x="132" y="5"/>
                      <a:pt x="132" y="3"/>
                    </a:cubicBezTo>
                    <a:cubicBezTo>
                      <a:pt x="132" y="1"/>
                      <a:pt x="130" y="0"/>
                      <a:pt x="128" y="0"/>
                    </a:cubicBezTo>
                    <a:lnTo>
                      <a:pt x="3" y="17"/>
                    </a:lnTo>
                    <a:cubicBezTo>
                      <a:pt x="1" y="18"/>
                      <a:pt x="0" y="19"/>
                      <a:pt x="0" y="21"/>
                    </a:cubicBezTo>
                    <a:cubicBezTo>
                      <a:pt x="1"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4" name="Freeform 306">
                <a:extLst>
                  <a:ext uri="{FF2B5EF4-FFF2-40B4-BE49-F238E27FC236}">
                    <a16:creationId xmlns:a16="http://schemas.microsoft.com/office/drawing/2014/main" id="{77A05697-0293-4EC8-86F5-EAD1CE0A0C42}"/>
                  </a:ext>
                </a:extLst>
              </p:cNvPr>
              <p:cNvSpPr>
                <a:spLocks/>
              </p:cNvSpPr>
              <p:nvPr/>
            </p:nvSpPr>
            <p:spPr bwMode="auto">
              <a:xfrm>
                <a:off x="3808" y="4626"/>
                <a:ext cx="73" cy="13"/>
              </a:xfrm>
              <a:custGeom>
                <a:avLst/>
                <a:gdLst>
                  <a:gd name="T0" fmla="*/ 4 w 130"/>
                  <a:gd name="T1" fmla="*/ 23 h 23"/>
                  <a:gd name="T2" fmla="*/ 127 w 130"/>
                  <a:gd name="T3" fmla="*/ 6 h 23"/>
                  <a:gd name="T4" fmla="*/ 130 w 130"/>
                  <a:gd name="T5" fmla="*/ 3 h 23"/>
                  <a:gd name="T6" fmla="*/ 127 w 130"/>
                  <a:gd name="T7" fmla="*/ 0 h 23"/>
                  <a:gd name="T8" fmla="*/ 4 w 130"/>
                  <a:gd name="T9" fmla="*/ 16 h 23"/>
                  <a:gd name="T10" fmla="*/ 1 w 130"/>
                  <a:gd name="T11" fmla="*/ 20 h 23"/>
                  <a:gd name="T12" fmla="*/ 4 w 13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30" h="23">
                    <a:moveTo>
                      <a:pt x="4" y="23"/>
                    </a:moveTo>
                    <a:lnTo>
                      <a:pt x="127" y="6"/>
                    </a:lnTo>
                    <a:cubicBezTo>
                      <a:pt x="129" y="6"/>
                      <a:pt x="130" y="4"/>
                      <a:pt x="130" y="3"/>
                    </a:cubicBezTo>
                    <a:cubicBezTo>
                      <a:pt x="130" y="1"/>
                      <a:pt x="128" y="0"/>
                      <a:pt x="127" y="0"/>
                    </a:cubicBezTo>
                    <a:lnTo>
                      <a:pt x="4" y="16"/>
                    </a:lnTo>
                    <a:cubicBezTo>
                      <a:pt x="2" y="16"/>
                      <a:pt x="0" y="18"/>
                      <a:pt x="1" y="20"/>
                    </a:cubicBezTo>
                    <a:cubicBezTo>
                      <a:pt x="1" y="22"/>
                      <a:pt x="3"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5" name="Freeform 307">
                <a:extLst>
                  <a:ext uri="{FF2B5EF4-FFF2-40B4-BE49-F238E27FC236}">
                    <a16:creationId xmlns:a16="http://schemas.microsoft.com/office/drawing/2014/main" id="{EEF77B68-39C8-4673-9000-897E73FF9C77}"/>
                  </a:ext>
                </a:extLst>
              </p:cNvPr>
              <p:cNvSpPr>
                <a:spLocks/>
              </p:cNvSpPr>
              <p:nvPr/>
            </p:nvSpPr>
            <p:spPr bwMode="auto">
              <a:xfrm>
                <a:off x="3736" y="4547"/>
                <a:ext cx="4" cy="104"/>
              </a:xfrm>
              <a:custGeom>
                <a:avLst/>
                <a:gdLst>
                  <a:gd name="T0" fmla="*/ 0 w 6"/>
                  <a:gd name="T1" fmla="*/ 3 h 184"/>
                  <a:gd name="T2" fmla="*/ 0 w 6"/>
                  <a:gd name="T3" fmla="*/ 181 h 184"/>
                  <a:gd name="T4" fmla="*/ 3 w 6"/>
                  <a:gd name="T5" fmla="*/ 184 h 184"/>
                  <a:gd name="T6" fmla="*/ 6 w 6"/>
                  <a:gd name="T7" fmla="*/ 181 h 184"/>
                  <a:gd name="T8" fmla="*/ 6 w 6"/>
                  <a:gd name="T9" fmla="*/ 3 h 184"/>
                  <a:gd name="T10" fmla="*/ 3 w 6"/>
                  <a:gd name="T11" fmla="*/ 0 h 184"/>
                  <a:gd name="T12" fmla="*/ 0 w 6"/>
                  <a:gd name="T13" fmla="*/ 3 h 184"/>
                </a:gdLst>
                <a:ahLst/>
                <a:cxnLst>
                  <a:cxn ang="0">
                    <a:pos x="T0" y="T1"/>
                  </a:cxn>
                  <a:cxn ang="0">
                    <a:pos x="T2" y="T3"/>
                  </a:cxn>
                  <a:cxn ang="0">
                    <a:pos x="T4" y="T5"/>
                  </a:cxn>
                  <a:cxn ang="0">
                    <a:pos x="T6" y="T7"/>
                  </a:cxn>
                  <a:cxn ang="0">
                    <a:pos x="T8" y="T9"/>
                  </a:cxn>
                  <a:cxn ang="0">
                    <a:pos x="T10" y="T11"/>
                  </a:cxn>
                  <a:cxn ang="0">
                    <a:pos x="T12" y="T13"/>
                  </a:cxn>
                </a:cxnLst>
                <a:rect l="0" t="0" r="r" b="b"/>
                <a:pathLst>
                  <a:path w="6" h="184">
                    <a:moveTo>
                      <a:pt x="0" y="3"/>
                    </a:moveTo>
                    <a:lnTo>
                      <a:pt x="0" y="181"/>
                    </a:lnTo>
                    <a:cubicBezTo>
                      <a:pt x="0" y="183"/>
                      <a:pt x="1" y="184"/>
                      <a:pt x="3" y="184"/>
                    </a:cubicBezTo>
                    <a:cubicBezTo>
                      <a:pt x="5" y="184"/>
                      <a:pt x="6" y="183"/>
                      <a:pt x="6" y="181"/>
                    </a:cubicBezTo>
                    <a:lnTo>
                      <a:pt x="6" y="3"/>
                    </a:lnTo>
                    <a:cubicBezTo>
                      <a:pt x="6"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6" name="Freeform 308">
                <a:extLst>
                  <a:ext uri="{FF2B5EF4-FFF2-40B4-BE49-F238E27FC236}">
                    <a16:creationId xmlns:a16="http://schemas.microsoft.com/office/drawing/2014/main" id="{E5C635C5-C2D5-444C-BA8D-1FCA09336101}"/>
                  </a:ext>
                </a:extLst>
              </p:cNvPr>
              <p:cNvSpPr>
                <a:spLocks/>
              </p:cNvSpPr>
              <p:nvPr/>
            </p:nvSpPr>
            <p:spPr bwMode="auto">
              <a:xfrm>
                <a:off x="3755" y="4543"/>
                <a:ext cx="4" cy="105"/>
              </a:xfrm>
              <a:custGeom>
                <a:avLst/>
                <a:gdLst>
                  <a:gd name="T0" fmla="*/ 0 w 7"/>
                  <a:gd name="T1" fmla="*/ 3 h 185"/>
                  <a:gd name="T2" fmla="*/ 0 w 7"/>
                  <a:gd name="T3" fmla="*/ 182 h 185"/>
                  <a:gd name="T4" fmla="*/ 3 w 7"/>
                  <a:gd name="T5" fmla="*/ 185 h 185"/>
                  <a:gd name="T6" fmla="*/ 7 w 7"/>
                  <a:gd name="T7" fmla="*/ 182 h 185"/>
                  <a:gd name="T8" fmla="*/ 7 w 7"/>
                  <a:gd name="T9" fmla="*/ 3 h 185"/>
                  <a:gd name="T10" fmla="*/ 3 w 7"/>
                  <a:gd name="T11" fmla="*/ 0 h 185"/>
                  <a:gd name="T12" fmla="*/ 0 w 7"/>
                  <a:gd name="T13" fmla="*/ 3 h 185"/>
                </a:gdLst>
                <a:ahLst/>
                <a:cxnLst>
                  <a:cxn ang="0">
                    <a:pos x="T0" y="T1"/>
                  </a:cxn>
                  <a:cxn ang="0">
                    <a:pos x="T2" y="T3"/>
                  </a:cxn>
                  <a:cxn ang="0">
                    <a:pos x="T4" y="T5"/>
                  </a:cxn>
                  <a:cxn ang="0">
                    <a:pos x="T6" y="T7"/>
                  </a:cxn>
                  <a:cxn ang="0">
                    <a:pos x="T8" y="T9"/>
                  </a:cxn>
                  <a:cxn ang="0">
                    <a:pos x="T10" y="T11"/>
                  </a:cxn>
                  <a:cxn ang="0">
                    <a:pos x="T12" y="T13"/>
                  </a:cxn>
                </a:cxnLst>
                <a:rect l="0" t="0" r="r" b="b"/>
                <a:pathLst>
                  <a:path w="7" h="185">
                    <a:moveTo>
                      <a:pt x="0" y="3"/>
                    </a:moveTo>
                    <a:lnTo>
                      <a:pt x="0" y="182"/>
                    </a:lnTo>
                    <a:cubicBezTo>
                      <a:pt x="0" y="184"/>
                      <a:pt x="2" y="185"/>
                      <a:pt x="3" y="185"/>
                    </a:cubicBezTo>
                    <a:cubicBezTo>
                      <a:pt x="5" y="185"/>
                      <a:pt x="7" y="184"/>
                      <a:pt x="7" y="182"/>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7" name="Freeform 309">
                <a:extLst>
                  <a:ext uri="{FF2B5EF4-FFF2-40B4-BE49-F238E27FC236}">
                    <a16:creationId xmlns:a16="http://schemas.microsoft.com/office/drawing/2014/main" id="{600A3F44-7785-45FB-A9BF-C15668590388}"/>
                  </a:ext>
                </a:extLst>
              </p:cNvPr>
              <p:cNvSpPr>
                <a:spLocks/>
              </p:cNvSpPr>
              <p:nvPr/>
            </p:nvSpPr>
            <p:spPr bwMode="auto">
              <a:xfrm>
                <a:off x="3773" y="4587"/>
                <a:ext cx="4" cy="58"/>
              </a:xfrm>
              <a:custGeom>
                <a:avLst/>
                <a:gdLst>
                  <a:gd name="T0" fmla="*/ 0 w 7"/>
                  <a:gd name="T1" fmla="*/ 3 h 103"/>
                  <a:gd name="T2" fmla="*/ 0 w 7"/>
                  <a:gd name="T3" fmla="*/ 100 h 103"/>
                  <a:gd name="T4" fmla="*/ 4 w 7"/>
                  <a:gd name="T5" fmla="*/ 103 h 103"/>
                  <a:gd name="T6" fmla="*/ 7 w 7"/>
                  <a:gd name="T7" fmla="*/ 100 h 103"/>
                  <a:gd name="T8" fmla="*/ 7 w 7"/>
                  <a:gd name="T9" fmla="*/ 3 h 103"/>
                  <a:gd name="T10" fmla="*/ 4 w 7"/>
                  <a:gd name="T11" fmla="*/ 0 h 103"/>
                  <a:gd name="T12" fmla="*/ 0 w 7"/>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7" h="103">
                    <a:moveTo>
                      <a:pt x="0" y="3"/>
                    </a:moveTo>
                    <a:lnTo>
                      <a:pt x="0" y="100"/>
                    </a:lnTo>
                    <a:cubicBezTo>
                      <a:pt x="0" y="102"/>
                      <a:pt x="2" y="103"/>
                      <a:pt x="4" y="103"/>
                    </a:cubicBezTo>
                    <a:cubicBezTo>
                      <a:pt x="6" y="103"/>
                      <a:pt x="7" y="102"/>
                      <a:pt x="7" y="100"/>
                    </a:cubicBezTo>
                    <a:lnTo>
                      <a:pt x="7" y="3"/>
                    </a:lnTo>
                    <a:cubicBezTo>
                      <a:pt x="7" y="1"/>
                      <a:pt x="6"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8" name="Freeform 310">
                <a:extLst>
                  <a:ext uri="{FF2B5EF4-FFF2-40B4-BE49-F238E27FC236}">
                    <a16:creationId xmlns:a16="http://schemas.microsoft.com/office/drawing/2014/main" id="{5C123EDC-087E-433A-BBC4-55425B72B6C0}"/>
                  </a:ext>
                </a:extLst>
              </p:cNvPr>
              <p:cNvSpPr>
                <a:spLocks/>
              </p:cNvSpPr>
              <p:nvPr/>
            </p:nvSpPr>
            <p:spPr bwMode="auto">
              <a:xfrm>
                <a:off x="3776" y="4541"/>
                <a:ext cx="19" cy="7"/>
              </a:xfrm>
              <a:custGeom>
                <a:avLst/>
                <a:gdLst>
                  <a:gd name="T0" fmla="*/ 4 w 32"/>
                  <a:gd name="T1" fmla="*/ 11 h 12"/>
                  <a:gd name="T2" fmla="*/ 29 w 32"/>
                  <a:gd name="T3" fmla="*/ 7 h 12"/>
                  <a:gd name="T4" fmla="*/ 32 w 32"/>
                  <a:gd name="T5" fmla="*/ 3 h 12"/>
                  <a:gd name="T6" fmla="*/ 28 w 32"/>
                  <a:gd name="T7" fmla="*/ 0 h 12"/>
                  <a:gd name="T8" fmla="*/ 3 w 32"/>
                  <a:gd name="T9" fmla="*/ 5 h 12"/>
                  <a:gd name="T10" fmla="*/ 0 w 32"/>
                  <a:gd name="T11" fmla="*/ 9 h 12"/>
                  <a:gd name="T12" fmla="*/ 4 w 32"/>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32" h="12">
                    <a:moveTo>
                      <a:pt x="4" y="11"/>
                    </a:moveTo>
                    <a:lnTo>
                      <a:pt x="29" y="7"/>
                    </a:lnTo>
                    <a:cubicBezTo>
                      <a:pt x="31" y="7"/>
                      <a:pt x="32" y="5"/>
                      <a:pt x="32" y="3"/>
                    </a:cubicBezTo>
                    <a:cubicBezTo>
                      <a:pt x="32" y="1"/>
                      <a:pt x="30" y="0"/>
                      <a:pt x="28" y="0"/>
                    </a:cubicBezTo>
                    <a:lnTo>
                      <a:pt x="3" y="5"/>
                    </a:lnTo>
                    <a:cubicBezTo>
                      <a:pt x="1" y="5"/>
                      <a:pt x="0" y="7"/>
                      <a:pt x="0" y="9"/>
                    </a:cubicBezTo>
                    <a:cubicBezTo>
                      <a:pt x="0"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19" name="Freeform 311">
                <a:extLst>
                  <a:ext uri="{FF2B5EF4-FFF2-40B4-BE49-F238E27FC236}">
                    <a16:creationId xmlns:a16="http://schemas.microsoft.com/office/drawing/2014/main" id="{C2639868-C4CD-4F33-9B8E-C837C8D3E7EF}"/>
                  </a:ext>
                </a:extLst>
              </p:cNvPr>
              <p:cNvSpPr>
                <a:spLocks/>
              </p:cNvSpPr>
              <p:nvPr/>
            </p:nvSpPr>
            <p:spPr bwMode="auto">
              <a:xfrm>
                <a:off x="3720" y="4547"/>
                <a:ext cx="43" cy="10"/>
              </a:xfrm>
              <a:custGeom>
                <a:avLst/>
                <a:gdLst>
                  <a:gd name="T0" fmla="*/ 4 w 76"/>
                  <a:gd name="T1" fmla="*/ 19 h 19"/>
                  <a:gd name="T2" fmla="*/ 73 w 76"/>
                  <a:gd name="T3" fmla="*/ 7 h 19"/>
                  <a:gd name="T4" fmla="*/ 76 w 76"/>
                  <a:gd name="T5" fmla="*/ 3 h 19"/>
                  <a:gd name="T6" fmla="*/ 72 w 76"/>
                  <a:gd name="T7" fmla="*/ 0 h 19"/>
                  <a:gd name="T8" fmla="*/ 3 w 76"/>
                  <a:gd name="T9" fmla="*/ 12 h 19"/>
                  <a:gd name="T10" fmla="*/ 0 w 76"/>
                  <a:gd name="T11" fmla="*/ 16 h 19"/>
                  <a:gd name="T12" fmla="*/ 4 w 76"/>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76" h="19">
                    <a:moveTo>
                      <a:pt x="4" y="19"/>
                    </a:moveTo>
                    <a:lnTo>
                      <a:pt x="73" y="7"/>
                    </a:lnTo>
                    <a:cubicBezTo>
                      <a:pt x="75" y="6"/>
                      <a:pt x="76" y="5"/>
                      <a:pt x="76" y="3"/>
                    </a:cubicBezTo>
                    <a:cubicBezTo>
                      <a:pt x="75" y="1"/>
                      <a:pt x="74" y="0"/>
                      <a:pt x="72" y="0"/>
                    </a:cubicBezTo>
                    <a:lnTo>
                      <a:pt x="3" y="12"/>
                    </a:lnTo>
                    <a:cubicBezTo>
                      <a:pt x="1" y="12"/>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0" name="Freeform 312">
                <a:extLst>
                  <a:ext uri="{FF2B5EF4-FFF2-40B4-BE49-F238E27FC236}">
                    <a16:creationId xmlns:a16="http://schemas.microsoft.com/office/drawing/2014/main" id="{3EA1C609-47D7-40D9-A0FF-FA31E9F99244}"/>
                  </a:ext>
                </a:extLst>
              </p:cNvPr>
              <p:cNvSpPr>
                <a:spLocks/>
              </p:cNvSpPr>
              <p:nvPr/>
            </p:nvSpPr>
            <p:spPr bwMode="auto">
              <a:xfrm>
                <a:off x="3778" y="4545"/>
                <a:ext cx="17" cy="6"/>
              </a:xfrm>
              <a:custGeom>
                <a:avLst/>
                <a:gdLst>
                  <a:gd name="T0" fmla="*/ 4 w 30"/>
                  <a:gd name="T1" fmla="*/ 11 h 11"/>
                  <a:gd name="T2" fmla="*/ 27 w 30"/>
                  <a:gd name="T3" fmla="*/ 7 h 11"/>
                  <a:gd name="T4" fmla="*/ 30 w 30"/>
                  <a:gd name="T5" fmla="*/ 3 h 11"/>
                  <a:gd name="T6" fmla="*/ 26 w 30"/>
                  <a:gd name="T7" fmla="*/ 0 h 11"/>
                  <a:gd name="T8" fmla="*/ 3 w 30"/>
                  <a:gd name="T9" fmla="*/ 4 h 11"/>
                  <a:gd name="T10" fmla="*/ 0 w 30"/>
                  <a:gd name="T11" fmla="*/ 8 h 11"/>
                  <a:gd name="T12" fmla="*/ 4 w 30"/>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0" h="11">
                    <a:moveTo>
                      <a:pt x="4" y="11"/>
                    </a:moveTo>
                    <a:lnTo>
                      <a:pt x="27" y="7"/>
                    </a:lnTo>
                    <a:cubicBezTo>
                      <a:pt x="29" y="7"/>
                      <a:pt x="30" y="5"/>
                      <a:pt x="30" y="3"/>
                    </a:cubicBezTo>
                    <a:cubicBezTo>
                      <a:pt x="30" y="1"/>
                      <a:pt x="28" y="0"/>
                      <a:pt x="26" y="0"/>
                    </a:cubicBezTo>
                    <a:lnTo>
                      <a:pt x="3" y="4"/>
                    </a:lnTo>
                    <a:cubicBezTo>
                      <a:pt x="1" y="5"/>
                      <a:pt x="0" y="7"/>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1" name="Freeform 313">
                <a:extLst>
                  <a:ext uri="{FF2B5EF4-FFF2-40B4-BE49-F238E27FC236}">
                    <a16:creationId xmlns:a16="http://schemas.microsoft.com/office/drawing/2014/main" id="{9A30C228-A8E9-482E-8AB3-7506FF1B7B68}"/>
                  </a:ext>
                </a:extLst>
              </p:cNvPr>
              <p:cNvSpPr>
                <a:spLocks/>
              </p:cNvSpPr>
              <p:nvPr/>
            </p:nvSpPr>
            <p:spPr bwMode="auto">
              <a:xfrm>
                <a:off x="3720" y="4550"/>
                <a:ext cx="44" cy="11"/>
              </a:xfrm>
              <a:custGeom>
                <a:avLst/>
                <a:gdLst>
                  <a:gd name="T0" fmla="*/ 4 w 79"/>
                  <a:gd name="T1" fmla="*/ 20 h 20"/>
                  <a:gd name="T2" fmla="*/ 76 w 79"/>
                  <a:gd name="T3" fmla="*/ 7 h 20"/>
                  <a:gd name="T4" fmla="*/ 79 w 79"/>
                  <a:gd name="T5" fmla="*/ 3 h 20"/>
                  <a:gd name="T6" fmla="*/ 75 w 79"/>
                  <a:gd name="T7" fmla="*/ 1 h 20"/>
                  <a:gd name="T8" fmla="*/ 3 w 79"/>
                  <a:gd name="T9" fmla="*/ 13 h 20"/>
                  <a:gd name="T10" fmla="*/ 0 w 79"/>
                  <a:gd name="T11" fmla="*/ 17 h 20"/>
                  <a:gd name="T12" fmla="*/ 4 w 79"/>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79" h="20">
                    <a:moveTo>
                      <a:pt x="4" y="20"/>
                    </a:moveTo>
                    <a:lnTo>
                      <a:pt x="76" y="7"/>
                    </a:lnTo>
                    <a:cubicBezTo>
                      <a:pt x="78" y="7"/>
                      <a:pt x="79" y="5"/>
                      <a:pt x="79" y="3"/>
                    </a:cubicBezTo>
                    <a:cubicBezTo>
                      <a:pt x="79" y="1"/>
                      <a:pt x="77" y="0"/>
                      <a:pt x="75" y="1"/>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2" name="Freeform 314">
                <a:extLst>
                  <a:ext uri="{FF2B5EF4-FFF2-40B4-BE49-F238E27FC236}">
                    <a16:creationId xmlns:a16="http://schemas.microsoft.com/office/drawing/2014/main" id="{D2834C1E-7547-401C-8C17-113DF1FAC74D}"/>
                  </a:ext>
                </a:extLst>
              </p:cNvPr>
              <p:cNvSpPr>
                <a:spLocks/>
              </p:cNvSpPr>
              <p:nvPr/>
            </p:nvSpPr>
            <p:spPr bwMode="auto">
              <a:xfrm>
                <a:off x="3779" y="4549"/>
                <a:ext cx="16" cy="6"/>
              </a:xfrm>
              <a:custGeom>
                <a:avLst/>
                <a:gdLst>
                  <a:gd name="T0" fmla="*/ 4 w 28"/>
                  <a:gd name="T1" fmla="*/ 10 h 11"/>
                  <a:gd name="T2" fmla="*/ 25 w 28"/>
                  <a:gd name="T3" fmla="*/ 7 h 11"/>
                  <a:gd name="T4" fmla="*/ 28 w 28"/>
                  <a:gd name="T5" fmla="*/ 3 h 11"/>
                  <a:gd name="T6" fmla="*/ 24 w 28"/>
                  <a:gd name="T7" fmla="*/ 0 h 11"/>
                  <a:gd name="T8" fmla="*/ 3 w 28"/>
                  <a:gd name="T9" fmla="*/ 4 h 11"/>
                  <a:gd name="T10" fmla="*/ 1 w 28"/>
                  <a:gd name="T11" fmla="*/ 8 h 11"/>
                  <a:gd name="T12" fmla="*/ 4 w 28"/>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28" h="11">
                    <a:moveTo>
                      <a:pt x="4" y="10"/>
                    </a:moveTo>
                    <a:lnTo>
                      <a:pt x="25" y="7"/>
                    </a:lnTo>
                    <a:cubicBezTo>
                      <a:pt x="27" y="7"/>
                      <a:pt x="28" y="5"/>
                      <a:pt x="28" y="3"/>
                    </a:cubicBezTo>
                    <a:cubicBezTo>
                      <a:pt x="28" y="1"/>
                      <a:pt x="26" y="0"/>
                      <a:pt x="24" y="0"/>
                    </a:cubicBezTo>
                    <a:lnTo>
                      <a:pt x="3" y="4"/>
                    </a:lnTo>
                    <a:cubicBezTo>
                      <a:pt x="1" y="4"/>
                      <a:pt x="0" y="6"/>
                      <a:pt x="1" y="8"/>
                    </a:cubicBezTo>
                    <a:cubicBezTo>
                      <a:pt x="1" y="10"/>
                      <a:pt x="3" y="11"/>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3" name="Freeform 315">
                <a:extLst>
                  <a:ext uri="{FF2B5EF4-FFF2-40B4-BE49-F238E27FC236}">
                    <a16:creationId xmlns:a16="http://schemas.microsoft.com/office/drawing/2014/main" id="{D92CE712-456C-40D6-8924-CA1A820AC7E6}"/>
                  </a:ext>
                </a:extLst>
              </p:cNvPr>
              <p:cNvSpPr>
                <a:spLocks/>
              </p:cNvSpPr>
              <p:nvPr/>
            </p:nvSpPr>
            <p:spPr bwMode="auto">
              <a:xfrm>
                <a:off x="3720" y="4554"/>
                <a:ext cx="46" cy="11"/>
              </a:xfrm>
              <a:custGeom>
                <a:avLst/>
                <a:gdLst>
                  <a:gd name="T0" fmla="*/ 4 w 81"/>
                  <a:gd name="T1" fmla="*/ 20 h 20"/>
                  <a:gd name="T2" fmla="*/ 78 w 81"/>
                  <a:gd name="T3" fmla="*/ 7 h 20"/>
                  <a:gd name="T4" fmla="*/ 80 w 81"/>
                  <a:gd name="T5" fmla="*/ 3 h 20"/>
                  <a:gd name="T6" fmla="*/ 77 w 81"/>
                  <a:gd name="T7" fmla="*/ 0 h 20"/>
                  <a:gd name="T8" fmla="*/ 3 w 81"/>
                  <a:gd name="T9" fmla="*/ 13 h 20"/>
                  <a:gd name="T10" fmla="*/ 0 w 81"/>
                  <a:gd name="T11" fmla="*/ 17 h 20"/>
                  <a:gd name="T12" fmla="*/ 4 w 8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1" h="20">
                    <a:moveTo>
                      <a:pt x="4" y="20"/>
                    </a:moveTo>
                    <a:lnTo>
                      <a:pt x="78" y="7"/>
                    </a:lnTo>
                    <a:cubicBezTo>
                      <a:pt x="80" y="6"/>
                      <a:pt x="81" y="5"/>
                      <a:pt x="80" y="3"/>
                    </a:cubicBezTo>
                    <a:cubicBezTo>
                      <a:pt x="80" y="1"/>
                      <a:pt x="78" y="0"/>
                      <a:pt x="77" y="0"/>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4" name="Freeform 316">
                <a:extLst>
                  <a:ext uri="{FF2B5EF4-FFF2-40B4-BE49-F238E27FC236}">
                    <a16:creationId xmlns:a16="http://schemas.microsoft.com/office/drawing/2014/main" id="{1568FD58-A6BE-41F3-868E-295DD756B35C}"/>
                  </a:ext>
                </a:extLst>
              </p:cNvPr>
              <p:cNvSpPr>
                <a:spLocks/>
              </p:cNvSpPr>
              <p:nvPr/>
            </p:nvSpPr>
            <p:spPr bwMode="auto">
              <a:xfrm>
                <a:off x="3780" y="4553"/>
                <a:ext cx="15" cy="6"/>
              </a:xfrm>
              <a:custGeom>
                <a:avLst/>
                <a:gdLst>
                  <a:gd name="T0" fmla="*/ 4 w 26"/>
                  <a:gd name="T1" fmla="*/ 10 h 10"/>
                  <a:gd name="T2" fmla="*/ 23 w 26"/>
                  <a:gd name="T3" fmla="*/ 7 h 10"/>
                  <a:gd name="T4" fmla="*/ 26 w 26"/>
                  <a:gd name="T5" fmla="*/ 3 h 10"/>
                  <a:gd name="T6" fmla="*/ 22 w 26"/>
                  <a:gd name="T7" fmla="*/ 0 h 10"/>
                  <a:gd name="T8" fmla="*/ 3 w 26"/>
                  <a:gd name="T9" fmla="*/ 4 h 10"/>
                  <a:gd name="T10" fmla="*/ 1 w 26"/>
                  <a:gd name="T11" fmla="*/ 7 h 10"/>
                  <a:gd name="T12" fmla="*/ 4 w 26"/>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6" h="10">
                    <a:moveTo>
                      <a:pt x="4" y="10"/>
                    </a:moveTo>
                    <a:lnTo>
                      <a:pt x="23" y="7"/>
                    </a:lnTo>
                    <a:cubicBezTo>
                      <a:pt x="25" y="7"/>
                      <a:pt x="26" y="5"/>
                      <a:pt x="26" y="3"/>
                    </a:cubicBezTo>
                    <a:cubicBezTo>
                      <a:pt x="26" y="1"/>
                      <a:pt x="24" y="0"/>
                      <a:pt x="22" y="0"/>
                    </a:cubicBezTo>
                    <a:lnTo>
                      <a:pt x="3" y="4"/>
                    </a:lnTo>
                    <a:cubicBezTo>
                      <a:pt x="1" y="4"/>
                      <a:pt x="0" y="6"/>
                      <a:pt x="1" y="7"/>
                    </a:cubicBezTo>
                    <a:cubicBezTo>
                      <a:pt x="1" y="9"/>
                      <a:pt x="3"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5" name="Freeform 317">
                <a:extLst>
                  <a:ext uri="{FF2B5EF4-FFF2-40B4-BE49-F238E27FC236}">
                    <a16:creationId xmlns:a16="http://schemas.microsoft.com/office/drawing/2014/main" id="{B45C165F-0E05-4566-98B8-F4DB03EB8DA5}"/>
                  </a:ext>
                </a:extLst>
              </p:cNvPr>
              <p:cNvSpPr>
                <a:spLocks/>
              </p:cNvSpPr>
              <p:nvPr/>
            </p:nvSpPr>
            <p:spPr bwMode="auto">
              <a:xfrm>
                <a:off x="3720" y="4557"/>
                <a:ext cx="47" cy="12"/>
              </a:xfrm>
              <a:custGeom>
                <a:avLst/>
                <a:gdLst>
                  <a:gd name="T0" fmla="*/ 4 w 84"/>
                  <a:gd name="T1" fmla="*/ 21 h 21"/>
                  <a:gd name="T2" fmla="*/ 81 w 84"/>
                  <a:gd name="T3" fmla="*/ 7 h 21"/>
                  <a:gd name="T4" fmla="*/ 84 w 84"/>
                  <a:gd name="T5" fmla="*/ 3 h 21"/>
                  <a:gd name="T6" fmla="*/ 80 w 84"/>
                  <a:gd name="T7" fmla="*/ 1 h 21"/>
                  <a:gd name="T8" fmla="*/ 3 w 84"/>
                  <a:gd name="T9" fmla="*/ 14 h 21"/>
                  <a:gd name="T10" fmla="*/ 0 w 84"/>
                  <a:gd name="T11" fmla="*/ 18 h 21"/>
                  <a:gd name="T12" fmla="*/ 4 w 8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4" h="21">
                    <a:moveTo>
                      <a:pt x="4" y="21"/>
                    </a:moveTo>
                    <a:lnTo>
                      <a:pt x="81" y="7"/>
                    </a:lnTo>
                    <a:cubicBezTo>
                      <a:pt x="83" y="7"/>
                      <a:pt x="84" y="5"/>
                      <a:pt x="84" y="3"/>
                    </a:cubicBezTo>
                    <a:cubicBezTo>
                      <a:pt x="83" y="2"/>
                      <a:pt x="82" y="0"/>
                      <a:pt x="80" y="1"/>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6" name="Freeform 318">
                <a:extLst>
                  <a:ext uri="{FF2B5EF4-FFF2-40B4-BE49-F238E27FC236}">
                    <a16:creationId xmlns:a16="http://schemas.microsoft.com/office/drawing/2014/main" id="{A5E1F964-245F-4477-85D7-98CC8F172A7A}"/>
                  </a:ext>
                </a:extLst>
              </p:cNvPr>
              <p:cNvSpPr>
                <a:spLocks/>
              </p:cNvSpPr>
              <p:nvPr/>
            </p:nvSpPr>
            <p:spPr bwMode="auto">
              <a:xfrm>
                <a:off x="3781" y="4557"/>
                <a:ext cx="14" cy="6"/>
              </a:xfrm>
              <a:custGeom>
                <a:avLst/>
                <a:gdLst>
                  <a:gd name="T0" fmla="*/ 5 w 24"/>
                  <a:gd name="T1" fmla="*/ 10 h 10"/>
                  <a:gd name="T2" fmla="*/ 21 w 24"/>
                  <a:gd name="T3" fmla="*/ 7 h 10"/>
                  <a:gd name="T4" fmla="*/ 24 w 24"/>
                  <a:gd name="T5" fmla="*/ 3 h 10"/>
                  <a:gd name="T6" fmla="*/ 20 w 24"/>
                  <a:gd name="T7" fmla="*/ 0 h 10"/>
                  <a:gd name="T8" fmla="*/ 3 w 24"/>
                  <a:gd name="T9" fmla="*/ 3 h 10"/>
                  <a:gd name="T10" fmla="*/ 1 w 24"/>
                  <a:gd name="T11" fmla="*/ 7 h 10"/>
                  <a:gd name="T12" fmla="*/ 5 w 2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4" h="10">
                    <a:moveTo>
                      <a:pt x="5" y="10"/>
                    </a:moveTo>
                    <a:lnTo>
                      <a:pt x="21" y="7"/>
                    </a:lnTo>
                    <a:cubicBezTo>
                      <a:pt x="23" y="7"/>
                      <a:pt x="24" y="5"/>
                      <a:pt x="24" y="3"/>
                    </a:cubicBezTo>
                    <a:cubicBezTo>
                      <a:pt x="24" y="1"/>
                      <a:pt x="22" y="0"/>
                      <a:pt x="20" y="0"/>
                    </a:cubicBezTo>
                    <a:lnTo>
                      <a:pt x="3" y="3"/>
                    </a:lnTo>
                    <a:cubicBezTo>
                      <a:pt x="2" y="4"/>
                      <a:pt x="0" y="5"/>
                      <a:pt x="1" y="7"/>
                    </a:cubicBezTo>
                    <a:cubicBezTo>
                      <a:pt x="1" y="9"/>
                      <a:pt x="3" y="10"/>
                      <a:pt x="5"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7" name="Freeform 319">
                <a:extLst>
                  <a:ext uri="{FF2B5EF4-FFF2-40B4-BE49-F238E27FC236}">
                    <a16:creationId xmlns:a16="http://schemas.microsoft.com/office/drawing/2014/main" id="{5B0B16A1-2170-4376-8BAF-BEDBF8CDE592}"/>
                  </a:ext>
                </a:extLst>
              </p:cNvPr>
              <p:cNvSpPr>
                <a:spLocks/>
              </p:cNvSpPr>
              <p:nvPr/>
            </p:nvSpPr>
            <p:spPr bwMode="auto">
              <a:xfrm>
                <a:off x="3720" y="4561"/>
                <a:ext cx="48" cy="12"/>
              </a:xfrm>
              <a:custGeom>
                <a:avLst/>
                <a:gdLst>
                  <a:gd name="T0" fmla="*/ 4 w 86"/>
                  <a:gd name="T1" fmla="*/ 21 h 21"/>
                  <a:gd name="T2" fmla="*/ 83 w 86"/>
                  <a:gd name="T3" fmla="*/ 7 h 21"/>
                  <a:gd name="T4" fmla="*/ 86 w 86"/>
                  <a:gd name="T5" fmla="*/ 3 h 21"/>
                  <a:gd name="T6" fmla="*/ 82 w 86"/>
                  <a:gd name="T7" fmla="*/ 0 h 21"/>
                  <a:gd name="T8" fmla="*/ 3 w 86"/>
                  <a:gd name="T9" fmla="*/ 14 h 21"/>
                  <a:gd name="T10" fmla="*/ 0 w 86"/>
                  <a:gd name="T11" fmla="*/ 18 h 21"/>
                  <a:gd name="T12" fmla="*/ 4 w 8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6" h="21">
                    <a:moveTo>
                      <a:pt x="4" y="21"/>
                    </a:moveTo>
                    <a:lnTo>
                      <a:pt x="83" y="7"/>
                    </a:lnTo>
                    <a:cubicBezTo>
                      <a:pt x="85" y="7"/>
                      <a:pt x="86" y="5"/>
                      <a:pt x="86" y="3"/>
                    </a:cubicBezTo>
                    <a:cubicBezTo>
                      <a:pt x="85" y="1"/>
                      <a:pt x="84" y="0"/>
                      <a:pt x="82" y="0"/>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8" name="Freeform 320">
                <a:extLst>
                  <a:ext uri="{FF2B5EF4-FFF2-40B4-BE49-F238E27FC236}">
                    <a16:creationId xmlns:a16="http://schemas.microsoft.com/office/drawing/2014/main" id="{66271864-7CCE-4D67-AAC8-AD0968CBBEC8}"/>
                  </a:ext>
                </a:extLst>
              </p:cNvPr>
              <p:cNvSpPr>
                <a:spLocks/>
              </p:cNvSpPr>
              <p:nvPr/>
            </p:nvSpPr>
            <p:spPr bwMode="auto">
              <a:xfrm>
                <a:off x="3783" y="4561"/>
                <a:ext cx="12" cy="5"/>
              </a:xfrm>
              <a:custGeom>
                <a:avLst/>
                <a:gdLst>
                  <a:gd name="T0" fmla="*/ 4 w 20"/>
                  <a:gd name="T1" fmla="*/ 9 h 9"/>
                  <a:gd name="T2" fmla="*/ 17 w 20"/>
                  <a:gd name="T3" fmla="*/ 7 h 9"/>
                  <a:gd name="T4" fmla="*/ 20 w 20"/>
                  <a:gd name="T5" fmla="*/ 3 h 9"/>
                  <a:gd name="T6" fmla="*/ 16 w 20"/>
                  <a:gd name="T7" fmla="*/ 0 h 9"/>
                  <a:gd name="T8" fmla="*/ 3 w 20"/>
                  <a:gd name="T9" fmla="*/ 3 h 9"/>
                  <a:gd name="T10" fmla="*/ 0 w 20"/>
                  <a:gd name="T11" fmla="*/ 6 h 9"/>
                  <a:gd name="T12" fmla="*/ 4 w 20"/>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4" y="9"/>
                    </a:moveTo>
                    <a:lnTo>
                      <a:pt x="17" y="7"/>
                    </a:lnTo>
                    <a:cubicBezTo>
                      <a:pt x="19" y="7"/>
                      <a:pt x="20" y="5"/>
                      <a:pt x="20" y="3"/>
                    </a:cubicBezTo>
                    <a:cubicBezTo>
                      <a:pt x="20" y="1"/>
                      <a:pt x="18" y="0"/>
                      <a:pt x="16" y="0"/>
                    </a:cubicBezTo>
                    <a:lnTo>
                      <a:pt x="3" y="3"/>
                    </a:lnTo>
                    <a:cubicBezTo>
                      <a:pt x="1" y="3"/>
                      <a:pt x="0" y="5"/>
                      <a:pt x="0" y="6"/>
                    </a:cubicBezTo>
                    <a:cubicBezTo>
                      <a:pt x="0"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29" name="Freeform 321">
                <a:extLst>
                  <a:ext uri="{FF2B5EF4-FFF2-40B4-BE49-F238E27FC236}">
                    <a16:creationId xmlns:a16="http://schemas.microsoft.com/office/drawing/2014/main" id="{7B564CC3-DD0D-4594-ACA6-CAAFB1B8EE6C}"/>
                  </a:ext>
                </a:extLst>
              </p:cNvPr>
              <p:cNvSpPr>
                <a:spLocks/>
              </p:cNvSpPr>
              <p:nvPr/>
            </p:nvSpPr>
            <p:spPr bwMode="auto">
              <a:xfrm>
                <a:off x="3720" y="4565"/>
                <a:ext cx="50" cy="12"/>
              </a:xfrm>
              <a:custGeom>
                <a:avLst/>
                <a:gdLst>
                  <a:gd name="T0" fmla="*/ 4 w 88"/>
                  <a:gd name="T1" fmla="*/ 20 h 21"/>
                  <a:gd name="T2" fmla="*/ 85 w 88"/>
                  <a:gd name="T3" fmla="*/ 7 h 21"/>
                  <a:gd name="T4" fmla="*/ 87 w 88"/>
                  <a:gd name="T5" fmla="*/ 3 h 21"/>
                  <a:gd name="T6" fmla="*/ 83 w 88"/>
                  <a:gd name="T7" fmla="*/ 0 h 21"/>
                  <a:gd name="T8" fmla="*/ 3 w 88"/>
                  <a:gd name="T9" fmla="*/ 14 h 21"/>
                  <a:gd name="T10" fmla="*/ 0 w 88"/>
                  <a:gd name="T11" fmla="*/ 18 h 21"/>
                  <a:gd name="T12" fmla="*/ 4 w 88"/>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88" h="21">
                    <a:moveTo>
                      <a:pt x="4" y="20"/>
                    </a:moveTo>
                    <a:lnTo>
                      <a:pt x="85" y="7"/>
                    </a:lnTo>
                    <a:cubicBezTo>
                      <a:pt x="86" y="6"/>
                      <a:pt x="88" y="5"/>
                      <a:pt x="87" y="3"/>
                    </a:cubicBezTo>
                    <a:cubicBezTo>
                      <a:pt x="87" y="1"/>
                      <a:pt x="85" y="0"/>
                      <a:pt x="83" y="0"/>
                    </a:cubicBezTo>
                    <a:lnTo>
                      <a:pt x="3" y="14"/>
                    </a:lnTo>
                    <a:cubicBezTo>
                      <a:pt x="1" y="14"/>
                      <a:pt x="0" y="16"/>
                      <a:pt x="0" y="18"/>
                    </a:cubicBezTo>
                    <a:cubicBezTo>
                      <a:pt x="1" y="20"/>
                      <a:pt x="2" y="21"/>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0" name="Freeform 322">
                <a:extLst>
                  <a:ext uri="{FF2B5EF4-FFF2-40B4-BE49-F238E27FC236}">
                    <a16:creationId xmlns:a16="http://schemas.microsoft.com/office/drawing/2014/main" id="{3D98E8BE-3C6D-46EB-8280-F1C504512303}"/>
                  </a:ext>
                </a:extLst>
              </p:cNvPr>
              <p:cNvSpPr>
                <a:spLocks/>
              </p:cNvSpPr>
              <p:nvPr/>
            </p:nvSpPr>
            <p:spPr bwMode="auto">
              <a:xfrm>
                <a:off x="3784" y="4565"/>
                <a:ext cx="11" cy="5"/>
              </a:xfrm>
              <a:custGeom>
                <a:avLst/>
                <a:gdLst>
                  <a:gd name="T0" fmla="*/ 4 w 18"/>
                  <a:gd name="T1" fmla="*/ 9 h 9"/>
                  <a:gd name="T2" fmla="*/ 15 w 18"/>
                  <a:gd name="T3" fmla="*/ 7 h 9"/>
                  <a:gd name="T4" fmla="*/ 18 w 18"/>
                  <a:gd name="T5" fmla="*/ 3 h 9"/>
                  <a:gd name="T6" fmla="*/ 14 w 18"/>
                  <a:gd name="T7" fmla="*/ 0 h 9"/>
                  <a:gd name="T8" fmla="*/ 3 w 18"/>
                  <a:gd name="T9" fmla="*/ 2 h 9"/>
                  <a:gd name="T10" fmla="*/ 0 w 18"/>
                  <a:gd name="T11" fmla="*/ 6 h 9"/>
                  <a:gd name="T12" fmla="*/ 4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4" y="9"/>
                    </a:moveTo>
                    <a:lnTo>
                      <a:pt x="15" y="7"/>
                    </a:lnTo>
                    <a:cubicBezTo>
                      <a:pt x="17" y="7"/>
                      <a:pt x="18" y="5"/>
                      <a:pt x="18" y="3"/>
                    </a:cubicBezTo>
                    <a:cubicBezTo>
                      <a:pt x="18" y="1"/>
                      <a:pt x="16" y="0"/>
                      <a:pt x="14" y="0"/>
                    </a:cubicBezTo>
                    <a:lnTo>
                      <a:pt x="3" y="2"/>
                    </a:lnTo>
                    <a:cubicBezTo>
                      <a:pt x="1" y="3"/>
                      <a:pt x="0" y="4"/>
                      <a:pt x="0" y="6"/>
                    </a:cubicBezTo>
                    <a:cubicBezTo>
                      <a:pt x="0"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1" name="Freeform 323">
                <a:extLst>
                  <a:ext uri="{FF2B5EF4-FFF2-40B4-BE49-F238E27FC236}">
                    <a16:creationId xmlns:a16="http://schemas.microsoft.com/office/drawing/2014/main" id="{8948C959-7488-48D5-AB7C-468F32FE94C6}"/>
                  </a:ext>
                </a:extLst>
              </p:cNvPr>
              <p:cNvSpPr>
                <a:spLocks/>
              </p:cNvSpPr>
              <p:nvPr/>
            </p:nvSpPr>
            <p:spPr bwMode="auto">
              <a:xfrm>
                <a:off x="3720" y="4569"/>
                <a:ext cx="51" cy="12"/>
              </a:xfrm>
              <a:custGeom>
                <a:avLst/>
                <a:gdLst>
                  <a:gd name="T0" fmla="*/ 4 w 90"/>
                  <a:gd name="T1" fmla="*/ 21 h 22"/>
                  <a:gd name="T2" fmla="*/ 87 w 90"/>
                  <a:gd name="T3" fmla="*/ 7 h 22"/>
                  <a:gd name="T4" fmla="*/ 90 w 90"/>
                  <a:gd name="T5" fmla="*/ 3 h 22"/>
                  <a:gd name="T6" fmla="*/ 86 w 90"/>
                  <a:gd name="T7" fmla="*/ 1 h 22"/>
                  <a:gd name="T8" fmla="*/ 3 w 90"/>
                  <a:gd name="T9" fmla="*/ 15 h 22"/>
                  <a:gd name="T10" fmla="*/ 0 w 90"/>
                  <a:gd name="T11" fmla="*/ 19 h 22"/>
                  <a:gd name="T12" fmla="*/ 4 w 90"/>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0" h="22">
                    <a:moveTo>
                      <a:pt x="4" y="21"/>
                    </a:moveTo>
                    <a:lnTo>
                      <a:pt x="87" y="7"/>
                    </a:lnTo>
                    <a:cubicBezTo>
                      <a:pt x="89" y="7"/>
                      <a:pt x="90" y="5"/>
                      <a:pt x="90" y="3"/>
                    </a:cubicBezTo>
                    <a:cubicBezTo>
                      <a:pt x="89" y="2"/>
                      <a:pt x="88" y="0"/>
                      <a:pt x="86" y="1"/>
                    </a:cubicBezTo>
                    <a:lnTo>
                      <a:pt x="3" y="15"/>
                    </a:lnTo>
                    <a:cubicBezTo>
                      <a:pt x="1" y="15"/>
                      <a:pt x="0" y="17"/>
                      <a:pt x="0" y="19"/>
                    </a:cubicBezTo>
                    <a:cubicBezTo>
                      <a:pt x="1" y="21"/>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2" name="Freeform 324">
                <a:extLst>
                  <a:ext uri="{FF2B5EF4-FFF2-40B4-BE49-F238E27FC236}">
                    <a16:creationId xmlns:a16="http://schemas.microsoft.com/office/drawing/2014/main" id="{A1D85377-064D-428A-AD87-3586C1B59B39}"/>
                  </a:ext>
                </a:extLst>
              </p:cNvPr>
              <p:cNvSpPr>
                <a:spLocks/>
              </p:cNvSpPr>
              <p:nvPr/>
            </p:nvSpPr>
            <p:spPr bwMode="auto">
              <a:xfrm>
                <a:off x="3785" y="4569"/>
                <a:ext cx="10" cy="5"/>
              </a:xfrm>
              <a:custGeom>
                <a:avLst/>
                <a:gdLst>
                  <a:gd name="T0" fmla="*/ 4 w 17"/>
                  <a:gd name="T1" fmla="*/ 9 h 9"/>
                  <a:gd name="T2" fmla="*/ 14 w 17"/>
                  <a:gd name="T3" fmla="*/ 7 h 9"/>
                  <a:gd name="T4" fmla="*/ 17 w 17"/>
                  <a:gd name="T5" fmla="*/ 3 h 9"/>
                  <a:gd name="T6" fmla="*/ 13 w 17"/>
                  <a:gd name="T7" fmla="*/ 0 h 9"/>
                  <a:gd name="T8" fmla="*/ 3 w 17"/>
                  <a:gd name="T9" fmla="*/ 2 h 9"/>
                  <a:gd name="T10" fmla="*/ 0 w 17"/>
                  <a:gd name="T11" fmla="*/ 6 h 9"/>
                  <a:gd name="T12" fmla="*/ 4 w 17"/>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4" y="9"/>
                    </a:moveTo>
                    <a:lnTo>
                      <a:pt x="14" y="7"/>
                    </a:lnTo>
                    <a:cubicBezTo>
                      <a:pt x="16" y="6"/>
                      <a:pt x="17" y="5"/>
                      <a:pt x="17" y="3"/>
                    </a:cubicBezTo>
                    <a:cubicBezTo>
                      <a:pt x="17" y="1"/>
                      <a:pt x="15" y="0"/>
                      <a:pt x="13" y="0"/>
                    </a:cubicBezTo>
                    <a:lnTo>
                      <a:pt x="3" y="2"/>
                    </a:lnTo>
                    <a:cubicBezTo>
                      <a:pt x="1" y="2"/>
                      <a:pt x="0" y="4"/>
                      <a:pt x="0" y="6"/>
                    </a:cubicBezTo>
                    <a:cubicBezTo>
                      <a:pt x="1"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3" name="Freeform 325">
                <a:extLst>
                  <a:ext uri="{FF2B5EF4-FFF2-40B4-BE49-F238E27FC236}">
                    <a16:creationId xmlns:a16="http://schemas.microsoft.com/office/drawing/2014/main" id="{8064F8CC-3132-406E-9291-60E38A3B5CF4}"/>
                  </a:ext>
                </a:extLst>
              </p:cNvPr>
              <p:cNvSpPr>
                <a:spLocks/>
              </p:cNvSpPr>
              <p:nvPr/>
            </p:nvSpPr>
            <p:spPr bwMode="auto">
              <a:xfrm>
                <a:off x="3720" y="4573"/>
                <a:ext cx="52" cy="12"/>
              </a:xfrm>
              <a:custGeom>
                <a:avLst/>
                <a:gdLst>
                  <a:gd name="T0" fmla="*/ 4 w 92"/>
                  <a:gd name="T1" fmla="*/ 21 h 22"/>
                  <a:gd name="T2" fmla="*/ 89 w 92"/>
                  <a:gd name="T3" fmla="*/ 7 h 22"/>
                  <a:gd name="T4" fmla="*/ 92 w 92"/>
                  <a:gd name="T5" fmla="*/ 3 h 22"/>
                  <a:gd name="T6" fmla="*/ 88 w 92"/>
                  <a:gd name="T7" fmla="*/ 0 h 22"/>
                  <a:gd name="T8" fmla="*/ 3 w 92"/>
                  <a:gd name="T9" fmla="*/ 15 h 22"/>
                  <a:gd name="T10" fmla="*/ 0 w 92"/>
                  <a:gd name="T11" fmla="*/ 19 h 22"/>
                  <a:gd name="T12" fmla="*/ 4 w 92"/>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2" h="22">
                    <a:moveTo>
                      <a:pt x="4" y="21"/>
                    </a:moveTo>
                    <a:lnTo>
                      <a:pt x="89" y="7"/>
                    </a:lnTo>
                    <a:cubicBezTo>
                      <a:pt x="91" y="6"/>
                      <a:pt x="92" y="5"/>
                      <a:pt x="92" y="3"/>
                    </a:cubicBezTo>
                    <a:cubicBezTo>
                      <a:pt x="92" y="1"/>
                      <a:pt x="90" y="0"/>
                      <a:pt x="88" y="0"/>
                    </a:cubicBezTo>
                    <a:lnTo>
                      <a:pt x="3" y="15"/>
                    </a:lnTo>
                    <a:cubicBezTo>
                      <a:pt x="1" y="15"/>
                      <a:pt x="0" y="17"/>
                      <a:pt x="0" y="19"/>
                    </a:cubicBezTo>
                    <a:cubicBezTo>
                      <a:pt x="1" y="21"/>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4" name="Freeform 326">
                <a:extLst>
                  <a:ext uri="{FF2B5EF4-FFF2-40B4-BE49-F238E27FC236}">
                    <a16:creationId xmlns:a16="http://schemas.microsoft.com/office/drawing/2014/main" id="{A38EAAEC-4B4D-4986-AA51-6CC0237CC372}"/>
                  </a:ext>
                </a:extLst>
              </p:cNvPr>
              <p:cNvSpPr>
                <a:spLocks/>
              </p:cNvSpPr>
              <p:nvPr/>
            </p:nvSpPr>
            <p:spPr bwMode="auto">
              <a:xfrm>
                <a:off x="3787" y="4573"/>
                <a:ext cx="8" cy="4"/>
              </a:xfrm>
              <a:custGeom>
                <a:avLst/>
                <a:gdLst>
                  <a:gd name="T0" fmla="*/ 4 w 14"/>
                  <a:gd name="T1" fmla="*/ 8 h 8"/>
                  <a:gd name="T2" fmla="*/ 11 w 14"/>
                  <a:gd name="T3" fmla="*/ 7 h 8"/>
                  <a:gd name="T4" fmla="*/ 14 w 14"/>
                  <a:gd name="T5" fmla="*/ 3 h 8"/>
                  <a:gd name="T6" fmla="*/ 10 w 14"/>
                  <a:gd name="T7" fmla="*/ 0 h 8"/>
                  <a:gd name="T8" fmla="*/ 3 w 14"/>
                  <a:gd name="T9" fmla="*/ 2 h 8"/>
                  <a:gd name="T10" fmla="*/ 0 w 14"/>
                  <a:gd name="T11" fmla="*/ 5 h 8"/>
                  <a:gd name="T12" fmla="*/ 4 w 1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4" y="8"/>
                    </a:moveTo>
                    <a:lnTo>
                      <a:pt x="11" y="7"/>
                    </a:lnTo>
                    <a:cubicBezTo>
                      <a:pt x="13" y="6"/>
                      <a:pt x="14" y="5"/>
                      <a:pt x="14" y="3"/>
                    </a:cubicBezTo>
                    <a:cubicBezTo>
                      <a:pt x="14" y="1"/>
                      <a:pt x="12" y="0"/>
                      <a:pt x="10" y="0"/>
                    </a:cubicBezTo>
                    <a:lnTo>
                      <a:pt x="3" y="2"/>
                    </a:lnTo>
                    <a:cubicBezTo>
                      <a:pt x="1" y="2"/>
                      <a:pt x="0" y="4"/>
                      <a:pt x="0" y="5"/>
                    </a:cubicBezTo>
                    <a:cubicBezTo>
                      <a:pt x="0" y="7"/>
                      <a:pt x="2"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5" name="Freeform 327">
                <a:extLst>
                  <a:ext uri="{FF2B5EF4-FFF2-40B4-BE49-F238E27FC236}">
                    <a16:creationId xmlns:a16="http://schemas.microsoft.com/office/drawing/2014/main" id="{8A2F0EA7-0875-4C2D-93B5-977595890F57}"/>
                  </a:ext>
                </a:extLst>
              </p:cNvPr>
              <p:cNvSpPr>
                <a:spLocks/>
              </p:cNvSpPr>
              <p:nvPr/>
            </p:nvSpPr>
            <p:spPr bwMode="auto">
              <a:xfrm>
                <a:off x="3720" y="4577"/>
                <a:ext cx="53" cy="12"/>
              </a:xfrm>
              <a:custGeom>
                <a:avLst/>
                <a:gdLst>
                  <a:gd name="T0" fmla="*/ 4 w 94"/>
                  <a:gd name="T1" fmla="*/ 21 h 22"/>
                  <a:gd name="T2" fmla="*/ 91 w 94"/>
                  <a:gd name="T3" fmla="*/ 6 h 22"/>
                  <a:gd name="T4" fmla="*/ 94 w 94"/>
                  <a:gd name="T5" fmla="*/ 3 h 22"/>
                  <a:gd name="T6" fmla="*/ 90 w 94"/>
                  <a:gd name="T7" fmla="*/ 0 h 22"/>
                  <a:gd name="T8" fmla="*/ 3 w 94"/>
                  <a:gd name="T9" fmla="*/ 15 h 22"/>
                  <a:gd name="T10" fmla="*/ 0 w 94"/>
                  <a:gd name="T11" fmla="*/ 19 h 22"/>
                  <a:gd name="T12" fmla="*/ 4 w 94"/>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94" h="22">
                    <a:moveTo>
                      <a:pt x="4" y="21"/>
                    </a:moveTo>
                    <a:lnTo>
                      <a:pt x="91" y="6"/>
                    </a:lnTo>
                    <a:cubicBezTo>
                      <a:pt x="93" y="6"/>
                      <a:pt x="94" y="4"/>
                      <a:pt x="94" y="3"/>
                    </a:cubicBezTo>
                    <a:cubicBezTo>
                      <a:pt x="94" y="1"/>
                      <a:pt x="92" y="0"/>
                      <a:pt x="90" y="0"/>
                    </a:cubicBezTo>
                    <a:lnTo>
                      <a:pt x="3" y="15"/>
                    </a:lnTo>
                    <a:cubicBezTo>
                      <a:pt x="1" y="15"/>
                      <a:pt x="0" y="17"/>
                      <a:pt x="0" y="19"/>
                    </a:cubicBezTo>
                    <a:cubicBezTo>
                      <a:pt x="1" y="21"/>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6" name="Freeform 328">
                <a:extLst>
                  <a:ext uri="{FF2B5EF4-FFF2-40B4-BE49-F238E27FC236}">
                    <a16:creationId xmlns:a16="http://schemas.microsoft.com/office/drawing/2014/main" id="{15C945A5-E40B-4309-8D19-3B20295E2203}"/>
                  </a:ext>
                </a:extLst>
              </p:cNvPr>
              <p:cNvSpPr>
                <a:spLocks/>
              </p:cNvSpPr>
              <p:nvPr/>
            </p:nvSpPr>
            <p:spPr bwMode="auto">
              <a:xfrm>
                <a:off x="3720" y="4580"/>
                <a:ext cx="55" cy="13"/>
              </a:xfrm>
              <a:custGeom>
                <a:avLst/>
                <a:gdLst>
                  <a:gd name="T0" fmla="*/ 4 w 97"/>
                  <a:gd name="T1" fmla="*/ 22 h 23"/>
                  <a:gd name="T2" fmla="*/ 94 w 97"/>
                  <a:gd name="T3" fmla="*/ 7 h 23"/>
                  <a:gd name="T4" fmla="*/ 97 w 97"/>
                  <a:gd name="T5" fmla="*/ 3 h 23"/>
                  <a:gd name="T6" fmla="*/ 93 w 97"/>
                  <a:gd name="T7" fmla="*/ 0 h 23"/>
                  <a:gd name="T8" fmla="*/ 3 w 97"/>
                  <a:gd name="T9" fmla="*/ 16 h 23"/>
                  <a:gd name="T10" fmla="*/ 0 w 97"/>
                  <a:gd name="T11" fmla="*/ 20 h 23"/>
                  <a:gd name="T12" fmla="*/ 4 w 97"/>
                  <a:gd name="T13" fmla="*/ 22 h 23"/>
                </a:gdLst>
                <a:ahLst/>
                <a:cxnLst>
                  <a:cxn ang="0">
                    <a:pos x="T0" y="T1"/>
                  </a:cxn>
                  <a:cxn ang="0">
                    <a:pos x="T2" y="T3"/>
                  </a:cxn>
                  <a:cxn ang="0">
                    <a:pos x="T4" y="T5"/>
                  </a:cxn>
                  <a:cxn ang="0">
                    <a:pos x="T6" y="T7"/>
                  </a:cxn>
                  <a:cxn ang="0">
                    <a:pos x="T8" y="T9"/>
                  </a:cxn>
                  <a:cxn ang="0">
                    <a:pos x="T10" y="T11"/>
                  </a:cxn>
                  <a:cxn ang="0">
                    <a:pos x="T12" y="T13"/>
                  </a:cxn>
                </a:cxnLst>
                <a:rect l="0" t="0" r="r" b="b"/>
                <a:pathLst>
                  <a:path w="97" h="23">
                    <a:moveTo>
                      <a:pt x="4" y="22"/>
                    </a:moveTo>
                    <a:lnTo>
                      <a:pt x="94" y="7"/>
                    </a:lnTo>
                    <a:cubicBezTo>
                      <a:pt x="96" y="7"/>
                      <a:pt x="97" y="5"/>
                      <a:pt x="97" y="3"/>
                    </a:cubicBezTo>
                    <a:cubicBezTo>
                      <a:pt x="96" y="1"/>
                      <a:pt x="95" y="0"/>
                      <a:pt x="93" y="0"/>
                    </a:cubicBezTo>
                    <a:lnTo>
                      <a:pt x="3" y="16"/>
                    </a:lnTo>
                    <a:cubicBezTo>
                      <a:pt x="1" y="16"/>
                      <a:pt x="0" y="18"/>
                      <a:pt x="0" y="20"/>
                    </a:cubicBezTo>
                    <a:cubicBezTo>
                      <a:pt x="1" y="22"/>
                      <a:pt x="2" y="23"/>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7" name="Freeform 329">
                <a:extLst>
                  <a:ext uri="{FF2B5EF4-FFF2-40B4-BE49-F238E27FC236}">
                    <a16:creationId xmlns:a16="http://schemas.microsoft.com/office/drawing/2014/main" id="{16D62675-C768-47EB-BC2B-E2342265962E}"/>
                  </a:ext>
                </a:extLst>
              </p:cNvPr>
              <p:cNvSpPr>
                <a:spLocks/>
              </p:cNvSpPr>
              <p:nvPr/>
            </p:nvSpPr>
            <p:spPr bwMode="auto">
              <a:xfrm>
                <a:off x="3720" y="4584"/>
                <a:ext cx="57" cy="13"/>
              </a:xfrm>
              <a:custGeom>
                <a:avLst/>
                <a:gdLst>
                  <a:gd name="T0" fmla="*/ 4 w 101"/>
                  <a:gd name="T1" fmla="*/ 23 h 24"/>
                  <a:gd name="T2" fmla="*/ 98 w 101"/>
                  <a:gd name="T3" fmla="*/ 7 h 24"/>
                  <a:gd name="T4" fmla="*/ 101 w 101"/>
                  <a:gd name="T5" fmla="*/ 3 h 24"/>
                  <a:gd name="T6" fmla="*/ 97 w 101"/>
                  <a:gd name="T7" fmla="*/ 1 h 24"/>
                  <a:gd name="T8" fmla="*/ 3 w 101"/>
                  <a:gd name="T9" fmla="*/ 17 h 24"/>
                  <a:gd name="T10" fmla="*/ 0 w 101"/>
                  <a:gd name="T11" fmla="*/ 21 h 24"/>
                  <a:gd name="T12" fmla="*/ 4 w 101"/>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1" h="24">
                    <a:moveTo>
                      <a:pt x="4" y="23"/>
                    </a:moveTo>
                    <a:lnTo>
                      <a:pt x="98" y="7"/>
                    </a:lnTo>
                    <a:cubicBezTo>
                      <a:pt x="100" y="7"/>
                      <a:pt x="101" y="5"/>
                      <a:pt x="101" y="3"/>
                    </a:cubicBezTo>
                    <a:cubicBezTo>
                      <a:pt x="100" y="2"/>
                      <a:pt x="99" y="0"/>
                      <a:pt x="97" y="1"/>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8" name="Freeform 330">
                <a:extLst>
                  <a:ext uri="{FF2B5EF4-FFF2-40B4-BE49-F238E27FC236}">
                    <a16:creationId xmlns:a16="http://schemas.microsoft.com/office/drawing/2014/main" id="{BACAD3F1-26E0-43C3-90FA-126C2F2CB64E}"/>
                  </a:ext>
                </a:extLst>
              </p:cNvPr>
              <p:cNvSpPr>
                <a:spLocks/>
              </p:cNvSpPr>
              <p:nvPr/>
            </p:nvSpPr>
            <p:spPr bwMode="auto">
              <a:xfrm>
                <a:off x="3720" y="4588"/>
                <a:ext cx="58" cy="13"/>
              </a:xfrm>
              <a:custGeom>
                <a:avLst/>
                <a:gdLst>
                  <a:gd name="T0" fmla="*/ 4 w 102"/>
                  <a:gd name="T1" fmla="*/ 23 h 24"/>
                  <a:gd name="T2" fmla="*/ 99 w 102"/>
                  <a:gd name="T3" fmla="*/ 7 h 24"/>
                  <a:gd name="T4" fmla="*/ 101 w 102"/>
                  <a:gd name="T5" fmla="*/ 3 h 24"/>
                  <a:gd name="T6" fmla="*/ 98 w 102"/>
                  <a:gd name="T7" fmla="*/ 1 h 24"/>
                  <a:gd name="T8" fmla="*/ 3 w 102"/>
                  <a:gd name="T9" fmla="*/ 17 h 24"/>
                  <a:gd name="T10" fmla="*/ 0 w 102"/>
                  <a:gd name="T11" fmla="*/ 21 h 24"/>
                  <a:gd name="T12" fmla="*/ 4 w 102"/>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2" h="24">
                    <a:moveTo>
                      <a:pt x="4" y="23"/>
                    </a:moveTo>
                    <a:lnTo>
                      <a:pt x="99" y="7"/>
                    </a:lnTo>
                    <a:cubicBezTo>
                      <a:pt x="101" y="7"/>
                      <a:pt x="102" y="5"/>
                      <a:pt x="101" y="3"/>
                    </a:cubicBezTo>
                    <a:cubicBezTo>
                      <a:pt x="101" y="1"/>
                      <a:pt x="99" y="0"/>
                      <a:pt x="98" y="1"/>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39" name="Freeform 331">
                <a:extLst>
                  <a:ext uri="{FF2B5EF4-FFF2-40B4-BE49-F238E27FC236}">
                    <a16:creationId xmlns:a16="http://schemas.microsoft.com/office/drawing/2014/main" id="{C005661B-4121-48BD-B724-BA840C6267AF}"/>
                  </a:ext>
                </a:extLst>
              </p:cNvPr>
              <p:cNvSpPr>
                <a:spLocks/>
              </p:cNvSpPr>
              <p:nvPr/>
            </p:nvSpPr>
            <p:spPr bwMode="auto">
              <a:xfrm>
                <a:off x="3720" y="4591"/>
                <a:ext cx="59" cy="14"/>
              </a:xfrm>
              <a:custGeom>
                <a:avLst/>
                <a:gdLst>
                  <a:gd name="T0" fmla="*/ 4 w 104"/>
                  <a:gd name="T1" fmla="*/ 23 h 24"/>
                  <a:gd name="T2" fmla="*/ 101 w 104"/>
                  <a:gd name="T3" fmla="*/ 7 h 24"/>
                  <a:gd name="T4" fmla="*/ 104 w 104"/>
                  <a:gd name="T5" fmla="*/ 3 h 24"/>
                  <a:gd name="T6" fmla="*/ 100 w 104"/>
                  <a:gd name="T7" fmla="*/ 0 h 24"/>
                  <a:gd name="T8" fmla="*/ 3 w 104"/>
                  <a:gd name="T9" fmla="*/ 17 h 24"/>
                  <a:gd name="T10" fmla="*/ 0 w 104"/>
                  <a:gd name="T11" fmla="*/ 21 h 24"/>
                  <a:gd name="T12" fmla="*/ 4 w 104"/>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4" y="23"/>
                    </a:moveTo>
                    <a:lnTo>
                      <a:pt x="101" y="7"/>
                    </a:lnTo>
                    <a:cubicBezTo>
                      <a:pt x="103" y="6"/>
                      <a:pt x="104" y="5"/>
                      <a:pt x="104" y="3"/>
                    </a:cubicBezTo>
                    <a:cubicBezTo>
                      <a:pt x="103" y="1"/>
                      <a:pt x="102" y="0"/>
                      <a:pt x="100" y="0"/>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0" name="Freeform 332">
                <a:extLst>
                  <a:ext uri="{FF2B5EF4-FFF2-40B4-BE49-F238E27FC236}">
                    <a16:creationId xmlns:a16="http://schemas.microsoft.com/office/drawing/2014/main" id="{5A76B993-87DE-4FDC-BA22-FCAC59CFA61B}"/>
                  </a:ext>
                </a:extLst>
              </p:cNvPr>
              <p:cNvSpPr>
                <a:spLocks/>
              </p:cNvSpPr>
              <p:nvPr/>
            </p:nvSpPr>
            <p:spPr bwMode="auto">
              <a:xfrm>
                <a:off x="3720" y="4595"/>
                <a:ext cx="60" cy="14"/>
              </a:xfrm>
              <a:custGeom>
                <a:avLst/>
                <a:gdLst>
                  <a:gd name="T0" fmla="*/ 4 w 106"/>
                  <a:gd name="T1" fmla="*/ 23 h 24"/>
                  <a:gd name="T2" fmla="*/ 103 w 106"/>
                  <a:gd name="T3" fmla="*/ 6 h 24"/>
                  <a:gd name="T4" fmla="*/ 105 w 106"/>
                  <a:gd name="T5" fmla="*/ 3 h 24"/>
                  <a:gd name="T6" fmla="*/ 102 w 106"/>
                  <a:gd name="T7" fmla="*/ 0 h 24"/>
                  <a:gd name="T8" fmla="*/ 3 w 106"/>
                  <a:gd name="T9" fmla="*/ 17 h 24"/>
                  <a:gd name="T10" fmla="*/ 0 w 106"/>
                  <a:gd name="T11" fmla="*/ 21 h 24"/>
                  <a:gd name="T12" fmla="*/ 4 w 106"/>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06" h="24">
                    <a:moveTo>
                      <a:pt x="4" y="23"/>
                    </a:moveTo>
                    <a:lnTo>
                      <a:pt x="103" y="6"/>
                    </a:lnTo>
                    <a:cubicBezTo>
                      <a:pt x="105" y="6"/>
                      <a:pt x="106" y="4"/>
                      <a:pt x="105" y="3"/>
                    </a:cubicBezTo>
                    <a:cubicBezTo>
                      <a:pt x="105" y="1"/>
                      <a:pt x="103" y="0"/>
                      <a:pt x="102" y="0"/>
                    </a:cubicBezTo>
                    <a:lnTo>
                      <a:pt x="3" y="17"/>
                    </a:lnTo>
                    <a:cubicBezTo>
                      <a:pt x="1" y="17"/>
                      <a:pt x="0" y="19"/>
                      <a:pt x="0" y="21"/>
                    </a:cubicBezTo>
                    <a:cubicBezTo>
                      <a:pt x="1" y="23"/>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1" name="Freeform 333">
                <a:extLst>
                  <a:ext uri="{FF2B5EF4-FFF2-40B4-BE49-F238E27FC236}">
                    <a16:creationId xmlns:a16="http://schemas.microsoft.com/office/drawing/2014/main" id="{53438D53-A1DE-4469-A17B-8B5E7840C8AC}"/>
                  </a:ext>
                </a:extLst>
              </p:cNvPr>
              <p:cNvSpPr>
                <a:spLocks/>
              </p:cNvSpPr>
              <p:nvPr/>
            </p:nvSpPr>
            <p:spPr bwMode="auto">
              <a:xfrm>
                <a:off x="3720" y="4599"/>
                <a:ext cx="61" cy="14"/>
              </a:xfrm>
              <a:custGeom>
                <a:avLst/>
                <a:gdLst>
                  <a:gd name="T0" fmla="*/ 4 w 108"/>
                  <a:gd name="T1" fmla="*/ 24 h 25"/>
                  <a:gd name="T2" fmla="*/ 105 w 108"/>
                  <a:gd name="T3" fmla="*/ 7 h 25"/>
                  <a:gd name="T4" fmla="*/ 108 w 108"/>
                  <a:gd name="T5" fmla="*/ 3 h 25"/>
                  <a:gd name="T6" fmla="*/ 104 w 108"/>
                  <a:gd name="T7" fmla="*/ 0 h 25"/>
                  <a:gd name="T8" fmla="*/ 3 w 108"/>
                  <a:gd name="T9" fmla="*/ 18 h 25"/>
                  <a:gd name="T10" fmla="*/ 0 w 108"/>
                  <a:gd name="T11" fmla="*/ 22 h 25"/>
                  <a:gd name="T12" fmla="*/ 4 w 108"/>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08" h="25">
                    <a:moveTo>
                      <a:pt x="4" y="24"/>
                    </a:moveTo>
                    <a:lnTo>
                      <a:pt x="105" y="7"/>
                    </a:lnTo>
                    <a:cubicBezTo>
                      <a:pt x="107" y="7"/>
                      <a:pt x="108" y="5"/>
                      <a:pt x="108" y="3"/>
                    </a:cubicBezTo>
                    <a:cubicBezTo>
                      <a:pt x="108" y="1"/>
                      <a:pt x="106" y="0"/>
                      <a:pt x="104" y="0"/>
                    </a:cubicBezTo>
                    <a:lnTo>
                      <a:pt x="3" y="18"/>
                    </a:lnTo>
                    <a:cubicBezTo>
                      <a:pt x="1" y="18"/>
                      <a:pt x="0" y="20"/>
                      <a:pt x="0" y="22"/>
                    </a:cubicBezTo>
                    <a:cubicBezTo>
                      <a:pt x="1" y="24"/>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2" name="Freeform 334">
                <a:extLst>
                  <a:ext uri="{FF2B5EF4-FFF2-40B4-BE49-F238E27FC236}">
                    <a16:creationId xmlns:a16="http://schemas.microsoft.com/office/drawing/2014/main" id="{6DC97D0B-0723-4647-80EC-DB786E49BDE5}"/>
                  </a:ext>
                </a:extLst>
              </p:cNvPr>
              <p:cNvSpPr>
                <a:spLocks/>
              </p:cNvSpPr>
              <p:nvPr/>
            </p:nvSpPr>
            <p:spPr bwMode="auto">
              <a:xfrm>
                <a:off x="3720" y="4603"/>
                <a:ext cx="62" cy="14"/>
              </a:xfrm>
              <a:custGeom>
                <a:avLst/>
                <a:gdLst>
                  <a:gd name="T0" fmla="*/ 4 w 110"/>
                  <a:gd name="T1" fmla="*/ 24 h 25"/>
                  <a:gd name="T2" fmla="*/ 107 w 110"/>
                  <a:gd name="T3" fmla="*/ 7 h 25"/>
                  <a:gd name="T4" fmla="*/ 110 w 110"/>
                  <a:gd name="T5" fmla="*/ 3 h 25"/>
                  <a:gd name="T6" fmla="*/ 106 w 110"/>
                  <a:gd name="T7" fmla="*/ 0 h 25"/>
                  <a:gd name="T8" fmla="*/ 3 w 110"/>
                  <a:gd name="T9" fmla="*/ 18 h 25"/>
                  <a:gd name="T10" fmla="*/ 0 w 110"/>
                  <a:gd name="T11" fmla="*/ 22 h 25"/>
                  <a:gd name="T12" fmla="*/ 4 w 110"/>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10" h="25">
                    <a:moveTo>
                      <a:pt x="4" y="24"/>
                    </a:moveTo>
                    <a:lnTo>
                      <a:pt x="107" y="7"/>
                    </a:lnTo>
                    <a:cubicBezTo>
                      <a:pt x="109" y="6"/>
                      <a:pt x="110" y="5"/>
                      <a:pt x="110" y="3"/>
                    </a:cubicBezTo>
                    <a:cubicBezTo>
                      <a:pt x="109" y="1"/>
                      <a:pt x="108" y="0"/>
                      <a:pt x="106" y="0"/>
                    </a:cubicBezTo>
                    <a:lnTo>
                      <a:pt x="3" y="18"/>
                    </a:lnTo>
                    <a:cubicBezTo>
                      <a:pt x="1" y="18"/>
                      <a:pt x="0" y="20"/>
                      <a:pt x="0" y="22"/>
                    </a:cubicBezTo>
                    <a:cubicBezTo>
                      <a:pt x="1"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3" name="Freeform 335">
                <a:extLst>
                  <a:ext uri="{FF2B5EF4-FFF2-40B4-BE49-F238E27FC236}">
                    <a16:creationId xmlns:a16="http://schemas.microsoft.com/office/drawing/2014/main" id="{FB17DC5C-DCDE-4024-A2C8-EEAA09E6A7A0}"/>
                  </a:ext>
                </a:extLst>
              </p:cNvPr>
              <p:cNvSpPr>
                <a:spLocks/>
              </p:cNvSpPr>
              <p:nvPr/>
            </p:nvSpPr>
            <p:spPr bwMode="auto">
              <a:xfrm>
                <a:off x="3720" y="4606"/>
                <a:ext cx="64" cy="15"/>
              </a:xfrm>
              <a:custGeom>
                <a:avLst/>
                <a:gdLst>
                  <a:gd name="T0" fmla="*/ 4 w 113"/>
                  <a:gd name="T1" fmla="*/ 25 h 26"/>
                  <a:gd name="T2" fmla="*/ 110 w 113"/>
                  <a:gd name="T3" fmla="*/ 7 h 26"/>
                  <a:gd name="T4" fmla="*/ 113 w 113"/>
                  <a:gd name="T5" fmla="*/ 3 h 26"/>
                  <a:gd name="T6" fmla="*/ 109 w 113"/>
                  <a:gd name="T7" fmla="*/ 1 h 26"/>
                  <a:gd name="T8" fmla="*/ 3 w 113"/>
                  <a:gd name="T9" fmla="*/ 19 h 26"/>
                  <a:gd name="T10" fmla="*/ 0 w 113"/>
                  <a:gd name="T11" fmla="*/ 23 h 26"/>
                  <a:gd name="T12" fmla="*/ 4 w 113"/>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13" h="26">
                    <a:moveTo>
                      <a:pt x="4" y="25"/>
                    </a:moveTo>
                    <a:lnTo>
                      <a:pt x="110" y="7"/>
                    </a:lnTo>
                    <a:cubicBezTo>
                      <a:pt x="112" y="7"/>
                      <a:pt x="113" y="5"/>
                      <a:pt x="113" y="3"/>
                    </a:cubicBezTo>
                    <a:cubicBezTo>
                      <a:pt x="113" y="1"/>
                      <a:pt x="111" y="0"/>
                      <a:pt x="109" y="1"/>
                    </a:cubicBezTo>
                    <a:lnTo>
                      <a:pt x="3" y="19"/>
                    </a:lnTo>
                    <a:cubicBezTo>
                      <a:pt x="1" y="19"/>
                      <a:pt x="0" y="21"/>
                      <a:pt x="0" y="23"/>
                    </a:cubicBezTo>
                    <a:cubicBezTo>
                      <a:pt x="1"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4" name="Freeform 336">
                <a:extLst>
                  <a:ext uri="{FF2B5EF4-FFF2-40B4-BE49-F238E27FC236}">
                    <a16:creationId xmlns:a16="http://schemas.microsoft.com/office/drawing/2014/main" id="{B6FC4D11-66D1-4C1A-B8AD-A3DC15D16A29}"/>
                  </a:ext>
                </a:extLst>
              </p:cNvPr>
              <p:cNvSpPr>
                <a:spLocks/>
              </p:cNvSpPr>
              <p:nvPr/>
            </p:nvSpPr>
            <p:spPr bwMode="auto">
              <a:xfrm>
                <a:off x="3720" y="4610"/>
                <a:ext cx="65" cy="15"/>
              </a:xfrm>
              <a:custGeom>
                <a:avLst/>
                <a:gdLst>
                  <a:gd name="T0" fmla="*/ 4 w 115"/>
                  <a:gd name="T1" fmla="*/ 25 h 26"/>
                  <a:gd name="T2" fmla="*/ 112 w 115"/>
                  <a:gd name="T3" fmla="*/ 7 h 26"/>
                  <a:gd name="T4" fmla="*/ 115 w 115"/>
                  <a:gd name="T5" fmla="*/ 3 h 26"/>
                  <a:gd name="T6" fmla="*/ 111 w 115"/>
                  <a:gd name="T7" fmla="*/ 0 h 26"/>
                  <a:gd name="T8" fmla="*/ 3 w 115"/>
                  <a:gd name="T9" fmla="*/ 19 h 26"/>
                  <a:gd name="T10" fmla="*/ 0 w 115"/>
                  <a:gd name="T11" fmla="*/ 23 h 26"/>
                  <a:gd name="T12" fmla="*/ 4 w 115"/>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15" h="26">
                    <a:moveTo>
                      <a:pt x="4" y="25"/>
                    </a:moveTo>
                    <a:lnTo>
                      <a:pt x="112" y="7"/>
                    </a:lnTo>
                    <a:cubicBezTo>
                      <a:pt x="114" y="6"/>
                      <a:pt x="115" y="5"/>
                      <a:pt x="115" y="3"/>
                    </a:cubicBezTo>
                    <a:cubicBezTo>
                      <a:pt x="115" y="1"/>
                      <a:pt x="113" y="0"/>
                      <a:pt x="111" y="0"/>
                    </a:cubicBezTo>
                    <a:lnTo>
                      <a:pt x="3" y="19"/>
                    </a:lnTo>
                    <a:cubicBezTo>
                      <a:pt x="1" y="19"/>
                      <a:pt x="0" y="21"/>
                      <a:pt x="0" y="23"/>
                    </a:cubicBezTo>
                    <a:cubicBezTo>
                      <a:pt x="1"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5" name="Freeform 337">
                <a:extLst>
                  <a:ext uri="{FF2B5EF4-FFF2-40B4-BE49-F238E27FC236}">
                    <a16:creationId xmlns:a16="http://schemas.microsoft.com/office/drawing/2014/main" id="{D26C5204-07EA-49FA-8CB6-76C884691ACE}"/>
                  </a:ext>
                </a:extLst>
              </p:cNvPr>
              <p:cNvSpPr>
                <a:spLocks/>
              </p:cNvSpPr>
              <p:nvPr/>
            </p:nvSpPr>
            <p:spPr bwMode="auto">
              <a:xfrm>
                <a:off x="3720" y="4614"/>
                <a:ext cx="67" cy="15"/>
              </a:xfrm>
              <a:custGeom>
                <a:avLst/>
                <a:gdLst>
                  <a:gd name="T0" fmla="*/ 4 w 118"/>
                  <a:gd name="T1" fmla="*/ 26 h 27"/>
                  <a:gd name="T2" fmla="*/ 115 w 118"/>
                  <a:gd name="T3" fmla="*/ 7 h 27"/>
                  <a:gd name="T4" fmla="*/ 118 w 118"/>
                  <a:gd name="T5" fmla="*/ 3 h 27"/>
                  <a:gd name="T6" fmla="*/ 114 w 118"/>
                  <a:gd name="T7" fmla="*/ 1 h 27"/>
                  <a:gd name="T8" fmla="*/ 3 w 118"/>
                  <a:gd name="T9" fmla="*/ 20 h 27"/>
                  <a:gd name="T10" fmla="*/ 0 w 118"/>
                  <a:gd name="T11" fmla="*/ 24 h 27"/>
                  <a:gd name="T12" fmla="*/ 4 w 118"/>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18" h="27">
                    <a:moveTo>
                      <a:pt x="4" y="26"/>
                    </a:moveTo>
                    <a:lnTo>
                      <a:pt x="115" y="7"/>
                    </a:lnTo>
                    <a:cubicBezTo>
                      <a:pt x="117" y="7"/>
                      <a:pt x="118" y="5"/>
                      <a:pt x="118" y="3"/>
                    </a:cubicBezTo>
                    <a:cubicBezTo>
                      <a:pt x="117" y="2"/>
                      <a:pt x="116" y="0"/>
                      <a:pt x="114" y="1"/>
                    </a:cubicBezTo>
                    <a:lnTo>
                      <a:pt x="3" y="20"/>
                    </a:lnTo>
                    <a:cubicBezTo>
                      <a:pt x="1" y="20"/>
                      <a:pt x="0" y="22"/>
                      <a:pt x="0" y="24"/>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6" name="Freeform 338">
                <a:extLst>
                  <a:ext uri="{FF2B5EF4-FFF2-40B4-BE49-F238E27FC236}">
                    <a16:creationId xmlns:a16="http://schemas.microsoft.com/office/drawing/2014/main" id="{64C5E01A-A9DE-4320-A48D-5DC5776CDAF1}"/>
                  </a:ext>
                </a:extLst>
              </p:cNvPr>
              <p:cNvSpPr>
                <a:spLocks/>
              </p:cNvSpPr>
              <p:nvPr/>
            </p:nvSpPr>
            <p:spPr bwMode="auto">
              <a:xfrm>
                <a:off x="3720" y="4618"/>
                <a:ext cx="68" cy="15"/>
              </a:xfrm>
              <a:custGeom>
                <a:avLst/>
                <a:gdLst>
                  <a:gd name="T0" fmla="*/ 4 w 120"/>
                  <a:gd name="T1" fmla="*/ 26 h 27"/>
                  <a:gd name="T2" fmla="*/ 117 w 120"/>
                  <a:gd name="T3" fmla="*/ 7 h 27"/>
                  <a:gd name="T4" fmla="*/ 120 w 120"/>
                  <a:gd name="T5" fmla="*/ 3 h 27"/>
                  <a:gd name="T6" fmla="*/ 116 w 120"/>
                  <a:gd name="T7" fmla="*/ 0 h 27"/>
                  <a:gd name="T8" fmla="*/ 3 w 120"/>
                  <a:gd name="T9" fmla="*/ 20 h 27"/>
                  <a:gd name="T10" fmla="*/ 0 w 120"/>
                  <a:gd name="T11" fmla="*/ 24 h 27"/>
                  <a:gd name="T12" fmla="*/ 4 w 120"/>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0" h="27">
                    <a:moveTo>
                      <a:pt x="4" y="26"/>
                    </a:moveTo>
                    <a:lnTo>
                      <a:pt x="117" y="7"/>
                    </a:lnTo>
                    <a:cubicBezTo>
                      <a:pt x="119" y="6"/>
                      <a:pt x="120" y="5"/>
                      <a:pt x="120" y="3"/>
                    </a:cubicBezTo>
                    <a:cubicBezTo>
                      <a:pt x="120" y="1"/>
                      <a:pt x="118" y="0"/>
                      <a:pt x="116" y="0"/>
                    </a:cubicBezTo>
                    <a:lnTo>
                      <a:pt x="3" y="20"/>
                    </a:lnTo>
                    <a:cubicBezTo>
                      <a:pt x="1" y="20"/>
                      <a:pt x="0" y="22"/>
                      <a:pt x="0" y="24"/>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7" name="Freeform 339">
                <a:extLst>
                  <a:ext uri="{FF2B5EF4-FFF2-40B4-BE49-F238E27FC236}">
                    <a16:creationId xmlns:a16="http://schemas.microsoft.com/office/drawing/2014/main" id="{FDBFB2E1-7646-4791-83DB-3255B1975238}"/>
                  </a:ext>
                </a:extLst>
              </p:cNvPr>
              <p:cNvSpPr>
                <a:spLocks/>
              </p:cNvSpPr>
              <p:nvPr/>
            </p:nvSpPr>
            <p:spPr bwMode="auto">
              <a:xfrm>
                <a:off x="3720" y="4622"/>
                <a:ext cx="69" cy="15"/>
              </a:xfrm>
              <a:custGeom>
                <a:avLst/>
                <a:gdLst>
                  <a:gd name="T0" fmla="*/ 4 w 122"/>
                  <a:gd name="T1" fmla="*/ 26 h 27"/>
                  <a:gd name="T2" fmla="*/ 119 w 122"/>
                  <a:gd name="T3" fmla="*/ 7 h 27"/>
                  <a:gd name="T4" fmla="*/ 121 w 122"/>
                  <a:gd name="T5" fmla="*/ 3 h 27"/>
                  <a:gd name="T6" fmla="*/ 117 w 122"/>
                  <a:gd name="T7" fmla="*/ 0 h 27"/>
                  <a:gd name="T8" fmla="*/ 3 w 122"/>
                  <a:gd name="T9" fmla="*/ 20 h 27"/>
                  <a:gd name="T10" fmla="*/ 0 w 122"/>
                  <a:gd name="T11" fmla="*/ 24 h 27"/>
                  <a:gd name="T12" fmla="*/ 4 w 122"/>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22" h="27">
                    <a:moveTo>
                      <a:pt x="4" y="26"/>
                    </a:moveTo>
                    <a:lnTo>
                      <a:pt x="119" y="7"/>
                    </a:lnTo>
                    <a:cubicBezTo>
                      <a:pt x="120" y="6"/>
                      <a:pt x="122" y="5"/>
                      <a:pt x="121" y="3"/>
                    </a:cubicBezTo>
                    <a:cubicBezTo>
                      <a:pt x="121" y="1"/>
                      <a:pt x="119" y="0"/>
                      <a:pt x="117" y="0"/>
                    </a:cubicBezTo>
                    <a:lnTo>
                      <a:pt x="3" y="20"/>
                    </a:lnTo>
                    <a:cubicBezTo>
                      <a:pt x="1" y="20"/>
                      <a:pt x="0" y="22"/>
                      <a:pt x="0" y="24"/>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8" name="Freeform 340">
                <a:extLst>
                  <a:ext uri="{FF2B5EF4-FFF2-40B4-BE49-F238E27FC236}">
                    <a16:creationId xmlns:a16="http://schemas.microsoft.com/office/drawing/2014/main" id="{70024EBD-29F8-4C77-8A76-5AE09310A75A}"/>
                  </a:ext>
                </a:extLst>
              </p:cNvPr>
              <p:cNvSpPr>
                <a:spLocks/>
              </p:cNvSpPr>
              <p:nvPr/>
            </p:nvSpPr>
            <p:spPr bwMode="auto">
              <a:xfrm>
                <a:off x="3720" y="4626"/>
                <a:ext cx="70" cy="14"/>
              </a:xfrm>
              <a:custGeom>
                <a:avLst/>
                <a:gdLst>
                  <a:gd name="T0" fmla="*/ 4 w 124"/>
                  <a:gd name="T1" fmla="*/ 26 h 26"/>
                  <a:gd name="T2" fmla="*/ 121 w 124"/>
                  <a:gd name="T3" fmla="*/ 7 h 26"/>
                  <a:gd name="T4" fmla="*/ 124 w 124"/>
                  <a:gd name="T5" fmla="*/ 3 h 26"/>
                  <a:gd name="T6" fmla="*/ 120 w 124"/>
                  <a:gd name="T7" fmla="*/ 0 h 26"/>
                  <a:gd name="T8" fmla="*/ 3 w 124"/>
                  <a:gd name="T9" fmla="*/ 19 h 26"/>
                  <a:gd name="T10" fmla="*/ 0 w 124"/>
                  <a:gd name="T11" fmla="*/ 23 h 26"/>
                  <a:gd name="T12" fmla="*/ 4 w 12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24" h="26">
                    <a:moveTo>
                      <a:pt x="4" y="26"/>
                    </a:moveTo>
                    <a:lnTo>
                      <a:pt x="121" y="7"/>
                    </a:lnTo>
                    <a:cubicBezTo>
                      <a:pt x="123" y="6"/>
                      <a:pt x="124" y="5"/>
                      <a:pt x="124" y="3"/>
                    </a:cubicBezTo>
                    <a:cubicBezTo>
                      <a:pt x="124" y="1"/>
                      <a:pt x="122" y="0"/>
                      <a:pt x="120" y="0"/>
                    </a:cubicBezTo>
                    <a:lnTo>
                      <a:pt x="3" y="19"/>
                    </a:lnTo>
                    <a:cubicBezTo>
                      <a:pt x="1" y="20"/>
                      <a:pt x="0" y="21"/>
                      <a:pt x="0" y="23"/>
                    </a:cubicBezTo>
                    <a:cubicBezTo>
                      <a:pt x="0"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49" name="Freeform 341">
                <a:extLst>
                  <a:ext uri="{FF2B5EF4-FFF2-40B4-BE49-F238E27FC236}">
                    <a16:creationId xmlns:a16="http://schemas.microsoft.com/office/drawing/2014/main" id="{7EF173CF-ABA6-4A7D-8AE7-3179D3DFABB6}"/>
                  </a:ext>
                </a:extLst>
              </p:cNvPr>
              <p:cNvSpPr>
                <a:spLocks/>
              </p:cNvSpPr>
              <p:nvPr/>
            </p:nvSpPr>
            <p:spPr bwMode="auto">
              <a:xfrm>
                <a:off x="3720" y="4630"/>
                <a:ext cx="72" cy="14"/>
              </a:xfrm>
              <a:custGeom>
                <a:avLst/>
                <a:gdLst>
                  <a:gd name="T0" fmla="*/ 4 w 127"/>
                  <a:gd name="T1" fmla="*/ 25 h 25"/>
                  <a:gd name="T2" fmla="*/ 124 w 127"/>
                  <a:gd name="T3" fmla="*/ 7 h 25"/>
                  <a:gd name="T4" fmla="*/ 127 w 127"/>
                  <a:gd name="T5" fmla="*/ 3 h 25"/>
                  <a:gd name="T6" fmla="*/ 123 w 127"/>
                  <a:gd name="T7" fmla="*/ 0 h 25"/>
                  <a:gd name="T8" fmla="*/ 3 w 127"/>
                  <a:gd name="T9" fmla="*/ 18 h 25"/>
                  <a:gd name="T10" fmla="*/ 0 w 127"/>
                  <a:gd name="T11" fmla="*/ 22 h 25"/>
                  <a:gd name="T12" fmla="*/ 4 w 127"/>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27" h="25">
                    <a:moveTo>
                      <a:pt x="4" y="25"/>
                    </a:moveTo>
                    <a:lnTo>
                      <a:pt x="124" y="7"/>
                    </a:lnTo>
                    <a:cubicBezTo>
                      <a:pt x="126" y="7"/>
                      <a:pt x="127" y="5"/>
                      <a:pt x="127" y="3"/>
                    </a:cubicBezTo>
                    <a:cubicBezTo>
                      <a:pt x="126" y="1"/>
                      <a:pt x="125" y="0"/>
                      <a:pt x="123" y="0"/>
                    </a:cubicBezTo>
                    <a:lnTo>
                      <a:pt x="3" y="18"/>
                    </a:lnTo>
                    <a:cubicBezTo>
                      <a:pt x="1" y="19"/>
                      <a:pt x="0" y="20"/>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0" name="Freeform 342">
                <a:extLst>
                  <a:ext uri="{FF2B5EF4-FFF2-40B4-BE49-F238E27FC236}">
                    <a16:creationId xmlns:a16="http://schemas.microsoft.com/office/drawing/2014/main" id="{B07BB94F-755E-4416-924A-B76FC43D130F}"/>
                  </a:ext>
                </a:extLst>
              </p:cNvPr>
              <p:cNvSpPr>
                <a:spLocks/>
              </p:cNvSpPr>
              <p:nvPr/>
            </p:nvSpPr>
            <p:spPr bwMode="auto">
              <a:xfrm>
                <a:off x="3720" y="4633"/>
                <a:ext cx="73" cy="15"/>
              </a:xfrm>
              <a:custGeom>
                <a:avLst/>
                <a:gdLst>
                  <a:gd name="T0" fmla="*/ 4 w 129"/>
                  <a:gd name="T1" fmla="*/ 25 h 25"/>
                  <a:gd name="T2" fmla="*/ 126 w 129"/>
                  <a:gd name="T3" fmla="*/ 7 h 25"/>
                  <a:gd name="T4" fmla="*/ 129 w 129"/>
                  <a:gd name="T5" fmla="*/ 3 h 25"/>
                  <a:gd name="T6" fmla="*/ 125 w 129"/>
                  <a:gd name="T7" fmla="*/ 0 h 25"/>
                  <a:gd name="T8" fmla="*/ 3 w 129"/>
                  <a:gd name="T9" fmla="*/ 18 h 25"/>
                  <a:gd name="T10" fmla="*/ 0 w 129"/>
                  <a:gd name="T11" fmla="*/ 22 h 25"/>
                  <a:gd name="T12" fmla="*/ 4 w 129"/>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29" h="25">
                    <a:moveTo>
                      <a:pt x="4" y="25"/>
                    </a:moveTo>
                    <a:lnTo>
                      <a:pt x="126" y="7"/>
                    </a:lnTo>
                    <a:cubicBezTo>
                      <a:pt x="128" y="7"/>
                      <a:pt x="129" y="5"/>
                      <a:pt x="129" y="3"/>
                    </a:cubicBezTo>
                    <a:cubicBezTo>
                      <a:pt x="128" y="1"/>
                      <a:pt x="127" y="0"/>
                      <a:pt x="125" y="0"/>
                    </a:cubicBezTo>
                    <a:lnTo>
                      <a:pt x="3" y="18"/>
                    </a:lnTo>
                    <a:cubicBezTo>
                      <a:pt x="1" y="18"/>
                      <a:pt x="0" y="20"/>
                      <a:pt x="0" y="22"/>
                    </a:cubicBezTo>
                    <a:cubicBezTo>
                      <a:pt x="0"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1" name="Freeform 343">
                <a:extLst>
                  <a:ext uri="{FF2B5EF4-FFF2-40B4-BE49-F238E27FC236}">
                    <a16:creationId xmlns:a16="http://schemas.microsoft.com/office/drawing/2014/main" id="{7873849C-47A3-4404-846F-D02E4821B5D2}"/>
                  </a:ext>
                </a:extLst>
              </p:cNvPr>
              <p:cNvSpPr>
                <a:spLocks/>
              </p:cNvSpPr>
              <p:nvPr/>
            </p:nvSpPr>
            <p:spPr bwMode="auto">
              <a:xfrm>
                <a:off x="3720" y="4637"/>
                <a:ext cx="75" cy="14"/>
              </a:xfrm>
              <a:custGeom>
                <a:avLst/>
                <a:gdLst>
                  <a:gd name="T0" fmla="*/ 3 w 133"/>
                  <a:gd name="T1" fmla="*/ 24 h 24"/>
                  <a:gd name="T2" fmla="*/ 130 w 133"/>
                  <a:gd name="T3" fmla="*/ 7 h 24"/>
                  <a:gd name="T4" fmla="*/ 132 w 133"/>
                  <a:gd name="T5" fmla="*/ 3 h 24"/>
                  <a:gd name="T6" fmla="*/ 129 w 133"/>
                  <a:gd name="T7" fmla="*/ 1 h 24"/>
                  <a:gd name="T8" fmla="*/ 3 w 133"/>
                  <a:gd name="T9" fmla="*/ 17 h 24"/>
                  <a:gd name="T10" fmla="*/ 0 w 133"/>
                  <a:gd name="T11" fmla="*/ 21 h 24"/>
                  <a:gd name="T12" fmla="*/ 3 w 1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3" h="24">
                    <a:moveTo>
                      <a:pt x="3" y="24"/>
                    </a:moveTo>
                    <a:lnTo>
                      <a:pt x="130" y="7"/>
                    </a:lnTo>
                    <a:cubicBezTo>
                      <a:pt x="131" y="7"/>
                      <a:pt x="133" y="5"/>
                      <a:pt x="132" y="3"/>
                    </a:cubicBezTo>
                    <a:cubicBezTo>
                      <a:pt x="132" y="2"/>
                      <a:pt x="131" y="0"/>
                      <a:pt x="129" y="1"/>
                    </a:cubicBezTo>
                    <a:lnTo>
                      <a:pt x="3" y="17"/>
                    </a:lnTo>
                    <a:cubicBezTo>
                      <a:pt x="1" y="18"/>
                      <a:pt x="0" y="19"/>
                      <a:pt x="0" y="21"/>
                    </a:cubicBezTo>
                    <a:cubicBezTo>
                      <a:pt x="0" y="23"/>
                      <a:pt x="2" y="24"/>
                      <a:pt x="3"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2" name="Freeform 344">
                <a:extLst>
                  <a:ext uri="{FF2B5EF4-FFF2-40B4-BE49-F238E27FC236}">
                    <a16:creationId xmlns:a16="http://schemas.microsoft.com/office/drawing/2014/main" id="{9277B916-8655-4930-8FC7-2C96EA164CD8}"/>
                  </a:ext>
                </a:extLst>
              </p:cNvPr>
              <p:cNvSpPr>
                <a:spLocks/>
              </p:cNvSpPr>
              <p:nvPr/>
            </p:nvSpPr>
            <p:spPr bwMode="auto">
              <a:xfrm>
                <a:off x="3587" y="4572"/>
                <a:ext cx="4" cy="99"/>
              </a:xfrm>
              <a:custGeom>
                <a:avLst/>
                <a:gdLst>
                  <a:gd name="T0" fmla="*/ 0 w 7"/>
                  <a:gd name="T1" fmla="*/ 4 h 175"/>
                  <a:gd name="T2" fmla="*/ 0 w 7"/>
                  <a:gd name="T3" fmla="*/ 172 h 175"/>
                  <a:gd name="T4" fmla="*/ 3 w 7"/>
                  <a:gd name="T5" fmla="*/ 175 h 175"/>
                  <a:gd name="T6" fmla="*/ 7 w 7"/>
                  <a:gd name="T7" fmla="*/ 172 h 175"/>
                  <a:gd name="T8" fmla="*/ 7 w 7"/>
                  <a:gd name="T9" fmla="*/ 4 h 175"/>
                  <a:gd name="T10" fmla="*/ 3 w 7"/>
                  <a:gd name="T11" fmla="*/ 0 h 175"/>
                  <a:gd name="T12" fmla="*/ 0 w 7"/>
                  <a:gd name="T13" fmla="*/ 4 h 175"/>
                </a:gdLst>
                <a:ahLst/>
                <a:cxnLst>
                  <a:cxn ang="0">
                    <a:pos x="T0" y="T1"/>
                  </a:cxn>
                  <a:cxn ang="0">
                    <a:pos x="T2" y="T3"/>
                  </a:cxn>
                  <a:cxn ang="0">
                    <a:pos x="T4" y="T5"/>
                  </a:cxn>
                  <a:cxn ang="0">
                    <a:pos x="T6" y="T7"/>
                  </a:cxn>
                  <a:cxn ang="0">
                    <a:pos x="T8" y="T9"/>
                  </a:cxn>
                  <a:cxn ang="0">
                    <a:pos x="T10" y="T11"/>
                  </a:cxn>
                  <a:cxn ang="0">
                    <a:pos x="T12" y="T13"/>
                  </a:cxn>
                </a:cxnLst>
                <a:rect l="0" t="0" r="r" b="b"/>
                <a:pathLst>
                  <a:path w="7" h="175">
                    <a:moveTo>
                      <a:pt x="0" y="4"/>
                    </a:moveTo>
                    <a:lnTo>
                      <a:pt x="0" y="172"/>
                    </a:lnTo>
                    <a:cubicBezTo>
                      <a:pt x="0" y="174"/>
                      <a:pt x="2" y="175"/>
                      <a:pt x="3" y="175"/>
                    </a:cubicBezTo>
                    <a:cubicBezTo>
                      <a:pt x="5" y="175"/>
                      <a:pt x="7" y="174"/>
                      <a:pt x="7" y="172"/>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3" name="Freeform 345">
                <a:extLst>
                  <a:ext uri="{FF2B5EF4-FFF2-40B4-BE49-F238E27FC236}">
                    <a16:creationId xmlns:a16="http://schemas.microsoft.com/office/drawing/2014/main" id="{AF532683-D346-4CAD-A9F2-055FC2D2520E}"/>
                  </a:ext>
                </a:extLst>
              </p:cNvPr>
              <p:cNvSpPr>
                <a:spLocks/>
              </p:cNvSpPr>
              <p:nvPr/>
            </p:nvSpPr>
            <p:spPr bwMode="auto">
              <a:xfrm>
                <a:off x="3603" y="4568"/>
                <a:ext cx="4" cy="100"/>
              </a:xfrm>
              <a:custGeom>
                <a:avLst/>
                <a:gdLst>
                  <a:gd name="T0" fmla="*/ 0 w 7"/>
                  <a:gd name="T1" fmla="*/ 4 h 176"/>
                  <a:gd name="T2" fmla="*/ 0 w 7"/>
                  <a:gd name="T3" fmla="*/ 173 h 176"/>
                  <a:gd name="T4" fmla="*/ 3 w 7"/>
                  <a:gd name="T5" fmla="*/ 176 h 176"/>
                  <a:gd name="T6" fmla="*/ 7 w 7"/>
                  <a:gd name="T7" fmla="*/ 173 h 176"/>
                  <a:gd name="T8" fmla="*/ 7 w 7"/>
                  <a:gd name="T9" fmla="*/ 4 h 176"/>
                  <a:gd name="T10" fmla="*/ 3 w 7"/>
                  <a:gd name="T11" fmla="*/ 0 h 176"/>
                  <a:gd name="T12" fmla="*/ 0 w 7"/>
                  <a:gd name="T13" fmla="*/ 4 h 176"/>
                </a:gdLst>
                <a:ahLst/>
                <a:cxnLst>
                  <a:cxn ang="0">
                    <a:pos x="T0" y="T1"/>
                  </a:cxn>
                  <a:cxn ang="0">
                    <a:pos x="T2" y="T3"/>
                  </a:cxn>
                  <a:cxn ang="0">
                    <a:pos x="T4" y="T5"/>
                  </a:cxn>
                  <a:cxn ang="0">
                    <a:pos x="T6" y="T7"/>
                  </a:cxn>
                  <a:cxn ang="0">
                    <a:pos x="T8" y="T9"/>
                  </a:cxn>
                  <a:cxn ang="0">
                    <a:pos x="T10" y="T11"/>
                  </a:cxn>
                  <a:cxn ang="0">
                    <a:pos x="T12" y="T13"/>
                  </a:cxn>
                </a:cxnLst>
                <a:rect l="0" t="0" r="r" b="b"/>
                <a:pathLst>
                  <a:path w="7" h="176">
                    <a:moveTo>
                      <a:pt x="0" y="4"/>
                    </a:moveTo>
                    <a:lnTo>
                      <a:pt x="0" y="173"/>
                    </a:lnTo>
                    <a:cubicBezTo>
                      <a:pt x="0" y="175"/>
                      <a:pt x="2" y="176"/>
                      <a:pt x="3" y="176"/>
                    </a:cubicBezTo>
                    <a:cubicBezTo>
                      <a:pt x="5" y="176"/>
                      <a:pt x="7" y="175"/>
                      <a:pt x="7" y="173"/>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4" name="Freeform 346">
                <a:extLst>
                  <a:ext uri="{FF2B5EF4-FFF2-40B4-BE49-F238E27FC236}">
                    <a16:creationId xmlns:a16="http://schemas.microsoft.com/office/drawing/2014/main" id="{13E2D485-7B85-4424-A6FD-CE14A8277555}"/>
                  </a:ext>
                </a:extLst>
              </p:cNvPr>
              <p:cNvSpPr>
                <a:spLocks/>
              </p:cNvSpPr>
              <p:nvPr/>
            </p:nvSpPr>
            <p:spPr bwMode="auto">
              <a:xfrm>
                <a:off x="3619" y="4565"/>
                <a:ext cx="4" cy="101"/>
              </a:xfrm>
              <a:custGeom>
                <a:avLst/>
                <a:gdLst>
                  <a:gd name="T0" fmla="*/ 0 w 7"/>
                  <a:gd name="T1" fmla="*/ 3 h 177"/>
                  <a:gd name="T2" fmla="*/ 0 w 7"/>
                  <a:gd name="T3" fmla="*/ 173 h 177"/>
                  <a:gd name="T4" fmla="*/ 4 w 7"/>
                  <a:gd name="T5" fmla="*/ 177 h 177"/>
                  <a:gd name="T6" fmla="*/ 7 w 7"/>
                  <a:gd name="T7" fmla="*/ 173 h 177"/>
                  <a:gd name="T8" fmla="*/ 7 w 7"/>
                  <a:gd name="T9" fmla="*/ 3 h 177"/>
                  <a:gd name="T10" fmla="*/ 4 w 7"/>
                  <a:gd name="T11" fmla="*/ 0 h 177"/>
                  <a:gd name="T12" fmla="*/ 0 w 7"/>
                  <a:gd name="T13" fmla="*/ 3 h 177"/>
                </a:gdLst>
                <a:ahLst/>
                <a:cxnLst>
                  <a:cxn ang="0">
                    <a:pos x="T0" y="T1"/>
                  </a:cxn>
                  <a:cxn ang="0">
                    <a:pos x="T2" y="T3"/>
                  </a:cxn>
                  <a:cxn ang="0">
                    <a:pos x="T4" y="T5"/>
                  </a:cxn>
                  <a:cxn ang="0">
                    <a:pos x="T6" y="T7"/>
                  </a:cxn>
                  <a:cxn ang="0">
                    <a:pos x="T8" y="T9"/>
                  </a:cxn>
                  <a:cxn ang="0">
                    <a:pos x="T10" y="T11"/>
                  </a:cxn>
                  <a:cxn ang="0">
                    <a:pos x="T12" y="T13"/>
                  </a:cxn>
                </a:cxnLst>
                <a:rect l="0" t="0" r="r" b="b"/>
                <a:pathLst>
                  <a:path w="7" h="177">
                    <a:moveTo>
                      <a:pt x="0" y="3"/>
                    </a:moveTo>
                    <a:lnTo>
                      <a:pt x="0" y="173"/>
                    </a:lnTo>
                    <a:cubicBezTo>
                      <a:pt x="0" y="175"/>
                      <a:pt x="2" y="177"/>
                      <a:pt x="4" y="177"/>
                    </a:cubicBezTo>
                    <a:cubicBezTo>
                      <a:pt x="5" y="177"/>
                      <a:pt x="7" y="175"/>
                      <a:pt x="7" y="173"/>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5" name="Freeform 347">
                <a:extLst>
                  <a:ext uri="{FF2B5EF4-FFF2-40B4-BE49-F238E27FC236}">
                    <a16:creationId xmlns:a16="http://schemas.microsoft.com/office/drawing/2014/main" id="{951494AD-AB66-45B1-BA2C-3A831D2BB40C}"/>
                  </a:ext>
                </a:extLst>
              </p:cNvPr>
              <p:cNvSpPr>
                <a:spLocks/>
              </p:cNvSpPr>
              <p:nvPr/>
            </p:nvSpPr>
            <p:spPr bwMode="auto">
              <a:xfrm>
                <a:off x="3573" y="4567"/>
                <a:ext cx="66" cy="15"/>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6" name="Freeform 348">
                <a:extLst>
                  <a:ext uri="{FF2B5EF4-FFF2-40B4-BE49-F238E27FC236}">
                    <a16:creationId xmlns:a16="http://schemas.microsoft.com/office/drawing/2014/main" id="{12A77AAF-AEE0-4F4A-94B6-E013ADD1363B}"/>
                  </a:ext>
                </a:extLst>
              </p:cNvPr>
              <p:cNvSpPr>
                <a:spLocks/>
              </p:cNvSpPr>
              <p:nvPr/>
            </p:nvSpPr>
            <p:spPr bwMode="auto">
              <a:xfrm>
                <a:off x="3573" y="4570"/>
                <a:ext cx="66" cy="16"/>
              </a:xfrm>
              <a:custGeom>
                <a:avLst/>
                <a:gdLst>
                  <a:gd name="T0" fmla="*/ 4 w 116"/>
                  <a:gd name="T1" fmla="*/ 27 h 27"/>
                  <a:gd name="T2" fmla="*/ 113 w 116"/>
                  <a:gd name="T3" fmla="*/ 6 h 27"/>
                  <a:gd name="T4" fmla="*/ 116 w 116"/>
                  <a:gd name="T5" fmla="*/ 2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2"/>
                    </a:cubicBezTo>
                    <a:cubicBezTo>
                      <a:pt x="115" y="1"/>
                      <a:pt x="114" y="0"/>
                      <a:pt x="112" y="0"/>
                    </a:cubicBezTo>
                    <a:lnTo>
                      <a:pt x="3" y="20"/>
                    </a:lnTo>
                    <a:cubicBezTo>
                      <a:pt x="1" y="21"/>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7" name="Freeform 349">
                <a:extLst>
                  <a:ext uri="{FF2B5EF4-FFF2-40B4-BE49-F238E27FC236}">
                    <a16:creationId xmlns:a16="http://schemas.microsoft.com/office/drawing/2014/main" id="{1E5D1283-7570-4409-9F48-75AF31973DEF}"/>
                  </a:ext>
                </a:extLst>
              </p:cNvPr>
              <p:cNvSpPr>
                <a:spLocks/>
              </p:cNvSpPr>
              <p:nvPr/>
            </p:nvSpPr>
            <p:spPr bwMode="auto">
              <a:xfrm>
                <a:off x="3573" y="4574"/>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0"/>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8" name="Freeform 350">
                <a:extLst>
                  <a:ext uri="{FF2B5EF4-FFF2-40B4-BE49-F238E27FC236}">
                    <a16:creationId xmlns:a16="http://schemas.microsoft.com/office/drawing/2014/main" id="{2CAD76E7-BA15-4432-949C-F44B77967A3A}"/>
                  </a:ext>
                </a:extLst>
              </p:cNvPr>
              <p:cNvSpPr>
                <a:spLocks/>
              </p:cNvSpPr>
              <p:nvPr/>
            </p:nvSpPr>
            <p:spPr bwMode="auto">
              <a:xfrm>
                <a:off x="3573" y="4578"/>
                <a:ext cx="66" cy="15"/>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4"/>
                      <a:pt x="116" y="3"/>
                    </a:cubicBezTo>
                    <a:cubicBezTo>
                      <a:pt x="115" y="1"/>
                      <a:pt x="114" y="0"/>
                      <a:pt x="112" y="0"/>
                    </a:cubicBezTo>
                    <a:lnTo>
                      <a:pt x="3" y="21"/>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59" name="Freeform 351">
                <a:extLst>
                  <a:ext uri="{FF2B5EF4-FFF2-40B4-BE49-F238E27FC236}">
                    <a16:creationId xmlns:a16="http://schemas.microsoft.com/office/drawing/2014/main" id="{D49D54E4-CD52-4E89-A386-642B05C1B36C}"/>
                  </a:ext>
                </a:extLst>
              </p:cNvPr>
              <p:cNvSpPr>
                <a:spLocks/>
              </p:cNvSpPr>
              <p:nvPr/>
            </p:nvSpPr>
            <p:spPr bwMode="auto">
              <a:xfrm>
                <a:off x="3573" y="4581"/>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2"/>
                      <a:pt x="114" y="0"/>
                      <a:pt x="112" y="1"/>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0" name="Freeform 352">
                <a:extLst>
                  <a:ext uri="{FF2B5EF4-FFF2-40B4-BE49-F238E27FC236}">
                    <a16:creationId xmlns:a16="http://schemas.microsoft.com/office/drawing/2014/main" id="{57A4249B-B9BD-4932-83A9-B65226D3DB73}"/>
                  </a:ext>
                </a:extLst>
              </p:cNvPr>
              <p:cNvSpPr>
                <a:spLocks/>
              </p:cNvSpPr>
              <p:nvPr/>
            </p:nvSpPr>
            <p:spPr bwMode="auto">
              <a:xfrm>
                <a:off x="3573" y="4585"/>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1" name="Freeform 353">
                <a:extLst>
                  <a:ext uri="{FF2B5EF4-FFF2-40B4-BE49-F238E27FC236}">
                    <a16:creationId xmlns:a16="http://schemas.microsoft.com/office/drawing/2014/main" id="{6C628589-F115-4399-8D32-E77235502F45}"/>
                  </a:ext>
                </a:extLst>
              </p:cNvPr>
              <p:cNvSpPr>
                <a:spLocks/>
              </p:cNvSpPr>
              <p:nvPr/>
            </p:nvSpPr>
            <p:spPr bwMode="auto">
              <a:xfrm>
                <a:off x="3573" y="4589"/>
                <a:ext cx="66" cy="16"/>
              </a:xfrm>
              <a:custGeom>
                <a:avLst/>
                <a:gdLst>
                  <a:gd name="T0" fmla="*/ 4 w 116"/>
                  <a:gd name="T1" fmla="*/ 27 h 27"/>
                  <a:gd name="T2" fmla="*/ 113 w 116"/>
                  <a:gd name="T3" fmla="*/ 6 h 27"/>
                  <a:gd name="T4" fmla="*/ 116 w 116"/>
                  <a:gd name="T5" fmla="*/ 3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3"/>
                    </a:cubicBezTo>
                    <a:cubicBezTo>
                      <a:pt x="115" y="1"/>
                      <a:pt x="114" y="0"/>
                      <a:pt x="112" y="0"/>
                    </a:cubicBezTo>
                    <a:lnTo>
                      <a:pt x="3" y="20"/>
                    </a:lnTo>
                    <a:cubicBezTo>
                      <a:pt x="1" y="21"/>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2" name="Freeform 354">
                <a:extLst>
                  <a:ext uri="{FF2B5EF4-FFF2-40B4-BE49-F238E27FC236}">
                    <a16:creationId xmlns:a16="http://schemas.microsoft.com/office/drawing/2014/main" id="{261675EC-5B61-4787-9B4F-148A7131CDA2}"/>
                  </a:ext>
                </a:extLst>
              </p:cNvPr>
              <p:cNvSpPr>
                <a:spLocks/>
              </p:cNvSpPr>
              <p:nvPr/>
            </p:nvSpPr>
            <p:spPr bwMode="auto">
              <a:xfrm>
                <a:off x="3573" y="4593"/>
                <a:ext cx="66" cy="16"/>
              </a:xfrm>
              <a:custGeom>
                <a:avLst/>
                <a:gdLst>
                  <a:gd name="T0" fmla="*/ 4 w 116"/>
                  <a:gd name="T1" fmla="*/ 27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1"/>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3" name="Freeform 355">
                <a:extLst>
                  <a:ext uri="{FF2B5EF4-FFF2-40B4-BE49-F238E27FC236}">
                    <a16:creationId xmlns:a16="http://schemas.microsoft.com/office/drawing/2014/main" id="{DCDCDE86-8B0A-4B35-B962-C556FD9C94C4}"/>
                  </a:ext>
                </a:extLst>
              </p:cNvPr>
              <p:cNvSpPr>
                <a:spLocks/>
              </p:cNvSpPr>
              <p:nvPr/>
            </p:nvSpPr>
            <p:spPr bwMode="auto">
              <a:xfrm>
                <a:off x="3573" y="4597"/>
                <a:ext cx="66" cy="15"/>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5"/>
                      <a:pt x="116" y="3"/>
                    </a:cubicBezTo>
                    <a:cubicBezTo>
                      <a:pt x="115" y="1"/>
                      <a:pt x="114" y="0"/>
                      <a:pt x="112" y="0"/>
                    </a:cubicBezTo>
                    <a:lnTo>
                      <a:pt x="3" y="21"/>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4" name="Freeform 356">
                <a:extLst>
                  <a:ext uri="{FF2B5EF4-FFF2-40B4-BE49-F238E27FC236}">
                    <a16:creationId xmlns:a16="http://schemas.microsoft.com/office/drawing/2014/main" id="{7219D142-E01E-4848-980C-591B25A56A4D}"/>
                  </a:ext>
                </a:extLst>
              </p:cNvPr>
              <p:cNvSpPr>
                <a:spLocks/>
              </p:cNvSpPr>
              <p:nvPr/>
            </p:nvSpPr>
            <p:spPr bwMode="auto">
              <a:xfrm>
                <a:off x="3573" y="4600"/>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2"/>
                      <a:pt x="114" y="0"/>
                      <a:pt x="112" y="1"/>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5" name="Freeform 357">
                <a:extLst>
                  <a:ext uri="{FF2B5EF4-FFF2-40B4-BE49-F238E27FC236}">
                    <a16:creationId xmlns:a16="http://schemas.microsoft.com/office/drawing/2014/main" id="{FAB9C9CA-850C-44BD-B63C-40409D81118E}"/>
                  </a:ext>
                </a:extLst>
              </p:cNvPr>
              <p:cNvSpPr>
                <a:spLocks/>
              </p:cNvSpPr>
              <p:nvPr/>
            </p:nvSpPr>
            <p:spPr bwMode="auto">
              <a:xfrm>
                <a:off x="3573" y="4604"/>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6" name="Freeform 358">
                <a:extLst>
                  <a:ext uri="{FF2B5EF4-FFF2-40B4-BE49-F238E27FC236}">
                    <a16:creationId xmlns:a16="http://schemas.microsoft.com/office/drawing/2014/main" id="{189B1889-5557-4208-9FE6-742DB8B9E4BF}"/>
                  </a:ext>
                </a:extLst>
              </p:cNvPr>
              <p:cNvSpPr>
                <a:spLocks/>
              </p:cNvSpPr>
              <p:nvPr/>
            </p:nvSpPr>
            <p:spPr bwMode="auto">
              <a:xfrm>
                <a:off x="3573" y="4608"/>
                <a:ext cx="66" cy="15"/>
              </a:xfrm>
              <a:custGeom>
                <a:avLst/>
                <a:gdLst>
                  <a:gd name="T0" fmla="*/ 4 w 116"/>
                  <a:gd name="T1" fmla="*/ 27 h 27"/>
                  <a:gd name="T2" fmla="*/ 113 w 116"/>
                  <a:gd name="T3" fmla="*/ 6 h 27"/>
                  <a:gd name="T4" fmla="*/ 116 w 116"/>
                  <a:gd name="T5" fmla="*/ 3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3"/>
                    </a:cubicBezTo>
                    <a:cubicBezTo>
                      <a:pt x="115" y="1"/>
                      <a:pt x="114" y="0"/>
                      <a:pt x="112" y="0"/>
                    </a:cubicBezTo>
                    <a:lnTo>
                      <a:pt x="3" y="20"/>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7" name="Freeform 359">
                <a:extLst>
                  <a:ext uri="{FF2B5EF4-FFF2-40B4-BE49-F238E27FC236}">
                    <a16:creationId xmlns:a16="http://schemas.microsoft.com/office/drawing/2014/main" id="{B27E56D0-90D7-4628-8B7D-8421482B564D}"/>
                  </a:ext>
                </a:extLst>
              </p:cNvPr>
              <p:cNvSpPr>
                <a:spLocks/>
              </p:cNvSpPr>
              <p:nvPr/>
            </p:nvSpPr>
            <p:spPr bwMode="auto">
              <a:xfrm>
                <a:off x="3573" y="4611"/>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1"/>
                      <a:pt x="114" y="0"/>
                      <a:pt x="112" y="1"/>
                    </a:cubicBezTo>
                    <a:lnTo>
                      <a:pt x="3" y="21"/>
                    </a:lnTo>
                    <a:cubicBezTo>
                      <a:pt x="1" y="21"/>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8" name="Freeform 360">
                <a:extLst>
                  <a:ext uri="{FF2B5EF4-FFF2-40B4-BE49-F238E27FC236}">
                    <a16:creationId xmlns:a16="http://schemas.microsoft.com/office/drawing/2014/main" id="{6A3F370C-E21A-4CE7-BF11-8F7B031CCD0C}"/>
                  </a:ext>
                </a:extLst>
              </p:cNvPr>
              <p:cNvSpPr>
                <a:spLocks/>
              </p:cNvSpPr>
              <p:nvPr/>
            </p:nvSpPr>
            <p:spPr bwMode="auto">
              <a:xfrm>
                <a:off x="3573" y="4615"/>
                <a:ext cx="66" cy="16"/>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5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69" name="Freeform 361">
                <a:extLst>
                  <a:ext uri="{FF2B5EF4-FFF2-40B4-BE49-F238E27FC236}">
                    <a16:creationId xmlns:a16="http://schemas.microsoft.com/office/drawing/2014/main" id="{E04D3AD8-8323-4A95-BFB6-6FF2967698BB}"/>
                  </a:ext>
                </a:extLst>
              </p:cNvPr>
              <p:cNvSpPr>
                <a:spLocks/>
              </p:cNvSpPr>
              <p:nvPr/>
            </p:nvSpPr>
            <p:spPr bwMode="auto">
              <a:xfrm>
                <a:off x="3573" y="4619"/>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2"/>
                      <a:pt x="114" y="0"/>
                      <a:pt x="112" y="1"/>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0" name="Freeform 362">
                <a:extLst>
                  <a:ext uri="{FF2B5EF4-FFF2-40B4-BE49-F238E27FC236}">
                    <a16:creationId xmlns:a16="http://schemas.microsoft.com/office/drawing/2014/main" id="{11E55088-060D-4C75-8269-076761161469}"/>
                  </a:ext>
                </a:extLst>
              </p:cNvPr>
              <p:cNvSpPr>
                <a:spLocks/>
              </p:cNvSpPr>
              <p:nvPr/>
            </p:nvSpPr>
            <p:spPr bwMode="auto">
              <a:xfrm>
                <a:off x="3573" y="4623"/>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0"/>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1" name="Freeform 363">
                <a:extLst>
                  <a:ext uri="{FF2B5EF4-FFF2-40B4-BE49-F238E27FC236}">
                    <a16:creationId xmlns:a16="http://schemas.microsoft.com/office/drawing/2014/main" id="{643E2591-99D7-4C83-8987-7A95AB204507}"/>
                  </a:ext>
                </a:extLst>
              </p:cNvPr>
              <p:cNvSpPr>
                <a:spLocks/>
              </p:cNvSpPr>
              <p:nvPr/>
            </p:nvSpPr>
            <p:spPr bwMode="auto">
              <a:xfrm>
                <a:off x="3573" y="4627"/>
                <a:ext cx="66" cy="15"/>
              </a:xfrm>
              <a:custGeom>
                <a:avLst/>
                <a:gdLst>
                  <a:gd name="T0" fmla="*/ 4 w 116"/>
                  <a:gd name="T1" fmla="*/ 27 h 27"/>
                  <a:gd name="T2" fmla="*/ 113 w 116"/>
                  <a:gd name="T3" fmla="*/ 7 h 27"/>
                  <a:gd name="T4" fmla="*/ 116 w 116"/>
                  <a:gd name="T5" fmla="*/ 3 h 27"/>
                  <a:gd name="T6" fmla="*/ 112 w 116"/>
                  <a:gd name="T7" fmla="*/ 0 h 27"/>
                  <a:gd name="T8" fmla="*/ 3 w 116"/>
                  <a:gd name="T9" fmla="*/ 21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6"/>
                      <a:pt x="116" y="4"/>
                      <a:pt x="116" y="3"/>
                    </a:cubicBezTo>
                    <a:cubicBezTo>
                      <a:pt x="115" y="1"/>
                      <a:pt x="114" y="0"/>
                      <a:pt x="112" y="0"/>
                    </a:cubicBezTo>
                    <a:lnTo>
                      <a:pt x="3" y="21"/>
                    </a:lnTo>
                    <a:cubicBezTo>
                      <a:pt x="1" y="21"/>
                      <a:pt x="0" y="23"/>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2" name="Freeform 364">
                <a:extLst>
                  <a:ext uri="{FF2B5EF4-FFF2-40B4-BE49-F238E27FC236}">
                    <a16:creationId xmlns:a16="http://schemas.microsoft.com/office/drawing/2014/main" id="{AB7B0583-71A9-4EFD-968F-A66E0C20603B}"/>
                  </a:ext>
                </a:extLst>
              </p:cNvPr>
              <p:cNvSpPr>
                <a:spLocks/>
              </p:cNvSpPr>
              <p:nvPr/>
            </p:nvSpPr>
            <p:spPr bwMode="auto">
              <a:xfrm>
                <a:off x="3573" y="4630"/>
                <a:ext cx="66" cy="16"/>
              </a:xfrm>
              <a:custGeom>
                <a:avLst/>
                <a:gdLst>
                  <a:gd name="T0" fmla="*/ 4 w 116"/>
                  <a:gd name="T1" fmla="*/ 28 h 28"/>
                  <a:gd name="T2" fmla="*/ 113 w 116"/>
                  <a:gd name="T3" fmla="*/ 7 h 28"/>
                  <a:gd name="T4" fmla="*/ 116 w 116"/>
                  <a:gd name="T5" fmla="*/ 3 h 28"/>
                  <a:gd name="T6" fmla="*/ 112 w 116"/>
                  <a:gd name="T7" fmla="*/ 1 h 28"/>
                  <a:gd name="T8" fmla="*/ 3 w 116"/>
                  <a:gd name="T9" fmla="*/ 21 h 28"/>
                  <a:gd name="T10" fmla="*/ 0 w 116"/>
                  <a:gd name="T11" fmla="*/ 25 h 28"/>
                  <a:gd name="T12" fmla="*/ 4 w 11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8"/>
                    </a:moveTo>
                    <a:lnTo>
                      <a:pt x="113" y="7"/>
                    </a:lnTo>
                    <a:cubicBezTo>
                      <a:pt x="115" y="7"/>
                      <a:pt x="116" y="5"/>
                      <a:pt x="116" y="3"/>
                    </a:cubicBezTo>
                    <a:cubicBezTo>
                      <a:pt x="115" y="1"/>
                      <a:pt x="114" y="0"/>
                      <a:pt x="112" y="1"/>
                    </a:cubicBezTo>
                    <a:lnTo>
                      <a:pt x="3" y="21"/>
                    </a:lnTo>
                    <a:cubicBezTo>
                      <a:pt x="1" y="21"/>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3" name="Freeform 365">
                <a:extLst>
                  <a:ext uri="{FF2B5EF4-FFF2-40B4-BE49-F238E27FC236}">
                    <a16:creationId xmlns:a16="http://schemas.microsoft.com/office/drawing/2014/main" id="{420217B0-BF1A-4705-A603-A941A348DDB1}"/>
                  </a:ext>
                </a:extLst>
              </p:cNvPr>
              <p:cNvSpPr>
                <a:spLocks/>
              </p:cNvSpPr>
              <p:nvPr/>
            </p:nvSpPr>
            <p:spPr bwMode="auto">
              <a:xfrm>
                <a:off x="3573" y="4634"/>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6"/>
                      <a:pt x="116" y="5"/>
                      <a:pt x="116" y="3"/>
                    </a:cubicBezTo>
                    <a:cubicBezTo>
                      <a:pt x="115" y="1"/>
                      <a:pt x="114" y="0"/>
                      <a:pt x="112" y="0"/>
                    </a:cubicBezTo>
                    <a:lnTo>
                      <a:pt x="3" y="21"/>
                    </a:lnTo>
                    <a:cubicBezTo>
                      <a:pt x="1"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4" name="Freeform 366">
                <a:extLst>
                  <a:ext uri="{FF2B5EF4-FFF2-40B4-BE49-F238E27FC236}">
                    <a16:creationId xmlns:a16="http://schemas.microsoft.com/office/drawing/2014/main" id="{A1AFD504-7C3B-458F-A267-6A58D79D4913}"/>
                  </a:ext>
                </a:extLst>
              </p:cNvPr>
              <p:cNvSpPr>
                <a:spLocks/>
              </p:cNvSpPr>
              <p:nvPr/>
            </p:nvSpPr>
            <p:spPr bwMode="auto">
              <a:xfrm>
                <a:off x="3573" y="4638"/>
                <a:ext cx="66" cy="15"/>
              </a:xfrm>
              <a:custGeom>
                <a:avLst/>
                <a:gdLst>
                  <a:gd name="T0" fmla="*/ 4 w 116"/>
                  <a:gd name="T1" fmla="*/ 27 h 27"/>
                  <a:gd name="T2" fmla="*/ 113 w 116"/>
                  <a:gd name="T3" fmla="*/ 6 h 27"/>
                  <a:gd name="T4" fmla="*/ 116 w 116"/>
                  <a:gd name="T5" fmla="*/ 3 h 27"/>
                  <a:gd name="T6" fmla="*/ 112 w 116"/>
                  <a:gd name="T7" fmla="*/ 0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6"/>
                    </a:lnTo>
                    <a:cubicBezTo>
                      <a:pt x="115" y="6"/>
                      <a:pt x="116" y="4"/>
                      <a:pt x="116" y="3"/>
                    </a:cubicBezTo>
                    <a:cubicBezTo>
                      <a:pt x="115" y="1"/>
                      <a:pt x="114" y="0"/>
                      <a:pt x="112" y="0"/>
                    </a:cubicBezTo>
                    <a:lnTo>
                      <a:pt x="3" y="20"/>
                    </a:lnTo>
                    <a:cubicBezTo>
                      <a:pt x="1" y="21"/>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5" name="Freeform 367">
                <a:extLst>
                  <a:ext uri="{FF2B5EF4-FFF2-40B4-BE49-F238E27FC236}">
                    <a16:creationId xmlns:a16="http://schemas.microsoft.com/office/drawing/2014/main" id="{A7C3FE77-4882-40D9-BC74-40F2213AF8C9}"/>
                  </a:ext>
                </a:extLst>
              </p:cNvPr>
              <p:cNvSpPr>
                <a:spLocks/>
              </p:cNvSpPr>
              <p:nvPr/>
            </p:nvSpPr>
            <p:spPr bwMode="auto">
              <a:xfrm>
                <a:off x="3573" y="4641"/>
                <a:ext cx="66" cy="16"/>
              </a:xfrm>
              <a:custGeom>
                <a:avLst/>
                <a:gdLst>
                  <a:gd name="T0" fmla="*/ 4 w 116"/>
                  <a:gd name="T1" fmla="*/ 27 h 28"/>
                  <a:gd name="T2" fmla="*/ 113 w 116"/>
                  <a:gd name="T3" fmla="*/ 7 h 28"/>
                  <a:gd name="T4" fmla="*/ 116 w 116"/>
                  <a:gd name="T5" fmla="*/ 3 h 28"/>
                  <a:gd name="T6" fmla="*/ 112 w 116"/>
                  <a:gd name="T7" fmla="*/ 0 h 28"/>
                  <a:gd name="T8" fmla="*/ 3 w 116"/>
                  <a:gd name="T9" fmla="*/ 21 h 28"/>
                  <a:gd name="T10" fmla="*/ 0 w 116"/>
                  <a:gd name="T11" fmla="*/ 25 h 28"/>
                  <a:gd name="T12" fmla="*/ 4 w 116"/>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4" y="27"/>
                    </a:moveTo>
                    <a:lnTo>
                      <a:pt x="113" y="7"/>
                    </a:lnTo>
                    <a:cubicBezTo>
                      <a:pt x="115" y="7"/>
                      <a:pt x="116" y="5"/>
                      <a:pt x="116" y="3"/>
                    </a:cubicBezTo>
                    <a:cubicBezTo>
                      <a:pt x="115" y="1"/>
                      <a:pt x="114" y="0"/>
                      <a:pt x="112" y="0"/>
                    </a:cubicBezTo>
                    <a:lnTo>
                      <a:pt x="3" y="21"/>
                    </a:lnTo>
                    <a:cubicBezTo>
                      <a:pt x="1" y="21"/>
                      <a:pt x="0" y="23"/>
                      <a:pt x="0" y="25"/>
                    </a:cubicBezTo>
                    <a:cubicBezTo>
                      <a:pt x="1" y="27"/>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6" name="Freeform 368">
                <a:extLst>
                  <a:ext uri="{FF2B5EF4-FFF2-40B4-BE49-F238E27FC236}">
                    <a16:creationId xmlns:a16="http://schemas.microsoft.com/office/drawing/2014/main" id="{975D3369-1263-479C-8A14-BFDC5E14EBF4}"/>
                  </a:ext>
                </a:extLst>
              </p:cNvPr>
              <p:cNvSpPr>
                <a:spLocks/>
              </p:cNvSpPr>
              <p:nvPr/>
            </p:nvSpPr>
            <p:spPr bwMode="auto">
              <a:xfrm>
                <a:off x="3573" y="4645"/>
                <a:ext cx="66" cy="16"/>
              </a:xfrm>
              <a:custGeom>
                <a:avLst/>
                <a:gdLst>
                  <a:gd name="T0" fmla="*/ 4 w 116"/>
                  <a:gd name="T1" fmla="*/ 27 h 27"/>
                  <a:gd name="T2" fmla="*/ 113 w 116"/>
                  <a:gd name="T3" fmla="*/ 7 h 27"/>
                  <a:gd name="T4" fmla="*/ 116 w 116"/>
                  <a:gd name="T5" fmla="*/ 3 h 27"/>
                  <a:gd name="T6" fmla="*/ 112 w 116"/>
                  <a:gd name="T7" fmla="*/ 1 h 27"/>
                  <a:gd name="T8" fmla="*/ 3 w 116"/>
                  <a:gd name="T9" fmla="*/ 20 h 27"/>
                  <a:gd name="T10" fmla="*/ 0 w 116"/>
                  <a:gd name="T11" fmla="*/ 24 h 27"/>
                  <a:gd name="T12" fmla="*/ 4 w 11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16" h="27">
                    <a:moveTo>
                      <a:pt x="4" y="27"/>
                    </a:moveTo>
                    <a:lnTo>
                      <a:pt x="113" y="7"/>
                    </a:lnTo>
                    <a:cubicBezTo>
                      <a:pt x="115" y="7"/>
                      <a:pt x="116" y="5"/>
                      <a:pt x="116" y="3"/>
                    </a:cubicBezTo>
                    <a:cubicBezTo>
                      <a:pt x="116" y="2"/>
                      <a:pt x="114" y="0"/>
                      <a:pt x="112" y="1"/>
                    </a:cubicBezTo>
                    <a:lnTo>
                      <a:pt x="3" y="20"/>
                    </a:lnTo>
                    <a:cubicBezTo>
                      <a:pt x="1" y="20"/>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7" name="Freeform 369">
                <a:extLst>
                  <a:ext uri="{FF2B5EF4-FFF2-40B4-BE49-F238E27FC236}">
                    <a16:creationId xmlns:a16="http://schemas.microsoft.com/office/drawing/2014/main" id="{D9E3D306-2742-44CD-9446-D6AA5713162E}"/>
                  </a:ext>
                </a:extLst>
              </p:cNvPr>
              <p:cNvSpPr>
                <a:spLocks/>
              </p:cNvSpPr>
              <p:nvPr/>
            </p:nvSpPr>
            <p:spPr bwMode="auto">
              <a:xfrm>
                <a:off x="3573" y="4650"/>
                <a:ext cx="66" cy="14"/>
              </a:xfrm>
              <a:custGeom>
                <a:avLst/>
                <a:gdLst>
                  <a:gd name="T0" fmla="*/ 4 w 116"/>
                  <a:gd name="T1" fmla="*/ 24 h 25"/>
                  <a:gd name="T2" fmla="*/ 113 w 116"/>
                  <a:gd name="T3" fmla="*/ 6 h 25"/>
                  <a:gd name="T4" fmla="*/ 116 w 116"/>
                  <a:gd name="T5" fmla="*/ 3 h 25"/>
                  <a:gd name="T6" fmla="*/ 112 w 116"/>
                  <a:gd name="T7" fmla="*/ 0 h 25"/>
                  <a:gd name="T8" fmla="*/ 3 w 116"/>
                  <a:gd name="T9" fmla="*/ 18 h 25"/>
                  <a:gd name="T10" fmla="*/ 0 w 116"/>
                  <a:gd name="T11" fmla="*/ 22 h 25"/>
                  <a:gd name="T12" fmla="*/ 4 w 116"/>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116" h="25">
                    <a:moveTo>
                      <a:pt x="4" y="24"/>
                    </a:moveTo>
                    <a:lnTo>
                      <a:pt x="113" y="6"/>
                    </a:lnTo>
                    <a:cubicBezTo>
                      <a:pt x="115" y="6"/>
                      <a:pt x="116" y="5"/>
                      <a:pt x="116" y="3"/>
                    </a:cubicBezTo>
                    <a:cubicBezTo>
                      <a:pt x="116" y="1"/>
                      <a:pt x="114" y="0"/>
                      <a:pt x="112" y="0"/>
                    </a:cubicBezTo>
                    <a:lnTo>
                      <a:pt x="3" y="18"/>
                    </a:lnTo>
                    <a:cubicBezTo>
                      <a:pt x="1" y="18"/>
                      <a:pt x="0" y="20"/>
                      <a:pt x="0" y="22"/>
                    </a:cubicBezTo>
                    <a:cubicBezTo>
                      <a:pt x="0"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8" name="Freeform 370">
                <a:extLst>
                  <a:ext uri="{FF2B5EF4-FFF2-40B4-BE49-F238E27FC236}">
                    <a16:creationId xmlns:a16="http://schemas.microsoft.com/office/drawing/2014/main" id="{28FB1284-1B83-499E-AFA0-A7D581F64D0D}"/>
                  </a:ext>
                </a:extLst>
              </p:cNvPr>
              <p:cNvSpPr>
                <a:spLocks/>
              </p:cNvSpPr>
              <p:nvPr/>
            </p:nvSpPr>
            <p:spPr bwMode="auto">
              <a:xfrm>
                <a:off x="3573" y="4654"/>
                <a:ext cx="66" cy="14"/>
              </a:xfrm>
              <a:custGeom>
                <a:avLst/>
                <a:gdLst>
                  <a:gd name="T0" fmla="*/ 4 w 116"/>
                  <a:gd name="T1" fmla="*/ 24 h 24"/>
                  <a:gd name="T2" fmla="*/ 113 w 116"/>
                  <a:gd name="T3" fmla="*/ 6 h 24"/>
                  <a:gd name="T4" fmla="*/ 116 w 116"/>
                  <a:gd name="T5" fmla="*/ 3 h 24"/>
                  <a:gd name="T6" fmla="*/ 112 w 116"/>
                  <a:gd name="T7" fmla="*/ 0 h 24"/>
                  <a:gd name="T8" fmla="*/ 3 w 116"/>
                  <a:gd name="T9" fmla="*/ 17 h 24"/>
                  <a:gd name="T10" fmla="*/ 0 w 116"/>
                  <a:gd name="T11" fmla="*/ 21 h 24"/>
                  <a:gd name="T12" fmla="*/ 4 w 116"/>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16" h="24">
                    <a:moveTo>
                      <a:pt x="4" y="24"/>
                    </a:moveTo>
                    <a:lnTo>
                      <a:pt x="113" y="6"/>
                    </a:lnTo>
                    <a:cubicBezTo>
                      <a:pt x="115" y="6"/>
                      <a:pt x="116" y="5"/>
                      <a:pt x="116" y="3"/>
                    </a:cubicBezTo>
                    <a:cubicBezTo>
                      <a:pt x="116" y="1"/>
                      <a:pt x="114" y="0"/>
                      <a:pt x="112" y="0"/>
                    </a:cubicBezTo>
                    <a:lnTo>
                      <a:pt x="3" y="17"/>
                    </a:lnTo>
                    <a:cubicBezTo>
                      <a:pt x="1" y="17"/>
                      <a:pt x="0" y="19"/>
                      <a:pt x="0" y="21"/>
                    </a:cubicBezTo>
                    <a:cubicBezTo>
                      <a:pt x="0"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79" name="Freeform 371">
                <a:extLst>
                  <a:ext uri="{FF2B5EF4-FFF2-40B4-BE49-F238E27FC236}">
                    <a16:creationId xmlns:a16="http://schemas.microsoft.com/office/drawing/2014/main" id="{13E9D7D3-D02B-4C13-AD66-459815124A49}"/>
                  </a:ext>
                </a:extLst>
              </p:cNvPr>
              <p:cNvSpPr>
                <a:spLocks/>
              </p:cNvSpPr>
              <p:nvPr/>
            </p:nvSpPr>
            <p:spPr bwMode="auto">
              <a:xfrm>
                <a:off x="3573" y="4658"/>
                <a:ext cx="66" cy="12"/>
              </a:xfrm>
              <a:custGeom>
                <a:avLst/>
                <a:gdLst>
                  <a:gd name="T0" fmla="*/ 3 w 116"/>
                  <a:gd name="T1" fmla="*/ 21 h 21"/>
                  <a:gd name="T2" fmla="*/ 113 w 116"/>
                  <a:gd name="T3" fmla="*/ 6 h 21"/>
                  <a:gd name="T4" fmla="*/ 116 w 116"/>
                  <a:gd name="T5" fmla="*/ 3 h 21"/>
                  <a:gd name="T6" fmla="*/ 113 w 116"/>
                  <a:gd name="T7" fmla="*/ 0 h 21"/>
                  <a:gd name="T8" fmla="*/ 3 w 116"/>
                  <a:gd name="T9" fmla="*/ 15 h 21"/>
                  <a:gd name="T10" fmla="*/ 0 w 116"/>
                  <a:gd name="T11" fmla="*/ 18 h 21"/>
                  <a:gd name="T12" fmla="*/ 3 w 1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16" h="21">
                    <a:moveTo>
                      <a:pt x="3" y="21"/>
                    </a:moveTo>
                    <a:lnTo>
                      <a:pt x="113" y="6"/>
                    </a:lnTo>
                    <a:cubicBezTo>
                      <a:pt x="115" y="6"/>
                      <a:pt x="116" y="4"/>
                      <a:pt x="116" y="3"/>
                    </a:cubicBezTo>
                    <a:cubicBezTo>
                      <a:pt x="116" y="1"/>
                      <a:pt x="114" y="0"/>
                      <a:pt x="113" y="0"/>
                    </a:cubicBezTo>
                    <a:lnTo>
                      <a:pt x="3" y="15"/>
                    </a:lnTo>
                    <a:cubicBezTo>
                      <a:pt x="1" y="15"/>
                      <a:pt x="0" y="16"/>
                      <a:pt x="0" y="18"/>
                    </a:cubicBezTo>
                    <a:cubicBezTo>
                      <a:pt x="0" y="20"/>
                      <a:pt x="2" y="21"/>
                      <a:pt x="3"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0" name="Freeform 372">
                <a:extLst>
                  <a:ext uri="{FF2B5EF4-FFF2-40B4-BE49-F238E27FC236}">
                    <a16:creationId xmlns:a16="http://schemas.microsoft.com/office/drawing/2014/main" id="{320077A5-2200-465C-A854-1735EB6F999F}"/>
                  </a:ext>
                </a:extLst>
              </p:cNvPr>
              <p:cNvSpPr>
                <a:spLocks/>
              </p:cNvSpPr>
              <p:nvPr/>
            </p:nvSpPr>
            <p:spPr bwMode="auto">
              <a:xfrm>
                <a:off x="3514" y="4590"/>
                <a:ext cx="3" cy="81"/>
              </a:xfrm>
              <a:custGeom>
                <a:avLst/>
                <a:gdLst>
                  <a:gd name="T0" fmla="*/ 0 w 6"/>
                  <a:gd name="T1" fmla="*/ 3 h 142"/>
                  <a:gd name="T2" fmla="*/ 0 w 6"/>
                  <a:gd name="T3" fmla="*/ 139 h 142"/>
                  <a:gd name="T4" fmla="*/ 3 w 6"/>
                  <a:gd name="T5" fmla="*/ 142 h 142"/>
                  <a:gd name="T6" fmla="*/ 6 w 6"/>
                  <a:gd name="T7" fmla="*/ 139 h 142"/>
                  <a:gd name="T8" fmla="*/ 6 w 6"/>
                  <a:gd name="T9" fmla="*/ 3 h 142"/>
                  <a:gd name="T10" fmla="*/ 3 w 6"/>
                  <a:gd name="T11" fmla="*/ 0 h 142"/>
                  <a:gd name="T12" fmla="*/ 0 w 6"/>
                  <a:gd name="T13" fmla="*/ 3 h 142"/>
                </a:gdLst>
                <a:ahLst/>
                <a:cxnLst>
                  <a:cxn ang="0">
                    <a:pos x="T0" y="T1"/>
                  </a:cxn>
                  <a:cxn ang="0">
                    <a:pos x="T2" y="T3"/>
                  </a:cxn>
                  <a:cxn ang="0">
                    <a:pos x="T4" y="T5"/>
                  </a:cxn>
                  <a:cxn ang="0">
                    <a:pos x="T6" y="T7"/>
                  </a:cxn>
                  <a:cxn ang="0">
                    <a:pos x="T8" y="T9"/>
                  </a:cxn>
                  <a:cxn ang="0">
                    <a:pos x="T10" y="T11"/>
                  </a:cxn>
                  <a:cxn ang="0">
                    <a:pos x="T12" y="T13"/>
                  </a:cxn>
                </a:cxnLst>
                <a:rect l="0" t="0" r="r" b="b"/>
                <a:pathLst>
                  <a:path w="6" h="142">
                    <a:moveTo>
                      <a:pt x="0" y="3"/>
                    </a:moveTo>
                    <a:lnTo>
                      <a:pt x="0" y="139"/>
                    </a:lnTo>
                    <a:cubicBezTo>
                      <a:pt x="0" y="141"/>
                      <a:pt x="1" y="142"/>
                      <a:pt x="3" y="142"/>
                    </a:cubicBezTo>
                    <a:cubicBezTo>
                      <a:pt x="5" y="142"/>
                      <a:pt x="6" y="141"/>
                      <a:pt x="6" y="139"/>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1" name="Freeform 373">
                <a:extLst>
                  <a:ext uri="{FF2B5EF4-FFF2-40B4-BE49-F238E27FC236}">
                    <a16:creationId xmlns:a16="http://schemas.microsoft.com/office/drawing/2014/main" id="{E80F98BD-9B72-4489-AAF2-404DD53CE39D}"/>
                  </a:ext>
                </a:extLst>
              </p:cNvPr>
              <p:cNvSpPr>
                <a:spLocks/>
              </p:cNvSpPr>
              <p:nvPr/>
            </p:nvSpPr>
            <p:spPr bwMode="auto">
              <a:xfrm>
                <a:off x="3529" y="4587"/>
                <a:ext cx="4" cy="92"/>
              </a:xfrm>
              <a:custGeom>
                <a:avLst/>
                <a:gdLst>
                  <a:gd name="T0" fmla="*/ 0 w 7"/>
                  <a:gd name="T1" fmla="*/ 3 h 162"/>
                  <a:gd name="T2" fmla="*/ 0 w 7"/>
                  <a:gd name="T3" fmla="*/ 159 h 162"/>
                  <a:gd name="T4" fmla="*/ 3 w 7"/>
                  <a:gd name="T5" fmla="*/ 162 h 162"/>
                  <a:gd name="T6" fmla="*/ 7 w 7"/>
                  <a:gd name="T7" fmla="*/ 159 h 162"/>
                  <a:gd name="T8" fmla="*/ 7 w 7"/>
                  <a:gd name="T9" fmla="*/ 3 h 162"/>
                  <a:gd name="T10" fmla="*/ 3 w 7"/>
                  <a:gd name="T11" fmla="*/ 0 h 162"/>
                  <a:gd name="T12" fmla="*/ 0 w 7"/>
                  <a:gd name="T13" fmla="*/ 3 h 162"/>
                </a:gdLst>
                <a:ahLst/>
                <a:cxnLst>
                  <a:cxn ang="0">
                    <a:pos x="T0" y="T1"/>
                  </a:cxn>
                  <a:cxn ang="0">
                    <a:pos x="T2" y="T3"/>
                  </a:cxn>
                  <a:cxn ang="0">
                    <a:pos x="T4" y="T5"/>
                  </a:cxn>
                  <a:cxn ang="0">
                    <a:pos x="T6" y="T7"/>
                  </a:cxn>
                  <a:cxn ang="0">
                    <a:pos x="T8" y="T9"/>
                  </a:cxn>
                  <a:cxn ang="0">
                    <a:pos x="T10" y="T11"/>
                  </a:cxn>
                  <a:cxn ang="0">
                    <a:pos x="T12" y="T13"/>
                  </a:cxn>
                </a:cxnLst>
                <a:rect l="0" t="0" r="r" b="b"/>
                <a:pathLst>
                  <a:path w="7" h="162">
                    <a:moveTo>
                      <a:pt x="0" y="3"/>
                    </a:moveTo>
                    <a:lnTo>
                      <a:pt x="0" y="159"/>
                    </a:lnTo>
                    <a:cubicBezTo>
                      <a:pt x="0" y="161"/>
                      <a:pt x="1" y="162"/>
                      <a:pt x="3" y="162"/>
                    </a:cubicBezTo>
                    <a:cubicBezTo>
                      <a:pt x="5" y="162"/>
                      <a:pt x="7" y="161"/>
                      <a:pt x="7" y="159"/>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2" name="Freeform 374">
                <a:extLst>
                  <a:ext uri="{FF2B5EF4-FFF2-40B4-BE49-F238E27FC236}">
                    <a16:creationId xmlns:a16="http://schemas.microsoft.com/office/drawing/2014/main" id="{C8CBB782-DB5B-4E4E-8764-AB1C3F97489B}"/>
                  </a:ext>
                </a:extLst>
              </p:cNvPr>
              <p:cNvSpPr>
                <a:spLocks/>
              </p:cNvSpPr>
              <p:nvPr/>
            </p:nvSpPr>
            <p:spPr bwMode="auto">
              <a:xfrm>
                <a:off x="3543" y="4584"/>
                <a:ext cx="4" cy="93"/>
              </a:xfrm>
              <a:custGeom>
                <a:avLst/>
                <a:gdLst>
                  <a:gd name="T0" fmla="*/ 0 w 6"/>
                  <a:gd name="T1" fmla="*/ 4 h 164"/>
                  <a:gd name="T2" fmla="*/ 0 w 6"/>
                  <a:gd name="T3" fmla="*/ 161 h 164"/>
                  <a:gd name="T4" fmla="*/ 3 w 6"/>
                  <a:gd name="T5" fmla="*/ 164 h 164"/>
                  <a:gd name="T6" fmla="*/ 6 w 6"/>
                  <a:gd name="T7" fmla="*/ 161 h 164"/>
                  <a:gd name="T8" fmla="*/ 6 w 6"/>
                  <a:gd name="T9" fmla="*/ 4 h 164"/>
                  <a:gd name="T10" fmla="*/ 3 w 6"/>
                  <a:gd name="T11" fmla="*/ 0 h 164"/>
                  <a:gd name="T12" fmla="*/ 0 w 6"/>
                  <a:gd name="T13" fmla="*/ 4 h 164"/>
                </a:gdLst>
                <a:ahLst/>
                <a:cxnLst>
                  <a:cxn ang="0">
                    <a:pos x="T0" y="T1"/>
                  </a:cxn>
                  <a:cxn ang="0">
                    <a:pos x="T2" y="T3"/>
                  </a:cxn>
                  <a:cxn ang="0">
                    <a:pos x="T4" y="T5"/>
                  </a:cxn>
                  <a:cxn ang="0">
                    <a:pos x="T6" y="T7"/>
                  </a:cxn>
                  <a:cxn ang="0">
                    <a:pos x="T8" y="T9"/>
                  </a:cxn>
                  <a:cxn ang="0">
                    <a:pos x="T10" y="T11"/>
                  </a:cxn>
                  <a:cxn ang="0">
                    <a:pos x="T12" y="T13"/>
                  </a:cxn>
                </a:cxnLst>
                <a:rect l="0" t="0" r="r" b="b"/>
                <a:pathLst>
                  <a:path w="6" h="164">
                    <a:moveTo>
                      <a:pt x="0" y="4"/>
                    </a:moveTo>
                    <a:lnTo>
                      <a:pt x="0" y="161"/>
                    </a:lnTo>
                    <a:cubicBezTo>
                      <a:pt x="0" y="162"/>
                      <a:pt x="1" y="164"/>
                      <a:pt x="3" y="164"/>
                    </a:cubicBezTo>
                    <a:cubicBezTo>
                      <a:pt x="5" y="164"/>
                      <a:pt x="6" y="162"/>
                      <a:pt x="6" y="161"/>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3" name="Freeform 375">
                <a:extLst>
                  <a:ext uri="{FF2B5EF4-FFF2-40B4-BE49-F238E27FC236}">
                    <a16:creationId xmlns:a16="http://schemas.microsoft.com/office/drawing/2014/main" id="{62C64492-3168-43FA-852B-5A55854959A6}"/>
                  </a:ext>
                </a:extLst>
              </p:cNvPr>
              <p:cNvSpPr>
                <a:spLocks/>
              </p:cNvSpPr>
              <p:nvPr/>
            </p:nvSpPr>
            <p:spPr bwMode="auto">
              <a:xfrm>
                <a:off x="3501" y="4582"/>
                <a:ext cx="59" cy="20"/>
              </a:xfrm>
              <a:custGeom>
                <a:avLst/>
                <a:gdLst>
                  <a:gd name="T0" fmla="*/ 4 w 104"/>
                  <a:gd name="T1" fmla="*/ 36 h 36"/>
                  <a:gd name="T2" fmla="*/ 101 w 104"/>
                  <a:gd name="T3" fmla="*/ 7 h 36"/>
                  <a:gd name="T4" fmla="*/ 104 w 104"/>
                  <a:gd name="T5" fmla="*/ 3 h 36"/>
                  <a:gd name="T6" fmla="*/ 99 w 104"/>
                  <a:gd name="T7" fmla="*/ 1 h 36"/>
                  <a:gd name="T8" fmla="*/ 2 w 104"/>
                  <a:gd name="T9" fmla="*/ 30 h 36"/>
                  <a:gd name="T10" fmla="*/ 0 w 104"/>
                  <a:gd name="T11" fmla="*/ 34 h 36"/>
                  <a:gd name="T12" fmla="*/ 4 w 10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04" h="36">
                    <a:moveTo>
                      <a:pt x="4" y="36"/>
                    </a:moveTo>
                    <a:lnTo>
                      <a:pt x="101" y="7"/>
                    </a:lnTo>
                    <a:cubicBezTo>
                      <a:pt x="103" y="7"/>
                      <a:pt x="104" y="5"/>
                      <a:pt x="104" y="3"/>
                    </a:cubicBezTo>
                    <a:cubicBezTo>
                      <a:pt x="103" y="1"/>
                      <a:pt x="101" y="0"/>
                      <a:pt x="99" y="1"/>
                    </a:cubicBezTo>
                    <a:lnTo>
                      <a:pt x="2" y="30"/>
                    </a:lnTo>
                    <a:cubicBezTo>
                      <a:pt x="1" y="30"/>
                      <a:pt x="0" y="32"/>
                      <a:pt x="0" y="34"/>
                    </a:cubicBezTo>
                    <a:cubicBezTo>
                      <a:pt x="1" y="35"/>
                      <a:pt x="2" y="36"/>
                      <a:pt x="4" y="3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4" name="Freeform 376">
                <a:extLst>
                  <a:ext uri="{FF2B5EF4-FFF2-40B4-BE49-F238E27FC236}">
                    <a16:creationId xmlns:a16="http://schemas.microsoft.com/office/drawing/2014/main" id="{2220B12F-F1A9-49A9-9725-2CBC41B41895}"/>
                  </a:ext>
                </a:extLst>
              </p:cNvPr>
              <p:cNvSpPr>
                <a:spLocks/>
              </p:cNvSpPr>
              <p:nvPr/>
            </p:nvSpPr>
            <p:spPr bwMode="auto">
              <a:xfrm>
                <a:off x="3501" y="4586"/>
                <a:ext cx="59" cy="19"/>
              </a:xfrm>
              <a:custGeom>
                <a:avLst/>
                <a:gdLst>
                  <a:gd name="T0" fmla="*/ 5 w 105"/>
                  <a:gd name="T1" fmla="*/ 33 h 33"/>
                  <a:gd name="T2" fmla="*/ 103 w 105"/>
                  <a:gd name="T3" fmla="*/ 6 h 33"/>
                  <a:gd name="T4" fmla="*/ 105 w 105"/>
                  <a:gd name="T5" fmla="*/ 2 h 33"/>
                  <a:gd name="T6" fmla="*/ 101 w 105"/>
                  <a:gd name="T7" fmla="*/ 0 h 33"/>
                  <a:gd name="T8" fmla="*/ 3 w 105"/>
                  <a:gd name="T9" fmla="*/ 27 h 33"/>
                  <a:gd name="T10" fmla="*/ 1 w 105"/>
                  <a:gd name="T11" fmla="*/ 31 h 33"/>
                  <a:gd name="T12" fmla="*/ 5 w 10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05" h="33">
                    <a:moveTo>
                      <a:pt x="5" y="33"/>
                    </a:moveTo>
                    <a:lnTo>
                      <a:pt x="103" y="6"/>
                    </a:lnTo>
                    <a:cubicBezTo>
                      <a:pt x="104" y="6"/>
                      <a:pt x="105" y="4"/>
                      <a:pt x="105" y="2"/>
                    </a:cubicBezTo>
                    <a:cubicBezTo>
                      <a:pt x="104" y="1"/>
                      <a:pt x="103" y="0"/>
                      <a:pt x="101" y="0"/>
                    </a:cubicBezTo>
                    <a:lnTo>
                      <a:pt x="3" y="27"/>
                    </a:lnTo>
                    <a:cubicBezTo>
                      <a:pt x="1" y="27"/>
                      <a:pt x="0" y="29"/>
                      <a:pt x="1" y="31"/>
                    </a:cubicBezTo>
                    <a:cubicBezTo>
                      <a:pt x="1" y="32"/>
                      <a:pt x="3" y="33"/>
                      <a:pt x="5"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5" name="Freeform 377">
                <a:extLst>
                  <a:ext uri="{FF2B5EF4-FFF2-40B4-BE49-F238E27FC236}">
                    <a16:creationId xmlns:a16="http://schemas.microsoft.com/office/drawing/2014/main" id="{B450B48E-8D3C-477E-92CE-48CC2D80E591}"/>
                  </a:ext>
                </a:extLst>
              </p:cNvPr>
              <p:cNvSpPr>
                <a:spLocks/>
              </p:cNvSpPr>
              <p:nvPr/>
            </p:nvSpPr>
            <p:spPr bwMode="auto">
              <a:xfrm>
                <a:off x="3501" y="4590"/>
                <a:ext cx="59" cy="19"/>
              </a:xfrm>
              <a:custGeom>
                <a:avLst/>
                <a:gdLst>
                  <a:gd name="T0" fmla="*/ 5 w 105"/>
                  <a:gd name="T1" fmla="*/ 33 h 33"/>
                  <a:gd name="T2" fmla="*/ 103 w 105"/>
                  <a:gd name="T3" fmla="*/ 7 h 33"/>
                  <a:gd name="T4" fmla="*/ 105 w 105"/>
                  <a:gd name="T5" fmla="*/ 3 h 33"/>
                  <a:gd name="T6" fmla="*/ 101 w 105"/>
                  <a:gd name="T7" fmla="*/ 1 h 33"/>
                  <a:gd name="T8" fmla="*/ 3 w 105"/>
                  <a:gd name="T9" fmla="*/ 26 h 33"/>
                  <a:gd name="T10" fmla="*/ 1 w 105"/>
                  <a:gd name="T11" fmla="*/ 30 h 33"/>
                  <a:gd name="T12" fmla="*/ 5 w 10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05" h="33">
                    <a:moveTo>
                      <a:pt x="5" y="33"/>
                    </a:moveTo>
                    <a:lnTo>
                      <a:pt x="103" y="7"/>
                    </a:lnTo>
                    <a:cubicBezTo>
                      <a:pt x="104" y="7"/>
                      <a:pt x="105" y="5"/>
                      <a:pt x="105" y="3"/>
                    </a:cubicBezTo>
                    <a:cubicBezTo>
                      <a:pt x="105" y="1"/>
                      <a:pt x="103" y="0"/>
                      <a:pt x="101" y="1"/>
                    </a:cubicBezTo>
                    <a:lnTo>
                      <a:pt x="3" y="26"/>
                    </a:lnTo>
                    <a:cubicBezTo>
                      <a:pt x="1" y="27"/>
                      <a:pt x="0" y="28"/>
                      <a:pt x="1" y="30"/>
                    </a:cubicBezTo>
                    <a:cubicBezTo>
                      <a:pt x="1" y="32"/>
                      <a:pt x="3" y="33"/>
                      <a:pt x="5"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6" name="Freeform 378">
                <a:extLst>
                  <a:ext uri="{FF2B5EF4-FFF2-40B4-BE49-F238E27FC236}">
                    <a16:creationId xmlns:a16="http://schemas.microsoft.com/office/drawing/2014/main" id="{5FB370BE-8AE9-4739-A490-1C43053FD95B}"/>
                  </a:ext>
                </a:extLst>
              </p:cNvPr>
              <p:cNvSpPr>
                <a:spLocks/>
              </p:cNvSpPr>
              <p:nvPr/>
            </p:nvSpPr>
            <p:spPr bwMode="auto">
              <a:xfrm>
                <a:off x="3501" y="4594"/>
                <a:ext cx="60" cy="18"/>
              </a:xfrm>
              <a:custGeom>
                <a:avLst/>
                <a:gdLst>
                  <a:gd name="T0" fmla="*/ 4 w 106"/>
                  <a:gd name="T1" fmla="*/ 30 h 31"/>
                  <a:gd name="T2" fmla="*/ 103 w 106"/>
                  <a:gd name="T3" fmla="*/ 7 h 31"/>
                  <a:gd name="T4" fmla="*/ 105 w 106"/>
                  <a:gd name="T5" fmla="*/ 3 h 31"/>
                  <a:gd name="T6" fmla="*/ 101 w 106"/>
                  <a:gd name="T7" fmla="*/ 1 h 31"/>
                  <a:gd name="T8" fmla="*/ 3 w 106"/>
                  <a:gd name="T9" fmla="*/ 24 h 31"/>
                  <a:gd name="T10" fmla="*/ 0 w 106"/>
                  <a:gd name="T11" fmla="*/ 28 h 31"/>
                  <a:gd name="T12" fmla="*/ 4 w 106"/>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106" h="31">
                    <a:moveTo>
                      <a:pt x="4" y="30"/>
                    </a:moveTo>
                    <a:lnTo>
                      <a:pt x="103" y="7"/>
                    </a:lnTo>
                    <a:cubicBezTo>
                      <a:pt x="105" y="7"/>
                      <a:pt x="106" y="5"/>
                      <a:pt x="105" y="3"/>
                    </a:cubicBezTo>
                    <a:cubicBezTo>
                      <a:pt x="105" y="1"/>
                      <a:pt x="103" y="0"/>
                      <a:pt x="101" y="1"/>
                    </a:cubicBezTo>
                    <a:lnTo>
                      <a:pt x="3" y="24"/>
                    </a:lnTo>
                    <a:cubicBezTo>
                      <a:pt x="1" y="24"/>
                      <a:pt x="0" y="26"/>
                      <a:pt x="0" y="28"/>
                    </a:cubicBezTo>
                    <a:cubicBezTo>
                      <a:pt x="1" y="30"/>
                      <a:pt x="2" y="31"/>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7" name="Freeform 379">
                <a:extLst>
                  <a:ext uri="{FF2B5EF4-FFF2-40B4-BE49-F238E27FC236}">
                    <a16:creationId xmlns:a16="http://schemas.microsoft.com/office/drawing/2014/main" id="{2F41B9F5-301F-4433-B07C-A1758A610FAD}"/>
                  </a:ext>
                </a:extLst>
              </p:cNvPr>
              <p:cNvSpPr>
                <a:spLocks/>
              </p:cNvSpPr>
              <p:nvPr/>
            </p:nvSpPr>
            <p:spPr bwMode="auto">
              <a:xfrm>
                <a:off x="3501" y="4598"/>
                <a:ext cx="60" cy="17"/>
              </a:xfrm>
              <a:custGeom>
                <a:avLst/>
                <a:gdLst>
                  <a:gd name="T0" fmla="*/ 4 w 106"/>
                  <a:gd name="T1" fmla="*/ 29 h 29"/>
                  <a:gd name="T2" fmla="*/ 103 w 106"/>
                  <a:gd name="T3" fmla="*/ 7 h 29"/>
                  <a:gd name="T4" fmla="*/ 105 w 106"/>
                  <a:gd name="T5" fmla="*/ 3 h 29"/>
                  <a:gd name="T6" fmla="*/ 102 w 106"/>
                  <a:gd name="T7" fmla="*/ 0 h 29"/>
                  <a:gd name="T8" fmla="*/ 3 w 106"/>
                  <a:gd name="T9" fmla="*/ 22 h 29"/>
                  <a:gd name="T10" fmla="*/ 0 w 106"/>
                  <a:gd name="T11" fmla="*/ 26 h 29"/>
                  <a:gd name="T12" fmla="*/ 4 w 106"/>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06" h="29">
                    <a:moveTo>
                      <a:pt x="4" y="29"/>
                    </a:moveTo>
                    <a:lnTo>
                      <a:pt x="103" y="7"/>
                    </a:lnTo>
                    <a:cubicBezTo>
                      <a:pt x="105" y="6"/>
                      <a:pt x="106" y="5"/>
                      <a:pt x="105" y="3"/>
                    </a:cubicBezTo>
                    <a:cubicBezTo>
                      <a:pt x="105" y="1"/>
                      <a:pt x="103" y="0"/>
                      <a:pt x="102" y="0"/>
                    </a:cubicBezTo>
                    <a:lnTo>
                      <a:pt x="3" y="22"/>
                    </a:lnTo>
                    <a:cubicBezTo>
                      <a:pt x="1" y="23"/>
                      <a:pt x="0" y="24"/>
                      <a:pt x="0" y="26"/>
                    </a:cubicBezTo>
                    <a:cubicBezTo>
                      <a:pt x="1"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8" name="Freeform 380">
                <a:extLst>
                  <a:ext uri="{FF2B5EF4-FFF2-40B4-BE49-F238E27FC236}">
                    <a16:creationId xmlns:a16="http://schemas.microsoft.com/office/drawing/2014/main" id="{35B94393-57A8-4045-A6E3-4BC940F240FD}"/>
                  </a:ext>
                </a:extLst>
              </p:cNvPr>
              <p:cNvSpPr>
                <a:spLocks/>
              </p:cNvSpPr>
              <p:nvPr/>
            </p:nvSpPr>
            <p:spPr bwMode="auto">
              <a:xfrm>
                <a:off x="3501" y="4602"/>
                <a:ext cx="60" cy="16"/>
              </a:xfrm>
              <a:custGeom>
                <a:avLst/>
                <a:gdLst>
                  <a:gd name="T0" fmla="*/ 4 w 106"/>
                  <a:gd name="T1" fmla="*/ 29 h 29"/>
                  <a:gd name="T2" fmla="*/ 103 w 106"/>
                  <a:gd name="T3" fmla="*/ 7 h 29"/>
                  <a:gd name="T4" fmla="*/ 105 w 106"/>
                  <a:gd name="T5" fmla="*/ 3 h 29"/>
                  <a:gd name="T6" fmla="*/ 102 w 106"/>
                  <a:gd name="T7" fmla="*/ 0 h 29"/>
                  <a:gd name="T8" fmla="*/ 3 w 106"/>
                  <a:gd name="T9" fmla="*/ 22 h 29"/>
                  <a:gd name="T10" fmla="*/ 0 w 106"/>
                  <a:gd name="T11" fmla="*/ 26 h 29"/>
                  <a:gd name="T12" fmla="*/ 4 w 106"/>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06" h="29">
                    <a:moveTo>
                      <a:pt x="4" y="29"/>
                    </a:moveTo>
                    <a:lnTo>
                      <a:pt x="103" y="7"/>
                    </a:lnTo>
                    <a:cubicBezTo>
                      <a:pt x="105" y="6"/>
                      <a:pt x="106" y="5"/>
                      <a:pt x="105" y="3"/>
                    </a:cubicBezTo>
                    <a:cubicBezTo>
                      <a:pt x="105" y="1"/>
                      <a:pt x="103" y="0"/>
                      <a:pt x="102" y="0"/>
                    </a:cubicBezTo>
                    <a:lnTo>
                      <a:pt x="3" y="22"/>
                    </a:lnTo>
                    <a:cubicBezTo>
                      <a:pt x="1" y="23"/>
                      <a:pt x="0" y="25"/>
                      <a:pt x="0" y="26"/>
                    </a:cubicBezTo>
                    <a:cubicBezTo>
                      <a:pt x="1"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89" name="Freeform 381">
                <a:extLst>
                  <a:ext uri="{FF2B5EF4-FFF2-40B4-BE49-F238E27FC236}">
                    <a16:creationId xmlns:a16="http://schemas.microsoft.com/office/drawing/2014/main" id="{D78AE006-07ED-451F-807D-17AF7001014D}"/>
                  </a:ext>
                </a:extLst>
              </p:cNvPr>
              <p:cNvSpPr>
                <a:spLocks/>
              </p:cNvSpPr>
              <p:nvPr/>
            </p:nvSpPr>
            <p:spPr bwMode="auto">
              <a:xfrm>
                <a:off x="3501" y="4606"/>
                <a:ext cx="60" cy="16"/>
              </a:xfrm>
              <a:custGeom>
                <a:avLst/>
                <a:gdLst>
                  <a:gd name="T0" fmla="*/ 4 w 106"/>
                  <a:gd name="T1" fmla="*/ 28 h 28"/>
                  <a:gd name="T2" fmla="*/ 103 w 106"/>
                  <a:gd name="T3" fmla="*/ 7 h 28"/>
                  <a:gd name="T4" fmla="*/ 106 w 106"/>
                  <a:gd name="T5" fmla="*/ 3 h 28"/>
                  <a:gd name="T6" fmla="*/ 102 w 106"/>
                  <a:gd name="T7" fmla="*/ 1 h 28"/>
                  <a:gd name="T8" fmla="*/ 3 w 106"/>
                  <a:gd name="T9" fmla="*/ 22 h 28"/>
                  <a:gd name="T10" fmla="*/ 0 w 106"/>
                  <a:gd name="T11" fmla="*/ 26 h 28"/>
                  <a:gd name="T12" fmla="*/ 4 w 106"/>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06" h="28">
                    <a:moveTo>
                      <a:pt x="4" y="28"/>
                    </a:moveTo>
                    <a:lnTo>
                      <a:pt x="103" y="7"/>
                    </a:lnTo>
                    <a:cubicBezTo>
                      <a:pt x="105" y="7"/>
                      <a:pt x="106" y="5"/>
                      <a:pt x="106" y="3"/>
                    </a:cubicBezTo>
                    <a:cubicBezTo>
                      <a:pt x="105" y="2"/>
                      <a:pt x="103" y="0"/>
                      <a:pt x="102" y="1"/>
                    </a:cubicBezTo>
                    <a:lnTo>
                      <a:pt x="3" y="22"/>
                    </a:lnTo>
                    <a:cubicBezTo>
                      <a:pt x="1" y="22"/>
                      <a:pt x="0" y="24"/>
                      <a:pt x="0" y="26"/>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0" name="Freeform 382">
                <a:extLst>
                  <a:ext uri="{FF2B5EF4-FFF2-40B4-BE49-F238E27FC236}">
                    <a16:creationId xmlns:a16="http://schemas.microsoft.com/office/drawing/2014/main" id="{2A81DF24-FDE2-4536-B6D7-7E9956D84221}"/>
                  </a:ext>
                </a:extLst>
              </p:cNvPr>
              <p:cNvSpPr>
                <a:spLocks/>
              </p:cNvSpPr>
              <p:nvPr/>
            </p:nvSpPr>
            <p:spPr bwMode="auto">
              <a:xfrm>
                <a:off x="3501" y="4610"/>
                <a:ext cx="60" cy="15"/>
              </a:xfrm>
              <a:custGeom>
                <a:avLst/>
                <a:gdLst>
                  <a:gd name="T0" fmla="*/ 4 w 106"/>
                  <a:gd name="T1" fmla="*/ 27 h 27"/>
                  <a:gd name="T2" fmla="*/ 103 w 106"/>
                  <a:gd name="T3" fmla="*/ 7 h 27"/>
                  <a:gd name="T4" fmla="*/ 106 w 106"/>
                  <a:gd name="T5" fmla="*/ 3 h 27"/>
                  <a:gd name="T6" fmla="*/ 102 w 106"/>
                  <a:gd name="T7" fmla="*/ 0 h 27"/>
                  <a:gd name="T8" fmla="*/ 2 w 106"/>
                  <a:gd name="T9" fmla="*/ 20 h 27"/>
                  <a:gd name="T10" fmla="*/ 0 w 106"/>
                  <a:gd name="T11" fmla="*/ 24 h 27"/>
                  <a:gd name="T12" fmla="*/ 4 w 10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06" h="27">
                    <a:moveTo>
                      <a:pt x="4" y="27"/>
                    </a:moveTo>
                    <a:lnTo>
                      <a:pt x="103" y="7"/>
                    </a:lnTo>
                    <a:cubicBezTo>
                      <a:pt x="105" y="7"/>
                      <a:pt x="106" y="5"/>
                      <a:pt x="106" y="3"/>
                    </a:cubicBezTo>
                    <a:cubicBezTo>
                      <a:pt x="105" y="1"/>
                      <a:pt x="104" y="0"/>
                      <a:pt x="102" y="0"/>
                    </a:cubicBezTo>
                    <a:lnTo>
                      <a:pt x="2" y="20"/>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1" name="Freeform 383">
                <a:extLst>
                  <a:ext uri="{FF2B5EF4-FFF2-40B4-BE49-F238E27FC236}">
                    <a16:creationId xmlns:a16="http://schemas.microsoft.com/office/drawing/2014/main" id="{51B1B5E1-BF3F-457D-A717-AEA65BB8EF02}"/>
                  </a:ext>
                </a:extLst>
              </p:cNvPr>
              <p:cNvSpPr>
                <a:spLocks/>
              </p:cNvSpPr>
              <p:nvPr/>
            </p:nvSpPr>
            <p:spPr bwMode="auto">
              <a:xfrm>
                <a:off x="3501" y="4614"/>
                <a:ext cx="60" cy="15"/>
              </a:xfrm>
              <a:custGeom>
                <a:avLst/>
                <a:gdLst>
                  <a:gd name="T0" fmla="*/ 4 w 106"/>
                  <a:gd name="T1" fmla="*/ 27 h 27"/>
                  <a:gd name="T2" fmla="*/ 103 w 106"/>
                  <a:gd name="T3" fmla="*/ 7 h 27"/>
                  <a:gd name="T4" fmla="*/ 106 w 106"/>
                  <a:gd name="T5" fmla="*/ 3 h 27"/>
                  <a:gd name="T6" fmla="*/ 102 w 106"/>
                  <a:gd name="T7" fmla="*/ 0 h 27"/>
                  <a:gd name="T8" fmla="*/ 2 w 106"/>
                  <a:gd name="T9" fmla="*/ 20 h 27"/>
                  <a:gd name="T10" fmla="*/ 0 w 106"/>
                  <a:gd name="T11" fmla="*/ 24 h 27"/>
                  <a:gd name="T12" fmla="*/ 4 w 106"/>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106" h="27">
                    <a:moveTo>
                      <a:pt x="4" y="27"/>
                    </a:moveTo>
                    <a:lnTo>
                      <a:pt x="103" y="7"/>
                    </a:lnTo>
                    <a:cubicBezTo>
                      <a:pt x="105" y="6"/>
                      <a:pt x="106" y="5"/>
                      <a:pt x="106" y="3"/>
                    </a:cubicBezTo>
                    <a:cubicBezTo>
                      <a:pt x="105" y="1"/>
                      <a:pt x="104" y="0"/>
                      <a:pt x="102" y="0"/>
                    </a:cubicBezTo>
                    <a:lnTo>
                      <a:pt x="2" y="20"/>
                    </a:lnTo>
                    <a:cubicBezTo>
                      <a:pt x="1" y="20"/>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2" name="Freeform 384">
                <a:extLst>
                  <a:ext uri="{FF2B5EF4-FFF2-40B4-BE49-F238E27FC236}">
                    <a16:creationId xmlns:a16="http://schemas.microsoft.com/office/drawing/2014/main" id="{3DC98671-20E5-487E-9836-1D87CC0A1DEF}"/>
                  </a:ext>
                </a:extLst>
              </p:cNvPr>
              <p:cNvSpPr>
                <a:spLocks/>
              </p:cNvSpPr>
              <p:nvPr/>
            </p:nvSpPr>
            <p:spPr bwMode="auto">
              <a:xfrm>
                <a:off x="3501" y="4618"/>
                <a:ext cx="60" cy="15"/>
              </a:xfrm>
              <a:custGeom>
                <a:avLst/>
                <a:gdLst>
                  <a:gd name="T0" fmla="*/ 4 w 106"/>
                  <a:gd name="T1" fmla="*/ 26 h 27"/>
                  <a:gd name="T2" fmla="*/ 103 w 106"/>
                  <a:gd name="T3" fmla="*/ 7 h 27"/>
                  <a:gd name="T4" fmla="*/ 106 w 106"/>
                  <a:gd name="T5" fmla="*/ 3 h 27"/>
                  <a:gd name="T6" fmla="*/ 102 w 106"/>
                  <a:gd name="T7" fmla="*/ 0 h 27"/>
                  <a:gd name="T8" fmla="*/ 2 w 106"/>
                  <a:gd name="T9" fmla="*/ 20 h 27"/>
                  <a:gd name="T10" fmla="*/ 0 w 106"/>
                  <a:gd name="T11" fmla="*/ 24 h 27"/>
                  <a:gd name="T12" fmla="*/ 4 w 106"/>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106" h="27">
                    <a:moveTo>
                      <a:pt x="4" y="26"/>
                    </a:moveTo>
                    <a:lnTo>
                      <a:pt x="103" y="7"/>
                    </a:lnTo>
                    <a:cubicBezTo>
                      <a:pt x="105" y="6"/>
                      <a:pt x="106" y="4"/>
                      <a:pt x="106" y="3"/>
                    </a:cubicBezTo>
                    <a:cubicBezTo>
                      <a:pt x="105" y="1"/>
                      <a:pt x="104" y="0"/>
                      <a:pt x="102" y="0"/>
                    </a:cubicBezTo>
                    <a:lnTo>
                      <a:pt x="2" y="20"/>
                    </a:lnTo>
                    <a:cubicBezTo>
                      <a:pt x="1" y="20"/>
                      <a:pt x="0" y="22"/>
                      <a:pt x="0" y="24"/>
                    </a:cubicBezTo>
                    <a:cubicBezTo>
                      <a:pt x="0" y="26"/>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3" name="Freeform 385">
                <a:extLst>
                  <a:ext uri="{FF2B5EF4-FFF2-40B4-BE49-F238E27FC236}">
                    <a16:creationId xmlns:a16="http://schemas.microsoft.com/office/drawing/2014/main" id="{5F663C04-0BA3-4F7B-8DEB-EEA3E949AB51}"/>
                  </a:ext>
                </a:extLst>
              </p:cNvPr>
              <p:cNvSpPr>
                <a:spLocks/>
              </p:cNvSpPr>
              <p:nvPr/>
            </p:nvSpPr>
            <p:spPr bwMode="auto">
              <a:xfrm>
                <a:off x="3500" y="4622"/>
                <a:ext cx="61" cy="14"/>
              </a:xfrm>
              <a:custGeom>
                <a:avLst/>
                <a:gdLst>
                  <a:gd name="T0" fmla="*/ 5 w 107"/>
                  <a:gd name="T1" fmla="*/ 26 h 26"/>
                  <a:gd name="T2" fmla="*/ 104 w 107"/>
                  <a:gd name="T3" fmla="*/ 7 h 26"/>
                  <a:gd name="T4" fmla="*/ 107 w 107"/>
                  <a:gd name="T5" fmla="*/ 3 h 26"/>
                  <a:gd name="T6" fmla="*/ 103 w 107"/>
                  <a:gd name="T7" fmla="*/ 0 h 26"/>
                  <a:gd name="T8" fmla="*/ 3 w 107"/>
                  <a:gd name="T9" fmla="*/ 19 h 26"/>
                  <a:gd name="T10" fmla="*/ 1 w 107"/>
                  <a:gd name="T11" fmla="*/ 23 h 26"/>
                  <a:gd name="T12" fmla="*/ 5 w 10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07" h="26">
                    <a:moveTo>
                      <a:pt x="5" y="26"/>
                    </a:moveTo>
                    <a:lnTo>
                      <a:pt x="104" y="7"/>
                    </a:lnTo>
                    <a:cubicBezTo>
                      <a:pt x="106" y="7"/>
                      <a:pt x="107" y="5"/>
                      <a:pt x="107" y="3"/>
                    </a:cubicBezTo>
                    <a:cubicBezTo>
                      <a:pt x="107" y="1"/>
                      <a:pt x="105" y="0"/>
                      <a:pt x="103" y="0"/>
                    </a:cubicBezTo>
                    <a:lnTo>
                      <a:pt x="3" y="19"/>
                    </a:lnTo>
                    <a:cubicBezTo>
                      <a:pt x="2" y="19"/>
                      <a:pt x="0" y="21"/>
                      <a:pt x="1" y="23"/>
                    </a:cubicBezTo>
                    <a:cubicBezTo>
                      <a:pt x="1" y="25"/>
                      <a:pt x="3" y="26"/>
                      <a:pt x="5"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4" name="Freeform 386">
                <a:extLst>
                  <a:ext uri="{FF2B5EF4-FFF2-40B4-BE49-F238E27FC236}">
                    <a16:creationId xmlns:a16="http://schemas.microsoft.com/office/drawing/2014/main" id="{5EC05C28-2CFF-40C3-BE98-2F154A1B6A00}"/>
                  </a:ext>
                </a:extLst>
              </p:cNvPr>
              <p:cNvSpPr>
                <a:spLocks/>
              </p:cNvSpPr>
              <p:nvPr/>
            </p:nvSpPr>
            <p:spPr bwMode="auto">
              <a:xfrm>
                <a:off x="3500" y="4626"/>
                <a:ext cx="61" cy="14"/>
              </a:xfrm>
              <a:custGeom>
                <a:avLst/>
                <a:gdLst>
                  <a:gd name="T0" fmla="*/ 5 w 107"/>
                  <a:gd name="T1" fmla="*/ 25 h 26"/>
                  <a:gd name="T2" fmla="*/ 104 w 107"/>
                  <a:gd name="T3" fmla="*/ 7 h 26"/>
                  <a:gd name="T4" fmla="*/ 107 w 107"/>
                  <a:gd name="T5" fmla="*/ 3 h 26"/>
                  <a:gd name="T6" fmla="*/ 103 w 107"/>
                  <a:gd name="T7" fmla="*/ 0 h 26"/>
                  <a:gd name="T8" fmla="*/ 3 w 107"/>
                  <a:gd name="T9" fmla="*/ 19 h 26"/>
                  <a:gd name="T10" fmla="*/ 1 w 107"/>
                  <a:gd name="T11" fmla="*/ 23 h 26"/>
                  <a:gd name="T12" fmla="*/ 5 w 107"/>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07" h="26">
                    <a:moveTo>
                      <a:pt x="5" y="25"/>
                    </a:moveTo>
                    <a:lnTo>
                      <a:pt x="104" y="7"/>
                    </a:lnTo>
                    <a:cubicBezTo>
                      <a:pt x="106" y="6"/>
                      <a:pt x="107" y="5"/>
                      <a:pt x="107" y="3"/>
                    </a:cubicBezTo>
                    <a:cubicBezTo>
                      <a:pt x="107" y="1"/>
                      <a:pt x="105" y="0"/>
                      <a:pt x="103" y="0"/>
                    </a:cubicBezTo>
                    <a:lnTo>
                      <a:pt x="3" y="19"/>
                    </a:lnTo>
                    <a:cubicBezTo>
                      <a:pt x="2" y="19"/>
                      <a:pt x="0" y="21"/>
                      <a:pt x="1" y="23"/>
                    </a:cubicBezTo>
                    <a:cubicBezTo>
                      <a:pt x="1" y="25"/>
                      <a:pt x="3" y="26"/>
                      <a:pt x="5"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5" name="Freeform 387">
                <a:extLst>
                  <a:ext uri="{FF2B5EF4-FFF2-40B4-BE49-F238E27FC236}">
                    <a16:creationId xmlns:a16="http://schemas.microsoft.com/office/drawing/2014/main" id="{4BCF9648-7290-4C0B-82D0-7C0F505097D2}"/>
                  </a:ext>
                </a:extLst>
              </p:cNvPr>
              <p:cNvSpPr>
                <a:spLocks/>
              </p:cNvSpPr>
              <p:nvPr/>
            </p:nvSpPr>
            <p:spPr bwMode="auto">
              <a:xfrm>
                <a:off x="3500" y="4630"/>
                <a:ext cx="61" cy="13"/>
              </a:xfrm>
              <a:custGeom>
                <a:avLst/>
                <a:gdLst>
                  <a:gd name="T0" fmla="*/ 4 w 107"/>
                  <a:gd name="T1" fmla="*/ 24 h 24"/>
                  <a:gd name="T2" fmla="*/ 104 w 107"/>
                  <a:gd name="T3" fmla="*/ 7 h 24"/>
                  <a:gd name="T4" fmla="*/ 107 w 107"/>
                  <a:gd name="T5" fmla="*/ 3 h 24"/>
                  <a:gd name="T6" fmla="*/ 103 w 107"/>
                  <a:gd name="T7" fmla="*/ 0 h 24"/>
                  <a:gd name="T8" fmla="*/ 3 w 107"/>
                  <a:gd name="T9" fmla="*/ 17 h 24"/>
                  <a:gd name="T10" fmla="*/ 1 w 107"/>
                  <a:gd name="T11" fmla="*/ 21 h 24"/>
                  <a:gd name="T12" fmla="*/ 4 w 10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4"/>
                    </a:moveTo>
                    <a:lnTo>
                      <a:pt x="104" y="7"/>
                    </a:lnTo>
                    <a:cubicBezTo>
                      <a:pt x="106" y="6"/>
                      <a:pt x="107" y="5"/>
                      <a:pt x="107" y="3"/>
                    </a:cubicBezTo>
                    <a:cubicBezTo>
                      <a:pt x="107" y="1"/>
                      <a:pt x="105" y="0"/>
                      <a:pt x="103" y="0"/>
                    </a:cubicBezTo>
                    <a:lnTo>
                      <a:pt x="3" y="17"/>
                    </a:lnTo>
                    <a:cubicBezTo>
                      <a:pt x="2" y="18"/>
                      <a:pt x="0" y="19"/>
                      <a:pt x="1" y="21"/>
                    </a:cubicBezTo>
                    <a:cubicBezTo>
                      <a:pt x="1" y="23"/>
                      <a:pt x="3"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6" name="Freeform 388">
                <a:extLst>
                  <a:ext uri="{FF2B5EF4-FFF2-40B4-BE49-F238E27FC236}">
                    <a16:creationId xmlns:a16="http://schemas.microsoft.com/office/drawing/2014/main" id="{6365BDD3-D2DB-4C8A-A3C6-9B22CD6C791C}"/>
                  </a:ext>
                </a:extLst>
              </p:cNvPr>
              <p:cNvSpPr>
                <a:spLocks/>
              </p:cNvSpPr>
              <p:nvPr/>
            </p:nvSpPr>
            <p:spPr bwMode="auto">
              <a:xfrm>
                <a:off x="3500" y="4633"/>
                <a:ext cx="61" cy="14"/>
              </a:xfrm>
              <a:custGeom>
                <a:avLst/>
                <a:gdLst>
                  <a:gd name="T0" fmla="*/ 4 w 107"/>
                  <a:gd name="T1" fmla="*/ 24 h 24"/>
                  <a:gd name="T2" fmla="*/ 104 w 107"/>
                  <a:gd name="T3" fmla="*/ 6 h 24"/>
                  <a:gd name="T4" fmla="*/ 107 w 107"/>
                  <a:gd name="T5" fmla="*/ 3 h 24"/>
                  <a:gd name="T6" fmla="*/ 103 w 107"/>
                  <a:gd name="T7" fmla="*/ 0 h 24"/>
                  <a:gd name="T8" fmla="*/ 3 w 107"/>
                  <a:gd name="T9" fmla="*/ 17 h 24"/>
                  <a:gd name="T10" fmla="*/ 1 w 107"/>
                  <a:gd name="T11" fmla="*/ 21 h 24"/>
                  <a:gd name="T12" fmla="*/ 4 w 10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4"/>
                    </a:moveTo>
                    <a:lnTo>
                      <a:pt x="104" y="6"/>
                    </a:lnTo>
                    <a:cubicBezTo>
                      <a:pt x="106" y="6"/>
                      <a:pt x="107" y="4"/>
                      <a:pt x="107" y="3"/>
                    </a:cubicBezTo>
                    <a:cubicBezTo>
                      <a:pt x="107" y="1"/>
                      <a:pt x="105" y="0"/>
                      <a:pt x="103" y="0"/>
                    </a:cubicBezTo>
                    <a:lnTo>
                      <a:pt x="3" y="17"/>
                    </a:lnTo>
                    <a:cubicBezTo>
                      <a:pt x="2" y="18"/>
                      <a:pt x="0" y="19"/>
                      <a:pt x="1" y="21"/>
                    </a:cubicBezTo>
                    <a:cubicBezTo>
                      <a:pt x="1" y="23"/>
                      <a:pt x="3"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7" name="Freeform 389">
                <a:extLst>
                  <a:ext uri="{FF2B5EF4-FFF2-40B4-BE49-F238E27FC236}">
                    <a16:creationId xmlns:a16="http://schemas.microsoft.com/office/drawing/2014/main" id="{C396A04A-A32B-4CBD-9D04-CA432916F96B}"/>
                  </a:ext>
                </a:extLst>
              </p:cNvPr>
              <p:cNvSpPr>
                <a:spLocks/>
              </p:cNvSpPr>
              <p:nvPr/>
            </p:nvSpPr>
            <p:spPr bwMode="auto">
              <a:xfrm>
                <a:off x="3500" y="4637"/>
                <a:ext cx="61" cy="14"/>
              </a:xfrm>
              <a:custGeom>
                <a:avLst/>
                <a:gdLst>
                  <a:gd name="T0" fmla="*/ 4 w 107"/>
                  <a:gd name="T1" fmla="*/ 24 h 24"/>
                  <a:gd name="T2" fmla="*/ 104 w 107"/>
                  <a:gd name="T3" fmla="*/ 6 h 24"/>
                  <a:gd name="T4" fmla="*/ 107 w 107"/>
                  <a:gd name="T5" fmla="*/ 3 h 24"/>
                  <a:gd name="T6" fmla="*/ 103 w 107"/>
                  <a:gd name="T7" fmla="*/ 0 h 24"/>
                  <a:gd name="T8" fmla="*/ 3 w 107"/>
                  <a:gd name="T9" fmla="*/ 17 h 24"/>
                  <a:gd name="T10" fmla="*/ 1 w 107"/>
                  <a:gd name="T11" fmla="*/ 21 h 24"/>
                  <a:gd name="T12" fmla="*/ 4 w 107"/>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07" h="24">
                    <a:moveTo>
                      <a:pt x="4" y="24"/>
                    </a:moveTo>
                    <a:lnTo>
                      <a:pt x="104" y="6"/>
                    </a:lnTo>
                    <a:cubicBezTo>
                      <a:pt x="106" y="6"/>
                      <a:pt x="107" y="4"/>
                      <a:pt x="107" y="3"/>
                    </a:cubicBezTo>
                    <a:cubicBezTo>
                      <a:pt x="107" y="1"/>
                      <a:pt x="105" y="0"/>
                      <a:pt x="103" y="0"/>
                    </a:cubicBezTo>
                    <a:lnTo>
                      <a:pt x="3" y="17"/>
                    </a:lnTo>
                    <a:cubicBezTo>
                      <a:pt x="2" y="18"/>
                      <a:pt x="0" y="19"/>
                      <a:pt x="1" y="21"/>
                    </a:cubicBezTo>
                    <a:cubicBezTo>
                      <a:pt x="1" y="23"/>
                      <a:pt x="3"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8" name="Freeform 390">
                <a:extLst>
                  <a:ext uri="{FF2B5EF4-FFF2-40B4-BE49-F238E27FC236}">
                    <a16:creationId xmlns:a16="http://schemas.microsoft.com/office/drawing/2014/main" id="{79F608C1-E9D7-4CB6-BA1F-99072547A324}"/>
                  </a:ext>
                </a:extLst>
              </p:cNvPr>
              <p:cNvSpPr>
                <a:spLocks/>
              </p:cNvSpPr>
              <p:nvPr/>
            </p:nvSpPr>
            <p:spPr bwMode="auto">
              <a:xfrm>
                <a:off x="3500" y="4640"/>
                <a:ext cx="61" cy="14"/>
              </a:xfrm>
              <a:custGeom>
                <a:avLst/>
                <a:gdLst>
                  <a:gd name="T0" fmla="*/ 4 w 107"/>
                  <a:gd name="T1" fmla="*/ 25 h 25"/>
                  <a:gd name="T2" fmla="*/ 104 w 107"/>
                  <a:gd name="T3" fmla="*/ 7 h 25"/>
                  <a:gd name="T4" fmla="*/ 107 w 107"/>
                  <a:gd name="T5" fmla="*/ 3 h 25"/>
                  <a:gd name="T6" fmla="*/ 103 w 107"/>
                  <a:gd name="T7" fmla="*/ 1 h 25"/>
                  <a:gd name="T8" fmla="*/ 3 w 107"/>
                  <a:gd name="T9" fmla="*/ 18 h 25"/>
                  <a:gd name="T10" fmla="*/ 1 w 107"/>
                  <a:gd name="T11" fmla="*/ 22 h 25"/>
                  <a:gd name="T12" fmla="*/ 4 w 107"/>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07" h="25">
                    <a:moveTo>
                      <a:pt x="4" y="25"/>
                    </a:moveTo>
                    <a:lnTo>
                      <a:pt x="104" y="7"/>
                    </a:lnTo>
                    <a:cubicBezTo>
                      <a:pt x="106" y="7"/>
                      <a:pt x="107" y="5"/>
                      <a:pt x="107" y="3"/>
                    </a:cubicBezTo>
                    <a:cubicBezTo>
                      <a:pt x="107" y="2"/>
                      <a:pt x="105" y="0"/>
                      <a:pt x="103" y="1"/>
                    </a:cubicBezTo>
                    <a:lnTo>
                      <a:pt x="3" y="18"/>
                    </a:lnTo>
                    <a:cubicBezTo>
                      <a:pt x="2" y="18"/>
                      <a:pt x="0" y="20"/>
                      <a:pt x="1" y="22"/>
                    </a:cubicBezTo>
                    <a:cubicBezTo>
                      <a:pt x="1" y="24"/>
                      <a:pt x="3"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99" name="Freeform 391">
                <a:extLst>
                  <a:ext uri="{FF2B5EF4-FFF2-40B4-BE49-F238E27FC236}">
                    <a16:creationId xmlns:a16="http://schemas.microsoft.com/office/drawing/2014/main" id="{ECA13F75-544B-4503-869E-37168B2C10F3}"/>
                  </a:ext>
                </a:extLst>
              </p:cNvPr>
              <p:cNvSpPr>
                <a:spLocks/>
              </p:cNvSpPr>
              <p:nvPr/>
            </p:nvSpPr>
            <p:spPr bwMode="auto">
              <a:xfrm>
                <a:off x="3500" y="4644"/>
                <a:ext cx="61" cy="13"/>
              </a:xfrm>
              <a:custGeom>
                <a:avLst/>
                <a:gdLst>
                  <a:gd name="T0" fmla="*/ 4 w 107"/>
                  <a:gd name="T1" fmla="*/ 23 h 23"/>
                  <a:gd name="T2" fmla="*/ 104 w 107"/>
                  <a:gd name="T3" fmla="*/ 7 h 23"/>
                  <a:gd name="T4" fmla="*/ 107 w 107"/>
                  <a:gd name="T5" fmla="*/ 3 h 23"/>
                  <a:gd name="T6" fmla="*/ 103 w 107"/>
                  <a:gd name="T7" fmla="*/ 1 h 23"/>
                  <a:gd name="T8" fmla="*/ 3 w 107"/>
                  <a:gd name="T9" fmla="*/ 17 h 23"/>
                  <a:gd name="T10" fmla="*/ 1 w 107"/>
                  <a:gd name="T11" fmla="*/ 20 h 23"/>
                  <a:gd name="T12" fmla="*/ 4 w 10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07" h="23">
                    <a:moveTo>
                      <a:pt x="4" y="23"/>
                    </a:moveTo>
                    <a:lnTo>
                      <a:pt x="104" y="7"/>
                    </a:lnTo>
                    <a:cubicBezTo>
                      <a:pt x="106" y="7"/>
                      <a:pt x="107" y="5"/>
                      <a:pt x="107" y="3"/>
                    </a:cubicBezTo>
                    <a:cubicBezTo>
                      <a:pt x="107" y="1"/>
                      <a:pt x="105" y="0"/>
                      <a:pt x="103" y="1"/>
                    </a:cubicBezTo>
                    <a:lnTo>
                      <a:pt x="3" y="17"/>
                    </a:lnTo>
                    <a:cubicBezTo>
                      <a:pt x="1" y="17"/>
                      <a:pt x="0" y="19"/>
                      <a:pt x="1" y="20"/>
                    </a:cubicBezTo>
                    <a:cubicBezTo>
                      <a:pt x="1" y="22"/>
                      <a:pt x="3"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0" name="Freeform 392">
                <a:extLst>
                  <a:ext uri="{FF2B5EF4-FFF2-40B4-BE49-F238E27FC236}">
                    <a16:creationId xmlns:a16="http://schemas.microsoft.com/office/drawing/2014/main" id="{2DAC558B-F006-4D10-B4BF-E0496959CA23}"/>
                  </a:ext>
                </a:extLst>
              </p:cNvPr>
              <p:cNvSpPr>
                <a:spLocks/>
              </p:cNvSpPr>
              <p:nvPr/>
            </p:nvSpPr>
            <p:spPr bwMode="auto">
              <a:xfrm>
                <a:off x="3500" y="4649"/>
                <a:ext cx="61" cy="12"/>
              </a:xfrm>
              <a:custGeom>
                <a:avLst/>
                <a:gdLst>
                  <a:gd name="T0" fmla="*/ 4 w 107"/>
                  <a:gd name="T1" fmla="*/ 21 h 22"/>
                  <a:gd name="T2" fmla="*/ 104 w 107"/>
                  <a:gd name="T3" fmla="*/ 6 h 22"/>
                  <a:gd name="T4" fmla="*/ 107 w 107"/>
                  <a:gd name="T5" fmla="*/ 3 h 22"/>
                  <a:gd name="T6" fmla="*/ 103 w 107"/>
                  <a:gd name="T7" fmla="*/ 0 h 22"/>
                  <a:gd name="T8" fmla="*/ 3 w 107"/>
                  <a:gd name="T9" fmla="*/ 15 h 22"/>
                  <a:gd name="T10" fmla="*/ 0 w 107"/>
                  <a:gd name="T11" fmla="*/ 19 h 22"/>
                  <a:gd name="T12" fmla="*/ 4 w 107"/>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07" h="22">
                    <a:moveTo>
                      <a:pt x="4" y="21"/>
                    </a:moveTo>
                    <a:lnTo>
                      <a:pt x="104" y="6"/>
                    </a:lnTo>
                    <a:cubicBezTo>
                      <a:pt x="106" y="6"/>
                      <a:pt x="107" y="5"/>
                      <a:pt x="107" y="3"/>
                    </a:cubicBezTo>
                    <a:cubicBezTo>
                      <a:pt x="107" y="1"/>
                      <a:pt x="105" y="0"/>
                      <a:pt x="103" y="0"/>
                    </a:cubicBezTo>
                    <a:lnTo>
                      <a:pt x="3" y="15"/>
                    </a:lnTo>
                    <a:cubicBezTo>
                      <a:pt x="1" y="15"/>
                      <a:pt x="0" y="17"/>
                      <a:pt x="0" y="19"/>
                    </a:cubicBezTo>
                    <a:cubicBezTo>
                      <a:pt x="1"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1" name="Freeform 393">
                <a:extLst>
                  <a:ext uri="{FF2B5EF4-FFF2-40B4-BE49-F238E27FC236}">
                    <a16:creationId xmlns:a16="http://schemas.microsoft.com/office/drawing/2014/main" id="{795D076D-DD95-46E2-BA78-D88FDEAC9E1D}"/>
                  </a:ext>
                </a:extLst>
              </p:cNvPr>
              <p:cNvSpPr>
                <a:spLocks/>
              </p:cNvSpPr>
              <p:nvPr/>
            </p:nvSpPr>
            <p:spPr bwMode="auto">
              <a:xfrm>
                <a:off x="3504" y="4653"/>
                <a:ext cx="58" cy="11"/>
              </a:xfrm>
              <a:custGeom>
                <a:avLst/>
                <a:gdLst>
                  <a:gd name="T0" fmla="*/ 4 w 101"/>
                  <a:gd name="T1" fmla="*/ 19 h 20"/>
                  <a:gd name="T2" fmla="*/ 97 w 101"/>
                  <a:gd name="T3" fmla="*/ 7 h 20"/>
                  <a:gd name="T4" fmla="*/ 100 w 101"/>
                  <a:gd name="T5" fmla="*/ 3 h 20"/>
                  <a:gd name="T6" fmla="*/ 97 w 101"/>
                  <a:gd name="T7" fmla="*/ 0 h 20"/>
                  <a:gd name="T8" fmla="*/ 4 w 101"/>
                  <a:gd name="T9" fmla="*/ 13 h 20"/>
                  <a:gd name="T10" fmla="*/ 1 w 101"/>
                  <a:gd name="T11" fmla="*/ 17 h 20"/>
                  <a:gd name="T12" fmla="*/ 4 w 101"/>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101" h="20">
                    <a:moveTo>
                      <a:pt x="4" y="19"/>
                    </a:moveTo>
                    <a:lnTo>
                      <a:pt x="97" y="7"/>
                    </a:lnTo>
                    <a:cubicBezTo>
                      <a:pt x="99" y="7"/>
                      <a:pt x="101" y="5"/>
                      <a:pt x="100" y="3"/>
                    </a:cubicBezTo>
                    <a:cubicBezTo>
                      <a:pt x="100" y="1"/>
                      <a:pt x="98" y="0"/>
                      <a:pt x="97" y="0"/>
                    </a:cubicBezTo>
                    <a:lnTo>
                      <a:pt x="4" y="13"/>
                    </a:lnTo>
                    <a:cubicBezTo>
                      <a:pt x="2" y="13"/>
                      <a:pt x="0" y="15"/>
                      <a:pt x="1" y="17"/>
                    </a:cubicBezTo>
                    <a:cubicBezTo>
                      <a:pt x="1" y="18"/>
                      <a:pt x="3"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2" name="Freeform 394">
                <a:extLst>
                  <a:ext uri="{FF2B5EF4-FFF2-40B4-BE49-F238E27FC236}">
                    <a16:creationId xmlns:a16="http://schemas.microsoft.com/office/drawing/2014/main" id="{DE941ECA-4590-4BA3-A203-D9FD01A9CAE2}"/>
                  </a:ext>
                </a:extLst>
              </p:cNvPr>
              <p:cNvSpPr>
                <a:spLocks/>
              </p:cNvSpPr>
              <p:nvPr/>
            </p:nvSpPr>
            <p:spPr bwMode="auto">
              <a:xfrm>
                <a:off x="3508" y="4657"/>
                <a:ext cx="54" cy="11"/>
              </a:xfrm>
              <a:custGeom>
                <a:avLst/>
                <a:gdLst>
                  <a:gd name="T0" fmla="*/ 4 w 94"/>
                  <a:gd name="T1" fmla="*/ 18 h 19"/>
                  <a:gd name="T2" fmla="*/ 90 w 94"/>
                  <a:gd name="T3" fmla="*/ 7 h 19"/>
                  <a:gd name="T4" fmla="*/ 93 w 94"/>
                  <a:gd name="T5" fmla="*/ 3 h 19"/>
                  <a:gd name="T6" fmla="*/ 90 w 94"/>
                  <a:gd name="T7" fmla="*/ 0 h 19"/>
                  <a:gd name="T8" fmla="*/ 3 w 94"/>
                  <a:gd name="T9" fmla="*/ 12 h 19"/>
                  <a:gd name="T10" fmla="*/ 0 w 94"/>
                  <a:gd name="T11" fmla="*/ 16 h 19"/>
                  <a:gd name="T12" fmla="*/ 4 w 94"/>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94" h="19">
                    <a:moveTo>
                      <a:pt x="4" y="18"/>
                    </a:moveTo>
                    <a:lnTo>
                      <a:pt x="90" y="7"/>
                    </a:lnTo>
                    <a:cubicBezTo>
                      <a:pt x="92" y="6"/>
                      <a:pt x="94" y="5"/>
                      <a:pt x="93" y="3"/>
                    </a:cubicBezTo>
                    <a:cubicBezTo>
                      <a:pt x="93" y="1"/>
                      <a:pt x="91" y="0"/>
                      <a:pt x="90" y="0"/>
                    </a:cubicBezTo>
                    <a:lnTo>
                      <a:pt x="3" y="12"/>
                    </a:lnTo>
                    <a:cubicBezTo>
                      <a:pt x="2" y="12"/>
                      <a:pt x="0" y="14"/>
                      <a:pt x="0" y="16"/>
                    </a:cubicBezTo>
                    <a:cubicBezTo>
                      <a:pt x="1" y="17"/>
                      <a:pt x="2" y="19"/>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3" name="Freeform 395">
                <a:extLst>
                  <a:ext uri="{FF2B5EF4-FFF2-40B4-BE49-F238E27FC236}">
                    <a16:creationId xmlns:a16="http://schemas.microsoft.com/office/drawing/2014/main" id="{F6DC2A5B-881A-40D8-A9B6-B1E5106A045A}"/>
                  </a:ext>
                </a:extLst>
              </p:cNvPr>
              <p:cNvSpPr>
                <a:spLocks/>
              </p:cNvSpPr>
              <p:nvPr/>
            </p:nvSpPr>
            <p:spPr bwMode="auto">
              <a:xfrm>
                <a:off x="3513" y="4661"/>
                <a:ext cx="49" cy="9"/>
              </a:xfrm>
              <a:custGeom>
                <a:avLst/>
                <a:gdLst>
                  <a:gd name="T0" fmla="*/ 4 w 86"/>
                  <a:gd name="T1" fmla="*/ 17 h 17"/>
                  <a:gd name="T2" fmla="*/ 82 w 86"/>
                  <a:gd name="T3" fmla="*/ 6 h 17"/>
                  <a:gd name="T4" fmla="*/ 85 w 86"/>
                  <a:gd name="T5" fmla="*/ 3 h 17"/>
                  <a:gd name="T6" fmla="*/ 82 w 86"/>
                  <a:gd name="T7" fmla="*/ 0 h 17"/>
                  <a:gd name="T8" fmla="*/ 3 w 86"/>
                  <a:gd name="T9" fmla="*/ 11 h 17"/>
                  <a:gd name="T10" fmla="*/ 0 w 86"/>
                  <a:gd name="T11" fmla="*/ 14 h 17"/>
                  <a:gd name="T12" fmla="*/ 4 w 86"/>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6" h="17">
                    <a:moveTo>
                      <a:pt x="4" y="17"/>
                    </a:moveTo>
                    <a:lnTo>
                      <a:pt x="82" y="6"/>
                    </a:lnTo>
                    <a:cubicBezTo>
                      <a:pt x="84" y="6"/>
                      <a:pt x="86" y="4"/>
                      <a:pt x="85" y="3"/>
                    </a:cubicBezTo>
                    <a:cubicBezTo>
                      <a:pt x="85" y="1"/>
                      <a:pt x="83" y="0"/>
                      <a:pt x="82" y="0"/>
                    </a:cubicBezTo>
                    <a:lnTo>
                      <a:pt x="3" y="11"/>
                    </a:lnTo>
                    <a:cubicBezTo>
                      <a:pt x="1" y="11"/>
                      <a:pt x="0" y="13"/>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4" name="Freeform 396">
                <a:extLst>
                  <a:ext uri="{FF2B5EF4-FFF2-40B4-BE49-F238E27FC236}">
                    <a16:creationId xmlns:a16="http://schemas.microsoft.com/office/drawing/2014/main" id="{BDCFC1AF-1687-43AF-845C-0103F95837AF}"/>
                  </a:ext>
                </a:extLst>
              </p:cNvPr>
              <p:cNvSpPr>
                <a:spLocks/>
              </p:cNvSpPr>
              <p:nvPr/>
            </p:nvSpPr>
            <p:spPr bwMode="auto">
              <a:xfrm>
                <a:off x="3517" y="4664"/>
                <a:ext cx="45" cy="10"/>
              </a:xfrm>
              <a:custGeom>
                <a:avLst/>
                <a:gdLst>
                  <a:gd name="T0" fmla="*/ 4 w 79"/>
                  <a:gd name="T1" fmla="*/ 16 h 17"/>
                  <a:gd name="T2" fmla="*/ 75 w 79"/>
                  <a:gd name="T3" fmla="*/ 7 h 17"/>
                  <a:gd name="T4" fmla="*/ 78 w 79"/>
                  <a:gd name="T5" fmla="*/ 3 h 17"/>
                  <a:gd name="T6" fmla="*/ 75 w 79"/>
                  <a:gd name="T7" fmla="*/ 0 h 17"/>
                  <a:gd name="T8" fmla="*/ 3 w 79"/>
                  <a:gd name="T9" fmla="*/ 10 h 17"/>
                  <a:gd name="T10" fmla="*/ 0 w 79"/>
                  <a:gd name="T11" fmla="*/ 14 h 17"/>
                  <a:gd name="T12" fmla="*/ 4 w 79"/>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79" h="17">
                    <a:moveTo>
                      <a:pt x="4" y="16"/>
                    </a:moveTo>
                    <a:lnTo>
                      <a:pt x="75" y="7"/>
                    </a:lnTo>
                    <a:cubicBezTo>
                      <a:pt x="77" y="6"/>
                      <a:pt x="79" y="5"/>
                      <a:pt x="78" y="3"/>
                    </a:cubicBezTo>
                    <a:cubicBezTo>
                      <a:pt x="78" y="1"/>
                      <a:pt x="76" y="0"/>
                      <a:pt x="75" y="0"/>
                    </a:cubicBezTo>
                    <a:lnTo>
                      <a:pt x="3" y="10"/>
                    </a:lnTo>
                    <a:cubicBezTo>
                      <a:pt x="1" y="10"/>
                      <a:pt x="0" y="12"/>
                      <a:pt x="0" y="14"/>
                    </a:cubicBezTo>
                    <a:cubicBezTo>
                      <a:pt x="0" y="15"/>
                      <a:pt x="2" y="17"/>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5" name="Freeform 397">
                <a:extLst>
                  <a:ext uri="{FF2B5EF4-FFF2-40B4-BE49-F238E27FC236}">
                    <a16:creationId xmlns:a16="http://schemas.microsoft.com/office/drawing/2014/main" id="{5065A985-F9AD-4919-B2BF-410FB75FA783}"/>
                  </a:ext>
                </a:extLst>
              </p:cNvPr>
              <p:cNvSpPr>
                <a:spLocks/>
              </p:cNvSpPr>
              <p:nvPr/>
            </p:nvSpPr>
            <p:spPr bwMode="auto">
              <a:xfrm>
                <a:off x="3520" y="4668"/>
                <a:ext cx="42" cy="9"/>
              </a:xfrm>
              <a:custGeom>
                <a:avLst/>
                <a:gdLst>
                  <a:gd name="T0" fmla="*/ 4 w 73"/>
                  <a:gd name="T1" fmla="*/ 16 h 16"/>
                  <a:gd name="T2" fmla="*/ 69 w 73"/>
                  <a:gd name="T3" fmla="*/ 7 h 16"/>
                  <a:gd name="T4" fmla="*/ 72 w 73"/>
                  <a:gd name="T5" fmla="*/ 3 h 16"/>
                  <a:gd name="T6" fmla="*/ 69 w 73"/>
                  <a:gd name="T7" fmla="*/ 0 h 16"/>
                  <a:gd name="T8" fmla="*/ 3 w 73"/>
                  <a:gd name="T9" fmla="*/ 9 h 16"/>
                  <a:gd name="T10" fmla="*/ 0 w 73"/>
                  <a:gd name="T11" fmla="*/ 13 h 16"/>
                  <a:gd name="T12" fmla="*/ 4 w 73"/>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3" h="16">
                    <a:moveTo>
                      <a:pt x="4" y="16"/>
                    </a:moveTo>
                    <a:lnTo>
                      <a:pt x="69" y="7"/>
                    </a:lnTo>
                    <a:cubicBezTo>
                      <a:pt x="71" y="6"/>
                      <a:pt x="73" y="5"/>
                      <a:pt x="72" y="3"/>
                    </a:cubicBezTo>
                    <a:cubicBezTo>
                      <a:pt x="72" y="1"/>
                      <a:pt x="70" y="0"/>
                      <a:pt x="69" y="0"/>
                    </a:cubicBezTo>
                    <a:lnTo>
                      <a:pt x="3" y="9"/>
                    </a:lnTo>
                    <a:cubicBezTo>
                      <a:pt x="1" y="9"/>
                      <a:pt x="0" y="11"/>
                      <a:pt x="0" y="13"/>
                    </a:cubicBezTo>
                    <a:cubicBezTo>
                      <a:pt x="0"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6" name="Freeform 398">
                <a:extLst>
                  <a:ext uri="{FF2B5EF4-FFF2-40B4-BE49-F238E27FC236}">
                    <a16:creationId xmlns:a16="http://schemas.microsoft.com/office/drawing/2014/main" id="{0E4418AF-567C-4145-8668-3B6FF0EAF126}"/>
                  </a:ext>
                </a:extLst>
              </p:cNvPr>
              <p:cNvSpPr>
                <a:spLocks/>
              </p:cNvSpPr>
              <p:nvPr/>
            </p:nvSpPr>
            <p:spPr bwMode="auto">
              <a:xfrm>
                <a:off x="3383" y="4618"/>
                <a:ext cx="58" cy="8"/>
              </a:xfrm>
              <a:custGeom>
                <a:avLst/>
                <a:gdLst>
                  <a:gd name="T0" fmla="*/ 0 w 103"/>
                  <a:gd name="T1" fmla="*/ 7 h 15"/>
                  <a:gd name="T2" fmla="*/ 103 w 103"/>
                  <a:gd name="T3" fmla="*/ 15 h 15"/>
                  <a:gd name="T4" fmla="*/ 103 w 103"/>
                  <a:gd name="T5" fmla="*/ 8 h 15"/>
                  <a:gd name="T6" fmla="*/ 0 w 103"/>
                  <a:gd name="T7" fmla="*/ 0 h 15"/>
                </a:gdLst>
                <a:ahLst/>
                <a:cxnLst>
                  <a:cxn ang="0">
                    <a:pos x="T0" y="T1"/>
                  </a:cxn>
                  <a:cxn ang="0">
                    <a:pos x="T2" y="T3"/>
                  </a:cxn>
                  <a:cxn ang="0">
                    <a:pos x="T4" y="T5"/>
                  </a:cxn>
                  <a:cxn ang="0">
                    <a:pos x="T6" y="T7"/>
                  </a:cxn>
                </a:cxnLst>
                <a:rect l="0" t="0" r="r" b="b"/>
                <a:pathLst>
                  <a:path w="103" h="15">
                    <a:moveTo>
                      <a:pt x="0" y="7"/>
                    </a:moveTo>
                    <a:lnTo>
                      <a:pt x="103" y="15"/>
                    </a:lnTo>
                    <a:lnTo>
                      <a:pt x="103" y="8"/>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7" name="Freeform 399">
                <a:extLst>
                  <a:ext uri="{FF2B5EF4-FFF2-40B4-BE49-F238E27FC236}">
                    <a16:creationId xmlns:a16="http://schemas.microsoft.com/office/drawing/2014/main" id="{6E151A66-3DCF-4451-831C-CF6D9DC91B9F}"/>
                  </a:ext>
                </a:extLst>
              </p:cNvPr>
              <p:cNvSpPr>
                <a:spLocks/>
              </p:cNvSpPr>
              <p:nvPr/>
            </p:nvSpPr>
            <p:spPr bwMode="auto">
              <a:xfrm>
                <a:off x="3391" y="4642"/>
                <a:ext cx="80" cy="9"/>
              </a:xfrm>
              <a:custGeom>
                <a:avLst/>
                <a:gdLst>
                  <a:gd name="T0" fmla="*/ 0 w 141"/>
                  <a:gd name="T1" fmla="*/ 7 h 15"/>
                  <a:gd name="T2" fmla="*/ 140 w 141"/>
                  <a:gd name="T3" fmla="*/ 15 h 15"/>
                  <a:gd name="T4" fmla="*/ 141 w 141"/>
                  <a:gd name="T5" fmla="*/ 9 h 15"/>
                  <a:gd name="T6" fmla="*/ 1 w 141"/>
                  <a:gd name="T7" fmla="*/ 0 h 15"/>
                </a:gdLst>
                <a:ahLst/>
                <a:cxnLst>
                  <a:cxn ang="0">
                    <a:pos x="T0" y="T1"/>
                  </a:cxn>
                  <a:cxn ang="0">
                    <a:pos x="T2" y="T3"/>
                  </a:cxn>
                  <a:cxn ang="0">
                    <a:pos x="T4" y="T5"/>
                  </a:cxn>
                  <a:cxn ang="0">
                    <a:pos x="T6" y="T7"/>
                  </a:cxn>
                </a:cxnLst>
                <a:rect l="0" t="0" r="r" b="b"/>
                <a:pathLst>
                  <a:path w="141" h="15">
                    <a:moveTo>
                      <a:pt x="0" y="7"/>
                    </a:moveTo>
                    <a:lnTo>
                      <a:pt x="140" y="15"/>
                    </a:lnTo>
                    <a:lnTo>
                      <a:pt x="141" y="9"/>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8" name="Freeform 400">
                <a:extLst>
                  <a:ext uri="{FF2B5EF4-FFF2-40B4-BE49-F238E27FC236}">
                    <a16:creationId xmlns:a16="http://schemas.microsoft.com/office/drawing/2014/main" id="{906B9EF1-E939-4F81-817A-968AF69D2C5E}"/>
                  </a:ext>
                </a:extLst>
              </p:cNvPr>
              <p:cNvSpPr>
                <a:spLocks/>
              </p:cNvSpPr>
              <p:nvPr/>
            </p:nvSpPr>
            <p:spPr bwMode="auto">
              <a:xfrm>
                <a:off x="3352" y="4664"/>
                <a:ext cx="32" cy="5"/>
              </a:xfrm>
              <a:custGeom>
                <a:avLst/>
                <a:gdLst>
                  <a:gd name="T0" fmla="*/ 0 w 56"/>
                  <a:gd name="T1" fmla="*/ 7 h 9"/>
                  <a:gd name="T2" fmla="*/ 56 w 56"/>
                  <a:gd name="T3" fmla="*/ 9 h 9"/>
                  <a:gd name="T4" fmla="*/ 56 w 56"/>
                  <a:gd name="T5" fmla="*/ 3 h 9"/>
                  <a:gd name="T6" fmla="*/ 1 w 56"/>
                  <a:gd name="T7" fmla="*/ 0 h 9"/>
                </a:gdLst>
                <a:ahLst/>
                <a:cxnLst>
                  <a:cxn ang="0">
                    <a:pos x="T0" y="T1"/>
                  </a:cxn>
                  <a:cxn ang="0">
                    <a:pos x="T2" y="T3"/>
                  </a:cxn>
                  <a:cxn ang="0">
                    <a:pos x="T4" y="T5"/>
                  </a:cxn>
                  <a:cxn ang="0">
                    <a:pos x="T6" y="T7"/>
                  </a:cxn>
                </a:cxnLst>
                <a:rect l="0" t="0" r="r" b="b"/>
                <a:pathLst>
                  <a:path w="56" h="9">
                    <a:moveTo>
                      <a:pt x="0" y="7"/>
                    </a:moveTo>
                    <a:lnTo>
                      <a:pt x="56" y="9"/>
                    </a:lnTo>
                    <a:lnTo>
                      <a:pt x="56" y="3"/>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09" name="Freeform 401">
                <a:extLst>
                  <a:ext uri="{FF2B5EF4-FFF2-40B4-BE49-F238E27FC236}">
                    <a16:creationId xmlns:a16="http://schemas.microsoft.com/office/drawing/2014/main" id="{E098D664-AC18-4081-A30D-15C529A48200}"/>
                  </a:ext>
                </a:extLst>
              </p:cNvPr>
              <p:cNvSpPr>
                <a:spLocks/>
              </p:cNvSpPr>
              <p:nvPr/>
            </p:nvSpPr>
            <p:spPr bwMode="auto">
              <a:xfrm>
                <a:off x="3399" y="4666"/>
                <a:ext cx="92" cy="7"/>
              </a:xfrm>
              <a:custGeom>
                <a:avLst/>
                <a:gdLst>
                  <a:gd name="T0" fmla="*/ 0 w 161"/>
                  <a:gd name="T1" fmla="*/ 6 h 12"/>
                  <a:gd name="T2" fmla="*/ 160 w 161"/>
                  <a:gd name="T3" fmla="*/ 12 h 12"/>
                  <a:gd name="T4" fmla="*/ 161 w 161"/>
                  <a:gd name="T5" fmla="*/ 6 h 12"/>
                  <a:gd name="T6" fmla="*/ 0 w 161"/>
                  <a:gd name="T7" fmla="*/ 0 h 12"/>
                </a:gdLst>
                <a:ahLst/>
                <a:cxnLst>
                  <a:cxn ang="0">
                    <a:pos x="T0" y="T1"/>
                  </a:cxn>
                  <a:cxn ang="0">
                    <a:pos x="T2" y="T3"/>
                  </a:cxn>
                  <a:cxn ang="0">
                    <a:pos x="T4" y="T5"/>
                  </a:cxn>
                  <a:cxn ang="0">
                    <a:pos x="T6" y="T7"/>
                  </a:cxn>
                </a:cxnLst>
                <a:rect l="0" t="0" r="r" b="b"/>
                <a:pathLst>
                  <a:path w="161" h="12">
                    <a:moveTo>
                      <a:pt x="0" y="6"/>
                    </a:moveTo>
                    <a:lnTo>
                      <a:pt x="160" y="12"/>
                    </a:lnTo>
                    <a:lnTo>
                      <a:pt x="161" y="6"/>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0" name="Freeform 402">
                <a:extLst>
                  <a:ext uri="{FF2B5EF4-FFF2-40B4-BE49-F238E27FC236}">
                    <a16:creationId xmlns:a16="http://schemas.microsoft.com/office/drawing/2014/main" id="{14344FDF-4131-40E8-9316-28FB9E77A498}"/>
                  </a:ext>
                </a:extLst>
              </p:cNvPr>
              <p:cNvSpPr>
                <a:spLocks/>
              </p:cNvSpPr>
              <p:nvPr/>
            </p:nvSpPr>
            <p:spPr bwMode="auto">
              <a:xfrm>
                <a:off x="3351" y="4687"/>
                <a:ext cx="41" cy="3"/>
              </a:xfrm>
              <a:custGeom>
                <a:avLst/>
                <a:gdLst>
                  <a:gd name="T0" fmla="*/ 4 w 73"/>
                  <a:gd name="T1" fmla="*/ 6 h 6"/>
                  <a:gd name="T2" fmla="*/ 69 w 73"/>
                  <a:gd name="T3" fmla="*/ 6 h 6"/>
                  <a:gd name="T4" fmla="*/ 73 w 73"/>
                  <a:gd name="T5" fmla="*/ 3 h 6"/>
                  <a:gd name="T6" fmla="*/ 69 w 73"/>
                  <a:gd name="T7" fmla="*/ 0 h 6"/>
                  <a:gd name="T8" fmla="*/ 4 w 73"/>
                  <a:gd name="T9" fmla="*/ 0 h 6"/>
                  <a:gd name="T10" fmla="*/ 0 w 73"/>
                  <a:gd name="T11" fmla="*/ 3 h 6"/>
                  <a:gd name="T12" fmla="*/ 4 w 7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3" h="6">
                    <a:moveTo>
                      <a:pt x="4" y="6"/>
                    </a:moveTo>
                    <a:lnTo>
                      <a:pt x="69" y="6"/>
                    </a:lnTo>
                    <a:cubicBezTo>
                      <a:pt x="71" y="6"/>
                      <a:pt x="73" y="5"/>
                      <a:pt x="73" y="3"/>
                    </a:cubicBezTo>
                    <a:cubicBezTo>
                      <a:pt x="73" y="1"/>
                      <a:pt x="71" y="0"/>
                      <a:pt x="69" y="0"/>
                    </a:cubicBezTo>
                    <a:lnTo>
                      <a:pt x="4" y="0"/>
                    </a:lnTo>
                    <a:cubicBezTo>
                      <a:pt x="2" y="0"/>
                      <a:pt x="0" y="1"/>
                      <a:pt x="0" y="3"/>
                    </a:cubicBezTo>
                    <a:cubicBezTo>
                      <a:pt x="0" y="5"/>
                      <a:pt x="2" y="6"/>
                      <a:pt x="4"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1" name="Freeform 403">
                <a:extLst>
                  <a:ext uri="{FF2B5EF4-FFF2-40B4-BE49-F238E27FC236}">
                    <a16:creationId xmlns:a16="http://schemas.microsoft.com/office/drawing/2014/main" id="{FDDEB63E-6380-4F56-9BFF-34630DE47B03}"/>
                  </a:ext>
                </a:extLst>
              </p:cNvPr>
              <p:cNvSpPr>
                <a:spLocks/>
              </p:cNvSpPr>
              <p:nvPr/>
            </p:nvSpPr>
            <p:spPr bwMode="auto">
              <a:xfrm>
                <a:off x="3430" y="4691"/>
                <a:ext cx="4" cy="65"/>
              </a:xfrm>
              <a:custGeom>
                <a:avLst/>
                <a:gdLst>
                  <a:gd name="T0" fmla="*/ 0 w 7"/>
                  <a:gd name="T1" fmla="*/ 0 h 114"/>
                  <a:gd name="T2" fmla="*/ 0 w 7"/>
                  <a:gd name="T3" fmla="*/ 114 h 114"/>
                  <a:gd name="T4" fmla="*/ 7 w 7"/>
                  <a:gd name="T5" fmla="*/ 114 h 114"/>
                  <a:gd name="T6" fmla="*/ 7 w 7"/>
                  <a:gd name="T7" fmla="*/ 0 h 114"/>
                </a:gdLst>
                <a:ahLst/>
                <a:cxnLst>
                  <a:cxn ang="0">
                    <a:pos x="T0" y="T1"/>
                  </a:cxn>
                  <a:cxn ang="0">
                    <a:pos x="T2" y="T3"/>
                  </a:cxn>
                  <a:cxn ang="0">
                    <a:pos x="T4" y="T5"/>
                  </a:cxn>
                  <a:cxn ang="0">
                    <a:pos x="T6" y="T7"/>
                  </a:cxn>
                </a:cxnLst>
                <a:rect l="0" t="0" r="r" b="b"/>
                <a:pathLst>
                  <a:path w="7" h="114">
                    <a:moveTo>
                      <a:pt x="0" y="0"/>
                    </a:moveTo>
                    <a:lnTo>
                      <a:pt x="0" y="114"/>
                    </a:lnTo>
                    <a:lnTo>
                      <a:pt x="7" y="11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2" name="Freeform 404">
                <a:extLst>
                  <a:ext uri="{FF2B5EF4-FFF2-40B4-BE49-F238E27FC236}">
                    <a16:creationId xmlns:a16="http://schemas.microsoft.com/office/drawing/2014/main" id="{47AD8B4C-A1AA-4215-8E12-82A8464D6713}"/>
                  </a:ext>
                </a:extLst>
              </p:cNvPr>
              <p:cNvSpPr>
                <a:spLocks/>
              </p:cNvSpPr>
              <p:nvPr/>
            </p:nvSpPr>
            <p:spPr bwMode="auto">
              <a:xfrm>
                <a:off x="3301" y="4705"/>
                <a:ext cx="34" cy="137"/>
              </a:xfrm>
              <a:custGeom>
                <a:avLst/>
                <a:gdLst>
                  <a:gd name="T0" fmla="*/ 56 w 61"/>
                  <a:gd name="T1" fmla="*/ 6 h 241"/>
                  <a:gd name="T2" fmla="*/ 46 w 61"/>
                  <a:gd name="T3" fmla="*/ 17 h 241"/>
                  <a:gd name="T4" fmla="*/ 17 w 61"/>
                  <a:gd name="T5" fmla="*/ 15 h 241"/>
                  <a:gd name="T6" fmla="*/ 0 w 61"/>
                  <a:gd name="T7" fmla="*/ 0 h 241"/>
                  <a:gd name="T8" fmla="*/ 26 w 61"/>
                  <a:gd name="T9" fmla="*/ 241 h 241"/>
                  <a:gd name="T10" fmla="*/ 33 w 61"/>
                  <a:gd name="T11" fmla="*/ 240 h 241"/>
                  <a:gd name="T12" fmla="*/ 9 w 61"/>
                  <a:gd name="T13" fmla="*/ 16 h 241"/>
                  <a:gd name="T14" fmla="*/ 14 w 61"/>
                  <a:gd name="T15" fmla="*/ 21 h 241"/>
                  <a:gd name="T16" fmla="*/ 15 w 61"/>
                  <a:gd name="T17" fmla="*/ 21 h 241"/>
                  <a:gd name="T18" fmla="*/ 48 w 61"/>
                  <a:gd name="T19" fmla="*/ 24 h 241"/>
                  <a:gd name="T20" fmla="*/ 61 w 61"/>
                  <a:gd name="T21" fmla="*/ 10 h 241"/>
                  <a:gd name="T22" fmla="*/ 56 w 61"/>
                  <a:gd name="T23" fmla="*/ 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241">
                    <a:moveTo>
                      <a:pt x="56" y="6"/>
                    </a:moveTo>
                    <a:lnTo>
                      <a:pt x="46" y="17"/>
                    </a:lnTo>
                    <a:lnTo>
                      <a:pt x="17" y="15"/>
                    </a:lnTo>
                    <a:lnTo>
                      <a:pt x="0" y="0"/>
                    </a:lnTo>
                    <a:lnTo>
                      <a:pt x="26" y="241"/>
                    </a:lnTo>
                    <a:lnTo>
                      <a:pt x="33" y="240"/>
                    </a:lnTo>
                    <a:lnTo>
                      <a:pt x="9" y="16"/>
                    </a:lnTo>
                    <a:lnTo>
                      <a:pt x="14" y="21"/>
                    </a:lnTo>
                    <a:lnTo>
                      <a:pt x="15" y="21"/>
                    </a:lnTo>
                    <a:lnTo>
                      <a:pt x="48" y="24"/>
                    </a:lnTo>
                    <a:lnTo>
                      <a:pt x="61" y="10"/>
                    </a:lnTo>
                    <a:lnTo>
                      <a:pt x="56"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13" name="Freeform 405">
                <a:extLst>
                  <a:ext uri="{FF2B5EF4-FFF2-40B4-BE49-F238E27FC236}">
                    <a16:creationId xmlns:a16="http://schemas.microsoft.com/office/drawing/2014/main" id="{159A3DA4-CCB0-4ED0-8242-4FD4A2BCDADA}"/>
                  </a:ext>
                </a:extLst>
              </p:cNvPr>
              <p:cNvSpPr>
                <a:spLocks/>
              </p:cNvSpPr>
              <p:nvPr/>
            </p:nvSpPr>
            <p:spPr bwMode="auto">
              <a:xfrm>
                <a:off x="3315" y="4716"/>
                <a:ext cx="13" cy="318"/>
              </a:xfrm>
              <a:custGeom>
                <a:avLst/>
                <a:gdLst>
                  <a:gd name="T0" fmla="*/ 7 w 23"/>
                  <a:gd name="T1" fmla="*/ 561 h 561"/>
                  <a:gd name="T2" fmla="*/ 7 w 23"/>
                  <a:gd name="T3" fmla="*/ 203 h 561"/>
                  <a:gd name="T4" fmla="*/ 7 w 23"/>
                  <a:gd name="T5" fmla="*/ 29 h 561"/>
                  <a:gd name="T6" fmla="*/ 12 w 23"/>
                  <a:gd name="T7" fmla="*/ 29 h 561"/>
                  <a:gd name="T8" fmla="*/ 14 w 23"/>
                  <a:gd name="T9" fmla="*/ 29 h 561"/>
                  <a:gd name="T10" fmla="*/ 23 w 23"/>
                  <a:gd name="T11" fmla="*/ 2 h 561"/>
                  <a:gd name="T12" fmla="*/ 17 w 23"/>
                  <a:gd name="T13" fmla="*/ 0 h 561"/>
                  <a:gd name="T14" fmla="*/ 10 w 23"/>
                  <a:gd name="T15" fmla="*/ 23 h 561"/>
                  <a:gd name="T16" fmla="*/ 4 w 23"/>
                  <a:gd name="T17" fmla="*/ 23 h 561"/>
                  <a:gd name="T18" fmla="*/ 0 w 23"/>
                  <a:gd name="T19" fmla="*/ 23 h 561"/>
                  <a:gd name="T20" fmla="*/ 0 w 23"/>
                  <a:gd name="T21" fmla="*/ 203 h 561"/>
                  <a:gd name="T22" fmla="*/ 0 w 23"/>
                  <a:gd name="T23" fmla="*/ 561 h 561"/>
                  <a:gd name="T24" fmla="*/ 7 w 23"/>
                  <a:gd name="T25" fmla="*/ 56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561">
                    <a:moveTo>
                      <a:pt x="7" y="561"/>
                    </a:moveTo>
                    <a:lnTo>
                      <a:pt x="7" y="203"/>
                    </a:lnTo>
                    <a:lnTo>
                      <a:pt x="7" y="29"/>
                    </a:lnTo>
                    <a:lnTo>
                      <a:pt x="12" y="29"/>
                    </a:lnTo>
                    <a:lnTo>
                      <a:pt x="14" y="29"/>
                    </a:lnTo>
                    <a:lnTo>
                      <a:pt x="23" y="2"/>
                    </a:lnTo>
                    <a:lnTo>
                      <a:pt x="17" y="0"/>
                    </a:lnTo>
                    <a:lnTo>
                      <a:pt x="10" y="23"/>
                    </a:lnTo>
                    <a:lnTo>
                      <a:pt x="4" y="23"/>
                    </a:lnTo>
                    <a:lnTo>
                      <a:pt x="0" y="23"/>
                    </a:lnTo>
                    <a:lnTo>
                      <a:pt x="0" y="203"/>
                    </a:lnTo>
                    <a:lnTo>
                      <a:pt x="0" y="561"/>
                    </a:lnTo>
                    <a:lnTo>
                      <a:pt x="7" y="5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78" name="Group 607">
              <a:extLst>
                <a:ext uri="{FF2B5EF4-FFF2-40B4-BE49-F238E27FC236}">
                  <a16:creationId xmlns:a16="http://schemas.microsoft.com/office/drawing/2014/main" id="{86DC124B-7F0C-45BB-B3C9-B33DC0C71E05}"/>
                </a:ext>
              </a:extLst>
            </p:cNvPr>
            <p:cNvGrpSpPr>
              <a:grpSpLocks/>
            </p:cNvGrpSpPr>
            <p:nvPr/>
          </p:nvGrpSpPr>
          <p:grpSpPr bwMode="auto">
            <a:xfrm>
              <a:off x="5219700" y="6043985"/>
              <a:ext cx="2390775" cy="1090613"/>
              <a:chOff x="3288" y="4347"/>
              <a:chExt cx="1506" cy="687"/>
            </a:xfrm>
            <a:noFill/>
          </p:grpSpPr>
          <p:sp>
            <p:nvSpPr>
              <p:cNvPr id="7714" name="Freeform 407">
                <a:extLst>
                  <a:ext uri="{FF2B5EF4-FFF2-40B4-BE49-F238E27FC236}">
                    <a16:creationId xmlns:a16="http://schemas.microsoft.com/office/drawing/2014/main" id="{873D7D64-3B22-4756-9400-39B4CD0C708D}"/>
                  </a:ext>
                </a:extLst>
              </p:cNvPr>
              <p:cNvSpPr>
                <a:spLocks/>
              </p:cNvSpPr>
              <p:nvPr/>
            </p:nvSpPr>
            <p:spPr bwMode="auto">
              <a:xfrm>
                <a:off x="3303" y="4657"/>
                <a:ext cx="49" cy="39"/>
              </a:xfrm>
              <a:custGeom>
                <a:avLst/>
                <a:gdLst>
                  <a:gd name="T0" fmla="*/ 8 w 87"/>
                  <a:gd name="T1" fmla="*/ 63 h 69"/>
                  <a:gd name="T2" fmla="*/ 7 w 87"/>
                  <a:gd name="T3" fmla="*/ 64 h 69"/>
                  <a:gd name="T4" fmla="*/ 8 w 87"/>
                  <a:gd name="T5" fmla="*/ 63 h 69"/>
                  <a:gd name="T6" fmla="*/ 8 w 87"/>
                  <a:gd name="T7" fmla="*/ 63 h 69"/>
                  <a:gd name="T8" fmla="*/ 7 w 87"/>
                  <a:gd name="T9" fmla="*/ 64 h 69"/>
                  <a:gd name="T10" fmla="*/ 8 w 87"/>
                  <a:gd name="T11" fmla="*/ 63 h 69"/>
                  <a:gd name="T12" fmla="*/ 7 w 87"/>
                  <a:gd name="T13" fmla="*/ 58 h 69"/>
                  <a:gd name="T14" fmla="*/ 32 w 87"/>
                  <a:gd name="T15" fmla="*/ 25 h 69"/>
                  <a:gd name="T16" fmla="*/ 30 w 87"/>
                  <a:gd name="T17" fmla="*/ 22 h 69"/>
                  <a:gd name="T18" fmla="*/ 31 w 87"/>
                  <a:gd name="T19" fmla="*/ 25 h 69"/>
                  <a:gd name="T20" fmla="*/ 36 w 87"/>
                  <a:gd name="T21" fmla="*/ 23 h 69"/>
                  <a:gd name="T22" fmla="*/ 84 w 87"/>
                  <a:gd name="T23" fmla="*/ 7 h 69"/>
                  <a:gd name="T24" fmla="*/ 87 w 87"/>
                  <a:gd name="T25" fmla="*/ 3 h 69"/>
                  <a:gd name="T26" fmla="*/ 83 w 87"/>
                  <a:gd name="T27" fmla="*/ 0 h 69"/>
                  <a:gd name="T28" fmla="*/ 29 w 87"/>
                  <a:gd name="T29" fmla="*/ 19 h 69"/>
                  <a:gd name="T30" fmla="*/ 28 w 87"/>
                  <a:gd name="T31" fmla="*/ 19 h 69"/>
                  <a:gd name="T32" fmla="*/ 0 w 87"/>
                  <a:gd name="T33" fmla="*/ 58 h 69"/>
                  <a:gd name="T34" fmla="*/ 3 w 87"/>
                  <a:gd name="T35" fmla="*/ 67 h 69"/>
                  <a:gd name="T36" fmla="*/ 7 w 87"/>
                  <a:gd name="T37" fmla="*/ 68 h 69"/>
                  <a:gd name="T38" fmla="*/ 8 w 87"/>
                  <a:gd name="T39"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69">
                    <a:moveTo>
                      <a:pt x="8" y="63"/>
                    </a:moveTo>
                    <a:lnTo>
                      <a:pt x="7" y="64"/>
                    </a:lnTo>
                    <a:lnTo>
                      <a:pt x="8" y="63"/>
                    </a:lnTo>
                    <a:lnTo>
                      <a:pt x="8" y="63"/>
                    </a:lnTo>
                    <a:lnTo>
                      <a:pt x="7" y="64"/>
                    </a:lnTo>
                    <a:lnTo>
                      <a:pt x="8" y="63"/>
                    </a:lnTo>
                    <a:cubicBezTo>
                      <a:pt x="8" y="63"/>
                      <a:pt x="7" y="61"/>
                      <a:pt x="7" y="58"/>
                    </a:cubicBezTo>
                    <a:cubicBezTo>
                      <a:pt x="7" y="52"/>
                      <a:pt x="10" y="40"/>
                      <a:pt x="32" y="25"/>
                    </a:cubicBezTo>
                    <a:lnTo>
                      <a:pt x="30" y="22"/>
                    </a:lnTo>
                    <a:lnTo>
                      <a:pt x="31" y="25"/>
                    </a:lnTo>
                    <a:cubicBezTo>
                      <a:pt x="31" y="25"/>
                      <a:pt x="33" y="24"/>
                      <a:pt x="36" y="23"/>
                    </a:cubicBezTo>
                    <a:cubicBezTo>
                      <a:pt x="44" y="19"/>
                      <a:pt x="64" y="11"/>
                      <a:pt x="84" y="7"/>
                    </a:cubicBezTo>
                    <a:cubicBezTo>
                      <a:pt x="86" y="6"/>
                      <a:pt x="87" y="4"/>
                      <a:pt x="87" y="3"/>
                    </a:cubicBezTo>
                    <a:cubicBezTo>
                      <a:pt x="86" y="1"/>
                      <a:pt x="84" y="0"/>
                      <a:pt x="83" y="0"/>
                    </a:cubicBezTo>
                    <a:cubicBezTo>
                      <a:pt x="55" y="6"/>
                      <a:pt x="29" y="19"/>
                      <a:pt x="29" y="19"/>
                    </a:cubicBezTo>
                    <a:lnTo>
                      <a:pt x="28" y="19"/>
                    </a:lnTo>
                    <a:cubicBezTo>
                      <a:pt x="5" y="36"/>
                      <a:pt x="0" y="49"/>
                      <a:pt x="0" y="58"/>
                    </a:cubicBezTo>
                    <a:cubicBezTo>
                      <a:pt x="0" y="63"/>
                      <a:pt x="2" y="67"/>
                      <a:pt x="3" y="67"/>
                    </a:cubicBezTo>
                    <a:cubicBezTo>
                      <a:pt x="4" y="69"/>
                      <a:pt x="6" y="69"/>
                      <a:pt x="7" y="68"/>
                    </a:cubicBezTo>
                    <a:cubicBezTo>
                      <a:pt x="9" y="67"/>
                      <a:pt x="9" y="65"/>
                      <a:pt x="8" y="6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5" name="Freeform 408">
                <a:extLst>
                  <a:ext uri="{FF2B5EF4-FFF2-40B4-BE49-F238E27FC236}">
                    <a16:creationId xmlns:a16="http://schemas.microsoft.com/office/drawing/2014/main" id="{BC29994E-93A0-4A27-862D-A0A37F78A531}"/>
                  </a:ext>
                </a:extLst>
              </p:cNvPr>
              <p:cNvSpPr>
                <a:spLocks/>
              </p:cNvSpPr>
              <p:nvPr/>
            </p:nvSpPr>
            <p:spPr bwMode="auto">
              <a:xfrm>
                <a:off x="3288" y="4691"/>
                <a:ext cx="58" cy="21"/>
              </a:xfrm>
              <a:custGeom>
                <a:avLst/>
                <a:gdLst>
                  <a:gd name="T0" fmla="*/ 9 w 102"/>
                  <a:gd name="T1" fmla="*/ 26 h 36"/>
                  <a:gd name="T2" fmla="*/ 8 w 102"/>
                  <a:gd name="T3" fmla="*/ 29 h 36"/>
                  <a:gd name="T4" fmla="*/ 102 w 102"/>
                  <a:gd name="T5" fmla="*/ 36 h 36"/>
                  <a:gd name="T6" fmla="*/ 82 w 102"/>
                  <a:gd name="T7" fmla="*/ 4 h 36"/>
                  <a:gd name="T8" fmla="*/ 35 w 102"/>
                  <a:gd name="T9" fmla="*/ 0 h 36"/>
                  <a:gd name="T10" fmla="*/ 0 w 102"/>
                  <a:gd name="T11" fmla="*/ 28 h 36"/>
                  <a:gd name="T12" fmla="*/ 8 w 102"/>
                  <a:gd name="T13" fmla="*/ 29 h 36"/>
                  <a:gd name="T14" fmla="*/ 9 w 102"/>
                  <a:gd name="T15" fmla="*/ 26 h 36"/>
                  <a:gd name="T16" fmla="*/ 11 w 102"/>
                  <a:gd name="T17" fmla="*/ 28 h 36"/>
                  <a:gd name="T18" fmla="*/ 37 w 102"/>
                  <a:gd name="T19" fmla="*/ 7 h 36"/>
                  <a:gd name="T20" fmla="*/ 78 w 102"/>
                  <a:gd name="T21" fmla="*/ 10 h 36"/>
                  <a:gd name="T22" fmla="*/ 90 w 102"/>
                  <a:gd name="T23" fmla="*/ 29 h 36"/>
                  <a:gd name="T24" fmla="*/ 9 w 102"/>
                  <a:gd name="T25" fmla="*/ 22 h 36"/>
                  <a:gd name="T26" fmla="*/ 9 w 102"/>
                  <a:gd name="T27" fmla="*/ 26 h 36"/>
                  <a:gd name="T28" fmla="*/ 11 w 102"/>
                  <a:gd name="T29" fmla="*/ 28 h 36"/>
                  <a:gd name="T30" fmla="*/ 9 w 102"/>
                  <a:gd name="T31"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36">
                    <a:moveTo>
                      <a:pt x="9" y="26"/>
                    </a:moveTo>
                    <a:lnTo>
                      <a:pt x="8" y="29"/>
                    </a:lnTo>
                    <a:lnTo>
                      <a:pt x="102" y="36"/>
                    </a:lnTo>
                    <a:lnTo>
                      <a:pt x="82" y="4"/>
                    </a:lnTo>
                    <a:lnTo>
                      <a:pt x="35" y="0"/>
                    </a:lnTo>
                    <a:lnTo>
                      <a:pt x="0" y="28"/>
                    </a:lnTo>
                    <a:lnTo>
                      <a:pt x="8" y="29"/>
                    </a:lnTo>
                    <a:lnTo>
                      <a:pt x="9" y="26"/>
                    </a:lnTo>
                    <a:lnTo>
                      <a:pt x="11" y="28"/>
                    </a:lnTo>
                    <a:lnTo>
                      <a:pt x="37" y="7"/>
                    </a:lnTo>
                    <a:lnTo>
                      <a:pt x="78" y="10"/>
                    </a:lnTo>
                    <a:lnTo>
                      <a:pt x="90" y="29"/>
                    </a:lnTo>
                    <a:lnTo>
                      <a:pt x="9" y="22"/>
                    </a:lnTo>
                    <a:lnTo>
                      <a:pt x="9" y="26"/>
                    </a:lnTo>
                    <a:lnTo>
                      <a:pt x="11" y="28"/>
                    </a:lnTo>
                    <a:lnTo>
                      <a:pt x="9"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6" name="Freeform 409">
                <a:extLst>
                  <a:ext uri="{FF2B5EF4-FFF2-40B4-BE49-F238E27FC236}">
                    <a16:creationId xmlns:a16="http://schemas.microsoft.com/office/drawing/2014/main" id="{3072DACC-9350-416B-9CF1-C36FC2AA3BED}"/>
                  </a:ext>
                </a:extLst>
              </p:cNvPr>
              <p:cNvSpPr>
                <a:spLocks/>
              </p:cNvSpPr>
              <p:nvPr/>
            </p:nvSpPr>
            <p:spPr bwMode="auto">
              <a:xfrm>
                <a:off x="3298" y="4642"/>
                <a:ext cx="53" cy="57"/>
              </a:xfrm>
              <a:custGeom>
                <a:avLst/>
                <a:gdLst>
                  <a:gd name="T0" fmla="*/ 9 w 93"/>
                  <a:gd name="T1" fmla="*/ 100 h 100"/>
                  <a:gd name="T2" fmla="*/ 7 w 93"/>
                  <a:gd name="T3" fmla="*/ 64 h 100"/>
                  <a:gd name="T4" fmla="*/ 22 w 93"/>
                  <a:gd name="T5" fmla="*/ 38 h 100"/>
                  <a:gd name="T6" fmla="*/ 57 w 93"/>
                  <a:gd name="T7" fmla="*/ 17 h 100"/>
                  <a:gd name="T8" fmla="*/ 93 w 93"/>
                  <a:gd name="T9" fmla="*/ 6 h 100"/>
                  <a:gd name="T10" fmla="*/ 92 w 93"/>
                  <a:gd name="T11" fmla="*/ 0 h 100"/>
                  <a:gd name="T12" fmla="*/ 54 w 93"/>
                  <a:gd name="T13" fmla="*/ 11 h 100"/>
                  <a:gd name="T14" fmla="*/ 17 w 93"/>
                  <a:gd name="T15" fmla="*/ 33 h 100"/>
                  <a:gd name="T16" fmla="*/ 0 w 93"/>
                  <a:gd name="T17" fmla="*/ 63 h 100"/>
                  <a:gd name="T18" fmla="*/ 3 w 93"/>
                  <a:gd name="T19" fmla="*/ 100 h 100"/>
                  <a:gd name="T20" fmla="*/ 9 w 93"/>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100">
                    <a:moveTo>
                      <a:pt x="9" y="100"/>
                    </a:moveTo>
                    <a:lnTo>
                      <a:pt x="7" y="64"/>
                    </a:lnTo>
                    <a:lnTo>
                      <a:pt x="22" y="38"/>
                    </a:lnTo>
                    <a:lnTo>
                      <a:pt x="57" y="17"/>
                    </a:lnTo>
                    <a:lnTo>
                      <a:pt x="93" y="6"/>
                    </a:lnTo>
                    <a:lnTo>
                      <a:pt x="92" y="0"/>
                    </a:lnTo>
                    <a:lnTo>
                      <a:pt x="54" y="11"/>
                    </a:lnTo>
                    <a:lnTo>
                      <a:pt x="17" y="33"/>
                    </a:lnTo>
                    <a:lnTo>
                      <a:pt x="0" y="63"/>
                    </a:lnTo>
                    <a:lnTo>
                      <a:pt x="3" y="100"/>
                    </a:lnTo>
                    <a:lnTo>
                      <a:pt x="9"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7" name="Freeform 410">
                <a:extLst>
                  <a:ext uri="{FF2B5EF4-FFF2-40B4-BE49-F238E27FC236}">
                    <a16:creationId xmlns:a16="http://schemas.microsoft.com/office/drawing/2014/main" id="{C13DE28A-73AF-42CA-9C94-64307324B971}"/>
                  </a:ext>
                </a:extLst>
              </p:cNvPr>
              <p:cNvSpPr>
                <a:spLocks/>
              </p:cNvSpPr>
              <p:nvPr/>
            </p:nvSpPr>
            <p:spPr bwMode="auto">
              <a:xfrm>
                <a:off x="3350" y="4616"/>
                <a:ext cx="18" cy="5"/>
              </a:xfrm>
              <a:custGeom>
                <a:avLst/>
                <a:gdLst>
                  <a:gd name="T0" fmla="*/ 28 w 31"/>
                  <a:gd name="T1" fmla="*/ 2 h 8"/>
                  <a:gd name="T2" fmla="*/ 3 w 31"/>
                  <a:gd name="T3" fmla="*/ 0 h 8"/>
                  <a:gd name="T4" fmla="*/ 0 w 31"/>
                  <a:gd name="T5" fmla="*/ 3 h 8"/>
                  <a:gd name="T6" fmla="*/ 3 w 31"/>
                  <a:gd name="T7" fmla="*/ 7 h 8"/>
                  <a:gd name="T8" fmla="*/ 27 w 31"/>
                  <a:gd name="T9" fmla="*/ 8 h 8"/>
                  <a:gd name="T10" fmla="*/ 31 w 31"/>
                  <a:gd name="T11" fmla="*/ 5 h 8"/>
                  <a:gd name="T12" fmla="*/ 28 w 31"/>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31" h="8">
                    <a:moveTo>
                      <a:pt x="28" y="2"/>
                    </a:moveTo>
                    <a:lnTo>
                      <a:pt x="3" y="0"/>
                    </a:lnTo>
                    <a:cubicBezTo>
                      <a:pt x="1" y="0"/>
                      <a:pt x="0" y="1"/>
                      <a:pt x="0" y="3"/>
                    </a:cubicBezTo>
                    <a:cubicBezTo>
                      <a:pt x="0" y="5"/>
                      <a:pt x="1" y="6"/>
                      <a:pt x="3" y="7"/>
                    </a:cubicBezTo>
                    <a:lnTo>
                      <a:pt x="27" y="8"/>
                    </a:lnTo>
                    <a:cubicBezTo>
                      <a:pt x="29" y="8"/>
                      <a:pt x="31" y="7"/>
                      <a:pt x="31" y="5"/>
                    </a:cubicBezTo>
                    <a:cubicBezTo>
                      <a:pt x="31" y="3"/>
                      <a:pt x="30" y="2"/>
                      <a:pt x="28" y="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8" name="Freeform 411">
                <a:extLst>
                  <a:ext uri="{FF2B5EF4-FFF2-40B4-BE49-F238E27FC236}">
                    <a16:creationId xmlns:a16="http://schemas.microsoft.com/office/drawing/2014/main" id="{09B584EC-A32A-4739-B1A7-9B11BD6462F5}"/>
                  </a:ext>
                </a:extLst>
              </p:cNvPr>
              <p:cNvSpPr>
                <a:spLocks/>
              </p:cNvSpPr>
              <p:nvPr/>
            </p:nvSpPr>
            <p:spPr bwMode="auto">
              <a:xfrm>
                <a:off x="3351" y="4640"/>
                <a:ext cx="23" cy="5"/>
              </a:xfrm>
              <a:custGeom>
                <a:avLst/>
                <a:gdLst>
                  <a:gd name="T0" fmla="*/ 42 w 42"/>
                  <a:gd name="T1" fmla="*/ 2 h 9"/>
                  <a:gd name="T2" fmla="*/ 1 w 42"/>
                  <a:gd name="T3" fmla="*/ 0 h 9"/>
                  <a:gd name="T4" fmla="*/ 0 w 42"/>
                  <a:gd name="T5" fmla="*/ 6 h 9"/>
                  <a:gd name="T6" fmla="*/ 42 w 42"/>
                  <a:gd name="T7" fmla="*/ 9 h 9"/>
                </a:gdLst>
                <a:ahLst/>
                <a:cxnLst>
                  <a:cxn ang="0">
                    <a:pos x="T0" y="T1"/>
                  </a:cxn>
                  <a:cxn ang="0">
                    <a:pos x="T2" y="T3"/>
                  </a:cxn>
                  <a:cxn ang="0">
                    <a:pos x="T4" y="T5"/>
                  </a:cxn>
                  <a:cxn ang="0">
                    <a:pos x="T6" y="T7"/>
                  </a:cxn>
                </a:cxnLst>
                <a:rect l="0" t="0" r="r" b="b"/>
                <a:pathLst>
                  <a:path w="42" h="9">
                    <a:moveTo>
                      <a:pt x="42" y="2"/>
                    </a:moveTo>
                    <a:lnTo>
                      <a:pt x="1" y="0"/>
                    </a:lnTo>
                    <a:lnTo>
                      <a:pt x="0" y="6"/>
                    </a:lnTo>
                    <a:lnTo>
                      <a:pt x="42"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9" name="Freeform 412">
                <a:extLst>
                  <a:ext uri="{FF2B5EF4-FFF2-40B4-BE49-F238E27FC236}">
                    <a16:creationId xmlns:a16="http://schemas.microsoft.com/office/drawing/2014/main" id="{124C430C-46E1-4284-8236-B53671AF2E7B}"/>
                  </a:ext>
                </a:extLst>
              </p:cNvPr>
              <p:cNvSpPr>
                <a:spLocks/>
              </p:cNvSpPr>
              <p:nvPr/>
            </p:nvSpPr>
            <p:spPr bwMode="auto">
              <a:xfrm>
                <a:off x="3313" y="4686"/>
                <a:ext cx="15" cy="8"/>
              </a:xfrm>
              <a:custGeom>
                <a:avLst/>
                <a:gdLst>
                  <a:gd name="T0" fmla="*/ 6 w 27"/>
                  <a:gd name="T1" fmla="*/ 13 h 15"/>
                  <a:gd name="T2" fmla="*/ 6 w 27"/>
                  <a:gd name="T3" fmla="*/ 13 h 15"/>
                  <a:gd name="T4" fmla="*/ 8 w 27"/>
                  <a:gd name="T5" fmla="*/ 8 h 15"/>
                  <a:gd name="T6" fmla="*/ 12 w 27"/>
                  <a:gd name="T7" fmla="*/ 7 h 15"/>
                  <a:gd name="T8" fmla="*/ 18 w 27"/>
                  <a:gd name="T9" fmla="*/ 9 h 15"/>
                  <a:gd name="T10" fmla="*/ 21 w 27"/>
                  <a:gd name="T11" fmla="*/ 15 h 15"/>
                  <a:gd name="T12" fmla="*/ 27 w 27"/>
                  <a:gd name="T13" fmla="*/ 15 h 15"/>
                  <a:gd name="T14" fmla="*/ 23 w 27"/>
                  <a:gd name="T15" fmla="*/ 4 h 15"/>
                  <a:gd name="T16" fmla="*/ 12 w 27"/>
                  <a:gd name="T17" fmla="*/ 0 h 15"/>
                  <a:gd name="T18" fmla="*/ 4 w 27"/>
                  <a:gd name="T19" fmla="*/ 3 h 15"/>
                  <a:gd name="T20" fmla="*/ 0 w 27"/>
                  <a:gd name="T21" fmla="*/ 13 h 15"/>
                  <a:gd name="T22" fmla="*/ 0 w 27"/>
                  <a:gd name="T23" fmla="*/ 14 h 15"/>
                  <a:gd name="T24" fmla="*/ 6 w 27"/>
                  <a:gd name="T2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5">
                    <a:moveTo>
                      <a:pt x="6" y="13"/>
                    </a:moveTo>
                    <a:lnTo>
                      <a:pt x="6" y="13"/>
                    </a:lnTo>
                    <a:cubicBezTo>
                      <a:pt x="6" y="10"/>
                      <a:pt x="7" y="9"/>
                      <a:pt x="8" y="8"/>
                    </a:cubicBezTo>
                    <a:cubicBezTo>
                      <a:pt x="9" y="7"/>
                      <a:pt x="11" y="7"/>
                      <a:pt x="12" y="7"/>
                    </a:cubicBezTo>
                    <a:cubicBezTo>
                      <a:pt x="15" y="7"/>
                      <a:pt x="17" y="7"/>
                      <a:pt x="18" y="9"/>
                    </a:cubicBezTo>
                    <a:cubicBezTo>
                      <a:pt x="20" y="10"/>
                      <a:pt x="21" y="12"/>
                      <a:pt x="21" y="15"/>
                    </a:cubicBezTo>
                    <a:lnTo>
                      <a:pt x="27" y="15"/>
                    </a:lnTo>
                    <a:cubicBezTo>
                      <a:pt x="27" y="10"/>
                      <a:pt x="26" y="6"/>
                      <a:pt x="23" y="4"/>
                    </a:cubicBezTo>
                    <a:cubicBezTo>
                      <a:pt x="20" y="1"/>
                      <a:pt x="16" y="0"/>
                      <a:pt x="12" y="0"/>
                    </a:cubicBezTo>
                    <a:cubicBezTo>
                      <a:pt x="9" y="0"/>
                      <a:pt x="6" y="1"/>
                      <a:pt x="4" y="3"/>
                    </a:cubicBezTo>
                    <a:cubicBezTo>
                      <a:pt x="1" y="5"/>
                      <a:pt x="0" y="9"/>
                      <a:pt x="0" y="13"/>
                    </a:cubicBezTo>
                    <a:lnTo>
                      <a:pt x="0" y="14"/>
                    </a:lnTo>
                    <a:lnTo>
                      <a:pt x="6"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0" name="Freeform 413">
                <a:extLst>
                  <a:ext uri="{FF2B5EF4-FFF2-40B4-BE49-F238E27FC236}">
                    <a16:creationId xmlns:a16="http://schemas.microsoft.com/office/drawing/2014/main" id="{6BE2E3D1-4B92-436A-9DE0-89FBEFDB1C5F}"/>
                  </a:ext>
                </a:extLst>
              </p:cNvPr>
              <p:cNvSpPr>
                <a:spLocks/>
              </p:cNvSpPr>
              <p:nvPr/>
            </p:nvSpPr>
            <p:spPr bwMode="auto">
              <a:xfrm>
                <a:off x="3321" y="4672"/>
                <a:ext cx="31" cy="16"/>
              </a:xfrm>
              <a:custGeom>
                <a:avLst/>
                <a:gdLst>
                  <a:gd name="T0" fmla="*/ 7 w 55"/>
                  <a:gd name="T1" fmla="*/ 28 h 28"/>
                  <a:gd name="T2" fmla="*/ 7 w 55"/>
                  <a:gd name="T3" fmla="*/ 28 h 28"/>
                  <a:gd name="T4" fmla="*/ 7 w 55"/>
                  <a:gd name="T5" fmla="*/ 28 h 28"/>
                  <a:gd name="T6" fmla="*/ 7 w 55"/>
                  <a:gd name="T7" fmla="*/ 28 h 28"/>
                  <a:gd name="T8" fmla="*/ 7 w 55"/>
                  <a:gd name="T9" fmla="*/ 28 h 28"/>
                  <a:gd name="T10" fmla="*/ 7 w 55"/>
                  <a:gd name="T11" fmla="*/ 28 h 28"/>
                  <a:gd name="T12" fmla="*/ 9 w 55"/>
                  <a:gd name="T13" fmla="*/ 22 h 28"/>
                  <a:gd name="T14" fmla="*/ 22 w 55"/>
                  <a:gd name="T15" fmla="*/ 14 h 28"/>
                  <a:gd name="T16" fmla="*/ 22 w 55"/>
                  <a:gd name="T17" fmla="*/ 14 h 28"/>
                  <a:gd name="T18" fmla="*/ 22 w 55"/>
                  <a:gd name="T19" fmla="*/ 14 h 28"/>
                  <a:gd name="T20" fmla="*/ 34 w 55"/>
                  <a:gd name="T21" fmla="*/ 11 h 28"/>
                  <a:gd name="T22" fmla="*/ 55 w 55"/>
                  <a:gd name="T23" fmla="*/ 7 h 28"/>
                  <a:gd name="T24" fmla="*/ 54 w 55"/>
                  <a:gd name="T25" fmla="*/ 0 h 28"/>
                  <a:gd name="T26" fmla="*/ 20 w 55"/>
                  <a:gd name="T27" fmla="*/ 8 h 28"/>
                  <a:gd name="T28" fmla="*/ 21 w 55"/>
                  <a:gd name="T29" fmla="*/ 11 h 28"/>
                  <a:gd name="T30" fmla="*/ 20 w 55"/>
                  <a:gd name="T31" fmla="*/ 8 h 28"/>
                  <a:gd name="T32" fmla="*/ 4 w 55"/>
                  <a:gd name="T33" fmla="*/ 19 h 28"/>
                  <a:gd name="T34" fmla="*/ 0 w 55"/>
                  <a:gd name="T35" fmla="*/ 27 h 28"/>
                  <a:gd name="T36" fmla="*/ 7 w 55"/>
                  <a:gd name="T3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28">
                    <a:moveTo>
                      <a:pt x="7" y="28"/>
                    </a:moveTo>
                    <a:lnTo>
                      <a:pt x="7" y="28"/>
                    </a:lnTo>
                    <a:lnTo>
                      <a:pt x="7" y="28"/>
                    </a:lnTo>
                    <a:lnTo>
                      <a:pt x="7" y="28"/>
                    </a:lnTo>
                    <a:lnTo>
                      <a:pt x="7" y="28"/>
                    </a:lnTo>
                    <a:lnTo>
                      <a:pt x="7" y="28"/>
                    </a:lnTo>
                    <a:cubicBezTo>
                      <a:pt x="7" y="27"/>
                      <a:pt x="7" y="25"/>
                      <a:pt x="9" y="22"/>
                    </a:cubicBezTo>
                    <a:cubicBezTo>
                      <a:pt x="11" y="19"/>
                      <a:pt x="15" y="16"/>
                      <a:pt x="22" y="14"/>
                    </a:cubicBezTo>
                    <a:lnTo>
                      <a:pt x="22" y="14"/>
                    </a:lnTo>
                    <a:lnTo>
                      <a:pt x="22" y="14"/>
                    </a:lnTo>
                    <a:cubicBezTo>
                      <a:pt x="22" y="14"/>
                      <a:pt x="27" y="13"/>
                      <a:pt x="34" y="11"/>
                    </a:cubicBezTo>
                    <a:cubicBezTo>
                      <a:pt x="41" y="10"/>
                      <a:pt x="49" y="8"/>
                      <a:pt x="55" y="7"/>
                    </a:cubicBezTo>
                    <a:lnTo>
                      <a:pt x="54" y="0"/>
                    </a:lnTo>
                    <a:cubicBezTo>
                      <a:pt x="41" y="2"/>
                      <a:pt x="20" y="8"/>
                      <a:pt x="20" y="8"/>
                    </a:cubicBezTo>
                    <a:lnTo>
                      <a:pt x="21" y="11"/>
                    </a:lnTo>
                    <a:lnTo>
                      <a:pt x="20" y="8"/>
                    </a:lnTo>
                    <a:cubicBezTo>
                      <a:pt x="12" y="10"/>
                      <a:pt x="6" y="15"/>
                      <a:pt x="4" y="19"/>
                    </a:cubicBezTo>
                    <a:cubicBezTo>
                      <a:pt x="1" y="23"/>
                      <a:pt x="0" y="27"/>
                      <a:pt x="0" y="27"/>
                    </a:cubicBezTo>
                    <a:lnTo>
                      <a:pt x="7"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1" name="Freeform 414">
                <a:extLst>
                  <a:ext uri="{FF2B5EF4-FFF2-40B4-BE49-F238E27FC236}">
                    <a16:creationId xmlns:a16="http://schemas.microsoft.com/office/drawing/2014/main" id="{FE076F4C-030F-4134-B5E0-B70B6D4B75E9}"/>
                  </a:ext>
                </a:extLst>
              </p:cNvPr>
              <p:cNvSpPr>
                <a:spLocks/>
              </p:cNvSpPr>
              <p:nvPr/>
            </p:nvSpPr>
            <p:spPr bwMode="auto">
              <a:xfrm>
                <a:off x="3328" y="4715"/>
                <a:ext cx="3" cy="319"/>
              </a:xfrm>
              <a:custGeom>
                <a:avLst/>
                <a:gdLst>
                  <a:gd name="T0" fmla="*/ 0 w 6"/>
                  <a:gd name="T1" fmla="*/ 0 h 563"/>
                  <a:gd name="T2" fmla="*/ 0 w 6"/>
                  <a:gd name="T3" fmla="*/ 563 h 563"/>
                  <a:gd name="T4" fmla="*/ 6 w 6"/>
                  <a:gd name="T5" fmla="*/ 563 h 563"/>
                  <a:gd name="T6" fmla="*/ 6 w 6"/>
                  <a:gd name="T7" fmla="*/ 0 h 563"/>
                </a:gdLst>
                <a:ahLst/>
                <a:cxnLst>
                  <a:cxn ang="0">
                    <a:pos x="T0" y="T1"/>
                  </a:cxn>
                  <a:cxn ang="0">
                    <a:pos x="T2" y="T3"/>
                  </a:cxn>
                  <a:cxn ang="0">
                    <a:pos x="T4" y="T5"/>
                  </a:cxn>
                  <a:cxn ang="0">
                    <a:pos x="T6" y="T7"/>
                  </a:cxn>
                </a:cxnLst>
                <a:rect l="0" t="0" r="r" b="b"/>
                <a:pathLst>
                  <a:path w="6" h="563">
                    <a:moveTo>
                      <a:pt x="0" y="0"/>
                    </a:moveTo>
                    <a:lnTo>
                      <a:pt x="0" y="563"/>
                    </a:lnTo>
                    <a:lnTo>
                      <a:pt x="6" y="56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2" name="Freeform 415">
                <a:extLst>
                  <a:ext uri="{FF2B5EF4-FFF2-40B4-BE49-F238E27FC236}">
                    <a16:creationId xmlns:a16="http://schemas.microsoft.com/office/drawing/2014/main" id="{779B31E3-F9D5-4B51-9BDC-F49CB0FDAADA}"/>
                  </a:ext>
                </a:extLst>
              </p:cNvPr>
              <p:cNvSpPr>
                <a:spLocks/>
              </p:cNvSpPr>
              <p:nvPr/>
            </p:nvSpPr>
            <p:spPr bwMode="auto">
              <a:xfrm>
                <a:off x="3318" y="4761"/>
                <a:ext cx="34" cy="6"/>
              </a:xfrm>
              <a:custGeom>
                <a:avLst/>
                <a:gdLst>
                  <a:gd name="T0" fmla="*/ 1 w 61"/>
                  <a:gd name="T1" fmla="*/ 11 h 11"/>
                  <a:gd name="T2" fmla="*/ 61 w 61"/>
                  <a:gd name="T3" fmla="*/ 7 h 11"/>
                  <a:gd name="T4" fmla="*/ 61 w 61"/>
                  <a:gd name="T5" fmla="*/ 0 h 11"/>
                  <a:gd name="T6" fmla="*/ 0 w 61"/>
                  <a:gd name="T7" fmla="*/ 5 h 11"/>
                </a:gdLst>
                <a:ahLst/>
                <a:cxnLst>
                  <a:cxn ang="0">
                    <a:pos x="T0" y="T1"/>
                  </a:cxn>
                  <a:cxn ang="0">
                    <a:pos x="T2" y="T3"/>
                  </a:cxn>
                  <a:cxn ang="0">
                    <a:pos x="T4" y="T5"/>
                  </a:cxn>
                  <a:cxn ang="0">
                    <a:pos x="T6" y="T7"/>
                  </a:cxn>
                </a:cxnLst>
                <a:rect l="0" t="0" r="r" b="b"/>
                <a:pathLst>
                  <a:path w="61" h="11">
                    <a:moveTo>
                      <a:pt x="1" y="11"/>
                    </a:moveTo>
                    <a:lnTo>
                      <a:pt x="61" y="7"/>
                    </a:lnTo>
                    <a:lnTo>
                      <a:pt x="61" y="0"/>
                    </a:lnTo>
                    <a:lnTo>
                      <a:pt x="0"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3" name="Freeform 416">
                <a:extLst>
                  <a:ext uri="{FF2B5EF4-FFF2-40B4-BE49-F238E27FC236}">
                    <a16:creationId xmlns:a16="http://schemas.microsoft.com/office/drawing/2014/main" id="{AC535B9C-A0D0-46F4-A221-44BE737C766C}"/>
                  </a:ext>
                </a:extLst>
              </p:cNvPr>
              <p:cNvSpPr>
                <a:spLocks/>
              </p:cNvSpPr>
              <p:nvPr/>
            </p:nvSpPr>
            <p:spPr bwMode="auto">
              <a:xfrm>
                <a:off x="3318" y="4796"/>
                <a:ext cx="30" cy="126"/>
              </a:xfrm>
              <a:custGeom>
                <a:avLst/>
                <a:gdLst>
                  <a:gd name="T0" fmla="*/ 0 w 53"/>
                  <a:gd name="T1" fmla="*/ 9 h 222"/>
                  <a:gd name="T2" fmla="*/ 46 w 53"/>
                  <a:gd name="T3" fmla="*/ 7 h 222"/>
                  <a:gd name="T4" fmla="*/ 46 w 53"/>
                  <a:gd name="T5" fmla="*/ 215 h 222"/>
                  <a:gd name="T6" fmla="*/ 0 w 53"/>
                  <a:gd name="T7" fmla="*/ 215 h 222"/>
                  <a:gd name="T8" fmla="*/ 0 w 53"/>
                  <a:gd name="T9" fmla="*/ 222 h 222"/>
                  <a:gd name="T10" fmla="*/ 53 w 53"/>
                  <a:gd name="T11" fmla="*/ 222 h 222"/>
                  <a:gd name="T12" fmla="*/ 53 w 53"/>
                  <a:gd name="T13" fmla="*/ 0 h 222"/>
                  <a:gd name="T14" fmla="*/ 0 w 53"/>
                  <a:gd name="T15" fmla="*/ 3 h 222"/>
                  <a:gd name="T16" fmla="*/ 0 w 53"/>
                  <a:gd name="T17" fmla="*/ 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22">
                    <a:moveTo>
                      <a:pt x="0" y="9"/>
                    </a:moveTo>
                    <a:lnTo>
                      <a:pt x="46" y="7"/>
                    </a:lnTo>
                    <a:lnTo>
                      <a:pt x="46" y="215"/>
                    </a:lnTo>
                    <a:lnTo>
                      <a:pt x="0" y="215"/>
                    </a:lnTo>
                    <a:lnTo>
                      <a:pt x="0" y="222"/>
                    </a:lnTo>
                    <a:lnTo>
                      <a:pt x="53" y="222"/>
                    </a:lnTo>
                    <a:lnTo>
                      <a:pt x="53" y="0"/>
                    </a:lnTo>
                    <a:lnTo>
                      <a:pt x="0"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4" name="Freeform 417">
                <a:extLst>
                  <a:ext uri="{FF2B5EF4-FFF2-40B4-BE49-F238E27FC236}">
                    <a16:creationId xmlns:a16="http://schemas.microsoft.com/office/drawing/2014/main" id="{D605D396-5F0D-4BA7-9406-31C6C11FE242}"/>
                  </a:ext>
                </a:extLst>
              </p:cNvPr>
              <p:cNvSpPr>
                <a:spLocks/>
              </p:cNvSpPr>
              <p:nvPr/>
            </p:nvSpPr>
            <p:spPr bwMode="auto">
              <a:xfrm>
                <a:off x="3317" y="4902"/>
                <a:ext cx="29" cy="4"/>
              </a:xfrm>
              <a:custGeom>
                <a:avLst/>
                <a:gdLst>
                  <a:gd name="T0" fmla="*/ 51 w 51"/>
                  <a:gd name="T1" fmla="*/ 0 h 7"/>
                  <a:gd name="T2" fmla="*/ 0 w 51"/>
                  <a:gd name="T3" fmla="*/ 0 h 7"/>
                  <a:gd name="T4" fmla="*/ 0 w 51"/>
                  <a:gd name="T5" fmla="*/ 7 h 7"/>
                  <a:gd name="T6" fmla="*/ 51 w 51"/>
                  <a:gd name="T7" fmla="*/ 7 h 7"/>
                </a:gdLst>
                <a:ahLst/>
                <a:cxnLst>
                  <a:cxn ang="0">
                    <a:pos x="T0" y="T1"/>
                  </a:cxn>
                  <a:cxn ang="0">
                    <a:pos x="T2" y="T3"/>
                  </a:cxn>
                  <a:cxn ang="0">
                    <a:pos x="T4" y="T5"/>
                  </a:cxn>
                  <a:cxn ang="0">
                    <a:pos x="T6" y="T7"/>
                  </a:cxn>
                </a:cxnLst>
                <a:rect l="0" t="0" r="r" b="b"/>
                <a:pathLst>
                  <a:path w="51" h="7">
                    <a:moveTo>
                      <a:pt x="51" y="0"/>
                    </a:moveTo>
                    <a:lnTo>
                      <a:pt x="0" y="0"/>
                    </a:lnTo>
                    <a:lnTo>
                      <a:pt x="0" y="7"/>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5" name="Freeform 418">
                <a:extLst>
                  <a:ext uri="{FF2B5EF4-FFF2-40B4-BE49-F238E27FC236}">
                    <a16:creationId xmlns:a16="http://schemas.microsoft.com/office/drawing/2014/main" id="{10C76FAA-DFA7-4C00-9552-7808F762CFE6}"/>
                  </a:ext>
                </a:extLst>
              </p:cNvPr>
              <p:cNvSpPr>
                <a:spLocks/>
              </p:cNvSpPr>
              <p:nvPr/>
            </p:nvSpPr>
            <p:spPr bwMode="auto">
              <a:xfrm>
                <a:off x="3317" y="4884"/>
                <a:ext cx="29" cy="4"/>
              </a:xfrm>
              <a:custGeom>
                <a:avLst/>
                <a:gdLst>
                  <a:gd name="T0" fmla="*/ 51 w 51"/>
                  <a:gd name="T1" fmla="*/ 0 h 7"/>
                  <a:gd name="T2" fmla="*/ 0 w 51"/>
                  <a:gd name="T3" fmla="*/ 0 h 7"/>
                  <a:gd name="T4" fmla="*/ 0 w 51"/>
                  <a:gd name="T5" fmla="*/ 7 h 7"/>
                  <a:gd name="T6" fmla="*/ 51 w 51"/>
                  <a:gd name="T7" fmla="*/ 7 h 7"/>
                </a:gdLst>
                <a:ahLst/>
                <a:cxnLst>
                  <a:cxn ang="0">
                    <a:pos x="T0" y="T1"/>
                  </a:cxn>
                  <a:cxn ang="0">
                    <a:pos x="T2" y="T3"/>
                  </a:cxn>
                  <a:cxn ang="0">
                    <a:pos x="T4" y="T5"/>
                  </a:cxn>
                  <a:cxn ang="0">
                    <a:pos x="T6" y="T7"/>
                  </a:cxn>
                </a:cxnLst>
                <a:rect l="0" t="0" r="r" b="b"/>
                <a:pathLst>
                  <a:path w="51" h="7">
                    <a:moveTo>
                      <a:pt x="51" y="0"/>
                    </a:moveTo>
                    <a:lnTo>
                      <a:pt x="0" y="0"/>
                    </a:lnTo>
                    <a:lnTo>
                      <a:pt x="0" y="7"/>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6" name="Freeform 419">
                <a:extLst>
                  <a:ext uri="{FF2B5EF4-FFF2-40B4-BE49-F238E27FC236}">
                    <a16:creationId xmlns:a16="http://schemas.microsoft.com/office/drawing/2014/main" id="{8FB8BB2E-3086-4FCF-AE59-D10A93F90E42}"/>
                  </a:ext>
                </a:extLst>
              </p:cNvPr>
              <p:cNvSpPr>
                <a:spLocks/>
              </p:cNvSpPr>
              <p:nvPr/>
            </p:nvSpPr>
            <p:spPr bwMode="auto">
              <a:xfrm>
                <a:off x="3317" y="4866"/>
                <a:ext cx="29" cy="4"/>
              </a:xfrm>
              <a:custGeom>
                <a:avLst/>
                <a:gdLst>
                  <a:gd name="T0" fmla="*/ 51 w 51"/>
                  <a:gd name="T1" fmla="*/ 0 h 6"/>
                  <a:gd name="T2" fmla="*/ 0 w 51"/>
                  <a:gd name="T3" fmla="*/ 0 h 6"/>
                  <a:gd name="T4" fmla="*/ 0 w 51"/>
                  <a:gd name="T5" fmla="*/ 6 h 6"/>
                  <a:gd name="T6" fmla="*/ 51 w 51"/>
                  <a:gd name="T7" fmla="*/ 6 h 6"/>
                </a:gdLst>
                <a:ahLst/>
                <a:cxnLst>
                  <a:cxn ang="0">
                    <a:pos x="T0" y="T1"/>
                  </a:cxn>
                  <a:cxn ang="0">
                    <a:pos x="T2" y="T3"/>
                  </a:cxn>
                  <a:cxn ang="0">
                    <a:pos x="T4" y="T5"/>
                  </a:cxn>
                  <a:cxn ang="0">
                    <a:pos x="T6" y="T7"/>
                  </a:cxn>
                </a:cxnLst>
                <a:rect l="0" t="0" r="r" b="b"/>
                <a:pathLst>
                  <a:path w="51" h="6">
                    <a:moveTo>
                      <a:pt x="51" y="0"/>
                    </a:moveTo>
                    <a:lnTo>
                      <a:pt x="0" y="0"/>
                    </a:lnTo>
                    <a:lnTo>
                      <a:pt x="0" y="6"/>
                    </a:lnTo>
                    <a:lnTo>
                      <a:pt x="5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7" name="Freeform 420">
                <a:extLst>
                  <a:ext uri="{FF2B5EF4-FFF2-40B4-BE49-F238E27FC236}">
                    <a16:creationId xmlns:a16="http://schemas.microsoft.com/office/drawing/2014/main" id="{6C04E6E0-EB98-4C63-849F-C618739E07F6}"/>
                  </a:ext>
                </a:extLst>
              </p:cNvPr>
              <p:cNvSpPr>
                <a:spLocks/>
              </p:cNvSpPr>
              <p:nvPr/>
            </p:nvSpPr>
            <p:spPr bwMode="auto">
              <a:xfrm>
                <a:off x="3317" y="4848"/>
                <a:ext cx="29" cy="5"/>
              </a:xfrm>
              <a:custGeom>
                <a:avLst/>
                <a:gdLst>
                  <a:gd name="T0" fmla="*/ 51 w 51"/>
                  <a:gd name="T1" fmla="*/ 0 h 9"/>
                  <a:gd name="T2" fmla="*/ 0 w 51"/>
                  <a:gd name="T3" fmla="*/ 2 h 9"/>
                  <a:gd name="T4" fmla="*/ 0 w 51"/>
                  <a:gd name="T5" fmla="*/ 9 h 9"/>
                  <a:gd name="T6" fmla="*/ 51 w 51"/>
                  <a:gd name="T7" fmla="*/ 7 h 9"/>
                </a:gdLst>
                <a:ahLst/>
                <a:cxnLst>
                  <a:cxn ang="0">
                    <a:pos x="T0" y="T1"/>
                  </a:cxn>
                  <a:cxn ang="0">
                    <a:pos x="T2" y="T3"/>
                  </a:cxn>
                  <a:cxn ang="0">
                    <a:pos x="T4" y="T5"/>
                  </a:cxn>
                  <a:cxn ang="0">
                    <a:pos x="T6" y="T7"/>
                  </a:cxn>
                </a:cxnLst>
                <a:rect l="0" t="0" r="r" b="b"/>
                <a:pathLst>
                  <a:path w="51" h="9">
                    <a:moveTo>
                      <a:pt x="51" y="0"/>
                    </a:moveTo>
                    <a:lnTo>
                      <a:pt x="0" y="2"/>
                    </a:lnTo>
                    <a:lnTo>
                      <a:pt x="0" y="9"/>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8" name="Freeform 421">
                <a:extLst>
                  <a:ext uri="{FF2B5EF4-FFF2-40B4-BE49-F238E27FC236}">
                    <a16:creationId xmlns:a16="http://schemas.microsoft.com/office/drawing/2014/main" id="{FF9CD5E5-F59A-4DC7-A4B8-9865CC2AF7EC}"/>
                  </a:ext>
                </a:extLst>
              </p:cNvPr>
              <p:cNvSpPr>
                <a:spLocks/>
              </p:cNvSpPr>
              <p:nvPr/>
            </p:nvSpPr>
            <p:spPr bwMode="auto">
              <a:xfrm>
                <a:off x="3317" y="4830"/>
                <a:ext cx="29" cy="5"/>
              </a:xfrm>
              <a:custGeom>
                <a:avLst/>
                <a:gdLst>
                  <a:gd name="T0" fmla="*/ 51 w 51"/>
                  <a:gd name="T1" fmla="*/ 0 h 8"/>
                  <a:gd name="T2" fmla="*/ 0 w 51"/>
                  <a:gd name="T3" fmla="*/ 2 h 8"/>
                  <a:gd name="T4" fmla="*/ 0 w 51"/>
                  <a:gd name="T5" fmla="*/ 8 h 8"/>
                  <a:gd name="T6" fmla="*/ 51 w 51"/>
                  <a:gd name="T7" fmla="*/ 7 h 8"/>
                </a:gdLst>
                <a:ahLst/>
                <a:cxnLst>
                  <a:cxn ang="0">
                    <a:pos x="T0" y="T1"/>
                  </a:cxn>
                  <a:cxn ang="0">
                    <a:pos x="T2" y="T3"/>
                  </a:cxn>
                  <a:cxn ang="0">
                    <a:pos x="T4" y="T5"/>
                  </a:cxn>
                  <a:cxn ang="0">
                    <a:pos x="T6" y="T7"/>
                  </a:cxn>
                </a:cxnLst>
                <a:rect l="0" t="0" r="r" b="b"/>
                <a:pathLst>
                  <a:path w="51" h="8">
                    <a:moveTo>
                      <a:pt x="51" y="0"/>
                    </a:moveTo>
                    <a:lnTo>
                      <a:pt x="0" y="2"/>
                    </a:lnTo>
                    <a:lnTo>
                      <a:pt x="0" y="8"/>
                    </a:lnTo>
                    <a:lnTo>
                      <a:pt x="5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29" name="Freeform 422">
                <a:extLst>
                  <a:ext uri="{FF2B5EF4-FFF2-40B4-BE49-F238E27FC236}">
                    <a16:creationId xmlns:a16="http://schemas.microsoft.com/office/drawing/2014/main" id="{9C472158-1511-4632-AC94-BC2548129734}"/>
                  </a:ext>
                </a:extLst>
              </p:cNvPr>
              <p:cNvSpPr>
                <a:spLocks/>
              </p:cNvSpPr>
              <p:nvPr/>
            </p:nvSpPr>
            <p:spPr bwMode="auto">
              <a:xfrm>
                <a:off x="3317" y="4813"/>
                <a:ext cx="29" cy="4"/>
              </a:xfrm>
              <a:custGeom>
                <a:avLst/>
                <a:gdLst>
                  <a:gd name="T0" fmla="*/ 51 w 51"/>
                  <a:gd name="T1" fmla="*/ 0 h 8"/>
                  <a:gd name="T2" fmla="*/ 0 w 51"/>
                  <a:gd name="T3" fmla="*/ 2 h 8"/>
                  <a:gd name="T4" fmla="*/ 0 w 51"/>
                  <a:gd name="T5" fmla="*/ 8 h 8"/>
                  <a:gd name="T6" fmla="*/ 51 w 51"/>
                  <a:gd name="T7" fmla="*/ 6 h 8"/>
                </a:gdLst>
                <a:ahLst/>
                <a:cxnLst>
                  <a:cxn ang="0">
                    <a:pos x="T0" y="T1"/>
                  </a:cxn>
                  <a:cxn ang="0">
                    <a:pos x="T2" y="T3"/>
                  </a:cxn>
                  <a:cxn ang="0">
                    <a:pos x="T4" y="T5"/>
                  </a:cxn>
                  <a:cxn ang="0">
                    <a:pos x="T6" y="T7"/>
                  </a:cxn>
                </a:cxnLst>
                <a:rect l="0" t="0" r="r" b="b"/>
                <a:pathLst>
                  <a:path w="51" h="8">
                    <a:moveTo>
                      <a:pt x="51" y="0"/>
                    </a:moveTo>
                    <a:lnTo>
                      <a:pt x="0" y="2"/>
                    </a:lnTo>
                    <a:lnTo>
                      <a:pt x="0" y="8"/>
                    </a:lnTo>
                    <a:lnTo>
                      <a:pt x="5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0" name="Freeform 423">
                <a:extLst>
                  <a:ext uri="{FF2B5EF4-FFF2-40B4-BE49-F238E27FC236}">
                    <a16:creationId xmlns:a16="http://schemas.microsoft.com/office/drawing/2014/main" id="{A95A5B58-F96C-426A-95C4-3FE5D6BF2CB8}"/>
                  </a:ext>
                </a:extLst>
              </p:cNvPr>
              <p:cNvSpPr>
                <a:spLocks/>
              </p:cNvSpPr>
              <p:nvPr/>
            </p:nvSpPr>
            <p:spPr bwMode="auto">
              <a:xfrm>
                <a:off x="3407" y="4686"/>
                <a:ext cx="39" cy="5"/>
              </a:xfrm>
              <a:custGeom>
                <a:avLst/>
                <a:gdLst>
                  <a:gd name="T0" fmla="*/ 0 w 69"/>
                  <a:gd name="T1" fmla="*/ 7 h 9"/>
                  <a:gd name="T2" fmla="*/ 69 w 69"/>
                  <a:gd name="T3" fmla="*/ 9 h 9"/>
                  <a:gd name="T4" fmla="*/ 69 w 69"/>
                  <a:gd name="T5" fmla="*/ 3 h 9"/>
                  <a:gd name="T6" fmla="*/ 1 w 69"/>
                  <a:gd name="T7" fmla="*/ 0 h 9"/>
                </a:gdLst>
                <a:ahLst/>
                <a:cxnLst>
                  <a:cxn ang="0">
                    <a:pos x="T0" y="T1"/>
                  </a:cxn>
                  <a:cxn ang="0">
                    <a:pos x="T2" y="T3"/>
                  </a:cxn>
                  <a:cxn ang="0">
                    <a:pos x="T4" y="T5"/>
                  </a:cxn>
                  <a:cxn ang="0">
                    <a:pos x="T6" y="T7"/>
                  </a:cxn>
                </a:cxnLst>
                <a:rect l="0" t="0" r="r" b="b"/>
                <a:pathLst>
                  <a:path w="69" h="9">
                    <a:moveTo>
                      <a:pt x="0" y="7"/>
                    </a:moveTo>
                    <a:lnTo>
                      <a:pt x="69" y="9"/>
                    </a:lnTo>
                    <a:lnTo>
                      <a:pt x="69" y="3"/>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1" name="Freeform 424">
                <a:extLst>
                  <a:ext uri="{FF2B5EF4-FFF2-40B4-BE49-F238E27FC236}">
                    <a16:creationId xmlns:a16="http://schemas.microsoft.com/office/drawing/2014/main" id="{249EE167-E46A-491C-898B-63ACD59347D8}"/>
                  </a:ext>
                </a:extLst>
              </p:cNvPr>
              <p:cNvSpPr>
                <a:spLocks/>
              </p:cNvSpPr>
              <p:nvPr/>
            </p:nvSpPr>
            <p:spPr bwMode="auto">
              <a:xfrm>
                <a:off x="3932" y="4622"/>
                <a:ext cx="246" cy="39"/>
              </a:xfrm>
              <a:custGeom>
                <a:avLst/>
                <a:gdLst>
                  <a:gd name="T0" fmla="*/ 3 w 435"/>
                  <a:gd name="T1" fmla="*/ 7 h 68"/>
                  <a:gd name="T2" fmla="*/ 272 w 435"/>
                  <a:gd name="T3" fmla="*/ 40 h 68"/>
                  <a:gd name="T4" fmla="*/ 279 w 435"/>
                  <a:gd name="T5" fmla="*/ 48 h 68"/>
                  <a:gd name="T6" fmla="*/ 256 w 435"/>
                  <a:gd name="T7" fmla="*/ 62 h 68"/>
                  <a:gd name="T8" fmla="*/ 255 w 435"/>
                  <a:gd name="T9" fmla="*/ 65 h 68"/>
                  <a:gd name="T10" fmla="*/ 258 w 435"/>
                  <a:gd name="T11" fmla="*/ 68 h 68"/>
                  <a:gd name="T12" fmla="*/ 432 w 435"/>
                  <a:gd name="T13" fmla="*/ 47 h 68"/>
                  <a:gd name="T14" fmla="*/ 435 w 435"/>
                  <a:gd name="T15" fmla="*/ 44 h 68"/>
                  <a:gd name="T16" fmla="*/ 431 w 435"/>
                  <a:gd name="T17" fmla="*/ 41 h 68"/>
                  <a:gd name="T18" fmla="*/ 273 w 435"/>
                  <a:gd name="T19" fmla="*/ 59 h 68"/>
                  <a:gd name="T20" fmla="*/ 286 w 435"/>
                  <a:gd name="T21" fmla="*/ 52 h 68"/>
                  <a:gd name="T22" fmla="*/ 287 w 435"/>
                  <a:gd name="T23" fmla="*/ 50 h 68"/>
                  <a:gd name="T24" fmla="*/ 287 w 435"/>
                  <a:gd name="T25" fmla="*/ 47 h 68"/>
                  <a:gd name="T26" fmla="*/ 276 w 435"/>
                  <a:gd name="T27" fmla="*/ 34 h 68"/>
                  <a:gd name="T28" fmla="*/ 274 w 435"/>
                  <a:gd name="T29" fmla="*/ 33 h 68"/>
                  <a:gd name="T30" fmla="*/ 4 w 435"/>
                  <a:gd name="T31" fmla="*/ 0 h 68"/>
                  <a:gd name="T32" fmla="*/ 1 w 435"/>
                  <a:gd name="T33" fmla="*/ 3 h 68"/>
                  <a:gd name="T34" fmla="*/ 3 w 435"/>
                  <a:gd name="T35"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5" h="68">
                    <a:moveTo>
                      <a:pt x="3" y="7"/>
                    </a:moveTo>
                    <a:lnTo>
                      <a:pt x="272" y="40"/>
                    </a:lnTo>
                    <a:lnTo>
                      <a:pt x="279" y="48"/>
                    </a:lnTo>
                    <a:lnTo>
                      <a:pt x="256" y="62"/>
                    </a:lnTo>
                    <a:cubicBezTo>
                      <a:pt x="255" y="62"/>
                      <a:pt x="254" y="64"/>
                      <a:pt x="255" y="65"/>
                    </a:cubicBezTo>
                    <a:cubicBezTo>
                      <a:pt x="255" y="67"/>
                      <a:pt x="257" y="68"/>
                      <a:pt x="258" y="68"/>
                    </a:cubicBezTo>
                    <a:lnTo>
                      <a:pt x="432" y="47"/>
                    </a:lnTo>
                    <a:cubicBezTo>
                      <a:pt x="434" y="47"/>
                      <a:pt x="435" y="46"/>
                      <a:pt x="435" y="44"/>
                    </a:cubicBezTo>
                    <a:cubicBezTo>
                      <a:pt x="435" y="42"/>
                      <a:pt x="433" y="41"/>
                      <a:pt x="431" y="41"/>
                    </a:cubicBezTo>
                    <a:lnTo>
                      <a:pt x="273" y="59"/>
                    </a:lnTo>
                    <a:lnTo>
                      <a:pt x="286" y="52"/>
                    </a:lnTo>
                    <a:cubicBezTo>
                      <a:pt x="287" y="52"/>
                      <a:pt x="287" y="51"/>
                      <a:pt x="287" y="50"/>
                    </a:cubicBezTo>
                    <a:cubicBezTo>
                      <a:pt x="287" y="49"/>
                      <a:pt x="287" y="48"/>
                      <a:pt x="287" y="47"/>
                    </a:cubicBezTo>
                    <a:lnTo>
                      <a:pt x="276" y="34"/>
                    </a:lnTo>
                    <a:cubicBezTo>
                      <a:pt x="276" y="34"/>
                      <a:pt x="275" y="33"/>
                      <a:pt x="274" y="33"/>
                    </a:cubicBezTo>
                    <a:lnTo>
                      <a:pt x="4" y="0"/>
                    </a:lnTo>
                    <a:cubicBezTo>
                      <a:pt x="2" y="0"/>
                      <a:pt x="1" y="1"/>
                      <a:pt x="1" y="3"/>
                    </a:cubicBezTo>
                    <a:cubicBezTo>
                      <a:pt x="0" y="5"/>
                      <a:pt x="2" y="6"/>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2" name="Freeform 425">
                <a:extLst>
                  <a:ext uri="{FF2B5EF4-FFF2-40B4-BE49-F238E27FC236}">
                    <a16:creationId xmlns:a16="http://schemas.microsoft.com/office/drawing/2014/main" id="{CAEA1918-D91B-4701-92BE-964654B70C50}"/>
                  </a:ext>
                </a:extLst>
              </p:cNvPr>
              <p:cNvSpPr>
                <a:spLocks/>
              </p:cNvSpPr>
              <p:nvPr/>
            </p:nvSpPr>
            <p:spPr bwMode="auto">
              <a:xfrm>
                <a:off x="4077" y="4371"/>
                <a:ext cx="102" cy="71"/>
              </a:xfrm>
              <a:custGeom>
                <a:avLst/>
                <a:gdLst>
                  <a:gd name="T0" fmla="*/ 3 w 180"/>
                  <a:gd name="T1" fmla="*/ 121 h 125"/>
                  <a:gd name="T2" fmla="*/ 4 w 180"/>
                  <a:gd name="T3" fmla="*/ 125 h 125"/>
                  <a:gd name="T4" fmla="*/ 177 w 180"/>
                  <a:gd name="T5" fmla="*/ 91 h 125"/>
                  <a:gd name="T6" fmla="*/ 180 w 180"/>
                  <a:gd name="T7" fmla="*/ 88 h 125"/>
                  <a:gd name="T8" fmla="*/ 180 w 180"/>
                  <a:gd name="T9" fmla="*/ 60 h 125"/>
                  <a:gd name="T10" fmla="*/ 180 w 180"/>
                  <a:gd name="T11" fmla="*/ 3 h 125"/>
                  <a:gd name="T12" fmla="*/ 178 w 180"/>
                  <a:gd name="T13" fmla="*/ 0 h 125"/>
                  <a:gd name="T14" fmla="*/ 175 w 180"/>
                  <a:gd name="T15" fmla="*/ 0 h 125"/>
                  <a:gd name="T16" fmla="*/ 2 w 180"/>
                  <a:gd name="T17" fmla="*/ 40 h 125"/>
                  <a:gd name="T18" fmla="*/ 0 w 180"/>
                  <a:gd name="T19" fmla="*/ 43 h 125"/>
                  <a:gd name="T20" fmla="*/ 0 w 180"/>
                  <a:gd name="T21" fmla="*/ 121 h 125"/>
                  <a:gd name="T22" fmla="*/ 1 w 180"/>
                  <a:gd name="T23" fmla="*/ 124 h 125"/>
                  <a:gd name="T24" fmla="*/ 4 w 180"/>
                  <a:gd name="T25" fmla="*/ 125 h 125"/>
                  <a:gd name="T26" fmla="*/ 3 w 180"/>
                  <a:gd name="T27" fmla="*/ 121 h 125"/>
                  <a:gd name="T28" fmla="*/ 6 w 180"/>
                  <a:gd name="T29" fmla="*/ 121 h 125"/>
                  <a:gd name="T30" fmla="*/ 7 w 180"/>
                  <a:gd name="T31" fmla="*/ 46 h 125"/>
                  <a:gd name="T32" fmla="*/ 173 w 180"/>
                  <a:gd name="T33" fmla="*/ 7 h 125"/>
                  <a:gd name="T34" fmla="*/ 173 w 180"/>
                  <a:gd name="T35" fmla="*/ 60 h 125"/>
                  <a:gd name="T36" fmla="*/ 173 w 180"/>
                  <a:gd name="T37" fmla="*/ 85 h 125"/>
                  <a:gd name="T38" fmla="*/ 2 w 180"/>
                  <a:gd name="T39" fmla="*/ 118 h 125"/>
                  <a:gd name="T40" fmla="*/ 3 w 180"/>
                  <a:gd name="T41" fmla="*/ 121 h 125"/>
                  <a:gd name="T42" fmla="*/ 6 w 180"/>
                  <a:gd name="T43" fmla="*/ 121 h 125"/>
                  <a:gd name="T44" fmla="*/ 3 w 180"/>
                  <a:gd name="T45" fmla="*/ 12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0" h="125">
                    <a:moveTo>
                      <a:pt x="3" y="121"/>
                    </a:moveTo>
                    <a:lnTo>
                      <a:pt x="4" y="125"/>
                    </a:lnTo>
                    <a:lnTo>
                      <a:pt x="177" y="91"/>
                    </a:lnTo>
                    <a:cubicBezTo>
                      <a:pt x="178" y="91"/>
                      <a:pt x="180" y="89"/>
                      <a:pt x="180" y="88"/>
                    </a:cubicBezTo>
                    <a:lnTo>
                      <a:pt x="180" y="60"/>
                    </a:lnTo>
                    <a:lnTo>
                      <a:pt x="180" y="3"/>
                    </a:lnTo>
                    <a:cubicBezTo>
                      <a:pt x="180" y="2"/>
                      <a:pt x="179" y="1"/>
                      <a:pt x="178" y="0"/>
                    </a:cubicBezTo>
                    <a:cubicBezTo>
                      <a:pt x="177" y="0"/>
                      <a:pt x="176" y="0"/>
                      <a:pt x="175" y="0"/>
                    </a:cubicBezTo>
                    <a:lnTo>
                      <a:pt x="2" y="40"/>
                    </a:lnTo>
                    <a:cubicBezTo>
                      <a:pt x="1" y="41"/>
                      <a:pt x="0" y="42"/>
                      <a:pt x="0" y="43"/>
                    </a:cubicBezTo>
                    <a:lnTo>
                      <a:pt x="0" y="121"/>
                    </a:lnTo>
                    <a:cubicBezTo>
                      <a:pt x="0" y="122"/>
                      <a:pt x="0" y="123"/>
                      <a:pt x="1" y="124"/>
                    </a:cubicBezTo>
                    <a:cubicBezTo>
                      <a:pt x="2" y="125"/>
                      <a:pt x="3" y="125"/>
                      <a:pt x="4" y="125"/>
                    </a:cubicBezTo>
                    <a:lnTo>
                      <a:pt x="3" y="121"/>
                    </a:lnTo>
                    <a:lnTo>
                      <a:pt x="6" y="121"/>
                    </a:lnTo>
                    <a:lnTo>
                      <a:pt x="7" y="46"/>
                    </a:lnTo>
                    <a:lnTo>
                      <a:pt x="173" y="7"/>
                    </a:lnTo>
                    <a:lnTo>
                      <a:pt x="173" y="60"/>
                    </a:lnTo>
                    <a:lnTo>
                      <a:pt x="173" y="85"/>
                    </a:lnTo>
                    <a:lnTo>
                      <a:pt x="2" y="118"/>
                    </a:lnTo>
                    <a:lnTo>
                      <a:pt x="3" y="121"/>
                    </a:lnTo>
                    <a:lnTo>
                      <a:pt x="6" y="121"/>
                    </a:lnTo>
                    <a:lnTo>
                      <a:pt x="3"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3" name="Freeform 426">
                <a:extLst>
                  <a:ext uri="{FF2B5EF4-FFF2-40B4-BE49-F238E27FC236}">
                    <a16:creationId xmlns:a16="http://schemas.microsoft.com/office/drawing/2014/main" id="{DDBCAFAB-737B-4D65-AAE1-843AEE9089F4}"/>
                  </a:ext>
                </a:extLst>
              </p:cNvPr>
              <p:cNvSpPr>
                <a:spLocks/>
              </p:cNvSpPr>
              <p:nvPr/>
            </p:nvSpPr>
            <p:spPr bwMode="auto">
              <a:xfrm>
                <a:off x="4186" y="4347"/>
                <a:ext cx="108" cy="54"/>
              </a:xfrm>
              <a:custGeom>
                <a:avLst/>
                <a:gdLst>
                  <a:gd name="T0" fmla="*/ 187 w 191"/>
                  <a:gd name="T1" fmla="*/ 10 h 96"/>
                  <a:gd name="T2" fmla="*/ 184 w 191"/>
                  <a:gd name="T3" fmla="*/ 10 h 96"/>
                  <a:gd name="T4" fmla="*/ 184 w 191"/>
                  <a:gd name="T5" fmla="*/ 58 h 96"/>
                  <a:gd name="T6" fmla="*/ 14 w 191"/>
                  <a:gd name="T7" fmla="*/ 89 h 96"/>
                  <a:gd name="T8" fmla="*/ 6 w 191"/>
                  <a:gd name="T9" fmla="*/ 78 h 96"/>
                  <a:gd name="T10" fmla="*/ 6 w 191"/>
                  <a:gd name="T11" fmla="*/ 46 h 96"/>
                  <a:gd name="T12" fmla="*/ 184 w 191"/>
                  <a:gd name="T13" fmla="*/ 7 h 96"/>
                  <a:gd name="T14" fmla="*/ 184 w 191"/>
                  <a:gd name="T15" fmla="*/ 10 h 96"/>
                  <a:gd name="T16" fmla="*/ 184 w 191"/>
                  <a:gd name="T17" fmla="*/ 10 h 96"/>
                  <a:gd name="T18" fmla="*/ 187 w 191"/>
                  <a:gd name="T19" fmla="*/ 10 h 96"/>
                  <a:gd name="T20" fmla="*/ 190 w 191"/>
                  <a:gd name="T21" fmla="*/ 10 h 96"/>
                  <a:gd name="T22" fmla="*/ 191 w 191"/>
                  <a:gd name="T23" fmla="*/ 4 h 96"/>
                  <a:gd name="T24" fmla="*/ 190 w 191"/>
                  <a:gd name="T25" fmla="*/ 1 h 96"/>
                  <a:gd name="T26" fmla="*/ 187 w 191"/>
                  <a:gd name="T27" fmla="*/ 0 h 96"/>
                  <a:gd name="T28" fmla="*/ 2 w 191"/>
                  <a:gd name="T29" fmla="*/ 40 h 96"/>
                  <a:gd name="T30" fmla="*/ 0 w 191"/>
                  <a:gd name="T31" fmla="*/ 43 h 96"/>
                  <a:gd name="T32" fmla="*/ 0 w 191"/>
                  <a:gd name="T33" fmla="*/ 79 h 96"/>
                  <a:gd name="T34" fmla="*/ 0 w 191"/>
                  <a:gd name="T35" fmla="*/ 81 h 96"/>
                  <a:gd name="T36" fmla="*/ 10 w 191"/>
                  <a:gd name="T37" fmla="*/ 94 h 96"/>
                  <a:gd name="T38" fmla="*/ 13 w 191"/>
                  <a:gd name="T39" fmla="*/ 96 h 96"/>
                  <a:gd name="T40" fmla="*/ 188 w 191"/>
                  <a:gd name="T41" fmla="*/ 64 h 96"/>
                  <a:gd name="T42" fmla="*/ 191 w 191"/>
                  <a:gd name="T43" fmla="*/ 61 h 96"/>
                  <a:gd name="T44" fmla="*/ 190 w 191"/>
                  <a:gd name="T45" fmla="*/ 10 h 96"/>
                  <a:gd name="T46" fmla="*/ 187 w 191"/>
                  <a:gd name="T47" fmla="*/ 10 h 96"/>
                  <a:gd name="T48" fmla="*/ 190 w 191"/>
                  <a:gd name="T49" fmla="*/ 10 h 96"/>
                  <a:gd name="T50" fmla="*/ 187 w 191"/>
                  <a:gd name="T51"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1" h="96">
                    <a:moveTo>
                      <a:pt x="187" y="10"/>
                    </a:moveTo>
                    <a:lnTo>
                      <a:pt x="184" y="10"/>
                    </a:lnTo>
                    <a:lnTo>
                      <a:pt x="184" y="58"/>
                    </a:lnTo>
                    <a:lnTo>
                      <a:pt x="14" y="89"/>
                    </a:lnTo>
                    <a:lnTo>
                      <a:pt x="6" y="78"/>
                    </a:lnTo>
                    <a:lnTo>
                      <a:pt x="6" y="46"/>
                    </a:lnTo>
                    <a:lnTo>
                      <a:pt x="184" y="7"/>
                    </a:lnTo>
                    <a:lnTo>
                      <a:pt x="184" y="10"/>
                    </a:lnTo>
                    <a:lnTo>
                      <a:pt x="184" y="10"/>
                    </a:lnTo>
                    <a:lnTo>
                      <a:pt x="187" y="10"/>
                    </a:lnTo>
                    <a:lnTo>
                      <a:pt x="190" y="10"/>
                    </a:lnTo>
                    <a:lnTo>
                      <a:pt x="191" y="4"/>
                    </a:lnTo>
                    <a:cubicBezTo>
                      <a:pt x="191" y="3"/>
                      <a:pt x="191" y="2"/>
                      <a:pt x="190" y="1"/>
                    </a:cubicBezTo>
                    <a:cubicBezTo>
                      <a:pt x="189" y="0"/>
                      <a:pt x="188" y="0"/>
                      <a:pt x="187" y="0"/>
                    </a:cubicBezTo>
                    <a:lnTo>
                      <a:pt x="2" y="40"/>
                    </a:lnTo>
                    <a:cubicBezTo>
                      <a:pt x="1" y="40"/>
                      <a:pt x="0" y="41"/>
                      <a:pt x="0" y="43"/>
                    </a:cubicBezTo>
                    <a:lnTo>
                      <a:pt x="0" y="79"/>
                    </a:lnTo>
                    <a:lnTo>
                      <a:pt x="0" y="81"/>
                    </a:lnTo>
                    <a:lnTo>
                      <a:pt x="10" y="94"/>
                    </a:lnTo>
                    <a:cubicBezTo>
                      <a:pt x="10" y="95"/>
                      <a:pt x="12" y="96"/>
                      <a:pt x="13" y="96"/>
                    </a:cubicBezTo>
                    <a:lnTo>
                      <a:pt x="188" y="64"/>
                    </a:lnTo>
                    <a:cubicBezTo>
                      <a:pt x="190" y="64"/>
                      <a:pt x="191" y="63"/>
                      <a:pt x="191" y="61"/>
                    </a:cubicBezTo>
                    <a:lnTo>
                      <a:pt x="190" y="10"/>
                    </a:lnTo>
                    <a:lnTo>
                      <a:pt x="187" y="10"/>
                    </a:lnTo>
                    <a:lnTo>
                      <a:pt x="190" y="10"/>
                    </a:lnTo>
                    <a:lnTo>
                      <a:pt x="18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4" name="Freeform 427">
                <a:extLst>
                  <a:ext uri="{FF2B5EF4-FFF2-40B4-BE49-F238E27FC236}">
                    <a16:creationId xmlns:a16="http://schemas.microsoft.com/office/drawing/2014/main" id="{56086D93-BF51-43A8-8BE5-8836EC6A76ED}"/>
                  </a:ext>
                </a:extLst>
              </p:cNvPr>
              <p:cNvSpPr>
                <a:spLocks/>
              </p:cNvSpPr>
              <p:nvPr/>
            </p:nvSpPr>
            <p:spPr bwMode="auto">
              <a:xfrm>
                <a:off x="4185" y="4386"/>
                <a:ext cx="108" cy="34"/>
              </a:xfrm>
              <a:custGeom>
                <a:avLst/>
                <a:gdLst>
                  <a:gd name="T0" fmla="*/ 180 w 192"/>
                  <a:gd name="T1" fmla="*/ 6 h 61"/>
                  <a:gd name="T2" fmla="*/ 179 w 192"/>
                  <a:gd name="T3" fmla="*/ 2 h 61"/>
                  <a:gd name="T4" fmla="*/ 7 w 192"/>
                  <a:gd name="T5" fmla="*/ 33 h 61"/>
                  <a:gd name="T6" fmla="*/ 3 w 192"/>
                  <a:gd name="T7" fmla="*/ 34 h 61"/>
                  <a:gd name="T8" fmla="*/ 0 w 192"/>
                  <a:gd name="T9" fmla="*/ 35 h 61"/>
                  <a:gd name="T10" fmla="*/ 0 w 192"/>
                  <a:gd name="T11" fmla="*/ 61 h 61"/>
                  <a:gd name="T12" fmla="*/ 192 w 192"/>
                  <a:gd name="T13" fmla="*/ 27 h 61"/>
                  <a:gd name="T14" fmla="*/ 192 w 192"/>
                  <a:gd name="T15" fmla="*/ 0 h 61"/>
                  <a:gd name="T16" fmla="*/ 179 w 192"/>
                  <a:gd name="T17" fmla="*/ 2 h 61"/>
                  <a:gd name="T18" fmla="*/ 180 w 192"/>
                  <a:gd name="T19" fmla="*/ 6 h 61"/>
                  <a:gd name="T20" fmla="*/ 180 w 192"/>
                  <a:gd name="T21" fmla="*/ 9 h 61"/>
                  <a:gd name="T22" fmla="*/ 186 w 192"/>
                  <a:gd name="T23" fmla="*/ 8 h 61"/>
                  <a:gd name="T24" fmla="*/ 186 w 192"/>
                  <a:gd name="T25" fmla="*/ 22 h 61"/>
                  <a:gd name="T26" fmla="*/ 7 w 192"/>
                  <a:gd name="T27" fmla="*/ 53 h 61"/>
                  <a:gd name="T28" fmla="*/ 7 w 192"/>
                  <a:gd name="T29" fmla="*/ 40 h 61"/>
                  <a:gd name="T30" fmla="*/ 9 w 192"/>
                  <a:gd name="T31" fmla="*/ 39 h 61"/>
                  <a:gd name="T32" fmla="*/ 180 w 192"/>
                  <a:gd name="T33" fmla="*/ 9 h 61"/>
                  <a:gd name="T34" fmla="*/ 180 w 192"/>
                  <a:gd name="T35" fmla="*/ 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61">
                    <a:moveTo>
                      <a:pt x="180" y="6"/>
                    </a:moveTo>
                    <a:lnTo>
                      <a:pt x="179" y="2"/>
                    </a:lnTo>
                    <a:lnTo>
                      <a:pt x="7" y="33"/>
                    </a:lnTo>
                    <a:lnTo>
                      <a:pt x="3" y="34"/>
                    </a:lnTo>
                    <a:lnTo>
                      <a:pt x="0" y="35"/>
                    </a:lnTo>
                    <a:lnTo>
                      <a:pt x="0" y="61"/>
                    </a:lnTo>
                    <a:lnTo>
                      <a:pt x="192" y="27"/>
                    </a:lnTo>
                    <a:lnTo>
                      <a:pt x="192" y="0"/>
                    </a:lnTo>
                    <a:lnTo>
                      <a:pt x="179" y="2"/>
                    </a:lnTo>
                    <a:lnTo>
                      <a:pt x="180" y="6"/>
                    </a:lnTo>
                    <a:lnTo>
                      <a:pt x="180" y="9"/>
                    </a:lnTo>
                    <a:lnTo>
                      <a:pt x="186" y="8"/>
                    </a:lnTo>
                    <a:lnTo>
                      <a:pt x="186" y="22"/>
                    </a:lnTo>
                    <a:lnTo>
                      <a:pt x="7" y="53"/>
                    </a:lnTo>
                    <a:lnTo>
                      <a:pt x="7" y="40"/>
                    </a:lnTo>
                    <a:lnTo>
                      <a:pt x="9" y="39"/>
                    </a:lnTo>
                    <a:lnTo>
                      <a:pt x="180" y="9"/>
                    </a:lnTo>
                    <a:lnTo>
                      <a:pt x="18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5" name="Freeform 428">
                <a:extLst>
                  <a:ext uri="{FF2B5EF4-FFF2-40B4-BE49-F238E27FC236}">
                    <a16:creationId xmlns:a16="http://schemas.microsoft.com/office/drawing/2014/main" id="{A8FDF44D-722C-499A-97E1-E715522B4F13}"/>
                  </a:ext>
                </a:extLst>
              </p:cNvPr>
              <p:cNvSpPr>
                <a:spLocks/>
              </p:cNvSpPr>
              <p:nvPr/>
            </p:nvSpPr>
            <p:spPr bwMode="auto">
              <a:xfrm>
                <a:off x="4067" y="4611"/>
                <a:ext cx="4" cy="29"/>
              </a:xfrm>
              <a:custGeom>
                <a:avLst/>
                <a:gdLst>
                  <a:gd name="T0" fmla="*/ 0 w 7"/>
                  <a:gd name="T1" fmla="*/ 0 h 52"/>
                  <a:gd name="T2" fmla="*/ 0 w 7"/>
                  <a:gd name="T3" fmla="*/ 52 h 52"/>
                  <a:gd name="T4" fmla="*/ 7 w 7"/>
                  <a:gd name="T5" fmla="*/ 52 h 52"/>
                  <a:gd name="T6" fmla="*/ 7 w 7"/>
                  <a:gd name="T7" fmla="*/ 0 h 52"/>
                </a:gdLst>
                <a:ahLst/>
                <a:cxnLst>
                  <a:cxn ang="0">
                    <a:pos x="T0" y="T1"/>
                  </a:cxn>
                  <a:cxn ang="0">
                    <a:pos x="T2" y="T3"/>
                  </a:cxn>
                  <a:cxn ang="0">
                    <a:pos x="T4" y="T5"/>
                  </a:cxn>
                  <a:cxn ang="0">
                    <a:pos x="T6" y="T7"/>
                  </a:cxn>
                </a:cxnLst>
                <a:rect l="0" t="0" r="r" b="b"/>
                <a:pathLst>
                  <a:path w="7" h="52">
                    <a:moveTo>
                      <a:pt x="0" y="0"/>
                    </a:moveTo>
                    <a:lnTo>
                      <a:pt x="0" y="52"/>
                    </a:lnTo>
                    <a:lnTo>
                      <a:pt x="7" y="5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6" name="Freeform 429">
                <a:extLst>
                  <a:ext uri="{FF2B5EF4-FFF2-40B4-BE49-F238E27FC236}">
                    <a16:creationId xmlns:a16="http://schemas.microsoft.com/office/drawing/2014/main" id="{19DABAA0-9442-41A0-9EC4-0F0FC1EFEBE3}"/>
                  </a:ext>
                </a:extLst>
              </p:cNvPr>
              <p:cNvSpPr>
                <a:spLocks/>
              </p:cNvSpPr>
              <p:nvPr/>
            </p:nvSpPr>
            <p:spPr bwMode="auto">
              <a:xfrm>
                <a:off x="4077" y="4425"/>
                <a:ext cx="102" cy="434"/>
              </a:xfrm>
              <a:custGeom>
                <a:avLst/>
                <a:gdLst>
                  <a:gd name="T0" fmla="*/ 7 w 180"/>
                  <a:gd name="T1" fmla="*/ 380 h 764"/>
                  <a:gd name="T2" fmla="*/ 7 w 180"/>
                  <a:gd name="T3" fmla="*/ 111 h 764"/>
                  <a:gd name="T4" fmla="*/ 7 w 180"/>
                  <a:gd name="T5" fmla="*/ 40 h 764"/>
                  <a:gd name="T6" fmla="*/ 174 w 180"/>
                  <a:gd name="T7" fmla="*/ 8 h 764"/>
                  <a:gd name="T8" fmla="*/ 174 w 180"/>
                  <a:gd name="T9" fmla="*/ 764 h 764"/>
                  <a:gd name="T10" fmla="*/ 180 w 180"/>
                  <a:gd name="T11" fmla="*/ 764 h 764"/>
                  <a:gd name="T12" fmla="*/ 180 w 180"/>
                  <a:gd name="T13" fmla="*/ 0 h 764"/>
                  <a:gd name="T14" fmla="*/ 0 w 180"/>
                  <a:gd name="T15" fmla="*/ 35 h 764"/>
                  <a:gd name="T16" fmla="*/ 0 w 180"/>
                  <a:gd name="T17" fmla="*/ 111 h 764"/>
                  <a:gd name="T18" fmla="*/ 0 w 180"/>
                  <a:gd name="T19" fmla="*/ 380 h 764"/>
                  <a:gd name="T20" fmla="*/ 7 w 180"/>
                  <a:gd name="T21" fmla="*/ 38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764">
                    <a:moveTo>
                      <a:pt x="7" y="380"/>
                    </a:moveTo>
                    <a:lnTo>
                      <a:pt x="7" y="111"/>
                    </a:lnTo>
                    <a:lnTo>
                      <a:pt x="7" y="40"/>
                    </a:lnTo>
                    <a:lnTo>
                      <a:pt x="174" y="8"/>
                    </a:lnTo>
                    <a:lnTo>
                      <a:pt x="174" y="764"/>
                    </a:lnTo>
                    <a:lnTo>
                      <a:pt x="180" y="764"/>
                    </a:lnTo>
                    <a:lnTo>
                      <a:pt x="180" y="0"/>
                    </a:lnTo>
                    <a:lnTo>
                      <a:pt x="0" y="35"/>
                    </a:lnTo>
                    <a:lnTo>
                      <a:pt x="0" y="111"/>
                    </a:lnTo>
                    <a:lnTo>
                      <a:pt x="0" y="380"/>
                    </a:lnTo>
                    <a:lnTo>
                      <a:pt x="7" y="38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7" name="Freeform 430">
                <a:extLst>
                  <a:ext uri="{FF2B5EF4-FFF2-40B4-BE49-F238E27FC236}">
                    <a16:creationId xmlns:a16="http://schemas.microsoft.com/office/drawing/2014/main" id="{756CED68-61FC-4ADC-B8EE-424EFD0652E0}"/>
                  </a:ext>
                </a:extLst>
              </p:cNvPr>
              <p:cNvSpPr>
                <a:spLocks/>
              </p:cNvSpPr>
              <p:nvPr/>
            </p:nvSpPr>
            <p:spPr bwMode="auto">
              <a:xfrm>
                <a:off x="4101" y="4484"/>
                <a:ext cx="4" cy="123"/>
              </a:xfrm>
              <a:custGeom>
                <a:avLst/>
                <a:gdLst>
                  <a:gd name="T0" fmla="*/ 0 w 7"/>
                  <a:gd name="T1" fmla="*/ 3 h 217"/>
                  <a:gd name="T2" fmla="*/ 0 w 7"/>
                  <a:gd name="T3" fmla="*/ 214 h 217"/>
                  <a:gd name="T4" fmla="*/ 3 w 7"/>
                  <a:gd name="T5" fmla="*/ 217 h 217"/>
                  <a:gd name="T6" fmla="*/ 7 w 7"/>
                  <a:gd name="T7" fmla="*/ 214 h 217"/>
                  <a:gd name="T8" fmla="*/ 7 w 7"/>
                  <a:gd name="T9" fmla="*/ 3 h 217"/>
                  <a:gd name="T10" fmla="*/ 3 w 7"/>
                  <a:gd name="T11" fmla="*/ 0 h 217"/>
                  <a:gd name="T12" fmla="*/ 0 w 7"/>
                  <a:gd name="T13" fmla="*/ 3 h 217"/>
                </a:gdLst>
                <a:ahLst/>
                <a:cxnLst>
                  <a:cxn ang="0">
                    <a:pos x="T0" y="T1"/>
                  </a:cxn>
                  <a:cxn ang="0">
                    <a:pos x="T2" y="T3"/>
                  </a:cxn>
                  <a:cxn ang="0">
                    <a:pos x="T4" y="T5"/>
                  </a:cxn>
                  <a:cxn ang="0">
                    <a:pos x="T6" y="T7"/>
                  </a:cxn>
                  <a:cxn ang="0">
                    <a:pos x="T8" y="T9"/>
                  </a:cxn>
                  <a:cxn ang="0">
                    <a:pos x="T10" y="T11"/>
                  </a:cxn>
                  <a:cxn ang="0">
                    <a:pos x="T12" y="T13"/>
                  </a:cxn>
                </a:cxnLst>
                <a:rect l="0" t="0" r="r" b="b"/>
                <a:pathLst>
                  <a:path w="7" h="217">
                    <a:moveTo>
                      <a:pt x="0" y="3"/>
                    </a:moveTo>
                    <a:lnTo>
                      <a:pt x="0" y="214"/>
                    </a:lnTo>
                    <a:cubicBezTo>
                      <a:pt x="0" y="215"/>
                      <a:pt x="1" y="217"/>
                      <a:pt x="3" y="217"/>
                    </a:cubicBezTo>
                    <a:cubicBezTo>
                      <a:pt x="5" y="217"/>
                      <a:pt x="7" y="215"/>
                      <a:pt x="7" y="214"/>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8" name="Freeform 431">
                <a:extLst>
                  <a:ext uri="{FF2B5EF4-FFF2-40B4-BE49-F238E27FC236}">
                    <a16:creationId xmlns:a16="http://schemas.microsoft.com/office/drawing/2014/main" id="{77C4BCD2-E55A-4558-BD7F-B8EA1301CB3D}"/>
                  </a:ext>
                </a:extLst>
              </p:cNvPr>
              <p:cNvSpPr>
                <a:spLocks/>
              </p:cNvSpPr>
              <p:nvPr/>
            </p:nvSpPr>
            <p:spPr bwMode="auto">
              <a:xfrm>
                <a:off x="4126" y="4477"/>
                <a:ext cx="4" cy="127"/>
              </a:xfrm>
              <a:custGeom>
                <a:avLst/>
                <a:gdLst>
                  <a:gd name="T0" fmla="*/ 0 w 7"/>
                  <a:gd name="T1" fmla="*/ 3 h 223"/>
                  <a:gd name="T2" fmla="*/ 0 w 7"/>
                  <a:gd name="T3" fmla="*/ 220 h 223"/>
                  <a:gd name="T4" fmla="*/ 4 w 7"/>
                  <a:gd name="T5" fmla="*/ 223 h 223"/>
                  <a:gd name="T6" fmla="*/ 7 w 7"/>
                  <a:gd name="T7" fmla="*/ 220 h 223"/>
                  <a:gd name="T8" fmla="*/ 7 w 7"/>
                  <a:gd name="T9" fmla="*/ 3 h 223"/>
                  <a:gd name="T10" fmla="*/ 4 w 7"/>
                  <a:gd name="T11" fmla="*/ 0 h 223"/>
                  <a:gd name="T12" fmla="*/ 0 w 7"/>
                  <a:gd name="T13" fmla="*/ 3 h 223"/>
                </a:gdLst>
                <a:ahLst/>
                <a:cxnLst>
                  <a:cxn ang="0">
                    <a:pos x="T0" y="T1"/>
                  </a:cxn>
                  <a:cxn ang="0">
                    <a:pos x="T2" y="T3"/>
                  </a:cxn>
                  <a:cxn ang="0">
                    <a:pos x="T4" y="T5"/>
                  </a:cxn>
                  <a:cxn ang="0">
                    <a:pos x="T6" y="T7"/>
                  </a:cxn>
                  <a:cxn ang="0">
                    <a:pos x="T8" y="T9"/>
                  </a:cxn>
                  <a:cxn ang="0">
                    <a:pos x="T10" y="T11"/>
                  </a:cxn>
                  <a:cxn ang="0">
                    <a:pos x="T12" y="T13"/>
                  </a:cxn>
                </a:cxnLst>
                <a:rect l="0" t="0" r="r" b="b"/>
                <a:pathLst>
                  <a:path w="7" h="223">
                    <a:moveTo>
                      <a:pt x="0" y="3"/>
                    </a:moveTo>
                    <a:lnTo>
                      <a:pt x="0" y="220"/>
                    </a:lnTo>
                    <a:cubicBezTo>
                      <a:pt x="0" y="221"/>
                      <a:pt x="2" y="223"/>
                      <a:pt x="4" y="223"/>
                    </a:cubicBezTo>
                    <a:cubicBezTo>
                      <a:pt x="5" y="223"/>
                      <a:pt x="7" y="221"/>
                      <a:pt x="7" y="220"/>
                    </a:cubicBezTo>
                    <a:lnTo>
                      <a:pt x="7" y="3"/>
                    </a:lnTo>
                    <a:cubicBezTo>
                      <a:pt x="7" y="1"/>
                      <a:pt x="5"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39" name="Freeform 432">
                <a:extLst>
                  <a:ext uri="{FF2B5EF4-FFF2-40B4-BE49-F238E27FC236}">
                    <a16:creationId xmlns:a16="http://schemas.microsoft.com/office/drawing/2014/main" id="{0D5CD077-067B-4938-ACBD-3ABF1F61602B}"/>
                  </a:ext>
                </a:extLst>
              </p:cNvPr>
              <p:cNvSpPr>
                <a:spLocks/>
              </p:cNvSpPr>
              <p:nvPr/>
            </p:nvSpPr>
            <p:spPr bwMode="auto">
              <a:xfrm>
                <a:off x="4152" y="4473"/>
                <a:ext cx="3" cy="128"/>
              </a:xfrm>
              <a:custGeom>
                <a:avLst/>
                <a:gdLst>
                  <a:gd name="T0" fmla="*/ 0 w 6"/>
                  <a:gd name="T1" fmla="*/ 3 h 224"/>
                  <a:gd name="T2" fmla="*/ 0 w 6"/>
                  <a:gd name="T3" fmla="*/ 221 h 224"/>
                  <a:gd name="T4" fmla="*/ 3 w 6"/>
                  <a:gd name="T5" fmla="*/ 224 h 224"/>
                  <a:gd name="T6" fmla="*/ 6 w 6"/>
                  <a:gd name="T7" fmla="*/ 221 h 224"/>
                  <a:gd name="T8" fmla="*/ 6 w 6"/>
                  <a:gd name="T9" fmla="*/ 3 h 224"/>
                  <a:gd name="T10" fmla="*/ 3 w 6"/>
                  <a:gd name="T11" fmla="*/ 0 h 224"/>
                  <a:gd name="T12" fmla="*/ 0 w 6"/>
                  <a:gd name="T13" fmla="*/ 3 h 224"/>
                </a:gdLst>
                <a:ahLst/>
                <a:cxnLst>
                  <a:cxn ang="0">
                    <a:pos x="T0" y="T1"/>
                  </a:cxn>
                  <a:cxn ang="0">
                    <a:pos x="T2" y="T3"/>
                  </a:cxn>
                  <a:cxn ang="0">
                    <a:pos x="T4" y="T5"/>
                  </a:cxn>
                  <a:cxn ang="0">
                    <a:pos x="T6" y="T7"/>
                  </a:cxn>
                  <a:cxn ang="0">
                    <a:pos x="T8" y="T9"/>
                  </a:cxn>
                  <a:cxn ang="0">
                    <a:pos x="T10" y="T11"/>
                  </a:cxn>
                  <a:cxn ang="0">
                    <a:pos x="T12" y="T13"/>
                  </a:cxn>
                </a:cxnLst>
                <a:rect l="0" t="0" r="r" b="b"/>
                <a:pathLst>
                  <a:path w="6" h="224">
                    <a:moveTo>
                      <a:pt x="0" y="3"/>
                    </a:moveTo>
                    <a:lnTo>
                      <a:pt x="0" y="221"/>
                    </a:lnTo>
                    <a:cubicBezTo>
                      <a:pt x="0" y="222"/>
                      <a:pt x="1" y="224"/>
                      <a:pt x="3" y="224"/>
                    </a:cubicBezTo>
                    <a:cubicBezTo>
                      <a:pt x="5" y="224"/>
                      <a:pt x="6" y="222"/>
                      <a:pt x="6" y="221"/>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0" name="Freeform 433">
                <a:extLst>
                  <a:ext uri="{FF2B5EF4-FFF2-40B4-BE49-F238E27FC236}">
                    <a16:creationId xmlns:a16="http://schemas.microsoft.com/office/drawing/2014/main" id="{F3F4CE02-2753-43F4-8F5A-42027BAC00EE}"/>
                  </a:ext>
                </a:extLst>
              </p:cNvPr>
              <p:cNvSpPr>
                <a:spLocks/>
              </p:cNvSpPr>
              <p:nvPr/>
            </p:nvSpPr>
            <p:spPr bwMode="auto">
              <a:xfrm>
                <a:off x="4079" y="4473"/>
                <a:ext cx="101" cy="21"/>
              </a:xfrm>
              <a:custGeom>
                <a:avLst/>
                <a:gdLst>
                  <a:gd name="T0" fmla="*/ 4 w 178"/>
                  <a:gd name="T1" fmla="*/ 37 h 37"/>
                  <a:gd name="T2" fmla="*/ 175 w 178"/>
                  <a:gd name="T3" fmla="*/ 7 h 37"/>
                  <a:gd name="T4" fmla="*/ 177 w 178"/>
                  <a:gd name="T5" fmla="*/ 3 h 37"/>
                  <a:gd name="T6" fmla="*/ 174 w 178"/>
                  <a:gd name="T7" fmla="*/ 0 h 37"/>
                  <a:gd name="T8" fmla="*/ 3 w 178"/>
                  <a:gd name="T9" fmla="*/ 31 h 37"/>
                  <a:gd name="T10" fmla="*/ 0 w 178"/>
                  <a:gd name="T11" fmla="*/ 34 h 37"/>
                  <a:gd name="T12" fmla="*/ 4 w 178"/>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78" h="37">
                    <a:moveTo>
                      <a:pt x="4" y="37"/>
                    </a:moveTo>
                    <a:lnTo>
                      <a:pt x="175" y="7"/>
                    </a:lnTo>
                    <a:cubicBezTo>
                      <a:pt x="176" y="7"/>
                      <a:pt x="178" y="5"/>
                      <a:pt x="177" y="3"/>
                    </a:cubicBezTo>
                    <a:cubicBezTo>
                      <a:pt x="177" y="1"/>
                      <a:pt x="175" y="0"/>
                      <a:pt x="174" y="0"/>
                    </a:cubicBezTo>
                    <a:lnTo>
                      <a:pt x="3" y="31"/>
                    </a:lnTo>
                    <a:cubicBezTo>
                      <a:pt x="1" y="31"/>
                      <a:pt x="0" y="33"/>
                      <a:pt x="0" y="34"/>
                    </a:cubicBezTo>
                    <a:cubicBezTo>
                      <a:pt x="0" y="36"/>
                      <a:pt x="2" y="37"/>
                      <a:pt x="4" y="3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1" name="Freeform 434">
                <a:extLst>
                  <a:ext uri="{FF2B5EF4-FFF2-40B4-BE49-F238E27FC236}">
                    <a16:creationId xmlns:a16="http://schemas.microsoft.com/office/drawing/2014/main" id="{614338AE-5263-449F-A560-C353251BA103}"/>
                  </a:ext>
                </a:extLst>
              </p:cNvPr>
              <p:cNvSpPr>
                <a:spLocks/>
              </p:cNvSpPr>
              <p:nvPr/>
            </p:nvSpPr>
            <p:spPr bwMode="auto">
              <a:xfrm>
                <a:off x="4078" y="4479"/>
                <a:ext cx="102" cy="20"/>
              </a:xfrm>
              <a:custGeom>
                <a:avLst/>
                <a:gdLst>
                  <a:gd name="T0" fmla="*/ 5 w 179"/>
                  <a:gd name="T1" fmla="*/ 34 h 35"/>
                  <a:gd name="T2" fmla="*/ 176 w 179"/>
                  <a:gd name="T3" fmla="*/ 6 h 35"/>
                  <a:gd name="T4" fmla="*/ 179 w 179"/>
                  <a:gd name="T5" fmla="*/ 3 h 35"/>
                  <a:gd name="T6" fmla="*/ 175 w 179"/>
                  <a:gd name="T7" fmla="*/ 0 h 35"/>
                  <a:gd name="T8" fmla="*/ 3 w 179"/>
                  <a:gd name="T9" fmla="*/ 28 h 35"/>
                  <a:gd name="T10" fmla="*/ 1 w 179"/>
                  <a:gd name="T11" fmla="*/ 32 h 35"/>
                  <a:gd name="T12" fmla="*/ 5 w 179"/>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79" h="35">
                    <a:moveTo>
                      <a:pt x="5" y="34"/>
                    </a:moveTo>
                    <a:lnTo>
                      <a:pt x="176" y="6"/>
                    </a:lnTo>
                    <a:cubicBezTo>
                      <a:pt x="178" y="6"/>
                      <a:pt x="179" y="4"/>
                      <a:pt x="179" y="3"/>
                    </a:cubicBezTo>
                    <a:cubicBezTo>
                      <a:pt x="178" y="1"/>
                      <a:pt x="177" y="0"/>
                      <a:pt x="175" y="0"/>
                    </a:cubicBezTo>
                    <a:lnTo>
                      <a:pt x="3" y="28"/>
                    </a:lnTo>
                    <a:cubicBezTo>
                      <a:pt x="2" y="28"/>
                      <a:pt x="0" y="30"/>
                      <a:pt x="1" y="32"/>
                    </a:cubicBezTo>
                    <a:cubicBezTo>
                      <a:pt x="1" y="34"/>
                      <a:pt x="3" y="35"/>
                      <a:pt x="5"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2" name="Freeform 435">
                <a:extLst>
                  <a:ext uri="{FF2B5EF4-FFF2-40B4-BE49-F238E27FC236}">
                    <a16:creationId xmlns:a16="http://schemas.microsoft.com/office/drawing/2014/main" id="{9F51266F-E14A-4521-94EF-69D4D78A7751}"/>
                  </a:ext>
                </a:extLst>
              </p:cNvPr>
              <p:cNvSpPr>
                <a:spLocks/>
              </p:cNvSpPr>
              <p:nvPr/>
            </p:nvSpPr>
            <p:spPr bwMode="auto">
              <a:xfrm>
                <a:off x="4078" y="4484"/>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3" name="Freeform 436">
                <a:extLst>
                  <a:ext uri="{FF2B5EF4-FFF2-40B4-BE49-F238E27FC236}">
                    <a16:creationId xmlns:a16="http://schemas.microsoft.com/office/drawing/2014/main" id="{9D489DAE-C534-401B-8DA3-4E09467C5DA7}"/>
                  </a:ext>
                </a:extLst>
              </p:cNvPr>
              <p:cNvSpPr>
                <a:spLocks/>
              </p:cNvSpPr>
              <p:nvPr/>
            </p:nvSpPr>
            <p:spPr bwMode="auto">
              <a:xfrm>
                <a:off x="4078" y="4489"/>
                <a:ext cx="102" cy="19"/>
              </a:xfrm>
              <a:custGeom>
                <a:avLst/>
                <a:gdLst>
                  <a:gd name="T0" fmla="*/ 4 w 179"/>
                  <a:gd name="T1" fmla="*/ 34 h 34"/>
                  <a:gd name="T2" fmla="*/ 176 w 179"/>
                  <a:gd name="T3" fmla="*/ 7 h 34"/>
                  <a:gd name="T4" fmla="*/ 179 w 179"/>
                  <a:gd name="T5" fmla="*/ 4 h 34"/>
                  <a:gd name="T6" fmla="*/ 175 w 179"/>
                  <a:gd name="T7" fmla="*/ 1 h 34"/>
                  <a:gd name="T8" fmla="*/ 3 w 179"/>
                  <a:gd name="T9" fmla="*/ 27 h 34"/>
                  <a:gd name="T10" fmla="*/ 1 w 179"/>
                  <a:gd name="T11" fmla="*/ 31 h 34"/>
                  <a:gd name="T12" fmla="*/ 4 w 179"/>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4"/>
                    </a:moveTo>
                    <a:lnTo>
                      <a:pt x="176" y="7"/>
                    </a:lnTo>
                    <a:cubicBezTo>
                      <a:pt x="178" y="7"/>
                      <a:pt x="179" y="5"/>
                      <a:pt x="179" y="4"/>
                    </a:cubicBezTo>
                    <a:cubicBezTo>
                      <a:pt x="178" y="2"/>
                      <a:pt x="177" y="0"/>
                      <a:pt x="175" y="1"/>
                    </a:cubicBezTo>
                    <a:lnTo>
                      <a:pt x="3" y="27"/>
                    </a:lnTo>
                    <a:cubicBezTo>
                      <a:pt x="2" y="27"/>
                      <a:pt x="0" y="29"/>
                      <a:pt x="1" y="31"/>
                    </a:cubicBezTo>
                    <a:cubicBezTo>
                      <a:pt x="1" y="33"/>
                      <a:pt x="3"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4" name="Freeform 437">
                <a:extLst>
                  <a:ext uri="{FF2B5EF4-FFF2-40B4-BE49-F238E27FC236}">
                    <a16:creationId xmlns:a16="http://schemas.microsoft.com/office/drawing/2014/main" id="{6293CDBF-7D83-4FB4-A471-17B225A9A444}"/>
                  </a:ext>
                </a:extLst>
              </p:cNvPr>
              <p:cNvSpPr>
                <a:spLocks/>
              </p:cNvSpPr>
              <p:nvPr/>
            </p:nvSpPr>
            <p:spPr bwMode="auto">
              <a:xfrm>
                <a:off x="4078" y="4494"/>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5" name="Freeform 438">
                <a:extLst>
                  <a:ext uri="{FF2B5EF4-FFF2-40B4-BE49-F238E27FC236}">
                    <a16:creationId xmlns:a16="http://schemas.microsoft.com/office/drawing/2014/main" id="{C77E8FB4-DD5B-4826-9B1B-F1BEBAD4B5DE}"/>
                  </a:ext>
                </a:extLst>
              </p:cNvPr>
              <p:cNvSpPr>
                <a:spLocks/>
              </p:cNvSpPr>
              <p:nvPr/>
            </p:nvSpPr>
            <p:spPr bwMode="auto">
              <a:xfrm>
                <a:off x="4078" y="4498"/>
                <a:ext cx="102" cy="20"/>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6" name="Freeform 439">
                <a:extLst>
                  <a:ext uri="{FF2B5EF4-FFF2-40B4-BE49-F238E27FC236}">
                    <a16:creationId xmlns:a16="http://schemas.microsoft.com/office/drawing/2014/main" id="{F9F36717-7FA5-4085-9F90-EC7C2C11B287}"/>
                  </a:ext>
                </a:extLst>
              </p:cNvPr>
              <p:cNvSpPr>
                <a:spLocks/>
              </p:cNvSpPr>
              <p:nvPr/>
            </p:nvSpPr>
            <p:spPr bwMode="auto">
              <a:xfrm>
                <a:off x="4078" y="4504"/>
                <a:ext cx="102" cy="18"/>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7" name="Freeform 440">
                <a:extLst>
                  <a:ext uri="{FF2B5EF4-FFF2-40B4-BE49-F238E27FC236}">
                    <a16:creationId xmlns:a16="http://schemas.microsoft.com/office/drawing/2014/main" id="{A6521F28-9C56-41F2-8937-7624A4A6AE5E}"/>
                  </a:ext>
                </a:extLst>
              </p:cNvPr>
              <p:cNvSpPr>
                <a:spLocks/>
              </p:cNvSpPr>
              <p:nvPr/>
            </p:nvSpPr>
            <p:spPr bwMode="auto">
              <a:xfrm>
                <a:off x="4078" y="4508"/>
                <a:ext cx="102" cy="19"/>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8" name="Freeform 441">
                <a:extLst>
                  <a:ext uri="{FF2B5EF4-FFF2-40B4-BE49-F238E27FC236}">
                    <a16:creationId xmlns:a16="http://schemas.microsoft.com/office/drawing/2014/main" id="{ABCE6209-DC64-441E-8B28-72D73F57B470}"/>
                  </a:ext>
                </a:extLst>
              </p:cNvPr>
              <p:cNvSpPr>
                <a:spLocks/>
              </p:cNvSpPr>
              <p:nvPr/>
            </p:nvSpPr>
            <p:spPr bwMode="auto">
              <a:xfrm>
                <a:off x="4078" y="4513"/>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49" name="Freeform 442">
                <a:extLst>
                  <a:ext uri="{FF2B5EF4-FFF2-40B4-BE49-F238E27FC236}">
                    <a16:creationId xmlns:a16="http://schemas.microsoft.com/office/drawing/2014/main" id="{A8844E3C-14E1-4FAC-BFC0-38BA9C355F93}"/>
                  </a:ext>
                </a:extLst>
              </p:cNvPr>
              <p:cNvSpPr>
                <a:spLocks/>
              </p:cNvSpPr>
              <p:nvPr/>
            </p:nvSpPr>
            <p:spPr bwMode="auto">
              <a:xfrm>
                <a:off x="4078" y="4518"/>
                <a:ext cx="102" cy="19"/>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0" name="Freeform 443">
                <a:extLst>
                  <a:ext uri="{FF2B5EF4-FFF2-40B4-BE49-F238E27FC236}">
                    <a16:creationId xmlns:a16="http://schemas.microsoft.com/office/drawing/2014/main" id="{FF5EDC61-44E9-4618-9A2F-E6C393E7CF47}"/>
                  </a:ext>
                </a:extLst>
              </p:cNvPr>
              <p:cNvSpPr>
                <a:spLocks/>
              </p:cNvSpPr>
              <p:nvPr/>
            </p:nvSpPr>
            <p:spPr bwMode="auto">
              <a:xfrm>
                <a:off x="4078" y="4523"/>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1" name="Freeform 444">
                <a:extLst>
                  <a:ext uri="{FF2B5EF4-FFF2-40B4-BE49-F238E27FC236}">
                    <a16:creationId xmlns:a16="http://schemas.microsoft.com/office/drawing/2014/main" id="{6C7E053A-424A-4B44-B257-5CC49736F8D8}"/>
                  </a:ext>
                </a:extLst>
              </p:cNvPr>
              <p:cNvSpPr>
                <a:spLocks/>
              </p:cNvSpPr>
              <p:nvPr/>
            </p:nvSpPr>
            <p:spPr bwMode="auto">
              <a:xfrm>
                <a:off x="4078" y="4527"/>
                <a:ext cx="102" cy="20"/>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1"/>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2" name="Freeform 445">
                <a:extLst>
                  <a:ext uri="{FF2B5EF4-FFF2-40B4-BE49-F238E27FC236}">
                    <a16:creationId xmlns:a16="http://schemas.microsoft.com/office/drawing/2014/main" id="{4C96C811-E75F-4CD1-B8EF-98C48D7EBD94}"/>
                  </a:ext>
                </a:extLst>
              </p:cNvPr>
              <p:cNvSpPr>
                <a:spLocks/>
              </p:cNvSpPr>
              <p:nvPr/>
            </p:nvSpPr>
            <p:spPr bwMode="auto">
              <a:xfrm>
                <a:off x="4078" y="4532"/>
                <a:ext cx="102" cy="19"/>
              </a:xfrm>
              <a:custGeom>
                <a:avLst/>
                <a:gdLst>
                  <a:gd name="T0" fmla="*/ 4 w 179"/>
                  <a:gd name="T1" fmla="*/ 33 h 33"/>
                  <a:gd name="T2" fmla="*/ 176 w 179"/>
                  <a:gd name="T3" fmla="*/ 6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6"/>
                    </a:lnTo>
                    <a:cubicBezTo>
                      <a:pt x="178" y="6"/>
                      <a:pt x="179" y="5"/>
                      <a:pt x="179" y="3"/>
                    </a:cubicBezTo>
                    <a:cubicBezTo>
                      <a:pt x="178" y="1"/>
                      <a:pt x="177" y="0"/>
                      <a:pt x="175" y="0"/>
                    </a:cubicBezTo>
                    <a:lnTo>
                      <a:pt x="3" y="26"/>
                    </a:lnTo>
                    <a:cubicBezTo>
                      <a:pt x="2" y="26"/>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3" name="Freeform 446">
                <a:extLst>
                  <a:ext uri="{FF2B5EF4-FFF2-40B4-BE49-F238E27FC236}">
                    <a16:creationId xmlns:a16="http://schemas.microsoft.com/office/drawing/2014/main" id="{CD4381DA-C5C1-4B13-909F-937AEFF04C9F}"/>
                  </a:ext>
                </a:extLst>
              </p:cNvPr>
              <p:cNvSpPr>
                <a:spLocks/>
              </p:cNvSpPr>
              <p:nvPr/>
            </p:nvSpPr>
            <p:spPr bwMode="auto">
              <a:xfrm>
                <a:off x="4078" y="4537"/>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9"/>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4" name="Freeform 447">
                <a:extLst>
                  <a:ext uri="{FF2B5EF4-FFF2-40B4-BE49-F238E27FC236}">
                    <a16:creationId xmlns:a16="http://schemas.microsoft.com/office/drawing/2014/main" id="{DA824C4C-87D6-4C7D-88C4-2021AFDCCE6E}"/>
                  </a:ext>
                </a:extLst>
              </p:cNvPr>
              <p:cNvSpPr>
                <a:spLocks/>
              </p:cNvSpPr>
              <p:nvPr/>
            </p:nvSpPr>
            <p:spPr bwMode="auto">
              <a:xfrm>
                <a:off x="4078" y="4542"/>
                <a:ext cx="102" cy="19"/>
              </a:xfrm>
              <a:custGeom>
                <a:avLst/>
                <a:gdLst>
                  <a:gd name="T0" fmla="*/ 4 w 179"/>
                  <a:gd name="T1" fmla="*/ 33 h 33"/>
                  <a:gd name="T2" fmla="*/ 176 w 179"/>
                  <a:gd name="T3" fmla="*/ 6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6"/>
                    </a:lnTo>
                    <a:cubicBezTo>
                      <a:pt x="178" y="6"/>
                      <a:pt x="179" y="4"/>
                      <a:pt x="179" y="3"/>
                    </a:cubicBezTo>
                    <a:cubicBezTo>
                      <a:pt x="178" y="1"/>
                      <a:pt x="177" y="0"/>
                      <a:pt x="175" y="0"/>
                    </a:cubicBezTo>
                    <a:lnTo>
                      <a:pt x="3" y="26"/>
                    </a:lnTo>
                    <a:cubicBezTo>
                      <a:pt x="2" y="26"/>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5" name="Freeform 448">
                <a:extLst>
                  <a:ext uri="{FF2B5EF4-FFF2-40B4-BE49-F238E27FC236}">
                    <a16:creationId xmlns:a16="http://schemas.microsoft.com/office/drawing/2014/main" id="{8F800E04-703A-41C2-85A4-571A88F747E0}"/>
                  </a:ext>
                </a:extLst>
              </p:cNvPr>
              <p:cNvSpPr>
                <a:spLocks/>
              </p:cNvSpPr>
              <p:nvPr/>
            </p:nvSpPr>
            <p:spPr bwMode="auto">
              <a:xfrm>
                <a:off x="4078" y="4547"/>
                <a:ext cx="102" cy="18"/>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9"/>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6" name="Freeform 449">
                <a:extLst>
                  <a:ext uri="{FF2B5EF4-FFF2-40B4-BE49-F238E27FC236}">
                    <a16:creationId xmlns:a16="http://schemas.microsoft.com/office/drawing/2014/main" id="{A900CD0B-5029-4C03-882B-95EEDBFBCE30}"/>
                  </a:ext>
                </a:extLst>
              </p:cNvPr>
              <p:cNvSpPr>
                <a:spLocks/>
              </p:cNvSpPr>
              <p:nvPr/>
            </p:nvSpPr>
            <p:spPr bwMode="auto">
              <a:xfrm>
                <a:off x="4078" y="4552"/>
                <a:ext cx="102" cy="18"/>
              </a:xfrm>
              <a:custGeom>
                <a:avLst/>
                <a:gdLst>
                  <a:gd name="T0" fmla="*/ 4 w 179"/>
                  <a:gd name="T1" fmla="*/ 33 h 33"/>
                  <a:gd name="T2" fmla="*/ 176 w 179"/>
                  <a:gd name="T3" fmla="*/ 6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6"/>
                    </a:lnTo>
                    <a:cubicBezTo>
                      <a:pt x="178" y="6"/>
                      <a:pt x="179" y="4"/>
                      <a:pt x="179" y="3"/>
                    </a:cubicBezTo>
                    <a:cubicBezTo>
                      <a:pt x="178" y="1"/>
                      <a:pt x="177" y="0"/>
                      <a:pt x="175" y="0"/>
                    </a:cubicBezTo>
                    <a:lnTo>
                      <a:pt x="3" y="26"/>
                    </a:lnTo>
                    <a:cubicBezTo>
                      <a:pt x="2" y="26"/>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7" name="Freeform 450">
                <a:extLst>
                  <a:ext uri="{FF2B5EF4-FFF2-40B4-BE49-F238E27FC236}">
                    <a16:creationId xmlns:a16="http://schemas.microsoft.com/office/drawing/2014/main" id="{2ED17970-4656-4E37-8708-2D9B118B547A}"/>
                  </a:ext>
                </a:extLst>
              </p:cNvPr>
              <p:cNvSpPr>
                <a:spLocks/>
              </p:cNvSpPr>
              <p:nvPr/>
            </p:nvSpPr>
            <p:spPr bwMode="auto">
              <a:xfrm>
                <a:off x="4078" y="4556"/>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7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7"/>
                      <a:pt x="179" y="5"/>
                      <a:pt x="179" y="3"/>
                    </a:cubicBezTo>
                    <a:cubicBezTo>
                      <a:pt x="178" y="1"/>
                      <a:pt x="177" y="0"/>
                      <a:pt x="175" y="0"/>
                    </a:cubicBezTo>
                    <a:lnTo>
                      <a:pt x="3" y="27"/>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8" name="Freeform 451">
                <a:extLst>
                  <a:ext uri="{FF2B5EF4-FFF2-40B4-BE49-F238E27FC236}">
                    <a16:creationId xmlns:a16="http://schemas.microsoft.com/office/drawing/2014/main" id="{AEAD6964-76B4-4153-BBF2-B6A2F7CCC3A7}"/>
                  </a:ext>
                </a:extLst>
              </p:cNvPr>
              <p:cNvSpPr>
                <a:spLocks/>
              </p:cNvSpPr>
              <p:nvPr/>
            </p:nvSpPr>
            <p:spPr bwMode="auto">
              <a:xfrm>
                <a:off x="4078" y="4561"/>
                <a:ext cx="102" cy="19"/>
              </a:xfrm>
              <a:custGeom>
                <a:avLst/>
                <a:gdLst>
                  <a:gd name="T0" fmla="*/ 4 w 179"/>
                  <a:gd name="T1" fmla="*/ 34 h 34"/>
                  <a:gd name="T2" fmla="*/ 176 w 179"/>
                  <a:gd name="T3" fmla="*/ 7 h 34"/>
                  <a:gd name="T4" fmla="*/ 179 w 179"/>
                  <a:gd name="T5" fmla="*/ 4 h 34"/>
                  <a:gd name="T6" fmla="*/ 175 w 179"/>
                  <a:gd name="T7" fmla="*/ 1 h 34"/>
                  <a:gd name="T8" fmla="*/ 3 w 179"/>
                  <a:gd name="T9" fmla="*/ 27 h 34"/>
                  <a:gd name="T10" fmla="*/ 1 w 179"/>
                  <a:gd name="T11" fmla="*/ 31 h 34"/>
                  <a:gd name="T12" fmla="*/ 4 w 179"/>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4"/>
                    </a:moveTo>
                    <a:lnTo>
                      <a:pt x="176" y="7"/>
                    </a:lnTo>
                    <a:cubicBezTo>
                      <a:pt x="178" y="7"/>
                      <a:pt x="179" y="5"/>
                      <a:pt x="179" y="4"/>
                    </a:cubicBezTo>
                    <a:cubicBezTo>
                      <a:pt x="178" y="2"/>
                      <a:pt x="177" y="0"/>
                      <a:pt x="175" y="1"/>
                    </a:cubicBezTo>
                    <a:lnTo>
                      <a:pt x="3" y="27"/>
                    </a:lnTo>
                    <a:cubicBezTo>
                      <a:pt x="2" y="27"/>
                      <a:pt x="0" y="29"/>
                      <a:pt x="1" y="31"/>
                    </a:cubicBezTo>
                    <a:cubicBezTo>
                      <a:pt x="1" y="33"/>
                      <a:pt x="3"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59" name="Freeform 452">
                <a:extLst>
                  <a:ext uri="{FF2B5EF4-FFF2-40B4-BE49-F238E27FC236}">
                    <a16:creationId xmlns:a16="http://schemas.microsoft.com/office/drawing/2014/main" id="{8E1B1982-BA20-401A-8859-92F17D4135CE}"/>
                  </a:ext>
                </a:extLst>
              </p:cNvPr>
              <p:cNvSpPr>
                <a:spLocks/>
              </p:cNvSpPr>
              <p:nvPr/>
            </p:nvSpPr>
            <p:spPr bwMode="auto">
              <a:xfrm>
                <a:off x="4078" y="4566"/>
                <a:ext cx="102" cy="19"/>
              </a:xfrm>
              <a:custGeom>
                <a:avLst/>
                <a:gdLst>
                  <a:gd name="T0" fmla="*/ 4 w 179"/>
                  <a:gd name="T1" fmla="*/ 33 h 33"/>
                  <a:gd name="T2" fmla="*/ 176 w 179"/>
                  <a:gd name="T3" fmla="*/ 7 h 33"/>
                  <a:gd name="T4" fmla="*/ 179 w 179"/>
                  <a:gd name="T5" fmla="*/ 3 h 33"/>
                  <a:gd name="T6" fmla="*/ 175 w 179"/>
                  <a:gd name="T7" fmla="*/ 0 h 33"/>
                  <a:gd name="T8" fmla="*/ 3 w 179"/>
                  <a:gd name="T9" fmla="*/ 26 h 33"/>
                  <a:gd name="T10" fmla="*/ 1 w 179"/>
                  <a:gd name="T11" fmla="*/ 30 h 33"/>
                  <a:gd name="T12" fmla="*/ 4 w 17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179" h="33">
                    <a:moveTo>
                      <a:pt x="4" y="33"/>
                    </a:moveTo>
                    <a:lnTo>
                      <a:pt x="176" y="7"/>
                    </a:lnTo>
                    <a:cubicBezTo>
                      <a:pt x="178" y="6"/>
                      <a:pt x="179" y="5"/>
                      <a:pt x="179" y="3"/>
                    </a:cubicBezTo>
                    <a:cubicBezTo>
                      <a:pt x="178" y="1"/>
                      <a:pt x="177" y="0"/>
                      <a:pt x="175" y="0"/>
                    </a:cubicBezTo>
                    <a:lnTo>
                      <a:pt x="3" y="26"/>
                    </a:lnTo>
                    <a:cubicBezTo>
                      <a:pt x="2" y="27"/>
                      <a:pt x="0" y="28"/>
                      <a:pt x="1" y="30"/>
                    </a:cubicBezTo>
                    <a:cubicBezTo>
                      <a:pt x="1" y="32"/>
                      <a:pt x="3"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0" name="Freeform 453">
                <a:extLst>
                  <a:ext uri="{FF2B5EF4-FFF2-40B4-BE49-F238E27FC236}">
                    <a16:creationId xmlns:a16="http://schemas.microsoft.com/office/drawing/2014/main" id="{91C5C2BC-C5BD-4E2A-841A-7AB27AD111BE}"/>
                  </a:ext>
                </a:extLst>
              </p:cNvPr>
              <p:cNvSpPr>
                <a:spLocks/>
              </p:cNvSpPr>
              <p:nvPr/>
            </p:nvSpPr>
            <p:spPr bwMode="auto">
              <a:xfrm>
                <a:off x="4078" y="4570"/>
                <a:ext cx="102" cy="20"/>
              </a:xfrm>
              <a:custGeom>
                <a:avLst/>
                <a:gdLst>
                  <a:gd name="T0" fmla="*/ 4 w 179"/>
                  <a:gd name="T1" fmla="*/ 33 h 34"/>
                  <a:gd name="T2" fmla="*/ 176 w 179"/>
                  <a:gd name="T3" fmla="*/ 7 h 34"/>
                  <a:gd name="T4" fmla="*/ 179 w 179"/>
                  <a:gd name="T5" fmla="*/ 3 h 34"/>
                  <a:gd name="T6" fmla="*/ 175 w 179"/>
                  <a:gd name="T7" fmla="*/ 1 h 34"/>
                  <a:gd name="T8" fmla="*/ 3 w 179"/>
                  <a:gd name="T9" fmla="*/ 27 h 34"/>
                  <a:gd name="T10" fmla="*/ 1 w 179"/>
                  <a:gd name="T11" fmla="*/ 31 h 34"/>
                  <a:gd name="T12" fmla="*/ 4 w 179"/>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179" h="34">
                    <a:moveTo>
                      <a:pt x="4" y="33"/>
                    </a:moveTo>
                    <a:lnTo>
                      <a:pt x="176" y="7"/>
                    </a:lnTo>
                    <a:cubicBezTo>
                      <a:pt x="178" y="7"/>
                      <a:pt x="179" y="5"/>
                      <a:pt x="179" y="3"/>
                    </a:cubicBezTo>
                    <a:cubicBezTo>
                      <a:pt x="178" y="2"/>
                      <a:pt x="177" y="0"/>
                      <a:pt x="175" y="1"/>
                    </a:cubicBezTo>
                    <a:lnTo>
                      <a:pt x="3" y="27"/>
                    </a:lnTo>
                    <a:cubicBezTo>
                      <a:pt x="2" y="27"/>
                      <a:pt x="0" y="29"/>
                      <a:pt x="1" y="31"/>
                    </a:cubicBezTo>
                    <a:cubicBezTo>
                      <a:pt x="1" y="32"/>
                      <a:pt x="3"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1" name="Freeform 454">
                <a:extLst>
                  <a:ext uri="{FF2B5EF4-FFF2-40B4-BE49-F238E27FC236}">
                    <a16:creationId xmlns:a16="http://schemas.microsoft.com/office/drawing/2014/main" id="{ECFDC444-4643-4286-9681-07745F83FFEE}"/>
                  </a:ext>
                </a:extLst>
              </p:cNvPr>
              <p:cNvSpPr>
                <a:spLocks/>
              </p:cNvSpPr>
              <p:nvPr/>
            </p:nvSpPr>
            <p:spPr bwMode="auto">
              <a:xfrm>
                <a:off x="4078" y="4576"/>
                <a:ext cx="102" cy="18"/>
              </a:xfrm>
              <a:custGeom>
                <a:avLst/>
                <a:gdLst>
                  <a:gd name="T0" fmla="*/ 4 w 179"/>
                  <a:gd name="T1" fmla="*/ 31 h 31"/>
                  <a:gd name="T2" fmla="*/ 176 w 179"/>
                  <a:gd name="T3" fmla="*/ 6 h 31"/>
                  <a:gd name="T4" fmla="*/ 179 w 179"/>
                  <a:gd name="T5" fmla="*/ 3 h 31"/>
                  <a:gd name="T6" fmla="*/ 175 w 179"/>
                  <a:gd name="T7" fmla="*/ 0 h 31"/>
                  <a:gd name="T8" fmla="*/ 3 w 179"/>
                  <a:gd name="T9" fmla="*/ 25 h 31"/>
                  <a:gd name="T10" fmla="*/ 0 w 179"/>
                  <a:gd name="T11" fmla="*/ 28 h 31"/>
                  <a:gd name="T12" fmla="*/ 4 w 179"/>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79" h="31">
                    <a:moveTo>
                      <a:pt x="4" y="31"/>
                    </a:moveTo>
                    <a:lnTo>
                      <a:pt x="176" y="6"/>
                    </a:lnTo>
                    <a:cubicBezTo>
                      <a:pt x="178" y="6"/>
                      <a:pt x="179" y="4"/>
                      <a:pt x="179" y="3"/>
                    </a:cubicBezTo>
                    <a:cubicBezTo>
                      <a:pt x="179" y="1"/>
                      <a:pt x="177" y="0"/>
                      <a:pt x="175" y="0"/>
                    </a:cubicBezTo>
                    <a:lnTo>
                      <a:pt x="3" y="25"/>
                    </a:lnTo>
                    <a:cubicBezTo>
                      <a:pt x="1" y="25"/>
                      <a:pt x="0" y="27"/>
                      <a:pt x="0" y="28"/>
                    </a:cubicBezTo>
                    <a:cubicBezTo>
                      <a:pt x="1" y="30"/>
                      <a:pt x="2" y="31"/>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2" name="Freeform 455">
                <a:extLst>
                  <a:ext uri="{FF2B5EF4-FFF2-40B4-BE49-F238E27FC236}">
                    <a16:creationId xmlns:a16="http://schemas.microsoft.com/office/drawing/2014/main" id="{BCCA632D-08A1-417C-8C51-60FD364DD269}"/>
                  </a:ext>
                </a:extLst>
              </p:cNvPr>
              <p:cNvSpPr>
                <a:spLocks/>
              </p:cNvSpPr>
              <p:nvPr/>
            </p:nvSpPr>
            <p:spPr bwMode="auto">
              <a:xfrm>
                <a:off x="4078" y="4581"/>
                <a:ext cx="102" cy="17"/>
              </a:xfrm>
              <a:custGeom>
                <a:avLst/>
                <a:gdLst>
                  <a:gd name="T0" fmla="*/ 4 w 179"/>
                  <a:gd name="T1" fmla="*/ 30 h 30"/>
                  <a:gd name="T2" fmla="*/ 176 w 179"/>
                  <a:gd name="T3" fmla="*/ 7 h 30"/>
                  <a:gd name="T4" fmla="*/ 179 w 179"/>
                  <a:gd name="T5" fmla="*/ 3 h 30"/>
                  <a:gd name="T6" fmla="*/ 175 w 179"/>
                  <a:gd name="T7" fmla="*/ 0 h 30"/>
                  <a:gd name="T8" fmla="*/ 3 w 179"/>
                  <a:gd name="T9" fmla="*/ 23 h 30"/>
                  <a:gd name="T10" fmla="*/ 0 w 179"/>
                  <a:gd name="T11" fmla="*/ 27 h 30"/>
                  <a:gd name="T12" fmla="*/ 4 w 179"/>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79" h="30">
                    <a:moveTo>
                      <a:pt x="4" y="30"/>
                    </a:moveTo>
                    <a:lnTo>
                      <a:pt x="176" y="7"/>
                    </a:lnTo>
                    <a:cubicBezTo>
                      <a:pt x="178" y="7"/>
                      <a:pt x="179" y="5"/>
                      <a:pt x="179" y="3"/>
                    </a:cubicBezTo>
                    <a:cubicBezTo>
                      <a:pt x="179" y="1"/>
                      <a:pt x="177" y="0"/>
                      <a:pt x="175" y="0"/>
                    </a:cubicBezTo>
                    <a:lnTo>
                      <a:pt x="3" y="23"/>
                    </a:lnTo>
                    <a:cubicBezTo>
                      <a:pt x="1" y="23"/>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3" name="Freeform 456">
                <a:extLst>
                  <a:ext uri="{FF2B5EF4-FFF2-40B4-BE49-F238E27FC236}">
                    <a16:creationId xmlns:a16="http://schemas.microsoft.com/office/drawing/2014/main" id="{B10AB107-3E83-4BE6-83F5-78AFF028D7C3}"/>
                  </a:ext>
                </a:extLst>
              </p:cNvPr>
              <p:cNvSpPr>
                <a:spLocks/>
              </p:cNvSpPr>
              <p:nvPr/>
            </p:nvSpPr>
            <p:spPr bwMode="auto">
              <a:xfrm>
                <a:off x="4078" y="4586"/>
                <a:ext cx="102" cy="17"/>
              </a:xfrm>
              <a:custGeom>
                <a:avLst/>
                <a:gdLst>
                  <a:gd name="T0" fmla="*/ 4 w 179"/>
                  <a:gd name="T1" fmla="*/ 29 h 29"/>
                  <a:gd name="T2" fmla="*/ 176 w 179"/>
                  <a:gd name="T3" fmla="*/ 7 h 29"/>
                  <a:gd name="T4" fmla="*/ 179 w 179"/>
                  <a:gd name="T5" fmla="*/ 3 h 29"/>
                  <a:gd name="T6" fmla="*/ 175 w 179"/>
                  <a:gd name="T7" fmla="*/ 0 h 29"/>
                  <a:gd name="T8" fmla="*/ 3 w 179"/>
                  <a:gd name="T9" fmla="*/ 22 h 29"/>
                  <a:gd name="T10" fmla="*/ 0 w 179"/>
                  <a:gd name="T11" fmla="*/ 26 h 29"/>
                  <a:gd name="T12" fmla="*/ 4 w 17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79" h="29">
                    <a:moveTo>
                      <a:pt x="4" y="29"/>
                    </a:moveTo>
                    <a:lnTo>
                      <a:pt x="176" y="7"/>
                    </a:lnTo>
                    <a:cubicBezTo>
                      <a:pt x="178" y="6"/>
                      <a:pt x="179" y="5"/>
                      <a:pt x="179" y="3"/>
                    </a:cubicBezTo>
                    <a:cubicBezTo>
                      <a:pt x="179" y="1"/>
                      <a:pt x="177" y="0"/>
                      <a:pt x="175" y="0"/>
                    </a:cubicBezTo>
                    <a:lnTo>
                      <a:pt x="3" y="22"/>
                    </a:lnTo>
                    <a:cubicBezTo>
                      <a:pt x="1" y="22"/>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4" name="Freeform 457">
                <a:extLst>
                  <a:ext uri="{FF2B5EF4-FFF2-40B4-BE49-F238E27FC236}">
                    <a16:creationId xmlns:a16="http://schemas.microsoft.com/office/drawing/2014/main" id="{0509DC44-60FB-4819-ACE9-365946BD99EA}"/>
                  </a:ext>
                </a:extLst>
              </p:cNvPr>
              <p:cNvSpPr>
                <a:spLocks/>
              </p:cNvSpPr>
              <p:nvPr/>
            </p:nvSpPr>
            <p:spPr bwMode="auto">
              <a:xfrm>
                <a:off x="4078" y="4590"/>
                <a:ext cx="102" cy="19"/>
              </a:xfrm>
              <a:custGeom>
                <a:avLst/>
                <a:gdLst>
                  <a:gd name="T0" fmla="*/ 4 w 179"/>
                  <a:gd name="T1" fmla="*/ 31 h 32"/>
                  <a:gd name="T2" fmla="*/ 176 w 179"/>
                  <a:gd name="T3" fmla="*/ 7 h 32"/>
                  <a:gd name="T4" fmla="*/ 179 w 179"/>
                  <a:gd name="T5" fmla="*/ 3 h 32"/>
                  <a:gd name="T6" fmla="*/ 175 w 179"/>
                  <a:gd name="T7" fmla="*/ 1 h 32"/>
                  <a:gd name="T8" fmla="*/ 3 w 179"/>
                  <a:gd name="T9" fmla="*/ 25 h 32"/>
                  <a:gd name="T10" fmla="*/ 0 w 179"/>
                  <a:gd name="T11" fmla="*/ 29 h 32"/>
                  <a:gd name="T12" fmla="*/ 4 w 179"/>
                  <a:gd name="T13" fmla="*/ 31 h 32"/>
                </a:gdLst>
                <a:ahLst/>
                <a:cxnLst>
                  <a:cxn ang="0">
                    <a:pos x="T0" y="T1"/>
                  </a:cxn>
                  <a:cxn ang="0">
                    <a:pos x="T2" y="T3"/>
                  </a:cxn>
                  <a:cxn ang="0">
                    <a:pos x="T4" y="T5"/>
                  </a:cxn>
                  <a:cxn ang="0">
                    <a:pos x="T6" y="T7"/>
                  </a:cxn>
                  <a:cxn ang="0">
                    <a:pos x="T8" y="T9"/>
                  </a:cxn>
                  <a:cxn ang="0">
                    <a:pos x="T10" y="T11"/>
                  </a:cxn>
                  <a:cxn ang="0">
                    <a:pos x="T12" y="T13"/>
                  </a:cxn>
                </a:cxnLst>
                <a:rect l="0" t="0" r="r" b="b"/>
                <a:pathLst>
                  <a:path w="179" h="32">
                    <a:moveTo>
                      <a:pt x="4" y="31"/>
                    </a:moveTo>
                    <a:lnTo>
                      <a:pt x="176" y="7"/>
                    </a:lnTo>
                    <a:cubicBezTo>
                      <a:pt x="178" y="7"/>
                      <a:pt x="179" y="5"/>
                      <a:pt x="179" y="3"/>
                    </a:cubicBezTo>
                    <a:cubicBezTo>
                      <a:pt x="179" y="2"/>
                      <a:pt x="177" y="0"/>
                      <a:pt x="175" y="1"/>
                    </a:cubicBezTo>
                    <a:lnTo>
                      <a:pt x="3" y="25"/>
                    </a:lnTo>
                    <a:cubicBezTo>
                      <a:pt x="1" y="25"/>
                      <a:pt x="0" y="27"/>
                      <a:pt x="0" y="29"/>
                    </a:cubicBezTo>
                    <a:cubicBezTo>
                      <a:pt x="1" y="30"/>
                      <a:pt x="2" y="32"/>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5" name="Freeform 458">
                <a:extLst>
                  <a:ext uri="{FF2B5EF4-FFF2-40B4-BE49-F238E27FC236}">
                    <a16:creationId xmlns:a16="http://schemas.microsoft.com/office/drawing/2014/main" id="{2A0CD5F0-544A-4958-BA72-12427400E52C}"/>
                  </a:ext>
                </a:extLst>
              </p:cNvPr>
              <p:cNvSpPr>
                <a:spLocks/>
              </p:cNvSpPr>
              <p:nvPr/>
            </p:nvSpPr>
            <p:spPr bwMode="auto">
              <a:xfrm>
                <a:off x="4079" y="4468"/>
                <a:ext cx="98" cy="22"/>
              </a:xfrm>
              <a:custGeom>
                <a:avLst/>
                <a:gdLst>
                  <a:gd name="T0" fmla="*/ 173 w 174"/>
                  <a:gd name="T1" fmla="*/ 0 h 39"/>
                  <a:gd name="T2" fmla="*/ 0 w 174"/>
                  <a:gd name="T3" fmla="*/ 33 h 39"/>
                  <a:gd name="T4" fmla="*/ 1 w 174"/>
                  <a:gd name="T5" fmla="*/ 39 h 39"/>
                  <a:gd name="T6" fmla="*/ 174 w 174"/>
                  <a:gd name="T7" fmla="*/ 6 h 39"/>
                </a:gdLst>
                <a:ahLst/>
                <a:cxnLst>
                  <a:cxn ang="0">
                    <a:pos x="T0" y="T1"/>
                  </a:cxn>
                  <a:cxn ang="0">
                    <a:pos x="T2" y="T3"/>
                  </a:cxn>
                  <a:cxn ang="0">
                    <a:pos x="T4" y="T5"/>
                  </a:cxn>
                  <a:cxn ang="0">
                    <a:pos x="T6" y="T7"/>
                  </a:cxn>
                </a:cxnLst>
                <a:rect l="0" t="0" r="r" b="b"/>
                <a:pathLst>
                  <a:path w="174" h="39">
                    <a:moveTo>
                      <a:pt x="173" y="0"/>
                    </a:moveTo>
                    <a:lnTo>
                      <a:pt x="0" y="33"/>
                    </a:lnTo>
                    <a:lnTo>
                      <a:pt x="1" y="39"/>
                    </a:lnTo>
                    <a:lnTo>
                      <a:pt x="17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6" name="Freeform 459">
                <a:extLst>
                  <a:ext uri="{FF2B5EF4-FFF2-40B4-BE49-F238E27FC236}">
                    <a16:creationId xmlns:a16="http://schemas.microsoft.com/office/drawing/2014/main" id="{5FA3CBA4-159F-41A1-8F97-1483C165D60A}"/>
                  </a:ext>
                </a:extLst>
              </p:cNvPr>
              <p:cNvSpPr>
                <a:spLocks/>
              </p:cNvSpPr>
              <p:nvPr/>
            </p:nvSpPr>
            <p:spPr bwMode="auto">
              <a:xfrm>
                <a:off x="4079" y="4595"/>
                <a:ext cx="98" cy="17"/>
              </a:xfrm>
              <a:custGeom>
                <a:avLst/>
                <a:gdLst>
                  <a:gd name="T0" fmla="*/ 1 w 174"/>
                  <a:gd name="T1" fmla="*/ 30 h 30"/>
                  <a:gd name="T2" fmla="*/ 174 w 174"/>
                  <a:gd name="T3" fmla="*/ 6 h 30"/>
                  <a:gd name="T4" fmla="*/ 173 w 174"/>
                  <a:gd name="T5" fmla="*/ 0 h 30"/>
                  <a:gd name="T6" fmla="*/ 0 w 174"/>
                  <a:gd name="T7" fmla="*/ 23 h 30"/>
                </a:gdLst>
                <a:ahLst/>
                <a:cxnLst>
                  <a:cxn ang="0">
                    <a:pos x="T0" y="T1"/>
                  </a:cxn>
                  <a:cxn ang="0">
                    <a:pos x="T2" y="T3"/>
                  </a:cxn>
                  <a:cxn ang="0">
                    <a:pos x="T4" y="T5"/>
                  </a:cxn>
                  <a:cxn ang="0">
                    <a:pos x="T6" y="T7"/>
                  </a:cxn>
                </a:cxnLst>
                <a:rect l="0" t="0" r="r" b="b"/>
                <a:pathLst>
                  <a:path w="174" h="30">
                    <a:moveTo>
                      <a:pt x="1" y="30"/>
                    </a:moveTo>
                    <a:lnTo>
                      <a:pt x="174" y="6"/>
                    </a:lnTo>
                    <a:lnTo>
                      <a:pt x="173" y="0"/>
                    </a:lnTo>
                    <a:lnTo>
                      <a:pt x="0" y="2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7" name="Freeform 460">
                <a:extLst>
                  <a:ext uri="{FF2B5EF4-FFF2-40B4-BE49-F238E27FC236}">
                    <a16:creationId xmlns:a16="http://schemas.microsoft.com/office/drawing/2014/main" id="{0CEC133F-E4FE-425E-9F00-DF9B57D9DC85}"/>
                  </a:ext>
                </a:extLst>
              </p:cNvPr>
              <p:cNvSpPr>
                <a:spLocks/>
              </p:cNvSpPr>
              <p:nvPr/>
            </p:nvSpPr>
            <p:spPr bwMode="auto">
              <a:xfrm>
                <a:off x="4453" y="4512"/>
                <a:ext cx="4" cy="24"/>
              </a:xfrm>
              <a:custGeom>
                <a:avLst/>
                <a:gdLst>
                  <a:gd name="T0" fmla="*/ 0 w 7"/>
                  <a:gd name="T1" fmla="*/ 3 h 42"/>
                  <a:gd name="T2" fmla="*/ 0 w 7"/>
                  <a:gd name="T3" fmla="*/ 38 h 42"/>
                  <a:gd name="T4" fmla="*/ 3 w 7"/>
                  <a:gd name="T5" fmla="*/ 42 h 42"/>
                  <a:gd name="T6" fmla="*/ 7 w 7"/>
                  <a:gd name="T7" fmla="*/ 38 h 42"/>
                  <a:gd name="T8" fmla="*/ 7 w 7"/>
                  <a:gd name="T9" fmla="*/ 3 h 42"/>
                  <a:gd name="T10" fmla="*/ 3 w 7"/>
                  <a:gd name="T11" fmla="*/ 0 h 42"/>
                  <a:gd name="T12" fmla="*/ 0 w 7"/>
                  <a:gd name="T13" fmla="*/ 3 h 42"/>
                </a:gdLst>
                <a:ahLst/>
                <a:cxnLst>
                  <a:cxn ang="0">
                    <a:pos x="T0" y="T1"/>
                  </a:cxn>
                  <a:cxn ang="0">
                    <a:pos x="T2" y="T3"/>
                  </a:cxn>
                  <a:cxn ang="0">
                    <a:pos x="T4" y="T5"/>
                  </a:cxn>
                  <a:cxn ang="0">
                    <a:pos x="T6" y="T7"/>
                  </a:cxn>
                  <a:cxn ang="0">
                    <a:pos x="T8" y="T9"/>
                  </a:cxn>
                  <a:cxn ang="0">
                    <a:pos x="T10" y="T11"/>
                  </a:cxn>
                  <a:cxn ang="0">
                    <a:pos x="T12" y="T13"/>
                  </a:cxn>
                </a:cxnLst>
                <a:rect l="0" t="0" r="r" b="b"/>
                <a:pathLst>
                  <a:path w="7" h="42">
                    <a:moveTo>
                      <a:pt x="0" y="3"/>
                    </a:moveTo>
                    <a:lnTo>
                      <a:pt x="0" y="38"/>
                    </a:lnTo>
                    <a:cubicBezTo>
                      <a:pt x="0" y="40"/>
                      <a:pt x="1" y="42"/>
                      <a:pt x="3" y="42"/>
                    </a:cubicBezTo>
                    <a:cubicBezTo>
                      <a:pt x="5" y="42"/>
                      <a:pt x="7" y="40"/>
                      <a:pt x="7" y="38"/>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8" name="Freeform 461">
                <a:extLst>
                  <a:ext uri="{FF2B5EF4-FFF2-40B4-BE49-F238E27FC236}">
                    <a16:creationId xmlns:a16="http://schemas.microsoft.com/office/drawing/2014/main" id="{D3AD5459-383D-4BE3-9492-904F916BAE4A}"/>
                  </a:ext>
                </a:extLst>
              </p:cNvPr>
              <p:cNvSpPr>
                <a:spLocks/>
              </p:cNvSpPr>
              <p:nvPr/>
            </p:nvSpPr>
            <p:spPr bwMode="auto">
              <a:xfrm>
                <a:off x="4453" y="4422"/>
                <a:ext cx="4" cy="68"/>
              </a:xfrm>
              <a:custGeom>
                <a:avLst/>
                <a:gdLst>
                  <a:gd name="T0" fmla="*/ 0 w 7"/>
                  <a:gd name="T1" fmla="*/ 3 h 120"/>
                  <a:gd name="T2" fmla="*/ 0 w 7"/>
                  <a:gd name="T3" fmla="*/ 116 h 120"/>
                  <a:gd name="T4" fmla="*/ 3 w 7"/>
                  <a:gd name="T5" fmla="*/ 120 h 120"/>
                  <a:gd name="T6" fmla="*/ 7 w 7"/>
                  <a:gd name="T7" fmla="*/ 116 h 120"/>
                  <a:gd name="T8" fmla="*/ 7 w 7"/>
                  <a:gd name="T9" fmla="*/ 3 h 120"/>
                  <a:gd name="T10" fmla="*/ 3 w 7"/>
                  <a:gd name="T11" fmla="*/ 0 h 120"/>
                  <a:gd name="T12" fmla="*/ 0 w 7"/>
                  <a:gd name="T13" fmla="*/ 3 h 120"/>
                </a:gdLst>
                <a:ahLst/>
                <a:cxnLst>
                  <a:cxn ang="0">
                    <a:pos x="T0" y="T1"/>
                  </a:cxn>
                  <a:cxn ang="0">
                    <a:pos x="T2" y="T3"/>
                  </a:cxn>
                  <a:cxn ang="0">
                    <a:pos x="T4" y="T5"/>
                  </a:cxn>
                  <a:cxn ang="0">
                    <a:pos x="T6" y="T7"/>
                  </a:cxn>
                  <a:cxn ang="0">
                    <a:pos x="T8" y="T9"/>
                  </a:cxn>
                  <a:cxn ang="0">
                    <a:pos x="T10" y="T11"/>
                  </a:cxn>
                  <a:cxn ang="0">
                    <a:pos x="T12" y="T13"/>
                  </a:cxn>
                </a:cxnLst>
                <a:rect l="0" t="0" r="r" b="b"/>
                <a:pathLst>
                  <a:path w="7" h="120">
                    <a:moveTo>
                      <a:pt x="0" y="3"/>
                    </a:moveTo>
                    <a:lnTo>
                      <a:pt x="0" y="116"/>
                    </a:lnTo>
                    <a:cubicBezTo>
                      <a:pt x="0" y="118"/>
                      <a:pt x="1" y="120"/>
                      <a:pt x="3" y="120"/>
                    </a:cubicBezTo>
                    <a:cubicBezTo>
                      <a:pt x="5" y="120"/>
                      <a:pt x="7" y="118"/>
                      <a:pt x="7" y="116"/>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69" name="Freeform 462">
                <a:extLst>
                  <a:ext uri="{FF2B5EF4-FFF2-40B4-BE49-F238E27FC236}">
                    <a16:creationId xmlns:a16="http://schemas.microsoft.com/office/drawing/2014/main" id="{2D81FF46-5A4D-4A07-BB5E-74D6EE71E232}"/>
                  </a:ext>
                </a:extLst>
              </p:cNvPr>
              <p:cNvSpPr>
                <a:spLocks/>
              </p:cNvSpPr>
              <p:nvPr/>
            </p:nvSpPr>
            <p:spPr bwMode="auto">
              <a:xfrm>
                <a:off x="4484" y="4546"/>
                <a:ext cx="3" cy="11"/>
              </a:xfrm>
              <a:custGeom>
                <a:avLst/>
                <a:gdLst>
                  <a:gd name="T0" fmla="*/ 0 w 6"/>
                  <a:gd name="T1" fmla="*/ 3 h 20"/>
                  <a:gd name="T2" fmla="*/ 0 w 6"/>
                  <a:gd name="T3" fmla="*/ 17 h 20"/>
                  <a:gd name="T4" fmla="*/ 3 w 6"/>
                  <a:gd name="T5" fmla="*/ 20 h 20"/>
                  <a:gd name="T6" fmla="*/ 6 w 6"/>
                  <a:gd name="T7" fmla="*/ 17 h 20"/>
                  <a:gd name="T8" fmla="*/ 6 w 6"/>
                  <a:gd name="T9" fmla="*/ 3 h 20"/>
                  <a:gd name="T10" fmla="*/ 3 w 6"/>
                  <a:gd name="T11" fmla="*/ 0 h 20"/>
                  <a:gd name="T12" fmla="*/ 0 w 6"/>
                  <a:gd name="T13" fmla="*/ 3 h 20"/>
                </a:gdLst>
                <a:ahLst/>
                <a:cxnLst>
                  <a:cxn ang="0">
                    <a:pos x="T0" y="T1"/>
                  </a:cxn>
                  <a:cxn ang="0">
                    <a:pos x="T2" y="T3"/>
                  </a:cxn>
                  <a:cxn ang="0">
                    <a:pos x="T4" y="T5"/>
                  </a:cxn>
                  <a:cxn ang="0">
                    <a:pos x="T6" y="T7"/>
                  </a:cxn>
                  <a:cxn ang="0">
                    <a:pos x="T8" y="T9"/>
                  </a:cxn>
                  <a:cxn ang="0">
                    <a:pos x="T10" y="T11"/>
                  </a:cxn>
                  <a:cxn ang="0">
                    <a:pos x="T12" y="T13"/>
                  </a:cxn>
                </a:cxnLst>
                <a:rect l="0" t="0" r="r" b="b"/>
                <a:pathLst>
                  <a:path w="6" h="20">
                    <a:moveTo>
                      <a:pt x="0" y="3"/>
                    </a:moveTo>
                    <a:lnTo>
                      <a:pt x="0" y="17"/>
                    </a:lnTo>
                    <a:cubicBezTo>
                      <a:pt x="0" y="18"/>
                      <a:pt x="1" y="20"/>
                      <a:pt x="3" y="20"/>
                    </a:cubicBezTo>
                    <a:cubicBezTo>
                      <a:pt x="5" y="20"/>
                      <a:pt x="6" y="18"/>
                      <a:pt x="6" y="17"/>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0" name="Freeform 463">
                <a:extLst>
                  <a:ext uri="{FF2B5EF4-FFF2-40B4-BE49-F238E27FC236}">
                    <a16:creationId xmlns:a16="http://schemas.microsoft.com/office/drawing/2014/main" id="{B31B2CFA-7302-4F7F-897C-1A987697AECB}"/>
                  </a:ext>
                </a:extLst>
              </p:cNvPr>
              <p:cNvSpPr>
                <a:spLocks/>
              </p:cNvSpPr>
              <p:nvPr/>
            </p:nvSpPr>
            <p:spPr bwMode="auto">
              <a:xfrm>
                <a:off x="4484" y="4497"/>
                <a:ext cx="3" cy="26"/>
              </a:xfrm>
              <a:custGeom>
                <a:avLst/>
                <a:gdLst>
                  <a:gd name="T0" fmla="*/ 0 w 6"/>
                  <a:gd name="T1" fmla="*/ 3 h 47"/>
                  <a:gd name="T2" fmla="*/ 0 w 6"/>
                  <a:gd name="T3" fmla="*/ 44 h 47"/>
                  <a:gd name="T4" fmla="*/ 3 w 6"/>
                  <a:gd name="T5" fmla="*/ 47 h 47"/>
                  <a:gd name="T6" fmla="*/ 6 w 6"/>
                  <a:gd name="T7" fmla="*/ 44 h 47"/>
                  <a:gd name="T8" fmla="*/ 6 w 6"/>
                  <a:gd name="T9" fmla="*/ 3 h 47"/>
                  <a:gd name="T10" fmla="*/ 3 w 6"/>
                  <a:gd name="T11" fmla="*/ 0 h 47"/>
                  <a:gd name="T12" fmla="*/ 0 w 6"/>
                  <a:gd name="T13" fmla="*/ 3 h 47"/>
                </a:gdLst>
                <a:ahLst/>
                <a:cxnLst>
                  <a:cxn ang="0">
                    <a:pos x="T0" y="T1"/>
                  </a:cxn>
                  <a:cxn ang="0">
                    <a:pos x="T2" y="T3"/>
                  </a:cxn>
                  <a:cxn ang="0">
                    <a:pos x="T4" y="T5"/>
                  </a:cxn>
                  <a:cxn ang="0">
                    <a:pos x="T6" y="T7"/>
                  </a:cxn>
                  <a:cxn ang="0">
                    <a:pos x="T8" y="T9"/>
                  </a:cxn>
                  <a:cxn ang="0">
                    <a:pos x="T10" y="T11"/>
                  </a:cxn>
                  <a:cxn ang="0">
                    <a:pos x="T12" y="T13"/>
                  </a:cxn>
                </a:cxnLst>
                <a:rect l="0" t="0" r="r" b="b"/>
                <a:pathLst>
                  <a:path w="6" h="47">
                    <a:moveTo>
                      <a:pt x="0" y="3"/>
                    </a:moveTo>
                    <a:lnTo>
                      <a:pt x="0" y="44"/>
                    </a:lnTo>
                    <a:cubicBezTo>
                      <a:pt x="0" y="46"/>
                      <a:pt x="1" y="47"/>
                      <a:pt x="3" y="47"/>
                    </a:cubicBezTo>
                    <a:cubicBezTo>
                      <a:pt x="5" y="47"/>
                      <a:pt x="6" y="46"/>
                      <a:pt x="6" y="44"/>
                    </a:cubicBezTo>
                    <a:lnTo>
                      <a:pt x="6" y="3"/>
                    </a:lnTo>
                    <a:cubicBezTo>
                      <a:pt x="6" y="2"/>
                      <a:pt x="5" y="0"/>
                      <a:pt x="3" y="0"/>
                    </a:cubicBezTo>
                    <a:cubicBezTo>
                      <a:pt x="1"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1" name="Freeform 464">
                <a:extLst>
                  <a:ext uri="{FF2B5EF4-FFF2-40B4-BE49-F238E27FC236}">
                    <a16:creationId xmlns:a16="http://schemas.microsoft.com/office/drawing/2014/main" id="{CA1643F4-2547-42F5-871B-D2B4B1CBC995}"/>
                  </a:ext>
                </a:extLst>
              </p:cNvPr>
              <p:cNvSpPr>
                <a:spLocks/>
              </p:cNvSpPr>
              <p:nvPr/>
            </p:nvSpPr>
            <p:spPr bwMode="auto">
              <a:xfrm>
                <a:off x="4484" y="4417"/>
                <a:ext cx="3" cy="61"/>
              </a:xfrm>
              <a:custGeom>
                <a:avLst/>
                <a:gdLst>
                  <a:gd name="T0" fmla="*/ 0 w 6"/>
                  <a:gd name="T1" fmla="*/ 3 h 108"/>
                  <a:gd name="T2" fmla="*/ 0 w 6"/>
                  <a:gd name="T3" fmla="*/ 105 h 108"/>
                  <a:gd name="T4" fmla="*/ 3 w 6"/>
                  <a:gd name="T5" fmla="*/ 108 h 108"/>
                  <a:gd name="T6" fmla="*/ 6 w 6"/>
                  <a:gd name="T7" fmla="*/ 105 h 108"/>
                  <a:gd name="T8" fmla="*/ 6 w 6"/>
                  <a:gd name="T9" fmla="*/ 3 h 108"/>
                  <a:gd name="T10" fmla="*/ 3 w 6"/>
                  <a:gd name="T11" fmla="*/ 0 h 108"/>
                  <a:gd name="T12" fmla="*/ 0 w 6"/>
                  <a:gd name="T13" fmla="*/ 3 h 108"/>
                </a:gdLst>
                <a:ahLst/>
                <a:cxnLst>
                  <a:cxn ang="0">
                    <a:pos x="T0" y="T1"/>
                  </a:cxn>
                  <a:cxn ang="0">
                    <a:pos x="T2" y="T3"/>
                  </a:cxn>
                  <a:cxn ang="0">
                    <a:pos x="T4" y="T5"/>
                  </a:cxn>
                  <a:cxn ang="0">
                    <a:pos x="T6" y="T7"/>
                  </a:cxn>
                  <a:cxn ang="0">
                    <a:pos x="T8" y="T9"/>
                  </a:cxn>
                  <a:cxn ang="0">
                    <a:pos x="T10" y="T11"/>
                  </a:cxn>
                  <a:cxn ang="0">
                    <a:pos x="T12" y="T13"/>
                  </a:cxn>
                </a:cxnLst>
                <a:rect l="0" t="0" r="r" b="b"/>
                <a:pathLst>
                  <a:path w="6" h="108">
                    <a:moveTo>
                      <a:pt x="0" y="3"/>
                    </a:moveTo>
                    <a:lnTo>
                      <a:pt x="0" y="105"/>
                    </a:lnTo>
                    <a:cubicBezTo>
                      <a:pt x="0" y="107"/>
                      <a:pt x="1" y="108"/>
                      <a:pt x="3" y="108"/>
                    </a:cubicBezTo>
                    <a:cubicBezTo>
                      <a:pt x="5" y="108"/>
                      <a:pt x="6" y="107"/>
                      <a:pt x="6" y="105"/>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2" name="Freeform 465">
                <a:extLst>
                  <a:ext uri="{FF2B5EF4-FFF2-40B4-BE49-F238E27FC236}">
                    <a16:creationId xmlns:a16="http://schemas.microsoft.com/office/drawing/2014/main" id="{A32D4E6E-AD2B-4CD6-97BA-C821C28DE174}"/>
                  </a:ext>
                </a:extLst>
              </p:cNvPr>
              <p:cNvSpPr>
                <a:spLocks/>
              </p:cNvSpPr>
              <p:nvPr/>
            </p:nvSpPr>
            <p:spPr bwMode="auto">
              <a:xfrm>
                <a:off x="4514" y="4439"/>
                <a:ext cx="3" cy="114"/>
              </a:xfrm>
              <a:custGeom>
                <a:avLst/>
                <a:gdLst>
                  <a:gd name="T0" fmla="*/ 0 w 6"/>
                  <a:gd name="T1" fmla="*/ 3 h 201"/>
                  <a:gd name="T2" fmla="*/ 0 w 6"/>
                  <a:gd name="T3" fmla="*/ 198 h 201"/>
                  <a:gd name="T4" fmla="*/ 3 w 6"/>
                  <a:gd name="T5" fmla="*/ 201 h 201"/>
                  <a:gd name="T6" fmla="*/ 6 w 6"/>
                  <a:gd name="T7" fmla="*/ 198 h 201"/>
                  <a:gd name="T8" fmla="*/ 6 w 6"/>
                  <a:gd name="T9" fmla="*/ 3 h 201"/>
                  <a:gd name="T10" fmla="*/ 3 w 6"/>
                  <a:gd name="T11" fmla="*/ 0 h 201"/>
                  <a:gd name="T12" fmla="*/ 0 w 6"/>
                  <a:gd name="T13" fmla="*/ 3 h 201"/>
                </a:gdLst>
                <a:ahLst/>
                <a:cxnLst>
                  <a:cxn ang="0">
                    <a:pos x="T0" y="T1"/>
                  </a:cxn>
                  <a:cxn ang="0">
                    <a:pos x="T2" y="T3"/>
                  </a:cxn>
                  <a:cxn ang="0">
                    <a:pos x="T4" y="T5"/>
                  </a:cxn>
                  <a:cxn ang="0">
                    <a:pos x="T6" y="T7"/>
                  </a:cxn>
                  <a:cxn ang="0">
                    <a:pos x="T8" y="T9"/>
                  </a:cxn>
                  <a:cxn ang="0">
                    <a:pos x="T10" y="T11"/>
                  </a:cxn>
                  <a:cxn ang="0">
                    <a:pos x="T12" y="T13"/>
                  </a:cxn>
                </a:cxnLst>
                <a:rect l="0" t="0" r="r" b="b"/>
                <a:pathLst>
                  <a:path w="6" h="201">
                    <a:moveTo>
                      <a:pt x="0" y="3"/>
                    </a:moveTo>
                    <a:lnTo>
                      <a:pt x="0" y="198"/>
                    </a:lnTo>
                    <a:cubicBezTo>
                      <a:pt x="0" y="200"/>
                      <a:pt x="1" y="201"/>
                      <a:pt x="3" y="201"/>
                    </a:cubicBezTo>
                    <a:cubicBezTo>
                      <a:pt x="5" y="201"/>
                      <a:pt x="6" y="200"/>
                      <a:pt x="6" y="198"/>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3" name="Freeform 466">
                <a:extLst>
                  <a:ext uri="{FF2B5EF4-FFF2-40B4-BE49-F238E27FC236}">
                    <a16:creationId xmlns:a16="http://schemas.microsoft.com/office/drawing/2014/main" id="{C91C1F2D-BA6E-46FD-AA1C-40C15A72FC31}"/>
                  </a:ext>
                </a:extLst>
              </p:cNvPr>
              <p:cNvSpPr>
                <a:spLocks/>
              </p:cNvSpPr>
              <p:nvPr/>
            </p:nvSpPr>
            <p:spPr bwMode="auto">
              <a:xfrm>
                <a:off x="4514" y="4413"/>
                <a:ext cx="3" cy="8"/>
              </a:xfrm>
              <a:custGeom>
                <a:avLst/>
                <a:gdLst>
                  <a:gd name="T0" fmla="*/ 0 w 6"/>
                  <a:gd name="T1" fmla="*/ 3 h 14"/>
                  <a:gd name="T2" fmla="*/ 0 w 6"/>
                  <a:gd name="T3" fmla="*/ 11 h 14"/>
                  <a:gd name="T4" fmla="*/ 3 w 6"/>
                  <a:gd name="T5" fmla="*/ 14 h 14"/>
                  <a:gd name="T6" fmla="*/ 6 w 6"/>
                  <a:gd name="T7" fmla="*/ 11 h 14"/>
                  <a:gd name="T8" fmla="*/ 6 w 6"/>
                  <a:gd name="T9" fmla="*/ 3 h 14"/>
                  <a:gd name="T10" fmla="*/ 3 w 6"/>
                  <a:gd name="T11" fmla="*/ 0 h 14"/>
                  <a:gd name="T12" fmla="*/ 0 w 6"/>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3"/>
                    </a:moveTo>
                    <a:lnTo>
                      <a:pt x="0" y="11"/>
                    </a:lnTo>
                    <a:cubicBezTo>
                      <a:pt x="0" y="13"/>
                      <a:pt x="1" y="14"/>
                      <a:pt x="3" y="14"/>
                    </a:cubicBezTo>
                    <a:cubicBezTo>
                      <a:pt x="5" y="14"/>
                      <a:pt x="6" y="13"/>
                      <a:pt x="6" y="11"/>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4" name="Freeform 467">
                <a:extLst>
                  <a:ext uri="{FF2B5EF4-FFF2-40B4-BE49-F238E27FC236}">
                    <a16:creationId xmlns:a16="http://schemas.microsoft.com/office/drawing/2014/main" id="{97642860-13D6-4172-8A44-16982325C3C8}"/>
                  </a:ext>
                </a:extLst>
              </p:cNvPr>
              <p:cNvSpPr>
                <a:spLocks/>
              </p:cNvSpPr>
              <p:nvPr/>
            </p:nvSpPr>
            <p:spPr bwMode="auto">
              <a:xfrm>
                <a:off x="4525" y="4413"/>
                <a:ext cx="21" cy="7"/>
              </a:xfrm>
              <a:custGeom>
                <a:avLst/>
                <a:gdLst>
                  <a:gd name="T0" fmla="*/ 4 w 36"/>
                  <a:gd name="T1" fmla="*/ 11 h 12"/>
                  <a:gd name="T2" fmla="*/ 33 w 36"/>
                  <a:gd name="T3" fmla="*/ 7 h 12"/>
                  <a:gd name="T4" fmla="*/ 36 w 36"/>
                  <a:gd name="T5" fmla="*/ 3 h 12"/>
                  <a:gd name="T6" fmla="*/ 32 w 36"/>
                  <a:gd name="T7" fmla="*/ 0 h 12"/>
                  <a:gd name="T8" fmla="*/ 3 w 36"/>
                  <a:gd name="T9" fmla="*/ 5 h 12"/>
                  <a:gd name="T10" fmla="*/ 0 w 36"/>
                  <a:gd name="T11" fmla="*/ 9 h 12"/>
                  <a:gd name="T12" fmla="*/ 4 w 3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36" h="12">
                    <a:moveTo>
                      <a:pt x="4" y="11"/>
                    </a:moveTo>
                    <a:lnTo>
                      <a:pt x="33" y="7"/>
                    </a:lnTo>
                    <a:cubicBezTo>
                      <a:pt x="35" y="6"/>
                      <a:pt x="36" y="5"/>
                      <a:pt x="36" y="3"/>
                    </a:cubicBezTo>
                    <a:cubicBezTo>
                      <a:pt x="36" y="1"/>
                      <a:pt x="34" y="0"/>
                      <a:pt x="32" y="0"/>
                    </a:cubicBezTo>
                    <a:lnTo>
                      <a:pt x="3" y="5"/>
                    </a:lnTo>
                    <a:cubicBezTo>
                      <a:pt x="1" y="5"/>
                      <a:pt x="0" y="7"/>
                      <a:pt x="0" y="9"/>
                    </a:cubicBezTo>
                    <a:cubicBezTo>
                      <a:pt x="1"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5" name="Freeform 468">
                <a:extLst>
                  <a:ext uri="{FF2B5EF4-FFF2-40B4-BE49-F238E27FC236}">
                    <a16:creationId xmlns:a16="http://schemas.microsoft.com/office/drawing/2014/main" id="{A234A6DC-7BB8-494A-B129-2AF15D994B54}"/>
                  </a:ext>
                </a:extLst>
              </p:cNvPr>
              <p:cNvSpPr>
                <a:spLocks/>
              </p:cNvSpPr>
              <p:nvPr/>
            </p:nvSpPr>
            <p:spPr bwMode="auto">
              <a:xfrm>
                <a:off x="4426" y="4417"/>
                <a:ext cx="91" cy="18"/>
              </a:xfrm>
              <a:custGeom>
                <a:avLst/>
                <a:gdLst>
                  <a:gd name="T0" fmla="*/ 4 w 161"/>
                  <a:gd name="T1" fmla="*/ 32 h 32"/>
                  <a:gd name="T2" fmla="*/ 158 w 161"/>
                  <a:gd name="T3" fmla="*/ 7 h 32"/>
                  <a:gd name="T4" fmla="*/ 161 w 161"/>
                  <a:gd name="T5" fmla="*/ 3 h 32"/>
                  <a:gd name="T6" fmla="*/ 157 w 161"/>
                  <a:gd name="T7" fmla="*/ 0 h 32"/>
                  <a:gd name="T8" fmla="*/ 3 w 161"/>
                  <a:gd name="T9" fmla="*/ 26 h 32"/>
                  <a:gd name="T10" fmla="*/ 0 w 161"/>
                  <a:gd name="T11" fmla="*/ 29 h 32"/>
                  <a:gd name="T12" fmla="*/ 4 w 161"/>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61" h="32">
                    <a:moveTo>
                      <a:pt x="4" y="32"/>
                    </a:moveTo>
                    <a:lnTo>
                      <a:pt x="158" y="7"/>
                    </a:lnTo>
                    <a:cubicBezTo>
                      <a:pt x="160" y="7"/>
                      <a:pt x="161" y="5"/>
                      <a:pt x="161" y="3"/>
                    </a:cubicBezTo>
                    <a:cubicBezTo>
                      <a:pt x="161" y="1"/>
                      <a:pt x="159" y="0"/>
                      <a:pt x="157" y="0"/>
                    </a:cubicBezTo>
                    <a:lnTo>
                      <a:pt x="3" y="26"/>
                    </a:lnTo>
                    <a:cubicBezTo>
                      <a:pt x="1" y="26"/>
                      <a:pt x="0" y="28"/>
                      <a:pt x="0" y="29"/>
                    </a:cubicBezTo>
                    <a:cubicBezTo>
                      <a:pt x="1" y="31"/>
                      <a:pt x="2" y="32"/>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6" name="Freeform 469">
                <a:extLst>
                  <a:ext uri="{FF2B5EF4-FFF2-40B4-BE49-F238E27FC236}">
                    <a16:creationId xmlns:a16="http://schemas.microsoft.com/office/drawing/2014/main" id="{78301A43-4319-4FFC-AD2F-705301643E0A}"/>
                  </a:ext>
                </a:extLst>
              </p:cNvPr>
              <p:cNvSpPr>
                <a:spLocks/>
              </p:cNvSpPr>
              <p:nvPr/>
            </p:nvSpPr>
            <p:spPr bwMode="auto">
              <a:xfrm>
                <a:off x="4522" y="4418"/>
                <a:ext cx="24" cy="8"/>
              </a:xfrm>
              <a:custGeom>
                <a:avLst/>
                <a:gdLst>
                  <a:gd name="T0" fmla="*/ 4 w 43"/>
                  <a:gd name="T1" fmla="*/ 13 h 13"/>
                  <a:gd name="T2" fmla="*/ 40 w 43"/>
                  <a:gd name="T3" fmla="*/ 7 h 13"/>
                  <a:gd name="T4" fmla="*/ 42 w 43"/>
                  <a:gd name="T5" fmla="*/ 4 h 13"/>
                  <a:gd name="T6" fmla="*/ 39 w 43"/>
                  <a:gd name="T7" fmla="*/ 1 h 13"/>
                  <a:gd name="T8" fmla="*/ 3 w 43"/>
                  <a:gd name="T9" fmla="*/ 6 h 13"/>
                  <a:gd name="T10" fmla="*/ 0 w 43"/>
                  <a:gd name="T11" fmla="*/ 10 h 13"/>
                  <a:gd name="T12" fmla="*/ 4 w 43"/>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3" h="13">
                    <a:moveTo>
                      <a:pt x="4" y="13"/>
                    </a:moveTo>
                    <a:lnTo>
                      <a:pt x="40" y="7"/>
                    </a:lnTo>
                    <a:cubicBezTo>
                      <a:pt x="41" y="7"/>
                      <a:pt x="43" y="5"/>
                      <a:pt x="42" y="4"/>
                    </a:cubicBezTo>
                    <a:cubicBezTo>
                      <a:pt x="42" y="2"/>
                      <a:pt x="40" y="0"/>
                      <a:pt x="39" y="1"/>
                    </a:cubicBezTo>
                    <a:lnTo>
                      <a:pt x="3" y="6"/>
                    </a:lnTo>
                    <a:cubicBezTo>
                      <a:pt x="1" y="6"/>
                      <a:pt x="0" y="8"/>
                      <a:pt x="0" y="10"/>
                    </a:cubicBezTo>
                    <a:cubicBezTo>
                      <a:pt x="1"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7" name="Freeform 470">
                <a:extLst>
                  <a:ext uri="{FF2B5EF4-FFF2-40B4-BE49-F238E27FC236}">
                    <a16:creationId xmlns:a16="http://schemas.microsoft.com/office/drawing/2014/main" id="{E516DDAE-F9BA-4DE7-9C01-B647637A4CC3}"/>
                  </a:ext>
                </a:extLst>
              </p:cNvPr>
              <p:cNvSpPr>
                <a:spLocks/>
              </p:cNvSpPr>
              <p:nvPr/>
            </p:nvSpPr>
            <p:spPr bwMode="auto">
              <a:xfrm>
                <a:off x="4426" y="4424"/>
                <a:ext cx="89" cy="17"/>
              </a:xfrm>
              <a:custGeom>
                <a:avLst/>
                <a:gdLst>
                  <a:gd name="T0" fmla="*/ 4 w 158"/>
                  <a:gd name="T1" fmla="*/ 29 h 30"/>
                  <a:gd name="T2" fmla="*/ 155 w 158"/>
                  <a:gd name="T3" fmla="*/ 6 h 30"/>
                  <a:gd name="T4" fmla="*/ 158 w 158"/>
                  <a:gd name="T5" fmla="*/ 3 h 30"/>
                  <a:gd name="T6" fmla="*/ 154 w 158"/>
                  <a:gd name="T7" fmla="*/ 0 h 30"/>
                  <a:gd name="T8" fmla="*/ 3 w 158"/>
                  <a:gd name="T9" fmla="*/ 23 h 30"/>
                  <a:gd name="T10" fmla="*/ 0 w 158"/>
                  <a:gd name="T11" fmla="*/ 26 h 30"/>
                  <a:gd name="T12" fmla="*/ 4 w 15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58" h="30">
                    <a:moveTo>
                      <a:pt x="4" y="29"/>
                    </a:moveTo>
                    <a:lnTo>
                      <a:pt x="155" y="6"/>
                    </a:lnTo>
                    <a:cubicBezTo>
                      <a:pt x="157" y="6"/>
                      <a:pt x="158" y="4"/>
                      <a:pt x="158" y="3"/>
                    </a:cubicBezTo>
                    <a:cubicBezTo>
                      <a:pt x="158" y="1"/>
                      <a:pt x="156" y="0"/>
                      <a:pt x="154" y="0"/>
                    </a:cubicBezTo>
                    <a:lnTo>
                      <a:pt x="3" y="23"/>
                    </a:lnTo>
                    <a:cubicBezTo>
                      <a:pt x="1" y="23"/>
                      <a:pt x="0" y="25"/>
                      <a:pt x="0" y="26"/>
                    </a:cubicBezTo>
                    <a:cubicBezTo>
                      <a:pt x="0" y="28"/>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8" name="Freeform 471">
                <a:extLst>
                  <a:ext uri="{FF2B5EF4-FFF2-40B4-BE49-F238E27FC236}">
                    <a16:creationId xmlns:a16="http://schemas.microsoft.com/office/drawing/2014/main" id="{DD62605D-3683-4104-A096-A523EC927772}"/>
                  </a:ext>
                </a:extLst>
              </p:cNvPr>
              <p:cNvSpPr>
                <a:spLocks/>
              </p:cNvSpPr>
              <p:nvPr/>
            </p:nvSpPr>
            <p:spPr bwMode="auto">
              <a:xfrm>
                <a:off x="4518" y="4425"/>
                <a:ext cx="28" cy="7"/>
              </a:xfrm>
              <a:custGeom>
                <a:avLst/>
                <a:gdLst>
                  <a:gd name="T0" fmla="*/ 4 w 50"/>
                  <a:gd name="T1" fmla="*/ 13 h 13"/>
                  <a:gd name="T2" fmla="*/ 47 w 50"/>
                  <a:gd name="T3" fmla="*/ 7 h 13"/>
                  <a:gd name="T4" fmla="*/ 49 w 50"/>
                  <a:gd name="T5" fmla="*/ 3 h 13"/>
                  <a:gd name="T6" fmla="*/ 46 w 50"/>
                  <a:gd name="T7" fmla="*/ 0 h 13"/>
                  <a:gd name="T8" fmla="*/ 3 w 50"/>
                  <a:gd name="T9" fmla="*/ 6 h 13"/>
                  <a:gd name="T10" fmla="*/ 1 w 50"/>
                  <a:gd name="T11" fmla="*/ 10 h 13"/>
                  <a:gd name="T12" fmla="*/ 4 w 50"/>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50" h="13">
                    <a:moveTo>
                      <a:pt x="4" y="13"/>
                    </a:moveTo>
                    <a:lnTo>
                      <a:pt x="47" y="7"/>
                    </a:lnTo>
                    <a:cubicBezTo>
                      <a:pt x="48" y="6"/>
                      <a:pt x="50" y="5"/>
                      <a:pt x="49" y="3"/>
                    </a:cubicBezTo>
                    <a:cubicBezTo>
                      <a:pt x="49" y="1"/>
                      <a:pt x="48" y="0"/>
                      <a:pt x="46" y="0"/>
                    </a:cubicBezTo>
                    <a:lnTo>
                      <a:pt x="3" y="6"/>
                    </a:lnTo>
                    <a:cubicBezTo>
                      <a:pt x="2" y="6"/>
                      <a:pt x="0" y="8"/>
                      <a:pt x="1" y="10"/>
                    </a:cubicBezTo>
                    <a:cubicBezTo>
                      <a:pt x="1"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79" name="Freeform 472">
                <a:extLst>
                  <a:ext uri="{FF2B5EF4-FFF2-40B4-BE49-F238E27FC236}">
                    <a16:creationId xmlns:a16="http://schemas.microsoft.com/office/drawing/2014/main" id="{C977478F-4DF2-4F6A-91CD-E4456422E581}"/>
                  </a:ext>
                </a:extLst>
              </p:cNvPr>
              <p:cNvSpPr>
                <a:spLocks/>
              </p:cNvSpPr>
              <p:nvPr/>
            </p:nvSpPr>
            <p:spPr bwMode="auto">
              <a:xfrm>
                <a:off x="4426" y="4429"/>
                <a:ext cx="86" cy="16"/>
              </a:xfrm>
              <a:custGeom>
                <a:avLst/>
                <a:gdLst>
                  <a:gd name="T0" fmla="*/ 4 w 152"/>
                  <a:gd name="T1" fmla="*/ 28 h 28"/>
                  <a:gd name="T2" fmla="*/ 148 w 152"/>
                  <a:gd name="T3" fmla="*/ 7 h 28"/>
                  <a:gd name="T4" fmla="*/ 151 w 152"/>
                  <a:gd name="T5" fmla="*/ 4 h 28"/>
                  <a:gd name="T6" fmla="*/ 148 w 152"/>
                  <a:gd name="T7" fmla="*/ 1 h 28"/>
                  <a:gd name="T8" fmla="*/ 3 w 152"/>
                  <a:gd name="T9" fmla="*/ 21 h 28"/>
                  <a:gd name="T10" fmla="*/ 0 w 152"/>
                  <a:gd name="T11" fmla="*/ 25 h 28"/>
                  <a:gd name="T12" fmla="*/ 4 w 152"/>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52" h="28">
                    <a:moveTo>
                      <a:pt x="4" y="28"/>
                    </a:moveTo>
                    <a:lnTo>
                      <a:pt x="148" y="7"/>
                    </a:lnTo>
                    <a:cubicBezTo>
                      <a:pt x="150" y="7"/>
                      <a:pt x="152" y="5"/>
                      <a:pt x="151" y="4"/>
                    </a:cubicBezTo>
                    <a:cubicBezTo>
                      <a:pt x="151" y="2"/>
                      <a:pt x="149" y="0"/>
                      <a:pt x="148" y="1"/>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0" name="Freeform 473">
                <a:extLst>
                  <a:ext uri="{FF2B5EF4-FFF2-40B4-BE49-F238E27FC236}">
                    <a16:creationId xmlns:a16="http://schemas.microsoft.com/office/drawing/2014/main" id="{7D2ECD6D-7B26-4EA3-A209-FEC5DA35C5CA}"/>
                  </a:ext>
                </a:extLst>
              </p:cNvPr>
              <p:cNvSpPr>
                <a:spLocks/>
              </p:cNvSpPr>
              <p:nvPr/>
            </p:nvSpPr>
            <p:spPr bwMode="auto">
              <a:xfrm>
                <a:off x="4516" y="4430"/>
                <a:ext cx="30" cy="8"/>
              </a:xfrm>
              <a:custGeom>
                <a:avLst/>
                <a:gdLst>
                  <a:gd name="T0" fmla="*/ 3 w 53"/>
                  <a:gd name="T1" fmla="*/ 14 h 14"/>
                  <a:gd name="T2" fmla="*/ 50 w 53"/>
                  <a:gd name="T3" fmla="*/ 7 h 14"/>
                  <a:gd name="T4" fmla="*/ 52 w 53"/>
                  <a:gd name="T5" fmla="*/ 3 h 14"/>
                  <a:gd name="T6" fmla="*/ 49 w 53"/>
                  <a:gd name="T7" fmla="*/ 0 h 14"/>
                  <a:gd name="T8" fmla="*/ 3 w 53"/>
                  <a:gd name="T9" fmla="*/ 7 h 14"/>
                  <a:gd name="T10" fmla="*/ 0 w 53"/>
                  <a:gd name="T11" fmla="*/ 11 h 14"/>
                  <a:gd name="T12" fmla="*/ 3 w 5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3" h="14">
                    <a:moveTo>
                      <a:pt x="3" y="14"/>
                    </a:moveTo>
                    <a:lnTo>
                      <a:pt x="50" y="7"/>
                    </a:lnTo>
                    <a:cubicBezTo>
                      <a:pt x="51" y="7"/>
                      <a:pt x="53" y="5"/>
                      <a:pt x="52" y="3"/>
                    </a:cubicBezTo>
                    <a:cubicBezTo>
                      <a:pt x="52" y="1"/>
                      <a:pt x="51" y="0"/>
                      <a:pt x="49" y="0"/>
                    </a:cubicBezTo>
                    <a:lnTo>
                      <a:pt x="3" y="7"/>
                    </a:lnTo>
                    <a:cubicBezTo>
                      <a:pt x="1" y="7"/>
                      <a:pt x="0" y="9"/>
                      <a:pt x="0" y="11"/>
                    </a:cubicBezTo>
                    <a:cubicBezTo>
                      <a:pt x="0" y="13"/>
                      <a:pt x="2" y="14"/>
                      <a:pt x="3"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1" name="Freeform 474">
                <a:extLst>
                  <a:ext uri="{FF2B5EF4-FFF2-40B4-BE49-F238E27FC236}">
                    <a16:creationId xmlns:a16="http://schemas.microsoft.com/office/drawing/2014/main" id="{92A5A199-1B6B-44FC-B40B-3CC684527FDB}"/>
                  </a:ext>
                </a:extLst>
              </p:cNvPr>
              <p:cNvSpPr>
                <a:spLocks/>
              </p:cNvSpPr>
              <p:nvPr/>
            </p:nvSpPr>
            <p:spPr bwMode="auto">
              <a:xfrm>
                <a:off x="4426" y="4435"/>
                <a:ext cx="83" cy="15"/>
              </a:xfrm>
              <a:custGeom>
                <a:avLst/>
                <a:gdLst>
                  <a:gd name="T0" fmla="*/ 4 w 147"/>
                  <a:gd name="T1" fmla="*/ 26 h 26"/>
                  <a:gd name="T2" fmla="*/ 144 w 147"/>
                  <a:gd name="T3" fmla="*/ 6 h 26"/>
                  <a:gd name="T4" fmla="*/ 146 w 147"/>
                  <a:gd name="T5" fmla="*/ 3 h 26"/>
                  <a:gd name="T6" fmla="*/ 143 w 147"/>
                  <a:gd name="T7" fmla="*/ 0 h 26"/>
                  <a:gd name="T8" fmla="*/ 3 w 147"/>
                  <a:gd name="T9" fmla="*/ 20 h 26"/>
                  <a:gd name="T10" fmla="*/ 0 w 147"/>
                  <a:gd name="T11" fmla="*/ 23 h 26"/>
                  <a:gd name="T12" fmla="*/ 4 w 14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7" h="26">
                    <a:moveTo>
                      <a:pt x="4" y="26"/>
                    </a:moveTo>
                    <a:lnTo>
                      <a:pt x="144" y="6"/>
                    </a:lnTo>
                    <a:cubicBezTo>
                      <a:pt x="145" y="6"/>
                      <a:pt x="147" y="4"/>
                      <a:pt x="146" y="3"/>
                    </a:cubicBezTo>
                    <a:cubicBezTo>
                      <a:pt x="146" y="1"/>
                      <a:pt x="145" y="0"/>
                      <a:pt x="143" y="0"/>
                    </a:cubicBezTo>
                    <a:lnTo>
                      <a:pt x="3" y="20"/>
                    </a:lnTo>
                    <a:cubicBezTo>
                      <a:pt x="1" y="20"/>
                      <a:pt x="0" y="21"/>
                      <a:pt x="0" y="23"/>
                    </a:cubicBezTo>
                    <a:cubicBezTo>
                      <a:pt x="0"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2" name="Freeform 475">
                <a:extLst>
                  <a:ext uri="{FF2B5EF4-FFF2-40B4-BE49-F238E27FC236}">
                    <a16:creationId xmlns:a16="http://schemas.microsoft.com/office/drawing/2014/main" id="{4F59DCB9-F93C-4909-8127-0C9A6612E869}"/>
                  </a:ext>
                </a:extLst>
              </p:cNvPr>
              <p:cNvSpPr>
                <a:spLocks/>
              </p:cNvSpPr>
              <p:nvPr/>
            </p:nvSpPr>
            <p:spPr bwMode="auto">
              <a:xfrm>
                <a:off x="4513" y="4435"/>
                <a:ext cx="33" cy="8"/>
              </a:xfrm>
              <a:custGeom>
                <a:avLst/>
                <a:gdLst>
                  <a:gd name="T0" fmla="*/ 4 w 59"/>
                  <a:gd name="T1" fmla="*/ 14 h 14"/>
                  <a:gd name="T2" fmla="*/ 56 w 59"/>
                  <a:gd name="T3" fmla="*/ 6 h 14"/>
                  <a:gd name="T4" fmla="*/ 58 w 59"/>
                  <a:gd name="T5" fmla="*/ 3 h 14"/>
                  <a:gd name="T6" fmla="*/ 55 w 59"/>
                  <a:gd name="T7" fmla="*/ 0 h 14"/>
                  <a:gd name="T8" fmla="*/ 3 w 59"/>
                  <a:gd name="T9" fmla="*/ 7 h 14"/>
                  <a:gd name="T10" fmla="*/ 0 w 59"/>
                  <a:gd name="T11" fmla="*/ 11 h 14"/>
                  <a:gd name="T12" fmla="*/ 4 w 5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4" y="14"/>
                    </a:moveTo>
                    <a:lnTo>
                      <a:pt x="56" y="6"/>
                    </a:lnTo>
                    <a:cubicBezTo>
                      <a:pt x="57" y="6"/>
                      <a:pt x="59" y="4"/>
                      <a:pt x="58" y="3"/>
                    </a:cubicBezTo>
                    <a:cubicBezTo>
                      <a:pt x="58" y="1"/>
                      <a:pt x="57" y="0"/>
                      <a:pt x="55" y="0"/>
                    </a:cubicBezTo>
                    <a:lnTo>
                      <a:pt x="3" y="7"/>
                    </a:lnTo>
                    <a:cubicBezTo>
                      <a:pt x="1" y="8"/>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3" name="Freeform 476">
                <a:extLst>
                  <a:ext uri="{FF2B5EF4-FFF2-40B4-BE49-F238E27FC236}">
                    <a16:creationId xmlns:a16="http://schemas.microsoft.com/office/drawing/2014/main" id="{BD36C1EF-F306-4FF3-81C9-A79F30DD2239}"/>
                  </a:ext>
                </a:extLst>
              </p:cNvPr>
              <p:cNvSpPr>
                <a:spLocks/>
              </p:cNvSpPr>
              <p:nvPr/>
            </p:nvSpPr>
            <p:spPr bwMode="auto">
              <a:xfrm>
                <a:off x="4426" y="4441"/>
                <a:ext cx="79" cy="15"/>
              </a:xfrm>
              <a:custGeom>
                <a:avLst/>
                <a:gdLst>
                  <a:gd name="T0" fmla="*/ 4 w 140"/>
                  <a:gd name="T1" fmla="*/ 25 h 26"/>
                  <a:gd name="T2" fmla="*/ 137 w 140"/>
                  <a:gd name="T3" fmla="*/ 7 h 26"/>
                  <a:gd name="T4" fmla="*/ 140 w 140"/>
                  <a:gd name="T5" fmla="*/ 3 h 26"/>
                  <a:gd name="T6" fmla="*/ 136 w 140"/>
                  <a:gd name="T7" fmla="*/ 0 h 26"/>
                  <a:gd name="T8" fmla="*/ 3 w 140"/>
                  <a:gd name="T9" fmla="*/ 19 h 26"/>
                  <a:gd name="T10" fmla="*/ 0 w 140"/>
                  <a:gd name="T11" fmla="*/ 23 h 26"/>
                  <a:gd name="T12" fmla="*/ 4 w 140"/>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140" h="26">
                    <a:moveTo>
                      <a:pt x="4" y="25"/>
                    </a:moveTo>
                    <a:lnTo>
                      <a:pt x="137" y="7"/>
                    </a:lnTo>
                    <a:cubicBezTo>
                      <a:pt x="139" y="6"/>
                      <a:pt x="140" y="5"/>
                      <a:pt x="140" y="3"/>
                    </a:cubicBezTo>
                    <a:cubicBezTo>
                      <a:pt x="139" y="1"/>
                      <a:pt x="138" y="0"/>
                      <a:pt x="136" y="0"/>
                    </a:cubicBezTo>
                    <a:lnTo>
                      <a:pt x="3" y="19"/>
                    </a:lnTo>
                    <a:cubicBezTo>
                      <a:pt x="1" y="19"/>
                      <a:pt x="0" y="21"/>
                      <a:pt x="0" y="23"/>
                    </a:cubicBezTo>
                    <a:cubicBezTo>
                      <a:pt x="0"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4" name="Freeform 477">
                <a:extLst>
                  <a:ext uri="{FF2B5EF4-FFF2-40B4-BE49-F238E27FC236}">
                    <a16:creationId xmlns:a16="http://schemas.microsoft.com/office/drawing/2014/main" id="{9CA153BD-0BE8-41F2-95D5-3F7E369B5898}"/>
                  </a:ext>
                </a:extLst>
              </p:cNvPr>
              <p:cNvSpPr>
                <a:spLocks/>
              </p:cNvSpPr>
              <p:nvPr/>
            </p:nvSpPr>
            <p:spPr bwMode="auto">
              <a:xfrm>
                <a:off x="4510" y="4441"/>
                <a:ext cx="36" cy="8"/>
              </a:xfrm>
              <a:custGeom>
                <a:avLst/>
                <a:gdLst>
                  <a:gd name="T0" fmla="*/ 4 w 64"/>
                  <a:gd name="T1" fmla="*/ 15 h 15"/>
                  <a:gd name="T2" fmla="*/ 61 w 64"/>
                  <a:gd name="T3" fmla="*/ 7 h 15"/>
                  <a:gd name="T4" fmla="*/ 63 w 64"/>
                  <a:gd name="T5" fmla="*/ 3 h 15"/>
                  <a:gd name="T6" fmla="*/ 60 w 64"/>
                  <a:gd name="T7" fmla="*/ 0 h 15"/>
                  <a:gd name="T8" fmla="*/ 3 w 64"/>
                  <a:gd name="T9" fmla="*/ 8 h 15"/>
                  <a:gd name="T10" fmla="*/ 0 w 64"/>
                  <a:gd name="T11" fmla="*/ 12 h 15"/>
                  <a:gd name="T12" fmla="*/ 4 w 64"/>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4" h="15">
                    <a:moveTo>
                      <a:pt x="4" y="15"/>
                    </a:moveTo>
                    <a:lnTo>
                      <a:pt x="61" y="7"/>
                    </a:lnTo>
                    <a:cubicBezTo>
                      <a:pt x="62" y="6"/>
                      <a:pt x="64" y="5"/>
                      <a:pt x="63" y="3"/>
                    </a:cubicBezTo>
                    <a:cubicBezTo>
                      <a:pt x="63" y="1"/>
                      <a:pt x="62" y="0"/>
                      <a:pt x="60" y="0"/>
                    </a:cubicBezTo>
                    <a:lnTo>
                      <a:pt x="3" y="8"/>
                    </a:lnTo>
                    <a:cubicBezTo>
                      <a:pt x="1" y="9"/>
                      <a:pt x="0" y="10"/>
                      <a:pt x="0" y="12"/>
                    </a:cubicBezTo>
                    <a:cubicBezTo>
                      <a:pt x="0"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5" name="Freeform 478">
                <a:extLst>
                  <a:ext uri="{FF2B5EF4-FFF2-40B4-BE49-F238E27FC236}">
                    <a16:creationId xmlns:a16="http://schemas.microsoft.com/office/drawing/2014/main" id="{122438B4-4E9E-46A9-9B5A-C4953186BEA4}"/>
                  </a:ext>
                </a:extLst>
              </p:cNvPr>
              <p:cNvSpPr>
                <a:spLocks/>
              </p:cNvSpPr>
              <p:nvPr/>
            </p:nvSpPr>
            <p:spPr bwMode="auto">
              <a:xfrm>
                <a:off x="4427" y="4447"/>
                <a:ext cx="76" cy="14"/>
              </a:xfrm>
              <a:custGeom>
                <a:avLst/>
                <a:gdLst>
                  <a:gd name="T0" fmla="*/ 4 w 134"/>
                  <a:gd name="T1" fmla="*/ 25 h 25"/>
                  <a:gd name="T2" fmla="*/ 131 w 134"/>
                  <a:gd name="T3" fmla="*/ 7 h 25"/>
                  <a:gd name="T4" fmla="*/ 134 w 134"/>
                  <a:gd name="T5" fmla="*/ 3 h 25"/>
                  <a:gd name="T6" fmla="*/ 130 w 134"/>
                  <a:gd name="T7" fmla="*/ 0 h 25"/>
                  <a:gd name="T8" fmla="*/ 3 w 134"/>
                  <a:gd name="T9" fmla="*/ 18 h 25"/>
                  <a:gd name="T10" fmla="*/ 0 w 134"/>
                  <a:gd name="T11" fmla="*/ 22 h 25"/>
                  <a:gd name="T12" fmla="*/ 4 w 134"/>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34" h="25">
                    <a:moveTo>
                      <a:pt x="4" y="25"/>
                    </a:moveTo>
                    <a:lnTo>
                      <a:pt x="131" y="7"/>
                    </a:lnTo>
                    <a:cubicBezTo>
                      <a:pt x="133" y="6"/>
                      <a:pt x="134" y="5"/>
                      <a:pt x="134" y="3"/>
                    </a:cubicBezTo>
                    <a:cubicBezTo>
                      <a:pt x="134" y="1"/>
                      <a:pt x="132" y="0"/>
                      <a:pt x="130" y="0"/>
                    </a:cubicBezTo>
                    <a:lnTo>
                      <a:pt x="3" y="18"/>
                    </a:lnTo>
                    <a:cubicBezTo>
                      <a:pt x="1" y="19"/>
                      <a:pt x="0" y="20"/>
                      <a:pt x="0" y="22"/>
                    </a:cubicBezTo>
                    <a:cubicBezTo>
                      <a:pt x="1" y="24"/>
                      <a:pt x="2"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6" name="Freeform 479">
                <a:extLst>
                  <a:ext uri="{FF2B5EF4-FFF2-40B4-BE49-F238E27FC236}">
                    <a16:creationId xmlns:a16="http://schemas.microsoft.com/office/drawing/2014/main" id="{C3DDF323-5023-4DF6-B327-CFBB326B669D}"/>
                  </a:ext>
                </a:extLst>
              </p:cNvPr>
              <p:cNvSpPr>
                <a:spLocks/>
              </p:cNvSpPr>
              <p:nvPr/>
            </p:nvSpPr>
            <p:spPr bwMode="auto">
              <a:xfrm>
                <a:off x="4507" y="4446"/>
                <a:ext cx="39" cy="9"/>
              </a:xfrm>
              <a:custGeom>
                <a:avLst/>
                <a:gdLst>
                  <a:gd name="T0" fmla="*/ 4 w 70"/>
                  <a:gd name="T1" fmla="*/ 16 h 16"/>
                  <a:gd name="T2" fmla="*/ 67 w 70"/>
                  <a:gd name="T3" fmla="*/ 7 h 16"/>
                  <a:gd name="T4" fmla="*/ 69 w 70"/>
                  <a:gd name="T5" fmla="*/ 3 h 16"/>
                  <a:gd name="T6" fmla="*/ 66 w 70"/>
                  <a:gd name="T7" fmla="*/ 1 h 16"/>
                  <a:gd name="T8" fmla="*/ 3 w 70"/>
                  <a:gd name="T9" fmla="*/ 10 h 16"/>
                  <a:gd name="T10" fmla="*/ 1 w 70"/>
                  <a:gd name="T11" fmla="*/ 13 h 16"/>
                  <a:gd name="T12" fmla="*/ 4 w 7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0" h="16">
                    <a:moveTo>
                      <a:pt x="4" y="16"/>
                    </a:moveTo>
                    <a:lnTo>
                      <a:pt x="67" y="7"/>
                    </a:lnTo>
                    <a:cubicBezTo>
                      <a:pt x="68" y="7"/>
                      <a:pt x="70" y="5"/>
                      <a:pt x="69" y="3"/>
                    </a:cubicBezTo>
                    <a:cubicBezTo>
                      <a:pt x="69" y="2"/>
                      <a:pt x="68" y="0"/>
                      <a:pt x="66" y="1"/>
                    </a:cubicBezTo>
                    <a:lnTo>
                      <a:pt x="3" y="10"/>
                    </a:lnTo>
                    <a:cubicBezTo>
                      <a:pt x="2" y="10"/>
                      <a:pt x="0" y="11"/>
                      <a:pt x="1" y="13"/>
                    </a:cubicBezTo>
                    <a:cubicBezTo>
                      <a:pt x="1" y="15"/>
                      <a:pt x="3"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7" name="Freeform 480">
                <a:extLst>
                  <a:ext uri="{FF2B5EF4-FFF2-40B4-BE49-F238E27FC236}">
                    <a16:creationId xmlns:a16="http://schemas.microsoft.com/office/drawing/2014/main" id="{D847577A-9CC5-4366-A30E-8A5A12C74DA4}"/>
                  </a:ext>
                </a:extLst>
              </p:cNvPr>
              <p:cNvSpPr>
                <a:spLocks/>
              </p:cNvSpPr>
              <p:nvPr/>
            </p:nvSpPr>
            <p:spPr bwMode="auto">
              <a:xfrm>
                <a:off x="4430" y="4452"/>
                <a:ext cx="69" cy="14"/>
              </a:xfrm>
              <a:custGeom>
                <a:avLst/>
                <a:gdLst>
                  <a:gd name="T0" fmla="*/ 4 w 122"/>
                  <a:gd name="T1" fmla="*/ 23 h 24"/>
                  <a:gd name="T2" fmla="*/ 119 w 122"/>
                  <a:gd name="T3" fmla="*/ 7 h 24"/>
                  <a:gd name="T4" fmla="*/ 122 w 122"/>
                  <a:gd name="T5" fmla="*/ 3 h 24"/>
                  <a:gd name="T6" fmla="*/ 118 w 122"/>
                  <a:gd name="T7" fmla="*/ 0 h 24"/>
                  <a:gd name="T8" fmla="*/ 3 w 122"/>
                  <a:gd name="T9" fmla="*/ 17 h 24"/>
                  <a:gd name="T10" fmla="*/ 0 w 122"/>
                  <a:gd name="T11" fmla="*/ 21 h 24"/>
                  <a:gd name="T12" fmla="*/ 4 w 122"/>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22" h="24">
                    <a:moveTo>
                      <a:pt x="4" y="23"/>
                    </a:moveTo>
                    <a:lnTo>
                      <a:pt x="119" y="7"/>
                    </a:lnTo>
                    <a:cubicBezTo>
                      <a:pt x="121" y="7"/>
                      <a:pt x="122" y="5"/>
                      <a:pt x="122" y="3"/>
                    </a:cubicBezTo>
                    <a:cubicBezTo>
                      <a:pt x="122" y="1"/>
                      <a:pt x="120" y="0"/>
                      <a:pt x="118" y="0"/>
                    </a:cubicBezTo>
                    <a:lnTo>
                      <a:pt x="3" y="17"/>
                    </a:lnTo>
                    <a:cubicBezTo>
                      <a:pt x="1" y="17"/>
                      <a:pt x="0" y="19"/>
                      <a:pt x="0" y="21"/>
                    </a:cubicBezTo>
                    <a:cubicBezTo>
                      <a:pt x="0" y="22"/>
                      <a:pt x="2" y="24"/>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8" name="Freeform 481">
                <a:extLst>
                  <a:ext uri="{FF2B5EF4-FFF2-40B4-BE49-F238E27FC236}">
                    <a16:creationId xmlns:a16="http://schemas.microsoft.com/office/drawing/2014/main" id="{97BBB37F-6246-4875-BA16-6392BF089F36}"/>
                  </a:ext>
                </a:extLst>
              </p:cNvPr>
              <p:cNvSpPr>
                <a:spLocks/>
              </p:cNvSpPr>
              <p:nvPr/>
            </p:nvSpPr>
            <p:spPr bwMode="auto">
              <a:xfrm>
                <a:off x="4504" y="4451"/>
                <a:ext cx="42" cy="9"/>
              </a:xfrm>
              <a:custGeom>
                <a:avLst/>
                <a:gdLst>
                  <a:gd name="T0" fmla="*/ 4 w 74"/>
                  <a:gd name="T1" fmla="*/ 16 h 16"/>
                  <a:gd name="T2" fmla="*/ 71 w 74"/>
                  <a:gd name="T3" fmla="*/ 7 h 16"/>
                  <a:gd name="T4" fmla="*/ 73 w 74"/>
                  <a:gd name="T5" fmla="*/ 3 h 16"/>
                  <a:gd name="T6" fmla="*/ 70 w 74"/>
                  <a:gd name="T7" fmla="*/ 0 h 16"/>
                  <a:gd name="T8" fmla="*/ 3 w 74"/>
                  <a:gd name="T9" fmla="*/ 10 h 16"/>
                  <a:gd name="T10" fmla="*/ 0 w 74"/>
                  <a:gd name="T11" fmla="*/ 13 h 16"/>
                  <a:gd name="T12" fmla="*/ 4 w 7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4" h="16">
                    <a:moveTo>
                      <a:pt x="4" y="16"/>
                    </a:moveTo>
                    <a:lnTo>
                      <a:pt x="71" y="7"/>
                    </a:lnTo>
                    <a:cubicBezTo>
                      <a:pt x="72" y="6"/>
                      <a:pt x="74" y="5"/>
                      <a:pt x="73" y="3"/>
                    </a:cubicBezTo>
                    <a:cubicBezTo>
                      <a:pt x="73" y="1"/>
                      <a:pt x="72" y="0"/>
                      <a:pt x="70" y="0"/>
                    </a:cubicBezTo>
                    <a:lnTo>
                      <a:pt x="3" y="10"/>
                    </a:lnTo>
                    <a:cubicBezTo>
                      <a:pt x="1" y="10"/>
                      <a:pt x="0" y="12"/>
                      <a:pt x="0" y="13"/>
                    </a:cubicBezTo>
                    <a:cubicBezTo>
                      <a:pt x="0"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89" name="Freeform 482">
                <a:extLst>
                  <a:ext uri="{FF2B5EF4-FFF2-40B4-BE49-F238E27FC236}">
                    <a16:creationId xmlns:a16="http://schemas.microsoft.com/office/drawing/2014/main" id="{B552647D-E99B-4202-A3A0-7808958D1394}"/>
                  </a:ext>
                </a:extLst>
              </p:cNvPr>
              <p:cNvSpPr>
                <a:spLocks/>
              </p:cNvSpPr>
              <p:nvPr/>
            </p:nvSpPr>
            <p:spPr bwMode="auto">
              <a:xfrm>
                <a:off x="4434" y="4459"/>
                <a:ext cx="61" cy="12"/>
              </a:xfrm>
              <a:custGeom>
                <a:avLst/>
                <a:gdLst>
                  <a:gd name="T0" fmla="*/ 4 w 108"/>
                  <a:gd name="T1" fmla="*/ 21 h 21"/>
                  <a:gd name="T2" fmla="*/ 105 w 108"/>
                  <a:gd name="T3" fmla="*/ 6 h 21"/>
                  <a:gd name="T4" fmla="*/ 108 w 108"/>
                  <a:gd name="T5" fmla="*/ 3 h 21"/>
                  <a:gd name="T6" fmla="*/ 104 w 108"/>
                  <a:gd name="T7" fmla="*/ 0 h 21"/>
                  <a:gd name="T8" fmla="*/ 3 w 108"/>
                  <a:gd name="T9" fmla="*/ 14 h 21"/>
                  <a:gd name="T10" fmla="*/ 0 w 108"/>
                  <a:gd name="T11" fmla="*/ 18 h 21"/>
                  <a:gd name="T12" fmla="*/ 4 w 10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8" h="21">
                    <a:moveTo>
                      <a:pt x="4" y="21"/>
                    </a:moveTo>
                    <a:lnTo>
                      <a:pt x="105" y="6"/>
                    </a:lnTo>
                    <a:cubicBezTo>
                      <a:pt x="107" y="6"/>
                      <a:pt x="108" y="4"/>
                      <a:pt x="108" y="3"/>
                    </a:cubicBezTo>
                    <a:cubicBezTo>
                      <a:pt x="108" y="1"/>
                      <a:pt x="106" y="0"/>
                      <a:pt x="104" y="0"/>
                    </a:cubicBezTo>
                    <a:lnTo>
                      <a:pt x="3" y="14"/>
                    </a:lnTo>
                    <a:cubicBezTo>
                      <a:pt x="1" y="15"/>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0" name="Freeform 483">
                <a:extLst>
                  <a:ext uri="{FF2B5EF4-FFF2-40B4-BE49-F238E27FC236}">
                    <a16:creationId xmlns:a16="http://schemas.microsoft.com/office/drawing/2014/main" id="{6B19CEF1-46E7-4D0F-BBE5-3F1B2D79A5DC}"/>
                  </a:ext>
                </a:extLst>
              </p:cNvPr>
              <p:cNvSpPr>
                <a:spLocks/>
              </p:cNvSpPr>
              <p:nvPr/>
            </p:nvSpPr>
            <p:spPr bwMode="auto">
              <a:xfrm>
                <a:off x="4501" y="4456"/>
                <a:ext cx="45" cy="11"/>
              </a:xfrm>
              <a:custGeom>
                <a:avLst/>
                <a:gdLst>
                  <a:gd name="T0" fmla="*/ 4 w 80"/>
                  <a:gd name="T1" fmla="*/ 17 h 18"/>
                  <a:gd name="T2" fmla="*/ 77 w 80"/>
                  <a:gd name="T3" fmla="*/ 7 h 18"/>
                  <a:gd name="T4" fmla="*/ 79 w 80"/>
                  <a:gd name="T5" fmla="*/ 3 h 18"/>
                  <a:gd name="T6" fmla="*/ 76 w 80"/>
                  <a:gd name="T7" fmla="*/ 0 h 18"/>
                  <a:gd name="T8" fmla="*/ 3 w 80"/>
                  <a:gd name="T9" fmla="*/ 11 h 18"/>
                  <a:gd name="T10" fmla="*/ 0 w 80"/>
                  <a:gd name="T11" fmla="*/ 15 h 18"/>
                  <a:gd name="T12" fmla="*/ 4 w 80"/>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80" h="18">
                    <a:moveTo>
                      <a:pt x="4" y="17"/>
                    </a:moveTo>
                    <a:lnTo>
                      <a:pt x="77" y="7"/>
                    </a:lnTo>
                    <a:cubicBezTo>
                      <a:pt x="78" y="7"/>
                      <a:pt x="80" y="5"/>
                      <a:pt x="79" y="3"/>
                    </a:cubicBezTo>
                    <a:cubicBezTo>
                      <a:pt x="79" y="1"/>
                      <a:pt x="78" y="0"/>
                      <a:pt x="76" y="0"/>
                    </a:cubicBezTo>
                    <a:lnTo>
                      <a:pt x="3" y="11"/>
                    </a:lnTo>
                    <a:cubicBezTo>
                      <a:pt x="1" y="11"/>
                      <a:pt x="0" y="13"/>
                      <a:pt x="0" y="15"/>
                    </a:cubicBezTo>
                    <a:cubicBezTo>
                      <a:pt x="0" y="16"/>
                      <a:pt x="2" y="18"/>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1" name="Freeform 484">
                <a:extLst>
                  <a:ext uri="{FF2B5EF4-FFF2-40B4-BE49-F238E27FC236}">
                    <a16:creationId xmlns:a16="http://schemas.microsoft.com/office/drawing/2014/main" id="{8CEBE19F-80E1-4586-BB2A-8D5076B0B56A}"/>
                  </a:ext>
                </a:extLst>
              </p:cNvPr>
              <p:cNvSpPr>
                <a:spLocks/>
              </p:cNvSpPr>
              <p:nvPr/>
            </p:nvSpPr>
            <p:spPr bwMode="auto">
              <a:xfrm>
                <a:off x="4439" y="4464"/>
                <a:ext cx="55" cy="11"/>
              </a:xfrm>
              <a:custGeom>
                <a:avLst/>
                <a:gdLst>
                  <a:gd name="T0" fmla="*/ 3 w 97"/>
                  <a:gd name="T1" fmla="*/ 20 h 20"/>
                  <a:gd name="T2" fmla="*/ 94 w 97"/>
                  <a:gd name="T3" fmla="*/ 7 h 20"/>
                  <a:gd name="T4" fmla="*/ 97 w 97"/>
                  <a:gd name="T5" fmla="*/ 3 h 20"/>
                  <a:gd name="T6" fmla="*/ 93 w 97"/>
                  <a:gd name="T7" fmla="*/ 1 h 20"/>
                  <a:gd name="T8" fmla="*/ 3 w 97"/>
                  <a:gd name="T9" fmla="*/ 13 h 20"/>
                  <a:gd name="T10" fmla="*/ 0 w 97"/>
                  <a:gd name="T11" fmla="*/ 17 h 20"/>
                  <a:gd name="T12" fmla="*/ 3 w 9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7" h="20">
                    <a:moveTo>
                      <a:pt x="3" y="20"/>
                    </a:moveTo>
                    <a:lnTo>
                      <a:pt x="94" y="7"/>
                    </a:lnTo>
                    <a:cubicBezTo>
                      <a:pt x="96" y="7"/>
                      <a:pt x="97" y="5"/>
                      <a:pt x="97" y="3"/>
                    </a:cubicBezTo>
                    <a:cubicBezTo>
                      <a:pt x="96" y="2"/>
                      <a:pt x="95" y="0"/>
                      <a:pt x="93" y="1"/>
                    </a:cubicBezTo>
                    <a:lnTo>
                      <a:pt x="3" y="13"/>
                    </a:lnTo>
                    <a:cubicBezTo>
                      <a:pt x="1" y="14"/>
                      <a:pt x="0" y="15"/>
                      <a:pt x="0" y="17"/>
                    </a:cubicBezTo>
                    <a:cubicBezTo>
                      <a:pt x="0" y="19"/>
                      <a:pt x="2" y="20"/>
                      <a:pt x="3"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2" name="Freeform 485">
                <a:extLst>
                  <a:ext uri="{FF2B5EF4-FFF2-40B4-BE49-F238E27FC236}">
                    <a16:creationId xmlns:a16="http://schemas.microsoft.com/office/drawing/2014/main" id="{F0BC97BB-12C2-4DB1-9ECC-21D1EBFB8C35}"/>
                  </a:ext>
                </a:extLst>
              </p:cNvPr>
              <p:cNvSpPr>
                <a:spLocks/>
              </p:cNvSpPr>
              <p:nvPr/>
            </p:nvSpPr>
            <p:spPr bwMode="auto">
              <a:xfrm>
                <a:off x="4499" y="4462"/>
                <a:ext cx="47" cy="10"/>
              </a:xfrm>
              <a:custGeom>
                <a:avLst/>
                <a:gdLst>
                  <a:gd name="T0" fmla="*/ 4 w 83"/>
                  <a:gd name="T1" fmla="*/ 17 h 17"/>
                  <a:gd name="T2" fmla="*/ 80 w 83"/>
                  <a:gd name="T3" fmla="*/ 6 h 17"/>
                  <a:gd name="T4" fmla="*/ 82 w 83"/>
                  <a:gd name="T5" fmla="*/ 3 h 17"/>
                  <a:gd name="T6" fmla="*/ 79 w 83"/>
                  <a:gd name="T7" fmla="*/ 0 h 17"/>
                  <a:gd name="T8" fmla="*/ 3 w 83"/>
                  <a:gd name="T9" fmla="*/ 11 h 17"/>
                  <a:gd name="T10" fmla="*/ 0 w 83"/>
                  <a:gd name="T11" fmla="*/ 14 h 17"/>
                  <a:gd name="T12" fmla="*/ 4 w 8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3" h="17">
                    <a:moveTo>
                      <a:pt x="4" y="17"/>
                    </a:moveTo>
                    <a:lnTo>
                      <a:pt x="80" y="6"/>
                    </a:lnTo>
                    <a:cubicBezTo>
                      <a:pt x="81" y="6"/>
                      <a:pt x="83" y="4"/>
                      <a:pt x="82" y="3"/>
                    </a:cubicBezTo>
                    <a:cubicBezTo>
                      <a:pt x="82" y="1"/>
                      <a:pt x="81" y="0"/>
                      <a:pt x="79" y="0"/>
                    </a:cubicBezTo>
                    <a:lnTo>
                      <a:pt x="3" y="11"/>
                    </a:lnTo>
                    <a:cubicBezTo>
                      <a:pt x="1" y="11"/>
                      <a:pt x="0" y="13"/>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3" name="Freeform 486">
                <a:extLst>
                  <a:ext uri="{FF2B5EF4-FFF2-40B4-BE49-F238E27FC236}">
                    <a16:creationId xmlns:a16="http://schemas.microsoft.com/office/drawing/2014/main" id="{C07785BD-0AB1-407E-BC20-16AD4ACA3990}"/>
                  </a:ext>
                </a:extLst>
              </p:cNvPr>
              <p:cNvSpPr>
                <a:spLocks/>
              </p:cNvSpPr>
              <p:nvPr/>
            </p:nvSpPr>
            <p:spPr bwMode="auto">
              <a:xfrm>
                <a:off x="4443" y="4470"/>
                <a:ext cx="47" cy="10"/>
              </a:xfrm>
              <a:custGeom>
                <a:avLst/>
                <a:gdLst>
                  <a:gd name="T0" fmla="*/ 4 w 83"/>
                  <a:gd name="T1" fmla="*/ 17 h 18"/>
                  <a:gd name="T2" fmla="*/ 80 w 83"/>
                  <a:gd name="T3" fmla="*/ 6 h 18"/>
                  <a:gd name="T4" fmla="*/ 83 w 83"/>
                  <a:gd name="T5" fmla="*/ 3 h 18"/>
                  <a:gd name="T6" fmla="*/ 79 w 83"/>
                  <a:gd name="T7" fmla="*/ 0 h 18"/>
                  <a:gd name="T8" fmla="*/ 3 w 83"/>
                  <a:gd name="T9" fmla="*/ 11 h 18"/>
                  <a:gd name="T10" fmla="*/ 0 w 83"/>
                  <a:gd name="T11" fmla="*/ 15 h 18"/>
                  <a:gd name="T12" fmla="*/ 4 w 83"/>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83" h="18">
                    <a:moveTo>
                      <a:pt x="4" y="17"/>
                    </a:moveTo>
                    <a:lnTo>
                      <a:pt x="80" y="6"/>
                    </a:lnTo>
                    <a:cubicBezTo>
                      <a:pt x="82" y="6"/>
                      <a:pt x="83" y="4"/>
                      <a:pt x="83" y="3"/>
                    </a:cubicBezTo>
                    <a:cubicBezTo>
                      <a:pt x="83" y="1"/>
                      <a:pt x="81" y="0"/>
                      <a:pt x="79" y="0"/>
                    </a:cubicBezTo>
                    <a:lnTo>
                      <a:pt x="3" y="11"/>
                    </a:lnTo>
                    <a:cubicBezTo>
                      <a:pt x="1" y="11"/>
                      <a:pt x="0" y="13"/>
                      <a:pt x="0" y="15"/>
                    </a:cubicBezTo>
                    <a:cubicBezTo>
                      <a:pt x="1" y="16"/>
                      <a:pt x="2" y="18"/>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4" name="Freeform 487">
                <a:extLst>
                  <a:ext uri="{FF2B5EF4-FFF2-40B4-BE49-F238E27FC236}">
                    <a16:creationId xmlns:a16="http://schemas.microsoft.com/office/drawing/2014/main" id="{4F8CCA45-F033-4AA9-87F9-3229DE697242}"/>
                  </a:ext>
                </a:extLst>
              </p:cNvPr>
              <p:cNvSpPr>
                <a:spLocks/>
              </p:cNvSpPr>
              <p:nvPr/>
            </p:nvSpPr>
            <p:spPr bwMode="auto">
              <a:xfrm>
                <a:off x="4495" y="4467"/>
                <a:ext cx="51" cy="11"/>
              </a:xfrm>
              <a:custGeom>
                <a:avLst/>
                <a:gdLst>
                  <a:gd name="T0" fmla="*/ 4 w 91"/>
                  <a:gd name="T1" fmla="*/ 19 h 19"/>
                  <a:gd name="T2" fmla="*/ 88 w 91"/>
                  <a:gd name="T3" fmla="*/ 7 h 19"/>
                  <a:gd name="T4" fmla="*/ 90 w 91"/>
                  <a:gd name="T5" fmla="*/ 3 h 19"/>
                  <a:gd name="T6" fmla="*/ 87 w 91"/>
                  <a:gd name="T7" fmla="*/ 0 h 19"/>
                  <a:gd name="T8" fmla="*/ 4 w 91"/>
                  <a:gd name="T9" fmla="*/ 12 h 19"/>
                  <a:gd name="T10" fmla="*/ 1 w 91"/>
                  <a:gd name="T11" fmla="*/ 16 h 19"/>
                  <a:gd name="T12" fmla="*/ 4 w 9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1" h="19">
                    <a:moveTo>
                      <a:pt x="4" y="19"/>
                    </a:moveTo>
                    <a:lnTo>
                      <a:pt x="88" y="7"/>
                    </a:lnTo>
                    <a:cubicBezTo>
                      <a:pt x="89" y="6"/>
                      <a:pt x="91" y="5"/>
                      <a:pt x="90" y="3"/>
                    </a:cubicBezTo>
                    <a:cubicBezTo>
                      <a:pt x="90" y="1"/>
                      <a:pt x="89" y="0"/>
                      <a:pt x="87" y="0"/>
                    </a:cubicBezTo>
                    <a:lnTo>
                      <a:pt x="4" y="12"/>
                    </a:lnTo>
                    <a:cubicBezTo>
                      <a:pt x="2" y="12"/>
                      <a:pt x="0" y="14"/>
                      <a:pt x="1" y="16"/>
                    </a:cubicBezTo>
                    <a:cubicBezTo>
                      <a:pt x="1" y="18"/>
                      <a:pt x="3"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5" name="Freeform 488">
                <a:extLst>
                  <a:ext uri="{FF2B5EF4-FFF2-40B4-BE49-F238E27FC236}">
                    <a16:creationId xmlns:a16="http://schemas.microsoft.com/office/drawing/2014/main" id="{C9030A70-9B56-46C5-AB73-1EDB2809788D}"/>
                  </a:ext>
                </a:extLst>
              </p:cNvPr>
              <p:cNvSpPr>
                <a:spLocks/>
              </p:cNvSpPr>
              <p:nvPr/>
            </p:nvSpPr>
            <p:spPr bwMode="auto">
              <a:xfrm>
                <a:off x="4447" y="4476"/>
                <a:ext cx="41" cy="9"/>
              </a:xfrm>
              <a:custGeom>
                <a:avLst/>
                <a:gdLst>
                  <a:gd name="T0" fmla="*/ 4 w 72"/>
                  <a:gd name="T1" fmla="*/ 16 h 16"/>
                  <a:gd name="T2" fmla="*/ 69 w 72"/>
                  <a:gd name="T3" fmla="*/ 6 h 16"/>
                  <a:gd name="T4" fmla="*/ 72 w 72"/>
                  <a:gd name="T5" fmla="*/ 3 h 16"/>
                  <a:gd name="T6" fmla="*/ 68 w 72"/>
                  <a:gd name="T7" fmla="*/ 0 h 16"/>
                  <a:gd name="T8" fmla="*/ 3 w 72"/>
                  <a:gd name="T9" fmla="*/ 9 h 16"/>
                  <a:gd name="T10" fmla="*/ 0 w 72"/>
                  <a:gd name="T11" fmla="*/ 13 h 16"/>
                  <a:gd name="T12" fmla="*/ 4 w 7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2" h="16">
                    <a:moveTo>
                      <a:pt x="4" y="16"/>
                    </a:moveTo>
                    <a:lnTo>
                      <a:pt x="69" y="6"/>
                    </a:lnTo>
                    <a:cubicBezTo>
                      <a:pt x="71" y="6"/>
                      <a:pt x="72" y="4"/>
                      <a:pt x="72" y="3"/>
                    </a:cubicBezTo>
                    <a:cubicBezTo>
                      <a:pt x="71" y="1"/>
                      <a:pt x="70" y="0"/>
                      <a:pt x="68" y="0"/>
                    </a:cubicBezTo>
                    <a:lnTo>
                      <a:pt x="3" y="9"/>
                    </a:lnTo>
                    <a:cubicBezTo>
                      <a:pt x="1" y="9"/>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6" name="Freeform 489">
                <a:extLst>
                  <a:ext uri="{FF2B5EF4-FFF2-40B4-BE49-F238E27FC236}">
                    <a16:creationId xmlns:a16="http://schemas.microsoft.com/office/drawing/2014/main" id="{242488B7-F0A1-44DD-85E1-572217B9A010}"/>
                  </a:ext>
                </a:extLst>
              </p:cNvPr>
              <p:cNvSpPr>
                <a:spLocks/>
              </p:cNvSpPr>
              <p:nvPr/>
            </p:nvSpPr>
            <p:spPr bwMode="auto">
              <a:xfrm>
                <a:off x="4493" y="4472"/>
                <a:ext cx="53" cy="12"/>
              </a:xfrm>
              <a:custGeom>
                <a:avLst/>
                <a:gdLst>
                  <a:gd name="T0" fmla="*/ 4 w 95"/>
                  <a:gd name="T1" fmla="*/ 20 h 20"/>
                  <a:gd name="T2" fmla="*/ 92 w 95"/>
                  <a:gd name="T3" fmla="*/ 7 h 20"/>
                  <a:gd name="T4" fmla="*/ 94 w 95"/>
                  <a:gd name="T5" fmla="*/ 3 h 20"/>
                  <a:gd name="T6" fmla="*/ 91 w 95"/>
                  <a:gd name="T7" fmla="*/ 1 h 20"/>
                  <a:gd name="T8" fmla="*/ 3 w 95"/>
                  <a:gd name="T9" fmla="*/ 13 h 20"/>
                  <a:gd name="T10" fmla="*/ 0 w 95"/>
                  <a:gd name="T11" fmla="*/ 17 h 20"/>
                  <a:gd name="T12" fmla="*/ 4 w 9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5" h="20">
                    <a:moveTo>
                      <a:pt x="4" y="20"/>
                    </a:moveTo>
                    <a:lnTo>
                      <a:pt x="92" y="7"/>
                    </a:lnTo>
                    <a:cubicBezTo>
                      <a:pt x="93" y="7"/>
                      <a:pt x="95" y="5"/>
                      <a:pt x="94" y="3"/>
                    </a:cubicBezTo>
                    <a:cubicBezTo>
                      <a:pt x="94" y="2"/>
                      <a:pt x="93" y="0"/>
                      <a:pt x="91" y="1"/>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7" name="Freeform 490">
                <a:extLst>
                  <a:ext uri="{FF2B5EF4-FFF2-40B4-BE49-F238E27FC236}">
                    <a16:creationId xmlns:a16="http://schemas.microsoft.com/office/drawing/2014/main" id="{BFF530BC-9E3E-4837-A1A9-311A02B99870}"/>
                  </a:ext>
                </a:extLst>
              </p:cNvPr>
              <p:cNvSpPr>
                <a:spLocks/>
              </p:cNvSpPr>
              <p:nvPr/>
            </p:nvSpPr>
            <p:spPr bwMode="auto">
              <a:xfrm>
                <a:off x="4454" y="4481"/>
                <a:ext cx="31" cy="8"/>
              </a:xfrm>
              <a:custGeom>
                <a:avLst/>
                <a:gdLst>
                  <a:gd name="T0" fmla="*/ 4 w 54"/>
                  <a:gd name="T1" fmla="*/ 13 h 14"/>
                  <a:gd name="T2" fmla="*/ 51 w 54"/>
                  <a:gd name="T3" fmla="*/ 7 h 14"/>
                  <a:gd name="T4" fmla="*/ 54 w 54"/>
                  <a:gd name="T5" fmla="*/ 3 h 14"/>
                  <a:gd name="T6" fmla="*/ 50 w 54"/>
                  <a:gd name="T7" fmla="*/ 0 h 14"/>
                  <a:gd name="T8" fmla="*/ 3 w 54"/>
                  <a:gd name="T9" fmla="*/ 7 h 14"/>
                  <a:gd name="T10" fmla="*/ 0 w 54"/>
                  <a:gd name="T11" fmla="*/ 11 h 14"/>
                  <a:gd name="T12" fmla="*/ 4 w 54"/>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54" h="14">
                    <a:moveTo>
                      <a:pt x="4" y="13"/>
                    </a:moveTo>
                    <a:lnTo>
                      <a:pt x="51" y="7"/>
                    </a:lnTo>
                    <a:cubicBezTo>
                      <a:pt x="53" y="6"/>
                      <a:pt x="54" y="5"/>
                      <a:pt x="54" y="3"/>
                    </a:cubicBezTo>
                    <a:cubicBezTo>
                      <a:pt x="54" y="1"/>
                      <a:pt x="52" y="0"/>
                      <a:pt x="50" y="0"/>
                    </a:cubicBezTo>
                    <a:lnTo>
                      <a:pt x="3" y="7"/>
                    </a:lnTo>
                    <a:cubicBezTo>
                      <a:pt x="1" y="7"/>
                      <a:pt x="0" y="9"/>
                      <a:pt x="0" y="11"/>
                    </a:cubicBezTo>
                    <a:cubicBezTo>
                      <a:pt x="0" y="12"/>
                      <a:pt x="2" y="14"/>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8" name="Freeform 491">
                <a:extLst>
                  <a:ext uri="{FF2B5EF4-FFF2-40B4-BE49-F238E27FC236}">
                    <a16:creationId xmlns:a16="http://schemas.microsoft.com/office/drawing/2014/main" id="{26433006-642A-49FE-84A8-F10DC80C66A8}"/>
                  </a:ext>
                </a:extLst>
              </p:cNvPr>
              <p:cNvSpPr>
                <a:spLocks/>
              </p:cNvSpPr>
              <p:nvPr/>
            </p:nvSpPr>
            <p:spPr bwMode="auto">
              <a:xfrm>
                <a:off x="4424" y="4488"/>
                <a:ext cx="12" cy="5"/>
              </a:xfrm>
              <a:custGeom>
                <a:avLst/>
                <a:gdLst>
                  <a:gd name="T0" fmla="*/ 4 w 21"/>
                  <a:gd name="T1" fmla="*/ 9 h 9"/>
                  <a:gd name="T2" fmla="*/ 18 w 21"/>
                  <a:gd name="T3" fmla="*/ 7 h 9"/>
                  <a:gd name="T4" fmla="*/ 21 w 21"/>
                  <a:gd name="T5" fmla="*/ 3 h 9"/>
                  <a:gd name="T6" fmla="*/ 17 w 21"/>
                  <a:gd name="T7" fmla="*/ 0 h 9"/>
                  <a:gd name="T8" fmla="*/ 3 w 21"/>
                  <a:gd name="T9" fmla="*/ 2 h 9"/>
                  <a:gd name="T10" fmla="*/ 1 w 21"/>
                  <a:gd name="T11" fmla="*/ 6 h 9"/>
                  <a:gd name="T12" fmla="*/ 4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4" y="9"/>
                    </a:moveTo>
                    <a:lnTo>
                      <a:pt x="18" y="7"/>
                    </a:lnTo>
                    <a:cubicBezTo>
                      <a:pt x="20" y="7"/>
                      <a:pt x="21" y="5"/>
                      <a:pt x="21" y="3"/>
                    </a:cubicBezTo>
                    <a:cubicBezTo>
                      <a:pt x="21" y="1"/>
                      <a:pt x="19" y="0"/>
                      <a:pt x="17" y="0"/>
                    </a:cubicBezTo>
                    <a:lnTo>
                      <a:pt x="3" y="2"/>
                    </a:lnTo>
                    <a:cubicBezTo>
                      <a:pt x="2" y="3"/>
                      <a:pt x="0" y="4"/>
                      <a:pt x="1" y="6"/>
                    </a:cubicBezTo>
                    <a:cubicBezTo>
                      <a:pt x="1" y="8"/>
                      <a:pt x="3"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99" name="Freeform 492">
                <a:extLst>
                  <a:ext uri="{FF2B5EF4-FFF2-40B4-BE49-F238E27FC236}">
                    <a16:creationId xmlns:a16="http://schemas.microsoft.com/office/drawing/2014/main" id="{5A69C1AD-53C8-4E63-827A-F36447436568}"/>
                  </a:ext>
                </a:extLst>
              </p:cNvPr>
              <p:cNvSpPr>
                <a:spLocks/>
              </p:cNvSpPr>
              <p:nvPr/>
            </p:nvSpPr>
            <p:spPr bwMode="auto">
              <a:xfrm>
                <a:off x="4490" y="4478"/>
                <a:ext cx="56" cy="11"/>
              </a:xfrm>
              <a:custGeom>
                <a:avLst/>
                <a:gdLst>
                  <a:gd name="T0" fmla="*/ 4 w 100"/>
                  <a:gd name="T1" fmla="*/ 20 h 20"/>
                  <a:gd name="T2" fmla="*/ 97 w 100"/>
                  <a:gd name="T3" fmla="*/ 6 h 20"/>
                  <a:gd name="T4" fmla="*/ 99 w 100"/>
                  <a:gd name="T5" fmla="*/ 3 h 20"/>
                  <a:gd name="T6" fmla="*/ 96 w 100"/>
                  <a:gd name="T7" fmla="*/ 0 h 20"/>
                  <a:gd name="T8" fmla="*/ 3 w 100"/>
                  <a:gd name="T9" fmla="*/ 13 h 20"/>
                  <a:gd name="T10" fmla="*/ 0 w 100"/>
                  <a:gd name="T11" fmla="*/ 17 h 20"/>
                  <a:gd name="T12" fmla="*/ 4 w 100"/>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00" h="20">
                    <a:moveTo>
                      <a:pt x="4" y="20"/>
                    </a:moveTo>
                    <a:lnTo>
                      <a:pt x="97" y="6"/>
                    </a:lnTo>
                    <a:cubicBezTo>
                      <a:pt x="98" y="6"/>
                      <a:pt x="100" y="5"/>
                      <a:pt x="99" y="3"/>
                    </a:cubicBezTo>
                    <a:cubicBezTo>
                      <a:pt x="99" y="1"/>
                      <a:pt x="98" y="0"/>
                      <a:pt x="96" y="0"/>
                    </a:cubicBezTo>
                    <a:lnTo>
                      <a:pt x="3" y="13"/>
                    </a:lnTo>
                    <a:cubicBezTo>
                      <a:pt x="1" y="13"/>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0" name="Freeform 493">
                <a:extLst>
                  <a:ext uri="{FF2B5EF4-FFF2-40B4-BE49-F238E27FC236}">
                    <a16:creationId xmlns:a16="http://schemas.microsoft.com/office/drawing/2014/main" id="{4A132E83-0AC2-4FC6-810D-EAAA6EBF5EDC}"/>
                  </a:ext>
                </a:extLst>
              </p:cNvPr>
              <p:cNvSpPr>
                <a:spLocks/>
              </p:cNvSpPr>
              <p:nvPr/>
            </p:nvSpPr>
            <p:spPr bwMode="auto">
              <a:xfrm>
                <a:off x="4456" y="4487"/>
                <a:ext cx="26" cy="7"/>
              </a:xfrm>
              <a:custGeom>
                <a:avLst/>
                <a:gdLst>
                  <a:gd name="T0" fmla="*/ 4 w 46"/>
                  <a:gd name="T1" fmla="*/ 14 h 14"/>
                  <a:gd name="T2" fmla="*/ 43 w 46"/>
                  <a:gd name="T3" fmla="*/ 7 h 14"/>
                  <a:gd name="T4" fmla="*/ 45 w 46"/>
                  <a:gd name="T5" fmla="*/ 3 h 14"/>
                  <a:gd name="T6" fmla="*/ 42 w 46"/>
                  <a:gd name="T7" fmla="*/ 1 h 14"/>
                  <a:gd name="T8" fmla="*/ 3 w 46"/>
                  <a:gd name="T9" fmla="*/ 7 h 14"/>
                  <a:gd name="T10" fmla="*/ 0 w 46"/>
                  <a:gd name="T11" fmla="*/ 11 h 14"/>
                  <a:gd name="T12" fmla="*/ 4 w 4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6" h="14">
                    <a:moveTo>
                      <a:pt x="4" y="14"/>
                    </a:moveTo>
                    <a:lnTo>
                      <a:pt x="43" y="7"/>
                    </a:lnTo>
                    <a:cubicBezTo>
                      <a:pt x="44" y="7"/>
                      <a:pt x="46" y="5"/>
                      <a:pt x="45" y="3"/>
                    </a:cubicBezTo>
                    <a:cubicBezTo>
                      <a:pt x="45" y="2"/>
                      <a:pt x="43" y="0"/>
                      <a:pt x="42" y="1"/>
                    </a:cubicBezTo>
                    <a:lnTo>
                      <a:pt x="3" y="7"/>
                    </a:lnTo>
                    <a:cubicBezTo>
                      <a:pt x="1" y="7"/>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1" name="Freeform 494">
                <a:extLst>
                  <a:ext uri="{FF2B5EF4-FFF2-40B4-BE49-F238E27FC236}">
                    <a16:creationId xmlns:a16="http://schemas.microsoft.com/office/drawing/2014/main" id="{F72AD72F-7C9F-4EA1-8337-466BD01134CB}"/>
                  </a:ext>
                </a:extLst>
              </p:cNvPr>
              <p:cNvSpPr>
                <a:spLocks/>
              </p:cNvSpPr>
              <p:nvPr/>
            </p:nvSpPr>
            <p:spPr bwMode="auto">
              <a:xfrm>
                <a:off x="4426" y="4493"/>
                <a:ext cx="15" cy="5"/>
              </a:xfrm>
              <a:custGeom>
                <a:avLst/>
                <a:gdLst>
                  <a:gd name="T0" fmla="*/ 4 w 27"/>
                  <a:gd name="T1" fmla="*/ 10 h 10"/>
                  <a:gd name="T2" fmla="*/ 24 w 27"/>
                  <a:gd name="T3" fmla="*/ 7 h 10"/>
                  <a:gd name="T4" fmla="*/ 27 w 27"/>
                  <a:gd name="T5" fmla="*/ 3 h 10"/>
                  <a:gd name="T6" fmla="*/ 23 w 27"/>
                  <a:gd name="T7" fmla="*/ 0 h 10"/>
                  <a:gd name="T8" fmla="*/ 3 w 27"/>
                  <a:gd name="T9" fmla="*/ 3 h 10"/>
                  <a:gd name="T10" fmla="*/ 0 w 27"/>
                  <a:gd name="T11" fmla="*/ 7 h 10"/>
                  <a:gd name="T12" fmla="*/ 4 w 2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7" h="10">
                    <a:moveTo>
                      <a:pt x="4" y="10"/>
                    </a:moveTo>
                    <a:lnTo>
                      <a:pt x="24" y="7"/>
                    </a:lnTo>
                    <a:cubicBezTo>
                      <a:pt x="26" y="7"/>
                      <a:pt x="27" y="5"/>
                      <a:pt x="27" y="3"/>
                    </a:cubicBezTo>
                    <a:cubicBezTo>
                      <a:pt x="26" y="1"/>
                      <a:pt x="25" y="0"/>
                      <a:pt x="23" y="0"/>
                    </a:cubicBezTo>
                    <a:lnTo>
                      <a:pt x="3" y="3"/>
                    </a:lnTo>
                    <a:cubicBezTo>
                      <a:pt x="1" y="3"/>
                      <a:pt x="0" y="5"/>
                      <a:pt x="0" y="7"/>
                    </a:cubicBezTo>
                    <a:cubicBezTo>
                      <a:pt x="1" y="9"/>
                      <a:pt x="2"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2" name="Freeform 495">
                <a:extLst>
                  <a:ext uri="{FF2B5EF4-FFF2-40B4-BE49-F238E27FC236}">
                    <a16:creationId xmlns:a16="http://schemas.microsoft.com/office/drawing/2014/main" id="{AC15AB51-631F-4A18-AA54-84EB7FBEDCD6}"/>
                  </a:ext>
                </a:extLst>
              </p:cNvPr>
              <p:cNvSpPr>
                <a:spLocks/>
              </p:cNvSpPr>
              <p:nvPr/>
            </p:nvSpPr>
            <p:spPr bwMode="auto">
              <a:xfrm>
                <a:off x="4487" y="4483"/>
                <a:ext cx="59" cy="12"/>
              </a:xfrm>
              <a:custGeom>
                <a:avLst/>
                <a:gdLst>
                  <a:gd name="T0" fmla="*/ 4 w 105"/>
                  <a:gd name="T1" fmla="*/ 21 h 21"/>
                  <a:gd name="T2" fmla="*/ 102 w 105"/>
                  <a:gd name="T3" fmla="*/ 7 h 21"/>
                  <a:gd name="T4" fmla="*/ 104 w 105"/>
                  <a:gd name="T5" fmla="*/ 3 h 21"/>
                  <a:gd name="T6" fmla="*/ 101 w 105"/>
                  <a:gd name="T7" fmla="*/ 0 h 21"/>
                  <a:gd name="T8" fmla="*/ 3 w 105"/>
                  <a:gd name="T9" fmla="*/ 14 h 21"/>
                  <a:gd name="T10" fmla="*/ 0 w 105"/>
                  <a:gd name="T11" fmla="*/ 18 h 21"/>
                  <a:gd name="T12" fmla="*/ 4 w 105"/>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5" h="21">
                    <a:moveTo>
                      <a:pt x="4" y="21"/>
                    </a:moveTo>
                    <a:lnTo>
                      <a:pt x="102" y="7"/>
                    </a:lnTo>
                    <a:cubicBezTo>
                      <a:pt x="103" y="7"/>
                      <a:pt x="105" y="5"/>
                      <a:pt x="104" y="3"/>
                    </a:cubicBezTo>
                    <a:cubicBezTo>
                      <a:pt x="104" y="1"/>
                      <a:pt x="103" y="0"/>
                      <a:pt x="101" y="0"/>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3" name="Freeform 496">
                <a:extLst>
                  <a:ext uri="{FF2B5EF4-FFF2-40B4-BE49-F238E27FC236}">
                    <a16:creationId xmlns:a16="http://schemas.microsoft.com/office/drawing/2014/main" id="{C50D3072-0C55-4A65-8C1B-C3BCC820CF06}"/>
                  </a:ext>
                </a:extLst>
              </p:cNvPr>
              <p:cNvSpPr>
                <a:spLocks/>
              </p:cNvSpPr>
              <p:nvPr/>
            </p:nvSpPr>
            <p:spPr bwMode="auto">
              <a:xfrm>
                <a:off x="4460" y="4493"/>
                <a:ext cx="18" cy="6"/>
              </a:xfrm>
              <a:custGeom>
                <a:avLst/>
                <a:gdLst>
                  <a:gd name="T0" fmla="*/ 4 w 32"/>
                  <a:gd name="T1" fmla="*/ 10 h 11"/>
                  <a:gd name="T2" fmla="*/ 29 w 32"/>
                  <a:gd name="T3" fmla="*/ 7 h 11"/>
                  <a:gd name="T4" fmla="*/ 32 w 32"/>
                  <a:gd name="T5" fmla="*/ 3 h 11"/>
                  <a:gd name="T6" fmla="*/ 28 w 32"/>
                  <a:gd name="T7" fmla="*/ 0 h 11"/>
                  <a:gd name="T8" fmla="*/ 3 w 32"/>
                  <a:gd name="T9" fmla="*/ 4 h 11"/>
                  <a:gd name="T10" fmla="*/ 0 w 32"/>
                  <a:gd name="T11" fmla="*/ 8 h 11"/>
                  <a:gd name="T12" fmla="*/ 4 w 32"/>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4" y="10"/>
                    </a:moveTo>
                    <a:lnTo>
                      <a:pt x="29" y="7"/>
                    </a:lnTo>
                    <a:cubicBezTo>
                      <a:pt x="31" y="7"/>
                      <a:pt x="32" y="5"/>
                      <a:pt x="32" y="3"/>
                    </a:cubicBezTo>
                    <a:cubicBezTo>
                      <a:pt x="32" y="1"/>
                      <a:pt x="30" y="0"/>
                      <a:pt x="28" y="0"/>
                    </a:cubicBezTo>
                    <a:lnTo>
                      <a:pt x="3" y="4"/>
                    </a:lnTo>
                    <a:cubicBezTo>
                      <a:pt x="1" y="4"/>
                      <a:pt x="0" y="6"/>
                      <a:pt x="0" y="8"/>
                    </a:cubicBezTo>
                    <a:cubicBezTo>
                      <a:pt x="1" y="9"/>
                      <a:pt x="2" y="11"/>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4" name="Freeform 497">
                <a:extLst>
                  <a:ext uri="{FF2B5EF4-FFF2-40B4-BE49-F238E27FC236}">
                    <a16:creationId xmlns:a16="http://schemas.microsoft.com/office/drawing/2014/main" id="{F6676E73-3894-4DA4-ADC4-ABEC1411C9F2}"/>
                  </a:ext>
                </a:extLst>
              </p:cNvPr>
              <p:cNvSpPr>
                <a:spLocks/>
              </p:cNvSpPr>
              <p:nvPr/>
            </p:nvSpPr>
            <p:spPr bwMode="auto">
              <a:xfrm>
                <a:off x="4426" y="4497"/>
                <a:ext cx="19" cy="7"/>
              </a:xfrm>
              <a:custGeom>
                <a:avLst/>
                <a:gdLst>
                  <a:gd name="T0" fmla="*/ 4 w 33"/>
                  <a:gd name="T1" fmla="*/ 11 h 11"/>
                  <a:gd name="T2" fmla="*/ 30 w 33"/>
                  <a:gd name="T3" fmla="*/ 7 h 11"/>
                  <a:gd name="T4" fmla="*/ 33 w 33"/>
                  <a:gd name="T5" fmla="*/ 3 h 11"/>
                  <a:gd name="T6" fmla="*/ 29 w 33"/>
                  <a:gd name="T7" fmla="*/ 1 h 11"/>
                  <a:gd name="T8" fmla="*/ 3 w 33"/>
                  <a:gd name="T9" fmla="*/ 4 h 11"/>
                  <a:gd name="T10" fmla="*/ 0 w 33"/>
                  <a:gd name="T11" fmla="*/ 8 h 11"/>
                  <a:gd name="T12" fmla="*/ 4 w 3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3" h="11">
                    <a:moveTo>
                      <a:pt x="4" y="11"/>
                    </a:moveTo>
                    <a:lnTo>
                      <a:pt x="30" y="7"/>
                    </a:lnTo>
                    <a:cubicBezTo>
                      <a:pt x="32" y="7"/>
                      <a:pt x="33" y="5"/>
                      <a:pt x="33" y="3"/>
                    </a:cubicBezTo>
                    <a:cubicBezTo>
                      <a:pt x="33" y="2"/>
                      <a:pt x="31" y="0"/>
                      <a:pt x="29" y="1"/>
                    </a:cubicBezTo>
                    <a:lnTo>
                      <a:pt x="3" y="4"/>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5" name="Freeform 498">
                <a:extLst>
                  <a:ext uri="{FF2B5EF4-FFF2-40B4-BE49-F238E27FC236}">
                    <a16:creationId xmlns:a16="http://schemas.microsoft.com/office/drawing/2014/main" id="{35DF8827-B394-44CB-92C2-9439755B931B}"/>
                  </a:ext>
                </a:extLst>
              </p:cNvPr>
              <p:cNvSpPr>
                <a:spLocks/>
              </p:cNvSpPr>
              <p:nvPr/>
            </p:nvSpPr>
            <p:spPr bwMode="auto">
              <a:xfrm>
                <a:off x="4485" y="4488"/>
                <a:ext cx="61" cy="13"/>
              </a:xfrm>
              <a:custGeom>
                <a:avLst/>
                <a:gdLst>
                  <a:gd name="T0" fmla="*/ 4 w 109"/>
                  <a:gd name="T1" fmla="*/ 22 h 22"/>
                  <a:gd name="T2" fmla="*/ 106 w 109"/>
                  <a:gd name="T3" fmla="*/ 7 h 22"/>
                  <a:gd name="T4" fmla="*/ 108 w 109"/>
                  <a:gd name="T5" fmla="*/ 4 h 22"/>
                  <a:gd name="T6" fmla="*/ 105 w 109"/>
                  <a:gd name="T7" fmla="*/ 1 h 22"/>
                  <a:gd name="T8" fmla="*/ 3 w 109"/>
                  <a:gd name="T9" fmla="*/ 15 h 22"/>
                  <a:gd name="T10" fmla="*/ 1 w 109"/>
                  <a:gd name="T11" fmla="*/ 19 h 22"/>
                  <a:gd name="T12" fmla="*/ 4 w 10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4" y="22"/>
                    </a:moveTo>
                    <a:lnTo>
                      <a:pt x="106" y="7"/>
                    </a:lnTo>
                    <a:cubicBezTo>
                      <a:pt x="107" y="7"/>
                      <a:pt x="109" y="5"/>
                      <a:pt x="108" y="4"/>
                    </a:cubicBezTo>
                    <a:cubicBezTo>
                      <a:pt x="108" y="2"/>
                      <a:pt x="107" y="0"/>
                      <a:pt x="105" y="1"/>
                    </a:cubicBezTo>
                    <a:lnTo>
                      <a:pt x="3" y="15"/>
                    </a:lnTo>
                    <a:cubicBezTo>
                      <a:pt x="2" y="15"/>
                      <a:pt x="0" y="17"/>
                      <a:pt x="1" y="19"/>
                    </a:cubicBezTo>
                    <a:cubicBezTo>
                      <a:pt x="1" y="21"/>
                      <a:pt x="3"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6" name="Freeform 499">
                <a:extLst>
                  <a:ext uri="{FF2B5EF4-FFF2-40B4-BE49-F238E27FC236}">
                    <a16:creationId xmlns:a16="http://schemas.microsoft.com/office/drawing/2014/main" id="{16CDB02F-2C7B-42E7-AE5C-CB5B67865C50}"/>
                  </a:ext>
                </a:extLst>
              </p:cNvPr>
              <p:cNvSpPr>
                <a:spLocks/>
              </p:cNvSpPr>
              <p:nvPr/>
            </p:nvSpPr>
            <p:spPr bwMode="auto">
              <a:xfrm>
                <a:off x="4465" y="4498"/>
                <a:ext cx="11" cy="6"/>
              </a:xfrm>
              <a:custGeom>
                <a:avLst/>
                <a:gdLst>
                  <a:gd name="T0" fmla="*/ 4 w 19"/>
                  <a:gd name="T1" fmla="*/ 9 h 9"/>
                  <a:gd name="T2" fmla="*/ 16 w 19"/>
                  <a:gd name="T3" fmla="*/ 7 h 9"/>
                  <a:gd name="T4" fmla="*/ 19 w 19"/>
                  <a:gd name="T5" fmla="*/ 3 h 9"/>
                  <a:gd name="T6" fmla="*/ 15 w 19"/>
                  <a:gd name="T7" fmla="*/ 0 h 9"/>
                  <a:gd name="T8" fmla="*/ 3 w 19"/>
                  <a:gd name="T9" fmla="*/ 2 h 9"/>
                  <a:gd name="T10" fmla="*/ 0 w 19"/>
                  <a:gd name="T11" fmla="*/ 6 h 9"/>
                  <a:gd name="T12" fmla="*/ 4 w 1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9" h="9">
                    <a:moveTo>
                      <a:pt x="4" y="9"/>
                    </a:moveTo>
                    <a:lnTo>
                      <a:pt x="16" y="7"/>
                    </a:lnTo>
                    <a:cubicBezTo>
                      <a:pt x="18" y="7"/>
                      <a:pt x="19" y="5"/>
                      <a:pt x="19" y="3"/>
                    </a:cubicBezTo>
                    <a:cubicBezTo>
                      <a:pt x="19" y="1"/>
                      <a:pt x="17" y="0"/>
                      <a:pt x="15" y="0"/>
                    </a:cubicBezTo>
                    <a:lnTo>
                      <a:pt x="3" y="2"/>
                    </a:lnTo>
                    <a:cubicBezTo>
                      <a:pt x="1" y="2"/>
                      <a:pt x="0" y="4"/>
                      <a:pt x="0" y="6"/>
                    </a:cubicBezTo>
                    <a:cubicBezTo>
                      <a:pt x="1" y="8"/>
                      <a:pt x="2" y="9"/>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7" name="Freeform 500">
                <a:extLst>
                  <a:ext uri="{FF2B5EF4-FFF2-40B4-BE49-F238E27FC236}">
                    <a16:creationId xmlns:a16="http://schemas.microsoft.com/office/drawing/2014/main" id="{932BD9A5-EB63-42BA-BEA7-30D1FB62E222}"/>
                  </a:ext>
                </a:extLst>
              </p:cNvPr>
              <p:cNvSpPr>
                <a:spLocks/>
              </p:cNvSpPr>
              <p:nvPr/>
            </p:nvSpPr>
            <p:spPr bwMode="auto">
              <a:xfrm>
                <a:off x="4426" y="4502"/>
                <a:ext cx="25" cy="7"/>
              </a:xfrm>
              <a:custGeom>
                <a:avLst/>
                <a:gdLst>
                  <a:gd name="T0" fmla="*/ 4 w 43"/>
                  <a:gd name="T1" fmla="*/ 11 h 12"/>
                  <a:gd name="T2" fmla="*/ 39 w 43"/>
                  <a:gd name="T3" fmla="*/ 6 h 12"/>
                  <a:gd name="T4" fmla="*/ 42 w 43"/>
                  <a:gd name="T5" fmla="*/ 3 h 12"/>
                  <a:gd name="T6" fmla="*/ 39 w 43"/>
                  <a:gd name="T7" fmla="*/ 0 h 12"/>
                  <a:gd name="T8" fmla="*/ 3 w 43"/>
                  <a:gd name="T9" fmla="*/ 5 h 12"/>
                  <a:gd name="T10" fmla="*/ 0 w 43"/>
                  <a:gd name="T11" fmla="*/ 9 h 12"/>
                  <a:gd name="T12" fmla="*/ 4 w 43"/>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43" h="12">
                    <a:moveTo>
                      <a:pt x="4" y="11"/>
                    </a:moveTo>
                    <a:lnTo>
                      <a:pt x="39" y="6"/>
                    </a:lnTo>
                    <a:cubicBezTo>
                      <a:pt x="41" y="6"/>
                      <a:pt x="43" y="4"/>
                      <a:pt x="42" y="3"/>
                    </a:cubicBezTo>
                    <a:cubicBezTo>
                      <a:pt x="42" y="1"/>
                      <a:pt x="40" y="0"/>
                      <a:pt x="39" y="0"/>
                    </a:cubicBezTo>
                    <a:lnTo>
                      <a:pt x="3" y="5"/>
                    </a:lnTo>
                    <a:cubicBezTo>
                      <a:pt x="1" y="5"/>
                      <a:pt x="0" y="7"/>
                      <a:pt x="0" y="9"/>
                    </a:cubicBezTo>
                    <a:cubicBezTo>
                      <a:pt x="0" y="10"/>
                      <a:pt x="2" y="12"/>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8" name="Freeform 501">
                <a:extLst>
                  <a:ext uri="{FF2B5EF4-FFF2-40B4-BE49-F238E27FC236}">
                    <a16:creationId xmlns:a16="http://schemas.microsoft.com/office/drawing/2014/main" id="{DFDE7CA4-7251-4253-A5C0-15C282B8B4CC}"/>
                  </a:ext>
                </a:extLst>
              </p:cNvPr>
              <p:cNvSpPr>
                <a:spLocks/>
              </p:cNvSpPr>
              <p:nvPr/>
            </p:nvSpPr>
            <p:spPr bwMode="auto">
              <a:xfrm>
                <a:off x="4481" y="4494"/>
                <a:ext cx="65" cy="12"/>
              </a:xfrm>
              <a:custGeom>
                <a:avLst/>
                <a:gdLst>
                  <a:gd name="T0" fmla="*/ 4 w 116"/>
                  <a:gd name="T1" fmla="*/ 22 h 22"/>
                  <a:gd name="T2" fmla="*/ 113 w 116"/>
                  <a:gd name="T3" fmla="*/ 7 h 22"/>
                  <a:gd name="T4" fmla="*/ 115 w 116"/>
                  <a:gd name="T5" fmla="*/ 3 h 22"/>
                  <a:gd name="T6" fmla="*/ 112 w 116"/>
                  <a:gd name="T7" fmla="*/ 0 h 22"/>
                  <a:gd name="T8" fmla="*/ 3 w 116"/>
                  <a:gd name="T9" fmla="*/ 16 h 22"/>
                  <a:gd name="T10" fmla="*/ 0 w 116"/>
                  <a:gd name="T11" fmla="*/ 19 h 22"/>
                  <a:gd name="T12" fmla="*/ 4 w 11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16" h="22">
                    <a:moveTo>
                      <a:pt x="4" y="22"/>
                    </a:moveTo>
                    <a:lnTo>
                      <a:pt x="113" y="7"/>
                    </a:lnTo>
                    <a:cubicBezTo>
                      <a:pt x="114" y="6"/>
                      <a:pt x="116" y="5"/>
                      <a:pt x="115" y="3"/>
                    </a:cubicBezTo>
                    <a:cubicBezTo>
                      <a:pt x="115" y="1"/>
                      <a:pt x="114" y="0"/>
                      <a:pt x="112" y="0"/>
                    </a:cubicBezTo>
                    <a:lnTo>
                      <a:pt x="3" y="16"/>
                    </a:lnTo>
                    <a:cubicBezTo>
                      <a:pt x="1" y="16"/>
                      <a:pt x="0" y="17"/>
                      <a:pt x="0" y="19"/>
                    </a:cubicBezTo>
                    <a:cubicBezTo>
                      <a:pt x="1"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09" name="Freeform 502">
                <a:extLst>
                  <a:ext uri="{FF2B5EF4-FFF2-40B4-BE49-F238E27FC236}">
                    <a16:creationId xmlns:a16="http://schemas.microsoft.com/office/drawing/2014/main" id="{17012F78-E5D1-46C7-9B47-DE0F43F55173}"/>
                  </a:ext>
                </a:extLst>
              </p:cNvPr>
              <p:cNvSpPr>
                <a:spLocks/>
              </p:cNvSpPr>
              <p:nvPr/>
            </p:nvSpPr>
            <p:spPr bwMode="auto">
              <a:xfrm>
                <a:off x="4426" y="4507"/>
                <a:ext cx="27" cy="7"/>
              </a:xfrm>
              <a:custGeom>
                <a:avLst/>
                <a:gdLst>
                  <a:gd name="T0" fmla="*/ 4 w 48"/>
                  <a:gd name="T1" fmla="*/ 13 h 13"/>
                  <a:gd name="T2" fmla="*/ 45 w 48"/>
                  <a:gd name="T3" fmla="*/ 7 h 13"/>
                  <a:gd name="T4" fmla="*/ 48 w 48"/>
                  <a:gd name="T5" fmla="*/ 3 h 13"/>
                  <a:gd name="T6" fmla="*/ 44 w 48"/>
                  <a:gd name="T7" fmla="*/ 0 h 13"/>
                  <a:gd name="T8" fmla="*/ 3 w 48"/>
                  <a:gd name="T9" fmla="*/ 6 h 13"/>
                  <a:gd name="T10" fmla="*/ 0 w 48"/>
                  <a:gd name="T11" fmla="*/ 10 h 13"/>
                  <a:gd name="T12" fmla="*/ 4 w 4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8" h="13">
                    <a:moveTo>
                      <a:pt x="4" y="13"/>
                    </a:moveTo>
                    <a:lnTo>
                      <a:pt x="45" y="7"/>
                    </a:lnTo>
                    <a:cubicBezTo>
                      <a:pt x="47" y="7"/>
                      <a:pt x="48" y="5"/>
                      <a:pt x="48" y="3"/>
                    </a:cubicBezTo>
                    <a:cubicBezTo>
                      <a:pt x="48" y="1"/>
                      <a:pt x="46" y="0"/>
                      <a:pt x="44" y="0"/>
                    </a:cubicBezTo>
                    <a:lnTo>
                      <a:pt x="3" y="6"/>
                    </a:lnTo>
                    <a:cubicBezTo>
                      <a:pt x="1" y="7"/>
                      <a:pt x="0" y="8"/>
                      <a:pt x="0" y="10"/>
                    </a:cubicBezTo>
                    <a:cubicBezTo>
                      <a:pt x="0"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0" name="Freeform 503">
                <a:extLst>
                  <a:ext uri="{FF2B5EF4-FFF2-40B4-BE49-F238E27FC236}">
                    <a16:creationId xmlns:a16="http://schemas.microsoft.com/office/drawing/2014/main" id="{36B6B07B-6C91-4D2A-8119-5369AEADE7A5}"/>
                  </a:ext>
                </a:extLst>
              </p:cNvPr>
              <p:cNvSpPr>
                <a:spLocks/>
              </p:cNvSpPr>
              <p:nvPr/>
            </p:nvSpPr>
            <p:spPr bwMode="auto">
              <a:xfrm>
                <a:off x="4478" y="4499"/>
                <a:ext cx="68" cy="14"/>
              </a:xfrm>
              <a:custGeom>
                <a:avLst/>
                <a:gdLst>
                  <a:gd name="T0" fmla="*/ 3 w 121"/>
                  <a:gd name="T1" fmla="*/ 23 h 24"/>
                  <a:gd name="T2" fmla="*/ 118 w 121"/>
                  <a:gd name="T3" fmla="*/ 7 h 24"/>
                  <a:gd name="T4" fmla="*/ 120 w 121"/>
                  <a:gd name="T5" fmla="*/ 3 h 24"/>
                  <a:gd name="T6" fmla="*/ 117 w 121"/>
                  <a:gd name="T7" fmla="*/ 1 h 24"/>
                  <a:gd name="T8" fmla="*/ 3 w 121"/>
                  <a:gd name="T9" fmla="*/ 17 h 24"/>
                  <a:gd name="T10" fmla="*/ 0 w 121"/>
                  <a:gd name="T11" fmla="*/ 20 h 24"/>
                  <a:gd name="T12" fmla="*/ 3 w 121"/>
                  <a:gd name="T13" fmla="*/ 23 h 24"/>
                </a:gdLst>
                <a:ahLst/>
                <a:cxnLst>
                  <a:cxn ang="0">
                    <a:pos x="T0" y="T1"/>
                  </a:cxn>
                  <a:cxn ang="0">
                    <a:pos x="T2" y="T3"/>
                  </a:cxn>
                  <a:cxn ang="0">
                    <a:pos x="T4" y="T5"/>
                  </a:cxn>
                  <a:cxn ang="0">
                    <a:pos x="T6" y="T7"/>
                  </a:cxn>
                  <a:cxn ang="0">
                    <a:pos x="T8" y="T9"/>
                  </a:cxn>
                  <a:cxn ang="0">
                    <a:pos x="T10" y="T11"/>
                  </a:cxn>
                  <a:cxn ang="0">
                    <a:pos x="T12" y="T13"/>
                  </a:cxn>
                </a:cxnLst>
                <a:rect l="0" t="0" r="r" b="b"/>
                <a:pathLst>
                  <a:path w="121" h="24">
                    <a:moveTo>
                      <a:pt x="3" y="23"/>
                    </a:moveTo>
                    <a:lnTo>
                      <a:pt x="118" y="7"/>
                    </a:lnTo>
                    <a:cubicBezTo>
                      <a:pt x="119" y="7"/>
                      <a:pt x="121" y="5"/>
                      <a:pt x="120" y="3"/>
                    </a:cubicBezTo>
                    <a:cubicBezTo>
                      <a:pt x="120" y="2"/>
                      <a:pt x="119" y="0"/>
                      <a:pt x="117" y="1"/>
                    </a:cubicBezTo>
                    <a:lnTo>
                      <a:pt x="3" y="17"/>
                    </a:lnTo>
                    <a:cubicBezTo>
                      <a:pt x="1" y="17"/>
                      <a:pt x="0" y="19"/>
                      <a:pt x="0" y="20"/>
                    </a:cubicBezTo>
                    <a:cubicBezTo>
                      <a:pt x="0" y="22"/>
                      <a:pt x="2" y="24"/>
                      <a:pt x="3"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1" name="Freeform 504">
                <a:extLst>
                  <a:ext uri="{FF2B5EF4-FFF2-40B4-BE49-F238E27FC236}">
                    <a16:creationId xmlns:a16="http://schemas.microsoft.com/office/drawing/2014/main" id="{00EB837E-8D57-46B4-8790-2038A45FB1A3}"/>
                  </a:ext>
                </a:extLst>
              </p:cNvPr>
              <p:cNvSpPr>
                <a:spLocks/>
              </p:cNvSpPr>
              <p:nvPr/>
            </p:nvSpPr>
            <p:spPr bwMode="auto">
              <a:xfrm>
                <a:off x="4426" y="4512"/>
                <a:ext cx="31" cy="7"/>
              </a:xfrm>
              <a:custGeom>
                <a:avLst/>
                <a:gdLst>
                  <a:gd name="T0" fmla="*/ 4 w 55"/>
                  <a:gd name="T1" fmla="*/ 13 h 13"/>
                  <a:gd name="T2" fmla="*/ 52 w 55"/>
                  <a:gd name="T3" fmla="*/ 6 h 13"/>
                  <a:gd name="T4" fmla="*/ 55 w 55"/>
                  <a:gd name="T5" fmla="*/ 3 h 13"/>
                  <a:gd name="T6" fmla="*/ 51 w 55"/>
                  <a:gd name="T7" fmla="*/ 0 h 13"/>
                  <a:gd name="T8" fmla="*/ 3 w 55"/>
                  <a:gd name="T9" fmla="*/ 7 h 13"/>
                  <a:gd name="T10" fmla="*/ 0 w 55"/>
                  <a:gd name="T11" fmla="*/ 10 h 13"/>
                  <a:gd name="T12" fmla="*/ 4 w 55"/>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55" h="13">
                    <a:moveTo>
                      <a:pt x="4" y="13"/>
                    </a:moveTo>
                    <a:lnTo>
                      <a:pt x="52" y="6"/>
                    </a:lnTo>
                    <a:cubicBezTo>
                      <a:pt x="54" y="6"/>
                      <a:pt x="55" y="4"/>
                      <a:pt x="55" y="3"/>
                    </a:cubicBezTo>
                    <a:cubicBezTo>
                      <a:pt x="54" y="1"/>
                      <a:pt x="53" y="0"/>
                      <a:pt x="51" y="0"/>
                    </a:cubicBezTo>
                    <a:lnTo>
                      <a:pt x="3" y="7"/>
                    </a:lnTo>
                    <a:cubicBezTo>
                      <a:pt x="1" y="7"/>
                      <a:pt x="0" y="9"/>
                      <a:pt x="0" y="10"/>
                    </a:cubicBezTo>
                    <a:cubicBezTo>
                      <a:pt x="1"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2" name="Freeform 505">
                <a:extLst>
                  <a:ext uri="{FF2B5EF4-FFF2-40B4-BE49-F238E27FC236}">
                    <a16:creationId xmlns:a16="http://schemas.microsoft.com/office/drawing/2014/main" id="{748A6B8A-F571-4654-93C5-D71FFCFE4A78}"/>
                  </a:ext>
                </a:extLst>
              </p:cNvPr>
              <p:cNvSpPr>
                <a:spLocks/>
              </p:cNvSpPr>
              <p:nvPr/>
            </p:nvSpPr>
            <p:spPr bwMode="auto">
              <a:xfrm>
                <a:off x="4478" y="4505"/>
                <a:ext cx="68" cy="13"/>
              </a:xfrm>
              <a:custGeom>
                <a:avLst/>
                <a:gdLst>
                  <a:gd name="T0" fmla="*/ 4 w 121"/>
                  <a:gd name="T1" fmla="*/ 23 h 23"/>
                  <a:gd name="T2" fmla="*/ 118 w 121"/>
                  <a:gd name="T3" fmla="*/ 6 h 23"/>
                  <a:gd name="T4" fmla="*/ 120 w 121"/>
                  <a:gd name="T5" fmla="*/ 3 h 23"/>
                  <a:gd name="T6" fmla="*/ 117 w 121"/>
                  <a:gd name="T7" fmla="*/ 0 h 23"/>
                  <a:gd name="T8" fmla="*/ 3 w 121"/>
                  <a:gd name="T9" fmla="*/ 16 h 23"/>
                  <a:gd name="T10" fmla="*/ 0 w 121"/>
                  <a:gd name="T11" fmla="*/ 20 h 23"/>
                  <a:gd name="T12" fmla="*/ 4 w 121"/>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21" h="23">
                    <a:moveTo>
                      <a:pt x="4" y="23"/>
                    </a:moveTo>
                    <a:lnTo>
                      <a:pt x="118" y="6"/>
                    </a:lnTo>
                    <a:cubicBezTo>
                      <a:pt x="119" y="6"/>
                      <a:pt x="121" y="5"/>
                      <a:pt x="120" y="3"/>
                    </a:cubicBezTo>
                    <a:cubicBezTo>
                      <a:pt x="120" y="1"/>
                      <a:pt x="119" y="0"/>
                      <a:pt x="117" y="0"/>
                    </a:cubicBezTo>
                    <a:lnTo>
                      <a:pt x="3" y="16"/>
                    </a:lnTo>
                    <a:cubicBezTo>
                      <a:pt x="1" y="16"/>
                      <a:pt x="0" y="18"/>
                      <a:pt x="0" y="20"/>
                    </a:cubicBezTo>
                    <a:cubicBezTo>
                      <a:pt x="1"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3" name="Freeform 506">
                <a:extLst>
                  <a:ext uri="{FF2B5EF4-FFF2-40B4-BE49-F238E27FC236}">
                    <a16:creationId xmlns:a16="http://schemas.microsoft.com/office/drawing/2014/main" id="{0D1AFC5D-3B57-4189-A75E-6C6A7F65B32C}"/>
                  </a:ext>
                </a:extLst>
              </p:cNvPr>
              <p:cNvSpPr>
                <a:spLocks/>
              </p:cNvSpPr>
              <p:nvPr/>
            </p:nvSpPr>
            <p:spPr bwMode="auto">
              <a:xfrm>
                <a:off x="4426" y="4517"/>
                <a:ext cx="37" cy="8"/>
              </a:xfrm>
              <a:custGeom>
                <a:avLst/>
                <a:gdLst>
                  <a:gd name="T0" fmla="*/ 4 w 65"/>
                  <a:gd name="T1" fmla="*/ 15 h 15"/>
                  <a:gd name="T2" fmla="*/ 62 w 65"/>
                  <a:gd name="T3" fmla="*/ 6 h 15"/>
                  <a:gd name="T4" fmla="*/ 65 w 65"/>
                  <a:gd name="T5" fmla="*/ 3 h 15"/>
                  <a:gd name="T6" fmla="*/ 61 w 65"/>
                  <a:gd name="T7" fmla="*/ 0 h 15"/>
                  <a:gd name="T8" fmla="*/ 3 w 65"/>
                  <a:gd name="T9" fmla="*/ 8 h 15"/>
                  <a:gd name="T10" fmla="*/ 0 w 65"/>
                  <a:gd name="T11" fmla="*/ 12 h 15"/>
                  <a:gd name="T12" fmla="*/ 4 w 65"/>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5" h="15">
                    <a:moveTo>
                      <a:pt x="4" y="15"/>
                    </a:moveTo>
                    <a:lnTo>
                      <a:pt x="62" y="6"/>
                    </a:lnTo>
                    <a:cubicBezTo>
                      <a:pt x="64" y="6"/>
                      <a:pt x="65" y="4"/>
                      <a:pt x="65" y="3"/>
                    </a:cubicBezTo>
                    <a:cubicBezTo>
                      <a:pt x="64" y="1"/>
                      <a:pt x="63" y="0"/>
                      <a:pt x="61" y="0"/>
                    </a:cubicBezTo>
                    <a:lnTo>
                      <a:pt x="3" y="8"/>
                    </a:lnTo>
                    <a:cubicBezTo>
                      <a:pt x="1" y="8"/>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4" name="Freeform 507">
                <a:extLst>
                  <a:ext uri="{FF2B5EF4-FFF2-40B4-BE49-F238E27FC236}">
                    <a16:creationId xmlns:a16="http://schemas.microsoft.com/office/drawing/2014/main" id="{3B7706F6-BF8B-48D5-AC7E-A742077CB276}"/>
                  </a:ext>
                </a:extLst>
              </p:cNvPr>
              <p:cNvSpPr>
                <a:spLocks/>
              </p:cNvSpPr>
              <p:nvPr/>
            </p:nvSpPr>
            <p:spPr bwMode="auto">
              <a:xfrm>
                <a:off x="4485" y="4510"/>
                <a:ext cx="61" cy="12"/>
              </a:xfrm>
              <a:custGeom>
                <a:avLst/>
                <a:gdLst>
                  <a:gd name="T0" fmla="*/ 4 w 108"/>
                  <a:gd name="T1" fmla="*/ 21 h 21"/>
                  <a:gd name="T2" fmla="*/ 105 w 108"/>
                  <a:gd name="T3" fmla="*/ 7 h 21"/>
                  <a:gd name="T4" fmla="*/ 107 w 108"/>
                  <a:gd name="T5" fmla="*/ 3 h 21"/>
                  <a:gd name="T6" fmla="*/ 104 w 108"/>
                  <a:gd name="T7" fmla="*/ 0 h 21"/>
                  <a:gd name="T8" fmla="*/ 3 w 108"/>
                  <a:gd name="T9" fmla="*/ 15 h 21"/>
                  <a:gd name="T10" fmla="*/ 0 w 108"/>
                  <a:gd name="T11" fmla="*/ 18 h 21"/>
                  <a:gd name="T12" fmla="*/ 4 w 10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8" h="21">
                    <a:moveTo>
                      <a:pt x="4" y="21"/>
                    </a:moveTo>
                    <a:lnTo>
                      <a:pt x="105" y="7"/>
                    </a:lnTo>
                    <a:cubicBezTo>
                      <a:pt x="106" y="7"/>
                      <a:pt x="108" y="5"/>
                      <a:pt x="107" y="3"/>
                    </a:cubicBezTo>
                    <a:cubicBezTo>
                      <a:pt x="107" y="1"/>
                      <a:pt x="106" y="0"/>
                      <a:pt x="104" y="0"/>
                    </a:cubicBezTo>
                    <a:lnTo>
                      <a:pt x="3" y="15"/>
                    </a:lnTo>
                    <a:cubicBezTo>
                      <a:pt x="1" y="15"/>
                      <a:pt x="0" y="17"/>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5" name="Freeform 508">
                <a:extLst>
                  <a:ext uri="{FF2B5EF4-FFF2-40B4-BE49-F238E27FC236}">
                    <a16:creationId xmlns:a16="http://schemas.microsoft.com/office/drawing/2014/main" id="{D6E65EC4-53F5-4F45-9A69-E11867F875A9}"/>
                  </a:ext>
                </a:extLst>
              </p:cNvPr>
              <p:cNvSpPr>
                <a:spLocks/>
              </p:cNvSpPr>
              <p:nvPr/>
            </p:nvSpPr>
            <p:spPr bwMode="auto">
              <a:xfrm>
                <a:off x="4426" y="4521"/>
                <a:ext cx="39" cy="9"/>
              </a:xfrm>
              <a:custGeom>
                <a:avLst/>
                <a:gdLst>
                  <a:gd name="T0" fmla="*/ 4 w 70"/>
                  <a:gd name="T1" fmla="*/ 16 h 16"/>
                  <a:gd name="T2" fmla="*/ 67 w 70"/>
                  <a:gd name="T3" fmla="*/ 7 h 16"/>
                  <a:gd name="T4" fmla="*/ 70 w 70"/>
                  <a:gd name="T5" fmla="*/ 3 h 16"/>
                  <a:gd name="T6" fmla="*/ 66 w 70"/>
                  <a:gd name="T7" fmla="*/ 1 h 16"/>
                  <a:gd name="T8" fmla="*/ 3 w 70"/>
                  <a:gd name="T9" fmla="*/ 9 h 16"/>
                  <a:gd name="T10" fmla="*/ 0 w 70"/>
                  <a:gd name="T11" fmla="*/ 13 h 16"/>
                  <a:gd name="T12" fmla="*/ 4 w 7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0" h="16">
                    <a:moveTo>
                      <a:pt x="4" y="16"/>
                    </a:moveTo>
                    <a:lnTo>
                      <a:pt x="67" y="7"/>
                    </a:lnTo>
                    <a:cubicBezTo>
                      <a:pt x="69" y="7"/>
                      <a:pt x="70" y="5"/>
                      <a:pt x="70" y="3"/>
                    </a:cubicBezTo>
                    <a:cubicBezTo>
                      <a:pt x="70" y="2"/>
                      <a:pt x="68" y="0"/>
                      <a:pt x="66" y="1"/>
                    </a:cubicBezTo>
                    <a:lnTo>
                      <a:pt x="3" y="9"/>
                    </a:lnTo>
                    <a:cubicBezTo>
                      <a:pt x="1" y="10"/>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6" name="Freeform 509">
                <a:extLst>
                  <a:ext uri="{FF2B5EF4-FFF2-40B4-BE49-F238E27FC236}">
                    <a16:creationId xmlns:a16="http://schemas.microsoft.com/office/drawing/2014/main" id="{380BD621-2312-457F-8931-F21982B862B0}"/>
                  </a:ext>
                </a:extLst>
              </p:cNvPr>
              <p:cNvSpPr>
                <a:spLocks/>
              </p:cNvSpPr>
              <p:nvPr/>
            </p:nvSpPr>
            <p:spPr bwMode="auto">
              <a:xfrm>
                <a:off x="4486" y="4515"/>
                <a:ext cx="60" cy="12"/>
              </a:xfrm>
              <a:custGeom>
                <a:avLst/>
                <a:gdLst>
                  <a:gd name="T0" fmla="*/ 4 w 107"/>
                  <a:gd name="T1" fmla="*/ 21 h 21"/>
                  <a:gd name="T2" fmla="*/ 104 w 107"/>
                  <a:gd name="T3" fmla="*/ 6 h 21"/>
                  <a:gd name="T4" fmla="*/ 106 w 107"/>
                  <a:gd name="T5" fmla="*/ 3 h 21"/>
                  <a:gd name="T6" fmla="*/ 103 w 107"/>
                  <a:gd name="T7" fmla="*/ 0 h 21"/>
                  <a:gd name="T8" fmla="*/ 3 w 107"/>
                  <a:gd name="T9" fmla="*/ 15 h 21"/>
                  <a:gd name="T10" fmla="*/ 0 w 107"/>
                  <a:gd name="T11" fmla="*/ 18 h 21"/>
                  <a:gd name="T12" fmla="*/ 4 w 107"/>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7" h="21">
                    <a:moveTo>
                      <a:pt x="4" y="21"/>
                    </a:moveTo>
                    <a:lnTo>
                      <a:pt x="104" y="6"/>
                    </a:lnTo>
                    <a:cubicBezTo>
                      <a:pt x="105" y="6"/>
                      <a:pt x="107" y="4"/>
                      <a:pt x="106" y="3"/>
                    </a:cubicBezTo>
                    <a:cubicBezTo>
                      <a:pt x="106" y="1"/>
                      <a:pt x="104" y="0"/>
                      <a:pt x="103" y="0"/>
                    </a:cubicBezTo>
                    <a:lnTo>
                      <a:pt x="3" y="15"/>
                    </a:lnTo>
                    <a:cubicBezTo>
                      <a:pt x="1" y="15"/>
                      <a:pt x="0" y="17"/>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7" name="Freeform 510">
                <a:extLst>
                  <a:ext uri="{FF2B5EF4-FFF2-40B4-BE49-F238E27FC236}">
                    <a16:creationId xmlns:a16="http://schemas.microsoft.com/office/drawing/2014/main" id="{0F344369-A8C1-4368-8B47-F996D32F9FB5}"/>
                  </a:ext>
                </a:extLst>
              </p:cNvPr>
              <p:cNvSpPr>
                <a:spLocks/>
              </p:cNvSpPr>
              <p:nvPr/>
            </p:nvSpPr>
            <p:spPr bwMode="auto">
              <a:xfrm>
                <a:off x="4426" y="4527"/>
                <a:ext cx="35" cy="9"/>
              </a:xfrm>
              <a:custGeom>
                <a:avLst/>
                <a:gdLst>
                  <a:gd name="T0" fmla="*/ 4 w 62"/>
                  <a:gd name="T1" fmla="*/ 14 h 15"/>
                  <a:gd name="T2" fmla="*/ 58 w 62"/>
                  <a:gd name="T3" fmla="*/ 7 h 15"/>
                  <a:gd name="T4" fmla="*/ 61 w 62"/>
                  <a:gd name="T5" fmla="*/ 3 h 15"/>
                  <a:gd name="T6" fmla="*/ 58 w 62"/>
                  <a:gd name="T7" fmla="*/ 0 h 15"/>
                  <a:gd name="T8" fmla="*/ 3 w 62"/>
                  <a:gd name="T9" fmla="*/ 8 h 15"/>
                  <a:gd name="T10" fmla="*/ 0 w 62"/>
                  <a:gd name="T11" fmla="*/ 12 h 15"/>
                  <a:gd name="T12" fmla="*/ 4 w 62"/>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62" h="15">
                    <a:moveTo>
                      <a:pt x="4" y="14"/>
                    </a:moveTo>
                    <a:lnTo>
                      <a:pt x="58" y="7"/>
                    </a:lnTo>
                    <a:cubicBezTo>
                      <a:pt x="60" y="6"/>
                      <a:pt x="62" y="5"/>
                      <a:pt x="61" y="3"/>
                    </a:cubicBezTo>
                    <a:cubicBezTo>
                      <a:pt x="61" y="1"/>
                      <a:pt x="59" y="0"/>
                      <a:pt x="58" y="0"/>
                    </a:cubicBezTo>
                    <a:lnTo>
                      <a:pt x="3" y="8"/>
                    </a:lnTo>
                    <a:cubicBezTo>
                      <a:pt x="1" y="8"/>
                      <a:pt x="0" y="10"/>
                      <a:pt x="0" y="12"/>
                    </a:cubicBezTo>
                    <a:cubicBezTo>
                      <a:pt x="1" y="13"/>
                      <a:pt x="2" y="15"/>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8" name="Freeform 511">
                <a:extLst>
                  <a:ext uri="{FF2B5EF4-FFF2-40B4-BE49-F238E27FC236}">
                    <a16:creationId xmlns:a16="http://schemas.microsoft.com/office/drawing/2014/main" id="{D08EDEC5-DB22-467B-BD2A-C11C83C27DC7}"/>
                  </a:ext>
                </a:extLst>
              </p:cNvPr>
              <p:cNvSpPr>
                <a:spLocks/>
              </p:cNvSpPr>
              <p:nvPr/>
            </p:nvSpPr>
            <p:spPr bwMode="auto">
              <a:xfrm>
                <a:off x="4491" y="4521"/>
                <a:ext cx="55" cy="11"/>
              </a:xfrm>
              <a:custGeom>
                <a:avLst/>
                <a:gdLst>
                  <a:gd name="T0" fmla="*/ 4 w 97"/>
                  <a:gd name="T1" fmla="*/ 19 h 20"/>
                  <a:gd name="T2" fmla="*/ 94 w 97"/>
                  <a:gd name="T3" fmla="*/ 7 h 20"/>
                  <a:gd name="T4" fmla="*/ 96 w 97"/>
                  <a:gd name="T5" fmla="*/ 3 h 20"/>
                  <a:gd name="T6" fmla="*/ 93 w 97"/>
                  <a:gd name="T7" fmla="*/ 0 h 20"/>
                  <a:gd name="T8" fmla="*/ 3 w 97"/>
                  <a:gd name="T9" fmla="*/ 13 h 20"/>
                  <a:gd name="T10" fmla="*/ 0 w 97"/>
                  <a:gd name="T11" fmla="*/ 17 h 20"/>
                  <a:gd name="T12" fmla="*/ 4 w 97"/>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97" h="20">
                    <a:moveTo>
                      <a:pt x="4" y="19"/>
                    </a:moveTo>
                    <a:lnTo>
                      <a:pt x="94" y="7"/>
                    </a:lnTo>
                    <a:cubicBezTo>
                      <a:pt x="95" y="6"/>
                      <a:pt x="97" y="5"/>
                      <a:pt x="96" y="3"/>
                    </a:cubicBezTo>
                    <a:cubicBezTo>
                      <a:pt x="96" y="1"/>
                      <a:pt x="95" y="0"/>
                      <a:pt x="93" y="0"/>
                    </a:cubicBezTo>
                    <a:lnTo>
                      <a:pt x="3" y="13"/>
                    </a:lnTo>
                    <a:cubicBezTo>
                      <a:pt x="1" y="13"/>
                      <a:pt x="0" y="15"/>
                      <a:pt x="0" y="17"/>
                    </a:cubicBezTo>
                    <a:cubicBezTo>
                      <a:pt x="0" y="18"/>
                      <a:pt x="2"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19" name="Freeform 512">
                <a:extLst>
                  <a:ext uri="{FF2B5EF4-FFF2-40B4-BE49-F238E27FC236}">
                    <a16:creationId xmlns:a16="http://schemas.microsoft.com/office/drawing/2014/main" id="{4C384FDC-9A98-4731-924B-CB12E24F87F9}"/>
                  </a:ext>
                </a:extLst>
              </p:cNvPr>
              <p:cNvSpPr>
                <a:spLocks/>
              </p:cNvSpPr>
              <p:nvPr/>
            </p:nvSpPr>
            <p:spPr bwMode="auto">
              <a:xfrm>
                <a:off x="4426" y="4533"/>
                <a:ext cx="31" cy="8"/>
              </a:xfrm>
              <a:custGeom>
                <a:avLst/>
                <a:gdLst>
                  <a:gd name="T0" fmla="*/ 4 w 55"/>
                  <a:gd name="T1" fmla="*/ 14 h 14"/>
                  <a:gd name="T2" fmla="*/ 52 w 55"/>
                  <a:gd name="T3" fmla="*/ 7 h 14"/>
                  <a:gd name="T4" fmla="*/ 55 w 55"/>
                  <a:gd name="T5" fmla="*/ 3 h 14"/>
                  <a:gd name="T6" fmla="*/ 51 w 55"/>
                  <a:gd name="T7" fmla="*/ 0 h 14"/>
                  <a:gd name="T8" fmla="*/ 3 w 55"/>
                  <a:gd name="T9" fmla="*/ 7 h 14"/>
                  <a:gd name="T10" fmla="*/ 0 w 55"/>
                  <a:gd name="T11" fmla="*/ 11 h 14"/>
                  <a:gd name="T12" fmla="*/ 4 w 55"/>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5" h="14">
                    <a:moveTo>
                      <a:pt x="4" y="14"/>
                    </a:moveTo>
                    <a:lnTo>
                      <a:pt x="52" y="7"/>
                    </a:lnTo>
                    <a:cubicBezTo>
                      <a:pt x="54" y="7"/>
                      <a:pt x="55" y="5"/>
                      <a:pt x="55" y="3"/>
                    </a:cubicBezTo>
                    <a:cubicBezTo>
                      <a:pt x="54" y="1"/>
                      <a:pt x="53" y="0"/>
                      <a:pt x="51" y="0"/>
                    </a:cubicBezTo>
                    <a:lnTo>
                      <a:pt x="3" y="7"/>
                    </a:lnTo>
                    <a:cubicBezTo>
                      <a:pt x="1" y="7"/>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0" name="Freeform 513">
                <a:extLst>
                  <a:ext uri="{FF2B5EF4-FFF2-40B4-BE49-F238E27FC236}">
                    <a16:creationId xmlns:a16="http://schemas.microsoft.com/office/drawing/2014/main" id="{CA531533-6B17-4998-891A-CA66445447F7}"/>
                  </a:ext>
                </a:extLst>
              </p:cNvPr>
              <p:cNvSpPr>
                <a:spLocks/>
              </p:cNvSpPr>
              <p:nvPr/>
            </p:nvSpPr>
            <p:spPr bwMode="auto">
              <a:xfrm>
                <a:off x="4495" y="4526"/>
                <a:ext cx="51" cy="10"/>
              </a:xfrm>
              <a:custGeom>
                <a:avLst/>
                <a:gdLst>
                  <a:gd name="T0" fmla="*/ 4 w 90"/>
                  <a:gd name="T1" fmla="*/ 18 h 18"/>
                  <a:gd name="T2" fmla="*/ 87 w 90"/>
                  <a:gd name="T3" fmla="*/ 7 h 18"/>
                  <a:gd name="T4" fmla="*/ 90 w 90"/>
                  <a:gd name="T5" fmla="*/ 3 h 18"/>
                  <a:gd name="T6" fmla="*/ 86 w 90"/>
                  <a:gd name="T7" fmla="*/ 0 h 18"/>
                  <a:gd name="T8" fmla="*/ 4 w 90"/>
                  <a:gd name="T9" fmla="*/ 11 h 18"/>
                  <a:gd name="T10" fmla="*/ 1 w 90"/>
                  <a:gd name="T11" fmla="*/ 15 h 18"/>
                  <a:gd name="T12" fmla="*/ 4 w 9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90" h="18">
                    <a:moveTo>
                      <a:pt x="4" y="18"/>
                    </a:moveTo>
                    <a:lnTo>
                      <a:pt x="87" y="7"/>
                    </a:lnTo>
                    <a:cubicBezTo>
                      <a:pt x="89" y="7"/>
                      <a:pt x="90" y="5"/>
                      <a:pt x="90" y="3"/>
                    </a:cubicBezTo>
                    <a:cubicBezTo>
                      <a:pt x="89" y="1"/>
                      <a:pt x="88" y="0"/>
                      <a:pt x="86" y="0"/>
                    </a:cubicBezTo>
                    <a:lnTo>
                      <a:pt x="4" y="11"/>
                    </a:lnTo>
                    <a:cubicBezTo>
                      <a:pt x="2" y="12"/>
                      <a:pt x="0" y="13"/>
                      <a:pt x="1" y="15"/>
                    </a:cubicBezTo>
                    <a:cubicBezTo>
                      <a:pt x="1" y="17"/>
                      <a:pt x="3"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1" name="Freeform 514">
                <a:extLst>
                  <a:ext uri="{FF2B5EF4-FFF2-40B4-BE49-F238E27FC236}">
                    <a16:creationId xmlns:a16="http://schemas.microsoft.com/office/drawing/2014/main" id="{E0E38F12-9C8A-45F9-AC8B-39825FA78B28}"/>
                  </a:ext>
                </a:extLst>
              </p:cNvPr>
              <p:cNvSpPr>
                <a:spLocks/>
              </p:cNvSpPr>
              <p:nvPr/>
            </p:nvSpPr>
            <p:spPr bwMode="auto">
              <a:xfrm>
                <a:off x="4464" y="4535"/>
                <a:ext cx="17" cy="6"/>
              </a:xfrm>
              <a:custGeom>
                <a:avLst/>
                <a:gdLst>
                  <a:gd name="T0" fmla="*/ 4 w 30"/>
                  <a:gd name="T1" fmla="*/ 9 h 10"/>
                  <a:gd name="T2" fmla="*/ 27 w 30"/>
                  <a:gd name="T3" fmla="*/ 6 h 10"/>
                  <a:gd name="T4" fmla="*/ 30 w 30"/>
                  <a:gd name="T5" fmla="*/ 3 h 10"/>
                  <a:gd name="T6" fmla="*/ 26 w 30"/>
                  <a:gd name="T7" fmla="*/ 0 h 10"/>
                  <a:gd name="T8" fmla="*/ 3 w 30"/>
                  <a:gd name="T9" fmla="*/ 3 h 10"/>
                  <a:gd name="T10" fmla="*/ 0 w 30"/>
                  <a:gd name="T11" fmla="*/ 7 h 10"/>
                  <a:gd name="T12" fmla="*/ 4 w 30"/>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30" h="10">
                    <a:moveTo>
                      <a:pt x="4" y="9"/>
                    </a:moveTo>
                    <a:lnTo>
                      <a:pt x="27" y="6"/>
                    </a:lnTo>
                    <a:cubicBezTo>
                      <a:pt x="29" y="6"/>
                      <a:pt x="30" y="4"/>
                      <a:pt x="30" y="3"/>
                    </a:cubicBezTo>
                    <a:cubicBezTo>
                      <a:pt x="30" y="1"/>
                      <a:pt x="28" y="0"/>
                      <a:pt x="26" y="0"/>
                    </a:cubicBezTo>
                    <a:lnTo>
                      <a:pt x="3" y="3"/>
                    </a:lnTo>
                    <a:cubicBezTo>
                      <a:pt x="1" y="3"/>
                      <a:pt x="0" y="5"/>
                      <a:pt x="0" y="7"/>
                    </a:cubicBezTo>
                    <a:cubicBezTo>
                      <a:pt x="0" y="8"/>
                      <a:pt x="2" y="10"/>
                      <a:pt x="4"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2" name="Freeform 515">
                <a:extLst>
                  <a:ext uri="{FF2B5EF4-FFF2-40B4-BE49-F238E27FC236}">
                    <a16:creationId xmlns:a16="http://schemas.microsoft.com/office/drawing/2014/main" id="{3A0BB4CB-BA4D-4D01-B6E4-B71402DC6D0C}"/>
                  </a:ext>
                </a:extLst>
              </p:cNvPr>
              <p:cNvSpPr>
                <a:spLocks/>
              </p:cNvSpPr>
              <p:nvPr/>
            </p:nvSpPr>
            <p:spPr bwMode="auto">
              <a:xfrm>
                <a:off x="4426" y="4538"/>
                <a:ext cx="28" cy="8"/>
              </a:xfrm>
              <a:custGeom>
                <a:avLst/>
                <a:gdLst>
                  <a:gd name="T0" fmla="*/ 4 w 50"/>
                  <a:gd name="T1" fmla="*/ 13 h 14"/>
                  <a:gd name="T2" fmla="*/ 47 w 50"/>
                  <a:gd name="T3" fmla="*/ 7 h 14"/>
                  <a:gd name="T4" fmla="*/ 49 w 50"/>
                  <a:gd name="T5" fmla="*/ 3 h 14"/>
                  <a:gd name="T6" fmla="*/ 46 w 50"/>
                  <a:gd name="T7" fmla="*/ 1 h 14"/>
                  <a:gd name="T8" fmla="*/ 3 w 50"/>
                  <a:gd name="T9" fmla="*/ 7 h 14"/>
                  <a:gd name="T10" fmla="*/ 0 w 50"/>
                  <a:gd name="T11" fmla="*/ 11 h 14"/>
                  <a:gd name="T12" fmla="*/ 4 w 5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50" h="14">
                    <a:moveTo>
                      <a:pt x="4" y="13"/>
                    </a:moveTo>
                    <a:lnTo>
                      <a:pt x="47" y="7"/>
                    </a:lnTo>
                    <a:cubicBezTo>
                      <a:pt x="48" y="7"/>
                      <a:pt x="50" y="5"/>
                      <a:pt x="49" y="3"/>
                    </a:cubicBezTo>
                    <a:cubicBezTo>
                      <a:pt x="49" y="2"/>
                      <a:pt x="48" y="0"/>
                      <a:pt x="46" y="1"/>
                    </a:cubicBezTo>
                    <a:lnTo>
                      <a:pt x="3" y="7"/>
                    </a:lnTo>
                    <a:cubicBezTo>
                      <a:pt x="1" y="7"/>
                      <a:pt x="0" y="9"/>
                      <a:pt x="0" y="11"/>
                    </a:cubicBezTo>
                    <a:cubicBezTo>
                      <a:pt x="1" y="12"/>
                      <a:pt x="2" y="14"/>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3" name="Freeform 516">
                <a:extLst>
                  <a:ext uri="{FF2B5EF4-FFF2-40B4-BE49-F238E27FC236}">
                    <a16:creationId xmlns:a16="http://schemas.microsoft.com/office/drawing/2014/main" id="{EADFCF3C-A11D-433E-BBF8-30A22D499067}"/>
                  </a:ext>
                </a:extLst>
              </p:cNvPr>
              <p:cNvSpPr>
                <a:spLocks/>
              </p:cNvSpPr>
              <p:nvPr/>
            </p:nvSpPr>
            <p:spPr bwMode="auto">
              <a:xfrm>
                <a:off x="4501" y="4532"/>
                <a:ext cx="45" cy="9"/>
              </a:xfrm>
              <a:custGeom>
                <a:avLst/>
                <a:gdLst>
                  <a:gd name="T0" fmla="*/ 4 w 80"/>
                  <a:gd name="T1" fmla="*/ 15 h 15"/>
                  <a:gd name="T2" fmla="*/ 77 w 80"/>
                  <a:gd name="T3" fmla="*/ 6 h 15"/>
                  <a:gd name="T4" fmla="*/ 80 w 80"/>
                  <a:gd name="T5" fmla="*/ 3 h 15"/>
                  <a:gd name="T6" fmla="*/ 76 w 80"/>
                  <a:gd name="T7" fmla="*/ 0 h 15"/>
                  <a:gd name="T8" fmla="*/ 3 w 80"/>
                  <a:gd name="T9" fmla="*/ 9 h 15"/>
                  <a:gd name="T10" fmla="*/ 0 w 80"/>
                  <a:gd name="T11" fmla="*/ 12 h 15"/>
                  <a:gd name="T12" fmla="*/ 4 w 8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0" h="15">
                    <a:moveTo>
                      <a:pt x="4" y="15"/>
                    </a:moveTo>
                    <a:lnTo>
                      <a:pt x="77" y="6"/>
                    </a:lnTo>
                    <a:cubicBezTo>
                      <a:pt x="79" y="6"/>
                      <a:pt x="80" y="4"/>
                      <a:pt x="80" y="3"/>
                    </a:cubicBezTo>
                    <a:cubicBezTo>
                      <a:pt x="80" y="1"/>
                      <a:pt x="78" y="0"/>
                      <a:pt x="76" y="0"/>
                    </a:cubicBezTo>
                    <a:lnTo>
                      <a:pt x="3" y="9"/>
                    </a:lnTo>
                    <a:cubicBezTo>
                      <a:pt x="1" y="9"/>
                      <a:pt x="0" y="11"/>
                      <a:pt x="0" y="12"/>
                    </a:cubicBezTo>
                    <a:cubicBezTo>
                      <a:pt x="0"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4" name="Freeform 517">
                <a:extLst>
                  <a:ext uri="{FF2B5EF4-FFF2-40B4-BE49-F238E27FC236}">
                    <a16:creationId xmlns:a16="http://schemas.microsoft.com/office/drawing/2014/main" id="{2403CBE6-14FF-46BD-AEDF-0A72EF44BA19}"/>
                  </a:ext>
                </a:extLst>
              </p:cNvPr>
              <p:cNvSpPr>
                <a:spLocks/>
              </p:cNvSpPr>
              <p:nvPr/>
            </p:nvSpPr>
            <p:spPr bwMode="auto">
              <a:xfrm>
                <a:off x="4460" y="4540"/>
                <a:ext cx="24" cy="6"/>
              </a:xfrm>
              <a:custGeom>
                <a:avLst/>
                <a:gdLst>
                  <a:gd name="T0" fmla="*/ 4 w 42"/>
                  <a:gd name="T1" fmla="*/ 11 h 11"/>
                  <a:gd name="T2" fmla="*/ 39 w 42"/>
                  <a:gd name="T3" fmla="*/ 7 h 11"/>
                  <a:gd name="T4" fmla="*/ 42 w 42"/>
                  <a:gd name="T5" fmla="*/ 3 h 11"/>
                  <a:gd name="T6" fmla="*/ 38 w 42"/>
                  <a:gd name="T7" fmla="*/ 0 h 11"/>
                  <a:gd name="T8" fmla="*/ 3 w 42"/>
                  <a:gd name="T9" fmla="*/ 5 h 11"/>
                  <a:gd name="T10" fmla="*/ 0 w 42"/>
                  <a:gd name="T11" fmla="*/ 8 h 11"/>
                  <a:gd name="T12" fmla="*/ 4 w 42"/>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42" h="11">
                    <a:moveTo>
                      <a:pt x="4" y="11"/>
                    </a:moveTo>
                    <a:lnTo>
                      <a:pt x="39" y="7"/>
                    </a:lnTo>
                    <a:cubicBezTo>
                      <a:pt x="41" y="7"/>
                      <a:pt x="42" y="5"/>
                      <a:pt x="42" y="3"/>
                    </a:cubicBezTo>
                    <a:cubicBezTo>
                      <a:pt x="42" y="1"/>
                      <a:pt x="40" y="0"/>
                      <a:pt x="38" y="0"/>
                    </a:cubicBezTo>
                    <a:lnTo>
                      <a:pt x="3" y="5"/>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5" name="Freeform 518">
                <a:extLst>
                  <a:ext uri="{FF2B5EF4-FFF2-40B4-BE49-F238E27FC236}">
                    <a16:creationId xmlns:a16="http://schemas.microsoft.com/office/drawing/2014/main" id="{1B90C504-FFF0-480F-A90B-357C720FDBC4}"/>
                  </a:ext>
                </a:extLst>
              </p:cNvPr>
              <p:cNvSpPr>
                <a:spLocks/>
              </p:cNvSpPr>
              <p:nvPr/>
            </p:nvSpPr>
            <p:spPr bwMode="auto">
              <a:xfrm>
                <a:off x="4425" y="4544"/>
                <a:ext cx="26" cy="7"/>
              </a:xfrm>
              <a:custGeom>
                <a:avLst/>
                <a:gdLst>
                  <a:gd name="T0" fmla="*/ 4 w 45"/>
                  <a:gd name="T1" fmla="*/ 12 h 12"/>
                  <a:gd name="T2" fmla="*/ 42 w 45"/>
                  <a:gd name="T3" fmla="*/ 7 h 12"/>
                  <a:gd name="T4" fmla="*/ 45 w 45"/>
                  <a:gd name="T5" fmla="*/ 3 h 12"/>
                  <a:gd name="T6" fmla="*/ 42 w 45"/>
                  <a:gd name="T7" fmla="*/ 0 h 12"/>
                  <a:gd name="T8" fmla="*/ 3 w 45"/>
                  <a:gd name="T9" fmla="*/ 5 h 12"/>
                  <a:gd name="T10" fmla="*/ 1 w 45"/>
                  <a:gd name="T11" fmla="*/ 9 h 12"/>
                  <a:gd name="T12" fmla="*/ 4 w 45"/>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5" h="12">
                    <a:moveTo>
                      <a:pt x="4" y="12"/>
                    </a:moveTo>
                    <a:lnTo>
                      <a:pt x="42" y="7"/>
                    </a:lnTo>
                    <a:cubicBezTo>
                      <a:pt x="44" y="7"/>
                      <a:pt x="45" y="5"/>
                      <a:pt x="45" y="3"/>
                    </a:cubicBezTo>
                    <a:cubicBezTo>
                      <a:pt x="45" y="1"/>
                      <a:pt x="43" y="0"/>
                      <a:pt x="42" y="0"/>
                    </a:cubicBezTo>
                    <a:lnTo>
                      <a:pt x="3" y="5"/>
                    </a:lnTo>
                    <a:cubicBezTo>
                      <a:pt x="2" y="5"/>
                      <a:pt x="0" y="7"/>
                      <a:pt x="1" y="9"/>
                    </a:cubicBezTo>
                    <a:cubicBezTo>
                      <a:pt x="1" y="11"/>
                      <a:pt x="2" y="12"/>
                      <a:pt x="4"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6" name="Freeform 519">
                <a:extLst>
                  <a:ext uri="{FF2B5EF4-FFF2-40B4-BE49-F238E27FC236}">
                    <a16:creationId xmlns:a16="http://schemas.microsoft.com/office/drawing/2014/main" id="{F5D2E17B-BE2E-4C86-8883-6B892358AB18}"/>
                  </a:ext>
                </a:extLst>
              </p:cNvPr>
              <p:cNvSpPr>
                <a:spLocks/>
              </p:cNvSpPr>
              <p:nvPr/>
            </p:nvSpPr>
            <p:spPr bwMode="auto">
              <a:xfrm>
                <a:off x="4504" y="4538"/>
                <a:ext cx="42" cy="8"/>
              </a:xfrm>
              <a:custGeom>
                <a:avLst/>
                <a:gdLst>
                  <a:gd name="T0" fmla="*/ 4 w 74"/>
                  <a:gd name="T1" fmla="*/ 15 h 15"/>
                  <a:gd name="T2" fmla="*/ 71 w 74"/>
                  <a:gd name="T3" fmla="*/ 7 h 15"/>
                  <a:gd name="T4" fmla="*/ 74 w 74"/>
                  <a:gd name="T5" fmla="*/ 3 h 15"/>
                  <a:gd name="T6" fmla="*/ 70 w 74"/>
                  <a:gd name="T7" fmla="*/ 0 h 15"/>
                  <a:gd name="T8" fmla="*/ 3 w 74"/>
                  <a:gd name="T9" fmla="*/ 8 h 15"/>
                  <a:gd name="T10" fmla="*/ 0 w 74"/>
                  <a:gd name="T11" fmla="*/ 12 h 15"/>
                  <a:gd name="T12" fmla="*/ 4 w 74"/>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4" h="15">
                    <a:moveTo>
                      <a:pt x="4" y="15"/>
                    </a:moveTo>
                    <a:lnTo>
                      <a:pt x="71" y="7"/>
                    </a:lnTo>
                    <a:cubicBezTo>
                      <a:pt x="73" y="6"/>
                      <a:pt x="74" y="5"/>
                      <a:pt x="74" y="3"/>
                    </a:cubicBezTo>
                    <a:cubicBezTo>
                      <a:pt x="74" y="1"/>
                      <a:pt x="72" y="0"/>
                      <a:pt x="70" y="0"/>
                    </a:cubicBezTo>
                    <a:lnTo>
                      <a:pt x="3" y="8"/>
                    </a:lnTo>
                    <a:cubicBezTo>
                      <a:pt x="1" y="9"/>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7" name="Freeform 520">
                <a:extLst>
                  <a:ext uri="{FF2B5EF4-FFF2-40B4-BE49-F238E27FC236}">
                    <a16:creationId xmlns:a16="http://schemas.microsoft.com/office/drawing/2014/main" id="{1BD0C527-3D76-4BCC-A63F-81DC5CB80BB4}"/>
                  </a:ext>
                </a:extLst>
              </p:cNvPr>
              <p:cNvSpPr>
                <a:spLocks/>
              </p:cNvSpPr>
              <p:nvPr/>
            </p:nvSpPr>
            <p:spPr bwMode="auto">
              <a:xfrm>
                <a:off x="4458" y="4545"/>
                <a:ext cx="29" cy="7"/>
              </a:xfrm>
              <a:custGeom>
                <a:avLst/>
                <a:gdLst>
                  <a:gd name="T0" fmla="*/ 3 w 51"/>
                  <a:gd name="T1" fmla="*/ 12 h 12"/>
                  <a:gd name="T2" fmla="*/ 48 w 51"/>
                  <a:gd name="T3" fmla="*/ 7 h 12"/>
                  <a:gd name="T4" fmla="*/ 51 w 51"/>
                  <a:gd name="T5" fmla="*/ 3 h 12"/>
                  <a:gd name="T6" fmla="*/ 47 w 51"/>
                  <a:gd name="T7" fmla="*/ 0 h 12"/>
                  <a:gd name="T8" fmla="*/ 3 w 51"/>
                  <a:gd name="T9" fmla="*/ 6 h 12"/>
                  <a:gd name="T10" fmla="*/ 0 w 51"/>
                  <a:gd name="T11" fmla="*/ 9 h 12"/>
                  <a:gd name="T12" fmla="*/ 3 w 5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51" h="12">
                    <a:moveTo>
                      <a:pt x="3" y="12"/>
                    </a:moveTo>
                    <a:lnTo>
                      <a:pt x="48" y="7"/>
                    </a:lnTo>
                    <a:cubicBezTo>
                      <a:pt x="50" y="6"/>
                      <a:pt x="51" y="5"/>
                      <a:pt x="51" y="3"/>
                    </a:cubicBezTo>
                    <a:cubicBezTo>
                      <a:pt x="51" y="1"/>
                      <a:pt x="49" y="0"/>
                      <a:pt x="47" y="0"/>
                    </a:cubicBezTo>
                    <a:lnTo>
                      <a:pt x="3" y="6"/>
                    </a:lnTo>
                    <a:cubicBezTo>
                      <a:pt x="1" y="6"/>
                      <a:pt x="0" y="7"/>
                      <a:pt x="0" y="9"/>
                    </a:cubicBezTo>
                    <a:cubicBezTo>
                      <a:pt x="0" y="11"/>
                      <a:pt x="2" y="12"/>
                      <a:pt x="3"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8" name="Freeform 521">
                <a:extLst>
                  <a:ext uri="{FF2B5EF4-FFF2-40B4-BE49-F238E27FC236}">
                    <a16:creationId xmlns:a16="http://schemas.microsoft.com/office/drawing/2014/main" id="{F0AC49A9-CEA6-43E4-B2EC-B919E6ED5431}"/>
                  </a:ext>
                </a:extLst>
              </p:cNvPr>
              <p:cNvSpPr>
                <a:spLocks/>
              </p:cNvSpPr>
              <p:nvPr/>
            </p:nvSpPr>
            <p:spPr bwMode="auto">
              <a:xfrm>
                <a:off x="4426" y="4550"/>
                <a:ext cx="22" cy="6"/>
              </a:xfrm>
              <a:custGeom>
                <a:avLst/>
                <a:gdLst>
                  <a:gd name="T0" fmla="*/ 4 w 38"/>
                  <a:gd name="T1" fmla="*/ 11 h 11"/>
                  <a:gd name="T2" fmla="*/ 35 w 38"/>
                  <a:gd name="T3" fmla="*/ 7 h 11"/>
                  <a:gd name="T4" fmla="*/ 38 w 38"/>
                  <a:gd name="T5" fmla="*/ 3 h 11"/>
                  <a:gd name="T6" fmla="*/ 34 w 38"/>
                  <a:gd name="T7" fmla="*/ 1 h 11"/>
                  <a:gd name="T8" fmla="*/ 3 w 38"/>
                  <a:gd name="T9" fmla="*/ 5 h 11"/>
                  <a:gd name="T10" fmla="*/ 0 w 38"/>
                  <a:gd name="T11" fmla="*/ 8 h 11"/>
                  <a:gd name="T12" fmla="*/ 4 w 38"/>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8" h="11">
                    <a:moveTo>
                      <a:pt x="4" y="11"/>
                    </a:moveTo>
                    <a:lnTo>
                      <a:pt x="35" y="7"/>
                    </a:lnTo>
                    <a:cubicBezTo>
                      <a:pt x="37" y="7"/>
                      <a:pt x="38" y="5"/>
                      <a:pt x="38" y="3"/>
                    </a:cubicBezTo>
                    <a:cubicBezTo>
                      <a:pt x="38" y="2"/>
                      <a:pt x="36" y="0"/>
                      <a:pt x="34" y="1"/>
                    </a:cubicBezTo>
                    <a:lnTo>
                      <a:pt x="3" y="5"/>
                    </a:lnTo>
                    <a:cubicBezTo>
                      <a:pt x="1" y="5"/>
                      <a:pt x="0" y="6"/>
                      <a:pt x="0" y="8"/>
                    </a:cubicBezTo>
                    <a:cubicBezTo>
                      <a:pt x="0"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29" name="Freeform 522">
                <a:extLst>
                  <a:ext uri="{FF2B5EF4-FFF2-40B4-BE49-F238E27FC236}">
                    <a16:creationId xmlns:a16="http://schemas.microsoft.com/office/drawing/2014/main" id="{C29430E8-DF1D-4F14-B789-38F8053DC5A5}"/>
                  </a:ext>
                </a:extLst>
              </p:cNvPr>
              <p:cNvSpPr>
                <a:spLocks/>
              </p:cNvSpPr>
              <p:nvPr/>
            </p:nvSpPr>
            <p:spPr bwMode="auto">
              <a:xfrm>
                <a:off x="4515" y="4543"/>
                <a:ext cx="31" cy="7"/>
              </a:xfrm>
              <a:custGeom>
                <a:avLst/>
                <a:gdLst>
                  <a:gd name="T0" fmla="*/ 4 w 56"/>
                  <a:gd name="T1" fmla="*/ 13 h 13"/>
                  <a:gd name="T2" fmla="*/ 53 w 56"/>
                  <a:gd name="T3" fmla="*/ 7 h 13"/>
                  <a:gd name="T4" fmla="*/ 56 w 56"/>
                  <a:gd name="T5" fmla="*/ 3 h 13"/>
                  <a:gd name="T6" fmla="*/ 52 w 56"/>
                  <a:gd name="T7" fmla="*/ 0 h 13"/>
                  <a:gd name="T8" fmla="*/ 3 w 56"/>
                  <a:gd name="T9" fmla="*/ 6 h 13"/>
                  <a:gd name="T10" fmla="*/ 0 w 56"/>
                  <a:gd name="T11" fmla="*/ 10 h 13"/>
                  <a:gd name="T12" fmla="*/ 4 w 5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56" h="13">
                    <a:moveTo>
                      <a:pt x="4" y="13"/>
                    </a:moveTo>
                    <a:lnTo>
                      <a:pt x="53" y="7"/>
                    </a:lnTo>
                    <a:cubicBezTo>
                      <a:pt x="55" y="7"/>
                      <a:pt x="56" y="5"/>
                      <a:pt x="56" y="3"/>
                    </a:cubicBezTo>
                    <a:cubicBezTo>
                      <a:pt x="56" y="1"/>
                      <a:pt x="54" y="0"/>
                      <a:pt x="52" y="0"/>
                    </a:cubicBezTo>
                    <a:lnTo>
                      <a:pt x="3" y="6"/>
                    </a:lnTo>
                    <a:cubicBezTo>
                      <a:pt x="1" y="7"/>
                      <a:pt x="0" y="8"/>
                      <a:pt x="0" y="10"/>
                    </a:cubicBezTo>
                    <a:cubicBezTo>
                      <a:pt x="0" y="12"/>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0" name="Freeform 523">
                <a:extLst>
                  <a:ext uri="{FF2B5EF4-FFF2-40B4-BE49-F238E27FC236}">
                    <a16:creationId xmlns:a16="http://schemas.microsoft.com/office/drawing/2014/main" id="{622E14E5-909C-4E9C-BB58-05B50E691C30}"/>
                  </a:ext>
                </a:extLst>
              </p:cNvPr>
              <p:cNvSpPr>
                <a:spLocks/>
              </p:cNvSpPr>
              <p:nvPr/>
            </p:nvSpPr>
            <p:spPr bwMode="auto">
              <a:xfrm>
                <a:off x="4455" y="4550"/>
                <a:ext cx="38" cy="7"/>
              </a:xfrm>
              <a:custGeom>
                <a:avLst/>
                <a:gdLst>
                  <a:gd name="T0" fmla="*/ 4 w 67"/>
                  <a:gd name="T1" fmla="*/ 14 h 14"/>
                  <a:gd name="T2" fmla="*/ 64 w 67"/>
                  <a:gd name="T3" fmla="*/ 7 h 14"/>
                  <a:gd name="T4" fmla="*/ 67 w 67"/>
                  <a:gd name="T5" fmla="*/ 3 h 14"/>
                  <a:gd name="T6" fmla="*/ 63 w 67"/>
                  <a:gd name="T7" fmla="*/ 0 h 14"/>
                  <a:gd name="T8" fmla="*/ 3 w 67"/>
                  <a:gd name="T9" fmla="*/ 8 h 14"/>
                  <a:gd name="T10" fmla="*/ 0 w 67"/>
                  <a:gd name="T11" fmla="*/ 11 h 14"/>
                  <a:gd name="T12" fmla="*/ 4 w 67"/>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7" h="14">
                    <a:moveTo>
                      <a:pt x="4" y="14"/>
                    </a:moveTo>
                    <a:lnTo>
                      <a:pt x="64" y="7"/>
                    </a:lnTo>
                    <a:cubicBezTo>
                      <a:pt x="66" y="6"/>
                      <a:pt x="67" y="5"/>
                      <a:pt x="67" y="3"/>
                    </a:cubicBezTo>
                    <a:cubicBezTo>
                      <a:pt x="67" y="1"/>
                      <a:pt x="65" y="0"/>
                      <a:pt x="63" y="0"/>
                    </a:cubicBezTo>
                    <a:lnTo>
                      <a:pt x="3" y="8"/>
                    </a:lnTo>
                    <a:cubicBezTo>
                      <a:pt x="1" y="8"/>
                      <a:pt x="0" y="10"/>
                      <a:pt x="0"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1" name="Freeform 524">
                <a:extLst>
                  <a:ext uri="{FF2B5EF4-FFF2-40B4-BE49-F238E27FC236}">
                    <a16:creationId xmlns:a16="http://schemas.microsoft.com/office/drawing/2014/main" id="{78D2EF6F-B41F-45BD-9FCB-A0BA2AC719EA}"/>
                  </a:ext>
                </a:extLst>
              </p:cNvPr>
              <p:cNvSpPr>
                <a:spLocks/>
              </p:cNvSpPr>
              <p:nvPr/>
            </p:nvSpPr>
            <p:spPr bwMode="auto">
              <a:xfrm>
                <a:off x="4425" y="4555"/>
                <a:ext cx="20" cy="6"/>
              </a:xfrm>
              <a:custGeom>
                <a:avLst/>
                <a:gdLst>
                  <a:gd name="T0" fmla="*/ 4 w 35"/>
                  <a:gd name="T1" fmla="*/ 11 h 11"/>
                  <a:gd name="T2" fmla="*/ 32 w 35"/>
                  <a:gd name="T3" fmla="*/ 7 h 11"/>
                  <a:gd name="T4" fmla="*/ 35 w 35"/>
                  <a:gd name="T5" fmla="*/ 4 h 11"/>
                  <a:gd name="T6" fmla="*/ 31 w 35"/>
                  <a:gd name="T7" fmla="*/ 1 h 11"/>
                  <a:gd name="T8" fmla="*/ 3 w 35"/>
                  <a:gd name="T9" fmla="*/ 4 h 11"/>
                  <a:gd name="T10" fmla="*/ 1 w 35"/>
                  <a:gd name="T11" fmla="*/ 8 h 11"/>
                  <a:gd name="T12" fmla="*/ 4 w 3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5" h="11">
                    <a:moveTo>
                      <a:pt x="4" y="11"/>
                    </a:moveTo>
                    <a:lnTo>
                      <a:pt x="32" y="7"/>
                    </a:lnTo>
                    <a:cubicBezTo>
                      <a:pt x="34" y="7"/>
                      <a:pt x="35" y="5"/>
                      <a:pt x="35" y="4"/>
                    </a:cubicBezTo>
                    <a:cubicBezTo>
                      <a:pt x="35" y="2"/>
                      <a:pt x="33" y="0"/>
                      <a:pt x="31" y="1"/>
                    </a:cubicBezTo>
                    <a:lnTo>
                      <a:pt x="3" y="4"/>
                    </a:lnTo>
                    <a:cubicBezTo>
                      <a:pt x="2" y="4"/>
                      <a:pt x="0" y="6"/>
                      <a:pt x="1" y="8"/>
                    </a:cubicBezTo>
                    <a:cubicBezTo>
                      <a:pt x="1" y="10"/>
                      <a:pt x="2" y="11"/>
                      <a:pt x="4" y="1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2" name="Freeform 525">
                <a:extLst>
                  <a:ext uri="{FF2B5EF4-FFF2-40B4-BE49-F238E27FC236}">
                    <a16:creationId xmlns:a16="http://schemas.microsoft.com/office/drawing/2014/main" id="{67E63AEE-6F2F-47A3-9C8A-38D27814C357}"/>
                  </a:ext>
                </a:extLst>
              </p:cNvPr>
              <p:cNvSpPr>
                <a:spLocks/>
              </p:cNvSpPr>
              <p:nvPr/>
            </p:nvSpPr>
            <p:spPr bwMode="auto">
              <a:xfrm>
                <a:off x="4427" y="4411"/>
                <a:ext cx="93" cy="19"/>
              </a:xfrm>
              <a:custGeom>
                <a:avLst/>
                <a:gdLst>
                  <a:gd name="T0" fmla="*/ 163 w 164"/>
                  <a:gd name="T1" fmla="*/ 0 h 33"/>
                  <a:gd name="T2" fmla="*/ 0 w 164"/>
                  <a:gd name="T3" fmla="*/ 26 h 33"/>
                  <a:gd name="T4" fmla="*/ 1 w 164"/>
                  <a:gd name="T5" fmla="*/ 33 h 33"/>
                  <a:gd name="T6" fmla="*/ 164 w 164"/>
                  <a:gd name="T7" fmla="*/ 6 h 33"/>
                </a:gdLst>
                <a:ahLst/>
                <a:cxnLst>
                  <a:cxn ang="0">
                    <a:pos x="T0" y="T1"/>
                  </a:cxn>
                  <a:cxn ang="0">
                    <a:pos x="T2" y="T3"/>
                  </a:cxn>
                  <a:cxn ang="0">
                    <a:pos x="T4" y="T5"/>
                  </a:cxn>
                  <a:cxn ang="0">
                    <a:pos x="T6" y="T7"/>
                  </a:cxn>
                </a:cxnLst>
                <a:rect l="0" t="0" r="r" b="b"/>
                <a:pathLst>
                  <a:path w="164" h="33">
                    <a:moveTo>
                      <a:pt x="163" y="0"/>
                    </a:moveTo>
                    <a:lnTo>
                      <a:pt x="0" y="26"/>
                    </a:lnTo>
                    <a:lnTo>
                      <a:pt x="1" y="33"/>
                    </a:lnTo>
                    <a:lnTo>
                      <a:pt x="16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3" name="Freeform 526">
                <a:extLst>
                  <a:ext uri="{FF2B5EF4-FFF2-40B4-BE49-F238E27FC236}">
                    <a16:creationId xmlns:a16="http://schemas.microsoft.com/office/drawing/2014/main" id="{FA79A38A-0975-464F-9A78-1C7C5724A4D4}"/>
                  </a:ext>
                </a:extLst>
              </p:cNvPr>
              <p:cNvSpPr>
                <a:spLocks/>
              </p:cNvSpPr>
              <p:nvPr/>
            </p:nvSpPr>
            <p:spPr bwMode="auto">
              <a:xfrm>
                <a:off x="4531" y="4407"/>
                <a:ext cx="13" cy="6"/>
              </a:xfrm>
              <a:custGeom>
                <a:avLst/>
                <a:gdLst>
                  <a:gd name="T0" fmla="*/ 21 w 23"/>
                  <a:gd name="T1" fmla="*/ 0 h 10"/>
                  <a:gd name="T2" fmla="*/ 0 w 23"/>
                  <a:gd name="T3" fmla="*/ 3 h 10"/>
                  <a:gd name="T4" fmla="*/ 1 w 23"/>
                  <a:gd name="T5" fmla="*/ 10 h 10"/>
                  <a:gd name="T6" fmla="*/ 23 w 23"/>
                  <a:gd name="T7" fmla="*/ 6 h 10"/>
                </a:gdLst>
                <a:ahLst/>
                <a:cxnLst>
                  <a:cxn ang="0">
                    <a:pos x="T0" y="T1"/>
                  </a:cxn>
                  <a:cxn ang="0">
                    <a:pos x="T2" y="T3"/>
                  </a:cxn>
                  <a:cxn ang="0">
                    <a:pos x="T4" y="T5"/>
                  </a:cxn>
                  <a:cxn ang="0">
                    <a:pos x="T6" y="T7"/>
                  </a:cxn>
                </a:cxnLst>
                <a:rect l="0" t="0" r="r" b="b"/>
                <a:pathLst>
                  <a:path w="23" h="10">
                    <a:moveTo>
                      <a:pt x="21" y="0"/>
                    </a:moveTo>
                    <a:lnTo>
                      <a:pt x="0" y="3"/>
                    </a:lnTo>
                    <a:lnTo>
                      <a:pt x="1" y="10"/>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4" name="Freeform 527">
                <a:extLst>
                  <a:ext uri="{FF2B5EF4-FFF2-40B4-BE49-F238E27FC236}">
                    <a16:creationId xmlns:a16="http://schemas.microsoft.com/office/drawing/2014/main" id="{DE4E3FE1-47B2-48A0-88EC-CBBD0C435128}"/>
                  </a:ext>
                </a:extLst>
              </p:cNvPr>
              <p:cNvSpPr>
                <a:spLocks/>
              </p:cNvSpPr>
              <p:nvPr/>
            </p:nvSpPr>
            <p:spPr bwMode="auto">
              <a:xfrm>
                <a:off x="4514" y="4547"/>
                <a:ext cx="30" cy="8"/>
              </a:xfrm>
              <a:custGeom>
                <a:avLst/>
                <a:gdLst>
                  <a:gd name="T0" fmla="*/ 1 w 52"/>
                  <a:gd name="T1" fmla="*/ 13 h 13"/>
                  <a:gd name="T2" fmla="*/ 52 w 52"/>
                  <a:gd name="T3" fmla="*/ 6 h 13"/>
                  <a:gd name="T4" fmla="*/ 51 w 52"/>
                  <a:gd name="T5" fmla="*/ 0 h 13"/>
                  <a:gd name="T6" fmla="*/ 0 w 52"/>
                  <a:gd name="T7" fmla="*/ 6 h 13"/>
                </a:gdLst>
                <a:ahLst/>
                <a:cxnLst>
                  <a:cxn ang="0">
                    <a:pos x="T0" y="T1"/>
                  </a:cxn>
                  <a:cxn ang="0">
                    <a:pos x="T2" y="T3"/>
                  </a:cxn>
                  <a:cxn ang="0">
                    <a:pos x="T4" y="T5"/>
                  </a:cxn>
                  <a:cxn ang="0">
                    <a:pos x="T6" y="T7"/>
                  </a:cxn>
                </a:cxnLst>
                <a:rect l="0" t="0" r="r" b="b"/>
                <a:pathLst>
                  <a:path w="52" h="13">
                    <a:moveTo>
                      <a:pt x="1" y="13"/>
                    </a:moveTo>
                    <a:lnTo>
                      <a:pt x="52" y="6"/>
                    </a:lnTo>
                    <a:lnTo>
                      <a:pt x="51"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5" name="Freeform 528">
                <a:extLst>
                  <a:ext uri="{FF2B5EF4-FFF2-40B4-BE49-F238E27FC236}">
                    <a16:creationId xmlns:a16="http://schemas.microsoft.com/office/drawing/2014/main" id="{7D87CBB5-65FF-4C61-8070-50F2D4CF7193}"/>
                  </a:ext>
                </a:extLst>
              </p:cNvPr>
              <p:cNvSpPr>
                <a:spLocks/>
              </p:cNvSpPr>
              <p:nvPr/>
            </p:nvSpPr>
            <p:spPr bwMode="auto">
              <a:xfrm>
                <a:off x="4454" y="4553"/>
                <a:ext cx="40" cy="9"/>
              </a:xfrm>
              <a:custGeom>
                <a:avLst/>
                <a:gdLst>
                  <a:gd name="T0" fmla="*/ 1 w 71"/>
                  <a:gd name="T1" fmla="*/ 15 h 15"/>
                  <a:gd name="T2" fmla="*/ 71 w 71"/>
                  <a:gd name="T3" fmla="*/ 6 h 15"/>
                  <a:gd name="T4" fmla="*/ 70 w 71"/>
                  <a:gd name="T5" fmla="*/ 0 h 15"/>
                  <a:gd name="T6" fmla="*/ 0 w 71"/>
                  <a:gd name="T7" fmla="*/ 9 h 15"/>
                </a:gdLst>
                <a:ahLst/>
                <a:cxnLst>
                  <a:cxn ang="0">
                    <a:pos x="T0" y="T1"/>
                  </a:cxn>
                  <a:cxn ang="0">
                    <a:pos x="T2" y="T3"/>
                  </a:cxn>
                  <a:cxn ang="0">
                    <a:pos x="T4" y="T5"/>
                  </a:cxn>
                  <a:cxn ang="0">
                    <a:pos x="T6" y="T7"/>
                  </a:cxn>
                </a:cxnLst>
                <a:rect l="0" t="0" r="r" b="b"/>
                <a:pathLst>
                  <a:path w="71" h="15">
                    <a:moveTo>
                      <a:pt x="1" y="15"/>
                    </a:moveTo>
                    <a:lnTo>
                      <a:pt x="71" y="6"/>
                    </a:lnTo>
                    <a:lnTo>
                      <a:pt x="70"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6" name="Freeform 529">
                <a:extLst>
                  <a:ext uri="{FF2B5EF4-FFF2-40B4-BE49-F238E27FC236}">
                    <a16:creationId xmlns:a16="http://schemas.microsoft.com/office/drawing/2014/main" id="{301C2FD7-0F43-48A3-93EE-CEA4375F17BA}"/>
                  </a:ext>
                </a:extLst>
              </p:cNvPr>
              <p:cNvSpPr>
                <a:spLocks/>
              </p:cNvSpPr>
              <p:nvPr/>
            </p:nvSpPr>
            <p:spPr bwMode="auto">
              <a:xfrm>
                <a:off x="4427" y="4560"/>
                <a:ext cx="13" cy="5"/>
              </a:xfrm>
              <a:custGeom>
                <a:avLst/>
                <a:gdLst>
                  <a:gd name="T0" fmla="*/ 1 w 24"/>
                  <a:gd name="T1" fmla="*/ 9 h 9"/>
                  <a:gd name="T2" fmla="*/ 24 w 24"/>
                  <a:gd name="T3" fmla="*/ 6 h 9"/>
                  <a:gd name="T4" fmla="*/ 24 w 24"/>
                  <a:gd name="T5" fmla="*/ 0 h 9"/>
                  <a:gd name="T6" fmla="*/ 0 w 24"/>
                  <a:gd name="T7" fmla="*/ 3 h 9"/>
                </a:gdLst>
                <a:ahLst/>
                <a:cxnLst>
                  <a:cxn ang="0">
                    <a:pos x="T0" y="T1"/>
                  </a:cxn>
                  <a:cxn ang="0">
                    <a:pos x="T2" y="T3"/>
                  </a:cxn>
                  <a:cxn ang="0">
                    <a:pos x="T4" y="T5"/>
                  </a:cxn>
                  <a:cxn ang="0">
                    <a:pos x="T6" y="T7"/>
                  </a:cxn>
                </a:cxnLst>
                <a:rect l="0" t="0" r="r" b="b"/>
                <a:pathLst>
                  <a:path w="24" h="9">
                    <a:moveTo>
                      <a:pt x="1" y="9"/>
                    </a:moveTo>
                    <a:lnTo>
                      <a:pt x="24" y="6"/>
                    </a:lnTo>
                    <a:lnTo>
                      <a:pt x="24"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7" name="Freeform 530">
                <a:extLst>
                  <a:ext uri="{FF2B5EF4-FFF2-40B4-BE49-F238E27FC236}">
                    <a16:creationId xmlns:a16="http://schemas.microsoft.com/office/drawing/2014/main" id="{FC9CBA51-3CC7-490D-94B5-CEFB05D7F2EC}"/>
                  </a:ext>
                </a:extLst>
              </p:cNvPr>
              <p:cNvSpPr>
                <a:spLocks/>
              </p:cNvSpPr>
              <p:nvPr/>
            </p:nvSpPr>
            <p:spPr bwMode="auto">
              <a:xfrm>
                <a:off x="4210" y="4464"/>
                <a:ext cx="4" cy="129"/>
              </a:xfrm>
              <a:custGeom>
                <a:avLst/>
                <a:gdLst>
                  <a:gd name="T0" fmla="*/ 0 w 7"/>
                  <a:gd name="T1" fmla="*/ 3 h 226"/>
                  <a:gd name="T2" fmla="*/ 0 w 7"/>
                  <a:gd name="T3" fmla="*/ 223 h 226"/>
                  <a:gd name="T4" fmla="*/ 4 w 7"/>
                  <a:gd name="T5" fmla="*/ 226 h 226"/>
                  <a:gd name="T6" fmla="*/ 7 w 7"/>
                  <a:gd name="T7" fmla="*/ 223 h 226"/>
                  <a:gd name="T8" fmla="*/ 7 w 7"/>
                  <a:gd name="T9" fmla="*/ 3 h 226"/>
                  <a:gd name="T10" fmla="*/ 4 w 7"/>
                  <a:gd name="T11" fmla="*/ 0 h 226"/>
                  <a:gd name="T12" fmla="*/ 0 w 7"/>
                  <a:gd name="T13" fmla="*/ 3 h 226"/>
                </a:gdLst>
                <a:ahLst/>
                <a:cxnLst>
                  <a:cxn ang="0">
                    <a:pos x="T0" y="T1"/>
                  </a:cxn>
                  <a:cxn ang="0">
                    <a:pos x="T2" y="T3"/>
                  </a:cxn>
                  <a:cxn ang="0">
                    <a:pos x="T4" y="T5"/>
                  </a:cxn>
                  <a:cxn ang="0">
                    <a:pos x="T6" y="T7"/>
                  </a:cxn>
                  <a:cxn ang="0">
                    <a:pos x="T8" y="T9"/>
                  </a:cxn>
                  <a:cxn ang="0">
                    <a:pos x="T10" y="T11"/>
                  </a:cxn>
                  <a:cxn ang="0">
                    <a:pos x="T12" y="T13"/>
                  </a:cxn>
                </a:cxnLst>
                <a:rect l="0" t="0" r="r" b="b"/>
                <a:pathLst>
                  <a:path w="7" h="226">
                    <a:moveTo>
                      <a:pt x="0" y="3"/>
                    </a:moveTo>
                    <a:lnTo>
                      <a:pt x="0" y="223"/>
                    </a:lnTo>
                    <a:cubicBezTo>
                      <a:pt x="0" y="224"/>
                      <a:pt x="2" y="226"/>
                      <a:pt x="4" y="226"/>
                    </a:cubicBezTo>
                    <a:cubicBezTo>
                      <a:pt x="5" y="226"/>
                      <a:pt x="7" y="224"/>
                      <a:pt x="7" y="223"/>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8" name="Freeform 531">
                <a:extLst>
                  <a:ext uri="{FF2B5EF4-FFF2-40B4-BE49-F238E27FC236}">
                    <a16:creationId xmlns:a16="http://schemas.microsoft.com/office/drawing/2014/main" id="{8A662D00-36B5-485A-9CC4-0A9575259FEC}"/>
                  </a:ext>
                </a:extLst>
              </p:cNvPr>
              <p:cNvSpPr>
                <a:spLocks/>
              </p:cNvSpPr>
              <p:nvPr/>
            </p:nvSpPr>
            <p:spPr bwMode="auto">
              <a:xfrm>
                <a:off x="4237" y="4458"/>
                <a:ext cx="4" cy="131"/>
              </a:xfrm>
              <a:custGeom>
                <a:avLst/>
                <a:gdLst>
                  <a:gd name="T0" fmla="*/ 0 w 6"/>
                  <a:gd name="T1" fmla="*/ 3 h 232"/>
                  <a:gd name="T2" fmla="*/ 0 w 6"/>
                  <a:gd name="T3" fmla="*/ 228 h 232"/>
                  <a:gd name="T4" fmla="*/ 3 w 6"/>
                  <a:gd name="T5" fmla="*/ 232 h 232"/>
                  <a:gd name="T6" fmla="*/ 6 w 6"/>
                  <a:gd name="T7" fmla="*/ 228 h 232"/>
                  <a:gd name="T8" fmla="*/ 6 w 6"/>
                  <a:gd name="T9" fmla="*/ 3 h 232"/>
                  <a:gd name="T10" fmla="*/ 3 w 6"/>
                  <a:gd name="T11" fmla="*/ 0 h 232"/>
                  <a:gd name="T12" fmla="*/ 0 w 6"/>
                  <a:gd name="T13" fmla="*/ 3 h 232"/>
                </a:gdLst>
                <a:ahLst/>
                <a:cxnLst>
                  <a:cxn ang="0">
                    <a:pos x="T0" y="T1"/>
                  </a:cxn>
                  <a:cxn ang="0">
                    <a:pos x="T2" y="T3"/>
                  </a:cxn>
                  <a:cxn ang="0">
                    <a:pos x="T4" y="T5"/>
                  </a:cxn>
                  <a:cxn ang="0">
                    <a:pos x="T6" y="T7"/>
                  </a:cxn>
                  <a:cxn ang="0">
                    <a:pos x="T8" y="T9"/>
                  </a:cxn>
                  <a:cxn ang="0">
                    <a:pos x="T10" y="T11"/>
                  </a:cxn>
                  <a:cxn ang="0">
                    <a:pos x="T12" y="T13"/>
                  </a:cxn>
                </a:cxnLst>
                <a:rect l="0" t="0" r="r" b="b"/>
                <a:pathLst>
                  <a:path w="6" h="232">
                    <a:moveTo>
                      <a:pt x="0" y="3"/>
                    </a:moveTo>
                    <a:lnTo>
                      <a:pt x="0" y="228"/>
                    </a:lnTo>
                    <a:cubicBezTo>
                      <a:pt x="0" y="230"/>
                      <a:pt x="1" y="232"/>
                      <a:pt x="3" y="232"/>
                    </a:cubicBezTo>
                    <a:cubicBezTo>
                      <a:pt x="5" y="232"/>
                      <a:pt x="6" y="230"/>
                      <a:pt x="6" y="228"/>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39" name="Freeform 532">
                <a:extLst>
                  <a:ext uri="{FF2B5EF4-FFF2-40B4-BE49-F238E27FC236}">
                    <a16:creationId xmlns:a16="http://schemas.microsoft.com/office/drawing/2014/main" id="{29ACC36C-5879-417A-8802-CE691C75ACB5}"/>
                  </a:ext>
                </a:extLst>
              </p:cNvPr>
              <p:cNvSpPr>
                <a:spLocks/>
              </p:cNvSpPr>
              <p:nvPr/>
            </p:nvSpPr>
            <p:spPr bwMode="auto">
              <a:xfrm>
                <a:off x="4263" y="4454"/>
                <a:ext cx="4" cy="132"/>
              </a:xfrm>
              <a:custGeom>
                <a:avLst/>
                <a:gdLst>
                  <a:gd name="T0" fmla="*/ 0 w 6"/>
                  <a:gd name="T1" fmla="*/ 3 h 233"/>
                  <a:gd name="T2" fmla="*/ 0 w 6"/>
                  <a:gd name="T3" fmla="*/ 229 h 233"/>
                  <a:gd name="T4" fmla="*/ 3 w 6"/>
                  <a:gd name="T5" fmla="*/ 233 h 233"/>
                  <a:gd name="T6" fmla="*/ 6 w 6"/>
                  <a:gd name="T7" fmla="*/ 229 h 233"/>
                  <a:gd name="T8" fmla="*/ 6 w 6"/>
                  <a:gd name="T9" fmla="*/ 3 h 233"/>
                  <a:gd name="T10" fmla="*/ 3 w 6"/>
                  <a:gd name="T11" fmla="*/ 0 h 233"/>
                  <a:gd name="T12" fmla="*/ 0 w 6"/>
                  <a:gd name="T13" fmla="*/ 3 h 233"/>
                </a:gdLst>
                <a:ahLst/>
                <a:cxnLst>
                  <a:cxn ang="0">
                    <a:pos x="T0" y="T1"/>
                  </a:cxn>
                  <a:cxn ang="0">
                    <a:pos x="T2" y="T3"/>
                  </a:cxn>
                  <a:cxn ang="0">
                    <a:pos x="T4" y="T5"/>
                  </a:cxn>
                  <a:cxn ang="0">
                    <a:pos x="T6" y="T7"/>
                  </a:cxn>
                  <a:cxn ang="0">
                    <a:pos x="T8" y="T9"/>
                  </a:cxn>
                  <a:cxn ang="0">
                    <a:pos x="T10" y="T11"/>
                  </a:cxn>
                  <a:cxn ang="0">
                    <a:pos x="T12" y="T13"/>
                  </a:cxn>
                </a:cxnLst>
                <a:rect l="0" t="0" r="r" b="b"/>
                <a:pathLst>
                  <a:path w="6" h="233">
                    <a:moveTo>
                      <a:pt x="0" y="3"/>
                    </a:moveTo>
                    <a:lnTo>
                      <a:pt x="0" y="229"/>
                    </a:lnTo>
                    <a:cubicBezTo>
                      <a:pt x="0" y="231"/>
                      <a:pt x="1" y="233"/>
                      <a:pt x="3" y="233"/>
                    </a:cubicBezTo>
                    <a:cubicBezTo>
                      <a:pt x="5" y="233"/>
                      <a:pt x="6" y="231"/>
                      <a:pt x="6" y="229"/>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0" name="Freeform 533">
                <a:extLst>
                  <a:ext uri="{FF2B5EF4-FFF2-40B4-BE49-F238E27FC236}">
                    <a16:creationId xmlns:a16="http://schemas.microsoft.com/office/drawing/2014/main" id="{E20AFA09-B4A0-4E31-ACC2-EE752A68A869}"/>
                  </a:ext>
                </a:extLst>
              </p:cNvPr>
              <p:cNvSpPr>
                <a:spLocks/>
              </p:cNvSpPr>
              <p:nvPr/>
            </p:nvSpPr>
            <p:spPr bwMode="auto">
              <a:xfrm>
                <a:off x="4187" y="4454"/>
                <a:ext cx="105" cy="21"/>
              </a:xfrm>
              <a:custGeom>
                <a:avLst/>
                <a:gdLst>
                  <a:gd name="T0" fmla="*/ 5 w 185"/>
                  <a:gd name="T1" fmla="*/ 38 h 38"/>
                  <a:gd name="T2" fmla="*/ 182 w 185"/>
                  <a:gd name="T3" fmla="*/ 7 h 38"/>
                  <a:gd name="T4" fmla="*/ 185 w 185"/>
                  <a:gd name="T5" fmla="*/ 3 h 38"/>
                  <a:gd name="T6" fmla="*/ 181 w 185"/>
                  <a:gd name="T7" fmla="*/ 0 h 38"/>
                  <a:gd name="T8" fmla="*/ 3 w 185"/>
                  <a:gd name="T9" fmla="*/ 32 h 38"/>
                  <a:gd name="T10" fmla="*/ 1 w 185"/>
                  <a:gd name="T11" fmla="*/ 35 h 38"/>
                  <a:gd name="T12" fmla="*/ 5 w 185"/>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85" h="38">
                    <a:moveTo>
                      <a:pt x="5" y="38"/>
                    </a:moveTo>
                    <a:lnTo>
                      <a:pt x="182" y="7"/>
                    </a:lnTo>
                    <a:cubicBezTo>
                      <a:pt x="184" y="6"/>
                      <a:pt x="185" y="5"/>
                      <a:pt x="185" y="3"/>
                    </a:cubicBezTo>
                    <a:cubicBezTo>
                      <a:pt x="185" y="1"/>
                      <a:pt x="183" y="0"/>
                      <a:pt x="181" y="0"/>
                    </a:cubicBezTo>
                    <a:lnTo>
                      <a:pt x="3" y="32"/>
                    </a:lnTo>
                    <a:cubicBezTo>
                      <a:pt x="2" y="32"/>
                      <a:pt x="0" y="34"/>
                      <a:pt x="1" y="35"/>
                    </a:cubicBezTo>
                    <a:cubicBezTo>
                      <a:pt x="1" y="37"/>
                      <a:pt x="3" y="38"/>
                      <a:pt x="5" y="3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1" name="Freeform 534">
                <a:extLst>
                  <a:ext uri="{FF2B5EF4-FFF2-40B4-BE49-F238E27FC236}">
                    <a16:creationId xmlns:a16="http://schemas.microsoft.com/office/drawing/2014/main" id="{04075B3C-BD79-451F-BCEF-A4B68402AE6F}"/>
                  </a:ext>
                </a:extLst>
              </p:cNvPr>
              <p:cNvSpPr>
                <a:spLocks/>
              </p:cNvSpPr>
              <p:nvPr/>
            </p:nvSpPr>
            <p:spPr bwMode="auto">
              <a:xfrm>
                <a:off x="4187" y="4459"/>
                <a:ext cx="105" cy="21"/>
              </a:xfrm>
              <a:custGeom>
                <a:avLst/>
                <a:gdLst>
                  <a:gd name="T0" fmla="*/ 4 w 186"/>
                  <a:gd name="T1" fmla="*/ 36 h 36"/>
                  <a:gd name="T2" fmla="*/ 183 w 186"/>
                  <a:gd name="T3" fmla="*/ 7 h 36"/>
                  <a:gd name="T4" fmla="*/ 185 w 186"/>
                  <a:gd name="T5" fmla="*/ 3 h 36"/>
                  <a:gd name="T6" fmla="*/ 182 w 186"/>
                  <a:gd name="T7" fmla="*/ 0 h 36"/>
                  <a:gd name="T8" fmla="*/ 3 w 186"/>
                  <a:gd name="T9" fmla="*/ 29 h 36"/>
                  <a:gd name="T10" fmla="*/ 1 w 186"/>
                  <a:gd name="T11" fmla="*/ 33 h 36"/>
                  <a:gd name="T12" fmla="*/ 4 w 186"/>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86" h="36">
                    <a:moveTo>
                      <a:pt x="4" y="36"/>
                    </a:moveTo>
                    <a:lnTo>
                      <a:pt x="183" y="7"/>
                    </a:lnTo>
                    <a:cubicBezTo>
                      <a:pt x="184" y="6"/>
                      <a:pt x="186" y="5"/>
                      <a:pt x="185" y="3"/>
                    </a:cubicBezTo>
                    <a:cubicBezTo>
                      <a:pt x="185" y="1"/>
                      <a:pt x="183" y="0"/>
                      <a:pt x="182" y="0"/>
                    </a:cubicBezTo>
                    <a:lnTo>
                      <a:pt x="3" y="29"/>
                    </a:lnTo>
                    <a:cubicBezTo>
                      <a:pt x="2" y="30"/>
                      <a:pt x="0" y="31"/>
                      <a:pt x="1" y="33"/>
                    </a:cubicBezTo>
                    <a:cubicBezTo>
                      <a:pt x="1" y="35"/>
                      <a:pt x="3" y="36"/>
                      <a:pt x="4" y="3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2" name="Freeform 535">
                <a:extLst>
                  <a:ext uri="{FF2B5EF4-FFF2-40B4-BE49-F238E27FC236}">
                    <a16:creationId xmlns:a16="http://schemas.microsoft.com/office/drawing/2014/main" id="{7A39B631-E537-48C0-922A-288E91E92F39}"/>
                  </a:ext>
                </a:extLst>
              </p:cNvPr>
              <p:cNvSpPr>
                <a:spLocks/>
              </p:cNvSpPr>
              <p:nvPr/>
            </p:nvSpPr>
            <p:spPr bwMode="auto">
              <a:xfrm>
                <a:off x="4187" y="4465"/>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7"/>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3" name="Freeform 536">
                <a:extLst>
                  <a:ext uri="{FF2B5EF4-FFF2-40B4-BE49-F238E27FC236}">
                    <a16:creationId xmlns:a16="http://schemas.microsoft.com/office/drawing/2014/main" id="{F81DEE4B-163D-40DF-AD41-702AB8EBAA25}"/>
                  </a:ext>
                </a:extLst>
              </p:cNvPr>
              <p:cNvSpPr>
                <a:spLocks/>
              </p:cNvSpPr>
              <p:nvPr/>
            </p:nvSpPr>
            <p:spPr bwMode="auto">
              <a:xfrm>
                <a:off x="4187" y="4469"/>
                <a:ext cx="105" cy="20"/>
              </a:xfrm>
              <a:custGeom>
                <a:avLst/>
                <a:gdLst>
                  <a:gd name="T0" fmla="*/ 4 w 186"/>
                  <a:gd name="T1" fmla="*/ 34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2"/>
                      <a:pt x="183" y="0"/>
                      <a:pt x="182" y="1"/>
                    </a:cubicBezTo>
                    <a:lnTo>
                      <a:pt x="3" y="28"/>
                    </a:lnTo>
                    <a:cubicBezTo>
                      <a:pt x="1" y="28"/>
                      <a:pt x="0" y="30"/>
                      <a:pt x="0" y="32"/>
                    </a:cubicBezTo>
                    <a:cubicBezTo>
                      <a:pt x="1" y="34"/>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4" name="Freeform 537">
                <a:extLst>
                  <a:ext uri="{FF2B5EF4-FFF2-40B4-BE49-F238E27FC236}">
                    <a16:creationId xmlns:a16="http://schemas.microsoft.com/office/drawing/2014/main" id="{E6D89104-84E9-428E-A10A-585D9AB57BC6}"/>
                  </a:ext>
                </a:extLst>
              </p:cNvPr>
              <p:cNvSpPr>
                <a:spLocks/>
              </p:cNvSpPr>
              <p:nvPr/>
            </p:nvSpPr>
            <p:spPr bwMode="auto">
              <a:xfrm>
                <a:off x="4187" y="4475"/>
                <a:ext cx="105" cy="19"/>
              </a:xfrm>
              <a:custGeom>
                <a:avLst/>
                <a:gdLst>
                  <a:gd name="T0" fmla="*/ 4 w 186"/>
                  <a:gd name="T1" fmla="*/ 34 h 35"/>
                  <a:gd name="T2" fmla="*/ 183 w 186"/>
                  <a:gd name="T3" fmla="*/ 7 h 35"/>
                  <a:gd name="T4" fmla="*/ 185 w 186"/>
                  <a:gd name="T5" fmla="*/ 3 h 35"/>
                  <a:gd name="T6" fmla="*/ 182 w 186"/>
                  <a:gd name="T7" fmla="*/ 0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1"/>
                      <a:pt x="183" y="0"/>
                      <a:pt x="182" y="0"/>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5" name="Freeform 538">
                <a:extLst>
                  <a:ext uri="{FF2B5EF4-FFF2-40B4-BE49-F238E27FC236}">
                    <a16:creationId xmlns:a16="http://schemas.microsoft.com/office/drawing/2014/main" id="{328B1A9D-849A-4B84-8EEE-8B996B5D7319}"/>
                  </a:ext>
                </a:extLst>
              </p:cNvPr>
              <p:cNvSpPr>
                <a:spLocks/>
              </p:cNvSpPr>
              <p:nvPr/>
            </p:nvSpPr>
            <p:spPr bwMode="auto">
              <a:xfrm>
                <a:off x="4187" y="4480"/>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8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8"/>
                    </a:lnTo>
                    <a:cubicBezTo>
                      <a:pt x="1" y="28"/>
                      <a:pt x="0" y="30"/>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6" name="Freeform 539">
                <a:extLst>
                  <a:ext uri="{FF2B5EF4-FFF2-40B4-BE49-F238E27FC236}">
                    <a16:creationId xmlns:a16="http://schemas.microsoft.com/office/drawing/2014/main" id="{BEB89226-A3B1-4D15-A530-5FD95F55C217}"/>
                  </a:ext>
                </a:extLst>
              </p:cNvPr>
              <p:cNvSpPr>
                <a:spLocks/>
              </p:cNvSpPr>
              <p:nvPr/>
            </p:nvSpPr>
            <p:spPr bwMode="auto">
              <a:xfrm>
                <a:off x="4187" y="4485"/>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7" name="Freeform 540">
                <a:extLst>
                  <a:ext uri="{FF2B5EF4-FFF2-40B4-BE49-F238E27FC236}">
                    <a16:creationId xmlns:a16="http://schemas.microsoft.com/office/drawing/2014/main" id="{53FEC773-9D4E-4308-8451-BFAC824F165C}"/>
                  </a:ext>
                </a:extLst>
              </p:cNvPr>
              <p:cNvSpPr>
                <a:spLocks/>
              </p:cNvSpPr>
              <p:nvPr/>
            </p:nvSpPr>
            <p:spPr bwMode="auto">
              <a:xfrm>
                <a:off x="4187" y="4490"/>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7"/>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8" name="Freeform 541">
                <a:extLst>
                  <a:ext uri="{FF2B5EF4-FFF2-40B4-BE49-F238E27FC236}">
                    <a16:creationId xmlns:a16="http://schemas.microsoft.com/office/drawing/2014/main" id="{1E0C5ABB-0FD4-4BAC-8F55-055B626FCB96}"/>
                  </a:ext>
                </a:extLst>
              </p:cNvPr>
              <p:cNvSpPr>
                <a:spLocks/>
              </p:cNvSpPr>
              <p:nvPr/>
            </p:nvSpPr>
            <p:spPr bwMode="auto">
              <a:xfrm>
                <a:off x="4187" y="4494"/>
                <a:ext cx="105" cy="20"/>
              </a:xfrm>
              <a:custGeom>
                <a:avLst/>
                <a:gdLst>
                  <a:gd name="T0" fmla="*/ 4 w 186"/>
                  <a:gd name="T1" fmla="*/ 35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5"/>
                    </a:moveTo>
                    <a:lnTo>
                      <a:pt x="183" y="7"/>
                    </a:lnTo>
                    <a:cubicBezTo>
                      <a:pt x="184" y="7"/>
                      <a:pt x="186" y="5"/>
                      <a:pt x="185" y="3"/>
                    </a:cubicBezTo>
                    <a:cubicBezTo>
                      <a:pt x="185" y="2"/>
                      <a:pt x="183" y="0"/>
                      <a:pt x="182" y="1"/>
                    </a:cubicBezTo>
                    <a:lnTo>
                      <a:pt x="3" y="28"/>
                    </a:lnTo>
                    <a:cubicBezTo>
                      <a:pt x="1" y="28"/>
                      <a:pt x="0" y="30"/>
                      <a:pt x="0" y="32"/>
                    </a:cubicBezTo>
                    <a:cubicBezTo>
                      <a:pt x="1" y="34"/>
                      <a:pt x="2" y="35"/>
                      <a:pt x="4" y="3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49" name="Freeform 542">
                <a:extLst>
                  <a:ext uri="{FF2B5EF4-FFF2-40B4-BE49-F238E27FC236}">
                    <a16:creationId xmlns:a16="http://schemas.microsoft.com/office/drawing/2014/main" id="{CBF97FAE-3E53-4BFD-9B9B-6401955E7025}"/>
                  </a:ext>
                </a:extLst>
              </p:cNvPr>
              <p:cNvSpPr>
                <a:spLocks/>
              </p:cNvSpPr>
              <p:nvPr/>
            </p:nvSpPr>
            <p:spPr bwMode="auto">
              <a:xfrm>
                <a:off x="4187" y="4500"/>
                <a:ext cx="105" cy="19"/>
              </a:xfrm>
              <a:custGeom>
                <a:avLst/>
                <a:gdLst>
                  <a:gd name="T0" fmla="*/ 4 w 186"/>
                  <a:gd name="T1" fmla="*/ 34 h 35"/>
                  <a:gd name="T2" fmla="*/ 183 w 186"/>
                  <a:gd name="T3" fmla="*/ 7 h 35"/>
                  <a:gd name="T4" fmla="*/ 185 w 186"/>
                  <a:gd name="T5" fmla="*/ 3 h 35"/>
                  <a:gd name="T6" fmla="*/ 182 w 186"/>
                  <a:gd name="T7" fmla="*/ 0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1"/>
                      <a:pt x="183" y="0"/>
                      <a:pt x="182" y="0"/>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0" name="Freeform 543">
                <a:extLst>
                  <a:ext uri="{FF2B5EF4-FFF2-40B4-BE49-F238E27FC236}">
                    <a16:creationId xmlns:a16="http://schemas.microsoft.com/office/drawing/2014/main" id="{A1F11E51-FAEC-4B3E-AD0C-1149F09503AD}"/>
                  </a:ext>
                </a:extLst>
              </p:cNvPr>
              <p:cNvSpPr>
                <a:spLocks/>
              </p:cNvSpPr>
              <p:nvPr/>
            </p:nvSpPr>
            <p:spPr bwMode="auto">
              <a:xfrm>
                <a:off x="4187" y="4505"/>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8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7"/>
                      <a:pt x="186" y="5"/>
                      <a:pt x="185" y="3"/>
                    </a:cubicBezTo>
                    <a:cubicBezTo>
                      <a:pt x="185" y="1"/>
                      <a:pt x="183" y="0"/>
                      <a:pt x="182" y="0"/>
                    </a:cubicBezTo>
                    <a:lnTo>
                      <a:pt x="3" y="28"/>
                    </a:lnTo>
                    <a:cubicBezTo>
                      <a:pt x="1" y="28"/>
                      <a:pt x="0" y="30"/>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1" name="Freeform 544">
                <a:extLst>
                  <a:ext uri="{FF2B5EF4-FFF2-40B4-BE49-F238E27FC236}">
                    <a16:creationId xmlns:a16="http://schemas.microsoft.com/office/drawing/2014/main" id="{BF772823-3AC7-48F5-9728-DCE4942C18E7}"/>
                  </a:ext>
                </a:extLst>
              </p:cNvPr>
              <p:cNvSpPr>
                <a:spLocks/>
              </p:cNvSpPr>
              <p:nvPr/>
            </p:nvSpPr>
            <p:spPr bwMode="auto">
              <a:xfrm>
                <a:off x="4187" y="4510"/>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2" name="Freeform 545">
                <a:extLst>
                  <a:ext uri="{FF2B5EF4-FFF2-40B4-BE49-F238E27FC236}">
                    <a16:creationId xmlns:a16="http://schemas.microsoft.com/office/drawing/2014/main" id="{9096E88C-FC87-46FA-90DE-92B7F5F17CAE}"/>
                  </a:ext>
                </a:extLst>
              </p:cNvPr>
              <p:cNvSpPr>
                <a:spLocks/>
              </p:cNvSpPr>
              <p:nvPr/>
            </p:nvSpPr>
            <p:spPr bwMode="auto">
              <a:xfrm>
                <a:off x="4187" y="4515"/>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3" name="Freeform 546">
                <a:extLst>
                  <a:ext uri="{FF2B5EF4-FFF2-40B4-BE49-F238E27FC236}">
                    <a16:creationId xmlns:a16="http://schemas.microsoft.com/office/drawing/2014/main" id="{C2FD1C71-5253-4305-8924-AEAF431FB007}"/>
                  </a:ext>
                </a:extLst>
              </p:cNvPr>
              <p:cNvSpPr>
                <a:spLocks/>
              </p:cNvSpPr>
              <p:nvPr/>
            </p:nvSpPr>
            <p:spPr bwMode="auto">
              <a:xfrm>
                <a:off x="4187" y="4519"/>
                <a:ext cx="105" cy="20"/>
              </a:xfrm>
              <a:custGeom>
                <a:avLst/>
                <a:gdLst>
                  <a:gd name="T0" fmla="*/ 4 w 186"/>
                  <a:gd name="T1" fmla="*/ 35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5"/>
                    </a:moveTo>
                    <a:lnTo>
                      <a:pt x="183" y="7"/>
                    </a:lnTo>
                    <a:cubicBezTo>
                      <a:pt x="184" y="7"/>
                      <a:pt x="186" y="5"/>
                      <a:pt x="185" y="3"/>
                    </a:cubicBezTo>
                    <a:cubicBezTo>
                      <a:pt x="185" y="2"/>
                      <a:pt x="183" y="0"/>
                      <a:pt x="182" y="1"/>
                    </a:cubicBezTo>
                    <a:lnTo>
                      <a:pt x="3" y="28"/>
                    </a:lnTo>
                    <a:cubicBezTo>
                      <a:pt x="1" y="28"/>
                      <a:pt x="0" y="30"/>
                      <a:pt x="0" y="32"/>
                    </a:cubicBezTo>
                    <a:cubicBezTo>
                      <a:pt x="1" y="34"/>
                      <a:pt x="2" y="35"/>
                      <a:pt x="4" y="3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4" name="Freeform 547">
                <a:extLst>
                  <a:ext uri="{FF2B5EF4-FFF2-40B4-BE49-F238E27FC236}">
                    <a16:creationId xmlns:a16="http://schemas.microsoft.com/office/drawing/2014/main" id="{B13D19B1-A91D-4F4A-86B0-FA71A2FFF58A}"/>
                  </a:ext>
                </a:extLst>
              </p:cNvPr>
              <p:cNvSpPr>
                <a:spLocks/>
              </p:cNvSpPr>
              <p:nvPr/>
            </p:nvSpPr>
            <p:spPr bwMode="auto">
              <a:xfrm>
                <a:off x="4187" y="4525"/>
                <a:ext cx="105" cy="19"/>
              </a:xfrm>
              <a:custGeom>
                <a:avLst/>
                <a:gdLst>
                  <a:gd name="T0" fmla="*/ 4 w 186"/>
                  <a:gd name="T1" fmla="*/ 34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2"/>
                      <a:pt x="183" y="0"/>
                      <a:pt x="182" y="1"/>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5" name="Freeform 548">
                <a:extLst>
                  <a:ext uri="{FF2B5EF4-FFF2-40B4-BE49-F238E27FC236}">
                    <a16:creationId xmlns:a16="http://schemas.microsoft.com/office/drawing/2014/main" id="{0F9F7EEF-6FBB-4765-B80F-C91FA20BA2E8}"/>
                  </a:ext>
                </a:extLst>
              </p:cNvPr>
              <p:cNvSpPr>
                <a:spLocks/>
              </p:cNvSpPr>
              <p:nvPr/>
            </p:nvSpPr>
            <p:spPr bwMode="auto">
              <a:xfrm>
                <a:off x="4187" y="4530"/>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8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7"/>
                      <a:pt x="186" y="5"/>
                      <a:pt x="185" y="3"/>
                    </a:cubicBezTo>
                    <a:cubicBezTo>
                      <a:pt x="185" y="1"/>
                      <a:pt x="183" y="0"/>
                      <a:pt x="182" y="0"/>
                    </a:cubicBezTo>
                    <a:lnTo>
                      <a:pt x="3" y="28"/>
                    </a:lnTo>
                    <a:cubicBezTo>
                      <a:pt x="1" y="28"/>
                      <a:pt x="0" y="30"/>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6" name="Freeform 549">
                <a:extLst>
                  <a:ext uri="{FF2B5EF4-FFF2-40B4-BE49-F238E27FC236}">
                    <a16:creationId xmlns:a16="http://schemas.microsoft.com/office/drawing/2014/main" id="{D94C4E87-B2B2-4687-948F-305CAFD11C0C}"/>
                  </a:ext>
                </a:extLst>
              </p:cNvPr>
              <p:cNvSpPr>
                <a:spLocks/>
              </p:cNvSpPr>
              <p:nvPr/>
            </p:nvSpPr>
            <p:spPr bwMode="auto">
              <a:xfrm>
                <a:off x="4187" y="4535"/>
                <a:ext cx="105" cy="19"/>
              </a:xfrm>
              <a:custGeom>
                <a:avLst/>
                <a:gdLst>
                  <a:gd name="T0" fmla="*/ 4 w 186"/>
                  <a:gd name="T1" fmla="*/ 34 h 34"/>
                  <a:gd name="T2" fmla="*/ 183 w 186"/>
                  <a:gd name="T3" fmla="*/ 7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7"/>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7" name="Freeform 550">
                <a:extLst>
                  <a:ext uri="{FF2B5EF4-FFF2-40B4-BE49-F238E27FC236}">
                    <a16:creationId xmlns:a16="http://schemas.microsoft.com/office/drawing/2014/main" id="{25DA837D-466A-4119-94A5-73B56B6FCA64}"/>
                  </a:ext>
                </a:extLst>
              </p:cNvPr>
              <p:cNvSpPr>
                <a:spLocks/>
              </p:cNvSpPr>
              <p:nvPr/>
            </p:nvSpPr>
            <p:spPr bwMode="auto">
              <a:xfrm>
                <a:off x="4187" y="4540"/>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5"/>
                      <a:pt x="185" y="3"/>
                    </a:cubicBezTo>
                    <a:cubicBezTo>
                      <a:pt x="185" y="1"/>
                      <a:pt x="183" y="0"/>
                      <a:pt x="182" y="0"/>
                    </a:cubicBezTo>
                    <a:lnTo>
                      <a:pt x="3" y="27"/>
                    </a:lnTo>
                    <a:cubicBezTo>
                      <a:pt x="1" y="28"/>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8" name="Freeform 551">
                <a:extLst>
                  <a:ext uri="{FF2B5EF4-FFF2-40B4-BE49-F238E27FC236}">
                    <a16:creationId xmlns:a16="http://schemas.microsoft.com/office/drawing/2014/main" id="{E337E692-D1CA-48EF-BEE0-F3A14344E3F2}"/>
                  </a:ext>
                </a:extLst>
              </p:cNvPr>
              <p:cNvSpPr>
                <a:spLocks/>
              </p:cNvSpPr>
              <p:nvPr/>
            </p:nvSpPr>
            <p:spPr bwMode="auto">
              <a:xfrm>
                <a:off x="4187" y="4545"/>
                <a:ext cx="105" cy="19"/>
              </a:xfrm>
              <a:custGeom>
                <a:avLst/>
                <a:gdLst>
                  <a:gd name="T0" fmla="*/ 4 w 186"/>
                  <a:gd name="T1" fmla="*/ 34 h 34"/>
                  <a:gd name="T2" fmla="*/ 183 w 186"/>
                  <a:gd name="T3" fmla="*/ 6 h 34"/>
                  <a:gd name="T4" fmla="*/ 185 w 186"/>
                  <a:gd name="T5" fmla="*/ 3 h 34"/>
                  <a:gd name="T6" fmla="*/ 182 w 186"/>
                  <a:gd name="T7" fmla="*/ 0 h 34"/>
                  <a:gd name="T8" fmla="*/ 3 w 186"/>
                  <a:gd name="T9" fmla="*/ 27 h 34"/>
                  <a:gd name="T10" fmla="*/ 0 w 186"/>
                  <a:gd name="T11" fmla="*/ 31 h 34"/>
                  <a:gd name="T12" fmla="*/ 4 w 186"/>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86" h="34">
                    <a:moveTo>
                      <a:pt x="4" y="34"/>
                    </a:moveTo>
                    <a:lnTo>
                      <a:pt x="183" y="6"/>
                    </a:lnTo>
                    <a:cubicBezTo>
                      <a:pt x="184" y="6"/>
                      <a:pt x="186" y="4"/>
                      <a:pt x="185" y="3"/>
                    </a:cubicBezTo>
                    <a:cubicBezTo>
                      <a:pt x="185" y="1"/>
                      <a:pt x="183" y="0"/>
                      <a:pt x="182" y="0"/>
                    </a:cubicBezTo>
                    <a:lnTo>
                      <a:pt x="3" y="27"/>
                    </a:lnTo>
                    <a:cubicBezTo>
                      <a:pt x="1" y="27"/>
                      <a:pt x="0" y="29"/>
                      <a:pt x="0" y="31"/>
                    </a:cubicBezTo>
                    <a:cubicBezTo>
                      <a:pt x="1" y="33"/>
                      <a:pt x="2"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59" name="Freeform 552">
                <a:extLst>
                  <a:ext uri="{FF2B5EF4-FFF2-40B4-BE49-F238E27FC236}">
                    <a16:creationId xmlns:a16="http://schemas.microsoft.com/office/drawing/2014/main" id="{67ABD231-4183-4E5C-B39A-07EE45910522}"/>
                  </a:ext>
                </a:extLst>
              </p:cNvPr>
              <p:cNvSpPr>
                <a:spLocks/>
              </p:cNvSpPr>
              <p:nvPr/>
            </p:nvSpPr>
            <p:spPr bwMode="auto">
              <a:xfrm>
                <a:off x="4187" y="4550"/>
                <a:ext cx="105" cy="19"/>
              </a:xfrm>
              <a:custGeom>
                <a:avLst/>
                <a:gdLst>
                  <a:gd name="T0" fmla="*/ 4 w 186"/>
                  <a:gd name="T1" fmla="*/ 34 h 35"/>
                  <a:gd name="T2" fmla="*/ 183 w 186"/>
                  <a:gd name="T3" fmla="*/ 7 h 35"/>
                  <a:gd name="T4" fmla="*/ 185 w 186"/>
                  <a:gd name="T5" fmla="*/ 3 h 35"/>
                  <a:gd name="T6" fmla="*/ 182 w 186"/>
                  <a:gd name="T7" fmla="*/ 1 h 35"/>
                  <a:gd name="T8" fmla="*/ 3 w 186"/>
                  <a:gd name="T9" fmla="*/ 28 h 35"/>
                  <a:gd name="T10" fmla="*/ 0 w 186"/>
                  <a:gd name="T11" fmla="*/ 32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2"/>
                      <a:pt x="183" y="0"/>
                      <a:pt x="182" y="1"/>
                    </a:cubicBezTo>
                    <a:lnTo>
                      <a:pt x="3" y="28"/>
                    </a:lnTo>
                    <a:cubicBezTo>
                      <a:pt x="1" y="28"/>
                      <a:pt x="0" y="30"/>
                      <a:pt x="0" y="32"/>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0" name="Freeform 553">
                <a:extLst>
                  <a:ext uri="{FF2B5EF4-FFF2-40B4-BE49-F238E27FC236}">
                    <a16:creationId xmlns:a16="http://schemas.microsoft.com/office/drawing/2014/main" id="{398AD7BA-0702-4E59-B5DF-7258D86A6BD7}"/>
                  </a:ext>
                </a:extLst>
              </p:cNvPr>
              <p:cNvSpPr>
                <a:spLocks/>
              </p:cNvSpPr>
              <p:nvPr/>
            </p:nvSpPr>
            <p:spPr bwMode="auto">
              <a:xfrm>
                <a:off x="4187" y="4555"/>
                <a:ext cx="105" cy="19"/>
              </a:xfrm>
              <a:custGeom>
                <a:avLst/>
                <a:gdLst>
                  <a:gd name="T0" fmla="*/ 4 w 186"/>
                  <a:gd name="T1" fmla="*/ 34 h 35"/>
                  <a:gd name="T2" fmla="*/ 183 w 186"/>
                  <a:gd name="T3" fmla="*/ 7 h 35"/>
                  <a:gd name="T4" fmla="*/ 185 w 186"/>
                  <a:gd name="T5" fmla="*/ 3 h 35"/>
                  <a:gd name="T6" fmla="*/ 182 w 186"/>
                  <a:gd name="T7" fmla="*/ 0 h 35"/>
                  <a:gd name="T8" fmla="*/ 3 w 186"/>
                  <a:gd name="T9" fmla="*/ 28 h 35"/>
                  <a:gd name="T10" fmla="*/ 0 w 186"/>
                  <a:gd name="T11" fmla="*/ 31 h 35"/>
                  <a:gd name="T12" fmla="*/ 4 w 186"/>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186" h="35">
                    <a:moveTo>
                      <a:pt x="4" y="34"/>
                    </a:moveTo>
                    <a:lnTo>
                      <a:pt x="183" y="7"/>
                    </a:lnTo>
                    <a:cubicBezTo>
                      <a:pt x="184" y="7"/>
                      <a:pt x="186" y="5"/>
                      <a:pt x="185" y="3"/>
                    </a:cubicBezTo>
                    <a:cubicBezTo>
                      <a:pt x="185" y="1"/>
                      <a:pt x="183" y="0"/>
                      <a:pt x="182" y="0"/>
                    </a:cubicBezTo>
                    <a:lnTo>
                      <a:pt x="3" y="28"/>
                    </a:lnTo>
                    <a:cubicBezTo>
                      <a:pt x="1" y="28"/>
                      <a:pt x="0" y="30"/>
                      <a:pt x="0" y="31"/>
                    </a:cubicBezTo>
                    <a:cubicBezTo>
                      <a:pt x="1" y="33"/>
                      <a:pt x="2" y="35"/>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1" name="Freeform 554">
                <a:extLst>
                  <a:ext uri="{FF2B5EF4-FFF2-40B4-BE49-F238E27FC236}">
                    <a16:creationId xmlns:a16="http://schemas.microsoft.com/office/drawing/2014/main" id="{E369F85E-C264-4D01-AD40-B751DFA54A27}"/>
                  </a:ext>
                </a:extLst>
              </p:cNvPr>
              <p:cNvSpPr>
                <a:spLocks/>
              </p:cNvSpPr>
              <p:nvPr/>
            </p:nvSpPr>
            <p:spPr bwMode="auto">
              <a:xfrm>
                <a:off x="4187" y="4560"/>
                <a:ext cx="105" cy="19"/>
              </a:xfrm>
              <a:custGeom>
                <a:avLst/>
                <a:gdLst>
                  <a:gd name="T0" fmla="*/ 4 w 186"/>
                  <a:gd name="T1" fmla="*/ 32 h 33"/>
                  <a:gd name="T2" fmla="*/ 183 w 186"/>
                  <a:gd name="T3" fmla="*/ 6 h 33"/>
                  <a:gd name="T4" fmla="*/ 186 w 186"/>
                  <a:gd name="T5" fmla="*/ 3 h 33"/>
                  <a:gd name="T6" fmla="*/ 182 w 186"/>
                  <a:gd name="T7" fmla="*/ 0 h 33"/>
                  <a:gd name="T8" fmla="*/ 3 w 186"/>
                  <a:gd name="T9" fmla="*/ 26 h 33"/>
                  <a:gd name="T10" fmla="*/ 0 w 186"/>
                  <a:gd name="T11" fmla="*/ 30 h 33"/>
                  <a:gd name="T12" fmla="*/ 4 w 186"/>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86" h="33">
                    <a:moveTo>
                      <a:pt x="4" y="32"/>
                    </a:moveTo>
                    <a:lnTo>
                      <a:pt x="183" y="6"/>
                    </a:lnTo>
                    <a:cubicBezTo>
                      <a:pt x="185" y="6"/>
                      <a:pt x="186" y="5"/>
                      <a:pt x="186" y="3"/>
                    </a:cubicBezTo>
                    <a:cubicBezTo>
                      <a:pt x="185" y="1"/>
                      <a:pt x="184" y="0"/>
                      <a:pt x="182" y="0"/>
                    </a:cubicBezTo>
                    <a:lnTo>
                      <a:pt x="3" y="26"/>
                    </a:lnTo>
                    <a:cubicBezTo>
                      <a:pt x="1" y="26"/>
                      <a:pt x="0" y="28"/>
                      <a:pt x="0" y="30"/>
                    </a:cubicBezTo>
                    <a:cubicBezTo>
                      <a:pt x="1"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2" name="Freeform 555">
                <a:extLst>
                  <a:ext uri="{FF2B5EF4-FFF2-40B4-BE49-F238E27FC236}">
                    <a16:creationId xmlns:a16="http://schemas.microsoft.com/office/drawing/2014/main" id="{758E570D-175B-4CEE-B129-129EA9CB586F}"/>
                  </a:ext>
                </a:extLst>
              </p:cNvPr>
              <p:cNvSpPr>
                <a:spLocks/>
              </p:cNvSpPr>
              <p:nvPr/>
            </p:nvSpPr>
            <p:spPr bwMode="auto">
              <a:xfrm>
                <a:off x="4187" y="4566"/>
                <a:ext cx="105" cy="17"/>
              </a:xfrm>
              <a:custGeom>
                <a:avLst/>
                <a:gdLst>
                  <a:gd name="T0" fmla="*/ 4 w 186"/>
                  <a:gd name="T1" fmla="*/ 30 h 30"/>
                  <a:gd name="T2" fmla="*/ 183 w 186"/>
                  <a:gd name="T3" fmla="*/ 6 h 30"/>
                  <a:gd name="T4" fmla="*/ 186 w 186"/>
                  <a:gd name="T5" fmla="*/ 3 h 30"/>
                  <a:gd name="T6" fmla="*/ 182 w 186"/>
                  <a:gd name="T7" fmla="*/ 0 h 30"/>
                  <a:gd name="T8" fmla="*/ 3 w 186"/>
                  <a:gd name="T9" fmla="*/ 24 h 30"/>
                  <a:gd name="T10" fmla="*/ 0 w 186"/>
                  <a:gd name="T11" fmla="*/ 27 h 30"/>
                  <a:gd name="T12" fmla="*/ 4 w 186"/>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86" h="30">
                    <a:moveTo>
                      <a:pt x="4" y="30"/>
                    </a:moveTo>
                    <a:lnTo>
                      <a:pt x="183" y="6"/>
                    </a:lnTo>
                    <a:cubicBezTo>
                      <a:pt x="185" y="6"/>
                      <a:pt x="186" y="4"/>
                      <a:pt x="186" y="3"/>
                    </a:cubicBezTo>
                    <a:cubicBezTo>
                      <a:pt x="186" y="1"/>
                      <a:pt x="184" y="0"/>
                      <a:pt x="182" y="0"/>
                    </a:cubicBezTo>
                    <a:lnTo>
                      <a:pt x="3" y="24"/>
                    </a:lnTo>
                    <a:cubicBezTo>
                      <a:pt x="1" y="24"/>
                      <a:pt x="0" y="26"/>
                      <a:pt x="0" y="27"/>
                    </a:cubicBezTo>
                    <a:cubicBezTo>
                      <a:pt x="0"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3" name="Freeform 556">
                <a:extLst>
                  <a:ext uri="{FF2B5EF4-FFF2-40B4-BE49-F238E27FC236}">
                    <a16:creationId xmlns:a16="http://schemas.microsoft.com/office/drawing/2014/main" id="{A3ABD959-2F30-4027-A314-069C65BF2BEB}"/>
                  </a:ext>
                </a:extLst>
              </p:cNvPr>
              <p:cNvSpPr>
                <a:spLocks/>
              </p:cNvSpPr>
              <p:nvPr/>
            </p:nvSpPr>
            <p:spPr bwMode="auto">
              <a:xfrm>
                <a:off x="4187" y="4571"/>
                <a:ext cx="105" cy="17"/>
              </a:xfrm>
              <a:custGeom>
                <a:avLst/>
                <a:gdLst>
                  <a:gd name="T0" fmla="*/ 4 w 186"/>
                  <a:gd name="T1" fmla="*/ 29 h 30"/>
                  <a:gd name="T2" fmla="*/ 183 w 186"/>
                  <a:gd name="T3" fmla="*/ 7 h 30"/>
                  <a:gd name="T4" fmla="*/ 186 w 186"/>
                  <a:gd name="T5" fmla="*/ 3 h 30"/>
                  <a:gd name="T6" fmla="*/ 182 w 186"/>
                  <a:gd name="T7" fmla="*/ 0 h 30"/>
                  <a:gd name="T8" fmla="*/ 3 w 186"/>
                  <a:gd name="T9" fmla="*/ 23 h 30"/>
                  <a:gd name="T10" fmla="*/ 0 w 186"/>
                  <a:gd name="T11" fmla="*/ 27 h 30"/>
                  <a:gd name="T12" fmla="*/ 4 w 186"/>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86" h="30">
                    <a:moveTo>
                      <a:pt x="4" y="29"/>
                    </a:moveTo>
                    <a:lnTo>
                      <a:pt x="183" y="7"/>
                    </a:lnTo>
                    <a:cubicBezTo>
                      <a:pt x="185" y="6"/>
                      <a:pt x="186" y="5"/>
                      <a:pt x="186" y="3"/>
                    </a:cubicBezTo>
                    <a:cubicBezTo>
                      <a:pt x="186" y="1"/>
                      <a:pt x="184" y="0"/>
                      <a:pt x="182" y="0"/>
                    </a:cubicBezTo>
                    <a:lnTo>
                      <a:pt x="3" y="23"/>
                    </a:lnTo>
                    <a:cubicBezTo>
                      <a:pt x="1" y="23"/>
                      <a:pt x="0" y="25"/>
                      <a:pt x="0" y="27"/>
                    </a:cubicBezTo>
                    <a:cubicBezTo>
                      <a:pt x="0" y="28"/>
                      <a:pt x="2" y="30"/>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4" name="Freeform 557">
                <a:extLst>
                  <a:ext uri="{FF2B5EF4-FFF2-40B4-BE49-F238E27FC236}">
                    <a16:creationId xmlns:a16="http://schemas.microsoft.com/office/drawing/2014/main" id="{3ED34062-755F-43E8-9390-3280DF139C48}"/>
                  </a:ext>
                </a:extLst>
              </p:cNvPr>
              <p:cNvSpPr>
                <a:spLocks/>
              </p:cNvSpPr>
              <p:nvPr/>
            </p:nvSpPr>
            <p:spPr bwMode="auto">
              <a:xfrm>
                <a:off x="4187" y="4575"/>
                <a:ext cx="105" cy="19"/>
              </a:xfrm>
              <a:custGeom>
                <a:avLst/>
                <a:gdLst>
                  <a:gd name="T0" fmla="*/ 4 w 186"/>
                  <a:gd name="T1" fmla="*/ 32 h 33"/>
                  <a:gd name="T2" fmla="*/ 183 w 186"/>
                  <a:gd name="T3" fmla="*/ 7 h 33"/>
                  <a:gd name="T4" fmla="*/ 186 w 186"/>
                  <a:gd name="T5" fmla="*/ 3 h 33"/>
                  <a:gd name="T6" fmla="*/ 182 w 186"/>
                  <a:gd name="T7" fmla="*/ 1 h 33"/>
                  <a:gd name="T8" fmla="*/ 3 w 186"/>
                  <a:gd name="T9" fmla="*/ 26 h 33"/>
                  <a:gd name="T10" fmla="*/ 0 w 186"/>
                  <a:gd name="T11" fmla="*/ 30 h 33"/>
                  <a:gd name="T12" fmla="*/ 4 w 186"/>
                  <a:gd name="T13" fmla="*/ 32 h 33"/>
                </a:gdLst>
                <a:ahLst/>
                <a:cxnLst>
                  <a:cxn ang="0">
                    <a:pos x="T0" y="T1"/>
                  </a:cxn>
                  <a:cxn ang="0">
                    <a:pos x="T2" y="T3"/>
                  </a:cxn>
                  <a:cxn ang="0">
                    <a:pos x="T4" y="T5"/>
                  </a:cxn>
                  <a:cxn ang="0">
                    <a:pos x="T6" y="T7"/>
                  </a:cxn>
                  <a:cxn ang="0">
                    <a:pos x="T8" y="T9"/>
                  </a:cxn>
                  <a:cxn ang="0">
                    <a:pos x="T10" y="T11"/>
                  </a:cxn>
                  <a:cxn ang="0">
                    <a:pos x="T12" y="T13"/>
                  </a:cxn>
                </a:cxnLst>
                <a:rect l="0" t="0" r="r" b="b"/>
                <a:pathLst>
                  <a:path w="186" h="33">
                    <a:moveTo>
                      <a:pt x="4" y="32"/>
                    </a:moveTo>
                    <a:lnTo>
                      <a:pt x="183" y="7"/>
                    </a:lnTo>
                    <a:cubicBezTo>
                      <a:pt x="185" y="7"/>
                      <a:pt x="186" y="5"/>
                      <a:pt x="186" y="3"/>
                    </a:cubicBezTo>
                    <a:cubicBezTo>
                      <a:pt x="186" y="2"/>
                      <a:pt x="184" y="0"/>
                      <a:pt x="182" y="1"/>
                    </a:cubicBezTo>
                    <a:lnTo>
                      <a:pt x="3" y="26"/>
                    </a:lnTo>
                    <a:cubicBezTo>
                      <a:pt x="1" y="26"/>
                      <a:pt x="0" y="28"/>
                      <a:pt x="0" y="30"/>
                    </a:cubicBezTo>
                    <a:cubicBezTo>
                      <a:pt x="0" y="31"/>
                      <a:pt x="2" y="33"/>
                      <a:pt x="4" y="3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5" name="Freeform 558">
                <a:extLst>
                  <a:ext uri="{FF2B5EF4-FFF2-40B4-BE49-F238E27FC236}">
                    <a16:creationId xmlns:a16="http://schemas.microsoft.com/office/drawing/2014/main" id="{F0028ACF-EE85-40C9-A1FD-88022C067985}"/>
                  </a:ext>
                </a:extLst>
              </p:cNvPr>
              <p:cNvSpPr>
                <a:spLocks/>
              </p:cNvSpPr>
              <p:nvPr/>
            </p:nvSpPr>
            <p:spPr bwMode="auto">
              <a:xfrm>
                <a:off x="4187" y="4447"/>
                <a:ext cx="103" cy="24"/>
              </a:xfrm>
              <a:custGeom>
                <a:avLst/>
                <a:gdLst>
                  <a:gd name="T0" fmla="*/ 180 w 182"/>
                  <a:gd name="T1" fmla="*/ 0 h 41"/>
                  <a:gd name="T2" fmla="*/ 0 w 182"/>
                  <a:gd name="T3" fmla="*/ 34 h 41"/>
                  <a:gd name="T4" fmla="*/ 2 w 182"/>
                  <a:gd name="T5" fmla="*/ 41 h 41"/>
                  <a:gd name="T6" fmla="*/ 182 w 182"/>
                  <a:gd name="T7" fmla="*/ 7 h 41"/>
                </a:gdLst>
                <a:ahLst/>
                <a:cxnLst>
                  <a:cxn ang="0">
                    <a:pos x="T0" y="T1"/>
                  </a:cxn>
                  <a:cxn ang="0">
                    <a:pos x="T2" y="T3"/>
                  </a:cxn>
                  <a:cxn ang="0">
                    <a:pos x="T4" y="T5"/>
                  </a:cxn>
                  <a:cxn ang="0">
                    <a:pos x="T6" y="T7"/>
                  </a:cxn>
                </a:cxnLst>
                <a:rect l="0" t="0" r="r" b="b"/>
                <a:pathLst>
                  <a:path w="182" h="41">
                    <a:moveTo>
                      <a:pt x="180" y="0"/>
                    </a:moveTo>
                    <a:lnTo>
                      <a:pt x="0" y="34"/>
                    </a:lnTo>
                    <a:lnTo>
                      <a:pt x="2" y="41"/>
                    </a:lnTo>
                    <a:lnTo>
                      <a:pt x="18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6" name="Freeform 559">
                <a:extLst>
                  <a:ext uri="{FF2B5EF4-FFF2-40B4-BE49-F238E27FC236}">
                    <a16:creationId xmlns:a16="http://schemas.microsoft.com/office/drawing/2014/main" id="{846CC64C-A61A-4AC5-8AA9-7BE7194CFACD}"/>
                  </a:ext>
                </a:extLst>
              </p:cNvPr>
              <p:cNvSpPr>
                <a:spLocks/>
              </p:cNvSpPr>
              <p:nvPr/>
            </p:nvSpPr>
            <p:spPr bwMode="auto">
              <a:xfrm>
                <a:off x="4187" y="4580"/>
                <a:ext cx="103" cy="17"/>
              </a:xfrm>
              <a:custGeom>
                <a:avLst/>
                <a:gdLst>
                  <a:gd name="T0" fmla="*/ 0 w 180"/>
                  <a:gd name="T1" fmla="*/ 31 h 31"/>
                  <a:gd name="T2" fmla="*/ 180 w 180"/>
                  <a:gd name="T3" fmla="*/ 7 h 31"/>
                  <a:gd name="T4" fmla="*/ 179 w 180"/>
                  <a:gd name="T5" fmla="*/ 0 h 31"/>
                  <a:gd name="T6" fmla="*/ 0 w 180"/>
                  <a:gd name="T7" fmla="*/ 24 h 31"/>
                </a:gdLst>
                <a:ahLst/>
                <a:cxnLst>
                  <a:cxn ang="0">
                    <a:pos x="T0" y="T1"/>
                  </a:cxn>
                  <a:cxn ang="0">
                    <a:pos x="T2" y="T3"/>
                  </a:cxn>
                  <a:cxn ang="0">
                    <a:pos x="T4" y="T5"/>
                  </a:cxn>
                  <a:cxn ang="0">
                    <a:pos x="T6" y="T7"/>
                  </a:cxn>
                </a:cxnLst>
                <a:rect l="0" t="0" r="r" b="b"/>
                <a:pathLst>
                  <a:path w="180" h="31">
                    <a:moveTo>
                      <a:pt x="0" y="31"/>
                    </a:moveTo>
                    <a:lnTo>
                      <a:pt x="180" y="7"/>
                    </a:lnTo>
                    <a:lnTo>
                      <a:pt x="179" y="0"/>
                    </a:lnTo>
                    <a:lnTo>
                      <a:pt x="0" y="2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7" name="Freeform 560">
                <a:extLst>
                  <a:ext uri="{FF2B5EF4-FFF2-40B4-BE49-F238E27FC236}">
                    <a16:creationId xmlns:a16="http://schemas.microsoft.com/office/drawing/2014/main" id="{0BC58C1A-00F6-46BB-8904-494C9D331697}"/>
                  </a:ext>
                </a:extLst>
              </p:cNvPr>
              <p:cNvSpPr>
                <a:spLocks/>
              </p:cNvSpPr>
              <p:nvPr/>
            </p:nvSpPr>
            <p:spPr bwMode="auto">
              <a:xfrm>
                <a:off x="4674" y="4392"/>
                <a:ext cx="3" cy="143"/>
              </a:xfrm>
              <a:custGeom>
                <a:avLst/>
                <a:gdLst>
                  <a:gd name="T0" fmla="*/ 0 w 6"/>
                  <a:gd name="T1" fmla="*/ 4 h 253"/>
                  <a:gd name="T2" fmla="*/ 0 w 6"/>
                  <a:gd name="T3" fmla="*/ 250 h 253"/>
                  <a:gd name="T4" fmla="*/ 3 w 6"/>
                  <a:gd name="T5" fmla="*/ 253 h 253"/>
                  <a:gd name="T6" fmla="*/ 6 w 6"/>
                  <a:gd name="T7" fmla="*/ 250 h 253"/>
                  <a:gd name="T8" fmla="*/ 6 w 6"/>
                  <a:gd name="T9" fmla="*/ 4 h 253"/>
                  <a:gd name="T10" fmla="*/ 3 w 6"/>
                  <a:gd name="T11" fmla="*/ 0 h 253"/>
                  <a:gd name="T12" fmla="*/ 0 w 6"/>
                  <a:gd name="T13" fmla="*/ 4 h 253"/>
                </a:gdLst>
                <a:ahLst/>
                <a:cxnLst>
                  <a:cxn ang="0">
                    <a:pos x="T0" y="T1"/>
                  </a:cxn>
                  <a:cxn ang="0">
                    <a:pos x="T2" y="T3"/>
                  </a:cxn>
                  <a:cxn ang="0">
                    <a:pos x="T4" y="T5"/>
                  </a:cxn>
                  <a:cxn ang="0">
                    <a:pos x="T6" y="T7"/>
                  </a:cxn>
                  <a:cxn ang="0">
                    <a:pos x="T8" y="T9"/>
                  </a:cxn>
                  <a:cxn ang="0">
                    <a:pos x="T10" y="T11"/>
                  </a:cxn>
                  <a:cxn ang="0">
                    <a:pos x="T12" y="T13"/>
                  </a:cxn>
                </a:cxnLst>
                <a:rect l="0" t="0" r="r" b="b"/>
                <a:pathLst>
                  <a:path w="6" h="253">
                    <a:moveTo>
                      <a:pt x="0" y="4"/>
                    </a:moveTo>
                    <a:lnTo>
                      <a:pt x="0" y="250"/>
                    </a:lnTo>
                    <a:cubicBezTo>
                      <a:pt x="0" y="251"/>
                      <a:pt x="1" y="253"/>
                      <a:pt x="3" y="253"/>
                    </a:cubicBezTo>
                    <a:cubicBezTo>
                      <a:pt x="5" y="253"/>
                      <a:pt x="6" y="251"/>
                      <a:pt x="6" y="250"/>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8" name="Freeform 561">
                <a:extLst>
                  <a:ext uri="{FF2B5EF4-FFF2-40B4-BE49-F238E27FC236}">
                    <a16:creationId xmlns:a16="http://schemas.microsoft.com/office/drawing/2014/main" id="{DA43480D-8197-40DB-B42B-915B6D66CB41}"/>
                  </a:ext>
                </a:extLst>
              </p:cNvPr>
              <p:cNvSpPr>
                <a:spLocks/>
              </p:cNvSpPr>
              <p:nvPr/>
            </p:nvSpPr>
            <p:spPr bwMode="auto">
              <a:xfrm>
                <a:off x="4584" y="4404"/>
                <a:ext cx="5" cy="137"/>
              </a:xfrm>
              <a:custGeom>
                <a:avLst/>
                <a:gdLst>
                  <a:gd name="T0" fmla="*/ 0 w 9"/>
                  <a:gd name="T1" fmla="*/ 3 h 242"/>
                  <a:gd name="T2" fmla="*/ 2 w 9"/>
                  <a:gd name="T3" fmla="*/ 239 h 242"/>
                  <a:gd name="T4" fmla="*/ 5 w 9"/>
                  <a:gd name="T5" fmla="*/ 242 h 242"/>
                  <a:gd name="T6" fmla="*/ 9 w 9"/>
                  <a:gd name="T7" fmla="*/ 239 h 242"/>
                  <a:gd name="T8" fmla="*/ 7 w 9"/>
                  <a:gd name="T9" fmla="*/ 3 h 242"/>
                  <a:gd name="T10" fmla="*/ 4 w 9"/>
                  <a:gd name="T11" fmla="*/ 0 h 242"/>
                  <a:gd name="T12" fmla="*/ 0 w 9"/>
                  <a:gd name="T13" fmla="*/ 3 h 242"/>
                </a:gdLst>
                <a:ahLst/>
                <a:cxnLst>
                  <a:cxn ang="0">
                    <a:pos x="T0" y="T1"/>
                  </a:cxn>
                  <a:cxn ang="0">
                    <a:pos x="T2" y="T3"/>
                  </a:cxn>
                  <a:cxn ang="0">
                    <a:pos x="T4" y="T5"/>
                  </a:cxn>
                  <a:cxn ang="0">
                    <a:pos x="T6" y="T7"/>
                  </a:cxn>
                  <a:cxn ang="0">
                    <a:pos x="T8" y="T9"/>
                  </a:cxn>
                  <a:cxn ang="0">
                    <a:pos x="T10" y="T11"/>
                  </a:cxn>
                  <a:cxn ang="0">
                    <a:pos x="T12" y="T13"/>
                  </a:cxn>
                </a:cxnLst>
                <a:rect l="0" t="0" r="r" b="b"/>
                <a:pathLst>
                  <a:path w="9" h="242">
                    <a:moveTo>
                      <a:pt x="0" y="3"/>
                    </a:moveTo>
                    <a:lnTo>
                      <a:pt x="2" y="239"/>
                    </a:lnTo>
                    <a:cubicBezTo>
                      <a:pt x="2" y="241"/>
                      <a:pt x="4" y="242"/>
                      <a:pt x="5" y="242"/>
                    </a:cubicBezTo>
                    <a:cubicBezTo>
                      <a:pt x="7" y="242"/>
                      <a:pt x="9" y="241"/>
                      <a:pt x="9" y="239"/>
                    </a:cubicBezTo>
                    <a:lnTo>
                      <a:pt x="7" y="3"/>
                    </a:lnTo>
                    <a:cubicBezTo>
                      <a:pt x="7" y="1"/>
                      <a:pt x="6" y="0"/>
                      <a:pt x="4"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69" name="Freeform 562">
                <a:extLst>
                  <a:ext uri="{FF2B5EF4-FFF2-40B4-BE49-F238E27FC236}">
                    <a16:creationId xmlns:a16="http://schemas.microsoft.com/office/drawing/2014/main" id="{C023F834-5F74-4C66-B7BC-1603566A3C0F}"/>
                  </a:ext>
                </a:extLst>
              </p:cNvPr>
              <p:cNvSpPr>
                <a:spLocks/>
              </p:cNvSpPr>
              <p:nvPr/>
            </p:nvSpPr>
            <p:spPr bwMode="auto">
              <a:xfrm>
                <a:off x="4615" y="4397"/>
                <a:ext cx="5" cy="142"/>
              </a:xfrm>
              <a:custGeom>
                <a:avLst/>
                <a:gdLst>
                  <a:gd name="T0" fmla="*/ 0 w 8"/>
                  <a:gd name="T1" fmla="*/ 4 h 250"/>
                  <a:gd name="T2" fmla="*/ 2 w 8"/>
                  <a:gd name="T3" fmla="*/ 247 h 250"/>
                  <a:gd name="T4" fmla="*/ 5 w 8"/>
                  <a:gd name="T5" fmla="*/ 250 h 250"/>
                  <a:gd name="T6" fmla="*/ 8 w 8"/>
                  <a:gd name="T7" fmla="*/ 247 h 250"/>
                  <a:gd name="T8" fmla="*/ 7 w 8"/>
                  <a:gd name="T9" fmla="*/ 4 h 250"/>
                  <a:gd name="T10" fmla="*/ 3 w 8"/>
                  <a:gd name="T11" fmla="*/ 0 h 250"/>
                  <a:gd name="T12" fmla="*/ 0 w 8"/>
                  <a:gd name="T13" fmla="*/ 4 h 250"/>
                </a:gdLst>
                <a:ahLst/>
                <a:cxnLst>
                  <a:cxn ang="0">
                    <a:pos x="T0" y="T1"/>
                  </a:cxn>
                  <a:cxn ang="0">
                    <a:pos x="T2" y="T3"/>
                  </a:cxn>
                  <a:cxn ang="0">
                    <a:pos x="T4" y="T5"/>
                  </a:cxn>
                  <a:cxn ang="0">
                    <a:pos x="T6" y="T7"/>
                  </a:cxn>
                  <a:cxn ang="0">
                    <a:pos x="T8" y="T9"/>
                  </a:cxn>
                  <a:cxn ang="0">
                    <a:pos x="T10" y="T11"/>
                  </a:cxn>
                  <a:cxn ang="0">
                    <a:pos x="T12" y="T13"/>
                  </a:cxn>
                </a:cxnLst>
                <a:rect l="0" t="0" r="r" b="b"/>
                <a:pathLst>
                  <a:path w="8" h="250">
                    <a:moveTo>
                      <a:pt x="0" y="4"/>
                    </a:moveTo>
                    <a:lnTo>
                      <a:pt x="2" y="247"/>
                    </a:lnTo>
                    <a:cubicBezTo>
                      <a:pt x="2" y="249"/>
                      <a:pt x="3" y="250"/>
                      <a:pt x="5" y="250"/>
                    </a:cubicBezTo>
                    <a:cubicBezTo>
                      <a:pt x="7" y="250"/>
                      <a:pt x="8" y="248"/>
                      <a:pt x="8" y="247"/>
                    </a:cubicBezTo>
                    <a:lnTo>
                      <a:pt x="7" y="4"/>
                    </a:lnTo>
                    <a:cubicBezTo>
                      <a:pt x="7"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0" name="Freeform 563">
                <a:extLst>
                  <a:ext uri="{FF2B5EF4-FFF2-40B4-BE49-F238E27FC236}">
                    <a16:creationId xmlns:a16="http://schemas.microsoft.com/office/drawing/2014/main" id="{A2F83518-7254-43B0-9EA3-8455EB4EE510}"/>
                  </a:ext>
                </a:extLst>
              </p:cNvPr>
              <p:cNvSpPr>
                <a:spLocks/>
              </p:cNvSpPr>
              <p:nvPr/>
            </p:nvSpPr>
            <p:spPr bwMode="auto">
              <a:xfrm>
                <a:off x="4644" y="4394"/>
                <a:ext cx="6" cy="142"/>
              </a:xfrm>
              <a:custGeom>
                <a:avLst/>
                <a:gdLst>
                  <a:gd name="T0" fmla="*/ 0 w 9"/>
                  <a:gd name="T1" fmla="*/ 3 h 251"/>
                  <a:gd name="T2" fmla="*/ 2 w 9"/>
                  <a:gd name="T3" fmla="*/ 248 h 251"/>
                  <a:gd name="T4" fmla="*/ 5 w 9"/>
                  <a:gd name="T5" fmla="*/ 251 h 251"/>
                  <a:gd name="T6" fmla="*/ 9 w 9"/>
                  <a:gd name="T7" fmla="*/ 248 h 251"/>
                  <a:gd name="T8" fmla="*/ 7 w 9"/>
                  <a:gd name="T9" fmla="*/ 3 h 251"/>
                  <a:gd name="T10" fmla="*/ 4 w 9"/>
                  <a:gd name="T11" fmla="*/ 0 h 251"/>
                  <a:gd name="T12" fmla="*/ 0 w 9"/>
                  <a:gd name="T13" fmla="*/ 3 h 251"/>
                </a:gdLst>
                <a:ahLst/>
                <a:cxnLst>
                  <a:cxn ang="0">
                    <a:pos x="T0" y="T1"/>
                  </a:cxn>
                  <a:cxn ang="0">
                    <a:pos x="T2" y="T3"/>
                  </a:cxn>
                  <a:cxn ang="0">
                    <a:pos x="T4" y="T5"/>
                  </a:cxn>
                  <a:cxn ang="0">
                    <a:pos x="T6" y="T7"/>
                  </a:cxn>
                  <a:cxn ang="0">
                    <a:pos x="T8" y="T9"/>
                  </a:cxn>
                  <a:cxn ang="0">
                    <a:pos x="T10" y="T11"/>
                  </a:cxn>
                  <a:cxn ang="0">
                    <a:pos x="T12" y="T13"/>
                  </a:cxn>
                </a:cxnLst>
                <a:rect l="0" t="0" r="r" b="b"/>
                <a:pathLst>
                  <a:path w="9" h="251">
                    <a:moveTo>
                      <a:pt x="0" y="3"/>
                    </a:moveTo>
                    <a:lnTo>
                      <a:pt x="2" y="248"/>
                    </a:lnTo>
                    <a:cubicBezTo>
                      <a:pt x="2" y="249"/>
                      <a:pt x="4" y="251"/>
                      <a:pt x="5" y="251"/>
                    </a:cubicBezTo>
                    <a:cubicBezTo>
                      <a:pt x="7" y="251"/>
                      <a:pt x="9" y="249"/>
                      <a:pt x="9" y="248"/>
                    </a:cubicBezTo>
                    <a:lnTo>
                      <a:pt x="7" y="3"/>
                    </a:lnTo>
                    <a:cubicBezTo>
                      <a:pt x="7" y="2"/>
                      <a:pt x="5" y="0"/>
                      <a:pt x="4" y="0"/>
                    </a:cubicBezTo>
                    <a:cubicBezTo>
                      <a:pt x="2" y="0"/>
                      <a:pt x="0" y="2"/>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1" name="Freeform 564">
                <a:extLst>
                  <a:ext uri="{FF2B5EF4-FFF2-40B4-BE49-F238E27FC236}">
                    <a16:creationId xmlns:a16="http://schemas.microsoft.com/office/drawing/2014/main" id="{EC4EC7BB-369F-41AF-B8B1-CC0322AD34DD}"/>
                  </a:ext>
                </a:extLst>
              </p:cNvPr>
              <p:cNvSpPr>
                <a:spLocks/>
              </p:cNvSpPr>
              <p:nvPr/>
            </p:nvSpPr>
            <p:spPr bwMode="auto">
              <a:xfrm>
                <a:off x="4558" y="4395"/>
                <a:ext cx="119" cy="19"/>
              </a:xfrm>
              <a:custGeom>
                <a:avLst/>
                <a:gdLst>
                  <a:gd name="T0" fmla="*/ 4 w 209"/>
                  <a:gd name="T1" fmla="*/ 33 h 33"/>
                  <a:gd name="T2" fmla="*/ 206 w 209"/>
                  <a:gd name="T3" fmla="*/ 7 h 33"/>
                  <a:gd name="T4" fmla="*/ 208 w 209"/>
                  <a:gd name="T5" fmla="*/ 3 h 33"/>
                  <a:gd name="T6" fmla="*/ 205 w 209"/>
                  <a:gd name="T7" fmla="*/ 0 h 33"/>
                  <a:gd name="T8" fmla="*/ 3 w 209"/>
                  <a:gd name="T9" fmla="*/ 26 h 33"/>
                  <a:gd name="T10" fmla="*/ 0 w 209"/>
                  <a:gd name="T11" fmla="*/ 30 h 33"/>
                  <a:gd name="T12" fmla="*/ 4 w 209"/>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209" h="33">
                    <a:moveTo>
                      <a:pt x="4" y="33"/>
                    </a:moveTo>
                    <a:lnTo>
                      <a:pt x="206" y="7"/>
                    </a:lnTo>
                    <a:cubicBezTo>
                      <a:pt x="207" y="7"/>
                      <a:pt x="209" y="5"/>
                      <a:pt x="208" y="3"/>
                    </a:cubicBezTo>
                    <a:cubicBezTo>
                      <a:pt x="208" y="2"/>
                      <a:pt x="207" y="0"/>
                      <a:pt x="205" y="0"/>
                    </a:cubicBezTo>
                    <a:lnTo>
                      <a:pt x="3" y="26"/>
                    </a:lnTo>
                    <a:cubicBezTo>
                      <a:pt x="2" y="27"/>
                      <a:pt x="0" y="28"/>
                      <a:pt x="0" y="30"/>
                    </a:cubicBezTo>
                    <a:cubicBezTo>
                      <a:pt x="1" y="32"/>
                      <a:pt x="2" y="33"/>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2" name="Freeform 565">
                <a:extLst>
                  <a:ext uri="{FF2B5EF4-FFF2-40B4-BE49-F238E27FC236}">
                    <a16:creationId xmlns:a16="http://schemas.microsoft.com/office/drawing/2014/main" id="{055623C3-4098-4946-9047-3DB241066730}"/>
                  </a:ext>
                </a:extLst>
              </p:cNvPr>
              <p:cNvSpPr>
                <a:spLocks/>
              </p:cNvSpPr>
              <p:nvPr/>
            </p:nvSpPr>
            <p:spPr bwMode="auto">
              <a:xfrm>
                <a:off x="4558" y="4401"/>
                <a:ext cx="119" cy="17"/>
              </a:xfrm>
              <a:custGeom>
                <a:avLst/>
                <a:gdLst>
                  <a:gd name="T0" fmla="*/ 4 w 209"/>
                  <a:gd name="T1" fmla="*/ 30 h 30"/>
                  <a:gd name="T2" fmla="*/ 206 w 209"/>
                  <a:gd name="T3" fmla="*/ 7 h 30"/>
                  <a:gd name="T4" fmla="*/ 209 w 209"/>
                  <a:gd name="T5" fmla="*/ 3 h 30"/>
                  <a:gd name="T6" fmla="*/ 205 w 209"/>
                  <a:gd name="T7" fmla="*/ 0 h 30"/>
                  <a:gd name="T8" fmla="*/ 3 w 209"/>
                  <a:gd name="T9" fmla="*/ 24 h 30"/>
                  <a:gd name="T10" fmla="*/ 0 w 209"/>
                  <a:gd name="T11" fmla="*/ 27 h 30"/>
                  <a:gd name="T12" fmla="*/ 4 w 209"/>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09" h="30">
                    <a:moveTo>
                      <a:pt x="4" y="30"/>
                    </a:moveTo>
                    <a:lnTo>
                      <a:pt x="206" y="7"/>
                    </a:lnTo>
                    <a:cubicBezTo>
                      <a:pt x="208" y="7"/>
                      <a:pt x="209" y="5"/>
                      <a:pt x="209" y="3"/>
                    </a:cubicBezTo>
                    <a:cubicBezTo>
                      <a:pt x="209" y="1"/>
                      <a:pt x="207" y="0"/>
                      <a:pt x="205" y="0"/>
                    </a:cubicBezTo>
                    <a:lnTo>
                      <a:pt x="3" y="24"/>
                    </a:lnTo>
                    <a:cubicBezTo>
                      <a:pt x="1" y="24"/>
                      <a:pt x="0" y="25"/>
                      <a:pt x="0" y="27"/>
                    </a:cubicBezTo>
                    <a:cubicBezTo>
                      <a:pt x="1" y="29"/>
                      <a:pt x="2" y="30"/>
                      <a:pt x="4"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3" name="Freeform 566">
                <a:extLst>
                  <a:ext uri="{FF2B5EF4-FFF2-40B4-BE49-F238E27FC236}">
                    <a16:creationId xmlns:a16="http://schemas.microsoft.com/office/drawing/2014/main" id="{AA44C8EF-BB29-4D0C-83C8-773CB53CF86D}"/>
                  </a:ext>
                </a:extLst>
              </p:cNvPr>
              <p:cNvSpPr>
                <a:spLocks/>
              </p:cNvSpPr>
              <p:nvPr/>
            </p:nvSpPr>
            <p:spPr bwMode="auto">
              <a:xfrm>
                <a:off x="4558" y="4408"/>
                <a:ext cx="119" cy="16"/>
              </a:xfrm>
              <a:custGeom>
                <a:avLst/>
                <a:gdLst>
                  <a:gd name="T0" fmla="*/ 4 w 209"/>
                  <a:gd name="T1" fmla="*/ 28 h 28"/>
                  <a:gd name="T2" fmla="*/ 206 w 209"/>
                  <a:gd name="T3" fmla="*/ 6 h 28"/>
                  <a:gd name="T4" fmla="*/ 209 w 209"/>
                  <a:gd name="T5" fmla="*/ 3 h 28"/>
                  <a:gd name="T6" fmla="*/ 205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4"/>
                      <a:pt x="209" y="3"/>
                    </a:cubicBezTo>
                    <a:cubicBezTo>
                      <a:pt x="209" y="1"/>
                      <a:pt x="207" y="0"/>
                      <a:pt x="205" y="0"/>
                    </a:cubicBezTo>
                    <a:lnTo>
                      <a:pt x="3" y="21"/>
                    </a:lnTo>
                    <a:cubicBezTo>
                      <a:pt x="1" y="21"/>
                      <a:pt x="0" y="23"/>
                      <a:pt x="0" y="25"/>
                    </a:cubicBezTo>
                    <a:cubicBezTo>
                      <a:pt x="0" y="26"/>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4" name="Freeform 567">
                <a:extLst>
                  <a:ext uri="{FF2B5EF4-FFF2-40B4-BE49-F238E27FC236}">
                    <a16:creationId xmlns:a16="http://schemas.microsoft.com/office/drawing/2014/main" id="{10DA9CF1-AF95-4AAA-913D-70C645EDDE95}"/>
                  </a:ext>
                </a:extLst>
              </p:cNvPr>
              <p:cNvSpPr>
                <a:spLocks/>
              </p:cNvSpPr>
              <p:nvPr/>
            </p:nvSpPr>
            <p:spPr bwMode="auto">
              <a:xfrm>
                <a:off x="4558" y="4413"/>
                <a:ext cx="119" cy="16"/>
              </a:xfrm>
              <a:custGeom>
                <a:avLst/>
                <a:gdLst>
                  <a:gd name="T0" fmla="*/ 4 w 209"/>
                  <a:gd name="T1" fmla="*/ 28 h 28"/>
                  <a:gd name="T2" fmla="*/ 206 w 209"/>
                  <a:gd name="T3" fmla="*/ 7 h 28"/>
                  <a:gd name="T4" fmla="*/ 209 w 209"/>
                  <a:gd name="T5" fmla="*/ 3 h 28"/>
                  <a:gd name="T6" fmla="*/ 205 w 209"/>
                  <a:gd name="T7" fmla="*/ 0 h 28"/>
                  <a:gd name="T8" fmla="*/ 3 w 209"/>
                  <a:gd name="T9" fmla="*/ 22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1"/>
                      <a:pt x="207" y="0"/>
                      <a:pt x="205" y="0"/>
                    </a:cubicBezTo>
                    <a:lnTo>
                      <a:pt x="3" y="22"/>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5" name="Freeform 568">
                <a:extLst>
                  <a:ext uri="{FF2B5EF4-FFF2-40B4-BE49-F238E27FC236}">
                    <a16:creationId xmlns:a16="http://schemas.microsoft.com/office/drawing/2014/main" id="{B03DE156-7A3E-4006-BBAE-02F316224F57}"/>
                  </a:ext>
                </a:extLst>
              </p:cNvPr>
              <p:cNvSpPr>
                <a:spLocks/>
              </p:cNvSpPr>
              <p:nvPr/>
            </p:nvSpPr>
            <p:spPr bwMode="auto">
              <a:xfrm>
                <a:off x="4558" y="4418"/>
                <a:ext cx="119" cy="16"/>
              </a:xfrm>
              <a:custGeom>
                <a:avLst/>
                <a:gdLst>
                  <a:gd name="T0" fmla="*/ 4 w 209"/>
                  <a:gd name="T1" fmla="*/ 27 h 28"/>
                  <a:gd name="T2" fmla="*/ 206 w 209"/>
                  <a:gd name="T3" fmla="*/ 6 h 28"/>
                  <a:gd name="T4" fmla="*/ 209 w 209"/>
                  <a:gd name="T5" fmla="*/ 3 h 28"/>
                  <a:gd name="T6" fmla="*/ 206 w 209"/>
                  <a:gd name="T7" fmla="*/ 0 h 28"/>
                  <a:gd name="T8" fmla="*/ 3 w 209"/>
                  <a:gd name="T9" fmla="*/ 21 h 28"/>
                  <a:gd name="T10" fmla="*/ 0 w 209"/>
                  <a:gd name="T11" fmla="*/ 25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6"/>
                    </a:lnTo>
                    <a:cubicBezTo>
                      <a:pt x="208" y="6"/>
                      <a:pt x="209" y="5"/>
                      <a:pt x="209" y="3"/>
                    </a:cubicBezTo>
                    <a:cubicBezTo>
                      <a:pt x="209" y="1"/>
                      <a:pt x="207" y="0"/>
                      <a:pt x="206" y="0"/>
                    </a:cubicBezTo>
                    <a:lnTo>
                      <a:pt x="3" y="21"/>
                    </a:lnTo>
                    <a:cubicBezTo>
                      <a:pt x="2" y="21"/>
                      <a:pt x="0" y="23"/>
                      <a:pt x="0"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6" name="Freeform 569">
                <a:extLst>
                  <a:ext uri="{FF2B5EF4-FFF2-40B4-BE49-F238E27FC236}">
                    <a16:creationId xmlns:a16="http://schemas.microsoft.com/office/drawing/2014/main" id="{223502C1-6734-4C1F-AFDF-A85F6619C350}"/>
                  </a:ext>
                </a:extLst>
              </p:cNvPr>
              <p:cNvSpPr>
                <a:spLocks/>
              </p:cNvSpPr>
              <p:nvPr/>
            </p:nvSpPr>
            <p:spPr bwMode="auto">
              <a:xfrm>
                <a:off x="4558" y="4424"/>
                <a:ext cx="119" cy="15"/>
              </a:xfrm>
              <a:custGeom>
                <a:avLst/>
                <a:gdLst>
                  <a:gd name="T0" fmla="*/ 4 w 209"/>
                  <a:gd name="T1" fmla="*/ 28 h 28"/>
                  <a:gd name="T2" fmla="*/ 206 w 209"/>
                  <a:gd name="T3" fmla="*/ 7 h 28"/>
                  <a:gd name="T4" fmla="*/ 209 w 209"/>
                  <a:gd name="T5" fmla="*/ 3 h 28"/>
                  <a:gd name="T6" fmla="*/ 206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1"/>
                      <a:pt x="207" y="0"/>
                      <a:pt x="206" y="0"/>
                    </a:cubicBezTo>
                    <a:lnTo>
                      <a:pt x="3" y="21"/>
                    </a:lnTo>
                    <a:cubicBezTo>
                      <a:pt x="2"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7" name="Freeform 570">
                <a:extLst>
                  <a:ext uri="{FF2B5EF4-FFF2-40B4-BE49-F238E27FC236}">
                    <a16:creationId xmlns:a16="http://schemas.microsoft.com/office/drawing/2014/main" id="{9160CE4F-A924-4A46-9729-ABA11846002F}"/>
                  </a:ext>
                </a:extLst>
              </p:cNvPr>
              <p:cNvSpPr>
                <a:spLocks/>
              </p:cNvSpPr>
              <p:nvPr/>
            </p:nvSpPr>
            <p:spPr bwMode="auto">
              <a:xfrm>
                <a:off x="4558" y="4429"/>
                <a:ext cx="119" cy="16"/>
              </a:xfrm>
              <a:custGeom>
                <a:avLst/>
                <a:gdLst>
                  <a:gd name="T0" fmla="*/ 4 w 209"/>
                  <a:gd name="T1" fmla="*/ 27 h 28"/>
                  <a:gd name="T2" fmla="*/ 206 w 209"/>
                  <a:gd name="T3" fmla="*/ 6 h 28"/>
                  <a:gd name="T4" fmla="*/ 209 w 209"/>
                  <a:gd name="T5" fmla="*/ 3 h 28"/>
                  <a:gd name="T6" fmla="*/ 206 w 209"/>
                  <a:gd name="T7" fmla="*/ 0 h 28"/>
                  <a:gd name="T8" fmla="*/ 3 w 209"/>
                  <a:gd name="T9" fmla="*/ 21 h 28"/>
                  <a:gd name="T10" fmla="*/ 1 w 209"/>
                  <a:gd name="T11" fmla="*/ 24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6"/>
                    </a:lnTo>
                    <a:cubicBezTo>
                      <a:pt x="208" y="6"/>
                      <a:pt x="209" y="5"/>
                      <a:pt x="209" y="3"/>
                    </a:cubicBezTo>
                    <a:cubicBezTo>
                      <a:pt x="209" y="1"/>
                      <a:pt x="207" y="0"/>
                      <a:pt x="206" y="0"/>
                    </a:cubicBezTo>
                    <a:lnTo>
                      <a:pt x="3" y="21"/>
                    </a:lnTo>
                    <a:cubicBezTo>
                      <a:pt x="2" y="21"/>
                      <a:pt x="0" y="23"/>
                      <a:pt x="1" y="24"/>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8" name="Freeform 571">
                <a:extLst>
                  <a:ext uri="{FF2B5EF4-FFF2-40B4-BE49-F238E27FC236}">
                    <a16:creationId xmlns:a16="http://schemas.microsoft.com/office/drawing/2014/main" id="{28378B4C-0357-48A2-A8C6-CF3AEFD22442}"/>
                  </a:ext>
                </a:extLst>
              </p:cNvPr>
              <p:cNvSpPr>
                <a:spLocks/>
              </p:cNvSpPr>
              <p:nvPr/>
            </p:nvSpPr>
            <p:spPr bwMode="auto">
              <a:xfrm>
                <a:off x="4558" y="4434"/>
                <a:ext cx="119" cy="16"/>
              </a:xfrm>
              <a:custGeom>
                <a:avLst/>
                <a:gdLst>
                  <a:gd name="T0" fmla="*/ 4 w 210"/>
                  <a:gd name="T1" fmla="*/ 28 h 28"/>
                  <a:gd name="T2" fmla="*/ 206 w 210"/>
                  <a:gd name="T3" fmla="*/ 7 h 28"/>
                  <a:gd name="T4" fmla="*/ 209 w 210"/>
                  <a:gd name="T5" fmla="*/ 3 h 28"/>
                  <a:gd name="T6" fmla="*/ 206 w 210"/>
                  <a:gd name="T7" fmla="*/ 0 h 28"/>
                  <a:gd name="T8" fmla="*/ 4 w 210"/>
                  <a:gd name="T9" fmla="*/ 21 h 28"/>
                  <a:gd name="T10" fmla="*/ 1 w 210"/>
                  <a:gd name="T11" fmla="*/ 25 h 28"/>
                  <a:gd name="T12" fmla="*/ 4 w 2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8"/>
                    </a:moveTo>
                    <a:lnTo>
                      <a:pt x="206" y="7"/>
                    </a:lnTo>
                    <a:cubicBezTo>
                      <a:pt x="208" y="7"/>
                      <a:pt x="210" y="5"/>
                      <a:pt x="209" y="3"/>
                    </a:cubicBezTo>
                    <a:cubicBezTo>
                      <a:pt x="209" y="2"/>
                      <a:pt x="208" y="0"/>
                      <a:pt x="206" y="0"/>
                    </a:cubicBezTo>
                    <a:lnTo>
                      <a:pt x="4" y="21"/>
                    </a:lnTo>
                    <a:cubicBezTo>
                      <a:pt x="2" y="22"/>
                      <a:pt x="0" y="23"/>
                      <a:pt x="1"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79" name="Freeform 572">
                <a:extLst>
                  <a:ext uri="{FF2B5EF4-FFF2-40B4-BE49-F238E27FC236}">
                    <a16:creationId xmlns:a16="http://schemas.microsoft.com/office/drawing/2014/main" id="{604C3162-2604-49C9-A636-FB033F4051E6}"/>
                  </a:ext>
                </a:extLst>
              </p:cNvPr>
              <p:cNvSpPr>
                <a:spLocks/>
              </p:cNvSpPr>
              <p:nvPr/>
            </p:nvSpPr>
            <p:spPr bwMode="auto">
              <a:xfrm>
                <a:off x="4558" y="4440"/>
                <a:ext cx="119" cy="15"/>
              </a:xfrm>
              <a:custGeom>
                <a:avLst/>
                <a:gdLst>
                  <a:gd name="T0" fmla="*/ 4 w 210"/>
                  <a:gd name="T1" fmla="*/ 27 h 27"/>
                  <a:gd name="T2" fmla="*/ 206 w 210"/>
                  <a:gd name="T3" fmla="*/ 6 h 27"/>
                  <a:gd name="T4" fmla="*/ 209 w 210"/>
                  <a:gd name="T5" fmla="*/ 3 h 27"/>
                  <a:gd name="T6" fmla="*/ 206 w 210"/>
                  <a:gd name="T7" fmla="*/ 0 h 27"/>
                  <a:gd name="T8" fmla="*/ 4 w 210"/>
                  <a:gd name="T9" fmla="*/ 21 h 27"/>
                  <a:gd name="T10" fmla="*/ 1 w 210"/>
                  <a:gd name="T11" fmla="*/ 24 h 27"/>
                  <a:gd name="T12" fmla="*/ 4 w 210"/>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10" h="27">
                    <a:moveTo>
                      <a:pt x="4" y="27"/>
                    </a:moveTo>
                    <a:lnTo>
                      <a:pt x="206" y="6"/>
                    </a:lnTo>
                    <a:cubicBezTo>
                      <a:pt x="208" y="6"/>
                      <a:pt x="210" y="5"/>
                      <a:pt x="209" y="3"/>
                    </a:cubicBezTo>
                    <a:cubicBezTo>
                      <a:pt x="209" y="1"/>
                      <a:pt x="208" y="0"/>
                      <a:pt x="206" y="0"/>
                    </a:cubicBezTo>
                    <a:lnTo>
                      <a:pt x="4" y="21"/>
                    </a:lnTo>
                    <a:cubicBezTo>
                      <a:pt x="2" y="21"/>
                      <a:pt x="0" y="23"/>
                      <a:pt x="1"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0" name="Freeform 573">
                <a:extLst>
                  <a:ext uri="{FF2B5EF4-FFF2-40B4-BE49-F238E27FC236}">
                    <a16:creationId xmlns:a16="http://schemas.microsoft.com/office/drawing/2014/main" id="{E94DDDAB-C9AF-4858-9930-9BA764EBFEC6}"/>
                  </a:ext>
                </a:extLst>
              </p:cNvPr>
              <p:cNvSpPr>
                <a:spLocks/>
              </p:cNvSpPr>
              <p:nvPr/>
            </p:nvSpPr>
            <p:spPr bwMode="auto">
              <a:xfrm>
                <a:off x="4559" y="4445"/>
                <a:ext cx="118" cy="16"/>
              </a:xfrm>
              <a:custGeom>
                <a:avLst/>
                <a:gdLst>
                  <a:gd name="T0" fmla="*/ 3 w 209"/>
                  <a:gd name="T1" fmla="*/ 28 h 28"/>
                  <a:gd name="T2" fmla="*/ 206 w 209"/>
                  <a:gd name="T3" fmla="*/ 7 h 28"/>
                  <a:gd name="T4" fmla="*/ 208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7" y="7"/>
                      <a:pt x="209" y="5"/>
                      <a:pt x="208" y="3"/>
                    </a:cubicBezTo>
                    <a:cubicBezTo>
                      <a:pt x="208" y="2"/>
                      <a:pt x="207" y="0"/>
                      <a:pt x="205" y="0"/>
                    </a:cubicBezTo>
                    <a:lnTo>
                      <a:pt x="3" y="21"/>
                    </a:lnTo>
                    <a:cubicBezTo>
                      <a:pt x="1" y="21"/>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1" name="Freeform 574">
                <a:extLst>
                  <a:ext uri="{FF2B5EF4-FFF2-40B4-BE49-F238E27FC236}">
                    <a16:creationId xmlns:a16="http://schemas.microsoft.com/office/drawing/2014/main" id="{6472639C-B9F1-4842-A0C7-5E62C55CBA01}"/>
                  </a:ext>
                </a:extLst>
              </p:cNvPr>
              <p:cNvSpPr>
                <a:spLocks/>
              </p:cNvSpPr>
              <p:nvPr/>
            </p:nvSpPr>
            <p:spPr bwMode="auto">
              <a:xfrm>
                <a:off x="4559" y="4451"/>
                <a:ext cx="118" cy="15"/>
              </a:xfrm>
              <a:custGeom>
                <a:avLst/>
                <a:gdLst>
                  <a:gd name="T0" fmla="*/ 3 w 209"/>
                  <a:gd name="T1" fmla="*/ 27 h 27"/>
                  <a:gd name="T2" fmla="*/ 206 w 209"/>
                  <a:gd name="T3" fmla="*/ 6 h 27"/>
                  <a:gd name="T4" fmla="*/ 209 w 209"/>
                  <a:gd name="T5" fmla="*/ 3 h 27"/>
                  <a:gd name="T6" fmla="*/ 205 w 209"/>
                  <a:gd name="T7" fmla="*/ 0 h 27"/>
                  <a:gd name="T8" fmla="*/ 3 w 209"/>
                  <a:gd name="T9" fmla="*/ 21 h 27"/>
                  <a:gd name="T10" fmla="*/ 0 w 209"/>
                  <a:gd name="T11" fmla="*/ 24 h 27"/>
                  <a:gd name="T12" fmla="*/ 3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3" y="27"/>
                    </a:moveTo>
                    <a:lnTo>
                      <a:pt x="206" y="6"/>
                    </a:lnTo>
                    <a:cubicBezTo>
                      <a:pt x="207" y="6"/>
                      <a:pt x="209" y="5"/>
                      <a:pt x="209" y="3"/>
                    </a:cubicBezTo>
                    <a:cubicBezTo>
                      <a:pt x="208" y="1"/>
                      <a:pt x="207" y="0"/>
                      <a:pt x="205" y="0"/>
                    </a:cubicBezTo>
                    <a:lnTo>
                      <a:pt x="3" y="21"/>
                    </a:lnTo>
                    <a:cubicBezTo>
                      <a:pt x="1" y="21"/>
                      <a:pt x="0" y="22"/>
                      <a:pt x="0" y="24"/>
                    </a:cubicBezTo>
                    <a:cubicBezTo>
                      <a:pt x="0" y="26"/>
                      <a:pt x="2" y="27"/>
                      <a:pt x="3"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2" name="Freeform 575">
                <a:extLst>
                  <a:ext uri="{FF2B5EF4-FFF2-40B4-BE49-F238E27FC236}">
                    <a16:creationId xmlns:a16="http://schemas.microsoft.com/office/drawing/2014/main" id="{15AE95E7-2501-4A61-93FB-D96F64BEB2F6}"/>
                  </a:ext>
                </a:extLst>
              </p:cNvPr>
              <p:cNvSpPr>
                <a:spLocks/>
              </p:cNvSpPr>
              <p:nvPr/>
            </p:nvSpPr>
            <p:spPr bwMode="auto">
              <a:xfrm>
                <a:off x="4559" y="4456"/>
                <a:ext cx="118" cy="16"/>
              </a:xfrm>
              <a:custGeom>
                <a:avLst/>
                <a:gdLst>
                  <a:gd name="T0" fmla="*/ 3 w 209"/>
                  <a:gd name="T1" fmla="*/ 28 h 28"/>
                  <a:gd name="T2" fmla="*/ 206 w 209"/>
                  <a:gd name="T3" fmla="*/ 7 h 28"/>
                  <a:gd name="T4" fmla="*/ 209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8" y="7"/>
                      <a:pt x="209" y="5"/>
                      <a:pt x="209" y="3"/>
                    </a:cubicBezTo>
                    <a:cubicBezTo>
                      <a:pt x="208" y="2"/>
                      <a:pt x="207" y="0"/>
                      <a:pt x="205" y="0"/>
                    </a:cubicBezTo>
                    <a:lnTo>
                      <a:pt x="3" y="21"/>
                    </a:lnTo>
                    <a:cubicBezTo>
                      <a:pt x="1" y="21"/>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3" name="Freeform 576">
                <a:extLst>
                  <a:ext uri="{FF2B5EF4-FFF2-40B4-BE49-F238E27FC236}">
                    <a16:creationId xmlns:a16="http://schemas.microsoft.com/office/drawing/2014/main" id="{12B5B111-0789-4A8E-B182-7139933E540F}"/>
                  </a:ext>
                </a:extLst>
              </p:cNvPr>
              <p:cNvSpPr>
                <a:spLocks/>
              </p:cNvSpPr>
              <p:nvPr/>
            </p:nvSpPr>
            <p:spPr bwMode="auto">
              <a:xfrm>
                <a:off x="4559" y="4462"/>
                <a:ext cx="118" cy="15"/>
              </a:xfrm>
              <a:custGeom>
                <a:avLst/>
                <a:gdLst>
                  <a:gd name="T0" fmla="*/ 4 w 209"/>
                  <a:gd name="T1" fmla="*/ 27 h 27"/>
                  <a:gd name="T2" fmla="*/ 206 w 209"/>
                  <a:gd name="T3" fmla="*/ 7 h 27"/>
                  <a:gd name="T4" fmla="*/ 209 w 209"/>
                  <a:gd name="T5" fmla="*/ 3 h 27"/>
                  <a:gd name="T6" fmla="*/ 205 w 209"/>
                  <a:gd name="T7" fmla="*/ 0 h 27"/>
                  <a:gd name="T8" fmla="*/ 3 w 209"/>
                  <a:gd name="T9" fmla="*/ 21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6"/>
                      <a:pt x="209" y="5"/>
                      <a:pt x="209" y="3"/>
                    </a:cubicBezTo>
                    <a:cubicBezTo>
                      <a:pt x="209" y="1"/>
                      <a:pt x="207" y="0"/>
                      <a:pt x="205" y="0"/>
                    </a:cubicBezTo>
                    <a:lnTo>
                      <a:pt x="3" y="21"/>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4" name="Freeform 577">
                <a:extLst>
                  <a:ext uri="{FF2B5EF4-FFF2-40B4-BE49-F238E27FC236}">
                    <a16:creationId xmlns:a16="http://schemas.microsoft.com/office/drawing/2014/main" id="{596CA706-3CEE-4881-8FEC-6C1E2B75BFEC}"/>
                  </a:ext>
                </a:extLst>
              </p:cNvPr>
              <p:cNvSpPr>
                <a:spLocks/>
              </p:cNvSpPr>
              <p:nvPr/>
            </p:nvSpPr>
            <p:spPr bwMode="auto">
              <a:xfrm>
                <a:off x="4559" y="4467"/>
                <a:ext cx="118" cy="16"/>
              </a:xfrm>
              <a:custGeom>
                <a:avLst/>
                <a:gdLst>
                  <a:gd name="T0" fmla="*/ 4 w 209"/>
                  <a:gd name="T1" fmla="*/ 28 h 28"/>
                  <a:gd name="T2" fmla="*/ 206 w 209"/>
                  <a:gd name="T3" fmla="*/ 7 h 28"/>
                  <a:gd name="T4" fmla="*/ 209 w 209"/>
                  <a:gd name="T5" fmla="*/ 3 h 28"/>
                  <a:gd name="T6" fmla="*/ 205 w 209"/>
                  <a:gd name="T7" fmla="*/ 1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2"/>
                      <a:pt x="207" y="0"/>
                      <a:pt x="205" y="1"/>
                    </a:cubicBezTo>
                    <a:lnTo>
                      <a:pt x="3" y="21"/>
                    </a:lnTo>
                    <a:cubicBezTo>
                      <a:pt x="1" y="21"/>
                      <a:pt x="0" y="23"/>
                      <a:pt x="0" y="25"/>
                    </a:cubicBezTo>
                    <a:cubicBezTo>
                      <a:pt x="0" y="26"/>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5" name="Freeform 578">
                <a:extLst>
                  <a:ext uri="{FF2B5EF4-FFF2-40B4-BE49-F238E27FC236}">
                    <a16:creationId xmlns:a16="http://schemas.microsoft.com/office/drawing/2014/main" id="{C772B292-4CFE-4BB2-ADCF-4C7C560CC2AE}"/>
                  </a:ext>
                </a:extLst>
              </p:cNvPr>
              <p:cNvSpPr>
                <a:spLocks/>
              </p:cNvSpPr>
              <p:nvPr/>
            </p:nvSpPr>
            <p:spPr bwMode="auto">
              <a:xfrm>
                <a:off x="4559" y="4472"/>
                <a:ext cx="118" cy="16"/>
              </a:xfrm>
              <a:custGeom>
                <a:avLst/>
                <a:gdLst>
                  <a:gd name="T0" fmla="*/ 4 w 209"/>
                  <a:gd name="T1" fmla="*/ 27 h 27"/>
                  <a:gd name="T2" fmla="*/ 206 w 209"/>
                  <a:gd name="T3" fmla="*/ 7 h 27"/>
                  <a:gd name="T4" fmla="*/ 209 w 209"/>
                  <a:gd name="T5" fmla="*/ 3 h 27"/>
                  <a:gd name="T6" fmla="*/ 205 w 209"/>
                  <a:gd name="T7" fmla="*/ 0 h 27"/>
                  <a:gd name="T8" fmla="*/ 3 w 209"/>
                  <a:gd name="T9" fmla="*/ 21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6"/>
                      <a:pt x="209" y="5"/>
                      <a:pt x="209" y="3"/>
                    </a:cubicBezTo>
                    <a:cubicBezTo>
                      <a:pt x="209" y="1"/>
                      <a:pt x="207" y="0"/>
                      <a:pt x="205" y="0"/>
                    </a:cubicBezTo>
                    <a:lnTo>
                      <a:pt x="3" y="21"/>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6" name="Freeform 579">
                <a:extLst>
                  <a:ext uri="{FF2B5EF4-FFF2-40B4-BE49-F238E27FC236}">
                    <a16:creationId xmlns:a16="http://schemas.microsoft.com/office/drawing/2014/main" id="{7CFA80C0-7388-461B-B0B6-824CC9C6F2F1}"/>
                  </a:ext>
                </a:extLst>
              </p:cNvPr>
              <p:cNvSpPr>
                <a:spLocks/>
              </p:cNvSpPr>
              <p:nvPr/>
            </p:nvSpPr>
            <p:spPr bwMode="auto">
              <a:xfrm>
                <a:off x="4559" y="4477"/>
                <a:ext cx="118" cy="16"/>
              </a:xfrm>
              <a:custGeom>
                <a:avLst/>
                <a:gdLst>
                  <a:gd name="T0" fmla="*/ 4 w 209"/>
                  <a:gd name="T1" fmla="*/ 28 h 28"/>
                  <a:gd name="T2" fmla="*/ 206 w 209"/>
                  <a:gd name="T3" fmla="*/ 7 h 28"/>
                  <a:gd name="T4" fmla="*/ 209 w 209"/>
                  <a:gd name="T5" fmla="*/ 4 h 28"/>
                  <a:gd name="T6" fmla="*/ 205 w 209"/>
                  <a:gd name="T7" fmla="*/ 1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4"/>
                    </a:cubicBezTo>
                    <a:cubicBezTo>
                      <a:pt x="209" y="2"/>
                      <a:pt x="207" y="0"/>
                      <a:pt x="205" y="1"/>
                    </a:cubicBezTo>
                    <a:lnTo>
                      <a:pt x="3" y="21"/>
                    </a:lnTo>
                    <a:cubicBezTo>
                      <a:pt x="1" y="21"/>
                      <a:pt x="0" y="23"/>
                      <a:pt x="0" y="25"/>
                    </a:cubicBezTo>
                    <a:cubicBezTo>
                      <a:pt x="0" y="26"/>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7" name="Freeform 580">
                <a:extLst>
                  <a:ext uri="{FF2B5EF4-FFF2-40B4-BE49-F238E27FC236}">
                    <a16:creationId xmlns:a16="http://schemas.microsoft.com/office/drawing/2014/main" id="{D5DC58F3-1349-4EBE-AEA8-7B2E6B7831C2}"/>
                  </a:ext>
                </a:extLst>
              </p:cNvPr>
              <p:cNvSpPr>
                <a:spLocks/>
              </p:cNvSpPr>
              <p:nvPr/>
            </p:nvSpPr>
            <p:spPr bwMode="auto">
              <a:xfrm>
                <a:off x="4559" y="4483"/>
                <a:ext cx="118" cy="15"/>
              </a:xfrm>
              <a:custGeom>
                <a:avLst/>
                <a:gdLst>
                  <a:gd name="T0" fmla="*/ 4 w 209"/>
                  <a:gd name="T1" fmla="*/ 27 h 27"/>
                  <a:gd name="T2" fmla="*/ 206 w 209"/>
                  <a:gd name="T3" fmla="*/ 7 h 27"/>
                  <a:gd name="T4" fmla="*/ 209 w 209"/>
                  <a:gd name="T5" fmla="*/ 3 h 27"/>
                  <a:gd name="T6" fmla="*/ 205 w 209"/>
                  <a:gd name="T7" fmla="*/ 0 h 27"/>
                  <a:gd name="T8" fmla="*/ 3 w 209"/>
                  <a:gd name="T9" fmla="*/ 20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6"/>
                      <a:pt x="209" y="5"/>
                      <a:pt x="209" y="3"/>
                    </a:cubicBezTo>
                    <a:cubicBezTo>
                      <a:pt x="209" y="1"/>
                      <a:pt x="207" y="0"/>
                      <a:pt x="205" y="0"/>
                    </a:cubicBezTo>
                    <a:lnTo>
                      <a:pt x="3" y="20"/>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8" name="Freeform 581">
                <a:extLst>
                  <a:ext uri="{FF2B5EF4-FFF2-40B4-BE49-F238E27FC236}">
                    <a16:creationId xmlns:a16="http://schemas.microsoft.com/office/drawing/2014/main" id="{92131498-BF38-4404-94A2-CD6B46250D52}"/>
                  </a:ext>
                </a:extLst>
              </p:cNvPr>
              <p:cNvSpPr>
                <a:spLocks/>
              </p:cNvSpPr>
              <p:nvPr/>
            </p:nvSpPr>
            <p:spPr bwMode="auto">
              <a:xfrm>
                <a:off x="4559" y="4488"/>
                <a:ext cx="118" cy="16"/>
              </a:xfrm>
              <a:custGeom>
                <a:avLst/>
                <a:gdLst>
                  <a:gd name="T0" fmla="*/ 4 w 209"/>
                  <a:gd name="T1" fmla="*/ 27 h 28"/>
                  <a:gd name="T2" fmla="*/ 206 w 209"/>
                  <a:gd name="T3" fmla="*/ 7 h 28"/>
                  <a:gd name="T4" fmla="*/ 209 w 209"/>
                  <a:gd name="T5" fmla="*/ 4 h 28"/>
                  <a:gd name="T6" fmla="*/ 205 w 209"/>
                  <a:gd name="T7" fmla="*/ 1 h 28"/>
                  <a:gd name="T8" fmla="*/ 3 w 209"/>
                  <a:gd name="T9" fmla="*/ 21 h 28"/>
                  <a:gd name="T10" fmla="*/ 0 w 209"/>
                  <a:gd name="T11" fmla="*/ 24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7"/>
                    </a:lnTo>
                    <a:cubicBezTo>
                      <a:pt x="208" y="7"/>
                      <a:pt x="209" y="5"/>
                      <a:pt x="209" y="4"/>
                    </a:cubicBezTo>
                    <a:cubicBezTo>
                      <a:pt x="209" y="2"/>
                      <a:pt x="207" y="0"/>
                      <a:pt x="205" y="1"/>
                    </a:cubicBezTo>
                    <a:lnTo>
                      <a:pt x="3" y="21"/>
                    </a:lnTo>
                    <a:cubicBezTo>
                      <a:pt x="1" y="21"/>
                      <a:pt x="0" y="23"/>
                      <a:pt x="0" y="24"/>
                    </a:cubicBezTo>
                    <a:cubicBezTo>
                      <a:pt x="0"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89" name="Freeform 582">
                <a:extLst>
                  <a:ext uri="{FF2B5EF4-FFF2-40B4-BE49-F238E27FC236}">
                    <a16:creationId xmlns:a16="http://schemas.microsoft.com/office/drawing/2014/main" id="{A694BB7D-BAC8-45C6-93A4-CA5F6C0F64A1}"/>
                  </a:ext>
                </a:extLst>
              </p:cNvPr>
              <p:cNvSpPr>
                <a:spLocks/>
              </p:cNvSpPr>
              <p:nvPr/>
            </p:nvSpPr>
            <p:spPr bwMode="auto">
              <a:xfrm>
                <a:off x="4559" y="4494"/>
                <a:ext cx="118" cy="15"/>
              </a:xfrm>
              <a:custGeom>
                <a:avLst/>
                <a:gdLst>
                  <a:gd name="T0" fmla="*/ 4 w 209"/>
                  <a:gd name="T1" fmla="*/ 27 h 27"/>
                  <a:gd name="T2" fmla="*/ 206 w 209"/>
                  <a:gd name="T3" fmla="*/ 7 h 27"/>
                  <a:gd name="T4" fmla="*/ 209 w 209"/>
                  <a:gd name="T5" fmla="*/ 3 h 27"/>
                  <a:gd name="T6" fmla="*/ 206 w 209"/>
                  <a:gd name="T7" fmla="*/ 0 h 27"/>
                  <a:gd name="T8" fmla="*/ 3 w 209"/>
                  <a:gd name="T9" fmla="*/ 20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7"/>
                      <a:pt x="209" y="5"/>
                      <a:pt x="209" y="3"/>
                    </a:cubicBezTo>
                    <a:cubicBezTo>
                      <a:pt x="209" y="1"/>
                      <a:pt x="207" y="0"/>
                      <a:pt x="206" y="0"/>
                    </a:cubicBezTo>
                    <a:lnTo>
                      <a:pt x="3" y="20"/>
                    </a:lnTo>
                    <a:cubicBezTo>
                      <a:pt x="1" y="20"/>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0" name="Freeform 583">
                <a:extLst>
                  <a:ext uri="{FF2B5EF4-FFF2-40B4-BE49-F238E27FC236}">
                    <a16:creationId xmlns:a16="http://schemas.microsoft.com/office/drawing/2014/main" id="{46A7B975-6DDC-4345-8021-ACE9BF9A6D7A}"/>
                  </a:ext>
                </a:extLst>
              </p:cNvPr>
              <p:cNvSpPr>
                <a:spLocks/>
              </p:cNvSpPr>
              <p:nvPr/>
            </p:nvSpPr>
            <p:spPr bwMode="auto">
              <a:xfrm>
                <a:off x="4559" y="4500"/>
                <a:ext cx="118" cy="15"/>
              </a:xfrm>
              <a:custGeom>
                <a:avLst/>
                <a:gdLst>
                  <a:gd name="T0" fmla="*/ 4 w 209"/>
                  <a:gd name="T1" fmla="*/ 26 h 27"/>
                  <a:gd name="T2" fmla="*/ 206 w 209"/>
                  <a:gd name="T3" fmla="*/ 6 h 27"/>
                  <a:gd name="T4" fmla="*/ 209 w 209"/>
                  <a:gd name="T5" fmla="*/ 3 h 27"/>
                  <a:gd name="T6" fmla="*/ 206 w 209"/>
                  <a:gd name="T7" fmla="*/ 0 h 27"/>
                  <a:gd name="T8" fmla="*/ 3 w 209"/>
                  <a:gd name="T9" fmla="*/ 20 h 27"/>
                  <a:gd name="T10" fmla="*/ 0 w 209"/>
                  <a:gd name="T11" fmla="*/ 23 h 27"/>
                  <a:gd name="T12" fmla="*/ 4 w 209"/>
                  <a:gd name="T13" fmla="*/ 26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6"/>
                    </a:moveTo>
                    <a:lnTo>
                      <a:pt x="206" y="6"/>
                    </a:lnTo>
                    <a:cubicBezTo>
                      <a:pt x="208" y="6"/>
                      <a:pt x="209" y="4"/>
                      <a:pt x="209" y="3"/>
                    </a:cubicBezTo>
                    <a:cubicBezTo>
                      <a:pt x="209" y="1"/>
                      <a:pt x="207" y="0"/>
                      <a:pt x="206" y="0"/>
                    </a:cubicBezTo>
                    <a:lnTo>
                      <a:pt x="3" y="20"/>
                    </a:lnTo>
                    <a:cubicBezTo>
                      <a:pt x="2" y="20"/>
                      <a:pt x="0" y="22"/>
                      <a:pt x="0" y="23"/>
                    </a:cubicBezTo>
                    <a:cubicBezTo>
                      <a:pt x="1" y="25"/>
                      <a:pt x="2" y="27"/>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1" name="Freeform 584">
                <a:extLst>
                  <a:ext uri="{FF2B5EF4-FFF2-40B4-BE49-F238E27FC236}">
                    <a16:creationId xmlns:a16="http://schemas.microsoft.com/office/drawing/2014/main" id="{4231BC3B-FCD6-459E-A33F-561A18C23DCB}"/>
                  </a:ext>
                </a:extLst>
              </p:cNvPr>
              <p:cNvSpPr>
                <a:spLocks/>
              </p:cNvSpPr>
              <p:nvPr/>
            </p:nvSpPr>
            <p:spPr bwMode="auto">
              <a:xfrm>
                <a:off x="4559" y="4505"/>
                <a:ext cx="118" cy="15"/>
              </a:xfrm>
              <a:custGeom>
                <a:avLst/>
                <a:gdLst>
                  <a:gd name="T0" fmla="*/ 4 w 209"/>
                  <a:gd name="T1" fmla="*/ 27 h 27"/>
                  <a:gd name="T2" fmla="*/ 206 w 209"/>
                  <a:gd name="T3" fmla="*/ 7 h 27"/>
                  <a:gd name="T4" fmla="*/ 209 w 209"/>
                  <a:gd name="T5" fmla="*/ 3 h 27"/>
                  <a:gd name="T6" fmla="*/ 206 w 209"/>
                  <a:gd name="T7" fmla="*/ 0 h 27"/>
                  <a:gd name="T8" fmla="*/ 3 w 209"/>
                  <a:gd name="T9" fmla="*/ 20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7"/>
                    </a:lnTo>
                    <a:cubicBezTo>
                      <a:pt x="208" y="7"/>
                      <a:pt x="209" y="5"/>
                      <a:pt x="209" y="3"/>
                    </a:cubicBezTo>
                    <a:cubicBezTo>
                      <a:pt x="209" y="1"/>
                      <a:pt x="207" y="0"/>
                      <a:pt x="206" y="0"/>
                    </a:cubicBezTo>
                    <a:lnTo>
                      <a:pt x="3" y="20"/>
                    </a:lnTo>
                    <a:cubicBezTo>
                      <a:pt x="2" y="20"/>
                      <a:pt x="0" y="22"/>
                      <a:pt x="0" y="24"/>
                    </a:cubicBezTo>
                    <a:cubicBezTo>
                      <a:pt x="1"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2" name="Freeform 585">
                <a:extLst>
                  <a:ext uri="{FF2B5EF4-FFF2-40B4-BE49-F238E27FC236}">
                    <a16:creationId xmlns:a16="http://schemas.microsoft.com/office/drawing/2014/main" id="{B02014EF-05C6-4D1C-BBB9-D1D6F83981A6}"/>
                  </a:ext>
                </a:extLst>
              </p:cNvPr>
              <p:cNvSpPr>
                <a:spLocks/>
              </p:cNvSpPr>
              <p:nvPr/>
            </p:nvSpPr>
            <p:spPr bwMode="auto">
              <a:xfrm>
                <a:off x="4559" y="4510"/>
                <a:ext cx="119" cy="15"/>
              </a:xfrm>
              <a:custGeom>
                <a:avLst/>
                <a:gdLst>
                  <a:gd name="T0" fmla="*/ 4 w 210"/>
                  <a:gd name="T1" fmla="*/ 25 h 26"/>
                  <a:gd name="T2" fmla="*/ 207 w 210"/>
                  <a:gd name="T3" fmla="*/ 7 h 26"/>
                  <a:gd name="T4" fmla="*/ 210 w 210"/>
                  <a:gd name="T5" fmla="*/ 4 h 26"/>
                  <a:gd name="T6" fmla="*/ 206 w 210"/>
                  <a:gd name="T7" fmla="*/ 1 h 26"/>
                  <a:gd name="T8" fmla="*/ 3 w 210"/>
                  <a:gd name="T9" fmla="*/ 19 h 26"/>
                  <a:gd name="T10" fmla="*/ 0 w 210"/>
                  <a:gd name="T11" fmla="*/ 22 h 26"/>
                  <a:gd name="T12" fmla="*/ 4 w 210"/>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210" h="26">
                    <a:moveTo>
                      <a:pt x="4" y="25"/>
                    </a:moveTo>
                    <a:lnTo>
                      <a:pt x="207" y="7"/>
                    </a:lnTo>
                    <a:cubicBezTo>
                      <a:pt x="208" y="7"/>
                      <a:pt x="210" y="5"/>
                      <a:pt x="210" y="4"/>
                    </a:cubicBezTo>
                    <a:cubicBezTo>
                      <a:pt x="209" y="2"/>
                      <a:pt x="208" y="0"/>
                      <a:pt x="206" y="1"/>
                    </a:cubicBezTo>
                    <a:lnTo>
                      <a:pt x="3" y="19"/>
                    </a:lnTo>
                    <a:cubicBezTo>
                      <a:pt x="2" y="19"/>
                      <a:pt x="0" y="21"/>
                      <a:pt x="0" y="22"/>
                    </a:cubicBezTo>
                    <a:cubicBezTo>
                      <a:pt x="1"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3" name="Freeform 586">
                <a:extLst>
                  <a:ext uri="{FF2B5EF4-FFF2-40B4-BE49-F238E27FC236}">
                    <a16:creationId xmlns:a16="http://schemas.microsoft.com/office/drawing/2014/main" id="{F1D692FA-A9F1-483F-A1C8-47CC9F74732F}"/>
                  </a:ext>
                </a:extLst>
              </p:cNvPr>
              <p:cNvSpPr>
                <a:spLocks/>
              </p:cNvSpPr>
              <p:nvPr/>
            </p:nvSpPr>
            <p:spPr bwMode="auto">
              <a:xfrm>
                <a:off x="4559" y="4517"/>
                <a:ext cx="119" cy="13"/>
              </a:xfrm>
              <a:custGeom>
                <a:avLst/>
                <a:gdLst>
                  <a:gd name="T0" fmla="*/ 4 w 210"/>
                  <a:gd name="T1" fmla="*/ 23 h 23"/>
                  <a:gd name="T2" fmla="*/ 207 w 210"/>
                  <a:gd name="T3" fmla="*/ 7 h 23"/>
                  <a:gd name="T4" fmla="*/ 210 w 210"/>
                  <a:gd name="T5" fmla="*/ 3 h 23"/>
                  <a:gd name="T6" fmla="*/ 206 w 210"/>
                  <a:gd name="T7" fmla="*/ 0 h 23"/>
                  <a:gd name="T8" fmla="*/ 3 w 210"/>
                  <a:gd name="T9" fmla="*/ 16 h 23"/>
                  <a:gd name="T10" fmla="*/ 0 w 210"/>
                  <a:gd name="T11" fmla="*/ 20 h 23"/>
                  <a:gd name="T12" fmla="*/ 4 w 21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10" h="23">
                    <a:moveTo>
                      <a:pt x="4" y="23"/>
                    </a:moveTo>
                    <a:lnTo>
                      <a:pt x="207" y="7"/>
                    </a:lnTo>
                    <a:cubicBezTo>
                      <a:pt x="209" y="7"/>
                      <a:pt x="210" y="5"/>
                      <a:pt x="210" y="3"/>
                    </a:cubicBezTo>
                    <a:cubicBezTo>
                      <a:pt x="210" y="1"/>
                      <a:pt x="208" y="0"/>
                      <a:pt x="206" y="0"/>
                    </a:cubicBezTo>
                    <a:lnTo>
                      <a:pt x="3" y="16"/>
                    </a:lnTo>
                    <a:cubicBezTo>
                      <a:pt x="1" y="16"/>
                      <a:pt x="0" y="18"/>
                      <a:pt x="0" y="20"/>
                    </a:cubicBezTo>
                    <a:cubicBezTo>
                      <a:pt x="0"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4" name="Freeform 587">
                <a:extLst>
                  <a:ext uri="{FF2B5EF4-FFF2-40B4-BE49-F238E27FC236}">
                    <a16:creationId xmlns:a16="http://schemas.microsoft.com/office/drawing/2014/main" id="{9279DA1F-BC05-4D7A-B42B-ECF8234F6EE1}"/>
                  </a:ext>
                </a:extLst>
              </p:cNvPr>
              <p:cNvSpPr>
                <a:spLocks/>
              </p:cNvSpPr>
              <p:nvPr/>
            </p:nvSpPr>
            <p:spPr bwMode="auto">
              <a:xfrm>
                <a:off x="4559" y="4522"/>
                <a:ext cx="119" cy="13"/>
              </a:xfrm>
              <a:custGeom>
                <a:avLst/>
                <a:gdLst>
                  <a:gd name="T0" fmla="*/ 4 w 210"/>
                  <a:gd name="T1" fmla="*/ 22 h 22"/>
                  <a:gd name="T2" fmla="*/ 207 w 210"/>
                  <a:gd name="T3" fmla="*/ 7 h 22"/>
                  <a:gd name="T4" fmla="*/ 210 w 210"/>
                  <a:gd name="T5" fmla="*/ 3 h 22"/>
                  <a:gd name="T6" fmla="*/ 206 w 210"/>
                  <a:gd name="T7" fmla="*/ 0 h 22"/>
                  <a:gd name="T8" fmla="*/ 3 w 210"/>
                  <a:gd name="T9" fmla="*/ 15 h 22"/>
                  <a:gd name="T10" fmla="*/ 0 w 210"/>
                  <a:gd name="T11" fmla="*/ 19 h 22"/>
                  <a:gd name="T12" fmla="*/ 4 w 21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0" h="22">
                    <a:moveTo>
                      <a:pt x="4" y="22"/>
                    </a:moveTo>
                    <a:lnTo>
                      <a:pt x="207" y="7"/>
                    </a:lnTo>
                    <a:cubicBezTo>
                      <a:pt x="209" y="7"/>
                      <a:pt x="210" y="5"/>
                      <a:pt x="210" y="3"/>
                    </a:cubicBezTo>
                    <a:cubicBezTo>
                      <a:pt x="210" y="1"/>
                      <a:pt x="208" y="0"/>
                      <a:pt x="206" y="0"/>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5" name="Freeform 588">
                <a:extLst>
                  <a:ext uri="{FF2B5EF4-FFF2-40B4-BE49-F238E27FC236}">
                    <a16:creationId xmlns:a16="http://schemas.microsoft.com/office/drawing/2014/main" id="{E2B27177-F980-4E6E-B06C-8228D77422CA}"/>
                  </a:ext>
                </a:extLst>
              </p:cNvPr>
              <p:cNvSpPr>
                <a:spLocks/>
              </p:cNvSpPr>
              <p:nvPr/>
            </p:nvSpPr>
            <p:spPr bwMode="auto">
              <a:xfrm>
                <a:off x="4559" y="4527"/>
                <a:ext cx="119" cy="14"/>
              </a:xfrm>
              <a:custGeom>
                <a:avLst/>
                <a:gdLst>
                  <a:gd name="T0" fmla="*/ 4 w 210"/>
                  <a:gd name="T1" fmla="*/ 24 h 25"/>
                  <a:gd name="T2" fmla="*/ 207 w 210"/>
                  <a:gd name="T3" fmla="*/ 7 h 25"/>
                  <a:gd name="T4" fmla="*/ 210 w 210"/>
                  <a:gd name="T5" fmla="*/ 3 h 25"/>
                  <a:gd name="T6" fmla="*/ 206 w 210"/>
                  <a:gd name="T7" fmla="*/ 0 h 25"/>
                  <a:gd name="T8" fmla="*/ 3 w 210"/>
                  <a:gd name="T9" fmla="*/ 18 h 25"/>
                  <a:gd name="T10" fmla="*/ 0 w 210"/>
                  <a:gd name="T11" fmla="*/ 21 h 25"/>
                  <a:gd name="T12" fmla="*/ 4 w 210"/>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210" h="25">
                    <a:moveTo>
                      <a:pt x="4" y="24"/>
                    </a:moveTo>
                    <a:lnTo>
                      <a:pt x="207" y="7"/>
                    </a:lnTo>
                    <a:cubicBezTo>
                      <a:pt x="209" y="7"/>
                      <a:pt x="210" y="5"/>
                      <a:pt x="210" y="3"/>
                    </a:cubicBezTo>
                    <a:cubicBezTo>
                      <a:pt x="210" y="2"/>
                      <a:pt x="208" y="0"/>
                      <a:pt x="206" y="0"/>
                    </a:cubicBezTo>
                    <a:lnTo>
                      <a:pt x="3" y="18"/>
                    </a:lnTo>
                    <a:cubicBezTo>
                      <a:pt x="2" y="18"/>
                      <a:pt x="0" y="20"/>
                      <a:pt x="0" y="21"/>
                    </a:cubicBezTo>
                    <a:cubicBezTo>
                      <a:pt x="1" y="23"/>
                      <a:pt x="2" y="25"/>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6" name="Freeform 589">
                <a:extLst>
                  <a:ext uri="{FF2B5EF4-FFF2-40B4-BE49-F238E27FC236}">
                    <a16:creationId xmlns:a16="http://schemas.microsoft.com/office/drawing/2014/main" id="{8251B320-3B03-455B-8A45-D08D71BADAD8}"/>
                  </a:ext>
                </a:extLst>
              </p:cNvPr>
              <p:cNvSpPr>
                <a:spLocks/>
              </p:cNvSpPr>
              <p:nvPr/>
            </p:nvSpPr>
            <p:spPr bwMode="auto">
              <a:xfrm>
                <a:off x="4558" y="4389"/>
                <a:ext cx="117" cy="19"/>
              </a:xfrm>
              <a:custGeom>
                <a:avLst/>
                <a:gdLst>
                  <a:gd name="T0" fmla="*/ 205 w 206"/>
                  <a:gd name="T1" fmla="*/ 0 h 32"/>
                  <a:gd name="T2" fmla="*/ 0 w 206"/>
                  <a:gd name="T3" fmla="*/ 26 h 32"/>
                  <a:gd name="T4" fmla="*/ 1 w 206"/>
                  <a:gd name="T5" fmla="*/ 32 h 32"/>
                  <a:gd name="T6" fmla="*/ 206 w 206"/>
                  <a:gd name="T7" fmla="*/ 7 h 32"/>
                </a:gdLst>
                <a:ahLst/>
                <a:cxnLst>
                  <a:cxn ang="0">
                    <a:pos x="T0" y="T1"/>
                  </a:cxn>
                  <a:cxn ang="0">
                    <a:pos x="T2" y="T3"/>
                  </a:cxn>
                  <a:cxn ang="0">
                    <a:pos x="T4" y="T5"/>
                  </a:cxn>
                  <a:cxn ang="0">
                    <a:pos x="T6" y="T7"/>
                  </a:cxn>
                </a:cxnLst>
                <a:rect l="0" t="0" r="r" b="b"/>
                <a:pathLst>
                  <a:path w="206" h="32">
                    <a:moveTo>
                      <a:pt x="205" y="0"/>
                    </a:moveTo>
                    <a:lnTo>
                      <a:pt x="0" y="26"/>
                    </a:lnTo>
                    <a:lnTo>
                      <a:pt x="1" y="32"/>
                    </a:lnTo>
                    <a:lnTo>
                      <a:pt x="20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7" name="Freeform 590">
                <a:extLst>
                  <a:ext uri="{FF2B5EF4-FFF2-40B4-BE49-F238E27FC236}">
                    <a16:creationId xmlns:a16="http://schemas.microsoft.com/office/drawing/2014/main" id="{1EE2046D-1A79-420E-9731-B9381E3E2EB7}"/>
                  </a:ext>
                </a:extLst>
              </p:cNvPr>
              <p:cNvSpPr>
                <a:spLocks/>
              </p:cNvSpPr>
              <p:nvPr/>
            </p:nvSpPr>
            <p:spPr bwMode="auto">
              <a:xfrm>
                <a:off x="4559" y="4531"/>
                <a:ext cx="116" cy="13"/>
              </a:xfrm>
              <a:custGeom>
                <a:avLst/>
                <a:gdLst>
                  <a:gd name="T0" fmla="*/ 0 w 204"/>
                  <a:gd name="T1" fmla="*/ 23 h 23"/>
                  <a:gd name="T2" fmla="*/ 204 w 204"/>
                  <a:gd name="T3" fmla="*/ 7 h 23"/>
                  <a:gd name="T4" fmla="*/ 204 w 204"/>
                  <a:gd name="T5" fmla="*/ 0 h 23"/>
                  <a:gd name="T6" fmla="*/ 0 w 204"/>
                  <a:gd name="T7" fmla="*/ 17 h 23"/>
                </a:gdLst>
                <a:ahLst/>
                <a:cxnLst>
                  <a:cxn ang="0">
                    <a:pos x="T0" y="T1"/>
                  </a:cxn>
                  <a:cxn ang="0">
                    <a:pos x="T2" y="T3"/>
                  </a:cxn>
                  <a:cxn ang="0">
                    <a:pos x="T4" y="T5"/>
                  </a:cxn>
                  <a:cxn ang="0">
                    <a:pos x="T6" y="T7"/>
                  </a:cxn>
                </a:cxnLst>
                <a:rect l="0" t="0" r="r" b="b"/>
                <a:pathLst>
                  <a:path w="204" h="23">
                    <a:moveTo>
                      <a:pt x="0" y="23"/>
                    </a:moveTo>
                    <a:lnTo>
                      <a:pt x="204" y="7"/>
                    </a:lnTo>
                    <a:lnTo>
                      <a:pt x="204" y="0"/>
                    </a:lnTo>
                    <a:lnTo>
                      <a:pt x="0" y="1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8" name="Freeform 591">
                <a:extLst>
                  <a:ext uri="{FF2B5EF4-FFF2-40B4-BE49-F238E27FC236}">
                    <a16:creationId xmlns:a16="http://schemas.microsoft.com/office/drawing/2014/main" id="{1DB7BBB3-D148-4366-B321-0DC593DB8FFF}"/>
                  </a:ext>
                </a:extLst>
              </p:cNvPr>
              <p:cNvSpPr>
                <a:spLocks/>
              </p:cNvSpPr>
              <p:nvPr/>
            </p:nvSpPr>
            <p:spPr bwMode="auto">
              <a:xfrm>
                <a:off x="4701" y="4389"/>
                <a:ext cx="4" cy="142"/>
              </a:xfrm>
              <a:custGeom>
                <a:avLst/>
                <a:gdLst>
                  <a:gd name="T0" fmla="*/ 0 w 8"/>
                  <a:gd name="T1" fmla="*/ 4 h 249"/>
                  <a:gd name="T2" fmla="*/ 2 w 8"/>
                  <a:gd name="T3" fmla="*/ 245 h 249"/>
                  <a:gd name="T4" fmla="*/ 5 w 8"/>
                  <a:gd name="T5" fmla="*/ 249 h 249"/>
                  <a:gd name="T6" fmla="*/ 8 w 8"/>
                  <a:gd name="T7" fmla="*/ 245 h 249"/>
                  <a:gd name="T8" fmla="*/ 7 w 8"/>
                  <a:gd name="T9" fmla="*/ 4 h 249"/>
                  <a:gd name="T10" fmla="*/ 3 w 8"/>
                  <a:gd name="T11" fmla="*/ 0 h 249"/>
                  <a:gd name="T12" fmla="*/ 0 w 8"/>
                  <a:gd name="T13" fmla="*/ 4 h 249"/>
                </a:gdLst>
                <a:ahLst/>
                <a:cxnLst>
                  <a:cxn ang="0">
                    <a:pos x="T0" y="T1"/>
                  </a:cxn>
                  <a:cxn ang="0">
                    <a:pos x="T2" y="T3"/>
                  </a:cxn>
                  <a:cxn ang="0">
                    <a:pos x="T4" y="T5"/>
                  </a:cxn>
                  <a:cxn ang="0">
                    <a:pos x="T6" y="T7"/>
                  </a:cxn>
                  <a:cxn ang="0">
                    <a:pos x="T8" y="T9"/>
                  </a:cxn>
                  <a:cxn ang="0">
                    <a:pos x="T10" y="T11"/>
                  </a:cxn>
                  <a:cxn ang="0">
                    <a:pos x="T12" y="T13"/>
                  </a:cxn>
                </a:cxnLst>
                <a:rect l="0" t="0" r="r" b="b"/>
                <a:pathLst>
                  <a:path w="8" h="249">
                    <a:moveTo>
                      <a:pt x="0" y="4"/>
                    </a:moveTo>
                    <a:lnTo>
                      <a:pt x="2" y="245"/>
                    </a:lnTo>
                    <a:cubicBezTo>
                      <a:pt x="2" y="247"/>
                      <a:pt x="3" y="249"/>
                      <a:pt x="5" y="249"/>
                    </a:cubicBezTo>
                    <a:cubicBezTo>
                      <a:pt x="7" y="249"/>
                      <a:pt x="8" y="247"/>
                      <a:pt x="8" y="245"/>
                    </a:cubicBezTo>
                    <a:lnTo>
                      <a:pt x="7" y="4"/>
                    </a:lnTo>
                    <a:cubicBezTo>
                      <a:pt x="7" y="2"/>
                      <a:pt x="5" y="0"/>
                      <a:pt x="3"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99" name="Freeform 592">
                <a:extLst>
                  <a:ext uri="{FF2B5EF4-FFF2-40B4-BE49-F238E27FC236}">
                    <a16:creationId xmlns:a16="http://schemas.microsoft.com/office/drawing/2014/main" id="{947D9C7D-7B11-4E00-BF41-020B53FCDABE}"/>
                  </a:ext>
                </a:extLst>
              </p:cNvPr>
              <p:cNvSpPr>
                <a:spLocks/>
              </p:cNvSpPr>
              <p:nvPr/>
            </p:nvSpPr>
            <p:spPr bwMode="auto">
              <a:xfrm>
                <a:off x="4731" y="4383"/>
                <a:ext cx="5" cy="146"/>
              </a:xfrm>
              <a:custGeom>
                <a:avLst/>
                <a:gdLst>
                  <a:gd name="T0" fmla="*/ 0 w 8"/>
                  <a:gd name="T1" fmla="*/ 4 h 257"/>
                  <a:gd name="T2" fmla="*/ 1 w 8"/>
                  <a:gd name="T3" fmla="*/ 253 h 257"/>
                  <a:gd name="T4" fmla="*/ 5 w 8"/>
                  <a:gd name="T5" fmla="*/ 257 h 257"/>
                  <a:gd name="T6" fmla="*/ 8 w 8"/>
                  <a:gd name="T7" fmla="*/ 253 h 257"/>
                  <a:gd name="T8" fmla="*/ 6 w 8"/>
                  <a:gd name="T9" fmla="*/ 4 h 257"/>
                  <a:gd name="T10" fmla="*/ 3 w 8"/>
                  <a:gd name="T11" fmla="*/ 0 h 257"/>
                  <a:gd name="T12" fmla="*/ 0 w 8"/>
                  <a:gd name="T13" fmla="*/ 4 h 257"/>
                </a:gdLst>
                <a:ahLst/>
                <a:cxnLst>
                  <a:cxn ang="0">
                    <a:pos x="T0" y="T1"/>
                  </a:cxn>
                  <a:cxn ang="0">
                    <a:pos x="T2" y="T3"/>
                  </a:cxn>
                  <a:cxn ang="0">
                    <a:pos x="T4" y="T5"/>
                  </a:cxn>
                  <a:cxn ang="0">
                    <a:pos x="T6" y="T7"/>
                  </a:cxn>
                  <a:cxn ang="0">
                    <a:pos x="T8" y="T9"/>
                  </a:cxn>
                  <a:cxn ang="0">
                    <a:pos x="T10" y="T11"/>
                  </a:cxn>
                  <a:cxn ang="0">
                    <a:pos x="T12" y="T13"/>
                  </a:cxn>
                </a:cxnLst>
                <a:rect l="0" t="0" r="r" b="b"/>
                <a:pathLst>
                  <a:path w="8" h="257">
                    <a:moveTo>
                      <a:pt x="0" y="4"/>
                    </a:moveTo>
                    <a:lnTo>
                      <a:pt x="1" y="253"/>
                    </a:lnTo>
                    <a:cubicBezTo>
                      <a:pt x="1" y="255"/>
                      <a:pt x="3" y="257"/>
                      <a:pt x="5" y="257"/>
                    </a:cubicBezTo>
                    <a:cubicBezTo>
                      <a:pt x="7" y="257"/>
                      <a:pt x="8" y="255"/>
                      <a:pt x="8" y="253"/>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0" name="Freeform 593">
                <a:extLst>
                  <a:ext uri="{FF2B5EF4-FFF2-40B4-BE49-F238E27FC236}">
                    <a16:creationId xmlns:a16="http://schemas.microsoft.com/office/drawing/2014/main" id="{12760F8A-2A17-4DE4-82B1-6DA88E0DEA80}"/>
                  </a:ext>
                </a:extLst>
              </p:cNvPr>
              <p:cNvSpPr>
                <a:spLocks/>
              </p:cNvSpPr>
              <p:nvPr/>
            </p:nvSpPr>
            <p:spPr bwMode="auto">
              <a:xfrm>
                <a:off x="4761" y="4380"/>
                <a:ext cx="4" cy="146"/>
              </a:xfrm>
              <a:custGeom>
                <a:avLst/>
                <a:gdLst>
                  <a:gd name="T0" fmla="*/ 0 w 8"/>
                  <a:gd name="T1" fmla="*/ 3 h 257"/>
                  <a:gd name="T2" fmla="*/ 2 w 8"/>
                  <a:gd name="T3" fmla="*/ 254 h 257"/>
                  <a:gd name="T4" fmla="*/ 5 w 8"/>
                  <a:gd name="T5" fmla="*/ 257 h 257"/>
                  <a:gd name="T6" fmla="*/ 8 w 8"/>
                  <a:gd name="T7" fmla="*/ 254 h 257"/>
                  <a:gd name="T8" fmla="*/ 7 w 8"/>
                  <a:gd name="T9" fmla="*/ 3 h 257"/>
                  <a:gd name="T10" fmla="*/ 3 w 8"/>
                  <a:gd name="T11" fmla="*/ 0 h 257"/>
                  <a:gd name="T12" fmla="*/ 0 w 8"/>
                  <a:gd name="T13" fmla="*/ 3 h 257"/>
                </a:gdLst>
                <a:ahLst/>
                <a:cxnLst>
                  <a:cxn ang="0">
                    <a:pos x="T0" y="T1"/>
                  </a:cxn>
                  <a:cxn ang="0">
                    <a:pos x="T2" y="T3"/>
                  </a:cxn>
                  <a:cxn ang="0">
                    <a:pos x="T4" y="T5"/>
                  </a:cxn>
                  <a:cxn ang="0">
                    <a:pos x="T6" y="T7"/>
                  </a:cxn>
                  <a:cxn ang="0">
                    <a:pos x="T8" y="T9"/>
                  </a:cxn>
                  <a:cxn ang="0">
                    <a:pos x="T10" y="T11"/>
                  </a:cxn>
                  <a:cxn ang="0">
                    <a:pos x="T12" y="T13"/>
                  </a:cxn>
                </a:cxnLst>
                <a:rect l="0" t="0" r="r" b="b"/>
                <a:pathLst>
                  <a:path w="8" h="257">
                    <a:moveTo>
                      <a:pt x="0" y="3"/>
                    </a:moveTo>
                    <a:lnTo>
                      <a:pt x="2" y="254"/>
                    </a:lnTo>
                    <a:cubicBezTo>
                      <a:pt x="2" y="256"/>
                      <a:pt x="3" y="257"/>
                      <a:pt x="5" y="257"/>
                    </a:cubicBezTo>
                    <a:cubicBezTo>
                      <a:pt x="7" y="257"/>
                      <a:pt x="8" y="256"/>
                      <a:pt x="8" y="254"/>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1" name="Freeform 594">
                <a:extLst>
                  <a:ext uri="{FF2B5EF4-FFF2-40B4-BE49-F238E27FC236}">
                    <a16:creationId xmlns:a16="http://schemas.microsoft.com/office/drawing/2014/main" id="{6992291C-CD86-4742-807A-482946B125ED}"/>
                  </a:ext>
                </a:extLst>
              </p:cNvPr>
              <p:cNvSpPr>
                <a:spLocks/>
              </p:cNvSpPr>
              <p:nvPr/>
            </p:nvSpPr>
            <p:spPr bwMode="auto">
              <a:xfrm>
                <a:off x="4675" y="4381"/>
                <a:ext cx="117" cy="19"/>
              </a:xfrm>
              <a:custGeom>
                <a:avLst/>
                <a:gdLst>
                  <a:gd name="T0" fmla="*/ 4 w 208"/>
                  <a:gd name="T1" fmla="*/ 33 h 34"/>
                  <a:gd name="T2" fmla="*/ 205 w 208"/>
                  <a:gd name="T3" fmla="*/ 7 h 34"/>
                  <a:gd name="T4" fmla="*/ 208 w 208"/>
                  <a:gd name="T5" fmla="*/ 3 h 34"/>
                  <a:gd name="T6" fmla="*/ 204 w 208"/>
                  <a:gd name="T7" fmla="*/ 0 h 34"/>
                  <a:gd name="T8" fmla="*/ 3 w 208"/>
                  <a:gd name="T9" fmla="*/ 27 h 34"/>
                  <a:gd name="T10" fmla="*/ 0 w 208"/>
                  <a:gd name="T11" fmla="*/ 31 h 34"/>
                  <a:gd name="T12" fmla="*/ 4 w 208"/>
                  <a:gd name="T13" fmla="*/ 33 h 34"/>
                </a:gdLst>
                <a:ahLst/>
                <a:cxnLst>
                  <a:cxn ang="0">
                    <a:pos x="T0" y="T1"/>
                  </a:cxn>
                  <a:cxn ang="0">
                    <a:pos x="T2" y="T3"/>
                  </a:cxn>
                  <a:cxn ang="0">
                    <a:pos x="T4" y="T5"/>
                  </a:cxn>
                  <a:cxn ang="0">
                    <a:pos x="T6" y="T7"/>
                  </a:cxn>
                  <a:cxn ang="0">
                    <a:pos x="T8" y="T9"/>
                  </a:cxn>
                  <a:cxn ang="0">
                    <a:pos x="T10" y="T11"/>
                  </a:cxn>
                  <a:cxn ang="0">
                    <a:pos x="T12" y="T13"/>
                  </a:cxn>
                </a:cxnLst>
                <a:rect l="0" t="0" r="r" b="b"/>
                <a:pathLst>
                  <a:path w="208" h="34">
                    <a:moveTo>
                      <a:pt x="4" y="33"/>
                    </a:moveTo>
                    <a:lnTo>
                      <a:pt x="205" y="7"/>
                    </a:lnTo>
                    <a:cubicBezTo>
                      <a:pt x="207" y="7"/>
                      <a:pt x="208" y="5"/>
                      <a:pt x="208" y="3"/>
                    </a:cubicBezTo>
                    <a:cubicBezTo>
                      <a:pt x="208" y="1"/>
                      <a:pt x="206" y="0"/>
                      <a:pt x="204" y="0"/>
                    </a:cubicBezTo>
                    <a:lnTo>
                      <a:pt x="3" y="27"/>
                    </a:lnTo>
                    <a:cubicBezTo>
                      <a:pt x="1" y="27"/>
                      <a:pt x="0" y="29"/>
                      <a:pt x="0" y="31"/>
                    </a:cubicBezTo>
                    <a:cubicBezTo>
                      <a:pt x="0" y="32"/>
                      <a:pt x="2" y="34"/>
                      <a:pt x="4" y="3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2" name="Freeform 595">
                <a:extLst>
                  <a:ext uri="{FF2B5EF4-FFF2-40B4-BE49-F238E27FC236}">
                    <a16:creationId xmlns:a16="http://schemas.microsoft.com/office/drawing/2014/main" id="{D8162670-1971-41FD-B065-ECC0EF8D295F}"/>
                  </a:ext>
                </a:extLst>
              </p:cNvPr>
              <p:cNvSpPr>
                <a:spLocks/>
              </p:cNvSpPr>
              <p:nvPr/>
            </p:nvSpPr>
            <p:spPr bwMode="auto">
              <a:xfrm>
                <a:off x="4675" y="4387"/>
                <a:ext cx="118" cy="18"/>
              </a:xfrm>
              <a:custGeom>
                <a:avLst/>
                <a:gdLst>
                  <a:gd name="T0" fmla="*/ 4 w 209"/>
                  <a:gd name="T1" fmla="*/ 31 h 31"/>
                  <a:gd name="T2" fmla="*/ 206 w 209"/>
                  <a:gd name="T3" fmla="*/ 7 h 31"/>
                  <a:gd name="T4" fmla="*/ 208 w 209"/>
                  <a:gd name="T5" fmla="*/ 3 h 31"/>
                  <a:gd name="T6" fmla="*/ 205 w 209"/>
                  <a:gd name="T7" fmla="*/ 0 h 31"/>
                  <a:gd name="T8" fmla="*/ 3 w 209"/>
                  <a:gd name="T9" fmla="*/ 24 h 31"/>
                  <a:gd name="T10" fmla="*/ 0 w 209"/>
                  <a:gd name="T11" fmla="*/ 28 h 31"/>
                  <a:gd name="T12" fmla="*/ 4 w 209"/>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209" h="31">
                    <a:moveTo>
                      <a:pt x="4" y="31"/>
                    </a:moveTo>
                    <a:lnTo>
                      <a:pt x="206" y="7"/>
                    </a:lnTo>
                    <a:cubicBezTo>
                      <a:pt x="207" y="7"/>
                      <a:pt x="209" y="5"/>
                      <a:pt x="208" y="3"/>
                    </a:cubicBezTo>
                    <a:cubicBezTo>
                      <a:pt x="208" y="2"/>
                      <a:pt x="207" y="0"/>
                      <a:pt x="205" y="0"/>
                    </a:cubicBezTo>
                    <a:lnTo>
                      <a:pt x="3" y="24"/>
                    </a:lnTo>
                    <a:cubicBezTo>
                      <a:pt x="1" y="25"/>
                      <a:pt x="0" y="26"/>
                      <a:pt x="0" y="28"/>
                    </a:cubicBezTo>
                    <a:cubicBezTo>
                      <a:pt x="0" y="30"/>
                      <a:pt x="2" y="31"/>
                      <a:pt x="4"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3" name="Freeform 596">
                <a:extLst>
                  <a:ext uri="{FF2B5EF4-FFF2-40B4-BE49-F238E27FC236}">
                    <a16:creationId xmlns:a16="http://schemas.microsoft.com/office/drawing/2014/main" id="{2FB7B7DC-5AC3-4963-881A-2FEE2A64EBD4}"/>
                  </a:ext>
                </a:extLst>
              </p:cNvPr>
              <p:cNvSpPr>
                <a:spLocks/>
              </p:cNvSpPr>
              <p:nvPr/>
            </p:nvSpPr>
            <p:spPr bwMode="auto">
              <a:xfrm>
                <a:off x="4675" y="4393"/>
                <a:ext cx="118" cy="17"/>
              </a:xfrm>
              <a:custGeom>
                <a:avLst/>
                <a:gdLst>
                  <a:gd name="T0" fmla="*/ 4 w 209"/>
                  <a:gd name="T1" fmla="*/ 29 h 29"/>
                  <a:gd name="T2" fmla="*/ 206 w 209"/>
                  <a:gd name="T3" fmla="*/ 7 h 29"/>
                  <a:gd name="T4" fmla="*/ 209 w 209"/>
                  <a:gd name="T5" fmla="*/ 3 h 29"/>
                  <a:gd name="T6" fmla="*/ 205 w 209"/>
                  <a:gd name="T7" fmla="*/ 0 h 29"/>
                  <a:gd name="T8" fmla="*/ 3 w 209"/>
                  <a:gd name="T9" fmla="*/ 22 h 29"/>
                  <a:gd name="T10" fmla="*/ 0 w 209"/>
                  <a:gd name="T11" fmla="*/ 26 h 29"/>
                  <a:gd name="T12" fmla="*/ 4 w 20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9"/>
                    </a:moveTo>
                    <a:lnTo>
                      <a:pt x="206" y="7"/>
                    </a:lnTo>
                    <a:cubicBezTo>
                      <a:pt x="208" y="7"/>
                      <a:pt x="209" y="5"/>
                      <a:pt x="209" y="3"/>
                    </a:cubicBezTo>
                    <a:cubicBezTo>
                      <a:pt x="209" y="1"/>
                      <a:pt x="207" y="0"/>
                      <a:pt x="205" y="0"/>
                    </a:cubicBezTo>
                    <a:lnTo>
                      <a:pt x="3" y="22"/>
                    </a:lnTo>
                    <a:cubicBezTo>
                      <a:pt x="1" y="22"/>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4" name="Freeform 597">
                <a:extLst>
                  <a:ext uri="{FF2B5EF4-FFF2-40B4-BE49-F238E27FC236}">
                    <a16:creationId xmlns:a16="http://schemas.microsoft.com/office/drawing/2014/main" id="{9634C373-6DCC-4DB5-80F7-DC262B35A224}"/>
                  </a:ext>
                </a:extLst>
              </p:cNvPr>
              <p:cNvSpPr>
                <a:spLocks/>
              </p:cNvSpPr>
              <p:nvPr/>
            </p:nvSpPr>
            <p:spPr bwMode="auto">
              <a:xfrm>
                <a:off x="4675" y="4399"/>
                <a:ext cx="118" cy="17"/>
              </a:xfrm>
              <a:custGeom>
                <a:avLst/>
                <a:gdLst>
                  <a:gd name="T0" fmla="*/ 4 w 209"/>
                  <a:gd name="T1" fmla="*/ 28 h 29"/>
                  <a:gd name="T2" fmla="*/ 206 w 209"/>
                  <a:gd name="T3" fmla="*/ 7 h 29"/>
                  <a:gd name="T4" fmla="*/ 209 w 209"/>
                  <a:gd name="T5" fmla="*/ 3 h 29"/>
                  <a:gd name="T6" fmla="*/ 205 w 209"/>
                  <a:gd name="T7" fmla="*/ 0 h 29"/>
                  <a:gd name="T8" fmla="*/ 3 w 209"/>
                  <a:gd name="T9" fmla="*/ 22 h 29"/>
                  <a:gd name="T10" fmla="*/ 0 w 209"/>
                  <a:gd name="T11" fmla="*/ 25 h 29"/>
                  <a:gd name="T12" fmla="*/ 4 w 209"/>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8"/>
                    </a:moveTo>
                    <a:lnTo>
                      <a:pt x="206" y="7"/>
                    </a:lnTo>
                    <a:cubicBezTo>
                      <a:pt x="208" y="6"/>
                      <a:pt x="209" y="5"/>
                      <a:pt x="209" y="3"/>
                    </a:cubicBezTo>
                    <a:cubicBezTo>
                      <a:pt x="209" y="1"/>
                      <a:pt x="207" y="0"/>
                      <a:pt x="205" y="0"/>
                    </a:cubicBezTo>
                    <a:lnTo>
                      <a:pt x="3" y="22"/>
                    </a:lnTo>
                    <a:cubicBezTo>
                      <a:pt x="1" y="22"/>
                      <a:pt x="0" y="24"/>
                      <a:pt x="0" y="25"/>
                    </a:cubicBezTo>
                    <a:cubicBezTo>
                      <a:pt x="0" y="27"/>
                      <a:pt x="2"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5" name="Freeform 598">
                <a:extLst>
                  <a:ext uri="{FF2B5EF4-FFF2-40B4-BE49-F238E27FC236}">
                    <a16:creationId xmlns:a16="http://schemas.microsoft.com/office/drawing/2014/main" id="{20AF3014-C550-44DD-9DD9-FADD8F61C1E8}"/>
                  </a:ext>
                </a:extLst>
              </p:cNvPr>
              <p:cNvSpPr>
                <a:spLocks/>
              </p:cNvSpPr>
              <p:nvPr/>
            </p:nvSpPr>
            <p:spPr bwMode="auto">
              <a:xfrm>
                <a:off x="4675" y="4405"/>
                <a:ext cx="118" cy="16"/>
              </a:xfrm>
              <a:custGeom>
                <a:avLst/>
                <a:gdLst>
                  <a:gd name="T0" fmla="*/ 4 w 209"/>
                  <a:gd name="T1" fmla="*/ 28 h 28"/>
                  <a:gd name="T2" fmla="*/ 206 w 209"/>
                  <a:gd name="T3" fmla="*/ 6 h 28"/>
                  <a:gd name="T4" fmla="*/ 209 w 209"/>
                  <a:gd name="T5" fmla="*/ 3 h 28"/>
                  <a:gd name="T6" fmla="*/ 205 w 209"/>
                  <a:gd name="T7" fmla="*/ 0 h 28"/>
                  <a:gd name="T8" fmla="*/ 3 w 209"/>
                  <a:gd name="T9" fmla="*/ 22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5"/>
                      <a:pt x="209" y="3"/>
                    </a:cubicBezTo>
                    <a:cubicBezTo>
                      <a:pt x="209" y="1"/>
                      <a:pt x="207" y="0"/>
                      <a:pt x="205" y="0"/>
                    </a:cubicBezTo>
                    <a:lnTo>
                      <a:pt x="3" y="22"/>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6" name="Freeform 599">
                <a:extLst>
                  <a:ext uri="{FF2B5EF4-FFF2-40B4-BE49-F238E27FC236}">
                    <a16:creationId xmlns:a16="http://schemas.microsoft.com/office/drawing/2014/main" id="{AC0E8264-42FF-495C-AAE8-BFF6975EB4AE}"/>
                  </a:ext>
                </a:extLst>
              </p:cNvPr>
              <p:cNvSpPr>
                <a:spLocks/>
              </p:cNvSpPr>
              <p:nvPr/>
            </p:nvSpPr>
            <p:spPr bwMode="auto">
              <a:xfrm>
                <a:off x="4675" y="4410"/>
                <a:ext cx="118" cy="16"/>
              </a:xfrm>
              <a:custGeom>
                <a:avLst/>
                <a:gdLst>
                  <a:gd name="T0" fmla="*/ 4 w 209"/>
                  <a:gd name="T1" fmla="*/ 29 h 29"/>
                  <a:gd name="T2" fmla="*/ 206 w 209"/>
                  <a:gd name="T3" fmla="*/ 7 h 29"/>
                  <a:gd name="T4" fmla="*/ 209 w 209"/>
                  <a:gd name="T5" fmla="*/ 4 h 29"/>
                  <a:gd name="T6" fmla="*/ 205 w 209"/>
                  <a:gd name="T7" fmla="*/ 1 h 29"/>
                  <a:gd name="T8" fmla="*/ 3 w 209"/>
                  <a:gd name="T9" fmla="*/ 22 h 29"/>
                  <a:gd name="T10" fmla="*/ 0 w 209"/>
                  <a:gd name="T11" fmla="*/ 26 h 29"/>
                  <a:gd name="T12" fmla="*/ 4 w 20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9"/>
                    </a:moveTo>
                    <a:lnTo>
                      <a:pt x="206" y="7"/>
                    </a:lnTo>
                    <a:cubicBezTo>
                      <a:pt x="208" y="7"/>
                      <a:pt x="209" y="5"/>
                      <a:pt x="209" y="4"/>
                    </a:cubicBezTo>
                    <a:cubicBezTo>
                      <a:pt x="209" y="2"/>
                      <a:pt x="207" y="0"/>
                      <a:pt x="205" y="1"/>
                    </a:cubicBezTo>
                    <a:lnTo>
                      <a:pt x="3" y="22"/>
                    </a:lnTo>
                    <a:cubicBezTo>
                      <a:pt x="1" y="22"/>
                      <a:pt x="0" y="24"/>
                      <a:pt x="0" y="26"/>
                    </a:cubicBezTo>
                    <a:cubicBezTo>
                      <a:pt x="0" y="28"/>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7" name="Freeform 600">
                <a:extLst>
                  <a:ext uri="{FF2B5EF4-FFF2-40B4-BE49-F238E27FC236}">
                    <a16:creationId xmlns:a16="http://schemas.microsoft.com/office/drawing/2014/main" id="{944AC313-7E5B-493D-8CBF-A4E4ADDB5E41}"/>
                  </a:ext>
                </a:extLst>
              </p:cNvPr>
              <p:cNvSpPr>
                <a:spLocks/>
              </p:cNvSpPr>
              <p:nvPr/>
            </p:nvSpPr>
            <p:spPr bwMode="auto">
              <a:xfrm>
                <a:off x="4675" y="4416"/>
                <a:ext cx="118" cy="16"/>
              </a:xfrm>
              <a:custGeom>
                <a:avLst/>
                <a:gdLst>
                  <a:gd name="T0" fmla="*/ 4 w 209"/>
                  <a:gd name="T1" fmla="*/ 29 h 29"/>
                  <a:gd name="T2" fmla="*/ 206 w 209"/>
                  <a:gd name="T3" fmla="*/ 7 h 29"/>
                  <a:gd name="T4" fmla="*/ 209 w 209"/>
                  <a:gd name="T5" fmla="*/ 3 h 29"/>
                  <a:gd name="T6" fmla="*/ 205 w 209"/>
                  <a:gd name="T7" fmla="*/ 0 h 29"/>
                  <a:gd name="T8" fmla="*/ 3 w 209"/>
                  <a:gd name="T9" fmla="*/ 22 h 29"/>
                  <a:gd name="T10" fmla="*/ 0 w 209"/>
                  <a:gd name="T11" fmla="*/ 26 h 29"/>
                  <a:gd name="T12" fmla="*/ 4 w 20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9"/>
                    </a:moveTo>
                    <a:lnTo>
                      <a:pt x="206" y="7"/>
                    </a:lnTo>
                    <a:cubicBezTo>
                      <a:pt x="208" y="7"/>
                      <a:pt x="209" y="5"/>
                      <a:pt x="209" y="3"/>
                    </a:cubicBezTo>
                    <a:cubicBezTo>
                      <a:pt x="209" y="1"/>
                      <a:pt x="207" y="0"/>
                      <a:pt x="205" y="0"/>
                    </a:cubicBezTo>
                    <a:lnTo>
                      <a:pt x="3" y="22"/>
                    </a:lnTo>
                    <a:cubicBezTo>
                      <a:pt x="1" y="22"/>
                      <a:pt x="0" y="24"/>
                      <a:pt x="0" y="26"/>
                    </a:cubicBezTo>
                    <a:cubicBezTo>
                      <a:pt x="0" y="27"/>
                      <a:pt x="2" y="29"/>
                      <a:pt x="4" y="2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8" name="Freeform 601">
                <a:extLst>
                  <a:ext uri="{FF2B5EF4-FFF2-40B4-BE49-F238E27FC236}">
                    <a16:creationId xmlns:a16="http://schemas.microsoft.com/office/drawing/2014/main" id="{A42BA888-79E3-4876-A5E5-341724B275D5}"/>
                  </a:ext>
                </a:extLst>
              </p:cNvPr>
              <p:cNvSpPr>
                <a:spLocks/>
              </p:cNvSpPr>
              <p:nvPr/>
            </p:nvSpPr>
            <p:spPr bwMode="auto">
              <a:xfrm>
                <a:off x="4675" y="4421"/>
                <a:ext cx="118" cy="16"/>
              </a:xfrm>
              <a:custGeom>
                <a:avLst/>
                <a:gdLst>
                  <a:gd name="T0" fmla="*/ 4 w 209"/>
                  <a:gd name="T1" fmla="*/ 28 h 28"/>
                  <a:gd name="T2" fmla="*/ 206 w 209"/>
                  <a:gd name="T3" fmla="*/ 7 h 28"/>
                  <a:gd name="T4" fmla="*/ 209 w 209"/>
                  <a:gd name="T5" fmla="*/ 3 h 28"/>
                  <a:gd name="T6" fmla="*/ 205 w 209"/>
                  <a:gd name="T7" fmla="*/ 0 h 28"/>
                  <a:gd name="T8" fmla="*/ 3 w 209"/>
                  <a:gd name="T9" fmla="*/ 22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3"/>
                    </a:cubicBezTo>
                    <a:cubicBezTo>
                      <a:pt x="209" y="1"/>
                      <a:pt x="207" y="0"/>
                      <a:pt x="205" y="0"/>
                    </a:cubicBezTo>
                    <a:lnTo>
                      <a:pt x="3" y="22"/>
                    </a:lnTo>
                    <a:cubicBezTo>
                      <a:pt x="1" y="22"/>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09" name="Freeform 602">
                <a:extLst>
                  <a:ext uri="{FF2B5EF4-FFF2-40B4-BE49-F238E27FC236}">
                    <a16:creationId xmlns:a16="http://schemas.microsoft.com/office/drawing/2014/main" id="{36F54559-919F-4C8F-96D4-13EEF9F272CD}"/>
                  </a:ext>
                </a:extLst>
              </p:cNvPr>
              <p:cNvSpPr>
                <a:spLocks/>
              </p:cNvSpPr>
              <p:nvPr/>
            </p:nvSpPr>
            <p:spPr bwMode="auto">
              <a:xfrm>
                <a:off x="4675" y="4427"/>
                <a:ext cx="118" cy="16"/>
              </a:xfrm>
              <a:custGeom>
                <a:avLst/>
                <a:gdLst>
                  <a:gd name="T0" fmla="*/ 4 w 209"/>
                  <a:gd name="T1" fmla="*/ 28 h 28"/>
                  <a:gd name="T2" fmla="*/ 206 w 209"/>
                  <a:gd name="T3" fmla="*/ 6 h 28"/>
                  <a:gd name="T4" fmla="*/ 209 w 209"/>
                  <a:gd name="T5" fmla="*/ 3 h 28"/>
                  <a:gd name="T6" fmla="*/ 206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5"/>
                      <a:pt x="209" y="3"/>
                    </a:cubicBezTo>
                    <a:cubicBezTo>
                      <a:pt x="209" y="1"/>
                      <a:pt x="207" y="0"/>
                      <a:pt x="206" y="0"/>
                    </a:cubicBezTo>
                    <a:lnTo>
                      <a:pt x="3" y="21"/>
                    </a:lnTo>
                    <a:cubicBezTo>
                      <a:pt x="1" y="22"/>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0" name="Freeform 603">
                <a:extLst>
                  <a:ext uri="{FF2B5EF4-FFF2-40B4-BE49-F238E27FC236}">
                    <a16:creationId xmlns:a16="http://schemas.microsoft.com/office/drawing/2014/main" id="{4376B571-D23D-44FF-ACA5-C559FAD18A05}"/>
                  </a:ext>
                </a:extLst>
              </p:cNvPr>
              <p:cNvSpPr>
                <a:spLocks/>
              </p:cNvSpPr>
              <p:nvPr/>
            </p:nvSpPr>
            <p:spPr bwMode="auto">
              <a:xfrm>
                <a:off x="4675" y="4433"/>
                <a:ext cx="118" cy="15"/>
              </a:xfrm>
              <a:custGeom>
                <a:avLst/>
                <a:gdLst>
                  <a:gd name="T0" fmla="*/ 4 w 209"/>
                  <a:gd name="T1" fmla="*/ 28 h 28"/>
                  <a:gd name="T2" fmla="*/ 206 w 209"/>
                  <a:gd name="T3" fmla="*/ 6 h 28"/>
                  <a:gd name="T4" fmla="*/ 209 w 209"/>
                  <a:gd name="T5" fmla="*/ 3 h 28"/>
                  <a:gd name="T6" fmla="*/ 206 w 209"/>
                  <a:gd name="T7" fmla="*/ 0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6"/>
                    </a:lnTo>
                    <a:cubicBezTo>
                      <a:pt x="208" y="6"/>
                      <a:pt x="209" y="4"/>
                      <a:pt x="209" y="3"/>
                    </a:cubicBezTo>
                    <a:cubicBezTo>
                      <a:pt x="209" y="1"/>
                      <a:pt x="207" y="0"/>
                      <a:pt x="206" y="0"/>
                    </a:cubicBezTo>
                    <a:lnTo>
                      <a:pt x="3" y="21"/>
                    </a:lnTo>
                    <a:cubicBezTo>
                      <a:pt x="2" y="21"/>
                      <a:pt x="0" y="23"/>
                      <a:pt x="0"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1" name="Freeform 604">
                <a:extLst>
                  <a:ext uri="{FF2B5EF4-FFF2-40B4-BE49-F238E27FC236}">
                    <a16:creationId xmlns:a16="http://schemas.microsoft.com/office/drawing/2014/main" id="{AD5471D2-D3C8-47B1-9696-E3CCA376B0AC}"/>
                  </a:ext>
                </a:extLst>
              </p:cNvPr>
              <p:cNvSpPr>
                <a:spLocks/>
              </p:cNvSpPr>
              <p:nvPr/>
            </p:nvSpPr>
            <p:spPr bwMode="auto">
              <a:xfrm>
                <a:off x="4675" y="4438"/>
                <a:ext cx="118" cy="16"/>
              </a:xfrm>
              <a:custGeom>
                <a:avLst/>
                <a:gdLst>
                  <a:gd name="T0" fmla="*/ 4 w 209"/>
                  <a:gd name="T1" fmla="*/ 28 h 29"/>
                  <a:gd name="T2" fmla="*/ 206 w 209"/>
                  <a:gd name="T3" fmla="*/ 7 h 29"/>
                  <a:gd name="T4" fmla="*/ 209 w 209"/>
                  <a:gd name="T5" fmla="*/ 3 h 29"/>
                  <a:gd name="T6" fmla="*/ 206 w 209"/>
                  <a:gd name="T7" fmla="*/ 1 h 29"/>
                  <a:gd name="T8" fmla="*/ 3 w 209"/>
                  <a:gd name="T9" fmla="*/ 22 h 29"/>
                  <a:gd name="T10" fmla="*/ 0 w 209"/>
                  <a:gd name="T11" fmla="*/ 25 h 29"/>
                  <a:gd name="T12" fmla="*/ 4 w 209"/>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209" h="29">
                    <a:moveTo>
                      <a:pt x="4" y="28"/>
                    </a:moveTo>
                    <a:lnTo>
                      <a:pt x="206" y="7"/>
                    </a:lnTo>
                    <a:cubicBezTo>
                      <a:pt x="208" y="7"/>
                      <a:pt x="209" y="5"/>
                      <a:pt x="209" y="3"/>
                    </a:cubicBezTo>
                    <a:cubicBezTo>
                      <a:pt x="209" y="2"/>
                      <a:pt x="207" y="0"/>
                      <a:pt x="206" y="1"/>
                    </a:cubicBezTo>
                    <a:lnTo>
                      <a:pt x="3" y="22"/>
                    </a:lnTo>
                    <a:cubicBezTo>
                      <a:pt x="2" y="22"/>
                      <a:pt x="0" y="24"/>
                      <a:pt x="0" y="25"/>
                    </a:cubicBezTo>
                    <a:cubicBezTo>
                      <a:pt x="1" y="27"/>
                      <a:pt x="2" y="29"/>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2" name="Freeform 605">
                <a:extLst>
                  <a:ext uri="{FF2B5EF4-FFF2-40B4-BE49-F238E27FC236}">
                    <a16:creationId xmlns:a16="http://schemas.microsoft.com/office/drawing/2014/main" id="{DABA2DB9-CEBB-47E4-94A0-680699D47B51}"/>
                  </a:ext>
                </a:extLst>
              </p:cNvPr>
              <p:cNvSpPr>
                <a:spLocks/>
              </p:cNvSpPr>
              <p:nvPr/>
            </p:nvSpPr>
            <p:spPr bwMode="auto">
              <a:xfrm>
                <a:off x="4675" y="4443"/>
                <a:ext cx="119" cy="16"/>
              </a:xfrm>
              <a:custGeom>
                <a:avLst/>
                <a:gdLst>
                  <a:gd name="T0" fmla="*/ 4 w 210"/>
                  <a:gd name="T1" fmla="*/ 28 h 28"/>
                  <a:gd name="T2" fmla="*/ 206 w 210"/>
                  <a:gd name="T3" fmla="*/ 7 h 28"/>
                  <a:gd name="T4" fmla="*/ 209 w 210"/>
                  <a:gd name="T5" fmla="*/ 3 h 28"/>
                  <a:gd name="T6" fmla="*/ 206 w 210"/>
                  <a:gd name="T7" fmla="*/ 0 h 28"/>
                  <a:gd name="T8" fmla="*/ 3 w 210"/>
                  <a:gd name="T9" fmla="*/ 22 h 28"/>
                  <a:gd name="T10" fmla="*/ 1 w 210"/>
                  <a:gd name="T11" fmla="*/ 25 h 28"/>
                  <a:gd name="T12" fmla="*/ 4 w 2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8"/>
                    </a:moveTo>
                    <a:lnTo>
                      <a:pt x="206" y="7"/>
                    </a:lnTo>
                    <a:cubicBezTo>
                      <a:pt x="208" y="7"/>
                      <a:pt x="210" y="5"/>
                      <a:pt x="209" y="3"/>
                    </a:cubicBezTo>
                    <a:cubicBezTo>
                      <a:pt x="209" y="1"/>
                      <a:pt x="208" y="0"/>
                      <a:pt x="206" y="0"/>
                    </a:cubicBezTo>
                    <a:lnTo>
                      <a:pt x="3" y="22"/>
                    </a:lnTo>
                    <a:cubicBezTo>
                      <a:pt x="2" y="22"/>
                      <a:pt x="0" y="23"/>
                      <a:pt x="1"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13" name="Freeform 606">
                <a:extLst>
                  <a:ext uri="{FF2B5EF4-FFF2-40B4-BE49-F238E27FC236}">
                    <a16:creationId xmlns:a16="http://schemas.microsoft.com/office/drawing/2014/main" id="{96D686AE-16DF-4760-A678-0D714874562D}"/>
                  </a:ext>
                </a:extLst>
              </p:cNvPr>
              <p:cNvSpPr>
                <a:spLocks/>
              </p:cNvSpPr>
              <p:nvPr/>
            </p:nvSpPr>
            <p:spPr bwMode="auto">
              <a:xfrm>
                <a:off x="4675" y="4449"/>
                <a:ext cx="119" cy="16"/>
              </a:xfrm>
              <a:custGeom>
                <a:avLst/>
                <a:gdLst>
                  <a:gd name="T0" fmla="*/ 4 w 210"/>
                  <a:gd name="T1" fmla="*/ 28 h 28"/>
                  <a:gd name="T2" fmla="*/ 206 w 210"/>
                  <a:gd name="T3" fmla="*/ 7 h 28"/>
                  <a:gd name="T4" fmla="*/ 209 w 210"/>
                  <a:gd name="T5" fmla="*/ 3 h 28"/>
                  <a:gd name="T6" fmla="*/ 206 w 210"/>
                  <a:gd name="T7" fmla="*/ 0 h 28"/>
                  <a:gd name="T8" fmla="*/ 4 w 210"/>
                  <a:gd name="T9" fmla="*/ 21 h 28"/>
                  <a:gd name="T10" fmla="*/ 1 w 210"/>
                  <a:gd name="T11" fmla="*/ 25 h 28"/>
                  <a:gd name="T12" fmla="*/ 4 w 210"/>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8"/>
                    </a:moveTo>
                    <a:lnTo>
                      <a:pt x="206" y="7"/>
                    </a:lnTo>
                    <a:cubicBezTo>
                      <a:pt x="208" y="6"/>
                      <a:pt x="210" y="5"/>
                      <a:pt x="209" y="3"/>
                    </a:cubicBezTo>
                    <a:cubicBezTo>
                      <a:pt x="209" y="1"/>
                      <a:pt x="208" y="0"/>
                      <a:pt x="206" y="0"/>
                    </a:cubicBezTo>
                    <a:lnTo>
                      <a:pt x="4" y="21"/>
                    </a:lnTo>
                    <a:cubicBezTo>
                      <a:pt x="2" y="21"/>
                      <a:pt x="0" y="23"/>
                      <a:pt x="1" y="25"/>
                    </a:cubicBezTo>
                    <a:cubicBezTo>
                      <a:pt x="1"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79" name="Group 808">
              <a:extLst>
                <a:ext uri="{FF2B5EF4-FFF2-40B4-BE49-F238E27FC236}">
                  <a16:creationId xmlns:a16="http://schemas.microsoft.com/office/drawing/2014/main" id="{1E77DE9D-7AFE-4DEE-B750-EA0865763F83}"/>
                </a:ext>
              </a:extLst>
            </p:cNvPr>
            <p:cNvGrpSpPr>
              <a:grpSpLocks/>
            </p:cNvGrpSpPr>
            <p:nvPr/>
          </p:nvGrpSpPr>
          <p:grpSpPr bwMode="auto">
            <a:xfrm>
              <a:off x="6245225" y="5312147"/>
              <a:ext cx="2370138" cy="1955800"/>
              <a:chOff x="3934" y="3886"/>
              <a:chExt cx="1493" cy="1232"/>
            </a:xfrm>
            <a:noFill/>
          </p:grpSpPr>
          <p:sp>
            <p:nvSpPr>
              <p:cNvPr id="7514" name="Freeform 608">
                <a:extLst>
                  <a:ext uri="{FF2B5EF4-FFF2-40B4-BE49-F238E27FC236}">
                    <a16:creationId xmlns:a16="http://schemas.microsoft.com/office/drawing/2014/main" id="{BAF9B661-D201-44C5-99C5-F073338A36EF}"/>
                  </a:ext>
                </a:extLst>
              </p:cNvPr>
              <p:cNvSpPr>
                <a:spLocks/>
              </p:cNvSpPr>
              <p:nvPr/>
            </p:nvSpPr>
            <p:spPr bwMode="auto">
              <a:xfrm>
                <a:off x="4675" y="4455"/>
                <a:ext cx="119" cy="16"/>
              </a:xfrm>
              <a:custGeom>
                <a:avLst/>
                <a:gdLst>
                  <a:gd name="T0" fmla="*/ 4 w 210"/>
                  <a:gd name="T1" fmla="*/ 27 h 28"/>
                  <a:gd name="T2" fmla="*/ 207 w 210"/>
                  <a:gd name="T3" fmla="*/ 6 h 28"/>
                  <a:gd name="T4" fmla="*/ 209 w 210"/>
                  <a:gd name="T5" fmla="*/ 3 h 28"/>
                  <a:gd name="T6" fmla="*/ 206 w 210"/>
                  <a:gd name="T7" fmla="*/ 0 h 28"/>
                  <a:gd name="T8" fmla="*/ 4 w 210"/>
                  <a:gd name="T9" fmla="*/ 21 h 28"/>
                  <a:gd name="T10" fmla="*/ 1 w 210"/>
                  <a:gd name="T11" fmla="*/ 25 h 28"/>
                  <a:gd name="T12" fmla="*/ 4 w 210"/>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10" h="28">
                    <a:moveTo>
                      <a:pt x="4" y="27"/>
                    </a:moveTo>
                    <a:lnTo>
                      <a:pt x="207" y="6"/>
                    </a:lnTo>
                    <a:cubicBezTo>
                      <a:pt x="208" y="6"/>
                      <a:pt x="210" y="5"/>
                      <a:pt x="209" y="3"/>
                    </a:cubicBezTo>
                    <a:cubicBezTo>
                      <a:pt x="209" y="1"/>
                      <a:pt x="208" y="0"/>
                      <a:pt x="206" y="0"/>
                    </a:cubicBezTo>
                    <a:lnTo>
                      <a:pt x="4" y="21"/>
                    </a:lnTo>
                    <a:cubicBezTo>
                      <a:pt x="2" y="21"/>
                      <a:pt x="0" y="23"/>
                      <a:pt x="1" y="25"/>
                    </a:cubicBezTo>
                    <a:cubicBezTo>
                      <a:pt x="1"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5" name="Freeform 609">
                <a:extLst>
                  <a:ext uri="{FF2B5EF4-FFF2-40B4-BE49-F238E27FC236}">
                    <a16:creationId xmlns:a16="http://schemas.microsoft.com/office/drawing/2014/main" id="{3199CE10-90AC-49A2-909C-F3BA166C2AE6}"/>
                  </a:ext>
                </a:extLst>
              </p:cNvPr>
              <p:cNvSpPr>
                <a:spLocks/>
              </p:cNvSpPr>
              <p:nvPr/>
            </p:nvSpPr>
            <p:spPr bwMode="auto">
              <a:xfrm>
                <a:off x="4675" y="4460"/>
                <a:ext cx="119" cy="16"/>
              </a:xfrm>
              <a:custGeom>
                <a:avLst/>
                <a:gdLst>
                  <a:gd name="T0" fmla="*/ 3 w 209"/>
                  <a:gd name="T1" fmla="*/ 28 h 28"/>
                  <a:gd name="T2" fmla="*/ 206 w 209"/>
                  <a:gd name="T3" fmla="*/ 7 h 28"/>
                  <a:gd name="T4" fmla="*/ 209 w 209"/>
                  <a:gd name="T5" fmla="*/ 4 h 28"/>
                  <a:gd name="T6" fmla="*/ 205 w 209"/>
                  <a:gd name="T7" fmla="*/ 1 h 28"/>
                  <a:gd name="T8" fmla="*/ 3 w 209"/>
                  <a:gd name="T9" fmla="*/ 22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7" y="7"/>
                      <a:pt x="209" y="5"/>
                      <a:pt x="209" y="4"/>
                    </a:cubicBezTo>
                    <a:cubicBezTo>
                      <a:pt x="208" y="2"/>
                      <a:pt x="207" y="0"/>
                      <a:pt x="205" y="1"/>
                    </a:cubicBezTo>
                    <a:lnTo>
                      <a:pt x="3" y="22"/>
                    </a:lnTo>
                    <a:cubicBezTo>
                      <a:pt x="1" y="22"/>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6" name="Freeform 610">
                <a:extLst>
                  <a:ext uri="{FF2B5EF4-FFF2-40B4-BE49-F238E27FC236}">
                    <a16:creationId xmlns:a16="http://schemas.microsoft.com/office/drawing/2014/main" id="{626E5627-3E22-4AD2-9BAC-ECF78929E984}"/>
                  </a:ext>
                </a:extLst>
              </p:cNvPr>
              <p:cNvSpPr>
                <a:spLocks/>
              </p:cNvSpPr>
              <p:nvPr/>
            </p:nvSpPr>
            <p:spPr bwMode="auto">
              <a:xfrm>
                <a:off x="4675" y="4466"/>
                <a:ext cx="119" cy="15"/>
              </a:xfrm>
              <a:custGeom>
                <a:avLst/>
                <a:gdLst>
                  <a:gd name="T0" fmla="*/ 3 w 209"/>
                  <a:gd name="T1" fmla="*/ 28 h 28"/>
                  <a:gd name="T2" fmla="*/ 206 w 209"/>
                  <a:gd name="T3" fmla="*/ 7 h 28"/>
                  <a:gd name="T4" fmla="*/ 209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7" y="7"/>
                      <a:pt x="209" y="5"/>
                      <a:pt x="209" y="3"/>
                    </a:cubicBezTo>
                    <a:cubicBezTo>
                      <a:pt x="208" y="2"/>
                      <a:pt x="207" y="0"/>
                      <a:pt x="205" y="0"/>
                    </a:cubicBezTo>
                    <a:lnTo>
                      <a:pt x="3" y="21"/>
                    </a:lnTo>
                    <a:cubicBezTo>
                      <a:pt x="1" y="22"/>
                      <a:pt x="0" y="23"/>
                      <a:pt x="0" y="25"/>
                    </a:cubicBezTo>
                    <a:cubicBezTo>
                      <a:pt x="0" y="27"/>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7" name="Freeform 611">
                <a:extLst>
                  <a:ext uri="{FF2B5EF4-FFF2-40B4-BE49-F238E27FC236}">
                    <a16:creationId xmlns:a16="http://schemas.microsoft.com/office/drawing/2014/main" id="{297D8CB0-5BAA-47E6-ACBD-8136F26E564A}"/>
                  </a:ext>
                </a:extLst>
              </p:cNvPr>
              <p:cNvSpPr>
                <a:spLocks/>
              </p:cNvSpPr>
              <p:nvPr/>
            </p:nvSpPr>
            <p:spPr bwMode="auto">
              <a:xfrm>
                <a:off x="4675" y="4471"/>
                <a:ext cx="119" cy="16"/>
              </a:xfrm>
              <a:custGeom>
                <a:avLst/>
                <a:gdLst>
                  <a:gd name="T0" fmla="*/ 3 w 209"/>
                  <a:gd name="T1" fmla="*/ 28 h 28"/>
                  <a:gd name="T2" fmla="*/ 206 w 209"/>
                  <a:gd name="T3" fmla="*/ 7 h 28"/>
                  <a:gd name="T4" fmla="*/ 209 w 209"/>
                  <a:gd name="T5" fmla="*/ 3 h 28"/>
                  <a:gd name="T6" fmla="*/ 205 w 209"/>
                  <a:gd name="T7" fmla="*/ 0 h 28"/>
                  <a:gd name="T8" fmla="*/ 3 w 209"/>
                  <a:gd name="T9" fmla="*/ 21 h 28"/>
                  <a:gd name="T10" fmla="*/ 0 w 209"/>
                  <a:gd name="T11" fmla="*/ 25 h 28"/>
                  <a:gd name="T12" fmla="*/ 3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3" y="28"/>
                    </a:moveTo>
                    <a:lnTo>
                      <a:pt x="206" y="7"/>
                    </a:lnTo>
                    <a:cubicBezTo>
                      <a:pt x="208" y="7"/>
                      <a:pt x="209" y="5"/>
                      <a:pt x="209" y="3"/>
                    </a:cubicBezTo>
                    <a:cubicBezTo>
                      <a:pt x="208" y="1"/>
                      <a:pt x="207" y="0"/>
                      <a:pt x="205" y="0"/>
                    </a:cubicBezTo>
                    <a:lnTo>
                      <a:pt x="3" y="21"/>
                    </a:lnTo>
                    <a:cubicBezTo>
                      <a:pt x="1" y="21"/>
                      <a:pt x="0" y="23"/>
                      <a:pt x="0" y="25"/>
                    </a:cubicBezTo>
                    <a:cubicBezTo>
                      <a:pt x="0" y="26"/>
                      <a:pt x="2" y="28"/>
                      <a:pt x="3"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8" name="Freeform 612">
                <a:extLst>
                  <a:ext uri="{FF2B5EF4-FFF2-40B4-BE49-F238E27FC236}">
                    <a16:creationId xmlns:a16="http://schemas.microsoft.com/office/drawing/2014/main" id="{C50FEF20-7FEC-4D37-B154-94E33BC42231}"/>
                  </a:ext>
                </a:extLst>
              </p:cNvPr>
              <p:cNvSpPr>
                <a:spLocks/>
              </p:cNvSpPr>
              <p:nvPr/>
            </p:nvSpPr>
            <p:spPr bwMode="auto">
              <a:xfrm>
                <a:off x="4675" y="4477"/>
                <a:ext cx="119" cy="16"/>
              </a:xfrm>
              <a:custGeom>
                <a:avLst/>
                <a:gdLst>
                  <a:gd name="T0" fmla="*/ 4 w 209"/>
                  <a:gd name="T1" fmla="*/ 27 h 28"/>
                  <a:gd name="T2" fmla="*/ 206 w 209"/>
                  <a:gd name="T3" fmla="*/ 7 h 28"/>
                  <a:gd name="T4" fmla="*/ 209 w 209"/>
                  <a:gd name="T5" fmla="*/ 3 h 28"/>
                  <a:gd name="T6" fmla="*/ 205 w 209"/>
                  <a:gd name="T7" fmla="*/ 0 h 28"/>
                  <a:gd name="T8" fmla="*/ 3 w 209"/>
                  <a:gd name="T9" fmla="*/ 21 h 28"/>
                  <a:gd name="T10" fmla="*/ 0 w 209"/>
                  <a:gd name="T11" fmla="*/ 24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7"/>
                    </a:lnTo>
                    <a:cubicBezTo>
                      <a:pt x="208" y="6"/>
                      <a:pt x="209" y="5"/>
                      <a:pt x="209" y="3"/>
                    </a:cubicBezTo>
                    <a:cubicBezTo>
                      <a:pt x="209" y="1"/>
                      <a:pt x="207" y="0"/>
                      <a:pt x="205" y="0"/>
                    </a:cubicBezTo>
                    <a:lnTo>
                      <a:pt x="3" y="21"/>
                    </a:lnTo>
                    <a:cubicBezTo>
                      <a:pt x="1" y="21"/>
                      <a:pt x="0" y="23"/>
                      <a:pt x="0" y="24"/>
                    </a:cubicBezTo>
                    <a:cubicBezTo>
                      <a:pt x="0"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9" name="Freeform 613">
                <a:extLst>
                  <a:ext uri="{FF2B5EF4-FFF2-40B4-BE49-F238E27FC236}">
                    <a16:creationId xmlns:a16="http://schemas.microsoft.com/office/drawing/2014/main" id="{FF0FB1AC-5347-4CB9-AE2A-89CB98EBED71}"/>
                  </a:ext>
                </a:extLst>
              </p:cNvPr>
              <p:cNvSpPr>
                <a:spLocks/>
              </p:cNvSpPr>
              <p:nvPr/>
            </p:nvSpPr>
            <p:spPr bwMode="auto">
              <a:xfrm>
                <a:off x="4675" y="4483"/>
                <a:ext cx="119" cy="15"/>
              </a:xfrm>
              <a:custGeom>
                <a:avLst/>
                <a:gdLst>
                  <a:gd name="T0" fmla="*/ 4 w 209"/>
                  <a:gd name="T1" fmla="*/ 27 h 27"/>
                  <a:gd name="T2" fmla="*/ 206 w 209"/>
                  <a:gd name="T3" fmla="*/ 6 h 27"/>
                  <a:gd name="T4" fmla="*/ 209 w 209"/>
                  <a:gd name="T5" fmla="*/ 3 h 27"/>
                  <a:gd name="T6" fmla="*/ 205 w 209"/>
                  <a:gd name="T7" fmla="*/ 0 h 27"/>
                  <a:gd name="T8" fmla="*/ 3 w 209"/>
                  <a:gd name="T9" fmla="*/ 21 h 27"/>
                  <a:gd name="T10" fmla="*/ 0 w 209"/>
                  <a:gd name="T11" fmla="*/ 24 h 27"/>
                  <a:gd name="T12" fmla="*/ 4 w 209"/>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09" h="27">
                    <a:moveTo>
                      <a:pt x="4" y="27"/>
                    </a:moveTo>
                    <a:lnTo>
                      <a:pt x="206" y="6"/>
                    </a:lnTo>
                    <a:cubicBezTo>
                      <a:pt x="208" y="6"/>
                      <a:pt x="209" y="5"/>
                      <a:pt x="209" y="3"/>
                    </a:cubicBezTo>
                    <a:cubicBezTo>
                      <a:pt x="209" y="1"/>
                      <a:pt x="207" y="0"/>
                      <a:pt x="205" y="0"/>
                    </a:cubicBezTo>
                    <a:lnTo>
                      <a:pt x="3" y="21"/>
                    </a:lnTo>
                    <a:cubicBezTo>
                      <a:pt x="1" y="21"/>
                      <a:pt x="0" y="22"/>
                      <a:pt x="0" y="24"/>
                    </a:cubicBezTo>
                    <a:cubicBezTo>
                      <a:pt x="0" y="26"/>
                      <a:pt x="2" y="27"/>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0" name="Freeform 614">
                <a:extLst>
                  <a:ext uri="{FF2B5EF4-FFF2-40B4-BE49-F238E27FC236}">
                    <a16:creationId xmlns:a16="http://schemas.microsoft.com/office/drawing/2014/main" id="{939C4B38-1E18-499A-8B26-6E6A79E308CC}"/>
                  </a:ext>
                </a:extLst>
              </p:cNvPr>
              <p:cNvSpPr>
                <a:spLocks/>
              </p:cNvSpPr>
              <p:nvPr/>
            </p:nvSpPr>
            <p:spPr bwMode="auto">
              <a:xfrm>
                <a:off x="4675" y="4488"/>
                <a:ext cx="119" cy="16"/>
              </a:xfrm>
              <a:custGeom>
                <a:avLst/>
                <a:gdLst>
                  <a:gd name="T0" fmla="*/ 4 w 209"/>
                  <a:gd name="T1" fmla="*/ 28 h 28"/>
                  <a:gd name="T2" fmla="*/ 206 w 209"/>
                  <a:gd name="T3" fmla="*/ 7 h 28"/>
                  <a:gd name="T4" fmla="*/ 209 w 209"/>
                  <a:gd name="T5" fmla="*/ 4 h 28"/>
                  <a:gd name="T6" fmla="*/ 205 w 209"/>
                  <a:gd name="T7" fmla="*/ 1 h 28"/>
                  <a:gd name="T8" fmla="*/ 3 w 209"/>
                  <a:gd name="T9" fmla="*/ 21 h 28"/>
                  <a:gd name="T10" fmla="*/ 0 w 209"/>
                  <a:gd name="T11" fmla="*/ 25 h 28"/>
                  <a:gd name="T12" fmla="*/ 4 w 209"/>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8"/>
                    </a:moveTo>
                    <a:lnTo>
                      <a:pt x="206" y="7"/>
                    </a:lnTo>
                    <a:cubicBezTo>
                      <a:pt x="208" y="7"/>
                      <a:pt x="209" y="5"/>
                      <a:pt x="209" y="4"/>
                    </a:cubicBezTo>
                    <a:cubicBezTo>
                      <a:pt x="209" y="2"/>
                      <a:pt x="207" y="0"/>
                      <a:pt x="205" y="1"/>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1" name="Freeform 615">
                <a:extLst>
                  <a:ext uri="{FF2B5EF4-FFF2-40B4-BE49-F238E27FC236}">
                    <a16:creationId xmlns:a16="http://schemas.microsoft.com/office/drawing/2014/main" id="{FB8E0381-58B0-466A-8C70-FAF2147C3B64}"/>
                  </a:ext>
                </a:extLst>
              </p:cNvPr>
              <p:cNvSpPr>
                <a:spLocks/>
              </p:cNvSpPr>
              <p:nvPr/>
            </p:nvSpPr>
            <p:spPr bwMode="auto">
              <a:xfrm>
                <a:off x="4675" y="4493"/>
                <a:ext cx="119" cy="16"/>
              </a:xfrm>
              <a:custGeom>
                <a:avLst/>
                <a:gdLst>
                  <a:gd name="T0" fmla="*/ 4 w 209"/>
                  <a:gd name="T1" fmla="*/ 27 h 28"/>
                  <a:gd name="T2" fmla="*/ 206 w 209"/>
                  <a:gd name="T3" fmla="*/ 7 h 28"/>
                  <a:gd name="T4" fmla="*/ 209 w 209"/>
                  <a:gd name="T5" fmla="*/ 3 h 28"/>
                  <a:gd name="T6" fmla="*/ 205 w 209"/>
                  <a:gd name="T7" fmla="*/ 0 h 28"/>
                  <a:gd name="T8" fmla="*/ 3 w 209"/>
                  <a:gd name="T9" fmla="*/ 21 h 28"/>
                  <a:gd name="T10" fmla="*/ 0 w 209"/>
                  <a:gd name="T11" fmla="*/ 25 h 28"/>
                  <a:gd name="T12" fmla="*/ 4 w 209"/>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209" h="28">
                    <a:moveTo>
                      <a:pt x="4" y="27"/>
                    </a:moveTo>
                    <a:lnTo>
                      <a:pt x="206" y="7"/>
                    </a:lnTo>
                    <a:cubicBezTo>
                      <a:pt x="208" y="7"/>
                      <a:pt x="209" y="5"/>
                      <a:pt x="209" y="3"/>
                    </a:cubicBezTo>
                    <a:cubicBezTo>
                      <a:pt x="209" y="2"/>
                      <a:pt x="207" y="0"/>
                      <a:pt x="205" y="0"/>
                    </a:cubicBezTo>
                    <a:lnTo>
                      <a:pt x="3" y="21"/>
                    </a:lnTo>
                    <a:cubicBezTo>
                      <a:pt x="1" y="21"/>
                      <a:pt x="0" y="23"/>
                      <a:pt x="0" y="25"/>
                    </a:cubicBezTo>
                    <a:cubicBezTo>
                      <a:pt x="0" y="26"/>
                      <a:pt x="2" y="28"/>
                      <a:pt x="4" y="2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2" name="Freeform 616">
                <a:extLst>
                  <a:ext uri="{FF2B5EF4-FFF2-40B4-BE49-F238E27FC236}">
                    <a16:creationId xmlns:a16="http://schemas.microsoft.com/office/drawing/2014/main" id="{885811B0-EFFA-416D-9293-EE23BE967BBE}"/>
                  </a:ext>
                </a:extLst>
              </p:cNvPr>
              <p:cNvSpPr>
                <a:spLocks/>
              </p:cNvSpPr>
              <p:nvPr/>
            </p:nvSpPr>
            <p:spPr bwMode="auto">
              <a:xfrm>
                <a:off x="4675" y="4500"/>
                <a:ext cx="119" cy="14"/>
              </a:xfrm>
              <a:custGeom>
                <a:avLst/>
                <a:gdLst>
                  <a:gd name="T0" fmla="*/ 4 w 209"/>
                  <a:gd name="T1" fmla="*/ 25 h 26"/>
                  <a:gd name="T2" fmla="*/ 206 w 209"/>
                  <a:gd name="T3" fmla="*/ 7 h 26"/>
                  <a:gd name="T4" fmla="*/ 209 w 209"/>
                  <a:gd name="T5" fmla="*/ 3 h 26"/>
                  <a:gd name="T6" fmla="*/ 206 w 209"/>
                  <a:gd name="T7" fmla="*/ 0 h 26"/>
                  <a:gd name="T8" fmla="*/ 3 w 209"/>
                  <a:gd name="T9" fmla="*/ 19 h 26"/>
                  <a:gd name="T10" fmla="*/ 0 w 209"/>
                  <a:gd name="T11" fmla="*/ 22 h 26"/>
                  <a:gd name="T12" fmla="*/ 4 w 209"/>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209" h="26">
                    <a:moveTo>
                      <a:pt x="4" y="25"/>
                    </a:moveTo>
                    <a:lnTo>
                      <a:pt x="206" y="7"/>
                    </a:lnTo>
                    <a:cubicBezTo>
                      <a:pt x="208" y="6"/>
                      <a:pt x="209" y="5"/>
                      <a:pt x="209" y="3"/>
                    </a:cubicBezTo>
                    <a:cubicBezTo>
                      <a:pt x="209" y="1"/>
                      <a:pt x="207" y="0"/>
                      <a:pt x="206" y="0"/>
                    </a:cubicBezTo>
                    <a:lnTo>
                      <a:pt x="3" y="19"/>
                    </a:lnTo>
                    <a:cubicBezTo>
                      <a:pt x="1" y="19"/>
                      <a:pt x="0" y="21"/>
                      <a:pt x="0" y="22"/>
                    </a:cubicBezTo>
                    <a:cubicBezTo>
                      <a:pt x="0" y="24"/>
                      <a:pt x="2" y="26"/>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3" name="Freeform 617">
                <a:extLst>
                  <a:ext uri="{FF2B5EF4-FFF2-40B4-BE49-F238E27FC236}">
                    <a16:creationId xmlns:a16="http://schemas.microsoft.com/office/drawing/2014/main" id="{9F5DE8B9-0004-4997-92C5-D5CE434A7A72}"/>
                  </a:ext>
                </a:extLst>
              </p:cNvPr>
              <p:cNvSpPr>
                <a:spLocks/>
              </p:cNvSpPr>
              <p:nvPr/>
            </p:nvSpPr>
            <p:spPr bwMode="auto">
              <a:xfrm>
                <a:off x="4675" y="4506"/>
                <a:ext cx="119" cy="13"/>
              </a:xfrm>
              <a:custGeom>
                <a:avLst/>
                <a:gdLst>
                  <a:gd name="T0" fmla="*/ 3 w 210"/>
                  <a:gd name="T1" fmla="*/ 23 h 23"/>
                  <a:gd name="T2" fmla="*/ 206 w 210"/>
                  <a:gd name="T3" fmla="*/ 6 h 23"/>
                  <a:gd name="T4" fmla="*/ 210 w 210"/>
                  <a:gd name="T5" fmla="*/ 3 h 23"/>
                  <a:gd name="T6" fmla="*/ 206 w 210"/>
                  <a:gd name="T7" fmla="*/ 0 h 23"/>
                  <a:gd name="T8" fmla="*/ 3 w 210"/>
                  <a:gd name="T9" fmla="*/ 16 h 23"/>
                  <a:gd name="T10" fmla="*/ 0 w 210"/>
                  <a:gd name="T11" fmla="*/ 20 h 23"/>
                  <a:gd name="T12" fmla="*/ 3 w 210"/>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10" h="23">
                    <a:moveTo>
                      <a:pt x="3" y="23"/>
                    </a:moveTo>
                    <a:lnTo>
                      <a:pt x="206" y="6"/>
                    </a:lnTo>
                    <a:cubicBezTo>
                      <a:pt x="208" y="6"/>
                      <a:pt x="210" y="5"/>
                      <a:pt x="210" y="3"/>
                    </a:cubicBezTo>
                    <a:cubicBezTo>
                      <a:pt x="209" y="1"/>
                      <a:pt x="208" y="0"/>
                      <a:pt x="206" y="0"/>
                    </a:cubicBezTo>
                    <a:lnTo>
                      <a:pt x="3" y="16"/>
                    </a:lnTo>
                    <a:cubicBezTo>
                      <a:pt x="1" y="17"/>
                      <a:pt x="0" y="18"/>
                      <a:pt x="0" y="20"/>
                    </a:cubicBezTo>
                    <a:cubicBezTo>
                      <a:pt x="0" y="22"/>
                      <a:pt x="2" y="23"/>
                      <a:pt x="3"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4" name="Freeform 618">
                <a:extLst>
                  <a:ext uri="{FF2B5EF4-FFF2-40B4-BE49-F238E27FC236}">
                    <a16:creationId xmlns:a16="http://schemas.microsoft.com/office/drawing/2014/main" id="{10F63A21-3D93-42FD-878E-4A405119F59C}"/>
                  </a:ext>
                </a:extLst>
              </p:cNvPr>
              <p:cNvSpPr>
                <a:spLocks/>
              </p:cNvSpPr>
              <p:nvPr/>
            </p:nvSpPr>
            <p:spPr bwMode="auto">
              <a:xfrm>
                <a:off x="4675" y="4511"/>
                <a:ext cx="119" cy="13"/>
              </a:xfrm>
              <a:custGeom>
                <a:avLst/>
                <a:gdLst>
                  <a:gd name="T0" fmla="*/ 3 w 210"/>
                  <a:gd name="T1" fmla="*/ 22 h 22"/>
                  <a:gd name="T2" fmla="*/ 207 w 210"/>
                  <a:gd name="T3" fmla="*/ 7 h 22"/>
                  <a:gd name="T4" fmla="*/ 210 w 210"/>
                  <a:gd name="T5" fmla="*/ 3 h 22"/>
                  <a:gd name="T6" fmla="*/ 206 w 210"/>
                  <a:gd name="T7" fmla="*/ 0 h 22"/>
                  <a:gd name="T8" fmla="*/ 3 w 210"/>
                  <a:gd name="T9" fmla="*/ 16 h 22"/>
                  <a:gd name="T10" fmla="*/ 0 w 210"/>
                  <a:gd name="T11" fmla="*/ 19 h 22"/>
                  <a:gd name="T12" fmla="*/ 3 w 210"/>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0" h="22">
                    <a:moveTo>
                      <a:pt x="3" y="22"/>
                    </a:moveTo>
                    <a:lnTo>
                      <a:pt x="207" y="7"/>
                    </a:lnTo>
                    <a:cubicBezTo>
                      <a:pt x="208" y="7"/>
                      <a:pt x="210" y="5"/>
                      <a:pt x="210" y="3"/>
                    </a:cubicBezTo>
                    <a:cubicBezTo>
                      <a:pt x="210" y="1"/>
                      <a:pt x="208" y="0"/>
                      <a:pt x="206" y="0"/>
                    </a:cubicBezTo>
                    <a:lnTo>
                      <a:pt x="3" y="16"/>
                    </a:lnTo>
                    <a:cubicBezTo>
                      <a:pt x="1" y="16"/>
                      <a:pt x="0" y="17"/>
                      <a:pt x="0" y="19"/>
                    </a:cubicBezTo>
                    <a:cubicBezTo>
                      <a:pt x="0" y="21"/>
                      <a:pt x="2" y="22"/>
                      <a:pt x="3"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5" name="Freeform 619">
                <a:extLst>
                  <a:ext uri="{FF2B5EF4-FFF2-40B4-BE49-F238E27FC236}">
                    <a16:creationId xmlns:a16="http://schemas.microsoft.com/office/drawing/2014/main" id="{634E8E0D-539B-48FC-8276-857E2AF3D323}"/>
                  </a:ext>
                </a:extLst>
              </p:cNvPr>
              <p:cNvSpPr>
                <a:spLocks/>
              </p:cNvSpPr>
              <p:nvPr/>
            </p:nvSpPr>
            <p:spPr bwMode="auto">
              <a:xfrm>
                <a:off x="4675" y="4517"/>
                <a:ext cx="119" cy="13"/>
              </a:xfrm>
              <a:custGeom>
                <a:avLst/>
                <a:gdLst>
                  <a:gd name="T0" fmla="*/ 4 w 210"/>
                  <a:gd name="T1" fmla="*/ 24 h 24"/>
                  <a:gd name="T2" fmla="*/ 207 w 210"/>
                  <a:gd name="T3" fmla="*/ 6 h 24"/>
                  <a:gd name="T4" fmla="*/ 210 w 210"/>
                  <a:gd name="T5" fmla="*/ 3 h 24"/>
                  <a:gd name="T6" fmla="*/ 206 w 210"/>
                  <a:gd name="T7" fmla="*/ 0 h 24"/>
                  <a:gd name="T8" fmla="*/ 3 w 210"/>
                  <a:gd name="T9" fmla="*/ 18 h 24"/>
                  <a:gd name="T10" fmla="*/ 0 w 210"/>
                  <a:gd name="T11" fmla="*/ 21 h 24"/>
                  <a:gd name="T12" fmla="*/ 4 w 210"/>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10" h="24">
                    <a:moveTo>
                      <a:pt x="4" y="24"/>
                    </a:moveTo>
                    <a:lnTo>
                      <a:pt x="207" y="6"/>
                    </a:lnTo>
                    <a:cubicBezTo>
                      <a:pt x="208" y="6"/>
                      <a:pt x="210" y="5"/>
                      <a:pt x="210" y="3"/>
                    </a:cubicBezTo>
                    <a:cubicBezTo>
                      <a:pt x="209" y="1"/>
                      <a:pt x="208" y="0"/>
                      <a:pt x="206" y="0"/>
                    </a:cubicBezTo>
                    <a:lnTo>
                      <a:pt x="3" y="18"/>
                    </a:lnTo>
                    <a:cubicBezTo>
                      <a:pt x="1" y="18"/>
                      <a:pt x="0" y="19"/>
                      <a:pt x="0" y="21"/>
                    </a:cubicBezTo>
                    <a:cubicBezTo>
                      <a:pt x="0" y="23"/>
                      <a:pt x="2" y="24"/>
                      <a:pt x="4" y="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6" name="Freeform 620">
                <a:extLst>
                  <a:ext uri="{FF2B5EF4-FFF2-40B4-BE49-F238E27FC236}">
                    <a16:creationId xmlns:a16="http://schemas.microsoft.com/office/drawing/2014/main" id="{937DBF8F-69E1-48A8-821E-B9A51CA76C4E}"/>
                  </a:ext>
                </a:extLst>
              </p:cNvPr>
              <p:cNvSpPr>
                <a:spLocks/>
              </p:cNvSpPr>
              <p:nvPr/>
            </p:nvSpPr>
            <p:spPr bwMode="auto">
              <a:xfrm>
                <a:off x="4674" y="4375"/>
                <a:ext cx="117" cy="18"/>
              </a:xfrm>
              <a:custGeom>
                <a:avLst/>
                <a:gdLst>
                  <a:gd name="T0" fmla="*/ 205 w 206"/>
                  <a:gd name="T1" fmla="*/ 0 h 32"/>
                  <a:gd name="T2" fmla="*/ 0 w 206"/>
                  <a:gd name="T3" fmla="*/ 26 h 32"/>
                  <a:gd name="T4" fmla="*/ 1 w 206"/>
                  <a:gd name="T5" fmla="*/ 32 h 32"/>
                  <a:gd name="T6" fmla="*/ 206 w 206"/>
                  <a:gd name="T7" fmla="*/ 6 h 32"/>
                </a:gdLst>
                <a:ahLst/>
                <a:cxnLst>
                  <a:cxn ang="0">
                    <a:pos x="T0" y="T1"/>
                  </a:cxn>
                  <a:cxn ang="0">
                    <a:pos x="T2" y="T3"/>
                  </a:cxn>
                  <a:cxn ang="0">
                    <a:pos x="T4" y="T5"/>
                  </a:cxn>
                  <a:cxn ang="0">
                    <a:pos x="T6" y="T7"/>
                  </a:cxn>
                </a:cxnLst>
                <a:rect l="0" t="0" r="r" b="b"/>
                <a:pathLst>
                  <a:path w="206" h="32">
                    <a:moveTo>
                      <a:pt x="205" y="0"/>
                    </a:moveTo>
                    <a:lnTo>
                      <a:pt x="0" y="26"/>
                    </a:lnTo>
                    <a:lnTo>
                      <a:pt x="1" y="32"/>
                    </a:lnTo>
                    <a:lnTo>
                      <a:pt x="20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7" name="Freeform 621">
                <a:extLst>
                  <a:ext uri="{FF2B5EF4-FFF2-40B4-BE49-F238E27FC236}">
                    <a16:creationId xmlns:a16="http://schemas.microsoft.com/office/drawing/2014/main" id="{98E9D7F4-662F-4C22-8946-CDB0FD5B7979}"/>
                  </a:ext>
                </a:extLst>
              </p:cNvPr>
              <p:cNvSpPr>
                <a:spLocks/>
              </p:cNvSpPr>
              <p:nvPr/>
            </p:nvSpPr>
            <p:spPr bwMode="auto">
              <a:xfrm>
                <a:off x="4675" y="4521"/>
                <a:ext cx="116" cy="13"/>
              </a:xfrm>
              <a:custGeom>
                <a:avLst/>
                <a:gdLst>
                  <a:gd name="T0" fmla="*/ 1 w 205"/>
                  <a:gd name="T1" fmla="*/ 23 h 23"/>
                  <a:gd name="T2" fmla="*/ 205 w 205"/>
                  <a:gd name="T3" fmla="*/ 6 h 23"/>
                  <a:gd name="T4" fmla="*/ 204 w 205"/>
                  <a:gd name="T5" fmla="*/ 0 h 23"/>
                  <a:gd name="T6" fmla="*/ 0 w 205"/>
                  <a:gd name="T7" fmla="*/ 17 h 23"/>
                  <a:gd name="T8" fmla="*/ 1 w 205"/>
                  <a:gd name="T9" fmla="*/ 23 h 23"/>
                </a:gdLst>
                <a:ahLst/>
                <a:cxnLst>
                  <a:cxn ang="0">
                    <a:pos x="T0" y="T1"/>
                  </a:cxn>
                  <a:cxn ang="0">
                    <a:pos x="T2" y="T3"/>
                  </a:cxn>
                  <a:cxn ang="0">
                    <a:pos x="T4" y="T5"/>
                  </a:cxn>
                  <a:cxn ang="0">
                    <a:pos x="T6" y="T7"/>
                  </a:cxn>
                  <a:cxn ang="0">
                    <a:pos x="T8" y="T9"/>
                  </a:cxn>
                </a:cxnLst>
                <a:rect l="0" t="0" r="r" b="b"/>
                <a:pathLst>
                  <a:path w="205" h="23">
                    <a:moveTo>
                      <a:pt x="1" y="23"/>
                    </a:moveTo>
                    <a:lnTo>
                      <a:pt x="205" y="6"/>
                    </a:lnTo>
                    <a:lnTo>
                      <a:pt x="204" y="0"/>
                    </a:lnTo>
                    <a:lnTo>
                      <a:pt x="0" y="17"/>
                    </a:lnTo>
                    <a:lnTo>
                      <a:pt x="1" y="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8" name="Freeform 622">
                <a:extLst>
                  <a:ext uri="{FF2B5EF4-FFF2-40B4-BE49-F238E27FC236}">
                    <a16:creationId xmlns:a16="http://schemas.microsoft.com/office/drawing/2014/main" id="{99FFB7DA-E973-4EFA-94AC-3770428C5A96}"/>
                  </a:ext>
                </a:extLst>
              </p:cNvPr>
              <p:cNvSpPr>
                <a:spLocks/>
              </p:cNvSpPr>
              <p:nvPr/>
            </p:nvSpPr>
            <p:spPr bwMode="auto">
              <a:xfrm>
                <a:off x="4950" y="4371"/>
                <a:ext cx="3" cy="148"/>
              </a:xfrm>
              <a:custGeom>
                <a:avLst/>
                <a:gdLst>
                  <a:gd name="T0" fmla="*/ 0 w 7"/>
                  <a:gd name="T1" fmla="*/ 4 h 261"/>
                  <a:gd name="T2" fmla="*/ 0 w 7"/>
                  <a:gd name="T3" fmla="*/ 257 h 261"/>
                  <a:gd name="T4" fmla="*/ 3 w 7"/>
                  <a:gd name="T5" fmla="*/ 261 h 261"/>
                  <a:gd name="T6" fmla="*/ 7 w 7"/>
                  <a:gd name="T7" fmla="*/ 258 h 261"/>
                  <a:gd name="T8" fmla="*/ 7 w 7"/>
                  <a:gd name="T9" fmla="*/ 4 h 261"/>
                  <a:gd name="T10" fmla="*/ 4 w 7"/>
                  <a:gd name="T11" fmla="*/ 0 h 261"/>
                  <a:gd name="T12" fmla="*/ 0 w 7"/>
                  <a:gd name="T13" fmla="*/ 4 h 261"/>
                </a:gdLst>
                <a:ahLst/>
                <a:cxnLst>
                  <a:cxn ang="0">
                    <a:pos x="T0" y="T1"/>
                  </a:cxn>
                  <a:cxn ang="0">
                    <a:pos x="T2" y="T3"/>
                  </a:cxn>
                  <a:cxn ang="0">
                    <a:pos x="T4" y="T5"/>
                  </a:cxn>
                  <a:cxn ang="0">
                    <a:pos x="T6" y="T7"/>
                  </a:cxn>
                  <a:cxn ang="0">
                    <a:pos x="T8" y="T9"/>
                  </a:cxn>
                  <a:cxn ang="0">
                    <a:pos x="T10" y="T11"/>
                  </a:cxn>
                  <a:cxn ang="0">
                    <a:pos x="T12" y="T13"/>
                  </a:cxn>
                </a:cxnLst>
                <a:rect l="0" t="0" r="r" b="b"/>
                <a:pathLst>
                  <a:path w="7" h="261">
                    <a:moveTo>
                      <a:pt x="0" y="4"/>
                    </a:moveTo>
                    <a:lnTo>
                      <a:pt x="0" y="257"/>
                    </a:lnTo>
                    <a:cubicBezTo>
                      <a:pt x="0" y="259"/>
                      <a:pt x="1" y="261"/>
                      <a:pt x="3" y="261"/>
                    </a:cubicBezTo>
                    <a:cubicBezTo>
                      <a:pt x="5" y="261"/>
                      <a:pt x="7" y="259"/>
                      <a:pt x="7" y="258"/>
                    </a:cubicBezTo>
                    <a:lnTo>
                      <a:pt x="7" y="4"/>
                    </a:lnTo>
                    <a:cubicBezTo>
                      <a:pt x="7" y="2"/>
                      <a:pt x="6" y="0"/>
                      <a:pt x="4" y="0"/>
                    </a:cubicBezTo>
                    <a:cubicBezTo>
                      <a:pt x="2"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29" name="Freeform 623">
                <a:extLst>
                  <a:ext uri="{FF2B5EF4-FFF2-40B4-BE49-F238E27FC236}">
                    <a16:creationId xmlns:a16="http://schemas.microsoft.com/office/drawing/2014/main" id="{A9B6B745-0435-4386-88DF-1A3AAC750824}"/>
                  </a:ext>
                </a:extLst>
              </p:cNvPr>
              <p:cNvSpPr>
                <a:spLocks/>
              </p:cNvSpPr>
              <p:nvPr/>
            </p:nvSpPr>
            <p:spPr bwMode="auto">
              <a:xfrm>
                <a:off x="4838" y="4378"/>
                <a:ext cx="4" cy="143"/>
              </a:xfrm>
              <a:custGeom>
                <a:avLst/>
                <a:gdLst>
                  <a:gd name="T0" fmla="*/ 0 w 8"/>
                  <a:gd name="T1" fmla="*/ 3 h 252"/>
                  <a:gd name="T2" fmla="*/ 2 w 8"/>
                  <a:gd name="T3" fmla="*/ 249 h 252"/>
                  <a:gd name="T4" fmla="*/ 5 w 8"/>
                  <a:gd name="T5" fmla="*/ 252 h 252"/>
                  <a:gd name="T6" fmla="*/ 8 w 8"/>
                  <a:gd name="T7" fmla="*/ 249 h 252"/>
                  <a:gd name="T8" fmla="*/ 7 w 8"/>
                  <a:gd name="T9" fmla="*/ 3 h 252"/>
                  <a:gd name="T10" fmla="*/ 3 w 8"/>
                  <a:gd name="T11" fmla="*/ 0 h 252"/>
                  <a:gd name="T12" fmla="*/ 0 w 8"/>
                  <a:gd name="T13" fmla="*/ 3 h 252"/>
                </a:gdLst>
                <a:ahLst/>
                <a:cxnLst>
                  <a:cxn ang="0">
                    <a:pos x="T0" y="T1"/>
                  </a:cxn>
                  <a:cxn ang="0">
                    <a:pos x="T2" y="T3"/>
                  </a:cxn>
                  <a:cxn ang="0">
                    <a:pos x="T4" y="T5"/>
                  </a:cxn>
                  <a:cxn ang="0">
                    <a:pos x="T6" y="T7"/>
                  </a:cxn>
                  <a:cxn ang="0">
                    <a:pos x="T8" y="T9"/>
                  </a:cxn>
                  <a:cxn ang="0">
                    <a:pos x="T10" y="T11"/>
                  </a:cxn>
                  <a:cxn ang="0">
                    <a:pos x="T12" y="T13"/>
                  </a:cxn>
                </a:cxnLst>
                <a:rect l="0" t="0" r="r" b="b"/>
                <a:pathLst>
                  <a:path w="8" h="252">
                    <a:moveTo>
                      <a:pt x="0" y="3"/>
                    </a:moveTo>
                    <a:lnTo>
                      <a:pt x="2" y="249"/>
                    </a:lnTo>
                    <a:cubicBezTo>
                      <a:pt x="2" y="251"/>
                      <a:pt x="3" y="252"/>
                      <a:pt x="5" y="252"/>
                    </a:cubicBezTo>
                    <a:cubicBezTo>
                      <a:pt x="7" y="252"/>
                      <a:pt x="8" y="251"/>
                      <a:pt x="8" y="249"/>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0" name="Freeform 624">
                <a:extLst>
                  <a:ext uri="{FF2B5EF4-FFF2-40B4-BE49-F238E27FC236}">
                    <a16:creationId xmlns:a16="http://schemas.microsoft.com/office/drawing/2014/main" id="{9286D66B-284B-4D70-B8CA-25F2B9E33E8E}"/>
                  </a:ext>
                </a:extLst>
              </p:cNvPr>
              <p:cNvSpPr>
                <a:spLocks/>
              </p:cNvSpPr>
              <p:nvPr/>
            </p:nvSpPr>
            <p:spPr bwMode="auto">
              <a:xfrm>
                <a:off x="4876" y="4373"/>
                <a:ext cx="5" cy="148"/>
              </a:xfrm>
              <a:custGeom>
                <a:avLst/>
                <a:gdLst>
                  <a:gd name="T0" fmla="*/ 0 w 9"/>
                  <a:gd name="T1" fmla="*/ 3 h 260"/>
                  <a:gd name="T2" fmla="*/ 2 w 9"/>
                  <a:gd name="T3" fmla="*/ 256 h 260"/>
                  <a:gd name="T4" fmla="*/ 5 w 9"/>
                  <a:gd name="T5" fmla="*/ 260 h 260"/>
                  <a:gd name="T6" fmla="*/ 9 w 9"/>
                  <a:gd name="T7" fmla="*/ 256 h 260"/>
                  <a:gd name="T8" fmla="*/ 7 w 9"/>
                  <a:gd name="T9" fmla="*/ 3 h 260"/>
                  <a:gd name="T10" fmla="*/ 3 w 9"/>
                  <a:gd name="T11" fmla="*/ 0 h 260"/>
                  <a:gd name="T12" fmla="*/ 0 w 9"/>
                  <a:gd name="T13" fmla="*/ 3 h 260"/>
                </a:gdLst>
                <a:ahLst/>
                <a:cxnLst>
                  <a:cxn ang="0">
                    <a:pos x="T0" y="T1"/>
                  </a:cxn>
                  <a:cxn ang="0">
                    <a:pos x="T2" y="T3"/>
                  </a:cxn>
                  <a:cxn ang="0">
                    <a:pos x="T4" y="T5"/>
                  </a:cxn>
                  <a:cxn ang="0">
                    <a:pos x="T6" y="T7"/>
                  </a:cxn>
                  <a:cxn ang="0">
                    <a:pos x="T8" y="T9"/>
                  </a:cxn>
                  <a:cxn ang="0">
                    <a:pos x="T10" y="T11"/>
                  </a:cxn>
                  <a:cxn ang="0">
                    <a:pos x="T12" y="T13"/>
                  </a:cxn>
                </a:cxnLst>
                <a:rect l="0" t="0" r="r" b="b"/>
                <a:pathLst>
                  <a:path w="9" h="260">
                    <a:moveTo>
                      <a:pt x="0" y="3"/>
                    </a:moveTo>
                    <a:lnTo>
                      <a:pt x="2" y="256"/>
                    </a:lnTo>
                    <a:cubicBezTo>
                      <a:pt x="2" y="258"/>
                      <a:pt x="3" y="260"/>
                      <a:pt x="5" y="260"/>
                    </a:cubicBezTo>
                    <a:cubicBezTo>
                      <a:pt x="7" y="260"/>
                      <a:pt x="9" y="258"/>
                      <a:pt x="9" y="256"/>
                    </a:cubicBezTo>
                    <a:lnTo>
                      <a:pt x="7" y="3"/>
                    </a:lnTo>
                    <a:cubicBezTo>
                      <a:pt x="7" y="1"/>
                      <a:pt x="5" y="0"/>
                      <a:pt x="3" y="0"/>
                    </a:cubicBezTo>
                    <a:cubicBezTo>
                      <a:pt x="2"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1" name="Freeform 625">
                <a:extLst>
                  <a:ext uri="{FF2B5EF4-FFF2-40B4-BE49-F238E27FC236}">
                    <a16:creationId xmlns:a16="http://schemas.microsoft.com/office/drawing/2014/main" id="{AF06ADE2-578F-43D3-A065-12B3D284FF5E}"/>
                  </a:ext>
                </a:extLst>
              </p:cNvPr>
              <p:cNvSpPr>
                <a:spLocks/>
              </p:cNvSpPr>
              <p:nvPr/>
            </p:nvSpPr>
            <p:spPr bwMode="auto">
              <a:xfrm>
                <a:off x="4913" y="4371"/>
                <a:ext cx="5" cy="148"/>
              </a:xfrm>
              <a:custGeom>
                <a:avLst/>
                <a:gdLst>
                  <a:gd name="T0" fmla="*/ 0 w 8"/>
                  <a:gd name="T1" fmla="*/ 4 h 261"/>
                  <a:gd name="T2" fmla="*/ 2 w 8"/>
                  <a:gd name="T3" fmla="*/ 258 h 261"/>
                  <a:gd name="T4" fmla="*/ 5 w 8"/>
                  <a:gd name="T5" fmla="*/ 261 h 261"/>
                  <a:gd name="T6" fmla="*/ 8 w 8"/>
                  <a:gd name="T7" fmla="*/ 258 h 261"/>
                  <a:gd name="T8" fmla="*/ 6 w 8"/>
                  <a:gd name="T9" fmla="*/ 3 h 261"/>
                  <a:gd name="T10" fmla="*/ 3 w 8"/>
                  <a:gd name="T11" fmla="*/ 0 h 261"/>
                  <a:gd name="T12" fmla="*/ 0 w 8"/>
                  <a:gd name="T13" fmla="*/ 4 h 261"/>
                </a:gdLst>
                <a:ahLst/>
                <a:cxnLst>
                  <a:cxn ang="0">
                    <a:pos x="T0" y="T1"/>
                  </a:cxn>
                  <a:cxn ang="0">
                    <a:pos x="T2" y="T3"/>
                  </a:cxn>
                  <a:cxn ang="0">
                    <a:pos x="T4" y="T5"/>
                  </a:cxn>
                  <a:cxn ang="0">
                    <a:pos x="T6" y="T7"/>
                  </a:cxn>
                  <a:cxn ang="0">
                    <a:pos x="T8" y="T9"/>
                  </a:cxn>
                  <a:cxn ang="0">
                    <a:pos x="T10" y="T11"/>
                  </a:cxn>
                  <a:cxn ang="0">
                    <a:pos x="T12" y="T13"/>
                  </a:cxn>
                </a:cxnLst>
                <a:rect l="0" t="0" r="r" b="b"/>
                <a:pathLst>
                  <a:path w="8" h="261">
                    <a:moveTo>
                      <a:pt x="0" y="4"/>
                    </a:moveTo>
                    <a:lnTo>
                      <a:pt x="2" y="258"/>
                    </a:lnTo>
                    <a:cubicBezTo>
                      <a:pt x="2" y="260"/>
                      <a:pt x="3" y="261"/>
                      <a:pt x="5" y="261"/>
                    </a:cubicBezTo>
                    <a:cubicBezTo>
                      <a:pt x="7" y="261"/>
                      <a:pt x="8" y="260"/>
                      <a:pt x="8" y="258"/>
                    </a:cubicBezTo>
                    <a:lnTo>
                      <a:pt x="6" y="3"/>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2" name="Freeform 626">
                <a:extLst>
                  <a:ext uri="{FF2B5EF4-FFF2-40B4-BE49-F238E27FC236}">
                    <a16:creationId xmlns:a16="http://schemas.microsoft.com/office/drawing/2014/main" id="{630B04F9-85F3-47A6-98B2-DC14F9305763}"/>
                  </a:ext>
                </a:extLst>
              </p:cNvPr>
              <p:cNvSpPr>
                <a:spLocks/>
              </p:cNvSpPr>
              <p:nvPr/>
            </p:nvSpPr>
            <p:spPr bwMode="auto">
              <a:xfrm>
                <a:off x="4804" y="4374"/>
                <a:ext cx="148" cy="13"/>
              </a:xfrm>
              <a:custGeom>
                <a:avLst/>
                <a:gdLst>
                  <a:gd name="T0" fmla="*/ 3 w 262"/>
                  <a:gd name="T1" fmla="*/ 23 h 23"/>
                  <a:gd name="T2" fmla="*/ 259 w 262"/>
                  <a:gd name="T3" fmla="*/ 7 h 23"/>
                  <a:gd name="T4" fmla="*/ 262 w 262"/>
                  <a:gd name="T5" fmla="*/ 4 h 23"/>
                  <a:gd name="T6" fmla="*/ 258 w 262"/>
                  <a:gd name="T7" fmla="*/ 1 h 23"/>
                  <a:gd name="T8" fmla="*/ 3 w 262"/>
                  <a:gd name="T9" fmla="*/ 16 h 23"/>
                  <a:gd name="T10" fmla="*/ 0 w 262"/>
                  <a:gd name="T11" fmla="*/ 19 h 23"/>
                  <a:gd name="T12" fmla="*/ 3 w 262"/>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62" h="23">
                    <a:moveTo>
                      <a:pt x="3" y="23"/>
                    </a:moveTo>
                    <a:lnTo>
                      <a:pt x="259" y="7"/>
                    </a:lnTo>
                    <a:cubicBezTo>
                      <a:pt x="260" y="7"/>
                      <a:pt x="262" y="5"/>
                      <a:pt x="262" y="4"/>
                    </a:cubicBezTo>
                    <a:cubicBezTo>
                      <a:pt x="262" y="2"/>
                      <a:pt x="260" y="0"/>
                      <a:pt x="258" y="1"/>
                    </a:cubicBezTo>
                    <a:lnTo>
                      <a:pt x="3" y="16"/>
                    </a:lnTo>
                    <a:cubicBezTo>
                      <a:pt x="1" y="16"/>
                      <a:pt x="0" y="18"/>
                      <a:pt x="0" y="19"/>
                    </a:cubicBezTo>
                    <a:cubicBezTo>
                      <a:pt x="0" y="21"/>
                      <a:pt x="1" y="23"/>
                      <a:pt x="3"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3" name="Freeform 627">
                <a:extLst>
                  <a:ext uri="{FF2B5EF4-FFF2-40B4-BE49-F238E27FC236}">
                    <a16:creationId xmlns:a16="http://schemas.microsoft.com/office/drawing/2014/main" id="{530382A8-83B3-4C5E-B24F-8343A79C76A1}"/>
                  </a:ext>
                </a:extLst>
              </p:cNvPr>
              <p:cNvSpPr>
                <a:spLocks/>
              </p:cNvSpPr>
              <p:nvPr/>
            </p:nvSpPr>
            <p:spPr bwMode="auto">
              <a:xfrm>
                <a:off x="4803" y="4381"/>
                <a:ext cx="149" cy="11"/>
              </a:xfrm>
              <a:custGeom>
                <a:avLst/>
                <a:gdLst>
                  <a:gd name="T0" fmla="*/ 4 w 263"/>
                  <a:gd name="T1" fmla="*/ 19 h 19"/>
                  <a:gd name="T2" fmla="*/ 260 w 263"/>
                  <a:gd name="T3" fmla="*/ 6 h 19"/>
                  <a:gd name="T4" fmla="*/ 263 w 263"/>
                  <a:gd name="T5" fmla="*/ 3 h 19"/>
                  <a:gd name="T6" fmla="*/ 260 w 263"/>
                  <a:gd name="T7" fmla="*/ 0 h 19"/>
                  <a:gd name="T8" fmla="*/ 4 w 263"/>
                  <a:gd name="T9" fmla="*/ 13 h 19"/>
                  <a:gd name="T10" fmla="*/ 0 w 263"/>
                  <a:gd name="T11" fmla="*/ 16 h 19"/>
                  <a:gd name="T12" fmla="*/ 4 w 26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63" h="19">
                    <a:moveTo>
                      <a:pt x="4" y="19"/>
                    </a:moveTo>
                    <a:lnTo>
                      <a:pt x="260" y="6"/>
                    </a:lnTo>
                    <a:cubicBezTo>
                      <a:pt x="262" y="6"/>
                      <a:pt x="263" y="5"/>
                      <a:pt x="263" y="3"/>
                    </a:cubicBezTo>
                    <a:cubicBezTo>
                      <a:pt x="263" y="1"/>
                      <a:pt x="261" y="0"/>
                      <a:pt x="260" y="0"/>
                    </a:cubicBezTo>
                    <a:lnTo>
                      <a:pt x="4" y="13"/>
                    </a:lnTo>
                    <a:cubicBezTo>
                      <a:pt x="2" y="13"/>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4" name="Freeform 628">
                <a:extLst>
                  <a:ext uri="{FF2B5EF4-FFF2-40B4-BE49-F238E27FC236}">
                    <a16:creationId xmlns:a16="http://schemas.microsoft.com/office/drawing/2014/main" id="{5E0A0DB2-6A6F-49C6-9956-D1D3332C3B1C}"/>
                  </a:ext>
                </a:extLst>
              </p:cNvPr>
              <p:cNvSpPr>
                <a:spLocks/>
              </p:cNvSpPr>
              <p:nvPr/>
            </p:nvSpPr>
            <p:spPr bwMode="auto">
              <a:xfrm>
                <a:off x="4803" y="4387"/>
                <a:ext cx="149" cy="10"/>
              </a:xfrm>
              <a:custGeom>
                <a:avLst/>
                <a:gdLst>
                  <a:gd name="T0" fmla="*/ 4 w 263"/>
                  <a:gd name="T1" fmla="*/ 17 h 17"/>
                  <a:gd name="T2" fmla="*/ 260 w 263"/>
                  <a:gd name="T3" fmla="*/ 6 h 17"/>
                  <a:gd name="T4" fmla="*/ 263 w 263"/>
                  <a:gd name="T5" fmla="*/ 3 h 17"/>
                  <a:gd name="T6" fmla="*/ 260 w 263"/>
                  <a:gd name="T7" fmla="*/ 0 h 17"/>
                  <a:gd name="T8" fmla="*/ 3 w 263"/>
                  <a:gd name="T9" fmla="*/ 10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6"/>
                    </a:lnTo>
                    <a:cubicBezTo>
                      <a:pt x="262" y="6"/>
                      <a:pt x="263" y="5"/>
                      <a:pt x="263" y="3"/>
                    </a:cubicBezTo>
                    <a:cubicBezTo>
                      <a:pt x="263" y="1"/>
                      <a:pt x="262" y="0"/>
                      <a:pt x="260" y="0"/>
                    </a:cubicBezTo>
                    <a:lnTo>
                      <a:pt x="3" y="10"/>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5" name="Freeform 629">
                <a:extLst>
                  <a:ext uri="{FF2B5EF4-FFF2-40B4-BE49-F238E27FC236}">
                    <a16:creationId xmlns:a16="http://schemas.microsoft.com/office/drawing/2014/main" id="{FC6AFED5-3627-40E0-A873-287BE0AB44EF}"/>
                  </a:ext>
                </a:extLst>
              </p:cNvPr>
              <p:cNvSpPr>
                <a:spLocks/>
              </p:cNvSpPr>
              <p:nvPr/>
            </p:nvSpPr>
            <p:spPr bwMode="auto">
              <a:xfrm>
                <a:off x="4803" y="4393"/>
                <a:ext cx="149" cy="10"/>
              </a:xfrm>
              <a:custGeom>
                <a:avLst/>
                <a:gdLst>
                  <a:gd name="T0" fmla="*/ 4 w 263"/>
                  <a:gd name="T1" fmla="*/ 17 h 17"/>
                  <a:gd name="T2" fmla="*/ 260 w 263"/>
                  <a:gd name="T3" fmla="*/ 6 h 17"/>
                  <a:gd name="T4" fmla="*/ 263 w 263"/>
                  <a:gd name="T5" fmla="*/ 3 h 17"/>
                  <a:gd name="T6" fmla="*/ 260 w 263"/>
                  <a:gd name="T7" fmla="*/ 0 h 17"/>
                  <a:gd name="T8" fmla="*/ 4 w 263"/>
                  <a:gd name="T9" fmla="*/ 10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6"/>
                    </a:lnTo>
                    <a:cubicBezTo>
                      <a:pt x="262" y="6"/>
                      <a:pt x="263" y="5"/>
                      <a:pt x="263" y="3"/>
                    </a:cubicBezTo>
                    <a:cubicBezTo>
                      <a:pt x="263" y="1"/>
                      <a:pt x="262" y="0"/>
                      <a:pt x="260" y="0"/>
                    </a:cubicBezTo>
                    <a:lnTo>
                      <a:pt x="4" y="10"/>
                    </a:lnTo>
                    <a:cubicBezTo>
                      <a:pt x="2" y="10"/>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6" name="Freeform 630">
                <a:extLst>
                  <a:ext uri="{FF2B5EF4-FFF2-40B4-BE49-F238E27FC236}">
                    <a16:creationId xmlns:a16="http://schemas.microsoft.com/office/drawing/2014/main" id="{F28DD237-15C8-4184-8C2A-7E8F1D9913E2}"/>
                  </a:ext>
                </a:extLst>
              </p:cNvPr>
              <p:cNvSpPr>
                <a:spLocks/>
              </p:cNvSpPr>
              <p:nvPr/>
            </p:nvSpPr>
            <p:spPr bwMode="auto">
              <a:xfrm>
                <a:off x="4803" y="4398"/>
                <a:ext cx="150" cy="10"/>
              </a:xfrm>
              <a:custGeom>
                <a:avLst/>
                <a:gdLst>
                  <a:gd name="T0" fmla="*/ 4 w 264"/>
                  <a:gd name="T1" fmla="*/ 18 h 18"/>
                  <a:gd name="T2" fmla="*/ 260 w 264"/>
                  <a:gd name="T3" fmla="*/ 7 h 18"/>
                  <a:gd name="T4" fmla="*/ 263 w 264"/>
                  <a:gd name="T5" fmla="*/ 4 h 18"/>
                  <a:gd name="T6" fmla="*/ 260 w 264"/>
                  <a:gd name="T7" fmla="*/ 1 h 18"/>
                  <a:gd name="T8" fmla="*/ 4 w 264"/>
                  <a:gd name="T9" fmla="*/ 11 h 18"/>
                  <a:gd name="T10" fmla="*/ 0 w 264"/>
                  <a:gd name="T11" fmla="*/ 15 h 18"/>
                  <a:gd name="T12" fmla="*/ 4 w 26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4" h="18">
                    <a:moveTo>
                      <a:pt x="4" y="18"/>
                    </a:moveTo>
                    <a:lnTo>
                      <a:pt x="260" y="7"/>
                    </a:lnTo>
                    <a:cubicBezTo>
                      <a:pt x="262" y="7"/>
                      <a:pt x="264" y="5"/>
                      <a:pt x="263" y="4"/>
                    </a:cubicBezTo>
                    <a:cubicBezTo>
                      <a:pt x="263" y="2"/>
                      <a:pt x="262" y="0"/>
                      <a:pt x="260" y="1"/>
                    </a:cubicBezTo>
                    <a:lnTo>
                      <a:pt x="4" y="11"/>
                    </a:lnTo>
                    <a:cubicBezTo>
                      <a:pt x="2" y="11"/>
                      <a:pt x="0" y="13"/>
                      <a:pt x="0" y="15"/>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7" name="Freeform 631">
                <a:extLst>
                  <a:ext uri="{FF2B5EF4-FFF2-40B4-BE49-F238E27FC236}">
                    <a16:creationId xmlns:a16="http://schemas.microsoft.com/office/drawing/2014/main" id="{DE9BF871-D163-4B64-9D25-82BEDEC00A84}"/>
                  </a:ext>
                </a:extLst>
              </p:cNvPr>
              <p:cNvSpPr>
                <a:spLocks/>
              </p:cNvSpPr>
              <p:nvPr/>
            </p:nvSpPr>
            <p:spPr bwMode="auto">
              <a:xfrm>
                <a:off x="4803" y="4404"/>
                <a:ext cx="150" cy="10"/>
              </a:xfrm>
              <a:custGeom>
                <a:avLst/>
                <a:gdLst>
                  <a:gd name="T0" fmla="*/ 4 w 264"/>
                  <a:gd name="T1" fmla="*/ 18 h 18"/>
                  <a:gd name="T2" fmla="*/ 260 w 264"/>
                  <a:gd name="T3" fmla="*/ 7 h 18"/>
                  <a:gd name="T4" fmla="*/ 264 w 264"/>
                  <a:gd name="T5" fmla="*/ 4 h 18"/>
                  <a:gd name="T6" fmla="*/ 260 w 264"/>
                  <a:gd name="T7" fmla="*/ 0 h 18"/>
                  <a:gd name="T8" fmla="*/ 4 w 264"/>
                  <a:gd name="T9" fmla="*/ 11 h 18"/>
                  <a:gd name="T10" fmla="*/ 1 w 264"/>
                  <a:gd name="T11" fmla="*/ 14 h 18"/>
                  <a:gd name="T12" fmla="*/ 4 w 26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4" h="18">
                    <a:moveTo>
                      <a:pt x="4" y="18"/>
                    </a:moveTo>
                    <a:lnTo>
                      <a:pt x="260" y="7"/>
                    </a:lnTo>
                    <a:cubicBezTo>
                      <a:pt x="262" y="7"/>
                      <a:pt x="264" y="5"/>
                      <a:pt x="264" y="4"/>
                    </a:cubicBezTo>
                    <a:cubicBezTo>
                      <a:pt x="263" y="2"/>
                      <a:pt x="262" y="0"/>
                      <a:pt x="260" y="0"/>
                    </a:cubicBezTo>
                    <a:lnTo>
                      <a:pt x="4" y="11"/>
                    </a:lnTo>
                    <a:cubicBezTo>
                      <a:pt x="2" y="11"/>
                      <a:pt x="0" y="13"/>
                      <a:pt x="1" y="14"/>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8" name="Freeform 632">
                <a:extLst>
                  <a:ext uri="{FF2B5EF4-FFF2-40B4-BE49-F238E27FC236}">
                    <a16:creationId xmlns:a16="http://schemas.microsoft.com/office/drawing/2014/main" id="{684B8E7F-A2F8-4A64-B230-0E66EC7906BA}"/>
                  </a:ext>
                </a:extLst>
              </p:cNvPr>
              <p:cNvSpPr>
                <a:spLocks/>
              </p:cNvSpPr>
              <p:nvPr/>
            </p:nvSpPr>
            <p:spPr bwMode="auto">
              <a:xfrm>
                <a:off x="4803" y="4409"/>
                <a:ext cx="150" cy="11"/>
              </a:xfrm>
              <a:custGeom>
                <a:avLst/>
                <a:gdLst>
                  <a:gd name="T0" fmla="*/ 4 w 264"/>
                  <a:gd name="T1" fmla="*/ 18 h 18"/>
                  <a:gd name="T2" fmla="*/ 260 w 264"/>
                  <a:gd name="T3" fmla="*/ 7 h 18"/>
                  <a:gd name="T4" fmla="*/ 264 w 264"/>
                  <a:gd name="T5" fmla="*/ 3 h 18"/>
                  <a:gd name="T6" fmla="*/ 260 w 264"/>
                  <a:gd name="T7" fmla="*/ 0 h 18"/>
                  <a:gd name="T8" fmla="*/ 4 w 264"/>
                  <a:gd name="T9" fmla="*/ 11 h 18"/>
                  <a:gd name="T10" fmla="*/ 1 w 264"/>
                  <a:gd name="T11" fmla="*/ 14 h 18"/>
                  <a:gd name="T12" fmla="*/ 4 w 26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4" h="18">
                    <a:moveTo>
                      <a:pt x="4" y="18"/>
                    </a:moveTo>
                    <a:lnTo>
                      <a:pt x="260" y="7"/>
                    </a:lnTo>
                    <a:cubicBezTo>
                      <a:pt x="262" y="7"/>
                      <a:pt x="264" y="5"/>
                      <a:pt x="264" y="3"/>
                    </a:cubicBezTo>
                    <a:cubicBezTo>
                      <a:pt x="264" y="2"/>
                      <a:pt x="262" y="0"/>
                      <a:pt x="260" y="0"/>
                    </a:cubicBezTo>
                    <a:lnTo>
                      <a:pt x="4" y="11"/>
                    </a:lnTo>
                    <a:cubicBezTo>
                      <a:pt x="2" y="11"/>
                      <a:pt x="0" y="13"/>
                      <a:pt x="1" y="14"/>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39" name="Freeform 633">
                <a:extLst>
                  <a:ext uri="{FF2B5EF4-FFF2-40B4-BE49-F238E27FC236}">
                    <a16:creationId xmlns:a16="http://schemas.microsoft.com/office/drawing/2014/main" id="{72797926-4ABA-4A39-815A-35578DAE3923}"/>
                  </a:ext>
                </a:extLst>
              </p:cNvPr>
              <p:cNvSpPr>
                <a:spLocks/>
              </p:cNvSpPr>
              <p:nvPr/>
            </p:nvSpPr>
            <p:spPr bwMode="auto">
              <a:xfrm>
                <a:off x="4804" y="4415"/>
                <a:ext cx="149" cy="10"/>
              </a:xfrm>
              <a:custGeom>
                <a:avLst/>
                <a:gdLst>
                  <a:gd name="T0" fmla="*/ 3 w 263"/>
                  <a:gd name="T1" fmla="*/ 17 h 17"/>
                  <a:gd name="T2" fmla="*/ 260 w 263"/>
                  <a:gd name="T3" fmla="*/ 7 h 17"/>
                  <a:gd name="T4" fmla="*/ 263 w 263"/>
                  <a:gd name="T5" fmla="*/ 3 h 17"/>
                  <a:gd name="T6" fmla="*/ 259 w 263"/>
                  <a:gd name="T7" fmla="*/ 0 h 17"/>
                  <a:gd name="T8" fmla="*/ 3 w 263"/>
                  <a:gd name="T9" fmla="*/ 11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1" y="7"/>
                      <a:pt x="263" y="5"/>
                      <a:pt x="263" y="3"/>
                    </a:cubicBezTo>
                    <a:cubicBezTo>
                      <a:pt x="263" y="2"/>
                      <a:pt x="261" y="0"/>
                      <a:pt x="259"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0" name="Freeform 634">
                <a:extLst>
                  <a:ext uri="{FF2B5EF4-FFF2-40B4-BE49-F238E27FC236}">
                    <a16:creationId xmlns:a16="http://schemas.microsoft.com/office/drawing/2014/main" id="{029003A4-2C5E-4C59-A1E6-80296BD717CF}"/>
                  </a:ext>
                </a:extLst>
              </p:cNvPr>
              <p:cNvSpPr>
                <a:spLocks/>
              </p:cNvSpPr>
              <p:nvPr/>
            </p:nvSpPr>
            <p:spPr bwMode="auto">
              <a:xfrm>
                <a:off x="4804" y="4421"/>
                <a:ext cx="149" cy="9"/>
              </a:xfrm>
              <a:custGeom>
                <a:avLst/>
                <a:gdLst>
                  <a:gd name="T0" fmla="*/ 3 w 263"/>
                  <a:gd name="T1" fmla="*/ 17 h 17"/>
                  <a:gd name="T2" fmla="*/ 260 w 263"/>
                  <a:gd name="T3" fmla="*/ 7 h 17"/>
                  <a:gd name="T4" fmla="*/ 263 w 263"/>
                  <a:gd name="T5" fmla="*/ 3 h 17"/>
                  <a:gd name="T6" fmla="*/ 259 w 263"/>
                  <a:gd name="T7" fmla="*/ 0 h 17"/>
                  <a:gd name="T8" fmla="*/ 3 w 263"/>
                  <a:gd name="T9" fmla="*/ 11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1" y="7"/>
                      <a:pt x="263" y="5"/>
                      <a:pt x="263" y="3"/>
                    </a:cubicBezTo>
                    <a:cubicBezTo>
                      <a:pt x="263" y="1"/>
                      <a:pt x="261" y="0"/>
                      <a:pt x="259"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1" name="Freeform 635">
                <a:extLst>
                  <a:ext uri="{FF2B5EF4-FFF2-40B4-BE49-F238E27FC236}">
                    <a16:creationId xmlns:a16="http://schemas.microsoft.com/office/drawing/2014/main" id="{06DD602B-1B3F-4B68-BE3D-BFC72FCED510}"/>
                  </a:ext>
                </a:extLst>
              </p:cNvPr>
              <p:cNvSpPr>
                <a:spLocks/>
              </p:cNvSpPr>
              <p:nvPr/>
            </p:nvSpPr>
            <p:spPr bwMode="auto">
              <a:xfrm>
                <a:off x="4804" y="4426"/>
                <a:ext cx="149" cy="10"/>
              </a:xfrm>
              <a:custGeom>
                <a:avLst/>
                <a:gdLst>
                  <a:gd name="T0" fmla="*/ 3 w 263"/>
                  <a:gd name="T1" fmla="*/ 17 h 17"/>
                  <a:gd name="T2" fmla="*/ 260 w 263"/>
                  <a:gd name="T3" fmla="*/ 7 h 17"/>
                  <a:gd name="T4" fmla="*/ 263 w 263"/>
                  <a:gd name="T5" fmla="*/ 3 h 17"/>
                  <a:gd name="T6" fmla="*/ 259 w 263"/>
                  <a:gd name="T7" fmla="*/ 0 h 17"/>
                  <a:gd name="T8" fmla="*/ 3 w 263"/>
                  <a:gd name="T9" fmla="*/ 11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1" y="7"/>
                      <a:pt x="263" y="5"/>
                      <a:pt x="263" y="3"/>
                    </a:cubicBezTo>
                    <a:cubicBezTo>
                      <a:pt x="263" y="1"/>
                      <a:pt x="261" y="0"/>
                      <a:pt x="259"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2" name="Freeform 636">
                <a:extLst>
                  <a:ext uri="{FF2B5EF4-FFF2-40B4-BE49-F238E27FC236}">
                    <a16:creationId xmlns:a16="http://schemas.microsoft.com/office/drawing/2014/main" id="{F7AF865C-2744-4CF6-9ABC-3939081898BF}"/>
                  </a:ext>
                </a:extLst>
              </p:cNvPr>
              <p:cNvSpPr>
                <a:spLocks/>
              </p:cNvSpPr>
              <p:nvPr/>
            </p:nvSpPr>
            <p:spPr bwMode="auto">
              <a:xfrm>
                <a:off x="4804" y="4432"/>
                <a:ext cx="149" cy="10"/>
              </a:xfrm>
              <a:custGeom>
                <a:avLst/>
                <a:gdLst>
                  <a:gd name="T0" fmla="*/ 3 w 263"/>
                  <a:gd name="T1" fmla="*/ 17 h 17"/>
                  <a:gd name="T2" fmla="*/ 260 w 263"/>
                  <a:gd name="T3" fmla="*/ 7 h 17"/>
                  <a:gd name="T4" fmla="*/ 263 w 263"/>
                  <a:gd name="T5" fmla="*/ 3 h 17"/>
                  <a:gd name="T6" fmla="*/ 259 w 263"/>
                  <a:gd name="T7" fmla="*/ 0 h 17"/>
                  <a:gd name="T8" fmla="*/ 3 w 263"/>
                  <a:gd name="T9" fmla="*/ 10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7"/>
                    </a:lnTo>
                    <a:cubicBezTo>
                      <a:pt x="262" y="6"/>
                      <a:pt x="263" y="5"/>
                      <a:pt x="263" y="3"/>
                    </a:cubicBezTo>
                    <a:cubicBezTo>
                      <a:pt x="263" y="1"/>
                      <a:pt x="261" y="0"/>
                      <a:pt x="259" y="0"/>
                    </a:cubicBezTo>
                    <a:lnTo>
                      <a:pt x="3" y="10"/>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3" name="Freeform 637">
                <a:extLst>
                  <a:ext uri="{FF2B5EF4-FFF2-40B4-BE49-F238E27FC236}">
                    <a16:creationId xmlns:a16="http://schemas.microsoft.com/office/drawing/2014/main" id="{B54E5FDB-C63A-4546-B24D-3D5823E24C3E}"/>
                  </a:ext>
                </a:extLst>
              </p:cNvPr>
              <p:cNvSpPr>
                <a:spLocks/>
              </p:cNvSpPr>
              <p:nvPr/>
            </p:nvSpPr>
            <p:spPr bwMode="auto">
              <a:xfrm>
                <a:off x="4804" y="4438"/>
                <a:ext cx="149" cy="9"/>
              </a:xfrm>
              <a:custGeom>
                <a:avLst/>
                <a:gdLst>
                  <a:gd name="T0" fmla="*/ 3 w 263"/>
                  <a:gd name="T1" fmla="*/ 17 h 17"/>
                  <a:gd name="T2" fmla="*/ 260 w 263"/>
                  <a:gd name="T3" fmla="*/ 6 h 17"/>
                  <a:gd name="T4" fmla="*/ 263 w 263"/>
                  <a:gd name="T5" fmla="*/ 3 h 17"/>
                  <a:gd name="T6" fmla="*/ 260 w 263"/>
                  <a:gd name="T7" fmla="*/ 0 h 17"/>
                  <a:gd name="T8" fmla="*/ 3 w 263"/>
                  <a:gd name="T9" fmla="*/ 10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6"/>
                    </a:lnTo>
                    <a:cubicBezTo>
                      <a:pt x="262" y="6"/>
                      <a:pt x="263" y="5"/>
                      <a:pt x="263" y="3"/>
                    </a:cubicBezTo>
                    <a:cubicBezTo>
                      <a:pt x="263" y="1"/>
                      <a:pt x="261" y="0"/>
                      <a:pt x="260" y="0"/>
                    </a:cubicBezTo>
                    <a:lnTo>
                      <a:pt x="3" y="10"/>
                    </a:lnTo>
                    <a:cubicBezTo>
                      <a:pt x="1" y="10"/>
                      <a:pt x="0" y="12"/>
                      <a:pt x="0" y="14"/>
                    </a:cubicBezTo>
                    <a:cubicBezTo>
                      <a:pt x="0" y="16"/>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4" name="Freeform 638">
                <a:extLst>
                  <a:ext uri="{FF2B5EF4-FFF2-40B4-BE49-F238E27FC236}">
                    <a16:creationId xmlns:a16="http://schemas.microsoft.com/office/drawing/2014/main" id="{72AAE683-DA2F-44AA-8BAC-58108E10C6BF}"/>
                  </a:ext>
                </a:extLst>
              </p:cNvPr>
              <p:cNvSpPr>
                <a:spLocks/>
              </p:cNvSpPr>
              <p:nvPr/>
            </p:nvSpPr>
            <p:spPr bwMode="auto">
              <a:xfrm>
                <a:off x="4804" y="4443"/>
                <a:ext cx="149" cy="10"/>
              </a:xfrm>
              <a:custGeom>
                <a:avLst/>
                <a:gdLst>
                  <a:gd name="T0" fmla="*/ 3 w 263"/>
                  <a:gd name="T1" fmla="*/ 17 h 17"/>
                  <a:gd name="T2" fmla="*/ 260 w 263"/>
                  <a:gd name="T3" fmla="*/ 6 h 17"/>
                  <a:gd name="T4" fmla="*/ 263 w 263"/>
                  <a:gd name="T5" fmla="*/ 3 h 17"/>
                  <a:gd name="T6" fmla="*/ 260 w 263"/>
                  <a:gd name="T7" fmla="*/ 0 h 17"/>
                  <a:gd name="T8" fmla="*/ 3 w 263"/>
                  <a:gd name="T9" fmla="*/ 10 h 17"/>
                  <a:gd name="T10" fmla="*/ 0 w 263"/>
                  <a:gd name="T11" fmla="*/ 14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6"/>
                    </a:lnTo>
                    <a:cubicBezTo>
                      <a:pt x="262" y="6"/>
                      <a:pt x="263" y="5"/>
                      <a:pt x="263" y="3"/>
                    </a:cubicBezTo>
                    <a:cubicBezTo>
                      <a:pt x="263" y="1"/>
                      <a:pt x="261" y="0"/>
                      <a:pt x="260" y="0"/>
                    </a:cubicBezTo>
                    <a:lnTo>
                      <a:pt x="3" y="10"/>
                    </a:lnTo>
                    <a:cubicBezTo>
                      <a:pt x="1" y="10"/>
                      <a:pt x="0" y="12"/>
                      <a:pt x="0" y="14"/>
                    </a:cubicBezTo>
                    <a:cubicBezTo>
                      <a:pt x="0" y="15"/>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5" name="Freeform 639">
                <a:extLst>
                  <a:ext uri="{FF2B5EF4-FFF2-40B4-BE49-F238E27FC236}">
                    <a16:creationId xmlns:a16="http://schemas.microsoft.com/office/drawing/2014/main" id="{399E7FB7-1E13-4F58-B0C1-CE130C89E9C4}"/>
                  </a:ext>
                </a:extLst>
              </p:cNvPr>
              <p:cNvSpPr>
                <a:spLocks/>
              </p:cNvSpPr>
              <p:nvPr/>
            </p:nvSpPr>
            <p:spPr bwMode="auto">
              <a:xfrm>
                <a:off x="4804" y="4449"/>
                <a:ext cx="149" cy="10"/>
              </a:xfrm>
              <a:custGeom>
                <a:avLst/>
                <a:gdLst>
                  <a:gd name="T0" fmla="*/ 3 w 263"/>
                  <a:gd name="T1" fmla="*/ 17 h 17"/>
                  <a:gd name="T2" fmla="*/ 260 w 263"/>
                  <a:gd name="T3" fmla="*/ 6 h 17"/>
                  <a:gd name="T4" fmla="*/ 263 w 263"/>
                  <a:gd name="T5" fmla="*/ 3 h 17"/>
                  <a:gd name="T6" fmla="*/ 260 w 263"/>
                  <a:gd name="T7" fmla="*/ 0 h 17"/>
                  <a:gd name="T8" fmla="*/ 3 w 263"/>
                  <a:gd name="T9" fmla="*/ 10 h 17"/>
                  <a:gd name="T10" fmla="*/ 0 w 263"/>
                  <a:gd name="T11" fmla="*/ 13 h 17"/>
                  <a:gd name="T12" fmla="*/ 3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3" y="17"/>
                    </a:moveTo>
                    <a:lnTo>
                      <a:pt x="260" y="6"/>
                    </a:lnTo>
                    <a:cubicBezTo>
                      <a:pt x="262" y="6"/>
                      <a:pt x="263" y="5"/>
                      <a:pt x="263" y="3"/>
                    </a:cubicBezTo>
                    <a:cubicBezTo>
                      <a:pt x="263" y="1"/>
                      <a:pt x="261" y="0"/>
                      <a:pt x="260" y="0"/>
                    </a:cubicBezTo>
                    <a:lnTo>
                      <a:pt x="3" y="10"/>
                    </a:lnTo>
                    <a:cubicBezTo>
                      <a:pt x="1" y="10"/>
                      <a:pt x="0" y="12"/>
                      <a:pt x="0" y="13"/>
                    </a:cubicBezTo>
                    <a:cubicBezTo>
                      <a:pt x="0" y="15"/>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6" name="Freeform 640">
                <a:extLst>
                  <a:ext uri="{FF2B5EF4-FFF2-40B4-BE49-F238E27FC236}">
                    <a16:creationId xmlns:a16="http://schemas.microsoft.com/office/drawing/2014/main" id="{FEBF8B12-9965-4D36-9292-95498A0747E6}"/>
                  </a:ext>
                </a:extLst>
              </p:cNvPr>
              <p:cNvSpPr>
                <a:spLocks/>
              </p:cNvSpPr>
              <p:nvPr/>
            </p:nvSpPr>
            <p:spPr bwMode="auto">
              <a:xfrm>
                <a:off x="4804" y="4454"/>
                <a:ext cx="149" cy="10"/>
              </a:xfrm>
              <a:custGeom>
                <a:avLst/>
                <a:gdLst>
                  <a:gd name="T0" fmla="*/ 4 w 263"/>
                  <a:gd name="T1" fmla="*/ 18 h 18"/>
                  <a:gd name="T2" fmla="*/ 260 w 263"/>
                  <a:gd name="T3" fmla="*/ 7 h 18"/>
                  <a:gd name="T4" fmla="*/ 263 w 263"/>
                  <a:gd name="T5" fmla="*/ 4 h 18"/>
                  <a:gd name="T6" fmla="*/ 260 w 263"/>
                  <a:gd name="T7" fmla="*/ 1 h 18"/>
                  <a:gd name="T8" fmla="*/ 3 w 263"/>
                  <a:gd name="T9" fmla="*/ 11 h 18"/>
                  <a:gd name="T10" fmla="*/ 0 w 263"/>
                  <a:gd name="T11" fmla="*/ 14 h 18"/>
                  <a:gd name="T12" fmla="*/ 4 w 263"/>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63" h="18">
                    <a:moveTo>
                      <a:pt x="4" y="18"/>
                    </a:moveTo>
                    <a:lnTo>
                      <a:pt x="260" y="7"/>
                    </a:lnTo>
                    <a:cubicBezTo>
                      <a:pt x="262" y="7"/>
                      <a:pt x="263" y="6"/>
                      <a:pt x="263" y="4"/>
                    </a:cubicBezTo>
                    <a:cubicBezTo>
                      <a:pt x="263" y="2"/>
                      <a:pt x="262" y="0"/>
                      <a:pt x="260" y="1"/>
                    </a:cubicBezTo>
                    <a:lnTo>
                      <a:pt x="3" y="11"/>
                    </a:lnTo>
                    <a:cubicBezTo>
                      <a:pt x="1" y="11"/>
                      <a:pt x="0" y="13"/>
                      <a:pt x="0" y="14"/>
                    </a:cubicBezTo>
                    <a:cubicBezTo>
                      <a:pt x="0"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7" name="Freeform 641">
                <a:extLst>
                  <a:ext uri="{FF2B5EF4-FFF2-40B4-BE49-F238E27FC236}">
                    <a16:creationId xmlns:a16="http://schemas.microsoft.com/office/drawing/2014/main" id="{59EB9645-E531-4363-BA44-6F203059D73B}"/>
                  </a:ext>
                </a:extLst>
              </p:cNvPr>
              <p:cNvSpPr>
                <a:spLocks/>
              </p:cNvSpPr>
              <p:nvPr/>
            </p:nvSpPr>
            <p:spPr bwMode="auto">
              <a:xfrm>
                <a:off x="4804" y="4460"/>
                <a:ext cx="149" cy="9"/>
              </a:xfrm>
              <a:custGeom>
                <a:avLst/>
                <a:gdLst>
                  <a:gd name="T0" fmla="*/ 4 w 263"/>
                  <a:gd name="T1" fmla="*/ 17 h 17"/>
                  <a:gd name="T2" fmla="*/ 260 w 263"/>
                  <a:gd name="T3" fmla="*/ 7 h 17"/>
                  <a:gd name="T4" fmla="*/ 263 w 263"/>
                  <a:gd name="T5" fmla="*/ 4 h 17"/>
                  <a:gd name="T6" fmla="*/ 260 w 263"/>
                  <a:gd name="T7" fmla="*/ 0 h 17"/>
                  <a:gd name="T8" fmla="*/ 3 w 263"/>
                  <a:gd name="T9" fmla="*/ 11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4"/>
                    </a:cubicBezTo>
                    <a:cubicBezTo>
                      <a:pt x="263" y="2"/>
                      <a:pt x="262" y="0"/>
                      <a:pt x="260" y="0"/>
                    </a:cubicBezTo>
                    <a:lnTo>
                      <a:pt x="3"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8" name="Freeform 642">
                <a:extLst>
                  <a:ext uri="{FF2B5EF4-FFF2-40B4-BE49-F238E27FC236}">
                    <a16:creationId xmlns:a16="http://schemas.microsoft.com/office/drawing/2014/main" id="{15FE2911-EA8C-464C-AE9F-E4132473584E}"/>
                  </a:ext>
                </a:extLst>
              </p:cNvPr>
              <p:cNvSpPr>
                <a:spLocks/>
              </p:cNvSpPr>
              <p:nvPr/>
            </p:nvSpPr>
            <p:spPr bwMode="auto">
              <a:xfrm>
                <a:off x="4804" y="4466"/>
                <a:ext cx="149" cy="9"/>
              </a:xfrm>
              <a:custGeom>
                <a:avLst/>
                <a:gdLst>
                  <a:gd name="T0" fmla="*/ 4 w 263"/>
                  <a:gd name="T1" fmla="*/ 17 h 17"/>
                  <a:gd name="T2" fmla="*/ 260 w 263"/>
                  <a:gd name="T3" fmla="*/ 7 h 17"/>
                  <a:gd name="T4" fmla="*/ 263 w 263"/>
                  <a:gd name="T5" fmla="*/ 4 h 17"/>
                  <a:gd name="T6" fmla="*/ 260 w 263"/>
                  <a:gd name="T7" fmla="*/ 0 h 17"/>
                  <a:gd name="T8" fmla="*/ 3 w 263"/>
                  <a:gd name="T9" fmla="*/ 11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4"/>
                    </a:cubicBezTo>
                    <a:cubicBezTo>
                      <a:pt x="263" y="2"/>
                      <a:pt x="262" y="0"/>
                      <a:pt x="260" y="0"/>
                    </a:cubicBezTo>
                    <a:lnTo>
                      <a:pt x="3"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49" name="Freeform 643">
                <a:extLst>
                  <a:ext uri="{FF2B5EF4-FFF2-40B4-BE49-F238E27FC236}">
                    <a16:creationId xmlns:a16="http://schemas.microsoft.com/office/drawing/2014/main" id="{431A48DA-D892-404D-9DC9-A50F19A5A5AA}"/>
                  </a:ext>
                </a:extLst>
              </p:cNvPr>
              <p:cNvSpPr>
                <a:spLocks/>
              </p:cNvSpPr>
              <p:nvPr/>
            </p:nvSpPr>
            <p:spPr bwMode="auto">
              <a:xfrm>
                <a:off x="4804" y="4471"/>
                <a:ext cx="149" cy="10"/>
              </a:xfrm>
              <a:custGeom>
                <a:avLst/>
                <a:gdLst>
                  <a:gd name="T0" fmla="*/ 4 w 263"/>
                  <a:gd name="T1" fmla="*/ 17 h 17"/>
                  <a:gd name="T2" fmla="*/ 260 w 263"/>
                  <a:gd name="T3" fmla="*/ 7 h 17"/>
                  <a:gd name="T4" fmla="*/ 263 w 263"/>
                  <a:gd name="T5" fmla="*/ 3 h 17"/>
                  <a:gd name="T6" fmla="*/ 260 w 263"/>
                  <a:gd name="T7" fmla="*/ 0 h 17"/>
                  <a:gd name="T8" fmla="*/ 3 w 263"/>
                  <a:gd name="T9" fmla="*/ 11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3"/>
                    </a:cubicBezTo>
                    <a:cubicBezTo>
                      <a:pt x="263" y="2"/>
                      <a:pt x="262" y="0"/>
                      <a:pt x="260" y="0"/>
                    </a:cubicBezTo>
                    <a:lnTo>
                      <a:pt x="3"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0" name="Freeform 644">
                <a:extLst>
                  <a:ext uri="{FF2B5EF4-FFF2-40B4-BE49-F238E27FC236}">
                    <a16:creationId xmlns:a16="http://schemas.microsoft.com/office/drawing/2014/main" id="{A86E052A-602F-4B63-B97B-53CEF8FE72E1}"/>
                  </a:ext>
                </a:extLst>
              </p:cNvPr>
              <p:cNvSpPr>
                <a:spLocks/>
              </p:cNvSpPr>
              <p:nvPr/>
            </p:nvSpPr>
            <p:spPr bwMode="auto">
              <a:xfrm>
                <a:off x="4804" y="4477"/>
                <a:ext cx="149" cy="10"/>
              </a:xfrm>
              <a:custGeom>
                <a:avLst/>
                <a:gdLst>
                  <a:gd name="T0" fmla="*/ 4 w 263"/>
                  <a:gd name="T1" fmla="*/ 17 h 17"/>
                  <a:gd name="T2" fmla="*/ 260 w 263"/>
                  <a:gd name="T3" fmla="*/ 7 h 17"/>
                  <a:gd name="T4" fmla="*/ 263 w 263"/>
                  <a:gd name="T5" fmla="*/ 3 h 17"/>
                  <a:gd name="T6" fmla="*/ 260 w 263"/>
                  <a:gd name="T7" fmla="*/ 0 h 17"/>
                  <a:gd name="T8" fmla="*/ 4 w 263"/>
                  <a:gd name="T9" fmla="*/ 10 h 17"/>
                  <a:gd name="T10" fmla="*/ 0 w 263"/>
                  <a:gd name="T11" fmla="*/ 14 h 17"/>
                  <a:gd name="T12" fmla="*/ 4 w 26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3" h="17">
                    <a:moveTo>
                      <a:pt x="4" y="17"/>
                    </a:moveTo>
                    <a:lnTo>
                      <a:pt x="260" y="7"/>
                    </a:lnTo>
                    <a:cubicBezTo>
                      <a:pt x="262" y="7"/>
                      <a:pt x="263" y="5"/>
                      <a:pt x="263" y="3"/>
                    </a:cubicBezTo>
                    <a:cubicBezTo>
                      <a:pt x="263" y="2"/>
                      <a:pt x="262" y="0"/>
                      <a:pt x="260" y="0"/>
                    </a:cubicBezTo>
                    <a:lnTo>
                      <a:pt x="4" y="10"/>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1" name="Freeform 645">
                <a:extLst>
                  <a:ext uri="{FF2B5EF4-FFF2-40B4-BE49-F238E27FC236}">
                    <a16:creationId xmlns:a16="http://schemas.microsoft.com/office/drawing/2014/main" id="{2980B40D-2E18-4E9E-A08D-5654DA32887E}"/>
                  </a:ext>
                </a:extLst>
              </p:cNvPr>
              <p:cNvSpPr>
                <a:spLocks/>
              </p:cNvSpPr>
              <p:nvPr/>
            </p:nvSpPr>
            <p:spPr bwMode="auto">
              <a:xfrm>
                <a:off x="4804" y="4483"/>
                <a:ext cx="149" cy="9"/>
              </a:xfrm>
              <a:custGeom>
                <a:avLst/>
                <a:gdLst>
                  <a:gd name="T0" fmla="*/ 4 w 264"/>
                  <a:gd name="T1" fmla="*/ 17 h 17"/>
                  <a:gd name="T2" fmla="*/ 260 w 264"/>
                  <a:gd name="T3" fmla="*/ 7 h 17"/>
                  <a:gd name="T4" fmla="*/ 263 w 264"/>
                  <a:gd name="T5" fmla="*/ 3 h 17"/>
                  <a:gd name="T6" fmla="*/ 260 w 264"/>
                  <a:gd name="T7" fmla="*/ 0 h 17"/>
                  <a:gd name="T8" fmla="*/ 4 w 264"/>
                  <a:gd name="T9" fmla="*/ 10 h 17"/>
                  <a:gd name="T10" fmla="*/ 0 w 264"/>
                  <a:gd name="T11" fmla="*/ 14 h 17"/>
                  <a:gd name="T12" fmla="*/ 4 w 26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4" h="17">
                    <a:moveTo>
                      <a:pt x="4" y="17"/>
                    </a:moveTo>
                    <a:lnTo>
                      <a:pt x="260" y="7"/>
                    </a:lnTo>
                    <a:cubicBezTo>
                      <a:pt x="262" y="7"/>
                      <a:pt x="264" y="5"/>
                      <a:pt x="263" y="3"/>
                    </a:cubicBezTo>
                    <a:cubicBezTo>
                      <a:pt x="263" y="1"/>
                      <a:pt x="262" y="0"/>
                      <a:pt x="260" y="0"/>
                    </a:cubicBezTo>
                    <a:lnTo>
                      <a:pt x="4" y="10"/>
                    </a:lnTo>
                    <a:cubicBezTo>
                      <a:pt x="2" y="10"/>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2" name="Freeform 646">
                <a:extLst>
                  <a:ext uri="{FF2B5EF4-FFF2-40B4-BE49-F238E27FC236}">
                    <a16:creationId xmlns:a16="http://schemas.microsoft.com/office/drawing/2014/main" id="{644FEDC6-CED7-4E6A-98AA-6EAF47A0608E}"/>
                  </a:ext>
                </a:extLst>
              </p:cNvPr>
              <p:cNvSpPr>
                <a:spLocks/>
              </p:cNvSpPr>
              <p:nvPr/>
            </p:nvSpPr>
            <p:spPr bwMode="auto">
              <a:xfrm>
                <a:off x="4804" y="4488"/>
                <a:ext cx="149" cy="10"/>
              </a:xfrm>
              <a:custGeom>
                <a:avLst/>
                <a:gdLst>
                  <a:gd name="T0" fmla="*/ 4 w 264"/>
                  <a:gd name="T1" fmla="*/ 17 h 17"/>
                  <a:gd name="T2" fmla="*/ 260 w 264"/>
                  <a:gd name="T3" fmla="*/ 7 h 17"/>
                  <a:gd name="T4" fmla="*/ 264 w 264"/>
                  <a:gd name="T5" fmla="*/ 3 h 17"/>
                  <a:gd name="T6" fmla="*/ 260 w 264"/>
                  <a:gd name="T7" fmla="*/ 0 h 17"/>
                  <a:gd name="T8" fmla="*/ 4 w 264"/>
                  <a:gd name="T9" fmla="*/ 10 h 17"/>
                  <a:gd name="T10" fmla="*/ 1 w 264"/>
                  <a:gd name="T11" fmla="*/ 14 h 17"/>
                  <a:gd name="T12" fmla="*/ 4 w 26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64" h="17">
                    <a:moveTo>
                      <a:pt x="4" y="17"/>
                    </a:moveTo>
                    <a:lnTo>
                      <a:pt x="260" y="7"/>
                    </a:lnTo>
                    <a:cubicBezTo>
                      <a:pt x="262" y="7"/>
                      <a:pt x="264" y="5"/>
                      <a:pt x="264" y="3"/>
                    </a:cubicBezTo>
                    <a:cubicBezTo>
                      <a:pt x="263" y="1"/>
                      <a:pt x="262" y="0"/>
                      <a:pt x="260" y="0"/>
                    </a:cubicBezTo>
                    <a:lnTo>
                      <a:pt x="4" y="10"/>
                    </a:lnTo>
                    <a:cubicBezTo>
                      <a:pt x="2" y="10"/>
                      <a:pt x="0" y="12"/>
                      <a:pt x="1" y="14"/>
                    </a:cubicBezTo>
                    <a:cubicBezTo>
                      <a:pt x="1" y="15"/>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3" name="Freeform 647">
                <a:extLst>
                  <a:ext uri="{FF2B5EF4-FFF2-40B4-BE49-F238E27FC236}">
                    <a16:creationId xmlns:a16="http://schemas.microsoft.com/office/drawing/2014/main" id="{E86882B2-C555-436E-9E22-DE769BCB5034}"/>
                  </a:ext>
                </a:extLst>
              </p:cNvPr>
              <p:cNvSpPr>
                <a:spLocks/>
              </p:cNvSpPr>
              <p:nvPr/>
            </p:nvSpPr>
            <p:spPr bwMode="auto">
              <a:xfrm>
                <a:off x="4804" y="4494"/>
                <a:ext cx="149" cy="9"/>
              </a:xfrm>
              <a:custGeom>
                <a:avLst/>
                <a:gdLst>
                  <a:gd name="T0" fmla="*/ 4 w 264"/>
                  <a:gd name="T1" fmla="*/ 15 h 15"/>
                  <a:gd name="T2" fmla="*/ 261 w 264"/>
                  <a:gd name="T3" fmla="*/ 6 h 15"/>
                  <a:gd name="T4" fmla="*/ 264 w 264"/>
                  <a:gd name="T5" fmla="*/ 3 h 15"/>
                  <a:gd name="T6" fmla="*/ 260 w 264"/>
                  <a:gd name="T7" fmla="*/ 0 h 15"/>
                  <a:gd name="T8" fmla="*/ 4 w 264"/>
                  <a:gd name="T9" fmla="*/ 8 h 15"/>
                  <a:gd name="T10" fmla="*/ 0 w 264"/>
                  <a:gd name="T11" fmla="*/ 12 h 15"/>
                  <a:gd name="T12" fmla="*/ 4 w 264"/>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64" h="15">
                    <a:moveTo>
                      <a:pt x="4" y="15"/>
                    </a:moveTo>
                    <a:lnTo>
                      <a:pt x="261" y="6"/>
                    </a:lnTo>
                    <a:cubicBezTo>
                      <a:pt x="262" y="6"/>
                      <a:pt x="264" y="5"/>
                      <a:pt x="264" y="3"/>
                    </a:cubicBezTo>
                    <a:cubicBezTo>
                      <a:pt x="264" y="1"/>
                      <a:pt x="262" y="0"/>
                      <a:pt x="260" y="0"/>
                    </a:cubicBezTo>
                    <a:lnTo>
                      <a:pt x="4" y="8"/>
                    </a:lnTo>
                    <a:cubicBezTo>
                      <a:pt x="2" y="8"/>
                      <a:pt x="0" y="10"/>
                      <a:pt x="0" y="12"/>
                    </a:cubicBezTo>
                    <a:cubicBezTo>
                      <a:pt x="0" y="13"/>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4" name="Freeform 648">
                <a:extLst>
                  <a:ext uri="{FF2B5EF4-FFF2-40B4-BE49-F238E27FC236}">
                    <a16:creationId xmlns:a16="http://schemas.microsoft.com/office/drawing/2014/main" id="{AABC8F98-DA59-4F56-85D1-490E00792AD5}"/>
                  </a:ext>
                </a:extLst>
              </p:cNvPr>
              <p:cNvSpPr>
                <a:spLocks/>
              </p:cNvSpPr>
              <p:nvPr/>
            </p:nvSpPr>
            <p:spPr bwMode="auto">
              <a:xfrm>
                <a:off x="4804" y="4501"/>
                <a:ext cx="149" cy="7"/>
              </a:xfrm>
              <a:custGeom>
                <a:avLst/>
                <a:gdLst>
                  <a:gd name="T0" fmla="*/ 4 w 264"/>
                  <a:gd name="T1" fmla="*/ 13 h 13"/>
                  <a:gd name="T2" fmla="*/ 261 w 264"/>
                  <a:gd name="T3" fmla="*/ 6 h 13"/>
                  <a:gd name="T4" fmla="*/ 264 w 264"/>
                  <a:gd name="T5" fmla="*/ 3 h 13"/>
                  <a:gd name="T6" fmla="*/ 261 w 264"/>
                  <a:gd name="T7" fmla="*/ 0 h 13"/>
                  <a:gd name="T8" fmla="*/ 3 w 264"/>
                  <a:gd name="T9" fmla="*/ 6 h 13"/>
                  <a:gd name="T10" fmla="*/ 0 w 264"/>
                  <a:gd name="T11" fmla="*/ 9 h 13"/>
                  <a:gd name="T12" fmla="*/ 4 w 26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64" h="13">
                    <a:moveTo>
                      <a:pt x="4" y="13"/>
                    </a:moveTo>
                    <a:lnTo>
                      <a:pt x="261" y="6"/>
                    </a:lnTo>
                    <a:cubicBezTo>
                      <a:pt x="263" y="6"/>
                      <a:pt x="264" y="5"/>
                      <a:pt x="264" y="3"/>
                    </a:cubicBezTo>
                    <a:cubicBezTo>
                      <a:pt x="264" y="1"/>
                      <a:pt x="263" y="0"/>
                      <a:pt x="261" y="0"/>
                    </a:cubicBezTo>
                    <a:lnTo>
                      <a:pt x="3" y="6"/>
                    </a:lnTo>
                    <a:cubicBezTo>
                      <a:pt x="2" y="6"/>
                      <a:pt x="0" y="8"/>
                      <a:pt x="0" y="9"/>
                    </a:cubicBezTo>
                    <a:cubicBezTo>
                      <a:pt x="0" y="11"/>
                      <a:pt x="2" y="13"/>
                      <a:pt x="4"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5" name="Freeform 649">
                <a:extLst>
                  <a:ext uri="{FF2B5EF4-FFF2-40B4-BE49-F238E27FC236}">
                    <a16:creationId xmlns:a16="http://schemas.microsoft.com/office/drawing/2014/main" id="{3F20F6D8-CE4C-4919-8683-EC189E176AA7}"/>
                  </a:ext>
                </a:extLst>
              </p:cNvPr>
              <p:cNvSpPr>
                <a:spLocks/>
              </p:cNvSpPr>
              <p:nvPr/>
            </p:nvSpPr>
            <p:spPr bwMode="auto">
              <a:xfrm>
                <a:off x="4804" y="4506"/>
                <a:ext cx="149" cy="8"/>
              </a:xfrm>
              <a:custGeom>
                <a:avLst/>
                <a:gdLst>
                  <a:gd name="T0" fmla="*/ 3 w 264"/>
                  <a:gd name="T1" fmla="*/ 14 h 14"/>
                  <a:gd name="T2" fmla="*/ 261 w 264"/>
                  <a:gd name="T3" fmla="*/ 7 h 14"/>
                  <a:gd name="T4" fmla="*/ 264 w 264"/>
                  <a:gd name="T5" fmla="*/ 3 h 14"/>
                  <a:gd name="T6" fmla="*/ 261 w 264"/>
                  <a:gd name="T7" fmla="*/ 0 h 14"/>
                  <a:gd name="T8" fmla="*/ 3 w 264"/>
                  <a:gd name="T9" fmla="*/ 8 h 14"/>
                  <a:gd name="T10" fmla="*/ 0 w 264"/>
                  <a:gd name="T11" fmla="*/ 11 h 14"/>
                  <a:gd name="T12" fmla="*/ 3 w 26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64" h="14">
                    <a:moveTo>
                      <a:pt x="3" y="14"/>
                    </a:moveTo>
                    <a:lnTo>
                      <a:pt x="261" y="7"/>
                    </a:lnTo>
                    <a:cubicBezTo>
                      <a:pt x="263" y="6"/>
                      <a:pt x="264" y="5"/>
                      <a:pt x="264" y="3"/>
                    </a:cubicBezTo>
                    <a:cubicBezTo>
                      <a:pt x="264" y="1"/>
                      <a:pt x="263" y="0"/>
                      <a:pt x="261" y="0"/>
                    </a:cubicBezTo>
                    <a:lnTo>
                      <a:pt x="3" y="8"/>
                    </a:lnTo>
                    <a:cubicBezTo>
                      <a:pt x="1" y="8"/>
                      <a:pt x="0" y="9"/>
                      <a:pt x="0" y="11"/>
                    </a:cubicBezTo>
                    <a:cubicBezTo>
                      <a:pt x="0" y="13"/>
                      <a:pt x="2" y="14"/>
                      <a:pt x="3"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6" name="Freeform 650">
                <a:extLst>
                  <a:ext uri="{FF2B5EF4-FFF2-40B4-BE49-F238E27FC236}">
                    <a16:creationId xmlns:a16="http://schemas.microsoft.com/office/drawing/2014/main" id="{AF699D4F-1F00-4213-A195-9A7FB399A1CC}"/>
                  </a:ext>
                </a:extLst>
              </p:cNvPr>
              <p:cNvSpPr>
                <a:spLocks/>
              </p:cNvSpPr>
              <p:nvPr/>
            </p:nvSpPr>
            <p:spPr bwMode="auto">
              <a:xfrm>
                <a:off x="4805" y="4511"/>
                <a:ext cx="148" cy="8"/>
              </a:xfrm>
              <a:custGeom>
                <a:avLst/>
                <a:gdLst>
                  <a:gd name="T0" fmla="*/ 3 w 262"/>
                  <a:gd name="T1" fmla="*/ 13 h 13"/>
                  <a:gd name="T2" fmla="*/ 259 w 262"/>
                  <a:gd name="T3" fmla="*/ 7 h 13"/>
                  <a:gd name="T4" fmla="*/ 262 w 262"/>
                  <a:gd name="T5" fmla="*/ 4 h 13"/>
                  <a:gd name="T6" fmla="*/ 259 w 262"/>
                  <a:gd name="T7" fmla="*/ 1 h 13"/>
                  <a:gd name="T8" fmla="*/ 3 w 262"/>
                  <a:gd name="T9" fmla="*/ 7 h 13"/>
                  <a:gd name="T10" fmla="*/ 0 w 262"/>
                  <a:gd name="T11" fmla="*/ 10 h 13"/>
                  <a:gd name="T12" fmla="*/ 3 w 262"/>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62" h="13">
                    <a:moveTo>
                      <a:pt x="3" y="13"/>
                    </a:moveTo>
                    <a:lnTo>
                      <a:pt x="259" y="7"/>
                    </a:lnTo>
                    <a:cubicBezTo>
                      <a:pt x="261" y="7"/>
                      <a:pt x="262" y="6"/>
                      <a:pt x="262" y="4"/>
                    </a:cubicBezTo>
                    <a:cubicBezTo>
                      <a:pt x="262" y="2"/>
                      <a:pt x="261" y="0"/>
                      <a:pt x="259" y="1"/>
                    </a:cubicBezTo>
                    <a:lnTo>
                      <a:pt x="3" y="7"/>
                    </a:lnTo>
                    <a:cubicBezTo>
                      <a:pt x="1" y="7"/>
                      <a:pt x="0" y="8"/>
                      <a:pt x="0" y="10"/>
                    </a:cubicBezTo>
                    <a:cubicBezTo>
                      <a:pt x="0" y="12"/>
                      <a:pt x="1" y="13"/>
                      <a:pt x="3"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7" name="Freeform 651">
                <a:extLst>
                  <a:ext uri="{FF2B5EF4-FFF2-40B4-BE49-F238E27FC236}">
                    <a16:creationId xmlns:a16="http://schemas.microsoft.com/office/drawing/2014/main" id="{B7CD480F-B09A-4417-9934-3E398A11ED84}"/>
                  </a:ext>
                </a:extLst>
              </p:cNvPr>
              <p:cNvSpPr>
                <a:spLocks/>
              </p:cNvSpPr>
              <p:nvPr/>
            </p:nvSpPr>
            <p:spPr bwMode="auto">
              <a:xfrm>
                <a:off x="4804" y="4368"/>
                <a:ext cx="146" cy="12"/>
              </a:xfrm>
              <a:custGeom>
                <a:avLst/>
                <a:gdLst>
                  <a:gd name="T0" fmla="*/ 256 w 257"/>
                  <a:gd name="T1" fmla="*/ 0 h 21"/>
                  <a:gd name="T2" fmla="*/ 0 w 257"/>
                  <a:gd name="T3" fmla="*/ 14 h 21"/>
                  <a:gd name="T4" fmla="*/ 0 w 257"/>
                  <a:gd name="T5" fmla="*/ 21 h 21"/>
                  <a:gd name="T6" fmla="*/ 257 w 257"/>
                  <a:gd name="T7" fmla="*/ 6 h 21"/>
                </a:gdLst>
                <a:ahLst/>
                <a:cxnLst>
                  <a:cxn ang="0">
                    <a:pos x="T0" y="T1"/>
                  </a:cxn>
                  <a:cxn ang="0">
                    <a:pos x="T2" y="T3"/>
                  </a:cxn>
                  <a:cxn ang="0">
                    <a:pos x="T4" y="T5"/>
                  </a:cxn>
                  <a:cxn ang="0">
                    <a:pos x="T6" y="T7"/>
                  </a:cxn>
                </a:cxnLst>
                <a:rect l="0" t="0" r="r" b="b"/>
                <a:pathLst>
                  <a:path w="257" h="21">
                    <a:moveTo>
                      <a:pt x="256" y="0"/>
                    </a:moveTo>
                    <a:lnTo>
                      <a:pt x="0" y="14"/>
                    </a:lnTo>
                    <a:lnTo>
                      <a:pt x="0" y="21"/>
                    </a:lnTo>
                    <a:lnTo>
                      <a:pt x="25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8" name="Freeform 652">
                <a:extLst>
                  <a:ext uri="{FF2B5EF4-FFF2-40B4-BE49-F238E27FC236}">
                    <a16:creationId xmlns:a16="http://schemas.microsoft.com/office/drawing/2014/main" id="{2435D437-B41C-4017-B40A-A2234B3F26FB}"/>
                  </a:ext>
                </a:extLst>
              </p:cNvPr>
              <p:cNvSpPr>
                <a:spLocks/>
              </p:cNvSpPr>
              <p:nvPr/>
            </p:nvSpPr>
            <p:spPr bwMode="auto">
              <a:xfrm>
                <a:off x="4805" y="4516"/>
                <a:ext cx="146" cy="7"/>
              </a:xfrm>
              <a:custGeom>
                <a:avLst/>
                <a:gdLst>
                  <a:gd name="T0" fmla="*/ 0 w 256"/>
                  <a:gd name="T1" fmla="*/ 13 h 13"/>
                  <a:gd name="T2" fmla="*/ 256 w 256"/>
                  <a:gd name="T3" fmla="*/ 6 h 13"/>
                  <a:gd name="T4" fmla="*/ 256 w 256"/>
                  <a:gd name="T5" fmla="*/ 0 h 13"/>
                  <a:gd name="T6" fmla="*/ 0 w 256"/>
                  <a:gd name="T7" fmla="*/ 7 h 13"/>
                  <a:gd name="T8" fmla="*/ 0 w 256"/>
                  <a:gd name="T9" fmla="*/ 13 h 13"/>
                </a:gdLst>
                <a:ahLst/>
                <a:cxnLst>
                  <a:cxn ang="0">
                    <a:pos x="T0" y="T1"/>
                  </a:cxn>
                  <a:cxn ang="0">
                    <a:pos x="T2" y="T3"/>
                  </a:cxn>
                  <a:cxn ang="0">
                    <a:pos x="T4" y="T5"/>
                  </a:cxn>
                  <a:cxn ang="0">
                    <a:pos x="T6" y="T7"/>
                  </a:cxn>
                  <a:cxn ang="0">
                    <a:pos x="T8" y="T9"/>
                  </a:cxn>
                </a:cxnLst>
                <a:rect l="0" t="0" r="r" b="b"/>
                <a:pathLst>
                  <a:path w="256" h="13">
                    <a:moveTo>
                      <a:pt x="0" y="13"/>
                    </a:moveTo>
                    <a:lnTo>
                      <a:pt x="256" y="6"/>
                    </a:lnTo>
                    <a:lnTo>
                      <a:pt x="256" y="0"/>
                    </a:lnTo>
                    <a:lnTo>
                      <a:pt x="0" y="7"/>
                    </a:lnTo>
                    <a:lnTo>
                      <a:pt x="0"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59" name="Freeform 653">
                <a:extLst>
                  <a:ext uri="{FF2B5EF4-FFF2-40B4-BE49-F238E27FC236}">
                    <a16:creationId xmlns:a16="http://schemas.microsoft.com/office/drawing/2014/main" id="{C9744F79-CE21-4254-B2B2-77BB989BEAC7}"/>
                  </a:ext>
                </a:extLst>
              </p:cNvPr>
              <p:cNvSpPr>
                <a:spLocks/>
              </p:cNvSpPr>
              <p:nvPr/>
            </p:nvSpPr>
            <p:spPr bwMode="auto">
              <a:xfrm>
                <a:off x="4984" y="4370"/>
                <a:ext cx="4" cy="147"/>
              </a:xfrm>
              <a:custGeom>
                <a:avLst/>
                <a:gdLst>
                  <a:gd name="T0" fmla="*/ 0 w 8"/>
                  <a:gd name="T1" fmla="*/ 3 h 258"/>
                  <a:gd name="T2" fmla="*/ 2 w 8"/>
                  <a:gd name="T3" fmla="*/ 254 h 258"/>
                  <a:gd name="T4" fmla="*/ 5 w 8"/>
                  <a:gd name="T5" fmla="*/ 258 h 258"/>
                  <a:gd name="T6" fmla="*/ 8 w 8"/>
                  <a:gd name="T7" fmla="*/ 254 h 258"/>
                  <a:gd name="T8" fmla="*/ 6 w 8"/>
                  <a:gd name="T9" fmla="*/ 3 h 258"/>
                  <a:gd name="T10" fmla="*/ 3 w 8"/>
                  <a:gd name="T11" fmla="*/ 0 h 258"/>
                  <a:gd name="T12" fmla="*/ 0 w 8"/>
                  <a:gd name="T13" fmla="*/ 3 h 258"/>
                </a:gdLst>
                <a:ahLst/>
                <a:cxnLst>
                  <a:cxn ang="0">
                    <a:pos x="T0" y="T1"/>
                  </a:cxn>
                  <a:cxn ang="0">
                    <a:pos x="T2" y="T3"/>
                  </a:cxn>
                  <a:cxn ang="0">
                    <a:pos x="T4" y="T5"/>
                  </a:cxn>
                  <a:cxn ang="0">
                    <a:pos x="T6" y="T7"/>
                  </a:cxn>
                  <a:cxn ang="0">
                    <a:pos x="T8" y="T9"/>
                  </a:cxn>
                  <a:cxn ang="0">
                    <a:pos x="T10" y="T11"/>
                  </a:cxn>
                  <a:cxn ang="0">
                    <a:pos x="T12" y="T13"/>
                  </a:cxn>
                </a:cxnLst>
                <a:rect l="0" t="0" r="r" b="b"/>
                <a:pathLst>
                  <a:path w="8" h="258">
                    <a:moveTo>
                      <a:pt x="0" y="3"/>
                    </a:moveTo>
                    <a:lnTo>
                      <a:pt x="2" y="254"/>
                    </a:lnTo>
                    <a:cubicBezTo>
                      <a:pt x="2" y="256"/>
                      <a:pt x="3" y="258"/>
                      <a:pt x="5" y="258"/>
                    </a:cubicBezTo>
                    <a:cubicBezTo>
                      <a:pt x="7" y="258"/>
                      <a:pt x="8" y="256"/>
                      <a:pt x="8" y="254"/>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0" name="Freeform 654">
                <a:extLst>
                  <a:ext uri="{FF2B5EF4-FFF2-40B4-BE49-F238E27FC236}">
                    <a16:creationId xmlns:a16="http://schemas.microsoft.com/office/drawing/2014/main" id="{312CF8C0-9A07-4FE5-AA5B-8CFEE621AA49}"/>
                  </a:ext>
                </a:extLst>
              </p:cNvPr>
              <p:cNvSpPr>
                <a:spLocks/>
              </p:cNvSpPr>
              <p:nvPr/>
            </p:nvSpPr>
            <p:spPr bwMode="auto">
              <a:xfrm>
                <a:off x="5022" y="4365"/>
                <a:ext cx="4" cy="150"/>
              </a:xfrm>
              <a:custGeom>
                <a:avLst/>
                <a:gdLst>
                  <a:gd name="T0" fmla="*/ 0 w 8"/>
                  <a:gd name="T1" fmla="*/ 3 h 265"/>
                  <a:gd name="T2" fmla="*/ 2 w 8"/>
                  <a:gd name="T3" fmla="*/ 262 h 265"/>
                  <a:gd name="T4" fmla="*/ 5 w 8"/>
                  <a:gd name="T5" fmla="*/ 265 h 265"/>
                  <a:gd name="T6" fmla="*/ 8 w 8"/>
                  <a:gd name="T7" fmla="*/ 262 h 265"/>
                  <a:gd name="T8" fmla="*/ 7 w 8"/>
                  <a:gd name="T9" fmla="*/ 3 h 265"/>
                  <a:gd name="T10" fmla="*/ 3 w 8"/>
                  <a:gd name="T11" fmla="*/ 0 h 265"/>
                  <a:gd name="T12" fmla="*/ 0 w 8"/>
                  <a:gd name="T13" fmla="*/ 3 h 265"/>
                </a:gdLst>
                <a:ahLst/>
                <a:cxnLst>
                  <a:cxn ang="0">
                    <a:pos x="T0" y="T1"/>
                  </a:cxn>
                  <a:cxn ang="0">
                    <a:pos x="T2" y="T3"/>
                  </a:cxn>
                  <a:cxn ang="0">
                    <a:pos x="T4" y="T5"/>
                  </a:cxn>
                  <a:cxn ang="0">
                    <a:pos x="T6" y="T7"/>
                  </a:cxn>
                  <a:cxn ang="0">
                    <a:pos x="T8" y="T9"/>
                  </a:cxn>
                  <a:cxn ang="0">
                    <a:pos x="T10" y="T11"/>
                  </a:cxn>
                  <a:cxn ang="0">
                    <a:pos x="T12" y="T13"/>
                  </a:cxn>
                </a:cxnLst>
                <a:rect l="0" t="0" r="r" b="b"/>
                <a:pathLst>
                  <a:path w="8" h="265">
                    <a:moveTo>
                      <a:pt x="0" y="3"/>
                    </a:moveTo>
                    <a:lnTo>
                      <a:pt x="2" y="262"/>
                    </a:lnTo>
                    <a:cubicBezTo>
                      <a:pt x="2" y="264"/>
                      <a:pt x="3" y="265"/>
                      <a:pt x="5" y="265"/>
                    </a:cubicBezTo>
                    <a:cubicBezTo>
                      <a:pt x="7" y="265"/>
                      <a:pt x="8" y="264"/>
                      <a:pt x="8" y="262"/>
                    </a:cubicBezTo>
                    <a:lnTo>
                      <a:pt x="7" y="3"/>
                    </a:lnTo>
                    <a:cubicBezTo>
                      <a:pt x="7"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1" name="Freeform 655">
                <a:extLst>
                  <a:ext uri="{FF2B5EF4-FFF2-40B4-BE49-F238E27FC236}">
                    <a16:creationId xmlns:a16="http://schemas.microsoft.com/office/drawing/2014/main" id="{E9D1DBB7-ADBB-4E4F-8AC1-6215019DBE2A}"/>
                  </a:ext>
                </a:extLst>
              </p:cNvPr>
              <p:cNvSpPr>
                <a:spLocks/>
              </p:cNvSpPr>
              <p:nvPr/>
            </p:nvSpPr>
            <p:spPr bwMode="auto">
              <a:xfrm>
                <a:off x="5059" y="4363"/>
                <a:ext cx="4" cy="151"/>
              </a:xfrm>
              <a:custGeom>
                <a:avLst/>
                <a:gdLst>
                  <a:gd name="T0" fmla="*/ 0 w 8"/>
                  <a:gd name="T1" fmla="*/ 3 h 266"/>
                  <a:gd name="T2" fmla="*/ 1 w 8"/>
                  <a:gd name="T3" fmla="*/ 263 h 266"/>
                  <a:gd name="T4" fmla="*/ 5 w 8"/>
                  <a:gd name="T5" fmla="*/ 266 h 266"/>
                  <a:gd name="T6" fmla="*/ 8 w 8"/>
                  <a:gd name="T7" fmla="*/ 263 h 266"/>
                  <a:gd name="T8" fmla="*/ 6 w 8"/>
                  <a:gd name="T9" fmla="*/ 3 h 266"/>
                  <a:gd name="T10" fmla="*/ 3 w 8"/>
                  <a:gd name="T11" fmla="*/ 0 h 266"/>
                  <a:gd name="T12" fmla="*/ 0 w 8"/>
                  <a:gd name="T13" fmla="*/ 3 h 266"/>
                </a:gdLst>
                <a:ahLst/>
                <a:cxnLst>
                  <a:cxn ang="0">
                    <a:pos x="T0" y="T1"/>
                  </a:cxn>
                  <a:cxn ang="0">
                    <a:pos x="T2" y="T3"/>
                  </a:cxn>
                  <a:cxn ang="0">
                    <a:pos x="T4" y="T5"/>
                  </a:cxn>
                  <a:cxn ang="0">
                    <a:pos x="T6" y="T7"/>
                  </a:cxn>
                  <a:cxn ang="0">
                    <a:pos x="T8" y="T9"/>
                  </a:cxn>
                  <a:cxn ang="0">
                    <a:pos x="T10" y="T11"/>
                  </a:cxn>
                  <a:cxn ang="0">
                    <a:pos x="T12" y="T13"/>
                  </a:cxn>
                </a:cxnLst>
                <a:rect l="0" t="0" r="r" b="b"/>
                <a:pathLst>
                  <a:path w="8" h="266">
                    <a:moveTo>
                      <a:pt x="0" y="3"/>
                    </a:moveTo>
                    <a:lnTo>
                      <a:pt x="1" y="263"/>
                    </a:lnTo>
                    <a:cubicBezTo>
                      <a:pt x="1" y="265"/>
                      <a:pt x="3" y="266"/>
                      <a:pt x="5" y="266"/>
                    </a:cubicBezTo>
                    <a:cubicBezTo>
                      <a:pt x="7" y="266"/>
                      <a:pt x="8" y="265"/>
                      <a:pt x="8" y="263"/>
                    </a:cubicBezTo>
                    <a:lnTo>
                      <a:pt x="6" y="3"/>
                    </a:lnTo>
                    <a:cubicBezTo>
                      <a:pt x="6" y="1"/>
                      <a:pt x="5" y="0"/>
                      <a:pt x="3" y="0"/>
                    </a:cubicBezTo>
                    <a:cubicBezTo>
                      <a:pt x="1" y="0"/>
                      <a:pt x="0" y="1"/>
                      <a:pt x="0"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2" name="Freeform 656">
                <a:extLst>
                  <a:ext uri="{FF2B5EF4-FFF2-40B4-BE49-F238E27FC236}">
                    <a16:creationId xmlns:a16="http://schemas.microsoft.com/office/drawing/2014/main" id="{100BD756-821D-4508-92FF-610CDDF2DFC5}"/>
                  </a:ext>
                </a:extLst>
              </p:cNvPr>
              <p:cNvSpPr>
                <a:spLocks/>
              </p:cNvSpPr>
              <p:nvPr/>
            </p:nvSpPr>
            <p:spPr bwMode="auto">
              <a:xfrm>
                <a:off x="4951" y="4366"/>
                <a:ext cx="145" cy="13"/>
              </a:xfrm>
              <a:custGeom>
                <a:avLst/>
                <a:gdLst>
                  <a:gd name="T0" fmla="*/ 4 w 256"/>
                  <a:gd name="T1" fmla="*/ 23 h 23"/>
                  <a:gd name="T2" fmla="*/ 253 w 256"/>
                  <a:gd name="T3" fmla="*/ 7 h 23"/>
                  <a:gd name="T4" fmla="*/ 256 w 256"/>
                  <a:gd name="T5" fmla="*/ 3 h 23"/>
                  <a:gd name="T6" fmla="*/ 252 w 256"/>
                  <a:gd name="T7" fmla="*/ 0 h 23"/>
                  <a:gd name="T8" fmla="*/ 3 w 256"/>
                  <a:gd name="T9" fmla="*/ 16 h 23"/>
                  <a:gd name="T10" fmla="*/ 0 w 256"/>
                  <a:gd name="T11" fmla="*/ 20 h 23"/>
                  <a:gd name="T12" fmla="*/ 4 w 256"/>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256" h="23">
                    <a:moveTo>
                      <a:pt x="4" y="23"/>
                    </a:moveTo>
                    <a:lnTo>
                      <a:pt x="253" y="7"/>
                    </a:lnTo>
                    <a:cubicBezTo>
                      <a:pt x="255" y="7"/>
                      <a:pt x="256" y="5"/>
                      <a:pt x="256" y="3"/>
                    </a:cubicBezTo>
                    <a:cubicBezTo>
                      <a:pt x="256" y="2"/>
                      <a:pt x="254" y="0"/>
                      <a:pt x="252" y="0"/>
                    </a:cubicBezTo>
                    <a:lnTo>
                      <a:pt x="3" y="16"/>
                    </a:lnTo>
                    <a:cubicBezTo>
                      <a:pt x="1" y="16"/>
                      <a:pt x="0" y="18"/>
                      <a:pt x="0" y="20"/>
                    </a:cubicBezTo>
                    <a:cubicBezTo>
                      <a:pt x="0"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3" name="Freeform 657">
                <a:extLst>
                  <a:ext uri="{FF2B5EF4-FFF2-40B4-BE49-F238E27FC236}">
                    <a16:creationId xmlns:a16="http://schemas.microsoft.com/office/drawing/2014/main" id="{453C6CEA-9962-4665-BAE6-92359D6AAB49}"/>
                  </a:ext>
                </a:extLst>
              </p:cNvPr>
              <p:cNvSpPr>
                <a:spLocks/>
              </p:cNvSpPr>
              <p:nvPr/>
            </p:nvSpPr>
            <p:spPr bwMode="auto">
              <a:xfrm>
                <a:off x="4951" y="4373"/>
                <a:ext cx="145" cy="11"/>
              </a:xfrm>
              <a:custGeom>
                <a:avLst/>
                <a:gdLst>
                  <a:gd name="T0" fmla="*/ 3 w 256"/>
                  <a:gd name="T1" fmla="*/ 20 h 20"/>
                  <a:gd name="T2" fmla="*/ 253 w 256"/>
                  <a:gd name="T3" fmla="*/ 6 h 20"/>
                  <a:gd name="T4" fmla="*/ 256 w 256"/>
                  <a:gd name="T5" fmla="*/ 3 h 20"/>
                  <a:gd name="T6" fmla="*/ 253 w 256"/>
                  <a:gd name="T7" fmla="*/ 0 h 20"/>
                  <a:gd name="T8" fmla="*/ 3 w 256"/>
                  <a:gd name="T9" fmla="*/ 13 h 20"/>
                  <a:gd name="T10" fmla="*/ 0 w 256"/>
                  <a:gd name="T11" fmla="*/ 17 h 20"/>
                  <a:gd name="T12" fmla="*/ 3 w 256"/>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256" h="20">
                    <a:moveTo>
                      <a:pt x="3" y="20"/>
                    </a:moveTo>
                    <a:lnTo>
                      <a:pt x="253" y="6"/>
                    </a:lnTo>
                    <a:cubicBezTo>
                      <a:pt x="255" y="6"/>
                      <a:pt x="256" y="5"/>
                      <a:pt x="256" y="3"/>
                    </a:cubicBezTo>
                    <a:cubicBezTo>
                      <a:pt x="256" y="1"/>
                      <a:pt x="255" y="0"/>
                      <a:pt x="253" y="0"/>
                    </a:cubicBezTo>
                    <a:lnTo>
                      <a:pt x="3" y="13"/>
                    </a:lnTo>
                    <a:cubicBezTo>
                      <a:pt x="1" y="13"/>
                      <a:pt x="0" y="15"/>
                      <a:pt x="0" y="17"/>
                    </a:cubicBezTo>
                    <a:cubicBezTo>
                      <a:pt x="0" y="18"/>
                      <a:pt x="2" y="20"/>
                      <a:pt x="3"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4" name="Freeform 658">
                <a:extLst>
                  <a:ext uri="{FF2B5EF4-FFF2-40B4-BE49-F238E27FC236}">
                    <a16:creationId xmlns:a16="http://schemas.microsoft.com/office/drawing/2014/main" id="{3E810E7E-8326-465F-A1CA-414FD261F4AD}"/>
                  </a:ext>
                </a:extLst>
              </p:cNvPr>
              <p:cNvSpPr>
                <a:spLocks/>
              </p:cNvSpPr>
              <p:nvPr/>
            </p:nvSpPr>
            <p:spPr bwMode="auto">
              <a:xfrm>
                <a:off x="4951" y="4379"/>
                <a:ext cx="145" cy="10"/>
              </a:xfrm>
              <a:custGeom>
                <a:avLst/>
                <a:gdLst>
                  <a:gd name="T0" fmla="*/ 3 w 257"/>
                  <a:gd name="T1" fmla="*/ 18 h 18"/>
                  <a:gd name="T2" fmla="*/ 253 w 257"/>
                  <a:gd name="T3" fmla="*/ 7 h 18"/>
                  <a:gd name="T4" fmla="*/ 256 w 257"/>
                  <a:gd name="T5" fmla="*/ 3 h 18"/>
                  <a:gd name="T6" fmla="*/ 253 w 257"/>
                  <a:gd name="T7" fmla="*/ 0 h 18"/>
                  <a:gd name="T8" fmla="*/ 3 w 257"/>
                  <a:gd name="T9" fmla="*/ 11 h 18"/>
                  <a:gd name="T10" fmla="*/ 0 w 257"/>
                  <a:gd name="T11" fmla="*/ 15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3" y="7"/>
                    </a:lnTo>
                    <a:cubicBezTo>
                      <a:pt x="255" y="7"/>
                      <a:pt x="257" y="5"/>
                      <a:pt x="256" y="3"/>
                    </a:cubicBezTo>
                    <a:cubicBezTo>
                      <a:pt x="256" y="1"/>
                      <a:pt x="255" y="0"/>
                      <a:pt x="253" y="0"/>
                    </a:cubicBezTo>
                    <a:lnTo>
                      <a:pt x="3" y="11"/>
                    </a:lnTo>
                    <a:cubicBezTo>
                      <a:pt x="1" y="11"/>
                      <a:pt x="0" y="13"/>
                      <a:pt x="0" y="15"/>
                    </a:cubicBezTo>
                    <a:cubicBezTo>
                      <a:pt x="0" y="17"/>
                      <a:pt x="1"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5" name="Freeform 659">
                <a:extLst>
                  <a:ext uri="{FF2B5EF4-FFF2-40B4-BE49-F238E27FC236}">
                    <a16:creationId xmlns:a16="http://schemas.microsoft.com/office/drawing/2014/main" id="{10CCEAA6-8BEA-4FE9-834C-AEDF85647E68}"/>
                  </a:ext>
                </a:extLst>
              </p:cNvPr>
              <p:cNvSpPr>
                <a:spLocks/>
              </p:cNvSpPr>
              <p:nvPr/>
            </p:nvSpPr>
            <p:spPr bwMode="auto">
              <a:xfrm>
                <a:off x="4951" y="4385"/>
                <a:ext cx="145" cy="10"/>
              </a:xfrm>
              <a:custGeom>
                <a:avLst/>
                <a:gdLst>
                  <a:gd name="T0" fmla="*/ 3 w 257"/>
                  <a:gd name="T1" fmla="*/ 18 h 18"/>
                  <a:gd name="T2" fmla="*/ 253 w 257"/>
                  <a:gd name="T3" fmla="*/ 7 h 18"/>
                  <a:gd name="T4" fmla="*/ 257 w 257"/>
                  <a:gd name="T5" fmla="*/ 3 h 18"/>
                  <a:gd name="T6" fmla="*/ 253 w 257"/>
                  <a:gd name="T7" fmla="*/ 0 h 18"/>
                  <a:gd name="T8" fmla="*/ 3 w 257"/>
                  <a:gd name="T9" fmla="*/ 11 h 18"/>
                  <a:gd name="T10" fmla="*/ 0 w 257"/>
                  <a:gd name="T11" fmla="*/ 15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3" y="7"/>
                    </a:lnTo>
                    <a:cubicBezTo>
                      <a:pt x="255" y="7"/>
                      <a:pt x="257" y="5"/>
                      <a:pt x="257" y="3"/>
                    </a:cubicBezTo>
                    <a:cubicBezTo>
                      <a:pt x="256" y="2"/>
                      <a:pt x="255" y="0"/>
                      <a:pt x="253" y="0"/>
                    </a:cubicBezTo>
                    <a:lnTo>
                      <a:pt x="3" y="11"/>
                    </a:lnTo>
                    <a:cubicBezTo>
                      <a:pt x="1" y="12"/>
                      <a:pt x="0" y="13"/>
                      <a:pt x="0" y="15"/>
                    </a:cubicBezTo>
                    <a:cubicBezTo>
                      <a:pt x="0" y="17"/>
                      <a:pt x="2"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6" name="Freeform 660">
                <a:extLst>
                  <a:ext uri="{FF2B5EF4-FFF2-40B4-BE49-F238E27FC236}">
                    <a16:creationId xmlns:a16="http://schemas.microsoft.com/office/drawing/2014/main" id="{6F4CBFE9-9311-4D8B-A7C8-9C829CA09715}"/>
                  </a:ext>
                </a:extLst>
              </p:cNvPr>
              <p:cNvSpPr>
                <a:spLocks/>
              </p:cNvSpPr>
              <p:nvPr/>
            </p:nvSpPr>
            <p:spPr bwMode="auto">
              <a:xfrm>
                <a:off x="4951" y="4391"/>
                <a:ext cx="145" cy="10"/>
              </a:xfrm>
              <a:custGeom>
                <a:avLst/>
                <a:gdLst>
                  <a:gd name="T0" fmla="*/ 3 w 257"/>
                  <a:gd name="T1" fmla="*/ 18 h 18"/>
                  <a:gd name="T2" fmla="*/ 253 w 257"/>
                  <a:gd name="T3" fmla="*/ 7 h 18"/>
                  <a:gd name="T4" fmla="*/ 257 w 257"/>
                  <a:gd name="T5" fmla="*/ 4 h 18"/>
                  <a:gd name="T6" fmla="*/ 253 w 257"/>
                  <a:gd name="T7" fmla="*/ 1 h 18"/>
                  <a:gd name="T8" fmla="*/ 3 w 257"/>
                  <a:gd name="T9" fmla="*/ 12 h 18"/>
                  <a:gd name="T10" fmla="*/ 0 w 257"/>
                  <a:gd name="T11" fmla="*/ 15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3" y="7"/>
                    </a:lnTo>
                    <a:cubicBezTo>
                      <a:pt x="255" y="7"/>
                      <a:pt x="257" y="5"/>
                      <a:pt x="257" y="4"/>
                    </a:cubicBezTo>
                    <a:cubicBezTo>
                      <a:pt x="257" y="2"/>
                      <a:pt x="255" y="0"/>
                      <a:pt x="253" y="1"/>
                    </a:cubicBezTo>
                    <a:lnTo>
                      <a:pt x="3" y="12"/>
                    </a:lnTo>
                    <a:cubicBezTo>
                      <a:pt x="1" y="12"/>
                      <a:pt x="0" y="13"/>
                      <a:pt x="0" y="15"/>
                    </a:cubicBezTo>
                    <a:cubicBezTo>
                      <a:pt x="0" y="17"/>
                      <a:pt x="2"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7" name="Freeform 661">
                <a:extLst>
                  <a:ext uri="{FF2B5EF4-FFF2-40B4-BE49-F238E27FC236}">
                    <a16:creationId xmlns:a16="http://schemas.microsoft.com/office/drawing/2014/main" id="{1959D812-4ED9-4FEE-8C73-0E5E00F4A43A}"/>
                  </a:ext>
                </a:extLst>
              </p:cNvPr>
              <p:cNvSpPr>
                <a:spLocks/>
              </p:cNvSpPr>
              <p:nvPr/>
            </p:nvSpPr>
            <p:spPr bwMode="auto">
              <a:xfrm>
                <a:off x="4951" y="4397"/>
                <a:ext cx="145" cy="10"/>
              </a:xfrm>
              <a:custGeom>
                <a:avLst/>
                <a:gdLst>
                  <a:gd name="T0" fmla="*/ 3 w 257"/>
                  <a:gd name="T1" fmla="*/ 17 h 17"/>
                  <a:gd name="T2" fmla="*/ 254 w 257"/>
                  <a:gd name="T3" fmla="*/ 6 h 17"/>
                  <a:gd name="T4" fmla="*/ 257 w 257"/>
                  <a:gd name="T5" fmla="*/ 3 h 17"/>
                  <a:gd name="T6" fmla="*/ 253 w 257"/>
                  <a:gd name="T7" fmla="*/ 0 h 17"/>
                  <a:gd name="T8" fmla="*/ 3 w 257"/>
                  <a:gd name="T9" fmla="*/ 11 h 17"/>
                  <a:gd name="T10" fmla="*/ 0 w 257"/>
                  <a:gd name="T11" fmla="*/ 14 h 17"/>
                  <a:gd name="T12" fmla="*/ 3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3" y="17"/>
                    </a:moveTo>
                    <a:lnTo>
                      <a:pt x="254" y="6"/>
                    </a:lnTo>
                    <a:cubicBezTo>
                      <a:pt x="255" y="6"/>
                      <a:pt x="257" y="5"/>
                      <a:pt x="257" y="3"/>
                    </a:cubicBezTo>
                    <a:cubicBezTo>
                      <a:pt x="257" y="1"/>
                      <a:pt x="255" y="0"/>
                      <a:pt x="253" y="0"/>
                    </a:cubicBezTo>
                    <a:lnTo>
                      <a:pt x="3" y="11"/>
                    </a:lnTo>
                    <a:cubicBezTo>
                      <a:pt x="1" y="11"/>
                      <a:pt x="0" y="12"/>
                      <a:pt x="0" y="14"/>
                    </a:cubicBezTo>
                    <a:cubicBezTo>
                      <a:pt x="0" y="16"/>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8" name="Freeform 662">
                <a:extLst>
                  <a:ext uri="{FF2B5EF4-FFF2-40B4-BE49-F238E27FC236}">
                    <a16:creationId xmlns:a16="http://schemas.microsoft.com/office/drawing/2014/main" id="{57730F8F-861D-4517-B426-6E8C83D082E7}"/>
                  </a:ext>
                </a:extLst>
              </p:cNvPr>
              <p:cNvSpPr>
                <a:spLocks/>
              </p:cNvSpPr>
              <p:nvPr/>
            </p:nvSpPr>
            <p:spPr bwMode="auto">
              <a:xfrm>
                <a:off x="4951" y="4403"/>
                <a:ext cx="145" cy="10"/>
              </a:xfrm>
              <a:custGeom>
                <a:avLst/>
                <a:gdLst>
                  <a:gd name="T0" fmla="*/ 4 w 257"/>
                  <a:gd name="T1" fmla="*/ 17 h 18"/>
                  <a:gd name="T2" fmla="*/ 254 w 257"/>
                  <a:gd name="T3" fmla="*/ 6 h 18"/>
                  <a:gd name="T4" fmla="*/ 257 w 257"/>
                  <a:gd name="T5" fmla="*/ 3 h 18"/>
                  <a:gd name="T6" fmla="*/ 253 w 257"/>
                  <a:gd name="T7" fmla="*/ 0 h 18"/>
                  <a:gd name="T8" fmla="*/ 3 w 257"/>
                  <a:gd name="T9" fmla="*/ 11 h 18"/>
                  <a:gd name="T10" fmla="*/ 0 w 257"/>
                  <a:gd name="T11" fmla="*/ 14 h 18"/>
                  <a:gd name="T12" fmla="*/ 4 w 257"/>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7"/>
                    </a:moveTo>
                    <a:lnTo>
                      <a:pt x="254" y="6"/>
                    </a:lnTo>
                    <a:cubicBezTo>
                      <a:pt x="255" y="6"/>
                      <a:pt x="257" y="5"/>
                      <a:pt x="257" y="3"/>
                    </a:cubicBezTo>
                    <a:cubicBezTo>
                      <a:pt x="257" y="1"/>
                      <a:pt x="255" y="0"/>
                      <a:pt x="253" y="0"/>
                    </a:cubicBezTo>
                    <a:lnTo>
                      <a:pt x="3" y="11"/>
                    </a:lnTo>
                    <a:cubicBezTo>
                      <a:pt x="1" y="11"/>
                      <a:pt x="0" y="13"/>
                      <a:pt x="0" y="14"/>
                    </a:cubicBezTo>
                    <a:cubicBezTo>
                      <a:pt x="0" y="16"/>
                      <a:pt x="2" y="18"/>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69" name="Freeform 663">
                <a:extLst>
                  <a:ext uri="{FF2B5EF4-FFF2-40B4-BE49-F238E27FC236}">
                    <a16:creationId xmlns:a16="http://schemas.microsoft.com/office/drawing/2014/main" id="{FE82E0F7-DBED-43F9-843F-C9FD6DD00791}"/>
                  </a:ext>
                </a:extLst>
              </p:cNvPr>
              <p:cNvSpPr>
                <a:spLocks/>
              </p:cNvSpPr>
              <p:nvPr/>
            </p:nvSpPr>
            <p:spPr bwMode="auto">
              <a:xfrm>
                <a:off x="4951" y="4408"/>
                <a:ext cx="145" cy="10"/>
              </a:xfrm>
              <a:custGeom>
                <a:avLst/>
                <a:gdLst>
                  <a:gd name="T0" fmla="*/ 4 w 257"/>
                  <a:gd name="T1" fmla="*/ 18 h 18"/>
                  <a:gd name="T2" fmla="*/ 254 w 257"/>
                  <a:gd name="T3" fmla="*/ 7 h 18"/>
                  <a:gd name="T4" fmla="*/ 257 w 257"/>
                  <a:gd name="T5" fmla="*/ 3 h 18"/>
                  <a:gd name="T6" fmla="*/ 253 w 257"/>
                  <a:gd name="T7" fmla="*/ 0 h 18"/>
                  <a:gd name="T8" fmla="*/ 3 w 257"/>
                  <a:gd name="T9" fmla="*/ 11 h 18"/>
                  <a:gd name="T10" fmla="*/ 0 w 257"/>
                  <a:gd name="T11" fmla="*/ 15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5" y="7"/>
                      <a:pt x="257" y="5"/>
                      <a:pt x="257" y="3"/>
                    </a:cubicBezTo>
                    <a:cubicBezTo>
                      <a:pt x="257" y="1"/>
                      <a:pt x="255" y="0"/>
                      <a:pt x="253" y="0"/>
                    </a:cubicBezTo>
                    <a:lnTo>
                      <a:pt x="3" y="11"/>
                    </a:lnTo>
                    <a:cubicBezTo>
                      <a:pt x="1" y="11"/>
                      <a:pt x="0" y="13"/>
                      <a:pt x="0" y="15"/>
                    </a:cubicBezTo>
                    <a:cubicBezTo>
                      <a:pt x="0"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0" name="Freeform 664">
                <a:extLst>
                  <a:ext uri="{FF2B5EF4-FFF2-40B4-BE49-F238E27FC236}">
                    <a16:creationId xmlns:a16="http://schemas.microsoft.com/office/drawing/2014/main" id="{E2E61C45-408D-4AF5-B079-7C6620D928AB}"/>
                  </a:ext>
                </a:extLst>
              </p:cNvPr>
              <p:cNvSpPr>
                <a:spLocks/>
              </p:cNvSpPr>
              <p:nvPr/>
            </p:nvSpPr>
            <p:spPr bwMode="auto">
              <a:xfrm>
                <a:off x="4951" y="4414"/>
                <a:ext cx="145" cy="10"/>
              </a:xfrm>
              <a:custGeom>
                <a:avLst/>
                <a:gdLst>
                  <a:gd name="T0" fmla="*/ 4 w 257"/>
                  <a:gd name="T1" fmla="*/ 18 h 18"/>
                  <a:gd name="T2" fmla="*/ 254 w 257"/>
                  <a:gd name="T3" fmla="*/ 7 h 18"/>
                  <a:gd name="T4" fmla="*/ 257 w 257"/>
                  <a:gd name="T5" fmla="*/ 3 h 18"/>
                  <a:gd name="T6" fmla="*/ 253 w 257"/>
                  <a:gd name="T7" fmla="*/ 0 h 18"/>
                  <a:gd name="T8" fmla="*/ 3 w 257"/>
                  <a:gd name="T9" fmla="*/ 11 h 18"/>
                  <a:gd name="T10" fmla="*/ 0 w 257"/>
                  <a:gd name="T11" fmla="*/ 15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6" y="7"/>
                      <a:pt x="257" y="5"/>
                      <a:pt x="257" y="3"/>
                    </a:cubicBezTo>
                    <a:cubicBezTo>
                      <a:pt x="257" y="2"/>
                      <a:pt x="255" y="0"/>
                      <a:pt x="253" y="0"/>
                    </a:cubicBezTo>
                    <a:lnTo>
                      <a:pt x="3" y="11"/>
                    </a:lnTo>
                    <a:cubicBezTo>
                      <a:pt x="2" y="11"/>
                      <a:pt x="0" y="13"/>
                      <a:pt x="0" y="15"/>
                    </a:cubicBezTo>
                    <a:cubicBezTo>
                      <a:pt x="0"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1" name="Freeform 665">
                <a:extLst>
                  <a:ext uri="{FF2B5EF4-FFF2-40B4-BE49-F238E27FC236}">
                    <a16:creationId xmlns:a16="http://schemas.microsoft.com/office/drawing/2014/main" id="{5AAA3AED-AF7A-4995-A74B-9D6A89F4A2EB}"/>
                  </a:ext>
                </a:extLst>
              </p:cNvPr>
              <p:cNvSpPr>
                <a:spLocks/>
              </p:cNvSpPr>
              <p:nvPr/>
            </p:nvSpPr>
            <p:spPr bwMode="auto">
              <a:xfrm>
                <a:off x="4951" y="4420"/>
                <a:ext cx="145" cy="10"/>
              </a:xfrm>
              <a:custGeom>
                <a:avLst/>
                <a:gdLst>
                  <a:gd name="T0" fmla="*/ 4 w 257"/>
                  <a:gd name="T1" fmla="*/ 18 h 18"/>
                  <a:gd name="T2" fmla="*/ 254 w 257"/>
                  <a:gd name="T3" fmla="*/ 7 h 18"/>
                  <a:gd name="T4" fmla="*/ 257 w 257"/>
                  <a:gd name="T5" fmla="*/ 4 h 18"/>
                  <a:gd name="T6" fmla="*/ 254 w 257"/>
                  <a:gd name="T7" fmla="*/ 0 h 18"/>
                  <a:gd name="T8" fmla="*/ 3 w 257"/>
                  <a:gd name="T9" fmla="*/ 11 h 18"/>
                  <a:gd name="T10" fmla="*/ 0 w 257"/>
                  <a:gd name="T11" fmla="*/ 15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6" y="7"/>
                      <a:pt x="257" y="5"/>
                      <a:pt x="257" y="4"/>
                    </a:cubicBezTo>
                    <a:cubicBezTo>
                      <a:pt x="257" y="2"/>
                      <a:pt x="255" y="0"/>
                      <a:pt x="254" y="0"/>
                    </a:cubicBezTo>
                    <a:lnTo>
                      <a:pt x="3" y="11"/>
                    </a:lnTo>
                    <a:cubicBezTo>
                      <a:pt x="2" y="11"/>
                      <a:pt x="0" y="13"/>
                      <a:pt x="0" y="15"/>
                    </a:cubicBezTo>
                    <a:cubicBezTo>
                      <a:pt x="0"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2" name="Freeform 666">
                <a:extLst>
                  <a:ext uri="{FF2B5EF4-FFF2-40B4-BE49-F238E27FC236}">
                    <a16:creationId xmlns:a16="http://schemas.microsoft.com/office/drawing/2014/main" id="{BDAA1544-F6AC-478C-B4BB-B1577C33E6F8}"/>
                  </a:ext>
                </a:extLst>
              </p:cNvPr>
              <p:cNvSpPr>
                <a:spLocks/>
              </p:cNvSpPr>
              <p:nvPr/>
            </p:nvSpPr>
            <p:spPr bwMode="auto">
              <a:xfrm>
                <a:off x="4951" y="4426"/>
                <a:ext cx="145" cy="9"/>
              </a:xfrm>
              <a:custGeom>
                <a:avLst/>
                <a:gdLst>
                  <a:gd name="T0" fmla="*/ 4 w 257"/>
                  <a:gd name="T1" fmla="*/ 17 h 17"/>
                  <a:gd name="T2" fmla="*/ 254 w 257"/>
                  <a:gd name="T3" fmla="*/ 6 h 17"/>
                  <a:gd name="T4" fmla="*/ 257 w 257"/>
                  <a:gd name="T5" fmla="*/ 3 h 17"/>
                  <a:gd name="T6" fmla="*/ 254 w 257"/>
                  <a:gd name="T7" fmla="*/ 0 h 17"/>
                  <a:gd name="T8" fmla="*/ 4 w 257"/>
                  <a:gd name="T9" fmla="*/ 11 h 17"/>
                  <a:gd name="T10" fmla="*/ 0 w 257"/>
                  <a:gd name="T11" fmla="*/ 14 h 17"/>
                  <a:gd name="T12" fmla="*/ 4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4" y="17"/>
                    </a:moveTo>
                    <a:lnTo>
                      <a:pt x="254" y="6"/>
                    </a:lnTo>
                    <a:cubicBezTo>
                      <a:pt x="256" y="6"/>
                      <a:pt x="257" y="5"/>
                      <a:pt x="257" y="3"/>
                    </a:cubicBezTo>
                    <a:cubicBezTo>
                      <a:pt x="257" y="1"/>
                      <a:pt x="255" y="0"/>
                      <a:pt x="254" y="0"/>
                    </a:cubicBezTo>
                    <a:lnTo>
                      <a:pt x="4" y="11"/>
                    </a:lnTo>
                    <a:cubicBezTo>
                      <a:pt x="2" y="11"/>
                      <a:pt x="0" y="12"/>
                      <a:pt x="0" y="14"/>
                    </a:cubicBezTo>
                    <a:cubicBezTo>
                      <a:pt x="0"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3" name="Freeform 667">
                <a:extLst>
                  <a:ext uri="{FF2B5EF4-FFF2-40B4-BE49-F238E27FC236}">
                    <a16:creationId xmlns:a16="http://schemas.microsoft.com/office/drawing/2014/main" id="{C8401D10-0C5C-4E7C-BF5C-BF93413B8FED}"/>
                  </a:ext>
                </a:extLst>
              </p:cNvPr>
              <p:cNvSpPr>
                <a:spLocks/>
              </p:cNvSpPr>
              <p:nvPr/>
            </p:nvSpPr>
            <p:spPr bwMode="auto">
              <a:xfrm>
                <a:off x="4951" y="4431"/>
                <a:ext cx="145" cy="10"/>
              </a:xfrm>
              <a:custGeom>
                <a:avLst/>
                <a:gdLst>
                  <a:gd name="T0" fmla="*/ 4 w 257"/>
                  <a:gd name="T1" fmla="*/ 17 h 17"/>
                  <a:gd name="T2" fmla="*/ 254 w 257"/>
                  <a:gd name="T3" fmla="*/ 6 h 17"/>
                  <a:gd name="T4" fmla="*/ 257 w 257"/>
                  <a:gd name="T5" fmla="*/ 3 h 17"/>
                  <a:gd name="T6" fmla="*/ 254 w 257"/>
                  <a:gd name="T7" fmla="*/ 0 h 17"/>
                  <a:gd name="T8" fmla="*/ 4 w 257"/>
                  <a:gd name="T9" fmla="*/ 11 h 17"/>
                  <a:gd name="T10" fmla="*/ 0 w 257"/>
                  <a:gd name="T11" fmla="*/ 14 h 17"/>
                  <a:gd name="T12" fmla="*/ 4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4" y="17"/>
                    </a:moveTo>
                    <a:lnTo>
                      <a:pt x="254" y="6"/>
                    </a:lnTo>
                    <a:cubicBezTo>
                      <a:pt x="256" y="6"/>
                      <a:pt x="257" y="5"/>
                      <a:pt x="257" y="3"/>
                    </a:cubicBezTo>
                    <a:cubicBezTo>
                      <a:pt x="257" y="1"/>
                      <a:pt x="255" y="0"/>
                      <a:pt x="254" y="0"/>
                    </a:cubicBezTo>
                    <a:lnTo>
                      <a:pt x="4" y="11"/>
                    </a:lnTo>
                    <a:cubicBezTo>
                      <a:pt x="2"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4" name="Freeform 668">
                <a:extLst>
                  <a:ext uri="{FF2B5EF4-FFF2-40B4-BE49-F238E27FC236}">
                    <a16:creationId xmlns:a16="http://schemas.microsoft.com/office/drawing/2014/main" id="{752676D3-EC64-410F-A11E-9A70EC1B5A07}"/>
                  </a:ext>
                </a:extLst>
              </p:cNvPr>
              <p:cNvSpPr>
                <a:spLocks/>
              </p:cNvSpPr>
              <p:nvPr/>
            </p:nvSpPr>
            <p:spPr bwMode="auto">
              <a:xfrm>
                <a:off x="4951" y="4437"/>
                <a:ext cx="145" cy="10"/>
              </a:xfrm>
              <a:custGeom>
                <a:avLst/>
                <a:gdLst>
                  <a:gd name="T0" fmla="*/ 4 w 257"/>
                  <a:gd name="T1" fmla="*/ 17 h 17"/>
                  <a:gd name="T2" fmla="*/ 254 w 257"/>
                  <a:gd name="T3" fmla="*/ 7 h 17"/>
                  <a:gd name="T4" fmla="*/ 257 w 257"/>
                  <a:gd name="T5" fmla="*/ 3 h 17"/>
                  <a:gd name="T6" fmla="*/ 254 w 257"/>
                  <a:gd name="T7" fmla="*/ 0 h 17"/>
                  <a:gd name="T8" fmla="*/ 4 w 257"/>
                  <a:gd name="T9" fmla="*/ 11 h 17"/>
                  <a:gd name="T10" fmla="*/ 0 w 257"/>
                  <a:gd name="T11" fmla="*/ 14 h 17"/>
                  <a:gd name="T12" fmla="*/ 4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4" y="17"/>
                    </a:moveTo>
                    <a:lnTo>
                      <a:pt x="254" y="7"/>
                    </a:lnTo>
                    <a:cubicBezTo>
                      <a:pt x="256" y="6"/>
                      <a:pt x="257" y="5"/>
                      <a:pt x="257" y="3"/>
                    </a:cubicBezTo>
                    <a:cubicBezTo>
                      <a:pt x="257" y="1"/>
                      <a:pt x="256" y="0"/>
                      <a:pt x="254" y="0"/>
                    </a:cubicBezTo>
                    <a:lnTo>
                      <a:pt x="4" y="11"/>
                    </a:lnTo>
                    <a:cubicBezTo>
                      <a:pt x="2"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5" name="Freeform 669">
                <a:extLst>
                  <a:ext uri="{FF2B5EF4-FFF2-40B4-BE49-F238E27FC236}">
                    <a16:creationId xmlns:a16="http://schemas.microsoft.com/office/drawing/2014/main" id="{7ECEDAAA-9084-4D84-A010-DB8B8B54BF59}"/>
                  </a:ext>
                </a:extLst>
              </p:cNvPr>
              <p:cNvSpPr>
                <a:spLocks/>
              </p:cNvSpPr>
              <p:nvPr/>
            </p:nvSpPr>
            <p:spPr bwMode="auto">
              <a:xfrm>
                <a:off x="4951" y="4443"/>
                <a:ext cx="145" cy="10"/>
              </a:xfrm>
              <a:custGeom>
                <a:avLst/>
                <a:gdLst>
                  <a:gd name="T0" fmla="*/ 4 w 257"/>
                  <a:gd name="T1" fmla="*/ 18 h 18"/>
                  <a:gd name="T2" fmla="*/ 254 w 257"/>
                  <a:gd name="T3" fmla="*/ 7 h 18"/>
                  <a:gd name="T4" fmla="*/ 257 w 257"/>
                  <a:gd name="T5" fmla="*/ 3 h 18"/>
                  <a:gd name="T6" fmla="*/ 254 w 257"/>
                  <a:gd name="T7" fmla="*/ 0 h 18"/>
                  <a:gd name="T8" fmla="*/ 4 w 257"/>
                  <a:gd name="T9" fmla="*/ 11 h 18"/>
                  <a:gd name="T10" fmla="*/ 1 w 257"/>
                  <a:gd name="T11" fmla="*/ 14 h 18"/>
                  <a:gd name="T12" fmla="*/ 4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4" y="18"/>
                    </a:moveTo>
                    <a:lnTo>
                      <a:pt x="254" y="7"/>
                    </a:lnTo>
                    <a:cubicBezTo>
                      <a:pt x="256" y="7"/>
                      <a:pt x="257" y="5"/>
                      <a:pt x="257" y="3"/>
                    </a:cubicBezTo>
                    <a:cubicBezTo>
                      <a:pt x="257" y="1"/>
                      <a:pt x="256" y="0"/>
                      <a:pt x="254" y="0"/>
                    </a:cubicBezTo>
                    <a:lnTo>
                      <a:pt x="4" y="11"/>
                    </a:lnTo>
                    <a:cubicBezTo>
                      <a:pt x="2" y="11"/>
                      <a:pt x="0" y="13"/>
                      <a:pt x="1" y="14"/>
                    </a:cubicBezTo>
                    <a:cubicBezTo>
                      <a:pt x="1" y="16"/>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6" name="Freeform 670">
                <a:extLst>
                  <a:ext uri="{FF2B5EF4-FFF2-40B4-BE49-F238E27FC236}">
                    <a16:creationId xmlns:a16="http://schemas.microsoft.com/office/drawing/2014/main" id="{B8D82F94-FCC7-4EFB-8BCC-43E4627099C8}"/>
                  </a:ext>
                </a:extLst>
              </p:cNvPr>
              <p:cNvSpPr>
                <a:spLocks/>
              </p:cNvSpPr>
              <p:nvPr/>
            </p:nvSpPr>
            <p:spPr bwMode="auto">
              <a:xfrm>
                <a:off x="4951" y="4448"/>
                <a:ext cx="145" cy="11"/>
              </a:xfrm>
              <a:custGeom>
                <a:avLst/>
                <a:gdLst>
                  <a:gd name="T0" fmla="*/ 3 w 256"/>
                  <a:gd name="T1" fmla="*/ 18 h 18"/>
                  <a:gd name="T2" fmla="*/ 253 w 256"/>
                  <a:gd name="T3" fmla="*/ 7 h 18"/>
                  <a:gd name="T4" fmla="*/ 256 w 256"/>
                  <a:gd name="T5" fmla="*/ 3 h 18"/>
                  <a:gd name="T6" fmla="*/ 253 w 256"/>
                  <a:gd name="T7" fmla="*/ 0 h 18"/>
                  <a:gd name="T8" fmla="*/ 3 w 256"/>
                  <a:gd name="T9" fmla="*/ 11 h 18"/>
                  <a:gd name="T10" fmla="*/ 0 w 256"/>
                  <a:gd name="T11" fmla="*/ 15 h 18"/>
                  <a:gd name="T12" fmla="*/ 3 w 25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6" h="18">
                    <a:moveTo>
                      <a:pt x="3" y="18"/>
                    </a:moveTo>
                    <a:lnTo>
                      <a:pt x="253" y="7"/>
                    </a:lnTo>
                    <a:cubicBezTo>
                      <a:pt x="255" y="7"/>
                      <a:pt x="256" y="5"/>
                      <a:pt x="256" y="3"/>
                    </a:cubicBezTo>
                    <a:cubicBezTo>
                      <a:pt x="256" y="2"/>
                      <a:pt x="255" y="0"/>
                      <a:pt x="253" y="0"/>
                    </a:cubicBezTo>
                    <a:lnTo>
                      <a:pt x="3" y="11"/>
                    </a:lnTo>
                    <a:cubicBezTo>
                      <a:pt x="1" y="11"/>
                      <a:pt x="0" y="13"/>
                      <a:pt x="0" y="15"/>
                    </a:cubicBezTo>
                    <a:cubicBezTo>
                      <a:pt x="0" y="16"/>
                      <a:pt x="1"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7" name="Freeform 671">
                <a:extLst>
                  <a:ext uri="{FF2B5EF4-FFF2-40B4-BE49-F238E27FC236}">
                    <a16:creationId xmlns:a16="http://schemas.microsoft.com/office/drawing/2014/main" id="{876B0D5F-41AF-460C-9AB1-008D2616D940}"/>
                  </a:ext>
                </a:extLst>
              </p:cNvPr>
              <p:cNvSpPr>
                <a:spLocks/>
              </p:cNvSpPr>
              <p:nvPr/>
            </p:nvSpPr>
            <p:spPr bwMode="auto">
              <a:xfrm>
                <a:off x="4951" y="4454"/>
                <a:ext cx="145" cy="10"/>
              </a:xfrm>
              <a:custGeom>
                <a:avLst/>
                <a:gdLst>
                  <a:gd name="T0" fmla="*/ 3 w 256"/>
                  <a:gd name="T1" fmla="*/ 18 h 18"/>
                  <a:gd name="T2" fmla="*/ 253 w 256"/>
                  <a:gd name="T3" fmla="*/ 7 h 18"/>
                  <a:gd name="T4" fmla="*/ 256 w 256"/>
                  <a:gd name="T5" fmla="*/ 4 h 18"/>
                  <a:gd name="T6" fmla="*/ 253 w 256"/>
                  <a:gd name="T7" fmla="*/ 1 h 18"/>
                  <a:gd name="T8" fmla="*/ 3 w 256"/>
                  <a:gd name="T9" fmla="*/ 11 h 18"/>
                  <a:gd name="T10" fmla="*/ 0 w 256"/>
                  <a:gd name="T11" fmla="*/ 15 h 18"/>
                  <a:gd name="T12" fmla="*/ 3 w 25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6" h="18">
                    <a:moveTo>
                      <a:pt x="3" y="18"/>
                    </a:moveTo>
                    <a:lnTo>
                      <a:pt x="253" y="7"/>
                    </a:lnTo>
                    <a:cubicBezTo>
                      <a:pt x="255" y="7"/>
                      <a:pt x="256" y="5"/>
                      <a:pt x="256" y="4"/>
                    </a:cubicBezTo>
                    <a:cubicBezTo>
                      <a:pt x="256" y="2"/>
                      <a:pt x="255" y="0"/>
                      <a:pt x="253" y="1"/>
                    </a:cubicBezTo>
                    <a:lnTo>
                      <a:pt x="3" y="11"/>
                    </a:lnTo>
                    <a:cubicBezTo>
                      <a:pt x="1" y="11"/>
                      <a:pt x="0" y="13"/>
                      <a:pt x="0" y="15"/>
                    </a:cubicBezTo>
                    <a:cubicBezTo>
                      <a:pt x="0" y="17"/>
                      <a:pt x="1"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8" name="Freeform 672">
                <a:extLst>
                  <a:ext uri="{FF2B5EF4-FFF2-40B4-BE49-F238E27FC236}">
                    <a16:creationId xmlns:a16="http://schemas.microsoft.com/office/drawing/2014/main" id="{55D290F5-BFF4-4B70-861D-B943CB14D225}"/>
                  </a:ext>
                </a:extLst>
              </p:cNvPr>
              <p:cNvSpPr>
                <a:spLocks/>
              </p:cNvSpPr>
              <p:nvPr/>
            </p:nvSpPr>
            <p:spPr bwMode="auto">
              <a:xfrm>
                <a:off x="4951" y="4460"/>
                <a:ext cx="145" cy="10"/>
              </a:xfrm>
              <a:custGeom>
                <a:avLst/>
                <a:gdLst>
                  <a:gd name="T0" fmla="*/ 3 w 256"/>
                  <a:gd name="T1" fmla="*/ 17 h 17"/>
                  <a:gd name="T2" fmla="*/ 253 w 256"/>
                  <a:gd name="T3" fmla="*/ 6 h 17"/>
                  <a:gd name="T4" fmla="*/ 256 w 256"/>
                  <a:gd name="T5" fmla="*/ 3 h 17"/>
                  <a:gd name="T6" fmla="*/ 253 w 256"/>
                  <a:gd name="T7" fmla="*/ 0 h 17"/>
                  <a:gd name="T8" fmla="*/ 3 w 256"/>
                  <a:gd name="T9" fmla="*/ 10 h 17"/>
                  <a:gd name="T10" fmla="*/ 0 w 256"/>
                  <a:gd name="T11" fmla="*/ 14 h 17"/>
                  <a:gd name="T12" fmla="*/ 3 w 256"/>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6" h="17">
                    <a:moveTo>
                      <a:pt x="3" y="17"/>
                    </a:moveTo>
                    <a:lnTo>
                      <a:pt x="253" y="6"/>
                    </a:lnTo>
                    <a:cubicBezTo>
                      <a:pt x="255" y="6"/>
                      <a:pt x="256" y="5"/>
                      <a:pt x="256" y="3"/>
                    </a:cubicBezTo>
                    <a:cubicBezTo>
                      <a:pt x="256" y="1"/>
                      <a:pt x="255" y="0"/>
                      <a:pt x="253" y="0"/>
                    </a:cubicBezTo>
                    <a:lnTo>
                      <a:pt x="3" y="10"/>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79" name="Freeform 673">
                <a:extLst>
                  <a:ext uri="{FF2B5EF4-FFF2-40B4-BE49-F238E27FC236}">
                    <a16:creationId xmlns:a16="http://schemas.microsoft.com/office/drawing/2014/main" id="{E749D173-AE50-41B7-AA25-E67294836943}"/>
                  </a:ext>
                </a:extLst>
              </p:cNvPr>
              <p:cNvSpPr>
                <a:spLocks/>
              </p:cNvSpPr>
              <p:nvPr/>
            </p:nvSpPr>
            <p:spPr bwMode="auto">
              <a:xfrm>
                <a:off x="4951" y="4466"/>
                <a:ext cx="146" cy="10"/>
              </a:xfrm>
              <a:custGeom>
                <a:avLst/>
                <a:gdLst>
                  <a:gd name="T0" fmla="*/ 3 w 257"/>
                  <a:gd name="T1" fmla="*/ 17 h 17"/>
                  <a:gd name="T2" fmla="*/ 253 w 257"/>
                  <a:gd name="T3" fmla="*/ 6 h 17"/>
                  <a:gd name="T4" fmla="*/ 256 w 257"/>
                  <a:gd name="T5" fmla="*/ 3 h 17"/>
                  <a:gd name="T6" fmla="*/ 253 w 257"/>
                  <a:gd name="T7" fmla="*/ 0 h 17"/>
                  <a:gd name="T8" fmla="*/ 3 w 257"/>
                  <a:gd name="T9" fmla="*/ 11 h 17"/>
                  <a:gd name="T10" fmla="*/ 0 w 257"/>
                  <a:gd name="T11" fmla="*/ 14 h 17"/>
                  <a:gd name="T12" fmla="*/ 3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3" y="17"/>
                    </a:moveTo>
                    <a:lnTo>
                      <a:pt x="253" y="6"/>
                    </a:lnTo>
                    <a:cubicBezTo>
                      <a:pt x="255" y="6"/>
                      <a:pt x="257" y="5"/>
                      <a:pt x="256" y="3"/>
                    </a:cubicBezTo>
                    <a:cubicBezTo>
                      <a:pt x="256" y="1"/>
                      <a:pt x="255" y="0"/>
                      <a:pt x="253" y="0"/>
                    </a:cubicBezTo>
                    <a:lnTo>
                      <a:pt x="3" y="11"/>
                    </a:lnTo>
                    <a:cubicBezTo>
                      <a:pt x="1" y="11"/>
                      <a:pt x="0" y="12"/>
                      <a:pt x="0" y="14"/>
                    </a:cubicBezTo>
                    <a:cubicBezTo>
                      <a:pt x="0" y="16"/>
                      <a:pt x="1"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0" name="Freeform 674">
                <a:extLst>
                  <a:ext uri="{FF2B5EF4-FFF2-40B4-BE49-F238E27FC236}">
                    <a16:creationId xmlns:a16="http://schemas.microsoft.com/office/drawing/2014/main" id="{99A145DA-FEB6-4EA6-AE0B-469AB568F4B3}"/>
                  </a:ext>
                </a:extLst>
              </p:cNvPr>
              <p:cNvSpPr>
                <a:spLocks/>
              </p:cNvSpPr>
              <p:nvPr/>
            </p:nvSpPr>
            <p:spPr bwMode="auto">
              <a:xfrm>
                <a:off x="4951" y="4472"/>
                <a:ext cx="146" cy="9"/>
              </a:xfrm>
              <a:custGeom>
                <a:avLst/>
                <a:gdLst>
                  <a:gd name="T0" fmla="*/ 3 w 257"/>
                  <a:gd name="T1" fmla="*/ 17 h 17"/>
                  <a:gd name="T2" fmla="*/ 253 w 257"/>
                  <a:gd name="T3" fmla="*/ 7 h 17"/>
                  <a:gd name="T4" fmla="*/ 257 w 257"/>
                  <a:gd name="T5" fmla="*/ 3 h 17"/>
                  <a:gd name="T6" fmla="*/ 253 w 257"/>
                  <a:gd name="T7" fmla="*/ 0 h 17"/>
                  <a:gd name="T8" fmla="*/ 3 w 257"/>
                  <a:gd name="T9" fmla="*/ 11 h 17"/>
                  <a:gd name="T10" fmla="*/ 0 w 257"/>
                  <a:gd name="T11" fmla="*/ 14 h 17"/>
                  <a:gd name="T12" fmla="*/ 3 w 25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57" h="17">
                    <a:moveTo>
                      <a:pt x="3" y="17"/>
                    </a:moveTo>
                    <a:lnTo>
                      <a:pt x="253" y="7"/>
                    </a:lnTo>
                    <a:cubicBezTo>
                      <a:pt x="255" y="7"/>
                      <a:pt x="257" y="5"/>
                      <a:pt x="257" y="3"/>
                    </a:cubicBezTo>
                    <a:cubicBezTo>
                      <a:pt x="256" y="1"/>
                      <a:pt x="255" y="0"/>
                      <a:pt x="253" y="0"/>
                    </a:cubicBezTo>
                    <a:lnTo>
                      <a:pt x="3" y="11"/>
                    </a:lnTo>
                    <a:cubicBezTo>
                      <a:pt x="1" y="11"/>
                      <a:pt x="0" y="12"/>
                      <a:pt x="0" y="14"/>
                    </a:cubicBezTo>
                    <a:cubicBezTo>
                      <a:pt x="0" y="16"/>
                      <a:pt x="2" y="17"/>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1" name="Freeform 675">
                <a:extLst>
                  <a:ext uri="{FF2B5EF4-FFF2-40B4-BE49-F238E27FC236}">
                    <a16:creationId xmlns:a16="http://schemas.microsoft.com/office/drawing/2014/main" id="{8D14B2EE-70E4-49DA-823E-1759341EAFB9}"/>
                  </a:ext>
                </a:extLst>
              </p:cNvPr>
              <p:cNvSpPr>
                <a:spLocks/>
              </p:cNvSpPr>
              <p:nvPr/>
            </p:nvSpPr>
            <p:spPr bwMode="auto">
              <a:xfrm>
                <a:off x="4951" y="4477"/>
                <a:ext cx="146" cy="11"/>
              </a:xfrm>
              <a:custGeom>
                <a:avLst/>
                <a:gdLst>
                  <a:gd name="T0" fmla="*/ 3 w 257"/>
                  <a:gd name="T1" fmla="*/ 17 h 18"/>
                  <a:gd name="T2" fmla="*/ 253 w 257"/>
                  <a:gd name="T3" fmla="*/ 7 h 18"/>
                  <a:gd name="T4" fmla="*/ 257 w 257"/>
                  <a:gd name="T5" fmla="*/ 3 h 18"/>
                  <a:gd name="T6" fmla="*/ 253 w 257"/>
                  <a:gd name="T7" fmla="*/ 0 h 18"/>
                  <a:gd name="T8" fmla="*/ 3 w 257"/>
                  <a:gd name="T9" fmla="*/ 11 h 18"/>
                  <a:gd name="T10" fmla="*/ 0 w 257"/>
                  <a:gd name="T11" fmla="*/ 14 h 18"/>
                  <a:gd name="T12" fmla="*/ 3 w 257"/>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7"/>
                    </a:moveTo>
                    <a:lnTo>
                      <a:pt x="253" y="7"/>
                    </a:lnTo>
                    <a:cubicBezTo>
                      <a:pt x="255" y="7"/>
                      <a:pt x="257" y="5"/>
                      <a:pt x="257" y="3"/>
                    </a:cubicBezTo>
                    <a:cubicBezTo>
                      <a:pt x="257" y="2"/>
                      <a:pt x="255" y="0"/>
                      <a:pt x="253" y="0"/>
                    </a:cubicBezTo>
                    <a:lnTo>
                      <a:pt x="3" y="11"/>
                    </a:lnTo>
                    <a:cubicBezTo>
                      <a:pt x="1" y="11"/>
                      <a:pt x="0" y="13"/>
                      <a:pt x="0" y="14"/>
                    </a:cubicBezTo>
                    <a:cubicBezTo>
                      <a:pt x="0" y="16"/>
                      <a:pt x="2" y="18"/>
                      <a:pt x="3"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2" name="Freeform 676">
                <a:extLst>
                  <a:ext uri="{FF2B5EF4-FFF2-40B4-BE49-F238E27FC236}">
                    <a16:creationId xmlns:a16="http://schemas.microsoft.com/office/drawing/2014/main" id="{C578CD77-3F46-4E36-B7EE-D87D1EB34ACF}"/>
                  </a:ext>
                </a:extLst>
              </p:cNvPr>
              <p:cNvSpPr>
                <a:spLocks/>
              </p:cNvSpPr>
              <p:nvPr/>
            </p:nvSpPr>
            <p:spPr bwMode="auto">
              <a:xfrm>
                <a:off x="4951" y="4483"/>
                <a:ext cx="146" cy="10"/>
              </a:xfrm>
              <a:custGeom>
                <a:avLst/>
                <a:gdLst>
                  <a:gd name="T0" fmla="*/ 3 w 257"/>
                  <a:gd name="T1" fmla="*/ 18 h 18"/>
                  <a:gd name="T2" fmla="*/ 254 w 257"/>
                  <a:gd name="T3" fmla="*/ 7 h 18"/>
                  <a:gd name="T4" fmla="*/ 257 w 257"/>
                  <a:gd name="T5" fmla="*/ 4 h 18"/>
                  <a:gd name="T6" fmla="*/ 253 w 257"/>
                  <a:gd name="T7" fmla="*/ 0 h 18"/>
                  <a:gd name="T8" fmla="*/ 3 w 257"/>
                  <a:gd name="T9" fmla="*/ 11 h 18"/>
                  <a:gd name="T10" fmla="*/ 0 w 257"/>
                  <a:gd name="T11" fmla="*/ 14 h 18"/>
                  <a:gd name="T12" fmla="*/ 3 w 25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57" h="18">
                    <a:moveTo>
                      <a:pt x="3" y="18"/>
                    </a:moveTo>
                    <a:lnTo>
                      <a:pt x="254" y="7"/>
                    </a:lnTo>
                    <a:cubicBezTo>
                      <a:pt x="255" y="7"/>
                      <a:pt x="257" y="5"/>
                      <a:pt x="257" y="4"/>
                    </a:cubicBezTo>
                    <a:cubicBezTo>
                      <a:pt x="257" y="2"/>
                      <a:pt x="255" y="0"/>
                      <a:pt x="253" y="0"/>
                    </a:cubicBezTo>
                    <a:lnTo>
                      <a:pt x="3" y="11"/>
                    </a:lnTo>
                    <a:cubicBezTo>
                      <a:pt x="1" y="11"/>
                      <a:pt x="0" y="13"/>
                      <a:pt x="0" y="14"/>
                    </a:cubicBezTo>
                    <a:cubicBezTo>
                      <a:pt x="0" y="16"/>
                      <a:pt x="2" y="18"/>
                      <a:pt x="3"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3" name="Freeform 677">
                <a:extLst>
                  <a:ext uri="{FF2B5EF4-FFF2-40B4-BE49-F238E27FC236}">
                    <a16:creationId xmlns:a16="http://schemas.microsoft.com/office/drawing/2014/main" id="{3217D2B7-2801-478B-85F8-F7514FA04529}"/>
                  </a:ext>
                </a:extLst>
              </p:cNvPr>
              <p:cNvSpPr>
                <a:spLocks/>
              </p:cNvSpPr>
              <p:nvPr/>
            </p:nvSpPr>
            <p:spPr bwMode="auto">
              <a:xfrm>
                <a:off x="4951" y="4489"/>
                <a:ext cx="146" cy="9"/>
              </a:xfrm>
              <a:custGeom>
                <a:avLst/>
                <a:gdLst>
                  <a:gd name="T0" fmla="*/ 3 w 257"/>
                  <a:gd name="T1" fmla="*/ 16 h 16"/>
                  <a:gd name="T2" fmla="*/ 254 w 257"/>
                  <a:gd name="T3" fmla="*/ 7 h 16"/>
                  <a:gd name="T4" fmla="*/ 257 w 257"/>
                  <a:gd name="T5" fmla="*/ 4 h 16"/>
                  <a:gd name="T6" fmla="*/ 254 w 257"/>
                  <a:gd name="T7" fmla="*/ 0 h 16"/>
                  <a:gd name="T8" fmla="*/ 3 w 257"/>
                  <a:gd name="T9" fmla="*/ 9 h 16"/>
                  <a:gd name="T10" fmla="*/ 0 w 257"/>
                  <a:gd name="T11" fmla="*/ 13 h 16"/>
                  <a:gd name="T12" fmla="*/ 3 w 257"/>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257" h="16">
                    <a:moveTo>
                      <a:pt x="3" y="16"/>
                    </a:moveTo>
                    <a:lnTo>
                      <a:pt x="254" y="7"/>
                    </a:lnTo>
                    <a:cubicBezTo>
                      <a:pt x="256" y="7"/>
                      <a:pt x="257" y="5"/>
                      <a:pt x="257" y="4"/>
                    </a:cubicBezTo>
                    <a:cubicBezTo>
                      <a:pt x="257" y="2"/>
                      <a:pt x="255" y="0"/>
                      <a:pt x="254" y="0"/>
                    </a:cubicBezTo>
                    <a:lnTo>
                      <a:pt x="3" y="9"/>
                    </a:lnTo>
                    <a:cubicBezTo>
                      <a:pt x="1" y="9"/>
                      <a:pt x="0" y="11"/>
                      <a:pt x="0" y="13"/>
                    </a:cubicBezTo>
                    <a:cubicBezTo>
                      <a:pt x="0" y="15"/>
                      <a:pt x="1" y="16"/>
                      <a:pt x="3"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4" name="Freeform 678">
                <a:extLst>
                  <a:ext uri="{FF2B5EF4-FFF2-40B4-BE49-F238E27FC236}">
                    <a16:creationId xmlns:a16="http://schemas.microsoft.com/office/drawing/2014/main" id="{A884ED0D-6E29-4432-ACEE-E22527AD45D2}"/>
                  </a:ext>
                </a:extLst>
              </p:cNvPr>
              <p:cNvSpPr>
                <a:spLocks/>
              </p:cNvSpPr>
              <p:nvPr/>
            </p:nvSpPr>
            <p:spPr bwMode="auto">
              <a:xfrm>
                <a:off x="4951" y="4496"/>
                <a:ext cx="146" cy="8"/>
              </a:xfrm>
              <a:custGeom>
                <a:avLst/>
                <a:gdLst>
                  <a:gd name="T0" fmla="*/ 3 w 257"/>
                  <a:gd name="T1" fmla="*/ 13 h 13"/>
                  <a:gd name="T2" fmla="*/ 254 w 257"/>
                  <a:gd name="T3" fmla="*/ 6 h 13"/>
                  <a:gd name="T4" fmla="*/ 257 w 257"/>
                  <a:gd name="T5" fmla="*/ 3 h 13"/>
                  <a:gd name="T6" fmla="*/ 254 w 257"/>
                  <a:gd name="T7" fmla="*/ 0 h 13"/>
                  <a:gd name="T8" fmla="*/ 3 w 257"/>
                  <a:gd name="T9" fmla="*/ 6 h 13"/>
                  <a:gd name="T10" fmla="*/ 0 w 257"/>
                  <a:gd name="T11" fmla="*/ 10 h 13"/>
                  <a:gd name="T12" fmla="*/ 3 w 257"/>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257" h="13">
                    <a:moveTo>
                      <a:pt x="3" y="13"/>
                    </a:moveTo>
                    <a:lnTo>
                      <a:pt x="254" y="6"/>
                    </a:lnTo>
                    <a:cubicBezTo>
                      <a:pt x="256" y="6"/>
                      <a:pt x="257" y="5"/>
                      <a:pt x="257" y="3"/>
                    </a:cubicBezTo>
                    <a:cubicBezTo>
                      <a:pt x="257" y="1"/>
                      <a:pt x="256" y="0"/>
                      <a:pt x="254" y="0"/>
                    </a:cubicBezTo>
                    <a:lnTo>
                      <a:pt x="3" y="6"/>
                    </a:lnTo>
                    <a:cubicBezTo>
                      <a:pt x="1" y="6"/>
                      <a:pt x="0" y="8"/>
                      <a:pt x="0" y="10"/>
                    </a:cubicBezTo>
                    <a:cubicBezTo>
                      <a:pt x="0" y="12"/>
                      <a:pt x="1" y="13"/>
                      <a:pt x="3" y="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5" name="Freeform 679">
                <a:extLst>
                  <a:ext uri="{FF2B5EF4-FFF2-40B4-BE49-F238E27FC236}">
                    <a16:creationId xmlns:a16="http://schemas.microsoft.com/office/drawing/2014/main" id="{152CCD73-0AEC-4726-803B-AA6DF8D34925}"/>
                  </a:ext>
                </a:extLst>
              </p:cNvPr>
              <p:cNvSpPr>
                <a:spLocks/>
              </p:cNvSpPr>
              <p:nvPr/>
            </p:nvSpPr>
            <p:spPr bwMode="auto">
              <a:xfrm>
                <a:off x="4951" y="4502"/>
                <a:ext cx="146" cy="7"/>
              </a:xfrm>
              <a:custGeom>
                <a:avLst/>
                <a:gdLst>
                  <a:gd name="T0" fmla="*/ 3 w 258"/>
                  <a:gd name="T1" fmla="*/ 12 h 12"/>
                  <a:gd name="T2" fmla="*/ 254 w 258"/>
                  <a:gd name="T3" fmla="*/ 6 h 12"/>
                  <a:gd name="T4" fmla="*/ 257 w 258"/>
                  <a:gd name="T5" fmla="*/ 3 h 12"/>
                  <a:gd name="T6" fmla="*/ 254 w 258"/>
                  <a:gd name="T7" fmla="*/ 0 h 12"/>
                  <a:gd name="T8" fmla="*/ 3 w 258"/>
                  <a:gd name="T9" fmla="*/ 5 h 12"/>
                  <a:gd name="T10" fmla="*/ 0 w 258"/>
                  <a:gd name="T11" fmla="*/ 8 h 12"/>
                  <a:gd name="T12" fmla="*/ 3 w 25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58" h="12">
                    <a:moveTo>
                      <a:pt x="3" y="12"/>
                    </a:moveTo>
                    <a:lnTo>
                      <a:pt x="254" y="6"/>
                    </a:lnTo>
                    <a:cubicBezTo>
                      <a:pt x="256" y="6"/>
                      <a:pt x="258" y="5"/>
                      <a:pt x="257" y="3"/>
                    </a:cubicBezTo>
                    <a:cubicBezTo>
                      <a:pt x="257" y="1"/>
                      <a:pt x="256" y="0"/>
                      <a:pt x="254" y="0"/>
                    </a:cubicBezTo>
                    <a:lnTo>
                      <a:pt x="3" y="5"/>
                    </a:lnTo>
                    <a:cubicBezTo>
                      <a:pt x="1" y="5"/>
                      <a:pt x="0" y="6"/>
                      <a:pt x="0" y="8"/>
                    </a:cubicBezTo>
                    <a:cubicBezTo>
                      <a:pt x="0" y="10"/>
                      <a:pt x="1" y="12"/>
                      <a:pt x="3"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6" name="Freeform 680">
                <a:extLst>
                  <a:ext uri="{FF2B5EF4-FFF2-40B4-BE49-F238E27FC236}">
                    <a16:creationId xmlns:a16="http://schemas.microsoft.com/office/drawing/2014/main" id="{026A0608-6701-4FF7-AC09-B6AC9635C08D}"/>
                  </a:ext>
                </a:extLst>
              </p:cNvPr>
              <p:cNvSpPr>
                <a:spLocks/>
              </p:cNvSpPr>
              <p:nvPr/>
            </p:nvSpPr>
            <p:spPr bwMode="auto">
              <a:xfrm>
                <a:off x="4951" y="4506"/>
                <a:ext cx="147" cy="9"/>
              </a:xfrm>
              <a:custGeom>
                <a:avLst/>
                <a:gdLst>
                  <a:gd name="T0" fmla="*/ 3 w 259"/>
                  <a:gd name="T1" fmla="*/ 15 h 15"/>
                  <a:gd name="T2" fmla="*/ 256 w 259"/>
                  <a:gd name="T3" fmla="*/ 7 h 15"/>
                  <a:gd name="T4" fmla="*/ 259 w 259"/>
                  <a:gd name="T5" fmla="*/ 3 h 15"/>
                  <a:gd name="T6" fmla="*/ 256 w 259"/>
                  <a:gd name="T7" fmla="*/ 0 h 15"/>
                  <a:gd name="T8" fmla="*/ 3 w 259"/>
                  <a:gd name="T9" fmla="*/ 8 h 15"/>
                  <a:gd name="T10" fmla="*/ 0 w 259"/>
                  <a:gd name="T11" fmla="*/ 11 h 15"/>
                  <a:gd name="T12" fmla="*/ 3 w 259"/>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259" h="15">
                    <a:moveTo>
                      <a:pt x="3" y="15"/>
                    </a:moveTo>
                    <a:lnTo>
                      <a:pt x="256" y="7"/>
                    </a:lnTo>
                    <a:cubicBezTo>
                      <a:pt x="258" y="7"/>
                      <a:pt x="259" y="5"/>
                      <a:pt x="259" y="3"/>
                    </a:cubicBezTo>
                    <a:cubicBezTo>
                      <a:pt x="259" y="1"/>
                      <a:pt x="257" y="0"/>
                      <a:pt x="256" y="0"/>
                    </a:cubicBezTo>
                    <a:lnTo>
                      <a:pt x="3" y="8"/>
                    </a:lnTo>
                    <a:cubicBezTo>
                      <a:pt x="1" y="8"/>
                      <a:pt x="0" y="10"/>
                      <a:pt x="0" y="11"/>
                    </a:cubicBezTo>
                    <a:cubicBezTo>
                      <a:pt x="0" y="13"/>
                      <a:pt x="1" y="15"/>
                      <a:pt x="3"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7" name="Freeform 681">
                <a:extLst>
                  <a:ext uri="{FF2B5EF4-FFF2-40B4-BE49-F238E27FC236}">
                    <a16:creationId xmlns:a16="http://schemas.microsoft.com/office/drawing/2014/main" id="{2C86886A-CB1D-484F-9317-FCA75892CF09}"/>
                  </a:ext>
                </a:extLst>
              </p:cNvPr>
              <p:cNvSpPr>
                <a:spLocks/>
              </p:cNvSpPr>
              <p:nvPr/>
            </p:nvSpPr>
            <p:spPr bwMode="auto">
              <a:xfrm>
                <a:off x="4950" y="4361"/>
                <a:ext cx="146" cy="11"/>
              </a:xfrm>
              <a:custGeom>
                <a:avLst/>
                <a:gdLst>
                  <a:gd name="T0" fmla="*/ 257 w 258"/>
                  <a:gd name="T1" fmla="*/ 0 h 21"/>
                  <a:gd name="T2" fmla="*/ 0 w 258"/>
                  <a:gd name="T3" fmla="*/ 15 h 21"/>
                  <a:gd name="T4" fmla="*/ 1 w 258"/>
                  <a:gd name="T5" fmla="*/ 21 h 21"/>
                  <a:gd name="T6" fmla="*/ 258 w 258"/>
                  <a:gd name="T7" fmla="*/ 6 h 21"/>
                </a:gdLst>
                <a:ahLst/>
                <a:cxnLst>
                  <a:cxn ang="0">
                    <a:pos x="T0" y="T1"/>
                  </a:cxn>
                  <a:cxn ang="0">
                    <a:pos x="T2" y="T3"/>
                  </a:cxn>
                  <a:cxn ang="0">
                    <a:pos x="T4" y="T5"/>
                  </a:cxn>
                  <a:cxn ang="0">
                    <a:pos x="T6" y="T7"/>
                  </a:cxn>
                </a:cxnLst>
                <a:rect l="0" t="0" r="r" b="b"/>
                <a:pathLst>
                  <a:path w="258" h="21">
                    <a:moveTo>
                      <a:pt x="257" y="0"/>
                    </a:moveTo>
                    <a:lnTo>
                      <a:pt x="0" y="15"/>
                    </a:lnTo>
                    <a:lnTo>
                      <a:pt x="1" y="21"/>
                    </a:lnTo>
                    <a:lnTo>
                      <a:pt x="25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8" name="Freeform 682">
                <a:extLst>
                  <a:ext uri="{FF2B5EF4-FFF2-40B4-BE49-F238E27FC236}">
                    <a16:creationId xmlns:a16="http://schemas.microsoft.com/office/drawing/2014/main" id="{9038FB80-F70A-49E2-9CD2-9C6652743C92}"/>
                  </a:ext>
                </a:extLst>
              </p:cNvPr>
              <p:cNvSpPr>
                <a:spLocks/>
              </p:cNvSpPr>
              <p:nvPr/>
            </p:nvSpPr>
            <p:spPr bwMode="auto">
              <a:xfrm>
                <a:off x="4951" y="4511"/>
                <a:ext cx="145" cy="8"/>
              </a:xfrm>
              <a:custGeom>
                <a:avLst/>
                <a:gdLst>
                  <a:gd name="T0" fmla="*/ 0 w 256"/>
                  <a:gd name="T1" fmla="*/ 14 h 14"/>
                  <a:gd name="T2" fmla="*/ 256 w 256"/>
                  <a:gd name="T3" fmla="*/ 7 h 14"/>
                  <a:gd name="T4" fmla="*/ 256 w 256"/>
                  <a:gd name="T5" fmla="*/ 0 h 14"/>
                  <a:gd name="T6" fmla="*/ 0 w 256"/>
                  <a:gd name="T7" fmla="*/ 7 h 14"/>
                </a:gdLst>
                <a:ahLst/>
                <a:cxnLst>
                  <a:cxn ang="0">
                    <a:pos x="T0" y="T1"/>
                  </a:cxn>
                  <a:cxn ang="0">
                    <a:pos x="T2" y="T3"/>
                  </a:cxn>
                  <a:cxn ang="0">
                    <a:pos x="T4" y="T5"/>
                  </a:cxn>
                  <a:cxn ang="0">
                    <a:pos x="T6" y="T7"/>
                  </a:cxn>
                </a:cxnLst>
                <a:rect l="0" t="0" r="r" b="b"/>
                <a:pathLst>
                  <a:path w="256" h="14">
                    <a:moveTo>
                      <a:pt x="0" y="14"/>
                    </a:moveTo>
                    <a:lnTo>
                      <a:pt x="256" y="7"/>
                    </a:lnTo>
                    <a:lnTo>
                      <a:pt x="256"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89" name="Freeform 683">
                <a:extLst>
                  <a:ext uri="{FF2B5EF4-FFF2-40B4-BE49-F238E27FC236}">
                    <a16:creationId xmlns:a16="http://schemas.microsoft.com/office/drawing/2014/main" id="{9382A9C8-32B3-437E-B02D-04BD060A7647}"/>
                  </a:ext>
                </a:extLst>
              </p:cNvPr>
              <p:cNvSpPr>
                <a:spLocks/>
              </p:cNvSpPr>
              <p:nvPr/>
            </p:nvSpPr>
            <p:spPr bwMode="auto">
              <a:xfrm>
                <a:off x="4326" y="4462"/>
                <a:ext cx="4" cy="115"/>
              </a:xfrm>
              <a:custGeom>
                <a:avLst/>
                <a:gdLst>
                  <a:gd name="T0" fmla="*/ 0 w 7"/>
                  <a:gd name="T1" fmla="*/ 0 h 204"/>
                  <a:gd name="T2" fmla="*/ 0 w 7"/>
                  <a:gd name="T3" fmla="*/ 204 h 204"/>
                  <a:gd name="T4" fmla="*/ 7 w 7"/>
                  <a:gd name="T5" fmla="*/ 204 h 204"/>
                  <a:gd name="T6" fmla="*/ 7 w 7"/>
                  <a:gd name="T7" fmla="*/ 0 h 204"/>
                </a:gdLst>
                <a:ahLst/>
                <a:cxnLst>
                  <a:cxn ang="0">
                    <a:pos x="T0" y="T1"/>
                  </a:cxn>
                  <a:cxn ang="0">
                    <a:pos x="T2" y="T3"/>
                  </a:cxn>
                  <a:cxn ang="0">
                    <a:pos x="T4" y="T5"/>
                  </a:cxn>
                  <a:cxn ang="0">
                    <a:pos x="T6" y="T7"/>
                  </a:cxn>
                </a:cxnLst>
                <a:rect l="0" t="0" r="r" b="b"/>
                <a:pathLst>
                  <a:path w="7" h="204">
                    <a:moveTo>
                      <a:pt x="0" y="0"/>
                    </a:moveTo>
                    <a:lnTo>
                      <a:pt x="0" y="204"/>
                    </a:lnTo>
                    <a:lnTo>
                      <a:pt x="7" y="20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0" name="Freeform 684">
                <a:extLst>
                  <a:ext uri="{FF2B5EF4-FFF2-40B4-BE49-F238E27FC236}">
                    <a16:creationId xmlns:a16="http://schemas.microsoft.com/office/drawing/2014/main" id="{A1EA8753-27D8-4BD7-B227-D4EBA2351B65}"/>
                  </a:ext>
                </a:extLst>
              </p:cNvPr>
              <p:cNvSpPr>
                <a:spLocks/>
              </p:cNvSpPr>
              <p:nvPr/>
            </p:nvSpPr>
            <p:spPr bwMode="auto">
              <a:xfrm>
                <a:off x="4356" y="4558"/>
                <a:ext cx="4" cy="16"/>
              </a:xfrm>
              <a:custGeom>
                <a:avLst/>
                <a:gdLst>
                  <a:gd name="T0" fmla="*/ 0 w 7"/>
                  <a:gd name="T1" fmla="*/ 0 h 28"/>
                  <a:gd name="T2" fmla="*/ 0 w 7"/>
                  <a:gd name="T3" fmla="*/ 28 h 28"/>
                  <a:gd name="T4" fmla="*/ 7 w 7"/>
                  <a:gd name="T5" fmla="*/ 28 h 28"/>
                  <a:gd name="T6" fmla="*/ 7 w 7"/>
                  <a:gd name="T7" fmla="*/ 0 h 28"/>
                </a:gdLst>
                <a:ahLst/>
                <a:cxnLst>
                  <a:cxn ang="0">
                    <a:pos x="T0" y="T1"/>
                  </a:cxn>
                  <a:cxn ang="0">
                    <a:pos x="T2" y="T3"/>
                  </a:cxn>
                  <a:cxn ang="0">
                    <a:pos x="T4" y="T5"/>
                  </a:cxn>
                  <a:cxn ang="0">
                    <a:pos x="T6" y="T7"/>
                  </a:cxn>
                </a:cxnLst>
                <a:rect l="0" t="0" r="r" b="b"/>
                <a:pathLst>
                  <a:path w="7" h="28">
                    <a:moveTo>
                      <a:pt x="0" y="0"/>
                    </a:moveTo>
                    <a:lnTo>
                      <a:pt x="0" y="28"/>
                    </a:lnTo>
                    <a:lnTo>
                      <a:pt x="7" y="2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1" name="Freeform 685">
                <a:extLst>
                  <a:ext uri="{FF2B5EF4-FFF2-40B4-BE49-F238E27FC236}">
                    <a16:creationId xmlns:a16="http://schemas.microsoft.com/office/drawing/2014/main" id="{0A92C047-67C9-468E-B9AF-2B02B546A306}"/>
                  </a:ext>
                </a:extLst>
              </p:cNvPr>
              <p:cNvSpPr>
                <a:spLocks/>
              </p:cNvSpPr>
              <p:nvPr/>
            </p:nvSpPr>
            <p:spPr bwMode="auto">
              <a:xfrm>
                <a:off x="4356" y="4438"/>
                <a:ext cx="4" cy="52"/>
              </a:xfrm>
              <a:custGeom>
                <a:avLst/>
                <a:gdLst>
                  <a:gd name="T0" fmla="*/ 0 w 7"/>
                  <a:gd name="T1" fmla="*/ 0 h 92"/>
                  <a:gd name="T2" fmla="*/ 0 w 7"/>
                  <a:gd name="T3" fmla="*/ 92 h 92"/>
                  <a:gd name="T4" fmla="*/ 7 w 7"/>
                  <a:gd name="T5" fmla="*/ 92 h 92"/>
                  <a:gd name="T6" fmla="*/ 7 w 7"/>
                  <a:gd name="T7" fmla="*/ 0 h 92"/>
                </a:gdLst>
                <a:ahLst/>
                <a:cxnLst>
                  <a:cxn ang="0">
                    <a:pos x="T0" y="T1"/>
                  </a:cxn>
                  <a:cxn ang="0">
                    <a:pos x="T2" y="T3"/>
                  </a:cxn>
                  <a:cxn ang="0">
                    <a:pos x="T4" y="T5"/>
                  </a:cxn>
                  <a:cxn ang="0">
                    <a:pos x="T6" y="T7"/>
                  </a:cxn>
                </a:cxnLst>
                <a:rect l="0" t="0" r="r" b="b"/>
                <a:pathLst>
                  <a:path w="7" h="92">
                    <a:moveTo>
                      <a:pt x="0" y="0"/>
                    </a:moveTo>
                    <a:lnTo>
                      <a:pt x="0" y="92"/>
                    </a:lnTo>
                    <a:lnTo>
                      <a:pt x="7" y="9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2" name="Freeform 686">
                <a:extLst>
                  <a:ext uri="{FF2B5EF4-FFF2-40B4-BE49-F238E27FC236}">
                    <a16:creationId xmlns:a16="http://schemas.microsoft.com/office/drawing/2014/main" id="{EE4CFFE7-0EEB-4631-81F7-70237AC1B946}"/>
                  </a:ext>
                </a:extLst>
              </p:cNvPr>
              <p:cNvSpPr>
                <a:spLocks/>
              </p:cNvSpPr>
              <p:nvPr/>
            </p:nvSpPr>
            <p:spPr bwMode="auto">
              <a:xfrm>
                <a:off x="4386" y="4438"/>
                <a:ext cx="3" cy="134"/>
              </a:xfrm>
              <a:custGeom>
                <a:avLst/>
                <a:gdLst>
                  <a:gd name="T0" fmla="*/ 0 w 6"/>
                  <a:gd name="T1" fmla="*/ 4 h 237"/>
                  <a:gd name="T2" fmla="*/ 0 w 6"/>
                  <a:gd name="T3" fmla="*/ 233 h 237"/>
                  <a:gd name="T4" fmla="*/ 3 w 6"/>
                  <a:gd name="T5" fmla="*/ 237 h 237"/>
                  <a:gd name="T6" fmla="*/ 6 w 6"/>
                  <a:gd name="T7" fmla="*/ 233 h 237"/>
                  <a:gd name="T8" fmla="*/ 6 w 6"/>
                  <a:gd name="T9" fmla="*/ 4 h 237"/>
                  <a:gd name="T10" fmla="*/ 3 w 6"/>
                  <a:gd name="T11" fmla="*/ 0 h 237"/>
                  <a:gd name="T12" fmla="*/ 0 w 6"/>
                  <a:gd name="T13" fmla="*/ 4 h 237"/>
                </a:gdLst>
                <a:ahLst/>
                <a:cxnLst>
                  <a:cxn ang="0">
                    <a:pos x="T0" y="T1"/>
                  </a:cxn>
                  <a:cxn ang="0">
                    <a:pos x="T2" y="T3"/>
                  </a:cxn>
                  <a:cxn ang="0">
                    <a:pos x="T4" y="T5"/>
                  </a:cxn>
                  <a:cxn ang="0">
                    <a:pos x="T6" y="T7"/>
                  </a:cxn>
                  <a:cxn ang="0">
                    <a:pos x="T8" y="T9"/>
                  </a:cxn>
                  <a:cxn ang="0">
                    <a:pos x="T10" y="T11"/>
                  </a:cxn>
                  <a:cxn ang="0">
                    <a:pos x="T12" y="T13"/>
                  </a:cxn>
                </a:cxnLst>
                <a:rect l="0" t="0" r="r" b="b"/>
                <a:pathLst>
                  <a:path w="6" h="237">
                    <a:moveTo>
                      <a:pt x="0" y="4"/>
                    </a:moveTo>
                    <a:lnTo>
                      <a:pt x="0" y="233"/>
                    </a:lnTo>
                    <a:cubicBezTo>
                      <a:pt x="0" y="235"/>
                      <a:pt x="1" y="237"/>
                      <a:pt x="3" y="237"/>
                    </a:cubicBezTo>
                    <a:cubicBezTo>
                      <a:pt x="5" y="237"/>
                      <a:pt x="6" y="235"/>
                      <a:pt x="6" y="233"/>
                    </a:cubicBezTo>
                    <a:lnTo>
                      <a:pt x="6" y="4"/>
                    </a:lnTo>
                    <a:cubicBezTo>
                      <a:pt x="6" y="2"/>
                      <a:pt x="5" y="0"/>
                      <a:pt x="3" y="0"/>
                    </a:cubicBezTo>
                    <a:cubicBezTo>
                      <a:pt x="1" y="0"/>
                      <a:pt x="0" y="2"/>
                      <a:pt x="0"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3" name="Freeform 687">
                <a:extLst>
                  <a:ext uri="{FF2B5EF4-FFF2-40B4-BE49-F238E27FC236}">
                    <a16:creationId xmlns:a16="http://schemas.microsoft.com/office/drawing/2014/main" id="{8A9C1B88-92C5-410E-B251-E24638C1EEF8}"/>
                  </a:ext>
                </a:extLst>
              </p:cNvPr>
              <p:cNvSpPr>
                <a:spLocks/>
              </p:cNvSpPr>
              <p:nvPr/>
            </p:nvSpPr>
            <p:spPr bwMode="auto">
              <a:xfrm>
                <a:off x="4404" y="4432"/>
                <a:ext cx="13" cy="6"/>
              </a:xfrm>
              <a:custGeom>
                <a:avLst/>
                <a:gdLst>
                  <a:gd name="T0" fmla="*/ 4 w 23"/>
                  <a:gd name="T1" fmla="*/ 10 h 10"/>
                  <a:gd name="T2" fmla="*/ 21 w 23"/>
                  <a:gd name="T3" fmla="*/ 7 h 10"/>
                  <a:gd name="T4" fmla="*/ 23 w 23"/>
                  <a:gd name="T5" fmla="*/ 3 h 10"/>
                  <a:gd name="T6" fmla="*/ 19 w 23"/>
                  <a:gd name="T7" fmla="*/ 1 h 10"/>
                  <a:gd name="T8" fmla="*/ 3 w 23"/>
                  <a:gd name="T9" fmla="*/ 3 h 10"/>
                  <a:gd name="T10" fmla="*/ 1 w 23"/>
                  <a:gd name="T11" fmla="*/ 7 h 10"/>
                  <a:gd name="T12" fmla="*/ 4 w 2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3" h="10">
                    <a:moveTo>
                      <a:pt x="4" y="10"/>
                    </a:moveTo>
                    <a:lnTo>
                      <a:pt x="21" y="7"/>
                    </a:lnTo>
                    <a:cubicBezTo>
                      <a:pt x="22" y="7"/>
                      <a:pt x="23" y="5"/>
                      <a:pt x="23" y="3"/>
                    </a:cubicBezTo>
                    <a:cubicBezTo>
                      <a:pt x="23" y="1"/>
                      <a:pt x="21" y="0"/>
                      <a:pt x="19" y="1"/>
                    </a:cubicBezTo>
                    <a:lnTo>
                      <a:pt x="3" y="3"/>
                    </a:lnTo>
                    <a:cubicBezTo>
                      <a:pt x="1" y="4"/>
                      <a:pt x="0" y="5"/>
                      <a:pt x="1" y="7"/>
                    </a:cubicBezTo>
                    <a:cubicBezTo>
                      <a:pt x="1" y="9"/>
                      <a:pt x="3" y="10"/>
                      <a:pt x="4"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4" name="Freeform 688">
                <a:extLst>
                  <a:ext uri="{FF2B5EF4-FFF2-40B4-BE49-F238E27FC236}">
                    <a16:creationId xmlns:a16="http://schemas.microsoft.com/office/drawing/2014/main" id="{3D9FC4C8-1F55-4563-80DA-3875FF2C8468}"/>
                  </a:ext>
                </a:extLst>
              </p:cNvPr>
              <p:cNvSpPr>
                <a:spLocks/>
              </p:cNvSpPr>
              <p:nvPr/>
            </p:nvSpPr>
            <p:spPr bwMode="auto">
              <a:xfrm>
                <a:off x="4343" y="4437"/>
                <a:ext cx="47" cy="11"/>
              </a:xfrm>
              <a:custGeom>
                <a:avLst/>
                <a:gdLst>
                  <a:gd name="T0" fmla="*/ 4 w 83"/>
                  <a:gd name="T1" fmla="*/ 20 h 20"/>
                  <a:gd name="T2" fmla="*/ 80 w 83"/>
                  <a:gd name="T3" fmla="*/ 7 h 20"/>
                  <a:gd name="T4" fmla="*/ 82 w 83"/>
                  <a:gd name="T5" fmla="*/ 3 h 20"/>
                  <a:gd name="T6" fmla="*/ 79 w 83"/>
                  <a:gd name="T7" fmla="*/ 0 h 20"/>
                  <a:gd name="T8" fmla="*/ 3 w 83"/>
                  <a:gd name="T9" fmla="*/ 13 h 20"/>
                  <a:gd name="T10" fmla="*/ 0 w 83"/>
                  <a:gd name="T11" fmla="*/ 17 h 20"/>
                  <a:gd name="T12" fmla="*/ 4 w 8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3" h="20">
                    <a:moveTo>
                      <a:pt x="4" y="20"/>
                    </a:moveTo>
                    <a:lnTo>
                      <a:pt x="80" y="7"/>
                    </a:lnTo>
                    <a:cubicBezTo>
                      <a:pt x="82" y="6"/>
                      <a:pt x="83" y="5"/>
                      <a:pt x="82" y="3"/>
                    </a:cubicBezTo>
                    <a:cubicBezTo>
                      <a:pt x="82" y="1"/>
                      <a:pt x="80" y="0"/>
                      <a:pt x="79" y="0"/>
                    </a:cubicBezTo>
                    <a:lnTo>
                      <a:pt x="3" y="13"/>
                    </a:lnTo>
                    <a:cubicBezTo>
                      <a:pt x="1" y="14"/>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5" name="Freeform 689">
                <a:extLst>
                  <a:ext uri="{FF2B5EF4-FFF2-40B4-BE49-F238E27FC236}">
                    <a16:creationId xmlns:a16="http://schemas.microsoft.com/office/drawing/2014/main" id="{089919FC-78F0-449A-85E8-AAFA4F06A434}"/>
                  </a:ext>
                </a:extLst>
              </p:cNvPr>
              <p:cNvSpPr>
                <a:spLocks/>
              </p:cNvSpPr>
              <p:nvPr/>
            </p:nvSpPr>
            <p:spPr bwMode="auto">
              <a:xfrm>
                <a:off x="4301" y="4448"/>
                <a:ext cx="26" cy="8"/>
              </a:xfrm>
              <a:custGeom>
                <a:avLst/>
                <a:gdLst>
                  <a:gd name="T0" fmla="*/ 4 w 46"/>
                  <a:gd name="T1" fmla="*/ 14 h 14"/>
                  <a:gd name="T2" fmla="*/ 43 w 46"/>
                  <a:gd name="T3" fmla="*/ 7 h 14"/>
                  <a:gd name="T4" fmla="*/ 46 w 46"/>
                  <a:gd name="T5" fmla="*/ 3 h 14"/>
                  <a:gd name="T6" fmla="*/ 42 w 46"/>
                  <a:gd name="T7" fmla="*/ 0 h 14"/>
                  <a:gd name="T8" fmla="*/ 3 w 46"/>
                  <a:gd name="T9" fmla="*/ 7 h 14"/>
                  <a:gd name="T10" fmla="*/ 0 w 46"/>
                  <a:gd name="T11" fmla="*/ 11 h 14"/>
                  <a:gd name="T12" fmla="*/ 4 w 4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6" h="14">
                    <a:moveTo>
                      <a:pt x="4" y="14"/>
                    </a:moveTo>
                    <a:lnTo>
                      <a:pt x="43" y="7"/>
                    </a:lnTo>
                    <a:cubicBezTo>
                      <a:pt x="45" y="7"/>
                      <a:pt x="46" y="5"/>
                      <a:pt x="46" y="3"/>
                    </a:cubicBezTo>
                    <a:cubicBezTo>
                      <a:pt x="45" y="1"/>
                      <a:pt x="44" y="0"/>
                      <a:pt x="42" y="0"/>
                    </a:cubicBezTo>
                    <a:lnTo>
                      <a:pt x="3" y="7"/>
                    </a:lnTo>
                    <a:cubicBezTo>
                      <a:pt x="1" y="8"/>
                      <a:pt x="0" y="9"/>
                      <a:pt x="0" y="11"/>
                    </a:cubicBezTo>
                    <a:cubicBezTo>
                      <a:pt x="0"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6" name="Freeform 690">
                <a:extLst>
                  <a:ext uri="{FF2B5EF4-FFF2-40B4-BE49-F238E27FC236}">
                    <a16:creationId xmlns:a16="http://schemas.microsoft.com/office/drawing/2014/main" id="{7EDFF2F4-E33F-4A17-B2A6-E4122079053D}"/>
                  </a:ext>
                </a:extLst>
              </p:cNvPr>
              <p:cNvSpPr>
                <a:spLocks/>
              </p:cNvSpPr>
              <p:nvPr/>
            </p:nvSpPr>
            <p:spPr bwMode="auto">
              <a:xfrm>
                <a:off x="4409" y="4438"/>
                <a:ext cx="9" cy="5"/>
              </a:xfrm>
              <a:custGeom>
                <a:avLst/>
                <a:gdLst>
                  <a:gd name="T0" fmla="*/ 4 w 16"/>
                  <a:gd name="T1" fmla="*/ 8 h 8"/>
                  <a:gd name="T2" fmla="*/ 13 w 16"/>
                  <a:gd name="T3" fmla="*/ 7 h 8"/>
                  <a:gd name="T4" fmla="*/ 15 w 16"/>
                  <a:gd name="T5" fmla="*/ 3 h 8"/>
                  <a:gd name="T6" fmla="*/ 12 w 16"/>
                  <a:gd name="T7" fmla="*/ 0 h 8"/>
                  <a:gd name="T8" fmla="*/ 3 w 16"/>
                  <a:gd name="T9" fmla="*/ 1 h 8"/>
                  <a:gd name="T10" fmla="*/ 0 w 16"/>
                  <a:gd name="T11" fmla="*/ 5 h 8"/>
                  <a:gd name="T12" fmla="*/ 4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4" y="8"/>
                    </a:moveTo>
                    <a:lnTo>
                      <a:pt x="13" y="7"/>
                    </a:lnTo>
                    <a:cubicBezTo>
                      <a:pt x="14" y="6"/>
                      <a:pt x="16" y="5"/>
                      <a:pt x="15" y="3"/>
                    </a:cubicBezTo>
                    <a:cubicBezTo>
                      <a:pt x="15" y="1"/>
                      <a:pt x="13" y="0"/>
                      <a:pt x="12" y="0"/>
                    </a:cubicBezTo>
                    <a:lnTo>
                      <a:pt x="3" y="1"/>
                    </a:lnTo>
                    <a:cubicBezTo>
                      <a:pt x="1" y="2"/>
                      <a:pt x="0" y="3"/>
                      <a:pt x="0" y="5"/>
                    </a:cubicBezTo>
                    <a:cubicBezTo>
                      <a:pt x="1" y="7"/>
                      <a:pt x="2" y="8"/>
                      <a:pt x="4"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7" name="Freeform 691">
                <a:extLst>
                  <a:ext uri="{FF2B5EF4-FFF2-40B4-BE49-F238E27FC236}">
                    <a16:creationId xmlns:a16="http://schemas.microsoft.com/office/drawing/2014/main" id="{E049D18B-E8AE-4746-B7EA-0A3C6307D17F}"/>
                  </a:ext>
                </a:extLst>
              </p:cNvPr>
              <p:cNvSpPr>
                <a:spLocks/>
              </p:cNvSpPr>
              <p:nvPr/>
            </p:nvSpPr>
            <p:spPr bwMode="auto">
              <a:xfrm>
                <a:off x="4344" y="4442"/>
                <a:ext cx="50" cy="12"/>
              </a:xfrm>
              <a:custGeom>
                <a:avLst/>
                <a:gdLst>
                  <a:gd name="T0" fmla="*/ 4 w 88"/>
                  <a:gd name="T1" fmla="*/ 19 h 20"/>
                  <a:gd name="T2" fmla="*/ 85 w 88"/>
                  <a:gd name="T3" fmla="*/ 6 h 20"/>
                  <a:gd name="T4" fmla="*/ 88 w 88"/>
                  <a:gd name="T5" fmla="*/ 3 h 20"/>
                  <a:gd name="T6" fmla="*/ 84 w 88"/>
                  <a:gd name="T7" fmla="*/ 0 h 20"/>
                  <a:gd name="T8" fmla="*/ 3 w 88"/>
                  <a:gd name="T9" fmla="*/ 13 h 20"/>
                  <a:gd name="T10" fmla="*/ 1 w 88"/>
                  <a:gd name="T11" fmla="*/ 17 h 20"/>
                  <a:gd name="T12" fmla="*/ 4 w 88"/>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88" h="20">
                    <a:moveTo>
                      <a:pt x="4" y="19"/>
                    </a:moveTo>
                    <a:lnTo>
                      <a:pt x="85" y="6"/>
                    </a:lnTo>
                    <a:cubicBezTo>
                      <a:pt x="87" y="6"/>
                      <a:pt x="88" y="4"/>
                      <a:pt x="88" y="3"/>
                    </a:cubicBezTo>
                    <a:cubicBezTo>
                      <a:pt x="88" y="1"/>
                      <a:pt x="86" y="0"/>
                      <a:pt x="84" y="0"/>
                    </a:cubicBezTo>
                    <a:lnTo>
                      <a:pt x="3" y="13"/>
                    </a:lnTo>
                    <a:cubicBezTo>
                      <a:pt x="2" y="13"/>
                      <a:pt x="0" y="15"/>
                      <a:pt x="1" y="17"/>
                    </a:cubicBezTo>
                    <a:cubicBezTo>
                      <a:pt x="1" y="19"/>
                      <a:pt x="3"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8" name="Freeform 692">
                <a:extLst>
                  <a:ext uri="{FF2B5EF4-FFF2-40B4-BE49-F238E27FC236}">
                    <a16:creationId xmlns:a16="http://schemas.microsoft.com/office/drawing/2014/main" id="{44570C9A-0457-4604-B36E-5D8C348424EF}"/>
                  </a:ext>
                </a:extLst>
              </p:cNvPr>
              <p:cNvSpPr>
                <a:spLocks/>
              </p:cNvSpPr>
              <p:nvPr/>
            </p:nvSpPr>
            <p:spPr bwMode="auto">
              <a:xfrm>
                <a:off x="4300" y="4452"/>
                <a:ext cx="28" cy="8"/>
              </a:xfrm>
              <a:custGeom>
                <a:avLst/>
                <a:gdLst>
                  <a:gd name="T0" fmla="*/ 4 w 49"/>
                  <a:gd name="T1" fmla="*/ 14 h 14"/>
                  <a:gd name="T2" fmla="*/ 46 w 49"/>
                  <a:gd name="T3" fmla="*/ 7 h 14"/>
                  <a:gd name="T4" fmla="*/ 49 w 49"/>
                  <a:gd name="T5" fmla="*/ 3 h 14"/>
                  <a:gd name="T6" fmla="*/ 45 w 49"/>
                  <a:gd name="T7" fmla="*/ 1 h 14"/>
                  <a:gd name="T8" fmla="*/ 3 w 49"/>
                  <a:gd name="T9" fmla="*/ 8 h 14"/>
                  <a:gd name="T10" fmla="*/ 1 w 49"/>
                  <a:gd name="T11" fmla="*/ 11 h 14"/>
                  <a:gd name="T12" fmla="*/ 4 w 4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9" h="14">
                    <a:moveTo>
                      <a:pt x="4" y="14"/>
                    </a:moveTo>
                    <a:lnTo>
                      <a:pt x="46" y="7"/>
                    </a:lnTo>
                    <a:cubicBezTo>
                      <a:pt x="48" y="7"/>
                      <a:pt x="49" y="5"/>
                      <a:pt x="49" y="3"/>
                    </a:cubicBezTo>
                    <a:cubicBezTo>
                      <a:pt x="49" y="2"/>
                      <a:pt x="47" y="0"/>
                      <a:pt x="45" y="1"/>
                    </a:cubicBezTo>
                    <a:lnTo>
                      <a:pt x="3" y="8"/>
                    </a:lnTo>
                    <a:cubicBezTo>
                      <a:pt x="2" y="8"/>
                      <a:pt x="0" y="9"/>
                      <a:pt x="1" y="11"/>
                    </a:cubicBezTo>
                    <a:cubicBezTo>
                      <a:pt x="1" y="13"/>
                      <a:pt x="3"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99" name="Freeform 693">
                <a:extLst>
                  <a:ext uri="{FF2B5EF4-FFF2-40B4-BE49-F238E27FC236}">
                    <a16:creationId xmlns:a16="http://schemas.microsoft.com/office/drawing/2014/main" id="{05637F0A-D087-427A-AA2E-775D51D24134}"/>
                  </a:ext>
                </a:extLst>
              </p:cNvPr>
              <p:cNvSpPr>
                <a:spLocks/>
              </p:cNvSpPr>
              <p:nvPr/>
            </p:nvSpPr>
            <p:spPr bwMode="auto">
              <a:xfrm>
                <a:off x="4346" y="4447"/>
                <a:ext cx="52" cy="11"/>
              </a:xfrm>
              <a:custGeom>
                <a:avLst/>
                <a:gdLst>
                  <a:gd name="T0" fmla="*/ 4 w 93"/>
                  <a:gd name="T1" fmla="*/ 20 h 20"/>
                  <a:gd name="T2" fmla="*/ 90 w 93"/>
                  <a:gd name="T3" fmla="*/ 7 h 20"/>
                  <a:gd name="T4" fmla="*/ 93 w 93"/>
                  <a:gd name="T5" fmla="*/ 3 h 20"/>
                  <a:gd name="T6" fmla="*/ 89 w 93"/>
                  <a:gd name="T7" fmla="*/ 0 h 20"/>
                  <a:gd name="T8" fmla="*/ 3 w 93"/>
                  <a:gd name="T9" fmla="*/ 14 h 20"/>
                  <a:gd name="T10" fmla="*/ 1 w 93"/>
                  <a:gd name="T11" fmla="*/ 17 h 20"/>
                  <a:gd name="T12" fmla="*/ 4 w 9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3" h="20">
                    <a:moveTo>
                      <a:pt x="4" y="20"/>
                    </a:moveTo>
                    <a:lnTo>
                      <a:pt x="90" y="7"/>
                    </a:lnTo>
                    <a:cubicBezTo>
                      <a:pt x="92" y="6"/>
                      <a:pt x="93" y="5"/>
                      <a:pt x="93" y="3"/>
                    </a:cubicBezTo>
                    <a:cubicBezTo>
                      <a:pt x="93" y="1"/>
                      <a:pt x="91" y="0"/>
                      <a:pt x="89" y="0"/>
                    </a:cubicBezTo>
                    <a:lnTo>
                      <a:pt x="3" y="14"/>
                    </a:lnTo>
                    <a:cubicBezTo>
                      <a:pt x="2" y="14"/>
                      <a:pt x="0" y="16"/>
                      <a:pt x="1" y="17"/>
                    </a:cubicBezTo>
                    <a:cubicBezTo>
                      <a:pt x="1" y="19"/>
                      <a:pt x="3"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0" name="Freeform 694">
                <a:extLst>
                  <a:ext uri="{FF2B5EF4-FFF2-40B4-BE49-F238E27FC236}">
                    <a16:creationId xmlns:a16="http://schemas.microsoft.com/office/drawing/2014/main" id="{0D990C88-43E7-4389-8F03-6526889C4222}"/>
                  </a:ext>
                </a:extLst>
              </p:cNvPr>
              <p:cNvSpPr>
                <a:spLocks/>
              </p:cNvSpPr>
              <p:nvPr/>
            </p:nvSpPr>
            <p:spPr bwMode="auto">
              <a:xfrm>
                <a:off x="4300" y="4458"/>
                <a:ext cx="30" cy="8"/>
              </a:xfrm>
              <a:custGeom>
                <a:avLst/>
                <a:gdLst>
                  <a:gd name="T0" fmla="*/ 4 w 52"/>
                  <a:gd name="T1" fmla="*/ 14 h 14"/>
                  <a:gd name="T2" fmla="*/ 49 w 52"/>
                  <a:gd name="T3" fmla="*/ 7 h 14"/>
                  <a:gd name="T4" fmla="*/ 52 w 52"/>
                  <a:gd name="T5" fmla="*/ 3 h 14"/>
                  <a:gd name="T6" fmla="*/ 48 w 52"/>
                  <a:gd name="T7" fmla="*/ 0 h 14"/>
                  <a:gd name="T8" fmla="*/ 3 w 52"/>
                  <a:gd name="T9" fmla="*/ 7 h 14"/>
                  <a:gd name="T10" fmla="*/ 1 w 52"/>
                  <a:gd name="T11" fmla="*/ 11 h 14"/>
                  <a:gd name="T12" fmla="*/ 4 w 5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2" h="14">
                    <a:moveTo>
                      <a:pt x="4" y="14"/>
                    </a:moveTo>
                    <a:lnTo>
                      <a:pt x="49" y="7"/>
                    </a:lnTo>
                    <a:cubicBezTo>
                      <a:pt x="51" y="6"/>
                      <a:pt x="52" y="5"/>
                      <a:pt x="52" y="3"/>
                    </a:cubicBezTo>
                    <a:cubicBezTo>
                      <a:pt x="52" y="1"/>
                      <a:pt x="50" y="0"/>
                      <a:pt x="48" y="0"/>
                    </a:cubicBezTo>
                    <a:lnTo>
                      <a:pt x="3" y="7"/>
                    </a:lnTo>
                    <a:cubicBezTo>
                      <a:pt x="1" y="8"/>
                      <a:pt x="0" y="9"/>
                      <a:pt x="1"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1" name="Freeform 695">
                <a:extLst>
                  <a:ext uri="{FF2B5EF4-FFF2-40B4-BE49-F238E27FC236}">
                    <a16:creationId xmlns:a16="http://schemas.microsoft.com/office/drawing/2014/main" id="{CE56395D-5790-484A-BC03-723A79C64504}"/>
                  </a:ext>
                </a:extLst>
              </p:cNvPr>
              <p:cNvSpPr>
                <a:spLocks/>
              </p:cNvSpPr>
              <p:nvPr/>
            </p:nvSpPr>
            <p:spPr bwMode="auto">
              <a:xfrm>
                <a:off x="4347" y="4451"/>
                <a:ext cx="56" cy="12"/>
              </a:xfrm>
              <a:custGeom>
                <a:avLst/>
                <a:gdLst>
                  <a:gd name="T0" fmla="*/ 4 w 98"/>
                  <a:gd name="T1" fmla="*/ 21 h 21"/>
                  <a:gd name="T2" fmla="*/ 95 w 98"/>
                  <a:gd name="T3" fmla="*/ 7 h 21"/>
                  <a:gd name="T4" fmla="*/ 98 w 98"/>
                  <a:gd name="T5" fmla="*/ 3 h 21"/>
                  <a:gd name="T6" fmla="*/ 94 w 98"/>
                  <a:gd name="T7" fmla="*/ 1 h 21"/>
                  <a:gd name="T8" fmla="*/ 3 w 98"/>
                  <a:gd name="T9" fmla="*/ 15 h 21"/>
                  <a:gd name="T10" fmla="*/ 0 w 98"/>
                  <a:gd name="T11" fmla="*/ 18 h 21"/>
                  <a:gd name="T12" fmla="*/ 4 w 9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98" h="21">
                    <a:moveTo>
                      <a:pt x="4" y="21"/>
                    </a:moveTo>
                    <a:lnTo>
                      <a:pt x="95" y="7"/>
                    </a:lnTo>
                    <a:cubicBezTo>
                      <a:pt x="97" y="7"/>
                      <a:pt x="98" y="5"/>
                      <a:pt x="98" y="3"/>
                    </a:cubicBezTo>
                    <a:cubicBezTo>
                      <a:pt x="97" y="2"/>
                      <a:pt x="96" y="0"/>
                      <a:pt x="94" y="1"/>
                    </a:cubicBezTo>
                    <a:lnTo>
                      <a:pt x="3" y="15"/>
                    </a:lnTo>
                    <a:cubicBezTo>
                      <a:pt x="1" y="15"/>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2" name="Freeform 696">
                <a:extLst>
                  <a:ext uri="{FF2B5EF4-FFF2-40B4-BE49-F238E27FC236}">
                    <a16:creationId xmlns:a16="http://schemas.microsoft.com/office/drawing/2014/main" id="{2AEBC6AA-0729-4967-9A9A-D5256FDB7648}"/>
                  </a:ext>
                </a:extLst>
              </p:cNvPr>
              <p:cNvSpPr>
                <a:spLocks/>
              </p:cNvSpPr>
              <p:nvPr/>
            </p:nvSpPr>
            <p:spPr bwMode="auto">
              <a:xfrm>
                <a:off x="4300" y="4462"/>
                <a:ext cx="32" cy="9"/>
              </a:xfrm>
              <a:custGeom>
                <a:avLst/>
                <a:gdLst>
                  <a:gd name="T0" fmla="*/ 4 w 56"/>
                  <a:gd name="T1" fmla="*/ 15 h 15"/>
                  <a:gd name="T2" fmla="*/ 53 w 56"/>
                  <a:gd name="T3" fmla="*/ 7 h 15"/>
                  <a:gd name="T4" fmla="*/ 56 w 56"/>
                  <a:gd name="T5" fmla="*/ 4 h 15"/>
                  <a:gd name="T6" fmla="*/ 52 w 56"/>
                  <a:gd name="T7" fmla="*/ 1 h 15"/>
                  <a:gd name="T8" fmla="*/ 3 w 56"/>
                  <a:gd name="T9" fmla="*/ 8 h 15"/>
                  <a:gd name="T10" fmla="*/ 0 w 56"/>
                  <a:gd name="T11" fmla="*/ 12 h 15"/>
                  <a:gd name="T12" fmla="*/ 4 w 56"/>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56" h="15">
                    <a:moveTo>
                      <a:pt x="4" y="15"/>
                    </a:moveTo>
                    <a:lnTo>
                      <a:pt x="53" y="7"/>
                    </a:lnTo>
                    <a:cubicBezTo>
                      <a:pt x="55" y="7"/>
                      <a:pt x="56" y="5"/>
                      <a:pt x="56" y="4"/>
                    </a:cubicBezTo>
                    <a:cubicBezTo>
                      <a:pt x="55" y="2"/>
                      <a:pt x="54" y="0"/>
                      <a:pt x="52" y="1"/>
                    </a:cubicBezTo>
                    <a:lnTo>
                      <a:pt x="3" y="8"/>
                    </a:lnTo>
                    <a:cubicBezTo>
                      <a:pt x="1" y="8"/>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3" name="Freeform 697">
                <a:extLst>
                  <a:ext uri="{FF2B5EF4-FFF2-40B4-BE49-F238E27FC236}">
                    <a16:creationId xmlns:a16="http://schemas.microsoft.com/office/drawing/2014/main" id="{B057C531-CDF3-485A-8FB5-086C40E1A328}"/>
                  </a:ext>
                </a:extLst>
              </p:cNvPr>
              <p:cNvSpPr>
                <a:spLocks/>
              </p:cNvSpPr>
              <p:nvPr/>
            </p:nvSpPr>
            <p:spPr bwMode="auto">
              <a:xfrm>
                <a:off x="4349" y="4456"/>
                <a:ext cx="58" cy="12"/>
              </a:xfrm>
              <a:custGeom>
                <a:avLst/>
                <a:gdLst>
                  <a:gd name="T0" fmla="*/ 4 w 103"/>
                  <a:gd name="T1" fmla="*/ 21 h 21"/>
                  <a:gd name="T2" fmla="*/ 100 w 103"/>
                  <a:gd name="T3" fmla="*/ 7 h 21"/>
                  <a:gd name="T4" fmla="*/ 103 w 103"/>
                  <a:gd name="T5" fmla="*/ 3 h 21"/>
                  <a:gd name="T6" fmla="*/ 99 w 103"/>
                  <a:gd name="T7" fmla="*/ 0 h 21"/>
                  <a:gd name="T8" fmla="*/ 3 w 103"/>
                  <a:gd name="T9" fmla="*/ 14 h 21"/>
                  <a:gd name="T10" fmla="*/ 0 w 103"/>
                  <a:gd name="T11" fmla="*/ 18 h 21"/>
                  <a:gd name="T12" fmla="*/ 4 w 10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3" h="21">
                    <a:moveTo>
                      <a:pt x="4" y="21"/>
                    </a:moveTo>
                    <a:lnTo>
                      <a:pt x="100" y="7"/>
                    </a:lnTo>
                    <a:cubicBezTo>
                      <a:pt x="102" y="7"/>
                      <a:pt x="103" y="5"/>
                      <a:pt x="103" y="3"/>
                    </a:cubicBezTo>
                    <a:cubicBezTo>
                      <a:pt x="102" y="1"/>
                      <a:pt x="101" y="0"/>
                      <a:pt x="99" y="0"/>
                    </a:cubicBezTo>
                    <a:lnTo>
                      <a:pt x="3" y="14"/>
                    </a:lnTo>
                    <a:cubicBezTo>
                      <a:pt x="1" y="15"/>
                      <a:pt x="0" y="16"/>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4" name="Freeform 698">
                <a:extLst>
                  <a:ext uri="{FF2B5EF4-FFF2-40B4-BE49-F238E27FC236}">
                    <a16:creationId xmlns:a16="http://schemas.microsoft.com/office/drawing/2014/main" id="{9A59FF15-AE84-4689-A6BD-3794C75A7AB2}"/>
                  </a:ext>
                </a:extLst>
              </p:cNvPr>
              <p:cNvSpPr>
                <a:spLocks/>
              </p:cNvSpPr>
              <p:nvPr/>
            </p:nvSpPr>
            <p:spPr bwMode="auto">
              <a:xfrm>
                <a:off x="4300" y="4467"/>
                <a:ext cx="33" cy="8"/>
              </a:xfrm>
              <a:custGeom>
                <a:avLst/>
                <a:gdLst>
                  <a:gd name="T0" fmla="*/ 4 w 58"/>
                  <a:gd name="T1" fmla="*/ 14 h 14"/>
                  <a:gd name="T2" fmla="*/ 55 w 58"/>
                  <a:gd name="T3" fmla="*/ 7 h 14"/>
                  <a:gd name="T4" fmla="*/ 58 w 58"/>
                  <a:gd name="T5" fmla="*/ 3 h 14"/>
                  <a:gd name="T6" fmla="*/ 54 w 58"/>
                  <a:gd name="T7" fmla="*/ 0 h 14"/>
                  <a:gd name="T8" fmla="*/ 3 w 58"/>
                  <a:gd name="T9" fmla="*/ 8 h 14"/>
                  <a:gd name="T10" fmla="*/ 0 w 58"/>
                  <a:gd name="T11" fmla="*/ 11 h 14"/>
                  <a:gd name="T12" fmla="*/ 4 w 5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8" h="14">
                    <a:moveTo>
                      <a:pt x="4" y="14"/>
                    </a:moveTo>
                    <a:lnTo>
                      <a:pt x="55" y="7"/>
                    </a:lnTo>
                    <a:cubicBezTo>
                      <a:pt x="57" y="7"/>
                      <a:pt x="58" y="5"/>
                      <a:pt x="58" y="3"/>
                    </a:cubicBezTo>
                    <a:cubicBezTo>
                      <a:pt x="58" y="1"/>
                      <a:pt x="56" y="0"/>
                      <a:pt x="54" y="0"/>
                    </a:cubicBezTo>
                    <a:lnTo>
                      <a:pt x="3" y="8"/>
                    </a:lnTo>
                    <a:cubicBezTo>
                      <a:pt x="1" y="8"/>
                      <a:pt x="0" y="10"/>
                      <a:pt x="0"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5" name="Freeform 699">
                <a:extLst>
                  <a:ext uri="{FF2B5EF4-FFF2-40B4-BE49-F238E27FC236}">
                    <a16:creationId xmlns:a16="http://schemas.microsoft.com/office/drawing/2014/main" id="{67C51A98-E834-491E-8EA0-2C965EC0C568}"/>
                  </a:ext>
                </a:extLst>
              </p:cNvPr>
              <p:cNvSpPr>
                <a:spLocks/>
              </p:cNvSpPr>
              <p:nvPr/>
            </p:nvSpPr>
            <p:spPr bwMode="auto">
              <a:xfrm>
                <a:off x="4351" y="4461"/>
                <a:ext cx="60" cy="12"/>
              </a:xfrm>
              <a:custGeom>
                <a:avLst/>
                <a:gdLst>
                  <a:gd name="T0" fmla="*/ 4 w 107"/>
                  <a:gd name="T1" fmla="*/ 22 h 22"/>
                  <a:gd name="T2" fmla="*/ 104 w 107"/>
                  <a:gd name="T3" fmla="*/ 7 h 22"/>
                  <a:gd name="T4" fmla="*/ 107 w 107"/>
                  <a:gd name="T5" fmla="*/ 3 h 22"/>
                  <a:gd name="T6" fmla="*/ 103 w 107"/>
                  <a:gd name="T7" fmla="*/ 1 h 22"/>
                  <a:gd name="T8" fmla="*/ 3 w 107"/>
                  <a:gd name="T9" fmla="*/ 15 h 22"/>
                  <a:gd name="T10" fmla="*/ 0 w 107"/>
                  <a:gd name="T11" fmla="*/ 19 h 22"/>
                  <a:gd name="T12" fmla="*/ 4 w 107"/>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7" h="22">
                    <a:moveTo>
                      <a:pt x="4" y="22"/>
                    </a:moveTo>
                    <a:lnTo>
                      <a:pt x="104" y="7"/>
                    </a:lnTo>
                    <a:cubicBezTo>
                      <a:pt x="106" y="7"/>
                      <a:pt x="107" y="5"/>
                      <a:pt x="107" y="3"/>
                    </a:cubicBezTo>
                    <a:cubicBezTo>
                      <a:pt x="107" y="2"/>
                      <a:pt x="105" y="0"/>
                      <a:pt x="103" y="1"/>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6" name="Freeform 700">
                <a:extLst>
                  <a:ext uri="{FF2B5EF4-FFF2-40B4-BE49-F238E27FC236}">
                    <a16:creationId xmlns:a16="http://schemas.microsoft.com/office/drawing/2014/main" id="{47ADFFB2-D2AF-4265-8AE6-B394A5D1ADD0}"/>
                  </a:ext>
                </a:extLst>
              </p:cNvPr>
              <p:cNvSpPr>
                <a:spLocks/>
              </p:cNvSpPr>
              <p:nvPr/>
            </p:nvSpPr>
            <p:spPr bwMode="auto">
              <a:xfrm>
                <a:off x="4300" y="4472"/>
                <a:ext cx="34" cy="9"/>
              </a:xfrm>
              <a:custGeom>
                <a:avLst/>
                <a:gdLst>
                  <a:gd name="T0" fmla="*/ 4 w 60"/>
                  <a:gd name="T1" fmla="*/ 14 h 15"/>
                  <a:gd name="T2" fmla="*/ 57 w 60"/>
                  <a:gd name="T3" fmla="*/ 7 h 15"/>
                  <a:gd name="T4" fmla="*/ 60 w 60"/>
                  <a:gd name="T5" fmla="*/ 3 h 15"/>
                  <a:gd name="T6" fmla="*/ 56 w 60"/>
                  <a:gd name="T7" fmla="*/ 0 h 15"/>
                  <a:gd name="T8" fmla="*/ 3 w 60"/>
                  <a:gd name="T9" fmla="*/ 8 h 15"/>
                  <a:gd name="T10" fmla="*/ 0 w 60"/>
                  <a:gd name="T11" fmla="*/ 12 h 15"/>
                  <a:gd name="T12" fmla="*/ 4 w 60"/>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60" h="15">
                    <a:moveTo>
                      <a:pt x="4" y="14"/>
                    </a:moveTo>
                    <a:lnTo>
                      <a:pt x="57" y="7"/>
                    </a:lnTo>
                    <a:cubicBezTo>
                      <a:pt x="59" y="7"/>
                      <a:pt x="60" y="5"/>
                      <a:pt x="60" y="3"/>
                    </a:cubicBezTo>
                    <a:cubicBezTo>
                      <a:pt x="60" y="1"/>
                      <a:pt x="58" y="0"/>
                      <a:pt x="56" y="0"/>
                    </a:cubicBezTo>
                    <a:lnTo>
                      <a:pt x="3" y="8"/>
                    </a:lnTo>
                    <a:cubicBezTo>
                      <a:pt x="1" y="8"/>
                      <a:pt x="0" y="10"/>
                      <a:pt x="0" y="12"/>
                    </a:cubicBezTo>
                    <a:cubicBezTo>
                      <a:pt x="1" y="14"/>
                      <a:pt x="2" y="15"/>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7" name="Freeform 701">
                <a:extLst>
                  <a:ext uri="{FF2B5EF4-FFF2-40B4-BE49-F238E27FC236}">
                    <a16:creationId xmlns:a16="http://schemas.microsoft.com/office/drawing/2014/main" id="{2B2B1FB3-53AE-4C4F-B116-3ED507E7F2BD}"/>
                  </a:ext>
                </a:extLst>
              </p:cNvPr>
              <p:cNvSpPr>
                <a:spLocks/>
              </p:cNvSpPr>
              <p:nvPr/>
            </p:nvSpPr>
            <p:spPr bwMode="auto">
              <a:xfrm>
                <a:off x="4352" y="4466"/>
                <a:ext cx="65" cy="13"/>
              </a:xfrm>
              <a:custGeom>
                <a:avLst/>
                <a:gdLst>
                  <a:gd name="T0" fmla="*/ 4 w 115"/>
                  <a:gd name="T1" fmla="*/ 23 h 23"/>
                  <a:gd name="T2" fmla="*/ 112 w 115"/>
                  <a:gd name="T3" fmla="*/ 7 h 23"/>
                  <a:gd name="T4" fmla="*/ 114 w 115"/>
                  <a:gd name="T5" fmla="*/ 3 h 23"/>
                  <a:gd name="T6" fmla="*/ 111 w 115"/>
                  <a:gd name="T7" fmla="*/ 0 h 23"/>
                  <a:gd name="T8" fmla="*/ 3 w 115"/>
                  <a:gd name="T9" fmla="*/ 16 h 23"/>
                  <a:gd name="T10" fmla="*/ 0 w 115"/>
                  <a:gd name="T11" fmla="*/ 20 h 23"/>
                  <a:gd name="T12" fmla="*/ 4 w 115"/>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115" h="23">
                    <a:moveTo>
                      <a:pt x="4" y="23"/>
                    </a:moveTo>
                    <a:lnTo>
                      <a:pt x="112" y="7"/>
                    </a:lnTo>
                    <a:cubicBezTo>
                      <a:pt x="113" y="7"/>
                      <a:pt x="115" y="5"/>
                      <a:pt x="114" y="3"/>
                    </a:cubicBezTo>
                    <a:cubicBezTo>
                      <a:pt x="114" y="1"/>
                      <a:pt x="112" y="0"/>
                      <a:pt x="111" y="0"/>
                    </a:cubicBezTo>
                    <a:lnTo>
                      <a:pt x="3" y="16"/>
                    </a:lnTo>
                    <a:cubicBezTo>
                      <a:pt x="1" y="16"/>
                      <a:pt x="0" y="18"/>
                      <a:pt x="0" y="20"/>
                    </a:cubicBezTo>
                    <a:cubicBezTo>
                      <a:pt x="1" y="22"/>
                      <a:pt x="2" y="23"/>
                      <a:pt x="4"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8" name="Freeform 702">
                <a:extLst>
                  <a:ext uri="{FF2B5EF4-FFF2-40B4-BE49-F238E27FC236}">
                    <a16:creationId xmlns:a16="http://schemas.microsoft.com/office/drawing/2014/main" id="{31D1508E-7DF3-475F-9703-B4410835F983}"/>
                  </a:ext>
                </a:extLst>
              </p:cNvPr>
              <p:cNvSpPr>
                <a:spLocks/>
              </p:cNvSpPr>
              <p:nvPr/>
            </p:nvSpPr>
            <p:spPr bwMode="auto">
              <a:xfrm>
                <a:off x="4300" y="4477"/>
                <a:ext cx="36" cy="9"/>
              </a:xfrm>
              <a:custGeom>
                <a:avLst/>
                <a:gdLst>
                  <a:gd name="T0" fmla="*/ 4 w 63"/>
                  <a:gd name="T1" fmla="*/ 15 h 15"/>
                  <a:gd name="T2" fmla="*/ 60 w 63"/>
                  <a:gd name="T3" fmla="*/ 7 h 15"/>
                  <a:gd name="T4" fmla="*/ 62 w 63"/>
                  <a:gd name="T5" fmla="*/ 3 h 15"/>
                  <a:gd name="T6" fmla="*/ 59 w 63"/>
                  <a:gd name="T7" fmla="*/ 0 h 15"/>
                  <a:gd name="T8" fmla="*/ 3 w 63"/>
                  <a:gd name="T9" fmla="*/ 8 h 15"/>
                  <a:gd name="T10" fmla="*/ 0 w 63"/>
                  <a:gd name="T11" fmla="*/ 12 h 15"/>
                  <a:gd name="T12" fmla="*/ 4 w 63"/>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3" h="15">
                    <a:moveTo>
                      <a:pt x="4" y="15"/>
                    </a:moveTo>
                    <a:lnTo>
                      <a:pt x="60" y="7"/>
                    </a:lnTo>
                    <a:cubicBezTo>
                      <a:pt x="61" y="7"/>
                      <a:pt x="63" y="5"/>
                      <a:pt x="62" y="3"/>
                    </a:cubicBezTo>
                    <a:cubicBezTo>
                      <a:pt x="62" y="1"/>
                      <a:pt x="60" y="0"/>
                      <a:pt x="59" y="0"/>
                    </a:cubicBezTo>
                    <a:lnTo>
                      <a:pt x="3" y="8"/>
                    </a:lnTo>
                    <a:cubicBezTo>
                      <a:pt x="1" y="9"/>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09" name="Freeform 703">
                <a:extLst>
                  <a:ext uri="{FF2B5EF4-FFF2-40B4-BE49-F238E27FC236}">
                    <a16:creationId xmlns:a16="http://schemas.microsoft.com/office/drawing/2014/main" id="{5B7DF8E0-E70B-458E-83A6-2EB8A9F35423}"/>
                  </a:ext>
                </a:extLst>
              </p:cNvPr>
              <p:cNvSpPr>
                <a:spLocks/>
              </p:cNvSpPr>
              <p:nvPr/>
            </p:nvSpPr>
            <p:spPr bwMode="auto">
              <a:xfrm>
                <a:off x="4356" y="4471"/>
                <a:ext cx="62" cy="12"/>
              </a:xfrm>
              <a:custGeom>
                <a:avLst/>
                <a:gdLst>
                  <a:gd name="T0" fmla="*/ 4 w 109"/>
                  <a:gd name="T1" fmla="*/ 22 h 22"/>
                  <a:gd name="T2" fmla="*/ 106 w 109"/>
                  <a:gd name="T3" fmla="*/ 7 h 22"/>
                  <a:gd name="T4" fmla="*/ 109 w 109"/>
                  <a:gd name="T5" fmla="*/ 4 h 22"/>
                  <a:gd name="T6" fmla="*/ 105 w 109"/>
                  <a:gd name="T7" fmla="*/ 1 h 22"/>
                  <a:gd name="T8" fmla="*/ 3 w 109"/>
                  <a:gd name="T9" fmla="*/ 15 h 22"/>
                  <a:gd name="T10" fmla="*/ 1 w 109"/>
                  <a:gd name="T11" fmla="*/ 19 h 22"/>
                  <a:gd name="T12" fmla="*/ 4 w 10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4" y="22"/>
                    </a:moveTo>
                    <a:lnTo>
                      <a:pt x="106" y="7"/>
                    </a:lnTo>
                    <a:cubicBezTo>
                      <a:pt x="108" y="7"/>
                      <a:pt x="109" y="5"/>
                      <a:pt x="109" y="4"/>
                    </a:cubicBezTo>
                    <a:cubicBezTo>
                      <a:pt x="108" y="2"/>
                      <a:pt x="107" y="0"/>
                      <a:pt x="105" y="1"/>
                    </a:cubicBezTo>
                    <a:lnTo>
                      <a:pt x="3" y="15"/>
                    </a:lnTo>
                    <a:cubicBezTo>
                      <a:pt x="2" y="16"/>
                      <a:pt x="0" y="17"/>
                      <a:pt x="1" y="19"/>
                    </a:cubicBezTo>
                    <a:cubicBezTo>
                      <a:pt x="1"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0" name="Freeform 704">
                <a:extLst>
                  <a:ext uri="{FF2B5EF4-FFF2-40B4-BE49-F238E27FC236}">
                    <a16:creationId xmlns:a16="http://schemas.microsoft.com/office/drawing/2014/main" id="{35EAE9D4-57C0-458E-A5B8-D8B3F3A839DB}"/>
                  </a:ext>
                </a:extLst>
              </p:cNvPr>
              <p:cNvSpPr>
                <a:spLocks/>
              </p:cNvSpPr>
              <p:nvPr/>
            </p:nvSpPr>
            <p:spPr bwMode="auto">
              <a:xfrm>
                <a:off x="4300" y="4483"/>
                <a:ext cx="37" cy="9"/>
              </a:xfrm>
              <a:custGeom>
                <a:avLst/>
                <a:gdLst>
                  <a:gd name="T0" fmla="*/ 4 w 64"/>
                  <a:gd name="T1" fmla="*/ 15 h 16"/>
                  <a:gd name="T2" fmla="*/ 61 w 64"/>
                  <a:gd name="T3" fmla="*/ 7 h 16"/>
                  <a:gd name="T4" fmla="*/ 64 w 64"/>
                  <a:gd name="T5" fmla="*/ 4 h 16"/>
                  <a:gd name="T6" fmla="*/ 60 w 64"/>
                  <a:gd name="T7" fmla="*/ 1 h 16"/>
                  <a:gd name="T8" fmla="*/ 3 w 64"/>
                  <a:gd name="T9" fmla="*/ 9 h 16"/>
                  <a:gd name="T10" fmla="*/ 0 w 64"/>
                  <a:gd name="T11" fmla="*/ 13 h 16"/>
                  <a:gd name="T12" fmla="*/ 4 w 64"/>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64" h="16">
                    <a:moveTo>
                      <a:pt x="4" y="15"/>
                    </a:moveTo>
                    <a:lnTo>
                      <a:pt x="61" y="7"/>
                    </a:lnTo>
                    <a:cubicBezTo>
                      <a:pt x="63" y="7"/>
                      <a:pt x="64" y="5"/>
                      <a:pt x="64" y="4"/>
                    </a:cubicBezTo>
                    <a:cubicBezTo>
                      <a:pt x="64" y="2"/>
                      <a:pt x="62" y="0"/>
                      <a:pt x="60" y="1"/>
                    </a:cubicBezTo>
                    <a:lnTo>
                      <a:pt x="3" y="9"/>
                    </a:lnTo>
                    <a:cubicBezTo>
                      <a:pt x="1" y="9"/>
                      <a:pt x="0" y="11"/>
                      <a:pt x="0" y="13"/>
                    </a:cubicBezTo>
                    <a:cubicBezTo>
                      <a:pt x="1" y="14"/>
                      <a:pt x="2" y="16"/>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1" name="Freeform 705">
                <a:extLst>
                  <a:ext uri="{FF2B5EF4-FFF2-40B4-BE49-F238E27FC236}">
                    <a16:creationId xmlns:a16="http://schemas.microsoft.com/office/drawing/2014/main" id="{2F17C1F5-C800-44CC-97D1-CB4396D54C09}"/>
                  </a:ext>
                </a:extLst>
              </p:cNvPr>
              <p:cNvSpPr>
                <a:spLocks/>
              </p:cNvSpPr>
              <p:nvPr/>
            </p:nvSpPr>
            <p:spPr bwMode="auto">
              <a:xfrm>
                <a:off x="4356" y="4476"/>
                <a:ext cx="62" cy="13"/>
              </a:xfrm>
              <a:custGeom>
                <a:avLst/>
                <a:gdLst>
                  <a:gd name="T0" fmla="*/ 4 w 109"/>
                  <a:gd name="T1" fmla="*/ 21 h 22"/>
                  <a:gd name="T2" fmla="*/ 106 w 109"/>
                  <a:gd name="T3" fmla="*/ 7 h 22"/>
                  <a:gd name="T4" fmla="*/ 109 w 109"/>
                  <a:gd name="T5" fmla="*/ 3 h 22"/>
                  <a:gd name="T6" fmla="*/ 105 w 109"/>
                  <a:gd name="T7" fmla="*/ 0 h 22"/>
                  <a:gd name="T8" fmla="*/ 3 w 109"/>
                  <a:gd name="T9" fmla="*/ 15 h 22"/>
                  <a:gd name="T10" fmla="*/ 0 w 109"/>
                  <a:gd name="T11" fmla="*/ 19 h 22"/>
                  <a:gd name="T12" fmla="*/ 4 w 109"/>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4" y="21"/>
                    </a:moveTo>
                    <a:lnTo>
                      <a:pt x="106" y="7"/>
                    </a:lnTo>
                    <a:cubicBezTo>
                      <a:pt x="108" y="6"/>
                      <a:pt x="109" y="5"/>
                      <a:pt x="109" y="3"/>
                    </a:cubicBezTo>
                    <a:cubicBezTo>
                      <a:pt x="108" y="1"/>
                      <a:pt x="107" y="0"/>
                      <a:pt x="105" y="0"/>
                    </a:cubicBezTo>
                    <a:lnTo>
                      <a:pt x="3" y="15"/>
                    </a:lnTo>
                    <a:cubicBezTo>
                      <a:pt x="1" y="15"/>
                      <a:pt x="0" y="17"/>
                      <a:pt x="0" y="19"/>
                    </a:cubicBezTo>
                    <a:cubicBezTo>
                      <a:pt x="0"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2" name="Freeform 706">
                <a:extLst>
                  <a:ext uri="{FF2B5EF4-FFF2-40B4-BE49-F238E27FC236}">
                    <a16:creationId xmlns:a16="http://schemas.microsoft.com/office/drawing/2014/main" id="{6593773C-D743-43EB-8822-DF75BB101544}"/>
                  </a:ext>
                </a:extLst>
              </p:cNvPr>
              <p:cNvSpPr>
                <a:spLocks/>
              </p:cNvSpPr>
              <p:nvPr/>
            </p:nvSpPr>
            <p:spPr bwMode="auto">
              <a:xfrm>
                <a:off x="4300" y="4488"/>
                <a:ext cx="39" cy="9"/>
              </a:xfrm>
              <a:custGeom>
                <a:avLst/>
                <a:gdLst>
                  <a:gd name="T0" fmla="*/ 4 w 68"/>
                  <a:gd name="T1" fmla="*/ 15 h 16"/>
                  <a:gd name="T2" fmla="*/ 65 w 68"/>
                  <a:gd name="T3" fmla="*/ 7 h 16"/>
                  <a:gd name="T4" fmla="*/ 68 w 68"/>
                  <a:gd name="T5" fmla="*/ 3 h 16"/>
                  <a:gd name="T6" fmla="*/ 64 w 68"/>
                  <a:gd name="T7" fmla="*/ 0 h 16"/>
                  <a:gd name="T8" fmla="*/ 3 w 68"/>
                  <a:gd name="T9" fmla="*/ 9 h 16"/>
                  <a:gd name="T10" fmla="*/ 0 w 68"/>
                  <a:gd name="T11" fmla="*/ 13 h 16"/>
                  <a:gd name="T12" fmla="*/ 4 w 68"/>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68" h="16">
                    <a:moveTo>
                      <a:pt x="4" y="15"/>
                    </a:moveTo>
                    <a:lnTo>
                      <a:pt x="65" y="7"/>
                    </a:lnTo>
                    <a:cubicBezTo>
                      <a:pt x="67" y="6"/>
                      <a:pt x="68" y="5"/>
                      <a:pt x="68" y="3"/>
                    </a:cubicBezTo>
                    <a:cubicBezTo>
                      <a:pt x="68" y="1"/>
                      <a:pt x="66" y="0"/>
                      <a:pt x="64" y="0"/>
                    </a:cubicBezTo>
                    <a:lnTo>
                      <a:pt x="3" y="9"/>
                    </a:lnTo>
                    <a:cubicBezTo>
                      <a:pt x="1" y="9"/>
                      <a:pt x="0" y="11"/>
                      <a:pt x="0" y="13"/>
                    </a:cubicBezTo>
                    <a:cubicBezTo>
                      <a:pt x="1" y="14"/>
                      <a:pt x="2" y="16"/>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3" name="Freeform 707">
                <a:extLst>
                  <a:ext uri="{FF2B5EF4-FFF2-40B4-BE49-F238E27FC236}">
                    <a16:creationId xmlns:a16="http://schemas.microsoft.com/office/drawing/2014/main" id="{E2C6C40B-CE21-4E51-8E40-7A137B5CE211}"/>
                  </a:ext>
                </a:extLst>
              </p:cNvPr>
              <p:cNvSpPr>
                <a:spLocks/>
              </p:cNvSpPr>
              <p:nvPr/>
            </p:nvSpPr>
            <p:spPr bwMode="auto">
              <a:xfrm>
                <a:off x="4357" y="4481"/>
                <a:ext cx="61" cy="13"/>
              </a:xfrm>
              <a:custGeom>
                <a:avLst/>
                <a:gdLst>
                  <a:gd name="T0" fmla="*/ 4 w 107"/>
                  <a:gd name="T1" fmla="*/ 21 h 22"/>
                  <a:gd name="T2" fmla="*/ 104 w 107"/>
                  <a:gd name="T3" fmla="*/ 7 h 22"/>
                  <a:gd name="T4" fmla="*/ 107 w 107"/>
                  <a:gd name="T5" fmla="*/ 3 h 22"/>
                  <a:gd name="T6" fmla="*/ 103 w 107"/>
                  <a:gd name="T7" fmla="*/ 0 h 22"/>
                  <a:gd name="T8" fmla="*/ 3 w 107"/>
                  <a:gd name="T9" fmla="*/ 15 h 22"/>
                  <a:gd name="T10" fmla="*/ 0 w 107"/>
                  <a:gd name="T11" fmla="*/ 19 h 22"/>
                  <a:gd name="T12" fmla="*/ 4 w 107"/>
                  <a:gd name="T13" fmla="*/ 21 h 22"/>
                </a:gdLst>
                <a:ahLst/>
                <a:cxnLst>
                  <a:cxn ang="0">
                    <a:pos x="T0" y="T1"/>
                  </a:cxn>
                  <a:cxn ang="0">
                    <a:pos x="T2" y="T3"/>
                  </a:cxn>
                  <a:cxn ang="0">
                    <a:pos x="T4" y="T5"/>
                  </a:cxn>
                  <a:cxn ang="0">
                    <a:pos x="T6" y="T7"/>
                  </a:cxn>
                  <a:cxn ang="0">
                    <a:pos x="T8" y="T9"/>
                  </a:cxn>
                  <a:cxn ang="0">
                    <a:pos x="T10" y="T11"/>
                  </a:cxn>
                  <a:cxn ang="0">
                    <a:pos x="T12" y="T13"/>
                  </a:cxn>
                </a:cxnLst>
                <a:rect l="0" t="0" r="r" b="b"/>
                <a:pathLst>
                  <a:path w="107" h="22">
                    <a:moveTo>
                      <a:pt x="4" y="21"/>
                    </a:moveTo>
                    <a:lnTo>
                      <a:pt x="104" y="7"/>
                    </a:lnTo>
                    <a:cubicBezTo>
                      <a:pt x="106" y="7"/>
                      <a:pt x="107" y="5"/>
                      <a:pt x="107" y="3"/>
                    </a:cubicBezTo>
                    <a:cubicBezTo>
                      <a:pt x="106" y="1"/>
                      <a:pt x="105" y="0"/>
                      <a:pt x="103" y="0"/>
                    </a:cubicBezTo>
                    <a:lnTo>
                      <a:pt x="3" y="15"/>
                    </a:lnTo>
                    <a:cubicBezTo>
                      <a:pt x="1" y="15"/>
                      <a:pt x="0" y="17"/>
                      <a:pt x="0" y="19"/>
                    </a:cubicBezTo>
                    <a:cubicBezTo>
                      <a:pt x="0" y="20"/>
                      <a:pt x="2" y="22"/>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4" name="Freeform 708">
                <a:extLst>
                  <a:ext uri="{FF2B5EF4-FFF2-40B4-BE49-F238E27FC236}">
                    <a16:creationId xmlns:a16="http://schemas.microsoft.com/office/drawing/2014/main" id="{5082423D-FC0C-4652-8159-E30A183AF63E}"/>
                  </a:ext>
                </a:extLst>
              </p:cNvPr>
              <p:cNvSpPr>
                <a:spLocks/>
              </p:cNvSpPr>
              <p:nvPr/>
            </p:nvSpPr>
            <p:spPr bwMode="auto">
              <a:xfrm>
                <a:off x="4300" y="4493"/>
                <a:ext cx="41" cy="9"/>
              </a:xfrm>
              <a:custGeom>
                <a:avLst/>
                <a:gdLst>
                  <a:gd name="T0" fmla="*/ 4 w 71"/>
                  <a:gd name="T1" fmla="*/ 16 h 16"/>
                  <a:gd name="T2" fmla="*/ 68 w 71"/>
                  <a:gd name="T3" fmla="*/ 6 h 16"/>
                  <a:gd name="T4" fmla="*/ 71 w 71"/>
                  <a:gd name="T5" fmla="*/ 3 h 16"/>
                  <a:gd name="T6" fmla="*/ 68 w 71"/>
                  <a:gd name="T7" fmla="*/ 0 h 16"/>
                  <a:gd name="T8" fmla="*/ 3 w 71"/>
                  <a:gd name="T9" fmla="*/ 9 h 16"/>
                  <a:gd name="T10" fmla="*/ 0 w 71"/>
                  <a:gd name="T11" fmla="*/ 13 h 16"/>
                  <a:gd name="T12" fmla="*/ 4 w 71"/>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1" h="16">
                    <a:moveTo>
                      <a:pt x="4" y="16"/>
                    </a:moveTo>
                    <a:lnTo>
                      <a:pt x="68" y="6"/>
                    </a:lnTo>
                    <a:cubicBezTo>
                      <a:pt x="70" y="6"/>
                      <a:pt x="71" y="5"/>
                      <a:pt x="71" y="3"/>
                    </a:cubicBezTo>
                    <a:cubicBezTo>
                      <a:pt x="71" y="1"/>
                      <a:pt x="69" y="0"/>
                      <a:pt x="68" y="0"/>
                    </a:cubicBezTo>
                    <a:lnTo>
                      <a:pt x="3" y="9"/>
                    </a:lnTo>
                    <a:cubicBezTo>
                      <a:pt x="1" y="10"/>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5" name="Freeform 709">
                <a:extLst>
                  <a:ext uri="{FF2B5EF4-FFF2-40B4-BE49-F238E27FC236}">
                    <a16:creationId xmlns:a16="http://schemas.microsoft.com/office/drawing/2014/main" id="{9D6B4187-3796-476F-877B-4FF8B2F57D9B}"/>
                  </a:ext>
                </a:extLst>
              </p:cNvPr>
              <p:cNvSpPr>
                <a:spLocks/>
              </p:cNvSpPr>
              <p:nvPr/>
            </p:nvSpPr>
            <p:spPr bwMode="auto">
              <a:xfrm>
                <a:off x="4358" y="4487"/>
                <a:ext cx="60" cy="12"/>
              </a:xfrm>
              <a:custGeom>
                <a:avLst/>
                <a:gdLst>
                  <a:gd name="T0" fmla="*/ 4 w 106"/>
                  <a:gd name="T1" fmla="*/ 22 h 22"/>
                  <a:gd name="T2" fmla="*/ 103 w 106"/>
                  <a:gd name="T3" fmla="*/ 7 h 22"/>
                  <a:gd name="T4" fmla="*/ 106 w 106"/>
                  <a:gd name="T5" fmla="*/ 3 h 22"/>
                  <a:gd name="T6" fmla="*/ 102 w 106"/>
                  <a:gd name="T7" fmla="*/ 1 h 22"/>
                  <a:gd name="T8" fmla="*/ 3 w 106"/>
                  <a:gd name="T9" fmla="*/ 15 h 22"/>
                  <a:gd name="T10" fmla="*/ 0 w 106"/>
                  <a:gd name="T11" fmla="*/ 19 h 22"/>
                  <a:gd name="T12" fmla="*/ 4 w 10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06" h="22">
                    <a:moveTo>
                      <a:pt x="4" y="22"/>
                    </a:moveTo>
                    <a:lnTo>
                      <a:pt x="103" y="7"/>
                    </a:lnTo>
                    <a:cubicBezTo>
                      <a:pt x="105" y="7"/>
                      <a:pt x="106" y="5"/>
                      <a:pt x="106" y="3"/>
                    </a:cubicBezTo>
                    <a:cubicBezTo>
                      <a:pt x="105" y="2"/>
                      <a:pt x="104" y="0"/>
                      <a:pt x="102" y="1"/>
                    </a:cubicBezTo>
                    <a:lnTo>
                      <a:pt x="3" y="15"/>
                    </a:lnTo>
                    <a:cubicBezTo>
                      <a:pt x="1" y="15"/>
                      <a:pt x="0" y="17"/>
                      <a:pt x="0" y="19"/>
                    </a:cubicBezTo>
                    <a:cubicBezTo>
                      <a:pt x="0" y="21"/>
                      <a:pt x="2" y="22"/>
                      <a:pt x="4"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6" name="Freeform 710">
                <a:extLst>
                  <a:ext uri="{FF2B5EF4-FFF2-40B4-BE49-F238E27FC236}">
                    <a16:creationId xmlns:a16="http://schemas.microsoft.com/office/drawing/2014/main" id="{942E8353-A4E3-486C-95CA-2178099B51DF}"/>
                  </a:ext>
                </a:extLst>
              </p:cNvPr>
              <p:cNvSpPr>
                <a:spLocks/>
              </p:cNvSpPr>
              <p:nvPr/>
            </p:nvSpPr>
            <p:spPr bwMode="auto">
              <a:xfrm>
                <a:off x="4300" y="4498"/>
                <a:ext cx="42" cy="9"/>
              </a:xfrm>
              <a:custGeom>
                <a:avLst/>
                <a:gdLst>
                  <a:gd name="T0" fmla="*/ 4 w 74"/>
                  <a:gd name="T1" fmla="*/ 16 h 16"/>
                  <a:gd name="T2" fmla="*/ 71 w 74"/>
                  <a:gd name="T3" fmla="*/ 6 h 16"/>
                  <a:gd name="T4" fmla="*/ 73 w 74"/>
                  <a:gd name="T5" fmla="*/ 3 h 16"/>
                  <a:gd name="T6" fmla="*/ 70 w 74"/>
                  <a:gd name="T7" fmla="*/ 0 h 16"/>
                  <a:gd name="T8" fmla="*/ 3 w 74"/>
                  <a:gd name="T9" fmla="*/ 10 h 16"/>
                  <a:gd name="T10" fmla="*/ 0 w 74"/>
                  <a:gd name="T11" fmla="*/ 13 h 16"/>
                  <a:gd name="T12" fmla="*/ 4 w 7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4" h="16">
                    <a:moveTo>
                      <a:pt x="4" y="16"/>
                    </a:moveTo>
                    <a:lnTo>
                      <a:pt x="71" y="6"/>
                    </a:lnTo>
                    <a:cubicBezTo>
                      <a:pt x="72" y="6"/>
                      <a:pt x="74" y="5"/>
                      <a:pt x="73" y="3"/>
                    </a:cubicBezTo>
                    <a:cubicBezTo>
                      <a:pt x="73" y="1"/>
                      <a:pt x="72" y="0"/>
                      <a:pt x="70" y="0"/>
                    </a:cubicBezTo>
                    <a:lnTo>
                      <a:pt x="3" y="10"/>
                    </a:lnTo>
                    <a:cubicBezTo>
                      <a:pt x="1" y="10"/>
                      <a:pt x="0" y="11"/>
                      <a:pt x="0" y="13"/>
                    </a:cubicBezTo>
                    <a:cubicBezTo>
                      <a:pt x="1"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7" name="Freeform 711">
                <a:extLst>
                  <a:ext uri="{FF2B5EF4-FFF2-40B4-BE49-F238E27FC236}">
                    <a16:creationId xmlns:a16="http://schemas.microsoft.com/office/drawing/2014/main" id="{3DDCD50D-599E-49C3-85EF-9EEF583A542D}"/>
                  </a:ext>
                </a:extLst>
              </p:cNvPr>
              <p:cNvSpPr>
                <a:spLocks/>
              </p:cNvSpPr>
              <p:nvPr/>
            </p:nvSpPr>
            <p:spPr bwMode="auto">
              <a:xfrm>
                <a:off x="4359" y="4492"/>
                <a:ext cx="59" cy="12"/>
              </a:xfrm>
              <a:custGeom>
                <a:avLst/>
                <a:gdLst>
                  <a:gd name="T0" fmla="*/ 4 w 103"/>
                  <a:gd name="T1" fmla="*/ 21 h 21"/>
                  <a:gd name="T2" fmla="*/ 100 w 103"/>
                  <a:gd name="T3" fmla="*/ 7 h 21"/>
                  <a:gd name="T4" fmla="*/ 103 w 103"/>
                  <a:gd name="T5" fmla="*/ 3 h 21"/>
                  <a:gd name="T6" fmla="*/ 99 w 103"/>
                  <a:gd name="T7" fmla="*/ 0 h 21"/>
                  <a:gd name="T8" fmla="*/ 3 w 103"/>
                  <a:gd name="T9" fmla="*/ 14 h 21"/>
                  <a:gd name="T10" fmla="*/ 0 w 103"/>
                  <a:gd name="T11" fmla="*/ 18 h 21"/>
                  <a:gd name="T12" fmla="*/ 4 w 10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3" h="21">
                    <a:moveTo>
                      <a:pt x="4" y="21"/>
                    </a:moveTo>
                    <a:lnTo>
                      <a:pt x="100" y="7"/>
                    </a:lnTo>
                    <a:cubicBezTo>
                      <a:pt x="102" y="7"/>
                      <a:pt x="103" y="5"/>
                      <a:pt x="103" y="3"/>
                    </a:cubicBezTo>
                    <a:cubicBezTo>
                      <a:pt x="103" y="1"/>
                      <a:pt x="101" y="0"/>
                      <a:pt x="99" y="0"/>
                    </a:cubicBezTo>
                    <a:lnTo>
                      <a:pt x="3" y="14"/>
                    </a:lnTo>
                    <a:cubicBezTo>
                      <a:pt x="1" y="14"/>
                      <a:pt x="0" y="16"/>
                      <a:pt x="0" y="18"/>
                    </a:cubicBezTo>
                    <a:cubicBezTo>
                      <a:pt x="1"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8" name="Freeform 712">
                <a:extLst>
                  <a:ext uri="{FF2B5EF4-FFF2-40B4-BE49-F238E27FC236}">
                    <a16:creationId xmlns:a16="http://schemas.microsoft.com/office/drawing/2014/main" id="{48449DD8-6D20-4BD8-9C44-A8D4518385E5}"/>
                  </a:ext>
                </a:extLst>
              </p:cNvPr>
              <p:cNvSpPr>
                <a:spLocks/>
              </p:cNvSpPr>
              <p:nvPr/>
            </p:nvSpPr>
            <p:spPr bwMode="auto">
              <a:xfrm>
                <a:off x="4300" y="4503"/>
                <a:ext cx="44" cy="10"/>
              </a:xfrm>
              <a:custGeom>
                <a:avLst/>
                <a:gdLst>
                  <a:gd name="T0" fmla="*/ 4 w 77"/>
                  <a:gd name="T1" fmla="*/ 16 h 17"/>
                  <a:gd name="T2" fmla="*/ 74 w 77"/>
                  <a:gd name="T3" fmla="*/ 6 h 17"/>
                  <a:gd name="T4" fmla="*/ 77 w 77"/>
                  <a:gd name="T5" fmla="*/ 3 h 17"/>
                  <a:gd name="T6" fmla="*/ 73 w 77"/>
                  <a:gd name="T7" fmla="*/ 0 h 17"/>
                  <a:gd name="T8" fmla="*/ 3 w 77"/>
                  <a:gd name="T9" fmla="*/ 10 h 17"/>
                  <a:gd name="T10" fmla="*/ 0 w 77"/>
                  <a:gd name="T11" fmla="*/ 14 h 17"/>
                  <a:gd name="T12" fmla="*/ 4 w 77"/>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77" h="17">
                    <a:moveTo>
                      <a:pt x="4" y="16"/>
                    </a:moveTo>
                    <a:lnTo>
                      <a:pt x="74" y="6"/>
                    </a:lnTo>
                    <a:cubicBezTo>
                      <a:pt x="76" y="6"/>
                      <a:pt x="77" y="4"/>
                      <a:pt x="77" y="3"/>
                    </a:cubicBezTo>
                    <a:cubicBezTo>
                      <a:pt x="76" y="1"/>
                      <a:pt x="75" y="0"/>
                      <a:pt x="73" y="0"/>
                    </a:cubicBezTo>
                    <a:lnTo>
                      <a:pt x="3" y="10"/>
                    </a:lnTo>
                    <a:cubicBezTo>
                      <a:pt x="1" y="10"/>
                      <a:pt x="0" y="12"/>
                      <a:pt x="0" y="14"/>
                    </a:cubicBezTo>
                    <a:cubicBezTo>
                      <a:pt x="1" y="15"/>
                      <a:pt x="2" y="17"/>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19" name="Freeform 713">
                <a:extLst>
                  <a:ext uri="{FF2B5EF4-FFF2-40B4-BE49-F238E27FC236}">
                    <a16:creationId xmlns:a16="http://schemas.microsoft.com/office/drawing/2014/main" id="{94918746-BB2F-4008-A718-3F9DBB8FF291}"/>
                  </a:ext>
                </a:extLst>
              </p:cNvPr>
              <p:cNvSpPr>
                <a:spLocks/>
              </p:cNvSpPr>
              <p:nvPr/>
            </p:nvSpPr>
            <p:spPr bwMode="auto">
              <a:xfrm>
                <a:off x="4361" y="4497"/>
                <a:ext cx="57" cy="12"/>
              </a:xfrm>
              <a:custGeom>
                <a:avLst/>
                <a:gdLst>
                  <a:gd name="T0" fmla="*/ 4 w 100"/>
                  <a:gd name="T1" fmla="*/ 20 h 20"/>
                  <a:gd name="T2" fmla="*/ 97 w 100"/>
                  <a:gd name="T3" fmla="*/ 7 h 20"/>
                  <a:gd name="T4" fmla="*/ 100 w 100"/>
                  <a:gd name="T5" fmla="*/ 3 h 20"/>
                  <a:gd name="T6" fmla="*/ 96 w 100"/>
                  <a:gd name="T7" fmla="*/ 0 h 20"/>
                  <a:gd name="T8" fmla="*/ 3 w 100"/>
                  <a:gd name="T9" fmla="*/ 14 h 20"/>
                  <a:gd name="T10" fmla="*/ 0 w 100"/>
                  <a:gd name="T11" fmla="*/ 17 h 20"/>
                  <a:gd name="T12" fmla="*/ 4 w 100"/>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00" h="20">
                    <a:moveTo>
                      <a:pt x="4" y="20"/>
                    </a:moveTo>
                    <a:lnTo>
                      <a:pt x="97" y="7"/>
                    </a:lnTo>
                    <a:cubicBezTo>
                      <a:pt x="99" y="7"/>
                      <a:pt x="100" y="5"/>
                      <a:pt x="100" y="3"/>
                    </a:cubicBezTo>
                    <a:cubicBezTo>
                      <a:pt x="99" y="1"/>
                      <a:pt x="98" y="0"/>
                      <a:pt x="96" y="0"/>
                    </a:cubicBezTo>
                    <a:lnTo>
                      <a:pt x="3" y="14"/>
                    </a:lnTo>
                    <a:cubicBezTo>
                      <a:pt x="1" y="14"/>
                      <a:pt x="0" y="16"/>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0" name="Freeform 714">
                <a:extLst>
                  <a:ext uri="{FF2B5EF4-FFF2-40B4-BE49-F238E27FC236}">
                    <a16:creationId xmlns:a16="http://schemas.microsoft.com/office/drawing/2014/main" id="{23C411C4-2578-4089-83CD-7A7A1770E8FC}"/>
                  </a:ext>
                </a:extLst>
              </p:cNvPr>
              <p:cNvSpPr>
                <a:spLocks/>
              </p:cNvSpPr>
              <p:nvPr/>
            </p:nvSpPr>
            <p:spPr bwMode="auto">
              <a:xfrm>
                <a:off x="4300" y="4508"/>
                <a:ext cx="46" cy="10"/>
              </a:xfrm>
              <a:custGeom>
                <a:avLst/>
                <a:gdLst>
                  <a:gd name="T0" fmla="*/ 4 w 80"/>
                  <a:gd name="T1" fmla="*/ 18 h 18"/>
                  <a:gd name="T2" fmla="*/ 76 w 80"/>
                  <a:gd name="T3" fmla="*/ 7 h 18"/>
                  <a:gd name="T4" fmla="*/ 79 w 80"/>
                  <a:gd name="T5" fmla="*/ 4 h 18"/>
                  <a:gd name="T6" fmla="*/ 76 w 80"/>
                  <a:gd name="T7" fmla="*/ 1 h 18"/>
                  <a:gd name="T8" fmla="*/ 3 w 80"/>
                  <a:gd name="T9" fmla="*/ 11 h 18"/>
                  <a:gd name="T10" fmla="*/ 0 w 80"/>
                  <a:gd name="T11" fmla="*/ 15 h 18"/>
                  <a:gd name="T12" fmla="*/ 4 w 80"/>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0" h="18">
                    <a:moveTo>
                      <a:pt x="4" y="18"/>
                    </a:moveTo>
                    <a:lnTo>
                      <a:pt x="76" y="7"/>
                    </a:lnTo>
                    <a:cubicBezTo>
                      <a:pt x="78" y="7"/>
                      <a:pt x="80" y="5"/>
                      <a:pt x="79" y="4"/>
                    </a:cubicBezTo>
                    <a:cubicBezTo>
                      <a:pt x="79" y="2"/>
                      <a:pt x="77" y="0"/>
                      <a:pt x="76" y="1"/>
                    </a:cubicBezTo>
                    <a:lnTo>
                      <a:pt x="3" y="11"/>
                    </a:lnTo>
                    <a:cubicBezTo>
                      <a:pt x="1" y="11"/>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1" name="Freeform 715">
                <a:extLst>
                  <a:ext uri="{FF2B5EF4-FFF2-40B4-BE49-F238E27FC236}">
                    <a16:creationId xmlns:a16="http://schemas.microsoft.com/office/drawing/2014/main" id="{669A0456-8159-4203-90E9-70EBC3D732B6}"/>
                  </a:ext>
                </a:extLst>
              </p:cNvPr>
              <p:cNvSpPr>
                <a:spLocks/>
              </p:cNvSpPr>
              <p:nvPr/>
            </p:nvSpPr>
            <p:spPr bwMode="auto">
              <a:xfrm>
                <a:off x="4363" y="4502"/>
                <a:ext cx="55" cy="12"/>
              </a:xfrm>
              <a:custGeom>
                <a:avLst/>
                <a:gdLst>
                  <a:gd name="T0" fmla="*/ 4 w 97"/>
                  <a:gd name="T1" fmla="*/ 20 h 20"/>
                  <a:gd name="T2" fmla="*/ 94 w 97"/>
                  <a:gd name="T3" fmla="*/ 7 h 20"/>
                  <a:gd name="T4" fmla="*/ 97 w 97"/>
                  <a:gd name="T5" fmla="*/ 3 h 20"/>
                  <a:gd name="T6" fmla="*/ 93 w 97"/>
                  <a:gd name="T7" fmla="*/ 1 h 20"/>
                  <a:gd name="T8" fmla="*/ 3 w 97"/>
                  <a:gd name="T9" fmla="*/ 14 h 20"/>
                  <a:gd name="T10" fmla="*/ 1 w 97"/>
                  <a:gd name="T11" fmla="*/ 17 h 20"/>
                  <a:gd name="T12" fmla="*/ 4 w 9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7" h="20">
                    <a:moveTo>
                      <a:pt x="4" y="20"/>
                    </a:moveTo>
                    <a:lnTo>
                      <a:pt x="94" y="7"/>
                    </a:lnTo>
                    <a:cubicBezTo>
                      <a:pt x="96" y="7"/>
                      <a:pt x="97" y="5"/>
                      <a:pt x="97" y="3"/>
                    </a:cubicBezTo>
                    <a:cubicBezTo>
                      <a:pt x="96" y="2"/>
                      <a:pt x="95" y="0"/>
                      <a:pt x="93" y="1"/>
                    </a:cubicBezTo>
                    <a:lnTo>
                      <a:pt x="3" y="14"/>
                    </a:lnTo>
                    <a:cubicBezTo>
                      <a:pt x="2" y="14"/>
                      <a:pt x="0" y="16"/>
                      <a:pt x="1"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2" name="Freeform 716">
                <a:extLst>
                  <a:ext uri="{FF2B5EF4-FFF2-40B4-BE49-F238E27FC236}">
                    <a16:creationId xmlns:a16="http://schemas.microsoft.com/office/drawing/2014/main" id="{60B2530C-ACFC-4533-A44F-A1ABC69568B0}"/>
                  </a:ext>
                </a:extLst>
              </p:cNvPr>
              <p:cNvSpPr>
                <a:spLocks/>
              </p:cNvSpPr>
              <p:nvPr/>
            </p:nvSpPr>
            <p:spPr bwMode="auto">
              <a:xfrm>
                <a:off x="4300" y="4513"/>
                <a:ext cx="47" cy="10"/>
              </a:xfrm>
              <a:custGeom>
                <a:avLst/>
                <a:gdLst>
                  <a:gd name="T0" fmla="*/ 4 w 82"/>
                  <a:gd name="T1" fmla="*/ 18 h 18"/>
                  <a:gd name="T2" fmla="*/ 79 w 82"/>
                  <a:gd name="T3" fmla="*/ 7 h 18"/>
                  <a:gd name="T4" fmla="*/ 82 w 82"/>
                  <a:gd name="T5" fmla="*/ 3 h 18"/>
                  <a:gd name="T6" fmla="*/ 78 w 82"/>
                  <a:gd name="T7" fmla="*/ 1 h 18"/>
                  <a:gd name="T8" fmla="*/ 3 w 82"/>
                  <a:gd name="T9" fmla="*/ 12 h 18"/>
                  <a:gd name="T10" fmla="*/ 0 w 82"/>
                  <a:gd name="T11" fmla="*/ 15 h 18"/>
                  <a:gd name="T12" fmla="*/ 4 w 82"/>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2" h="18">
                    <a:moveTo>
                      <a:pt x="4" y="18"/>
                    </a:moveTo>
                    <a:lnTo>
                      <a:pt x="79" y="7"/>
                    </a:lnTo>
                    <a:cubicBezTo>
                      <a:pt x="81" y="7"/>
                      <a:pt x="82" y="5"/>
                      <a:pt x="82" y="3"/>
                    </a:cubicBezTo>
                    <a:cubicBezTo>
                      <a:pt x="82" y="2"/>
                      <a:pt x="80" y="0"/>
                      <a:pt x="78" y="1"/>
                    </a:cubicBezTo>
                    <a:lnTo>
                      <a:pt x="3" y="12"/>
                    </a:lnTo>
                    <a:cubicBezTo>
                      <a:pt x="1" y="12"/>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3" name="Freeform 717">
                <a:extLst>
                  <a:ext uri="{FF2B5EF4-FFF2-40B4-BE49-F238E27FC236}">
                    <a16:creationId xmlns:a16="http://schemas.microsoft.com/office/drawing/2014/main" id="{930C0F13-81AF-4260-A373-0B273AE7504D}"/>
                  </a:ext>
                </a:extLst>
              </p:cNvPr>
              <p:cNvSpPr>
                <a:spLocks/>
              </p:cNvSpPr>
              <p:nvPr/>
            </p:nvSpPr>
            <p:spPr bwMode="auto">
              <a:xfrm>
                <a:off x="4364" y="4508"/>
                <a:ext cx="54" cy="11"/>
              </a:xfrm>
              <a:custGeom>
                <a:avLst/>
                <a:gdLst>
                  <a:gd name="T0" fmla="*/ 4 w 94"/>
                  <a:gd name="T1" fmla="*/ 19 h 19"/>
                  <a:gd name="T2" fmla="*/ 91 w 94"/>
                  <a:gd name="T3" fmla="*/ 6 h 19"/>
                  <a:gd name="T4" fmla="*/ 94 w 94"/>
                  <a:gd name="T5" fmla="*/ 3 h 19"/>
                  <a:gd name="T6" fmla="*/ 90 w 94"/>
                  <a:gd name="T7" fmla="*/ 0 h 19"/>
                  <a:gd name="T8" fmla="*/ 3 w 94"/>
                  <a:gd name="T9" fmla="*/ 13 h 19"/>
                  <a:gd name="T10" fmla="*/ 0 w 94"/>
                  <a:gd name="T11" fmla="*/ 16 h 19"/>
                  <a:gd name="T12" fmla="*/ 4 w 94"/>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4" h="19">
                    <a:moveTo>
                      <a:pt x="4" y="19"/>
                    </a:moveTo>
                    <a:lnTo>
                      <a:pt x="91" y="6"/>
                    </a:lnTo>
                    <a:cubicBezTo>
                      <a:pt x="93" y="6"/>
                      <a:pt x="94" y="5"/>
                      <a:pt x="94" y="3"/>
                    </a:cubicBezTo>
                    <a:cubicBezTo>
                      <a:pt x="93" y="1"/>
                      <a:pt x="92" y="0"/>
                      <a:pt x="90" y="0"/>
                    </a:cubicBezTo>
                    <a:lnTo>
                      <a:pt x="3" y="13"/>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4" name="Freeform 718">
                <a:extLst>
                  <a:ext uri="{FF2B5EF4-FFF2-40B4-BE49-F238E27FC236}">
                    <a16:creationId xmlns:a16="http://schemas.microsoft.com/office/drawing/2014/main" id="{135CB956-57EF-4360-8A47-4B5EDB163997}"/>
                  </a:ext>
                </a:extLst>
              </p:cNvPr>
              <p:cNvSpPr>
                <a:spLocks/>
              </p:cNvSpPr>
              <p:nvPr/>
            </p:nvSpPr>
            <p:spPr bwMode="auto">
              <a:xfrm>
                <a:off x="4300" y="4518"/>
                <a:ext cx="49" cy="11"/>
              </a:xfrm>
              <a:custGeom>
                <a:avLst/>
                <a:gdLst>
                  <a:gd name="T0" fmla="*/ 4 w 86"/>
                  <a:gd name="T1" fmla="*/ 18 h 19"/>
                  <a:gd name="T2" fmla="*/ 83 w 86"/>
                  <a:gd name="T3" fmla="*/ 7 h 19"/>
                  <a:gd name="T4" fmla="*/ 85 w 86"/>
                  <a:gd name="T5" fmla="*/ 3 h 19"/>
                  <a:gd name="T6" fmla="*/ 82 w 86"/>
                  <a:gd name="T7" fmla="*/ 0 h 19"/>
                  <a:gd name="T8" fmla="*/ 3 w 86"/>
                  <a:gd name="T9" fmla="*/ 12 h 19"/>
                  <a:gd name="T10" fmla="*/ 0 w 86"/>
                  <a:gd name="T11" fmla="*/ 16 h 19"/>
                  <a:gd name="T12" fmla="*/ 4 w 86"/>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86" h="19">
                    <a:moveTo>
                      <a:pt x="4" y="18"/>
                    </a:moveTo>
                    <a:lnTo>
                      <a:pt x="83" y="7"/>
                    </a:lnTo>
                    <a:cubicBezTo>
                      <a:pt x="84" y="7"/>
                      <a:pt x="86" y="5"/>
                      <a:pt x="85" y="3"/>
                    </a:cubicBezTo>
                    <a:cubicBezTo>
                      <a:pt x="85" y="1"/>
                      <a:pt x="84" y="0"/>
                      <a:pt x="82" y="0"/>
                    </a:cubicBezTo>
                    <a:lnTo>
                      <a:pt x="3" y="12"/>
                    </a:lnTo>
                    <a:cubicBezTo>
                      <a:pt x="1" y="12"/>
                      <a:pt x="0" y="14"/>
                      <a:pt x="0" y="16"/>
                    </a:cubicBezTo>
                    <a:cubicBezTo>
                      <a:pt x="1" y="17"/>
                      <a:pt x="2" y="19"/>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5" name="Freeform 719">
                <a:extLst>
                  <a:ext uri="{FF2B5EF4-FFF2-40B4-BE49-F238E27FC236}">
                    <a16:creationId xmlns:a16="http://schemas.microsoft.com/office/drawing/2014/main" id="{866AE719-DD1F-4F7A-A0C4-774CFD83445D}"/>
                  </a:ext>
                </a:extLst>
              </p:cNvPr>
              <p:cNvSpPr>
                <a:spLocks/>
              </p:cNvSpPr>
              <p:nvPr/>
            </p:nvSpPr>
            <p:spPr bwMode="auto">
              <a:xfrm>
                <a:off x="4366" y="4513"/>
                <a:ext cx="52" cy="11"/>
              </a:xfrm>
              <a:custGeom>
                <a:avLst/>
                <a:gdLst>
                  <a:gd name="T0" fmla="*/ 4 w 91"/>
                  <a:gd name="T1" fmla="*/ 19 h 19"/>
                  <a:gd name="T2" fmla="*/ 88 w 91"/>
                  <a:gd name="T3" fmla="*/ 7 h 19"/>
                  <a:gd name="T4" fmla="*/ 91 w 91"/>
                  <a:gd name="T5" fmla="*/ 3 h 19"/>
                  <a:gd name="T6" fmla="*/ 87 w 91"/>
                  <a:gd name="T7" fmla="*/ 0 h 19"/>
                  <a:gd name="T8" fmla="*/ 3 w 91"/>
                  <a:gd name="T9" fmla="*/ 12 h 19"/>
                  <a:gd name="T10" fmla="*/ 0 w 91"/>
                  <a:gd name="T11" fmla="*/ 16 h 19"/>
                  <a:gd name="T12" fmla="*/ 4 w 9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1" h="19">
                    <a:moveTo>
                      <a:pt x="4" y="19"/>
                    </a:moveTo>
                    <a:lnTo>
                      <a:pt x="88" y="7"/>
                    </a:lnTo>
                    <a:cubicBezTo>
                      <a:pt x="90" y="7"/>
                      <a:pt x="91" y="5"/>
                      <a:pt x="91" y="3"/>
                    </a:cubicBezTo>
                    <a:cubicBezTo>
                      <a:pt x="90" y="1"/>
                      <a:pt x="89" y="0"/>
                      <a:pt x="87" y="0"/>
                    </a:cubicBezTo>
                    <a:lnTo>
                      <a:pt x="3" y="12"/>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6" name="Freeform 720">
                <a:extLst>
                  <a:ext uri="{FF2B5EF4-FFF2-40B4-BE49-F238E27FC236}">
                    <a16:creationId xmlns:a16="http://schemas.microsoft.com/office/drawing/2014/main" id="{063BF294-8818-4DA3-964C-E31C305F5DAC}"/>
                  </a:ext>
                </a:extLst>
              </p:cNvPr>
              <p:cNvSpPr>
                <a:spLocks/>
              </p:cNvSpPr>
              <p:nvPr/>
            </p:nvSpPr>
            <p:spPr bwMode="auto">
              <a:xfrm>
                <a:off x="4300" y="4523"/>
                <a:ext cx="50" cy="11"/>
              </a:xfrm>
              <a:custGeom>
                <a:avLst/>
                <a:gdLst>
                  <a:gd name="T0" fmla="*/ 4 w 88"/>
                  <a:gd name="T1" fmla="*/ 19 h 19"/>
                  <a:gd name="T2" fmla="*/ 85 w 88"/>
                  <a:gd name="T3" fmla="*/ 7 h 19"/>
                  <a:gd name="T4" fmla="*/ 88 w 88"/>
                  <a:gd name="T5" fmla="*/ 3 h 19"/>
                  <a:gd name="T6" fmla="*/ 84 w 88"/>
                  <a:gd name="T7" fmla="*/ 0 h 19"/>
                  <a:gd name="T8" fmla="*/ 3 w 88"/>
                  <a:gd name="T9" fmla="*/ 12 h 19"/>
                  <a:gd name="T10" fmla="*/ 0 w 88"/>
                  <a:gd name="T11" fmla="*/ 16 h 19"/>
                  <a:gd name="T12" fmla="*/ 4 w 88"/>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88" h="19">
                    <a:moveTo>
                      <a:pt x="4" y="19"/>
                    </a:moveTo>
                    <a:lnTo>
                      <a:pt x="85" y="7"/>
                    </a:lnTo>
                    <a:cubicBezTo>
                      <a:pt x="87" y="7"/>
                      <a:pt x="88" y="5"/>
                      <a:pt x="88" y="3"/>
                    </a:cubicBezTo>
                    <a:cubicBezTo>
                      <a:pt x="87" y="1"/>
                      <a:pt x="86" y="0"/>
                      <a:pt x="84" y="0"/>
                    </a:cubicBezTo>
                    <a:lnTo>
                      <a:pt x="3" y="12"/>
                    </a:lnTo>
                    <a:cubicBezTo>
                      <a:pt x="1" y="12"/>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7" name="Freeform 721">
                <a:extLst>
                  <a:ext uri="{FF2B5EF4-FFF2-40B4-BE49-F238E27FC236}">
                    <a16:creationId xmlns:a16="http://schemas.microsoft.com/office/drawing/2014/main" id="{E3C09FED-7556-48C4-A2F6-151EDAB48A9B}"/>
                  </a:ext>
                </a:extLst>
              </p:cNvPr>
              <p:cNvSpPr>
                <a:spLocks/>
              </p:cNvSpPr>
              <p:nvPr/>
            </p:nvSpPr>
            <p:spPr bwMode="auto">
              <a:xfrm>
                <a:off x="4367" y="4518"/>
                <a:ext cx="51" cy="11"/>
              </a:xfrm>
              <a:custGeom>
                <a:avLst/>
                <a:gdLst>
                  <a:gd name="T0" fmla="*/ 4 w 89"/>
                  <a:gd name="T1" fmla="*/ 19 h 19"/>
                  <a:gd name="T2" fmla="*/ 86 w 89"/>
                  <a:gd name="T3" fmla="*/ 7 h 19"/>
                  <a:gd name="T4" fmla="*/ 89 w 89"/>
                  <a:gd name="T5" fmla="*/ 3 h 19"/>
                  <a:gd name="T6" fmla="*/ 85 w 89"/>
                  <a:gd name="T7" fmla="*/ 1 h 19"/>
                  <a:gd name="T8" fmla="*/ 3 w 89"/>
                  <a:gd name="T9" fmla="*/ 12 h 19"/>
                  <a:gd name="T10" fmla="*/ 0 w 89"/>
                  <a:gd name="T11" fmla="*/ 16 h 19"/>
                  <a:gd name="T12" fmla="*/ 4 w 89"/>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89" h="19">
                    <a:moveTo>
                      <a:pt x="4" y="19"/>
                    </a:moveTo>
                    <a:lnTo>
                      <a:pt x="86" y="7"/>
                    </a:lnTo>
                    <a:cubicBezTo>
                      <a:pt x="88" y="7"/>
                      <a:pt x="89" y="5"/>
                      <a:pt x="89" y="3"/>
                    </a:cubicBezTo>
                    <a:cubicBezTo>
                      <a:pt x="88" y="2"/>
                      <a:pt x="87" y="0"/>
                      <a:pt x="85" y="1"/>
                    </a:cubicBezTo>
                    <a:lnTo>
                      <a:pt x="3" y="12"/>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8" name="Freeform 722">
                <a:extLst>
                  <a:ext uri="{FF2B5EF4-FFF2-40B4-BE49-F238E27FC236}">
                    <a16:creationId xmlns:a16="http://schemas.microsoft.com/office/drawing/2014/main" id="{B05932AB-5AFB-4393-A759-5ED4AC5DC8EF}"/>
                  </a:ext>
                </a:extLst>
              </p:cNvPr>
              <p:cNvSpPr>
                <a:spLocks/>
              </p:cNvSpPr>
              <p:nvPr/>
            </p:nvSpPr>
            <p:spPr bwMode="auto">
              <a:xfrm>
                <a:off x="4300" y="4528"/>
                <a:ext cx="52" cy="11"/>
              </a:xfrm>
              <a:custGeom>
                <a:avLst/>
                <a:gdLst>
                  <a:gd name="T0" fmla="*/ 4 w 91"/>
                  <a:gd name="T1" fmla="*/ 19 h 19"/>
                  <a:gd name="T2" fmla="*/ 88 w 91"/>
                  <a:gd name="T3" fmla="*/ 7 h 19"/>
                  <a:gd name="T4" fmla="*/ 91 w 91"/>
                  <a:gd name="T5" fmla="*/ 3 h 19"/>
                  <a:gd name="T6" fmla="*/ 87 w 91"/>
                  <a:gd name="T7" fmla="*/ 0 h 19"/>
                  <a:gd name="T8" fmla="*/ 3 w 91"/>
                  <a:gd name="T9" fmla="*/ 12 h 19"/>
                  <a:gd name="T10" fmla="*/ 0 w 91"/>
                  <a:gd name="T11" fmla="*/ 16 h 19"/>
                  <a:gd name="T12" fmla="*/ 4 w 91"/>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91" h="19">
                    <a:moveTo>
                      <a:pt x="4" y="19"/>
                    </a:moveTo>
                    <a:lnTo>
                      <a:pt x="88" y="7"/>
                    </a:lnTo>
                    <a:cubicBezTo>
                      <a:pt x="90" y="7"/>
                      <a:pt x="91" y="5"/>
                      <a:pt x="91" y="3"/>
                    </a:cubicBezTo>
                    <a:cubicBezTo>
                      <a:pt x="91" y="1"/>
                      <a:pt x="89" y="0"/>
                      <a:pt x="87" y="0"/>
                    </a:cubicBezTo>
                    <a:lnTo>
                      <a:pt x="3" y="12"/>
                    </a:lnTo>
                    <a:cubicBezTo>
                      <a:pt x="1" y="13"/>
                      <a:pt x="0" y="14"/>
                      <a:pt x="0" y="16"/>
                    </a:cubicBezTo>
                    <a:cubicBezTo>
                      <a:pt x="1"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29" name="Freeform 723">
                <a:extLst>
                  <a:ext uri="{FF2B5EF4-FFF2-40B4-BE49-F238E27FC236}">
                    <a16:creationId xmlns:a16="http://schemas.microsoft.com/office/drawing/2014/main" id="{9FEB4201-0DE5-4875-9C90-213FA875D599}"/>
                  </a:ext>
                </a:extLst>
              </p:cNvPr>
              <p:cNvSpPr>
                <a:spLocks/>
              </p:cNvSpPr>
              <p:nvPr/>
            </p:nvSpPr>
            <p:spPr bwMode="auto">
              <a:xfrm>
                <a:off x="4369" y="4524"/>
                <a:ext cx="49" cy="10"/>
              </a:xfrm>
              <a:custGeom>
                <a:avLst/>
                <a:gdLst>
                  <a:gd name="T0" fmla="*/ 4 w 86"/>
                  <a:gd name="T1" fmla="*/ 18 h 18"/>
                  <a:gd name="T2" fmla="*/ 83 w 86"/>
                  <a:gd name="T3" fmla="*/ 6 h 18"/>
                  <a:gd name="T4" fmla="*/ 86 w 86"/>
                  <a:gd name="T5" fmla="*/ 3 h 18"/>
                  <a:gd name="T6" fmla="*/ 82 w 86"/>
                  <a:gd name="T7" fmla="*/ 0 h 18"/>
                  <a:gd name="T8" fmla="*/ 3 w 86"/>
                  <a:gd name="T9" fmla="*/ 11 h 18"/>
                  <a:gd name="T10" fmla="*/ 0 w 86"/>
                  <a:gd name="T11" fmla="*/ 15 h 18"/>
                  <a:gd name="T12" fmla="*/ 4 w 86"/>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6" h="18">
                    <a:moveTo>
                      <a:pt x="4" y="18"/>
                    </a:moveTo>
                    <a:lnTo>
                      <a:pt x="83" y="6"/>
                    </a:lnTo>
                    <a:cubicBezTo>
                      <a:pt x="85" y="6"/>
                      <a:pt x="86" y="4"/>
                      <a:pt x="86" y="3"/>
                    </a:cubicBezTo>
                    <a:cubicBezTo>
                      <a:pt x="85" y="1"/>
                      <a:pt x="84" y="0"/>
                      <a:pt x="82" y="0"/>
                    </a:cubicBezTo>
                    <a:lnTo>
                      <a:pt x="3" y="11"/>
                    </a:lnTo>
                    <a:cubicBezTo>
                      <a:pt x="1" y="12"/>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0" name="Freeform 724">
                <a:extLst>
                  <a:ext uri="{FF2B5EF4-FFF2-40B4-BE49-F238E27FC236}">
                    <a16:creationId xmlns:a16="http://schemas.microsoft.com/office/drawing/2014/main" id="{0D497F81-0FBC-4E08-B67A-5D57DF34A6EC}"/>
                  </a:ext>
                </a:extLst>
              </p:cNvPr>
              <p:cNvSpPr>
                <a:spLocks/>
              </p:cNvSpPr>
              <p:nvPr/>
            </p:nvSpPr>
            <p:spPr bwMode="auto">
              <a:xfrm>
                <a:off x="4300" y="4533"/>
                <a:ext cx="52" cy="11"/>
              </a:xfrm>
              <a:custGeom>
                <a:avLst/>
                <a:gdLst>
                  <a:gd name="T0" fmla="*/ 4 w 92"/>
                  <a:gd name="T1" fmla="*/ 19 h 20"/>
                  <a:gd name="T2" fmla="*/ 88 w 92"/>
                  <a:gd name="T3" fmla="*/ 7 h 20"/>
                  <a:gd name="T4" fmla="*/ 91 w 92"/>
                  <a:gd name="T5" fmla="*/ 3 h 20"/>
                  <a:gd name="T6" fmla="*/ 88 w 92"/>
                  <a:gd name="T7" fmla="*/ 1 h 20"/>
                  <a:gd name="T8" fmla="*/ 3 w 92"/>
                  <a:gd name="T9" fmla="*/ 13 h 20"/>
                  <a:gd name="T10" fmla="*/ 0 w 92"/>
                  <a:gd name="T11" fmla="*/ 16 h 20"/>
                  <a:gd name="T12" fmla="*/ 4 w 92"/>
                  <a:gd name="T13" fmla="*/ 19 h 20"/>
                </a:gdLst>
                <a:ahLst/>
                <a:cxnLst>
                  <a:cxn ang="0">
                    <a:pos x="T0" y="T1"/>
                  </a:cxn>
                  <a:cxn ang="0">
                    <a:pos x="T2" y="T3"/>
                  </a:cxn>
                  <a:cxn ang="0">
                    <a:pos x="T4" y="T5"/>
                  </a:cxn>
                  <a:cxn ang="0">
                    <a:pos x="T6" y="T7"/>
                  </a:cxn>
                  <a:cxn ang="0">
                    <a:pos x="T8" y="T9"/>
                  </a:cxn>
                  <a:cxn ang="0">
                    <a:pos x="T10" y="T11"/>
                  </a:cxn>
                  <a:cxn ang="0">
                    <a:pos x="T12" y="T13"/>
                  </a:cxn>
                </a:cxnLst>
                <a:rect l="0" t="0" r="r" b="b"/>
                <a:pathLst>
                  <a:path w="92" h="20">
                    <a:moveTo>
                      <a:pt x="4" y="19"/>
                    </a:moveTo>
                    <a:lnTo>
                      <a:pt x="88" y="7"/>
                    </a:lnTo>
                    <a:cubicBezTo>
                      <a:pt x="90" y="7"/>
                      <a:pt x="92" y="5"/>
                      <a:pt x="91" y="3"/>
                    </a:cubicBezTo>
                    <a:cubicBezTo>
                      <a:pt x="91" y="2"/>
                      <a:pt x="89" y="0"/>
                      <a:pt x="88" y="1"/>
                    </a:cubicBezTo>
                    <a:lnTo>
                      <a:pt x="3" y="13"/>
                    </a:lnTo>
                    <a:cubicBezTo>
                      <a:pt x="1" y="13"/>
                      <a:pt x="0" y="15"/>
                      <a:pt x="0" y="16"/>
                    </a:cubicBezTo>
                    <a:cubicBezTo>
                      <a:pt x="1" y="18"/>
                      <a:pt x="2" y="20"/>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1" name="Freeform 725">
                <a:extLst>
                  <a:ext uri="{FF2B5EF4-FFF2-40B4-BE49-F238E27FC236}">
                    <a16:creationId xmlns:a16="http://schemas.microsoft.com/office/drawing/2014/main" id="{73DBAC0F-4144-42F9-9323-E108102E38B8}"/>
                  </a:ext>
                </a:extLst>
              </p:cNvPr>
              <p:cNvSpPr>
                <a:spLocks/>
              </p:cNvSpPr>
              <p:nvPr/>
            </p:nvSpPr>
            <p:spPr bwMode="auto">
              <a:xfrm>
                <a:off x="4370" y="4529"/>
                <a:ext cx="48" cy="10"/>
              </a:xfrm>
              <a:custGeom>
                <a:avLst/>
                <a:gdLst>
                  <a:gd name="T0" fmla="*/ 4 w 84"/>
                  <a:gd name="T1" fmla="*/ 18 h 18"/>
                  <a:gd name="T2" fmla="*/ 81 w 84"/>
                  <a:gd name="T3" fmla="*/ 7 h 18"/>
                  <a:gd name="T4" fmla="*/ 84 w 84"/>
                  <a:gd name="T5" fmla="*/ 3 h 18"/>
                  <a:gd name="T6" fmla="*/ 80 w 84"/>
                  <a:gd name="T7" fmla="*/ 0 h 18"/>
                  <a:gd name="T8" fmla="*/ 3 w 84"/>
                  <a:gd name="T9" fmla="*/ 11 h 18"/>
                  <a:gd name="T10" fmla="*/ 0 w 84"/>
                  <a:gd name="T11" fmla="*/ 15 h 18"/>
                  <a:gd name="T12" fmla="*/ 4 w 8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4" h="18">
                    <a:moveTo>
                      <a:pt x="4" y="18"/>
                    </a:moveTo>
                    <a:lnTo>
                      <a:pt x="81" y="7"/>
                    </a:lnTo>
                    <a:cubicBezTo>
                      <a:pt x="83" y="6"/>
                      <a:pt x="84" y="5"/>
                      <a:pt x="84" y="3"/>
                    </a:cubicBezTo>
                    <a:cubicBezTo>
                      <a:pt x="83" y="1"/>
                      <a:pt x="82" y="0"/>
                      <a:pt x="80" y="0"/>
                    </a:cubicBezTo>
                    <a:lnTo>
                      <a:pt x="3" y="11"/>
                    </a:lnTo>
                    <a:cubicBezTo>
                      <a:pt x="1" y="12"/>
                      <a:pt x="0" y="13"/>
                      <a:pt x="0"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2" name="Freeform 726">
                <a:extLst>
                  <a:ext uri="{FF2B5EF4-FFF2-40B4-BE49-F238E27FC236}">
                    <a16:creationId xmlns:a16="http://schemas.microsoft.com/office/drawing/2014/main" id="{9504F95E-E0B5-45A9-B7B4-5D6004393320}"/>
                  </a:ext>
                </a:extLst>
              </p:cNvPr>
              <p:cNvSpPr>
                <a:spLocks/>
              </p:cNvSpPr>
              <p:nvPr/>
            </p:nvSpPr>
            <p:spPr bwMode="auto">
              <a:xfrm>
                <a:off x="4300" y="4538"/>
                <a:ext cx="55" cy="12"/>
              </a:xfrm>
              <a:custGeom>
                <a:avLst/>
                <a:gdLst>
                  <a:gd name="T0" fmla="*/ 4 w 96"/>
                  <a:gd name="T1" fmla="*/ 20 h 20"/>
                  <a:gd name="T2" fmla="*/ 93 w 96"/>
                  <a:gd name="T3" fmla="*/ 7 h 20"/>
                  <a:gd name="T4" fmla="*/ 96 w 96"/>
                  <a:gd name="T5" fmla="*/ 3 h 20"/>
                  <a:gd name="T6" fmla="*/ 92 w 96"/>
                  <a:gd name="T7" fmla="*/ 0 h 20"/>
                  <a:gd name="T8" fmla="*/ 3 w 96"/>
                  <a:gd name="T9" fmla="*/ 13 h 20"/>
                  <a:gd name="T10" fmla="*/ 0 w 96"/>
                  <a:gd name="T11" fmla="*/ 17 h 20"/>
                  <a:gd name="T12" fmla="*/ 4 w 96"/>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6" h="20">
                    <a:moveTo>
                      <a:pt x="4" y="20"/>
                    </a:moveTo>
                    <a:lnTo>
                      <a:pt x="93" y="7"/>
                    </a:lnTo>
                    <a:cubicBezTo>
                      <a:pt x="95" y="7"/>
                      <a:pt x="96" y="5"/>
                      <a:pt x="96" y="3"/>
                    </a:cubicBezTo>
                    <a:cubicBezTo>
                      <a:pt x="95" y="1"/>
                      <a:pt x="94" y="0"/>
                      <a:pt x="92" y="0"/>
                    </a:cubicBezTo>
                    <a:lnTo>
                      <a:pt x="3" y="13"/>
                    </a:lnTo>
                    <a:cubicBezTo>
                      <a:pt x="1" y="13"/>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3" name="Freeform 727">
                <a:extLst>
                  <a:ext uri="{FF2B5EF4-FFF2-40B4-BE49-F238E27FC236}">
                    <a16:creationId xmlns:a16="http://schemas.microsoft.com/office/drawing/2014/main" id="{9E1D17E2-319F-4EAE-89D8-BFB8166157EE}"/>
                  </a:ext>
                </a:extLst>
              </p:cNvPr>
              <p:cNvSpPr>
                <a:spLocks/>
              </p:cNvSpPr>
              <p:nvPr/>
            </p:nvSpPr>
            <p:spPr bwMode="auto">
              <a:xfrm>
                <a:off x="4372" y="4534"/>
                <a:ext cx="46" cy="10"/>
              </a:xfrm>
              <a:custGeom>
                <a:avLst/>
                <a:gdLst>
                  <a:gd name="T0" fmla="*/ 4 w 81"/>
                  <a:gd name="T1" fmla="*/ 18 h 18"/>
                  <a:gd name="T2" fmla="*/ 78 w 81"/>
                  <a:gd name="T3" fmla="*/ 7 h 18"/>
                  <a:gd name="T4" fmla="*/ 81 w 81"/>
                  <a:gd name="T5" fmla="*/ 3 h 18"/>
                  <a:gd name="T6" fmla="*/ 77 w 81"/>
                  <a:gd name="T7" fmla="*/ 1 h 18"/>
                  <a:gd name="T8" fmla="*/ 3 w 81"/>
                  <a:gd name="T9" fmla="*/ 11 h 18"/>
                  <a:gd name="T10" fmla="*/ 1 w 81"/>
                  <a:gd name="T11" fmla="*/ 15 h 18"/>
                  <a:gd name="T12" fmla="*/ 4 w 8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81" h="18">
                    <a:moveTo>
                      <a:pt x="4" y="18"/>
                    </a:moveTo>
                    <a:lnTo>
                      <a:pt x="78" y="7"/>
                    </a:lnTo>
                    <a:cubicBezTo>
                      <a:pt x="80" y="7"/>
                      <a:pt x="81" y="5"/>
                      <a:pt x="81" y="3"/>
                    </a:cubicBezTo>
                    <a:cubicBezTo>
                      <a:pt x="80" y="2"/>
                      <a:pt x="79" y="0"/>
                      <a:pt x="77" y="1"/>
                    </a:cubicBezTo>
                    <a:lnTo>
                      <a:pt x="3" y="11"/>
                    </a:lnTo>
                    <a:cubicBezTo>
                      <a:pt x="2" y="11"/>
                      <a:pt x="0" y="13"/>
                      <a:pt x="1" y="15"/>
                    </a:cubicBezTo>
                    <a:cubicBezTo>
                      <a:pt x="1" y="17"/>
                      <a:pt x="2" y="18"/>
                      <a:pt x="4" y="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4" name="Freeform 728">
                <a:extLst>
                  <a:ext uri="{FF2B5EF4-FFF2-40B4-BE49-F238E27FC236}">
                    <a16:creationId xmlns:a16="http://schemas.microsoft.com/office/drawing/2014/main" id="{AB391B6F-7EA1-4D8C-9F40-63C3FD8804B7}"/>
                  </a:ext>
                </a:extLst>
              </p:cNvPr>
              <p:cNvSpPr>
                <a:spLocks/>
              </p:cNvSpPr>
              <p:nvPr/>
            </p:nvSpPr>
            <p:spPr bwMode="auto">
              <a:xfrm>
                <a:off x="4300" y="4543"/>
                <a:ext cx="56" cy="12"/>
              </a:xfrm>
              <a:custGeom>
                <a:avLst/>
                <a:gdLst>
                  <a:gd name="T0" fmla="*/ 4 w 98"/>
                  <a:gd name="T1" fmla="*/ 20 h 20"/>
                  <a:gd name="T2" fmla="*/ 95 w 98"/>
                  <a:gd name="T3" fmla="*/ 7 h 20"/>
                  <a:gd name="T4" fmla="*/ 97 w 98"/>
                  <a:gd name="T5" fmla="*/ 3 h 20"/>
                  <a:gd name="T6" fmla="*/ 94 w 98"/>
                  <a:gd name="T7" fmla="*/ 0 h 20"/>
                  <a:gd name="T8" fmla="*/ 3 w 98"/>
                  <a:gd name="T9" fmla="*/ 13 h 20"/>
                  <a:gd name="T10" fmla="*/ 0 w 98"/>
                  <a:gd name="T11" fmla="*/ 17 h 20"/>
                  <a:gd name="T12" fmla="*/ 4 w 98"/>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8" h="20">
                    <a:moveTo>
                      <a:pt x="4" y="20"/>
                    </a:moveTo>
                    <a:lnTo>
                      <a:pt x="95" y="7"/>
                    </a:lnTo>
                    <a:cubicBezTo>
                      <a:pt x="96" y="7"/>
                      <a:pt x="98" y="5"/>
                      <a:pt x="97" y="3"/>
                    </a:cubicBezTo>
                    <a:cubicBezTo>
                      <a:pt x="97" y="1"/>
                      <a:pt x="95" y="0"/>
                      <a:pt x="94" y="0"/>
                    </a:cubicBezTo>
                    <a:lnTo>
                      <a:pt x="3" y="13"/>
                    </a:lnTo>
                    <a:cubicBezTo>
                      <a:pt x="1" y="14"/>
                      <a:pt x="0" y="15"/>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5" name="Freeform 729">
                <a:extLst>
                  <a:ext uri="{FF2B5EF4-FFF2-40B4-BE49-F238E27FC236}">
                    <a16:creationId xmlns:a16="http://schemas.microsoft.com/office/drawing/2014/main" id="{F7662C0F-B5E4-4DEF-9270-D10992C4D127}"/>
                  </a:ext>
                </a:extLst>
              </p:cNvPr>
              <p:cNvSpPr>
                <a:spLocks/>
              </p:cNvSpPr>
              <p:nvPr/>
            </p:nvSpPr>
            <p:spPr bwMode="auto">
              <a:xfrm>
                <a:off x="4373" y="4540"/>
                <a:ext cx="45" cy="10"/>
              </a:xfrm>
              <a:custGeom>
                <a:avLst/>
                <a:gdLst>
                  <a:gd name="T0" fmla="*/ 4 w 79"/>
                  <a:gd name="T1" fmla="*/ 17 h 17"/>
                  <a:gd name="T2" fmla="*/ 76 w 79"/>
                  <a:gd name="T3" fmla="*/ 6 h 17"/>
                  <a:gd name="T4" fmla="*/ 79 w 79"/>
                  <a:gd name="T5" fmla="*/ 3 h 17"/>
                  <a:gd name="T6" fmla="*/ 75 w 79"/>
                  <a:gd name="T7" fmla="*/ 0 h 17"/>
                  <a:gd name="T8" fmla="*/ 3 w 79"/>
                  <a:gd name="T9" fmla="*/ 10 h 17"/>
                  <a:gd name="T10" fmla="*/ 0 w 79"/>
                  <a:gd name="T11" fmla="*/ 14 h 17"/>
                  <a:gd name="T12" fmla="*/ 4 w 79"/>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9" h="17">
                    <a:moveTo>
                      <a:pt x="4" y="17"/>
                    </a:moveTo>
                    <a:lnTo>
                      <a:pt x="76" y="6"/>
                    </a:lnTo>
                    <a:cubicBezTo>
                      <a:pt x="78" y="6"/>
                      <a:pt x="79" y="4"/>
                      <a:pt x="79" y="3"/>
                    </a:cubicBezTo>
                    <a:cubicBezTo>
                      <a:pt x="78" y="1"/>
                      <a:pt x="77" y="0"/>
                      <a:pt x="75" y="0"/>
                    </a:cubicBezTo>
                    <a:lnTo>
                      <a:pt x="3" y="10"/>
                    </a:lnTo>
                    <a:cubicBezTo>
                      <a:pt x="1" y="11"/>
                      <a:pt x="0" y="12"/>
                      <a:pt x="0" y="14"/>
                    </a:cubicBezTo>
                    <a:cubicBezTo>
                      <a:pt x="1" y="16"/>
                      <a:pt x="2" y="17"/>
                      <a:pt x="4"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6" name="Freeform 730">
                <a:extLst>
                  <a:ext uri="{FF2B5EF4-FFF2-40B4-BE49-F238E27FC236}">
                    <a16:creationId xmlns:a16="http://schemas.microsoft.com/office/drawing/2014/main" id="{350DC712-BA5B-443E-AF15-6A40C9E887BA}"/>
                  </a:ext>
                </a:extLst>
              </p:cNvPr>
              <p:cNvSpPr>
                <a:spLocks/>
              </p:cNvSpPr>
              <p:nvPr/>
            </p:nvSpPr>
            <p:spPr bwMode="auto">
              <a:xfrm>
                <a:off x="4300" y="4548"/>
                <a:ext cx="58" cy="12"/>
              </a:xfrm>
              <a:custGeom>
                <a:avLst/>
                <a:gdLst>
                  <a:gd name="T0" fmla="*/ 4 w 101"/>
                  <a:gd name="T1" fmla="*/ 20 h 20"/>
                  <a:gd name="T2" fmla="*/ 98 w 101"/>
                  <a:gd name="T3" fmla="*/ 7 h 20"/>
                  <a:gd name="T4" fmla="*/ 101 w 101"/>
                  <a:gd name="T5" fmla="*/ 3 h 20"/>
                  <a:gd name="T6" fmla="*/ 97 w 101"/>
                  <a:gd name="T7" fmla="*/ 0 h 20"/>
                  <a:gd name="T8" fmla="*/ 3 w 101"/>
                  <a:gd name="T9" fmla="*/ 14 h 20"/>
                  <a:gd name="T10" fmla="*/ 0 w 101"/>
                  <a:gd name="T11" fmla="*/ 17 h 20"/>
                  <a:gd name="T12" fmla="*/ 4 w 10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01" h="20">
                    <a:moveTo>
                      <a:pt x="4" y="20"/>
                    </a:moveTo>
                    <a:lnTo>
                      <a:pt x="98" y="7"/>
                    </a:lnTo>
                    <a:cubicBezTo>
                      <a:pt x="100" y="6"/>
                      <a:pt x="101" y="5"/>
                      <a:pt x="101" y="3"/>
                    </a:cubicBezTo>
                    <a:cubicBezTo>
                      <a:pt x="101" y="1"/>
                      <a:pt x="99" y="0"/>
                      <a:pt x="97" y="0"/>
                    </a:cubicBezTo>
                    <a:lnTo>
                      <a:pt x="3" y="14"/>
                    </a:lnTo>
                    <a:cubicBezTo>
                      <a:pt x="1" y="14"/>
                      <a:pt x="0" y="16"/>
                      <a:pt x="0" y="17"/>
                    </a:cubicBezTo>
                    <a:cubicBezTo>
                      <a:pt x="1"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7" name="Freeform 731">
                <a:extLst>
                  <a:ext uri="{FF2B5EF4-FFF2-40B4-BE49-F238E27FC236}">
                    <a16:creationId xmlns:a16="http://schemas.microsoft.com/office/drawing/2014/main" id="{97CB0CD0-8D5C-4B0B-85F7-5940FC77D44D}"/>
                  </a:ext>
                </a:extLst>
              </p:cNvPr>
              <p:cNvSpPr>
                <a:spLocks/>
              </p:cNvSpPr>
              <p:nvPr/>
            </p:nvSpPr>
            <p:spPr bwMode="auto">
              <a:xfrm>
                <a:off x="4375" y="4546"/>
                <a:ext cx="43" cy="9"/>
              </a:xfrm>
              <a:custGeom>
                <a:avLst/>
                <a:gdLst>
                  <a:gd name="T0" fmla="*/ 4 w 75"/>
                  <a:gd name="T1" fmla="*/ 16 h 16"/>
                  <a:gd name="T2" fmla="*/ 72 w 75"/>
                  <a:gd name="T3" fmla="*/ 6 h 16"/>
                  <a:gd name="T4" fmla="*/ 75 w 75"/>
                  <a:gd name="T5" fmla="*/ 3 h 16"/>
                  <a:gd name="T6" fmla="*/ 71 w 75"/>
                  <a:gd name="T7" fmla="*/ 0 h 16"/>
                  <a:gd name="T8" fmla="*/ 3 w 75"/>
                  <a:gd name="T9" fmla="*/ 9 h 16"/>
                  <a:gd name="T10" fmla="*/ 0 w 75"/>
                  <a:gd name="T11" fmla="*/ 13 h 16"/>
                  <a:gd name="T12" fmla="*/ 4 w 75"/>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75" h="16">
                    <a:moveTo>
                      <a:pt x="4" y="16"/>
                    </a:moveTo>
                    <a:lnTo>
                      <a:pt x="72" y="6"/>
                    </a:lnTo>
                    <a:cubicBezTo>
                      <a:pt x="74" y="6"/>
                      <a:pt x="75" y="5"/>
                      <a:pt x="75" y="3"/>
                    </a:cubicBezTo>
                    <a:cubicBezTo>
                      <a:pt x="75" y="1"/>
                      <a:pt x="73" y="0"/>
                      <a:pt x="71" y="0"/>
                    </a:cubicBezTo>
                    <a:lnTo>
                      <a:pt x="3" y="9"/>
                    </a:lnTo>
                    <a:cubicBezTo>
                      <a:pt x="1" y="10"/>
                      <a:pt x="0" y="11"/>
                      <a:pt x="0" y="13"/>
                    </a:cubicBezTo>
                    <a:cubicBezTo>
                      <a:pt x="0" y="15"/>
                      <a:pt x="2" y="16"/>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8" name="Freeform 732">
                <a:extLst>
                  <a:ext uri="{FF2B5EF4-FFF2-40B4-BE49-F238E27FC236}">
                    <a16:creationId xmlns:a16="http://schemas.microsoft.com/office/drawing/2014/main" id="{E9E13F28-5580-4497-83A6-548E5C5FE1D0}"/>
                  </a:ext>
                </a:extLst>
              </p:cNvPr>
              <p:cNvSpPr>
                <a:spLocks/>
              </p:cNvSpPr>
              <p:nvPr/>
            </p:nvSpPr>
            <p:spPr bwMode="auto">
              <a:xfrm>
                <a:off x="4300" y="4553"/>
                <a:ext cx="60" cy="12"/>
              </a:xfrm>
              <a:custGeom>
                <a:avLst/>
                <a:gdLst>
                  <a:gd name="T0" fmla="*/ 4 w 106"/>
                  <a:gd name="T1" fmla="*/ 21 h 21"/>
                  <a:gd name="T2" fmla="*/ 103 w 106"/>
                  <a:gd name="T3" fmla="*/ 7 h 21"/>
                  <a:gd name="T4" fmla="*/ 106 w 106"/>
                  <a:gd name="T5" fmla="*/ 4 h 21"/>
                  <a:gd name="T6" fmla="*/ 102 w 106"/>
                  <a:gd name="T7" fmla="*/ 1 h 21"/>
                  <a:gd name="T8" fmla="*/ 3 w 106"/>
                  <a:gd name="T9" fmla="*/ 14 h 21"/>
                  <a:gd name="T10" fmla="*/ 0 w 106"/>
                  <a:gd name="T11" fmla="*/ 18 h 21"/>
                  <a:gd name="T12" fmla="*/ 4 w 10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06" h="21">
                    <a:moveTo>
                      <a:pt x="4" y="21"/>
                    </a:moveTo>
                    <a:lnTo>
                      <a:pt x="103" y="7"/>
                    </a:lnTo>
                    <a:cubicBezTo>
                      <a:pt x="105" y="7"/>
                      <a:pt x="106" y="5"/>
                      <a:pt x="106" y="4"/>
                    </a:cubicBezTo>
                    <a:cubicBezTo>
                      <a:pt x="105" y="2"/>
                      <a:pt x="104" y="0"/>
                      <a:pt x="102" y="1"/>
                    </a:cubicBezTo>
                    <a:lnTo>
                      <a:pt x="3" y="14"/>
                    </a:lnTo>
                    <a:cubicBezTo>
                      <a:pt x="1" y="14"/>
                      <a:pt x="0" y="16"/>
                      <a:pt x="0" y="18"/>
                    </a:cubicBezTo>
                    <a:cubicBezTo>
                      <a:pt x="0" y="20"/>
                      <a:pt x="2" y="21"/>
                      <a:pt x="4" y="2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39" name="Freeform 733">
                <a:extLst>
                  <a:ext uri="{FF2B5EF4-FFF2-40B4-BE49-F238E27FC236}">
                    <a16:creationId xmlns:a16="http://schemas.microsoft.com/office/drawing/2014/main" id="{516A5F8D-7D7C-484C-87EE-3755985BA767}"/>
                  </a:ext>
                </a:extLst>
              </p:cNvPr>
              <p:cNvSpPr>
                <a:spLocks/>
              </p:cNvSpPr>
              <p:nvPr/>
            </p:nvSpPr>
            <p:spPr bwMode="auto">
              <a:xfrm>
                <a:off x="4376" y="4551"/>
                <a:ext cx="42" cy="9"/>
              </a:xfrm>
              <a:custGeom>
                <a:avLst/>
                <a:gdLst>
                  <a:gd name="T0" fmla="*/ 4 w 73"/>
                  <a:gd name="T1" fmla="*/ 15 h 15"/>
                  <a:gd name="T2" fmla="*/ 70 w 73"/>
                  <a:gd name="T3" fmla="*/ 7 h 15"/>
                  <a:gd name="T4" fmla="*/ 73 w 73"/>
                  <a:gd name="T5" fmla="*/ 3 h 15"/>
                  <a:gd name="T6" fmla="*/ 69 w 73"/>
                  <a:gd name="T7" fmla="*/ 0 h 15"/>
                  <a:gd name="T8" fmla="*/ 3 w 73"/>
                  <a:gd name="T9" fmla="*/ 9 h 15"/>
                  <a:gd name="T10" fmla="*/ 1 w 73"/>
                  <a:gd name="T11" fmla="*/ 12 h 15"/>
                  <a:gd name="T12" fmla="*/ 4 w 73"/>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3" h="15">
                    <a:moveTo>
                      <a:pt x="4" y="15"/>
                    </a:moveTo>
                    <a:lnTo>
                      <a:pt x="70" y="7"/>
                    </a:lnTo>
                    <a:cubicBezTo>
                      <a:pt x="72" y="7"/>
                      <a:pt x="73" y="5"/>
                      <a:pt x="73" y="3"/>
                    </a:cubicBezTo>
                    <a:cubicBezTo>
                      <a:pt x="73" y="1"/>
                      <a:pt x="71" y="0"/>
                      <a:pt x="69" y="0"/>
                    </a:cubicBezTo>
                    <a:lnTo>
                      <a:pt x="3" y="9"/>
                    </a:lnTo>
                    <a:cubicBezTo>
                      <a:pt x="2" y="9"/>
                      <a:pt x="0" y="10"/>
                      <a:pt x="1"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0" name="Freeform 734">
                <a:extLst>
                  <a:ext uri="{FF2B5EF4-FFF2-40B4-BE49-F238E27FC236}">
                    <a16:creationId xmlns:a16="http://schemas.microsoft.com/office/drawing/2014/main" id="{29165BA9-23E3-4664-BC02-CD077F607F22}"/>
                  </a:ext>
                </a:extLst>
              </p:cNvPr>
              <p:cNvSpPr>
                <a:spLocks/>
              </p:cNvSpPr>
              <p:nvPr/>
            </p:nvSpPr>
            <p:spPr bwMode="auto">
              <a:xfrm>
                <a:off x="4300" y="4559"/>
                <a:ext cx="62" cy="10"/>
              </a:xfrm>
              <a:custGeom>
                <a:avLst/>
                <a:gdLst>
                  <a:gd name="T0" fmla="*/ 4 w 108"/>
                  <a:gd name="T1" fmla="*/ 19 h 19"/>
                  <a:gd name="T2" fmla="*/ 105 w 108"/>
                  <a:gd name="T3" fmla="*/ 6 h 19"/>
                  <a:gd name="T4" fmla="*/ 108 w 108"/>
                  <a:gd name="T5" fmla="*/ 3 h 19"/>
                  <a:gd name="T6" fmla="*/ 104 w 108"/>
                  <a:gd name="T7" fmla="*/ 0 h 19"/>
                  <a:gd name="T8" fmla="*/ 3 w 108"/>
                  <a:gd name="T9" fmla="*/ 13 h 19"/>
                  <a:gd name="T10" fmla="*/ 0 w 108"/>
                  <a:gd name="T11" fmla="*/ 16 h 19"/>
                  <a:gd name="T12" fmla="*/ 4 w 108"/>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8" h="19">
                    <a:moveTo>
                      <a:pt x="4" y="19"/>
                    </a:moveTo>
                    <a:lnTo>
                      <a:pt x="105" y="6"/>
                    </a:lnTo>
                    <a:cubicBezTo>
                      <a:pt x="107" y="6"/>
                      <a:pt x="108" y="4"/>
                      <a:pt x="108" y="3"/>
                    </a:cubicBezTo>
                    <a:cubicBezTo>
                      <a:pt x="108" y="1"/>
                      <a:pt x="106" y="0"/>
                      <a:pt x="104" y="0"/>
                    </a:cubicBezTo>
                    <a:lnTo>
                      <a:pt x="3" y="13"/>
                    </a:lnTo>
                    <a:cubicBezTo>
                      <a:pt x="1" y="13"/>
                      <a:pt x="0" y="14"/>
                      <a:pt x="0" y="16"/>
                    </a:cubicBezTo>
                    <a:cubicBezTo>
                      <a:pt x="0" y="18"/>
                      <a:pt x="2" y="19"/>
                      <a:pt x="4" y="1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1" name="Freeform 735">
                <a:extLst>
                  <a:ext uri="{FF2B5EF4-FFF2-40B4-BE49-F238E27FC236}">
                    <a16:creationId xmlns:a16="http://schemas.microsoft.com/office/drawing/2014/main" id="{DB300D44-D852-4880-A0E0-EC0CB12D9343}"/>
                  </a:ext>
                </a:extLst>
              </p:cNvPr>
              <p:cNvSpPr>
                <a:spLocks/>
              </p:cNvSpPr>
              <p:nvPr/>
            </p:nvSpPr>
            <p:spPr bwMode="auto">
              <a:xfrm>
                <a:off x="4378" y="4556"/>
                <a:ext cx="40" cy="9"/>
              </a:xfrm>
              <a:custGeom>
                <a:avLst/>
                <a:gdLst>
                  <a:gd name="T0" fmla="*/ 4 w 70"/>
                  <a:gd name="T1" fmla="*/ 15 h 15"/>
                  <a:gd name="T2" fmla="*/ 67 w 70"/>
                  <a:gd name="T3" fmla="*/ 7 h 15"/>
                  <a:gd name="T4" fmla="*/ 70 w 70"/>
                  <a:gd name="T5" fmla="*/ 3 h 15"/>
                  <a:gd name="T6" fmla="*/ 66 w 70"/>
                  <a:gd name="T7" fmla="*/ 0 h 15"/>
                  <a:gd name="T8" fmla="*/ 3 w 70"/>
                  <a:gd name="T9" fmla="*/ 8 h 15"/>
                  <a:gd name="T10" fmla="*/ 0 w 70"/>
                  <a:gd name="T11" fmla="*/ 12 h 15"/>
                  <a:gd name="T12" fmla="*/ 4 w 70"/>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70" h="15">
                    <a:moveTo>
                      <a:pt x="4" y="15"/>
                    </a:moveTo>
                    <a:lnTo>
                      <a:pt x="67" y="7"/>
                    </a:lnTo>
                    <a:cubicBezTo>
                      <a:pt x="69" y="7"/>
                      <a:pt x="70" y="5"/>
                      <a:pt x="70" y="3"/>
                    </a:cubicBezTo>
                    <a:cubicBezTo>
                      <a:pt x="70" y="1"/>
                      <a:pt x="68" y="0"/>
                      <a:pt x="66" y="0"/>
                    </a:cubicBezTo>
                    <a:lnTo>
                      <a:pt x="3" y="8"/>
                    </a:lnTo>
                    <a:cubicBezTo>
                      <a:pt x="1" y="9"/>
                      <a:pt x="0" y="10"/>
                      <a:pt x="0" y="12"/>
                    </a:cubicBezTo>
                    <a:cubicBezTo>
                      <a:pt x="0"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2" name="Freeform 736">
                <a:extLst>
                  <a:ext uri="{FF2B5EF4-FFF2-40B4-BE49-F238E27FC236}">
                    <a16:creationId xmlns:a16="http://schemas.microsoft.com/office/drawing/2014/main" id="{ADF51C5F-1785-403A-A304-804EF7DC80CC}"/>
                  </a:ext>
                </a:extLst>
              </p:cNvPr>
              <p:cNvSpPr>
                <a:spLocks/>
              </p:cNvSpPr>
              <p:nvPr/>
            </p:nvSpPr>
            <p:spPr bwMode="auto">
              <a:xfrm>
                <a:off x="4300" y="4564"/>
                <a:ext cx="63" cy="11"/>
              </a:xfrm>
              <a:custGeom>
                <a:avLst/>
                <a:gdLst>
                  <a:gd name="T0" fmla="*/ 4 w 111"/>
                  <a:gd name="T1" fmla="*/ 20 h 20"/>
                  <a:gd name="T2" fmla="*/ 108 w 111"/>
                  <a:gd name="T3" fmla="*/ 6 h 20"/>
                  <a:gd name="T4" fmla="*/ 110 w 111"/>
                  <a:gd name="T5" fmla="*/ 3 h 20"/>
                  <a:gd name="T6" fmla="*/ 107 w 111"/>
                  <a:gd name="T7" fmla="*/ 0 h 20"/>
                  <a:gd name="T8" fmla="*/ 3 w 111"/>
                  <a:gd name="T9" fmla="*/ 13 h 20"/>
                  <a:gd name="T10" fmla="*/ 0 w 111"/>
                  <a:gd name="T11" fmla="*/ 17 h 20"/>
                  <a:gd name="T12" fmla="*/ 4 w 111"/>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11" h="20">
                    <a:moveTo>
                      <a:pt x="4" y="20"/>
                    </a:moveTo>
                    <a:lnTo>
                      <a:pt x="108" y="6"/>
                    </a:lnTo>
                    <a:cubicBezTo>
                      <a:pt x="109" y="6"/>
                      <a:pt x="111" y="4"/>
                      <a:pt x="110" y="3"/>
                    </a:cubicBezTo>
                    <a:cubicBezTo>
                      <a:pt x="110" y="1"/>
                      <a:pt x="108" y="0"/>
                      <a:pt x="107" y="0"/>
                    </a:cubicBezTo>
                    <a:lnTo>
                      <a:pt x="3" y="13"/>
                    </a:lnTo>
                    <a:cubicBezTo>
                      <a:pt x="1" y="13"/>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3" name="Freeform 737">
                <a:extLst>
                  <a:ext uri="{FF2B5EF4-FFF2-40B4-BE49-F238E27FC236}">
                    <a16:creationId xmlns:a16="http://schemas.microsoft.com/office/drawing/2014/main" id="{E64B8693-CD7D-44ED-87A6-AEACA7A1FEC9}"/>
                  </a:ext>
                </a:extLst>
              </p:cNvPr>
              <p:cNvSpPr>
                <a:spLocks/>
              </p:cNvSpPr>
              <p:nvPr/>
            </p:nvSpPr>
            <p:spPr bwMode="auto">
              <a:xfrm>
                <a:off x="4380" y="4561"/>
                <a:ext cx="38" cy="9"/>
              </a:xfrm>
              <a:custGeom>
                <a:avLst/>
                <a:gdLst>
                  <a:gd name="T0" fmla="*/ 4 w 67"/>
                  <a:gd name="T1" fmla="*/ 15 h 15"/>
                  <a:gd name="T2" fmla="*/ 64 w 67"/>
                  <a:gd name="T3" fmla="*/ 7 h 15"/>
                  <a:gd name="T4" fmla="*/ 67 w 67"/>
                  <a:gd name="T5" fmla="*/ 3 h 15"/>
                  <a:gd name="T6" fmla="*/ 63 w 67"/>
                  <a:gd name="T7" fmla="*/ 0 h 15"/>
                  <a:gd name="T8" fmla="*/ 3 w 67"/>
                  <a:gd name="T9" fmla="*/ 8 h 15"/>
                  <a:gd name="T10" fmla="*/ 0 w 67"/>
                  <a:gd name="T11" fmla="*/ 12 h 15"/>
                  <a:gd name="T12" fmla="*/ 4 w 67"/>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67" h="15">
                    <a:moveTo>
                      <a:pt x="4" y="15"/>
                    </a:moveTo>
                    <a:lnTo>
                      <a:pt x="64" y="7"/>
                    </a:lnTo>
                    <a:cubicBezTo>
                      <a:pt x="66" y="6"/>
                      <a:pt x="67" y="5"/>
                      <a:pt x="67" y="3"/>
                    </a:cubicBezTo>
                    <a:cubicBezTo>
                      <a:pt x="67" y="1"/>
                      <a:pt x="65" y="0"/>
                      <a:pt x="63" y="0"/>
                    </a:cubicBezTo>
                    <a:lnTo>
                      <a:pt x="3" y="8"/>
                    </a:lnTo>
                    <a:cubicBezTo>
                      <a:pt x="1" y="8"/>
                      <a:pt x="0" y="10"/>
                      <a:pt x="0" y="12"/>
                    </a:cubicBezTo>
                    <a:cubicBezTo>
                      <a:pt x="1" y="14"/>
                      <a:pt x="2" y="15"/>
                      <a:pt x="4" y="1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4" name="Freeform 738">
                <a:extLst>
                  <a:ext uri="{FF2B5EF4-FFF2-40B4-BE49-F238E27FC236}">
                    <a16:creationId xmlns:a16="http://schemas.microsoft.com/office/drawing/2014/main" id="{4302B482-3398-4F77-987C-C46953551AB7}"/>
                  </a:ext>
                </a:extLst>
              </p:cNvPr>
              <p:cNvSpPr>
                <a:spLocks/>
              </p:cNvSpPr>
              <p:nvPr/>
            </p:nvSpPr>
            <p:spPr bwMode="auto">
              <a:xfrm>
                <a:off x="4300" y="4569"/>
                <a:ext cx="64" cy="12"/>
              </a:xfrm>
              <a:custGeom>
                <a:avLst/>
                <a:gdLst>
                  <a:gd name="T0" fmla="*/ 4 w 113"/>
                  <a:gd name="T1" fmla="*/ 20 h 21"/>
                  <a:gd name="T2" fmla="*/ 110 w 113"/>
                  <a:gd name="T3" fmla="*/ 6 h 21"/>
                  <a:gd name="T4" fmla="*/ 113 w 113"/>
                  <a:gd name="T5" fmla="*/ 3 h 21"/>
                  <a:gd name="T6" fmla="*/ 109 w 113"/>
                  <a:gd name="T7" fmla="*/ 0 h 21"/>
                  <a:gd name="T8" fmla="*/ 3 w 113"/>
                  <a:gd name="T9" fmla="*/ 14 h 21"/>
                  <a:gd name="T10" fmla="*/ 0 w 113"/>
                  <a:gd name="T11" fmla="*/ 18 h 21"/>
                  <a:gd name="T12" fmla="*/ 4 w 113"/>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113" h="21">
                    <a:moveTo>
                      <a:pt x="4" y="20"/>
                    </a:moveTo>
                    <a:lnTo>
                      <a:pt x="110" y="6"/>
                    </a:lnTo>
                    <a:cubicBezTo>
                      <a:pt x="112" y="6"/>
                      <a:pt x="113" y="4"/>
                      <a:pt x="113" y="3"/>
                    </a:cubicBezTo>
                    <a:cubicBezTo>
                      <a:pt x="112" y="1"/>
                      <a:pt x="111" y="0"/>
                      <a:pt x="109" y="0"/>
                    </a:cubicBezTo>
                    <a:lnTo>
                      <a:pt x="3" y="14"/>
                    </a:lnTo>
                    <a:cubicBezTo>
                      <a:pt x="1" y="14"/>
                      <a:pt x="0" y="16"/>
                      <a:pt x="0" y="18"/>
                    </a:cubicBezTo>
                    <a:cubicBezTo>
                      <a:pt x="0" y="19"/>
                      <a:pt x="2" y="21"/>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5" name="Freeform 739">
                <a:extLst>
                  <a:ext uri="{FF2B5EF4-FFF2-40B4-BE49-F238E27FC236}">
                    <a16:creationId xmlns:a16="http://schemas.microsoft.com/office/drawing/2014/main" id="{A4193A14-C1C1-4AF3-AC5E-CE8B893CD24D}"/>
                  </a:ext>
                </a:extLst>
              </p:cNvPr>
              <p:cNvSpPr>
                <a:spLocks/>
              </p:cNvSpPr>
              <p:nvPr/>
            </p:nvSpPr>
            <p:spPr bwMode="auto">
              <a:xfrm>
                <a:off x="4300" y="4443"/>
                <a:ext cx="24" cy="7"/>
              </a:xfrm>
              <a:custGeom>
                <a:avLst/>
                <a:gdLst>
                  <a:gd name="T0" fmla="*/ 40 w 41"/>
                  <a:gd name="T1" fmla="*/ 0 h 13"/>
                  <a:gd name="T2" fmla="*/ 0 w 41"/>
                  <a:gd name="T3" fmla="*/ 7 h 13"/>
                  <a:gd name="T4" fmla="*/ 1 w 41"/>
                  <a:gd name="T5" fmla="*/ 13 h 13"/>
                  <a:gd name="T6" fmla="*/ 41 w 41"/>
                  <a:gd name="T7" fmla="*/ 6 h 13"/>
                </a:gdLst>
                <a:ahLst/>
                <a:cxnLst>
                  <a:cxn ang="0">
                    <a:pos x="T0" y="T1"/>
                  </a:cxn>
                  <a:cxn ang="0">
                    <a:pos x="T2" y="T3"/>
                  </a:cxn>
                  <a:cxn ang="0">
                    <a:pos x="T4" y="T5"/>
                  </a:cxn>
                  <a:cxn ang="0">
                    <a:pos x="T6" y="T7"/>
                  </a:cxn>
                </a:cxnLst>
                <a:rect l="0" t="0" r="r" b="b"/>
                <a:pathLst>
                  <a:path w="41" h="13">
                    <a:moveTo>
                      <a:pt x="40" y="0"/>
                    </a:moveTo>
                    <a:lnTo>
                      <a:pt x="0" y="7"/>
                    </a:lnTo>
                    <a:lnTo>
                      <a:pt x="1" y="13"/>
                    </a:lnTo>
                    <a:lnTo>
                      <a:pt x="4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6" name="Freeform 740">
                <a:extLst>
                  <a:ext uri="{FF2B5EF4-FFF2-40B4-BE49-F238E27FC236}">
                    <a16:creationId xmlns:a16="http://schemas.microsoft.com/office/drawing/2014/main" id="{428D1B06-CA5F-4F80-99B5-E6932A45ED6D}"/>
                  </a:ext>
                </a:extLst>
              </p:cNvPr>
              <p:cNvSpPr>
                <a:spLocks/>
              </p:cNvSpPr>
              <p:nvPr/>
            </p:nvSpPr>
            <p:spPr bwMode="auto">
              <a:xfrm>
                <a:off x="4343" y="4432"/>
                <a:ext cx="41" cy="11"/>
              </a:xfrm>
              <a:custGeom>
                <a:avLst/>
                <a:gdLst>
                  <a:gd name="T0" fmla="*/ 70 w 71"/>
                  <a:gd name="T1" fmla="*/ 0 h 19"/>
                  <a:gd name="T2" fmla="*/ 0 w 71"/>
                  <a:gd name="T3" fmla="*/ 12 h 19"/>
                  <a:gd name="T4" fmla="*/ 1 w 71"/>
                  <a:gd name="T5" fmla="*/ 19 h 19"/>
                  <a:gd name="T6" fmla="*/ 71 w 71"/>
                  <a:gd name="T7" fmla="*/ 7 h 19"/>
                </a:gdLst>
                <a:ahLst/>
                <a:cxnLst>
                  <a:cxn ang="0">
                    <a:pos x="T0" y="T1"/>
                  </a:cxn>
                  <a:cxn ang="0">
                    <a:pos x="T2" y="T3"/>
                  </a:cxn>
                  <a:cxn ang="0">
                    <a:pos x="T4" y="T5"/>
                  </a:cxn>
                  <a:cxn ang="0">
                    <a:pos x="T6" y="T7"/>
                  </a:cxn>
                </a:cxnLst>
                <a:rect l="0" t="0" r="r" b="b"/>
                <a:pathLst>
                  <a:path w="71" h="19">
                    <a:moveTo>
                      <a:pt x="70" y="0"/>
                    </a:moveTo>
                    <a:lnTo>
                      <a:pt x="0" y="12"/>
                    </a:lnTo>
                    <a:lnTo>
                      <a:pt x="1" y="19"/>
                    </a:lnTo>
                    <a:lnTo>
                      <a:pt x="7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7" name="Freeform 741">
                <a:extLst>
                  <a:ext uri="{FF2B5EF4-FFF2-40B4-BE49-F238E27FC236}">
                    <a16:creationId xmlns:a16="http://schemas.microsoft.com/office/drawing/2014/main" id="{A1188C7E-E4B2-4A5F-B487-B87003FCACEF}"/>
                  </a:ext>
                </a:extLst>
              </p:cNvPr>
              <p:cNvSpPr>
                <a:spLocks/>
              </p:cNvSpPr>
              <p:nvPr/>
            </p:nvSpPr>
            <p:spPr bwMode="auto">
              <a:xfrm>
                <a:off x="4400" y="4426"/>
                <a:ext cx="16" cy="7"/>
              </a:xfrm>
              <a:custGeom>
                <a:avLst/>
                <a:gdLst>
                  <a:gd name="T0" fmla="*/ 27 w 28"/>
                  <a:gd name="T1" fmla="*/ 0 h 11"/>
                  <a:gd name="T2" fmla="*/ 0 w 28"/>
                  <a:gd name="T3" fmla="*/ 5 h 11"/>
                  <a:gd name="T4" fmla="*/ 2 w 28"/>
                  <a:gd name="T5" fmla="*/ 11 h 11"/>
                  <a:gd name="T6" fmla="*/ 28 w 28"/>
                  <a:gd name="T7" fmla="*/ 6 h 11"/>
                </a:gdLst>
                <a:ahLst/>
                <a:cxnLst>
                  <a:cxn ang="0">
                    <a:pos x="T0" y="T1"/>
                  </a:cxn>
                  <a:cxn ang="0">
                    <a:pos x="T2" y="T3"/>
                  </a:cxn>
                  <a:cxn ang="0">
                    <a:pos x="T4" y="T5"/>
                  </a:cxn>
                  <a:cxn ang="0">
                    <a:pos x="T6" y="T7"/>
                  </a:cxn>
                </a:cxnLst>
                <a:rect l="0" t="0" r="r" b="b"/>
                <a:pathLst>
                  <a:path w="28" h="11">
                    <a:moveTo>
                      <a:pt x="27" y="0"/>
                    </a:moveTo>
                    <a:lnTo>
                      <a:pt x="0" y="5"/>
                    </a:lnTo>
                    <a:lnTo>
                      <a:pt x="2" y="11"/>
                    </a:lnTo>
                    <a:lnTo>
                      <a:pt x="2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8" name="Freeform 742">
                <a:extLst>
                  <a:ext uri="{FF2B5EF4-FFF2-40B4-BE49-F238E27FC236}">
                    <a16:creationId xmlns:a16="http://schemas.microsoft.com/office/drawing/2014/main" id="{634BD2C4-F26C-4C8E-ABCE-8B0D279CE2E5}"/>
                  </a:ext>
                </a:extLst>
              </p:cNvPr>
              <p:cNvSpPr>
                <a:spLocks/>
              </p:cNvSpPr>
              <p:nvPr/>
            </p:nvSpPr>
            <p:spPr bwMode="auto">
              <a:xfrm>
                <a:off x="4383" y="4566"/>
                <a:ext cx="32" cy="8"/>
              </a:xfrm>
              <a:custGeom>
                <a:avLst/>
                <a:gdLst>
                  <a:gd name="T0" fmla="*/ 1 w 58"/>
                  <a:gd name="T1" fmla="*/ 14 h 14"/>
                  <a:gd name="T2" fmla="*/ 58 w 58"/>
                  <a:gd name="T3" fmla="*/ 6 h 14"/>
                  <a:gd name="T4" fmla="*/ 57 w 58"/>
                  <a:gd name="T5" fmla="*/ 0 h 14"/>
                  <a:gd name="T6" fmla="*/ 0 w 58"/>
                  <a:gd name="T7" fmla="*/ 7 h 14"/>
                </a:gdLst>
                <a:ahLst/>
                <a:cxnLst>
                  <a:cxn ang="0">
                    <a:pos x="T0" y="T1"/>
                  </a:cxn>
                  <a:cxn ang="0">
                    <a:pos x="T2" y="T3"/>
                  </a:cxn>
                  <a:cxn ang="0">
                    <a:pos x="T4" y="T5"/>
                  </a:cxn>
                  <a:cxn ang="0">
                    <a:pos x="T6" y="T7"/>
                  </a:cxn>
                </a:cxnLst>
                <a:rect l="0" t="0" r="r" b="b"/>
                <a:pathLst>
                  <a:path w="58" h="14">
                    <a:moveTo>
                      <a:pt x="1" y="14"/>
                    </a:moveTo>
                    <a:lnTo>
                      <a:pt x="58" y="6"/>
                    </a:lnTo>
                    <a:lnTo>
                      <a:pt x="57"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49" name="Freeform 743">
                <a:extLst>
                  <a:ext uri="{FF2B5EF4-FFF2-40B4-BE49-F238E27FC236}">
                    <a16:creationId xmlns:a16="http://schemas.microsoft.com/office/drawing/2014/main" id="{418C906E-6B9F-47B0-BF00-AE0480F68A94}"/>
                  </a:ext>
                </a:extLst>
              </p:cNvPr>
              <p:cNvSpPr>
                <a:spLocks/>
              </p:cNvSpPr>
              <p:nvPr/>
            </p:nvSpPr>
            <p:spPr bwMode="auto">
              <a:xfrm>
                <a:off x="4300" y="4573"/>
                <a:ext cx="64" cy="11"/>
              </a:xfrm>
              <a:custGeom>
                <a:avLst/>
                <a:gdLst>
                  <a:gd name="T0" fmla="*/ 1 w 112"/>
                  <a:gd name="T1" fmla="*/ 20 h 20"/>
                  <a:gd name="T2" fmla="*/ 112 w 112"/>
                  <a:gd name="T3" fmla="*/ 6 h 20"/>
                  <a:gd name="T4" fmla="*/ 111 w 112"/>
                  <a:gd name="T5" fmla="*/ 0 h 20"/>
                  <a:gd name="T6" fmla="*/ 0 w 112"/>
                  <a:gd name="T7" fmla="*/ 14 h 20"/>
                </a:gdLst>
                <a:ahLst/>
                <a:cxnLst>
                  <a:cxn ang="0">
                    <a:pos x="T0" y="T1"/>
                  </a:cxn>
                  <a:cxn ang="0">
                    <a:pos x="T2" y="T3"/>
                  </a:cxn>
                  <a:cxn ang="0">
                    <a:pos x="T4" y="T5"/>
                  </a:cxn>
                  <a:cxn ang="0">
                    <a:pos x="T6" y="T7"/>
                  </a:cxn>
                </a:cxnLst>
                <a:rect l="0" t="0" r="r" b="b"/>
                <a:pathLst>
                  <a:path w="112" h="20">
                    <a:moveTo>
                      <a:pt x="1" y="20"/>
                    </a:moveTo>
                    <a:lnTo>
                      <a:pt x="112" y="6"/>
                    </a:lnTo>
                    <a:lnTo>
                      <a:pt x="111" y="0"/>
                    </a:lnTo>
                    <a:lnTo>
                      <a:pt x="0" y="1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0" name="Freeform 744">
                <a:extLst>
                  <a:ext uri="{FF2B5EF4-FFF2-40B4-BE49-F238E27FC236}">
                    <a16:creationId xmlns:a16="http://schemas.microsoft.com/office/drawing/2014/main" id="{345030AB-E5EB-4839-9A0C-71C765E980B5}"/>
                  </a:ext>
                </a:extLst>
              </p:cNvPr>
              <p:cNvSpPr>
                <a:spLocks/>
              </p:cNvSpPr>
              <p:nvPr/>
            </p:nvSpPr>
            <p:spPr bwMode="auto">
              <a:xfrm>
                <a:off x="4089" y="4632"/>
                <a:ext cx="88" cy="15"/>
              </a:xfrm>
              <a:custGeom>
                <a:avLst/>
                <a:gdLst>
                  <a:gd name="T0" fmla="*/ 0 w 154"/>
                  <a:gd name="T1" fmla="*/ 26 h 26"/>
                  <a:gd name="T2" fmla="*/ 154 w 154"/>
                  <a:gd name="T3" fmla="*/ 6 h 26"/>
                  <a:gd name="T4" fmla="*/ 153 w 154"/>
                  <a:gd name="T5" fmla="*/ 0 h 26"/>
                  <a:gd name="T6" fmla="*/ 0 w 154"/>
                  <a:gd name="T7" fmla="*/ 19 h 26"/>
                </a:gdLst>
                <a:ahLst/>
                <a:cxnLst>
                  <a:cxn ang="0">
                    <a:pos x="T0" y="T1"/>
                  </a:cxn>
                  <a:cxn ang="0">
                    <a:pos x="T2" y="T3"/>
                  </a:cxn>
                  <a:cxn ang="0">
                    <a:pos x="T4" y="T5"/>
                  </a:cxn>
                  <a:cxn ang="0">
                    <a:pos x="T6" y="T7"/>
                  </a:cxn>
                </a:cxnLst>
                <a:rect l="0" t="0" r="r" b="b"/>
                <a:pathLst>
                  <a:path w="154" h="26">
                    <a:moveTo>
                      <a:pt x="0" y="26"/>
                    </a:moveTo>
                    <a:lnTo>
                      <a:pt x="154" y="6"/>
                    </a:lnTo>
                    <a:lnTo>
                      <a:pt x="153"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1" name="Freeform 745">
                <a:extLst>
                  <a:ext uri="{FF2B5EF4-FFF2-40B4-BE49-F238E27FC236}">
                    <a16:creationId xmlns:a16="http://schemas.microsoft.com/office/drawing/2014/main" id="{B655A1F4-A058-4723-9C99-12811F309A2F}"/>
                  </a:ext>
                </a:extLst>
              </p:cNvPr>
              <p:cNvSpPr>
                <a:spLocks/>
              </p:cNvSpPr>
              <p:nvPr/>
            </p:nvSpPr>
            <p:spPr bwMode="auto">
              <a:xfrm>
                <a:off x="4095" y="4656"/>
                <a:ext cx="57" cy="204"/>
              </a:xfrm>
              <a:custGeom>
                <a:avLst/>
                <a:gdLst>
                  <a:gd name="T0" fmla="*/ 1 w 101"/>
                  <a:gd name="T1" fmla="*/ 6 h 360"/>
                  <a:gd name="T2" fmla="*/ 95 w 101"/>
                  <a:gd name="T3" fmla="*/ 108 h 360"/>
                  <a:gd name="T4" fmla="*/ 95 w 101"/>
                  <a:gd name="T5" fmla="*/ 357 h 360"/>
                  <a:gd name="T6" fmla="*/ 98 w 101"/>
                  <a:gd name="T7" fmla="*/ 360 h 360"/>
                  <a:gd name="T8" fmla="*/ 101 w 101"/>
                  <a:gd name="T9" fmla="*/ 357 h 360"/>
                  <a:gd name="T10" fmla="*/ 101 w 101"/>
                  <a:gd name="T11" fmla="*/ 107 h 360"/>
                  <a:gd name="T12" fmla="*/ 100 w 101"/>
                  <a:gd name="T13" fmla="*/ 105 h 360"/>
                  <a:gd name="T14" fmla="*/ 6 w 101"/>
                  <a:gd name="T15" fmla="*/ 2 h 360"/>
                  <a:gd name="T16" fmla="*/ 1 w 101"/>
                  <a:gd name="T17" fmla="*/ 1 h 360"/>
                  <a:gd name="T18" fmla="*/ 1 w 101"/>
                  <a:gd name="T19" fmla="*/ 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360">
                    <a:moveTo>
                      <a:pt x="1" y="6"/>
                    </a:moveTo>
                    <a:lnTo>
                      <a:pt x="95" y="108"/>
                    </a:lnTo>
                    <a:lnTo>
                      <a:pt x="95" y="357"/>
                    </a:lnTo>
                    <a:cubicBezTo>
                      <a:pt x="95" y="359"/>
                      <a:pt x="96" y="360"/>
                      <a:pt x="98" y="360"/>
                    </a:cubicBezTo>
                    <a:cubicBezTo>
                      <a:pt x="100" y="360"/>
                      <a:pt x="101" y="359"/>
                      <a:pt x="101" y="357"/>
                    </a:cubicBezTo>
                    <a:lnTo>
                      <a:pt x="101" y="107"/>
                    </a:lnTo>
                    <a:lnTo>
                      <a:pt x="100" y="105"/>
                    </a:lnTo>
                    <a:lnTo>
                      <a:pt x="6" y="2"/>
                    </a:lnTo>
                    <a:cubicBezTo>
                      <a:pt x="5" y="0"/>
                      <a:pt x="2" y="0"/>
                      <a:pt x="1" y="1"/>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2" name="Freeform 746">
                <a:extLst>
                  <a:ext uri="{FF2B5EF4-FFF2-40B4-BE49-F238E27FC236}">
                    <a16:creationId xmlns:a16="http://schemas.microsoft.com/office/drawing/2014/main" id="{F7855E61-C47E-4876-A7CB-BB2F72889966}"/>
                  </a:ext>
                </a:extLst>
              </p:cNvPr>
              <p:cNvSpPr>
                <a:spLocks/>
              </p:cNvSpPr>
              <p:nvPr/>
            </p:nvSpPr>
            <p:spPr bwMode="auto">
              <a:xfrm>
                <a:off x="4076" y="4657"/>
                <a:ext cx="77" cy="82"/>
              </a:xfrm>
              <a:custGeom>
                <a:avLst/>
                <a:gdLst>
                  <a:gd name="T0" fmla="*/ 1 w 136"/>
                  <a:gd name="T1" fmla="*/ 6 h 145"/>
                  <a:gd name="T2" fmla="*/ 130 w 136"/>
                  <a:gd name="T3" fmla="*/ 143 h 145"/>
                  <a:gd name="T4" fmla="*/ 134 w 136"/>
                  <a:gd name="T5" fmla="*/ 144 h 145"/>
                  <a:gd name="T6" fmla="*/ 134 w 136"/>
                  <a:gd name="T7" fmla="*/ 139 h 145"/>
                  <a:gd name="T8" fmla="*/ 6 w 136"/>
                  <a:gd name="T9" fmla="*/ 1 h 145"/>
                  <a:gd name="T10" fmla="*/ 1 w 136"/>
                  <a:gd name="T11" fmla="*/ 1 h 145"/>
                  <a:gd name="T12" fmla="*/ 1 w 136"/>
                  <a:gd name="T13" fmla="*/ 6 h 145"/>
                </a:gdLst>
                <a:ahLst/>
                <a:cxnLst>
                  <a:cxn ang="0">
                    <a:pos x="T0" y="T1"/>
                  </a:cxn>
                  <a:cxn ang="0">
                    <a:pos x="T2" y="T3"/>
                  </a:cxn>
                  <a:cxn ang="0">
                    <a:pos x="T4" y="T5"/>
                  </a:cxn>
                  <a:cxn ang="0">
                    <a:pos x="T6" y="T7"/>
                  </a:cxn>
                  <a:cxn ang="0">
                    <a:pos x="T8" y="T9"/>
                  </a:cxn>
                  <a:cxn ang="0">
                    <a:pos x="T10" y="T11"/>
                  </a:cxn>
                  <a:cxn ang="0">
                    <a:pos x="T12" y="T13"/>
                  </a:cxn>
                </a:cxnLst>
                <a:rect l="0" t="0" r="r" b="b"/>
                <a:pathLst>
                  <a:path w="136" h="145">
                    <a:moveTo>
                      <a:pt x="1" y="6"/>
                    </a:moveTo>
                    <a:lnTo>
                      <a:pt x="130" y="143"/>
                    </a:lnTo>
                    <a:cubicBezTo>
                      <a:pt x="131" y="145"/>
                      <a:pt x="133" y="145"/>
                      <a:pt x="134" y="144"/>
                    </a:cubicBezTo>
                    <a:cubicBezTo>
                      <a:pt x="136" y="142"/>
                      <a:pt x="136" y="140"/>
                      <a:pt x="134" y="139"/>
                    </a:cubicBezTo>
                    <a:lnTo>
                      <a:pt x="6" y="1"/>
                    </a:lnTo>
                    <a:cubicBezTo>
                      <a:pt x="5" y="0"/>
                      <a:pt x="3"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3" name="Freeform 747">
                <a:extLst>
                  <a:ext uri="{FF2B5EF4-FFF2-40B4-BE49-F238E27FC236}">
                    <a16:creationId xmlns:a16="http://schemas.microsoft.com/office/drawing/2014/main" id="{2FFC0E36-71C9-4514-B2A1-413421036C96}"/>
                  </a:ext>
                </a:extLst>
              </p:cNvPr>
              <p:cNvSpPr>
                <a:spLocks/>
              </p:cNvSpPr>
              <p:nvPr/>
            </p:nvSpPr>
            <p:spPr bwMode="auto">
              <a:xfrm>
                <a:off x="3934" y="4649"/>
                <a:ext cx="151" cy="22"/>
              </a:xfrm>
              <a:custGeom>
                <a:avLst/>
                <a:gdLst>
                  <a:gd name="T0" fmla="*/ 0 w 267"/>
                  <a:gd name="T1" fmla="*/ 7 h 39"/>
                  <a:gd name="T2" fmla="*/ 267 w 267"/>
                  <a:gd name="T3" fmla="*/ 39 h 39"/>
                  <a:gd name="T4" fmla="*/ 267 w 267"/>
                  <a:gd name="T5" fmla="*/ 32 h 39"/>
                  <a:gd name="T6" fmla="*/ 1 w 267"/>
                  <a:gd name="T7" fmla="*/ 0 h 39"/>
                </a:gdLst>
                <a:ahLst/>
                <a:cxnLst>
                  <a:cxn ang="0">
                    <a:pos x="T0" y="T1"/>
                  </a:cxn>
                  <a:cxn ang="0">
                    <a:pos x="T2" y="T3"/>
                  </a:cxn>
                  <a:cxn ang="0">
                    <a:pos x="T4" y="T5"/>
                  </a:cxn>
                  <a:cxn ang="0">
                    <a:pos x="T6" y="T7"/>
                  </a:cxn>
                </a:cxnLst>
                <a:rect l="0" t="0" r="r" b="b"/>
                <a:pathLst>
                  <a:path w="267" h="39">
                    <a:moveTo>
                      <a:pt x="0" y="7"/>
                    </a:moveTo>
                    <a:lnTo>
                      <a:pt x="267" y="39"/>
                    </a:lnTo>
                    <a:lnTo>
                      <a:pt x="267" y="32"/>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4" name="Freeform 748">
                <a:extLst>
                  <a:ext uri="{FF2B5EF4-FFF2-40B4-BE49-F238E27FC236}">
                    <a16:creationId xmlns:a16="http://schemas.microsoft.com/office/drawing/2014/main" id="{483D6FCC-35BD-41B8-8D77-18CAAA84BA5C}"/>
                  </a:ext>
                </a:extLst>
              </p:cNvPr>
              <p:cNvSpPr>
                <a:spLocks/>
              </p:cNvSpPr>
              <p:nvPr/>
            </p:nvSpPr>
            <p:spPr bwMode="auto">
              <a:xfrm>
                <a:off x="3934" y="4678"/>
                <a:ext cx="182" cy="25"/>
              </a:xfrm>
              <a:custGeom>
                <a:avLst/>
                <a:gdLst>
                  <a:gd name="T0" fmla="*/ 0 w 321"/>
                  <a:gd name="T1" fmla="*/ 6 h 45"/>
                  <a:gd name="T2" fmla="*/ 321 w 321"/>
                  <a:gd name="T3" fmla="*/ 45 h 45"/>
                  <a:gd name="T4" fmla="*/ 321 w 321"/>
                  <a:gd name="T5" fmla="*/ 38 h 45"/>
                  <a:gd name="T6" fmla="*/ 1 w 321"/>
                  <a:gd name="T7" fmla="*/ 0 h 45"/>
                </a:gdLst>
                <a:ahLst/>
                <a:cxnLst>
                  <a:cxn ang="0">
                    <a:pos x="T0" y="T1"/>
                  </a:cxn>
                  <a:cxn ang="0">
                    <a:pos x="T2" y="T3"/>
                  </a:cxn>
                  <a:cxn ang="0">
                    <a:pos x="T4" y="T5"/>
                  </a:cxn>
                  <a:cxn ang="0">
                    <a:pos x="T6" y="T7"/>
                  </a:cxn>
                </a:cxnLst>
                <a:rect l="0" t="0" r="r" b="b"/>
                <a:pathLst>
                  <a:path w="321" h="45">
                    <a:moveTo>
                      <a:pt x="0" y="6"/>
                    </a:moveTo>
                    <a:lnTo>
                      <a:pt x="321" y="45"/>
                    </a:lnTo>
                    <a:lnTo>
                      <a:pt x="321" y="38"/>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5" name="Freeform 749">
                <a:extLst>
                  <a:ext uri="{FF2B5EF4-FFF2-40B4-BE49-F238E27FC236}">
                    <a16:creationId xmlns:a16="http://schemas.microsoft.com/office/drawing/2014/main" id="{C4888285-7122-4145-A596-623FF883F705}"/>
                  </a:ext>
                </a:extLst>
              </p:cNvPr>
              <p:cNvSpPr>
                <a:spLocks/>
              </p:cNvSpPr>
              <p:nvPr/>
            </p:nvSpPr>
            <p:spPr bwMode="auto">
              <a:xfrm>
                <a:off x="3935" y="4737"/>
                <a:ext cx="215" cy="27"/>
              </a:xfrm>
              <a:custGeom>
                <a:avLst/>
                <a:gdLst>
                  <a:gd name="T0" fmla="*/ 0 w 380"/>
                  <a:gd name="T1" fmla="*/ 7 h 48"/>
                  <a:gd name="T2" fmla="*/ 379 w 380"/>
                  <a:gd name="T3" fmla="*/ 48 h 48"/>
                  <a:gd name="T4" fmla="*/ 380 w 380"/>
                  <a:gd name="T5" fmla="*/ 42 h 48"/>
                  <a:gd name="T6" fmla="*/ 0 w 380"/>
                  <a:gd name="T7" fmla="*/ 0 h 48"/>
                  <a:gd name="T8" fmla="*/ 0 w 380"/>
                  <a:gd name="T9" fmla="*/ 7 h 48"/>
                </a:gdLst>
                <a:ahLst/>
                <a:cxnLst>
                  <a:cxn ang="0">
                    <a:pos x="T0" y="T1"/>
                  </a:cxn>
                  <a:cxn ang="0">
                    <a:pos x="T2" y="T3"/>
                  </a:cxn>
                  <a:cxn ang="0">
                    <a:pos x="T4" y="T5"/>
                  </a:cxn>
                  <a:cxn ang="0">
                    <a:pos x="T6" y="T7"/>
                  </a:cxn>
                  <a:cxn ang="0">
                    <a:pos x="T8" y="T9"/>
                  </a:cxn>
                </a:cxnLst>
                <a:rect l="0" t="0" r="r" b="b"/>
                <a:pathLst>
                  <a:path w="380" h="48">
                    <a:moveTo>
                      <a:pt x="0" y="7"/>
                    </a:moveTo>
                    <a:lnTo>
                      <a:pt x="379" y="48"/>
                    </a:lnTo>
                    <a:lnTo>
                      <a:pt x="380" y="42"/>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6" name="Freeform 750">
                <a:extLst>
                  <a:ext uri="{FF2B5EF4-FFF2-40B4-BE49-F238E27FC236}">
                    <a16:creationId xmlns:a16="http://schemas.microsoft.com/office/drawing/2014/main" id="{6AC90151-3E92-4FBA-B166-071C01922A7C}"/>
                  </a:ext>
                </a:extLst>
              </p:cNvPr>
              <p:cNvSpPr>
                <a:spLocks/>
              </p:cNvSpPr>
              <p:nvPr/>
            </p:nvSpPr>
            <p:spPr bwMode="auto">
              <a:xfrm>
                <a:off x="3935" y="4796"/>
                <a:ext cx="215" cy="26"/>
              </a:xfrm>
              <a:custGeom>
                <a:avLst/>
                <a:gdLst>
                  <a:gd name="T0" fmla="*/ 0 w 380"/>
                  <a:gd name="T1" fmla="*/ 7 h 46"/>
                  <a:gd name="T2" fmla="*/ 379 w 380"/>
                  <a:gd name="T3" fmla="*/ 46 h 46"/>
                  <a:gd name="T4" fmla="*/ 380 w 380"/>
                  <a:gd name="T5" fmla="*/ 39 h 46"/>
                  <a:gd name="T6" fmla="*/ 0 w 380"/>
                  <a:gd name="T7" fmla="*/ 0 h 46"/>
                  <a:gd name="T8" fmla="*/ 0 w 380"/>
                  <a:gd name="T9" fmla="*/ 7 h 46"/>
                </a:gdLst>
                <a:ahLst/>
                <a:cxnLst>
                  <a:cxn ang="0">
                    <a:pos x="T0" y="T1"/>
                  </a:cxn>
                  <a:cxn ang="0">
                    <a:pos x="T2" y="T3"/>
                  </a:cxn>
                  <a:cxn ang="0">
                    <a:pos x="T4" y="T5"/>
                  </a:cxn>
                  <a:cxn ang="0">
                    <a:pos x="T6" y="T7"/>
                  </a:cxn>
                  <a:cxn ang="0">
                    <a:pos x="T8" y="T9"/>
                  </a:cxn>
                </a:cxnLst>
                <a:rect l="0" t="0" r="r" b="b"/>
                <a:pathLst>
                  <a:path w="380" h="46">
                    <a:moveTo>
                      <a:pt x="0" y="7"/>
                    </a:moveTo>
                    <a:lnTo>
                      <a:pt x="379" y="46"/>
                    </a:lnTo>
                    <a:lnTo>
                      <a:pt x="380" y="39"/>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7" name="Freeform 751">
                <a:extLst>
                  <a:ext uri="{FF2B5EF4-FFF2-40B4-BE49-F238E27FC236}">
                    <a16:creationId xmlns:a16="http://schemas.microsoft.com/office/drawing/2014/main" id="{F09B0818-C27E-4317-A4E9-89F158C44DEF}"/>
                  </a:ext>
                </a:extLst>
              </p:cNvPr>
              <p:cNvSpPr>
                <a:spLocks/>
              </p:cNvSpPr>
              <p:nvPr/>
            </p:nvSpPr>
            <p:spPr bwMode="auto">
              <a:xfrm>
                <a:off x="4466" y="4847"/>
                <a:ext cx="24" cy="4"/>
              </a:xfrm>
              <a:custGeom>
                <a:avLst/>
                <a:gdLst>
                  <a:gd name="T0" fmla="*/ 0 w 41"/>
                  <a:gd name="T1" fmla="*/ 7 h 7"/>
                  <a:gd name="T2" fmla="*/ 41 w 41"/>
                  <a:gd name="T3" fmla="*/ 7 h 7"/>
                  <a:gd name="T4" fmla="*/ 41 w 41"/>
                  <a:gd name="T5" fmla="*/ 0 h 7"/>
                  <a:gd name="T6" fmla="*/ 0 w 41"/>
                  <a:gd name="T7" fmla="*/ 1 h 7"/>
                </a:gdLst>
                <a:ahLst/>
                <a:cxnLst>
                  <a:cxn ang="0">
                    <a:pos x="T0" y="T1"/>
                  </a:cxn>
                  <a:cxn ang="0">
                    <a:pos x="T2" y="T3"/>
                  </a:cxn>
                  <a:cxn ang="0">
                    <a:pos x="T4" y="T5"/>
                  </a:cxn>
                  <a:cxn ang="0">
                    <a:pos x="T6" y="T7"/>
                  </a:cxn>
                </a:cxnLst>
                <a:rect l="0" t="0" r="r" b="b"/>
                <a:pathLst>
                  <a:path w="41" h="7">
                    <a:moveTo>
                      <a:pt x="0" y="7"/>
                    </a:moveTo>
                    <a:lnTo>
                      <a:pt x="41" y="7"/>
                    </a:lnTo>
                    <a:lnTo>
                      <a:pt x="4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8" name="Freeform 752">
                <a:extLst>
                  <a:ext uri="{FF2B5EF4-FFF2-40B4-BE49-F238E27FC236}">
                    <a16:creationId xmlns:a16="http://schemas.microsoft.com/office/drawing/2014/main" id="{9C0E6056-D913-4E7B-A5BE-3B8EEE6F7760}"/>
                  </a:ext>
                </a:extLst>
              </p:cNvPr>
              <p:cNvSpPr>
                <a:spLocks/>
              </p:cNvSpPr>
              <p:nvPr/>
            </p:nvSpPr>
            <p:spPr bwMode="auto">
              <a:xfrm>
                <a:off x="4021" y="4847"/>
                <a:ext cx="427" cy="265"/>
              </a:xfrm>
              <a:custGeom>
                <a:avLst/>
                <a:gdLst>
                  <a:gd name="T0" fmla="*/ 7 w 752"/>
                  <a:gd name="T1" fmla="*/ 467 h 467"/>
                  <a:gd name="T2" fmla="*/ 7 w 752"/>
                  <a:gd name="T3" fmla="*/ 37 h 467"/>
                  <a:gd name="T4" fmla="*/ 617 w 752"/>
                  <a:gd name="T5" fmla="*/ 8 h 467"/>
                  <a:gd name="T6" fmla="*/ 656 w 752"/>
                  <a:gd name="T7" fmla="*/ 8 h 467"/>
                  <a:gd name="T8" fmla="*/ 752 w 752"/>
                  <a:gd name="T9" fmla="*/ 7 h 467"/>
                  <a:gd name="T10" fmla="*/ 752 w 752"/>
                  <a:gd name="T11" fmla="*/ 0 h 467"/>
                  <a:gd name="T12" fmla="*/ 655 w 752"/>
                  <a:gd name="T13" fmla="*/ 1 h 467"/>
                  <a:gd name="T14" fmla="*/ 617 w 752"/>
                  <a:gd name="T15" fmla="*/ 2 h 467"/>
                  <a:gd name="T16" fmla="*/ 0 w 752"/>
                  <a:gd name="T17" fmla="*/ 31 h 467"/>
                  <a:gd name="T18" fmla="*/ 0 w 752"/>
                  <a:gd name="T19" fmla="*/ 467 h 467"/>
                  <a:gd name="T20" fmla="*/ 7 w 752"/>
                  <a:gd name="T21" fmla="*/ 46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2" h="467">
                    <a:moveTo>
                      <a:pt x="7" y="467"/>
                    </a:moveTo>
                    <a:lnTo>
                      <a:pt x="7" y="37"/>
                    </a:lnTo>
                    <a:lnTo>
                      <a:pt x="617" y="8"/>
                    </a:lnTo>
                    <a:lnTo>
                      <a:pt x="656" y="8"/>
                    </a:lnTo>
                    <a:lnTo>
                      <a:pt x="752" y="7"/>
                    </a:lnTo>
                    <a:lnTo>
                      <a:pt x="752" y="0"/>
                    </a:lnTo>
                    <a:lnTo>
                      <a:pt x="655" y="1"/>
                    </a:lnTo>
                    <a:lnTo>
                      <a:pt x="617" y="2"/>
                    </a:lnTo>
                    <a:lnTo>
                      <a:pt x="0" y="31"/>
                    </a:lnTo>
                    <a:lnTo>
                      <a:pt x="0" y="467"/>
                    </a:lnTo>
                    <a:lnTo>
                      <a:pt x="7" y="46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59" name="Freeform 753">
                <a:extLst>
                  <a:ext uri="{FF2B5EF4-FFF2-40B4-BE49-F238E27FC236}">
                    <a16:creationId xmlns:a16="http://schemas.microsoft.com/office/drawing/2014/main" id="{C3D14D37-6E9E-4A5E-A36E-52F8158CC17C}"/>
                  </a:ext>
                </a:extLst>
              </p:cNvPr>
              <p:cNvSpPr>
                <a:spLocks/>
              </p:cNvSpPr>
              <p:nvPr/>
            </p:nvSpPr>
            <p:spPr bwMode="auto">
              <a:xfrm>
                <a:off x="4395" y="4849"/>
                <a:ext cx="4" cy="257"/>
              </a:xfrm>
              <a:custGeom>
                <a:avLst/>
                <a:gdLst>
                  <a:gd name="T0" fmla="*/ 0 w 7"/>
                  <a:gd name="T1" fmla="*/ 0 h 453"/>
                  <a:gd name="T2" fmla="*/ 0 w 7"/>
                  <a:gd name="T3" fmla="*/ 453 h 453"/>
                  <a:gd name="T4" fmla="*/ 7 w 7"/>
                  <a:gd name="T5" fmla="*/ 453 h 453"/>
                  <a:gd name="T6" fmla="*/ 7 w 7"/>
                  <a:gd name="T7" fmla="*/ 0 h 453"/>
                </a:gdLst>
                <a:ahLst/>
                <a:cxnLst>
                  <a:cxn ang="0">
                    <a:pos x="T0" y="T1"/>
                  </a:cxn>
                  <a:cxn ang="0">
                    <a:pos x="T2" y="T3"/>
                  </a:cxn>
                  <a:cxn ang="0">
                    <a:pos x="T4" y="T5"/>
                  </a:cxn>
                  <a:cxn ang="0">
                    <a:pos x="T6" y="T7"/>
                  </a:cxn>
                </a:cxnLst>
                <a:rect l="0" t="0" r="r" b="b"/>
                <a:pathLst>
                  <a:path w="7" h="453">
                    <a:moveTo>
                      <a:pt x="0" y="0"/>
                    </a:moveTo>
                    <a:lnTo>
                      <a:pt x="0" y="453"/>
                    </a:lnTo>
                    <a:lnTo>
                      <a:pt x="7" y="45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0" name="Freeform 754">
                <a:extLst>
                  <a:ext uri="{FF2B5EF4-FFF2-40B4-BE49-F238E27FC236}">
                    <a16:creationId xmlns:a16="http://schemas.microsoft.com/office/drawing/2014/main" id="{ECA2469C-BF39-4F91-97C0-6374D6DAB712}"/>
                  </a:ext>
                </a:extLst>
              </p:cNvPr>
              <p:cNvSpPr>
                <a:spLocks/>
              </p:cNvSpPr>
              <p:nvPr/>
            </p:nvSpPr>
            <p:spPr bwMode="auto">
              <a:xfrm>
                <a:off x="4489" y="4832"/>
                <a:ext cx="666" cy="274"/>
              </a:xfrm>
              <a:custGeom>
                <a:avLst/>
                <a:gdLst>
                  <a:gd name="T0" fmla="*/ 7 w 1174"/>
                  <a:gd name="T1" fmla="*/ 483 h 483"/>
                  <a:gd name="T2" fmla="*/ 7 w 1174"/>
                  <a:gd name="T3" fmla="*/ 22 h 483"/>
                  <a:gd name="T4" fmla="*/ 309 w 1174"/>
                  <a:gd name="T5" fmla="*/ 15 h 483"/>
                  <a:gd name="T6" fmla="*/ 549 w 1174"/>
                  <a:gd name="T7" fmla="*/ 9 h 483"/>
                  <a:gd name="T8" fmla="*/ 549 w 1174"/>
                  <a:gd name="T9" fmla="*/ 6 h 483"/>
                  <a:gd name="T10" fmla="*/ 549 w 1174"/>
                  <a:gd name="T11" fmla="*/ 9 h 483"/>
                  <a:gd name="T12" fmla="*/ 1174 w 1174"/>
                  <a:gd name="T13" fmla="*/ 7 h 483"/>
                  <a:gd name="T14" fmla="*/ 1174 w 1174"/>
                  <a:gd name="T15" fmla="*/ 0 h 483"/>
                  <a:gd name="T16" fmla="*/ 549 w 1174"/>
                  <a:gd name="T17" fmla="*/ 3 h 483"/>
                  <a:gd name="T18" fmla="*/ 308 w 1174"/>
                  <a:gd name="T19" fmla="*/ 8 h 483"/>
                  <a:gd name="T20" fmla="*/ 0 w 1174"/>
                  <a:gd name="T21" fmla="*/ 15 h 483"/>
                  <a:gd name="T22" fmla="*/ 0 w 1174"/>
                  <a:gd name="T23" fmla="*/ 483 h 483"/>
                  <a:gd name="T24" fmla="*/ 7 w 1174"/>
                  <a:gd name="T25" fmla="*/ 483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4" h="483">
                    <a:moveTo>
                      <a:pt x="7" y="483"/>
                    </a:moveTo>
                    <a:lnTo>
                      <a:pt x="7" y="22"/>
                    </a:lnTo>
                    <a:lnTo>
                      <a:pt x="309" y="15"/>
                    </a:lnTo>
                    <a:lnTo>
                      <a:pt x="549" y="9"/>
                    </a:lnTo>
                    <a:lnTo>
                      <a:pt x="549" y="6"/>
                    </a:lnTo>
                    <a:lnTo>
                      <a:pt x="549" y="9"/>
                    </a:lnTo>
                    <a:lnTo>
                      <a:pt x="1174" y="7"/>
                    </a:lnTo>
                    <a:lnTo>
                      <a:pt x="1174" y="0"/>
                    </a:lnTo>
                    <a:lnTo>
                      <a:pt x="549" y="3"/>
                    </a:lnTo>
                    <a:lnTo>
                      <a:pt x="308" y="8"/>
                    </a:lnTo>
                    <a:lnTo>
                      <a:pt x="0" y="15"/>
                    </a:lnTo>
                    <a:lnTo>
                      <a:pt x="0" y="483"/>
                    </a:lnTo>
                    <a:lnTo>
                      <a:pt x="7" y="48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1" name="Freeform 755">
                <a:extLst>
                  <a:ext uri="{FF2B5EF4-FFF2-40B4-BE49-F238E27FC236}">
                    <a16:creationId xmlns:a16="http://schemas.microsoft.com/office/drawing/2014/main" id="{A64592C4-578F-4DF7-B65D-34948D46B32D}"/>
                  </a:ext>
                </a:extLst>
              </p:cNvPr>
              <p:cNvSpPr>
                <a:spLocks/>
              </p:cNvSpPr>
              <p:nvPr/>
            </p:nvSpPr>
            <p:spPr bwMode="auto">
              <a:xfrm>
                <a:off x="4395" y="4871"/>
                <a:ext cx="62" cy="232"/>
              </a:xfrm>
              <a:custGeom>
                <a:avLst/>
                <a:gdLst>
                  <a:gd name="T0" fmla="*/ 107 w 110"/>
                  <a:gd name="T1" fmla="*/ 0 h 409"/>
                  <a:gd name="T2" fmla="*/ 4 w 110"/>
                  <a:gd name="T3" fmla="*/ 0 h 409"/>
                  <a:gd name="T4" fmla="*/ 1 w 110"/>
                  <a:gd name="T5" fmla="*/ 3 h 409"/>
                  <a:gd name="T6" fmla="*/ 3 w 110"/>
                  <a:gd name="T7" fmla="*/ 7 h 409"/>
                  <a:gd name="T8" fmla="*/ 82 w 110"/>
                  <a:gd name="T9" fmla="*/ 37 h 409"/>
                  <a:gd name="T10" fmla="*/ 82 w 110"/>
                  <a:gd name="T11" fmla="*/ 406 h 409"/>
                  <a:gd name="T12" fmla="*/ 86 w 110"/>
                  <a:gd name="T13" fmla="*/ 409 h 409"/>
                  <a:gd name="T14" fmla="*/ 89 w 110"/>
                  <a:gd name="T15" fmla="*/ 406 h 409"/>
                  <a:gd name="T16" fmla="*/ 89 w 110"/>
                  <a:gd name="T17" fmla="*/ 35 h 409"/>
                  <a:gd name="T18" fmla="*/ 87 w 110"/>
                  <a:gd name="T19" fmla="*/ 32 h 409"/>
                  <a:gd name="T20" fmla="*/ 22 w 110"/>
                  <a:gd name="T21" fmla="*/ 7 h 409"/>
                  <a:gd name="T22" fmla="*/ 107 w 110"/>
                  <a:gd name="T23" fmla="*/ 7 h 409"/>
                  <a:gd name="T24" fmla="*/ 110 w 110"/>
                  <a:gd name="T25" fmla="*/ 4 h 409"/>
                  <a:gd name="T26" fmla="*/ 107 w 110"/>
                  <a:gd name="T27"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409">
                    <a:moveTo>
                      <a:pt x="107" y="0"/>
                    </a:moveTo>
                    <a:lnTo>
                      <a:pt x="4" y="0"/>
                    </a:lnTo>
                    <a:cubicBezTo>
                      <a:pt x="2" y="0"/>
                      <a:pt x="1" y="2"/>
                      <a:pt x="1" y="3"/>
                    </a:cubicBezTo>
                    <a:cubicBezTo>
                      <a:pt x="0" y="5"/>
                      <a:pt x="1" y="6"/>
                      <a:pt x="3" y="7"/>
                    </a:cubicBezTo>
                    <a:lnTo>
                      <a:pt x="82" y="37"/>
                    </a:lnTo>
                    <a:lnTo>
                      <a:pt x="82" y="406"/>
                    </a:lnTo>
                    <a:cubicBezTo>
                      <a:pt x="82" y="407"/>
                      <a:pt x="84" y="409"/>
                      <a:pt x="86" y="409"/>
                    </a:cubicBezTo>
                    <a:cubicBezTo>
                      <a:pt x="87" y="409"/>
                      <a:pt x="89" y="407"/>
                      <a:pt x="89" y="406"/>
                    </a:cubicBezTo>
                    <a:lnTo>
                      <a:pt x="89" y="35"/>
                    </a:lnTo>
                    <a:cubicBezTo>
                      <a:pt x="89" y="34"/>
                      <a:pt x="88" y="32"/>
                      <a:pt x="87" y="32"/>
                    </a:cubicBezTo>
                    <a:lnTo>
                      <a:pt x="22" y="7"/>
                    </a:lnTo>
                    <a:lnTo>
                      <a:pt x="107" y="7"/>
                    </a:lnTo>
                    <a:cubicBezTo>
                      <a:pt x="109" y="7"/>
                      <a:pt x="110" y="6"/>
                      <a:pt x="110" y="4"/>
                    </a:cubicBezTo>
                    <a:cubicBezTo>
                      <a:pt x="110" y="2"/>
                      <a:pt x="109" y="0"/>
                      <a:pt x="107"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2" name="Freeform 756">
                <a:extLst>
                  <a:ext uri="{FF2B5EF4-FFF2-40B4-BE49-F238E27FC236}">
                    <a16:creationId xmlns:a16="http://schemas.microsoft.com/office/drawing/2014/main" id="{D6F31A81-5B6E-493D-B1D4-79D972A41B4D}"/>
                  </a:ext>
                </a:extLst>
              </p:cNvPr>
              <p:cNvSpPr>
                <a:spLocks/>
              </p:cNvSpPr>
              <p:nvPr/>
            </p:nvSpPr>
            <p:spPr bwMode="auto">
              <a:xfrm>
                <a:off x="4473" y="4870"/>
                <a:ext cx="18" cy="4"/>
              </a:xfrm>
              <a:custGeom>
                <a:avLst/>
                <a:gdLst>
                  <a:gd name="T0" fmla="*/ 0 w 32"/>
                  <a:gd name="T1" fmla="*/ 7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3" name="Freeform 757">
                <a:extLst>
                  <a:ext uri="{FF2B5EF4-FFF2-40B4-BE49-F238E27FC236}">
                    <a16:creationId xmlns:a16="http://schemas.microsoft.com/office/drawing/2014/main" id="{00CEEA07-3075-4B78-9D68-0553573129E1}"/>
                  </a:ext>
                </a:extLst>
              </p:cNvPr>
              <p:cNvSpPr>
                <a:spLocks/>
              </p:cNvSpPr>
              <p:nvPr/>
            </p:nvSpPr>
            <p:spPr bwMode="auto">
              <a:xfrm>
                <a:off x="4441" y="4889"/>
                <a:ext cx="19" cy="4"/>
              </a:xfrm>
              <a:custGeom>
                <a:avLst/>
                <a:gdLst>
                  <a:gd name="T0" fmla="*/ 4 w 33"/>
                  <a:gd name="T1" fmla="*/ 6 h 6"/>
                  <a:gd name="T2" fmla="*/ 30 w 33"/>
                  <a:gd name="T3" fmla="*/ 6 h 6"/>
                  <a:gd name="T4" fmla="*/ 33 w 33"/>
                  <a:gd name="T5" fmla="*/ 3 h 6"/>
                  <a:gd name="T6" fmla="*/ 30 w 33"/>
                  <a:gd name="T7" fmla="*/ 0 h 6"/>
                  <a:gd name="T8" fmla="*/ 4 w 33"/>
                  <a:gd name="T9" fmla="*/ 0 h 6"/>
                  <a:gd name="T10" fmla="*/ 0 w 33"/>
                  <a:gd name="T11" fmla="*/ 3 h 6"/>
                  <a:gd name="T12" fmla="*/ 4 w 3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3" h="6">
                    <a:moveTo>
                      <a:pt x="4" y="6"/>
                    </a:moveTo>
                    <a:lnTo>
                      <a:pt x="30" y="6"/>
                    </a:lnTo>
                    <a:cubicBezTo>
                      <a:pt x="32" y="6"/>
                      <a:pt x="33" y="5"/>
                      <a:pt x="33" y="3"/>
                    </a:cubicBezTo>
                    <a:cubicBezTo>
                      <a:pt x="33" y="1"/>
                      <a:pt x="32" y="0"/>
                      <a:pt x="30" y="0"/>
                    </a:cubicBezTo>
                    <a:lnTo>
                      <a:pt x="4" y="0"/>
                    </a:lnTo>
                    <a:cubicBezTo>
                      <a:pt x="2" y="0"/>
                      <a:pt x="0" y="1"/>
                      <a:pt x="0" y="3"/>
                    </a:cubicBezTo>
                    <a:cubicBezTo>
                      <a:pt x="0" y="5"/>
                      <a:pt x="2" y="6"/>
                      <a:pt x="4"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4" name="Freeform 758">
                <a:extLst>
                  <a:ext uri="{FF2B5EF4-FFF2-40B4-BE49-F238E27FC236}">
                    <a16:creationId xmlns:a16="http://schemas.microsoft.com/office/drawing/2014/main" id="{5606572D-9E88-4115-AE31-CFF78AF675F4}"/>
                  </a:ext>
                </a:extLst>
              </p:cNvPr>
              <p:cNvSpPr>
                <a:spLocks/>
              </p:cNvSpPr>
              <p:nvPr/>
            </p:nvSpPr>
            <p:spPr bwMode="auto">
              <a:xfrm>
                <a:off x="4478" y="4889"/>
                <a:ext cx="14" cy="4"/>
              </a:xfrm>
              <a:custGeom>
                <a:avLst/>
                <a:gdLst>
                  <a:gd name="T0" fmla="*/ 3 w 25"/>
                  <a:gd name="T1" fmla="*/ 7 h 7"/>
                  <a:gd name="T2" fmla="*/ 22 w 25"/>
                  <a:gd name="T3" fmla="*/ 7 h 7"/>
                  <a:gd name="T4" fmla="*/ 25 w 25"/>
                  <a:gd name="T5" fmla="*/ 3 h 7"/>
                  <a:gd name="T6" fmla="*/ 22 w 25"/>
                  <a:gd name="T7" fmla="*/ 0 h 7"/>
                  <a:gd name="T8" fmla="*/ 3 w 25"/>
                  <a:gd name="T9" fmla="*/ 0 h 7"/>
                  <a:gd name="T10" fmla="*/ 0 w 25"/>
                  <a:gd name="T11" fmla="*/ 3 h 7"/>
                  <a:gd name="T12" fmla="*/ 3 w 2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5" h="7">
                    <a:moveTo>
                      <a:pt x="3" y="7"/>
                    </a:moveTo>
                    <a:lnTo>
                      <a:pt x="22" y="7"/>
                    </a:lnTo>
                    <a:cubicBezTo>
                      <a:pt x="24" y="7"/>
                      <a:pt x="25" y="5"/>
                      <a:pt x="25" y="3"/>
                    </a:cubicBezTo>
                    <a:cubicBezTo>
                      <a:pt x="25" y="1"/>
                      <a:pt x="24" y="0"/>
                      <a:pt x="22" y="0"/>
                    </a:cubicBezTo>
                    <a:lnTo>
                      <a:pt x="3" y="0"/>
                    </a:lnTo>
                    <a:cubicBezTo>
                      <a:pt x="1" y="0"/>
                      <a:pt x="0" y="1"/>
                      <a:pt x="0" y="3"/>
                    </a:cubicBezTo>
                    <a:cubicBezTo>
                      <a:pt x="0" y="5"/>
                      <a:pt x="1" y="7"/>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5" name="Freeform 759">
                <a:extLst>
                  <a:ext uri="{FF2B5EF4-FFF2-40B4-BE49-F238E27FC236}">
                    <a16:creationId xmlns:a16="http://schemas.microsoft.com/office/drawing/2014/main" id="{18391AC1-0C34-4F05-BE51-BB43527D3FFA}"/>
                  </a:ext>
                </a:extLst>
              </p:cNvPr>
              <p:cNvSpPr>
                <a:spLocks/>
              </p:cNvSpPr>
              <p:nvPr/>
            </p:nvSpPr>
            <p:spPr bwMode="auto">
              <a:xfrm>
                <a:off x="4185" y="4405"/>
                <a:ext cx="107" cy="455"/>
              </a:xfrm>
              <a:custGeom>
                <a:avLst/>
                <a:gdLst>
                  <a:gd name="T0" fmla="*/ 6 w 189"/>
                  <a:gd name="T1" fmla="*/ 798 h 802"/>
                  <a:gd name="T2" fmla="*/ 6 w 189"/>
                  <a:gd name="T3" fmla="*/ 38 h 802"/>
                  <a:gd name="T4" fmla="*/ 183 w 189"/>
                  <a:gd name="T5" fmla="*/ 8 h 802"/>
                  <a:gd name="T6" fmla="*/ 183 w 189"/>
                  <a:gd name="T7" fmla="*/ 789 h 802"/>
                  <a:gd name="T8" fmla="*/ 186 w 189"/>
                  <a:gd name="T9" fmla="*/ 793 h 802"/>
                  <a:gd name="T10" fmla="*/ 189 w 189"/>
                  <a:gd name="T11" fmla="*/ 789 h 802"/>
                  <a:gd name="T12" fmla="*/ 189 w 189"/>
                  <a:gd name="T13" fmla="*/ 4 h 802"/>
                  <a:gd name="T14" fmla="*/ 188 w 189"/>
                  <a:gd name="T15" fmla="*/ 1 h 802"/>
                  <a:gd name="T16" fmla="*/ 185 w 189"/>
                  <a:gd name="T17" fmla="*/ 1 h 802"/>
                  <a:gd name="T18" fmla="*/ 3 w 189"/>
                  <a:gd name="T19" fmla="*/ 32 h 802"/>
                  <a:gd name="T20" fmla="*/ 0 w 189"/>
                  <a:gd name="T21" fmla="*/ 35 h 802"/>
                  <a:gd name="T22" fmla="*/ 0 w 189"/>
                  <a:gd name="T23" fmla="*/ 798 h 802"/>
                  <a:gd name="T24" fmla="*/ 3 w 189"/>
                  <a:gd name="T25" fmla="*/ 802 h 802"/>
                  <a:gd name="T26" fmla="*/ 6 w 189"/>
                  <a:gd name="T27" fmla="*/ 79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802">
                    <a:moveTo>
                      <a:pt x="6" y="798"/>
                    </a:moveTo>
                    <a:lnTo>
                      <a:pt x="6" y="38"/>
                    </a:lnTo>
                    <a:lnTo>
                      <a:pt x="183" y="8"/>
                    </a:lnTo>
                    <a:lnTo>
                      <a:pt x="183" y="789"/>
                    </a:lnTo>
                    <a:cubicBezTo>
                      <a:pt x="183" y="791"/>
                      <a:pt x="184" y="793"/>
                      <a:pt x="186" y="793"/>
                    </a:cubicBezTo>
                    <a:cubicBezTo>
                      <a:pt x="188" y="793"/>
                      <a:pt x="189" y="791"/>
                      <a:pt x="189" y="789"/>
                    </a:cubicBezTo>
                    <a:lnTo>
                      <a:pt x="189" y="4"/>
                    </a:lnTo>
                    <a:cubicBezTo>
                      <a:pt x="189" y="3"/>
                      <a:pt x="189" y="2"/>
                      <a:pt x="188" y="1"/>
                    </a:cubicBezTo>
                    <a:cubicBezTo>
                      <a:pt x="187" y="1"/>
                      <a:pt x="186" y="0"/>
                      <a:pt x="185" y="1"/>
                    </a:cubicBezTo>
                    <a:lnTo>
                      <a:pt x="3" y="32"/>
                    </a:lnTo>
                    <a:cubicBezTo>
                      <a:pt x="1" y="32"/>
                      <a:pt x="0" y="33"/>
                      <a:pt x="0" y="35"/>
                    </a:cubicBezTo>
                    <a:lnTo>
                      <a:pt x="0" y="798"/>
                    </a:lnTo>
                    <a:cubicBezTo>
                      <a:pt x="0" y="800"/>
                      <a:pt x="1" y="802"/>
                      <a:pt x="3" y="802"/>
                    </a:cubicBezTo>
                    <a:cubicBezTo>
                      <a:pt x="5" y="802"/>
                      <a:pt x="6" y="800"/>
                      <a:pt x="6" y="79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6" name="Freeform 760">
                <a:extLst>
                  <a:ext uri="{FF2B5EF4-FFF2-40B4-BE49-F238E27FC236}">
                    <a16:creationId xmlns:a16="http://schemas.microsoft.com/office/drawing/2014/main" id="{95200EA3-FD2A-42C7-BFBE-9785AD8A0A11}"/>
                  </a:ext>
                </a:extLst>
              </p:cNvPr>
              <p:cNvSpPr>
                <a:spLocks/>
              </p:cNvSpPr>
              <p:nvPr/>
            </p:nvSpPr>
            <p:spPr bwMode="auto">
              <a:xfrm>
                <a:off x="4186" y="4618"/>
                <a:ext cx="106" cy="16"/>
              </a:xfrm>
              <a:custGeom>
                <a:avLst/>
                <a:gdLst>
                  <a:gd name="T0" fmla="*/ 4 w 187"/>
                  <a:gd name="T1" fmla="*/ 28 h 28"/>
                  <a:gd name="T2" fmla="*/ 184 w 187"/>
                  <a:gd name="T3" fmla="*/ 7 h 28"/>
                  <a:gd name="T4" fmla="*/ 187 w 187"/>
                  <a:gd name="T5" fmla="*/ 3 h 28"/>
                  <a:gd name="T6" fmla="*/ 183 w 187"/>
                  <a:gd name="T7" fmla="*/ 0 h 28"/>
                  <a:gd name="T8" fmla="*/ 3 w 187"/>
                  <a:gd name="T9" fmla="*/ 21 h 28"/>
                  <a:gd name="T10" fmla="*/ 0 w 187"/>
                  <a:gd name="T11" fmla="*/ 25 h 28"/>
                  <a:gd name="T12" fmla="*/ 4 w 187"/>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87" h="28">
                    <a:moveTo>
                      <a:pt x="4" y="28"/>
                    </a:moveTo>
                    <a:lnTo>
                      <a:pt x="184" y="7"/>
                    </a:lnTo>
                    <a:cubicBezTo>
                      <a:pt x="186" y="6"/>
                      <a:pt x="187" y="5"/>
                      <a:pt x="187" y="3"/>
                    </a:cubicBezTo>
                    <a:cubicBezTo>
                      <a:pt x="187" y="1"/>
                      <a:pt x="185" y="0"/>
                      <a:pt x="183" y="0"/>
                    </a:cubicBezTo>
                    <a:lnTo>
                      <a:pt x="3" y="21"/>
                    </a:lnTo>
                    <a:cubicBezTo>
                      <a:pt x="1" y="21"/>
                      <a:pt x="0" y="23"/>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7" name="Freeform 761">
                <a:extLst>
                  <a:ext uri="{FF2B5EF4-FFF2-40B4-BE49-F238E27FC236}">
                    <a16:creationId xmlns:a16="http://schemas.microsoft.com/office/drawing/2014/main" id="{72D2DA87-5195-4323-AFCE-FA97191CD0FA}"/>
                  </a:ext>
                </a:extLst>
              </p:cNvPr>
              <p:cNvSpPr>
                <a:spLocks/>
              </p:cNvSpPr>
              <p:nvPr/>
            </p:nvSpPr>
            <p:spPr bwMode="auto">
              <a:xfrm>
                <a:off x="4186" y="4632"/>
                <a:ext cx="106" cy="16"/>
              </a:xfrm>
              <a:custGeom>
                <a:avLst/>
                <a:gdLst>
                  <a:gd name="T0" fmla="*/ 4 w 187"/>
                  <a:gd name="T1" fmla="*/ 28 h 28"/>
                  <a:gd name="T2" fmla="*/ 184 w 187"/>
                  <a:gd name="T3" fmla="*/ 7 h 28"/>
                  <a:gd name="T4" fmla="*/ 187 w 187"/>
                  <a:gd name="T5" fmla="*/ 3 h 28"/>
                  <a:gd name="T6" fmla="*/ 183 w 187"/>
                  <a:gd name="T7" fmla="*/ 0 h 28"/>
                  <a:gd name="T8" fmla="*/ 3 w 187"/>
                  <a:gd name="T9" fmla="*/ 22 h 28"/>
                  <a:gd name="T10" fmla="*/ 0 w 187"/>
                  <a:gd name="T11" fmla="*/ 25 h 28"/>
                  <a:gd name="T12" fmla="*/ 4 w 187"/>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187" h="28">
                    <a:moveTo>
                      <a:pt x="4" y="28"/>
                    </a:moveTo>
                    <a:lnTo>
                      <a:pt x="184" y="7"/>
                    </a:lnTo>
                    <a:cubicBezTo>
                      <a:pt x="186" y="7"/>
                      <a:pt x="187" y="5"/>
                      <a:pt x="187" y="3"/>
                    </a:cubicBezTo>
                    <a:cubicBezTo>
                      <a:pt x="187" y="2"/>
                      <a:pt x="185" y="0"/>
                      <a:pt x="183" y="0"/>
                    </a:cubicBezTo>
                    <a:lnTo>
                      <a:pt x="3" y="22"/>
                    </a:lnTo>
                    <a:cubicBezTo>
                      <a:pt x="1" y="22"/>
                      <a:pt x="0" y="24"/>
                      <a:pt x="0" y="25"/>
                    </a:cubicBezTo>
                    <a:cubicBezTo>
                      <a:pt x="0" y="27"/>
                      <a:pt x="2" y="28"/>
                      <a:pt x="4" y="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8" name="Freeform 762">
                <a:extLst>
                  <a:ext uri="{FF2B5EF4-FFF2-40B4-BE49-F238E27FC236}">
                    <a16:creationId xmlns:a16="http://schemas.microsoft.com/office/drawing/2014/main" id="{E03D1BEC-58DA-417D-BBD0-975E7A0DF263}"/>
                  </a:ext>
                </a:extLst>
              </p:cNvPr>
              <p:cNvSpPr>
                <a:spLocks/>
              </p:cNvSpPr>
              <p:nvPr/>
            </p:nvSpPr>
            <p:spPr bwMode="auto">
              <a:xfrm>
                <a:off x="4414" y="4468"/>
                <a:ext cx="4" cy="215"/>
              </a:xfrm>
              <a:custGeom>
                <a:avLst/>
                <a:gdLst>
                  <a:gd name="T0" fmla="*/ 0 w 7"/>
                  <a:gd name="T1" fmla="*/ 0 h 378"/>
                  <a:gd name="T2" fmla="*/ 0 w 7"/>
                  <a:gd name="T3" fmla="*/ 86 h 378"/>
                  <a:gd name="T4" fmla="*/ 0 w 7"/>
                  <a:gd name="T5" fmla="*/ 378 h 378"/>
                  <a:gd name="T6" fmla="*/ 7 w 7"/>
                  <a:gd name="T7" fmla="*/ 378 h 378"/>
                  <a:gd name="T8" fmla="*/ 7 w 7"/>
                  <a:gd name="T9" fmla="*/ 86 h 378"/>
                  <a:gd name="T10" fmla="*/ 7 w 7"/>
                  <a:gd name="T11" fmla="*/ 0 h 378"/>
                  <a:gd name="T12" fmla="*/ 0 w 7"/>
                  <a:gd name="T13" fmla="*/ 0 h 378"/>
                </a:gdLst>
                <a:ahLst/>
                <a:cxnLst>
                  <a:cxn ang="0">
                    <a:pos x="T0" y="T1"/>
                  </a:cxn>
                  <a:cxn ang="0">
                    <a:pos x="T2" y="T3"/>
                  </a:cxn>
                  <a:cxn ang="0">
                    <a:pos x="T4" y="T5"/>
                  </a:cxn>
                  <a:cxn ang="0">
                    <a:pos x="T6" y="T7"/>
                  </a:cxn>
                  <a:cxn ang="0">
                    <a:pos x="T8" y="T9"/>
                  </a:cxn>
                  <a:cxn ang="0">
                    <a:pos x="T10" y="T11"/>
                  </a:cxn>
                  <a:cxn ang="0">
                    <a:pos x="T12" y="T13"/>
                  </a:cxn>
                </a:cxnLst>
                <a:rect l="0" t="0" r="r" b="b"/>
                <a:pathLst>
                  <a:path w="7" h="378">
                    <a:moveTo>
                      <a:pt x="0" y="0"/>
                    </a:moveTo>
                    <a:lnTo>
                      <a:pt x="0" y="86"/>
                    </a:lnTo>
                    <a:lnTo>
                      <a:pt x="0" y="378"/>
                    </a:lnTo>
                    <a:lnTo>
                      <a:pt x="7" y="378"/>
                    </a:lnTo>
                    <a:lnTo>
                      <a:pt x="7" y="86"/>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69" name="Freeform 763">
                <a:extLst>
                  <a:ext uri="{FF2B5EF4-FFF2-40B4-BE49-F238E27FC236}">
                    <a16:creationId xmlns:a16="http://schemas.microsoft.com/office/drawing/2014/main" id="{6A65C14E-A578-4255-97BE-856A2896B18A}"/>
                  </a:ext>
                </a:extLst>
              </p:cNvPr>
              <p:cNvSpPr>
                <a:spLocks/>
              </p:cNvSpPr>
              <p:nvPr/>
            </p:nvSpPr>
            <p:spPr bwMode="auto">
              <a:xfrm>
                <a:off x="4424" y="4340"/>
                <a:ext cx="4" cy="117"/>
              </a:xfrm>
              <a:custGeom>
                <a:avLst/>
                <a:gdLst>
                  <a:gd name="T0" fmla="*/ 0 w 7"/>
                  <a:gd name="T1" fmla="*/ 0 h 206"/>
                  <a:gd name="T2" fmla="*/ 0 w 7"/>
                  <a:gd name="T3" fmla="*/ 206 h 206"/>
                  <a:gd name="T4" fmla="*/ 7 w 7"/>
                  <a:gd name="T5" fmla="*/ 206 h 206"/>
                  <a:gd name="T6" fmla="*/ 7 w 7"/>
                  <a:gd name="T7" fmla="*/ 0 h 206"/>
                </a:gdLst>
                <a:ahLst/>
                <a:cxnLst>
                  <a:cxn ang="0">
                    <a:pos x="T0" y="T1"/>
                  </a:cxn>
                  <a:cxn ang="0">
                    <a:pos x="T2" y="T3"/>
                  </a:cxn>
                  <a:cxn ang="0">
                    <a:pos x="T4" y="T5"/>
                  </a:cxn>
                  <a:cxn ang="0">
                    <a:pos x="T6" y="T7"/>
                  </a:cxn>
                </a:cxnLst>
                <a:rect l="0" t="0" r="r" b="b"/>
                <a:pathLst>
                  <a:path w="7" h="206">
                    <a:moveTo>
                      <a:pt x="0" y="0"/>
                    </a:moveTo>
                    <a:lnTo>
                      <a:pt x="0" y="206"/>
                    </a:lnTo>
                    <a:lnTo>
                      <a:pt x="7" y="20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0" name="Freeform 764">
                <a:extLst>
                  <a:ext uri="{FF2B5EF4-FFF2-40B4-BE49-F238E27FC236}">
                    <a16:creationId xmlns:a16="http://schemas.microsoft.com/office/drawing/2014/main" id="{6AB12992-04A5-4BAB-AB88-6EDD5F88AD17}"/>
                  </a:ext>
                </a:extLst>
              </p:cNvPr>
              <p:cNvSpPr>
                <a:spLocks/>
              </p:cNvSpPr>
              <p:nvPr/>
            </p:nvSpPr>
            <p:spPr bwMode="auto">
              <a:xfrm>
                <a:off x="4424" y="4481"/>
                <a:ext cx="4" cy="233"/>
              </a:xfrm>
              <a:custGeom>
                <a:avLst/>
                <a:gdLst>
                  <a:gd name="T0" fmla="*/ 0 w 7"/>
                  <a:gd name="T1" fmla="*/ 0 h 411"/>
                  <a:gd name="T2" fmla="*/ 0 w 7"/>
                  <a:gd name="T3" fmla="*/ 64 h 411"/>
                  <a:gd name="T4" fmla="*/ 0 w 7"/>
                  <a:gd name="T5" fmla="*/ 411 h 411"/>
                  <a:gd name="T6" fmla="*/ 7 w 7"/>
                  <a:gd name="T7" fmla="*/ 411 h 411"/>
                  <a:gd name="T8" fmla="*/ 7 w 7"/>
                  <a:gd name="T9" fmla="*/ 64 h 411"/>
                  <a:gd name="T10" fmla="*/ 7 w 7"/>
                  <a:gd name="T11" fmla="*/ 0 h 411"/>
                  <a:gd name="T12" fmla="*/ 0 w 7"/>
                  <a:gd name="T13" fmla="*/ 0 h 411"/>
                </a:gdLst>
                <a:ahLst/>
                <a:cxnLst>
                  <a:cxn ang="0">
                    <a:pos x="T0" y="T1"/>
                  </a:cxn>
                  <a:cxn ang="0">
                    <a:pos x="T2" y="T3"/>
                  </a:cxn>
                  <a:cxn ang="0">
                    <a:pos x="T4" y="T5"/>
                  </a:cxn>
                  <a:cxn ang="0">
                    <a:pos x="T6" y="T7"/>
                  </a:cxn>
                  <a:cxn ang="0">
                    <a:pos x="T8" y="T9"/>
                  </a:cxn>
                  <a:cxn ang="0">
                    <a:pos x="T10" y="T11"/>
                  </a:cxn>
                  <a:cxn ang="0">
                    <a:pos x="T12" y="T13"/>
                  </a:cxn>
                </a:cxnLst>
                <a:rect l="0" t="0" r="r" b="b"/>
                <a:pathLst>
                  <a:path w="7" h="411">
                    <a:moveTo>
                      <a:pt x="0" y="0"/>
                    </a:moveTo>
                    <a:lnTo>
                      <a:pt x="0" y="64"/>
                    </a:lnTo>
                    <a:lnTo>
                      <a:pt x="0" y="411"/>
                    </a:lnTo>
                    <a:lnTo>
                      <a:pt x="7" y="411"/>
                    </a:lnTo>
                    <a:lnTo>
                      <a:pt x="7" y="64"/>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1" name="Freeform 765">
                <a:extLst>
                  <a:ext uri="{FF2B5EF4-FFF2-40B4-BE49-F238E27FC236}">
                    <a16:creationId xmlns:a16="http://schemas.microsoft.com/office/drawing/2014/main" id="{3D7A4CBD-DAD8-44B6-8809-51FAAC9FF616}"/>
                  </a:ext>
                </a:extLst>
              </p:cNvPr>
              <p:cNvSpPr>
                <a:spLocks/>
              </p:cNvSpPr>
              <p:nvPr/>
            </p:nvSpPr>
            <p:spPr bwMode="auto">
              <a:xfrm>
                <a:off x="4288" y="3886"/>
                <a:ext cx="1139" cy="598"/>
              </a:xfrm>
              <a:custGeom>
                <a:avLst/>
                <a:gdLst>
                  <a:gd name="T0" fmla="*/ 8 w 2009"/>
                  <a:gd name="T1" fmla="*/ 796 h 1054"/>
                  <a:gd name="T2" fmla="*/ 6 w 2009"/>
                  <a:gd name="T3" fmla="*/ 786 h 1054"/>
                  <a:gd name="T4" fmla="*/ 11 w 2009"/>
                  <a:gd name="T5" fmla="*/ 773 h 1054"/>
                  <a:gd name="T6" fmla="*/ 12 w 2009"/>
                  <a:gd name="T7" fmla="*/ 772 h 1054"/>
                  <a:gd name="T8" fmla="*/ 12 w 2009"/>
                  <a:gd name="T9" fmla="*/ 772 h 1054"/>
                  <a:gd name="T10" fmla="*/ 77 w 2009"/>
                  <a:gd name="T11" fmla="*/ 687 h 1054"/>
                  <a:gd name="T12" fmla="*/ 411 w 2009"/>
                  <a:gd name="T13" fmla="*/ 196 h 1054"/>
                  <a:gd name="T14" fmla="*/ 465 w 2009"/>
                  <a:gd name="T15" fmla="*/ 108 h 1054"/>
                  <a:gd name="T16" fmla="*/ 465 w 2009"/>
                  <a:gd name="T17" fmla="*/ 45 h 1054"/>
                  <a:gd name="T18" fmla="*/ 466 w 2009"/>
                  <a:gd name="T19" fmla="*/ 12 h 1054"/>
                  <a:gd name="T20" fmla="*/ 463 w 2009"/>
                  <a:gd name="T21" fmla="*/ 9 h 1054"/>
                  <a:gd name="T22" fmla="*/ 468 w 2009"/>
                  <a:gd name="T23" fmla="*/ 7 h 1054"/>
                  <a:gd name="T24" fmla="*/ 471 w 2009"/>
                  <a:gd name="T25" fmla="*/ 7 h 1054"/>
                  <a:gd name="T26" fmla="*/ 472 w 2009"/>
                  <a:gd name="T27" fmla="*/ 7 h 1054"/>
                  <a:gd name="T28" fmla="*/ 472 w 2009"/>
                  <a:gd name="T29" fmla="*/ 7 h 1054"/>
                  <a:gd name="T30" fmla="*/ 472 w 2009"/>
                  <a:gd name="T31" fmla="*/ 6 h 1054"/>
                  <a:gd name="T32" fmla="*/ 473 w 2009"/>
                  <a:gd name="T33" fmla="*/ 7 h 1054"/>
                  <a:gd name="T34" fmla="*/ 474 w 2009"/>
                  <a:gd name="T35" fmla="*/ 7 h 1054"/>
                  <a:gd name="T36" fmla="*/ 480 w 2009"/>
                  <a:gd name="T37" fmla="*/ 14 h 1054"/>
                  <a:gd name="T38" fmla="*/ 481 w 2009"/>
                  <a:gd name="T39" fmla="*/ 18 h 1054"/>
                  <a:gd name="T40" fmla="*/ 481 w 2009"/>
                  <a:gd name="T41" fmla="*/ 18 h 1054"/>
                  <a:gd name="T42" fmla="*/ 486 w 2009"/>
                  <a:gd name="T43" fmla="*/ 59 h 1054"/>
                  <a:gd name="T44" fmla="*/ 491 w 2009"/>
                  <a:gd name="T45" fmla="*/ 74 h 1054"/>
                  <a:gd name="T46" fmla="*/ 488 w 2009"/>
                  <a:gd name="T47" fmla="*/ 117 h 1054"/>
                  <a:gd name="T48" fmla="*/ 2009 w 2009"/>
                  <a:gd name="T49" fmla="*/ 697 h 1054"/>
                  <a:gd name="T50" fmla="*/ 1491 w 2009"/>
                  <a:gd name="T51" fmla="*/ 687 h 1054"/>
                  <a:gd name="T52" fmla="*/ 494 w 2009"/>
                  <a:gd name="T53" fmla="*/ 74 h 1054"/>
                  <a:gd name="T54" fmla="*/ 492 w 2009"/>
                  <a:gd name="T55" fmla="*/ 49 h 1054"/>
                  <a:gd name="T56" fmla="*/ 487 w 2009"/>
                  <a:gd name="T57" fmla="*/ 16 h 1054"/>
                  <a:gd name="T58" fmla="*/ 487 w 2009"/>
                  <a:gd name="T59" fmla="*/ 16 h 1054"/>
                  <a:gd name="T60" fmla="*/ 480 w 2009"/>
                  <a:gd name="T61" fmla="*/ 3 h 1054"/>
                  <a:gd name="T62" fmla="*/ 473 w 2009"/>
                  <a:gd name="T63" fmla="*/ 1 h 1054"/>
                  <a:gd name="T64" fmla="*/ 474 w 2009"/>
                  <a:gd name="T65" fmla="*/ 1 h 1054"/>
                  <a:gd name="T66" fmla="*/ 464 w 2009"/>
                  <a:gd name="T67" fmla="*/ 2 h 1054"/>
                  <a:gd name="T68" fmla="*/ 460 w 2009"/>
                  <a:gd name="T69" fmla="*/ 9 h 1054"/>
                  <a:gd name="T70" fmla="*/ 459 w 2009"/>
                  <a:gd name="T71" fmla="*/ 45 h 1054"/>
                  <a:gd name="T72" fmla="*/ 462 w 2009"/>
                  <a:gd name="T73" fmla="*/ 107 h 1054"/>
                  <a:gd name="T74" fmla="*/ 401 w 2009"/>
                  <a:gd name="T75" fmla="*/ 187 h 1054"/>
                  <a:gd name="T76" fmla="*/ 76 w 2009"/>
                  <a:gd name="T77" fmla="*/ 680 h 1054"/>
                  <a:gd name="T78" fmla="*/ 68 w 2009"/>
                  <a:gd name="T79" fmla="*/ 680 h 1054"/>
                  <a:gd name="T80" fmla="*/ 9 w 2009"/>
                  <a:gd name="T81" fmla="*/ 769 h 1054"/>
                  <a:gd name="T82" fmla="*/ 0 w 2009"/>
                  <a:gd name="T83" fmla="*/ 786 h 1054"/>
                  <a:gd name="T84" fmla="*/ 5 w 2009"/>
                  <a:gd name="T85" fmla="*/ 797 h 1054"/>
                  <a:gd name="T86" fmla="*/ 81 w 2009"/>
                  <a:gd name="T87" fmla="*/ 1054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09" h="1054">
                    <a:moveTo>
                      <a:pt x="87" y="1052"/>
                    </a:moveTo>
                    <a:lnTo>
                      <a:pt x="8" y="796"/>
                    </a:lnTo>
                    <a:lnTo>
                      <a:pt x="8" y="796"/>
                    </a:lnTo>
                    <a:cubicBezTo>
                      <a:pt x="7" y="792"/>
                      <a:pt x="6" y="789"/>
                      <a:pt x="6" y="786"/>
                    </a:cubicBezTo>
                    <a:cubicBezTo>
                      <a:pt x="6" y="781"/>
                      <a:pt x="8" y="778"/>
                      <a:pt x="9" y="775"/>
                    </a:cubicBezTo>
                    <a:cubicBezTo>
                      <a:pt x="10" y="774"/>
                      <a:pt x="10" y="773"/>
                      <a:pt x="11" y="773"/>
                    </a:cubicBezTo>
                    <a:lnTo>
                      <a:pt x="11" y="772"/>
                    </a:lnTo>
                    <a:lnTo>
                      <a:pt x="12" y="772"/>
                    </a:lnTo>
                    <a:lnTo>
                      <a:pt x="12" y="772"/>
                    </a:lnTo>
                    <a:lnTo>
                      <a:pt x="12" y="772"/>
                    </a:lnTo>
                    <a:lnTo>
                      <a:pt x="71" y="687"/>
                    </a:lnTo>
                    <a:lnTo>
                      <a:pt x="77" y="687"/>
                    </a:lnTo>
                    <a:lnTo>
                      <a:pt x="79" y="687"/>
                    </a:lnTo>
                    <a:lnTo>
                      <a:pt x="411" y="196"/>
                    </a:lnTo>
                    <a:lnTo>
                      <a:pt x="409" y="188"/>
                    </a:lnTo>
                    <a:lnTo>
                      <a:pt x="465" y="108"/>
                    </a:lnTo>
                    <a:lnTo>
                      <a:pt x="465" y="107"/>
                    </a:lnTo>
                    <a:lnTo>
                      <a:pt x="465" y="45"/>
                    </a:lnTo>
                    <a:cubicBezTo>
                      <a:pt x="465" y="33"/>
                      <a:pt x="465" y="24"/>
                      <a:pt x="466" y="18"/>
                    </a:cubicBezTo>
                    <a:cubicBezTo>
                      <a:pt x="466" y="15"/>
                      <a:pt x="466" y="13"/>
                      <a:pt x="466" y="12"/>
                    </a:cubicBezTo>
                    <a:cubicBezTo>
                      <a:pt x="466" y="10"/>
                      <a:pt x="466" y="10"/>
                      <a:pt x="466" y="10"/>
                    </a:cubicBezTo>
                    <a:lnTo>
                      <a:pt x="463" y="9"/>
                    </a:lnTo>
                    <a:lnTo>
                      <a:pt x="466" y="10"/>
                    </a:lnTo>
                    <a:cubicBezTo>
                      <a:pt x="467" y="8"/>
                      <a:pt x="467" y="7"/>
                      <a:pt x="468" y="7"/>
                    </a:cubicBezTo>
                    <a:lnTo>
                      <a:pt x="470" y="6"/>
                    </a:lnTo>
                    <a:lnTo>
                      <a:pt x="471" y="7"/>
                    </a:lnTo>
                    <a:lnTo>
                      <a:pt x="472" y="7"/>
                    </a:lnTo>
                    <a:lnTo>
                      <a:pt x="472" y="7"/>
                    </a:lnTo>
                    <a:lnTo>
                      <a:pt x="472" y="6"/>
                    </a:lnTo>
                    <a:lnTo>
                      <a:pt x="472" y="7"/>
                    </a:lnTo>
                    <a:lnTo>
                      <a:pt x="472" y="7"/>
                    </a:lnTo>
                    <a:lnTo>
                      <a:pt x="472" y="6"/>
                    </a:lnTo>
                    <a:lnTo>
                      <a:pt x="472" y="7"/>
                    </a:lnTo>
                    <a:lnTo>
                      <a:pt x="473" y="7"/>
                    </a:lnTo>
                    <a:lnTo>
                      <a:pt x="474" y="7"/>
                    </a:lnTo>
                    <a:lnTo>
                      <a:pt x="474" y="7"/>
                    </a:lnTo>
                    <a:cubicBezTo>
                      <a:pt x="474" y="7"/>
                      <a:pt x="475" y="7"/>
                      <a:pt x="476" y="8"/>
                    </a:cubicBezTo>
                    <a:cubicBezTo>
                      <a:pt x="477" y="9"/>
                      <a:pt x="479" y="12"/>
                      <a:pt x="480" y="14"/>
                    </a:cubicBezTo>
                    <a:cubicBezTo>
                      <a:pt x="480" y="15"/>
                      <a:pt x="480" y="16"/>
                      <a:pt x="481" y="17"/>
                    </a:cubicBezTo>
                    <a:lnTo>
                      <a:pt x="481" y="18"/>
                    </a:lnTo>
                    <a:lnTo>
                      <a:pt x="481" y="18"/>
                    </a:lnTo>
                    <a:lnTo>
                      <a:pt x="481" y="18"/>
                    </a:lnTo>
                    <a:cubicBezTo>
                      <a:pt x="482" y="20"/>
                      <a:pt x="483" y="25"/>
                      <a:pt x="483" y="30"/>
                    </a:cubicBezTo>
                    <a:cubicBezTo>
                      <a:pt x="485" y="39"/>
                      <a:pt x="486" y="50"/>
                      <a:pt x="486" y="59"/>
                    </a:cubicBezTo>
                    <a:cubicBezTo>
                      <a:pt x="487" y="67"/>
                      <a:pt x="488" y="74"/>
                      <a:pt x="488" y="74"/>
                    </a:cubicBezTo>
                    <a:lnTo>
                      <a:pt x="491" y="74"/>
                    </a:lnTo>
                    <a:lnTo>
                      <a:pt x="488" y="74"/>
                    </a:lnTo>
                    <a:lnTo>
                      <a:pt x="488" y="117"/>
                    </a:lnTo>
                    <a:lnTo>
                      <a:pt x="1490" y="694"/>
                    </a:lnTo>
                    <a:lnTo>
                      <a:pt x="2009" y="697"/>
                    </a:lnTo>
                    <a:lnTo>
                      <a:pt x="2009" y="691"/>
                    </a:lnTo>
                    <a:lnTo>
                      <a:pt x="1491" y="687"/>
                    </a:lnTo>
                    <a:lnTo>
                      <a:pt x="494" y="113"/>
                    </a:lnTo>
                    <a:lnTo>
                      <a:pt x="494" y="74"/>
                    </a:lnTo>
                    <a:lnTo>
                      <a:pt x="494" y="74"/>
                    </a:lnTo>
                    <a:cubicBezTo>
                      <a:pt x="494" y="74"/>
                      <a:pt x="493" y="62"/>
                      <a:pt x="492" y="49"/>
                    </a:cubicBezTo>
                    <a:cubicBezTo>
                      <a:pt x="491" y="42"/>
                      <a:pt x="491" y="35"/>
                      <a:pt x="490" y="29"/>
                    </a:cubicBezTo>
                    <a:cubicBezTo>
                      <a:pt x="489" y="23"/>
                      <a:pt x="488" y="19"/>
                      <a:pt x="487" y="16"/>
                    </a:cubicBezTo>
                    <a:lnTo>
                      <a:pt x="484" y="17"/>
                    </a:lnTo>
                    <a:lnTo>
                      <a:pt x="487" y="16"/>
                    </a:lnTo>
                    <a:cubicBezTo>
                      <a:pt x="487" y="16"/>
                      <a:pt x="486" y="13"/>
                      <a:pt x="484" y="9"/>
                    </a:cubicBezTo>
                    <a:cubicBezTo>
                      <a:pt x="483" y="7"/>
                      <a:pt x="482" y="5"/>
                      <a:pt x="480" y="3"/>
                    </a:cubicBezTo>
                    <a:cubicBezTo>
                      <a:pt x="479" y="2"/>
                      <a:pt x="477" y="0"/>
                      <a:pt x="474" y="0"/>
                    </a:cubicBezTo>
                    <a:lnTo>
                      <a:pt x="473" y="1"/>
                    </a:lnTo>
                    <a:lnTo>
                      <a:pt x="473" y="4"/>
                    </a:lnTo>
                    <a:lnTo>
                      <a:pt x="474" y="1"/>
                    </a:lnTo>
                    <a:cubicBezTo>
                      <a:pt x="474" y="1"/>
                      <a:pt x="472" y="0"/>
                      <a:pt x="470" y="0"/>
                    </a:cubicBezTo>
                    <a:cubicBezTo>
                      <a:pt x="468" y="0"/>
                      <a:pt x="466" y="0"/>
                      <a:pt x="464" y="2"/>
                    </a:cubicBezTo>
                    <a:cubicBezTo>
                      <a:pt x="462" y="3"/>
                      <a:pt x="461" y="5"/>
                      <a:pt x="460" y="9"/>
                    </a:cubicBezTo>
                    <a:lnTo>
                      <a:pt x="460" y="9"/>
                    </a:lnTo>
                    <a:lnTo>
                      <a:pt x="460" y="9"/>
                    </a:lnTo>
                    <a:cubicBezTo>
                      <a:pt x="460" y="9"/>
                      <a:pt x="459" y="20"/>
                      <a:pt x="459" y="45"/>
                    </a:cubicBezTo>
                    <a:lnTo>
                      <a:pt x="459" y="107"/>
                    </a:lnTo>
                    <a:lnTo>
                      <a:pt x="462" y="107"/>
                    </a:lnTo>
                    <a:lnTo>
                      <a:pt x="459" y="106"/>
                    </a:lnTo>
                    <a:lnTo>
                      <a:pt x="401" y="187"/>
                    </a:lnTo>
                    <a:lnTo>
                      <a:pt x="404" y="195"/>
                    </a:lnTo>
                    <a:lnTo>
                      <a:pt x="76" y="680"/>
                    </a:lnTo>
                    <a:lnTo>
                      <a:pt x="70" y="680"/>
                    </a:lnTo>
                    <a:lnTo>
                      <a:pt x="68" y="680"/>
                    </a:lnTo>
                    <a:lnTo>
                      <a:pt x="7" y="768"/>
                    </a:lnTo>
                    <a:lnTo>
                      <a:pt x="9" y="769"/>
                    </a:lnTo>
                    <a:lnTo>
                      <a:pt x="7" y="767"/>
                    </a:lnTo>
                    <a:cubicBezTo>
                      <a:pt x="7" y="767"/>
                      <a:pt x="0" y="774"/>
                      <a:pt x="0" y="786"/>
                    </a:cubicBezTo>
                    <a:cubicBezTo>
                      <a:pt x="0" y="790"/>
                      <a:pt x="0" y="794"/>
                      <a:pt x="2" y="798"/>
                    </a:cubicBezTo>
                    <a:lnTo>
                      <a:pt x="5" y="797"/>
                    </a:lnTo>
                    <a:lnTo>
                      <a:pt x="2" y="798"/>
                    </a:lnTo>
                    <a:lnTo>
                      <a:pt x="81" y="1054"/>
                    </a:lnTo>
                    <a:lnTo>
                      <a:pt x="87" y="10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2" name="Freeform 766">
                <a:extLst>
                  <a:ext uri="{FF2B5EF4-FFF2-40B4-BE49-F238E27FC236}">
                    <a16:creationId xmlns:a16="http://schemas.microsoft.com/office/drawing/2014/main" id="{4810F6ED-25FA-4450-AC82-77F96ABCBA49}"/>
                  </a:ext>
                </a:extLst>
              </p:cNvPr>
              <p:cNvSpPr>
                <a:spLocks/>
              </p:cNvSpPr>
              <p:nvPr/>
            </p:nvSpPr>
            <p:spPr bwMode="auto">
              <a:xfrm>
                <a:off x="4334" y="4483"/>
                <a:ext cx="19" cy="52"/>
              </a:xfrm>
              <a:custGeom>
                <a:avLst/>
                <a:gdLst>
                  <a:gd name="T0" fmla="*/ 34 w 34"/>
                  <a:gd name="T1" fmla="*/ 90 h 92"/>
                  <a:gd name="T2" fmla="*/ 6 w 34"/>
                  <a:gd name="T3" fmla="*/ 0 h 92"/>
                  <a:gd name="T4" fmla="*/ 0 w 34"/>
                  <a:gd name="T5" fmla="*/ 2 h 92"/>
                  <a:gd name="T6" fmla="*/ 28 w 34"/>
                  <a:gd name="T7" fmla="*/ 92 h 92"/>
                </a:gdLst>
                <a:ahLst/>
                <a:cxnLst>
                  <a:cxn ang="0">
                    <a:pos x="T0" y="T1"/>
                  </a:cxn>
                  <a:cxn ang="0">
                    <a:pos x="T2" y="T3"/>
                  </a:cxn>
                  <a:cxn ang="0">
                    <a:pos x="T4" y="T5"/>
                  </a:cxn>
                  <a:cxn ang="0">
                    <a:pos x="T6" y="T7"/>
                  </a:cxn>
                </a:cxnLst>
                <a:rect l="0" t="0" r="r" b="b"/>
                <a:pathLst>
                  <a:path w="34" h="92">
                    <a:moveTo>
                      <a:pt x="34" y="90"/>
                    </a:moveTo>
                    <a:lnTo>
                      <a:pt x="6" y="0"/>
                    </a:lnTo>
                    <a:lnTo>
                      <a:pt x="0" y="2"/>
                    </a:lnTo>
                    <a:lnTo>
                      <a:pt x="28" y="9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3" name="Freeform 767">
                <a:extLst>
                  <a:ext uri="{FF2B5EF4-FFF2-40B4-BE49-F238E27FC236}">
                    <a16:creationId xmlns:a16="http://schemas.microsoft.com/office/drawing/2014/main" id="{6F163103-123B-4F62-A905-AFDE7568D1E9}"/>
                  </a:ext>
                </a:extLst>
              </p:cNvPr>
              <p:cNvSpPr>
                <a:spLocks/>
              </p:cNvSpPr>
              <p:nvPr/>
            </p:nvSpPr>
            <p:spPr bwMode="auto">
              <a:xfrm>
                <a:off x="4350" y="4534"/>
                <a:ext cx="6" cy="12"/>
              </a:xfrm>
              <a:custGeom>
                <a:avLst/>
                <a:gdLst>
                  <a:gd name="T0" fmla="*/ 11 w 11"/>
                  <a:gd name="T1" fmla="*/ 18 h 20"/>
                  <a:gd name="T2" fmla="*/ 6 w 11"/>
                  <a:gd name="T3" fmla="*/ 0 h 20"/>
                  <a:gd name="T4" fmla="*/ 0 w 11"/>
                  <a:gd name="T5" fmla="*/ 2 h 20"/>
                  <a:gd name="T6" fmla="*/ 5 w 11"/>
                  <a:gd name="T7" fmla="*/ 20 h 20"/>
                </a:gdLst>
                <a:ahLst/>
                <a:cxnLst>
                  <a:cxn ang="0">
                    <a:pos x="T0" y="T1"/>
                  </a:cxn>
                  <a:cxn ang="0">
                    <a:pos x="T2" y="T3"/>
                  </a:cxn>
                  <a:cxn ang="0">
                    <a:pos x="T4" y="T5"/>
                  </a:cxn>
                  <a:cxn ang="0">
                    <a:pos x="T6" y="T7"/>
                  </a:cxn>
                </a:cxnLst>
                <a:rect l="0" t="0" r="r" b="b"/>
                <a:pathLst>
                  <a:path w="11" h="20">
                    <a:moveTo>
                      <a:pt x="11" y="18"/>
                    </a:moveTo>
                    <a:lnTo>
                      <a:pt x="6" y="0"/>
                    </a:lnTo>
                    <a:lnTo>
                      <a:pt x="0" y="2"/>
                    </a:lnTo>
                    <a:lnTo>
                      <a:pt x="5" y="2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4" name="Freeform 768">
                <a:extLst>
                  <a:ext uri="{FF2B5EF4-FFF2-40B4-BE49-F238E27FC236}">
                    <a16:creationId xmlns:a16="http://schemas.microsoft.com/office/drawing/2014/main" id="{15CD0B59-1CD6-4323-B149-580A10E14AEC}"/>
                  </a:ext>
                </a:extLst>
              </p:cNvPr>
              <p:cNvSpPr>
                <a:spLocks/>
              </p:cNvSpPr>
              <p:nvPr/>
            </p:nvSpPr>
            <p:spPr bwMode="auto">
              <a:xfrm>
                <a:off x="4352" y="4544"/>
                <a:ext cx="7" cy="11"/>
              </a:xfrm>
              <a:custGeom>
                <a:avLst/>
                <a:gdLst>
                  <a:gd name="T0" fmla="*/ 12 w 12"/>
                  <a:gd name="T1" fmla="*/ 17 h 19"/>
                  <a:gd name="T2" fmla="*/ 6 w 12"/>
                  <a:gd name="T3" fmla="*/ 0 h 19"/>
                  <a:gd name="T4" fmla="*/ 0 w 12"/>
                  <a:gd name="T5" fmla="*/ 2 h 19"/>
                  <a:gd name="T6" fmla="*/ 6 w 12"/>
                  <a:gd name="T7" fmla="*/ 19 h 19"/>
                </a:gdLst>
                <a:ahLst/>
                <a:cxnLst>
                  <a:cxn ang="0">
                    <a:pos x="T0" y="T1"/>
                  </a:cxn>
                  <a:cxn ang="0">
                    <a:pos x="T2" y="T3"/>
                  </a:cxn>
                  <a:cxn ang="0">
                    <a:pos x="T4" y="T5"/>
                  </a:cxn>
                  <a:cxn ang="0">
                    <a:pos x="T6" y="T7"/>
                  </a:cxn>
                </a:cxnLst>
                <a:rect l="0" t="0" r="r" b="b"/>
                <a:pathLst>
                  <a:path w="12" h="19">
                    <a:moveTo>
                      <a:pt x="12" y="17"/>
                    </a:moveTo>
                    <a:lnTo>
                      <a:pt x="6" y="0"/>
                    </a:lnTo>
                    <a:lnTo>
                      <a:pt x="0" y="2"/>
                    </a:lnTo>
                    <a:lnTo>
                      <a:pt x="6"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5" name="Freeform 769">
                <a:extLst>
                  <a:ext uri="{FF2B5EF4-FFF2-40B4-BE49-F238E27FC236}">
                    <a16:creationId xmlns:a16="http://schemas.microsoft.com/office/drawing/2014/main" id="{AEDF552D-241A-432E-9520-DE77D1E4B3D8}"/>
                  </a:ext>
                </a:extLst>
              </p:cNvPr>
              <p:cNvSpPr>
                <a:spLocks/>
              </p:cNvSpPr>
              <p:nvPr/>
            </p:nvSpPr>
            <p:spPr bwMode="auto">
              <a:xfrm>
                <a:off x="4356" y="4554"/>
                <a:ext cx="137" cy="434"/>
              </a:xfrm>
              <a:custGeom>
                <a:avLst/>
                <a:gdLst>
                  <a:gd name="T0" fmla="*/ 241 w 241"/>
                  <a:gd name="T1" fmla="*/ 763 h 765"/>
                  <a:gd name="T2" fmla="*/ 6 w 241"/>
                  <a:gd name="T3" fmla="*/ 0 h 765"/>
                  <a:gd name="T4" fmla="*/ 0 w 241"/>
                  <a:gd name="T5" fmla="*/ 2 h 765"/>
                  <a:gd name="T6" fmla="*/ 235 w 241"/>
                  <a:gd name="T7" fmla="*/ 765 h 765"/>
                </a:gdLst>
                <a:ahLst/>
                <a:cxnLst>
                  <a:cxn ang="0">
                    <a:pos x="T0" y="T1"/>
                  </a:cxn>
                  <a:cxn ang="0">
                    <a:pos x="T2" y="T3"/>
                  </a:cxn>
                  <a:cxn ang="0">
                    <a:pos x="T4" y="T5"/>
                  </a:cxn>
                  <a:cxn ang="0">
                    <a:pos x="T6" y="T7"/>
                  </a:cxn>
                </a:cxnLst>
                <a:rect l="0" t="0" r="r" b="b"/>
                <a:pathLst>
                  <a:path w="241" h="765">
                    <a:moveTo>
                      <a:pt x="241" y="763"/>
                    </a:moveTo>
                    <a:lnTo>
                      <a:pt x="6" y="0"/>
                    </a:lnTo>
                    <a:lnTo>
                      <a:pt x="0" y="2"/>
                    </a:lnTo>
                    <a:lnTo>
                      <a:pt x="235" y="76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6" name="Freeform 770">
                <a:extLst>
                  <a:ext uri="{FF2B5EF4-FFF2-40B4-BE49-F238E27FC236}">
                    <a16:creationId xmlns:a16="http://schemas.microsoft.com/office/drawing/2014/main" id="{FBF65D62-B841-4166-9673-45EA61E14BF2}"/>
                  </a:ext>
                </a:extLst>
              </p:cNvPr>
              <p:cNvSpPr>
                <a:spLocks/>
              </p:cNvSpPr>
              <p:nvPr/>
            </p:nvSpPr>
            <p:spPr bwMode="auto">
              <a:xfrm>
                <a:off x="4316" y="4354"/>
                <a:ext cx="36" cy="113"/>
              </a:xfrm>
              <a:custGeom>
                <a:avLst/>
                <a:gdLst>
                  <a:gd name="T0" fmla="*/ 65 w 65"/>
                  <a:gd name="T1" fmla="*/ 196 h 198"/>
                  <a:gd name="T2" fmla="*/ 6 w 65"/>
                  <a:gd name="T3" fmla="*/ 0 h 198"/>
                  <a:gd name="T4" fmla="*/ 0 w 65"/>
                  <a:gd name="T5" fmla="*/ 2 h 198"/>
                  <a:gd name="T6" fmla="*/ 59 w 65"/>
                  <a:gd name="T7" fmla="*/ 198 h 198"/>
                </a:gdLst>
                <a:ahLst/>
                <a:cxnLst>
                  <a:cxn ang="0">
                    <a:pos x="T0" y="T1"/>
                  </a:cxn>
                  <a:cxn ang="0">
                    <a:pos x="T2" y="T3"/>
                  </a:cxn>
                  <a:cxn ang="0">
                    <a:pos x="T4" y="T5"/>
                  </a:cxn>
                  <a:cxn ang="0">
                    <a:pos x="T6" y="T7"/>
                  </a:cxn>
                </a:cxnLst>
                <a:rect l="0" t="0" r="r" b="b"/>
                <a:pathLst>
                  <a:path w="65" h="198">
                    <a:moveTo>
                      <a:pt x="65" y="196"/>
                    </a:moveTo>
                    <a:lnTo>
                      <a:pt x="6" y="0"/>
                    </a:lnTo>
                    <a:lnTo>
                      <a:pt x="0" y="2"/>
                    </a:lnTo>
                    <a:lnTo>
                      <a:pt x="59" y="19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7" name="Freeform 771">
                <a:extLst>
                  <a:ext uri="{FF2B5EF4-FFF2-40B4-BE49-F238E27FC236}">
                    <a16:creationId xmlns:a16="http://schemas.microsoft.com/office/drawing/2014/main" id="{3DA789C1-A088-4950-9771-5EB89A3239C3}"/>
                  </a:ext>
                </a:extLst>
              </p:cNvPr>
              <p:cNvSpPr>
                <a:spLocks/>
              </p:cNvSpPr>
              <p:nvPr/>
            </p:nvSpPr>
            <p:spPr bwMode="auto">
              <a:xfrm>
                <a:off x="4349" y="4466"/>
                <a:ext cx="8" cy="16"/>
              </a:xfrm>
              <a:custGeom>
                <a:avLst/>
                <a:gdLst>
                  <a:gd name="T0" fmla="*/ 14 w 14"/>
                  <a:gd name="T1" fmla="*/ 27 h 29"/>
                  <a:gd name="T2" fmla="*/ 6 w 14"/>
                  <a:gd name="T3" fmla="*/ 0 h 29"/>
                  <a:gd name="T4" fmla="*/ 0 w 14"/>
                  <a:gd name="T5" fmla="*/ 2 h 29"/>
                  <a:gd name="T6" fmla="*/ 8 w 14"/>
                  <a:gd name="T7" fmla="*/ 29 h 29"/>
                </a:gdLst>
                <a:ahLst/>
                <a:cxnLst>
                  <a:cxn ang="0">
                    <a:pos x="T0" y="T1"/>
                  </a:cxn>
                  <a:cxn ang="0">
                    <a:pos x="T2" y="T3"/>
                  </a:cxn>
                  <a:cxn ang="0">
                    <a:pos x="T4" y="T5"/>
                  </a:cxn>
                  <a:cxn ang="0">
                    <a:pos x="T6" y="T7"/>
                  </a:cxn>
                </a:cxnLst>
                <a:rect l="0" t="0" r="r" b="b"/>
                <a:pathLst>
                  <a:path w="14" h="29">
                    <a:moveTo>
                      <a:pt x="14" y="27"/>
                    </a:moveTo>
                    <a:lnTo>
                      <a:pt x="6" y="0"/>
                    </a:lnTo>
                    <a:lnTo>
                      <a:pt x="0" y="2"/>
                    </a:lnTo>
                    <a:lnTo>
                      <a:pt x="8" y="2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8" name="Freeform 772">
                <a:extLst>
                  <a:ext uri="{FF2B5EF4-FFF2-40B4-BE49-F238E27FC236}">
                    <a16:creationId xmlns:a16="http://schemas.microsoft.com/office/drawing/2014/main" id="{7A2098BF-42EB-4551-8BFC-52D4EBEC22DA}"/>
                  </a:ext>
                </a:extLst>
              </p:cNvPr>
              <p:cNvSpPr>
                <a:spLocks/>
              </p:cNvSpPr>
              <p:nvPr/>
            </p:nvSpPr>
            <p:spPr bwMode="auto">
              <a:xfrm>
                <a:off x="4354" y="4481"/>
                <a:ext cx="23" cy="67"/>
              </a:xfrm>
              <a:custGeom>
                <a:avLst/>
                <a:gdLst>
                  <a:gd name="T0" fmla="*/ 41 w 41"/>
                  <a:gd name="T1" fmla="*/ 116 h 118"/>
                  <a:gd name="T2" fmla="*/ 6 w 41"/>
                  <a:gd name="T3" fmla="*/ 0 h 118"/>
                  <a:gd name="T4" fmla="*/ 0 w 41"/>
                  <a:gd name="T5" fmla="*/ 2 h 118"/>
                  <a:gd name="T6" fmla="*/ 35 w 41"/>
                  <a:gd name="T7" fmla="*/ 118 h 118"/>
                </a:gdLst>
                <a:ahLst/>
                <a:cxnLst>
                  <a:cxn ang="0">
                    <a:pos x="T0" y="T1"/>
                  </a:cxn>
                  <a:cxn ang="0">
                    <a:pos x="T2" y="T3"/>
                  </a:cxn>
                  <a:cxn ang="0">
                    <a:pos x="T4" y="T5"/>
                  </a:cxn>
                  <a:cxn ang="0">
                    <a:pos x="T6" y="T7"/>
                  </a:cxn>
                </a:cxnLst>
                <a:rect l="0" t="0" r="r" b="b"/>
                <a:pathLst>
                  <a:path w="41" h="118">
                    <a:moveTo>
                      <a:pt x="41" y="116"/>
                    </a:moveTo>
                    <a:lnTo>
                      <a:pt x="6" y="0"/>
                    </a:lnTo>
                    <a:lnTo>
                      <a:pt x="0" y="2"/>
                    </a:lnTo>
                    <a:lnTo>
                      <a:pt x="35" y="11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79" name="Freeform 773">
                <a:extLst>
                  <a:ext uri="{FF2B5EF4-FFF2-40B4-BE49-F238E27FC236}">
                    <a16:creationId xmlns:a16="http://schemas.microsoft.com/office/drawing/2014/main" id="{AEEFC5AE-8A35-488F-93FD-C59BB3D4F040}"/>
                  </a:ext>
                </a:extLst>
              </p:cNvPr>
              <p:cNvSpPr>
                <a:spLocks/>
              </p:cNvSpPr>
              <p:nvPr/>
            </p:nvSpPr>
            <p:spPr bwMode="auto">
              <a:xfrm>
                <a:off x="4373" y="4547"/>
                <a:ext cx="7" cy="12"/>
              </a:xfrm>
              <a:custGeom>
                <a:avLst/>
                <a:gdLst>
                  <a:gd name="T0" fmla="*/ 12 w 12"/>
                  <a:gd name="T1" fmla="*/ 19 h 21"/>
                  <a:gd name="T2" fmla="*/ 6 w 12"/>
                  <a:gd name="T3" fmla="*/ 0 h 21"/>
                  <a:gd name="T4" fmla="*/ 0 w 12"/>
                  <a:gd name="T5" fmla="*/ 2 h 21"/>
                  <a:gd name="T6" fmla="*/ 6 w 12"/>
                  <a:gd name="T7" fmla="*/ 21 h 21"/>
                </a:gdLst>
                <a:ahLst/>
                <a:cxnLst>
                  <a:cxn ang="0">
                    <a:pos x="T0" y="T1"/>
                  </a:cxn>
                  <a:cxn ang="0">
                    <a:pos x="T2" y="T3"/>
                  </a:cxn>
                  <a:cxn ang="0">
                    <a:pos x="T4" y="T5"/>
                  </a:cxn>
                  <a:cxn ang="0">
                    <a:pos x="T6" y="T7"/>
                  </a:cxn>
                </a:cxnLst>
                <a:rect l="0" t="0" r="r" b="b"/>
                <a:pathLst>
                  <a:path w="12" h="21">
                    <a:moveTo>
                      <a:pt x="12" y="19"/>
                    </a:moveTo>
                    <a:lnTo>
                      <a:pt x="6" y="0"/>
                    </a:lnTo>
                    <a:lnTo>
                      <a:pt x="0" y="2"/>
                    </a:lnTo>
                    <a:lnTo>
                      <a:pt x="6"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0" name="Freeform 774">
                <a:extLst>
                  <a:ext uri="{FF2B5EF4-FFF2-40B4-BE49-F238E27FC236}">
                    <a16:creationId xmlns:a16="http://schemas.microsoft.com/office/drawing/2014/main" id="{AACA9838-99DD-48F4-AAF2-760411965C08}"/>
                  </a:ext>
                </a:extLst>
              </p:cNvPr>
              <p:cNvSpPr>
                <a:spLocks/>
              </p:cNvSpPr>
              <p:nvPr/>
            </p:nvSpPr>
            <p:spPr bwMode="auto">
              <a:xfrm>
                <a:off x="4377" y="4557"/>
                <a:ext cx="116" cy="374"/>
              </a:xfrm>
              <a:custGeom>
                <a:avLst/>
                <a:gdLst>
                  <a:gd name="T0" fmla="*/ 204 w 204"/>
                  <a:gd name="T1" fmla="*/ 657 h 658"/>
                  <a:gd name="T2" fmla="*/ 6 w 204"/>
                  <a:gd name="T3" fmla="*/ 0 h 658"/>
                  <a:gd name="T4" fmla="*/ 0 w 204"/>
                  <a:gd name="T5" fmla="*/ 2 h 658"/>
                  <a:gd name="T6" fmla="*/ 198 w 204"/>
                  <a:gd name="T7" fmla="*/ 658 h 658"/>
                </a:gdLst>
                <a:ahLst/>
                <a:cxnLst>
                  <a:cxn ang="0">
                    <a:pos x="T0" y="T1"/>
                  </a:cxn>
                  <a:cxn ang="0">
                    <a:pos x="T2" y="T3"/>
                  </a:cxn>
                  <a:cxn ang="0">
                    <a:pos x="T4" y="T5"/>
                  </a:cxn>
                  <a:cxn ang="0">
                    <a:pos x="T6" y="T7"/>
                  </a:cxn>
                </a:cxnLst>
                <a:rect l="0" t="0" r="r" b="b"/>
                <a:pathLst>
                  <a:path w="204" h="658">
                    <a:moveTo>
                      <a:pt x="204" y="657"/>
                    </a:moveTo>
                    <a:lnTo>
                      <a:pt x="6" y="0"/>
                    </a:lnTo>
                    <a:lnTo>
                      <a:pt x="0" y="2"/>
                    </a:lnTo>
                    <a:lnTo>
                      <a:pt x="198" y="6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1" name="Freeform 775">
                <a:extLst>
                  <a:ext uri="{FF2B5EF4-FFF2-40B4-BE49-F238E27FC236}">
                    <a16:creationId xmlns:a16="http://schemas.microsoft.com/office/drawing/2014/main" id="{6B0090D7-AB7A-4B29-82D5-885C5641808F}"/>
                  </a:ext>
                </a:extLst>
              </p:cNvPr>
              <p:cNvSpPr>
                <a:spLocks/>
              </p:cNvSpPr>
              <p:nvPr/>
            </p:nvSpPr>
            <p:spPr bwMode="auto">
              <a:xfrm>
                <a:off x="4307" y="4344"/>
                <a:ext cx="111" cy="106"/>
              </a:xfrm>
              <a:custGeom>
                <a:avLst/>
                <a:gdLst>
                  <a:gd name="T0" fmla="*/ 66 w 197"/>
                  <a:gd name="T1" fmla="*/ 7 h 187"/>
                  <a:gd name="T2" fmla="*/ 53 w 197"/>
                  <a:gd name="T3" fmla="*/ 1 h 187"/>
                  <a:gd name="T4" fmla="*/ 51 w 197"/>
                  <a:gd name="T5" fmla="*/ 0 h 187"/>
                  <a:gd name="T6" fmla="*/ 3 w 197"/>
                  <a:gd name="T7" fmla="*/ 0 h 187"/>
                  <a:gd name="T8" fmla="*/ 0 w 197"/>
                  <a:gd name="T9" fmla="*/ 3 h 187"/>
                  <a:gd name="T10" fmla="*/ 2 w 197"/>
                  <a:gd name="T11" fmla="*/ 7 h 187"/>
                  <a:gd name="T12" fmla="*/ 190 w 197"/>
                  <a:gd name="T13" fmla="*/ 69 h 187"/>
                  <a:gd name="T14" fmla="*/ 190 w 197"/>
                  <a:gd name="T15" fmla="*/ 71 h 187"/>
                  <a:gd name="T16" fmla="*/ 190 w 197"/>
                  <a:gd name="T17" fmla="*/ 184 h 187"/>
                  <a:gd name="T18" fmla="*/ 194 w 197"/>
                  <a:gd name="T19" fmla="*/ 187 h 187"/>
                  <a:gd name="T20" fmla="*/ 197 w 197"/>
                  <a:gd name="T21" fmla="*/ 184 h 187"/>
                  <a:gd name="T22" fmla="*/ 197 w 197"/>
                  <a:gd name="T23" fmla="*/ 70 h 187"/>
                  <a:gd name="T24" fmla="*/ 197 w 197"/>
                  <a:gd name="T25" fmla="*/ 70 h 187"/>
                  <a:gd name="T26" fmla="*/ 196 w 197"/>
                  <a:gd name="T27" fmla="*/ 65 h 187"/>
                  <a:gd name="T28" fmla="*/ 194 w 197"/>
                  <a:gd name="T29" fmla="*/ 63 h 187"/>
                  <a:gd name="T30" fmla="*/ 24 w 197"/>
                  <a:gd name="T31" fmla="*/ 7 h 187"/>
                  <a:gd name="T32" fmla="*/ 50 w 197"/>
                  <a:gd name="T33" fmla="*/ 7 h 187"/>
                  <a:gd name="T34" fmla="*/ 63 w 197"/>
                  <a:gd name="T35" fmla="*/ 13 h 187"/>
                  <a:gd name="T36" fmla="*/ 67 w 197"/>
                  <a:gd name="T37" fmla="*/ 12 h 187"/>
                  <a:gd name="T38" fmla="*/ 66 w 197"/>
                  <a:gd name="T39" fmla="*/ 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7" h="187">
                    <a:moveTo>
                      <a:pt x="66" y="7"/>
                    </a:moveTo>
                    <a:lnTo>
                      <a:pt x="53" y="1"/>
                    </a:lnTo>
                    <a:lnTo>
                      <a:pt x="51" y="0"/>
                    </a:lnTo>
                    <a:lnTo>
                      <a:pt x="3" y="0"/>
                    </a:lnTo>
                    <a:cubicBezTo>
                      <a:pt x="2" y="0"/>
                      <a:pt x="0" y="1"/>
                      <a:pt x="0" y="3"/>
                    </a:cubicBezTo>
                    <a:cubicBezTo>
                      <a:pt x="0" y="5"/>
                      <a:pt x="1" y="6"/>
                      <a:pt x="2" y="7"/>
                    </a:cubicBezTo>
                    <a:lnTo>
                      <a:pt x="190" y="69"/>
                    </a:lnTo>
                    <a:lnTo>
                      <a:pt x="190" y="71"/>
                    </a:lnTo>
                    <a:lnTo>
                      <a:pt x="190" y="184"/>
                    </a:lnTo>
                    <a:cubicBezTo>
                      <a:pt x="190" y="186"/>
                      <a:pt x="192" y="187"/>
                      <a:pt x="194" y="187"/>
                    </a:cubicBezTo>
                    <a:cubicBezTo>
                      <a:pt x="196" y="187"/>
                      <a:pt x="197" y="186"/>
                      <a:pt x="197" y="184"/>
                    </a:cubicBezTo>
                    <a:lnTo>
                      <a:pt x="197" y="70"/>
                    </a:lnTo>
                    <a:lnTo>
                      <a:pt x="197" y="70"/>
                    </a:lnTo>
                    <a:lnTo>
                      <a:pt x="196" y="65"/>
                    </a:lnTo>
                    <a:cubicBezTo>
                      <a:pt x="196" y="64"/>
                      <a:pt x="195" y="63"/>
                      <a:pt x="194" y="63"/>
                    </a:cubicBezTo>
                    <a:lnTo>
                      <a:pt x="24" y="7"/>
                    </a:lnTo>
                    <a:lnTo>
                      <a:pt x="50" y="7"/>
                    </a:lnTo>
                    <a:lnTo>
                      <a:pt x="63" y="13"/>
                    </a:lnTo>
                    <a:cubicBezTo>
                      <a:pt x="65" y="14"/>
                      <a:pt x="67" y="13"/>
                      <a:pt x="67" y="12"/>
                    </a:cubicBezTo>
                    <a:cubicBezTo>
                      <a:pt x="68" y="10"/>
                      <a:pt x="68" y="8"/>
                      <a:pt x="66"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2" name="Freeform 776">
                <a:extLst>
                  <a:ext uri="{FF2B5EF4-FFF2-40B4-BE49-F238E27FC236}">
                    <a16:creationId xmlns:a16="http://schemas.microsoft.com/office/drawing/2014/main" id="{2CBF0E1E-5267-4E8E-A45F-15D5A733D629}"/>
                  </a:ext>
                </a:extLst>
              </p:cNvPr>
              <p:cNvSpPr>
                <a:spLocks/>
              </p:cNvSpPr>
              <p:nvPr/>
            </p:nvSpPr>
            <p:spPr bwMode="auto">
              <a:xfrm>
                <a:off x="4559" y="4326"/>
                <a:ext cx="195" cy="12"/>
              </a:xfrm>
              <a:custGeom>
                <a:avLst/>
                <a:gdLst>
                  <a:gd name="T0" fmla="*/ 0 w 344"/>
                  <a:gd name="T1" fmla="*/ 21 h 22"/>
                  <a:gd name="T2" fmla="*/ 7 w 344"/>
                  <a:gd name="T3" fmla="*/ 22 h 22"/>
                  <a:gd name="T4" fmla="*/ 7 w 344"/>
                  <a:gd name="T5" fmla="*/ 22 h 22"/>
                  <a:gd name="T6" fmla="*/ 344 w 344"/>
                  <a:gd name="T7" fmla="*/ 7 h 22"/>
                  <a:gd name="T8" fmla="*/ 344 w 344"/>
                  <a:gd name="T9" fmla="*/ 0 h 22"/>
                  <a:gd name="T10" fmla="*/ 7 w 344"/>
                  <a:gd name="T11" fmla="*/ 16 h 22"/>
                  <a:gd name="T12" fmla="*/ 7 w 344"/>
                  <a:gd name="T13" fmla="*/ 19 h 22"/>
                  <a:gd name="T14" fmla="*/ 8 w 344"/>
                  <a:gd name="T15" fmla="*/ 16 h 22"/>
                  <a:gd name="T16" fmla="*/ 1 w 344"/>
                  <a:gd name="T17" fmla="*/ 14 h 22"/>
                  <a:gd name="T18" fmla="*/ 0 w 344"/>
                  <a:gd name="T1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4" h="22">
                    <a:moveTo>
                      <a:pt x="0" y="21"/>
                    </a:moveTo>
                    <a:cubicBezTo>
                      <a:pt x="2" y="21"/>
                      <a:pt x="4" y="22"/>
                      <a:pt x="7" y="22"/>
                    </a:cubicBezTo>
                    <a:lnTo>
                      <a:pt x="7" y="22"/>
                    </a:lnTo>
                    <a:lnTo>
                      <a:pt x="344" y="7"/>
                    </a:lnTo>
                    <a:lnTo>
                      <a:pt x="344" y="0"/>
                    </a:lnTo>
                    <a:lnTo>
                      <a:pt x="7" y="16"/>
                    </a:lnTo>
                    <a:lnTo>
                      <a:pt x="7" y="19"/>
                    </a:lnTo>
                    <a:lnTo>
                      <a:pt x="8" y="16"/>
                    </a:lnTo>
                    <a:cubicBezTo>
                      <a:pt x="5" y="15"/>
                      <a:pt x="3" y="15"/>
                      <a:pt x="1" y="14"/>
                    </a:cubicBezTo>
                    <a:lnTo>
                      <a:pt x="0" y="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3" name="Freeform 777">
                <a:extLst>
                  <a:ext uri="{FF2B5EF4-FFF2-40B4-BE49-F238E27FC236}">
                    <a16:creationId xmlns:a16="http://schemas.microsoft.com/office/drawing/2014/main" id="{81F8CB08-504B-4373-8EAA-CED11F737452}"/>
                  </a:ext>
                </a:extLst>
              </p:cNvPr>
              <p:cNvSpPr>
                <a:spLocks/>
              </p:cNvSpPr>
              <p:nvPr/>
            </p:nvSpPr>
            <p:spPr bwMode="auto">
              <a:xfrm>
                <a:off x="4328" y="4336"/>
                <a:ext cx="217" cy="35"/>
              </a:xfrm>
              <a:custGeom>
                <a:avLst/>
                <a:gdLst>
                  <a:gd name="T0" fmla="*/ 155 w 382"/>
                  <a:gd name="T1" fmla="*/ 8 h 62"/>
                  <a:gd name="T2" fmla="*/ 155 w 382"/>
                  <a:gd name="T3" fmla="*/ 53 h 62"/>
                  <a:gd name="T4" fmla="*/ 38 w 382"/>
                  <a:gd name="T5" fmla="*/ 15 h 62"/>
                  <a:gd name="T6" fmla="*/ 382 w 382"/>
                  <a:gd name="T7" fmla="*/ 6 h 62"/>
                  <a:gd name="T8" fmla="*/ 382 w 382"/>
                  <a:gd name="T9" fmla="*/ 0 h 62"/>
                  <a:gd name="T10" fmla="*/ 0 w 382"/>
                  <a:gd name="T11" fmla="*/ 9 h 62"/>
                  <a:gd name="T12" fmla="*/ 161 w 382"/>
                  <a:gd name="T13" fmla="*/ 62 h 62"/>
                  <a:gd name="T14" fmla="*/ 161 w 382"/>
                  <a:gd name="T15" fmla="*/ 8 h 62"/>
                  <a:gd name="T16" fmla="*/ 155 w 382"/>
                  <a:gd name="T17"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62">
                    <a:moveTo>
                      <a:pt x="155" y="8"/>
                    </a:moveTo>
                    <a:lnTo>
                      <a:pt x="155" y="53"/>
                    </a:lnTo>
                    <a:lnTo>
                      <a:pt x="38" y="15"/>
                    </a:lnTo>
                    <a:lnTo>
                      <a:pt x="382" y="6"/>
                    </a:lnTo>
                    <a:lnTo>
                      <a:pt x="382" y="0"/>
                    </a:lnTo>
                    <a:lnTo>
                      <a:pt x="0" y="9"/>
                    </a:lnTo>
                    <a:lnTo>
                      <a:pt x="161" y="62"/>
                    </a:lnTo>
                    <a:lnTo>
                      <a:pt x="161" y="8"/>
                    </a:lnTo>
                    <a:lnTo>
                      <a:pt x="15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4" name="Freeform 778">
                <a:extLst>
                  <a:ext uri="{FF2B5EF4-FFF2-40B4-BE49-F238E27FC236}">
                    <a16:creationId xmlns:a16="http://schemas.microsoft.com/office/drawing/2014/main" id="{9D8CA910-62C5-48E9-B0D4-B25D8EF84391}"/>
                  </a:ext>
                </a:extLst>
              </p:cNvPr>
              <p:cNvSpPr>
                <a:spLocks/>
              </p:cNvSpPr>
              <p:nvPr/>
            </p:nvSpPr>
            <p:spPr bwMode="auto">
              <a:xfrm>
                <a:off x="4415" y="4367"/>
                <a:ext cx="7" cy="16"/>
              </a:xfrm>
              <a:custGeom>
                <a:avLst/>
                <a:gdLst>
                  <a:gd name="T0" fmla="*/ 2 w 12"/>
                  <a:gd name="T1" fmla="*/ 4 h 27"/>
                  <a:gd name="T2" fmla="*/ 2 w 12"/>
                  <a:gd name="T3" fmla="*/ 4 h 27"/>
                  <a:gd name="T4" fmla="*/ 5 w 12"/>
                  <a:gd name="T5" fmla="*/ 12 h 27"/>
                  <a:gd name="T6" fmla="*/ 0 w 12"/>
                  <a:gd name="T7" fmla="*/ 21 h 27"/>
                  <a:gd name="T8" fmla="*/ 3 w 12"/>
                  <a:gd name="T9" fmla="*/ 27 h 27"/>
                  <a:gd name="T10" fmla="*/ 12 w 12"/>
                  <a:gd name="T11" fmla="*/ 12 h 27"/>
                  <a:gd name="T12" fmla="*/ 8 w 12"/>
                  <a:gd name="T13" fmla="*/ 0 h 27"/>
                  <a:gd name="T14" fmla="*/ 2 w 12"/>
                  <a:gd name="T15" fmla="*/ 4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7">
                    <a:moveTo>
                      <a:pt x="2" y="4"/>
                    </a:moveTo>
                    <a:lnTo>
                      <a:pt x="2" y="4"/>
                    </a:lnTo>
                    <a:cubicBezTo>
                      <a:pt x="3" y="4"/>
                      <a:pt x="5" y="8"/>
                      <a:pt x="5" y="12"/>
                    </a:cubicBezTo>
                    <a:cubicBezTo>
                      <a:pt x="5" y="15"/>
                      <a:pt x="4" y="18"/>
                      <a:pt x="0" y="21"/>
                    </a:cubicBezTo>
                    <a:lnTo>
                      <a:pt x="3" y="27"/>
                    </a:lnTo>
                    <a:cubicBezTo>
                      <a:pt x="10" y="23"/>
                      <a:pt x="12" y="17"/>
                      <a:pt x="12" y="12"/>
                    </a:cubicBezTo>
                    <a:cubicBezTo>
                      <a:pt x="12" y="5"/>
                      <a:pt x="8" y="0"/>
                      <a:pt x="8" y="0"/>
                    </a:cubicBezTo>
                    <a:lnTo>
                      <a:pt x="2"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5" name="Freeform 779">
                <a:extLst>
                  <a:ext uri="{FF2B5EF4-FFF2-40B4-BE49-F238E27FC236}">
                    <a16:creationId xmlns:a16="http://schemas.microsoft.com/office/drawing/2014/main" id="{CA4D2D2D-08C3-40B2-93C3-B975E257C625}"/>
                  </a:ext>
                </a:extLst>
              </p:cNvPr>
              <p:cNvSpPr>
                <a:spLocks/>
              </p:cNvSpPr>
              <p:nvPr/>
            </p:nvSpPr>
            <p:spPr bwMode="auto">
              <a:xfrm>
                <a:off x="4311" y="3998"/>
                <a:ext cx="238" cy="326"/>
              </a:xfrm>
              <a:custGeom>
                <a:avLst/>
                <a:gdLst>
                  <a:gd name="T0" fmla="*/ 43 w 419"/>
                  <a:gd name="T1" fmla="*/ 556 h 574"/>
                  <a:gd name="T2" fmla="*/ 53 w 419"/>
                  <a:gd name="T3" fmla="*/ 573 h 574"/>
                  <a:gd name="T4" fmla="*/ 419 w 419"/>
                  <a:gd name="T5" fmla="*/ 521 h 574"/>
                  <a:gd name="T6" fmla="*/ 417 w 419"/>
                  <a:gd name="T7" fmla="*/ 6 h 574"/>
                  <a:gd name="T8" fmla="*/ 404 w 419"/>
                  <a:gd name="T9" fmla="*/ 2 h 574"/>
                  <a:gd name="T10" fmla="*/ 389 w 419"/>
                  <a:gd name="T11" fmla="*/ 17 h 574"/>
                  <a:gd name="T12" fmla="*/ 384 w 419"/>
                  <a:gd name="T13" fmla="*/ 18 h 574"/>
                  <a:gd name="T14" fmla="*/ 53 w 419"/>
                  <a:gd name="T15" fmla="*/ 511 h 574"/>
                  <a:gd name="T16" fmla="*/ 40 w 419"/>
                  <a:gd name="T17" fmla="*/ 546 h 574"/>
                  <a:gd name="T18" fmla="*/ 32 w 419"/>
                  <a:gd name="T19" fmla="*/ 564 h 574"/>
                  <a:gd name="T20" fmla="*/ 19 w 419"/>
                  <a:gd name="T21" fmla="*/ 567 h 574"/>
                  <a:gd name="T22" fmla="*/ 17 w 419"/>
                  <a:gd name="T23" fmla="*/ 567 h 574"/>
                  <a:gd name="T24" fmla="*/ 17 w 419"/>
                  <a:gd name="T25" fmla="*/ 569 h 574"/>
                  <a:gd name="T26" fmla="*/ 17 w 419"/>
                  <a:gd name="T27" fmla="*/ 567 h 574"/>
                  <a:gd name="T28" fmla="*/ 18 w 419"/>
                  <a:gd name="T29" fmla="*/ 567 h 574"/>
                  <a:gd name="T30" fmla="*/ 14 w 419"/>
                  <a:gd name="T31" fmla="*/ 566 h 574"/>
                  <a:gd name="T32" fmla="*/ 9 w 419"/>
                  <a:gd name="T33" fmla="*/ 559 h 574"/>
                  <a:gd name="T34" fmla="*/ 8 w 419"/>
                  <a:gd name="T35" fmla="*/ 559 h 574"/>
                  <a:gd name="T36" fmla="*/ 8 w 419"/>
                  <a:gd name="T37" fmla="*/ 559 h 574"/>
                  <a:gd name="T38" fmla="*/ 8 w 419"/>
                  <a:gd name="T39" fmla="*/ 544 h 574"/>
                  <a:gd name="T40" fmla="*/ 10 w 419"/>
                  <a:gd name="T41" fmla="*/ 541 h 574"/>
                  <a:gd name="T42" fmla="*/ 10 w 419"/>
                  <a:gd name="T43" fmla="*/ 541 h 574"/>
                  <a:gd name="T44" fmla="*/ 10 w 419"/>
                  <a:gd name="T45" fmla="*/ 541 h 574"/>
                  <a:gd name="T46" fmla="*/ 10 w 419"/>
                  <a:gd name="T47" fmla="*/ 541 h 574"/>
                  <a:gd name="T48" fmla="*/ 5 w 419"/>
                  <a:gd name="T49" fmla="*/ 537 h 574"/>
                  <a:gd name="T50" fmla="*/ 2 w 419"/>
                  <a:gd name="T51" fmla="*/ 562 h 574"/>
                  <a:gd name="T52" fmla="*/ 6 w 419"/>
                  <a:gd name="T53" fmla="*/ 567 h 574"/>
                  <a:gd name="T54" fmla="*/ 16 w 419"/>
                  <a:gd name="T55" fmla="*/ 573 h 574"/>
                  <a:gd name="T56" fmla="*/ 15 w 419"/>
                  <a:gd name="T57" fmla="*/ 573 h 574"/>
                  <a:gd name="T58" fmla="*/ 34 w 419"/>
                  <a:gd name="T59" fmla="*/ 566 h 574"/>
                  <a:gd name="T60" fmla="*/ 45 w 419"/>
                  <a:gd name="T61" fmla="*/ 550 h 574"/>
                  <a:gd name="T62" fmla="*/ 65 w 419"/>
                  <a:gd name="T63" fmla="*/ 518 h 574"/>
                  <a:gd name="T64" fmla="*/ 387 w 419"/>
                  <a:gd name="T65" fmla="*/ 24 h 574"/>
                  <a:gd name="T66" fmla="*/ 393 w 419"/>
                  <a:gd name="T67" fmla="*/ 27 h 574"/>
                  <a:gd name="T68" fmla="*/ 408 w 419"/>
                  <a:gd name="T69" fmla="*/ 8 h 574"/>
                  <a:gd name="T70" fmla="*/ 412 w 419"/>
                  <a:gd name="T71" fmla="*/ 518 h 574"/>
                  <a:gd name="T72" fmla="*/ 49 w 419"/>
                  <a:gd name="T73" fmla="*/ 553 h 574"/>
                  <a:gd name="T74" fmla="*/ 46 w 419"/>
                  <a:gd name="T75" fmla="*/ 546 h 574"/>
                  <a:gd name="T76" fmla="*/ 40 w 419"/>
                  <a:gd name="T77" fmla="*/ 549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9" h="574">
                    <a:moveTo>
                      <a:pt x="40" y="549"/>
                    </a:moveTo>
                    <a:lnTo>
                      <a:pt x="43" y="556"/>
                    </a:lnTo>
                    <a:lnTo>
                      <a:pt x="50" y="571"/>
                    </a:lnTo>
                    <a:cubicBezTo>
                      <a:pt x="50" y="573"/>
                      <a:pt x="52" y="574"/>
                      <a:pt x="53" y="573"/>
                    </a:cubicBezTo>
                    <a:lnTo>
                      <a:pt x="416" y="524"/>
                    </a:lnTo>
                    <a:cubicBezTo>
                      <a:pt x="417" y="524"/>
                      <a:pt x="419" y="523"/>
                      <a:pt x="419" y="521"/>
                    </a:cubicBezTo>
                    <a:lnTo>
                      <a:pt x="419" y="8"/>
                    </a:lnTo>
                    <a:cubicBezTo>
                      <a:pt x="419" y="7"/>
                      <a:pt x="418" y="6"/>
                      <a:pt x="417" y="6"/>
                    </a:cubicBezTo>
                    <a:lnTo>
                      <a:pt x="408" y="1"/>
                    </a:lnTo>
                    <a:cubicBezTo>
                      <a:pt x="407" y="0"/>
                      <a:pt x="405" y="1"/>
                      <a:pt x="404" y="2"/>
                    </a:cubicBezTo>
                    <a:lnTo>
                      <a:pt x="392" y="19"/>
                    </a:lnTo>
                    <a:lnTo>
                      <a:pt x="389" y="17"/>
                    </a:lnTo>
                    <a:cubicBezTo>
                      <a:pt x="388" y="16"/>
                      <a:pt x="387" y="16"/>
                      <a:pt x="386" y="16"/>
                    </a:cubicBezTo>
                    <a:cubicBezTo>
                      <a:pt x="385" y="17"/>
                      <a:pt x="384" y="17"/>
                      <a:pt x="384" y="18"/>
                    </a:cubicBezTo>
                    <a:lnTo>
                      <a:pt x="53" y="507"/>
                    </a:lnTo>
                    <a:cubicBezTo>
                      <a:pt x="52" y="508"/>
                      <a:pt x="52" y="509"/>
                      <a:pt x="53" y="511"/>
                    </a:cubicBezTo>
                    <a:lnTo>
                      <a:pt x="59" y="520"/>
                    </a:lnTo>
                    <a:lnTo>
                      <a:pt x="40" y="546"/>
                    </a:lnTo>
                    <a:lnTo>
                      <a:pt x="29" y="562"/>
                    </a:lnTo>
                    <a:lnTo>
                      <a:pt x="32" y="564"/>
                    </a:lnTo>
                    <a:lnTo>
                      <a:pt x="29" y="562"/>
                    </a:lnTo>
                    <a:cubicBezTo>
                      <a:pt x="25" y="567"/>
                      <a:pt x="21" y="567"/>
                      <a:pt x="19" y="567"/>
                    </a:cubicBezTo>
                    <a:lnTo>
                      <a:pt x="18" y="567"/>
                    </a:lnTo>
                    <a:lnTo>
                      <a:pt x="17" y="567"/>
                    </a:lnTo>
                    <a:lnTo>
                      <a:pt x="17" y="567"/>
                    </a:lnTo>
                    <a:lnTo>
                      <a:pt x="17" y="569"/>
                    </a:lnTo>
                    <a:lnTo>
                      <a:pt x="18" y="567"/>
                    </a:lnTo>
                    <a:lnTo>
                      <a:pt x="17" y="567"/>
                    </a:lnTo>
                    <a:lnTo>
                      <a:pt x="17" y="569"/>
                    </a:lnTo>
                    <a:lnTo>
                      <a:pt x="18" y="567"/>
                    </a:lnTo>
                    <a:lnTo>
                      <a:pt x="16" y="567"/>
                    </a:lnTo>
                    <a:cubicBezTo>
                      <a:pt x="16" y="567"/>
                      <a:pt x="15" y="567"/>
                      <a:pt x="14" y="566"/>
                    </a:cubicBezTo>
                    <a:cubicBezTo>
                      <a:pt x="13" y="565"/>
                      <a:pt x="11" y="563"/>
                      <a:pt x="10" y="561"/>
                    </a:cubicBezTo>
                    <a:lnTo>
                      <a:pt x="9" y="559"/>
                    </a:lnTo>
                    <a:lnTo>
                      <a:pt x="8" y="559"/>
                    </a:lnTo>
                    <a:lnTo>
                      <a:pt x="8" y="559"/>
                    </a:lnTo>
                    <a:lnTo>
                      <a:pt x="5" y="560"/>
                    </a:lnTo>
                    <a:lnTo>
                      <a:pt x="8" y="559"/>
                    </a:lnTo>
                    <a:cubicBezTo>
                      <a:pt x="7" y="556"/>
                      <a:pt x="6" y="554"/>
                      <a:pt x="6" y="551"/>
                    </a:cubicBezTo>
                    <a:cubicBezTo>
                      <a:pt x="6" y="548"/>
                      <a:pt x="7" y="546"/>
                      <a:pt x="8" y="544"/>
                    </a:cubicBezTo>
                    <a:cubicBezTo>
                      <a:pt x="9" y="543"/>
                      <a:pt x="9" y="542"/>
                      <a:pt x="9" y="542"/>
                    </a:cubicBezTo>
                    <a:lnTo>
                      <a:pt x="10" y="541"/>
                    </a:lnTo>
                    <a:lnTo>
                      <a:pt x="10" y="541"/>
                    </a:lnTo>
                    <a:lnTo>
                      <a:pt x="10" y="541"/>
                    </a:lnTo>
                    <a:lnTo>
                      <a:pt x="10" y="541"/>
                    </a:lnTo>
                    <a:lnTo>
                      <a:pt x="10" y="541"/>
                    </a:lnTo>
                    <a:lnTo>
                      <a:pt x="10" y="541"/>
                    </a:lnTo>
                    <a:lnTo>
                      <a:pt x="10" y="541"/>
                    </a:lnTo>
                    <a:cubicBezTo>
                      <a:pt x="11" y="540"/>
                      <a:pt x="11" y="538"/>
                      <a:pt x="10" y="537"/>
                    </a:cubicBezTo>
                    <a:cubicBezTo>
                      <a:pt x="8" y="535"/>
                      <a:pt x="6" y="535"/>
                      <a:pt x="5" y="537"/>
                    </a:cubicBezTo>
                    <a:cubicBezTo>
                      <a:pt x="5" y="537"/>
                      <a:pt x="0" y="543"/>
                      <a:pt x="0" y="551"/>
                    </a:cubicBezTo>
                    <a:cubicBezTo>
                      <a:pt x="0" y="554"/>
                      <a:pt x="1" y="558"/>
                      <a:pt x="2" y="562"/>
                    </a:cubicBezTo>
                    <a:lnTo>
                      <a:pt x="2" y="562"/>
                    </a:lnTo>
                    <a:cubicBezTo>
                      <a:pt x="2" y="562"/>
                      <a:pt x="4" y="564"/>
                      <a:pt x="6" y="567"/>
                    </a:cubicBezTo>
                    <a:cubicBezTo>
                      <a:pt x="7" y="569"/>
                      <a:pt x="9" y="570"/>
                      <a:pt x="10" y="571"/>
                    </a:cubicBezTo>
                    <a:cubicBezTo>
                      <a:pt x="12" y="572"/>
                      <a:pt x="14" y="573"/>
                      <a:pt x="16" y="573"/>
                    </a:cubicBezTo>
                    <a:lnTo>
                      <a:pt x="16" y="570"/>
                    </a:lnTo>
                    <a:lnTo>
                      <a:pt x="15" y="573"/>
                    </a:lnTo>
                    <a:cubicBezTo>
                      <a:pt x="15" y="573"/>
                      <a:pt x="17" y="574"/>
                      <a:pt x="19" y="574"/>
                    </a:cubicBezTo>
                    <a:cubicBezTo>
                      <a:pt x="23" y="574"/>
                      <a:pt x="29" y="572"/>
                      <a:pt x="34" y="566"/>
                    </a:cubicBezTo>
                    <a:lnTo>
                      <a:pt x="34" y="565"/>
                    </a:lnTo>
                    <a:lnTo>
                      <a:pt x="45" y="550"/>
                    </a:lnTo>
                    <a:lnTo>
                      <a:pt x="65" y="522"/>
                    </a:lnTo>
                    <a:cubicBezTo>
                      <a:pt x="66" y="521"/>
                      <a:pt x="66" y="519"/>
                      <a:pt x="65" y="518"/>
                    </a:cubicBezTo>
                    <a:lnTo>
                      <a:pt x="60" y="509"/>
                    </a:lnTo>
                    <a:lnTo>
                      <a:pt x="387" y="24"/>
                    </a:lnTo>
                    <a:lnTo>
                      <a:pt x="390" y="27"/>
                    </a:lnTo>
                    <a:cubicBezTo>
                      <a:pt x="391" y="27"/>
                      <a:pt x="392" y="27"/>
                      <a:pt x="393" y="27"/>
                    </a:cubicBezTo>
                    <a:cubicBezTo>
                      <a:pt x="394" y="27"/>
                      <a:pt x="394" y="27"/>
                      <a:pt x="395" y="26"/>
                    </a:cubicBezTo>
                    <a:lnTo>
                      <a:pt x="408" y="8"/>
                    </a:lnTo>
                    <a:lnTo>
                      <a:pt x="412" y="11"/>
                    </a:lnTo>
                    <a:lnTo>
                      <a:pt x="412" y="518"/>
                    </a:lnTo>
                    <a:lnTo>
                      <a:pt x="55" y="567"/>
                    </a:lnTo>
                    <a:lnTo>
                      <a:pt x="49" y="553"/>
                    </a:lnTo>
                    <a:lnTo>
                      <a:pt x="49" y="553"/>
                    </a:lnTo>
                    <a:lnTo>
                      <a:pt x="46" y="546"/>
                    </a:lnTo>
                    <a:cubicBezTo>
                      <a:pt x="45" y="545"/>
                      <a:pt x="43" y="544"/>
                      <a:pt x="41" y="545"/>
                    </a:cubicBezTo>
                    <a:cubicBezTo>
                      <a:pt x="40" y="546"/>
                      <a:pt x="39" y="548"/>
                      <a:pt x="40" y="54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6" name="Freeform 780">
                <a:extLst>
                  <a:ext uri="{FF2B5EF4-FFF2-40B4-BE49-F238E27FC236}">
                    <a16:creationId xmlns:a16="http://schemas.microsoft.com/office/drawing/2014/main" id="{BFBD356C-5482-4499-A952-7AF9C5C9D5E4}"/>
                  </a:ext>
                </a:extLst>
              </p:cNvPr>
              <p:cNvSpPr>
                <a:spLocks/>
              </p:cNvSpPr>
              <p:nvPr/>
            </p:nvSpPr>
            <p:spPr bwMode="auto">
              <a:xfrm>
                <a:off x="4403" y="4312"/>
                <a:ext cx="145" cy="17"/>
              </a:xfrm>
              <a:custGeom>
                <a:avLst/>
                <a:gdLst>
                  <a:gd name="T0" fmla="*/ 4 w 255"/>
                  <a:gd name="T1" fmla="*/ 27 h 31"/>
                  <a:gd name="T2" fmla="*/ 4 w 255"/>
                  <a:gd name="T3" fmla="*/ 31 h 31"/>
                  <a:gd name="T4" fmla="*/ 251 w 255"/>
                  <a:gd name="T5" fmla="*/ 23 h 31"/>
                  <a:gd name="T6" fmla="*/ 255 w 255"/>
                  <a:gd name="T7" fmla="*/ 19 h 31"/>
                  <a:gd name="T8" fmla="*/ 255 w 255"/>
                  <a:gd name="T9" fmla="*/ 4 h 31"/>
                  <a:gd name="T10" fmla="*/ 253 w 255"/>
                  <a:gd name="T11" fmla="*/ 1 h 31"/>
                  <a:gd name="T12" fmla="*/ 251 w 255"/>
                  <a:gd name="T13" fmla="*/ 1 h 31"/>
                  <a:gd name="T14" fmla="*/ 3 w 255"/>
                  <a:gd name="T15" fmla="*/ 24 h 31"/>
                  <a:gd name="T16" fmla="*/ 1 w 255"/>
                  <a:gd name="T17" fmla="*/ 27 h 31"/>
                  <a:gd name="T18" fmla="*/ 4 w 255"/>
                  <a:gd name="T19" fmla="*/ 31 h 31"/>
                  <a:gd name="T20" fmla="*/ 4 w 255"/>
                  <a:gd name="T21" fmla="*/ 27 h 31"/>
                  <a:gd name="T22" fmla="*/ 4 w 255"/>
                  <a:gd name="T23" fmla="*/ 30 h 31"/>
                  <a:gd name="T24" fmla="*/ 248 w 255"/>
                  <a:gd name="T25" fmla="*/ 7 h 31"/>
                  <a:gd name="T26" fmla="*/ 248 w 255"/>
                  <a:gd name="T27" fmla="*/ 16 h 31"/>
                  <a:gd name="T28" fmla="*/ 4 w 255"/>
                  <a:gd name="T29" fmla="*/ 24 h 31"/>
                  <a:gd name="T30" fmla="*/ 4 w 255"/>
                  <a:gd name="T31" fmla="*/ 27 h 31"/>
                  <a:gd name="T32" fmla="*/ 4 w 255"/>
                  <a:gd name="T33" fmla="*/ 30 h 31"/>
                  <a:gd name="T34" fmla="*/ 4 w 255"/>
                  <a:gd name="T3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5" h="31">
                    <a:moveTo>
                      <a:pt x="4" y="27"/>
                    </a:moveTo>
                    <a:lnTo>
                      <a:pt x="4" y="31"/>
                    </a:lnTo>
                    <a:lnTo>
                      <a:pt x="251" y="23"/>
                    </a:lnTo>
                    <a:cubicBezTo>
                      <a:pt x="253" y="23"/>
                      <a:pt x="255" y="21"/>
                      <a:pt x="255" y="19"/>
                    </a:cubicBezTo>
                    <a:lnTo>
                      <a:pt x="255" y="4"/>
                    </a:lnTo>
                    <a:cubicBezTo>
                      <a:pt x="255" y="3"/>
                      <a:pt x="254" y="2"/>
                      <a:pt x="253" y="1"/>
                    </a:cubicBezTo>
                    <a:cubicBezTo>
                      <a:pt x="253" y="1"/>
                      <a:pt x="252" y="0"/>
                      <a:pt x="251" y="1"/>
                    </a:cubicBezTo>
                    <a:lnTo>
                      <a:pt x="3" y="24"/>
                    </a:lnTo>
                    <a:cubicBezTo>
                      <a:pt x="2" y="24"/>
                      <a:pt x="0" y="26"/>
                      <a:pt x="1" y="27"/>
                    </a:cubicBezTo>
                    <a:cubicBezTo>
                      <a:pt x="1" y="29"/>
                      <a:pt x="2" y="31"/>
                      <a:pt x="4" y="31"/>
                    </a:cubicBezTo>
                    <a:lnTo>
                      <a:pt x="4" y="27"/>
                    </a:lnTo>
                    <a:lnTo>
                      <a:pt x="4" y="30"/>
                    </a:lnTo>
                    <a:lnTo>
                      <a:pt x="248" y="7"/>
                    </a:lnTo>
                    <a:lnTo>
                      <a:pt x="248" y="16"/>
                    </a:lnTo>
                    <a:lnTo>
                      <a:pt x="4" y="24"/>
                    </a:lnTo>
                    <a:lnTo>
                      <a:pt x="4" y="27"/>
                    </a:lnTo>
                    <a:lnTo>
                      <a:pt x="4" y="30"/>
                    </a:lnTo>
                    <a:lnTo>
                      <a:pt x="4"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7" name="Freeform 781">
                <a:extLst>
                  <a:ext uri="{FF2B5EF4-FFF2-40B4-BE49-F238E27FC236}">
                    <a16:creationId xmlns:a16="http://schemas.microsoft.com/office/drawing/2014/main" id="{010D2073-3139-40F4-84D3-7ED38F867F9D}"/>
                  </a:ext>
                </a:extLst>
              </p:cNvPr>
              <p:cNvSpPr>
                <a:spLocks/>
              </p:cNvSpPr>
              <p:nvPr/>
            </p:nvSpPr>
            <p:spPr bwMode="auto">
              <a:xfrm>
                <a:off x="4562" y="4311"/>
                <a:ext cx="157" cy="13"/>
              </a:xfrm>
              <a:custGeom>
                <a:avLst/>
                <a:gdLst>
                  <a:gd name="T0" fmla="*/ 3 w 277"/>
                  <a:gd name="T1" fmla="*/ 4 h 23"/>
                  <a:gd name="T2" fmla="*/ 0 w 277"/>
                  <a:gd name="T3" fmla="*/ 4 h 23"/>
                  <a:gd name="T4" fmla="*/ 0 w 277"/>
                  <a:gd name="T5" fmla="*/ 23 h 23"/>
                  <a:gd name="T6" fmla="*/ 277 w 277"/>
                  <a:gd name="T7" fmla="*/ 14 h 23"/>
                  <a:gd name="T8" fmla="*/ 277 w 277"/>
                  <a:gd name="T9" fmla="*/ 7 h 23"/>
                  <a:gd name="T10" fmla="*/ 0 w 277"/>
                  <a:gd name="T11" fmla="*/ 0 h 23"/>
                  <a:gd name="T12" fmla="*/ 0 w 277"/>
                  <a:gd name="T13" fmla="*/ 4 h 23"/>
                  <a:gd name="T14" fmla="*/ 3 w 277"/>
                  <a:gd name="T15" fmla="*/ 4 h 23"/>
                  <a:gd name="T16" fmla="*/ 3 w 277"/>
                  <a:gd name="T17" fmla="*/ 7 h 23"/>
                  <a:gd name="T18" fmla="*/ 161 w 277"/>
                  <a:gd name="T19" fmla="*/ 11 h 23"/>
                  <a:gd name="T20" fmla="*/ 7 w 277"/>
                  <a:gd name="T21" fmla="*/ 16 h 23"/>
                  <a:gd name="T22" fmla="*/ 7 w 277"/>
                  <a:gd name="T23" fmla="*/ 4 h 23"/>
                  <a:gd name="T24" fmla="*/ 3 w 277"/>
                  <a:gd name="T25" fmla="*/ 4 h 23"/>
                  <a:gd name="T26" fmla="*/ 3 w 277"/>
                  <a:gd name="T27" fmla="*/ 7 h 23"/>
                  <a:gd name="T28" fmla="*/ 3 w 277"/>
                  <a:gd name="T2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7" h="23">
                    <a:moveTo>
                      <a:pt x="3" y="4"/>
                    </a:moveTo>
                    <a:lnTo>
                      <a:pt x="0" y="4"/>
                    </a:lnTo>
                    <a:lnTo>
                      <a:pt x="0" y="23"/>
                    </a:lnTo>
                    <a:lnTo>
                      <a:pt x="277" y="14"/>
                    </a:lnTo>
                    <a:lnTo>
                      <a:pt x="277" y="7"/>
                    </a:lnTo>
                    <a:lnTo>
                      <a:pt x="0" y="0"/>
                    </a:lnTo>
                    <a:lnTo>
                      <a:pt x="0" y="4"/>
                    </a:lnTo>
                    <a:lnTo>
                      <a:pt x="3" y="4"/>
                    </a:lnTo>
                    <a:lnTo>
                      <a:pt x="3" y="7"/>
                    </a:lnTo>
                    <a:lnTo>
                      <a:pt x="161" y="11"/>
                    </a:lnTo>
                    <a:lnTo>
                      <a:pt x="7" y="16"/>
                    </a:lnTo>
                    <a:lnTo>
                      <a:pt x="7" y="4"/>
                    </a:lnTo>
                    <a:lnTo>
                      <a:pt x="3" y="4"/>
                    </a:lnTo>
                    <a:lnTo>
                      <a:pt x="3" y="7"/>
                    </a:lnTo>
                    <a:lnTo>
                      <a:pt x="3"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8" name="Freeform 782">
                <a:extLst>
                  <a:ext uri="{FF2B5EF4-FFF2-40B4-BE49-F238E27FC236}">
                    <a16:creationId xmlns:a16="http://schemas.microsoft.com/office/drawing/2014/main" id="{C4C0C793-BC57-4C64-A16D-DA60B916671B}"/>
                  </a:ext>
                </a:extLst>
              </p:cNvPr>
              <p:cNvSpPr>
                <a:spLocks/>
              </p:cNvSpPr>
              <p:nvPr/>
            </p:nvSpPr>
            <p:spPr bwMode="auto">
              <a:xfrm>
                <a:off x="4579" y="3985"/>
                <a:ext cx="148" cy="317"/>
              </a:xfrm>
              <a:custGeom>
                <a:avLst/>
                <a:gdLst>
                  <a:gd name="T0" fmla="*/ 0 w 260"/>
                  <a:gd name="T1" fmla="*/ 3 h 557"/>
                  <a:gd name="T2" fmla="*/ 254 w 260"/>
                  <a:gd name="T3" fmla="*/ 557 h 557"/>
                  <a:gd name="T4" fmla="*/ 260 w 260"/>
                  <a:gd name="T5" fmla="*/ 554 h 557"/>
                  <a:gd name="T6" fmla="*/ 6 w 260"/>
                  <a:gd name="T7" fmla="*/ 0 h 557"/>
                </a:gdLst>
                <a:ahLst/>
                <a:cxnLst>
                  <a:cxn ang="0">
                    <a:pos x="T0" y="T1"/>
                  </a:cxn>
                  <a:cxn ang="0">
                    <a:pos x="T2" y="T3"/>
                  </a:cxn>
                  <a:cxn ang="0">
                    <a:pos x="T4" y="T5"/>
                  </a:cxn>
                  <a:cxn ang="0">
                    <a:pos x="T6" y="T7"/>
                  </a:cxn>
                </a:cxnLst>
                <a:rect l="0" t="0" r="r" b="b"/>
                <a:pathLst>
                  <a:path w="260" h="557">
                    <a:moveTo>
                      <a:pt x="0" y="3"/>
                    </a:moveTo>
                    <a:lnTo>
                      <a:pt x="254" y="557"/>
                    </a:lnTo>
                    <a:lnTo>
                      <a:pt x="260" y="55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89" name="Freeform 783">
                <a:extLst>
                  <a:ext uri="{FF2B5EF4-FFF2-40B4-BE49-F238E27FC236}">
                    <a16:creationId xmlns:a16="http://schemas.microsoft.com/office/drawing/2014/main" id="{4F1B5732-AA12-4072-98C4-8C0DBD4F2092}"/>
                  </a:ext>
                </a:extLst>
              </p:cNvPr>
              <p:cNvSpPr>
                <a:spLocks/>
              </p:cNvSpPr>
              <p:nvPr/>
            </p:nvSpPr>
            <p:spPr bwMode="auto">
              <a:xfrm>
                <a:off x="4570" y="3997"/>
                <a:ext cx="144" cy="304"/>
              </a:xfrm>
              <a:custGeom>
                <a:avLst/>
                <a:gdLst>
                  <a:gd name="T0" fmla="*/ 0 w 254"/>
                  <a:gd name="T1" fmla="*/ 3 h 535"/>
                  <a:gd name="T2" fmla="*/ 248 w 254"/>
                  <a:gd name="T3" fmla="*/ 535 h 535"/>
                  <a:gd name="T4" fmla="*/ 254 w 254"/>
                  <a:gd name="T5" fmla="*/ 532 h 535"/>
                  <a:gd name="T6" fmla="*/ 6 w 254"/>
                  <a:gd name="T7" fmla="*/ 0 h 535"/>
                </a:gdLst>
                <a:ahLst/>
                <a:cxnLst>
                  <a:cxn ang="0">
                    <a:pos x="T0" y="T1"/>
                  </a:cxn>
                  <a:cxn ang="0">
                    <a:pos x="T2" y="T3"/>
                  </a:cxn>
                  <a:cxn ang="0">
                    <a:pos x="T4" y="T5"/>
                  </a:cxn>
                  <a:cxn ang="0">
                    <a:pos x="T6" y="T7"/>
                  </a:cxn>
                </a:cxnLst>
                <a:rect l="0" t="0" r="r" b="b"/>
                <a:pathLst>
                  <a:path w="254" h="535">
                    <a:moveTo>
                      <a:pt x="0" y="3"/>
                    </a:moveTo>
                    <a:lnTo>
                      <a:pt x="248" y="535"/>
                    </a:lnTo>
                    <a:lnTo>
                      <a:pt x="254" y="53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0" name="Freeform 784">
                <a:extLst>
                  <a:ext uri="{FF2B5EF4-FFF2-40B4-BE49-F238E27FC236}">
                    <a16:creationId xmlns:a16="http://schemas.microsoft.com/office/drawing/2014/main" id="{DD5E4B0A-8589-4F17-9A87-9F2FC9AE96E9}"/>
                  </a:ext>
                </a:extLst>
              </p:cNvPr>
              <p:cNvSpPr>
                <a:spLocks/>
              </p:cNvSpPr>
              <p:nvPr/>
            </p:nvSpPr>
            <p:spPr bwMode="auto">
              <a:xfrm>
                <a:off x="4562" y="3970"/>
                <a:ext cx="546" cy="334"/>
              </a:xfrm>
              <a:custGeom>
                <a:avLst/>
                <a:gdLst>
                  <a:gd name="T0" fmla="*/ 94 w 963"/>
                  <a:gd name="T1" fmla="*/ 54 h 589"/>
                  <a:gd name="T2" fmla="*/ 694 w 963"/>
                  <a:gd name="T3" fmla="*/ 559 h 589"/>
                  <a:gd name="T4" fmla="*/ 696 w 963"/>
                  <a:gd name="T5" fmla="*/ 560 h 589"/>
                  <a:gd name="T6" fmla="*/ 960 w 963"/>
                  <a:gd name="T7" fmla="*/ 548 h 589"/>
                  <a:gd name="T8" fmla="*/ 963 w 963"/>
                  <a:gd name="T9" fmla="*/ 545 h 589"/>
                  <a:gd name="T10" fmla="*/ 961 w 963"/>
                  <a:gd name="T11" fmla="*/ 542 h 589"/>
                  <a:gd name="T12" fmla="*/ 65 w 963"/>
                  <a:gd name="T13" fmla="*/ 30 h 589"/>
                  <a:gd name="T14" fmla="*/ 62 w 963"/>
                  <a:gd name="T15" fmla="*/ 30 h 589"/>
                  <a:gd name="T16" fmla="*/ 58 w 963"/>
                  <a:gd name="T17" fmla="*/ 32 h 589"/>
                  <a:gd name="T18" fmla="*/ 8 w 963"/>
                  <a:gd name="T19" fmla="*/ 1 h 589"/>
                  <a:gd name="T20" fmla="*/ 3 w 963"/>
                  <a:gd name="T21" fmla="*/ 2 h 589"/>
                  <a:gd name="T22" fmla="*/ 4 w 963"/>
                  <a:gd name="T23" fmla="*/ 6 h 589"/>
                  <a:gd name="T24" fmla="*/ 28 w 963"/>
                  <a:gd name="T25" fmla="*/ 30 h 589"/>
                  <a:gd name="T26" fmla="*/ 1 w 963"/>
                  <a:gd name="T27" fmla="*/ 63 h 589"/>
                  <a:gd name="T28" fmla="*/ 0 w 963"/>
                  <a:gd name="T29" fmla="*/ 65 h 589"/>
                  <a:gd name="T30" fmla="*/ 0 w 963"/>
                  <a:gd name="T31" fmla="*/ 570 h 589"/>
                  <a:gd name="T32" fmla="*/ 3 w 963"/>
                  <a:gd name="T33" fmla="*/ 573 h 589"/>
                  <a:gd name="T34" fmla="*/ 348 w 963"/>
                  <a:gd name="T35" fmla="*/ 589 h 589"/>
                  <a:gd name="T36" fmla="*/ 349 w 963"/>
                  <a:gd name="T37" fmla="*/ 589 h 589"/>
                  <a:gd name="T38" fmla="*/ 410 w 963"/>
                  <a:gd name="T39" fmla="*/ 578 h 589"/>
                  <a:gd name="T40" fmla="*/ 660 w 963"/>
                  <a:gd name="T41" fmla="*/ 562 h 589"/>
                  <a:gd name="T42" fmla="*/ 663 w 963"/>
                  <a:gd name="T43" fmla="*/ 560 h 589"/>
                  <a:gd name="T44" fmla="*/ 662 w 963"/>
                  <a:gd name="T45" fmla="*/ 556 h 589"/>
                  <a:gd name="T46" fmla="*/ 37 w 963"/>
                  <a:gd name="T47" fmla="*/ 33 h 589"/>
                  <a:gd name="T48" fmla="*/ 32 w 963"/>
                  <a:gd name="T49" fmla="*/ 33 h 589"/>
                  <a:gd name="T50" fmla="*/ 33 w 963"/>
                  <a:gd name="T51" fmla="*/ 38 h 589"/>
                  <a:gd name="T52" fmla="*/ 652 w 963"/>
                  <a:gd name="T53" fmla="*/ 556 h 589"/>
                  <a:gd name="T54" fmla="*/ 409 w 963"/>
                  <a:gd name="T55" fmla="*/ 571 h 589"/>
                  <a:gd name="T56" fmla="*/ 409 w 963"/>
                  <a:gd name="T57" fmla="*/ 571 h 589"/>
                  <a:gd name="T58" fmla="*/ 348 w 963"/>
                  <a:gd name="T59" fmla="*/ 582 h 589"/>
                  <a:gd name="T60" fmla="*/ 7 w 963"/>
                  <a:gd name="T61" fmla="*/ 567 h 589"/>
                  <a:gd name="T62" fmla="*/ 7 w 963"/>
                  <a:gd name="T63" fmla="*/ 66 h 589"/>
                  <a:gd name="T64" fmla="*/ 35 w 963"/>
                  <a:gd name="T65" fmla="*/ 32 h 589"/>
                  <a:gd name="T66" fmla="*/ 35 w 963"/>
                  <a:gd name="T67" fmla="*/ 27 h 589"/>
                  <a:gd name="T68" fmla="*/ 31 w 963"/>
                  <a:gd name="T69" fmla="*/ 23 h 589"/>
                  <a:gd name="T70" fmla="*/ 56 w 963"/>
                  <a:gd name="T71" fmla="*/ 39 h 589"/>
                  <a:gd name="T72" fmla="*/ 60 w 963"/>
                  <a:gd name="T73" fmla="*/ 39 h 589"/>
                  <a:gd name="T74" fmla="*/ 64 w 963"/>
                  <a:gd name="T75" fmla="*/ 37 h 589"/>
                  <a:gd name="T76" fmla="*/ 948 w 963"/>
                  <a:gd name="T77" fmla="*/ 542 h 589"/>
                  <a:gd name="T78" fmla="*/ 697 w 963"/>
                  <a:gd name="T79" fmla="*/ 553 h 589"/>
                  <a:gd name="T80" fmla="*/ 98 w 963"/>
                  <a:gd name="T81" fmla="*/ 49 h 589"/>
                  <a:gd name="T82" fmla="*/ 94 w 963"/>
                  <a:gd name="T83" fmla="*/ 50 h 589"/>
                  <a:gd name="T84" fmla="*/ 94 w 963"/>
                  <a:gd name="T85" fmla="*/ 54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3" h="589">
                    <a:moveTo>
                      <a:pt x="94" y="54"/>
                    </a:moveTo>
                    <a:lnTo>
                      <a:pt x="694" y="559"/>
                    </a:lnTo>
                    <a:lnTo>
                      <a:pt x="696" y="560"/>
                    </a:lnTo>
                    <a:lnTo>
                      <a:pt x="960" y="548"/>
                    </a:lnTo>
                    <a:cubicBezTo>
                      <a:pt x="961" y="548"/>
                      <a:pt x="963" y="547"/>
                      <a:pt x="963" y="545"/>
                    </a:cubicBezTo>
                    <a:cubicBezTo>
                      <a:pt x="963" y="544"/>
                      <a:pt x="963" y="542"/>
                      <a:pt x="961" y="542"/>
                    </a:cubicBezTo>
                    <a:lnTo>
                      <a:pt x="65" y="30"/>
                    </a:lnTo>
                    <a:cubicBezTo>
                      <a:pt x="64" y="29"/>
                      <a:pt x="63" y="29"/>
                      <a:pt x="62" y="30"/>
                    </a:cubicBezTo>
                    <a:lnTo>
                      <a:pt x="58" y="32"/>
                    </a:lnTo>
                    <a:lnTo>
                      <a:pt x="8" y="1"/>
                    </a:lnTo>
                    <a:cubicBezTo>
                      <a:pt x="6" y="0"/>
                      <a:pt x="4" y="1"/>
                      <a:pt x="3" y="2"/>
                    </a:cubicBezTo>
                    <a:cubicBezTo>
                      <a:pt x="2" y="3"/>
                      <a:pt x="2" y="5"/>
                      <a:pt x="4" y="6"/>
                    </a:cubicBezTo>
                    <a:lnTo>
                      <a:pt x="28" y="30"/>
                    </a:lnTo>
                    <a:lnTo>
                      <a:pt x="1" y="63"/>
                    </a:lnTo>
                    <a:lnTo>
                      <a:pt x="0" y="65"/>
                    </a:lnTo>
                    <a:lnTo>
                      <a:pt x="0" y="570"/>
                    </a:lnTo>
                    <a:cubicBezTo>
                      <a:pt x="0" y="572"/>
                      <a:pt x="2" y="573"/>
                      <a:pt x="3" y="573"/>
                    </a:cubicBezTo>
                    <a:lnTo>
                      <a:pt x="348" y="589"/>
                    </a:lnTo>
                    <a:lnTo>
                      <a:pt x="349" y="589"/>
                    </a:lnTo>
                    <a:lnTo>
                      <a:pt x="410" y="578"/>
                    </a:lnTo>
                    <a:lnTo>
                      <a:pt x="660" y="562"/>
                    </a:lnTo>
                    <a:cubicBezTo>
                      <a:pt x="662" y="562"/>
                      <a:pt x="663" y="561"/>
                      <a:pt x="663" y="560"/>
                    </a:cubicBezTo>
                    <a:cubicBezTo>
                      <a:pt x="664" y="559"/>
                      <a:pt x="663" y="557"/>
                      <a:pt x="662" y="556"/>
                    </a:cubicBezTo>
                    <a:lnTo>
                      <a:pt x="37" y="33"/>
                    </a:lnTo>
                    <a:cubicBezTo>
                      <a:pt x="35" y="31"/>
                      <a:pt x="33" y="32"/>
                      <a:pt x="32" y="33"/>
                    </a:cubicBezTo>
                    <a:cubicBezTo>
                      <a:pt x="31" y="34"/>
                      <a:pt x="31" y="36"/>
                      <a:pt x="33" y="38"/>
                    </a:cubicBezTo>
                    <a:lnTo>
                      <a:pt x="652" y="556"/>
                    </a:lnTo>
                    <a:lnTo>
                      <a:pt x="409" y="571"/>
                    </a:lnTo>
                    <a:lnTo>
                      <a:pt x="409" y="571"/>
                    </a:lnTo>
                    <a:lnTo>
                      <a:pt x="348" y="582"/>
                    </a:lnTo>
                    <a:lnTo>
                      <a:pt x="7" y="567"/>
                    </a:lnTo>
                    <a:lnTo>
                      <a:pt x="7" y="66"/>
                    </a:lnTo>
                    <a:lnTo>
                      <a:pt x="35" y="32"/>
                    </a:lnTo>
                    <a:cubicBezTo>
                      <a:pt x="36" y="30"/>
                      <a:pt x="36" y="28"/>
                      <a:pt x="35" y="27"/>
                    </a:cubicBezTo>
                    <a:lnTo>
                      <a:pt x="31" y="23"/>
                    </a:lnTo>
                    <a:lnTo>
                      <a:pt x="56" y="39"/>
                    </a:lnTo>
                    <a:cubicBezTo>
                      <a:pt x="57" y="40"/>
                      <a:pt x="59" y="40"/>
                      <a:pt x="60" y="39"/>
                    </a:cubicBezTo>
                    <a:lnTo>
                      <a:pt x="64" y="37"/>
                    </a:lnTo>
                    <a:lnTo>
                      <a:pt x="948" y="542"/>
                    </a:lnTo>
                    <a:lnTo>
                      <a:pt x="697" y="553"/>
                    </a:lnTo>
                    <a:lnTo>
                      <a:pt x="98" y="49"/>
                    </a:lnTo>
                    <a:cubicBezTo>
                      <a:pt x="97" y="48"/>
                      <a:pt x="95" y="48"/>
                      <a:pt x="94" y="50"/>
                    </a:cubicBezTo>
                    <a:cubicBezTo>
                      <a:pt x="92" y="51"/>
                      <a:pt x="93" y="53"/>
                      <a:pt x="94" y="5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1" name="Freeform 785">
                <a:extLst>
                  <a:ext uri="{FF2B5EF4-FFF2-40B4-BE49-F238E27FC236}">
                    <a16:creationId xmlns:a16="http://schemas.microsoft.com/office/drawing/2014/main" id="{6A98A217-43E9-4B98-B259-79C1F492EAFD}"/>
                  </a:ext>
                </a:extLst>
              </p:cNvPr>
              <p:cNvSpPr>
                <a:spLocks/>
              </p:cNvSpPr>
              <p:nvPr/>
            </p:nvSpPr>
            <p:spPr bwMode="auto">
              <a:xfrm>
                <a:off x="4300" y="4403"/>
                <a:ext cx="11" cy="451"/>
              </a:xfrm>
              <a:custGeom>
                <a:avLst/>
                <a:gdLst>
                  <a:gd name="T0" fmla="*/ 6 w 19"/>
                  <a:gd name="T1" fmla="*/ 795 h 795"/>
                  <a:gd name="T2" fmla="*/ 6 w 19"/>
                  <a:gd name="T3" fmla="*/ 380 h 795"/>
                  <a:gd name="T4" fmla="*/ 6 w 19"/>
                  <a:gd name="T5" fmla="*/ 10 h 795"/>
                  <a:gd name="T6" fmla="*/ 19 w 19"/>
                  <a:gd name="T7" fmla="*/ 7 h 795"/>
                  <a:gd name="T8" fmla="*/ 18 w 19"/>
                  <a:gd name="T9" fmla="*/ 0 h 795"/>
                  <a:gd name="T10" fmla="*/ 0 w 19"/>
                  <a:gd name="T11" fmla="*/ 4 h 795"/>
                  <a:gd name="T12" fmla="*/ 0 w 19"/>
                  <a:gd name="T13" fmla="*/ 380 h 795"/>
                  <a:gd name="T14" fmla="*/ 0 w 19"/>
                  <a:gd name="T15" fmla="*/ 795 h 795"/>
                  <a:gd name="T16" fmla="*/ 6 w 19"/>
                  <a:gd name="T17"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795">
                    <a:moveTo>
                      <a:pt x="6" y="795"/>
                    </a:moveTo>
                    <a:lnTo>
                      <a:pt x="6" y="380"/>
                    </a:lnTo>
                    <a:lnTo>
                      <a:pt x="6" y="10"/>
                    </a:lnTo>
                    <a:lnTo>
                      <a:pt x="19" y="7"/>
                    </a:lnTo>
                    <a:lnTo>
                      <a:pt x="18" y="0"/>
                    </a:lnTo>
                    <a:lnTo>
                      <a:pt x="0" y="4"/>
                    </a:lnTo>
                    <a:lnTo>
                      <a:pt x="0" y="380"/>
                    </a:lnTo>
                    <a:lnTo>
                      <a:pt x="0" y="795"/>
                    </a:lnTo>
                    <a:lnTo>
                      <a:pt x="6" y="7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2" name="Freeform 786">
                <a:extLst>
                  <a:ext uri="{FF2B5EF4-FFF2-40B4-BE49-F238E27FC236}">
                    <a16:creationId xmlns:a16="http://schemas.microsoft.com/office/drawing/2014/main" id="{E8B01C96-8297-4652-9F11-E8DB3953E028}"/>
                  </a:ext>
                </a:extLst>
              </p:cNvPr>
              <p:cNvSpPr>
                <a:spLocks/>
              </p:cNvSpPr>
              <p:nvPr/>
            </p:nvSpPr>
            <p:spPr bwMode="auto">
              <a:xfrm>
                <a:off x="4301" y="4608"/>
                <a:ext cx="72" cy="12"/>
              </a:xfrm>
              <a:custGeom>
                <a:avLst/>
                <a:gdLst>
                  <a:gd name="T0" fmla="*/ 126 w 127"/>
                  <a:gd name="T1" fmla="*/ 0 h 22"/>
                  <a:gd name="T2" fmla="*/ 0 w 127"/>
                  <a:gd name="T3" fmla="*/ 15 h 22"/>
                  <a:gd name="T4" fmla="*/ 0 w 127"/>
                  <a:gd name="T5" fmla="*/ 22 h 22"/>
                  <a:gd name="T6" fmla="*/ 127 w 127"/>
                  <a:gd name="T7" fmla="*/ 6 h 22"/>
                </a:gdLst>
                <a:ahLst/>
                <a:cxnLst>
                  <a:cxn ang="0">
                    <a:pos x="T0" y="T1"/>
                  </a:cxn>
                  <a:cxn ang="0">
                    <a:pos x="T2" y="T3"/>
                  </a:cxn>
                  <a:cxn ang="0">
                    <a:pos x="T4" y="T5"/>
                  </a:cxn>
                  <a:cxn ang="0">
                    <a:pos x="T6" y="T7"/>
                  </a:cxn>
                </a:cxnLst>
                <a:rect l="0" t="0" r="r" b="b"/>
                <a:pathLst>
                  <a:path w="127" h="22">
                    <a:moveTo>
                      <a:pt x="126" y="0"/>
                    </a:moveTo>
                    <a:lnTo>
                      <a:pt x="0" y="15"/>
                    </a:lnTo>
                    <a:lnTo>
                      <a:pt x="0" y="22"/>
                    </a:lnTo>
                    <a:lnTo>
                      <a:pt x="12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3" name="Freeform 787">
                <a:extLst>
                  <a:ext uri="{FF2B5EF4-FFF2-40B4-BE49-F238E27FC236}">
                    <a16:creationId xmlns:a16="http://schemas.microsoft.com/office/drawing/2014/main" id="{73EAA38F-5B5F-444B-958E-FBE259DF870B}"/>
                  </a:ext>
                </a:extLst>
              </p:cNvPr>
              <p:cNvSpPr>
                <a:spLocks/>
              </p:cNvSpPr>
              <p:nvPr/>
            </p:nvSpPr>
            <p:spPr bwMode="auto">
              <a:xfrm>
                <a:off x="4301" y="4622"/>
                <a:ext cx="78" cy="13"/>
              </a:xfrm>
              <a:custGeom>
                <a:avLst/>
                <a:gdLst>
                  <a:gd name="T0" fmla="*/ 0 w 136"/>
                  <a:gd name="T1" fmla="*/ 22 h 22"/>
                  <a:gd name="T2" fmla="*/ 136 w 136"/>
                  <a:gd name="T3" fmla="*/ 7 h 22"/>
                  <a:gd name="T4" fmla="*/ 135 w 136"/>
                  <a:gd name="T5" fmla="*/ 0 h 22"/>
                  <a:gd name="T6" fmla="*/ 0 w 136"/>
                  <a:gd name="T7" fmla="*/ 16 h 22"/>
                </a:gdLst>
                <a:ahLst/>
                <a:cxnLst>
                  <a:cxn ang="0">
                    <a:pos x="T0" y="T1"/>
                  </a:cxn>
                  <a:cxn ang="0">
                    <a:pos x="T2" y="T3"/>
                  </a:cxn>
                  <a:cxn ang="0">
                    <a:pos x="T4" y="T5"/>
                  </a:cxn>
                  <a:cxn ang="0">
                    <a:pos x="T6" y="T7"/>
                  </a:cxn>
                </a:cxnLst>
                <a:rect l="0" t="0" r="r" b="b"/>
                <a:pathLst>
                  <a:path w="136" h="22">
                    <a:moveTo>
                      <a:pt x="0" y="22"/>
                    </a:moveTo>
                    <a:lnTo>
                      <a:pt x="136" y="7"/>
                    </a:lnTo>
                    <a:lnTo>
                      <a:pt x="135" y="0"/>
                    </a:lnTo>
                    <a:lnTo>
                      <a:pt x="0" y="1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4" name="Freeform 788">
                <a:extLst>
                  <a:ext uri="{FF2B5EF4-FFF2-40B4-BE49-F238E27FC236}">
                    <a16:creationId xmlns:a16="http://schemas.microsoft.com/office/drawing/2014/main" id="{2F8D6EA7-0002-4522-8244-CDC596C5CF67}"/>
                  </a:ext>
                </a:extLst>
              </p:cNvPr>
              <p:cNvSpPr>
                <a:spLocks/>
              </p:cNvSpPr>
              <p:nvPr/>
            </p:nvSpPr>
            <p:spPr bwMode="auto">
              <a:xfrm>
                <a:off x="4128" y="4861"/>
                <a:ext cx="3" cy="255"/>
              </a:xfrm>
              <a:custGeom>
                <a:avLst/>
                <a:gdLst>
                  <a:gd name="T0" fmla="*/ 0 w 6"/>
                  <a:gd name="T1" fmla="*/ 0 h 449"/>
                  <a:gd name="T2" fmla="*/ 0 w 6"/>
                  <a:gd name="T3" fmla="*/ 449 h 449"/>
                  <a:gd name="T4" fmla="*/ 6 w 6"/>
                  <a:gd name="T5" fmla="*/ 449 h 449"/>
                  <a:gd name="T6" fmla="*/ 6 w 6"/>
                  <a:gd name="T7" fmla="*/ 0 h 449"/>
                </a:gdLst>
                <a:ahLst/>
                <a:cxnLst>
                  <a:cxn ang="0">
                    <a:pos x="T0" y="T1"/>
                  </a:cxn>
                  <a:cxn ang="0">
                    <a:pos x="T2" y="T3"/>
                  </a:cxn>
                  <a:cxn ang="0">
                    <a:pos x="T4" y="T5"/>
                  </a:cxn>
                  <a:cxn ang="0">
                    <a:pos x="T6" y="T7"/>
                  </a:cxn>
                </a:cxnLst>
                <a:rect l="0" t="0" r="r" b="b"/>
                <a:pathLst>
                  <a:path w="6" h="449">
                    <a:moveTo>
                      <a:pt x="0" y="0"/>
                    </a:moveTo>
                    <a:lnTo>
                      <a:pt x="0" y="449"/>
                    </a:lnTo>
                    <a:lnTo>
                      <a:pt x="6" y="44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5" name="Freeform 789">
                <a:extLst>
                  <a:ext uri="{FF2B5EF4-FFF2-40B4-BE49-F238E27FC236}">
                    <a16:creationId xmlns:a16="http://schemas.microsoft.com/office/drawing/2014/main" id="{7C710F6F-8AAA-48BA-A8B9-5F2CAF0F45FF}"/>
                  </a:ext>
                </a:extLst>
              </p:cNvPr>
              <p:cNvSpPr>
                <a:spLocks/>
              </p:cNvSpPr>
              <p:nvPr/>
            </p:nvSpPr>
            <p:spPr bwMode="auto">
              <a:xfrm>
                <a:off x="4241" y="4856"/>
                <a:ext cx="4" cy="262"/>
              </a:xfrm>
              <a:custGeom>
                <a:avLst/>
                <a:gdLst>
                  <a:gd name="T0" fmla="*/ 0 w 7"/>
                  <a:gd name="T1" fmla="*/ 0 h 460"/>
                  <a:gd name="T2" fmla="*/ 0 w 7"/>
                  <a:gd name="T3" fmla="*/ 460 h 460"/>
                  <a:gd name="T4" fmla="*/ 7 w 7"/>
                  <a:gd name="T5" fmla="*/ 460 h 460"/>
                  <a:gd name="T6" fmla="*/ 7 w 7"/>
                  <a:gd name="T7" fmla="*/ 0 h 460"/>
                </a:gdLst>
                <a:ahLst/>
                <a:cxnLst>
                  <a:cxn ang="0">
                    <a:pos x="T0" y="T1"/>
                  </a:cxn>
                  <a:cxn ang="0">
                    <a:pos x="T2" y="T3"/>
                  </a:cxn>
                  <a:cxn ang="0">
                    <a:pos x="T4" y="T5"/>
                  </a:cxn>
                  <a:cxn ang="0">
                    <a:pos x="T6" y="T7"/>
                  </a:cxn>
                </a:cxnLst>
                <a:rect l="0" t="0" r="r" b="b"/>
                <a:pathLst>
                  <a:path w="7" h="460">
                    <a:moveTo>
                      <a:pt x="0" y="0"/>
                    </a:moveTo>
                    <a:lnTo>
                      <a:pt x="0" y="460"/>
                    </a:lnTo>
                    <a:lnTo>
                      <a:pt x="7" y="4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6" name="Freeform 790">
                <a:extLst>
                  <a:ext uri="{FF2B5EF4-FFF2-40B4-BE49-F238E27FC236}">
                    <a16:creationId xmlns:a16="http://schemas.microsoft.com/office/drawing/2014/main" id="{4BE50775-EE65-40D3-9076-71629E07192F}"/>
                  </a:ext>
                </a:extLst>
              </p:cNvPr>
              <p:cNvSpPr>
                <a:spLocks/>
              </p:cNvSpPr>
              <p:nvPr/>
            </p:nvSpPr>
            <p:spPr bwMode="auto">
              <a:xfrm>
                <a:off x="4368" y="4850"/>
                <a:ext cx="5" cy="266"/>
              </a:xfrm>
              <a:custGeom>
                <a:avLst/>
                <a:gdLst>
                  <a:gd name="T0" fmla="*/ 3 w 9"/>
                  <a:gd name="T1" fmla="*/ 0 h 468"/>
                  <a:gd name="T2" fmla="*/ 0 w 9"/>
                  <a:gd name="T3" fmla="*/ 468 h 468"/>
                  <a:gd name="T4" fmla="*/ 6 w 9"/>
                  <a:gd name="T5" fmla="*/ 468 h 468"/>
                  <a:gd name="T6" fmla="*/ 9 w 9"/>
                  <a:gd name="T7" fmla="*/ 0 h 468"/>
                </a:gdLst>
                <a:ahLst/>
                <a:cxnLst>
                  <a:cxn ang="0">
                    <a:pos x="T0" y="T1"/>
                  </a:cxn>
                  <a:cxn ang="0">
                    <a:pos x="T2" y="T3"/>
                  </a:cxn>
                  <a:cxn ang="0">
                    <a:pos x="T4" y="T5"/>
                  </a:cxn>
                  <a:cxn ang="0">
                    <a:pos x="T6" y="T7"/>
                  </a:cxn>
                </a:cxnLst>
                <a:rect l="0" t="0" r="r" b="b"/>
                <a:pathLst>
                  <a:path w="9" h="468">
                    <a:moveTo>
                      <a:pt x="3" y="0"/>
                    </a:moveTo>
                    <a:lnTo>
                      <a:pt x="0" y="468"/>
                    </a:lnTo>
                    <a:lnTo>
                      <a:pt x="6" y="468"/>
                    </a:lnTo>
                    <a:lnTo>
                      <a:pt x="9"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7" name="Freeform 791">
                <a:extLst>
                  <a:ext uri="{FF2B5EF4-FFF2-40B4-BE49-F238E27FC236}">
                    <a16:creationId xmlns:a16="http://schemas.microsoft.com/office/drawing/2014/main" id="{9095C2D1-67AF-42EC-839E-36FE4BA895DF}"/>
                  </a:ext>
                </a:extLst>
              </p:cNvPr>
              <p:cNvSpPr>
                <a:spLocks/>
              </p:cNvSpPr>
              <p:nvPr/>
            </p:nvSpPr>
            <p:spPr bwMode="auto">
              <a:xfrm>
                <a:off x="4557" y="4336"/>
                <a:ext cx="4" cy="506"/>
              </a:xfrm>
              <a:custGeom>
                <a:avLst/>
                <a:gdLst>
                  <a:gd name="T0" fmla="*/ 0 w 6"/>
                  <a:gd name="T1" fmla="*/ 0 h 892"/>
                  <a:gd name="T2" fmla="*/ 0 w 6"/>
                  <a:gd name="T3" fmla="*/ 436 h 892"/>
                  <a:gd name="T4" fmla="*/ 0 w 6"/>
                  <a:gd name="T5" fmla="*/ 892 h 892"/>
                  <a:gd name="T6" fmla="*/ 6 w 6"/>
                  <a:gd name="T7" fmla="*/ 892 h 892"/>
                  <a:gd name="T8" fmla="*/ 6 w 6"/>
                  <a:gd name="T9" fmla="*/ 436 h 892"/>
                  <a:gd name="T10" fmla="*/ 6 w 6"/>
                  <a:gd name="T11" fmla="*/ 0 h 892"/>
                  <a:gd name="T12" fmla="*/ 0 w 6"/>
                  <a:gd name="T13" fmla="*/ 0 h 892"/>
                </a:gdLst>
                <a:ahLst/>
                <a:cxnLst>
                  <a:cxn ang="0">
                    <a:pos x="T0" y="T1"/>
                  </a:cxn>
                  <a:cxn ang="0">
                    <a:pos x="T2" y="T3"/>
                  </a:cxn>
                  <a:cxn ang="0">
                    <a:pos x="T4" y="T5"/>
                  </a:cxn>
                  <a:cxn ang="0">
                    <a:pos x="T6" y="T7"/>
                  </a:cxn>
                  <a:cxn ang="0">
                    <a:pos x="T8" y="T9"/>
                  </a:cxn>
                  <a:cxn ang="0">
                    <a:pos x="T10" y="T11"/>
                  </a:cxn>
                  <a:cxn ang="0">
                    <a:pos x="T12" y="T13"/>
                  </a:cxn>
                </a:cxnLst>
                <a:rect l="0" t="0" r="r" b="b"/>
                <a:pathLst>
                  <a:path w="6" h="892">
                    <a:moveTo>
                      <a:pt x="0" y="0"/>
                    </a:moveTo>
                    <a:lnTo>
                      <a:pt x="0" y="436"/>
                    </a:lnTo>
                    <a:lnTo>
                      <a:pt x="0" y="892"/>
                    </a:lnTo>
                    <a:lnTo>
                      <a:pt x="6" y="892"/>
                    </a:lnTo>
                    <a:lnTo>
                      <a:pt x="6" y="436"/>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8" name="Freeform 792">
                <a:extLst>
                  <a:ext uri="{FF2B5EF4-FFF2-40B4-BE49-F238E27FC236}">
                    <a16:creationId xmlns:a16="http://schemas.microsoft.com/office/drawing/2014/main" id="{4926EDEA-D0FE-4641-BEFD-D8EF891D7C70}"/>
                  </a:ext>
                </a:extLst>
              </p:cNvPr>
              <p:cNvSpPr>
                <a:spLocks/>
              </p:cNvSpPr>
              <p:nvPr/>
            </p:nvSpPr>
            <p:spPr bwMode="auto">
              <a:xfrm>
                <a:off x="4543" y="4336"/>
                <a:ext cx="3" cy="506"/>
              </a:xfrm>
              <a:custGeom>
                <a:avLst/>
                <a:gdLst>
                  <a:gd name="T0" fmla="*/ 0 w 6"/>
                  <a:gd name="T1" fmla="*/ 0 h 891"/>
                  <a:gd name="T2" fmla="*/ 0 w 6"/>
                  <a:gd name="T3" fmla="*/ 435 h 891"/>
                  <a:gd name="T4" fmla="*/ 0 w 6"/>
                  <a:gd name="T5" fmla="*/ 891 h 891"/>
                  <a:gd name="T6" fmla="*/ 6 w 6"/>
                  <a:gd name="T7" fmla="*/ 891 h 891"/>
                  <a:gd name="T8" fmla="*/ 6 w 6"/>
                  <a:gd name="T9" fmla="*/ 435 h 891"/>
                  <a:gd name="T10" fmla="*/ 6 w 6"/>
                  <a:gd name="T11" fmla="*/ 0 h 891"/>
                  <a:gd name="T12" fmla="*/ 0 w 6"/>
                  <a:gd name="T13" fmla="*/ 0 h 891"/>
                </a:gdLst>
                <a:ahLst/>
                <a:cxnLst>
                  <a:cxn ang="0">
                    <a:pos x="T0" y="T1"/>
                  </a:cxn>
                  <a:cxn ang="0">
                    <a:pos x="T2" y="T3"/>
                  </a:cxn>
                  <a:cxn ang="0">
                    <a:pos x="T4" y="T5"/>
                  </a:cxn>
                  <a:cxn ang="0">
                    <a:pos x="T6" y="T7"/>
                  </a:cxn>
                  <a:cxn ang="0">
                    <a:pos x="T8" y="T9"/>
                  </a:cxn>
                  <a:cxn ang="0">
                    <a:pos x="T10" y="T11"/>
                  </a:cxn>
                  <a:cxn ang="0">
                    <a:pos x="T12" y="T13"/>
                  </a:cxn>
                </a:cxnLst>
                <a:rect l="0" t="0" r="r" b="b"/>
                <a:pathLst>
                  <a:path w="6" h="891">
                    <a:moveTo>
                      <a:pt x="0" y="0"/>
                    </a:moveTo>
                    <a:lnTo>
                      <a:pt x="0" y="435"/>
                    </a:lnTo>
                    <a:lnTo>
                      <a:pt x="0" y="891"/>
                    </a:lnTo>
                    <a:lnTo>
                      <a:pt x="6" y="891"/>
                    </a:lnTo>
                    <a:lnTo>
                      <a:pt x="6" y="435"/>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99" name="Freeform 793">
                <a:extLst>
                  <a:ext uri="{FF2B5EF4-FFF2-40B4-BE49-F238E27FC236}">
                    <a16:creationId xmlns:a16="http://schemas.microsoft.com/office/drawing/2014/main" id="{4B4EB565-B55C-4C51-BC0B-A704145D5396}"/>
                  </a:ext>
                </a:extLst>
              </p:cNvPr>
              <p:cNvSpPr>
                <a:spLocks/>
              </p:cNvSpPr>
              <p:nvPr/>
            </p:nvSpPr>
            <p:spPr bwMode="auto">
              <a:xfrm>
                <a:off x="4329" y="4384"/>
                <a:ext cx="22" cy="19"/>
              </a:xfrm>
              <a:custGeom>
                <a:avLst/>
                <a:gdLst>
                  <a:gd name="T0" fmla="*/ 13 w 38"/>
                  <a:gd name="T1" fmla="*/ 2 h 33"/>
                  <a:gd name="T2" fmla="*/ 1 w 38"/>
                  <a:gd name="T3" fmla="*/ 28 h 33"/>
                  <a:gd name="T4" fmla="*/ 1 w 38"/>
                  <a:gd name="T5" fmla="*/ 31 h 33"/>
                  <a:gd name="T6" fmla="*/ 4 w 38"/>
                  <a:gd name="T7" fmla="*/ 33 h 33"/>
                  <a:gd name="T8" fmla="*/ 35 w 38"/>
                  <a:gd name="T9" fmla="*/ 28 h 33"/>
                  <a:gd name="T10" fmla="*/ 38 w 38"/>
                  <a:gd name="T11" fmla="*/ 24 h 33"/>
                  <a:gd name="T12" fmla="*/ 34 w 38"/>
                  <a:gd name="T13" fmla="*/ 22 h 33"/>
                  <a:gd name="T14" fmla="*/ 9 w 38"/>
                  <a:gd name="T15" fmla="*/ 25 h 33"/>
                  <a:gd name="T16" fmla="*/ 19 w 38"/>
                  <a:gd name="T17" fmla="*/ 5 h 33"/>
                  <a:gd name="T18" fmla="*/ 18 w 38"/>
                  <a:gd name="T19" fmla="*/ 0 h 33"/>
                  <a:gd name="T20" fmla="*/ 13 w 38"/>
                  <a:gd name="T21"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3">
                    <a:moveTo>
                      <a:pt x="13" y="2"/>
                    </a:moveTo>
                    <a:lnTo>
                      <a:pt x="1" y="28"/>
                    </a:lnTo>
                    <a:cubicBezTo>
                      <a:pt x="0" y="29"/>
                      <a:pt x="0" y="30"/>
                      <a:pt x="1" y="31"/>
                    </a:cubicBezTo>
                    <a:cubicBezTo>
                      <a:pt x="2" y="32"/>
                      <a:pt x="3" y="33"/>
                      <a:pt x="4" y="33"/>
                    </a:cubicBezTo>
                    <a:lnTo>
                      <a:pt x="35" y="28"/>
                    </a:lnTo>
                    <a:cubicBezTo>
                      <a:pt x="37" y="28"/>
                      <a:pt x="38" y="26"/>
                      <a:pt x="38" y="24"/>
                    </a:cubicBezTo>
                    <a:cubicBezTo>
                      <a:pt x="38" y="23"/>
                      <a:pt x="36" y="21"/>
                      <a:pt x="34" y="22"/>
                    </a:cubicBezTo>
                    <a:lnTo>
                      <a:pt x="9" y="25"/>
                    </a:lnTo>
                    <a:lnTo>
                      <a:pt x="19" y="5"/>
                    </a:lnTo>
                    <a:cubicBezTo>
                      <a:pt x="20" y="3"/>
                      <a:pt x="19" y="1"/>
                      <a:pt x="18" y="0"/>
                    </a:cubicBezTo>
                    <a:cubicBezTo>
                      <a:pt x="16" y="0"/>
                      <a:pt x="14" y="0"/>
                      <a:pt x="13" y="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0" name="Freeform 794">
                <a:extLst>
                  <a:ext uri="{FF2B5EF4-FFF2-40B4-BE49-F238E27FC236}">
                    <a16:creationId xmlns:a16="http://schemas.microsoft.com/office/drawing/2014/main" id="{DC073722-DAF8-4E21-B2B8-280DBDFCFEE3}"/>
                  </a:ext>
                </a:extLst>
              </p:cNvPr>
              <p:cNvSpPr>
                <a:spLocks/>
              </p:cNvSpPr>
              <p:nvPr/>
            </p:nvSpPr>
            <p:spPr bwMode="auto">
              <a:xfrm>
                <a:off x="4485" y="4545"/>
                <a:ext cx="61" cy="66"/>
              </a:xfrm>
              <a:custGeom>
                <a:avLst/>
                <a:gdLst>
                  <a:gd name="T0" fmla="*/ 0 w 107"/>
                  <a:gd name="T1" fmla="*/ 5 h 116"/>
                  <a:gd name="T2" fmla="*/ 102 w 107"/>
                  <a:gd name="T3" fmla="*/ 116 h 116"/>
                  <a:gd name="T4" fmla="*/ 107 w 107"/>
                  <a:gd name="T5" fmla="*/ 112 h 116"/>
                  <a:gd name="T6" fmla="*/ 4 w 107"/>
                  <a:gd name="T7" fmla="*/ 0 h 116"/>
                </a:gdLst>
                <a:ahLst/>
                <a:cxnLst>
                  <a:cxn ang="0">
                    <a:pos x="T0" y="T1"/>
                  </a:cxn>
                  <a:cxn ang="0">
                    <a:pos x="T2" y="T3"/>
                  </a:cxn>
                  <a:cxn ang="0">
                    <a:pos x="T4" y="T5"/>
                  </a:cxn>
                  <a:cxn ang="0">
                    <a:pos x="T6" y="T7"/>
                  </a:cxn>
                </a:cxnLst>
                <a:rect l="0" t="0" r="r" b="b"/>
                <a:pathLst>
                  <a:path w="107" h="116">
                    <a:moveTo>
                      <a:pt x="0" y="5"/>
                    </a:moveTo>
                    <a:lnTo>
                      <a:pt x="102" y="116"/>
                    </a:lnTo>
                    <a:lnTo>
                      <a:pt x="107" y="112"/>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1" name="Freeform 795">
                <a:extLst>
                  <a:ext uri="{FF2B5EF4-FFF2-40B4-BE49-F238E27FC236}">
                    <a16:creationId xmlns:a16="http://schemas.microsoft.com/office/drawing/2014/main" id="{49C3187D-D61C-434F-9606-5C68B56C82FD}"/>
                  </a:ext>
                </a:extLst>
              </p:cNvPr>
              <p:cNvSpPr>
                <a:spLocks/>
              </p:cNvSpPr>
              <p:nvPr/>
            </p:nvSpPr>
            <p:spPr bwMode="auto">
              <a:xfrm>
                <a:off x="4481" y="4540"/>
                <a:ext cx="6" cy="8"/>
              </a:xfrm>
              <a:custGeom>
                <a:avLst/>
                <a:gdLst>
                  <a:gd name="T0" fmla="*/ 0 w 12"/>
                  <a:gd name="T1" fmla="*/ 4 h 13"/>
                  <a:gd name="T2" fmla="*/ 8 w 12"/>
                  <a:gd name="T3" fmla="*/ 13 h 13"/>
                  <a:gd name="T4" fmla="*/ 12 w 12"/>
                  <a:gd name="T5" fmla="*/ 8 h 13"/>
                  <a:gd name="T6" fmla="*/ 5 w 12"/>
                  <a:gd name="T7" fmla="*/ 0 h 13"/>
                </a:gdLst>
                <a:ahLst/>
                <a:cxnLst>
                  <a:cxn ang="0">
                    <a:pos x="T0" y="T1"/>
                  </a:cxn>
                  <a:cxn ang="0">
                    <a:pos x="T2" y="T3"/>
                  </a:cxn>
                  <a:cxn ang="0">
                    <a:pos x="T4" y="T5"/>
                  </a:cxn>
                  <a:cxn ang="0">
                    <a:pos x="T6" y="T7"/>
                  </a:cxn>
                </a:cxnLst>
                <a:rect l="0" t="0" r="r" b="b"/>
                <a:pathLst>
                  <a:path w="12" h="13">
                    <a:moveTo>
                      <a:pt x="0" y="4"/>
                    </a:moveTo>
                    <a:lnTo>
                      <a:pt x="8" y="13"/>
                    </a:lnTo>
                    <a:lnTo>
                      <a:pt x="12" y="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2" name="Freeform 796">
                <a:extLst>
                  <a:ext uri="{FF2B5EF4-FFF2-40B4-BE49-F238E27FC236}">
                    <a16:creationId xmlns:a16="http://schemas.microsoft.com/office/drawing/2014/main" id="{B86AF79C-2D71-4413-82D2-548BF7B0BE70}"/>
                  </a:ext>
                </a:extLst>
              </p:cNvPr>
              <p:cNvSpPr>
                <a:spLocks/>
              </p:cNvSpPr>
              <p:nvPr/>
            </p:nvSpPr>
            <p:spPr bwMode="auto">
              <a:xfrm>
                <a:off x="4476" y="4535"/>
                <a:ext cx="7" cy="8"/>
              </a:xfrm>
              <a:custGeom>
                <a:avLst/>
                <a:gdLst>
                  <a:gd name="T0" fmla="*/ 0 w 13"/>
                  <a:gd name="T1" fmla="*/ 5 h 13"/>
                  <a:gd name="T2" fmla="*/ 8 w 13"/>
                  <a:gd name="T3" fmla="*/ 13 h 13"/>
                  <a:gd name="T4" fmla="*/ 13 w 13"/>
                  <a:gd name="T5" fmla="*/ 9 h 13"/>
                  <a:gd name="T6" fmla="*/ 5 w 13"/>
                  <a:gd name="T7" fmla="*/ 0 h 13"/>
                </a:gdLst>
                <a:ahLst/>
                <a:cxnLst>
                  <a:cxn ang="0">
                    <a:pos x="T0" y="T1"/>
                  </a:cxn>
                  <a:cxn ang="0">
                    <a:pos x="T2" y="T3"/>
                  </a:cxn>
                  <a:cxn ang="0">
                    <a:pos x="T4" y="T5"/>
                  </a:cxn>
                  <a:cxn ang="0">
                    <a:pos x="T6" y="T7"/>
                  </a:cxn>
                </a:cxnLst>
                <a:rect l="0" t="0" r="r" b="b"/>
                <a:pathLst>
                  <a:path w="13" h="13">
                    <a:moveTo>
                      <a:pt x="0" y="5"/>
                    </a:moveTo>
                    <a:lnTo>
                      <a:pt x="8" y="13"/>
                    </a:lnTo>
                    <a:lnTo>
                      <a:pt x="13" y="9"/>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3" name="Freeform 797">
                <a:extLst>
                  <a:ext uri="{FF2B5EF4-FFF2-40B4-BE49-F238E27FC236}">
                    <a16:creationId xmlns:a16="http://schemas.microsoft.com/office/drawing/2014/main" id="{15A968E6-DF42-4CE1-910F-A809FC79D57D}"/>
                  </a:ext>
                </a:extLst>
              </p:cNvPr>
              <p:cNvSpPr>
                <a:spLocks/>
              </p:cNvSpPr>
              <p:nvPr/>
            </p:nvSpPr>
            <p:spPr bwMode="auto">
              <a:xfrm>
                <a:off x="4446" y="4502"/>
                <a:ext cx="33" cy="36"/>
              </a:xfrm>
              <a:custGeom>
                <a:avLst/>
                <a:gdLst>
                  <a:gd name="T0" fmla="*/ 0 w 58"/>
                  <a:gd name="T1" fmla="*/ 5 h 63"/>
                  <a:gd name="T2" fmla="*/ 53 w 58"/>
                  <a:gd name="T3" fmla="*/ 63 h 63"/>
                  <a:gd name="T4" fmla="*/ 58 w 58"/>
                  <a:gd name="T5" fmla="*/ 58 h 63"/>
                  <a:gd name="T6" fmla="*/ 5 w 58"/>
                  <a:gd name="T7" fmla="*/ 0 h 63"/>
                </a:gdLst>
                <a:ahLst/>
                <a:cxnLst>
                  <a:cxn ang="0">
                    <a:pos x="T0" y="T1"/>
                  </a:cxn>
                  <a:cxn ang="0">
                    <a:pos x="T2" y="T3"/>
                  </a:cxn>
                  <a:cxn ang="0">
                    <a:pos x="T4" y="T5"/>
                  </a:cxn>
                  <a:cxn ang="0">
                    <a:pos x="T6" y="T7"/>
                  </a:cxn>
                </a:cxnLst>
                <a:rect l="0" t="0" r="r" b="b"/>
                <a:pathLst>
                  <a:path w="58" h="63">
                    <a:moveTo>
                      <a:pt x="0" y="5"/>
                    </a:moveTo>
                    <a:lnTo>
                      <a:pt x="53" y="63"/>
                    </a:lnTo>
                    <a:lnTo>
                      <a:pt x="58" y="5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4" name="Freeform 798">
                <a:extLst>
                  <a:ext uri="{FF2B5EF4-FFF2-40B4-BE49-F238E27FC236}">
                    <a16:creationId xmlns:a16="http://schemas.microsoft.com/office/drawing/2014/main" id="{1B0BF8A3-6812-4694-8CCC-23CC98FC3784}"/>
                  </a:ext>
                </a:extLst>
              </p:cNvPr>
              <p:cNvSpPr>
                <a:spLocks/>
              </p:cNvSpPr>
              <p:nvPr/>
            </p:nvSpPr>
            <p:spPr bwMode="auto">
              <a:xfrm>
                <a:off x="4446" y="4502"/>
                <a:ext cx="3" cy="3"/>
              </a:xfrm>
              <a:custGeom>
                <a:avLst/>
                <a:gdLst>
                  <a:gd name="T0" fmla="*/ 0 w 5"/>
                  <a:gd name="T1" fmla="*/ 5 h 5"/>
                  <a:gd name="T2" fmla="*/ 0 w 5"/>
                  <a:gd name="T3" fmla="*/ 5 h 5"/>
                  <a:gd name="T4" fmla="*/ 5 w 5"/>
                  <a:gd name="T5" fmla="*/ 0 h 5"/>
                  <a:gd name="T6" fmla="*/ 4 w 5"/>
                  <a:gd name="T7" fmla="*/ 0 h 5"/>
                </a:gdLst>
                <a:ahLst/>
                <a:cxnLst>
                  <a:cxn ang="0">
                    <a:pos x="T0" y="T1"/>
                  </a:cxn>
                  <a:cxn ang="0">
                    <a:pos x="T2" y="T3"/>
                  </a:cxn>
                  <a:cxn ang="0">
                    <a:pos x="T4" y="T5"/>
                  </a:cxn>
                  <a:cxn ang="0">
                    <a:pos x="T6" y="T7"/>
                  </a:cxn>
                </a:cxnLst>
                <a:rect l="0" t="0" r="r" b="b"/>
                <a:pathLst>
                  <a:path w="5" h="5">
                    <a:moveTo>
                      <a:pt x="0" y="5"/>
                    </a:moveTo>
                    <a:lnTo>
                      <a:pt x="0" y="5"/>
                    </a:lnTo>
                    <a:lnTo>
                      <a:pt x="5" y="0"/>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5" name="Freeform 799">
                <a:extLst>
                  <a:ext uri="{FF2B5EF4-FFF2-40B4-BE49-F238E27FC236}">
                    <a16:creationId xmlns:a16="http://schemas.microsoft.com/office/drawing/2014/main" id="{AC36F533-0363-4171-8631-B69303F47046}"/>
                  </a:ext>
                </a:extLst>
              </p:cNvPr>
              <p:cNvSpPr>
                <a:spLocks/>
              </p:cNvSpPr>
              <p:nvPr/>
            </p:nvSpPr>
            <p:spPr bwMode="auto">
              <a:xfrm>
                <a:off x="4404" y="4457"/>
                <a:ext cx="44" cy="48"/>
              </a:xfrm>
              <a:custGeom>
                <a:avLst/>
                <a:gdLst>
                  <a:gd name="T0" fmla="*/ 0 w 78"/>
                  <a:gd name="T1" fmla="*/ 4 h 85"/>
                  <a:gd name="T2" fmla="*/ 74 w 78"/>
                  <a:gd name="T3" fmla="*/ 85 h 85"/>
                  <a:gd name="T4" fmla="*/ 78 w 78"/>
                  <a:gd name="T5" fmla="*/ 80 h 85"/>
                  <a:gd name="T6" fmla="*/ 5 w 78"/>
                  <a:gd name="T7" fmla="*/ 0 h 85"/>
                </a:gdLst>
                <a:ahLst/>
                <a:cxnLst>
                  <a:cxn ang="0">
                    <a:pos x="T0" y="T1"/>
                  </a:cxn>
                  <a:cxn ang="0">
                    <a:pos x="T2" y="T3"/>
                  </a:cxn>
                  <a:cxn ang="0">
                    <a:pos x="T4" y="T5"/>
                  </a:cxn>
                  <a:cxn ang="0">
                    <a:pos x="T6" y="T7"/>
                  </a:cxn>
                </a:cxnLst>
                <a:rect l="0" t="0" r="r" b="b"/>
                <a:pathLst>
                  <a:path w="78" h="85">
                    <a:moveTo>
                      <a:pt x="0" y="4"/>
                    </a:moveTo>
                    <a:lnTo>
                      <a:pt x="74" y="85"/>
                    </a:lnTo>
                    <a:lnTo>
                      <a:pt x="78" y="8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6" name="Freeform 800">
                <a:extLst>
                  <a:ext uri="{FF2B5EF4-FFF2-40B4-BE49-F238E27FC236}">
                    <a16:creationId xmlns:a16="http://schemas.microsoft.com/office/drawing/2014/main" id="{12AF23C8-DEBF-4498-A2DE-5434CD94784A}"/>
                  </a:ext>
                </a:extLst>
              </p:cNvPr>
              <p:cNvSpPr>
                <a:spLocks/>
              </p:cNvSpPr>
              <p:nvPr/>
            </p:nvSpPr>
            <p:spPr bwMode="auto">
              <a:xfrm>
                <a:off x="4400" y="4452"/>
                <a:ext cx="7" cy="7"/>
              </a:xfrm>
              <a:custGeom>
                <a:avLst/>
                <a:gdLst>
                  <a:gd name="T0" fmla="*/ 0 w 13"/>
                  <a:gd name="T1" fmla="*/ 5 h 13"/>
                  <a:gd name="T2" fmla="*/ 8 w 13"/>
                  <a:gd name="T3" fmla="*/ 13 h 13"/>
                  <a:gd name="T4" fmla="*/ 13 w 13"/>
                  <a:gd name="T5" fmla="*/ 9 h 13"/>
                  <a:gd name="T6" fmla="*/ 5 w 13"/>
                  <a:gd name="T7" fmla="*/ 0 h 13"/>
                </a:gdLst>
                <a:ahLst/>
                <a:cxnLst>
                  <a:cxn ang="0">
                    <a:pos x="T0" y="T1"/>
                  </a:cxn>
                  <a:cxn ang="0">
                    <a:pos x="T2" y="T3"/>
                  </a:cxn>
                  <a:cxn ang="0">
                    <a:pos x="T4" y="T5"/>
                  </a:cxn>
                  <a:cxn ang="0">
                    <a:pos x="T6" y="T7"/>
                  </a:cxn>
                </a:cxnLst>
                <a:rect l="0" t="0" r="r" b="b"/>
                <a:pathLst>
                  <a:path w="13" h="13">
                    <a:moveTo>
                      <a:pt x="0" y="5"/>
                    </a:moveTo>
                    <a:lnTo>
                      <a:pt x="8" y="13"/>
                    </a:lnTo>
                    <a:lnTo>
                      <a:pt x="13" y="9"/>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7" name="Freeform 801">
                <a:extLst>
                  <a:ext uri="{FF2B5EF4-FFF2-40B4-BE49-F238E27FC236}">
                    <a16:creationId xmlns:a16="http://schemas.microsoft.com/office/drawing/2014/main" id="{64DAE604-C2F8-4B80-ACC1-762FC60C0FE6}"/>
                  </a:ext>
                </a:extLst>
              </p:cNvPr>
              <p:cNvSpPr>
                <a:spLocks/>
              </p:cNvSpPr>
              <p:nvPr/>
            </p:nvSpPr>
            <p:spPr bwMode="auto">
              <a:xfrm>
                <a:off x="4330" y="4376"/>
                <a:ext cx="72" cy="79"/>
              </a:xfrm>
              <a:custGeom>
                <a:avLst/>
                <a:gdLst>
                  <a:gd name="T0" fmla="*/ 0 w 127"/>
                  <a:gd name="T1" fmla="*/ 5 h 138"/>
                  <a:gd name="T2" fmla="*/ 122 w 127"/>
                  <a:gd name="T3" fmla="*/ 138 h 138"/>
                  <a:gd name="T4" fmla="*/ 127 w 127"/>
                  <a:gd name="T5" fmla="*/ 133 h 138"/>
                  <a:gd name="T6" fmla="*/ 5 w 127"/>
                  <a:gd name="T7" fmla="*/ 0 h 138"/>
                </a:gdLst>
                <a:ahLst/>
                <a:cxnLst>
                  <a:cxn ang="0">
                    <a:pos x="T0" y="T1"/>
                  </a:cxn>
                  <a:cxn ang="0">
                    <a:pos x="T2" y="T3"/>
                  </a:cxn>
                  <a:cxn ang="0">
                    <a:pos x="T4" y="T5"/>
                  </a:cxn>
                  <a:cxn ang="0">
                    <a:pos x="T6" y="T7"/>
                  </a:cxn>
                </a:cxnLst>
                <a:rect l="0" t="0" r="r" b="b"/>
                <a:pathLst>
                  <a:path w="127" h="138">
                    <a:moveTo>
                      <a:pt x="0" y="5"/>
                    </a:moveTo>
                    <a:lnTo>
                      <a:pt x="122" y="138"/>
                    </a:lnTo>
                    <a:lnTo>
                      <a:pt x="127" y="133"/>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8" name="Freeform 802">
                <a:extLst>
                  <a:ext uri="{FF2B5EF4-FFF2-40B4-BE49-F238E27FC236}">
                    <a16:creationId xmlns:a16="http://schemas.microsoft.com/office/drawing/2014/main" id="{C727ED35-4C43-4000-8DC3-42C623AAB398}"/>
                  </a:ext>
                </a:extLst>
              </p:cNvPr>
              <p:cNvSpPr>
                <a:spLocks/>
              </p:cNvSpPr>
              <p:nvPr/>
            </p:nvSpPr>
            <p:spPr bwMode="auto">
              <a:xfrm>
                <a:off x="4509" y="4547"/>
                <a:ext cx="37" cy="39"/>
              </a:xfrm>
              <a:custGeom>
                <a:avLst/>
                <a:gdLst>
                  <a:gd name="T0" fmla="*/ 0 w 65"/>
                  <a:gd name="T1" fmla="*/ 4 h 69"/>
                  <a:gd name="T2" fmla="*/ 60 w 65"/>
                  <a:gd name="T3" fmla="*/ 69 h 69"/>
                  <a:gd name="T4" fmla="*/ 65 w 65"/>
                  <a:gd name="T5" fmla="*/ 65 h 69"/>
                  <a:gd name="T6" fmla="*/ 5 w 65"/>
                  <a:gd name="T7" fmla="*/ 0 h 69"/>
                </a:gdLst>
                <a:ahLst/>
                <a:cxnLst>
                  <a:cxn ang="0">
                    <a:pos x="T0" y="T1"/>
                  </a:cxn>
                  <a:cxn ang="0">
                    <a:pos x="T2" y="T3"/>
                  </a:cxn>
                  <a:cxn ang="0">
                    <a:pos x="T4" y="T5"/>
                  </a:cxn>
                  <a:cxn ang="0">
                    <a:pos x="T6" y="T7"/>
                  </a:cxn>
                </a:cxnLst>
                <a:rect l="0" t="0" r="r" b="b"/>
                <a:pathLst>
                  <a:path w="65" h="69">
                    <a:moveTo>
                      <a:pt x="0" y="4"/>
                    </a:moveTo>
                    <a:lnTo>
                      <a:pt x="60" y="69"/>
                    </a:lnTo>
                    <a:lnTo>
                      <a:pt x="65" y="6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09" name="Freeform 803">
                <a:extLst>
                  <a:ext uri="{FF2B5EF4-FFF2-40B4-BE49-F238E27FC236}">
                    <a16:creationId xmlns:a16="http://schemas.microsoft.com/office/drawing/2014/main" id="{BE24831A-8425-446C-9ED5-13F90289F4C4}"/>
                  </a:ext>
                </a:extLst>
              </p:cNvPr>
              <p:cNvSpPr>
                <a:spLocks/>
              </p:cNvSpPr>
              <p:nvPr/>
            </p:nvSpPr>
            <p:spPr bwMode="auto">
              <a:xfrm>
                <a:off x="4500" y="4538"/>
                <a:ext cx="12" cy="12"/>
              </a:xfrm>
              <a:custGeom>
                <a:avLst/>
                <a:gdLst>
                  <a:gd name="T0" fmla="*/ 0 w 20"/>
                  <a:gd name="T1" fmla="*/ 5 h 21"/>
                  <a:gd name="T2" fmla="*/ 15 w 20"/>
                  <a:gd name="T3" fmla="*/ 21 h 21"/>
                  <a:gd name="T4" fmla="*/ 20 w 20"/>
                  <a:gd name="T5" fmla="*/ 17 h 21"/>
                  <a:gd name="T6" fmla="*/ 4 w 20"/>
                  <a:gd name="T7" fmla="*/ 0 h 21"/>
                </a:gdLst>
                <a:ahLst/>
                <a:cxnLst>
                  <a:cxn ang="0">
                    <a:pos x="T0" y="T1"/>
                  </a:cxn>
                  <a:cxn ang="0">
                    <a:pos x="T2" y="T3"/>
                  </a:cxn>
                  <a:cxn ang="0">
                    <a:pos x="T4" y="T5"/>
                  </a:cxn>
                  <a:cxn ang="0">
                    <a:pos x="T6" y="T7"/>
                  </a:cxn>
                </a:cxnLst>
                <a:rect l="0" t="0" r="r" b="b"/>
                <a:pathLst>
                  <a:path w="20" h="21">
                    <a:moveTo>
                      <a:pt x="0" y="5"/>
                    </a:moveTo>
                    <a:lnTo>
                      <a:pt x="15" y="21"/>
                    </a:lnTo>
                    <a:lnTo>
                      <a:pt x="20" y="17"/>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0" name="Freeform 804">
                <a:extLst>
                  <a:ext uri="{FF2B5EF4-FFF2-40B4-BE49-F238E27FC236}">
                    <a16:creationId xmlns:a16="http://schemas.microsoft.com/office/drawing/2014/main" id="{B0F667F6-351F-46CD-A03D-ABF2E6C5E6F9}"/>
                  </a:ext>
                </a:extLst>
              </p:cNvPr>
              <p:cNvSpPr>
                <a:spLocks/>
              </p:cNvSpPr>
              <p:nvPr/>
            </p:nvSpPr>
            <p:spPr bwMode="auto">
              <a:xfrm>
                <a:off x="4487" y="4523"/>
                <a:ext cx="16" cy="17"/>
              </a:xfrm>
              <a:custGeom>
                <a:avLst/>
                <a:gdLst>
                  <a:gd name="T0" fmla="*/ 0 w 28"/>
                  <a:gd name="T1" fmla="*/ 5 h 30"/>
                  <a:gd name="T2" fmla="*/ 24 w 28"/>
                  <a:gd name="T3" fmla="*/ 30 h 30"/>
                  <a:gd name="T4" fmla="*/ 28 w 28"/>
                  <a:gd name="T5" fmla="*/ 25 h 30"/>
                  <a:gd name="T6" fmla="*/ 5 w 28"/>
                  <a:gd name="T7" fmla="*/ 0 h 30"/>
                </a:gdLst>
                <a:ahLst/>
                <a:cxnLst>
                  <a:cxn ang="0">
                    <a:pos x="T0" y="T1"/>
                  </a:cxn>
                  <a:cxn ang="0">
                    <a:pos x="T2" y="T3"/>
                  </a:cxn>
                  <a:cxn ang="0">
                    <a:pos x="T4" y="T5"/>
                  </a:cxn>
                  <a:cxn ang="0">
                    <a:pos x="T6" y="T7"/>
                  </a:cxn>
                </a:cxnLst>
                <a:rect l="0" t="0" r="r" b="b"/>
                <a:pathLst>
                  <a:path w="28" h="30">
                    <a:moveTo>
                      <a:pt x="0" y="5"/>
                    </a:moveTo>
                    <a:lnTo>
                      <a:pt x="24" y="30"/>
                    </a:lnTo>
                    <a:lnTo>
                      <a:pt x="28" y="2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1" name="Freeform 805">
                <a:extLst>
                  <a:ext uri="{FF2B5EF4-FFF2-40B4-BE49-F238E27FC236}">
                    <a16:creationId xmlns:a16="http://schemas.microsoft.com/office/drawing/2014/main" id="{4163E34D-3C3E-4A56-9203-1686C20E88F2}"/>
                  </a:ext>
                </a:extLst>
              </p:cNvPr>
              <p:cNvSpPr>
                <a:spLocks/>
              </p:cNvSpPr>
              <p:nvPr/>
            </p:nvSpPr>
            <p:spPr bwMode="auto">
              <a:xfrm>
                <a:off x="4483" y="4519"/>
                <a:ext cx="7" cy="7"/>
              </a:xfrm>
              <a:custGeom>
                <a:avLst/>
                <a:gdLst>
                  <a:gd name="T0" fmla="*/ 0 w 12"/>
                  <a:gd name="T1" fmla="*/ 5 h 13"/>
                  <a:gd name="T2" fmla="*/ 7 w 12"/>
                  <a:gd name="T3" fmla="*/ 13 h 13"/>
                  <a:gd name="T4" fmla="*/ 12 w 12"/>
                  <a:gd name="T5" fmla="*/ 8 h 13"/>
                  <a:gd name="T6" fmla="*/ 5 w 12"/>
                  <a:gd name="T7" fmla="*/ 0 h 13"/>
                </a:gdLst>
                <a:ahLst/>
                <a:cxnLst>
                  <a:cxn ang="0">
                    <a:pos x="T0" y="T1"/>
                  </a:cxn>
                  <a:cxn ang="0">
                    <a:pos x="T2" y="T3"/>
                  </a:cxn>
                  <a:cxn ang="0">
                    <a:pos x="T4" y="T5"/>
                  </a:cxn>
                  <a:cxn ang="0">
                    <a:pos x="T6" y="T7"/>
                  </a:cxn>
                </a:cxnLst>
                <a:rect l="0" t="0" r="r" b="b"/>
                <a:pathLst>
                  <a:path w="12" h="13">
                    <a:moveTo>
                      <a:pt x="0" y="5"/>
                    </a:moveTo>
                    <a:lnTo>
                      <a:pt x="7" y="13"/>
                    </a:lnTo>
                    <a:lnTo>
                      <a:pt x="12" y="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2" name="Freeform 806">
                <a:extLst>
                  <a:ext uri="{FF2B5EF4-FFF2-40B4-BE49-F238E27FC236}">
                    <a16:creationId xmlns:a16="http://schemas.microsoft.com/office/drawing/2014/main" id="{7E00DCC4-7271-489B-B19D-A1DE5FD08C92}"/>
                  </a:ext>
                </a:extLst>
              </p:cNvPr>
              <p:cNvSpPr>
                <a:spLocks/>
              </p:cNvSpPr>
              <p:nvPr/>
            </p:nvSpPr>
            <p:spPr bwMode="auto">
              <a:xfrm>
                <a:off x="4478" y="4514"/>
                <a:ext cx="7" cy="7"/>
              </a:xfrm>
              <a:custGeom>
                <a:avLst/>
                <a:gdLst>
                  <a:gd name="T0" fmla="*/ 0 w 12"/>
                  <a:gd name="T1" fmla="*/ 4 h 12"/>
                  <a:gd name="T2" fmla="*/ 7 w 12"/>
                  <a:gd name="T3" fmla="*/ 12 h 12"/>
                  <a:gd name="T4" fmla="*/ 12 w 12"/>
                  <a:gd name="T5" fmla="*/ 7 h 12"/>
                  <a:gd name="T6" fmla="*/ 5 w 12"/>
                  <a:gd name="T7" fmla="*/ 0 h 12"/>
                </a:gdLst>
                <a:ahLst/>
                <a:cxnLst>
                  <a:cxn ang="0">
                    <a:pos x="T0" y="T1"/>
                  </a:cxn>
                  <a:cxn ang="0">
                    <a:pos x="T2" y="T3"/>
                  </a:cxn>
                  <a:cxn ang="0">
                    <a:pos x="T4" y="T5"/>
                  </a:cxn>
                  <a:cxn ang="0">
                    <a:pos x="T6" y="T7"/>
                  </a:cxn>
                </a:cxnLst>
                <a:rect l="0" t="0" r="r" b="b"/>
                <a:pathLst>
                  <a:path w="12" h="12">
                    <a:moveTo>
                      <a:pt x="0" y="4"/>
                    </a:moveTo>
                    <a:lnTo>
                      <a:pt x="7" y="12"/>
                    </a:lnTo>
                    <a:lnTo>
                      <a:pt x="12" y="7"/>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13" name="Freeform 807">
                <a:extLst>
                  <a:ext uri="{FF2B5EF4-FFF2-40B4-BE49-F238E27FC236}">
                    <a16:creationId xmlns:a16="http://schemas.microsoft.com/office/drawing/2014/main" id="{435FD698-C898-4659-9B59-C0292916CDC0}"/>
                  </a:ext>
                </a:extLst>
              </p:cNvPr>
              <p:cNvSpPr>
                <a:spLocks/>
              </p:cNvSpPr>
              <p:nvPr/>
            </p:nvSpPr>
            <p:spPr bwMode="auto">
              <a:xfrm>
                <a:off x="4448" y="4481"/>
                <a:ext cx="33" cy="36"/>
              </a:xfrm>
              <a:custGeom>
                <a:avLst/>
                <a:gdLst>
                  <a:gd name="T0" fmla="*/ 0 w 59"/>
                  <a:gd name="T1" fmla="*/ 4 h 62"/>
                  <a:gd name="T2" fmla="*/ 54 w 59"/>
                  <a:gd name="T3" fmla="*/ 62 h 62"/>
                  <a:gd name="T4" fmla="*/ 59 w 59"/>
                  <a:gd name="T5" fmla="*/ 58 h 62"/>
                  <a:gd name="T6" fmla="*/ 5 w 59"/>
                  <a:gd name="T7" fmla="*/ 0 h 62"/>
                </a:gdLst>
                <a:ahLst/>
                <a:cxnLst>
                  <a:cxn ang="0">
                    <a:pos x="T0" y="T1"/>
                  </a:cxn>
                  <a:cxn ang="0">
                    <a:pos x="T2" y="T3"/>
                  </a:cxn>
                  <a:cxn ang="0">
                    <a:pos x="T4" y="T5"/>
                  </a:cxn>
                  <a:cxn ang="0">
                    <a:pos x="T6" y="T7"/>
                  </a:cxn>
                </a:cxnLst>
                <a:rect l="0" t="0" r="r" b="b"/>
                <a:pathLst>
                  <a:path w="59" h="62">
                    <a:moveTo>
                      <a:pt x="0" y="4"/>
                    </a:moveTo>
                    <a:lnTo>
                      <a:pt x="54" y="62"/>
                    </a:lnTo>
                    <a:lnTo>
                      <a:pt x="59" y="5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0" name="Group 1009">
              <a:extLst>
                <a:ext uri="{FF2B5EF4-FFF2-40B4-BE49-F238E27FC236}">
                  <a16:creationId xmlns:a16="http://schemas.microsoft.com/office/drawing/2014/main" id="{5D54A8FC-6F01-4C8A-BBC4-889D4A099E7A}"/>
                </a:ext>
              </a:extLst>
            </p:cNvPr>
            <p:cNvGrpSpPr>
              <a:grpSpLocks/>
            </p:cNvGrpSpPr>
            <p:nvPr/>
          </p:nvGrpSpPr>
          <p:grpSpPr bwMode="auto">
            <a:xfrm>
              <a:off x="560388" y="5304210"/>
              <a:ext cx="7537450" cy="1939925"/>
              <a:chOff x="353" y="3881"/>
              <a:chExt cx="4748" cy="1222"/>
            </a:xfrm>
            <a:noFill/>
          </p:grpSpPr>
          <p:sp>
            <p:nvSpPr>
              <p:cNvPr id="7314" name="Freeform 809">
                <a:extLst>
                  <a:ext uri="{FF2B5EF4-FFF2-40B4-BE49-F238E27FC236}">
                    <a16:creationId xmlns:a16="http://schemas.microsoft.com/office/drawing/2014/main" id="{9AB0EFBC-0BEE-44B6-9788-5A74EAF26CB0}"/>
                  </a:ext>
                </a:extLst>
              </p:cNvPr>
              <p:cNvSpPr>
                <a:spLocks/>
              </p:cNvSpPr>
              <p:nvPr/>
            </p:nvSpPr>
            <p:spPr bwMode="auto">
              <a:xfrm>
                <a:off x="4435" y="4467"/>
                <a:ext cx="16" cy="17"/>
              </a:xfrm>
              <a:custGeom>
                <a:avLst/>
                <a:gdLst>
                  <a:gd name="T0" fmla="*/ 0 w 28"/>
                  <a:gd name="T1" fmla="*/ 5 h 29"/>
                  <a:gd name="T2" fmla="*/ 23 w 28"/>
                  <a:gd name="T3" fmla="*/ 29 h 29"/>
                  <a:gd name="T4" fmla="*/ 28 w 28"/>
                  <a:gd name="T5" fmla="*/ 25 h 29"/>
                  <a:gd name="T6" fmla="*/ 5 w 28"/>
                  <a:gd name="T7" fmla="*/ 0 h 29"/>
                </a:gdLst>
                <a:ahLst/>
                <a:cxnLst>
                  <a:cxn ang="0">
                    <a:pos x="T0" y="T1"/>
                  </a:cxn>
                  <a:cxn ang="0">
                    <a:pos x="T2" y="T3"/>
                  </a:cxn>
                  <a:cxn ang="0">
                    <a:pos x="T4" y="T5"/>
                  </a:cxn>
                  <a:cxn ang="0">
                    <a:pos x="T6" y="T7"/>
                  </a:cxn>
                </a:cxnLst>
                <a:rect l="0" t="0" r="r" b="b"/>
                <a:pathLst>
                  <a:path w="28" h="29">
                    <a:moveTo>
                      <a:pt x="0" y="5"/>
                    </a:moveTo>
                    <a:lnTo>
                      <a:pt x="23" y="29"/>
                    </a:lnTo>
                    <a:lnTo>
                      <a:pt x="28" y="2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5" name="Freeform 810">
                <a:extLst>
                  <a:ext uri="{FF2B5EF4-FFF2-40B4-BE49-F238E27FC236}">
                    <a16:creationId xmlns:a16="http://schemas.microsoft.com/office/drawing/2014/main" id="{8CED341B-C4E0-4012-A0D3-6C3762AD1CAD}"/>
                  </a:ext>
                </a:extLst>
              </p:cNvPr>
              <p:cNvSpPr>
                <a:spLocks/>
              </p:cNvSpPr>
              <p:nvPr/>
            </p:nvSpPr>
            <p:spPr bwMode="auto">
              <a:xfrm>
                <a:off x="4400" y="4430"/>
                <a:ext cx="38" cy="40"/>
              </a:xfrm>
              <a:custGeom>
                <a:avLst/>
                <a:gdLst>
                  <a:gd name="T0" fmla="*/ 0 w 66"/>
                  <a:gd name="T1" fmla="*/ 4 h 71"/>
                  <a:gd name="T2" fmla="*/ 61 w 66"/>
                  <a:gd name="T3" fmla="*/ 71 h 71"/>
                  <a:gd name="T4" fmla="*/ 66 w 66"/>
                  <a:gd name="T5" fmla="*/ 66 h 71"/>
                  <a:gd name="T6" fmla="*/ 4 w 66"/>
                  <a:gd name="T7" fmla="*/ 0 h 71"/>
                </a:gdLst>
                <a:ahLst/>
                <a:cxnLst>
                  <a:cxn ang="0">
                    <a:pos x="T0" y="T1"/>
                  </a:cxn>
                  <a:cxn ang="0">
                    <a:pos x="T2" y="T3"/>
                  </a:cxn>
                  <a:cxn ang="0">
                    <a:pos x="T4" y="T5"/>
                  </a:cxn>
                  <a:cxn ang="0">
                    <a:pos x="T6" y="T7"/>
                  </a:cxn>
                </a:cxnLst>
                <a:rect l="0" t="0" r="r" b="b"/>
                <a:pathLst>
                  <a:path w="66" h="71">
                    <a:moveTo>
                      <a:pt x="0" y="4"/>
                    </a:moveTo>
                    <a:lnTo>
                      <a:pt x="61" y="71"/>
                    </a:lnTo>
                    <a:lnTo>
                      <a:pt x="66" y="66"/>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6" name="Freeform 811">
                <a:extLst>
                  <a:ext uri="{FF2B5EF4-FFF2-40B4-BE49-F238E27FC236}">
                    <a16:creationId xmlns:a16="http://schemas.microsoft.com/office/drawing/2014/main" id="{C9CF56F9-0CE6-4E86-B5BB-9F4BB8E9E4E6}"/>
                  </a:ext>
                </a:extLst>
              </p:cNvPr>
              <p:cNvSpPr>
                <a:spLocks/>
              </p:cNvSpPr>
              <p:nvPr/>
            </p:nvSpPr>
            <p:spPr bwMode="auto">
              <a:xfrm>
                <a:off x="4338" y="4355"/>
                <a:ext cx="64" cy="77"/>
              </a:xfrm>
              <a:custGeom>
                <a:avLst/>
                <a:gdLst>
                  <a:gd name="T0" fmla="*/ 0 w 113"/>
                  <a:gd name="T1" fmla="*/ 2 h 135"/>
                  <a:gd name="T2" fmla="*/ 6 w 113"/>
                  <a:gd name="T3" fmla="*/ 24 h 135"/>
                  <a:gd name="T4" fmla="*/ 109 w 113"/>
                  <a:gd name="T5" fmla="*/ 135 h 135"/>
                  <a:gd name="T6" fmla="*/ 113 w 113"/>
                  <a:gd name="T7" fmla="*/ 131 h 135"/>
                  <a:gd name="T8" fmla="*/ 12 w 113"/>
                  <a:gd name="T9" fmla="*/ 21 h 135"/>
                  <a:gd name="T10" fmla="*/ 6 w 113"/>
                  <a:gd name="T11" fmla="*/ 0 h 135"/>
                  <a:gd name="T12" fmla="*/ 0 w 113"/>
                  <a:gd name="T13" fmla="*/ 2 h 135"/>
                </a:gdLst>
                <a:ahLst/>
                <a:cxnLst>
                  <a:cxn ang="0">
                    <a:pos x="T0" y="T1"/>
                  </a:cxn>
                  <a:cxn ang="0">
                    <a:pos x="T2" y="T3"/>
                  </a:cxn>
                  <a:cxn ang="0">
                    <a:pos x="T4" y="T5"/>
                  </a:cxn>
                  <a:cxn ang="0">
                    <a:pos x="T6" y="T7"/>
                  </a:cxn>
                  <a:cxn ang="0">
                    <a:pos x="T8" y="T9"/>
                  </a:cxn>
                  <a:cxn ang="0">
                    <a:pos x="T10" y="T11"/>
                  </a:cxn>
                  <a:cxn ang="0">
                    <a:pos x="T12" y="T13"/>
                  </a:cxn>
                </a:cxnLst>
                <a:rect l="0" t="0" r="r" b="b"/>
                <a:pathLst>
                  <a:path w="113" h="135">
                    <a:moveTo>
                      <a:pt x="0" y="2"/>
                    </a:moveTo>
                    <a:lnTo>
                      <a:pt x="6" y="24"/>
                    </a:lnTo>
                    <a:lnTo>
                      <a:pt x="109" y="135"/>
                    </a:lnTo>
                    <a:lnTo>
                      <a:pt x="113" y="131"/>
                    </a:lnTo>
                    <a:lnTo>
                      <a:pt x="12" y="21"/>
                    </a:lnTo>
                    <a:lnTo>
                      <a:pt x="6" y="0"/>
                    </a:ln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7" name="Freeform 812">
                <a:extLst>
                  <a:ext uri="{FF2B5EF4-FFF2-40B4-BE49-F238E27FC236}">
                    <a16:creationId xmlns:a16="http://schemas.microsoft.com/office/drawing/2014/main" id="{C4AE42D9-0683-4B99-B97A-D260971317FA}"/>
                  </a:ext>
                </a:extLst>
              </p:cNvPr>
              <p:cNvSpPr>
                <a:spLocks/>
              </p:cNvSpPr>
              <p:nvPr/>
            </p:nvSpPr>
            <p:spPr bwMode="auto">
              <a:xfrm>
                <a:off x="4366" y="4384"/>
                <a:ext cx="52" cy="12"/>
              </a:xfrm>
              <a:custGeom>
                <a:avLst/>
                <a:gdLst>
                  <a:gd name="T0" fmla="*/ 4 w 92"/>
                  <a:gd name="T1" fmla="*/ 20 h 21"/>
                  <a:gd name="T2" fmla="*/ 89 w 92"/>
                  <a:gd name="T3" fmla="*/ 7 h 21"/>
                  <a:gd name="T4" fmla="*/ 92 w 92"/>
                  <a:gd name="T5" fmla="*/ 3 h 21"/>
                  <a:gd name="T6" fmla="*/ 88 w 92"/>
                  <a:gd name="T7" fmla="*/ 0 h 21"/>
                  <a:gd name="T8" fmla="*/ 3 w 92"/>
                  <a:gd name="T9" fmla="*/ 14 h 21"/>
                  <a:gd name="T10" fmla="*/ 0 w 92"/>
                  <a:gd name="T11" fmla="*/ 18 h 21"/>
                  <a:gd name="T12" fmla="*/ 4 w 92"/>
                  <a:gd name="T13" fmla="*/ 20 h 21"/>
                </a:gdLst>
                <a:ahLst/>
                <a:cxnLst>
                  <a:cxn ang="0">
                    <a:pos x="T0" y="T1"/>
                  </a:cxn>
                  <a:cxn ang="0">
                    <a:pos x="T2" y="T3"/>
                  </a:cxn>
                  <a:cxn ang="0">
                    <a:pos x="T4" y="T5"/>
                  </a:cxn>
                  <a:cxn ang="0">
                    <a:pos x="T6" y="T7"/>
                  </a:cxn>
                  <a:cxn ang="0">
                    <a:pos x="T8" y="T9"/>
                  </a:cxn>
                  <a:cxn ang="0">
                    <a:pos x="T10" y="T11"/>
                  </a:cxn>
                  <a:cxn ang="0">
                    <a:pos x="T12" y="T13"/>
                  </a:cxn>
                </a:cxnLst>
                <a:rect l="0" t="0" r="r" b="b"/>
                <a:pathLst>
                  <a:path w="92" h="21">
                    <a:moveTo>
                      <a:pt x="4" y="20"/>
                    </a:moveTo>
                    <a:lnTo>
                      <a:pt x="89" y="7"/>
                    </a:lnTo>
                    <a:cubicBezTo>
                      <a:pt x="91" y="6"/>
                      <a:pt x="92" y="5"/>
                      <a:pt x="92" y="3"/>
                    </a:cubicBezTo>
                    <a:cubicBezTo>
                      <a:pt x="92" y="1"/>
                      <a:pt x="90" y="0"/>
                      <a:pt x="88" y="0"/>
                    </a:cubicBezTo>
                    <a:lnTo>
                      <a:pt x="3" y="14"/>
                    </a:lnTo>
                    <a:cubicBezTo>
                      <a:pt x="1" y="14"/>
                      <a:pt x="0" y="16"/>
                      <a:pt x="0" y="18"/>
                    </a:cubicBezTo>
                    <a:cubicBezTo>
                      <a:pt x="1" y="19"/>
                      <a:pt x="2" y="21"/>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8" name="Freeform 813">
                <a:extLst>
                  <a:ext uri="{FF2B5EF4-FFF2-40B4-BE49-F238E27FC236}">
                    <a16:creationId xmlns:a16="http://schemas.microsoft.com/office/drawing/2014/main" id="{F6FF5006-CFF5-4147-A6E5-FE27E8DAB145}"/>
                  </a:ext>
                </a:extLst>
              </p:cNvPr>
              <p:cNvSpPr>
                <a:spLocks/>
              </p:cNvSpPr>
              <p:nvPr/>
            </p:nvSpPr>
            <p:spPr bwMode="auto">
              <a:xfrm>
                <a:off x="4359" y="4376"/>
                <a:ext cx="51" cy="12"/>
              </a:xfrm>
              <a:custGeom>
                <a:avLst/>
                <a:gdLst>
                  <a:gd name="T0" fmla="*/ 4 w 90"/>
                  <a:gd name="T1" fmla="*/ 20 h 20"/>
                  <a:gd name="T2" fmla="*/ 87 w 90"/>
                  <a:gd name="T3" fmla="*/ 7 h 20"/>
                  <a:gd name="T4" fmla="*/ 89 w 90"/>
                  <a:gd name="T5" fmla="*/ 3 h 20"/>
                  <a:gd name="T6" fmla="*/ 86 w 90"/>
                  <a:gd name="T7" fmla="*/ 1 h 20"/>
                  <a:gd name="T8" fmla="*/ 3 w 90"/>
                  <a:gd name="T9" fmla="*/ 13 h 20"/>
                  <a:gd name="T10" fmla="*/ 0 w 90"/>
                  <a:gd name="T11" fmla="*/ 17 h 20"/>
                  <a:gd name="T12" fmla="*/ 4 w 90"/>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90" h="20">
                    <a:moveTo>
                      <a:pt x="4" y="20"/>
                    </a:moveTo>
                    <a:lnTo>
                      <a:pt x="87" y="7"/>
                    </a:lnTo>
                    <a:cubicBezTo>
                      <a:pt x="88" y="7"/>
                      <a:pt x="90" y="5"/>
                      <a:pt x="89" y="3"/>
                    </a:cubicBezTo>
                    <a:cubicBezTo>
                      <a:pt x="89" y="2"/>
                      <a:pt x="87" y="0"/>
                      <a:pt x="86" y="1"/>
                    </a:cubicBezTo>
                    <a:lnTo>
                      <a:pt x="3" y="13"/>
                    </a:lnTo>
                    <a:cubicBezTo>
                      <a:pt x="1" y="13"/>
                      <a:pt x="0" y="15"/>
                      <a:pt x="0" y="17"/>
                    </a:cubicBezTo>
                    <a:cubicBezTo>
                      <a:pt x="0" y="19"/>
                      <a:pt x="2" y="20"/>
                      <a:pt x="4"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9" name="Freeform 814">
                <a:extLst>
                  <a:ext uri="{FF2B5EF4-FFF2-40B4-BE49-F238E27FC236}">
                    <a16:creationId xmlns:a16="http://schemas.microsoft.com/office/drawing/2014/main" id="{4800A13F-B5B1-41EA-85AE-1686E6E1C63E}"/>
                  </a:ext>
                </a:extLst>
              </p:cNvPr>
              <p:cNvSpPr>
                <a:spLocks/>
              </p:cNvSpPr>
              <p:nvPr/>
            </p:nvSpPr>
            <p:spPr bwMode="auto">
              <a:xfrm>
                <a:off x="4424" y="4353"/>
                <a:ext cx="122" cy="24"/>
              </a:xfrm>
              <a:custGeom>
                <a:avLst/>
                <a:gdLst>
                  <a:gd name="T0" fmla="*/ 5 w 214"/>
                  <a:gd name="T1" fmla="*/ 41 h 42"/>
                  <a:gd name="T2" fmla="*/ 211 w 214"/>
                  <a:gd name="T3" fmla="*/ 7 h 42"/>
                  <a:gd name="T4" fmla="*/ 214 w 214"/>
                  <a:gd name="T5" fmla="*/ 3 h 42"/>
                  <a:gd name="T6" fmla="*/ 210 w 214"/>
                  <a:gd name="T7" fmla="*/ 1 h 42"/>
                  <a:gd name="T8" fmla="*/ 3 w 214"/>
                  <a:gd name="T9" fmla="*/ 35 h 42"/>
                  <a:gd name="T10" fmla="*/ 1 w 214"/>
                  <a:gd name="T11" fmla="*/ 39 h 42"/>
                  <a:gd name="T12" fmla="*/ 5 w 214"/>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214" h="42">
                    <a:moveTo>
                      <a:pt x="5" y="41"/>
                    </a:moveTo>
                    <a:lnTo>
                      <a:pt x="211" y="7"/>
                    </a:lnTo>
                    <a:cubicBezTo>
                      <a:pt x="213" y="7"/>
                      <a:pt x="214" y="5"/>
                      <a:pt x="214" y="3"/>
                    </a:cubicBezTo>
                    <a:cubicBezTo>
                      <a:pt x="213" y="2"/>
                      <a:pt x="212" y="0"/>
                      <a:pt x="210" y="1"/>
                    </a:cubicBezTo>
                    <a:lnTo>
                      <a:pt x="3" y="35"/>
                    </a:lnTo>
                    <a:cubicBezTo>
                      <a:pt x="2" y="35"/>
                      <a:pt x="0" y="37"/>
                      <a:pt x="1" y="39"/>
                    </a:cubicBezTo>
                    <a:cubicBezTo>
                      <a:pt x="1" y="40"/>
                      <a:pt x="3" y="42"/>
                      <a:pt x="5" y="4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0" name="Freeform 815">
                <a:extLst>
                  <a:ext uri="{FF2B5EF4-FFF2-40B4-BE49-F238E27FC236}">
                    <a16:creationId xmlns:a16="http://schemas.microsoft.com/office/drawing/2014/main" id="{575CBB8E-B199-41F1-9F57-8D2BD06B48BE}"/>
                  </a:ext>
                </a:extLst>
              </p:cNvPr>
              <p:cNvSpPr>
                <a:spLocks/>
              </p:cNvSpPr>
              <p:nvPr/>
            </p:nvSpPr>
            <p:spPr bwMode="auto">
              <a:xfrm>
                <a:off x="4348" y="4367"/>
                <a:ext cx="36" cy="10"/>
              </a:xfrm>
              <a:custGeom>
                <a:avLst/>
                <a:gdLst>
                  <a:gd name="T0" fmla="*/ 4 w 62"/>
                  <a:gd name="T1" fmla="*/ 16 h 17"/>
                  <a:gd name="T2" fmla="*/ 59 w 62"/>
                  <a:gd name="T3" fmla="*/ 7 h 17"/>
                  <a:gd name="T4" fmla="*/ 62 w 62"/>
                  <a:gd name="T5" fmla="*/ 3 h 17"/>
                  <a:gd name="T6" fmla="*/ 58 w 62"/>
                  <a:gd name="T7" fmla="*/ 1 h 17"/>
                  <a:gd name="T8" fmla="*/ 3 w 62"/>
                  <a:gd name="T9" fmla="*/ 10 h 17"/>
                  <a:gd name="T10" fmla="*/ 0 w 62"/>
                  <a:gd name="T11" fmla="*/ 14 h 17"/>
                  <a:gd name="T12" fmla="*/ 4 w 62"/>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62" h="17">
                    <a:moveTo>
                      <a:pt x="4" y="16"/>
                    </a:moveTo>
                    <a:lnTo>
                      <a:pt x="59" y="7"/>
                    </a:lnTo>
                    <a:cubicBezTo>
                      <a:pt x="61" y="7"/>
                      <a:pt x="62" y="5"/>
                      <a:pt x="62" y="3"/>
                    </a:cubicBezTo>
                    <a:cubicBezTo>
                      <a:pt x="62" y="2"/>
                      <a:pt x="60" y="0"/>
                      <a:pt x="58" y="1"/>
                    </a:cubicBezTo>
                    <a:lnTo>
                      <a:pt x="3" y="10"/>
                    </a:lnTo>
                    <a:cubicBezTo>
                      <a:pt x="1" y="10"/>
                      <a:pt x="0" y="12"/>
                      <a:pt x="0" y="14"/>
                    </a:cubicBezTo>
                    <a:cubicBezTo>
                      <a:pt x="0" y="15"/>
                      <a:pt x="2" y="17"/>
                      <a:pt x="4"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1" name="Freeform 816">
                <a:extLst>
                  <a:ext uri="{FF2B5EF4-FFF2-40B4-BE49-F238E27FC236}">
                    <a16:creationId xmlns:a16="http://schemas.microsoft.com/office/drawing/2014/main" id="{7CB9A3F0-BB43-4158-ADD8-E61DCF6E2A76}"/>
                  </a:ext>
                </a:extLst>
              </p:cNvPr>
              <p:cNvSpPr>
                <a:spLocks/>
              </p:cNvSpPr>
              <p:nvPr/>
            </p:nvSpPr>
            <p:spPr bwMode="auto">
              <a:xfrm>
                <a:off x="4341" y="4362"/>
                <a:ext cx="27" cy="8"/>
              </a:xfrm>
              <a:custGeom>
                <a:avLst/>
                <a:gdLst>
                  <a:gd name="T0" fmla="*/ 4 w 48"/>
                  <a:gd name="T1" fmla="*/ 14 h 14"/>
                  <a:gd name="T2" fmla="*/ 45 w 48"/>
                  <a:gd name="T3" fmla="*/ 7 h 14"/>
                  <a:gd name="T4" fmla="*/ 48 w 48"/>
                  <a:gd name="T5" fmla="*/ 3 h 14"/>
                  <a:gd name="T6" fmla="*/ 44 w 48"/>
                  <a:gd name="T7" fmla="*/ 1 h 14"/>
                  <a:gd name="T8" fmla="*/ 3 w 48"/>
                  <a:gd name="T9" fmla="*/ 7 h 14"/>
                  <a:gd name="T10" fmla="*/ 0 w 48"/>
                  <a:gd name="T11" fmla="*/ 11 h 14"/>
                  <a:gd name="T12" fmla="*/ 4 w 4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8" h="14">
                    <a:moveTo>
                      <a:pt x="4" y="14"/>
                    </a:moveTo>
                    <a:lnTo>
                      <a:pt x="45" y="7"/>
                    </a:lnTo>
                    <a:cubicBezTo>
                      <a:pt x="47" y="7"/>
                      <a:pt x="48" y="5"/>
                      <a:pt x="48" y="3"/>
                    </a:cubicBezTo>
                    <a:cubicBezTo>
                      <a:pt x="47" y="2"/>
                      <a:pt x="46" y="0"/>
                      <a:pt x="44" y="1"/>
                    </a:cubicBezTo>
                    <a:lnTo>
                      <a:pt x="3" y="7"/>
                    </a:lnTo>
                    <a:cubicBezTo>
                      <a:pt x="1" y="8"/>
                      <a:pt x="0" y="9"/>
                      <a:pt x="0" y="11"/>
                    </a:cubicBezTo>
                    <a:cubicBezTo>
                      <a:pt x="1" y="13"/>
                      <a:pt x="2"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2" name="Freeform 817">
                <a:extLst>
                  <a:ext uri="{FF2B5EF4-FFF2-40B4-BE49-F238E27FC236}">
                    <a16:creationId xmlns:a16="http://schemas.microsoft.com/office/drawing/2014/main" id="{20A6736A-4F5C-4F18-AC4B-F3CB815016AC}"/>
                  </a:ext>
                </a:extLst>
              </p:cNvPr>
              <p:cNvSpPr>
                <a:spLocks/>
              </p:cNvSpPr>
              <p:nvPr/>
            </p:nvSpPr>
            <p:spPr bwMode="auto">
              <a:xfrm>
                <a:off x="4390" y="4353"/>
                <a:ext cx="30" cy="8"/>
              </a:xfrm>
              <a:custGeom>
                <a:avLst/>
                <a:gdLst>
                  <a:gd name="T0" fmla="*/ 4 w 52"/>
                  <a:gd name="T1" fmla="*/ 14 h 14"/>
                  <a:gd name="T2" fmla="*/ 49 w 52"/>
                  <a:gd name="T3" fmla="*/ 7 h 14"/>
                  <a:gd name="T4" fmla="*/ 51 w 52"/>
                  <a:gd name="T5" fmla="*/ 4 h 14"/>
                  <a:gd name="T6" fmla="*/ 48 w 52"/>
                  <a:gd name="T7" fmla="*/ 1 h 14"/>
                  <a:gd name="T8" fmla="*/ 3 w 52"/>
                  <a:gd name="T9" fmla="*/ 8 h 14"/>
                  <a:gd name="T10" fmla="*/ 1 w 52"/>
                  <a:gd name="T11" fmla="*/ 11 h 14"/>
                  <a:gd name="T12" fmla="*/ 4 w 5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52" h="14">
                    <a:moveTo>
                      <a:pt x="4" y="14"/>
                    </a:moveTo>
                    <a:lnTo>
                      <a:pt x="49" y="7"/>
                    </a:lnTo>
                    <a:cubicBezTo>
                      <a:pt x="50" y="7"/>
                      <a:pt x="52" y="5"/>
                      <a:pt x="51" y="4"/>
                    </a:cubicBezTo>
                    <a:cubicBezTo>
                      <a:pt x="51" y="2"/>
                      <a:pt x="49" y="0"/>
                      <a:pt x="48" y="1"/>
                    </a:cubicBezTo>
                    <a:lnTo>
                      <a:pt x="3" y="8"/>
                    </a:lnTo>
                    <a:cubicBezTo>
                      <a:pt x="2" y="8"/>
                      <a:pt x="0" y="10"/>
                      <a:pt x="1" y="11"/>
                    </a:cubicBezTo>
                    <a:cubicBezTo>
                      <a:pt x="1" y="13"/>
                      <a:pt x="3" y="14"/>
                      <a:pt x="4" y="1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3" name="Freeform 818">
                <a:extLst>
                  <a:ext uri="{FF2B5EF4-FFF2-40B4-BE49-F238E27FC236}">
                    <a16:creationId xmlns:a16="http://schemas.microsoft.com/office/drawing/2014/main" id="{EFC01065-63C0-4A12-BD02-1E97BE5CBC4C}"/>
                  </a:ext>
                </a:extLst>
              </p:cNvPr>
              <p:cNvSpPr>
                <a:spLocks/>
              </p:cNvSpPr>
              <p:nvPr/>
            </p:nvSpPr>
            <p:spPr bwMode="auto">
              <a:xfrm>
                <a:off x="4424" y="4336"/>
                <a:ext cx="113" cy="19"/>
              </a:xfrm>
              <a:custGeom>
                <a:avLst/>
                <a:gdLst>
                  <a:gd name="T0" fmla="*/ 4 w 199"/>
                  <a:gd name="T1" fmla="*/ 34 h 34"/>
                  <a:gd name="T2" fmla="*/ 196 w 199"/>
                  <a:gd name="T3" fmla="*/ 7 h 34"/>
                  <a:gd name="T4" fmla="*/ 199 w 199"/>
                  <a:gd name="T5" fmla="*/ 3 h 34"/>
                  <a:gd name="T6" fmla="*/ 195 w 199"/>
                  <a:gd name="T7" fmla="*/ 0 h 34"/>
                  <a:gd name="T8" fmla="*/ 4 w 199"/>
                  <a:gd name="T9" fmla="*/ 27 h 34"/>
                  <a:gd name="T10" fmla="*/ 1 w 199"/>
                  <a:gd name="T11" fmla="*/ 31 h 34"/>
                  <a:gd name="T12" fmla="*/ 4 w 199"/>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99" h="34">
                    <a:moveTo>
                      <a:pt x="4" y="34"/>
                    </a:moveTo>
                    <a:lnTo>
                      <a:pt x="196" y="7"/>
                    </a:lnTo>
                    <a:cubicBezTo>
                      <a:pt x="198" y="6"/>
                      <a:pt x="199" y="5"/>
                      <a:pt x="199" y="3"/>
                    </a:cubicBezTo>
                    <a:cubicBezTo>
                      <a:pt x="199" y="1"/>
                      <a:pt x="197" y="0"/>
                      <a:pt x="195" y="0"/>
                    </a:cubicBezTo>
                    <a:lnTo>
                      <a:pt x="4" y="27"/>
                    </a:lnTo>
                    <a:cubicBezTo>
                      <a:pt x="2" y="28"/>
                      <a:pt x="0" y="29"/>
                      <a:pt x="1" y="31"/>
                    </a:cubicBezTo>
                    <a:cubicBezTo>
                      <a:pt x="1" y="33"/>
                      <a:pt x="3" y="34"/>
                      <a:pt x="4" y="3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4" name="Freeform 819">
                <a:extLst>
                  <a:ext uri="{FF2B5EF4-FFF2-40B4-BE49-F238E27FC236}">
                    <a16:creationId xmlns:a16="http://schemas.microsoft.com/office/drawing/2014/main" id="{6B28795F-055B-4634-BFDA-C25FAEC9DF6B}"/>
                  </a:ext>
                </a:extLst>
              </p:cNvPr>
              <p:cNvSpPr>
                <a:spLocks/>
              </p:cNvSpPr>
              <p:nvPr/>
            </p:nvSpPr>
            <p:spPr bwMode="auto">
              <a:xfrm>
                <a:off x="4423" y="4775"/>
                <a:ext cx="4" cy="74"/>
              </a:xfrm>
              <a:custGeom>
                <a:avLst/>
                <a:gdLst>
                  <a:gd name="T0" fmla="*/ 0 w 7"/>
                  <a:gd name="T1" fmla="*/ 0 h 131"/>
                  <a:gd name="T2" fmla="*/ 0 w 7"/>
                  <a:gd name="T3" fmla="*/ 131 h 131"/>
                  <a:gd name="T4" fmla="*/ 7 w 7"/>
                  <a:gd name="T5" fmla="*/ 131 h 131"/>
                  <a:gd name="T6" fmla="*/ 7 w 7"/>
                  <a:gd name="T7" fmla="*/ 0 h 131"/>
                </a:gdLst>
                <a:ahLst/>
                <a:cxnLst>
                  <a:cxn ang="0">
                    <a:pos x="T0" y="T1"/>
                  </a:cxn>
                  <a:cxn ang="0">
                    <a:pos x="T2" y="T3"/>
                  </a:cxn>
                  <a:cxn ang="0">
                    <a:pos x="T4" y="T5"/>
                  </a:cxn>
                  <a:cxn ang="0">
                    <a:pos x="T6" y="T7"/>
                  </a:cxn>
                </a:cxnLst>
                <a:rect l="0" t="0" r="r" b="b"/>
                <a:pathLst>
                  <a:path w="7" h="131">
                    <a:moveTo>
                      <a:pt x="0" y="0"/>
                    </a:moveTo>
                    <a:lnTo>
                      <a:pt x="0" y="131"/>
                    </a:lnTo>
                    <a:lnTo>
                      <a:pt x="7" y="13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5" name="Freeform 820">
                <a:extLst>
                  <a:ext uri="{FF2B5EF4-FFF2-40B4-BE49-F238E27FC236}">
                    <a16:creationId xmlns:a16="http://schemas.microsoft.com/office/drawing/2014/main" id="{9345E212-36A1-4B37-B180-463B672CBACA}"/>
                  </a:ext>
                </a:extLst>
              </p:cNvPr>
              <p:cNvSpPr>
                <a:spLocks/>
              </p:cNvSpPr>
              <p:nvPr/>
            </p:nvSpPr>
            <p:spPr bwMode="auto">
              <a:xfrm>
                <a:off x="4413" y="4742"/>
                <a:ext cx="3" cy="107"/>
              </a:xfrm>
              <a:custGeom>
                <a:avLst/>
                <a:gdLst>
                  <a:gd name="T0" fmla="*/ 0 w 6"/>
                  <a:gd name="T1" fmla="*/ 0 h 189"/>
                  <a:gd name="T2" fmla="*/ 0 w 6"/>
                  <a:gd name="T3" fmla="*/ 189 h 189"/>
                  <a:gd name="T4" fmla="*/ 6 w 6"/>
                  <a:gd name="T5" fmla="*/ 189 h 189"/>
                  <a:gd name="T6" fmla="*/ 6 w 6"/>
                  <a:gd name="T7" fmla="*/ 0 h 189"/>
                </a:gdLst>
                <a:ahLst/>
                <a:cxnLst>
                  <a:cxn ang="0">
                    <a:pos x="T0" y="T1"/>
                  </a:cxn>
                  <a:cxn ang="0">
                    <a:pos x="T2" y="T3"/>
                  </a:cxn>
                  <a:cxn ang="0">
                    <a:pos x="T4" y="T5"/>
                  </a:cxn>
                  <a:cxn ang="0">
                    <a:pos x="T6" y="T7"/>
                  </a:cxn>
                </a:cxnLst>
                <a:rect l="0" t="0" r="r" b="b"/>
                <a:pathLst>
                  <a:path w="6" h="189">
                    <a:moveTo>
                      <a:pt x="0" y="0"/>
                    </a:moveTo>
                    <a:lnTo>
                      <a:pt x="0" y="189"/>
                    </a:lnTo>
                    <a:lnTo>
                      <a:pt x="6" y="18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6" name="Freeform 821">
                <a:extLst>
                  <a:ext uri="{FF2B5EF4-FFF2-40B4-BE49-F238E27FC236}">
                    <a16:creationId xmlns:a16="http://schemas.microsoft.com/office/drawing/2014/main" id="{1597531B-2BBA-4780-862E-7D3ACCB721DD}"/>
                  </a:ext>
                </a:extLst>
              </p:cNvPr>
              <p:cNvSpPr>
                <a:spLocks/>
              </p:cNvSpPr>
              <p:nvPr/>
            </p:nvSpPr>
            <p:spPr bwMode="auto">
              <a:xfrm>
                <a:off x="4300" y="4663"/>
                <a:ext cx="93" cy="178"/>
              </a:xfrm>
              <a:custGeom>
                <a:avLst/>
                <a:gdLst>
                  <a:gd name="T0" fmla="*/ 158 w 164"/>
                  <a:gd name="T1" fmla="*/ 0 h 314"/>
                  <a:gd name="T2" fmla="*/ 0 w 164"/>
                  <a:gd name="T3" fmla="*/ 311 h 314"/>
                  <a:gd name="T4" fmla="*/ 5 w 164"/>
                  <a:gd name="T5" fmla="*/ 314 h 314"/>
                  <a:gd name="T6" fmla="*/ 164 w 164"/>
                  <a:gd name="T7" fmla="*/ 3 h 314"/>
                </a:gdLst>
                <a:ahLst/>
                <a:cxnLst>
                  <a:cxn ang="0">
                    <a:pos x="T0" y="T1"/>
                  </a:cxn>
                  <a:cxn ang="0">
                    <a:pos x="T2" y="T3"/>
                  </a:cxn>
                  <a:cxn ang="0">
                    <a:pos x="T4" y="T5"/>
                  </a:cxn>
                  <a:cxn ang="0">
                    <a:pos x="T6" y="T7"/>
                  </a:cxn>
                </a:cxnLst>
                <a:rect l="0" t="0" r="r" b="b"/>
                <a:pathLst>
                  <a:path w="164" h="314">
                    <a:moveTo>
                      <a:pt x="158" y="0"/>
                    </a:moveTo>
                    <a:lnTo>
                      <a:pt x="0" y="311"/>
                    </a:lnTo>
                    <a:lnTo>
                      <a:pt x="5" y="314"/>
                    </a:lnTo>
                    <a:lnTo>
                      <a:pt x="164"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7" name="Freeform 822">
                <a:extLst>
                  <a:ext uri="{FF2B5EF4-FFF2-40B4-BE49-F238E27FC236}">
                    <a16:creationId xmlns:a16="http://schemas.microsoft.com/office/drawing/2014/main" id="{BEDBA508-60D2-486A-BD57-F6C219F88E6D}"/>
                  </a:ext>
                </a:extLst>
              </p:cNvPr>
              <p:cNvSpPr>
                <a:spLocks/>
              </p:cNvSpPr>
              <p:nvPr/>
            </p:nvSpPr>
            <p:spPr bwMode="auto">
              <a:xfrm>
                <a:off x="4305" y="4678"/>
                <a:ext cx="92" cy="176"/>
              </a:xfrm>
              <a:custGeom>
                <a:avLst/>
                <a:gdLst>
                  <a:gd name="T0" fmla="*/ 157 w 163"/>
                  <a:gd name="T1" fmla="*/ 0 h 310"/>
                  <a:gd name="T2" fmla="*/ 0 w 163"/>
                  <a:gd name="T3" fmla="*/ 307 h 310"/>
                  <a:gd name="T4" fmla="*/ 5 w 163"/>
                  <a:gd name="T5" fmla="*/ 310 h 310"/>
                  <a:gd name="T6" fmla="*/ 163 w 163"/>
                  <a:gd name="T7" fmla="*/ 3 h 310"/>
                </a:gdLst>
                <a:ahLst/>
                <a:cxnLst>
                  <a:cxn ang="0">
                    <a:pos x="T0" y="T1"/>
                  </a:cxn>
                  <a:cxn ang="0">
                    <a:pos x="T2" y="T3"/>
                  </a:cxn>
                  <a:cxn ang="0">
                    <a:pos x="T4" y="T5"/>
                  </a:cxn>
                  <a:cxn ang="0">
                    <a:pos x="T6" y="T7"/>
                  </a:cxn>
                </a:cxnLst>
                <a:rect l="0" t="0" r="r" b="b"/>
                <a:pathLst>
                  <a:path w="163" h="310">
                    <a:moveTo>
                      <a:pt x="157" y="0"/>
                    </a:moveTo>
                    <a:lnTo>
                      <a:pt x="0" y="307"/>
                    </a:lnTo>
                    <a:lnTo>
                      <a:pt x="5" y="310"/>
                    </a:lnTo>
                    <a:lnTo>
                      <a:pt x="163"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8" name="Freeform 823">
                <a:extLst>
                  <a:ext uri="{FF2B5EF4-FFF2-40B4-BE49-F238E27FC236}">
                    <a16:creationId xmlns:a16="http://schemas.microsoft.com/office/drawing/2014/main" id="{000D4464-05DC-4373-B4B9-0D6DC212D6F9}"/>
                  </a:ext>
                </a:extLst>
              </p:cNvPr>
              <p:cNvSpPr>
                <a:spLocks/>
              </p:cNvSpPr>
              <p:nvPr/>
            </p:nvSpPr>
            <p:spPr bwMode="auto">
              <a:xfrm>
                <a:off x="4393" y="4603"/>
                <a:ext cx="22" cy="6"/>
              </a:xfrm>
              <a:custGeom>
                <a:avLst/>
                <a:gdLst>
                  <a:gd name="T0" fmla="*/ 1 w 38"/>
                  <a:gd name="T1" fmla="*/ 10 h 10"/>
                  <a:gd name="T2" fmla="*/ 38 w 38"/>
                  <a:gd name="T3" fmla="*/ 7 h 10"/>
                  <a:gd name="T4" fmla="*/ 38 w 38"/>
                  <a:gd name="T5" fmla="*/ 0 h 10"/>
                  <a:gd name="T6" fmla="*/ 0 w 38"/>
                  <a:gd name="T7" fmla="*/ 3 h 10"/>
                </a:gdLst>
                <a:ahLst/>
                <a:cxnLst>
                  <a:cxn ang="0">
                    <a:pos x="T0" y="T1"/>
                  </a:cxn>
                  <a:cxn ang="0">
                    <a:pos x="T2" y="T3"/>
                  </a:cxn>
                  <a:cxn ang="0">
                    <a:pos x="T4" y="T5"/>
                  </a:cxn>
                  <a:cxn ang="0">
                    <a:pos x="T6" y="T7"/>
                  </a:cxn>
                </a:cxnLst>
                <a:rect l="0" t="0" r="r" b="b"/>
                <a:pathLst>
                  <a:path w="38" h="10">
                    <a:moveTo>
                      <a:pt x="1" y="10"/>
                    </a:moveTo>
                    <a:lnTo>
                      <a:pt x="38" y="7"/>
                    </a:lnTo>
                    <a:lnTo>
                      <a:pt x="38"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29" name="Freeform 824">
                <a:extLst>
                  <a:ext uri="{FF2B5EF4-FFF2-40B4-BE49-F238E27FC236}">
                    <a16:creationId xmlns:a16="http://schemas.microsoft.com/office/drawing/2014/main" id="{71FB1E66-69EA-4F9B-AAD0-90DFFA81820E}"/>
                  </a:ext>
                </a:extLst>
              </p:cNvPr>
              <p:cNvSpPr>
                <a:spLocks/>
              </p:cNvSpPr>
              <p:nvPr/>
            </p:nvSpPr>
            <p:spPr bwMode="auto">
              <a:xfrm>
                <a:off x="4398" y="4619"/>
                <a:ext cx="14" cy="21"/>
              </a:xfrm>
              <a:custGeom>
                <a:avLst/>
                <a:gdLst>
                  <a:gd name="T0" fmla="*/ 1 w 25"/>
                  <a:gd name="T1" fmla="*/ 8 h 37"/>
                  <a:gd name="T2" fmla="*/ 12 w 25"/>
                  <a:gd name="T3" fmla="*/ 7 h 37"/>
                  <a:gd name="T4" fmla="*/ 17 w 25"/>
                  <a:gd name="T5" fmla="*/ 13 h 37"/>
                  <a:gd name="T6" fmla="*/ 6 w 25"/>
                  <a:gd name="T7" fmla="*/ 34 h 37"/>
                  <a:gd name="T8" fmla="*/ 12 w 25"/>
                  <a:gd name="T9" fmla="*/ 37 h 37"/>
                  <a:gd name="T10" fmla="*/ 25 w 25"/>
                  <a:gd name="T11" fmla="*/ 12 h 37"/>
                  <a:gd name="T12" fmla="*/ 15 w 25"/>
                  <a:gd name="T13" fmla="*/ 0 h 37"/>
                  <a:gd name="T14" fmla="*/ 0 w 25"/>
                  <a:gd name="T15" fmla="*/ 2 h 37"/>
                  <a:gd name="T16" fmla="*/ 1 w 25"/>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7">
                    <a:moveTo>
                      <a:pt x="1" y="8"/>
                    </a:moveTo>
                    <a:lnTo>
                      <a:pt x="12" y="7"/>
                    </a:lnTo>
                    <a:lnTo>
                      <a:pt x="17" y="13"/>
                    </a:lnTo>
                    <a:lnTo>
                      <a:pt x="6" y="34"/>
                    </a:lnTo>
                    <a:lnTo>
                      <a:pt x="12" y="37"/>
                    </a:lnTo>
                    <a:lnTo>
                      <a:pt x="25" y="12"/>
                    </a:lnTo>
                    <a:lnTo>
                      <a:pt x="15" y="0"/>
                    </a:lnTo>
                    <a:lnTo>
                      <a:pt x="0" y="2"/>
                    </a:lnTo>
                    <a:lnTo>
                      <a:pt x="1"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0" name="Freeform 825">
                <a:extLst>
                  <a:ext uri="{FF2B5EF4-FFF2-40B4-BE49-F238E27FC236}">
                    <a16:creationId xmlns:a16="http://schemas.microsoft.com/office/drawing/2014/main" id="{83408825-526F-45D1-92D2-DB4119A4C74C}"/>
                  </a:ext>
                </a:extLst>
              </p:cNvPr>
              <p:cNvSpPr>
                <a:spLocks/>
              </p:cNvSpPr>
              <p:nvPr/>
            </p:nvSpPr>
            <p:spPr bwMode="auto">
              <a:xfrm>
                <a:off x="4426" y="4606"/>
                <a:ext cx="115" cy="16"/>
              </a:xfrm>
              <a:custGeom>
                <a:avLst/>
                <a:gdLst>
                  <a:gd name="T0" fmla="*/ 1 w 203"/>
                  <a:gd name="T1" fmla="*/ 28 h 28"/>
                  <a:gd name="T2" fmla="*/ 203 w 203"/>
                  <a:gd name="T3" fmla="*/ 6 h 28"/>
                  <a:gd name="T4" fmla="*/ 202 w 203"/>
                  <a:gd name="T5" fmla="*/ 0 h 28"/>
                  <a:gd name="T6" fmla="*/ 0 w 203"/>
                  <a:gd name="T7" fmla="*/ 21 h 28"/>
                </a:gdLst>
                <a:ahLst/>
                <a:cxnLst>
                  <a:cxn ang="0">
                    <a:pos x="T0" y="T1"/>
                  </a:cxn>
                  <a:cxn ang="0">
                    <a:pos x="T2" y="T3"/>
                  </a:cxn>
                  <a:cxn ang="0">
                    <a:pos x="T4" y="T5"/>
                  </a:cxn>
                  <a:cxn ang="0">
                    <a:pos x="T6" y="T7"/>
                  </a:cxn>
                </a:cxnLst>
                <a:rect l="0" t="0" r="r" b="b"/>
                <a:pathLst>
                  <a:path w="203" h="28">
                    <a:moveTo>
                      <a:pt x="1" y="28"/>
                    </a:moveTo>
                    <a:lnTo>
                      <a:pt x="203" y="6"/>
                    </a:lnTo>
                    <a:lnTo>
                      <a:pt x="202" y="0"/>
                    </a:lnTo>
                    <a:lnTo>
                      <a:pt x="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1" name="Freeform 826">
                <a:extLst>
                  <a:ext uri="{FF2B5EF4-FFF2-40B4-BE49-F238E27FC236}">
                    <a16:creationId xmlns:a16="http://schemas.microsoft.com/office/drawing/2014/main" id="{7632016F-2935-4374-9F14-389C4363F49C}"/>
                  </a:ext>
                </a:extLst>
              </p:cNvPr>
              <p:cNvSpPr>
                <a:spLocks/>
              </p:cNvSpPr>
              <p:nvPr/>
            </p:nvSpPr>
            <p:spPr bwMode="auto">
              <a:xfrm>
                <a:off x="4461" y="4529"/>
                <a:ext cx="11" cy="16"/>
              </a:xfrm>
              <a:custGeom>
                <a:avLst/>
                <a:gdLst>
                  <a:gd name="T0" fmla="*/ 6 w 20"/>
                  <a:gd name="T1" fmla="*/ 29 h 29"/>
                  <a:gd name="T2" fmla="*/ 20 w 20"/>
                  <a:gd name="T3" fmla="*/ 3 h 29"/>
                  <a:gd name="T4" fmla="*/ 14 w 20"/>
                  <a:gd name="T5" fmla="*/ 0 h 29"/>
                  <a:gd name="T6" fmla="*/ 0 w 20"/>
                  <a:gd name="T7" fmla="*/ 26 h 29"/>
                </a:gdLst>
                <a:ahLst/>
                <a:cxnLst>
                  <a:cxn ang="0">
                    <a:pos x="T0" y="T1"/>
                  </a:cxn>
                  <a:cxn ang="0">
                    <a:pos x="T2" y="T3"/>
                  </a:cxn>
                  <a:cxn ang="0">
                    <a:pos x="T4" y="T5"/>
                  </a:cxn>
                  <a:cxn ang="0">
                    <a:pos x="T6" y="T7"/>
                  </a:cxn>
                </a:cxnLst>
                <a:rect l="0" t="0" r="r" b="b"/>
                <a:pathLst>
                  <a:path w="20" h="29">
                    <a:moveTo>
                      <a:pt x="6" y="29"/>
                    </a:moveTo>
                    <a:lnTo>
                      <a:pt x="20" y="3"/>
                    </a:lnTo>
                    <a:lnTo>
                      <a:pt x="14" y="0"/>
                    </a:lnTo>
                    <a:lnTo>
                      <a:pt x="0" y="2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2" name="Freeform 827">
                <a:extLst>
                  <a:ext uri="{FF2B5EF4-FFF2-40B4-BE49-F238E27FC236}">
                    <a16:creationId xmlns:a16="http://schemas.microsoft.com/office/drawing/2014/main" id="{7EC02A66-8AE6-49CA-871E-F8354D0D1D12}"/>
                  </a:ext>
                </a:extLst>
              </p:cNvPr>
              <p:cNvSpPr>
                <a:spLocks/>
              </p:cNvSpPr>
              <p:nvPr/>
            </p:nvSpPr>
            <p:spPr bwMode="auto">
              <a:xfrm>
                <a:off x="4458" y="4543"/>
                <a:ext cx="6" cy="7"/>
              </a:xfrm>
              <a:custGeom>
                <a:avLst/>
                <a:gdLst>
                  <a:gd name="T0" fmla="*/ 6 w 11"/>
                  <a:gd name="T1" fmla="*/ 12 h 12"/>
                  <a:gd name="T2" fmla="*/ 11 w 11"/>
                  <a:gd name="T3" fmla="*/ 3 h 12"/>
                  <a:gd name="T4" fmla="*/ 5 w 11"/>
                  <a:gd name="T5" fmla="*/ 0 h 12"/>
                  <a:gd name="T6" fmla="*/ 0 w 11"/>
                  <a:gd name="T7" fmla="*/ 9 h 12"/>
                </a:gdLst>
                <a:ahLst/>
                <a:cxnLst>
                  <a:cxn ang="0">
                    <a:pos x="T0" y="T1"/>
                  </a:cxn>
                  <a:cxn ang="0">
                    <a:pos x="T2" y="T3"/>
                  </a:cxn>
                  <a:cxn ang="0">
                    <a:pos x="T4" y="T5"/>
                  </a:cxn>
                  <a:cxn ang="0">
                    <a:pos x="T6" y="T7"/>
                  </a:cxn>
                </a:cxnLst>
                <a:rect l="0" t="0" r="r" b="b"/>
                <a:pathLst>
                  <a:path w="11" h="12">
                    <a:moveTo>
                      <a:pt x="6" y="12"/>
                    </a:moveTo>
                    <a:lnTo>
                      <a:pt x="11" y="3"/>
                    </a:lnTo>
                    <a:lnTo>
                      <a:pt x="5"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3" name="Freeform 828">
                <a:extLst>
                  <a:ext uri="{FF2B5EF4-FFF2-40B4-BE49-F238E27FC236}">
                    <a16:creationId xmlns:a16="http://schemas.microsoft.com/office/drawing/2014/main" id="{62C49F3C-5151-4A88-90FB-9066BC379AA9}"/>
                  </a:ext>
                </a:extLst>
              </p:cNvPr>
              <p:cNvSpPr>
                <a:spLocks/>
              </p:cNvSpPr>
              <p:nvPr/>
            </p:nvSpPr>
            <p:spPr bwMode="auto">
              <a:xfrm>
                <a:off x="4452" y="4548"/>
                <a:ext cx="9" cy="13"/>
              </a:xfrm>
              <a:custGeom>
                <a:avLst/>
                <a:gdLst>
                  <a:gd name="T0" fmla="*/ 6 w 16"/>
                  <a:gd name="T1" fmla="*/ 22 h 22"/>
                  <a:gd name="T2" fmla="*/ 16 w 16"/>
                  <a:gd name="T3" fmla="*/ 3 h 22"/>
                  <a:gd name="T4" fmla="*/ 10 w 16"/>
                  <a:gd name="T5" fmla="*/ 0 h 22"/>
                  <a:gd name="T6" fmla="*/ 0 w 16"/>
                  <a:gd name="T7" fmla="*/ 19 h 22"/>
                </a:gdLst>
                <a:ahLst/>
                <a:cxnLst>
                  <a:cxn ang="0">
                    <a:pos x="T0" y="T1"/>
                  </a:cxn>
                  <a:cxn ang="0">
                    <a:pos x="T2" y="T3"/>
                  </a:cxn>
                  <a:cxn ang="0">
                    <a:pos x="T4" y="T5"/>
                  </a:cxn>
                  <a:cxn ang="0">
                    <a:pos x="T6" y="T7"/>
                  </a:cxn>
                </a:cxnLst>
                <a:rect l="0" t="0" r="r" b="b"/>
                <a:pathLst>
                  <a:path w="16" h="22">
                    <a:moveTo>
                      <a:pt x="6" y="22"/>
                    </a:moveTo>
                    <a:lnTo>
                      <a:pt x="16" y="3"/>
                    </a:lnTo>
                    <a:lnTo>
                      <a:pt x="10"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4" name="Freeform 829">
                <a:extLst>
                  <a:ext uri="{FF2B5EF4-FFF2-40B4-BE49-F238E27FC236}">
                    <a16:creationId xmlns:a16="http://schemas.microsoft.com/office/drawing/2014/main" id="{4EE0F032-7F6C-40FE-A1FC-CF3C99371FA9}"/>
                  </a:ext>
                </a:extLst>
              </p:cNvPr>
              <p:cNvSpPr>
                <a:spLocks/>
              </p:cNvSpPr>
              <p:nvPr/>
            </p:nvSpPr>
            <p:spPr bwMode="auto">
              <a:xfrm>
                <a:off x="4425" y="4559"/>
                <a:ext cx="31" cy="53"/>
              </a:xfrm>
              <a:custGeom>
                <a:avLst/>
                <a:gdLst>
                  <a:gd name="T0" fmla="*/ 6 w 54"/>
                  <a:gd name="T1" fmla="*/ 94 h 94"/>
                  <a:gd name="T2" fmla="*/ 54 w 54"/>
                  <a:gd name="T3" fmla="*/ 3 h 94"/>
                  <a:gd name="T4" fmla="*/ 48 w 54"/>
                  <a:gd name="T5" fmla="*/ 0 h 94"/>
                  <a:gd name="T6" fmla="*/ 0 w 54"/>
                  <a:gd name="T7" fmla="*/ 91 h 94"/>
                </a:gdLst>
                <a:ahLst/>
                <a:cxnLst>
                  <a:cxn ang="0">
                    <a:pos x="T0" y="T1"/>
                  </a:cxn>
                  <a:cxn ang="0">
                    <a:pos x="T2" y="T3"/>
                  </a:cxn>
                  <a:cxn ang="0">
                    <a:pos x="T4" y="T5"/>
                  </a:cxn>
                  <a:cxn ang="0">
                    <a:pos x="T6" y="T7"/>
                  </a:cxn>
                </a:cxnLst>
                <a:rect l="0" t="0" r="r" b="b"/>
                <a:pathLst>
                  <a:path w="54" h="94">
                    <a:moveTo>
                      <a:pt x="6" y="94"/>
                    </a:moveTo>
                    <a:lnTo>
                      <a:pt x="54" y="3"/>
                    </a:lnTo>
                    <a:lnTo>
                      <a:pt x="48" y="0"/>
                    </a:lnTo>
                    <a:lnTo>
                      <a:pt x="0" y="9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5" name="Freeform 830">
                <a:extLst>
                  <a:ext uri="{FF2B5EF4-FFF2-40B4-BE49-F238E27FC236}">
                    <a16:creationId xmlns:a16="http://schemas.microsoft.com/office/drawing/2014/main" id="{965901CF-D90E-464A-9B38-A90BF05695C4}"/>
                  </a:ext>
                </a:extLst>
              </p:cNvPr>
              <p:cNvSpPr>
                <a:spLocks/>
              </p:cNvSpPr>
              <p:nvPr/>
            </p:nvSpPr>
            <p:spPr bwMode="auto">
              <a:xfrm>
                <a:off x="4441" y="4520"/>
                <a:ext cx="23" cy="38"/>
              </a:xfrm>
              <a:custGeom>
                <a:avLst/>
                <a:gdLst>
                  <a:gd name="T0" fmla="*/ 5 w 40"/>
                  <a:gd name="T1" fmla="*/ 67 h 67"/>
                  <a:gd name="T2" fmla="*/ 40 w 40"/>
                  <a:gd name="T3" fmla="*/ 3 h 67"/>
                  <a:gd name="T4" fmla="*/ 34 w 40"/>
                  <a:gd name="T5" fmla="*/ 0 h 67"/>
                  <a:gd name="T6" fmla="*/ 0 w 40"/>
                  <a:gd name="T7" fmla="*/ 64 h 67"/>
                </a:gdLst>
                <a:ahLst/>
                <a:cxnLst>
                  <a:cxn ang="0">
                    <a:pos x="T0" y="T1"/>
                  </a:cxn>
                  <a:cxn ang="0">
                    <a:pos x="T2" y="T3"/>
                  </a:cxn>
                  <a:cxn ang="0">
                    <a:pos x="T4" y="T5"/>
                  </a:cxn>
                  <a:cxn ang="0">
                    <a:pos x="T6" y="T7"/>
                  </a:cxn>
                </a:cxnLst>
                <a:rect l="0" t="0" r="r" b="b"/>
                <a:pathLst>
                  <a:path w="40" h="67">
                    <a:moveTo>
                      <a:pt x="5" y="67"/>
                    </a:moveTo>
                    <a:lnTo>
                      <a:pt x="40" y="3"/>
                    </a:lnTo>
                    <a:lnTo>
                      <a:pt x="34" y="0"/>
                    </a:lnTo>
                    <a:lnTo>
                      <a:pt x="0" y="6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6" name="Freeform 831">
                <a:extLst>
                  <a:ext uri="{FF2B5EF4-FFF2-40B4-BE49-F238E27FC236}">
                    <a16:creationId xmlns:a16="http://schemas.microsoft.com/office/drawing/2014/main" id="{4C047956-D137-4AE0-B9DC-607FC0FD2181}"/>
                  </a:ext>
                </a:extLst>
              </p:cNvPr>
              <p:cNvSpPr>
                <a:spLocks/>
              </p:cNvSpPr>
              <p:nvPr/>
            </p:nvSpPr>
            <p:spPr bwMode="auto">
              <a:xfrm>
                <a:off x="4425" y="4556"/>
                <a:ext cx="19" cy="32"/>
              </a:xfrm>
              <a:custGeom>
                <a:avLst/>
                <a:gdLst>
                  <a:gd name="T0" fmla="*/ 6 w 34"/>
                  <a:gd name="T1" fmla="*/ 56 h 56"/>
                  <a:gd name="T2" fmla="*/ 34 w 34"/>
                  <a:gd name="T3" fmla="*/ 3 h 56"/>
                  <a:gd name="T4" fmla="*/ 29 w 34"/>
                  <a:gd name="T5" fmla="*/ 0 h 56"/>
                  <a:gd name="T6" fmla="*/ 0 w 34"/>
                  <a:gd name="T7" fmla="*/ 53 h 56"/>
                </a:gdLst>
                <a:ahLst/>
                <a:cxnLst>
                  <a:cxn ang="0">
                    <a:pos x="T0" y="T1"/>
                  </a:cxn>
                  <a:cxn ang="0">
                    <a:pos x="T2" y="T3"/>
                  </a:cxn>
                  <a:cxn ang="0">
                    <a:pos x="T4" y="T5"/>
                  </a:cxn>
                  <a:cxn ang="0">
                    <a:pos x="T6" y="T7"/>
                  </a:cxn>
                </a:cxnLst>
                <a:rect l="0" t="0" r="r" b="b"/>
                <a:pathLst>
                  <a:path w="34" h="56">
                    <a:moveTo>
                      <a:pt x="6" y="56"/>
                    </a:moveTo>
                    <a:lnTo>
                      <a:pt x="34" y="3"/>
                    </a:lnTo>
                    <a:lnTo>
                      <a:pt x="29" y="0"/>
                    </a:lnTo>
                    <a:lnTo>
                      <a:pt x="0" y="5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7" name="Freeform 832">
                <a:extLst>
                  <a:ext uri="{FF2B5EF4-FFF2-40B4-BE49-F238E27FC236}">
                    <a16:creationId xmlns:a16="http://schemas.microsoft.com/office/drawing/2014/main" id="{5D8203AC-A346-4570-BC67-A04006A41A9D}"/>
                  </a:ext>
                </a:extLst>
              </p:cNvPr>
              <p:cNvSpPr>
                <a:spLocks/>
              </p:cNvSpPr>
              <p:nvPr/>
            </p:nvSpPr>
            <p:spPr bwMode="auto">
              <a:xfrm>
                <a:off x="4424" y="4363"/>
                <a:ext cx="122" cy="87"/>
              </a:xfrm>
              <a:custGeom>
                <a:avLst/>
                <a:gdLst>
                  <a:gd name="T0" fmla="*/ 138 w 215"/>
                  <a:gd name="T1" fmla="*/ 151 h 153"/>
                  <a:gd name="T2" fmla="*/ 214 w 215"/>
                  <a:gd name="T3" fmla="*/ 5 h 153"/>
                  <a:gd name="T4" fmla="*/ 214 w 215"/>
                  <a:gd name="T5" fmla="*/ 1 h 153"/>
                  <a:gd name="T6" fmla="*/ 211 w 215"/>
                  <a:gd name="T7" fmla="*/ 0 h 153"/>
                  <a:gd name="T8" fmla="*/ 3 w 215"/>
                  <a:gd name="T9" fmla="*/ 34 h 153"/>
                  <a:gd name="T10" fmla="*/ 1 w 215"/>
                  <a:gd name="T11" fmla="*/ 38 h 153"/>
                  <a:gd name="T12" fmla="*/ 5 w 215"/>
                  <a:gd name="T13" fmla="*/ 40 h 153"/>
                  <a:gd name="T14" fmla="*/ 206 w 215"/>
                  <a:gd name="T15" fmla="*/ 7 h 153"/>
                  <a:gd name="T16" fmla="*/ 132 w 215"/>
                  <a:gd name="T17" fmla="*/ 148 h 153"/>
                  <a:gd name="T18" fmla="*/ 133 w 215"/>
                  <a:gd name="T19" fmla="*/ 153 h 153"/>
                  <a:gd name="T20" fmla="*/ 138 w 215"/>
                  <a:gd name="T21"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 h="153">
                    <a:moveTo>
                      <a:pt x="138" y="151"/>
                    </a:moveTo>
                    <a:lnTo>
                      <a:pt x="214" y="5"/>
                    </a:lnTo>
                    <a:cubicBezTo>
                      <a:pt x="215" y="3"/>
                      <a:pt x="215" y="2"/>
                      <a:pt x="214" y="1"/>
                    </a:cubicBezTo>
                    <a:cubicBezTo>
                      <a:pt x="213" y="0"/>
                      <a:pt x="212" y="0"/>
                      <a:pt x="211" y="0"/>
                    </a:cubicBezTo>
                    <a:lnTo>
                      <a:pt x="3" y="34"/>
                    </a:lnTo>
                    <a:cubicBezTo>
                      <a:pt x="2" y="34"/>
                      <a:pt x="0" y="36"/>
                      <a:pt x="1" y="38"/>
                    </a:cubicBezTo>
                    <a:cubicBezTo>
                      <a:pt x="1" y="39"/>
                      <a:pt x="3" y="41"/>
                      <a:pt x="5" y="40"/>
                    </a:cubicBezTo>
                    <a:lnTo>
                      <a:pt x="206" y="7"/>
                    </a:lnTo>
                    <a:lnTo>
                      <a:pt x="132" y="148"/>
                    </a:lnTo>
                    <a:cubicBezTo>
                      <a:pt x="131" y="150"/>
                      <a:pt x="132" y="152"/>
                      <a:pt x="133" y="153"/>
                    </a:cubicBezTo>
                    <a:cubicBezTo>
                      <a:pt x="135" y="153"/>
                      <a:pt x="137" y="153"/>
                      <a:pt x="138" y="15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8" name="Freeform 833">
                <a:extLst>
                  <a:ext uri="{FF2B5EF4-FFF2-40B4-BE49-F238E27FC236}">
                    <a16:creationId xmlns:a16="http://schemas.microsoft.com/office/drawing/2014/main" id="{A513D13C-E7D3-4B94-BA80-24D01EAA6C72}"/>
                  </a:ext>
                </a:extLst>
              </p:cNvPr>
              <p:cNvSpPr>
                <a:spLocks/>
              </p:cNvSpPr>
              <p:nvPr/>
            </p:nvSpPr>
            <p:spPr bwMode="auto">
              <a:xfrm>
                <a:off x="4493" y="4446"/>
                <a:ext cx="10" cy="16"/>
              </a:xfrm>
              <a:custGeom>
                <a:avLst/>
                <a:gdLst>
                  <a:gd name="T0" fmla="*/ 7 w 19"/>
                  <a:gd name="T1" fmla="*/ 26 h 28"/>
                  <a:gd name="T2" fmla="*/ 18 w 19"/>
                  <a:gd name="T3" fmla="*/ 5 h 28"/>
                  <a:gd name="T4" fmla="*/ 16 w 19"/>
                  <a:gd name="T5" fmla="*/ 1 h 28"/>
                  <a:gd name="T6" fmla="*/ 12 w 19"/>
                  <a:gd name="T7" fmla="*/ 2 h 28"/>
                  <a:gd name="T8" fmla="*/ 1 w 19"/>
                  <a:gd name="T9" fmla="*/ 23 h 28"/>
                  <a:gd name="T10" fmla="*/ 2 w 19"/>
                  <a:gd name="T11" fmla="*/ 27 h 28"/>
                  <a:gd name="T12" fmla="*/ 7 w 19"/>
                  <a:gd name="T13" fmla="*/ 26 h 28"/>
                </a:gdLst>
                <a:ahLst/>
                <a:cxnLst>
                  <a:cxn ang="0">
                    <a:pos x="T0" y="T1"/>
                  </a:cxn>
                  <a:cxn ang="0">
                    <a:pos x="T2" y="T3"/>
                  </a:cxn>
                  <a:cxn ang="0">
                    <a:pos x="T4" y="T5"/>
                  </a:cxn>
                  <a:cxn ang="0">
                    <a:pos x="T6" y="T7"/>
                  </a:cxn>
                  <a:cxn ang="0">
                    <a:pos x="T8" y="T9"/>
                  </a:cxn>
                  <a:cxn ang="0">
                    <a:pos x="T10" y="T11"/>
                  </a:cxn>
                  <a:cxn ang="0">
                    <a:pos x="T12" y="T13"/>
                  </a:cxn>
                </a:cxnLst>
                <a:rect l="0" t="0" r="r" b="b"/>
                <a:pathLst>
                  <a:path w="19" h="28">
                    <a:moveTo>
                      <a:pt x="7" y="26"/>
                    </a:moveTo>
                    <a:lnTo>
                      <a:pt x="18" y="5"/>
                    </a:lnTo>
                    <a:cubicBezTo>
                      <a:pt x="19" y="4"/>
                      <a:pt x="18" y="2"/>
                      <a:pt x="16" y="1"/>
                    </a:cubicBezTo>
                    <a:cubicBezTo>
                      <a:pt x="15" y="0"/>
                      <a:pt x="13" y="1"/>
                      <a:pt x="12" y="2"/>
                    </a:cubicBezTo>
                    <a:lnTo>
                      <a:pt x="1" y="23"/>
                    </a:lnTo>
                    <a:cubicBezTo>
                      <a:pt x="0" y="24"/>
                      <a:pt x="1" y="26"/>
                      <a:pt x="2" y="27"/>
                    </a:cubicBezTo>
                    <a:cubicBezTo>
                      <a:pt x="4" y="28"/>
                      <a:pt x="6" y="27"/>
                      <a:pt x="7"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39" name="Freeform 834">
                <a:extLst>
                  <a:ext uri="{FF2B5EF4-FFF2-40B4-BE49-F238E27FC236}">
                    <a16:creationId xmlns:a16="http://schemas.microsoft.com/office/drawing/2014/main" id="{F0B9C16F-813C-432A-BBCA-6F483354D7DD}"/>
                  </a:ext>
                </a:extLst>
              </p:cNvPr>
              <p:cNvSpPr>
                <a:spLocks/>
              </p:cNvSpPr>
              <p:nvPr/>
            </p:nvSpPr>
            <p:spPr bwMode="auto">
              <a:xfrm>
                <a:off x="4469" y="4458"/>
                <a:ext cx="28" cy="50"/>
              </a:xfrm>
              <a:custGeom>
                <a:avLst/>
                <a:gdLst>
                  <a:gd name="T0" fmla="*/ 7 w 50"/>
                  <a:gd name="T1" fmla="*/ 86 h 88"/>
                  <a:gd name="T2" fmla="*/ 49 w 50"/>
                  <a:gd name="T3" fmla="*/ 6 h 88"/>
                  <a:gd name="T4" fmla="*/ 48 w 50"/>
                  <a:gd name="T5" fmla="*/ 1 h 88"/>
                  <a:gd name="T6" fmla="*/ 43 w 50"/>
                  <a:gd name="T7" fmla="*/ 3 h 88"/>
                  <a:gd name="T8" fmla="*/ 1 w 50"/>
                  <a:gd name="T9" fmla="*/ 83 h 88"/>
                  <a:gd name="T10" fmla="*/ 2 w 50"/>
                  <a:gd name="T11" fmla="*/ 88 h 88"/>
                  <a:gd name="T12" fmla="*/ 7 w 50"/>
                  <a:gd name="T13" fmla="*/ 86 h 88"/>
                </a:gdLst>
                <a:ahLst/>
                <a:cxnLst>
                  <a:cxn ang="0">
                    <a:pos x="T0" y="T1"/>
                  </a:cxn>
                  <a:cxn ang="0">
                    <a:pos x="T2" y="T3"/>
                  </a:cxn>
                  <a:cxn ang="0">
                    <a:pos x="T4" y="T5"/>
                  </a:cxn>
                  <a:cxn ang="0">
                    <a:pos x="T6" y="T7"/>
                  </a:cxn>
                  <a:cxn ang="0">
                    <a:pos x="T8" y="T9"/>
                  </a:cxn>
                  <a:cxn ang="0">
                    <a:pos x="T10" y="T11"/>
                  </a:cxn>
                  <a:cxn ang="0">
                    <a:pos x="T12" y="T13"/>
                  </a:cxn>
                </a:cxnLst>
                <a:rect l="0" t="0" r="r" b="b"/>
                <a:pathLst>
                  <a:path w="50" h="88">
                    <a:moveTo>
                      <a:pt x="7" y="86"/>
                    </a:moveTo>
                    <a:lnTo>
                      <a:pt x="49" y="6"/>
                    </a:lnTo>
                    <a:cubicBezTo>
                      <a:pt x="50" y="4"/>
                      <a:pt x="49" y="2"/>
                      <a:pt x="48" y="1"/>
                    </a:cubicBezTo>
                    <a:cubicBezTo>
                      <a:pt x="46" y="0"/>
                      <a:pt x="44" y="1"/>
                      <a:pt x="43" y="3"/>
                    </a:cubicBezTo>
                    <a:lnTo>
                      <a:pt x="1" y="83"/>
                    </a:lnTo>
                    <a:cubicBezTo>
                      <a:pt x="0" y="85"/>
                      <a:pt x="1" y="87"/>
                      <a:pt x="2" y="88"/>
                    </a:cubicBezTo>
                    <a:cubicBezTo>
                      <a:pt x="4" y="88"/>
                      <a:pt x="6" y="88"/>
                      <a:pt x="7" y="8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0" name="Freeform 835">
                <a:extLst>
                  <a:ext uri="{FF2B5EF4-FFF2-40B4-BE49-F238E27FC236}">
                    <a16:creationId xmlns:a16="http://schemas.microsoft.com/office/drawing/2014/main" id="{9FA86E4E-9EBD-4E9E-BBD0-4B41EC221AC7}"/>
                  </a:ext>
                </a:extLst>
              </p:cNvPr>
              <p:cNvSpPr>
                <a:spLocks/>
              </p:cNvSpPr>
              <p:nvPr/>
            </p:nvSpPr>
            <p:spPr bwMode="auto">
              <a:xfrm>
                <a:off x="4528" y="4380"/>
                <a:ext cx="19" cy="33"/>
              </a:xfrm>
              <a:custGeom>
                <a:avLst/>
                <a:gdLst>
                  <a:gd name="T0" fmla="*/ 7 w 33"/>
                  <a:gd name="T1" fmla="*/ 55 h 57"/>
                  <a:gd name="T2" fmla="*/ 32 w 33"/>
                  <a:gd name="T3" fmla="*/ 6 h 57"/>
                  <a:gd name="T4" fmla="*/ 31 w 33"/>
                  <a:gd name="T5" fmla="*/ 1 h 57"/>
                  <a:gd name="T6" fmla="*/ 26 w 33"/>
                  <a:gd name="T7" fmla="*/ 3 h 57"/>
                  <a:gd name="T8" fmla="*/ 1 w 33"/>
                  <a:gd name="T9" fmla="*/ 52 h 57"/>
                  <a:gd name="T10" fmla="*/ 3 w 33"/>
                  <a:gd name="T11" fmla="*/ 56 h 57"/>
                  <a:gd name="T12" fmla="*/ 7 w 33"/>
                  <a:gd name="T13" fmla="*/ 55 h 57"/>
                </a:gdLst>
                <a:ahLst/>
                <a:cxnLst>
                  <a:cxn ang="0">
                    <a:pos x="T0" y="T1"/>
                  </a:cxn>
                  <a:cxn ang="0">
                    <a:pos x="T2" y="T3"/>
                  </a:cxn>
                  <a:cxn ang="0">
                    <a:pos x="T4" y="T5"/>
                  </a:cxn>
                  <a:cxn ang="0">
                    <a:pos x="T6" y="T7"/>
                  </a:cxn>
                  <a:cxn ang="0">
                    <a:pos x="T8" y="T9"/>
                  </a:cxn>
                  <a:cxn ang="0">
                    <a:pos x="T10" y="T11"/>
                  </a:cxn>
                  <a:cxn ang="0">
                    <a:pos x="T12" y="T13"/>
                  </a:cxn>
                </a:cxnLst>
                <a:rect l="0" t="0" r="r" b="b"/>
                <a:pathLst>
                  <a:path w="33" h="57">
                    <a:moveTo>
                      <a:pt x="7" y="55"/>
                    </a:moveTo>
                    <a:lnTo>
                      <a:pt x="32" y="6"/>
                    </a:lnTo>
                    <a:cubicBezTo>
                      <a:pt x="33" y="4"/>
                      <a:pt x="32" y="2"/>
                      <a:pt x="31" y="1"/>
                    </a:cubicBezTo>
                    <a:cubicBezTo>
                      <a:pt x="29" y="0"/>
                      <a:pt x="27" y="1"/>
                      <a:pt x="26" y="3"/>
                    </a:cubicBezTo>
                    <a:lnTo>
                      <a:pt x="1" y="52"/>
                    </a:lnTo>
                    <a:cubicBezTo>
                      <a:pt x="0" y="53"/>
                      <a:pt x="1" y="55"/>
                      <a:pt x="3" y="56"/>
                    </a:cubicBezTo>
                    <a:cubicBezTo>
                      <a:pt x="4" y="57"/>
                      <a:pt x="6" y="56"/>
                      <a:pt x="7" y="5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1" name="Freeform 836">
                <a:extLst>
                  <a:ext uri="{FF2B5EF4-FFF2-40B4-BE49-F238E27FC236}">
                    <a16:creationId xmlns:a16="http://schemas.microsoft.com/office/drawing/2014/main" id="{D3BA6E01-52FB-4CE9-821F-00E9AF2C9F1B}"/>
                  </a:ext>
                </a:extLst>
              </p:cNvPr>
              <p:cNvSpPr>
                <a:spLocks/>
              </p:cNvSpPr>
              <p:nvPr/>
            </p:nvSpPr>
            <p:spPr bwMode="auto">
              <a:xfrm>
                <a:off x="4498" y="4408"/>
                <a:ext cx="35" cy="64"/>
              </a:xfrm>
              <a:custGeom>
                <a:avLst/>
                <a:gdLst>
                  <a:gd name="T0" fmla="*/ 7 w 61"/>
                  <a:gd name="T1" fmla="*/ 110 h 112"/>
                  <a:gd name="T2" fmla="*/ 60 w 61"/>
                  <a:gd name="T3" fmla="*/ 6 h 112"/>
                  <a:gd name="T4" fmla="*/ 59 w 61"/>
                  <a:gd name="T5" fmla="*/ 1 h 112"/>
                  <a:gd name="T6" fmla="*/ 54 w 61"/>
                  <a:gd name="T7" fmla="*/ 3 h 112"/>
                  <a:gd name="T8" fmla="*/ 1 w 61"/>
                  <a:gd name="T9" fmla="*/ 107 h 112"/>
                  <a:gd name="T10" fmla="*/ 2 w 61"/>
                  <a:gd name="T11" fmla="*/ 111 h 112"/>
                  <a:gd name="T12" fmla="*/ 7 w 61"/>
                  <a:gd name="T13" fmla="*/ 110 h 112"/>
                </a:gdLst>
                <a:ahLst/>
                <a:cxnLst>
                  <a:cxn ang="0">
                    <a:pos x="T0" y="T1"/>
                  </a:cxn>
                  <a:cxn ang="0">
                    <a:pos x="T2" y="T3"/>
                  </a:cxn>
                  <a:cxn ang="0">
                    <a:pos x="T4" y="T5"/>
                  </a:cxn>
                  <a:cxn ang="0">
                    <a:pos x="T6" y="T7"/>
                  </a:cxn>
                  <a:cxn ang="0">
                    <a:pos x="T8" y="T9"/>
                  </a:cxn>
                  <a:cxn ang="0">
                    <a:pos x="T10" y="T11"/>
                  </a:cxn>
                  <a:cxn ang="0">
                    <a:pos x="T12" y="T13"/>
                  </a:cxn>
                </a:cxnLst>
                <a:rect l="0" t="0" r="r" b="b"/>
                <a:pathLst>
                  <a:path w="61" h="112">
                    <a:moveTo>
                      <a:pt x="7" y="110"/>
                    </a:moveTo>
                    <a:lnTo>
                      <a:pt x="60" y="6"/>
                    </a:lnTo>
                    <a:cubicBezTo>
                      <a:pt x="61" y="4"/>
                      <a:pt x="60" y="2"/>
                      <a:pt x="59" y="1"/>
                    </a:cubicBezTo>
                    <a:cubicBezTo>
                      <a:pt x="57" y="0"/>
                      <a:pt x="55" y="1"/>
                      <a:pt x="54" y="3"/>
                    </a:cubicBezTo>
                    <a:lnTo>
                      <a:pt x="1" y="107"/>
                    </a:lnTo>
                    <a:cubicBezTo>
                      <a:pt x="0" y="108"/>
                      <a:pt x="1" y="110"/>
                      <a:pt x="2" y="111"/>
                    </a:cubicBezTo>
                    <a:cubicBezTo>
                      <a:pt x="4" y="112"/>
                      <a:pt x="6" y="111"/>
                      <a:pt x="7" y="1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2" name="Freeform 837">
                <a:extLst>
                  <a:ext uri="{FF2B5EF4-FFF2-40B4-BE49-F238E27FC236}">
                    <a16:creationId xmlns:a16="http://schemas.microsoft.com/office/drawing/2014/main" id="{5C9DB566-D8AD-4A31-B775-A2AB7F9E8B3C}"/>
                  </a:ext>
                </a:extLst>
              </p:cNvPr>
              <p:cNvSpPr>
                <a:spLocks/>
              </p:cNvSpPr>
              <p:nvPr/>
            </p:nvSpPr>
            <p:spPr bwMode="auto">
              <a:xfrm>
                <a:off x="4476" y="4467"/>
                <a:ext cx="27" cy="48"/>
              </a:xfrm>
              <a:custGeom>
                <a:avLst/>
                <a:gdLst>
                  <a:gd name="T0" fmla="*/ 6 w 47"/>
                  <a:gd name="T1" fmla="*/ 83 h 85"/>
                  <a:gd name="T2" fmla="*/ 46 w 47"/>
                  <a:gd name="T3" fmla="*/ 6 h 85"/>
                  <a:gd name="T4" fmla="*/ 44 w 47"/>
                  <a:gd name="T5" fmla="*/ 1 h 85"/>
                  <a:gd name="T6" fmla="*/ 40 w 47"/>
                  <a:gd name="T7" fmla="*/ 3 h 85"/>
                  <a:gd name="T8" fmla="*/ 0 w 47"/>
                  <a:gd name="T9" fmla="*/ 80 h 85"/>
                  <a:gd name="T10" fmla="*/ 2 w 47"/>
                  <a:gd name="T11" fmla="*/ 84 h 85"/>
                  <a:gd name="T12" fmla="*/ 6 w 47"/>
                  <a:gd name="T13" fmla="*/ 83 h 85"/>
                </a:gdLst>
                <a:ahLst/>
                <a:cxnLst>
                  <a:cxn ang="0">
                    <a:pos x="T0" y="T1"/>
                  </a:cxn>
                  <a:cxn ang="0">
                    <a:pos x="T2" y="T3"/>
                  </a:cxn>
                  <a:cxn ang="0">
                    <a:pos x="T4" y="T5"/>
                  </a:cxn>
                  <a:cxn ang="0">
                    <a:pos x="T6" y="T7"/>
                  </a:cxn>
                  <a:cxn ang="0">
                    <a:pos x="T8" y="T9"/>
                  </a:cxn>
                  <a:cxn ang="0">
                    <a:pos x="T10" y="T11"/>
                  </a:cxn>
                  <a:cxn ang="0">
                    <a:pos x="T12" y="T13"/>
                  </a:cxn>
                </a:cxnLst>
                <a:rect l="0" t="0" r="r" b="b"/>
                <a:pathLst>
                  <a:path w="47" h="85">
                    <a:moveTo>
                      <a:pt x="6" y="83"/>
                    </a:moveTo>
                    <a:lnTo>
                      <a:pt x="46" y="6"/>
                    </a:lnTo>
                    <a:cubicBezTo>
                      <a:pt x="47" y="4"/>
                      <a:pt x="46" y="2"/>
                      <a:pt x="44" y="1"/>
                    </a:cubicBezTo>
                    <a:cubicBezTo>
                      <a:pt x="43" y="0"/>
                      <a:pt x="41" y="1"/>
                      <a:pt x="40" y="3"/>
                    </a:cubicBezTo>
                    <a:lnTo>
                      <a:pt x="0" y="80"/>
                    </a:lnTo>
                    <a:cubicBezTo>
                      <a:pt x="0" y="81"/>
                      <a:pt x="0" y="83"/>
                      <a:pt x="2" y="84"/>
                    </a:cubicBezTo>
                    <a:cubicBezTo>
                      <a:pt x="3" y="85"/>
                      <a:pt x="5" y="84"/>
                      <a:pt x="6" y="8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3" name="Freeform 838">
                <a:extLst>
                  <a:ext uri="{FF2B5EF4-FFF2-40B4-BE49-F238E27FC236}">
                    <a16:creationId xmlns:a16="http://schemas.microsoft.com/office/drawing/2014/main" id="{E9C07E60-4BB4-4F4F-B739-4C4F4628F707}"/>
                  </a:ext>
                </a:extLst>
              </p:cNvPr>
              <p:cNvSpPr>
                <a:spLocks/>
              </p:cNvSpPr>
              <p:nvPr/>
            </p:nvSpPr>
            <p:spPr bwMode="auto">
              <a:xfrm>
                <a:off x="4431" y="4589"/>
                <a:ext cx="98" cy="14"/>
              </a:xfrm>
              <a:custGeom>
                <a:avLst/>
                <a:gdLst>
                  <a:gd name="T0" fmla="*/ 4 w 173"/>
                  <a:gd name="T1" fmla="*/ 25 h 25"/>
                  <a:gd name="T2" fmla="*/ 170 w 173"/>
                  <a:gd name="T3" fmla="*/ 7 h 25"/>
                  <a:gd name="T4" fmla="*/ 173 w 173"/>
                  <a:gd name="T5" fmla="*/ 3 h 25"/>
                  <a:gd name="T6" fmla="*/ 169 w 173"/>
                  <a:gd name="T7" fmla="*/ 0 h 25"/>
                  <a:gd name="T8" fmla="*/ 4 w 173"/>
                  <a:gd name="T9" fmla="*/ 18 h 25"/>
                  <a:gd name="T10" fmla="*/ 1 w 173"/>
                  <a:gd name="T11" fmla="*/ 22 h 25"/>
                  <a:gd name="T12" fmla="*/ 4 w 173"/>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73" h="25">
                    <a:moveTo>
                      <a:pt x="4" y="25"/>
                    </a:moveTo>
                    <a:lnTo>
                      <a:pt x="170" y="7"/>
                    </a:lnTo>
                    <a:cubicBezTo>
                      <a:pt x="172" y="7"/>
                      <a:pt x="173" y="5"/>
                      <a:pt x="173" y="3"/>
                    </a:cubicBezTo>
                    <a:cubicBezTo>
                      <a:pt x="173" y="1"/>
                      <a:pt x="171" y="0"/>
                      <a:pt x="169" y="0"/>
                    </a:cubicBezTo>
                    <a:lnTo>
                      <a:pt x="4" y="18"/>
                    </a:lnTo>
                    <a:cubicBezTo>
                      <a:pt x="2" y="19"/>
                      <a:pt x="0" y="20"/>
                      <a:pt x="1" y="22"/>
                    </a:cubicBezTo>
                    <a:cubicBezTo>
                      <a:pt x="1" y="24"/>
                      <a:pt x="3" y="25"/>
                      <a:pt x="4"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4" name="Freeform 839">
                <a:extLst>
                  <a:ext uri="{FF2B5EF4-FFF2-40B4-BE49-F238E27FC236}">
                    <a16:creationId xmlns:a16="http://schemas.microsoft.com/office/drawing/2014/main" id="{9FCE87CA-BB33-49E8-B8E6-9C95C878D2F6}"/>
                  </a:ext>
                </a:extLst>
              </p:cNvPr>
              <p:cNvSpPr>
                <a:spLocks/>
              </p:cNvSpPr>
              <p:nvPr/>
            </p:nvSpPr>
            <p:spPr bwMode="auto">
              <a:xfrm>
                <a:off x="4565" y="4326"/>
                <a:ext cx="229" cy="508"/>
              </a:xfrm>
              <a:custGeom>
                <a:avLst/>
                <a:gdLst>
                  <a:gd name="T0" fmla="*/ 1 w 404"/>
                  <a:gd name="T1" fmla="*/ 62 h 894"/>
                  <a:gd name="T2" fmla="*/ 398 w 404"/>
                  <a:gd name="T3" fmla="*/ 8 h 894"/>
                  <a:gd name="T4" fmla="*/ 398 w 404"/>
                  <a:gd name="T5" fmla="*/ 894 h 894"/>
                  <a:gd name="T6" fmla="*/ 404 w 404"/>
                  <a:gd name="T7" fmla="*/ 894 h 894"/>
                  <a:gd name="T8" fmla="*/ 404 w 404"/>
                  <a:gd name="T9" fmla="*/ 0 h 894"/>
                  <a:gd name="T10" fmla="*/ 0 w 404"/>
                  <a:gd name="T11" fmla="*/ 55 h 894"/>
                  <a:gd name="T12" fmla="*/ 1 w 404"/>
                  <a:gd name="T13" fmla="*/ 62 h 894"/>
                </a:gdLst>
                <a:ahLst/>
                <a:cxnLst>
                  <a:cxn ang="0">
                    <a:pos x="T0" y="T1"/>
                  </a:cxn>
                  <a:cxn ang="0">
                    <a:pos x="T2" y="T3"/>
                  </a:cxn>
                  <a:cxn ang="0">
                    <a:pos x="T4" y="T5"/>
                  </a:cxn>
                  <a:cxn ang="0">
                    <a:pos x="T6" y="T7"/>
                  </a:cxn>
                  <a:cxn ang="0">
                    <a:pos x="T8" y="T9"/>
                  </a:cxn>
                  <a:cxn ang="0">
                    <a:pos x="T10" y="T11"/>
                  </a:cxn>
                  <a:cxn ang="0">
                    <a:pos x="T12" y="T13"/>
                  </a:cxn>
                </a:cxnLst>
                <a:rect l="0" t="0" r="r" b="b"/>
                <a:pathLst>
                  <a:path w="404" h="894">
                    <a:moveTo>
                      <a:pt x="1" y="62"/>
                    </a:moveTo>
                    <a:lnTo>
                      <a:pt x="398" y="8"/>
                    </a:lnTo>
                    <a:lnTo>
                      <a:pt x="398" y="894"/>
                    </a:lnTo>
                    <a:lnTo>
                      <a:pt x="404" y="894"/>
                    </a:lnTo>
                    <a:lnTo>
                      <a:pt x="404" y="0"/>
                    </a:lnTo>
                    <a:lnTo>
                      <a:pt x="0" y="55"/>
                    </a:ln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5" name="Freeform 840">
                <a:extLst>
                  <a:ext uri="{FF2B5EF4-FFF2-40B4-BE49-F238E27FC236}">
                    <a16:creationId xmlns:a16="http://schemas.microsoft.com/office/drawing/2014/main" id="{227513AC-19CD-4893-AA1D-D25CD1ED124B}"/>
                  </a:ext>
                </a:extLst>
              </p:cNvPr>
              <p:cNvSpPr>
                <a:spLocks/>
              </p:cNvSpPr>
              <p:nvPr/>
            </p:nvSpPr>
            <p:spPr bwMode="auto">
              <a:xfrm>
                <a:off x="4564" y="4327"/>
                <a:ext cx="176" cy="26"/>
              </a:xfrm>
              <a:custGeom>
                <a:avLst/>
                <a:gdLst>
                  <a:gd name="T0" fmla="*/ 1 w 310"/>
                  <a:gd name="T1" fmla="*/ 46 h 46"/>
                  <a:gd name="T2" fmla="*/ 310 w 310"/>
                  <a:gd name="T3" fmla="*/ 6 h 46"/>
                  <a:gd name="T4" fmla="*/ 309 w 310"/>
                  <a:gd name="T5" fmla="*/ 0 h 46"/>
                  <a:gd name="T6" fmla="*/ 0 w 310"/>
                  <a:gd name="T7" fmla="*/ 39 h 46"/>
                </a:gdLst>
                <a:ahLst/>
                <a:cxnLst>
                  <a:cxn ang="0">
                    <a:pos x="T0" y="T1"/>
                  </a:cxn>
                  <a:cxn ang="0">
                    <a:pos x="T2" y="T3"/>
                  </a:cxn>
                  <a:cxn ang="0">
                    <a:pos x="T4" y="T5"/>
                  </a:cxn>
                  <a:cxn ang="0">
                    <a:pos x="T6" y="T7"/>
                  </a:cxn>
                </a:cxnLst>
                <a:rect l="0" t="0" r="r" b="b"/>
                <a:pathLst>
                  <a:path w="310" h="46">
                    <a:moveTo>
                      <a:pt x="1" y="46"/>
                    </a:moveTo>
                    <a:lnTo>
                      <a:pt x="310" y="6"/>
                    </a:lnTo>
                    <a:lnTo>
                      <a:pt x="309" y="0"/>
                    </a:lnTo>
                    <a:lnTo>
                      <a:pt x="0" y="3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6" name="Freeform 841">
                <a:extLst>
                  <a:ext uri="{FF2B5EF4-FFF2-40B4-BE49-F238E27FC236}">
                    <a16:creationId xmlns:a16="http://schemas.microsoft.com/office/drawing/2014/main" id="{F32C1E1A-6FCE-4D21-B845-AE8E27DB4187}"/>
                  </a:ext>
                </a:extLst>
              </p:cNvPr>
              <p:cNvSpPr>
                <a:spLocks/>
              </p:cNvSpPr>
              <p:nvPr/>
            </p:nvSpPr>
            <p:spPr bwMode="auto">
              <a:xfrm>
                <a:off x="4467" y="4531"/>
                <a:ext cx="9" cy="4"/>
              </a:xfrm>
              <a:custGeom>
                <a:avLst/>
                <a:gdLst>
                  <a:gd name="T0" fmla="*/ 3 w 15"/>
                  <a:gd name="T1" fmla="*/ 8 h 8"/>
                  <a:gd name="T2" fmla="*/ 11 w 15"/>
                  <a:gd name="T3" fmla="*/ 7 h 8"/>
                  <a:gd name="T4" fmla="*/ 14 w 15"/>
                  <a:gd name="T5" fmla="*/ 3 h 8"/>
                  <a:gd name="T6" fmla="*/ 11 w 15"/>
                  <a:gd name="T7" fmla="*/ 0 h 8"/>
                  <a:gd name="T8" fmla="*/ 3 w 15"/>
                  <a:gd name="T9" fmla="*/ 1 h 8"/>
                  <a:gd name="T10" fmla="*/ 0 w 15"/>
                  <a:gd name="T11" fmla="*/ 5 h 8"/>
                  <a:gd name="T12" fmla="*/ 3 w 15"/>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3" y="8"/>
                    </a:moveTo>
                    <a:lnTo>
                      <a:pt x="11" y="7"/>
                    </a:lnTo>
                    <a:cubicBezTo>
                      <a:pt x="13" y="7"/>
                      <a:pt x="15" y="5"/>
                      <a:pt x="14" y="3"/>
                    </a:cubicBezTo>
                    <a:cubicBezTo>
                      <a:pt x="14" y="2"/>
                      <a:pt x="12" y="0"/>
                      <a:pt x="11" y="0"/>
                    </a:cubicBezTo>
                    <a:lnTo>
                      <a:pt x="3" y="1"/>
                    </a:lnTo>
                    <a:cubicBezTo>
                      <a:pt x="1" y="2"/>
                      <a:pt x="0" y="3"/>
                      <a:pt x="0" y="5"/>
                    </a:cubicBezTo>
                    <a:cubicBezTo>
                      <a:pt x="0" y="7"/>
                      <a:pt x="2" y="8"/>
                      <a:pt x="3"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7" name="Freeform 842">
                <a:extLst>
                  <a:ext uri="{FF2B5EF4-FFF2-40B4-BE49-F238E27FC236}">
                    <a16:creationId xmlns:a16="http://schemas.microsoft.com/office/drawing/2014/main" id="{7F248A2A-23EC-46C8-B1A3-8B13A76AA6D5}"/>
                  </a:ext>
                </a:extLst>
              </p:cNvPr>
              <p:cNvSpPr>
                <a:spLocks/>
              </p:cNvSpPr>
              <p:nvPr/>
            </p:nvSpPr>
            <p:spPr bwMode="auto">
              <a:xfrm>
                <a:off x="4659" y="4838"/>
                <a:ext cx="3" cy="265"/>
              </a:xfrm>
              <a:custGeom>
                <a:avLst/>
                <a:gdLst>
                  <a:gd name="T0" fmla="*/ 6 w 6"/>
                  <a:gd name="T1" fmla="*/ 467 h 467"/>
                  <a:gd name="T2" fmla="*/ 6 w 6"/>
                  <a:gd name="T3" fmla="*/ 0 h 467"/>
                  <a:gd name="T4" fmla="*/ 0 w 6"/>
                  <a:gd name="T5" fmla="*/ 0 h 467"/>
                  <a:gd name="T6" fmla="*/ 0 w 6"/>
                  <a:gd name="T7" fmla="*/ 467 h 467"/>
                </a:gdLst>
                <a:ahLst/>
                <a:cxnLst>
                  <a:cxn ang="0">
                    <a:pos x="T0" y="T1"/>
                  </a:cxn>
                  <a:cxn ang="0">
                    <a:pos x="T2" y="T3"/>
                  </a:cxn>
                  <a:cxn ang="0">
                    <a:pos x="T4" y="T5"/>
                  </a:cxn>
                  <a:cxn ang="0">
                    <a:pos x="T6" y="T7"/>
                  </a:cxn>
                </a:cxnLst>
                <a:rect l="0" t="0" r="r" b="b"/>
                <a:pathLst>
                  <a:path w="6" h="467">
                    <a:moveTo>
                      <a:pt x="6" y="467"/>
                    </a:moveTo>
                    <a:lnTo>
                      <a:pt x="6" y="0"/>
                    </a:lnTo>
                    <a:lnTo>
                      <a:pt x="0" y="0"/>
                    </a:lnTo>
                    <a:lnTo>
                      <a:pt x="0" y="46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8" name="Rectangle 843">
                <a:extLst>
                  <a:ext uri="{FF2B5EF4-FFF2-40B4-BE49-F238E27FC236}">
                    <a16:creationId xmlns:a16="http://schemas.microsoft.com/office/drawing/2014/main" id="{A2E5F762-9A2F-479A-9257-3DD3855A0E22}"/>
                  </a:ext>
                </a:extLst>
              </p:cNvPr>
              <p:cNvSpPr>
                <a:spLocks noChangeArrowheads="1"/>
              </p:cNvSpPr>
              <p:nvPr/>
            </p:nvSpPr>
            <p:spPr bwMode="auto">
              <a:xfrm>
                <a:off x="4760" y="4836"/>
                <a:ext cx="3" cy="26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49" name="Freeform 844">
                <a:extLst>
                  <a:ext uri="{FF2B5EF4-FFF2-40B4-BE49-F238E27FC236}">
                    <a16:creationId xmlns:a16="http://schemas.microsoft.com/office/drawing/2014/main" id="{F51036BB-321D-4839-B793-B59A23E6782B}"/>
                  </a:ext>
                </a:extLst>
              </p:cNvPr>
              <p:cNvSpPr>
                <a:spLocks/>
              </p:cNvSpPr>
              <p:nvPr/>
            </p:nvSpPr>
            <p:spPr bwMode="auto">
              <a:xfrm>
                <a:off x="4922" y="4836"/>
                <a:ext cx="3" cy="258"/>
              </a:xfrm>
              <a:custGeom>
                <a:avLst/>
                <a:gdLst>
                  <a:gd name="T0" fmla="*/ 0 w 6"/>
                  <a:gd name="T1" fmla="*/ 0 h 455"/>
                  <a:gd name="T2" fmla="*/ 0 w 6"/>
                  <a:gd name="T3" fmla="*/ 455 h 455"/>
                  <a:gd name="T4" fmla="*/ 6 w 6"/>
                  <a:gd name="T5" fmla="*/ 455 h 455"/>
                  <a:gd name="T6" fmla="*/ 6 w 6"/>
                  <a:gd name="T7" fmla="*/ 0 h 455"/>
                </a:gdLst>
                <a:ahLst/>
                <a:cxnLst>
                  <a:cxn ang="0">
                    <a:pos x="T0" y="T1"/>
                  </a:cxn>
                  <a:cxn ang="0">
                    <a:pos x="T2" y="T3"/>
                  </a:cxn>
                  <a:cxn ang="0">
                    <a:pos x="T4" y="T5"/>
                  </a:cxn>
                  <a:cxn ang="0">
                    <a:pos x="T6" y="T7"/>
                  </a:cxn>
                </a:cxnLst>
                <a:rect l="0" t="0" r="r" b="b"/>
                <a:pathLst>
                  <a:path w="6" h="455">
                    <a:moveTo>
                      <a:pt x="0" y="0"/>
                    </a:moveTo>
                    <a:lnTo>
                      <a:pt x="0" y="455"/>
                    </a:lnTo>
                    <a:lnTo>
                      <a:pt x="6" y="4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0" name="Freeform 845">
                <a:extLst>
                  <a:ext uri="{FF2B5EF4-FFF2-40B4-BE49-F238E27FC236}">
                    <a16:creationId xmlns:a16="http://schemas.microsoft.com/office/drawing/2014/main" id="{4D293C28-FFB0-4B4B-A309-A73EA2AC7D00}"/>
                  </a:ext>
                </a:extLst>
              </p:cNvPr>
              <p:cNvSpPr>
                <a:spLocks/>
              </p:cNvSpPr>
              <p:nvPr/>
            </p:nvSpPr>
            <p:spPr bwMode="auto">
              <a:xfrm>
                <a:off x="5089" y="4835"/>
                <a:ext cx="3" cy="258"/>
              </a:xfrm>
              <a:custGeom>
                <a:avLst/>
                <a:gdLst>
                  <a:gd name="T0" fmla="*/ 0 w 6"/>
                  <a:gd name="T1" fmla="*/ 0 h 455"/>
                  <a:gd name="T2" fmla="*/ 0 w 6"/>
                  <a:gd name="T3" fmla="*/ 455 h 455"/>
                  <a:gd name="T4" fmla="*/ 6 w 6"/>
                  <a:gd name="T5" fmla="*/ 455 h 455"/>
                  <a:gd name="T6" fmla="*/ 6 w 6"/>
                  <a:gd name="T7" fmla="*/ 0 h 455"/>
                </a:gdLst>
                <a:ahLst/>
                <a:cxnLst>
                  <a:cxn ang="0">
                    <a:pos x="T0" y="T1"/>
                  </a:cxn>
                  <a:cxn ang="0">
                    <a:pos x="T2" y="T3"/>
                  </a:cxn>
                  <a:cxn ang="0">
                    <a:pos x="T4" y="T5"/>
                  </a:cxn>
                  <a:cxn ang="0">
                    <a:pos x="T6" y="T7"/>
                  </a:cxn>
                </a:cxnLst>
                <a:rect l="0" t="0" r="r" b="b"/>
                <a:pathLst>
                  <a:path w="6" h="455">
                    <a:moveTo>
                      <a:pt x="0" y="0"/>
                    </a:moveTo>
                    <a:lnTo>
                      <a:pt x="0" y="455"/>
                    </a:lnTo>
                    <a:lnTo>
                      <a:pt x="6" y="4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1" name="Freeform 846">
                <a:extLst>
                  <a:ext uri="{FF2B5EF4-FFF2-40B4-BE49-F238E27FC236}">
                    <a16:creationId xmlns:a16="http://schemas.microsoft.com/office/drawing/2014/main" id="{46F14226-112D-47D0-B36A-EC1897709460}"/>
                  </a:ext>
                </a:extLst>
              </p:cNvPr>
              <p:cNvSpPr>
                <a:spLocks/>
              </p:cNvSpPr>
              <p:nvPr/>
            </p:nvSpPr>
            <p:spPr bwMode="auto">
              <a:xfrm>
                <a:off x="4109" y="4665"/>
                <a:ext cx="68" cy="10"/>
              </a:xfrm>
              <a:custGeom>
                <a:avLst/>
                <a:gdLst>
                  <a:gd name="T0" fmla="*/ 1 w 119"/>
                  <a:gd name="T1" fmla="*/ 19 h 19"/>
                  <a:gd name="T2" fmla="*/ 119 w 119"/>
                  <a:gd name="T3" fmla="*/ 6 h 19"/>
                  <a:gd name="T4" fmla="*/ 118 w 119"/>
                  <a:gd name="T5" fmla="*/ 0 h 19"/>
                  <a:gd name="T6" fmla="*/ 0 w 119"/>
                  <a:gd name="T7" fmla="*/ 13 h 19"/>
                </a:gdLst>
                <a:ahLst/>
                <a:cxnLst>
                  <a:cxn ang="0">
                    <a:pos x="T0" y="T1"/>
                  </a:cxn>
                  <a:cxn ang="0">
                    <a:pos x="T2" y="T3"/>
                  </a:cxn>
                  <a:cxn ang="0">
                    <a:pos x="T4" y="T5"/>
                  </a:cxn>
                  <a:cxn ang="0">
                    <a:pos x="T6" y="T7"/>
                  </a:cxn>
                </a:cxnLst>
                <a:rect l="0" t="0" r="r" b="b"/>
                <a:pathLst>
                  <a:path w="119" h="19">
                    <a:moveTo>
                      <a:pt x="1" y="19"/>
                    </a:moveTo>
                    <a:lnTo>
                      <a:pt x="119" y="6"/>
                    </a:lnTo>
                    <a:lnTo>
                      <a:pt x="118" y="0"/>
                    </a:lnTo>
                    <a:lnTo>
                      <a:pt x="0" y="1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2" name="Freeform 847">
                <a:extLst>
                  <a:ext uri="{FF2B5EF4-FFF2-40B4-BE49-F238E27FC236}">
                    <a16:creationId xmlns:a16="http://schemas.microsoft.com/office/drawing/2014/main" id="{1F55C912-A6D7-4244-AC0A-D336F4A8DCC6}"/>
                  </a:ext>
                </a:extLst>
              </p:cNvPr>
              <p:cNvSpPr>
                <a:spLocks/>
              </p:cNvSpPr>
              <p:nvPr/>
            </p:nvSpPr>
            <p:spPr bwMode="auto">
              <a:xfrm>
                <a:off x="4124" y="4682"/>
                <a:ext cx="52" cy="8"/>
              </a:xfrm>
              <a:custGeom>
                <a:avLst/>
                <a:gdLst>
                  <a:gd name="T0" fmla="*/ 1 w 92"/>
                  <a:gd name="T1" fmla="*/ 15 h 15"/>
                  <a:gd name="T2" fmla="*/ 92 w 92"/>
                  <a:gd name="T3" fmla="*/ 6 h 15"/>
                  <a:gd name="T4" fmla="*/ 92 w 92"/>
                  <a:gd name="T5" fmla="*/ 0 h 15"/>
                  <a:gd name="T6" fmla="*/ 0 w 92"/>
                  <a:gd name="T7" fmla="*/ 9 h 15"/>
                </a:gdLst>
                <a:ahLst/>
                <a:cxnLst>
                  <a:cxn ang="0">
                    <a:pos x="T0" y="T1"/>
                  </a:cxn>
                  <a:cxn ang="0">
                    <a:pos x="T2" y="T3"/>
                  </a:cxn>
                  <a:cxn ang="0">
                    <a:pos x="T4" y="T5"/>
                  </a:cxn>
                  <a:cxn ang="0">
                    <a:pos x="T6" y="T7"/>
                  </a:cxn>
                </a:cxnLst>
                <a:rect l="0" t="0" r="r" b="b"/>
                <a:pathLst>
                  <a:path w="92" h="15">
                    <a:moveTo>
                      <a:pt x="1" y="15"/>
                    </a:moveTo>
                    <a:lnTo>
                      <a:pt x="92" y="6"/>
                    </a:lnTo>
                    <a:lnTo>
                      <a:pt x="92"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3" name="Freeform 848">
                <a:extLst>
                  <a:ext uri="{FF2B5EF4-FFF2-40B4-BE49-F238E27FC236}">
                    <a16:creationId xmlns:a16="http://schemas.microsoft.com/office/drawing/2014/main" id="{951CE205-CA6F-4B88-B7AC-FDE56B6329C4}"/>
                  </a:ext>
                </a:extLst>
              </p:cNvPr>
              <p:cNvSpPr>
                <a:spLocks/>
              </p:cNvSpPr>
              <p:nvPr/>
            </p:nvSpPr>
            <p:spPr bwMode="auto">
              <a:xfrm>
                <a:off x="4139" y="4698"/>
                <a:ext cx="37" cy="7"/>
              </a:xfrm>
              <a:custGeom>
                <a:avLst/>
                <a:gdLst>
                  <a:gd name="T0" fmla="*/ 1 w 66"/>
                  <a:gd name="T1" fmla="*/ 12 h 12"/>
                  <a:gd name="T2" fmla="*/ 66 w 66"/>
                  <a:gd name="T3" fmla="*/ 7 h 12"/>
                  <a:gd name="T4" fmla="*/ 65 w 66"/>
                  <a:gd name="T5" fmla="*/ 0 h 12"/>
                  <a:gd name="T6" fmla="*/ 0 w 66"/>
                  <a:gd name="T7" fmla="*/ 6 h 12"/>
                </a:gdLst>
                <a:ahLst/>
                <a:cxnLst>
                  <a:cxn ang="0">
                    <a:pos x="T0" y="T1"/>
                  </a:cxn>
                  <a:cxn ang="0">
                    <a:pos x="T2" y="T3"/>
                  </a:cxn>
                  <a:cxn ang="0">
                    <a:pos x="T4" y="T5"/>
                  </a:cxn>
                  <a:cxn ang="0">
                    <a:pos x="T6" y="T7"/>
                  </a:cxn>
                </a:cxnLst>
                <a:rect l="0" t="0" r="r" b="b"/>
                <a:pathLst>
                  <a:path w="66" h="12">
                    <a:moveTo>
                      <a:pt x="1" y="12"/>
                    </a:moveTo>
                    <a:lnTo>
                      <a:pt x="66" y="7"/>
                    </a:lnTo>
                    <a:lnTo>
                      <a:pt x="65"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4" name="Freeform 849">
                <a:extLst>
                  <a:ext uri="{FF2B5EF4-FFF2-40B4-BE49-F238E27FC236}">
                    <a16:creationId xmlns:a16="http://schemas.microsoft.com/office/drawing/2014/main" id="{5CDB7E04-21A1-4857-92A0-2BA950496D12}"/>
                  </a:ext>
                </a:extLst>
              </p:cNvPr>
              <p:cNvSpPr>
                <a:spLocks/>
              </p:cNvSpPr>
              <p:nvPr/>
            </p:nvSpPr>
            <p:spPr bwMode="auto">
              <a:xfrm>
                <a:off x="4151" y="4713"/>
                <a:ext cx="25" cy="5"/>
              </a:xfrm>
              <a:custGeom>
                <a:avLst/>
                <a:gdLst>
                  <a:gd name="T0" fmla="*/ 0 w 45"/>
                  <a:gd name="T1" fmla="*/ 9 h 9"/>
                  <a:gd name="T2" fmla="*/ 45 w 45"/>
                  <a:gd name="T3" fmla="*/ 6 h 9"/>
                  <a:gd name="T4" fmla="*/ 44 w 45"/>
                  <a:gd name="T5" fmla="*/ 0 h 9"/>
                  <a:gd name="T6" fmla="*/ 0 w 45"/>
                  <a:gd name="T7" fmla="*/ 3 h 9"/>
                </a:gdLst>
                <a:ahLst/>
                <a:cxnLst>
                  <a:cxn ang="0">
                    <a:pos x="T0" y="T1"/>
                  </a:cxn>
                  <a:cxn ang="0">
                    <a:pos x="T2" y="T3"/>
                  </a:cxn>
                  <a:cxn ang="0">
                    <a:pos x="T4" y="T5"/>
                  </a:cxn>
                  <a:cxn ang="0">
                    <a:pos x="T6" y="T7"/>
                  </a:cxn>
                </a:cxnLst>
                <a:rect l="0" t="0" r="r" b="b"/>
                <a:pathLst>
                  <a:path w="45" h="9">
                    <a:moveTo>
                      <a:pt x="0" y="9"/>
                    </a:moveTo>
                    <a:lnTo>
                      <a:pt x="45" y="6"/>
                    </a:lnTo>
                    <a:lnTo>
                      <a:pt x="44"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5" name="Freeform 850">
                <a:extLst>
                  <a:ext uri="{FF2B5EF4-FFF2-40B4-BE49-F238E27FC236}">
                    <a16:creationId xmlns:a16="http://schemas.microsoft.com/office/drawing/2014/main" id="{33AF5959-2970-4773-B969-7CC4A2C62687}"/>
                  </a:ext>
                </a:extLst>
              </p:cNvPr>
              <p:cNvSpPr>
                <a:spLocks/>
              </p:cNvSpPr>
              <p:nvPr/>
            </p:nvSpPr>
            <p:spPr bwMode="auto">
              <a:xfrm>
                <a:off x="4187" y="4709"/>
                <a:ext cx="42" cy="7"/>
              </a:xfrm>
              <a:custGeom>
                <a:avLst/>
                <a:gdLst>
                  <a:gd name="T0" fmla="*/ 1 w 75"/>
                  <a:gd name="T1" fmla="*/ 12 h 12"/>
                  <a:gd name="T2" fmla="*/ 75 w 75"/>
                  <a:gd name="T3" fmla="*/ 7 h 12"/>
                  <a:gd name="T4" fmla="*/ 75 w 75"/>
                  <a:gd name="T5" fmla="*/ 0 h 12"/>
                  <a:gd name="T6" fmla="*/ 0 w 75"/>
                  <a:gd name="T7" fmla="*/ 5 h 12"/>
                </a:gdLst>
                <a:ahLst/>
                <a:cxnLst>
                  <a:cxn ang="0">
                    <a:pos x="T0" y="T1"/>
                  </a:cxn>
                  <a:cxn ang="0">
                    <a:pos x="T2" y="T3"/>
                  </a:cxn>
                  <a:cxn ang="0">
                    <a:pos x="T4" y="T5"/>
                  </a:cxn>
                  <a:cxn ang="0">
                    <a:pos x="T6" y="T7"/>
                  </a:cxn>
                </a:cxnLst>
                <a:rect l="0" t="0" r="r" b="b"/>
                <a:pathLst>
                  <a:path w="75" h="12">
                    <a:moveTo>
                      <a:pt x="1" y="12"/>
                    </a:moveTo>
                    <a:lnTo>
                      <a:pt x="75" y="7"/>
                    </a:lnTo>
                    <a:lnTo>
                      <a:pt x="75" y="0"/>
                    </a:lnTo>
                    <a:lnTo>
                      <a:pt x="0"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6" name="Freeform 851">
                <a:extLst>
                  <a:ext uri="{FF2B5EF4-FFF2-40B4-BE49-F238E27FC236}">
                    <a16:creationId xmlns:a16="http://schemas.microsoft.com/office/drawing/2014/main" id="{0B545571-6DC0-4621-8FAF-A1D6C174B7B9}"/>
                  </a:ext>
                </a:extLst>
              </p:cNvPr>
              <p:cNvSpPr>
                <a:spLocks/>
              </p:cNvSpPr>
              <p:nvPr/>
            </p:nvSpPr>
            <p:spPr bwMode="auto">
              <a:xfrm>
                <a:off x="4187" y="4695"/>
                <a:ext cx="27" cy="6"/>
              </a:xfrm>
              <a:custGeom>
                <a:avLst/>
                <a:gdLst>
                  <a:gd name="T0" fmla="*/ 1 w 48"/>
                  <a:gd name="T1" fmla="*/ 10 h 10"/>
                  <a:gd name="T2" fmla="*/ 48 w 48"/>
                  <a:gd name="T3" fmla="*/ 6 h 10"/>
                  <a:gd name="T4" fmla="*/ 48 w 48"/>
                  <a:gd name="T5" fmla="*/ 0 h 10"/>
                  <a:gd name="T6" fmla="*/ 0 w 48"/>
                  <a:gd name="T7" fmla="*/ 4 h 10"/>
                </a:gdLst>
                <a:ahLst/>
                <a:cxnLst>
                  <a:cxn ang="0">
                    <a:pos x="T0" y="T1"/>
                  </a:cxn>
                  <a:cxn ang="0">
                    <a:pos x="T2" y="T3"/>
                  </a:cxn>
                  <a:cxn ang="0">
                    <a:pos x="T4" y="T5"/>
                  </a:cxn>
                  <a:cxn ang="0">
                    <a:pos x="T6" y="T7"/>
                  </a:cxn>
                </a:cxnLst>
                <a:rect l="0" t="0" r="r" b="b"/>
                <a:pathLst>
                  <a:path w="48" h="10">
                    <a:moveTo>
                      <a:pt x="1" y="10"/>
                    </a:moveTo>
                    <a:lnTo>
                      <a:pt x="48" y="6"/>
                    </a:lnTo>
                    <a:lnTo>
                      <a:pt x="48" y="0"/>
                    </a:lnTo>
                    <a:lnTo>
                      <a:pt x="0" y="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7" name="Freeform 852">
                <a:extLst>
                  <a:ext uri="{FF2B5EF4-FFF2-40B4-BE49-F238E27FC236}">
                    <a16:creationId xmlns:a16="http://schemas.microsoft.com/office/drawing/2014/main" id="{A114CC02-F463-48FE-9928-DC0F783005BB}"/>
                  </a:ext>
                </a:extLst>
              </p:cNvPr>
              <p:cNvSpPr>
                <a:spLocks/>
              </p:cNvSpPr>
              <p:nvPr/>
            </p:nvSpPr>
            <p:spPr bwMode="auto">
              <a:xfrm>
                <a:off x="4187" y="4681"/>
                <a:ext cx="11" cy="4"/>
              </a:xfrm>
              <a:custGeom>
                <a:avLst/>
                <a:gdLst>
                  <a:gd name="T0" fmla="*/ 1 w 20"/>
                  <a:gd name="T1" fmla="*/ 8 h 8"/>
                  <a:gd name="T2" fmla="*/ 20 w 20"/>
                  <a:gd name="T3" fmla="*/ 7 h 8"/>
                  <a:gd name="T4" fmla="*/ 19 w 20"/>
                  <a:gd name="T5" fmla="*/ 0 h 8"/>
                  <a:gd name="T6" fmla="*/ 0 w 20"/>
                  <a:gd name="T7" fmla="*/ 1 h 8"/>
                </a:gdLst>
                <a:ahLst/>
                <a:cxnLst>
                  <a:cxn ang="0">
                    <a:pos x="T0" y="T1"/>
                  </a:cxn>
                  <a:cxn ang="0">
                    <a:pos x="T2" y="T3"/>
                  </a:cxn>
                  <a:cxn ang="0">
                    <a:pos x="T4" y="T5"/>
                  </a:cxn>
                  <a:cxn ang="0">
                    <a:pos x="T6" y="T7"/>
                  </a:cxn>
                </a:cxnLst>
                <a:rect l="0" t="0" r="r" b="b"/>
                <a:pathLst>
                  <a:path w="20" h="8">
                    <a:moveTo>
                      <a:pt x="1" y="8"/>
                    </a:moveTo>
                    <a:lnTo>
                      <a:pt x="20" y="7"/>
                    </a:lnTo>
                    <a:lnTo>
                      <a:pt x="1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8" name="Freeform 853">
                <a:extLst>
                  <a:ext uri="{FF2B5EF4-FFF2-40B4-BE49-F238E27FC236}">
                    <a16:creationId xmlns:a16="http://schemas.microsoft.com/office/drawing/2014/main" id="{638D6044-562B-4CCE-BAB6-EAD36D295382}"/>
                  </a:ext>
                </a:extLst>
              </p:cNvPr>
              <p:cNvSpPr>
                <a:spLocks/>
              </p:cNvSpPr>
              <p:nvPr/>
            </p:nvSpPr>
            <p:spPr bwMode="auto">
              <a:xfrm>
                <a:off x="4214" y="4652"/>
                <a:ext cx="76" cy="12"/>
              </a:xfrm>
              <a:custGeom>
                <a:avLst/>
                <a:gdLst>
                  <a:gd name="T0" fmla="*/ 0 w 133"/>
                  <a:gd name="T1" fmla="*/ 21 h 21"/>
                  <a:gd name="T2" fmla="*/ 133 w 133"/>
                  <a:gd name="T3" fmla="*/ 6 h 21"/>
                  <a:gd name="T4" fmla="*/ 132 w 133"/>
                  <a:gd name="T5" fmla="*/ 0 h 21"/>
                  <a:gd name="T6" fmla="*/ 0 w 133"/>
                  <a:gd name="T7" fmla="*/ 15 h 21"/>
                </a:gdLst>
                <a:ahLst/>
                <a:cxnLst>
                  <a:cxn ang="0">
                    <a:pos x="T0" y="T1"/>
                  </a:cxn>
                  <a:cxn ang="0">
                    <a:pos x="T2" y="T3"/>
                  </a:cxn>
                  <a:cxn ang="0">
                    <a:pos x="T4" y="T5"/>
                  </a:cxn>
                  <a:cxn ang="0">
                    <a:pos x="T6" y="T7"/>
                  </a:cxn>
                </a:cxnLst>
                <a:rect l="0" t="0" r="r" b="b"/>
                <a:pathLst>
                  <a:path w="133" h="21">
                    <a:moveTo>
                      <a:pt x="0" y="21"/>
                    </a:moveTo>
                    <a:lnTo>
                      <a:pt x="133" y="6"/>
                    </a:lnTo>
                    <a:lnTo>
                      <a:pt x="132" y="0"/>
                    </a:lnTo>
                    <a:lnTo>
                      <a:pt x="0" y="1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59" name="Freeform 854">
                <a:extLst>
                  <a:ext uri="{FF2B5EF4-FFF2-40B4-BE49-F238E27FC236}">
                    <a16:creationId xmlns:a16="http://schemas.microsoft.com/office/drawing/2014/main" id="{EEC865F2-A588-4ADD-BE80-F4BEBB5C8985}"/>
                  </a:ext>
                </a:extLst>
              </p:cNvPr>
              <p:cNvSpPr>
                <a:spLocks/>
              </p:cNvSpPr>
              <p:nvPr/>
            </p:nvSpPr>
            <p:spPr bwMode="auto">
              <a:xfrm>
                <a:off x="4231" y="4669"/>
                <a:ext cx="59" cy="10"/>
              </a:xfrm>
              <a:custGeom>
                <a:avLst/>
                <a:gdLst>
                  <a:gd name="T0" fmla="*/ 1 w 104"/>
                  <a:gd name="T1" fmla="*/ 17 h 17"/>
                  <a:gd name="T2" fmla="*/ 104 w 104"/>
                  <a:gd name="T3" fmla="*/ 6 h 17"/>
                  <a:gd name="T4" fmla="*/ 103 w 104"/>
                  <a:gd name="T5" fmla="*/ 0 h 17"/>
                  <a:gd name="T6" fmla="*/ 0 w 104"/>
                  <a:gd name="T7" fmla="*/ 11 h 17"/>
                </a:gdLst>
                <a:ahLst/>
                <a:cxnLst>
                  <a:cxn ang="0">
                    <a:pos x="T0" y="T1"/>
                  </a:cxn>
                  <a:cxn ang="0">
                    <a:pos x="T2" y="T3"/>
                  </a:cxn>
                  <a:cxn ang="0">
                    <a:pos x="T4" y="T5"/>
                  </a:cxn>
                  <a:cxn ang="0">
                    <a:pos x="T6" y="T7"/>
                  </a:cxn>
                </a:cxnLst>
                <a:rect l="0" t="0" r="r" b="b"/>
                <a:pathLst>
                  <a:path w="104" h="17">
                    <a:moveTo>
                      <a:pt x="1" y="17"/>
                    </a:moveTo>
                    <a:lnTo>
                      <a:pt x="104" y="6"/>
                    </a:lnTo>
                    <a:lnTo>
                      <a:pt x="103" y="0"/>
                    </a:lnTo>
                    <a:lnTo>
                      <a:pt x="0" y="1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0" name="Freeform 855">
                <a:extLst>
                  <a:ext uri="{FF2B5EF4-FFF2-40B4-BE49-F238E27FC236}">
                    <a16:creationId xmlns:a16="http://schemas.microsoft.com/office/drawing/2014/main" id="{1EA9A0D3-E431-4CD0-BA66-E454AD4F4F73}"/>
                  </a:ext>
                </a:extLst>
              </p:cNvPr>
              <p:cNvSpPr>
                <a:spLocks/>
              </p:cNvSpPr>
              <p:nvPr/>
            </p:nvSpPr>
            <p:spPr bwMode="auto">
              <a:xfrm>
                <a:off x="4248" y="4686"/>
                <a:ext cx="42" cy="8"/>
              </a:xfrm>
              <a:custGeom>
                <a:avLst/>
                <a:gdLst>
                  <a:gd name="T0" fmla="*/ 1 w 74"/>
                  <a:gd name="T1" fmla="*/ 13 h 13"/>
                  <a:gd name="T2" fmla="*/ 74 w 74"/>
                  <a:gd name="T3" fmla="*/ 6 h 13"/>
                  <a:gd name="T4" fmla="*/ 73 w 74"/>
                  <a:gd name="T5" fmla="*/ 0 h 13"/>
                  <a:gd name="T6" fmla="*/ 0 w 74"/>
                  <a:gd name="T7" fmla="*/ 6 h 13"/>
                </a:gdLst>
                <a:ahLst/>
                <a:cxnLst>
                  <a:cxn ang="0">
                    <a:pos x="T0" y="T1"/>
                  </a:cxn>
                  <a:cxn ang="0">
                    <a:pos x="T2" y="T3"/>
                  </a:cxn>
                  <a:cxn ang="0">
                    <a:pos x="T4" y="T5"/>
                  </a:cxn>
                  <a:cxn ang="0">
                    <a:pos x="T6" y="T7"/>
                  </a:cxn>
                </a:cxnLst>
                <a:rect l="0" t="0" r="r" b="b"/>
                <a:pathLst>
                  <a:path w="74" h="13">
                    <a:moveTo>
                      <a:pt x="1" y="13"/>
                    </a:moveTo>
                    <a:lnTo>
                      <a:pt x="74" y="6"/>
                    </a:lnTo>
                    <a:lnTo>
                      <a:pt x="73"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1" name="Freeform 856">
                <a:extLst>
                  <a:ext uri="{FF2B5EF4-FFF2-40B4-BE49-F238E27FC236}">
                    <a16:creationId xmlns:a16="http://schemas.microsoft.com/office/drawing/2014/main" id="{9F9324EA-6104-45E7-A376-58808C284CAD}"/>
                  </a:ext>
                </a:extLst>
              </p:cNvPr>
              <p:cNvSpPr>
                <a:spLocks/>
              </p:cNvSpPr>
              <p:nvPr/>
            </p:nvSpPr>
            <p:spPr bwMode="auto">
              <a:xfrm>
                <a:off x="4303" y="4696"/>
                <a:ext cx="39" cy="7"/>
              </a:xfrm>
              <a:custGeom>
                <a:avLst/>
                <a:gdLst>
                  <a:gd name="T0" fmla="*/ 1 w 69"/>
                  <a:gd name="T1" fmla="*/ 12 h 12"/>
                  <a:gd name="T2" fmla="*/ 69 w 69"/>
                  <a:gd name="T3" fmla="*/ 7 h 12"/>
                  <a:gd name="T4" fmla="*/ 68 w 69"/>
                  <a:gd name="T5" fmla="*/ 0 h 12"/>
                  <a:gd name="T6" fmla="*/ 0 w 69"/>
                  <a:gd name="T7" fmla="*/ 6 h 12"/>
                </a:gdLst>
                <a:ahLst/>
                <a:cxnLst>
                  <a:cxn ang="0">
                    <a:pos x="T0" y="T1"/>
                  </a:cxn>
                  <a:cxn ang="0">
                    <a:pos x="T2" y="T3"/>
                  </a:cxn>
                  <a:cxn ang="0">
                    <a:pos x="T4" y="T5"/>
                  </a:cxn>
                  <a:cxn ang="0">
                    <a:pos x="T6" y="T7"/>
                  </a:cxn>
                </a:cxnLst>
                <a:rect l="0" t="0" r="r" b="b"/>
                <a:pathLst>
                  <a:path w="69" h="12">
                    <a:moveTo>
                      <a:pt x="1" y="12"/>
                    </a:moveTo>
                    <a:lnTo>
                      <a:pt x="69" y="7"/>
                    </a:lnTo>
                    <a:lnTo>
                      <a:pt x="68"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2" name="Freeform 857">
                <a:extLst>
                  <a:ext uri="{FF2B5EF4-FFF2-40B4-BE49-F238E27FC236}">
                    <a16:creationId xmlns:a16="http://schemas.microsoft.com/office/drawing/2014/main" id="{01A37249-1B1B-4372-94EE-AA56DB0D7CA6}"/>
                  </a:ext>
                </a:extLst>
              </p:cNvPr>
              <p:cNvSpPr>
                <a:spLocks/>
              </p:cNvSpPr>
              <p:nvPr/>
            </p:nvSpPr>
            <p:spPr bwMode="auto">
              <a:xfrm>
                <a:off x="4302" y="4682"/>
                <a:ext cx="27" cy="6"/>
              </a:xfrm>
              <a:custGeom>
                <a:avLst/>
                <a:gdLst>
                  <a:gd name="T0" fmla="*/ 1 w 48"/>
                  <a:gd name="T1" fmla="*/ 10 h 10"/>
                  <a:gd name="T2" fmla="*/ 48 w 48"/>
                  <a:gd name="T3" fmla="*/ 6 h 10"/>
                  <a:gd name="T4" fmla="*/ 47 w 48"/>
                  <a:gd name="T5" fmla="*/ 0 h 10"/>
                  <a:gd name="T6" fmla="*/ 0 w 48"/>
                  <a:gd name="T7" fmla="*/ 4 h 10"/>
                </a:gdLst>
                <a:ahLst/>
                <a:cxnLst>
                  <a:cxn ang="0">
                    <a:pos x="T0" y="T1"/>
                  </a:cxn>
                  <a:cxn ang="0">
                    <a:pos x="T2" y="T3"/>
                  </a:cxn>
                  <a:cxn ang="0">
                    <a:pos x="T4" y="T5"/>
                  </a:cxn>
                  <a:cxn ang="0">
                    <a:pos x="T6" y="T7"/>
                  </a:cxn>
                </a:cxnLst>
                <a:rect l="0" t="0" r="r" b="b"/>
                <a:pathLst>
                  <a:path w="48" h="10">
                    <a:moveTo>
                      <a:pt x="1" y="10"/>
                    </a:moveTo>
                    <a:lnTo>
                      <a:pt x="48" y="6"/>
                    </a:lnTo>
                    <a:lnTo>
                      <a:pt x="47" y="0"/>
                    </a:lnTo>
                    <a:lnTo>
                      <a:pt x="0" y="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3" name="Freeform 858">
                <a:extLst>
                  <a:ext uri="{FF2B5EF4-FFF2-40B4-BE49-F238E27FC236}">
                    <a16:creationId xmlns:a16="http://schemas.microsoft.com/office/drawing/2014/main" id="{FADCE7AF-ACC0-435F-80EA-402A16D8E58B}"/>
                  </a:ext>
                </a:extLst>
              </p:cNvPr>
              <p:cNvSpPr>
                <a:spLocks/>
              </p:cNvSpPr>
              <p:nvPr/>
            </p:nvSpPr>
            <p:spPr bwMode="auto">
              <a:xfrm>
                <a:off x="4300" y="4668"/>
                <a:ext cx="14" cy="4"/>
              </a:xfrm>
              <a:custGeom>
                <a:avLst/>
                <a:gdLst>
                  <a:gd name="T0" fmla="*/ 1 w 24"/>
                  <a:gd name="T1" fmla="*/ 8 h 8"/>
                  <a:gd name="T2" fmla="*/ 24 w 24"/>
                  <a:gd name="T3" fmla="*/ 7 h 8"/>
                  <a:gd name="T4" fmla="*/ 23 w 24"/>
                  <a:gd name="T5" fmla="*/ 0 h 8"/>
                  <a:gd name="T6" fmla="*/ 0 w 24"/>
                  <a:gd name="T7" fmla="*/ 1 h 8"/>
                </a:gdLst>
                <a:ahLst/>
                <a:cxnLst>
                  <a:cxn ang="0">
                    <a:pos x="T0" y="T1"/>
                  </a:cxn>
                  <a:cxn ang="0">
                    <a:pos x="T2" y="T3"/>
                  </a:cxn>
                  <a:cxn ang="0">
                    <a:pos x="T4" y="T5"/>
                  </a:cxn>
                  <a:cxn ang="0">
                    <a:pos x="T6" y="T7"/>
                  </a:cxn>
                </a:cxnLst>
                <a:rect l="0" t="0" r="r" b="b"/>
                <a:pathLst>
                  <a:path w="24" h="8">
                    <a:moveTo>
                      <a:pt x="1" y="8"/>
                    </a:moveTo>
                    <a:lnTo>
                      <a:pt x="24"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4" name="Freeform 859">
                <a:extLst>
                  <a:ext uri="{FF2B5EF4-FFF2-40B4-BE49-F238E27FC236}">
                    <a16:creationId xmlns:a16="http://schemas.microsoft.com/office/drawing/2014/main" id="{415F3DF0-A83E-4AF8-87DC-3A9D5AD6F184}"/>
                  </a:ext>
                </a:extLst>
              </p:cNvPr>
              <p:cNvSpPr>
                <a:spLocks/>
              </p:cNvSpPr>
              <p:nvPr/>
            </p:nvSpPr>
            <p:spPr bwMode="auto">
              <a:xfrm>
                <a:off x="4330" y="4641"/>
                <a:ext cx="54" cy="10"/>
              </a:xfrm>
              <a:custGeom>
                <a:avLst/>
                <a:gdLst>
                  <a:gd name="T0" fmla="*/ 1 w 94"/>
                  <a:gd name="T1" fmla="*/ 16 h 16"/>
                  <a:gd name="T2" fmla="*/ 94 w 94"/>
                  <a:gd name="T3" fmla="*/ 7 h 16"/>
                  <a:gd name="T4" fmla="*/ 93 w 94"/>
                  <a:gd name="T5" fmla="*/ 0 h 16"/>
                  <a:gd name="T6" fmla="*/ 0 w 94"/>
                  <a:gd name="T7" fmla="*/ 10 h 16"/>
                </a:gdLst>
                <a:ahLst/>
                <a:cxnLst>
                  <a:cxn ang="0">
                    <a:pos x="T0" y="T1"/>
                  </a:cxn>
                  <a:cxn ang="0">
                    <a:pos x="T2" y="T3"/>
                  </a:cxn>
                  <a:cxn ang="0">
                    <a:pos x="T4" y="T5"/>
                  </a:cxn>
                  <a:cxn ang="0">
                    <a:pos x="T6" y="T7"/>
                  </a:cxn>
                </a:cxnLst>
                <a:rect l="0" t="0" r="r" b="b"/>
                <a:pathLst>
                  <a:path w="94" h="16">
                    <a:moveTo>
                      <a:pt x="1" y="16"/>
                    </a:moveTo>
                    <a:lnTo>
                      <a:pt x="94" y="7"/>
                    </a:lnTo>
                    <a:lnTo>
                      <a:pt x="93"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5" name="Freeform 860">
                <a:extLst>
                  <a:ext uri="{FF2B5EF4-FFF2-40B4-BE49-F238E27FC236}">
                    <a16:creationId xmlns:a16="http://schemas.microsoft.com/office/drawing/2014/main" id="{86D1C652-E4A6-4FBD-9498-F30DD0E4A9C0}"/>
                  </a:ext>
                </a:extLst>
              </p:cNvPr>
              <p:cNvSpPr>
                <a:spLocks/>
              </p:cNvSpPr>
              <p:nvPr/>
            </p:nvSpPr>
            <p:spPr bwMode="auto">
              <a:xfrm>
                <a:off x="4343" y="4658"/>
                <a:ext cx="46" cy="8"/>
              </a:xfrm>
              <a:custGeom>
                <a:avLst/>
                <a:gdLst>
                  <a:gd name="T0" fmla="*/ 0 w 81"/>
                  <a:gd name="T1" fmla="*/ 13 h 13"/>
                  <a:gd name="T2" fmla="*/ 81 w 81"/>
                  <a:gd name="T3" fmla="*/ 6 h 13"/>
                  <a:gd name="T4" fmla="*/ 81 w 81"/>
                  <a:gd name="T5" fmla="*/ 0 h 13"/>
                  <a:gd name="T6" fmla="*/ 0 w 81"/>
                  <a:gd name="T7" fmla="*/ 7 h 13"/>
                </a:gdLst>
                <a:ahLst/>
                <a:cxnLst>
                  <a:cxn ang="0">
                    <a:pos x="T0" y="T1"/>
                  </a:cxn>
                  <a:cxn ang="0">
                    <a:pos x="T2" y="T3"/>
                  </a:cxn>
                  <a:cxn ang="0">
                    <a:pos x="T4" y="T5"/>
                  </a:cxn>
                  <a:cxn ang="0">
                    <a:pos x="T6" y="T7"/>
                  </a:cxn>
                </a:cxnLst>
                <a:rect l="0" t="0" r="r" b="b"/>
                <a:pathLst>
                  <a:path w="81" h="13">
                    <a:moveTo>
                      <a:pt x="0" y="13"/>
                    </a:moveTo>
                    <a:lnTo>
                      <a:pt x="81" y="6"/>
                    </a:lnTo>
                    <a:lnTo>
                      <a:pt x="81"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6" name="Freeform 861">
                <a:extLst>
                  <a:ext uri="{FF2B5EF4-FFF2-40B4-BE49-F238E27FC236}">
                    <a16:creationId xmlns:a16="http://schemas.microsoft.com/office/drawing/2014/main" id="{64B0BAEB-58BA-436C-BD20-95DBCD06269C}"/>
                  </a:ext>
                </a:extLst>
              </p:cNvPr>
              <p:cNvSpPr>
                <a:spLocks/>
              </p:cNvSpPr>
              <p:nvPr/>
            </p:nvSpPr>
            <p:spPr bwMode="auto">
              <a:xfrm>
                <a:off x="4356" y="4676"/>
                <a:ext cx="28" cy="6"/>
              </a:xfrm>
              <a:custGeom>
                <a:avLst/>
                <a:gdLst>
                  <a:gd name="T0" fmla="*/ 48 w 49"/>
                  <a:gd name="T1" fmla="*/ 0 h 11"/>
                  <a:gd name="T2" fmla="*/ 10 w 49"/>
                  <a:gd name="T3" fmla="*/ 3 h 11"/>
                  <a:gd name="T4" fmla="*/ 0 w 49"/>
                  <a:gd name="T5" fmla="*/ 4 h 11"/>
                  <a:gd name="T6" fmla="*/ 0 w 49"/>
                  <a:gd name="T7" fmla="*/ 11 h 11"/>
                  <a:gd name="T8" fmla="*/ 11 w 49"/>
                  <a:gd name="T9" fmla="*/ 9 h 11"/>
                  <a:gd name="T10" fmla="*/ 49 w 49"/>
                  <a:gd name="T11" fmla="*/ 6 h 11"/>
                  <a:gd name="T12" fmla="*/ 48 w 4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9" h="11">
                    <a:moveTo>
                      <a:pt x="48" y="0"/>
                    </a:moveTo>
                    <a:lnTo>
                      <a:pt x="10" y="3"/>
                    </a:lnTo>
                    <a:lnTo>
                      <a:pt x="0" y="4"/>
                    </a:lnTo>
                    <a:lnTo>
                      <a:pt x="0" y="11"/>
                    </a:lnTo>
                    <a:lnTo>
                      <a:pt x="11" y="9"/>
                    </a:lnTo>
                    <a:lnTo>
                      <a:pt x="49" y="6"/>
                    </a:lnTo>
                    <a:lnTo>
                      <a:pt x="4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7" name="Freeform 862">
                <a:extLst>
                  <a:ext uri="{FF2B5EF4-FFF2-40B4-BE49-F238E27FC236}">
                    <a16:creationId xmlns:a16="http://schemas.microsoft.com/office/drawing/2014/main" id="{9520C3E9-8755-47A9-A040-42B989B36C70}"/>
                  </a:ext>
                </a:extLst>
              </p:cNvPr>
              <p:cNvSpPr>
                <a:spLocks/>
              </p:cNvSpPr>
              <p:nvPr/>
            </p:nvSpPr>
            <p:spPr bwMode="auto">
              <a:xfrm>
                <a:off x="4186" y="4664"/>
                <a:ext cx="105" cy="60"/>
              </a:xfrm>
              <a:custGeom>
                <a:avLst/>
                <a:gdLst>
                  <a:gd name="T0" fmla="*/ 0 w 185"/>
                  <a:gd name="T1" fmla="*/ 5 h 105"/>
                  <a:gd name="T2" fmla="*/ 91 w 185"/>
                  <a:gd name="T3" fmla="*/ 105 h 105"/>
                  <a:gd name="T4" fmla="*/ 107 w 185"/>
                  <a:gd name="T5" fmla="*/ 103 h 105"/>
                  <a:gd name="T6" fmla="*/ 133 w 185"/>
                  <a:gd name="T7" fmla="*/ 75 h 105"/>
                  <a:gd name="T8" fmla="*/ 185 w 185"/>
                  <a:gd name="T9" fmla="*/ 71 h 105"/>
                  <a:gd name="T10" fmla="*/ 185 w 185"/>
                  <a:gd name="T11" fmla="*/ 64 h 105"/>
                  <a:gd name="T12" fmla="*/ 130 w 185"/>
                  <a:gd name="T13" fmla="*/ 68 h 105"/>
                  <a:gd name="T14" fmla="*/ 104 w 185"/>
                  <a:gd name="T15" fmla="*/ 97 h 105"/>
                  <a:gd name="T16" fmla="*/ 93 w 185"/>
                  <a:gd name="T17" fmla="*/ 98 h 105"/>
                  <a:gd name="T18" fmla="*/ 5 w 185"/>
                  <a:gd name="T19" fmla="*/ 0 h 105"/>
                  <a:gd name="T20" fmla="*/ 0 w 185"/>
                  <a:gd name="T21" fmla="*/ 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05">
                    <a:moveTo>
                      <a:pt x="0" y="5"/>
                    </a:moveTo>
                    <a:lnTo>
                      <a:pt x="91" y="105"/>
                    </a:lnTo>
                    <a:lnTo>
                      <a:pt x="107" y="103"/>
                    </a:lnTo>
                    <a:lnTo>
                      <a:pt x="133" y="75"/>
                    </a:lnTo>
                    <a:lnTo>
                      <a:pt x="185" y="71"/>
                    </a:lnTo>
                    <a:lnTo>
                      <a:pt x="185" y="64"/>
                    </a:lnTo>
                    <a:lnTo>
                      <a:pt x="130" y="68"/>
                    </a:lnTo>
                    <a:lnTo>
                      <a:pt x="104" y="97"/>
                    </a:lnTo>
                    <a:lnTo>
                      <a:pt x="93" y="98"/>
                    </a:lnTo>
                    <a:lnTo>
                      <a:pt x="5"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8" name="Freeform 863">
                <a:extLst>
                  <a:ext uri="{FF2B5EF4-FFF2-40B4-BE49-F238E27FC236}">
                    <a16:creationId xmlns:a16="http://schemas.microsoft.com/office/drawing/2014/main" id="{D3D89E3F-017A-43A8-8C3D-4DCC12ABE016}"/>
                  </a:ext>
                </a:extLst>
              </p:cNvPr>
              <p:cNvSpPr>
                <a:spLocks/>
              </p:cNvSpPr>
              <p:nvPr/>
            </p:nvSpPr>
            <p:spPr bwMode="auto">
              <a:xfrm>
                <a:off x="4198" y="4644"/>
                <a:ext cx="63" cy="62"/>
              </a:xfrm>
              <a:custGeom>
                <a:avLst/>
                <a:gdLst>
                  <a:gd name="T0" fmla="*/ 0 w 112"/>
                  <a:gd name="T1" fmla="*/ 4 h 110"/>
                  <a:gd name="T2" fmla="*/ 108 w 112"/>
                  <a:gd name="T3" fmla="*/ 110 h 110"/>
                  <a:gd name="T4" fmla="*/ 112 w 112"/>
                  <a:gd name="T5" fmla="*/ 105 h 110"/>
                  <a:gd name="T6" fmla="*/ 4 w 112"/>
                  <a:gd name="T7" fmla="*/ 0 h 110"/>
                </a:gdLst>
                <a:ahLst/>
                <a:cxnLst>
                  <a:cxn ang="0">
                    <a:pos x="T0" y="T1"/>
                  </a:cxn>
                  <a:cxn ang="0">
                    <a:pos x="T2" y="T3"/>
                  </a:cxn>
                  <a:cxn ang="0">
                    <a:pos x="T4" y="T5"/>
                  </a:cxn>
                  <a:cxn ang="0">
                    <a:pos x="T6" y="T7"/>
                  </a:cxn>
                </a:cxnLst>
                <a:rect l="0" t="0" r="r" b="b"/>
                <a:pathLst>
                  <a:path w="112" h="110">
                    <a:moveTo>
                      <a:pt x="0" y="4"/>
                    </a:moveTo>
                    <a:lnTo>
                      <a:pt x="108" y="110"/>
                    </a:lnTo>
                    <a:lnTo>
                      <a:pt x="112" y="105"/>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69" name="Freeform 864">
                <a:extLst>
                  <a:ext uri="{FF2B5EF4-FFF2-40B4-BE49-F238E27FC236}">
                    <a16:creationId xmlns:a16="http://schemas.microsoft.com/office/drawing/2014/main" id="{B764F2CD-219B-4D6E-A278-5DC3A841E0B1}"/>
                  </a:ext>
                </a:extLst>
              </p:cNvPr>
              <p:cNvSpPr>
                <a:spLocks/>
              </p:cNvSpPr>
              <p:nvPr/>
            </p:nvSpPr>
            <p:spPr bwMode="auto">
              <a:xfrm>
                <a:off x="4186" y="4656"/>
                <a:ext cx="61" cy="66"/>
              </a:xfrm>
              <a:custGeom>
                <a:avLst/>
                <a:gdLst>
                  <a:gd name="T0" fmla="*/ 108 w 108"/>
                  <a:gd name="T1" fmla="*/ 112 h 116"/>
                  <a:gd name="T2" fmla="*/ 5 w 108"/>
                  <a:gd name="T3" fmla="*/ 0 h 116"/>
                  <a:gd name="T4" fmla="*/ 0 w 108"/>
                  <a:gd name="T5" fmla="*/ 4 h 116"/>
                  <a:gd name="T6" fmla="*/ 103 w 108"/>
                  <a:gd name="T7" fmla="*/ 116 h 116"/>
                </a:gdLst>
                <a:ahLst/>
                <a:cxnLst>
                  <a:cxn ang="0">
                    <a:pos x="T0" y="T1"/>
                  </a:cxn>
                  <a:cxn ang="0">
                    <a:pos x="T2" y="T3"/>
                  </a:cxn>
                  <a:cxn ang="0">
                    <a:pos x="T4" y="T5"/>
                  </a:cxn>
                  <a:cxn ang="0">
                    <a:pos x="T6" y="T7"/>
                  </a:cxn>
                </a:cxnLst>
                <a:rect l="0" t="0" r="r" b="b"/>
                <a:pathLst>
                  <a:path w="108" h="116">
                    <a:moveTo>
                      <a:pt x="108" y="112"/>
                    </a:moveTo>
                    <a:lnTo>
                      <a:pt x="5" y="0"/>
                    </a:lnTo>
                    <a:lnTo>
                      <a:pt x="0" y="4"/>
                    </a:lnTo>
                    <a:lnTo>
                      <a:pt x="103" y="11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0" name="Freeform 865">
                <a:extLst>
                  <a:ext uri="{FF2B5EF4-FFF2-40B4-BE49-F238E27FC236}">
                    <a16:creationId xmlns:a16="http://schemas.microsoft.com/office/drawing/2014/main" id="{044F6FC4-EF99-4CDD-880B-64FE26994A09}"/>
                  </a:ext>
                </a:extLst>
              </p:cNvPr>
              <p:cNvSpPr>
                <a:spLocks/>
              </p:cNvSpPr>
              <p:nvPr/>
            </p:nvSpPr>
            <p:spPr bwMode="auto">
              <a:xfrm>
                <a:off x="4300" y="4653"/>
                <a:ext cx="76" cy="60"/>
              </a:xfrm>
              <a:custGeom>
                <a:avLst/>
                <a:gdLst>
                  <a:gd name="T0" fmla="*/ 0 w 133"/>
                  <a:gd name="T1" fmla="*/ 5 h 106"/>
                  <a:gd name="T2" fmla="*/ 92 w 133"/>
                  <a:gd name="T3" fmla="*/ 106 h 106"/>
                  <a:gd name="T4" fmla="*/ 108 w 133"/>
                  <a:gd name="T5" fmla="*/ 106 h 106"/>
                  <a:gd name="T6" fmla="*/ 122 w 133"/>
                  <a:gd name="T7" fmla="*/ 75 h 106"/>
                  <a:gd name="T8" fmla="*/ 133 w 133"/>
                  <a:gd name="T9" fmla="*/ 74 h 106"/>
                  <a:gd name="T10" fmla="*/ 133 w 133"/>
                  <a:gd name="T11" fmla="*/ 67 h 106"/>
                  <a:gd name="T12" fmla="*/ 117 w 133"/>
                  <a:gd name="T13" fmla="*/ 69 h 106"/>
                  <a:gd name="T14" fmla="*/ 104 w 133"/>
                  <a:gd name="T15" fmla="*/ 99 h 106"/>
                  <a:gd name="T16" fmla="*/ 95 w 133"/>
                  <a:gd name="T17" fmla="*/ 99 h 106"/>
                  <a:gd name="T18" fmla="*/ 4 w 133"/>
                  <a:gd name="T19" fmla="*/ 0 h 106"/>
                  <a:gd name="T20" fmla="*/ 0 w 133"/>
                  <a:gd name="T21" fmla="*/ 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06">
                    <a:moveTo>
                      <a:pt x="0" y="5"/>
                    </a:moveTo>
                    <a:lnTo>
                      <a:pt x="92" y="106"/>
                    </a:lnTo>
                    <a:lnTo>
                      <a:pt x="108" y="106"/>
                    </a:lnTo>
                    <a:lnTo>
                      <a:pt x="122" y="75"/>
                    </a:lnTo>
                    <a:lnTo>
                      <a:pt x="133" y="74"/>
                    </a:lnTo>
                    <a:lnTo>
                      <a:pt x="133" y="67"/>
                    </a:lnTo>
                    <a:lnTo>
                      <a:pt x="117" y="69"/>
                    </a:lnTo>
                    <a:lnTo>
                      <a:pt x="104" y="99"/>
                    </a:lnTo>
                    <a:lnTo>
                      <a:pt x="95" y="99"/>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1" name="Freeform 866">
                <a:extLst>
                  <a:ext uri="{FF2B5EF4-FFF2-40B4-BE49-F238E27FC236}">
                    <a16:creationId xmlns:a16="http://schemas.microsoft.com/office/drawing/2014/main" id="{8AF58ECE-FCBD-457B-986D-442E51A4D697}"/>
                  </a:ext>
                </a:extLst>
              </p:cNvPr>
              <p:cNvSpPr>
                <a:spLocks/>
              </p:cNvSpPr>
              <p:nvPr/>
            </p:nvSpPr>
            <p:spPr bwMode="auto">
              <a:xfrm>
                <a:off x="4313" y="4631"/>
                <a:ext cx="56" cy="64"/>
              </a:xfrm>
              <a:custGeom>
                <a:avLst/>
                <a:gdLst>
                  <a:gd name="T0" fmla="*/ 0 w 99"/>
                  <a:gd name="T1" fmla="*/ 5 h 113"/>
                  <a:gd name="T2" fmla="*/ 94 w 99"/>
                  <a:gd name="T3" fmla="*/ 113 h 113"/>
                  <a:gd name="T4" fmla="*/ 99 w 99"/>
                  <a:gd name="T5" fmla="*/ 108 h 113"/>
                  <a:gd name="T6" fmla="*/ 4 w 99"/>
                  <a:gd name="T7" fmla="*/ 0 h 113"/>
                </a:gdLst>
                <a:ahLst/>
                <a:cxnLst>
                  <a:cxn ang="0">
                    <a:pos x="T0" y="T1"/>
                  </a:cxn>
                  <a:cxn ang="0">
                    <a:pos x="T2" y="T3"/>
                  </a:cxn>
                  <a:cxn ang="0">
                    <a:pos x="T4" y="T5"/>
                  </a:cxn>
                  <a:cxn ang="0">
                    <a:pos x="T6" y="T7"/>
                  </a:cxn>
                </a:cxnLst>
                <a:rect l="0" t="0" r="r" b="b"/>
                <a:pathLst>
                  <a:path w="99" h="113">
                    <a:moveTo>
                      <a:pt x="0" y="5"/>
                    </a:moveTo>
                    <a:lnTo>
                      <a:pt x="94" y="113"/>
                    </a:lnTo>
                    <a:lnTo>
                      <a:pt x="99" y="108"/>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2" name="Freeform 867">
                <a:extLst>
                  <a:ext uri="{FF2B5EF4-FFF2-40B4-BE49-F238E27FC236}">
                    <a16:creationId xmlns:a16="http://schemas.microsoft.com/office/drawing/2014/main" id="{8216AF13-C59D-49B6-A766-2FA36B22E294}"/>
                  </a:ext>
                </a:extLst>
              </p:cNvPr>
              <p:cNvSpPr>
                <a:spLocks/>
              </p:cNvSpPr>
              <p:nvPr/>
            </p:nvSpPr>
            <p:spPr bwMode="auto">
              <a:xfrm>
                <a:off x="4301" y="4647"/>
                <a:ext cx="61" cy="66"/>
              </a:xfrm>
              <a:custGeom>
                <a:avLst/>
                <a:gdLst>
                  <a:gd name="T0" fmla="*/ 107 w 107"/>
                  <a:gd name="T1" fmla="*/ 112 h 117"/>
                  <a:gd name="T2" fmla="*/ 5 w 107"/>
                  <a:gd name="T3" fmla="*/ 0 h 117"/>
                  <a:gd name="T4" fmla="*/ 0 w 107"/>
                  <a:gd name="T5" fmla="*/ 5 h 117"/>
                  <a:gd name="T6" fmla="*/ 103 w 107"/>
                  <a:gd name="T7" fmla="*/ 117 h 117"/>
                </a:gdLst>
                <a:ahLst/>
                <a:cxnLst>
                  <a:cxn ang="0">
                    <a:pos x="T0" y="T1"/>
                  </a:cxn>
                  <a:cxn ang="0">
                    <a:pos x="T2" y="T3"/>
                  </a:cxn>
                  <a:cxn ang="0">
                    <a:pos x="T4" y="T5"/>
                  </a:cxn>
                  <a:cxn ang="0">
                    <a:pos x="T6" y="T7"/>
                  </a:cxn>
                </a:cxnLst>
                <a:rect l="0" t="0" r="r" b="b"/>
                <a:pathLst>
                  <a:path w="107" h="117">
                    <a:moveTo>
                      <a:pt x="107" y="112"/>
                    </a:moveTo>
                    <a:lnTo>
                      <a:pt x="5" y="0"/>
                    </a:lnTo>
                    <a:lnTo>
                      <a:pt x="0" y="5"/>
                    </a:lnTo>
                    <a:lnTo>
                      <a:pt x="103" y="11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3" name="Freeform 868">
                <a:extLst>
                  <a:ext uri="{FF2B5EF4-FFF2-40B4-BE49-F238E27FC236}">
                    <a16:creationId xmlns:a16="http://schemas.microsoft.com/office/drawing/2014/main" id="{FF272924-12BD-440F-94FC-DAE871FDE2A1}"/>
                  </a:ext>
                </a:extLst>
              </p:cNvPr>
              <p:cNvSpPr>
                <a:spLocks/>
              </p:cNvSpPr>
              <p:nvPr/>
            </p:nvSpPr>
            <p:spPr bwMode="auto">
              <a:xfrm>
                <a:off x="4388" y="4692"/>
                <a:ext cx="12" cy="4"/>
              </a:xfrm>
              <a:custGeom>
                <a:avLst/>
                <a:gdLst>
                  <a:gd name="T0" fmla="*/ 0 w 20"/>
                  <a:gd name="T1" fmla="*/ 7 h 7"/>
                  <a:gd name="T2" fmla="*/ 20 w 20"/>
                  <a:gd name="T3" fmla="*/ 7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7"/>
                    </a:moveTo>
                    <a:lnTo>
                      <a:pt x="20" y="7"/>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4" name="Freeform 869">
                <a:extLst>
                  <a:ext uri="{FF2B5EF4-FFF2-40B4-BE49-F238E27FC236}">
                    <a16:creationId xmlns:a16="http://schemas.microsoft.com/office/drawing/2014/main" id="{489A8CF8-93DF-4C0D-B64E-324929339A76}"/>
                  </a:ext>
                </a:extLst>
              </p:cNvPr>
              <p:cNvSpPr>
                <a:spLocks/>
              </p:cNvSpPr>
              <p:nvPr/>
            </p:nvSpPr>
            <p:spPr bwMode="auto">
              <a:xfrm>
                <a:off x="4427" y="4687"/>
                <a:ext cx="39" cy="7"/>
              </a:xfrm>
              <a:custGeom>
                <a:avLst/>
                <a:gdLst>
                  <a:gd name="T0" fmla="*/ 1 w 70"/>
                  <a:gd name="T1" fmla="*/ 12 h 12"/>
                  <a:gd name="T2" fmla="*/ 70 w 70"/>
                  <a:gd name="T3" fmla="*/ 6 h 12"/>
                  <a:gd name="T4" fmla="*/ 69 w 70"/>
                  <a:gd name="T5" fmla="*/ 0 h 12"/>
                  <a:gd name="T6" fmla="*/ 0 w 70"/>
                  <a:gd name="T7" fmla="*/ 5 h 12"/>
                </a:gdLst>
                <a:ahLst/>
                <a:cxnLst>
                  <a:cxn ang="0">
                    <a:pos x="T0" y="T1"/>
                  </a:cxn>
                  <a:cxn ang="0">
                    <a:pos x="T2" y="T3"/>
                  </a:cxn>
                  <a:cxn ang="0">
                    <a:pos x="T4" y="T5"/>
                  </a:cxn>
                  <a:cxn ang="0">
                    <a:pos x="T6" y="T7"/>
                  </a:cxn>
                </a:cxnLst>
                <a:rect l="0" t="0" r="r" b="b"/>
                <a:pathLst>
                  <a:path w="70" h="12">
                    <a:moveTo>
                      <a:pt x="1" y="12"/>
                    </a:moveTo>
                    <a:lnTo>
                      <a:pt x="70" y="6"/>
                    </a:lnTo>
                    <a:lnTo>
                      <a:pt x="69" y="0"/>
                    </a:lnTo>
                    <a:lnTo>
                      <a:pt x="0"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5" name="Freeform 870">
                <a:extLst>
                  <a:ext uri="{FF2B5EF4-FFF2-40B4-BE49-F238E27FC236}">
                    <a16:creationId xmlns:a16="http://schemas.microsoft.com/office/drawing/2014/main" id="{63147F75-BC8A-4541-BD72-9A90E3A82043}"/>
                  </a:ext>
                </a:extLst>
              </p:cNvPr>
              <p:cNvSpPr>
                <a:spLocks/>
              </p:cNvSpPr>
              <p:nvPr/>
            </p:nvSpPr>
            <p:spPr bwMode="auto">
              <a:xfrm>
                <a:off x="4491" y="4680"/>
                <a:ext cx="54" cy="7"/>
              </a:xfrm>
              <a:custGeom>
                <a:avLst/>
                <a:gdLst>
                  <a:gd name="T0" fmla="*/ 0 w 94"/>
                  <a:gd name="T1" fmla="*/ 13 h 13"/>
                  <a:gd name="T2" fmla="*/ 94 w 94"/>
                  <a:gd name="T3" fmla="*/ 6 h 13"/>
                  <a:gd name="T4" fmla="*/ 93 w 94"/>
                  <a:gd name="T5" fmla="*/ 0 h 13"/>
                  <a:gd name="T6" fmla="*/ 0 w 94"/>
                  <a:gd name="T7" fmla="*/ 6 h 13"/>
                </a:gdLst>
                <a:ahLst/>
                <a:cxnLst>
                  <a:cxn ang="0">
                    <a:pos x="T0" y="T1"/>
                  </a:cxn>
                  <a:cxn ang="0">
                    <a:pos x="T2" y="T3"/>
                  </a:cxn>
                  <a:cxn ang="0">
                    <a:pos x="T4" y="T5"/>
                  </a:cxn>
                  <a:cxn ang="0">
                    <a:pos x="T6" y="T7"/>
                  </a:cxn>
                </a:cxnLst>
                <a:rect l="0" t="0" r="r" b="b"/>
                <a:pathLst>
                  <a:path w="94" h="13">
                    <a:moveTo>
                      <a:pt x="0" y="13"/>
                    </a:moveTo>
                    <a:lnTo>
                      <a:pt x="94" y="6"/>
                    </a:lnTo>
                    <a:lnTo>
                      <a:pt x="93"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6" name="Freeform 871">
                <a:extLst>
                  <a:ext uri="{FF2B5EF4-FFF2-40B4-BE49-F238E27FC236}">
                    <a16:creationId xmlns:a16="http://schemas.microsoft.com/office/drawing/2014/main" id="{3929C179-358A-4EA3-9A07-275F3FF5B917}"/>
                  </a:ext>
                </a:extLst>
              </p:cNvPr>
              <p:cNvSpPr>
                <a:spLocks/>
              </p:cNvSpPr>
              <p:nvPr/>
            </p:nvSpPr>
            <p:spPr bwMode="auto">
              <a:xfrm>
                <a:off x="4424" y="4617"/>
                <a:ext cx="121" cy="84"/>
              </a:xfrm>
              <a:custGeom>
                <a:avLst/>
                <a:gdLst>
                  <a:gd name="T0" fmla="*/ 1 w 213"/>
                  <a:gd name="T1" fmla="*/ 50 h 148"/>
                  <a:gd name="T2" fmla="*/ 93 w 213"/>
                  <a:gd name="T3" fmla="*/ 147 h 148"/>
                  <a:gd name="T4" fmla="*/ 95 w 213"/>
                  <a:gd name="T5" fmla="*/ 148 h 148"/>
                  <a:gd name="T6" fmla="*/ 110 w 213"/>
                  <a:gd name="T7" fmla="*/ 147 h 148"/>
                  <a:gd name="T8" fmla="*/ 113 w 213"/>
                  <a:gd name="T9" fmla="*/ 145 h 148"/>
                  <a:gd name="T10" fmla="*/ 124 w 213"/>
                  <a:gd name="T11" fmla="*/ 104 h 148"/>
                  <a:gd name="T12" fmla="*/ 123 w 213"/>
                  <a:gd name="T13" fmla="*/ 101 h 148"/>
                  <a:gd name="T14" fmla="*/ 31 w 213"/>
                  <a:gd name="T15" fmla="*/ 10 h 148"/>
                  <a:gd name="T16" fmla="*/ 191 w 213"/>
                  <a:gd name="T17" fmla="*/ 54 h 148"/>
                  <a:gd name="T18" fmla="*/ 85 w 213"/>
                  <a:gd name="T19" fmla="*/ 63 h 148"/>
                  <a:gd name="T20" fmla="*/ 82 w 213"/>
                  <a:gd name="T21" fmla="*/ 67 h 148"/>
                  <a:gd name="T22" fmla="*/ 86 w 213"/>
                  <a:gd name="T23" fmla="*/ 70 h 148"/>
                  <a:gd name="T24" fmla="*/ 210 w 213"/>
                  <a:gd name="T25" fmla="*/ 59 h 148"/>
                  <a:gd name="T26" fmla="*/ 213 w 213"/>
                  <a:gd name="T27" fmla="*/ 56 h 148"/>
                  <a:gd name="T28" fmla="*/ 211 w 213"/>
                  <a:gd name="T29" fmla="*/ 53 h 148"/>
                  <a:gd name="T30" fmla="*/ 20 w 213"/>
                  <a:gd name="T31" fmla="*/ 0 h 148"/>
                  <a:gd name="T32" fmla="*/ 17 w 213"/>
                  <a:gd name="T33" fmla="*/ 2 h 148"/>
                  <a:gd name="T34" fmla="*/ 17 w 213"/>
                  <a:gd name="T35" fmla="*/ 6 h 148"/>
                  <a:gd name="T36" fmla="*/ 117 w 213"/>
                  <a:gd name="T37" fmla="*/ 104 h 148"/>
                  <a:gd name="T38" fmla="*/ 107 w 213"/>
                  <a:gd name="T39" fmla="*/ 141 h 148"/>
                  <a:gd name="T40" fmla="*/ 96 w 213"/>
                  <a:gd name="T41" fmla="*/ 142 h 148"/>
                  <a:gd name="T42" fmla="*/ 6 w 213"/>
                  <a:gd name="T43" fmla="*/ 46 h 148"/>
                  <a:gd name="T44" fmla="*/ 1 w 213"/>
                  <a:gd name="T45" fmla="*/ 45 h 148"/>
                  <a:gd name="T46" fmla="*/ 1 w 213"/>
                  <a:gd name="T47" fmla="*/ 5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3" h="148">
                    <a:moveTo>
                      <a:pt x="1" y="50"/>
                    </a:moveTo>
                    <a:lnTo>
                      <a:pt x="93" y="147"/>
                    </a:lnTo>
                    <a:cubicBezTo>
                      <a:pt x="93" y="148"/>
                      <a:pt x="94" y="148"/>
                      <a:pt x="95" y="148"/>
                    </a:cubicBezTo>
                    <a:lnTo>
                      <a:pt x="110" y="147"/>
                    </a:lnTo>
                    <a:cubicBezTo>
                      <a:pt x="112" y="147"/>
                      <a:pt x="113" y="146"/>
                      <a:pt x="113" y="145"/>
                    </a:cubicBezTo>
                    <a:lnTo>
                      <a:pt x="124" y="104"/>
                    </a:lnTo>
                    <a:cubicBezTo>
                      <a:pt x="124" y="103"/>
                      <a:pt x="124" y="102"/>
                      <a:pt x="123" y="101"/>
                    </a:cubicBezTo>
                    <a:lnTo>
                      <a:pt x="31" y="10"/>
                    </a:lnTo>
                    <a:lnTo>
                      <a:pt x="191" y="54"/>
                    </a:lnTo>
                    <a:lnTo>
                      <a:pt x="85" y="63"/>
                    </a:lnTo>
                    <a:cubicBezTo>
                      <a:pt x="84" y="64"/>
                      <a:pt x="82" y="65"/>
                      <a:pt x="82" y="67"/>
                    </a:cubicBezTo>
                    <a:cubicBezTo>
                      <a:pt x="83" y="69"/>
                      <a:pt x="84" y="70"/>
                      <a:pt x="86" y="70"/>
                    </a:cubicBezTo>
                    <a:lnTo>
                      <a:pt x="210" y="59"/>
                    </a:lnTo>
                    <a:cubicBezTo>
                      <a:pt x="212" y="59"/>
                      <a:pt x="213" y="58"/>
                      <a:pt x="213" y="56"/>
                    </a:cubicBezTo>
                    <a:cubicBezTo>
                      <a:pt x="213" y="55"/>
                      <a:pt x="212" y="53"/>
                      <a:pt x="211" y="53"/>
                    </a:cubicBezTo>
                    <a:lnTo>
                      <a:pt x="20" y="0"/>
                    </a:lnTo>
                    <a:cubicBezTo>
                      <a:pt x="19" y="0"/>
                      <a:pt x="17" y="0"/>
                      <a:pt x="17" y="2"/>
                    </a:cubicBezTo>
                    <a:cubicBezTo>
                      <a:pt x="16" y="3"/>
                      <a:pt x="16" y="4"/>
                      <a:pt x="17" y="6"/>
                    </a:cubicBezTo>
                    <a:lnTo>
                      <a:pt x="117" y="104"/>
                    </a:lnTo>
                    <a:lnTo>
                      <a:pt x="107" y="141"/>
                    </a:lnTo>
                    <a:lnTo>
                      <a:pt x="96" y="142"/>
                    </a:lnTo>
                    <a:lnTo>
                      <a:pt x="6" y="46"/>
                    </a:lnTo>
                    <a:cubicBezTo>
                      <a:pt x="4" y="44"/>
                      <a:pt x="2" y="44"/>
                      <a:pt x="1" y="45"/>
                    </a:cubicBezTo>
                    <a:cubicBezTo>
                      <a:pt x="0" y="47"/>
                      <a:pt x="0" y="49"/>
                      <a:pt x="1" y="5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7" name="Freeform 872">
                <a:extLst>
                  <a:ext uri="{FF2B5EF4-FFF2-40B4-BE49-F238E27FC236}">
                    <a16:creationId xmlns:a16="http://schemas.microsoft.com/office/drawing/2014/main" id="{780815EC-53F6-4AD6-BBE0-9C3CA6B7C9CD}"/>
                  </a:ext>
                </a:extLst>
              </p:cNvPr>
              <p:cNvSpPr>
                <a:spLocks/>
              </p:cNvSpPr>
              <p:nvPr/>
            </p:nvSpPr>
            <p:spPr bwMode="auto">
              <a:xfrm>
                <a:off x="4426" y="4636"/>
                <a:ext cx="62" cy="64"/>
              </a:xfrm>
              <a:custGeom>
                <a:avLst/>
                <a:gdLst>
                  <a:gd name="T0" fmla="*/ 0 w 110"/>
                  <a:gd name="T1" fmla="*/ 5 h 113"/>
                  <a:gd name="T2" fmla="*/ 106 w 110"/>
                  <a:gd name="T3" fmla="*/ 113 h 113"/>
                  <a:gd name="T4" fmla="*/ 110 w 110"/>
                  <a:gd name="T5" fmla="*/ 108 h 113"/>
                  <a:gd name="T6" fmla="*/ 5 w 110"/>
                  <a:gd name="T7" fmla="*/ 0 h 113"/>
                </a:gdLst>
                <a:ahLst/>
                <a:cxnLst>
                  <a:cxn ang="0">
                    <a:pos x="T0" y="T1"/>
                  </a:cxn>
                  <a:cxn ang="0">
                    <a:pos x="T2" y="T3"/>
                  </a:cxn>
                  <a:cxn ang="0">
                    <a:pos x="T4" y="T5"/>
                  </a:cxn>
                  <a:cxn ang="0">
                    <a:pos x="T6" y="T7"/>
                  </a:cxn>
                </a:cxnLst>
                <a:rect l="0" t="0" r="r" b="b"/>
                <a:pathLst>
                  <a:path w="110" h="113">
                    <a:moveTo>
                      <a:pt x="0" y="5"/>
                    </a:moveTo>
                    <a:lnTo>
                      <a:pt x="106" y="113"/>
                    </a:lnTo>
                    <a:lnTo>
                      <a:pt x="110" y="108"/>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8" name="Freeform 873">
                <a:extLst>
                  <a:ext uri="{FF2B5EF4-FFF2-40B4-BE49-F238E27FC236}">
                    <a16:creationId xmlns:a16="http://schemas.microsoft.com/office/drawing/2014/main" id="{0D337D60-DC94-4218-A8BC-D8212C1A4A73}"/>
                  </a:ext>
                </a:extLst>
              </p:cNvPr>
              <p:cNvSpPr>
                <a:spLocks/>
              </p:cNvSpPr>
              <p:nvPr/>
            </p:nvSpPr>
            <p:spPr bwMode="auto">
              <a:xfrm>
                <a:off x="4428" y="4672"/>
                <a:ext cx="25" cy="5"/>
              </a:xfrm>
              <a:custGeom>
                <a:avLst/>
                <a:gdLst>
                  <a:gd name="T0" fmla="*/ 0 w 45"/>
                  <a:gd name="T1" fmla="*/ 9 h 9"/>
                  <a:gd name="T2" fmla="*/ 45 w 45"/>
                  <a:gd name="T3" fmla="*/ 7 h 9"/>
                  <a:gd name="T4" fmla="*/ 44 w 45"/>
                  <a:gd name="T5" fmla="*/ 0 h 9"/>
                  <a:gd name="T6" fmla="*/ 0 w 45"/>
                  <a:gd name="T7" fmla="*/ 3 h 9"/>
                </a:gdLst>
                <a:ahLst/>
                <a:cxnLst>
                  <a:cxn ang="0">
                    <a:pos x="T0" y="T1"/>
                  </a:cxn>
                  <a:cxn ang="0">
                    <a:pos x="T2" y="T3"/>
                  </a:cxn>
                  <a:cxn ang="0">
                    <a:pos x="T4" y="T5"/>
                  </a:cxn>
                  <a:cxn ang="0">
                    <a:pos x="T6" y="T7"/>
                  </a:cxn>
                </a:cxnLst>
                <a:rect l="0" t="0" r="r" b="b"/>
                <a:pathLst>
                  <a:path w="45" h="9">
                    <a:moveTo>
                      <a:pt x="0" y="9"/>
                    </a:moveTo>
                    <a:lnTo>
                      <a:pt x="45" y="7"/>
                    </a:lnTo>
                    <a:lnTo>
                      <a:pt x="44"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79" name="Freeform 874">
                <a:extLst>
                  <a:ext uri="{FF2B5EF4-FFF2-40B4-BE49-F238E27FC236}">
                    <a16:creationId xmlns:a16="http://schemas.microsoft.com/office/drawing/2014/main" id="{6F6C78B7-0445-4E59-8B67-FCDDF9F5AB38}"/>
                  </a:ext>
                </a:extLst>
              </p:cNvPr>
              <p:cNvSpPr>
                <a:spLocks/>
              </p:cNvSpPr>
              <p:nvPr/>
            </p:nvSpPr>
            <p:spPr bwMode="auto">
              <a:xfrm>
                <a:off x="4486" y="4663"/>
                <a:ext cx="58" cy="8"/>
              </a:xfrm>
              <a:custGeom>
                <a:avLst/>
                <a:gdLst>
                  <a:gd name="T0" fmla="*/ 1 w 102"/>
                  <a:gd name="T1" fmla="*/ 15 h 15"/>
                  <a:gd name="T2" fmla="*/ 102 w 102"/>
                  <a:gd name="T3" fmla="*/ 7 h 15"/>
                  <a:gd name="T4" fmla="*/ 102 w 102"/>
                  <a:gd name="T5" fmla="*/ 0 h 15"/>
                  <a:gd name="T6" fmla="*/ 0 w 102"/>
                  <a:gd name="T7" fmla="*/ 8 h 15"/>
                </a:gdLst>
                <a:ahLst/>
                <a:cxnLst>
                  <a:cxn ang="0">
                    <a:pos x="T0" y="T1"/>
                  </a:cxn>
                  <a:cxn ang="0">
                    <a:pos x="T2" y="T3"/>
                  </a:cxn>
                  <a:cxn ang="0">
                    <a:pos x="T4" y="T5"/>
                  </a:cxn>
                  <a:cxn ang="0">
                    <a:pos x="T6" y="T7"/>
                  </a:cxn>
                </a:cxnLst>
                <a:rect l="0" t="0" r="r" b="b"/>
                <a:pathLst>
                  <a:path w="102" h="15">
                    <a:moveTo>
                      <a:pt x="1" y="15"/>
                    </a:moveTo>
                    <a:lnTo>
                      <a:pt x="102" y="7"/>
                    </a:lnTo>
                    <a:lnTo>
                      <a:pt x="102"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0" name="Freeform 875">
                <a:extLst>
                  <a:ext uri="{FF2B5EF4-FFF2-40B4-BE49-F238E27FC236}">
                    <a16:creationId xmlns:a16="http://schemas.microsoft.com/office/drawing/2014/main" id="{C71343F9-6131-48CF-AA25-83519A303DDA}"/>
                  </a:ext>
                </a:extLst>
              </p:cNvPr>
              <p:cNvSpPr>
                <a:spLocks/>
              </p:cNvSpPr>
              <p:nvPr/>
            </p:nvSpPr>
            <p:spPr bwMode="auto">
              <a:xfrm>
                <a:off x="4426" y="4655"/>
                <a:ext cx="11" cy="5"/>
              </a:xfrm>
              <a:custGeom>
                <a:avLst/>
                <a:gdLst>
                  <a:gd name="T0" fmla="*/ 0 w 19"/>
                  <a:gd name="T1" fmla="*/ 8 h 8"/>
                  <a:gd name="T2" fmla="*/ 19 w 19"/>
                  <a:gd name="T3" fmla="*/ 7 h 8"/>
                  <a:gd name="T4" fmla="*/ 19 w 19"/>
                  <a:gd name="T5" fmla="*/ 0 h 8"/>
                  <a:gd name="T6" fmla="*/ 0 w 19"/>
                  <a:gd name="T7" fmla="*/ 2 h 8"/>
                </a:gdLst>
                <a:ahLst/>
                <a:cxnLst>
                  <a:cxn ang="0">
                    <a:pos x="T0" y="T1"/>
                  </a:cxn>
                  <a:cxn ang="0">
                    <a:pos x="T2" y="T3"/>
                  </a:cxn>
                  <a:cxn ang="0">
                    <a:pos x="T4" y="T5"/>
                  </a:cxn>
                  <a:cxn ang="0">
                    <a:pos x="T6" y="T7"/>
                  </a:cxn>
                </a:cxnLst>
                <a:rect l="0" t="0" r="r" b="b"/>
                <a:pathLst>
                  <a:path w="19" h="8">
                    <a:moveTo>
                      <a:pt x="0" y="8"/>
                    </a:moveTo>
                    <a:lnTo>
                      <a:pt x="19" y="7"/>
                    </a:lnTo>
                    <a:lnTo>
                      <a:pt x="19"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1" name="Freeform 876">
                <a:extLst>
                  <a:ext uri="{FF2B5EF4-FFF2-40B4-BE49-F238E27FC236}">
                    <a16:creationId xmlns:a16="http://schemas.microsoft.com/office/drawing/2014/main" id="{0562BE38-19F3-4528-8DC9-45B648BDAADD}"/>
                  </a:ext>
                </a:extLst>
              </p:cNvPr>
              <p:cNvSpPr>
                <a:spLocks/>
              </p:cNvSpPr>
              <p:nvPr/>
            </p:nvSpPr>
            <p:spPr bwMode="auto">
              <a:xfrm>
                <a:off x="4458" y="4635"/>
                <a:ext cx="37" cy="7"/>
              </a:xfrm>
              <a:custGeom>
                <a:avLst/>
                <a:gdLst>
                  <a:gd name="T0" fmla="*/ 0 w 65"/>
                  <a:gd name="T1" fmla="*/ 13 h 13"/>
                  <a:gd name="T2" fmla="*/ 65 w 65"/>
                  <a:gd name="T3" fmla="*/ 7 h 13"/>
                  <a:gd name="T4" fmla="*/ 64 w 65"/>
                  <a:gd name="T5" fmla="*/ 0 h 13"/>
                  <a:gd name="T6" fmla="*/ 0 w 65"/>
                  <a:gd name="T7" fmla="*/ 7 h 13"/>
                </a:gdLst>
                <a:ahLst/>
                <a:cxnLst>
                  <a:cxn ang="0">
                    <a:pos x="T0" y="T1"/>
                  </a:cxn>
                  <a:cxn ang="0">
                    <a:pos x="T2" y="T3"/>
                  </a:cxn>
                  <a:cxn ang="0">
                    <a:pos x="T4" y="T5"/>
                  </a:cxn>
                  <a:cxn ang="0">
                    <a:pos x="T6" y="T7"/>
                  </a:cxn>
                </a:cxnLst>
                <a:rect l="0" t="0" r="r" b="b"/>
                <a:pathLst>
                  <a:path w="65" h="13">
                    <a:moveTo>
                      <a:pt x="0" y="13"/>
                    </a:moveTo>
                    <a:lnTo>
                      <a:pt x="65" y="7"/>
                    </a:lnTo>
                    <a:lnTo>
                      <a:pt x="64"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2" name="Freeform 877">
                <a:extLst>
                  <a:ext uri="{FF2B5EF4-FFF2-40B4-BE49-F238E27FC236}">
                    <a16:creationId xmlns:a16="http://schemas.microsoft.com/office/drawing/2014/main" id="{B7A580CE-3927-4200-BCD4-62C0F480EC30}"/>
                  </a:ext>
                </a:extLst>
              </p:cNvPr>
              <p:cNvSpPr>
                <a:spLocks/>
              </p:cNvSpPr>
              <p:nvPr/>
            </p:nvSpPr>
            <p:spPr bwMode="auto">
              <a:xfrm>
                <a:off x="4516" y="4630"/>
                <a:ext cx="28" cy="5"/>
              </a:xfrm>
              <a:custGeom>
                <a:avLst/>
                <a:gdLst>
                  <a:gd name="T0" fmla="*/ 1 w 48"/>
                  <a:gd name="T1" fmla="*/ 10 h 10"/>
                  <a:gd name="T2" fmla="*/ 48 w 48"/>
                  <a:gd name="T3" fmla="*/ 6 h 10"/>
                  <a:gd name="T4" fmla="*/ 48 w 48"/>
                  <a:gd name="T5" fmla="*/ 0 h 10"/>
                  <a:gd name="T6" fmla="*/ 0 w 48"/>
                  <a:gd name="T7" fmla="*/ 4 h 10"/>
                </a:gdLst>
                <a:ahLst/>
                <a:cxnLst>
                  <a:cxn ang="0">
                    <a:pos x="T0" y="T1"/>
                  </a:cxn>
                  <a:cxn ang="0">
                    <a:pos x="T2" y="T3"/>
                  </a:cxn>
                  <a:cxn ang="0">
                    <a:pos x="T4" y="T5"/>
                  </a:cxn>
                  <a:cxn ang="0">
                    <a:pos x="T6" y="T7"/>
                  </a:cxn>
                </a:cxnLst>
                <a:rect l="0" t="0" r="r" b="b"/>
                <a:pathLst>
                  <a:path w="48" h="10">
                    <a:moveTo>
                      <a:pt x="1" y="10"/>
                    </a:moveTo>
                    <a:lnTo>
                      <a:pt x="48" y="6"/>
                    </a:lnTo>
                    <a:lnTo>
                      <a:pt x="48" y="0"/>
                    </a:lnTo>
                    <a:lnTo>
                      <a:pt x="0" y="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3" name="Freeform 878">
                <a:extLst>
                  <a:ext uri="{FF2B5EF4-FFF2-40B4-BE49-F238E27FC236}">
                    <a16:creationId xmlns:a16="http://schemas.microsoft.com/office/drawing/2014/main" id="{D1834791-C106-4973-8869-9732F059EF98}"/>
                  </a:ext>
                </a:extLst>
              </p:cNvPr>
              <p:cNvSpPr>
                <a:spLocks/>
              </p:cNvSpPr>
              <p:nvPr/>
            </p:nvSpPr>
            <p:spPr bwMode="auto">
              <a:xfrm>
                <a:off x="4457" y="4614"/>
                <a:ext cx="89" cy="29"/>
              </a:xfrm>
              <a:custGeom>
                <a:avLst/>
                <a:gdLst>
                  <a:gd name="T0" fmla="*/ 2 w 156"/>
                  <a:gd name="T1" fmla="*/ 7 h 51"/>
                  <a:gd name="T2" fmla="*/ 151 w 156"/>
                  <a:gd name="T3" fmla="*/ 51 h 51"/>
                  <a:gd name="T4" fmla="*/ 155 w 156"/>
                  <a:gd name="T5" fmla="*/ 48 h 51"/>
                  <a:gd name="T6" fmla="*/ 153 w 156"/>
                  <a:gd name="T7" fmla="*/ 44 h 51"/>
                  <a:gd name="T8" fmla="*/ 4 w 156"/>
                  <a:gd name="T9" fmla="*/ 1 h 51"/>
                  <a:gd name="T10" fmla="*/ 0 w 156"/>
                  <a:gd name="T11" fmla="*/ 3 h 51"/>
                  <a:gd name="T12" fmla="*/ 2 w 156"/>
                  <a:gd name="T13" fmla="*/ 7 h 51"/>
                </a:gdLst>
                <a:ahLst/>
                <a:cxnLst>
                  <a:cxn ang="0">
                    <a:pos x="T0" y="T1"/>
                  </a:cxn>
                  <a:cxn ang="0">
                    <a:pos x="T2" y="T3"/>
                  </a:cxn>
                  <a:cxn ang="0">
                    <a:pos x="T4" y="T5"/>
                  </a:cxn>
                  <a:cxn ang="0">
                    <a:pos x="T6" y="T7"/>
                  </a:cxn>
                  <a:cxn ang="0">
                    <a:pos x="T8" y="T9"/>
                  </a:cxn>
                  <a:cxn ang="0">
                    <a:pos x="T10" y="T11"/>
                  </a:cxn>
                  <a:cxn ang="0">
                    <a:pos x="T12" y="T13"/>
                  </a:cxn>
                </a:cxnLst>
                <a:rect l="0" t="0" r="r" b="b"/>
                <a:pathLst>
                  <a:path w="156" h="51">
                    <a:moveTo>
                      <a:pt x="2" y="7"/>
                    </a:moveTo>
                    <a:lnTo>
                      <a:pt x="151" y="51"/>
                    </a:lnTo>
                    <a:cubicBezTo>
                      <a:pt x="153" y="51"/>
                      <a:pt x="155" y="50"/>
                      <a:pt x="155" y="48"/>
                    </a:cubicBezTo>
                    <a:cubicBezTo>
                      <a:pt x="156" y="47"/>
                      <a:pt x="155" y="45"/>
                      <a:pt x="153" y="44"/>
                    </a:cubicBezTo>
                    <a:lnTo>
                      <a:pt x="4" y="1"/>
                    </a:lnTo>
                    <a:cubicBezTo>
                      <a:pt x="3" y="0"/>
                      <a:pt x="1" y="1"/>
                      <a:pt x="0" y="3"/>
                    </a:cubicBezTo>
                    <a:cubicBezTo>
                      <a:pt x="0" y="5"/>
                      <a:pt x="1" y="7"/>
                      <a:pt x="2"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4" name="Freeform 879">
                <a:extLst>
                  <a:ext uri="{FF2B5EF4-FFF2-40B4-BE49-F238E27FC236}">
                    <a16:creationId xmlns:a16="http://schemas.microsoft.com/office/drawing/2014/main" id="{2EB498F6-ECF1-4A3A-8E56-77CF8FBFEA0B}"/>
                  </a:ext>
                </a:extLst>
              </p:cNvPr>
              <p:cNvSpPr>
                <a:spLocks/>
              </p:cNvSpPr>
              <p:nvPr/>
            </p:nvSpPr>
            <p:spPr bwMode="auto">
              <a:xfrm>
                <a:off x="4557" y="4600"/>
                <a:ext cx="99" cy="116"/>
              </a:xfrm>
              <a:custGeom>
                <a:avLst/>
                <a:gdLst>
                  <a:gd name="T0" fmla="*/ 8 w 175"/>
                  <a:gd name="T1" fmla="*/ 203 h 204"/>
                  <a:gd name="T2" fmla="*/ 174 w 175"/>
                  <a:gd name="T3" fmla="*/ 6 h 204"/>
                  <a:gd name="T4" fmla="*/ 175 w 175"/>
                  <a:gd name="T5" fmla="*/ 2 h 204"/>
                  <a:gd name="T6" fmla="*/ 172 w 175"/>
                  <a:gd name="T7" fmla="*/ 0 h 204"/>
                  <a:gd name="T8" fmla="*/ 3 w 175"/>
                  <a:gd name="T9" fmla="*/ 16 h 204"/>
                  <a:gd name="T10" fmla="*/ 0 w 175"/>
                  <a:gd name="T11" fmla="*/ 20 h 204"/>
                  <a:gd name="T12" fmla="*/ 3 w 175"/>
                  <a:gd name="T13" fmla="*/ 23 h 204"/>
                  <a:gd name="T14" fmla="*/ 164 w 175"/>
                  <a:gd name="T15" fmla="*/ 8 h 204"/>
                  <a:gd name="T16" fmla="*/ 3 w 175"/>
                  <a:gd name="T17" fmla="*/ 199 h 204"/>
                  <a:gd name="T18" fmla="*/ 4 w 175"/>
                  <a:gd name="T19" fmla="*/ 203 h 204"/>
                  <a:gd name="T20" fmla="*/ 8 w 175"/>
                  <a:gd name="T21" fmla="*/ 20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204">
                    <a:moveTo>
                      <a:pt x="8" y="203"/>
                    </a:moveTo>
                    <a:lnTo>
                      <a:pt x="174" y="6"/>
                    </a:lnTo>
                    <a:cubicBezTo>
                      <a:pt x="175" y="5"/>
                      <a:pt x="175" y="3"/>
                      <a:pt x="175" y="2"/>
                    </a:cubicBezTo>
                    <a:cubicBezTo>
                      <a:pt x="174" y="1"/>
                      <a:pt x="173" y="0"/>
                      <a:pt x="172" y="0"/>
                    </a:cubicBezTo>
                    <a:lnTo>
                      <a:pt x="3" y="16"/>
                    </a:lnTo>
                    <a:cubicBezTo>
                      <a:pt x="1" y="17"/>
                      <a:pt x="0" y="18"/>
                      <a:pt x="0" y="20"/>
                    </a:cubicBezTo>
                    <a:cubicBezTo>
                      <a:pt x="0" y="22"/>
                      <a:pt x="1" y="23"/>
                      <a:pt x="3" y="23"/>
                    </a:cubicBezTo>
                    <a:lnTo>
                      <a:pt x="164" y="8"/>
                    </a:lnTo>
                    <a:lnTo>
                      <a:pt x="3" y="199"/>
                    </a:lnTo>
                    <a:cubicBezTo>
                      <a:pt x="2" y="200"/>
                      <a:pt x="2" y="202"/>
                      <a:pt x="4" y="203"/>
                    </a:cubicBezTo>
                    <a:cubicBezTo>
                      <a:pt x="5" y="204"/>
                      <a:pt x="7" y="204"/>
                      <a:pt x="8" y="20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5" name="Freeform 880">
                <a:extLst>
                  <a:ext uri="{FF2B5EF4-FFF2-40B4-BE49-F238E27FC236}">
                    <a16:creationId xmlns:a16="http://schemas.microsoft.com/office/drawing/2014/main" id="{A9A80A53-39EA-4ECB-B7BE-E7364C72BAB1}"/>
                  </a:ext>
                </a:extLst>
              </p:cNvPr>
              <p:cNvSpPr>
                <a:spLocks/>
              </p:cNvSpPr>
              <p:nvPr/>
            </p:nvSpPr>
            <p:spPr bwMode="auto">
              <a:xfrm>
                <a:off x="4566" y="4598"/>
                <a:ext cx="216" cy="131"/>
              </a:xfrm>
              <a:custGeom>
                <a:avLst/>
                <a:gdLst>
                  <a:gd name="T0" fmla="*/ 172 w 381"/>
                  <a:gd name="T1" fmla="*/ 6 h 231"/>
                  <a:gd name="T2" fmla="*/ 1 w 381"/>
                  <a:gd name="T3" fmla="*/ 214 h 231"/>
                  <a:gd name="T4" fmla="*/ 0 w 381"/>
                  <a:gd name="T5" fmla="*/ 216 h 231"/>
                  <a:gd name="T6" fmla="*/ 0 w 381"/>
                  <a:gd name="T7" fmla="*/ 228 h 231"/>
                  <a:gd name="T8" fmla="*/ 1 w 381"/>
                  <a:gd name="T9" fmla="*/ 230 h 231"/>
                  <a:gd name="T10" fmla="*/ 3 w 381"/>
                  <a:gd name="T11" fmla="*/ 231 h 231"/>
                  <a:gd name="T12" fmla="*/ 378 w 381"/>
                  <a:gd name="T13" fmla="*/ 210 h 231"/>
                  <a:gd name="T14" fmla="*/ 381 w 381"/>
                  <a:gd name="T15" fmla="*/ 206 h 231"/>
                  <a:gd name="T16" fmla="*/ 381 w 381"/>
                  <a:gd name="T17" fmla="*/ 192 h 231"/>
                  <a:gd name="T18" fmla="*/ 380 w 381"/>
                  <a:gd name="T19" fmla="*/ 189 h 231"/>
                  <a:gd name="T20" fmla="*/ 196 w 381"/>
                  <a:gd name="T21" fmla="*/ 1 h 231"/>
                  <a:gd name="T22" fmla="*/ 191 w 381"/>
                  <a:gd name="T23" fmla="*/ 1 h 231"/>
                  <a:gd name="T24" fmla="*/ 191 w 381"/>
                  <a:gd name="T25" fmla="*/ 6 h 231"/>
                  <a:gd name="T26" fmla="*/ 374 w 381"/>
                  <a:gd name="T27" fmla="*/ 193 h 231"/>
                  <a:gd name="T28" fmla="*/ 374 w 381"/>
                  <a:gd name="T29" fmla="*/ 203 h 231"/>
                  <a:gd name="T30" fmla="*/ 6 w 381"/>
                  <a:gd name="T31" fmla="*/ 225 h 231"/>
                  <a:gd name="T32" fmla="*/ 6 w 381"/>
                  <a:gd name="T33" fmla="*/ 217 h 231"/>
                  <a:gd name="T34" fmla="*/ 177 w 381"/>
                  <a:gd name="T35" fmla="*/ 10 h 231"/>
                  <a:gd name="T36" fmla="*/ 177 w 381"/>
                  <a:gd name="T37" fmla="*/ 5 h 231"/>
                  <a:gd name="T38" fmla="*/ 172 w 381"/>
                  <a:gd name="T39" fmla="*/ 6 h 231"/>
                  <a:gd name="T40" fmla="*/ 172 w 381"/>
                  <a:gd name="T41" fmla="*/ 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1" h="231">
                    <a:moveTo>
                      <a:pt x="172" y="6"/>
                    </a:moveTo>
                    <a:lnTo>
                      <a:pt x="1" y="214"/>
                    </a:lnTo>
                    <a:lnTo>
                      <a:pt x="0" y="216"/>
                    </a:lnTo>
                    <a:lnTo>
                      <a:pt x="0" y="228"/>
                    </a:lnTo>
                    <a:cubicBezTo>
                      <a:pt x="0" y="229"/>
                      <a:pt x="0" y="230"/>
                      <a:pt x="1" y="230"/>
                    </a:cubicBezTo>
                    <a:cubicBezTo>
                      <a:pt x="2" y="231"/>
                      <a:pt x="2" y="231"/>
                      <a:pt x="3" y="231"/>
                    </a:cubicBezTo>
                    <a:lnTo>
                      <a:pt x="378" y="210"/>
                    </a:lnTo>
                    <a:cubicBezTo>
                      <a:pt x="379" y="210"/>
                      <a:pt x="381" y="208"/>
                      <a:pt x="381" y="206"/>
                    </a:cubicBezTo>
                    <a:lnTo>
                      <a:pt x="381" y="192"/>
                    </a:lnTo>
                    <a:cubicBezTo>
                      <a:pt x="381" y="191"/>
                      <a:pt x="380" y="190"/>
                      <a:pt x="380" y="189"/>
                    </a:cubicBezTo>
                    <a:lnTo>
                      <a:pt x="196" y="1"/>
                    </a:lnTo>
                    <a:cubicBezTo>
                      <a:pt x="195" y="0"/>
                      <a:pt x="193" y="0"/>
                      <a:pt x="191" y="1"/>
                    </a:cubicBezTo>
                    <a:cubicBezTo>
                      <a:pt x="190" y="3"/>
                      <a:pt x="190" y="5"/>
                      <a:pt x="191" y="6"/>
                    </a:cubicBezTo>
                    <a:lnTo>
                      <a:pt x="374" y="193"/>
                    </a:lnTo>
                    <a:lnTo>
                      <a:pt x="374" y="203"/>
                    </a:lnTo>
                    <a:lnTo>
                      <a:pt x="6" y="225"/>
                    </a:lnTo>
                    <a:lnTo>
                      <a:pt x="6" y="217"/>
                    </a:lnTo>
                    <a:lnTo>
                      <a:pt x="177" y="10"/>
                    </a:lnTo>
                    <a:cubicBezTo>
                      <a:pt x="178" y="9"/>
                      <a:pt x="178" y="6"/>
                      <a:pt x="177" y="5"/>
                    </a:cubicBezTo>
                    <a:cubicBezTo>
                      <a:pt x="175" y="4"/>
                      <a:pt x="173" y="4"/>
                      <a:pt x="172" y="6"/>
                    </a:cubicBezTo>
                    <a:lnTo>
                      <a:pt x="172"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6" name="Freeform 881">
                <a:extLst>
                  <a:ext uri="{FF2B5EF4-FFF2-40B4-BE49-F238E27FC236}">
                    <a16:creationId xmlns:a16="http://schemas.microsoft.com/office/drawing/2014/main" id="{A52BB904-393F-4C5C-99CE-F3D61D6C3BDA}"/>
                  </a:ext>
                </a:extLst>
              </p:cNvPr>
              <p:cNvSpPr>
                <a:spLocks/>
              </p:cNvSpPr>
              <p:nvPr/>
            </p:nvSpPr>
            <p:spPr bwMode="auto">
              <a:xfrm>
                <a:off x="4686" y="4598"/>
                <a:ext cx="107" cy="103"/>
              </a:xfrm>
              <a:custGeom>
                <a:avLst/>
                <a:gdLst>
                  <a:gd name="T0" fmla="*/ 1 w 188"/>
                  <a:gd name="T1" fmla="*/ 6 h 182"/>
                  <a:gd name="T2" fmla="*/ 170 w 188"/>
                  <a:gd name="T3" fmla="*/ 181 h 182"/>
                  <a:gd name="T4" fmla="*/ 172 w 188"/>
                  <a:gd name="T5" fmla="*/ 182 h 182"/>
                  <a:gd name="T6" fmla="*/ 184 w 188"/>
                  <a:gd name="T7" fmla="*/ 182 h 182"/>
                  <a:gd name="T8" fmla="*/ 188 w 188"/>
                  <a:gd name="T9" fmla="*/ 179 h 182"/>
                  <a:gd name="T10" fmla="*/ 184 w 188"/>
                  <a:gd name="T11" fmla="*/ 176 h 182"/>
                  <a:gd name="T12" fmla="*/ 174 w 188"/>
                  <a:gd name="T13" fmla="*/ 176 h 182"/>
                  <a:gd name="T14" fmla="*/ 6 w 188"/>
                  <a:gd name="T15" fmla="*/ 1 h 182"/>
                  <a:gd name="T16" fmla="*/ 1 w 188"/>
                  <a:gd name="T17" fmla="*/ 1 h 182"/>
                  <a:gd name="T18" fmla="*/ 1 w 188"/>
                  <a:gd name="T19" fmla="*/ 6 h 182"/>
                  <a:gd name="T20" fmla="*/ 1 w 188"/>
                  <a:gd name="T21" fmla="*/ 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182">
                    <a:moveTo>
                      <a:pt x="1" y="6"/>
                    </a:moveTo>
                    <a:lnTo>
                      <a:pt x="170" y="181"/>
                    </a:lnTo>
                    <a:cubicBezTo>
                      <a:pt x="170" y="182"/>
                      <a:pt x="171" y="182"/>
                      <a:pt x="172" y="182"/>
                    </a:cubicBezTo>
                    <a:lnTo>
                      <a:pt x="184" y="182"/>
                    </a:lnTo>
                    <a:cubicBezTo>
                      <a:pt x="186" y="182"/>
                      <a:pt x="188" y="181"/>
                      <a:pt x="188" y="179"/>
                    </a:cubicBezTo>
                    <a:cubicBezTo>
                      <a:pt x="188" y="177"/>
                      <a:pt x="186" y="176"/>
                      <a:pt x="184" y="176"/>
                    </a:cubicBezTo>
                    <a:lnTo>
                      <a:pt x="174" y="176"/>
                    </a:lnTo>
                    <a:lnTo>
                      <a:pt x="6" y="1"/>
                    </a:lnTo>
                    <a:cubicBezTo>
                      <a:pt x="4" y="0"/>
                      <a:pt x="2" y="0"/>
                      <a:pt x="1" y="1"/>
                    </a:cubicBezTo>
                    <a:cubicBezTo>
                      <a:pt x="0" y="2"/>
                      <a:pt x="0" y="4"/>
                      <a:pt x="1" y="6"/>
                    </a:cubicBezTo>
                    <a:lnTo>
                      <a:pt x="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7" name="Freeform 882">
                <a:extLst>
                  <a:ext uri="{FF2B5EF4-FFF2-40B4-BE49-F238E27FC236}">
                    <a16:creationId xmlns:a16="http://schemas.microsoft.com/office/drawing/2014/main" id="{647856AF-0655-4102-AABB-290A642AE740}"/>
                  </a:ext>
                </a:extLst>
              </p:cNvPr>
              <p:cNvSpPr>
                <a:spLocks/>
              </p:cNvSpPr>
              <p:nvPr/>
            </p:nvSpPr>
            <p:spPr bwMode="auto">
              <a:xfrm>
                <a:off x="4558" y="4633"/>
                <a:ext cx="39" cy="40"/>
              </a:xfrm>
              <a:custGeom>
                <a:avLst/>
                <a:gdLst>
                  <a:gd name="T0" fmla="*/ 1 w 69"/>
                  <a:gd name="T1" fmla="*/ 6 h 70"/>
                  <a:gd name="T2" fmla="*/ 63 w 69"/>
                  <a:gd name="T3" fmla="*/ 68 h 70"/>
                  <a:gd name="T4" fmla="*/ 68 w 69"/>
                  <a:gd name="T5" fmla="*/ 68 h 70"/>
                  <a:gd name="T6" fmla="*/ 68 w 69"/>
                  <a:gd name="T7" fmla="*/ 64 h 70"/>
                  <a:gd name="T8" fmla="*/ 6 w 69"/>
                  <a:gd name="T9" fmla="*/ 2 h 70"/>
                  <a:gd name="T10" fmla="*/ 1 w 69"/>
                  <a:gd name="T11" fmla="*/ 2 h 70"/>
                  <a:gd name="T12" fmla="*/ 1 w 69"/>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69" h="70">
                    <a:moveTo>
                      <a:pt x="1" y="6"/>
                    </a:moveTo>
                    <a:lnTo>
                      <a:pt x="63" y="68"/>
                    </a:lnTo>
                    <a:cubicBezTo>
                      <a:pt x="64" y="70"/>
                      <a:pt x="67" y="70"/>
                      <a:pt x="68" y="68"/>
                    </a:cubicBezTo>
                    <a:cubicBezTo>
                      <a:pt x="69" y="67"/>
                      <a:pt x="69" y="65"/>
                      <a:pt x="68" y="64"/>
                    </a:cubicBezTo>
                    <a:lnTo>
                      <a:pt x="6" y="2"/>
                    </a:lnTo>
                    <a:cubicBezTo>
                      <a:pt x="4" y="0"/>
                      <a:pt x="2" y="0"/>
                      <a:pt x="1" y="2"/>
                    </a:cubicBezTo>
                    <a:cubicBezTo>
                      <a:pt x="0" y="3"/>
                      <a:pt x="0" y="5"/>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8" name="Freeform 883">
                <a:extLst>
                  <a:ext uri="{FF2B5EF4-FFF2-40B4-BE49-F238E27FC236}">
                    <a16:creationId xmlns:a16="http://schemas.microsoft.com/office/drawing/2014/main" id="{B7EB46B1-73D6-4DB1-8F5E-9516B2AD30B3}"/>
                  </a:ext>
                </a:extLst>
              </p:cNvPr>
              <p:cNvSpPr>
                <a:spLocks/>
              </p:cNvSpPr>
              <p:nvPr/>
            </p:nvSpPr>
            <p:spPr bwMode="auto">
              <a:xfrm>
                <a:off x="4600" y="4673"/>
                <a:ext cx="22" cy="17"/>
              </a:xfrm>
              <a:custGeom>
                <a:avLst/>
                <a:gdLst>
                  <a:gd name="T0" fmla="*/ 2 w 39"/>
                  <a:gd name="T1" fmla="*/ 16 h 31"/>
                  <a:gd name="T2" fmla="*/ 18 w 39"/>
                  <a:gd name="T3" fmla="*/ 31 h 31"/>
                  <a:gd name="T4" fmla="*/ 20 w 39"/>
                  <a:gd name="T5" fmla="*/ 31 h 31"/>
                  <a:gd name="T6" fmla="*/ 35 w 39"/>
                  <a:gd name="T7" fmla="*/ 31 h 31"/>
                  <a:gd name="T8" fmla="*/ 38 w 39"/>
                  <a:gd name="T9" fmla="*/ 29 h 31"/>
                  <a:gd name="T10" fmla="*/ 37 w 39"/>
                  <a:gd name="T11" fmla="*/ 26 h 31"/>
                  <a:gd name="T12" fmla="*/ 12 w 39"/>
                  <a:gd name="T13" fmla="*/ 1 h 31"/>
                  <a:gd name="T14" fmla="*/ 7 w 39"/>
                  <a:gd name="T15" fmla="*/ 2 h 31"/>
                  <a:gd name="T16" fmla="*/ 7 w 39"/>
                  <a:gd name="T17" fmla="*/ 6 h 31"/>
                  <a:gd name="T18" fmla="*/ 27 w 39"/>
                  <a:gd name="T19" fmla="*/ 25 h 31"/>
                  <a:gd name="T20" fmla="*/ 21 w 39"/>
                  <a:gd name="T21" fmla="*/ 25 h 31"/>
                  <a:gd name="T22" fmla="*/ 6 w 39"/>
                  <a:gd name="T23" fmla="*/ 11 h 31"/>
                  <a:gd name="T24" fmla="*/ 2 w 39"/>
                  <a:gd name="T25" fmla="*/ 11 h 31"/>
                  <a:gd name="T26" fmla="*/ 2 w 39"/>
                  <a:gd name="T27"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31">
                    <a:moveTo>
                      <a:pt x="2" y="16"/>
                    </a:moveTo>
                    <a:lnTo>
                      <a:pt x="18" y="31"/>
                    </a:lnTo>
                    <a:lnTo>
                      <a:pt x="20" y="31"/>
                    </a:lnTo>
                    <a:lnTo>
                      <a:pt x="35" y="31"/>
                    </a:lnTo>
                    <a:cubicBezTo>
                      <a:pt x="36" y="31"/>
                      <a:pt x="38" y="31"/>
                      <a:pt x="38" y="29"/>
                    </a:cubicBezTo>
                    <a:cubicBezTo>
                      <a:pt x="39" y="28"/>
                      <a:pt x="38" y="27"/>
                      <a:pt x="37" y="26"/>
                    </a:cubicBezTo>
                    <a:lnTo>
                      <a:pt x="12" y="1"/>
                    </a:lnTo>
                    <a:cubicBezTo>
                      <a:pt x="10" y="0"/>
                      <a:pt x="8" y="0"/>
                      <a:pt x="7" y="2"/>
                    </a:cubicBezTo>
                    <a:cubicBezTo>
                      <a:pt x="6" y="3"/>
                      <a:pt x="6" y="5"/>
                      <a:pt x="7" y="6"/>
                    </a:cubicBezTo>
                    <a:lnTo>
                      <a:pt x="27" y="25"/>
                    </a:lnTo>
                    <a:lnTo>
                      <a:pt x="21" y="25"/>
                    </a:lnTo>
                    <a:lnTo>
                      <a:pt x="6" y="11"/>
                    </a:lnTo>
                    <a:cubicBezTo>
                      <a:pt x="5" y="10"/>
                      <a:pt x="3" y="10"/>
                      <a:pt x="2" y="11"/>
                    </a:cubicBezTo>
                    <a:cubicBezTo>
                      <a:pt x="0" y="12"/>
                      <a:pt x="0" y="14"/>
                      <a:pt x="2" y="1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89" name="Freeform 884">
                <a:extLst>
                  <a:ext uri="{FF2B5EF4-FFF2-40B4-BE49-F238E27FC236}">
                    <a16:creationId xmlns:a16="http://schemas.microsoft.com/office/drawing/2014/main" id="{F5352D97-9336-4618-B388-2FB694BE2F8F}"/>
                  </a:ext>
                </a:extLst>
              </p:cNvPr>
              <p:cNvSpPr>
                <a:spLocks/>
              </p:cNvSpPr>
              <p:nvPr/>
            </p:nvSpPr>
            <p:spPr bwMode="auto">
              <a:xfrm>
                <a:off x="4556" y="4623"/>
                <a:ext cx="45" cy="46"/>
              </a:xfrm>
              <a:custGeom>
                <a:avLst/>
                <a:gdLst>
                  <a:gd name="T0" fmla="*/ 78 w 79"/>
                  <a:gd name="T1" fmla="*/ 76 h 82"/>
                  <a:gd name="T2" fmla="*/ 6 w 79"/>
                  <a:gd name="T3" fmla="*/ 2 h 82"/>
                  <a:gd name="T4" fmla="*/ 1 w 79"/>
                  <a:gd name="T5" fmla="*/ 2 h 82"/>
                  <a:gd name="T6" fmla="*/ 1 w 79"/>
                  <a:gd name="T7" fmla="*/ 6 h 82"/>
                  <a:gd name="T8" fmla="*/ 73 w 79"/>
                  <a:gd name="T9" fmla="*/ 81 h 82"/>
                  <a:gd name="T10" fmla="*/ 77 w 79"/>
                  <a:gd name="T11" fmla="*/ 81 h 82"/>
                  <a:gd name="T12" fmla="*/ 78 w 79"/>
                  <a:gd name="T13" fmla="*/ 76 h 82"/>
                </a:gdLst>
                <a:ahLst/>
                <a:cxnLst>
                  <a:cxn ang="0">
                    <a:pos x="T0" y="T1"/>
                  </a:cxn>
                  <a:cxn ang="0">
                    <a:pos x="T2" y="T3"/>
                  </a:cxn>
                  <a:cxn ang="0">
                    <a:pos x="T4" y="T5"/>
                  </a:cxn>
                  <a:cxn ang="0">
                    <a:pos x="T6" y="T7"/>
                  </a:cxn>
                  <a:cxn ang="0">
                    <a:pos x="T8" y="T9"/>
                  </a:cxn>
                  <a:cxn ang="0">
                    <a:pos x="T10" y="T11"/>
                  </a:cxn>
                  <a:cxn ang="0">
                    <a:pos x="T12" y="T13"/>
                  </a:cxn>
                </a:cxnLst>
                <a:rect l="0" t="0" r="r" b="b"/>
                <a:pathLst>
                  <a:path w="79" h="82">
                    <a:moveTo>
                      <a:pt x="78" y="76"/>
                    </a:moveTo>
                    <a:lnTo>
                      <a:pt x="6" y="2"/>
                    </a:lnTo>
                    <a:cubicBezTo>
                      <a:pt x="5" y="0"/>
                      <a:pt x="3" y="0"/>
                      <a:pt x="1" y="2"/>
                    </a:cubicBezTo>
                    <a:cubicBezTo>
                      <a:pt x="0" y="3"/>
                      <a:pt x="0" y="5"/>
                      <a:pt x="1" y="6"/>
                    </a:cubicBezTo>
                    <a:lnTo>
                      <a:pt x="73" y="81"/>
                    </a:lnTo>
                    <a:cubicBezTo>
                      <a:pt x="74" y="82"/>
                      <a:pt x="76" y="82"/>
                      <a:pt x="77" y="81"/>
                    </a:cubicBezTo>
                    <a:cubicBezTo>
                      <a:pt x="79" y="79"/>
                      <a:pt x="79" y="77"/>
                      <a:pt x="78" y="7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0" name="Freeform 885">
                <a:extLst>
                  <a:ext uri="{FF2B5EF4-FFF2-40B4-BE49-F238E27FC236}">
                    <a16:creationId xmlns:a16="http://schemas.microsoft.com/office/drawing/2014/main" id="{7D84D6A7-A289-4F99-883A-F1B0815A2410}"/>
                  </a:ext>
                </a:extLst>
              </p:cNvPr>
              <p:cNvSpPr>
                <a:spLocks/>
              </p:cNvSpPr>
              <p:nvPr/>
            </p:nvSpPr>
            <p:spPr bwMode="auto">
              <a:xfrm>
                <a:off x="4576" y="4609"/>
                <a:ext cx="41" cy="41"/>
              </a:xfrm>
              <a:custGeom>
                <a:avLst/>
                <a:gdLst>
                  <a:gd name="T0" fmla="*/ 1 w 72"/>
                  <a:gd name="T1" fmla="*/ 6 h 73"/>
                  <a:gd name="T2" fmla="*/ 66 w 72"/>
                  <a:gd name="T3" fmla="*/ 72 h 73"/>
                  <a:gd name="T4" fmla="*/ 71 w 72"/>
                  <a:gd name="T5" fmla="*/ 72 h 73"/>
                  <a:gd name="T6" fmla="*/ 71 w 72"/>
                  <a:gd name="T7" fmla="*/ 67 h 73"/>
                  <a:gd name="T8" fmla="*/ 6 w 72"/>
                  <a:gd name="T9" fmla="*/ 1 h 73"/>
                  <a:gd name="T10" fmla="*/ 1 w 72"/>
                  <a:gd name="T11" fmla="*/ 1 h 73"/>
                  <a:gd name="T12" fmla="*/ 1 w 72"/>
                  <a:gd name="T13" fmla="*/ 6 h 73"/>
                </a:gdLst>
                <a:ahLst/>
                <a:cxnLst>
                  <a:cxn ang="0">
                    <a:pos x="T0" y="T1"/>
                  </a:cxn>
                  <a:cxn ang="0">
                    <a:pos x="T2" y="T3"/>
                  </a:cxn>
                  <a:cxn ang="0">
                    <a:pos x="T4" y="T5"/>
                  </a:cxn>
                  <a:cxn ang="0">
                    <a:pos x="T6" y="T7"/>
                  </a:cxn>
                  <a:cxn ang="0">
                    <a:pos x="T8" y="T9"/>
                  </a:cxn>
                  <a:cxn ang="0">
                    <a:pos x="T10" y="T11"/>
                  </a:cxn>
                  <a:cxn ang="0">
                    <a:pos x="T12" y="T13"/>
                  </a:cxn>
                </a:cxnLst>
                <a:rect l="0" t="0" r="r" b="b"/>
                <a:pathLst>
                  <a:path w="72" h="73">
                    <a:moveTo>
                      <a:pt x="1" y="6"/>
                    </a:moveTo>
                    <a:lnTo>
                      <a:pt x="66" y="72"/>
                    </a:lnTo>
                    <a:cubicBezTo>
                      <a:pt x="68" y="73"/>
                      <a:pt x="70" y="73"/>
                      <a:pt x="71" y="72"/>
                    </a:cubicBezTo>
                    <a:cubicBezTo>
                      <a:pt x="72" y="71"/>
                      <a:pt x="72" y="69"/>
                      <a:pt x="71" y="67"/>
                    </a:cubicBezTo>
                    <a:lnTo>
                      <a:pt x="6" y="1"/>
                    </a:lnTo>
                    <a:cubicBezTo>
                      <a:pt x="5" y="0"/>
                      <a:pt x="3" y="0"/>
                      <a:pt x="1" y="1"/>
                    </a:cubicBezTo>
                    <a:cubicBezTo>
                      <a:pt x="0"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1" name="Freeform 886">
                <a:extLst>
                  <a:ext uri="{FF2B5EF4-FFF2-40B4-BE49-F238E27FC236}">
                    <a16:creationId xmlns:a16="http://schemas.microsoft.com/office/drawing/2014/main" id="{68527072-F717-4A6A-8538-BAC33A594D9D}"/>
                  </a:ext>
                </a:extLst>
              </p:cNvPr>
              <p:cNvSpPr>
                <a:spLocks/>
              </p:cNvSpPr>
              <p:nvPr/>
            </p:nvSpPr>
            <p:spPr bwMode="auto">
              <a:xfrm>
                <a:off x="4618" y="4654"/>
                <a:ext cx="14" cy="37"/>
              </a:xfrm>
              <a:custGeom>
                <a:avLst/>
                <a:gdLst>
                  <a:gd name="T0" fmla="*/ 4 w 25"/>
                  <a:gd name="T1" fmla="*/ 6 h 64"/>
                  <a:gd name="T2" fmla="*/ 18 w 25"/>
                  <a:gd name="T3" fmla="*/ 19 h 64"/>
                  <a:gd name="T4" fmla="*/ 1 w 25"/>
                  <a:gd name="T5" fmla="*/ 59 h 64"/>
                  <a:gd name="T6" fmla="*/ 3 w 25"/>
                  <a:gd name="T7" fmla="*/ 63 h 64"/>
                  <a:gd name="T8" fmla="*/ 7 w 25"/>
                  <a:gd name="T9" fmla="*/ 61 h 64"/>
                  <a:gd name="T10" fmla="*/ 25 w 25"/>
                  <a:gd name="T11" fmla="*/ 20 h 64"/>
                  <a:gd name="T12" fmla="*/ 24 w 25"/>
                  <a:gd name="T13" fmla="*/ 16 h 64"/>
                  <a:gd name="T14" fmla="*/ 9 w 25"/>
                  <a:gd name="T15" fmla="*/ 1 h 64"/>
                  <a:gd name="T16" fmla="*/ 4 w 25"/>
                  <a:gd name="T17" fmla="*/ 1 h 64"/>
                  <a:gd name="T18" fmla="*/ 4 w 25"/>
                  <a:gd name="T19" fmla="*/ 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64">
                    <a:moveTo>
                      <a:pt x="4" y="6"/>
                    </a:moveTo>
                    <a:lnTo>
                      <a:pt x="18" y="19"/>
                    </a:lnTo>
                    <a:lnTo>
                      <a:pt x="1" y="59"/>
                    </a:lnTo>
                    <a:cubicBezTo>
                      <a:pt x="0" y="61"/>
                      <a:pt x="1" y="62"/>
                      <a:pt x="3" y="63"/>
                    </a:cubicBezTo>
                    <a:cubicBezTo>
                      <a:pt x="4" y="64"/>
                      <a:pt x="6" y="63"/>
                      <a:pt x="7" y="61"/>
                    </a:cubicBezTo>
                    <a:lnTo>
                      <a:pt x="25" y="20"/>
                    </a:lnTo>
                    <a:cubicBezTo>
                      <a:pt x="25" y="18"/>
                      <a:pt x="25" y="17"/>
                      <a:pt x="24" y="16"/>
                    </a:cubicBezTo>
                    <a:lnTo>
                      <a:pt x="9" y="1"/>
                    </a:lnTo>
                    <a:cubicBezTo>
                      <a:pt x="8" y="0"/>
                      <a:pt x="6" y="0"/>
                      <a:pt x="4" y="1"/>
                    </a:cubicBezTo>
                    <a:cubicBezTo>
                      <a:pt x="3" y="2"/>
                      <a:pt x="3" y="4"/>
                      <a:pt x="4"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2" name="Freeform 887">
                <a:extLst>
                  <a:ext uri="{FF2B5EF4-FFF2-40B4-BE49-F238E27FC236}">
                    <a16:creationId xmlns:a16="http://schemas.microsoft.com/office/drawing/2014/main" id="{48EC6205-1AD5-40B4-AE7C-4660CDC83321}"/>
                  </a:ext>
                </a:extLst>
              </p:cNvPr>
              <p:cNvSpPr>
                <a:spLocks/>
              </p:cNvSpPr>
              <p:nvPr/>
            </p:nvSpPr>
            <p:spPr bwMode="auto">
              <a:xfrm>
                <a:off x="4652" y="4589"/>
                <a:ext cx="141" cy="15"/>
              </a:xfrm>
              <a:custGeom>
                <a:avLst/>
                <a:gdLst>
                  <a:gd name="T0" fmla="*/ 4 w 248"/>
                  <a:gd name="T1" fmla="*/ 26 h 26"/>
                  <a:gd name="T2" fmla="*/ 245 w 248"/>
                  <a:gd name="T3" fmla="*/ 7 h 26"/>
                  <a:gd name="T4" fmla="*/ 248 w 248"/>
                  <a:gd name="T5" fmla="*/ 3 h 26"/>
                  <a:gd name="T6" fmla="*/ 244 w 248"/>
                  <a:gd name="T7" fmla="*/ 0 h 26"/>
                  <a:gd name="T8" fmla="*/ 4 w 248"/>
                  <a:gd name="T9" fmla="*/ 19 h 26"/>
                  <a:gd name="T10" fmla="*/ 1 w 248"/>
                  <a:gd name="T11" fmla="*/ 23 h 26"/>
                  <a:gd name="T12" fmla="*/ 4 w 248"/>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48" h="26">
                    <a:moveTo>
                      <a:pt x="4" y="26"/>
                    </a:moveTo>
                    <a:lnTo>
                      <a:pt x="245" y="7"/>
                    </a:lnTo>
                    <a:cubicBezTo>
                      <a:pt x="246" y="7"/>
                      <a:pt x="248" y="5"/>
                      <a:pt x="248" y="3"/>
                    </a:cubicBezTo>
                    <a:cubicBezTo>
                      <a:pt x="247" y="1"/>
                      <a:pt x="246" y="0"/>
                      <a:pt x="244" y="0"/>
                    </a:cubicBezTo>
                    <a:lnTo>
                      <a:pt x="4" y="19"/>
                    </a:lnTo>
                    <a:cubicBezTo>
                      <a:pt x="2" y="19"/>
                      <a:pt x="0" y="21"/>
                      <a:pt x="1" y="23"/>
                    </a:cubicBezTo>
                    <a:cubicBezTo>
                      <a:pt x="1" y="25"/>
                      <a:pt x="2" y="26"/>
                      <a:pt x="4"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3" name="Freeform 888">
                <a:extLst>
                  <a:ext uri="{FF2B5EF4-FFF2-40B4-BE49-F238E27FC236}">
                    <a16:creationId xmlns:a16="http://schemas.microsoft.com/office/drawing/2014/main" id="{81979ECD-574A-4DA3-976A-FF6177DDC314}"/>
                  </a:ext>
                </a:extLst>
              </p:cNvPr>
              <p:cNvSpPr>
                <a:spLocks/>
              </p:cNvSpPr>
              <p:nvPr/>
            </p:nvSpPr>
            <p:spPr bwMode="auto">
              <a:xfrm>
                <a:off x="4558" y="4565"/>
                <a:ext cx="235" cy="24"/>
              </a:xfrm>
              <a:custGeom>
                <a:avLst/>
                <a:gdLst>
                  <a:gd name="T0" fmla="*/ 4 w 415"/>
                  <a:gd name="T1" fmla="*/ 41 h 41"/>
                  <a:gd name="T2" fmla="*/ 412 w 415"/>
                  <a:gd name="T3" fmla="*/ 7 h 41"/>
                  <a:gd name="T4" fmla="*/ 415 w 415"/>
                  <a:gd name="T5" fmla="*/ 3 h 41"/>
                  <a:gd name="T6" fmla="*/ 411 w 415"/>
                  <a:gd name="T7" fmla="*/ 0 h 41"/>
                  <a:gd name="T8" fmla="*/ 3 w 415"/>
                  <a:gd name="T9" fmla="*/ 34 h 41"/>
                  <a:gd name="T10" fmla="*/ 0 w 415"/>
                  <a:gd name="T11" fmla="*/ 38 h 41"/>
                  <a:gd name="T12" fmla="*/ 4 w 415"/>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15" h="41">
                    <a:moveTo>
                      <a:pt x="4" y="41"/>
                    </a:moveTo>
                    <a:lnTo>
                      <a:pt x="412" y="7"/>
                    </a:lnTo>
                    <a:cubicBezTo>
                      <a:pt x="413" y="7"/>
                      <a:pt x="415" y="5"/>
                      <a:pt x="415" y="3"/>
                    </a:cubicBezTo>
                    <a:cubicBezTo>
                      <a:pt x="414" y="2"/>
                      <a:pt x="413" y="0"/>
                      <a:pt x="411" y="0"/>
                    </a:cubicBezTo>
                    <a:lnTo>
                      <a:pt x="3" y="34"/>
                    </a:lnTo>
                    <a:cubicBezTo>
                      <a:pt x="1" y="34"/>
                      <a:pt x="0" y="36"/>
                      <a:pt x="0" y="38"/>
                    </a:cubicBezTo>
                    <a:cubicBezTo>
                      <a:pt x="0" y="40"/>
                      <a:pt x="2" y="41"/>
                      <a:pt x="4" y="4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4" name="Freeform 889">
                <a:extLst>
                  <a:ext uri="{FF2B5EF4-FFF2-40B4-BE49-F238E27FC236}">
                    <a16:creationId xmlns:a16="http://schemas.microsoft.com/office/drawing/2014/main" id="{7E1FBC70-FF6D-43D0-82DD-E5BD5DEE321D}"/>
                  </a:ext>
                </a:extLst>
              </p:cNvPr>
              <p:cNvSpPr>
                <a:spLocks/>
              </p:cNvSpPr>
              <p:nvPr/>
            </p:nvSpPr>
            <p:spPr bwMode="auto">
              <a:xfrm>
                <a:off x="4558" y="4724"/>
                <a:ext cx="236" cy="14"/>
              </a:xfrm>
              <a:custGeom>
                <a:avLst/>
                <a:gdLst>
                  <a:gd name="T0" fmla="*/ 3 w 416"/>
                  <a:gd name="T1" fmla="*/ 25 h 25"/>
                  <a:gd name="T2" fmla="*/ 413 w 416"/>
                  <a:gd name="T3" fmla="*/ 6 h 25"/>
                  <a:gd name="T4" fmla="*/ 416 w 416"/>
                  <a:gd name="T5" fmla="*/ 3 h 25"/>
                  <a:gd name="T6" fmla="*/ 413 w 416"/>
                  <a:gd name="T7" fmla="*/ 0 h 25"/>
                  <a:gd name="T8" fmla="*/ 3 w 416"/>
                  <a:gd name="T9" fmla="*/ 19 h 25"/>
                  <a:gd name="T10" fmla="*/ 0 w 416"/>
                  <a:gd name="T11" fmla="*/ 22 h 25"/>
                  <a:gd name="T12" fmla="*/ 3 w 416"/>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416" h="25">
                    <a:moveTo>
                      <a:pt x="3" y="25"/>
                    </a:moveTo>
                    <a:lnTo>
                      <a:pt x="413" y="6"/>
                    </a:lnTo>
                    <a:cubicBezTo>
                      <a:pt x="415" y="6"/>
                      <a:pt x="416" y="5"/>
                      <a:pt x="416" y="3"/>
                    </a:cubicBezTo>
                    <a:cubicBezTo>
                      <a:pt x="416" y="1"/>
                      <a:pt x="414" y="0"/>
                      <a:pt x="413" y="0"/>
                    </a:cubicBezTo>
                    <a:lnTo>
                      <a:pt x="3" y="19"/>
                    </a:lnTo>
                    <a:cubicBezTo>
                      <a:pt x="1" y="19"/>
                      <a:pt x="0" y="20"/>
                      <a:pt x="0" y="22"/>
                    </a:cubicBezTo>
                    <a:cubicBezTo>
                      <a:pt x="0" y="24"/>
                      <a:pt x="2" y="25"/>
                      <a:pt x="3" y="2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5" name="Freeform 890">
                <a:extLst>
                  <a:ext uri="{FF2B5EF4-FFF2-40B4-BE49-F238E27FC236}">
                    <a16:creationId xmlns:a16="http://schemas.microsoft.com/office/drawing/2014/main" id="{0414AB4E-7219-4494-825F-F32800811100}"/>
                  </a:ext>
                </a:extLst>
              </p:cNvPr>
              <p:cNvSpPr>
                <a:spLocks/>
              </p:cNvSpPr>
              <p:nvPr/>
            </p:nvSpPr>
            <p:spPr bwMode="auto">
              <a:xfrm>
                <a:off x="4802" y="4311"/>
                <a:ext cx="299" cy="523"/>
              </a:xfrm>
              <a:custGeom>
                <a:avLst/>
                <a:gdLst>
                  <a:gd name="T0" fmla="*/ 218 w 529"/>
                  <a:gd name="T1" fmla="*/ 483 h 922"/>
                  <a:gd name="T2" fmla="*/ 16 w 529"/>
                  <a:gd name="T3" fmla="*/ 680 h 922"/>
                  <a:gd name="T4" fmla="*/ 6 w 529"/>
                  <a:gd name="T5" fmla="*/ 678 h 922"/>
                  <a:gd name="T6" fmla="*/ 6 w 529"/>
                  <a:gd name="T7" fmla="*/ 32 h 922"/>
                  <a:gd name="T8" fmla="*/ 517 w 529"/>
                  <a:gd name="T9" fmla="*/ 7 h 922"/>
                  <a:gd name="T10" fmla="*/ 522 w 529"/>
                  <a:gd name="T11" fmla="*/ 919 h 922"/>
                  <a:gd name="T12" fmla="*/ 526 w 529"/>
                  <a:gd name="T13" fmla="*/ 922 h 922"/>
                  <a:gd name="T14" fmla="*/ 529 w 529"/>
                  <a:gd name="T15" fmla="*/ 919 h 922"/>
                  <a:gd name="T16" fmla="*/ 524 w 529"/>
                  <a:gd name="T17" fmla="*/ 3 h 922"/>
                  <a:gd name="T18" fmla="*/ 523 w 529"/>
                  <a:gd name="T19" fmla="*/ 1 h 922"/>
                  <a:gd name="T20" fmla="*/ 520 w 529"/>
                  <a:gd name="T21" fmla="*/ 0 h 922"/>
                  <a:gd name="T22" fmla="*/ 3 w 529"/>
                  <a:gd name="T23" fmla="*/ 26 h 922"/>
                  <a:gd name="T24" fmla="*/ 0 w 529"/>
                  <a:gd name="T25" fmla="*/ 29 h 922"/>
                  <a:gd name="T26" fmla="*/ 0 w 529"/>
                  <a:gd name="T27" fmla="*/ 680 h 922"/>
                  <a:gd name="T28" fmla="*/ 2 w 529"/>
                  <a:gd name="T29" fmla="*/ 683 h 922"/>
                  <a:gd name="T30" fmla="*/ 16 w 529"/>
                  <a:gd name="T31" fmla="*/ 687 h 922"/>
                  <a:gd name="T32" fmla="*/ 19 w 529"/>
                  <a:gd name="T33" fmla="*/ 686 h 922"/>
                  <a:gd name="T34" fmla="*/ 223 w 529"/>
                  <a:gd name="T35" fmla="*/ 488 h 922"/>
                  <a:gd name="T36" fmla="*/ 223 w 529"/>
                  <a:gd name="T37" fmla="*/ 483 h 922"/>
                  <a:gd name="T38" fmla="*/ 218 w 529"/>
                  <a:gd name="T39" fmla="*/ 483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9" h="922">
                    <a:moveTo>
                      <a:pt x="218" y="483"/>
                    </a:moveTo>
                    <a:lnTo>
                      <a:pt x="16" y="680"/>
                    </a:lnTo>
                    <a:lnTo>
                      <a:pt x="6" y="678"/>
                    </a:lnTo>
                    <a:lnTo>
                      <a:pt x="6" y="32"/>
                    </a:lnTo>
                    <a:lnTo>
                      <a:pt x="517" y="7"/>
                    </a:lnTo>
                    <a:lnTo>
                      <a:pt x="522" y="919"/>
                    </a:lnTo>
                    <a:cubicBezTo>
                      <a:pt x="523" y="921"/>
                      <a:pt x="524" y="922"/>
                      <a:pt x="526" y="922"/>
                    </a:cubicBezTo>
                    <a:cubicBezTo>
                      <a:pt x="528" y="922"/>
                      <a:pt x="529" y="921"/>
                      <a:pt x="529" y="919"/>
                    </a:cubicBezTo>
                    <a:lnTo>
                      <a:pt x="524" y="3"/>
                    </a:lnTo>
                    <a:cubicBezTo>
                      <a:pt x="524" y="2"/>
                      <a:pt x="523" y="1"/>
                      <a:pt x="523" y="1"/>
                    </a:cubicBezTo>
                    <a:cubicBezTo>
                      <a:pt x="522" y="0"/>
                      <a:pt x="521" y="0"/>
                      <a:pt x="520" y="0"/>
                    </a:cubicBezTo>
                    <a:lnTo>
                      <a:pt x="3" y="26"/>
                    </a:lnTo>
                    <a:cubicBezTo>
                      <a:pt x="1" y="26"/>
                      <a:pt x="0" y="27"/>
                      <a:pt x="0" y="29"/>
                    </a:cubicBezTo>
                    <a:lnTo>
                      <a:pt x="0" y="680"/>
                    </a:lnTo>
                    <a:cubicBezTo>
                      <a:pt x="0" y="681"/>
                      <a:pt x="1" y="683"/>
                      <a:pt x="2" y="683"/>
                    </a:cubicBezTo>
                    <a:lnTo>
                      <a:pt x="16" y="687"/>
                    </a:lnTo>
                    <a:cubicBezTo>
                      <a:pt x="17" y="688"/>
                      <a:pt x="18" y="687"/>
                      <a:pt x="19" y="686"/>
                    </a:cubicBezTo>
                    <a:lnTo>
                      <a:pt x="223" y="488"/>
                    </a:lnTo>
                    <a:cubicBezTo>
                      <a:pt x="224" y="487"/>
                      <a:pt x="224" y="484"/>
                      <a:pt x="223" y="483"/>
                    </a:cubicBezTo>
                    <a:cubicBezTo>
                      <a:pt x="222" y="482"/>
                      <a:pt x="219" y="482"/>
                      <a:pt x="218" y="48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6" name="Freeform 891">
                <a:extLst>
                  <a:ext uri="{FF2B5EF4-FFF2-40B4-BE49-F238E27FC236}">
                    <a16:creationId xmlns:a16="http://schemas.microsoft.com/office/drawing/2014/main" id="{EB6A4297-0EB9-4FD5-AB67-3FCBC9DFED72}"/>
                  </a:ext>
                </a:extLst>
              </p:cNvPr>
              <p:cNvSpPr>
                <a:spLocks/>
              </p:cNvSpPr>
              <p:nvPr/>
            </p:nvSpPr>
            <p:spPr bwMode="auto">
              <a:xfrm>
                <a:off x="4815" y="4585"/>
                <a:ext cx="269" cy="131"/>
              </a:xfrm>
              <a:custGeom>
                <a:avLst/>
                <a:gdLst>
                  <a:gd name="T0" fmla="*/ 218 w 475"/>
                  <a:gd name="T1" fmla="*/ 1 h 231"/>
                  <a:gd name="T2" fmla="*/ 1 w 475"/>
                  <a:gd name="T3" fmla="*/ 215 h 231"/>
                  <a:gd name="T4" fmla="*/ 0 w 475"/>
                  <a:gd name="T5" fmla="*/ 217 h 231"/>
                  <a:gd name="T6" fmla="*/ 0 w 475"/>
                  <a:gd name="T7" fmla="*/ 228 h 231"/>
                  <a:gd name="T8" fmla="*/ 1 w 475"/>
                  <a:gd name="T9" fmla="*/ 230 h 231"/>
                  <a:gd name="T10" fmla="*/ 3 w 475"/>
                  <a:gd name="T11" fmla="*/ 231 h 231"/>
                  <a:gd name="T12" fmla="*/ 472 w 475"/>
                  <a:gd name="T13" fmla="*/ 223 h 231"/>
                  <a:gd name="T14" fmla="*/ 475 w 475"/>
                  <a:gd name="T15" fmla="*/ 220 h 231"/>
                  <a:gd name="T16" fmla="*/ 475 w 475"/>
                  <a:gd name="T17" fmla="*/ 205 h 231"/>
                  <a:gd name="T18" fmla="*/ 474 w 475"/>
                  <a:gd name="T19" fmla="*/ 202 h 231"/>
                  <a:gd name="T20" fmla="*/ 246 w 475"/>
                  <a:gd name="T21" fmla="*/ 1 h 231"/>
                  <a:gd name="T22" fmla="*/ 241 w 475"/>
                  <a:gd name="T23" fmla="*/ 1 h 231"/>
                  <a:gd name="T24" fmla="*/ 242 w 475"/>
                  <a:gd name="T25" fmla="*/ 6 h 231"/>
                  <a:gd name="T26" fmla="*/ 469 w 475"/>
                  <a:gd name="T27" fmla="*/ 206 h 231"/>
                  <a:gd name="T28" fmla="*/ 469 w 475"/>
                  <a:gd name="T29" fmla="*/ 216 h 231"/>
                  <a:gd name="T30" fmla="*/ 7 w 475"/>
                  <a:gd name="T31" fmla="*/ 224 h 231"/>
                  <a:gd name="T32" fmla="*/ 7 w 475"/>
                  <a:gd name="T33" fmla="*/ 218 h 231"/>
                  <a:gd name="T34" fmla="*/ 223 w 475"/>
                  <a:gd name="T35" fmla="*/ 6 h 231"/>
                  <a:gd name="T36" fmla="*/ 223 w 475"/>
                  <a:gd name="T37" fmla="*/ 1 h 231"/>
                  <a:gd name="T38" fmla="*/ 218 w 475"/>
                  <a:gd name="T39" fmla="*/ 1 h 231"/>
                  <a:gd name="T40" fmla="*/ 218 w 475"/>
                  <a:gd name="T41" fmla="*/ 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5" h="231">
                    <a:moveTo>
                      <a:pt x="218" y="1"/>
                    </a:moveTo>
                    <a:lnTo>
                      <a:pt x="1" y="215"/>
                    </a:lnTo>
                    <a:cubicBezTo>
                      <a:pt x="0" y="215"/>
                      <a:pt x="0" y="216"/>
                      <a:pt x="0" y="217"/>
                    </a:cubicBezTo>
                    <a:lnTo>
                      <a:pt x="0" y="228"/>
                    </a:lnTo>
                    <a:cubicBezTo>
                      <a:pt x="0" y="229"/>
                      <a:pt x="0" y="229"/>
                      <a:pt x="1" y="230"/>
                    </a:cubicBezTo>
                    <a:cubicBezTo>
                      <a:pt x="2" y="231"/>
                      <a:pt x="2" y="231"/>
                      <a:pt x="3" y="231"/>
                    </a:cubicBezTo>
                    <a:lnTo>
                      <a:pt x="472" y="223"/>
                    </a:lnTo>
                    <a:cubicBezTo>
                      <a:pt x="474" y="223"/>
                      <a:pt x="475" y="221"/>
                      <a:pt x="475" y="220"/>
                    </a:cubicBezTo>
                    <a:lnTo>
                      <a:pt x="475" y="205"/>
                    </a:lnTo>
                    <a:cubicBezTo>
                      <a:pt x="475" y="204"/>
                      <a:pt x="475" y="203"/>
                      <a:pt x="474" y="202"/>
                    </a:cubicBezTo>
                    <a:lnTo>
                      <a:pt x="246" y="1"/>
                    </a:lnTo>
                    <a:cubicBezTo>
                      <a:pt x="245" y="0"/>
                      <a:pt x="242" y="0"/>
                      <a:pt x="241" y="1"/>
                    </a:cubicBezTo>
                    <a:cubicBezTo>
                      <a:pt x="240" y="3"/>
                      <a:pt x="240" y="5"/>
                      <a:pt x="242" y="6"/>
                    </a:cubicBezTo>
                    <a:lnTo>
                      <a:pt x="469" y="206"/>
                    </a:lnTo>
                    <a:lnTo>
                      <a:pt x="469" y="216"/>
                    </a:lnTo>
                    <a:lnTo>
                      <a:pt x="7" y="224"/>
                    </a:lnTo>
                    <a:lnTo>
                      <a:pt x="7" y="218"/>
                    </a:lnTo>
                    <a:lnTo>
                      <a:pt x="223" y="6"/>
                    </a:lnTo>
                    <a:cubicBezTo>
                      <a:pt x="224" y="5"/>
                      <a:pt x="224" y="2"/>
                      <a:pt x="223" y="1"/>
                    </a:cubicBezTo>
                    <a:cubicBezTo>
                      <a:pt x="222" y="0"/>
                      <a:pt x="220" y="0"/>
                      <a:pt x="218" y="1"/>
                    </a:cubicBezTo>
                    <a:lnTo>
                      <a:pt x="218"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7" name="Freeform 892">
                <a:extLst>
                  <a:ext uri="{FF2B5EF4-FFF2-40B4-BE49-F238E27FC236}">
                    <a16:creationId xmlns:a16="http://schemas.microsoft.com/office/drawing/2014/main" id="{0E2F849E-97BC-4DF4-8705-E88A1CA88BE4}"/>
                  </a:ext>
                </a:extLst>
              </p:cNvPr>
              <p:cNvSpPr>
                <a:spLocks/>
              </p:cNvSpPr>
              <p:nvPr/>
            </p:nvSpPr>
            <p:spPr bwMode="auto">
              <a:xfrm>
                <a:off x="4967" y="4585"/>
                <a:ext cx="133" cy="110"/>
              </a:xfrm>
              <a:custGeom>
                <a:avLst/>
                <a:gdLst>
                  <a:gd name="T0" fmla="*/ 2 w 235"/>
                  <a:gd name="T1" fmla="*/ 6 h 195"/>
                  <a:gd name="T2" fmla="*/ 211 w 235"/>
                  <a:gd name="T3" fmla="*/ 194 h 195"/>
                  <a:gd name="T4" fmla="*/ 214 w 235"/>
                  <a:gd name="T5" fmla="*/ 194 h 195"/>
                  <a:gd name="T6" fmla="*/ 232 w 235"/>
                  <a:gd name="T7" fmla="*/ 189 h 195"/>
                  <a:gd name="T8" fmla="*/ 234 w 235"/>
                  <a:gd name="T9" fmla="*/ 185 h 195"/>
                  <a:gd name="T10" fmla="*/ 230 w 235"/>
                  <a:gd name="T11" fmla="*/ 183 h 195"/>
                  <a:gd name="T12" fmla="*/ 214 w 235"/>
                  <a:gd name="T13" fmla="*/ 188 h 195"/>
                  <a:gd name="T14" fmla="*/ 6 w 235"/>
                  <a:gd name="T15" fmla="*/ 1 h 195"/>
                  <a:gd name="T16" fmla="*/ 2 w 235"/>
                  <a:gd name="T17" fmla="*/ 1 h 195"/>
                  <a:gd name="T18" fmla="*/ 2 w 235"/>
                  <a:gd name="T19" fmla="*/ 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5" h="195">
                    <a:moveTo>
                      <a:pt x="2" y="6"/>
                    </a:moveTo>
                    <a:lnTo>
                      <a:pt x="211" y="194"/>
                    </a:lnTo>
                    <a:cubicBezTo>
                      <a:pt x="212" y="194"/>
                      <a:pt x="213" y="195"/>
                      <a:pt x="214" y="194"/>
                    </a:cubicBezTo>
                    <a:lnTo>
                      <a:pt x="232" y="189"/>
                    </a:lnTo>
                    <a:cubicBezTo>
                      <a:pt x="234" y="188"/>
                      <a:pt x="235" y="187"/>
                      <a:pt x="234" y="185"/>
                    </a:cubicBezTo>
                    <a:cubicBezTo>
                      <a:pt x="234" y="183"/>
                      <a:pt x="232" y="182"/>
                      <a:pt x="230" y="183"/>
                    </a:cubicBezTo>
                    <a:lnTo>
                      <a:pt x="214" y="188"/>
                    </a:lnTo>
                    <a:lnTo>
                      <a:pt x="6" y="1"/>
                    </a:lnTo>
                    <a:cubicBezTo>
                      <a:pt x="5" y="0"/>
                      <a:pt x="3" y="0"/>
                      <a:pt x="2" y="1"/>
                    </a:cubicBezTo>
                    <a:cubicBezTo>
                      <a:pt x="0" y="3"/>
                      <a:pt x="1" y="5"/>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8" name="Freeform 893">
                <a:extLst>
                  <a:ext uri="{FF2B5EF4-FFF2-40B4-BE49-F238E27FC236}">
                    <a16:creationId xmlns:a16="http://schemas.microsoft.com/office/drawing/2014/main" id="{09F8366F-462C-41F8-8140-6DACA97458C1}"/>
                  </a:ext>
                </a:extLst>
              </p:cNvPr>
              <p:cNvSpPr>
                <a:spLocks/>
              </p:cNvSpPr>
              <p:nvPr/>
            </p:nvSpPr>
            <p:spPr bwMode="auto">
              <a:xfrm>
                <a:off x="4802" y="4717"/>
                <a:ext cx="298" cy="118"/>
              </a:xfrm>
              <a:custGeom>
                <a:avLst/>
                <a:gdLst>
                  <a:gd name="T0" fmla="*/ 6 w 526"/>
                  <a:gd name="T1" fmla="*/ 204 h 208"/>
                  <a:gd name="T2" fmla="*/ 6 w 526"/>
                  <a:gd name="T3" fmla="*/ 18 h 208"/>
                  <a:gd name="T4" fmla="*/ 22 w 526"/>
                  <a:gd name="T5" fmla="*/ 15 h 208"/>
                  <a:gd name="T6" fmla="*/ 492 w 526"/>
                  <a:gd name="T7" fmla="*/ 6 h 208"/>
                  <a:gd name="T8" fmla="*/ 502 w 526"/>
                  <a:gd name="T9" fmla="*/ 9 h 208"/>
                  <a:gd name="T10" fmla="*/ 503 w 526"/>
                  <a:gd name="T11" fmla="*/ 9 h 208"/>
                  <a:gd name="T12" fmla="*/ 523 w 526"/>
                  <a:gd name="T13" fmla="*/ 9 h 208"/>
                  <a:gd name="T14" fmla="*/ 526 w 526"/>
                  <a:gd name="T15" fmla="*/ 6 h 208"/>
                  <a:gd name="T16" fmla="*/ 523 w 526"/>
                  <a:gd name="T17" fmla="*/ 3 h 208"/>
                  <a:gd name="T18" fmla="*/ 503 w 526"/>
                  <a:gd name="T19" fmla="*/ 3 h 208"/>
                  <a:gd name="T20" fmla="*/ 493 w 526"/>
                  <a:gd name="T21" fmla="*/ 0 h 208"/>
                  <a:gd name="T22" fmla="*/ 492 w 526"/>
                  <a:gd name="T23" fmla="*/ 0 h 208"/>
                  <a:gd name="T24" fmla="*/ 22 w 526"/>
                  <a:gd name="T25" fmla="*/ 8 h 208"/>
                  <a:gd name="T26" fmla="*/ 21 w 526"/>
                  <a:gd name="T27" fmla="*/ 8 h 208"/>
                  <a:gd name="T28" fmla="*/ 2 w 526"/>
                  <a:gd name="T29" fmla="*/ 12 h 208"/>
                  <a:gd name="T30" fmla="*/ 0 w 526"/>
                  <a:gd name="T31" fmla="*/ 15 h 208"/>
                  <a:gd name="T32" fmla="*/ 0 w 526"/>
                  <a:gd name="T33" fmla="*/ 204 h 208"/>
                  <a:gd name="T34" fmla="*/ 3 w 526"/>
                  <a:gd name="T35" fmla="*/ 208 h 208"/>
                  <a:gd name="T36" fmla="*/ 6 w 526"/>
                  <a:gd name="T37" fmla="*/ 20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6" h="208">
                    <a:moveTo>
                      <a:pt x="6" y="204"/>
                    </a:moveTo>
                    <a:lnTo>
                      <a:pt x="6" y="18"/>
                    </a:lnTo>
                    <a:lnTo>
                      <a:pt x="22" y="15"/>
                    </a:lnTo>
                    <a:lnTo>
                      <a:pt x="492" y="6"/>
                    </a:lnTo>
                    <a:lnTo>
                      <a:pt x="502" y="9"/>
                    </a:lnTo>
                    <a:lnTo>
                      <a:pt x="503" y="9"/>
                    </a:lnTo>
                    <a:lnTo>
                      <a:pt x="523" y="9"/>
                    </a:lnTo>
                    <a:cubicBezTo>
                      <a:pt x="525" y="9"/>
                      <a:pt x="526" y="8"/>
                      <a:pt x="526" y="6"/>
                    </a:cubicBezTo>
                    <a:cubicBezTo>
                      <a:pt x="526" y="4"/>
                      <a:pt x="525" y="3"/>
                      <a:pt x="523" y="3"/>
                    </a:cubicBezTo>
                    <a:lnTo>
                      <a:pt x="503" y="3"/>
                    </a:lnTo>
                    <a:lnTo>
                      <a:pt x="493" y="0"/>
                    </a:lnTo>
                    <a:lnTo>
                      <a:pt x="492" y="0"/>
                    </a:lnTo>
                    <a:lnTo>
                      <a:pt x="22" y="8"/>
                    </a:lnTo>
                    <a:lnTo>
                      <a:pt x="21" y="8"/>
                    </a:lnTo>
                    <a:lnTo>
                      <a:pt x="2" y="12"/>
                    </a:lnTo>
                    <a:cubicBezTo>
                      <a:pt x="1" y="12"/>
                      <a:pt x="0" y="14"/>
                      <a:pt x="0" y="15"/>
                    </a:cubicBezTo>
                    <a:lnTo>
                      <a:pt x="0" y="204"/>
                    </a:lnTo>
                    <a:cubicBezTo>
                      <a:pt x="0" y="206"/>
                      <a:pt x="1" y="208"/>
                      <a:pt x="3" y="208"/>
                    </a:cubicBezTo>
                    <a:cubicBezTo>
                      <a:pt x="5" y="208"/>
                      <a:pt x="6" y="206"/>
                      <a:pt x="6" y="20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99" name="Freeform 894">
                <a:extLst>
                  <a:ext uri="{FF2B5EF4-FFF2-40B4-BE49-F238E27FC236}">
                    <a16:creationId xmlns:a16="http://schemas.microsoft.com/office/drawing/2014/main" id="{9E0DF3DB-C50C-4B4D-B78C-169689587F14}"/>
                  </a:ext>
                </a:extLst>
              </p:cNvPr>
              <p:cNvSpPr>
                <a:spLocks/>
              </p:cNvSpPr>
              <p:nvPr/>
            </p:nvSpPr>
            <p:spPr bwMode="auto">
              <a:xfrm>
                <a:off x="4694" y="4606"/>
                <a:ext cx="100" cy="41"/>
              </a:xfrm>
              <a:custGeom>
                <a:avLst/>
                <a:gdLst>
                  <a:gd name="T0" fmla="*/ 3 w 175"/>
                  <a:gd name="T1" fmla="*/ 6 h 71"/>
                  <a:gd name="T2" fmla="*/ 170 w 175"/>
                  <a:gd name="T3" fmla="*/ 70 h 71"/>
                  <a:gd name="T4" fmla="*/ 175 w 175"/>
                  <a:gd name="T5" fmla="*/ 68 h 71"/>
                  <a:gd name="T6" fmla="*/ 173 w 175"/>
                  <a:gd name="T7" fmla="*/ 64 h 71"/>
                  <a:gd name="T8" fmla="*/ 5 w 175"/>
                  <a:gd name="T9" fmla="*/ 0 h 71"/>
                  <a:gd name="T10" fmla="*/ 1 w 175"/>
                  <a:gd name="T11" fmla="*/ 2 h 71"/>
                  <a:gd name="T12" fmla="*/ 3 w 175"/>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175" h="71">
                    <a:moveTo>
                      <a:pt x="3" y="6"/>
                    </a:moveTo>
                    <a:lnTo>
                      <a:pt x="170" y="70"/>
                    </a:lnTo>
                    <a:cubicBezTo>
                      <a:pt x="172" y="71"/>
                      <a:pt x="174" y="70"/>
                      <a:pt x="175" y="68"/>
                    </a:cubicBezTo>
                    <a:cubicBezTo>
                      <a:pt x="175" y="66"/>
                      <a:pt x="175" y="64"/>
                      <a:pt x="173" y="64"/>
                    </a:cubicBezTo>
                    <a:lnTo>
                      <a:pt x="5" y="0"/>
                    </a:lnTo>
                    <a:cubicBezTo>
                      <a:pt x="4" y="0"/>
                      <a:pt x="2" y="0"/>
                      <a:pt x="1" y="2"/>
                    </a:cubicBezTo>
                    <a:cubicBezTo>
                      <a:pt x="0" y="4"/>
                      <a:pt x="1" y="6"/>
                      <a:pt x="3"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0" name="Freeform 895">
                <a:extLst>
                  <a:ext uri="{FF2B5EF4-FFF2-40B4-BE49-F238E27FC236}">
                    <a16:creationId xmlns:a16="http://schemas.microsoft.com/office/drawing/2014/main" id="{BA932F10-934A-4E64-8CF5-1CFC1B88AAFB}"/>
                  </a:ext>
                </a:extLst>
              </p:cNvPr>
              <p:cNvSpPr>
                <a:spLocks/>
              </p:cNvSpPr>
              <p:nvPr/>
            </p:nvSpPr>
            <p:spPr bwMode="auto">
              <a:xfrm>
                <a:off x="4802" y="4647"/>
                <a:ext cx="28" cy="12"/>
              </a:xfrm>
              <a:custGeom>
                <a:avLst/>
                <a:gdLst>
                  <a:gd name="T0" fmla="*/ 2 w 49"/>
                  <a:gd name="T1" fmla="*/ 7 h 22"/>
                  <a:gd name="T2" fmla="*/ 44 w 49"/>
                  <a:gd name="T3" fmla="*/ 22 h 22"/>
                  <a:gd name="T4" fmla="*/ 48 w 49"/>
                  <a:gd name="T5" fmla="*/ 20 h 22"/>
                  <a:gd name="T6" fmla="*/ 46 w 49"/>
                  <a:gd name="T7" fmla="*/ 16 h 22"/>
                  <a:gd name="T8" fmla="*/ 4 w 49"/>
                  <a:gd name="T9" fmla="*/ 1 h 22"/>
                  <a:gd name="T10" fmla="*/ 0 w 49"/>
                  <a:gd name="T11" fmla="*/ 3 h 22"/>
                  <a:gd name="T12" fmla="*/ 2 w 49"/>
                  <a:gd name="T13" fmla="*/ 7 h 22"/>
                </a:gdLst>
                <a:ahLst/>
                <a:cxnLst>
                  <a:cxn ang="0">
                    <a:pos x="T0" y="T1"/>
                  </a:cxn>
                  <a:cxn ang="0">
                    <a:pos x="T2" y="T3"/>
                  </a:cxn>
                  <a:cxn ang="0">
                    <a:pos x="T4" y="T5"/>
                  </a:cxn>
                  <a:cxn ang="0">
                    <a:pos x="T6" y="T7"/>
                  </a:cxn>
                  <a:cxn ang="0">
                    <a:pos x="T8" y="T9"/>
                  </a:cxn>
                  <a:cxn ang="0">
                    <a:pos x="T10" y="T11"/>
                  </a:cxn>
                  <a:cxn ang="0">
                    <a:pos x="T12" y="T13"/>
                  </a:cxn>
                </a:cxnLst>
                <a:rect l="0" t="0" r="r" b="b"/>
                <a:pathLst>
                  <a:path w="49" h="22">
                    <a:moveTo>
                      <a:pt x="2" y="7"/>
                    </a:moveTo>
                    <a:lnTo>
                      <a:pt x="44" y="22"/>
                    </a:lnTo>
                    <a:cubicBezTo>
                      <a:pt x="46" y="22"/>
                      <a:pt x="48" y="22"/>
                      <a:pt x="48" y="20"/>
                    </a:cubicBezTo>
                    <a:cubicBezTo>
                      <a:pt x="49" y="18"/>
                      <a:pt x="48" y="16"/>
                      <a:pt x="46" y="16"/>
                    </a:cubicBezTo>
                    <a:lnTo>
                      <a:pt x="4" y="1"/>
                    </a:lnTo>
                    <a:cubicBezTo>
                      <a:pt x="3" y="0"/>
                      <a:pt x="1" y="1"/>
                      <a:pt x="0" y="3"/>
                    </a:cubicBezTo>
                    <a:cubicBezTo>
                      <a:pt x="0" y="4"/>
                      <a:pt x="0" y="6"/>
                      <a:pt x="2"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1" name="Freeform 896">
                <a:extLst>
                  <a:ext uri="{FF2B5EF4-FFF2-40B4-BE49-F238E27FC236}">
                    <a16:creationId xmlns:a16="http://schemas.microsoft.com/office/drawing/2014/main" id="{8F7BE051-6C6F-4260-8B05-9CFBD9729178}"/>
                  </a:ext>
                </a:extLst>
              </p:cNvPr>
              <p:cNvSpPr>
                <a:spLocks/>
              </p:cNvSpPr>
              <p:nvPr/>
            </p:nvSpPr>
            <p:spPr bwMode="auto">
              <a:xfrm>
                <a:off x="4694" y="4597"/>
                <a:ext cx="99" cy="41"/>
              </a:xfrm>
              <a:custGeom>
                <a:avLst/>
                <a:gdLst>
                  <a:gd name="T0" fmla="*/ 3 w 175"/>
                  <a:gd name="T1" fmla="*/ 7 h 73"/>
                  <a:gd name="T2" fmla="*/ 170 w 175"/>
                  <a:gd name="T3" fmla="*/ 72 h 73"/>
                  <a:gd name="T4" fmla="*/ 174 w 175"/>
                  <a:gd name="T5" fmla="*/ 70 h 73"/>
                  <a:gd name="T6" fmla="*/ 173 w 175"/>
                  <a:gd name="T7" fmla="*/ 66 h 73"/>
                  <a:gd name="T8" fmla="*/ 5 w 175"/>
                  <a:gd name="T9" fmla="*/ 1 h 73"/>
                  <a:gd name="T10" fmla="*/ 1 w 175"/>
                  <a:gd name="T11" fmla="*/ 3 h 73"/>
                  <a:gd name="T12" fmla="*/ 3 w 175"/>
                  <a:gd name="T13" fmla="*/ 7 h 73"/>
                </a:gdLst>
                <a:ahLst/>
                <a:cxnLst>
                  <a:cxn ang="0">
                    <a:pos x="T0" y="T1"/>
                  </a:cxn>
                  <a:cxn ang="0">
                    <a:pos x="T2" y="T3"/>
                  </a:cxn>
                  <a:cxn ang="0">
                    <a:pos x="T4" y="T5"/>
                  </a:cxn>
                  <a:cxn ang="0">
                    <a:pos x="T6" y="T7"/>
                  </a:cxn>
                  <a:cxn ang="0">
                    <a:pos x="T8" y="T9"/>
                  </a:cxn>
                  <a:cxn ang="0">
                    <a:pos x="T10" y="T11"/>
                  </a:cxn>
                  <a:cxn ang="0">
                    <a:pos x="T12" y="T13"/>
                  </a:cxn>
                </a:cxnLst>
                <a:rect l="0" t="0" r="r" b="b"/>
                <a:pathLst>
                  <a:path w="175" h="73">
                    <a:moveTo>
                      <a:pt x="3" y="7"/>
                    </a:moveTo>
                    <a:lnTo>
                      <a:pt x="170" y="72"/>
                    </a:lnTo>
                    <a:cubicBezTo>
                      <a:pt x="172" y="73"/>
                      <a:pt x="174" y="72"/>
                      <a:pt x="174" y="70"/>
                    </a:cubicBezTo>
                    <a:cubicBezTo>
                      <a:pt x="175" y="68"/>
                      <a:pt x="174" y="66"/>
                      <a:pt x="173" y="66"/>
                    </a:cubicBezTo>
                    <a:lnTo>
                      <a:pt x="5" y="1"/>
                    </a:lnTo>
                    <a:cubicBezTo>
                      <a:pt x="3" y="0"/>
                      <a:pt x="1" y="1"/>
                      <a:pt x="1" y="3"/>
                    </a:cubicBezTo>
                    <a:cubicBezTo>
                      <a:pt x="0" y="5"/>
                      <a:pt x="1" y="6"/>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2" name="Freeform 897">
                <a:extLst>
                  <a:ext uri="{FF2B5EF4-FFF2-40B4-BE49-F238E27FC236}">
                    <a16:creationId xmlns:a16="http://schemas.microsoft.com/office/drawing/2014/main" id="{4D948D3A-D54D-44A8-BADC-D8BDA9F04324}"/>
                  </a:ext>
                </a:extLst>
              </p:cNvPr>
              <p:cNvSpPr>
                <a:spLocks/>
              </p:cNvSpPr>
              <p:nvPr/>
            </p:nvSpPr>
            <p:spPr bwMode="auto">
              <a:xfrm>
                <a:off x="4801" y="4639"/>
                <a:ext cx="21" cy="10"/>
              </a:xfrm>
              <a:custGeom>
                <a:avLst/>
                <a:gdLst>
                  <a:gd name="T0" fmla="*/ 3 w 37"/>
                  <a:gd name="T1" fmla="*/ 6 h 18"/>
                  <a:gd name="T2" fmla="*/ 33 w 37"/>
                  <a:gd name="T3" fmla="*/ 17 h 18"/>
                  <a:gd name="T4" fmla="*/ 37 w 37"/>
                  <a:gd name="T5" fmla="*/ 15 h 18"/>
                  <a:gd name="T6" fmla="*/ 35 w 37"/>
                  <a:gd name="T7" fmla="*/ 11 h 18"/>
                  <a:gd name="T8" fmla="*/ 5 w 37"/>
                  <a:gd name="T9" fmla="*/ 0 h 18"/>
                  <a:gd name="T10" fmla="*/ 1 w 37"/>
                  <a:gd name="T11" fmla="*/ 2 h 18"/>
                  <a:gd name="T12" fmla="*/ 3 w 37"/>
                  <a:gd name="T13" fmla="*/ 6 h 18"/>
                </a:gdLst>
                <a:ahLst/>
                <a:cxnLst>
                  <a:cxn ang="0">
                    <a:pos x="T0" y="T1"/>
                  </a:cxn>
                  <a:cxn ang="0">
                    <a:pos x="T2" y="T3"/>
                  </a:cxn>
                  <a:cxn ang="0">
                    <a:pos x="T4" y="T5"/>
                  </a:cxn>
                  <a:cxn ang="0">
                    <a:pos x="T6" y="T7"/>
                  </a:cxn>
                  <a:cxn ang="0">
                    <a:pos x="T8" y="T9"/>
                  </a:cxn>
                  <a:cxn ang="0">
                    <a:pos x="T10" y="T11"/>
                  </a:cxn>
                  <a:cxn ang="0">
                    <a:pos x="T12" y="T13"/>
                  </a:cxn>
                </a:cxnLst>
                <a:rect l="0" t="0" r="r" b="b"/>
                <a:pathLst>
                  <a:path w="37" h="18">
                    <a:moveTo>
                      <a:pt x="3" y="6"/>
                    </a:moveTo>
                    <a:lnTo>
                      <a:pt x="33" y="17"/>
                    </a:lnTo>
                    <a:cubicBezTo>
                      <a:pt x="34" y="18"/>
                      <a:pt x="36" y="17"/>
                      <a:pt x="37" y="15"/>
                    </a:cubicBezTo>
                    <a:cubicBezTo>
                      <a:pt x="37" y="14"/>
                      <a:pt x="36" y="12"/>
                      <a:pt x="35" y="11"/>
                    </a:cubicBezTo>
                    <a:lnTo>
                      <a:pt x="5" y="0"/>
                    </a:lnTo>
                    <a:cubicBezTo>
                      <a:pt x="3" y="0"/>
                      <a:pt x="1" y="1"/>
                      <a:pt x="1" y="2"/>
                    </a:cubicBezTo>
                    <a:cubicBezTo>
                      <a:pt x="0" y="4"/>
                      <a:pt x="1" y="6"/>
                      <a:pt x="3"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3" name="Freeform 898">
                <a:extLst>
                  <a:ext uri="{FF2B5EF4-FFF2-40B4-BE49-F238E27FC236}">
                    <a16:creationId xmlns:a16="http://schemas.microsoft.com/office/drawing/2014/main" id="{58F29E45-B7C8-4B10-AC16-61F387961DE4}"/>
                  </a:ext>
                </a:extLst>
              </p:cNvPr>
              <p:cNvSpPr>
                <a:spLocks/>
              </p:cNvSpPr>
              <p:nvPr/>
            </p:nvSpPr>
            <p:spPr bwMode="auto">
              <a:xfrm>
                <a:off x="4801" y="4618"/>
                <a:ext cx="38" cy="57"/>
              </a:xfrm>
              <a:custGeom>
                <a:avLst/>
                <a:gdLst>
                  <a:gd name="T0" fmla="*/ 1 w 67"/>
                  <a:gd name="T1" fmla="*/ 6 h 100"/>
                  <a:gd name="T2" fmla="*/ 61 w 67"/>
                  <a:gd name="T3" fmla="*/ 98 h 100"/>
                  <a:gd name="T4" fmla="*/ 65 w 67"/>
                  <a:gd name="T5" fmla="*/ 99 h 100"/>
                  <a:gd name="T6" fmla="*/ 66 w 67"/>
                  <a:gd name="T7" fmla="*/ 94 h 100"/>
                  <a:gd name="T8" fmla="*/ 7 w 67"/>
                  <a:gd name="T9" fmla="*/ 2 h 100"/>
                  <a:gd name="T10" fmla="*/ 2 w 67"/>
                  <a:gd name="T11" fmla="*/ 1 h 100"/>
                  <a:gd name="T12" fmla="*/ 1 w 67"/>
                  <a:gd name="T13" fmla="*/ 6 h 100"/>
                </a:gdLst>
                <a:ahLst/>
                <a:cxnLst>
                  <a:cxn ang="0">
                    <a:pos x="T0" y="T1"/>
                  </a:cxn>
                  <a:cxn ang="0">
                    <a:pos x="T2" y="T3"/>
                  </a:cxn>
                  <a:cxn ang="0">
                    <a:pos x="T4" y="T5"/>
                  </a:cxn>
                  <a:cxn ang="0">
                    <a:pos x="T6" y="T7"/>
                  </a:cxn>
                  <a:cxn ang="0">
                    <a:pos x="T8" y="T9"/>
                  </a:cxn>
                  <a:cxn ang="0">
                    <a:pos x="T10" y="T11"/>
                  </a:cxn>
                  <a:cxn ang="0">
                    <a:pos x="T12" y="T13"/>
                  </a:cxn>
                </a:cxnLst>
                <a:rect l="0" t="0" r="r" b="b"/>
                <a:pathLst>
                  <a:path w="67" h="100">
                    <a:moveTo>
                      <a:pt x="1" y="6"/>
                    </a:moveTo>
                    <a:lnTo>
                      <a:pt x="61" y="98"/>
                    </a:lnTo>
                    <a:cubicBezTo>
                      <a:pt x="62" y="99"/>
                      <a:pt x="64" y="100"/>
                      <a:pt x="65" y="99"/>
                    </a:cubicBezTo>
                    <a:cubicBezTo>
                      <a:pt x="67" y="98"/>
                      <a:pt x="67" y="96"/>
                      <a:pt x="66" y="94"/>
                    </a:cubicBezTo>
                    <a:lnTo>
                      <a:pt x="7" y="2"/>
                    </a:lnTo>
                    <a:cubicBezTo>
                      <a:pt x="6" y="1"/>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4" name="Freeform 899">
                <a:extLst>
                  <a:ext uri="{FF2B5EF4-FFF2-40B4-BE49-F238E27FC236}">
                    <a16:creationId xmlns:a16="http://schemas.microsoft.com/office/drawing/2014/main" id="{80C73A2C-3200-4818-935A-6A70DD141608}"/>
                  </a:ext>
                </a:extLst>
              </p:cNvPr>
              <p:cNvSpPr>
                <a:spLocks/>
              </p:cNvSpPr>
              <p:nvPr/>
            </p:nvSpPr>
            <p:spPr bwMode="auto">
              <a:xfrm>
                <a:off x="4801" y="4607"/>
                <a:ext cx="42" cy="63"/>
              </a:xfrm>
              <a:custGeom>
                <a:avLst/>
                <a:gdLst>
                  <a:gd name="T0" fmla="*/ 1 w 75"/>
                  <a:gd name="T1" fmla="*/ 6 h 110"/>
                  <a:gd name="T2" fmla="*/ 69 w 75"/>
                  <a:gd name="T3" fmla="*/ 108 h 110"/>
                  <a:gd name="T4" fmla="*/ 73 w 75"/>
                  <a:gd name="T5" fmla="*/ 109 h 110"/>
                  <a:gd name="T6" fmla="*/ 74 w 75"/>
                  <a:gd name="T7" fmla="*/ 105 h 110"/>
                  <a:gd name="T8" fmla="*/ 7 w 75"/>
                  <a:gd name="T9" fmla="*/ 2 h 110"/>
                  <a:gd name="T10" fmla="*/ 2 w 75"/>
                  <a:gd name="T11" fmla="*/ 1 h 110"/>
                  <a:gd name="T12" fmla="*/ 1 w 75"/>
                  <a:gd name="T13" fmla="*/ 6 h 110"/>
                </a:gdLst>
                <a:ahLst/>
                <a:cxnLst>
                  <a:cxn ang="0">
                    <a:pos x="T0" y="T1"/>
                  </a:cxn>
                  <a:cxn ang="0">
                    <a:pos x="T2" y="T3"/>
                  </a:cxn>
                  <a:cxn ang="0">
                    <a:pos x="T4" y="T5"/>
                  </a:cxn>
                  <a:cxn ang="0">
                    <a:pos x="T6" y="T7"/>
                  </a:cxn>
                  <a:cxn ang="0">
                    <a:pos x="T8" y="T9"/>
                  </a:cxn>
                  <a:cxn ang="0">
                    <a:pos x="T10" y="T11"/>
                  </a:cxn>
                  <a:cxn ang="0">
                    <a:pos x="T12" y="T13"/>
                  </a:cxn>
                </a:cxnLst>
                <a:rect l="0" t="0" r="r" b="b"/>
                <a:pathLst>
                  <a:path w="75" h="110">
                    <a:moveTo>
                      <a:pt x="1" y="6"/>
                    </a:moveTo>
                    <a:lnTo>
                      <a:pt x="69" y="108"/>
                    </a:lnTo>
                    <a:cubicBezTo>
                      <a:pt x="70" y="110"/>
                      <a:pt x="72" y="110"/>
                      <a:pt x="73" y="109"/>
                    </a:cubicBezTo>
                    <a:cubicBezTo>
                      <a:pt x="75" y="108"/>
                      <a:pt x="75" y="106"/>
                      <a:pt x="74" y="105"/>
                    </a:cubicBezTo>
                    <a:lnTo>
                      <a:pt x="7" y="2"/>
                    </a:lnTo>
                    <a:cubicBezTo>
                      <a:pt x="6" y="1"/>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5" name="Freeform 900">
                <a:extLst>
                  <a:ext uri="{FF2B5EF4-FFF2-40B4-BE49-F238E27FC236}">
                    <a16:creationId xmlns:a16="http://schemas.microsoft.com/office/drawing/2014/main" id="{9251B6A6-3C5A-48AD-B65B-8E30854E8BC2}"/>
                  </a:ext>
                </a:extLst>
              </p:cNvPr>
              <p:cNvSpPr>
                <a:spLocks/>
              </p:cNvSpPr>
              <p:nvPr/>
            </p:nvSpPr>
            <p:spPr bwMode="auto">
              <a:xfrm>
                <a:off x="4802" y="4580"/>
                <a:ext cx="298" cy="11"/>
              </a:xfrm>
              <a:custGeom>
                <a:avLst/>
                <a:gdLst>
                  <a:gd name="T0" fmla="*/ 3 w 525"/>
                  <a:gd name="T1" fmla="*/ 20 h 20"/>
                  <a:gd name="T2" fmla="*/ 522 w 525"/>
                  <a:gd name="T3" fmla="*/ 7 h 20"/>
                  <a:gd name="T4" fmla="*/ 525 w 525"/>
                  <a:gd name="T5" fmla="*/ 3 h 20"/>
                  <a:gd name="T6" fmla="*/ 522 w 525"/>
                  <a:gd name="T7" fmla="*/ 0 h 20"/>
                  <a:gd name="T8" fmla="*/ 3 w 525"/>
                  <a:gd name="T9" fmla="*/ 14 h 20"/>
                  <a:gd name="T10" fmla="*/ 0 w 525"/>
                  <a:gd name="T11" fmla="*/ 17 h 20"/>
                  <a:gd name="T12" fmla="*/ 3 w 52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525" h="20">
                    <a:moveTo>
                      <a:pt x="3" y="20"/>
                    </a:moveTo>
                    <a:lnTo>
                      <a:pt x="522" y="7"/>
                    </a:lnTo>
                    <a:cubicBezTo>
                      <a:pt x="524" y="7"/>
                      <a:pt x="525" y="5"/>
                      <a:pt x="525" y="3"/>
                    </a:cubicBezTo>
                    <a:cubicBezTo>
                      <a:pt x="525" y="1"/>
                      <a:pt x="524" y="0"/>
                      <a:pt x="522" y="0"/>
                    </a:cubicBezTo>
                    <a:lnTo>
                      <a:pt x="3" y="14"/>
                    </a:lnTo>
                    <a:cubicBezTo>
                      <a:pt x="1" y="14"/>
                      <a:pt x="0" y="15"/>
                      <a:pt x="0" y="17"/>
                    </a:cubicBezTo>
                    <a:cubicBezTo>
                      <a:pt x="0" y="19"/>
                      <a:pt x="2" y="20"/>
                      <a:pt x="3"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6" name="Freeform 901">
                <a:extLst>
                  <a:ext uri="{FF2B5EF4-FFF2-40B4-BE49-F238E27FC236}">
                    <a16:creationId xmlns:a16="http://schemas.microsoft.com/office/drawing/2014/main" id="{5CAFCD8B-161F-44E6-9CCE-C62388D53378}"/>
                  </a:ext>
                </a:extLst>
              </p:cNvPr>
              <p:cNvSpPr>
                <a:spLocks/>
              </p:cNvSpPr>
              <p:nvPr/>
            </p:nvSpPr>
            <p:spPr bwMode="auto">
              <a:xfrm>
                <a:off x="4810" y="4588"/>
                <a:ext cx="48" cy="70"/>
              </a:xfrm>
              <a:custGeom>
                <a:avLst/>
                <a:gdLst>
                  <a:gd name="T0" fmla="*/ 83 w 84"/>
                  <a:gd name="T1" fmla="*/ 118 h 124"/>
                  <a:gd name="T2" fmla="*/ 7 w 84"/>
                  <a:gd name="T3" fmla="*/ 2 h 124"/>
                  <a:gd name="T4" fmla="*/ 2 w 84"/>
                  <a:gd name="T5" fmla="*/ 1 h 124"/>
                  <a:gd name="T6" fmla="*/ 1 w 84"/>
                  <a:gd name="T7" fmla="*/ 6 h 124"/>
                  <a:gd name="T8" fmla="*/ 77 w 84"/>
                  <a:gd name="T9" fmla="*/ 122 h 124"/>
                  <a:gd name="T10" fmla="*/ 82 w 84"/>
                  <a:gd name="T11" fmla="*/ 123 h 124"/>
                  <a:gd name="T12" fmla="*/ 83 w 84"/>
                  <a:gd name="T13" fmla="*/ 118 h 124"/>
                </a:gdLst>
                <a:ahLst/>
                <a:cxnLst>
                  <a:cxn ang="0">
                    <a:pos x="T0" y="T1"/>
                  </a:cxn>
                  <a:cxn ang="0">
                    <a:pos x="T2" y="T3"/>
                  </a:cxn>
                  <a:cxn ang="0">
                    <a:pos x="T4" y="T5"/>
                  </a:cxn>
                  <a:cxn ang="0">
                    <a:pos x="T6" y="T7"/>
                  </a:cxn>
                  <a:cxn ang="0">
                    <a:pos x="T8" y="T9"/>
                  </a:cxn>
                  <a:cxn ang="0">
                    <a:pos x="T10" y="T11"/>
                  </a:cxn>
                  <a:cxn ang="0">
                    <a:pos x="T12" y="T13"/>
                  </a:cxn>
                </a:cxnLst>
                <a:rect l="0" t="0" r="r" b="b"/>
                <a:pathLst>
                  <a:path w="84" h="124">
                    <a:moveTo>
                      <a:pt x="83" y="118"/>
                    </a:moveTo>
                    <a:lnTo>
                      <a:pt x="7" y="2"/>
                    </a:lnTo>
                    <a:cubicBezTo>
                      <a:pt x="6" y="1"/>
                      <a:pt x="4" y="0"/>
                      <a:pt x="2" y="1"/>
                    </a:cubicBezTo>
                    <a:cubicBezTo>
                      <a:pt x="1" y="2"/>
                      <a:pt x="0" y="4"/>
                      <a:pt x="1" y="6"/>
                    </a:cubicBezTo>
                    <a:lnTo>
                      <a:pt x="77" y="122"/>
                    </a:lnTo>
                    <a:cubicBezTo>
                      <a:pt x="78" y="123"/>
                      <a:pt x="80" y="124"/>
                      <a:pt x="82" y="123"/>
                    </a:cubicBezTo>
                    <a:cubicBezTo>
                      <a:pt x="83" y="122"/>
                      <a:pt x="84" y="120"/>
                      <a:pt x="83" y="1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7" name="Freeform 902">
                <a:extLst>
                  <a:ext uri="{FF2B5EF4-FFF2-40B4-BE49-F238E27FC236}">
                    <a16:creationId xmlns:a16="http://schemas.microsoft.com/office/drawing/2014/main" id="{F4966579-626B-40A9-941D-6730E1799EA8}"/>
                  </a:ext>
                </a:extLst>
              </p:cNvPr>
              <p:cNvSpPr>
                <a:spLocks/>
              </p:cNvSpPr>
              <p:nvPr/>
            </p:nvSpPr>
            <p:spPr bwMode="auto">
              <a:xfrm>
                <a:off x="4802" y="4283"/>
                <a:ext cx="297" cy="29"/>
              </a:xfrm>
              <a:custGeom>
                <a:avLst/>
                <a:gdLst>
                  <a:gd name="T0" fmla="*/ 0 w 525"/>
                  <a:gd name="T1" fmla="*/ 31 h 51"/>
                  <a:gd name="T2" fmla="*/ 0 w 525"/>
                  <a:gd name="T3" fmla="*/ 48 h 51"/>
                  <a:gd name="T4" fmla="*/ 1 w 525"/>
                  <a:gd name="T5" fmla="*/ 50 h 51"/>
                  <a:gd name="T6" fmla="*/ 3 w 525"/>
                  <a:gd name="T7" fmla="*/ 51 h 51"/>
                  <a:gd name="T8" fmla="*/ 522 w 525"/>
                  <a:gd name="T9" fmla="*/ 27 h 51"/>
                  <a:gd name="T10" fmla="*/ 525 w 525"/>
                  <a:gd name="T11" fmla="*/ 24 h 51"/>
                  <a:gd name="T12" fmla="*/ 525 w 525"/>
                  <a:gd name="T13" fmla="*/ 3 h 51"/>
                  <a:gd name="T14" fmla="*/ 522 w 525"/>
                  <a:gd name="T15" fmla="*/ 0 h 51"/>
                  <a:gd name="T16" fmla="*/ 518 w 525"/>
                  <a:gd name="T17" fmla="*/ 3 h 51"/>
                  <a:gd name="T18" fmla="*/ 518 w 525"/>
                  <a:gd name="T19" fmla="*/ 21 h 51"/>
                  <a:gd name="T20" fmla="*/ 6 w 525"/>
                  <a:gd name="T21" fmla="*/ 45 h 51"/>
                  <a:gd name="T22" fmla="*/ 6 w 525"/>
                  <a:gd name="T23" fmla="*/ 31 h 51"/>
                  <a:gd name="T24" fmla="*/ 3 w 525"/>
                  <a:gd name="T25" fmla="*/ 27 h 51"/>
                  <a:gd name="T26" fmla="*/ 0 w 525"/>
                  <a:gd name="T27" fmla="*/ 3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5" h="51">
                    <a:moveTo>
                      <a:pt x="0" y="31"/>
                    </a:moveTo>
                    <a:lnTo>
                      <a:pt x="0" y="48"/>
                    </a:lnTo>
                    <a:cubicBezTo>
                      <a:pt x="0" y="49"/>
                      <a:pt x="0" y="50"/>
                      <a:pt x="1" y="50"/>
                    </a:cubicBezTo>
                    <a:cubicBezTo>
                      <a:pt x="1" y="51"/>
                      <a:pt x="2" y="51"/>
                      <a:pt x="3" y="51"/>
                    </a:cubicBezTo>
                    <a:lnTo>
                      <a:pt x="522" y="27"/>
                    </a:lnTo>
                    <a:cubicBezTo>
                      <a:pt x="524" y="27"/>
                      <a:pt x="525" y="26"/>
                      <a:pt x="525" y="24"/>
                    </a:cubicBezTo>
                    <a:lnTo>
                      <a:pt x="525" y="3"/>
                    </a:lnTo>
                    <a:cubicBezTo>
                      <a:pt x="525" y="2"/>
                      <a:pt x="524" y="0"/>
                      <a:pt x="522" y="0"/>
                    </a:cubicBezTo>
                    <a:cubicBezTo>
                      <a:pt x="520" y="0"/>
                      <a:pt x="518" y="2"/>
                      <a:pt x="518" y="3"/>
                    </a:cubicBezTo>
                    <a:lnTo>
                      <a:pt x="518" y="21"/>
                    </a:lnTo>
                    <a:lnTo>
                      <a:pt x="6" y="45"/>
                    </a:lnTo>
                    <a:lnTo>
                      <a:pt x="6" y="31"/>
                    </a:lnTo>
                    <a:cubicBezTo>
                      <a:pt x="6" y="29"/>
                      <a:pt x="5" y="27"/>
                      <a:pt x="3" y="27"/>
                    </a:cubicBezTo>
                    <a:cubicBezTo>
                      <a:pt x="1" y="27"/>
                      <a:pt x="0" y="29"/>
                      <a:pt x="0" y="3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8" name="Freeform 903">
                <a:extLst>
                  <a:ext uri="{FF2B5EF4-FFF2-40B4-BE49-F238E27FC236}">
                    <a16:creationId xmlns:a16="http://schemas.microsoft.com/office/drawing/2014/main" id="{86D194A3-153E-4EDB-9127-CC3DBE5C2FC8}"/>
                  </a:ext>
                </a:extLst>
              </p:cNvPr>
              <p:cNvSpPr>
                <a:spLocks/>
              </p:cNvSpPr>
              <p:nvPr/>
            </p:nvSpPr>
            <p:spPr bwMode="auto">
              <a:xfrm>
                <a:off x="4743" y="4300"/>
                <a:ext cx="51" cy="15"/>
              </a:xfrm>
              <a:custGeom>
                <a:avLst/>
                <a:gdLst>
                  <a:gd name="T0" fmla="*/ 83 w 90"/>
                  <a:gd name="T1" fmla="*/ 3 h 27"/>
                  <a:gd name="T2" fmla="*/ 83 w 90"/>
                  <a:gd name="T3" fmla="*/ 16 h 27"/>
                  <a:gd name="T4" fmla="*/ 3 w 90"/>
                  <a:gd name="T5" fmla="*/ 20 h 27"/>
                  <a:gd name="T6" fmla="*/ 0 w 90"/>
                  <a:gd name="T7" fmla="*/ 23 h 27"/>
                  <a:gd name="T8" fmla="*/ 3 w 90"/>
                  <a:gd name="T9" fmla="*/ 26 h 27"/>
                  <a:gd name="T10" fmla="*/ 87 w 90"/>
                  <a:gd name="T11" fmla="*/ 22 h 27"/>
                  <a:gd name="T12" fmla="*/ 90 w 90"/>
                  <a:gd name="T13" fmla="*/ 19 h 27"/>
                  <a:gd name="T14" fmla="*/ 90 w 90"/>
                  <a:gd name="T15" fmla="*/ 3 h 27"/>
                  <a:gd name="T16" fmla="*/ 87 w 90"/>
                  <a:gd name="T17" fmla="*/ 0 h 27"/>
                  <a:gd name="T18" fmla="*/ 83 w 90"/>
                  <a:gd name="T19"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27">
                    <a:moveTo>
                      <a:pt x="83" y="3"/>
                    </a:moveTo>
                    <a:lnTo>
                      <a:pt x="83" y="16"/>
                    </a:lnTo>
                    <a:lnTo>
                      <a:pt x="3" y="20"/>
                    </a:lnTo>
                    <a:cubicBezTo>
                      <a:pt x="1" y="20"/>
                      <a:pt x="0" y="21"/>
                      <a:pt x="0" y="23"/>
                    </a:cubicBezTo>
                    <a:cubicBezTo>
                      <a:pt x="0" y="25"/>
                      <a:pt x="1" y="27"/>
                      <a:pt x="3" y="26"/>
                    </a:cubicBezTo>
                    <a:lnTo>
                      <a:pt x="87" y="22"/>
                    </a:lnTo>
                    <a:cubicBezTo>
                      <a:pt x="89" y="22"/>
                      <a:pt x="90" y="21"/>
                      <a:pt x="90" y="19"/>
                    </a:cubicBezTo>
                    <a:lnTo>
                      <a:pt x="90" y="3"/>
                    </a:lnTo>
                    <a:cubicBezTo>
                      <a:pt x="90" y="1"/>
                      <a:pt x="88" y="0"/>
                      <a:pt x="87" y="0"/>
                    </a:cubicBezTo>
                    <a:cubicBezTo>
                      <a:pt x="85" y="0"/>
                      <a:pt x="83" y="1"/>
                      <a:pt x="83"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09" name="Freeform 904">
                <a:extLst>
                  <a:ext uri="{FF2B5EF4-FFF2-40B4-BE49-F238E27FC236}">
                    <a16:creationId xmlns:a16="http://schemas.microsoft.com/office/drawing/2014/main" id="{502D305B-D5AA-4081-9D0B-8C5051BEC6BD}"/>
                  </a:ext>
                </a:extLst>
              </p:cNvPr>
              <p:cNvSpPr>
                <a:spLocks/>
              </p:cNvSpPr>
              <p:nvPr/>
            </p:nvSpPr>
            <p:spPr bwMode="auto">
              <a:xfrm>
                <a:off x="4802" y="4556"/>
                <a:ext cx="298" cy="13"/>
              </a:xfrm>
              <a:custGeom>
                <a:avLst/>
                <a:gdLst>
                  <a:gd name="T0" fmla="*/ 3 w 526"/>
                  <a:gd name="T1" fmla="*/ 22 h 22"/>
                  <a:gd name="T2" fmla="*/ 523 w 526"/>
                  <a:gd name="T3" fmla="*/ 7 h 22"/>
                  <a:gd name="T4" fmla="*/ 526 w 526"/>
                  <a:gd name="T5" fmla="*/ 3 h 22"/>
                  <a:gd name="T6" fmla="*/ 523 w 526"/>
                  <a:gd name="T7" fmla="*/ 0 h 22"/>
                  <a:gd name="T8" fmla="*/ 3 w 526"/>
                  <a:gd name="T9" fmla="*/ 15 h 22"/>
                  <a:gd name="T10" fmla="*/ 0 w 526"/>
                  <a:gd name="T11" fmla="*/ 18 h 22"/>
                  <a:gd name="T12" fmla="*/ 3 w 52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26" h="22">
                    <a:moveTo>
                      <a:pt x="3" y="22"/>
                    </a:moveTo>
                    <a:lnTo>
                      <a:pt x="523" y="7"/>
                    </a:lnTo>
                    <a:cubicBezTo>
                      <a:pt x="525" y="7"/>
                      <a:pt x="526" y="5"/>
                      <a:pt x="526" y="3"/>
                    </a:cubicBezTo>
                    <a:cubicBezTo>
                      <a:pt x="526" y="2"/>
                      <a:pt x="525" y="0"/>
                      <a:pt x="523" y="0"/>
                    </a:cubicBezTo>
                    <a:lnTo>
                      <a:pt x="3" y="15"/>
                    </a:lnTo>
                    <a:cubicBezTo>
                      <a:pt x="1" y="15"/>
                      <a:pt x="0" y="17"/>
                      <a:pt x="0" y="18"/>
                    </a:cubicBezTo>
                    <a:cubicBezTo>
                      <a:pt x="0" y="20"/>
                      <a:pt x="1" y="22"/>
                      <a:pt x="3" y="2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0" name="Freeform 905">
                <a:extLst>
                  <a:ext uri="{FF2B5EF4-FFF2-40B4-BE49-F238E27FC236}">
                    <a16:creationId xmlns:a16="http://schemas.microsoft.com/office/drawing/2014/main" id="{8E6334F7-695F-4848-8F65-0115C73C2BC6}"/>
                  </a:ext>
                </a:extLst>
              </p:cNvPr>
              <p:cNvSpPr>
                <a:spLocks/>
              </p:cNvSpPr>
              <p:nvPr/>
            </p:nvSpPr>
            <p:spPr bwMode="auto">
              <a:xfrm>
                <a:off x="4228" y="4225"/>
                <a:ext cx="79" cy="81"/>
              </a:xfrm>
              <a:custGeom>
                <a:avLst/>
                <a:gdLst>
                  <a:gd name="T0" fmla="*/ 3 w 139"/>
                  <a:gd name="T1" fmla="*/ 7 h 142"/>
                  <a:gd name="T2" fmla="*/ 133 w 139"/>
                  <a:gd name="T3" fmla="*/ 59 h 142"/>
                  <a:gd name="T4" fmla="*/ 133 w 139"/>
                  <a:gd name="T5" fmla="*/ 139 h 142"/>
                  <a:gd name="T6" fmla="*/ 136 w 139"/>
                  <a:gd name="T7" fmla="*/ 142 h 142"/>
                  <a:gd name="T8" fmla="*/ 139 w 139"/>
                  <a:gd name="T9" fmla="*/ 139 h 142"/>
                  <a:gd name="T10" fmla="*/ 139 w 139"/>
                  <a:gd name="T11" fmla="*/ 57 h 142"/>
                  <a:gd name="T12" fmla="*/ 137 w 139"/>
                  <a:gd name="T13" fmla="*/ 54 h 142"/>
                  <a:gd name="T14" fmla="*/ 5 w 139"/>
                  <a:gd name="T15" fmla="*/ 0 h 142"/>
                  <a:gd name="T16" fmla="*/ 1 w 139"/>
                  <a:gd name="T17" fmla="*/ 2 h 142"/>
                  <a:gd name="T18" fmla="*/ 3 w 139"/>
                  <a:gd name="T19" fmla="*/ 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142">
                    <a:moveTo>
                      <a:pt x="3" y="7"/>
                    </a:moveTo>
                    <a:lnTo>
                      <a:pt x="133" y="59"/>
                    </a:lnTo>
                    <a:lnTo>
                      <a:pt x="133" y="139"/>
                    </a:lnTo>
                    <a:cubicBezTo>
                      <a:pt x="133" y="141"/>
                      <a:pt x="134" y="142"/>
                      <a:pt x="136" y="142"/>
                    </a:cubicBezTo>
                    <a:cubicBezTo>
                      <a:pt x="138" y="142"/>
                      <a:pt x="139" y="141"/>
                      <a:pt x="139" y="139"/>
                    </a:cubicBezTo>
                    <a:lnTo>
                      <a:pt x="139" y="57"/>
                    </a:lnTo>
                    <a:cubicBezTo>
                      <a:pt x="139" y="56"/>
                      <a:pt x="139" y="55"/>
                      <a:pt x="137" y="54"/>
                    </a:cubicBezTo>
                    <a:lnTo>
                      <a:pt x="5" y="0"/>
                    </a:lnTo>
                    <a:cubicBezTo>
                      <a:pt x="4" y="0"/>
                      <a:pt x="2" y="1"/>
                      <a:pt x="1" y="2"/>
                    </a:cubicBezTo>
                    <a:cubicBezTo>
                      <a:pt x="0" y="4"/>
                      <a:pt x="1" y="6"/>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1" name="Freeform 906">
                <a:extLst>
                  <a:ext uri="{FF2B5EF4-FFF2-40B4-BE49-F238E27FC236}">
                    <a16:creationId xmlns:a16="http://schemas.microsoft.com/office/drawing/2014/main" id="{9E3D7398-E634-449E-A6DF-3224F6B79CE1}"/>
                  </a:ext>
                </a:extLst>
              </p:cNvPr>
              <p:cNvSpPr>
                <a:spLocks/>
              </p:cNvSpPr>
              <p:nvPr/>
            </p:nvSpPr>
            <p:spPr bwMode="auto">
              <a:xfrm>
                <a:off x="4019" y="4150"/>
                <a:ext cx="272" cy="182"/>
              </a:xfrm>
              <a:custGeom>
                <a:avLst/>
                <a:gdLst>
                  <a:gd name="T0" fmla="*/ 477 w 479"/>
                  <a:gd name="T1" fmla="*/ 313 h 320"/>
                  <a:gd name="T2" fmla="*/ 5 w 479"/>
                  <a:gd name="T3" fmla="*/ 1 h 320"/>
                  <a:gd name="T4" fmla="*/ 1 w 479"/>
                  <a:gd name="T5" fmla="*/ 2 h 320"/>
                  <a:gd name="T6" fmla="*/ 2 w 479"/>
                  <a:gd name="T7" fmla="*/ 6 h 320"/>
                  <a:gd name="T8" fmla="*/ 473 w 479"/>
                  <a:gd name="T9" fmla="*/ 319 h 320"/>
                  <a:gd name="T10" fmla="*/ 478 w 479"/>
                  <a:gd name="T11" fmla="*/ 318 h 320"/>
                  <a:gd name="T12" fmla="*/ 477 w 479"/>
                  <a:gd name="T13" fmla="*/ 313 h 320"/>
                </a:gdLst>
                <a:ahLst/>
                <a:cxnLst>
                  <a:cxn ang="0">
                    <a:pos x="T0" y="T1"/>
                  </a:cxn>
                  <a:cxn ang="0">
                    <a:pos x="T2" y="T3"/>
                  </a:cxn>
                  <a:cxn ang="0">
                    <a:pos x="T4" y="T5"/>
                  </a:cxn>
                  <a:cxn ang="0">
                    <a:pos x="T6" y="T7"/>
                  </a:cxn>
                  <a:cxn ang="0">
                    <a:pos x="T8" y="T9"/>
                  </a:cxn>
                  <a:cxn ang="0">
                    <a:pos x="T10" y="T11"/>
                  </a:cxn>
                  <a:cxn ang="0">
                    <a:pos x="T12" y="T13"/>
                  </a:cxn>
                </a:cxnLst>
                <a:rect l="0" t="0" r="r" b="b"/>
                <a:pathLst>
                  <a:path w="479" h="320">
                    <a:moveTo>
                      <a:pt x="477" y="313"/>
                    </a:moveTo>
                    <a:lnTo>
                      <a:pt x="5" y="1"/>
                    </a:lnTo>
                    <a:cubicBezTo>
                      <a:pt x="4" y="0"/>
                      <a:pt x="2" y="0"/>
                      <a:pt x="1" y="2"/>
                    </a:cubicBezTo>
                    <a:cubicBezTo>
                      <a:pt x="0" y="3"/>
                      <a:pt x="0" y="5"/>
                      <a:pt x="2" y="6"/>
                    </a:cubicBezTo>
                    <a:lnTo>
                      <a:pt x="473" y="319"/>
                    </a:lnTo>
                    <a:cubicBezTo>
                      <a:pt x="475" y="320"/>
                      <a:pt x="477" y="319"/>
                      <a:pt x="478" y="318"/>
                    </a:cubicBezTo>
                    <a:cubicBezTo>
                      <a:pt x="479" y="316"/>
                      <a:pt x="479" y="314"/>
                      <a:pt x="477" y="31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2" name="Freeform 907">
                <a:extLst>
                  <a:ext uri="{FF2B5EF4-FFF2-40B4-BE49-F238E27FC236}">
                    <a16:creationId xmlns:a16="http://schemas.microsoft.com/office/drawing/2014/main" id="{4D4C83E2-F5FA-4CB0-8789-08E29B33663F}"/>
                  </a:ext>
                </a:extLst>
              </p:cNvPr>
              <p:cNvSpPr>
                <a:spLocks/>
              </p:cNvSpPr>
              <p:nvPr/>
            </p:nvSpPr>
            <p:spPr bwMode="auto">
              <a:xfrm>
                <a:off x="4155" y="4375"/>
                <a:ext cx="24" cy="32"/>
              </a:xfrm>
              <a:custGeom>
                <a:avLst/>
                <a:gdLst>
                  <a:gd name="T0" fmla="*/ 1 w 42"/>
                  <a:gd name="T1" fmla="*/ 6 h 56"/>
                  <a:gd name="T2" fmla="*/ 36 w 42"/>
                  <a:gd name="T3" fmla="*/ 54 h 56"/>
                  <a:gd name="T4" fmla="*/ 40 w 42"/>
                  <a:gd name="T5" fmla="*/ 55 h 56"/>
                  <a:gd name="T6" fmla="*/ 41 w 42"/>
                  <a:gd name="T7" fmla="*/ 51 h 56"/>
                  <a:gd name="T8" fmla="*/ 7 w 42"/>
                  <a:gd name="T9" fmla="*/ 2 h 56"/>
                  <a:gd name="T10" fmla="*/ 2 w 42"/>
                  <a:gd name="T11" fmla="*/ 1 h 56"/>
                  <a:gd name="T12" fmla="*/ 1 w 42"/>
                  <a:gd name="T13" fmla="*/ 6 h 56"/>
                </a:gdLst>
                <a:ahLst/>
                <a:cxnLst>
                  <a:cxn ang="0">
                    <a:pos x="T0" y="T1"/>
                  </a:cxn>
                  <a:cxn ang="0">
                    <a:pos x="T2" y="T3"/>
                  </a:cxn>
                  <a:cxn ang="0">
                    <a:pos x="T4" y="T5"/>
                  </a:cxn>
                  <a:cxn ang="0">
                    <a:pos x="T6" y="T7"/>
                  </a:cxn>
                  <a:cxn ang="0">
                    <a:pos x="T8" y="T9"/>
                  </a:cxn>
                  <a:cxn ang="0">
                    <a:pos x="T10" y="T11"/>
                  </a:cxn>
                  <a:cxn ang="0">
                    <a:pos x="T12" y="T13"/>
                  </a:cxn>
                </a:cxnLst>
                <a:rect l="0" t="0" r="r" b="b"/>
                <a:pathLst>
                  <a:path w="42" h="56">
                    <a:moveTo>
                      <a:pt x="1" y="6"/>
                    </a:moveTo>
                    <a:lnTo>
                      <a:pt x="36" y="54"/>
                    </a:lnTo>
                    <a:cubicBezTo>
                      <a:pt x="37" y="56"/>
                      <a:pt x="39" y="56"/>
                      <a:pt x="40" y="55"/>
                    </a:cubicBezTo>
                    <a:cubicBezTo>
                      <a:pt x="42" y="54"/>
                      <a:pt x="42" y="52"/>
                      <a:pt x="41" y="51"/>
                    </a:cubicBezTo>
                    <a:lnTo>
                      <a:pt x="7" y="2"/>
                    </a:lnTo>
                    <a:cubicBezTo>
                      <a:pt x="6" y="1"/>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3" name="Freeform 908">
                <a:extLst>
                  <a:ext uri="{FF2B5EF4-FFF2-40B4-BE49-F238E27FC236}">
                    <a16:creationId xmlns:a16="http://schemas.microsoft.com/office/drawing/2014/main" id="{BC76827E-0987-436D-95DE-7DB0926A9556}"/>
                  </a:ext>
                </a:extLst>
              </p:cNvPr>
              <p:cNvSpPr>
                <a:spLocks/>
              </p:cNvSpPr>
              <p:nvPr/>
            </p:nvSpPr>
            <p:spPr bwMode="auto">
              <a:xfrm>
                <a:off x="3998" y="4156"/>
                <a:ext cx="156" cy="215"/>
              </a:xfrm>
              <a:custGeom>
                <a:avLst/>
                <a:gdLst>
                  <a:gd name="T0" fmla="*/ 1 w 276"/>
                  <a:gd name="T1" fmla="*/ 6 h 378"/>
                  <a:gd name="T2" fmla="*/ 269 w 276"/>
                  <a:gd name="T3" fmla="*/ 376 h 378"/>
                  <a:gd name="T4" fmla="*/ 274 w 276"/>
                  <a:gd name="T5" fmla="*/ 377 h 378"/>
                  <a:gd name="T6" fmla="*/ 274 w 276"/>
                  <a:gd name="T7" fmla="*/ 372 h 378"/>
                  <a:gd name="T8" fmla="*/ 7 w 276"/>
                  <a:gd name="T9" fmla="*/ 2 h 378"/>
                  <a:gd name="T10" fmla="*/ 2 w 276"/>
                  <a:gd name="T11" fmla="*/ 1 h 378"/>
                  <a:gd name="T12" fmla="*/ 1 w 276"/>
                  <a:gd name="T13" fmla="*/ 6 h 378"/>
                </a:gdLst>
                <a:ahLst/>
                <a:cxnLst>
                  <a:cxn ang="0">
                    <a:pos x="T0" y="T1"/>
                  </a:cxn>
                  <a:cxn ang="0">
                    <a:pos x="T2" y="T3"/>
                  </a:cxn>
                  <a:cxn ang="0">
                    <a:pos x="T4" y="T5"/>
                  </a:cxn>
                  <a:cxn ang="0">
                    <a:pos x="T6" y="T7"/>
                  </a:cxn>
                  <a:cxn ang="0">
                    <a:pos x="T8" y="T9"/>
                  </a:cxn>
                  <a:cxn ang="0">
                    <a:pos x="T10" y="T11"/>
                  </a:cxn>
                  <a:cxn ang="0">
                    <a:pos x="T12" y="T13"/>
                  </a:cxn>
                </a:cxnLst>
                <a:rect l="0" t="0" r="r" b="b"/>
                <a:pathLst>
                  <a:path w="276" h="378">
                    <a:moveTo>
                      <a:pt x="1" y="6"/>
                    </a:moveTo>
                    <a:lnTo>
                      <a:pt x="269" y="376"/>
                    </a:lnTo>
                    <a:cubicBezTo>
                      <a:pt x="270" y="378"/>
                      <a:pt x="272" y="378"/>
                      <a:pt x="274" y="377"/>
                    </a:cubicBezTo>
                    <a:cubicBezTo>
                      <a:pt x="275" y="376"/>
                      <a:pt x="276" y="374"/>
                      <a:pt x="274" y="372"/>
                    </a:cubicBezTo>
                    <a:lnTo>
                      <a:pt x="7" y="2"/>
                    </a:lnTo>
                    <a:cubicBezTo>
                      <a:pt x="6" y="0"/>
                      <a:pt x="4" y="0"/>
                      <a:pt x="2" y="1"/>
                    </a:cubicBezTo>
                    <a:cubicBezTo>
                      <a:pt x="1" y="2"/>
                      <a:pt x="0" y="4"/>
                      <a:pt x="1"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4" name="Freeform 909">
                <a:extLst>
                  <a:ext uri="{FF2B5EF4-FFF2-40B4-BE49-F238E27FC236}">
                    <a16:creationId xmlns:a16="http://schemas.microsoft.com/office/drawing/2014/main" id="{22338929-6593-4A99-BB62-E3F75A963380}"/>
                  </a:ext>
                </a:extLst>
              </p:cNvPr>
              <p:cNvSpPr>
                <a:spLocks/>
              </p:cNvSpPr>
              <p:nvPr/>
            </p:nvSpPr>
            <p:spPr bwMode="auto">
              <a:xfrm>
                <a:off x="4077" y="4429"/>
                <a:ext cx="48" cy="4"/>
              </a:xfrm>
              <a:custGeom>
                <a:avLst/>
                <a:gdLst>
                  <a:gd name="T0" fmla="*/ 3 w 84"/>
                  <a:gd name="T1" fmla="*/ 7 h 7"/>
                  <a:gd name="T2" fmla="*/ 81 w 84"/>
                  <a:gd name="T3" fmla="*/ 6 h 7"/>
                  <a:gd name="T4" fmla="*/ 84 w 84"/>
                  <a:gd name="T5" fmla="*/ 3 h 7"/>
                  <a:gd name="T6" fmla="*/ 80 w 84"/>
                  <a:gd name="T7" fmla="*/ 0 h 7"/>
                  <a:gd name="T8" fmla="*/ 3 w 84"/>
                  <a:gd name="T9" fmla="*/ 1 h 7"/>
                  <a:gd name="T10" fmla="*/ 0 w 84"/>
                  <a:gd name="T11" fmla="*/ 4 h 7"/>
                  <a:gd name="T12" fmla="*/ 3 w 8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84" h="7">
                    <a:moveTo>
                      <a:pt x="3" y="7"/>
                    </a:moveTo>
                    <a:lnTo>
                      <a:pt x="81" y="6"/>
                    </a:lnTo>
                    <a:cubicBezTo>
                      <a:pt x="82" y="6"/>
                      <a:pt x="84" y="5"/>
                      <a:pt x="84" y="3"/>
                    </a:cubicBezTo>
                    <a:cubicBezTo>
                      <a:pt x="84" y="1"/>
                      <a:pt x="82" y="0"/>
                      <a:pt x="80" y="0"/>
                    </a:cubicBezTo>
                    <a:lnTo>
                      <a:pt x="3" y="1"/>
                    </a:lnTo>
                    <a:cubicBezTo>
                      <a:pt x="1" y="1"/>
                      <a:pt x="0" y="2"/>
                      <a:pt x="0" y="4"/>
                    </a:cubicBezTo>
                    <a:cubicBezTo>
                      <a:pt x="0" y="6"/>
                      <a:pt x="1" y="7"/>
                      <a:pt x="3" y="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5" name="Freeform 910">
                <a:extLst>
                  <a:ext uri="{FF2B5EF4-FFF2-40B4-BE49-F238E27FC236}">
                    <a16:creationId xmlns:a16="http://schemas.microsoft.com/office/drawing/2014/main" id="{48128112-E54B-4742-B6A8-E1380BFA2D21}"/>
                  </a:ext>
                </a:extLst>
              </p:cNvPr>
              <p:cNvSpPr>
                <a:spLocks/>
              </p:cNvSpPr>
              <p:nvPr/>
            </p:nvSpPr>
            <p:spPr bwMode="auto">
              <a:xfrm>
                <a:off x="353" y="3881"/>
                <a:ext cx="400" cy="1074"/>
              </a:xfrm>
              <a:custGeom>
                <a:avLst/>
                <a:gdLst>
                  <a:gd name="T0" fmla="*/ 705 w 705"/>
                  <a:gd name="T1" fmla="*/ 1873 h 1892"/>
                  <a:gd name="T2" fmla="*/ 35 w 705"/>
                  <a:gd name="T3" fmla="*/ 1885 h 1892"/>
                  <a:gd name="T4" fmla="*/ 6 w 705"/>
                  <a:gd name="T5" fmla="*/ 0 h 1892"/>
                  <a:gd name="T6" fmla="*/ 0 w 705"/>
                  <a:gd name="T7" fmla="*/ 0 h 1892"/>
                  <a:gd name="T8" fmla="*/ 28 w 705"/>
                  <a:gd name="T9" fmla="*/ 1892 h 1892"/>
                  <a:gd name="T10" fmla="*/ 705 w 705"/>
                  <a:gd name="T11" fmla="*/ 1880 h 1892"/>
                  <a:gd name="T12" fmla="*/ 705 w 705"/>
                  <a:gd name="T13" fmla="*/ 1873 h 1892"/>
                </a:gdLst>
                <a:ahLst/>
                <a:cxnLst>
                  <a:cxn ang="0">
                    <a:pos x="T0" y="T1"/>
                  </a:cxn>
                  <a:cxn ang="0">
                    <a:pos x="T2" y="T3"/>
                  </a:cxn>
                  <a:cxn ang="0">
                    <a:pos x="T4" y="T5"/>
                  </a:cxn>
                  <a:cxn ang="0">
                    <a:pos x="T6" y="T7"/>
                  </a:cxn>
                  <a:cxn ang="0">
                    <a:pos x="T8" y="T9"/>
                  </a:cxn>
                  <a:cxn ang="0">
                    <a:pos x="T10" y="T11"/>
                  </a:cxn>
                  <a:cxn ang="0">
                    <a:pos x="T12" y="T13"/>
                  </a:cxn>
                </a:cxnLst>
                <a:rect l="0" t="0" r="r" b="b"/>
                <a:pathLst>
                  <a:path w="705" h="1892">
                    <a:moveTo>
                      <a:pt x="705" y="1873"/>
                    </a:moveTo>
                    <a:lnTo>
                      <a:pt x="35" y="1885"/>
                    </a:lnTo>
                    <a:lnTo>
                      <a:pt x="6" y="0"/>
                    </a:lnTo>
                    <a:lnTo>
                      <a:pt x="0" y="0"/>
                    </a:lnTo>
                    <a:lnTo>
                      <a:pt x="28" y="1892"/>
                    </a:lnTo>
                    <a:lnTo>
                      <a:pt x="705" y="1880"/>
                    </a:lnTo>
                    <a:lnTo>
                      <a:pt x="705" y="187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6" name="Freeform 911">
                <a:extLst>
                  <a:ext uri="{FF2B5EF4-FFF2-40B4-BE49-F238E27FC236}">
                    <a16:creationId xmlns:a16="http://schemas.microsoft.com/office/drawing/2014/main" id="{1BEA9B30-58D2-4E0F-98AA-C898F0ACAD10}"/>
                  </a:ext>
                </a:extLst>
              </p:cNvPr>
              <p:cNvSpPr>
                <a:spLocks/>
              </p:cNvSpPr>
              <p:nvPr/>
            </p:nvSpPr>
            <p:spPr bwMode="auto">
              <a:xfrm>
                <a:off x="370" y="4807"/>
                <a:ext cx="17" cy="116"/>
              </a:xfrm>
              <a:custGeom>
                <a:avLst/>
                <a:gdLst>
                  <a:gd name="T0" fmla="*/ 0 w 30"/>
                  <a:gd name="T1" fmla="*/ 6 h 205"/>
                  <a:gd name="T2" fmla="*/ 22 w 30"/>
                  <a:gd name="T3" fmla="*/ 6 h 205"/>
                  <a:gd name="T4" fmla="*/ 24 w 30"/>
                  <a:gd name="T5" fmla="*/ 199 h 205"/>
                  <a:gd name="T6" fmla="*/ 2 w 30"/>
                  <a:gd name="T7" fmla="*/ 199 h 205"/>
                  <a:gd name="T8" fmla="*/ 2 w 30"/>
                  <a:gd name="T9" fmla="*/ 205 h 205"/>
                  <a:gd name="T10" fmla="*/ 30 w 30"/>
                  <a:gd name="T11" fmla="*/ 205 h 205"/>
                  <a:gd name="T12" fmla="*/ 29 w 30"/>
                  <a:gd name="T13" fmla="*/ 0 h 205"/>
                  <a:gd name="T14" fmla="*/ 0 w 30"/>
                  <a:gd name="T15" fmla="*/ 0 h 205"/>
                  <a:gd name="T16" fmla="*/ 0 w 30"/>
                  <a:gd name="T17" fmla="*/ 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05">
                    <a:moveTo>
                      <a:pt x="0" y="6"/>
                    </a:moveTo>
                    <a:lnTo>
                      <a:pt x="22" y="6"/>
                    </a:lnTo>
                    <a:lnTo>
                      <a:pt x="24" y="199"/>
                    </a:lnTo>
                    <a:lnTo>
                      <a:pt x="2" y="199"/>
                    </a:lnTo>
                    <a:lnTo>
                      <a:pt x="2" y="205"/>
                    </a:lnTo>
                    <a:lnTo>
                      <a:pt x="30" y="205"/>
                    </a:lnTo>
                    <a:lnTo>
                      <a:pt x="29"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7" name="Freeform 912">
                <a:extLst>
                  <a:ext uri="{FF2B5EF4-FFF2-40B4-BE49-F238E27FC236}">
                    <a16:creationId xmlns:a16="http://schemas.microsoft.com/office/drawing/2014/main" id="{7968195F-B5B1-4BE1-BD45-7BA713B1BD4F}"/>
                  </a:ext>
                </a:extLst>
              </p:cNvPr>
              <p:cNvSpPr>
                <a:spLocks/>
              </p:cNvSpPr>
              <p:nvPr/>
            </p:nvSpPr>
            <p:spPr bwMode="auto">
              <a:xfrm>
                <a:off x="383" y="3883"/>
                <a:ext cx="20" cy="1052"/>
              </a:xfrm>
              <a:custGeom>
                <a:avLst/>
                <a:gdLst>
                  <a:gd name="T0" fmla="*/ 35 w 35"/>
                  <a:gd name="T1" fmla="*/ 1853 h 1853"/>
                  <a:gd name="T2" fmla="*/ 6 w 35"/>
                  <a:gd name="T3" fmla="*/ 0 h 1853"/>
                  <a:gd name="T4" fmla="*/ 0 w 35"/>
                  <a:gd name="T5" fmla="*/ 0 h 1853"/>
                  <a:gd name="T6" fmla="*/ 29 w 35"/>
                  <a:gd name="T7" fmla="*/ 1853 h 1853"/>
                </a:gdLst>
                <a:ahLst/>
                <a:cxnLst>
                  <a:cxn ang="0">
                    <a:pos x="T0" y="T1"/>
                  </a:cxn>
                  <a:cxn ang="0">
                    <a:pos x="T2" y="T3"/>
                  </a:cxn>
                  <a:cxn ang="0">
                    <a:pos x="T4" y="T5"/>
                  </a:cxn>
                  <a:cxn ang="0">
                    <a:pos x="T6" y="T7"/>
                  </a:cxn>
                </a:cxnLst>
                <a:rect l="0" t="0" r="r" b="b"/>
                <a:pathLst>
                  <a:path w="35" h="1853">
                    <a:moveTo>
                      <a:pt x="35" y="1853"/>
                    </a:moveTo>
                    <a:lnTo>
                      <a:pt x="6" y="0"/>
                    </a:lnTo>
                    <a:lnTo>
                      <a:pt x="0" y="0"/>
                    </a:lnTo>
                    <a:lnTo>
                      <a:pt x="29" y="185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8" name="Freeform 913">
                <a:extLst>
                  <a:ext uri="{FF2B5EF4-FFF2-40B4-BE49-F238E27FC236}">
                    <a16:creationId xmlns:a16="http://schemas.microsoft.com/office/drawing/2014/main" id="{FEEEEA0D-2143-4C37-8F13-61E45B0796F5}"/>
                  </a:ext>
                </a:extLst>
              </p:cNvPr>
              <p:cNvSpPr>
                <a:spLocks/>
              </p:cNvSpPr>
              <p:nvPr/>
            </p:nvSpPr>
            <p:spPr bwMode="auto">
              <a:xfrm>
                <a:off x="401" y="4863"/>
                <a:ext cx="16" cy="60"/>
              </a:xfrm>
              <a:custGeom>
                <a:avLst/>
                <a:gdLst>
                  <a:gd name="T0" fmla="*/ 0 w 28"/>
                  <a:gd name="T1" fmla="*/ 7 h 107"/>
                  <a:gd name="T2" fmla="*/ 20 w 28"/>
                  <a:gd name="T3" fmla="*/ 7 h 107"/>
                  <a:gd name="T4" fmla="*/ 21 w 28"/>
                  <a:gd name="T5" fmla="*/ 101 h 107"/>
                  <a:gd name="T6" fmla="*/ 0 w 28"/>
                  <a:gd name="T7" fmla="*/ 101 h 107"/>
                  <a:gd name="T8" fmla="*/ 0 w 28"/>
                  <a:gd name="T9" fmla="*/ 107 h 107"/>
                  <a:gd name="T10" fmla="*/ 28 w 28"/>
                  <a:gd name="T11" fmla="*/ 107 h 107"/>
                  <a:gd name="T12" fmla="*/ 26 w 28"/>
                  <a:gd name="T13" fmla="*/ 0 h 107"/>
                  <a:gd name="T14" fmla="*/ 0 w 28"/>
                  <a:gd name="T15" fmla="*/ 0 h 107"/>
                  <a:gd name="T16" fmla="*/ 0 w 28"/>
                  <a:gd name="T17" fmla="*/ 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7">
                    <a:moveTo>
                      <a:pt x="0" y="7"/>
                    </a:moveTo>
                    <a:lnTo>
                      <a:pt x="20" y="7"/>
                    </a:lnTo>
                    <a:lnTo>
                      <a:pt x="21" y="101"/>
                    </a:lnTo>
                    <a:lnTo>
                      <a:pt x="0" y="101"/>
                    </a:lnTo>
                    <a:lnTo>
                      <a:pt x="0" y="107"/>
                    </a:lnTo>
                    <a:lnTo>
                      <a:pt x="28" y="107"/>
                    </a:lnTo>
                    <a:lnTo>
                      <a:pt x="26"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19" name="Freeform 914">
                <a:extLst>
                  <a:ext uri="{FF2B5EF4-FFF2-40B4-BE49-F238E27FC236}">
                    <a16:creationId xmlns:a16="http://schemas.microsoft.com/office/drawing/2014/main" id="{33EA32F6-D3F2-428E-B9EF-48E5D43EAD76}"/>
                  </a:ext>
                </a:extLst>
              </p:cNvPr>
              <p:cNvSpPr>
                <a:spLocks/>
              </p:cNvSpPr>
              <p:nvPr/>
            </p:nvSpPr>
            <p:spPr bwMode="auto">
              <a:xfrm>
                <a:off x="398" y="4752"/>
                <a:ext cx="17" cy="59"/>
              </a:xfrm>
              <a:custGeom>
                <a:avLst/>
                <a:gdLst>
                  <a:gd name="T0" fmla="*/ 3 w 29"/>
                  <a:gd name="T1" fmla="*/ 103 h 103"/>
                  <a:gd name="T2" fmla="*/ 29 w 29"/>
                  <a:gd name="T3" fmla="*/ 103 h 103"/>
                  <a:gd name="T4" fmla="*/ 27 w 29"/>
                  <a:gd name="T5" fmla="*/ 1 h 103"/>
                  <a:gd name="T6" fmla="*/ 1 w 29"/>
                  <a:gd name="T7" fmla="*/ 0 h 103"/>
                  <a:gd name="T8" fmla="*/ 0 w 29"/>
                  <a:gd name="T9" fmla="*/ 6 h 103"/>
                  <a:gd name="T10" fmla="*/ 21 w 29"/>
                  <a:gd name="T11" fmla="*/ 7 h 103"/>
                  <a:gd name="T12" fmla="*/ 22 w 29"/>
                  <a:gd name="T13" fmla="*/ 97 h 103"/>
                  <a:gd name="T14" fmla="*/ 3 w 29"/>
                  <a:gd name="T15" fmla="*/ 97 h 103"/>
                  <a:gd name="T16" fmla="*/ 3 w 29"/>
                  <a:gd name="T17"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03">
                    <a:moveTo>
                      <a:pt x="3" y="103"/>
                    </a:moveTo>
                    <a:lnTo>
                      <a:pt x="29" y="103"/>
                    </a:lnTo>
                    <a:lnTo>
                      <a:pt x="27" y="1"/>
                    </a:lnTo>
                    <a:lnTo>
                      <a:pt x="1" y="0"/>
                    </a:lnTo>
                    <a:lnTo>
                      <a:pt x="0" y="6"/>
                    </a:lnTo>
                    <a:lnTo>
                      <a:pt x="21" y="7"/>
                    </a:lnTo>
                    <a:lnTo>
                      <a:pt x="22" y="97"/>
                    </a:lnTo>
                    <a:lnTo>
                      <a:pt x="3" y="97"/>
                    </a:lnTo>
                    <a:lnTo>
                      <a:pt x="3" y="10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0" name="Freeform 915">
                <a:extLst>
                  <a:ext uri="{FF2B5EF4-FFF2-40B4-BE49-F238E27FC236}">
                    <a16:creationId xmlns:a16="http://schemas.microsoft.com/office/drawing/2014/main" id="{37FA62F1-3A98-4411-9C88-72618537089C}"/>
                  </a:ext>
                </a:extLst>
              </p:cNvPr>
              <p:cNvSpPr>
                <a:spLocks/>
              </p:cNvSpPr>
              <p:nvPr/>
            </p:nvSpPr>
            <p:spPr bwMode="auto">
              <a:xfrm>
                <a:off x="367" y="4695"/>
                <a:ext cx="16" cy="60"/>
              </a:xfrm>
              <a:custGeom>
                <a:avLst/>
                <a:gdLst>
                  <a:gd name="T0" fmla="*/ 2 w 29"/>
                  <a:gd name="T1" fmla="*/ 106 h 106"/>
                  <a:gd name="T2" fmla="*/ 29 w 29"/>
                  <a:gd name="T3" fmla="*/ 106 h 106"/>
                  <a:gd name="T4" fmla="*/ 29 w 29"/>
                  <a:gd name="T5" fmla="*/ 2 h 106"/>
                  <a:gd name="T6" fmla="*/ 0 w 29"/>
                  <a:gd name="T7" fmla="*/ 0 h 106"/>
                  <a:gd name="T8" fmla="*/ 0 w 29"/>
                  <a:gd name="T9" fmla="*/ 7 h 106"/>
                  <a:gd name="T10" fmla="*/ 23 w 29"/>
                  <a:gd name="T11" fmla="*/ 8 h 106"/>
                  <a:gd name="T12" fmla="*/ 23 w 29"/>
                  <a:gd name="T13" fmla="*/ 100 h 106"/>
                  <a:gd name="T14" fmla="*/ 2 w 29"/>
                  <a:gd name="T15" fmla="*/ 100 h 106"/>
                  <a:gd name="T16" fmla="*/ 2 w 29"/>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06">
                    <a:moveTo>
                      <a:pt x="2" y="106"/>
                    </a:moveTo>
                    <a:lnTo>
                      <a:pt x="29" y="106"/>
                    </a:lnTo>
                    <a:lnTo>
                      <a:pt x="29" y="2"/>
                    </a:lnTo>
                    <a:lnTo>
                      <a:pt x="0" y="0"/>
                    </a:lnTo>
                    <a:lnTo>
                      <a:pt x="0" y="7"/>
                    </a:lnTo>
                    <a:lnTo>
                      <a:pt x="23" y="8"/>
                    </a:lnTo>
                    <a:lnTo>
                      <a:pt x="23" y="100"/>
                    </a:lnTo>
                    <a:lnTo>
                      <a:pt x="2" y="100"/>
                    </a:lnTo>
                    <a:lnTo>
                      <a:pt x="2" y="10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1" name="Freeform 916">
                <a:extLst>
                  <a:ext uri="{FF2B5EF4-FFF2-40B4-BE49-F238E27FC236}">
                    <a16:creationId xmlns:a16="http://schemas.microsoft.com/office/drawing/2014/main" id="{CA3677E4-953C-4C5C-8C8B-05330982CB0C}"/>
                  </a:ext>
                </a:extLst>
              </p:cNvPr>
              <p:cNvSpPr>
                <a:spLocks/>
              </p:cNvSpPr>
              <p:nvPr/>
            </p:nvSpPr>
            <p:spPr bwMode="auto">
              <a:xfrm>
                <a:off x="414" y="3886"/>
                <a:ext cx="19" cy="1049"/>
              </a:xfrm>
              <a:custGeom>
                <a:avLst/>
                <a:gdLst>
                  <a:gd name="T0" fmla="*/ 34 w 34"/>
                  <a:gd name="T1" fmla="*/ 1849 h 1849"/>
                  <a:gd name="T2" fmla="*/ 7 w 34"/>
                  <a:gd name="T3" fmla="*/ 0 h 1849"/>
                  <a:gd name="T4" fmla="*/ 0 w 34"/>
                  <a:gd name="T5" fmla="*/ 1 h 1849"/>
                  <a:gd name="T6" fmla="*/ 28 w 34"/>
                  <a:gd name="T7" fmla="*/ 1849 h 1849"/>
                </a:gdLst>
                <a:ahLst/>
                <a:cxnLst>
                  <a:cxn ang="0">
                    <a:pos x="T0" y="T1"/>
                  </a:cxn>
                  <a:cxn ang="0">
                    <a:pos x="T2" y="T3"/>
                  </a:cxn>
                  <a:cxn ang="0">
                    <a:pos x="T4" y="T5"/>
                  </a:cxn>
                  <a:cxn ang="0">
                    <a:pos x="T6" y="T7"/>
                  </a:cxn>
                </a:cxnLst>
                <a:rect l="0" t="0" r="r" b="b"/>
                <a:pathLst>
                  <a:path w="34" h="1849">
                    <a:moveTo>
                      <a:pt x="34" y="1849"/>
                    </a:moveTo>
                    <a:lnTo>
                      <a:pt x="7" y="0"/>
                    </a:lnTo>
                    <a:lnTo>
                      <a:pt x="0" y="1"/>
                    </a:lnTo>
                    <a:lnTo>
                      <a:pt x="28" y="184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2" name="Freeform 917">
                <a:extLst>
                  <a:ext uri="{FF2B5EF4-FFF2-40B4-BE49-F238E27FC236}">
                    <a16:creationId xmlns:a16="http://schemas.microsoft.com/office/drawing/2014/main" id="{DC37277D-7F8C-4803-8805-E1AB53EC7153}"/>
                  </a:ext>
                </a:extLst>
              </p:cNvPr>
              <p:cNvSpPr>
                <a:spLocks/>
              </p:cNvSpPr>
              <p:nvPr/>
            </p:nvSpPr>
            <p:spPr bwMode="auto">
              <a:xfrm>
                <a:off x="429" y="4808"/>
                <a:ext cx="16" cy="114"/>
              </a:xfrm>
              <a:custGeom>
                <a:avLst/>
                <a:gdLst>
                  <a:gd name="T0" fmla="*/ 4 w 27"/>
                  <a:gd name="T1" fmla="*/ 201 h 201"/>
                  <a:gd name="T2" fmla="*/ 27 w 27"/>
                  <a:gd name="T3" fmla="*/ 199 h 201"/>
                  <a:gd name="T4" fmla="*/ 25 w 27"/>
                  <a:gd name="T5" fmla="*/ 0 h 201"/>
                  <a:gd name="T6" fmla="*/ 0 w 27"/>
                  <a:gd name="T7" fmla="*/ 0 h 201"/>
                  <a:gd name="T8" fmla="*/ 0 w 27"/>
                  <a:gd name="T9" fmla="*/ 7 h 201"/>
                  <a:gd name="T10" fmla="*/ 18 w 27"/>
                  <a:gd name="T11" fmla="*/ 7 h 201"/>
                  <a:gd name="T12" fmla="*/ 21 w 27"/>
                  <a:gd name="T13" fmla="*/ 193 h 201"/>
                  <a:gd name="T14" fmla="*/ 3 w 27"/>
                  <a:gd name="T15" fmla="*/ 194 h 201"/>
                  <a:gd name="T16" fmla="*/ 4 w 27"/>
                  <a:gd name="T1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01">
                    <a:moveTo>
                      <a:pt x="4" y="201"/>
                    </a:moveTo>
                    <a:lnTo>
                      <a:pt x="27" y="199"/>
                    </a:lnTo>
                    <a:lnTo>
                      <a:pt x="25" y="0"/>
                    </a:lnTo>
                    <a:lnTo>
                      <a:pt x="0" y="0"/>
                    </a:lnTo>
                    <a:lnTo>
                      <a:pt x="0" y="7"/>
                    </a:lnTo>
                    <a:lnTo>
                      <a:pt x="18" y="7"/>
                    </a:lnTo>
                    <a:lnTo>
                      <a:pt x="21" y="193"/>
                    </a:lnTo>
                    <a:lnTo>
                      <a:pt x="3" y="194"/>
                    </a:lnTo>
                    <a:lnTo>
                      <a:pt x="4" y="2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3" name="Freeform 918">
                <a:extLst>
                  <a:ext uri="{FF2B5EF4-FFF2-40B4-BE49-F238E27FC236}">
                    <a16:creationId xmlns:a16="http://schemas.microsoft.com/office/drawing/2014/main" id="{9051BA31-B15F-4154-A41E-F9EE40E7A4FE}"/>
                  </a:ext>
                </a:extLst>
              </p:cNvPr>
              <p:cNvSpPr>
                <a:spLocks/>
              </p:cNvSpPr>
              <p:nvPr/>
            </p:nvSpPr>
            <p:spPr bwMode="auto">
              <a:xfrm>
                <a:off x="428" y="4699"/>
                <a:ext cx="15" cy="59"/>
              </a:xfrm>
              <a:custGeom>
                <a:avLst/>
                <a:gdLst>
                  <a:gd name="T0" fmla="*/ 1 w 27"/>
                  <a:gd name="T1" fmla="*/ 103 h 104"/>
                  <a:gd name="T2" fmla="*/ 27 w 27"/>
                  <a:gd name="T3" fmla="*/ 104 h 104"/>
                  <a:gd name="T4" fmla="*/ 25 w 27"/>
                  <a:gd name="T5" fmla="*/ 1 h 104"/>
                  <a:gd name="T6" fmla="*/ 0 w 27"/>
                  <a:gd name="T7" fmla="*/ 0 h 104"/>
                  <a:gd name="T8" fmla="*/ 0 w 27"/>
                  <a:gd name="T9" fmla="*/ 7 h 104"/>
                  <a:gd name="T10" fmla="*/ 19 w 27"/>
                  <a:gd name="T11" fmla="*/ 8 h 104"/>
                  <a:gd name="T12" fmla="*/ 20 w 27"/>
                  <a:gd name="T13" fmla="*/ 97 h 104"/>
                  <a:gd name="T14" fmla="*/ 1 w 27"/>
                  <a:gd name="T15" fmla="*/ 96 h 104"/>
                  <a:gd name="T16" fmla="*/ 1 w 27"/>
                  <a:gd name="T1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4">
                    <a:moveTo>
                      <a:pt x="1" y="103"/>
                    </a:moveTo>
                    <a:lnTo>
                      <a:pt x="27" y="104"/>
                    </a:lnTo>
                    <a:lnTo>
                      <a:pt x="25" y="1"/>
                    </a:lnTo>
                    <a:lnTo>
                      <a:pt x="0" y="0"/>
                    </a:lnTo>
                    <a:lnTo>
                      <a:pt x="0" y="7"/>
                    </a:lnTo>
                    <a:lnTo>
                      <a:pt x="19" y="8"/>
                    </a:lnTo>
                    <a:lnTo>
                      <a:pt x="20" y="97"/>
                    </a:lnTo>
                    <a:lnTo>
                      <a:pt x="1" y="96"/>
                    </a:lnTo>
                    <a:lnTo>
                      <a:pt x="1" y="10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4" name="Freeform 919">
                <a:extLst>
                  <a:ext uri="{FF2B5EF4-FFF2-40B4-BE49-F238E27FC236}">
                    <a16:creationId xmlns:a16="http://schemas.microsoft.com/office/drawing/2014/main" id="{D2D5807C-7A91-4239-A70C-E142139E3CB7}"/>
                  </a:ext>
                </a:extLst>
              </p:cNvPr>
              <p:cNvSpPr>
                <a:spLocks/>
              </p:cNvSpPr>
              <p:nvPr/>
            </p:nvSpPr>
            <p:spPr bwMode="auto">
              <a:xfrm>
                <a:off x="397" y="4643"/>
                <a:ext cx="15" cy="59"/>
              </a:xfrm>
              <a:custGeom>
                <a:avLst/>
                <a:gdLst>
                  <a:gd name="T0" fmla="*/ 2 w 28"/>
                  <a:gd name="T1" fmla="*/ 102 h 104"/>
                  <a:gd name="T2" fmla="*/ 28 w 28"/>
                  <a:gd name="T3" fmla="*/ 104 h 104"/>
                  <a:gd name="T4" fmla="*/ 26 w 28"/>
                  <a:gd name="T5" fmla="*/ 1 h 104"/>
                  <a:gd name="T6" fmla="*/ 1 w 28"/>
                  <a:gd name="T7" fmla="*/ 0 h 104"/>
                  <a:gd name="T8" fmla="*/ 0 w 28"/>
                  <a:gd name="T9" fmla="*/ 6 h 104"/>
                  <a:gd name="T10" fmla="*/ 20 w 28"/>
                  <a:gd name="T11" fmla="*/ 7 h 104"/>
                  <a:gd name="T12" fmla="*/ 21 w 28"/>
                  <a:gd name="T13" fmla="*/ 97 h 104"/>
                  <a:gd name="T14" fmla="*/ 2 w 28"/>
                  <a:gd name="T15" fmla="*/ 96 h 104"/>
                  <a:gd name="T16" fmla="*/ 2 w 28"/>
                  <a:gd name="T17" fmla="*/ 10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4">
                    <a:moveTo>
                      <a:pt x="2" y="102"/>
                    </a:moveTo>
                    <a:lnTo>
                      <a:pt x="28" y="104"/>
                    </a:lnTo>
                    <a:lnTo>
                      <a:pt x="26" y="1"/>
                    </a:lnTo>
                    <a:lnTo>
                      <a:pt x="1" y="0"/>
                    </a:lnTo>
                    <a:lnTo>
                      <a:pt x="0" y="6"/>
                    </a:lnTo>
                    <a:lnTo>
                      <a:pt x="20" y="7"/>
                    </a:lnTo>
                    <a:lnTo>
                      <a:pt x="21" y="97"/>
                    </a:lnTo>
                    <a:lnTo>
                      <a:pt x="2" y="96"/>
                    </a:lnTo>
                    <a:lnTo>
                      <a:pt x="2" y="10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5" name="Freeform 920">
                <a:extLst>
                  <a:ext uri="{FF2B5EF4-FFF2-40B4-BE49-F238E27FC236}">
                    <a16:creationId xmlns:a16="http://schemas.microsoft.com/office/drawing/2014/main" id="{52934674-8432-48EE-9F66-8C6331008032}"/>
                  </a:ext>
                </a:extLst>
              </p:cNvPr>
              <p:cNvSpPr>
                <a:spLocks/>
              </p:cNvSpPr>
              <p:nvPr/>
            </p:nvSpPr>
            <p:spPr bwMode="auto">
              <a:xfrm>
                <a:off x="443" y="3889"/>
                <a:ext cx="17" cy="1046"/>
              </a:xfrm>
              <a:custGeom>
                <a:avLst/>
                <a:gdLst>
                  <a:gd name="T0" fmla="*/ 30 w 30"/>
                  <a:gd name="T1" fmla="*/ 1844 h 1844"/>
                  <a:gd name="T2" fmla="*/ 6 w 30"/>
                  <a:gd name="T3" fmla="*/ 0 h 1844"/>
                  <a:gd name="T4" fmla="*/ 0 w 30"/>
                  <a:gd name="T5" fmla="*/ 0 h 1844"/>
                  <a:gd name="T6" fmla="*/ 23 w 30"/>
                  <a:gd name="T7" fmla="*/ 1844 h 1844"/>
                </a:gdLst>
                <a:ahLst/>
                <a:cxnLst>
                  <a:cxn ang="0">
                    <a:pos x="T0" y="T1"/>
                  </a:cxn>
                  <a:cxn ang="0">
                    <a:pos x="T2" y="T3"/>
                  </a:cxn>
                  <a:cxn ang="0">
                    <a:pos x="T4" y="T5"/>
                  </a:cxn>
                  <a:cxn ang="0">
                    <a:pos x="T6" y="T7"/>
                  </a:cxn>
                </a:cxnLst>
                <a:rect l="0" t="0" r="r" b="b"/>
                <a:pathLst>
                  <a:path w="30" h="1844">
                    <a:moveTo>
                      <a:pt x="30" y="1844"/>
                    </a:moveTo>
                    <a:lnTo>
                      <a:pt x="6" y="0"/>
                    </a:lnTo>
                    <a:lnTo>
                      <a:pt x="0" y="0"/>
                    </a:lnTo>
                    <a:lnTo>
                      <a:pt x="23" y="184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6" name="Freeform 921">
                <a:extLst>
                  <a:ext uri="{FF2B5EF4-FFF2-40B4-BE49-F238E27FC236}">
                    <a16:creationId xmlns:a16="http://schemas.microsoft.com/office/drawing/2014/main" id="{3AA367AF-7548-4843-8093-EF3709206A4A}"/>
                  </a:ext>
                </a:extLst>
              </p:cNvPr>
              <p:cNvSpPr>
                <a:spLocks/>
              </p:cNvSpPr>
              <p:nvPr/>
            </p:nvSpPr>
            <p:spPr bwMode="auto">
              <a:xfrm>
                <a:off x="458" y="4862"/>
                <a:ext cx="14" cy="58"/>
              </a:xfrm>
              <a:custGeom>
                <a:avLst/>
                <a:gdLst>
                  <a:gd name="T0" fmla="*/ 1 w 26"/>
                  <a:gd name="T1" fmla="*/ 102 h 102"/>
                  <a:gd name="T2" fmla="*/ 26 w 26"/>
                  <a:gd name="T3" fmla="*/ 102 h 102"/>
                  <a:gd name="T4" fmla="*/ 25 w 26"/>
                  <a:gd name="T5" fmla="*/ 0 h 102"/>
                  <a:gd name="T6" fmla="*/ 0 w 26"/>
                  <a:gd name="T7" fmla="*/ 0 h 102"/>
                  <a:gd name="T8" fmla="*/ 0 w 26"/>
                  <a:gd name="T9" fmla="*/ 6 h 102"/>
                  <a:gd name="T10" fmla="*/ 18 w 26"/>
                  <a:gd name="T11" fmla="*/ 6 h 102"/>
                  <a:gd name="T12" fmla="*/ 19 w 26"/>
                  <a:gd name="T13" fmla="*/ 96 h 102"/>
                  <a:gd name="T14" fmla="*/ 1 w 26"/>
                  <a:gd name="T15" fmla="*/ 96 h 102"/>
                  <a:gd name="T16" fmla="*/ 1 w 26"/>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2">
                    <a:moveTo>
                      <a:pt x="1" y="102"/>
                    </a:moveTo>
                    <a:lnTo>
                      <a:pt x="26" y="102"/>
                    </a:lnTo>
                    <a:lnTo>
                      <a:pt x="25" y="0"/>
                    </a:lnTo>
                    <a:lnTo>
                      <a:pt x="0" y="0"/>
                    </a:lnTo>
                    <a:lnTo>
                      <a:pt x="0" y="6"/>
                    </a:lnTo>
                    <a:lnTo>
                      <a:pt x="18" y="6"/>
                    </a:lnTo>
                    <a:lnTo>
                      <a:pt x="19" y="96"/>
                    </a:lnTo>
                    <a:lnTo>
                      <a:pt x="1" y="96"/>
                    </a:lnTo>
                    <a:lnTo>
                      <a:pt x="1" y="10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7" name="Freeform 922">
                <a:extLst>
                  <a:ext uri="{FF2B5EF4-FFF2-40B4-BE49-F238E27FC236}">
                    <a16:creationId xmlns:a16="http://schemas.microsoft.com/office/drawing/2014/main" id="{2896C908-19AC-4B6F-A4CB-060CAA4BA4DA}"/>
                  </a:ext>
                </a:extLst>
              </p:cNvPr>
              <p:cNvSpPr>
                <a:spLocks/>
              </p:cNvSpPr>
              <p:nvPr/>
            </p:nvSpPr>
            <p:spPr bwMode="auto">
              <a:xfrm>
                <a:off x="455" y="4754"/>
                <a:ext cx="16" cy="57"/>
              </a:xfrm>
              <a:custGeom>
                <a:avLst/>
                <a:gdLst>
                  <a:gd name="T0" fmla="*/ 2 w 28"/>
                  <a:gd name="T1" fmla="*/ 100 h 100"/>
                  <a:gd name="T2" fmla="*/ 28 w 28"/>
                  <a:gd name="T3" fmla="*/ 100 h 100"/>
                  <a:gd name="T4" fmla="*/ 27 w 28"/>
                  <a:gd name="T5" fmla="*/ 0 h 100"/>
                  <a:gd name="T6" fmla="*/ 0 w 28"/>
                  <a:gd name="T7" fmla="*/ 0 h 100"/>
                  <a:gd name="T8" fmla="*/ 0 w 28"/>
                  <a:gd name="T9" fmla="*/ 7 h 100"/>
                  <a:gd name="T10" fmla="*/ 20 w 28"/>
                  <a:gd name="T11" fmla="*/ 7 h 100"/>
                  <a:gd name="T12" fmla="*/ 21 w 28"/>
                  <a:gd name="T13" fmla="*/ 94 h 100"/>
                  <a:gd name="T14" fmla="*/ 2 w 28"/>
                  <a:gd name="T15" fmla="*/ 94 h 100"/>
                  <a:gd name="T16" fmla="*/ 2 w 28"/>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0">
                    <a:moveTo>
                      <a:pt x="2" y="100"/>
                    </a:moveTo>
                    <a:lnTo>
                      <a:pt x="28" y="100"/>
                    </a:lnTo>
                    <a:lnTo>
                      <a:pt x="27" y="0"/>
                    </a:lnTo>
                    <a:lnTo>
                      <a:pt x="0" y="0"/>
                    </a:lnTo>
                    <a:lnTo>
                      <a:pt x="0" y="7"/>
                    </a:lnTo>
                    <a:lnTo>
                      <a:pt x="20" y="7"/>
                    </a:lnTo>
                    <a:lnTo>
                      <a:pt x="21" y="94"/>
                    </a:lnTo>
                    <a:lnTo>
                      <a:pt x="2" y="94"/>
                    </a:lnTo>
                    <a:lnTo>
                      <a:pt x="2"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8" name="Freeform 923">
                <a:extLst>
                  <a:ext uri="{FF2B5EF4-FFF2-40B4-BE49-F238E27FC236}">
                    <a16:creationId xmlns:a16="http://schemas.microsoft.com/office/drawing/2014/main" id="{67B4755D-1568-46F8-A794-93D9CACA3031}"/>
                  </a:ext>
                </a:extLst>
              </p:cNvPr>
              <p:cNvSpPr>
                <a:spLocks/>
              </p:cNvSpPr>
              <p:nvPr/>
            </p:nvSpPr>
            <p:spPr bwMode="auto">
              <a:xfrm>
                <a:off x="453" y="4645"/>
                <a:ext cx="17" cy="61"/>
              </a:xfrm>
              <a:custGeom>
                <a:avLst/>
                <a:gdLst>
                  <a:gd name="T0" fmla="*/ 3 w 30"/>
                  <a:gd name="T1" fmla="*/ 104 h 106"/>
                  <a:gd name="T2" fmla="*/ 30 w 30"/>
                  <a:gd name="T3" fmla="*/ 106 h 106"/>
                  <a:gd name="T4" fmla="*/ 28 w 30"/>
                  <a:gd name="T5" fmla="*/ 3 h 106"/>
                  <a:gd name="T6" fmla="*/ 1 w 30"/>
                  <a:gd name="T7" fmla="*/ 0 h 106"/>
                  <a:gd name="T8" fmla="*/ 0 w 30"/>
                  <a:gd name="T9" fmla="*/ 7 h 106"/>
                  <a:gd name="T10" fmla="*/ 22 w 30"/>
                  <a:gd name="T11" fmla="*/ 9 h 106"/>
                  <a:gd name="T12" fmla="*/ 23 w 30"/>
                  <a:gd name="T13" fmla="*/ 99 h 106"/>
                  <a:gd name="T14" fmla="*/ 3 w 30"/>
                  <a:gd name="T15" fmla="*/ 98 h 106"/>
                  <a:gd name="T16" fmla="*/ 3 w 30"/>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06">
                    <a:moveTo>
                      <a:pt x="3" y="104"/>
                    </a:moveTo>
                    <a:lnTo>
                      <a:pt x="30" y="106"/>
                    </a:lnTo>
                    <a:lnTo>
                      <a:pt x="28" y="3"/>
                    </a:lnTo>
                    <a:lnTo>
                      <a:pt x="1" y="0"/>
                    </a:lnTo>
                    <a:lnTo>
                      <a:pt x="0" y="7"/>
                    </a:lnTo>
                    <a:lnTo>
                      <a:pt x="22" y="9"/>
                    </a:lnTo>
                    <a:lnTo>
                      <a:pt x="23" y="99"/>
                    </a:lnTo>
                    <a:lnTo>
                      <a:pt x="3" y="98"/>
                    </a:lnTo>
                    <a:lnTo>
                      <a:pt x="3" y="10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29" name="Freeform 924">
                <a:extLst>
                  <a:ext uri="{FF2B5EF4-FFF2-40B4-BE49-F238E27FC236}">
                    <a16:creationId xmlns:a16="http://schemas.microsoft.com/office/drawing/2014/main" id="{0F24092E-B6A4-4FEE-9317-E5FDDA9B91DE}"/>
                  </a:ext>
                </a:extLst>
              </p:cNvPr>
              <p:cNvSpPr>
                <a:spLocks/>
              </p:cNvSpPr>
              <p:nvPr/>
            </p:nvSpPr>
            <p:spPr bwMode="auto">
              <a:xfrm>
                <a:off x="471" y="3891"/>
                <a:ext cx="19" cy="1044"/>
              </a:xfrm>
              <a:custGeom>
                <a:avLst/>
                <a:gdLst>
                  <a:gd name="T0" fmla="*/ 33 w 33"/>
                  <a:gd name="T1" fmla="*/ 1841 h 1841"/>
                  <a:gd name="T2" fmla="*/ 7 w 33"/>
                  <a:gd name="T3" fmla="*/ 0 h 1841"/>
                  <a:gd name="T4" fmla="*/ 0 w 33"/>
                  <a:gd name="T5" fmla="*/ 0 h 1841"/>
                  <a:gd name="T6" fmla="*/ 26 w 33"/>
                  <a:gd name="T7" fmla="*/ 1841 h 1841"/>
                </a:gdLst>
                <a:ahLst/>
                <a:cxnLst>
                  <a:cxn ang="0">
                    <a:pos x="T0" y="T1"/>
                  </a:cxn>
                  <a:cxn ang="0">
                    <a:pos x="T2" y="T3"/>
                  </a:cxn>
                  <a:cxn ang="0">
                    <a:pos x="T4" y="T5"/>
                  </a:cxn>
                  <a:cxn ang="0">
                    <a:pos x="T6" y="T7"/>
                  </a:cxn>
                </a:cxnLst>
                <a:rect l="0" t="0" r="r" b="b"/>
                <a:pathLst>
                  <a:path w="33" h="1841">
                    <a:moveTo>
                      <a:pt x="33" y="1841"/>
                    </a:moveTo>
                    <a:lnTo>
                      <a:pt x="7" y="0"/>
                    </a:lnTo>
                    <a:lnTo>
                      <a:pt x="0" y="0"/>
                    </a:lnTo>
                    <a:lnTo>
                      <a:pt x="26" y="184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0" name="Freeform 925">
                <a:extLst>
                  <a:ext uri="{FF2B5EF4-FFF2-40B4-BE49-F238E27FC236}">
                    <a16:creationId xmlns:a16="http://schemas.microsoft.com/office/drawing/2014/main" id="{C2093462-7E93-4BBE-8AFA-63D4C7FDF0BF}"/>
                  </a:ext>
                </a:extLst>
              </p:cNvPr>
              <p:cNvSpPr>
                <a:spLocks/>
              </p:cNvSpPr>
              <p:nvPr/>
            </p:nvSpPr>
            <p:spPr bwMode="auto">
              <a:xfrm>
                <a:off x="498" y="3894"/>
                <a:ext cx="18" cy="1040"/>
              </a:xfrm>
              <a:custGeom>
                <a:avLst/>
                <a:gdLst>
                  <a:gd name="T0" fmla="*/ 32 w 32"/>
                  <a:gd name="T1" fmla="*/ 1834 h 1834"/>
                  <a:gd name="T2" fmla="*/ 7 w 32"/>
                  <a:gd name="T3" fmla="*/ 0 h 1834"/>
                  <a:gd name="T4" fmla="*/ 0 w 32"/>
                  <a:gd name="T5" fmla="*/ 1 h 1834"/>
                  <a:gd name="T6" fmla="*/ 25 w 32"/>
                  <a:gd name="T7" fmla="*/ 1834 h 1834"/>
                </a:gdLst>
                <a:ahLst/>
                <a:cxnLst>
                  <a:cxn ang="0">
                    <a:pos x="T0" y="T1"/>
                  </a:cxn>
                  <a:cxn ang="0">
                    <a:pos x="T2" y="T3"/>
                  </a:cxn>
                  <a:cxn ang="0">
                    <a:pos x="T4" y="T5"/>
                  </a:cxn>
                  <a:cxn ang="0">
                    <a:pos x="T6" y="T7"/>
                  </a:cxn>
                </a:cxnLst>
                <a:rect l="0" t="0" r="r" b="b"/>
                <a:pathLst>
                  <a:path w="32" h="1834">
                    <a:moveTo>
                      <a:pt x="32" y="1834"/>
                    </a:moveTo>
                    <a:lnTo>
                      <a:pt x="7" y="0"/>
                    </a:lnTo>
                    <a:lnTo>
                      <a:pt x="0" y="1"/>
                    </a:lnTo>
                    <a:lnTo>
                      <a:pt x="25" y="183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1" name="Freeform 926">
                <a:extLst>
                  <a:ext uri="{FF2B5EF4-FFF2-40B4-BE49-F238E27FC236}">
                    <a16:creationId xmlns:a16="http://schemas.microsoft.com/office/drawing/2014/main" id="{9DD9F246-A0D6-4822-9896-92F247A2E82F}"/>
                  </a:ext>
                </a:extLst>
              </p:cNvPr>
              <p:cNvSpPr>
                <a:spLocks/>
              </p:cNvSpPr>
              <p:nvPr/>
            </p:nvSpPr>
            <p:spPr bwMode="auto">
              <a:xfrm>
                <a:off x="528" y="3897"/>
                <a:ext cx="17" cy="1037"/>
              </a:xfrm>
              <a:custGeom>
                <a:avLst/>
                <a:gdLst>
                  <a:gd name="T0" fmla="*/ 30 w 30"/>
                  <a:gd name="T1" fmla="*/ 1827 h 1827"/>
                  <a:gd name="T2" fmla="*/ 7 w 30"/>
                  <a:gd name="T3" fmla="*/ 0 h 1827"/>
                  <a:gd name="T4" fmla="*/ 0 w 30"/>
                  <a:gd name="T5" fmla="*/ 0 h 1827"/>
                  <a:gd name="T6" fmla="*/ 23 w 30"/>
                  <a:gd name="T7" fmla="*/ 1827 h 1827"/>
                </a:gdLst>
                <a:ahLst/>
                <a:cxnLst>
                  <a:cxn ang="0">
                    <a:pos x="T0" y="T1"/>
                  </a:cxn>
                  <a:cxn ang="0">
                    <a:pos x="T2" y="T3"/>
                  </a:cxn>
                  <a:cxn ang="0">
                    <a:pos x="T4" y="T5"/>
                  </a:cxn>
                  <a:cxn ang="0">
                    <a:pos x="T6" y="T7"/>
                  </a:cxn>
                </a:cxnLst>
                <a:rect l="0" t="0" r="r" b="b"/>
                <a:pathLst>
                  <a:path w="30" h="1827">
                    <a:moveTo>
                      <a:pt x="30" y="1827"/>
                    </a:moveTo>
                    <a:lnTo>
                      <a:pt x="7" y="0"/>
                    </a:lnTo>
                    <a:lnTo>
                      <a:pt x="0" y="0"/>
                    </a:lnTo>
                    <a:lnTo>
                      <a:pt x="23" y="18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2" name="Freeform 927">
                <a:extLst>
                  <a:ext uri="{FF2B5EF4-FFF2-40B4-BE49-F238E27FC236}">
                    <a16:creationId xmlns:a16="http://schemas.microsoft.com/office/drawing/2014/main" id="{9F2F3CA0-23B1-4289-B92B-7C8F59ACEBCA}"/>
                  </a:ext>
                </a:extLst>
              </p:cNvPr>
              <p:cNvSpPr>
                <a:spLocks/>
              </p:cNvSpPr>
              <p:nvPr/>
            </p:nvSpPr>
            <p:spPr bwMode="auto">
              <a:xfrm>
                <a:off x="555" y="3900"/>
                <a:ext cx="17" cy="1033"/>
              </a:xfrm>
              <a:custGeom>
                <a:avLst/>
                <a:gdLst>
                  <a:gd name="T0" fmla="*/ 29 w 29"/>
                  <a:gd name="T1" fmla="*/ 1819 h 1819"/>
                  <a:gd name="T2" fmla="*/ 6 w 29"/>
                  <a:gd name="T3" fmla="*/ 0 h 1819"/>
                  <a:gd name="T4" fmla="*/ 0 w 29"/>
                  <a:gd name="T5" fmla="*/ 0 h 1819"/>
                  <a:gd name="T6" fmla="*/ 23 w 29"/>
                  <a:gd name="T7" fmla="*/ 1819 h 1819"/>
                </a:gdLst>
                <a:ahLst/>
                <a:cxnLst>
                  <a:cxn ang="0">
                    <a:pos x="T0" y="T1"/>
                  </a:cxn>
                  <a:cxn ang="0">
                    <a:pos x="T2" y="T3"/>
                  </a:cxn>
                  <a:cxn ang="0">
                    <a:pos x="T4" y="T5"/>
                  </a:cxn>
                  <a:cxn ang="0">
                    <a:pos x="T6" y="T7"/>
                  </a:cxn>
                </a:cxnLst>
                <a:rect l="0" t="0" r="r" b="b"/>
                <a:pathLst>
                  <a:path w="29" h="1819">
                    <a:moveTo>
                      <a:pt x="29" y="1819"/>
                    </a:moveTo>
                    <a:lnTo>
                      <a:pt x="6" y="0"/>
                    </a:lnTo>
                    <a:lnTo>
                      <a:pt x="0" y="0"/>
                    </a:lnTo>
                    <a:lnTo>
                      <a:pt x="23" y="18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3" name="Freeform 928">
                <a:extLst>
                  <a:ext uri="{FF2B5EF4-FFF2-40B4-BE49-F238E27FC236}">
                    <a16:creationId xmlns:a16="http://schemas.microsoft.com/office/drawing/2014/main" id="{F71268AF-CCAF-4744-8B57-785CFADE660F}"/>
                  </a:ext>
                </a:extLst>
              </p:cNvPr>
              <p:cNvSpPr>
                <a:spLocks/>
              </p:cNvSpPr>
              <p:nvPr/>
            </p:nvSpPr>
            <p:spPr bwMode="auto">
              <a:xfrm>
                <a:off x="583" y="3903"/>
                <a:ext cx="15" cy="1031"/>
              </a:xfrm>
              <a:custGeom>
                <a:avLst/>
                <a:gdLst>
                  <a:gd name="T0" fmla="*/ 0 w 26"/>
                  <a:gd name="T1" fmla="*/ 0 h 1817"/>
                  <a:gd name="T2" fmla="*/ 20 w 26"/>
                  <a:gd name="T3" fmla="*/ 1817 h 1817"/>
                  <a:gd name="T4" fmla="*/ 26 w 26"/>
                  <a:gd name="T5" fmla="*/ 1817 h 1817"/>
                  <a:gd name="T6" fmla="*/ 7 w 26"/>
                  <a:gd name="T7" fmla="*/ 0 h 1817"/>
                  <a:gd name="T8" fmla="*/ 0 w 26"/>
                  <a:gd name="T9" fmla="*/ 0 h 1817"/>
                </a:gdLst>
                <a:ahLst/>
                <a:cxnLst>
                  <a:cxn ang="0">
                    <a:pos x="T0" y="T1"/>
                  </a:cxn>
                  <a:cxn ang="0">
                    <a:pos x="T2" y="T3"/>
                  </a:cxn>
                  <a:cxn ang="0">
                    <a:pos x="T4" y="T5"/>
                  </a:cxn>
                  <a:cxn ang="0">
                    <a:pos x="T6" y="T7"/>
                  </a:cxn>
                  <a:cxn ang="0">
                    <a:pos x="T8" y="T9"/>
                  </a:cxn>
                </a:cxnLst>
                <a:rect l="0" t="0" r="r" b="b"/>
                <a:pathLst>
                  <a:path w="26" h="1817">
                    <a:moveTo>
                      <a:pt x="0" y="0"/>
                    </a:moveTo>
                    <a:lnTo>
                      <a:pt x="20" y="1817"/>
                    </a:lnTo>
                    <a:lnTo>
                      <a:pt x="26" y="1817"/>
                    </a:ln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4" name="Freeform 929">
                <a:extLst>
                  <a:ext uri="{FF2B5EF4-FFF2-40B4-BE49-F238E27FC236}">
                    <a16:creationId xmlns:a16="http://schemas.microsoft.com/office/drawing/2014/main" id="{42972102-DECB-4602-BB3B-5E37D4DEEE9A}"/>
                  </a:ext>
                </a:extLst>
              </p:cNvPr>
              <p:cNvSpPr>
                <a:spLocks/>
              </p:cNvSpPr>
              <p:nvPr/>
            </p:nvSpPr>
            <p:spPr bwMode="auto">
              <a:xfrm>
                <a:off x="608" y="3907"/>
                <a:ext cx="16" cy="1027"/>
              </a:xfrm>
              <a:custGeom>
                <a:avLst/>
                <a:gdLst>
                  <a:gd name="T0" fmla="*/ 28 w 28"/>
                  <a:gd name="T1" fmla="*/ 1809 h 1809"/>
                  <a:gd name="T2" fmla="*/ 7 w 28"/>
                  <a:gd name="T3" fmla="*/ 0 h 1809"/>
                  <a:gd name="T4" fmla="*/ 0 w 28"/>
                  <a:gd name="T5" fmla="*/ 0 h 1809"/>
                  <a:gd name="T6" fmla="*/ 22 w 28"/>
                  <a:gd name="T7" fmla="*/ 1809 h 1809"/>
                  <a:gd name="T8" fmla="*/ 28 w 28"/>
                  <a:gd name="T9" fmla="*/ 1809 h 1809"/>
                </a:gdLst>
                <a:ahLst/>
                <a:cxnLst>
                  <a:cxn ang="0">
                    <a:pos x="T0" y="T1"/>
                  </a:cxn>
                  <a:cxn ang="0">
                    <a:pos x="T2" y="T3"/>
                  </a:cxn>
                  <a:cxn ang="0">
                    <a:pos x="T4" y="T5"/>
                  </a:cxn>
                  <a:cxn ang="0">
                    <a:pos x="T6" y="T7"/>
                  </a:cxn>
                  <a:cxn ang="0">
                    <a:pos x="T8" y="T9"/>
                  </a:cxn>
                </a:cxnLst>
                <a:rect l="0" t="0" r="r" b="b"/>
                <a:pathLst>
                  <a:path w="28" h="1809">
                    <a:moveTo>
                      <a:pt x="28" y="1809"/>
                    </a:moveTo>
                    <a:lnTo>
                      <a:pt x="7" y="0"/>
                    </a:lnTo>
                    <a:lnTo>
                      <a:pt x="0" y="0"/>
                    </a:lnTo>
                    <a:lnTo>
                      <a:pt x="22" y="1809"/>
                    </a:lnTo>
                    <a:lnTo>
                      <a:pt x="28" y="180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5" name="Freeform 930">
                <a:extLst>
                  <a:ext uri="{FF2B5EF4-FFF2-40B4-BE49-F238E27FC236}">
                    <a16:creationId xmlns:a16="http://schemas.microsoft.com/office/drawing/2014/main" id="{98BB07F3-EB45-443A-87A3-7BFD9B59694D}"/>
                  </a:ext>
                </a:extLst>
              </p:cNvPr>
              <p:cNvSpPr>
                <a:spLocks/>
              </p:cNvSpPr>
              <p:nvPr/>
            </p:nvSpPr>
            <p:spPr bwMode="auto">
              <a:xfrm>
                <a:off x="651" y="3922"/>
                <a:ext cx="19" cy="1011"/>
              </a:xfrm>
              <a:custGeom>
                <a:avLst/>
                <a:gdLst>
                  <a:gd name="T0" fmla="*/ 33 w 33"/>
                  <a:gd name="T1" fmla="*/ 1781 h 1781"/>
                  <a:gd name="T2" fmla="*/ 6 w 33"/>
                  <a:gd name="T3" fmla="*/ 0 h 1781"/>
                  <a:gd name="T4" fmla="*/ 0 w 33"/>
                  <a:gd name="T5" fmla="*/ 0 h 1781"/>
                  <a:gd name="T6" fmla="*/ 27 w 33"/>
                  <a:gd name="T7" fmla="*/ 1781 h 1781"/>
                  <a:gd name="T8" fmla="*/ 33 w 33"/>
                  <a:gd name="T9" fmla="*/ 1781 h 1781"/>
                </a:gdLst>
                <a:ahLst/>
                <a:cxnLst>
                  <a:cxn ang="0">
                    <a:pos x="T0" y="T1"/>
                  </a:cxn>
                  <a:cxn ang="0">
                    <a:pos x="T2" y="T3"/>
                  </a:cxn>
                  <a:cxn ang="0">
                    <a:pos x="T4" y="T5"/>
                  </a:cxn>
                  <a:cxn ang="0">
                    <a:pos x="T6" y="T7"/>
                  </a:cxn>
                  <a:cxn ang="0">
                    <a:pos x="T8" y="T9"/>
                  </a:cxn>
                </a:cxnLst>
                <a:rect l="0" t="0" r="r" b="b"/>
                <a:pathLst>
                  <a:path w="33" h="1781">
                    <a:moveTo>
                      <a:pt x="33" y="1781"/>
                    </a:moveTo>
                    <a:lnTo>
                      <a:pt x="6" y="0"/>
                    </a:lnTo>
                    <a:lnTo>
                      <a:pt x="0" y="0"/>
                    </a:lnTo>
                    <a:lnTo>
                      <a:pt x="27" y="1781"/>
                    </a:lnTo>
                    <a:lnTo>
                      <a:pt x="33" y="17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6" name="Freeform 931">
                <a:extLst>
                  <a:ext uri="{FF2B5EF4-FFF2-40B4-BE49-F238E27FC236}">
                    <a16:creationId xmlns:a16="http://schemas.microsoft.com/office/drawing/2014/main" id="{9DCCDA46-4DD9-41B2-883F-6BE821B0474C}"/>
                  </a:ext>
                </a:extLst>
              </p:cNvPr>
              <p:cNvSpPr>
                <a:spLocks/>
              </p:cNvSpPr>
              <p:nvPr/>
            </p:nvSpPr>
            <p:spPr bwMode="auto">
              <a:xfrm>
                <a:off x="668" y="3937"/>
                <a:ext cx="21" cy="996"/>
              </a:xfrm>
              <a:custGeom>
                <a:avLst/>
                <a:gdLst>
                  <a:gd name="T0" fmla="*/ 36 w 36"/>
                  <a:gd name="T1" fmla="*/ 1755 h 1755"/>
                  <a:gd name="T2" fmla="*/ 7 w 36"/>
                  <a:gd name="T3" fmla="*/ 0 h 1755"/>
                  <a:gd name="T4" fmla="*/ 0 w 36"/>
                  <a:gd name="T5" fmla="*/ 0 h 1755"/>
                  <a:gd name="T6" fmla="*/ 30 w 36"/>
                  <a:gd name="T7" fmla="*/ 1755 h 1755"/>
                  <a:gd name="T8" fmla="*/ 36 w 36"/>
                  <a:gd name="T9" fmla="*/ 1755 h 1755"/>
                </a:gdLst>
                <a:ahLst/>
                <a:cxnLst>
                  <a:cxn ang="0">
                    <a:pos x="T0" y="T1"/>
                  </a:cxn>
                  <a:cxn ang="0">
                    <a:pos x="T2" y="T3"/>
                  </a:cxn>
                  <a:cxn ang="0">
                    <a:pos x="T4" y="T5"/>
                  </a:cxn>
                  <a:cxn ang="0">
                    <a:pos x="T6" y="T7"/>
                  </a:cxn>
                  <a:cxn ang="0">
                    <a:pos x="T8" y="T9"/>
                  </a:cxn>
                </a:cxnLst>
                <a:rect l="0" t="0" r="r" b="b"/>
                <a:pathLst>
                  <a:path w="36" h="1755">
                    <a:moveTo>
                      <a:pt x="36" y="1755"/>
                    </a:moveTo>
                    <a:lnTo>
                      <a:pt x="7" y="0"/>
                    </a:lnTo>
                    <a:lnTo>
                      <a:pt x="0" y="0"/>
                    </a:lnTo>
                    <a:lnTo>
                      <a:pt x="30" y="1755"/>
                    </a:lnTo>
                    <a:lnTo>
                      <a:pt x="36" y="17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7" name="Freeform 932">
                <a:extLst>
                  <a:ext uri="{FF2B5EF4-FFF2-40B4-BE49-F238E27FC236}">
                    <a16:creationId xmlns:a16="http://schemas.microsoft.com/office/drawing/2014/main" id="{890F9A0E-FF78-4A18-91AA-54643E29D03C}"/>
                  </a:ext>
                </a:extLst>
              </p:cNvPr>
              <p:cNvSpPr>
                <a:spLocks/>
              </p:cNvSpPr>
              <p:nvPr/>
            </p:nvSpPr>
            <p:spPr bwMode="auto">
              <a:xfrm>
                <a:off x="486" y="4809"/>
                <a:ext cx="15" cy="111"/>
              </a:xfrm>
              <a:custGeom>
                <a:avLst/>
                <a:gdLst>
                  <a:gd name="T0" fmla="*/ 3 w 27"/>
                  <a:gd name="T1" fmla="*/ 195 h 195"/>
                  <a:gd name="T2" fmla="*/ 27 w 27"/>
                  <a:gd name="T3" fmla="*/ 195 h 195"/>
                  <a:gd name="T4" fmla="*/ 25 w 27"/>
                  <a:gd name="T5" fmla="*/ 0 h 195"/>
                  <a:gd name="T6" fmla="*/ 0 w 27"/>
                  <a:gd name="T7" fmla="*/ 0 h 195"/>
                  <a:gd name="T8" fmla="*/ 0 w 27"/>
                  <a:gd name="T9" fmla="*/ 7 h 195"/>
                  <a:gd name="T10" fmla="*/ 18 w 27"/>
                  <a:gd name="T11" fmla="*/ 7 h 195"/>
                  <a:gd name="T12" fmla="*/ 20 w 27"/>
                  <a:gd name="T13" fmla="*/ 189 h 195"/>
                  <a:gd name="T14" fmla="*/ 3 w 27"/>
                  <a:gd name="T15" fmla="*/ 189 h 195"/>
                  <a:gd name="T16" fmla="*/ 3 w 27"/>
                  <a:gd name="T1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95">
                    <a:moveTo>
                      <a:pt x="3" y="195"/>
                    </a:moveTo>
                    <a:lnTo>
                      <a:pt x="27" y="195"/>
                    </a:lnTo>
                    <a:lnTo>
                      <a:pt x="25" y="0"/>
                    </a:lnTo>
                    <a:lnTo>
                      <a:pt x="0" y="0"/>
                    </a:lnTo>
                    <a:lnTo>
                      <a:pt x="0" y="7"/>
                    </a:lnTo>
                    <a:lnTo>
                      <a:pt x="18" y="7"/>
                    </a:lnTo>
                    <a:lnTo>
                      <a:pt x="20" y="189"/>
                    </a:lnTo>
                    <a:lnTo>
                      <a:pt x="3" y="189"/>
                    </a:lnTo>
                    <a:lnTo>
                      <a:pt x="3" y="1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8" name="Freeform 933">
                <a:extLst>
                  <a:ext uri="{FF2B5EF4-FFF2-40B4-BE49-F238E27FC236}">
                    <a16:creationId xmlns:a16="http://schemas.microsoft.com/office/drawing/2014/main" id="{122C4F29-6FC9-430B-A500-D07E76910AA2}"/>
                  </a:ext>
                </a:extLst>
              </p:cNvPr>
              <p:cNvSpPr>
                <a:spLocks/>
              </p:cNvSpPr>
              <p:nvPr/>
            </p:nvSpPr>
            <p:spPr bwMode="auto">
              <a:xfrm>
                <a:off x="484" y="4702"/>
                <a:ext cx="14" cy="56"/>
              </a:xfrm>
              <a:custGeom>
                <a:avLst/>
                <a:gdLst>
                  <a:gd name="T0" fmla="*/ 2 w 25"/>
                  <a:gd name="T1" fmla="*/ 99 h 99"/>
                  <a:gd name="T2" fmla="*/ 24 w 25"/>
                  <a:gd name="T3" fmla="*/ 99 h 99"/>
                  <a:gd name="T4" fmla="*/ 25 w 25"/>
                  <a:gd name="T5" fmla="*/ 1 h 99"/>
                  <a:gd name="T6" fmla="*/ 1 w 25"/>
                  <a:gd name="T7" fmla="*/ 0 h 99"/>
                  <a:gd name="T8" fmla="*/ 0 w 25"/>
                  <a:gd name="T9" fmla="*/ 6 h 99"/>
                  <a:gd name="T10" fmla="*/ 18 w 25"/>
                  <a:gd name="T11" fmla="*/ 7 h 99"/>
                  <a:gd name="T12" fmla="*/ 18 w 25"/>
                  <a:gd name="T13" fmla="*/ 92 h 99"/>
                  <a:gd name="T14" fmla="*/ 2 w 25"/>
                  <a:gd name="T15" fmla="*/ 92 h 99"/>
                  <a:gd name="T16" fmla="*/ 2 w 25"/>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9">
                    <a:moveTo>
                      <a:pt x="2" y="99"/>
                    </a:moveTo>
                    <a:lnTo>
                      <a:pt x="24" y="99"/>
                    </a:lnTo>
                    <a:lnTo>
                      <a:pt x="25" y="1"/>
                    </a:lnTo>
                    <a:lnTo>
                      <a:pt x="1" y="0"/>
                    </a:lnTo>
                    <a:lnTo>
                      <a:pt x="0" y="6"/>
                    </a:lnTo>
                    <a:lnTo>
                      <a:pt x="18" y="7"/>
                    </a:lnTo>
                    <a:lnTo>
                      <a:pt x="18" y="92"/>
                    </a:lnTo>
                    <a:lnTo>
                      <a:pt x="2"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39" name="Freeform 934">
                <a:extLst>
                  <a:ext uri="{FF2B5EF4-FFF2-40B4-BE49-F238E27FC236}">
                    <a16:creationId xmlns:a16="http://schemas.microsoft.com/office/drawing/2014/main" id="{575D1516-4940-4166-BD5E-46760F15D1D6}"/>
                  </a:ext>
                </a:extLst>
              </p:cNvPr>
              <p:cNvSpPr>
                <a:spLocks/>
              </p:cNvSpPr>
              <p:nvPr/>
            </p:nvSpPr>
            <p:spPr bwMode="auto">
              <a:xfrm>
                <a:off x="512" y="4756"/>
                <a:ext cx="15" cy="57"/>
              </a:xfrm>
              <a:custGeom>
                <a:avLst/>
                <a:gdLst>
                  <a:gd name="T0" fmla="*/ 1 w 27"/>
                  <a:gd name="T1" fmla="*/ 100 h 100"/>
                  <a:gd name="T2" fmla="*/ 26 w 27"/>
                  <a:gd name="T3" fmla="*/ 100 h 100"/>
                  <a:gd name="T4" fmla="*/ 27 w 27"/>
                  <a:gd name="T5" fmla="*/ 1 h 100"/>
                  <a:gd name="T6" fmla="*/ 0 w 27"/>
                  <a:gd name="T7" fmla="*/ 0 h 100"/>
                  <a:gd name="T8" fmla="*/ 0 w 27"/>
                  <a:gd name="T9" fmla="*/ 6 h 100"/>
                  <a:gd name="T10" fmla="*/ 20 w 27"/>
                  <a:gd name="T11" fmla="*/ 7 h 100"/>
                  <a:gd name="T12" fmla="*/ 20 w 27"/>
                  <a:gd name="T13" fmla="*/ 93 h 100"/>
                  <a:gd name="T14" fmla="*/ 1 w 27"/>
                  <a:gd name="T15" fmla="*/ 93 h 100"/>
                  <a:gd name="T16" fmla="*/ 1 w 27"/>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1" y="100"/>
                    </a:moveTo>
                    <a:lnTo>
                      <a:pt x="26" y="100"/>
                    </a:lnTo>
                    <a:lnTo>
                      <a:pt x="27" y="1"/>
                    </a:lnTo>
                    <a:lnTo>
                      <a:pt x="0" y="0"/>
                    </a:lnTo>
                    <a:lnTo>
                      <a:pt x="0" y="6"/>
                    </a:lnTo>
                    <a:lnTo>
                      <a:pt x="20" y="7"/>
                    </a:lnTo>
                    <a:lnTo>
                      <a:pt x="20" y="93"/>
                    </a:lnTo>
                    <a:lnTo>
                      <a:pt x="1" y="93"/>
                    </a:lnTo>
                    <a:lnTo>
                      <a:pt x="1"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0" name="Freeform 935">
                <a:extLst>
                  <a:ext uri="{FF2B5EF4-FFF2-40B4-BE49-F238E27FC236}">
                    <a16:creationId xmlns:a16="http://schemas.microsoft.com/office/drawing/2014/main" id="{7172A591-26C7-4388-8526-4A73D4C1DA71}"/>
                  </a:ext>
                </a:extLst>
              </p:cNvPr>
              <p:cNvSpPr>
                <a:spLocks/>
              </p:cNvSpPr>
              <p:nvPr/>
            </p:nvSpPr>
            <p:spPr bwMode="auto">
              <a:xfrm>
                <a:off x="568" y="4758"/>
                <a:ext cx="13" cy="55"/>
              </a:xfrm>
              <a:custGeom>
                <a:avLst/>
                <a:gdLst>
                  <a:gd name="T0" fmla="*/ 1 w 23"/>
                  <a:gd name="T1" fmla="*/ 97 h 97"/>
                  <a:gd name="T2" fmla="*/ 23 w 23"/>
                  <a:gd name="T3" fmla="*/ 97 h 97"/>
                  <a:gd name="T4" fmla="*/ 22 w 23"/>
                  <a:gd name="T5" fmla="*/ 2 h 97"/>
                  <a:gd name="T6" fmla="*/ 1 w 23"/>
                  <a:gd name="T7" fmla="*/ 0 h 97"/>
                  <a:gd name="T8" fmla="*/ 0 w 23"/>
                  <a:gd name="T9" fmla="*/ 7 h 97"/>
                  <a:gd name="T10" fmla="*/ 16 w 23"/>
                  <a:gd name="T11" fmla="*/ 8 h 97"/>
                  <a:gd name="T12" fmla="*/ 16 w 23"/>
                  <a:gd name="T13" fmla="*/ 90 h 97"/>
                  <a:gd name="T14" fmla="*/ 1 w 23"/>
                  <a:gd name="T15" fmla="*/ 90 h 97"/>
                  <a:gd name="T16" fmla="*/ 1 w 23"/>
                  <a:gd name="T1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7">
                    <a:moveTo>
                      <a:pt x="1" y="97"/>
                    </a:moveTo>
                    <a:lnTo>
                      <a:pt x="23" y="97"/>
                    </a:lnTo>
                    <a:lnTo>
                      <a:pt x="22" y="2"/>
                    </a:lnTo>
                    <a:lnTo>
                      <a:pt x="1" y="0"/>
                    </a:lnTo>
                    <a:lnTo>
                      <a:pt x="0" y="7"/>
                    </a:lnTo>
                    <a:lnTo>
                      <a:pt x="16" y="8"/>
                    </a:lnTo>
                    <a:lnTo>
                      <a:pt x="16" y="90"/>
                    </a:lnTo>
                    <a:lnTo>
                      <a:pt x="1" y="90"/>
                    </a:lnTo>
                    <a:lnTo>
                      <a:pt x="1"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1" name="Freeform 936">
                <a:extLst>
                  <a:ext uri="{FF2B5EF4-FFF2-40B4-BE49-F238E27FC236}">
                    <a16:creationId xmlns:a16="http://schemas.microsoft.com/office/drawing/2014/main" id="{610AA342-C569-4A28-899E-0A36E02D8F55}"/>
                  </a:ext>
                </a:extLst>
              </p:cNvPr>
              <p:cNvSpPr>
                <a:spLocks/>
              </p:cNvSpPr>
              <p:nvPr/>
            </p:nvSpPr>
            <p:spPr bwMode="auto">
              <a:xfrm>
                <a:off x="620" y="4760"/>
                <a:ext cx="10" cy="54"/>
              </a:xfrm>
              <a:custGeom>
                <a:avLst/>
                <a:gdLst>
                  <a:gd name="T0" fmla="*/ 1 w 17"/>
                  <a:gd name="T1" fmla="*/ 95 h 95"/>
                  <a:gd name="T2" fmla="*/ 17 w 17"/>
                  <a:gd name="T3" fmla="*/ 95 h 95"/>
                  <a:gd name="T4" fmla="*/ 16 w 17"/>
                  <a:gd name="T5" fmla="*/ 1 h 95"/>
                  <a:gd name="T6" fmla="*/ 1 w 17"/>
                  <a:gd name="T7" fmla="*/ 0 h 95"/>
                  <a:gd name="T8" fmla="*/ 0 w 17"/>
                  <a:gd name="T9" fmla="*/ 6 h 95"/>
                  <a:gd name="T10" fmla="*/ 9 w 17"/>
                  <a:gd name="T11" fmla="*/ 7 h 95"/>
                  <a:gd name="T12" fmla="*/ 11 w 17"/>
                  <a:gd name="T13" fmla="*/ 89 h 95"/>
                  <a:gd name="T14" fmla="*/ 1 w 17"/>
                  <a:gd name="T15" fmla="*/ 89 h 95"/>
                  <a:gd name="T16" fmla="*/ 1 w 17"/>
                  <a:gd name="T17"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5">
                    <a:moveTo>
                      <a:pt x="1" y="95"/>
                    </a:moveTo>
                    <a:lnTo>
                      <a:pt x="17" y="95"/>
                    </a:lnTo>
                    <a:lnTo>
                      <a:pt x="16" y="1"/>
                    </a:lnTo>
                    <a:lnTo>
                      <a:pt x="1" y="0"/>
                    </a:lnTo>
                    <a:lnTo>
                      <a:pt x="0" y="6"/>
                    </a:lnTo>
                    <a:lnTo>
                      <a:pt x="9" y="7"/>
                    </a:lnTo>
                    <a:lnTo>
                      <a:pt x="11" y="89"/>
                    </a:lnTo>
                    <a:lnTo>
                      <a:pt x="1" y="89"/>
                    </a:lnTo>
                    <a:lnTo>
                      <a:pt x="1"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2" name="Freeform 937">
                <a:extLst>
                  <a:ext uri="{FF2B5EF4-FFF2-40B4-BE49-F238E27FC236}">
                    <a16:creationId xmlns:a16="http://schemas.microsoft.com/office/drawing/2014/main" id="{24C7EAD7-C884-42F5-A569-D394BA06933B}"/>
                  </a:ext>
                </a:extLst>
              </p:cNvPr>
              <p:cNvSpPr>
                <a:spLocks/>
              </p:cNvSpPr>
              <p:nvPr/>
            </p:nvSpPr>
            <p:spPr bwMode="auto">
              <a:xfrm>
                <a:off x="514" y="4863"/>
                <a:ext cx="15" cy="57"/>
              </a:xfrm>
              <a:custGeom>
                <a:avLst/>
                <a:gdLst>
                  <a:gd name="T0" fmla="*/ 1 w 26"/>
                  <a:gd name="T1" fmla="*/ 100 h 100"/>
                  <a:gd name="T2" fmla="*/ 25 w 26"/>
                  <a:gd name="T3" fmla="*/ 100 h 100"/>
                  <a:gd name="T4" fmla="*/ 26 w 26"/>
                  <a:gd name="T5" fmla="*/ 0 h 100"/>
                  <a:gd name="T6" fmla="*/ 0 w 26"/>
                  <a:gd name="T7" fmla="*/ 0 h 100"/>
                  <a:gd name="T8" fmla="*/ 0 w 26"/>
                  <a:gd name="T9" fmla="*/ 7 h 100"/>
                  <a:gd name="T10" fmla="*/ 19 w 26"/>
                  <a:gd name="T11" fmla="*/ 7 h 100"/>
                  <a:gd name="T12" fmla="*/ 19 w 26"/>
                  <a:gd name="T13" fmla="*/ 94 h 100"/>
                  <a:gd name="T14" fmla="*/ 1 w 26"/>
                  <a:gd name="T15" fmla="*/ 94 h 100"/>
                  <a:gd name="T16" fmla="*/ 1 w 26"/>
                  <a:gd name="T1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1" y="100"/>
                    </a:moveTo>
                    <a:lnTo>
                      <a:pt x="25" y="100"/>
                    </a:lnTo>
                    <a:lnTo>
                      <a:pt x="26" y="0"/>
                    </a:lnTo>
                    <a:lnTo>
                      <a:pt x="0" y="0"/>
                    </a:lnTo>
                    <a:lnTo>
                      <a:pt x="0" y="7"/>
                    </a:lnTo>
                    <a:lnTo>
                      <a:pt x="19" y="7"/>
                    </a:lnTo>
                    <a:lnTo>
                      <a:pt x="19" y="94"/>
                    </a:lnTo>
                    <a:lnTo>
                      <a:pt x="1" y="94"/>
                    </a:lnTo>
                    <a:lnTo>
                      <a:pt x="1"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3" name="Freeform 938">
                <a:extLst>
                  <a:ext uri="{FF2B5EF4-FFF2-40B4-BE49-F238E27FC236}">
                    <a16:creationId xmlns:a16="http://schemas.microsoft.com/office/drawing/2014/main" id="{BAF13C8F-9320-473D-AC08-7C4013EF8B27}"/>
                  </a:ext>
                </a:extLst>
              </p:cNvPr>
              <p:cNvSpPr>
                <a:spLocks/>
              </p:cNvSpPr>
              <p:nvPr/>
            </p:nvSpPr>
            <p:spPr bwMode="auto">
              <a:xfrm>
                <a:off x="542" y="4811"/>
                <a:ext cx="14" cy="109"/>
              </a:xfrm>
              <a:custGeom>
                <a:avLst/>
                <a:gdLst>
                  <a:gd name="T0" fmla="*/ 2 w 24"/>
                  <a:gd name="T1" fmla="*/ 192 h 192"/>
                  <a:gd name="T2" fmla="*/ 24 w 24"/>
                  <a:gd name="T3" fmla="*/ 192 h 192"/>
                  <a:gd name="T4" fmla="*/ 21 w 24"/>
                  <a:gd name="T5" fmla="*/ 0 h 192"/>
                  <a:gd name="T6" fmla="*/ 0 w 24"/>
                  <a:gd name="T7" fmla="*/ 0 h 192"/>
                  <a:gd name="T8" fmla="*/ 0 w 24"/>
                  <a:gd name="T9" fmla="*/ 6 h 192"/>
                  <a:gd name="T10" fmla="*/ 15 w 24"/>
                  <a:gd name="T11" fmla="*/ 6 h 192"/>
                  <a:gd name="T12" fmla="*/ 17 w 24"/>
                  <a:gd name="T13" fmla="*/ 186 h 192"/>
                  <a:gd name="T14" fmla="*/ 2 w 24"/>
                  <a:gd name="T15" fmla="*/ 186 h 192"/>
                  <a:gd name="T16" fmla="*/ 2 w 24"/>
                  <a:gd name="T1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92">
                    <a:moveTo>
                      <a:pt x="2" y="192"/>
                    </a:moveTo>
                    <a:lnTo>
                      <a:pt x="24" y="192"/>
                    </a:lnTo>
                    <a:lnTo>
                      <a:pt x="21" y="0"/>
                    </a:lnTo>
                    <a:lnTo>
                      <a:pt x="0" y="0"/>
                    </a:lnTo>
                    <a:lnTo>
                      <a:pt x="0" y="6"/>
                    </a:lnTo>
                    <a:lnTo>
                      <a:pt x="15" y="6"/>
                    </a:lnTo>
                    <a:lnTo>
                      <a:pt x="17" y="186"/>
                    </a:lnTo>
                    <a:lnTo>
                      <a:pt x="2" y="186"/>
                    </a:lnTo>
                    <a:lnTo>
                      <a:pt x="2" y="1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4" name="Freeform 939">
                <a:extLst>
                  <a:ext uri="{FF2B5EF4-FFF2-40B4-BE49-F238E27FC236}">
                    <a16:creationId xmlns:a16="http://schemas.microsoft.com/office/drawing/2014/main" id="{17D350D4-1D22-43FC-B946-C8DAC9843343}"/>
                  </a:ext>
                </a:extLst>
              </p:cNvPr>
              <p:cNvSpPr>
                <a:spLocks/>
              </p:cNvSpPr>
              <p:nvPr/>
            </p:nvSpPr>
            <p:spPr bwMode="auto">
              <a:xfrm>
                <a:off x="569" y="4863"/>
                <a:ext cx="12" cy="56"/>
              </a:xfrm>
              <a:custGeom>
                <a:avLst/>
                <a:gdLst>
                  <a:gd name="T0" fmla="*/ 1 w 20"/>
                  <a:gd name="T1" fmla="*/ 99 h 99"/>
                  <a:gd name="T2" fmla="*/ 20 w 20"/>
                  <a:gd name="T3" fmla="*/ 99 h 99"/>
                  <a:gd name="T4" fmla="*/ 20 w 20"/>
                  <a:gd name="T5" fmla="*/ 0 h 99"/>
                  <a:gd name="T6" fmla="*/ 0 w 20"/>
                  <a:gd name="T7" fmla="*/ 0 h 99"/>
                  <a:gd name="T8" fmla="*/ 0 w 20"/>
                  <a:gd name="T9" fmla="*/ 7 h 99"/>
                  <a:gd name="T10" fmla="*/ 13 w 20"/>
                  <a:gd name="T11" fmla="*/ 7 h 99"/>
                  <a:gd name="T12" fmla="*/ 14 w 20"/>
                  <a:gd name="T13" fmla="*/ 92 h 99"/>
                  <a:gd name="T14" fmla="*/ 1 w 20"/>
                  <a:gd name="T15" fmla="*/ 92 h 99"/>
                  <a:gd name="T16" fmla="*/ 1 w 20"/>
                  <a:gd name="T1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99">
                    <a:moveTo>
                      <a:pt x="1" y="99"/>
                    </a:moveTo>
                    <a:lnTo>
                      <a:pt x="20" y="99"/>
                    </a:lnTo>
                    <a:lnTo>
                      <a:pt x="20" y="0"/>
                    </a:lnTo>
                    <a:lnTo>
                      <a:pt x="0" y="0"/>
                    </a:lnTo>
                    <a:lnTo>
                      <a:pt x="0" y="7"/>
                    </a:lnTo>
                    <a:lnTo>
                      <a:pt x="13" y="7"/>
                    </a:lnTo>
                    <a:lnTo>
                      <a:pt x="14" y="92"/>
                    </a:lnTo>
                    <a:lnTo>
                      <a:pt x="1" y="92"/>
                    </a:lnTo>
                    <a:lnTo>
                      <a:pt x="1"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5" name="Freeform 940">
                <a:extLst>
                  <a:ext uri="{FF2B5EF4-FFF2-40B4-BE49-F238E27FC236}">
                    <a16:creationId xmlns:a16="http://schemas.microsoft.com/office/drawing/2014/main" id="{673A07CC-0D9E-4368-8082-7A808CC88335}"/>
                  </a:ext>
                </a:extLst>
              </p:cNvPr>
              <p:cNvSpPr>
                <a:spLocks/>
              </p:cNvSpPr>
              <p:nvPr/>
            </p:nvSpPr>
            <p:spPr bwMode="auto">
              <a:xfrm>
                <a:off x="596" y="4812"/>
                <a:ext cx="12" cy="107"/>
              </a:xfrm>
              <a:custGeom>
                <a:avLst/>
                <a:gdLst>
                  <a:gd name="T0" fmla="*/ 2 w 22"/>
                  <a:gd name="T1" fmla="*/ 189 h 189"/>
                  <a:gd name="T2" fmla="*/ 22 w 22"/>
                  <a:gd name="T3" fmla="*/ 189 h 189"/>
                  <a:gd name="T4" fmla="*/ 20 w 22"/>
                  <a:gd name="T5" fmla="*/ 0 h 189"/>
                  <a:gd name="T6" fmla="*/ 0 w 22"/>
                  <a:gd name="T7" fmla="*/ 0 h 189"/>
                  <a:gd name="T8" fmla="*/ 0 w 22"/>
                  <a:gd name="T9" fmla="*/ 6 h 189"/>
                  <a:gd name="T10" fmla="*/ 13 w 22"/>
                  <a:gd name="T11" fmla="*/ 6 h 189"/>
                  <a:gd name="T12" fmla="*/ 15 w 22"/>
                  <a:gd name="T13" fmla="*/ 182 h 189"/>
                  <a:gd name="T14" fmla="*/ 2 w 22"/>
                  <a:gd name="T15" fmla="*/ 182 h 189"/>
                  <a:gd name="T16" fmla="*/ 2 w 22"/>
                  <a:gd name="T17"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89">
                    <a:moveTo>
                      <a:pt x="2" y="189"/>
                    </a:moveTo>
                    <a:lnTo>
                      <a:pt x="22" y="189"/>
                    </a:lnTo>
                    <a:lnTo>
                      <a:pt x="20" y="0"/>
                    </a:lnTo>
                    <a:lnTo>
                      <a:pt x="0" y="0"/>
                    </a:lnTo>
                    <a:lnTo>
                      <a:pt x="0" y="6"/>
                    </a:lnTo>
                    <a:lnTo>
                      <a:pt x="13" y="6"/>
                    </a:lnTo>
                    <a:lnTo>
                      <a:pt x="15" y="182"/>
                    </a:lnTo>
                    <a:lnTo>
                      <a:pt x="2" y="182"/>
                    </a:lnTo>
                    <a:lnTo>
                      <a:pt x="2" y="1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6" name="Freeform 941">
                <a:extLst>
                  <a:ext uri="{FF2B5EF4-FFF2-40B4-BE49-F238E27FC236}">
                    <a16:creationId xmlns:a16="http://schemas.microsoft.com/office/drawing/2014/main" id="{67C10EBF-0BD7-472A-9652-0F756EF65C5F}"/>
                  </a:ext>
                </a:extLst>
              </p:cNvPr>
              <p:cNvSpPr>
                <a:spLocks/>
              </p:cNvSpPr>
              <p:nvPr/>
            </p:nvSpPr>
            <p:spPr bwMode="auto">
              <a:xfrm>
                <a:off x="621" y="4864"/>
                <a:ext cx="9" cy="55"/>
              </a:xfrm>
              <a:custGeom>
                <a:avLst/>
                <a:gdLst>
                  <a:gd name="T0" fmla="*/ 3 w 16"/>
                  <a:gd name="T1" fmla="*/ 97 h 97"/>
                  <a:gd name="T2" fmla="*/ 13 w 16"/>
                  <a:gd name="T3" fmla="*/ 96 h 97"/>
                  <a:gd name="T4" fmla="*/ 16 w 16"/>
                  <a:gd name="T5" fmla="*/ 95 h 97"/>
                  <a:gd name="T6" fmla="*/ 15 w 16"/>
                  <a:gd name="T7" fmla="*/ 0 h 97"/>
                  <a:gd name="T8" fmla="*/ 0 w 16"/>
                  <a:gd name="T9" fmla="*/ 0 h 97"/>
                  <a:gd name="T10" fmla="*/ 0 w 16"/>
                  <a:gd name="T11" fmla="*/ 7 h 97"/>
                  <a:gd name="T12" fmla="*/ 9 w 16"/>
                  <a:gd name="T13" fmla="*/ 7 h 97"/>
                  <a:gd name="T14" fmla="*/ 9 w 16"/>
                  <a:gd name="T15" fmla="*/ 89 h 97"/>
                  <a:gd name="T16" fmla="*/ 2 w 16"/>
                  <a:gd name="T17" fmla="*/ 90 h 97"/>
                  <a:gd name="T18" fmla="*/ 3 w 16"/>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97">
                    <a:moveTo>
                      <a:pt x="3" y="97"/>
                    </a:moveTo>
                    <a:lnTo>
                      <a:pt x="13" y="96"/>
                    </a:lnTo>
                    <a:lnTo>
                      <a:pt x="16" y="95"/>
                    </a:lnTo>
                    <a:lnTo>
                      <a:pt x="15" y="0"/>
                    </a:lnTo>
                    <a:lnTo>
                      <a:pt x="0" y="0"/>
                    </a:lnTo>
                    <a:lnTo>
                      <a:pt x="0" y="7"/>
                    </a:lnTo>
                    <a:lnTo>
                      <a:pt x="9" y="7"/>
                    </a:lnTo>
                    <a:lnTo>
                      <a:pt x="9" y="89"/>
                    </a:lnTo>
                    <a:lnTo>
                      <a:pt x="2" y="90"/>
                    </a:lnTo>
                    <a:lnTo>
                      <a:pt x="3"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7" name="Freeform 942">
                <a:extLst>
                  <a:ext uri="{FF2B5EF4-FFF2-40B4-BE49-F238E27FC236}">
                    <a16:creationId xmlns:a16="http://schemas.microsoft.com/office/drawing/2014/main" id="{8041AEA0-4BC8-41D6-9671-65454A13FE10}"/>
                  </a:ext>
                </a:extLst>
              </p:cNvPr>
              <p:cNvSpPr>
                <a:spLocks/>
              </p:cNvSpPr>
              <p:nvPr/>
            </p:nvSpPr>
            <p:spPr bwMode="auto">
              <a:xfrm>
                <a:off x="510" y="4651"/>
                <a:ext cx="15" cy="56"/>
              </a:xfrm>
              <a:custGeom>
                <a:avLst/>
                <a:gdLst>
                  <a:gd name="T0" fmla="*/ 2 w 26"/>
                  <a:gd name="T1" fmla="*/ 99 h 100"/>
                  <a:gd name="T2" fmla="*/ 25 w 26"/>
                  <a:gd name="T3" fmla="*/ 100 h 100"/>
                  <a:gd name="T4" fmla="*/ 26 w 26"/>
                  <a:gd name="T5" fmla="*/ 2 h 100"/>
                  <a:gd name="T6" fmla="*/ 1 w 26"/>
                  <a:gd name="T7" fmla="*/ 0 h 100"/>
                  <a:gd name="T8" fmla="*/ 0 w 26"/>
                  <a:gd name="T9" fmla="*/ 6 h 100"/>
                  <a:gd name="T10" fmla="*/ 19 w 26"/>
                  <a:gd name="T11" fmla="*/ 8 h 100"/>
                  <a:gd name="T12" fmla="*/ 19 w 26"/>
                  <a:gd name="T13" fmla="*/ 93 h 100"/>
                  <a:gd name="T14" fmla="*/ 3 w 26"/>
                  <a:gd name="T15" fmla="*/ 92 h 100"/>
                  <a:gd name="T16" fmla="*/ 2 w 26"/>
                  <a:gd name="T17"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2" y="99"/>
                    </a:moveTo>
                    <a:lnTo>
                      <a:pt x="25" y="100"/>
                    </a:lnTo>
                    <a:lnTo>
                      <a:pt x="26" y="2"/>
                    </a:lnTo>
                    <a:lnTo>
                      <a:pt x="1" y="0"/>
                    </a:lnTo>
                    <a:lnTo>
                      <a:pt x="0" y="6"/>
                    </a:lnTo>
                    <a:lnTo>
                      <a:pt x="19" y="8"/>
                    </a:lnTo>
                    <a:lnTo>
                      <a:pt x="19" y="93"/>
                    </a:lnTo>
                    <a:lnTo>
                      <a:pt x="3"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8" name="Freeform 943">
                <a:extLst>
                  <a:ext uri="{FF2B5EF4-FFF2-40B4-BE49-F238E27FC236}">
                    <a16:creationId xmlns:a16="http://schemas.microsoft.com/office/drawing/2014/main" id="{D6BE1F9F-5063-40CB-A701-4376ED729DE0}"/>
                  </a:ext>
                </a:extLst>
              </p:cNvPr>
              <p:cNvSpPr>
                <a:spLocks/>
              </p:cNvSpPr>
              <p:nvPr/>
            </p:nvSpPr>
            <p:spPr bwMode="auto">
              <a:xfrm>
                <a:off x="541" y="4705"/>
                <a:ext cx="12" cy="56"/>
              </a:xfrm>
              <a:custGeom>
                <a:avLst/>
                <a:gdLst>
                  <a:gd name="T0" fmla="*/ 1 w 22"/>
                  <a:gd name="T1" fmla="*/ 96 h 98"/>
                  <a:gd name="T2" fmla="*/ 22 w 22"/>
                  <a:gd name="T3" fmla="*/ 98 h 98"/>
                  <a:gd name="T4" fmla="*/ 22 w 22"/>
                  <a:gd name="T5" fmla="*/ 1 h 98"/>
                  <a:gd name="T6" fmla="*/ 0 w 22"/>
                  <a:gd name="T7" fmla="*/ 0 h 98"/>
                  <a:gd name="T8" fmla="*/ 0 w 22"/>
                  <a:gd name="T9" fmla="*/ 6 h 98"/>
                  <a:gd name="T10" fmla="*/ 15 w 22"/>
                  <a:gd name="T11" fmla="*/ 7 h 98"/>
                  <a:gd name="T12" fmla="*/ 16 w 22"/>
                  <a:gd name="T13" fmla="*/ 91 h 98"/>
                  <a:gd name="T14" fmla="*/ 1 w 22"/>
                  <a:gd name="T15" fmla="*/ 90 h 98"/>
                  <a:gd name="T16" fmla="*/ 1 w 22"/>
                  <a:gd name="T17"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8">
                    <a:moveTo>
                      <a:pt x="1" y="96"/>
                    </a:moveTo>
                    <a:lnTo>
                      <a:pt x="22" y="98"/>
                    </a:lnTo>
                    <a:lnTo>
                      <a:pt x="22" y="1"/>
                    </a:lnTo>
                    <a:lnTo>
                      <a:pt x="0" y="0"/>
                    </a:lnTo>
                    <a:lnTo>
                      <a:pt x="0" y="6"/>
                    </a:lnTo>
                    <a:lnTo>
                      <a:pt x="15" y="7"/>
                    </a:lnTo>
                    <a:lnTo>
                      <a:pt x="16" y="91"/>
                    </a:lnTo>
                    <a:lnTo>
                      <a:pt x="1"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49" name="Freeform 944">
                <a:extLst>
                  <a:ext uri="{FF2B5EF4-FFF2-40B4-BE49-F238E27FC236}">
                    <a16:creationId xmlns:a16="http://schemas.microsoft.com/office/drawing/2014/main" id="{655E4121-7F9D-4AB8-B49B-8B30C5FB8333}"/>
                  </a:ext>
                </a:extLst>
              </p:cNvPr>
              <p:cNvSpPr>
                <a:spLocks/>
              </p:cNvSpPr>
              <p:nvPr/>
            </p:nvSpPr>
            <p:spPr bwMode="auto">
              <a:xfrm>
                <a:off x="593" y="4708"/>
                <a:ext cx="13" cy="54"/>
              </a:xfrm>
              <a:custGeom>
                <a:avLst/>
                <a:gdLst>
                  <a:gd name="T0" fmla="*/ 1 w 23"/>
                  <a:gd name="T1" fmla="*/ 94 h 95"/>
                  <a:gd name="T2" fmla="*/ 23 w 23"/>
                  <a:gd name="T3" fmla="*/ 95 h 95"/>
                  <a:gd name="T4" fmla="*/ 22 w 23"/>
                  <a:gd name="T5" fmla="*/ 1 h 95"/>
                  <a:gd name="T6" fmla="*/ 1 w 23"/>
                  <a:gd name="T7" fmla="*/ 0 h 95"/>
                  <a:gd name="T8" fmla="*/ 0 w 23"/>
                  <a:gd name="T9" fmla="*/ 6 h 95"/>
                  <a:gd name="T10" fmla="*/ 16 w 23"/>
                  <a:gd name="T11" fmla="*/ 7 h 95"/>
                  <a:gd name="T12" fmla="*/ 16 w 23"/>
                  <a:gd name="T13" fmla="*/ 88 h 95"/>
                  <a:gd name="T14" fmla="*/ 1 w 23"/>
                  <a:gd name="T15" fmla="*/ 87 h 95"/>
                  <a:gd name="T16" fmla="*/ 1 w 23"/>
                  <a:gd name="T17" fmla="*/ 9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5">
                    <a:moveTo>
                      <a:pt x="1" y="94"/>
                    </a:moveTo>
                    <a:lnTo>
                      <a:pt x="23" y="95"/>
                    </a:lnTo>
                    <a:lnTo>
                      <a:pt x="22" y="1"/>
                    </a:lnTo>
                    <a:lnTo>
                      <a:pt x="1" y="0"/>
                    </a:lnTo>
                    <a:lnTo>
                      <a:pt x="0" y="6"/>
                    </a:lnTo>
                    <a:lnTo>
                      <a:pt x="16" y="7"/>
                    </a:lnTo>
                    <a:lnTo>
                      <a:pt x="16" y="88"/>
                    </a:lnTo>
                    <a:lnTo>
                      <a:pt x="1" y="87"/>
                    </a:lnTo>
                    <a:lnTo>
                      <a:pt x="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0" name="Freeform 945">
                <a:extLst>
                  <a:ext uri="{FF2B5EF4-FFF2-40B4-BE49-F238E27FC236}">
                    <a16:creationId xmlns:a16="http://schemas.microsoft.com/office/drawing/2014/main" id="{0A543BD3-8487-4E9B-9544-627F276DE5C1}"/>
                  </a:ext>
                </a:extLst>
              </p:cNvPr>
              <p:cNvSpPr>
                <a:spLocks/>
              </p:cNvSpPr>
              <p:nvPr/>
            </p:nvSpPr>
            <p:spPr bwMode="auto">
              <a:xfrm>
                <a:off x="619" y="4657"/>
                <a:ext cx="8" cy="55"/>
              </a:xfrm>
              <a:custGeom>
                <a:avLst/>
                <a:gdLst>
                  <a:gd name="T0" fmla="*/ 1 w 15"/>
                  <a:gd name="T1" fmla="*/ 96 h 96"/>
                  <a:gd name="T2" fmla="*/ 12 w 15"/>
                  <a:gd name="T3" fmla="*/ 96 h 96"/>
                  <a:gd name="T4" fmla="*/ 15 w 15"/>
                  <a:gd name="T5" fmla="*/ 96 h 96"/>
                  <a:gd name="T6" fmla="*/ 14 w 15"/>
                  <a:gd name="T7" fmla="*/ 1 h 96"/>
                  <a:gd name="T8" fmla="*/ 1 w 15"/>
                  <a:gd name="T9" fmla="*/ 0 h 96"/>
                  <a:gd name="T10" fmla="*/ 0 w 15"/>
                  <a:gd name="T11" fmla="*/ 6 h 96"/>
                  <a:gd name="T12" fmla="*/ 7 w 15"/>
                  <a:gd name="T13" fmla="*/ 7 h 96"/>
                  <a:gd name="T14" fmla="*/ 9 w 15"/>
                  <a:gd name="T15" fmla="*/ 90 h 96"/>
                  <a:gd name="T16" fmla="*/ 1 w 15"/>
                  <a:gd name="T17" fmla="*/ 90 h 96"/>
                  <a:gd name="T18" fmla="*/ 1 w 15"/>
                  <a:gd name="T1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96">
                    <a:moveTo>
                      <a:pt x="1" y="96"/>
                    </a:moveTo>
                    <a:lnTo>
                      <a:pt x="12" y="96"/>
                    </a:lnTo>
                    <a:lnTo>
                      <a:pt x="15" y="96"/>
                    </a:lnTo>
                    <a:lnTo>
                      <a:pt x="14" y="1"/>
                    </a:lnTo>
                    <a:lnTo>
                      <a:pt x="1" y="0"/>
                    </a:lnTo>
                    <a:lnTo>
                      <a:pt x="0" y="6"/>
                    </a:lnTo>
                    <a:lnTo>
                      <a:pt x="7" y="7"/>
                    </a:lnTo>
                    <a:lnTo>
                      <a:pt x="9" y="90"/>
                    </a:lnTo>
                    <a:lnTo>
                      <a:pt x="1"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1" name="Freeform 946">
                <a:extLst>
                  <a:ext uri="{FF2B5EF4-FFF2-40B4-BE49-F238E27FC236}">
                    <a16:creationId xmlns:a16="http://schemas.microsoft.com/office/drawing/2014/main" id="{E1CC72BE-F9CB-4A9F-9697-ACF66757F781}"/>
                  </a:ext>
                </a:extLst>
              </p:cNvPr>
              <p:cNvSpPr>
                <a:spLocks/>
              </p:cNvSpPr>
              <p:nvPr/>
            </p:nvSpPr>
            <p:spPr bwMode="auto">
              <a:xfrm>
                <a:off x="566" y="4654"/>
                <a:ext cx="13" cy="56"/>
              </a:xfrm>
              <a:custGeom>
                <a:avLst/>
                <a:gdLst>
                  <a:gd name="T0" fmla="*/ 2 w 22"/>
                  <a:gd name="T1" fmla="*/ 95 h 97"/>
                  <a:gd name="T2" fmla="*/ 21 w 22"/>
                  <a:gd name="T3" fmla="*/ 97 h 97"/>
                  <a:gd name="T4" fmla="*/ 22 w 22"/>
                  <a:gd name="T5" fmla="*/ 1 h 97"/>
                  <a:gd name="T6" fmla="*/ 0 w 22"/>
                  <a:gd name="T7" fmla="*/ 0 h 97"/>
                  <a:gd name="T8" fmla="*/ 0 w 22"/>
                  <a:gd name="T9" fmla="*/ 6 h 97"/>
                  <a:gd name="T10" fmla="*/ 15 w 22"/>
                  <a:gd name="T11" fmla="*/ 7 h 97"/>
                  <a:gd name="T12" fmla="*/ 15 w 22"/>
                  <a:gd name="T13" fmla="*/ 90 h 97"/>
                  <a:gd name="T14" fmla="*/ 2 w 22"/>
                  <a:gd name="T15" fmla="*/ 89 h 97"/>
                  <a:gd name="T16" fmla="*/ 2 w 22"/>
                  <a:gd name="T17" fmla="*/ 9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7">
                    <a:moveTo>
                      <a:pt x="2" y="95"/>
                    </a:moveTo>
                    <a:lnTo>
                      <a:pt x="21" y="97"/>
                    </a:lnTo>
                    <a:lnTo>
                      <a:pt x="22" y="1"/>
                    </a:lnTo>
                    <a:lnTo>
                      <a:pt x="0" y="0"/>
                    </a:lnTo>
                    <a:lnTo>
                      <a:pt x="0" y="6"/>
                    </a:lnTo>
                    <a:lnTo>
                      <a:pt x="15" y="7"/>
                    </a:lnTo>
                    <a:lnTo>
                      <a:pt x="15" y="90"/>
                    </a:lnTo>
                    <a:lnTo>
                      <a:pt x="2" y="89"/>
                    </a:lnTo>
                    <a:lnTo>
                      <a:pt x="2"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2" name="Freeform 947">
                <a:extLst>
                  <a:ext uri="{FF2B5EF4-FFF2-40B4-BE49-F238E27FC236}">
                    <a16:creationId xmlns:a16="http://schemas.microsoft.com/office/drawing/2014/main" id="{3A316C3D-F321-46AF-9261-93DBEAA6E250}"/>
                  </a:ext>
                </a:extLst>
              </p:cNvPr>
              <p:cNvSpPr>
                <a:spLocks/>
              </p:cNvSpPr>
              <p:nvPr/>
            </p:nvSpPr>
            <p:spPr bwMode="auto">
              <a:xfrm>
                <a:off x="366" y="4588"/>
                <a:ext cx="15" cy="57"/>
              </a:xfrm>
              <a:custGeom>
                <a:avLst/>
                <a:gdLst>
                  <a:gd name="T0" fmla="*/ 0 w 26"/>
                  <a:gd name="T1" fmla="*/ 99 h 101"/>
                  <a:gd name="T2" fmla="*/ 25 w 26"/>
                  <a:gd name="T3" fmla="*/ 101 h 101"/>
                  <a:gd name="T4" fmla="*/ 26 w 26"/>
                  <a:gd name="T5" fmla="*/ 1 h 101"/>
                  <a:gd name="T6" fmla="*/ 0 w 26"/>
                  <a:gd name="T7" fmla="*/ 0 h 101"/>
                  <a:gd name="T8" fmla="*/ 0 w 26"/>
                  <a:gd name="T9" fmla="*/ 6 h 101"/>
                  <a:gd name="T10" fmla="*/ 19 w 26"/>
                  <a:gd name="T11" fmla="*/ 7 h 101"/>
                  <a:gd name="T12" fmla="*/ 18 w 26"/>
                  <a:gd name="T13" fmla="*/ 94 h 101"/>
                  <a:gd name="T14" fmla="*/ 1 w 26"/>
                  <a:gd name="T15" fmla="*/ 92 h 101"/>
                  <a:gd name="T16" fmla="*/ 0 w 26"/>
                  <a:gd name="T17"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1">
                    <a:moveTo>
                      <a:pt x="0" y="99"/>
                    </a:moveTo>
                    <a:lnTo>
                      <a:pt x="25" y="101"/>
                    </a:lnTo>
                    <a:lnTo>
                      <a:pt x="26" y="1"/>
                    </a:lnTo>
                    <a:lnTo>
                      <a:pt x="0" y="0"/>
                    </a:lnTo>
                    <a:lnTo>
                      <a:pt x="0" y="6"/>
                    </a:lnTo>
                    <a:lnTo>
                      <a:pt x="19" y="7"/>
                    </a:lnTo>
                    <a:lnTo>
                      <a:pt x="18" y="94"/>
                    </a:lnTo>
                    <a:lnTo>
                      <a:pt x="1" y="92"/>
                    </a:lnTo>
                    <a:lnTo>
                      <a:pt x="0"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3" name="Freeform 948">
                <a:extLst>
                  <a:ext uri="{FF2B5EF4-FFF2-40B4-BE49-F238E27FC236}">
                    <a16:creationId xmlns:a16="http://schemas.microsoft.com/office/drawing/2014/main" id="{A3883A69-8945-47EA-89DB-A2DAC614577C}"/>
                  </a:ext>
                </a:extLst>
              </p:cNvPr>
              <p:cNvSpPr>
                <a:spLocks/>
              </p:cNvSpPr>
              <p:nvPr/>
            </p:nvSpPr>
            <p:spPr bwMode="auto">
              <a:xfrm>
                <a:off x="426" y="4593"/>
                <a:ext cx="15" cy="56"/>
              </a:xfrm>
              <a:custGeom>
                <a:avLst/>
                <a:gdLst>
                  <a:gd name="T0" fmla="*/ 0 w 26"/>
                  <a:gd name="T1" fmla="*/ 98 h 100"/>
                  <a:gd name="T2" fmla="*/ 26 w 26"/>
                  <a:gd name="T3" fmla="*/ 100 h 100"/>
                  <a:gd name="T4" fmla="*/ 25 w 26"/>
                  <a:gd name="T5" fmla="*/ 1 h 100"/>
                  <a:gd name="T6" fmla="*/ 0 w 26"/>
                  <a:gd name="T7" fmla="*/ 0 h 100"/>
                  <a:gd name="T8" fmla="*/ 0 w 26"/>
                  <a:gd name="T9" fmla="*/ 6 h 100"/>
                  <a:gd name="T10" fmla="*/ 18 w 26"/>
                  <a:gd name="T11" fmla="*/ 8 h 100"/>
                  <a:gd name="T12" fmla="*/ 19 w 26"/>
                  <a:gd name="T13" fmla="*/ 93 h 100"/>
                  <a:gd name="T14" fmla="*/ 1 w 26"/>
                  <a:gd name="T15" fmla="*/ 91 h 100"/>
                  <a:gd name="T16" fmla="*/ 0 w 26"/>
                  <a:gd name="T17"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0">
                    <a:moveTo>
                      <a:pt x="0" y="98"/>
                    </a:moveTo>
                    <a:lnTo>
                      <a:pt x="26" y="100"/>
                    </a:lnTo>
                    <a:lnTo>
                      <a:pt x="25" y="1"/>
                    </a:lnTo>
                    <a:lnTo>
                      <a:pt x="0" y="0"/>
                    </a:lnTo>
                    <a:lnTo>
                      <a:pt x="0" y="6"/>
                    </a:lnTo>
                    <a:lnTo>
                      <a:pt x="18" y="8"/>
                    </a:lnTo>
                    <a:lnTo>
                      <a:pt x="19" y="93"/>
                    </a:lnTo>
                    <a:lnTo>
                      <a:pt x="1" y="91"/>
                    </a:lnTo>
                    <a:lnTo>
                      <a:pt x="0"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4" name="Freeform 949">
                <a:extLst>
                  <a:ext uri="{FF2B5EF4-FFF2-40B4-BE49-F238E27FC236}">
                    <a16:creationId xmlns:a16="http://schemas.microsoft.com/office/drawing/2014/main" id="{D07F6030-4493-4158-A152-5A6D6452C87B}"/>
                  </a:ext>
                </a:extLst>
              </p:cNvPr>
              <p:cNvSpPr>
                <a:spLocks/>
              </p:cNvSpPr>
              <p:nvPr/>
            </p:nvSpPr>
            <p:spPr bwMode="auto">
              <a:xfrm>
                <a:off x="482" y="4596"/>
                <a:ext cx="14" cy="56"/>
              </a:xfrm>
              <a:custGeom>
                <a:avLst/>
                <a:gdLst>
                  <a:gd name="T0" fmla="*/ 2 w 25"/>
                  <a:gd name="T1" fmla="*/ 98 h 99"/>
                  <a:gd name="T2" fmla="*/ 24 w 25"/>
                  <a:gd name="T3" fmla="*/ 99 h 99"/>
                  <a:gd name="T4" fmla="*/ 25 w 25"/>
                  <a:gd name="T5" fmla="*/ 3 h 99"/>
                  <a:gd name="T6" fmla="*/ 1 w 25"/>
                  <a:gd name="T7" fmla="*/ 0 h 99"/>
                  <a:gd name="T8" fmla="*/ 0 w 25"/>
                  <a:gd name="T9" fmla="*/ 6 h 99"/>
                  <a:gd name="T10" fmla="*/ 18 w 25"/>
                  <a:gd name="T11" fmla="*/ 8 h 99"/>
                  <a:gd name="T12" fmla="*/ 18 w 25"/>
                  <a:gd name="T13" fmla="*/ 92 h 99"/>
                  <a:gd name="T14" fmla="*/ 3 w 25"/>
                  <a:gd name="T15" fmla="*/ 91 h 99"/>
                  <a:gd name="T16" fmla="*/ 2 w 25"/>
                  <a:gd name="T17" fmla="*/ 9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9">
                    <a:moveTo>
                      <a:pt x="2" y="98"/>
                    </a:moveTo>
                    <a:lnTo>
                      <a:pt x="24" y="99"/>
                    </a:lnTo>
                    <a:lnTo>
                      <a:pt x="25" y="3"/>
                    </a:lnTo>
                    <a:lnTo>
                      <a:pt x="1" y="0"/>
                    </a:lnTo>
                    <a:lnTo>
                      <a:pt x="0" y="6"/>
                    </a:lnTo>
                    <a:lnTo>
                      <a:pt x="18" y="8"/>
                    </a:lnTo>
                    <a:lnTo>
                      <a:pt x="18" y="92"/>
                    </a:lnTo>
                    <a:lnTo>
                      <a:pt x="3" y="91"/>
                    </a:lnTo>
                    <a:lnTo>
                      <a:pt x="2"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5" name="Freeform 950">
                <a:extLst>
                  <a:ext uri="{FF2B5EF4-FFF2-40B4-BE49-F238E27FC236}">
                    <a16:creationId xmlns:a16="http://schemas.microsoft.com/office/drawing/2014/main" id="{813E9F37-B061-4F3F-A006-BA9755EA9B69}"/>
                  </a:ext>
                </a:extLst>
              </p:cNvPr>
              <p:cNvSpPr>
                <a:spLocks/>
              </p:cNvSpPr>
              <p:nvPr/>
            </p:nvSpPr>
            <p:spPr bwMode="auto">
              <a:xfrm>
                <a:off x="539" y="4600"/>
                <a:ext cx="13" cy="56"/>
              </a:xfrm>
              <a:custGeom>
                <a:avLst/>
                <a:gdLst>
                  <a:gd name="T0" fmla="*/ 1 w 24"/>
                  <a:gd name="T1" fmla="*/ 96 h 99"/>
                  <a:gd name="T2" fmla="*/ 24 w 24"/>
                  <a:gd name="T3" fmla="*/ 99 h 99"/>
                  <a:gd name="T4" fmla="*/ 24 w 24"/>
                  <a:gd name="T5" fmla="*/ 4 h 99"/>
                  <a:gd name="T6" fmla="*/ 1 w 24"/>
                  <a:gd name="T7" fmla="*/ 0 h 99"/>
                  <a:gd name="T8" fmla="*/ 0 w 24"/>
                  <a:gd name="T9" fmla="*/ 6 h 99"/>
                  <a:gd name="T10" fmla="*/ 17 w 24"/>
                  <a:gd name="T11" fmla="*/ 10 h 99"/>
                  <a:gd name="T12" fmla="*/ 18 w 24"/>
                  <a:gd name="T13" fmla="*/ 92 h 99"/>
                  <a:gd name="T14" fmla="*/ 2 w 24"/>
                  <a:gd name="T15" fmla="*/ 90 h 99"/>
                  <a:gd name="T16" fmla="*/ 1 w 24"/>
                  <a:gd name="T1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9">
                    <a:moveTo>
                      <a:pt x="1" y="96"/>
                    </a:moveTo>
                    <a:lnTo>
                      <a:pt x="24" y="99"/>
                    </a:lnTo>
                    <a:lnTo>
                      <a:pt x="24" y="4"/>
                    </a:lnTo>
                    <a:lnTo>
                      <a:pt x="1" y="0"/>
                    </a:lnTo>
                    <a:lnTo>
                      <a:pt x="0" y="6"/>
                    </a:lnTo>
                    <a:lnTo>
                      <a:pt x="17" y="10"/>
                    </a:lnTo>
                    <a:lnTo>
                      <a:pt x="18" y="92"/>
                    </a:lnTo>
                    <a:lnTo>
                      <a:pt x="2"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6" name="Freeform 951">
                <a:extLst>
                  <a:ext uri="{FF2B5EF4-FFF2-40B4-BE49-F238E27FC236}">
                    <a16:creationId xmlns:a16="http://schemas.microsoft.com/office/drawing/2014/main" id="{32E35D63-743D-476C-83EC-8970D14D5C78}"/>
                  </a:ext>
                </a:extLst>
              </p:cNvPr>
              <p:cNvSpPr>
                <a:spLocks/>
              </p:cNvSpPr>
              <p:nvPr/>
            </p:nvSpPr>
            <p:spPr bwMode="auto">
              <a:xfrm>
                <a:off x="593" y="4604"/>
                <a:ext cx="11" cy="56"/>
              </a:xfrm>
              <a:custGeom>
                <a:avLst/>
                <a:gdLst>
                  <a:gd name="T0" fmla="*/ 1 w 20"/>
                  <a:gd name="T1" fmla="*/ 97 h 98"/>
                  <a:gd name="T2" fmla="*/ 20 w 20"/>
                  <a:gd name="T3" fmla="*/ 98 h 98"/>
                  <a:gd name="T4" fmla="*/ 20 w 20"/>
                  <a:gd name="T5" fmla="*/ 4 h 98"/>
                  <a:gd name="T6" fmla="*/ 1 w 20"/>
                  <a:gd name="T7" fmla="*/ 0 h 98"/>
                  <a:gd name="T8" fmla="*/ 0 w 20"/>
                  <a:gd name="T9" fmla="*/ 7 h 98"/>
                  <a:gd name="T10" fmla="*/ 13 w 20"/>
                  <a:gd name="T11" fmla="*/ 10 h 98"/>
                  <a:gd name="T12" fmla="*/ 14 w 20"/>
                  <a:gd name="T13" fmla="*/ 91 h 98"/>
                  <a:gd name="T14" fmla="*/ 1 w 20"/>
                  <a:gd name="T15" fmla="*/ 90 h 98"/>
                  <a:gd name="T16" fmla="*/ 1 w 20"/>
                  <a:gd name="T17" fmla="*/ 9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98">
                    <a:moveTo>
                      <a:pt x="1" y="97"/>
                    </a:moveTo>
                    <a:lnTo>
                      <a:pt x="20" y="98"/>
                    </a:lnTo>
                    <a:lnTo>
                      <a:pt x="20" y="4"/>
                    </a:lnTo>
                    <a:lnTo>
                      <a:pt x="1" y="0"/>
                    </a:lnTo>
                    <a:lnTo>
                      <a:pt x="0" y="7"/>
                    </a:lnTo>
                    <a:lnTo>
                      <a:pt x="13" y="10"/>
                    </a:lnTo>
                    <a:lnTo>
                      <a:pt x="14" y="91"/>
                    </a:lnTo>
                    <a:lnTo>
                      <a:pt x="1" y="90"/>
                    </a:lnTo>
                    <a:lnTo>
                      <a:pt x="1"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7" name="Freeform 952">
                <a:extLst>
                  <a:ext uri="{FF2B5EF4-FFF2-40B4-BE49-F238E27FC236}">
                    <a16:creationId xmlns:a16="http://schemas.microsoft.com/office/drawing/2014/main" id="{6A9EE08E-0445-4596-9C04-97DB9D6583FD}"/>
                  </a:ext>
                </a:extLst>
              </p:cNvPr>
              <p:cNvSpPr>
                <a:spLocks/>
              </p:cNvSpPr>
              <p:nvPr/>
            </p:nvSpPr>
            <p:spPr bwMode="auto">
              <a:xfrm>
                <a:off x="395" y="4535"/>
                <a:ext cx="15" cy="59"/>
              </a:xfrm>
              <a:custGeom>
                <a:avLst/>
                <a:gdLst>
                  <a:gd name="T0" fmla="*/ 2 w 27"/>
                  <a:gd name="T1" fmla="*/ 100 h 103"/>
                  <a:gd name="T2" fmla="*/ 26 w 27"/>
                  <a:gd name="T3" fmla="*/ 103 h 103"/>
                  <a:gd name="T4" fmla="*/ 27 w 27"/>
                  <a:gd name="T5" fmla="*/ 4 h 103"/>
                  <a:gd name="T6" fmla="*/ 1 w 27"/>
                  <a:gd name="T7" fmla="*/ 0 h 103"/>
                  <a:gd name="T8" fmla="*/ 0 w 27"/>
                  <a:gd name="T9" fmla="*/ 7 h 103"/>
                  <a:gd name="T10" fmla="*/ 21 w 27"/>
                  <a:gd name="T11" fmla="*/ 10 h 103"/>
                  <a:gd name="T12" fmla="*/ 20 w 27"/>
                  <a:gd name="T13" fmla="*/ 96 h 103"/>
                  <a:gd name="T14" fmla="*/ 2 w 27"/>
                  <a:gd name="T15" fmla="*/ 94 h 103"/>
                  <a:gd name="T16" fmla="*/ 2 w 27"/>
                  <a:gd name="T17"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3">
                    <a:moveTo>
                      <a:pt x="2" y="100"/>
                    </a:moveTo>
                    <a:lnTo>
                      <a:pt x="26" y="103"/>
                    </a:lnTo>
                    <a:lnTo>
                      <a:pt x="27" y="4"/>
                    </a:lnTo>
                    <a:lnTo>
                      <a:pt x="1" y="0"/>
                    </a:lnTo>
                    <a:lnTo>
                      <a:pt x="0" y="7"/>
                    </a:lnTo>
                    <a:lnTo>
                      <a:pt x="21" y="10"/>
                    </a:lnTo>
                    <a:lnTo>
                      <a:pt x="20" y="96"/>
                    </a:lnTo>
                    <a:lnTo>
                      <a:pt x="2" y="94"/>
                    </a:lnTo>
                    <a:lnTo>
                      <a:pt x="2"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8" name="Freeform 953">
                <a:extLst>
                  <a:ext uri="{FF2B5EF4-FFF2-40B4-BE49-F238E27FC236}">
                    <a16:creationId xmlns:a16="http://schemas.microsoft.com/office/drawing/2014/main" id="{E4E7B857-7558-4FA5-A8EA-9C60EEE7B076}"/>
                  </a:ext>
                </a:extLst>
              </p:cNvPr>
              <p:cNvSpPr>
                <a:spLocks/>
              </p:cNvSpPr>
              <p:nvPr/>
            </p:nvSpPr>
            <p:spPr bwMode="auto">
              <a:xfrm>
                <a:off x="453" y="4540"/>
                <a:ext cx="15" cy="58"/>
              </a:xfrm>
              <a:custGeom>
                <a:avLst/>
                <a:gdLst>
                  <a:gd name="T0" fmla="*/ 0 w 27"/>
                  <a:gd name="T1" fmla="*/ 6 h 101"/>
                  <a:gd name="T2" fmla="*/ 19 w 27"/>
                  <a:gd name="T3" fmla="*/ 8 h 101"/>
                  <a:gd name="T4" fmla="*/ 21 w 27"/>
                  <a:gd name="T5" fmla="*/ 94 h 101"/>
                  <a:gd name="T6" fmla="*/ 2 w 27"/>
                  <a:gd name="T7" fmla="*/ 91 h 101"/>
                  <a:gd name="T8" fmla="*/ 1 w 27"/>
                  <a:gd name="T9" fmla="*/ 97 h 101"/>
                  <a:gd name="T10" fmla="*/ 27 w 27"/>
                  <a:gd name="T11" fmla="*/ 101 h 101"/>
                  <a:gd name="T12" fmla="*/ 26 w 27"/>
                  <a:gd name="T13" fmla="*/ 2 h 101"/>
                  <a:gd name="T14" fmla="*/ 1 w 27"/>
                  <a:gd name="T15" fmla="*/ 0 h 101"/>
                  <a:gd name="T16" fmla="*/ 0 w 27"/>
                  <a:gd name="T17" fmla="*/ 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1">
                    <a:moveTo>
                      <a:pt x="0" y="6"/>
                    </a:moveTo>
                    <a:lnTo>
                      <a:pt x="19" y="8"/>
                    </a:lnTo>
                    <a:lnTo>
                      <a:pt x="21" y="94"/>
                    </a:lnTo>
                    <a:lnTo>
                      <a:pt x="2" y="91"/>
                    </a:lnTo>
                    <a:lnTo>
                      <a:pt x="1" y="97"/>
                    </a:lnTo>
                    <a:lnTo>
                      <a:pt x="27" y="101"/>
                    </a:lnTo>
                    <a:lnTo>
                      <a:pt x="26" y="2"/>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59" name="Freeform 954">
                <a:extLst>
                  <a:ext uri="{FF2B5EF4-FFF2-40B4-BE49-F238E27FC236}">
                    <a16:creationId xmlns:a16="http://schemas.microsoft.com/office/drawing/2014/main" id="{DA8393EC-199B-4A50-B112-889FD479974B}"/>
                  </a:ext>
                </a:extLst>
              </p:cNvPr>
              <p:cNvSpPr>
                <a:spLocks/>
              </p:cNvSpPr>
              <p:nvPr/>
            </p:nvSpPr>
            <p:spPr bwMode="auto">
              <a:xfrm>
                <a:off x="509" y="4546"/>
                <a:ext cx="15" cy="57"/>
              </a:xfrm>
              <a:custGeom>
                <a:avLst/>
                <a:gdLst>
                  <a:gd name="T0" fmla="*/ 1 w 27"/>
                  <a:gd name="T1" fmla="*/ 97 h 100"/>
                  <a:gd name="T2" fmla="*/ 27 w 27"/>
                  <a:gd name="T3" fmla="*/ 100 h 100"/>
                  <a:gd name="T4" fmla="*/ 26 w 27"/>
                  <a:gd name="T5" fmla="*/ 4 h 100"/>
                  <a:gd name="T6" fmla="*/ 1 w 27"/>
                  <a:gd name="T7" fmla="*/ 0 h 100"/>
                  <a:gd name="T8" fmla="*/ 0 w 27"/>
                  <a:gd name="T9" fmla="*/ 7 h 100"/>
                  <a:gd name="T10" fmla="*/ 20 w 27"/>
                  <a:gd name="T11" fmla="*/ 10 h 100"/>
                  <a:gd name="T12" fmla="*/ 21 w 27"/>
                  <a:gd name="T13" fmla="*/ 92 h 100"/>
                  <a:gd name="T14" fmla="*/ 2 w 27"/>
                  <a:gd name="T15" fmla="*/ 90 h 100"/>
                  <a:gd name="T16" fmla="*/ 1 w 27"/>
                  <a:gd name="T17"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1" y="97"/>
                    </a:moveTo>
                    <a:lnTo>
                      <a:pt x="27" y="100"/>
                    </a:lnTo>
                    <a:lnTo>
                      <a:pt x="26" y="4"/>
                    </a:lnTo>
                    <a:lnTo>
                      <a:pt x="1" y="0"/>
                    </a:lnTo>
                    <a:lnTo>
                      <a:pt x="0" y="7"/>
                    </a:lnTo>
                    <a:lnTo>
                      <a:pt x="20" y="10"/>
                    </a:lnTo>
                    <a:lnTo>
                      <a:pt x="21" y="92"/>
                    </a:lnTo>
                    <a:lnTo>
                      <a:pt x="2" y="90"/>
                    </a:lnTo>
                    <a:lnTo>
                      <a:pt x="1"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0" name="Freeform 955">
                <a:extLst>
                  <a:ext uri="{FF2B5EF4-FFF2-40B4-BE49-F238E27FC236}">
                    <a16:creationId xmlns:a16="http://schemas.microsoft.com/office/drawing/2014/main" id="{56024AEB-9705-4DFD-B830-3D9DB0300CC1}"/>
                  </a:ext>
                </a:extLst>
              </p:cNvPr>
              <p:cNvSpPr>
                <a:spLocks/>
              </p:cNvSpPr>
              <p:nvPr/>
            </p:nvSpPr>
            <p:spPr bwMode="auto">
              <a:xfrm>
                <a:off x="565" y="4551"/>
                <a:ext cx="14" cy="56"/>
              </a:xfrm>
              <a:custGeom>
                <a:avLst/>
                <a:gdLst>
                  <a:gd name="T0" fmla="*/ 1 w 24"/>
                  <a:gd name="T1" fmla="*/ 95 h 98"/>
                  <a:gd name="T2" fmla="*/ 24 w 24"/>
                  <a:gd name="T3" fmla="*/ 98 h 98"/>
                  <a:gd name="T4" fmla="*/ 22 w 24"/>
                  <a:gd name="T5" fmla="*/ 1 h 98"/>
                  <a:gd name="T6" fmla="*/ 0 w 24"/>
                  <a:gd name="T7" fmla="*/ 0 h 98"/>
                  <a:gd name="T8" fmla="*/ 0 w 24"/>
                  <a:gd name="T9" fmla="*/ 6 h 98"/>
                  <a:gd name="T10" fmla="*/ 15 w 24"/>
                  <a:gd name="T11" fmla="*/ 7 h 98"/>
                  <a:gd name="T12" fmla="*/ 17 w 24"/>
                  <a:gd name="T13" fmla="*/ 90 h 98"/>
                  <a:gd name="T14" fmla="*/ 2 w 24"/>
                  <a:gd name="T15" fmla="*/ 88 h 98"/>
                  <a:gd name="T16" fmla="*/ 1 w 24"/>
                  <a:gd name="T17"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8">
                    <a:moveTo>
                      <a:pt x="1" y="95"/>
                    </a:moveTo>
                    <a:lnTo>
                      <a:pt x="24" y="98"/>
                    </a:lnTo>
                    <a:lnTo>
                      <a:pt x="22" y="1"/>
                    </a:lnTo>
                    <a:lnTo>
                      <a:pt x="0" y="0"/>
                    </a:lnTo>
                    <a:lnTo>
                      <a:pt x="0" y="6"/>
                    </a:lnTo>
                    <a:lnTo>
                      <a:pt x="15" y="7"/>
                    </a:lnTo>
                    <a:lnTo>
                      <a:pt x="17" y="90"/>
                    </a:lnTo>
                    <a:lnTo>
                      <a:pt x="2" y="88"/>
                    </a:lnTo>
                    <a:lnTo>
                      <a:pt x="1"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1" name="Freeform 956">
                <a:extLst>
                  <a:ext uri="{FF2B5EF4-FFF2-40B4-BE49-F238E27FC236}">
                    <a16:creationId xmlns:a16="http://schemas.microsoft.com/office/drawing/2014/main" id="{58B17128-59BC-43EB-AF95-2122722F1A11}"/>
                  </a:ext>
                </a:extLst>
              </p:cNvPr>
              <p:cNvSpPr>
                <a:spLocks/>
              </p:cNvSpPr>
              <p:nvPr/>
            </p:nvSpPr>
            <p:spPr bwMode="auto">
              <a:xfrm>
                <a:off x="617" y="4557"/>
                <a:ext cx="11" cy="54"/>
              </a:xfrm>
              <a:custGeom>
                <a:avLst/>
                <a:gdLst>
                  <a:gd name="T0" fmla="*/ 0 w 19"/>
                  <a:gd name="T1" fmla="*/ 7 h 96"/>
                  <a:gd name="T2" fmla="*/ 11 w 19"/>
                  <a:gd name="T3" fmla="*/ 10 h 96"/>
                  <a:gd name="T4" fmla="*/ 12 w 19"/>
                  <a:gd name="T5" fmla="*/ 88 h 96"/>
                  <a:gd name="T6" fmla="*/ 3 w 19"/>
                  <a:gd name="T7" fmla="*/ 87 h 96"/>
                  <a:gd name="T8" fmla="*/ 2 w 19"/>
                  <a:gd name="T9" fmla="*/ 93 h 96"/>
                  <a:gd name="T10" fmla="*/ 19 w 19"/>
                  <a:gd name="T11" fmla="*/ 96 h 96"/>
                  <a:gd name="T12" fmla="*/ 17 w 19"/>
                  <a:gd name="T13" fmla="*/ 4 h 96"/>
                  <a:gd name="T14" fmla="*/ 1 w 19"/>
                  <a:gd name="T15" fmla="*/ 0 h 96"/>
                  <a:gd name="T16" fmla="*/ 0 w 19"/>
                  <a:gd name="T17" fmla="*/ 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6">
                    <a:moveTo>
                      <a:pt x="0" y="7"/>
                    </a:moveTo>
                    <a:lnTo>
                      <a:pt x="11" y="10"/>
                    </a:lnTo>
                    <a:lnTo>
                      <a:pt x="12" y="88"/>
                    </a:lnTo>
                    <a:lnTo>
                      <a:pt x="3" y="87"/>
                    </a:lnTo>
                    <a:lnTo>
                      <a:pt x="2" y="93"/>
                    </a:lnTo>
                    <a:lnTo>
                      <a:pt x="19" y="96"/>
                    </a:lnTo>
                    <a:lnTo>
                      <a:pt x="17" y="4"/>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2" name="Freeform 957">
                <a:extLst>
                  <a:ext uri="{FF2B5EF4-FFF2-40B4-BE49-F238E27FC236}">
                    <a16:creationId xmlns:a16="http://schemas.microsoft.com/office/drawing/2014/main" id="{058A7651-F4E3-4F99-909B-0ECAD5121336}"/>
                  </a:ext>
                </a:extLst>
              </p:cNvPr>
              <p:cNvSpPr>
                <a:spLocks/>
              </p:cNvSpPr>
              <p:nvPr/>
            </p:nvSpPr>
            <p:spPr bwMode="auto">
              <a:xfrm>
                <a:off x="364" y="4479"/>
                <a:ext cx="15" cy="59"/>
              </a:xfrm>
              <a:custGeom>
                <a:avLst/>
                <a:gdLst>
                  <a:gd name="T0" fmla="*/ 0 w 26"/>
                  <a:gd name="T1" fmla="*/ 99 h 104"/>
                  <a:gd name="T2" fmla="*/ 25 w 26"/>
                  <a:gd name="T3" fmla="*/ 104 h 104"/>
                  <a:gd name="T4" fmla="*/ 26 w 26"/>
                  <a:gd name="T5" fmla="*/ 4 h 104"/>
                  <a:gd name="T6" fmla="*/ 1 w 26"/>
                  <a:gd name="T7" fmla="*/ 0 h 104"/>
                  <a:gd name="T8" fmla="*/ 0 w 26"/>
                  <a:gd name="T9" fmla="*/ 6 h 104"/>
                  <a:gd name="T10" fmla="*/ 20 w 26"/>
                  <a:gd name="T11" fmla="*/ 9 h 104"/>
                  <a:gd name="T12" fmla="*/ 19 w 26"/>
                  <a:gd name="T13" fmla="*/ 96 h 104"/>
                  <a:gd name="T14" fmla="*/ 2 w 26"/>
                  <a:gd name="T15" fmla="*/ 92 h 104"/>
                  <a:gd name="T16" fmla="*/ 0 w 26"/>
                  <a:gd name="T17" fmla="*/ 9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4">
                    <a:moveTo>
                      <a:pt x="0" y="99"/>
                    </a:moveTo>
                    <a:lnTo>
                      <a:pt x="25" y="104"/>
                    </a:lnTo>
                    <a:lnTo>
                      <a:pt x="26" y="4"/>
                    </a:lnTo>
                    <a:lnTo>
                      <a:pt x="1" y="0"/>
                    </a:lnTo>
                    <a:lnTo>
                      <a:pt x="0" y="6"/>
                    </a:lnTo>
                    <a:lnTo>
                      <a:pt x="20" y="9"/>
                    </a:lnTo>
                    <a:lnTo>
                      <a:pt x="19" y="96"/>
                    </a:lnTo>
                    <a:lnTo>
                      <a:pt x="2" y="92"/>
                    </a:lnTo>
                    <a:lnTo>
                      <a:pt x="0"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3" name="Freeform 958">
                <a:extLst>
                  <a:ext uri="{FF2B5EF4-FFF2-40B4-BE49-F238E27FC236}">
                    <a16:creationId xmlns:a16="http://schemas.microsoft.com/office/drawing/2014/main" id="{0238FC22-BB61-4B96-805A-1599EAA6434A}"/>
                  </a:ext>
                </a:extLst>
              </p:cNvPr>
              <p:cNvSpPr>
                <a:spLocks/>
              </p:cNvSpPr>
              <p:nvPr/>
            </p:nvSpPr>
            <p:spPr bwMode="auto">
              <a:xfrm>
                <a:off x="424" y="4486"/>
                <a:ext cx="14" cy="57"/>
              </a:xfrm>
              <a:custGeom>
                <a:avLst/>
                <a:gdLst>
                  <a:gd name="T0" fmla="*/ 2 w 25"/>
                  <a:gd name="T1" fmla="*/ 99 h 100"/>
                  <a:gd name="T2" fmla="*/ 25 w 25"/>
                  <a:gd name="T3" fmla="*/ 100 h 100"/>
                  <a:gd name="T4" fmla="*/ 24 w 25"/>
                  <a:gd name="T5" fmla="*/ 1 h 100"/>
                  <a:gd name="T6" fmla="*/ 1 w 25"/>
                  <a:gd name="T7" fmla="*/ 0 h 100"/>
                  <a:gd name="T8" fmla="*/ 0 w 25"/>
                  <a:gd name="T9" fmla="*/ 6 h 100"/>
                  <a:gd name="T10" fmla="*/ 17 w 25"/>
                  <a:gd name="T11" fmla="*/ 7 h 100"/>
                  <a:gd name="T12" fmla="*/ 18 w 25"/>
                  <a:gd name="T13" fmla="*/ 93 h 100"/>
                  <a:gd name="T14" fmla="*/ 2 w 25"/>
                  <a:gd name="T15" fmla="*/ 92 h 100"/>
                  <a:gd name="T16" fmla="*/ 2 w 25"/>
                  <a:gd name="T17" fmla="*/ 9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00">
                    <a:moveTo>
                      <a:pt x="2" y="99"/>
                    </a:moveTo>
                    <a:lnTo>
                      <a:pt x="25" y="100"/>
                    </a:lnTo>
                    <a:lnTo>
                      <a:pt x="24" y="1"/>
                    </a:lnTo>
                    <a:lnTo>
                      <a:pt x="1" y="0"/>
                    </a:lnTo>
                    <a:lnTo>
                      <a:pt x="0" y="6"/>
                    </a:lnTo>
                    <a:lnTo>
                      <a:pt x="17" y="7"/>
                    </a:lnTo>
                    <a:lnTo>
                      <a:pt x="18" y="93"/>
                    </a:lnTo>
                    <a:lnTo>
                      <a:pt x="2"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4" name="Freeform 959">
                <a:extLst>
                  <a:ext uri="{FF2B5EF4-FFF2-40B4-BE49-F238E27FC236}">
                    <a16:creationId xmlns:a16="http://schemas.microsoft.com/office/drawing/2014/main" id="{FA54A7A8-D0A0-4156-819F-1A181473CFBB}"/>
                  </a:ext>
                </a:extLst>
              </p:cNvPr>
              <p:cNvSpPr>
                <a:spLocks/>
              </p:cNvSpPr>
              <p:nvPr/>
            </p:nvSpPr>
            <p:spPr bwMode="auto">
              <a:xfrm>
                <a:off x="482" y="4493"/>
                <a:ext cx="14" cy="55"/>
              </a:xfrm>
              <a:custGeom>
                <a:avLst/>
                <a:gdLst>
                  <a:gd name="T0" fmla="*/ 0 w 26"/>
                  <a:gd name="T1" fmla="*/ 95 h 98"/>
                  <a:gd name="T2" fmla="*/ 26 w 26"/>
                  <a:gd name="T3" fmla="*/ 98 h 98"/>
                  <a:gd name="T4" fmla="*/ 25 w 26"/>
                  <a:gd name="T5" fmla="*/ 1 h 98"/>
                  <a:gd name="T6" fmla="*/ 1 w 26"/>
                  <a:gd name="T7" fmla="*/ 0 h 98"/>
                  <a:gd name="T8" fmla="*/ 0 w 26"/>
                  <a:gd name="T9" fmla="*/ 6 h 98"/>
                  <a:gd name="T10" fmla="*/ 18 w 26"/>
                  <a:gd name="T11" fmla="*/ 7 h 98"/>
                  <a:gd name="T12" fmla="*/ 19 w 26"/>
                  <a:gd name="T13" fmla="*/ 90 h 98"/>
                  <a:gd name="T14" fmla="*/ 1 w 26"/>
                  <a:gd name="T15" fmla="*/ 88 h 98"/>
                  <a:gd name="T16" fmla="*/ 0 w 26"/>
                  <a:gd name="T17"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98">
                    <a:moveTo>
                      <a:pt x="0" y="95"/>
                    </a:moveTo>
                    <a:lnTo>
                      <a:pt x="26" y="98"/>
                    </a:lnTo>
                    <a:lnTo>
                      <a:pt x="25" y="1"/>
                    </a:lnTo>
                    <a:lnTo>
                      <a:pt x="1" y="0"/>
                    </a:lnTo>
                    <a:lnTo>
                      <a:pt x="0" y="6"/>
                    </a:lnTo>
                    <a:lnTo>
                      <a:pt x="18" y="7"/>
                    </a:lnTo>
                    <a:lnTo>
                      <a:pt x="19" y="90"/>
                    </a:lnTo>
                    <a:lnTo>
                      <a:pt x="1" y="88"/>
                    </a:lnTo>
                    <a:lnTo>
                      <a:pt x="0"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5" name="Freeform 960">
                <a:extLst>
                  <a:ext uri="{FF2B5EF4-FFF2-40B4-BE49-F238E27FC236}">
                    <a16:creationId xmlns:a16="http://schemas.microsoft.com/office/drawing/2014/main" id="{35D15339-7C68-4E87-9A08-65DA95669B75}"/>
                  </a:ext>
                </a:extLst>
              </p:cNvPr>
              <p:cNvSpPr>
                <a:spLocks/>
              </p:cNvSpPr>
              <p:nvPr/>
            </p:nvSpPr>
            <p:spPr bwMode="auto">
              <a:xfrm>
                <a:off x="394" y="4430"/>
                <a:ext cx="15" cy="58"/>
              </a:xfrm>
              <a:custGeom>
                <a:avLst/>
                <a:gdLst>
                  <a:gd name="T0" fmla="*/ 2 w 27"/>
                  <a:gd name="T1" fmla="*/ 98 h 102"/>
                  <a:gd name="T2" fmla="*/ 27 w 27"/>
                  <a:gd name="T3" fmla="*/ 102 h 102"/>
                  <a:gd name="T4" fmla="*/ 26 w 27"/>
                  <a:gd name="T5" fmla="*/ 4 h 102"/>
                  <a:gd name="T6" fmla="*/ 1 w 27"/>
                  <a:gd name="T7" fmla="*/ 0 h 102"/>
                  <a:gd name="T8" fmla="*/ 0 w 27"/>
                  <a:gd name="T9" fmla="*/ 7 h 102"/>
                  <a:gd name="T10" fmla="*/ 20 w 27"/>
                  <a:gd name="T11" fmla="*/ 10 h 102"/>
                  <a:gd name="T12" fmla="*/ 20 w 27"/>
                  <a:gd name="T13" fmla="*/ 95 h 102"/>
                  <a:gd name="T14" fmla="*/ 3 w 27"/>
                  <a:gd name="T15" fmla="*/ 92 h 102"/>
                  <a:gd name="T16" fmla="*/ 2 w 27"/>
                  <a:gd name="T17"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2">
                    <a:moveTo>
                      <a:pt x="2" y="98"/>
                    </a:moveTo>
                    <a:lnTo>
                      <a:pt x="27" y="102"/>
                    </a:lnTo>
                    <a:lnTo>
                      <a:pt x="26" y="4"/>
                    </a:lnTo>
                    <a:lnTo>
                      <a:pt x="1" y="0"/>
                    </a:lnTo>
                    <a:lnTo>
                      <a:pt x="0" y="7"/>
                    </a:lnTo>
                    <a:lnTo>
                      <a:pt x="20" y="10"/>
                    </a:lnTo>
                    <a:lnTo>
                      <a:pt x="20" y="95"/>
                    </a:lnTo>
                    <a:lnTo>
                      <a:pt x="3" y="92"/>
                    </a:lnTo>
                    <a:lnTo>
                      <a:pt x="2"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6" name="Freeform 961">
                <a:extLst>
                  <a:ext uri="{FF2B5EF4-FFF2-40B4-BE49-F238E27FC236}">
                    <a16:creationId xmlns:a16="http://schemas.microsoft.com/office/drawing/2014/main" id="{76279064-ABBC-4727-BC8D-9943C575BC74}"/>
                  </a:ext>
                </a:extLst>
              </p:cNvPr>
              <p:cNvSpPr>
                <a:spLocks/>
              </p:cNvSpPr>
              <p:nvPr/>
            </p:nvSpPr>
            <p:spPr bwMode="auto">
              <a:xfrm>
                <a:off x="423" y="4381"/>
                <a:ext cx="13" cy="58"/>
              </a:xfrm>
              <a:custGeom>
                <a:avLst/>
                <a:gdLst>
                  <a:gd name="T0" fmla="*/ 2 w 24"/>
                  <a:gd name="T1" fmla="*/ 99 h 103"/>
                  <a:gd name="T2" fmla="*/ 24 w 24"/>
                  <a:gd name="T3" fmla="*/ 103 h 103"/>
                  <a:gd name="T4" fmla="*/ 24 w 24"/>
                  <a:gd name="T5" fmla="*/ 5 h 103"/>
                  <a:gd name="T6" fmla="*/ 2 w 24"/>
                  <a:gd name="T7" fmla="*/ 0 h 103"/>
                  <a:gd name="T8" fmla="*/ 0 w 24"/>
                  <a:gd name="T9" fmla="*/ 6 h 103"/>
                  <a:gd name="T10" fmla="*/ 18 w 24"/>
                  <a:gd name="T11" fmla="*/ 11 h 103"/>
                  <a:gd name="T12" fmla="*/ 18 w 24"/>
                  <a:gd name="T13" fmla="*/ 95 h 103"/>
                  <a:gd name="T14" fmla="*/ 3 w 24"/>
                  <a:gd name="T15" fmla="*/ 92 h 103"/>
                  <a:gd name="T16" fmla="*/ 2 w 24"/>
                  <a:gd name="T17"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03">
                    <a:moveTo>
                      <a:pt x="2" y="99"/>
                    </a:moveTo>
                    <a:lnTo>
                      <a:pt x="24" y="103"/>
                    </a:lnTo>
                    <a:lnTo>
                      <a:pt x="24" y="5"/>
                    </a:lnTo>
                    <a:lnTo>
                      <a:pt x="2" y="0"/>
                    </a:lnTo>
                    <a:lnTo>
                      <a:pt x="0" y="6"/>
                    </a:lnTo>
                    <a:lnTo>
                      <a:pt x="18" y="11"/>
                    </a:lnTo>
                    <a:lnTo>
                      <a:pt x="18" y="95"/>
                    </a:lnTo>
                    <a:lnTo>
                      <a:pt x="3" y="92"/>
                    </a:lnTo>
                    <a:lnTo>
                      <a:pt x="2"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7" name="Freeform 962">
                <a:extLst>
                  <a:ext uri="{FF2B5EF4-FFF2-40B4-BE49-F238E27FC236}">
                    <a16:creationId xmlns:a16="http://schemas.microsoft.com/office/drawing/2014/main" id="{64076C88-5605-4882-B9D1-454A89F317C7}"/>
                  </a:ext>
                </a:extLst>
              </p:cNvPr>
              <p:cNvSpPr>
                <a:spLocks/>
              </p:cNvSpPr>
              <p:nvPr/>
            </p:nvSpPr>
            <p:spPr bwMode="auto">
              <a:xfrm>
                <a:off x="479" y="4388"/>
                <a:ext cx="16" cy="58"/>
              </a:xfrm>
              <a:custGeom>
                <a:avLst/>
                <a:gdLst>
                  <a:gd name="T0" fmla="*/ 3 w 28"/>
                  <a:gd name="T1" fmla="*/ 98 h 102"/>
                  <a:gd name="T2" fmla="*/ 28 w 28"/>
                  <a:gd name="T3" fmla="*/ 102 h 102"/>
                  <a:gd name="T4" fmla="*/ 27 w 28"/>
                  <a:gd name="T5" fmla="*/ 5 h 102"/>
                  <a:gd name="T6" fmla="*/ 2 w 28"/>
                  <a:gd name="T7" fmla="*/ 0 h 102"/>
                  <a:gd name="T8" fmla="*/ 0 w 28"/>
                  <a:gd name="T9" fmla="*/ 7 h 102"/>
                  <a:gd name="T10" fmla="*/ 20 w 28"/>
                  <a:gd name="T11" fmla="*/ 11 h 102"/>
                  <a:gd name="T12" fmla="*/ 21 w 28"/>
                  <a:gd name="T13" fmla="*/ 94 h 102"/>
                  <a:gd name="T14" fmla="*/ 4 w 28"/>
                  <a:gd name="T15" fmla="*/ 91 h 102"/>
                  <a:gd name="T16" fmla="*/ 3 w 28"/>
                  <a:gd name="T17"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2">
                    <a:moveTo>
                      <a:pt x="3" y="98"/>
                    </a:moveTo>
                    <a:lnTo>
                      <a:pt x="28" y="102"/>
                    </a:lnTo>
                    <a:lnTo>
                      <a:pt x="27" y="5"/>
                    </a:lnTo>
                    <a:lnTo>
                      <a:pt x="2" y="0"/>
                    </a:lnTo>
                    <a:lnTo>
                      <a:pt x="0" y="7"/>
                    </a:lnTo>
                    <a:lnTo>
                      <a:pt x="20" y="11"/>
                    </a:lnTo>
                    <a:lnTo>
                      <a:pt x="21" y="94"/>
                    </a:lnTo>
                    <a:lnTo>
                      <a:pt x="4" y="91"/>
                    </a:lnTo>
                    <a:lnTo>
                      <a:pt x="3"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8" name="Freeform 963">
                <a:extLst>
                  <a:ext uri="{FF2B5EF4-FFF2-40B4-BE49-F238E27FC236}">
                    <a16:creationId xmlns:a16="http://schemas.microsoft.com/office/drawing/2014/main" id="{578C42D6-4221-46E3-B8C4-57FEEED21009}"/>
                  </a:ext>
                </a:extLst>
              </p:cNvPr>
              <p:cNvSpPr>
                <a:spLocks/>
              </p:cNvSpPr>
              <p:nvPr/>
            </p:nvSpPr>
            <p:spPr bwMode="auto">
              <a:xfrm>
                <a:off x="452" y="4437"/>
                <a:ext cx="15" cy="55"/>
              </a:xfrm>
              <a:custGeom>
                <a:avLst/>
                <a:gdLst>
                  <a:gd name="T0" fmla="*/ 0 w 27"/>
                  <a:gd name="T1" fmla="*/ 7 h 97"/>
                  <a:gd name="T2" fmla="*/ 18 w 27"/>
                  <a:gd name="T3" fmla="*/ 9 h 97"/>
                  <a:gd name="T4" fmla="*/ 20 w 27"/>
                  <a:gd name="T5" fmla="*/ 90 h 97"/>
                  <a:gd name="T6" fmla="*/ 4 w 27"/>
                  <a:gd name="T7" fmla="*/ 88 h 97"/>
                  <a:gd name="T8" fmla="*/ 3 w 27"/>
                  <a:gd name="T9" fmla="*/ 95 h 97"/>
                  <a:gd name="T10" fmla="*/ 27 w 27"/>
                  <a:gd name="T11" fmla="*/ 97 h 97"/>
                  <a:gd name="T12" fmla="*/ 24 w 27"/>
                  <a:gd name="T13" fmla="*/ 3 h 97"/>
                  <a:gd name="T14" fmla="*/ 0 w 27"/>
                  <a:gd name="T15" fmla="*/ 0 h 97"/>
                  <a:gd name="T16" fmla="*/ 0 w 27"/>
                  <a:gd name="T17"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7">
                    <a:moveTo>
                      <a:pt x="0" y="7"/>
                    </a:moveTo>
                    <a:lnTo>
                      <a:pt x="18" y="9"/>
                    </a:lnTo>
                    <a:lnTo>
                      <a:pt x="20" y="90"/>
                    </a:lnTo>
                    <a:lnTo>
                      <a:pt x="4" y="88"/>
                    </a:lnTo>
                    <a:lnTo>
                      <a:pt x="3" y="95"/>
                    </a:lnTo>
                    <a:lnTo>
                      <a:pt x="27" y="97"/>
                    </a:lnTo>
                    <a:lnTo>
                      <a:pt x="24" y="3"/>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69" name="Freeform 964">
                <a:extLst>
                  <a:ext uri="{FF2B5EF4-FFF2-40B4-BE49-F238E27FC236}">
                    <a16:creationId xmlns:a16="http://schemas.microsoft.com/office/drawing/2014/main" id="{38785E4E-7252-49E3-9387-19352B40F19D}"/>
                  </a:ext>
                </a:extLst>
              </p:cNvPr>
              <p:cNvSpPr>
                <a:spLocks/>
              </p:cNvSpPr>
              <p:nvPr/>
            </p:nvSpPr>
            <p:spPr bwMode="auto">
              <a:xfrm>
                <a:off x="508" y="4443"/>
                <a:ext cx="16" cy="55"/>
              </a:xfrm>
              <a:custGeom>
                <a:avLst/>
                <a:gdLst>
                  <a:gd name="T0" fmla="*/ 0 w 28"/>
                  <a:gd name="T1" fmla="*/ 7 h 97"/>
                  <a:gd name="T2" fmla="*/ 20 w 28"/>
                  <a:gd name="T3" fmla="*/ 10 h 97"/>
                  <a:gd name="T4" fmla="*/ 21 w 28"/>
                  <a:gd name="T5" fmla="*/ 90 h 97"/>
                  <a:gd name="T6" fmla="*/ 2 w 28"/>
                  <a:gd name="T7" fmla="*/ 88 h 97"/>
                  <a:gd name="T8" fmla="*/ 1 w 28"/>
                  <a:gd name="T9" fmla="*/ 94 h 97"/>
                  <a:gd name="T10" fmla="*/ 28 w 28"/>
                  <a:gd name="T11" fmla="*/ 97 h 97"/>
                  <a:gd name="T12" fmla="*/ 27 w 28"/>
                  <a:gd name="T13" fmla="*/ 4 h 97"/>
                  <a:gd name="T14" fmla="*/ 1 w 28"/>
                  <a:gd name="T15" fmla="*/ 0 h 97"/>
                  <a:gd name="T16" fmla="*/ 0 w 28"/>
                  <a:gd name="T17"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97">
                    <a:moveTo>
                      <a:pt x="0" y="7"/>
                    </a:moveTo>
                    <a:lnTo>
                      <a:pt x="20" y="10"/>
                    </a:lnTo>
                    <a:lnTo>
                      <a:pt x="21" y="90"/>
                    </a:lnTo>
                    <a:lnTo>
                      <a:pt x="2" y="88"/>
                    </a:lnTo>
                    <a:lnTo>
                      <a:pt x="1" y="94"/>
                    </a:lnTo>
                    <a:lnTo>
                      <a:pt x="28" y="97"/>
                    </a:lnTo>
                    <a:lnTo>
                      <a:pt x="27" y="4"/>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0" name="Freeform 965">
                <a:extLst>
                  <a:ext uri="{FF2B5EF4-FFF2-40B4-BE49-F238E27FC236}">
                    <a16:creationId xmlns:a16="http://schemas.microsoft.com/office/drawing/2014/main" id="{52D85987-CB35-4039-9AD7-552E575D1812}"/>
                  </a:ext>
                </a:extLst>
              </p:cNvPr>
              <p:cNvSpPr>
                <a:spLocks/>
              </p:cNvSpPr>
              <p:nvPr/>
            </p:nvSpPr>
            <p:spPr bwMode="auto">
              <a:xfrm>
                <a:off x="537" y="4396"/>
                <a:ext cx="12" cy="56"/>
              </a:xfrm>
              <a:custGeom>
                <a:avLst/>
                <a:gdLst>
                  <a:gd name="T0" fmla="*/ 1 w 22"/>
                  <a:gd name="T1" fmla="*/ 96 h 98"/>
                  <a:gd name="T2" fmla="*/ 22 w 22"/>
                  <a:gd name="T3" fmla="*/ 98 h 98"/>
                  <a:gd name="T4" fmla="*/ 22 w 22"/>
                  <a:gd name="T5" fmla="*/ 3 h 98"/>
                  <a:gd name="T6" fmla="*/ 1 w 22"/>
                  <a:gd name="T7" fmla="*/ 0 h 98"/>
                  <a:gd name="T8" fmla="*/ 0 w 22"/>
                  <a:gd name="T9" fmla="*/ 7 h 98"/>
                  <a:gd name="T10" fmla="*/ 16 w 22"/>
                  <a:gd name="T11" fmla="*/ 9 h 98"/>
                  <a:gd name="T12" fmla="*/ 15 w 22"/>
                  <a:gd name="T13" fmla="*/ 91 h 98"/>
                  <a:gd name="T14" fmla="*/ 1 w 22"/>
                  <a:gd name="T15" fmla="*/ 89 h 98"/>
                  <a:gd name="T16" fmla="*/ 1 w 22"/>
                  <a:gd name="T17"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98">
                    <a:moveTo>
                      <a:pt x="1" y="96"/>
                    </a:moveTo>
                    <a:lnTo>
                      <a:pt x="22" y="98"/>
                    </a:lnTo>
                    <a:lnTo>
                      <a:pt x="22" y="3"/>
                    </a:lnTo>
                    <a:lnTo>
                      <a:pt x="1" y="0"/>
                    </a:lnTo>
                    <a:lnTo>
                      <a:pt x="0" y="7"/>
                    </a:lnTo>
                    <a:lnTo>
                      <a:pt x="16" y="9"/>
                    </a:lnTo>
                    <a:lnTo>
                      <a:pt x="15" y="91"/>
                    </a:lnTo>
                    <a:lnTo>
                      <a:pt x="1" y="89"/>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1" name="Freeform 966">
                <a:extLst>
                  <a:ext uri="{FF2B5EF4-FFF2-40B4-BE49-F238E27FC236}">
                    <a16:creationId xmlns:a16="http://schemas.microsoft.com/office/drawing/2014/main" id="{32949673-DAD1-4982-AA3A-D2037E83FDBB}"/>
                  </a:ext>
                </a:extLst>
              </p:cNvPr>
              <p:cNvSpPr>
                <a:spLocks/>
              </p:cNvSpPr>
              <p:nvPr/>
            </p:nvSpPr>
            <p:spPr bwMode="auto">
              <a:xfrm>
                <a:off x="538" y="4498"/>
                <a:ext cx="13" cy="55"/>
              </a:xfrm>
              <a:custGeom>
                <a:avLst/>
                <a:gdLst>
                  <a:gd name="T0" fmla="*/ 0 w 23"/>
                  <a:gd name="T1" fmla="*/ 95 h 98"/>
                  <a:gd name="T2" fmla="*/ 22 w 23"/>
                  <a:gd name="T3" fmla="*/ 98 h 98"/>
                  <a:gd name="T4" fmla="*/ 23 w 23"/>
                  <a:gd name="T5" fmla="*/ 3 h 98"/>
                  <a:gd name="T6" fmla="*/ 1 w 23"/>
                  <a:gd name="T7" fmla="*/ 0 h 98"/>
                  <a:gd name="T8" fmla="*/ 1 w 23"/>
                  <a:gd name="T9" fmla="*/ 7 h 98"/>
                  <a:gd name="T10" fmla="*/ 16 w 23"/>
                  <a:gd name="T11" fmla="*/ 9 h 98"/>
                  <a:gd name="T12" fmla="*/ 16 w 23"/>
                  <a:gd name="T13" fmla="*/ 91 h 98"/>
                  <a:gd name="T14" fmla="*/ 1 w 23"/>
                  <a:gd name="T15" fmla="*/ 89 h 98"/>
                  <a:gd name="T16" fmla="*/ 0 w 23"/>
                  <a:gd name="T17" fmla="*/ 9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8">
                    <a:moveTo>
                      <a:pt x="0" y="95"/>
                    </a:moveTo>
                    <a:lnTo>
                      <a:pt x="22" y="98"/>
                    </a:lnTo>
                    <a:lnTo>
                      <a:pt x="23" y="3"/>
                    </a:lnTo>
                    <a:lnTo>
                      <a:pt x="1" y="0"/>
                    </a:lnTo>
                    <a:lnTo>
                      <a:pt x="1" y="7"/>
                    </a:lnTo>
                    <a:lnTo>
                      <a:pt x="16" y="9"/>
                    </a:lnTo>
                    <a:lnTo>
                      <a:pt x="16" y="91"/>
                    </a:lnTo>
                    <a:lnTo>
                      <a:pt x="1" y="89"/>
                    </a:lnTo>
                    <a:lnTo>
                      <a:pt x="0"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2" name="Freeform 967">
                <a:extLst>
                  <a:ext uri="{FF2B5EF4-FFF2-40B4-BE49-F238E27FC236}">
                    <a16:creationId xmlns:a16="http://schemas.microsoft.com/office/drawing/2014/main" id="{B86620B1-C6E9-4C21-BE65-0DD955878537}"/>
                  </a:ext>
                </a:extLst>
              </p:cNvPr>
              <p:cNvSpPr>
                <a:spLocks/>
              </p:cNvSpPr>
              <p:nvPr/>
            </p:nvSpPr>
            <p:spPr bwMode="auto">
              <a:xfrm>
                <a:off x="591" y="4504"/>
                <a:ext cx="11" cy="53"/>
              </a:xfrm>
              <a:custGeom>
                <a:avLst/>
                <a:gdLst>
                  <a:gd name="T0" fmla="*/ 2 w 20"/>
                  <a:gd name="T1" fmla="*/ 91 h 93"/>
                  <a:gd name="T2" fmla="*/ 20 w 20"/>
                  <a:gd name="T3" fmla="*/ 93 h 93"/>
                  <a:gd name="T4" fmla="*/ 20 w 20"/>
                  <a:gd name="T5" fmla="*/ 4 h 93"/>
                  <a:gd name="T6" fmla="*/ 1 w 20"/>
                  <a:gd name="T7" fmla="*/ 0 h 93"/>
                  <a:gd name="T8" fmla="*/ 0 w 20"/>
                  <a:gd name="T9" fmla="*/ 6 h 93"/>
                  <a:gd name="T10" fmla="*/ 13 w 20"/>
                  <a:gd name="T11" fmla="*/ 9 h 93"/>
                  <a:gd name="T12" fmla="*/ 14 w 20"/>
                  <a:gd name="T13" fmla="*/ 86 h 93"/>
                  <a:gd name="T14" fmla="*/ 2 w 20"/>
                  <a:gd name="T15" fmla="*/ 85 h 93"/>
                  <a:gd name="T16" fmla="*/ 2 w 20"/>
                  <a:gd name="T17"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93">
                    <a:moveTo>
                      <a:pt x="2" y="91"/>
                    </a:moveTo>
                    <a:lnTo>
                      <a:pt x="20" y="93"/>
                    </a:lnTo>
                    <a:lnTo>
                      <a:pt x="20" y="4"/>
                    </a:lnTo>
                    <a:lnTo>
                      <a:pt x="1" y="0"/>
                    </a:lnTo>
                    <a:lnTo>
                      <a:pt x="0" y="6"/>
                    </a:lnTo>
                    <a:lnTo>
                      <a:pt x="13" y="9"/>
                    </a:lnTo>
                    <a:lnTo>
                      <a:pt x="14" y="86"/>
                    </a:lnTo>
                    <a:lnTo>
                      <a:pt x="2" y="85"/>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3" name="Freeform 968">
                <a:extLst>
                  <a:ext uri="{FF2B5EF4-FFF2-40B4-BE49-F238E27FC236}">
                    <a16:creationId xmlns:a16="http://schemas.microsoft.com/office/drawing/2014/main" id="{7E8E382F-1BA5-4BBC-BEE5-AB49A5DF5A9D}"/>
                  </a:ext>
                </a:extLst>
              </p:cNvPr>
              <p:cNvSpPr>
                <a:spLocks/>
              </p:cNvSpPr>
              <p:nvPr/>
            </p:nvSpPr>
            <p:spPr bwMode="auto">
              <a:xfrm>
                <a:off x="564" y="4450"/>
                <a:ext cx="13" cy="56"/>
              </a:xfrm>
              <a:custGeom>
                <a:avLst/>
                <a:gdLst>
                  <a:gd name="T0" fmla="*/ 0 w 23"/>
                  <a:gd name="T1" fmla="*/ 96 h 99"/>
                  <a:gd name="T2" fmla="*/ 23 w 23"/>
                  <a:gd name="T3" fmla="*/ 99 h 99"/>
                  <a:gd name="T4" fmla="*/ 21 w 23"/>
                  <a:gd name="T5" fmla="*/ 3 h 99"/>
                  <a:gd name="T6" fmla="*/ 1 w 23"/>
                  <a:gd name="T7" fmla="*/ 0 h 99"/>
                  <a:gd name="T8" fmla="*/ 0 w 23"/>
                  <a:gd name="T9" fmla="*/ 6 h 99"/>
                  <a:gd name="T10" fmla="*/ 15 w 23"/>
                  <a:gd name="T11" fmla="*/ 8 h 99"/>
                  <a:gd name="T12" fmla="*/ 17 w 23"/>
                  <a:gd name="T13" fmla="*/ 92 h 99"/>
                  <a:gd name="T14" fmla="*/ 0 w 23"/>
                  <a:gd name="T15" fmla="*/ 90 h 99"/>
                  <a:gd name="T16" fmla="*/ 0 w 23"/>
                  <a:gd name="T1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9">
                    <a:moveTo>
                      <a:pt x="0" y="96"/>
                    </a:moveTo>
                    <a:lnTo>
                      <a:pt x="23" y="99"/>
                    </a:lnTo>
                    <a:lnTo>
                      <a:pt x="21" y="3"/>
                    </a:lnTo>
                    <a:lnTo>
                      <a:pt x="1" y="0"/>
                    </a:lnTo>
                    <a:lnTo>
                      <a:pt x="0" y="6"/>
                    </a:lnTo>
                    <a:lnTo>
                      <a:pt x="15" y="8"/>
                    </a:lnTo>
                    <a:lnTo>
                      <a:pt x="17" y="92"/>
                    </a:lnTo>
                    <a:lnTo>
                      <a:pt x="0" y="90"/>
                    </a:lnTo>
                    <a:lnTo>
                      <a:pt x="0"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4" name="Freeform 969">
                <a:extLst>
                  <a:ext uri="{FF2B5EF4-FFF2-40B4-BE49-F238E27FC236}">
                    <a16:creationId xmlns:a16="http://schemas.microsoft.com/office/drawing/2014/main" id="{9AE51236-5062-438C-958D-EE2359BC56C6}"/>
                  </a:ext>
                </a:extLst>
              </p:cNvPr>
              <p:cNvSpPr>
                <a:spLocks/>
              </p:cNvSpPr>
              <p:nvPr/>
            </p:nvSpPr>
            <p:spPr bwMode="auto">
              <a:xfrm>
                <a:off x="617" y="4458"/>
                <a:ext cx="9" cy="54"/>
              </a:xfrm>
              <a:custGeom>
                <a:avLst/>
                <a:gdLst>
                  <a:gd name="T0" fmla="*/ 1 w 16"/>
                  <a:gd name="T1" fmla="*/ 93 h 96"/>
                  <a:gd name="T2" fmla="*/ 16 w 16"/>
                  <a:gd name="T3" fmla="*/ 96 h 96"/>
                  <a:gd name="T4" fmla="*/ 14 w 16"/>
                  <a:gd name="T5" fmla="*/ 3 h 96"/>
                  <a:gd name="T6" fmla="*/ 2 w 16"/>
                  <a:gd name="T7" fmla="*/ 0 h 96"/>
                  <a:gd name="T8" fmla="*/ 0 w 16"/>
                  <a:gd name="T9" fmla="*/ 6 h 96"/>
                  <a:gd name="T10" fmla="*/ 8 w 16"/>
                  <a:gd name="T11" fmla="*/ 8 h 96"/>
                  <a:gd name="T12" fmla="*/ 9 w 16"/>
                  <a:gd name="T13" fmla="*/ 88 h 96"/>
                  <a:gd name="T14" fmla="*/ 2 w 16"/>
                  <a:gd name="T15" fmla="*/ 86 h 96"/>
                  <a:gd name="T16" fmla="*/ 1 w 16"/>
                  <a:gd name="T17" fmla="*/ 9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6">
                    <a:moveTo>
                      <a:pt x="1" y="93"/>
                    </a:moveTo>
                    <a:lnTo>
                      <a:pt x="16" y="96"/>
                    </a:lnTo>
                    <a:lnTo>
                      <a:pt x="14" y="3"/>
                    </a:lnTo>
                    <a:lnTo>
                      <a:pt x="2" y="0"/>
                    </a:lnTo>
                    <a:lnTo>
                      <a:pt x="0" y="6"/>
                    </a:lnTo>
                    <a:lnTo>
                      <a:pt x="8" y="8"/>
                    </a:lnTo>
                    <a:lnTo>
                      <a:pt x="9" y="88"/>
                    </a:lnTo>
                    <a:lnTo>
                      <a:pt x="2" y="86"/>
                    </a:lnTo>
                    <a:lnTo>
                      <a:pt x="1" y="9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5" name="Freeform 970">
                <a:extLst>
                  <a:ext uri="{FF2B5EF4-FFF2-40B4-BE49-F238E27FC236}">
                    <a16:creationId xmlns:a16="http://schemas.microsoft.com/office/drawing/2014/main" id="{0C3ACB78-5C4E-4891-AA91-8D29017887D9}"/>
                  </a:ext>
                </a:extLst>
              </p:cNvPr>
              <p:cNvSpPr>
                <a:spLocks/>
              </p:cNvSpPr>
              <p:nvPr/>
            </p:nvSpPr>
            <p:spPr bwMode="auto">
              <a:xfrm>
                <a:off x="362" y="4373"/>
                <a:ext cx="17" cy="58"/>
              </a:xfrm>
              <a:custGeom>
                <a:avLst/>
                <a:gdLst>
                  <a:gd name="T0" fmla="*/ 1 w 30"/>
                  <a:gd name="T1" fmla="*/ 100 h 103"/>
                  <a:gd name="T2" fmla="*/ 30 w 30"/>
                  <a:gd name="T3" fmla="*/ 103 h 103"/>
                  <a:gd name="T4" fmla="*/ 28 w 30"/>
                  <a:gd name="T5" fmla="*/ 5 h 103"/>
                  <a:gd name="T6" fmla="*/ 2 w 30"/>
                  <a:gd name="T7" fmla="*/ 0 h 103"/>
                  <a:gd name="T8" fmla="*/ 0 w 30"/>
                  <a:gd name="T9" fmla="*/ 6 h 103"/>
                  <a:gd name="T10" fmla="*/ 22 w 30"/>
                  <a:gd name="T11" fmla="*/ 10 h 103"/>
                  <a:gd name="T12" fmla="*/ 23 w 30"/>
                  <a:gd name="T13" fmla="*/ 95 h 103"/>
                  <a:gd name="T14" fmla="*/ 2 w 30"/>
                  <a:gd name="T15" fmla="*/ 93 h 103"/>
                  <a:gd name="T16" fmla="*/ 1 w 30"/>
                  <a:gd name="T17"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03">
                    <a:moveTo>
                      <a:pt x="1" y="100"/>
                    </a:moveTo>
                    <a:lnTo>
                      <a:pt x="30" y="103"/>
                    </a:lnTo>
                    <a:lnTo>
                      <a:pt x="28" y="5"/>
                    </a:lnTo>
                    <a:lnTo>
                      <a:pt x="2" y="0"/>
                    </a:lnTo>
                    <a:lnTo>
                      <a:pt x="0" y="6"/>
                    </a:lnTo>
                    <a:lnTo>
                      <a:pt x="22" y="10"/>
                    </a:lnTo>
                    <a:lnTo>
                      <a:pt x="23" y="95"/>
                    </a:lnTo>
                    <a:lnTo>
                      <a:pt x="2" y="93"/>
                    </a:lnTo>
                    <a:lnTo>
                      <a:pt x="1" y="10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6" name="Freeform 971">
                <a:extLst>
                  <a:ext uri="{FF2B5EF4-FFF2-40B4-BE49-F238E27FC236}">
                    <a16:creationId xmlns:a16="http://schemas.microsoft.com/office/drawing/2014/main" id="{642825D4-ADD5-4DA0-A1E7-CB555942EDD9}"/>
                  </a:ext>
                </a:extLst>
              </p:cNvPr>
              <p:cNvSpPr>
                <a:spLocks/>
              </p:cNvSpPr>
              <p:nvPr/>
            </p:nvSpPr>
            <p:spPr bwMode="auto">
              <a:xfrm>
                <a:off x="590" y="4404"/>
                <a:ext cx="11" cy="55"/>
              </a:xfrm>
              <a:custGeom>
                <a:avLst/>
                <a:gdLst>
                  <a:gd name="T0" fmla="*/ 0 w 19"/>
                  <a:gd name="T1" fmla="*/ 91 h 96"/>
                  <a:gd name="T2" fmla="*/ 18 w 19"/>
                  <a:gd name="T3" fmla="*/ 96 h 96"/>
                  <a:gd name="T4" fmla="*/ 19 w 19"/>
                  <a:gd name="T5" fmla="*/ 3 h 96"/>
                  <a:gd name="T6" fmla="*/ 1 w 19"/>
                  <a:gd name="T7" fmla="*/ 0 h 96"/>
                  <a:gd name="T8" fmla="*/ 0 w 19"/>
                  <a:gd name="T9" fmla="*/ 7 h 96"/>
                  <a:gd name="T10" fmla="*/ 12 w 19"/>
                  <a:gd name="T11" fmla="*/ 9 h 96"/>
                  <a:gd name="T12" fmla="*/ 11 w 19"/>
                  <a:gd name="T13" fmla="*/ 87 h 96"/>
                  <a:gd name="T14" fmla="*/ 2 w 19"/>
                  <a:gd name="T15" fmla="*/ 85 h 96"/>
                  <a:gd name="T16" fmla="*/ 0 w 19"/>
                  <a:gd name="T17"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6">
                    <a:moveTo>
                      <a:pt x="0" y="91"/>
                    </a:moveTo>
                    <a:lnTo>
                      <a:pt x="18" y="96"/>
                    </a:lnTo>
                    <a:lnTo>
                      <a:pt x="19" y="3"/>
                    </a:lnTo>
                    <a:lnTo>
                      <a:pt x="1" y="0"/>
                    </a:lnTo>
                    <a:lnTo>
                      <a:pt x="0" y="7"/>
                    </a:lnTo>
                    <a:lnTo>
                      <a:pt x="12" y="9"/>
                    </a:lnTo>
                    <a:lnTo>
                      <a:pt x="11" y="87"/>
                    </a:lnTo>
                    <a:lnTo>
                      <a:pt x="2" y="85"/>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7" name="Freeform 972">
                <a:extLst>
                  <a:ext uri="{FF2B5EF4-FFF2-40B4-BE49-F238E27FC236}">
                    <a16:creationId xmlns:a16="http://schemas.microsoft.com/office/drawing/2014/main" id="{7D2133A6-5F3D-4026-B956-1D20C5A114C0}"/>
                  </a:ext>
                </a:extLst>
              </p:cNvPr>
              <p:cNvSpPr>
                <a:spLocks/>
              </p:cNvSpPr>
              <p:nvPr/>
            </p:nvSpPr>
            <p:spPr bwMode="auto">
              <a:xfrm>
                <a:off x="392" y="4326"/>
                <a:ext cx="16" cy="58"/>
              </a:xfrm>
              <a:custGeom>
                <a:avLst/>
                <a:gdLst>
                  <a:gd name="T0" fmla="*/ 1 w 28"/>
                  <a:gd name="T1" fmla="*/ 95 h 102"/>
                  <a:gd name="T2" fmla="*/ 28 w 28"/>
                  <a:gd name="T3" fmla="*/ 102 h 102"/>
                  <a:gd name="T4" fmla="*/ 26 w 28"/>
                  <a:gd name="T5" fmla="*/ 5 h 102"/>
                  <a:gd name="T6" fmla="*/ 1 w 28"/>
                  <a:gd name="T7" fmla="*/ 0 h 102"/>
                  <a:gd name="T8" fmla="*/ 0 w 28"/>
                  <a:gd name="T9" fmla="*/ 6 h 102"/>
                  <a:gd name="T10" fmla="*/ 20 w 28"/>
                  <a:gd name="T11" fmla="*/ 11 h 102"/>
                  <a:gd name="T12" fmla="*/ 21 w 28"/>
                  <a:gd name="T13" fmla="*/ 94 h 102"/>
                  <a:gd name="T14" fmla="*/ 3 w 28"/>
                  <a:gd name="T15" fmla="*/ 89 h 102"/>
                  <a:gd name="T16" fmla="*/ 1 w 28"/>
                  <a:gd name="T17" fmla="*/ 9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2">
                    <a:moveTo>
                      <a:pt x="1" y="95"/>
                    </a:moveTo>
                    <a:lnTo>
                      <a:pt x="28" y="102"/>
                    </a:lnTo>
                    <a:lnTo>
                      <a:pt x="26" y="5"/>
                    </a:lnTo>
                    <a:lnTo>
                      <a:pt x="1" y="0"/>
                    </a:lnTo>
                    <a:lnTo>
                      <a:pt x="0" y="6"/>
                    </a:lnTo>
                    <a:lnTo>
                      <a:pt x="20" y="11"/>
                    </a:lnTo>
                    <a:lnTo>
                      <a:pt x="21" y="94"/>
                    </a:lnTo>
                    <a:lnTo>
                      <a:pt x="3" y="89"/>
                    </a:lnTo>
                    <a:lnTo>
                      <a:pt x="1"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8" name="Freeform 973">
                <a:extLst>
                  <a:ext uri="{FF2B5EF4-FFF2-40B4-BE49-F238E27FC236}">
                    <a16:creationId xmlns:a16="http://schemas.microsoft.com/office/drawing/2014/main" id="{C343683E-CDE7-4ED3-A90F-817266DD2DB9}"/>
                  </a:ext>
                </a:extLst>
              </p:cNvPr>
              <p:cNvSpPr>
                <a:spLocks/>
              </p:cNvSpPr>
              <p:nvPr/>
            </p:nvSpPr>
            <p:spPr bwMode="auto">
              <a:xfrm>
                <a:off x="450" y="4334"/>
                <a:ext cx="15" cy="57"/>
              </a:xfrm>
              <a:custGeom>
                <a:avLst/>
                <a:gdLst>
                  <a:gd name="T0" fmla="*/ 2 w 25"/>
                  <a:gd name="T1" fmla="*/ 98 h 101"/>
                  <a:gd name="T2" fmla="*/ 25 w 25"/>
                  <a:gd name="T3" fmla="*/ 101 h 101"/>
                  <a:gd name="T4" fmla="*/ 25 w 25"/>
                  <a:gd name="T5" fmla="*/ 7 h 101"/>
                  <a:gd name="T6" fmla="*/ 2 w 25"/>
                  <a:gd name="T7" fmla="*/ 0 h 101"/>
                  <a:gd name="T8" fmla="*/ 0 w 25"/>
                  <a:gd name="T9" fmla="*/ 7 h 101"/>
                  <a:gd name="T10" fmla="*/ 19 w 25"/>
                  <a:gd name="T11" fmla="*/ 12 h 101"/>
                  <a:gd name="T12" fmla="*/ 19 w 25"/>
                  <a:gd name="T13" fmla="*/ 93 h 101"/>
                  <a:gd name="T14" fmla="*/ 2 w 25"/>
                  <a:gd name="T15" fmla="*/ 91 h 101"/>
                  <a:gd name="T16" fmla="*/ 2 w 25"/>
                  <a:gd name="T17" fmla="*/ 9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01">
                    <a:moveTo>
                      <a:pt x="2" y="98"/>
                    </a:moveTo>
                    <a:lnTo>
                      <a:pt x="25" y="101"/>
                    </a:lnTo>
                    <a:lnTo>
                      <a:pt x="25" y="7"/>
                    </a:lnTo>
                    <a:lnTo>
                      <a:pt x="2" y="0"/>
                    </a:lnTo>
                    <a:lnTo>
                      <a:pt x="0" y="7"/>
                    </a:lnTo>
                    <a:lnTo>
                      <a:pt x="19" y="12"/>
                    </a:lnTo>
                    <a:lnTo>
                      <a:pt x="19" y="93"/>
                    </a:lnTo>
                    <a:lnTo>
                      <a:pt x="2" y="91"/>
                    </a:lnTo>
                    <a:lnTo>
                      <a:pt x="2"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79" name="Freeform 974">
                <a:extLst>
                  <a:ext uri="{FF2B5EF4-FFF2-40B4-BE49-F238E27FC236}">
                    <a16:creationId xmlns:a16="http://schemas.microsoft.com/office/drawing/2014/main" id="{8A193D56-FF87-411C-BB8B-68F5778AB16B}"/>
                  </a:ext>
                </a:extLst>
              </p:cNvPr>
              <p:cNvSpPr>
                <a:spLocks/>
              </p:cNvSpPr>
              <p:nvPr/>
            </p:nvSpPr>
            <p:spPr bwMode="auto">
              <a:xfrm>
                <a:off x="507" y="4344"/>
                <a:ext cx="14" cy="53"/>
              </a:xfrm>
              <a:custGeom>
                <a:avLst/>
                <a:gdLst>
                  <a:gd name="T0" fmla="*/ 0 w 25"/>
                  <a:gd name="T1" fmla="*/ 93 h 95"/>
                  <a:gd name="T2" fmla="*/ 25 w 25"/>
                  <a:gd name="T3" fmla="*/ 95 h 95"/>
                  <a:gd name="T4" fmla="*/ 24 w 25"/>
                  <a:gd name="T5" fmla="*/ 2 h 95"/>
                  <a:gd name="T6" fmla="*/ 1 w 25"/>
                  <a:gd name="T7" fmla="*/ 0 h 95"/>
                  <a:gd name="T8" fmla="*/ 1 w 25"/>
                  <a:gd name="T9" fmla="*/ 6 h 95"/>
                  <a:gd name="T10" fmla="*/ 18 w 25"/>
                  <a:gd name="T11" fmla="*/ 8 h 95"/>
                  <a:gd name="T12" fmla="*/ 19 w 25"/>
                  <a:gd name="T13" fmla="*/ 88 h 95"/>
                  <a:gd name="T14" fmla="*/ 1 w 25"/>
                  <a:gd name="T15" fmla="*/ 86 h 95"/>
                  <a:gd name="T16" fmla="*/ 0 w 25"/>
                  <a:gd name="T17"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5">
                    <a:moveTo>
                      <a:pt x="0" y="93"/>
                    </a:moveTo>
                    <a:lnTo>
                      <a:pt x="25" y="95"/>
                    </a:lnTo>
                    <a:lnTo>
                      <a:pt x="24" y="2"/>
                    </a:lnTo>
                    <a:lnTo>
                      <a:pt x="1" y="0"/>
                    </a:lnTo>
                    <a:lnTo>
                      <a:pt x="1" y="6"/>
                    </a:lnTo>
                    <a:lnTo>
                      <a:pt x="18" y="8"/>
                    </a:lnTo>
                    <a:lnTo>
                      <a:pt x="19" y="88"/>
                    </a:lnTo>
                    <a:lnTo>
                      <a:pt x="1" y="86"/>
                    </a:lnTo>
                    <a:lnTo>
                      <a:pt x="0" y="9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0" name="Freeform 975">
                <a:extLst>
                  <a:ext uri="{FF2B5EF4-FFF2-40B4-BE49-F238E27FC236}">
                    <a16:creationId xmlns:a16="http://schemas.microsoft.com/office/drawing/2014/main" id="{76BBBA72-1F90-4359-94A9-BB2A3047F86B}"/>
                  </a:ext>
                </a:extLst>
              </p:cNvPr>
              <p:cNvSpPr>
                <a:spLocks/>
              </p:cNvSpPr>
              <p:nvPr/>
            </p:nvSpPr>
            <p:spPr bwMode="auto">
              <a:xfrm>
                <a:off x="562" y="4351"/>
                <a:ext cx="14" cy="53"/>
              </a:xfrm>
              <a:custGeom>
                <a:avLst/>
                <a:gdLst>
                  <a:gd name="T0" fmla="*/ 2 w 24"/>
                  <a:gd name="T1" fmla="*/ 91 h 94"/>
                  <a:gd name="T2" fmla="*/ 24 w 24"/>
                  <a:gd name="T3" fmla="*/ 94 h 94"/>
                  <a:gd name="T4" fmla="*/ 22 w 24"/>
                  <a:gd name="T5" fmla="*/ 2 h 94"/>
                  <a:gd name="T6" fmla="*/ 1 w 24"/>
                  <a:gd name="T7" fmla="*/ 0 h 94"/>
                  <a:gd name="T8" fmla="*/ 0 w 24"/>
                  <a:gd name="T9" fmla="*/ 6 h 94"/>
                  <a:gd name="T10" fmla="*/ 15 w 24"/>
                  <a:gd name="T11" fmla="*/ 8 h 94"/>
                  <a:gd name="T12" fmla="*/ 17 w 24"/>
                  <a:gd name="T13" fmla="*/ 87 h 94"/>
                  <a:gd name="T14" fmla="*/ 3 w 24"/>
                  <a:gd name="T15" fmla="*/ 85 h 94"/>
                  <a:gd name="T16" fmla="*/ 2 w 24"/>
                  <a:gd name="T17"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4">
                    <a:moveTo>
                      <a:pt x="2" y="91"/>
                    </a:moveTo>
                    <a:lnTo>
                      <a:pt x="24" y="94"/>
                    </a:lnTo>
                    <a:lnTo>
                      <a:pt x="22" y="2"/>
                    </a:lnTo>
                    <a:lnTo>
                      <a:pt x="1" y="0"/>
                    </a:lnTo>
                    <a:lnTo>
                      <a:pt x="0" y="6"/>
                    </a:lnTo>
                    <a:lnTo>
                      <a:pt x="15" y="8"/>
                    </a:lnTo>
                    <a:lnTo>
                      <a:pt x="17" y="87"/>
                    </a:lnTo>
                    <a:lnTo>
                      <a:pt x="3" y="85"/>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1" name="Freeform 976">
                <a:extLst>
                  <a:ext uri="{FF2B5EF4-FFF2-40B4-BE49-F238E27FC236}">
                    <a16:creationId xmlns:a16="http://schemas.microsoft.com/office/drawing/2014/main" id="{4469D901-29B4-48A6-B05E-97FC381660BE}"/>
                  </a:ext>
                </a:extLst>
              </p:cNvPr>
              <p:cNvSpPr>
                <a:spLocks/>
              </p:cNvSpPr>
              <p:nvPr/>
            </p:nvSpPr>
            <p:spPr bwMode="auto">
              <a:xfrm>
                <a:off x="615" y="4359"/>
                <a:ext cx="9" cy="54"/>
              </a:xfrm>
              <a:custGeom>
                <a:avLst/>
                <a:gdLst>
                  <a:gd name="T0" fmla="*/ 1 w 17"/>
                  <a:gd name="T1" fmla="*/ 91 h 94"/>
                  <a:gd name="T2" fmla="*/ 17 w 17"/>
                  <a:gd name="T3" fmla="*/ 94 h 94"/>
                  <a:gd name="T4" fmla="*/ 17 w 17"/>
                  <a:gd name="T5" fmla="*/ 3 h 94"/>
                  <a:gd name="T6" fmla="*/ 1 w 17"/>
                  <a:gd name="T7" fmla="*/ 0 h 94"/>
                  <a:gd name="T8" fmla="*/ 0 w 17"/>
                  <a:gd name="T9" fmla="*/ 7 h 94"/>
                  <a:gd name="T10" fmla="*/ 10 w 17"/>
                  <a:gd name="T11" fmla="*/ 8 h 94"/>
                  <a:gd name="T12" fmla="*/ 10 w 17"/>
                  <a:gd name="T13" fmla="*/ 86 h 94"/>
                  <a:gd name="T14" fmla="*/ 2 w 17"/>
                  <a:gd name="T15" fmla="*/ 84 h 94"/>
                  <a:gd name="T16" fmla="*/ 1 w 17"/>
                  <a:gd name="T17"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4">
                    <a:moveTo>
                      <a:pt x="1" y="91"/>
                    </a:moveTo>
                    <a:lnTo>
                      <a:pt x="17" y="94"/>
                    </a:lnTo>
                    <a:lnTo>
                      <a:pt x="17" y="3"/>
                    </a:lnTo>
                    <a:lnTo>
                      <a:pt x="1" y="0"/>
                    </a:lnTo>
                    <a:lnTo>
                      <a:pt x="0" y="7"/>
                    </a:lnTo>
                    <a:lnTo>
                      <a:pt x="10" y="8"/>
                    </a:lnTo>
                    <a:lnTo>
                      <a:pt x="10" y="86"/>
                    </a:lnTo>
                    <a:lnTo>
                      <a:pt x="2" y="84"/>
                    </a:lnTo>
                    <a:lnTo>
                      <a:pt x="1"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2" name="Freeform 977">
                <a:extLst>
                  <a:ext uri="{FF2B5EF4-FFF2-40B4-BE49-F238E27FC236}">
                    <a16:creationId xmlns:a16="http://schemas.microsoft.com/office/drawing/2014/main" id="{DCE7858D-2E97-41BC-8075-7CA92F4521CF}"/>
                  </a:ext>
                </a:extLst>
              </p:cNvPr>
              <p:cNvSpPr>
                <a:spLocks/>
              </p:cNvSpPr>
              <p:nvPr/>
            </p:nvSpPr>
            <p:spPr bwMode="auto">
              <a:xfrm>
                <a:off x="361" y="4270"/>
                <a:ext cx="17" cy="58"/>
              </a:xfrm>
              <a:custGeom>
                <a:avLst/>
                <a:gdLst>
                  <a:gd name="T0" fmla="*/ 1 w 29"/>
                  <a:gd name="T1" fmla="*/ 96 h 103"/>
                  <a:gd name="T2" fmla="*/ 29 w 29"/>
                  <a:gd name="T3" fmla="*/ 103 h 103"/>
                  <a:gd name="T4" fmla="*/ 28 w 29"/>
                  <a:gd name="T5" fmla="*/ 7 h 103"/>
                  <a:gd name="T6" fmla="*/ 2 w 29"/>
                  <a:gd name="T7" fmla="*/ 0 h 103"/>
                  <a:gd name="T8" fmla="*/ 0 w 29"/>
                  <a:gd name="T9" fmla="*/ 6 h 103"/>
                  <a:gd name="T10" fmla="*/ 22 w 29"/>
                  <a:gd name="T11" fmla="*/ 12 h 103"/>
                  <a:gd name="T12" fmla="*/ 22 w 29"/>
                  <a:gd name="T13" fmla="*/ 94 h 103"/>
                  <a:gd name="T14" fmla="*/ 2 w 29"/>
                  <a:gd name="T15" fmla="*/ 90 h 103"/>
                  <a:gd name="T16" fmla="*/ 1 w 29"/>
                  <a:gd name="T17" fmla="*/ 9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03">
                    <a:moveTo>
                      <a:pt x="1" y="96"/>
                    </a:moveTo>
                    <a:lnTo>
                      <a:pt x="29" y="103"/>
                    </a:lnTo>
                    <a:lnTo>
                      <a:pt x="28" y="7"/>
                    </a:lnTo>
                    <a:lnTo>
                      <a:pt x="2" y="0"/>
                    </a:lnTo>
                    <a:lnTo>
                      <a:pt x="0" y="6"/>
                    </a:lnTo>
                    <a:lnTo>
                      <a:pt x="22" y="12"/>
                    </a:lnTo>
                    <a:lnTo>
                      <a:pt x="22" y="94"/>
                    </a:lnTo>
                    <a:lnTo>
                      <a:pt x="2" y="90"/>
                    </a:lnTo>
                    <a:lnTo>
                      <a:pt x="1"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3" name="Freeform 978">
                <a:extLst>
                  <a:ext uri="{FF2B5EF4-FFF2-40B4-BE49-F238E27FC236}">
                    <a16:creationId xmlns:a16="http://schemas.microsoft.com/office/drawing/2014/main" id="{DF19A412-CA3D-4729-B941-A074807861AF}"/>
                  </a:ext>
                </a:extLst>
              </p:cNvPr>
              <p:cNvSpPr>
                <a:spLocks/>
              </p:cNvSpPr>
              <p:nvPr/>
            </p:nvSpPr>
            <p:spPr bwMode="auto">
              <a:xfrm>
                <a:off x="421" y="4279"/>
                <a:ext cx="15" cy="57"/>
              </a:xfrm>
              <a:custGeom>
                <a:avLst/>
                <a:gdLst>
                  <a:gd name="T0" fmla="*/ 2 w 26"/>
                  <a:gd name="T1" fmla="*/ 97 h 101"/>
                  <a:gd name="T2" fmla="*/ 26 w 26"/>
                  <a:gd name="T3" fmla="*/ 101 h 101"/>
                  <a:gd name="T4" fmla="*/ 23 w 26"/>
                  <a:gd name="T5" fmla="*/ 5 h 101"/>
                  <a:gd name="T6" fmla="*/ 2 w 26"/>
                  <a:gd name="T7" fmla="*/ 0 h 101"/>
                  <a:gd name="T8" fmla="*/ 0 w 26"/>
                  <a:gd name="T9" fmla="*/ 6 h 101"/>
                  <a:gd name="T10" fmla="*/ 17 w 26"/>
                  <a:gd name="T11" fmla="*/ 11 h 101"/>
                  <a:gd name="T12" fmla="*/ 19 w 26"/>
                  <a:gd name="T13" fmla="*/ 93 h 101"/>
                  <a:gd name="T14" fmla="*/ 3 w 26"/>
                  <a:gd name="T15" fmla="*/ 90 h 101"/>
                  <a:gd name="T16" fmla="*/ 2 w 26"/>
                  <a:gd name="T17" fmla="*/ 9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1">
                    <a:moveTo>
                      <a:pt x="2" y="97"/>
                    </a:moveTo>
                    <a:lnTo>
                      <a:pt x="26" y="101"/>
                    </a:lnTo>
                    <a:lnTo>
                      <a:pt x="23" y="5"/>
                    </a:lnTo>
                    <a:lnTo>
                      <a:pt x="2" y="0"/>
                    </a:lnTo>
                    <a:lnTo>
                      <a:pt x="0" y="6"/>
                    </a:lnTo>
                    <a:lnTo>
                      <a:pt x="17" y="11"/>
                    </a:lnTo>
                    <a:lnTo>
                      <a:pt x="19" y="93"/>
                    </a:lnTo>
                    <a:lnTo>
                      <a:pt x="3" y="90"/>
                    </a:lnTo>
                    <a:lnTo>
                      <a:pt x="2"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4" name="Freeform 979">
                <a:extLst>
                  <a:ext uri="{FF2B5EF4-FFF2-40B4-BE49-F238E27FC236}">
                    <a16:creationId xmlns:a16="http://schemas.microsoft.com/office/drawing/2014/main" id="{66C04B83-290B-4815-9C00-0416A799BE5B}"/>
                  </a:ext>
                </a:extLst>
              </p:cNvPr>
              <p:cNvSpPr>
                <a:spLocks/>
              </p:cNvSpPr>
              <p:nvPr/>
            </p:nvSpPr>
            <p:spPr bwMode="auto">
              <a:xfrm>
                <a:off x="479" y="4287"/>
                <a:ext cx="14" cy="57"/>
              </a:xfrm>
              <a:custGeom>
                <a:avLst/>
                <a:gdLst>
                  <a:gd name="T0" fmla="*/ 0 w 25"/>
                  <a:gd name="T1" fmla="*/ 96 h 100"/>
                  <a:gd name="T2" fmla="*/ 24 w 25"/>
                  <a:gd name="T3" fmla="*/ 100 h 100"/>
                  <a:gd name="T4" fmla="*/ 25 w 25"/>
                  <a:gd name="T5" fmla="*/ 3 h 100"/>
                  <a:gd name="T6" fmla="*/ 2 w 25"/>
                  <a:gd name="T7" fmla="*/ 0 h 100"/>
                  <a:gd name="T8" fmla="*/ 1 w 25"/>
                  <a:gd name="T9" fmla="*/ 7 h 100"/>
                  <a:gd name="T10" fmla="*/ 18 w 25"/>
                  <a:gd name="T11" fmla="*/ 9 h 100"/>
                  <a:gd name="T12" fmla="*/ 18 w 25"/>
                  <a:gd name="T13" fmla="*/ 92 h 100"/>
                  <a:gd name="T14" fmla="*/ 2 w 25"/>
                  <a:gd name="T15" fmla="*/ 89 h 100"/>
                  <a:gd name="T16" fmla="*/ 0 w 25"/>
                  <a:gd name="T17"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00">
                    <a:moveTo>
                      <a:pt x="0" y="96"/>
                    </a:moveTo>
                    <a:lnTo>
                      <a:pt x="24" y="100"/>
                    </a:lnTo>
                    <a:lnTo>
                      <a:pt x="25" y="3"/>
                    </a:lnTo>
                    <a:lnTo>
                      <a:pt x="2" y="0"/>
                    </a:lnTo>
                    <a:lnTo>
                      <a:pt x="1" y="7"/>
                    </a:lnTo>
                    <a:lnTo>
                      <a:pt x="18" y="9"/>
                    </a:lnTo>
                    <a:lnTo>
                      <a:pt x="18" y="92"/>
                    </a:lnTo>
                    <a:lnTo>
                      <a:pt x="2" y="89"/>
                    </a:lnTo>
                    <a:lnTo>
                      <a:pt x="0" y="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5" name="Freeform 980">
                <a:extLst>
                  <a:ext uri="{FF2B5EF4-FFF2-40B4-BE49-F238E27FC236}">
                    <a16:creationId xmlns:a16="http://schemas.microsoft.com/office/drawing/2014/main" id="{EE0B0D7E-60E3-41CF-B147-9E4DB9FFF192}"/>
                  </a:ext>
                </a:extLst>
              </p:cNvPr>
              <p:cNvSpPr>
                <a:spLocks/>
              </p:cNvSpPr>
              <p:nvPr/>
            </p:nvSpPr>
            <p:spPr bwMode="auto">
              <a:xfrm>
                <a:off x="535" y="4296"/>
                <a:ext cx="14" cy="56"/>
              </a:xfrm>
              <a:custGeom>
                <a:avLst/>
                <a:gdLst>
                  <a:gd name="T0" fmla="*/ 0 w 24"/>
                  <a:gd name="T1" fmla="*/ 94 h 98"/>
                  <a:gd name="T2" fmla="*/ 24 w 24"/>
                  <a:gd name="T3" fmla="*/ 98 h 98"/>
                  <a:gd name="T4" fmla="*/ 23 w 24"/>
                  <a:gd name="T5" fmla="*/ 4 h 98"/>
                  <a:gd name="T6" fmla="*/ 1 w 24"/>
                  <a:gd name="T7" fmla="*/ 0 h 98"/>
                  <a:gd name="T8" fmla="*/ 0 w 24"/>
                  <a:gd name="T9" fmla="*/ 6 h 98"/>
                  <a:gd name="T10" fmla="*/ 16 w 24"/>
                  <a:gd name="T11" fmla="*/ 9 h 98"/>
                  <a:gd name="T12" fmla="*/ 17 w 24"/>
                  <a:gd name="T13" fmla="*/ 90 h 98"/>
                  <a:gd name="T14" fmla="*/ 1 w 24"/>
                  <a:gd name="T15" fmla="*/ 87 h 98"/>
                  <a:gd name="T16" fmla="*/ 0 w 24"/>
                  <a:gd name="T17" fmla="*/ 9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8">
                    <a:moveTo>
                      <a:pt x="0" y="94"/>
                    </a:moveTo>
                    <a:lnTo>
                      <a:pt x="24" y="98"/>
                    </a:lnTo>
                    <a:lnTo>
                      <a:pt x="23" y="4"/>
                    </a:lnTo>
                    <a:lnTo>
                      <a:pt x="1" y="0"/>
                    </a:lnTo>
                    <a:lnTo>
                      <a:pt x="0" y="6"/>
                    </a:lnTo>
                    <a:lnTo>
                      <a:pt x="16" y="9"/>
                    </a:lnTo>
                    <a:lnTo>
                      <a:pt x="17" y="90"/>
                    </a:lnTo>
                    <a:lnTo>
                      <a:pt x="1" y="87"/>
                    </a:lnTo>
                    <a:lnTo>
                      <a:pt x="0"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6" name="Freeform 981">
                <a:extLst>
                  <a:ext uri="{FF2B5EF4-FFF2-40B4-BE49-F238E27FC236}">
                    <a16:creationId xmlns:a16="http://schemas.microsoft.com/office/drawing/2014/main" id="{4D4B38E0-3799-46E2-801B-4676D0BE0A4A}"/>
                  </a:ext>
                </a:extLst>
              </p:cNvPr>
              <p:cNvSpPr>
                <a:spLocks/>
              </p:cNvSpPr>
              <p:nvPr/>
            </p:nvSpPr>
            <p:spPr bwMode="auto">
              <a:xfrm>
                <a:off x="589" y="4306"/>
                <a:ext cx="11" cy="52"/>
              </a:xfrm>
              <a:custGeom>
                <a:avLst/>
                <a:gdLst>
                  <a:gd name="T0" fmla="*/ 2 w 19"/>
                  <a:gd name="T1" fmla="*/ 91 h 92"/>
                  <a:gd name="T2" fmla="*/ 19 w 19"/>
                  <a:gd name="T3" fmla="*/ 92 h 92"/>
                  <a:gd name="T4" fmla="*/ 17 w 19"/>
                  <a:gd name="T5" fmla="*/ 5 h 92"/>
                  <a:gd name="T6" fmla="*/ 2 w 19"/>
                  <a:gd name="T7" fmla="*/ 0 h 92"/>
                  <a:gd name="T8" fmla="*/ 0 w 19"/>
                  <a:gd name="T9" fmla="*/ 7 h 92"/>
                  <a:gd name="T10" fmla="*/ 11 w 19"/>
                  <a:gd name="T11" fmla="*/ 10 h 92"/>
                  <a:gd name="T12" fmla="*/ 12 w 19"/>
                  <a:gd name="T13" fmla="*/ 85 h 92"/>
                  <a:gd name="T14" fmla="*/ 2 w 19"/>
                  <a:gd name="T15" fmla="*/ 84 h 92"/>
                  <a:gd name="T16" fmla="*/ 2 w 19"/>
                  <a:gd name="T17" fmla="*/ 9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2">
                    <a:moveTo>
                      <a:pt x="2" y="91"/>
                    </a:moveTo>
                    <a:lnTo>
                      <a:pt x="19" y="92"/>
                    </a:lnTo>
                    <a:lnTo>
                      <a:pt x="17" y="5"/>
                    </a:lnTo>
                    <a:lnTo>
                      <a:pt x="2" y="0"/>
                    </a:lnTo>
                    <a:lnTo>
                      <a:pt x="0" y="7"/>
                    </a:lnTo>
                    <a:lnTo>
                      <a:pt x="11" y="10"/>
                    </a:lnTo>
                    <a:lnTo>
                      <a:pt x="12" y="85"/>
                    </a:lnTo>
                    <a:lnTo>
                      <a:pt x="2" y="84"/>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7" name="Freeform 982">
                <a:extLst>
                  <a:ext uri="{FF2B5EF4-FFF2-40B4-BE49-F238E27FC236}">
                    <a16:creationId xmlns:a16="http://schemas.microsoft.com/office/drawing/2014/main" id="{0F50600D-73C3-4EE9-BF12-B0C8B8CBE423}"/>
                  </a:ext>
                </a:extLst>
              </p:cNvPr>
              <p:cNvSpPr>
                <a:spLocks/>
              </p:cNvSpPr>
              <p:nvPr/>
            </p:nvSpPr>
            <p:spPr bwMode="auto">
              <a:xfrm>
                <a:off x="391" y="4223"/>
                <a:ext cx="15" cy="57"/>
              </a:xfrm>
              <a:custGeom>
                <a:avLst/>
                <a:gdLst>
                  <a:gd name="T0" fmla="*/ 0 w 27"/>
                  <a:gd name="T1" fmla="*/ 93 h 100"/>
                  <a:gd name="T2" fmla="*/ 27 w 27"/>
                  <a:gd name="T3" fmla="*/ 100 h 100"/>
                  <a:gd name="T4" fmla="*/ 27 w 27"/>
                  <a:gd name="T5" fmla="*/ 6 h 100"/>
                  <a:gd name="T6" fmla="*/ 1 w 27"/>
                  <a:gd name="T7" fmla="*/ 0 h 100"/>
                  <a:gd name="T8" fmla="*/ 0 w 27"/>
                  <a:gd name="T9" fmla="*/ 6 h 100"/>
                  <a:gd name="T10" fmla="*/ 20 w 27"/>
                  <a:gd name="T11" fmla="*/ 11 h 100"/>
                  <a:gd name="T12" fmla="*/ 20 w 27"/>
                  <a:gd name="T13" fmla="*/ 91 h 100"/>
                  <a:gd name="T14" fmla="*/ 2 w 27"/>
                  <a:gd name="T15" fmla="*/ 86 h 100"/>
                  <a:gd name="T16" fmla="*/ 0 w 27"/>
                  <a:gd name="T17" fmla="*/ 9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0" y="93"/>
                    </a:moveTo>
                    <a:lnTo>
                      <a:pt x="27" y="100"/>
                    </a:lnTo>
                    <a:lnTo>
                      <a:pt x="27" y="6"/>
                    </a:lnTo>
                    <a:lnTo>
                      <a:pt x="1" y="0"/>
                    </a:lnTo>
                    <a:lnTo>
                      <a:pt x="0" y="6"/>
                    </a:lnTo>
                    <a:lnTo>
                      <a:pt x="20" y="11"/>
                    </a:lnTo>
                    <a:lnTo>
                      <a:pt x="20" y="91"/>
                    </a:lnTo>
                    <a:lnTo>
                      <a:pt x="2" y="86"/>
                    </a:lnTo>
                    <a:lnTo>
                      <a:pt x="0" y="9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8" name="Freeform 983">
                <a:extLst>
                  <a:ext uri="{FF2B5EF4-FFF2-40B4-BE49-F238E27FC236}">
                    <a16:creationId xmlns:a16="http://schemas.microsoft.com/office/drawing/2014/main" id="{B5A01999-9777-4466-A74A-31585F07C428}"/>
                  </a:ext>
                </a:extLst>
              </p:cNvPr>
              <p:cNvSpPr>
                <a:spLocks/>
              </p:cNvSpPr>
              <p:nvPr/>
            </p:nvSpPr>
            <p:spPr bwMode="auto">
              <a:xfrm>
                <a:off x="449" y="4235"/>
                <a:ext cx="14" cy="55"/>
              </a:xfrm>
              <a:custGeom>
                <a:avLst/>
                <a:gdLst>
                  <a:gd name="T0" fmla="*/ 2 w 26"/>
                  <a:gd name="T1" fmla="*/ 94 h 98"/>
                  <a:gd name="T2" fmla="*/ 26 w 26"/>
                  <a:gd name="T3" fmla="*/ 98 h 98"/>
                  <a:gd name="T4" fmla="*/ 26 w 26"/>
                  <a:gd name="T5" fmla="*/ 7 h 98"/>
                  <a:gd name="T6" fmla="*/ 2 w 26"/>
                  <a:gd name="T7" fmla="*/ 0 h 98"/>
                  <a:gd name="T8" fmla="*/ 0 w 26"/>
                  <a:gd name="T9" fmla="*/ 6 h 98"/>
                  <a:gd name="T10" fmla="*/ 19 w 26"/>
                  <a:gd name="T11" fmla="*/ 12 h 98"/>
                  <a:gd name="T12" fmla="*/ 19 w 26"/>
                  <a:gd name="T13" fmla="*/ 90 h 98"/>
                  <a:gd name="T14" fmla="*/ 3 w 26"/>
                  <a:gd name="T15" fmla="*/ 88 h 98"/>
                  <a:gd name="T16" fmla="*/ 2 w 26"/>
                  <a:gd name="T17" fmla="*/ 9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98">
                    <a:moveTo>
                      <a:pt x="2" y="94"/>
                    </a:moveTo>
                    <a:lnTo>
                      <a:pt x="26" y="98"/>
                    </a:lnTo>
                    <a:lnTo>
                      <a:pt x="26" y="7"/>
                    </a:lnTo>
                    <a:lnTo>
                      <a:pt x="2" y="0"/>
                    </a:lnTo>
                    <a:lnTo>
                      <a:pt x="0" y="6"/>
                    </a:lnTo>
                    <a:lnTo>
                      <a:pt x="19" y="12"/>
                    </a:lnTo>
                    <a:lnTo>
                      <a:pt x="19" y="90"/>
                    </a:lnTo>
                    <a:lnTo>
                      <a:pt x="3" y="88"/>
                    </a:lnTo>
                    <a:lnTo>
                      <a:pt x="2"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89" name="Freeform 984">
                <a:extLst>
                  <a:ext uri="{FF2B5EF4-FFF2-40B4-BE49-F238E27FC236}">
                    <a16:creationId xmlns:a16="http://schemas.microsoft.com/office/drawing/2014/main" id="{60DC0235-EE81-4A8C-8BE0-C222BDB2EF22}"/>
                  </a:ext>
                </a:extLst>
              </p:cNvPr>
              <p:cNvSpPr>
                <a:spLocks/>
              </p:cNvSpPr>
              <p:nvPr/>
            </p:nvSpPr>
            <p:spPr bwMode="auto">
              <a:xfrm>
                <a:off x="504" y="4244"/>
                <a:ext cx="16" cy="54"/>
              </a:xfrm>
              <a:custGeom>
                <a:avLst/>
                <a:gdLst>
                  <a:gd name="T0" fmla="*/ 2 w 27"/>
                  <a:gd name="T1" fmla="*/ 90 h 96"/>
                  <a:gd name="T2" fmla="*/ 25 w 27"/>
                  <a:gd name="T3" fmla="*/ 96 h 96"/>
                  <a:gd name="T4" fmla="*/ 27 w 27"/>
                  <a:gd name="T5" fmla="*/ 4 h 96"/>
                  <a:gd name="T6" fmla="*/ 1 w 27"/>
                  <a:gd name="T7" fmla="*/ 0 h 96"/>
                  <a:gd name="T8" fmla="*/ 0 w 27"/>
                  <a:gd name="T9" fmla="*/ 7 h 96"/>
                  <a:gd name="T10" fmla="*/ 20 w 27"/>
                  <a:gd name="T11" fmla="*/ 10 h 96"/>
                  <a:gd name="T12" fmla="*/ 18 w 27"/>
                  <a:gd name="T13" fmla="*/ 87 h 96"/>
                  <a:gd name="T14" fmla="*/ 4 w 27"/>
                  <a:gd name="T15" fmla="*/ 83 h 96"/>
                  <a:gd name="T16" fmla="*/ 2 w 27"/>
                  <a:gd name="T17"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6">
                    <a:moveTo>
                      <a:pt x="2" y="90"/>
                    </a:moveTo>
                    <a:lnTo>
                      <a:pt x="25" y="96"/>
                    </a:lnTo>
                    <a:lnTo>
                      <a:pt x="27" y="4"/>
                    </a:lnTo>
                    <a:lnTo>
                      <a:pt x="1" y="0"/>
                    </a:lnTo>
                    <a:lnTo>
                      <a:pt x="0" y="7"/>
                    </a:lnTo>
                    <a:lnTo>
                      <a:pt x="20" y="10"/>
                    </a:lnTo>
                    <a:lnTo>
                      <a:pt x="18" y="87"/>
                    </a:lnTo>
                    <a:lnTo>
                      <a:pt x="4" y="83"/>
                    </a:lnTo>
                    <a:lnTo>
                      <a:pt x="2" y="9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0" name="Freeform 985">
                <a:extLst>
                  <a:ext uri="{FF2B5EF4-FFF2-40B4-BE49-F238E27FC236}">
                    <a16:creationId xmlns:a16="http://schemas.microsoft.com/office/drawing/2014/main" id="{E33090AF-F6EC-4426-918C-12E7CF9CC2B2}"/>
                  </a:ext>
                </a:extLst>
              </p:cNvPr>
              <p:cNvSpPr>
                <a:spLocks/>
              </p:cNvSpPr>
              <p:nvPr/>
            </p:nvSpPr>
            <p:spPr bwMode="auto">
              <a:xfrm>
                <a:off x="562" y="4254"/>
                <a:ext cx="11" cy="52"/>
              </a:xfrm>
              <a:custGeom>
                <a:avLst/>
                <a:gdLst>
                  <a:gd name="T0" fmla="*/ 1 w 21"/>
                  <a:gd name="T1" fmla="*/ 88 h 91"/>
                  <a:gd name="T2" fmla="*/ 21 w 21"/>
                  <a:gd name="T3" fmla="*/ 91 h 91"/>
                  <a:gd name="T4" fmla="*/ 20 w 21"/>
                  <a:gd name="T5" fmla="*/ 3 h 91"/>
                  <a:gd name="T6" fmla="*/ 1 w 21"/>
                  <a:gd name="T7" fmla="*/ 0 h 91"/>
                  <a:gd name="T8" fmla="*/ 0 w 21"/>
                  <a:gd name="T9" fmla="*/ 7 h 91"/>
                  <a:gd name="T10" fmla="*/ 14 w 21"/>
                  <a:gd name="T11" fmla="*/ 9 h 91"/>
                  <a:gd name="T12" fmla="*/ 14 w 21"/>
                  <a:gd name="T13" fmla="*/ 84 h 91"/>
                  <a:gd name="T14" fmla="*/ 2 w 21"/>
                  <a:gd name="T15" fmla="*/ 82 h 91"/>
                  <a:gd name="T16" fmla="*/ 1 w 21"/>
                  <a:gd name="T17" fmla="*/ 8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1">
                    <a:moveTo>
                      <a:pt x="1" y="88"/>
                    </a:moveTo>
                    <a:lnTo>
                      <a:pt x="21" y="91"/>
                    </a:lnTo>
                    <a:lnTo>
                      <a:pt x="20" y="3"/>
                    </a:lnTo>
                    <a:lnTo>
                      <a:pt x="1" y="0"/>
                    </a:lnTo>
                    <a:lnTo>
                      <a:pt x="0" y="7"/>
                    </a:lnTo>
                    <a:lnTo>
                      <a:pt x="14" y="9"/>
                    </a:lnTo>
                    <a:lnTo>
                      <a:pt x="14" y="84"/>
                    </a:lnTo>
                    <a:lnTo>
                      <a:pt x="2" y="82"/>
                    </a:lnTo>
                    <a:lnTo>
                      <a:pt x="1" y="8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1" name="Freeform 986">
                <a:extLst>
                  <a:ext uri="{FF2B5EF4-FFF2-40B4-BE49-F238E27FC236}">
                    <a16:creationId xmlns:a16="http://schemas.microsoft.com/office/drawing/2014/main" id="{F719AF86-3FEF-480E-BDE9-BF8B69CC8461}"/>
                  </a:ext>
                </a:extLst>
              </p:cNvPr>
              <p:cNvSpPr>
                <a:spLocks/>
              </p:cNvSpPr>
              <p:nvPr/>
            </p:nvSpPr>
            <p:spPr bwMode="auto">
              <a:xfrm>
                <a:off x="614" y="4264"/>
                <a:ext cx="9" cy="51"/>
              </a:xfrm>
              <a:custGeom>
                <a:avLst/>
                <a:gdLst>
                  <a:gd name="T0" fmla="*/ 2 w 15"/>
                  <a:gd name="T1" fmla="*/ 88 h 90"/>
                  <a:gd name="T2" fmla="*/ 11 w 15"/>
                  <a:gd name="T3" fmla="*/ 89 h 90"/>
                  <a:gd name="T4" fmla="*/ 15 w 15"/>
                  <a:gd name="T5" fmla="*/ 90 h 90"/>
                  <a:gd name="T6" fmla="*/ 14 w 15"/>
                  <a:gd name="T7" fmla="*/ 3 h 90"/>
                  <a:gd name="T8" fmla="*/ 2 w 15"/>
                  <a:gd name="T9" fmla="*/ 0 h 90"/>
                  <a:gd name="T10" fmla="*/ 0 w 15"/>
                  <a:gd name="T11" fmla="*/ 6 h 90"/>
                  <a:gd name="T12" fmla="*/ 8 w 15"/>
                  <a:gd name="T13" fmla="*/ 8 h 90"/>
                  <a:gd name="T14" fmla="*/ 8 w 15"/>
                  <a:gd name="T15" fmla="*/ 82 h 90"/>
                  <a:gd name="T16" fmla="*/ 3 w 15"/>
                  <a:gd name="T17" fmla="*/ 82 h 90"/>
                  <a:gd name="T18" fmla="*/ 2 w 15"/>
                  <a:gd name="T19" fmla="*/ 8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90">
                    <a:moveTo>
                      <a:pt x="2" y="88"/>
                    </a:moveTo>
                    <a:lnTo>
                      <a:pt x="11" y="89"/>
                    </a:lnTo>
                    <a:lnTo>
                      <a:pt x="15" y="90"/>
                    </a:lnTo>
                    <a:lnTo>
                      <a:pt x="14" y="3"/>
                    </a:lnTo>
                    <a:lnTo>
                      <a:pt x="2" y="0"/>
                    </a:lnTo>
                    <a:lnTo>
                      <a:pt x="0" y="6"/>
                    </a:lnTo>
                    <a:lnTo>
                      <a:pt x="8" y="8"/>
                    </a:lnTo>
                    <a:lnTo>
                      <a:pt x="8" y="82"/>
                    </a:lnTo>
                    <a:lnTo>
                      <a:pt x="3" y="82"/>
                    </a:lnTo>
                    <a:lnTo>
                      <a:pt x="2" y="8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2" name="Freeform 987">
                <a:extLst>
                  <a:ext uri="{FF2B5EF4-FFF2-40B4-BE49-F238E27FC236}">
                    <a16:creationId xmlns:a16="http://schemas.microsoft.com/office/drawing/2014/main" id="{A94FC465-A4F8-46F0-843F-92DF6824C075}"/>
                  </a:ext>
                </a:extLst>
              </p:cNvPr>
              <p:cNvSpPr>
                <a:spLocks/>
              </p:cNvSpPr>
              <p:nvPr/>
            </p:nvSpPr>
            <p:spPr bwMode="auto">
              <a:xfrm>
                <a:off x="360" y="4168"/>
                <a:ext cx="16" cy="57"/>
              </a:xfrm>
              <a:custGeom>
                <a:avLst/>
                <a:gdLst>
                  <a:gd name="T0" fmla="*/ 1 w 28"/>
                  <a:gd name="T1" fmla="*/ 92 h 101"/>
                  <a:gd name="T2" fmla="*/ 27 w 28"/>
                  <a:gd name="T3" fmla="*/ 101 h 101"/>
                  <a:gd name="T4" fmla="*/ 28 w 28"/>
                  <a:gd name="T5" fmla="*/ 8 h 101"/>
                  <a:gd name="T6" fmla="*/ 1 w 28"/>
                  <a:gd name="T7" fmla="*/ 0 h 101"/>
                  <a:gd name="T8" fmla="*/ 0 w 28"/>
                  <a:gd name="T9" fmla="*/ 6 h 101"/>
                  <a:gd name="T10" fmla="*/ 21 w 28"/>
                  <a:gd name="T11" fmla="*/ 13 h 101"/>
                  <a:gd name="T12" fmla="*/ 21 w 28"/>
                  <a:gd name="T13" fmla="*/ 92 h 101"/>
                  <a:gd name="T14" fmla="*/ 3 w 28"/>
                  <a:gd name="T15" fmla="*/ 86 h 101"/>
                  <a:gd name="T16" fmla="*/ 1 w 28"/>
                  <a:gd name="T17" fmla="*/ 9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01">
                    <a:moveTo>
                      <a:pt x="1" y="92"/>
                    </a:moveTo>
                    <a:lnTo>
                      <a:pt x="27" y="101"/>
                    </a:lnTo>
                    <a:lnTo>
                      <a:pt x="28" y="8"/>
                    </a:lnTo>
                    <a:lnTo>
                      <a:pt x="1" y="0"/>
                    </a:lnTo>
                    <a:lnTo>
                      <a:pt x="0" y="6"/>
                    </a:lnTo>
                    <a:lnTo>
                      <a:pt x="21" y="13"/>
                    </a:lnTo>
                    <a:lnTo>
                      <a:pt x="21" y="92"/>
                    </a:lnTo>
                    <a:lnTo>
                      <a:pt x="3" y="86"/>
                    </a:lnTo>
                    <a:lnTo>
                      <a:pt x="1" y="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3" name="Freeform 988">
                <a:extLst>
                  <a:ext uri="{FF2B5EF4-FFF2-40B4-BE49-F238E27FC236}">
                    <a16:creationId xmlns:a16="http://schemas.microsoft.com/office/drawing/2014/main" id="{AB6A485C-5A8E-4DA7-89A5-A065E050C74D}"/>
                  </a:ext>
                </a:extLst>
              </p:cNvPr>
              <p:cNvSpPr>
                <a:spLocks/>
              </p:cNvSpPr>
              <p:nvPr/>
            </p:nvSpPr>
            <p:spPr bwMode="auto">
              <a:xfrm>
                <a:off x="420" y="4180"/>
                <a:ext cx="16" cy="55"/>
              </a:xfrm>
              <a:custGeom>
                <a:avLst/>
                <a:gdLst>
                  <a:gd name="T0" fmla="*/ 0 w 27"/>
                  <a:gd name="T1" fmla="*/ 91 h 96"/>
                  <a:gd name="T2" fmla="*/ 27 w 27"/>
                  <a:gd name="T3" fmla="*/ 96 h 96"/>
                  <a:gd name="T4" fmla="*/ 25 w 27"/>
                  <a:gd name="T5" fmla="*/ 4 h 96"/>
                  <a:gd name="T6" fmla="*/ 1 w 27"/>
                  <a:gd name="T7" fmla="*/ 0 h 96"/>
                  <a:gd name="T8" fmla="*/ 0 w 27"/>
                  <a:gd name="T9" fmla="*/ 6 h 96"/>
                  <a:gd name="T10" fmla="*/ 19 w 27"/>
                  <a:gd name="T11" fmla="*/ 10 h 96"/>
                  <a:gd name="T12" fmla="*/ 20 w 27"/>
                  <a:gd name="T13" fmla="*/ 88 h 96"/>
                  <a:gd name="T14" fmla="*/ 1 w 27"/>
                  <a:gd name="T15" fmla="*/ 84 h 96"/>
                  <a:gd name="T16" fmla="*/ 0 w 27"/>
                  <a:gd name="T17"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96">
                    <a:moveTo>
                      <a:pt x="0" y="91"/>
                    </a:moveTo>
                    <a:lnTo>
                      <a:pt x="27" y="96"/>
                    </a:lnTo>
                    <a:lnTo>
                      <a:pt x="25" y="4"/>
                    </a:lnTo>
                    <a:lnTo>
                      <a:pt x="1" y="0"/>
                    </a:lnTo>
                    <a:lnTo>
                      <a:pt x="0" y="6"/>
                    </a:lnTo>
                    <a:lnTo>
                      <a:pt x="19" y="10"/>
                    </a:lnTo>
                    <a:lnTo>
                      <a:pt x="20" y="88"/>
                    </a:lnTo>
                    <a:lnTo>
                      <a:pt x="1" y="84"/>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4" name="Freeform 989">
                <a:extLst>
                  <a:ext uri="{FF2B5EF4-FFF2-40B4-BE49-F238E27FC236}">
                    <a16:creationId xmlns:a16="http://schemas.microsoft.com/office/drawing/2014/main" id="{44F1C9AA-BD27-462F-A750-36CAC8985903}"/>
                  </a:ext>
                </a:extLst>
              </p:cNvPr>
              <p:cNvSpPr>
                <a:spLocks/>
              </p:cNvSpPr>
              <p:nvPr/>
            </p:nvSpPr>
            <p:spPr bwMode="auto">
              <a:xfrm>
                <a:off x="477" y="4189"/>
                <a:ext cx="14" cy="56"/>
              </a:xfrm>
              <a:custGeom>
                <a:avLst/>
                <a:gdLst>
                  <a:gd name="T0" fmla="*/ 1 w 25"/>
                  <a:gd name="T1" fmla="*/ 94 h 99"/>
                  <a:gd name="T2" fmla="*/ 25 w 25"/>
                  <a:gd name="T3" fmla="*/ 99 h 99"/>
                  <a:gd name="T4" fmla="*/ 24 w 25"/>
                  <a:gd name="T5" fmla="*/ 7 h 99"/>
                  <a:gd name="T6" fmla="*/ 2 w 25"/>
                  <a:gd name="T7" fmla="*/ 0 h 99"/>
                  <a:gd name="T8" fmla="*/ 0 w 25"/>
                  <a:gd name="T9" fmla="*/ 7 h 99"/>
                  <a:gd name="T10" fmla="*/ 18 w 25"/>
                  <a:gd name="T11" fmla="*/ 12 h 99"/>
                  <a:gd name="T12" fmla="*/ 19 w 25"/>
                  <a:gd name="T13" fmla="*/ 91 h 99"/>
                  <a:gd name="T14" fmla="*/ 2 w 25"/>
                  <a:gd name="T15" fmla="*/ 88 h 99"/>
                  <a:gd name="T16" fmla="*/ 1 w 25"/>
                  <a:gd name="T17" fmla="*/ 9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99">
                    <a:moveTo>
                      <a:pt x="1" y="94"/>
                    </a:moveTo>
                    <a:lnTo>
                      <a:pt x="25" y="99"/>
                    </a:lnTo>
                    <a:lnTo>
                      <a:pt x="24" y="7"/>
                    </a:lnTo>
                    <a:lnTo>
                      <a:pt x="2" y="0"/>
                    </a:lnTo>
                    <a:lnTo>
                      <a:pt x="0" y="7"/>
                    </a:lnTo>
                    <a:lnTo>
                      <a:pt x="18" y="12"/>
                    </a:lnTo>
                    <a:lnTo>
                      <a:pt x="19" y="91"/>
                    </a:lnTo>
                    <a:lnTo>
                      <a:pt x="2" y="88"/>
                    </a:lnTo>
                    <a:lnTo>
                      <a:pt x="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5" name="Freeform 990">
                <a:extLst>
                  <a:ext uri="{FF2B5EF4-FFF2-40B4-BE49-F238E27FC236}">
                    <a16:creationId xmlns:a16="http://schemas.microsoft.com/office/drawing/2014/main" id="{87A90D64-10A3-4AB4-BAB2-5DFF19805CBA}"/>
                  </a:ext>
                </a:extLst>
              </p:cNvPr>
              <p:cNvSpPr>
                <a:spLocks/>
              </p:cNvSpPr>
              <p:nvPr/>
            </p:nvSpPr>
            <p:spPr bwMode="auto">
              <a:xfrm>
                <a:off x="534" y="4199"/>
                <a:ext cx="13" cy="55"/>
              </a:xfrm>
              <a:custGeom>
                <a:avLst/>
                <a:gdLst>
                  <a:gd name="T0" fmla="*/ 1 w 24"/>
                  <a:gd name="T1" fmla="*/ 92 h 96"/>
                  <a:gd name="T2" fmla="*/ 24 w 24"/>
                  <a:gd name="T3" fmla="*/ 96 h 96"/>
                  <a:gd name="T4" fmla="*/ 22 w 24"/>
                  <a:gd name="T5" fmla="*/ 4 h 96"/>
                  <a:gd name="T6" fmla="*/ 1 w 24"/>
                  <a:gd name="T7" fmla="*/ 0 h 96"/>
                  <a:gd name="T8" fmla="*/ 0 w 24"/>
                  <a:gd name="T9" fmla="*/ 7 h 96"/>
                  <a:gd name="T10" fmla="*/ 15 w 24"/>
                  <a:gd name="T11" fmla="*/ 10 h 96"/>
                  <a:gd name="T12" fmla="*/ 17 w 24"/>
                  <a:gd name="T13" fmla="*/ 88 h 96"/>
                  <a:gd name="T14" fmla="*/ 2 w 24"/>
                  <a:gd name="T15" fmla="*/ 86 h 96"/>
                  <a:gd name="T16" fmla="*/ 1 w 24"/>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6">
                    <a:moveTo>
                      <a:pt x="1" y="92"/>
                    </a:moveTo>
                    <a:lnTo>
                      <a:pt x="24" y="96"/>
                    </a:lnTo>
                    <a:lnTo>
                      <a:pt x="22" y="4"/>
                    </a:lnTo>
                    <a:lnTo>
                      <a:pt x="1" y="0"/>
                    </a:lnTo>
                    <a:lnTo>
                      <a:pt x="0" y="7"/>
                    </a:lnTo>
                    <a:lnTo>
                      <a:pt x="15" y="10"/>
                    </a:lnTo>
                    <a:lnTo>
                      <a:pt x="17" y="88"/>
                    </a:lnTo>
                    <a:lnTo>
                      <a:pt x="2" y="86"/>
                    </a:lnTo>
                    <a:lnTo>
                      <a:pt x="1" y="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6" name="Freeform 991">
                <a:extLst>
                  <a:ext uri="{FF2B5EF4-FFF2-40B4-BE49-F238E27FC236}">
                    <a16:creationId xmlns:a16="http://schemas.microsoft.com/office/drawing/2014/main" id="{0C76E54E-739E-4C4E-9E0A-410CACBF39BA}"/>
                  </a:ext>
                </a:extLst>
              </p:cNvPr>
              <p:cNvSpPr>
                <a:spLocks/>
              </p:cNvSpPr>
              <p:nvPr/>
            </p:nvSpPr>
            <p:spPr bwMode="auto">
              <a:xfrm>
                <a:off x="589" y="4210"/>
                <a:ext cx="9" cy="54"/>
              </a:xfrm>
              <a:custGeom>
                <a:avLst/>
                <a:gdLst>
                  <a:gd name="T0" fmla="*/ 0 w 16"/>
                  <a:gd name="T1" fmla="*/ 91 h 95"/>
                  <a:gd name="T2" fmla="*/ 16 w 16"/>
                  <a:gd name="T3" fmla="*/ 95 h 95"/>
                  <a:gd name="T4" fmla="*/ 15 w 16"/>
                  <a:gd name="T5" fmla="*/ 5 h 95"/>
                  <a:gd name="T6" fmla="*/ 2 w 16"/>
                  <a:gd name="T7" fmla="*/ 0 h 95"/>
                  <a:gd name="T8" fmla="*/ 0 w 16"/>
                  <a:gd name="T9" fmla="*/ 6 h 95"/>
                  <a:gd name="T10" fmla="*/ 8 w 16"/>
                  <a:gd name="T11" fmla="*/ 9 h 95"/>
                  <a:gd name="T12" fmla="*/ 10 w 16"/>
                  <a:gd name="T13" fmla="*/ 87 h 95"/>
                  <a:gd name="T14" fmla="*/ 1 w 16"/>
                  <a:gd name="T15" fmla="*/ 84 h 95"/>
                  <a:gd name="T16" fmla="*/ 0 w 16"/>
                  <a:gd name="T17" fmla="*/ 9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5">
                    <a:moveTo>
                      <a:pt x="0" y="91"/>
                    </a:moveTo>
                    <a:lnTo>
                      <a:pt x="16" y="95"/>
                    </a:lnTo>
                    <a:lnTo>
                      <a:pt x="15" y="5"/>
                    </a:lnTo>
                    <a:lnTo>
                      <a:pt x="2" y="0"/>
                    </a:lnTo>
                    <a:lnTo>
                      <a:pt x="0" y="6"/>
                    </a:lnTo>
                    <a:lnTo>
                      <a:pt x="8" y="9"/>
                    </a:lnTo>
                    <a:lnTo>
                      <a:pt x="10" y="87"/>
                    </a:lnTo>
                    <a:lnTo>
                      <a:pt x="1" y="84"/>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7" name="Freeform 992">
                <a:extLst>
                  <a:ext uri="{FF2B5EF4-FFF2-40B4-BE49-F238E27FC236}">
                    <a16:creationId xmlns:a16="http://schemas.microsoft.com/office/drawing/2014/main" id="{45DAF856-5D02-431F-B8DA-F2E44ECF2C80}"/>
                  </a:ext>
                </a:extLst>
              </p:cNvPr>
              <p:cNvSpPr>
                <a:spLocks/>
              </p:cNvSpPr>
              <p:nvPr/>
            </p:nvSpPr>
            <p:spPr bwMode="auto">
              <a:xfrm>
                <a:off x="614" y="4172"/>
                <a:ext cx="6" cy="48"/>
              </a:xfrm>
              <a:custGeom>
                <a:avLst/>
                <a:gdLst>
                  <a:gd name="T0" fmla="*/ 2 w 11"/>
                  <a:gd name="T1" fmla="*/ 82 h 84"/>
                  <a:gd name="T2" fmla="*/ 7 w 11"/>
                  <a:gd name="T3" fmla="*/ 83 h 84"/>
                  <a:gd name="T4" fmla="*/ 11 w 11"/>
                  <a:gd name="T5" fmla="*/ 84 h 84"/>
                  <a:gd name="T6" fmla="*/ 10 w 11"/>
                  <a:gd name="T7" fmla="*/ 0 h 84"/>
                  <a:gd name="T8" fmla="*/ 0 w 11"/>
                  <a:gd name="T9" fmla="*/ 0 h 84"/>
                  <a:gd name="T10" fmla="*/ 0 w 11"/>
                  <a:gd name="T11" fmla="*/ 6 h 84"/>
                  <a:gd name="T12" fmla="*/ 4 w 11"/>
                  <a:gd name="T13" fmla="*/ 6 h 84"/>
                  <a:gd name="T14" fmla="*/ 4 w 11"/>
                  <a:gd name="T15" fmla="*/ 76 h 84"/>
                  <a:gd name="T16" fmla="*/ 3 w 11"/>
                  <a:gd name="T17" fmla="*/ 76 h 84"/>
                  <a:gd name="T18" fmla="*/ 2 w 11"/>
                  <a:gd name="T19"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84">
                    <a:moveTo>
                      <a:pt x="2" y="82"/>
                    </a:moveTo>
                    <a:lnTo>
                      <a:pt x="7" y="83"/>
                    </a:lnTo>
                    <a:lnTo>
                      <a:pt x="11" y="84"/>
                    </a:lnTo>
                    <a:lnTo>
                      <a:pt x="10" y="0"/>
                    </a:lnTo>
                    <a:lnTo>
                      <a:pt x="0" y="0"/>
                    </a:lnTo>
                    <a:lnTo>
                      <a:pt x="0" y="6"/>
                    </a:lnTo>
                    <a:lnTo>
                      <a:pt x="4" y="6"/>
                    </a:lnTo>
                    <a:lnTo>
                      <a:pt x="4" y="76"/>
                    </a:lnTo>
                    <a:lnTo>
                      <a:pt x="3" y="76"/>
                    </a:lnTo>
                    <a:lnTo>
                      <a:pt x="2" y="8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8" name="Freeform 993">
                <a:extLst>
                  <a:ext uri="{FF2B5EF4-FFF2-40B4-BE49-F238E27FC236}">
                    <a16:creationId xmlns:a16="http://schemas.microsoft.com/office/drawing/2014/main" id="{28AF25E7-4E24-4C07-B311-F5ABC14FC192}"/>
                  </a:ext>
                </a:extLst>
              </p:cNvPr>
              <p:cNvSpPr>
                <a:spLocks/>
              </p:cNvSpPr>
              <p:nvPr/>
            </p:nvSpPr>
            <p:spPr bwMode="auto">
              <a:xfrm>
                <a:off x="389" y="4124"/>
                <a:ext cx="15" cy="57"/>
              </a:xfrm>
              <a:custGeom>
                <a:avLst/>
                <a:gdLst>
                  <a:gd name="T0" fmla="*/ 0 w 27"/>
                  <a:gd name="T1" fmla="*/ 95 h 100"/>
                  <a:gd name="T2" fmla="*/ 27 w 27"/>
                  <a:gd name="T3" fmla="*/ 100 h 100"/>
                  <a:gd name="T4" fmla="*/ 25 w 27"/>
                  <a:gd name="T5" fmla="*/ 5 h 100"/>
                  <a:gd name="T6" fmla="*/ 1 w 27"/>
                  <a:gd name="T7" fmla="*/ 0 h 100"/>
                  <a:gd name="T8" fmla="*/ 0 w 27"/>
                  <a:gd name="T9" fmla="*/ 6 h 100"/>
                  <a:gd name="T10" fmla="*/ 19 w 27"/>
                  <a:gd name="T11" fmla="*/ 10 h 100"/>
                  <a:gd name="T12" fmla="*/ 20 w 27"/>
                  <a:gd name="T13" fmla="*/ 92 h 100"/>
                  <a:gd name="T14" fmla="*/ 1 w 27"/>
                  <a:gd name="T15" fmla="*/ 88 h 100"/>
                  <a:gd name="T16" fmla="*/ 0 w 27"/>
                  <a:gd name="T17" fmla="*/ 9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00">
                    <a:moveTo>
                      <a:pt x="0" y="95"/>
                    </a:moveTo>
                    <a:lnTo>
                      <a:pt x="27" y="100"/>
                    </a:lnTo>
                    <a:lnTo>
                      <a:pt x="25" y="5"/>
                    </a:lnTo>
                    <a:lnTo>
                      <a:pt x="1" y="0"/>
                    </a:lnTo>
                    <a:lnTo>
                      <a:pt x="0" y="6"/>
                    </a:lnTo>
                    <a:lnTo>
                      <a:pt x="19" y="10"/>
                    </a:lnTo>
                    <a:lnTo>
                      <a:pt x="20" y="92"/>
                    </a:lnTo>
                    <a:lnTo>
                      <a:pt x="1" y="88"/>
                    </a:lnTo>
                    <a:lnTo>
                      <a:pt x="0"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99" name="Freeform 994">
                <a:extLst>
                  <a:ext uri="{FF2B5EF4-FFF2-40B4-BE49-F238E27FC236}">
                    <a16:creationId xmlns:a16="http://schemas.microsoft.com/office/drawing/2014/main" id="{93207AA4-7C47-4579-8B41-CE26003745F9}"/>
                  </a:ext>
                </a:extLst>
              </p:cNvPr>
              <p:cNvSpPr>
                <a:spLocks/>
              </p:cNvSpPr>
              <p:nvPr/>
            </p:nvSpPr>
            <p:spPr bwMode="auto">
              <a:xfrm>
                <a:off x="448" y="4135"/>
                <a:ext cx="13" cy="55"/>
              </a:xfrm>
              <a:custGeom>
                <a:avLst/>
                <a:gdLst>
                  <a:gd name="T0" fmla="*/ 0 w 23"/>
                  <a:gd name="T1" fmla="*/ 91 h 97"/>
                  <a:gd name="T2" fmla="*/ 23 w 23"/>
                  <a:gd name="T3" fmla="*/ 97 h 97"/>
                  <a:gd name="T4" fmla="*/ 23 w 23"/>
                  <a:gd name="T5" fmla="*/ 8 h 97"/>
                  <a:gd name="T6" fmla="*/ 2 w 23"/>
                  <a:gd name="T7" fmla="*/ 0 h 97"/>
                  <a:gd name="T8" fmla="*/ 0 w 23"/>
                  <a:gd name="T9" fmla="*/ 6 h 97"/>
                  <a:gd name="T10" fmla="*/ 17 w 23"/>
                  <a:gd name="T11" fmla="*/ 12 h 97"/>
                  <a:gd name="T12" fmla="*/ 17 w 23"/>
                  <a:gd name="T13" fmla="*/ 89 h 97"/>
                  <a:gd name="T14" fmla="*/ 2 w 23"/>
                  <a:gd name="T15" fmla="*/ 85 h 97"/>
                  <a:gd name="T16" fmla="*/ 0 w 23"/>
                  <a:gd name="T17" fmla="*/ 9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97">
                    <a:moveTo>
                      <a:pt x="0" y="91"/>
                    </a:moveTo>
                    <a:lnTo>
                      <a:pt x="23" y="97"/>
                    </a:lnTo>
                    <a:lnTo>
                      <a:pt x="23" y="8"/>
                    </a:lnTo>
                    <a:lnTo>
                      <a:pt x="2" y="0"/>
                    </a:lnTo>
                    <a:lnTo>
                      <a:pt x="0" y="6"/>
                    </a:lnTo>
                    <a:lnTo>
                      <a:pt x="17" y="12"/>
                    </a:lnTo>
                    <a:lnTo>
                      <a:pt x="17" y="89"/>
                    </a:lnTo>
                    <a:lnTo>
                      <a:pt x="2" y="85"/>
                    </a:ln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0" name="Freeform 995">
                <a:extLst>
                  <a:ext uri="{FF2B5EF4-FFF2-40B4-BE49-F238E27FC236}">
                    <a16:creationId xmlns:a16="http://schemas.microsoft.com/office/drawing/2014/main" id="{07257861-71CF-47B1-A6A3-33A6F330D6AA}"/>
                  </a:ext>
                </a:extLst>
              </p:cNvPr>
              <p:cNvSpPr>
                <a:spLocks/>
              </p:cNvSpPr>
              <p:nvPr/>
            </p:nvSpPr>
            <p:spPr bwMode="auto">
              <a:xfrm>
                <a:off x="504" y="4145"/>
                <a:ext cx="15" cy="56"/>
              </a:xfrm>
              <a:custGeom>
                <a:avLst/>
                <a:gdLst>
                  <a:gd name="T0" fmla="*/ 0 w 26"/>
                  <a:gd name="T1" fmla="*/ 92 h 98"/>
                  <a:gd name="T2" fmla="*/ 26 w 26"/>
                  <a:gd name="T3" fmla="*/ 98 h 98"/>
                  <a:gd name="T4" fmla="*/ 23 w 26"/>
                  <a:gd name="T5" fmla="*/ 7 h 98"/>
                  <a:gd name="T6" fmla="*/ 2 w 26"/>
                  <a:gd name="T7" fmla="*/ 0 h 98"/>
                  <a:gd name="T8" fmla="*/ 0 w 26"/>
                  <a:gd name="T9" fmla="*/ 6 h 98"/>
                  <a:gd name="T10" fmla="*/ 17 w 26"/>
                  <a:gd name="T11" fmla="*/ 12 h 98"/>
                  <a:gd name="T12" fmla="*/ 19 w 26"/>
                  <a:gd name="T13" fmla="*/ 90 h 98"/>
                  <a:gd name="T14" fmla="*/ 1 w 26"/>
                  <a:gd name="T15" fmla="*/ 86 h 98"/>
                  <a:gd name="T16" fmla="*/ 0 w 26"/>
                  <a:gd name="T17"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98">
                    <a:moveTo>
                      <a:pt x="0" y="92"/>
                    </a:moveTo>
                    <a:lnTo>
                      <a:pt x="26" y="98"/>
                    </a:lnTo>
                    <a:lnTo>
                      <a:pt x="23" y="7"/>
                    </a:lnTo>
                    <a:lnTo>
                      <a:pt x="2" y="0"/>
                    </a:lnTo>
                    <a:lnTo>
                      <a:pt x="0" y="6"/>
                    </a:lnTo>
                    <a:lnTo>
                      <a:pt x="17" y="12"/>
                    </a:lnTo>
                    <a:lnTo>
                      <a:pt x="19" y="90"/>
                    </a:lnTo>
                    <a:lnTo>
                      <a:pt x="1" y="86"/>
                    </a:lnTo>
                    <a:lnTo>
                      <a:pt x="0" y="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1" name="Freeform 996">
                <a:extLst>
                  <a:ext uri="{FF2B5EF4-FFF2-40B4-BE49-F238E27FC236}">
                    <a16:creationId xmlns:a16="http://schemas.microsoft.com/office/drawing/2014/main" id="{170BE2D4-52FD-493B-BB88-78F41B55390D}"/>
                  </a:ext>
                </a:extLst>
              </p:cNvPr>
              <p:cNvSpPr>
                <a:spLocks/>
              </p:cNvSpPr>
              <p:nvPr/>
            </p:nvSpPr>
            <p:spPr bwMode="auto">
              <a:xfrm>
                <a:off x="560" y="4157"/>
                <a:ext cx="13" cy="53"/>
              </a:xfrm>
              <a:custGeom>
                <a:avLst/>
                <a:gdLst>
                  <a:gd name="T0" fmla="*/ 2 w 24"/>
                  <a:gd name="T1" fmla="*/ 91 h 94"/>
                  <a:gd name="T2" fmla="*/ 24 w 24"/>
                  <a:gd name="T3" fmla="*/ 94 h 94"/>
                  <a:gd name="T4" fmla="*/ 22 w 24"/>
                  <a:gd name="T5" fmla="*/ 2 h 94"/>
                  <a:gd name="T6" fmla="*/ 1 w 24"/>
                  <a:gd name="T7" fmla="*/ 0 h 94"/>
                  <a:gd name="T8" fmla="*/ 0 w 24"/>
                  <a:gd name="T9" fmla="*/ 6 h 94"/>
                  <a:gd name="T10" fmla="*/ 15 w 24"/>
                  <a:gd name="T11" fmla="*/ 8 h 94"/>
                  <a:gd name="T12" fmla="*/ 17 w 24"/>
                  <a:gd name="T13" fmla="*/ 87 h 94"/>
                  <a:gd name="T14" fmla="*/ 3 w 24"/>
                  <a:gd name="T15" fmla="*/ 85 h 94"/>
                  <a:gd name="T16" fmla="*/ 2 w 24"/>
                  <a:gd name="T17" fmla="*/ 9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94">
                    <a:moveTo>
                      <a:pt x="2" y="91"/>
                    </a:moveTo>
                    <a:lnTo>
                      <a:pt x="24" y="94"/>
                    </a:lnTo>
                    <a:lnTo>
                      <a:pt x="22" y="2"/>
                    </a:lnTo>
                    <a:lnTo>
                      <a:pt x="1" y="0"/>
                    </a:lnTo>
                    <a:lnTo>
                      <a:pt x="0" y="6"/>
                    </a:lnTo>
                    <a:lnTo>
                      <a:pt x="15" y="8"/>
                    </a:lnTo>
                    <a:lnTo>
                      <a:pt x="17" y="87"/>
                    </a:lnTo>
                    <a:lnTo>
                      <a:pt x="3" y="85"/>
                    </a:lnTo>
                    <a:lnTo>
                      <a:pt x="2"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2" name="Freeform 997">
                <a:extLst>
                  <a:ext uri="{FF2B5EF4-FFF2-40B4-BE49-F238E27FC236}">
                    <a16:creationId xmlns:a16="http://schemas.microsoft.com/office/drawing/2014/main" id="{6DDD7A27-BBD9-430B-A593-443D71444965}"/>
                  </a:ext>
                </a:extLst>
              </p:cNvPr>
              <p:cNvSpPr>
                <a:spLocks/>
              </p:cNvSpPr>
              <p:nvPr/>
            </p:nvSpPr>
            <p:spPr bwMode="auto">
              <a:xfrm>
                <a:off x="360" y="3933"/>
                <a:ext cx="26" cy="5"/>
              </a:xfrm>
              <a:custGeom>
                <a:avLst/>
                <a:gdLst>
                  <a:gd name="T0" fmla="*/ 0 w 45"/>
                  <a:gd name="T1" fmla="*/ 7 h 8"/>
                  <a:gd name="T2" fmla="*/ 44 w 45"/>
                  <a:gd name="T3" fmla="*/ 8 h 8"/>
                  <a:gd name="T4" fmla="*/ 45 w 45"/>
                  <a:gd name="T5" fmla="*/ 2 h 8"/>
                  <a:gd name="T6" fmla="*/ 1 w 45"/>
                  <a:gd name="T7" fmla="*/ 0 h 8"/>
                </a:gdLst>
                <a:ahLst/>
                <a:cxnLst>
                  <a:cxn ang="0">
                    <a:pos x="T0" y="T1"/>
                  </a:cxn>
                  <a:cxn ang="0">
                    <a:pos x="T2" y="T3"/>
                  </a:cxn>
                  <a:cxn ang="0">
                    <a:pos x="T4" y="T5"/>
                  </a:cxn>
                  <a:cxn ang="0">
                    <a:pos x="T6" y="T7"/>
                  </a:cxn>
                </a:cxnLst>
                <a:rect l="0" t="0" r="r" b="b"/>
                <a:pathLst>
                  <a:path w="45" h="8">
                    <a:moveTo>
                      <a:pt x="0" y="7"/>
                    </a:moveTo>
                    <a:lnTo>
                      <a:pt x="44" y="8"/>
                    </a:lnTo>
                    <a:lnTo>
                      <a:pt x="45" y="2"/>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3" name="Freeform 998">
                <a:extLst>
                  <a:ext uri="{FF2B5EF4-FFF2-40B4-BE49-F238E27FC236}">
                    <a16:creationId xmlns:a16="http://schemas.microsoft.com/office/drawing/2014/main" id="{1668C1C9-7B65-465F-8C94-C4DC64DB3086}"/>
                  </a:ext>
                </a:extLst>
              </p:cNvPr>
              <p:cNvSpPr>
                <a:spLocks/>
              </p:cNvSpPr>
              <p:nvPr/>
            </p:nvSpPr>
            <p:spPr bwMode="auto">
              <a:xfrm>
                <a:off x="392" y="3934"/>
                <a:ext cx="23" cy="6"/>
              </a:xfrm>
              <a:custGeom>
                <a:avLst/>
                <a:gdLst>
                  <a:gd name="T0" fmla="*/ 0 w 40"/>
                  <a:gd name="T1" fmla="*/ 6 h 9"/>
                  <a:gd name="T2" fmla="*/ 40 w 40"/>
                  <a:gd name="T3" fmla="*/ 9 h 9"/>
                  <a:gd name="T4" fmla="*/ 40 w 40"/>
                  <a:gd name="T5" fmla="*/ 2 h 9"/>
                  <a:gd name="T6" fmla="*/ 0 w 40"/>
                  <a:gd name="T7" fmla="*/ 0 h 9"/>
                </a:gdLst>
                <a:ahLst/>
                <a:cxnLst>
                  <a:cxn ang="0">
                    <a:pos x="T0" y="T1"/>
                  </a:cxn>
                  <a:cxn ang="0">
                    <a:pos x="T2" y="T3"/>
                  </a:cxn>
                  <a:cxn ang="0">
                    <a:pos x="T4" y="T5"/>
                  </a:cxn>
                  <a:cxn ang="0">
                    <a:pos x="T6" y="T7"/>
                  </a:cxn>
                </a:cxnLst>
                <a:rect l="0" t="0" r="r" b="b"/>
                <a:pathLst>
                  <a:path w="40" h="9">
                    <a:moveTo>
                      <a:pt x="0" y="6"/>
                    </a:moveTo>
                    <a:lnTo>
                      <a:pt x="40" y="9"/>
                    </a:lnTo>
                    <a:lnTo>
                      <a:pt x="40"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4" name="Freeform 999">
                <a:extLst>
                  <a:ext uri="{FF2B5EF4-FFF2-40B4-BE49-F238E27FC236}">
                    <a16:creationId xmlns:a16="http://schemas.microsoft.com/office/drawing/2014/main" id="{D7D66B9C-C3E3-4C64-94E1-F620D667B1E2}"/>
                  </a:ext>
                </a:extLst>
              </p:cNvPr>
              <p:cNvSpPr>
                <a:spLocks/>
              </p:cNvSpPr>
              <p:nvPr/>
            </p:nvSpPr>
            <p:spPr bwMode="auto">
              <a:xfrm>
                <a:off x="423" y="3936"/>
                <a:ext cx="22" cy="6"/>
              </a:xfrm>
              <a:custGeom>
                <a:avLst/>
                <a:gdLst>
                  <a:gd name="T0" fmla="*/ 0 w 40"/>
                  <a:gd name="T1" fmla="*/ 7 h 11"/>
                  <a:gd name="T2" fmla="*/ 39 w 40"/>
                  <a:gd name="T3" fmla="*/ 11 h 11"/>
                  <a:gd name="T4" fmla="*/ 40 w 40"/>
                  <a:gd name="T5" fmla="*/ 5 h 11"/>
                  <a:gd name="T6" fmla="*/ 1 w 40"/>
                  <a:gd name="T7" fmla="*/ 0 h 11"/>
                </a:gdLst>
                <a:ahLst/>
                <a:cxnLst>
                  <a:cxn ang="0">
                    <a:pos x="T0" y="T1"/>
                  </a:cxn>
                  <a:cxn ang="0">
                    <a:pos x="T2" y="T3"/>
                  </a:cxn>
                  <a:cxn ang="0">
                    <a:pos x="T4" y="T5"/>
                  </a:cxn>
                  <a:cxn ang="0">
                    <a:pos x="T6" y="T7"/>
                  </a:cxn>
                </a:cxnLst>
                <a:rect l="0" t="0" r="r" b="b"/>
                <a:pathLst>
                  <a:path w="40" h="11">
                    <a:moveTo>
                      <a:pt x="0" y="7"/>
                    </a:moveTo>
                    <a:lnTo>
                      <a:pt x="39" y="11"/>
                    </a:lnTo>
                    <a:lnTo>
                      <a:pt x="40"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5" name="Freeform 1000">
                <a:extLst>
                  <a:ext uri="{FF2B5EF4-FFF2-40B4-BE49-F238E27FC236}">
                    <a16:creationId xmlns:a16="http://schemas.microsoft.com/office/drawing/2014/main" id="{D3928DC6-5135-4F6D-855B-72A909CDA857}"/>
                  </a:ext>
                </a:extLst>
              </p:cNvPr>
              <p:cNvSpPr>
                <a:spLocks/>
              </p:cNvSpPr>
              <p:nvPr/>
            </p:nvSpPr>
            <p:spPr bwMode="auto">
              <a:xfrm>
                <a:off x="451" y="3939"/>
                <a:ext cx="23" cy="6"/>
              </a:xfrm>
              <a:custGeom>
                <a:avLst/>
                <a:gdLst>
                  <a:gd name="T0" fmla="*/ 0 w 40"/>
                  <a:gd name="T1" fmla="*/ 6 h 10"/>
                  <a:gd name="T2" fmla="*/ 39 w 40"/>
                  <a:gd name="T3" fmla="*/ 10 h 10"/>
                  <a:gd name="T4" fmla="*/ 40 w 40"/>
                  <a:gd name="T5" fmla="*/ 3 h 10"/>
                  <a:gd name="T6" fmla="*/ 1 w 40"/>
                  <a:gd name="T7" fmla="*/ 0 h 10"/>
                </a:gdLst>
                <a:ahLst/>
                <a:cxnLst>
                  <a:cxn ang="0">
                    <a:pos x="T0" y="T1"/>
                  </a:cxn>
                  <a:cxn ang="0">
                    <a:pos x="T2" y="T3"/>
                  </a:cxn>
                  <a:cxn ang="0">
                    <a:pos x="T4" y="T5"/>
                  </a:cxn>
                  <a:cxn ang="0">
                    <a:pos x="T6" y="T7"/>
                  </a:cxn>
                </a:cxnLst>
                <a:rect l="0" t="0" r="r" b="b"/>
                <a:pathLst>
                  <a:path w="40" h="10">
                    <a:moveTo>
                      <a:pt x="0" y="6"/>
                    </a:moveTo>
                    <a:lnTo>
                      <a:pt x="39" y="10"/>
                    </a:lnTo>
                    <a:lnTo>
                      <a:pt x="40" y="3"/>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6" name="Freeform 1001">
                <a:extLst>
                  <a:ext uri="{FF2B5EF4-FFF2-40B4-BE49-F238E27FC236}">
                    <a16:creationId xmlns:a16="http://schemas.microsoft.com/office/drawing/2014/main" id="{E8A00CC5-9B7A-48FF-B6D4-58DA400A6B14}"/>
                  </a:ext>
                </a:extLst>
              </p:cNvPr>
              <p:cNvSpPr>
                <a:spLocks/>
              </p:cNvSpPr>
              <p:nvPr/>
            </p:nvSpPr>
            <p:spPr bwMode="auto">
              <a:xfrm>
                <a:off x="480" y="3941"/>
                <a:ext cx="21" cy="7"/>
              </a:xfrm>
              <a:custGeom>
                <a:avLst/>
                <a:gdLst>
                  <a:gd name="T0" fmla="*/ 0 w 37"/>
                  <a:gd name="T1" fmla="*/ 6 h 12"/>
                  <a:gd name="T2" fmla="*/ 36 w 37"/>
                  <a:gd name="T3" fmla="*/ 12 h 12"/>
                  <a:gd name="T4" fmla="*/ 37 w 37"/>
                  <a:gd name="T5" fmla="*/ 5 h 12"/>
                  <a:gd name="T6" fmla="*/ 1 w 37"/>
                  <a:gd name="T7" fmla="*/ 0 h 12"/>
                </a:gdLst>
                <a:ahLst/>
                <a:cxnLst>
                  <a:cxn ang="0">
                    <a:pos x="T0" y="T1"/>
                  </a:cxn>
                  <a:cxn ang="0">
                    <a:pos x="T2" y="T3"/>
                  </a:cxn>
                  <a:cxn ang="0">
                    <a:pos x="T4" y="T5"/>
                  </a:cxn>
                  <a:cxn ang="0">
                    <a:pos x="T6" y="T7"/>
                  </a:cxn>
                </a:cxnLst>
                <a:rect l="0" t="0" r="r" b="b"/>
                <a:pathLst>
                  <a:path w="37" h="12">
                    <a:moveTo>
                      <a:pt x="0" y="6"/>
                    </a:moveTo>
                    <a:lnTo>
                      <a:pt x="36" y="12"/>
                    </a:lnTo>
                    <a:lnTo>
                      <a:pt x="37"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7" name="Freeform 1002">
                <a:extLst>
                  <a:ext uri="{FF2B5EF4-FFF2-40B4-BE49-F238E27FC236}">
                    <a16:creationId xmlns:a16="http://schemas.microsoft.com/office/drawing/2014/main" id="{4C6F2964-40D8-40B9-A725-ECA1747D1FAC}"/>
                  </a:ext>
                </a:extLst>
              </p:cNvPr>
              <p:cNvSpPr>
                <a:spLocks/>
              </p:cNvSpPr>
              <p:nvPr/>
            </p:nvSpPr>
            <p:spPr bwMode="auto">
              <a:xfrm>
                <a:off x="506" y="3943"/>
                <a:ext cx="24" cy="7"/>
              </a:xfrm>
              <a:custGeom>
                <a:avLst/>
                <a:gdLst>
                  <a:gd name="T0" fmla="*/ 0 w 42"/>
                  <a:gd name="T1" fmla="*/ 7 h 12"/>
                  <a:gd name="T2" fmla="*/ 42 w 42"/>
                  <a:gd name="T3" fmla="*/ 12 h 12"/>
                  <a:gd name="T4" fmla="*/ 42 w 42"/>
                  <a:gd name="T5" fmla="*/ 5 h 12"/>
                  <a:gd name="T6" fmla="*/ 1 w 42"/>
                  <a:gd name="T7" fmla="*/ 0 h 12"/>
                </a:gdLst>
                <a:ahLst/>
                <a:cxnLst>
                  <a:cxn ang="0">
                    <a:pos x="T0" y="T1"/>
                  </a:cxn>
                  <a:cxn ang="0">
                    <a:pos x="T2" y="T3"/>
                  </a:cxn>
                  <a:cxn ang="0">
                    <a:pos x="T4" y="T5"/>
                  </a:cxn>
                  <a:cxn ang="0">
                    <a:pos x="T6" y="T7"/>
                  </a:cxn>
                </a:cxnLst>
                <a:rect l="0" t="0" r="r" b="b"/>
                <a:pathLst>
                  <a:path w="42" h="12">
                    <a:moveTo>
                      <a:pt x="0" y="7"/>
                    </a:moveTo>
                    <a:lnTo>
                      <a:pt x="42" y="12"/>
                    </a:lnTo>
                    <a:lnTo>
                      <a:pt x="42"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8" name="Freeform 1003">
                <a:extLst>
                  <a:ext uri="{FF2B5EF4-FFF2-40B4-BE49-F238E27FC236}">
                    <a16:creationId xmlns:a16="http://schemas.microsoft.com/office/drawing/2014/main" id="{0720952A-4EA6-45DC-87E4-64261F2A1902}"/>
                  </a:ext>
                </a:extLst>
              </p:cNvPr>
              <p:cNvSpPr>
                <a:spLocks/>
              </p:cNvSpPr>
              <p:nvPr/>
            </p:nvSpPr>
            <p:spPr bwMode="auto">
              <a:xfrm>
                <a:off x="535" y="3946"/>
                <a:ext cx="22" cy="6"/>
              </a:xfrm>
              <a:custGeom>
                <a:avLst/>
                <a:gdLst>
                  <a:gd name="T0" fmla="*/ 0 w 38"/>
                  <a:gd name="T1" fmla="*/ 7 h 10"/>
                  <a:gd name="T2" fmla="*/ 37 w 38"/>
                  <a:gd name="T3" fmla="*/ 10 h 10"/>
                  <a:gd name="T4" fmla="*/ 38 w 38"/>
                  <a:gd name="T5" fmla="*/ 4 h 10"/>
                  <a:gd name="T6" fmla="*/ 1 w 38"/>
                  <a:gd name="T7" fmla="*/ 0 h 10"/>
                </a:gdLst>
                <a:ahLst/>
                <a:cxnLst>
                  <a:cxn ang="0">
                    <a:pos x="T0" y="T1"/>
                  </a:cxn>
                  <a:cxn ang="0">
                    <a:pos x="T2" y="T3"/>
                  </a:cxn>
                  <a:cxn ang="0">
                    <a:pos x="T4" y="T5"/>
                  </a:cxn>
                  <a:cxn ang="0">
                    <a:pos x="T6" y="T7"/>
                  </a:cxn>
                </a:cxnLst>
                <a:rect l="0" t="0" r="r" b="b"/>
                <a:pathLst>
                  <a:path w="38" h="10">
                    <a:moveTo>
                      <a:pt x="0" y="7"/>
                    </a:moveTo>
                    <a:lnTo>
                      <a:pt x="37" y="10"/>
                    </a:lnTo>
                    <a:lnTo>
                      <a:pt x="38" y="4"/>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09" name="Freeform 1004">
                <a:extLst>
                  <a:ext uri="{FF2B5EF4-FFF2-40B4-BE49-F238E27FC236}">
                    <a16:creationId xmlns:a16="http://schemas.microsoft.com/office/drawing/2014/main" id="{3E0FCC8E-3C78-4FED-98F8-2644181B277E}"/>
                  </a:ext>
                </a:extLst>
              </p:cNvPr>
              <p:cNvSpPr>
                <a:spLocks/>
              </p:cNvSpPr>
              <p:nvPr/>
            </p:nvSpPr>
            <p:spPr bwMode="auto">
              <a:xfrm>
                <a:off x="562" y="3949"/>
                <a:ext cx="23" cy="6"/>
              </a:xfrm>
              <a:custGeom>
                <a:avLst/>
                <a:gdLst>
                  <a:gd name="T0" fmla="*/ 0 w 41"/>
                  <a:gd name="T1" fmla="*/ 6 h 12"/>
                  <a:gd name="T2" fmla="*/ 40 w 41"/>
                  <a:gd name="T3" fmla="*/ 12 h 12"/>
                  <a:gd name="T4" fmla="*/ 41 w 41"/>
                  <a:gd name="T5" fmla="*/ 5 h 12"/>
                  <a:gd name="T6" fmla="*/ 1 w 41"/>
                  <a:gd name="T7" fmla="*/ 0 h 12"/>
                </a:gdLst>
                <a:ahLst/>
                <a:cxnLst>
                  <a:cxn ang="0">
                    <a:pos x="T0" y="T1"/>
                  </a:cxn>
                  <a:cxn ang="0">
                    <a:pos x="T2" y="T3"/>
                  </a:cxn>
                  <a:cxn ang="0">
                    <a:pos x="T4" y="T5"/>
                  </a:cxn>
                  <a:cxn ang="0">
                    <a:pos x="T6" y="T7"/>
                  </a:cxn>
                </a:cxnLst>
                <a:rect l="0" t="0" r="r" b="b"/>
                <a:pathLst>
                  <a:path w="41" h="12">
                    <a:moveTo>
                      <a:pt x="0" y="6"/>
                    </a:moveTo>
                    <a:lnTo>
                      <a:pt x="40" y="12"/>
                    </a:lnTo>
                    <a:lnTo>
                      <a:pt x="41" y="5"/>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0" name="Freeform 1005">
                <a:extLst>
                  <a:ext uri="{FF2B5EF4-FFF2-40B4-BE49-F238E27FC236}">
                    <a16:creationId xmlns:a16="http://schemas.microsoft.com/office/drawing/2014/main" id="{0740807D-FD62-4551-96C5-C437639C1FD7}"/>
                  </a:ext>
                </a:extLst>
              </p:cNvPr>
              <p:cNvSpPr>
                <a:spLocks/>
              </p:cNvSpPr>
              <p:nvPr/>
            </p:nvSpPr>
            <p:spPr bwMode="auto">
              <a:xfrm>
                <a:off x="590" y="3951"/>
                <a:ext cx="20" cy="7"/>
              </a:xfrm>
              <a:custGeom>
                <a:avLst/>
                <a:gdLst>
                  <a:gd name="T0" fmla="*/ 0 w 35"/>
                  <a:gd name="T1" fmla="*/ 7 h 12"/>
                  <a:gd name="T2" fmla="*/ 34 w 35"/>
                  <a:gd name="T3" fmla="*/ 12 h 12"/>
                  <a:gd name="T4" fmla="*/ 35 w 35"/>
                  <a:gd name="T5" fmla="*/ 5 h 12"/>
                  <a:gd name="T6" fmla="*/ 0 w 35"/>
                  <a:gd name="T7" fmla="*/ 0 h 12"/>
                </a:gdLst>
                <a:ahLst/>
                <a:cxnLst>
                  <a:cxn ang="0">
                    <a:pos x="T0" y="T1"/>
                  </a:cxn>
                  <a:cxn ang="0">
                    <a:pos x="T2" y="T3"/>
                  </a:cxn>
                  <a:cxn ang="0">
                    <a:pos x="T4" y="T5"/>
                  </a:cxn>
                  <a:cxn ang="0">
                    <a:pos x="T6" y="T7"/>
                  </a:cxn>
                </a:cxnLst>
                <a:rect l="0" t="0" r="r" b="b"/>
                <a:pathLst>
                  <a:path w="35" h="12">
                    <a:moveTo>
                      <a:pt x="0" y="7"/>
                    </a:moveTo>
                    <a:lnTo>
                      <a:pt x="34" y="12"/>
                    </a:lnTo>
                    <a:lnTo>
                      <a:pt x="35" y="5"/>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1" name="Freeform 1006">
                <a:extLst>
                  <a:ext uri="{FF2B5EF4-FFF2-40B4-BE49-F238E27FC236}">
                    <a16:creationId xmlns:a16="http://schemas.microsoft.com/office/drawing/2014/main" id="{1BDE0D8D-6D70-4FF0-B720-6935E1DE4974}"/>
                  </a:ext>
                </a:extLst>
              </p:cNvPr>
              <p:cNvSpPr>
                <a:spLocks/>
              </p:cNvSpPr>
              <p:nvPr/>
            </p:nvSpPr>
            <p:spPr bwMode="auto">
              <a:xfrm>
                <a:off x="614" y="3953"/>
                <a:ext cx="20" cy="9"/>
              </a:xfrm>
              <a:custGeom>
                <a:avLst/>
                <a:gdLst>
                  <a:gd name="T0" fmla="*/ 0 w 35"/>
                  <a:gd name="T1" fmla="*/ 6 h 16"/>
                  <a:gd name="T2" fmla="*/ 33 w 35"/>
                  <a:gd name="T3" fmla="*/ 16 h 16"/>
                  <a:gd name="T4" fmla="*/ 35 w 35"/>
                  <a:gd name="T5" fmla="*/ 10 h 16"/>
                  <a:gd name="T6" fmla="*/ 1 w 35"/>
                  <a:gd name="T7" fmla="*/ 0 h 16"/>
                </a:gdLst>
                <a:ahLst/>
                <a:cxnLst>
                  <a:cxn ang="0">
                    <a:pos x="T0" y="T1"/>
                  </a:cxn>
                  <a:cxn ang="0">
                    <a:pos x="T2" y="T3"/>
                  </a:cxn>
                  <a:cxn ang="0">
                    <a:pos x="T4" y="T5"/>
                  </a:cxn>
                  <a:cxn ang="0">
                    <a:pos x="T6" y="T7"/>
                  </a:cxn>
                </a:cxnLst>
                <a:rect l="0" t="0" r="r" b="b"/>
                <a:pathLst>
                  <a:path w="35" h="16">
                    <a:moveTo>
                      <a:pt x="0" y="6"/>
                    </a:moveTo>
                    <a:lnTo>
                      <a:pt x="33" y="16"/>
                    </a:lnTo>
                    <a:lnTo>
                      <a:pt x="35" y="1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2" name="Freeform 1007">
                <a:extLst>
                  <a:ext uri="{FF2B5EF4-FFF2-40B4-BE49-F238E27FC236}">
                    <a16:creationId xmlns:a16="http://schemas.microsoft.com/office/drawing/2014/main" id="{486052A8-671A-4758-B445-73C9B52BC90D}"/>
                  </a:ext>
                </a:extLst>
              </p:cNvPr>
              <p:cNvSpPr>
                <a:spLocks/>
              </p:cNvSpPr>
              <p:nvPr/>
            </p:nvSpPr>
            <p:spPr bwMode="auto">
              <a:xfrm>
                <a:off x="636" y="3959"/>
                <a:ext cx="18" cy="12"/>
              </a:xfrm>
              <a:custGeom>
                <a:avLst/>
                <a:gdLst>
                  <a:gd name="T0" fmla="*/ 0 w 31"/>
                  <a:gd name="T1" fmla="*/ 6 h 21"/>
                  <a:gd name="T2" fmla="*/ 28 w 31"/>
                  <a:gd name="T3" fmla="*/ 21 h 21"/>
                  <a:gd name="T4" fmla="*/ 31 w 31"/>
                  <a:gd name="T5" fmla="*/ 15 h 21"/>
                  <a:gd name="T6" fmla="*/ 3 w 31"/>
                  <a:gd name="T7" fmla="*/ 0 h 21"/>
                </a:gdLst>
                <a:ahLst/>
                <a:cxnLst>
                  <a:cxn ang="0">
                    <a:pos x="T0" y="T1"/>
                  </a:cxn>
                  <a:cxn ang="0">
                    <a:pos x="T2" y="T3"/>
                  </a:cxn>
                  <a:cxn ang="0">
                    <a:pos x="T4" y="T5"/>
                  </a:cxn>
                  <a:cxn ang="0">
                    <a:pos x="T6" y="T7"/>
                  </a:cxn>
                </a:cxnLst>
                <a:rect l="0" t="0" r="r" b="b"/>
                <a:pathLst>
                  <a:path w="31" h="21">
                    <a:moveTo>
                      <a:pt x="0" y="6"/>
                    </a:moveTo>
                    <a:lnTo>
                      <a:pt x="28" y="21"/>
                    </a:lnTo>
                    <a:lnTo>
                      <a:pt x="31" y="15"/>
                    </a:lnTo>
                    <a:lnTo>
                      <a:pt x="3"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13" name="Freeform 1008">
                <a:extLst>
                  <a:ext uri="{FF2B5EF4-FFF2-40B4-BE49-F238E27FC236}">
                    <a16:creationId xmlns:a16="http://schemas.microsoft.com/office/drawing/2014/main" id="{AA51ECBA-2C34-4DD8-886D-C2DBA5FA2CD8}"/>
                  </a:ext>
                </a:extLst>
              </p:cNvPr>
              <p:cNvSpPr>
                <a:spLocks/>
              </p:cNvSpPr>
              <p:nvPr/>
            </p:nvSpPr>
            <p:spPr bwMode="auto">
              <a:xfrm>
                <a:off x="657" y="3970"/>
                <a:ext cx="15" cy="14"/>
              </a:xfrm>
              <a:custGeom>
                <a:avLst/>
                <a:gdLst>
                  <a:gd name="T0" fmla="*/ 0 w 26"/>
                  <a:gd name="T1" fmla="*/ 5 h 24"/>
                  <a:gd name="T2" fmla="*/ 21 w 26"/>
                  <a:gd name="T3" fmla="*/ 24 h 24"/>
                  <a:gd name="T4" fmla="*/ 26 w 26"/>
                  <a:gd name="T5" fmla="*/ 19 h 24"/>
                  <a:gd name="T6" fmla="*/ 4 w 26"/>
                  <a:gd name="T7" fmla="*/ 0 h 24"/>
                </a:gdLst>
                <a:ahLst/>
                <a:cxnLst>
                  <a:cxn ang="0">
                    <a:pos x="T0" y="T1"/>
                  </a:cxn>
                  <a:cxn ang="0">
                    <a:pos x="T2" y="T3"/>
                  </a:cxn>
                  <a:cxn ang="0">
                    <a:pos x="T4" y="T5"/>
                  </a:cxn>
                  <a:cxn ang="0">
                    <a:pos x="T6" y="T7"/>
                  </a:cxn>
                </a:cxnLst>
                <a:rect l="0" t="0" r="r" b="b"/>
                <a:pathLst>
                  <a:path w="26" h="24">
                    <a:moveTo>
                      <a:pt x="0" y="5"/>
                    </a:moveTo>
                    <a:lnTo>
                      <a:pt x="21" y="24"/>
                    </a:lnTo>
                    <a:lnTo>
                      <a:pt x="26" y="19"/>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1" name="Group 1210">
              <a:extLst>
                <a:ext uri="{FF2B5EF4-FFF2-40B4-BE49-F238E27FC236}">
                  <a16:creationId xmlns:a16="http://schemas.microsoft.com/office/drawing/2014/main" id="{456FA40F-ED6B-43BB-8F3C-CD4816C25872}"/>
                </a:ext>
              </a:extLst>
            </p:cNvPr>
            <p:cNvGrpSpPr>
              <a:grpSpLocks/>
            </p:cNvGrpSpPr>
            <p:nvPr/>
          </p:nvGrpSpPr>
          <p:grpSpPr bwMode="auto">
            <a:xfrm>
              <a:off x="-476250" y="5251822"/>
              <a:ext cx="2471738" cy="1893888"/>
              <a:chOff x="-300" y="3848"/>
              <a:chExt cx="1557" cy="1193"/>
            </a:xfrm>
            <a:noFill/>
          </p:grpSpPr>
          <p:sp>
            <p:nvSpPr>
              <p:cNvPr id="7114" name="Freeform 1010">
                <a:extLst>
                  <a:ext uri="{FF2B5EF4-FFF2-40B4-BE49-F238E27FC236}">
                    <a16:creationId xmlns:a16="http://schemas.microsoft.com/office/drawing/2014/main" id="{292C5628-5BBF-47E8-A7F2-F1BBC640DC13}"/>
                  </a:ext>
                </a:extLst>
              </p:cNvPr>
              <p:cNvSpPr>
                <a:spLocks/>
              </p:cNvSpPr>
              <p:nvPr/>
            </p:nvSpPr>
            <p:spPr bwMode="auto">
              <a:xfrm>
                <a:off x="674" y="3984"/>
                <a:ext cx="13" cy="15"/>
              </a:xfrm>
              <a:custGeom>
                <a:avLst/>
                <a:gdLst>
                  <a:gd name="T0" fmla="*/ 0 w 23"/>
                  <a:gd name="T1" fmla="*/ 5 h 26"/>
                  <a:gd name="T2" fmla="*/ 18 w 23"/>
                  <a:gd name="T3" fmla="*/ 26 h 26"/>
                  <a:gd name="T4" fmla="*/ 23 w 23"/>
                  <a:gd name="T5" fmla="*/ 22 h 26"/>
                  <a:gd name="T6" fmla="*/ 5 w 23"/>
                  <a:gd name="T7" fmla="*/ 0 h 26"/>
                </a:gdLst>
                <a:ahLst/>
                <a:cxnLst>
                  <a:cxn ang="0">
                    <a:pos x="T0" y="T1"/>
                  </a:cxn>
                  <a:cxn ang="0">
                    <a:pos x="T2" y="T3"/>
                  </a:cxn>
                  <a:cxn ang="0">
                    <a:pos x="T4" y="T5"/>
                  </a:cxn>
                  <a:cxn ang="0">
                    <a:pos x="T6" y="T7"/>
                  </a:cxn>
                </a:cxnLst>
                <a:rect l="0" t="0" r="r" b="b"/>
                <a:pathLst>
                  <a:path w="23" h="26">
                    <a:moveTo>
                      <a:pt x="0" y="5"/>
                    </a:moveTo>
                    <a:lnTo>
                      <a:pt x="18" y="26"/>
                    </a:lnTo>
                    <a:lnTo>
                      <a:pt x="23" y="22"/>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5" name="Freeform 1011">
                <a:extLst>
                  <a:ext uri="{FF2B5EF4-FFF2-40B4-BE49-F238E27FC236}">
                    <a16:creationId xmlns:a16="http://schemas.microsoft.com/office/drawing/2014/main" id="{9598D2A6-8625-4475-83F0-B844D0CABF96}"/>
                  </a:ext>
                </a:extLst>
              </p:cNvPr>
              <p:cNvSpPr>
                <a:spLocks/>
              </p:cNvSpPr>
              <p:nvPr/>
            </p:nvSpPr>
            <p:spPr bwMode="auto">
              <a:xfrm>
                <a:off x="360" y="3939"/>
                <a:ext cx="17" cy="184"/>
              </a:xfrm>
              <a:custGeom>
                <a:avLst/>
                <a:gdLst>
                  <a:gd name="T0" fmla="*/ 0 w 29"/>
                  <a:gd name="T1" fmla="*/ 6 h 325"/>
                  <a:gd name="T2" fmla="*/ 18 w 29"/>
                  <a:gd name="T3" fmla="*/ 6 h 325"/>
                  <a:gd name="T4" fmla="*/ 22 w 29"/>
                  <a:gd name="T5" fmla="*/ 316 h 325"/>
                  <a:gd name="T6" fmla="*/ 5 w 29"/>
                  <a:gd name="T7" fmla="*/ 311 h 325"/>
                  <a:gd name="T8" fmla="*/ 3 w 29"/>
                  <a:gd name="T9" fmla="*/ 318 h 325"/>
                  <a:gd name="T10" fmla="*/ 29 w 29"/>
                  <a:gd name="T11" fmla="*/ 325 h 325"/>
                  <a:gd name="T12" fmla="*/ 24 w 29"/>
                  <a:gd name="T13" fmla="*/ 0 h 325"/>
                  <a:gd name="T14" fmla="*/ 0 w 29"/>
                  <a:gd name="T15" fmla="*/ 0 h 325"/>
                  <a:gd name="T16" fmla="*/ 0 w 29"/>
                  <a:gd name="T17" fmla="*/ 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5">
                    <a:moveTo>
                      <a:pt x="0" y="6"/>
                    </a:moveTo>
                    <a:lnTo>
                      <a:pt x="18" y="6"/>
                    </a:lnTo>
                    <a:lnTo>
                      <a:pt x="22" y="316"/>
                    </a:lnTo>
                    <a:lnTo>
                      <a:pt x="5" y="311"/>
                    </a:lnTo>
                    <a:lnTo>
                      <a:pt x="3" y="318"/>
                    </a:lnTo>
                    <a:lnTo>
                      <a:pt x="29" y="325"/>
                    </a:lnTo>
                    <a:lnTo>
                      <a:pt x="24"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6" name="Freeform 1012">
                <a:extLst>
                  <a:ext uri="{FF2B5EF4-FFF2-40B4-BE49-F238E27FC236}">
                    <a16:creationId xmlns:a16="http://schemas.microsoft.com/office/drawing/2014/main" id="{EAC38957-CDED-41EA-AE5A-5ECD280FD4D9}"/>
                  </a:ext>
                </a:extLst>
              </p:cNvPr>
              <p:cNvSpPr>
                <a:spLocks/>
              </p:cNvSpPr>
              <p:nvPr/>
            </p:nvSpPr>
            <p:spPr bwMode="auto">
              <a:xfrm>
                <a:off x="391" y="3939"/>
                <a:ext cx="15" cy="142"/>
              </a:xfrm>
              <a:custGeom>
                <a:avLst/>
                <a:gdLst>
                  <a:gd name="T0" fmla="*/ 0 w 26"/>
                  <a:gd name="T1" fmla="*/ 6 h 250"/>
                  <a:gd name="T2" fmla="*/ 16 w 26"/>
                  <a:gd name="T3" fmla="*/ 7 h 250"/>
                  <a:gd name="T4" fmla="*/ 19 w 26"/>
                  <a:gd name="T5" fmla="*/ 242 h 250"/>
                  <a:gd name="T6" fmla="*/ 5 w 26"/>
                  <a:gd name="T7" fmla="*/ 239 h 250"/>
                  <a:gd name="T8" fmla="*/ 4 w 26"/>
                  <a:gd name="T9" fmla="*/ 246 h 250"/>
                  <a:gd name="T10" fmla="*/ 26 w 26"/>
                  <a:gd name="T11" fmla="*/ 250 h 250"/>
                  <a:gd name="T12" fmla="*/ 22 w 26"/>
                  <a:gd name="T13" fmla="*/ 1 h 250"/>
                  <a:gd name="T14" fmla="*/ 0 w 26"/>
                  <a:gd name="T15" fmla="*/ 0 h 250"/>
                  <a:gd name="T16" fmla="*/ 0 w 26"/>
                  <a:gd name="T17" fmla="*/ 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50">
                    <a:moveTo>
                      <a:pt x="0" y="6"/>
                    </a:moveTo>
                    <a:lnTo>
                      <a:pt x="16" y="7"/>
                    </a:lnTo>
                    <a:lnTo>
                      <a:pt x="19" y="242"/>
                    </a:lnTo>
                    <a:lnTo>
                      <a:pt x="5" y="239"/>
                    </a:lnTo>
                    <a:lnTo>
                      <a:pt x="4" y="246"/>
                    </a:lnTo>
                    <a:lnTo>
                      <a:pt x="26" y="250"/>
                    </a:lnTo>
                    <a:lnTo>
                      <a:pt x="22" y="1"/>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7" name="Freeform 1013">
                <a:extLst>
                  <a:ext uri="{FF2B5EF4-FFF2-40B4-BE49-F238E27FC236}">
                    <a16:creationId xmlns:a16="http://schemas.microsoft.com/office/drawing/2014/main" id="{AEBBC531-C539-4DB8-9826-4D79C07F8544}"/>
                  </a:ext>
                </a:extLst>
              </p:cNvPr>
              <p:cNvSpPr>
                <a:spLocks/>
              </p:cNvSpPr>
              <p:nvPr/>
            </p:nvSpPr>
            <p:spPr bwMode="auto">
              <a:xfrm>
                <a:off x="421" y="3941"/>
                <a:ext cx="15" cy="192"/>
              </a:xfrm>
              <a:custGeom>
                <a:avLst/>
                <a:gdLst>
                  <a:gd name="T0" fmla="*/ 0 w 26"/>
                  <a:gd name="T1" fmla="*/ 6 h 338"/>
                  <a:gd name="T2" fmla="*/ 13 w 26"/>
                  <a:gd name="T3" fmla="*/ 8 h 338"/>
                  <a:gd name="T4" fmla="*/ 19 w 26"/>
                  <a:gd name="T5" fmla="*/ 331 h 338"/>
                  <a:gd name="T6" fmla="*/ 4 w 26"/>
                  <a:gd name="T7" fmla="*/ 329 h 338"/>
                  <a:gd name="T8" fmla="*/ 3 w 26"/>
                  <a:gd name="T9" fmla="*/ 335 h 338"/>
                  <a:gd name="T10" fmla="*/ 26 w 26"/>
                  <a:gd name="T11" fmla="*/ 338 h 338"/>
                  <a:gd name="T12" fmla="*/ 20 w 26"/>
                  <a:gd name="T13" fmla="*/ 2 h 338"/>
                  <a:gd name="T14" fmla="*/ 1 w 26"/>
                  <a:gd name="T15" fmla="*/ 0 h 338"/>
                  <a:gd name="T16" fmla="*/ 0 w 26"/>
                  <a:gd name="T17" fmla="*/ 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38">
                    <a:moveTo>
                      <a:pt x="0" y="6"/>
                    </a:moveTo>
                    <a:lnTo>
                      <a:pt x="13" y="8"/>
                    </a:lnTo>
                    <a:lnTo>
                      <a:pt x="19" y="331"/>
                    </a:lnTo>
                    <a:lnTo>
                      <a:pt x="4" y="329"/>
                    </a:lnTo>
                    <a:lnTo>
                      <a:pt x="3" y="335"/>
                    </a:lnTo>
                    <a:lnTo>
                      <a:pt x="26" y="338"/>
                    </a:lnTo>
                    <a:lnTo>
                      <a:pt x="20" y="2"/>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8" name="Freeform 1014">
                <a:extLst>
                  <a:ext uri="{FF2B5EF4-FFF2-40B4-BE49-F238E27FC236}">
                    <a16:creationId xmlns:a16="http://schemas.microsoft.com/office/drawing/2014/main" id="{A57956B5-BDD0-4C8B-9FB2-06EC8B5CEBD3}"/>
                  </a:ext>
                </a:extLst>
              </p:cNvPr>
              <p:cNvSpPr>
                <a:spLocks/>
              </p:cNvSpPr>
              <p:nvPr/>
            </p:nvSpPr>
            <p:spPr bwMode="auto">
              <a:xfrm>
                <a:off x="450" y="3943"/>
                <a:ext cx="13" cy="149"/>
              </a:xfrm>
              <a:custGeom>
                <a:avLst/>
                <a:gdLst>
                  <a:gd name="T0" fmla="*/ 0 w 22"/>
                  <a:gd name="T1" fmla="*/ 7 h 261"/>
                  <a:gd name="T2" fmla="*/ 13 w 22"/>
                  <a:gd name="T3" fmla="*/ 9 h 261"/>
                  <a:gd name="T4" fmla="*/ 15 w 22"/>
                  <a:gd name="T5" fmla="*/ 253 h 261"/>
                  <a:gd name="T6" fmla="*/ 4 w 22"/>
                  <a:gd name="T7" fmla="*/ 250 h 261"/>
                  <a:gd name="T8" fmla="*/ 2 w 22"/>
                  <a:gd name="T9" fmla="*/ 257 h 261"/>
                  <a:gd name="T10" fmla="*/ 22 w 22"/>
                  <a:gd name="T11" fmla="*/ 261 h 261"/>
                  <a:gd name="T12" fmla="*/ 19 w 22"/>
                  <a:gd name="T13" fmla="*/ 3 h 261"/>
                  <a:gd name="T14" fmla="*/ 1 w 22"/>
                  <a:gd name="T15" fmla="*/ 0 h 261"/>
                  <a:gd name="T16" fmla="*/ 0 w 22"/>
                  <a:gd name="T17" fmla="*/ 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61">
                    <a:moveTo>
                      <a:pt x="0" y="7"/>
                    </a:moveTo>
                    <a:lnTo>
                      <a:pt x="13" y="9"/>
                    </a:lnTo>
                    <a:lnTo>
                      <a:pt x="15" y="253"/>
                    </a:lnTo>
                    <a:lnTo>
                      <a:pt x="4" y="250"/>
                    </a:lnTo>
                    <a:lnTo>
                      <a:pt x="2" y="257"/>
                    </a:lnTo>
                    <a:lnTo>
                      <a:pt x="22" y="261"/>
                    </a:lnTo>
                    <a:lnTo>
                      <a:pt x="19" y="3"/>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9" name="Freeform 1015">
                <a:extLst>
                  <a:ext uri="{FF2B5EF4-FFF2-40B4-BE49-F238E27FC236}">
                    <a16:creationId xmlns:a16="http://schemas.microsoft.com/office/drawing/2014/main" id="{353BF95B-C7BD-4E41-8FE0-B786A32F48B0}"/>
                  </a:ext>
                </a:extLst>
              </p:cNvPr>
              <p:cNvSpPr>
                <a:spLocks/>
              </p:cNvSpPr>
              <p:nvPr/>
            </p:nvSpPr>
            <p:spPr bwMode="auto">
              <a:xfrm>
                <a:off x="479" y="3946"/>
                <a:ext cx="15" cy="199"/>
              </a:xfrm>
              <a:custGeom>
                <a:avLst/>
                <a:gdLst>
                  <a:gd name="T0" fmla="*/ 0 w 27"/>
                  <a:gd name="T1" fmla="*/ 6 h 351"/>
                  <a:gd name="T2" fmla="*/ 14 w 27"/>
                  <a:gd name="T3" fmla="*/ 8 h 351"/>
                  <a:gd name="T4" fmla="*/ 20 w 27"/>
                  <a:gd name="T5" fmla="*/ 342 h 351"/>
                  <a:gd name="T6" fmla="*/ 6 w 27"/>
                  <a:gd name="T7" fmla="*/ 339 h 351"/>
                  <a:gd name="T8" fmla="*/ 5 w 27"/>
                  <a:gd name="T9" fmla="*/ 345 h 351"/>
                  <a:gd name="T10" fmla="*/ 27 w 27"/>
                  <a:gd name="T11" fmla="*/ 351 h 351"/>
                  <a:gd name="T12" fmla="*/ 21 w 27"/>
                  <a:gd name="T13" fmla="*/ 3 h 351"/>
                  <a:gd name="T14" fmla="*/ 1 w 27"/>
                  <a:gd name="T15" fmla="*/ 0 h 351"/>
                  <a:gd name="T16" fmla="*/ 0 w 27"/>
                  <a:gd name="T17" fmla="*/ 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1">
                    <a:moveTo>
                      <a:pt x="0" y="6"/>
                    </a:moveTo>
                    <a:lnTo>
                      <a:pt x="14" y="8"/>
                    </a:lnTo>
                    <a:lnTo>
                      <a:pt x="20" y="342"/>
                    </a:lnTo>
                    <a:lnTo>
                      <a:pt x="6" y="339"/>
                    </a:lnTo>
                    <a:lnTo>
                      <a:pt x="5" y="345"/>
                    </a:lnTo>
                    <a:lnTo>
                      <a:pt x="27" y="351"/>
                    </a:lnTo>
                    <a:lnTo>
                      <a:pt x="21" y="3"/>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0" name="Freeform 1016">
                <a:extLst>
                  <a:ext uri="{FF2B5EF4-FFF2-40B4-BE49-F238E27FC236}">
                    <a16:creationId xmlns:a16="http://schemas.microsoft.com/office/drawing/2014/main" id="{B0923806-35A5-4F56-A695-D7FD29FFE99B}"/>
                  </a:ext>
                </a:extLst>
              </p:cNvPr>
              <p:cNvSpPr>
                <a:spLocks/>
              </p:cNvSpPr>
              <p:nvPr/>
            </p:nvSpPr>
            <p:spPr bwMode="auto">
              <a:xfrm>
                <a:off x="504" y="3949"/>
                <a:ext cx="14" cy="155"/>
              </a:xfrm>
              <a:custGeom>
                <a:avLst/>
                <a:gdLst>
                  <a:gd name="T0" fmla="*/ 0 w 25"/>
                  <a:gd name="T1" fmla="*/ 6 h 273"/>
                  <a:gd name="T2" fmla="*/ 14 w 25"/>
                  <a:gd name="T3" fmla="*/ 8 h 273"/>
                  <a:gd name="T4" fmla="*/ 18 w 25"/>
                  <a:gd name="T5" fmla="*/ 264 h 273"/>
                  <a:gd name="T6" fmla="*/ 9 w 25"/>
                  <a:gd name="T7" fmla="*/ 260 h 273"/>
                  <a:gd name="T8" fmla="*/ 7 w 25"/>
                  <a:gd name="T9" fmla="*/ 267 h 273"/>
                  <a:gd name="T10" fmla="*/ 25 w 25"/>
                  <a:gd name="T11" fmla="*/ 273 h 273"/>
                  <a:gd name="T12" fmla="*/ 21 w 25"/>
                  <a:gd name="T13" fmla="*/ 2 h 273"/>
                  <a:gd name="T14" fmla="*/ 1 w 25"/>
                  <a:gd name="T15" fmla="*/ 0 h 273"/>
                  <a:gd name="T16" fmla="*/ 0 w 25"/>
                  <a:gd name="T17" fmla="*/ 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3">
                    <a:moveTo>
                      <a:pt x="0" y="6"/>
                    </a:moveTo>
                    <a:lnTo>
                      <a:pt x="14" y="8"/>
                    </a:lnTo>
                    <a:lnTo>
                      <a:pt x="18" y="264"/>
                    </a:lnTo>
                    <a:lnTo>
                      <a:pt x="9" y="260"/>
                    </a:lnTo>
                    <a:lnTo>
                      <a:pt x="7" y="267"/>
                    </a:lnTo>
                    <a:lnTo>
                      <a:pt x="25" y="273"/>
                    </a:lnTo>
                    <a:lnTo>
                      <a:pt x="21" y="2"/>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1" name="Freeform 1017">
                <a:extLst>
                  <a:ext uri="{FF2B5EF4-FFF2-40B4-BE49-F238E27FC236}">
                    <a16:creationId xmlns:a16="http://schemas.microsoft.com/office/drawing/2014/main" id="{826651CC-D3E7-41FC-BDCB-5A2A12F2D7DB}"/>
                  </a:ext>
                </a:extLst>
              </p:cNvPr>
              <p:cNvSpPr>
                <a:spLocks/>
              </p:cNvSpPr>
              <p:nvPr/>
            </p:nvSpPr>
            <p:spPr bwMode="auto">
              <a:xfrm>
                <a:off x="535" y="3951"/>
                <a:ext cx="11" cy="205"/>
              </a:xfrm>
              <a:custGeom>
                <a:avLst/>
                <a:gdLst>
                  <a:gd name="T0" fmla="*/ 0 w 20"/>
                  <a:gd name="T1" fmla="*/ 7 h 362"/>
                  <a:gd name="T2" fmla="*/ 6 w 20"/>
                  <a:gd name="T3" fmla="*/ 7 h 362"/>
                  <a:gd name="T4" fmla="*/ 14 w 20"/>
                  <a:gd name="T5" fmla="*/ 353 h 362"/>
                  <a:gd name="T6" fmla="*/ 6 w 20"/>
                  <a:gd name="T7" fmla="*/ 352 h 362"/>
                  <a:gd name="T8" fmla="*/ 5 w 20"/>
                  <a:gd name="T9" fmla="*/ 358 h 362"/>
                  <a:gd name="T10" fmla="*/ 20 w 20"/>
                  <a:gd name="T11" fmla="*/ 362 h 362"/>
                  <a:gd name="T12" fmla="*/ 12 w 20"/>
                  <a:gd name="T13" fmla="*/ 0 h 362"/>
                  <a:gd name="T14" fmla="*/ 0 w 20"/>
                  <a:gd name="T15" fmla="*/ 0 h 362"/>
                  <a:gd name="T16" fmla="*/ 0 w 20"/>
                  <a:gd name="T17"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62">
                    <a:moveTo>
                      <a:pt x="0" y="7"/>
                    </a:moveTo>
                    <a:lnTo>
                      <a:pt x="6" y="7"/>
                    </a:lnTo>
                    <a:lnTo>
                      <a:pt x="14" y="353"/>
                    </a:lnTo>
                    <a:lnTo>
                      <a:pt x="6" y="352"/>
                    </a:lnTo>
                    <a:lnTo>
                      <a:pt x="5" y="358"/>
                    </a:lnTo>
                    <a:lnTo>
                      <a:pt x="20" y="362"/>
                    </a:lnTo>
                    <a:lnTo>
                      <a:pt x="12"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2" name="Freeform 1018">
                <a:extLst>
                  <a:ext uri="{FF2B5EF4-FFF2-40B4-BE49-F238E27FC236}">
                    <a16:creationId xmlns:a16="http://schemas.microsoft.com/office/drawing/2014/main" id="{B71194C9-3915-41E0-954B-2C261D47349F}"/>
                  </a:ext>
                </a:extLst>
              </p:cNvPr>
              <p:cNvSpPr>
                <a:spLocks/>
              </p:cNvSpPr>
              <p:nvPr/>
            </p:nvSpPr>
            <p:spPr bwMode="auto">
              <a:xfrm>
                <a:off x="562" y="3953"/>
                <a:ext cx="11" cy="162"/>
              </a:xfrm>
              <a:custGeom>
                <a:avLst/>
                <a:gdLst>
                  <a:gd name="T0" fmla="*/ 0 w 19"/>
                  <a:gd name="T1" fmla="*/ 6 h 287"/>
                  <a:gd name="T2" fmla="*/ 9 w 19"/>
                  <a:gd name="T3" fmla="*/ 8 h 287"/>
                  <a:gd name="T4" fmla="*/ 12 w 19"/>
                  <a:gd name="T5" fmla="*/ 277 h 287"/>
                  <a:gd name="T6" fmla="*/ 6 w 19"/>
                  <a:gd name="T7" fmla="*/ 275 h 287"/>
                  <a:gd name="T8" fmla="*/ 4 w 19"/>
                  <a:gd name="T9" fmla="*/ 281 h 287"/>
                  <a:gd name="T10" fmla="*/ 19 w 19"/>
                  <a:gd name="T11" fmla="*/ 287 h 287"/>
                  <a:gd name="T12" fmla="*/ 16 w 19"/>
                  <a:gd name="T13" fmla="*/ 3 h 287"/>
                  <a:gd name="T14" fmla="*/ 1 w 19"/>
                  <a:gd name="T15" fmla="*/ 0 h 287"/>
                  <a:gd name="T16" fmla="*/ 0 w 19"/>
                  <a:gd name="T17" fmla="*/ 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87">
                    <a:moveTo>
                      <a:pt x="0" y="6"/>
                    </a:moveTo>
                    <a:lnTo>
                      <a:pt x="9" y="8"/>
                    </a:lnTo>
                    <a:lnTo>
                      <a:pt x="12" y="277"/>
                    </a:lnTo>
                    <a:lnTo>
                      <a:pt x="6" y="275"/>
                    </a:lnTo>
                    <a:lnTo>
                      <a:pt x="4" y="281"/>
                    </a:lnTo>
                    <a:lnTo>
                      <a:pt x="19" y="287"/>
                    </a:lnTo>
                    <a:lnTo>
                      <a:pt x="16" y="3"/>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3" name="Freeform 1019">
                <a:extLst>
                  <a:ext uri="{FF2B5EF4-FFF2-40B4-BE49-F238E27FC236}">
                    <a16:creationId xmlns:a16="http://schemas.microsoft.com/office/drawing/2014/main" id="{0C7D5DE9-6AC3-4A05-B3A3-AC57F013E422}"/>
                  </a:ext>
                </a:extLst>
              </p:cNvPr>
              <p:cNvSpPr>
                <a:spLocks/>
              </p:cNvSpPr>
              <p:nvPr/>
            </p:nvSpPr>
            <p:spPr bwMode="auto">
              <a:xfrm>
                <a:off x="589" y="3956"/>
                <a:ext cx="10" cy="211"/>
              </a:xfrm>
              <a:custGeom>
                <a:avLst/>
                <a:gdLst>
                  <a:gd name="T0" fmla="*/ 0 w 17"/>
                  <a:gd name="T1" fmla="*/ 6 h 372"/>
                  <a:gd name="T2" fmla="*/ 5 w 17"/>
                  <a:gd name="T3" fmla="*/ 7 h 372"/>
                  <a:gd name="T4" fmla="*/ 10 w 17"/>
                  <a:gd name="T5" fmla="*/ 363 h 372"/>
                  <a:gd name="T6" fmla="*/ 4 w 17"/>
                  <a:gd name="T7" fmla="*/ 362 h 372"/>
                  <a:gd name="T8" fmla="*/ 3 w 17"/>
                  <a:gd name="T9" fmla="*/ 368 h 372"/>
                  <a:gd name="T10" fmla="*/ 13 w 17"/>
                  <a:gd name="T11" fmla="*/ 371 h 372"/>
                  <a:gd name="T12" fmla="*/ 17 w 17"/>
                  <a:gd name="T13" fmla="*/ 372 h 372"/>
                  <a:gd name="T14" fmla="*/ 11 w 17"/>
                  <a:gd name="T15" fmla="*/ 1 h 372"/>
                  <a:gd name="T16" fmla="*/ 1 w 17"/>
                  <a:gd name="T17" fmla="*/ 0 h 372"/>
                  <a:gd name="T18" fmla="*/ 0 w 17"/>
                  <a:gd name="T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72">
                    <a:moveTo>
                      <a:pt x="0" y="6"/>
                    </a:moveTo>
                    <a:lnTo>
                      <a:pt x="5" y="7"/>
                    </a:lnTo>
                    <a:lnTo>
                      <a:pt x="10" y="363"/>
                    </a:lnTo>
                    <a:lnTo>
                      <a:pt x="4" y="362"/>
                    </a:lnTo>
                    <a:lnTo>
                      <a:pt x="3" y="368"/>
                    </a:lnTo>
                    <a:lnTo>
                      <a:pt x="13" y="371"/>
                    </a:lnTo>
                    <a:lnTo>
                      <a:pt x="17" y="372"/>
                    </a:lnTo>
                    <a:lnTo>
                      <a:pt x="11" y="1"/>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4" name="Freeform 1020">
                <a:extLst>
                  <a:ext uri="{FF2B5EF4-FFF2-40B4-BE49-F238E27FC236}">
                    <a16:creationId xmlns:a16="http://schemas.microsoft.com/office/drawing/2014/main" id="{B69ACB7A-6FD8-4723-9506-1258A63EF55D}"/>
                  </a:ext>
                </a:extLst>
              </p:cNvPr>
              <p:cNvSpPr>
                <a:spLocks/>
              </p:cNvSpPr>
              <p:nvPr/>
            </p:nvSpPr>
            <p:spPr bwMode="auto">
              <a:xfrm>
                <a:off x="614" y="3958"/>
                <a:ext cx="9" cy="170"/>
              </a:xfrm>
              <a:custGeom>
                <a:avLst/>
                <a:gdLst>
                  <a:gd name="T0" fmla="*/ 0 w 16"/>
                  <a:gd name="T1" fmla="*/ 7 h 300"/>
                  <a:gd name="T2" fmla="*/ 7 w 16"/>
                  <a:gd name="T3" fmla="*/ 8 h 300"/>
                  <a:gd name="T4" fmla="*/ 9 w 16"/>
                  <a:gd name="T5" fmla="*/ 289 h 300"/>
                  <a:gd name="T6" fmla="*/ 3 w 16"/>
                  <a:gd name="T7" fmla="*/ 287 h 300"/>
                  <a:gd name="T8" fmla="*/ 1 w 16"/>
                  <a:gd name="T9" fmla="*/ 293 h 300"/>
                  <a:gd name="T10" fmla="*/ 16 w 16"/>
                  <a:gd name="T11" fmla="*/ 300 h 300"/>
                  <a:gd name="T12" fmla="*/ 14 w 16"/>
                  <a:gd name="T13" fmla="*/ 3 h 300"/>
                  <a:gd name="T14" fmla="*/ 1 w 16"/>
                  <a:gd name="T15" fmla="*/ 0 h 300"/>
                  <a:gd name="T16" fmla="*/ 0 w 16"/>
                  <a:gd name="T17" fmla="*/ 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00">
                    <a:moveTo>
                      <a:pt x="0" y="7"/>
                    </a:moveTo>
                    <a:lnTo>
                      <a:pt x="7" y="8"/>
                    </a:lnTo>
                    <a:lnTo>
                      <a:pt x="9" y="289"/>
                    </a:lnTo>
                    <a:lnTo>
                      <a:pt x="3" y="287"/>
                    </a:lnTo>
                    <a:lnTo>
                      <a:pt x="1" y="293"/>
                    </a:lnTo>
                    <a:lnTo>
                      <a:pt x="16" y="300"/>
                    </a:lnTo>
                    <a:lnTo>
                      <a:pt x="14" y="3"/>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5" name="Freeform 1021">
                <a:extLst>
                  <a:ext uri="{FF2B5EF4-FFF2-40B4-BE49-F238E27FC236}">
                    <a16:creationId xmlns:a16="http://schemas.microsoft.com/office/drawing/2014/main" id="{66581EB9-720B-4369-A109-885D00CA6BE4}"/>
                  </a:ext>
                </a:extLst>
              </p:cNvPr>
              <p:cNvSpPr>
                <a:spLocks/>
              </p:cNvSpPr>
              <p:nvPr/>
            </p:nvSpPr>
            <p:spPr bwMode="auto">
              <a:xfrm>
                <a:off x="505" y="3927"/>
                <a:ext cx="22" cy="9"/>
              </a:xfrm>
              <a:custGeom>
                <a:avLst/>
                <a:gdLst>
                  <a:gd name="T0" fmla="*/ 0 w 40"/>
                  <a:gd name="T1" fmla="*/ 10 h 15"/>
                  <a:gd name="T2" fmla="*/ 28 w 40"/>
                  <a:gd name="T3" fmla="*/ 15 h 15"/>
                  <a:gd name="T4" fmla="*/ 40 w 40"/>
                  <a:gd name="T5" fmla="*/ 5 h 15"/>
                  <a:gd name="T6" fmla="*/ 36 w 40"/>
                  <a:gd name="T7" fmla="*/ 0 h 15"/>
                  <a:gd name="T8" fmla="*/ 27 w 40"/>
                  <a:gd name="T9" fmla="*/ 8 h 15"/>
                  <a:gd name="T10" fmla="*/ 1 w 40"/>
                  <a:gd name="T11" fmla="*/ 3 h 15"/>
                  <a:gd name="T12" fmla="*/ 0 w 40"/>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40" h="15">
                    <a:moveTo>
                      <a:pt x="0" y="10"/>
                    </a:moveTo>
                    <a:lnTo>
                      <a:pt x="28" y="15"/>
                    </a:lnTo>
                    <a:lnTo>
                      <a:pt x="40" y="5"/>
                    </a:lnTo>
                    <a:lnTo>
                      <a:pt x="36" y="0"/>
                    </a:lnTo>
                    <a:lnTo>
                      <a:pt x="27" y="8"/>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6" name="Freeform 1022">
                <a:extLst>
                  <a:ext uri="{FF2B5EF4-FFF2-40B4-BE49-F238E27FC236}">
                    <a16:creationId xmlns:a16="http://schemas.microsoft.com/office/drawing/2014/main" id="{417BE811-0878-487E-843B-E899C3AB4F54}"/>
                  </a:ext>
                </a:extLst>
              </p:cNvPr>
              <p:cNvSpPr>
                <a:spLocks/>
              </p:cNvSpPr>
              <p:nvPr/>
            </p:nvSpPr>
            <p:spPr bwMode="auto">
              <a:xfrm>
                <a:off x="477" y="3925"/>
                <a:ext cx="23" cy="8"/>
              </a:xfrm>
              <a:custGeom>
                <a:avLst/>
                <a:gdLst>
                  <a:gd name="T0" fmla="*/ 0 w 40"/>
                  <a:gd name="T1" fmla="*/ 9 h 14"/>
                  <a:gd name="T2" fmla="*/ 28 w 40"/>
                  <a:gd name="T3" fmla="*/ 14 h 14"/>
                  <a:gd name="T4" fmla="*/ 40 w 40"/>
                  <a:gd name="T5" fmla="*/ 5 h 14"/>
                  <a:gd name="T6" fmla="*/ 36 w 40"/>
                  <a:gd name="T7" fmla="*/ 0 h 14"/>
                  <a:gd name="T8" fmla="*/ 27 w 40"/>
                  <a:gd name="T9" fmla="*/ 7 h 14"/>
                  <a:gd name="T10" fmla="*/ 1 w 40"/>
                  <a:gd name="T11" fmla="*/ 3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8" y="14"/>
                    </a:lnTo>
                    <a:lnTo>
                      <a:pt x="40"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7" name="Freeform 1023">
                <a:extLst>
                  <a:ext uri="{FF2B5EF4-FFF2-40B4-BE49-F238E27FC236}">
                    <a16:creationId xmlns:a16="http://schemas.microsoft.com/office/drawing/2014/main" id="{0EFF4526-D89C-4D05-AC88-D2EE31ABBF31}"/>
                  </a:ext>
                </a:extLst>
              </p:cNvPr>
              <p:cNvSpPr>
                <a:spLocks/>
              </p:cNvSpPr>
              <p:nvPr/>
            </p:nvSpPr>
            <p:spPr bwMode="auto">
              <a:xfrm>
                <a:off x="447" y="3922"/>
                <a:ext cx="23" cy="8"/>
              </a:xfrm>
              <a:custGeom>
                <a:avLst/>
                <a:gdLst>
                  <a:gd name="T0" fmla="*/ 0 w 40"/>
                  <a:gd name="T1" fmla="*/ 9 h 14"/>
                  <a:gd name="T2" fmla="*/ 28 w 40"/>
                  <a:gd name="T3" fmla="*/ 14 h 14"/>
                  <a:gd name="T4" fmla="*/ 40 w 40"/>
                  <a:gd name="T5" fmla="*/ 5 h 14"/>
                  <a:gd name="T6" fmla="*/ 36 w 40"/>
                  <a:gd name="T7" fmla="*/ 0 h 14"/>
                  <a:gd name="T8" fmla="*/ 27 w 40"/>
                  <a:gd name="T9" fmla="*/ 7 h 14"/>
                  <a:gd name="T10" fmla="*/ 1 w 40"/>
                  <a:gd name="T11" fmla="*/ 3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8" y="14"/>
                    </a:lnTo>
                    <a:lnTo>
                      <a:pt x="40"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8" name="Freeform 1024">
                <a:extLst>
                  <a:ext uri="{FF2B5EF4-FFF2-40B4-BE49-F238E27FC236}">
                    <a16:creationId xmlns:a16="http://schemas.microsoft.com/office/drawing/2014/main" id="{7D64BE7A-7CDB-46AD-BB9A-E5762C6E7ADC}"/>
                  </a:ext>
                </a:extLst>
              </p:cNvPr>
              <p:cNvSpPr>
                <a:spLocks/>
              </p:cNvSpPr>
              <p:nvPr/>
            </p:nvSpPr>
            <p:spPr bwMode="auto">
              <a:xfrm>
                <a:off x="420" y="3920"/>
                <a:ext cx="22" cy="8"/>
              </a:xfrm>
              <a:custGeom>
                <a:avLst/>
                <a:gdLst>
                  <a:gd name="T0" fmla="*/ 0 w 40"/>
                  <a:gd name="T1" fmla="*/ 9 h 14"/>
                  <a:gd name="T2" fmla="*/ 29 w 40"/>
                  <a:gd name="T3" fmla="*/ 14 h 14"/>
                  <a:gd name="T4" fmla="*/ 40 w 40"/>
                  <a:gd name="T5" fmla="*/ 5 h 14"/>
                  <a:gd name="T6" fmla="*/ 36 w 40"/>
                  <a:gd name="T7" fmla="*/ 0 h 14"/>
                  <a:gd name="T8" fmla="*/ 27 w 40"/>
                  <a:gd name="T9" fmla="*/ 7 h 14"/>
                  <a:gd name="T10" fmla="*/ 1 w 40"/>
                  <a:gd name="T11" fmla="*/ 2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9" y="14"/>
                    </a:lnTo>
                    <a:lnTo>
                      <a:pt x="40" y="5"/>
                    </a:lnTo>
                    <a:lnTo>
                      <a:pt x="36" y="0"/>
                    </a:lnTo>
                    <a:lnTo>
                      <a:pt x="27"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29" name="Freeform 1025">
                <a:extLst>
                  <a:ext uri="{FF2B5EF4-FFF2-40B4-BE49-F238E27FC236}">
                    <a16:creationId xmlns:a16="http://schemas.microsoft.com/office/drawing/2014/main" id="{4CF79186-FD41-4B58-879D-9E254C95814C}"/>
                  </a:ext>
                </a:extLst>
              </p:cNvPr>
              <p:cNvSpPr>
                <a:spLocks/>
              </p:cNvSpPr>
              <p:nvPr/>
            </p:nvSpPr>
            <p:spPr bwMode="auto">
              <a:xfrm>
                <a:off x="390" y="3901"/>
                <a:ext cx="23" cy="8"/>
              </a:xfrm>
              <a:custGeom>
                <a:avLst/>
                <a:gdLst>
                  <a:gd name="T0" fmla="*/ 0 w 41"/>
                  <a:gd name="T1" fmla="*/ 9 h 14"/>
                  <a:gd name="T2" fmla="*/ 29 w 41"/>
                  <a:gd name="T3" fmla="*/ 14 h 14"/>
                  <a:gd name="T4" fmla="*/ 41 w 41"/>
                  <a:gd name="T5" fmla="*/ 5 h 14"/>
                  <a:gd name="T6" fmla="*/ 36 w 41"/>
                  <a:gd name="T7" fmla="*/ 0 h 14"/>
                  <a:gd name="T8" fmla="*/ 27 w 41"/>
                  <a:gd name="T9" fmla="*/ 7 h 14"/>
                  <a:gd name="T10" fmla="*/ 1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0" name="Freeform 1026">
                <a:extLst>
                  <a:ext uri="{FF2B5EF4-FFF2-40B4-BE49-F238E27FC236}">
                    <a16:creationId xmlns:a16="http://schemas.microsoft.com/office/drawing/2014/main" id="{E3A16CCF-273D-49E6-A7D0-D244D36A5B86}"/>
                  </a:ext>
                </a:extLst>
              </p:cNvPr>
              <p:cNvSpPr>
                <a:spLocks/>
              </p:cNvSpPr>
              <p:nvPr/>
            </p:nvSpPr>
            <p:spPr bwMode="auto">
              <a:xfrm>
                <a:off x="390" y="3917"/>
                <a:ext cx="22" cy="8"/>
              </a:xfrm>
              <a:custGeom>
                <a:avLst/>
                <a:gdLst>
                  <a:gd name="T0" fmla="*/ 0 w 40"/>
                  <a:gd name="T1" fmla="*/ 9 h 14"/>
                  <a:gd name="T2" fmla="*/ 29 w 40"/>
                  <a:gd name="T3" fmla="*/ 14 h 14"/>
                  <a:gd name="T4" fmla="*/ 40 w 40"/>
                  <a:gd name="T5" fmla="*/ 5 h 14"/>
                  <a:gd name="T6" fmla="*/ 36 w 40"/>
                  <a:gd name="T7" fmla="*/ 0 h 14"/>
                  <a:gd name="T8" fmla="*/ 27 w 40"/>
                  <a:gd name="T9" fmla="*/ 7 h 14"/>
                  <a:gd name="T10" fmla="*/ 1 w 40"/>
                  <a:gd name="T11" fmla="*/ 3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9" y="14"/>
                    </a:lnTo>
                    <a:lnTo>
                      <a:pt x="40"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1" name="Freeform 1027">
                <a:extLst>
                  <a:ext uri="{FF2B5EF4-FFF2-40B4-BE49-F238E27FC236}">
                    <a16:creationId xmlns:a16="http://schemas.microsoft.com/office/drawing/2014/main" id="{E4A9DFAE-1E6F-455A-945D-4260EBF22B32}"/>
                  </a:ext>
                </a:extLst>
              </p:cNvPr>
              <p:cNvSpPr>
                <a:spLocks/>
              </p:cNvSpPr>
              <p:nvPr/>
            </p:nvSpPr>
            <p:spPr bwMode="auto">
              <a:xfrm>
                <a:off x="360" y="3917"/>
                <a:ext cx="23" cy="9"/>
              </a:xfrm>
              <a:custGeom>
                <a:avLst/>
                <a:gdLst>
                  <a:gd name="T0" fmla="*/ 0 w 40"/>
                  <a:gd name="T1" fmla="*/ 10 h 15"/>
                  <a:gd name="T2" fmla="*/ 29 w 40"/>
                  <a:gd name="T3" fmla="*/ 15 h 15"/>
                  <a:gd name="T4" fmla="*/ 40 w 40"/>
                  <a:gd name="T5" fmla="*/ 5 h 15"/>
                  <a:gd name="T6" fmla="*/ 36 w 40"/>
                  <a:gd name="T7" fmla="*/ 0 h 15"/>
                  <a:gd name="T8" fmla="*/ 27 w 40"/>
                  <a:gd name="T9" fmla="*/ 8 h 15"/>
                  <a:gd name="T10" fmla="*/ 1 w 40"/>
                  <a:gd name="T11" fmla="*/ 3 h 15"/>
                  <a:gd name="T12" fmla="*/ 0 w 40"/>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40" h="15">
                    <a:moveTo>
                      <a:pt x="0" y="10"/>
                    </a:moveTo>
                    <a:lnTo>
                      <a:pt x="29" y="15"/>
                    </a:lnTo>
                    <a:lnTo>
                      <a:pt x="40" y="5"/>
                    </a:lnTo>
                    <a:lnTo>
                      <a:pt x="36" y="0"/>
                    </a:lnTo>
                    <a:lnTo>
                      <a:pt x="27" y="8"/>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2" name="Freeform 1028">
                <a:extLst>
                  <a:ext uri="{FF2B5EF4-FFF2-40B4-BE49-F238E27FC236}">
                    <a16:creationId xmlns:a16="http://schemas.microsoft.com/office/drawing/2014/main" id="{D1C8453C-B1EC-485A-941A-275633F5F5A2}"/>
                  </a:ext>
                </a:extLst>
              </p:cNvPr>
              <p:cNvSpPr>
                <a:spLocks/>
              </p:cNvSpPr>
              <p:nvPr/>
            </p:nvSpPr>
            <p:spPr bwMode="auto">
              <a:xfrm>
                <a:off x="505" y="3911"/>
                <a:ext cx="23" cy="8"/>
              </a:xfrm>
              <a:custGeom>
                <a:avLst/>
                <a:gdLst>
                  <a:gd name="T0" fmla="*/ 0 w 41"/>
                  <a:gd name="T1" fmla="*/ 9 h 14"/>
                  <a:gd name="T2" fmla="*/ 29 w 41"/>
                  <a:gd name="T3" fmla="*/ 14 h 14"/>
                  <a:gd name="T4" fmla="*/ 41 w 41"/>
                  <a:gd name="T5" fmla="*/ 5 h 14"/>
                  <a:gd name="T6" fmla="*/ 37 w 41"/>
                  <a:gd name="T7" fmla="*/ 0 h 14"/>
                  <a:gd name="T8" fmla="*/ 27 w 41"/>
                  <a:gd name="T9" fmla="*/ 7 h 14"/>
                  <a:gd name="T10" fmla="*/ 2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7" y="0"/>
                    </a:lnTo>
                    <a:lnTo>
                      <a:pt x="27" y="7"/>
                    </a:lnTo>
                    <a:lnTo>
                      <a:pt x="2"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3" name="Freeform 1029">
                <a:extLst>
                  <a:ext uri="{FF2B5EF4-FFF2-40B4-BE49-F238E27FC236}">
                    <a16:creationId xmlns:a16="http://schemas.microsoft.com/office/drawing/2014/main" id="{CDBE92FB-A4BF-44C9-9DF7-A8E2F0094E08}"/>
                  </a:ext>
                </a:extLst>
              </p:cNvPr>
              <p:cNvSpPr>
                <a:spLocks/>
              </p:cNvSpPr>
              <p:nvPr/>
            </p:nvSpPr>
            <p:spPr bwMode="auto">
              <a:xfrm>
                <a:off x="532" y="3930"/>
                <a:ext cx="20" cy="8"/>
              </a:xfrm>
              <a:custGeom>
                <a:avLst/>
                <a:gdLst>
                  <a:gd name="T0" fmla="*/ 0 w 35"/>
                  <a:gd name="T1" fmla="*/ 9 h 14"/>
                  <a:gd name="T2" fmla="*/ 25 w 35"/>
                  <a:gd name="T3" fmla="*/ 14 h 14"/>
                  <a:gd name="T4" fmla="*/ 35 w 35"/>
                  <a:gd name="T5" fmla="*/ 5 h 14"/>
                  <a:gd name="T6" fmla="*/ 31 w 35"/>
                  <a:gd name="T7" fmla="*/ 0 h 14"/>
                  <a:gd name="T8" fmla="*/ 23 w 35"/>
                  <a:gd name="T9" fmla="*/ 7 h 14"/>
                  <a:gd name="T10" fmla="*/ 1 w 35"/>
                  <a:gd name="T11" fmla="*/ 2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5" y="14"/>
                    </a:lnTo>
                    <a:lnTo>
                      <a:pt x="35" y="5"/>
                    </a:lnTo>
                    <a:lnTo>
                      <a:pt x="31" y="0"/>
                    </a:lnTo>
                    <a:lnTo>
                      <a:pt x="23"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4" name="Freeform 1030">
                <a:extLst>
                  <a:ext uri="{FF2B5EF4-FFF2-40B4-BE49-F238E27FC236}">
                    <a16:creationId xmlns:a16="http://schemas.microsoft.com/office/drawing/2014/main" id="{2C038C96-BE0E-4836-894D-5BFA367441D4}"/>
                  </a:ext>
                </a:extLst>
              </p:cNvPr>
              <p:cNvSpPr>
                <a:spLocks/>
              </p:cNvSpPr>
              <p:nvPr/>
            </p:nvSpPr>
            <p:spPr bwMode="auto">
              <a:xfrm>
                <a:off x="533" y="3913"/>
                <a:ext cx="19" cy="9"/>
              </a:xfrm>
              <a:custGeom>
                <a:avLst/>
                <a:gdLst>
                  <a:gd name="T0" fmla="*/ 0 w 35"/>
                  <a:gd name="T1" fmla="*/ 10 h 15"/>
                  <a:gd name="T2" fmla="*/ 25 w 35"/>
                  <a:gd name="T3" fmla="*/ 15 h 15"/>
                  <a:gd name="T4" fmla="*/ 35 w 35"/>
                  <a:gd name="T5" fmla="*/ 5 h 15"/>
                  <a:gd name="T6" fmla="*/ 31 w 35"/>
                  <a:gd name="T7" fmla="*/ 0 h 15"/>
                  <a:gd name="T8" fmla="*/ 23 w 35"/>
                  <a:gd name="T9" fmla="*/ 7 h 15"/>
                  <a:gd name="T10" fmla="*/ 1 w 35"/>
                  <a:gd name="T11" fmla="*/ 3 h 15"/>
                  <a:gd name="T12" fmla="*/ 0 w 35"/>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35" h="15">
                    <a:moveTo>
                      <a:pt x="0" y="10"/>
                    </a:moveTo>
                    <a:lnTo>
                      <a:pt x="25" y="15"/>
                    </a:lnTo>
                    <a:lnTo>
                      <a:pt x="35" y="5"/>
                    </a:lnTo>
                    <a:lnTo>
                      <a:pt x="31" y="0"/>
                    </a:lnTo>
                    <a:lnTo>
                      <a:pt x="23" y="7"/>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5" name="Freeform 1031">
                <a:extLst>
                  <a:ext uri="{FF2B5EF4-FFF2-40B4-BE49-F238E27FC236}">
                    <a16:creationId xmlns:a16="http://schemas.microsoft.com/office/drawing/2014/main" id="{B365B4D6-DFAF-4C5E-876E-1AF91486CE88}"/>
                  </a:ext>
                </a:extLst>
              </p:cNvPr>
              <p:cNvSpPr>
                <a:spLocks/>
              </p:cNvSpPr>
              <p:nvPr/>
            </p:nvSpPr>
            <p:spPr bwMode="auto">
              <a:xfrm>
                <a:off x="561" y="3932"/>
                <a:ext cx="20" cy="8"/>
              </a:xfrm>
              <a:custGeom>
                <a:avLst/>
                <a:gdLst>
                  <a:gd name="T0" fmla="*/ 0 w 35"/>
                  <a:gd name="T1" fmla="*/ 9 h 14"/>
                  <a:gd name="T2" fmla="*/ 24 w 35"/>
                  <a:gd name="T3" fmla="*/ 14 h 14"/>
                  <a:gd name="T4" fmla="*/ 35 w 35"/>
                  <a:gd name="T5" fmla="*/ 5 h 14"/>
                  <a:gd name="T6" fmla="*/ 30 w 35"/>
                  <a:gd name="T7" fmla="*/ 0 h 14"/>
                  <a:gd name="T8" fmla="*/ 22 w 35"/>
                  <a:gd name="T9" fmla="*/ 7 h 14"/>
                  <a:gd name="T10" fmla="*/ 1 w 35"/>
                  <a:gd name="T11" fmla="*/ 3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4" y="14"/>
                    </a:lnTo>
                    <a:lnTo>
                      <a:pt x="35" y="5"/>
                    </a:lnTo>
                    <a:lnTo>
                      <a:pt x="30" y="0"/>
                    </a:lnTo>
                    <a:lnTo>
                      <a:pt x="22"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6" name="Freeform 1032">
                <a:extLst>
                  <a:ext uri="{FF2B5EF4-FFF2-40B4-BE49-F238E27FC236}">
                    <a16:creationId xmlns:a16="http://schemas.microsoft.com/office/drawing/2014/main" id="{1F75FCE5-4DDC-4394-8C3C-56CC396E2296}"/>
                  </a:ext>
                </a:extLst>
              </p:cNvPr>
              <p:cNvSpPr>
                <a:spLocks/>
              </p:cNvSpPr>
              <p:nvPr/>
            </p:nvSpPr>
            <p:spPr bwMode="auto">
              <a:xfrm>
                <a:off x="561" y="3916"/>
                <a:ext cx="20" cy="8"/>
              </a:xfrm>
              <a:custGeom>
                <a:avLst/>
                <a:gdLst>
                  <a:gd name="T0" fmla="*/ 0 w 35"/>
                  <a:gd name="T1" fmla="*/ 9 h 14"/>
                  <a:gd name="T2" fmla="*/ 25 w 35"/>
                  <a:gd name="T3" fmla="*/ 14 h 14"/>
                  <a:gd name="T4" fmla="*/ 35 w 35"/>
                  <a:gd name="T5" fmla="*/ 4 h 14"/>
                  <a:gd name="T6" fmla="*/ 31 w 35"/>
                  <a:gd name="T7" fmla="*/ 0 h 14"/>
                  <a:gd name="T8" fmla="*/ 23 w 35"/>
                  <a:gd name="T9" fmla="*/ 7 h 14"/>
                  <a:gd name="T10" fmla="*/ 1 w 35"/>
                  <a:gd name="T11" fmla="*/ 2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5" y="14"/>
                    </a:lnTo>
                    <a:lnTo>
                      <a:pt x="35" y="4"/>
                    </a:lnTo>
                    <a:lnTo>
                      <a:pt x="31" y="0"/>
                    </a:lnTo>
                    <a:lnTo>
                      <a:pt x="23"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7" name="Freeform 1033">
                <a:extLst>
                  <a:ext uri="{FF2B5EF4-FFF2-40B4-BE49-F238E27FC236}">
                    <a16:creationId xmlns:a16="http://schemas.microsoft.com/office/drawing/2014/main" id="{787B85B3-6459-4ECF-A995-3D30370AB9D2}"/>
                  </a:ext>
                </a:extLst>
              </p:cNvPr>
              <p:cNvSpPr>
                <a:spLocks/>
              </p:cNvSpPr>
              <p:nvPr/>
            </p:nvSpPr>
            <p:spPr bwMode="auto">
              <a:xfrm>
                <a:off x="588" y="3934"/>
                <a:ext cx="20" cy="9"/>
              </a:xfrm>
              <a:custGeom>
                <a:avLst/>
                <a:gdLst>
                  <a:gd name="T0" fmla="*/ 0 w 36"/>
                  <a:gd name="T1" fmla="*/ 9 h 15"/>
                  <a:gd name="T2" fmla="*/ 25 w 36"/>
                  <a:gd name="T3" fmla="*/ 15 h 15"/>
                  <a:gd name="T4" fmla="*/ 36 w 36"/>
                  <a:gd name="T5" fmla="*/ 5 h 15"/>
                  <a:gd name="T6" fmla="*/ 31 w 36"/>
                  <a:gd name="T7" fmla="*/ 0 h 15"/>
                  <a:gd name="T8" fmla="*/ 23 w 36"/>
                  <a:gd name="T9" fmla="*/ 7 h 15"/>
                  <a:gd name="T10" fmla="*/ 2 w 36"/>
                  <a:gd name="T11" fmla="*/ 3 h 15"/>
                  <a:gd name="T12" fmla="*/ 0 w 36"/>
                  <a:gd name="T13" fmla="*/ 9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0" y="9"/>
                    </a:moveTo>
                    <a:lnTo>
                      <a:pt x="25" y="15"/>
                    </a:lnTo>
                    <a:lnTo>
                      <a:pt x="36" y="5"/>
                    </a:lnTo>
                    <a:lnTo>
                      <a:pt x="31" y="0"/>
                    </a:lnTo>
                    <a:lnTo>
                      <a:pt x="23" y="7"/>
                    </a:lnTo>
                    <a:lnTo>
                      <a:pt x="2"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8" name="Freeform 1034">
                <a:extLst>
                  <a:ext uri="{FF2B5EF4-FFF2-40B4-BE49-F238E27FC236}">
                    <a16:creationId xmlns:a16="http://schemas.microsoft.com/office/drawing/2014/main" id="{41A723C5-C719-4898-BF7A-A7024701893F}"/>
                  </a:ext>
                </a:extLst>
              </p:cNvPr>
              <p:cNvSpPr>
                <a:spLocks/>
              </p:cNvSpPr>
              <p:nvPr/>
            </p:nvSpPr>
            <p:spPr bwMode="auto">
              <a:xfrm>
                <a:off x="588" y="3919"/>
                <a:ext cx="20" cy="7"/>
              </a:xfrm>
              <a:custGeom>
                <a:avLst/>
                <a:gdLst>
                  <a:gd name="T0" fmla="*/ 0 w 35"/>
                  <a:gd name="T1" fmla="*/ 9 h 14"/>
                  <a:gd name="T2" fmla="*/ 25 w 35"/>
                  <a:gd name="T3" fmla="*/ 14 h 14"/>
                  <a:gd name="T4" fmla="*/ 35 w 35"/>
                  <a:gd name="T5" fmla="*/ 5 h 14"/>
                  <a:gd name="T6" fmla="*/ 31 w 35"/>
                  <a:gd name="T7" fmla="*/ 0 h 14"/>
                  <a:gd name="T8" fmla="*/ 23 w 35"/>
                  <a:gd name="T9" fmla="*/ 7 h 14"/>
                  <a:gd name="T10" fmla="*/ 1 w 35"/>
                  <a:gd name="T11" fmla="*/ 3 h 14"/>
                  <a:gd name="T12" fmla="*/ 0 w 35"/>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9"/>
                    </a:moveTo>
                    <a:lnTo>
                      <a:pt x="25" y="14"/>
                    </a:lnTo>
                    <a:lnTo>
                      <a:pt x="35" y="5"/>
                    </a:lnTo>
                    <a:lnTo>
                      <a:pt x="31" y="0"/>
                    </a:lnTo>
                    <a:lnTo>
                      <a:pt x="23"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39" name="Freeform 1035">
                <a:extLst>
                  <a:ext uri="{FF2B5EF4-FFF2-40B4-BE49-F238E27FC236}">
                    <a16:creationId xmlns:a16="http://schemas.microsoft.com/office/drawing/2014/main" id="{62149550-8795-48BC-BC39-696C8F28B70F}"/>
                  </a:ext>
                </a:extLst>
              </p:cNvPr>
              <p:cNvSpPr>
                <a:spLocks/>
              </p:cNvSpPr>
              <p:nvPr/>
            </p:nvSpPr>
            <p:spPr bwMode="auto">
              <a:xfrm>
                <a:off x="612" y="3937"/>
                <a:ext cx="19" cy="8"/>
              </a:xfrm>
              <a:custGeom>
                <a:avLst/>
                <a:gdLst>
                  <a:gd name="T0" fmla="*/ 0 w 33"/>
                  <a:gd name="T1" fmla="*/ 9 h 14"/>
                  <a:gd name="T2" fmla="*/ 23 w 33"/>
                  <a:gd name="T3" fmla="*/ 14 h 14"/>
                  <a:gd name="T4" fmla="*/ 33 w 33"/>
                  <a:gd name="T5" fmla="*/ 4 h 14"/>
                  <a:gd name="T6" fmla="*/ 28 w 33"/>
                  <a:gd name="T7" fmla="*/ 0 h 14"/>
                  <a:gd name="T8" fmla="*/ 21 w 33"/>
                  <a:gd name="T9" fmla="*/ 7 h 14"/>
                  <a:gd name="T10" fmla="*/ 1 w 33"/>
                  <a:gd name="T11" fmla="*/ 2 h 14"/>
                  <a:gd name="T12" fmla="*/ 0 w 33"/>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0" y="9"/>
                    </a:moveTo>
                    <a:lnTo>
                      <a:pt x="23" y="14"/>
                    </a:lnTo>
                    <a:lnTo>
                      <a:pt x="33" y="4"/>
                    </a:lnTo>
                    <a:lnTo>
                      <a:pt x="28" y="0"/>
                    </a:lnTo>
                    <a:lnTo>
                      <a:pt x="21"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0" name="Freeform 1036">
                <a:extLst>
                  <a:ext uri="{FF2B5EF4-FFF2-40B4-BE49-F238E27FC236}">
                    <a16:creationId xmlns:a16="http://schemas.microsoft.com/office/drawing/2014/main" id="{B2E4B097-712B-4ED3-A862-8CD18ED5C9D6}"/>
                  </a:ext>
                </a:extLst>
              </p:cNvPr>
              <p:cNvSpPr>
                <a:spLocks/>
              </p:cNvSpPr>
              <p:nvPr/>
            </p:nvSpPr>
            <p:spPr bwMode="auto">
              <a:xfrm>
                <a:off x="613" y="3921"/>
                <a:ext cx="18" cy="8"/>
              </a:xfrm>
              <a:custGeom>
                <a:avLst/>
                <a:gdLst>
                  <a:gd name="T0" fmla="*/ 0 w 32"/>
                  <a:gd name="T1" fmla="*/ 9 h 14"/>
                  <a:gd name="T2" fmla="*/ 23 w 32"/>
                  <a:gd name="T3" fmla="*/ 14 h 14"/>
                  <a:gd name="T4" fmla="*/ 32 w 32"/>
                  <a:gd name="T5" fmla="*/ 5 h 14"/>
                  <a:gd name="T6" fmla="*/ 28 w 32"/>
                  <a:gd name="T7" fmla="*/ 0 h 14"/>
                  <a:gd name="T8" fmla="*/ 21 w 32"/>
                  <a:gd name="T9" fmla="*/ 7 h 14"/>
                  <a:gd name="T10" fmla="*/ 1 w 32"/>
                  <a:gd name="T11" fmla="*/ 3 h 14"/>
                  <a:gd name="T12" fmla="*/ 0 w 32"/>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32" h="14">
                    <a:moveTo>
                      <a:pt x="0" y="9"/>
                    </a:moveTo>
                    <a:lnTo>
                      <a:pt x="23" y="14"/>
                    </a:lnTo>
                    <a:lnTo>
                      <a:pt x="32" y="5"/>
                    </a:lnTo>
                    <a:lnTo>
                      <a:pt x="28" y="0"/>
                    </a:lnTo>
                    <a:lnTo>
                      <a:pt x="21"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1" name="Freeform 1037">
                <a:extLst>
                  <a:ext uri="{FF2B5EF4-FFF2-40B4-BE49-F238E27FC236}">
                    <a16:creationId xmlns:a16="http://schemas.microsoft.com/office/drawing/2014/main" id="{3E721CD9-C1EF-4296-A108-244495BC6297}"/>
                  </a:ext>
                </a:extLst>
              </p:cNvPr>
              <p:cNvSpPr>
                <a:spLocks/>
              </p:cNvSpPr>
              <p:nvPr/>
            </p:nvSpPr>
            <p:spPr bwMode="auto">
              <a:xfrm>
                <a:off x="636" y="3943"/>
                <a:ext cx="16" cy="8"/>
              </a:xfrm>
              <a:custGeom>
                <a:avLst/>
                <a:gdLst>
                  <a:gd name="T0" fmla="*/ 0 w 29"/>
                  <a:gd name="T1" fmla="*/ 8 h 14"/>
                  <a:gd name="T2" fmla="*/ 20 w 29"/>
                  <a:gd name="T3" fmla="*/ 14 h 14"/>
                  <a:gd name="T4" fmla="*/ 29 w 29"/>
                  <a:gd name="T5" fmla="*/ 5 h 14"/>
                  <a:gd name="T6" fmla="*/ 24 w 29"/>
                  <a:gd name="T7" fmla="*/ 0 h 14"/>
                  <a:gd name="T8" fmla="*/ 18 w 29"/>
                  <a:gd name="T9" fmla="*/ 7 h 14"/>
                  <a:gd name="T10" fmla="*/ 3 w 29"/>
                  <a:gd name="T11" fmla="*/ 1 h 14"/>
                  <a:gd name="T12" fmla="*/ 0 w 29"/>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29" h="14">
                    <a:moveTo>
                      <a:pt x="0" y="8"/>
                    </a:moveTo>
                    <a:lnTo>
                      <a:pt x="20" y="14"/>
                    </a:lnTo>
                    <a:lnTo>
                      <a:pt x="29" y="5"/>
                    </a:lnTo>
                    <a:lnTo>
                      <a:pt x="24" y="0"/>
                    </a:lnTo>
                    <a:lnTo>
                      <a:pt x="18" y="7"/>
                    </a:lnTo>
                    <a:lnTo>
                      <a:pt x="3"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2" name="Freeform 1038">
                <a:extLst>
                  <a:ext uri="{FF2B5EF4-FFF2-40B4-BE49-F238E27FC236}">
                    <a16:creationId xmlns:a16="http://schemas.microsoft.com/office/drawing/2014/main" id="{E1166D3E-AB49-436C-9DC7-B5F6B7B4C8DF}"/>
                  </a:ext>
                </a:extLst>
              </p:cNvPr>
              <p:cNvSpPr>
                <a:spLocks/>
              </p:cNvSpPr>
              <p:nvPr/>
            </p:nvSpPr>
            <p:spPr bwMode="auto">
              <a:xfrm>
                <a:off x="634" y="3926"/>
                <a:ext cx="17" cy="8"/>
              </a:xfrm>
              <a:custGeom>
                <a:avLst/>
                <a:gdLst>
                  <a:gd name="T0" fmla="*/ 0 w 29"/>
                  <a:gd name="T1" fmla="*/ 9 h 14"/>
                  <a:gd name="T2" fmla="*/ 20 w 29"/>
                  <a:gd name="T3" fmla="*/ 14 h 14"/>
                  <a:gd name="T4" fmla="*/ 29 w 29"/>
                  <a:gd name="T5" fmla="*/ 4 h 14"/>
                  <a:gd name="T6" fmla="*/ 24 w 29"/>
                  <a:gd name="T7" fmla="*/ 0 h 14"/>
                  <a:gd name="T8" fmla="*/ 18 w 29"/>
                  <a:gd name="T9" fmla="*/ 7 h 14"/>
                  <a:gd name="T10" fmla="*/ 2 w 29"/>
                  <a:gd name="T11" fmla="*/ 2 h 14"/>
                  <a:gd name="T12" fmla="*/ 0 w 29"/>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29" h="14">
                    <a:moveTo>
                      <a:pt x="0" y="9"/>
                    </a:moveTo>
                    <a:lnTo>
                      <a:pt x="20" y="14"/>
                    </a:lnTo>
                    <a:lnTo>
                      <a:pt x="29" y="4"/>
                    </a:lnTo>
                    <a:lnTo>
                      <a:pt x="24" y="0"/>
                    </a:lnTo>
                    <a:lnTo>
                      <a:pt x="18" y="7"/>
                    </a:lnTo>
                    <a:lnTo>
                      <a:pt x="2"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3" name="Freeform 1039">
                <a:extLst>
                  <a:ext uri="{FF2B5EF4-FFF2-40B4-BE49-F238E27FC236}">
                    <a16:creationId xmlns:a16="http://schemas.microsoft.com/office/drawing/2014/main" id="{DF740E58-5604-4432-B424-C732E7D9F81D}"/>
                  </a:ext>
                </a:extLst>
              </p:cNvPr>
              <p:cNvSpPr>
                <a:spLocks/>
              </p:cNvSpPr>
              <p:nvPr/>
            </p:nvSpPr>
            <p:spPr bwMode="auto">
              <a:xfrm>
                <a:off x="477" y="3909"/>
                <a:ext cx="23" cy="8"/>
              </a:xfrm>
              <a:custGeom>
                <a:avLst/>
                <a:gdLst>
                  <a:gd name="T0" fmla="*/ 0 w 41"/>
                  <a:gd name="T1" fmla="*/ 9 h 14"/>
                  <a:gd name="T2" fmla="*/ 29 w 41"/>
                  <a:gd name="T3" fmla="*/ 14 h 14"/>
                  <a:gd name="T4" fmla="*/ 41 w 41"/>
                  <a:gd name="T5" fmla="*/ 5 h 14"/>
                  <a:gd name="T6" fmla="*/ 36 w 41"/>
                  <a:gd name="T7" fmla="*/ 0 h 14"/>
                  <a:gd name="T8" fmla="*/ 27 w 41"/>
                  <a:gd name="T9" fmla="*/ 7 h 14"/>
                  <a:gd name="T10" fmla="*/ 1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6"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4" name="Freeform 1040">
                <a:extLst>
                  <a:ext uri="{FF2B5EF4-FFF2-40B4-BE49-F238E27FC236}">
                    <a16:creationId xmlns:a16="http://schemas.microsoft.com/office/drawing/2014/main" id="{19F69C3D-F5D8-4974-A35C-23ACBF19DAB4}"/>
                  </a:ext>
                </a:extLst>
              </p:cNvPr>
              <p:cNvSpPr>
                <a:spLocks/>
              </p:cNvSpPr>
              <p:nvPr/>
            </p:nvSpPr>
            <p:spPr bwMode="auto">
              <a:xfrm>
                <a:off x="447" y="3906"/>
                <a:ext cx="23" cy="9"/>
              </a:xfrm>
              <a:custGeom>
                <a:avLst/>
                <a:gdLst>
                  <a:gd name="T0" fmla="*/ 0 w 40"/>
                  <a:gd name="T1" fmla="*/ 10 h 15"/>
                  <a:gd name="T2" fmla="*/ 29 w 40"/>
                  <a:gd name="T3" fmla="*/ 15 h 15"/>
                  <a:gd name="T4" fmla="*/ 40 w 40"/>
                  <a:gd name="T5" fmla="*/ 6 h 15"/>
                  <a:gd name="T6" fmla="*/ 36 w 40"/>
                  <a:gd name="T7" fmla="*/ 0 h 15"/>
                  <a:gd name="T8" fmla="*/ 27 w 40"/>
                  <a:gd name="T9" fmla="*/ 8 h 15"/>
                  <a:gd name="T10" fmla="*/ 1 w 40"/>
                  <a:gd name="T11" fmla="*/ 3 h 15"/>
                  <a:gd name="T12" fmla="*/ 0 w 40"/>
                  <a:gd name="T13" fmla="*/ 10 h 15"/>
                </a:gdLst>
                <a:ahLst/>
                <a:cxnLst>
                  <a:cxn ang="0">
                    <a:pos x="T0" y="T1"/>
                  </a:cxn>
                  <a:cxn ang="0">
                    <a:pos x="T2" y="T3"/>
                  </a:cxn>
                  <a:cxn ang="0">
                    <a:pos x="T4" y="T5"/>
                  </a:cxn>
                  <a:cxn ang="0">
                    <a:pos x="T6" y="T7"/>
                  </a:cxn>
                  <a:cxn ang="0">
                    <a:pos x="T8" y="T9"/>
                  </a:cxn>
                  <a:cxn ang="0">
                    <a:pos x="T10" y="T11"/>
                  </a:cxn>
                  <a:cxn ang="0">
                    <a:pos x="T12" y="T13"/>
                  </a:cxn>
                </a:cxnLst>
                <a:rect l="0" t="0" r="r" b="b"/>
                <a:pathLst>
                  <a:path w="40" h="15">
                    <a:moveTo>
                      <a:pt x="0" y="10"/>
                    </a:moveTo>
                    <a:lnTo>
                      <a:pt x="29" y="15"/>
                    </a:lnTo>
                    <a:lnTo>
                      <a:pt x="40" y="6"/>
                    </a:lnTo>
                    <a:lnTo>
                      <a:pt x="36" y="0"/>
                    </a:lnTo>
                    <a:lnTo>
                      <a:pt x="27" y="8"/>
                    </a:lnTo>
                    <a:lnTo>
                      <a:pt x="1" y="3"/>
                    </a:lnTo>
                    <a:lnTo>
                      <a:pt x="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5" name="Freeform 1041">
                <a:extLst>
                  <a:ext uri="{FF2B5EF4-FFF2-40B4-BE49-F238E27FC236}">
                    <a16:creationId xmlns:a16="http://schemas.microsoft.com/office/drawing/2014/main" id="{0C271FA6-4D0E-42D5-B305-C277477FC92F}"/>
                  </a:ext>
                </a:extLst>
              </p:cNvPr>
              <p:cNvSpPr>
                <a:spLocks/>
              </p:cNvSpPr>
              <p:nvPr/>
            </p:nvSpPr>
            <p:spPr bwMode="auto">
              <a:xfrm>
                <a:off x="420" y="3904"/>
                <a:ext cx="23" cy="8"/>
              </a:xfrm>
              <a:custGeom>
                <a:avLst/>
                <a:gdLst>
                  <a:gd name="T0" fmla="*/ 0 w 41"/>
                  <a:gd name="T1" fmla="*/ 9 h 14"/>
                  <a:gd name="T2" fmla="*/ 29 w 41"/>
                  <a:gd name="T3" fmla="*/ 14 h 14"/>
                  <a:gd name="T4" fmla="*/ 41 w 41"/>
                  <a:gd name="T5" fmla="*/ 5 h 14"/>
                  <a:gd name="T6" fmla="*/ 37 w 41"/>
                  <a:gd name="T7" fmla="*/ 0 h 14"/>
                  <a:gd name="T8" fmla="*/ 27 w 41"/>
                  <a:gd name="T9" fmla="*/ 7 h 14"/>
                  <a:gd name="T10" fmla="*/ 1 w 41"/>
                  <a:gd name="T11" fmla="*/ 3 h 14"/>
                  <a:gd name="T12" fmla="*/ 0 w 41"/>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1" h="14">
                    <a:moveTo>
                      <a:pt x="0" y="9"/>
                    </a:moveTo>
                    <a:lnTo>
                      <a:pt x="29" y="14"/>
                    </a:lnTo>
                    <a:lnTo>
                      <a:pt x="41" y="5"/>
                    </a:lnTo>
                    <a:lnTo>
                      <a:pt x="37" y="0"/>
                    </a:lnTo>
                    <a:lnTo>
                      <a:pt x="27" y="7"/>
                    </a:lnTo>
                    <a:lnTo>
                      <a:pt x="1" y="3"/>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6" name="Freeform 1042">
                <a:extLst>
                  <a:ext uri="{FF2B5EF4-FFF2-40B4-BE49-F238E27FC236}">
                    <a16:creationId xmlns:a16="http://schemas.microsoft.com/office/drawing/2014/main" id="{A81E64C7-B9B3-4121-9120-7874F5144B66}"/>
                  </a:ext>
                </a:extLst>
              </p:cNvPr>
              <p:cNvSpPr>
                <a:spLocks/>
              </p:cNvSpPr>
              <p:nvPr/>
            </p:nvSpPr>
            <p:spPr bwMode="auto">
              <a:xfrm>
                <a:off x="358" y="3899"/>
                <a:ext cx="23" cy="8"/>
              </a:xfrm>
              <a:custGeom>
                <a:avLst/>
                <a:gdLst>
                  <a:gd name="T0" fmla="*/ 0 w 40"/>
                  <a:gd name="T1" fmla="*/ 9 h 14"/>
                  <a:gd name="T2" fmla="*/ 28 w 40"/>
                  <a:gd name="T3" fmla="*/ 14 h 14"/>
                  <a:gd name="T4" fmla="*/ 40 w 40"/>
                  <a:gd name="T5" fmla="*/ 5 h 14"/>
                  <a:gd name="T6" fmla="*/ 36 w 40"/>
                  <a:gd name="T7" fmla="*/ 0 h 14"/>
                  <a:gd name="T8" fmla="*/ 27 w 40"/>
                  <a:gd name="T9" fmla="*/ 7 h 14"/>
                  <a:gd name="T10" fmla="*/ 1 w 40"/>
                  <a:gd name="T11" fmla="*/ 2 h 14"/>
                  <a:gd name="T12" fmla="*/ 0 w 40"/>
                  <a:gd name="T13" fmla="*/ 9 h 14"/>
                </a:gdLst>
                <a:ahLst/>
                <a:cxnLst>
                  <a:cxn ang="0">
                    <a:pos x="T0" y="T1"/>
                  </a:cxn>
                  <a:cxn ang="0">
                    <a:pos x="T2" y="T3"/>
                  </a:cxn>
                  <a:cxn ang="0">
                    <a:pos x="T4" y="T5"/>
                  </a:cxn>
                  <a:cxn ang="0">
                    <a:pos x="T6" y="T7"/>
                  </a:cxn>
                  <a:cxn ang="0">
                    <a:pos x="T8" y="T9"/>
                  </a:cxn>
                  <a:cxn ang="0">
                    <a:pos x="T10" y="T11"/>
                  </a:cxn>
                  <a:cxn ang="0">
                    <a:pos x="T12" y="T13"/>
                  </a:cxn>
                </a:cxnLst>
                <a:rect l="0" t="0" r="r" b="b"/>
                <a:pathLst>
                  <a:path w="40" h="14">
                    <a:moveTo>
                      <a:pt x="0" y="9"/>
                    </a:moveTo>
                    <a:lnTo>
                      <a:pt x="28" y="14"/>
                    </a:lnTo>
                    <a:lnTo>
                      <a:pt x="40" y="5"/>
                    </a:lnTo>
                    <a:lnTo>
                      <a:pt x="36" y="0"/>
                    </a:lnTo>
                    <a:lnTo>
                      <a:pt x="27" y="7"/>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7" name="Freeform 1043">
                <a:extLst>
                  <a:ext uri="{FF2B5EF4-FFF2-40B4-BE49-F238E27FC236}">
                    <a16:creationId xmlns:a16="http://schemas.microsoft.com/office/drawing/2014/main" id="{07196176-1FF0-4643-9E4B-2FA409C4E192}"/>
                  </a:ext>
                </a:extLst>
              </p:cNvPr>
              <p:cNvSpPr>
                <a:spLocks/>
              </p:cNvSpPr>
              <p:nvPr/>
            </p:nvSpPr>
            <p:spPr bwMode="auto">
              <a:xfrm>
                <a:off x="657" y="3953"/>
                <a:ext cx="11" cy="9"/>
              </a:xfrm>
              <a:custGeom>
                <a:avLst/>
                <a:gdLst>
                  <a:gd name="T0" fmla="*/ 0 w 18"/>
                  <a:gd name="T1" fmla="*/ 4 h 15"/>
                  <a:gd name="T2" fmla="*/ 10 w 18"/>
                  <a:gd name="T3" fmla="*/ 15 h 15"/>
                  <a:gd name="T4" fmla="*/ 18 w 18"/>
                  <a:gd name="T5" fmla="*/ 13 h 15"/>
                  <a:gd name="T6" fmla="*/ 17 w 18"/>
                  <a:gd name="T7" fmla="*/ 7 h 15"/>
                  <a:gd name="T8" fmla="*/ 12 w 18"/>
                  <a:gd name="T9" fmla="*/ 8 h 15"/>
                  <a:gd name="T10" fmla="*/ 4 w 18"/>
                  <a:gd name="T11" fmla="*/ 0 h 15"/>
                  <a:gd name="T12" fmla="*/ 0 w 18"/>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8" h="15">
                    <a:moveTo>
                      <a:pt x="0" y="4"/>
                    </a:moveTo>
                    <a:lnTo>
                      <a:pt x="10" y="15"/>
                    </a:lnTo>
                    <a:lnTo>
                      <a:pt x="18" y="13"/>
                    </a:lnTo>
                    <a:lnTo>
                      <a:pt x="17" y="7"/>
                    </a:lnTo>
                    <a:lnTo>
                      <a:pt x="12" y="8"/>
                    </a:lnTo>
                    <a:lnTo>
                      <a:pt x="4" y="0"/>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8" name="Freeform 1044">
                <a:extLst>
                  <a:ext uri="{FF2B5EF4-FFF2-40B4-BE49-F238E27FC236}">
                    <a16:creationId xmlns:a16="http://schemas.microsoft.com/office/drawing/2014/main" id="{3B5B43E0-7B29-4BE7-A733-C96C8B8368FB}"/>
                  </a:ext>
                </a:extLst>
              </p:cNvPr>
              <p:cNvSpPr>
                <a:spLocks/>
              </p:cNvSpPr>
              <p:nvPr/>
            </p:nvSpPr>
            <p:spPr bwMode="auto">
              <a:xfrm>
                <a:off x="657" y="3936"/>
                <a:ext cx="7" cy="7"/>
              </a:xfrm>
              <a:custGeom>
                <a:avLst/>
                <a:gdLst>
                  <a:gd name="T0" fmla="*/ 0 w 12"/>
                  <a:gd name="T1" fmla="*/ 4 h 14"/>
                  <a:gd name="T2" fmla="*/ 6 w 12"/>
                  <a:gd name="T3" fmla="*/ 14 h 14"/>
                  <a:gd name="T4" fmla="*/ 12 w 12"/>
                  <a:gd name="T5" fmla="*/ 11 h 14"/>
                  <a:gd name="T6" fmla="*/ 6 w 12"/>
                  <a:gd name="T7" fmla="*/ 0 h 14"/>
                </a:gdLst>
                <a:ahLst/>
                <a:cxnLst>
                  <a:cxn ang="0">
                    <a:pos x="T0" y="T1"/>
                  </a:cxn>
                  <a:cxn ang="0">
                    <a:pos x="T2" y="T3"/>
                  </a:cxn>
                  <a:cxn ang="0">
                    <a:pos x="T4" y="T5"/>
                  </a:cxn>
                  <a:cxn ang="0">
                    <a:pos x="T6" y="T7"/>
                  </a:cxn>
                </a:cxnLst>
                <a:rect l="0" t="0" r="r" b="b"/>
                <a:pathLst>
                  <a:path w="12" h="14">
                    <a:moveTo>
                      <a:pt x="0" y="4"/>
                    </a:moveTo>
                    <a:lnTo>
                      <a:pt x="6" y="14"/>
                    </a:lnTo>
                    <a:lnTo>
                      <a:pt x="12" y="1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49" name="Freeform 1045">
                <a:extLst>
                  <a:ext uri="{FF2B5EF4-FFF2-40B4-BE49-F238E27FC236}">
                    <a16:creationId xmlns:a16="http://schemas.microsoft.com/office/drawing/2014/main" id="{A2E49D4B-A3CD-4D26-B8D0-54AF39F2B254}"/>
                  </a:ext>
                </a:extLst>
              </p:cNvPr>
              <p:cNvSpPr>
                <a:spLocks/>
              </p:cNvSpPr>
              <p:nvPr/>
            </p:nvSpPr>
            <p:spPr bwMode="auto">
              <a:xfrm>
                <a:off x="348" y="3878"/>
                <a:ext cx="432" cy="332"/>
              </a:xfrm>
              <a:custGeom>
                <a:avLst/>
                <a:gdLst>
                  <a:gd name="T0" fmla="*/ 0 w 761"/>
                  <a:gd name="T1" fmla="*/ 7 h 584"/>
                  <a:gd name="T2" fmla="*/ 18 w 761"/>
                  <a:gd name="T3" fmla="*/ 9 h 584"/>
                  <a:gd name="T4" fmla="*/ 258 w 761"/>
                  <a:gd name="T5" fmla="*/ 30 h 584"/>
                  <a:gd name="T6" fmla="*/ 391 w 761"/>
                  <a:gd name="T7" fmla="*/ 44 h 584"/>
                  <a:gd name="T8" fmla="*/ 466 w 761"/>
                  <a:gd name="T9" fmla="*/ 53 h 584"/>
                  <a:gd name="T10" fmla="*/ 466 w 761"/>
                  <a:gd name="T11" fmla="*/ 53 h 584"/>
                  <a:gd name="T12" fmla="*/ 466 w 761"/>
                  <a:gd name="T13" fmla="*/ 53 h 584"/>
                  <a:gd name="T14" fmla="*/ 470 w 761"/>
                  <a:gd name="T15" fmla="*/ 54 h 584"/>
                  <a:gd name="T16" fmla="*/ 520 w 761"/>
                  <a:gd name="T17" fmla="*/ 66 h 584"/>
                  <a:gd name="T18" fmla="*/ 578 w 761"/>
                  <a:gd name="T19" fmla="*/ 103 h 584"/>
                  <a:gd name="T20" fmla="*/ 578 w 761"/>
                  <a:gd name="T21" fmla="*/ 103 h 584"/>
                  <a:gd name="T22" fmla="*/ 578 w 761"/>
                  <a:gd name="T23" fmla="*/ 103 h 584"/>
                  <a:gd name="T24" fmla="*/ 579 w 761"/>
                  <a:gd name="T25" fmla="*/ 104 h 584"/>
                  <a:gd name="T26" fmla="*/ 612 w 761"/>
                  <a:gd name="T27" fmla="*/ 162 h 584"/>
                  <a:gd name="T28" fmla="*/ 612 w 761"/>
                  <a:gd name="T29" fmla="*/ 162 h 584"/>
                  <a:gd name="T30" fmla="*/ 755 w 761"/>
                  <a:gd name="T31" fmla="*/ 584 h 584"/>
                  <a:gd name="T32" fmla="*/ 761 w 761"/>
                  <a:gd name="T33" fmla="*/ 582 h 584"/>
                  <a:gd name="T34" fmla="*/ 618 w 761"/>
                  <a:gd name="T35" fmla="*/ 160 h 584"/>
                  <a:gd name="T36" fmla="*/ 618 w 761"/>
                  <a:gd name="T37" fmla="*/ 160 h 584"/>
                  <a:gd name="T38" fmla="*/ 583 w 761"/>
                  <a:gd name="T39" fmla="*/ 99 h 584"/>
                  <a:gd name="T40" fmla="*/ 580 w 761"/>
                  <a:gd name="T41" fmla="*/ 101 h 584"/>
                  <a:gd name="T42" fmla="*/ 583 w 761"/>
                  <a:gd name="T43" fmla="*/ 99 h 584"/>
                  <a:gd name="T44" fmla="*/ 513 w 761"/>
                  <a:gd name="T45" fmla="*/ 57 h 584"/>
                  <a:gd name="T46" fmla="*/ 467 w 761"/>
                  <a:gd name="T47" fmla="*/ 47 h 584"/>
                  <a:gd name="T48" fmla="*/ 466 w 761"/>
                  <a:gd name="T49" fmla="*/ 50 h 584"/>
                  <a:gd name="T50" fmla="*/ 467 w 761"/>
                  <a:gd name="T51" fmla="*/ 47 h 584"/>
                  <a:gd name="T52" fmla="*/ 375 w 761"/>
                  <a:gd name="T53" fmla="*/ 35 h 584"/>
                  <a:gd name="T54" fmla="*/ 1 w 761"/>
                  <a:gd name="T55" fmla="*/ 0 h 584"/>
                  <a:gd name="T56" fmla="*/ 0 w 761"/>
                  <a:gd name="T57" fmla="*/ 7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1" h="584">
                    <a:moveTo>
                      <a:pt x="0" y="7"/>
                    </a:moveTo>
                    <a:cubicBezTo>
                      <a:pt x="0" y="7"/>
                      <a:pt x="7" y="7"/>
                      <a:pt x="18" y="9"/>
                    </a:cubicBezTo>
                    <a:cubicBezTo>
                      <a:pt x="59" y="12"/>
                      <a:pt x="161" y="21"/>
                      <a:pt x="258" y="30"/>
                    </a:cubicBezTo>
                    <a:cubicBezTo>
                      <a:pt x="306" y="35"/>
                      <a:pt x="353" y="40"/>
                      <a:pt x="391" y="44"/>
                    </a:cubicBezTo>
                    <a:cubicBezTo>
                      <a:pt x="428" y="48"/>
                      <a:pt x="456" y="51"/>
                      <a:pt x="466" y="53"/>
                    </a:cubicBezTo>
                    <a:lnTo>
                      <a:pt x="466" y="53"/>
                    </a:lnTo>
                    <a:lnTo>
                      <a:pt x="466" y="53"/>
                    </a:lnTo>
                    <a:cubicBezTo>
                      <a:pt x="466" y="53"/>
                      <a:pt x="467" y="53"/>
                      <a:pt x="470" y="54"/>
                    </a:cubicBezTo>
                    <a:cubicBezTo>
                      <a:pt x="478" y="55"/>
                      <a:pt x="498" y="59"/>
                      <a:pt x="520" y="66"/>
                    </a:cubicBezTo>
                    <a:cubicBezTo>
                      <a:pt x="542" y="74"/>
                      <a:pt x="565" y="86"/>
                      <a:pt x="578" y="103"/>
                    </a:cubicBezTo>
                    <a:lnTo>
                      <a:pt x="578" y="103"/>
                    </a:lnTo>
                    <a:lnTo>
                      <a:pt x="578" y="103"/>
                    </a:lnTo>
                    <a:lnTo>
                      <a:pt x="579" y="104"/>
                    </a:lnTo>
                    <a:cubicBezTo>
                      <a:pt x="583" y="110"/>
                      <a:pt x="603" y="135"/>
                      <a:pt x="612" y="162"/>
                    </a:cubicBezTo>
                    <a:lnTo>
                      <a:pt x="612" y="162"/>
                    </a:lnTo>
                    <a:lnTo>
                      <a:pt x="755" y="584"/>
                    </a:lnTo>
                    <a:lnTo>
                      <a:pt x="761" y="582"/>
                    </a:lnTo>
                    <a:lnTo>
                      <a:pt x="618" y="160"/>
                    </a:lnTo>
                    <a:lnTo>
                      <a:pt x="618" y="160"/>
                    </a:lnTo>
                    <a:cubicBezTo>
                      <a:pt x="607" y="127"/>
                      <a:pt x="583" y="99"/>
                      <a:pt x="583" y="99"/>
                    </a:cubicBezTo>
                    <a:lnTo>
                      <a:pt x="580" y="101"/>
                    </a:lnTo>
                    <a:lnTo>
                      <a:pt x="583" y="99"/>
                    </a:lnTo>
                    <a:cubicBezTo>
                      <a:pt x="567" y="78"/>
                      <a:pt x="538" y="65"/>
                      <a:pt x="513" y="57"/>
                    </a:cubicBezTo>
                    <a:cubicBezTo>
                      <a:pt x="488" y="49"/>
                      <a:pt x="467" y="47"/>
                      <a:pt x="467" y="47"/>
                    </a:cubicBezTo>
                    <a:lnTo>
                      <a:pt x="466" y="50"/>
                    </a:lnTo>
                    <a:lnTo>
                      <a:pt x="467" y="47"/>
                    </a:lnTo>
                    <a:cubicBezTo>
                      <a:pt x="455" y="44"/>
                      <a:pt x="421" y="40"/>
                      <a:pt x="375" y="35"/>
                    </a:cubicBezTo>
                    <a:cubicBezTo>
                      <a:pt x="237" y="21"/>
                      <a:pt x="1" y="0"/>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0" name="Freeform 1046">
                <a:extLst>
                  <a:ext uri="{FF2B5EF4-FFF2-40B4-BE49-F238E27FC236}">
                    <a16:creationId xmlns:a16="http://schemas.microsoft.com/office/drawing/2014/main" id="{03A7A817-4E0B-4630-B8FC-C6CB48D230CE}"/>
                  </a:ext>
                </a:extLst>
              </p:cNvPr>
              <p:cNvSpPr>
                <a:spLocks/>
              </p:cNvSpPr>
              <p:nvPr/>
            </p:nvSpPr>
            <p:spPr bwMode="auto">
              <a:xfrm>
                <a:off x="-300" y="3848"/>
                <a:ext cx="1557" cy="1166"/>
              </a:xfrm>
              <a:custGeom>
                <a:avLst/>
                <a:gdLst>
                  <a:gd name="T0" fmla="*/ 2737 w 2746"/>
                  <a:gd name="T1" fmla="*/ 1002 h 2055"/>
                  <a:gd name="T2" fmla="*/ 2687 w 2746"/>
                  <a:gd name="T3" fmla="*/ 1064 h 2055"/>
                  <a:gd name="T4" fmla="*/ 2639 w 2746"/>
                  <a:gd name="T5" fmla="*/ 927 h 2055"/>
                  <a:gd name="T6" fmla="*/ 2587 w 2746"/>
                  <a:gd name="T7" fmla="*/ 992 h 2055"/>
                  <a:gd name="T8" fmla="*/ 2517 w 2746"/>
                  <a:gd name="T9" fmla="*/ 827 h 2055"/>
                  <a:gd name="T10" fmla="*/ 2465 w 2746"/>
                  <a:gd name="T11" fmla="*/ 901 h 2055"/>
                  <a:gd name="T12" fmla="*/ 2350 w 2746"/>
                  <a:gd name="T13" fmla="*/ 706 h 2055"/>
                  <a:gd name="T14" fmla="*/ 2304 w 2746"/>
                  <a:gd name="T15" fmla="*/ 793 h 2055"/>
                  <a:gd name="T16" fmla="*/ 2154 w 2746"/>
                  <a:gd name="T17" fmla="*/ 766 h 2055"/>
                  <a:gd name="T18" fmla="*/ 2120 w 2746"/>
                  <a:gd name="T19" fmla="*/ 558 h 2055"/>
                  <a:gd name="T20" fmla="*/ 2085 w 2746"/>
                  <a:gd name="T21" fmla="*/ 654 h 2055"/>
                  <a:gd name="T22" fmla="*/ 1914 w 2746"/>
                  <a:gd name="T23" fmla="*/ 632 h 2055"/>
                  <a:gd name="T24" fmla="*/ 1777 w 2746"/>
                  <a:gd name="T25" fmla="*/ 222 h 2055"/>
                  <a:gd name="T26" fmla="*/ 1651 w 2746"/>
                  <a:gd name="T27" fmla="*/ 97 h 2055"/>
                  <a:gd name="T28" fmla="*/ 1652 w 2746"/>
                  <a:gd name="T29" fmla="*/ 97 h 2055"/>
                  <a:gd name="T30" fmla="*/ 1569 w 2746"/>
                  <a:gd name="T31" fmla="*/ 82 h 2055"/>
                  <a:gd name="T32" fmla="*/ 1151 w 2746"/>
                  <a:gd name="T33" fmla="*/ 43 h 2055"/>
                  <a:gd name="T34" fmla="*/ 0 w 2746"/>
                  <a:gd name="T35" fmla="*/ 156 h 2055"/>
                  <a:gd name="T36" fmla="*/ 650 w 2746"/>
                  <a:gd name="T37" fmla="*/ 6 h 2055"/>
                  <a:gd name="T38" fmla="*/ 1150 w 2746"/>
                  <a:gd name="T39" fmla="*/ 50 h 2055"/>
                  <a:gd name="T40" fmla="*/ 1569 w 2746"/>
                  <a:gd name="T41" fmla="*/ 86 h 2055"/>
                  <a:gd name="T42" fmla="*/ 1633 w 2746"/>
                  <a:gd name="T43" fmla="*/ 99 h 2055"/>
                  <a:gd name="T44" fmla="*/ 1648 w 2746"/>
                  <a:gd name="T45" fmla="*/ 103 h 2055"/>
                  <a:gd name="T46" fmla="*/ 1649 w 2746"/>
                  <a:gd name="T47" fmla="*/ 103 h 2055"/>
                  <a:gd name="T48" fmla="*/ 1649 w 2746"/>
                  <a:gd name="T49" fmla="*/ 103 h 2055"/>
                  <a:gd name="T50" fmla="*/ 1770 w 2746"/>
                  <a:gd name="T51" fmla="*/ 224 h 2055"/>
                  <a:gd name="T52" fmla="*/ 1907 w 2746"/>
                  <a:gd name="T53" fmla="*/ 633 h 2055"/>
                  <a:gd name="T54" fmla="*/ 2091 w 2746"/>
                  <a:gd name="T55" fmla="*/ 660 h 2055"/>
                  <a:gd name="T56" fmla="*/ 2124 w 2746"/>
                  <a:gd name="T57" fmla="*/ 564 h 2055"/>
                  <a:gd name="T58" fmla="*/ 2148 w 2746"/>
                  <a:gd name="T59" fmla="*/ 767 h 2055"/>
                  <a:gd name="T60" fmla="*/ 2310 w 2746"/>
                  <a:gd name="T61" fmla="*/ 799 h 2055"/>
                  <a:gd name="T62" fmla="*/ 2344 w 2746"/>
                  <a:gd name="T63" fmla="*/ 717 h 2055"/>
                  <a:gd name="T64" fmla="*/ 2470 w 2746"/>
                  <a:gd name="T65" fmla="*/ 908 h 2055"/>
                  <a:gd name="T66" fmla="*/ 2510 w 2746"/>
                  <a:gd name="T67" fmla="*/ 838 h 2055"/>
                  <a:gd name="T68" fmla="*/ 2591 w 2746"/>
                  <a:gd name="T69" fmla="*/ 999 h 2055"/>
                  <a:gd name="T70" fmla="*/ 2633 w 2746"/>
                  <a:gd name="T71" fmla="*/ 938 h 2055"/>
                  <a:gd name="T72" fmla="*/ 2691 w 2746"/>
                  <a:gd name="T73" fmla="*/ 1070 h 2055"/>
                  <a:gd name="T74" fmla="*/ 2731 w 2746"/>
                  <a:gd name="T75" fmla="*/ 1016 h 2055"/>
                  <a:gd name="T76" fmla="*/ 2746 w 2746"/>
                  <a:gd name="T77" fmla="*/ 2055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46" h="2055">
                    <a:moveTo>
                      <a:pt x="2746" y="2055"/>
                    </a:moveTo>
                    <a:lnTo>
                      <a:pt x="2737" y="1002"/>
                    </a:lnTo>
                    <a:lnTo>
                      <a:pt x="2704" y="1030"/>
                    </a:lnTo>
                    <a:lnTo>
                      <a:pt x="2687" y="1064"/>
                    </a:lnTo>
                    <a:lnTo>
                      <a:pt x="2640" y="1064"/>
                    </a:lnTo>
                    <a:lnTo>
                      <a:pt x="2639" y="927"/>
                    </a:lnTo>
                    <a:lnTo>
                      <a:pt x="2605" y="948"/>
                    </a:lnTo>
                    <a:lnTo>
                      <a:pt x="2587" y="992"/>
                    </a:lnTo>
                    <a:lnTo>
                      <a:pt x="2518" y="993"/>
                    </a:lnTo>
                    <a:lnTo>
                      <a:pt x="2517" y="827"/>
                    </a:lnTo>
                    <a:lnTo>
                      <a:pt x="2476" y="851"/>
                    </a:lnTo>
                    <a:lnTo>
                      <a:pt x="2465" y="901"/>
                    </a:lnTo>
                    <a:lnTo>
                      <a:pt x="2355" y="899"/>
                    </a:lnTo>
                    <a:lnTo>
                      <a:pt x="2350" y="706"/>
                    </a:lnTo>
                    <a:lnTo>
                      <a:pt x="2307" y="732"/>
                    </a:lnTo>
                    <a:lnTo>
                      <a:pt x="2304" y="793"/>
                    </a:lnTo>
                    <a:lnTo>
                      <a:pt x="2153" y="789"/>
                    </a:lnTo>
                    <a:lnTo>
                      <a:pt x="2154" y="766"/>
                    </a:lnTo>
                    <a:lnTo>
                      <a:pt x="2130" y="551"/>
                    </a:lnTo>
                    <a:lnTo>
                      <a:pt x="2120" y="558"/>
                    </a:lnTo>
                    <a:lnTo>
                      <a:pt x="2088" y="581"/>
                    </a:lnTo>
                    <a:lnTo>
                      <a:pt x="2085" y="654"/>
                    </a:lnTo>
                    <a:lnTo>
                      <a:pt x="1913" y="651"/>
                    </a:lnTo>
                    <a:lnTo>
                      <a:pt x="1914" y="632"/>
                    </a:lnTo>
                    <a:lnTo>
                      <a:pt x="1777" y="222"/>
                    </a:lnTo>
                    <a:lnTo>
                      <a:pt x="1777" y="222"/>
                    </a:lnTo>
                    <a:cubicBezTo>
                      <a:pt x="1766" y="192"/>
                      <a:pt x="1752" y="165"/>
                      <a:pt x="1732" y="144"/>
                    </a:cubicBezTo>
                    <a:cubicBezTo>
                      <a:pt x="1712" y="122"/>
                      <a:pt x="1686" y="106"/>
                      <a:pt x="1651" y="97"/>
                    </a:cubicBezTo>
                    <a:lnTo>
                      <a:pt x="1650" y="100"/>
                    </a:lnTo>
                    <a:lnTo>
                      <a:pt x="1652" y="97"/>
                    </a:lnTo>
                    <a:cubicBezTo>
                      <a:pt x="1651" y="97"/>
                      <a:pt x="1634" y="89"/>
                      <a:pt x="1569" y="82"/>
                    </a:cubicBezTo>
                    <a:lnTo>
                      <a:pt x="1569" y="82"/>
                    </a:lnTo>
                    <a:lnTo>
                      <a:pt x="1151" y="43"/>
                    </a:lnTo>
                    <a:lnTo>
                      <a:pt x="1151" y="43"/>
                    </a:lnTo>
                    <a:lnTo>
                      <a:pt x="650" y="0"/>
                    </a:lnTo>
                    <a:lnTo>
                      <a:pt x="0" y="156"/>
                    </a:lnTo>
                    <a:lnTo>
                      <a:pt x="1" y="162"/>
                    </a:lnTo>
                    <a:lnTo>
                      <a:pt x="650" y="6"/>
                    </a:lnTo>
                    <a:lnTo>
                      <a:pt x="1150" y="50"/>
                    </a:lnTo>
                    <a:lnTo>
                      <a:pt x="1150" y="50"/>
                    </a:lnTo>
                    <a:lnTo>
                      <a:pt x="1569" y="89"/>
                    </a:lnTo>
                    <a:lnTo>
                      <a:pt x="1569" y="86"/>
                    </a:lnTo>
                    <a:lnTo>
                      <a:pt x="1569" y="89"/>
                    </a:lnTo>
                    <a:cubicBezTo>
                      <a:pt x="1601" y="92"/>
                      <a:pt x="1621" y="96"/>
                      <a:pt x="1633" y="99"/>
                    </a:cubicBezTo>
                    <a:cubicBezTo>
                      <a:pt x="1639" y="100"/>
                      <a:pt x="1643" y="101"/>
                      <a:pt x="1646" y="102"/>
                    </a:cubicBezTo>
                    <a:cubicBezTo>
                      <a:pt x="1647" y="102"/>
                      <a:pt x="1648" y="102"/>
                      <a:pt x="1648" y="103"/>
                    </a:cubicBezTo>
                    <a:lnTo>
                      <a:pt x="1649" y="103"/>
                    </a:lnTo>
                    <a:lnTo>
                      <a:pt x="1649" y="103"/>
                    </a:lnTo>
                    <a:lnTo>
                      <a:pt x="1649" y="103"/>
                    </a:lnTo>
                    <a:lnTo>
                      <a:pt x="1649" y="103"/>
                    </a:lnTo>
                    <a:cubicBezTo>
                      <a:pt x="1683" y="112"/>
                      <a:pt x="1708" y="128"/>
                      <a:pt x="1727" y="148"/>
                    </a:cubicBezTo>
                    <a:cubicBezTo>
                      <a:pt x="1747" y="169"/>
                      <a:pt x="1760" y="195"/>
                      <a:pt x="1770" y="224"/>
                    </a:cubicBezTo>
                    <a:lnTo>
                      <a:pt x="1770" y="224"/>
                    </a:lnTo>
                    <a:lnTo>
                      <a:pt x="1907" y="633"/>
                    </a:lnTo>
                    <a:lnTo>
                      <a:pt x="1907" y="657"/>
                    </a:lnTo>
                    <a:lnTo>
                      <a:pt x="2091" y="660"/>
                    </a:lnTo>
                    <a:lnTo>
                      <a:pt x="2095" y="584"/>
                    </a:lnTo>
                    <a:lnTo>
                      <a:pt x="2124" y="564"/>
                    </a:lnTo>
                    <a:lnTo>
                      <a:pt x="2125" y="563"/>
                    </a:lnTo>
                    <a:lnTo>
                      <a:pt x="2148" y="767"/>
                    </a:lnTo>
                    <a:lnTo>
                      <a:pt x="2146" y="795"/>
                    </a:lnTo>
                    <a:lnTo>
                      <a:pt x="2310" y="799"/>
                    </a:lnTo>
                    <a:lnTo>
                      <a:pt x="2313" y="736"/>
                    </a:lnTo>
                    <a:lnTo>
                      <a:pt x="2344" y="717"/>
                    </a:lnTo>
                    <a:lnTo>
                      <a:pt x="2349" y="906"/>
                    </a:lnTo>
                    <a:lnTo>
                      <a:pt x="2470" y="908"/>
                    </a:lnTo>
                    <a:lnTo>
                      <a:pt x="2482" y="855"/>
                    </a:lnTo>
                    <a:lnTo>
                      <a:pt x="2510" y="838"/>
                    </a:lnTo>
                    <a:lnTo>
                      <a:pt x="2512" y="1000"/>
                    </a:lnTo>
                    <a:lnTo>
                      <a:pt x="2591" y="999"/>
                    </a:lnTo>
                    <a:lnTo>
                      <a:pt x="2611" y="952"/>
                    </a:lnTo>
                    <a:lnTo>
                      <a:pt x="2633" y="938"/>
                    </a:lnTo>
                    <a:lnTo>
                      <a:pt x="2634" y="1071"/>
                    </a:lnTo>
                    <a:lnTo>
                      <a:pt x="2691" y="1070"/>
                    </a:lnTo>
                    <a:lnTo>
                      <a:pt x="2710" y="1034"/>
                    </a:lnTo>
                    <a:lnTo>
                      <a:pt x="2731" y="1016"/>
                    </a:lnTo>
                    <a:lnTo>
                      <a:pt x="2739" y="2055"/>
                    </a:lnTo>
                    <a:lnTo>
                      <a:pt x="2746" y="20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1" name="Freeform 1047">
                <a:extLst>
                  <a:ext uri="{FF2B5EF4-FFF2-40B4-BE49-F238E27FC236}">
                    <a16:creationId xmlns:a16="http://schemas.microsoft.com/office/drawing/2014/main" id="{BA5D3507-BEC7-4950-8CEA-83573D4A6585}"/>
                  </a:ext>
                </a:extLst>
              </p:cNvPr>
              <p:cNvSpPr>
                <a:spLocks/>
              </p:cNvSpPr>
              <p:nvPr/>
            </p:nvSpPr>
            <p:spPr bwMode="auto">
              <a:xfrm>
                <a:off x="684" y="3962"/>
                <a:ext cx="20" cy="971"/>
              </a:xfrm>
              <a:custGeom>
                <a:avLst/>
                <a:gdLst>
                  <a:gd name="T0" fmla="*/ 35 w 35"/>
                  <a:gd name="T1" fmla="*/ 1711 h 1711"/>
                  <a:gd name="T2" fmla="*/ 7 w 35"/>
                  <a:gd name="T3" fmla="*/ 0 h 1711"/>
                  <a:gd name="T4" fmla="*/ 0 w 35"/>
                  <a:gd name="T5" fmla="*/ 0 h 1711"/>
                  <a:gd name="T6" fmla="*/ 28 w 35"/>
                  <a:gd name="T7" fmla="*/ 1711 h 1711"/>
                  <a:gd name="T8" fmla="*/ 35 w 35"/>
                  <a:gd name="T9" fmla="*/ 1711 h 1711"/>
                </a:gdLst>
                <a:ahLst/>
                <a:cxnLst>
                  <a:cxn ang="0">
                    <a:pos x="T0" y="T1"/>
                  </a:cxn>
                  <a:cxn ang="0">
                    <a:pos x="T2" y="T3"/>
                  </a:cxn>
                  <a:cxn ang="0">
                    <a:pos x="T4" y="T5"/>
                  </a:cxn>
                  <a:cxn ang="0">
                    <a:pos x="T6" y="T7"/>
                  </a:cxn>
                  <a:cxn ang="0">
                    <a:pos x="T8" y="T9"/>
                  </a:cxn>
                </a:cxnLst>
                <a:rect l="0" t="0" r="r" b="b"/>
                <a:pathLst>
                  <a:path w="35" h="1711">
                    <a:moveTo>
                      <a:pt x="35" y="1711"/>
                    </a:moveTo>
                    <a:lnTo>
                      <a:pt x="7" y="0"/>
                    </a:lnTo>
                    <a:lnTo>
                      <a:pt x="0" y="0"/>
                    </a:lnTo>
                    <a:lnTo>
                      <a:pt x="28" y="1711"/>
                    </a:lnTo>
                    <a:lnTo>
                      <a:pt x="35" y="17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2" name="Freeform 1048">
                <a:extLst>
                  <a:ext uri="{FF2B5EF4-FFF2-40B4-BE49-F238E27FC236}">
                    <a16:creationId xmlns:a16="http://schemas.microsoft.com/office/drawing/2014/main" id="{EB7172A3-3EFA-4AE0-A869-9642F35429DB}"/>
                  </a:ext>
                </a:extLst>
              </p:cNvPr>
              <p:cNvSpPr>
                <a:spLocks/>
              </p:cNvSpPr>
              <p:nvPr/>
            </p:nvSpPr>
            <p:spPr bwMode="auto">
              <a:xfrm>
                <a:off x="414" y="4920"/>
                <a:ext cx="18" cy="16"/>
              </a:xfrm>
              <a:custGeom>
                <a:avLst/>
                <a:gdLst>
                  <a:gd name="T0" fmla="*/ 0 w 33"/>
                  <a:gd name="T1" fmla="*/ 5 h 29"/>
                  <a:gd name="T2" fmla="*/ 29 w 33"/>
                  <a:gd name="T3" fmla="*/ 29 h 29"/>
                  <a:gd name="T4" fmla="*/ 33 w 33"/>
                  <a:gd name="T5" fmla="*/ 24 h 29"/>
                  <a:gd name="T6" fmla="*/ 4 w 33"/>
                  <a:gd name="T7" fmla="*/ 0 h 29"/>
                </a:gdLst>
                <a:ahLst/>
                <a:cxnLst>
                  <a:cxn ang="0">
                    <a:pos x="T0" y="T1"/>
                  </a:cxn>
                  <a:cxn ang="0">
                    <a:pos x="T2" y="T3"/>
                  </a:cxn>
                  <a:cxn ang="0">
                    <a:pos x="T4" y="T5"/>
                  </a:cxn>
                  <a:cxn ang="0">
                    <a:pos x="T6" y="T7"/>
                  </a:cxn>
                </a:cxnLst>
                <a:rect l="0" t="0" r="r" b="b"/>
                <a:pathLst>
                  <a:path w="33" h="29">
                    <a:moveTo>
                      <a:pt x="0" y="5"/>
                    </a:moveTo>
                    <a:lnTo>
                      <a:pt x="29" y="29"/>
                    </a:lnTo>
                    <a:lnTo>
                      <a:pt x="33" y="24"/>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3" name="Freeform 1049">
                <a:extLst>
                  <a:ext uri="{FF2B5EF4-FFF2-40B4-BE49-F238E27FC236}">
                    <a16:creationId xmlns:a16="http://schemas.microsoft.com/office/drawing/2014/main" id="{FC671D2F-0FD5-456F-A407-CC0A3A5DA186}"/>
                  </a:ext>
                </a:extLst>
              </p:cNvPr>
              <p:cNvSpPr>
                <a:spLocks/>
              </p:cNvSpPr>
              <p:nvPr/>
            </p:nvSpPr>
            <p:spPr bwMode="auto">
              <a:xfrm>
                <a:off x="442" y="4918"/>
                <a:ext cx="17" cy="18"/>
              </a:xfrm>
              <a:custGeom>
                <a:avLst/>
                <a:gdLst>
                  <a:gd name="T0" fmla="*/ 0 w 30"/>
                  <a:gd name="T1" fmla="*/ 5 h 31"/>
                  <a:gd name="T2" fmla="*/ 25 w 30"/>
                  <a:gd name="T3" fmla="*/ 31 h 31"/>
                  <a:gd name="T4" fmla="*/ 30 w 30"/>
                  <a:gd name="T5" fmla="*/ 26 h 31"/>
                  <a:gd name="T6" fmla="*/ 4 w 30"/>
                  <a:gd name="T7" fmla="*/ 0 h 31"/>
                </a:gdLst>
                <a:ahLst/>
                <a:cxnLst>
                  <a:cxn ang="0">
                    <a:pos x="T0" y="T1"/>
                  </a:cxn>
                  <a:cxn ang="0">
                    <a:pos x="T2" y="T3"/>
                  </a:cxn>
                  <a:cxn ang="0">
                    <a:pos x="T4" y="T5"/>
                  </a:cxn>
                  <a:cxn ang="0">
                    <a:pos x="T6" y="T7"/>
                  </a:cxn>
                </a:cxnLst>
                <a:rect l="0" t="0" r="r" b="b"/>
                <a:pathLst>
                  <a:path w="30" h="31">
                    <a:moveTo>
                      <a:pt x="0" y="5"/>
                    </a:moveTo>
                    <a:lnTo>
                      <a:pt x="25" y="31"/>
                    </a:lnTo>
                    <a:lnTo>
                      <a:pt x="30" y="26"/>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4" name="Freeform 1050">
                <a:extLst>
                  <a:ext uri="{FF2B5EF4-FFF2-40B4-BE49-F238E27FC236}">
                    <a16:creationId xmlns:a16="http://schemas.microsoft.com/office/drawing/2014/main" id="{11AAB5D3-F7E8-44BF-9737-F03443894B45}"/>
                  </a:ext>
                </a:extLst>
              </p:cNvPr>
              <p:cNvSpPr>
                <a:spLocks/>
              </p:cNvSpPr>
              <p:nvPr/>
            </p:nvSpPr>
            <p:spPr bwMode="auto">
              <a:xfrm>
                <a:off x="469" y="4917"/>
                <a:ext cx="18" cy="17"/>
              </a:xfrm>
              <a:custGeom>
                <a:avLst/>
                <a:gdLst>
                  <a:gd name="T0" fmla="*/ 0 w 32"/>
                  <a:gd name="T1" fmla="*/ 4 h 30"/>
                  <a:gd name="T2" fmla="*/ 28 w 32"/>
                  <a:gd name="T3" fmla="*/ 30 h 30"/>
                  <a:gd name="T4" fmla="*/ 32 w 32"/>
                  <a:gd name="T5" fmla="*/ 26 h 30"/>
                  <a:gd name="T6" fmla="*/ 5 w 32"/>
                  <a:gd name="T7" fmla="*/ 0 h 30"/>
                </a:gdLst>
                <a:ahLst/>
                <a:cxnLst>
                  <a:cxn ang="0">
                    <a:pos x="T0" y="T1"/>
                  </a:cxn>
                  <a:cxn ang="0">
                    <a:pos x="T2" y="T3"/>
                  </a:cxn>
                  <a:cxn ang="0">
                    <a:pos x="T4" y="T5"/>
                  </a:cxn>
                  <a:cxn ang="0">
                    <a:pos x="T6" y="T7"/>
                  </a:cxn>
                </a:cxnLst>
                <a:rect l="0" t="0" r="r" b="b"/>
                <a:pathLst>
                  <a:path w="32" h="30">
                    <a:moveTo>
                      <a:pt x="0" y="4"/>
                    </a:moveTo>
                    <a:lnTo>
                      <a:pt x="28" y="30"/>
                    </a:lnTo>
                    <a:lnTo>
                      <a:pt x="32" y="2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5" name="Freeform 1051">
                <a:extLst>
                  <a:ext uri="{FF2B5EF4-FFF2-40B4-BE49-F238E27FC236}">
                    <a16:creationId xmlns:a16="http://schemas.microsoft.com/office/drawing/2014/main" id="{6B90231A-4740-424B-B1D3-08E6810262EB}"/>
                  </a:ext>
                </a:extLst>
              </p:cNvPr>
              <p:cNvSpPr>
                <a:spLocks/>
              </p:cNvSpPr>
              <p:nvPr/>
            </p:nvSpPr>
            <p:spPr bwMode="auto">
              <a:xfrm>
                <a:off x="497" y="4917"/>
                <a:ext cx="18" cy="17"/>
              </a:xfrm>
              <a:custGeom>
                <a:avLst/>
                <a:gdLst>
                  <a:gd name="T0" fmla="*/ 0 w 31"/>
                  <a:gd name="T1" fmla="*/ 5 h 30"/>
                  <a:gd name="T2" fmla="*/ 26 w 31"/>
                  <a:gd name="T3" fmla="*/ 30 h 30"/>
                  <a:gd name="T4" fmla="*/ 31 w 31"/>
                  <a:gd name="T5" fmla="*/ 25 h 30"/>
                  <a:gd name="T6" fmla="*/ 5 w 31"/>
                  <a:gd name="T7" fmla="*/ 0 h 30"/>
                </a:gdLst>
                <a:ahLst/>
                <a:cxnLst>
                  <a:cxn ang="0">
                    <a:pos x="T0" y="T1"/>
                  </a:cxn>
                  <a:cxn ang="0">
                    <a:pos x="T2" y="T3"/>
                  </a:cxn>
                  <a:cxn ang="0">
                    <a:pos x="T4" y="T5"/>
                  </a:cxn>
                  <a:cxn ang="0">
                    <a:pos x="T6" y="T7"/>
                  </a:cxn>
                </a:cxnLst>
                <a:rect l="0" t="0" r="r" b="b"/>
                <a:pathLst>
                  <a:path w="31" h="30">
                    <a:moveTo>
                      <a:pt x="0" y="5"/>
                    </a:moveTo>
                    <a:lnTo>
                      <a:pt x="26" y="30"/>
                    </a:lnTo>
                    <a:lnTo>
                      <a:pt x="31" y="2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6" name="Freeform 1052">
                <a:extLst>
                  <a:ext uri="{FF2B5EF4-FFF2-40B4-BE49-F238E27FC236}">
                    <a16:creationId xmlns:a16="http://schemas.microsoft.com/office/drawing/2014/main" id="{F14F81F7-C91A-405C-B86F-DBC46C1A44F5}"/>
                  </a:ext>
                </a:extLst>
              </p:cNvPr>
              <p:cNvSpPr>
                <a:spLocks/>
              </p:cNvSpPr>
              <p:nvPr/>
            </p:nvSpPr>
            <p:spPr bwMode="auto">
              <a:xfrm>
                <a:off x="525" y="4917"/>
                <a:ext cx="20" cy="17"/>
              </a:xfrm>
              <a:custGeom>
                <a:avLst/>
                <a:gdLst>
                  <a:gd name="T0" fmla="*/ 0 w 34"/>
                  <a:gd name="T1" fmla="*/ 5 h 31"/>
                  <a:gd name="T2" fmla="*/ 29 w 34"/>
                  <a:gd name="T3" fmla="*/ 31 h 31"/>
                  <a:gd name="T4" fmla="*/ 34 w 34"/>
                  <a:gd name="T5" fmla="*/ 26 h 31"/>
                  <a:gd name="T6" fmla="*/ 4 w 34"/>
                  <a:gd name="T7" fmla="*/ 0 h 31"/>
                </a:gdLst>
                <a:ahLst/>
                <a:cxnLst>
                  <a:cxn ang="0">
                    <a:pos x="T0" y="T1"/>
                  </a:cxn>
                  <a:cxn ang="0">
                    <a:pos x="T2" y="T3"/>
                  </a:cxn>
                  <a:cxn ang="0">
                    <a:pos x="T4" y="T5"/>
                  </a:cxn>
                  <a:cxn ang="0">
                    <a:pos x="T6" y="T7"/>
                  </a:cxn>
                </a:cxnLst>
                <a:rect l="0" t="0" r="r" b="b"/>
                <a:pathLst>
                  <a:path w="34" h="31">
                    <a:moveTo>
                      <a:pt x="0" y="5"/>
                    </a:moveTo>
                    <a:lnTo>
                      <a:pt x="29" y="31"/>
                    </a:lnTo>
                    <a:lnTo>
                      <a:pt x="34" y="26"/>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7" name="Freeform 1053">
                <a:extLst>
                  <a:ext uri="{FF2B5EF4-FFF2-40B4-BE49-F238E27FC236}">
                    <a16:creationId xmlns:a16="http://schemas.microsoft.com/office/drawing/2014/main" id="{7FD6E589-B2CC-4F53-AA59-7162FA0BAF1F}"/>
                  </a:ext>
                </a:extLst>
              </p:cNvPr>
              <p:cNvSpPr>
                <a:spLocks/>
              </p:cNvSpPr>
              <p:nvPr/>
            </p:nvSpPr>
            <p:spPr bwMode="auto">
              <a:xfrm>
                <a:off x="554" y="4918"/>
                <a:ext cx="17" cy="15"/>
              </a:xfrm>
              <a:custGeom>
                <a:avLst/>
                <a:gdLst>
                  <a:gd name="T0" fmla="*/ 0 w 31"/>
                  <a:gd name="T1" fmla="*/ 6 h 26"/>
                  <a:gd name="T2" fmla="*/ 27 w 31"/>
                  <a:gd name="T3" fmla="*/ 26 h 26"/>
                  <a:gd name="T4" fmla="*/ 31 w 31"/>
                  <a:gd name="T5" fmla="*/ 21 h 26"/>
                  <a:gd name="T6" fmla="*/ 4 w 31"/>
                  <a:gd name="T7" fmla="*/ 0 h 26"/>
                </a:gdLst>
                <a:ahLst/>
                <a:cxnLst>
                  <a:cxn ang="0">
                    <a:pos x="T0" y="T1"/>
                  </a:cxn>
                  <a:cxn ang="0">
                    <a:pos x="T2" y="T3"/>
                  </a:cxn>
                  <a:cxn ang="0">
                    <a:pos x="T4" y="T5"/>
                  </a:cxn>
                  <a:cxn ang="0">
                    <a:pos x="T6" y="T7"/>
                  </a:cxn>
                </a:cxnLst>
                <a:rect l="0" t="0" r="r" b="b"/>
                <a:pathLst>
                  <a:path w="31" h="26">
                    <a:moveTo>
                      <a:pt x="0" y="6"/>
                    </a:moveTo>
                    <a:lnTo>
                      <a:pt x="27" y="26"/>
                    </a:lnTo>
                    <a:lnTo>
                      <a:pt x="31" y="21"/>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8" name="Freeform 1054">
                <a:extLst>
                  <a:ext uri="{FF2B5EF4-FFF2-40B4-BE49-F238E27FC236}">
                    <a16:creationId xmlns:a16="http://schemas.microsoft.com/office/drawing/2014/main" id="{6BE242DA-B7F5-4BAF-BECA-3CC5D53AB9C2}"/>
                  </a:ext>
                </a:extLst>
              </p:cNvPr>
              <p:cNvSpPr>
                <a:spLocks/>
              </p:cNvSpPr>
              <p:nvPr/>
            </p:nvSpPr>
            <p:spPr bwMode="auto">
              <a:xfrm>
                <a:off x="578" y="4916"/>
                <a:ext cx="19" cy="19"/>
              </a:xfrm>
              <a:custGeom>
                <a:avLst/>
                <a:gdLst>
                  <a:gd name="T0" fmla="*/ 0 w 34"/>
                  <a:gd name="T1" fmla="*/ 5 h 33"/>
                  <a:gd name="T2" fmla="*/ 29 w 34"/>
                  <a:gd name="T3" fmla="*/ 33 h 33"/>
                  <a:gd name="T4" fmla="*/ 34 w 34"/>
                  <a:gd name="T5" fmla="*/ 28 h 33"/>
                  <a:gd name="T6" fmla="*/ 4 w 34"/>
                  <a:gd name="T7" fmla="*/ 0 h 33"/>
                  <a:gd name="T8" fmla="*/ 0 w 34"/>
                  <a:gd name="T9" fmla="*/ 5 h 33"/>
                </a:gdLst>
                <a:ahLst/>
                <a:cxnLst>
                  <a:cxn ang="0">
                    <a:pos x="T0" y="T1"/>
                  </a:cxn>
                  <a:cxn ang="0">
                    <a:pos x="T2" y="T3"/>
                  </a:cxn>
                  <a:cxn ang="0">
                    <a:pos x="T4" y="T5"/>
                  </a:cxn>
                  <a:cxn ang="0">
                    <a:pos x="T6" y="T7"/>
                  </a:cxn>
                  <a:cxn ang="0">
                    <a:pos x="T8" y="T9"/>
                  </a:cxn>
                </a:cxnLst>
                <a:rect l="0" t="0" r="r" b="b"/>
                <a:pathLst>
                  <a:path w="34" h="33">
                    <a:moveTo>
                      <a:pt x="0" y="5"/>
                    </a:moveTo>
                    <a:lnTo>
                      <a:pt x="29" y="33"/>
                    </a:lnTo>
                    <a:lnTo>
                      <a:pt x="34" y="28"/>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59" name="Freeform 1055">
                <a:extLst>
                  <a:ext uri="{FF2B5EF4-FFF2-40B4-BE49-F238E27FC236}">
                    <a16:creationId xmlns:a16="http://schemas.microsoft.com/office/drawing/2014/main" id="{1AE795EC-3AB6-4B17-B7C5-0C9E97F247DD}"/>
                  </a:ext>
                </a:extLst>
              </p:cNvPr>
              <p:cNvSpPr>
                <a:spLocks/>
              </p:cNvSpPr>
              <p:nvPr/>
            </p:nvSpPr>
            <p:spPr bwMode="auto">
              <a:xfrm>
                <a:off x="605" y="4915"/>
                <a:ext cx="18" cy="19"/>
              </a:xfrm>
              <a:custGeom>
                <a:avLst/>
                <a:gdLst>
                  <a:gd name="T0" fmla="*/ 0 w 33"/>
                  <a:gd name="T1" fmla="*/ 5 h 33"/>
                  <a:gd name="T2" fmla="*/ 29 w 33"/>
                  <a:gd name="T3" fmla="*/ 33 h 33"/>
                  <a:gd name="T4" fmla="*/ 33 w 33"/>
                  <a:gd name="T5" fmla="*/ 28 h 33"/>
                  <a:gd name="T6" fmla="*/ 5 w 33"/>
                  <a:gd name="T7" fmla="*/ 0 h 33"/>
                  <a:gd name="T8" fmla="*/ 0 w 33"/>
                  <a:gd name="T9" fmla="*/ 5 h 33"/>
                </a:gdLst>
                <a:ahLst/>
                <a:cxnLst>
                  <a:cxn ang="0">
                    <a:pos x="T0" y="T1"/>
                  </a:cxn>
                  <a:cxn ang="0">
                    <a:pos x="T2" y="T3"/>
                  </a:cxn>
                  <a:cxn ang="0">
                    <a:pos x="T4" y="T5"/>
                  </a:cxn>
                  <a:cxn ang="0">
                    <a:pos x="T6" y="T7"/>
                  </a:cxn>
                  <a:cxn ang="0">
                    <a:pos x="T8" y="T9"/>
                  </a:cxn>
                </a:cxnLst>
                <a:rect l="0" t="0" r="r" b="b"/>
                <a:pathLst>
                  <a:path w="33" h="33">
                    <a:moveTo>
                      <a:pt x="0" y="5"/>
                    </a:moveTo>
                    <a:lnTo>
                      <a:pt x="29" y="33"/>
                    </a:lnTo>
                    <a:lnTo>
                      <a:pt x="33" y="28"/>
                    </a:lnTo>
                    <a:lnTo>
                      <a:pt x="5"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0" name="Freeform 1056">
                <a:extLst>
                  <a:ext uri="{FF2B5EF4-FFF2-40B4-BE49-F238E27FC236}">
                    <a16:creationId xmlns:a16="http://schemas.microsoft.com/office/drawing/2014/main" id="{172A9299-E33A-4A11-9B23-26DEC6D09E8B}"/>
                  </a:ext>
                </a:extLst>
              </p:cNvPr>
              <p:cNvSpPr>
                <a:spLocks/>
              </p:cNvSpPr>
              <p:nvPr/>
            </p:nvSpPr>
            <p:spPr bwMode="auto">
              <a:xfrm>
                <a:off x="648" y="4916"/>
                <a:ext cx="21" cy="18"/>
              </a:xfrm>
              <a:custGeom>
                <a:avLst/>
                <a:gdLst>
                  <a:gd name="T0" fmla="*/ 0 w 37"/>
                  <a:gd name="T1" fmla="*/ 5 h 32"/>
                  <a:gd name="T2" fmla="*/ 33 w 37"/>
                  <a:gd name="T3" fmla="*/ 32 h 32"/>
                  <a:gd name="T4" fmla="*/ 37 w 37"/>
                  <a:gd name="T5" fmla="*/ 26 h 32"/>
                  <a:gd name="T6" fmla="*/ 4 w 37"/>
                  <a:gd name="T7" fmla="*/ 0 h 32"/>
                  <a:gd name="T8" fmla="*/ 0 w 37"/>
                  <a:gd name="T9" fmla="*/ 5 h 32"/>
                </a:gdLst>
                <a:ahLst/>
                <a:cxnLst>
                  <a:cxn ang="0">
                    <a:pos x="T0" y="T1"/>
                  </a:cxn>
                  <a:cxn ang="0">
                    <a:pos x="T2" y="T3"/>
                  </a:cxn>
                  <a:cxn ang="0">
                    <a:pos x="T4" y="T5"/>
                  </a:cxn>
                  <a:cxn ang="0">
                    <a:pos x="T6" y="T7"/>
                  </a:cxn>
                  <a:cxn ang="0">
                    <a:pos x="T8" y="T9"/>
                  </a:cxn>
                </a:cxnLst>
                <a:rect l="0" t="0" r="r" b="b"/>
                <a:pathLst>
                  <a:path w="37" h="32">
                    <a:moveTo>
                      <a:pt x="0" y="5"/>
                    </a:moveTo>
                    <a:lnTo>
                      <a:pt x="33" y="32"/>
                    </a:lnTo>
                    <a:lnTo>
                      <a:pt x="37" y="26"/>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1" name="Freeform 1057">
                <a:extLst>
                  <a:ext uri="{FF2B5EF4-FFF2-40B4-BE49-F238E27FC236}">
                    <a16:creationId xmlns:a16="http://schemas.microsoft.com/office/drawing/2014/main" id="{D19975D4-7C84-4789-B8C8-A83C7E825468}"/>
                  </a:ext>
                </a:extLst>
              </p:cNvPr>
              <p:cNvSpPr>
                <a:spLocks/>
              </p:cNvSpPr>
              <p:nvPr/>
            </p:nvSpPr>
            <p:spPr bwMode="auto">
              <a:xfrm>
                <a:off x="669" y="4915"/>
                <a:ext cx="18" cy="18"/>
              </a:xfrm>
              <a:custGeom>
                <a:avLst/>
                <a:gdLst>
                  <a:gd name="T0" fmla="*/ 0 w 32"/>
                  <a:gd name="T1" fmla="*/ 5 h 31"/>
                  <a:gd name="T2" fmla="*/ 27 w 32"/>
                  <a:gd name="T3" fmla="*/ 31 h 31"/>
                  <a:gd name="T4" fmla="*/ 32 w 32"/>
                  <a:gd name="T5" fmla="*/ 26 h 31"/>
                  <a:gd name="T6" fmla="*/ 5 w 32"/>
                  <a:gd name="T7" fmla="*/ 0 h 31"/>
                </a:gdLst>
                <a:ahLst/>
                <a:cxnLst>
                  <a:cxn ang="0">
                    <a:pos x="T0" y="T1"/>
                  </a:cxn>
                  <a:cxn ang="0">
                    <a:pos x="T2" y="T3"/>
                  </a:cxn>
                  <a:cxn ang="0">
                    <a:pos x="T4" y="T5"/>
                  </a:cxn>
                  <a:cxn ang="0">
                    <a:pos x="T6" y="T7"/>
                  </a:cxn>
                </a:cxnLst>
                <a:rect l="0" t="0" r="r" b="b"/>
                <a:pathLst>
                  <a:path w="32" h="31">
                    <a:moveTo>
                      <a:pt x="0" y="5"/>
                    </a:moveTo>
                    <a:lnTo>
                      <a:pt x="27" y="31"/>
                    </a:lnTo>
                    <a:lnTo>
                      <a:pt x="32" y="2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2" name="Freeform 1058">
                <a:extLst>
                  <a:ext uri="{FF2B5EF4-FFF2-40B4-BE49-F238E27FC236}">
                    <a16:creationId xmlns:a16="http://schemas.microsoft.com/office/drawing/2014/main" id="{38091C5D-2EC0-4E19-8AA8-8267C8836C91}"/>
                  </a:ext>
                </a:extLst>
              </p:cNvPr>
              <p:cNvSpPr>
                <a:spLocks/>
              </p:cNvSpPr>
              <p:nvPr/>
            </p:nvSpPr>
            <p:spPr bwMode="auto">
              <a:xfrm>
                <a:off x="411" y="4808"/>
                <a:ext cx="14" cy="24"/>
              </a:xfrm>
              <a:custGeom>
                <a:avLst/>
                <a:gdLst>
                  <a:gd name="T0" fmla="*/ 0 w 25"/>
                  <a:gd name="T1" fmla="*/ 2 h 41"/>
                  <a:gd name="T2" fmla="*/ 19 w 25"/>
                  <a:gd name="T3" fmla="*/ 41 h 41"/>
                  <a:gd name="T4" fmla="*/ 25 w 25"/>
                  <a:gd name="T5" fmla="*/ 39 h 41"/>
                  <a:gd name="T6" fmla="*/ 6 w 25"/>
                  <a:gd name="T7" fmla="*/ 0 h 41"/>
                </a:gdLst>
                <a:ahLst/>
                <a:cxnLst>
                  <a:cxn ang="0">
                    <a:pos x="T0" y="T1"/>
                  </a:cxn>
                  <a:cxn ang="0">
                    <a:pos x="T2" y="T3"/>
                  </a:cxn>
                  <a:cxn ang="0">
                    <a:pos x="T4" y="T5"/>
                  </a:cxn>
                  <a:cxn ang="0">
                    <a:pos x="T6" y="T7"/>
                  </a:cxn>
                </a:cxnLst>
                <a:rect l="0" t="0" r="r" b="b"/>
                <a:pathLst>
                  <a:path w="25" h="41">
                    <a:moveTo>
                      <a:pt x="0" y="2"/>
                    </a:moveTo>
                    <a:lnTo>
                      <a:pt x="19" y="41"/>
                    </a:lnTo>
                    <a:lnTo>
                      <a:pt x="25" y="3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3" name="Freeform 1059">
                <a:extLst>
                  <a:ext uri="{FF2B5EF4-FFF2-40B4-BE49-F238E27FC236}">
                    <a16:creationId xmlns:a16="http://schemas.microsoft.com/office/drawing/2014/main" id="{81772B58-5AD4-48D4-99D0-F6D390BCCA78}"/>
                  </a:ext>
                </a:extLst>
              </p:cNvPr>
              <p:cNvSpPr>
                <a:spLocks/>
              </p:cNvSpPr>
              <p:nvPr/>
            </p:nvSpPr>
            <p:spPr bwMode="auto">
              <a:xfrm>
                <a:off x="380" y="4753"/>
                <a:ext cx="13" cy="22"/>
              </a:xfrm>
              <a:custGeom>
                <a:avLst/>
                <a:gdLst>
                  <a:gd name="T0" fmla="*/ 0 w 22"/>
                  <a:gd name="T1" fmla="*/ 2 h 39"/>
                  <a:gd name="T2" fmla="*/ 16 w 22"/>
                  <a:gd name="T3" fmla="*/ 39 h 39"/>
                  <a:gd name="T4" fmla="*/ 22 w 22"/>
                  <a:gd name="T5" fmla="*/ 36 h 39"/>
                  <a:gd name="T6" fmla="*/ 6 w 22"/>
                  <a:gd name="T7" fmla="*/ 0 h 39"/>
                </a:gdLst>
                <a:ahLst/>
                <a:cxnLst>
                  <a:cxn ang="0">
                    <a:pos x="T0" y="T1"/>
                  </a:cxn>
                  <a:cxn ang="0">
                    <a:pos x="T2" y="T3"/>
                  </a:cxn>
                  <a:cxn ang="0">
                    <a:pos x="T4" y="T5"/>
                  </a:cxn>
                  <a:cxn ang="0">
                    <a:pos x="T6" y="T7"/>
                  </a:cxn>
                </a:cxnLst>
                <a:rect l="0" t="0" r="r" b="b"/>
                <a:pathLst>
                  <a:path w="22" h="39">
                    <a:moveTo>
                      <a:pt x="0" y="2"/>
                    </a:moveTo>
                    <a:lnTo>
                      <a:pt x="16" y="39"/>
                    </a:lnTo>
                    <a:lnTo>
                      <a:pt x="22" y="3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4" name="Freeform 1060">
                <a:extLst>
                  <a:ext uri="{FF2B5EF4-FFF2-40B4-BE49-F238E27FC236}">
                    <a16:creationId xmlns:a16="http://schemas.microsoft.com/office/drawing/2014/main" id="{83B31DFD-03D2-4561-BA18-03CC1BDB2646}"/>
                  </a:ext>
                </a:extLst>
              </p:cNvPr>
              <p:cNvSpPr>
                <a:spLocks/>
              </p:cNvSpPr>
              <p:nvPr/>
            </p:nvSpPr>
            <p:spPr bwMode="auto">
              <a:xfrm>
                <a:off x="468" y="4808"/>
                <a:ext cx="15" cy="26"/>
              </a:xfrm>
              <a:custGeom>
                <a:avLst/>
                <a:gdLst>
                  <a:gd name="T0" fmla="*/ 0 w 26"/>
                  <a:gd name="T1" fmla="*/ 2 h 45"/>
                  <a:gd name="T2" fmla="*/ 20 w 26"/>
                  <a:gd name="T3" fmla="*/ 45 h 45"/>
                  <a:gd name="T4" fmla="*/ 26 w 26"/>
                  <a:gd name="T5" fmla="*/ 42 h 45"/>
                  <a:gd name="T6" fmla="*/ 5 w 26"/>
                  <a:gd name="T7" fmla="*/ 0 h 45"/>
                </a:gdLst>
                <a:ahLst/>
                <a:cxnLst>
                  <a:cxn ang="0">
                    <a:pos x="T0" y="T1"/>
                  </a:cxn>
                  <a:cxn ang="0">
                    <a:pos x="T2" y="T3"/>
                  </a:cxn>
                  <a:cxn ang="0">
                    <a:pos x="T4" y="T5"/>
                  </a:cxn>
                  <a:cxn ang="0">
                    <a:pos x="T6" y="T7"/>
                  </a:cxn>
                </a:cxnLst>
                <a:rect l="0" t="0" r="r" b="b"/>
                <a:pathLst>
                  <a:path w="26" h="45">
                    <a:moveTo>
                      <a:pt x="0" y="2"/>
                    </a:moveTo>
                    <a:lnTo>
                      <a:pt x="20" y="45"/>
                    </a:lnTo>
                    <a:lnTo>
                      <a:pt x="26" y="42"/>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5" name="Freeform 1061">
                <a:extLst>
                  <a:ext uri="{FF2B5EF4-FFF2-40B4-BE49-F238E27FC236}">
                    <a16:creationId xmlns:a16="http://schemas.microsoft.com/office/drawing/2014/main" id="{4C38DB44-3830-431B-937A-96DF27A631EB}"/>
                  </a:ext>
                </a:extLst>
              </p:cNvPr>
              <p:cNvSpPr>
                <a:spLocks/>
              </p:cNvSpPr>
              <p:nvPr/>
            </p:nvSpPr>
            <p:spPr bwMode="auto">
              <a:xfrm>
                <a:off x="439" y="4755"/>
                <a:ext cx="14" cy="24"/>
              </a:xfrm>
              <a:custGeom>
                <a:avLst/>
                <a:gdLst>
                  <a:gd name="T0" fmla="*/ 0 w 24"/>
                  <a:gd name="T1" fmla="*/ 3 h 42"/>
                  <a:gd name="T2" fmla="*/ 18 w 24"/>
                  <a:gd name="T3" fmla="*/ 42 h 42"/>
                  <a:gd name="T4" fmla="*/ 24 w 24"/>
                  <a:gd name="T5" fmla="*/ 39 h 42"/>
                  <a:gd name="T6" fmla="*/ 6 w 24"/>
                  <a:gd name="T7" fmla="*/ 0 h 42"/>
                </a:gdLst>
                <a:ahLst/>
                <a:cxnLst>
                  <a:cxn ang="0">
                    <a:pos x="T0" y="T1"/>
                  </a:cxn>
                  <a:cxn ang="0">
                    <a:pos x="T2" y="T3"/>
                  </a:cxn>
                  <a:cxn ang="0">
                    <a:pos x="T4" y="T5"/>
                  </a:cxn>
                  <a:cxn ang="0">
                    <a:pos x="T6" y="T7"/>
                  </a:cxn>
                </a:cxnLst>
                <a:rect l="0" t="0" r="r" b="b"/>
                <a:pathLst>
                  <a:path w="24" h="42">
                    <a:moveTo>
                      <a:pt x="0" y="3"/>
                    </a:moveTo>
                    <a:lnTo>
                      <a:pt x="18" y="42"/>
                    </a:lnTo>
                    <a:lnTo>
                      <a:pt x="24" y="3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6" name="Freeform 1062">
                <a:extLst>
                  <a:ext uri="{FF2B5EF4-FFF2-40B4-BE49-F238E27FC236}">
                    <a16:creationId xmlns:a16="http://schemas.microsoft.com/office/drawing/2014/main" id="{0CF71E7E-C819-4C0E-BD46-7D54707DED57}"/>
                  </a:ext>
                </a:extLst>
              </p:cNvPr>
              <p:cNvSpPr>
                <a:spLocks/>
              </p:cNvSpPr>
              <p:nvPr/>
            </p:nvSpPr>
            <p:spPr bwMode="auto">
              <a:xfrm>
                <a:off x="523" y="4810"/>
                <a:ext cx="14" cy="22"/>
              </a:xfrm>
              <a:custGeom>
                <a:avLst/>
                <a:gdLst>
                  <a:gd name="T0" fmla="*/ 0 w 25"/>
                  <a:gd name="T1" fmla="*/ 3 h 39"/>
                  <a:gd name="T2" fmla="*/ 19 w 25"/>
                  <a:gd name="T3" fmla="*/ 39 h 39"/>
                  <a:gd name="T4" fmla="*/ 25 w 25"/>
                  <a:gd name="T5" fmla="*/ 35 h 39"/>
                  <a:gd name="T6" fmla="*/ 6 w 25"/>
                  <a:gd name="T7" fmla="*/ 0 h 39"/>
                </a:gdLst>
                <a:ahLst/>
                <a:cxnLst>
                  <a:cxn ang="0">
                    <a:pos x="T0" y="T1"/>
                  </a:cxn>
                  <a:cxn ang="0">
                    <a:pos x="T2" y="T3"/>
                  </a:cxn>
                  <a:cxn ang="0">
                    <a:pos x="T4" y="T5"/>
                  </a:cxn>
                  <a:cxn ang="0">
                    <a:pos x="T6" y="T7"/>
                  </a:cxn>
                </a:cxnLst>
                <a:rect l="0" t="0" r="r" b="b"/>
                <a:pathLst>
                  <a:path w="25" h="39">
                    <a:moveTo>
                      <a:pt x="0" y="3"/>
                    </a:moveTo>
                    <a:lnTo>
                      <a:pt x="19" y="39"/>
                    </a:lnTo>
                    <a:lnTo>
                      <a:pt x="25" y="3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7" name="Freeform 1063">
                <a:extLst>
                  <a:ext uri="{FF2B5EF4-FFF2-40B4-BE49-F238E27FC236}">
                    <a16:creationId xmlns:a16="http://schemas.microsoft.com/office/drawing/2014/main" id="{E4500BDA-7508-4B50-8284-EC4BA08C53DC}"/>
                  </a:ext>
                </a:extLst>
              </p:cNvPr>
              <p:cNvSpPr>
                <a:spLocks/>
              </p:cNvSpPr>
              <p:nvPr/>
            </p:nvSpPr>
            <p:spPr bwMode="auto">
              <a:xfrm>
                <a:off x="577" y="4811"/>
                <a:ext cx="13" cy="22"/>
              </a:xfrm>
              <a:custGeom>
                <a:avLst/>
                <a:gdLst>
                  <a:gd name="T0" fmla="*/ 0 w 24"/>
                  <a:gd name="T1" fmla="*/ 3 h 39"/>
                  <a:gd name="T2" fmla="*/ 18 w 24"/>
                  <a:gd name="T3" fmla="*/ 39 h 39"/>
                  <a:gd name="T4" fmla="*/ 24 w 24"/>
                  <a:gd name="T5" fmla="*/ 36 h 39"/>
                  <a:gd name="T6" fmla="*/ 6 w 24"/>
                  <a:gd name="T7" fmla="*/ 0 h 39"/>
                </a:gdLst>
                <a:ahLst/>
                <a:cxnLst>
                  <a:cxn ang="0">
                    <a:pos x="T0" y="T1"/>
                  </a:cxn>
                  <a:cxn ang="0">
                    <a:pos x="T2" y="T3"/>
                  </a:cxn>
                  <a:cxn ang="0">
                    <a:pos x="T4" y="T5"/>
                  </a:cxn>
                  <a:cxn ang="0">
                    <a:pos x="T6" y="T7"/>
                  </a:cxn>
                </a:cxnLst>
                <a:rect l="0" t="0" r="r" b="b"/>
                <a:pathLst>
                  <a:path w="24" h="39">
                    <a:moveTo>
                      <a:pt x="0" y="3"/>
                    </a:moveTo>
                    <a:lnTo>
                      <a:pt x="18" y="39"/>
                    </a:lnTo>
                    <a:lnTo>
                      <a:pt x="24" y="3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8" name="Freeform 1064">
                <a:extLst>
                  <a:ext uri="{FF2B5EF4-FFF2-40B4-BE49-F238E27FC236}">
                    <a16:creationId xmlns:a16="http://schemas.microsoft.com/office/drawing/2014/main" id="{2966DAB2-205B-4EB1-8D9B-40D53C5D2729}"/>
                  </a:ext>
                </a:extLst>
              </p:cNvPr>
              <p:cNvSpPr>
                <a:spLocks/>
              </p:cNvSpPr>
              <p:nvPr/>
            </p:nvSpPr>
            <p:spPr bwMode="auto">
              <a:xfrm>
                <a:off x="626" y="4811"/>
                <a:ext cx="14" cy="20"/>
              </a:xfrm>
              <a:custGeom>
                <a:avLst/>
                <a:gdLst>
                  <a:gd name="T0" fmla="*/ 0 w 25"/>
                  <a:gd name="T1" fmla="*/ 3 h 35"/>
                  <a:gd name="T2" fmla="*/ 19 w 25"/>
                  <a:gd name="T3" fmla="*/ 35 h 35"/>
                  <a:gd name="T4" fmla="*/ 25 w 25"/>
                  <a:gd name="T5" fmla="*/ 32 h 35"/>
                  <a:gd name="T6" fmla="*/ 6 w 25"/>
                  <a:gd name="T7" fmla="*/ 0 h 35"/>
                  <a:gd name="T8" fmla="*/ 0 w 25"/>
                  <a:gd name="T9" fmla="*/ 3 h 35"/>
                </a:gdLst>
                <a:ahLst/>
                <a:cxnLst>
                  <a:cxn ang="0">
                    <a:pos x="T0" y="T1"/>
                  </a:cxn>
                  <a:cxn ang="0">
                    <a:pos x="T2" y="T3"/>
                  </a:cxn>
                  <a:cxn ang="0">
                    <a:pos x="T4" y="T5"/>
                  </a:cxn>
                  <a:cxn ang="0">
                    <a:pos x="T6" y="T7"/>
                  </a:cxn>
                  <a:cxn ang="0">
                    <a:pos x="T8" y="T9"/>
                  </a:cxn>
                </a:cxnLst>
                <a:rect l="0" t="0" r="r" b="b"/>
                <a:pathLst>
                  <a:path w="25" h="35">
                    <a:moveTo>
                      <a:pt x="0" y="3"/>
                    </a:moveTo>
                    <a:lnTo>
                      <a:pt x="19" y="35"/>
                    </a:lnTo>
                    <a:lnTo>
                      <a:pt x="25" y="32"/>
                    </a:lnTo>
                    <a:lnTo>
                      <a:pt x="6" y="0"/>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69" name="Freeform 1065">
                <a:extLst>
                  <a:ext uri="{FF2B5EF4-FFF2-40B4-BE49-F238E27FC236}">
                    <a16:creationId xmlns:a16="http://schemas.microsoft.com/office/drawing/2014/main" id="{C4302520-7586-4381-8049-F0626BC60B45}"/>
                  </a:ext>
                </a:extLst>
              </p:cNvPr>
              <p:cNvSpPr>
                <a:spLocks/>
              </p:cNvSpPr>
              <p:nvPr/>
            </p:nvSpPr>
            <p:spPr bwMode="auto">
              <a:xfrm>
                <a:off x="494" y="4755"/>
                <a:ext cx="13" cy="21"/>
              </a:xfrm>
              <a:custGeom>
                <a:avLst/>
                <a:gdLst>
                  <a:gd name="T0" fmla="*/ 0 w 22"/>
                  <a:gd name="T1" fmla="*/ 3 h 36"/>
                  <a:gd name="T2" fmla="*/ 16 w 22"/>
                  <a:gd name="T3" fmla="*/ 36 h 36"/>
                  <a:gd name="T4" fmla="*/ 22 w 22"/>
                  <a:gd name="T5" fmla="*/ 33 h 36"/>
                  <a:gd name="T6" fmla="*/ 6 w 22"/>
                  <a:gd name="T7" fmla="*/ 0 h 36"/>
                </a:gdLst>
                <a:ahLst/>
                <a:cxnLst>
                  <a:cxn ang="0">
                    <a:pos x="T0" y="T1"/>
                  </a:cxn>
                  <a:cxn ang="0">
                    <a:pos x="T2" y="T3"/>
                  </a:cxn>
                  <a:cxn ang="0">
                    <a:pos x="T4" y="T5"/>
                  </a:cxn>
                  <a:cxn ang="0">
                    <a:pos x="T6" y="T7"/>
                  </a:cxn>
                </a:cxnLst>
                <a:rect l="0" t="0" r="r" b="b"/>
                <a:pathLst>
                  <a:path w="22" h="36">
                    <a:moveTo>
                      <a:pt x="0" y="3"/>
                    </a:moveTo>
                    <a:lnTo>
                      <a:pt x="16" y="36"/>
                    </a:lnTo>
                    <a:lnTo>
                      <a:pt x="22" y="3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0" name="Freeform 1066">
                <a:extLst>
                  <a:ext uri="{FF2B5EF4-FFF2-40B4-BE49-F238E27FC236}">
                    <a16:creationId xmlns:a16="http://schemas.microsoft.com/office/drawing/2014/main" id="{D15053C9-64FA-43C4-8C0D-34A1E8152A88}"/>
                  </a:ext>
                </a:extLst>
              </p:cNvPr>
              <p:cNvSpPr>
                <a:spLocks/>
              </p:cNvSpPr>
              <p:nvPr/>
            </p:nvSpPr>
            <p:spPr bwMode="auto">
              <a:xfrm>
                <a:off x="626" y="3912"/>
                <a:ext cx="22" cy="1024"/>
              </a:xfrm>
              <a:custGeom>
                <a:avLst/>
                <a:gdLst>
                  <a:gd name="T0" fmla="*/ 0 w 38"/>
                  <a:gd name="T1" fmla="*/ 1771 h 1806"/>
                  <a:gd name="T2" fmla="*/ 38 w 38"/>
                  <a:gd name="T3" fmla="*/ 1806 h 1806"/>
                  <a:gd name="T4" fmla="*/ 15 w 38"/>
                  <a:gd name="T5" fmla="*/ 0 h 1806"/>
                  <a:gd name="T6" fmla="*/ 8 w 38"/>
                  <a:gd name="T7" fmla="*/ 0 h 1806"/>
                  <a:gd name="T8" fmla="*/ 31 w 38"/>
                  <a:gd name="T9" fmla="*/ 1791 h 1806"/>
                  <a:gd name="T10" fmla="*/ 5 w 38"/>
                  <a:gd name="T11" fmla="*/ 1766 h 1806"/>
                  <a:gd name="T12" fmla="*/ 0 w 38"/>
                  <a:gd name="T13" fmla="*/ 1771 h 1806"/>
                </a:gdLst>
                <a:ahLst/>
                <a:cxnLst>
                  <a:cxn ang="0">
                    <a:pos x="T0" y="T1"/>
                  </a:cxn>
                  <a:cxn ang="0">
                    <a:pos x="T2" y="T3"/>
                  </a:cxn>
                  <a:cxn ang="0">
                    <a:pos x="T4" y="T5"/>
                  </a:cxn>
                  <a:cxn ang="0">
                    <a:pos x="T6" y="T7"/>
                  </a:cxn>
                  <a:cxn ang="0">
                    <a:pos x="T8" y="T9"/>
                  </a:cxn>
                  <a:cxn ang="0">
                    <a:pos x="T10" y="T11"/>
                  </a:cxn>
                  <a:cxn ang="0">
                    <a:pos x="T12" y="T13"/>
                  </a:cxn>
                </a:cxnLst>
                <a:rect l="0" t="0" r="r" b="b"/>
                <a:pathLst>
                  <a:path w="38" h="1806">
                    <a:moveTo>
                      <a:pt x="0" y="1771"/>
                    </a:moveTo>
                    <a:lnTo>
                      <a:pt x="38" y="1806"/>
                    </a:lnTo>
                    <a:lnTo>
                      <a:pt x="15" y="0"/>
                    </a:lnTo>
                    <a:lnTo>
                      <a:pt x="8" y="0"/>
                    </a:lnTo>
                    <a:lnTo>
                      <a:pt x="31" y="1791"/>
                    </a:lnTo>
                    <a:lnTo>
                      <a:pt x="5" y="1766"/>
                    </a:lnTo>
                    <a:lnTo>
                      <a:pt x="0" y="17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1" name="Freeform 1067">
                <a:extLst>
                  <a:ext uri="{FF2B5EF4-FFF2-40B4-BE49-F238E27FC236}">
                    <a16:creationId xmlns:a16="http://schemas.microsoft.com/office/drawing/2014/main" id="{4A853D02-FD9A-4DEB-BD3A-2F622B79F3AB}"/>
                  </a:ext>
                </a:extLst>
              </p:cNvPr>
              <p:cNvSpPr>
                <a:spLocks/>
              </p:cNvSpPr>
              <p:nvPr/>
            </p:nvSpPr>
            <p:spPr bwMode="auto">
              <a:xfrm>
                <a:off x="377" y="4939"/>
                <a:ext cx="368" cy="8"/>
              </a:xfrm>
              <a:custGeom>
                <a:avLst/>
                <a:gdLst>
                  <a:gd name="T0" fmla="*/ 0 w 650"/>
                  <a:gd name="T1" fmla="*/ 15 h 15"/>
                  <a:gd name="T2" fmla="*/ 650 w 650"/>
                  <a:gd name="T3" fmla="*/ 7 h 15"/>
                  <a:gd name="T4" fmla="*/ 650 w 650"/>
                  <a:gd name="T5" fmla="*/ 0 h 15"/>
                  <a:gd name="T6" fmla="*/ 0 w 650"/>
                  <a:gd name="T7" fmla="*/ 9 h 15"/>
                  <a:gd name="T8" fmla="*/ 0 w 650"/>
                  <a:gd name="T9" fmla="*/ 15 h 15"/>
                </a:gdLst>
                <a:ahLst/>
                <a:cxnLst>
                  <a:cxn ang="0">
                    <a:pos x="T0" y="T1"/>
                  </a:cxn>
                  <a:cxn ang="0">
                    <a:pos x="T2" y="T3"/>
                  </a:cxn>
                  <a:cxn ang="0">
                    <a:pos x="T4" y="T5"/>
                  </a:cxn>
                  <a:cxn ang="0">
                    <a:pos x="T6" y="T7"/>
                  </a:cxn>
                  <a:cxn ang="0">
                    <a:pos x="T8" y="T9"/>
                  </a:cxn>
                </a:cxnLst>
                <a:rect l="0" t="0" r="r" b="b"/>
                <a:pathLst>
                  <a:path w="650" h="15">
                    <a:moveTo>
                      <a:pt x="0" y="15"/>
                    </a:moveTo>
                    <a:lnTo>
                      <a:pt x="650" y="7"/>
                    </a:lnTo>
                    <a:lnTo>
                      <a:pt x="650" y="0"/>
                    </a:lnTo>
                    <a:lnTo>
                      <a:pt x="0" y="9"/>
                    </a:lnTo>
                    <a:lnTo>
                      <a:pt x="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2" name="Freeform 1068">
                <a:extLst>
                  <a:ext uri="{FF2B5EF4-FFF2-40B4-BE49-F238E27FC236}">
                    <a16:creationId xmlns:a16="http://schemas.microsoft.com/office/drawing/2014/main" id="{1143EB6A-70DE-49EA-BA2D-113DA0F4917B}"/>
                  </a:ext>
                </a:extLst>
              </p:cNvPr>
              <p:cNvSpPr>
                <a:spLocks/>
              </p:cNvSpPr>
              <p:nvPr/>
            </p:nvSpPr>
            <p:spPr bwMode="auto">
              <a:xfrm>
                <a:off x="377" y="4915"/>
                <a:ext cx="330" cy="22"/>
              </a:xfrm>
              <a:custGeom>
                <a:avLst/>
                <a:gdLst>
                  <a:gd name="T0" fmla="*/ 0 w 582"/>
                  <a:gd name="T1" fmla="*/ 38 h 38"/>
                  <a:gd name="T2" fmla="*/ 582 w 582"/>
                  <a:gd name="T3" fmla="*/ 32 h 38"/>
                  <a:gd name="T4" fmla="*/ 552 w 582"/>
                  <a:gd name="T5" fmla="*/ 0 h 38"/>
                  <a:gd name="T6" fmla="*/ 547 w 582"/>
                  <a:gd name="T7" fmla="*/ 5 h 38"/>
                  <a:gd name="T8" fmla="*/ 567 w 582"/>
                  <a:gd name="T9" fmla="*/ 26 h 38"/>
                  <a:gd name="T10" fmla="*/ 0 w 582"/>
                  <a:gd name="T11" fmla="*/ 31 h 38"/>
                  <a:gd name="T12" fmla="*/ 0 w 582"/>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582" h="38">
                    <a:moveTo>
                      <a:pt x="0" y="38"/>
                    </a:moveTo>
                    <a:lnTo>
                      <a:pt x="582" y="32"/>
                    </a:lnTo>
                    <a:lnTo>
                      <a:pt x="552" y="0"/>
                    </a:lnTo>
                    <a:lnTo>
                      <a:pt x="547" y="5"/>
                    </a:lnTo>
                    <a:lnTo>
                      <a:pt x="567" y="26"/>
                    </a:lnTo>
                    <a:lnTo>
                      <a:pt x="0" y="31"/>
                    </a:lnTo>
                    <a:lnTo>
                      <a:pt x="0" y="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3" name="Freeform 1069">
                <a:extLst>
                  <a:ext uri="{FF2B5EF4-FFF2-40B4-BE49-F238E27FC236}">
                    <a16:creationId xmlns:a16="http://schemas.microsoft.com/office/drawing/2014/main" id="{CB4D4CB2-03A2-4D97-883A-1C259825B611}"/>
                  </a:ext>
                </a:extLst>
              </p:cNvPr>
              <p:cNvSpPr>
                <a:spLocks/>
              </p:cNvSpPr>
              <p:nvPr/>
            </p:nvSpPr>
            <p:spPr bwMode="auto">
              <a:xfrm>
                <a:off x="384" y="4920"/>
                <a:ext cx="19" cy="16"/>
              </a:xfrm>
              <a:custGeom>
                <a:avLst/>
                <a:gdLst>
                  <a:gd name="T0" fmla="*/ 0 w 33"/>
                  <a:gd name="T1" fmla="*/ 6 h 28"/>
                  <a:gd name="T2" fmla="*/ 29 w 33"/>
                  <a:gd name="T3" fmla="*/ 28 h 28"/>
                  <a:gd name="T4" fmla="*/ 33 w 33"/>
                  <a:gd name="T5" fmla="*/ 23 h 28"/>
                  <a:gd name="T6" fmla="*/ 4 w 33"/>
                  <a:gd name="T7" fmla="*/ 0 h 28"/>
                </a:gdLst>
                <a:ahLst/>
                <a:cxnLst>
                  <a:cxn ang="0">
                    <a:pos x="T0" y="T1"/>
                  </a:cxn>
                  <a:cxn ang="0">
                    <a:pos x="T2" y="T3"/>
                  </a:cxn>
                  <a:cxn ang="0">
                    <a:pos x="T4" y="T5"/>
                  </a:cxn>
                  <a:cxn ang="0">
                    <a:pos x="T6" y="T7"/>
                  </a:cxn>
                </a:cxnLst>
                <a:rect l="0" t="0" r="r" b="b"/>
                <a:pathLst>
                  <a:path w="33" h="28">
                    <a:moveTo>
                      <a:pt x="0" y="6"/>
                    </a:moveTo>
                    <a:lnTo>
                      <a:pt x="29" y="28"/>
                    </a:lnTo>
                    <a:lnTo>
                      <a:pt x="33" y="23"/>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4" name="Freeform 1070">
                <a:extLst>
                  <a:ext uri="{FF2B5EF4-FFF2-40B4-BE49-F238E27FC236}">
                    <a16:creationId xmlns:a16="http://schemas.microsoft.com/office/drawing/2014/main" id="{66393B87-21AF-4B50-B458-430A26548177}"/>
                  </a:ext>
                </a:extLst>
              </p:cNvPr>
              <p:cNvSpPr>
                <a:spLocks/>
              </p:cNvSpPr>
              <p:nvPr/>
            </p:nvSpPr>
            <p:spPr bwMode="auto">
              <a:xfrm>
                <a:off x="782" y="4225"/>
                <a:ext cx="112" cy="816"/>
              </a:xfrm>
              <a:custGeom>
                <a:avLst/>
                <a:gdLst>
                  <a:gd name="T0" fmla="*/ 3 w 198"/>
                  <a:gd name="T1" fmla="*/ 3 h 1437"/>
                  <a:gd name="T2" fmla="*/ 25 w 198"/>
                  <a:gd name="T3" fmla="*/ 1437 h 1437"/>
                  <a:gd name="T4" fmla="*/ 198 w 198"/>
                  <a:gd name="T5" fmla="*/ 1432 h 1437"/>
                  <a:gd name="T6" fmla="*/ 179 w 198"/>
                  <a:gd name="T7" fmla="*/ 3 h 1437"/>
                  <a:gd name="T8" fmla="*/ 0 w 198"/>
                  <a:gd name="T9" fmla="*/ 0 h 1437"/>
                  <a:gd name="T10" fmla="*/ 0 w 198"/>
                  <a:gd name="T11" fmla="*/ 6 h 1437"/>
                  <a:gd name="T12" fmla="*/ 173 w 198"/>
                  <a:gd name="T13" fmla="*/ 9 h 1437"/>
                  <a:gd name="T14" fmla="*/ 191 w 198"/>
                  <a:gd name="T15" fmla="*/ 1426 h 1437"/>
                  <a:gd name="T16" fmla="*/ 32 w 198"/>
                  <a:gd name="T17" fmla="*/ 1430 h 1437"/>
                  <a:gd name="T18" fmla="*/ 10 w 198"/>
                  <a:gd name="T19" fmla="*/ 3 h 1437"/>
                  <a:gd name="T20" fmla="*/ 3 w 198"/>
                  <a:gd name="T21" fmla="*/ 3 h 1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8" h="1437">
                    <a:moveTo>
                      <a:pt x="3" y="3"/>
                    </a:moveTo>
                    <a:lnTo>
                      <a:pt x="25" y="1437"/>
                    </a:lnTo>
                    <a:lnTo>
                      <a:pt x="198" y="1432"/>
                    </a:lnTo>
                    <a:lnTo>
                      <a:pt x="179" y="3"/>
                    </a:lnTo>
                    <a:lnTo>
                      <a:pt x="0" y="0"/>
                    </a:lnTo>
                    <a:lnTo>
                      <a:pt x="0" y="6"/>
                    </a:lnTo>
                    <a:lnTo>
                      <a:pt x="173" y="9"/>
                    </a:lnTo>
                    <a:lnTo>
                      <a:pt x="191" y="1426"/>
                    </a:lnTo>
                    <a:lnTo>
                      <a:pt x="32" y="1430"/>
                    </a:lnTo>
                    <a:lnTo>
                      <a:pt x="10" y="3"/>
                    </a:lnTo>
                    <a:lnTo>
                      <a:pt x="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5" name="Freeform 1071">
                <a:extLst>
                  <a:ext uri="{FF2B5EF4-FFF2-40B4-BE49-F238E27FC236}">
                    <a16:creationId xmlns:a16="http://schemas.microsoft.com/office/drawing/2014/main" id="{1F6DB4C5-9222-464B-BCF0-95B965161174}"/>
                  </a:ext>
                </a:extLst>
              </p:cNvPr>
              <p:cNvSpPr>
                <a:spLocks/>
              </p:cNvSpPr>
              <p:nvPr/>
            </p:nvSpPr>
            <p:spPr bwMode="auto">
              <a:xfrm>
                <a:off x="787" y="4228"/>
                <a:ext cx="16" cy="811"/>
              </a:xfrm>
              <a:custGeom>
                <a:avLst/>
                <a:gdLst>
                  <a:gd name="T0" fmla="*/ 29 w 29"/>
                  <a:gd name="T1" fmla="*/ 1429 h 1429"/>
                  <a:gd name="T2" fmla="*/ 7 w 29"/>
                  <a:gd name="T3" fmla="*/ 0 h 1429"/>
                  <a:gd name="T4" fmla="*/ 0 w 29"/>
                  <a:gd name="T5" fmla="*/ 0 h 1429"/>
                  <a:gd name="T6" fmla="*/ 22 w 29"/>
                  <a:gd name="T7" fmla="*/ 1429 h 1429"/>
                  <a:gd name="T8" fmla="*/ 29 w 29"/>
                  <a:gd name="T9" fmla="*/ 1429 h 1429"/>
                </a:gdLst>
                <a:ahLst/>
                <a:cxnLst>
                  <a:cxn ang="0">
                    <a:pos x="T0" y="T1"/>
                  </a:cxn>
                  <a:cxn ang="0">
                    <a:pos x="T2" y="T3"/>
                  </a:cxn>
                  <a:cxn ang="0">
                    <a:pos x="T4" y="T5"/>
                  </a:cxn>
                  <a:cxn ang="0">
                    <a:pos x="T6" y="T7"/>
                  </a:cxn>
                  <a:cxn ang="0">
                    <a:pos x="T8" y="T9"/>
                  </a:cxn>
                </a:cxnLst>
                <a:rect l="0" t="0" r="r" b="b"/>
                <a:pathLst>
                  <a:path w="29" h="1429">
                    <a:moveTo>
                      <a:pt x="29" y="1429"/>
                    </a:moveTo>
                    <a:lnTo>
                      <a:pt x="7" y="0"/>
                    </a:lnTo>
                    <a:lnTo>
                      <a:pt x="0" y="0"/>
                    </a:lnTo>
                    <a:lnTo>
                      <a:pt x="22" y="1429"/>
                    </a:lnTo>
                    <a:lnTo>
                      <a:pt x="29" y="14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6" name="Freeform 1072">
                <a:extLst>
                  <a:ext uri="{FF2B5EF4-FFF2-40B4-BE49-F238E27FC236}">
                    <a16:creationId xmlns:a16="http://schemas.microsoft.com/office/drawing/2014/main" id="{920A7577-B917-4BDE-A165-9F90A850622E}"/>
                  </a:ext>
                </a:extLst>
              </p:cNvPr>
              <p:cNvSpPr>
                <a:spLocks/>
              </p:cNvSpPr>
              <p:nvPr/>
            </p:nvSpPr>
            <p:spPr bwMode="auto">
              <a:xfrm>
                <a:off x="807" y="4228"/>
                <a:ext cx="14" cy="811"/>
              </a:xfrm>
              <a:custGeom>
                <a:avLst/>
                <a:gdLst>
                  <a:gd name="T0" fmla="*/ 0 w 24"/>
                  <a:gd name="T1" fmla="*/ 0 h 1430"/>
                  <a:gd name="T2" fmla="*/ 18 w 24"/>
                  <a:gd name="T3" fmla="*/ 1430 h 1430"/>
                  <a:gd name="T4" fmla="*/ 24 w 24"/>
                  <a:gd name="T5" fmla="*/ 1430 h 1430"/>
                  <a:gd name="T6" fmla="*/ 6 w 24"/>
                  <a:gd name="T7" fmla="*/ 0 h 1430"/>
                  <a:gd name="T8" fmla="*/ 0 w 24"/>
                  <a:gd name="T9" fmla="*/ 0 h 1430"/>
                </a:gdLst>
                <a:ahLst/>
                <a:cxnLst>
                  <a:cxn ang="0">
                    <a:pos x="T0" y="T1"/>
                  </a:cxn>
                  <a:cxn ang="0">
                    <a:pos x="T2" y="T3"/>
                  </a:cxn>
                  <a:cxn ang="0">
                    <a:pos x="T4" y="T5"/>
                  </a:cxn>
                  <a:cxn ang="0">
                    <a:pos x="T6" y="T7"/>
                  </a:cxn>
                  <a:cxn ang="0">
                    <a:pos x="T8" y="T9"/>
                  </a:cxn>
                </a:cxnLst>
                <a:rect l="0" t="0" r="r" b="b"/>
                <a:pathLst>
                  <a:path w="24" h="1430">
                    <a:moveTo>
                      <a:pt x="0" y="0"/>
                    </a:moveTo>
                    <a:lnTo>
                      <a:pt x="18" y="1430"/>
                    </a:lnTo>
                    <a:lnTo>
                      <a:pt x="24" y="1430"/>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7" name="Freeform 1073">
                <a:extLst>
                  <a:ext uri="{FF2B5EF4-FFF2-40B4-BE49-F238E27FC236}">
                    <a16:creationId xmlns:a16="http://schemas.microsoft.com/office/drawing/2014/main" id="{4A46BD4B-F4CF-405E-9EE7-A550F7EF010C}"/>
                  </a:ext>
                </a:extLst>
              </p:cNvPr>
              <p:cNvSpPr>
                <a:spLocks/>
              </p:cNvSpPr>
              <p:nvPr/>
            </p:nvSpPr>
            <p:spPr bwMode="auto">
              <a:xfrm>
                <a:off x="811" y="4228"/>
                <a:ext cx="15" cy="811"/>
              </a:xfrm>
              <a:custGeom>
                <a:avLst/>
                <a:gdLst>
                  <a:gd name="T0" fmla="*/ 26 w 26"/>
                  <a:gd name="T1" fmla="*/ 1429 h 1429"/>
                  <a:gd name="T2" fmla="*/ 7 w 26"/>
                  <a:gd name="T3" fmla="*/ 0 h 1429"/>
                  <a:gd name="T4" fmla="*/ 0 w 26"/>
                  <a:gd name="T5" fmla="*/ 0 h 1429"/>
                  <a:gd name="T6" fmla="*/ 20 w 26"/>
                  <a:gd name="T7" fmla="*/ 1429 h 1429"/>
                  <a:gd name="T8" fmla="*/ 26 w 26"/>
                  <a:gd name="T9" fmla="*/ 1429 h 1429"/>
                </a:gdLst>
                <a:ahLst/>
                <a:cxnLst>
                  <a:cxn ang="0">
                    <a:pos x="T0" y="T1"/>
                  </a:cxn>
                  <a:cxn ang="0">
                    <a:pos x="T2" y="T3"/>
                  </a:cxn>
                  <a:cxn ang="0">
                    <a:pos x="T4" y="T5"/>
                  </a:cxn>
                  <a:cxn ang="0">
                    <a:pos x="T6" y="T7"/>
                  </a:cxn>
                  <a:cxn ang="0">
                    <a:pos x="T8" y="T9"/>
                  </a:cxn>
                </a:cxnLst>
                <a:rect l="0" t="0" r="r" b="b"/>
                <a:pathLst>
                  <a:path w="26" h="1429">
                    <a:moveTo>
                      <a:pt x="26" y="1429"/>
                    </a:moveTo>
                    <a:lnTo>
                      <a:pt x="7" y="0"/>
                    </a:lnTo>
                    <a:lnTo>
                      <a:pt x="0" y="0"/>
                    </a:lnTo>
                    <a:lnTo>
                      <a:pt x="20" y="1429"/>
                    </a:lnTo>
                    <a:lnTo>
                      <a:pt x="26" y="14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8" name="Freeform 1074">
                <a:extLst>
                  <a:ext uri="{FF2B5EF4-FFF2-40B4-BE49-F238E27FC236}">
                    <a16:creationId xmlns:a16="http://schemas.microsoft.com/office/drawing/2014/main" id="{34EC14F4-CB0F-4B67-802B-ED2621E538F4}"/>
                  </a:ext>
                </a:extLst>
              </p:cNvPr>
              <p:cNvSpPr>
                <a:spLocks/>
              </p:cNvSpPr>
              <p:nvPr/>
            </p:nvSpPr>
            <p:spPr bwMode="auto">
              <a:xfrm>
                <a:off x="833" y="4471"/>
                <a:ext cx="10" cy="566"/>
              </a:xfrm>
              <a:custGeom>
                <a:avLst/>
                <a:gdLst>
                  <a:gd name="T0" fmla="*/ 0 w 18"/>
                  <a:gd name="T1" fmla="*/ 0 h 998"/>
                  <a:gd name="T2" fmla="*/ 11 w 18"/>
                  <a:gd name="T3" fmla="*/ 998 h 998"/>
                  <a:gd name="T4" fmla="*/ 18 w 18"/>
                  <a:gd name="T5" fmla="*/ 998 h 998"/>
                  <a:gd name="T6" fmla="*/ 6 w 18"/>
                  <a:gd name="T7" fmla="*/ 0 h 998"/>
                </a:gdLst>
                <a:ahLst/>
                <a:cxnLst>
                  <a:cxn ang="0">
                    <a:pos x="T0" y="T1"/>
                  </a:cxn>
                  <a:cxn ang="0">
                    <a:pos x="T2" y="T3"/>
                  </a:cxn>
                  <a:cxn ang="0">
                    <a:pos x="T4" y="T5"/>
                  </a:cxn>
                  <a:cxn ang="0">
                    <a:pos x="T6" y="T7"/>
                  </a:cxn>
                </a:cxnLst>
                <a:rect l="0" t="0" r="r" b="b"/>
                <a:pathLst>
                  <a:path w="18" h="998">
                    <a:moveTo>
                      <a:pt x="0" y="0"/>
                    </a:moveTo>
                    <a:lnTo>
                      <a:pt x="11" y="998"/>
                    </a:lnTo>
                    <a:lnTo>
                      <a:pt x="18" y="99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79" name="Freeform 1075">
                <a:extLst>
                  <a:ext uri="{FF2B5EF4-FFF2-40B4-BE49-F238E27FC236}">
                    <a16:creationId xmlns:a16="http://schemas.microsoft.com/office/drawing/2014/main" id="{9EF275B0-3737-47D9-B1BB-23AC875EC5F1}"/>
                  </a:ext>
                </a:extLst>
              </p:cNvPr>
              <p:cNvSpPr>
                <a:spLocks/>
              </p:cNvSpPr>
              <p:nvPr/>
            </p:nvSpPr>
            <p:spPr bwMode="auto">
              <a:xfrm>
                <a:off x="830" y="4228"/>
                <a:ext cx="7" cy="243"/>
              </a:xfrm>
              <a:custGeom>
                <a:avLst/>
                <a:gdLst>
                  <a:gd name="T0" fmla="*/ 0 w 12"/>
                  <a:gd name="T1" fmla="*/ 0 h 428"/>
                  <a:gd name="T2" fmla="*/ 6 w 12"/>
                  <a:gd name="T3" fmla="*/ 428 h 428"/>
                  <a:gd name="T4" fmla="*/ 12 w 12"/>
                  <a:gd name="T5" fmla="*/ 428 h 428"/>
                  <a:gd name="T6" fmla="*/ 7 w 12"/>
                  <a:gd name="T7" fmla="*/ 0 h 428"/>
                </a:gdLst>
                <a:ahLst/>
                <a:cxnLst>
                  <a:cxn ang="0">
                    <a:pos x="T0" y="T1"/>
                  </a:cxn>
                  <a:cxn ang="0">
                    <a:pos x="T2" y="T3"/>
                  </a:cxn>
                  <a:cxn ang="0">
                    <a:pos x="T4" y="T5"/>
                  </a:cxn>
                  <a:cxn ang="0">
                    <a:pos x="T6" y="T7"/>
                  </a:cxn>
                </a:cxnLst>
                <a:rect l="0" t="0" r="r" b="b"/>
                <a:pathLst>
                  <a:path w="12" h="428">
                    <a:moveTo>
                      <a:pt x="0" y="0"/>
                    </a:moveTo>
                    <a:lnTo>
                      <a:pt x="6" y="428"/>
                    </a:lnTo>
                    <a:lnTo>
                      <a:pt x="12" y="42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0" name="Freeform 1076">
                <a:extLst>
                  <a:ext uri="{FF2B5EF4-FFF2-40B4-BE49-F238E27FC236}">
                    <a16:creationId xmlns:a16="http://schemas.microsoft.com/office/drawing/2014/main" id="{1D0FDBC5-988D-4A1D-B57B-B29221DB602E}"/>
                  </a:ext>
                </a:extLst>
              </p:cNvPr>
              <p:cNvSpPr>
                <a:spLocks/>
              </p:cNvSpPr>
              <p:nvPr/>
            </p:nvSpPr>
            <p:spPr bwMode="auto">
              <a:xfrm>
                <a:off x="834" y="4228"/>
                <a:ext cx="14" cy="810"/>
              </a:xfrm>
              <a:custGeom>
                <a:avLst/>
                <a:gdLst>
                  <a:gd name="T0" fmla="*/ 25 w 25"/>
                  <a:gd name="T1" fmla="*/ 1428 h 1428"/>
                  <a:gd name="T2" fmla="*/ 6 w 25"/>
                  <a:gd name="T3" fmla="*/ 0 h 1428"/>
                  <a:gd name="T4" fmla="*/ 0 w 25"/>
                  <a:gd name="T5" fmla="*/ 0 h 1428"/>
                  <a:gd name="T6" fmla="*/ 18 w 25"/>
                  <a:gd name="T7" fmla="*/ 1428 h 1428"/>
                </a:gdLst>
                <a:ahLst/>
                <a:cxnLst>
                  <a:cxn ang="0">
                    <a:pos x="T0" y="T1"/>
                  </a:cxn>
                  <a:cxn ang="0">
                    <a:pos x="T2" y="T3"/>
                  </a:cxn>
                  <a:cxn ang="0">
                    <a:pos x="T4" y="T5"/>
                  </a:cxn>
                  <a:cxn ang="0">
                    <a:pos x="T6" y="T7"/>
                  </a:cxn>
                </a:cxnLst>
                <a:rect l="0" t="0" r="r" b="b"/>
                <a:pathLst>
                  <a:path w="25" h="1428">
                    <a:moveTo>
                      <a:pt x="25" y="1428"/>
                    </a:moveTo>
                    <a:lnTo>
                      <a:pt x="6" y="0"/>
                    </a:lnTo>
                    <a:lnTo>
                      <a:pt x="0" y="0"/>
                    </a:lnTo>
                    <a:lnTo>
                      <a:pt x="18" y="142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1" name="Freeform 1077">
                <a:extLst>
                  <a:ext uri="{FF2B5EF4-FFF2-40B4-BE49-F238E27FC236}">
                    <a16:creationId xmlns:a16="http://schemas.microsoft.com/office/drawing/2014/main" id="{2F804CF3-71D4-4219-89CB-B494149254CF}"/>
                  </a:ext>
                </a:extLst>
              </p:cNvPr>
              <p:cNvSpPr>
                <a:spLocks/>
              </p:cNvSpPr>
              <p:nvPr/>
            </p:nvSpPr>
            <p:spPr bwMode="auto">
              <a:xfrm>
                <a:off x="862" y="4921"/>
                <a:ext cx="5" cy="116"/>
              </a:xfrm>
              <a:custGeom>
                <a:avLst/>
                <a:gdLst>
                  <a:gd name="T0" fmla="*/ 0 w 9"/>
                  <a:gd name="T1" fmla="*/ 0 h 205"/>
                  <a:gd name="T2" fmla="*/ 3 w 9"/>
                  <a:gd name="T3" fmla="*/ 205 h 205"/>
                  <a:gd name="T4" fmla="*/ 9 w 9"/>
                  <a:gd name="T5" fmla="*/ 205 h 205"/>
                  <a:gd name="T6" fmla="*/ 6 w 9"/>
                  <a:gd name="T7" fmla="*/ 0 h 205"/>
                </a:gdLst>
                <a:ahLst/>
                <a:cxnLst>
                  <a:cxn ang="0">
                    <a:pos x="T0" y="T1"/>
                  </a:cxn>
                  <a:cxn ang="0">
                    <a:pos x="T2" y="T3"/>
                  </a:cxn>
                  <a:cxn ang="0">
                    <a:pos x="T4" y="T5"/>
                  </a:cxn>
                  <a:cxn ang="0">
                    <a:pos x="T6" y="T7"/>
                  </a:cxn>
                </a:cxnLst>
                <a:rect l="0" t="0" r="r" b="b"/>
                <a:pathLst>
                  <a:path w="9" h="205">
                    <a:moveTo>
                      <a:pt x="0" y="0"/>
                    </a:moveTo>
                    <a:lnTo>
                      <a:pt x="3" y="205"/>
                    </a:lnTo>
                    <a:lnTo>
                      <a:pt x="9" y="20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2" name="Freeform 1078">
                <a:extLst>
                  <a:ext uri="{FF2B5EF4-FFF2-40B4-BE49-F238E27FC236}">
                    <a16:creationId xmlns:a16="http://schemas.microsoft.com/office/drawing/2014/main" id="{D7D4D00A-11E1-4E8F-900D-8916853B4EDB}"/>
                  </a:ext>
                </a:extLst>
              </p:cNvPr>
              <p:cNvSpPr>
                <a:spLocks/>
              </p:cNvSpPr>
              <p:nvPr/>
            </p:nvSpPr>
            <p:spPr bwMode="auto">
              <a:xfrm>
                <a:off x="852" y="4228"/>
                <a:ext cx="13" cy="693"/>
              </a:xfrm>
              <a:custGeom>
                <a:avLst/>
                <a:gdLst>
                  <a:gd name="T0" fmla="*/ 0 w 24"/>
                  <a:gd name="T1" fmla="*/ 0 h 1220"/>
                  <a:gd name="T2" fmla="*/ 18 w 24"/>
                  <a:gd name="T3" fmla="*/ 1220 h 1220"/>
                  <a:gd name="T4" fmla="*/ 24 w 24"/>
                  <a:gd name="T5" fmla="*/ 1220 h 1220"/>
                  <a:gd name="T6" fmla="*/ 6 w 24"/>
                  <a:gd name="T7" fmla="*/ 0 h 1220"/>
                </a:gdLst>
                <a:ahLst/>
                <a:cxnLst>
                  <a:cxn ang="0">
                    <a:pos x="T0" y="T1"/>
                  </a:cxn>
                  <a:cxn ang="0">
                    <a:pos x="T2" y="T3"/>
                  </a:cxn>
                  <a:cxn ang="0">
                    <a:pos x="T4" y="T5"/>
                  </a:cxn>
                  <a:cxn ang="0">
                    <a:pos x="T6" y="T7"/>
                  </a:cxn>
                </a:cxnLst>
                <a:rect l="0" t="0" r="r" b="b"/>
                <a:pathLst>
                  <a:path w="24" h="1220">
                    <a:moveTo>
                      <a:pt x="0" y="0"/>
                    </a:moveTo>
                    <a:lnTo>
                      <a:pt x="18" y="1220"/>
                    </a:lnTo>
                    <a:lnTo>
                      <a:pt x="24" y="122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3" name="Freeform 1079">
                <a:extLst>
                  <a:ext uri="{FF2B5EF4-FFF2-40B4-BE49-F238E27FC236}">
                    <a16:creationId xmlns:a16="http://schemas.microsoft.com/office/drawing/2014/main" id="{3AB6F939-9028-4E85-B073-6533D384B7B4}"/>
                  </a:ext>
                </a:extLst>
              </p:cNvPr>
              <p:cNvSpPr>
                <a:spLocks/>
              </p:cNvSpPr>
              <p:nvPr/>
            </p:nvSpPr>
            <p:spPr bwMode="auto">
              <a:xfrm>
                <a:off x="856" y="4228"/>
                <a:ext cx="15" cy="808"/>
              </a:xfrm>
              <a:custGeom>
                <a:avLst/>
                <a:gdLst>
                  <a:gd name="T0" fmla="*/ 27 w 27"/>
                  <a:gd name="T1" fmla="*/ 1425 h 1425"/>
                  <a:gd name="T2" fmla="*/ 7 w 27"/>
                  <a:gd name="T3" fmla="*/ 0 h 1425"/>
                  <a:gd name="T4" fmla="*/ 0 w 27"/>
                  <a:gd name="T5" fmla="*/ 0 h 1425"/>
                  <a:gd name="T6" fmla="*/ 21 w 27"/>
                  <a:gd name="T7" fmla="*/ 1425 h 1425"/>
                </a:gdLst>
                <a:ahLst/>
                <a:cxnLst>
                  <a:cxn ang="0">
                    <a:pos x="T0" y="T1"/>
                  </a:cxn>
                  <a:cxn ang="0">
                    <a:pos x="T2" y="T3"/>
                  </a:cxn>
                  <a:cxn ang="0">
                    <a:pos x="T4" y="T5"/>
                  </a:cxn>
                  <a:cxn ang="0">
                    <a:pos x="T6" y="T7"/>
                  </a:cxn>
                </a:cxnLst>
                <a:rect l="0" t="0" r="r" b="b"/>
                <a:pathLst>
                  <a:path w="27" h="1425">
                    <a:moveTo>
                      <a:pt x="27" y="1425"/>
                    </a:moveTo>
                    <a:lnTo>
                      <a:pt x="7" y="0"/>
                    </a:lnTo>
                    <a:lnTo>
                      <a:pt x="0" y="0"/>
                    </a:lnTo>
                    <a:lnTo>
                      <a:pt x="21" y="142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4" name="Freeform 1080">
                <a:extLst>
                  <a:ext uri="{FF2B5EF4-FFF2-40B4-BE49-F238E27FC236}">
                    <a16:creationId xmlns:a16="http://schemas.microsoft.com/office/drawing/2014/main" id="{3EE661B5-B0F0-44A1-AEEA-7E4509BA891C}"/>
                  </a:ext>
                </a:extLst>
              </p:cNvPr>
              <p:cNvSpPr>
                <a:spLocks/>
              </p:cNvSpPr>
              <p:nvPr/>
            </p:nvSpPr>
            <p:spPr bwMode="auto">
              <a:xfrm>
                <a:off x="800" y="4960"/>
                <a:ext cx="18" cy="78"/>
              </a:xfrm>
              <a:custGeom>
                <a:avLst/>
                <a:gdLst>
                  <a:gd name="T0" fmla="*/ 0 w 32"/>
                  <a:gd name="T1" fmla="*/ 6 h 138"/>
                  <a:gd name="T2" fmla="*/ 24 w 32"/>
                  <a:gd name="T3" fmla="*/ 6 h 138"/>
                  <a:gd name="T4" fmla="*/ 26 w 32"/>
                  <a:gd name="T5" fmla="*/ 138 h 138"/>
                  <a:gd name="T6" fmla="*/ 32 w 32"/>
                  <a:gd name="T7" fmla="*/ 138 h 138"/>
                  <a:gd name="T8" fmla="*/ 30 w 32"/>
                  <a:gd name="T9" fmla="*/ 0 h 138"/>
                  <a:gd name="T10" fmla="*/ 0 w 32"/>
                  <a:gd name="T11" fmla="*/ 0 h 138"/>
                  <a:gd name="T12" fmla="*/ 0 w 32"/>
                  <a:gd name="T13" fmla="*/ 6 h 138"/>
                </a:gdLst>
                <a:ahLst/>
                <a:cxnLst>
                  <a:cxn ang="0">
                    <a:pos x="T0" y="T1"/>
                  </a:cxn>
                  <a:cxn ang="0">
                    <a:pos x="T2" y="T3"/>
                  </a:cxn>
                  <a:cxn ang="0">
                    <a:pos x="T4" y="T5"/>
                  </a:cxn>
                  <a:cxn ang="0">
                    <a:pos x="T6" y="T7"/>
                  </a:cxn>
                  <a:cxn ang="0">
                    <a:pos x="T8" y="T9"/>
                  </a:cxn>
                  <a:cxn ang="0">
                    <a:pos x="T10" y="T11"/>
                  </a:cxn>
                  <a:cxn ang="0">
                    <a:pos x="T12" y="T13"/>
                  </a:cxn>
                </a:cxnLst>
                <a:rect l="0" t="0" r="r" b="b"/>
                <a:pathLst>
                  <a:path w="32" h="138">
                    <a:moveTo>
                      <a:pt x="0" y="6"/>
                    </a:moveTo>
                    <a:lnTo>
                      <a:pt x="24" y="6"/>
                    </a:lnTo>
                    <a:lnTo>
                      <a:pt x="26" y="138"/>
                    </a:lnTo>
                    <a:lnTo>
                      <a:pt x="32" y="138"/>
                    </a:lnTo>
                    <a:lnTo>
                      <a:pt x="30"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5" name="Freeform 1081">
                <a:extLst>
                  <a:ext uri="{FF2B5EF4-FFF2-40B4-BE49-F238E27FC236}">
                    <a16:creationId xmlns:a16="http://schemas.microsoft.com/office/drawing/2014/main" id="{794D202D-D5A3-49E3-B9D0-1E78FC590F03}"/>
                  </a:ext>
                </a:extLst>
              </p:cNvPr>
              <p:cNvSpPr>
                <a:spLocks/>
              </p:cNvSpPr>
              <p:nvPr/>
            </p:nvSpPr>
            <p:spPr bwMode="auto">
              <a:xfrm>
                <a:off x="823" y="4960"/>
                <a:ext cx="17" cy="78"/>
              </a:xfrm>
              <a:custGeom>
                <a:avLst/>
                <a:gdLst>
                  <a:gd name="T0" fmla="*/ 0 w 31"/>
                  <a:gd name="T1" fmla="*/ 6 h 138"/>
                  <a:gd name="T2" fmla="*/ 21 w 31"/>
                  <a:gd name="T3" fmla="*/ 6 h 138"/>
                  <a:gd name="T4" fmla="*/ 24 w 31"/>
                  <a:gd name="T5" fmla="*/ 138 h 138"/>
                  <a:gd name="T6" fmla="*/ 31 w 31"/>
                  <a:gd name="T7" fmla="*/ 138 h 138"/>
                  <a:gd name="T8" fmla="*/ 28 w 31"/>
                  <a:gd name="T9" fmla="*/ 0 h 138"/>
                  <a:gd name="T10" fmla="*/ 0 w 31"/>
                  <a:gd name="T11" fmla="*/ 0 h 138"/>
                  <a:gd name="T12" fmla="*/ 0 w 31"/>
                  <a:gd name="T13" fmla="*/ 6 h 138"/>
                </a:gdLst>
                <a:ahLst/>
                <a:cxnLst>
                  <a:cxn ang="0">
                    <a:pos x="T0" y="T1"/>
                  </a:cxn>
                  <a:cxn ang="0">
                    <a:pos x="T2" y="T3"/>
                  </a:cxn>
                  <a:cxn ang="0">
                    <a:pos x="T4" y="T5"/>
                  </a:cxn>
                  <a:cxn ang="0">
                    <a:pos x="T6" y="T7"/>
                  </a:cxn>
                  <a:cxn ang="0">
                    <a:pos x="T8" y="T9"/>
                  </a:cxn>
                  <a:cxn ang="0">
                    <a:pos x="T10" y="T11"/>
                  </a:cxn>
                  <a:cxn ang="0">
                    <a:pos x="T12" y="T13"/>
                  </a:cxn>
                </a:cxnLst>
                <a:rect l="0" t="0" r="r" b="b"/>
                <a:pathLst>
                  <a:path w="31" h="138">
                    <a:moveTo>
                      <a:pt x="0" y="6"/>
                    </a:moveTo>
                    <a:lnTo>
                      <a:pt x="21" y="6"/>
                    </a:lnTo>
                    <a:lnTo>
                      <a:pt x="24" y="138"/>
                    </a:lnTo>
                    <a:lnTo>
                      <a:pt x="31" y="138"/>
                    </a:lnTo>
                    <a:lnTo>
                      <a:pt x="28"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6" name="Freeform 1082">
                <a:extLst>
                  <a:ext uri="{FF2B5EF4-FFF2-40B4-BE49-F238E27FC236}">
                    <a16:creationId xmlns:a16="http://schemas.microsoft.com/office/drawing/2014/main" id="{72060045-8646-4510-991A-0B3726738CEA}"/>
                  </a:ext>
                </a:extLst>
              </p:cNvPr>
              <p:cNvSpPr>
                <a:spLocks/>
              </p:cNvSpPr>
              <p:nvPr/>
            </p:nvSpPr>
            <p:spPr bwMode="auto">
              <a:xfrm>
                <a:off x="845" y="4960"/>
                <a:ext cx="19" cy="77"/>
              </a:xfrm>
              <a:custGeom>
                <a:avLst/>
                <a:gdLst>
                  <a:gd name="T0" fmla="*/ 0 w 34"/>
                  <a:gd name="T1" fmla="*/ 6 h 137"/>
                  <a:gd name="T2" fmla="*/ 25 w 34"/>
                  <a:gd name="T3" fmla="*/ 6 h 137"/>
                  <a:gd name="T4" fmla="*/ 27 w 34"/>
                  <a:gd name="T5" fmla="*/ 137 h 137"/>
                  <a:gd name="T6" fmla="*/ 34 w 34"/>
                  <a:gd name="T7" fmla="*/ 137 h 137"/>
                  <a:gd name="T8" fmla="*/ 31 w 34"/>
                  <a:gd name="T9" fmla="*/ 0 h 137"/>
                  <a:gd name="T10" fmla="*/ 0 w 34"/>
                  <a:gd name="T11" fmla="*/ 0 h 137"/>
                  <a:gd name="T12" fmla="*/ 0 w 34"/>
                  <a:gd name="T13" fmla="*/ 6 h 137"/>
                </a:gdLst>
                <a:ahLst/>
                <a:cxnLst>
                  <a:cxn ang="0">
                    <a:pos x="T0" y="T1"/>
                  </a:cxn>
                  <a:cxn ang="0">
                    <a:pos x="T2" y="T3"/>
                  </a:cxn>
                  <a:cxn ang="0">
                    <a:pos x="T4" y="T5"/>
                  </a:cxn>
                  <a:cxn ang="0">
                    <a:pos x="T6" y="T7"/>
                  </a:cxn>
                  <a:cxn ang="0">
                    <a:pos x="T8" y="T9"/>
                  </a:cxn>
                  <a:cxn ang="0">
                    <a:pos x="T10" y="T11"/>
                  </a:cxn>
                  <a:cxn ang="0">
                    <a:pos x="T12" y="T13"/>
                  </a:cxn>
                </a:cxnLst>
                <a:rect l="0" t="0" r="r" b="b"/>
                <a:pathLst>
                  <a:path w="34" h="137">
                    <a:moveTo>
                      <a:pt x="0" y="6"/>
                    </a:moveTo>
                    <a:lnTo>
                      <a:pt x="25" y="6"/>
                    </a:lnTo>
                    <a:lnTo>
                      <a:pt x="27" y="137"/>
                    </a:lnTo>
                    <a:lnTo>
                      <a:pt x="34" y="137"/>
                    </a:lnTo>
                    <a:lnTo>
                      <a:pt x="31"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7" name="Freeform 1083">
                <a:extLst>
                  <a:ext uri="{FF2B5EF4-FFF2-40B4-BE49-F238E27FC236}">
                    <a16:creationId xmlns:a16="http://schemas.microsoft.com/office/drawing/2014/main" id="{4B893137-5AFB-4021-A9BF-1190F5B228DB}"/>
                  </a:ext>
                </a:extLst>
              </p:cNvPr>
              <p:cNvSpPr>
                <a:spLocks/>
              </p:cNvSpPr>
              <p:nvPr/>
            </p:nvSpPr>
            <p:spPr bwMode="auto">
              <a:xfrm>
                <a:off x="868" y="4960"/>
                <a:ext cx="22" cy="76"/>
              </a:xfrm>
              <a:custGeom>
                <a:avLst/>
                <a:gdLst>
                  <a:gd name="T0" fmla="*/ 0 w 39"/>
                  <a:gd name="T1" fmla="*/ 6 h 135"/>
                  <a:gd name="T2" fmla="*/ 30 w 39"/>
                  <a:gd name="T3" fmla="*/ 6 h 135"/>
                  <a:gd name="T4" fmla="*/ 32 w 39"/>
                  <a:gd name="T5" fmla="*/ 135 h 135"/>
                  <a:gd name="T6" fmla="*/ 39 w 39"/>
                  <a:gd name="T7" fmla="*/ 135 h 135"/>
                  <a:gd name="T8" fmla="*/ 36 w 39"/>
                  <a:gd name="T9" fmla="*/ 0 h 135"/>
                  <a:gd name="T10" fmla="*/ 0 w 39"/>
                  <a:gd name="T11" fmla="*/ 0 h 135"/>
                  <a:gd name="T12" fmla="*/ 0 w 39"/>
                  <a:gd name="T13" fmla="*/ 6 h 135"/>
                </a:gdLst>
                <a:ahLst/>
                <a:cxnLst>
                  <a:cxn ang="0">
                    <a:pos x="T0" y="T1"/>
                  </a:cxn>
                  <a:cxn ang="0">
                    <a:pos x="T2" y="T3"/>
                  </a:cxn>
                  <a:cxn ang="0">
                    <a:pos x="T4" y="T5"/>
                  </a:cxn>
                  <a:cxn ang="0">
                    <a:pos x="T6" y="T7"/>
                  </a:cxn>
                  <a:cxn ang="0">
                    <a:pos x="T8" y="T9"/>
                  </a:cxn>
                  <a:cxn ang="0">
                    <a:pos x="T10" y="T11"/>
                  </a:cxn>
                  <a:cxn ang="0">
                    <a:pos x="T12" y="T13"/>
                  </a:cxn>
                </a:cxnLst>
                <a:rect l="0" t="0" r="r" b="b"/>
                <a:pathLst>
                  <a:path w="39" h="135">
                    <a:moveTo>
                      <a:pt x="0" y="6"/>
                    </a:moveTo>
                    <a:lnTo>
                      <a:pt x="30" y="6"/>
                    </a:lnTo>
                    <a:lnTo>
                      <a:pt x="32" y="135"/>
                    </a:lnTo>
                    <a:lnTo>
                      <a:pt x="39" y="135"/>
                    </a:lnTo>
                    <a:lnTo>
                      <a:pt x="36"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8" name="Freeform 1084">
                <a:extLst>
                  <a:ext uri="{FF2B5EF4-FFF2-40B4-BE49-F238E27FC236}">
                    <a16:creationId xmlns:a16="http://schemas.microsoft.com/office/drawing/2014/main" id="{4406FE1D-1D53-4876-AB72-5B9A70F41968}"/>
                  </a:ext>
                </a:extLst>
              </p:cNvPr>
              <p:cNvSpPr>
                <a:spLocks/>
              </p:cNvSpPr>
              <p:nvPr/>
            </p:nvSpPr>
            <p:spPr bwMode="auto">
              <a:xfrm>
                <a:off x="799" y="4880"/>
                <a:ext cx="18" cy="4"/>
              </a:xfrm>
              <a:custGeom>
                <a:avLst/>
                <a:gdLst>
                  <a:gd name="T0" fmla="*/ 33 w 33"/>
                  <a:gd name="T1" fmla="*/ 0 h 7"/>
                  <a:gd name="T2" fmla="*/ 0 w 33"/>
                  <a:gd name="T3" fmla="*/ 1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0"/>
                    </a:moveTo>
                    <a:lnTo>
                      <a:pt x="0" y="1"/>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89" name="Freeform 1085">
                <a:extLst>
                  <a:ext uri="{FF2B5EF4-FFF2-40B4-BE49-F238E27FC236}">
                    <a16:creationId xmlns:a16="http://schemas.microsoft.com/office/drawing/2014/main" id="{CA200BB6-75BE-4717-8732-8FAEEA4FF9DA}"/>
                  </a:ext>
                </a:extLst>
              </p:cNvPr>
              <p:cNvSpPr>
                <a:spLocks/>
              </p:cNvSpPr>
              <p:nvPr/>
            </p:nvSpPr>
            <p:spPr bwMode="auto">
              <a:xfrm>
                <a:off x="822" y="4880"/>
                <a:ext cx="17" cy="4"/>
              </a:xfrm>
              <a:custGeom>
                <a:avLst/>
                <a:gdLst>
                  <a:gd name="T0" fmla="*/ 31 w 31"/>
                  <a:gd name="T1" fmla="*/ 0 h 7"/>
                  <a:gd name="T2" fmla="*/ 0 w 31"/>
                  <a:gd name="T3" fmla="*/ 0 h 7"/>
                  <a:gd name="T4" fmla="*/ 0 w 31"/>
                  <a:gd name="T5" fmla="*/ 7 h 7"/>
                  <a:gd name="T6" fmla="*/ 31 w 31"/>
                  <a:gd name="T7" fmla="*/ 6 h 7"/>
                </a:gdLst>
                <a:ahLst/>
                <a:cxnLst>
                  <a:cxn ang="0">
                    <a:pos x="T0" y="T1"/>
                  </a:cxn>
                  <a:cxn ang="0">
                    <a:pos x="T2" y="T3"/>
                  </a:cxn>
                  <a:cxn ang="0">
                    <a:pos x="T4" y="T5"/>
                  </a:cxn>
                  <a:cxn ang="0">
                    <a:pos x="T6" y="T7"/>
                  </a:cxn>
                </a:cxnLst>
                <a:rect l="0" t="0" r="r" b="b"/>
                <a:pathLst>
                  <a:path w="31" h="7">
                    <a:moveTo>
                      <a:pt x="31" y="0"/>
                    </a:moveTo>
                    <a:lnTo>
                      <a:pt x="0" y="0"/>
                    </a:lnTo>
                    <a:lnTo>
                      <a:pt x="0" y="7"/>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0" name="Freeform 1086">
                <a:extLst>
                  <a:ext uri="{FF2B5EF4-FFF2-40B4-BE49-F238E27FC236}">
                    <a16:creationId xmlns:a16="http://schemas.microsoft.com/office/drawing/2014/main" id="{FA2171D5-7BDE-4FC6-A021-450D38D91AF3}"/>
                  </a:ext>
                </a:extLst>
              </p:cNvPr>
              <p:cNvSpPr>
                <a:spLocks/>
              </p:cNvSpPr>
              <p:nvPr/>
            </p:nvSpPr>
            <p:spPr bwMode="auto">
              <a:xfrm>
                <a:off x="844" y="4879"/>
                <a:ext cx="19" cy="4"/>
              </a:xfrm>
              <a:custGeom>
                <a:avLst/>
                <a:gdLst>
                  <a:gd name="T0" fmla="*/ 34 w 34"/>
                  <a:gd name="T1" fmla="*/ 0 h 7"/>
                  <a:gd name="T2" fmla="*/ 0 w 34"/>
                  <a:gd name="T3" fmla="*/ 1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0"/>
                    </a:moveTo>
                    <a:lnTo>
                      <a:pt x="0" y="1"/>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1" name="Freeform 1087">
                <a:extLst>
                  <a:ext uri="{FF2B5EF4-FFF2-40B4-BE49-F238E27FC236}">
                    <a16:creationId xmlns:a16="http://schemas.microsoft.com/office/drawing/2014/main" id="{C99FCD04-61AB-4184-A117-BAAEDD39AB18}"/>
                  </a:ext>
                </a:extLst>
              </p:cNvPr>
              <p:cNvSpPr>
                <a:spLocks/>
              </p:cNvSpPr>
              <p:nvPr/>
            </p:nvSpPr>
            <p:spPr bwMode="auto">
              <a:xfrm>
                <a:off x="867" y="4879"/>
                <a:ext cx="22" cy="43"/>
              </a:xfrm>
              <a:custGeom>
                <a:avLst/>
                <a:gdLst>
                  <a:gd name="T0" fmla="*/ 1 w 38"/>
                  <a:gd name="T1" fmla="*/ 76 h 76"/>
                  <a:gd name="T2" fmla="*/ 38 w 38"/>
                  <a:gd name="T3" fmla="*/ 76 h 76"/>
                  <a:gd name="T4" fmla="*/ 36 w 38"/>
                  <a:gd name="T5" fmla="*/ 0 h 76"/>
                  <a:gd name="T6" fmla="*/ 0 w 38"/>
                  <a:gd name="T7" fmla="*/ 0 h 76"/>
                  <a:gd name="T8" fmla="*/ 1 w 38"/>
                  <a:gd name="T9" fmla="*/ 7 h 76"/>
                  <a:gd name="T10" fmla="*/ 29 w 38"/>
                  <a:gd name="T11" fmla="*/ 6 h 76"/>
                  <a:gd name="T12" fmla="*/ 31 w 38"/>
                  <a:gd name="T13" fmla="*/ 69 h 76"/>
                  <a:gd name="T14" fmla="*/ 1 w 38"/>
                  <a:gd name="T15" fmla="*/ 70 h 76"/>
                  <a:gd name="T16" fmla="*/ 1 w 38"/>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76">
                    <a:moveTo>
                      <a:pt x="1" y="76"/>
                    </a:moveTo>
                    <a:lnTo>
                      <a:pt x="38" y="76"/>
                    </a:lnTo>
                    <a:lnTo>
                      <a:pt x="36" y="0"/>
                    </a:lnTo>
                    <a:lnTo>
                      <a:pt x="0" y="0"/>
                    </a:lnTo>
                    <a:lnTo>
                      <a:pt x="1" y="7"/>
                    </a:lnTo>
                    <a:lnTo>
                      <a:pt x="29" y="6"/>
                    </a:lnTo>
                    <a:lnTo>
                      <a:pt x="31" y="69"/>
                    </a:lnTo>
                    <a:lnTo>
                      <a:pt x="1" y="70"/>
                    </a:lnTo>
                    <a:lnTo>
                      <a:pt x="1" y="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2" name="Freeform 1088">
                <a:extLst>
                  <a:ext uri="{FF2B5EF4-FFF2-40B4-BE49-F238E27FC236}">
                    <a16:creationId xmlns:a16="http://schemas.microsoft.com/office/drawing/2014/main" id="{325C3524-A1A5-40E9-9AC7-02E0366FF83F}"/>
                  </a:ext>
                </a:extLst>
              </p:cNvPr>
              <p:cNvSpPr>
                <a:spLocks/>
              </p:cNvSpPr>
              <p:nvPr/>
            </p:nvSpPr>
            <p:spPr bwMode="auto">
              <a:xfrm>
                <a:off x="844" y="4919"/>
                <a:ext cx="20" cy="4"/>
              </a:xfrm>
              <a:custGeom>
                <a:avLst/>
                <a:gdLst>
                  <a:gd name="T0" fmla="*/ 0 w 34"/>
                  <a:gd name="T1" fmla="*/ 7 h 7"/>
                  <a:gd name="T2" fmla="*/ 34 w 34"/>
                  <a:gd name="T3" fmla="*/ 6 h 7"/>
                  <a:gd name="T4" fmla="*/ 34 w 34"/>
                  <a:gd name="T5" fmla="*/ 0 h 7"/>
                  <a:gd name="T6" fmla="*/ 0 w 34"/>
                  <a:gd name="T7" fmla="*/ 0 h 7"/>
                </a:gdLst>
                <a:ahLst/>
                <a:cxnLst>
                  <a:cxn ang="0">
                    <a:pos x="T0" y="T1"/>
                  </a:cxn>
                  <a:cxn ang="0">
                    <a:pos x="T2" y="T3"/>
                  </a:cxn>
                  <a:cxn ang="0">
                    <a:pos x="T4" y="T5"/>
                  </a:cxn>
                  <a:cxn ang="0">
                    <a:pos x="T6" y="T7"/>
                  </a:cxn>
                </a:cxnLst>
                <a:rect l="0" t="0" r="r" b="b"/>
                <a:pathLst>
                  <a:path w="34" h="7">
                    <a:moveTo>
                      <a:pt x="0" y="7"/>
                    </a:moveTo>
                    <a:lnTo>
                      <a:pt x="34" y="6"/>
                    </a:lnTo>
                    <a:lnTo>
                      <a:pt x="3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3" name="Freeform 1089">
                <a:extLst>
                  <a:ext uri="{FF2B5EF4-FFF2-40B4-BE49-F238E27FC236}">
                    <a16:creationId xmlns:a16="http://schemas.microsoft.com/office/drawing/2014/main" id="{F53F7200-1FDD-43BE-92C4-52BFBC70C482}"/>
                  </a:ext>
                </a:extLst>
              </p:cNvPr>
              <p:cNvSpPr>
                <a:spLocks/>
              </p:cNvSpPr>
              <p:nvPr/>
            </p:nvSpPr>
            <p:spPr bwMode="auto">
              <a:xfrm>
                <a:off x="822" y="4919"/>
                <a:ext cx="18" cy="4"/>
              </a:xfrm>
              <a:custGeom>
                <a:avLst/>
                <a:gdLst>
                  <a:gd name="T0" fmla="*/ 0 w 31"/>
                  <a:gd name="T1" fmla="*/ 7 h 7"/>
                  <a:gd name="T2" fmla="*/ 31 w 31"/>
                  <a:gd name="T3" fmla="*/ 7 h 7"/>
                  <a:gd name="T4" fmla="*/ 31 w 31"/>
                  <a:gd name="T5" fmla="*/ 0 h 7"/>
                  <a:gd name="T6" fmla="*/ 0 w 31"/>
                  <a:gd name="T7" fmla="*/ 1 h 7"/>
                </a:gdLst>
                <a:ahLst/>
                <a:cxnLst>
                  <a:cxn ang="0">
                    <a:pos x="T0" y="T1"/>
                  </a:cxn>
                  <a:cxn ang="0">
                    <a:pos x="T2" y="T3"/>
                  </a:cxn>
                  <a:cxn ang="0">
                    <a:pos x="T4" y="T5"/>
                  </a:cxn>
                  <a:cxn ang="0">
                    <a:pos x="T6" y="T7"/>
                  </a:cxn>
                </a:cxnLst>
                <a:rect l="0" t="0" r="r" b="b"/>
                <a:pathLst>
                  <a:path w="31" h="7">
                    <a:moveTo>
                      <a:pt x="0" y="7"/>
                    </a:moveTo>
                    <a:lnTo>
                      <a:pt x="31" y="7"/>
                    </a:lnTo>
                    <a:lnTo>
                      <a:pt x="3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4" name="Freeform 1090">
                <a:extLst>
                  <a:ext uri="{FF2B5EF4-FFF2-40B4-BE49-F238E27FC236}">
                    <a16:creationId xmlns:a16="http://schemas.microsoft.com/office/drawing/2014/main" id="{F87539B8-6CA6-4948-AA9D-78647B9D9F43}"/>
                  </a:ext>
                </a:extLst>
              </p:cNvPr>
              <p:cNvSpPr>
                <a:spLocks/>
              </p:cNvSpPr>
              <p:nvPr/>
            </p:nvSpPr>
            <p:spPr bwMode="auto">
              <a:xfrm>
                <a:off x="799" y="4919"/>
                <a:ext cx="18" cy="4"/>
              </a:xfrm>
              <a:custGeom>
                <a:avLst/>
                <a:gdLst>
                  <a:gd name="T0" fmla="*/ 0 w 32"/>
                  <a:gd name="T1" fmla="*/ 7 h 7"/>
                  <a:gd name="T2" fmla="*/ 32 w 32"/>
                  <a:gd name="T3" fmla="*/ 6 h 7"/>
                  <a:gd name="T4" fmla="*/ 32 w 32"/>
                  <a:gd name="T5" fmla="*/ 0 h 7"/>
                  <a:gd name="T6" fmla="*/ 0 w 32"/>
                  <a:gd name="T7" fmla="*/ 0 h 7"/>
                  <a:gd name="T8" fmla="*/ 0 w 32"/>
                  <a:gd name="T9" fmla="*/ 7 h 7"/>
                </a:gdLst>
                <a:ahLst/>
                <a:cxnLst>
                  <a:cxn ang="0">
                    <a:pos x="T0" y="T1"/>
                  </a:cxn>
                  <a:cxn ang="0">
                    <a:pos x="T2" y="T3"/>
                  </a:cxn>
                  <a:cxn ang="0">
                    <a:pos x="T4" y="T5"/>
                  </a:cxn>
                  <a:cxn ang="0">
                    <a:pos x="T6" y="T7"/>
                  </a:cxn>
                  <a:cxn ang="0">
                    <a:pos x="T8" y="T9"/>
                  </a:cxn>
                </a:cxnLst>
                <a:rect l="0" t="0" r="r" b="b"/>
                <a:pathLst>
                  <a:path w="32" h="7">
                    <a:moveTo>
                      <a:pt x="0" y="7"/>
                    </a:moveTo>
                    <a:lnTo>
                      <a:pt x="32" y="6"/>
                    </a:lnTo>
                    <a:lnTo>
                      <a:pt x="32"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5" name="Freeform 1091">
                <a:extLst>
                  <a:ext uri="{FF2B5EF4-FFF2-40B4-BE49-F238E27FC236}">
                    <a16:creationId xmlns:a16="http://schemas.microsoft.com/office/drawing/2014/main" id="{96296247-6B0E-4DB5-8C51-2D2591F4B144}"/>
                  </a:ext>
                </a:extLst>
              </p:cNvPr>
              <p:cNvSpPr>
                <a:spLocks/>
              </p:cNvSpPr>
              <p:nvPr/>
            </p:nvSpPr>
            <p:spPr bwMode="auto">
              <a:xfrm>
                <a:off x="799" y="4850"/>
                <a:ext cx="18" cy="4"/>
              </a:xfrm>
              <a:custGeom>
                <a:avLst/>
                <a:gdLst>
                  <a:gd name="T0" fmla="*/ 32 w 32"/>
                  <a:gd name="T1" fmla="*/ 0 h 7"/>
                  <a:gd name="T2" fmla="*/ 0 w 32"/>
                  <a:gd name="T3" fmla="*/ 0 h 7"/>
                  <a:gd name="T4" fmla="*/ 0 w 32"/>
                  <a:gd name="T5" fmla="*/ 7 h 7"/>
                  <a:gd name="T6" fmla="*/ 32 w 32"/>
                  <a:gd name="T7" fmla="*/ 6 h 7"/>
                </a:gdLst>
                <a:ahLst/>
                <a:cxnLst>
                  <a:cxn ang="0">
                    <a:pos x="T0" y="T1"/>
                  </a:cxn>
                  <a:cxn ang="0">
                    <a:pos x="T2" y="T3"/>
                  </a:cxn>
                  <a:cxn ang="0">
                    <a:pos x="T4" y="T5"/>
                  </a:cxn>
                  <a:cxn ang="0">
                    <a:pos x="T6" y="T7"/>
                  </a:cxn>
                </a:cxnLst>
                <a:rect l="0" t="0" r="r" b="b"/>
                <a:pathLst>
                  <a:path w="32" h="7">
                    <a:moveTo>
                      <a:pt x="32" y="0"/>
                    </a:moveTo>
                    <a:lnTo>
                      <a:pt x="0" y="0"/>
                    </a:lnTo>
                    <a:lnTo>
                      <a:pt x="0" y="7"/>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6" name="Freeform 1092">
                <a:extLst>
                  <a:ext uri="{FF2B5EF4-FFF2-40B4-BE49-F238E27FC236}">
                    <a16:creationId xmlns:a16="http://schemas.microsoft.com/office/drawing/2014/main" id="{C80F91A9-814A-4229-9834-88A7EC6A9F0D}"/>
                  </a:ext>
                </a:extLst>
              </p:cNvPr>
              <p:cNvSpPr>
                <a:spLocks/>
              </p:cNvSpPr>
              <p:nvPr/>
            </p:nvSpPr>
            <p:spPr bwMode="auto">
              <a:xfrm>
                <a:off x="821" y="4849"/>
                <a:ext cx="18" cy="4"/>
              </a:xfrm>
              <a:custGeom>
                <a:avLst/>
                <a:gdLst>
                  <a:gd name="T0" fmla="*/ 32 w 32"/>
                  <a:gd name="T1" fmla="*/ 0 h 7"/>
                  <a:gd name="T2" fmla="*/ 0 w 32"/>
                  <a:gd name="T3" fmla="*/ 1 h 7"/>
                  <a:gd name="T4" fmla="*/ 1 w 32"/>
                  <a:gd name="T5" fmla="*/ 7 h 7"/>
                  <a:gd name="T6" fmla="*/ 32 w 32"/>
                  <a:gd name="T7" fmla="*/ 7 h 7"/>
                </a:gdLst>
                <a:ahLst/>
                <a:cxnLst>
                  <a:cxn ang="0">
                    <a:pos x="T0" y="T1"/>
                  </a:cxn>
                  <a:cxn ang="0">
                    <a:pos x="T2" y="T3"/>
                  </a:cxn>
                  <a:cxn ang="0">
                    <a:pos x="T4" y="T5"/>
                  </a:cxn>
                  <a:cxn ang="0">
                    <a:pos x="T6" y="T7"/>
                  </a:cxn>
                </a:cxnLst>
                <a:rect l="0" t="0" r="r" b="b"/>
                <a:pathLst>
                  <a:path w="32" h="7">
                    <a:moveTo>
                      <a:pt x="32" y="0"/>
                    </a:moveTo>
                    <a:lnTo>
                      <a:pt x="0" y="1"/>
                    </a:lnTo>
                    <a:lnTo>
                      <a:pt x="1"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7" name="Freeform 1093">
                <a:extLst>
                  <a:ext uri="{FF2B5EF4-FFF2-40B4-BE49-F238E27FC236}">
                    <a16:creationId xmlns:a16="http://schemas.microsoft.com/office/drawing/2014/main" id="{5026E174-3E62-4206-84CC-66D80EB9DCA2}"/>
                  </a:ext>
                </a:extLst>
              </p:cNvPr>
              <p:cNvSpPr>
                <a:spLocks/>
              </p:cNvSpPr>
              <p:nvPr/>
            </p:nvSpPr>
            <p:spPr bwMode="auto">
              <a:xfrm>
                <a:off x="843" y="4849"/>
                <a:ext cx="20" cy="4"/>
              </a:xfrm>
              <a:custGeom>
                <a:avLst/>
                <a:gdLst>
                  <a:gd name="T0" fmla="*/ 34 w 34"/>
                  <a:gd name="T1" fmla="*/ 0 h 7"/>
                  <a:gd name="T2" fmla="*/ 0 w 34"/>
                  <a:gd name="T3" fmla="*/ 1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0"/>
                    </a:moveTo>
                    <a:lnTo>
                      <a:pt x="0" y="1"/>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8" name="Freeform 1094">
                <a:extLst>
                  <a:ext uri="{FF2B5EF4-FFF2-40B4-BE49-F238E27FC236}">
                    <a16:creationId xmlns:a16="http://schemas.microsoft.com/office/drawing/2014/main" id="{B51B2D44-7A04-43DE-8BD7-339D8E06F288}"/>
                  </a:ext>
                </a:extLst>
              </p:cNvPr>
              <p:cNvSpPr>
                <a:spLocks/>
              </p:cNvSpPr>
              <p:nvPr/>
            </p:nvSpPr>
            <p:spPr bwMode="auto">
              <a:xfrm>
                <a:off x="867" y="4849"/>
                <a:ext cx="21" cy="22"/>
              </a:xfrm>
              <a:custGeom>
                <a:avLst/>
                <a:gdLst>
                  <a:gd name="T0" fmla="*/ 0 w 36"/>
                  <a:gd name="T1" fmla="*/ 40 h 40"/>
                  <a:gd name="T2" fmla="*/ 36 w 36"/>
                  <a:gd name="T3" fmla="*/ 40 h 40"/>
                  <a:gd name="T4" fmla="*/ 36 w 36"/>
                  <a:gd name="T5" fmla="*/ 0 h 40"/>
                  <a:gd name="T6" fmla="*/ 0 w 36"/>
                  <a:gd name="T7" fmla="*/ 0 h 40"/>
                  <a:gd name="T8" fmla="*/ 0 w 36"/>
                  <a:gd name="T9" fmla="*/ 7 h 40"/>
                  <a:gd name="T10" fmla="*/ 29 w 36"/>
                  <a:gd name="T11" fmla="*/ 6 h 40"/>
                  <a:gd name="T12" fmla="*/ 30 w 36"/>
                  <a:gd name="T13" fmla="*/ 33 h 40"/>
                  <a:gd name="T14" fmla="*/ 0 w 36"/>
                  <a:gd name="T15" fmla="*/ 34 h 40"/>
                  <a:gd name="T16" fmla="*/ 0 w 3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0">
                    <a:moveTo>
                      <a:pt x="0" y="40"/>
                    </a:moveTo>
                    <a:lnTo>
                      <a:pt x="36" y="40"/>
                    </a:lnTo>
                    <a:lnTo>
                      <a:pt x="36" y="0"/>
                    </a:lnTo>
                    <a:lnTo>
                      <a:pt x="0" y="0"/>
                    </a:lnTo>
                    <a:lnTo>
                      <a:pt x="0" y="7"/>
                    </a:lnTo>
                    <a:lnTo>
                      <a:pt x="29" y="6"/>
                    </a:lnTo>
                    <a:lnTo>
                      <a:pt x="30" y="33"/>
                    </a:lnTo>
                    <a:lnTo>
                      <a:pt x="0" y="34"/>
                    </a:lnTo>
                    <a:lnTo>
                      <a:pt x="0"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99" name="Freeform 1095">
                <a:extLst>
                  <a:ext uri="{FF2B5EF4-FFF2-40B4-BE49-F238E27FC236}">
                    <a16:creationId xmlns:a16="http://schemas.microsoft.com/office/drawing/2014/main" id="{2EC0F989-3C2D-4A82-82BC-71D888D65443}"/>
                  </a:ext>
                </a:extLst>
              </p:cNvPr>
              <p:cNvSpPr>
                <a:spLocks/>
              </p:cNvSpPr>
              <p:nvPr/>
            </p:nvSpPr>
            <p:spPr bwMode="auto">
              <a:xfrm>
                <a:off x="844" y="4868"/>
                <a:ext cx="19" cy="4"/>
              </a:xfrm>
              <a:custGeom>
                <a:avLst/>
                <a:gdLst>
                  <a:gd name="T0" fmla="*/ 0 w 34"/>
                  <a:gd name="T1" fmla="*/ 7 h 7"/>
                  <a:gd name="T2" fmla="*/ 34 w 34"/>
                  <a:gd name="T3" fmla="*/ 6 h 7"/>
                  <a:gd name="T4" fmla="*/ 34 w 34"/>
                  <a:gd name="T5" fmla="*/ 0 h 7"/>
                  <a:gd name="T6" fmla="*/ 0 w 34"/>
                  <a:gd name="T7" fmla="*/ 0 h 7"/>
                </a:gdLst>
                <a:ahLst/>
                <a:cxnLst>
                  <a:cxn ang="0">
                    <a:pos x="T0" y="T1"/>
                  </a:cxn>
                  <a:cxn ang="0">
                    <a:pos x="T2" y="T3"/>
                  </a:cxn>
                  <a:cxn ang="0">
                    <a:pos x="T4" y="T5"/>
                  </a:cxn>
                  <a:cxn ang="0">
                    <a:pos x="T6" y="T7"/>
                  </a:cxn>
                </a:cxnLst>
                <a:rect l="0" t="0" r="r" b="b"/>
                <a:pathLst>
                  <a:path w="34" h="7">
                    <a:moveTo>
                      <a:pt x="0" y="7"/>
                    </a:moveTo>
                    <a:lnTo>
                      <a:pt x="34" y="6"/>
                    </a:lnTo>
                    <a:lnTo>
                      <a:pt x="3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0" name="Freeform 1096">
                <a:extLst>
                  <a:ext uri="{FF2B5EF4-FFF2-40B4-BE49-F238E27FC236}">
                    <a16:creationId xmlns:a16="http://schemas.microsoft.com/office/drawing/2014/main" id="{FDDC7962-E68F-45D8-B579-C35E5A53A1F1}"/>
                  </a:ext>
                </a:extLst>
              </p:cNvPr>
              <p:cNvSpPr>
                <a:spLocks/>
              </p:cNvSpPr>
              <p:nvPr/>
            </p:nvSpPr>
            <p:spPr bwMode="auto">
              <a:xfrm>
                <a:off x="821" y="4868"/>
                <a:ext cx="18" cy="4"/>
              </a:xfrm>
              <a:custGeom>
                <a:avLst/>
                <a:gdLst>
                  <a:gd name="T0" fmla="*/ 1 w 32"/>
                  <a:gd name="T1" fmla="*/ 8 h 8"/>
                  <a:gd name="T2" fmla="*/ 32 w 32"/>
                  <a:gd name="T3" fmla="*/ 7 h 8"/>
                  <a:gd name="T4" fmla="*/ 32 w 32"/>
                  <a:gd name="T5" fmla="*/ 0 h 8"/>
                  <a:gd name="T6" fmla="*/ 0 w 32"/>
                  <a:gd name="T7" fmla="*/ 1 h 8"/>
                </a:gdLst>
                <a:ahLst/>
                <a:cxnLst>
                  <a:cxn ang="0">
                    <a:pos x="T0" y="T1"/>
                  </a:cxn>
                  <a:cxn ang="0">
                    <a:pos x="T2" y="T3"/>
                  </a:cxn>
                  <a:cxn ang="0">
                    <a:pos x="T4" y="T5"/>
                  </a:cxn>
                  <a:cxn ang="0">
                    <a:pos x="T6" y="T7"/>
                  </a:cxn>
                </a:cxnLst>
                <a:rect l="0" t="0" r="r" b="b"/>
                <a:pathLst>
                  <a:path w="32" h="8">
                    <a:moveTo>
                      <a:pt x="1" y="8"/>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1" name="Freeform 1097">
                <a:extLst>
                  <a:ext uri="{FF2B5EF4-FFF2-40B4-BE49-F238E27FC236}">
                    <a16:creationId xmlns:a16="http://schemas.microsoft.com/office/drawing/2014/main" id="{6A5C5C2C-3E67-4FCB-872F-011B7E318EE3}"/>
                  </a:ext>
                </a:extLst>
              </p:cNvPr>
              <p:cNvSpPr>
                <a:spLocks/>
              </p:cNvSpPr>
              <p:nvPr/>
            </p:nvSpPr>
            <p:spPr bwMode="auto">
              <a:xfrm>
                <a:off x="799" y="4868"/>
                <a:ext cx="18" cy="4"/>
              </a:xfrm>
              <a:custGeom>
                <a:avLst/>
                <a:gdLst>
                  <a:gd name="T0" fmla="*/ 0 w 32"/>
                  <a:gd name="T1" fmla="*/ 7 h 7"/>
                  <a:gd name="T2" fmla="*/ 32 w 32"/>
                  <a:gd name="T3" fmla="*/ 7 h 7"/>
                  <a:gd name="T4" fmla="*/ 32 w 32"/>
                  <a:gd name="T5" fmla="*/ 0 h 7"/>
                  <a:gd name="T6" fmla="*/ 0 w 32"/>
                  <a:gd name="T7" fmla="*/ 1 h 7"/>
                </a:gdLst>
                <a:ahLst/>
                <a:cxnLst>
                  <a:cxn ang="0">
                    <a:pos x="T0" y="T1"/>
                  </a:cxn>
                  <a:cxn ang="0">
                    <a:pos x="T2" y="T3"/>
                  </a:cxn>
                  <a:cxn ang="0">
                    <a:pos x="T4" y="T5"/>
                  </a:cxn>
                  <a:cxn ang="0">
                    <a:pos x="T6" y="T7"/>
                  </a:cxn>
                </a:cxnLst>
                <a:rect l="0" t="0" r="r" b="b"/>
                <a:pathLst>
                  <a:path w="32" h="7">
                    <a:moveTo>
                      <a:pt x="0" y="7"/>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2" name="Freeform 1098">
                <a:extLst>
                  <a:ext uri="{FF2B5EF4-FFF2-40B4-BE49-F238E27FC236}">
                    <a16:creationId xmlns:a16="http://schemas.microsoft.com/office/drawing/2014/main" id="{5E29956B-AD2F-40CA-BDFE-13D99BA18B6B}"/>
                  </a:ext>
                </a:extLst>
              </p:cNvPr>
              <p:cNvSpPr>
                <a:spLocks/>
              </p:cNvSpPr>
              <p:nvPr/>
            </p:nvSpPr>
            <p:spPr bwMode="auto">
              <a:xfrm>
                <a:off x="797" y="4803"/>
                <a:ext cx="19" cy="4"/>
              </a:xfrm>
              <a:custGeom>
                <a:avLst/>
                <a:gdLst>
                  <a:gd name="T0" fmla="*/ 33 w 33"/>
                  <a:gd name="T1" fmla="*/ 0 h 7"/>
                  <a:gd name="T2" fmla="*/ 0 w 33"/>
                  <a:gd name="T3" fmla="*/ 0 h 7"/>
                  <a:gd name="T4" fmla="*/ 0 w 33"/>
                  <a:gd name="T5" fmla="*/ 7 h 7"/>
                  <a:gd name="T6" fmla="*/ 33 w 33"/>
                  <a:gd name="T7" fmla="*/ 6 h 7"/>
                </a:gdLst>
                <a:ahLst/>
                <a:cxnLst>
                  <a:cxn ang="0">
                    <a:pos x="T0" y="T1"/>
                  </a:cxn>
                  <a:cxn ang="0">
                    <a:pos x="T2" y="T3"/>
                  </a:cxn>
                  <a:cxn ang="0">
                    <a:pos x="T4" y="T5"/>
                  </a:cxn>
                  <a:cxn ang="0">
                    <a:pos x="T6" y="T7"/>
                  </a:cxn>
                </a:cxnLst>
                <a:rect l="0" t="0" r="r" b="b"/>
                <a:pathLst>
                  <a:path w="33" h="7">
                    <a:moveTo>
                      <a:pt x="33" y="0"/>
                    </a:moveTo>
                    <a:lnTo>
                      <a:pt x="0" y="0"/>
                    </a:lnTo>
                    <a:lnTo>
                      <a:pt x="0" y="7"/>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3" name="Freeform 1099">
                <a:extLst>
                  <a:ext uri="{FF2B5EF4-FFF2-40B4-BE49-F238E27FC236}">
                    <a16:creationId xmlns:a16="http://schemas.microsoft.com/office/drawing/2014/main" id="{066532D2-88CA-4288-B843-A6CD7AE46553}"/>
                  </a:ext>
                </a:extLst>
              </p:cNvPr>
              <p:cNvSpPr>
                <a:spLocks/>
              </p:cNvSpPr>
              <p:nvPr/>
            </p:nvSpPr>
            <p:spPr bwMode="auto">
              <a:xfrm>
                <a:off x="821" y="4803"/>
                <a:ext cx="18" cy="3"/>
              </a:xfrm>
              <a:custGeom>
                <a:avLst/>
                <a:gdLst>
                  <a:gd name="T0" fmla="*/ 31 w 31"/>
                  <a:gd name="T1" fmla="*/ 0 h 6"/>
                  <a:gd name="T2" fmla="*/ 0 w 31"/>
                  <a:gd name="T3" fmla="*/ 0 h 6"/>
                  <a:gd name="T4" fmla="*/ 0 w 31"/>
                  <a:gd name="T5" fmla="*/ 6 h 6"/>
                  <a:gd name="T6" fmla="*/ 31 w 31"/>
                  <a:gd name="T7" fmla="*/ 6 h 6"/>
                </a:gdLst>
                <a:ahLst/>
                <a:cxnLst>
                  <a:cxn ang="0">
                    <a:pos x="T0" y="T1"/>
                  </a:cxn>
                  <a:cxn ang="0">
                    <a:pos x="T2" y="T3"/>
                  </a:cxn>
                  <a:cxn ang="0">
                    <a:pos x="T4" y="T5"/>
                  </a:cxn>
                  <a:cxn ang="0">
                    <a:pos x="T6" y="T7"/>
                  </a:cxn>
                </a:cxnLst>
                <a:rect l="0" t="0" r="r" b="b"/>
                <a:pathLst>
                  <a:path w="31" h="6">
                    <a:moveTo>
                      <a:pt x="31" y="0"/>
                    </a:moveTo>
                    <a:lnTo>
                      <a:pt x="0" y="0"/>
                    </a:lnTo>
                    <a:lnTo>
                      <a:pt x="0" y="6"/>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4" name="Freeform 1100">
                <a:extLst>
                  <a:ext uri="{FF2B5EF4-FFF2-40B4-BE49-F238E27FC236}">
                    <a16:creationId xmlns:a16="http://schemas.microsoft.com/office/drawing/2014/main" id="{BAB4E773-91FD-41DC-9877-958000998108}"/>
                  </a:ext>
                </a:extLst>
              </p:cNvPr>
              <p:cNvSpPr>
                <a:spLocks/>
              </p:cNvSpPr>
              <p:nvPr/>
            </p:nvSpPr>
            <p:spPr bwMode="auto">
              <a:xfrm>
                <a:off x="843" y="4802"/>
                <a:ext cx="19" cy="4"/>
              </a:xfrm>
              <a:custGeom>
                <a:avLst/>
                <a:gdLst>
                  <a:gd name="T0" fmla="*/ 33 w 33"/>
                  <a:gd name="T1" fmla="*/ 0 h 7"/>
                  <a:gd name="T2" fmla="*/ 0 w 33"/>
                  <a:gd name="T3" fmla="*/ 0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0"/>
                    </a:moveTo>
                    <a:lnTo>
                      <a:pt x="0" y="0"/>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5" name="Freeform 1101">
                <a:extLst>
                  <a:ext uri="{FF2B5EF4-FFF2-40B4-BE49-F238E27FC236}">
                    <a16:creationId xmlns:a16="http://schemas.microsoft.com/office/drawing/2014/main" id="{1818E05A-CD87-4A39-987C-D4DA9289EF7A}"/>
                  </a:ext>
                </a:extLst>
              </p:cNvPr>
              <p:cNvSpPr>
                <a:spLocks/>
              </p:cNvSpPr>
              <p:nvPr/>
            </p:nvSpPr>
            <p:spPr bwMode="auto">
              <a:xfrm>
                <a:off x="867" y="4802"/>
                <a:ext cx="21" cy="43"/>
              </a:xfrm>
              <a:custGeom>
                <a:avLst/>
                <a:gdLst>
                  <a:gd name="T0" fmla="*/ 1 w 37"/>
                  <a:gd name="T1" fmla="*/ 75 h 75"/>
                  <a:gd name="T2" fmla="*/ 37 w 37"/>
                  <a:gd name="T3" fmla="*/ 74 h 75"/>
                  <a:gd name="T4" fmla="*/ 36 w 37"/>
                  <a:gd name="T5" fmla="*/ 0 h 75"/>
                  <a:gd name="T6" fmla="*/ 0 w 37"/>
                  <a:gd name="T7" fmla="*/ 0 h 75"/>
                  <a:gd name="T8" fmla="*/ 0 w 37"/>
                  <a:gd name="T9" fmla="*/ 7 h 75"/>
                  <a:gd name="T10" fmla="*/ 29 w 37"/>
                  <a:gd name="T11" fmla="*/ 7 h 75"/>
                  <a:gd name="T12" fmla="*/ 30 w 37"/>
                  <a:gd name="T13" fmla="*/ 68 h 75"/>
                  <a:gd name="T14" fmla="*/ 1 w 37"/>
                  <a:gd name="T15" fmla="*/ 68 h 75"/>
                  <a:gd name="T16" fmla="*/ 1 w 37"/>
                  <a:gd name="T1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75">
                    <a:moveTo>
                      <a:pt x="1" y="75"/>
                    </a:moveTo>
                    <a:lnTo>
                      <a:pt x="37" y="74"/>
                    </a:lnTo>
                    <a:lnTo>
                      <a:pt x="36" y="0"/>
                    </a:lnTo>
                    <a:lnTo>
                      <a:pt x="0" y="0"/>
                    </a:lnTo>
                    <a:lnTo>
                      <a:pt x="0" y="7"/>
                    </a:lnTo>
                    <a:lnTo>
                      <a:pt x="29" y="7"/>
                    </a:lnTo>
                    <a:lnTo>
                      <a:pt x="30" y="68"/>
                    </a:lnTo>
                    <a:lnTo>
                      <a:pt x="1" y="68"/>
                    </a:lnTo>
                    <a:lnTo>
                      <a:pt x="1" y="7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6" name="Freeform 1102">
                <a:extLst>
                  <a:ext uri="{FF2B5EF4-FFF2-40B4-BE49-F238E27FC236}">
                    <a16:creationId xmlns:a16="http://schemas.microsoft.com/office/drawing/2014/main" id="{5ADE216D-7410-4527-8993-949CFD721CD4}"/>
                  </a:ext>
                </a:extLst>
              </p:cNvPr>
              <p:cNvSpPr>
                <a:spLocks/>
              </p:cNvSpPr>
              <p:nvPr/>
            </p:nvSpPr>
            <p:spPr bwMode="auto">
              <a:xfrm>
                <a:off x="843" y="4841"/>
                <a:ext cx="20" cy="4"/>
              </a:xfrm>
              <a:custGeom>
                <a:avLst/>
                <a:gdLst>
                  <a:gd name="T0" fmla="*/ 0 w 35"/>
                  <a:gd name="T1" fmla="*/ 7 h 7"/>
                  <a:gd name="T2" fmla="*/ 35 w 35"/>
                  <a:gd name="T3" fmla="*/ 6 h 7"/>
                  <a:gd name="T4" fmla="*/ 35 w 35"/>
                  <a:gd name="T5" fmla="*/ 0 h 7"/>
                  <a:gd name="T6" fmla="*/ 0 w 35"/>
                  <a:gd name="T7" fmla="*/ 0 h 7"/>
                </a:gdLst>
                <a:ahLst/>
                <a:cxnLst>
                  <a:cxn ang="0">
                    <a:pos x="T0" y="T1"/>
                  </a:cxn>
                  <a:cxn ang="0">
                    <a:pos x="T2" y="T3"/>
                  </a:cxn>
                  <a:cxn ang="0">
                    <a:pos x="T4" y="T5"/>
                  </a:cxn>
                  <a:cxn ang="0">
                    <a:pos x="T6" y="T7"/>
                  </a:cxn>
                </a:cxnLst>
                <a:rect l="0" t="0" r="r" b="b"/>
                <a:pathLst>
                  <a:path w="35" h="7">
                    <a:moveTo>
                      <a:pt x="0" y="7"/>
                    </a:moveTo>
                    <a:lnTo>
                      <a:pt x="35" y="6"/>
                    </a:lnTo>
                    <a:lnTo>
                      <a:pt x="3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7" name="Freeform 1103">
                <a:extLst>
                  <a:ext uri="{FF2B5EF4-FFF2-40B4-BE49-F238E27FC236}">
                    <a16:creationId xmlns:a16="http://schemas.microsoft.com/office/drawing/2014/main" id="{72C0693A-EFA5-4AB8-A306-D3AF0C9CA4E6}"/>
                  </a:ext>
                </a:extLst>
              </p:cNvPr>
              <p:cNvSpPr>
                <a:spLocks/>
              </p:cNvSpPr>
              <p:nvPr/>
            </p:nvSpPr>
            <p:spPr bwMode="auto">
              <a:xfrm>
                <a:off x="821" y="4841"/>
                <a:ext cx="18" cy="4"/>
              </a:xfrm>
              <a:custGeom>
                <a:avLst/>
                <a:gdLst>
                  <a:gd name="T0" fmla="*/ 0 w 31"/>
                  <a:gd name="T1" fmla="*/ 7 h 7"/>
                  <a:gd name="T2" fmla="*/ 31 w 31"/>
                  <a:gd name="T3" fmla="*/ 7 h 7"/>
                  <a:gd name="T4" fmla="*/ 31 w 31"/>
                  <a:gd name="T5" fmla="*/ 0 h 7"/>
                  <a:gd name="T6" fmla="*/ 0 w 31"/>
                  <a:gd name="T7" fmla="*/ 1 h 7"/>
                </a:gdLst>
                <a:ahLst/>
                <a:cxnLst>
                  <a:cxn ang="0">
                    <a:pos x="T0" y="T1"/>
                  </a:cxn>
                  <a:cxn ang="0">
                    <a:pos x="T2" y="T3"/>
                  </a:cxn>
                  <a:cxn ang="0">
                    <a:pos x="T4" y="T5"/>
                  </a:cxn>
                  <a:cxn ang="0">
                    <a:pos x="T6" y="T7"/>
                  </a:cxn>
                </a:cxnLst>
                <a:rect l="0" t="0" r="r" b="b"/>
                <a:pathLst>
                  <a:path w="31" h="7">
                    <a:moveTo>
                      <a:pt x="0" y="7"/>
                    </a:moveTo>
                    <a:lnTo>
                      <a:pt x="31" y="7"/>
                    </a:lnTo>
                    <a:lnTo>
                      <a:pt x="3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8" name="Freeform 1104">
                <a:extLst>
                  <a:ext uri="{FF2B5EF4-FFF2-40B4-BE49-F238E27FC236}">
                    <a16:creationId xmlns:a16="http://schemas.microsoft.com/office/drawing/2014/main" id="{AF305E1B-C838-4629-B898-31B292589EC0}"/>
                  </a:ext>
                </a:extLst>
              </p:cNvPr>
              <p:cNvSpPr>
                <a:spLocks/>
              </p:cNvSpPr>
              <p:nvPr/>
            </p:nvSpPr>
            <p:spPr bwMode="auto">
              <a:xfrm>
                <a:off x="799" y="4842"/>
                <a:ext cx="17" cy="4"/>
              </a:xfrm>
              <a:custGeom>
                <a:avLst/>
                <a:gdLst>
                  <a:gd name="T0" fmla="*/ 0 w 31"/>
                  <a:gd name="T1" fmla="*/ 7 h 7"/>
                  <a:gd name="T2" fmla="*/ 31 w 31"/>
                  <a:gd name="T3" fmla="*/ 6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09" name="Freeform 1105">
                <a:extLst>
                  <a:ext uri="{FF2B5EF4-FFF2-40B4-BE49-F238E27FC236}">
                    <a16:creationId xmlns:a16="http://schemas.microsoft.com/office/drawing/2014/main" id="{04773800-1334-4BBD-A7EA-F36E869544DF}"/>
                  </a:ext>
                </a:extLst>
              </p:cNvPr>
              <p:cNvSpPr>
                <a:spLocks/>
              </p:cNvSpPr>
              <p:nvPr/>
            </p:nvSpPr>
            <p:spPr bwMode="auto">
              <a:xfrm>
                <a:off x="797" y="4773"/>
                <a:ext cx="19" cy="3"/>
              </a:xfrm>
              <a:custGeom>
                <a:avLst/>
                <a:gdLst>
                  <a:gd name="T0" fmla="*/ 31 w 32"/>
                  <a:gd name="T1" fmla="*/ 0 h 7"/>
                  <a:gd name="T2" fmla="*/ 0 w 32"/>
                  <a:gd name="T3" fmla="*/ 1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1" y="0"/>
                    </a:moveTo>
                    <a:lnTo>
                      <a:pt x="0" y="1"/>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0" name="Freeform 1106">
                <a:extLst>
                  <a:ext uri="{FF2B5EF4-FFF2-40B4-BE49-F238E27FC236}">
                    <a16:creationId xmlns:a16="http://schemas.microsoft.com/office/drawing/2014/main" id="{C9CADBEC-FF7D-4F91-B254-B8F9EE4B7FCF}"/>
                  </a:ext>
                </a:extLst>
              </p:cNvPr>
              <p:cNvSpPr>
                <a:spLocks/>
              </p:cNvSpPr>
              <p:nvPr/>
            </p:nvSpPr>
            <p:spPr bwMode="auto">
              <a:xfrm>
                <a:off x="821" y="4773"/>
                <a:ext cx="17" cy="3"/>
              </a:xfrm>
              <a:custGeom>
                <a:avLst/>
                <a:gdLst>
                  <a:gd name="T0" fmla="*/ 31 w 31"/>
                  <a:gd name="T1" fmla="*/ 0 h 7"/>
                  <a:gd name="T2" fmla="*/ 0 w 31"/>
                  <a:gd name="T3" fmla="*/ 0 h 7"/>
                  <a:gd name="T4" fmla="*/ 0 w 31"/>
                  <a:gd name="T5" fmla="*/ 7 h 7"/>
                  <a:gd name="T6" fmla="*/ 31 w 31"/>
                  <a:gd name="T7" fmla="*/ 7 h 7"/>
                </a:gdLst>
                <a:ahLst/>
                <a:cxnLst>
                  <a:cxn ang="0">
                    <a:pos x="T0" y="T1"/>
                  </a:cxn>
                  <a:cxn ang="0">
                    <a:pos x="T2" y="T3"/>
                  </a:cxn>
                  <a:cxn ang="0">
                    <a:pos x="T4" y="T5"/>
                  </a:cxn>
                  <a:cxn ang="0">
                    <a:pos x="T6" y="T7"/>
                  </a:cxn>
                </a:cxnLst>
                <a:rect l="0" t="0" r="r" b="b"/>
                <a:pathLst>
                  <a:path w="31" h="7">
                    <a:moveTo>
                      <a:pt x="31" y="0"/>
                    </a:moveTo>
                    <a:lnTo>
                      <a:pt x="0" y="0"/>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1" name="Freeform 1107">
                <a:extLst>
                  <a:ext uri="{FF2B5EF4-FFF2-40B4-BE49-F238E27FC236}">
                    <a16:creationId xmlns:a16="http://schemas.microsoft.com/office/drawing/2014/main" id="{158C5EE6-5387-48A6-B091-902D54CD3BF4}"/>
                  </a:ext>
                </a:extLst>
              </p:cNvPr>
              <p:cNvSpPr>
                <a:spLocks/>
              </p:cNvSpPr>
              <p:nvPr/>
            </p:nvSpPr>
            <p:spPr bwMode="auto">
              <a:xfrm>
                <a:off x="843" y="4773"/>
                <a:ext cx="18" cy="3"/>
              </a:xfrm>
              <a:custGeom>
                <a:avLst/>
                <a:gdLst>
                  <a:gd name="T0" fmla="*/ 33 w 33"/>
                  <a:gd name="T1" fmla="*/ 0 h 6"/>
                  <a:gd name="T2" fmla="*/ 0 w 33"/>
                  <a:gd name="T3" fmla="*/ 0 h 6"/>
                  <a:gd name="T4" fmla="*/ 0 w 33"/>
                  <a:gd name="T5" fmla="*/ 6 h 6"/>
                  <a:gd name="T6" fmla="*/ 33 w 33"/>
                  <a:gd name="T7" fmla="*/ 6 h 6"/>
                </a:gdLst>
                <a:ahLst/>
                <a:cxnLst>
                  <a:cxn ang="0">
                    <a:pos x="T0" y="T1"/>
                  </a:cxn>
                  <a:cxn ang="0">
                    <a:pos x="T2" y="T3"/>
                  </a:cxn>
                  <a:cxn ang="0">
                    <a:pos x="T4" y="T5"/>
                  </a:cxn>
                  <a:cxn ang="0">
                    <a:pos x="T6" y="T7"/>
                  </a:cxn>
                </a:cxnLst>
                <a:rect l="0" t="0" r="r" b="b"/>
                <a:pathLst>
                  <a:path w="33" h="6">
                    <a:moveTo>
                      <a:pt x="33" y="0"/>
                    </a:moveTo>
                    <a:lnTo>
                      <a:pt x="0" y="0"/>
                    </a:lnTo>
                    <a:lnTo>
                      <a:pt x="0" y="6"/>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2" name="Freeform 1108">
                <a:extLst>
                  <a:ext uri="{FF2B5EF4-FFF2-40B4-BE49-F238E27FC236}">
                    <a16:creationId xmlns:a16="http://schemas.microsoft.com/office/drawing/2014/main" id="{C3B8A526-959F-48C2-9A24-CF67C3024011}"/>
                  </a:ext>
                </a:extLst>
              </p:cNvPr>
              <p:cNvSpPr>
                <a:spLocks/>
              </p:cNvSpPr>
              <p:nvPr/>
            </p:nvSpPr>
            <p:spPr bwMode="auto">
              <a:xfrm>
                <a:off x="866" y="4772"/>
                <a:ext cx="21" cy="22"/>
              </a:xfrm>
              <a:custGeom>
                <a:avLst/>
                <a:gdLst>
                  <a:gd name="T0" fmla="*/ 0 w 37"/>
                  <a:gd name="T1" fmla="*/ 39 h 39"/>
                  <a:gd name="T2" fmla="*/ 37 w 37"/>
                  <a:gd name="T3" fmla="*/ 39 h 39"/>
                  <a:gd name="T4" fmla="*/ 36 w 37"/>
                  <a:gd name="T5" fmla="*/ 0 h 39"/>
                  <a:gd name="T6" fmla="*/ 0 w 37"/>
                  <a:gd name="T7" fmla="*/ 0 h 39"/>
                  <a:gd name="T8" fmla="*/ 0 w 37"/>
                  <a:gd name="T9" fmla="*/ 7 h 39"/>
                  <a:gd name="T10" fmla="*/ 30 w 37"/>
                  <a:gd name="T11" fmla="*/ 7 h 39"/>
                  <a:gd name="T12" fmla="*/ 30 w 37"/>
                  <a:gd name="T13" fmla="*/ 32 h 39"/>
                  <a:gd name="T14" fmla="*/ 0 w 37"/>
                  <a:gd name="T15" fmla="*/ 32 h 39"/>
                  <a:gd name="T16" fmla="*/ 0 w 37"/>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39">
                    <a:moveTo>
                      <a:pt x="0" y="39"/>
                    </a:moveTo>
                    <a:lnTo>
                      <a:pt x="37" y="39"/>
                    </a:lnTo>
                    <a:lnTo>
                      <a:pt x="36" y="0"/>
                    </a:lnTo>
                    <a:lnTo>
                      <a:pt x="0" y="0"/>
                    </a:lnTo>
                    <a:lnTo>
                      <a:pt x="0" y="7"/>
                    </a:lnTo>
                    <a:lnTo>
                      <a:pt x="30" y="7"/>
                    </a:lnTo>
                    <a:lnTo>
                      <a:pt x="30" y="32"/>
                    </a:lnTo>
                    <a:lnTo>
                      <a:pt x="0" y="32"/>
                    </a:lnTo>
                    <a:lnTo>
                      <a:pt x="0" y="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3" name="Freeform 1109">
                <a:extLst>
                  <a:ext uri="{FF2B5EF4-FFF2-40B4-BE49-F238E27FC236}">
                    <a16:creationId xmlns:a16="http://schemas.microsoft.com/office/drawing/2014/main" id="{2FFB63AA-5ADC-477B-A7F4-C4647334AE49}"/>
                  </a:ext>
                </a:extLst>
              </p:cNvPr>
              <p:cNvSpPr>
                <a:spLocks/>
              </p:cNvSpPr>
              <p:nvPr/>
            </p:nvSpPr>
            <p:spPr bwMode="auto">
              <a:xfrm>
                <a:off x="843" y="4790"/>
                <a:ext cx="19" cy="4"/>
              </a:xfrm>
              <a:custGeom>
                <a:avLst/>
                <a:gdLst>
                  <a:gd name="T0" fmla="*/ 0 w 34"/>
                  <a:gd name="T1" fmla="*/ 7 h 7"/>
                  <a:gd name="T2" fmla="*/ 34 w 34"/>
                  <a:gd name="T3" fmla="*/ 7 h 7"/>
                  <a:gd name="T4" fmla="*/ 34 w 34"/>
                  <a:gd name="T5" fmla="*/ 0 h 7"/>
                  <a:gd name="T6" fmla="*/ 0 w 34"/>
                  <a:gd name="T7" fmla="*/ 1 h 7"/>
                </a:gdLst>
                <a:ahLst/>
                <a:cxnLst>
                  <a:cxn ang="0">
                    <a:pos x="T0" y="T1"/>
                  </a:cxn>
                  <a:cxn ang="0">
                    <a:pos x="T2" y="T3"/>
                  </a:cxn>
                  <a:cxn ang="0">
                    <a:pos x="T4" y="T5"/>
                  </a:cxn>
                  <a:cxn ang="0">
                    <a:pos x="T6" y="T7"/>
                  </a:cxn>
                </a:cxnLst>
                <a:rect l="0" t="0" r="r" b="b"/>
                <a:pathLst>
                  <a:path w="34" h="7">
                    <a:moveTo>
                      <a:pt x="0" y="7"/>
                    </a:moveTo>
                    <a:lnTo>
                      <a:pt x="34" y="7"/>
                    </a:lnTo>
                    <a:lnTo>
                      <a:pt x="3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4" name="Freeform 1110">
                <a:extLst>
                  <a:ext uri="{FF2B5EF4-FFF2-40B4-BE49-F238E27FC236}">
                    <a16:creationId xmlns:a16="http://schemas.microsoft.com/office/drawing/2014/main" id="{868EF42D-0FEA-4ECB-98C2-3A1D1D2A584B}"/>
                  </a:ext>
                </a:extLst>
              </p:cNvPr>
              <p:cNvSpPr>
                <a:spLocks/>
              </p:cNvSpPr>
              <p:nvPr/>
            </p:nvSpPr>
            <p:spPr bwMode="auto">
              <a:xfrm>
                <a:off x="821" y="4791"/>
                <a:ext cx="17" cy="4"/>
              </a:xfrm>
              <a:custGeom>
                <a:avLst/>
                <a:gdLst>
                  <a:gd name="T0" fmla="*/ 0 w 31"/>
                  <a:gd name="T1" fmla="*/ 7 h 7"/>
                  <a:gd name="T2" fmla="*/ 31 w 31"/>
                  <a:gd name="T3" fmla="*/ 6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5" name="Freeform 1111">
                <a:extLst>
                  <a:ext uri="{FF2B5EF4-FFF2-40B4-BE49-F238E27FC236}">
                    <a16:creationId xmlns:a16="http://schemas.microsoft.com/office/drawing/2014/main" id="{C3DBBEA6-28FD-44D5-BCFC-2BAF86C03730}"/>
                  </a:ext>
                </a:extLst>
              </p:cNvPr>
              <p:cNvSpPr>
                <a:spLocks/>
              </p:cNvSpPr>
              <p:nvPr/>
            </p:nvSpPr>
            <p:spPr bwMode="auto">
              <a:xfrm>
                <a:off x="797" y="4791"/>
                <a:ext cx="19" cy="4"/>
              </a:xfrm>
              <a:custGeom>
                <a:avLst/>
                <a:gdLst>
                  <a:gd name="T0" fmla="*/ 0 w 32"/>
                  <a:gd name="T1" fmla="*/ 7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6" name="Freeform 1112">
                <a:extLst>
                  <a:ext uri="{FF2B5EF4-FFF2-40B4-BE49-F238E27FC236}">
                    <a16:creationId xmlns:a16="http://schemas.microsoft.com/office/drawing/2014/main" id="{22949FDD-B10E-493D-8BD0-311665C83299}"/>
                  </a:ext>
                </a:extLst>
              </p:cNvPr>
              <p:cNvSpPr>
                <a:spLocks/>
              </p:cNvSpPr>
              <p:nvPr/>
            </p:nvSpPr>
            <p:spPr bwMode="auto">
              <a:xfrm>
                <a:off x="796" y="4725"/>
                <a:ext cx="19" cy="4"/>
              </a:xfrm>
              <a:custGeom>
                <a:avLst/>
                <a:gdLst>
                  <a:gd name="T0" fmla="*/ 33 w 33"/>
                  <a:gd name="T1" fmla="*/ 0 h 7"/>
                  <a:gd name="T2" fmla="*/ 0 w 33"/>
                  <a:gd name="T3" fmla="*/ 0 h 7"/>
                  <a:gd name="T4" fmla="*/ 0 w 33"/>
                  <a:gd name="T5" fmla="*/ 7 h 7"/>
                  <a:gd name="T6" fmla="*/ 33 w 33"/>
                  <a:gd name="T7" fmla="*/ 6 h 7"/>
                </a:gdLst>
                <a:ahLst/>
                <a:cxnLst>
                  <a:cxn ang="0">
                    <a:pos x="T0" y="T1"/>
                  </a:cxn>
                  <a:cxn ang="0">
                    <a:pos x="T2" y="T3"/>
                  </a:cxn>
                  <a:cxn ang="0">
                    <a:pos x="T4" y="T5"/>
                  </a:cxn>
                  <a:cxn ang="0">
                    <a:pos x="T6" y="T7"/>
                  </a:cxn>
                </a:cxnLst>
                <a:rect l="0" t="0" r="r" b="b"/>
                <a:pathLst>
                  <a:path w="33" h="7">
                    <a:moveTo>
                      <a:pt x="33" y="0"/>
                    </a:moveTo>
                    <a:lnTo>
                      <a:pt x="0" y="0"/>
                    </a:lnTo>
                    <a:lnTo>
                      <a:pt x="0" y="7"/>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7" name="Freeform 1113">
                <a:extLst>
                  <a:ext uri="{FF2B5EF4-FFF2-40B4-BE49-F238E27FC236}">
                    <a16:creationId xmlns:a16="http://schemas.microsoft.com/office/drawing/2014/main" id="{911634D9-1F7E-439C-A758-F96F1F38BA19}"/>
                  </a:ext>
                </a:extLst>
              </p:cNvPr>
              <p:cNvSpPr>
                <a:spLocks/>
              </p:cNvSpPr>
              <p:nvPr/>
            </p:nvSpPr>
            <p:spPr bwMode="auto">
              <a:xfrm>
                <a:off x="820" y="4725"/>
                <a:ext cx="18" cy="4"/>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8" name="Freeform 1114">
                <a:extLst>
                  <a:ext uri="{FF2B5EF4-FFF2-40B4-BE49-F238E27FC236}">
                    <a16:creationId xmlns:a16="http://schemas.microsoft.com/office/drawing/2014/main" id="{EE987C0B-398A-4D66-B9DE-6B725722ED5F}"/>
                  </a:ext>
                </a:extLst>
              </p:cNvPr>
              <p:cNvSpPr>
                <a:spLocks/>
              </p:cNvSpPr>
              <p:nvPr/>
            </p:nvSpPr>
            <p:spPr bwMode="auto">
              <a:xfrm>
                <a:off x="842" y="4725"/>
                <a:ext cx="19" cy="4"/>
              </a:xfrm>
              <a:custGeom>
                <a:avLst/>
                <a:gdLst>
                  <a:gd name="T0" fmla="*/ 33 w 33"/>
                  <a:gd name="T1" fmla="*/ 0 h 6"/>
                  <a:gd name="T2" fmla="*/ 0 w 33"/>
                  <a:gd name="T3" fmla="*/ 0 h 6"/>
                  <a:gd name="T4" fmla="*/ 0 w 33"/>
                  <a:gd name="T5" fmla="*/ 6 h 6"/>
                  <a:gd name="T6" fmla="*/ 33 w 33"/>
                  <a:gd name="T7" fmla="*/ 6 h 6"/>
                </a:gdLst>
                <a:ahLst/>
                <a:cxnLst>
                  <a:cxn ang="0">
                    <a:pos x="T0" y="T1"/>
                  </a:cxn>
                  <a:cxn ang="0">
                    <a:pos x="T2" y="T3"/>
                  </a:cxn>
                  <a:cxn ang="0">
                    <a:pos x="T4" y="T5"/>
                  </a:cxn>
                  <a:cxn ang="0">
                    <a:pos x="T6" y="T7"/>
                  </a:cxn>
                </a:cxnLst>
                <a:rect l="0" t="0" r="r" b="b"/>
                <a:pathLst>
                  <a:path w="33" h="6">
                    <a:moveTo>
                      <a:pt x="33" y="0"/>
                    </a:moveTo>
                    <a:lnTo>
                      <a:pt x="0" y="0"/>
                    </a:lnTo>
                    <a:lnTo>
                      <a:pt x="0" y="6"/>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19" name="Freeform 1115">
                <a:extLst>
                  <a:ext uri="{FF2B5EF4-FFF2-40B4-BE49-F238E27FC236}">
                    <a16:creationId xmlns:a16="http://schemas.microsoft.com/office/drawing/2014/main" id="{2B8BBC1F-7BAB-4650-B787-0645B1D8987A}"/>
                  </a:ext>
                </a:extLst>
              </p:cNvPr>
              <p:cNvSpPr>
                <a:spLocks/>
              </p:cNvSpPr>
              <p:nvPr/>
            </p:nvSpPr>
            <p:spPr bwMode="auto">
              <a:xfrm>
                <a:off x="865" y="4725"/>
                <a:ext cx="21" cy="40"/>
              </a:xfrm>
              <a:custGeom>
                <a:avLst/>
                <a:gdLst>
                  <a:gd name="T0" fmla="*/ 1 w 37"/>
                  <a:gd name="T1" fmla="*/ 71 h 71"/>
                  <a:gd name="T2" fmla="*/ 37 w 37"/>
                  <a:gd name="T3" fmla="*/ 71 h 71"/>
                  <a:gd name="T4" fmla="*/ 36 w 37"/>
                  <a:gd name="T5" fmla="*/ 0 h 71"/>
                  <a:gd name="T6" fmla="*/ 0 w 37"/>
                  <a:gd name="T7" fmla="*/ 1 h 71"/>
                  <a:gd name="T8" fmla="*/ 0 w 37"/>
                  <a:gd name="T9" fmla="*/ 7 h 71"/>
                  <a:gd name="T10" fmla="*/ 30 w 37"/>
                  <a:gd name="T11" fmla="*/ 7 h 71"/>
                  <a:gd name="T12" fmla="*/ 30 w 37"/>
                  <a:gd name="T13" fmla="*/ 64 h 71"/>
                  <a:gd name="T14" fmla="*/ 0 w 37"/>
                  <a:gd name="T15" fmla="*/ 64 h 71"/>
                  <a:gd name="T16" fmla="*/ 1 w 37"/>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71">
                    <a:moveTo>
                      <a:pt x="1" y="71"/>
                    </a:moveTo>
                    <a:lnTo>
                      <a:pt x="37" y="71"/>
                    </a:lnTo>
                    <a:lnTo>
                      <a:pt x="36" y="0"/>
                    </a:lnTo>
                    <a:lnTo>
                      <a:pt x="0" y="1"/>
                    </a:lnTo>
                    <a:lnTo>
                      <a:pt x="0" y="7"/>
                    </a:lnTo>
                    <a:lnTo>
                      <a:pt x="30" y="7"/>
                    </a:lnTo>
                    <a:lnTo>
                      <a:pt x="30" y="64"/>
                    </a:lnTo>
                    <a:lnTo>
                      <a:pt x="0" y="64"/>
                    </a:lnTo>
                    <a:lnTo>
                      <a:pt x="1" y="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0" name="Freeform 1116">
                <a:extLst>
                  <a:ext uri="{FF2B5EF4-FFF2-40B4-BE49-F238E27FC236}">
                    <a16:creationId xmlns:a16="http://schemas.microsoft.com/office/drawing/2014/main" id="{6BCFA2B8-CA65-4E27-BBBE-2212A256CDE4}"/>
                  </a:ext>
                </a:extLst>
              </p:cNvPr>
              <p:cNvSpPr>
                <a:spLocks/>
              </p:cNvSpPr>
              <p:nvPr/>
            </p:nvSpPr>
            <p:spPr bwMode="auto">
              <a:xfrm>
                <a:off x="842" y="4761"/>
                <a:ext cx="19" cy="4"/>
              </a:xfrm>
              <a:custGeom>
                <a:avLst/>
                <a:gdLst>
                  <a:gd name="T0" fmla="*/ 1 w 34"/>
                  <a:gd name="T1" fmla="*/ 7 h 7"/>
                  <a:gd name="T2" fmla="*/ 34 w 34"/>
                  <a:gd name="T3" fmla="*/ 7 h 7"/>
                  <a:gd name="T4" fmla="*/ 34 w 34"/>
                  <a:gd name="T5" fmla="*/ 0 h 7"/>
                  <a:gd name="T6" fmla="*/ 0 w 34"/>
                  <a:gd name="T7" fmla="*/ 1 h 7"/>
                </a:gdLst>
                <a:ahLst/>
                <a:cxnLst>
                  <a:cxn ang="0">
                    <a:pos x="T0" y="T1"/>
                  </a:cxn>
                  <a:cxn ang="0">
                    <a:pos x="T2" y="T3"/>
                  </a:cxn>
                  <a:cxn ang="0">
                    <a:pos x="T4" y="T5"/>
                  </a:cxn>
                  <a:cxn ang="0">
                    <a:pos x="T6" y="T7"/>
                  </a:cxn>
                </a:cxnLst>
                <a:rect l="0" t="0" r="r" b="b"/>
                <a:pathLst>
                  <a:path w="34" h="7">
                    <a:moveTo>
                      <a:pt x="1" y="7"/>
                    </a:moveTo>
                    <a:lnTo>
                      <a:pt x="34" y="7"/>
                    </a:lnTo>
                    <a:lnTo>
                      <a:pt x="3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1" name="Freeform 1117">
                <a:extLst>
                  <a:ext uri="{FF2B5EF4-FFF2-40B4-BE49-F238E27FC236}">
                    <a16:creationId xmlns:a16="http://schemas.microsoft.com/office/drawing/2014/main" id="{06825E88-D0A7-4D4A-B47D-CDFE47F90025}"/>
                  </a:ext>
                </a:extLst>
              </p:cNvPr>
              <p:cNvSpPr>
                <a:spLocks/>
              </p:cNvSpPr>
              <p:nvPr/>
            </p:nvSpPr>
            <p:spPr bwMode="auto">
              <a:xfrm>
                <a:off x="821" y="4762"/>
                <a:ext cx="17" cy="4"/>
              </a:xfrm>
              <a:custGeom>
                <a:avLst/>
                <a:gdLst>
                  <a:gd name="T0" fmla="*/ 0 w 31"/>
                  <a:gd name="T1" fmla="*/ 7 h 7"/>
                  <a:gd name="T2" fmla="*/ 31 w 31"/>
                  <a:gd name="T3" fmla="*/ 6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2" name="Freeform 1118">
                <a:extLst>
                  <a:ext uri="{FF2B5EF4-FFF2-40B4-BE49-F238E27FC236}">
                    <a16:creationId xmlns:a16="http://schemas.microsoft.com/office/drawing/2014/main" id="{287F7204-2E7B-4CD4-8E13-9E5D8BD8CABD}"/>
                  </a:ext>
                </a:extLst>
              </p:cNvPr>
              <p:cNvSpPr>
                <a:spLocks/>
              </p:cNvSpPr>
              <p:nvPr/>
            </p:nvSpPr>
            <p:spPr bwMode="auto">
              <a:xfrm>
                <a:off x="797" y="4762"/>
                <a:ext cx="19" cy="4"/>
              </a:xfrm>
              <a:custGeom>
                <a:avLst/>
                <a:gdLst>
                  <a:gd name="T0" fmla="*/ 0 w 32"/>
                  <a:gd name="T1" fmla="*/ 7 h 7"/>
                  <a:gd name="T2" fmla="*/ 32 w 32"/>
                  <a:gd name="T3" fmla="*/ 7 h 7"/>
                  <a:gd name="T4" fmla="*/ 32 w 32"/>
                  <a:gd name="T5" fmla="*/ 0 h 7"/>
                  <a:gd name="T6" fmla="*/ 0 w 32"/>
                  <a:gd name="T7" fmla="*/ 1 h 7"/>
                </a:gdLst>
                <a:ahLst/>
                <a:cxnLst>
                  <a:cxn ang="0">
                    <a:pos x="T0" y="T1"/>
                  </a:cxn>
                  <a:cxn ang="0">
                    <a:pos x="T2" y="T3"/>
                  </a:cxn>
                  <a:cxn ang="0">
                    <a:pos x="T4" y="T5"/>
                  </a:cxn>
                  <a:cxn ang="0">
                    <a:pos x="T6" y="T7"/>
                  </a:cxn>
                </a:cxnLst>
                <a:rect l="0" t="0" r="r" b="b"/>
                <a:pathLst>
                  <a:path w="32" h="7">
                    <a:moveTo>
                      <a:pt x="0" y="7"/>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3" name="Freeform 1119">
                <a:extLst>
                  <a:ext uri="{FF2B5EF4-FFF2-40B4-BE49-F238E27FC236}">
                    <a16:creationId xmlns:a16="http://schemas.microsoft.com/office/drawing/2014/main" id="{0DD65E19-7B42-4949-B715-0182605C052C}"/>
                  </a:ext>
                </a:extLst>
              </p:cNvPr>
              <p:cNvSpPr>
                <a:spLocks/>
              </p:cNvSpPr>
              <p:nvPr/>
            </p:nvSpPr>
            <p:spPr bwMode="auto">
              <a:xfrm>
                <a:off x="796" y="4698"/>
                <a:ext cx="19" cy="3"/>
              </a:xfrm>
              <a:custGeom>
                <a:avLst/>
                <a:gdLst>
                  <a:gd name="T0" fmla="*/ 33 w 33"/>
                  <a:gd name="T1" fmla="*/ 0 h 6"/>
                  <a:gd name="T2" fmla="*/ 0 w 33"/>
                  <a:gd name="T3" fmla="*/ 0 h 6"/>
                  <a:gd name="T4" fmla="*/ 0 w 33"/>
                  <a:gd name="T5" fmla="*/ 6 h 6"/>
                  <a:gd name="T6" fmla="*/ 33 w 33"/>
                  <a:gd name="T7" fmla="*/ 6 h 6"/>
                </a:gdLst>
                <a:ahLst/>
                <a:cxnLst>
                  <a:cxn ang="0">
                    <a:pos x="T0" y="T1"/>
                  </a:cxn>
                  <a:cxn ang="0">
                    <a:pos x="T2" y="T3"/>
                  </a:cxn>
                  <a:cxn ang="0">
                    <a:pos x="T4" y="T5"/>
                  </a:cxn>
                  <a:cxn ang="0">
                    <a:pos x="T6" y="T7"/>
                  </a:cxn>
                </a:cxnLst>
                <a:rect l="0" t="0" r="r" b="b"/>
                <a:pathLst>
                  <a:path w="33" h="6">
                    <a:moveTo>
                      <a:pt x="33" y="0"/>
                    </a:moveTo>
                    <a:lnTo>
                      <a:pt x="0" y="0"/>
                    </a:lnTo>
                    <a:lnTo>
                      <a:pt x="0" y="6"/>
                    </a:lnTo>
                    <a:lnTo>
                      <a:pt x="3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4" name="Freeform 1120">
                <a:extLst>
                  <a:ext uri="{FF2B5EF4-FFF2-40B4-BE49-F238E27FC236}">
                    <a16:creationId xmlns:a16="http://schemas.microsoft.com/office/drawing/2014/main" id="{9EC23DA4-F362-4AE5-B417-BF884ADEAAA1}"/>
                  </a:ext>
                </a:extLst>
              </p:cNvPr>
              <p:cNvSpPr>
                <a:spLocks/>
              </p:cNvSpPr>
              <p:nvPr/>
            </p:nvSpPr>
            <p:spPr bwMode="auto">
              <a:xfrm>
                <a:off x="820" y="4698"/>
                <a:ext cx="18" cy="3"/>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5" name="Freeform 1121">
                <a:extLst>
                  <a:ext uri="{FF2B5EF4-FFF2-40B4-BE49-F238E27FC236}">
                    <a16:creationId xmlns:a16="http://schemas.microsoft.com/office/drawing/2014/main" id="{640BE593-A8CB-4791-B2B8-5D6E0F552AB2}"/>
                  </a:ext>
                </a:extLst>
              </p:cNvPr>
              <p:cNvSpPr>
                <a:spLocks/>
              </p:cNvSpPr>
              <p:nvPr/>
            </p:nvSpPr>
            <p:spPr bwMode="auto">
              <a:xfrm>
                <a:off x="842" y="4698"/>
                <a:ext cx="19" cy="4"/>
              </a:xfrm>
              <a:custGeom>
                <a:avLst/>
                <a:gdLst>
                  <a:gd name="T0" fmla="*/ 34 w 34"/>
                  <a:gd name="T1" fmla="*/ 0 h 7"/>
                  <a:gd name="T2" fmla="*/ 0 w 34"/>
                  <a:gd name="T3" fmla="*/ 0 h 7"/>
                  <a:gd name="T4" fmla="*/ 0 w 34"/>
                  <a:gd name="T5" fmla="*/ 6 h 7"/>
                  <a:gd name="T6" fmla="*/ 34 w 34"/>
                  <a:gd name="T7" fmla="*/ 7 h 7"/>
                </a:gdLst>
                <a:ahLst/>
                <a:cxnLst>
                  <a:cxn ang="0">
                    <a:pos x="T0" y="T1"/>
                  </a:cxn>
                  <a:cxn ang="0">
                    <a:pos x="T2" y="T3"/>
                  </a:cxn>
                  <a:cxn ang="0">
                    <a:pos x="T4" y="T5"/>
                  </a:cxn>
                  <a:cxn ang="0">
                    <a:pos x="T6" y="T7"/>
                  </a:cxn>
                </a:cxnLst>
                <a:rect l="0" t="0" r="r" b="b"/>
                <a:pathLst>
                  <a:path w="34" h="7">
                    <a:moveTo>
                      <a:pt x="34" y="0"/>
                    </a:moveTo>
                    <a:lnTo>
                      <a:pt x="0" y="0"/>
                    </a:lnTo>
                    <a:lnTo>
                      <a:pt x="0" y="6"/>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6" name="Freeform 1122">
                <a:extLst>
                  <a:ext uri="{FF2B5EF4-FFF2-40B4-BE49-F238E27FC236}">
                    <a16:creationId xmlns:a16="http://schemas.microsoft.com/office/drawing/2014/main" id="{1BEDA15B-F82E-43F5-A437-792841CED9D6}"/>
                  </a:ext>
                </a:extLst>
              </p:cNvPr>
              <p:cNvSpPr>
                <a:spLocks/>
              </p:cNvSpPr>
              <p:nvPr/>
            </p:nvSpPr>
            <p:spPr bwMode="auto">
              <a:xfrm>
                <a:off x="865" y="4698"/>
                <a:ext cx="20" cy="19"/>
              </a:xfrm>
              <a:custGeom>
                <a:avLst/>
                <a:gdLst>
                  <a:gd name="T0" fmla="*/ 0 w 36"/>
                  <a:gd name="T1" fmla="*/ 34 h 34"/>
                  <a:gd name="T2" fmla="*/ 36 w 36"/>
                  <a:gd name="T3" fmla="*/ 34 h 34"/>
                  <a:gd name="T4" fmla="*/ 35 w 36"/>
                  <a:gd name="T5" fmla="*/ 0 h 34"/>
                  <a:gd name="T6" fmla="*/ 0 w 36"/>
                  <a:gd name="T7" fmla="*/ 0 h 34"/>
                  <a:gd name="T8" fmla="*/ 0 w 36"/>
                  <a:gd name="T9" fmla="*/ 7 h 34"/>
                  <a:gd name="T10" fmla="*/ 29 w 36"/>
                  <a:gd name="T11" fmla="*/ 7 h 34"/>
                  <a:gd name="T12" fmla="*/ 29 w 36"/>
                  <a:gd name="T13" fmla="*/ 27 h 34"/>
                  <a:gd name="T14" fmla="*/ 0 w 36"/>
                  <a:gd name="T15" fmla="*/ 27 h 34"/>
                  <a:gd name="T16" fmla="*/ 0 w 36"/>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4">
                    <a:moveTo>
                      <a:pt x="0" y="34"/>
                    </a:moveTo>
                    <a:lnTo>
                      <a:pt x="36" y="34"/>
                    </a:lnTo>
                    <a:lnTo>
                      <a:pt x="35" y="0"/>
                    </a:lnTo>
                    <a:lnTo>
                      <a:pt x="0" y="0"/>
                    </a:lnTo>
                    <a:lnTo>
                      <a:pt x="0" y="7"/>
                    </a:lnTo>
                    <a:lnTo>
                      <a:pt x="29" y="7"/>
                    </a:lnTo>
                    <a:lnTo>
                      <a:pt x="29" y="27"/>
                    </a:lnTo>
                    <a:lnTo>
                      <a:pt x="0" y="27"/>
                    </a:lnTo>
                    <a:lnTo>
                      <a:pt x="0"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7" name="Freeform 1123">
                <a:extLst>
                  <a:ext uri="{FF2B5EF4-FFF2-40B4-BE49-F238E27FC236}">
                    <a16:creationId xmlns:a16="http://schemas.microsoft.com/office/drawing/2014/main" id="{6CDA656D-D041-457D-8E86-57106A7D6124}"/>
                  </a:ext>
                </a:extLst>
              </p:cNvPr>
              <p:cNvSpPr>
                <a:spLocks/>
              </p:cNvSpPr>
              <p:nvPr/>
            </p:nvSpPr>
            <p:spPr bwMode="auto">
              <a:xfrm>
                <a:off x="842" y="4713"/>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8" name="Freeform 1124">
                <a:extLst>
                  <a:ext uri="{FF2B5EF4-FFF2-40B4-BE49-F238E27FC236}">
                    <a16:creationId xmlns:a16="http://schemas.microsoft.com/office/drawing/2014/main" id="{56A195AB-EE79-4693-AB11-76AC4B8E6364}"/>
                  </a:ext>
                </a:extLst>
              </p:cNvPr>
              <p:cNvSpPr>
                <a:spLocks/>
              </p:cNvSpPr>
              <p:nvPr/>
            </p:nvSpPr>
            <p:spPr bwMode="auto">
              <a:xfrm>
                <a:off x="820" y="4713"/>
                <a:ext cx="18" cy="4"/>
              </a:xfrm>
              <a:custGeom>
                <a:avLst/>
                <a:gdLst>
                  <a:gd name="T0" fmla="*/ 0 w 31"/>
                  <a:gd name="T1" fmla="*/ 7 h 7"/>
                  <a:gd name="T2" fmla="*/ 31 w 31"/>
                  <a:gd name="T3" fmla="*/ 7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7"/>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29" name="Freeform 1125">
                <a:extLst>
                  <a:ext uri="{FF2B5EF4-FFF2-40B4-BE49-F238E27FC236}">
                    <a16:creationId xmlns:a16="http://schemas.microsoft.com/office/drawing/2014/main" id="{D8FE56CE-3149-4D62-859A-75CA2F2CAD60}"/>
                  </a:ext>
                </a:extLst>
              </p:cNvPr>
              <p:cNvSpPr>
                <a:spLocks/>
              </p:cNvSpPr>
              <p:nvPr/>
            </p:nvSpPr>
            <p:spPr bwMode="auto">
              <a:xfrm>
                <a:off x="796" y="4713"/>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0" name="Freeform 1126">
                <a:extLst>
                  <a:ext uri="{FF2B5EF4-FFF2-40B4-BE49-F238E27FC236}">
                    <a16:creationId xmlns:a16="http://schemas.microsoft.com/office/drawing/2014/main" id="{0127284E-D8FD-4FA9-A71D-79F4E9799776}"/>
                  </a:ext>
                </a:extLst>
              </p:cNvPr>
              <p:cNvSpPr>
                <a:spLocks/>
              </p:cNvSpPr>
              <p:nvPr/>
            </p:nvSpPr>
            <p:spPr bwMode="auto">
              <a:xfrm>
                <a:off x="795" y="4648"/>
                <a:ext cx="19" cy="4"/>
              </a:xfrm>
              <a:custGeom>
                <a:avLst/>
                <a:gdLst>
                  <a:gd name="T0" fmla="*/ 34 w 34"/>
                  <a:gd name="T1" fmla="*/ 0 h 7"/>
                  <a:gd name="T2" fmla="*/ 0 w 34"/>
                  <a:gd name="T3" fmla="*/ 0 h 7"/>
                  <a:gd name="T4" fmla="*/ 0 w 34"/>
                  <a:gd name="T5" fmla="*/ 7 h 7"/>
                  <a:gd name="T6" fmla="*/ 34 w 34"/>
                  <a:gd name="T7" fmla="*/ 6 h 7"/>
                </a:gdLst>
                <a:ahLst/>
                <a:cxnLst>
                  <a:cxn ang="0">
                    <a:pos x="T0" y="T1"/>
                  </a:cxn>
                  <a:cxn ang="0">
                    <a:pos x="T2" y="T3"/>
                  </a:cxn>
                  <a:cxn ang="0">
                    <a:pos x="T4" y="T5"/>
                  </a:cxn>
                  <a:cxn ang="0">
                    <a:pos x="T6" y="T7"/>
                  </a:cxn>
                </a:cxnLst>
                <a:rect l="0" t="0" r="r" b="b"/>
                <a:pathLst>
                  <a:path w="34" h="7">
                    <a:moveTo>
                      <a:pt x="34" y="0"/>
                    </a:moveTo>
                    <a:lnTo>
                      <a:pt x="0" y="0"/>
                    </a:lnTo>
                    <a:lnTo>
                      <a:pt x="0" y="7"/>
                    </a:lnTo>
                    <a:lnTo>
                      <a:pt x="3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1" name="Freeform 1127">
                <a:extLst>
                  <a:ext uri="{FF2B5EF4-FFF2-40B4-BE49-F238E27FC236}">
                    <a16:creationId xmlns:a16="http://schemas.microsoft.com/office/drawing/2014/main" id="{B8679027-C90B-4D44-879C-DF4847113356}"/>
                  </a:ext>
                </a:extLst>
              </p:cNvPr>
              <p:cNvSpPr>
                <a:spLocks/>
              </p:cNvSpPr>
              <p:nvPr/>
            </p:nvSpPr>
            <p:spPr bwMode="auto">
              <a:xfrm>
                <a:off x="819" y="4648"/>
                <a:ext cx="18" cy="4"/>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2" name="Freeform 1128">
                <a:extLst>
                  <a:ext uri="{FF2B5EF4-FFF2-40B4-BE49-F238E27FC236}">
                    <a16:creationId xmlns:a16="http://schemas.microsoft.com/office/drawing/2014/main" id="{C420DED1-F403-470D-B923-BC79576DD53A}"/>
                  </a:ext>
                </a:extLst>
              </p:cNvPr>
              <p:cNvSpPr>
                <a:spLocks/>
              </p:cNvSpPr>
              <p:nvPr/>
            </p:nvSpPr>
            <p:spPr bwMode="auto">
              <a:xfrm>
                <a:off x="841" y="4648"/>
                <a:ext cx="19" cy="4"/>
              </a:xfrm>
              <a:custGeom>
                <a:avLst/>
                <a:gdLst>
                  <a:gd name="T0" fmla="*/ 34 w 34"/>
                  <a:gd name="T1" fmla="*/ 0 h 6"/>
                  <a:gd name="T2" fmla="*/ 0 w 34"/>
                  <a:gd name="T3" fmla="*/ 0 h 6"/>
                  <a:gd name="T4" fmla="*/ 0 w 34"/>
                  <a:gd name="T5" fmla="*/ 6 h 6"/>
                  <a:gd name="T6" fmla="*/ 34 w 34"/>
                  <a:gd name="T7" fmla="*/ 6 h 6"/>
                </a:gdLst>
                <a:ahLst/>
                <a:cxnLst>
                  <a:cxn ang="0">
                    <a:pos x="T0" y="T1"/>
                  </a:cxn>
                  <a:cxn ang="0">
                    <a:pos x="T2" y="T3"/>
                  </a:cxn>
                  <a:cxn ang="0">
                    <a:pos x="T4" y="T5"/>
                  </a:cxn>
                  <a:cxn ang="0">
                    <a:pos x="T6" y="T7"/>
                  </a:cxn>
                </a:cxnLst>
                <a:rect l="0" t="0" r="r" b="b"/>
                <a:pathLst>
                  <a:path w="34" h="6">
                    <a:moveTo>
                      <a:pt x="34" y="0"/>
                    </a:moveTo>
                    <a:lnTo>
                      <a:pt x="0" y="0"/>
                    </a:lnTo>
                    <a:lnTo>
                      <a:pt x="0" y="6"/>
                    </a:lnTo>
                    <a:lnTo>
                      <a:pt x="3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3" name="Freeform 1129">
                <a:extLst>
                  <a:ext uri="{FF2B5EF4-FFF2-40B4-BE49-F238E27FC236}">
                    <a16:creationId xmlns:a16="http://schemas.microsoft.com/office/drawing/2014/main" id="{0D13AEC3-113B-4115-B8F1-DDD0A84281D8}"/>
                  </a:ext>
                </a:extLst>
              </p:cNvPr>
              <p:cNvSpPr>
                <a:spLocks/>
              </p:cNvSpPr>
              <p:nvPr/>
            </p:nvSpPr>
            <p:spPr bwMode="auto">
              <a:xfrm>
                <a:off x="864" y="4648"/>
                <a:ext cx="21" cy="42"/>
              </a:xfrm>
              <a:custGeom>
                <a:avLst/>
                <a:gdLst>
                  <a:gd name="T0" fmla="*/ 1 w 36"/>
                  <a:gd name="T1" fmla="*/ 74 h 74"/>
                  <a:gd name="T2" fmla="*/ 36 w 36"/>
                  <a:gd name="T3" fmla="*/ 74 h 74"/>
                  <a:gd name="T4" fmla="*/ 36 w 36"/>
                  <a:gd name="T5" fmla="*/ 0 h 74"/>
                  <a:gd name="T6" fmla="*/ 0 w 36"/>
                  <a:gd name="T7" fmla="*/ 1 h 74"/>
                  <a:gd name="T8" fmla="*/ 0 w 36"/>
                  <a:gd name="T9" fmla="*/ 7 h 74"/>
                  <a:gd name="T10" fmla="*/ 29 w 36"/>
                  <a:gd name="T11" fmla="*/ 7 h 74"/>
                  <a:gd name="T12" fmla="*/ 29 w 36"/>
                  <a:gd name="T13" fmla="*/ 68 h 74"/>
                  <a:gd name="T14" fmla="*/ 1 w 36"/>
                  <a:gd name="T15" fmla="*/ 68 h 74"/>
                  <a:gd name="T16" fmla="*/ 1 w 36"/>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74">
                    <a:moveTo>
                      <a:pt x="1" y="74"/>
                    </a:moveTo>
                    <a:lnTo>
                      <a:pt x="36" y="74"/>
                    </a:lnTo>
                    <a:lnTo>
                      <a:pt x="36" y="0"/>
                    </a:lnTo>
                    <a:lnTo>
                      <a:pt x="0" y="1"/>
                    </a:lnTo>
                    <a:lnTo>
                      <a:pt x="0" y="7"/>
                    </a:lnTo>
                    <a:lnTo>
                      <a:pt x="29" y="7"/>
                    </a:lnTo>
                    <a:lnTo>
                      <a:pt x="29" y="68"/>
                    </a:lnTo>
                    <a:lnTo>
                      <a:pt x="1" y="68"/>
                    </a:lnTo>
                    <a:lnTo>
                      <a:pt x="1" y="7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4" name="Freeform 1130">
                <a:extLst>
                  <a:ext uri="{FF2B5EF4-FFF2-40B4-BE49-F238E27FC236}">
                    <a16:creationId xmlns:a16="http://schemas.microsoft.com/office/drawing/2014/main" id="{ABA06B89-7341-4C42-8119-64470E89B26D}"/>
                  </a:ext>
                </a:extLst>
              </p:cNvPr>
              <p:cNvSpPr>
                <a:spLocks/>
              </p:cNvSpPr>
              <p:nvPr/>
            </p:nvSpPr>
            <p:spPr bwMode="auto">
              <a:xfrm>
                <a:off x="842" y="4686"/>
                <a:ext cx="18" cy="4"/>
              </a:xfrm>
              <a:custGeom>
                <a:avLst/>
                <a:gdLst>
                  <a:gd name="T0" fmla="*/ 0 w 33"/>
                  <a:gd name="T1" fmla="*/ 7 h 7"/>
                  <a:gd name="T2" fmla="*/ 33 w 33"/>
                  <a:gd name="T3" fmla="*/ 7 h 7"/>
                  <a:gd name="T4" fmla="*/ 33 w 33"/>
                  <a:gd name="T5" fmla="*/ 1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5" name="Freeform 1131">
                <a:extLst>
                  <a:ext uri="{FF2B5EF4-FFF2-40B4-BE49-F238E27FC236}">
                    <a16:creationId xmlns:a16="http://schemas.microsoft.com/office/drawing/2014/main" id="{5E76303E-15C7-4EB4-824A-844631D95A4A}"/>
                  </a:ext>
                </a:extLst>
              </p:cNvPr>
              <p:cNvSpPr>
                <a:spLocks/>
              </p:cNvSpPr>
              <p:nvPr/>
            </p:nvSpPr>
            <p:spPr bwMode="auto">
              <a:xfrm>
                <a:off x="820" y="4686"/>
                <a:ext cx="17" cy="4"/>
              </a:xfrm>
              <a:custGeom>
                <a:avLst/>
                <a:gdLst>
                  <a:gd name="T0" fmla="*/ 0 w 31"/>
                  <a:gd name="T1" fmla="*/ 7 h 7"/>
                  <a:gd name="T2" fmla="*/ 31 w 31"/>
                  <a:gd name="T3" fmla="*/ 7 h 7"/>
                  <a:gd name="T4" fmla="*/ 31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7"/>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6" name="Freeform 1132">
                <a:extLst>
                  <a:ext uri="{FF2B5EF4-FFF2-40B4-BE49-F238E27FC236}">
                    <a16:creationId xmlns:a16="http://schemas.microsoft.com/office/drawing/2014/main" id="{B8D97344-D9C1-4FC6-B11F-BE9591DB682C}"/>
                  </a:ext>
                </a:extLst>
              </p:cNvPr>
              <p:cNvSpPr>
                <a:spLocks/>
              </p:cNvSpPr>
              <p:nvPr/>
            </p:nvSpPr>
            <p:spPr bwMode="auto">
              <a:xfrm>
                <a:off x="796" y="4686"/>
                <a:ext cx="19" cy="4"/>
              </a:xfrm>
              <a:custGeom>
                <a:avLst/>
                <a:gdLst>
                  <a:gd name="T0" fmla="*/ 0 w 34"/>
                  <a:gd name="T1" fmla="*/ 6 h 7"/>
                  <a:gd name="T2" fmla="*/ 33 w 34"/>
                  <a:gd name="T3" fmla="*/ 7 h 7"/>
                  <a:gd name="T4" fmla="*/ 34 w 34"/>
                  <a:gd name="T5" fmla="*/ 0 h 7"/>
                  <a:gd name="T6" fmla="*/ 0 w 34"/>
                  <a:gd name="T7" fmla="*/ 0 h 7"/>
                </a:gdLst>
                <a:ahLst/>
                <a:cxnLst>
                  <a:cxn ang="0">
                    <a:pos x="T0" y="T1"/>
                  </a:cxn>
                  <a:cxn ang="0">
                    <a:pos x="T2" y="T3"/>
                  </a:cxn>
                  <a:cxn ang="0">
                    <a:pos x="T4" y="T5"/>
                  </a:cxn>
                  <a:cxn ang="0">
                    <a:pos x="T6" y="T7"/>
                  </a:cxn>
                </a:cxnLst>
                <a:rect l="0" t="0" r="r" b="b"/>
                <a:pathLst>
                  <a:path w="34" h="7">
                    <a:moveTo>
                      <a:pt x="0" y="6"/>
                    </a:moveTo>
                    <a:lnTo>
                      <a:pt x="33" y="7"/>
                    </a:lnTo>
                    <a:lnTo>
                      <a:pt x="3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7" name="Freeform 1133">
                <a:extLst>
                  <a:ext uri="{FF2B5EF4-FFF2-40B4-BE49-F238E27FC236}">
                    <a16:creationId xmlns:a16="http://schemas.microsoft.com/office/drawing/2014/main" id="{23E9DFA0-7671-45F6-88C5-4840D4049516}"/>
                  </a:ext>
                </a:extLst>
              </p:cNvPr>
              <p:cNvSpPr>
                <a:spLocks/>
              </p:cNvSpPr>
              <p:nvPr/>
            </p:nvSpPr>
            <p:spPr bwMode="auto">
              <a:xfrm>
                <a:off x="795" y="4619"/>
                <a:ext cx="19" cy="4"/>
              </a:xfrm>
              <a:custGeom>
                <a:avLst/>
                <a:gdLst>
                  <a:gd name="T0" fmla="*/ 33 w 33"/>
                  <a:gd name="T1" fmla="*/ 0 h 7"/>
                  <a:gd name="T2" fmla="*/ 2 w 33"/>
                  <a:gd name="T3" fmla="*/ 0 h 7"/>
                  <a:gd name="T4" fmla="*/ 0 w 33"/>
                  <a:gd name="T5" fmla="*/ 0 h 7"/>
                  <a:gd name="T6" fmla="*/ 0 w 33"/>
                  <a:gd name="T7" fmla="*/ 7 h 7"/>
                  <a:gd name="T8" fmla="*/ 2 w 33"/>
                  <a:gd name="T9" fmla="*/ 7 h 7"/>
                  <a:gd name="T10" fmla="*/ 2 w 33"/>
                  <a:gd name="T11" fmla="*/ 7 h 7"/>
                  <a:gd name="T12" fmla="*/ 33 w 33"/>
                  <a:gd name="T13" fmla="*/ 7 h 7"/>
                  <a:gd name="T14" fmla="*/ 33 w 3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7">
                    <a:moveTo>
                      <a:pt x="33" y="0"/>
                    </a:moveTo>
                    <a:lnTo>
                      <a:pt x="2" y="0"/>
                    </a:lnTo>
                    <a:lnTo>
                      <a:pt x="0" y="0"/>
                    </a:lnTo>
                    <a:lnTo>
                      <a:pt x="0" y="7"/>
                    </a:lnTo>
                    <a:lnTo>
                      <a:pt x="2" y="7"/>
                    </a:lnTo>
                    <a:lnTo>
                      <a:pt x="2" y="7"/>
                    </a:lnTo>
                    <a:lnTo>
                      <a:pt x="33" y="7"/>
                    </a:lnTo>
                    <a:lnTo>
                      <a:pt x="3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8" name="Freeform 1134">
                <a:extLst>
                  <a:ext uri="{FF2B5EF4-FFF2-40B4-BE49-F238E27FC236}">
                    <a16:creationId xmlns:a16="http://schemas.microsoft.com/office/drawing/2014/main" id="{09EAAA21-88C6-46DC-A69E-142C62B90CD9}"/>
                  </a:ext>
                </a:extLst>
              </p:cNvPr>
              <p:cNvSpPr>
                <a:spLocks/>
              </p:cNvSpPr>
              <p:nvPr/>
            </p:nvSpPr>
            <p:spPr bwMode="auto">
              <a:xfrm>
                <a:off x="819" y="4619"/>
                <a:ext cx="18" cy="4"/>
              </a:xfrm>
              <a:custGeom>
                <a:avLst/>
                <a:gdLst>
                  <a:gd name="T0" fmla="*/ 31 w 31"/>
                  <a:gd name="T1" fmla="*/ 0 h 7"/>
                  <a:gd name="T2" fmla="*/ 0 w 31"/>
                  <a:gd name="T3" fmla="*/ 0 h 7"/>
                  <a:gd name="T4" fmla="*/ 0 w 31"/>
                  <a:gd name="T5" fmla="*/ 7 h 7"/>
                  <a:gd name="T6" fmla="*/ 31 w 31"/>
                  <a:gd name="T7" fmla="*/ 6 h 7"/>
                </a:gdLst>
                <a:ahLst/>
                <a:cxnLst>
                  <a:cxn ang="0">
                    <a:pos x="T0" y="T1"/>
                  </a:cxn>
                  <a:cxn ang="0">
                    <a:pos x="T2" y="T3"/>
                  </a:cxn>
                  <a:cxn ang="0">
                    <a:pos x="T4" y="T5"/>
                  </a:cxn>
                  <a:cxn ang="0">
                    <a:pos x="T6" y="T7"/>
                  </a:cxn>
                </a:cxnLst>
                <a:rect l="0" t="0" r="r" b="b"/>
                <a:pathLst>
                  <a:path w="31" h="7">
                    <a:moveTo>
                      <a:pt x="31" y="0"/>
                    </a:moveTo>
                    <a:lnTo>
                      <a:pt x="0" y="0"/>
                    </a:lnTo>
                    <a:lnTo>
                      <a:pt x="0" y="7"/>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39" name="Freeform 1135">
                <a:extLst>
                  <a:ext uri="{FF2B5EF4-FFF2-40B4-BE49-F238E27FC236}">
                    <a16:creationId xmlns:a16="http://schemas.microsoft.com/office/drawing/2014/main" id="{E099A63B-1F86-48D7-8D2C-8DB8E87906BC}"/>
                  </a:ext>
                </a:extLst>
              </p:cNvPr>
              <p:cNvSpPr>
                <a:spLocks/>
              </p:cNvSpPr>
              <p:nvPr/>
            </p:nvSpPr>
            <p:spPr bwMode="auto">
              <a:xfrm>
                <a:off x="841" y="4619"/>
                <a:ext cx="18" cy="3"/>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0" name="Freeform 1136">
                <a:extLst>
                  <a:ext uri="{FF2B5EF4-FFF2-40B4-BE49-F238E27FC236}">
                    <a16:creationId xmlns:a16="http://schemas.microsoft.com/office/drawing/2014/main" id="{8B708CA2-DF98-43E6-8C91-BC55539E02F4}"/>
                  </a:ext>
                </a:extLst>
              </p:cNvPr>
              <p:cNvSpPr>
                <a:spLocks/>
              </p:cNvSpPr>
              <p:nvPr/>
            </p:nvSpPr>
            <p:spPr bwMode="auto">
              <a:xfrm>
                <a:off x="864" y="4619"/>
                <a:ext cx="20" cy="21"/>
              </a:xfrm>
              <a:custGeom>
                <a:avLst/>
                <a:gdLst>
                  <a:gd name="T0" fmla="*/ 1 w 36"/>
                  <a:gd name="T1" fmla="*/ 38 h 38"/>
                  <a:gd name="T2" fmla="*/ 36 w 36"/>
                  <a:gd name="T3" fmla="*/ 37 h 38"/>
                  <a:gd name="T4" fmla="*/ 36 w 36"/>
                  <a:gd name="T5" fmla="*/ 0 h 38"/>
                  <a:gd name="T6" fmla="*/ 0 w 36"/>
                  <a:gd name="T7" fmla="*/ 0 h 38"/>
                  <a:gd name="T8" fmla="*/ 0 w 36"/>
                  <a:gd name="T9" fmla="*/ 6 h 38"/>
                  <a:gd name="T10" fmla="*/ 29 w 36"/>
                  <a:gd name="T11" fmla="*/ 6 h 38"/>
                  <a:gd name="T12" fmla="*/ 29 w 36"/>
                  <a:gd name="T13" fmla="*/ 31 h 38"/>
                  <a:gd name="T14" fmla="*/ 1 w 36"/>
                  <a:gd name="T15" fmla="*/ 31 h 38"/>
                  <a:gd name="T16" fmla="*/ 1 w 36"/>
                  <a:gd name="T1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8">
                    <a:moveTo>
                      <a:pt x="1" y="38"/>
                    </a:moveTo>
                    <a:lnTo>
                      <a:pt x="36" y="37"/>
                    </a:lnTo>
                    <a:lnTo>
                      <a:pt x="36" y="0"/>
                    </a:lnTo>
                    <a:lnTo>
                      <a:pt x="0" y="0"/>
                    </a:lnTo>
                    <a:lnTo>
                      <a:pt x="0" y="6"/>
                    </a:lnTo>
                    <a:lnTo>
                      <a:pt x="29" y="6"/>
                    </a:lnTo>
                    <a:lnTo>
                      <a:pt x="29" y="31"/>
                    </a:lnTo>
                    <a:lnTo>
                      <a:pt x="1" y="31"/>
                    </a:lnTo>
                    <a:lnTo>
                      <a:pt x="1" y="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1" name="Freeform 1137">
                <a:extLst>
                  <a:ext uri="{FF2B5EF4-FFF2-40B4-BE49-F238E27FC236}">
                    <a16:creationId xmlns:a16="http://schemas.microsoft.com/office/drawing/2014/main" id="{FCA30A6B-92B8-4515-A85C-C0D85C68DC1E}"/>
                  </a:ext>
                </a:extLst>
              </p:cNvPr>
              <p:cNvSpPr>
                <a:spLocks/>
              </p:cNvSpPr>
              <p:nvPr/>
            </p:nvSpPr>
            <p:spPr bwMode="auto">
              <a:xfrm>
                <a:off x="841" y="4636"/>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2" name="Freeform 1138">
                <a:extLst>
                  <a:ext uri="{FF2B5EF4-FFF2-40B4-BE49-F238E27FC236}">
                    <a16:creationId xmlns:a16="http://schemas.microsoft.com/office/drawing/2014/main" id="{A86A7CC0-6BA4-4358-8CF3-3AE313AF8AEF}"/>
                  </a:ext>
                </a:extLst>
              </p:cNvPr>
              <p:cNvSpPr>
                <a:spLocks/>
              </p:cNvSpPr>
              <p:nvPr/>
            </p:nvSpPr>
            <p:spPr bwMode="auto">
              <a:xfrm>
                <a:off x="819" y="4636"/>
                <a:ext cx="18" cy="4"/>
              </a:xfrm>
              <a:custGeom>
                <a:avLst/>
                <a:gdLst>
                  <a:gd name="T0" fmla="*/ 0 w 32"/>
                  <a:gd name="T1" fmla="*/ 7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3" name="Freeform 1139">
                <a:extLst>
                  <a:ext uri="{FF2B5EF4-FFF2-40B4-BE49-F238E27FC236}">
                    <a16:creationId xmlns:a16="http://schemas.microsoft.com/office/drawing/2014/main" id="{B9F53395-4039-47E5-939D-B4DF0B270E70}"/>
                  </a:ext>
                </a:extLst>
              </p:cNvPr>
              <p:cNvSpPr>
                <a:spLocks/>
              </p:cNvSpPr>
              <p:nvPr/>
            </p:nvSpPr>
            <p:spPr bwMode="auto">
              <a:xfrm>
                <a:off x="795" y="4636"/>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4" name="Freeform 1140">
                <a:extLst>
                  <a:ext uri="{FF2B5EF4-FFF2-40B4-BE49-F238E27FC236}">
                    <a16:creationId xmlns:a16="http://schemas.microsoft.com/office/drawing/2014/main" id="{ECB54103-758D-4DAB-AC6A-594238888194}"/>
                  </a:ext>
                </a:extLst>
              </p:cNvPr>
              <p:cNvSpPr>
                <a:spLocks/>
              </p:cNvSpPr>
              <p:nvPr/>
            </p:nvSpPr>
            <p:spPr bwMode="auto">
              <a:xfrm>
                <a:off x="795" y="4570"/>
                <a:ext cx="18" cy="4"/>
              </a:xfrm>
              <a:custGeom>
                <a:avLst/>
                <a:gdLst>
                  <a:gd name="T0" fmla="*/ 32 w 32"/>
                  <a:gd name="T1" fmla="*/ 0 h 7"/>
                  <a:gd name="T2" fmla="*/ 0 w 32"/>
                  <a:gd name="T3" fmla="*/ 1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2" y="0"/>
                    </a:moveTo>
                    <a:lnTo>
                      <a:pt x="0" y="1"/>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5" name="Freeform 1141">
                <a:extLst>
                  <a:ext uri="{FF2B5EF4-FFF2-40B4-BE49-F238E27FC236}">
                    <a16:creationId xmlns:a16="http://schemas.microsoft.com/office/drawing/2014/main" id="{446C7E23-4182-486D-BE96-E15D7DAF8F13}"/>
                  </a:ext>
                </a:extLst>
              </p:cNvPr>
              <p:cNvSpPr>
                <a:spLocks/>
              </p:cNvSpPr>
              <p:nvPr/>
            </p:nvSpPr>
            <p:spPr bwMode="auto">
              <a:xfrm>
                <a:off x="818" y="4570"/>
                <a:ext cx="18" cy="4"/>
              </a:xfrm>
              <a:custGeom>
                <a:avLst/>
                <a:gdLst>
                  <a:gd name="T0" fmla="*/ 32 w 32"/>
                  <a:gd name="T1" fmla="*/ 0 h 7"/>
                  <a:gd name="T2" fmla="*/ 0 w 32"/>
                  <a:gd name="T3" fmla="*/ 0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2" y="0"/>
                    </a:moveTo>
                    <a:lnTo>
                      <a:pt x="0" y="0"/>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6" name="Freeform 1142">
                <a:extLst>
                  <a:ext uri="{FF2B5EF4-FFF2-40B4-BE49-F238E27FC236}">
                    <a16:creationId xmlns:a16="http://schemas.microsoft.com/office/drawing/2014/main" id="{46644869-640B-44D2-8497-4DBF5C5F11A2}"/>
                  </a:ext>
                </a:extLst>
              </p:cNvPr>
              <p:cNvSpPr>
                <a:spLocks/>
              </p:cNvSpPr>
              <p:nvPr/>
            </p:nvSpPr>
            <p:spPr bwMode="auto">
              <a:xfrm>
                <a:off x="840" y="4570"/>
                <a:ext cx="19" cy="4"/>
              </a:xfrm>
              <a:custGeom>
                <a:avLst/>
                <a:gdLst>
                  <a:gd name="T0" fmla="*/ 33 w 33"/>
                  <a:gd name="T1" fmla="*/ 0 h 7"/>
                  <a:gd name="T2" fmla="*/ 0 w 33"/>
                  <a:gd name="T3" fmla="*/ 0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0"/>
                    </a:moveTo>
                    <a:lnTo>
                      <a:pt x="0" y="0"/>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7" name="Freeform 1143">
                <a:extLst>
                  <a:ext uri="{FF2B5EF4-FFF2-40B4-BE49-F238E27FC236}">
                    <a16:creationId xmlns:a16="http://schemas.microsoft.com/office/drawing/2014/main" id="{CE299B9B-CA67-4E09-BED3-B51FDB2E0D13}"/>
                  </a:ext>
                </a:extLst>
              </p:cNvPr>
              <p:cNvSpPr>
                <a:spLocks/>
              </p:cNvSpPr>
              <p:nvPr/>
            </p:nvSpPr>
            <p:spPr bwMode="auto">
              <a:xfrm>
                <a:off x="863" y="4570"/>
                <a:ext cx="21" cy="42"/>
              </a:xfrm>
              <a:custGeom>
                <a:avLst/>
                <a:gdLst>
                  <a:gd name="T0" fmla="*/ 1 w 37"/>
                  <a:gd name="T1" fmla="*/ 74 h 74"/>
                  <a:gd name="T2" fmla="*/ 37 w 37"/>
                  <a:gd name="T3" fmla="*/ 74 h 74"/>
                  <a:gd name="T4" fmla="*/ 35 w 37"/>
                  <a:gd name="T5" fmla="*/ 0 h 74"/>
                  <a:gd name="T6" fmla="*/ 0 w 37"/>
                  <a:gd name="T7" fmla="*/ 0 h 74"/>
                  <a:gd name="T8" fmla="*/ 0 w 37"/>
                  <a:gd name="T9" fmla="*/ 7 h 74"/>
                  <a:gd name="T10" fmla="*/ 29 w 37"/>
                  <a:gd name="T11" fmla="*/ 6 h 74"/>
                  <a:gd name="T12" fmla="*/ 31 w 37"/>
                  <a:gd name="T13" fmla="*/ 68 h 74"/>
                  <a:gd name="T14" fmla="*/ 1 w 37"/>
                  <a:gd name="T15" fmla="*/ 68 h 74"/>
                  <a:gd name="T16" fmla="*/ 1 w 37"/>
                  <a:gd name="T1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74">
                    <a:moveTo>
                      <a:pt x="1" y="74"/>
                    </a:moveTo>
                    <a:lnTo>
                      <a:pt x="37" y="74"/>
                    </a:lnTo>
                    <a:lnTo>
                      <a:pt x="35" y="0"/>
                    </a:lnTo>
                    <a:lnTo>
                      <a:pt x="0" y="0"/>
                    </a:lnTo>
                    <a:lnTo>
                      <a:pt x="0" y="7"/>
                    </a:lnTo>
                    <a:lnTo>
                      <a:pt x="29" y="6"/>
                    </a:lnTo>
                    <a:lnTo>
                      <a:pt x="31" y="68"/>
                    </a:lnTo>
                    <a:lnTo>
                      <a:pt x="1" y="68"/>
                    </a:lnTo>
                    <a:lnTo>
                      <a:pt x="1" y="7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8" name="Freeform 1144">
                <a:extLst>
                  <a:ext uri="{FF2B5EF4-FFF2-40B4-BE49-F238E27FC236}">
                    <a16:creationId xmlns:a16="http://schemas.microsoft.com/office/drawing/2014/main" id="{00461E0A-484E-42B6-8ED7-9D34F1ADB85D}"/>
                  </a:ext>
                </a:extLst>
              </p:cNvPr>
              <p:cNvSpPr>
                <a:spLocks/>
              </p:cNvSpPr>
              <p:nvPr/>
            </p:nvSpPr>
            <p:spPr bwMode="auto">
              <a:xfrm>
                <a:off x="840" y="4608"/>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49" name="Freeform 1145">
                <a:extLst>
                  <a:ext uri="{FF2B5EF4-FFF2-40B4-BE49-F238E27FC236}">
                    <a16:creationId xmlns:a16="http://schemas.microsoft.com/office/drawing/2014/main" id="{1B4CFCBD-383F-4653-944B-28955960F165}"/>
                  </a:ext>
                </a:extLst>
              </p:cNvPr>
              <p:cNvSpPr>
                <a:spLocks/>
              </p:cNvSpPr>
              <p:nvPr/>
            </p:nvSpPr>
            <p:spPr bwMode="auto">
              <a:xfrm>
                <a:off x="818" y="4608"/>
                <a:ext cx="19" cy="4"/>
              </a:xfrm>
              <a:custGeom>
                <a:avLst/>
                <a:gdLst>
                  <a:gd name="T0" fmla="*/ 0 w 32"/>
                  <a:gd name="T1" fmla="*/ 6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0" name="Freeform 1146">
                <a:extLst>
                  <a:ext uri="{FF2B5EF4-FFF2-40B4-BE49-F238E27FC236}">
                    <a16:creationId xmlns:a16="http://schemas.microsoft.com/office/drawing/2014/main" id="{8C155824-241C-4203-8654-572D5C3510C2}"/>
                  </a:ext>
                </a:extLst>
              </p:cNvPr>
              <p:cNvSpPr>
                <a:spLocks/>
              </p:cNvSpPr>
              <p:nvPr/>
            </p:nvSpPr>
            <p:spPr bwMode="auto">
              <a:xfrm>
                <a:off x="795" y="4607"/>
                <a:ext cx="19" cy="4"/>
              </a:xfrm>
              <a:custGeom>
                <a:avLst/>
                <a:gdLst>
                  <a:gd name="T0" fmla="*/ 0 w 34"/>
                  <a:gd name="T1" fmla="*/ 7 h 7"/>
                  <a:gd name="T2" fmla="*/ 34 w 34"/>
                  <a:gd name="T3" fmla="*/ 7 h 7"/>
                  <a:gd name="T4" fmla="*/ 34 w 34"/>
                  <a:gd name="T5" fmla="*/ 1 h 7"/>
                  <a:gd name="T6" fmla="*/ 1 w 34"/>
                  <a:gd name="T7" fmla="*/ 0 h 7"/>
                </a:gdLst>
                <a:ahLst/>
                <a:cxnLst>
                  <a:cxn ang="0">
                    <a:pos x="T0" y="T1"/>
                  </a:cxn>
                  <a:cxn ang="0">
                    <a:pos x="T2" y="T3"/>
                  </a:cxn>
                  <a:cxn ang="0">
                    <a:pos x="T4" y="T5"/>
                  </a:cxn>
                  <a:cxn ang="0">
                    <a:pos x="T6" y="T7"/>
                  </a:cxn>
                </a:cxnLst>
                <a:rect l="0" t="0" r="r" b="b"/>
                <a:pathLst>
                  <a:path w="34" h="7">
                    <a:moveTo>
                      <a:pt x="0" y="7"/>
                    </a:moveTo>
                    <a:lnTo>
                      <a:pt x="34" y="7"/>
                    </a:lnTo>
                    <a:lnTo>
                      <a:pt x="34"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1" name="Freeform 1147">
                <a:extLst>
                  <a:ext uri="{FF2B5EF4-FFF2-40B4-BE49-F238E27FC236}">
                    <a16:creationId xmlns:a16="http://schemas.microsoft.com/office/drawing/2014/main" id="{E0466D77-6419-45D5-9898-F8E47924729A}"/>
                  </a:ext>
                </a:extLst>
              </p:cNvPr>
              <p:cNvSpPr>
                <a:spLocks/>
              </p:cNvSpPr>
              <p:nvPr/>
            </p:nvSpPr>
            <p:spPr bwMode="auto">
              <a:xfrm>
                <a:off x="793" y="4540"/>
                <a:ext cx="20" cy="4"/>
              </a:xfrm>
              <a:custGeom>
                <a:avLst/>
                <a:gdLst>
                  <a:gd name="T0" fmla="*/ 34 w 34"/>
                  <a:gd name="T1" fmla="*/ 1 h 7"/>
                  <a:gd name="T2" fmla="*/ 0 w 34"/>
                  <a:gd name="T3" fmla="*/ 0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1"/>
                    </a:moveTo>
                    <a:lnTo>
                      <a:pt x="0" y="0"/>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2" name="Freeform 1148">
                <a:extLst>
                  <a:ext uri="{FF2B5EF4-FFF2-40B4-BE49-F238E27FC236}">
                    <a16:creationId xmlns:a16="http://schemas.microsoft.com/office/drawing/2014/main" id="{9FD21A1D-61C2-46B0-AA72-2E97041E598E}"/>
                  </a:ext>
                </a:extLst>
              </p:cNvPr>
              <p:cNvSpPr>
                <a:spLocks/>
              </p:cNvSpPr>
              <p:nvPr/>
            </p:nvSpPr>
            <p:spPr bwMode="auto">
              <a:xfrm>
                <a:off x="818" y="4541"/>
                <a:ext cx="17" cy="3"/>
              </a:xfrm>
              <a:custGeom>
                <a:avLst/>
                <a:gdLst>
                  <a:gd name="T0" fmla="*/ 31 w 31"/>
                  <a:gd name="T1" fmla="*/ 0 h 6"/>
                  <a:gd name="T2" fmla="*/ 0 w 31"/>
                  <a:gd name="T3" fmla="*/ 0 h 6"/>
                  <a:gd name="T4" fmla="*/ 0 w 31"/>
                  <a:gd name="T5" fmla="*/ 6 h 6"/>
                  <a:gd name="T6" fmla="*/ 31 w 31"/>
                  <a:gd name="T7" fmla="*/ 6 h 6"/>
                </a:gdLst>
                <a:ahLst/>
                <a:cxnLst>
                  <a:cxn ang="0">
                    <a:pos x="T0" y="T1"/>
                  </a:cxn>
                  <a:cxn ang="0">
                    <a:pos x="T2" y="T3"/>
                  </a:cxn>
                  <a:cxn ang="0">
                    <a:pos x="T4" y="T5"/>
                  </a:cxn>
                  <a:cxn ang="0">
                    <a:pos x="T6" y="T7"/>
                  </a:cxn>
                </a:cxnLst>
                <a:rect l="0" t="0" r="r" b="b"/>
                <a:pathLst>
                  <a:path w="31" h="6">
                    <a:moveTo>
                      <a:pt x="31" y="0"/>
                    </a:moveTo>
                    <a:lnTo>
                      <a:pt x="0" y="0"/>
                    </a:lnTo>
                    <a:lnTo>
                      <a:pt x="0" y="6"/>
                    </a:lnTo>
                    <a:lnTo>
                      <a:pt x="3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3" name="Freeform 1149">
                <a:extLst>
                  <a:ext uri="{FF2B5EF4-FFF2-40B4-BE49-F238E27FC236}">
                    <a16:creationId xmlns:a16="http://schemas.microsoft.com/office/drawing/2014/main" id="{4B620F29-00D3-4351-A241-5A31542ED11B}"/>
                  </a:ext>
                </a:extLst>
              </p:cNvPr>
              <p:cNvSpPr>
                <a:spLocks/>
              </p:cNvSpPr>
              <p:nvPr/>
            </p:nvSpPr>
            <p:spPr bwMode="auto">
              <a:xfrm>
                <a:off x="840" y="4541"/>
                <a:ext cx="18" cy="3"/>
              </a:xfrm>
              <a:custGeom>
                <a:avLst/>
                <a:gdLst>
                  <a:gd name="T0" fmla="*/ 32 w 32"/>
                  <a:gd name="T1" fmla="*/ 0 h 6"/>
                  <a:gd name="T2" fmla="*/ 0 w 32"/>
                  <a:gd name="T3" fmla="*/ 0 h 6"/>
                  <a:gd name="T4" fmla="*/ 0 w 32"/>
                  <a:gd name="T5" fmla="*/ 6 h 6"/>
                  <a:gd name="T6" fmla="*/ 32 w 32"/>
                  <a:gd name="T7" fmla="*/ 6 h 6"/>
                </a:gdLst>
                <a:ahLst/>
                <a:cxnLst>
                  <a:cxn ang="0">
                    <a:pos x="T0" y="T1"/>
                  </a:cxn>
                  <a:cxn ang="0">
                    <a:pos x="T2" y="T3"/>
                  </a:cxn>
                  <a:cxn ang="0">
                    <a:pos x="T4" y="T5"/>
                  </a:cxn>
                  <a:cxn ang="0">
                    <a:pos x="T6" y="T7"/>
                  </a:cxn>
                </a:cxnLst>
                <a:rect l="0" t="0" r="r" b="b"/>
                <a:pathLst>
                  <a:path w="32" h="6">
                    <a:moveTo>
                      <a:pt x="32" y="0"/>
                    </a:moveTo>
                    <a:lnTo>
                      <a:pt x="0" y="0"/>
                    </a:lnTo>
                    <a:lnTo>
                      <a:pt x="0" y="6"/>
                    </a:lnTo>
                    <a:lnTo>
                      <a:pt x="3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4" name="Freeform 1150">
                <a:extLst>
                  <a:ext uri="{FF2B5EF4-FFF2-40B4-BE49-F238E27FC236}">
                    <a16:creationId xmlns:a16="http://schemas.microsoft.com/office/drawing/2014/main" id="{B7F08CBD-85EC-402C-BAF6-6F2EFCFECF79}"/>
                  </a:ext>
                </a:extLst>
              </p:cNvPr>
              <p:cNvSpPr>
                <a:spLocks/>
              </p:cNvSpPr>
              <p:nvPr/>
            </p:nvSpPr>
            <p:spPr bwMode="auto">
              <a:xfrm>
                <a:off x="863" y="4541"/>
                <a:ext cx="20" cy="22"/>
              </a:xfrm>
              <a:custGeom>
                <a:avLst/>
                <a:gdLst>
                  <a:gd name="T0" fmla="*/ 0 w 36"/>
                  <a:gd name="T1" fmla="*/ 39 h 39"/>
                  <a:gd name="T2" fmla="*/ 36 w 36"/>
                  <a:gd name="T3" fmla="*/ 39 h 39"/>
                  <a:gd name="T4" fmla="*/ 35 w 36"/>
                  <a:gd name="T5" fmla="*/ 0 h 39"/>
                  <a:gd name="T6" fmla="*/ 0 w 36"/>
                  <a:gd name="T7" fmla="*/ 0 h 39"/>
                  <a:gd name="T8" fmla="*/ 0 w 36"/>
                  <a:gd name="T9" fmla="*/ 6 h 39"/>
                  <a:gd name="T10" fmla="*/ 29 w 36"/>
                  <a:gd name="T11" fmla="*/ 7 h 39"/>
                  <a:gd name="T12" fmla="*/ 29 w 36"/>
                  <a:gd name="T13" fmla="*/ 33 h 39"/>
                  <a:gd name="T14" fmla="*/ 0 w 36"/>
                  <a:gd name="T15" fmla="*/ 33 h 39"/>
                  <a:gd name="T16" fmla="*/ 0 w 36"/>
                  <a:gd name="T17"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0" y="39"/>
                    </a:moveTo>
                    <a:lnTo>
                      <a:pt x="36" y="39"/>
                    </a:lnTo>
                    <a:lnTo>
                      <a:pt x="35" y="0"/>
                    </a:lnTo>
                    <a:lnTo>
                      <a:pt x="0" y="0"/>
                    </a:lnTo>
                    <a:lnTo>
                      <a:pt x="0" y="6"/>
                    </a:lnTo>
                    <a:lnTo>
                      <a:pt x="29" y="7"/>
                    </a:lnTo>
                    <a:lnTo>
                      <a:pt x="29" y="33"/>
                    </a:lnTo>
                    <a:lnTo>
                      <a:pt x="0" y="33"/>
                    </a:lnTo>
                    <a:lnTo>
                      <a:pt x="0" y="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5" name="Freeform 1151">
                <a:extLst>
                  <a:ext uri="{FF2B5EF4-FFF2-40B4-BE49-F238E27FC236}">
                    <a16:creationId xmlns:a16="http://schemas.microsoft.com/office/drawing/2014/main" id="{87DA6129-D758-40C9-825F-3BE5E8359193}"/>
                  </a:ext>
                </a:extLst>
              </p:cNvPr>
              <p:cNvSpPr>
                <a:spLocks/>
              </p:cNvSpPr>
              <p:nvPr/>
            </p:nvSpPr>
            <p:spPr bwMode="auto">
              <a:xfrm>
                <a:off x="840" y="4560"/>
                <a:ext cx="18" cy="3"/>
              </a:xfrm>
              <a:custGeom>
                <a:avLst/>
                <a:gdLst>
                  <a:gd name="T0" fmla="*/ 0 w 32"/>
                  <a:gd name="T1" fmla="*/ 6 h 6"/>
                  <a:gd name="T2" fmla="*/ 32 w 32"/>
                  <a:gd name="T3" fmla="*/ 6 h 6"/>
                  <a:gd name="T4" fmla="*/ 32 w 32"/>
                  <a:gd name="T5" fmla="*/ 0 h 6"/>
                  <a:gd name="T6" fmla="*/ 0 w 32"/>
                  <a:gd name="T7" fmla="*/ 0 h 6"/>
                </a:gdLst>
                <a:ahLst/>
                <a:cxnLst>
                  <a:cxn ang="0">
                    <a:pos x="T0" y="T1"/>
                  </a:cxn>
                  <a:cxn ang="0">
                    <a:pos x="T2" y="T3"/>
                  </a:cxn>
                  <a:cxn ang="0">
                    <a:pos x="T4" y="T5"/>
                  </a:cxn>
                  <a:cxn ang="0">
                    <a:pos x="T6" y="T7"/>
                  </a:cxn>
                </a:cxnLst>
                <a:rect l="0" t="0" r="r" b="b"/>
                <a:pathLst>
                  <a:path w="32" h="6">
                    <a:moveTo>
                      <a:pt x="0" y="6"/>
                    </a:moveTo>
                    <a:lnTo>
                      <a:pt x="32" y="6"/>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6" name="Freeform 1152">
                <a:extLst>
                  <a:ext uri="{FF2B5EF4-FFF2-40B4-BE49-F238E27FC236}">
                    <a16:creationId xmlns:a16="http://schemas.microsoft.com/office/drawing/2014/main" id="{E11A0C9B-4231-4ACD-AFFA-F42D294994CA}"/>
                  </a:ext>
                </a:extLst>
              </p:cNvPr>
              <p:cNvSpPr>
                <a:spLocks/>
              </p:cNvSpPr>
              <p:nvPr/>
            </p:nvSpPr>
            <p:spPr bwMode="auto">
              <a:xfrm>
                <a:off x="818" y="4560"/>
                <a:ext cx="17" cy="3"/>
              </a:xfrm>
              <a:custGeom>
                <a:avLst/>
                <a:gdLst>
                  <a:gd name="T0" fmla="*/ 0 w 31"/>
                  <a:gd name="T1" fmla="*/ 6 h 6"/>
                  <a:gd name="T2" fmla="*/ 31 w 31"/>
                  <a:gd name="T3" fmla="*/ 6 h 6"/>
                  <a:gd name="T4" fmla="*/ 31 w 31"/>
                  <a:gd name="T5" fmla="*/ 0 h 6"/>
                  <a:gd name="T6" fmla="*/ 0 w 31"/>
                  <a:gd name="T7" fmla="*/ 0 h 6"/>
                </a:gdLst>
                <a:ahLst/>
                <a:cxnLst>
                  <a:cxn ang="0">
                    <a:pos x="T0" y="T1"/>
                  </a:cxn>
                  <a:cxn ang="0">
                    <a:pos x="T2" y="T3"/>
                  </a:cxn>
                  <a:cxn ang="0">
                    <a:pos x="T4" y="T5"/>
                  </a:cxn>
                  <a:cxn ang="0">
                    <a:pos x="T6" y="T7"/>
                  </a:cxn>
                </a:cxnLst>
                <a:rect l="0" t="0" r="r" b="b"/>
                <a:pathLst>
                  <a:path w="31" h="6">
                    <a:moveTo>
                      <a:pt x="0" y="6"/>
                    </a:moveTo>
                    <a:lnTo>
                      <a:pt x="31" y="6"/>
                    </a:lnTo>
                    <a:lnTo>
                      <a:pt x="3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7" name="Freeform 1153">
                <a:extLst>
                  <a:ext uri="{FF2B5EF4-FFF2-40B4-BE49-F238E27FC236}">
                    <a16:creationId xmlns:a16="http://schemas.microsoft.com/office/drawing/2014/main" id="{35BC12D5-34CA-4968-A580-BB3279536C6E}"/>
                  </a:ext>
                </a:extLst>
              </p:cNvPr>
              <p:cNvSpPr>
                <a:spLocks/>
              </p:cNvSpPr>
              <p:nvPr/>
            </p:nvSpPr>
            <p:spPr bwMode="auto">
              <a:xfrm>
                <a:off x="795" y="4560"/>
                <a:ext cx="18" cy="4"/>
              </a:xfrm>
              <a:custGeom>
                <a:avLst/>
                <a:gdLst>
                  <a:gd name="T0" fmla="*/ 0 w 32"/>
                  <a:gd name="T1" fmla="*/ 7 h 7"/>
                  <a:gd name="T2" fmla="*/ 32 w 32"/>
                  <a:gd name="T3" fmla="*/ 6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7"/>
                    </a:moveTo>
                    <a:lnTo>
                      <a:pt x="32" y="6"/>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8" name="Freeform 1154">
                <a:extLst>
                  <a:ext uri="{FF2B5EF4-FFF2-40B4-BE49-F238E27FC236}">
                    <a16:creationId xmlns:a16="http://schemas.microsoft.com/office/drawing/2014/main" id="{0D520A7A-200C-42C0-B3C5-828A567C5ABA}"/>
                  </a:ext>
                </a:extLst>
              </p:cNvPr>
              <p:cNvSpPr>
                <a:spLocks/>
              </p:cNvSpPr>
              <p:nvPr/>
            </p:nvSpPr>
            <p:spPr bwMode="auto">
              <a:xfrm>
                <a:off x="793" y="4495"/>
                <a:ext cx="19" cy="4"/>
              </a:xfrm>
              <a:custGeom>
                <a:avLst/>
                <a:gdLst>
                  <a:gd name="T0" fmla="*/ 34 w 34"/>
                  <a:gd name="T1" fmla="*/ 0 h 7"/>
                  <a:gd name="T2" fmla="*/ 0 w 34"/>
                  <a:gd name="T3" fmla="*/ 0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0"/>
                    </a:moveTo>
                    <a:lnTo>
                      <a:pt x="0" y="0"/>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59" name="Freeform 1155">
                <a:extLst>
                  <a:ext uri="{FF2B5EF4-FFF2-40B4-BE49-F238E27FC236}">
                    <a16:creationId xmlns:a16="http://schemas.microsoft.com/office/drawing/2014/main" id="{A1954ADA-581B-4E85-858B-66673C49F413}"/>
                  </a:ext>
                </a:extLst>
              </p:cNvPr>
              <p:cNvSpPr>
                <a:spLocks/>
              </p:cNvSpPr>
              <p:nvPr/>
            </p:nvSpPr>
            <p:spPr bwMode="auto">
              <a:xfrm>
                <a:off x="817" y="4495"/>
                <a:ext cx="18" cy="4"/>
              </a:xfrm>
              <a:custGeom>
                <a:avLst/>
                <a:gdLst>
                  <a:gd name="T0" fmla="*/ 32 w 32"/>
                  <a:gd name="T1" fmla="*/ 1 h 7"/>
                  <a:gd name="T2" fmla="*/ 0 w 32"/>
                  <a:gd name="T3" fmla="*/ 0 h 7"/>
                  <a:gd name="T4" fmla="*/ 0 w 32"/>
                  <a:gd name="T5" fmla="*/ 7 h 7"/>
                  <a:gd name="T6" fmla="*/ 32 w 32"/>
                  <a:gd name="T7" fmla="*/ 7 h 7"/>
                </a:gdLst>
                <a:ahLst/>
                <a:cxnLst>
                  <a:cxn ang="0">
                    <a:pos x="T0" y="T1"/>
                  </a:cxn>
                  <a:cxn ang="0">
                    <a:pos x="T2" y="T3"/>
                  </a:cxn>
                  <a:cxn ang="0">
                    <a:pos x="T4" y="T5"/>
                  </a:cxn>
                  <a:cxn ang="0">
                    <a:pos x="T6" y="T7"/>
                  </a:cxn>
                </a:cxnLst>
                <a:rect l="0" t="0" r="r" b="b"/>
                <a:pathLst>
                  <a:path w="32" h="7">
                    <a:moveTo>
                      <a:pt x="32" y="1"/>
                    </a:moveTo>
                    <a:lnTo>
                      <a:pt x="0" y="0"/>
                    </a:lnTo>
                    <a:lnTo>
                      <a:pt x="0" y="7"/>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0" name="Freeform 1156">
                <a:extLst>
                  <a:ext uri="{FF2B5EF4-FFF2-40B4-BE49-F238E27FC236}">
                    <a16:creationId xmlns:a16="http://schemas.microsoft.com/office/drawing/2014/main" id="{04BD6E69-D04C-4A5A-9279-3370ABD58582}"/>
                  </a:ext>
                </a:extLst>
              </p:cNvPr>
              <p:cNvSpPr>
                <a:spLocks/>
              </p:cNvSpPr>
              <p:nvPr/>
            </p:nvSpPr>
            <p:spPr bwMode="auto">
              <a:xfrm>
                <a:off x="839" y="4496"/>
                <a:ext cx="18" cy="4"/>
              </a:xfrm>
              <a:custGeom>
                <a:avLst/>
                <a:gdLst>
                  <a:gd name="T0" fmla="*/ 33 w 33"/>
                  <a:gd name="T1" fmla="*/ 0 h 7"/>
                  <a:gd name="T2" fmla="*/ 1 w 33"/>
                  <a:gd name="T3" fmla="*/ 0 h 7"/>
                  <a:gd name="T4" fmla="*/ 0 w 33"/>
                  <a:gd name="T5" fmla="*/ 6 h 7"/>
                  <a:gd name="T6" fmla="*/ 33 w 33"/>
                  <a:gd name="T7" fmla="*/ 7 h 7"/>
                </a:gdLst>
                <a:ahLst/>
                <a:cxnLst>
                  <a:cxn ang="0">
                    <a:pos x="T0" y="T1"/>
                  </a:cxn>
                  <a:cxn ang="0">
                    <a:pos x="T2" y="T3"/>
                  </a:cxn>
                  <a:cxn ang="0">
                    <a:pos x="T4" y="T5"/>
                  </a:cxn>
                  <a:cxn ang="0">
                    <a:pos x="T6" y="T7"/>
                  </a:cxn>
                </a:cxnLst>
                <a:rect l="0" t="0" r="r" b="b"/>
                <a:pathLst>
                  <a:path w="33" h="7">
                    <a:moveTo>
                      <a:pt x="33" y="0"/>
                    </a:moveTo>
                    <a:lnTo>
                      <a:pt x="1" y="0"/>
                    </a:lnTo>
                    <a:lnTo>
                      <a:pt x="0" y="6"/>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1" name="Freeform 1157">
                <a:extLst>
                  <a:ext uri="{FF2B5EF4-FFF2-40B4-BE49-F238E27FC236}">
                    <a16:creationId xmlns:a16="http://schemas.microsoft.com/office/drawing/2014/main" id="{2991D5D7-D5E4-4EA6-989B-A8E31B729754}"/>
                  </a:ext>
                </a:extLst>
              </p:cNvPr>
              <p:cNvSpPr>
                <a:spLocks/>
              </p:cNvSpPr>
              <p:nvPr/>
            </p:nvSpPr>
            <p:spPr bwMode="auto">
              <a:xfrm>
                <a:off x="862" y="4496"/>
                <a:ext cx="20" cy="40"/>
              </a:xfrm>
              <a:custGeom>
                <a:avLst/>
                <a:gdLst>
                  <a:gd name="T0" fmla="*/ 1 w 36"/>
                  <a:gd name="T1" fmla="*/ 71 h 71"/>
                  <a:gd name="T2" fmla="*/ 36 w 36"/>
                  <a:gd name="T3" fmla="*/ 71 h 71"/>
                  <a:gd name="T4" fmla="*/ 35 w 36"/>
                  <a:gd name="T5" fmla="*/ 0 h 71"/>
                  <a:gd name="T6" fmla="*/ 0 w 36"/>
                  <a:gd name="T7" fmla="*/ 0 h 71"/>
                  <a:gd name="T8" fmla="*/ 0 w 36"/>
                  <a:gd name="T9" fmla="*/ 7 h 71"/>
                  <a:gd name="T10" fmla="*/ 28 w 36"/>
                  <a:gd name="T11" fmla="*/ 7 h 71"/>
                  <a:gd name="T12" fmla="*/ 29 w 36"/>
                  <a:gd name="T13" fmla="*/ 65 h 71"/>
                  <a:gd name="T14" fmla="*/ 1 w 36"/>
                  <a:gd name="T15" fmla="*/ 64 h 71"/>
                  <a:gd name="T16" fmla="*/ 1 w 36"/>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71">
                    <a:moveTo>
                      <a:pt x="1" y="71"/>
                    </a:moveTo>
                    <a:lnTo>
                      <a:pt x="36" y="71"/>
                    </a:lnTo>
                    <a:lnTo>
                      <a:pt x="35" y="0"/>
                    </a:lnTo>
                    <a:lnTo>
                      <a:pt x="0" y="0"/>
                    </a:lnTo>
                    <a:lnTo>
                      <a:pt x="0" y="7"/>
                    </a:lnTo>
                    <a:lnTo>
                      <a:pt x="28" y="7"/>
                    </a:lnTo>
                    <a:lnTo>
                      <a:pt x="29" y="65"/>
                    </a:lnTo>
                    <a:lnTo>
                      <a:pt x="1" y="64"/>
                    </a:lnTo>
                    <a:lnTo>
                      <a:pt x="1" y="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2" name="Freeform 1158">
                <a:extLst>
                  <a:ext uri="{FF2B5EF4-FFF2-40B4-BE49-F238E27FC236}">
                    <a16:creationId xmlns:a16="http://schemas.microsoft.com/office/drawing/2014/main" id="{BE43567C-D159-4F08-B2E3-DFC648C5C8B1}"/>
                  </a:ext>
                </a:extLst>
              </p:cNvPr>
              <p:cNvSpPr>
                <a:spLocks/>
              </p:cNvSpPr>
              <p:nvPr/>
            </p:nvSpPr>
            <p:spPr bwMode="auto">
              <a:xfrm>
                <a:off x="839" y="4532"/>
                <a:ext cx="19" cy="4"/>
              </a:xfrm>
              <a:custGeom>
                <a:avLst/>
                <a:gdLst>
                  <a:gd name="T0" fmla="*/ 0 w 33"/>
                  <a:gd name="T1" fmla="*/ 7 h 7"/>
                  <a:gd name="T2" fmla="*/ 33 w 33"/>
                  <a:gd name="T3" fmla="*/ 7 h 7"/>
                  <a:gd name="T4" fmla="*/ 33 w 33"/>
                  <a:gd name="T5" fmla="*/ 0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3" name="Freeform 1159">
                <a:extLst>
                  <a:ext uri="{FF2B5EF4-FFF2-40B4-BE49-F238E27FC236}">
                    <a16:creationId xmlns:a16="http://schemas.microsoft.com/office/drawing/2014/main" id="{33601F60-596C-46C6-AC57-01BEFDA0BC14}"/>
                  </a:ext>
                </a:extLst>
              </p:cNvPr>
              <p:cNvSpPr>
                <a:spLocks/>
              </p:cNvSpPr>
              <p:nvPr/>
            </p:nvSpPr>
            <p:spPr bwMode="auto">
              <a:xfrm>
                <a:off x="817" y="4532"/>
                <a:ext cx="18" cy="4"/>
              </a:xfrm>
              <a:custGeom>
                <a:avLst/>
                <a:gdLst>
                  <a:gd name="T0" fmla="*/ 0 w 32"/>
                  <a:gd name="T1" fmla="*/ 6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4" name="Freeform 1160">
                <a:extLst>
                  <a:ext uri="{FF2B5EF4-FFF2-40B4-BE49-F238E27FC236}">
                    <a16:creationId xmlns:a16="http://schemas.microsoft.com/office/drawing/2014/main" id="{42C88531-4DAC-4E98-BBA1-E259FF2AA858}"/>
                  </a:ext>
                </a:extLst>
              </p:cNvPr>
              <p:cNvSpPr>
                <a:spLocks/>
              </p:cNvSpPr>
              <p:nvPr/>
            </p:nvSpPr>
            <p:spPr bwMode="auto">
              <a:xfrm>
                <a:off x="794" y="4531"/>
                <a:ext cx="19" cy="4"/>
              </a:xfrm>
              <a:custGeom>
                <a:avLst/>
                <a:gdLst>
                  <a:gd name="T0" fmla="*/ 0 w 33"/>
                  <a:gd name="T1" fmla="*/ 7 h 7"/>
                  <a:gd name="T2" fmla="*/ 33 w 33"/>
                  <a:gd name="T3" fmla="*/ 7 h 7"/>
                  <a:gd name="T4" fmla="*/ 33 w 33"/>
                  <a:gd name="T5" fmla="*/ 1 h 7"/>
                  <a:gd name="T6" fmla="*/ 0 w 33"/>
                  <a:gd name="T7" fmla="*/ 0 h 7"/>
                </a:gdLst>
                <a:ahLst/>
                <a:cxnLst>
                  <a:cxn ang="0">
                    <a:pos x="T0" y="T1"/>
                  </a:cxn>
                  <a:cxn ang="0">
                    <a:pos x="T2" y="T3"/>
                  </a:cxn>
                  <a:cxn ang="0">
                    <a:pos x="T4" y="T5"/>
                  </a:cxn>
                  <a:cxn ang="0">
                    <a:pos x="T6" y="T7"/>
                  </a:cxn>
                </a:cxnLst>
                <a:rect l="0" t="0" r="r" b="b"/>
                <a:pathLst>
                  <a:path w="33" h="7">
                    <a:moveTo>
                      <a:pt x="0" y="7"/>
                    </a:moveTo>
                    <a:lnTo>
                      <a:pt x="33" y="7"/>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5" name="Freeform 1161">
                <a:extLst>
                  <a:ext uri="{FF2B5EF4-FFF2-40B4-BE49-F238E27FC236}">
                    <a16:creationId xmlns:a16="http://schemas.microsoft.com/office/drawing/2014/main" id="{2F7F8CDB-7869-4C84-AFA0-CA7CA61B5F76}"/>
                  </a:ext>
                </a:extLst>
              </p:cNvPr>
              <p:cNvSpPr>
                <a:spLocks/>
              </p:cNvSpPr>
              <p:nvPr/>
            </p:nvSpPr>
            <p:spPr bwMode="auto">
              <a:xfrm>
                <a:off x="793" y="4469"/>
                <a:ext cx="19" cy="4"/>
              </a:xfrm>
              <a:custGeom>
                <a:avLst/>
                <a:gdLst>
                  <a:gd name="T0" fmla="*/ 34 w 34"/>
                  <a:gd name="T1" fmla="*/ 1 h 7"/>
                  <a:gd name="T2" fmla="*/ 0 w 34"/>
                  <a:gd name="T3" fmla="*/ 0 h 7"/>
                  <a:gd name="T4" fmla="*/ 0 w 34"/>
                  <a:gd name="T5" fmla="*/ 7 h 7"/>
                  <a:gd name="T6" fmla="*/ 34 w 34"/>
                  <a:gd name="T7" fmla="*/ 7 h 7"/>
                </a:gdLst>
                <a:ahLst/>
                <a:cxnLst>
                  <a:cxn ang="0">
                    <a:pos x="T0" y="T1"/>
                  </a:cxn>
                  <a:cxn ang="0">
                    <a:pos x="T2" y="T3"/>
                  </a:cxn>
                  <a:cxn ang="0">
                    <a:pos x="T4" y="T5"/>
                  </a:cxn>
                  <a:cxn ang="0">
                    <a:pos x="T6" y="T7"/>
                  </a:cxn>
                </a:cxnLst>
                <a:rect l="0" t="0" r="r" b="b"/>
                <a:pathLst>
                  <a:path w="34" h="7">
                    <a:moveTo>
                      <a:pt x="34" y="1"/>
                    </a:moveTo>
                    <a:lnTo>
                      <a:pt x="0" y="0"/>
                    </a:lnTo>
                    <a:lnTo>
                      <a:pt x="0" y="7"/>
                    </a:lnTo>
                    <a:lnTo>
                      <a:pt x="3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6" name="Freeform 1162">
                <a:extLst>
                  <a:ext uri="{FF2B5EF4-FFF2-40B4-BE49-F238E27FC236}">
                    <a16:creationId xmlns:a16="http://schemas.microsoft.com/office/drawing/2014/main" id="{EA4CE2FF-A7D2-4095-880D-9AF07B203863}"/>
                  </a:ext>
                </a:extLst>
              </p:cNvPr>
              <p:cNvSpPr>
                <a:spLocks/>
              </p:cNvSpPr>
              <p:nvPr/>
            </p:nvSpPr>
            <p:spPr bwMode="auto">
              <a:xfrm>
                <a:off x="816" y="4469"/>
                <a:ext cx="18" cy="4"/>
              </a:xfrm>
              <a:custGeom>
                <a:avLst/>
                <a:gdLst>
                  <a:gd name="T0" fmla="*/ 32 w 32"/>
                  <a:gd name="T1" fmla="*/ 0 h 7"/>
                  <a:gd name="T2" fmla="*/ 1 w 32"/>
                  <a:gd name="T3" fmla="*/ 0 h 7"/>
                  <a:gd name="T4" fmla="*/ 0 w 32"/>
                  <a:gd name="T5" fmla="*/ 6 h 7"/>
                  <a:gd name="T6" fmla="*/ 32 w 32"/>
                  <a:gd name="T7" fmla="*/ 7 h 7"/>
                </a:gdLst>
                <a:ahLst/>
                <a:cxnLst>
                  <a:cxn ang="0">
                    <a:pos x="T0" y="T1"/>
                  </a:cxn>
                  <a:cxn ang="0">
                    <a:pos x="T2" y="T3"/>
                  </a:cxn>
                  <a:cxn ang="0">
                    <a:pos x="T4" y="T5"/>
                  </a:cxn>
                  <a:cxn ang="0">
                    <a:pos x="T6" y="T7"/>
                  </a:cxn>
                </a:cxnLst>
                <a:rect l="0" t="0" r="r" b="b"/>
                <a:pathLst>
                  <a:path w="32" h="7">
                    <a:moveTo>
                      <a:pt x="32" y="0"/>
                    </a:moveTo>
                    <a:lnTo>
                      <a:pt x="1" y="0"/>
                    </a:lnTo>
                    <a:lnTo>
                      <a:pt x="0" y="6"/>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7" name="Freeform 1163">
                <a:extLst>
                  <a:ext uri="{FF2B5EF4-FFF2-40B4-BE49-F238E27FC236}">
                    <a16:creationId xmlns:a16="http://schemas.microsoft.com/office/drawing/2014/main" id="{99394802-0040-49F6-A800-D09B769DCD87}"/>
                  </a:ext>
                </a:extLst>
              </p:cNvPr>
              <p:cNvSpPr>
                <a:spLocks/>
              </p:cNvSpPr>
              <p:nvPr/>
            </p:nvSpPr>
            <p:spPr bwMode="auto">
              <a:xfrm>
                <a:off x="839" y="4470"/>
                <a:ext cx="18" cy="4"/>
              </a:xfrm>
              <a:custGeom>
                <a:avLst/>
                <a:gdLst>
                  <a:gd name="T0" fmla="*/ 33 w 33"/>
                  <a:gd name="T1" fmla="*/ 0 h 7"/>
                  <a:gd name="T2" fmla="*/ 0 w 33"/>
                  <a:gd name="T3" fmla="*/ 0 h 7"/>
                  <a:gd name="T4" fmla="*/ 0 w 33"/>
                  <a:gd name="T5" fmla="*/ 6 h 7"/>
                  <a:gd name="T6" fmla="*/ 33 w 33"/>
                  <a:gd name="T7" fmla="*/ 7 h 7"/>
                </a:gdLst>
                <a:ahLst/>
                <a:cxnLst>
                  <a:cxn ang="0">
                    <a:pos x="T0" y="T1"/>
                  </a:cxn>
                  <a:cxn ang="0">
                    <a:pos x="T2" y="T3"/>
                  </a:cxn>
                  <a:cxn ang="0">
                    <a:pos x="T4" y="T5"/>
                  </a:cxn>
                  <a:cxn ang="0">
                    <a:pos x="T6" y="T7"/>
                  </a:cxn>
                </a:cxnLst>
                <a:rect l="0" t="0" r="r" b="b"/>
                <a:pathLst>
                  <a:path w="33" h="7">
                    <a:moveTo>
                      <a:pt x="33" y="0"/>
                    </a:moveTo>
                    <a:lnTo>
                      <a:pt x="0" y="0"/>
                    </a:lnTo>
                    <a:lnTo>
                      <a:pt x="0" y="6"/>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8" name="Freeform 1164">
                <a:extLst>
                  <a:ext uri="{FF2B5EF4-FFF2-40B4-BE49-F238E27FC236}">
                    <a16:creationId xmlns:a16="http://schemas.microsoft.com/office/drawing/2014/main" id="{96A6DC26-E65B-4C50-872B-9232E70B6C1B}"/>
                  </a:ext>
                </a:extLst>
              </p:cNvPr>
              <p:cNvSpPr>
                <a:spLocks/>
              </p:cNvSpPr>
              <p:nvPr/>
            </p:nvSpPr>
            <p:spPr bwMode="auto">
              <a:xfrm>
                <a:off x="861" y="4470"/>
                <a:ext cx="20" cy="20"/>
              </a:xfrm>
              <a:custGeom>
                <a:avLst/>
                <a:gdLst>
                  <a:gd name="T0" fmla="*/ 1 w 35"/>
                  <a:gd name="T1" fmla="*/ 34 h 35"/>
                  <a:gd name="T2" fmla="*/ 35 w 35"/>
                  <a:gd name="T3" fmla="*/ 35 h 35"/>
                  <a:gd name="T4" fmla="*/ 34 w 35"/>
                  <a:gd name="T5" fmla="*/ 1 h 35"/>
                  <a:gd name="T6" fmla="*/ 0 w 35"/>
                  <a:gd name="T7" fmla="*/ 0 h 35"/>
                  <a:gd name="T8" fmla="*/ 0 w 35"/>
                  <a:gd name="T9" fmla="*/ 7 h 35"/>
                  <a:gd name="T10" fmla="*/ 27 w 35"/>
                  <a:gd name="T11" fmla="*/ 7 h 35"/>
                  <a:gd name="T12" fmla="*/ 28 w 35"/>
                  <a:gd name="T13" fmla="*/ 28 h 35"/>
                  <a:gd name="T14" fmla="*/ 1 w 35"/>
                  <a:gd name="T15" fmla="*/ 28 h 35"/>
                  <a:gd name="T16" fmla="*/ 1 w 35"/>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5">
                    <a:moveTo>
                      <a:pt x="1" y="34"/>
                    </a:moveTo>
                    <a:lnTo>
                      <a:pt x="35" y="35"/>
                    </a:lnTo>
                    <a:lnTo>
                      <a:pt x="34" y="1"/>
                    </a:lnTo>
                    <a:lnTo>
                      <a:pt x="0" y="0"/>
                    </a:lnTo>
                    <a:lnTo>
                      <a:pt x="0" y="7"/>
                    </a:lnTo>
                    <a:lnTo>
                      <a:pt x="27" y="7"/>
                    </a:lnTo>
                    <a:lnTo>
                      <a:pt x="28" y="28"/>
                    </a:lnTo>
                    <a:lnTo>
                      <a:pt x="1" y="28"/>
                    </a:lnTo>
                    <a:lnTo>
                      <a:pt x="1"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69" name="Freeform 1165">
                <a:extLst>
                  <a:ext uri="{FF2B5EF4-FFF2-40B4-BE49-F238E27FC236}">
                    <a16:creationId xmlns:a16="http://schemas.microsoft.com/office/drawing/2014/main" id="{D989A695-3541-4342-B650-FE8D4791CDCC}"/>
                  </a:ext>
                </a:extLst>
              </p:cNvPr>
              <p:cNvSpPr>
                <a:spLocks/>
              </p:cNvSpPr>
              <p:nvPr/>
            </p:nvSpPr>
            <p:spPr bwMode="auto">
              <a:xfrm>
                <a:off x="839" y="4485"/>
                <a:ext cx="18" cy="4"/>
              </a:xfrm>
              <a:custGeom>
                <a:avLst/>
                <a:gdLst>
                  <a:gd name="T0" fmla="*/ 0 w 32"/>
                  <a:gd name="T1" fmla="*/ 6 h 7"/>
                  <a:gd name="T2" fmla="*/ 32 w 32"/>
                  <a:gd name="T3" fmla="*/ 7 h 7"/>
                  <a:gd name="T4" fmla="*/ 32 w 32"/>
                  <a:gd name="T5" fmla="*/ 0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0" name="Freeform 1166">
                <a:extLst>
                  <a:ext uri="{FF2B5EF4-FFF2-40B4-BE49-F238E27FC236}">
                    <a16:creationId xmlns:a16="http://schemas.microsoft.com/office/drawing/2014/main" id="{EF10988C-3713-4E5C-9A49-148E46A52124}"/>
                  </a:ext>
                </a:extLst>
              </p:cNvPr>
              <p:cNvSpPr>
                <a:spLocks/>
              </p:cNvSpPr>
              <p:nvPr/>
            </p:nvSpPr>
            <p:spPr bwMode="auto">
              <a:xfrm>
                <a:off x="817" y="4485"/>
                <a:ext cx="18" cy="4"/>
              </a:xfrm>
              <a:custGeom>
                <a:avLst/>
                <a:gdLst>
                  <a:gd name="T0" fmla="*/ 0 w 32"/>
                  <a:gd name="T1" fmla="*/ 6 h 7"/>
                  <a:gd name="T2" fmla="*/ 32 w 32"/>
                  <a:gd name="T3" fmla="*/ 7 h 7"/>
                  <a:gd name="T4" fmla="*/ 32 w 32"/>
                  <a:gd name="T5" fmla="*/ 1 h 7"/>
                  <a:gd name="T6" fmla="*/ 0 w 32"/>
                  <a:gd name="T7" fmla="*/ 0 h 7"/>
                </a:gdLst>
                <a:ahLst/>
                <a:cxnLst>
                  <a:cxn ang="0">
                    <a:pos x="T0" y="T1"/>
                  </a:cxn>
                  <a:cxn ang="0">
                    <a:pos x="T2" y="T3"/>
                  </a:cxn>
                  <a:cxn ang="0">
                    <a:pos x="T4" y="T5"/>
                  </a:cxn>
                  <a:cxn ang="0">
                    <a:pos x="T6" y="T7"/>
                  </a:cxn>
                </a:cxnLst>
                <a:rect l="0" t="0" r="r" b="b"/>
                <a:pathLst>
                  <a:path w="32" h="7">
                    <a:moveTo>
                      <a:pt x="0" y="6"/>
                    </a:moveTo>
                    <a:lnTo>
                      <a:pt x="32" y="7"/>
                    </a:lnTo>
                    <a:lnTo>
                      <a:pt x="32"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1" name="Freeform 1167">
                <a:extLst>
                  <a:ext uri="{FF2B5EF4-FFF2-40B4-BE49-F238E27FC236}">
                    <a16:creationId xmlns:a16="http://schemas.microsoft.com/office/drawing/2014/main" id="{5ABCBA49-4FAC-46A5-8760-1C8290E165DF}"/>
                  </a:ext>
                </a:extLst>
              </p:cNvPr>
              <p:cNvSpPr>
                <a:spLocks/>
              </p:cNvSpPr>
              <p:nvPr/>
            </p:nvSpPr>
            <p:spPr bwMode="auto">
              <a:xfrm>
                <a:off x="792" y="4484"/>
                <a:ext cx="20" cy="4"/>
              </a:xfrm>
              <a:custGeom>
                <a:avLst/>
                <a:gdLst>
                  <a:gd name="T0" fmla="*/ 0 w 35"/>
                  <a:gd name="T1" fmla="*/ 6 h 7"/>
                  <a:gd name="T2" fmla="*/ 35 w 35"/>
                  <a:gd name="T3" fmla="*/ 7 h 7"/>
                  <a:gd name="T4" fmla="*/ 35 w 35"/>
                  <a:gd name="T5" fmla="*/ 1 h 7"/>
                  <a:gd name="T6" fmla="*/ 1 w 35"/>
                  <a:gd name="T7" fmla="*/ 0 h 7"/>
                </a:gdLst>
                <a:ahLst/>
                <a:cxnLst>
                  <a:cxn ang="0">
                    <a:pos x="T0" y="T1"/>
                  </a:cxn>
                  <a:cxn ang="0">
                    <a:pos x="T2" y="T3"/>
                  </a:cxn>
                  <a:cxn ang="0">
                    <a:pos x="T4" y="T5"/>
                  </a:cxn>
                  <a:cxn ang="0">
                    <a:pos x="T6" y="T7"/>
                  </a:cxn>
                </a:cxnLst>
                <a:rect l="0" t="0" r="r" b="b"/>
                <a:pathLst>
                  <a:path w="35" h="7">
                    <a:moveTo>
                      <a:pt x="0" y="6"/>
                    </a:moveTo>
                    <a:lnTo>
                      <a:pt x="35" y="7"/>
                    </a:lnTo>
                    <a:lnTo>
                      <a:pt x="35"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2" name="Freeform 1168">
                <a:extLst>
                  <a:ext uri="{FF2B5EF4-FFF2-40B4-BE49-F238E27FC236}">
                    <a16:creationId xmlns:a16="http://schemas.microsoft.com/office/drawing/2014/main" id="{CFB06835-DB92-4E98-B936-FA3D23B1AD2F}"/>
                  </a:ext>
                </a:extLst>
              </p:cNvPr>
              <p:cNvSpPr>
                <a:spLocks/>
              </p:cNvSpPr>
              <p:nvPr/>
            </p:nvSpPr>
            <p:spPr bwMode="auto">
              <a:xfrm>
                <a:off x="792" y="4415"/>
                <a:ext cx="19" cy="5"/>
              </a:xfrm>
              <a:custGeom>
                <a:avLst/>
                <a:gdLst>
                  <a:gd name="T0" fmla="*/ 33 w 33"/>
                  <a:gd name="T1" fmla="*/ 1 h 8"/>
                  <a:gd name="T2" fmla="*/ 0 w 33"/>
                  <a:gd name="T3" fmla="*/ 0 h 8"/>
                  <a:gd name="T4" fmla="*/ 0 w 33"/>
                  <a:gd name="T5" fmla="*/ 7 h 8"/>
                  <a:gd name="T6" fmla="*/ 33 w 33"/>
                  <a:gd name="T7" fmla="*/ 8 h 8"/>
                </a:gdLst>
                <a:ahLst/>
                <a:cxnLst>
                  <a:cxn ang="0">
                    <a:pos x="T0" y="T1"/>
                  </a:cxn>
                  <a:cxn ang="0">
                    <a:pos x="T2" y="T3"/>
                  </a:cxn>
                  <a:cxn ang="0">
                    <a:pos x="T4" y="T5"/>
                  </a:cxn>
                  <a:cxn ang="0">
                    <a:pos x="T6" y="T7"/>
                  </a:cxn>
                </a:cxnLst>
                <a:rect l="0" t="0" r="r" b="b"/>
                <a:pathLst>
                  <a:path w="33" h="8">
                    <a:moveTo>
                      <a:pt x="33" y="1"/>
                    </a:moveTo>
                    <a:lnTo>
                      <a:pt x="0" y="0"/>
                    </a:lnTo>
                    <a:lnTo>
                      <a:pt x="0" y="7"/>
                    </a:lnTo>
                    <a:lnTo>
                      <a:pt x="33"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3" name="Freeform 1169">
                <a:extLst>
                  <a:ext uri="{FF2B5EF4-FFF2-40B4-BE49-F238E27FC236}">
                    <a16:creationId xmlns:a16="http://schemas.microsoft.com/office/drawing/2014/main" id="{9EBDE6E5-ABBB-4B87-8B84-17538438B98B}"/>
                  </a:ext>
                </a:extLst>
              </p:cNvPr>
              <p:cNvSpPr>
                <a:spLocks/>
              </p:cNvSpPr>
              <p:nvPr/>
            </p:nvSpPr>
            <p:spPr bwMode="auto">
              <a:xfrm>
                <a:off x="816" y="4416"/>
                <a:ext cx="18" cy="4"/>
              </a:xfrm>
              <a:custGeom>
                <a:avLst/>
                <a:gdLst>
                  <a:gd name="T0" fmla="*/ 32 w 32"/>
                  <a:gd name="T1" fmla="*/ 1 h 8"/>
                  <a:gd name="T2" fmla="*/ 0 w 32"/>
                  <a:gd name="T3" fmla="*/ 0 h 8"/>
                  <a:gd name="T4" fmla="*/ 0 w 32"/>
                  <a:gd name="T5" fmla="*/ 7 h 8"/>
                  <a:gd name="T6" fmla="*/ 32 w 32"/>
                  <a:gd name="T7" fmla="*/ 8 h 8"/>
                </a:gdLst>
                <a:ahLst/>
                <a:cxnLst>
                  <a:cxn ang="0">
                    <a:pos x="T0" y="T1"/>
                  </a:cxn>
                  <a:cxn ang="0">
                    <a:pos x="T2" y="T3"/>
                  </a:cxn>
                  <a:cxn ang="0">
                    <a:pos x="T4" y="T5"/>
                  </a:cxn>
                  <a:cxn ang="0">
                    <a:pos x="T6" y="T7"/>
                  </a:cxn>
                </a:cxnLst>
                <a:rect l="0" t="0" r="r" b="b"/>
                <a:pathLst>
                  <a:path w="32" h="8">
                    <a:moveTo>
                      <a:pt x="32" y="1"/>
                    </a:moveTo>
                    <a:lnTo>
                      <a:pt x="0" y="0"/>
                    </a:lnTo>
                    <a:lnTo>
                      <a:pt x="0" y="7"/>
                    </a:lnTo>
                    <a:lnTo>
                      <a:pt x="32"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4" name="Freeform 1170">
                <a:extLst>
                  <a:ext uri="{FF2B5EF4-FFF2-40B4-BE49-F238E27FC236}">
                    <a16:creationId xmlns:a16="http://schemas.microsoft.com/office/drawing/2014/main" id="{FB1681F1-A405-4417-BE6C-B6A9BF6A1404}"/>
                  </a:ext>
                </a:extLst>
              </p:cNvPr>
              <p:cNvSpPr>
                <a:spLocks/>
              </p:cNvSpPr>
              <p:nvPr/>
            </p:nvSpPr>
            <p:spPr bwMode="auto">
              <a:xfrm>
                <a:off x="838" y="4417"/>
                <a:ext cx="18" cy="4"/>
              </a:xfrm>
              <a:custGeom>
                <a:avLst/>
                <a:gdLst>
                  <a:gd name="T0" fmla="*/ 32 w 32"/>
                  <a:gd name="T1" fmla="*/ 0 h 7"/>
                  <a:gd name="T2" fmla="*/ 0 w 32"/>
                  <a:gd name="T3" fmla="*/ 0 h 7"/>
                  <a:gd name="T4" fmla="*/ 0 w 32"/>
                  <a:gd name="T5" fmla="*/ 6 h 7"/>
                  <a:gd name="T6" fmla="*/ 32 w 32"/>
                  <a:gd name="T7" fmla="*/ 7 h 7"/>
                </a:gdLst>
                <a:ahLst/>
                <a:cxnLst>
                  <a:cxn ang="0">
                    <a:pos x="T0" y="T1"/>
                  </a:cxn>
                  <a:cxn ang="0">
                    <a:pos x="T2" y="T3"/>
                  </a:cxn>
                  <a:cxn ang="0">
                    <a:pos x="T4" y="T5"/>
                  </a:cxn>
                  <a:cxn ang="0">
                    <a:pos x="T6" y="T7"/>
                  </a:cxn>
                </a:cxnLst>
                <a:rect l="0" t="0" r="r" b="b"/>
                <a:pathLst>
                  <a:path w="32" h="7">
                    <a:moveTo>
                      <a:pt x="32" y="0"/>
                    </a:moveTo>
                    <a:lnTo>
                      <a:pt x="0" y="0"/>
                    </a:lnTo>
                    <a:lnTo>
                      <a:pt x="0" y="6"/>
                    </a:lnTo>
                    <a:lnTo>
                      <a:pt x="3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5" name="Freeform 1171">
                <a:extLst>
                  <a:ext uri="{FF2B5EF4-FFF2-40B4-BE49-F238E27FC236}">
                    <a16:creationId xmlns:a16="http://schemas.microsoft.com/office/drawing/2014/main" id="{7013654B-2F75-444E-9659-E72EACB40088}"/>
                  </a:ext>
                </a:extLst>
              </p:cNvPr>
              <p:cNvSpPr>
                <a:spLocks/>
              </p:cNvSpPr>
              <p:nvPr/>
            </p:nvSpPr>
            <p:spPr bwMode="auto">
              <a:xfrm>
                <a:off x="860" y="4417"/>
                <a:ext cx="21" cy="46"/>
              </a:xfrm>
              <a:custGeom>
                <a:avLst/>
                <a:gdLst>
                  <a:gd name="T0" fmla="*/ 2 w 36"/>
                  <a:gd name="T1" fmla="*/ 79 h 80"/>
                  <a:gd name="T2" fmla="*/ 36 w 36"/>
                  <a:gd name="T3" fmla="*/ 80 h 80"/>
                  <a:gd name="T4" fmla="*/ 35 w 36"/>
                  <a:gd name="T5" fmla="*/ 1 h 80"/>
                  <a:gd name="T6" fmla="*/ 1 w 36"/>
                  <a:gd name="T7" fmla="*/ 0 h 80"/>
                  <a:gd name="T8" fmla="*/ 0 w 36"/>
                  <a:gd name="T9" fmla="*/ 6 h 80"/>
                  <a:gd name="T10" fmla="*/ 29 w 36"/>
                  <a:gd name="T11" fmla="*/ 7 h 80"/>
                  <a:gd name="T12" fmla="*/ 29 w 36"/>
                  <a:gd name="T13" fmla="*/ 73 h 80"/>
                  <a:gd name="T14" fmla="*/ 2 w 36"/>
                  <a:gd name="T15" fmla="*/ 72 h 80"/>
                  <a:gd name="T16" fmla="*/ 2 w 36"/>
                  <a:gd name="T17" fmla="*/ 7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0">
                    <a:moveTo>
                      <a:pt x="2" y="79"/>
                    </a:moveTo>
                    <a:lnTo>
                      <a:pt x="36" y="80"/>
                    </a:lnTo>
                    <a:lnTo>
                      <a:pt x="35" y="1"/>
                    </a:lnTo>
                    <a:lnTo>
                      <a:pt x="1" y="0"/>
                    </a:lnTo>
                    <a:lnTo>
                      <a:pt x="0" y="6"/>
                    </a:lnTo>
                    <a:lnTo>
                      <a:pt x="29" y="7"/>
                    </a:lnTo>
                    <a:lnTo>
                      <a:pt x="29" y="73"/>
                    </a:lnTo>
                    <a:lnTo>
                      <a:pt x="2" y="72"/>
                    </a:lnTo>
                    <a:lnTo>
                      <a:pt x="2" y="7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6" name="Freeform 1172">
                <a:extLst>
                  <a:ext uri="{FF2B5EF4-FFF2-40B4-BE49-F238E27FC236}">
                    <a16:creationId xmlns:a16="http://schemas.microsoft.com/office/drawing/2014/main" id="{A4A5BD77-6032-4D0C-B0B4-AFAA0603C8F3}"/>
                  </a:ext>
                </a:extLst>
              </p:cNvPr>
              <p:cNvSpPr>
                <a:spLocks/>
              </p:cNvSpPr>
              <p:nvPr/>
            </p:nvSpPr>
            <p:spPr bwMode="auto">
              <a:xfrm>
                <a:off x="838" y="4458"/>
                <a:ext cx="19" cy="4"/>
              </a:xfrm>
              <a:custGeom>
                <a:avLst/>
                <a:gdLst>
                  <a:gd name="T0" fmla="*/ 0 w 33"/>
                  <a:gd name="T1" fmla="*/ 7 h 8"/>
                  <a:gd name="T2" fmla="*/ 33 w 33"/>
                  <a:gd name="T3" fmla="*/ 8 h 8"/>
                  <a:gd name="T4" fmla="*/ 33 w 33"/>
                  <a:gd name="T5" fmla="*/ 1 h 8"/>
                  <a:gd name="T6" fmla="*/ 0 w 33"/>
                  <a:gd name="T7" fmla="*/ 0 h 8"/>
                </a:gdLst>
                <a:ahLst/>
                <a:cxnLst>
                  <a:cxn ang="0">
                    <a:pos x="T0" y="T1"/>
                  </a:cxn>
                  <a:cxn ang="0">
                    <a:pos x="T2" y="T3"/>
                  </a:cxn>
                  <a:cxn ang="0">
                    <a:pos x="T4" y="T5"/>
                  </a:cxn>
                  <a:cxn ang="0">
                    <a:pos x="T6" y="T7"/>
                  </a:cxn>
                </a:cxnLst>
                <a:rect l="0" t="0" r="r" b="b"/>
                <a:pathLst>
                  <a:path w="33" h="8">
                    <a:moveTo>
                      <a:pt x="0" y="7"/>
                    </a:moveTo>
                    <a:lnTo>
                      <a:pt x="33" y="8"/>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7" name="Freeform 1173">
                <a:extLst>
                  <a:ext uri="{FF2B5EF4-FFF2-40B4-BE49-F238E27FC236}">
                    <a16:creationId xmlns:a16="http://schemas.microsoft.com/office/drawing/2014/main" id="{A6CEE9F0-BF5A-40C4-8BAE-CF9E99C4ECD5}"/>
                  </a:ext>
                </a:extLst>
              </p:cNvPr>
              <p:cNvSpPr>
                <a:spLocks/>
              </p:cNvSpPr>
              <p:nvPr/>
            </p:nvSpPr>
            <p:spPr bwMode="auto">
              <a:xfrm>
                <a:off x="816" y="4457"/>
                <a:ext cx="19" cy="4"/>
              </a:xfrm>
              <a:custGeom>
                <a:avLst/>
                <a:gdLst>
                  <a:gd name="T0" fmla="*/ 0 w 33"/>
                  <a:gd name="T1" fmla="*/ 6 h 7"/>
                  <a:gd name="T2" fmla="*/ 32 w 33"/>
                  <a:gd name="T3" fmla="*/ 7 h 7"/>
                  <a:gd name="T4" fmla="*/ 33 w 33"/>
                  <a:gd name="T5" fmla="*/ 1 h 7"/>
                  <a:gd name="T6" fmla="*/ 0 w 33"/>
                  <a:gd name="T7" fmla="*/ 0 h 7"/>
                </a:gdLst>
                <a:ahLst/>
                <a:cxnLst>
                  <a:cxn ang="0">
                    <a:pos x="T0" y="T1"/>
                  </a:cxn>
                  <a:cxn ang="0">
                    <a:pos x="T2" y="T3"/>
                  </a:cxn>
                  <a:cxn ang="0">
                    <a:pos x="T4" y="T5"/>
                  </a:cxn>
                  <a:cxn ang="0">
                    <a:pos x="T6" y="T7"/>
                  </a:cxn>
                </a:cxnLst>
                <a:rect l="0" t="0" r="r" b="b"/>
                <a:pathLst>
                  <a:path w="33" h="7">
                    <a:moveTo>
                      <a:pt x="0" y="6"/>
                    </a:moveTo>
                    <a:lnTo>
                      <a:pt x="32" y="7"/>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8" name="Freeform 1174">
                <a:extLst>
                  <a:ext uri="{FF2B5EF4-FFF2-40B4-BE49-F238E27FC236}">
                    <a16:creationId xmlns:a16="http://schemas.microsoft.com/office/drawing/2014/main" id="{183D3D4E-D90D-4271-AC7B-42B410DC61C2}"/>
                  </a:ext>
                </a:extLst>
              </p:cNvPr>
              <p:cNvSpPr>
                <a:spLocks/>
              </p:cNvSpPr>
              <p:nvPr/>
            </p:nvSpPr>
            <p:spPr bwMode="auto">
              <a:xfrm>
                <a:off x="792" y="4456"/>
                <a:ext cx="20" cy="4"/>
              </a:xfrm>
              <a:custGeom>
                <a:avLst/>
                <a:gdLst>
                  <a:gd name="T0" fmla="*/ 0 w 35"/>
                  <a:gd name="T1" fmla="*/ 7 h 8"/>
                  <a:gd name="T2" fmla="*/ 34 w 35"/>
                  <a:gd name="T3" fmla="*/ 8 h 8"/>
                  <a:gd name="T4" fmla="*/ 35 w 35"/>
                  <a:gd name="T5" fmla="*/ 1 h 8"/>
                  <a:gd name="T6" fmla="*/ 0 w 35"/>
                  <a:gd name="T7" fmla="*/ 0 h 8"/>
                </a:gdLst>
                <a:ahLst/>
                <a:cxnLst>
                  <a:cxn ang="0">
                    <a:pos x="T0" y="T1"/>
                  </a:cxn>
                  <a:cxn ang="0">
                    <a:pos x="T2" y="T3"/>
                  </a:cxn>
                  <a:cxn ang="0">
                    <a:pos x="T4" y="T5"/>
                  </a:cxn>
                  <a:cxn ang="0">
                    <a:pos x="T6" y="T7"/>
                  </a:cxn>
                </a:cxnLst>
                <a:rect l="0" t="0" r="r" b="b"/>
                <a:pathLst>
                  <a:path w="35" h="8">
                    <a:moveTo>
                      <a:pt x="0" y="7"/>
                    </a:moveTo>
                    <a:lnTo>
                      <a:pt x="34" y="8"/>
                    </a:lnTo>
                    <a:lnTo>
                      <a:pt x="35"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79" name="Freeform 1175">
                <a:extLst>
                  <a:ext uri="{FF2B5EF4-FFF2-40B4-BE49-F238E27FC236}">
                    <a16:creationId xmlns:a16="http://schemas.microsoft.com/office/drawing/2014/main" id="{8E4858B4-EFE5-4CEF-A0F3-ADE40293EB50}"/>
                  </a:ext>
                </a:extLst>
              </p:cNvPr>
              <p:cNvSpPr>
                <a:spLocks/>
              </p:cNvSpPr>
              <p:nvPr/>
            </p:nvSpPr>
            <p:spPr bwMode="auto">
              <a:xfrm>
                <a:off x="791" y="4387"/>
                <a:ext cx="20" cy="5"/>
              </a:xfrm>
              <a:custGeom>
                <a:avLst/>
                <a:gdLst>
                  <a:gd name="T0" fmla="*/ 35 w 35"/>
                  <a:gd name="T1" fmla="*/ 1 h 8"/>
                  <a:gd name="T2" fmla="*/ 1 w 35"/>
                  <a:gd name="T3" fmla="*/ 0 h 8"/>
                  <a:gd name="T4" fmla="*/ 0 w 35"/>
                  <a:gd name="T5" fmla="*/ 7 h 8"/>
                  <a:gd name="T6" fmla="*/ 35 w 35"/>
                  <a:gd name="T7" fmla="*/ 8 h 8"/>
                </a:gdLst>
                <a:ahLst/>
                <a:cxnLst>
                  <a:cxn ang="0">
                    <a:pos x="T0" y="T1"/>
                  </a:cxn>
                  <a:cxn ang="0">
                    <a:pos x="T2" y="T3"/>
                  </a:cxn>
                  <a:cxn ang="0">
                    <a:pos x="T4" y="T5"/>
                  </a:cxn>
                  <a:cxn ang="0">
                    <a:pos x="T6" y="T7"/>
                  </a:cxn>
                </a:cxnLst>
                <a:rect l="0" t="0" r="r" b="b"/>
                <a:pathLst>
                  <a:path w="35" h="8">
                    <a:moveTo>
                      <a:pt x="35" y="1"/>
                    </a:moveTo>
                    <a:lnTo>
                      <a:pt x="1" y="0"/>
                    </a:lnTo>
                    <a:lnTo>
                      <a:pt x="0" y="7"/>
                    </a:lnTo>
                    <a:lnTo>
                      <a:pt x="35"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0" name="Freeform 1176">
                <a:extLst>
                  <a:ext uri="{FF2B5EF4-FFF2-40B4-BE49-F238E27FC236}">
                    <a16:creationId xmlns:a16="http://schemas.microsoft.com/office/drawing/2014/main" id="{8B50D35E-4B0C-4CFD-BA84-25B62EFB1C34}"/>
                  </a:ext>
                </a:extLst>
              </p:cNvPr>
              <p:cNvSpPr>
                <a:spLocks/>
              </p:cNvSpPr>
              <p:nvPr/>
            </p:nvSpPr>
            <p:spPr bwMode="auto">
              <a:xfrm>
                <a:off x="815" y="4388"/>
                <a:ext cx="19" cy="5"/>
              </a:xfrm>
              <a:custGeom>
                <a:avLst/>
                <a:gdLst>
                  <a:gd name="T0" fmla="*/ 33 w 33"/>
                  <a:gd name="T1" fmla="*/ 1 h 8"/>
                  <a:gd name="T2" fmla="*/ 1 w 33"/>
                  <a:gd name="T3" fmla="*/ 0 h 8"/>
                  <a:gd name="T4" fmla="*/ 0 w 33"/>
                  <a:gd name="T5" fmla="*/ 6 h 8"/>
                  <a:gd name="T6" fmla="*/ 33 w 33"/>
                  <a:gd name="T7" fmla="*/ 8 h 8"/>
                </a:gdLst>
                <a:ahLst/>
                <a:cxnLst>
                  <a:cxn ang="0">
                    <a:pos x="T0" y="T1"/>
                  </a:cxn>
                  <a:cxn ang="0">
                    <a:pos x="T2" y="T3"/>
                  </a:cxn>
                  <a:cxn ang="0">
                    <a:pos x="T4" y="T5"/>
                  </a:cxn>
                  <a:cxn ang="0">
                    <a:pos x="T6" y="T7"/>
                  </a:cxn>
                </a:cxnLst>
                <a:rect l="0" t="0" r="r" b="b"/>
                <a:pathLst>
                  <a:path w="33" h="8">
                    <a:moveTo>
                      <a:pt x="33" y="1"/>
                    </a:moveTo>
                    <a:lnTo>
                      <a:pt x="1" y="0"/>
                    </a:lnTo>
                    <a:lnTo>
                      <a:pt x="0" y="6"/>
                    </a:lnTo>
                    <a:lnTo>
                      <a:pt x="33"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1" name="Freeform 1177">
                <a:extLst>
                  <a:ext uri="{FF2B5EF4-FFF2-40B4-BE49-F238E27FC236}">
                    <a16:creationId xmlns:a16="http://schemas.microsoft.com/office/drawing/2014/main" id="{598C32BB-8F6D-40A8-A37B-DC4CE835899F}"/>
                  </a:ext>
                </a:extLst>
              </p:cNvPr>
              <p:cNvSpPr>
                <a:spLocks/>
              </p:cNvSpPr>
              <p:nvPr/>
            </p:nvSpPr>
            <p:spPr bwMode="auto">
              <a:xfrm>
                <a:off x="838" y="4389"/>
                <a:ext cx="18" cy="4"/>
              </a:xfrm>
              <a:custGeom>
                <a:avLst/>
                <a:gdLst>
                  <a:gd name="T0" fmla="*/ 32 w 32"/>
                  <a:gd name="T1" fmla="*/ 2 h 8"/>
                  <a:gd name="T2" fmla="*/ 0 w 32"/>
                  <a:gd name="T3" fmla="*/ 0 h 8"/>
                  <a:gd name="T4" fmla="*/ 0 w 32"/>
                  <a:gd name="T5" fmla="*/ 7 h 8"/>
                  <a:gd name="T6" fmla="*/ 32 w 32"/>
                  <a:gd name="T7" fmla="*/ 8 h 8"/>
                </a:gdLst>
                <a:ahLst/>
                <a:cxnLst>
                  <a:cxn ang="0">
                    <a:pos x="T0" y="T1"/>
                  </a:cxn>
                  <a:cxn ang="0">
                    <a:pos x="T2" y="T3"/>
                  </a:cxn>
                  <a:cxn ang="0">
                    <a:pos x="T4" y="T5"/>
                  </a:cxn>
                  <a:cxn ang="0">
                    <a:pos x="T6" y="T7"/>
                  </a:cxn>
                </a:cxnLst>
                <a:rect l="0" t="0" r="r" b="b"/>
                <a:pathLst>
                  <a:path w="32" h="8">
                    <a:moveTo>
                      <a:pt x="32" y="2"/>
                    </a:moveTo>
                    <a:lnTo>
                      <a:pt x="0" y="0"/>
                    </a:lnTo>
                    <a:lnTo>
                      <a:pt x="0" y="7"/>
                    </a:lnTo>
                    <a:lnTo>
                      <a:pt x="32"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2" name="Freeform 1178">
                <a:extLst>
                  <a:ext uri="{FF2B5EF4-FFF2-40B4-BE49-F238E27FC236}">
                    <a16:creationId xmlns:a16="http://schemas.microsoft.com/office/drawing/2014/main" id="{715E3681-5D19-4F7E-AFF0-35F9853E7049}"/>
                  </a:ext>
                </a:extLst>
              </p:cNvPr>
              <p:cNvSpPr>
                <a:spLocks/>
              </p:cNvSpPr>
              <p:nvPr/>
            </p:nvSpPr>
            <p:spPr bwMode="auto">
              <a:xfrm>
                <a:off x="860" y="4390"/>
                <a:ext cx="20" cy="26"/>
              </a:xfrm>
              <a:custGeom>
                <a:avLst/>
                <a:gdLst>
                  <a:gd name="T0" fmla="*/ 0 w 35"/>
                  <a:gd name="T1" fmla="*/ 44 h 46"/>
                  <a:gd name="T2" fmla="*/ 35 w 35"/>
                  <a:gd name="T3" fmla="*/ 46 h 46"/>
                  <a:gd name="T4" fmla="*/ 33 w 35"/>
                  <a:gd name="T5" fmla="*/ 2 h 46"/>
                  <a:gd name="T6" fmla="*/ 0 w 35"/>
                  <a:gd name="T7" fmla="*/ 0 h 46"/>
                  <a:gd name="T8" fmla="*/ 0 w 35"/>
                  <a:gd name="T9" fmla="*/ 7 h 46"/>
                  <a:gd name="T10" fmla="*/ 27 w 35"/>
                  <a:gd name="T11" fmla="*/ 8 h 46"/>
                  <a:gd name="T12" fmla="*/ 28 w 35"/>
                  <a:gd name="T13" fmla="*/ 39 h 46"/>
                  <a:gd name="T14" fmla="*/ 1 w 35"/>
                  <a:gd name="T15" fmla="*/ 38 h 46"/>
                  <a:gd name="T16" fmla="*/ 0 w 35"/>
                  <a:gd name="T17"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46">
                    <a:moveTo>
                      <a:pt x="0" y="44"/>
                    </a:moveTo>
                    <a:lnTo>
                      <a:pt x="35" y="46"/>
                    </a:lnTo>
                    <a:lnTo>
                      <a:pt x="33" y="2"/>
                    </a:lnTo>
                    <a:lnTo>
                      <a:pt x="0" y="0"/>
                    </a:lnTo>
                    <a:lnTo>
                      <a:pt x="0" y="7"/>
                    </a:lnTo>
                    <a:lnTo>
                      <a:pt x="27" y="8"/>
                    </a:lnTo>
                    <a:lnTo>
                      <a:pt x="28" y="39"/>
                    </a:lnTo>
                    <a:lnTo>
                      <a:pt x="1" y="38"/>
                    </a:lnTo>
                    <a:lnTo>
                      <a:pt x="0" y="4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3" name="Freeform 1179">
                <a:extLst>
                  <a:ext uri="{FF2B5EF4-FFF2-40B4-BE49-F238E27FC236}">
                    <a16:creationId xmlns:a16="http://schemas.microsoft.com/office/drawing/2014/main" id="{5E79B84D-DB18-419D-BDBE-F37360B16A57}"/>
                  </a:ext>
                </a:extLst>
              </p:cNvPr>
              <p:cNvSpPr>
                <a:spLocks/>
              </p:cNvSpPr>
              <p:nvPr/>
            </p:nvSpPr>
            <p:spPr bwMode="auto">
              <a:xfrm>
                <a:off x="838" y="4410"/>
                <a:ext cx="18" cy="5"/>
              </a:xfrm>
              <a:custGeom>
                <a:avLst/>
                <a:gdLst>
                  <a:gd name="T0" fmla="*/ 0 w 33"/>
                  <a:gd name="T1" fmla="*/ 7 h 8"/>
                  <a:gd name="T2" fmla="*/ 33 w 33"/>
                  <a:gd name="T3" fmla="*/ 8 h 8"/>
                  <a:gd name="T4" fmla="*/ 33 w 33"/>
                  <a:gd name="T5" fmla="*/ 1 h 8"/>
                  <a:gd name="T6" fmla="*/ 0 w 33"/>
                  <a:gd name="T7" fmla="*/ 0 h 8"/>
                </a:gdLst>
                <a:ahLst/>
                <a:cxnLst>
                  <a:cxn ang="0">
                    <a:pos x="T0" y="T1"/>
                  </a:cxn>
                  <a:cxn ang="0">
                    <a:pos x="T2" y="T3"/>
                  </a:cxn>
                  <a:cxn ang="0">
                    <a:pos x="T4" y="T5"/>
                  </a:cxn>
                  <a:cxn ang="0">
                    <a:pos x="T6" y="T7"/>
                  </a:cxn>
                </a:cxnLst>
                <a:rect l="0" t="0" r="r" b="b"/>
                <a:pathLst>
                  <a:path w="33" h="8">
                    <a:moveTo>
                      <a:pt x="0" y="7"/>
                    </a:moveTo>
                    <a:lnTo>
                      <a:pt x="33" y="8"/>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4" name="Freeform 1180">
                <a:extLst>
                  <a:ext uri="{FF2B5EF4-FFF2-40B4-BE49-F238E27FC236}">
                    <a16:creationId xmlns:a16="http://schemas.microsoft.com/office/drawing/2014/main" id="{F53E261A-3285-4AE3-A309-0F80FFD42FBD}"/>
                  </a:ext>
                </a:extLst>
              </p:cNvPr>
              <p:cNvSpPr>
                <a:spLocks/>
              </p:cNvSpPr>
              <p:nvPr/>
            </p:nvSpPr>
            <p:spPr bwMode="auto">
              <a:xfrm>
                <a:off x="816" y="4409"/>
                <a:ext cx="18" cy="5"/>
              </a:xfrm>
              <a:custGeom>
                <a:avLst/>
                <a:gdLst>
                  <a:gd name="T0" fmla="*/ 0 w 33"/>
                  <a:gd name="T1" fmla="*/ 7 h 8"/>
                  <a:gd name="T2" fmla="*/ 32 w 33"/>
                  <a:gd name="T3" fmla="*/ 8 h 8"/>
                  <a:gd name="T4" fmla="*/ 33 w 33"/>
                  <a:gd name="T5" fmla="*/ 2 h 8"/>
                  <a:gd name="T6" fmla="*/ 0 w 33"/>
                  <a:gd name="T7" fmla="*/ 0 h 8"/>
                </a:gdLst>
                <a:ahLst/>
                <a:cxnLst>
                  <a:cxn ang="0">
                    <a:pos x="T0" y="T1"/>
                  </a:cxn>
                  <a:cxn ang="0">
                    <a:pos x="T2" y="T3"/>
                  </a:cxn>
                  <a:cxn ang="0">
                    <a:pos x="T4" y="T5"/>
                  </a:cxn>
                  <a:cxn ang="0">
                    <a:pos x="T6" y="T7"/>
                  </a:cxn>
                </a:cxnLst>
                <a:rect l="0" t="0" r="r" b="b"/>
                <a:pathLst>
                  <a:path w="33" h="8">
                    <a:moveTo>
                      <a:pt x="0" y="7"/>
                    </a:moveTo>
                    <a:lnTo>
                      <a:pt x="32" y="8"/>
                    </a:lnTo>
                    <a:lnTo>
                      <a:pt x="33"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5" name="Freeform 1181">
                <a:extLst>
                  <a:ext uri="{FF2B5EF4-FFF2-40B4-BE49-F238E27FC236}">
                    <a16:creationId xmlns:a16="http://schemas.microsoft.com/office/drawing/2014/main" id="{728FA9B5-77FA-40DC-B230-98DFF921A782}"/>
                  </a:ext>
                </a:extLst>
              </p:cNvPr>
              <p:cNvSpPr>
                <a:spLocks/>
              </p:cNvSpPr>
              <p:nvPr/>
            </p:nvSpPr>
            <p:spPr bwMode="auto">
              <a:xfrm>
                <a:off x="791" y="4409"/>
                <a:ext cx="20" cy="4"/>
              </a:xfrm>
              <a:custGeom>
                <a:avLst/>
                <a:gdLst>
                  <a:gd name="T0" fmla="*/ 0 w 35"/>
                  <a:gd name="T1" fmla="*/ 6 h 8"/>
                  <a:gd name="T2" fmla="*/ 35 w 35"/>
                  <a:gd name="T3" fmla="*/ 8 h 8"/>
                  <a:gd name="T4" fmla="*/ 35 w 35"/>
                  <a:gd name="T5" fmla="*/ 1 h 8"/>
                  <a:gd name="T6" fmla="*/ 1 w 35"/>
                  <a:gd name="T7" fmla="*/ 0 h 8"/>
                </a:gdLst>
                <a:ahLst/>
                <a:cxnLst>
                  <a:cxn ang="0">
                    <a:pos x="T0" y="T1"/>
                  </a:cxn>
                  <a:cxn ang="0">
                    <a:pos x="T2" y="T3"/>
                  </a:cxn>
                  <a:cxn ang="0">
                    <a:pos x="T4" y="T5"/>
                  </a:cxn>
                  <a:cxn ang="0">
                    <a:pos x="T6" y="T7"/>
                  </a:cxn>
                </a:cxnLst>
                <a:rect l="0" t="0" r="r" b="b"/>
                <a:pathLst>
                  <a:path w="35" h="8">
                    <a:moveTo>
                      <a:pt x="0" y="6"/>
                    </a:moveTo>
                    <a:lnTo>
                      <a:pt x="35" y="8"/>
                    </a:lnTo>
                    <a:lnTo>
                      <a:pt x="35"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6" name="Freeform 1182">
                <a:extLst>
                  <a:ext uri="{FF2B5EF4-FFF2-40B4-BE49-F238E27FC236}">
                    <a16:creationId xmlns:a16="http://schemas.microsoft.com/office/drawing/2014/main" id="{8C3E6E73-A0E5-4CD1-B71A-438272F1B831}"/>
                  </a:ext>
                </a:extLst>
              </p:cNvPr>
              <p:cNvSpPr>
                <a:spLocks/>
              </p:cNvSpPr>
              <p:nvPr/>
            </p:nvSpPr>
            <p:spPr bwMode="auto">
              <a:xfrm>
                <a:off x="789" y="4246"/>
                <a:ext cx="20" cy="4"/>
              </a:xfrm>
              <a:custGeom>
                <a:avLst/>
                <a:gdLst>
                  <a:gd name="T0" fmla="*/ 35 w 35"/>
                  <a:gd name="T1" fmla="*/ 1 h 7"/>
                  <a:gd name="T2" fmla="*/ 1 w 35"/>
                  <a:gd name="T3" fmla="*/ 0 h 7"/>
                  <a:gd name="T4" fmla="*/ 0 w 35"/>
                  <a:gd name="T5" fmla="*/ 7 h 7"/>
                  <a:gd name="T6" fmla="*/ 35 w 35"/>
                  <a:gd name="T7" fmla="*/ 7 h 7"/>
                </a:gdLst>
                <a:ahLst/>
                <a:cxnLst>
                  <a:cxn ang="0">
                    <a:pos x="T0" y="T1"/>
                  </a:cxn>
                  <a:cxn ang="0">
                    <a:pos x="T2" y="T3"/>
                  </a:cxn>
                  <a:cxn ang="0">
                    <a:pos x="T4" y="T5"/>
                  </a:cxn>
                  <a:cxn ang="0">
                    <a:pos x="T6" y="T7"/>
                  </a:cxn>
                </a:cxnLst>
                <a:rect l="0" t="0" r="r" b="b"/>
                <a:pathLst>
                  <a:path w="35" h="7">
                    <a:moveTo>
                      <a:pt x="35" y="1"/>
                    </a:moveTo>
                    <a:lnTo>
                      <a:pt x="1" y="0"/>
                    </a:lnTo>
                    <a:lnTo>
                      <a:pt x="0" y="7"/>
                    </a:lnTo>
                    <a:lnTo>
                      <a:pt x="35"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7" name="Freeform 1183">
                <a:extLst>
                  <a:ext uri="{FF2B5EF4-FFF2-40B4-BE49-F238E27FC236}">
                    <a16:creationId xmlns:a16="http://schemas.microsoft.com/office/drawing/2014/main" id="{5441E571-1B86-4EFF-BB5C-F7ABEA171072}"/>
                  </a:ext>
                </a:extLst>
              </p:cNvPr>
              <p:cNvSpPr>
                <a:spLocks/>
              </p:cNvSpPr>
              <p:nvPr/>
            </p:nvSpPr>
            <p:spPr bwMode="auto">
              <a:xfrm>
                <a:off x="813" y="4247"/>
                <a:ext cx="19" cy="4"/>
              </a:xfrm>
              <a:custGeom>
                <a:avLst/>
                <a:gdLst>
                  <a:gd name="T0" fmla="*/ 33 w 33"/>
                  <a:gd name="T1" fmla="*/ 1 h 7"/>
                  <a:gd name="T2" fmla="*/ 0 w 33"/>
                  <a:gd name="T3" fmla="*/ 0 h 7"/>
                  <a:gd name="T4" fmla="*/ 0 w 33"/>
                  <a:gd name="T5" fmla="*/ 7 h 7"/>
                  <a:gd name="T6" fmla="*/ 33 w 33"/>
                  <a:gd name="T7" fmla="*/ 7 h 7"/>
                </a:gdLst>
                <a:ahLst/>
                <a:cxnLst>
                  <a:cxn ang="0">
                    <a:pos x="T0" y="T1"/>
                  </a:cxn>
                  <a:cxn ang="0">
                    <a:pos x="T2" y="T3"/>
                  </a:cxn>
                  <a:cxn ang="0">
                    <a:pos x="T4" y="T5"/>
                  </a:cxn>
                  <a:cxn ang="0">
                    <a:pos x="T6" y="T7"/>
                  </a:cxn>
                </a:cxnLst>
                <a:rect l="0" t="0" r="r" b="b"/>
                <a:pathLst>
                  <a:path w="33" h="7">
                    <a:moveTo>
                      <a:pt x="33" y="1"/>
                    </a:moveTo>
                    <a:lnTo>
                      <a:pt x="0" y="0"/>
                    </a:lnTo>
                    <a:lnTo>
                      <a:pt x="0" y="7"/>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8" name="Freeform 1184">
                <a:extLst>
                  <a:ext uri="{FF2B5EF4-FFF2-40B4-BE49-F238E27FC236}">
                    <a16:creationId xmlns:a16="http://schemas.microsoft.com/office/drawing/2014/main" id="{22261D95-BBBE-4723-B9F2-0AFE4A965DB5}"/>
                  </a:ext>
                </a:extLst>
              </p:cNvPr>
              <p:cNvSpPr>
                <a:spLocks/>
              </p:cNvSpPr>
              <p:nvPr/>
            </p:nvSpPr>
            <p:spPr bwMode="auto">
              <a:xfrm>
                <a:off x="835" y="4248"/>
                <a:ext cx="19" cy="4"/>
              </a:xfrm>
              <a:custGeom>
                <a:avLst/>
                <a:gdLst>
                  <a:gd name="T0" fmla="*/ 33 w 33"/>
                  <a:gd name="T1" fmla="*/ 1 h 7"/>
                  <a:gd name="T2" fmla="*/ 0 w 33"/>
                  <a:gd name="T3" fmla="*/ 0 h 7"/>
                  <a:gd name="T4" fmla="*/ 0 w 33"/>
                  <a:gd name="T5" fmla="*/ 6 h 7"/>
                  <a:gd name="T6" fmla="*/ 33 w 33"/>
                  <a:gd name="T7" fmla="*/ 7 h 7"/>
                </a:gdLst>
                <a:ahLst/>
                <a:cxnLst>
                  <a:cxn ang="0">
                    <a:pos x="T0" y="T1"/>
                  </a:cxn>
                  <a:cxn ang="0">
                    <a:pos x="T2" y="T3"/>
                  </a:cxn>
                  <a:cxn ang="0">
                    <a:pos x="T4" y="T5"/>
                  </a:cxn>
                  <a:cxn ang="0">
                    <a:pos x="T6" y="T7"/>
                  </a:cxn>
                </a:cxnLst>
                <a:rect l="0" t="0" r="r" b="b"/>
                <a:pathLst>
                  <a:path w="33" h="7">
                    <a:moveTo>
                      <a:pt x="33" y="1"/>
                    </a:moveTo>
                    <a:lnTo>
                      <a:pt x="0" y="0"/>
                    </a:lnTo>
                    <a:lnTo>
                      <a:pt x="0" y="6"/>
                    </a:lnTo>
                    <a:lnTo>
                      <a:pt x="3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89" name="Freeform 1185">
                <a:extLst>
                  <a:ext uri="{FF2B5EF4-FFF2-40B4-BE49-F238E27FC236}">
                    <a16:creationId xmlns:a16="http://schemas.microsoft.com/office/drawing/2014/main" id="{2DC6B53D-69C2-424E-93DB-60F46730037F}"/>
                  </a:ext>
                </a:extLst>
              </p:cNvPr>
              <p:cNvSpPr>
                <a:spLocks/>
              </p:cNvSpPr>
              <p:nvPr/>
            </p:nvSpPr>
            <p:spPr bwMode="auto">
              <a:xfrm>
                <a:off x="858" y="4248"/>
                <a:ext cx="21" cy="141"/>
              </a:xfrm>
              <a:custGeom>
                <a:avLst/>
                <a:gdLst>
                  <a:gd name="T0" fmla="*/ 4 w 37"/>
                  <a:gd name="T1" fmla="*/ 247 h 248"/>
                  <a:gd name="T2" fmla="*/ 37 w 37"/>
                  <a:gd name="T3" fmla="*/ 248 h 248"/>
                  <a:gd name="T4" fmla="*/ 32 w 37"/>
                  <a:gd name="T5" fmla="*/ 1 h 248"/>
                  <a:gd name="T6" fmla="*/ 0 w 37"/>
                  <a:gd name="T7" fmla="*/ 0 h 248"/>
                  <a:gd name="T8" fmla="*/ 0 w 37"/>
                  <a:gd name="T9" fmla="*/ 6 h 248"/>
                  <a:gd name="T10" fmla="*/ 25 w 37"/>
                  <a:gd name="T11" fmla="*/ 7 h 248"/>
                  <a:gd name="T12" fmla="*/ 30 w 37"/>
                  <a:gd name="T13" fmla="*/ 241 h 248"/>
                  <a:gd name="T14" fmla="*/ 4 w 37"/>
                  <a:gd name="T15" fmla="*/ 240 h 248"/>
                  <a:gd name="T16" fmla="*/ 4 w 37"/>
                  <a:gd name="T17" fmla="*/ 247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48">
                    <a:moveTo>
                      <a:pt x="4" y="247"/>
                    </a:moveTo>
                    <a:lnTo>
                      <a:pt x="37" y="248"/>
                    </a:lnTo>
                    <a:lnTo>
                      <a:pt x="32" y="1"/>
                    </a:lnTo>
                    <a:lnTo>
                      <a:pt x="0" y="0"/>
                    </a:lnTo>
                    <a:lnTo>
                      <a:pt x="0" y="6"/>
                    </a:lnTo>
                    <a:lnTo>
                      <a:pt x="25" y="7"/>
                    </a:lnTo>
                    <a:lnTo>
                      <a:pt x="30" y="241"/>
                    </a:lnTo>
                    <a:lnTo>
                      <a:pt x="4" y="240"/>
                    </a:lnTo>
                    <a:lnTo>
                      <a:pt x="4" y="24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0" name="Freeform 1186">
                <a:extLst>
                  <a:ext uri="{FF2B5EF4-FFF2-40B4-BE49-F238E27FC236}">
                    <a16:creationId xmlns:a16="http://schemas.microsoft.com/office/drawing/2014/main" id="{7141D9D8-950F-49DB-B991-0E2F74BA5B8B}"/>
                  </a:ext>
                </a:extLst>
              </p:cNvPr>
              <p:cNvSpPr>
                <a:spLocks/>
              </p:cNvSpPr>
              <p:nvPr/>
            </p:nvSpPr>
            <p:spPr bwMode="auto">
              <a:xfrm>
                <a:off x="838" y="4383"/>
                <a:ext cx="18" cy="5"/>
              </a:xfrm>
              <a:custGeom>
                <a:avLst/>
                <a:gdLst>
                  <a:gd name="T0" fmla="*/ 0 w 32"/>
                  <a:gd name="T1" fmla="*/ 6 h 8"/>
                  <a:gd name="T2" fmla="*/ 32 w 32"/>
                  <a:gd name="T3" fmla="*/ 8 h 8"/>
                  <a:gd name="T4" fmla="*/ 32 w 32"/>
                  <a:gd name="T5" fmla="*/ 2 h 8"/>
                  <a:gd name="T6" fmla="*/ 0 w 32"/>
                  <a:gd name="T7" fmla="*/ 0 h 8"/>
                </a:gdLst>
                <a:ahLst/>
                <a:cxnLst>
                  <a:cxn ang="0">
                    <a:pos x="T0" y="T1"/>
                  </a:cxn>
                  <a:cxn ang="0">
                    <a:pos x="T2" y="T3"/>
                  </a:cxn>
                  <a:cxn ang="0">
                    <a:pos x="T4" y="T5"/>
                  </a:cxn>
                  <a:cxn ang="0">
                    <a:pos x="T6" y="T7"/>
                  </a:cxn>
                </a:cxnLst>
                <a:rect l="0" t="0" r="r" b="b"/>
                <a:pathLst>
                  <a:path w="32" h="8">
                    <a:moveTo>
                      <a:pt x="0" y="6"/>
                    </a:moveTo>
                    <a:lnTo>
                      <a:pt x="32" y="8"/>
                    </a:lnTo>
                    <a:lnTo>
                      <a:pt x="32"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1" name="Freeform 1187">
                <a:extLst>
                  <a:ext uri="{FF2B5EF4-FFF2-40B4-BE49-F238E27FC236}">
                    <a16:creationId xmlns:a16="http://schemas.microsoft.com/office/drawing/2014/main" id="{D7CA8B89-6937-4451-A095-AEB64D72208F}"/>
                  </a:ext>
                </a:extLst>
              </p:cNvPr>
              <p:cNvSpPr>
                <a:spLocks/>
              </p:cNvSpPr>
              <p:nvPr/>
            </p:nvSpPr>
            <p:spPr bwMode="auto">
              <a:xfrm>
                <a:off x="815" y="4382"/>
                <a:ext cx="19" cy="5"/>
              </a:xfrm>
              <a:custGeom>
                <a:avLst/>
                <a:gdLst>
                  <a:gd name="T0" fmla="*/ 0 w 33"/>
                  <a:gd name="T1" fmla="*/ 6 h 8"/>
                  <a:gd name="T2" fmla="*/ 33 w 33"/>
                  <a:gd name="T3" fmla="*/ 8 h 8"/>
                  <a:gd name="T4" fmla="*/ 33 w 33"/>
                  <a:gd name="T5" fmla="*/ 2 h 8"/>
                  <a:gd name="T6" fmla="*/ 0 w 33"/>
                  <a:gd name="T7" fmla="*/ 0 h 8"/>
                </a:gdLst>
                <a:ahLst/>
                <a:cxnLst>
                  <a:cxn ang="0">
                    <a:pos x="T0" y="T1"/>
                  </a:cxn>
                  <a:cxn ang="0">
                    <a:pos x="T2" y="T3"/>
                  </a:cxn>
                  <a:cxn ang="0">
                    <a:pos x="T4" y="T5"/>
                  </a:cxn>
                  <a:cxn ang="0">
                    <a:pos x="T6" y="T7"/>
                  </a:cxn>
                </a:cxnLst>
                <a:rect l="0" t="0" r="r" b="b"/>
                <a:pathLst>
                  <a:path w="33" h="8">
                    <a:moveTo>
                      <a:pt x="0" y="6"/>
                    </a:moveTo>
                    <a:lnTo>
                      <a:pt x="33" y="8"/>
                    </a:lnTo>
                    <a:lnTo>
                      <a:pt x="33"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2" name="Freeform 1188">
                <a:extLst>
                  <a:ext uri="{FF2B5EF4-FFF2-40B4-BE49-F238E27FC236}">
                    <a16:creationId xmlns:a16="http://schemas.microsoft.com/office/drawing/2014/main" id="{950AA682-81E7-438C-A98F-9B70E469B798}"/>
                  </a:ext>
                </a:extLst>
              </p:cNvPr>
              <p:cNvSpPr>
                <a:spLocks/>
              </p:cNvSpPr>
              <p:nvPr/>
            </p:nvSpPr>
            <p:spPr bwMode="auto">
              <a:xfrm>
                <a:off x="792" y="4381"/>
                <a:ext cx="18" cy="5"/>
              </a:xfrm>
              <a:custGeom>
                <a:avLst/>
                <a:gdLst>
                  <a:gd name="T0" fmla="*/ 0 w 33"/>
                  <a:gd name="T1" fmla="*/ 6 h 8"/>
                  <a:gd name="T2" fmla="*/ 33 w 33"/>
                  <a:gd name="T3" fmla="*/ 8 h 8"/>
                  <a:gd name="T4" fmla="*/ 33 w 33"/>
                  <a:gd name="T5" fmla="*/ 1 h 8"/>
                  <a:gd name="T6" fmla="*/ 0 w 33"/>
                  <a:gd name="T7" fmla="*/ 0 h 8"/>
                </a:gdLst>
                <a:ahLst/>
                <a:cxnLst>
                  <a:cxn ang="0">
                    <a:pos x="T0" y="T1"/>
                  </a:cxn>
                  <a:cxn ang="0">
                    <a:pos x="T2" y="T3"/>
                  </a:cxn>
                  <a:cxn ang="0">
                    <a:pos x="T4" y="T5"/>
                  </a:cxn>
                  <a:cxn ang="0">
                    <a:pos x="T6" y="T7"/>
                  </a:cxn>
                </a:cxnLst>
                <a:rect l="0" t="0" r="r" b="b"/>
                <a:pathLst>
                  <a:path w="33" h="8">
                    <a:moveTo>
                      <a:pt x="0" y="6"/>
                    </a:moveTo>
                    <a:lnTo>
                      <a:pt x="33" y="8"/>
                    </a:lnTo>
                    <a:lnTo>
                      <a:pt x="3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3" name="Freeform 1189">
                <a:extLst>
                  <a:ext uri="{FF2B5EF4-FFF2-40B4-BE49-F238E27FC236}">
                    <a16:creationId xmlns:a16="http://schemas.microsoft.com/office/drawing/2014/main" id="{204401DC-3C17-47DC-B8FA-8E41E684523C}"/>
                  </a:ext>
                </a:extLst>
              </p:cNvPr>
              <p:cNvSpPr>
                <a:spLocks/>
              </p:cNvSpPr>
              <p:nvPr/>
            </p:nvSpPr>
            <p:spPr bwMode="auto">
              <a:xfrm>
                <a:off x="922" y="4304"/>
                <a:ext cx="95" cy="725"/>
              </a:xfrm>
              <a:custGeom>
                <a:avLst/>
                <a:gdLst>
                  <a:gd name="T0" fmla="*/ 3 w 168"/>
                  <a:gd name="T1" fmla="*/ 3 h 1278"/>
                  <a:gd name="T2" fmla="*/ 12 w 168"/>
                  <a:gd name="T3" fmla="*/ 1278 h 1278"/>
                  <a:gd name="T4" fmla="*/ 168 w 168"/>
                  <a:gd name="T5" fmla="*/ 1274 h 1278"/>
                  <a:gd name="T6" fmla="*/ 161 w 168"/>
                  <a:gd name="T7" fmla="*/ 3 h 1278"/>
                  <a:gd name="T8" fmla="*/ 0 w 168"/>
                  <a:gd name="T9" fmla="*/ 0 h 1278"/>
                  <a:gd name="T10" fmla="*/ 0 w 168"/>
                  <a:gd name="T11" fmla="*/ 7 h 1278"/>
                  <a:gd name="T12" fmla="*/ 155 w 168"/>
                  <a:gd name="T13" fmla="*/ 9 h 1278"/>
                  <a:gd name="T14" fmla="*/ 161 w 168"/>
                  <a:gd name="T15" fmla="*/ 1267 h 1278"/>
                  <a:gd name="T16" fmla="*/ 18 w 168"/>
                  <a:gd name="T17" fmla="*/ 1271 h 1278"/>
                  <a:gd name="T18" fmla="*/ 9 w 168"/>
                  <a:gd name="T19" fmla="*/ 3 h 1278"/>
                  <a:gd name="T20" fmla="*/ 3 w 168"/>
                  <a:gd name="T21" fmla="*/ 3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1278">
                    <a:moveTo>
                      <a:pt x="3" y="3"/>
                    </a:moveTo>
                    <a:lnTo>
                      <a:pt x="12" y="1278"/>
                    </a:lnTo>
                    <a:lnTo>
                      <a:pt x="168" y="1274"/>
                    </a:lnTo>
                    <a:lnTo>
                      <a:pt x="161" y="3"/>
                    </a:lnTo>
                    <a:lnTo>
                      <a:pt x="0" y="0"/>
                    </a:lnTo>
                    <a:lnTo>
                      <a:pt x="0" y="7"/>
                    </a:lnTo>
                    <a:lnTo>
                      <a:pt x="155" y="9"/>
                    </a:lnTo>
                    <a:lnTo>
                      <a:pt x="161" y="1267"/>
                    </a:lnTo>
                    <a:lnTo>
                      <a:pt x="18" y="1271"/>
                    </a:lnTo>
                    <a:lnTo>
                      <a:pt x="9" y="3"/>
                    </a:lnTo>
                    <a:lnTo>
                      <a:pt x="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4" name="Freeform 1190">
                <a:extLst>
                  <a:ext uri="{FF2B5EF4-FFF2-40B4-BE49-F238E27FC236}">
                    <a16:creationId xmlns:a16="http://schemas.microsoft.com/office/drawing/2014/main" id="{E7922F2C-D7FA-4451-BD7E-212DF5DC8FDF}"/>
                  </a:ext>
                </a:extLst>
              </p:cNvPr>
              <p:cNvSpPr>
                <a:spLocks/>
              </p:cNvSpPr>
              <p:nvPr/>
            </p:nvSpPr>
            <p:spPr bwMode="auto">
              <a:xfrm>
                <a:off x="926" y="4306"/>
                <a:ext cx="9" cy="721"/>
              </a:xfrm>
              <a:custGeom>
                <a:avLst/>
                <a:gdLst>
                  <a:gd name="T0" fmla="*/ 16 w 16"/>
                  <a:gd name="T1" fmla="*/ 1270 h 1270"/>
                  <a:gd name="T2" fmla="*/ 7 w 16"/>
                  <a:gd name="T3" fmla="*/ 0 h 1270"/>
                  <a:gd name="T4" fmla="*/ 0 w 16"/>
                  <a:gd name="T5" fmla="*/ 0 h 1270"/>
                  <a:gd name="T6" fmla="*/ 9 w 16"/>
                  <a:gd name="T7" fmla="*/ 1270 h 1270"/>
                </a:gdLst>
                <a:ahLst/>
                <a:cxnLst>
                  <a:cxn ang="0">
                    <a:pos x="T0" y="T1"/>
                  </a:cxn>
                  <a:cxn ang="0">
                    <a:pos x="T2" y="T3"/>
                  </a:cxn>
                  <a:cxn ang="0">
                    <a:pos x="T4" y="T5"/>
                  </a:cxn>
                  <a:cxn ang="0">
                    <a:pos x="T6" y="T7"/>
                  </a:cxn>
                </a:cxnLst>
                <a:rect l="0" t="0" r="r" b="b"/>
                <a:pathLst>
                  <a:path w="16" h="1270">
                    <a:moveTo>
                      <a:pt x="16" y="1270"/>
                    </a:moveTo>
                    <a:lnTo>
                      <a:pt x="7" y="0"/>
                    </a:lnTo>
                    <a:lnTo>
                      <a:pt x="0" y="0"/>
                    </a:lnTo>
                    <a:lnTo>
                      <a:pt x="9" y="12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5" name="Freeform 1191">
                <a:extLst>
                  <a:ext uri="{FF2B5EF4-FFF2-40B4-BE49-F238E27FC236}">
                    <a16:creationId xmlns:a16="http://schemas.microsoft.com/office/drawing/2014/main" id="{ACD30197-BF68-4346-8B94-5B0A42A0D420}"/>
                  </a:ext>
                </a:extLst>
              </p:cNvPr>
              <p:cNvSpPr>
                <a:spLocks/>
              </p:cNvSpPr>
              <p:nvPr/>
            </p:nvSpPr>
            <p:spPr bwMode="auto">
              <a:xfrm>
                <a:off x="944" y="4306"/>
                <a:ext cx="7" cy="721"/>
              </a:xfrm>
              <a:custGeom>
                <a:avLst/>
                <a:gdLst>
                  <a:gd name="T0" fmla="*/ 0 w 12"/>
                  <a:gd name="T1" fmla="*/ 0 h 1271"/>
                  <a:gd name="T2" fmla="*/ 5 w 12"/>
                  <a:gd name="T3" fmla="*/ 1271 h 1271"/>
                  <a:gd name="T4" fmla="*/ 12 w 12"/>
                  <a:gd name="T5" fmla="*/ 1271 h 1271"/>
                  <a:gd name="T6" fmla="*/ 7 w 12"/>
                  <a:gd name="T7" fmla="*/ 0 h 1271"/>
                </a:gdLst>
                <a:ahLst/>
                <a:cxnLst>
                  <a:cxn ang="0">
                    <a:pos x="T0" y="T1"/>
                  </a:cxn>
                  <a:cxn ang="0">
                    <a:pos x="T2" y="T3"/>
                  </a:cxn>
                  <a:cxn ang="0">
                    <a:pos x="T4" y="T5"/>
                  </a:cxn>
                  <a:cxn ang="0">
                    <a:pos x="T6" y="T7"/>
                  </a:cxn>
                </a:cxnLst>
                <a:rect l="0" t="0" r="r" b="b"/>
                <a:pathLst>
                  <a:path w="12" h="1271">
                    <a:moveTo>
                      <a:pt x="0" y="0"/>
                    </a:moveTo>
                    <a:lnTo>
                      <a:pt x="5" y="1271"/>
                    </a:lnTo>
                    <a:lnTo>
                      <a:pt x="12" y="127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6" name="Freeform 1192">
                <a:extLst>
                  <a:ext uri="{FF2B5EF4-FFF2-40B4-BE49-F238E27FC236}">
                    <a16:creationId xmlns:a16="http://schemas.microsoft.com/office/drawing/2014/main" id="{F8961AAB-C767-4DDD-A29A-00AD1B7FCA74}"/>
                  </a:ext>
                </a:extLst>
              </p:cNvPr>
              <p:cNvSpPr>
                <a:spLocks/>
              </p:cNvSpPr>
              <p:nvPr/>
            </p:nvSpPr>
            <p:spPr bwMode="auto">
              <a:xfrm>
                <a:off x="948" y="4307"/>
                <a:ext cx="8" cy="720"/>
              </a:xfrm>
              <a:custGeom>
                <a:avLst/>
                <a:gdLst>
                  <a:gd name="T0" fmla="*/ 13 w 13"/>
                  <a:gd name="T1" fmla="*/ 1270 h 1270"/>
                  <a:gd name="T2" fmla="*/ 6 w 13"/>
                  <a:gd name="T3" fmla="*/ 0 h 1270"/>
                  <a:gd name="T4" fmla="*/ 0 w 13"/>
                  <a:gd name="T5" fmla="*/ 0 h 1270"/>
                  <a:gd name="T6" fmla="*/ 7 w 13"/>
                  <a:gd name="T7" fmla="*/ 1270 h 1270"/>
                </a:gdLst>
                <a:ahLst/>
                <a:cxnLst>
                  <a:cxn ang="0">
                    <a:pos x="T0" y="T1"/>
                  </a:cxn>
                  <a:cxn ang="0">
                    <a:pos x="T2" y="T3"/>
                  </a:cxn>
                  <a:cxn ang="0">
                    <a:pos x="T4" y="T5"/>
                  </a:cxn>
                  <a:cxn ang="0">
                    <a:pos x="T6" y="T7"/>
                  </a:cxn>
                </a:cxnLst>
                <a:rect l="0" t="0" r="r" b="b"/>
                <a:pathLst>
                  <a:path w="13" h="1270">
                    <a:moveTo>
                      <a:pt x="13" y="1270"/>
                    </a:moveTo>
                    <a:lnTo>
                      <a:pt x="6" y="0"/>
                    </a:lnTo>
                    <a:lnTo>
                      <a:pt x="0" y="0"/>
                    </a:lnTo>
                    <a:lnTo>
                      <a:pt x="7" y="12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7" name="Freeform 1193">
                <a:extLst>
                  <a:ext uri="{FF2B5EF4-FFF2-40B4-BE49-F238E27FC236}">
                    <a16:creationId xmlns:a16="http://schemas.microsoft.com/office/drawing/2014/main" id="{4471DB9A-9960-41CC-8CDF-8445F122DAB7}"/>
                  </a:ext>
                </a:extLst>
              </p:cNvPr>
              <p:cNvSpPr>
                <a:spLocks/>
              </p:cNvSpPr>
              <p:nvPr/>
            </p:nvSpPr>
            <p:spPr bwMode="auto">
              <a:xfrm>
                <a:off x="966" y="4523"/>
                <a:ext cx="5" cy="503"/>
              </a:xfrm>
              <a:custGeom>
                <a:avLst/>
                <a:gdLst>
                  <a:gd name="T0" fmla="*/ 0 w 10"/>
                  <a:gd name="T1" fmla="*/ 0 h 886"/>
                  <a:gd name="T2" fmla="*/ 3 w 10"/>
                  <a:gd name="T3" fmla="*/ 886 h 886"/>
                  <a:gd name="T4" fmla="*/ 10 w 10"/>
                  <a:gd name="T5" fmla="*/ 886 h 886"/>
                  <a:gd name="T6" fmla="*/ 7 w 10"/>
                  <a:gd name="T7" fmla="*/ 0 h 886"/>
                </a:gdLst>
                <a:ahLst/>
                <a:cxnLst>
                  <a:cxn ang="0">
                    <a:pos x="T0" y="T1"/>
                  </a:cxn>
                  <a:cxn ang="0">
                    <a:pos x="T2" y="T3"/>
                  </a:cxn>
                  <a:cxn ang="0">
                    <a:pos x="T4" y="T5"/>
                  </a:cxn>
                  <a:cxn ang="0">
                    <a:pos x="T6" y="T7"/>
                  </a:cxn>
                </a:cxnLst>
                <a:rect l="0" t="0" r="r" b="b"/>
                <a:pathLst>
                  <a:path w="10" h="886">
                    <a:moveTo>
                      <a:pt x="0" y="0"/>
                    </a:moveTo>
                    <a:lnTo>
                      <a:pt x="3" y="886"/>
                    </a:lnTo>
                    <a:lnTo>
                      <a:pt x="10" y="88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8" name="Freeform 1194">
                <a:extLst>
                  <a:ext uri="{FF2B5EF4-FFF2-40B4-BE49-F238E27FC236}">
                    <a16:creationId xmlns:a16="http://schemas.microsoft.com/office/drawing/2014/main" id="{684E3000-E8F9-4A8C-9115-D0C0974D97D2}"/>
                  </a:ext>
                </a:extLst>
              </p:cNvPr>
              <p:cNvSpPr>
                <a:spLocks/>
              </p:cNvSpPr>
              <p:nvPr/>
            </p:nvSpPr>
            <p:spPr bwMode="auto">
              <a:xfrm>
                <a:off x="965" y="4307"/>
                <a:ext cx="5" cy="216"/>
              </a:xfrm>
              <a:custGeom>
                <a:avLst/>
                <a:gdLst>
                  <a:gd name="T0" fmla="*/ 0 w 9"/>
                  <a:gd name="T1" fmla="*/ 0 h 380"/>
                  <a:gd name="T2" fmla="*/ 2 w 9"/>
                  <a:gd name="T3" fmla="*/ 380 h 380"/>
                  <a:gd name="T4" fmla="*/ 9 w 9"/>
                  <a:gd name="T5" fmla="*/ 380 h 380"/>
                  <a:gd name="T6" fmla="*/ 7 w 9"/>
                  <a:gd name="T7" fmla="*/ 0 h 380"/>
                </a:gdLst>
                <a:ahLst/>
                <a:cxnLst>
                  <a:cxn ang="0">
                    <a:pos x="T0" y="T1"/>
                  </a:cxn>
                  <a:cxn ang="0">
                    <a:pos x="T2" y="T3"/>
                  </a:cxn>
                  <a:cxn ang="0">
                    <a:pos x="T4" y="T5"/>
                  </a:cxn>
                  <a:cxn ang="0">
                    <a:pos x="T6" y="T7"/>
                  </a:cxn>
                </a:cxnLst>
                <a:rect l="0" t="0" r="r" b="b"/>
                <a:pathLst>
                  <a:path w="9" h="380">
                    <a:moveTo>
                      <a:pt x="0" y="0"/>
                    </a:moveTo>
                    <a:lnTo>
                      <a:pt x="2" y="380"/>
                    </a:lnTo>
                    <a:lnTo>
                      <a:pt x="9" y="38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99" name="Freeform 1195">
                <a:extLst>
                  <a:ext uri="{FF2B5EF4-FFF2-40B4-BE49-F238E27FC236}">
                    <a16:creationId xmlns:a16="http://schemas.microsoft.com/office/drawing/2014/main" id="{F8A29B0D-AD53-48D4-B23F-D694B96ED1C8}"/>
                  </a:ext>
                </a:extLst>
              </p:cNvPr>
              <p:cNvSpPr>
                <a:spLocks/>
              </p:cNvSpPr>
              <p:nvPr/>
            </p:nvSpPr>
            <p:spPr bwMode="auto">
              <a:xfrm>
                <a:off x="968" y="4306"/>
                <a:ext cx="7" cy="720"/>
              </a:xfrm>
              <a:custGeom>
                <a:avLst/>
                <a:gdLst>
                  <a:gd name="T0" fmla="*/ 13 w 13"/>
                  <a:gd name="T1" fmla="*/ 1270 h 1270"/>
                  <a:gd name="T2" fmla="*/ 7 w 13"/>
                  <a:gd name="T3" fmla="*/ 0 h 1270"/>
                  <a:gd name="T4" fmla="*/ 0 w 13"/>
                  <a:gd name="T5" fmla="*/ 0 h 1270"/>
                  <a:gd name="T6" fmla="*/ 6 w 13"/>
                  <a:gd name="T7" fmla="*/ 1270 h 1270"/>
                </a:gdLst>
                <a:ahLst/>
                <a:cxnLst>
                  <a:cxn ang="0">
                    <a:pos x="T0" y="T1"/>
                  </a:cxn>
                  <a:cxn ang="0">
                    <a:pos x="T2" y="T3"/>
                  </a:cxn>
                  <a:cxn ang="0">
                    <a:pos x="T4" y="T5"/>
                  </a:cxn>
                  <a:cxn ang="0">
                    <a:pos x="T6" y="T7"/>
                  </a:cxn>
                </a:cxnLst>
                <a:rect l="0" t="0" r="r" b="b"/>
                <a:pathLst>
                  <a:path w="13" h="1270">
                    <a:moveTo>
                      <a:pt x="13" y="1270"/>
                    </a:moveTo>
                    <a:lnTo>
                      <a:pt x="7" y="0"/>
                    </a:lnTo>
                    <a:lnTo>
                      <a:pt x="0" y="0"/>
                    </a:lnTo>
                    <a:lnTo>
                      <a:pt x="6" y="12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0" name="Freeform 1196">
                <a:extLst>
                  <a:ext uri="{FF2B5EF4-FFF2-40B4-BE49-F238E27FC236}">
                    <a16:creationId xmlns:a16="http://schemas.microsoft.com/office/drawing/2014/main" id="{FFBD8FB3-9624-4C89-B35B-F845EDDFEB9A}"/>
                  </a:ext>
                </a:extLst>
              </p:cNvPr>
              <p:cNvSpPr>
                <a:spLocks/>
              </p:cNvSpPr>
              <p:nvPr/>
            </p:nvSpPr>
            <p:spPr bwMode="auto">
              <a:xfrm>
                <a:off x="988" y="4922"/>
                <a:ext cx="5" cy="103"/>
              </a:xfrm>
              <a:custGeom>
                <a:avLst/>
                <a:gdLst>
                  <a:gd name="T0" fmla="*/ 0 w 8"/>
                  <a:gd name="T1" fmla="*/ 0 h 182"/>
                  <a:gd name="T2" fmla="*/ 1 w 8"/>
                  <a:gd name="T3" fmla="*/ 182 h 182"/>
                  <a:gd name="T4" fmla="*/ 8 w 8"/>
                  <a:gd name="T5" fmla="*/ 182 h 182"/>
                  <a:gd name="T6" fmla="*/ 7 w 8"/>
                  <a:gd name="T7" fmla="*/ 0 h 182"/>
                </a:gdLst>
                <a:ahLst/>
                <a:cxnLst>
                  <a:cxn ang="0">
                    <a:pos x="T0" y="T1"/>
                  </a:cxn>
                  <a:cxn ang="0">
                    <a:pos x="T2" y="T3"/>
                  </a:cxn>
                  <a:cxn ang="0">
                    <a:pos x="T4" y="T5"/>
                  </a:cxn>
                  <a:cxn ang="0">
                    <a:pos x="T6" y="T7"/>
                  </a:cxn>
                </a:cxnLst>
                <a:rect l="0" t="0" r="r" b="b"/>
                <a:pathLst>
                  <a:path w="8" h="182">
                    <a:moveTo>
                      <a:pt x="0" y="0"/>
                    </a:moveTo>
                    <a:lnTo>
                      <a:pt x="1" y="182"/>
                    </a:lnTo>
                    <a:lnTo>
                      <a:pt x="8" y="18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1" name="Freeform 1197">
                <a:extLst>
                  <a:ext uri="{FF2B5EF4-FFF2-40B4-BE49-F238E27FC236}">
                    <a16:creationId xmlns:a16="http://schemas.microsoft.com/office/drawing/2014/main" id="{928D9276-BBB6-4FAA-A44F-2782831E0A1B}"/>
                  </a:ext>
                </a:extLst>
              </p:cNvPr>
              <p:cNvSpPr>
                <a:spLocks/>
              </p:cNvSpPr>
              <p:nvPr/>
            </p:nvSpPr>
            <p:spPr bwMode="auto">
              <a:xfrm>
                <a:off x="984" y="4307"/>
                <a:ext cx="8" cy="615"/>
              </a:xfrm>
              <a:custGeom>
                <a:avLst/>
                <a:gdLst>
                  <a:gd name="T0" fmla="*/ 0 w 14"/>
                  <a:gd name="T1" fmla="*/ 0 h 1084"/>
                  <a:gd name="T2" fmla="*/ 7 w 14"/>
                  <a:gd name="T3" fmla="*/ 1084 h 1084"/>
                  <a:gd name="T4" fmla="*/ 14 w 14"/>
                  <a:gd name="T5" fmla="*/ 1084 h 1084"/>
                  <a:gd name="T6" fmla="*/ 6 w 14"/>
                  <a:gd name="T7" fmla="*/ 0 h 1084"/>
                </a:gdLst>
                <a:ahLst/>
                <a:cxnLst>
                  <a:cxn ang="0">
                    <a:pos x="T0" y="T1"/>
                  </a:cxn>
                  <a:cxn ang="0">
                    <a:pos x="T2" y="T3"/>
                  </a:cxn>
                  <a:cxn ang="0">
                    <a:pos x="T4" y="T5"/>
                  </a:cxn>
                  <a:cxn ang="0">
                    <a:pos x="T6" y="T7"/>
                  </a:cxn>
                </a:cxnLst>
                <a:rect l="0" t="0" r="r" b="b"/>
                <a:pathLst>
                  <a:path w="14" h="1084">
                    <a:moveTo>
                      <a:pt x="0" y="0"/>
                    </a:moveTo>
                    <a:lnTo>
                      <a:pt x="7" y="1084"/>
                    </a:lnTo>
                    <a:lnTo>
                      <a:pt x="14" y="108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2" name="Freeform 1198">
                <a:extLst>
                  <a:ext uri="{FF2B5EF4-FFF2-40B4-BE49-F238E27FC236}">
                    <a16:creationId xmlns:a16="http://schemas.microsoft.com/office/drawing/2014/main" id="{A98030DD-B617-47B8-8DE6-B19F167D960D}"/>
                  </a:ext>
                </a:extLst>
              </p:cNvPr>
              <p:cNvSpPr>
                <a:spLocks/>
              </p:cNvSpPr>
              <p:nvPr/>
            </p:nvSpPr>
            <p:spPr bwMode="auto">
              <a:xfrm>
                <a:off x="988" y="4306"/>
                <a:ext cx="8" cy="718"/>
              </a:xfrm>
              <a:custGeom>
                <a:avLst/>
                <a:gdLst>
                  <a:gd name="T0" fmla="*/ 15 w 15"/>
                  <a:gd name="T1" fmla="*/ 1266 h 1266"/>
                  <a:gd name="T2" fmla="*/ 7 w 15"/>
                  <a:gd name="T3" fmla="*/ 0 h 1266"/>
                  <a:gd name="T4" fmla="*/ 0 w 15"/>
                  <a:gd name="T5" fmla="*/ 0 h 1266"/>
                  <a:gd name="T6" fmla="*/ 9 w 15"/>
                  <a:gd name="T7" fmla="*/ 1266 h 1266"/>
                </a:gdLst>
                <a:ahLst/>
                <a:cxnLst>
                  <a:cxn ang="0">
                    <a:pos x="T0" y="T1"/>
                  </a:cxn>
                  <a:cxn ang="0">
                    <a:pos x="T2" y="T3"/>
                  </a:cxn>
                  <a:cxn ang="0">
                    <a:pos x="T4" y="T5"/>
                  </a:cxn>
                  <a:cxn ang="0">
                    <a:pos x="T6" y="T7"/>
                  </a:cxn>
                </a:cxnLst>
                <a:rect l="0" t="0" r="r" b="b"/>
                <a:pathLst>
                  <a:path w="15" h="1266">
                    <a:moveTo>
                      <a:pt x="15" y="1266"/>
                    </a:moveTo>
                    <a:lnTo>
                      <a:pt x="7" y="0"/>
                    </a:lnTo>
                    <a:lnTo>
                      <a:pt x="0" y="0"/>
                    </a:lnTo>
                    <a:lnTo>
                      <a:pt x="9" y="126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3" name="Freeform 1199">
                <a:extLst>
                  <a:ext uri="{FF2B5EF4-FFF2-40B4-BE49-F238E27FC236}">
                    <a16:creationId xmlns:a16="http://schemas.microsoft.com/office/drawing/2014/main" id="{B0BDED42-15A1-4C9F-9C9D-8DA89CB08495}"/>
                  </a:ext>
                </a:extLst>
              </p:cNvPr>
              <p:cNvSpPr>
                <a:spLocks/>
              </p:cNvSpPr>
              <p:nvPr/>
            </p:nvSpPr>
            <p:spPr bwMode="auto">
              <a:xfrm>
                <a:off x="933" y="4956"/>
                <a:ext cx="15" cy="70"/>
              </a:xfrm>
              <a:custGeom>
                <a:avLst/>
                <a:gdLst>
                  <a:gd name="T0" fmla="*/ 0 w 27"/>
                  <a:gd name="T1" fmla="*/ 7 h 123"/>
                  <a:gd name="T2" fmla="*/ 20 w 27"/>
                  <a:gd name="T3" fmla="*/ 7 h 123"/>
                  <a:gd name="T4" fmla="*/ 21 w 27"/>
                  <a:gd name="T5" fmla="*/ 123 h 123"/>
                  <a:gd name="T6" fmla="*/ 27 w 27"/>
                  <a:gd name="T7" fmla="*/ 123 h 123"/>
                  <a:gd name="T8" fmla="*/ 27 w 27"/>
                  <a:gd name="T9" fmla="*/ 0 h 123"/>
                  <a:gd name="T10" fmla="*/ 0 w 27"/>
                  <a:gd name="T11" fmla="*/ 0 h 123"/>
                  <a:gd name="T12" fmla="*/ 0 w 27"/>
                  <a:gd name="T13" fmla="*/ 7 h 123"/>
                </a:gdLst>
                <a:ahLst/>
                <a:cxnLst>
                  <a:cxn ang="0">
                    <a:pos x="T0" y="T1"/>
                  </a:cxn>
                  <a:cxn ang="0">
                    <a:pos x="T2" y="T3"/>
                  </a:cxn>
                  <a:cxn ang="0">
                    <a:pos x="T4" y="T5"/>
                  </a:cxn>
                  <a:cxn ang="0">
                    <a:pos x="T6" y="T7"/>
                  </a:cxn>
                  <a:cxn ang="0">
                    <a:pos x="T8" y="T9"/>
                  </a:cxn>
                  <a:cxn ang="0">
                    <a:pos x="T10" y="T11"/>
                  </a:cxn>
                  <a:cxn ang="0">
                    <a:pos x="T12" y="T13"/>
                  </a:cxn>
                </a:cxnLst>
                <a:rect l="0" t="0" r="r" b="b"/>
                <a:pathLst>
                  <a:path w="27" h="123">
                    <a:moveTo>
                      <a:pt x="0" y="7"/>
                    </a:moveTo>
                    <a:lnTo>
                      <a:pt x="20" y="7"/>
                    </a:lnTo>
                    <a:lnTo>
                      <a:pt x="21" y="123"/>
                    </a:lnTo>
                    <a:lnTo>
                      <a:pt x="27" y="123"/>
                    </a:lnTo>
                    <a:lnTo>
                      <a:pt x="27"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4" name="Freeform 1200">
                <a:extLst>
                  <a:ext uri="{FF2B5EF4-FFF2-40B4-BE49-F238E27FC236}">
                    <a16:creationId xmlns:a16="http://schemas.microsoft.com/office/drawing/2014/main" id="{F12B83E2-9F9C-4738-9B43-354FA6A8D469}"/>
                  </a:ext>
                </a:extLst>
              </p:cNvPr>
              <p:cNvSpPr>
                <a:spLocks/>
              </p:cNvSpPr>
              <p:nvPr/>
            </p:nvSpPr>
            <p:spPr bwMode="auto">
              <a:xfrm>
                <a:off x="953" y="4956"/>
                <a:ext cx="16" cy="70"/>
              </a:xfrm>
              <a:custGeom>
                <a:avLst/>
                <a:gdLst>
                  <a:gd name="T0" fmla="*/ 0 w 27"/>
                  <a:gd name="T1" fmla="*/ 7 h 123"/>
                  <a:gd name="T2" fmla="*/ 19 w 27"/>
                  <a:gd name="T3" fmla="*/ 7 h 123"/>
                  <a:gd name="T4" fmla="*/ 20 w 27"/>
                  <a:gd name="T5" fmla="*/ 123 h 123"/>
                  <a:gd name="T6" fmla="*/ 27 w 27"/>
                  <a:gd name="T7" fmla="*/ 123 h 123"/>
                  <a:gd name="T8" fmla="*/ 25 w 27"/>
                  <a:gd name="T9" fmla="*/ 0 h 123"/>
                  <a:gd name="T10" fmla="*/ 0 w 27"/>
                  <a:gd name="T11" fmla="*/ 0 h 123"/>
                  <a:gd name="T12" fmla="*/ 0 w 27"/>
                  <a:gd name="T13" fmla="*/ 7 h 123"/>
                </a:gdLst>
                <a:ahLst/>
                <a:cxnLst>
                  <a:cxn ang="0">
                    <a:pos x="T0" y="T1"/>
                  </a:cxn>
                  <a:cxn ang="0">
                    <a:pos x="T2" y="T3"/>
                  </a:cxn>
                  <a:cxn ang="0">
                    <a:pos x="T4" y="T5"/>
                  </a:cxn>
                  <a:cxn ang="0">
                    <a:pos x="T6" y="T7"/>
                  </a:cxn>
                  <a:cxn ang="0">
                    <a:pos x="T8" y="T9"/>
                  </a:cxn>
                  <a:cxn ang="0">
                    <a:pos x="T10" y="T11"/>
                  </a:cxn>
                  <a:cxn ang="0">
                    <a:pos x="T12" y="T13"/>
                  </a:cxn>
                </a:cxnLst>
                <a:rect l="0" t="0" r="r" b="b"/>
                <a:pathLst>
                  <a:path w="27" h="123">
                    <a:moveTo>
                      <a:pt x="0" y="7"/>
                    </a:moveTo>
                    <a:lnTo>
                      <a:pt x="19" y="7"/>
                    </a:lnTo>
                    <a:lnTo>
                      <a:pt x="20" y="123"/>
                    </a:lnTo>
                    <a:lnTo>
                      <a:pt x="27" y="123"/>
                    </a:lnTo>
                    <a:lnTo>
                      <a:pt x="25"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5" name="Freeform 1201">
                <a:extLst>
                  <a:ext uri="{FF2B5EF4-FFF2-40B4-BE49-F238E27FC236}">
                    <a16:creationId xmlns:a16="http://schemas.microsoft.com/office/drawing/2014/main" id="{50F22DCA-A731-4F92-9A67-297BF09647C0}"/>
                  </a:ext>
                </a:extLst>
              </p:cNvPr>
              <p:cNvSpPr>
                <a:spLocks/>
              </p:cNvSpPr>
              <p:nvPr/>
            </p:nvSpPr>
            <p:spPr bwMode="auto">
              <a:xfrm>
                <a:off x="973" y="4956"/>
                <a:ext cx="17" cy="70"/>
              </a:xfrm>
              <a:custGeom>
                <a:avLst/>
                <a:gdLst>
                  <a:gd name="T0" fmla="*/ 0 w 30"/>
                  <a:gd name="T1" fmla="*/ 7 h 122"/>
                  <a:gd name="T2" fmla="*/ 22 w 30"/>
                  <a:gd name="T3" fmla="*/ 7 h 122"/>
                  <a:gd name="T4" fmla="*/ 24 w 30"/>
                  <a:gd name="T5" fmla="*/ 122 h 122"/>
                  <a:gd name="T6" fmla="*/ 30 w 30"/>
                  <a:gd name="T7" fmla="*/ 122 h 122"/>
                  <a:gd name="T8" fmla="*/ 29 w 30"/>
                  <a:gd name="T9" fmla="*/ 0 h 122"/>
                  <a:gd name="T10" fmla="*/ 0 w 30"/>
                  <a:gd name="T11" fmla="*/ 0 h 122"/>
                  <a:gd name="T12" fmla="*/ 0 w 30"/>
                  <a:gd name="T13" fmla="*/ 7 h 122"/>
                </a:gdLst>
                <a:ahLst/>
                <a:cxnLst>
                  <a:cxn ang="0">
                    <a:pos x="T0" y="T1"/>
                  </a:cxn>
                  <a:cxn ang="0">
                    <a:pos x="T2" y="T3"/>
                  </a:cxn>
                  <a:cxn ang="0">
                    <a:pos x="T4" y="T5"/>
                  </a:cxn>
                  <a:cxn ang="0">
                    <a:pos x="T6" y="T7"/>
                  </a:cxn>
                  <a:cxn ang="0">
                    <a:pos x="T8" y="T9"/>
                  </a:cxn>
                  <a:cxn ang="0">
                    <a:pos x="T10" y="T11"/>
                  </a:cxn>
                  <a:cxn ang="0">
                    <a:pos x="T12" y="T13"/>
                  </a:cxn>
                </a:cxnLst>
                <a:rect l="0" t="0" r="r" b="b"/>
                <a:pathLst>
                  <a:path w="30" h="122">
                    <a:moveTo>
                      <a:pt x="0" y="7"/>
                    </a:moveTo>
                    <a:lnTo>
                      <a:pt x="22" y="7"/>
                    </a:lnTo>
                    <a:lnTo>
                      <a:pt x="24" y="122"/>
                    </a:lnTo>
                    <a:lnTo>
                      <a:pt x="30" y="122"/>
                    </a:lnTo>
                    <a:lnTo>
                      <a:pt x="29"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6" name="Freeform 1202">
                <a:extLst>
                  <a:ext uri="{FF2B5EF4-FFF2-40B4-BE49-F238E27FC236}">
                    <a16:creationId xmlns:a16="http://schemas.microsoft.com/office/drawing/2014/main" id="{67C0DBB5-C9DC-4EE6-A854-B831E4066260}"/>
                  </a:ext>
                </a:extLst>
              </p:cNvPr>
              <p:cNvSpPr>
                <a:spLocks/>
              </p:cNvSpPr>
              <p:nvPr/>
            </p:nvSpPr>
            <p:spPr bwMode="auto">
              <a:xfrm>
                <a:off x="994" y="4956"/>
                <a:ext cx="19" cy="68"/>
              </a:xfrm>
              <a:custGeom>
                <a:avLst/>
                <a:gdLst>
                  <a:gd name="T0" fmla="*/ 0 w 34"/>
                  <a:gd name="T1" fmla="*/ 7 h 120"/>
                  <a:gd name="T2" fmla="*/ 26 w 34"/>
                  <a:gd name="T3" fmla="*/ 7 h 120"/>
                  <a:gd name="T4" fmla="*/ 28 w 34"/>
                  <a:gd name="T5" fmla="*/ 120 h 120"/>
                  <a:gd name="T6" fmla="*/ 34 w 34"/>
                  <a:gd name="T7" fmla="*/ 120 h 120"/>
                  <a:gd name="T8" fmla="*/ 33 w 34"/>
                  <a:gd name="T9" fmla="*/ 0 h 120"/>
                  <a:gd name="T10" fmla="*/ 0 w 34"/>
                  <a:gd name="T11" fmla="*/ 0 h 120"/>
                  <a:gd name="T12" fmla="*/ 0 w 34"/>
                  <a:gd name="T13" fmla="*/ 7 h 120"/>
                </a:gdLst>
                <a:ahLst/>
                <a:cxnLst>
                  <a:cxn ang="0">
                    <a:pos x="T0" y="T1"/>
                  </a:cxn>
                  <a:cxn ang="0">
                    <a:pos x="T2" y="T3"/>
                  </a:cxn>
                  <a:cxn ang="0">
                    <a:pos x="T4" y="T5"/>
                  </a:cxn>
                  <a:cxn ang="0">
                    <a:pos x="T6" y="T7"/>
                  </a:cxn>
                  <a:cxn ang="0">
                    <a:pos x="T8" y="T9"/>
                  </a:cxn>
                  <a:cxn ang="0">
                    <a:pos x="T10" y="T11"/>
                  </a:cxn>
                  <a:cxn ang="0">
                    <a:pos x="T12" y="T13"/>
                  </a:cxn>
                </a:cxnLst>
                <a:rect l="0" t="0" r="r" b="b"/>
                <a:pathLst>
                  <a:path w="34" h="120">
                    <a:moveTo>
                      <a:pt x="0" y="7"/>
                    </a:moveTo>
                    <a:lnTo>
                      <a:pt x="26" y="7"/>
                    </a:lnTo>
                    <a:lnTo>
                      <a:pt x="28" y="120"/>
                    </a:lnTo>
                    <a:lnTo>
                      <a:pt x="34" y="120"/>
                    </a:lnTo>
                    <a:lnTo>
                      <a:pt x="33"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7" name="Freeform 1203">
                <a:extLst>
                  <a:ext uri="{FF2B5EF4-FFF2-40B4-BE49-F238E27FC236}">
                    <a16:creationId xmlns:a16="http://schemas.microsoft.com/office/drawing/2014/main" id="{7FD199D4-1178-44E1-AD78-21FD87B9F7DA}"/>
                  </a:ext>
                </a:extLst>
              </p:cNvPr>
              <p:cNvSpPr>
                <a:spLocks/>
              </p:cNvSpPr>
              <p:nvPr/>
            </p:nvSpPr>
            <p:spPr bwMode="auto">
              <a:xfrm>
                <a:off x="932" y="4885"/>
                <a:ext cx="17" cy="4"/>
              </a:xfrm>
              <a:custGeom>
                <a:avLst/>
                <a:gdLst>
                  <a:gd name="T0" fmla="*/ 29 w 29"/>
                  <a:gd name="T1" fmla="*/ 0 h 7"/>
                  <a:gd name="T2" fmla="*/ 0 w 29"/>
                  <a:gd name="T3" fmla="*/ 1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1"/>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8" name="Freeform 1204">
                <a:extLst>
                  <a:ext uri="{FF2B5EF4-FFF2-40B4-BE49-F238E27FC236}">
                    <a16:creationId xmlns:a16="http://schemas.microsoft.com/office/drawing/2014/main" id="{58454329-BFB8-48B3-9DF2-6D0C9BFC776E}"/>
                  </a:ext>
                </a:extLst>
              </p:cNvPr>
              <p:cNvSpPr>
                <a:spLocks/>
              </p:cNvSpPr>
              <p:nvPr/>
            </p:nvSpPr>
            <p:spPr bwMode="auto">
              <a:xfrm>
                <a:off x="953" y="4885"/>
                <a:ext cx="16" cy="4"/>
              </a:xfrm>
              <a:custGeom>
                <a:avLst/>
                <a:gdLst>
                  <a:gd name="T0" fmla="*/ 27 w 27"/>
                  <a:gd name="T1" fmla="*/ 0 h 7"/>
                  <a:gd name="T2" fmla="*/ 0 w 27"/>
                  <a:gd name="T3" fmla="*/ 0 h 7"/>
                  <a:gd name="T4" fmla="*/ 0 w 27"/>
                  <a:gd name="T5" fmla="*/ 7 h 7"/>
                  <a:gd name="T6" fmla="*/ 27 w 27"/>
                  <a:gd name="T7" fmla="*/ 6 h 7"/>
                </a:gdLst>
                <a:ahLst/>
                <a:cxnLst>
                  <a:cxn ang="0">
                    <a:pos x="T0" y="T1"/>
                  </a:cxn>
                  <a:cxn ang="0">
                    <a:pos x="T2" y="T3"/>
                  </a:cxn>
                  <a:cxn ang="0">
                    <a:pos x="T4" y="T5"/>
                  </a:cxn>
                  <a:cxn ang="0">
                    <a:pos x="T6" y="T7"/>
                  </a:cxn>
                </a:cxnLst>
                <a:rect l="0" t="0" r="r" b="b"/>
                <a:pathLst>
                  <a:path w="27" h="7">
                    <a:moveTo>
                      <a:pt x="27" y="0"/>
                    </a:moveTo>
                    <a:lnTo>
                      <a:pt x="0" y="0"/>
                    </a:lnTo>
                    <a:lnTo>
                      <a:pt x="0" y="7"/>
                    </a:lnTo>
                    <a:lnTo>
                      <a:pt x="2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09" name="Freeform 1205">
                <a:extLst>
                  <a:ext uri="{FF2B5EF4-FFF2-40B4-BE49-F238E27FC236}">
                    <a16:creationId xmlns:a16="http://schemas.microsoft.com/office/drawing/2014/main" id="{A917C069-0147-461E-871B-9BBF4BAE918A}"/>
                  </a:ext>
                </a:extLst>
              </p:cNvPr>
              <p:cNvSpPr>
                <a:spLocks/>
              </p:cNvSpPr>
              <p:nvPr/>
            </p:nvSpPr>
            <p:spPr bwMode="auto">
              <a:xfrm>
                <a:off x="973" y="4885"/>
                <a:ext cx="17" cy="4"/>
              </a:xfrm>
              <a:custGeom>
                <a:avLst/>
                <a:gdLst>
                  <a:gd name="T0" fmla="*/ 31 w 31"/>
                  <a:gd name="T1" fmla="*/ 0 h 7"/>
                  <a:gd name="T2" fmla="*/ 0 w 31"/>
                  <a:gd name="T3" fmla="*/ 1 h 7"/>
                  <a:gd name="T4" fmla="*/ 0 w 31"/>
                  <a:gd name="T5" fmla="*/ 7 h 7"/>
                  <a:gd name="T6" fmla="*/ 31 w 31"/>
                  <a:gd name="T7" fmla="*/ 7 h 7"/>
                </a:gdLst>
                <a:ahLst/>
                <a:cxnLst>
                  <a:cxn ang="0">
                    <a:pos x="T0" y="T1"/>
                  </a:cxn>
                  <a:cxn ang="0">
                    <a:pos x="T2" y="T3"/>
                  </a:cxn>
                  <a:cxn ang="0">
                    <a:pos x="T4" y="T5"/>
                  </a:cxn>
                  <a:cxn ang="0">
                    <a:pos x="T6" y="T7"/>
                  </a:cxn>
                </a:cxnLst>
                <a:rect l="0" t="0" r="r" b="b"/>
                <a:pathLst>
                  <a:path w="31" h="7">
                    <a:moveTo>
                      <a:pt x="31" y="0"/>
                    </a:moveTo>
                    <a:lnTo>
                      <a:pt x="0" y="1"/>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0" name="Freeform 1206">
                <a:extLst>
                  <a:ext uri="{FF2B5EF4-FFF2-40B4-BE49-F238E27FC236}">
                    <a16:creationId xmlns:a16="http://schemas.microsoft.com/office/drawing/2014/main" id="{95E94398-1489-470B-9F38-A49D2B613ADC}"/>
                  </a:ext>
                </a:extLst>
              </p:cNvPr>
              <p:cNvSpPr>
                <a:spLocks/>
              </p:cNvSpPr>
              <p:nvPr/>
            </p:nvSpPr>
            <p:spPr bwMode="auto">
              <a:xfrm>
                <a:off x="994" y="4885"/>
                <a:ext cx="19" cy="39"/>
              </a:xfrm>
              <a:custGeom>
                <a:avLst/>
                <a:gdLst>
                  <a:gd name="T0" fmla="*/ 0 w 34"/>
                  <a:gd name="T1" fmla="*/ 69 h 69"/>
                  <a:gd name="T2" fmla="*/ 34 w 34"/>
                  <a:gd name="T3" fmla="*/ 68 h 69"/>
                  <a:gd name="T4" fmla="*/ 32 w 34"/>
                  <a:gd name="T5" fmla="*/ 0 h 69"/>
                  <a:gd name="T6" fmla="*/ 0 w 34"/>
                  <a:gd name="T7" fmla="*/ 0 h 69"/>
                  <a:gd name="T8" fmla="*/ 0 w 34"/>
                  <a:gd name="T9" fmla="*/ 7 h 69"/>
                  <a:gd name="T10" fmla="*/ 25 w 34"/>
                  <a:gd name="T11" fmla="*/ 7 h 69"/>
                  <a:gd name="T12" fmla="*/ 27 w 34"/>
                  <a:gd name="T13" fmla="*/ 62 h 69"/>
                  <a:gd name="T14" fmla="*/ 0 w 34"/>
                  <a:gd name="T15" fmla="*/ 62 h 69"/>
                  <a:gd name="T16" fmla="*/ 0 w 34"/>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9">
                    <a:moveTo>
                      <a:pt x="0" y="69"/>
                    </a:moveTo>
                    <a:lnTo>
                      <a:pt x="34" y="68"/>
                    </a:lnTo>
                    <a:lnTo>
                      <a:pt x="32" y="0"/>
                    </a:lnTo>
                    <a:lnTo>
                      <a:pt x="0" y="0"/>
                    </a:lnTo>
                    <a:lnTo>
                      <a:pt x="0" y="7"/>
                    </a:lnTo>
                    <a:lnTo>
                      <a:pt x="25" y="7"/>
                    </a:lnTo>
                    <a:lnTo>
                      <a:pt x="27" y="62"/>
                    </a:lnTo>
                    <a:lnTo>
                      <a:pt x="0" y="62"/>
                    </a:lnTo>
                    <a:lnTo>
                      <a:pt x="0"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1" name="Freeform 1207">
                <a:extLst>
                  <a:ext uri="{FF2B5EF4-FFF2-40B4-BE49-F238E27FC236}">
                    <a16:creationId xmlns:a16="http://schemas.microsoft.com/office/drawing/2014/main" id="{9B85B785-2D2D-49B4-A8DC-0C6499B4F8E8}"/>
                  </a:ext>
                </a:extLst>
              </p:cNvPr>
              <p:cNvSpPr>
                <a:spLocks/>
              </p:cNvSpPr>
              <p:nvPr/>
            </p:nvSpPr>
            <p:spPr bwMode="auto">
              <a:xfrm>
                <a:off x="973" y="4920"/>
                <a:ext cx="18" cy="4"/>
              </a:xfrm>
              <a:custGeom>
                <a:avLst/>
                <a:gdLst>
                  <a:gd name="T0" fmla="*/ 0 w 31"/>
                  <a:gd name="T1" fmla="*/ 7 h 7"/>
                  <a:gd name="T2" fmla="*/ 31 w 31"/>
                  <a:gd name="T3" fmla="*/ 7 h 7"/>
                  <a:gd name="T4" fmla="*/ 30 w 31"/>
                  <a:gd name="T5" fmla="*/ 0 h 7"/>
                  <a:gd name="T6" fmla="*/ 0 w 31"/>
                  <a:gd name="T7" fmla="*/ 0 h 7"/>
                </a:gdLst>
                <a:ahLst/>
                <a:cxnLst>
                  <a:cxn ang="0">
                    <a:pos x="T0" y="T1"/>
                  </a:cxn>
                  <a:cxn ang="0">
                    <a:pos x="T2" y="T3"/>
                  </a:cxn>
                  <a:cxn ang="0">
                    <a:pos x="T4" y="T5"/>
                  </a:cxn>
                  <a:cxn ang="0">
                    <a:pos x="T6" y="T7"/>
                  </a:cxn>
                </a:cxnLst>
                <a:rect l="0" t="0" r="r" b="b"/>
                <a:pathLst>
                  <a:path w="31" h="7">
                    <a:moveTo>
                      <a:pt x="0" y="7"/>
                    </a:moveTo>
                    <a:lnTo>
                      <a:pt x="31"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2" name="Freeform 1208">
                <a:extLst>
                  <a:ext uri="{FF2B5EF4-FFF2-40B4-BE49-F238E27FC236}">
                    <a16:creationId xmlns:a16="http://schemas.microsoft.com/office/drawing/2014/main" id="{956B330B-2556-4623-9367-8AFF0520D8E0}"/>
                  </a:ext>
                </a:extLst>
              </p:cNvPr>
              <p:cNvSpPr>
                <a:spLocks/>
              </p:cNvSpPr>
              <p:nvPr/>
            </p:nvSpPr>
            <p:spPr bwMode="auto">
              <a:xfrm>
                <a:off x="953" y="4921"/>
                <a:ext cx="16" cy="3"/>
              </a:xfrm>
              <a:custGeom>
                <a:avLst/>
                <a:gdLst>
                  <a:gd name="T0" fmla="*/ 0 w 28"/>
                  <a:gd name="T1" fmla="*/ 6 h 6"/>
                  <a:gd name="T2" fmla="*/ 28 w 28"/>
                  <a:gd name="T3" fmla="*/ 6 h 6"/>
                  <a:gd name="T4" fmla="*/ 28 w 28"/>
                  <a:gd name="T5" fmla="*/ 0 h 6"/>
                  <a:gd name="T6" fmla="*/ 0 w 28"/>
                  <a:gd name="T7" fmla="*/ 0 h 6"/>
                </a:gdLst>
                <a:ahLst/>
                <a:cxnLst>
                  <a:cxn ang="0">
                    <a:pos x="T0" y="T1"/>
                  </a:cxn>
                  <a:cxn ang="0">
                    <a:pos x="T2" y="T3"/>
                  </a:cxn>
                  <a:cxn ang="0">
                    <a:pos x="T4" y="T5"/>
                  </a:cxn>
                  <a:cxn ang="0">
                    <a:pos x="T6" y="T7"/>
                  </a:cxn>
                </a:cxnLst>
                <a:rect l="0" t="0" r="r" b="b"/>
                <a:pathLst>
                  <a:path w="28" h="6">
                    <a:moveTo>
                      <a:pt x="0" y="6"/>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13" name="Freeform 1209">
                <a:extLst>
                  <a:ext uri="{FF2B5EF4-FFF2-40B4-BE49-F238E27FC236}">
                    <a16:creationId xmlns:a16="http://schemas.microsoft.com/office/drawing/2014/main" id="{A154D413-6502-4338-8A1B-21AEEB22CFBF}"/>
                  </a:ext>
                </a:extLst>
              </p:cNvPr>
              <p:cNvSpPr>
                <a:spLocks/>
              </p:cNvSpPr>
              <p:nvPr/>
            </p:nvSpPr>
            <p:spPr bwMode="auto">
              <a:xfrm>
                <a:off x="932" y="4921"/>
                <a:ext cx="17" cy="4"/>
              </a:xfrm>
              <a:custGeom>
                <a:avLst/>
                <a:gdLst>
                  <a:gd name="T0" fmla="*/ 0 w 29"/>
                  <a:gd name="T1" fmla="*/ 7 h 7"/>
                  <a:gd name="T2" fmla="*/ 29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2" name="Group 1411">
              <a:extLst>
                <a:ext uri="{FF2B5EF4-FFF2-40B4-BE49-F238E27FC236}">
                  <a16:creationId xmlns:a16="http://schemas.microsoft.com/office/drawing/2014/main" id="{0DFC58DC-47B2-41B7-AB14-B094CBFF35EF}"/>
                </a:ext>
              </a:extLst>
            </p:cNvPr>
            <p:cNvGrpSpPr>
              <a:grpSpLocks/>
            </p:cNvGrpSpPr>
            <p:nvPr/>
          </p:nvGrpSpPr>
          <p:grpSpPr bwMode="auto">
            <a:xfrm>
              <a:off x="1473200" y="6005885"/>
              <a:ext cx="277813" cy="1112838"/>
              <a:chOff x="928" y="4323"/>
              <a:chExt cx="175" cy="701"/>
            </a:xfrm>
            <a:noFill/>
          </p:grpSpPr>
          <p:sp>
            <p:nvSpPr>
              <p:cNvPr id="6914" name="Freeform 1211">
                <a:extLst>
                  <a:ext uri="{FF2B5EF4-FFF2-40B4-BE49-F238E27FC236}">
                    <a16:creationId xmlns:a16="http://schemas.microsoft.com/office/drawing/2014/main" id="{DDE21785-A7A4-419B-97CD-611303E22069}"/>
                  </a:ext>
                </a:extLst>
              </p:cNvPr>
              <p:cNvSpPr>
                <a:spLocks/>
              </p:cNvSpPr>
              <p:nvPr/>
            </p:nvSpPr>
            <p:spPr bwMode="auto">
              <a:xfrm>
                <a:off x="932" y="4859"/>
                <a:ext cx="17" cy="4"/>
              </a:xfrm>
              <a:custGeom>
                <a:avLst/>
                <a:gdLst>
                  <a:gd name="T0" fmla="*/ 29 w 29"/>
                  <a:gd name="T1" fmla="*/ 0 h 7"/>
                  <a:gd name="T2" fmla="*/ 0 w 29"/>
                  <a:gd name="T3" fmla="*/ 0 h 7"/>
                  <a:gd name="T4" fmla="*/ 0 w 29"/>
                  <a:gd name="T5" fmla="*/ 7 h 7"/>
                  <a:gd name="T6" fmla="*/ 29 w 29"/>
                  <a:gd name="T7" fmla="*/ 6 h 7"/>
                </a:gdLst>
                <a:ahLst/>
                <a:cxnLst>
                  <a:cxn ang="0">
                    <a:pos x="T0" y="T1"/>
                  </a:cxn>
                  <a:cxn ang="0">
                    <a:pos x="T2" y="T3"/>
                  </a:cxn>
                  <a:cxn ang="0">
                    <a:pos x="T4" y="T5"/>
                  </a:cxn>
                  <a:cxn ang="0">
                    <a:pos x="T6" y="T7"/>
                  </a:cxn>
                </a:cxnLst>
                <a:rect l="0" t="0" r="r" b="b"/>
                <a:pathLst>
                  <a:path w="29" h="7">
                    <a:moveTo>
                      <a:pt x="29" y="0"/>
                    </a:moveTo>
                    <a:lnTo>
                      <a:pt x="0" y="0"/>
                    </a:lnTo>
                    <a:lnTo>
                      <a:pt x="0" y="7"/>
                    </a:lnTo>
                    <a:lnTo>
                      <a:pt x="29"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5" name="Freeform 1212">
                <a:extLst>
                  <a:ext uri="{FF2B5EF4-FFF2-40B4-BE49-F238E27FC236}">
                    <a16:creationId xmlns:a16="http://schemas.microsoft.com/office/drawing/2014/main" id="{7257228F-A769-4E6F-936B-C090A0A383AD}"/>
                  </a:ext>
                </a:extLst>
              </p:cNvPr>
              <p:cNvSpPr>
                <a:spLocks/>
              </p:cNvSpPr>
              <p:nvPr/>
            </p:nvSpPr>
            <p:spPr bwMode="auto">
              <a:xfrm>
                <a:off x="953" y="4858"/>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6" name="Freeform 1213">
                <a:extLst>
                  <a:ext uri="{FF2B5EF4-FFF2-40B4-BE49-F238E27FC236}">
                    <a16:creationId xmlns:a16="http://schemas.microsoft.com/office/drawing/2014/main" id="{C00360A9-BB49-425E-A4D3-9AD130A02972}"/>
                  </a:ext>
                </a:extLst>
              </p:cNvPr>
              <p:cNvSpPr>
                <a:spLocks/>
              </p:cNvSpPr>
              <p:nvPr/>
            </p:nvSpPr>
            <p:spPr bwMode="auto">
              <a:xfrm>
                <a:off x="973" y="4858"/>
                <a:ext cx="17" cy="4"/>
              </a:xfrm>
              <a:custGeom>
                <a:avLst/>
                <a:gdLst>
                  <a:gd name="T0" fmla="*/ 31 w 31"/>
                  <a:gd name="T1" fmla="*/ 0 h 7"/>
                  <a:gd name="T2" fmla="*/ 0 w 31"/>
                  <a:gd name="T3" fmla="*/ 1 h 7"/>
                  <a:gd name="T4" fmla="*/ 0 w 31"/>
                  <a:gd name="T5" fmla="*/ 7 h 7"/>
                  <a:gd name="T6" fmla="*/ 31 w 31"/>
                  <a:gd name="T7" fmla="*/ 7 h 7"/>
                </a:gdLst>
                <a:ahLst/>
                <a:cxnLst>
                  <a:cxn ang="0">
                    <a:pos x="T0" y="T1"/>
                  </a:cxn>
                  <a:cxn ang="0">
                    <a:pos x="T2" y="T3"/>
                  </a:cxn>
                  <a:cxn ang="0">
                    <a:pos x="T4" y="T5"/>
                  </a:cxn>
                  <a:cxn ang="0">
                    <a:pos x="T6" y="T7"/>
                  </a:cxn>
                </a:cxnLst>
                <a:rect l="0" t="0" r="r" b="b"/>
                <a:pathLst>
                  <a:path w="31" h="7">
                    <a:moveTo>
                      <a:pt x="31" y="0"/>
                    </a:moveTo>
                    <a:lnTo>
                      <a:pt x="0" y="1"/>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7" name="Freeform 1214">
                <a:extLst>
                  <a:ext uri="{FF2B5EF4-FFF2-40B4-BE49-F238E27FC236}">
                    <a16:creationId xmlns:a16="http://schemas.microsoft.com/office/drawing/2014/main" id="{D17EAC4F-1E41-4DBB-9EFB-4F0B76BBE4C0}"/>
                  </a:ext>
                </a:extLst>
              </p:cNvPr>
              <p:cNvSpPr>
                <a:spLocks/>
              </p:cNvSpPr>
              <p:nvPr/>
            </p:nvSpPr>
            <p:spPr bwMode="auto">
              <a:xfrm>
                <a:off x="994" y="4858"/>
                <a:ext cx="19" cy="21"/>
              </a:xfrm>
              <a:custGeom>
                <a:avLst/>
                <a:gdLst>
                  <a:gd name="T0" fmla="*/ 0 w 34"/>
                  <a:gd name="T1" fmla="*/ 37 h 37"/>
                  <a:gd name="T2" fmla="*/ 34 w 34"/>
                  <a:gd name="T3" fmla="*/ 36 h 37"/>
                  <a:gd name="T4" fmla="*/ 33 w 34"/>
                  <a:gd name="T5" fmla="*/ 0 h 37"/>
                  <a:gd name="T6" fmla="*/ 0 w 34"/>
                  <a:gd name="T7" fmla="*/ 0 h 37"/>
                  <a:gd name="T8" fmla="*/ 0 w 34"/>
                  <a:gd name="T9" fmla="*/ 7 h 37"/>
                  <a:gd name="T10" fmla="*/ 27 w 34"/>
                  <a:gd name="T11" fmla="*/ 6 h 37"/>
                  <a:gd name="T12" fmla="*/ 27 w 34"/>
                  <a:gd name="T13" fmla="*/ 30 h 37"/>
                  <a:gd name="T14" fmla="*/ 0 w 34"/>
                  <a:gd name="T15" fmla="*/ 30 h 37"/>
                  <a:gd name="T16" fmla="*/ 0 w 34"/>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7">
                    <a:moveTo>
                      <a:pt x="0" y="37"/>
                    </a:moveTo>
                    <a:lnTo>
                      <a:pt x="34" y="36"/>
                    </a:lnTo>
                    <a:lnTo>
                      <a:pt x="33" y="0"/>
                    </a:lnTo>
                    <a:lnTo>
                      <a:pt x="0" y="0"/>
                    </a:lnTo>
                    <a:lnTo>
                      <a:pt x="0" y="7"/>
                    </a:lnTo>
                    <a:lnTo>
                      <a:pt x="27" y="6"/>
                    </a:lnTo>
                    <a:lnTo>
                      <a:pt x="27" y="30"/>
                    </a:lnTo>
                    <a:lnTo>
                      <a:pt x="0" y="30"/>
                    </a:lnTo>
                    <a:lnTo>
                      <a:pt x="0" y="3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8" name="Freeform 1215">
                <a:extLst>
                  <a:ext uri="{FF2B5EF4-FFF2-40B4-BE49-F238E27FC236}">
                    <a16:creationId xmlns:a16="http://schemas.microsoft.com/office/drawing/2014/main" id="{34399CFC-76EA-4597-9E20-957FBE26AC88}"/>
                  </a:ext>
                </a:extLst>
              </p:cNvPr>
              <p:cNvSpPr>
                <a:spLocks/>
              </p:cNvSpPr>
              <p:nvPr/>
            </p:nvSpPr>
            <p:spPr bwMode="auto">
              <a:xfrm>
                <a:off x="973" y="4875"/>
                <a:ext cx="17" cy="4"/>
              </a:xfrm>
              <a:custGeom>
                <a:avLst/>
                <a:gdLst>
                  <a:gd name="T0" fmla="*/ 0 w 31"/>
                  <a:gd name="T1" fmla="*/ 7 h 7"/>
                  <a:gd name="T2" fmla="*/ 31 w 31"/>
                  <a:gd name="T3" fmla="*/ 7 h 7"/>
                  <a:gd name="T4" fmla="*/ 31 w 31"/>
                  <a:gd name="T5" fmla="*/ 0 h 7"/>
                  <a:gd name="T6" fmla="*/ 0 w 31"/>
                  <a:gd name="T7" fmla="*/ 1 h 7"/>
                </a:gdLst>
                <a:ahLst/>
                <a:cxnLst>
                  <a:cxn ang="0">
                    <a:pos x="T0" y="T1"/>
                  </a:cxn>
                  <a:cxn ang="0">
                    <a:pos x="T2" y="T3"/>
                  </a:cxn>
                  <a:cxn ang="0">
                    <a:pos x="T4" y="T5"/>
                  </a:cxn>
                  <a:cxn ang="0">
                    <a:pos x="T6" y="T7"/>
                  </a:cxn>
                </a:cxnLst>
                <a:rect l="0" t="0" r="r" b="b"/>
                <a:pathLst>
                  <a:path w="31" h="7">
                    <a:moveTo>
                      <a:pt x="0" y="7"/>
                    </a:moveTo>
                    <a:lnTo>
                      <a:pt x="31" y="7"/>
                    </a:lnTo>
                    <a:lnTo>
                      <a:pt x="3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9" name="Freeform 1216">
                <a:extLst>
                  <a:ext uri="{FF2B5EF4-FFF2-40B4-BE49-F238E27FC236}">
                    <a16:creationId xmlns:a16="http://schemas.microsoft.com/office/drawing/2014/main" id="{BC214F84-3C56-4E54-9641-8A1C0EB3AA62}"/>
                  </a:ext>
                </a:extLst>
              </p:cNvPr>
              <p:cNvSpPr>
                <a:spLocks/>
              </p:cNvSpPr>
              <p:nvPr/>
            </p:nvSpPr>
            <p:spPr bwMode="auto">
              <a:xfrm>
                <a:off x="953" y="4875"/>
                <a:ext cx="16" cy="4"/>
              </a:xfrm>
              <a:custGeom>
                <a:avLst/>
                <a:gdLst>
                  <a:gd name="T0" fmla="*/ 0 w 28"/>
                  <a:gd name="T1" fmla="*/ 7 h 7"/>
                  <a:gd name="T2" fmla="*/ 28 w 28"/>
                  <a:gd name="T3" fmla="*/ 6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0" name="Freeform 1217">
                <a:extLst>
                  <a:ext uri="{FF2B5EF4-FFF2-40B4-BE49-F238E27FC236}">
                    <a16:creationId xmlns:a16="http://schemas.microsoft.com/office/drawing/2014/main" id="{07ED83A6-C20A-4141-B183-876E97D033A3}"/>
                  </a:ext>
                </a:extLst>
              </p:cNvPr>
              <p:cNvSpPr>
                <a:spLocks/>
              </p:cNvSpPr>
              <p:nvPr/>
            </p:nvSpPr>
            <p:spPr bwMode="auto">
              <a:xfrm>
                <a:off x="932" y="4875"/>
                <a:ext cx="17" cy="4"/>
              </a:xfrm>
              <a:custGeom>
                <a:avLst/>
                <a:gdLst>
                  <a:gd name="T0" fmla="*/ 0 w 29"/>
                  <a:gd name="T1" fmla="*/ 7 h 7"/>
                  <a:gd name="T2" fmla="*/ 29 w 29"/>
                  <a:gd name="T3" fmla="*/ 7 h 7"/>
                  <a:gd name="T4" fmla="*/ 29 w 29"/>
                  <a:gd name="T5" fmla="*/ 0 h 7"/>
                  <a:gd name="T6" fmla="*/ 0 w 29"/>
                  <a:gd name="T7" fmla="*/ 1 h 7"/>
                </a:gdLst>
                <a:ahLst/>
                <a:cxnLst>
                  <a:cxn ang="0">
                    <a:pos x="T0" y="T1"/>
                  </a:cxn>
                  <a:cxn ang="0">
                    <a:pos x="T2" y="T3"/>
                  </a:cxn>
                  <a:cxn ang="0">
                    <a:pos x="T4" y="T5"/>
                  </a:cxn>
                  <a:cxn ang="0">
                    <a:pos x="T6" y="T7"/>
                  </a:cxn>
                </a:cxnLst>
                <a:rect l="0" t="0" r="r" b="b"/>
                <a:pathLst>
                  <a:path w="29" h="7">
                    <a:moveTo>
                      <a:pt x="0" y="7"/>
                    </a:moveTo>
                    <a:lnTo>
                      <a:pt x="29" y="7"/>
                    </a:lnTo>
                    <a:lnTo>
                      <a:pt x="2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1" name="Freeform 1218">
                <a:extLst>
                  <a:ext uri="{FF2B5EF4-FFF2-40B4-BE49-F238E27FC236}">
                    <a16:creationId xmlns:a16="http://schemas.microsoft.com/office/drawing/2014/main" id="{A52753AE-FEE5-4947-AC6B-772F491A4A9E}"/>
                  </a:ext>
                </a:extLst>
              </p:cNvPr>
              <p:cNvSpPr>
                <a:spLocks/>
              </p:cNvSpPr>
              <p:nvPr/>
            </p:nvSpPr>
            <p:spPr bwMode="auto">
              <a:xfrm>
                <a:off x="932" y="4817"/>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2" name="Freeform 1219">
                <a:extLst>
                  <a:ext uri="{FF2B5EF4-FFF2-40B4-BE49-F238E27FC236}">
                    <a16:creationId xmlns:a16="http://schemas.microsoft.com/office/drawing/2014/main" id="{6C06B5B9-FE08-4765-B9AA-5FDE61E45460}"/>
                  </a:ext>
                </a:extLst>
              </p:cNvPr>
              <p:cNvSpPr>
                <a:spLocks/>
              </p:cNvSpPr>
              <p:nvPr/>
            </p:nvSpPr>
            <p:spPr bwMode="auto">
              <a:xfrm>
                <a:off x="953" y="4817"/>
                <a:ext cx="16" cy="3"/>
              </a:xfrm>
              <a:custGeom>
                <a:avLst/>
                <a:gdLst>
                  <a:gd name="T0" fmla="*/ 28 w 28"/>
                  <a:gd name="T1" fmla="*/ 0 h 6"/>
                  <a:gd name="T2" fmla="*/ 0 w 28"/>
                  <a:gd name="T3" fmla="*/ 0 h 6"/>
                  <a:gd name="T4" fmla="*/ 0 w 28"/>
                  <a:gd name="T5" fmla="*/ 6 h 6"/>
                  <a:gd name="T6" fmla="*/ 28 w 28"/>
                  <a:gd name="T7" fmla="*/ 6 h 6"/>
                </a:gdLst>
                <a:ahLst/>
                <a:cxnLst>
                  <a:cxn ang="0">
                    <a:pos x="T0" y="T1"/>
                  </a:cxn>
                  <a:cxn ang="0">
                    <a:pos x="T2" y="T3"/>
                  </a:cxn>
                  <a:cxn ang="0">
                    <a:pos x="T4" y="T5"/>
                  </a:cxn>
                  <a:cxn ang="0">
                    <a:pos x="T6" y="T7"/>
                  </a:cxn>
                </a:cxnLst>
                <a:rect l="0" t="0" r="r" b="b"/>
                <a:pathLst>
                  <a:path w="28" h="6">
                    <a:moveTo>
                      <a:pt x="28" y="0"/>
                    </a:moveTo>
                    <a:lnTo>
                      <a:pt x="0" y="0"/>
                    </a:lnTo>
                    <a:lnTo>
                      <a:pt x="0" y="6"/>
                    </a:lnTo>
                    <a:lnTo>
                      <a:pt x="2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3" name="Freeform 1220">
                <a:extLst>
                  <a:ext uri="{FF2B5EF4-FFF2-40B4-BE49-F238E27FC236}">
                    <a16:creationId xmlns:a16="http://schemas.microsoft.com/office/drawing/2014/main" id="{678F44B3-C3A9-4505-B169-428F5C83674C}"/>
                  </a:ext>
                </a:extLst>
              </p:cNvPr>
              <p:cNvSpPr>
                <a:spLocks/>
              </p:cNvSpPr>
              <p:nvPr/>
            </p:nvSpPr>
            <p:spPr bwMode="auto">
              <a:xfrm>
                <a:off x="973" y="4816"/>
                <a:ext cx="17" cy="4"/>
              </a:xfrm>
              <a:custGeom>
                <a:avLst/>
                <a:gdLst>
                  <a:gd name="T0" fmla="*/ 30 w 30"/>
                  <a:gd name="T1" fmla="*/ 0 h 7"/>
                  <a:gd name="T2" fmla="*/ 0 w 30"/>
                  <a:gd name="T3" fmla="*/ 1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1"/>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4" name="Freeform 1221">
                <a:extLst>
                  <a:ext uri="{FF2B5EF4-FFF2-40B4-BE49-F238E27FC236}">
                    <a16:creationId xmlns:a16="http://schemas.microsoft.com/office/drawing/2014/main" id="{1CD99B6F-D3F5-4520-8730-B1D305536E2B}"/>
                  </a:ext>
                </a:extLst>
              </p:cNvPr>
              <p:cNvSpPr>
                <a:spLocks/>
              </p:cNvSpPr>
              <p:nvPr/>
            </p:nvSpPr>
            <p:spPr bwMode="auto">
              <a:xfrm>
                <a:off x="994" y="4816"/>
                <a:ext cx="18" cy="39"/>
              </a:xfrm>
              <a:custGeom>
                <a:avLst/>
                <a:gdLst>
                  <a:gd name="T0" fmla="*/ 1 w 33"/>
                  <a:gd name="T1" fmla="*/ 68 h 68"/>
                  <a:gd name="T2" fmla="*/ 33 w 33"/>
                  <a:gd name="T3" fmla="*/ 67 h 68"/>
                  <a:gd name="T4" fmla="*/ 33 w 33"/>
                  <a:gd name="T5" fmla="*/ 0 h 68"/>
                  <a:gd name="T6" fmla="*/ 0 w 33"/>
                  <a:gd name="T7" fmla="*/ 0 h 68"/>
                  <a:gd name="T8" fmla="*/ 0 w 33"/>
                  <a:gd name="T9" fmla="*/ 7 h 68"/>
                  <a:gd name="T10" fmla="*/ 27 w 33"/>
                  <a:gd name="T11" fmla="*/ 7 h 68"/>
                  <a:gd name="T12" fmla="*/ 27 w 33"/>
                  <a:gd name="T13" fmla="*/ 61 h 68"/>
                  <a:gd name="T14" fmla="*/ 1 w 33"/>
                  <a:gd name="T15" fmla="*/ 61 h 68"/>
                  <a:gd name="T16" fmla="*/ 1 w 33"/>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8">
                    <a:moveTo>
                      <a:pt x="1" y="68"/>
                    </a:moveTo>
                    <a:lnTo>
                      <a:pt x="33" y="67"/>
                    </a:lnTo>
                    <a:lnTo>
                      <a:pt x="33" y="0"/>
                    </a:lnTo>
                    <a:lnTo>
                      <a:pt x="0" y="0"/>
                    </a:lnTo>
                    <a:lnTo>
                      <a:pt x="0" y="7"/>
                    </a:lnTo>
                    <a:lnTo>
                      <a:pt x="27" y="7"/>
                    </a:lnTo>
                    <a:lnTo>
                      <a:pt x="27" y="61"/>
                    </a:lnTo>
                    <a:lnTo>
                      <a:pt x="1" y="61"/>
                    </a:lnTo>
                    <a:lnTo>
                      <a:pt x="1" y="6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5" name="Freeform 1222">
                <a:extLst>
                  <a:ext uri="{FF2B5EF4-FFF2-40B4-BE49-F238E27FC236}">
                    <a16:creationId xmlns:a16="http://schemas.microsoft.com/office/drawing/2014/main" id="{B4554734-584E-49E3-A5F2-21A229203CE3}"/>
                  </a:ext>
                </a:extLst>
              </p:cNvPr>
              <p:cNvSpPr>
                <a:spLocks/>
              </p:cNvSpPr>
              <p:nvPr/>
            </p:nvSpPr>
            <p:spPr bwMode="auto">
              <a:xfrm>
                <a:off x="972" y="4851"/>
                <a:ext cx="18" cy="4"/>
              </a:xfrm>
              <a:custGeom>
                <a:avLst/>
                <a:gdLst>
                  <a:gd name="T0" fmla="*/ 1 w 32"/>
                  <a:gd name="T1" fmla="*/ 7 h 7"/>
                  <a:gd name="T2" fmla="*/ 32 w 32"/>
                  <a:gd name="T3" fmla="*/ 7 h 7"/>
                  <a:gd name="T4" fmla="*/ 32 w 32"/>
                  <a:gd name="T5" fmla="*/ 0 h 7"/>
                  <a:gd name="T6" fmla="*/ 0 w 32"/>
                  <a:gd name="T7" fmla="*/ 1 h 7"/>
                </a:gdLst>
                <a:ahLst/>
                <a:cxnLst>
                  <a:cxn ang="0">
                    <a:pos x="T0" y="T1"/>
                  </a:cxn>
                  <a:cxn ang="0">
                    <a:pos x="T2" y="T3"/>
                  </a:cxn>
                  <a:cxn ang="0">
                    <a:pos x="T4" y="T5"/>
                  </a:cxn>
                  <a:cxn ang="0">
                    <a:pos x="T6" y="T7"/>
                  </a:cxn>
                </a:cxnLst>
                <a:rect l="0" t="0" r="r" b="b"/>
                <a:pathLst>
                  <a:path w="32" h="7">
                    <a:moveTo>
                      <a:pt x="1" y="7"/>
                    </a:moveTo>
                    <a:lnTo>
                      <a:pt x="32" y="7"/>
                    </a:lnTo>
                    <a:lnTo>
                      <a:pt x="3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6" name="Freeform 1223">
                <a:extLst>
                  <a:ext uri="{FF2B5EF4-FFF2-40B4-BE49-F238E27FC236}">
                    <a16:creationId xmlns:a16="http://schemas.microsoft.com/office/drawing/2014/main" id="{BF7955F8-F809-411F-AE0E-67B31B59A1CE}"/>
                  </a:ext>
                </a:extLst>
              </p:cNvPr>
              <p:cNvSpPr>
                <a:spLocks/>
              </p:cNvSpPr>
              <p:nvPr/>
            </p:nvSpPr>
            <p:spPr bwMode="auto">
              <a:xfrm>
                <a:off x="953" y="4851"/>
                <a:ext cx="16" cy="4"/>
              </a:xfrm>
              <a:custGeom>
                <a:avLst/>
                <a:gdLst>
                  <a:gd name="T0" fmla="*/ 0 w 28"/>
                  <a:gd name="T1" fmla="*/ 7 h 7"/>
                  <a:gd name="T2" fmla="*/ 28 w 28"/>
                  <a:gd name="T3" fmla="*/ 6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7" name="Freeform 1224">
                <a:extLst>
                  <a:ext uri="{FF2B5EF4-FFF2-40B4-BE49-F238E27FC236}">
                    <a16:creationId xmlns:a16="http://schemas.microsoft.com/office/drawing/2014/main" id="{F0DA359B-ED0E-4723-AC4C-5449B1360F02}"/>
                  </a:ext>
                </a:extLst>
              </p:cNvPr>
              <p:cNvSpPr>
                <a:spLocks/>
              </p:cNvSpPr>
              <p:nvPr/>
            </p:nvSpPr>
            <p:spPr bwMode="auto">
              <a:xfrm>
                <a:off x="932" y="4851"/>
                <a:ext cx="16" cy="4"/>
              </a:xfrm>
              <a:custGeom>
                <a:avLst/>
                <a:gdLst>
                  <a:gd name="T0" fmla="*/ 0 w 28"/>
                  <a:gd name="T1" fmla="*/ 7 h 7"/>
                  <a:gd name="T2" fmla="*/ 28 w 28"/>
                  <a:gd name="T3" fmla="*/ 7 h 7"/>
                  <a:gd name="T4" fmla="*/ 28 w 28"/>
                  <a:gd name="T5" fmla="*/ 0 h 7"/>
                  <a:gd name="T6" fmla="*/ 0 w 28"/>
                  <a:gd name="T7" fmla="*/ 1 h 7"/>
                </a:gdLst>
                <a:ahLst/>
                <a:cxnLst>
                  <a:cxn ang="0">
                    <a:pos x="T0" y="T1"/>
                  </a:cxn>
                  <a:cxn ang="0">
                    <a:pos x="T2" y="T3"/>
                  </a:cxn>
                  <a:cxn ang="0">
                    <a:pos x="T4" y="T5"/>
                  </a:cxn>
                  <a:cxn ang="0">
                    <a:pos x="T6" y="T7"/>
                  </a:cxn>
                </a:cxnLst>
                <a:rect l="0" t="0" r="r" b="b"/>
                <a:pathLst>
                  <a:path w="28" h="7">
                    <a:moveTo>
                      <a:pt x="0" y="7"/>
                    </a:moveTo>
                    <a:lnTo>
                      <a:pt x="28" y="7"/>
                    </a:lnTo>
                    <a:lnTo>
                      <a:pt x="28"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8" name="Freeform 1225">
                <a:extLst>
                  <a:ext uri="{FF2B5EF4-FFF2-40B4-BE49-F238E27FC236}">
                    <a16:creationId xmlns:a16="http://schemas.microsoft.com/office/drawing/2014/main" id="{65730DC7-8F2F-408E-A2A0-E01FE742961E}"/>
                  </a:ext>
                </a:extLst>
              </p:cNvPr>
              <p:cNvSpPr>
                <a:spLocks/>
              </p:cNvSpPr>
              <p:nvPr/>
            </p:nvSpPr>
            <p:spPr bwMode="auto">
              <a:xfrm>
                <a:off x="932" y="4790"/>
                <a:ext cx="16" cy="4"/>
              </a:xfrm>
              <a:custGeom>
                <a:avLst/>
                <a:gdLst>
                  <a:gd name="T0" fmla="*/ 28 w 28"/>
                  <a:gd name="T1" fmla="*/ 0 h 7"/>
                  <a:gd name="T2" fmla="*/ 0 w 28"/>
                  <a:gd name="T3" fmla="*/ 1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1"/>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29" name="Freeform 1226">
                <a:extLst>
                  <a:ext uri="{FF2B5EF4-FFF2-40B4-BE49-F238E27FC236}">
                    <a16:creationId xmlns:a16="http://schemas.microsoft.com/office/drawing/2014/main" id="{B65CE54F-5ADE-4535-BF16-5DFBD681A8A0}"/>
                  </a:ext>
                </a:extLst>
              </p:cNvPr>
              <p:cNvSpPr>
                <a:spLocks/>
              </p:cNvSpPr>
              <p:nvPr/>
            </p:nvSpPr>
            <p:spPr bwMode="auto">
              <a:xfrm>
                <a:off x="953" y="4790"/>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0" name="Freeform 1227">
                <a:extLst>
                  <a:ext uri="{FF2B5EF4-FFF2-40B4-BE49-F238E27FC236}">
                    <a16:creationId xmlns:a16="http://schemas.microsoft.com/office/drawing/2014/main" id="{C40C1D06-9AC0-405D-A3D3-BC404839DC57}"/>
                  </a:ext>
                </a:extLst>
              </p:cNvPr>
              <p:cNvSpPr>
                <a:spLocks/>
              </p:cNvSpPr>
              <p:nvPr/>
            </p:nvSpPr>
            <p:spPr bwMode="auto">
              <a:xfrm>
                <a:off x="973" y="4790"/>
                <a:ext cx="17" cy="4"/>
              </a:xfrm>
              <a:custGeom>
                <a:avLst/>
                <a:gdLst>
                  <a:gd name="T0" fmla="*/ 30 w 30"/>
                  <a:gd name="T1" fmla="*/ 0 h 7"/>
                  <a:gd name="T2" fmla="*/ 0 w 30"/>
                  <a:gd name="T3" fmla="*/ 0 h 7"/>
                  <a:gd name="T4" fmla="*/ 0 w 30"/>
                  <a:gd name="T5" fmla="*/ 7 h 7"/>
                  <a:gd name="T6" fmla="*/ 30 w 30"/>
                  <a:gd name="T7" fmla="*/ 6 h 7"/>
                </a:gdLst>
                <a:ahLst/>
                <a:cxnLst>
                  <a:cxn ang="0">
                    <a:pos x="T0" y="T1"/>
                  </a:cxn>
                  <a:cxn ang="0">
                    <a:pos x="T2" y="T3"/>
                  </a:cxn>
                  <a:cxn ang="0">
                    <a:pos x="T4" y="T5"/>
                  </a:cxn>
                  <a:cxn ang="0">
                    <a:pos x="T6" y="T7"/>
                  </a:cxn>
                </a:cxnLst>
                <a:rect l="0" t="0" r="r" b="b"/>
                <a:pathLst>
                  <a:path w="30" h="7">
                    <a:moveTo>
                      <a:pt x="30" y="0"/>
                    </a:moveTo>
                    <a:lnTo>
                      <a:pt x="0" y="0"/>
                    </a:lnTo>
                    <a:lnTo>
                      <a:pt x="0" y="7"/>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1" name="Freeform 1228">
                <a:extLst>
                  <a:ext uri="{FF2B5EF4-FFF2-40B4-BE49-F238E27FC236}">
                    <a16:creationId xmlns:a16="http://schemas.microsoft.com/office/drawing/2014/main" id="{DEE3F5A8-7267-4627-89E7-1FAE0EE6DD25}"/>
                  </a:ext>
                </a:extLst>
              </p:cNvPr>
              <p:cNvSpPr>
                <a:spLocks/>
              </p:cNvSpPr>
              <p:nvPr/>
            </p:nvSpPr>
            <p:spPr bwMode="auto">
              <a:xfrm>
                <a:off x="994" y="4790"/>
                <a:ext cx="18" cy="19"/>
              </a:xfrm>
              <a:custGeom>
                <a:avLst/>
                <a:gdLst>
                  <a:gd name="T0" fmla="*/ 0 w 33"/>
                  <a:gd name="T1" fmla="*/ 35 h 35"/>
                  <a:gd name="T2" fmla="*/ 33 w 33"/>
                  <a:gd name="T3" fmla="*/ 35 h 35"/>
                  <a:gd name="T4" fmla="*/ 33 w 33"/>
                  <a:gd name="T5" fmla="*/ 0 h 35"/>
                  <a:gd name="T6" fmla="*/ 0 w 33"/>
                  <a:gd name="T7" fmla="*/ 1 h 35"/>
                  <a:gd name="T8" fmla="*/ 0 w 33"/>
                  <a:gd name="T9" fmla="*/ 7 h 35"/>
                  <a:gd name="T10" fmla="*/ 26 w 33"/>
                  <a:gd name="T11" fmla="*/ 7 h 35"/>
                  <a:gd name="T12" fmla="*/ 26 w 33"/>
                  <a:gd name="T13" fmla="*/ 29 h 35"/>
                  <a:gd name="T14" fmla="*/ 0 w 33"/>
                  <a:gd name="T15" fmla="*/ 29 h 35"/>
                  <a:gd name="T16" fmla="*/ 0 w 33"/>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5">
                    <a:moveTo>
                      <a:pt x="0" y="35"/>
                    </a:moveTo>
                    <a:lnTo>
                      <a:pt x="33" y="35"/>
                    </a:lnTo>
                    <a:lnTo>
                      <a:pt x="33" y="0"/>
                    </a:lnTo>
                    <a:lnTo>
                      <a:pt x="0" y="1"/>
                    </a:lnTo>
                    <a:lnTo>
                      <a:pt x="0" y="7"/>
                    </a:lnTo>
                    <a:lnTo>
                      <a:pt x="26" y="7"/>
                    </a:lnTo>
                    <a:lnTo>
                      <a:pt x="26" y="29"/>
                    </a:lnTo>
                    <a:lnTo>
                      <a:pt x="0" y="29"/>
                    </a:lnTo>
                    <a:lnTo>
                      <a:pt x="0" y="3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2" name="Freeform 1229">
                <a:extLst>
                  <a:ext uri="{FF2B5EF4-FFF2-40B4-BE49-F238E27FC236}">
                    <a16:creationId xmlns:a16="http://schemas.microsoft.com/office/drawing/2014/main" id="{746A38EB-6781-4C70-950B-F65AD6858418}"/>
                  </a:ext>
                </a:extLst>
              </p:cNvPr>
              <p:cNvSpPr>
                <a:spLocks/>
              </p:cNvSpPr>
              <p:nvPr/>
            </p:nvSpPr>
            <p:spPr bwMode="auto">
              <a:xfrm>
                <a:off x="973" y="4806"/>
                <a:ext cx="17" cy="4"/>
              </a:xfrm>
              <a:custGeom>
                <a:avLst/>
                <a:gdLst>
                  <a:gd name="T0" fmla="*/ 0 w 30"/>
                  <a:gd name="T1" fmla="*/ 7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3" name="Freeform 1230">
                <a:extLst>
                  <a:ext uri="{FF2B5EF4-FFF2-40B4-BE49-F238E27FC236}">
                    <a16:creationId xmlns:a16="http://schemas.microsoft.com/office/drawing/2014/main" id="{6DF5AD2F-2ACD-48A6-BFBF-814746630D7E}"/>
                  </a:ext>
                </a:extLst>
              </p:cNvPr>
              <p:cNvSpPr>
                <a:spLocks/>
              </p:cNvSpPr>
              <p:nvPr/>
            </p:nvSpPr>
            <p:spPr bwMode="auto">
              <a:xfrm>
                <a:off x="953" y="4806"/>
                <a:ext cx="16" cy="4"/>
              </a:xfrm>
              <a:custGeom>
                <a:avLst/>
                <a:gdLst>
                  <a:gd name="T0" fmla="*/ 0 w 28"/>
                  <a:gd name="T1" fmla="*/ 7 h 7"/>
                  <a:gd name="T2" fmla="*/ 28 w 28"/>
                  <a:gd name="T3" fmla="*/ 7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7"/>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4" name="Freeform 1231">
                <a:extLst>
                  <a:ext uri="{FF2B5EF4-FFF2-40B4-BE49-F238E27FC236}">
                    <a16:creationId xmlns:a16="http://schemas.microsoft.com/office/drawing/2014/main" id="{5275B09B-FBC1-44FA-BC73-3E160BB64EA5}"/>
                  </a:ext>
                </a:extLst>
              </p:cNvPr>
              <p:cNvSpPr>
                <a:spLocks/>
              </p:cNvSpPr>
              <p:nvPr/>
            </p:nvSpPr>
            <p:spPr bwMode="auto">
              <a:xfrm>
                <a:off x="932" y="4806"/>
                <a:ext cx="16" cy="4"/>
              </a:xfrm>
              <a:custGeom>
                <a:avLst/>
                <a:gdLst>
                  <a:gd name="T0" fmla="*/ 0 w 29"/>
                  <a:gd name="T1" fmla="*/ 7 h 7"/>
                  <a:gd name="T2" fmla="*/ 29 w 29"/>
                  <a:gd name="T3" fmla="*/ 7 h 7"/>
                  <a:gd name="T4" fmla="*/ 29 w 29"/>
                  <a:gd name="T5" fmla="*/ 0 h 7"/>
                  <a:gd name="T6" fmla="*/ 0 w 29"/>
                  <a:gd name="T7" fmla="*/ 1 h 7"/>
                </a:gdLst>
                <a:ahLst/>
                <a:cxnLst>
                  <a:cxn ang="0">
                    <a:pos x="T0" y="T1"/>
                  </a:cxn>
                  <a:cxn ang="0">
                    <a:pos x="T2" y="T3"/>
                  </a:cxn>
                  <a:cxn ang="0">
                    <a:pos x="T4" y="T5"/>
                  </a:cxn>
                  <a:cxn ang="0">
                    <a:pos x="T6" y="T7"/>
                  </a:cxn>
                </a:cxnLst>
                <a:rect l="0" t="0" r="r" b="b"/>
                <a:pathLst>
                  <a:path w="29" h="7">
                    <a:moveTo>
                      <a:pt x="0" y="7"/>
                    </a:moveTo>
                    <a:lnTo>
                      <a:pt x="29" y="7"/>
                    </a:lnTo>
                    <a:lnTo>
                      <a:pt x="2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5" name="Freeform 1232">
                <a:extLst>
                  <a:ext uri="{FF2B5EF4-FFF2-40B4-BE49-F238E27FC236}">
                    <a16:creationId xmlns:a16="http://schemas.microsoft.com/office/drawing/2014/main" id="{6E275203-C606-48BF-80EB-8B7F34032584}"/>
                  </a:ext>
                </a:extLst>
              </p:cNvPr>
              <p:cNvSpPr>
                <a:spLocks/>
              </p:cNvSpPr>
              <p:nvPr/>
            </p:nvSpPr>
            <p:spPr bwMode="auto">
              <a:xfrm>
                <a:off x="931" y="4748"/>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6" name="Freeform 1233">
                <a:extLst>
                  <a:ext uri="{FF2B5EF4-FFF2-40B4-BE49-F238E27FC236}">
                    <a16:creationId xmlns:a16="http://schemas.microsoft.com/office/drawing/2014/main" id="{A3ED481F-36AA-4217-A70C-7DE54FCE3C2B}"/>
                  </a:ext>
                </a:extLst>
              </p:cNvPr>
              <p:cNvSpPr>
                <a:spLocks/>
              </p:cNvSpPr>
              <p:nvPr/>
            </p:nvSpPr>
            <p:spPr bwMode="auto">
              <a:xfrm>
                <a:off x="953" y="4748"/>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7" name="Freeform 1234">
                <a:extLst>
                  <a:ext uri="{FF2B5EF4-FFF2-40B4-BE49-F238E27FC236}">
                    <a16:creationId xmlns:a16="http://schemas.microsoft.com/office/drawing/2014/main" id="{D73D2B89-2790-48C0-A737-C910684C8C89}"/>
                  </a:ext>
                </a:extLst>
              </p:cNvPr>
              <p:cNvSpPr>
                <a:spLocks/>
              </p:cNvSpPr>
              <p:nvPr/>
            </p:nvSpPr>
            <p:spPr bwMode="auto">
              <a:xfrm>
                <a:off x="973" y="4748"/>
                <a:ext cx="17" cy="4"/>
              </a:xfrm>
              <a:custGeom>
                <a:avLst/>
                <a:gdLst>
                  <a:gd name="T0" fmla="*/ 30 w 30"/>
                  <a:gd name="T1" fmla="*/ 0 h 7"/>
                  <a:gd name="T2" fmla="*/ 0 w 30"/>
                  <a:gd name="T3" fmla="*/ 0 h 7"/>
                  <a:gd name="T4" fmla="*/ 0 w 30"/>
                  <a:gd name="T5" fmla="*/ 7 h 7"/>
                  <a:gd name="T6" fmla="*/ 30 w 30"/>
                  <a:gd name="T7" fmla="*/ 6 h 7"/>
                </a:gdLst>
                <a:ahLst/>
                <a:cxnLst>
                  <a:cxn ang="0">
                    <a:pos x="T0" y="T1"/>
                  </a:cxn>
                  <a:cxn ang="0">
                    <a:pos x="T2" y="T3"/>
                  </a:cxn>
                  <a:cxn ang="0">
                    <a:pos x="T4" y="T5"/>
                  </a:cxn>
                  <a:cxn ang="0">
                    <a:pos x="T6" y="T7"/>
                  </a:cxn>
                </a:cxnLst>
                <a:rect l="0" t="0" r="r" b="b"/>
                <a:pathLst>
                  <a:path w="30" h="7">
                    <a:moveTo>
                      <a:pt x="30" y="0"/>
                    </a:moveTo>
                    <a:lnTo>
                      <a:pt x="0" y="0"/>
                    </a:lnTo>
                    <a:lnTo>
                      <a:pt x="0" y="7"/>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8" name="Freeform 1235">
                <a:extLst>
                  <a:ext uri="{FF2B5EF4-FFF2-40B4-BE49-F238E27FC236}">
                    <a16:creationId xmlns:a16="http://schemas.microsoft.com/office/drawing/2014/main" id="{07B6098B-D519-48CC-9AFB-EF7392CF890B}"/>
                  </a:ext>
                </a:extLst>
              </p:cNvPr>
              <p:cNvSpPr>
                <a:spLocks/>
              </p:cNvSpPr>
              <p:nvPr/>
            </p:nvSpPr>
            <p:spPr bwMode="auto">
              <a:xfrm>
                <a:off x="993" y="4748"/>
                <a:ext cx="19" cy="36"/>
              </a:xfrm>
              <a:custGeom>
                <a:avLst/>
                <a:gdLst>
                  <a:gd name="T0" fmla="*/ 1 w 34"/>
                  <a:gd name="T1" fmla="*/ 63 h 63"/>
                  <a:gd name="T2" fmla="*/ 34 w 34"/>
                  <a:gd name="T3" fmla="*/ 63 h 63"/>
                  <a:gd name="T4" fmla="*/ 33 w 34"/>
                  <a:gd name="T5" fmla="*/ 0 h 63"/>
                  <a:gd name="T6" fmla="*/ 0 w 34"/>
                  <a:gd name="T7" fmla="*/ 0 h 63"/>
                  <a:gd name="T8" fmla="*/ 0 w 34"/>
                  <a:gd name="T9" fmla="*/ 6 h 63"/>
                  <a:gd name="T10" fmla="*/ 27 w 34"/>
                  <a:gd name="T11" fmla="*/ 6 h 63"/>
                  <a:gd name="T12" fmla="*/ 27 w 34"/>
                  <a:gd name="T13" fmla="*/ 56 h 63"/>
                  <a:gd name="T14" fmla="*/ 1 w 34"/>
                  <a:gd name="T15" fmla="*/ 57 h 63"/>
                  <a:gd name="T16" fmla="*/ 1 w 34"/>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3">
                    <a:moveTo>
                      <a:pt x="1" y="63"/>
                    </a:moveTo>
                    <a:lnTo>
                      <a:pt x="34" y="63"/>
                    </a:lnTo>
                    <a:lnTo>
                      <a:pt x="33" y="0"/>
                    </a:lnTo>
                    <a:lnTo>
                      <a:pt x="0" y="0"/>
                    </a:lnTo>
                    <a:lnTo>
                      <a:pt x="0" y="6"/>
                    </a:lnTo>
                    <a:lnTo>
                      <a:pt x="27" y="6"/>
                    </a:lnTo>
                    <a:lnTo>
                      <a:pt x="27" y="56"/>
                    </a:lnTo>
                    <a:lnTo>
                      <a:pt x="1" y="57"/>
                    </a:lnTo>
                    <a:lnTo>
                      <a:pt x="1"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39" name="Freeform 1236">
                <a:extLst>
                  <a:ext uri="{FF2B5EF4-FFF2-40B4-BE49-F238E27FC236}">
                    <a16:creationId xmlns:a16="http://schemas.microsoft.com/office/drawing/2014/main" id="{6FC34095-54A2-4D3D-A5D8-C4F722E49CA2}"/>
                  </a:ext>
                </a:extLst>
              </p:cNvPr>
              <p:cNvSpPr>
                <a:spLocks/>
              </p:cNvSpPr>
              <p:nvPr/>
            </p:nvSpPr>
            <p:spPr bwMode="auto">
              <a:xfrm>
                <a:off x="973" y="4780"/>
                <a:ext cx="17" cy="4"/>
              </a:xfrm>
              <a:custGeom>
                <a:avLst/>
                <a:gdLst>
                  <a:gd name="T0" fmla="*/ 0 w 30"/>
                  <a:gd name="T1" fmla="*/ 7 h 7"/>
                  <a:gd name="T2" fmla="*/ 30 w 30"/>
                  <a:gd name="T3" fmla="*/ 6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7"/>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0" name="Freeform 1237">
                <a:extLst>
                  <a:ext uri="{FF2B5EF4-FFF2-40B4-BE49-F238E27FC236}">
                    <a16:creationId xmlns:a16="http://schemas.microsoft.com/office/drawing/2014/main" id="{182935AC-403E-42E5-9EBB-0EA55020AD8B}"/>
                  </a:ext>
                </a:extLst>
              </p:cNvPr>
              <p:cNvSpPr>
                <a:spLocks/>
              </p:cNvSpPr>
              <p:nvPr/>
            </p:nvSpPr>
            <p:spPr bwMode="auto">
              <a:xfrm>
                <a:off x="953" y="4780"/>
                <a:ext cx="16" cy="4"/>
              </a:xfrm>
              <a:custGeom>
                <a:avLst/>
                <a:gdLst>
                  <a:gd name="T0" fmla="*/ 0 w 28"/>
                  <a:gd name="T1" fmla="*/ 7 h 7"/>
                  <a:gd name="T2" fmla="*/ 28 w 28"/>
                  <a:gd name="T3" fmla="*/ 7 h 7"/>
                  <a:gd name="T4" fmla="*/ 28 w 28"/>
                  <a:gd name="T5" fmla="*/ 0 h 7"/>
                  <a:gd name="T6" fmla="*/ 0 w 28"/>
                  <a:gd name="T7" fmla="*/ 0 h 7"/>
                </a:gdLst>
                <a:ahLst/>
                <a:cxnLst>
                  <a:cxn ang="0">
                    <a:pos x="T0" y="T1"/>
                  </a:cxn>
                  <a:cxn ang="0">
                    <a:pos x="T2" y="T3"/>
                  </a:cxn>
                  <a:cxn ang="0">
                    <a:pos x="T4" y="T5"/>
                  </a:cxn>
                  <a:cxn ang="0">
                    <a:pos x="T6" y="T7"/>
                  </a:cxn>
                </a:cxnLst>
                <a:rect l="0" t="0" r="r" b="b"/>
                <a:pathLst>
                  <a:path w="28" h="7">
                    <a:moveTo>
                      <a:pt x="0" y="7"/>
                    </a:moveTo>
                    <a:lnTo>
                      <a:pt x="28" y="7"/>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1" name="Freeform 1238">
                <a:extLst>
                  <a:ext uri="{FF2B5EF4-FFF2-40B4-BE49-F238E27FC236}">
                    <a16:creationId xmlns:a16="http://schemas.microsoft.com/office/drawing/2014/main" id="{4DC8EF52-6323-4495-96A7-3F239B37DF3E}"/>
                  </a:ext>
                </a:extLst>
              </p:cNvPr>
              <p:cNvSpPr>
                <a:spLocks/>
              </p:cNvSpPr>
              <p:nvPr/>
            </p:nvSpPr>
            <p:spPr bwMode="auto">
              <a:xfrm>
                <a:off x="932" y="4780"/>
                <a:ext cx="16" cy="4"/>
              </a:xfrm>
              <a:custGeom>
                <a:avLst/>
                <a:gdLst>
                  <a:gd name="T0" fmla="*/ 0 w 29"/>
                  <a:gd name="T1" fmla="*/ 7 h 7"/>
                  <a:gd name="T2" fmla="*/ 29 w 29"/>
                  <a:gd name="T3" fmla="*/ 7 h 7"/>
                  <a:gd name="T4" fmla="*/ 29 w 29"/>
                  <a:gd name="T5" fmla="*/ 0 h 7"/>
                  <a:gd name="T6" fmla="*/ 0 w 29"/>
                  <a:gd name="T7" fmla="*/ 1 h 7"/>
                </a:gdLst>
                <a:ahLst/>
                <a:cxnLst>
                  <a:cxn ang="0">
                    <a:pos x="T0" y="T1"/>
                  </a:cxn>
                  <a:cxn ang="0">
                    <a:pos x="T2" y="T3"/>
                  </a:cxn>
                  <a:cxn ang="0">
                    <a:pos x="T4" y="T5"/>
                  </a:cxn>
                  <a:cxn ang="0">
                    <a:pos x="T6" y="T7"/>
                  </a:cxn>
                </a:cxnLst>
                <a:rect l="0" t="0" r="r" b="b"/>
                <a:pathLst>
                  <a:path w="29" h="7">
                    <a:moveTo>
                      <a:pt x="0" y="7"/>
                    </a:moveTo>
                    <a:lnTo>
                      <a:pt x="29" y="7"/>
                    </a:lnTo>
                    <a:lnTo>
                      <a:pt x="2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2" name="Freeform 1239">
                <a:extLst>
                  <a:ext uri="{FF2B5EF4-FFF2-40B4-BE49-F238E27FC236}">
                    <a16:creationId xmlns:a16="http://schemas.microsoft.com/office/drawing/2014/main" id="{8CEB4C5B-3CA5-44E6-836E-76E58EB04F5A}"/>
                  </a:ext>
                </a:extLst>
              </p:cNvPr>
              <p:cNvSpPr>
                <a:spLocks/>
              </p:cNvSpPr>
              <p:nvPr/>
            </p:nvSpPr>
            <p:spPr bwMode="auto">
              <a:xfrm>
                <a:off x="931" y="4723"/>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3" name="Freeform 1240">
                <a:extLst>
                  <a:ext uri="{FF2B5EF4-FFF2-40B4-BE49-F238E27FC236}">
                    <a16:creationId xmlns:a16="http://schemas.microsoft.com/office/drawing/2014/main" id="{593417DF-9713-4AF4-83F3-C464C8981B79}"/>
                  </a:ext>
                </a:extLst>
              </p:cNvPr>
              <p:cNvSpPr>
                <a:spLocks/>
              </p:cNvSpPr>
              <p:nvPr/>
            </p:nvSpPr>
            <p:spPr bwMode="auto">
              <a:xfrm>
                <a:off x="952" y="4723"/>
                <a:ext cx="17" cy="4"/>
              </a:xfrm>
              <a:custGeom>
                <a:avLst/>
                <a:gdLst>
                  <a:gd name="T0" fmla="*/ 29 w 29"/>
                  <a:gd name="T1" fmla="*/ 1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1"/>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4" name="Freeform 1241">
                <a:extLst>
                  <a:ext uri="{FF2B5EF4-FFF2-40B4-BE49-F238E27FC236}">
                    <a16:creationId xmlns:a16="http://schemas.microsoft.com/office/drawing/2014/main" id="{09D58369-465E-449E-B7FF-ED34CA276AF4}"/>
                  </a:ext>
                </a:extLst>
              </p:cNvPr>
              <p:cNvSpPr>
                <a:spLocks/>
              </p:cNvSpPr>
              <p:nvPr/>
            </p:nvSpPr>
            <p:spPr bwMode="auto">
              <a:xfrm>
                <a:off x="972" y="4724"/>
                <a:ext cx="17" cy="3"/>
              </a:xfrm>
              <a:custGeom>
                <a:avLst/>
                <a:gdLst>
                  <a:gd name="T0" fmla="*/ 30 w 30"/>
                  <a:gd name="T1" fmla="*/ 0 h 6"/>
                  <a:gd name="T2" fmla="*/ 1 w 30"/>
                  <a:gd name="T3" fmla="*/ 0 h 6"/>
                  <a:gd name="T4" fmla="*/ 0 w 30"/>
                  <a:gd name="T5" fmla="*/ 6 h 6"/>
                  <a:gd name="T6" fmla="*/ 30 w 30"/>
                  <a:gd name="T7" fmla="*/ 6 h 6"/>
                </a:gdLst>
                <a:ahLst/>
                <a:cxnLst>
                  <a:cxn ang="0">
                    <a:pos x="T0" y="T1"/>
                  </a:cxn>
                  <a:cxn ang="0">
                    <a:pos x="T2" y="T3"/>
                  </a:cxn>
                  <a:cxn ang="0">
                    <a:pos x="T4" y="T5"/>
                  </a:cxn>
                  <a:cxn ang="0">
                    <a:pos x="T6" y="T7"/>
                  </a:cxn>
                </a:cxnLst>
                <a:rect l="0" t="0" r="r" b="b"/>
                <a:pathLst>
                  <a:path w="30" h="6">
                    <a:moveTo>
                      <a:pt x="30" y="0"/>
                    </a:moveTo>
                    <a:lnTo>
                      <a:pt x="1" y="0"/>
                    </a:lnTo>
                    <a:lnTo>
                      <a:pt x="0" y="6"/>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5" name="Freeform 1242">
                <a:extLst>
                  <a:ext uri="{FF2B5EF4-FFF2-40B4-BE49-F238E27FC236}">
                    <a16:creationId xmlns:a16="http://schemas.microsoft.com/office/drawing/2014/main" id="{20AEEA4D-6DF2-4F35-AC18-0A04223AC80B}"/>
                  </a:ext>
                </a:extLst>
              </p:cNvPr>
              <p:cNvSpPr>
                <a:spLocks/>
              </p:cNvSpPr>
              <p:nvPr/>
            </p:nvSpPr>
            <p:spPr bwMode="auto">
              <a:xfrm>
                <a:off x="993" y="4724"/>
                <a:ext cx="18" cy="17"/>
              </a:xfrm>
              <a:custGeom>
                <a:avLst/>
                <a:gdLst>
                  <a:gd name="T0" fmla="*/ 0 w 32"/>
                  <a:gd name="T1" fmla="*/ 30 h 30"/>
                  <a:gd name="T2" fmla="*/ 32 w 32"/>
                  <a:gd name="T3" fmla="*/ 30 h 30"/>
                  <a:gd name="T4" fmla="*/ 32 w 32"/>
                  <a:gd name="T5" fmla="*/ 0 h 30"/>
                  <a:gd name="T6" fmla="*/ 0 w 32"/>
                  <a:gd name="T7" fmla="*/ 0 h 30"/>
                  <a:gd name="T8" fmla="*/ 0 w 32"/>
                  <a:gd name="T9" fmla="*/ 6 h 30"/>
                  <a:gd name="T10" fmla="*/ 25 w 32"/>
                  <a:gd name="T11" fmla="*/ 6 h 30"/>
                  <a:gd name="T12" fmla="*/ 26 w 32"/>
                  <a:gd name="T13" fmla="*/ 24 h 30"/>
                  <a:gd name="T14" fmla="*/ 0 w 32"/>
                  <a:gd name="T15" fmla="*/ 24 h 30"/>
                  <a:gd name="T16" fmla="*/ 0 w 3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0">
                    <a:moveTo>
                      <a:pt x="0" y="30"/>
                    </a:moveTo>
                    <a:lnTo>
                      <a:pt x="32" y="30"/>
                    </a:lnTo>
                    <a:lnTo>
                      <a:pt x="32" y="0"/>
                    </a:lnTo>
                    <a:lnTo>
                      <a:pt x="0" y="0"/>
                    </a:lnTo>
                    <a:lnTo>
                      <a:pt x="0" y="6"/>
                    </a:lnTo>
                    <a:lnTo>
                      <a:pt x="25" y="6"/>
                    </a:lnTo>
                    <a:lnTo>
                      <a:pt x="26" y="24"/>
                    </a:lnTo>
                    <a:lnTo>
                      <a:pt x="0" y="24"/>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6" name="Freeform 1243">
                <a:extLst>
                  <a:ext uri="{FF2B5EF4-FFF2-40B4-BE49-F238E27FC236}">
                    <a16:creationId xmlns:a16="http://schemas.microsoft.com/office/drawing/2014/main" id="{AFC4D9E2-22DA-48A3-A26B-30C6AF8E3D5F}"/>
                  </a:ext>
                </a:extLst>
              </p:cNvPr>
              <p:cNvSpPr>
                <a:spLocks/>
              </p:cNvSpPr>
              <p:nvPr/>
            </p:nvSpPr>
            <p:spPr bwMode="auto">
              <a:xfrm>
                <a:off x="972" y="4737"/>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7" name="Freeform 1244">
                <a:extLst>
                  <a:ext uri="{FF2B5EF4-FFF2-40B4-BE49-F238E27FC236}">
                    <a16:creationId xmlns:a16="http://schemas.microsoft.com/office/drawing/2014/main" id="{7368B52A-817C-4D51-B306-1CCBC163287C}"/>
                  </a:ext>
                </a:extLst>
              </p:cNvPr>
              <p:cNvSpPr>
                <a:spLocks/>
              </p:cNvSpPr>
              <p:nvPr/>
            </p:nvSpPr>
            <p:spPr bwMode="auto">
              <a:xfrm>
                <a:off x="952" y="4737"/>
                <a:ext cx="16" cy="4"/>
              </a:xfrm>
              <a:custGeom>
                <a:avLst/>
                <a:gdLst>
                  <a:gd name="T0" fmla="*/ 0 w 28"/>
                  <a:gd name="T1" fmla="*/ 6 h 6"/>
                  <a:gd name="T2" fmla="*/ 28 w 28"/>
                  <a:gd name="T3" fmla="*/ 6 h 6"/>
                  <a:gd name="T4" fmla="*/ 28 w 28"/>
                  <a:gd name="T5" fmla="*/ 0 h 6"/>
                  <a:gd name="T6" fmla="*/ 0 w 28"/>
                  <a:gd name="T7" fmla="*/ 0 h 6"/>
                </a:gdLst>
                <a:ahLst/>
                <a:cxnLst>
                  <a:cxn ang="0">
                    <a:pos x="T0" y="T1"/>
                  </a:cxn>
                  <a:cxn ang="0">
                    <a:pos x="T2" y="T3"/>
                  </a:cxn>
                  <a:cxn ang="0">
                    <a:pos x="T4" y="T5"/>
                  </a:cxn>
                  <a:cxn ang="0">
                    <a:pos x="T6" y="T7"/>
                  </a:cxn>
                </a:cxnLst>
                <a:rect l="0" t="0" r="r" b="b"/>
                <a:pathLst>
                  <a:path w="28" h="6">
                    <a:moveTo>
                      <a:pt x="0" y="6"/>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8" name="Freeform 1245">
                <a:extLst>
                  <a:ext uri="{FF2B5EF4-FFF2-40B4-BE49-F238E27FC236}">
                    <a16:creationId xmlns:a16="http://schemas.microsoft.com/office/drawing/2014/main" id="{0C11334C-CDF7-4D23-9266-FAD861C58424}"/>
                  </a:ext>
                </a:extLst>
              </p:cNvPr>
              <p:cNvSpPr>
                <a:spLocks/>
              </p:cNvSpPr>
              <p:nvPr/>
            </p:nvSpPr>
            <p:spPr bwMode="auto">
              <a:xfrm>
                <a:off x="931" y="4737"/>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49" name="Freeform 1246">
                <a:extLst>
                  <a:ext uri="{FF2B5EF4-FFF2-40B4-BE49-F238E27FC236}">
                    <a16:creationId xmlns:a16="http://schemas.microsoft.com/office/drawing/2014/main" id="{04E7B714-C9F5-4C58-B4C4-833EB59DBFA3}"/>
                  </a:ext>
                </a:extLst>
              </p:cNvPr>
              <p:cNvSpPr>
                <a:spLocks/>
              </p:cNvSpPr>
              <p:nvPr/>
            </p:nvSpPr>
            <p:spPr bwMode="auto">
              <a:xfrm>
                <a:off x="931" y="4679"/>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0" name="Freeform 1247">
                <a:extLst>
                  <a:ext uri="{FF2B5EF4-FFF2-40B4-BE49-F238E27FC236}">
                    <a16:creationId xmlns:a16="http://schemas.microsoft.com/office/drawing/2014/main" id="{2F8CE256-E37A-4722-855A-22D243F22CA1}"/>
                  </a:ext>
                </a:extLst>
              </p:cNvPr>
              <p:cNvSpPr>
                <a:spLocks/>
              </p:cNvSpPr>
              <p:nvPr/>
            </p:nvSpPr>
            <p:spPr bwMode="auto">
              <a:xfrm>
                <a:off x="952" y="4679"/>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1" name="Freeform 1248">
                <a:extLst>
                  <a:ext uri="{FF2B5EF4-FFF2-40B4-BE49-F238E27FC236}">
                    <a16:creationId xmlns:a16="http://schemas.microsoft.com/office/drawing/2014/main" id="{ECFAAF43-3921-4514-A2FE-6788E19D64BC}"/>
                  </a:ext>
                </a:extLst>
              </p:cNvPr>
              <p:cNvSpPr>
                <a:spLocks/>
              </p:cNvSpPr>
              <p:nvPr/>
            </p:nvSpPr>
            <p:spPr bwMode="auto">
              <a:xfrm>
                <a:off x="972" y="4679"/>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2" name="Freeform 1249">
                <a:extLst>
                  <a:ext uri="{FF2B5EF4-FFF2-40B4-BE49-F238E27FC236}">
                    <a16:creationId xmlns:a16="http://schemas.microsoft.com/office/drawing/2014/main" id="{B06504DC-C35F-4E35-966D-6E34AE4473A1}"/>
                  </a:ext>
                </a:extLst>
              </p:cNvPr>
              <p:cNvSpPr>
                <a:spLocks/>
              </p:cNvSpPr>
              <p:nvPr/>
            </p:nvSpPr>
            <p:spPr bwMode="auto">
              <a:xfrm>
                <a:off x="992" y="4679"/>
                <a:ext cx="19" cy="38"/>
              </a:xfrm>
              <a:custGeom>
                <a:avLst/>
                <a:gdLst>
                  <a:gd name="T0" fmla="*/ 1 w 33"/>
                  <a:gd name="T1" fmla="*/ 66 h 66"/>
                  <a:gd name="T2" fmla="*/ 33 w 33"/>
                  <a:gd name="T3" fmla="*/ 66 h 66"/>
                  <a:gd name="T4" fmla="*/ 33 w 33"/>
                  <a:gd name="T5" fmla="*/ 0 h 66"/>
                  <a:gd name="T6" fmla="*/ 0 w 33"/>
                  <a:gd name="T7" fmla="*/ 0 h 66"/>
                  <a:gd name="T8" fmla="*/ 0 w 33"/>
                  <a:gd name="T9" fmla="*/ 7 h 66"/>
                  <a:gd name="T10" fmla="*/ 27 w 33"/>
                  <a:gd name="T11" fmla="*/ 6 h 66"/>
                  <a:gd name="T12" fmla="*/ 26 w 33"/>
                  <a:gd name="T13" fmla="*/ 60 h 66"/>
                  <a:gd name="T14" fmla="*/ 1 w 33"/>
                  <a:gd name="T15" fmla="*/ 60 h 66"/>
                  <a:gd name="T16" fmla="*/ 1 w 33"/>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6">
                    <a:moveTo>
                      <a:pt x="1" y="66"/>
                    </a:moveTo>
                    <a:lnTo>
                      <a:pt x="33" y="66"/>
                    </a:lnTo>
                    <a:lnTo>
                      <a:pt x="33" y="0"/>
                    </a:lnTo>
                    <a:lnTo>
                      <a:pt x="0" y="0"/>
                    </a:lnTo>
                    <a:lnTo>
                      <a:pt x="0" y="7"/>
                    </a:lnTo>
                    <a:lnTo>
                      <a:pt x="27" y="6"/>
                    </a:lnTo>
                    <a:lnTo>
                      <a:pt x="26" y="60"/>
                    </a:lnTo>
                    <a:lnTo>
                      <a:pt x="1" y="60"/>
                    </a:lnTo>
                    <a:lnTo>
                      <a:pt x="1" y="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3" name="Freeform 1250">
                <a:extLst>
                  <a:ext uri="{FF2B5EF4-FFF2-40B4-BE49-F238E27FC236}">
                    <a16:creationId xmlns:a16="http://schemas.microsoft.com/office/drawing/2014/main" id="{FDB98240-A853-41C3-8ACA-97434C7D3A76}"/>
                  </a:ext>
                </a:extLst>
              </p:cNvPr>
              <p:cNvSpPr>
                <a:spLocks/>
              </p:cNvSpPr>
              <p:nvPr/>
            </p:nvSpPr>
            <p:spPr bwMode="auto">
              <a:xfrm>
                <a:off x="972" y="4713"/>
                <a:ext cx="17" cy="4"/>
              </a:xfrm>
              <a:custGeom>
                <a:avLst/>
                <a:gdLst>
                  <a:gd name="T0" fmla="*/ 0 w 30"/>
                  <a:gd name="T1" fmla="*/ 7 h 7"/>
                  <a:gd name="T2" fmla="*/ 30 w 30"/>
                  <a:gd name="T3" fmla="*/ 7 h 7"/>
                  <a:gd name="T4" fmla="*/ 30 w 30"/>
                  <a:gd name="T5" fmla="*/ 1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4" name="Freeform 1251">
                <a:extLst>
                  <a:ext uri="{FF2B5EF4-FFF2-40B4-BE49-F238E27FC236}">
                    <a16:creationId xmlns:a16="http://schemas.microsoft.com/office/drawing/2014/main" id="{740E5FAE-BD2B-4F99-97C5-61839BD6706E}"/>
                  </a:ext>
                </a:extLst>
              </p:cNvPr>
              <p:cNvSpPr>
                <a:spLocks/>
              </p:cNvSpPr>
              <p:nvPr/>
            </p:nvSpPr>
            <p:spPr bwMode="auto">
              <a:xfrm>
                <a:off x="952" y="4713"/>
                <a:ext cx="17" cy="4"/>
              </a:xfrm>
              <a:custGeom>
                <a:avLst/>
                <a:gdLst>
                  <a:gd name="T0" fmla="*/ 0 w 29"/>
                  <a:gd name="T1" fmla="*/ 7 h 7"/>
                  <a:gd name="T2" fmla="*/ 28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8"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5" name="Freeform 1252">
                <a:extLst>
                  <a:ext uri="{FF2B5EF4-FFF2-40B4-BE49-F238E27FC236}">
                    <a16:creationId xmlns:a16="http://schemas.microsoft.com/office/drawing/2014/main" id="{D7CE11EE-2CE3-4AA4-9872-5A7F7188F2DC}"/>
                  </a:ext>
                </a:extLst>
              </p:cNvPr>
              <p:cNvSpPr>
                <a:spLocks/>
              </p:cNvSpPr>
              <p:nvPr/>
            </p:nvSpPr>
            <p:spPr bwMode="auto">
              <a:xfrm>
                <a:off x="931" y="4713"/>
                <a:ext cx="17" cy="4"/>
              </a:xfrm>
              <a:custGeom>
                <a:avLst/>
                <a:gdLst>
                  <a:gd name="T0" fmla="*/ 0 w 30"/>
                  <a:gd name="T1" fmla="*/ 6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6"/>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6" name="Freeform 1253">
                <a:extLst>
                  <a:ext uri="{FF2B5EF4-FFF2-40B4-BE49-F238E27FC236}">
                    <a16:creationId xmlns:a16="http://schemas.microsoft.com/office/drawing/2014/main" id="{FED2C1AC-010F-4F77-89D8-EC0E347E1792}"/>
                  </a:ext>
                </a:extLst>
              </p:cNvPr>
              <p:cNvSpPr>
                <a:spLocks/>
              </p:cNvSpPr>
              <p:nvPr/>
            </p:nvSpPr>
            <p:spPr bwMode="auto">
              <a:xfrm>
                <a:off x="931" y="4653"/>
                <a:ext cx="17" cy="4"/>
              </a:xfrm>
              <a:custGeom>
                <a:avLst/>
                <a:gdLst>
                  <a:gd name="T0" fmla="*/ 29 w 29"/>
                  <a:gd name="T1" fmla="*/ 0 h 7"/>
                  <a:gd name="T2" fmla="*/ 1 w 29"/>
                  <a:gd name="T3" fmla="*/ 0 h 7"/>
                  <a:gd name="T4" fmla="*/ 0 w 29"/>
                  <a:gd name="T5" fmla="*/ 0 h 7"/>
                  <a:gd name="T6" fmla="*/ 0 w 29"/>
                  <a:gd name="T7" fmla="*/ 7 h 7"/>
                  <a:gd name="T8" fmla="*/ 1 w 29"/>
                  <a:gd name="T9" fmla="*/ 7 h 7"/>
                  <a:gd name="T10" fmla="*/ 1 w 29"/>
                  <a:gd name="T11" fmla="*/ 7 h 7"/>
                  <a:gd name="T12" fmla="*/ 29 w 29"/>
                  <a:gd name="T13" fmla="*/ 7 h 7"/>
                  <a:gd name="T14" fmla="*/ 29 w 29"/>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
                    <a:moveTo>
                      <a:pt x="29" y="0"/>
                    </a:moveTo>
                    <a:lnTo>
                      <a:pt x="1" y="0"/>
                    </a:lnTo>
                    <a:lnTo>
                      <a:pt x="0" y="0"/>
                    </a:lnTo>
                    <a:lnTo>
                      <a:pt x="0" y="7"/>
                    </a:lnTo>
                    <a:lnTo>
                      <a:pt x="1" y="7"/>
                    </a:lnTo>
                    <a:lnTo>
                      <a:pt x="1" y="7"/>
                    </a:lnTo>
                    <a:lnTo>
                      <a:pt x="29" y="7"/>
                    </a:lnTo>
                    <a:lnTo>
                      <a:pt x="2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7" name="Freeform 1254">
                <a:extLst>
                  <a:ext uri="{FF2B5EF4-FFF2-40B4-BE49-F238E27FC236}">
                    <a16:creationId xmlns:a16="http://schemas.microsoft.com/office/drawing/2014/main" id="{AC11AD13-9B0D-49DF-98D0-E2433DEA8C51}"/>
                  </a:ext>
                </a:extLst>
              </p:cNvPr>
              <p:cNvSpPr>
                <a:spLocks/>
              </p:cNvSpPr>
              <p:nvPr/>
            </p:nvSpPr>
            <p:spPr bwMode="auto">
              <a:xfrm>
                <a:off x="952" y="4653"/>
                <a:ext cx="16"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8" name="Freeform 1255">
                <a:extLst>
                  <a:ext uri="{FF2B5EF4-FFF2-40B4-BE49-F238E27FC236}">
                    <a16:creationId xmlns:a16="http://schemas.microsoft.com/office/drawing/2014/main" id="{AAAC5AD6-9AFD-45B0-BA89-2C4B5C198E7E}"/>
                  </a:ext>
                </a:extLst>
              </p:cNvPr>
              <p:cNvSpPr>
                <a:spLocks/>
              </p:cNvSpPr>
              <p:nvPr/>
            </p:nvSpPr>
            <p:spPr bwMode="auto">
              <a:xfrm>
                <a:off x="972" y="4653"/>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59" name="Freeform 1256">
                <a:extLst>
                  <a:ext uri="{FF2B5EF4-FFF2-40B4-BE49-F238E27FC236}">
                    <a16:creationId xmlns:a16="http://schemas.microsoft.com/office/drawing/2014/main" id="{F2300482-A2F6-4804-A885-AAF8888E9253}"/>
                  </a:ext>
                </a:extLst>
              </p:cNvPr>
              <p:cNvSpPr>
                <a:spLocks/>
              </p:cNvSpPr>
              <p:nvPr/>
            </p:nvSpPr>
            <p:spPr bwMode="auto">
              <a:xfrm>
                <a:off x="992" y="4653"/>
                <a:ext cx="19" cy="20"/>
              </a:xfrm>
              <a:custGeom>
                <a:avLst/>
                <a:gdLst>
                  <a:gd name="T0" fmla="*/ 1 w 33"/>
                  <a:gd name="T1" fmla="*/ 34 h 34"/>
                  <a:gd name="T2" fmla="*/ 32 w 33"/>
                  <a:gd name="T3" fmla="*/ 34 h 34"/>
                  <a:gd name="T4" fmla="*/ 33 w 33"/>
                  <a:gd name="T5" fmla="*/ 0 h 34"/>
                  <a:gd name="T6" fmla="*/ 0 w 33"/>
                  <a:gd name="T7" fmla="*/ 0 h 34"/>
                  <a:gd name="T8" fmla="*/ 0 w 33"/>
                  <a:gd name="T9" fmla="*/ 7 h 34"/>
                  <a:gd name="T10" fmla="*/ 26 w 33"/>
                  <a:gd name="T11" fmla="*/ 6 h 34"/>
                  <a:gd name="T12" fmla="*/ 26 w 33"/>
                  <a:gd name="T13" fmla="*/ 28 h 34"/>
                  <a:gd name="T14" fmla="*/ 1 w 33"/>
                  <a:gd name="T15" fmla="*/ 28 h 34"/>
                  <a:gd name="T16" fmla="*/ 1 w 33"/>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4">
                    <a:moveTo>
                      <a:pt x="1" y="34"/>
                    </a:moveTo>
                    <a:lnTo>
                      <a:pt x="32" y="34"/>
                    </a:lnTo>
                    <a:lnTo>
                      <a:pt x="33" y="0"/>
                    </a:lnTo>
                    <a:lnTo>
                      <a:pt x="0" y="0"/>
                    </a:lnTo>
                    <a:lnTo>
                      <a:pt x="0" y="7"/>
                    </a:lnTo>
                    <a:lnTo>
                      <a:pt x="26" y="6"/>
                    </a:lnTo>
                    <a:lnTo>
                      <a:pt x="26" y="28"/>
                    </a:lnTo>
                    <a:lnTo>
                      <a:pt x="1" y="28"/>
                    </a:lnTo>
                    <a:lnTo>
                      <a:pt x="1"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0" name="Freeform 1257">
                <a:extLst>
                  <a:ext uri="{FF2B5EF4-FFF2-40B4-BE49-F238E27FC236}">
                    <a16:creationId xmlns:a16="http://schemas.microsoft.com/office/drawing/2014/main" id="{B55BC128-03B9-4865-BEA8-B56313D8FE87}"/>
                  </a:ext>
                </a:extLst>
              </p:cNvPr>
              <p:cNvSpPr>
                <a:spLocks/>
              </p:cNvSpPr>
              <p:nvPr/>
            </p:nvSpPr>
            <p:spPr bwMode="auto">
              <a:xfrm>
                <a:off x="972" y="4669"/>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1" name="Freeform 1258">
                <a:extLst>
                  <a:ext uri="{FF2B5EF4-FFF2-40B4-BE49-F238E27FC236}">
                    <a16:creationId xmlns:a16="http://schemas.microsoft.com/office/drawing/2014/main" id="{97B35577-E535-4E5E-AD2D-37846E951026}"/>
                  </a:ext>
                </a:extLst>
              </p:cNvPr>
              <p:cNvSpPr>
                <a:spLocks/>
              </p:cNvSpPr>
              <p:nvPr/>
            </p:nvSpPr>
            <p:spPr bwMode="auto">
              <a:xfrm>
                <a:off x="952" y="4669"/>
                <a:ext cx="17" cy="4"/>
              </a:xfrm>
              <a:custGeom>
                <a:avLst/>
                <a:gdLst>
                  <a:gd name="T0" fmla="*/ 0 w 29"/>
                  <a:gd name="T1" fmla="*/ 7 h 7"/>
                  <a:gd name="T2" fmla="*/ 29 w 29"/>
                  <a:gd name="T3" fmla="*/ 6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6"/>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2" name="Freeform 1259">
                <a:extLst>
                  <a:ext uri="{FF2B5EF4-FFF2-40B4-BE49-F238E27FC236}">
                    <a16:creationId xmlns:a16="http://schemas.microsoft.com/office/drawing/2014/main" id="{658A51B0-FCE4-42E5-88ED-AC34E759CDD8}"/>
                  </a:ext>
                </a:extLst>
              </p:cNvPr>
              <p:cNvSpPr>
                <a:spLocks/>
              </p:cNvSpPr>
              <p:nvPr/>
            </p:nvSpPr>
            <p:spPr bwMode="auto">
              <a:xfrm>
                <a:off x="931" y="4669"/>
                <a:ext cx="17" cy="4"/>
              </a:xfrm>
              <a:custGeom>
                <a:avLst/>
                <a:gdLst>
                  <a:gd name="T0" fmla="*/ 0 w 30"/>
                  <a:gd name="T1" fmla="*/ 7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3" name="Freeform 1260">
                <a:extLst>
                  <a:ext uri="{FF2B5EF4-FFF2-40B4-BE49-F238E27FC236}">
                    <a16:creationId xmlns:a16="http://schemas.microsoft.com/office/drawing/2014/main" id="{8C587B68-EF6F-4983-9819-DB011BBFD29E}"/>
                  </a:ext>
                </a:extLst>
              </p:cNvPr>
              <p:cNvSpPr>
                <a:spLocks/>
              </p:cNvSpPr>
              <p:nvPr/>
            </p:nvSpPr>
            <p:spPr bwMode="auto">
              <a:xfrm>
                <a:off x="931" y="4610"/>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4" name="Freeform 1261">
                <a:extLst>
                  <a:ext uri="{FF2B5EF4-FFF2-40B4-BE49-F238E27FC236}">
                    <a16:creationId xmlns:a16="http://schemas.microsoft.com/office/drawing/2014/main" id="{240D4E0F-9B13-47CB-A37E-F7A5B8DBC18D}"/>
                  </a:ext>
                </a:extLst>
              </p:cNvPr>
              <p:cNvSpPr>
                <a:spLocks/>
              </p:cNvSpPr>
              <p:nvPr/>
            </p:nvSpPr>
            <p:spPr bwMode="auto">
              <a:xfrm>
                <a:off x="952" y="4610"/>
                <a:ext cx="16"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5" name="Freeform 1262">
                <a:extLst>
                  <a:ext uri="{FF2B5EF4-FFF2-40B4-BE49-F238E27FC236}">
                    <a16:creationId xmlns:a16="http://schemas.microsoft.com/office/drawing/2014/main" id="{FEA18088-517D-46AB-BF3A-6774801F56C2}"/>
                  </a:ext>
                </a:extLst>
              </p:cNvPr>
              <p:cNvSpPr>
                <a:spLocks/>
              </p:cNvSpPr>
              <p:nvPr/>
            </p:nvSpPr>
            <p:spPr bwMode="auto">
              <a:xfrm>
                <a:off x="971" y="4610"/>
                <a:ext cx="17" cy="4"/>
              </a:xfrm>
              <a:custGeom>
                <a:avLst/>
                <a:gdLst>
                  <a:gd name="T0" fmla="*/ 29 w 30"/>
                  <a:gd name="T1" fmla="*/ 0 h 6"/>
                  <a:gd name="T2" fmla="*/ 0 w 30"/>
                  <a:gd name="T3" fmla="*/ 0 h 6"/>
                  <a:gd name="T4" fmla="*/ 0 w 30"/>
                  <a:gd name="T5" fmla="*/ 6 h 6"/>
                  <a:gd name="T6" fmla="*/ 30 w 30"/>
                  <a:gd name="T7" fmla="*/ 6 h 6"/>
                </a:gdLst>
                <a:ahLst/>
                <a:cxnLst>
                  <a:cxn ang="0">
                    <a:pos x="T0" y="T1"/>
                  </a:cxn>
                  <a:cxn ang="0">
                    <a:pos x="T2" y="T3"/>
                  </a:cxn>
                  <a:cxn ang="0">
                    <a:pos x="T4" y="T5"/>
                  </a:cxn>
                  <a:cxn ang="0">
                    <a:pos x="T6" y="T7"/>
                  </a:cxn>
                </a:cxnLst>
                <a:rect l="0" t="0" r="r" b="b"/>
                <a:pathLst>
                  <a:path w="30" h="6">
                    <a:moveTo>
                      <a:pt x="29" y="0"/>
                    </a:moveTo>
                    <a:lnTo>
                      <a:pt x="0" y="0"/>
                    </a:lnTo>
                    <a:lnTo>
                      <a:pt x="0" y="6"/>
                    </a:lnTo>
                    <a:lnTo>
                      <a:pt x="3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6" name="Freeform 1263">
                <a:extLst>
                  <a:ext uri="{FF2B5EF4-FFF2-40B4-BE49-F238E27FC236}">
                    <a16:creationId xmlns:a16="http://schemas.microsoft.com/office/drawing/2014/main" id="{419EABB1-2B52-42AB-84C3-916DF76310B0}"/>
                  </a:ext>
                </a:extLst>
              </p:cNvPr>
              <p:cNvSpPr>
                <a:spLocks/>
              </p:cNvSpPr>
              <p:nvPr/>
            </p:nvSpPr>
            <p:spPr bwMode="auto">
              <a:xfrm>
                <a:off x="992" y="4610"/>
                <a:ext cx="19" cy="38"/>
              </a:xfrm>
              <a:custGeom>
                <a:avLst/>
                <a:gdLst>
                  <a:gd name="T0" fmla="*/ 0 w 33"/>
                  <a:gd name="T1" fmla="*/ 66 h 67"/>
                  <a:gd name="T2" fmla="*/ 33 w 33"/>
                  <a:gd name="T3" fmla="*/ 67 h 67"/>
                  <a:gd name="T4" fmla="*/ 32 w 33"/>
                  <a:gd name="T5" fmla="*/ 0 h 67"/>
                  <a:gd name="T6" fmla="*/ 0 w 33"/>
                  <a:gd name="T7" fmla="*/ 0 h 67"/>
                  <a:gd name="T8" fmla="*/ 0 w 33"/>
                  <a:gd name="T9" fmla="*/ 6 h 67"/>
                  <a:gd name="T10" fmla="*/ 25 w 33"/>
                  <a:gd name="T11" fmla="*/ 6 h 67"/>
                  <a:gd name="T12" fmla="*/ 27 w 33"/>
                  <a:gd name="T13" fmla="*/ 60 h 67"/>
                  <a:gd name="T14" fmla="*/ 0 w 33"/>
                  <a:gd name="T15" fmla="*/ 60 h 67"/>
                  <a:gd name="T16" fmla="*/ 0 w 33"/>
                  <a:gd name="T17"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7">
                    <a:moveTo>
                      <a:pt x="0" y="66"/>
                    </a:moveTo>
                    <a:lnTo>
                      <a:pt x="33" y="67"/>
                    </a:lnTo>
                    <a:lnTo>
                      <a:pt x="32" y="0"/>
                    </a:lnTo>
                    <a:lnTo>
                      <a:pt x="0" y="0"/>
                    </a:lnTo>
                    <a:lnTo>
                      <a:pt x="0" y="6"/>
                    </a:lnTo>
                    <a:lnTo>
                      <a:pt x="25" y="6"/>
                    </a:lnTo>
                    <a:lnTo>
                      <a:pt x="27" y="60"/>
                    </a:lnTo>
                    <a:lnTo>
                      <a:pt x="0" y="60"/>
                    </a:lnTo>
                    <a:lnTo>
                      <a:pt x="0" y="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7" name="Freeform 1264">
                <a:extLst>
                  <a:ext uri="{FF2B5EF4-FFF2-40B4-BE49-F238E27FC236}">
                    <a16:creationId xmlns:a16="http://schemas.microsoft.com/office/drawing/2014/main" id="{84C6A644-FE84-40E0-84E2-3CEFCDDC59C8}"/>
                  </a:ext>
                </a:extLst>
              </p:cNvPr>
              <p:cNvSpPr>
                <a:spLocks/>
              </p:cNvSpPr>
              <p:nvPr/>
            </p:nvSpPr>
            <p:spPr bwMode="auto">
              <a:xfrm>
                <a:off x="972" y="4644"/>
                <a:ext cx="16" cy="4"/>
              </a:xfrm>
              <a:custGeom>
                <a:avLst/>
                <a:gdLst>
                  <a:gd name="T0" fmla="*/ 0 w 29"/>
                  <a:gd name="T1" fmla="*/ 7 h 7"/>
                  <a:gd name="T2" fmla="*/ 29 w 29"/>
                  <a:gd name="T3" fmla="*/ 7 h 7"/>
                  <a:gd name="T4" fmla="*/ 29 w 29"/>
                  <a:gd name="T5" fmla="*/ 1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8" name="Freeform 1265">
                <a:extLst>
                  <a:ext uri="{FF2B5EF4-FFF2-40B4-BE49-F238E27FC236}">
                    <a16:creationId xmlns:a16="http://schemas.microsoft.com/office/drawing/2014/main" id="{0F71591B-6C55-4C41-81BC-D42A2DA83ED7}"/>
                  </a:ext>
                </a:extLst>
              </p:cNvPr>
              <p:cNvSpPr>
                <a:spLocks/>
              </p:cNvSpPr>
              <p:nvPr/>
            </p:nvSpPr>
            <p:spPr bwMode="auto">
              <a:xfrm>
                <a:off x="952" y="4644"/>
                <a:ext cx="16" cy="4"/>
              </a:xfrm>
              <a:custGeom>
                <a:avLst/>
                <a:gdLst>
                  <a:gd name="T0" fmla="*/ 0 w 29"/>
                  <a:gd name="T1" fmla="*/ 7 h 7"/>
                  <a:gd name="T2" fmla="*/ 29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69" name="Freeform 1266">
                <a:extLst>
                  <a:ext uri="{FF2B5EF4-FFF2-40B4-BE49-F238E27FC236}">
                    <a16:creationId xmlns:a16="http://schemas.microsoft.com/office/drawing/2014/main" id="{1112ECF7-858C-4C0E-AE63-F6CDEE077235}"/>
                  </a:ext>
                </a:extLst>
              </p:cNvPr>
              <p:cNvSpPr>
                <a:spLocks/>
              </p:cNvSpPr>
              <p:nvPr/>
            </p:nvSpPr>
            <p:spPr bwMode="auto">
              <a:xfrm>
                <a:off x="931" y="4644"/>
                <a:ext cx="17" cy="4"/>
              </a:xfrm>
              <a:custGeom>
                <a:avLst/>
                <a:gdLst>
                  <a:gd name="T0" fmla="*/ 0 w 30"/>
                  <a:gd name="T1" fmla="*/ 6 h 7"/>
                  <a:gd name="T2" fmla="*/ 30 w 30"/>
                  <a:gd name="T3" fmla="*/ 7 h 7"/>
                  <a:gd name="T4" fmla="*/ 30 w 30"/>
                  <a:gd name="T5" fmla="*/ 0 h 7"/>
                  <a:gd name="T6" fmla="*/ 0 w 30"/>
                  <a:gd name="T7" fmla="*/ 0 h 7"/>
                </a:gdLst>
                <a:ahLst/>
                <a:cxnLst>
                  <a:cxn ang="0">
                    <a:pos x="T0" y="T1"/>
                  </a:cxn>
                  <a:cxn ang="0">
                    <a:pos x="T2" y="T3"/>
                  </a:cxn>
                  <a:cxn ang="0">
                    <a:pos x="T4" y="T5"/>
                  </a:cxn>
                  <a:cxn ang="0">
                    <a:pos x="T6" y="T7"/>
                  </a:cxn>
                </a:cxnLst>
                <a:rect l="0" t="0" r="r" b="b"/>
                <a:pathLst>
                  <a:path w="30" h="7">
                    <a:moveTo>
                      <a:pt x="0" y="6"/>
                    </a:moveTo>
                    <a:lnTo>
                      <a:pt x="30" y="7"/>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0" name="Freeform 1267">
                <a:extLst>
                  <a:ext uri="{FF2B5EF4-FFF2-40B4-BE49-F238E27FC236}">
                    <a16:creationId xmlns:a16="http://schemas.microsoft.com/office/drawing/2014/main" id="{8781ED21-5B92-478E-ADBF-2D524679027F}"/>
                  </a:ext>
                </a:extLst>
              </p:cNvPr>
              <p:cNvSpPr>
                <a:spLocks/>
              </p:cNvSpPr>
              <p:nvPr/>
            </p:nvSpPr>
            <p:spPr bwMode="auto">
              <a:xfrm>
                <a:off x="930" y="4584"/>
                <a:ext cx="17" cy="4"/>
              </a:xfrm>
              <a:custGeom>
                <a:avLst/>
                <a:gdLst>
                  <a:gd name="T0" fmla="*/ 30 w 30"/>
                  <a:gd name="T1" fmla="*/ 0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1" name="Freeform 1268">
                <a:extLst>
                  <a:ext uri="{FF2B5EF4-FFF2-40B4-BE49-F238E27FC236}">
                    <a16:creationId xmlns:a16="http://schemas.microsoft.com/office/drawing/2014/main" id="{C838A8BA-004B-45F8-8BE6-4DBC45977DBF}"/>
                  </a:ext>
                </a:extLst>
              </p:cNvPr>
              <p:cNvSpPr>
                <a:spLocks/>
              </p:cNvSpPr>
              <p:nvPr/>
            </p:nvSpPr>
            <p:spPr bwMode="auto">
              <a:xfrm>
                <a:off x="952" y="4584"/>
                <a:ext cx="15" cy="4"/>
              </a:xfrm>
              <a:custGeom>
                <a:avLst/>
                <a:gdLst>
                  <a:gd name="T0" fmla="*/ 28 w 28"/>
                  <a:gd name="T1" fmla="*/ 0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0"/>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2" name="Freeform 1269">
                <a:extLst>
                  <a:ext uri="{FF2B5EF4-FFF2-40B4-BE49-F238E27FC236}">
                    <a16:creationId xmlns:a16="http://schemas.microsoft.com/office/drawing/2014/main" id="{AA9D4C03-A8EA-4299-94AD-CD64D49B1B46}"/>
                  </a:ext>
                </a:extLst>
              </p:cNvPr>
              <p:cNvSpPr>
                <a:spLocks/>
              </p:cNvSpPr>
              <p:nvPr/>
            </p:nvSpPr>
            <p:spPr bwMode="auto">
              <a:xfrm>
                <a:off x="971" y="4584"/>
                <a:ext cx="17"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3" name="Freeform 1270">
                <a:extLst>
                  <a:ext uri="{FF2B5EF4-FFF2-40B4-BE49-F238E27FC236}">
                    <a16:creationId xmlns:a16="http://schemas.microsoft.com/office/drawing/2014/main" id="{B297285C-3C69-47D6-A0C1-7691397B5FEA}"/>
                  </a:ext>
                </a:extLst>
              </p:cNvPr>
              <p:cNvSpPr>
                <a:spLocks/>
              </p:cNvSpPr>
              <p:nvPr/>
            </p:nvSpPr>
            <p:spPr bwMode="auto">
              <a:xfrm>
                <a:off x="992" y="4584"/>
                <a:ext cx="19" cy="21"/>
              </a:xfrm>
              <a:custGeom>
                <a:avLst/>
                <a:gdLst>
                  <a:gd name="T0" fmla="*/ 0 w 33"/>
                  <a:gd name="T1" fmla="*/ 36 h 36"/>
                  <a:gd name="T2" fmla="*/ 33 w 33"/>
                  <a:gd name="T3" fmla="*/ 36 h 36"/>
                  <a:gd name="T4" fmla="*/ 32 w 33"/>
                  <a:gd name="T5" fmla="*/ 1 h 36"/>
                  <a:gd name="T6" fmla="*/ 0 w 33"/>
                  <a:gd name="T7" fmla="*/ 0 h 36"/>
                  <a:gd name="T8" fmla="*/ 0 w 33"/>
                  <a:gd name="T9" fmla="*/ 7 h 36"/>
                  <a:gd name="T10" fmla="*/ 26 w 33"/>
                  <a:gd name="T11" fmla="*/ 7 h 36"/>
                  <a:gd name="T12" fmla="*/ 26 w 33"/>
                  <a:gd name="T13" fmla="*/ 30 h 36"/>
                  <a:gd name="T14" fmla="*/ 0 w 33"/>
                  <a:gd name="T15" fmla="*/ 30 h 36"/>
                  <a:gd name="T16" fmla="*/ 0 w 33"/>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6">
                    <a:moveTo>
                      <a:pt x="0" y="36"/>
                    </a:moveTo>
                    <a:lnTo>
                      <a:pt x="33" y="36"/>
                    </a:lnTo>
                    <a:lnTo>
                      <a:pt x="32" y="1"/>
                    </a:lnTo>
                    <a:lnTo>
                      <a:pt x="0" y="0"/>
                    </a:lnTo>
                    <a:lnTo>
                      <a:pt x="0" y="7"/>
                    </a:lnTo>
                    <a:lnTo>
                      <a:pt x="26" y="7"/>
                    </a:lnTo>
                    <a:lnTo>
                      <a:pt x="26" y="30"/>
                    </a:lnTo>
                    <a:lnTo>
                      <a:pt x="0" y="30"/>
                    </a:lnTo>
                    <a:lnTo>
                      <a:pt x="0" y="3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4" name="Freeform 1271">
                <a:extLst>
                  <a:ext uri="{FF2B5EF4-FFF2-40B4-BE49-F238E27FC236}">
                    <a16:creationId xmlns:a16="http://schemas.microsoft.com/office/drawing/2014/main" id="{FACD7C32-7E94-4EF6-8CC1-DF9AEBC685CB}"/>
                  </a:ext>
                </a:extLst>
              </p:cNvPr>
              <p:cNvSpPr>
                <a:spLocks/>
              </p:cNvSpPr>
              <p:nvPr/>
            </p:nvSpPr>
            <p:spPr bwMode="auto">
              <a:xfrm>
                <a:off x="971" y="4601"/>
                <a:ext cx="17" cy="4"/>
              </a:xfrm>
              <a:custGeom>
                <a:avLst/>
                <a:gdLst>
                  <a:gd name="T0" fmla="*/ 0 w 29"/>
                  <a:gd name="T1" fmla="*/ 6 h 6"/>
                  <a:gd name="T2" fmla="*/ 29 w 29"/>
                  <a:gd name="T3" fmla="*/ 6 h 6"/>
                  <a:gd name="T4" fmla="*/ 29 w 29"/>
                  <a:gd name="T5" fmla="*/ 0 h 6"/>
                  <a:gd name="T6" fmla="*/ 0 w 29"/>
                  <a:gd name="T7" fmla="*/ 0 h 6"/>
                </a:gdLst>
                <a:ahLst/>
                <a:cxnLst>
                  <a:cxn ang="0">
                    <a:pos x="T0" y="T1"/>
                  </a:cxn>
                  <a:cxn ang="0">
                    <a:pos x="T2" y="T3"/>
                  </a:cxn>
                  <a:cxn ang="0">
                    <a:pos x="T4" y="T5"/>
                  </a:cxn>
                  <a:cxn ang="0">
                    <a:pos x="T6" y="T7"/>
                  </a:cxn>
                </a:cxnLst>
                <a:rect l="0" t="0" r="r" b="b"/>
                <a:pathLst>
                  <a:path w="29" h="6">
                    <a:moveTo>
                      <a:pt x="0" y="6"/>
                    </a:moveTo>
                    <a:lnTo>
                      <a:pt x="29" y="6"/>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5" name="Freeform 1272">
                <a:extLst>
                  <a:ext uri="{FF2B5EF4-FFF2-40B4-BE49-F238E27FC236}">
                    <a16:creationId xmlns:a16="http://schemas.microsoft.com/office/drawing/2014/main" id="{C928A4F0-0475-498F-BF29-A0B9F3D76E88}"/>
                  </a:ext>
                </a:extLst>
              </p:cNvPr>
              <p:cNvSpPr>
                <a:spLocks/>
              </p:cNvSpPr>
              <p:nvPr/>
            </p:nvSpPr>
            <p:spPr bwMode="auto">
              <a:xfrm>
                <a:off x="952" y="4601"/>
                <a:ext cx="15" cy="4"/>
              </a:xfrm>
              <a:custGeom>
                <a:avLst/>
                <a:gdLst>
                  <a:gd name="T0" fmla="*/ 0 w 28"/>
                  <a:gd name="T1" fmla="*/ 6 h 6"/>
                  <a:gd name="T2" fmla="*/ 28 w 28"/>
                  <a:gd name="T3" fmla="*/ 6 h 6"/>
                  <a:gd name="T4" fmla="*/ 28 w 28"/>
                  <a:gd name="T5" fmla="*/ 0 h 6"/>
                  <a:gd name="T6" fmla="*/ 0 w 28"/>
                  <a:gd name="T7" fmla="*/ 0 h 6"/>
                </a:gdLst>
                <a:ahLst/>
                <a:cxnLst>
                  <a:cxn ang="0">
                    <a:pos x="T0" y="T1"/>
                  </a:cxn>
                  <a:cxn ang="0">
                    <a:pos x="T2" y="T3"/>
                  </a:cxn>
                  <a:cxn ang="0">
                    <a:pos x="T4" y="T5"/>
                  </a:cxn>
                  <a:cxn ang="0">
                    <a:pos x="T6" y="T7"/>
                  </a:cxn>
                </a:cxnLst>
                <a:rect l="0" t="0" r="r" b="b"/>
                <a:pathLst>
                  <a:path w="28" h="6">
                    <a:moveTo>
                      <a:pt x="0" y="6"/>
                    </a:moveTo>
                    <a:lnTo>
                      <a:pt x="28" y="6"/>
                    </a:lnTo>
                    <a:lnTo>
                      <a:pt x="2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6" name="Freeform 1273">
                <a:extLst>
                  <a:ext uri="{FF2B5EF4-FFF2-40B4-BE49-F238E27FC236}">
                    <a16:creationId xmlns:a16="http://schemas.microsoft.com/office/drawing/2014/main" id="{8A3798A8-0755-48DF-A643-23DC98F280FD}"/>
                  </a:ext>
                </a:extLst>
              </p:cNvPr>
              <p:cNvSpPr>
                <a:spLocks/>
              </p:cNvSpPr>
              <p:nvPr/>
            </p:nvSpPr>
            <p:spPr bwMode="auto">
              <a:xfrm>
                <a:off x="931" y="4601"/>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7" name="Freeform 1274">
                <a:extLst>
                  <a:ext uri="{FF2B5EF4-FFF2-40B4-BE49-F238E27FC236}">
                    <a16:creationId xmlns:a16="http://schemas.microsoft.com/office/drawing/2014/main" id="{802C894B-9EE0-4EDE-844E-B8574D1F58F3}"/>
                  </a:ext>
                </a:extLst>
              </p:cNvPr>
              <p:cNvSpPr>
                <a:spLocks/>
              </p:cNvSpPr>
              <p:nvPr/>
            </p:nvSpPr>
            <p:spPr bwMode="auto">
              <a:xfrm>
                <a:off x="929" y="4543"/>
                <a:ext cx="19" cy="4"/>
              </a:xfrm>
              <a:custGeom>
                <a:avLst/>
                <a:gdLst>
                  <a:gd name="T0" fmla="*/ 32 w 32"/>
                  <a:gd name="T1" fmla="*/ 1 h 7"/>
                  <a:gd name="T2" fmla="*/ 0 w 32"/>
                  <a:gd name="T3" fmla="*/ 0 h 7"/>
                  <a:gd name="T4" fmla="*/ 0 w 32"/>
                  <a:gd name="T5" fmla="*/ 7 h 7"/>
                  <a:gd name="T6" fmla="*/ 31 w 32"/>
                  <a:gd name="T7" fmla="*/ 7 h 7"/>
                </a:gdLst>
                <a:ahLst/>
                <a:cxnLst>
                  <a:cxn ang="0">
                    <a:pos x="T0" y="T1"/>
                  </a:cxn>
                  <a:cxn ang="0">
                    <a:pos x="T2" y="T3"/>
                  </a:cxn>
                  <a:cxn ang="0">
                    <a:pos x="T4" y="T5"/>
                  </a:cxn>
                  <a:cxn ang="0">
                    <a:pos x="T6" y="T7"/>
                  </a:cxn>
                </a:cxnLst>
                <a:rect l="0" t="0" r="r" b="b"/>
                <a:pathLst>
                  <a:path w="32" h="7">
                    <a:moveTo>
                      <a:pt x="32" y="1"/>
                    </a:moveTo>
                    <a:lnTo>
                      <a:pt x="0" y="0"/>
                    </a:lnTo>
                    <a:lnTo>
                      <a:pt x="0" y="7"/>
                    </a:lnTo>
                    <a:lnTo>
                      <a:pt x="3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8" name="Freeform 1275">
                <a:extLst>
                  <a:ext uri="{FF2B5EF4-FFF2-40B4-BE49-F238E27FC236}">
                    <a16:creationId xmlns:a16="http://schemas.microsoft.com/office/drawing/2014/main" id="{8160C1DD-EACA-4542-9C4C-1EE6B573B14B}"/>
                  </a:ext>
                </a:extLst>
              </p:cNvPr>
              <p:cNvSpPr>
                <a:spLocks/>
              </p:cNvSpPr>
              <p:nvPr/>
            </p:nvSpPr>
            <p:spPr bwMode="auto">
              <a:xfrm>
                <a:off x="951" y="4544"/>
                <a:ext cx="16" cy="4"/>
              </a:xfrm>
              <a:custGeom>
                <a:avLst/>
                <a:gdLst>
                  <a:gd name="T0" fmla="*/ 29 w 29"/>
                  <a:gd name="T1" fmla="*/ 0 h 7"/>
                  <a:gd name="T2" fmla="*/ 0 w 29"/>
                  <a:gd name="T3" fmla="*/ 0 h 7"/>
                  <a:gd name="T4" fmla="*/ 0 w 29"/>
                  <a:gd name="T5" fmla="*/ 6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6"/>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79" name="Freeform 1276">
                <a:extLst>
                  <a:ext uri="{FF2B5EF4-FFF2-40B4-BE49-F238E27FC236}">
                    <a16:creationId xmlns:a16="http://schemas.microsoft.com/office/drawing/2014/main" id="{D9B5C1FB-900A-4651-A06C-BD49A63B5890}"/>
                  </a:ext>
                </a:extLst>
              </p:cNvPr>
              <p:cNvSpPr>
                <a:spLocks/>
              </p:cNvSpPr>
              <p:nvPr/>
            </p:nvSpPr>
            <p:spPr bwMode="auto">
              <a:xfrm>
                <a:off x="971" y="4544"/>
                <a:ext cx="17" cy="4"/>
              </a:xfrm>
              <a:custGeom>
                <a:avLst/>
                <a:gdLst>
                  <a:gd name="T0" fmla="*/ 29 w 29"/>
                  <a:gd name="T1" fmla="*/ 0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0"/>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0" name="Freeform 1277">
                <a:extLst>
                  <a:ext uri="{FF2B5EF4-FFF2-40B4-BE49-F238E27FC236}">
                    <a16:creationId xmlns:a16="http://schemas.microsoft.com/office/drawing/2014/main" id="{F6BA63EF-89A4-4921-B28A-098558B22064}"/>
                  </a:ext>
                </a:extLst>
              </p:cNvPr>
              <p:cNvSpPr>
                <a:spLocks/>
              </p:cNvSpPr>
              <p:nvPr/>
            </p:nvSpPr>
            <p:spPr bwMode="auto">
              <a:xfrm>
                <a:off x="992" y="4544"/>
                <a:ext cx="18" cy="37"/>
              </a:xfrm>
              <a:custGeom>
                <a:avLst/>
                <a:gdLst>
                  <a:gd name="T0" fmla="*/ 0 w 32"/>
                  <a:gd name="T1" fmla="*/ 64 h 65"/>
                  <a:gd name="T2" fmla="*/ 32 w 32"/>
                  <a:gd name="T3" fmla="*/ 65 h 65"/>
                  <a:gd name="T4" fmla="*/ 32 w 32"/>
                  <a:gd name="T5" fmla="*/ 1 h 65"/>
                  <a:gd name="T6" fmla="*/ 0 w 32"/>
                  <a:gd name="T7" fmla="*/ 0 h 65"/>
                  <a:gd name="T8" fmla="*/ 0 w 32"/>
                  <a:gd name="T9" fmla="*/ 7 h 65"/>
                  <a:gd name="T10" fmla="*/ 25 w 32"/>
                  <a:gd name="T11" fmla="*/ 7 h 65"/>
                  <a:gd name="T12" fmla="*/ 25 w 32"/>
                  <a:gd name="T13" fmla="*/ 58 h 65"/>
                  <a:gd name="T14" fmla="*/ 0 w 32"/>
                  <a:gd name="T15" fmla="*/ 58 h 65"/>
                  <a:gd name="T16" fmla="*/ 0 w 32"/>
                  <a:gd name="T1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5">
                    <a:moveTo>
                      <a:pt x="0" y="64"/>
                    </a:moveTo>
                    <a:lnTo>
                      <a:pt x="32" y="65"/>
                    </a:lnTo>
                    <a:lnTo>
                      <a:pt x="32" y="1"/>
                    </a:lnTo>
                    <a:lnTo>
                      <a:pt x="0" y="0"/>
                    </a:lnTo>
                    <a:lnTo>
                      <a:pt x="0" y="7"/>
                    </a:lnTo>
                    <a:lnTo>
                      <a:pt x="25" y="7"/>
                    </a:lnTo>
                    <a:lnTo>
                      <a:pt x="25" y="58"/>
                    </a:lnTo>
                    <a:lnTo>
                      <a:pt x="0" y="58"/>
                    </a:lnTo>
                    <a:lnTo>
                      <a:pt x="0" y="6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1" name="Freeform 1278">
                <a:extLst>
                  <a:ext uri="{FF2B5EF4-FFF2-40B4-BE49-F238E27FC236}">
                    <a16:creationId xmlns:a16="http://schemas.microsoft.com/office/drawing/2014/main" id="{AB7954CE-DB1F-493B-B186-987F2024CD27}"/>
                  </a:ext>
                </a:extLst>
              </p:cNvPr>
              <p:cNvSpPr>
                <a:spLocks/>
              </p:cNvSpPr>
              <p:nvPr/>
            </p:nvSpPr>
            <p:spPr bwMode="auto">
              <a:xfrm>
                <a:off x="971" y="4576"/>
                <a:ext cx="17" cy="4"/>
              </a:xfrm>
              <a:custGeom>
                <a:avLst/>
                <a:gdLst>
                  <a:gd name="T0" fmla="*/ 0 w 30"/>
                  <a:gd name="T1" fmla="*/ 7 h 7"/>
                  <a:gd name="T2" fmla="*/ 30 w 30"/>
                  <a:gd name="T3" fmla="*/ 7 h 7"/>
                  <a:gd name="T4" fmla="*/ 30 w 30"/>
                  <a:gd name="T5" fmla="*/ 1 h 7"/>
                  <a:gd name="T6" fmla="*/ 0 w 30"/>
                  <a:gd name="T7" fmla="*/ 0 h 7"/>
                </a:gdLst>
                <a:ahLst/>
                <a:cxnLst>
                  <a:cxn ang="0">
                    <a:pos x="T0" y="T1"/>
                  </a:cxn>
                  <a:cxn ang="0">
                    <a:pos x="T2" y="T3"/>
                  </a:cxn>
                  <a:cxn ang="0">
                    <a:pos x="T4" y="T5"/>
                  </a:cxn>
                  <a:cxn ang="0">
                    <a:pos x="T6" y="T7"/>
                  </a:cxn>
                </a:cxnLst>
                <a:rect l="0" t="0" r="r" b="b"/>
                <a:pathLst>
                  <a:path w="30" h="7">
                    <a:moveTo>
                      <a:pt x="0" y="7"/>
                    </a:moveTo>
                    <a:lnTo>
                      <a:pt x="30" y="7"/>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2" name="Freeform 1279">
                <a:extLst>
                  <a:ext uri="{FF2B5EF4-FFF2-40B4-BE49-F238E27FC236}">
                    <a16:creationId xmlns:a16="http://schemas.microsoft.com/office/drawing/2014/main" id="{3EBD8D04-99DB-47DB-A184-A354EDF3CF8F}"/>
                  </a:ext>
                </a:extLst>
              </p:cNvPr>
              <p:cNvSpPr>
                <a:spLocks/>
              </p:cNvSpPr>
              <p:nvPr/>
            </p:nvSpPr>
            <p:spPr bwMode="auto">
              <a:xfrm>
                <a:off x="952" y="4576"/>
                <a:ext cx="16" cy="4"/>
              </a:xfrm>
              <a:custGeom>
                <a:avLst/>
                <a:gdLst>
                  <a:gd name="T0" fmla="*/ 0 w 29"/>
                  <a:gd name="T1" fmla="*/ 7 h 7"/>
                  <a:gd name="T2" fmla="*/ 29 w 29"/>
                  <a:gd name="T3" fmla="*/ 7 h 7"/>
                  <a:gd name="T4" fmla="*/ 29 w 29"/>
                  <a:gd name="T5" fmla="*/ 0 h 7"/>
                  <a:gd name="T6" fmla="*/ 0 w 29"/>
                  <a:gd name="T7" fmla="*/ 0 h 7"/>
                </a:gdLst>
                <a:ahLst/>
                <a:cxnLst>
                  <a:cxn ang="0">
                    <a:pos x="T0" y="T1"/>
                  </a:cxn>
                  <a:cxn ang="0">
                    <a:pos x="T2" y="T3"/>
                  </a:cxn>
                  <a:cxn ang="0">
                    <a:pos x="T4" y="T5"/>
                  </a:cxn>
                  <a:cxn ang="0">
                    <a:pos x="T6" y="T7"/>
                  </a:cxn>
                </a:cxnLst>
                <a:rect l="0" t="0" r="r" b="b"/>
                <a:pathLst>
                  <a:path w="29" h="7">
                    <a:moveTo>
                      <a:pt x="0" y="7"/>
                    </a:moveTo>
                    <a:lnTo>
                      <a:pt x="29" y="7"/>
                    </a:lnTo>
                    <a:lnTo>
                      <a:pt x="2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3" name="Freeform 1280">
                <a:extLst>
                  <a:ext uri="{FF2B5EF4-FFF2-40B4-BE49-F238E27FC236}">
                    <a16:creationId xmlns:a16="http://schemas.microsoft.com/office/drawing/2014/main" id="{8CE02087-F5CC-4C40-AA64-80501243AA76}"/>
                  </a:ext>
                </a:extLst>
              </p:cNvPr>
              <p:cNvSpPr>
                <a:spLocks/>
              </p:cNvSpPr>
              <p:nvPr/>
            </p:nvSpPr>
            <p:spPr bwMode="auto">
              <a:xfrm>
                <a:off x="931" y="4576"/>
                <a:ext cx="17" cy="4"/>
              </a:xfrm>
              <a:custGeom>
                <a:avLst/>
                <a:gdLst>
                  <a:gd name="T0" fmla="*/ 0 w 30"/>
                  <a:gd name="T1" fmla="*/ 6 h 6"/>
                  <a:gd name="T2" fmla="*/ 30 w 30"/>
                  <a:gd name="T3" fmla="*/ 6 h 6"/>
                  <a:gd name="T4" fmla="*/ 30 w 30"/>
                  <a:gd name="T5" fmla="*/ 0 h 6"/>
                  <a:gd name="T6" fmla="*/ 0 w 30"/>
                  <a:gd name="T7" fmla="*/ 0 h 6"/>
                </a:gdLst>
                <a:ahLst/>
                <a:cxnLst>
                  <a:cxn ang="0">
                    <a:pos x="T0" y="T1"/>
                  </a:cxn>
                  <a:cxn ang="0">
                    <a:pos x="T2" y="T3"/>
                  </a:cxn>
                  <a:cxn ang="0">
                    <a:pos x="T4" y="T5"/>
                  </a:cxn>
                  <a:cxn ang="0">
                    <a:pos x="T6" y="T7"/>
                  </a:cxn>
                </a:cxnLst>
                <a:rect l="0" t="0" r="r" b="b"/>
                <a:pathLst>
                  <a:path w="30" h="6">
                    <a:moveTo>
                      <a:pt x="0" y="6"/>
                    </a:moveTo>
                    <a:lnTo>
                      <a:pt x="30" y="6"/>
                    </a:lnTo>
                    <a:lnTo>
                      <a:pt x="3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4" name="Freeform 1281">
                <a:extLst>
                  <a:ext uri="{FF2B5EF4-FFF2-40B4-BE49-F238E27FC236}">
                    <a16:creationId xmlns:a16="http://schemas.microsoft.com/office/drawing/2014/main" id="{F6D92D88-F036-45A3-9182-159F30BA9FE1}"/>
                  </a:ext>
                </a:extLst>
              </p:cNvPr>
              <p:cNvSpPr>
                <a:spLocks/>
              </p:cNvSpPr>
              <p:nvPr/>
            </p:nvSpPr>
            <p:spPr bwMode="auto">
              <a:xfrm>
                <a:off x="930" y="4521"/>
                <a:ext cx="17" cy="4"/>
              </a:xfrm>
              <a:custGeom>
                <a:avLst/>
                <a:gdLst>
                  <a:gd name="T0" fmla="*/ 30 w 30"/>
                  <a:gd name="T1" fmla="*/ 0 h 7"/>
                  <a:gd name="T2" fmla="*/ 0 w 30"/>
                  <a:gd name="T3" fmla="*/ 0 h 7"/>
                  <a:gd name="T4" fmla="*/ 0 w 30"/>
                  <a:gd name="T5" fmla="*/ 6 h 7"/>
                  <a:gd name="T6" fmla="*/ 30 w 30"/>
                  <a:gd name="T7" fmla="*/ 7 h 7"/>
                </a:gdLst>
                <a:ahLst/>
                <a:cxnLst>
                  <a:cxn ang="0">
                    <a:pos x="T0" y="T1"/>
                  </a:cxn>
                  <a:cxn ang="0">
                    <a:pos x="T2" y="T3"/>
                  </a:cxn>
                  <a:cxn ang="0">
                    <a:pos x="T4" y="T5"/>
                  </a:cxn>
                  <a:cxn ang="0">
                    <a:pos x="T6" y="T7"/>
                  </a:cxn>
                </a:cxnLst>
                <a:rect l="0" t="0" r="r" b="b"/>
                <a:pathLst>
                  <a:path w="30" h="7">
                    <a:moveTo>
                      <a:pt x="30" y="0"/>
                    </a:moveTo>
                    <a:lnTo>
                      <a:pt x="0" y="0"/>
                    </a:lnTo>
                    <a:lnTo>
                      <a:pt x="0" y="6"/>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5" name="Freeform 1282">
                <a:extLst>
                  <a:ext uri="{FF2B5EF4-FFF2-40B4-BE49-F238E27FC236}">
                    <a16:creationId xmlns:a16="http://schemas.microsoft.com/office/drawing/2014/main" id="{191DCEEB-BF12-4DDA-8CB7-78C85C84FB89}"/>
                  </a:ext>
                </a:extLst>
              </p:cNvPr>
              <p:cNvSpPr>
                <a:spLocks/>
              </p:cNvSpPr>
              <p:nvPr/>
            </p:nvSpPr>
            <p:spPr bwMode="auto">
              <a:xfrm>
                <a:off x="951" y="4521"/>
                <a:ext cx="16" cy="4"/>
              </a:xfrm>
              <a:custGeom>
                <a:avLst/>
                <a:gdLst>
                  <a:gd name="T0" fmla="*/ 28 w 28"/>
                  <a:gd name="T1" fmla="*/ 1 h 7"/>
                  <a:gd name="T2" fmla="*/ 0 w 28"/>
                  <a:gd name="T3" fmla="*/ 0 h 7"/>
                  <a:gd name="T4" fmla="*/ 0 w 28"/>
                  <a:gd name="T5" fmla="*/ 7 h 7"/>
                  <a:gd name="T6" fmla="*/ 28 w 28"/>
                  <a:gd name="T7" fmla="*/ 7 h 7"/>
                </a:gdLst>
                <a:ahLst/>
                <a:cxnLst>
                  <a:cxn ang="0">
                    <a:pos x="T0" y="T1"/>
                  </a:cxn>
                  <a:cxn ang="0">
                    <a:pos x="T2" y="T3"/>
                  </a:cxn>
                  <a:cxn ang="0">
                    <a:pos x="T4" y="T5"/>
                  </a:cxn>
                  <a:cxn ang="0">
                    <a:pos x="T6" y="T7"/>
                  </a:cxn>
                </a:cxnLst>
                <a:rect l="0" t="0" r="r" b="b"/>
                <a:pathLst>
                  <a:path w="28" h="7">
                    <a:moveTo>
                      <a:pt x="28" y="1"/>
                    </a:moveTo>
                    <a:lnTo>
                      <a:pt x="0" y="0"/>
                    </a:lnTo>
                    <a:lnTo>
                      <a:pt x="0" y="7"/>
                    </a:lnTo>
                    <a:lnTo>
                      <a:pt x="28"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6" name="Freeform 1283">
                <a:extLst>
                  <a:ext uri="{FF2B5EF4-FFF2-40B4-BE49-F238E27FC236}">
                    <a16:creationId xmlns:a16="http://schemas.microsoft.com/office/drawing/2014/main" id="{5579EE26-B9B3-4884-A2C9-F88814129426}"/>
                  </a:ext>
                </a:extLst>
              </p:cNvPr>
              <p:cNvSpPr>
                <a:spLocks/>
              </p:cNvSpPr>
              <p:nvPr/>
            </p:nvSpPr>
            <p:spPr bwMode="auto">
              <a:xfrm>
                <a:off x="971" y="4521"/>
                <a:ext cx="17" cy="4"/>
              </a:xfrm>
              <a:custGeom>
                <a:avLst/>
                <a:gdLst>
                  <a:gd name="T0" fmla="*/ 29 w 29"/>
                  <a:gd name="T1" fmla="*/ 1 h 7"/>
                  <a:gd name="T2" fmla="*/ 0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1"/>
                    </a:moveTo>
                    <a:lnTo>
                      <a:pt x="0"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7" name="Freeform 1284">
                <a:extLst>
                  <a:ext uri="{FF2B5EF4-FFF2-40B4-BE49-F238E27FC236}">
                    <a16:creationId xmlns:a16="http://schemas.microsoft.com/office/drawing/2014/main" id="{BE7D72B1-A99C-47E0-8624-E1CA7F6F2F0A}"/>
                  </a:ext>
                </a:extLst>
              </p:cNvPr>
              <p:cNvSpPr>
                <a:spLocks/>
              </p:cNvSpPr>
              <p:nvPr/>
            </p:nvSpPr>
            <p:spPr bwMode="auto">
              <a:xfrm>
                <a:off x="992" y="4522"/>
                <a:ext cx="17" cy="17"/>
              </a:xfrm>
              <a:custGeom>
                <a:avLst/>
                <a:gdLst>
                  <a:gd name="T0" fmla="*/ 0 w 31"/>
                  <a:gd name="T1" fmla="*/ 31 h 31"/>
                  <a:gd name="T2" fmla="*/ 31 w 31"/>
                  <a:gd name="T3" fmla="*/ 31 h 31"/>
                  <a:gd name="T4" fmla="*/ 30 w 31"/>
                  <a:gd name="T5" fmla="*/ 0 h 31"/>
                  <a:gd name="T6" fmla="*/ 0 w 31"/>
                  <a:gd name="T7" fmla="*/ 0 h 31"/>
                  <a:gd name="T8" fmla="*/ 0 w 31"/>
                  <a:gd name="T9" fmla="*/ 6 h 31"/>
                  <a:gd name="T10" fmla="*/ 24 w 31"/>
                  <a:gd name="T11" fmla="*/ 7 h 31"/>
                  <a:gd name="T12" fmla="*/ 24 w 31"/>
                  <a:gd name="T13" fmla="*/ 25 h 31"/>
                  <a:gd name="T14" fmla="*/ 0 w 31"/>
                  <a:gd name="T15" fmla="*/ 24 h 31"/>
                  <a:gd name="T16" fmla="*/ 0 w 31"/>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1">
                    <a:moveTo>
                      <a:pt x="0" y="31"/>
                    </a:moveTo>
                    <a:lnTo>
                      <a:pt x="31" y="31"/>
                    </a:lnTo>
                    <a:lnTo>
                      <a:pt x="30" y="0"/>
                    </a:lnTo>
                    <a:lnTo>
                      <a:pt x="0" y="0"/>
                    </a:lnTo>
                    <a:lnTo>
                      <a:pt x="0" y="6"/>
                    </a:lnTo>
                    <a:lnTo>
                      <a:pt x="24" y="7"/>
                    </a:lnTo>
                    <a:lnTo>
                      <a:pt x="24" y="25"/>
                    </a:lnTo>
                    <a:lnTo>
                      <a:pt x="0" y="24"/>
                    </a:lnTo>
                    <a:lnTo>
                      <a:pt x="0"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8" name="Freeform 1285">
                <a:extLst>
                  <a:ext uri="{FF2B5EF4-FFF2-40B4-BE49-F238E27FC236}">
                    <a16:creationId xmlns:a16="http://schemas.microsoft.com/office/drawing/2014/main" id="{4F6D8E87-439B-4F0B-A907-3812AB42AB91}"/>
                  </a:ext>
                </a:extLst>
              </p:cNvPr>
              <p:cNvSpPr>
                <a:spLocks/>
              </p:cNvSpPr>
              <p:nvPr/>
            </p:nvSpPr>
            <p:spPr bwMode="auto">
              <a:xfrm>
                <a:off x="971" y="4535"/>
                <a:ext cx="17" cy="4"/>
              </a:xfrm>
              <a:custGeom>
                <a:avLst/>
                <a:gdLst>
                  <a:gd name="T0" fmla="*/ 0 w 30"/>
                  <a:gd name="T1" fmla="*/ 7 h 7"/>
                  <a:gd name="T2" fmla="*/ 29 w 30"/>
                  <a:gd name="T3" fmla="*/ 7 h 7"/>
                  <a:gd name="T4" fmla="*/ 30 w 30"/>
                  <a:gd name="T5" fmla="*/ 1 h 7"/>
                  <a:gd name="T6" fmla="*/ 1 w 30"/>
                  <a:gd name="T7" fmla="*/ 0 h 7"/>
                </a:gdLst>
                <a:ahLst/>
                <a:cxnLst>
                  <a:cxn ang="0">
                    <a:pos x="T0" y="T1"/>
                  </a:cxn>
                  <a:cxn ang="0">
                    <a:pos x="T2" y="T3"/>
                  </a:cxn>
                  <a:cxn ang="0">
                    <a:pos x="T4" y="T5"/>
                  </a:cxn>
                  <a:cxn ang="0">
                    <a:pos x="T6" y="T7"/>
                  </a:cxn>
                </a:cxnLst>
                <a:rect l="0" t="0" r="r" b="b"/>
                <a:pathLst>
                  <a:path w="30" h="7">
                    <a:moveTo>
                      <a:pt x="0" y="7"/>
                    </a:moveTo>
                    <a:lnTo>
                      <a:pt x="29" y="7"/>
                    </a:lnTo>
                    <a:lnTo>
                      <a:pt x="30"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89" name="Freeform 1286">
                <a:extLst>
                  <a:ext uri="{FF2B5EF4-FFF2-40B4-BE49-F238E27FC236}">
                    <a16:creationId xmlns:a16="http://schemas.microsoft.com/office/drawing/2014/main" id="{A7456F4F-53CA-49CB-BE43-2DD686D1C726}"/>
                  </a:ext>
                </a:extLst>
              </p:cNvPr>
              <p:cNvSpPr>
                <a:spLocks/>
              </p:cNvSpPr>
              <p:nvPr/>
            </p:nvSpPr>
            <p:spPr bwMode="auto">
              <a:xfrm>
                <a:off x="951" y="4534"/>
                <a:ext cx="16" cy="5"/>
              </a:xfrm>
              <a:custGeom>
                <a:avLst/>
                <a:gdLst>
                  <a:gd name="T0" fmla="*/ 0 w 29"/>
                  <a:gd name="T1" fmla="*/ 7 h 8"/>
                  <a:gd name="T2" fmla="*/ 29 w 29"/>
                  <a:gd name="T3" fmla="*/ 8 h 8"/>
                  <a:gd name="T4" fmla="*/ 29 w 29"/>
                  <a:gd name="T5" fmla="*/ 1 h 8"/>
                  <a:gd name="T6" fmla="*/ 1 w 29"/>
                  <a:gd name="T7" fmla="*/ 0 h 8"/>
                </a:gdLst>
                <a:ahLst/>
                <a:cxnLst>
                  <a:cxn ang="0">
                    <a:pos x="T0" y="T1"/>
                  </a:cxn>
                  <a:cxn ang="0">
                    <a:pos x="T2" y="T3"/>
                  </a:cxn>
                  <a:cxn ang="0">
                    <a:pos x="T4" y="T5"/>
                  </a:cxn>
                  <a:cxn ang="0">
                    <a:pos x="T6" y="T7"/>
                  </a:cxn>
                </a:cxnLst>
                <a:rect l="0" t="0" r="r" b="b"/>
                <a:pathLst>
                  <a:path w="29" h="8">
                    <a:moveTo>
                      <a:pt x="0" y="7"/>
                    </a:moveTo>
                    <a:lnTo>
                      <a:pt x="29" y="8"/>
                    </a:lnTo>
                    <a:lnTo>
                      <a:pt x="29"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0" name="Freeform 1287">
                <a:extLst>
                  <a:ext uri="{FF2B5EF4-FFF2-40B4-BE49-F238E27FC236}">
                    <a16:creationId xmlns:a16="http://schemas.microsoft.com/office/drawing/2014/main" id="{BFABFB60-E29C-41D2-9BBF-1501D557891D}"/>
                  </a:ext>
                </a:extLst>
              </p:cNvPr>
              <p:cNvSpPr>
                <a:spLocks/>
              </p:cNvSpPr>
              <p:nvPr/>
            </p:nvSpPr>
            <p:spPr bwMode="auto">
              <a:xfrm>
                <a:off x="929" y="4534"/>
                <a:ext cx="18" cy="4"/>
              </a:xfrm>
              <a:custGeom>
                <a:avLst/>
                <a:gdLst>
                  <a:gd name="T0" fmla="*/ 0 w 31"/>
                  <a:gd name="T1" fmla="*/ 7 h 8"/>
                  <a:gd name="T2" fmla="*/ 31 w 31"/>
                  <a:gd name="T3" fmla="*/ 8 h 8"/>
                  <a:gd name="T4" fmla="*/ 31 w 31"/>
                  <a:gd name="T5" fmla="*/ 1 h 8"/>
                  <a:gd name="T6" fmla="*/ 0 w 31"/>
                  <a:gd name="T7" fmla="*/ 0 h 8"/>
                </a:gdLst>
                <a:ahLst/>
                <a:cxnLst>
                  <a:cxn ang="0">
                    <a:pos x="T0" y="T1"/>
                  </a:cxn>
                  <a:cxn ang="0">
                    <a:pos x="T2" y="T3"/>
                  </a:cxn>
                  <a:cxn ang="0">
                    <a:pos x="T4" y="T5"/>
                  </a:cxn>
                  <a:cxn ang="0">
                    <a:pos x="T6" y="T7"/>
                  </a:cxn>
                </a:cxnLst>
                <a:rect l="0" t="0" r="r" b="b"/>
                <a:pathLst>
                  <a:path w="31" h="8">
                    <a:moveTo>
                      <a:pt x="0" y="7"/>
                    </a:moveTo>
                    <a:lnTo>
                      <a:pt x="31" y="8"/>
                    </a:lnTo>
                    <a:lnTo>
                      <a:pt x="31"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1" name="Freeform 1288">
                <a:extLst>
                  <a:ext uri="{FF2B5EF4-FFF2-40B4-BE49-F238E27FC236}">
                    <a16:creationId xmlns:a16="http://schemas.microsoft.com/office/drawing/2014/main" id="{94C64E71-1FCD-4243-93C3-114692D8E1A6}"/>
                  </a:ext>
                </a:extLst>
              </p:cNvPr>
              <p:cNvSpPr>
                <a:spLocks/>
              </p:cNvSpPr>
              <p:nvPr/>
            </p:nvSpPr>
            <p:spPr bwMode="auto">
              <a:xfrm>
                <a:off x="929" y="4472"/>
                <a:ext cx="18" cy="5"/>
              </a:xfrm>
              <a:custGeom>
                <a:avLst/>
                <a:gdLst>
                  <a:gd name="T0" fmla="*/ 31 w 31"/>
                  <a:gd name="T1" fmla="*/ 1 h 8"/>
                  <a:gd name="T2" fmla="*/ 1 w 31"/>
                  <a:gd name="T3" fmla="*/ 0 h 8"/>
                  <a:gd name="T4" fmla="*/ 0 w 31"/>
                  <a:gd name="T5" fmla="*/ 7 h 8"/>
                  <a:gd name="T6" fmla="*/ 30 w 31"/>
                  <a:gd name="T7" fmla="*/ 8 h 8"/>
                </a:gdLst>
                <a:ahLst/>
                <a:cxnLst>
                  <a:cxn ang="0">
                    <a:pos x="T0" y="T1"/>
                  </a:cxn>
                  <a:cxn ang="0">
                    <a:pos x="T2" y="T3"/>
                  </a:cxn>
                  <a:cxn ang="0">
                    <a:pos x="T4" y="T5"/>
                  </a:cxn>
                  <a:cxn ang="0">
                    <a:pos x="T6" y="T7"/>
                  </a:cxn>
                </a:cxnLst>
                <a:rect l="0" t="0" r="r" b="b"/>
                <a:pathLst>
                  <a:path w="31" h="8">
                    <a:moveTo>
                      <a:pt x="31" y="1"/>
                    </a:moveTo>
                    <a:lnTo>
                      <a:pt x="1" y="0"/>
                    </a:lnTo>
                    <a:lnTo>
                      <a:pt x="0" y="7"/>
                    </a:lnTo>
                    <a:lnTo>
                      <a:pt x="3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2" name="Freeform 1289">
                <a:extLst>
                  <a:ext uri="{FF2B5EF4-FFF2-40B4-BE49-F238E27FC236}">
                    <a16:creationId xmlns:a16="http://schemas.microsoft.com/office/drawing/2014/main" id="{A879CE43-28C6-4417-A431-5FD6E98386CA}"/>
                  </a:ext>
                </a:extLst>
              </p:cNvPr>
              <p:cNvSpPr>
                <a:spLocks/>
              </p:cNvSpPr>
              <p:nvPr/>
            </p:nvSpPr>
            <p:spPr bwMode="auto">
              <a:xfrm>
                <a:off x="951" y="4473"/>
                <a:ext cx="16" cy="4"/>
              </a:xfrm>
              <a:custGeom>
                <a:avLst/>
                <a:gdLst>
                  <a:gd name="T0" fmla="*/ 28 w 28"/>
                  <a:gd name="T1" fmla="*/ 1 h 8"/>
                  <a:gd name="T2" fmla="*/ 0 w 28"/>
                  <a:gd name="T3" fmla="*/ 0 h 8"/>
                  <a:gd name="T4" fmla="*/ 0 w 28"/>
                  <a:gd name="T5" fmla="*/ 7 h 8"/>
                  <a:gd name="T6" fmla="*/ 28 w 28"/>
                  <a:gd name="T7" fmla="*/ 8 h 8"/>
                </a:gdLst>
                <a:ahLst/>
                <a:cxnLst>
                  <a:cxn ang="0">
                    <a:pos x="T0" y="T1"/>
                  </a:cxn>
                  <a:cxn ang="0">
                    <a:pos x="T2" y="T3"/>
                  </a:cxn>
                  <a:cxn ang="0">
                    <a:pos x="T4" y="T5"/>
                  </a:cxn>
                  <a:cxn ang="0">
                    <a:pos x="T6" y="T7"/>
                  </a:cxn>
                </a:cxnLst>
                <a:rect l="0" t="0" r="r" b="b"/>
                <a:pathLst>
                  <a:path w="28" h="8">
                    <a:moveTo>
                      <a:pt x="28" y="1"/>
                    </a:moveTo>
                    <a:lnTo>
                      <a:pt x="0" y="0"/>
                    </a:lnTo>
                    <a:lnTo>
                      <a:pt x="0" y="7"/>
                    </a:lnTo>
                    <a:lnTo>
                      <a:pt x="28"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3" name="Freeform 1290">
                <a:extLst>
                  <a:ext uri="{FF2B5EF4-FFF2-40B4-BE49-F238E27FC236}">
                    <a16:creationId xmlns:a16="http://schemas.microsoft.com/office/drawing/2014/main" id="{0258094C-6541-4A5A-ADF9-784E2BA922D1}"/>
                  </a:ext>
                </a:extLst>
              </p:cNvPr>
              <p:cNvSpPr>
                <a:spLocks/>
              </p:cNvSpPr>
              <p:nvPr/>
            </p:nvSpPr>
            <p:spPr bwMode="auto">
              <a:xfrm>
                <a:off x="971" y="4473"/>
                <a:ext cx="16" cy="5"/>
              </a:xfrm>
              <a:custGeom>
                <a:avLst/>
                <a:gdLst>
                  <a:gd name="T0" fmla="*/ 29 w 29"/>
                  <a:gd name="T1" fmla="*/ 1 h 8"/>
                  <a:gd name="T2" fmla="*/ 0 w 29"/>
                  <a:gd name="T3" fmla="*/ 0 h 8"/>
                  <a:gd name="T4" fmla="*/ 0 w 29"/>
                  <a:gd name="T5" fmla="*/ 7 h 8"/>
                  <a:gd name="T6" fmla="*/ 29 w 29"/>
                  <a:gd name="T7" fmla="*/ 8 h 8"/>
                </a:gdLst>
                <a:ahLst/>
                <a:cxnLst>
                  <a:cxn ang="0">
                    <a:pos x="T0" y="T1"/>
                  </a:cxn>
                  <a:cxn ang="0">
                    <a:pos x="T2" y="T3"/>
                  </a:cxn>
                  <a:cxn ang="0">
                    <a:pos x="T4" y="T5"/>
                  </a:cxn>
                  <a:cxn ang="0">
                    <a:pos x="T6" y="T7"/>
                  </a:cxn>
                </a:cxnLst>
                <a:rect l="0" t="0" r="r" b="b"/>
                <a:pathLst>
                  <a:path w="29" h="8">
                    <a:moveTo>
                      <a:pt x="29" y="1"/>
                    </a:moveTo>
                    <a:lnTo>
                      <a:pt x="0" y="0"/>
                    </a:lnTo>
                    <a:lnTo>
                      <a:pt x="0" y="7"/>
                    </a:lnTo>
                    <a:lnTo>
                      <a:pt x="29"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4" name="Freeform 1291">
                <a:extLst>
                  <a:ext uri="{FF2B5EF4-FFF2-40B4-BE49-F238E27FC236}">
                    <a16:creationId xmlns:a16="http://schemas.microsoft.com/office/drawing/2014/main" id="{C9D07ECB-9C3D-45D1-B7FF-30A93C43158E}"/>
                  </a:ext>
                </a:extLst>
              </p:cNvPr>
              <p:cNvSpPr>
                <a:spLocks/>
              </p:cNvSpPr>
              <p:nvPr/>
            </p:nvSpPr>
            <p:spPr bwMode="auto">
              <a:xfrm>
                <a:off x="991" y="4474"/>
                <a:ext cx="18" cy="41"/>
              </a:xfrm>
              <a:custGeom>
                <a:avLst/>
                <a:gdLst>
                  <a:gd name="T0" fmla="*/ 0 w 31"/>
                  <a:gd name="T1" fmla="*/ 72 h 73"/>
                  <a:gd name="T2" fmla="*/ 31 w 31"/>
                  <a:gd name="T3" fmla="*/ 73 h 73"/>
                  <a:gd name="T4" fmla="*/ 31 w 31"/>
                  <a:gd name="T5" fmla="*/ 1 h 73"/>
                  <a:gd name="T6" fmla="*/ 0 w 31"/>
                  <a:gd name="T7" fmla="*/ 0 h 73"/>
                  <a:gd name="T8" fmla="*/ 0 w 31"/>
                  <a:gd name="T9" fmla="*/ 7 h 73"/>
                  <a:gd name="T10" fmla="*/ 25 w 31"/>
                  <a:gd name="T11" fmla="*/ 8 h 73"/>
                  <a:gd name="T12" fmla="*/ 25 w 31"/>
                  <a:gd name="T13" fmla="*/ 66 h 73"/>
                  <a:gd name="T14" fmla="*/ 0 w 31"/>
                  <a:gd name="T15" fmla="*/ 65 h 73"/>
                  <a:gd name="T16" fmla="*/ 0 w 31"/>
                  <a:gd name="T17"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73">
                    <a:moveTo>
                      <a:pt x="0" y="72"/>
                    </a:moveTo>
                    <a:lnTo>
                      <a:pt x="31" y="73"/>
                    </a:lnTo>
                    <a:lnTo>
                      <a:pt x="31" y="1"/>
                    </a:lnTo>
                    <a:lnTo>
                      <a:pt x="0" y="0"/>
                    </a:lnTo>
                    <a:lnTo>
                      <a:pt x="0" y="7"/>
                    </a:lnTo>
                    <a:lnTo>
                      <a:pt x="25" y="8"/>
                    </a:lnTo>
                    <a:lnTo>
                      <a:pt x="25" y="66"/>
                    </a:lnTo>
                    <a:lnTo>
                      <a:pt x="0" y="65"/>
                    </a:lnTo>
                    <a:lnTo>
                      <a:pt x="0" y="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5" name="Freeform 1292">
                <a:extLst>
                  <a:ext uri="{FF2B5EF4-FFF2-40B4-BE49-F238E27FC236}">
                    <a16:creationId xmlns:a16="http://schemas.microsoft.com/office/drawing/2014/main" id="{7B14E73A-A4E4-4698-92A4-AC0FB0E77502}"/>
                  </a:ext>
                </a:extLst>
              </p:cNvPr>
              <p:cNvSpPr>
                <a:spLocks/>
              </p:cNvSpPr>
              <p:nvPr/>
            </p:nvSpPr>
            <p:spPr bwMode="auto">
              <a:xfrm>
                <a:off x="971" y="4510"/>
                <a:ext cx="17" cy="4"/>
              </a:xfrm>
              <a:custGeom>
                <a:avLst/>
                <a:gdLst>
                  <a:gd name="T0" fmla="*/ 0 w 30"/>
                  <a:gd name="T1" fmla="*/ 6 h 7"/>
                  <a:gd name="T2" fmla="*/ 29 w 30"/>
                  <a:gd name="T3" fmla="*/ 7 h 7"/>
                  <a:gd name="T4" fmla="*/ 30 w 30"/>
                  <a:gd name="T5" fmla="*/ 1 h 7"/>
                  <a:gd name="T6" fmla="*/ 0 w 30"/>
                  <a:gd name="T7" fmla="*/ 0 h 7"/>
                </a:gdLst>
                <a:ahLst/>
                <a:cxnLst>
                  <a:cxn ang="0">
                    <a:pos x="T0" y="T1"/>
                  </a:cxn>
                  <a:cxn ang="0">
                    <a:pos x="T2" y="T3"/>
                  </a:cxn>
                  <a:cxn ang="0">
                    <a:pos x="T4" y="T5"/>
                  </a:cxn>
                  <a:cxn ang="0">
                    <a:pos x="T6" y="T7"/>
                  </a:cxn>
                </a:cxnLst>
                <a:rect l="0" t="0" r="r" b="b"/>
                <a:pathLst>
                  <a:path w="30" h="7">
                    <a:moveTo>
                      <a:pt x="0" y="6"/>
                    </a:moveTo>
                    <a:lnTo>
                      <a:pt x="29" y="7"/>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6" name="Freeform 1293">
                <a:extLst>
                  <a:ext uri="{FF2B5EF4-FFF2-40B4-BE49-F238E27FC236}">
                    <a16:creationId xmlns:a16="http://schemas.microsoft.com/office/drawing/2014/main" id="{C2725D78-6341-4981-B659-BDE6B1DA7880}"/>
                  </a:ext>
                </a:extLst>
              </p:cNvPr>
              <p:cNvSpPr>
                <a:spLocks/>
              </p:cNvSpPr>
              <p:nvPr/>
            </p:nvSpPr>
            <p:spPr bwMode="auto">
              <a:xfrm>
                <a:off x="951" y="4510"/>
                <a:ext cx="16" cy="4"/>
              </a:xfrm>
              <a:custGeom>
                <a:avLst/>
                <a:gdLst>
                  <a:gd name="T0" fmla="*/ 0 w 29"/>
                  <a:gd name="T1" fmla="*/ 6 h 7"/>
                  <a:gd name="T2" fmla="*/ 29 w 29"/>
                  <a:gd name="T3" fmla="*/ 7 h 7"/>
                  <a:gd name="T4" fmla="*/ 29 w 29"/>
                  <a:gd name="T5" fmla="*/ 1 h 7"/>
                  <a:gd name="T6" fmla="*/ 0 w 29"/>
                  <a:gd name="T7" fmla="*/ 0 h 7"/>
                </a:gdLst>
                <a:ahLst/>
                <a:cxnLst>
                  <a:cxn ang="0">
                    <a:pos x="T0" y="T1"/>
                  </a:cxn>
                  <a:cxn ang="0">
                    <a:pos x="T2" y="T3"/>
                  </a:cxn>
                  <a:cxn ang="0">
                    <a:pos x="T4" y="T5"/>
                  </a:cxn>
                  <a:cxn ang="0">
                    <a:pos x="T6" y="T7"/>
                  </a:cxn>
                </a:cxnLst>
                <a:rect l="0" t="0" r="r" b="b"/>
                <a:pathLst>
                  <a:path w="29" h="7">
                    <a:moveTo>
                      <a:pt x="0" y="6"/>
                    </a:moveTo>
                    <a:lnTo>
                      <a:pt x="29" y="7"/>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7" name="Freeform 1294">
                <a:extLst>
                  <a:ext uri="{FF2B5EF4-FFF2-40B4-BE49-F238E27FC236}">
                    <a16:creationId xmlns:a16="http://schemas.microsoft.com/office/drawing/2014/main" id="{B5504550-B776-48AC-A19F-415488B2D357}"/>
                  </a:ext>
                </a:extLst>
              </p:cNvPr>
              <p:cNvSpPr>
                <a:spLocks/>
              </p:cNvSpPr>
              <p:nvPr/>
            </p:nvSpPr>
            <p:spPr bwMode="auto">
              <a:xfrm>
                <a:off x="929" y="4509"/>
                <a:ext cx="18" cy="4"/>
              </a:xfrm>
              <a:custGeom>
                <a:avLst/>
                <a:gdLst>
                  <a:gd name="T0" fmla="*/ 0 w 31"/>
                  <a:gd name="T1" fmla="*/ 6 h 7"/>
                  <a:gd name="T2" fmla="*/ 31 w 31"/>
                  <a:gd name="T3" fmla="*/ 7 h 7"/>
                  <a:gd name="T4" fmla="*/ 31 w 31"/>
                  <a:gd name="T5" fmla="*/ 1 h 7"/>
                  <a:gd name="T6" fmla="*/ 0 w 31"/>
                  <a:gd name="T7" fmla="*/ 0 h 7"/>
                </a:gdLst>
                <a:ahLst/>
                <a:cxnLst>
                  <a:cxn ang="0">
                    <a:pos x="T0" y="T1"/>
                  </a:cxn>
                  <a:cxn ang="0">
                    <a:pos x="T2" y="T3"/>
                  </a:cxn>
                  <a:cxn ang="0">
                    <a:pos x="T4" y="T5"/>
                  </a:cxn>
                  <a:cxn ang="0">
                    <a:pos x="T6" y="T7"/>
                  </a:cxn>
                </a:cxnLst>
                <a:rect l="0" t="0" r="r" b="b"/>
                <a:pathLst>
                  <a:path w="31" h="7">
                    <a:moveTo>
                      <a:pt x="0" y="6"/>
                    </a:moveTo>
                    <a:lnTo>
                      <a:pt x="31" y="7"/>
                    </a:lnTo>
                    <a:lnTo>
                      <a:pt x="31"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8" name="Freeform 1295">
                <a:extLst>
                  <a:ext uri="{FF2B5EF4-FFF2-40B4-BE49-F238E27FC236}">
                    <a16:creationId xmlns:a16="http://schemas.microsoft.com/office/drawing/2014/main" id="{7BFD33A7-EE35-461E-A7C7-EA6F74591508}"/>
                  </a:ext>
                </a:extLst>
              </p:cNvPr>
              <p:cNvSpPr>
                <a:spLocks/>
              </p:cNvSpPr>
              <p:nvPr/>
            </p:nvSpPr>
            <p:spPr bwMode="auto">
              <a:xfrm>
                <a:off x="929" y="4448"/>
                <a:ext cx="18" cy="4"/>
              </a:xfrm>
              <a:custGeom>
                <a:avLst/>
                <a:gdLst>
                  <a:gd name="T0" fmla="*/ 31 w 31"/>
                  <a:gd name="T1" fmla="*/ 1 h 8"/>
                  <a:gd name="T2" fmla="*/ 0 w 31"/>
                  <a:gd name="T3" fmla="*/ 0 h 8"/>
                  <a:gd name="T4" fmla="*/ 0 w 31"/>
                  <a:gd name="T5" fmla="*/ 6 h 8"/>
                  <a:gd name="T6" fmla="*/ 30 w 31"/>
                  <a:gd name="T7" fmla="*/ 8 h 8"/>
                </a:gdLst>
                <a:ahLst/>
                <a:cxnLst>
                  <a:cxn ang="0">
                    <a:pos x="T0" y="T1"/>
                  </a:cxn>
                  <a:cxn ang="0">
                    <a:pos x="T2" y="T3"/>
                  </a:cxn>
                  <a:cxn ang="0">
                    <a:pos x="T4" y="T5"/>
                  </a:cxn>
                  <a:cxn ang="0">
                    <a:pos x="T6" y="T7"/>
                  </a:cxn>
                </a:cxnLst>
                <a:rect l="0" t="0" r="r" b="b"/>
                <a:pathLst>
                  <a:path w="31" h="8">
                    <a:moveTo>
                      <a:pt x="31" y="1"/>
                    </a:moveTo>
                    <a:lnTo>
                      <a:pt x="0" y="0"/>
                    </a:lnTo>
                    <a:lnTo>
                      <a:pt x="0" y="6"/>
                    </a:lnTo>
                    <a:lnTo>
                      <a:pt x="3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99" name="Freeform 1296">
                <a:extLst>
                  <a:ext uri="{FF2B5EF4-FFF2-40B4-BE49-F238E27FC236}">
                    <a16:creationId xmlns:a16="http://schemas.microsoft.com/office/drawing/2014/main" id="{F6A5EB19-7EAC-47BA-9830-2573D84B4636}"/>
                  </a:ext>
                </a:extLst>
              </p:cNvPr>
              <p:cNvSpPr>
                <a:spLocks/>
              </p:cNvSpPr>
              <p:nvPr/>
            </p:nvSpPr>
            <p:spPr bwMode="auto">
              <a:xfrm>
                <a:off x="950" y="4448"/>
                <a:ext cx="17" cy="5"/>
              </a:xfrm>
              <a:custGeom>
                <a:avLst/>
                <a:gdLst>
                  <a:gd name="T0" fmla="*/ 30 w 30"/>
                  <a:gd name="T1" fmla="*/ 1 h 8"/>
                  <a:gd name="T2" fmla="*/ 1 w 30"/>
                  <a:gd name="T3" fmla="*/ 0 h 8"/>
                  <a:gd name="T4" fmla="*/ 0 w 30"/>
                  <a:gd name="T5" fmla="*/ 7 h 8"/>
                  <a:gd name="T6" fmla="*/ 30 w 30"/>
                  <a:gd name="T7" fmla="*/ 8 h 8"/>
                </a:gdLst>
                <a:ahLst/>
                <a:cxnLst>
                  <a:cxn ang="0">
                    <a:pos x="T0" y="T1"/>
                  </a:cxn>
                  <a:cxn ang="0">
                    <a:pos x="T2" y="T3"/>
                  </a:cxn>
                  <a:cxn ang="0">
                    <a:pos x="T4" y="T5"/>
                  </a:cxn>
                  <a:cxn ang="0">
                    <a:pos x="T6" y="T7"/>
                  </a:cxn>
                </a:cxnLst>
                <a:rect l="0" t="0" r="r" b="b"/>
                <a:pathLst>
                  <a:path w="30" h="8">
                    <a:moveTo>
                      <a:pt x="30" y="1"/>
                    </a:moveTo>
                    <a:lnTo>
                      <a:pt x="1" y="0"/>
                    </a:lnTo>
                    <a:lnTo>
                      <a:pt x="0" y="7"/>
                    </a:lnTo>
                    <a:lnTo>
                      <a:pt x="3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0" name="Freeform 1297">
                <a:extLst>
                  <a:ext uri="{FF2B5EF4-FFF2-40B4-BE49-F238E27FC236}">
                    <a16:creationId xmlns:a16="http://schemas.microsoft.com/office/drawing/2014/main" id="{1AE8609D-6A40-4977-BA57-32341B9A21E1}"/>
                  </a:ext>
                </a:extLst>
              </p:cNvPr>
              <p:cNvSpPr>
                <a:spLocks/>
              </p:cNvSpPr>
              <p:nvPr/>
            </p:nvSpPr>
            <p:spPr bwMode="auto">
              <a:xfrm>
                <a:off x="971" y="4450"/>
                <a:ext cx="16" cy="4"/>
              </a:xfrm>
              <a:custGeom>
                <a:avLst/>
                <a:gdLst>
                  <a:gd name="T0" fmla="*/ 29 w 29"/>
                  <a:gd name="T1" fmla="*/ 1 h 8"/>
                  <a:gd name="T2" fmla="*/ 0 w 29"/>
                  <a:gd name="T3" fmla="*/ 0 h 8"/>
                  <a:gd name="T4" fmla="*/ 0 w 29"/>
                  <a:gd name="T5" fmla="*/ 6 h 8"/>
                  <a:gd name="T6" fmla="*/ 29 w 29"/>
                  <a:gd name="T7" fmla="*/ 8 h 8"/>
                </a:gdLst>
                <a:ahLst/>
                <a:cxnLst>
                  <a:cxn ang="0">
                    <a:pos x="T0" y="T1"/>
                  </a:cxn>
                  <a:cxn ang="0">
                    <a:pos x="T2" y="T3"/>
                  </a:cxn>
                  <a:cxn ang="0">
                    <a:pos x="T4" y="T5"/>
                  </a:cxn>
                  <a:cxn ang="0">
                    <a:pos x="T6" y="T7"/>
                  </a:cxn>
                </a:cxnLst>
                <a:rect l="0" t="0" r="r" b="b"/>
                <a:pathLst>
                  <a:path w="29" h="8">
                    <a:moveTo>
                      <a:pt x="29" y="1"/>
                    </a:moveTo>
                    <a:lnTo>
                      <a:pt x="0" y="0"/>
                    </a:lnTo>
                    <a:lnTo>
                      <a:pt x="0" y="6"/>
                    </a:lnTo>
                    <a:lnTo>
                      <a:pt x="29"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1" name="Freeform 1298">
                <a:extLst>
                  <a:ext uri="{FF2B5EF4-FFF2-40B4-BE49-F238E27FC236}">
                    <a16:creationId xmlns:a16="http://schemas.microsoft.com/office/drawing/2014/main" id="{37DA0C5B-E97F-4238-84B5-E56538B16147}"/>
                  </a:ext>
                </a:extLst>
              </p:cNvPr>
              <p:cNvSpPr>
                <a:spLocks/>
              </p:cNvSpPr>
              <p:nvPr/>
            </p:nvSpPr>
            <p:spPr bwMode="auto">
              <a:xfrm>
                <a:off x="991" y="4450"/>
                <a:ext cx="18" cy="23"/>
              </a:xfrm>
              <a:custGeom>
                <a:avLst/>
                <a:gdLst>
                  <a:gd name="T0" fmla="*/ 0 w 31"/>
                  <a:gd name="T1" fmla="*/ 40 h 41"/>
                  <a:gd name="T2" fmla="*/ 31 w 31"/>
                  <a:gd name="T3" fmla="*/ 41 h 41"/>
                  <a:gd name="T4" fmla="*/ 30 w 31"/>
                  <a:gd name="T5" fmla="*/ 1 h 41"/>
                  <a:gd name="T6" fmla="*/ 0 w 31"/>
                  <a:gd name="T7" fmla="*/ 0 h 41"/>
                  <a:gd name="T8" fmla="*/ 0 w 31"/>
                  <a:gd name="T9" fmla="*/ 7 h 41"/>
                  <a:gd name="T10" fmla="*/ 23 w 31"/>
                  <a:gd name="T11" fmla="*/ 8 h 41"/>
                  <a:gd name="T12" fmla="*/ 24 w 31"/>
                  <a:gd name="T13" fmla="*/ 35 h 41"/>
                  <a:gd name="T14" fmla="*/ 0 w 31"/>
                  <a:gd name="T15" fmla="*/ 34 h 41"/>
                  <a:gd name="T16" fmla="*/ 0 w 31"/>
                  <a:gd name="T1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1">
                    <a:moveTo>
                      <a:pt x="0" y="40"/>
                    </a:moveTo>
                    <a:lnTo>
                      <a:pt x="31" y="41"/>
                    </a:lnTo>
                    <a:lnTo>
                      <a:pt x="30" y="1"/>
                    </a:lnTo>
                    <a:lnTo>
                      <a:pt x="0" y="0"/>
                    </a:lnTo>
                    <a:lnTo>
                      <a:pt x="0" y="7"/>
                    </a:lnTo>
                    <a:lnTo>
                      <a:pt x="23" y="8"/>
                    </a:lnTo>
                    <a:lnTo>
                      <a:pt x="24" y="35"/>
                    </a:lnTo>
                    <a:lnTo>
                      <a:pt x="0" y="34"/>
                    </a:lnTo>
                    <a:lnTo>
                      <a:pt x="0"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2" name="Freeform 1299">
                <a:extLst>
                  <a:ext uri="{FF2B5EF4-FFF2-40B4-BE49-F238E27FC236}">
                    <a16:creationId xmlns:a16="http://schemas.microsoft.com/office/drawing/2014/main" id="{1AAAFBA4-CDF3-4D3E-B21F-B57D9F41753C}"/>
                  </a:ext>
                </a:extLst>
              </p:cNvPr>
              <p:cNvSpPr>
                <a:spLocks/>
              </p:cNvSpPr>
              <p:nvPr/>
            </p:nvSpPr>
            <p:spPr bwMode="auto">
              <a:xfrm>
                <a:off x="971" y="4468"/>
                <a:ext cx="16" cy="5"/>
              </a:xfrm>
              <a:custGeom>
                <a:avLst/>
                <a:gdLst>
                  <a:gd name="T0" fmla="*/ 0 w 29"/>
                  <a:gd name="T1" fmla="*/ 7 h 8"/>
                  <a:gd name="T2" fmla="*/ 29 w 29"/>
                  <a:gd name="T3" fmla="*/ 8 h 8"/>
                  <a:gd name="T4" fmla="*/ 29 w 29"/>
                  <a:gd name="T5" fmla="*/ 1 h 8"/>
                  <a:gd name="T6" fmla="*/ 0 w 29"/>
                  <a:gd name="T7" fmla="*/ 0 h 8"/>
                </a:gdLst>
                <a:ahLst/>
                <a:cxnLst>
                  <a:cxn ang="0">
                    <a:pos x="T0" y="T1"/>
                  </a:cxn>
                  <a:cxn ang="0">
                    <a:pos x="T2" y="T3"/>
                  </a:cxn>
                  <a:cxn ang="0">
                    <a:pos x="T4" y="T5"/>
                  </a:cxn>
                  <a:cxn ang="0">
                    <a:pos x="T6" y="T7"/>
                  </a:cxn>
                </a:cxnLst>
                <a:rect l="0" t="0" r="r" b="b"/>
                <a:pathLst>
                  <a:path w="29" h="8">
                    <a:moveTo>
                      <a:pt x="0" y="7"/>
                    </a:moveTo>
                    <a:lnTo>
                      <a:pt x="29" y="8"/>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3" name="Freeform 1300">
                <a:extLst>
                  <a:ext uri="{FF2B5EF4-FFF2-40B4-BE49-F238E27FC236}">
                    <a16:creationId xmlns:a16="http://schemas.microsoft.com/office/drawing/2014/main" id="{90462D2A-175C-44BA-BB3C-E0C9B9F42DEE}"/>
                  </a:ext>
                </a:extLst>
              </p:cNvPr>
              <p:cNvSpPr>
                <a:spLocks/>
              </p:cNvSpPr>
              <p:nvPr/>
            </p:nvSpPr>
            <p:spPr bwMode="auto">
              <a:xfrm>
                <a:off x="951" y="4468"/>
                <a:ext cx="16" cy="4"/>
              </a:xfrm>
              <a:custGeom>
                <a:avLst/>
                <a:gdLst>
                  <a:gd name="T0" fmla="*/ 0 w 29"/>
                  <a:gd name="T1" fmla="*/ 6 h 7"/>
                  <a:gd name="T2" fmla="*/ 29 w 29"/>
                  <a:gd name="T3" fmla="*/ 7 h 7"/>
                  <a:gd name="T4" fmla="*/ 29 w 29"/>
                  <a:gd name="T5" fmla="*/ 1 h 7"/>
                  <a:gd name="T6" fmla="*/ 0 w 29"/>
                  <a:gd name="T7" fmla="*/ 0 h 7"/>
                </a:gdLst>
                <a:ahLst/>
                <a:cxnLst>
                  <a:cxn ang="0">
                    <a:pos x="T0" y="T1"/>
                  </a:cxn>
                  <a:cxn ang="0">
                    <a:pos x="T2" y="T3"/>
                  </a:cxn>
                  <a:cxn ang="0">
                    <a:pos x="T4" y="T5"/>
                  </a:cxn>
                  <a:cxn ang="0">
                    <a:pos x="T6" y="T7"/>
                  </a:cxn>
                </a:cxnLst>
                <a:rect l="0" t="0" r="r" b="b"/>
                <a:pathLst>
                  <a:path w="29" h="7">
                    <a:moveTo>
                      <a:pt x="0" y="6"/>
                    </a:moveTo>
                    <a:lnTo>
                      <a:pt x="29" y="7"/>
                    </a:lnTo>
                    <a:lnTo>
                      <a:pt x="29"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4" name="Freeform 1301">
                <a:extLst>
                  <a:ext uri="{FF2B5EF4-FFF2-40B4-BE49-F238E27FC236}">
                    <a16:creationId xmlns:a16="http://schemas.microsoft.com/office/drawing/2014/main" id="{6075B870-F2A4-45C7-A798-79A4EFBAD878}"/>
                  </a:ext>
                </a:extLst>
              </p:cNvPr>
              <p:cNvSpPr>
                <a:spLocks/>
              </p:cNvSpPr>
              <p:nvPr/>
            </p:nvSpPr>
            <p:spPr bwMode="auto">
              <a:xfrm>
                <a:off x="929" y="4467"/>
                <a:ext cx="18" cy="4"/>
              </a:xfrm>
              <a:custGeom>
                <a:avLst/>
                <a:gdLst>
                  <a:gd name="T0" fmla="*/ 0 w 32"/>
                  <a:gd name="T1" fmla="*/ 7 h 8"/>
                  <a:gd name="T2" fmla="*/ 32 w 32"/>
                  <a:gd name="T3" fmla="*/ 8 h 8"/>
                  <a:gd name="T4" fmla="*/ 32 w 32"/>
                  <a:gd name="T5" fmla="*/ 1 h 8"/>
                  <a:gd name="T6" fmla="*/ 1 w 32"/>
                  <a:gd name="T7" fmla="*/ 0 h 8"/>
                </a:gdLst>
                <a:ahLst/>
                <a:cxnLst>
                  <a:cxn ang="0">
                    <a:pos x="T0" y="T1"/>
                  </a:cxn>
                  <a:cxn ang="0">
                    <a:pos x="T2" y="T3"/>
                  </a:cxn>
                  <a:cxn ang="0">
                    <a:pos x="T4" y="T5"/>
                  </a:cxn>
                  <a:cxn ang="0">
                    <a:pos x="T6" y="T7"/>
                  </a:cxn>
                </a:cxnLst>
                <a:rect l="0" t="0" r="r" b="b"/>
                <a:pathLst>
                  <a:path w="32" h="8">
                    <a:moveTo>
                      <a:pt x="0" y="7"/>
                    </a:moveTo>
                    <a:lnTo>
                      <a:pt x="32" y="8"/>
                    </a:lnTo>
                    <a:lnTo>
                      <a:pt x="32"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5" name="Freeform 1302">
                <a:extLst>
                  <a:ext uri="{FF2B5EF4-FFF2-40B4-BE49-F238E27FC236}">
                    <a16:creationId xmlns:a16="http://schemas.microsoft.com/office/drawing/2014/main" id="{F3D8F5E7-E097-4365-A5B3-70ECF84EA943}"/>
                  </a:ext>
                </a:extLst>
              </p:cNvPr>
              <p:cNvSpPr>
                <a:spLocks/>
              </p:cNvSpPr>
              <p:nvPr/>
            </p:nvSpPr>
            <p:spPr bwMode="auto">
              <a:xfrm>
                <a:off x="928" y="4323"/>
                <a:ext cx="18" cy="4"/>
              </a:xfrm>
              <a:custGeom>
                <a:avLst/>
                <a:gdLst>
                  <a:gd name="T0" fmla="*/ 31 w 31"/>
                  <a:gd name="T1" fmla="*/ 1 h 8"/>
                  <a:gd name="T2" fmla="*/ 0 w 31"/>
                  <a:gd name="T3" fmla="*/ 0 h 8"/>
                  <a:gd name="T4" fmla="*/ 0 w 31"/>
                  <a:gd name="T5" fmla="*/ 7 h 8"/>
                  <a:gd name="T6" fmla="*/ 31 w 31"/>
                  <a:gd name="T7" fmla="*/ 8 h 8"/>
                </a:gdLst>
                <a:ahLst/>
                <a:cxnLst>
                  <a:cxn ang="0">
                    <a:pos x="T0" y="T1"/>
                  </a:cxn>
                  <a:cxn ang="0">
                    <a:pos x="T2" y="T3"/>
                  </a:cxn>
                  <a:cxn ang="0">
                    <a:pos x="T4" y="T5"/>
                  </a:cxn>
                  <a:cxn ang="0">
                    <a:pos x="T6" y="T7"/>
                  </a:cxn>
                </a:cxnLst>
                <a:rect l="0" t="0" r="r" b="b"/>
                <a:pathLst>
                  <a:path w="31" h="8">
                    <a:moveTo>
                      <a:pt x="31" y="1"/>
                    </a:moveTo>
                    <a:lnTo>
                      <a:pt x="0" y="0"/>
                    </a:lnTo>
                    <a:lnTo>
                      <a:pt x="0" y="7"/>
                    </a:lnTo>
                    <a:lnTo>
                      <a:pt x="31"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6" name="Freeform 1303">
                <a:extLst>
                  <a:ext uri="{FF2B5EF4-FFF2-40B4-BE49-F238E27FC236}">
                    <a16:creationId xmlns:a16="http://schemas.microsoft.com/office/drawing/2014/main" id="{A379D2A8-DB07-4800-8746-3433C7A1C86B}"/>
                  </a:ext>
                </a:extLst>
              </p:cNvPr>
              <p:cNvSpPr>
                <a:spLocks/>
              </p:cNvSpPr>
              <p:nvPr/>
            </p:nvSpPr>
            <p:spPr bwMode="auto">
              <a:xfrm>
                <a:off x="950" y="4323"/>
                <a:ext cx="17" cy="4"/>
              </a:xfrm>
              <a:custGeom>
                <a:avLst/>
                <a:gdLst>
                  <a:gd name="T0" fmla="*/ 30 w 30"/>
                  <a:gd name="T1" fmla="*/ 1 h 7"/>
                  <a:gd name="T2" fmla="*/ 0 w 30"/>
                  <a:gd name="T3" fmla="*/ 0 h 7"/>
                  <a:gd name="T4" fmla="*/ 0 w 30"/>
                  <a:gd name="T5" fmla="*/ 7 h 7"/>
                  <a:gd name="T6" fmla="*/ 30 w 30"/>
                  <a:gd name="T7" fmla="*/ 7 h 7"/>
                </a:gdLst>
                <a:ahLst/>
                <a:cxnLst>
                  <a:cxn ang="0">
                    <a:pos x="T0" y="T1"/>
                  </a:cxn>
                  <a:cxn ang="0">
                    <a:pos x="T2" y="T3"/>
                  </a:cxn>
                  <a:cxn ang="0">
                    <a:pos x="T4" y="T5"/>
                  </a:cxn>
                  <a:cxn ang="0">
                    <a:pos x="T6" y="T7"/>
                  </a:cxn>
                </a:cxnLst>
                <a:rect l="0" t="0" r="r" b="b"/>
                <a:pathLst>
                  <a:path w="30" h="7">
                    <a:moveTo>
                      <a:pt x="30" y="1"/>
                    </a:moveTo>
                    <a:lnTo>
                      <a:pt x="0" y="0"/>
                    </a:lnTo>
                    <a:lnTo>
                      <a:pt x="0" y="7"/>
                    </a:lnTo>
                    <a:lnTo>
                      <a:pt x="3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7" name="Freeform 1304">
                <a:extLst>
                  <a:ext uri="{FF2B5EF4-FFF2-40B4-BE49-F238E27FC236}">
                    <a16:creationId xmlns:a16="http://schemas.microsoft.com/office/drawing/2014/main" id="{5DE89107-FC4E-4F13-8829-9F1B253AC8EB}"/>
                  </a:ext>
                </a:extLst>
              </p:cNvPr>
              <p:cNvSpPr>
                <a:spLocks/>
              </p:cNvSpPr>
              <p:nvPr/>
            </p:nvSpPr>
            <p:spPr bwMode="auto">
              <a:xfrm>
                <a:off x="970" y="4324"/>
                <a:ext cx="16" cy="4"/>
              </a:xfrm>
              <a:custGeom>
                <a:avLst/>
                <a:gdLst>
                  <a:gd name="T0" fmla="*/ 29 w 29"/>
                  <a:gd name="T1" fmla="*/ 1 h 7"/>
                  <a:gd name="T2" fmla="*/ 1 w 29"/>
                  <a:gd name="T3" fmla="*/ 0 h 7"/>
                  <a:gd name="T4" fmla="*/ 0 w 29"/>
                  <a:gd name="T5" fmla="*/ 7 h 7"/>
                  <a:gd name="T6" fmla="*/ 29 w 29"/>
                  <a:gd name="T7" fmla="*/ 7 h 7"/>
                </a:gdLst>
                <a:ahLst/>
                <a:cxnLst>
                  <a:cxn ang="0">
                    <a:pos x="T0" y="T1"/>
                  </a:cxn>
                  <a:cxn ang="0">
                    <a:pos x="T2" y="T3"/>
                  </a:cxn>
                  <a:cxn ang="0">
                    <a:pos x="T4" y="T5"/>
                  </a:cxn>
                  <a:cxn ang="0">
                    <a:pos x="T6" y="T7"/>
                  </a:cxn>
                </a:cxnLst>
                <a:rect l="0" t="0" r="r" b="b"/>
                <a:pathLst>
                  <a:path w="29" h="7">
                    <a:moveTo>
                      <a:pt x="29" y="1"/>
                    </a:moveTo>
                    <a:lnTo>
                      <a:pt x="1" y="0"/>
                    </a:lnTo>
                    <a:lnTo>
                      <a:pt x="0" y="7"/>
                    </a:lnTo>
                    <a:lnTo>
                      <a:pt x="2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8" name="Freeform 1305">
                <a:extLst>
                  <a:ext uri="{FF2B5EF4-FFF2-40B4-BE49-F238E27FC236}">
                    <a16:creationId xmlns:a16="http://schemas.microsoft.com/office/drawing/2014/main" id="{F456779C-1E49-47B0-B281-628970237C64}"/>
                  </a:ext>
                </a:extLst>
              </p:cNvPr>
              <p:cNvSpPr>
                <a:spLocks/>
              </p:cNvSpPr>
              <p:nvPr/>
            </p:nvSpPr>
            <p:spPr bwMode="auto">
              <a:xfrm>
                <a:off x="990" y="4324"/>
                <a:ext cx="18" cy="126"/>
              </a:xfrm>
              <a:custGeom>
                <a:avLst/>
                <a:gdLst>
                  <a:gd name="T0" fmla="*/ 1 w 31"/>
                  <a:gd name="T1" fmla="*/ 220 h 221"/>
                  <a:gd name="T2" fmla="*/ 31 w 31"/>
                  <a:gd name="T3" fmla="*/ 221 h 221"/>
                  <a:gd name="T4" fmla="*/ 29 w 31"/>
                  <a:gd name="T5" fmla="*/ 0 h 221"/>
                  <a:gd name="T6" fmla="*/ 0 w 31"/>
                  <a:gd name="T7" fmla="*/ 0 h 221"/>
                  <a:gd name="T8" fmla="*/ 0 w 31"/>
                  <a:gd name="T9" fmla="*/ 6 h 221"/>
                  <a:gd name="T10" fmla="*/ 22 w 31"/>
                  <a:gd name="T11" fmla="*/ 7 h 221"/>
                  <a:gd name="T12" fmla="*/ 25 w 31"/>
                  <a:gd name="T13" fmla="*/ 214 h 221"/>
                  <a:gd name="T14" fmla="*/ 2 w 31"/>
                  <a:gd name="T15" fmla="*/ 213 h 221"/>
                  <a:gd name="T16" fmla="*/ 1 w 31"/>
                  <a:gd name="T17" fmla="*/ 22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21">
                    <a:moveTo>
                      <a:pt x="1" y="220"/>
                    </a:moveTo>
                    <a:lnTo>
                      <a:pt x="31" y="221"/>
                    </a:lnTo>
                    <a:lnTo>
                      <a:pt x="29" y="0"/>
                    </a:lnTo>
                    <a:lnTo>
                      <a:pt x="0" y="0"/>
                    </a:lnTo>
                    <a:lnTo>
                      <a:pt x="0" y="6"/>
                    </a:lnTo>
                    <a:lnTo>
                      <a:pt x="22" y="7"/>
                    </a:lnTo>
                    <a:lnTo>
                      <a:pt x="25" y="214"/>
                    </a:lnTo>
                    <a:lnTo>
                      <a:pt x="2" y="213"/>
                    </a:lnTo>
                    <a:lnTo>
                      <a:pt x="1" y="2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09" name="Freeform 1306">
                <a:extLst>
                  <a:ext uri="{FF2B5EF4-FFF2-40B4-BE49-F238E27FC236}">
                    <a16:creationId xmlns:a16="http://schemas.microsoft.com/office/drawing/2014/main" id="{7D42630A-5598-41AD-8971-57ADB8ADCA1C}"/>
                  </a:ext>
                </a:extLst>
              </p:cNvPr>
              <p:cNvSpPr>
                <a:spLocks/>
              </p:cNvSpPr>
              <p:nvPr/>
            </p:nvSpPr>
            <p:spPr bwMode="auto">
              <a:xfrm>
                <a:off x="971" y="4444"/>
                <a:ext cx="16" cy="4"/>
              </a:xfrm>
              <a:custGeom>
                <a:avLst/>
                <a:gdLst>
                  <a:gd name="T0" fmla="*/ 0 w 29"/>
                  <a:gd name="T1" fmla="*/ 7 h 8"/>
                  <a:gd name="T2" fmla="*/ 29 w 29"/>
                  <a:gd name="T3" fmla="*/ 8 h 8"/>
                  <a:gd name="T4" fmla="*/ 29 w 29"/>
                  <a:gd name="T5" fmla="*/ 2 h 8"/>
                  <a:gd name="T6" fmla="*/ 0 w 29"/>
                  <a:gd name="T7" fmla="*/ 0 h 8"/>
                </a:gdLst>
                <a:ahLst/>
                <a:cxnLst>
                  <a:cxn ang="0">
                    <a:pos x="T0" y="T1"/>
                  </a:cxn>
                  <a:cxn ang="0">
                    <a:pos x="T2" y="T3"/>
                  </a:cxn>
                  <a:cxn ang="0">
                    <a:pos x="T4" y="T5"/>
                  </a:cxn>
                  <a:cxn ang="0">
                    <a:pos x="T6" y="T7"/>
                  </a:cxn>
                </a:cxnLst>
                <a:rect l="0" t="0" r="r" b="b"/>
                <a:pathLst>
                  <a:path w="29" h="8">
                    <a:moveTo>
                      <a:pt x="0" y="7"/>
                    </a:moveTo>
                    <a:lnTo>
                      <a:pt x="29" y="8"/>
                    </a:lnTo>
                    <a:lnTo>
                      <a:pt x="29"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0" name="Freeform 1307">
                <a:extLst>
                  <a:ext uri="{FF2B5EF4-FFF2-40B4-BE49-F238E27FC236}">
                    <a16:creationId xmlns:a16="http://schemas.microsoft.com/office/drawing/2014/main" id="{F9B0D6DC-7DE9-4040-B9B7-81661893ED3C}"/>
                  </a:ext>
                </a:extLst>
              </p:cNvPr>
              <p:cNvSpPr>
                <a:spLocks/>
              </p:cNvSpPr>
              <p:nvPr/>
            </p:nvSpPr>
            <p:spPr bwMode="auto">
              <a:xfrm>
                <a:off x="950" y="4443"/>
                <a:ext cx="17" cy="5"/>
              </a:xfrm>
              <a:custGeom>
                <a:avLst/>
                <a:gdLst>
                  <a:gd name="T0" fmla="*/ 0 w 30"/>
                  <a:gd name="T1" fmla="*/ 6 h 8"/>
                  <a:gd name="T2" fmla="*/ 30 w 30"/>
                  <a:gd name="T3" fmla="*/ 8 h 8"/>
                  <a:gd name="T4" fmla="*/ 30 w 30"/>
                  <a:gd name="T5" fmla="*/ 1 h 8"/>
                  <a:gd name="T6" fmla="*/ 1 w 30"/>
                  <a:gd name="T7" fmla="*/ 0 h 8"/>
                </a:gdLst>
                <a:ahLst/>
                <a:cxnLst>
                  <a:cxn ang="0">
                    <a:pos x="T0" y="T1"/>
                  </a:cxn>
                  <a:cxn ang="0">
                    <a:pos x="T2" y="T3"/>
                  </a:cxn>
                  <a:cxn ang="0">
                    <a:pos x="T4" y="T5"/>
                  </a:cxn>
                  <a:cxn ang="0">
                    <a:pos x="T6" y="T7"/>
                  </a:cxn>
                </a:cxnLst>
                <a:rect l="0" t="0" r="r" b="b"/>
                <a:pathLst>
                  <a:path w="30" h="8">
                    <a:moveTo>
                      <a:pt x="0" y="6"/>
                    </a:moveTo>
                    <a:lnTo>
                      <a:pt x="30" y="8"/>
                    </a:lnTo>
                    <a:lnTo>
                      <a:pt x="30"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1" name="Freeform 1308">
                <a:extLst>
                  <a:ext uri="{FF2B5EF4-FFF2-40B4-BE49-F238E27FC236}">
                    <a16:creationId xmlns:a16="http://schemas.microsoft.com/office/drawing/2014/main" id="{9BA4B5A6-878B-472A-9D06-E6EF8152689F}"/>
                  </a:ext>
                </a:extLst>
              </p:cNvPr>
              <p:cNvSpPr>
                <a:spLocks/>
              </p:cNvSpPr>
              <p:nvPr/>
            </p:nvSpPr>
            <p:spPr bwMode="auto">
              <a:xfrm>
                <a:off x="929" y="4442"/>
                <a:ext cx="18" cy="5"/>
              </a:xfrm>
              <a:custGeom>
                <a:avLst/>
                <a:gdLst>
                  <a:gd name="T0" fmla="*/ 0 w 30"/>
                  <a:gd name="T1" fmla="*/ 6 h 8"/>
                  <a:gd name="T2" fmla="*/ 30 w 30"/>
                  <a:gd name="T3" fmla="*/ 8 h 8"/>
                  <a:gd name="T4" fmla="*/ 30 w 30"/>
                  <a:gd name="T5" fmla="*/ 1 h 8"/>
                  <a:gd name="T6" fmla="*/ 0 w 30"/>
                  <a:gd name="T7" fmla="*/ 0 h 8"/>
                </a:gdLst>
                <a:ahLst/>
                <a:cxnLst>
                  <a:cxn ang="0">
                    <a:pos x="T0" y="T1"/>
                  </a:cxn>
                  <a:cxn ang="0">
                    <a:pos x="T2" y="T3"/>
                  </a:cxn>
                  <a:cxn ang="0">
                    <a:pos x="T4" y="T5"/>
                  </a:cxn>
                  <a:cxn ang="0">
                    <a:pos x="T6" y="T7"/>
                  </a:cxn>
                </a:cxnLst>
                <a:rect l="0" t="0" r="r" b="b"/>
                <a:pathLst>
                  <a:path w="30" h="8">
                    <a:moveTo>
                      <a:pt x="0" y="6"/>
                    </a:moveTo>
                    <a:lnTo>
                      <a:pt x="30" y="8"/>
                    </a:lnTo>
                    <a:lnTo>
                      <a:pt x="30"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2" name="Freeform 1309">
                <a:extLst>
                  <a:ext uri="{FF2B5EF4-FFF2-40B4-BE49-F238E27FC236}">
                    <a16:creationId xmlns:a16="http://schemas.microsoft.com/office/drawing/2014/main" id="{24A15F50-710D-491E-BBB7-FD9EC4D75B12}"/>
                  </a:ext>
                </a:extLst>
              </p:cNvPr>
              <p:cNvSpPr>
                <a:spLocks/>
              </p:cNvSpPr>
              <p:nvPr/>
            </p:nvSpPr>
            <p:spPr bwMode="auto">
              <a:xfrm>
                <a:off x="1030" y="4365"/>
                <a:ext cx="73" cy="659"/>
              </a:xfrm>
              <a:custGeom>
                <a:avLst/>
                <a:gdLst>
                  <a:gd name="T0" fmla="*/ 1 w 128"/>
                  <a:gd name="T1" fmla="*/ 3 h 1163"/>
                  <a:gd name="T2" fmla="*/ 6 w 128"/>
                  <a:gd name="T3" fmla="*/ 1163 h 1163"/>
                  <a:gd name="T4" fmla="*/ 128 w 128"/>
                  <a:gd name="T5" fmla="*/ 1157 h 1163"/>
                  <a:gd name="T6" fmla="*/ 125 w 128"/>
                  <a:gd name="T7" fmla="*/ 1 h 1163"/>
                  <a:gd name="T8" fmla="*/ 0 w 128"/>
                  <a:gd name="T9" fmla="*/ 0 h 1163"/>
                  <a:gd name="T10" fmla="*/ 0 w 128"/>
                  <a:gd name="T11" fmla="*/ 6 h 1163"/>
                  <a:gd name="T12" fmla="*/ 118 w 128"/>
                  <a:gd name="T13" fmla="*/ 7 h 1163"/>
                  <a:gd name="T14" fmla="*/ 121 w 128"/>
                  <a:gd name="T15" fmla="*/ 1151 h 1163"/>
                  <a:gd name="T16" fmla="*/ 12 w 128"/>
                  <a:gd name="T17" fmla="*/ 1156 h 1163"/>
                  <a:gd name="T18" fmla="*/ 8 w 128"/>
                  <a:gd name="T19" fmla="*/ 3 h 1163"/>
                  <a:gd name="T20" fmla="*/ 1 w 128"/>
                  <a:gd name="T21" fmla="*/ 3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1163">
                    <a:moveTo>
                      <a:pt x="1" y="3"/>
                    </a:moveTo>
                    <a:lnTo>
                      <a:pt x="6" y="1163"/>
                    </a:lnTo>
                    <a:lnTo>
                      <a:pt x="128" y="1157"/>
                    </a:lnTo>
                    <a:lnTo>
                      <a:pt x="125" y="1"/>
                    </a:lnTo>
                    <a:lnTo>
                      <a:pt x="0" y="0"/>
                    </a:lnTo>
                    <a:lnTo>
                      <a:pt x="0" y="6"/>
                    </a:lnTo>
                    <a:lnTo>
                      <a:pt x="118" y="7"/>
                    </a:lnTo>
                    <a:lnTo>
                      <a:pt x="121" y="1151"/>
                    </a:lnTo>
                    <a:lnTo>
                      <a:pt x="12" y="1156"/>
                    </a:lnTo>
                    <a:lnTo>
                      <a:pt x="8" y="3"/>
                    </a:lnTo>
                    <a:lnTo>
                      <a:pt x="1"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3" name="Freeform 1310">
                <a:extLst>
                  <a:ext uri="{FF2B5EF4-FFF2-40B4-BE49-F238E27FC236}">
                    <a16:creationId xmlns:a16="http://schemas.microsoft.com/office/drawing/2014/main" id="{014D1D64-9934-4A41-80F7-8745F715FE54}"/>
                  </a:ext>
                </a:extLst>
              </p:cNvPr>
              <p:cNvSpPr>
                <a:spLocks/>
              </p:cNvSpPr>
              <p:nvPr/>
            </p:nvSpPr>
            <p:spPr bwMode="auto">
              <a:xfrm>
                <a:off x="1034" y="4367"/>
                <a:ext cx="5" cy="655"/>
              </a:xfrm>
              <a:custGeom>
                <a:avLst/>
                <a:gdLst>
                  <a:gd name="T0" fmla="*/ 10 w 10"/>
                  <a:gd name="T1" fmla="*/ 1154 h 1154"/>
                  <a:gd name="T2" fmla="*/ 6 w 10"/>
                  <a:gd name="T3" fmla="*/ 0 h 1154"/>
                  <a:gd name="T4" fmla="*/ 0 w 10"/>
                  <a:gd name="T5" fmla="*/ 0 h 1154"/>
                  <a:gd name="T6" fmla="*/ 4 w 10"/>
                  <a:gd name="T7" fmla="*/ 1154 h 1154"/>
                </a:gdLst>
                <a:ahLst/>
                <a:cxnLst>
                  <a:cxn ang="0">
                    <a:pos x="T0" y="T1"/>
                  </a:cxn>
                  <a:cxn ang="0">
                    <a:pos x="T2" y="T3"/>
                  </a:cxn>
                  <a:cxn ang="0">
                    <a:pos x="T4" y="T5"/>
                  </a:cxn>
                  <a:cxn ang="0">
                    <a:pos x="T6" y="T7"/>
                  </a:cxn>
                </a:cxnLst>
                <a:rect l="0" t="0" r="r" b="b"/>
                <a:pathLst>
                  <a:path w="10" h="1154">
                    <a:moveTo>
                      <a:pt x="10" y="1154"/>
                    </a:moveTo>
                    <a:lnTo>
                      <a:pt x="6" y="0"/>
                    </a:lnTo>
                    <a:lnTo>
                      <a:pt x="0" y="0"/>
                    </a:lnTo>
                    <a:lnTo>
                      <a:pt x="4" y="115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4" name="Freeform 1311">
                <a:extLst>
                  <a:ext uri="{FF2B5EF4-FFF2-40B4-BE49-F238E27FC236}">
                    <a16:creationId xmlns:a16="http://schemas.microsoft.com/office/drawing/2014/main" id="{60F15ABB-ADA9-43B9-AECE-61E8F9ECC54C}"/>
                  </a:ext>
                </a:extLst>
              </p:cNvPr>
              <p:cNvSpPr>
                <a:spLocks/>
              </p:cNvSpPr>
              <p:nvPr/>
            </p:nvSpPr>
            <p:spPr bwMode="auto">
              <a:xfrm>
                <a:off x="1047" y="4367"/>
                <a:ext cx="5" cy="655"/>
              </a:xfrm>
              <a:custGeom>
                <a:avLst/>
                <a:gdLst>
                  <a:gd name="T0" fmla="*/ 0 w 8"/>
                  <a:gd name="T1" fmla="*/ 0 h 1155"/>
                  <a:gd name="T2" fmla="*/ 2 w 8"/>
                  <a:gd name="T3" fmla="*/ 1155 h 1155"/>
                  <a:gd name="T4" fmla="*/ 8 w 8"/>
                  <a:gd name="T5" fmla="*/ 1155 h 1155"/>
                  <a:gd name="T6" fmla="*/ 7 w 8"/>
                  <a:gd name="T7" fmla="*/ 0 h 1155"/>
                </a:gdLst>
                <a:ahLst/>
                <a:cxnLst>
                  <a:cxn ang="0">
                    <a:pos x="T0" y="T1"/>
                  </a:cxn>
                  <a:cxn ang="0">
                    <a:pos x="T2" y="T3"/>
                  </a:cxn>
                  <a:cxn ang="0">
                    <a:pos x="T4" y="T5"/>
                  </a:cxn>
                  <a:cxn ang="0">
                    <a:pos x="T6" y="T7"/>
                  </a:cxn>
                </a:cxnLst>
                <a:rect l="0" t="0" r="r" b="b"/>
                <a:pathLst>
                  <a:path w="8" h="1155">
                    <a:moveTo>
                      <a:pt x="0" y="0"/>
                    </a:moveTo>
                    <a:lnTo>
                      <a:pt x="2" y="1155"/>
                    </a:lnTo>
                    <a:lnTo>
                      <a:pt x="8" y="115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5" name="Freeform 1312">
                <a:extLst>
                  <a:ext uri="{FF2B5EF4-FFF2-40B4-BE49-F238E27FC236}">
                    <a16:creationId xmlns:a16="http://schemas.microsoft.com/office/drawing/2014/main" id="{0B7D5DDC-BA03-4C8C-9C50-2D15BBB2A270}"/>
                  </a:ext>
                </a:extLst>
              </p:cNvPr>
              <p:cNvSpPr>
                <a:spLocks/>
              </p:cNvSpPr>
              <p:nvPr/>
            </p:nvSpPr>
            <p:spPr bwMode="auto">
              <a:xfrm>
                <a:off x="1050" y="4367"/>
                <a:ext cx="5" cy="655"/>
              </a:xfrm>
              <a:custGeom>
                <a:avLst/>
                <a:gdLst>
                  <a:gd name="T0" fmla="*/ 9 w 9"/>
                  <a:gd name="T1" fmla="*/ 1155 h 1155"/>
                  <a:gd name="T2" fmla="*/ 7 w 9"/>
                  <a:gd name="T3" fmla="*/ 0 h 1155"/>
                  <a:gd name="T4" fmla="*/ 0 w 9"/>
                  <a:gd name="T5" fmla="*/ 0 h 1155"/>
                  <a:gd name="T6" fmla="*/ 3 w 9"/>
                  <a:gd name="T7" fmla="*/ 1155 h 1155"/>
                </a:gdLst>
                <a:ahLst/>
                <a:cxnLst>
                  <a:cxn ang="0">
                    <a:pos x="T0" y="T1"/>
                  </a:cxn>
                  <a:cxn ang="0">
                    <a:pos x="T2" y="T3"/>
                  </a:cxn>
                  <a:cxn ang="0">
                    <a:pos x="T4" y="T5"/>
                  </a:cxn>
                  <a:cxn ang="0">
                    <a:pos x="T6" y="T7"/>
                  </a:cxn>
                </a:cxnLst>
                <a:rect l="0" t="0" r="r" b="b"/>
                <a:pathLst>
                  <a:path w="9" h="1155">
                    <a:moveTo>
                      <a:pt x="9" y="1155"/>
                    </a:moveTo>
                    <a:lnTo>
                      <a:pt x="7" y="0"/>
                    </a:lnTo>
                    <a:lnTo>
                      <a:pt x="0" y="0"/>
                    </a:lnTo>
                    <a:lnTo>
                      <a:pt x="3" y="11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6" name="Freeform 1313">
                <a:extLst>
                  <a:ext uri="{FF2B5EF4-FFF2-40B4-BE49-F238E27FC236}">
                    <a16:creationId xmlns:a16="http://schemas.microsoft.com/office/drawing/2014/main" id="{0929DAEF-8C8B-416E-9D53-44E164B79BB5}"/>
                  </a:ext>
                </a:extLst>
              </p:cNvPr>
              <p:cNvSpPr>
                <a:spLocks/>
              </p:cNvSpPr>
              <p:nvPr/>
            </p:nvSpPr>
            <p:spPr bwMode="auto">
              <a:xfrm>
                <a:off x="1064" y="4563"/>
                <a:ext cx="4" cy="457"/>
              </a:xfrm>
              <a:custGeom>
                <a:avLst/>
                <a:gdLst>
                  <a:gd name="T0" fmla="*/ 0 w 7"/>
                  <a:gd name="T1" fmla="*/ 0 h 806"/>
                  <a:gd name="T2" fmla="*/ 0 w 7"/>
                  <a:gd name="T3" fmla="*/ 806 h 806"/>
                  <a:gd name="T4" fmla="*/ 7 w 7"/>
                  <a:gd name="T5" fmla="*/ 806 h 806"/>
                  <a:gd name="T6" fmla="*/ 6 w 7"/>
                  <a:gd name="T7" fmla="*/ 0 h 806"/>
                </a:gdLst>
                <a:ahLst/>
                <a:cxnLst>
                  <a:cxn ang="0">
                    <a:pos x="T0" y="T1"/>
                  </a:cxn>
                  <a:cxn ang="0">
                    <a:pos x="T2" y="T3"/>
                  </a:cxn>
                  <a:cxn ang="0">
                    <a:pos x="T4" y="T5"/>
                  </a:cxn>
                  <a:cxn ang="0">
                    <a:pos x="T6" y="T7"/>
                  </a:cxn>
                </a:cxnLst>
                <a:rect l="0" t="0" r="r" b="b"/>
                <a:pathLst>
                  <a:path w="7" h="806">
                    <a:moveTo>
                      <a:pt x="0" y="0"/>
                    </a:moveTo>
                    <a:lnTo>
                      <a:pt x="0" y="806"/>
                    </a:lnTo>
                    <a:lnTo>
                      <a:pt x="7" y="80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7" name="Freeform 1314">
                <a:extLst>
                  <a:ext uri="{FF2B5EF4-FFF2-40B4-BE49-F238E27FC236}">
                    <a16:creationId xmlns:a16="http://schemas.microsoft.com/office/drawing/2014/main" id="{FC15C30B-064E-46E1-BF45-0A93FACF4675}"/>
                  </a:ext>
                </a:extLst>
              </p:cNvPr>
              <p:cNvSpPr>
                <a:spLocks/>
              </p:cNvSpPr>
              <p:nvPr/>
            </p:nvSpPr>
            <p:spPr bwMode="auto">
              <a:xfrm>
                <a:off x="1063" y="4367"/>
                <a:ext cx="4" cy="196"/>
              </a:xfrm>
              <a:custGeom>
                <a:avLst/>
                <a:gdLst>
                  <a:gd name="T0" fmla="*/ 0 w 7"/>
                  <a:gd name="T1" fmla="*/ 0 h 345"/>
                  <a:gd name="T2" fmla="*/ 1 w 7"/>
                  <a:gd name="T3" fmla="*/ 345 h 345"/>
                  <a:gd name="T4" fmla="*/ 7 w 7"/>
                  <a:gd name="T5" fmla="*/ 345 h 345"/>
                  <a:gd name="T6" fmla="*/ 6 w 7"/>
                  <a:gd name="T7" fmla="*/ 0 h 345"/>
                </a:gdLst>
                <a:ahLst/>
                <a:cxnLst>
                  <a:cxn ang="0">
                    <a:pos x="T0" y="T1"/>
                  </a:cxn>
                  <a:cxn ang="0">
                    <a:pos x="T2" y="T3"/>
                  </a:cxn>
                  <a:cxn ang="0">
                    <a:pos x="T4" y="T5"/>
                  </a:cxn>
                  <a:cxn ang="0">
                    <a:pos x="T6" y="T7"/>
                  </a:cxn>
                </a:cxnLst>
                <a:rect l="0" t="0" r="r" b="b"/>
                <a:pathLst>
                  <a:path w="7" h="345">
                    <a:moveTo>
                      <a:pt x="0" y="0"/>
                    </a:moveTo>
                    <a:lnTo>
                      <a:pt x="1" y="345"/>
                    </a:lnTo>
                    <a:lnTo>
                      <a:pt x="7" y="34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8" name="Freeform 1315">
                <a:extLst>
                  <a:ext uri="{FF2B5EF4-FFF2-40B4-BE49-F238E27FC236}">
                    <a16:creationId xmlns:a16="http://schemas.microsoft.com/office/drawing/2014/main" id="{7AD10E21-666F-418F-BD50-F851B843527B}"/>
                  </a:ext>
                </a:extLst>
              </p:cNvPr>
              <p:cNvSpPr>
                <a:spLocks/>
              </p:cNvSpPr>
              <p:nvPr/>
            </p:nvSpPr>
            <p:spPr bwMode="auto">
              <a:xfrm>
                <a:off x="1066" y="4366"/>
                <a:ext cx="5" cy="655"/>
              </a:xfrm>
              <a:custGeom>
                <a:avLst/>
                <a:gdLst>
                  <a:gd name="T0" fmla="*/ 9 w 9"/>
                  <a:gd name="T1" fmla="*/ 1155 h 1155"/>
                  <a:gd name="T2" fmla="*/ 7 w 9"/>
                  <a:gd name="T3" fmla="*/ 0 h 1155"/>
                  <a:gd name="T4" fmla="*/ 0 w 9"/>
                  <a:gd name="T5" fmla="*/ 0 h 1155"/>
                  <a:gd name="T6" fmla="*/ 3 w 9"/>
                  <a:gd name="T7" fmla="*/ 1155 h 1155"/>
                </a:gdLst>
                <a:ahLst/>
                <a:cxnLst>
                  <a:cxn ang="0">
                    <a:pos x="T0" y="T1"/>
                  </a:cxn>
                  <a:cxn ang="0">
                    <a:pos x="T2" y="T3"/>
                  </a:cxn>
                  <a:cxn ang="0">
                    <a:pos x="T4" y="T5"/>
                  </a:cxn>
                  <a:cxn ang="0">
                    <a:pos x="T6" y="T7"/>
                  </a:cxn>
                </a:cxnLst>
                <a:rect l="0" t="0" r="r" b="b"/>
                <a:pathLst>
                  <a:path w="9" h="1155">
                    <a:moveTo>
                      <a:pt x="9" y="1155"/>
                    </a:moveTo>
                    <a:lnTo>
                      <a:pt x="7" y="0"/>
                    </a:lnTo>
                    <a:lnTo>
                      <a:pt x="0" y="0"/>
                    </a:lnTo>
                    <a:lnTo>
                      <a:pt x="3" y="11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19" name="Freeform 1316">
                <a:extLst>
                  <a:ext uri="{FF2B5EF4-FFF2-40B4-BE49-F238E27FC236}">
                    <a16:creationId xmlns:a16="http://schemas.microsoft.com/office/drawing/2014/main" id="{59152952-9B15-4A1D-896A-39BC5764E612}"/>
                  </a:ext>
                </a:extLst>
              </p:cNvPr>
              <p:cNvSpPr>
                <a:spLocks/>
              </p:cNvSpPr>
              <p:nvPr/>
            </p:nvSpPr>
            <p:spPr bwMode="auto">
              <a:xfrm>
                <a:off x="1081" y="4926"/>
                <a:ext cx="3" cy="94"/>
              </a:xfrm>
              <a:custGeom>
                <a:avLst/>
                <a:gdLst>
                  <a:gd name="T0" fmla="*/ 0 w 6"/>
                  <a:gd name="T1" fmla="*/ 0 h 166"/>
                  <a:gd name="T2" fmla="*/ 0 w 6"/>
                  <a:gd name="T3" fmla="*/ 166 h 166"/>
                  <a:gd name="T4" fmla="*/ 6 w 6"/>
                  <a:gd name="T5" fmla="*/ 166 h 166"/>
                  <a:gd name="T6" fmla="*/ 6 w 6"/>
                  <a:gd name="T7" fmla="*/ 0 h 166"/>
                </a:gdLst>
                <a:ahLst/>
                <a:cxnLst>
                  <a:cxn ang="0">
                    <a:pos x="T0" y="T1"/>
                  </a:cxn>
                  <a:cxn ang="0">
                    <a:pos x="T2" y="T3"/>
                  </a:cxn>
                  <a:cxn ang="0">
                    <a:pos x="T4" y="T5"/>
                  </a:cxn>
                  <a:cxn ang="0">
                    <a:pos x="T6" y="T7"/>
                  </a:cxn>
                </a:cxnLst>
                <a:rect l="0" t="0" r="r" b="b"/>
                <a:pathLst>
                  <a:path w="6" h="166">
                    <a:moveTo>
                      <a:pt x="0" y="0"/>
                    </a:moveTo>
                    <a:lnTo>
                      <a:pt x="0" y="166"/>
                    </a:lnTo>
                    <a:lnTo>
                      <a:pt x="6" y="16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0" name="Freeform 1317">
                <a:extLst>
                  <a:ext uri="{FF2B5EF4-FFF2-40B4-BE49-F238E27FC236}">
                    <a16:creationId xmlns:a16="http://schemas.microsoft.com/office/drawing/2014/main" id="{17AE76AB-F364-4476-ADDC-0BEADD21D23D}"/>
                  </a:ext>
                </a:extLst>
              </p:cNvPr>
              <p:cNvSpPr>
                <a:spLocks/>
              </p:cNvSpPr>
              <p:nvPr/>
            </p:nvSpPr>
            <p:spPr bwMode="auto">
              <a:xfrm>
                <a:off x="1078" y="4367"/>
                <a:ext cx="6" cy="559"/>
              </a:xfrm>
              <a:custGeom>
                <a:avLst/>
                <a:gdLst>
                  <a:gd name="T0" fmla="*/ 0 w 11"/>
                  <a:gd name="T1" fmla="*/ 0 h 985"/>
                  <a:gd name="T2" fmla="*/ 5 w 11"/>
                  <a:gd name="T3" fmla="*/ 985 h 985"/>
                  <a:gd name="T4" fmla="*/ 11 w 11"/>
                  <a:gd name="T5" fmla="*/ 985 h 985"/>
                  <a:gd name="T6" fmla="*/ 7 w 11"/>
                  <a:gd name="T7" fmla="*/ 0 h 985"/>
                </a:gdLst>
                <a:ahLst/>
                <a:cxnLst>
                  <a:cxn ang="0">
                    <a:pos x="T0" y="T1"/>
                  </a:cxn>
                  <a:cxn ang="0">
                    <a:pos x="T2" y="T3"/>
                  </a:cxn>
                  <a:cxn ang="0">
                    <a:pos x="T4" y="T5"/>
                  </a:cxn>
                  <a:cxn ang="0">
                    <a:pos x="T6" y="T7"/>
                  </a:cxn>
                </a:cxnLst>
                <a:rect l="0" t="0" r="r" b="b"/>
                <a:pathLst>
                  <a:path w="11" h="985">
                    <a:moveTo>
                      <a:pt x="0" y="0"/>
                    </a:moveTo>
                    <a:lnTo>
                      <a:pt x="5" y="985"/>
                    </a:lnTo>
                    <a:lnTo>
                      <a:pt x="11" y="98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1" name="Freeform 1318">
                <a:extLst>
                  <a:ext uri="{FF2B5EF4-FFF2-40B4-BE49-F238E27FC236}">
                    <a16:creationId xmlns:a16="http://schemas.microsoft.com/office/drawing/2014/main" id="{44644C1A-1003-45AA-BFA4-21A7A03E34F9}"/>
                  </a:ext>
                </a:extLst>
              </p:cNvPr>
              <p:cNvSpPr>
                <a:spLocks/>
              </p:cNvSpPr>
              <p:nvPr/>
            </p:nvSpPr>
            <p:spPr bwMode="auto">
              <a:xfrm>
                <a:off x="1081" y="4366"/>
                <a:ext cx="6" cy="653"/>
              </a:xfrm>
              <a:custGeom>
                <a:avLst/>
                <a:gdLst>
                  <a:gd name="T0" fmla="*/ 10 w 10"/>
                  <a:gd name="T1" fmla="*/ 1151 h 1151"/>
                  <a:gd name="T2" fmla="*/ 6 w 10"/>
                  <a:gd name="T3" fmla="*/ 0 h 1151"/>
                  <a:gd name="T4" fmla="*/ 0 w 10"/>
                  <a:gd name="T5" fmla="*/ 0 h 1151"/>
                  <a:gd name="T6" fmla="*/ 4 w 10"/>
                  <a:gd name="T7" fmla="*/ 1151 h 1151"/>
                </a:gdLst>
                <a:ahLst/>
                <a:cxnLst>
                  <a:cxn ang="0">
                    <a:pos x="T0" y="T1"/>
                  </a:cxn>
                  <a:cxn ang="0">
                    <a:pos x="T2" y="T3"/>
                  </a:cxn>
                  <a:cxn ang="0">
                    <a:pos x="T4" y="T5"/>
                  </a:cxn>
                  <a:cxn ang="0">
                    <a:pos x="T6" y="T7"/>
                  </a:cxn>
                </a:cxnLst>
                <a:rect l="0" t="0" r="r" b="b"/>
                <a:pathLst>
                  <a:path w="10" h="1151">
                    <a:moveTo>
                      <a:pt x="10" y="1151"/>
                    </a:moveTo>
                    <a:lnTo>
                      <a:pt x="6" y="0"/>
                    </a:lnTo>
                    <a:lnTo>
                      <a:pt x="0" y="0"/>
                    </a:lnTo>
                    <a:lnTo>
                      <a:pt x="4" y="115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2" name="Freeform 1319">
                <a:extLst>
                  <a:ext uri="{FF2B5EF4-FFF2-40B4-BE49-F238E27FC236}">
                    <a16:creationId xmlns:a16="http://schemas.microsoft.com/office/drawing/2014/main" id="{DBBB5D15-943F-444C-AC99-43308EEA0F6A}"/>
                  </a:ext>
                </a:extLst>
              </p:cNvPr>
              <p:cNvSpPr>
                <a:spLocks/>
              </p:cNvSpPr>
              <p:nvPr/>
            </p:nvSpPr>
            <p:spPr bwMode="auto">
              <a:xfrm>
                <a:off x="1038" y="4957"/>
                <a:ext cx="12" cy="64"/>
              </a:xfrm>
              <a:custGeom>
                <a:avLst/>
                <a:gdLst>
                  <a:gd name="T0" fmla="*/ 0 w 22"/>
                  <a:gd name="T1" fmla="*/ 7 h 112"/>
                  <a:gd name="T2" fmla="*/ 15 w 22"/>
                  <a:gd name="T3" fmla="*/ 7 h 112"/>
                  <a:gd name="T4" fmla="*/ 15 w 22"/>
                  <a:gd name="T5" fmla="*/ 112 h 112"/>
                  <a:gd name="T6" fmla="*/ 22 w 22"/>
                  <a:gd name="T7" fmla="*/ 112 h 112"/>
                  <a:gd name="T8" fmla="*/ 21 w 22"/>
                  <a:gd name="T9" fmla="*/ 0 h 112"/>
                  <a:gd name="T10" fmla="*/ 0 w 22"/>
                  <a:gd name="T11" fmla="*/ 0 h 112"/>
                  <a:gd name="T12" fmla="*/ 0 w 22"/>
                  <a:gd name="T13" fmla="*/ 7 h 112"/>
                </a:gdLst>
                <a:ahLst/>
                <a:cxnLst>
                  <a:cxn ang="0">
                    <a:pos x="T0" y="T1"/>
                  </a:cxn>
                  <a:cxn ang="0">
                    <a:pos x="T2" y="T3"/>
                  </a:cxn>
                  <a:cxn ang="0">
                    <a:pos x="T4" y="T5"/>
                  </a:cxn>
                  <a:cxn ang="0">
                    <a:pos x="T6" y="T7"/>
                  </a:cxn>
                  <a:cxn ang="0">
                    <a:pos x="T8" y="T9"/>
                  </a:cxn>
                  <a:cxn ang="0">
                    <a:pos x="T10" y="T11"/>
                  </a:cxn>
                  <a:cxn ang="0">
                    <a:pos x="T12" y="T13"/>
                  </a:cxn>
                </a:cxnLst>
                <a:rect l="0" t="0" r="r" b="b"/>
                <a:pathLst>
                  <a:path w="22" h="112">
                    <a:moveTo>
                      <a:pt x="0" y="7"/>
                    </a:moveTo>
                    <a:lnTo>
                      <a:pt x="15" y="7"/>
                    </a:lnTo>
                    <a:lnTo>
                      <a:pt x="15" y="112"/>
                    </a:lnTo>
                    <a:lnTo>
                      <a:pt x="22" y="112"/>
                    </a:lnTo>
                    <a:lnTo>
                      <a:pt x="21"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3" name="Freeform 1320">
                <a:extLst>
                  <a:ext uri="{FF2B5EF4-FFF2-40B4-BE49-F238E27FC236}">
                    <a16:creationId xmlns:a16="http://schemas.microsoft.com/office/drawing/2014/main" id="{1D62D52D-55A6-4F54-8413-9A196D4FBE68}"/>
                  </a:ext>
                </a:extLst>
              </p:cNvPr>
              <p:cNvSpPr>
                <a:spLocks/>
              </p:cNvSpPr>
              <p:nvPr/>
            </p:nvSpPr>
            <p:spPr bwMode="auto">
              <a:xfrm>
                <a:off x="1054" y="4957"/>
                <a:ext cx="12" cy="64"/>
              </a:xfrm>
              <a:custGeom>
                <a:avLst/>
                <a:gdLst>
                  <a:gd name="T0" fmla="*/ 0 w 21"/>
                  <a:gd name="T1" fmla="*/ 7 h 112"/>
                  <a:gd name="T2" fmla="*/ 14 w 21"/>
                  <a:gd name="T3" fmla="*/ 6 h 112"/>
                  <a:gd name="T4" fmla="*/ 15 w 21"/>
                  <a:gd name="T5" fmla="*/ 112 h 112"/>
                  <a:gd name="T6" fmla="*/ 21 w 21"/>
                  <a:gd name="T7" fmla="*/ 112 h 112"/>
                  <a:gd name="T8" fmla="*/ 20 w 21"/>
                  <a:gd name="T9" fmla="*/ 0 h 112"/>
                  <a:gd name="T10" fmla="*/ 0 w 21"/>
                  <a:gd name="T11" fmla="*/ 0 h 112"/>
                  <a:gd name="T12" fmla="*/ 0 w 21"/>
                  <a:gd name="T13" fmla="*/ 7 h 112"/>
                </a:gdLst>
                <a:ahLst/>
                <a:cxnLst>
                  <a:cxn ang="0">
                    <a:pos x="T0" y="T1"/>
                  </a:cxn>
                  <a:cxn ang="0">
                    <a:pos x="T2" y="T3"/>
                  </a:cxn>
                  <a:cxn ang="0">
                    <a:pos x="T4" y="T5"/>
                  </a:cxn>
                  <a:cxn ang="0">
                    <a:pos x="T6" y="T7"/>
                  </a:cxn>
                  <a:cxn ang="0">
                    <a:pos x="T8" y="T9"/>
                  </a:cxn>
                  <a:cxn ang="0">
                    <a:pos x="T10" y="T11"/>
                  </a:cxn>
                  <a:cxn ang="0">
                    <a:pos x="T12" y="T13"/>
                  </a:cxn>
                </a:cxnLst>
                <a:rect l="0" t="0" r="r" b="b"/>
                <a:pathLst>
                  <a:path w="21" h="112">
                    <a:moveTo>
                      <a:pt x="0" y="7"/>
                    </a:moveTo>
                    <a:lnTo>
                      <a:pt x="14" y="6"/>
                    </a:lnTo>
                    <a:lnTo>
                      <a:pt x="15" y="112"/>
                    </a:lnTo>
                    <a:lnTo>
                      <a:pt x="21" y="112"/>
                    </a:lnTo>
                    <a:lnTo>
                      <a:pt x="20"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4" name="Freeform 1321">
                <a:extLst>
                  <a:ext uri="{FF2B5EF4-FFF2-40B4-BE49-F238E27FC236}">
                    <a16:creationId xmlns:a16="http://schemas.microsoft.com/office/drawing/2014/main" id="{6B04F943-2562-4248-B387-3A8909EC177A}"/>
                  </a:ext>
                </a:extLst>
              </p:cNvPr>
              <p:cNvSpPr>
                <a:spLocks/>
              </p:cNvSpPr>
              <p:nvPr/>
            </p:nvSpPr>
            <p:spPr bwMode="auto">
              <a:xfrm>
                <a:off x="1069" y="4957"/>
                <a:ext cx="14" cy="63"/>
              </a:xfrm>
              <a:custGeom>
                <a:avLst/>
                <a:gdLst>
                  <a:gd name="T0" fmla="*/ 0 w 24"/>
                  <a:gd name="T1" fmla="*/ 7 h 112"/>
                  <a:gd name="T2" fmla="*/ 16 w 24"/>
                  <a:gd name="T3" fmla="*/ 7 h 112"/>
                  <a:gd name="T4" fmla="*/ 17 w 24"/>
                  <a:gd name="T5" fmla="*/ 112 h 112"/>
                  <a:gd name="T6" fmla="*/ 24 w 24"/>
                  <a:gd name="T7" fmla="*/ 112 h 112"/>
                  <a:gd name="T8" fmla="*/ 23 w 24"/>
                  <a:gd name="T9" fmla="*/ 0 h 112"/>
                  <a:gd name="T10" fmla="*/ 0 w 24"/>
                  <a:gd name="T11" fmla="*/ 1 h 112"/>
                  <a:gd name="T12" fmla="*/ 0 w 24"/>
                  <a:gd name="T13" fmla="*/ 7 h 112"/>
                </a:gdLst>
                <a:ahLst/>
                <a:cxnLst>
                  <a:cxn ang="0">
                    <a:pos x="T0" y="T1"/>
                  </a:cxn>
                  <a:cxn ang="0">
                    <a:pos x="T2" y="T3"/>
                  </a:cxn>
                  <a:cxn ang="0">
                    <a:pos x="T4" y="T5"/>
                  </a:cxn>
                  <a:cxn ang="0">
                    <a:pos x="T6" y="T7"/>
                  </a:cxn>
                  <a:cxn ang="0">
                    <a:pos x="T8" y="T9"/>
                  </a:cxn>
                  <a:cxn ang="0">
                    <a:pos x="T10" y="T11"/>
                  </a:cxn>
                  <a:cxn ang="0">
                    <a:pos x="T12" y="T13"/>
                  </a:cxn>
                </a:cxnLst>
                <a:rect l="0" t="0" r="r" b="b"/>
                <a:pathLst>
                  <a:path w="24" h="112">
                    <a:moveTo>
                      <a:pt x="0" y="7"/>
                    </a:moveTo>
                    <a:lnTo>
                      <a:pt x="16" y="7"/>
                    </a:lnTo>
                    <a:lnTo>
                      <a:pt x="17" y="112"/>
                    </a:lnTo>
                    <a:lnTo>
                      <a:pt x="24" y="112"/>
                    </a:lnTo>
                    <a:lnTo>
                      <a:pt x="23" y="0"/>
                    </a:lnTo>
                    <a:lnTo>
                      <a:pt x="0"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5" name="Freeform 1322">
                <a:extLst>
                  <a:ext uri="{FF2B5EF4-FFF2-40B4-BE49-F238E27FC236}">
                    <a16:creationId xmlns:a16="http://schemas.microsoft.com/office/drawing/2014/main" id="{826577F6-4D4B-4126-964F-884759B98878}"/>
                  </a:ext>
                </a:extLst>
              </p:cNvPr>
              <p:cNvSpPr>
                <a:spLocks/>
              </p:cNvSpPr>
              <p:nvPr/>
            </p:nvSpPr>
            <p:spPr bwMode="auto">
              <a:xfrm>
                <a:off x="1085" y="4957"/>
                <a:ext cx="15" cy="62"/>
              </a:xfrm>
              <a:custGeom>
                <a:avLst/>
                <a:gdLst>
                  <a:gd name="T0" fmla="*/ 0 w 26"/>
                  <a:gd name="T1" fmla="*/ 7 h 110"/>
                  <a:gd name="T2" fmla="*/ 19 w 26"/>
                  <a:gd name="T3" fmla="*/ 7 h 110"/>
                  <a:gd name="T4" fmla="*/ 20 w 26"/>
                  <a:gd name="T5" fmla="*/ 110 h 110"/>
                  <a:gd name="T6" fmla="*/ 26 w 26"/>
                  <a:gd name="T7" fmla="*/ 110 h 110"/>
                  <a:gd name="T8" fmla="*/ 26 w 26"/>
                  <a:gd name="T9" fmla="*/ 0 h 110"/>
                  <a:gd name="T10" fmla="*/ 0 w 26"/>
                  <a:gd name="T11" fmla="*/ 0 h 110"/>
                  <a:gd name="T12" fmla="*/ 0 w 26"/>
                  <a:gd name="T13" fmla="*/ 7 h 110"/>
                </a:gdLst>
                <a:ahLst/>
                <a:cxnLst>
                  <a:cxn ang="0">
                    <a:pos x="T0" y="T1"/>
                  </a:cxn>
                  <a:cxn ang="0">
                    <a:pos x="T2" y="T3"/>
                  </a:cxn>
                  <a:cxn ang="0">
                    <a:pos x="T4" y="T5"/>
                  </a:cxn>
                  <a:cxn ang="0">
                    <a:pos x="T6" y="T7"/>
                  </a:cxn>
                  <a:cxn ang="0">
                    <a:pos x="T8" y="T9"/>
                  </a:cxn>
                  <a:cxn ang="0">
                    <a:pos x="T10" y="T11"/>
                  </a:cxn>
                  <a:cxn ang="0">
                    <a:pos x="T12" y="T13"/>
                  </a:cxn>
                </a:cxnLst>
                <a:rect l="0" t="0" r="r" b="b"/>
                <a:pathLst>
                  <a:path w="26" h="110">
                    <a:moveTo>
                      <a:pt x="0" y="7"/>
                    </a:moveTo>
                    <a:lnTo>
                      <a:pt x="19" y="7"/>
                    </a:lnTo>
                    <a:lnTo>
                      <a:pt x="20" y="110"/>
                    </a:lnTo>
                    <a:lnTo>
                      <a:pt x="26" y="110"/>
                    </a:lnTo>
                    <a:lnTo>
                      <a:pt x="26"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6" name="Freeform 1323">
                <a:extLst>
                  <a:ext uri="{FF2B5EF4-FFF2-40B4-BE49-F238E27FC236}">
                    <a16:creationId xmlns:a16="http://schemas.microsoft.com/office/drawing/2014/main" id="{E2CF6A18-4305-4156-8C48-121356C8779D}"/>
                  </a:ext>
                </a:extLst>
              </p:cNvPr>
              <p:cNvSpPr>
                <a:spLocks/>
              </p:cNvSpPr>
              <p:nvPr/>
            </p:nvSpPr>
            <p:spPr bwMode="auto">
              <a:xfrm>
                <a:off x="1037" y="4893"/>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7" name="Freeform 1324">
                <a:extLst>
                  <a:ext uri="{FF2B5EF4-FFF2-40B4-BE49-F238E27FC236}">
                    <a16:creationId xmlns:a16="http://schemas.microsoft.com/office/drawing/2014/main" id="{FC72484D-BDEF-42A2-9EE5-48AA1D6F3A96}"/>
                  </a:ext>
                </a:extLst>
              </p:cNvPr>
              <p:cNvSpPr>
                <a:spLocks/>
              </p:cNvSpPr>
              <p:nvPr/>
            </p:nvSpPr>
            <p:spPr bwMode="auto">
              <a:xfrm>
                <a:off x="1054" y="4893"/>
                <a:ext cx="12"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8" name="Freeform 1325">
                <a:extLst>
                  <a:ext uri="{FF2B5EF4-FFF2-40B4-BE49-F238E27FC236}">
                    <a16:creationId xmlns:a16="http://schemas.microsoft.com/office/drawing/2014/main" id="{A39FFA63-85F1-4C20-9D01-6F15233E2919}"/>
                  </a:ext>
                </a:extLst>
              </p:cNvPr>
              <p:cNvSpPr>
                <a:spLocks/>
              </p:cNvSpPr>
              <p:nvPr/>
            </p:nvSpPr>
            <p:spPr bwMode="auto">
              <a:xfrm>
                <a:off x="1069" y="4892"/>
                <a:ext cx="14" cy="4"/>
              </a:xfrm>
              <a:custGeom>
                <a:avLst/>
                <a:gdLst>
                  <a:gd name="T0" fmla="*/ 24 w 24"/>
                  <a:gd name="T1" fmla="*/ 0 h 7"/>
                  <a:gd name="T2" fmla="*/ 0 w 24"/>
                  <a:gd name="T3" fmla="*/ 1 h 7"/>
                  <a:gd name="T4" fmla="*/ 0 w 24"/>
                  <a:gd name="T5" fmla="*/ 7 h 7"/>
                  <a:gd name="T6" fmla="*/ 24 w 24"/>
                  <a:gd name="T7" fmla="*/ 7 h 7"/>
                </a:gdLst>
                <a:ahLst/>
                <a:cxnLst>
                  <a:cxn ang="0">
                    <a:pos x="T0" y="T1"/>
                  </a:cxn>
                  <a:cxn ang="0">
                    <a:pos x="T2" y="T3"/>
                  </a:cxn>
                  <a:cxn ang="0">
                    <a:pos x="T4" y="T5"/>
                  </a:cxn>
                  <a:cxn ang="0">
                    <a:pos x="T6" y="T7"/>
                  </a:cxn>
                </a:cxnLst>
                <a:rect l="0" t="0" r="r" b="b"/>
                <a:pathLst>
                  <a:path w="24" h="7">
                    <a:moveTo>
                      <a:pt x="24" y="0"/>
                    </a:moveTo>
                    <a:lnTo>
                      <a:pt x="0" y="1"/>
                    </a:lnTo>
                    <a:lnTo>
                      <a:pt x="0" y="7"/>
                    </a:lnTo>
                    <a:lnTo>
                      <a:pt x="2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29" name="Freeform 1326">
                <a:extLst>
                  <a:ext uri="{FF2B5EF4-FFF2-40B4-BE49-F238E27FC236}">
                    <a16:creationId xmlns:a16="http://schemas.microsoft.com/office/drawing/2014/main" id="{BA172C69-65B4-4B58-876D-30E329F8544E}"/>
                  </a:ext>
                </a:extLst>
              </p:cNvPr>
              <p:cNvSpPr>
                <a:spLocks/>
              </p:cNvSpPr>
              <p:nvPr/>
            </p:nvSpPr>
            <p:spPr bwMode="auto">
              <a:xfrm>
                <a:off x="1085" y="4892"/>
                <a:ext cx="16" cy="36"/>
              </a:xfrm>
              <a:custGeom>
                <a:avLst/>
                <a:gdLst>
                  <a:gd name="T0" fmla="*/ 0 w 27"/>
                  <a:gd name="T1" fmla="*/ 64 h 64"/>
                  <a:gd name="T2" fmla="*/ 27 w 27"/>
                  <a:gd name="T3" fmla="*/ 63 h 64"/>
                  <a:gd name="T4" fmla="*/ 25 w 27"/>
                  <a:gd name="T5" fmla="*/ 0 h 64"/>
                  <a:gd name="T6" fmla="*/ 0 w 27"/>
                  <a:gd name="T7" fmla="*/ 1 h 64"/>
                  <a:gd name="T8" fmla="*/ 0 w 27"/>
                  <a:gd name="T9" fmla="*/ 8 h 64"/>
                  <a:gd name="T10" fmla="*/ 19 w 27"/>
                  <a:gd name="T11" fmla="*/ 7 h 64"/>
                  <a:gd name="T12" fmla="*/ 20 w 27"/>
                  <a:gd name="T13" fmla="*/ 57 h 64"/>
                  <a:gd name="T14" fmla="*/ 0 w 27"/>
                  <a:gd name="T15" fmla="*/ 57 h 64"/>
                  <a:gd name="T16" fmla="*/ 0 w 27"/>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4">
                    <a:moveTo>
                      <a:pt x="0" y="64"/>
                    </a:moveTo>
                    <a:lnTo>
                      <a:pt x="27" y="63"/>
                    </a:lnTo>
                    <a:lnTo>
                      <a:pt x="25" y="0"/>
                    </a:lnTo>
                    <a:lnTo>
                      <a:pt x="0" y="1"/>
                    </a:lnTo>
                    <a:lnTo>
                      <a:pt x="0" y="8"/>
                    </a:lnTo>
                    <a:lnTo>
                      <a:pt x="19" y="7"/>
                    </a:lnTo>
                    <a:lnTo>
                      <a:pt x="20" y="57"/>
                    </a:lnTo>
                    <a:lnTo>
                      <a:pt x="0" y="57"/>
                    </a:lnTo>
                    <a:lnTo>
                      <a:pt x="0" y="6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0" name="Freeform 1327">
                <a:extLst>
                  <a:ext uri="{FF2B5EF4-FFF2-40B4-BE49-F238E27FC236}">
                    <a16:creationId xmlns:a16="http://schemas.microsoft.com/office/drawing/2014/main" id="{E0665D69-08D4-4399-8975-20C66C5F9511}"/>
                  </a:ext>
                </a:extLst>
              </p:cNvPr>
              <p:cNvSpPr>
                <a:spLocks/>
              </p:cNvSpPr>
              <p:nvPr/>
            </p:nvSpPr>
            <p:spPr bwMode="auto">
              <a:xfrm>
                <a:off x="1069" y="4924"/>
                <a:ext cx="14" cy="4"/>
              </a:xfrm>
              <a:custGeom>
                <a:avLst/>
                <a:gdLst>
                  <a:gd name="T0" fmla="*/ 0 w 24"/>
                  <a:gd name="T1" fmla="*/ 7 h 7"/>
                  <a:gd name="T2" fmla="*/ 24 w 24"/>
                  <a:gd name="T3" fmla="*/ 7 h 7"/>
                  <a:gd name="T4" fmla="*/ 24 w 24"/>
                  <a:gd name="T5" fmla="*/ 0 h 7"/>
                  <a:gd name="T6" fmla="*/ 0 w 24"/>
                  <a:gd name="T7" fmla="*/ 1 h 7"/>
                </a:gdLst>
                <a:ahLst/>
                <a:cxnLst>
                  <a:cxn ang="0">
                    <a:pos x="T0" y="T1"/>
                  </a:cxn>
                  <a:cxn ang="0">
                    <a:pos x="T2" y="T3"/>
                  </a:cxn>
                  <a:cxn ang="0">
                    <a:pos x="T4" y="T5"/>
                  </a:cxn>
                  <a:cxn ang="0">
                    <a:pos x="T6" y="T7"/>
                  </a:cxn>
                </a:cxnLst>
                <a:rect l="0" t="0" r="r" b="b"/>
                <a:pathLst>
                  <a:path w="24" h="7">
                    <a:moveTo>
                      <a:pt x="0" y="7"/>
                    </a:moveTo>
                    <a:lnTo>
                      <a:pt x="24" y="7"/>
                    </a:lnTo>
                    <a:lnTo>
                      <a:pt x="2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1" name="Freeform 1328">
                <a:extLst>
                  <a:ext uri="{FF2B5EF4-FFF2-40B4-BE49-F238E27FC236}">
                    <a16:creationId xmlns:a16="http://schemas.microsoft.com/office/drawing/2014/main" id="{6B268417-7ED7-46EF-B35F-8B78E1190BB9}"/>
                  </a:ext>
                </a:extLst>
              </p:cNvPr>
              <p:cNvSpPr>
                <a:spLocks/>
              </p:cNvSpPr>
              <p:nvPr/>
            </p:nvSpPr>
            <p:spPr bwMode="auto">
              <a:xfrm>
                <a:off x="1054" y="4925"/>
                <a:ext cx="12" cy="4"/>
              </a:xfrm>
              <a:custGeom>
                <a:avLst/>
                <a:gdLst>
                  <a:gd name="T0" fmla="*/ 0 w 22"/>
                  <a:gd name="T1" fmla="*/ 7 h 7"/>
                  <a:gd name="T2" fmla="*/ 22 w 22"/>
                  <a:gd name="T3" fmla="*/ 7 h 7"/>
                  <a:gd name="T4" fmla="*/ 21 w 22"/>
                  <a:gd name="T5" fmla="*/ 0 h 7"/>
                  <a:gd name="T6" fmla="*/ 0 w 22"/>
                  <a:gd name="T7" fmla="*/ 1 h 7"/>
                </a:gdLst>
                <a:ahLst/>
                <a:cxnLst>
                  <a:cxn ang="0">
                    <a:pos x="T0" y="T1"/>
                  </a:cxn>
                  <a:cxn ang="0">
                    <a:pos x="T2" y="T3"/>
                  </a:cxn>
                  <a:cxn ang="0">
                    <a:pos x="T4" y="T5"/>
                  </a:cxn>
                  <a:cxn ang="0">
                    <a:pos x="T6" y="T7"/>
                  </a:cxn>
                </a:cxnLst>
                <a:rect l="0" t="0" r="r" b="b"/>
                <a:pathLst>
                  <a:path w="22" h="7">
                    <a:moveTo>
                      <a:pt x="0" y="7"/>
                    </a:moveTo>
                    <a:lnTo>
                      <a:pt x="22"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2" name="Freeform 1329">
                <a:extLst>
                  <a:ext uri="{FF2B5EF4-FFF2-40B4-BE49-F238E27FC236}">
                    <a16:creationId xmlns:a16="http://schemas.microsoft.com/office/drawing/2014/main" id="{E4F71B97-C5C9-4581-9E4D-041B2C5B4A71}"/>
                  </a:ext>
                </a:extLst>
              </p:cNvPr>
              <p:cNvSpPr>
                <a:spLocks/>
              </p:cNvSpPr>
              <p:nvPr/>
            </p:nvSpPr>
            <p:spPr bwMode="auto">
              <a:xfrm>
                <a:off x="1037" y="4925"/>
                <a:ext cx="13" cy="4"/>
              </a:xfrm>
              <a:custGeom>
                <a:avLst/>
                <a:gdLst>
                  <a:gd name="T0" fmla="*/ 0 w 23"/>
                  <a:gd name="T1" fmla="*/ 7 h 7"/>
                  <a:gd name="T2" fmla="*/ 23 w 23"/>
                  <a:gd name="T3" fmla="*/ 6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3" name="Freeform 1330">
                <a:extLst>
                  <a:ext uri="{FF2B5EF4-FFF2-40B4-BE49-F238E27FC236}">
                    <a16:creationId xmlns:a16="http://schemas.microsoft.com/office/drawing/2014/main" id="{AEA41DFF-19C1-4AC8-B6CD-FA8854FC4023}"/>
                  </a:ext>
                </a:extLst>
              </p:cNvPr>
              <p:cNvSpPr>
                <a:spLocks/>
              </p:cNvSpPr>
              <p:nvPr/>
            </p:nvSpPr>
            <p:spPr bwMode="auto">
              <a:xfrm>
                <a:off x="1037" y="4868"/>
                <a:ext cx="13" cy="5"/>
              </a:xfrm>
              <a:custGeom>
                <a:avLst/>
                <a:gdLst>
                  <a:gd name="T0" fmla="*/ 23 w 23"/>
                  <a:gd name="T1" fmla="*/ 0 h 8"/>
                  <a:gd name="T2" fmla="*/ 0 w 23"/>
                  <a:gd name="T3" fmla="*/ 1 h 8"/>
                  <a:gd name="T4" fmla="*/ 1 w 23"/>
                  <a:gd name="T5" fmla="*/ 8 h 8"/>
                  <a:gd name="T6" fmla="*/ 23 w 23"/>
                  <a:gd name="T7" fmla="*/ 7 h 8"/>
                </a:gdLst>
                <a:ahLst/>
                <a:cxnLst>
                  <a:cxn ang="0">
                    <a:pos x="T0" y="T1"/>
                  </a:cxn>
                  <a:cxn ang="0">
                    <a:pos x="T2" y="T3"/>
                  </a:cxn>
                  <a:cxn ang="0">
                    <a:pos x="T4" y="T5"/>
                  </a:cxn>
                  <a:cxn ang="0">
                    <a:pos x="T6" y="T7"/>
                  </a:cxn>
                </a:cxnLst>
                <a:rect l="0" t="0" r="r" b="b"/>
                <a:pathLst>
                  <a:path w="23" h="8">
                    <a:moveTo>
                      <a:pt x="23" y="0"/>
                    </a:moveTo>
                    <a:lnTo>
                      <a:pt x="0" y="1"/>
                    </a:lnTo>
                    <a:lnTo>
                      <a:pt x="1" y="8"/>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4" name="Freeform 1331">
                <a:extLst>
                  <a:ext uri="{FF2B5EF4-FFF2-40B4-BE49-F238E27FC236}">
                    <a16:creationId xmlns:a16="http://schemas.microsoft.com/office/drawing/2014/main" id="{6DA45B11-075A-4779-84A6-CB81B1C6EE44}"/>
                  </a:ext>
                </a:extLst>
              </p:cNvPr>
              <p:cNvSpPr>
                <a:spLocks/>
              </p:cNvSpPr>
              <p:nvPr/>
            </p:nvSpPr>
            <p:spPr bwMode="auto">
              <a:xfrm>
                <a:off x="1054" y="4868"/>
                <a:ext cx="12" cy="4"/>
              </a:xfrm>
              <a:custGeom>
                <a:avLst/>
                <a:gdLst>
                  <a:gd name="T0" fmla="*/ 21 w 22"/>
                  <a:gd name="T1" fmla="*/ 0 h 8"/>
                  <a:gd name="T2" fmla="*/ 0 w 22"/>
                  <a:gd name="T3" fmla="*/ 1 h 8"/>
                  <a:gd name="T4" fmla="*/ 0 w 22"/>
                  <a:gd name="T5" fmla="*/ 8 h 8"/>
                  <a:gd name="T6" fmla="*/ 22 w 22"/>
                  <a:gd name="T7" fmla="*/ 7 h 8"/>
                </a:gdLst>
                <a:ahLst/>
                <a:cxnLst>
                  <a:cxn ang="0">
                    <a:pos x="T0" y="T1"/>
                  </a:cxn>
                  <a:cxn ang="0">
                    <a:pos x="T2" y="T3"/>
                  </a:cxn>
                  <a:cxn ang="0">
                    <a:pos x="T4" y="T5"/>
                  </a:cxn>
                  <a:cxn ang="0">
                    <a:pos x="T6" y="T7"/>
                  </a:cxn>
                </a:cxnLst>
                <a:rect l="0" t="0" r="r" b="b"/>
                <a:pathLst>
                  <a:path w="22" h="8">
                    <a:moveTo>
                      <a:pt x="21" y="0"/>
                    </a:moveTo>
                    <a:lnTo>
                      <a:pt x="0" y="1"/>
                    </a:lnTo>
                    <a:lnTo>
                      <a:pt x="0" y="8"/>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5" name="Freeform 1332">
                <a:extLst>
                  <a:ext uri="{FF2B5EF4-FFF2-40B4-BE49-F238E27FC236}">
                    <a16:creationId xmlns:a16="http://schemas.microsoft.com/office/drawing/2014/main" id="{B5B0A0C4-BE69-438B-8367-EEBDD5B56FD9}"/>
                  </a:ext>
                </a:extLst>
              </p:cNvPr>
              <p:cNvSpPr>
                <a:spLocks/>
              </p:cNvSpPr>
              <p:nvPr/>
            </p:nvSpPr>
            <p:spPr bwMode="auto">
              <a:xfrm>
                <a:off x="1069" y="4867"/>
                <a:ext cx="14" cy="5"/>
              </a:xfrm>
              <a:custGeom>
                <a:avLst/>
                <a:gdLst>
                  <a:gd name="T0" fmla="*/ 23 w 24"/>
                  <a:gd name="T1" fmla="*/ 0 h 8"/>
                  <a:gd name="T2" fmla="*/ 0 w 24"/>
                  <a:gd name="T3" fmla="*/ 1 h 8"/>
                  <a:gd name="T4" fmla="*/ 0 w 24"/>
                  <a:gd name="T5" fmla="*/ 8 h 8"/>
                  <a:gd name="T6" fmla="*/ 24 w 24"/>
                  <a:gd name="T7" fmla="*/ 7 h 8"/>
                </a:gdLst>
                <a:ahLst/>
                <a:cxnLst>
                  <a:cxn ang="0">
                    <a:pos x="T0" y="T1"/>
                  </a:cxn>
                  <a:cxn ang="0">
                    <a:pos x="T2" y="T3"/>
                  </a:cxn>
                  <a:cxn ang="0">
                    <a:pos x="T4" y="T5"/>
                  </a:cxn>
                  <a:cxn ang="0">
                    <a:pos x="T6" y="T7"/>
                  </a:cxn>
                </a:cxnLst>
                <a:rect l="0" t="0" r="r" b="b"/>
                <a:pathLst>
                  <a:path w="24" h="8">
                    <a:moveTo>
                      <a:pt x="23" y="0"/>
                    </a:moveTo>
                    <a:lnTo>
                      <a:pt x="0" y="1"/>
                    </a:lnTo>
                    <a:lnTo>
                      <a:pt x="0" y="8"/>
                    </a:lnTo>
                    <a:lnTo>
                      <a:pt x="2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6" name="Freeform 1333">
                <a:extLst>
                  <a:ext uri="{FF2B5EF4-FFF2-40B4-BE49-F238E27FC236}">
                    <a16:creationId xmlns:a16="http://schemas.microsoft.com/office/drawing/2014/main" id="{F527254E-5F82-437F-AFE9-AB77B2B92FDA}"/>
                  </a:ext>
                </a:extLst>
              </p:cNvPr>
              <p:cNvSpPr>
                <a:spLocks/>
              </p:cNvSpPr>
              <p:nvPr/>
            </p:nvSpPr>
            <p:spPr bwMode="auto">
              <a:xfrm>
                <a:off x="1085" y="4867"/>
                <a:ext cx="15" cy="20"/>
              </a:xfrm>
              <a:custGeom>
                <a:avLst/>
                <a:gdLst>
                  <a:gd name="T0" fmla="*/ 1 w 27"/>
                  <a:gd name="T1" fmla="*/ 35 h 35"/>
                  <a:gd name="T2" fmla="*/ 27 w 27"/>
                  <a:gd name="T3" fmla="*/ 34 h 35"/>
                  <a:gd name="T4" fmla="*/ 27 w 27"/>
                  <a:gd name="T5" fmla="*/ 0 h 35"/>
                  <a:gd name="T6" fmla="*/ 1 w 27"/>
                  <a:gd name="T7" fmla="*/ 1 h 35"/>
                  <a:gd name="T8" fmla="*/ 1 w 27"/>
                  <a:gd name="T9" fmla="*/ 8 h 35"/>
                  <a:gd name="T10" fmla="*/ 20 w 27"/>
                  <a:gd name="T11" fmla="*/ 7 h 35"/>
                  <a:gd name="T12" fmla="*/ 20 w 27"/>
                  <a:gd name="T13" fmla="*/ 28 h 35"/>
                  <a:gd name="T14" fmla="*/ 0 w 27"/>
                  <a:gd name="T15" fmla="*/ 28 h 35"/>
                  <a:gd name="T16" fmla="*/ 1 w 27"/>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5">
                    <a:moveTo>
                      <a:pt x="1" y="35"/>
                    </a:moveTo>
                    <a:lnTo>
                      <a:pt x="27" y="34"/>
                    </a:lnTo>
                    <a:lnTo>
                      <a:pt x="27" y="0"/>
                    </a:lnTo>
                    <a:lnTo>
                      <a:pt x="1" y="1"/>
                    </a:lnTo>
                    <a:lnTo>
                      <a:pt x="1" y="8"/>
                    </a:lnTo>
                    <a:lnTo>
                      <a:pt x="20" y="7"/>
                    </a:lnTo>
                    <a:lnTo>
                      <a:pt x="20" y="28"/>
                    </a:lnTo>
                    <a:lnTo>
                      <a:pt x="0" y="28"/>
                    </a:lnTo>
                    <a:lnTo>
                      <a:pt x="1" y="3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7" name="Freeform 1334">
                <a:extLst>
                  <a:ext uri="{FF2B5EF4-FFF2-40B4-BE49-F238E27FC236}">
                    <a16:creationId xmlns:a16="http://schemas.microsoft.com/office/drawing/2014/main" id="{CAD031D8-C10E-49C6-91DF-D180A2D674DE}"/>
                  </a:ext>
                </a:extLst>
              </p:cNvPr>
              <p:cNvSpPr>
                <a:spLocks/>
              </p:cNvSpPr>
              <p:nvPr/>
            </p:nvSpPr>
            <p:spPr bwMode="auto">
              <a:xfrm>
                <a:off x="1069" y="4883"/>
                <a:ext cx="14" cy="4"/>
              </a:xfrm>
              <a:custGeom>
                <a:avLst/>
                <a:gdLst>
                  <a:gd name="T0" fmla="*/ 0 w 24"/>
                  <a:gd name="T1" fmla="*/ 7 h 7"/>
                  <a:gd name="T2" fmla="*/ 24 w 24"/>
                  <a:gd name="T3" fmla="*/ 6 h 7"/>
                  <a:gd name="T4" fmla="*/ 23 w 24"/>
                  <a:gd name="T5" fmla="*/ 0 h 7"/>
                  <a:gd name="T6" fmla="*/ 0 w 24"/>
                  <a:gd name="T7" fmla="*/ 0 h 7"/>
                </a:gdLst>
                <a:ahLst/>
                <a:cxnLst>
                  <a:cxn ang="0">
                    <a:pos x="T0" y="T1"/>
                  </a:cxn>
                  <a:cxn ang="0">
                    <a:pos x="T2" y="T3"/>
                  </a:cxn>
                  <a:cxn ang="0">
                    <a:pos x="T4" y="T5"/>
                  </a:cxn>
                  <a:cxn ang="0">
                    <a:pos x="T6" y="T7"/>
                  </a:cxn>
                </a:cxnLst>
                <a:rect l="0" t="0" r="r" b="b"/>
                <a:pathLst>
                  <a:path w="24" h="7">
                    <a:moveTo>
                      <a:pt x="0" y="7"/>
                    </a:moveTo>
                    <a:lnTo>
                      <a:pt x="24"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8" name="Freeform 1335">
                <a:extLst>
                  <a:ext uri="{FF2B5EF4-FFF2-40B4-BE49-F238E27FC236}">
                    <a16:creationId xmlns:a16="http://schemas.microsoft.com/office/drawing/2014/main" id="{3BA22A16-29AA-49EF-8ADD-4D3DF23A8543}"/>
                  </a:ext>
                </a:extLst>
              </p:cNvPr>
              <p:cNvSpPr>
                <a:spLocks/>
              </p:cNvSpPr>
              <p:nvPr/>
            </p:nvSpPr>
            <p:spPr bwMode="auto">
              <a:xfrm>
                <a:off x="1053" y="4883"/>
                <a:ext cx="13" cy="5"/>
              </a:xfrm>
              <a:custGeom>
                <a:avLst/>
                <a:gdLst>
                  <a:gd name="T0" fmla="*/ 1 w 23"/>
                  <a:gd name="T1" fmla="*/ 8 h 8"/>
                  <a:gd name="T2" fmla="*/ 23 w 23"/>
                  <a:gd name="T3" fmla="*/ 7 h 8"/>
                  <a:gd name="T4" fmla="*/ 22 w 23"/>
                  <a:gd name="T5" fmla="*/ 0 h 8"/>
                  <a:gd name="T6" fmla="*/ 0 w 23"/>
                  <a:gd name="T7" fmla="*/ 1 h 8"/>
                </a:gdLst>
                <a:ahLst/>
                <a:cxnLst>
                  <a:cxn ang="0">
                    <a:pos x="T0" y="T1"/>
                  </a:cxn>
                  <a:cxn ang="0">
                    <a:pos x="T2" y="T3"/>
                  </a:cxn>
                  <a:cxn ang="0">
                    <a:pos x="T4" y="T5"/>
                  </a:cxn>
                  <a:cxn ang="0">
                    <a:pos x="T6" y="T7"/>
                  </a:cxn>
                </a:cxnLst>
                <a:rect l="0" t="0" r="r" b="b"/>
                <a:pathLst>
                  <a:path w="23" h="8">
                    <a:moveTo>
                      <a:pt x="1" y="8"/>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39" name="Freeform 1336">
                <a:extLst>
                  <a:ext uri="{FF2B5EF4-FFF2-40B4-BE49-F238E27FC236}">
                    <a16:creationId xmlns:a16="http://schemas.microsoft.com/office/drawing/2014/main" id="{C5932627-8374-4B9E-96F1-EACCCEF463C6}"/>
                  </a:ext>
                </a:extLst>
              </p:cNvPr>
              <p:cNvSpPr>
                <a:spLocks/>
              </p:cNvSpPr>
              <p:nvPr/>
            </p:nvSpPr>
            <p:spPr bwMode="auto">
              <a:xfrm>
                <a:off x="1037" y="4884"/>
                <a:ext cx="13" cy="4"/>
              </a:xfrm>
              <a:custGeom>
                <a:avLst/>
                <a:gdLst>
                  <a:gd name="T0" fmla="*/ 1 w 23"/>
                  <a:gd name="T1" fmla="*/ 8 h 8"/>
                  <a:gd name="T2" fmla="*/ 23 w 23"/>
                  <a:gd name="T3" fmla="*/ 7 h 8"/>
                  <a:gd name="T4" fmla="*/ 23 w 23"/>
                  <a:gd name="T5" fmla="*/ 0 h 8"/>
                  <a:gd name="T6" fmla="*/ 0 w 23"/>
                  <a:gd name="T7" fmla="*/ 1 h 8"/>
                </a:gdLst>
                <a:ahLst/>
                <a:cxnLst>
                  <a:cxn ang="0">
                    <a:pos x="T0" y="T1"/>
                  </a:cxn>
                  <a:cxn ang="0">
                    <a:pos x="T2" y="T3"/>
                  </a:cxn>
                  <a:cxn ang="0">
                    <a:pos x="T4" y="T5"/>
                  </a:cxn>
                  <a:cxn ang="0">
                    <a:pos x="T6" y="T7"/>
                  </a:cxn>
                </a:cxnLst>
                <a:rect l="0" t="0" r="r" b="b"/>
                <a:pathLst>
                  <a:path w="23" h="8">
                    <a:moveTo>
                      <a:pt x="1" y="8"/>
                    </a:moveTo>
                    <a:lnTo>
                      <a:pt x="23"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0" name="Freeform 1337">
                <a:extLst>
                  <a:ext uri="{FF2B5EF4-FFF2-40B4-BE49-F238E27FC236}">
                    <a16:creationId xmlns:a16="http://schemas.microsoft.com/office/drawing/2014/main" id="{0E917243-9869-4701-A208-95652B562015}"/>
                  </a:ext>
                </a:extLst>
              </p:cNvPr>
              <p:cNvSpPr>
                <a:spLocks/>
              </p:cNvSpPr>
              <p:nvPr/>
            </p:nvSpPr>
            <p:spPr bwMode="auto">
              <a:xfrm>
                <a:off x="1037" y="4830"/>
                <a:ext cx="13" cy="4"/>
              </a:xfrm>
              <a:custGeom>
                <a:avLst/>
                <a:gdLst>
                  <a:gd name="T0" fmla="*/ 23 w 23"/>
                  <a:gd name="T1" fmla="*/ 0 h 7"/>
                  <a:gd name="T2" fmla="*/ 0 w 23"/>
                  <a:gd name="T3" fmla="*/ 1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1" name="Freeform 1338">
                <a:extLst>
                  <a:ext uri="{FF2B5EF4-FFF2-40B4-BE49-F238E27FC236}">
                    <a16:creationId xmlns:a16="http://schemas.microsoft.com/office/drawing/2014/main" id="{4856BF0A-254B-43C1-93C1-BDBE5383B90C}"/>
                  </a:ext>
                </a:extLst>
              </p:cNvPr>
              <p:cNvSpPr>
                <a:spLocks/>
              </p:cNvSpPr>
              <p:nvPr/>
            </p:nvSpPr>
            <p:spPr bwMode="auto">
              <a:xfrm>
                <a:off x="1054" y="4830"/>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2" name="Freeform 1339">
                <a:extLst>
                  <a:ext uri="{FF2B5EF4-FFF2-40B4-BE49-F238E27FC236}">
                    <a16:creationId xmlns:a16="http://schemas.microsoft.com/office/drawing/2014/main" id="{485591B8-3DBF-4350-83E1-1F81AA47845F}"/>
                  </a:ext>
                </a:extLst>
              </p:cNvPr>
              <p:cNvSpPr>
                <a:spLocks/>
              </p:cNvSpPr>
              <p:nvPr/>
            </p:nvSpPr>
            <p:spPr bwMode="auto">
              <a:xfrm>
                <a:off x="1069" y="4830"/>
                <a:ext cx="13" cy="4"/>
              </a:xfrm>
              <a:custGeom>
                <a:avLst/>
                <a:gdLst>
                  <a:gd name="T0" fmla="*/ 23 w 23"/>
                  <a:gd name="T1" fmla="*/ 0 h 7"/>
                  <a:gd name="T2" fmla="*/ 0 w 23"/>
                  <a:gd name="T3" fmla="*/ 1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3" name="Freeform 1340">
                <a:extLst>
                  <a:ext uri="{FF2B5EF4-FFF2-40B4-BE49-F238E27FC236}">
                    <a16:creationId xmlns:a16="http://schemas.microsoft.com/office/drawing/2014/main" id="{A603A7B5-0199-4519-A6BF-0DADCFA51BFC}"/>
                  </a:ext>
                </a:extLst>
              </p:cNvPr>
              <p:cNvSpPr>
                <a:spLocks/>
              </p:cNvSpPr>
              <p:nvPr/>
            </p:nvSpPr>
            <p:spPr bwMode="auto">
              <a:xfrm>
                <a:off x="1085" y="4830"/>
                <a:ext cx="15" cy="35"/>
              </a:xfrm>
              <a:custGeom>
                <a:avLst/>
                <a:gdLst>
                  <a:gd name="T0" fmla="*/ 1 w 27"/>
                  <a:gd name="T1" fmla="*/ 62 h 62"/>
                  <a:gd name="T2" fmla="*/ 27 w 27"/>
                  <a:gd name="T3" fmla="*/ 61 h 62"/>
                  <a:gd name="T4" fmla="*/ 27 w 27"/>
                  <a:gd name="T5" fmla="*/ 0 h 62"/>
                  <a:gd name="T6" fmla="*/ 0 w 27"/>
                  <a:gd name="T7" fmla="*/ 0 h 62"/>
                  <a:gd name="T8" fmla="*/ 1 w 27"/>
                  <a:gd name="T9" fmla="*/ 7 h 62"/>
                  <a:gd name="T10" fmla="*/ 20 w 27"/>
                  <a:gd name="T11" fmla="*/ 6 h 62"/>
                  <a:gd name="T12" fmla="*/ 20 w 27"/>
                  <a:gd name="T13" fmla="*/ 55 h 62"/>
                  <a:gd name="T14" fmla="*/ 1 w 27"/>
                  <a:gd name="T15" fmla="*/ 55 h 62"/>
                  <a:gd name="T16" fmla="*/ 1 w 27"/>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2">
                    <a:moveTo>
                      <a:pt x="1" y="62"/>
                    </a:moveTo>
                    <a:lnTo>
                      <a:pt x="27" y="61"/>
                    </a:lnTo>
                    <a:lnTo>
                      <a:pt x="27" y="0"/>
                    </a:lnTo>
                    <a:lnTo>
                      <a:pt x="0" y="0"/>
                    </a:lnTo>
                    <a:lnTo>
                      <a:pt x="1" y="7"/>
                    </a:lnTo>
                    <a:lnTo>
                      <a:pt x="20" y="6"/>
                    </a:lnTo>
                    <a:lnTo>
                      <a:pt x="20" y="55"/>
                    </a:lnTo>
                    <a:lnTo>
                      <a:pt x="1" y="55"/>
                    </a:ln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4" name="Freeform 1341">
                <a:extLst>
                  <a:ext uri="{FF2B5EF4-FFF2-40B4-BE49-F238E27FC236}">
                    <a16:creationId xmlns:a16="http://schemas.microsoft.com/office/drawing/2014/main" id="{42376232-9DBF-444D-BCBA-3B0FC4DAD66A}"/>
                  </a:ext>
                </a:extLst>
              </p:cNvPr>
              <p:cNvSpPr>
                <a:spLocks/>
              </p:cNvSpPr>
              <p:nvPr/>
            </p:nvSpPr>
            <p:spPr bwMode="auto">
              <a:xfrm>
                <a:off x="1068" y="4861"/>
                <a:ext cx="15" cy="5"/>
              </a:xfrm>
              <a:custGeom>
                <a:avLst/>
                <a:gdLst>
                  <a:gd name="T0" fmla="*/ 0 w 25"/>
                  <a:gd name="T1" fmla="*/ 8 h 8"/>
                  <a:gd name="T2" fmla="*/ 25 w 25"/>
                  <a:gd name="T3" fmla="*/ 7 h 8"/>
                  <a:gd name="T4" fmla="*/ 25 w 25"/>
                  <a:gd name="T5" fmla="*/ 0 h 8"/>
                  <a:gd name="T6" fmla="*/ 0 w 25"/>
                  <a:gd name="T7" fmla="*/ 1 h 8"/>
                </a:gdLst>
                <a:ahLst/>
                <a:cxnLst>
                  <a:cxn ang="0">
                    <a:pos x="T0" y="T1"/>
                  </a:cxn>
                  <a:cxn ang="0">
                    <a:pos x="T2" y="T3"/>
                  </a:cxn>
                  <a:cxn ang="0">
                    <a:pos x="T4" y="T5"/>
                  </a:cxn>
                  <a:cxn ang="0">
                    <a:pos x="T6" y="T7"/>
                  </a:cxn>
                </a:cxnLst>
                <a:rect l="0" t="0" r="r" b="b"/>
                <a:pathLst>
                  <a:path w="25" h="8">
                    <a:moveTo>
                      <a:pt x="0" y="8"/>
                    </a:moveTo>
                    <a:lnTo>
                      <a:pt x="25" y="7"/>
                    </a:lnTo>
                    <a:lnTo>
                      <a:pt x="25"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5" name="Freeform 1342">
                <a:extLst>
                  <a:ext uri="{FF2B5EF4-FFF2-40B4-BE49-F238E27FC236}">
                    <a16:creationId xmlns:a16="http://schemas.microsoft.com/office/drawing/2014/main" id="{B3D28D21-5A7D-43AD-9F92-5E7199A687FB}"/>
                  </a:ext>
                </a:extLst>
              </p:cNvPr>
              <p:cNvSpPr>
                <a:spLocks/>
              </p:cNvSpPr>
              <p:nvPr/>
            </p:nvSpPr>
            <p:spPr bwMode="auto">
              <a:xfrm>
                <a:off x="1053" y="4862"/>
                <a:ext cx="13" cy="4"/>
              </a:xfrm>
              <a:custGeom>
                <a:avLst/>
                <a:gdLst>
                  <a:gd name="T0" fmla="*/ 1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1"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6" name="Freeform 1343">
                <a:extLst>
                  <a:ext uri="{FF2B5EF4-FFF2-40B4-BE49-F238E27FC236}">
                    <a16:creationId xmlns:a16="http://schemas.microsoft.com/office/drawing/2014/main" id="{AE120A27-8A8C-48C9-9130-234ACFC4CD79}"/>
                  </a:ext>
                </a:extLst>
              </p:cNvPr>
              <p:cNvSpPr>
                <a:spLocks/>
              </p:cNvSpPr>
              <p:nvPr/>
            </p:nvSpPr>
            <p:spPr bwMode="auto">
              <a:xfrm>
                <a:off x="1037" y="4862"/>
                <a:ext cx="13" cy="4"/>
              </a:xfrm>
              <a:custGeom>
                <a:avLst/>
                <a:gdLst>
                  <a:gd name="T0" fmla="*/ 1 w 23"/>
                  <a:gd name="T1" fmla="*/ 7 h 7"/>
                  <a:gd name="T2" fmla="*/ 23 w 23"/>
                  <a:gd name="T3" fmla="*/ 7 h 7"/>
                  <a:gd name="T4" fmla="*/ 22 w 23"/>
                  <a:gd name="T5" fmla="*/ 0 h 7"/>
                  <a:gd name="T6" fmla="*/ 0 w 23"/>
                  <a:gd name="T7" fmla="*/ 1 h 7"/>
                </a:gdLst>
                <a:ahLst/>
                <a:cxnLst>
                  <a:cxn ang="0">
                    <a:pos x="T0" y="T1"/>
                  </a:cxn>
                  <a:cxn ang="0">
                    <a:pos x="T2" y="T3"/>
                  </a:cxn>
                  <a:cxn ang="0">
                    <a:pos x="T4" y="T5"/>
                  </a:cxn>
                  <a:cxn ang="0">
                    <a:pos x="T6" y="T7"/>
                  </a:cxn>
                </a:cxnLst>
                <a:rect l="0" t="0" r="r" b="b"/>
                <a:pathLst>
                  <a:path w="23" h="7">
                    <a:moveTo>
                      <a:pt x="1" y="7"/>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7" name="Freeform 1344">
                <a:extLst>
                  <a:ext uri="{FF2B5EF4-FFF2-40B4-BE49-F238E27FC236}">
                    <a16:creationId xmlns:a16="http://schemas.microsoft.com/office/drawing/2014/main" id="{AA4381B3-A068-4118-975E-FF6F49A74EB8}"/>
                  </a:ext>
                </a:extLst>
              </p:cNvPr>
              <p:cNvSpPr>
                <a:spLocks/>
              </p:cNvSpPr>
              <p:nvPr/>
            </p:nvSpPr>
            <p:spPr bwMode="auto">
              <a:xfrm>
                <a:off x="1037" y="4807"/>
                <a:ext cx="13" cy="4"/>
              </a:xfrm>
              <a:custGeom>
                <a:avLst/>
                <a:gdLst>
                  <a:gd name="T0" fmla="*/ 22 w 22"/>
                  <a:gd name="T1" fmla="*/ 0 h 7"/>
                  <a:gd name="T2" fmla="*/ 0 w 22"/>
                  <a:gd name="T3" fmla="*/ 1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8" name="Freeform 1345">
                <a:extLst>
                  <a:ext uri="{FF2B5EF4-FFF2-40B4-BE49-F238E27FC236}">
                    <a16:creationId xmlns:a16="http://schemas.microsoft.com/office/drawing/2014/main" id="{42BE2009-C258-4529-AA18-36B82571665F}"/>
                  </a:ext>
                </a:extLst>
              </p:cNvPr>
              <p:cNvSpPr>
                <a:spLocks/>
              </p:cNvSpPr>
              <p:nvPr/>
            </p:nvSpPr>
            <p:spPr bwMode="auto">
              <a:xfrm>
                <a:off x="1053" y="4806"/>
                <a:ext cx="13" cy="4"/>
              </a:xfrm>
              <a:custGeom>
                <a:avLst/>
                <a:gdLst>
                  <a:gd name="T0" fmla="*/ 22 w 22"/>
                  <a:gd name="T1" fmla="*/ 0 h 7"/>
                  <a:gd name="T2" fmla="*/ 0 w 22"/>
                  <a:gd name="T3" fmla="*/ 1 h 7"/>
                  <a:gd name="T4" fmla="*/ 1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1"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49" name="Freeform 1346">
                <a:extLst>
                  <a:ext uri="{FF2B5EF4-FFF2-40B4-BE49-F238E27FC236}">
                    <a16:creationId xmlns:a16="http://schemas.microsoft.com/office/drawing/2014/main" id="{F13AC8EA-AC20-4436-813F-9D08372FF0BC}"/>
                  </a:ext>
                </a:extLst>
              </p:cNvPr>
              <p:cNvSpPr>
                <a:spLocks/>
              </p:cNvSpPr>
              <p:nvPr/>
            </p:nvSpPr>
            <p:spPr bwMode="auto">
              <a:xfrm>
                <a:off x="1069" y="4806"/>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0" name="Freeform 1347">
                <a:extLst>
                  <a:ext uri="{FF2B5EF4-FFF2-40B4-BE49-F238E27FC236}">
                    <a16:creationId xmlns:a16="http://schemas.microsoft.com/office/drawing/2014/main" id="{324DFD62-FCA5-49CC-B189-9E5C5867B254}"/>
                  </a:ext>
                </a:extLst>
              </p:cNvPr>
              <p:cNvSpPr>
                <a:spLocks/>
              </p:cNvSpPr>
              <p:nvPr/>
            </p:nvSpPr>
            <p:spPr bwMode="auto">
              <a:xfrm>
                <a:off x="1085" y="4805"/>
                <a:ext cx="15" cy="19"/>
              </a:xfrm>
              <a:custGeom>
                <a:avLst/>
                <a:gdLst>
                  <a:gd name="T0" fmla="*/ 1 w 27"/>
                  <a:gd name="T1" fmla="*/ 33 h 33"/>
                  <a:gd name="T2" fmla="*/ 27 w 27"/>
                  <a:gd name="T3" fmla="*/ 32 h 33"/>
                  <a:gd name="T4" fmla="*/ 27 w 27"/>
                  <a:gd name="T5" fmla="*/ 0 h 33"/>
                  <a:gd name="T6" fmla="*/ 1 w 27"/>
                  <a:gd name="T7" fmla="*/ 0 h 33"/>
                  <a:gd name="T8" fmla="*/ 1 w 27"/>
                  <a:gd name="T9" fmla="*/ 7 h 33"/>
                  <a:gd name="T10" fmla="*/ 20 w 27"/>
                  <a:gd name="T11" fmla="*/ 7 h 33"/>
                  <a:gd name="T12" fmla="*/ 20 w 27"/>
                  <a:gd name="T13" fmla="*/ 26 h 33"/>
                  <a:gd name="T14" fmla="*/ 0 w 27"/>
                  <a:gd name="T15" fmla="*/ 26 h 33"/>
                  <a:gd name="T16" fmla="*/ 1 w 27"/>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3">
                    <a:moveTo>
                      <a:pt x="1" y="33"/>
                    </a:moveTo>
                    <a:lnTo>
                      <a:pt x="27" y="32"/>
                    </a:lnTo>
                    <a:lnTo>
                      <a:pt x="27" y="0"/>
                    </a:lnTo>
                    <a:lnTo>
                      <a:pt x="1" y="0"/>
                    </a:lnTo>
                    <a:lnTo>
                      <a:pt x="1" y="7"/>
                    </a:lnTo>
                    <a:lnTo>
                      <a:pt x="20" y="7"/>
                    </a:lnTo>
                    <a:lnTo>
                      <a:pt x="20" y="26"/>
                    </a:lnTo>
                    <a:lnTo>
                      <a:pt x="0" y="26"/>
                    </a:lnTo>
                    <a:lnTo>
                      <a:pt x="1"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1" name="Freeform 1348">
                <a:extLst>
                  <a:ext uri="{FF2B5EF4-FFF2-40B4-BE49-F238E27FC236}">
                    <a16:creationId xmlns:a16="http://schemas.microsoft.com/office/drawing/2014/main" id="{E73634F8-326E-486B-AE45-AD1DB341132A}"/>
                  </a:ext>
                </a:extLst>
              </p:cNvPr>
              <p:cNvSpPr>
                <a:spLocks/>
              </p:cNvSpPr>
              <p:nvPr/>
            </p:nvSpPr>
            <p:spPr bwMode="auto">
              <a:xfrm>
                <a:off x="1069" y="4820"/>
                <a:ext cx="13" cy="4"/>
              </a:xfrm>
              <a:custGeom>
                <a:avLst/>
                <a:gdLst>
                  <a:gd name="T0" fmla="*/ 0 w 23"/>
                  <a:gd name="T1" fmla="*/ 7 h 7"/>
                  <a:gd name="T2" fmla="*/ 23 w 23"/>
                  <a:gd name="T3" fmla="*/ 7 h 7"/>
                  <a:gd name="T4" fmla="*/ 23 w 23"/>
                  <a:gd name="T5" fmla="*/ 0 h 7"/>
                  <a:gd name="T6" fmla="*/ 0 w 23"/>
                  <a:gd name="T7" fmla="*/ 1 h 7"/>
                </a:gdLst>
                <a:ahLst/>
                <a:cxnLst>
                  <a:cxn ang="0">
                    <a:pos x="T0" y="T1"/>
                  </a:cxn>
                  <a:cxn ang="0">
                    <a:pos x="T2" y="T3"/>
                  </a:cxn>
                  <a:cxn ang="0">
                    <a:pos x="T4" y="T5"/>
                  </a:cxn>
                  <a:cxn ang="0">
                    <a:pos x="T6" y="T7"/>
                  </a:cxn>
                </a:cxnLst>
                <a:rect l="0" t="0" r="r" b="b"/>
                <a:pathLst>
                  <a:path w="23" h="7">
                    <a:moveTo>
                      <a:pt x="0" y="7"/>
                    </a:moveTo>
                    <a:lnTo>
                      <a:pt x="23"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2" name="Freeform 1349">
                <a:extLst>
                  <a:ext uri="{FF2B5EF4-FFF2-40B4-BE49-F238E27FC236}">
                    <a16:creationId xmlns:a16="http://schemas.microsoft.com/office/drawing/2014/main" id="{17C50BDE-7083-4EBA-8836-03279DCC470E}"/>
                  </a:ext>
                </a:extLst>
              </p:cNvPr>
              <p:cNvSpPr>
                <a:spLocks/>
              </p:cNvSpPr>
              <p:nvPr/>
            </p:nvSpPr>
            <p:spPr bwMode="auto">
              <a:xfrm>
                <a:off x="1053" y="4821"/>
                <a:ext cx="13" cy="4"/>
              </a:xfrm>
              <a:custGeom>
                <a:avLst/>
                <a:gdLst>
                  <a:gd name="T0" fmla="*/ 0 w 22"/>
                  <a:gd name="T1" fmla="*/ 7 h 7"/>
                  <a:gd name="T2" fmla="*/ 22 w 22"/>
                  <a:gd name="T3" fmla="*/ 7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3" name="Freeform 1350">
                <a:extLst>
                  <a:ext uri="{FF2B5EF4-FFF2-40B4-BE49-F238E27FC236}">
                    <a16:creationId xmlns:a16="http://schemas.microsoft.com/office/drawing/2014/main" id="{4D72E652-1C6D-4C91-BC16-AB72DA454DE8}"/>
                  </a:ext>
                </a:extLst>
              </p:cNvPr>
              <p:cNvSpPr>
                <a:spLocks/>
              </p:cNvSpPr>
              <p:nvPr/>
            </p:nvSpPr>
            <p:spPr bwMode="auto">
              <a:xfrm>
                <a:off x="1037" y="4821"/>
                <a:ext cx="13" cy="4"/>
              </a:xfrm>
              <a:custGeom>
                <a:avLst/>
                <a:gdLst>
                  <a:gd name="T0" fmla="*/ 0 w 22"/>
                  <a:gd name="T1" fmla="*/ 7 h 7"/>
                  <a:gd name="T2" fmla="*/ 22 w 22"/>
                  <a:gd name="T3" fmla="*/ 6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4" name="Freeform 1351">
                <a:extLst>
                  <a:ext uri="{FF2B5EF4-FFF2-40B4-BE49-F238E27FC236}">
                    <a16:creationId xmlns:a16="http://schemas.microsoft.com/office/drawing/2014/main" id="{3FE3DB29-6019-4BD2-A2DC-85370CA898AF}"/>
                  </a:ext>
                </a:extLst>
              </p:cNvPr>
              <p:cNvSpPr>
                <a:spLocks/>
              </p:cNvSpPr>
              <p:nvPr/>
            </p:nvSpPr>
            <p:spPr bwMode="auto">
              <a:xfrm>
                <a:off x="1037" y="4768"/>
                <a:ext cx="13" cy="4"/>
              </a:xfrm>
              <a:custGeom>
                <a:avLst/>
                <a:gdLst>
                  <a:gd name="T0" fmla="*/ 23 w 23"/>
                  <a:gd name="T1" fmla="*/ 0 h 7"/>
                  <a:gd name="T2" fmla="*/ 0 w 23"/>
                  <a:gd name="T3" fmla="*/ 1 h 7"/>
                  <a:gd name="T4" fmla="*/ 1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1"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5" name="Freeform 1352">
                <a:extLst>
                  <a:ext uri="{FF2B5EF4-FFF2-40B4-BE49-F238E27FC236}">
                    <a16:creationId xmlns:a16="http://schemas.microsoft.com/office/drawing/2014/main" id="{0DF493CE-4B1F-4057-9A40-AD7ED74901A4}"/>
                  </a:ext>
                </a:extLst>
              </p:cNvPr>
              <p:cNvSpPr>
                <a:spLocks/>
              </p:cNvSpPr>
              <p:nvPr/>
            </p:nvSpPr>
            <p:spPr bwMode="auto">
              <a:xfrm>
                <a:off x="1054" y="4768"/>
                <a:ext cx="12"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6" name="Freeform 1353">
                <a:extLst>
                  <a:ext uri="{FF2B5EF4-FFF2-40B4-BE49-F238E27FC236}">
                    <a16:creationId xmlns:a16="http://schemas.microsoft.com/office/drawing/2014/main" id="{C1463487-DC74-4935-9DB0-174EF3EFB566}"/>
                  </a:ext>
                </a:extLst>
              </p:cNvPr>
              <p:cNvSpPr>
                <a:spLocks/>
              </p:cNvSpPr>
              <p:nvPr/>
            </p:nvSpPr>
            <p:spPr bwMode="auto">
              <a:xfrm>
                <a:off x="1069" y="4768"/>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7" name="Freeform 1354">
                <a:extLst>
                  <a:ext uri="{FF2B5EF4-FFF2-40B4-BE49-F238E27FC236}">
                    <a16:creationId xmlns:a16="http://schemas.microsoft.com/office/drawing/2014/main" id="{21A9CFBE-71AB-4EF5-88EA-5E4412FED7C8}"/>
                  </a:ext>
                </a:extLst>
              </p:cNvPr>
              <p:cNvSpPr>
                <a:spLocks/>
              </p:cNvSpPr>
              <p:nvPr/>
            </p:nvSpPr>
            <p:spPr bwMode="auto">
              <a:xfrm>
                <a:off x="1085" y="4767"/>
                <a:ext cx="15" cy="34"/>
              </a:xfrm>
              <a:custGeom>
                <a:avLst/>
                <a:gdLst>
                  <a:gd name="T0" fmla="*/ 0 w 27"/>
                  <a:gd name="T1" fmla="*/ 59 h 59"/>
                  <a:gd name="T2" fmla="*/ 27 w 27"/>
                  <a:gd name="T3" fmla="*/ 58 h 59"/>
                  <a:gd name="T4" fmla="*/ 27 w 27"/>
                  <a:gd name="T5" fmla="*/ 0 h 59"/>
                  <a:gd name="T6" fmla="*/ 0 w 27"/>
                  <a:gd name="T7" fmla="*/ 1 h 59"/>
                  <a:gd name="T8" fmla="*/ 0 w 27"/>
                  <a:gd name="T9" fmla="*/ 7 h 59"/>
                  <a:gd name="T10" fmla="*/ 20 w 27"/>
                  <a:gd name="T11" fmla="*/ 7 h 59"/>
                  <a:gd name="T12" fmla="*/ 20 w 27"/>
                  <a:gd name="T13" fmla="*/ 52 h 59"/>
                  <a:gd name="T14" fmla="*/ 0 w 27"/>
                  <a:gd name="T15" fmla="*/ 52 h 59"/>
                  <a:gd name="T16" fmla="*/ 0 w 27"/>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59">
                    <a:moveTo>
                      <a:pt x="0" y="59"/>
                    </a:moveTo>
                    <a:lnTo>
                      <a:pt x="27" y="58"/>
                    </a:lnTo>
                    <a:lnTo>
                      <a:pt x="27" y="0"/>
                    </a:lnTo>
                    <a:lnTo>
                      <a:pt x="0" y="1"/>
                    </a:lnTo>
                    <a:lnTo>
                      <a:pt x="0" y="7"/>
                    </a:lnTo>
                    <a:lnTo>
                      <a:pt x="20" y="7"/>
                    </a:lnTo>
                    <a:lnTo>
                      <a:pt x="20" y="52"/>
                    </a:lnTo>
                    <a:lnTo>
                      <a:pt x="0" y="52"/>
                    </a:lnTo>
                    <a:lnTo>
                      <a:pt x="0" y="5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8" name="Freeform 1355">
                <a:extLst>
                  <a:ext uri="{FF2B5EF4-FFF2-40B4-BE49-F238E27FC236}">
                    <a16:creationId xmlns:a16="http://schemas.microsoft.com/office/drawing/2014/main" id="{EFFA9A5B-E17B-4B7D-91EA-884468B9C796}"/>
                  </a:ext>
                </a:extLst>
              </p:cNvPr>
              <p:cNvSpPr>
                <a:spLocks/>
              </p:cNvSpPr>
              <p:nvPr/>
            </p:nvSpPr>
            <p:spPr bwMode="auto">
              <a:xfrm>
                <a:off x="1069" y="4797"/>
                <a:ext cx="13" cy="4"/>
              </a:xfrm>
              <a:custGeom>
                <a:avLst/>
                <a:gdLst>
                  <a:gd name="T0" fmla="*/ 0 w 23"/>
                  <a:gd name="T1" fmla="*/ 7 h 7"/>
                  <a:gd name="T2" fmla="*/ 23 w 23"/>
                  <a:gd name="T3" fmla="*/ 7 h 7"/>
                  <a:gd name="T4" fmla="*/ 23 w 23"/>
                  <a:gd name="T5" fmla="*/ 0 h 7"/>
                  <a:gd name="T6" fmla="*/ 0 w 23"/>
                  <a:gd name="T7" fmla="*/ 1 h 7"/>
                </a:gdLst>
                <a:ahLst/>
                <a:cxnLst>
                  <a:cxn ang="0">
                    <a:pos x="T0" y="T1"/>
                  </a:cxn>
                  <a:cxn ang="0">
                    <a:pos x="T2" y="T3"/>
                  </a:cxn>
                  <a:cxn ang="0">
                    <a:pos x="T4" y="T5"/>
                  </a:cxn>
                  <a:cxn ang="0">
                    <a:pos x="T6" y="T7"/>
                  </a:cxn>
                </a:cxnLst>
                <a:rect l="0" t="0" r="r" b="b"/>
                <a:pathLst>
                  <a:path w="23" h="7">
                    <a:moveTo>
                      <a:pt x="0" y="7"/>
                    </a:moveTo>
                    <a:lnTo>
                      <a:pt x="23" y="7"/>
                    </a:lnTo>
                    <a:lnTo>
                      <a:pt x="23"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59" name="Freeform 1356">
                <a:extLst>
                  <a:ext uri="{FF2B5EF4-FFF2-40B4-BE49-F238E27FC236}">
                    <a16:creationId xmlns:a16="http://schemas.microsoft.com/office/drawing/2014/main" id="{076599E5-31C6-4119-B533-291816314DD3}"/>
                  </a:ext>
                </a:extLst>
              </p:cNvPr>
              <p:cNvSpPr>
                <a:spLocks/>
              </p:cNvSpPr>
              <p:nvPr/>
            </p:nvSpPr>
            <p:spPr bwMode="auto">
              <a:xfrm>
                <a:off x="1053" y="4797"/>
                <a:ext cx="13" cy="4"/>
              </a:xfrm>
              <a:custGeom>
                <a:avLst/>
                <a:gdLst>
                  <a:gd name="T0" fmla="*/ 1 w 23"/>
                  <a:gd name="T1" fmla="*/ 7 h 7"/>
                  <a:gd name="T2" fmla="*/ 23 w 23"/>
                  <a:gd name="T3" fmla="*/ 6 h 7"/>
                  <a:gd name="T4" fmla="*/ 22 w 23"/>
                  <a:gd name="T5" fmla="*/ 0 h 7"/>
                  <a:gd name="T6" fmla="*/ 0 w 23"/>
                  <a:gd name="T7" fmla="*/ 0 h 7"/>
                </a:gdLst>
                <a:ahLst/>
                <a:cxnLst>
                  <a:cxn ang="0">
                    <a:pos x="T0" y="T1"/>
                  </a:cxn>
                  <a:cxn ang="0">
                    <a:pos x="T2" y="T3"/>
                  </a:cxn>
                  <a:cxn ang="0">
                    <a:pos x="T4" y="T5"/>
                  </a:cxn>
                  <a:cxn ang="0">
                    <a:pos x="T6" y="T7"/>
                  </a:cxn>
                </a:cxnLst>
                <a:rect l="0" t="0" r="r" b="b"/>
                <a:pathLst>
                  <a:path w="23" h="7">
                    <a:moveTo>
                      <a:pt x="1" y="7"/>
                    </a:moveTo>
                    <a:lnTo>
                      <a:pt x="23"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0" name="Freeform 1357">
                <a:extLst>
                  <a:ext uri="{FF2B5EF4-FFF2-40B4-BE49-F238E27FC236}">
                    <a16:creationId xmlns:a16="http://schemas.microsoft.com/office/drawing/2014/main" id="{6B6EAEBE-B705-4C99-8196-9A0DA03258DE}"/>
                  </a:ext>
                </a:extLst>
              </p:cNvPr>
              <p:cNvSpPr>
                <a:spLocks/>
              </p:cNvSpPr>
              <p:nvPr/>
            </p:nvSpPr>
            <p:spPr bwMode="auto">
              <a:xfrm>
                <a:off x="1037" y="4798"/>
                <a:ext cx="13" cy="4"/>
              </a:xfrm>
              <a:custGeom>
                <a:avLst/>
                <a:gdLst>
                  <a:gd name="T0" fmla="*/ 0 w 23"/>
                  <a:gd name="T1" fmla="*/ 7 h 7"/>
                  <a:gd name="T2" fmla="*/ 23 w 23"/>
                  <a:gd name="T3" fmla="*/ 6 h 7"/>
                  <a:gd name="T4" fmla="*/ 22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1" name="Freeform 1358">
                <a:extLst>
                  <a:ext uri="{FF2B5EF4-FFF2-40B4-BE49-F238E27FC236}">
                    <a16:creationId xmlns:a16="http://schemas.microsoft.com/office/drawing/2014/main" id="{4E9F9425-75ED-47FC-A503-4A31D4E5498F}"/>
                  </a:ext>
                </a:extLst>
              </p:cNvPr>
              <p:cNvSpPr>
                <a:spLocks/>
              </p:cNvSpPr>
              <p:nvPr/>
            </p:nvSpPr>
            <p:spPr bwMode="auto">
              <a:xfrm>
                <a:off x="1037" y="4746"/>
                <a:ext cx="13" cy="3"/>
              </a:xfrm>
              <a:custGeom>
                <a:avLst/>
                <a:gdLst>
                  <a:gd name="T0" fmla="*/ 23 w 23"/>
                  <a:gd name="T1" fmla="*/ 0 h 6"/>
                  <a:gd name="T2" fmla="*/ 0 w 23"/>
                  <a:gd name="T3" fmla="*/ 0 h 6"/>
                  <a:gd name="T4" fmla="*/ 1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1"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2" name="Freeform 1359">
                <a:extLst>
                  <a:ext uri="{FF2B5EF4-FFF2-40B4-BE49-F238E27FC236}">
                    <a16:creationId xmlns:a16="http://schemas.microsoft.com/office/drawing/2014/main" id="{A4708E17-C136-4F71-A54A-3CB03B673C98}"/>
                  </a:ext>
                </a:extLst>
              </p:cNvPr>
              <p:cNvSpPr>
                <a:spLocks/>
              </p:cNvSpPr>
              <p:nvPr/>
            </p:nvSpPr>
            <p:spPr bwMode="auto">
              <a:xfrm>
                <a:off x="1053" y="4746"/>
                <a:ext cx="13" cy="3"/>
              </a:xfrm>
              <a:custGeom>
                <a:avLst/>
                <a:gdLst>
                  <a:gd name="T0" fmla="*/ 22 w 22"/>
                  <a:gd name="T1" fmla="*/ 0 h 6"/>
                  <a:gd name="T2" fmla="*/ 0 w 22"/>
                  <a:gd name="T3" fmla="*/ 0 h 6"/>
                  <a:gd name="T4" fmla="*/ 0 w 22"/>
                  <a:gd name="T5" fmla="*/ 6 h 6"/>
                  <a:gd name="T6" fmla="*/ 22 w 22"/>
                  <a:gd name="T7" fmla="*/ 6 h 6"/>
                </a:gdLst>
                <a:ahLst/>
                <a:cxnLst>
                  <a:cxn ang="0">
                    <a:pos x="T0" y="T1"/>
                  </a:cxn>
                  <a:cxn ang="0">
                    <a:pos x="T2" y="T3"/>
                  </a:cxn>
                  <a:cxn ang="0">
                    <a:pos x="T4" y="T5"/>
                  </a:cxn>
                  <a:cxn ang="0">
                    <a:pos x="T6" y="T7"/>
                  </a:cxn>
                </a:cxnLst>
                <a:rect l="0" t="0" r="r" b="b"/>
                <a:pathLst>
                  <a:path w="22" h="6">
                    <a:moveTo>
                      <a:pt x="22" y="0"/>
                    </a:moveTo>
                    <a:lnTo>
                      <a:pt x="0" y="0"/>
                    </a:lnTo>
                    <a:lnTo>
                      <a:pt x="0" y="6"/>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3" name="Freeform 1360">
                <a:extLst>
                  <a:ext uri="{FF2B5EF4-FFF2-40B4-BE49-F238E27FC236}">
                    <a16:creationId xmlns:a16="http://schemas.microsoft.com/office/drawing/2014/main" id="{5685F7EF-11DE-4442-9464-331EC5E5849B}"/>
                  </a:ext>
                </a:extLst>
              </p:cNvPr>
              <p:cNvSpPr>
                <a:spLocks/>
              </p:cNvSpPr>
              <p:nvPr/>
            </p:nvSpPr>
            <p:spPr bwMode="auto">
              <a:xfrm>
                <a:off x="1069" y="4745"/>
                <a:ext cx="13" cy="4"/>
              </a:xfrm>
              <a:custGeom>
                <a:avLst/>
                <a:gdLst>
                  <a:gd name="T0" fmla="*/ 23 w 23"/>
                  <a:gd name="T1" fmla="*/ 0 h 7"/>
                  <a:gd name="T2" fmla="*/ 0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4" name="Freeform 1361">
                <a:extLst>
                  <a:ext uri="{FF2B5EF4-FFF2-40B4-BE49-F238E27FC236}">
                    <a16:creationId xmlns:a16="http://schemas.microsoft.com/office/drawing/2014/main" id="{DE57E6D3-51E9-4D22-8C07-5378A6319D3E}"/>
                  </a:ext>
                </a:extLst>
              </p:cNvPr>
              <p:cNvSpPr>
                <a:spLocks/>
              </p:cNvSpPr>
              <p:nvPr/>
            </p:nvSpPr>
            <p:spPr bwMode="auto">
              <a:xfrm>
                <a:off x="1085" y="4745"/>
                <a:ext cx="15" cy="17"/>
              </a:xfrm>
              <a:custGeom>
                <a:avLst/>
                <a:gdLst>
                  <a:gd name="T0" fmla="*/ 0 w 26"/>
                  <a:gd name="T1" fmla="*/ 29 h 29"/>
                  <a:gd name="T2" fmla="*/ 26 w 26"/>
                  <a:gd name="T3" fmla="*/ 28 h 29"/>
                  <a:gd name="T4" fmla="*/ 26 w 26"/>
                  <a:gd name="T5" fmla="*/ 0 h 29"/>
                  <a:gd name="T6" fmla="*/ 0 w 26"/>
                  <a:gd name="T7" fmla="*/ 0 h 29"/>
                  <a:gd name="T8" fmla="*/ 0 w 26"/>
                  <a:gd name="T9" fmla="*/ 7 h 29"/>
                  <a:gd name="T10" fmla="*/ 19 w 26"/>
                  <a:gd name="T11" fmla="*/ 7 h 29"/>
                  <a:gd name="T12" fmla="*/ 19 w 26"/>
                  <a:gd name="T13" fmla="*/ 22 h 29"/>
                  <a:gd name="T14" fmla="*/ 0 w 26"/>
                  <a:gd name="T15" fmla="*/ 22 h 29"/>
                  <a:gd name="T16" fmla="*/ 0 w 26"/>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9">
                    <a:moveTo>
                      <a:pt x="0" y="29"/>
                    </a:moveTo>
                    <a:lnTo>
                      <a:pt x="26" y="28"/>
                    </a:lnTo>
                    <a:lnTo>
                      <a:pt x="26" y="0"/>
                    </a:lnTo>
                    <a:lnTo>
                      <a:pt x="0" y="0"/>
                    </a:lnTo>
                    <a:lnTo>
                      <a:pt x="0" y="7"/>
                    </a:lnTo>
                    <a:lnTo>
                      <a:pt x="19" y="7"/>
                    </a:lnTo>
                    <a:lnTo>
                      <a:pt x="19" y="22"/>
                    </a:lnTo>
                    <a:lnTo>
                      <a:pt x="0" y="22"/>
                    </a:lnTo>
                    <a:lnTo>
                      <a:pt x="0"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5" name="Freeform 1362">
                <a:extLst>
                  <a:ext uri="{FF2B5EF4-FFF2-40B4-BE49-F238E27FC236}">
                    <a16:creationId xmlns:a16="http://schemas.microsoft.com/office/drawing/2014/main" id="{6A232E74-5B38-4545-B2C5-D4B99421C89A}"/>
                  </a:ext>
                </a:extLst>
              </p:cNvPr>
              <p:cNvSpPr>
                <a:spLocks/>
              </p:cNvSpPr>
              <p:nvPr/>
            </p:nvSpPr>
            <p:spPr bwMode="auto">
              <a:xfrm>
                <a:off x="1069" y="4758"/>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6" name="Freeform 1363">
                <a:extLst>
                  <a:ext uri="{FF2B5EF4-FFF2-40B4-BE49-F238E27FC236}">
                    <a16:creationId xmlns:a16="http://schemas.microsoft.com/office/drawing/2014/main" id="{4C13AF8E-1DF3-4382-B32D-1E3F25721473}"/>
                  </a:ext>
                </a:extLst>
              </p:cNvPr>
              <p:cNvSpPr>
                <a:spLocks/>
              </p:cNvSpPr>
              <p:nvPr/>
            </p:nvSpPr>
            <p:spPr bwMode="auto">
              <a:xfrm>
                <a:off x="1053" y="4758"/>
                <a:ext cx="13" cy="4"/>
              </a:xfrm>
              <a:custGeom>
                <a:avLst/>
                <a:gdLst>
                  <a:gd name="T0" fmla="*/ 0 w 22"/>
                  <a:gd name="T1" fmla="*/ 6 h 6"/>
                  <a:gd name="T2" fmla="*/ 22 w 22"/>
                  <a:gd name="T3" fmla="*/ 6 h 6"/>
                  <a:gd name="T4" fmla="*/ 22 w 22"/>
                  <a:gd name="T5" fmla="*/ 0 h 6"/>
                  <a:gd name="T6" fmla="*/ 0 w 22"/>
                  <a:gd name="T7" fmla="*/ 0 h 6"/>
                </a:gdLst>
                <a:ahLst/>
                <a:cxnLst>
                  <a:cxn ang="0">
                    <a:pos x="T0" y="T1"/>
                  </a:cxn>
                  <a:cxn ang="0">
                    <a:pos x="T2" y="T3"/>
                  </a:cxn>
                  <a:cxn ang="0">
                    <a:pos x="T4" y="T5"/>
                  </a:cxn>
                  <a:cxn ang="0">
                    <a:pos x="T6" y="T7"/>
                  </a:cxn>
                </a:cxnLst>
                <a:rect l="0" t="0" r="r" b="b"/>
                <a:pathLst>
                  <a:path w="22" h="6">
                    <a:moveTo>
                      <a:pt x="0" y="6"/>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7" name="Freeform 1364">
                <a:extLst>
                  <a:ext uri="{FF2B5EF4-FFF2-40B4-BE49-F238E27FC236}">
                    <a16:creationId xmlns:a16="http://schemas.microsoft.com/office/drawing/2014/main" id="{D0891F92-3B41-44C0-A707-E9B5B6D3A377}"/>
                  </a:ext>
                </a:extLst>
              </p:cNvPr>
              <p:cNvSpPr>
                <a:spLocks/>
              </p:cNvSpPr>
              <p:nvPr/>
            </p:nvSpPr>
            <p:spPr bwMode="auto">
              <a:xfrm>
                <a:off x="1037" y="4758"/>
                <a:ext cx="13" cy="4"/>
              </a:xfrm>
              <a:custGeom>
                <a:avLst/>
                <a:gdLst>
                  <a:gd name="T0" fmla="*/ 0 w 24"/>
                  <a:gd name="T1" fmla="*/ 7 h 7"/>
                  <a:gd name="T2" fmla="*/ 24 w 24"/>
                  <a:gd name="T3" fmla="*/ 6 h 7"/>
                  <a:gd name="T4" fmla="*/ 24 w 24"/>
                  <a:gd name="T5" fmla="*/ 0 h 7"/>
                  <a:gd name="T6" fmla="*/ 0 w 24"/>
                  <a:gd name="T7" fmla="*/ 0 h 7"/>
                </a:gdLst>
                <a:ahLst/>
                <a:cxnLst>
                  <a:cxn ang="0">
                    <a:pos x="T0" y="T1"/>
                  </a:cxn>
                  <a:cxn ang="0">
                    <a:pos x="T2" y="T3"/>
                  </a:cxn>
                  <a:cxn ang="0">
                    <a:pos x="T4" y="T5"/>
                  </a:cxn>
                  <a:cxn ang="0">
                    <a:pos x="T6" y="T7"/>
                  </a:cxn>
                </a:cxnLst>
                <a:rect l="0" t="0" r="r" b="b"/>
                <a:pathLst>
                  <a:path w="24" h="7">
                    <a:moveTo>
                      <a:pt x="0" y="7"/>
                    </a:moveTo>
                    <a:lnTo>
                      <a:pt x="24" y="6"/>
                    </a:lnTo>
                    <a:lnTo>
                      <a:pt x="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8" name="Freeform 1365">
                <a:extLst>
                  <a:ext uri="{FF2B5EF4-FFF2-40B4-BE49-F238E27FC236}">
                    <a16:creationId xmlns:a16="http://schemas.microsoft.com/office/drawing/2014/main" id="{5615D271-A248-4A68-9690-9CE90ECA0333}"/>
                  </a:ext>
                </a:extLst>
              </p:cNvPr>
              <p:cNvSpPr>
                <a:spLocks/>
              </p:cNvSpPr>
              <p:nvPr/>
            </p:nvSpPr>
            <p:spPr bwMode="auto">
              <a:xfrm>
                <a:off x="1037" y="4706"/>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69" name="Freeform 1366">
                <a:extLst>
                  <a:ext uri="{FF2B5EF4-FFF2-40B4-BE49-F238E27FC236}">
                    <a16:creationId xmlns:a16="http://schemas.microsoft.com/office/drawing/2014/main" id="{D65E588F-6BB0-4B60-85F7-79F126F91F38}"/>
                  </a:ext>
                </a:extLst>
              </p:cNvPr>
              <p:cNvSpPr>
                <a:spLocks/>
              </p:cNvSpPr>
              <p:nvPr/>
            </p:nvSpPr>
            <p:spPr bwMode="auto">
              <a:xfrm>
                <a:off x="1053" y="4706"/>
                <a:ext cx="13"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0" name="Freeform 1367">
                <a:extLst>
                  <a:ext uri="{FF2B5EF4-FFF2-40B4-BE49-F238E27FC236}">
                    <a16:creationId xmlns:a16="http://schemas.microsoft.com/office/drawing/2014/main" id="{E2510EA9-CC70-4907-BAE5-73007A43E219}"/>
                  </a:ext>
                </a:extLst>
              </p:cNvPr>
              <p:cNvSpPr>
                <a:spLocks/>
              </p:cNvSpPr>
              <p:nvPr/>
            </p:nvSpPr>
            <p:spPr bwMode="auto">
              <a:xfrm>
                <a:off x="1069" y="4706"/>
                <a:ext cx="13" cy="4"/>
              </a:xfrm>
              <a:custGeom>
                <a:avLst/>
                <a:gdLst>
                  <a:gd name="T0" fmla="*/ 23 w 23"/>
                  <a:gd name="T1" fmla="*/ 0 h 7"/>
                  <a:gd name="T2" fmla="*/ 0 w 23"/>
                  <a:gd name="T3" fmla="*/ 0 h 7"/>
                  <a:gd name="T4" fmla="*/ 0 w 23"/>
                  <a:gd name="T5" fmla="*/ 7 h 7"/>
                  <a:gd name="T6" fmla="*/ 23 w 23"/>
                  <a:gd name="T7" fmla="*/ 6 h 7"/>
                </a:gdLst>
                <a:ahLst/>
                <a:cxnLst>
                  <a:cxn ang="0">
                    <a:pos x="T0" y="T1"/>
                  </a:cxn>
                  <a:cxn ang="0">
                    <a:pos x="T2" y="T3"/>
                  </a:cxn>
                  <a:cxn ang="0">
                    <a:pos x="T4" y="T5"/>
                  </a:cxn>
                  <a:cxn ang="0">
                    <a:pos x="T6" y="T7"/>
                  </a:cxn>
                </a:cxnLst>
                <a:rect l="0" t="0" r="r" b="b"/>
                <a:pathLst>
                  <a:path w="23" h="7">
                    <a:moveTo>
                      <a:pt x="23" y="0"/>
                    </a:moveTo>
                    <a:lnTo>
                      <a:pt x="0" y="0"/>
                    </a:lnTo>
                    <a:lnTo>
                      <a:pt x="0" y="7"/>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1" name="Freeform 1368">
                <a:extLst>
                  <a:ext uri="{FF2B5EF4-FFF2-40B4-BE49-F238E27FC236}">
                    <a16:creationId xmlns:a16="http://schemas.microsoft.com/office/drawing/2014/main" id="{E6F32788-DBDE-4B0A-8E15-C76E59C83750}"/>
                  </a:ext>
                </a:extLst>
              </p:cNvPr>
              <p:cNvSpPr>
                <a:spLocks/>
              </p:cNvSpPr>
              <p:nvPr/>
            </p:nvSpPr>
            <p:spPr bwMode="auto">
              <a:xfrm>
                <a:off x="1085" y="4705"/>
                <a:ext cx="15" cy="35"/>
              </a:xfrm>
              <a:custGeom>
                <a:avLst/>
                <a:gdLst>
                  <a:gd name="T0" fmla="*/ 0 w 26"/>
                  <a:gd name="T1" fmla="*/ 61 h 61"/>
                  <a:gd name="T2" fmla="*/ 25 w 26"/>
                  <a:gd name="T3" fmla="*/ 61 h 61"/>
                  <a:gd name="T4" fmla="*/ 26 w 26"/>
                  <a:gd name="T5" fmla="*/ 0 h 61"/>
                  <a:gd name="T6" fmla="*/ 0 w 26"/>
                  <a:gd name="T7" fmla="*/ 1 h 61"/>
                  <a:gd name="T8" fmla="*/ 0 w 26"/>
                  <a:gd name="T9" fmla="*/ 7 h 61"/>
                  <a:gd name="T10" fmla="*/ 19 w 26"/>
                  <a:gd name="T11" fmla="*/ 7 h 61"/>
                  <a:gd name="T12" fmla="*/ 19 w 26"/>
                  <a:gd name="T13" fmla="*/ 55 h 61"/>
                  <a:gd name="T14" fmla="*/ 0 w 26"/>
                  <a:gd name="T15" fmla="*/ 55 h 61"/>
                  <a:gd name="T16" fmla="*/ 0 w 26"/>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61">
                    <a:moveTo>
                      <a:pt x="0" y="61"/>
                    </a:moveTo>
                    <a:lnTo>
                      <a:pt x="25" y="61"/>
                    </a:lnTo>
                    <a:lnTo>
                      <a:pt x="26" y="0"/>
                    </a:lnTo>
                    <a:lnTo>
                      <a:pt x="0" y="1"/>
                    </a:lnTo>
                    <a:lnTo>
                      <a:pt x="0" y="7"/>
                    </a:lnTo>
                    <a:lnTo>
                      <a:pt x="19" y="7"/>
                    </a:lnTo>
                    <a:lnTo>
                      <a:pt x="19" y="55"/>
                    </a:lnTo>
                    <a:lnTo>
                      <a:pt x="0" y="55"/>
                    </a:lnTo>
                    <a:lnTo>
                      <a:pt x="0" y="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2" name="Freeform 1369">
                <a:extLst>
                  <a:ext uri="{FF2B5EF4-FFF2-40B4-BE49-F238E27FC236}">
                    <a16:creationId xmlns:a16="http://schemas.microsoft.com/office/drawing/2014/main" id="{C6187705-B17C-4E51-BCF8-01C3EFC4A59A}"/>
                  </a:ext>
                </a:extLst>
              </p:cNvPr>
              <p:cNvSpPr>
                <a:spLocks/>
              </p:cNvSpPr>
              <p:nvPr/>
            </p:nvSpPr>
            <p:spPr bwMode="auto">
              <a:xfrm>
                <a:off x="1069" y="4736"/>
                <a:ext cx="13" cy="4"/>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3" name="Freeform 1370">
                <a:extLst>
                  <a:ext uri="{FF2B5EF4-FFF2-40B4-BE49-F238E27FC236}">
                    <a16:creationId xmlns:a16="http://schemas.microsoft.com/office/drawing/2014/main" id="{8256641D-B376-4AF5-ADE1-2079D5082ED8}"/>
                  </a:ext>
                </a:extLst>
              </p:cNvPr>
              <p:cNvSpPr>
                <a:spLocks/>
              </p:cNvSpPr>
              <p:nvPr/>
            </p:nvSpPr>
            <p:spPr bwMode="auto">
              <a:xfrm>
                <a:off x="1053" y="4736"/>
                <a:ext cx="13" cy="4"/>
              </a:xfrm>
              <a:custGeom>
                <a:avLst/>
                <a:gdLst>
                  <a:gd name="T0" fmla="*/ 0 w 22"/>
                  <a:gd name="T1" fmla="*/ 7 h 7"/>
                  <a:gd name="T2" fmla="*/ 22 w 22"/>
                  <a:gd name="T3" fmla="*/ 6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4" name="Freeform 1371">
                <a:extLst>
                  <a:ext uri="{FF2B5EF4-FFF2-40B4-BE49-F238E27FC236}">
                    <a16:creationId xmlns:a16="http://schemas.microsoft.com/office/drawing/2014/main" id="{087859B5-32D6-41FF-AA76-D8E907946EA3}"/>
                  </a:ext>
                </a:extLst>
              </p:cNvPr>
              <p:cNvSpPr>
                <a:spLocks/>
              </p:cNvSpPr>
              <p:nvPr/>
            </p:nvSpPr>
            <p:spPr bwMode="auto">
              <a:xfrm>
                <a:off x="1037" y="4736"/>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5" name="Freeform 1372">
                <a:extLst>
                  <a:ext uri="{FF2B5EF4-FFF2-40B4-BE49-F238E27FC236}">
                    <a16:creationId xmlns:a16="http://schemas.microsoft.com/office/drawing/2014/main" id="{E9C17A8F-20BD-4331-87CD-F885B44C77A3}"/>
                  </a:ext>
                </a:extLst>
              </p:cNvPr>
              <p:cNvSpPr>
                <a:spLocks/>
              </p:cNvSpPr>
              <p:nvPr/>
            </p:nvSpPr>
            <p:spPr bwMode="auto">
              <a:xfrm>
                <a:off x="1037" y="4682"/>
                <a:ext cx="13" cy="4"/>
              </a:xfrm>
              <a:custGeom>
                <a:avLst/>
                <a:gdLst>
                  <a:gd name="T0" fmla="*/ 23 w 23"/>
                  <a:gd name="T1" fmla="*/ 0 h 7"/>
                  <a:gd name="T2" fmla="*/ 1 w 23"/>
                  <a:gd name="T3" fmla="*/ 0 h 7"/>
                  <a:gd name="T4" fmla="*/ 0 w 23"/>
                  <a:gd name="T5" fmla="*/ 0 h 7"/>
                  <a:gd name="T6" fmla="*/ 0 w 23"/>
                  <a:gd name="T7" fmla="*/ 7 h 7"/>
                  <a:gd name="T8" fmla="*/ 1 w 23"/>
                  <a:gd name="T9" fmla="*/ 7 h 7"/>
                  <a:gd name="T10" fmla="*/ 1 w 23"/>
                  <a:gd name="T11" fmla="*/ 7 h 7"/>
                  <a:gd name="T12" fmla="*/ 23 w 23"/>
                  <a:gd name="T13" fmla="*/ 6 h 7"/>
                  <a:gd name="T14" fmla="*/ 23 w 2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
                    <a:moveTo>
                      <a:pt x="23" y="0"/>
                    </a:moveTo>
                    <a:lnTo>
                      <a:pt x="1" y="0"/>
                    </a:lnTo>
                    <a:lnTo>
                      <a:pt x="0" y="0"/>
                    </a:lnTo>
                    <a:lnTo>
                      <a:pt x="0" y="7"/>
                    </a:lnTo>
                    <a:lnTo>
                      <a:pt x="1" y="7"/>
                    </a:lnTo>
                    <a:lnTo>
                      <a:pt x="1" y="7"/>
                    </a:lnTo>
                    <a:lnTo>
                      <a:pt x="23" y="6"/>
                    </a:lnTo>
                    <a:lnTo>
                      <a:pt x="2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6" name="Freeform 1373">
                <a:extLst>
                  <a:ext uri="{FF2B5EF4-FFF2-40B4-BE49-F238E27FC236}">
                    <a16:creationId xmlns:a16="http://schemas.microsoft.com/office/drawing/2014/main" id="{78E2A906-FBD1-453A-9C92-D3F4AC046320}"/>
                  </a:ext>
                </a:extLst>
              </p:cNvPr>
              <p:cNvSpPr>
                <a:spLocks/>
              </p:cNvSpPr>
              <p:nvPr/>
            </p:nvSpPr>
            <p:spPr bwMode="auto">
              <a:xfrm>
                <a:off x="1053" y="4682"/>
                <a:ext cx="13" cy="4"/>
              </a:xfrm>
              <a:custGeom>
                <a:avLst/>
                <a:gdLst>
                  <a:gd name="T0" fmla="*/ 22 w 22"/>
                  <a:gd name="T1" fmla="*/ 0 h 7"/>
                  <a:gd name="T2" fmla="*/ 0 w 22"/>
                  <a:gd name="T3" fmla="*/ 1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7" name="Freeform 1374">
                <a:extLst>
                  <a:ext uri="{FF2B5EF4-FFF2-40B4-BE49-F238E27FC236}">
                    <a16:creationId xmlns:a16="http://schemas.microsoft.com/office/drawing/2014/main" id="{716E6030-19C9-47C9-A94A-8E3AB005EAEA}"/>
                  </a:ext>
                </a:extLst>
              </p:cNvPr>
              <p:cNvSpPr>
                <a:spLocks/>
              </p:cNvSpPr>
              <p:nvPr/>
            </p:nvSpPr>
            <p:spPr bwMode="auto">
              <a:xfrm>
                <a:off x="1069" y="4682"/>
                <a:ext cx="12" cy="4"/>
              </a:xfrm>
              <a:custGeom>
                <a:avLst/>
                <a:gdLst>
                  <a:gd name="T0" fmla="*/ 22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2"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8" name="Freeform 1375">
                <a:extLst>
                  <a:ext uri="{FF2B5EF4-FFF2-40B4-BE49-F238E27FC236}">
                    <a16:creationId xmlns:a16="http://schemas.microsoft.com/office/drawing/2014/main" id="{DE08D34B-CD54-4206-83D1-E2E0F7B32D4C}"/>
                  </a:ext>
                </a:extLst>
              </p:cNvPr>
              <p:cNvSpPr>
                <a:spLocks/>
              </p:cNvSpPr>
              <p:nvPr/>
            </p:nvSpPr>
            <p:spPr bwMode="auto">
              <a:xfrm>
                <a:off x="1085" y="4681"/>
                <a:ext cx="15" cy="19"/>
              </a:xfrm>
              <a:custGeom>
                <a:avLst/>
                <a:gdLst>
                  <a:gd name="T0" fmla="*/ 0 w 26"/>
                  <a:gd name="T1" fmla="*/ 33 h 33"/>
                  <a:gd name="T2" fmla="*/ 25 w 26"/>
                  <a:gd name="T3" fmla="*/ 32 h 33"/>
                  <a:gd name="T4" fmla="*/ 26 w 26"/>
                  <a:gd name="T5" fmla="*/ 0 h 33"/>
                  <a:gd name="T6" fmla="*/ 0 w 26"/>
                  <a:gd name="T7" fmla="*/ 1 h 33"/>
                  <a:gd name="T8" fmla="*/ 0 w 26"/>
                  <a:gd name="T9" fmla="*/ 7 h 33"/>
                  <a:gd name="T10" fmla="*/ 19 w 26"/>
                  <a:gd name="T11" fmla="*/ 7 h 33"/>
                  <a:gd name="T12" fmla="*/ 19 w 26"/>
                  <a:gd name="T13" fmla="*/ 26 h 33"/>
                  <a:gd name="T14" fmla="*/ 0 w 26"/>
                  <a:gd name="T15" fmla="*/ 26 h 33"/>
                  <a:gd name="T16" fmla="*/ 0 w 26"/>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3">
                    <a:moveTo>
                      <a:pt x="0" y="33"/>
                    </a:moveTo>
                    <a:lnTo>
                      <a:pt x="25" y="32"/>
                    </a:lnTo>
                    <a:lnTo>
                      <a:pt x="26" y="0"/>
                    </a:lnTo>
                    <a:lnTo>
                      <a:pt x="0" y="1"/>
                    </a:lnTo>
                    <a:lnTo>
                      <a:pt x="0" y="7"/>
                    </a:lnTo>
                    <a:lnTo>
                      <a:pt x="19" y="7"/>
                    </a:lnTo>
                    <a:lnTo>
                      <a:pt x="19" y="26"/>
                    </a:lnTo>
                    <a:lnTo>
                      <a:pt x="0" y="26"/>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79" name="Freeform 1376">
                <a:extLst>
                  <a:ext uri="{FF2B5EF4-FFF2-40B4-BE49-F238E27FC236}">
                    <a16:creationId xmlns:a16="http://schemas.microsoft.com/office/drawing/2014/main" id="{5667FD89-6008-45E3-84A8-8DF9D215D4B3}"/>
                  </a:ext>
                </a:extLst>
              </p:cNvPr>
              <p:cNvSpPr>
                <a:spLocks/>
              </p:cNvSpPr>
              <p:nvPr/>
            </p:nvSpPr>
            <p:spPr bwMode="auto">
              <a:xfrm>
                <a:off x="1068" y="4696"/>
                <a:ext cx="14" cy="4"/>
              </a:xfrm>
              <a:custGeom>
                <a:avLst/>
                <a:gdLst>
                  <a:gd name="T0" fmla="*/ 0 w 24"/>
                  <a:gd name="T1" fmla="*/ 7 h 7"/>
                  <a:gd name="T2" fmla="*/ 24 w 24"/>
                  <a:gd name="T3" fmla="*/ 7 h 7"/>
                  <a:gd name="T4" fmla="*/ 23 w 24"/>
                  <a:gd name="T5" fmla="*/ 0 h 7"/>
                  <a:gd name="T6" fmla="*/ 0 w 24"/>
                  <a:gd name="T7" fmla="*/ 0 h 7"/>
                </a:gdLst>
                <a:ahLst/>
                <a:cxnLst>
                  <a:cxn ang="0">
                    <a:pos x="T0" y="T1"/>
                  </a:cxn>
                  <a:cxn ang="0">
                    <a:pos x="T2" y="T3"/>
                  </a:cxn>
                  <a:cxn ang="0">
                    <a:pos x="T4" y="T5"/>
                  </a:cxn>
                  <a:cxn ang="0">
                    <a:pos x="T6" y="T7"/>
                  </a:cxn>
                </a:cxnLst>
                <a:rect l="0" t="0" r="r" b="b"/>
                <a:pathLst>
                  <a:path w="24" h="7">
                    <a:moveTo>
                      <a:pt x="0" y="7"/>
                    </a:moveTo>
                    <a:lnTo>
                      <a:pt x="24"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0" name="Freeform 1377">
                <a:extLst>
                  <a:ext uri="{FF2B5EF4-FFF2-40B4-BE49-F238E27FC236}">
                    <a16:creationId xmlns:a16="http://schemas.microsoft.com/office/drawing/2014/main" id="{A6ACF770-5D50-4769-84EA-18B94B383692}"/>
                  </a:ext>
                </a:extLst>
              </p:cNvPr>
              <p:cNvSpPr>
                <a:spLocks/>
              </p:cNvSpPr>
              <p:nvPr/>
            </p:nvSpPr>
            <p:spPr bwMode="auto">
              <a:xfrm>
                <a:off x="1053" y="4696"/>
                <a:ext cx="13" cy="4"/>
              </a:xfrm>
              <a:custGeom>
                <a:avLst/>
                <a:gdLst>
                  <a:gd name="T0" fmla="*/ 0 w 23"/>
                  <a:gd name="T1" fmla="*/ 7 h 7"/>
                  <a:gd name="T2" fmla="*/ 23 w 23"/>
                  <a:gd name="T3" fmla="*/ 7 h 7"/>
                  <a:gd name="T4" fmla="*/ 22 w 23"/>
                  <a:gd name="T5" fmla="*/ 0 h 7"/>
                  <a:gd name="T6" fmla="*/ 0 w 23"/>
                  <a:gd name="T7" fmla="*/ 1 h 7"/>
                </a:gdLst>
                <a:ahLst/>
                <a:cxnLst>
                  <a:cxn ang="0">
                    <a:pos x="T0" y="T1"/>
                  </a:cxn>
                  <a:cxn ang="0">
                    <a:pos x="T2" y="T3"/>
                  </a:cxn>
                  <a:cxn ang="0">
                    <a:pos x="T4" y="T5"/>
                  </a:cxn>
                  <a:cxn ang="0">
                    <a:pos x="T6" y="T7"/>
                  </a:cxn>
                </a:cxnLst>
                <a:rect l="0" t="0" r="r" b="b"/>
                <a:pathLst>
                  <a:path w="23" h="7">
                    <a:moveTo>
                      <a:pt x="0" y="7"/>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1" name="Freeform 1378">
                <a:extLst>
                  <a:ext uri="{FF2B5EF4-FFF2-40B4-BE49-F238E27FC236}">
                    <a16:creationId xmlns:a16="http://schemas.microsoft.com/office/drawing/2014/main" id="{0337AC50-D63B-4EA2-9E00-8E6348B731CC}"/>
                  </a:ext>
                </a:extLst>
              </p:cNvPr>
              <p:cNvSpPr>
                <a:spLocks/>
              </p:cNvSpPr>
              <p:nvPr/>
            </p:nvSpPr>
            <p:spPr bwMode="auto">
              <a:xfrm>
                <a:off x="1037" y="4696"/>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2" name="Freeform 1379">
                <a:extLst>
                  <a:ext uri="{FF2B5EF4-FFF2-40B4-BE49-F238E27FC236}">
                    <a16:creationId xmlns:a16="http://schemas.microsoft.com/office/drawing/2014/main" id="{7E47334D-D7E7-4435-854F-2C4E8F6F8A4F}"/>
                  </a:ext>
                </a:extLst>
              </p:cNvPr>
              <p:cNvSpPr>
                <a:spLocks/>
              </p:cNvSpPr>
              <p:nvPr/>
            </p:nvSpPr>
            <p:spPr bwMode="auto">
              <a:xfrm>
                <a:off x="1037" y="4643"/>
                <a:ext cx="13" cy="4"/>
              </a:xfrm>
              <a:custGeom>
                <a:avLst/>
                <a:gdLst>
                  <a:gd name="T0" fmla="*/ 23 w 23"/>
                  <a:gd name="T1" fmla="*/ 0 h 7"/>
                  <a:gd name="T2" fmla="*/ 0 w 23"/>
                  <a:gd name="T3" fmla="*/ 1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1"/>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3" name="Freeform 1380">
                <a:extLst>
                  <a:ext uri="{FF2B5EF4-FFF2-40B4-BE49-F238E27FC236}">
                    <a16:creationId xmlns:a16="http://schemas.microsoft.com/office/drawing/2014/main" id="{555B93EA-E04D-461B-B12C-B3705A95C3CA}"/>
                  </a:ext>
                </a:extLst>
              </p:cNvPr>
              <p:cNvSpPr>
                <a:spLocks/>
              </p:cNvSpPr>
              <p:nvPr/>
            </p:nvSpPr>
            <p:spPr bwMode="auto">
              <a:xfrm>
                <a:off x="1053" y="4643"/>
                <a:ext cx="13"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4" name="Freeform 1381">
                <a:extLst>
                  <a:ext uri="{FF2B5EF4-FFF2-40B4-BE49-F238E27FC236}">
                    <a16:creationId xmlns:a16="http://schemas.microsoft.com/office/drawing/2014/main" id="{6C4C307B-EB38-4C40-A2A2-509DE967A7D9}"/>
                  </a:ext>
                </a:extLst>
              </p:cNvPr>
              <p:cNvSpPr>
                <a:spLocks/>
              </p:cNvSpPr>
              <p:nvPr/>
            </p:nvSpPr>
            <p:spPr bwMode="auto">
              <a:xfrm>
                <a:off x="1068" y="4643"/>
                <a:ext cx="13" cy="3"/>
              </a:xfrm>
              <a:custGeom>
                <a:avLst/>
                <a:gdLst>
                  <a:gd name="T0" fmla="*/ 23 w 23"/>
                  <a:gd name="T1" fmla="*/ 0 h 6"/>
                  <a:gd name="T2" fmla="*/ 0 w 23"/>
                  <a:gd name="T3" fmla="*/ 0 h 6"/>
                  <a:gd name="T4" fmla="*/ 0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0"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5" name="Freeform 1382">
                <a:extLst>
                  <a:ext uri="{FF2B5EF4-FFF2-40B4-BE49-F238E27FC236}">
                    <a16:creationId xmlns:a16="http://schemas.microsoft.com/office/drawing/2014/main" id="{ED9C5533-A6DD-4339-94D2-0AC0D4F257EC}"/>
                  </a:ext>
                </a:extLst>
              </p:cNvPr>
              <p:cNvSpPr>
                <a:spLocks/>
              </p:cNvSpPr>
              <p:nvPr/>
            </p:nvSpPr>
            <p:spPr bwMode="auto">
              <a:xfrm>
                <a:off x="1084" y="4642"/>
                <a:ext cx="16" cy="35"/>
              </a:xfrm>
              <a:custGeom>
                <a:avLst/>
                <a:gdLst>
                  <a:gd name="T0" fmla="*/ 1 w 27"/>
                  <a:gd name="T1" fmla="*/ 62 h 62"/>
                  <a:gd name="T2" fmla="*/ 27 w 27"/>
                  <a:gd name="T3" fmla="*/ 62 h 62"/>
                  <a:gd name="T4" fmla="*/ 26 w 27"/>
                  <a:gd name="T5" fmla="*/ 0 h 62"/>
                  <a:gd name="T6" fmla="*/ 0 w 27"/>
                  <a:gd name="T7" fmla="*/ 0 h 62"/>
                  <a:gd name="T8" fmla="*/ 0 w 27"/>
                  <a:gd name="T9" fmla="*/ 7 h 62"/>
                  <a:gd name="T10" fmla="*/ 19 w 27"/>
                  <a:gd name="T11" fmla="*/ 7 h 62"/>
                  <a:gd name="T12" fmla="*/ 21 w 27"/>
                  <a:gd name="T13" fmla="*/ 55 h 62"/>
                  <a:gd name="T14" fmla="*/ 1 w 27"/>
                  <a:gd name="T15" fmla="*/ 55 h 62"/>
                  <a:gd name="T16" fmla="*/ 1 w 27"/>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2">
                    <a:moveTo>
                      <a:pt x="1" y="62"/>
                    </a:moveTo>
                    <a:lnTo>
                      <a:pt x="27" y="62"/>
                    </a:lnTo>
                    <a:lnTo>
                      <a:pt x="26" y="0"/>
                    </a:lnTo>
                    <a:lnTo>
                      <a:pt x="0" y="0"/>
                    </a:lnTo>
                    <a:lnTo>
                      <a:pt x="0" y="7"/>
                    </a:lnTo>
                    <a:lnTo>
                      <a:pt x="19" y="7"/>
                    </a:lnTo>
                    <a:lnTo>
                      <a:pt x="21" y="55"/>
                    </a:lnTo>
                    <a:lnTo>
                      <a:pt x="1" y="55"/>
                    </a:ln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6" name="Freeform 1383">
                <a:extLst>
                  <a:ext uri="{FF2B5EF4-FFF2-40B4-BE49-F238E27FC236}">
                    <a16:creationId xmlns:a16="http://schemas.microsoft.com/office/drawing/2014/main" id="{B3FE5871-284C-43FA-A4B2-9A5FDA27C53B}"/>
                  </a:ext>
                </a:extLst>
              </p:cNvPr>
              <p:cNvSpPr>
                <a:spLocks/>
              </p:cNvSpPr>
              <p:nvPr/>
            </p:nvSpPr>
            <p:spPr bwMode="auto">
              <a:xfrm>
                <a:off x="1068" y="4673"/>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7" name="Freeform 1384">
                <a:extLst>
                  <a:ext uri="{FF2B5EF4-FFF2-40B4-BE49-F238E27FC236}">
                    <a16:creationId xmlns:a16="http://schemas.microsoft.com/office/drawing/2014/main" id="{D569B0DA-EBBD-4832-92EE-BC51EFD762D0}"/>
                  </a:ext>
                </a:extLst>
              </p:cNvPr>
              <p:cNvSpPr>
                <a:spLocks/>
              </p:cNvSpPr>
              <p:nvPr/>
            </p:nvSpPr>
            <p:spPr bwMode="auto">
              <a:xfrm>
                <a:off x="1053" y="4673"/>
                <a:ext cx="13" cy="4"/>
              </a:xfrm>
              <a:custGeom>
                <a:avLst/>
                <a:gdLst>
                  <a:gd name="T0" fmla="*/ 0 w 22"/>
                  <a:gd name="T1" fmla="*/ 7 h 7"/>
                  <a:gd name="T2" fmla="*/ 22 w 22"/>
                  <a:gd name="T3" fmla="*/ 7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8" name="Freeform 1385">
                <a:extLst>
                  <a:ext uri="{FF2B5EF4-FFF2-40B4-BE49-F238E27FC236}">
                    <a16:creationId xmlns:a16="http://schemas.microsoft.com/office/drawing/2014/main" id="{FD83A492-6413-49C8-A33F-8C82D334E82E}"/>
                  </a:ext>
                </a:extLst>
              </p:cNvPr>
              <p:cNvSpPr>
                <a:spLocks/>
              </p:cNvSpPr>
              <p:nvPr/>
            </p:nvSpPr>
            <p:spPr bwMode="auto">
              <a:xfrm>
                <a:off x="1037" y="4673"/>
                <a:ext cx="13" cy="4"/>
              </a:xfrm>
              <a:custGeom>
                <a:avLst/>
                <a:gdLst>
                  <a:gd name="T0" fmla="*/ 0 w 23"/>
                  <a:gd name="T1" fmla="*/ 7 h 7"/>
                  <a:gd name="T2" fmla="*/ 23 w 23"/>
                  <a:gd name="T3" fmla="*/ 7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89" name="Freeform 1386">
                <a:extLst>
                  <a:ext uri="{FF2B5EF4-FFF2-40B4-BE49-F238E27FC236}">
                    <a16:creationId xmlns:a16="http://schemas.microsoft.com/office/drawing/2014/main" id="{CE1400BF-CA2D-495B-A6C0-4C4E81A302A8}"/>
                  </a:ext>
                </a:extLst>
              </p:cNvPr>
              <p:cNvSpPr>
                <a:spLocks/>
              </p:cNvSpPr>
              <p:nvPr/>
            </p:nvSpPr>
            <p:spPr bwMode="auto">
              <a:xfrm>
                <a:off x="1036" y="4619"/>
                <a:ext cx="14" cy="4"/>
              </a:xfrm>
              <a:custGeom>
                <a:avLst/>
                <a:gdLst>
                  <a:gd name="T0" fmla="*/ 24 w 24"/>
                  <a:gd name="T1" fmla="*/ 0 h 6"/>
                  <a:gd name="T2" fmla="*/ 0 w 24"/>
                  <a:gd name="T3" fmla="*/ 0 h 6"/>
                  <a:gd name="T4" fmla="*/ 0 w 24"/>
                  <a:gd name="T5" fmla="*/ 6 h 6"/>
                  <a:gd name="T6" fmla="*/ 24 w 24"/>
                  <a:gd name="T7" fmla="*/ 6 h 6"/>
                </a:gdLst>
                <a:ahLst/>
                <a:cxnLst>
                  <a:cxn ang="0">
                    <a:pos x="T0" y="T1"/>
                  </a:cxn>
                  <a:cxn ang="0">
                    <a:pos x="T2" y="T3"/>
                  </a:cxn>
                  <a:cxn ang="0">
                    <a:pos x="T4" y="T5"/>
                  </a:cxn>
                  <a:cxn ang="0">
                    <a:pos x="T6" y="T7"/>
                  </a:cxn>
                </a:cxnLst>
                <a:rect l="0" t="0" r="r" b="b"/>
                <a:pathLst>
                  <a:path w="24" h="6">
                    <a:moveTo>
                      <a:pt x="24" y="0"/>
                    </a:moveTo>
                    <a:lnTo>
                      <a:pt x="0" y="0"/>
                    </a:lnTo>
                    <a:lnTo>
                      <a:pt x="0" y="6"/>
                    </a:lnTo>
                    <a:lnTo>
                      <a:pt x="2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0" name="Freeform 1387">
                <a:extLst>
                  <a:ext uri="{FF2B5EF4-FFF2-40B4-BE49-F238E27FC236}">
                    <a16:creationId xmlns:a16="http://schemas.microsoft.com/office/drawing/2014/main" id="{89548037-7CE6-490B-B2FE-E06BF9E9A5D6}"/>
                  </a:ext>
                </a:extLst>
              </p:cNvPr>
              <p:cNvSpPr>
                <a:spLocks/>
              </p:cNvSpPr>
              <p:nvPr/>
            </p:nvSpPr>
            <p:spPr bwMode="auto">
              <a:xfrm>
                <a:off x="1053" y="4619"/>
                <a:ext cx="13" cy="4"/>
              </a:xfrm>
              <a:custGeom>
                <a:avLst/>
                <a:gdLst>
                  <a:gd name="T0" fmla="*/ 22 w 22"/>
                  <a:gd name="T1" fmla="*/ 0 h 7"/>
                  <a:gd name="T2" fmla="*/ 0 w 22"/>
                  <a:gd name="T3" fmla="*/ 1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1" name="Freeform 1388">
                <a:extLst>
                  <a:ext uri="{FF2B5EF4-FFF2-40B4-BE49-F238E27FC236}">
                    <a16:creationId xmlns:a16="http://schemas.microsoft.com/office/drawing/2014/main" id="{F2D6D93D-9415-457B-AF42-05E2605D3660}"/>
                  </a:ext>
                </a:extLst>
              </p:cNvPr>
              <p:cNvSpPr>
                <a:spLocks/>
              </p:cNvSpPr>
              <p:nvPr/>
            </p:nvSpPr>
            <p:spPr bwMode="auto">
              <a:xfrm>
                <a:off x="1068" y="4619"/>
                <a:ext cx="13" cy="4"/>
              </a:xfrm>
              <a:custGeom>
                <a:avLst/>
                <a:gdLst>
                  <a:gd name="T0" fmla="*/ 23 w 23"/>
                  <a:gd name="T1" fmla="*/ 0 h 7"/>
                  <a:gd name="T2" fmla="*/ 0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2" name="Freeform 1389">
                <a:extLst>
                  <a:ext uri="{FF2B5EF4-FFF2-40B4-BE49-F238E27FC236}">
                    <a16:creationId xmlns:a16="http://schemas.microsoft.com/office/drawing/2014/main" id="{5E88B965-89C8-453B-8626-355B4D056CD4}"/>
                  </a:ext>
                </a:extLst>
              </p:cNvPr>
              <p:cNvSpPr>
                <a:spLocks/>
              </p:cNvSpPr>
              <p:nvPr/>
            </p:nvSpPr>
            <p:spPr bwMode="auto">
              <a:xfrm>
                <a:off x="1084" y="4619"/>
                <a:ext cx="15" cy="18"/>
              </a:xfrm>
              <a:custGeom>
                <a:avLst/>
                <a:gdLst>
                  <a:gd name="T0" fmla="*/ 0 w 26"/>
                  <a:gd name="T1" fmla="*/ 33 h 33"/>
                  <a:gd name="T2" fmla="*/ 26 w 26"/>
                  <a:gd name="T3" fmla="*/ 33 h 33"/>
                  <a:gd name="T4" fmla="*/ 26 w 26"/>
                  <a:gd name="T5" fmla="*/ 0 h 33"/>
                  <a:gd name="T6" fmla="*/ 0 w 26"/>
                  <a:gd name="T7" fmla="*/ 0 h 33"/>
                  <a:gd name="T8" fmla="*/ 0 w 26"/>
                  <a:gd name="T9" fmla="*/ 7 h 33"/>
                  <a:gd name="T10" fmla="*/ 19 w 26"/>
                  <a:gd name="T11" fmla="*/ 7 h 33"/>
                  <a:gd name="T12" fmla="*/ 19 w 26"/>
                  <a:gd name="T13" fmla="*/ 26 h 33"/>
                  <a:gd name="T14" fmla="*/ 0 w 26"/>
                  <a:gd name="T15" fmla="*/ 27 h 33"/>
                  <a:gd name="T16" fmla="*/ 0 w 26"/>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3">
                    <a:moveTo>
                      <a:pt x="0" y="33"/>
                    </a:moveTo>
                    <a:lnTo>
                      <a:pt x="26" y="33"/>
                    </a:lnTo>
                    <a:lnTo>
                      <a:pt x="26" y="0"/>
                    </a:lnTo>
                    <a:lnTo>
                      <a:pt x="0" y="0"/>
                    </a:lnTo>
                    <a:lnTo>
                      <a:pt x="0" y="7"/>
                    </a:lnTo>
                    <a:lnTo>
                      <a:pt x="19" y="7"/>
                    </a:lnTo>
                    <a:lnTo>
                      <a:pt x="19" y="26"/>
                    </a:lnTo>
                    <a:lnTo>
                      <a:pt x="0" y="27"/>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3" name="Freeform 1390">
                <a:extLst>
                  <a:ext uri="{FF2B5EF4-FFF2-40B4-BE49-F238E27FC236}">
                    <a16:creationId xmlns:a16="http://schemas.microsoft.com/office/drawing/2014/main" id="{CB9DF039-B635-4E9A-BE0D-EFBBFA0AAB52}"/>
                  </a:ext>
                </a:extLst>
              </p:cNvPr>
              <p:cNvSpPr>
                <a:spLocks/>
              </p:cNvSpPr>
              <p:nvPr/>
            </p:nvSpPr>
            <p:spPr bwMode="auto">
              <a:xfrm>
                <a:off x="1068" y="4634"/>
                <a:ext cx="13" cy="4"/>
              </a:xfrm>
              <a:custGeom>
                <a:avLst/>
                <a:gdLst>
                  <a:gd name="T0" fmla="*/ 0 w 23"/>
                  <a:gd name="T1" fmla="*/ 7 h 7"/>
                  <a:gd name="T2" fmla="*/ 23 w 23"/>
                  <a:gd name="T3" fmla="*/ 6 h 7"/>
                  <a:gd name="T4" fmla="*/ 23 w 23"/>
                  <a:gd name="T5" fmla="*/ 0 h 7"/>
                  <a:gd name="T6" fmla="*/ 0 w 23"/>
                  <a:gd name="T7" fmla="*/ 0 h 7"/>
                </a:gdLst>
                <a:ahLst/>
                <a:cxnLst>
                  <a:cxn ang="0">
                    <a:pos x="T0" y="T1"/>
                  </a:cxn>
                  <a:cxn ang="0">
                    <a:pos x="T2" y="T3"/>
                  </a:cxn>
                  <a:cxn ang="0">
                    <a:pos x="T4" y="T5"/>
                  </a:cxn>
                  <a:cxn ang="0">
                    <a:pos x="T6" y="T7"/>
                  </a:cxn>
                </a:cxnLst>
                <a:rect l="0" t="0" r="r" b="b"/>
                <a:pathLst>
                  <a:path w="23" h="7">
                    <a:moveTo>
                      <a:pt x="0" y="7"/>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4" name="Freeform 1391">
                <a:extLst>
                  <a:ext uri="{FF2B5EF4-FFF2-40B4-BE49-F238E27FC236}">
                    <a16:creationId xmlns:a16="http://schemas.microsoft.com/office/drawing/2014/main" id="{AE5FE885-AE77-4C8C-99FA-01A07E239816}"/>
                  </a:ext>
                </a:extLst>
              </p:cNvPr>
              <p:cNvSpPr>
                <a:spLocks/>
              </p:cNvSpPr>
              <p:nvPr/>
            </p:nvSpPr>
            <p:spPr bwMode="auto">
              <a:xfrm>
                <a:off x="1053" y="4634"/>
                <a:ext cx="13" cy="4"/>
              </a:xfrm>
              <a:custGeom>
                <a:avLst/>
                <a:gdLst>
                  <a:gd name="T0" fmla="*/ 0 w 22"/>
                  <a:gd name="T1" fmla="*/ 7 h 7"/>
                  <a:gd name="T2" fmla="*/ 22 w 22"/>
                  <a:gd name="T3" fmla="*/ 7 h 7"/>
                  <a:gd name="T4" fmla="*/ 22 w 22"/>
                  <a:gd name="T5" fmla="*/ 0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5" name="Freeform 1392">
                <a:extLst>
                  <a:ext uri="{FF2B5EF4-FFF2-40B4-BE49-F238E27FC236}">
                    <a16:creationId xmlns:a16="http://schemas.microsoft.com/office/drawing/2014/main" id="{1ED4745E-2F59-4C5D-B99C-4D978E649298}"/>
                  </a:ext>
                </a:extLst>
              </p:cNvPr>
              <p:cNvSpPr>
                <a:spLocks/>
              </p:cNvSpPr>
              <p:nvPr/>
            </p:nvSpPr>
            <p:spPr bwMode="auto">
              <a:xfrm>
                <a:off x="1037" y="4635"/>
                <a:ext cx="13" cy="3"/>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6" name="Freeform 1393">
                <a:extLst>
                  <a:ext uri="{FF2B5EF4-FFF2-40B4-BE49-F238E27FC236}">
                    <a16:creationId xmlns:a16="http://schemas.microsoft.com/office/drawing/2014/main" id="{0219FB10-0874-4F12-A09A-7111AF37B86D}"/>
                  </a:ext>
                </a:extLst>
              </p:cNvPr>
              <p:cNvSpPr>
                <a:spLocks/>
              </p:cNvSpPr>
              <p:nvPr/>
            </p:nvSpPr>
            <p:spPr bwMode="auto">
              <a:xfrm>
                <a:off x="1036" y="4582"/>
                <a:ext cx="14" cy="4"/>
              </a:xfrm>
              <a:custGeom>
                <a:avLst/>
                <a:gdLst>
                  <a:gd name="T0" fmla="*/ 24 w 24"/>
                  <a:gd name="T1" fmla="*/ 0 h 6"/>
                  <a:gd name="T2" fmla="*/ 0 w 24"/>
                  <a:gd name="T3" fmla="*/ 0 h 6"/>
                  <a:gd name="T4" fmla="*/ 0 w 24"/>
                  <a:gd name="T5" fmla="*/ 6 h 6"/>
                  <a:gd name="T6" fmla="*/ 24 w 24"/>
                  <a:gd name="T7" fmla="*/ 6 h 6"/>
                </a:gdLst>
                <a:ahLst/>
                <a:cxnLst>
                  <a:cxn ang="0">
                    <a:pos x="T0" y="T1"/>
                  </a:cxn>
                  <a:cxn ang="0">
                    <a:pos x="T2" y="T3"/>
                  </a:cxn>
                  <a:cxn ang="0">
                    <a:pos x="T4" y="T5"/>
                  </a:cxn>
                  <a:cxn ang="0">
                    <a:pos x="T6" y="T7"/>
                  </a:cxn>
                </a:cxnLst>
                <a:rect l="0" t="0" r="r" b="b"/>
                <a:pathLst>
                  <a:path w="24" h="6">
                    <a:moveTo>
                      <a:pt x="24" y="0"/>
                    </a:moveTo>
                    <a:lnTo>
                      <a:pt x="0" y="0"/>
                    </a:lnTo>
                    <a:lnTo>
                      <a:pt x="0" y="6"/>
                    </a:lnTo>
                    <a:lnTo>
                      <a:pt x="2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7" name="Freeform 1394">
                <a:extLst>
                  <a:ext uri="{FF2B5EF4-FFF2-40B4-BE49-F238E27FC236}">
                    <a16:creationId xmlns:a16="http://schemas.microsoft.com/office/drawing/2014/main" id="{0C7B5C68-A415-4859-AAC6-43C450A04F74}"/>
                  </a:ext>
                </a:extLst>
              </p:cNvPr>
              <p:cNvSpPr>
                <a:spLocks/>
              </p:cNvSpPr>
              <p:nvPr/>
            </p:nvSpPr>
            <p:spPr bwMode="auto">
              <a:xfrm>
                <a:off x="1053" y="4582"/>
                <a:ext cx="13" cy="4"/>
              </a:xfrm>
              <a:custGeom>
                <a:avLst/>
                <a:gdLst>
                  <a:gd name="T0" fmla="*/ 23 w 23"/>
                  <a:gd name="T1" fmla="*/ 0 h 6"/>
                  <a:gd name="T2" fmla="*/ 0 w 23"/>
                  <a:gd name="T3" fmla="*/ 0 h 6"/>
                  <a:gd name="T4" fmla="*/ 0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0"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8" name="Freeform 1395">
                <a:extLst>
                  <a:ext uri="{FF2B5EF4-FFF2-40B4-BE49-F238E27FC236}">
                    <a16:creationId xmlns:a16="http://schemas.microsoft.com/office/drawing/2014/main" id="{55BF0AC1-2FE7-49B1-8E28-F12561AA3B46}"/>
                  </a:ext>
                </a:extLst>
              </p:cNvPr>
              <p:cNvSpPr>
                <a:spLocks/>
              </p:cNvSpPr>
              <p:nvPr/>
            </p:nvSpPr>
            <p:spPr bwMode="auto">
              <a:xfrm>
                <a:off x="1068" y="4582"/>
                <a:ext cx="13" cy="4"/>
              </a:xfrm>
              <a:custGeom>
                <a:avLst/>
                <a:gdLst>
                  <a:gd name="T0" fmla="*/ 23 w 23"/>
                  <a:gd name="T1" fmla="*/ 0 h 6"/>
                  <a:gd name="T2" fmla="*/ 0 w 23"/>
                  <a:gd name="T3" fmla="*/ 0 h 6"/>
                  <a:gd name="T4" fmla="*/ 0 w 23"/>
                  <a:gd name="T5" fmla="*/ 6 h 6"/>
                  <a:gd name="T6" fmla="*/ 23 w 23"/>
                  <a:gd name="T7" fmla="*/ 6 h 6"/>
                </a:gdLst>
                <a:ahLst/>
                <a:cxnLst>
                  <a:cxn ang="0">
                    <a:pos x="T0" y="T1"/>
                  </a:cxn>
                  <a:cxn ang="0">
                    <a:pos x="T2" y="T3"/>
                  </a:cxn>
                  <a:cxn ang="0">
                    <a:pos x="T4" y="T5"/>
                  </a:cxn>
                  <a:cxn ang="0">
                    <a:pos x="T6" y="T7"/>
                  </a:cxn>
                </a:cxnLst>
                <a:rect l="0" t="0" r="r" b="b"/>
                <a:pathLst>
                  <a:path w="23" h="6">
                    <a:moveTo>
                      <a:pt x="23" y="0"/>
                    </a:moveTo>
                    <a:lnTo>
                      <a:pt x="0" y="0"/>
                    </a:lnTo>
                    <a:lnTo>
                      <a:pt x="0" y="6"/>
                    </a:lnTo>
                    <a:lnTo>
                      <a:pt x="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99" name="Freeform 1396">
                <a:extLst>
                  <a:ext uri="{FF2B5EF4-FFF2-40B4-BE49-F238E27FC236}">
                    <a16:creationId xmlns:a16="http://schemas.microsoft.com/office/drawing/2014/main" id="{44285C65-6DAA-46C1-A362-24D5A2932EB0}"/>
                  </a:ext>
                </a:extLst>
              </p:cNvPr>
              <p:cNvSpPr>
                <a:spLocks/>
              </p:cNvSpPr>
              <p:nvPr/>
            </p:nvSpPr>
            <p:spPr bwMode="auto">
              <a:xfrm>
                <a:off x="1084" y="4582"/>
                <a:ext cx="15" cy="33"/>
              </a:xfrm>
              <a:custGeom>
                <a:avLst/>
                <a:gdLst>
                  <a:gd name="T0" fmla="*/ 0 w 26"/>
                  <a:gd name="T1" fmla="*/ 58 h 58"/>
                  <a:gd name="T2" fmla="*/ 26 w 26"/>
                  <a:gd name="T3" fmla="*/ 58 h 58"/>
                  <a:gd name="T4" fmla="*/ 25 w 26"/>
                  <a:gd name="T5" fmla="*/ 0 h 58"/>
                  <a:gd name="T6" fmla="*/ 0 w 26"/>
                  <a:gd name="T7" fmla="*/ 0 h 58"/>
                  <a:gd name="T8" fmla="*/ 0 w 26"/>
                  <a:gd name="T9" fmla="*/ 6 h 58"/>
                  <a:gd name="T10" fmla="*/ 19 w 26"/>
                  <a:gd name="T11" fmla="*/ 6 h 58"/>
                  <a:gd name="T12" fmla="*/ 19 w 26"/>
                  <a:gd name="T13" fmla="*/ 52 h 58"/>
                  <a:gd name="T14" fmla="*/ 0 w 26"/>
                  <a:gd name="T15" fmla="*/ 52 h 58"/>
                  <a:gd name="T16" fmla="*/ 0 w 26"/>
                  <a:gd name="T1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8">
                    <a:moveTo>
                      <a:pt x="0" y="58"/>
                    </a:moveTo>
                    <a:lnTo>
                      <a:pt x="26" y="58"/>
                    </a:lnTo>
                    <a:lnTo>
                      <a:pt x="25" y="0"/>
                    </a:lnTo>
                    <a:lnTo>
                      <a:pt x="0" y="0"/>
                    </a:lnTo>
                    <a:lnTo>
                      <a:pt x="0" y="6"/>
                    </a:lnTo>
                    <a:lnTo>
                      <a:pt x="19" y="6"/>
                    </a:lnTo>
                    <a:lnTo>
                      <a:pt x="19" y="52"/>
                    </a:lnTo>
                    <a:lnTo>
                      <a:pt x="0" y="52"/>
                    </a:lnTo>
                    <a:lnTo>
                      <a:pt x="0"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0" name="Freeform 1397">
                <a:extLst>
                  <a:ext uri="{FF2B5EF4-FFF2-40B4-BE49-F238E27FC236}">
                    <a16:creationId xmlns:a16="http://schemas.microsoft.com/office/drawing/2014/main" id="{33605456-D544-4885-979D-276758C09E77}"/>
                  </a:ext>
                </a:extLst>
              </p:cNvPr>
              <p:cNvSpPr>
                <a:spLocks/>
              </p:cNvSpPr>
              <p:nvPr/>
            </p:nvSpPr>
            <p:spPr bwMode="auto">
              <a:xfrm>
                <a:off x="1068" y="4612"/>
                <a:ext cx="13" cy="3"/>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1" name="Freeform 1398">
                <a:extLst>
                  <a:ext uri="{FF2B5EF4-FFF2-40B4-BE49-F238E27FC236}">
                    <a16:creationId xmlns:a16="http://schemas.microsoft.com/office/drawing/2014/main" id="{19EFE857-CE14-4E28-9D43-2FC37EA563DF}"/>
                  </a:ext>
                </a:extLst>
              </p:cNvPr>
              <p:cNvSpPr>
                <a:spLocks/>
              </p:cNvSpPr>
              <p:nvPr/>
            </p:nvSpPr>
            <p:spPr bwMode="auto">
              <a:xfrm>
                <a:off x="1053" y="4612"/>
                <a:ext cx="13" cy="3"/>
              </a:xfrm>
              <a:custGeom>
                <a:avLst/>
                <a:gdLst>
                  <a:gd name="T0" fmla="*/ 0 w 22"/>
                  <a:gd name="T1" fmla="*/ 6 h 6"/>
                  <a:gd name="T2" fmla="*/ 22 w 22"/>
                  <a:gd name="T3" fmla="*/ 6 h 6"/>
                  <a:gd name="T4" fmla="*/ 22 w 22"/>
                  <a:gd name="T5" fmla="*/ 0 h 6"/>
                  <a:gd name="T6" fmla="*/ 0 w 22"/>
                  <a:gd name="T7" fmla="*/ 0 h 6"/>
                </a:gdLst>
                <a:ahLst/>
                <a:cxnLst>
                  <a:cxn ang="0">
                    <a:pos x="T0" y="T1"/>
                  </a:cxn>
                  <a:cxn ang="0">
                    <a:pos x="T2" y="T3"/>
                  </a:cxn>
                  <a:cxn ang="0">
                    <a:pos x="T4" y="T5"/>
                  </a:cxn>
                  <a:cxn ang="0">
                    <a:pos x="T6" y="T7"/>
                  </a:cxn>
                </a:cxnLst>
                <a:rect l="0" t="0" r="r" b="b"/>
                <a:pathLst>
                  <a:path w="22" h="6">
                    <a:moveTo>
                      <a:pt x="0" y="6"/>
                    </a:moveTo>
                    <a:lnTo>
                      <a:pt x="22" y="6"/>
                    </a:lnTo>
                    <a:lnTo>
                      <a:pt x="2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2" name="Freeform 1399">
                <a:extLst>
                  <a:ext uri="{FF2B5EF4-FFF2-40B4-BE49-F238E27FC236}">
                    <a16:creationId xmlns:a16="http://schemas.microsoft.com/office/drawing/2014/main" id="{C6C0C635-A3B7-421B-9B95-F69A81143668}"/>
                  </a:ext>
                </a:extLst>
              </p:cNvPr>
              <p:cNvSpPr>
                <a:spLocks/>
              </p:cNvSpPr>
              <p:nvPr/>
            </p:nvSpPr>
            <p:spPr bwMode="auto">
              <a:xfrm>
                <a:off x="1037" y="4612"/>
                <a:ext cx="13" cy="3"/>
              </a:xfrm>
              <a:custGeom>
                <a:avLst/>
                <a:gdLst>
                  <a:gd name="T0" fmla="*/ 0 w 23"/>
                  <a:gd name="T1" fmla="*/ 6 h 6"/>
                  <a:gd name="T2" fmla="*/ 23 w 23"/>
                  <a:gd name="T3" fmla="*/ 6 h 6"/>
                  <a:gd name="T4" fmla="*/ 23 w 23"/>
                  <a:gd name="T5" fmla="*/ 0 h 6"/>
                  <a:gd name="T6" fmla="*/ 0 w 23"/>
                  <a:gd name="T7" fmla="*/ 0 h 6"/>
                </a:gdLst>
                <a:ahLst/>
                <a:cxnLst>
                  <a:cxn ang="0">
                    <a:pos x="T0" y="T1"/>
                  </a:cxn>
                  <a:cxn ang="0">
                    <a:pos x="T2" y="T3"/>
                  </a:cxn>
                  <a:cxn ang="0">
                    <a:pos x="T4" y="T5"/>
                  </a:cxn>
                  <a:cxn ang="0">
                    <a:pos x="T6" y="T7"/>
                  </a:cxn>
                </a:cxnLst>
                <a:rect l="0" t="0" r="r" b="b"/>
                <a:pathLst>
                  <a:path w="23" h="6">
                    <a:moveTo>
                      <a:pt x="0" y="6"/>
                    </a:moveTo>
                    <a:lnTo>
                      <a:pt x="23" y="6"/>
                    </a:lnTo>
                    <a:lnTo>
                      <a:pt x="2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3" name="Freeform 1400">
                <a:extLst>
                  <a:ext uri="{FF2B5EF4-FFF2-40B4-BE49-F238E27FC236}">
                    <a16:creationId xmlns:a16="http://schemas.microsoft.com/office/drawing/2014/main" id="{A88E7F8E-A60D-4859-A884-21EEEC95E36D}"/>
                  </a:ext>
                </a:extLst>
              </p:cNvPr>
              <p:cNvSpPr>
                <a:spLocks/>
              </p:cNvSpPr>
              <p:nvPr/>
            </p:nvSpPr>
            <p:spPr bwMode="auto">
              <a:xfrm>
                <a:off x="1036" y="4561"/>
                <a:ext cx="14" cy="4"/>
              </a:xfrm>
              <a:custGeom>
                <a:avLst/>
                <a:gdLst>
                  <a:gd name="T0" fmla="*/ 24 w 24"/>
                  <a:gd name="T1" fmla="*/ 0 h 6"/>
                  <a:gd name="T2" fmla="*/ 0 w 24"/>
                  <a:gd name="T3" fmla="*/ 0 h 6"/>
                  <a:gd name="T4" fmla="*/ 0 w 24"/>
                  <a:gd name="T5" fmla="*/ 6 h 6"/>
                  <a:gd name="T6" fmla="*/ 24 w 24"/>
                  <a:gd name="T7" fmla="*/ 6 h 6"/>
                </a:gdLst>
                <a:ahLst/>
                <a:cxnLst>
                  <a:cxn ang="0">
                    <a:pos x="T0" y="T1"/>
                  </a:cxn>
                  <a:cxn ang="0">
                    <a:pos x="T2" y="T3"/>
                  </a:cxn>
                  <a:cxn ang="0">
                    <a:pos x="T4" y="T5"/>
                  </a:cxn>
                  <a:cxn ang="0">
                    <a:pos x="T6" y="T7"/>
                  </a:cxn>
                </a:cxnLst>
                <a:rect l="0" t="0" r="r" b="b"/>
                <a:pathLst>
                  <a:path w="24" h="6">
                    <a:moveTo>
                      <a:pt x="24" y="0"/>
                    </a:moveTo>
                    <a:lnTo>
                      <a:pt x="0" y="0"/>
                    </a:lnTo>
                    <a:lnTo>
                      <a:pt x="0" y="6"/>
                    </a:lnTo>
                    <a:lnTo>
                      <a:pt x="2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4" name="Freeform 1401">
                <a:extLst>
                  <a:ext uri="{FF2B5EF4-FFF2-40B4-BE49-F238E27FC236}">
                    <a16:creationId xmlns:a16="http://schemas.microsoft.com/office/drawing/2014/main" id="{D4263528-7583-4CC0-8DE2-BAF5A410A8EA}"/>
                  </a:ext>
                </a:extLst>
              </p:cNvPr>
              <p:cNvSpPr>
                <a:spLocks/>
              </p:cNvSpPr>
              <p:nvPr/>
            </p:nvSpPr>
            <p:spPr bwMode="auto">
              <a:xfrm>
                <a:off x="1053" y="4561"/>
                <a:ext cx="12" cy="4"/>
              </a:xfrm>
              <a:custGeom>
                <a:avLst/>
                <a:gdLst>
                  <a:gd name="T0" fmla="*/ 22 w 22"/>
                  <a:gd name="T1" fmla="*/ 0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5" name="Freeform 1402">
                <a:extLst>
                  <a:ext uri="{FF2B5EF4-FFF2-40B4-BE49-F238E27FC236}">
                    <a16:creationId xmlns:a16="http://schemas.microsoft.com/office/drawing/2014/main" id="{5C890AC8-15A0-4964-B6F7-5D3D9BBD774D}"/>
                  </a:ext>
                </a:extLst>
              </p:cNvPr>
              <p:cNvSpPr>
                <a:spLocks/>
              </p:cNvSpPr>
              <p:nvPr/>
            </p:nvSpPr>
            <p:spPr bwMode="auto">
              <a:xfrm>
                <a:off x="1068" y="4561"/>
                <a:ext cx="13" cy="4"/>
              </a:xfrm>
              <a:custGeom>
                <a:avLst/>
                <a:gdLst>
                  <a:gd name="T0" fmla="*/ 23 w 23"/>
                  <a:gd name="T1" fmla="*/ 0 h 7"/>
                  <a:gd name="T2" fmla="*/ 0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0"/>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6" name="Freeform 1403">
                <a:extLst>
                  <a:ext uri="{FF2B5EF4-FFF2-40B4-BE49-F238E27FC236}">
                    <a16:creationId xmlns:a16="http://schemas.microsoft.com/office/drawing/2014/main" id="{6B75B969-CA8F-47BD-BA82-B2E00BA14ADB}"/>
                  </a:ext>
                </a:extLst>
              </p:cNvPr>
              <p:cNvSpPr>
                <a:spLocks/>
              </p:cNvSpPr>
              <p:nvPr/>
            </p:nvSpPr>
            <p:spPr bwMode="auto">
              <a:xfrm>
                <a:off x="1084" y="4561"/>
                <a:ext cx="14" cy="17"/>
              </a:xfrm>
              <a:custGeom>
                <a:avLst/>
                <a:gdLst>
                  <a:gd name="T0" fmla="*/ 0 w 25"/>
                  <a:gd name="T1" fmla="*/ 29 h 30"/>
                  <a:gd name="T2" fmla="*/ 25 w 25"/>
                  <a:gd name="T3" fmla="*/ 30 h 30"/>
                  <a:gd name="T4" fmla="*/ 24 w 25"/>
                  <a:gd name="T5" fmla="*/ 1 h 30"/>
                  <a:gd name="T6" fmla="*/ 0 w 25"/>
                  <a:gd name="T7" fmla="*/ 0 h 30"/>
                  <a:gd name="T8" fmla="*/ 0 w 25"/>
                  <a:gd name="T9" fmla="*/ 7 h 30"/>
                  <a:gd name="T10" fmla="*/ 18 w 25"/>
                  <a:gd name="T11" fmla="*/ 7 h 30"/>
                  <a:gd name="T12" fmla="*/ 18 w 25"/>
                  <a:gd name="T13" fmla="*/ 23 h 30"/>
                  <a:gd name="T14" fmla="*/ 0 w 25"/>
                  <a:gd name="T15" fmla="*/ 23 h 30"/>
                  <a:gd name="T16" fmla="*/ 0 w 25"/>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0">
                    <a:moveTo>
                      <a:pt x="0" y="29"/>
                    </a:moveTo>
                    <a:lnTo>
                      <a:pt x="25" y="30"/>
                    </a:lnTo>
                    <a:lnTo>
                      <a:pt x="24" y="1"/>
                    </a:lnTo>
                    <a:lnTo>
                      <a:pt x="0" y="0"/>
                    </a:lnTo>
                    <a:lnTo>
                      <a:pt x="0" y="7"/>
                    </a:lnTo>
                    <a:lnTo>
                      <a:pt x="18" y="7"/>
                    </a:lnTo>
                    <a:lnTo>
                      <a:pt x="18" y="23"/>
                    </a:lnTo>
                    <a:lnTo>
                      <a:pt x="0" y="23"/>
                    </a:lnTo>
                    <a:lnTo>
                      <a:pt x="0"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7" name="Freeform 1404">
                <a:extLst>
                  <a:ext uri="{FF2B5EF4-FFF2-40B4-BE49-F238E27FC236}">
                    <a16:creationId xmlns:a16="http://schemas.microsoft.com/office/drawing/2014/main" id="{FD97B0E2-6B0D-4FC3-A46B-EC864CBBA9AC}"/>
                  </a:ext>
                </a:extLst>
              </p:cNvPr>
              <p:cNvSpPr>
                <a:spLocks/>
              </p:cNvSpPr>
              <p:nvPr/>
            </p:nvSpPr>
            <p:spPr bwMode="auto">
              <a:xfrm>
                <a:off x="1068" y="4574"/>
                <a:ext cx="13" cy="4"/>
              </a:xfrm>
              <a:custGeom>
                <a:avLst/>
                <a:gdLst>
                  <a:gd name="T0" fmla="*/ 0 w 22"/>
                  <a:gd name="T1" fmla="*/ 7 h 7"/>
                  <a:gd name="T2" fmla="*/ 22 w 22"/>
                  <a:gd name="T3" fmla="*/ 7 h 7"/>
                  <a:gd name="T4" fmla="*/ 22 w 22"/>
                  <a:gd name="T5" fmla="*/ 1 h 7"/>
                  <a:gd name="T6" fmla="*/ 0 w 22"/>
                  <a:gd name="T7" fmla="*/ 0 h 7"/>
                </a:gdLst>
                <a:ahLst/>
                <a:cxnLst>
                  <a:cxn ang="0">
                    <a:pos x="T0" y="T1"/>
                  </a:cxn>
                  <a:cxn ang="0">
                    <a:pos x="T2" y="T3"/>
                  </a:cxn>
                  <a:cxn ang="0">
                    <a:pos x="T4" y="T5"/>
                  </a:cxn>
                  <a:cxn ang="0">
                    <a:pos x="T6" y="T7"/>
                  </a:cxn>
                </a:cxnLst>
                <a:rect l="0" t="0" r="r" b="b"/>
                <a:pathLst>
                  <a:path w="22" h="7">
                    <a:moveTo>
                      <a:pt x="0" y="7"/>
                    </a:moveTo>
                    <a:lnTo>
                      <a:pt x="22" y="7"/>
                    </a:lnTo>
                    <a:lnTo>
                      <a:pt x="22"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8" name="Freeform 1405">
                <a:extLst>
                  <a:ext uri="{FF2B5EF4-FFF2-40B4-BE49-F238E27FC236}">
                    <a16:creationId xmlns:a16="http://schemas.microsoft.com/office/drawing/2014/main" id="{2AC1A0E5-E066-44B4-A152-D38A90C1F020}"/>
                  </a:ext>
                </a:extLst>
              </p:cNvPr>
              <p:cNvSpPr>
                <a:spLocks/>
              </p:cNvSpPr>
              <p:nvPr/>
            </p:nvSpPr>
            <p:spPr bwMode="auto">
              <a:xfrm>
                <a:off x="1053" y="4574"/>
                <a:ext cx="13" cy="4"/>
              </a:xfrm>
              <a:custGeom>
                <a:avLst/>
                <a:gdLst>
                  <a:gd name="T0" fmla="*/ 0 w 23"/>
                  <a:gd name="T1" fmla="*/ 6 h 7"/>
                  <a:gd name="T2" fmla="*/ 23 w 23"/>
                  <a:gd name="T3" fmla="*/ 7 h 7"/>
                  <a:gd name="T4" fmla="*/ 23 w 23"/>
                  <a:gd name="T5" fmla="*/ 0 h 7"/>
                  <a:gd name="T6" fmla="*/ 1 w 23"/>
                  <a:gd name="T7" fmla="*/ 0 h 7"/>
                </a:gdLst>
                <a:ahLst/>
                <a:cxnLst>
                  <a:cxn ang="0">
                    <a:pos x="T0" y="T1"/>
                  </a:cxn>
                  <a:cxn ang="0">
                    <a:pos x="T2" y="T3"/>
                  </a:cxn>
                  <a:cxn ang="0">
                    <a:pos x="T4" y="T5"/>
                  </a:cxn>
                  <a:cxn ang="0">
                    <a:pos x="T6" y="T7"/>
                  </a:cxn>
                </a:cxnLst>
                <a:rect l="0" t="0" r="r" b="b"/>
                <a:pathLst>
                  <a:path w="23" h="7">
                    <a:moveTo>
                      <a:pt x="0" y="6"/>
                    </a:moveTo>
                    <a:lnTo>
                      <a:pt x="23" y="7"/>
                    </a:lnTo>
                    <a:lnTo>
                      <a:pt x="2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09" name="Freeform 1406">
                <a:extLst>
                  <a:ext uri="{FF2B5EF4-FFF2-40B4-BE49-F238E27FC236}">
                    <a16:creationId xmlns:a16="http://schemas.microsoft.com/office/drawing/2014/main" id="{829B8D51-6E25-4188-B0DC-57A548E8C0DA}"/>
                  </a:ext>
                </a:extLst>
              </p:cNvPr>
              <p:cNvSpPr>
                <a:spLocks/>
              </p:cNvSpPr>
              <p:nvPr/>
            </p:nvSpPr>
            <p:spPr bwMode="auto">
              <a:xfrm>
                <a:off x="1036" y="4573"/>
                <a:ext cx="14" cy="4"/>
              </a:xfrm>
              <a:custGeom>
                <a:avLst/>
                <a:gdLst>
                  <a:gd name="T0" fmla="*/ 0 w 24"/>
                  <a:gd name="T1" fmla="*/ 7 h 7"/>
                  <a:gd name="T2" fmla="*/ 24 w 24"/>
                  <a:gd name="T3" fmla="*/ 7 h 7"/>
                  <a:gd name="T4" fmla="*/ 24 w 24"/>
                  <a:gd name="T5" fmla="*/ 1 h 7"/>
                  <a:gd name="T6" fmla="*/ 0 w 24"/>
                  <a:gd name="T7" fmla="*/ 0 h 7"/>
                </a:gdLst>
                <a:ahLst/>
                <a:cxnLst>
                  <a:cxn ang="0">
                    <a:pos x="T0" y="T1"/>
                  </a:cxn>
                  <a:cxn ang="0">
                    <a:pos x="T2" y="T3"/>
                  </a:cxn>
                  <a:cxn ang="0">
                    <a:pos x="T4" y="T5"/>
                  </a:cxn>
                  <a:cxn ang="0">
                    <a:pos x="T6" y="T7"/>
                  </a:cxn>
                </a:cxnLst>
                <a:rect l="0" t="0" r="r" b="b"/>
                <a:pathLst>
                  <a:path w="24" h="7">
                    <a:moveTo>
                      <a:pt x="0" y="7"/>
                    </a:moveTo>
                    <a:lnTo>
                      <a:pt x="24" y="7"/>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0" name="Freeform 1407">
                <a:extLst>
                  <a:ext uri="{FF2B5EF4-FFF2-40B4-BE49-F238E27FC236}">
                    <a16:creationId xmlns:a16="http://schemas.microsoft.com/office/drawing/2014/main" id="{63E386CB-F377-4D8D-B42E-D541572AA0C8}"/>
                  </a:ext>
                </a:extLst>
              </p:cNvPr>
              <p:cNvSpPr>
                <a:spLocks/>
              </p:cNvSpPr>
              <p:nvPr/>
            </p:nvSpPr>
            <p:spPr bwMode="auto">
              <a:xfrm>
                <a:off x="1036" y="4518"/>
                <a:ext cx="14" cy="4"/>
              </a:xfrm>
              <a:custGeom>
                <a:avLst/>
                <a:gdLst>
                  <a:gd name="T0" fmla="*/ 24 w 24"/>
                  <a:gd name="T1" fmla="*/ 1 h 7"/>
                  <a:gd name="T2" fmla="*/ 0 w 24"/>
                  <a:gd name="T3" fmla="*/ 0 h 7"/>
                  <a:gd name="T4" fmla="*/ 0 w 24"/>
                  <a:gd name="T5" fmla="*/ 7 h 7"/>
                  <a:gd name="T6" fmla="*/ 23 w 24"/>
                  <a:gd name="T7" fmla="*/ 7 h 7"/>
                </a:gdLst>
                <a:ahLst/>
                <a:cxnLst>
                  <a:cxn ang="0">
                    <a:pos x="T0" y="T1"/>
                  </a:cxn>
                  <a:cxn ang="0">
                    <a:pos x="T2" y="T3"/>
                  </a:cxn>
                  <a:cxn ang="0">
                    <a:pos x="T4" y="T5"/>
                  </a:cxn>
                  <a:cxn ang="0">
                    <a:pos x="T6" y="T7"/>
                  </a:cxn>
                </a:cxnLst>
                <a:rect l="0" t="0" r="r" b="b"/>
                <a:pathLst>
                  <a:path w="24" h="7">
                    <a:moveTo>
                      <a:pt x="24" y="1"/>
                    </a:moveTo>
                    <a:lnTo>
                      <a:pt x="0" y="0"/>
                    </a:lnTo>
                    <a:lnTo>
                      <a:pt x="0" y="7"/>
                    </a:lnTo>
                    <a:lnTo>
                      <a:pt x="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1" name="Freeform 1408">
                <a:extLst>
                  <a:ext uri="{FF2B5EF4-FFF2-40B4-BE49-F238E27FC236}">
                    <a16:creationId xmlns:a16="http://schemas.microsoft.com/office/drawing/2014/main" id="{A746C037-BB3A-40CE-9659-75B2C486B0DF}"/>
                  </a:ext>
                </a:extLst>
              </p:cNvPr>
              <p:cNvSpPr>
                <a:spLocks/>
              </p:cNvSpPr>
              <p:nvPr/>
            </p:nvSpPr>
            <p:spPr bwMode="auto">
              <a:xfrm>
                <a:off x="1053" y="4518"/>
                <a:ext cx="12" cy="4"/>
              </a:xfrm>
              <a:custGeom>
                <a:avLst/>
                <a:gdLst>
                  <a:gd name="T0" fmla="*/ 22 w 22"/>
                  <a:gd name="T1" fmla="*/ 0 h 7"/>
                  <a:gd name="T2" fmla="*/ 0 w 22"/>
                  <a:gd name="T3" fmla="*/ 0 h 7"/>
                  <a:gd name="T4" fmla="*/ 0 w 22"/>
                  <a:gd name="T5" fmla="*/ 6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6"/>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2" name="Freeform 1409">
                <a:extLst>
                  <a:ext uri="{FF2B5EF4-FFF2-40B4-BE49-F238E27FC236}">
                    <a16:creationId xmlns:a16="http://schemas.microsoft.com/office/drawing/2014/main" id="{9938C2A4-E22D-4C55-ACA9-7C9A4CF92CA6}"/>
                  </a:ext>
                </a:extLst>
              </p:cNvPr>
              <p:cNvSpPr>
                <a:spLocks/>
              </p:cNvSpPr>
              <p:nvPr/>
            </p:nvSpPr>
            <p:spPr bwMode="auto">
              <a:xfrm>
                <a:off x="1068" y="4518"/>
                <a:ext cx="13" cy="4"/>
              </a:xfrm>
              <a:custGeom>
                <a:avLst/>
                <a:gdLst>
                  <a:gd name="T0" fmla="*/ 22 w 22"/>
                  <a:gd name="T1" fmla="*/ 1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1"/>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13" name="Freeform 1410">
                <a:extLst>
                  <a:ext uri="{FF2B5EF4-FFF2-40B4-BE49-F238E27FC236}">
                    <a16:creationId xmlns:a16="http://schemas.microsoft.com/office/drawing/2014/main" id="{E1259DCC-8E60-4AEC-9009-6E892069A1BB}"/>
                  </a:ext>
                </a:extLst>
              </p:cNvPr>
              <p:cNvSpPr>
                <a:spLocks/>
              </p:cNvSpPr>
              <p:nvPr/>
            </p:nvSpPr>
            <p:spPr bwMode="auto">
              <a:xfrm>
                <a:off x="1084" y="4519"/>
                <a:ext cx="14" cy="37"/>
              </a:xfrm>
              <a:custGeom>
                <a:avLst/>
                <a:gdLst>
                  <a:gd name="T0" fmla="*/ 0 w 25"/>
                  <a:gd name="T1" fmla="*/ 65 h 66"/>
                  <a:gd name="T2" fmla="*/ 25 w 25"/>
                  <a:gd name="T3" fmla="*/ 66 h 66"/>
                  <a:gd name="T4" fmla="*/ 25 w 25"/>
                  <a:gd name="T5" fmla="*/ 0 h 66"/>
                  <a:gd name="T6" fmla="*/ 0 w 25"/>
                  <a:gd name="T7" fmla="*/ 0 h 66"/>
                  <a:gd name="T8" fmla="*/ 0 w 25"/>
                  <a:gd name="T9" fmla="*/ 6 h 66"/>
                  <a:gd name="T10" fmla="*/ 19 w 25"/>
                  <a:gd name="T11" fmla="*/ 7 h 66"/>
                  <a:gd name="T12" fmla="*/ 19 w 25"/>
                  <a:gd name="T13" fmla="*/ 59 h 66"/>
                  <a:gd name="T14" fmla="*/ 1 w 25"/>
                  <a:gd name="T15" fmla="*/ 59 h 66"/>
                  <a:gd name="T16" fmla="*/ 0 w 25"/>
                  <a:gd name="T17"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6">
                    <a:moveTo>
                      <a:pt x="0" y="65"/>
                    </a:moveTo>
                    <a:lnTo>
                      <a:pt x="25" y="66"/>
                    </a:lnTo>
                    <a:lnTo>
                      <a:pt x="25" y="0"/>
                    </a:lnTo>
                    <a:lnTo>
                      <a:pt x="0" y="0"/>
                    </a:lnTo>
                    <a:lnTo>
                      <a:pt x="0" y="6"/>
                    </a:lnTo>
                    <a:lnTo>
                      <a:pt x="19" y="7"/>
                    </a:lnTo>
                    <a:lnTo>
                      <a:pt x="19" y="59"/>
                    </a:lnTo>
                    <a:lnTo>
                      <a:pt x="1" y="59"/>
                    </a:lnTo>
                    <a:lnTo>
                      <a:pt x="0" y="6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3" name="Group 1612">
              <a:extLst>
                <a:ext uri="{FF2B5EF4-FFF2-40B4-BE49-F238E27FC236}">
                  <a16:creationId xmlns:a16="http://schemas.microsoft.com/office/drawing/2014/main" id="{DBBF87A8-B106-4C6F-8F33-97D51F64A75B}"/>
                </a:ext>
              </a:extLst>
            </p:cNvPr>
            <p:cNvGrpSpPr>
              <a:grpSpLocks/>
            </p:cNvGrpSpPr>
            <p:nvPr/>
          </p:nvGrpSpPr>
          <p:grpSpPr bwMode="auto">
            <a:xfrm>
              <a:off x="812800" y="5750297"/>
              <a:ext cx="1147763" cy="1392238"/>
              <a:chOff x="512" y="4162"/>
              <a:chExt cx="723" cy="877"/>
            </a:xfrm>
            <a:noFill/>
          </p:grpSpPr>
          <p:sp>
            <p:nvSpPr>
              <p:cNvPr id="6714" name="Freeform 1412">
                <a:extLst>
                  <a:ext uri="{FF2B5EF4-FFF2-40B4-BE49-F238E27FC236}">
                    <a16:creationId xmlns:a16="http://schemas.microsoft.com/office/drawing/2014/main" id="{7C4AA654-B388-4E84-BF5F-7296212BA7C1}"/>
                  </a:ext>
                </a:extLst>
              </p:cNvPr>
              <p:cNvSpPr>
                <a:spLocks/>
              </p:cNvSpPr>
              <p:nvPr/>
            </p:nvSpPr>
            <p:spPr bwMode="auto">
              <a:xfrm>
                <a:off x="1068" y="4552"/>
                <a:ext cx="13" cy="4"/>
              </a:xfrm>
              <a:custGeom>
                <a:avLst/>
                <a:gdLst>
                  <a:gd name="T0" fmla="*/ 0 w 23"/>
                  <a:gd name="T1" fmla="*/ 6 h 7"/>
                  <a:gd name="T2" fmla="*/ 23 w 23"/>
                  <a:gd name="T3" fmla="*/ 7 h 7"/>
                  <a:gd name="T4" fmla="*/ 23 w 23"/>
                  <a:gd name="T5" fmla="*/ 0 h 7"/>
                  <a:gd name="T6" fmla="*/ 1 w 23"/>
                  <a:gd name="T7" fmla="*/ 0 h 7"/>
                </a:gdLst>
                <a:ahLst/>
                <a:cxnLst>
                  <a:cxn ang="0">
                    <a:pos x="T0" y="T1"/>
                  </a:cxn>
                  <a:cxn ang="0">
                    <a:pos x="T2" y="T3"/>
                  </a:cxn>
                  <a:cxn ang="0">
                    <a:pos x="T4" y="T5"/>
                  </a:cxn>
                  <a:cxn ang="0">
                    <a:pos x="T6" y="T7"/>
                  </a:cxn>
                </a:cxnLst>
                <a:rect l="0" t="0" r="r" b="b"/>
                <a:pathLst>
                  <a:path w="23" h="7">
                    <a:moveTo>
                      <a:pt x="0" y="6"/>
                    </a:moveTo>
                    <a:lnTo>
                      <a:pt x="23" y="7"/>
                    </a:lnTo>
                    <a:lnTo>
                      <a:pt x="2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5" name="Freeform 1413">
                <a:extLst>
                  <a:ext uri="{FF2B5EF4-FFF2-40B4-BE49-F238E27FC236}">
                    <a16:creationId xmlns:a16="http://schemas.microsoft.com/office/drawing/2014/main" id="{922798C2-12F8-40CA-BA96-4E253A26AFD5}"/>
                  </a:ext>
                </a:extLst>
              </p:cNvPr>
              <p:cNvSpPr>
                <a:spLocks/>
              </p:cNvSpPr>
              <p:nvPr/>
            </p:nvSpPr>
            <p:spPr bwMode="auto">
              <a:xfrm>
                <a:off x="1053" y="4551"/>
                <a:ext cx="13" cy="4"/>
              </a:xfrm>
              <a:custGeom>
                <a:avLst/>
                <a:gdLst>
                  <a:gd name="T0" fmla="*/ 0 w 23"/>
                  <a:gd name="T1" fmla="*/ 7 h 7"/>
                  <a:gd name="T2" fmla="*/ 23 w 23"/>
                  <a:gd name="T3" fmla="*/ 7 h 7"/>
                  <a:gd name="T4" fmla="*/ 23 w 23"/>
                  <a:gd name="T5" fmla="*/ 1 h 7"/>
                  <a:gd name="T6" fmla="*/ 0 w 23"/>
                  <a:gd name="T7" fmla="*/ 0 h 7"/>
                </a:gdLst>
                <a:ahLst/>
                <a:cxnLst>
                  <a:cxn ang="0">
                    <a:pos x="T0" y="T1"/>
                  </a:cxn>
                  <a:cxn ang="0">
                    <a:pos x="T2" y="T3"/>
                  </a:cxn>
                  <a:cxn ang="0">
                    <a:pos x="T4" y="T5"/>
                  </a:cxn>
                  <a:cxn ang="0">
                    <a:pos x="T6" y="T7"/>
                  </a:cxn>
                </a:cxnLst>
                <a:rect l="0" t="0" r="r" b="b"/>
                <a:pathLst>
                  <a:path w="23" h="7">
                    <a:moveTo>
                      <a:pt x="0" y="7"/>
                    </a:moveTo>
                    <a:lnTo>
                      <a:pt x="23" y="7"/>
                    </a:lnTo>
                    <a:lnTo>
                      <a:pt x="2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6" name="Freeform 1414">
                <a:extLst>
                  <a:ext uri="{FF2B5EF4-FFF2-40B4-BE49-F238E27FC236}">
                    <a16:creationId xmlns:a16="http://schemas.microsoft.com/office/drawing/2014/main" id="{7A942278-7051-4C09-9804-FA7CEB0224CA}"/>
                  </a:ext>
                </a:extLst>
              </p:cNvPr>
              <p:cNvSpPr>
                <a:spLocks/>
              </p:cNvSpPr>
              <p:nvPr/>
            </p:nvSpPr>
            <p:spPr bwMode="auto">
              <a:xfrm>
                <a:off x="1036" y="4551"/>
                <a:ext cx="14" cy="4"/>
              </a:xfrm>
              <a:custGeom>
                <a:avLst/>
                <a:gdLst>
                  <a:gd name="T0" fmla="*/ 0 w 24"/>
                  <a:gd name="T1" fmla="*/ 7 h 8"/>
                  <a:gd name="T2" fmla="*/ 24 w 24"/>
                  <a:gd name="T3" fmla="*/ 8 h 8"/>
                  <a:gd name="T4" fmla="*/ 24 w 24"/>
                  <a:gd name="T5" fmla="*/ 1 h 8"/>
                  <a:gd name="T6" fmla="*/ 0 w 24"/>
                  <a:gd name="T7" fmla="*/ 0 h 8"/>
                </a:gdLst>
                <a:ahLst/>
                <a:cxnLst>
                  <a:cxn ang="0">
                    <a:pos x="T0" y="T1"/>
                  </a:cxn>
                  <a:cxn ang="0">
                    <a:pos x="T2" y="T3"/>
                  </a:cxn>
                  <a:cxn ang="0">
                    <a:pos x="T4" y="T5"/>
                  </a:cxn>
                  <a:cxn ang="0">
                    <a:pos x="T6" y="T7"/>
                  </a:cxn>
                </a:cxnLst>
                <a:rect l="0" t="0" r="r" b="b"/>
                <a:pathLst>
                  <a:path w="24" h="8">
                    <a:moveTo>
                      <a:pt x="0" y="7"/>
                    </a:moveTo>
                    <a:lnTo>
                      <a:pt x="24" y="8"/>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7" name="Freeform 1415">
                <a:extLst>
                  <a:ext uri="{FF2B5EF4-FFF2-40B4-BE49-F238E27FC236}">
                    <a16:creationId xmlns:a16="http://schemas.microsoft.com/office/drawing/2014/main" id="{9E2241F1-C7C4-40D3-991C-6F1BCD119B83}"/>
                  </a:ext>
                </a:extLst>
              </p:cNvPr>
              <p:cNvSpPr>
                <a:spLocks/>
              </p:cNvSpPr>
              <p:nvPr/>
            </p:nvSpPr>
            <p:spPr bwMode="auto">
              <a:xfrm>
                <a:off x="1036" y="4495"/>
                <a:ext cx="14" cy="5"/>
              </a:xfrm>
              <a:custGeom>
                <a:avLst/>
                <a:gdLst>
                  <a:gd name="T0" fmla="*/ 24 w 24"/>
                  <a:gd name="T1" fmla="*/ 1 h 8"/>
                  <a:gd name="T2" fmla="*/ 0 w 24"/>
                  <a:gd name="T3" fmla="*/ 0 h 8"/>
                  <a:gd name="T4" fmla="*/ 0 w 24"/>
                  <a:gd name="T5" fmla="*/ 7 h 8"/>
                  <a:gd name="T6" fmla="*/ 24 w 24"/>
                  <a:gd name="T7" fmla="*/ 8 h 8"/>
                </a:gdLst>
                <a:ahLst/>
                <a:cxnLst>
                  <a:cxn ang="0">
                    <a:pos x="T0" y="T1"/>
                  </a:cxn>
                  <a:cxn ang="0">
                    <a:pos x="T2" y="T3"/>
                  </a:cxn>
                  <a:cxn ang="0">
                    <a:pos x="T4" y="T5"/>
                  </a:cxn>
                  <a:cxn ang="0">
                    <a:pos x="T6" y="T7"/>
                  </a:cxn>
                </a:cxnLst>
                <a:rect l="0" t="0" r="r" b="b"/>
                <a:pathLst>
                  <a:path w="24" h="8">
                    <a:moveTo>
                      <a:pt x="24" y="1"/>
                    </a:moveTo>
                    <a:lnTo>
                      <a:pt x="0" y="0"/>
                    </a:lnTo>
                    <a:lnTo>
                      <a:pt x="0" y="7"/>
                    </a:lnTo>
                    <a:lnTo>
                      <a:pt x="24"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8" name="Freeform 1416">
                <a:extLst>
                  <a:ext uri="{FF2B5EF4-FFF2-40B4-BE49-F238E27FC236}">
                    <a16:creationId xmlns:a16="http://schemas.microsoft.com/office/drawing/2014/main" id="{66CFC0F4-2340-4996-81F3-A084EBB0FAF0}"/>
                  </a:ext>
                </a:extLst>
              </p:cNvPr>
              <p:cNvSpPr>
                <a:spLocks/>
              </p:cNvSpPr>
              <p:nvPr/>
            </p:nvSpPr>
            <p:spPr bwMode="auto">
              <a:xfrm>
                <a:off x="1053" y="4496"/>
                <a:ext cx="13" cy="4"/>
              </a:xfrm>
              <a:custGeom>
                <a:avLst/>
                <a:gdLst>
                  <a:gd name="T0" fmla="*/ 23 w 23"/>
                  <a:gd name="T1" fmla="*/ 1 h 8"/>
                  <a:gd name="T2" fmla="*/ 0 w 23"/>
                  <a:gd name="T3" fmla="*/ 0 h 8"/>
                  <a:gd name="T4" fmla="*/ 0 w 23"/>
                  <a:gd name="T5" fmla="*/ 7 h 8"/>
                  <a:gd name="T6" fmla="*/ 22 w 23"/>
                  <a:gd name="T7" fmla="*/ 8 h 8"/>
                </a:gdLst>
                <a:ahLst/>
                <a:cxnLst>
                  <a:cxn ang="0">
                    <a:pos x="T0" y="T1"/>
                  </a:cxn>
                  <a:cxn ang="0">
                    <a:pos x="T2" y="T3"/>
                  </a:cxn>
                  <a:cxn ang="0">
                    <a:pos x="T4" y="T5"/>
                  </a:cxn>
                  <a:cxn ang="0">
                    <a:pos x="T6" y="T7"/>
                  </a:cxn>
                </a:cxnLst>
                <a:rect l="0" t="0" r="r" b="b"/>
                <a:pathLst>
                  <a:path w="23" h="8">
                    <a:moveTo>
                      <a:pt x="23" y="1"/>
                    </a:moveTo>
                    <a:lnTo>
                      <a:pt x="0" y="0"/>
                    </a:lnTo>
                    <a:lnTo>
                      <a:pt x="0" y="7"/>
                    </a:lnTo>
                    <a:lnTo>
                      <a:pt x="22"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9" name="Freeform 1417">
                <a:extLst>
                  <a:ext uri="{FF2B5EF4-FFF2-40B4-BE49-F238E27FC236}">
                    <a16:creationId xmlns:a16="http://schemas.microsoft.com/office/drawing/2014/main" id="{6A6431F2-25CA-49E8-B398-F8E278460608}"/>
                  </a:ext>
                </a:extLst>
              </p:cNvPr>
              <p:cNvSpPr>
                <a:spLocks/>
              </p:cNvSpPr>
              <p:nvPr/>
            </p:nvSpPr>
            <p:spPr bwMode="auto">
              <a:xfrm>
                <a:off x="1068" y="4496"/>
                <a:ext cx="13" cy="5"/>
              </a:xfrm>
              <a:custGeom>
                <a:avLst/>
                <a:gdLst>
                  <a:gd name="T0" fmla="*/ 23 w 23"/>
                  <a:gd name="T1" fmla="*/ 1 h 8"/>
                  <a:gd name="T2" fmla="*/ 1 w 23"/>
                  <a:gd name="T3" fmla="*/ 0 h 8"/>
                  <a:gd name="T4" fmla="*/ 0 w 23"/>
                  <a:gd name="T5" fmla="*/ 7 h 8"/>
                  <a:gd name="T6" fmla="*/ 23 w 23"/>
                  <a:gd name="T7" fmla="*/ 8 h 8"/>
                </a:gdLst>
                <a:ahLst/>
                <a:cxnLst>
                  <a:cxn ang="0">
                    <a:pos x="T0" y="T1"/>
                  </a:cxn>
                  <a:cxn ang="0">
                    <a:pos x="T2" y="T3"/>
                  </a:cxn>
                  <a:cxn ang="0">
                    <a:pos x="T4" y="T5"/>
                  </a:cxn>
                  <a:cxn ang="0">
                    <a:pos x="T6" y="T7"/>
                  </a:cxn>
                </a:cxnLst>
                <a:rect l="0" t="0" r="r" b="b"/>
                <a:pathLst>
                  <a:path w="23" h="8">
                    <a:moveTo>
                      <a:pt x="23" y="1"/>
                    </a:moveTo>
                    <a:lnTo>
                      <a:pt x="1" y="0"/>
                    </a:lnTo>
                    <a:lnTo>
                      <a:pt x="0" y="7"/>
                    </a:lnTo>
                    <a:lnTo>
                      <a:pt x="23"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0" name="Freeform 1418">
                <a:extLst>
                  <a:ext uri="{FF2B5EF4-FFF2-40B4-BE49-F238E27FC236}">
                    <a16:creationId xmlns:a16="http://schemas.microsoft.com/office/drawing/2014/main" id="{E31BCEE6-A1C0-4AC1-B705-4CBEF53B88ED}"/>
                  </a:ext>
                </a:extLst>
              </p:cNvPr>
              <p:cNvSpPr>
                <a:spLocks/>
              </p:cNvSpPr>
              <p:nvPr/>
            </p:nvSpPr>
            <p:spPr bwMode="auto">
              <a:xfrm>
                <a:off x="1084" y="4497"/>
                <a:ext cx="14" cy="21"/>
              </a:xfrm>
              <a:custGeom>
                <a:avLst/>
                <a:gdLst>
                  <a:gd name="T0" fmla="*/ 0 w 25"/>
                  <a:gd name="T1" fmla="*/ 37 h 38"/>
                  <a:gd name="T2" fmla="*/ 25 w 25"/>
                  <a:gd name="T3" fmla="*/ 38 h 38"/>
                  <a:gd name="T4" fmla="*/ 24 w 25"/>
                  <a:gd name="T5" fmla="*/ 1 h 38"/>
                  <a:gd name="T6" fmla="*/ 0 w 25"/>
                  <a:gd name="T7" fmla="*/ 0 h 38"/>
                  <a:gd name="T8" fmla="*/ 0 w 25"/>
                  <a:gd name="T9" fmla="*/ 7 h 38"/>
                  <a:gd name="T10" fmla="*/ 18 w 25"/>
                  <a:gd name="T11" fmla="*/ 8 h 38"/>
                  <a:gd name="T12" fmla="*/ 18 w 25"/>
                  <a:gd name="T13" fmla="*/ 31 h 38"/>
                  <a:gd name="T14" fmla="*/ 0 w 25"/>
                  <a:gd name="T15" fmla="*/ 31 h 38"/>
                  <a:gd name="T16" fmla="*/ 0 w 25"/>
                  <a:gd name="T17"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8">
                    <a:moveTo>
                      <a:pt x="0" y="37"/>
                    </a:moveTo>
                    <a:lnTo>
                      <a:pt x="25" y="38"/>
                    </a:lnTo>
                    <a:lnTo>
                      <a:pt x="24" y="1"/>
                    </a:lnTo>
                    <a:lnTo>
                      <a:pt x="0" y="0"/>
                    </a:lnTo>
                    <a:lnTo>
                      <a:pt x="0" y="7"/>
                    </a:lnTo>
                    <a:lnTo>
                      <a:pt x="18" y="8"/>
                    </a:lnTo>
                    <a:lnTo>
                      <a:pt x="18" y="31"/>
                    </a:lnTo>
                    <a:lnTo>
                      <a:pt x="0" y="31"/>
                    </a:lnTo>
                    <a:lnTo>
                      <a:pt x="0" y="3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1" name="Freeform 1419">
                <a:extLst>
                  <a:ext uri="{FF2B5EF4-FFF2-40B4-BE49-F238E27FC236}">
                    <a16:creationId xmlns:a16="http://schemas.microsoft.com/office/drawing/2014/main" id="{49B10DA6-EA10-41E3-8C9A-156F128C78B3}"/>
                  </a:ext>
                </a:extLst>
              </p:cNvPr>
              <p:cNvSpPr>
                <a:spLocks/>
              </p:cNvSpPr>
              <p:nvPr/>
            </p:nvSpPr>
            <p:spPr bwMode="auto">
              <a:xfrm>
                <a:off x="1068" y="4514"/>
                <a:ext cx="13" cy="4"/>
              </a:xfrm>
              <a:custGeom>
                <a:avLst/>
                <a:gdLst>
                  <a:gd name="T0" fmla="*/ 0 w 23"/>
                  <a:gd name="T1" fmla="*/ 6 h 7"/>
                  <a:gd name="T2" fmla="*/ 23 w 23"/>
                  <a:gd name="T3" fmla="*/ 7 h 7"/>
                  <a:gd name="T4" fmla="*/ 23 w 23"/>
                  <a:gd name="T5" fmla="*/ 1 h 7"/>
                  <a:gd name="T6" fmla="*/ 1 w 23"/>
                  <a:gd name="T7" fmla="*/ 0 h 7"/>
                </a:gdLst>
                <a:ahLst/>
                <a:cxnLst>
                  <a:cxn ang="0">
                    <a:pos x="T0" y="T1"/>
                  </a:cxn>
                  <a:cxn ang="0">
                    <a:pos x="T2" y="T3"/>
                  </a:cxn>
                  <a:cxn ang="0">
                    <a:pos x="T4" y="T5"/>
                  </a:cxn>
                  <a:cxn ang="0">
                    <a:pos x="T6" y="T7"/>
                  </a:cxn>
                </a:cxnLst>
                <a:rect l="0" t="0" r="r" b="b"/>
                <a:pathLst>
                  <a:path w="23" h="7">
                    <a:moveTo>
                      <a:pt x="0" y="6"/>
                    </a:moveTo>
                    <a:lnTo>
                      <a:pt x="23" y="7"/>
                    </a:lnTo>
                    <a:lnTo>
                      <a:pt x="23"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2" name="Freeform 1420">
                <a:extLst>
                  <a:ext uri="{FF2B5EF4-FFF2-40B4-BE49-F238E27FC236}">
                    <a16:creationId xmlns:a16="http://schemas.microsoft.com/office/drawing/2014/main" id="{3F3E7B78-24F6-4206-A987-6A26EB1A69DC}"/>
                  </a:ext>
                </a:extLst>
              </p:cNvPr>
              <p:cNvSpPr>
                <a:spLocks/>
              </p:cNvSpPr>
              <p:nvPr/>
            </p:nvSpPr>
            <p:spPr bwMode="auto">
              <a:xfrm>
                <a:off x="1053" y="4513"/>
                <a:ext cx="13" cy="4"/>
              </a:xfrm>
              <a:custGeom>
                <a:avLst/>
                <a:gdLst>
                  <a:gd name="T0" fmla="*/ 0 w 23"/>
                  <a:gd name="T1" fmla="*/ 6 h 7"/>
                  <a:gd name="T2" fmla="*/ 23 w 23"/>
                  <a:gd name="T3" fmla="*/ 7 h 7"/>
                  <a:gd name="T4" fmla="*/ 23 w 23"/>
                  <a:gd name="T5" fmla="*/ 1 h 7"/>
                  <a:gd name="T6" fmla="*/ 0 w 23"/>
                  <a:gd name="T7" fmla="*/ 0 h 7"/>
                </a:gdLst>
                <a:ahLst/>
                <a:cxnLst>
                  <a:cxn ang="0">
                    <a:pos x="T0" y="T1"/>
                  </a:cxn>
                  <a:cxn ang="0">
                    <a:pos x="T2" y="T3"/>
                  </a:cxn>
                  <a:cxn ang="0">
                    <a:pos x="T4" y="T5"/>
                  </a:cxn>
                  <a:cxn ang="0">
                    <a:pos x="T6" y="T7"/>
                  </a:cxn>
                </a:cxnLst>
                <a:rect l="0" t="0" r="r" b="b"/>
                <a:pathLst>
                  <a:path w="23" h="7">
                    <a:moveTo>
                      <a:pt x="0" y="6"/>
                    </a:moveTo>
                    <a:lnTo>
                      <a:pt x="23" y="7"/>
                    </a:lnTo>
                    <a:lnTo>
                      <a:pt x="2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3" name="Freeform 1421">
                <a:extLst>
                  <a:ext uri="{FF2B5EF4-FFF2-40B4-BE49-F238E27FC236}">
                    <a16:creationId xmlns:a16="http://schemas.microsoft.com/office/drawing/2014/main" id="{96DCDDF9-C3EF-474F-AB39-4CA6AEB090ED}"/>
                  </a:ext>
                </a:extLst>
              </p:cNvPr>
              <p:cNvSpPr>
                <a:spLocks/>
              </p:cNvSpPr>
              <p:nvPr/>
            </p:nvSpPr>
            <p:spPr bwMode="auto">
              <a:xfrm>
                <a:off x="1036" y="4513"/>
                <a:ext cx="14" cy="4"/>
              </a:xfrm>
              <a:custGeom>
                <a:avLst/>
                <a:gdLst>
                  <a:gd name="T0" fmla="*/ 0 w 24"/>
                  <a:gd name="T1" fmla="*/ 6 h 7"/>
                  <a:gd name="T2" fmla="*/ 24 w 24"/>
                  <a:gd name="T3" fmla="*/ 7 h 7"/>
                  <a:gd name="T4" fmla="*/ 24 w 24"/>
                  <a:gd name="T5" fmla="*/ 1 h 7"/>
                  <a:gd name="T6" fmla="*/ 0 w 24"/>
                  <a:gd name="T7" fmla="*/ 0 h 7"/>
                </a:gdLst>
                <a:ahLst/>
                <a:cxnLst>
                  <a:cxn ang="0">
                    <a:pos x="T0" y="T1"/>
                  </a:cxn>
                  <a:cxn ang="0">
                    <a:pos x="T2" y="T3"/>
                  </a:cxn>
                  <a:cxn ang="0">
                    <a:pos x="T4" y="T5"/>
                  </a:cxn>
                  <a:cxn ang="0">
                    <a:pos x="T6" y="T7"/>
                  </a:cxn>
                </a:cxnLst>
                <a:rect l="0" t="0" r="r" b="b"/>
                <a:pathLst>
                  <a:path w="24" h="7">
                    <a:moveTo>
                      <a:pt x="0" y="6"/>
                    </a:moveTo>
                    <a:lnTo>
                      <a:pt x="24" y="7"/>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4" name="Freeform 1422">
                <a:extLst>
                  <a:ext uri="{FF2B5EF4-FFF2-40B4-BE49-F238E27FC236}">
                    <a16:creationId xmlns:a16="http://schemas.microsoft.com/office/drawing/2014/main" id="{15E2AC5E-8A74-450F-BB03-5EF7A9D3B0F5}"/>
                  </a:ext>
                </a:extLst>
              </p:cNvPr>
              <p:cNvSpPr>
                <a:spLocks/>
              </p:cNvSpPr>
              <p:nvPr/>
            </p:nvSpPr>
            <p:spPr bwMode="auto">
              <a:xfrm>
                <a:off x="1036" y="4382"/>
                <a:ext cx="13" cy="4"/>
              </a:xfrm>
              <a:custGeom>
                <a:avLst/>
                <a:gdLst>
                  <a:gd name="T0" fmla="*/ 24 w 24"/>
                  <a:gd name="T1" fmla="*/ 0 h 7"/>
                  <a:gd name="T2" fmla="*/ 0 w 24"/>
                  <a:gd name="T3" fmla="*/ 0 h 7"/>
                  <a:gd name="T4" fmla="*/ 0 w 24"/>
                  <a:gd name="T5" fmla="*/ 6 h 7"/>
                  <a:gd name="T6" fmla="*/ 24 w 24"/>
                  <a:gd name="T7" fmla="*/ 7 h 7"/>
                </a:gdLst>
                <a:ahLst/>
                <a:cxnLst>
                  <a:cxn ang="0">
                    <a:pos x="T0" y="T1"/>
                  </a:cxn>
                  <a:cxn ang="0">
                    <a:pos x="T2" y="T3"/>
                  </a:cxn>
                  <a:cxn ang="0">
                    <a:pos x="T4" y="T5"/>
                  </a:cxn>
                  <a:cxn ang="0">
                    <a:pos x="T6" y="T7"/>
                  </a:cxn>
                </a:cxnLst>
                <a:rect l="0" t="0" r="r" b="b"/>
                <a:pathLst>
                  <a:path w="24" h="7">
                    <a:moveTo>
                      <a:pt x="24" y="0"/>
                    </a:moveTo>
                    <a:lnTo>
                      <a:pt x="0" y="0"/>
                    </a:lnTo>
                    <a:lnTo>
                      <a:pt x="0" y="6"/>
                    </a:lnTo>
                    <a:lnTo>
                      <a:pt x="24"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5" name="Freeform 1423">
                <a:extLst>
                  <a:ext uri="{FF2B5EF4-FFF2-40B4-BE49-F238E27FC236}">
                    <a16:creationId xmlns:a16="http://schemas.microsoft.com/office/drawing/2014/main" id="{20DFB2E6-3B9E-45AA-8F6F-E81141F51C16}"/>
                  </a:ext>
                </a:extLst>
              </p:cNvPr>
              <p:cNvSpPr>
                <a:spLocks/>
              </p:cNvSpPr>
              <p:nvPr/>
            </p:nvSpPr>
            <p:spPr bwMode="auto">
              <a:xfrm>
                <a:off x="1053" y="4382"/>
                <a:ext cx="12" cy="4"/>
              </a:xfrm>
              <a:custGeom>
                <a:avLst/>
                <a:gdLst>
                  <a:gd name="T0" fmla="*/ 22 w 22"/>
                  <a:gd name="T1" fmla="*/ 1 h 7"/>
                  <a:gd name="T2" fmla="*/ 0 w 22"/>
                  <a:gd name="T3" fmla="*/ 0 h 7"/>
                  <a:gd name="T4" fmla="*/ 0 w 22"/>
                  <a:gd name="T5" fmla="*/ 7 h 7"/>
                  <a:gd name="T6" fmla="*/ 22 w 22"/>
                  <a:gd name="T7" fmla="*/ 7 h 7"/>
                </a:gdLst>
                <a:ahLst/>
                <a:cxnLst>
                  <a:cxn ang="0">
                    <a:pos x="T0" y="T1"/>
                  </a:cxn>
                  <a:cxn ang="0">
                    <a:pos x="T2" y="T3"/>
                  </a:cxn>
                  <a:cxn ang="0">
                    <a:pos x="T4" y="T5"/>
                  </a:cxn>
                  <a:cxn ang="0">
                    <a:pos x="T6" y="T7"/>
                  </a:cxn>
                </a:cxnLst>
                <a:rect l="0" t="0" r="r" b="b"/>
                <a:pathLst>
                  <a:path w="22" h="7">
                    <a:moveTo>
                      <a:pt x="22" y="1"/>
                    </a:moveTo>
                    <a:lnTo>
                      <a:pt x="0" y="0"/>
                    </a:lnTo>
                    <a:lnTo>
                      <a:pt x="0"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6" name="Freeform 1424">
                <a:extLst>
                  <a:ext uri="{FF2B5EF4-FFF2-40B4-BE49-F238E27FC236}">
                    <a16:creationId xmlns:a16="http://schemas.microsoft.com/office/drawing/2014/main" id="{0A817179-03DF-4D11-BE76-3839C4198EA2}"/>
                  </a:ext>
                </a:extLst>
              </p:cNvPr>
              <p:cNvSpPr>
                <a:spLocks/>
              </p:cNvSpPr>
              <p:nvPr/>
            </p:nvSpPr>
            <p:spPr bwMode="auto">
              <a:xfrm>
                <a:off x="1068" y="4382"/>
                <a:ext cx="12" cy="4"/>
              </a:xfrm>
              <a:custGeom>
                <a:avLst/>
                <a:gdLst>
                  <a:gd name="T0" fmla="*/ 22 w 22"/>
                  <a:gd name="T1" fmla="*/ 0 h 7"/>
                  <a:gd name="T2" fmla="*/ 0 w 22"/>
                  <a:gd name="T3" fmla="*/ 0 h 7"/>
                  <a:gd name="T4" fmla="*/ 0 w 22"/>
                  <a:gd name="T5" fmla="*/ 6 h 7"/>
                  <a:gd name="T6" fmla="*/ 22 w 22"/>
                  <a:gd name="T7" fmla="*/ 7 h 7"/>
                </a:gdLst>
                <a:ahLst/>
                <a:cxnLst>
                  <a:cxn ang="0">
                    <a:pos x="T0" y="T1"/>
                  </a:cxn>
                  <a:cxn ang="0">
                    <a:pos x="T2" y="T3"/>
                  </a:cxn>
                  <a:cxn ang="0">
                    <a:pos x="T4" y="T5"/>
                  </a:cxn>
                  <a:cxn ang="0">
                    <a:pos x="T6" y="T7"/>
                  </a:cxn>
                </a:cxnLst>
                <a:rect l="0" t="0" r="r" b="b"/>
                <a:pathLst>
                  <a:path w="22" h="7">
                    <a:moveTo>
                      <a:pt x="22" y="0"/>
                    </a:moveTo>
                    <a:lnTo>
                      <a:pt x="0" y="0"/>
                    </a:lnTo>
                    <a:lnTo>
                      <a:pt x="0" y="6"/>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7" name="Freeform 1425">
                <a:extLst>
                  <a:ext uri="{FF2B5EF4-FFF2-40B4-BE49-F238E27FC236}">
                    <a16:creationId xmlns:a16="http://schemas.microsoft.com/office/drawing/2014/main" id="{7ED4183F-1EE3-42EF-89E1-299D029053A9}"/>
                  </a:ext>
                </a:extLst>
              </p:cNvPr>
              <p:cNvSpPr>
                <a:spLocks/>
              </p:cNvSpPr>
              <p:nvPr/>
            </p:nvSpPr>
            <p:spPr bwMode="auto">
              <a:xfrm>
                <a:off x="1083" y="4382"/>
                <a:ext cx="14" cy="115"/>
              </a:xfrm>
              <a:custGeom>
                <a:avLst/>
                <a:gdLst>
                  <a:gd name="T0" fmla="*/ 1 w 25"/>
                  <a:gd name="T1" fmla="*/ 201 h 202"/>
                  <a:gd name="T2" fmla="*/ 25 w 25"/>
                  <a:gd name="T3" fmla="*/ 202 h 202"/>
                  <a:gd name="T4" fmla="*/ 23 w 25"/>
                  <a:gd name="T5" fmla="*/ 1 h 202"/>
                  <a:gd name="T6" fmla="*/ 0 w 25"/>
                  <a:gd name="T7" fmla="*/ 0 h 202"/>
                  <a:gd name="T8" fmla="*/ 0 w 25"/>
                  <a:gd name="T9" fmla="*/ 7 h 202"/>
                  <a:gd name="T10" fmla="*/ 16 w 25"/>
                  <a:gd name="T11" fmla="*/ 7 h 202"/>
                  <a:gd name="T12" fmla="*/ 18 w 25"/>
                  <a:gd name="T13" fmla="*/ 195 h 202"/>
                  <a:gd name="T14" fmla="*/ 1 w 25"/>
                  <a:gd name="T15" fmla="*/ 194 h 202"/>
                  <a:gd name="T16" fmla="*/ 1 w 25"/>
                  <a:gd name="T17" fmla="*/ 20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2">
                    <a:moveTo>
                      <a:pt x="1" y="201"/>
                    </a:moveTo>
                    <a:lnTo>
                      <a:pt x="25" y="202"/>
                    </a:lnTo>
                    <a:lnTo>
                      <a:pt x="23" y="1"/>
                    </a:lnTo>
                    <a:lnTo>
                      <a:pt x="0" y="0"/>
                    </a:lnTo>
                    <a:lnTo>
                      <a:pt x="0" y="7"/>
                    </a:lnTo>
                    <a:lnTo>
                      <a:pt x="16" y="7"/>
                    </a:lnTo>
                    <a:lnTo>
                      <a:pt x="18" y="195"/>
                    </a:lnTo>
                    <a:lnTo>
                      <a:pt x="1" y="194"/>
                    </a:lnTo>
                    <a:lnTo>
                      <a:pt x="1" y="2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8" name="Freeform 1426">
                <a:extLst>
                  <a:ext uri="{FF2B5EF4-FFF2-40B4-BE49-F238E27FC236}">
                    <a16:creationId xmlns:a16="http://schemas.microsoft.com/office/drawing/2014/main" id="{B30CBE28-2EAD-4D47-BE28-384B22BD206C}"/>
                  </a:ext>
                </a:extLst>
              </p:cNvPr>
              <p:cNvSpPr>
                <a:spLocks/>
              </p:cNvSpPr>
              <p:nvPr/>
            </p:nvSpPr>
            <p:spPr bwMode="auto">
              <a:xfrm>
                <a:off x="1068" y="4492"/>
                <a:ext cx="13" cy="4"/>
              </a:xfrm>
              <a:custGeom>
                <a:avLst/>
                <a:gdLst>
                  <a:gd name="T0" fmla="*/ 0 w 23"/>
                  <a:gd name="T1" fmla="*/ 6 h 8"/>
                  <a:gd name="T2" fmla="*/ 23 w 23"/>
                  <a:gd name="T3" fmla="*/ 8 h 8"/>
                  <a:gd name="T4" fmla="*/ 23 w 23"/>
                  <a:gd name="T5" fmla="*/ 1 h 8"/>
                  <a:gd name="T6" fmla="*/ 1 w 23"/>
                  <a:gd name="T7" fmla="*/ 0 h 8"/>
                </a:gdLst>
                <a:ahLst/>
                <a:cxnLst>
                  <a:cxn ang="0">
                    <a:pos x="T0" y="T1"/>
                  </a:cxn>
                  <a:cxn ang="0">
                    <a:pos x="T2" y="T3"/>
                  </a:cxn>
                  <a:cxn ang="0">
                    <a:pos x="T4" y="T5"/>
                  </a:cxn>
                  <a:cxn ang="0">
                    <a:pos x="T6" y="T7"/>
                  </a:cxn>
                </a:cxnLst>
                <a:rect l="0" t="0" r="r" b="b"/>
                <a:pathLst>
                  <a:path w="23" h="8">
                    <a:moveTo>
                      <a:pt x="0" y="6"/>
                    </a:moveTo>
                    <a:lnTo>
                      <a:pt x="23" y="8"/>
                    </a:lnTo>
                    <a:lnTo>
                      <a:pt x="23"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29" name="Freeform 1427">
                <a:extLst>
                  <a:ext uri="{FF2B5EF4-FFF2-40B4-BE49-F238E27FC236}">
                    <a16:creationId xmlns:a16="http://schemas.microsoft.com/office/drawing/2014/main" id="{1B1C4857-CF1B-45BD-B633-A63FE87CA9F8}"/>
                  </a:ext>
                </a:extLst>
              </p:cNvPr>
              <p:cNvSpPr>
                <a:spLocks/>
              </p:cNvSpPr>
              <p:nvPr/>
            </p:nvSpPr>
            <p:spPr bwMode="auto">
              <a:xfrm>
                <a:off x="1053" y="4491"/>
                <a:ext cx="13" cy="4"/>
              </a:xfrm>
              <a:custGeom>
                <a:avLst/>
                <a:gdLst>
                  <a:gd name="T0" fmla="*/ 0 w 23"/>
                  <a:gd name="T1" fmla="*/ 6 h 7"/>
                  <a:gd name="T2" fmla="*/ 23 w 23"/>
                  <a:gd name="T3" fmla="*/ 7 h 7"/>
                  <a:gd name="T4" fmla="*/ 23 w 23"/>
                  <a:gd name="T5" fmla="*/ 1 h 7"/>
                  <a:gd name="T6" fmla="*/ 0 w 23"/>
                  <a:gd name="T7" fmla="*/ 0 h 7"/>
                </a:gdLst>
                <a:ahLst/>
                <a:cxnLst>
                  <a:cxn ang="0">
                    <a:pos x="T0" y="T1"/>
                  </a:cxn>
                  <a:cxn ang="0">
                    <a:pos x="T2" y="T3"/>
                  </a:cxn>
                  <a:cxn ang="0">
                    <a:pos x="T4" y="T5"/>
                  </a:cxn>
                  <a:cxn ang="0">
                    <a:pos x="T6" y="T7"/>
                  </a:cxn>
                </a:cxnLst>
                <a:rect l="0" t="0" r="r" b="b"/>
                <a:pathLst>
                  <a:path w="23" h="7">
                    <a:moveTo>
                      <a:pt x="0" y="6"/>
                    </a:moveTo>
                    <a:lnTo>
                      <a:pt x="23" y="7"/>
                    </a:lnTo>
                    <a:lnTo>
                      <a:pt x="23"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0" name="Freeform 1428">
                <a:extLst>
                  <a:ext uri="{FF2B5EF4-FFF2-40B4-BE49-F238E27FC236}">
                    <a16:creationId xmlns:a16="http://schemas.microsoft.com/office/drawing/2014/main" id="{859ABABC-FB98-4A6A-A883-8784BC376A0A}"/>
                  </a:ext>
                </a:extLst>
              </p:cNvPr>
              <p:cNvSpPr>
                <a:spLocks/>
              </p:cNvSpPr>
              <p:nvPr/>
            </p:nvSpPr>
            <p:spPr bwMode="auto">
              <a:xfrm>
                <a:off x="1036" y="4490"/>
                <a:ext cx="14" cy="4"/>
              </a:xfrm>
              <a:custGeom>
                <a:avLst/>
                <a:gdLst>
                  <a:gd name="T0" fmla="*/ 0 w 24"/>
                  <a:gd name="T1" fmla="*/ 7 h 8"/>
                  <a:gd name="T2" fmla="*/ 23 w 24"/>
                  <a:gd name="T3" fmla="*/ 8 h 8"/>
                  <a:gd name="T4" fmla="*/ 24 w 24"/>
                  <a:gd name="T5" fmla="*/ 1 h 8"/>
                  <a:gd name="T6" fmla="*/ 0 w 24"/>
                  <a:gd name="T7" fmla="*/ 0 h 8"/>
                </a:gdLst>
                <a:ahLst/>
                <a:cxnLst>
                  <a:cxn ang="0">
                    <a:pos x="T0" y="T1"/>
                  </a:cxn>
                  <a:cxn ang="0">
                    <a:pos x="T2" y="T3"/>
                  </a:cxn>
                  <a:cxn ang="0">
                    <a:pos x="T4" y="T5"/>
                  </a:cxn>
                  <a:cxn ang="0">
                    <a:pos x="T6" y="T7"/>
                  </a:cxn>
                </a:cxnLst>
                <a:rect l="0" t="0" r="r" b="b"/>
                <a:pathLst>
                  <a:path w="24" h="8">
                    <a:moveTo>
                      <a:pt x="0" y="7"/>
                    </a:moveTo>
                    <a:lnTo>
                      <a:pt x="23" y="8"/>
                    </a:lnTo>
                    <a:lnTo>
                      <a:pt x="24"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1" name="Freeform 1429">
                <a:extLst>
                  <a:ext uri="{FF2B5EF4-FFF2-40B4-BE49-F238E27FC236}">
                    <a16:creationId xmlns:a16="http://schemas.microsoft.com/office/drawing/2014/main" id="{62FDBEB1-79AE-4A2C-8812-CF53C90822A4}"/>
                  </a:ext>
                </a:extLst>
              </p:cNvPr>
              <p:cNvSpPr>
                <a:spLocks/>
              </p:cNvSpPr>
              <p:nvPr/>
            </p:nvSpPr>
            <p:spPr bwMode="auto">
              <a:xfrm>
                <a:off x="1125" y="4413"/>
                <a:ext cx="55" cy="605"/>
              </a:xfrm>
              <a:custGeom>
                <a:avLst/>
                <a:gdLst>
                  <a:gd name="T0" fmla="*/ 9 w 97"/>
                  <a:gd name="T1" fmla="*/ 1066 h 1066"/>
                  <a:gd name="T2" fmla="*/ 97 w 97"/>
                  <a:gd name="T3" fmla="*/ 1061 h 1066"/>
                  <a:gd name="T4" fmla="*/ 89 w 97"/>
                  <a:gd name="T5" fmla="*/ 0 h 1066"/>
                  <a:gd name="T6" fmla="*/ 0 w 97"/>
                  <a:gd name="T7" fmla="*/ 1 h 1066"/>
                  <a:gd name="T8" fmla="*/ 0 w 97"/>
                  <a:gd name="T9" fmla="*/ 7 h 1066"/>
                  <a:gd name="T10" fmla="*/ 83 w 97"/>
                  <a:gd name="T11" fmla="*/ 7 h 1066"/>
                  <a:gd name="T12" fmla="*/ 91 w 97"/>
                  <a:gd name="T13" fmla="*/ 1054 h 1066"/>
                  <a:gd name="T14" fmla="*/ 9 w 97"/>
                  <a:gd name="T15" fmla="*/ 1059 h 1066"/>
                  <a:gd name="T16" fmla="*/ 9 w 97"/>
                  <a:gd name="T17" fmla="*/ 106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1066">
                    <a:moveTo>
                      <a:pt x="9" y="1066"/>
                    </a:moveTo>
                    <a:lnTo>
                      <a:pt x="97" y="1061"/>
                    </a:lnTo>
                    <a:lnTo>
                      <a:pt x="89" y="0"/>
                    </a:lnTo>
                    <a:lnTo>
                      <a:pt x="0" y="1"/>
                    </a:lnTo>
                    <a:lnTo>
                      <a:pt x="0" y="7"/>
                    </a:lnTo>
                    <a:lnTo>
                      <a:pt x="83" y="7"/>
                    </a:lnTo>
                    <a:lnTo>
                      <a:pt x="91" y="1054"/>
                    </a:lnTo>
                    <a:lnTo>
                      <a:pt x="9" y="1059"/>
                    </a:lnTo>
                    <a:lnTo>
                      <a:pt x="9" y="10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2" name="Freeform 1430">
                <a:extLst>
                  <a:ext uri="{FF2B5EF4-FFF2-40B4-BE49-F238E27FC236}">
                    <a16:creationId xmlns:a16="http://schemas.microsoft.com/office/drawing/2014/main" id="{FDB3605A-316C-47FF-A90E-A99E06FAAB7E}"/>
                  </a:ext>
                </a:extLst>
              </p:cNvPr>
              <p:cNvSpPr>
                <a:spLocks/>
              </p:cNvSpPr>
              <p:nvPr/>
            </p:nvSpPr>
            <p:spPr bwMode="auto">
              <a:xfrm>
                <a:off x="1126" y="4416"/>
                <a:ext cx="7" cy="600"/>
              </a:xfrm>
              <a:custGeom>
                <a:avLst/>
                <a:gdLst>
                  <a:gd name="T0" fmla="*/ 0 w 13"/>
                  <a:gd name="T1" fmla="*/ 0 h 1059"/>
                  <a:gd name="T2" fmla="*/ 7 w 13"/>
                  <a:gd name="T3" fmla="*/ 1059 h 1059"/>
                  <a:gd name="T4" fmla="*/ 13 w 13"/>
                  <a:gd name="T5" fmla="*/ 1059 h 1059"/>
                  <a:gd name="T6" fmla="*/ 7 w 13"/>
                  <a:gd name="T7" fmla="*/ 0 h 1059"/>
                </a:gdLst>
                <a:ahLst/>
                <a:cxnLst>
                  <a:cxn ang="0">
                    <a:pos x="T0" y="T1"/>
                  </a:cxn>
                  <a:cxn ang="0">
                    <a:pos x="T2" y="T3"/>
                  </a:cxn>
                  <a:cxn ang="0">
                    <a:pos x="T4" y="T5"/>
                  </a:cxn>
                  <a:cxn ang="0">
                    <a:pos x="T6" y="T7"/>
                  </a:cxn>
                </a:cxnLst>
                <a:rect l="0" t="0" r="r" b="b"/>
                <a:pathLst>
                  <a:path w="13" h="1059">
                    <a:moveTo>
                      <a:pt x="0" y="0"/>
                    </a:moveTo>
                    <a:lnTo>
                      <a:pt x="7" y="1059"/>
                    </a:lnTo>
                    <a:lnTo>
                      <a:pt x="13" y="105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3" name="Freeform 1431">
                <a:extLst>
                  <a:ext uri="{FF2B5EF4-FFF2-40B4-BE49-F238E27FC236}">
                    <a16:creationId xmlns:a16="http://schemas.microsoft.com/office/drawing/2014/main" id="{113E66ED-BD2C-4C38-965A-9257A04E5D7E}"/>
                  </a:ext>
                </a:extLst>
              </p:cNvPr>
              <p:cNvSpPr>
                <a:spLocks/>
              </p:cNvSpPr>
              <p:nvPr/>
            </p:nvSpPr>
            <p:spPr bwMode="auto">
              <a:xfrm>
                <a:off x="1129" y="4416"/>
                <a:ext cx="7" cy="600"/>
              </a:xfrm>
              <a:custGeom>
                <a:avLst/>
                <a:gdLst>
                  <a:gd name="T0" fmla="*/ 14 w 14"/>
                  <a:gd name="T1" fmla="*/ 1058 h 1058"/>
                  <a:gd name="T2" fmla="*/ 7 w 14"/>
                  <a:gd name="T3" fmla="*/ 0 h 1058"/>
                  <a:gd name="T4" fmla="*/ 0 w 14"/>
                  <a:gd name="T5" fmla="*/ 0 h 1058"/>
                  <a:gd name="T6" fmla="*/ 8 w 14"/>
                  <a:gd name="T7" fmla="*/ 1058 h 1058"/>
                </a:gdLst>
                <a:ahLst/>
                <a:cxnLst>
                  <a:cxn ang="0">
                    <a:pos x="T0" y="T1"/>
                  </a:cxn>
                  <a:cxn ang="0">
                    <a:pos x="T2" y="T3"/>
                  </a:cxn>
                  <a:cxn ang="0">
                    <a:pos x="T4" y="T5"/>
                  </a:cxn>
                  <a:cxn ang="0">
                    <a:pos x="T6" y="T7"/>
                  </a:cxn>
                </a:cxnLst>
                <a:rect l="0" t="0" r="r" b="b"/>
                <a:pathLst>
                  <a:path w="14" h="1058">
                    <a:moveTo>
                      <a:pt x="14" y="1058"/>
                    </a:moveTo>
                    <a:lnTo>
                      <a:pt x="7" y="0"/>
                    </a:lnTo>
                    <a:lnTo>
                      <a:pt x="0" y="0"/>
                    </a:lnTo>
                    <a:lnTo>
                      <a:pt x="8" y="10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4" name="Freeform 1432">
                <a:extLst>
                  <a:ext uri="{FF2B5EF4-FFF2-40B4-BE49-F238E27FC236}">
                    <a16:creationId xmlns:a16="http://schemas.microsoft.com/office/drawing/2014/main" id="{600FF07E-E31F-40A4-81E6-957D06E3814F}"/>
                  </a:ext>
                </a:extLst>
              </p:cNvPr>
              <p:cNvSpPr>
                <a:spLocks/>
              </p:cNvSpPr>
              <p:nvPr/>
            </p:nvSpPr>
            <p:spPr bwMode="auto">
              <a:xfrm>
                <a:off x="1141" y="4595"/>
                <a:ext cx="7" cy="420"/>
              </a:xfrm>
              <a:custGeom>
                <a:avLst/>
                <a:gdLst>
                  <a:gd name="T0" fmla="*/ 0 w 12"/>
                  <a:gd name="T1" fmla="*/ 0 h 739"/>
                  <a:gd name="T2" fmla="*/ 5 w 12"/>
                  <a:gd name="T3" fmla="*/ 739 h 739"/>
                  <a:gd name="T4" fmla="*/ 12 w 12"/>
                  <a:gd name="T5" fmla="*/ 739 h 739"/>
                  <a:gd name="T6" fmla="*/ 7 w 12"/>
                  <a:gd name="T7" fmla="*/ 0 h 739"/>
                </a:gdLst>
                <a:ahLst/>
                <a:cxnLst>
                  <a:cxn ang="0">
                    <a:pos x="T0" y="T1"/>
                  </a:cxn>
                  <a:cxn ang="0">
                    <a:pos x="T2" y="T3"/>
                  </a:cxn>
                  <a:cxn ang="0">
                    <a:pos x="T4" y="T5"/>
                  </a:cxn>
                  <a:cxn ang="0">
                    <a:pos x="T6" y="T7"/>
                  </a:cxn>
                </a:cxnLst>
                <a:rect l="0" t="0" r="r" b="b"/>
                <a:pathLst>
                  <a:path w="12" h="739">
                    <a:moveTo>
                      <a:pt x="0" y="0"/>
                    </a:moveTo>
                    <a:lnTo>
                      <a:pt x="5" y="739"/>
                    </a:lnTo>
                    <a:lnTo>
                      <a:pt x="12" y="73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5" name="Freeform 1433">
                <a:extLst>
                  <a:ext uri="{FF2B5EF4-FFF2-40B4-BE49-F238E27FC236}">
                    <a16:creationId xmlns:a16="http://schemas.microsoft.com/office/drawing/2014/main" id="{A6F429F2-E104-4A57-BE43-201F9189BE26}"/>
                  </a:ext>
                </a:extLst>
              </p:cNvPr>
              <p:cNvSpPr>
                <a:spLocks/>
              </p:cNvSpPr>
              <p:nvPr/>
            </p:nvSpPr>
            <p:spPr bwMode="auto">
              <a:xfrm>
                <a:off x="1140" y="4416"/>
                <a:ext cx="5" cy="179"/>
              </a:xfrm>
              <a:custGeom>
                <a:avLst/>
                <a:gdLst>
                  <a:gd name="T0" fmla="*/ 0 w 8"/>
                  <a:gd name="T1" fmla="*/ 0 h 316"/>
                  <a:gd name="T2" fmla="*/ 1 w 8"/>
                  <a:gd name="T3" fmla="*/ 316 h 316"/>
                  <a:gd name="T4" fmla="*/ 8 w 8"/>
                  <a:gd name="T5" fmla="*/ 316 h 316"/>
                  <a:gd name="T6" fmla="*/ 6 w 8"/>
                  <a:gd name="T7" fmla="*/ 0 h 316"/>
                </a:gdLst>
                <a:ahLst/>
                <a:cxnLst>
                  <a:cxn ang="0">
                    <a:pos x="T0" y="T1"/>
                  </a:cxn>
                  <a:cxn ang="0">
                    <a:pos x="T2" y="T3"/>
                  </a:cxn>
                  <a:cxn ang="0">
                    <a:pos x="T4" y="T5"/>
                  </a:cxn>
                  <a:cxn ang="0">
                    <a:pos x="T6" y="T7"/>
                  </a:cxn>
                </a:cxnLst>
                <a:rect l="0" t="0" r="r" b="b"/>
                <a:pathLst>
                  <a:path w="8" h="316">
                    <a:moveTo>
                      <a:pt x="0" y="0"/>
                    </a:moveTo>
                    <a:lnTo>
                      <a:pt x="1" y="316"/>
                    </a:lnTo>
                    <a:lnTo>
                      <a:pt x="8" y="31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6" name="Freeform 1434">
                <a:extLst>
                  <a:ext uri="{FF2B5EF4-FFF2-40B4-BE49-F238E27FC236}">
                    <a16:creationId xmlns:a16="http://schemas.microsoft.com/office/drawing/2014/main" id="{A01A478F-1999-4B2F-B6A7-4A165B34CC4A}"/>
                  </a:ext>
                </a:extLst>
              </p:cNvPr>
              <p:cNvSpPr>
                <a:spLocks/>
              </p:cNvSpPr>
              <p:nvPr/>
            </p:nvSpPr>
            <p:spPr bwMode="auto">
              <a:xfrm>
                <a:off x="1143" y="4415"/>
                <a:ext cx="8" cy="600"/>
              </a:xfrm>
              <a:custGeom>
                <a:avLst/>
                <a:gdLst>
                  <a:gd name="T0" fmla="*/ 14 w 14"/>
                  <a:gd name="T1" fmla="*/ 1058 h 1058"/>
                  <a:gd name="T2" fmla="*/ 6 w 14"/>
                  <a:gd name="T3" fmla="*/ 0 h 1058"/>
                  <a:gd name="T4" fmla="*/ 0 w 14"/>
                  <a:gd name="T5" fmla="*/ 0 h 1058"/>
                  <a:gd name="T6" fmla="*/ 7 w 14"/>
                  <a:gd name="T7" fmla="*/ 1058 h 1058"/>
                </a:gdLst>
                <a:ahLst/>
                <a:cxnLst>
                  <a:cxn ang="0">
                    <a:pos x="T0" y="T1"/>
                  </a:cxn>
                  <a:cxn ang="0">
                    <a:pos x="T2" y="T3"/>
                  </a:cxn>
                  <a:cxn ang="0">
                    <a:pos x="T4" y="T5"/>
                  </a:cxn>
                  <a:cxn ang="0">
                    <a:pos x="T6" y="T7"/>
                  </a:cxn>
                </a:cxnLst>
                <a:rect l="0" t="0" r="r" b="b"/>
                <a:pathLst>
                  <a:path w="14" h="1058">
                    <a:moveTo>
                      <a:pt x="14" y="1058"/>
                    </a:moveTo>
                    <a:lnTo>
                      <a:pt x="6" y="0"/>
                    </a:lnTo>
                    <a:lnTo>
                      <a:pt x="0" y="0"/>
                    </a:lnTo>
                    <a:lnTo>
                      <a:pt x="7" y="10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7" name="Freeform 1435">
                <a:extLst>
                  <a:ext uri="{FF2B5EF4-FFF2-40B4-BE49-F238E27FC236}">
                    <a16:creationId xmlns:a16="http://schemas.microsoft.com/office/drawing/2014/main" id="{4A2C25CE-25BA-4750-8152-F93C56277C7C}"/>
                  </a:ext>
                </a:extLst>
              </p:cNvPr>
              <p:cNvSpPr>
                <a:spLocks/>
              </p:cNvSpPr>
              <p:nvPr/>
            </p:nvSpPr>
            <p:spPr bwMode="auto">
              <a:xfrm>
                <a:off x="1159" y="4928"/>
                <a:ext cx="4" cy="86"/>
              </a:xfrm>
              <a:custGeom>
                <a:avLst/>
                <a:gdLst>
                  <a:gd name="T0" fmla="*/ 0 w 8"/>
                  <a:gd name="T1" fmla="*/ 0 h 152"/>
                  <a:gd name="T2" fmla="*/ 1 w 8"/>
                  <a:gd name="T3" fmla="*/ 152 h 152"/>
                  <a:gd name="T4" fmla="*/ 8 w 8"/>
                  <a:gd name="T5" fmla="*/ 152 h 152"/>
                  <a:gd name="T6" fmla="*/ 7 w 8"/>
                  <a:gd name="T7" fmla="*/ 0 h 152"/>
                </a:gdLst>
                <a:ahLst/>
                <a:cxnLst>
                  <a:cxn ang="0">
                    <a:pos x="T0" y="T1"/>
                  </a:cxn>
                  <a:cxn ang="0">
                    <a:pos x="T2" y="T3"/>
                  </a:cxn>
                  <a:cxn ang="0">
                    <a:pos x="T4" y="T5"/>
                  </a:cxn>
                  <a:cxn ang="0">
                    <a:pos x="T6" y="T7"/>
                  </a:cxn>
                </a:cxnLst>
                <a:rect l="0" t="0" r="r" b="b"/>
                <a:pathLst>
                  <a:path w="8" h="152">
                    <a:moveTo>
                      <a:pt x="0" y="0"/>
                    </a:moveTo>
                    <a:lnTo>
                      <a:pt x="1" y="152"/>
                    </a:lnTo>
                    <a:lnTo>
                      <a:pt x="8" y="15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8" name="Freeform 1436">
                <a:extLst>
                  <a:ext uri="{FF2B5EF4-FFF2-40B4-BE49-F238E27FC236}">
                    <a16:creationId xmlns:a16="http://schemas.microsoft.com/office/drawing/2014/main" id="{1ABB2013-C3F0-4204-9194-517579F6FAB5}"/>
                  </a:ext>
                </a:extLst>
              </p:cNvPr>
              <p:cNvSpPr>
                <a:spLocks/>
              </p:cNvSpPr>
              <p:nvPr/>
            </p:nvSpPr>
            <p:spPr bwMode="auto">
              <a:xfrm>
                <a:off x="1154" y="4416"/>
                <a:ext cx="9" cy="512"/>
              </a:xfrm>
              <a:custGeom>
                <a:avLst/>
                <a:gdLst>
                  <a:gd name="T0" fmla="*/ 0 w 15"/>
                  <a:gd name="T1" fmla="*/ 0 h 903"/>
                  <a:gd name="T2" fmla="*/ 8 w 15"/>
                  <a:gd name="T3" fmla="*/ 903 h 903"/>
                  <a:gd name="T4" fmla="*/ 15 w 15"/>
                  <a:gd name="T5" fmla="*/ 903 h 903"/>
                  <a:gd name="T6" fmla="*/ 7 w 15"/>
                  <a:gd name="T7" fmla="*/ 0 h 903"/>
                </a:gdLst>
                <a:ahLst/>
                <a:cxnLst>
                  <a:cxn ang="0">
                    <a:pos x="T0" y="T1"/>
                  </a:cxn>
                  <a:cxn ang="0">
                    <a:pos x="T2" y="T3"/>
                  </a:cxn>
                  <a:cxn ang="0">
                    <a:pos x="T4" y="T5"/>
                  </a:cxn>
                  <a:cxn ang="0">
                    <a:pos x="T6" y="T7"/>
                  </a:cxn>
                </a:cxnLst>
                <a:rect l="0" t="0" r="r" b="b"/>
                <a:pathLst>
                  <a:path w="15" h="903">
                    <a:moveTo>
                      <a:pt x="0" y="0"/>
                    </a:moveTo>
                    <a:lnTo>
                      <a:pt x="8" y="903"/>
                    </a:lnTo>
                    <a:lnTo>
                      <a:pt x="15" y="90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39" name="Freeform 1437">
                <a:extLst>
                  <a:ext uri="{FF2B5EF4-FFF2-40B4-BE49-F238E27FC236}">
                    <a16:creationId xmlns:a16="http://schemas.microsoft.com/office/drawing/2014/main" id="{CF40AA8C-44D0-434A-BEA3-AA1BC1F7C42B}"/>
                  </a:ext>
                </a:extLst>
              </p:cNvPr>
              <p:cNvSpPr>
                <a:spLocks/>
              </p:cNvSpPr>
              <p:nvPr/>
            </p:nvSpPr>
            <p:spPr bwMode="auto">
              <a:xfrm>
                <a:off x="1157" y="4415"/>
                <a:ext cx="8" cy="599"/>
              </a:xfrm>
              <a:custGeom>
                <a:avLst/>
                <a:gdLst>
                  <a:gd name="T0" fmla="*/ 15 w 15"/>
                  <a:gd name="T1" fmla="*/ 1055 h 1055"/>
                  <a:gd name="T2" fmla="*/ 6 w 15"/>
                  <a:gd name="T3" fmla="*/ 0 h 1055"/>
                  <a:gd name="T4" fmla="*/ 0 w 15"/>
                  <a:gd name="T5" fmla="*/ 0 h 1055"/>
                  <a:gd name="T6" fmla="*/ 9 w 15"/>
                  <a:gd name="T7" fmla="*/ 1055 h 1055"/>
                </a:gdLst>
                <a:ahLst/>
                <a:cxnLst>
                  <a:cxn ang="0">
                    <a:pos x="T0" y="T1"/>
                  </a:cxn>
                  <a:cxn ang="0">
                    <a:pos x="T2" y="T3"/>
                  </a:cxn>
                  <a:cxn ang="0">
                    <a:pos x="T4" y="T5"/>
                  </a:cxn>
                  <a:cxn ang="0">
                    <a:pos x="T6" y="T7"/>
                  </a:cxn>
                </a:cxnLst>
                <a:rect l="0" t="0" r="r" b="b"/>
                <a:pathLst>
                  <a:path w="15" h="1055">
                    <a:moveTo>
                      <a:pt x="15" y="1055"/>
                    </a:moveTo>
                    <a:lnTo>
                      <a:pt x="6" y="0"/>
                    </a:lnTo>
                    <a:lnTo>
                      <a:pt x="0" y="0"/>
                    </a:lnTo>
                    <a:lnTo>
                      <a:pt x="9" y="10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0" name="Freeform 1438">
                <a:extLst>
                  <a:ext uri="{FF2B5EF4-FFF2-40B4-BE49-F238E27FC236}">
                    <a16:creationId xmlns:a16="http://schemas.microsoft.com/office/drawing/2014/main" id="{125C233F-1E0F-4AEB-8326-4165CB5158A0}"/>
                  </a:ext>
                </a:extLst>
              </p:cNvPr>
              <p:cNvSpPr>
                <a:spLocks/>
              </p:cNvSpPr>
              <p:nvPr/>
            </p:nvSpPr>
            <p:spPr bwMode="auto">
              <a:xfrm>
                <a:off x="1134" y="4957"/>
                <a:ext cx="12" cy="58"/>
              </a:xfrm>
              <a:custGeom>
                <a:avLst/>
                <a:gdLst>
                  <a:gd name="T0" fmla="*/ 0 w 20"/>
                  <a:gd name="T1" fmla="*/ 7 h 103"/>
                  <a:gd name="T2" fmla="*/ 12 w 20"/>
                  <a:gd name="T3" fmla="*/ 6 h 103"/>
                  <a:gd name="T4" fmla="*/ 14 w 20"/>
                  <a:gd name="T5" fmla="*/ 103 h 103"/>
                  <a:gd name="T6" fmla="*/ 20 w 20"/>
                  <a:gd name="T7" fmla="*/ 103 h 103"/>
                  <a:gd name="T8" fmla="*/ 19 w 20"/>
                  <a:gd name="T9" fmla="*/ 0 h 103"/>
                  <a:gd name="T10" fmla="*/ 0 w 20"/>
                  <a:gd name="T11" fmla="*/ 0 h 103"/>
                  <a:gd name="T12" fmla="*/ 0 w 20"/>
                  <a:gd name="T13" fmla="*/ 7 h 103"/>
                </a:gdLst>
                <a:ahLst/>
                <a:cxnLst>
                  <a:cxn ang="0">
                    <a:pos x="T0" y="T1"/>
                  </a:cxn>
                  <a:cxn ang="0">
                    <a:pos x="T2" y="T3"/>
                  </a:cxn>
                  <a:cxn ang="0">
                    <a:pos x="T4" y="T5"/>
                  </a:cxn>
                  <a:cxn ang="0">
                    <a:pos x="T6" y="T7"/>
                  </a:cxn>
                  <a:cxn ang="0">
                    <a:pos x="T8" y="T9"/>
                  </a:cxn>
                  <a:cxn ang="0">
                    <a:pos x="T10" y="T11"/>
                  </a:cxn>
                  <a:cxn ang="0">
                    <a:pos x="T12" y="T13"/>
                  </a:cxn>
                </a:cxnLst>
                <a:rect l="0" t="0" r="r" b="b"/>
                <a:pathLst>
                  <a:path w="20" h="103">
                    <a:moveTo>
                      <a:pt x="0" y="7"/>
                    </a:moveTo>
                    <a:lnTo>
                      <a:pt x="12" y="6"/>
                    </a:lnTo>
                    <a:lnTo>
                      <a:pt x="14" y="103"/>
                    </a:lnTo>
                    <a:lnTo>
                      <a:pt x="20" y="103"/>
                    </a:lnTo>
                    <a:lnTo>
                      <a:pt x="19"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1" name="Freeform 1439">
                <a:extLst>
                  <a:ext uri="{FF2B5EF4-FFF2-40B4-BE49-F238E27FC236}">
                    <a16:creationId xmlns:a16="http://schemas.microsoft.com/office/drawing/2014/main" id="{B82C00A6-C49E-4B28-8875-8E0632CB1562}"/>
                  </a:ext>
                </a:extLst>
              </p:cNvPr>
              <p:cNvSpPr>
                <a:spLocks/>
              </p:cNvSpPr>
              <p:nvPr/>
            </p:nvSpPr>
            <p:spPr bwMode="auto">
              <a:xfrm>
                <a:off x="1148" y="4956"/>
                <a:ext cx="13" cy="59"/>
              </a:xfrm>
              <a:custGeom>
                <a:avLst/>
                <a:gdLst>
                  <a:gd name="T0" fmla="*/ 0 w 22"/>
                  <a:gd name="T1" fmla="*/ 7 h 103"/>
                  <a:gd name="T2" fmla="*/ 15 w 22"/>
                  <a:gd name="T3" fmla="*/ 7 h 103"/>
                  <a:gd name="T4" fmla="*/ 16 w 22"/>
                  <a:gd name="T5" fmla="*/ 103 h 103"/>
                  <a:gd name="T6" fmla="*/ 22 w 22"/>
                  <a:gd name="T7" fmla="*/ 103 h 103"/>
                  <a:gd name="T8" fmla="*/ 21 w 22"/>
                  <a:gd name="T9" fmla="*/ 0 h 103"/>
                  <a:gd name="T10" fmla="*/ 0 w 22"/>
                  <a:gd name="T11" fmla="*/ 1 h 103"/>
                  <a:gd name="T12" fmla="*/ 0 w 22"/>
                  <a:gd name="T13" fmla="*/ 7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0" y="7"/>
                    </a:moveTo>
                    <a:lnTo>
                      <a:pt x="15" y="7"/>
                    </a:lnTo>
                    <a:lnTo>
                      <a:pt x="16" y="103"/>
                    </a:lnTo>
                    <a:lnTo>
                      <a:pt x="22" y="103"/>
                    </a:lnTo>
                    <a:lnTo>
                      <a:pt x="21" y="0"/>
                    </a:lnTo>
                    <a:lnTo>
                      <a:pt x="0"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2" name="Freeform 1440">
                <a:extLst>
                  <a:ext uri="{FF2B5EF4-FFF2-40B4-BE49-F238E27FC236}">
                    <a16:creationId xmlns:a16="http://schemas.microsoft.com/office/drawing/2014/main" id="{06F21280-0817-4DAF-B485-A2BB4890CC61}"/>
                  </a:ext>
                </a:extLst>
              </p:cNvPr>
              <p:cNvSpPr>
                <a:spLocks/>
              </p:cNvSpPr>
              <p:nvPr/>
            </p:nvSpPr>
            <p:spPr bwMode="auto">
              <a:xfrm>
                <a:off x="1163" y="4956"/>
                <a:ext cx="15" cy="58"/>
              </a:xfrm>
              <a:custGeom>
                <a:avLst/>
                <a:gdLst>
                  <a:gd name="T0" fmla="*/ 0 w 26"/>
                  <a:gd name="T1" fmla="*/ 7 h 101"/>
                  <a:gd name="T2" fmla="*/ 18 w 26"/>
                  <a:gd name="T3" fmla="*/ 6 h 101"/>
                  <a:gd name="T4" fmla="*/ 19 w 26"/>
                  <a:gd name="T5" fmla="*/ 101 h 101"/>
                  <a:gd name="T6" fmla="*/ 26 w 26"/>
                  <a:gd name="T7" fmla="*/ 101 h 101"/>
                  <a:gd name="T8" fmla="*/ 24 w 26"/>
                  <a:gd name="T9" fmla="*/ 0 h 101"/>
                  <a:gd name="T10" fmla="*/ 0 w 26"/>
                  <a:gd name="T11" fmla="*/ 0 h 101"/>
                  <a:gd name="T12" fmla="*/ 0 w 26"/>
                  <a:gd name="T13" fmla="*/ 7 h 101"/>
                </a:gdLst>
                <a:ahLst/>
                <a:cxnLst>
                  <a:cxn ang="0">
                    <a:pos x="T0" y="T1"/>
                  </a:cxn>
                  <a:cxn ang="0">
                    <a:pos x="T2" y="T3"/>
                  </a:cxn>
                  <a:cxn ang="0">
                    <a:pos x="T4" y="T5"/>
                  </a:cxn>
                  <a:cxn ang="0">
                    <a:pos x="T6" y="T7"/>
                  </a:cxn>
                  <a:cxn ang="0">
                    <a:pos x="T8" y="T9"/>
                  </a:cxn>
                  <a:cxn ang="0">
                    <a:pos x="T10" y="T11"/>
                  </a:cxn>
                  <a:cxn ang="0">
                    <a:pos x="T12" y="T13"/>
                  </a:cxn>
                </a:cxnLst>
                <a:rect l="0" t="0" r="r" b="b"/>
                <a:pathLst>
                  <a:path w="26" h="101">
                    <a:moveTo>
                      <a:pt x="0" y="7"/>
                    </a:moveTo>
                    <a:lnTo>
                      <a:pt x="18" y="6"/>
                    </a:lnTo>
                    <a:lnTo>
                      <a:pt x="19" y="101"/>
                    </a:lnTo>
                    <a:lnTo>
                      <a:pt x="26" y="101"/>
                    </a:lnTo>
                    <a:lnTo>
                      <a:pt x="24" y="0"/>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3" name="Freeform 1441">
                <a:extLst>
                  <a:ext uri="{FF2B5EF4-FFF2-40B4-BE49-F238E27FC236}">
                    <a16:creationId xmlns:a16="http://schemas.microsoft.com/office/drawing/2014/main" id="{3574065F-BFBE-467C-B58A-129DC37A7BC2}"/>
                  </a:ext>
                </a:extLst>
              </p:cNvPr>
              <p:cNvSpPr>
                <a:spLocks/>
              </p:cNvSpPr>
              <p:nvPr/>
            </p:nvSpPr>
            <p:spPr bwMode="auto">
              <a:xfrm>
                <a:off x="1134" y="4898"/>
                <a:ext cx="11"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4" name="Freeform 1442">
                <a:extLst>
                  <a:ext uri="{FF2B5EF4-FFF2-40B4-BE49-F238E27FC236}">
                    <a16:creationId xmlns:a16="http://schemas.microsoft.com/office/drawing/2014/main" id="{30408E66-6DE5-4966-AD44-B0C89A25945C}"/>
                  </a:ext>
                </a:extLst>
              </p:cNvPr>
              <p:cNvSpPr>
                <a:spLocks/>
              </p:cNvSpPr>
              <p:nvPr/>
            </p:nvSpPr>
            <p:spPr bwMode="auto">
              <a:xfrm>
                <a:off x="1148" y="4897"/>
                <a:ext cx="12" cy="4"/>
              </a:xfrm>
              <a:custGeom>
                <a:avLst/>
                <a:gdLst>
                  <a:gd name="T0" fmla="*/ 22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2"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5" name="Freeform 1443">
                <a:extLst>
                  <a:ext uri="{FF2B5EF4-FFF2-40B4-BE49-F238E27FC236}">
                    <a16:creationId xmlns:a16="http://schemas.microsoft.com/office/drawing/2014/main" id="{2949817A-6BC5-4070-8818-E053F877369E}"/>
                  </a:ext>
                </a:extLst>
              </p:cNvPr>
              <p:cNvSpPr>
                <a:spLocks/>
              </p:cNvSpPr>
              <p:nvPr/>
            </p:nvSpPr>
            <p:spPr bwMode="auto">
              <a:xfrm>
                <a:off x="1163" y="4897"/>
                <a:ext cx="14" cy="33"/>
              </a:xfrm>
              <a:custGeom>
                <a:avLst/>
                <a:gdLst>
                  <a:gd name="T0" fmla="*/ 1 w 26"/>
                  <a:gd name="T1" fmla="*/ 58 h 58"/>
                  <a:gd name="T2" fmla="*/ 26 w 26"/>
                  <a:gd name="T3" fmla="*/ 57 h 58"/>
                  <a:gd name="T4" fmla="*/ 24 w 26"/>
                  <a:gd name="T5" fmla="*/ 0 h 58"/>
                  <a:gd name="T6" fmla="*/ 0 w 26"/>
                  <a:gd name="T7" fmla="*/ 0 h 58"/>
                  <a:gd name="T8" fmla="*/ 1 w 26"/>
                  <a:gd name="T9" fmla="*/ 7 h 58"/>
                  <a:gd name="T10" fmla="*/ 18 w 26"/>
                  <a:gd name="T11" fmla="*/ 6 h 58"/>
                  <a:gd name="T12" fmla="*/ 19 w 26"/>
                  <a:gd name="T13" fmla="*/ 51 h 58"/>
                  <a:gd name="T14" fmla="*/ 1 w 26"/>
                  <a:gd name="T15" fmla="*/ 52 h 58"/>
                  <a:gd name="T16" fmla="*/ 1 w 26"/>
                  <a:gd name="T1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58">
                    <a:moveTo>
                      <a:pt x="1" y="58"/>
                    </a:moveTo>
                    <a:lnTo>
                      <a:pt x="26" y="57"/>
                    </a:lnTo>
                    <a:lnTo>
                      <a:pt x="24" y="0"/>
                    </a:lnTo>
                    <a:lnTo>
                      <a:pt x="0" y="0"/>
                    </a:lnTo>
                    <a:lnTo>
                      <a:pt x="1" y="7"/>
                    </a:lnTo>
                    <a:lnTo>
                      <a:pt x="18" y="6"/>
                    </a:lnTo>
                    <a:lnTo>
                      <a:pt x="19" y="51"/>
                    </a:lnTo>
                    <a:lnTo>
                      <a:pt x="1" y="52"/>
                    </a:lnTo>
                    <a:lnTo>
                      <a:pt x="1"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6" name="Freeform 1444">
                <a:extLst>
                  <a:ext uri="{FF2B5EF4-FFF2-40B4-BE49-F238E27FC236}">
                    <a16:creationId xmlns:a16="http://schemas.microsoft.com/office/drawing/2014/main" id="{467E04F4-B49D-4E9B-B2F0-D7F685199DAD}"/>
                  </a:ext>
                </a:extLst>
              </p:cNvPr>
              <p:cNvSpPr>
                <a:spLocks/>
              </p:cNvSpPr>
              <p:nvPr/>
            </p:nvSpPr>
            <p:spPr bwMode="auto">
              <a:xfrm>
                <a:off x="1148" y="4926"/>
                <a:ext cx="12" cy="4"/>
              </a:xfrm>
              <a:custGeom>
                <a:avLst/>
                <a:gdLst>
                  <a:gd name="T0" fmla="*/ 0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0"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7" name="Freeform 1445">
                <a:extLst>
                  <a:ext uri="{FF2B5EF4-FFF2-40B4-BE49-F238E27FC236}">
                    <a16:creationId xmlns:a16="http://schemas.microsoft.com/office/drawing/2014/main" id="{D52AB2F4-DC26-4E45-9771-0F98CAA571DD}"/>
                  </a:ext>
                </a:extLst>
              </p:cNvPr>
              <p:cNvSpPr>
                <a:spLocks/>
              </p:cNvSpPr>
              <p:nvPr/>
            </p:nvSpPr>
            <p:spPr bwMode="auto">
              <a:xfrm>
                <a:off x="1134" y="4927"/>
                <a:ext cx="11" cy="4"/>
              </a:xfrm>
              <a:custGeom>
                <a:avLst/>
                <a:gdLst>
                  <a:gd name="T0" fmla="*/ 1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1"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8" name="Freeform 1446">
                <a:extLst>
                  <a:ext uri="{FF2B5EF4-FFF2-40B4-BE49-F238E27FC236}">
                    <a16:creationId xmlns:a16="http://schemas.microsoft.com/office/drawing/2014/main" id="{CD6CDDBA-1E8A-40D6-B02F-1E3338FEE565}"/>
                  </a:ext>
                </a:extLst>
              </p:cNvPr>
              <p:cNvSpPr>
                <a:spLocks/>
              </p:cNvSpPr>
              <p:nvPr/>
            </p:nvSpPr>
            <p:spPr bwMode="auto">
              <a:xfrm>
                <a:off x="1134" y="4875"/>
                <a:ext cx="11"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49" name="Freeform 1447">
                <a:extLst>
                  <a:ext uri="{FF2B5EF4-FFF2-40B4-BE49-F238E27FC236}">
                    <a16:creationId xmlns:a16="http://schemas.microsoft.com/office/drawing/2014/main" id="{3BDB003A-789B-47A6-83FF-DD7CB9A2BF5D}"/>
                  </a:ext>
                </a:extLst>
              </p:cNvPr>
              <p:cNvSpPr>
                <a:spLocks/>
              </p:cNvSpPr>
              <p:nvPr/>
            </p:nvSpPr>
            <p:spPr bwMode="auto">
              <a:xfrm>
                <a:off x="1148" y="4875"/>
                <a:ext cx="12" cy="4"/>
              </a:xfrm>
              <a:custGeom>
                <a:avLst/>
                <a:gdLst>
                  <a:gd name="T0" fmla="*/ 21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1"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0" name="Freeform 1448">
                <a:extLst>
                  <a:ext uri="{FF2B5EF4-FFF2-40B4-BE49-F238E27FC236}">
                    <a16:creationId xmlns:a16="http://schemas.microsoft.com/office/drawing/2014/main" id="{0224B8A6-1285-4E68-ABF0-926C6DFD16A2}"/>
                  </a:ext>
                </a:extLst>
              </p:cNvPr>
              <p:cNvSpPr>
                <a:spLocks/>
              </p:cNvSpPr>
              <p:nvPr/>
            </p:nvSpPr>
            <p:spPr bwMode="auto">
              <a:xfrm>
                <a:off x="1163" y="4874"/>
                <a:ext cx="14" cy="18"/>
              </a:xfrm>
              <a:custGeom>
                <a:avLst/>
                <a:gdLst>
                  <a:gd name="T0" fmla="*/ 0 w 25"/>
                  <a:gd name="T1" fmla="*/ 33 h 33"/>
                  <a:gd name="T2" fmla="*/ 25 w 25"/>
                  <a:gd name="T3" fmla="*/ 32 h 33"/>
                  <a:gd name="T4" fmla="*/ 24 w 25"/>
                  <a:gd name="T5" fmla="*/ 0 h 33"/>
                  <a:gd name="T6" fmla="*/ 0 w 25"/>
                  <a:gd name="T7" fmla="*/ 1 h 33"/>
                  <a:gd name="T8" fmla="*/ 0 w 25"/>
                  <a:gd name="T9" fmla="*/ 8 h 33"/>
                  <a:gd name="T10" fmla="*/ 18 w 25"/>
                  <a:gd name="T11" fmla="*/ 7 h 33"/>
                  <a:gd name="T12" fmla="*/ 18 w 25"/>
                  <a:gd name="T13" fmla="*/ 25 h 33"/>
                  <a:gd name="T14" fmla="*/ 0 w 25"/>
                  <a:gd name="T15" fmla="*/ 26 h 33"/>
                  <a:gd name="T16" fmla="*/ 0 w 25"/>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0" y="33"/>
                    </a:moveTo>
                    <a:lnTo>
                      <a:pt x="25" y="32"/>
                    </a:lnTo>
                    <a:lnTo>
                      <a:pt x="24" y="0"/>
                    </a:lnTo>
                    <a:lnTo>
                      <a:pt x="0" y="1"/>
                    </a:lnTo>
                    <a:lnTo>
                      <a:pt x="0" y="8"/>
                    </a:lnTo>
                    <a:lnTo>
                      <a:pt x="18" y="7"/>
                    </a:lnTo>
                    <a:lnTo>
                      <a:pt x="18" y="25"/>
                    </a:lnTo>
                    <a:lnTo>
                      <a:pt x="0" y="26"/>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1" name="Freeform 1449">
                <a:extLst>
                  <a:ext uri="{FF2B5EF4-FFF2-40B4-BE49-F238E27FC236}">
                    <a16:creationId xmlns:a16="http://schemas.microsoft.com/office/drawing/2014/main" id="{6E3C5D0B-D526-4C56-8564-8D1CBBE49F9A}"/>
                  </a:ext>
                </a:extLst>
              </p:cNvPr>
              <p:cNvSpPr>
                <a:spLocks/>
              </p:cNvSpPr>
              <p:nvPr/>
            </p:nvSpPr>
            <p:spPr bwMode="auto">
              <a:xfrm>
                <a:off x="1148" y="4888"/>
                <a:ext cx="12" cy="5"/>
              </a:xfrm>
              <a:custGeom>
                <a:avLst/>
                <a:gdLst>
                  <a:gd name="T0" fmla="*/ 0 w 22"/>
                  <a:gd name="T1" fmla="*/ 8 h 8"/>
                  <a:gd name="T2" fmla="*/ 22 w 22"/>
                  <a:gd name="T3" fmla="*/ 7 h 8"/>
                  <a:gd name="T4" fmla="*/ 21 w 22"/>
                  <a:gd name="T5" fmla="*/ 0 h 8"/>
                  <a:gd name="T6" fmla="*/ 0 w 22"/>
                  <a:gd name="T7" fmla="*/ 1 h 8"/>
                </a:gdLst>
                <a:ahLst/>
                <a:cxnLst>
                  <a:cxn ang="0">
                    <a:pos x="T0" y="T1"/>
                  </a:cxn>
                  <a:cxn ang="0">
                    <a:pos x="T2" y="T3"/>
                  </a:cxn>
                  <a:cxn ang="0">
                    <a:pos x="T4" y="T5"/>
                  </a:cxn>
                  <a:cxn ang="0">
                    <a:pos x="T6" y="T7"/>
                  </a:cxn>
                </a:cxnLst>
                <a:rect l="0" t="0" r="r" b="b"/>
                <a:pathLst>
                  <a:path w="22" h="8">
                    <a:moveTo>
                      <a:pt x="0" y="8"/>
                    </a:moveTo>
                    <a:lnTo>
                      <a:pt x="22"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2" name="Freeform 1450">
                <a:extLst>
                  <a:ext uri="{FF2B5EF4-FFF2-40B4-BE49-F238E27FC236}">
                    <a16:creationId xmlns:a16="http://schemas.microsoft.com/office/drawing/2014/main" id="{ACA845E4-AF50-47C0-9C75-692352D511AB}"/>
                  </a:ext>
                </a:extLst>
              </p:cNvPr>
              <p:cNvSpPr>
                <a:spLocks/>
              </p:cNvSpPr>
              <p:nvPr/>
            </p:nvSpPr>
            <p:spPr bwMode="auto">
              <a:xfrm>
                <a:off x="1134" y="4889"/>
                <a:ext cx="11" cy="4"/>
              </a:xfrm>
              <a:custGeom>
                <a:avLst/>
                <a:gdLst>
                  <a:gd name="T0" fmla="*/ 0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0"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3" name="Freeform 1451">
                <a:extLst>
                  <a:ext uri="{FF2B5EF4-FFF2-40B4-BE49-F238E27FC236}">
                    <a16:creationId xmlns:a16="http://schemas.microsoft.com/office/drawing/2014/main" id="{E7345E9C-7D68-4F3D-B0E5-37AC2EA0FD57}"/>
                  </a:ext>
                </a:extLst>
              </p:cNvPr>
              <p:cNvSpPr>
                <a:spLocks/>
              </p:cNvSpPr>
              <p:nvPr/>
            </p:nvSpPr>
            <p:spPr bwMode="auto">
              <a:xfrm>
                <a:off x="1133" y="4841"/>
                <a:ext cx="11" cy="4"/>
              </a:xfrm>
              <a:custGeom>
                <a:avLst/>
                <a:gdLst>
                  <a:gd name="T0" fmla="*/ 20 w 20"/>
                  <a:gd name="T1" fmla="*/ 0 h 7"/>
                  <a:gd name="T2" fmla="*/ 0 w 20"/>
                  <a:gd name="T3" fmla="*/ 0 h 7"/>
                  <a:gd name="T4" fmla="*/ 1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1"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4" name="Freeform 1452">
                <a:extLst>
                  <a:ext uri="{FF2B5EF4-FFF2-40B4-BE49-F238E27FC236}">
                    <a16:creationId xmlns:a16="http://schemas.microsoft.com/office/drawing/2014/main" id="{4C256B81-9726-4293-B457-CCA9144D6A94}"/>
                  </a:ext>
                </a:extLst>
              </p:cNvPr>
              <p:cNvSpPr>
                <a:spLocks/>
              </p:cNvSpPr>
              <p:nvPr/>
            </p:nvSpPr>
            <p:spPr bwMode="auto">
              <a:xfrm>
                <a:off x="1147" y="4840"/>
                <a:ext cx="13" cy="4"/>
              </a:xfrm>
              <a:custGeom>
                <a:avLst/>
                <a:gdLst>
                  <a:gd name="T0" fmla="*/ 22 w 22"/>
                  <a:gd name="T1" fmla="*/ 0 h 7"/>
                  <a:gd name="T2" fmla="*/ 0 w 22"/>
                  <a:gd name="T3" fmla="*/ 0 h 7"/>
                  <a:gd name="T4" fmla="*/ 1 w 22"/>
                  <a:gd name="T5" fmla="*/ 7 h 7"/>
                  <a:gd name="T6" fmla="*/ 22 w 22"/>
                  <a:gd name="T7" fmla="*/ 6 h 7"/>
                </a:gdLst>
                <a:ahLst/>
                <a:cxnLst>
                  <a:cxn ang="0">
                    <a:pos x="T0" y="T1"/>
                  </a:cxn>
                  <a:cxn ang="0">
                    <a:pos x="T2" y="T3"/>
                  </a:cxn>
                  <a:cxn ang="0">
                    <a:pos x="T4" y="T5"/>
                  </a:cxn>
                  <a:cxn ang="0">
                    <a:pos x="T6" y="T7"/>
                  </a:cxn>
                </a:cxnLst>
                <a:rect l="0" t="0" r="r" b="b"/>
                <a:pathLst>
                  <a:path w="22" h="7">
                    <a:moveTo>
                      <a:pt x="22" y="0"/>
                    </a:moveTo>
                    <a:lnTo>
                      <a:pt x="0" y="0"/>
                    </a:lnTo>
                    <a:lnTo>
                      <a:pt x="1"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5" name="Freeform 1453">
                <a:extLst>
                  <a:ext uri="{FF2B5EF4-FFF2-40B4-BE49-F238E27FC236}">
                    <a16:creationId xmlns:a16="http://schemas.microsoft.com/office/drawing/2014/main" id="{E54D60CD-8443-4634-B825-A4B49A98FA79}"/>
                  </a:ext>
                </a:extLst>
              </p:cNvPr>
              <p:cNvSpPr>
                <a:spLocks/>
              </p:cNvSpPr>
              <p:nvPr/>
            </p:nvSpPr>
            <p:spPr bwMode="auto">
              <a:xfrm>
                <a:off x="1163" y="4839"/>
                <a:ext cx="13" cy="33"/>
              </a:xfrm>
              <a:custGeom>
                <a:avLst/>
                <a:gdLst>
                  <a:gd name="T0" fmla="*/ 0 w 24"/>
                  <a:gd name="T1" fmla="*/ 58 h 58"/>
                  <a:gd name="T2" fmla="*/ 24 w 24"/>
                  <a:gd name="T3" fmla="*/ 57 h 58"/>
                  <a:gd name="T4" fmla="*/ 24 w 24"/>
                  <a:gd name="T5" fmla="*/ 0 h 58"/>
                  <a:gd name="T6" fmla="*/ 0 w 24"/>
                  <a:gd name="T7" fmla="*/ 1 h 58"/>
                  <a:gd name="T8" fmla="*/ 0 w 24"/>
                  <a:gd name="T9" fmla="*/ 7 h 58"/>
                  <a:gd name="T10" fmla="*/ 18 w 24"/>
                  <a:gd name="T11" fmla="*/ 7 h 58"/>
                  <a:gd name="T12" fmla="*/ 18 w 24"/>
                  <a:gd name="T13" fmla="*/ 50 h 58"/>
                  <a:gd name="T14" fmla="*/ 0 w 24"/>
                  <a:gd name="T15" fmla="*/ 51 h 58"/>
                  <a:gd name="T16" fmla="*/ 0 w 24"/>
                  <a:gd name="T1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8">
                    <a:moveTo>
                      <a:pt x="0" y="58"/>
                    </a:moveTo>
                    <a:lnTo>
                      <a:pt x="24" y="57"/>
                    </a:lnTo>
                    <a:lnTo>
                      <a:pt x="24" y="0"/>
                    </a:lnTo>
                    <a:lnTo>
                      <a:pt x="0" y="1"/>
                    </a:lnTo>
                    <a:lnTo>
                      <a:pt x="0" y="7"/>
                    </a:lnTo>
                    <a:lnTo>
                      <a:pt x="18" y="7"/>
                    </a:lnTo>
                    <a:lnTo>
                      <a:pt x="18" y="50"/>
                    </a:lnTo>
                    <a:lnTo>
                      <a:pt x="0" y="51"/>
                    </a:lnTo>
                    <a:lnTo>
                      <a:pt x="0"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6" name="Freeform 1454">
                <a:extLst>
                  <a:ext uri="{FF2B5EF4-FFF2-40B4-BE49-F238E27FC236}">
                    <a16:creationId xmlns:a16="http://schemas.microsoft.com/office/drawing/2014/main" id="{27C85382-507C-4CD8-B22A-D903BF30DCEF}"/>
                  </a:ext>
                </a:extLst>
              </p:cNvPr>
              <p:cNvSpPr>
                <a:spLocks/>
              </p:cNvSpPr>
              <p:nvPr/>
            </p:nvSpPr>
            <p:spPr bwMode="auto">
              <a:xfrm>
                <a:off x="1147" y="4868"/>
                <a:ext cx="13" cy="5"/>
              </a:xfrm>
              <a:custGeom>
                <a:avLst/>
                <a:gdLst>
                  <a:gd name="T0" fmla="*/ 0 w 23"/>
                  <a:gd name="T1" fmla="*/ 8 h 8"/>
                  <a:gd name="T2" fmla="*/ 23 w 23"/>
                  <a:gd name="T3" fmla="*/ 7 h 8"/>
                  <a:gd name="T4" fmla="*/ 22 w 23"/>
                  <a:gd name="T5" fmla="*/ 0 h 8"/>
                  <a:gd name="T6" fmla="*/ 0 w 23"/>
                  <a:gd name="T7" fmla="*/ 1 h 8"/>
                </a:gdLst>
                <a:ahLst/>
                <a:cxnLst>
                  <a:cxn ang="0">
                    <a:pos x="T0" y="T1"/>
                  </a:cxn>
                  <a:cxn ang="0">
                    <a:pos x="T2" y="T3"/>
                  </a:cxn>
                  <a:cxn ang="0">
                    <a:pos x="T4" y="T5"/>
                  </a:cxn>
                  <a:cxn ang="0">
                    <a:pos x="T6" y="T7"/>
                  </a:cxn>
                </a:cxnLst>
                <a:rect l="0" t="0" r="r" b="b"/>
                <a:pathLst>
                  <a:path w="23" h="8">
                    <a:moveTo>
                      <a:pt x="0" y="8"/>
                    </a:moveTo>
                    <a:lnTo>
                      <a:pt x="23"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7" name="Freeform 1455">
                <a:extLst>
                  <a:ext uri="{FF2B5EF4-FFF2-40B4-BE49-F238E27FC236}">
                    <a16:creationId xmlns:a16="http://schemas.microsoft.com/office/drawing/2014/main" id="{5B6DDC89-2E62-4408-878D-0948C1FA9587}"/>
                  </a:ext>
                </a:extLst>
              </p:cNvPr>
              <p:cNvSpPr>
                <a:spLocks/>
              </p:cNvSpPr>
              <p:nvPr/>
            </p:nvSpPr>
            <p:spPr bwMode="auto">
              <a:xfrm>
                <a:off x="1133" y="4869"/>
                <a:ext cx="11" cy="5"/>
              </a:xfrm>
              <a:custGeom>
                <a:avLst/>
                <a:gdLst>
                  <a:gd name="T0" fmla="*/ 1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1"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8" name="Freeform 1456">
                <a:extLst>
                  <a:ext uri="{FF2B5EF4-FFF2-40B4-BE49-F238E27FC236}">
                    <a16:creationId xmlns:a16="http://schemas.microsoft.com/office/drawing/2014/main" id="{5E19A4ED-B1F4-4DEE-A81A-7974C52467EA}"/>
                  </a:ext>
                </a:extLst>
              </p:cNvPr>
              <p:cNvSpPr>
                <a:spLocks/>
              </p:cNvSpPr>
              <p:nvPr/>
            </p:nvSpPr>
            <p:spPr bwMode="auto">
              <a:xfrm>
                <a:off x="1133" y="4818"/>
                <a:ext cx="11"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59" name="Freeform 1457">
                <a:extLst>
                  <a:ext uri="{FF2B5EF4-FFF2-40B4-BE49-F238E27FC236}">
                    <a16:creationId xmlns:a16="http://schemas.microsoft.com/office/drawing/2014/main" id="{DC7DC480-6310-46C4-AAE2-D91405D67E4F}"/>
                  </a:ext>
                </a:extLst>
              </p:cNvPr>
              <p:cNvSpPr>
                <a:spLocks/>
              </p:cNvSpPr>
              <p:nvPr/>
            </p:nvSpPr>
            <p:spPr bwMode="auto">
              <a:xfrm>
                <a:off x="1147" y="4818"/>
                <a:ext cx="13" cy="4"/>
              </a:xfrm>
              <a:custGeom>
                <a:avLst/>
                <a:gdLst>
                  <a:gd name="T0" fmla="*/ 21 w 22"/>
                  <a:gd name="T1" fmla="*/ 0 h 7"/>
                  <a:gd name="T2" fmla="*/ 0 w 22"/>
                  <a:gd name="T3" fmla="*/ 0 h 7"/>
                  <a:gd name="T4" fmla="*/ 0 w 22"/>
                  <a:gd name="T5" fmla="*/ 7 h 7"/>
                  <a:gd name="T6" fmla="*/ 22 w 22"/>
                  <a:gd name="T7" fmla="*/ 6 h 7"/>
                </a:gdLst>
                <a:ahLst/>
                <a:cxnLst>
                  <a:cxn ang="0">
                    <a:pos x="T0" y="T1"/>
                  </a:cxn>
                  <a:cxn ang="0">
                    <a:pos x="T2" y="T3"/>
                  </a:cxn>
                  <a:cxn ang="0">
                    <a:pos x="T4" y="T5"/>
                  </a:cxn>
                  <a:cxn ang="0">
                    <a:pos x="T6" y="T7"/>
                  </a:cxn>
                </a:cxnLst>
                <a:rect l="0" t="0" r="r" b="b"/>
                <a:pathLst>
                  <a:path w="22" h="7">
                    <a:moveTo>
                      <a:pt x="21" y="0"/>
                    </a:moveTo>
                    <a:lnTo>
                      <a:pt x="0" y="0"/>
                    </a:lnTo>
                    <a:lnTo>
                      <a:pt x="0" y="7"/>
                    </a:lnTo>
                    <a:lnTo>
                      <a:pt x="22"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0" name="Freeform 1458">
                <a:extLst>
                  <a:ext uri="{FF2B5EF4-FFF2-40B4-BE49-F238E27FC236}">
                    <a16:creationId xmlns:a16="http://schemas.microsoft.com/office/drawing/2014/main" id="{2DD9AC64-1B07-4A2B-AB41-91596BC4C033}"/>
                  </a:ext>
                </a:extLst>
              </p:cNvPr>
              <p:cNvSpPr>
                <a:spLocks/>
              </p:cNvSpPr>
              <p:nvPr/>
            </p:nvSpPr>
            <p:spPr bwMode="auto">
              <a:xfrm>
                <a:off x="1162" y="4817"/>
                <a:ext cx="14" cy="18"/>
              </a:xfrm>
              <a:custGeom>
                <a:avLst/>
                <a:gdLst>
                  <a:gd name="T0" fmla="*/ 1 w 25"/>
                  <a:gd name="T1" fmla="*/ 31 h 31"/>
                  <a:gd name="T2" fmla="*/ 25 w 25"/>
                  <a:gd name="T3" fmla="*/ 30 h 31"/>
                  <a:gd name="T4" fmla="*/ 25 w 25"/>
                  <a:gd name="T5" fmla="*/ 0 h 31"/>
                  <a:gd name="T6" fmla="*/ 1 w 25"/>
                  <a:gd name="T7" fmla="*/ 1 h 31"/>
                  <a:gd name="T8" fmla="*/ 1 w 25"/>
                  <a:gd name="T9" fmla="*/ 7 h 31"/>
                  <a:gd name="T10" fmla="*/ 18 w 25"/>
                  <a:gd name="T11" fmla="*/ 7 h 31"/>
                  <a:gd name="T12" fmla="*/ 18 w 25"/>
                  <a:gd name="T13" fmla="*/ 24 h 31"/>
                  <a:gd name="T14" fmla="*/ 0 w 25"/>
                  <a:gd name="T15" fmla="*/ 24 h 31"/>
                  <a:gd name="T16" fmla="*/ 1 w 25"/>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1">
                    <a:moveTo>
                      <a:pt x="1" y="31"/>
                    </a:moveTo>
                    <a:lnTo>
                      <a:pt x="25" y="30"/>
                    </a:lnTo>
                    <a:lnTo>
                      <a:pt x="25" y="0"/>
                    </a:lnTo>
                    <a:lnTo>
                      <a:pt x="1" y="1"/>
                    </a:lnTo>
                    <a:lnTo>
                      <a:pt x="1" y="7"/>
                    </a:lnTo>
                    <a:lnTo>
                      <a:pt x="18" y="7"/>
                    </a:lnTo>
                    <a:lnTo>
                      <a:pt x="18" y="24"/>
                    </a:lnTo>
                    <a:lnTo>
                      <a:pt x="0" y="24"/>
                    </a:lnTo>
                    <a:lnTo>
                      <a:pt x="1"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1" name="Freeform 1459">
                <a:extLst>
                  <a:ext uri="{FF2B5EF4-FFF2-40B4-BE49-F238E27FC236}">
                    <a16:creationId xmlns:a16="http://schemas.microsoft.com/office/drawing/2014/main" id="{EF881476-B3C2-4BE6-9863-5B5AA1F5CBF3}"/>
                  </a:ext>
                </a:extLst>
              </p:cNvPr>
              <p:cNvSpPr>
                <a:spLocks/>
              </p:cNvSpPr>
              <p:nvPr/>
            </p:nvSpPr>
            <p:spPr bwMode="auto">
              <a:xfrm>
                <a:off x="1147" y="4831"/>
                <a:ext cx="13" cy="4"/>
              </a:xfrm>
              <a:custGeom>
                <a:avLst/>
                <a:gdLst>
                  <a:gd name="T0" fmla="*/ 0 w 22"/>
                  <a:gd name="T1" fmla="*/ 8 h 8"/>
                  <a:gd name="T2" fmla="*/ 22 w 22"/>
                  <a:gd name="T3" fmla="*/ 7 h 8"/>
                  <a:gd name="T4" fmla="*/ 22 w 22"/>
                  <a:gd name="T5" fmla="*/ 0 h 8"/>
                  <a:gd name="T6" fmla="*/ 0 w 22"/>
                  <a:gd name="T7" fmla="*/ 1 h 8"/>
                </a:gdLst>
                <a:ahLst/>
                <a:cxnLst>
                  <a:cxn ang="0">
                    <a:pos x="T0" y="T1"/>
                  </a:cxn>
                  <a:cxn ang="0">
                    <a:pos x="T2" y="T3"/>
                  </a:cxn>
                  <a:cxn ang="0">
                    <a:pos x="T4" y="T5"/>
                  </a:cxn>
                  <a:cxn ang="0">
                    <a:pos x="T6" y="T7"/>
                  </a:cxn>
                </a:cxnLst>
                <a:rect l="0" t="0" r="r" b="b"/>
                <a:pathLst>
                  <a:path w="22" h="8">
                    <a:moveTo>
                      <a:pt x="0" y="8"/>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2" name="Freeform 1460">
                <a:extLst>
                  <a:ext uri="{FF2B5EF4-FFF2-40B4-BE49-F238E27FC236}">
                    <a16:creationId xmlns:a16="http://schemas.microsoft.com/office/drawing/2014/main" id="{8A99DB5C-BCC7-4E12-8709-9593EE5C5B5F}"/>
                  </a:ext>
                </a:extLst>
              </p:cNvPr>
              <p:cNvSpPr>
                <a:spLocks/>
              </p:cNvSpPr>
              <p:nvPr/>
            </p:nvSpPr>
            <p:spPr bwMode="auto">
              <a:xfrm>
                <a:off x="1133" y="4832"/>
                <a:ext cx="11" cy="3"/>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3" name="Freeform 1461">
                <a:extLst>
                  <a:ext uri="{FF2B5EF4-FFF2-40B4-BE49-F238E27FC236}">
                    <a16:creationId xmlns:a16="http://schemas.microsoft.com/office/drawing/2014/main" id="{BB8931D0-812C-42CE-865F-87DFD38A3D62}"/>
                  </a:ext>
                </a:extLst>
              </p:cNvPr>
              <p:cNvSpPr>
                <a:spLocks/>
              </p:cNvSpPr>
              <p:nvPr/>
            </p:nvSpPr>
            <p:spPr bwMode="auto">
              <a:xfrm>
                <a:off x="1133" y="4783"/>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4" name="Freeform 1462">
                <a:extLst>
                  <a:ext uri="{FF2B5EF4-FFF2-40B4-BE49-F238E27FC236}">
                    <a16:creationId xmlns:a16="http://schemas.microsoft.com/office/drawing/2014/main" id="{58B1FF35-9E1E-49C9-8795-A1B776BE3BB8}"/>
                  </a:ext>
                </a:extLst>
              </p:cNvPr>
              <p:cNvSpPr>
                <a:spLocks/>
              </p:cNvSpPr>
              <p:nvPr/>
            </p:nvSpPr>
            <p:spPr bwMode="auto">
              <a:xfrm>
                <a:off x="1147" y="4783"/>
                <a:ext cx="12"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5" name="Freeform 1463">
                <a:extLst>
                  <a:ext uri="{FF2B5EF4-FFF2-40B4-BE49-F238E27FC236}">
                    <a16:creationId xmlns:a16="http://schemas.microsoft.com/office/drawing/2014/main" id="{77E701A6-BF68-4309-8854-CFE87117A58F}"/>
                  </a:ext>
                </a:extLst>
              </p:cNvPr>
              <p:cNvSpPr>
                <a:spLocks/>
              </p:cNvSpPr>
              <p:nvPr/>
            </p:nvSpPr>
            <p:spPr bwMode="auto">
              <a:xfrm>
                <a:off x="1162" y="4783"/>
                <a:ext cx="14" cy="30"/>
              </a:xfrm>
              <a:custGeom>
                <a:avLst/>
                <a:gdLst>
                  <a:gd name="T0" fmla="*/ 0 w 25"/>
                  <a:gd name="T1" fmla="*/ 54 h 54"/>
                  <a:gd name="T2" fmla="*/ 25 w 25"/>
                  <a:gd name="T3" fmla="*/ 53 h 54"/>
                  <a:gd name="T4" fmla="*/ 24 w 25"/>
                  <a:gd name="T5" fmla="*/ 0 h 54"/>
                  <a:gd name="T6" fmla="*/ 0 w 25"/>
                  <a:gd name="T7" fmla="*/ 0 h 54"/>
                  <a:gd name="T8" fmla="*/ 0 w 25"/>
                  <a:gd name="T9" fmla="*/ 7 h 54"/>
                  <a:gd name="T10" fmla="*/ 18 w 25"/>
                  <a:gd name="T11" fmla="*/ 6 h 54"/>
                  <a:gd name="T12" fmla="*/ 18 w 25"/>
                  <a:gd name="T13" fmla="*/ 47 h 54"/>
                  <a:gd name="T14" fmla="*/ 0 w 25"/>
                  <a:gd name="T15" fmla="*/ 47 h 54"/>
                  <a:gd name="T16" fmla="*/ 0 w 25"/>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4">
                    <a:moveTo>
                      <a:pt x="0" y="54"/>
                    </a:moveTo>
                    <a:lnTo>
                      <a:pt x="25" y="53"/>
                    </a:lnTo>
                    <a:lnTo>
                      <a:pt x="24" y="0"/>
                    </a:lnTo>
                    <a:lnTo>
                      <a:pt x="0" y="0"/>
                    </a:lnTo>
                    <a:lnTo>
                      <a:pt x="0" y="7"/>
                    </a:lnTo>
                    <a:lnTo>
                      <a:pt x="18" y="6"/>
                    </a:lnTo>
                    <a:lnTo>
                      <a:pt x="18" y="47"/>
                    </a:lnTo>
                    <a:lnTo>
                      <a:pt x="0" y="47"/>
                    </a:lnTo>
                    <a:lnTo>
                      <a:pt x="0"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6" name="Freeform 1464">
                <a:extLst>
                  <a:ext uri="{FF2B5EF4-FFF2-40B4-BE49-F238E27FC236}">
                    <a16:creationId xmlns:a16="http://schemas.microsoft.com/office/drawing/2014/main" id="{FC044489-0088-47F5-917F-768DE4A685A7}"/>
                  </a:ext>
                </a:extLst>
              </p:cNvPr>
              <p:cNvSpPr>
                <a:spLocks/>
              </p:cNvSpPr>
              <p:nvPr/>
            </p:nvSpPr>
            <p:spPr bwMode="auto">
              <a:xfrm>
                <a:off x="1147" y="4810"/>
                <a:ext cx="12" cy="4"/>
              </a:xfrm>
              <a:custGeom>
                <a:avLst/>
                <a:gdLst>
                  <a:gd name="T0" fmla="*/ 0 w 21"/>
                  <a:gd name="T1" fmla="*/ 7 h 7"/>
                  <a:gd name="T2" fmla="*/ 21 w 21"/>
                  <a:gd name="T3" fmla="*/ 6 h 7"/>
                  <a:gd name="T4" fmla="*/ 21 w 21"/>
                  <a:gd name="T5" fmla="*/ 0 h 7"/>
                  <a:gd name="T6" fmla="*/ 0 w 21"/>
                  <a:gd name="T7" fmla="*/ 0 h 7"/>
                </a:gdLst>
                <a:ahLst/>
                <a:cxnLst>
                  <a:cxn ang="0">
                    <a:pos x="T0" y="T1"/>
                  </a:cxn>
                  <a:cxn ang="0">
                    <a:pos x="T2" y="T3"/>
                  </a:cxn>
                  <a:cxn ang="0">
                    <a:pos x="T4" y="T5"/>
                  </a:cxn>
                  <a:cxn ang="0">
                    <a:pos x="T6" y="T7"/>
                  </a:cxn>
                </a:cxnLst>
                <a:rect l="0" t="0" r="r" b="b"/>
                <a:pathLst>
                  <a:path w="21" h="7">
                    <a:moveTo>
                      <a:pt x="0" y="7"/>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7" name="Freeform 1465">
                <a:extLst>
                  <a:ext uri="{FF2B5EF4-FFF2-40B4-BE49-F238E27FC236}">
                    <a16:creationId xmlns:a16="http://schemas.microsoft.com/office/drawing/2014/main" id="{D30DB820-DE39-4607-AF80-39A796250D66}"/>
                  </a:ext>
                </a:extLst>
              </p:cNvPr>
              <p:cNvSpPr>
                <a:spLocks/>
              </p:cNvSpPr>
              <p:nvPr/>
            </p:nvSpPr>
            <p:spPr bwMode="auto">
              <a:xfrm>
                <a:off x="1133" y="4810"/>
                <a:ext cx="11" cy="4"/>
              </a:xfrm>
              <a:custGeom>
                <a:avLst/>
                <a:gdLst>
                  <a:gd name="T0" fmla="*/ 0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0"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8" name="Freeform 1466">
                <a:extLst>
                  <a:ext uri="{FF2B5EF4-FFF2-40B4-BE49-F238E27FC236}">
                    <a16:creationId xmlns:a16="http://schemas.microsoft.com/office/drawing/2014/main" id="{8F2CA93A-9063-4283-82A5-BD6464E5C839}"/>
                  </a:ext>
                </a:extLst>
              </p:cNvPr>
              <p:cNvSpPr>
                <a:spLocks/>
              </p:cNvSpPr>
              <p:nvPr/>
            </p:nvSpPr>
            <p:spPr bwMode="auto">
              <a:xfrm>
                <a:off x="1132" y="4763"/>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69" name="Freeform 1467">
                <a:extLst>
                  <a:ext uri="{FF2B5EF4-FFF2-40B4-BE49-F238E27FC236}">
                    <a16:creationId xmlns:a16="http://schemas.microsoft.com/office/drawing/2014/main" id="{14E6136B-415F-4AE5-BE09-A30C62BFDB08}"/>
                  </a:ext>
                </a:extLst>
              </p:cNvPr>
              <p:cNvSpPr>
                <a:spLocks/>
              </p:cNvSpPr>
              <p:nvPr/>
            </p:nvSpPr>
            <p:spPr bwMode="auto">
              <a:xfrm>
                <a:off x="1147" y="4762"/>
                <a:ext cx="12" cy="4"/>
              </a:xfrm>
              <a:custGeom>
                <a:avLst/>
                <a:gdLst>
                  <a:gd name="T0" fmla="*/ 22 w 22"/>
                  <a:gd name="T1" fmla="*/ 0 h 7"/>
                  <a:gd name="T2" fmla="*/ 0 w 22"/>
                  <a:gd name="T3" fmla="*/ 1 h 7"/>
                  <a:gd name="T4" fmla="*/ 1 w 22"/>
                  <a:gd name="T5" fmla="*/ 7 h 7"/>
                  <a:gd name="T6" fmla="*/ 22 w 22"/>
                  <a:gd name="T7" fmla="*/ 7 h 7"/>
                </a:gdLst>
                <a:ahLst/>
                <a:cxnLst>
                  <a:cxn ang="0">
                    <a:pos x="T0" y="T1"/>
                  </a:cxn>
                  <a:cxn ang="0">
                    <a:pos x="T2" y="T3"/>
                  </a:cxn>
                  <a:cxn ang="0">
                    <a:pos x="T4" y="T5"/>
                  </a:cxn>
                  <a:cxn ang="0">
                    <a:pos x="T6" y="T7"/>
                  </a:cxn>
                </a:cxnLst>
                <a:rect l="0" t="0" r="r" b="b"/>
                <a:pathLst>
                  <a:path w="22" h="7">
                    <a:moveTo>
                      <a:pt x="22" y="0"/>
                    </a:moveTo>
                    <a:lnTo>
                      <a:pt x="0" y="1"/>
                    </a:lnTo>
                    <a:lnTo>
                      <a:pt x="1" y="7"/>
                    </a:lnTo>
                    <a:lnTo>
                      <a:pt x="2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0" name="Freeform 1468">
                <a:extLst>
                  <a:ext uri="{FF2B5EF4-FFF2-40B4-BE49-F238E27FC236}">
                    <a16:creationId xmlns:a16="http://schemas.microsoft.com/office/drawing/2014/main" id="{C8919E01-509D-402E-ABF9-4C8B4577923D}"/>
                  </a:ext>
                </a:extLst>
              </p:cNvPr>
              <p:cNvSpPr>
                <a:spLocks/>
              </p:cNvSpPr>
              <p:nvPr/>
            </p:nvSpPr>
            <p:spPr bwMode="auto">
              <a:xfrm>
                <a:off x="1162" y="4762"/>
                <a:ext cx="13" cy="16"/>
              </a:xfrm>
              <a:custGeom>
                <a:avLst/>
                <a:gdLst>
                  <a:gd name="T0" fmla="*/ 0 w 23"/>
                  <a:gd name="T1" fmla="*/ 27 h 27"/>
                  <a:gd name="T2" fmla="*/ 23 w 23"/>
                  <a:gd name="T3" fmla="*/ 26 h 27"/>
                  <a:gd name="T4" fmla="*/ 23 w 23"/>
                  <a:gd name="T5" fmla="*/ 0 h 27"/>
                  <a:gd name="T6" fmla="*/ 0 w 23"/>
                  <a:gd name="T7" fmla="*/ 0 h 27"/>
                  <a:gd name="T8" fmla="*/ 0 w 23"/>
                  <a:gd name="T9" fmla="*/ 7 h 27"/>
                  <a:gd name="T10" fmla="*/ 17 w 23"/>
                  <a:gd name="T11" fmla="*/ 6 h 27"/>
                  <a:gd name="T12" fmla="*/ 17 w 23"/>
                  <a:gd name="T13" fmla="*/ 20 h 27"/>
                  <a:gd name="T14" fmla="*/ 0 w 23"/>
                  <a:gd name="T15" fmla="*/ 20 h 27"/>
                  <a:gd name="T16" fmla="*/ 0 w 23"/>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0" y="27"/>
                    </a:moveTo>
                    <a:lnTo>
                      <a:pt x="23" y="26"/>
                    </a:lnTo>
                    <a:lnTo>
                      <a:pt x="23" y="0"/>
                    </a:lnTo>
                    <a:lnTo>
                      <a:pt x="0" y="0"/>
                    </a:lnTo>
                    <a:lnTo>
                      <a:pt x="0" y="7"/>
                    </a:lnTo>
                    <a:lnTo>
                      <a:pt x="17" y="6"/>
                    </a:lnTo>
                    <a:lnTo>
                      <a:pt x="17" y="20"/>
                    </a:lnTo>
                    <a:lnTo>
                      <a:pt x="0" y="20"/>
                    </a:lnTo>
                    <a:lnTo>
                      <a:pt x="0"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1" name="Freeform 1469">
                <a:extLst>
                  <a:ext uri="{FF2B5EF4-FFF2-40B4-BE49-F238E27FC236}">
                    <a16:creationId xmlns:a16="http://schemas.microsoft.com/office/drawing/2014/main" id="{35168527-DE95-42E9-871C-3CDF67C36762}"/>
                  </a:ext>
                </a:extLst>
              </p:cNvPr>
              <p:cNvSpPr>
                <a:spLocks/>
              </p:cNvSpPr>
              <p:nvPr/>
            </p:nvSpPr>
            <p:spPr bwMode="auto">
              <a:xfrm>
                <a:off x="1147" y="4774"/>
                <a:ext cx="12" cy="4"/>
              </a:xfrm>
              <a:custGeom>
                <a:avLst/>
                <a:gdLst>
                  <a:gd name="T0" fmla="*/ 1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1"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2" name="Freeform 1470">
                <a:extLst>
                  <a:ext uri="{FF2B5EF4-FFF2-40B4-BE49-F238E27FC236}">
                    <a16:creationId xmlns:a16="http://schemas.microsoft.com/office/drawing/2014/main" id="{FE87B394-108E-4ED6-B33E-01D525EB8A22}"/>
                  </a:ext>
                </a:extLst>
              </p:cNvPr>
              <p:cNvSpPr>
                <a:spLocks/>
              </p:cNvSpPr>
              <p:nvPr/>
            </p:nvSpPr>
            <p:spPr bwMode="auto">
              <a:xfrm>
                <a:off x="1132" y="4774"/>
                <a:ext cx="12" cy="4"/>
              </a:xfrm>
              <a:custGeom>
                <a:avLst/>
                <a:gdLst>
                  <a:gd name="T0" fmla="*/ 1 w 21"/>
                  <a:gd name="T1" fmla="*/ 7 h 7"/>
                  <a:gd name="T2" fmla="*/ 21 w 21"/>
                  <a:gd name="T3" fmla="*/ 7 h 7"/>
                  <a:gd name="T4" fmla="*/ 20 w 21"/>
                  <a:gd name="T5" fmla="*/ 0 h 7"/>
                  <a:gd name="T6" fmla="*/ 0 w 21"/>
                  <a:gd name="T7" fmla="*/ 0 h 7"/>
                </a:gdLst>
                <a:ahLst/>
                <a:cxnLst>
                  <a:cxn ang="0">
                    <a:pos x="T0" y="T1"/>
                  </a:cxn>
                  <a:cxn ang="0">
                    <a:pos x="T2" y="T3"/>
                  </a:cxn>
                  <a:cxn ang="0">
                    <a:pos x="T4" y="T5"/>
                  </a:cxn>
                  <a:cxn ang="0">
                    <a:pos x="T6" y="T7"/>
                  </a:cxn>
                </a:cxnLst>
                <a:rect l="0" t="0" r="r" b="b"/>
                <a:pathLst>
                  <a:path w="21" h="7">
                    <a:moveTo>
                      <a:pt x="1" y="7"/>
                    </a:moveTo>
                    <a:lnTo>
                      <a:pt x="21" y="7"/>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3" name="Freeform 1471">
                <a:extLst>
                  <a:ext uri="{FF2B5EF4-FFF2-40B4-BE49-F238E27FC236}">
                    <a16:creationId xmlns:a16="http://schemas.microsoft.com/office/drawing/2014/main" id="{903F8178-F5F1-4DC3-B58D-895F5B8AD38E}"/>
                  </a:ext>
                </a:extLst>
              </p:cNvPr>
              <p:cNvSpPr>
                <a:spLocks/>
              </p:cNvSpPr>
              <p:nvPr/>
            </p:nvSpPr>
            <p:spPr bwMode="auto">
              <a:xfrm>
                <a:off x="1132" y="4726"/>
                <a:ext cx="12"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4" name="Freeform 1472">
                <a:extLst>
                  <a:ext uri="{FF2B5EF4-FFF2-40B4-BE49-F238E27FC236}">
                    <a16:creationId xmlns:a16="http://schemas.microsoft.com/office/drawing/2014/main" id="{CF03FF9B-B360-48A2-8B6B-E23FC1C87A9A}"/>
                  </a:ext>
                </a:extLst>
              </p:cNvPr>
              <p:cNvSpPr>
                <a:spLocks/>
              </p:cNvSpPr>
              <p:nvPr/>
            </p:nvSpPr>
            <p:spPr bwMode="auto">
              <a:xfrm>
                <a:off x="1147" y="4726"/>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5" name="Freeform 1473">
                <a:extLst>
                  <a:ext uri="{FF2B5EF4-FFF2-40B4-BE49-F238E27FC236}">
                    <a16:creationId xmlns:a16="http://schemas.microsoft.com/office/drawing/2014/main" id="{203B8F6D-DC64-4023-8443-C75EB503A099}"/>
                  </a:ext>
                </a:extLst>
              </p:cNvPr>
              <p:cNvSpPr>
                <a:spLocks/>
              </p:cNvSpPr>
              <p:nvPr/>
            </p:nvSpPr>
            <p:spPr bwMode="auto">
              <a:xfrm>
                <a:off x="1161" y="4725"/>
                <a:ext cx="14" cy="33"/>
              </a:xfrm>
              <a:custGeom>
                <a:avLst/>
                <a:gdLst>
                  <a:gd name="T0" fmla="*/ 0 w 24"/>
                  <a:gd name="T1" fmla="*/ 57 h 57"/>
                  <a:gd name="T2" fmla="*/ 24 w 24"/>
                  <a:gd name="T3" fmla="*/ 56 h 57"/>
                  <a:gd name="T4" fmla="*/ 24 w 24"/>
                  <a:gd name="T5" fmla="*/ 0 h 57"/>
                  <a:gd name="T6" fmla="*/ 0 w 24"/>
                  <a:gd name="T7" fmla="*/ 0 h 57"/>
                  <a:gd name="T8" fmla="*/ 0 w 24"/>
                  <a:gd name="T9" fmla="*/ 7 h 57"/>
                  <a:gd name="T10" fmla="*/ 17 w 24"/>
                  <a:gd name="T11" fmla="*/ 7 h 57"/>
                  <a:gd name="T12" fmla="*/ 17 w 24"/>
                  <a:gd name="T13" fmla="*/ 50 h 57"/>
                  <a:gd name="T14" fmla="*/ 0 w 24"/>
                  <a:gd name="T15" fmla="*/ 50 h 57"/>
                  <a:gd name="T16" fmla="*/ 0 w 24"/>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7">
                    <a:moveTo>
                      <a:pt x="0" y="57"/>
                    </a:moveTo>
                    <a:lnTo>
                      <a:pt x="24" y="56"/>
                    </a:lnTo>
                    <a:lnTo>
                      <a:pt x="24" y="0"/>
                    </a:lnTo>
                    <a:lnTo>
                      <a:pt x="0" y="0"/>
                    </a:lnTo>
                    <a:lnTo>
                      <a:pt x="0" y="7"/>
                    </a:lnTo>
                    <a:lnTo>
                      <a:pt x="17" y="7"/>
                    </a:lnTo>
                    <a:lnTo>
                      <a:pt x="17" y="50"/>
                    </a:lnTo>
                    <a:lnTo>
                      <a:pt x="0" y="50"/>
                    </a:lnTo>
                    <a:lnTo>
                      <a:pt x="0"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6" name="Freeform 1474">
                <a:extLst>
                  <a:ext uri="{FF2B5EF4-FFF2-40B4-BE49-F238E27FC236}">
                    <a16:creationId xmlns:a16="http://schemas.microsoft.com/office/drawing/2014/main" id="{8FB2EBFB-2EA0-4E9B-8BE1-B66CBFF9E4A8}"/>
                  </a:ext>
                </a:extLst>
              </p:cNvPr>
              <p:cNvSpPr>
                <a:spLocks/>
              </p:cNvSpPr>
              <p:nvPr/>
            </p:nvSpPr>
            <p:spPr bwMode="auto">
              <a:xfrm>
                <a:off x="1147" y="4754"/>
                <a:ext cx="12" cy="4"/>
              </a:xfrm>
              <a:custGeom>
                <a:avLst/>
                <a:gdLst>
                  <a:gd name="T0" fmla="*/ 0 w 22"/>
                  <a:gd name="T1" fmla="*/ 7 h 7"/>
                  <a:gd name="T2" fmla="*/ 22 w 22"/>
                  <a:gd name="T3" fmla="*/ 7 h 7"/>
                  <a:gd name="T4" fmla="*/ 22 w 22"/>
                  <a:gd name="T5" fmla="*/ 0 h 7"/>
                  <a:gd name="T6" fmla="*/ 0 w 22"/>
                  <a:gd name="T7" fmla="*/ 1 h 7"/>
                </a:gdLst>
                <a:ahLst/>
                <a:cxnLst>
                  <a:cxn ang="0">
                    <a:pos x="T0" y="T1"/>
                  </a:cxn>
                  <a:cxn ang="0">
                    <a:pos x="T2" y="T3"/>
                  </a:cxn>
                  <a:cxn ang="0">
                    <a:pos x="T4" y="T5"/>
                  </a:cxn>
                  <a:cxn ang="0">
                    <a:pos x="T6" y="T7"/>
                  </a:cxn>
                </a:cxnLst>
                <a:rect l="0" t="0" r="r" b="b"/>
                <a:pathLst>
                  <a:path w="22" h="7">
                    <a:moveTo>
                      <a:pt x="0" y="7"/>
                    </a:moveTo>
                    <a:lnTo>
                      <a:pt x="22" y="7"/>
                    </a:lnTo>
                    <a:lnTo>
                      <a:pt x="2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7" name="Freeform 1475">
                <a:extLst>
                  <a:ext uri="{FF2B5EF4-FFF2-40B4-BE49-F238E27FC236}">
                    <a16:creationId xmlns:a16="http://schemas.microsoft.com/office/drawing/2014/main" id="{AD718EAB-B1BD-425D-95E4-C18827F11758}"/>
                  </a:ext>
                </a:extLst>
              </p:cNvPr>
              <p:cNvSpPr>
                <a:spLocks/>
              </p:cNvSpPr>
              <p:nvPr/>
            </p:nvSpPr>
            <p:spPr bwMode="auto">
              <a:xfrm>
                <a:off x="1132" y="4754"/>
                <a:ext cx="12" cy="4"/>
              </a:xfrm>
              <a:custGeom>
                <a:avLst/>
                <a:gdLst>
                  <a:gd name="T0" fmla="*/ 0 w 21"/>
                  <a:gd name="T1" fmla="*/ 6 h 6"/>
                  <a:gd name="T2" fmla="*/ 21 w 21"/>
                  <a:gd name="T3" fmla="*/ 6 h 6"/>
                  <a:gd name="T4" fmla="*/ 20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8" name="Freeform 1476">
                <a:extLst>
                  <a:ext uri="{FF2B5EF4-FFF2-40B4-BE49-F238E27FC236}">
                    <a16:creationId xmlns:a16="http://schemas.microsoft.com/office/drawing/2014/main" id="{BBB4DD11-59E7-4490-864F-4E31CCA4E9D9}"/>
                  </a:ext>
                </a:extLst>
              </p:cNvPr>
              <p:cNvSpPr>
                <a:spLocks/>
              </p:cNvSpPr>
              <p:nvPr/>
            </p:nvSpPr>
            <p:spPr bwMode="auto">
              <a:xfrm>
                <a:off x="1132" y="4704"/>
                <a:ext cx="12"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79" name="Freeform 1477">
                <a:extLst>
                  <a:ext uri="{FF2B5EF4-FFF2-40B4-BE49-F238E27FC236}">
                    <a16:creationId xmlns:a16="http://schemas.microsoft.com/office/drawing/2014/main" id="{BD856F8D-1D9D-4593-AAB4-D7774CBB5F43}"/>
                  </a:ext>
                </a:extLst>
              </p:cNvPr>
              <p:cNvSpPr>
                <a:spLocks/>
              </p:cNvSpPr>
              <p:nvPr/>
            </p:nvSpPr>
            <p:spPr bwMode="auto">
              <a:xfrm>
                <a:off x="1147" y="4704"/>
                <a:ext cx="12"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0" name="Freeform 1478">
                <a:extLst>
                  <a:ext uri="{FF2B5EF4-FFF2-40B4-BE49-F238E27FC236}">
                    <a16:creationId xmlns:a16="http://schemas.microsoft.com/office/drawing/2014/main" id="{08067810-5504-4E6F-B50B-ED40988C269A}"/>
                  </a:ext>
                </a:extLst>
              </p:cNvPr>
              <p:cNvSpPr>
                <a:spLocks/>
              </p:cNvSpPr>
              <p:nvPr/>
            </p:nvSpPr>
            <p:spPr bwMode="auto">
              <a:xfrm>
                <a:off x="1161" y="4703"/>
                <a:ext cx="14" cy="18"/>
              </a:xfrm>
              <a:custGeom>
                <a:avLst/>
                <a:gdLst>
                  <a:gd name="T0" fmla="*/ 0 w 24"/>
                  <a:gd name="T1" fmla="*/ 31 h 31"/>
                  <a:gd name="T2" fmla="*/ 24 w 24"/>
                  <a:gd name="T3" fmla="*/ 30 h 31"/>
                  <a:gd name="T4" fmla="*/ 24 w 24"/>
                  <a:gd name="T5" fmla="*/ 0 h 31"/>
                  <a:gd name="T6" fmla="*/ 0 w 24"/>
                  <a:gd name="T7" fmla="*/ 1 h 31"/>
                  <a:gd name="T8" fmla="*/ 0 w 24"/>
                  <a:gd name="T9" fmla="*/ 8 h 31"/>
                  <a:gd name="T10" fmla="*/ 17 w 24"/>
                  <a:gd name="T11" fmla="*/ 7 h 31"/>
                  <a:gd name="T12" fmla="*/ 17 w 24"/>
                  <a:gd name="T13" fmla="*/ 24 h 31"/>
                  <a:gd name="T14" fmla="*/ 0 w 24"/>
                  <a:gd name="T15" fmla="*/ 24 h 31"/>
                  <a:gd name="T16" fmla="*/ 0 w 24"/>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1">
                    <a:moveTo>
                      <a:pt x="0" y="31"/>
                    </a:moveTo>
                    <a:lnTo>
                      <a:pt x="24" y="30"/>
                    </a:lnTo>
                    <a:lnTo>
                      <a:pt x="24" y="0"/>
                    </a:lnTo>
                    <a:lnTo>
                      <a:pt x="0" y="1"/>
                    </a:lnTo>
                    <a:lnTo>
                      <a:pt x="0" y="8"/>
                    </a:lnTo>
                    <a:lnTo>
                      <a:pt x="17" y="7"/>
                    </a:lnTo>
                    <a:lnTo>
                      <a:pt x="17" y="24"/>
                    </a:lnTo>
                    <a:lnTo>
                      <a:pt x="0" y="24"/>
                    </a:lnTo>
                    <a:lnTo>
                      <a:pt x="0"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1" name="Freeform 1479">
                <a:extLst>
                  <a:ext uri="{FF2B5EF4-FFF2-40B4-BE49-F238E27FC236}">
                    <a16:creationId xmlns:a16="http://schemas.microsoft.com/office/drawing/2014/main" id="{941C5892-6981-47F3-A7D5-D008281EBBF0}"/>
                  </a:ext>
                </a:extLst>
              </p:cNvPr>
              <p:cNvSpPr>
                <a:spLocks/>
              </p:cNvSpPr>
              <p:nvPr/>
            </p:nvSpPr>
            <p:spPr bwMode="auto">
              <a:xfrm>
                <a:off x="1147" y="4717"/>
                <a:ext cx="12" cy="4"/>
              </a:xfrm>
              <a:custGeom>
                <a:avLst/>
                <a:gdLst>
                  <a:gd name="T0" fmla="*/ 0 w 21"/>
                  <a:gd name="T1" fmla="*/ 7 h 7"/>
                  <a:gd name="T2" fmla="*/ 21 w 21"/>
                  <a:gd name="T3" fmla="*/ 7 h 7"/>
                  <a:gd name="T4" fmla="*/ 21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2" name="Freeform 1480">
                <a:extLst>
                  <a:ext uri="{FF2B5EF4-FFF2-40B4-BE49-F238E27FC236}">
                    <a16:creationId xmlns:a16="http://schemas.microsoft.com/office/drawing/2014/main" id="{956AF06B-4D0A-409A-BDD6-8E7761570FA8}"/>
                  </a:ext>
                </a:extLst>
              </p:cNvPr>
              <p:cNvSpPr>
                <a:spLocks/>
              </p:cNvSpPr>
              <p:nvPr/>
            </p:nvSpPr>
            <p:spPr bwMode="auto">
              <a:xfrm>
                <a:off x="1132" y="4717"/>
                <a:ext cx="12"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3" name="Freeform 1481">
                <a:extLst>
                  <a:ext uri="{FF2B5EF4-FFF2-40B4-BE49-F238E27FC236}">
                    <a16:creationId xmlns:a16="http://schemas.microsoft.com/office/drawing/2014/main" id="{A57CD189-B7B3-4E74-B1B8-F2042F712FD8}"/>
                  </a:ext>
                </a:extLst>
              </p:cNvPr>
              <p:cNvSpPr>
                <a:spLocks/>
              </p:cNvSpPr>
              <p:nvPr/>
            </p:nvSpPr>
            <p:spPr bwMode="auto">
              <a:xfrm>
                <a:off x="1132" y="4668"/>
                <a:ext cx="11" cy="5"/>
              </a:xfrm>
              <a:custGeom>
                <a:avLst/>
                <a:gdLst>
                  <a:gd name="T0" fmla="*/ 20 w 20"/>
                  <a:gd name="T1" fmla="*/ 0 h 8"/>
                  <a:gd name="T2" fmla="*/ 0 w 20"/>
                  <a:gd name="T3" fmla="*/ 1 h 8"/>
                  <a:gd name="T4" fmla="*/ 0 w 20"/>
                  <a:gd name="T5" fmla="*/ 8 h 8"/>
                  <a:gd name="T6" fmla="*/ 20 w 20"/>
                  <a:gd name="T7" fmla="*/ 7 h 8"/>
                </a:gdLst>
                <a:ahLst/>
                <a:cxnLst>
                  <a:cxn ang="0">
                    <a:pos x="T0" y="T1"/>
                  </a:cxn>
                  <a:cxn ang="0">
                    <a:pos x="T2" y="T3"/>
                  </a:cxn>
                  <a:cxn ang="0">
                    <a:pos x="T4" y="T5"/>
                  </a:cxn>
                  <a:cxn ang="0">
                    <a:pos x="T6" y="T7"/>
                  </a:cxn>
                </a:cxnLst>
                <a:rect l="0" t="0" r="r" b="b"/>
                <a:pathLst>
                  <a:path w="20" h="8">
                    <a:moveTo>
                      <a:pt x="20" y="0"/>
                    </a:moveTo>
                    <a:lnTo>
                      <a:pt x="0" y="1"/>
                    </a:lnTo>
                    <a:lnTo>
                      <a:pt x="0" y="8"/>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4" name="Freeform 1482">
                <a:extLst>
                  <a:ext uri="{FF2B5EF4-FFF2-40B4-BE49-F238E27FC236}">
                    <a16:creationId xmlns:a16="http://schemas.microsoft.com/office/drawing/2014/main" id="{16B69BF4-BF92-4CD2-B081-F7CE2B2B0201}"/>
                  </a:ext>
                </a:extLst>
              </p:cNvPr>
              <p:cNvSpPr>
                <a:spLocks/>
              </p:cNvSpPr>
              <p:nvPr/>
            </p:nvSpPr>
            <p:spPr bwMode="auto">
              <a:xfrm>
                <a:off x="1146" y="4668"/>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5" name="Freeform 1483">
                <a:extLst>
                  <a:ext uri="{FF2B5EF4-FFF2-40B4-BE49-F238E27FC236}">
                    <a16:creationId xmlns:a16="http://schemas.microsoft.com/office/drawing/2014/main" id="{CC75AE02-AA12-4B9F-A9B0-6E274878FE1A}"/>
                  </a:ext>
                </a:extLst>
              </p:cNvPr>
              <p:cNvSpPr>
                <a:spLocks/>
              </p:cNvSpPr>
              <p:nvPr/>
            </p:nvSpPr>
            <p:spPr bwMode="auto">
              <a:xfrm>
                <a:off x="1161" y="4668"/>
                <a:ext cx="14" cy="32"/>
              </a:xfrm>
              <a:custGeom>
                <a:avLst/>
                <a:gdLst>
                  <a:gd name="T0" fmla="*/ 0 w 25"/>
                  <a:gd name="T1" fmla="*/ 57 h 57"/>
                  <a:gd name="T2" fmla="*/ 25 w 25"/>
                  <a:gd name="T3" fmla="*/ 57 h 57"/>
                  <a:gd name="T4" fmla="*/ 24 w 25"/>
                  <a:gd name="T5" fmla="*/ 0 h 57"/>
                  <a:gd name="T6" fmla="*/ 0 w 25"/>
                  <a:gd name="T7" fmla="*/ 1 h 57"/>
                  <a:gd name="T8" fmla="*/ 0 w 25"/>
                  <a:gd name="T9" fmla="*/ 7 h 57"/>
                  <a:gd name="T10" fmla="*/ 17 w 25"/>
                  <a:gd name="T11" fmla="*/ 7 h 57"/>
                  <a:gd name="T12" fmla="*/ 18 w 25"/>
                  <a:gd name="T13" fmla="*/ 50 h 57"/>
                  <a:gd name="T14" fmla="*/ 0 w 25"/>
                  <a:gd name="T15" fmla="*/ 51 h 57"/>
                  <a:gd name="T16" fmla="*/ 0 w 25"/>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57">
                    <a:moveTo>
                      <a:pt x="0" y="57"/>
                    </a:moveTo>
                    <a:lnTo>
                      <a:pt x="25" y="57"/>
                    </a:lnTo>
                    <a:lnTo>
                      <a:pt x="24" y="0"/>
                    </a:lnTo>
                    <a:lnTo>
                      <a:pt x="0" y="1"/>
                    </a:lnTo>
                    <a:lnTo>
                      <a:pt x="0" y="7"/>
                    </a:lnTo>
                    <a:lnTo>
                      <a:pt x="17" y="7"/>
                    </a:lnTo>
                    <a:lnTo>
                      <a:pt x="18" y="50"/>
                    </a:lnTo>
                    <a:lnTo>
                      <a:pt x="0" y="51"/>
                    </a:lnTo>
                    <a:lnTo>
                      <a:pt x="0"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6" name="Freeform 1484">
                <a:extLst>
                  <a:ext uri="{FF2B5EF4-FFF2-40B4-BE49-F238E27FC236}">
                    <a16:creationId xmlns:a16="http://schemas.microsoft.com/office/drawing/2014/main" id="{422FDA95-C69A-48FD-967C-BFF3056CAFB6}"/>
                  </a:ext>
                </a:extLst>
              </p:cNvPr>
              <p:cNvSpPr>
                <a:spLocks/>
              </p:cNvSpPr>
              <p:nvPr/>
            </p:nvSpPr>
            <p:spPr bwMode="auto">
              <a:xfrm>
                <a:off x="1146" y="4696"/>
                <a:ext cx="12" cy="4"/>
              </a:xfrm>
              <a:custGeom>
                <a:avLst/>
                <a:gdLst>
                  <a:gd name="T0" fmla="*/ 1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1"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7" name="Freeform 1485">
                <a:extLst>
                  <a:ext uri="{FF2B5EF4-FFF2-40B4-BE49-F238E27FC236}">
                    <a16:creationId xmlns:a16="http://schemas.microsoft.com/office/drawing/2014/main" id="{A741A492-13F5-46EE-8058-22D1727935F3}"/>
                  </a:ext>
                </a:extLst>
              </p:cNvPr>
              <p:cNvSpPr>
                <a:spLocks/>
              </p:cNvSpPr>
              <p:nvPr/>
            </p:nvSpPr>
            <p:spPr bwMode="auto">
              <a:xfrm>
                <a:off x="1132" y="4696"/>
                <a:ext cx="12" cy="4"/>
              </a:xfrm>
              <a:custGeom>
                <a:avLst/>
                <a:gdLst>
                  <a:gd name="T0" fmla="*/ 0 w 21"/>
                  <a:gd name="T1" fmla="*/ 7 h 7"/>
                  <a:gd name="T2" fmla="*/ 21 w 21"/>
                  <a:gd name="T3" fmla="*/ 7 h 7"/>
                  <a:gd name="T4" fmla="*/ 21 w 21"/>
                  <a:gd name="T5" fmla="*/ 0 h 7"/>
                  <a:gd name="T6" fmla="*/ 0 w 21"/>
                  <a:gd name="T7" fmla="*/ 0 h 7"/>
                </a:gdLst>
                <a:ahLst/>
                <a:cxnLst>
                  <a:cxn ang="0">
                    <a:pos x="T0" y="T1"/>
                  </a:cxn>
                  <a:cxn ang="0">
                    <a:pos x="T2" y="T3"/>
                  </a:cxn>
                  <a:cxn ang="0">
                    <a:pos x="T4" y="T5"/>
                  </a:cxn>
                  <a:cxn ang="0">
                    <a:pos x="T6" y="T7"/>
                  </a:cxn>
                </a:cxnLst>
                <a:rect l="0" t="0" r="r" b="b"/>
                <a:pathLst>
                  <a:path w="21" h="7">
                    <a:moveTo>
                      <a:pt x="0" y="7"/>
                    </a:moveTo>
                    <a:lnTo>
                      <a:pt x="21" y="7"/>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8" name="Freeform 1486">
                <a:extLst>
                  <a:ext uri="{FF2B5EF4-FFF2-40B4-BE49-F238E27FC236}">
                    <a16:creationId xmlns:a16="http://schemas.microsoft.com/office/drawing/2014/main" id="{9936E6C9-281E-45CC-8A81-235DA30A0FC6}"/>
                  </a:ext>
                </a:extLst>
              </p:cNvPr>
              <p:cNvSpPr>
                <a:spLocks/>
              </p:cNvSpPr>
              <p:nvPr/>
            </p:nvSpPr>
            <p:spPr bwMode="auto">
              <a:xfrm>
                <a:off x="1132" y="4647"/>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89" name="Freeform 1487">
                <a:extLst>
                  <a:ext uri="{FF2B5EF4-FFF2-40B4-BE49-F238E27FC236}">
                    <a16:creationId xmlns:a16="http://schemas.microsoft.com/office/drawing/2014/main" id="{5F903402-BED4-4FDC-A4EC-AF8BE0B88E45}"/>
                  </a:ext>
                </a:extLst>
              </p:cNvPr>
              <p:cNvSpPr>
                <a:spLocks/>
              </p:cNvSpPr>
              <p:nvPr/>
            </p:nvSpPr>
            <p:spPr bwMode="auto">
              <a:xfrm>
                <a:off x="1146" y="4647"/>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0" name="Freeform 1488">
                <a:extLst>
                  <a:ext uri="{FF2B5EF4-FFF2-40B4-BE49-F238E27FC236}">
                    <a16:creationId xmlns:a16="http://schemas.microsoft.com/office/drawing/2014/main" id="{3C98B357-69D2-43E0-BC40-71BEB291643B}"/>
                  </a:ext>
                </a:extLst>
              </p:cNvPr>
              <p:cNvSpPr>
                <a:spLocks/>
              </p:cNvSpPr>
              <p:nvPr/>
            </p:nvSpPr>
            <p:spPr bwMode="auto">
              <a:xfrm>
                <a:off x="1160" y="4646"/>
                <a:ext cx="14" cy="18"/>
              </a:xfrm>
              <a:custGeom>
                <a:avLst/>
                <a:gdLst>
                  <a:gd name="T0" fmla="*/ 1 w 25"/>
                  <a:gd name="T1" fmla="*/ 32 h 32"/>
                  <a:gd name="T2" fmla="*/ 25 w 25"/>
                  <a:gd name="T3" fmla="*/ 31 h 32"/>
                  <a:gd name="T4" fmla="*/ 24 w 25"/>
                  <a:gd name="T5" fmla="*/ 0 h 32"/>
                  <a:gd name="T6" fmla="*/ 0 w 25"/>
                  <a:gd name="T7" fmla="*/ 1 h 32"/>
                  <a:gd name="T8" fmla="*/ 1 w 25"/>
                  <a:gd name="T9" fmla="*/ 7 h 32"/>
                  <a:gd name="T10" fmla="*/ 18 w 25"/>
                  <a:gd name="T11" fmla="*/ 7 h 32"/>
                  <a:gd name="T12" fmla="*/ 18 w 25"/>
                  <a:gd name="T13" fmla="*/ 25 h 32"/>
                  <a:gd name="T14" fmla="*/ 1 w 25"/>
                  <a:gd name="T15" fmla="*/ 25 h 32"/>
                  <a:gd name="T16" fmla="*/ 1 w 25"/>
                  <a:gd name="T1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2">
                    <a:moveTo>
                      <a:pt x="1" y="32"/>
                    </a:moveTo>
                    <a:lnTo>
                      <a:pt x="25" y="31"/>
                    </a:lnTo>
                    <a:lnTo>
                      <a:pt x="24" y="0"/>
                    </a:lnTo>
                    <a:lnTo>
                      <a:pt x="0" y="1"/>
                    </a:lnTo>
                    <a:lnTo>
                      <a:pt x="1" y="7"/>
                    </a:lnTo>
                    <a:lnTo>
                      <a:pt x="18" y="7"/>
                    </a:lnTo>
                    <a:lnTo>
                      <a:pt x="18" y="25"/>
                    </a:lnTo>
                    <a:lnTo>
                      <a:pt x="1" y="25"/>
                    </a:lnTo>
                    <a:lnTo>
                      <a:pt x="1"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1" name="Freeform 1489">
                <a:extLst>
                  <a:ext uri="{FF2B5EF4-FFF2-40B4-BE49-F238E27FC236}">
                    <a16:creationId xmlns:a16="http://schemas.microsoft.com/office/drawing/2014/main" id="{F86E0FCA-B390-44BA-AAE9-4D2F92D68992}"/>
                  </a:ext>
                </a:extLst>
              </p:cNvPr>
              <p:cNvSpPr>
                <a:spLocks/>
              </p:cNvSpPr>
              <p:nvPr/>
            </p:nvSpPr>
            <p:spPr bwMode="auto">
              <a:xfrm>
                <a:off x="1146" y="4660"/>
                <a:ext cx="12" cy="4"/>
              </a:xfrm>
              <a:custGeom>
                <a:avLst/>
                <a:gdLst>
                  <a:gd name="T0" fmla="*/ 0 w 21"/>
                  <a:gd name="T1" fmla="*/ 7 h 7"/>
                  <a:gd name="T2" fmla="*/ 21 w 21"/>
                  <a:gd name="T3" fmla="*/ 7 h 7"/>
                  <a:gd name="T4" fmla="*/ 21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2" name="Freeform 1490">
                <a:extLst>
                  <a:ext uri="{FF2B5EF4-FFF2-40B4-BE49-F238E27FC236}">
                    <a16:creationId xmlns:a16="http://schemas.microsoft.com/office/drawing/2014/main" id="{6BC4198A-C378-4AA4-A1A6-FBF9693631CD}"/>
                  </a:ext>
                </a:extLst>
              </p:cNvPr>
              <p:cNvSpPr>
                <a:spLocks/>
              </p:cNvSpPr>
              <p:nvPr/>
            </p:nvSpPr>
            <p:spPr bwMode="auto">
              <a:xfrm>
                <a:off x="1132" y="4661"/>
                <a:ext cx="11" cy="4"/>
              </a:xfrm>
              <a:custGeom>
                <a:avLst/>
                <a:gdLst>
                  <a:gd name="T0" fmla="*/ 0 w 20"/>
                  <a:gd name="T1" fmla="*/ 7 h 7"/>
                  <a:gd name="T2" fmla="*/ 20 w 20"/>
                  <a:gd name="T3" fmla="*/ 6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7"/>
                    </a:moveTo>
                    <a:lnTo>
                      <a:pt x="20"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3" name="Freeform 1491">
                <a:extLst>
                  <a:ext uri="{FF2B5EF4-FFF2-40B4-BE49-F238E27FC236}">
                    <a16:creationId xmlns:a16="http://schemas.microsoft.com/office/drawing/2014/main" id="{8F80075E-C59C-42A6-991A-A29CA208540B}"/>
                  </a:ext>
                </a:extLst>
              </p:cNvPr>
              <p:cNvSpPr>
                <a:spLocks/>
              </p:cNvSpPr>
              <p:nvPr/>
            </p:nvSpPr>
            <p:spPr bwMode="auto">
              <a:xfrm>
                <a:off x="1131" y="4613"/>
                <a:ext cx="12" cy="4"/>
              </a:xfrm>
              <a:custGeom>
                <a:avLst/>
                <a:gdLst>
                  <a:gd name="T0" fmla="*/ 21 w 21"/>
                  <a:gd name="T1" fmla="*/ 0 h 7"/>
                  <a:gd name="T2" fmla="*/ 0 w 21"/>
                  <a:gd name="T3" fmla="*/ 0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0"/>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4" name="Freeform 1492">
                <a:extLst>
                  <a:ext uri="{FF2B5EF4-FFF2-40B4-BE49-F238E27FC236}">
                    <a16:creationId xmlns:a16="http://schemas.microsoft.com/office/drawing/2014/main" id="{CDEA4DC0-559B-4098-BA2B-1CB01B9E05FD}"/>
                  </a:ext>
                </a:extLst>
              </p:cNvPr>
              <p:cNvSpPr>
                <a:spLocks/>
              </p:cNvSpPr>
              <p:nvPr/>
            </p:nvSpPr>
            <p:spPr bwMode="auto">
              <a:xfrm>
                <a:off x="1146" y="4613"/>
                <a:ext cx="11"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5" name="Freeform 1493">
                <a:extLst>
                  <a:ext uri="{FF2B5EF4-FFF2-40B4-BE49-F238E27FC236}">
                    <a16:creationId xmlns:a16="http://schemas.microsoft.com/office/drawing/2014/main" id="{9C83BCF9-152C-44E0-A610-A7A2650C46B5}"/>
                  </a:ext>
                </a:extLst>
              </p:cNvPr>
              <p:cNvSpPr>
                <a:spLocks/>
              </p:cNvSpPr>
              <p:nvPr/>
            </p:nvSpPr>
            <p:spPr bwMode="auto">
              <a:xfrm>
                <a:off x="1160" y="4612"/>
                <a:ext cx="14" cy="32"/>
              </a:xfrm>
              <a:custGeom>
                <a:avLst/>
                <a:gdLst>
                  <a:gd name="T0" fmla="*/ 1 w 24"/>
                  <a:gd name="T1" fmla="*/ 55 h 55"/>
                  <a:gd name="T2" fmla="*/ 24 w 24"/>
                  <a:gd name="T3" fmla="*/ 55 h 55"/>
                  <a:gd name="T4" fmla="*/ 24 w 24"/>
                  <a:gd name="T5" fmla="*/ 0 h 55"/>
                  <a:gd name="T6" fmla="*/ 0 w 24"/>
                  <a:gd name="T7" fmla="*/ 1 h 55"/>
                  <a:gd name="T8" fmla="*/ 0 w 24"/>
                  <a:gd name="T9" fmla="*/ 7 h 55"/>
                  <a:gd name="T10" fmla="*/ 17 w 24"/>
                  <a:gd name="T11" fmla="*/ 7 h 55"/>
                  <a:gd name="T12" fmla="*/ 17 w 24"/>
                  <a:gd name="T13" fmla="*/ 48 h 55"/>
                  <a:gd name="T14" fmla="*/ 1 w 24"/>
                  <a:gd name="T15" fmla="*/ 48 h 55"/>
                  <a:gd name="T16" fmla="*/ 1 w 24"/>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5">
                    <a:moveTo>
                      <a:pt x="1" y="55"/>
                    </a:moveTo>
                    <a:lnTo>
                      <a:pt x="24" y="55"/>
                    </a:lnTo>
                    <a:lnTo>
                      <a:pt x="24" y="0"/>
                    </a:lnTo>
                    <a:lnTo>
                      <a:pt x="0" y="1"/>
                    </a:lnTo>
                    <a:lnTo>
                      <a:pt x="0" y="7"/>
                    </a:lnTo>
                    <a:lnTo>
                      <a:pt x="17" y="7"/>
                    </a:lnTo>
                    <a:lnTo>
                      <a:pt x="17" y="48"/>
                    </a:lnTo>
                    <a:lnTo>
                      <a:pt x="1" y="48"/>
                    </a:lnTo>
                    <a:lnTo>
                      <a:pt x="1" y="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6" name="Freeform 1494">
                <a:extLst>
                  <a:ext uri="{FF2B5EF4-FFF2-40B4-BE49-F238E27FC236}">
                    <a16:creationId xmlns:a16="http://schemas.microsoft.com/office/drawing/2014/main" id="{5D0CB2BA-6741-419F-8A7E-120EA1B5C274}"/>
                  </a:ext>
                </a:extLst>
              </p:cNvPr>
              <p:cNvSpPr>
                <a:spLocks/>
              </p:cNvSpPr>
              <p:nvPr/>
            </p:nvSpPr>
            <p:spPr bwMode="auto">
              <a:xfrm>
                <a:off x="1146" y="4640"/>
                <a:ext cx="12" cy="4"/>
              </a:xfrm>
              <a:custGeom>
                <a:avLst/>
                <a:gdLst>
                  <a:gd name="T0" fmla="*/ 0 w 21"/>
                  <a:gd name="T1" fmla="*/ 7 h 7"/>
                  <a:gd name="T2" fmla="*/ 21 w 21"/>
                  <a:gd name="T3" fmla="*/ 7 h 7"/>
                  <a:gd name="T4" fmla="*/ 21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7"/>
                    </a:lnTo>
                    <a:lnTo>
                      <a:pt x="21"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7" name="Freeform 1495">
                <a:extLst>
                  <a:ext uri="{FF2B5EF4-FFF2-40B4-BE49-F238E27FC236}">
                    <a16:creationId xmlns:a16="http://schemas.microsoft.com/office/drawing/2014/main" id="{3D2A7C9F-5BEB-4BD3-9487-48ACC3747501}"/>
                  </a:ext>
                </a:extLst>
              </p:cNvPr>
              <p:cNvSpPr>
                <a:spLocks/>
              </p:cNvSpPr>
              <p:nvPr/>
            </p:nvSpPr>
            <p:spPr bwMode="auto">
              <a:xfrm>
                <a:off x="1132" y="4640"/>
                <a:ext cx="11" cy="4"/>
              </a:xfrm>
              <a:custGeom>
                <a:avLst/>
                <a:gdLst>
                  <a:gd name="T0" fmla="*/ 0 w 20"/>
                  <a:gd name="T1" fmla="*/ 6 h 6"/>
                  <a:gd name="T2" fmla="*/ 20 w 20"/>
                  <a:gd name="T3" fmla="*/ 6 h 6"/>
                  <a:gd name="T4" fmla="*/ 20 w 20"/>
                  <a:gd name="T5" fmla="*/ 0 h 6"/>
                  <a:gd name="T6" fmla="*/ 0 w 20"/>
                  <a:gd name="T7" fmla="*/ 0 h 6"/>
                </a:gdLst>
                <a:ahLst/>
                <a:cxnLst>
                  <a:cxn ang="0">
                    <a:pos x="T0" y="T1"/>
                  </a:cxn>
                  <a:cxn ang="0">
                    <a:pos x="T2" y="T3"/>
                  </a:cxn>
                  <a:cxn ang="0">
                    <a:pos x="T4" y="T5"/>
                  </a:cxn>
                  <a:cxn ang="0">
                    <a:pos x="T6" y="T7"/>
                  </a:cxn>
                </a:cxnLst>
                <a:rect l="0" t="0" r="r" b="b"/>
                <a:pathLst>
                  <a:path w="20" h="6">
                    <a:moveTo>
                      <a:pt x="0" y="6"/>
                    </a:moveTo>
                    <a:lnTo>
                      <a:pt x="20"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8" name="Freeform 1496">
                <a:extLst>
                  <a:ext uri="{FF2B5EF4-FFF2-40B4-BE49-F238E27FC236}">
                    <a16:creationId xmlns:a16="http://schemas.microsoft.com/office/drawing/2014/main" id="{B3A58B54-40DB-488E-A505-C76E03B0DDD8}"/>
                  </a:ext>
                </a:extLst>
              </p:cNvPr>
              <p:cNvSpPr>
                <a:spLocks/>
              </p:cNvSpPr>
              <p:nvPr/>
            </p:nvSpPr>
            <p:spPr bwMode="auto">
              <a:xfrm>
                <a:off x="1131" y="4594"/>
                <a:ext cx="12" cy="4"/>
              </a:xfrm>
              <a:custGeom>
                <a:avLst/>
                <a:gdLst>
                  <a:gd name="T0" fmla="*/ 20 w 20"/>
                  <a:gd name="T1" fmla="*/ 0 h 6"/>
                  <a:gd name="T2" fmla="*/ 0 w 20"/>
                  <a:gd name="T3" fmla="*/ 0 h 6"/>
                  <a:gd name="T4" fmla="*/ 0 w 20"/>
                  <a:gd name="T5" fmla="*/ 6 h 6"/>
                  <a:gd name="T6" fmla="*/ 20 w 20"/>
                  <a:gd name="T7" fmla="*/ 6 h 6"/>
                </a:gdLst>
                <a:ahLst/>
                <a:cxnLst>
                  <a:cxn ang="0">
                    <a:pos x="T0" y="T1"/>
                  </a:cxn>
                  <a:cxn ang="0">
                    <a:pos x="T2" y="T3"/>
                  </a:cxn>
                  <a:cxn ang="0">
                    <a:pos x="T4" y="T5"/>
                  </a:cxn>
                  <a:cxn ang="0">
                    <a:pos x="T6" y="T7"/>
                  </a:cxn>
                </a:cxnLst>
                <a:rect l="0" t="0" r="r" b="b"/>
                <a:pathLst>
                  <a:path w="20" h="6">
                    <a:moveTo>
                      <a:pt x="20" y="0"/>
                    </a:moveTo>
                    <a:lnTo>
                      <a:pt x="0" y="0"/>
                    </a:lnTo>
                    <a:lnTo>
                      <a:pt x="0" y="6"/>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99" name="Freeform 1497">
                <a:extLst>
                  <a:ext uri="{FF2B5EF4-FFF2-40B4-BE49-F238E27FC236}">
                    <a16:creationId xmlns:a16="http://schemas.microsoft.com/office/drawing/2014/main" id="{1350BEDD-91CE-4228-AD4F-BE2CAB2DEED3}"/>
                  </a:ext>
                </a:extLst>
              </p:cNvPr>
              <p:cNvSpPr>
                <a:spLocks/>
              </p:cNvSpPr>
              <p:nvPr/>
            </p:nvSpPr>
            <p:spPr bwMode="auto">
              <a:xfrm>
                <a:off x="1146" y="4594"/>
                <a:ext cx="11" cy="4"/>
              </a:xfrm>
              <a:custGeom>
                <a:avLst/>
                <a:gdLst>
                  <a:gd name="T0" fmla="*/ 21 w 21"/>
                  <a:gd name="T1" fmla="*/ 0 h 7"/>
                  <a:gd name="T2" fmla="*/ 0 w 21"/>
                  <a:gd name="T3" fmla="*/ 1 h 7"/>
                  <a:gd name="T4" fmla="*/ 0 w 21"/>
                  <a:gd name="T5" fmla="*/ 7 h 7"/>
                  <a:gd name="T6" fmla="*/ 21 w 21"/>
                  <a:gd name="T7" fmla="*/ 7 h 7"/>
                </a:gdLst>
                <a:ahLst/>
                <a:cxnLst>
                  <a:cxn ang="0">
                    <a:pos x="T0" y="T1"/>
                  </a:cxn>
                  <a:cxn ang="0">
                    <a:pos x="T2" y="T3"/>
                  </a:cxn>
                  <a:cxn ang="0">
                    <a:pos x="T4" y="T5"/>
                  </a:cxn>
                  <a:cxn ang="0">
                    <a:pos x="T6" y="T7"/>
                  </a:cxn>
                </a:cxnLst>
                <a:rect l="0" t="0" r="r" b="b"/>
                <a:pathLst>
                  <a:path w="21" h="7">
                    <a:moveTo>
                      <a:pt x="21" y="0"/>
                    </a:moveTo>
                    <a:lnTo>
                      <a:pt x="0" y="1"/>
                    </a:lnTo>
                    <a:lnTo>
                      <a:pt x="0" y="7"/>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0" name="Freeform 1498">
                <a:extLst>
                  <a:ext uri="{FF2B5EF4-FFF2-40B4-BE49-F238E27FC236}">
                    <a16:creationId xmlns:a16="http://schemas.microsoft.com/office/drawing/2014/main" id="{80128FC8-030B-4842-8A7D-A05DB74E5192}"/>
                  </a:ext>
                </a:extLst>
              </p:cNvPr>
              <p:cNvSpPr>
                <a:spLocks/>
              </p:cNvSpPr>
              <p:nvPr/>
            </p:nvSpPr>
            <p:spPr bwMode="auto">
              <a:xfrm>
                <a:off x="1160" y="4594"/>
                <a:ext cx="13" cy="15"/>
              </a:xfrm>
              <a:custGeom>
                <a:avLst/>
                <a:gdLst>
                  <a:gd name="T0" fmla="*/ 0 w 23"/>
                  <a:gd name="T1" fmla="*/ 27 h 27"/>
                  <a:gd name="T2" fmla="*/ 23 w 23"/>
                  <a:gd name="T3" fmla="*/ 27 h 27"/>
                  <a:gd name="T4" fmla="*/ 22 w 23"/>
                  <a:gd name="T5" fmla="*/ 0 h 27"/>
                  <a:gd name="T6" fmla="*/ 0 w 23"/>
                  <a:gd name="T7" fmla="*/ 0 h 27"/>
                  <a:gd name="T8" fmla="*/ 0 w 23"/>
                  <a:gd name="T9" fmla="*/ 7 h 27"/>
                  <a:gd name="T10" fmla="*/ 16 w 23"/>
                  <a:gd name="T11" fmla="*/ 7 h 27"/>
                  <a:gd name="T12" fmla="*/ 16 w 23"/>
                  <a:gd name="T13" fmla="*/ 21 h 27"/>
                  <a:gd name="T14" fmla="*/ 0 w 23"/>
                  <a:gd name="T15" fmla="*/ 21 h 27"/>
                  <a:gd name="T16" fmla="*/ 0 w 23"/>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7">
                    <a:moveTo>
                      <a:pt x="0" y="27"/>
                    </a:moveTo>
                    <a:lnTo>
                      <a:pt x="23" y="27"/>
                    </a:lnTo>
                    <a:lnTo>
                      <a:pt x="22" y="0"/>
                    </a:lnTo>
                    <a:lnTo>
                      <a:pt x="0" y="0"/>
                    </a:lnTo>
                    <a:lnTo>
                      <a:pt x="0" y="7"/>
                    </a:lnTo>
                    <a:lnTo>
                      <a:pt x="16" y="7"/>
                    </a:lnTo>
                    <a:lnTo>
                      <a:pt x="16" y="21"/>
                    </a:lnTo>
                    <a:lnTo>
                      <a:pt x="0" y="21"/>
                    </a:lnTo>
                    <a:lnTo>
                      <a:pt x="0"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1" name="Freeform 1499">
                <a:extLst>
                  <a:ext uri="{FF2B5EF4-FFF2-40B4-BE49-F238E27FC236}">
                    <a16:creationId xmlns:a16="http://schemas.microsoft.com/office/drawing/2014/main" id="{A1981511-D7C5-4CF4-ACC6-FE4871792C85}"/>
                  </a:ext>
                </a:extLst>
              </p:cNvPr>
              <p:cNvSpPr>
                <a:spLocks/>
              </p:cNvSpPr>
              <p:nvPr/>
            </p:nvSpPr>
            <p:spPr bwMode="auto">
              <a:xfrm>
                <a:off x="1146" y="4606"/>
                <a:ext cx="11" cy="3"/>
              </a:xfrm>
              <a:custGeom>
                <a:avLst/>
                <a:gdLst>
                  <a:gd name="T0" fmla="*/ 0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2" name="Freeform 1500">
                <a:extLst>
                  <a:ext uri="{FF2B5EF4-FFF2-40B4-BE49-F238E27FC236}">
                    <a16:creationId xmlns:a16="http://schemas.microsoft.com/office/drawing/2014/main" id="{72C8E76F-1C19-4DE6-979E-08749004E808}"/>
                  </a:ext>
                </a:extLst>
              </p:cNvPr>
              <p:cNvSpPr>
                <a:spLocks/>
              </p:cNvSpPr>
              <p:nvPr/>
            </p:nvSpPr>
            <p:spPr bwMode="auto">
              <a:xfrm>
                <a:off x="1131" y="4606"/>
                <a:ext cx="12" cy="3"/>
              </a:xfrm>
              <a:custGeom>
                <a:avLst/>
                <a:gdLst>
                  <a:gd name="T0" fmla="*/ 0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3" name="Freeform 1501">
                <a:extLst>
                  <a:ext uri="{FF2B5EF4-FFF2-40B4-BE49-F238E27FC236}">
                    <a16:creationId xmlns:a16="http://schemas.microsoft.com/office/drawing/2014/main" id="{5691D49A-3ED5-4E04-8E5C-D0D13DFDBD7B}"/>
                  </a:ext>
                </a:extLst>
              </p:cNvPr>
              <p:cNvSpPr>
                <a:spLocks/>
              </p:cNvSpPr>
              <p:nvPr/>
            </p:nvSpPr>
            <p:spPr bwMode="auto">
              <a:xfrm>
                <a:off x="1131" y="4555"/>
                <a:ext cx="12" cy="3"/>
              </a:xfrm>
              <a:custGeom>
                <a:avLst/>
                <a:gdLst>
                  <a:gd name="T0" fmla="*/ 20 w 20"/>
                  <a:gd name="T1" fmla="*/ 0 h 6"/>
                  <a:gd name="T2" fmla="*/ 0 w 20"/>
                  <a:gd name="T3" fmla="*/ 0 h 6"/>
                  <a:gd name="T4" fmla="*/ 0 w 20"/>
                  <a:gd name="T5" fmla="*/ 6 h 6"/>
                  <a:gd name="T6" fmla="*/ 20 w 20"/>
                  <a:gd name="T7" fmla="*/ 6 h 6"/>
                </a:gdLst>
                <a:ahLst/>
                <a:cxnLst>
                  <a:cxn ang="0">
                    <a:pos x="T0" y="T1"/>
                  </a:cxn>
                  <a:cxn ang="0">
                    <a:pos x="T2" y="T3"/>
                  </a:cxn>
                  <a:cxn ang="0">
                    <a:pos x="T4" y="T5"/>
                  </a:cxn>
                  <a:cxn ang="0">
                    <a:pos x="T6" y="T7"/>
                  </a:cxn>
                </a:cxnLst>
                <a:rect l="0" t="0" r="r" b="b"/>
                <a:pathLst>
                  <a:path w="20" h="6">
                    <a:moveTo>
                      <a:pt x="20" y="0"/>
                    </a:moveTo>
                    <a:lnTo>
                      <a:pt x="0" y="0"/>
                    </a:lnTo>
                    <a:lnTo>
                      <a:pt x="0" y="6"/>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4" name="Freeform 1502">
                <a:extLst>
                  <a:ext uri="{FF2B5EF4-FFF2-40B4-BE49-F238E27FC236}">
                    <a16:creationId xmlns:a16="http://schemas.microsoft.com/office/drawing/2014/main" id="{AD0F47F6-79A3-4F45-8F51-E2558C522B50}"/>
                  </a:ext>
                </a:extLst>
              </p:cNvPr>
              <p:cNvSpPr>
                <a:spLocks/>
              </p:cNvSpPr>
              <p:nvPr/>
            </p:nvSpPr>
            <p:spPr bwMode="auto">
              <a:xfrm>
                <a:off x="1146" y="4555"/>
                <a:ext cx="11" cy="4"/>
              </a:xfrm>
              <a:custGeom>
                <a:avLst/>
                <a:gdLst>
                  <a:gd name="T0" fmla="*/ 20 w 20"/>
                  <a:gd name="T1" fmla="*/ 0 h 7"/>
                  <a:gd name="T2" fmla="*/ 0 w 20"/>
                  <a:gd name="T3" fmla="*/ 0 h 7"/>
                  <a:gd name="T4" fmla="*/ 0 w 20"/>
                  <a:gd name="T5" fmla="*/ 6 h 7"/>
                  <a:gd name="T6" fmla="*/ 20 w 20"/>
                  <a:gd name="T7" fmla="*/ 7 h 7"/>
                </a:gdLst>
                <a:ahLst/>
                <a:cxnLst>
                  <a:cxn ang="0">
                    <a:pos x="T0" y="T1"/>
                  </a:cxn>
                  <a:cxn ang="0">
                    <a:pos x="T2" y="T3"/>
                  </a:cxn>
                  <a:cxn ang="0">
                    <a:pos x="T4" y="T5"/>
                  </a:cxn>
                  <a:cxn ang="0">
                    <a:pos x="T6" y="T7"/>
                  </a:cxn>
                </a:cxnLst>
                <a:rect l="0" t="0" r="r" b="b"/>
                <a:pathLst>
                  <a:path w="20" h="7">
                    <a:moveTo>
                      <a:pt x="20" y="0"/>
                    </a:moveTo>
                    <a:lnTo>
                      <a:pt x="0" y="0"/>
                    </a:lnTo>
                    <a:lnTo>
                      <a:pt x="0" y="6"/>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5" name="Freeform 1503">
                <a:extLst>
                  <a:ext uri="{FF2B5EF4-FFF2-40B4-BE49-F238E27FC236}">
                    <a16:creationId xmlns:a16="http://schemas.microsoft.com/office/drawing/2014/main" id="{5411B819-034F-4D83-B36F-75225FF13912}"/>
                  </a:ext>
                </a:extLst>
              </p:cNvPr>
              <p:cNvSpPr>
                <a:spLocks/>
              </p:cNvSpPr>
              <p:nvPr/>
            </p:nvSpPr>
            <p:spPr bwMode="auto">
              <a:xfrm>
                <a:off x="1160" y="4555"/>
                <a:ext cx="13" cy="34"/>
              </a:xfrm>
              <a:custGeom>
                <a:avLst/>
                <a:gdLst>
                  <a:gd name="T0" fmla="*/ 1 w 24"/>
                  <a:gd name="T1" fmla="*/ 61 h 61"/>
                  <a:gd name="T2" fmla="*/ 24 w 24"/>
                  <a:gd name="T3" fmla="*/ 61 h 61"/>
                  <a:gd name="T4" fmla="*/ 23 w 24"/>
                  <a:gd name="T5" fmla="*/ 0 h 61"/>
                  <a:gd name="T6" fmla="*/ 0 w 24"/>
                  <a:gd name="T7" fmla="*/ 0 h 61"/>
                  <a:gd name="T8" fmla="*/ 0 w 24"/>
                  <a:gd name="T9" fmla="*/ 7 h 61"/>
                  <a:gd name="T10" fmla="*/ 17 w 24"/>
                  <a:gd name="T11" fmla="*/ 7 h 61"/>
                  <a:gd name="T12" fmla="*/ 17 w 24"/>
                  <a:gd name="T13" fmla="*/ 54 h 61"/>
                  <a:gd name="T14" fmla="*/ 1 w 24"/>
                  <a:gd name="T15" fmla="*/ 54 h 61"/>
                  <a:gd name="T16" fmla="*/ 1 w 24"/>
                  <a:gd name="T17"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1">
                    <a:moveTo>
                      <a:pt x="1" y="61"/>
                    </a:moveTo>
                    <a:lnTo>
                      <a:pt x="24" y="61"/>
                    </a:lnTo>
                    <a:lnTo>
                      <a:pt x="23" y="0"/>
                    </a:lnTo>
                    <a:lnTo>
                      <a:pt x="0" y="0"/>
                    </a:lnTo>
                    <a:lnTo>
                      <a:pt x="0" y="7"/>
                    </a:lnTo>
                    <a:lnTo>
                      <a:pt x="17" y="7"/>
                    </a:lnTo>
                    <a:lnTo>
                      <a:pt x="17" y="54"/>
                    </a:lnTo>
                    <a:lnTo>
                      <a:pt x="1" y="54"/>
                    </a:lnTo>
                    <a:lnTo>
                      <a:pt x="1" y="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6" name="Freeform 1504">
                <a:extLst>
                  <a:ext uri="{FF2B5EF4-FFF2-40B4-BE49-F238E27FC236}">
                    <a16:creationId xmlns:a16="http://schemas.microsoft.com/office/drawing/2014/main" id="{CB21FEB8-CAF4-4C64-851A-0F586A4C3C6F}"/>
                  </a:ext>
                </a:extLst>
              </p:cNvPr>
              <p:cNvSpPr>
                <a:spLocks/>
              </p:cNvSpPr>
              <p:nvPr/>
            </p:nvSpPr>
            <p:spPr bwMode="auto">
              <a:xfrm>
                <a:off x="1146" y="4585"/>
                <a:ext cx="11" cy="4"/>
              </a:xfrm>
              <a:custGeom>
                <a:avLst/>
                <a:gdLst>
                  <a:gd name="T0" fmla="*/ 0 w 21"/>
                  <a:gd name="T1" fmla="*/ 6 h 6"/>
                  <a:gd name="T2" fmla="*/ 21 w 21"/>
                  <a:gd name="T3" fmla="*/ 6 h 6"/>
                  <a:gd name="T4" fmla="*/ 21 w 21"/>
                  <a:gd name="T5" fmla="*/ 0 h 6"/>
                  <a:gd name="T6" fmla="*/ 0 w 21"/>
                  <a:gd name="T7" fmla="*/ 0 h 6"/>
                </a:gdLst>
                <a:ahLst/>
                <a:cxnLst>
                  <a:cxn ang="0">
                    <a:pos x="T0" y="T1"/>
                  </a:cxn>
                  <a:cxn ang="0">
                    <a:pos x="T2" y="T3"/>
                  </a:cxn>
                  <a:cxn ang="0">
                    <a:pos x="T4" y="T5"/>
                  </a:cxn>
                  <a:cxn ang="0">
                    <a:pos x="T6" y="T7"/>
                  </a:cxn>
                </a:cxnLst>
                <a:rect l="0" t="0" r="r" b="b"/>
                <a:pathLst>
                  <a:path w="21" h="6">
                    <a:moveTo>
                      <a:pt x="0" y="6"/>
                    </a:moveTo>
                    <a:lnTo>
                      <a:pt x="21" y="6"/>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7" name="Freeform 1505">
                <a:extLst>
                  <a:ext uri="{FF2B5EF4-FFF2-40B4-BE49-F238E27FC236}">
                    <a16:creationId xmlns:a16="http://schemas.microsoft.com/office/drawing/2014/main" id="{D17B41C8-85B5-4188-B1A0-7084FFF02B26}"/>
                  </a:ext>
                </a:extLst>
              </p:cNvPr>
              <p:cNvSpPr>
                <a:spLocks/>
              </p:cNvSpPr>
              <p:nvPr/>
            </p:nvSpPr>
            <p:spPr bwMode="auto">
              <a:xfrm>
                <a:off x="1131" y="4585"/>
                <a:ext cx="12" cy="4"/>
              </a:xfrm>
              <a:custGeom>
                <a:avLst/>
                <a:gdLst>
                  <a:gd name="T0" fmla="*/ 0 w 21"/>
                  <a:gd name="T1" fmla="*/ 7 h 7"/>
                  <a:gd name="T2" fmla="*/ 21 w 21"/>
                  <a:gd name="T3" fmla="*/ 7 h 7"/>
                  <a:gd name="T4" fmla="*/ 21 w 21"/>
                  <a:gd name="T5" fmla="*/ 1 h 7"/>
                  <a:gd name="T6" fmla="*/ 0 w 21"/>
                  <a:gd name="T7" fmla="*/ 0 h 7"/>
                </a:gdLst>
                <a:ahLst/>
                <a:cxnLst>
                  <a:cxn ang="0">
                    <a:pos x="T0" y="T1"/>
                  </a:cxn>
                  <a:cxn ang="0">
                    <a:pos x="T2" y="T3"/>
                  </a:cxn>
                  <a:cxn ang="0">
                    <a:pos x="T4" y="T5"/>
                  </a:cxn>
                  <a:cxn ang="0">
                    <a:pos x="T6" y="T7"/>
                  </a:cxn>
                </a:cxnLst>
                <a:rect l="0" t="0" r="r" b="b"/>
                <a:pathLst>
                  <a:path w="21" h="7">
                    <a:moveTo>
                      <a:pt x="0" y="7"/>
                    </a:moveTo>
                    <a:lnTo>
                      <a:pt x="21" y="7"/>
                    </a:lnTo>
                    <a:lnTo>
                      <a:pt x="21"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8" name="Freeform 1506">
                <a:extLst>
                  <a:ext uri="{FF2B5EF4-FFF2-40B4-BE49-F238E27FC236}">
                    <a16:creationId xmlns:a16="http://schemas.microsoft.com/office/drawing/2014/main" id="{E3ED040D-F9E4-4437-AA3C-66E863EDA541}"/>
                  </a:ext>
                </a:extLst>
              </p:cNvPr>
              <p:cNvSpPr>
                <a:spLocks/>
              </p:cNvSpPr>
              <p:nvPr/>
            </p:nvSpPr>
            <p:spPr bwMode="auto">
              <a:xfrm>
                <a:off x="1131" y="4534"/>
                <a:ext cx="12" cy="4"/>
              </a:xfrm>
              <a:custGeom>
                <a:avLst/>
                <a:gdLst>
                  <a:gd name="T0" fmla="*/ 21 w 21"/>
                  <a:gd name="T1" fmla="*/ 0 h 7"/>
                  <a:gd name="T2" fmla="*/ 1 w 21"/>
                  <a:gd name="T3" fmla="*/ 0 h 7"/>
                  <a:gd name="T4" fmla="*/ 0 w 21"/>
                  <a:gd name="T5" fmla="*/ 6 h 7"/>
                  <a:gd name="T6" fmla="*/ 21 w 21"/>
                  <a:gd name="T7" fmla="*/ 7 h 7"/>
                </a:gdLst>
                <a:ahLst/>
                <a:cxnLst>
                  <a:cxn ang="0">
                    <a:pos x="T0" y="T1"/>
                  </a:cxn>
                  <a:cxn ang="0">
                    <a:pos x="T2" y="T3"/>
                  </a:cxn>
                  <a:cxn ang="0">
                    <a:pos x="T4" y="T5"/>
                  </a:cxn>
                  <a:cxn ang="0">
                    <a:pos x="T6" y="T7"/>
                  </a:cxn>
                </a:cxnLst>
                <a:rect l="0" t="0" r="r" b="b"/>
                <a:pathLst>
                  <a:path w="21" h="7">
                    <a:moveTo>
                      <a:pt x="21" y="0"/>
                    </a:moveTo>
                    <a:lnTo>
                      <a:pt x="1" y="0"/>
                    </a:lnTo>
                    <a:lnTo>
                      <a:pt x="0" y="6"/>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09" name="Freeform 1507">
                <a:extLst>
                  <a:ext uri="{FF2B5EF4-FFF2-40B4-BE49-F238E27FC236}">
                    <a16:creationId xmlns:a16="http://schemas.microsoft.com/office/drawing/2014/main" id="{236F9EC9-8145-4AC9-9E54-F518C3207DB1}"/>
                  </a:ext>
                </a:extLst>
              </p:cNvPr>
              <p:cNvSpPr>
                <a:spLocks/>
              </p:cNvSpPr>
              <p:nvPr/>
            </p:nvSpPr>
            <p:spPr bwMode="auto">
              <a:xfrm>
                <a:off x="1146" y="4534"/>
                <a:ext cx="11" cy="4"/>
              </a:xfrm>
              <a:custGeom>
                <a:avLst/>
                <a:gdLst>
                  <a:gd name="T0" fmla="*/ 20 w 20"/>
                  <a:gd name="T1" fmla="*/ 1 h 7"/>
                  <a:gd name="T2" fmla="*/ 0 w 20"/>
                  <a:gd name="T3" fmla="*/ 0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1"/>
                    </a:moveTo>
                    <a:lnTo>
                      <a:pt x="0" y="0"/>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0" name="Freeform 1508">
                <a:extLst>
                  <a:ext uri="{FF2B5EF4-FFF2-40B4-BE49-F238E27FC236}">
                    <a16:creationId xmlns:a16="http://schemas.microsoft.com/office/drawing/2014/main" id="{E4BC4C38-2DA2-406F-874A-A1DFD297505E}"/>
                  </a:ext>
                </a:extLst>
              </p:cNvPr>
              <p:cNvSpPr>
                <a:spLocks/>
              </p:cNvSpPr>
              <p:nvPr/>
            </p:nvSpPr>
            <p:spPr bwMode="auto">
              <a:xfrm>
                <a:off x="1160" y="4535"/>
                <a:ext cx="13" cy="20"/>
              </a:xfrm>
              <a:custGeom>
                <a:avLst/>
                <a:gdLst>
                  <a:gd name="T0" fmla="*/ 0 w 23"/>
                  <a:gd name="T1" fmla="*/ 34 h 35"/>
                  <a:gd name="T2" fmla="*/ 23 w 23"/>
                  <a:gd name="T3" fmla="*/ 35 h 35"/>
                  <a:gd name="T4" fmla="*/ 22 w 23"/>
                  <a:gd name="T5" fmla="*/ 1 h 35"/>
                  <a:gd name="T6" fmla="*/ 0 w 23"/>
                  <a:gd name="T7" fmla="*/ 0 h 35"/>
                  <a:gd name="T8" fmla="*/ 0 w 23"/>
                  <a:gd name="T9" fmla="*/ 7 h 35"/>
                  <a:gd name="T10" fmla="*/ 16 w 23"/>
                  <a:gd name="T11" fmla="*/ 7 h 35"/>
                  <a:gd name="T12" fmla="*/ 16 w 23"/>
                  <a:gd name="T13" fmla="*/ 28 h 35"/>
                  <a:gd name="T14" fmla="*/ 0 w 23"/>
                  <a:gd name="T15" fmla="*/ 28 h 35"/>
                  <a:gd name="T16" fmla="*/ 0 w 23"/>
                  <a:gd name="T17"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5">
                    <a:moveTo>
                      <a:pt x="0" y="34"/>
                    </a:moveTo>
                    <a:lnTo>
                      <a:pt x="23" y="35"/>
                    </a:lnTo>
                    <a:lnTo>
                      <a:pt x="22" y="1"/>
                    </a:lnTo>
                    <a:lnTo>
                      <a:pt x="0" y="0"/>
                    </a:lnTo>
                    <a:lnTo>
                      <a:pt x="0" y="7"/>
                    </a:lnTo>
                    <a:lnTo>
                      <a:pt x="16" y="7"/>
                    </a:lnTo>
                    <a:lnTo>
                      <a:pt x="16" y="28"/>
                    </a:lnTo>
                    <a:lnTo>
                      <a:pt x="0" y="28"/>
                    </a:lnTo>
                    <a:lnTo>
                      <a:pt x="0"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1" name="Freeform 1509">
                <a:extLst>
                  <a:ext uri="{FF2B5EF4-FFF2-40B4-BE49-F238E27FC236}">
                    <a16:creationId xmlns:a16="http://schemas.microsoft.com/office/drawing/2014/main" id="{4AA74DE4-AA67-4D6D-BD50-A1121B1B1701}"/>
                  </a:ext>
                </a:extLst>
              </p:cNvPr>
              <p:cNvSpPr>
                <a:spLocks/>
              </p:cNvSpPr>
              <p:nvPr/>
            </p:nvSpPr>
            <p:spPr bwMode="auto">
              <a:xfrm>
                <a:off x="1145" y="4550"/>
                <a:ext cx="12" cy="4"/>
              </a:xfrm>
              <a:custGeom>
                <a:avLst/>
                <a:gdLst>
                  <a:gd name="T0" fmla="*/ 0 w 21"/>
                  <a:gd name="T1" fmla="*/ 7 h 7"/>
                  <a:gd name="T2" fmla="*/ 21 w 21"/>
                  <a:gd name="T3" fmla="*/ 7 h 7"/>
                  <a:gd name="T4" fmla="*/ 21 w 21"/>
                  <a:gd name="T5" fmla="*/ 1 h 7"/>
                  <a:gd name="T6" fmla="*/ 1 w 21"/>
                  <a:gd name="T7" fmla="*/ 0 h 7"/>
                </a:gdLst>
                <a:ahLst/>
                <a:cxnLst>
                  <a:cxn ang="0">
                    <a:pos x="T0" y="T1"/>
                  </a:cxn>
                  <a:cxn ang="0">
                    <a:pos x="T2" y="T3"/>
                  </a:cxn>
                  <a:cxn ang="0">
                    <a:pos x="T4" y="T5"/>
                  </a:cxn>
                  <a:cxn ang="0">
                    <a:pos x="T6" y="T7"/>
                  </a:cxn>
                </a:cxnLst>
                <a:rect l="0" t="0" r="r" b="b"/>
                <a:pathLst>
                  <a:path w="21" h="7">
                    <a:moveTo>
                      <a:pt x="0" y="7"/>
                    </a:moveTo>
                    <a:lnTo>
                      <a:pt x="21" y="7"/>
                    </a:lnTo>
                    <a:lnTo>
                      <a:pt x="21" y="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2" name="Freeform 1510">
                <a:extLst>
                  <a:ext uri="{FF2B5EF4-FFF2-40B4-BE49-F238E27FC236}">
                    <a16:creationId xmlns:a16="http://schemas.microsoft.com/office/drawing/2014/main" id="{BE95FBFD-FE38-4269-A641-44C3FCA3CDE6}"/>
                  </a:ext>
                </a:extLst>
              </p:cNvPr>
              <p:cNvSpPr>
                <a:spLocks/>
              </p:cNvSpPr>
              <p:nvPr/>
            </p:nvSpPr>
            <p:spPr bwMode="auto">
              <a:xfrm>
                <a:off x="1131" y="4550"/>
                <a:ext cx="12" cy="4"/>
              </a:xfrm>
              <a:custGeom>
                <a:avLst/>
                <a:gdLst>
                  <a:gd name="T0" fmla="*/ 0 w 20"/>
                  <a:gd name="T1" fmla="*/ 6 h 7"/>
                  <a:gd name="T2" fmla="*/ 20 w 20"/>
                  <a:gd name="T3" fmla="*/ 7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6"/>
                    </a:moveTo>
                    <a:lnTo>
                      <a:pt x="20" y="7"/>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3" name="Freeform 1511">
                <a:extLst>
                  <a:ext uri="{FF2B5EF4-FFF2-40B4-BE49-F238E27FC236}">
                    <a16:creationId xmlns:a16="http://schemas.microsoft.com/office/drawing/2014/main" id="{E00B22B1-8CB0-4AE5-A889-4BD9234CBB74}"/>
                  </a:ext>
                </a:extLst>
              </p:cNvPr>
              <p:cNvSpPr>
                <a:spLocks/>
              </p:cNvSpPr>
              <p:nvPr/>
            </p:nvSpPr>
            <p:spPr bwMode="auto">
              <a:xfrm>
                <a:off x="1131" y="4429"/>
                <a:ext cx="11" cy="4"/>
              </a:xfrm>
              <a:custGeom>
                <a:avLst/>
                <a:gdLst>
                  <a:gd name="T0" fmla="*/ 20 w 20"/>
                  <a:gd name="T1" fmla="*/ 1 h 7"/>
                  <a:gd name="T2" fmla="*/ 0 w 20"/>
                  <a:gd name="T3" fmla="*/ 0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1"/>
                    </a:moveTo>
                    <a:lnTo>
                      <a:pt x="0" y="0"/>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4" name="Freeform 1512">
                <a:extLst>
                  <a:ext uri="{FF2B5EF4-FFF2-40B4-BE49-F238E27FC236}">
                    <a16:creationId xmlns:a16="http://schemas.microsoft.com/office/drawing/2014/main" id="{15F8945D-5810-4EB6-89FF-41C442D51E8A}"/>
                  </a:ext>
                </a:extLst>
              </p:cNvPr>
              <p:cNvSpPr>
                <a:spLocks/>
              </p:cNvSpPr>
              <p:nvPr/>
            </p:nvSpPr>
            <p:spPr bwMode="auto">
              <a:xfrm>
                <a:off x="1144" y="4430"/>
                <a:ext cx="12" cy="3"/>
              </a:xfrm>
              <a:custGeom>
                <a:avLst/>
                <a:gdLst>
                  <a:gd name="T0" fmla="*/ 21 w 21"/>
                  <a:gd name="T1" fmla="*/ 0 h 6"/>
                  <a:gd name="T2" fmla="*/ 0 w 21"/>
                  <a:gd name="T3" fmla="*/ 0 h 6"/>
                  <a:gd name="T4" fmla="*/ 0 w 21"/>
                  <a:gd name="T5" fmla="*/ 6 h 6"/>
                  <a:gd name="T6" fmla="*/ 21 w 21"/>
                  <a:gd name="T7" fmla="*/ 6 h 6"/>
                </a:gdLst>
                <a:ahLst/>
                <a:cxnLst>
                  <a:cxn ang="0">
                    <a:pos x="T0" y="T1"/>
                  </a:cxn>
                  <a:cxn ang="0">
                    <a:pos x="T2" y="T3"/>
                  </a:cxn>
                  <a:cxn ang="0">
                    <a:pos x="T4" y="T5"/>
                  </a:cxn>
                  <a:cxn ang="0">
                    <a:pos x="T6" y="T7"/>
                  </a:cxn>
                </a:cxnLst>
                <a:rect l="0" t="0" r="r" b="b"/>
                <a:pathLst>
                  <a:path w="21" h="6">
                    <a:moveTo>
                      <a:pt x="21" y="0"/>
                    </a:moveTo>
                    <a:lnTo>
                      <a:pt x="0" y="0"/>
                    </a:lnTo>
                    <a:lnTo>
                      <a:pt x="0" y="6"/>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5" name="Freeform 1513">
                <a:extLst>
                  <a:ext uri="{FF2B5EF4-FFF2-40B4-BE49-F238E27FC236}">
                    <a16:creationId xmlns:a16="http://schemas.microsoft.com/office/drawing/2014/main" id="{08023458-1641-4120-B8C6-D2D85D69BEED}"/>
                  </a:ext>
                </a:extLst>
              </p:cNvPr>
              <p:cNvSpPr>
                <a:spLocks/>
              </p:cNvSpPr>
              <p:nvPr/>
            </p:nvSpPr>
            <p:spPr bwMode="auto">
              <a:xfrm>
                <a:off x="1159" y="4430"/>
                <a:ext cx="13" cy="105"/>
              </a:xfrm>
              <a:custGeom>
                <a:avLst/>
                <a:gdLst>
                  <a:gd name="T0" fmla="*/ 2 w 24"/>
                  <a:gd name="T1" fmla="*/ 184 h 185"/>
                  <a:gd name="T2" fmla="*/ 24 w 24"/>
                  <a:gd name="T3" fmla="*/ 185 h 185"/>
                  <a:gd name="T4" fmla="*/ 21 w 24"/>
                  <a:gd name="T5" fmla="*/ 0 h 185"/>
                  <a:gd name="T6" fmla="*/ 0 w 24"/>
                  <a:gd name="T7" fmla="*/ 0 h 185"/>
                  <a:gd name="T8" fmla="*/ 0 w 24"/>
                  <a:gd name="T9" fmla="*/ 6 h 185"/>
                  <a:gd name="T10" fmla="*/ 15 w 24"/>
                  <a:gd name="T11" fmla="*/ 6 h 185"/>
                  <a:gd name="T12" fmla="*/ 17 w 24"/>
                  <a:gd name="T13" fmla="*/ 178 h 185"/>
                  <a:gd name="T14" fmla="*/ 2 w 24"/>
                  <a:gd name="T15" fmla="*/ 177 h 185"/>
                  <a:gd name="T16" fmla="*/ 2 w 24"/>
                  <a:gd name="T17"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85">
                    <a:moveTo>
                      <a:pt x="2" y="184"/>
                    </a:moveTo>
                    <a:lnTo>
                      <a:pt x="24" y="185"/>
                    </a:lnTo>
                    <a:lnTo>
                      <a:pt x="21" y="0"/>
                    </a:lnTo>
                    <a:lnTo>
                      <a:pt x="0" y="0"/>
                    </a:lnTo>
                    <a:lnTo>
                      <a:pt x="0" y="6"/>
                    </a:lnTo>
                    <a:lnTo>
                      <a:pt x="15" y="6"/>
                    </a:lnTo>
                    <a:lnTo>
                      <a:pt x="17" y="178"/>
                    </a:lnTo>
                    <a:lnTo>
                      <a:pt x="2" y="177"/>
                    </a:lnTo>
                    <a:lnTo>
                      <a:pt x="2" y="1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6" name="Freeform 1514">
                <a:extLst>
                  <a:ext uri="{FF2B5EF4-FFF2-40B4-BE49-F238E27FC236}">
                    <a16:creationId xmlns:a16="http://schemas.microsoft.com/office/drawing/2014/main" id="{2AC85DDD-6198-4C9F-A8CC-AAD81DE5E587}"/>
                  </a:ext>
                </a:extLst>
              </p:cNvPr>
              <p:cNvSpPr>
                <a:spLocks/>
              </p:cNvSpPr>
              <p:nvPr/>
            </p:nvSpPr>
            <p:spPr bwMode="auto">
              <a:xfrm>
                <a:off x="1145" y="4530"/>
                <a:ext cx="12" cy="4"/>
              </a:xfrm>
              <a:custGeom>
                <a:avLst/>
                <a:gdLst>
                  <a:gd name="T0" fmla="*/ 0 w 21"/>
                  <a:gd name="T1" fmla="*/ 6 h 7"/>
                  <a:gd name="T2" fmla="*/ 21 w 21"/>
                  <a:gd name="T3" fmla="*/ 7 h 7"/>
                  <a:gd name="T4" fmla="*/ 21 w 21"/>
                  <a:gd name="T5" fmla="*/ 0 h 7"/>
                  <a:gd name="T6" fmla="*/ 1 w 21"/>
                  <a:gd name="T7" fmla="*/ 0 h 7"/>
                </a:gdLst>
                <a:ahLst/>
                <a:cxnLst>
                  <a:cxn ang="0">
                    <a:pos x="T0" y="T1"/>
                  </a:cxn>
                  <a:cxn ang="0">
                    <a:pos x="T2" y="T3"/>
                  </a:cxn>
                  <a:cxn ang="0">
                    <a:pos x="T4" y="T5"/>
                  </a:cxn>
                  <a:cxn ang="0">
                    <a:pos x="T6" y="T7"/>
                  </a:cxn>
                </a:cxnLst>
                <a:rect l="0" t="0" r="r" b="b"/>
                <a:pathLst>
                  <a:path w="21" h="7">
                    <a:moveTo>
                      <a:pt x="0" y="6"/>
                    </a:moveTo>
                    <a:lnTo>
                      <a:pt x="21" y="7"/>
                    </a:lnTo>
                    <a:lnTo>
                      <a:pt x="21"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7" name="Freeform 1515">
                <a:extLst>
                  <a:ext uri="{FF2B5EF4-FFF2-40B4-BE49-F238E27FC236}">
                    <a16:creationId xmlns:a16="http://schemas.microsoft.com/office/drawing/2014/main" id="{08B86F7C-0DD1-4FA2-98E1-A2EA7C48E4B3}"/>
                  </a:ext>
                </a:extLst>
              </p:cNvPr>
              <p:cNvSpPr>
                <a:spLocks/>
              </p:cNvSpPr>
              <p:nvPr/>
            </p:nvSpPr>
            <p:spPr bwMode="auto">
              <a:xfrm>
                <a:off x="1131" y="4530"/>
                <a:ext cx="12" cy="4"/>
              </a:xfrm>
              <a:custGeom>
                <a:avLst/>
                <a:gdLst>
                  <a:gd name="T0" fmla="*/ 0 w 21"/>
                  <a:gd name="T1" fmla="*/ 6 h 7"/>
                  <a:gd name="T2" fmla="*/ 21 w 21"/>
                  <a:gd name="T3" fmla="*/ 7 h 7"/>
                  <a:gd name="T4" fmla="*/ 21 w 21"/>
                  <a:gd name="T5" fmla="*/ 0 h 7"/>
                  <a:gd name="T6" fmla="*/ 0 w 21"/>
                  <a:gd name="T7" fmla="*/ 0 h 7"/>
                </a:gdLst>
                <a:ahLst/>
                <a:cxnLst>
                  <a:cxn ang="0">
                    <a:pos x="T0" y="T1"/>
                  </a:cxn>
                  <a:cxn ang="0">
                    <a:pos x="T2" y="T3"/>
                  </a:cxn>
                  <a:cxn ang="0">
                    <a:pos x="T4" y="T5"/>
                  </a:cxn>
                  <a:cxn ang="0">
                    <a:pos x="T6" y="T7"/>
                  </a:cxn>
                </a:cxnLst>
                <a:rect l="0" t="0" r="r" b="b"/>
                <a:pathLst>
                  <a:path w="21" h="7">
                    <a:moveTo>
                      <a:pt x="0" y="6"/>
                    </a:moveTo>
                    <a:lnTo>
                      <a:pt x="21" y="7"/>
                    </a:lnTo>
                    <a:lnTo>
                      <a:pt x="2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8" name="Freeform 1516">
                <a:extLst>
                  <a:ext uri="{FF2B5EF4-FFF2-40B4-BE49-F238E27FC236}">
                    <a16:creationId xmlns:a16="http://schemas.microsoft.com/office/drawing/2014/main" id="{719CB0D3-652F-4442-84A9-D8BBC61CEF5A}"/>
                  </a:ext>
                </a:extLst>
              </p:cNvPr>
              <p:cNvSpPr>
                <a:spLocks/>
              </p:cNvSpPr>
              <p:nvPr/>
            </p:nvSpPr>
            <p:spPr bwMode="auto">
              <a:xfrm>
                <a:off x="1194" y="4453"/>
                <a:ext cx="41" cy="563"/>
              </a:xfrm>
              <a:custGeom>
                <a:avLst/>
                <a:gdLst>
                  <a:gd name="T0" fmla="*/ 9 w 71"/>
                  <a:gd name="T1" fmla="*/ 992 h 992"/>
                  <a:gd name="T2" fmla="*/ 71 w 71"/>
                  <a:gd name="T3" fmla="*/ 989 h 992"/>
                  <a:gd name="T4" fmla="*/ 64 w 71"/>
                  <a:gd name="T5" fmla="*/ 0 h 992"/>
                  <a:gd name="T6" fmla="*/ 0 w 71"/>
                  <a:gd name="T7" fmla="*/ 1 h 992"/>
                  <a:gd name="T8" fmla="*/ 1 w 71"/>
                  <a:gd name="T9" fmla="*/ 7 h 992"/>
                  <a:gd name="T10" fmla="*/ 58 w 71"/>
                  <a:gd name="T11" fmla="*/ 7 h 992"/>
                  <a:gd name="T12" fmla="*/ 65 w 71"/>
                  <a:gd name="T13" fmla="*/ 983 h 992"/>
                  <a:gd name="T14" fmla="*/ 9 w 71"/>
                  <a:gd name="T15" fmla="*/ 986 h 992"/>
                  <a:gd name="T16" fmla="*/ 9 w 71"/>
                  <a:gd name="T17" fmla="*/ 99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992">
                    <a:moveTo>
                      <a:pt x="9" y="992"/>
                    </a:moveTo>
                    <a:lnTo>
                      <a:pt x="71" y="989"/>
                    </a:lnTo>
                    <a:lnTo>
                      <a:pt x="64" y="0"/>
                    </a:lnTo>
                    <a:lnTo>
                      <a:pt x="0" y="1"/>
                    </a:lnTo>
                    <a:lnTo>
                      <a:pt x="1" y="7"/>
                    </a:lnTo>
                    <a:lnTo>
                      <a:pt x="58" y="7"/>
                    </a:lnTo>
                    <a:lnTo>
                      <a:pt x="65" y="983"/>
                    </a:lnTo>
                    <a:lnTo>
                      <a:pt x="9" y="986"/>
                    </a:lnTo>
                    <a:lnTo>
                      <a:pt x="9" y="99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19" name="Freeform 1517">
                <a:extLst>
                  <a:ext uri="{FF2B5EF4-FFF2-40B4-BE49-F238E27FC236}">
                    <a16:creationId xmlns:a16="http://schemas.microsoft.com/office/drawing/2014/main" id="{DAE8A089-D3C2-427E-9A2A-1D2B7114F016}"/>
                  </a:ext>
                </a:extLst>
              </p:cNvPr>
              <p:cNvSpPr>
                <a:spLocks/>
              </p:cNvSpPr>
              <p:nvPr/>
            </p:nvSpPr>
            <p:spPr bwMode="auto">
              <a:xfrm>
                <a:off x="1199" y="4623"/>
                <a:ext cx="5" cy="391"/>
              </a:xfrm>
              <a:custGeom>
                <a:avLst/>
                <a:gdLst>
                  <a:gd name="T0" fmla="*/ 0 w 10"/>
                  <a:gd name="T1" fmla="*/ 0 h 688"/>
                  <a:gd name="T2" fmla="*/ 4 w 10"/>
                  <a:gd name="T3" fmla="*/ 688 h 688"/>
                  <a:gd name="T4" fmla="*/ 10 w 10"/>
                  <a:gd name="T5" fmla="*/ 688 h 688"/>
                  <a:gd name="T6" fmla="*/ 6 w 10"/>
                  <a:gd name="T7" fmla="*/ 0 h 688"/>
                  <a:gd name="T8" fmla="*/ 0 w 10"/>
                  <a:gd name="T9" fmla="*/ 0 h 688"/>
                </a:gdLst>
                <a:ahLst/>
                <a:cxnLst>
                  <a:cxn ang="0">
                    <a:pos x="T0" y="T1"/>
                  </a:cxn>
                  <a:cxn ang="0">
                    <a:pos x="T2" y="T3"/>
                  </a:cxn>
                  <a:cxn ang="0">
                    <a:pos x="T4" y="T5"/>
                  </a:cxn>
                  <a:cxn ang="0">
                    <a:pos x="T6" y="T7"/>
                  </a:cxn>
                  <a:cxn ang="0">
                    <a:pos x="T8" y="T9"/>
                  </a:cxn>
                </a:cxnLst>
                <a:rect l="0" t="0" r="r" b="b"/>
                <a:pathLst>
                  <a:path w="10" h="688">
                    <a:moveTo>
                      <a:pt x="0" y="0"/>
                    </a:moveTo>
                    <a:lnTo>
                      <a:pt x="4" y="688"/>
                    </a:lnTo>
                    <a:lnTo>
                      <a:pt x="10" y="688"/>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0" name="Freeform 1518">
                <a:extLst>
                  <a:ext uri="{FF2B5EF4-FFF2-40B4-BE49-F238E27FC236}">
                    <a16:creationId xmlns:a16="http://schemas.microsoft.com/office/drawing/2014/main" id="{357258C4-5E66-457B-82D9-998349E8029C}"/>
                  </a:ext>
                </a:extLst>
              </p:cNvPr>
              <p:cNvSpPr>
                <a:spLocks/>
              </p:cNvSpPr>
              <p:nvPr/>
            </p:nvSpPr>
            <p:spPr bwMode="auto">
              <a:xfrm>
                <a:off x="1198" y="4456"/>
                <a:ext cx="4" cy="167"/>
              </a:xfrm>
              <a:custGeom>
                <a:avLst/>
                <a:gdLst>
                  <a:gd name="T0" fmla="*/ 0 w 8"/>
                  <a:gd name="T1" fmla="*/ 0 h 295"/>
                  <a:gd name="T2" fmla="*/ 2 w 8"/>
                  <a:gd name="T3" fmla="*/ 295 h 295"/>
                  <a:gd name="T4" fmla="*/ 8 w 8"/>
                  <a:gd name="T5" fmla="*/ 295 h 295"/>
                  <a:gd name="T6" fmla="*/ 7 w 8"/>
                  <a:gd name="T7" fmla="*/ 0 h 295"/>
                </a:gdLst>
                <a:ahLst/>
                <a:cxnLst>
                  <a:cxn ang="0">
                    <a:pos x="T0" y="T1"/>
                  </a:cxn>
                  <a:cxn ang="0">
                    <a:pos x="T2" y="T3"/>
                  </a:cxn>
                  <a:cxn ang="0">
                    <a:pos x="T4" y="T5"/>
                  </a:cxn>
                  <a:cxn ang="0">
                    <a:pos x="T6" y="T7"/>
                  </a:cxn>
                </a:cxnLst>
                <a:rect l="0" t="0" r="r" b="b"/>
                <a:pathLst>
                  <a:path w="8" h="295">
                    <a:moveTo>
                      <a:pt x="0" y="0"/>
                    </a:moveTo>
                    <a:lnTo>
                      <a:pt x="2" y="295"/>
                    </a:lnTo>
                    <a:lnTo>
                      <a:pt x="8" y="29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1" name="Freeform 1519">
                <a:extLst>
                  <a:ext uri="{FF2B5EF4-FFF2-40B4-BE49-F238E27FC236}">
                    <a16:creationId xmlns:a16="http://schemas.microsoft.com/office/drawing/2014/main" id="{C2C51616-D419-420B-8C9E-D0CF397F0166}"/>
                  </a:ext>
                </a:extLst>
              </p:cNvPr>
              <p:cNvSpPr>
                <a:spLocks/>
              </p:cNvSpPr>
              <p:nvPr/>
            </p:nvSpPr>
            <p:spPr bwMode="auto">
              <a:xfrm>
                <a:off x="1200" y="4455"/>
                <a:ext cx="7" cy="559"/>
              </a:xfrm>
              <a:custGeom>
                <a:avLst/>
                <a:gdLst>
                  <a:gd name="T0" fmla="*/ 13 w 13"/>
                  <a:gd name="T1" fmla="*/ 986 h 986"/>
                  <a:gd name="T2" fmla="*/ 7 w 13"/>
                  <a:gd name="T3" fmla="*/ 0 h 986"/>
                  <a:gd name="T4" fmla="*/ 0 w 13"/>
                  <a:gd name="T5" fmla="*/ 0 h 986"/>
                  <a:gd name="T6" fmla="*/ 6 w 13"/>
                  <a:gd name="T7" fmla="*/ 986 h 986"/>
                  <a:gd name="T8" fmla="*/ 13 w 13"/>
                  <a:gd name="T9" fmla="*/ 986 h 986"/>
                </a:gdLst>
                <a:ahLst/>
                <a:cxnLst>
                  <a:cxn ang="0">
                    <a:pos x="T0" y="T1"/>
                  </a:cxn>
                  <a:cxn ang="0">
                    <a:pos x="T2" y="T3"/>
                  </a:cxn>
                  <a:cxn ang="0">
                    <a:pos x="T4" y="T5"/>
                  </a:cxn>
                  <a:cxn ang="0">
                    <a:pos x="T6" y="T7"/>
                  </a:cxn>
                  <a:cxn ang="0">
                    <a:pos x="T8" y="T9"/>
                  </a:cxn>
                </a:cxnLst>
                <a:rect l="0" t="0" r="r" b="b"/>
                <a:pathLst>
                  <a:path w="13" h="986">
                    <a:moveTo>
                      <a:pt x="13" y="986"/>
                    </a:moveTo>
                    <a:lnTo>
                      <a:pt x="7" y="0"/>
                    </a:lnTo>
                    <a:lnTo>
                      <a:pt x="0" y="0"/>
                    </a:lnTo>
                    <a:lnTo>
                      <a:pt x="6" y="986"/>
                    </a:lnTo>
                    <a:lnTo>
                      <a:pt x="13" y="98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2" name="Freeform 1520">
                <a:extLst>
                  <a:ext uri="{FF2B5EF4-FFF2-40B4-BE49-F238E27FC236}">
                    <a16:creationId xmlns:a16="http://schemas.microsoft.com/office/drawing/2014/main" id="{6D5CB980-C92A-4C4E-979F-2792BD663CF1}"/>
                  </a:ext>
                </a:extLst>
              </p:cNvPr>
              <p:cNvSpPr>
                <a:spLocks/>
              </p:cNvSpPr>
              <p:nvPr/>
            </p:nvSpPr>
            <p:spPr bwMode="auto">
              <a:xfrm>
                <a:off x="1215" y="4933"/>
                <a:ext cx="4" cy="80"/>
              </a:xfrm>
              <a:custGeom>
                <a:avLst/>
                <a:gdLst>
                  <a:gd name="T0" fmla="*/ 0 w 7"/>
                  <a:gd name="T1" fmla="*/ 0 h 142"/>
                  <a:gd name="T2" fmla="*/ 1 w 7"/>
                  <a:gd name="T3" fmla="*/ 142 h 142"/>
                  <a:gd name="T4" fmla="*/ 7 w 7"/>
                  <a:gd name="T5" fmla="*/ 142 h 142"/>
                  <a:gd name="T6" fmla="*/ 6 w 7"/>
                  <a:gd name="T7" fmla="*/ 0 h 142"/>
                  <a:gd name="T8" fmla="*/ 0 w 7"/>
                  <a:gd name="T9" fmla="*/ 0 h 142"/>
                </a:gdLst>
                <a:ahLst/>
                <a:cxnLst>
                  <a:cxn ang="0">
                    <a:pos x="T0" y="T1"/>
                  </a:cxn>
                  <a:cxn ang="0">
                    <a:pos x="T2" y="T3"/>
                  </a:cxn>
                  <a:cxn ang="0">
                    <a:pos x="T4" y="T5"/>
                  </a:cxn>
                  <a:cxn ang="0">
                    <a:pos x="T6" y="T7"/>
                  </a:cxn>
                  <a:cxn ang="0">
                    <a:pos x="T8" y="T9"/>
                  </a:cxn>
                </a:cxnLst>
                <a:rect l="0" t="0" r="r" b="b"/>
                <a:pathLst>
                  <a:path w="7" h="142">
                    <a:moveTo>
                      <a:pt x="0" y="0"/>
                    </a:moveTo>
                    <a:lnTo>
                      <a:pt x="1" y="142"/>
                    </a:lnTo>
                    <a:lnTo>
                      <a:pt x="7" y="142"/>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3" name="Freeform 1521">
                <a:extLst>
                  <a:ext uri="{FF2B5EF4-FFF2-40B4-BE49-F238E27FC236}">
                    <a16:creationId xmlns:a16="http://schemas.microsoft.com/office/drawing/2014/main" id="{D41534E9-A62A-414D-B29D-4E0DAD42B632}"/>
                  </a:ext>
                </a:extLst>
              </p:cNvPr>
              <p:cNvSpPr>
                <a:spLocks/>
              </p:cNvSpPr>
              <p:nvPr/>
            </p:nvSpPr>
            <p:spPr bwMode="auto">
              <a:xfrm>
                <a:off x="1211" y="4455"/>
                <a:ext cx="7" cy="478"/>
              </a:xfrm>
              <a:custGeom>
                <a:avLst/>
                <a:gdLst>
                  <a:gd name="T0" fmla="*/ 0 w 13"/>
                  <a:gd name="T1" fmla="*/ 0 h 841"/>
                  <a:gd name="T2" fmla="*/ 7 w 13"/>
                  <a:gd name="T3" fmla="*/ 841 h 841"/>
                  <a:gd name="T4" fmla="*/ 13 w 13"/>
                  <a:gd name="T5" fmla="*/ 841 h 841"/>
                  <a:gd name="T6" fmla="*/ 7 w 13"/>
                  <a:gd name="T7" fmla="*/ 0 h 841"/>
                </a:gdLst>
                <a:ahLst/>
                <a:cxnLst>
                  <a:cxn ang="0">
                    <a:pos x="T0" y="T1"/>
                  </a:cxn>
                  <a:cxn ang="0">
                    <a:pos x="T2" y="T3"/>
                  </a:cxn>
                  <a:cxn ang="0">
                    <a:pos x="T4" y="T5"/>
                  </a:cxn>
                  <a:cxn ang="0">
                    <a:pos x="T6" y="T7"/>
                  </a:cxn>
                </a:cxnLst>
                <a:rect l="0" t="0" r="r" b="b"/>
                <a:pathLst>
                  <a:path w="13" h="841">
                    <a:moveTo>
                      <a:pt x="0" y="0"/>
                    </a:moveTo>
                    <a:lnTo>
                      <a:pt x="7" y="841"/>
                    </a:lnTo>
                    <a:lnTo>
                      <a:pt x="13" y="84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4" name="Freeform 1522">
                <a:extLst>
                  <a:ext uri="{FF2B5EF4-FFF2-40B4-BE49-F238E27FC236}">
                    <a16:creationId xmlns:a16="http://schemas.microsoft.com/office/drawing/2014/main" id="{72783481-A4D6-44B8-81E8-FC7CD02AEBEF}"/>
                  </a:ext>
                </a:extLst>
              </p:cNvPr>
              <p:cNvSpPr>
                <a:spLocks/>
              </p:cNvSpPr>
              <p:nvPr/>
            </p:nvSpPr>
            <p:spPr bwMode="auto">
              <a:xfrm>
                <a:off x="1213" y="4455"/>
                <a:ext cx="9" cy="558"/>
              </a:xfrm>
              <a:custGeom>
                <a:avLst/>
                <a:gdLst>
                  <a:gd name="T0" fmla="*/ 15 w 15"/>
                  <a:gd name="T1" fmla="*/ 983 h 983"/>
                  <a:gd name="T2" fmla="*/ 7 w 15"/>
                  <a:gd name="T3" fmla="*/ 0 h 983"/>
                  <a:gd name="T4" fmla="*/ 0 w 15"/>
                  <a:gd name="T5" fmla="*/ 0 h 983"/>
                  <a:gd name="T6" fmla="*/ 8 w 15"/>
                  <a:gd name="T7" fmla="*/ 983 h 983"/>
                  <a:gd name="T8" fmla="*/ 15 w 15"/>
                  <a:gd name="T9" fmla="*/ 983 h 983"/>
                </a:gdLst>
                <a:ahLst/>
                <a:cxnLst>
                  <a:cxn ang="0">
                    <a:pos x="T0" y="T1"/>
                  </a:cxn>
                  <a:cxn ang="0">
                    <a:pos x="T2" y="T3"/>
                  </a:cxn>
                  <a:cxn ang="0">
                    <a:pos x="T4" y="T5"/>
                  </a:cxn>
                  <a:cxn ang="0">
                    <a:pos x="T6" y="T7"/>
                  </a:cxn>
                  <a:cxn ang="0">
                    <a:pos x="T8" y="T9"/>
                  </a:cxn>
                </a:cxnLst>
                <a:rect l="0" t="0" r="r" b="b"/>
                <a:pathLst>
                  <a:path w="15" h="983">
                    <a:moveTo>
                      <a:pt x="15" y="983"/>
                    </a:moveTo>
                    <a:lnTo>
                      <a:pt x="7" y="0"/>
                    </a:lnTo>
                    <a:lnTo>
                      <a:pt x="0" y="0"/>
                    </a:lnTo>
                    <a:lnTo>
                      <a:pt x="8" y="983"/>
                    </a:lnTo>
                    <a:lnTo>
                      <a:pt x="15" y="98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5" name="Freeform 1523">
                <a:extLst>
                  <a:ext uri="{FF2B5EF4-FFF2-40B4-BE49-F238E27FC236}">
                    <a16:creationId xmlns:a16="http://schemas.microsoft.com/office/drawing/2014/main" id="{D0C1EE30-2791-4581-AA1A-7E055040F970}"/>
                  </a:ext>
                </a:extLst>
              </p:cNvPr>
              <p:cNvSpPr>
                <a:spLocks/>
              </p:cNvSpPr>
              <p:nvPr/>
            </p:nvSpPr>
            <p:spPr bwMode="auto">
              <a:xfrm>
                <a:off x="1205" y="4959"/>
                <a:ext cx="12" cy="55"/>
              </a:xfrm>
              <a:custGeom>
                <a:avLst/>
                <a:gdLst>
                  <a:gd name="T0" fmla="*/ 0 w 21"/>
                  <a:gd name="T1" fmla="*/ 7 h 96"/>
                  <a:gd name="T2" fmla="*/ 14 w 21"/>
                  <a:gd name="T3" fmla="*/ 7 h 96"/>
                  <a:gd name="T4" fmla="*/ 15 w 21"/>
                  <a:gd name="T5" fmla="*/ 96 h 96"/>
                  <a:gd name="T6" fmla="*/ 21 w 21"/>
                  <a:gd name="T7" fmla="*/ 96 h 96"/>
                  <a:gd name="T8" fmla="*/ 20 w 21"/>
                  <a:gd name="T9" fmla="*/ 0 h 96"/>
                  <a:gd name="T10" fmla="*/ 0 w 21"/>
                  <a:gd name="T11" fmla="*/ 1 h 96"/>
                  <a:gd name="T12" fmla="*/ 0 w 21"/>
                  <a:gd name="T13" fmla="*/ 7 h 96"/>
                </a:gdLst>
                <a:ahLst/>
                <a:cxnLst>
                  <a:cxn ang="0">
                    <a:pos x="T0" y="T1"/>
                  </a:cxn>
                  <a:cxn ang="0">
                    <a:pos x="T2" y="T3"/>
                  </a:cxn>
                  <a:cxn ang="0">
                    <a:pos x="T4" y="T5"/>
                  </a:cxn>
                  <a:cxn ang="0">
                    <a:pos x="T6" y="T7"/>
                  </a:cxn>
                  <a:cxn ang="0">
                    <a:pos x="T8" y="T9"/>
                  </a:cxn>
                  <a:cxn ang="0">
                    <a:pos x="T10" y="T11"/>
                  </a:cxn>
                  <a:cxn ang="0">
                    <a:pos x="T12" y="T13"/>
                  </a:cxn>
                </a:cxnLst>
                <a:rect l="0" t="0" r="r" b="b"/>
                <a:pathLst>
                  <a:path w="21" h="96">
                    <a:moveTo>
                      <a:pt x="0" y="7"/>
                    </a:moveTo>
                    <a:lnTo>
                      <a:pt x="14" y="7"/>
                    </a:lnTo>
                    <a:lnTo>
                      <a:pt x="15" y="96"/>
                    </a:lnTo>
                    <a:lnTo>
                      <a:pt x="21" y="96"/>
                    </a:lnTo>
                    <a:lnTo>
                      <a:pt x="20" y="0"/>
                    </a:lnTo>
                    <a:lnTo>
                      <a:pt x="0"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6" name="Freeform 1524">
                <a:extLst>
                  <a:ext uri="{FF2B5EF4-FFF2-40B4-BE49-F238E27FC236}">
                    <a16:creationId xmlns:a16="http://schemas.microsoft.com/office/drawing/2014/main" id="{D5DCDFC1-57B0-45F9-8C92-BED9C2B02DF1}"/>
                  </a:ext>
                </a:extLst>
              </p:cNvPr>
              <p:cNvSpPr>
                <a:spLocks/>
              </p:cNvSpPr>
              <p:nvPr/>
            </p:nvSpPr>
            <p:spPr bwMode="auto">
              <a:xfrm>
                <a:off x="1219" y="4959"/>
                <a:ext cx="13" cy="54"/>
              </a:xfrm>
              <a:custGeom>
                <a:avLst/>
                <a:gdLst>
                  <a:gd name="T0" fmla="*/ 0 w 23"/>
                  <a:gd name="T1" fmla="*/ 8 h 95"/>
                  <a:gd name="T2" fmla="*/ 16 w 23"/>
                  <a:gd name="T3" fmla="*/ 7 h 95"/>
                  <a:gd name="T4" fmla="*/ 17 w 23"/>
                  <a:gd name="T5" fmla="*/ 95 h 95"/>
                  <a:gd name="T6" fmla="*/ 23 w 23"/>
                  <a:gd name="T7" fmla="*/ 95 h 95"/>
                  <a:gd name="T8" fmla="*/ 22 w 23"/>
                  <a:gd name="T9" fmla="*/ 0 h 95"/>
                  <a:gd name="T10" fmla="*/ 0 w 23"/>
                  <a:gd name="T11" fmla="*/ 1 h 95"/>
                  <a:gd name="T12" fmla="*/ 0 w 23"/>
                  <a:gd name="T13" fmla="*/ 8 h 95"/>
                </a:gdLst>
                <a:ahLst/>
                <a:cxnLst>
                  <a:cxn ang="0">
                    <a:pos x="T0" y="T1"/>
                  </a:cxn>
                  <a:cxn ang="0">
                    <a:pos x="T2" y="T3"/>
                  </a:cxn>
                  <a:cxn ang="0">
                    <a:pos x="T4" y="T5"/>
                  </a:cxn>
                  <a:cxn ang="0">
                    <a:pos x="T6" y="T7"/>
                  </a:cxn>
                  <a:cxn ang="0">
                    <a:pos x="T8" y="T9"/>
                  </a:cxn>
                  <a:cxn ang="0">
                    <a:pos x="T10" y="T11"/>
                  </a:cxn>
                  <a:cxn ang="0">
                    <a:pos x="T12" y="T13"/>
                  </a:cxn>
                </a:cxnLst>
                <a:rect l="0" t="0" r="r" b="b"/>
                <a:pathLst>
                  <a:path w="23" h="95">
                    <a:moveTo>
                      <a:pt x="0" y="8"/>
                    </a:moveTo>
                    <a:lnTo>
                      <a:pt x="16" y="7"/>
                    </a:lnTo>
                    <a:lnTo>
                      <a:pt x="17" y="95"/>
                    </a:lnTo>
                    <a:lnTo>
                      <a:pt x="23" y="95"/>
                    </a:lnTo>
                    <a:lnTo>
                      <a:pt x="22" y="0"/>
                    </a:lnTo>
                    <a:lnTo>
                      <a:pt x="0"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7" name="Freeform 1525">
                <a:extLst>
                  <a:ext uri="{FF2B5EF4-FFF2-40B4-BE49-F238E27FC236}">
                    <a16:creationId xmlns:a16="http://schemas.microsoft.com/office/drawing/2014/main" id="{996CD088-5587-43A8-8A93-A5818D9750F4}"/>
                  </a:ext>
                </a:extLst>
              </p:cNvPr>
              <p:cNvSpPr>
                <a:spLocks/>
              </p:cNvSpPr>
              <p:nvPr/>
            </p:nvSpPr>
            <p:spPr bwMode="auto">
              <a:xfrm>
                <a:off x="1199" y="4905"/>
                <a:ext cx="3" cy="3"/>
              </a:xfrm>
              <a:custGeom>
                <a:avLst/>
                <a:gdLst>
                  <a:gd name="T0" fmla="*/ 6 w 6"/>
                  <a:gd name="T1" fmla="*/ 0 h 6"/>
                  <a:gd name="T2" fmla="*/ 0 w 6"/>
                  <a:gd name="T3" fmla="*/ 0 h 6"/>
                  <a:gd name="T4" fmla="*/ 0 w 6"/>
                  <a:gd name="T5" fmla="*/ 6 h 6"/>
                  <a:gd name="T6" fmla="*/ 6 w 6"/>
                  <a:gd name="T7" fmla="*/ 6 h 6"/>
                </a:gdLst>
                <a:ahLst/>
                <a:cxnLst>
                  <a:cxn ang="0">
                    <a:pos x="T0" y="T1"/>
                  </a:cxn>
                  <a:cxn ang="0">
                    <a:pos x="T2" y="T3"/>
                  </a:cxn>
                  <a:cxn ang="0">
                    <a:pos x="T4" y="T5"/>
                  </a:cxn>
                  <a:cxn ang="0">
                    <a:pos x="T6" y="T7"/>
                  </a:cxn>
                </a:cxnLst>
                <a:rect l="0" t="0" r="r" b="b"/>
                <a:pathLst>
                  <a:path w="6" h="6">
                    <a:moveTo>
                      <a:pt x="6" y="0"/>
                    </a:moveTo>
                    <a:lnTo>
                      <a:pt x="0" y="0"/>
                    </a:lnTo>
                    <a:lnTo>
                      <a:pt x="0" y="6"/>
                    </a:lnTo>
                    <a:lnTo>
                      <a:pt x="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8" name="Freeform 1526">
                <a:extLst>
                  <a:ext uri="{FF2B5EF4-FFF2-40B4-BE49-F238E27FC236}">
                    <a16:creationId xmlns:a16="http://schemas.microsoft.com/office/drawing/2014/main" id="{4124686E-CECD-41ED-8636-69FB0C080733}"/>
                  </a:ext>
                </a:extLst>
              </p:cNvPr>
              <p:cNvSpPr>
                <a:spLocks/>
              </p:cNvSpPr>
              <p:nvPr/>
            </p:nvSpPr>
            <p:spPr bwMode="auto">
              <a:xfrm>
                <a:off x="1204" y="4904"/>
                <a:ext cx="12" cy="4"/>
              </a:xfrm>
              <a:custGeom>
                <a:avLst/>
                <a:gdLst>
                  <a:gd name="T0" fmla="*/ 21 w 21"/>
                  <a:gd name="T1" fmla="*/ 0 h 7"/>
                  <a:gd name="T2" fmla="*/ 0 w 21"/>
                  <a:gd name="T3" fmla="*/ 0 h 7"/>
                  <a:gd name="T4" fmla="*/ 0 w 21"/>
                  <a:gd name="T5" fmla="*/ 7 h 7"/>
                  <a:gd name="T6" fmla="*/ 21 w 21"/>
                  <a:gd name="T7" fmla="*/ 6 h 7"/>
                </a:gdLst>
                <a:ahLst/>
                <a:cxnLst>
                  <a:cxn ang="0">
                    <a:pos x="T0" y="T1"/>
                  </a:cxn>
                  <a:cxn ang="0">
                    <a:pos x="T2" y="T3"/>
                  </a:cxn>
                  <a:cxn ang="0">
                    <a:pos x="T4" y="T5"/>
                  </a:cxn>
                  <a:cxn ang="0">
                    <a:pos x="T6" y="T7"/>
                  </a:cxn>
                </a:cxnLst>
                <a:rect l="0" t="0" r="r" b="b"/>
                <a:pathLst>
                  <a:path w="21" h="7">
                    <a:moveTo>
                      <a:pt x="21" y="0"/>
                    </a:moveTo>
                    <a:lnTo>
                      <a:pt x="0" y="0"/>
                    </a:lnTo>
                    <a:lnTo>
                      <a:pt x="0" y="7"/>
                    </a:lnTo>
                    <a:lnTo>
                      <a:pt x="2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29" name="Freeform 1527">
                <a:extLst>
                  <a:ext uri="{FF2B5EF4-FFF2-40B4-BE49-F238E27FC236}">
                    <a16:creationId xmlns:a16="http://schemas.microsoft.com/office/drawing/2014/main" id="{4D44A96E-141E-434C-B9F7-FF588E0E28FA}"/>
                  </a:ext>
                </a:extLst>
              </p:cNvPr>
              <p:cNvSpPr>
                <a:spLocks/>
              </p:cNvSpPr>
              <p:nvPr/>
            </p:nvSpPr>
            <p:spPr bwMode="auto">
              <a:xfrm>
                <a:off x="1219" y="4903"/>
                <a:ext cx="13" cy="32"/>
              </a:xfrm>
              <a:custGeom>
                <a:avLst/>
                <a:gdLst>
                  <a:gd name="T0" fmla="*/ 1 w 24"/>
                  <a:gd name="T1" fmla="*/ 56 h 56"/>
                  <a:gd name="T2" fmla="*/ 24 w 24"/>
                  <a:gd name="T3" fmla="*/ 55 h 56"/>
                  <a:gd name="T4" fmla="*/ 23 w 24"/>
                  <a:gd name="T5" fmla="*/ 0 h 56"/>
                  <a:gd name="T6" fmla="*/ 0 w 24"/>
                  <a:gd name="T7" fmla="*/ 1 h 56"/>
                  <a:gd name="T8" fmla="*/ 0 w 24"/>
                  <a:gd name="T9" fmla="*/ 8 h 56"/>
                  <a:gd name="T10" fmla="*/ 16 w 24"/>
                  <a:gd name="T11" fmla="*/ 7 h 56"/>
                  <a:gd name="T12" fmla="*/ 17 w 24"/>
                  <a:gd name="T13" fmla="*/ 49 h 56"/>
                  <a:gd name="T14" fmla="*/ 0 w 24"/>
                  <a:gd name="T15" fmla="*/ 49 h 56"/>
                  <a:gd name="T16" fmla="*/ 1 w 24"/>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6">
                    <a:moveTo>
                      <a:pt x="1" y="56"/>
                    </a:moveTo>
                    <a:lnTo>
                      <a:pt x="24" y="55"/>
                    </a:lnTo>
                    <a:lnTo>
                      <a:pt x="23" y="0"/>
                    </a:lnTo>
                    <a:lnTo>
                      <a:pt x="0" y="1"/>
                    </a:lnTo>
                    <a:lnTo>
                      <a:pt x="0" y="8"/>
                    </a:lnTo>
                    <a:lnTo>
                      <a:pt x="16" y="7"/>
                    </a:lnTo>
                    <a:lnTo>
                      <a:pt x="17" y="49"/>
                    </a:lnTo>
                    <a:lnTo>
                      <a:pt x="0" y="49"/>
                    </a:lnTo>
                    <a:lnTo>
                      <a:pt x="1" y="5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0" name="Freeform 1528">
                <a:extLst>
                  <a:ext uri="{FF2B5EF4-FFF2-40B4-BE49-F238E27FC236}">
                    <a16:creationId xmlns:a16="http://schemas.microsoft.com/office/drawing/2014/main" id="{E11E228A-9B06-43B0-ADA8-497F4A9EE46A}"/>
                  </a:ext>
                </a:extLst>
              </p:cNvPr>
              <p:cNvSpPr>
                <a:spLocks/>
              </p:cNvSpPr>
              <p:nvPr/>
            </p:nvSpPr>
            <p:spPr bwMode="auto">
              <a:xfrm>
                <a:off x="1205" y="4931"/>
                <a:ext cx="11" cy="4"/>
              </a:xfrm>
              <a:custGeom>
                <a:avLst/>
                <a:gdLst>
                  <a:gd name="T0" fmla="*/ 0 w 20"/>
                  <a:gd name="T1" fmla="*/ 8 h 8"/>
                  <a:gd name="T2" fmla="*/ 20 w 20"/>
                  <a:gd name="T3" fmla="*/ 7 h 8"/>
                  <a:gd name="T4" fmla="*/ 20 w 20"/>
                  <a:gd name="T5" fmla="*/ 0 h 8"/>
                  <a:gd name="T6" fmla="*/ 0 w 20"/>
                  <a:gd name="T7" fmla="*/ 1 h 8"/>
                </a:gdLst>
                <a:ahLst/>
                <a:cxnLst>
                  <a:cxn ang="0">
                    <a:pos x="T0" y="T1"/>
                  </a:cxn>
                  <a:cxn ang="0">
                    <a:pos x="T2" y="T3"/>
                  </a:cxn>
                  <a:cxn ang="0">
                    <a:pos x="T4" y="T5"/>
                  </a:cxn>
                  <a:cxn ang="0">
                    <a:pos x="T6" y="T7"/>
                  </a:cxn>
                </a:cxnLst>
                <a:rect l="0" t="0" r="r" b="b"/>
                <a:pathLst>
                  <a:path w="20" h="8">
                    <a:moveTo>
                      <a:pt x="0" y="8"/>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1" name="Freeform 1529">
                <a:extLst>
                  <a:ext uri="{FF2B5EF4-FFF2-40B4-BE49-F238E27FC236}">
                    <a16:creationId xmlns:a16="http://schemas.microsoft.com/office/drawing/2014/main" id="{C497A572-F8A9-4C7E-880B-748DB10E5177}"/>
                  </a:ext>
                </a:extLst>
              </p:cNvPr>
              <p:cNvSpPr>
                <a:spLocks/>
              </p:cNvSpPr>
              <p:nvPr/>
            </p:nvSpPr>
            <p:spPr bwMode="auto">
              <a:xfrm>
                <a:off x="1199" y="4931"/>
                <a:ext cx="3" cy="4"/>
              </a:xfrm>
              <a:custGeom>
                <a:avLst/>
                <a:gdLst>
                  <a:gd name="T0" fmla="*/ 0 w 6"/>
                  <a:gd name="T1" fmla="*/ 7 h 7"/>
                  <a:gd name="T2" fmla="*/ 6 w 6"/>
                  <a:gd name="T3" fmla="*/ 7 h 7"/>
                  <a:gd name="T4" fmla="*/ 6 w 6"/>
                  <a:gd name="T5" fmla="*/ 0 h 7"/>
                  <a:gd name="T6" fmla="*/ 0 w 6"/>
                  <a:gd name="T7" fmla="*/ 1 h 7"/>
                </a:gdLst>
                <a:ahLst/>
                <a:cxnLst>
                  <a:cxn ang="0">
                    <a:pos x="T0" y="T1"/>
                  </a:cxn>
                  <a:cxn ang="0">
                    <a:pos x="T2" y="T3"/>
                  </a:cxn>
                  <a:cxn ang="0">
                    <a:pos x="T4" y="T5"/>
                  </a:cxn>
                  <a:cxn ang="0">
                    <a:pos x="T6" y="T7"/>
                  </a:cxn>
                </a:cxnLst>
                <a:rect l="0" t="0" r="r" b="b"/>
                <a:pathLst>
                  <a:path w="6" h="7">
                    <a:moveTo>
                      <a:pt x="0" y="7"/>
                    </a:moveTo>
                    <a:lnTo>
                      <a:pt x="6" y="7"/>
                    </a:lnTo>
                    <a:lnTo>
                      <a:pt x="6"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2" name="Freeform 1530">
                <a:extLst>
                  <a:ext uri="{FF2B5EF4-FFF2-40B4-BE49-F238E27FC236}">
                    <a16:creationId xmlns:a16="http://schemas.microsoft.com/office/drawing/2014/main" id="{9AFFC53B-3738-4C17-9A5A-001FA352171F}"/>
                  </a:ext>
                </a:extLst>
              </p:cNvPr>
              <p:cNvSpPr>
                <a:spLocks/>
              </p:cNvSpPr>
              <p:nvPr/>
            </p:nvSpPr>
            <p:spPr bwMode="auto">
              <a:xfrm>
                <a:off x="1198" y="4883"/>
                <a:ext cx="4" cy="4"/>
              </a:xfrm>
              <a:custGeom>
                <a:avLst/>
                <a:gdLst>
                  <a:gd name="T0" fmla="*/ 7 w 7"/>
                  <a:gd name="T1" fmla="*/ 0 h 7"/>
                  <a:gd name="T2" fmla="*/ 0 w 7"/>
                  <a:gd name="T3" fmla="*/ 1 h 7"/>
                  <a:gd name="T4" fmla="*/ 1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1"/>
                    </a:lnTo>
                    <a:lnTo>
                      <a:pt x="1"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3" name="Freeform 1531">
                <a:extLst>
                  <a:ext uri="{FF2B5EF4-FFF2-40B4-BE49-F238E27FC236}">
                    <a16:creationId xmlns:a16="http://schemas.microsoft.com/office/drawing/2014/main" id="{987E2320-1BF5-4912-A2D3-30B2813F4A5F}"/>
                  </a:ext>
                </a:extLst>
              </p:cNvPr>
              <p:cNvSpPr>
                <a:spLocks/>
              </p:cNvSpPr>
              <p:nvPr/>
            </p:nvSpPr>
            <p:spPr bwMode="auto">
              <a:xfrm>
                <a:off x="1204" y="4883"/>
                <a:ext cx="12" cy="4"/>
              </a:xfrm>
              <a:custGeom>
                <a:avLst/>
                <a:gdLst>
                  <a:gd name="T0" fmla="*/ 20 w 21"/>
                  <a:gd name="T1" fmla="*/ 0 h 8"/>
                  <a:gd name="T2" fmla="*/ 0 w 21"/>
                  <a:gd name="T3" fmla="*/ 1 h 8"/>
                  <a:gd name="T4" fmla="*/ 0 w 21"/>
                  <a:gd name="T5" fmla="*/ 8 h 8"/>
                  <a:gd name="T6" fmla="*/ 21 w 21"/>
                  <a:gd name="T7" fmla="*/ 7 h 8"/>
                </a:gdLst>
                <a:ahLst/>
                <a:cxnLst>
                  <a:cxn ang="0">
                    <a:pos x="T0" y="T1"/>
                  </a:cxn>
                  <a:cxn ang="0">
                    <a:pos x="T2" y="T3"/>
                  </a:cxn>
                  <a:cxn ang="0">
                    <a:pos x="T4" y="T5"/>
                  </a:cxn>
                  <a:cxn ang="0">
                    <a:pos x="T6" y="T7"/>
                  </a:cxn>
                </a:cxnLst>
                <a:rect l="0" t="0" r="r" b="b"/>
                <a:pathLst>
                  <a:path w="21" h="8">
                    <a:moveTo>
                      <a:pt x="20" y="0"/>
                    </a:moveTo>
                    <a:lnTo>
                      <a:pt x="0" y="1"/>
                    </a:lnTo>
                    <a:lnTo>
                      <a:pt x="0" y="8"/>
                    </a:lnTo>
                    <a:lnTo>
                      <a:pt x="21"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4" name="Freeform 1532">
                <a:extLst>
                  <a:ext uri="{FF2B5EF4-FFF2-40B4-BE49-F238E27FC236}">
                    <a16:creationId xmlns:a16="http://schemas.microsoft.com/office/drawing/2014/main" id="{F245349A-066D-42B5-A6E5-7E87772B7FDB}"/>
                  </a:ext>
                </a:extLst>
              </p:cNvPr>
              <p:cNvSpPr>
                <a:spLocks/>
              </p:cNvSpPr>
              <p:nvPr/>
            </p:nvSpPr>
            <p:spPr bwMode="auto">
              <a:xfrm>
                <a:off x="1219" y="4882"/>
                <a:ext cx="13" cy="18"/>
              </a:xfrm>
              <a:custGeom>
                <a:avLst/>
                <a:gdLst>
                  <a:gd name="T0" fmla="*/ 0 w 23"/>
                  <a:gd name="T1" fmla="*/ 31 h 31"/>
                  <a:gd name="T2" fmla="*/ 23 w 23"/>
                  <a:gd name="T3" fmla="*/ 30 h 31"/>
                  <a:gd name="T4" fmla="*/ 23 w 23"/>
                  <a:gd name="T5" fmla="*/ 0 h 31"/>
                  <a:gd name="T6" fmla="*/ 0 w 23"/>
                  <a:gd name="T7" fmla="*/ 1 h 31"/>
                  <a:gd name="T8" fmla="*/ 0 w 23"/>
                  <a:gd name="T9" fmla="*/ 8 h 31"/>
                  <a:gd name="T10" fmla="*/ 16 w 23"/>
                  <a:gd name="T11" fmla="*/ 7 h 31"/>
                  <a:gd name="T12" fmla="*/ 16 w 23"/>
                  <a:gd name="T13" fmla="*/ 23 h 31"/>
                  <a:gd name="T14" fmla="*/ 0 w 23"/>
                  <a:gd name="T15" fmla="*/ 24 h 31"/>
                  <a:gd name="T16" fmla="*/ 0 w 2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1">
                    <a:moveTo>
                      <a:pt x="0" y="31"/>
                    </a:moveTo>
                    <a:lnTo>
                      <a:pt x="23" y="30"/>
                    </a:lnTo>
                    <a:lnTo>
                      <a:pt x="23" y="0"/>
                    </a:lnTo>
                    <a:lnTo>
                      <a:pt x="0" y="1"/>
                    </a:lnTo>
                    <a:lnTo>
                      <a:pt x="0" y="8"/>
                    </a:lnTo>
                    <a:lnTo>
                      <a:pt x="16" y="7"/>
                    </a:lnTo>
                    <a:lnTo>
                      <a:pt x="16" y="23"/>
                    </a:lnTo>
                    <a:lnTo>
                      <a:pt x="0" y="24"/>
                    </a:lnTo>
                    <a:lnTo>
                      <a:pt x="0"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5" name="Freeform 1533">
                <a:extLst>
                  <a:ext uri="{FF2B5EF4-FFF2-40B4-BE49-F238E27FC236}">
                    <a16:creationId xmlns:a16="http://schemas.microsoft.com/office/drawing/2014/main" id="{896CD814-815D-4CD2-BE9F-E507C18E8F4D}"/>
                  </a:ext>
                </a:extLst>
              </p:cNvPr>
              <p:cNvSpPr>
                <a:spLocks/>
              </p:cNvSpPr>
              <p:nvPr/>
            </p:nvSpPr>
            <p:spPr bwMode="auto">
              <a:xfrm>
                <a:off x="1204" y="4896"/>
                <a:ext cx="12" cy="4"/>
              </a:xfrm>
              <a:custGeom>
                <a:avLst/>
                <a:gdLst>
                  <a:gd name="T0" fmla="*/ 0 w 21"/>
                  <a:gd name="T1" fmla="*/ 8 h 8"/>
                  <a:gd name="T2" fmla="*/ 21 w 21"/>
                  <a:gd name="T3" fmla="*/ 7 h 8"/>
                  <a:gd name="T4" fmla="*/ 20 w 21"/>
                  <a:gd name="T5" fmla="*/ 0 h 8"/>
                  <a:gd name="T6" fmla="*/ 0 w 21"/>
                  <a:gd name="T7" fmla="*/ 1 h 8"/>
                </a:gdLst>
                <a:ahLst/>
                <a:cxnLst>
                  <a:cxn ang="0">
                    <a:pos x="T0" y="T1"/>
                  </a:cxn>
                  <a:cxn ang="0">
                    <a:pos x="T2" y="T3"/>
                  </a:cxn>
                  <a:cxn ang="0">
                    <a:pos x="T4" y="T5"/>
                  </a:cxn>
                  <a:cxn ang="0">
                    <a:pos x="T6" y="T7"/>
                  </a:cxn>
                </a:cxnLst>
                <a:rect l="0" t="0" r="r" b="b"/>
                <a:pathLst>
                  <a:path w="21" h="8">
                    <a:moveTo>
                      <a:pt x="0" y="8"/>
                    </a:moveTo>
                    <a:lnTo>
                      <a:pt x="21"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6" name="Freeform 1534">
                <a:extLst>
                  <a:ext uri="{FF2B5EF4-FFF2-40B4-BE49-F238E27FC236}">
                    <a16:creationId xmlns:a16="http://schemas.microsoft.com/office/drawing/2014/main" id="{072925EA-9B27-4089-A029-374BAA07F619}"/>
                  </a:ext>
                </a:extLst>
              </p:cNvPr>
              <p:cNvSpPr>
                <a:spLocks/>
              </p:cNvSpPr>
              <p:nvPr/>
            </p:nvSpPr>
            <p:spPr bwMode="auto">
              <a:xfrm>
                <a:off x="1198" y="4896"/>
                <a:ext cx="4" cy="4"/>
              </a:xfrm>
              <a:custGeom>
                <a:avLst/>
                <a:gdLst>
                  <a:gd name="T0" fmla="*/ 1 w 7"/>
                  <a:gd name="T1" fmla="*/ 7 h 7"/>
                  <a:gd name="T2" fmla="*/ 7 w 7"/>
                  <a:gd name="T3" fmla="*/ 7 h 7"/>
                  <a:gd name="T4" fmla="*/ 7 w 7"/>
                  <a:gd name="T5" fmla="*/ 0 h 7"/>
                  <a:gd name="T6" fmla="*/ 0 w 7"/>
                  <a:gd name="T7" fmla="*/ 1 h 7"/>
                </a:gdLst>
                <a:ahLst/>
                <a:cxnLst>
                  <a:cxn ang="0">
                    <a:pos x="T0" y="T1"/>
                  </a:cxn>
                  <a:cxn ang="0">
                    <a:pos x="T2" y="T3"/>
                  </a:cxn>
                  <a:cxn ang="0">
                    <a:pos x="T4" y="T5"/>
                  </a:cxn>
                  <a:cxn ang="0">
                    <a:pos x="T6" y="T7"/>
                  </a:cxn>
                </a:cxnLst>
                <a:rect l="0" t="0" r="r" b="b"/>
                <a:pathLst>
                  <a:path w="7" h="7">
                    <a:moveTo>
                      <a:pt x="1" y="7"/>
                    </a:moveTo>
                    <a:lnTo>
                      <a:pt x="7" y="7"/>
                    </a:lnTo>
                    <a:lnTo>
                      <a:pt x="7"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7" name="Freeform 1535">
                <a:extLst>
                  <a:ext uri="{FF2B5EF4-FFF2-40B4-BE49-F238E27FC236}">
                    <a16:creationId xmlns:a16="http://schemas.microsoft.com/office/drawing/2014/main" id="{C5C31F29-F4BA-4AFE-AC90-F850BA44E34C}"/>
                  </a:ext>
                </a:extLst>
              </p:cNvPr>
              <p:cNvSpPr>
                <a:spLocks/>
              </p:cNvSpPr>
              <p:nvPr/>
            </p:nvSpPr>
            <p:spPr bwMode="auto">
              <a:xfrm>
                <a:off x="1198" y="4851"/>
                <a:ext cx="4" cy="4"/>
              </a:xfrm>
              <a:custGeom>
                <a:avLst/>
                <a:gdLst>
                  <a:gd name="T0" fmla="*/ 6 w 6"/>
                  <a:gd name="T1" fmla="*/ 0 h 7"/>
                  <a:gd name="T2" fmla="*/ 0 w 6"/>
                  <a:gd name="T3" fmla="*/ 1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1"/>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8" name="Freeform 1536">
                <a:extLst>
                  <a:ext uri="{FF2B5EF4-FFF2-40B4-BE49-F238E27FC236}">
                    <a16:creationId xmlns:a16="http://schemas.microsoft.com/office/drawing/2014/main" id="{EDDFE44E-C4D2-4C21-98E1-C5DFF7EFC03B}"/>
                  </a:ext>
                </a:extLst>
              </p:cNvPr>
              <p:cNvSpPr>
                <a:spLocks/>
              </p:cNvSpPr>
              <p:nvPr/>
            </p:nvSpPr>
            <p:spPr bwMode="auto">
              <a:xfrm>
                <a:off x="1204" y="4851"/>
                <a:ext cx="12" cy="4"/>
              </a:xfrm>
              <a:custGeom>
                <a:avLst/>
                <a:gdLst>
                  <a:gd name="T0" fmla="*/ 20 w 20"/>
                  <a:gd name="T1" fmla="*/ 0 h 7"/>
                  <a:gd name="T2" fmla="*/ 0 w 20"/>
                  <a:gd name="T3" fmla="*/ 0 h 7"/>
                  <a:gd name="T4" fmla="*/ 0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0"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39" name="Freeform 1537">
                <a:extLst>
                  <a:ext uri="{FF2B5EF4-FFF2-40B4-BE49-F238E27FC236}">
                    <a16:creationId xmlns:a16="http://schemas.microsoft.com/office/drawing/2014/main" id="{420D53BE-7DE5-4324-B791-B5FE2E2DDDAC}"/>
                  </a:ext>
                </a:extLst>
              </p:cNvPr>
              <p:cNvSpPr>
                <a:spLocks/>
              </p:cNvSpPr>
              <p:nvPr/>
            </p:nvSpPr>
            <p:spPr bwMode="auto">
              <a:xfrm>
                <a:off x="1218" y="4850"/>
                <a:ext cx="14" cy="31"/>
              </a:xfrm>
              <a:custGeom>
                <a:avLst/>
                <a:gdLst>
                  <a:gd name="T0" fmla="*/ 1 w 24"/>
                  <a:gd name="T1" fmla="*/ 54 h 54"/>
                  <a:gd name="T2" fmla="*/ 24 w 24"/>
                  <a:gd name="T3" fmla="*/ 53 h 54"/>
                  <a:gd name="T4" fmla="*/ 23 w 24"/>
                  <a:gd name="T5" fmla="*/ 0 h 54"/>
                  <a:gd name="T6" fmla="*/ 0 w 24"/>
                  <a:gd name="T7" fmla="*/ 0 h 54"/>
                  <a:gd name="T8" fmla="*/ 1 w 24"/>
                  <a:gd name="T9" fmla="*/ 7 h 54"/>
                  <a:gd name="T10" fmla="*/ 17 w 24"/>
                  <a:gd name="T11" fmla="*/ 6 h 54"/>
                  <a:gd name="T12" fmla="*/ 17 w 24"/>
                  <a:gd name="T13" fmla="*/ 47 h 54"/>
                  <a:gd name="T14" fmla="*/ 1 w 24"/>
                  <a:gd name="T15" fmla="*/ 48 h 54"/>
                  <a:gd name="T16" fmla="*/ 1 w 24"/>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4">
                    <a:moveTo>
                      <a:pt x="1" y="54"/>
                    </a:moveTo>
                    <a:lnTo>
                      <a:pt x="24" y="53"/>
                    </a:lnTo>
                    <a:lnTo>
                      <a:pt x="23" y="0"/>
                    </a:lnTo>
                    <a:lnTo>
                      <a:pt x="0" y="0"/>
                    </a:lnTo>
                    <a:lnTo>
                      <a:pt x="1" y="7"/>
                    </a:lnTo>
                    <a:lnTo>
                      <a:pt x="17" y="6"/>
                    </a:lnTo>
                    <a:lnTo>
                      <a:pt x="17" y="47"/>
                    </a:lnTo>
                    <a:lnTo>
                      <a:pt x="1" y="48"/>
                    </a:lnTo>
                    <a:lnTo>
                      <a:pt x="1"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0" name="Freeform 1538">
                <a:extLst>
                  <a:ext uri="{FF2B5EF4-FFF2-40B4-BE49-F238E27FC236}">
                    <a16:creationId xmlns:a16="http://schemas.microsoft.com/office/drawing/2014/main" id="{E00CDBFF-91D4-46DB-A15F-065CB3BBA2CE}"/>
                  </a:ext>
                </a:extLst>
              </p:cNvPr>
              <p:cNvSpPr>
                <a:spLocks/>
              </p:cNvSpPr>
              <p:nvPr/>
            </p:nvSpPr>
            <p:spPr bwMode="auto">
              <a:xfrm>
                <a:off x="1204" y="4877"/>
                <a:ext cx="12" cy="4"/>
              </a:xfrm>
              <a:custGeom>
                <a:avLst/>
                <a:gdLst>
                  <a:gd name="T0" fmla="*/ 0 w 21"/>
                  <a:gd name="T1" fmla="*/ 7 h 7"/>
                  <a:gd name="T2" fmla="*/ 21 w 21"/>
                  <a:gd name="T3" fmla="*/ 6 h 7"/>
                  <a:gd name="T4" fmla="*/ 20 w 21"/>
                  <a:gd name="T5" fmla="*/ 0 h 7"/>
                  <a:gd name="T6" fmla="*/ 0 w 21"/>
                  <a:gd name="T7" fmla="*/ 1 h 7"/>
                </a:gdLst>
                <a:ahLst/>
                <a:cxnLst>
                  <a:cxn ang="0">
                    <a:pos x="T0" y="T1"/>
                  </a:cxn>
                  <a:cxn ang="0">
                    <a:pos x="T2" y="T3"/>
                  </a:cxn>
                  <a:cxn ang="0">
                    <a:pos x="T4" y="T5"/>
                  </a:cxn>
                  <a:cxn ang="0">
                    <a:pos x="T6" y="T7"/>
                  </a:cxn>
                </a:cxnLst>
                <a:rect l="0" t="0" r="r" b="b"/>
                <a:pathLst>
                  <a:path w="21" h="7">
                    <a:moveTo>
                      <a:pt x="0" y="7"/>
                    </a:moveTo>
                    <a:lnTo>
                      <a:pt x="21" y="6"/>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1" name="Freeform 1539">
                <a:extLst>
                  <a:ext uri="{FF2B5EF4-FFF2-40B4-BE49-F238E27FC236}">
                    <a16:creationId xmlns:a16="http://schemas.microsoft.com/office/drawing/2014/main" id="{123C1D68-6530-4C79-B503-61960FAF436F}"/>
                  </a:ext>
                </a:extLst>
              </p:cNvPr>
              <p:cNvSpPr>
                <a:spLocks/>
              </p:cNvSpPr>
              <p:nvPr/>
            </p:nvSpPr>
            <p:spPr bwMode="auto">
              <a:xfrm>
                <a:off x="1198" y="4878"/>
                <a:ext cx="4" cy="4"/>
              </a:xfrm>
              <a:custGeom>
                <a:avLst/>
                <a:gdLst>
                  <a:gd name="T0" fmla="*/ 0 w 6"/>
                  <a:gd name="T1" fmla="*/ 7 h 7"/>
                  <a:gd name="T2" fmla="*/ 6 w 6"/>
                  <a:gd name="T3" fmla="*/ 6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6"/>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2" name="Freeform 1540">
                <a:extLst>
                  <a:ext uri="{FF2B5EF4-FFF2-40B4-BE49-F238E27FC236}">
                    <a16:creationId xmlns:a16="http://schemas.microsoft.com/office/drawing/2014/main" id="{2CA817E2-3707-4D97-934E-5490F9A44E32}"/>
                  </a:ext>
                </a:extLst>
              </p:cNvPr>
              <p:cNvSpPr>
                <a:spLocks/>
              </p:cNvSpPr>
              <p:nvPr/>
            </p:nvSpPr>
            <p:spPr bwMode="auto">
              <a:xfrm>
                <a:off x="1198" y="4830"/>
                <a:ext cx="4" cy="4"/>
              </a:xfrm>
              <a:custGeom>
                <a:avLst/>
                <a:gdLst>
                  <a:gd name="T0" fmla="*/ 6 w 6"/>
                  <a:gd name="T1" fmla="*/ 0 h 7"/>
                  <a:gd name="T2" fmla="*/ 0 w 6"/>
                  <a:gd name="T3" fmla="*/ 0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0"/>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3" name="Freeform 1541">
                <a:extLst>
                  <a:ext uri="{FF2B5EF4-FFF2-40B4-BE49-F238E27FC236}">
                    <a16:creationId xmlns:a16="http://schemas.microsoft.com/office/drawing/2014/main" id="{37543AB1-6298-4D59-BF63-464F948009BA}"/>
                  </a:ext>
                </a:extLst>
              </p:cNvPr>
              <p:cNvSpPr>
                <a:spLocks/>
              </p:cNvSpPr>
              <p:nvPr/>
            </p:nvSpPr>
            <p:spPr bwMode="auto">
              <a:xfrm>
                <a:off x="1204" y="4830"/>
                <a:ext cx="12" cy="4"/>
              </a:xfrm>
              <a:custGeom>
                <a:avLst/>
                <a:gdLst>
                  <a:gd name="T0" fmla="*/ 19 w 20"/>
                  <a:gd name="T1" fmla="*/ 0 h 8"/>
                  <a:gd name="T2" fmla="*/ 0 w 20"/>
                  <a:gd name="T3" fmla="*/ 1 h 8"/>
                  <a:gd name="T4" fmla="*/ 0 w 20"/>
                  <a:gd name="T5" fmla="*/ 8 h 8"/>
                  <a:gd name="T6" fmla="*/ 20 w 20"/>
                  <a:gd name="T7" fmla="*/ 7 h 8"/>
                </a:gdLst>
                <a:ahLst/>
                <a:cxnLst>
                  <a:cxn ang="0">
                    <a:pos x="T0" y="T1"/>
                  </a:cxn>
                  <a:cxn ang="0">
                    <a:pos x="T2" y="T3"/>
                  </a:cxn>
                  <a:cxn ang="0">
                    <a:pos x="T4" y="T5"/>
                  </a:cxn>
                  <a:cxn ang="0">
                    <a:pos x="T6" y="T7"/>
                  </a:cxn>
                </a:cxnLst>
                <a:rect l="0" t="0" r="r" b="b"/>
                <a:pathLst>
                  <a:path w="20" h="8">
                    <a:moveTo>
                      <a:pt x="19" y="0"/>
                    </a:moveTo>
                    <a:lnTo>
                      <a:pt x="0" y="1"/>
                    </a:lnTo>
                    <a:lnTo>
                      <a:pt x="0" y="8"/>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4" name="Freeform 1542">
                <a:extLst>
                  <a:ext uri="{FF2B5EF4-FFF2-40B4-BE49-F238E27FC236}">
                    <a16:creationId xmlns:a16="http://schemas.microsoft.com/office/drawing/2014/main" id="{098EEC07-BE2D-4EEC-9689-148ED3740BDE}"/>
                  </a:ext>
                </a:extLst>
              </p:cNvPr>
              <p:cNvSpPr>
                <a:spLocks/>
              </p:cNvSpPr>
              <p:nvPr/>
            </p:nvSpPr>
            <p:spPr bwMode="auto">
              <a:xfrm>
                <a:off x="1218" y="4829"/>
                <a:ext cx="13" cy="17"/>
              </a:xfrm>
              <a:custGeom>
                <a:avLst/>
                <a:gdLst>
                  <a:gd name="T0" fmla="*/ 0 w 23"/>
                  <a:gd name="T1" fmla="*/ 30 h 30"/>
                  <a:gd name="T2" fmla="*/ 23 w 23"/>
                  <a:gd name="T3" fmla="*/ 29 h 30"/>
                  <a:gd name="T4" fmla="*/ 23 w 23"/>
                  <a:gd name="T5" fmla="*/ 0 h 30"/>
                  <a:gd name="T6" fmla="*/ 0 w 23"/>
                  <a:gd name="T7" fmla="*/ 1 h 30"/>
                  <a:gd name="T8" fmla="*/ 1 w 23"/>
                  <a:gd name="T9" fmla="*/ 8 h 30"/>
                  <a:gd name="T10" fmla="*/ 17 w 23"/>
                  <a:gd name="T11" fmla="*/ 7 h 30"/>
                  <a:gd name="T12" fmla="*/ 17 w 23"/>
                  <a:gd name="T13" fmla="*/ 23 h 30"/>
                  <a:gd name="T14" fmla="*/ 0 w 23"/>
                  <a:gd name="T15" fmla="*/ 23 h 30"/>
                  <a:gd name="T16" fmla="*/ 0 w 23"/>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0">
                    <a:moveTo>
                      <a:pt x="0" y="30"/>
                    </a:moveTo>
                    <a:lnTo>
                      <a:pt x="23" y="29"/>
                    </a:lnTo>
                    <a:lnTo>
                      <a:pt x="23" y="0"/>
                    </a:lnTo>
                    <a:lnTo>
                      <a:pt x="0" y="1"/>
                    </a:lnTo>
                    <a:lnTo>
                      <a:pt x="1" y="8"/>
                    </a:lnTo>
                    <a:lnTo>
                      <a:pt x="17" y="7"/>
                    </a:lnTo>
                    <a:lnTo>
                      <a:pt x="17" y="23"/>
                    </a:lnTo>
                    <a:lnTo>
                      <a:pt x="0" y="23"/>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5" name="Freeform 1543">
                <a:extLst>
                  <a:ext uri="{FF2B5EF4-FFF2-40B4-BE49-F238E27FC236}">
                    <a16:creationId xmlns:a16="http://schemas.microsoft.com/office/drawing/2014/main" id="{B3B3B721-761A-461F-8470-1B9565C6A12D}"/>
                  </a:ext>
                </a:extLst>
              </p:cNvPr>
              <p:cNvSpPr>
                <a:spLocks/>
              </p:cNvSpPr>
              <p:nvPr/>
            </p:nvSpPr>
            <p:spPr bwMode="auto">
              <a:xfrm>
                <a:off x="1204" y="4842"/>
                <a:ext cx="12"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6" name="Freeform 1544">
                <a:extLst>
                  <a:ext uri="{FF2B5EF4-FFF2-40B4-BE49-F238E27FC236}">
                    <a16:creationId xmlns:a16="http://schemas.microsoft.com/office/drawing/2014/main" id="{D054C530-9823-4BD7-A1D6-F42B053EAABB}"/>
                  </a:ext>
                </a:extLst>
              </p:cNvPr>
              <p:cNvSpPr>
                <a:spLocks/>
              </p:cNvSpPr>
              <p:nvPr/>
            </p:nvSpPr>
            <p:spPr bwMode="auto">
              <a:xfrm>
                <a:off x="1198" y="4843"/>
                <a:ext cx="4" cy="4"/>
              </a:xfrm>
              <a:custGeom>
                <a:avLst/>
                <a:gdLst>
                  <a:gd name="T0" fmla="*/ 0 w 6"/>
                  <a:gd name="T1" fmla="*/ 7 h 7"/>
                  <a:gd name="T2" fmla="*/ 6 w 6"/>
                  <a:gd name="T3" fmla="*/ 7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7"/>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7" name="Freeform 1545">
                <a:extLst>
                  <a:ext uri="{FF2B5EF4-FFF2-40B4-BE49-F238E27FC236}">
                    <a16:creationId xmlns:a16="http://schemas.microsoft.com/office/drawing/2014/main" id="{8C69080B-E57E-44B4-9C0E-40BFE2AFF2B1}"/>
                  </a:ext>
                </a:extLst>
              </p:cNvPr>
              <p:cNvSpPr>
                <a:spLocks/>
              </p:cNvSpPr>
              <p:nvPr/>
            </p:nvSpPr>
            <p:spPr bwMode="auto">
              <a:xfrm>
                <a:off x="1198" y="4798"/>
                <a:ext cx="4" cy="3"/>
              </a:xfrm>
              <a:custGeom>
                <a:avLst/>
                <a:gdLst>
                  <a:gd name="T0" fmla="*/ 7 w 7"/>
                  <a:gd name="T1" fmla="*/ 0 h 6"/>
                  <a:gd name="T2" fmla="*/ 0 w 7"/>
                  <a:gd name="T3" fmla="*/ 0 h 6"/>
                  <a:gd name="T4" fmla="*/ 1 w 7"/>
                  <a:gd name="T5" fmla="*/ 6 h 6"/>
                  <a:gd name="T6" fmla="*/ 7 w 7"/>
                  <a:gd name="T7" fmla="*/ 6 h 6"/>
                </a:gdLst>
                <a:ahLst/>
                <a:cxnLst>
                  <a:cxn ang="0">
                    <a:pos x="T0" y="T1"/>
                  </a:cxn>
                  <a:cxn ang="0">
                    <a:pos x="T2" y="T3"/>
                  </a:cxn>
                  <a:cxn ang="0">
                    <a:pos x="T4" y="T5"/>
                  </a:cxn>
                  <a:cxn ang="0">
                    <a:pos x="T6" y="T7"/>
                  </a:cxn>
                </a:cxnLst>
                <a:rect l="0" t="0" r="r" b="b"/>
                <a:pathLst>
                  <a:path w="7" h="6">
                    <a:moveTo>
                      <a:pt x="7" y="0"/>
                    </a:moveTo>
                    <a:lnTo>
                      <a:pt x="0" y="0"/>
                    </a:lnTo>
                    <a:lnTo>
                      <a:pt x="1" y="6"/>
                    </a:lnTo>
                    <a:lnTo>
                      <a:pt x="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8" name="Freeform 1546">
                <a:extLst>
                  <a:ext uri="{FF2B5EF4-FFF2-40B4-BE49-F238E27FC236}">
                    <a16:creationId xmlns:a16="http://schemas.microsoft.com/office/drawing/2014/main" id="{F0114543-DDF1-42D9-B16A-A8A35F7FC608}"/>
                  </a:ext>
                </a:extLst>
              </p:cNvPr>
              <p:cNvSpPr>
                <a:spLocks/>
              </p:cNvSpPr>
              <p:nvPr/>
            </p:nvSpPr>
            <p:spPr bwMode="auto">
              <a:xfrm>
                <a:off x="1204" y="4797"/>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49" name="Freeform 1547">
                <a:extLst>
                  <a:ext uri="{FF2B5EF4-FFF2-40B4-BE49-F238E27FC236}">
                    <a16:creationId xmlns:a16="http://schemas.microsoft.com/office/drawing/2014/main" id="{F7FE858C-4934-4E9E-9246-9F393CA46894}"/>
                  </a:ext>
                </a:extLst>
              </p:cNvPr>
              <p:cNvSpPr>
                <a:spLocks/>
              </p:cNvSpPr>
              <p:nvPr/>
            </p:nvSpPr>
            <p:spPr bwMode="auto">
              <a:xfrm>
                <a:off x="1218" y="4797"/>
                <a:ext cx="13" cy="29"/>
              </a:xfrm>
              <a:custGeom>
                <a:avLst/>
                <a:gdLst>
                  <a:gd name="T0" fmla="*/ 1 w 24"/>
                  <a:gd name="T1" fmla="*/ 51 h 51"/>
                  <a:gd name="T2" fmla="*/ 24 w 24"/>
                  <a:gd name="T3" fmla="*/ 51 h 51"/>
                  <a:gd name="T4" fmla="*/ 24 w 24"/>
                  <a:gd name="T5" fmla="*/ 0 h 51"/>
                  <a:gd name="T6" fmla="*/ 0 w 24"/>
                  <a:gd name="T7" fmla="*/ 1 h 51"/>
                  <a:gd name="T8" fmla="*/ 1 w 24"/>
                  <a:gd name="T9" fmla="*/ 7 h 51"/>
                  <a:gd name="T10" fmla="*/ 17 w 24"/>
                  <a:gd name="T11" fmla="*/ 7 h 51"/>
                  <a:gd name="T12" fmla="*/ 17 w 24"/>
                  <a:gd name="T13" fmla="*/ 44 h 51"/>
                  <a:gd name="T14" fmla="*/ 1 w 24"/>
                  <a:gd name="T15" fmla="*/ 45 h 51"/>
                  <a:gd name="T16" fmla="*/ 1 w 24"/>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1">
                    <a:moveTo>
                      <a:pt x="1" y="51"/>
                    </a:moveTo>
                    <a:lnTo>
                      <a:pt x="24" y="51"/>
                    </a:lnTo>
                    <a:lnTo>
                      <a:pt x="24" y="0"/>
                    </a:lnTo>
                    <a:lnTo>
                      <a:pt x="0" y="1"/>
                    </a:lnTo>
                    <a:lnTo>
                      <a:pt x="1" y="7"/>
                    </a:lnTo>
                    <a:lnTo>
                      <a:pt x="17" y="7"/>
                    </a:lnTo>
                    <a:lnTo>
                      <a:pt x="17" y="44"/>
                    </a:lnTo>
                    <a:lnTo>
                      <a:pt x="1" y="45"/>
                    </a:lnTo>
                    <a:lnTo>
                      <a:pt x="1" y="5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0" name="Freeform 1548">
                <a:extLst>
                  <a:ext uri="{FF2B5EF4-FFF2-40B4-BE49-F238E27FC236}">
                    <a16:creationId xmlns:a16="http://schemas.microsoft.com/office/drawing/2014/main" id="{E42BCA69-4ED4-4420-9494-AE315504FC09}"/>
                  </a:ext>
                </a:extLst>
              </p:cNvPr>
              <p:cNvSpPr>
                <a:spLocks/>
              </p:cNvSpPr>
              <p:nvPr/>
            </p:nvSpPr>
            <p:spPr bwMode="auto">
              <a:xfrm>
                <a:off x="1204" y="4822"/>
                <a:ext cx="12" cy="4"/>
              </a:xfrm>
              <a:custGeom>
                <a:avLst/>
                <a:gdLst>
                  <a:gd name="T0" fmla="*/ 1 w 21"/>
                  <a:gd name="T1" fmla="*/ 7 h 7"/>
                  <a:gd name="T2" fmla="*/ 21 w 21"/>
                  <a:gd name="T3" fmla="*/ 7 h 7"/>
                  <a:gd name="T4" fmla="*/ 20 w 21"/>
                  <a:gd name="T5" fmla="*/ 0 h 7"/>
                  <a:gd name="T6" fmla="*/ 0 w 21"/>
                  <a:gd name="T7" fmla="*/ 1 h 7"/>
                </a:gdLst>
                <a:ahLst/>
                <a:cxnLst>
                  <a:cxn ang="0">
                    <a:pos x="T0" y="T1"/>
                  </a:cxn>
                  <a:cxn ang="0">
                    <a:pos x="T2" y="T3"/>
                  </a:cxn>
                  <a:cxn ang="0">
                    <a:pos x="T4" y="T5"/>
                  </a:cxn>
                  <a:cxn ang="0">
                    <a:pos x="T6" y="T7"/>
                  </a:cxn>
                </a:cxnLst>
                <a:rect l="0" t="0" r="r" b="b"/>
                <a:pathLst>
                  <a:path w="21" h="7">
                    <a:moveTo>
                      <a:pt x="1" y="7"/>
                    </a:moveTo>
                    <a:lnTo>
                      <a:pt x="21"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1" name="Freeform 1549">
                <a:extLst>
                  <a:ext uri="{FF2B5EF4-FFF2-40B4-BE49-F238E27FC236}">
                    <a16:creationId xmlns:a16="http://schemas.microsoft.com/office/drawing/2014/main" id="{D0BF5D56-1457-48B3-A752-F6D938EC7E09}"/>
                  </a:ext>
                </a:extLst>
              </p:cNvPr>
              <p:cNvSpPr>
                <a:spLocks/>
              </p:cNvSpPr>
              <p:nvPr/>
            </p:nvSpPr>
            <p:spPr bwMode="auto">
              <a:xfrm>
                <a:off x="1198" y="4823"/>
                <a:ext cx="4" cy="4"/>
              </a:xfrm>
              <a:custGeom>
                <a:avLst/>
                <a:gdLst>
                  <a:gd name="T0" fmla="*/ 0 w 6"/>
                  <a:gd name="T1" fmla="*/ 7 h 7"/>
                  <a:gd name="T2" fmla="*/ 6 w 6"/>
                  <a:gd name="T3" fmla="*/ 7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7"/>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2" name="Freeform 1550">
                <a:extLst>
                  <a:ext uri="{FF2B5EF4-FFF2-40B4-BE49-F238E27FC236}">
                    <a16:creationId xmlns:a16="http://schemas.microsoft.com/office/drawing/2014/main" id="{0E32CCAE-4766-46C5-B4E2-EFB67AA0199C}"/>
                  </a:ext>
                </a:extLst>
              </p:cNvPr>
              <p:cNvSpPr>
                <a:spLocks/>
              </p:cNvSpPr>
              <p:nvPr/>
            </p:nvSpPr>
            <p:spPr bwMode="auto">
              <a:xfrm>
                <a:off x="1198" y="4779"/>
                <a:ext cx="4" cy="4"/>
              </a:xfrm>
              <a:custGeom>
                <a:avLst/>
                <a:gdLst>
                  <a:gd name="T0" fmla="*/ 7 w 7"/>
                  <a:gd name="T1" fmla="*/ 0 h 7"/>
                  <a:gd name="T2" fmla="*/ 0 w 7"/>
                  <a:gd name="T3" fmla="*/ 0 h 7"/>
                  <a:gd name="T4" fmla="*/ 0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0"/>
                    </a:lnTo>
                    <a:lnTo>
                      <a:pt x="0"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3" name="Freeform 1551">
                <a:extLst>
                  <a:ext uri="{FF2B5EF4-FFF2-40B4-BE49-F238E27FC236}">
                    <a16:creationId xmlns:a16="http://schemas.microsoft.com/office/drawing/2014/main" id="{1511244C-BF0B-400F-A1A1-B3713737700E}"/>
                  </a:ext>
                </a:extLst>
              </p:cNvPr>
              <p:cNvSpPr>
                <a:spLocks/>
              </p:cNvSpPr>
              <p:nvPr/>
            </p:nvSpPr>
            <p:spPr bwMode="auto">
              <a:xfrm>
                <a:off x="1204" y="4778"/>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4" name="Freeform 1552">
                <a:extLst>
                  <a:ext uri="{FF2B5EF4-FFF2-40B4-BE49-F238E27FC236}">
                    <a16:creationId xmlns:a16="http://schemas.microsoft.com/office/drawing/2014/main" id="{199D92E1-48EE-40A7-9D84-892E6D075BE3}"/>
                  </a:ext>
                </a:extLst>
              </p:cNvPr>
              <p:cNvSpPr>
                <a:spLocks/>
              </p:cNvSpPr>
              <p:nvPr/>
            </p:nvSpPr>
            <p:spPr bwMode="auto">
              <a:xfrm>
                <a:off x="1218" y="4778"/>
                <a:ext cx="13" cy="15"/>
              </a:xfrm>
              <a:custGeom>
                <a:avLst/>
                <a:gdLst>
                  <a:gd name="T0" fmla="*/ 1 w 23"/>
                  <a:gd name="T1" fmla="*/ 26 h 26"/>
                  <a:gd name="T2" fmla="*/ 23 w 23"/>
                  <a:gd name="T3" fmla="*/ 25 h 26"/>
                  <a:gd name="T4" fmla="*/ 23 w 23"/>
                  <a:gd name="T5" fmla="*/ 0 h 26"/>
                  <a:gd name="T6" fmla="*/ 0 w 23"/>
                  <a:gd name="T7" fmla="*/ 0 h 26"/>
                  <a:gd name="T8" fmla="*/ 1 w 23"/>
                  <a:gd name="T9" fmla="*/ 7 h 26"/>
                  <a:gd name="T10" fmla="*/ 16 w 23"/>
                  <a:gd name="T11" fmla="*/ 7 h 26"/>
                  <a:gd name="T12" fmla="*/ 16 w 23"/>
                  <a:gd name="T13" fmla="*/ 19 h 26"/>
                  <a:gd name="T14" fmla="*/ 0 w 23"/>
                  <a:gd name="T15" fmla="*/ 19 h 26"/>
                  <a:gd name="T16" fmla="*/ 1 w 23"/>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6">
                    <a:moveTo>
                      <a:pt x="1" y="26"/>
                    </a:moveTo>
                    <a:lnTo>
                      <a:pt x="23" y="25"/>
                    </a:lnTo>
                    <a:lnTo>
                      <a:pt x="23" y="0"/>
                    </a:lnTo>
                    <a:lnTo>
                      <a:pt x="0" y="0"/>
                    </a:lnTo>
                    <a:lnTo>
                      <a:pt x="1" y="7"/>
                    </a:lnTo>
                    <a:lnTo>
                      <a:pt x="16" y="7"/>
                    </a:lnTo>
                    <a:lnTo>
                      <a:pt x="16" y="19"/>
                    </a:lnTo>
                    <a:lnTo>
                      <a:pt x="0" y="19"/>
                    </a:lnTo>
                    <a:lnTo>
                      <a:pt x="1"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5" name="Freeform 1553">
                <a:extLst>
                  <a:ext uri="{FF2B5EF4-FFF2-40B4-BE49-F238E27FC236}">
                    <a16:creationId xmlns:a16="http://schemas.microsoft.com/office/drawing/2014/main" id="{3FF10BD7-F610-4E13-8B31-E3D238AF6BC6}"/>
                  </a:ext>
                </a:extLst>
              </p:cNvPr>
              <p:cNvSpPr>
                <a:spLocks/>
              </p:cNvSpPr>
              <p:nvPr/>
            </p:nvSpPr>
            <p:spPr bwMode="auto">
              <a:xfrm>
                <a:off x="1204" y="4789"/>
                <a:ext cx="11"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6" name="Freeform 1554">
                <a:extLst>
                  <a:ext uri="{FF2B5EF4-FFF2-40B4-BE49-F238E27FC236}">
                    <a16:creationId xmlns:a16="http://schemas.microsoft.com/office/drawing/2014/main" id="{AF213706-BC4C-494A-9893-7070D9231788}"/>
                  </a:ext>
                </a:extLst>
              </p:cNvPr>
              <p:cNvSpPr>
                <a:spLocks/>
              </p:cNvSpPr>
              <p:nvPr/>
            </p:nvSpPr>
            <p:spPr bwMode="auto">
              <a:xfrm>
                <a:off x="1198" y="4790"/>
                <a:ext cx="4" cy="3"/>
              </a:xfrm>
              <a:custGeom>
                <a:avLst/>
                <a:gdLst>
                  <a:gd name="T0" fmla="*/ 0 w 7"/>
                  <a:gd name="T1" fmla="*/ 6 h 6"/>
                  <a:gd name="T2" fmla="*/ 7 w 7"/>
                  <a:gd name="T3" fmla="*/ 6 h 6"/>
                  <a:gd name="T4" fmla="*/ 6 w 7"/>
                  <a:gd name="T5" fmla="*/ 0 h 6"/>
                  <a:gd name="T6" fmla="*/ 0 w 7"/>
                  <a:gd name="T7" fmla="*/ 0 h 6"/>
                </a:gdLst>
                <a:ahLst/>
                <a:cxnLst>
                  <a:cxn ang="0">
                    <a:pos x="T0" y="T1"/>
                  </a:cxn>
                  <a:cxn ang="0">
                    <a:pos x="T2" y="T3"/>
                  </a:cxn>
                  <a:cxn ang="0">
                    <a:pos x="T4" y="T5"/>
                  </a:cxn>
                  <a:cxn ang="0">
                    <a:pos x="T6" y="T7"/>
                  </a:cxn>
                </a:cxnLst>
                <a:rect l="0" t="0" r="r" b="b"/>
                <a:pathLst>
                  <a:path w="7" h="6">
                    <a:moveTo>
                      <a:pt x="0" y="6"/>
                    </a:moveTo>
                    <a:lnTo>
                      <a:pt x="7" y="6"/>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7" name="Freeform 1555">
                <a:extLst>
                  <a:ext uri="{FF2B5EF4-FFF2-40B4-BE49-F238E27FC236}">
                    <a16:creationId xmlns:a16="http://schemas.microsoft.com/office/drawing/2014/main" id="{B2911F2F-E4AD-4B4F-82AD-FE465807269C}"/>
                  </a:ext>
                </a:extLst>
              </p:cNvPr>
              <p:cNvSpPr>
                <a:spLocks/>
              </p:cNvSpPr>
              <p:nvPr/>
            </p:nvSpPr>
            <p:spPr bwMode="auto">
              <a:xfrm>
                <a:off x="1197" y="4745"/>
                <a:ext cx="5" cy="4"/>
              </a:xfrm>
              <a:custGeom>
                <a:avLst/>
                <a:gdLst>
                  <a:gd name="T0" fmla="*/ 7 w 8"/>
                  <a:gd name="T1" fmla="*/ 0 h 7"/>
                  <a:gd name="T2" fmla="*/ 0 w 8"/>
                  <a:gd name="T3" fmla="*/ 0 h 7"/>
                  <a:gd name="T4" fmla="*/ 1 w 8"/>
                  <a:gd name="T5" fmla="*/ 7 h 7"/>
                  <a:gd name="T6" fmla="*/ 8 w 8"/>
                  <a:gd name="T7" fmla="*/ 6 h 7"/>
                </a:gdLst>
                <a:ahLst/>
                <a:cxnLst>
                  <a:cxn ang="0">
                    <a:pos x="T0" y="T1"/>
                  </a:cxn>
                  <a:cxn ang="0">
                    <a:pos x="T2" y="T3"/>
                  </a:cxn>
                  <a:cxn ang="0">
                    <a:pos x="T4" y="T5"/>
                  </a:cxn>
                  <a:cxn ang="0">
                    <a:pos x="T6" y="T7"/>
                  </a:cxn>
                </a:cxnLst>
                <a:rect l="0" t="0" r="r" b="b"/>
                <a:pathLst>
                  <a:path w="8" h="7">
                    <a:moveTo>
                      <a:pt x="7" y="0"/>
                    </a:moveTo>
                    <a:lnTo>
                      <a:pt x="0" y="0"/>
                    </a:lnTo>
                    <a:lnTo>
                      <a:pt x="1" y="7"/>
                    </a:lnTo>
                    <a:lnTo>
                      <a:pt x="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8" name="Freeform 1556">
                <a:extLst>
                  <a:ext uri="{FF2B5EF4-FFF2-40B4-BE49-F238E27FC236}">
                    <a16:creationId xmlns:a16="http://schemas.microsoft.com/office/drawing/2014/main" id="{EF823D4D-E711-4133-AEB2-9032F712E5DD}"/>
                  </a:ext>
                </a:extLst>
              </p:cNvPr>
              <p:cNvSpPr>
                <a:spLocks/>
              </p:cNvSpPr>
              <p:nvPr/>
            </p:nvSpPr>
            <p:spPr bwMode="auto">
              <a:xfrm>
                <a:off x="1204" y="4744"/>
                <a:ext cx="11" cy="4"/>
              </a:xfrm>
              <a:custGeom>
                <a:avLst/>
                <a:gdLst>
                  <a:gd name="T0" fmla="*/ 20 w 20"/>
                  <a:gd name="T1" fmla="*/ 0 h 7"/>
                  <a:gd name="T2" fmla="*/ 0 w 20"/>
                  <a:gd name="T3" fmla="*/ 1 h 7"/>
                  <a:gd name="T4" fmla="*/ 0 w 20"/>
                  <a:gd name="T5" fmla="*/ 7 h 7"/>
                  <a:gd name="T6" fmla="*/ 20 w 20"/>
                  <a:gd name="T7" fmla="*/ 7 h 7"/>
                </a:gdLst>
                <a:ahLst/>
                <a:cxnLst>
                  <a:cxn ang="0">
                    <a:pos x="T0" y="T1"/>
                  </a:cxn>
                  <a:cxn ang="0">
                    <a:pos x="T2" y="T3"/>
                  </a:cxn>
                  <a:cxn ang="0">
                    <a:pos x="T4" y="T5"/>
                  </a:cxn>
                  <a:cxn ang="0">
                    <a:pos x="T6" y="T7"/>
                  </a:cxn>
                </a:cxnLst>
                <a:rect l="0" t="0" r="r" b="b"/>
                <a:pathLst>
                  <a:path w="20" h="7">
                    <a:moveTo>
                      <a:pt x="20" y="0"/>
                    </a:moveTo>
                    <a:lnTo>
                      <a:pt x="0" y="1"/>
                    </a:lnTo>
                    <a:lnTo>
                      <a:pt x="0" y="7"/>
                    </a:lnTo>
                    <a:lnTo>
                      <a:pt x="2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59" name="Freeform 1557">
                <a:extLst>
                  <a:ext uri="{FF2B5EF4-FFF2-40B4-BE49-F238E27FC236}">
                    <a16:creationId xmlns:a16="http://schemas.microsoft.com/office/drawing/2014/main" id="{28694E74-441C-4CFB-9DF7-0818E6E6B137}"/>
                  </a:ext>
                </a:extLst>
              </p:cNvPr>
              <p:cNvSpPr>
                <a:spLocks/>
              </p:cNvSpPr>
              <p:nvPr/>
            </p:nvSpPr>
            <p:spPr bwMode="auto">
              <a:xfrm>
                <a:off x="1218" y="4744"/>
                <a:ext cx="13" cy="30"/>
              </a:xfrm>
              <a:custGeom>
                <a:avLst/>
                <a:gdLst>
                  <a:gd name="T0" fmla="*/ 0 w 23"/>
                  <a:gd name="T1" fmla="*/ 54 h 54"/>
                  <a:gd name="T2" fmla="*/ 23 w 23"/>
                  <a:gd name="T3" fmla="*/ 53 h 54"/>
                  <a:gd name="T4" fmla="*/ 23 w 23"/>
                  <a:gd name="T5" fmla="*/ 0 h 54"/>
                  <a:gd name="T6" fmla="*/ 0 w 23"/>
                  <a:gd name="T7" fmla="*/ 1 h 54"/>
                  <a:gd name="T8" fmla="*/ 0 w 23"/>
                  <a:gd name="T9" fmla="*/ 8 h 54"/>
                  <a:gd name="T10" fmla="*/ 16 w 23"/>
                  <a:gd name="T11" fmla="*/ 7 h 54"/>
                  <a:gd name="T12" fmla="*/ 16 w 23"/>
                  <a:gd name="T13" fmla="*/ 47 h 54"/>
                  <a:gd name="T14" fmla="*/ 0 w 23"/>
                  <a:gd name="T15" fmla="*/ 47 h 54"/>
                  <a:gd name="T16" fmla="*/ 0 w 23"/>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4">
                    <a:moveTo>
                      <a:pt x="0" y="54"/>
                    </a:moveTo>
                    <a:lnTo>
                      <a:pt x="23" y="53"/>
                    </a:lnTo>
                    <a:lnTo>
                      <a:pt x="23" y="0"/>
                    </a:lnTo>
                    <a:lnTo>
                      <a:pt x="0" y="1"/>
                    </a:lnTo>
                    <a:lnTo>
                      <a:pt x="0" y="8"/>
                    </a:lnTo>
                    <a:lnTo>
                      <a:pt x="16" y="7"/>
                    </a:lnTo>
                    <a:lnTo>
                      <a:pt x="16" y="47"/>
                    </a:lnTo>
                    <a:lnTo>
                      <a:pt x="0" y="47"/>
                    </a:lnTo>
                    <a:lnTo>
                      <a:pt x="0"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0" name="Freeform 1558">
                <a:extLst>
                  <a:ext uri="{FF2B5EF4-FFF2-40B4-BE49-F238E27FC236}">
                    <a16:creationId xmlns:a16="http://schemas.microsoft.com/office/drawing/2014/main" id="{3597B4E9-EDD4-4746-BA25-D10273FFC412}"/>
                  </a:ext>
                </a:extLst>
              </p:cNvPr>
              <p:cNvSpPr>
                <a:spLocks/>
              </p:cNvSpPr>
              <p:nvPr/>
            </p:nvSpPr>
            <p:spPr bwMode="auto">
              <a:xfrm>
                <a:off x="1204" y="4770"/>
                <a:ext cx="11" cy="4"/>
              </a:xfrm>
              <a:custGeom>
                <a:avLst/>
                <a:gdLst>
                  <a:gd name="T0" fmla="*/ 0 w 20"/>
                  <a:gd name="T1" fmla="*/ 7 h 7"/>
                  <a:gd name="T2" fmla="*/ 20 w 20"/>
                  <a:gd name="T3" fmla="*/ 7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0" y="7"/>
                    </a:moveTo>
                    <a:lnTo>
                      <a:pt x="20" y="7"/>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1" name="Freeform 1559">
                <a:extLst>
                  <a:ext uri="{FF2B5EF4-FFF2-40B4-BE49-F238E27FC236}">
                    <a16:creationId xmlns:a16="http://schemas.microsoft.com/office/drawing/2014/main" id="{2955AE66-CDB3-400F-863E-B99AB705BAFC}"/>
                  </a:ext>
                </a:extLst>
              </p:cNvPr>
              <p:cNvSpPr>
                <a:spLocks/>
              </p:cNvSpPr>
              <p:nvPr/>
            </p:nvSpPr>
            <p:spPr bwMode="auto">
              <a:xfrm>
                <a:off x="1198" y="4771"/>
                <a:ext cx="4" cy="3"/>
              </a:xfrm>
              <a:custGeom>
                <a:avLst/>
                <a:gdLst>
                  <a:gd name="T0" fmla="*/ 0 w 7"/>
                  <a:gd name="T1" fmla="*/ 6 h 6"/>
                  <a:gd name="T2" fmla="*/ 7 w 7"/>
                  <a:gd name="T3" fmla="*/ 6 h 6"/>
                  <a:gd name="T4" fmla="*/ 6 w 7"/>
                  <a:gd name="T5" fmla="*/ 0 h 6"/>
                  <a:gd name="T6" fmla="*/ 0 w 7"/>
                  <a:gd name="T7" fmla="*/ 0 h 6"/>
                </a:gdLst>
                <a:ahLst/>
                <a:cxnLst>
                  <a:cxn ang="0">
                    <a:pos x="T0" y="T1"/>
                  </a:cxn>
                  <a:cxn ang="0">
                    <a:pos x="T2" y="T3"/>
                  </a:cxn>
                  <a:cxn ang="0">
                    <a:pos x="T4" y="T5"/>
                  </a:cxn>
                  <a:cxn ang="0">
                    <a:pos x="T6" y="T7"/>
                  </a:cxn>
                </a:cxnLst>
                <a:rect l="0" t="0" r="r" b="b"/>
                <a:pathLst>
                  <a:path w="7" h="6">
                    <a:moveTo>
                      <a:pt x="0" y="6"/>
                    </a:moveTo>
                    <a:lnTo>
                      <a:pt x="7" y="6"/>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2" name="Freeform 1560">
                <a:extLst>
                  <a:ext uri="{FF2B5EF4-FFF2-40B4-BE49-F238E27FC236}">
                    <a16:creationId xmlns:a16="http://schemas.microsoft.com/office/drawing/2014/main" id="{3BA2FF04-1F94-49C2-9CB8-2755F7036E81}"/>
                  </a:ext>
                </a:extLst>
              </p:cNvPr>
              <p:cNvSpPr>
                <a:spLocks/>
              </p:cNvSpPr>
              <p:nvPr/>
            </p:nvSpPr>
            <p:spPr bwMode="auto">
              <a:xfrm>
                <a:off x="1197" y="4724"/>
                <a:ext cx="4" cy="4"/>
              </a:xfrm>
              <a:custGeom>
                <a:avLst/>
                <a:gdLst>
                  <a:gd name="T0" fmla="*/ 7 w 7"/>
                  <a:gd name="T1" fmla="*/ 0 h 7"/>
                  <a:gd name="T2" fmla="*/ 0 w 7"/>
                  <a:gd name="T3" fmla="*/ 0 h 7"/>
                  <a:gd name="T4" fmla="*/ 1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0"/>
                    </a:lnTo>
                    <a:lnTo>
                      <a:pt x="1"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3" name="Freeform 1561">
                <a:extLst>
                  <a:ext uri="{FF2B5EF4-FFF2-40B4-BE49-F238E27FC236}">
                    <a16:creationId xmlns:a16="http://schemas.microsoft.com/office/drawing/2014/main" id="{5EBD5D4D-6812-44A7-93E8-9CCE884F4C84}"/>
                  </a:ext>
                </a:extLst>
              </p:cNvPr>
              <p:cNvSpPr>
                <a:spLocks/>
              </p:cNvSpPr>
              <p:nvPr/>
            </p:nvSpPr>
            <p:spPr bwMode="auto">
              <a:xfrm>
                <a:off x="1204" y="4724"/>
                <a:ext cx="11" cy="4"/>
              </a:xfrm>
              <a:custGeom>
                <a:avLst/>
                <a:gdLst>
                  <a:gd name="T0" fmla="*/ 19 w 19"/>
                  <a:gd name="T1" fmla="*/ 0 h 8"/>
                  <a:gd name="T2" fmla="*/ 0 w 19"/>
                  <a:gd name="T3" fmla="*/ 1 h 8"/>
                  <a:gd name="T4" fmla="*/ 0 w 19"/>
                  <a:gd name="T5" fmla="*/ 8 h 8"/>
                  <a:gd name="T6" fmla="*/ 19 w 19"/>
                  <a:gd name="T7" fmla="*/ 7 h 8"/>
                </a:gdLst>
                <a:ahLst/>
                <a:cxnLst>
                  <a:cxn ang="0">
                    <a:pos x="T0" y="T1"/>
                  </a:cxn>
                  <a:cxn ang="0">
                    <a:pos x="T2" y="T3"/>
                  </a:cxn>
                  <a:cxn ang="0">
                    <a:pos x="T4" y="T5"/>
                  </a:cxn>
                  <a:cxn ang="0">
                    <a:pos x="T6" y="T7"/>
                  </a:cxn>
                </a:cxnLst>
                <a:rect l="0" t="0" r="r" b="b"/>
                <a:pathLst>
                  <a:path w="19" h="8">
                    <a:moveTo>
                      <a:pt x="19" y="0"/>
                    </a:moveTo>
                    <a:lnTo>
                      <a:pt x="0" y="1"/>
                    </a:lnTo>
                    <a:lnTo>
                      <a:pt x="0" y="8"/>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4" name="Freeform 1562">
                <a:extLst>
                  <a:ext uri="{FF2B5EF4-FFF2-40B4-BE49-F238E27FC236}">
                    <a16:creationId xmlns:a16="http://schemas.microsoft.com/office/drawing/2014/main" id="{9B6A9F53-8D26-4666-8355-CF122E804202}"/>
                  </a:ext>
                </a:extLst>
              </p:cNvPr>
              <p:cNvSpPr>
                <a:spLocks/>
              </p:cNvSpPr>
              <p:nvPr/>
            </p:nvSpPr>
            <p:spPr bwMode="auto">
              <a:xfrm>
                <a:off x="1218" y="4724"/>
                <a:ext cx="12" cy="16"/>
              </a:xfrm>
              <a:custGeom>
                <a:avLst/>
                <a:gdLst>
                  <a:gd name="T0" fmla="*/ 0 w 22"/>
                  <a:gd name="T1" fmla="*/ 28 h 28"/>
                  <a:gd name="T2" fmla="*/ 22 w 22"/>
                  <a:gd name="T3" fmla="*/ 28 h 28"/>
                  <a:gd name="T4" fmla="*/ 22 w 22"/>
                  <a:gd name="T5" fmla="*/ 0 h 28"/>
                  <a:gd name="T6" fmla="*/ 0 w 22"/>
                  <a:gd name="T7" fmla="*/ 0 h 28"/>
                  <a:gd name="T8" fmla="*/ 0 w 22"/>
                  <a:gd name="T9" fmla="*/ 7 h 28"/>
                  <a:gd name="T10" fmla="*/ 16 w 22"/>
                  <a:gd name="T11" fmla="*/ 6 h 28"/>
                  <a:gd name="T12" fmla="*/ 16 w 22"/>
                  <a:gd name="T13" fmla="*/ 21 h 28"/>
                  <a:gd name="T14" fmla="*/ 0 w 22"/>
                  <a:gd name="T15" fmla="*/ 22 h 28"/>
                  <a:gd name="T16" fmla="*/ 0 w 22"/>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8">
                    <a:moveTo>
                      <a:pt x="0" y="28"/>
                    </a:moveTo>
                    <a:lnTo>
                      <a:pt x="22" y="28"/>
                    </a:lnTo>
                    <a:lnTo>
                      <a:pt x="22" y="0"/>
                    </a:lnTo>
                    <a:lnTo>
                      <a:pt x="0" y="0"/>
                    </a:lnTo>
                    <a:lnTo>
                      <a:pt x="0" y="7"/>
                    </a:lnTo>
                    <a:lnTo>
                      <a:pt x="16" y="6"/>
                    </a:lnTo>
                    <a:lnTo>
                      <a:pt x="16" y="21"/>
                    </a:lnTo>
                    <a:lnTo>
                      <a:pt x="0" y="22"/>
                    </a:lnTo>
                    <a:lnTo>
                      <a:pt x="0"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5" name="Freeform 1563">
                <a:extLst>
                  <a:ext uri="{FF2B5EF4-FFF2-40B4-BE49-F238E27FC236}">
                    <a16:creationId xmlns:a16="http://schemas.microsoft.com/office/drawing/2014/main" id="{3914DEB0-5962-4FEA-8C8D-1BAAB6DDDB15}"/>
                  </a:ext>
                </a:extLst>
              </p:cNvPr>
              <p:cNvSpPr>
                <a:spLocks/>
              </p:cNvSpPr>
              <p:nvPr/>
            </p:nvSpPr>
            <p:spPr bwMode="auto">
              <a:xfrm>
                <a:off x="1203" y="4736"/>
                <a:ext cx="12" cy="4"/>
              </a:xfrm>
              <a:custGeom>
                <a:avLst/>
                <a:gdLst>
                  <a:gd name="T0" fmla="*/ 1 w 20"/>
                  <a:gd name="T1" fmla="*/ 7 h 7"/>
                  <a:gd name="T2" fmla="*/ 20 w 20"/>
                  <a:gd name="T3" fmla="*/ 6 h 7"/>
                  <a:gd name="T4" fmla="*/ 20 w 20"/>
                  <a:gd name="T5" fmla="*/ 0 h 7"/>
                  <a:gd name="T6" fmla="*/ 0 w 20"/>
                  <a:gd name="T7" fmla="*/ 1 h 7"/>
                </a:gdLst>
                <a:ahLst/>
                <a:cxnLst>
                  <a:cxn ang="0">
                    <a:pos x="T0" y="T1"/>
                  </a:cxn>
                  <a:cxn ang="0">
                    <a:pos x="T2" y="T3"/>
                  </a:cxn>
                  <a:cxn ang="0">
                    <a:pos x="T4" y="T5"/>
                  </a:cxn>
                  <a:cxn ang="0">
                    <a:pos x="T6" y="T7"/>
                  </a:cxn>
                </a:cxnLst>
                <a:rect l="0" t="0" r="r" b="b"/>
                <a:pathLst>
                  <a:path w="20" h="7">
                    <a:moveTo>
                      <a:pt x="1" y="7"/>
                    </a:moveTo>
                    <a:lnTo>
                      <a:pt x="20" y="6"/>
                    </a:lnTo>
                    <a:lnTo>
                      <a:pt x="20"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6" name="Freeform 1564">
                <a:extLst>
                  <a:ext uri="{FF2B5EF4-FFF2-40B4-BE49-F238E27FC236}">
                    <a16:creationId xmlns:a16="http://schemas.microsoft.com/office/drawing/2014/main" id="{06488E33-D9FF-4F9C-AA83-BA0B8C3E7A45}"/>
                  </a:ext>
                </a:extLst>
              </p:cNvPr>
              <p:cNvSpPr>
                <a:spLocks/>
              </p:cNvSpPr>
              <p:nvPr/>
            </p:nvSpPr>
            <p:spPr bwMode="auto">
              <a:xfrm>
                <a:off x="1197" y="4737"/>
                <a:ext cx="5" cy="3"/>
              </a:xfrm>
              <a:custGeom>
                <a:avLst/>
                <a:gdLst>
                  <a:gd name="T0" fmla="*/ 0 w 8"/>
                  <a:gd name="T1" fmla="*/ 6 h 6"/>
                  <a:gd name="T2" fmla="*/ 8 w 8"/>
                  <a:gd name="T3" fmla="*/ 6 h 6"/>
                  <a:gd name="T4" fmla="*/ 7 w 8"/>
                  <a:gd name="T5" fmla="*/ 0 h 6"/>
                  <a:gd name="T6" fmla="*/ 0 w 8"/>
                  <a:gd name="T7" fmla="*/ 0 h 6"/>
                </a:gdLst>
                <a:ahLst/>
                <a:cxnLst>
                  <a:cxn ang="0">
                    <a:pos x="T0" y="T1"/>
                  </a:cxn>
                  <a:cxn ang="0">
                    <a:pos x="T2" y="T3"/>
                  </a:cxn>
                  <a:cxn ang="0">
                    <a:pos x="T4" y="T5"/>
                  </a:cxn>
                  <a:cxn ang="0">
                    <a:pos x="T6" y="T7"/>
                  </a:cxn>
                </a:cxnLst>
                <a:rect l="0" t="0" r="r" b="b"/>
                <a:pathLst>
                  <a:path w="8" h="6">
                    <a:moveTo>
                      <a:pt x="0" y="6"/>
                    </a:moveTo>
                    <a:lnTo>
                      <a:pt x="8" y="6"/>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7" name="Freeform 1565">
                <a:extLst>
                  <a:ext uri="{FF2B5EF4-FFF2-40B4-BE49-F238E27FC236}">
                    <a16:creationId xmlns:a16="http://schemas.microsoft.com/office/drawing/2014/main" id="{6FC19CB8-B1F5-4841-AA3C-3109DC6BC82F}"/>
                  </a:ext>
                </a:extLst>
              </p:cNvPr>
              <p:cNvSpPr>
                <a:spLocks/>
              </p:cNvSpPr>
              <p:nvPr/>
            </p:nvSpPr>
            <p:spPr bwMode="auto">
              <a:xfrm>
                <a:off x="1197" y="4691"/>
                <a:ext cx="4" cy="4"/>
              </a:xfrm>
              <a:custGeom>
                <a:avLst/>
                <a:gdLst>
                  <a:gd name="T0" fmla="*/ 6 w 7"/>
                  <a:gd name="T1" fmla="*/ 0 h 7"/>
                  <a:gd name="T2" fmla="*/ 0 w 7"/>
                  <a:gd name="T3" fmla="*/ 0 h 7"/>
                  <a:gd name="T4" fmla="*/ 0 w 7"/>
                  <a:gd name="T5" fmla="*/ 7 h 7"/>
                  <a:gd name="T6" fmla="*/ 7 w 7"/>
                  <a:gd name="T7" fmla="*/ 6 h 7"/>
                </a:gdLst>
                <a:ahLst/>
                <a:cxnLst>
                  <a:cxn ang="0">
                    <a:pos x="T0" y="T1"/>
                  </a:cxn>
                  <a:cxn ang="0">
                    <a:pos x="T2" y="T3"/>
                  </a:cxn>
                  <a:cxn ang="0">
                    <a:pos x="T4" y="T5"/>
                  </a:cxn>
                  <a:cxn ang="0">
                    <a:pos x="T6" y="T7"/>
                  </a:cxn>
                </a:cxnLst>
                <a:rect l="0" t="0" r="r" b="b"/>
                <a:pathLst>
                  <a:path w="7" h="7">
                    <a:moveTo>
                      <a:pt x="6" y="0"/>
                    </a:moveTo>
                    <a:lnTo>
                      <a:pt x="0" y="0"/>
                    </a:lnTo>
                    <a:lnTo>
                      <a:pt x="0" y="7"/>
                    </a:lnTo>
                    <a:lnTo>
                      <a:pt x="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8" name="Freeform 1566">
                <a:extLst>
                  <a:ext uri="{FF2B5EF4-FFF2-40B4-BE49-F238E27FC236}">
                    <a16:creationId xmlns:a16="http://schemas.microsoft.com/office/drawing/2014/main" id="{9C1DCC18-9DAF-4F1B-8036-A9824B322CF5}"/>
                  </a:ext>
                </a:extLst>
              </p:cNvPr>
              <p:cNvSpPr>
                <a:spLocks/>
              </p:cNvSpPr>
              <p:nvPr/>
            </p:nvSpPr>
            <p:spPr bwMode="auto">
              <a:xfrm>
                <a:off x="1203" y="4690"/>
                <a:ext cx="11" cy="4"/>
              </a:xfrm>
              <a:custGeom>
                <a:avLst/>
                <a:gdLst>
                  <a:gd name="T0" fmla="*/ 19 w 19"/>
                  <a:gd name="T1" fmla="*/ 0 h 7"/>
                  <a:gd name="T2" fmla="*/ 0 w 19"/>
                  <a:gd name="T3" fmla="*/ 1 h 7"/>
                  <a:gd name="T4" fmla="*/ 0 w 19"/>
                  <a:gd name="T5" fmla="*/ 7 h 7"/>
                  <a:gd name="T6" fmla="*/ 19 w 19"/>
                  <a:gd name="T7" fmla="*/ 7 h 7"/>
                </a:gdLst>
                <a:ahLst/>
                <a:cxnLst>
                  <a:cxn ang="0">
                    <a:pos x="T0" y="T1"/>
                  </a:cxn>
                  <a:cxn ang="0">
                    <a:pos x="T2" y="T3"/>
                  </a:cxn>
                  <a:cxn ang="0">
                    <a:pos x="T4" y="T5"/>
                  </a:cxn>
                  <a:cxn ang="0">
                    <a:pos x="T6" y="T7"/>
                  </a:cxn>
                </a:cxnLst>
                <a:rect l="0" t="0" r="r" b="b"/>
                <a:pathLst>
                  <a:path w="19" h="7">
                    <a:moveTo>
                      <a:pt x="19" y="0"/>
                    </a:moveTo>
                    <a:lnTo>
                      <a:pt x="0" y="1"/>
                    </a:lnTo>
                    <a:lnTo>
                      <a:pt x="0" y="7"/>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69" name="Freeform 1567">
                <a:extLst>
                  <a:ext uri="{FF2B5EF4-FFF2-40B4-BE49-F238E27FC236}">
                    <a16:creationId xmlns:a16="http://schemas.microsoft.com/office/drawing/2014/main" id="{E1CAB0C1-4D6A-482B-978D-7530357D09EB}"/>
                  </a:ext>
                </a:extLst>
              </p:cNvPr>
              <p:cNvSpPr>
                <a:spLocks/>
              </p:cNvSpPr>
              <p:nvPr/>
            </p:nvSpPr>
            <p:spPr bwMode="auto">
              <a:xfrm>
                <a:off x="1217" y="4690"/>
                <a:ext cx="14" cy="30"/>
              </a:xfrm>
              <a:custGeom>
                <a:avLst/>
                <a:gdLst>
                  <a:gd name="T0" fmla="*/ 1 w 24"/>
                  <a:gd name="T1" fmla="*/ 54 h 54"/>
                  <a:gd name="T2" fmla="*/ 24 w 24"/>
                  <a:gd name="T3" fmla="*/ 54 h 54"/>
                  <a:gd name="T4" fmla="*/ 22 w 24"/>
                  <a:gd name="T5" fmla="*/ 0 h 54"/>
                  <a:gd name="T6" fmla="*/ 0 w 24"/>
                  <a:gd name="T7" fmla="*/ 1 h 54"/>
                  <a:gd name="T8" fmla="*/ 0 w 24"/>
                  <a:gd name="T9" fmla="*/ 8 h 54"/>
                  <a:gd name="T10" fmla="*/ 16 w 24"/>
                  <a:gd name="T11" fmla="*/ 7 h 54"/>
                  <a:gd name="T12" fmla="*/ 17 w 24"/>
                  <a:gd name="T13" fmla="*/ 47 h 54"/>
                  <a:gd name="T14" fmla="*/ 0 w 24"/>
                  <a:gd name="T15" fmla="*/ 48 h 54"/>
                  <a:gd name="T16" fmla="*/ 1 w 24"/>
                  <a:gd name="T1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4">
                    <a:moveTo>
                      <a:pt x="1" y="54"/>
                    </a:moveTo>
                    <a:lnTo>
                      <a:pt x="24" y="54"/>
                    </a:lnTo>
                    <a:lnTo>
                      <a:pt x="22" y="0"/>
                    </a:lnTo>
                    <a:lnTo>
                      <a:pt x="0" y="1"/>
                    </a:lnTo>
                    <a:lnTo>
                      <a:pt x="0" y="8"/>
                    </a:lnTo>
                    <a:lnTo>
                      <a:pt x="16" y="7"/>
                    </a:lnTo>
                    <a:lnTo>
                      <a:pt x="17" y="47"/>
                    </a:lnTo>
                    <a:lnTo>
                      <a:pt x="0" y="48"/>
                    </a:lnTo>
                    <a:lnTo>
                      <a:pt x="1"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0" name="Freeform 1568">
                <a:extLst>
                  <a:ext uri="{FF2B5EF4-FFF2-40B4-BE49-F238E27FC236}">
                    <a16:creationId xmlns:a16="http://schemas.microsoft.com/office/drawing/2014/main" id="{4FA7AB8E-2EB8-4C3E-97EC-53E1D8595230}"/>
                  </a:ext>
                </a:extLst>
              </p:cNvPr>
              <p:cNvSpPr>
                <a:spLocks/>
              </p:cNvSpPr>
              <p:nvPr/>
            </p:nvSpPr>
            <p:spPr bwMode="auto">
              <a:xfrm>
                <a:off x="1203" y="4717"/>
                <a:ext cx="12" cy="4"/>
              </a:xfrm>
              <a:custGeom>
                <a:avLst/>
                <a:gdLst>
                  <a:gd name="T0" fmla="*/ 0 w 20"/>
                  <a:gd name="T1" fmla="*/ 7 h 7"/>
                  <a:gd name="T2" fmla="*/ 20 w 20"/>
                  <a:gd name="T3" fmla="*/ 6 h 7"/>
                  <a:gd name="T4" fmla="*/ 20 w 20"/>
                  <a:gd name="T5" fmla="*/ 0 h 7"/>
                  <a:gd name="T6" fmla="*/ 0 w 20"/>
                  <a:gd name="T7" fmla="*/ 0 h 7"/>
                </a:gdLst>
                <a:ahLst/>
                <a:cxnLst>
                  <a:cxn ang="0">
                    <a:pos x="T0" y="T1"/>
                  </a:cxn>
                  <a:cxn ang="0">
                    <a:pos x="T2" y="T3"/>
                  </a:cxn>
                  <a:cxn ang="0">
                    <a:pos x="T4" y="T5"/>
                  </a:cxn>
                  <a:cxn ang="0">
                    <a:pos x="T6" y="T7"/>
                  </a:cxn>
                </a:cxnLst>
                <a:rect l="0" t="0" r="r" b="b"/>
                <a:pathLst>
                  <a:path w="20" h="7">
                    <a:moveTo>
                      <a:pt x="0" y="7"/>
                    </a:moveTo>
                    <a:lnTo>
                      <a:pt x="20" y="6"/>
                    </a:lnTo>
                    <a:lnTo>
                      <a:pt x="2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1" name="Freeform 1569">
                <a:extLst>
                  <a:ext uri="{FF2B5EF4-FFF2-40B4-BE49-F238E27FC236}">
                    <a16:creationId xmlns:a16="http://schemas.microsoft.com/office/drawing/2014/main" id="{CF1AE8DF-9E82-4A77-967E-56EAAB4D59A2}"/>
                  </a:ext>
                </a:extLst>
              </p:cNvPr>
              <p:cNvSpPr>
                <a:spLocks/>
              </p:cNvSpPr>
              <p:nvPr/>
            </p:nvSpPr>
            <p:spPr bwMode="auto">
              <a:xfrm>
                <a:off x="1197" y="4717"/>
                <a:ext cx="4" cy="4"/>
              </a:xfrm>
              <a:custGeom>
                <a:avLst/>
                <a:gdLst>
                  <a:gd name="T0" fmla="*/ 0 w 7"/>
                  <a:gd name="T1" fmla="*/ 7 h 7"/>
                  <a:gd name="T2" fmla="*/ 7 w 7"/>
                  <a:gd name="T3" fmla="*/ 7 h 7"/>
                  <a:gd name="T4" fmla="*/ 7 w 7"/>
                  <a:gd name="T5" fmla="*/ 0 h 7"/>
                  <a:gd name="T6" fmla="*/ 0 w 7"/>
                  <a:gd name="T7" fmla="*/ 0 h 7"/>
                </a:gdLst>
                <a:ahLst/>
                <a:cxnLst>
                  <a:cxn ang="0">
                    <a:pos x="T0" y="T1"/>
                  </a:cxn>
                  <a:cxn ang="0">
                    <a:pos x="T2" y="T3"/>
                  </a:cxn>
                  <a:cxn ang="0">
                    <a:pos x="T4" y="T5"/>
                  </a:cxn>
                  <a:cxn ang="0">
                    <a:pos x="T6" y="T7"/>
                  </a:cxn>
                </a:cxnLst>
                <a:rect l="0" t="0" r="r" b="b"/>
                <a:pathLst>
                  <a:path w="7" h="7">
                    <a:moveTo>
                      <a:pt x="0" y="7"/>
                    </a:moveTo>
                    <a:lnTo>
                      <a:pt x="7" y="7"/>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2" name="Freeform 1570">
                <a:extLst>
                  <a:ext uri="{FF2B5EF4-FFF2-40B4-BE49-F238E27FC236}">
                    <a16:creationId xmlns:a16="http://schemas.microsoft.com/office/drawing/2014/main" id="{80F392B5-87C4-491E-A212-1CC8AF27B54E}"/>
                  </a:ext>
                </a:extLst>
              </p:cNvPr>
              <p:cNvSpPr>
                <a:spLocks/>
              </p:cNvSpPr>
              <p:nvPr/>
            </p:nvSpPr>
            <p:spPr bwMode="auto">
              <a:xfrm>
                <a:off x="1197" y="4670"/>
                <a:ext cx="4" cy="4"/>
              </a:xfrm>
              <a:custGeom>
                <a:avLst/>
                <a:gdLst>
                  <a:gd name="T0" fmla="*/ 6 w 6"/>
                  <a:gd name="T1" fmla="*/ 0 h 7"/>
                  <a:gd name="T2" fmla="*/ 0 w 6"/>
                  <a:gd name="T3" fmla="*/ 1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1"/>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3" name="Freeform 1571">
                <a:extLst>
                  <a:ext uri="{FF2B5EF4-FFF2-40B4-BE49-F238E27FC236}">
                    <a16:creationId xmlns:a16="http://schemas.microsoft.com/office/drawing/2014/main" id="{BFAEB7B8-DA79-4034-BA1F-72F956DE7075}"/>
                  </a:ext>
                </a:extLst>
              </p:cNvPr>
              <p:cNvSpPr>
                <a:spLocks/>
              </p:cNvSpPr>
              <p:nvPr/>
            </p:nvSpPr>
            <p:spPr bwMode="auto">
              <a:xfrm>
                <a:off x="1203" y="4670"/>
                <a:ext cx="11" cy="4"/>
              </a:xfrm>
              <a:custGeom>
                <a:avLst/>
                <a:gdLst>
                  <a:gd name="T0" fmla="*/ 19 w 19"/>
                  <a:gd name="T1" fmla="*/ 0 h 7"/>
                  <a:gd name="T2" fmla="*/ 0 w 19"/>
                  <a:gd name="T3" fmla="*/ 0 h 7"/>
                  <a:gd name="T4" fmla="*/ 0 w 19"/>
                  <a:gd name="T5" fmla="*/ 7 h 7"/>
                  <a:gd name="T6" fmla="*/ 19 w 19"/>
                  <a:gd name="T7" fmla="*/ 7 h 7"/>
                </a:gdLst>
                <a:ahLst/>
                <a:cxnLst>
                  <a:cxn ang="0">
                    <a:pos x="T0" y="T1"/>
                  </a:cxn>
                  <a:cxn ang="0">
                    <a:pos x="T2" y="T3"/>
                  </a:cxn>
                  <a:cxn ang="0">
                    <a:pos x="T4" y="T5"/>
                  </a:cxn>
                  <a:cxn ang="0">
                    <a:pos x="T6" y="T7"/>
                  </a:cxn>
                </a:cxnLst>
                <a:rect l="0" t="0" r="r" b="b"/>
                <a:pathLst>
                  <a:path w="19" h="7">
                    <a:moveTo>
                      <a:pt x="19" y="0"/>
                    </a:moveTo>
                    <a:lnTo>
                      <a:pt x="0" y="0"/>
                    </a:lnTo>
                    <a:lnTo>
                      <a:pt x="0" y="7"/>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4" name="Freeform 1572">
                <a:extLst>
                  <a:ext uri="{FF2B5EF4-FFF2-40B4-BE49-F238E27FC236}">
                    <a16:creationId xmlns:a16="http://schemas.microsoft.com/office/drawing/2014/main" id="{0AD553F1-2C2B-4421-A299-6C84A6B5E9DB}"/>
                  </a:ext>
                </a:extLst>
              </p:cNvPr>
              <p:cNvSpPr>
                <a:spLocks/>
              </p:cNvSpPr>
              <p:nvPr/>
            </p:nvSpPr>
            <p:spPr bwMode="auto">
              <a:xfrm>
                <a:off x="1217" y="4670"/>
                <a:ext cx="12" cy="17"/>
              </a:xfrm>
              <a:custGeom>
                <a:avLst/>
                <a:gdLst>
                  <a:gd name="T0" fmla="*/ 0 w 22"/>
                  <a:gd name="T1" fmla="*/ 30 h 30"/>
                  <a:gd name="T2" fmla="*/ 22 w 22"/>
                  <a:gd name="T3" fmla="*/ 29 h 30"/>
                  <a:gd name="T4" fmla="*/ 22 w 22"/>
                  <a:gd name="T5" fmla="*/ 0 h 30"/>
                  <a:gd name="T6" fmla="*/ 0 w 22"/>
                  <a:gd name="T7" fmla="*/ 1 h 30"/>
                  <a:gd name="T8" fmla="*/ 0 w 22"/>
                  <a:gd name="T9" fmla="*/ 7 h 30"/>
                  <a:gd name="T10" fmla="*/ 16 w 22"/>
                  <a:gd name="T11" fmla="*/ 7 h 30"/>
                  <a:gd name="T12" fmla="*/ 16 w 22"/>
                  <a:gd name="T13" fmla="*/ 23 h 30"/>
                  <a:gd name="T14" fmla="*/ 0 w 22"/>
                  <a:gd name="T15" fmla="*/ 23 h 30"/>
                  <a:gd name="T16" fmla="*/ 0 w 2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0">
                    <a:moveTo>
                      <a:pt x="0" y="30"/>
                    </a:moveTo>
                    <a:lnTo>
                      <a:pt x="22" y="29"/>
                    </a:lnTo>
                    <a:lnTo>
                      <a:pt x="22" y="0"/>
                    </a:lnTo>
                    <a:lnTo>
                      <a:pt x="0" y="1"/>
                    </a:lnTo>
                    <a:lnTo>
                      <a:pt x="0" y="7"/>
                    </a:lnTo>
                    <a:lnTo>
                      <a:pt x="16" y="7"/>
                    </a:lnTo>
                    <a:lnTo>
                      <a:pt x="16" y="23"/>
                    </a:lnTo>
                    <a:lnTo>
                      <a:pt x="0" y="23"/>
                    </a:lnTo>
                    <a:lnTo>
                      <a:pt x="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5" name="Freeform 1573">
                <a:extLst>
                  <a:ext uri="{FF2B5EF4-FFF2-40B4-BE49-F238E27FC236}">
                    <a16:creationId xmlns:a16="http://schemas.microsoft.com/office/drawing/2014/main" id="{AF2FE1F1-6FC4-42CD-AEEF-139003195AC0}"/>
                  </a:ext>
                </a:extLst>
              </p:cNvPr>
              <p:cNvSpPr>
                <a:spLocks/>
              </p:cNvSpPr>
              <p:nvPr/>
            </p:nvSpPr>
            <p:spPr bwMode="auto">
              <a:xfrm>
                <a:off x="1203" y="4683"/>
                <a:ext cx="11" cy="4"/>
              </a:xfrm>
              <a:custGeom>
                <a:avLst/>
                <a:gdLst>
                  <a:gd name="T0" fmla="*/ 0 w 19"/>
                  <a:gd name="T1" fmla="*/ 7 h 7"/>
                  <a:gd name="T2" fmla="*/ 19 w 19"/>
                  <a:gd name="T3" fmla="*/ 6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7"/>
                    </a:moveTo>
                    <a:lnTo>
                      <a:pt x="19" y="6"/>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6" name="Freeform 1574">
                <a:extLst>
                  <a:ext uri="{FF2B5EF4-FFF2-40B4-BE49-F238E27FC236}">
                    <a16:creationId xmlns:a16="http://schemas.microsoft.com/office/drawing/2014/main" id="{26021F7E-9447-403E-9D4E-EAA9F5064BD6}"/>
                  </a:ext>
                </a:extLst>
              </p:cNvPr>
              <p:cNvSpPr>
                <a:spLocks/>
              </p:cNvSpPr>
              <p:nvPr/>
            </p:nvSpPr>
            <p:spPr bwMode="auto">
              <a:xfrm>
                <a:off x="1197" y="4683"/>
                <a:ext cx="4" cy="4"/>
              </a:xfrm>
              <a:custGeom>
                <a:avLst/>
                <a:gdLst>
                  <a:gd name="T0" fmla="*/ 0 w 6"/>
                  <a:gd name="T1" fmla="*/ 7 h 7"/>
                  <a:gd name="T2" fmla="*/ 6 w 6"/>
                  <a:gd name="T3" fmla="*/ 7 h 7"/>
                  <a:gd name="T4" fmla="*/ 6 w 6"/>
                  <a:gd name="T5" fmla="*/ 0 h 7"/>
                  <a:gd name="T6" fmla="*/ 0 w 6"/>
                  <a:gd name="T7" fmla="*/ 0 h 7"/>
                </a:gdLst>
                <a:ahLst/>
                <a:cxnLst>
                  <a:cxn ang="0">
                    <a:pos x="T0" y="T1"/>
                  </a:cxn>
                  <a:cxn ang="0">
                    <a:pos x="T2" y="T3"/>
                  </a:cxn>
                  <a:cxn ang="0">
                    <a:pos x="T4" y="T5"/>
                  </a:cxn>
                  <a:cxn ang="0">
                    <a:pos x="T6" y="T7"/>
                  </a:cxn>
                </a:cxnLst>
                <a:rect l="0" t="0" r="r" b="b"/>
                <a:pathLst>
                  <a:path w="6" h="7">
                    <a:moveTo>
                      <a:pt x="0" y="7"/>
                    </a:moveTo>
                    <a:lnTo>
                      <a:pt x="6" y="7"/>
                    </a:lnTo>
                    <a:lnTo>
                      <a:pt x="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7" name="Freeform 1575">
                <a:extLst>
                  <a:ext uri="{FF2B5EF4-FFF2-40B4-BE49-F238E27FC236}">
                    <a16:creationId xmlns:a16="http://schemas.microsoft.com/office/drawing/2014/main" id="{9B4D15D5-3EC4-434A-8DEC-39CC1642B069}"/>
                  </a:ext>
                </a:extLst>
              </p:cNvPr>
              <p:cNvSpPr>
                <a:spLocks/>
              </p:cNvSpPr>
              <p:nvPr/>
            </p:nvSpPr>
            <p:spPr bwMode="auto">
              <a:xfrm>
                <a:off x="1197" y="4639"/>
                <a:ext cx="4" cy="4"/>
              </a:xfrm>
              <a:custGeom>
                <a:avLst/>
                <a:gdLst>
                  <a:gd name="T0" fmla="*/ 7 w 7"/>
                  <a:gd name="T1" fmla="*/ 0 h 7"/>
                  <a:gd name="T2" fmla="*/ 0 w 7"/>
                  <a:gd name="T3" fmla="*/ 0 h 7"/>
                  <a:gd name="T4" fmla="*/ 0 w 7"/>
                  <a:gd name="T5" fmla="*/ 7 h 7"/>
                  <a:gd name="T6" fmla="*/ 7 w 7"/>
                  <a:gd name="T7" fmla="*/ 7 h 7"/>
                </a:gdLst>
                <a:ahLst/>
                <a:cxnLst>
                  <a:cxn ang="0">
                    <a:pos x="T0" y="T1"/>
                  </a:cxn>
                  <a:cxn ang="0">
                    <a:pos x="T2" y="T3"/>
                  </a:cxn>
                  <a:cxn ang="0">
                    <a:pos x="T4" y="T5"/>
                  </a:cxn>
                  <a:cxn ang="0">
                    <a:pos x="T6" y="T7"/>
                  </a:cxn>
                </a:cxnLst>
                <a:rect l="0" t="0" r="r" b="b"/>
                <a:pathLst>
                  <a:path w="7" h="7">
                    <a:moveTo>
                      <a:pt x="7" y="0"/>
                    </a:moveTo>
                    <a:lnTo>
                      <a:pt x="0" y="0"/>
                    </a:lnTo>
                    <a:lnTo>
                      <a:pt x="0"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8" name="Freeform 1576">
                <a:extLst>
                  <a:ext uri="{FF2B5EF4-FFF2-40B4-BE49-F238E27FC236}">
                    <a16:creationId xmlns:a16="http://schemas.microsoft.com/office/drawing/2014/main" id="{71C534E7-1152-416C-A046-B7E57330CC66}"/>
                  </a:ext>
                </a:extLst>
              </p:cNvPr>
              <p:cNvSpPr>
                <a:spLocks/>
              </p:cNvSpPr>
              <p:nvPr/>
            </p:nvSpPr>
            <p:spPr bwMode="auto">
              <a:xfrm>
                <a:off x="1203" y="4639"/>
                <a:ext cx="11" cy="4"/>
              </a:xfrm>
              <a:custGeom>
                <a:avLst/>
                <a:gdLst>
                  <a:gd name="T0" fmla="*/ 20 w 20"/>
                  <a:gd name="T1" fmla="*/ 0 h 7"/>
                  <a:gd name="T2" fmla="*/ 0 w 20"/>
                  <a:gd name="T3" fmla="*/ 0 h 7"/>
                  <a:gd name="T4" fmla="*/ 1 w 20"/>
                  <a:gd name="T5" fmla="*/ 7 h 7"/>
                  <a:gd name="T6" fmla="*/ 20 w 20"/>
                  <a:gd name="T7" fmla="*/ 6 h 7"/>
                </a:gdLst>
                <a:ahLst/>
                <a:cxnLst>
                  <a:cxn ang="0">
                    <a:pos x="T0" y="T1"/>
                  </a:cxn>
                  <a:cxn ang="0">
                    <a:pos x="T2" y="T3"/>
                  </a:cxn>
                  <a:cxn ang="0">
                    <a:pos x="T4" y="T5"/>
                  </a:cxn>
                  <a:cxn ang="0">
                    <a:pos x="T6" y="T7"/>
                  </a:cxn>
                </a:cxnLst>
                <a:rect l="0" t="0" r="r" b="b"/>
                <a:pathLst>
                  <a:path w="20" h="7">
                    <a:moveTo>
                      <a:pt x="20" y="0"/>
                    </a:moveTo>
                    <a:lnTo>
                      <a:pt x="0" y="0"/>
                    </a:lnTo>
                    <a:lnTo>
                      <a:pt x="1" y="7"/>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79" name="Freeform 1577">
                <a:extLst>
                  <a:ext uri="{FF2B5EF4-FFF2-40B4-BE49-F238E27FC236}">
                    <a16:creationId xmlns:a16="http://schemas.microsoft.com/office/drawing/2014/main" id="{9A294EF9-0C69-4A35-809E-EF67EBF7F4EB}"/>
                  </a:ext>
                </a:extLst>
              </p:cNvPr>
              <p:cNvSpPr>
                <a:spLocks/>
              </p:cNvSpPr>
              <p:nvPr/>
            </p:nvSpPr>
            <p:spPr bwMode="auto">
              <a:xfrm>
                <a:off x="1216" y="4639"/>
                <a:ext cx="13" cy="29"/>
              </a:xfrm>
              <a:custGeom>
                <a:avLst/>
                <a:gdLst>
                  <a:gd name="T0" fmla="*/ 1 w 23"/>
                  <a:gd name="T1" fmla="*/ 52 h 52"/>
                  <a:gd name="T2" fmla="*/ 23 w 23"/>
                  <a:gd name="T3" fmla="*/ 51 h 52"/>
                  <a:gd name="T4" fmla="*/ 22 w 23"/>
                  <a:gd name="T5" fmla="*/ 0 h 52"/>
                  <a:gd name="T6" fmla="*/ 0 w 23"/>
                  <a:gd name="T7" fmla="*/ 1 h 52"/>
                  <a:gd name="T8" fmla="*/ 0 w 23"/>
                  <a:gd name="T9" fmla="*/ 7 h 52"/>
                  <a:gd name="T10" fmla="*/ 16 w 23"/>
                  <a:gd name="T11" fmla="*/ 7 h 52"/>
                  <a:gd name="T12" fmla="*/ 16 w 23"/>
                  <a:gd name="T13" fmla="*/ 45 h 52"/>
                  <a:gd name="T14" fmla="*/ 1 w 23"/>
                  <a:gd name="T15" fmla="*/ 45 h 52"/>
                  <a:gd name="T16" fmla="*/ 1 w 23"/>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2">
                    <a:moveTo>
                      <a:pt x="1" y="52"/>
                    </a:moveTo>
                    <a:lnTo>
                      <a:pt x="23" y="51"/>
                    </a:lnTo>
                    <a:lnTo>
                      <a:pt x="22" y="0"/>
                    </a:lnTo>
                    <a:lnTo>
                      <a:pt x="0" y="1"/>
                    </a:lnTo>
                    <a:lnTo>
                      <a:pt x="0" y="7"/>
                    </a:lnTo>
                    <a:lnTo>
                      <a:pt x="16" y="7"/>
                    </a:lnTo>
                    <a:lnTo>
                      <a:pt x="16" y="45"/>
                    </a:lnTo>
                    <a:lnTo>
                      <a:pt x="1" y="45"/>
                    </a:lnTo>
                    <a:lnTo>
                      <a:pt x="1" y="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0" name="Freeform 1578">
                <a:extLst>
                  <a:ext uri="{FF2B5EF4-FFF2-40B4-BE49-F238E27FC236}">
                    <a16:creationId xmlns:a16="http://schemas.microsoft.com/office/drawing/2014/main" id="{F1888414-B1DC-4D87-A5EC-FFCAC850C486}"/>
                  </a:ext>
                </a:extLst>
              </p:cNvPr>
              <p:cNvSpPr>
                <a:spLocks/>
              </p:cNvSpPr>
              <p:nvPr/>
            </p:nvSpPr>
            <p:spPr bwMode="auto">
              <a:xfrm>
                <a:off x="1203" y="4664"/>
                <a:ext cx="11" cy="4"/>
              </a:xfrm>
              <a:custGeom>
                <a:avLst/>
                <a:gdLst>
                  <a:gd name="T0" fmla="*/ 0 w 19"/>
                  <a:gd name="T1" fmla="*/ 7 h 7"/>
                  <a:gd name="T2" fmla="*/ 19 w 19"/>
                  <a:gd name="T3" fmla="*/ 7 h 7"/>
                  <a:gd name="T4" fmla="*/ 19 w 19"/>
                  <a:gd name="T5" fmla="*/ 0 h 7"/>
                  <a:gd name="T6" fmla="*/ 0 w 19"/>
                  <a:gd name="T7" fmla="*/ 1 h 7"/>
                </a:gdLst>
                <a:ahLst/>
                <a:cxnLst>
                  <a:cxn ang="0">
                    <a:pos x="T0" y="T1"/>
                  </a:cxn>
                  <a:cxn ang="0">
                    <a:pos x="T2" y="T3"/>
                  </a:cxn>
                  <a:cxn ang="0">
                    <a:pos x="T4" y="T5"/>
                  </a:cxn>
                  <a:cxn ang="0">
                    <a:pos x="T6" y="T7"/>
                  </a:cxn>
                </a:cxnLst>
                <a:rect l="0" t="0" r="r" b="b"/>
                <a:pathLst>
                  <a:path w="19" h="7">
                    <a:moveTo>
                      <a:pt x="0" y="7"/>
                    </a:moveTo>
                    <a:lnTo>
                      <a:pt x="19" y="7"/>
                    </a:lnTo>
                    <a:lnTo>
                      <a:pt x="19"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1" name="Freeform 1579">
                <a:extLst>
                  <a:ext uri="{FF2B5EF4-FFF2-40B4-BE49-F238E27FC236}">
                    <a16:creationId xmlns:a16="http://schemas.microsoft.com/office/drawing/2014/main" id="{9F37DD82-A042-4B20-A4D1-A79E15DA3470}"/>
                  </a:ext>
                </a:extLst>
              </p:cNvPr>
              <p:cNvSpPr>
                <a:spLocks/>
              </p:cNvSpPr>
              <p:nvPr/>
            </p:nvSpPr>
            <p:spPr bwMode="auto">
              <a:xfrm>
                <a:off x="1197" y="4665"/>
                <a:ext cx="4" cy="3"/>
              </a:xfrm>
              <a:custGeom>
                <a:avLst/>
                <a:gdLst>
                  <a:gd name="T0" fmla="*/ 0 w 8"/>
                  <a:gd name="T1" fmla="*/ 6 h 6"/>
                  <a:gd name="T2" fmla="*/ 8 w 8"/>
                  <a:gd name="T3" fmla="*/ 6 h 6"/>
                  <a:gd name="T4" fmla="*/ 7 w 8"/>
                  <a:gd name="T5" fmla="*/ 0 h 6"/>
                  <a:gd name="T6" fmla="*/ 0 w 8"/>
                  <a:gd name="T7" fmla="*/ 0 h 6"/>
                </a:gdLst>
                <a:ahLst/>
                <a:cxnLst>
                  <a:cxn ang="0">
                    <a:pos x="T0" y="T1"/>
                  </a:cxn>
                  <a:cxn ang="0">
                    <a:pos x="T2" y="T3"/>
                  </a:cxn>
                  <a:cxn ang="0">
                    <a:pos x="T4" y="T5"/>
                  </a:cxn>
                  <a:cxn ang="0">
                    <a:pos x="T6" y="T7"/>
                  </a:cxn>
                </a:cxnLst>
                <a:rect l="0" t="0" r="r" b="b"/>
                <a:pathLst>
                  <a:path w="8" h="6">
                    <a:moveTo>
                      <a:pt x="0" y="6"/>
                    </a:moveTo>
                    <a:lnTo>
                      <a:pt x="8" y="6"/>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2" name="Freeform 1580">
                <a:extLst>
                  <a:ext uri="{FF2B5EF4-FFF2-40B4-BE49-F238E27FC236}">
                    <a16:creationId xmlns:a16="http://schemas.microsoft.com/office/drawing/2014/main" id="{F1FA40F7-861F-42CB-866E-B720A5B023ED}"/>
                  </a:ext>
                </a:extLst>
              </p:cNvPr>
              <p:cNvSpPr>
                <a:spLocks/>
              </p:cNvSpPr>
              <p:nvPr/>
            </p:nvSpPr>
            <p:spPr bwMode="auto">
              <a:xfrm>
                <a:off x="1197" y="4622"/>
                <a:ext cx="3" cy="4"/>
              </a:xfrm>
              <a:custGeom>
                <a:avLst/>
                <a:gdLst>
                  <a:gd name="T0" fmla="*/ 6 w 6"/>
                  <a:gd name="T1" fmla="*/ 0 h 7"/>
                  <a:gd name="T2" fmla="*/ 0 w 6"/>
                  <a:gd name="T3" fmla="*/ 0 h 7"/>
                  <a:gd name="T4" fmla="*/ 0 w 6"/>
                  <a:gd name="T5" fmla="*/ 7 h 7"/>
                  <a:gd name="T6" fmla="*/ 6 w 6"/>
                  <a:gd name="T7" fmla="*/ 7 h 7"/>
                </a:gdLst>
                <a:ahLst/>
                <a:cxnLst>
                  <a:cxn ang="0">
                    <a:pos x="T0" y="T1"/>
                  </a:cxn>
                  <a:cxn ang="0">
                    <a:pos x="T2" y="T3"/>
                  </a:cxn>
                  <a:cxn ang="0">
                    <a:pos x="T4" y="T5"/>
                  </a:cxn>
                  <a:cxn ang="0">
                    <a:pos x="T6" y="T7"/>
                  </a:cxn>
                </a:cxnLst>
                <a:rect l="0" t="0" r="r" b="b"/>
                <a:pathLst>
                  <a:path w="6" h="7">
                    <a:moveTo>
                      <a:pt x="6" y="0"/>
                    </a:moveTo>
                    <a:lnTo>
                      <a:pt x="0" y="0"/>
                    </a:lnTo>
                    <a:lnTo>
                      <a:pt x="0" y="7"/>
                    </a:lnTo>
                    <a:lnTo>
                      <a:pt x="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3" name="Freeform 1581">
                <a:extLst>
                  <a:ext uri="{FF2B5EF4-FFF2-40B4-BE49-F238E27FC236}">
                    <a16:creationId xmlns:a16="http://schemas.microsoft.com/office/drawing/2014/main" id="{8D4DFD5F-2E94-460B-8095-C996580B14B7}"/>
                  </a:ext>
                </a:extLst>
              </p:cNvPr>
              <p:cNvSpPr>
                <a:spLocks/>
              </p:cNvSpPr>
              <p:nvPr/>
            </p:nvSpPr>
            <p:spPr bwMode="auto">
              <a:xfrm>
                <a:off x="1203" y="4622"/>
                <a:ext cx="11" cy="3"/>
              </a:xfrm>
              <a:custGeom>
                <a:avLst/>
                <a:gdLst>
                  <a:gd name="T0" fmla="*/ 20 w 20"/>
                  <a:gd name="T1" fmla="*/ 0 h 6"/>
                  <a:gd name="T2" fmla="*/ 0 w 20"/>
                  <a:gd name="T3" fmla="*/ 0 h 6"/>
                  <a:gd name="T4" fmla="*/ 0 w 20"/>
                  <a:gd name="T5" fmla="*/ 6 h 6"/>
                  <a:gd name="T6" fmla="*/ 20 w 20"/>
                  <a:gd name="T7" fmla="*/ 6 h 6"/>
                </a:gdLst>
                <a:ahLst/>
                <a:cxnLst>
                  <a:cxn ang="0">
                    <a:pos x="T0" y="T1"/>
                  </a:cxn>
                  <a:cxn ang="0">
                    <a:pos x="T2" y="T3"/>
                  </a:cxn>
                  <a:cxn ang="0">
                    <a:pos x="T4" y="T5"/>
                  </a:cxn>
                  <a:cxn ang="0">
                    <a:pos x="T6" y="T7"/>
                  </a:cxn>
                </a:cxnLst>
                <a:rect l="0" t="0" r="r" b="b"/>
                <a:pathLst>
                  <a:path w="20" h="6">
                    <a:moveTo>
                      <a:pt x="20" y="0"/>
                    </a:moveTo>
                    <a:lnTo>
                      <a:pt x="0" y="0"/>
                    </a:lnTo>
                    <a:lnTo>
                      <a:pt x="0" y="6"/>
                    </a:lnTo>
                    <a:lnTo>
                      <a:pt x="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4" name="Freeform 1582">
                <a:extLst>
                  <a:ext uri="{FF2B5EF4-FFF2-40B4-BE49-F238E27FC236}">
                    <a16:creationId xmlns:a16="http://schemas.microsoft.com/office/drawing/2014/main" id="{2DC7475D-B2E3-4D53-ADBF-88E77729AE15}"/>
                  </a:ext>
                </a:extLst>
              </p:cNvPr>
              <p:cNvSpPr>
                <a:spLocks/>
              </p:cNvSpPr>
              <p:nvPr/>
            </p:nvSpPr>
            <p:spPr bwMode="auto">
              <a:xfrm>
                <a:off x="1216" y="4622"/>
                <a:ext cx="13" cy="14"/>
              </a:xfrm>
              <a:custGeom>
                <a:avLst/>
                <a:gdLst>
                  <a:gd name="T0" fmla="*/ 1 w 22"/>
                  <a:gd name="T1" fmla="*/ 25 h 25"/>
                  <a:gd name="T2" fmla="*/ 22 w 22"/>
                  <a:gd name="T3" fmla="*/ 25 h 25"/>
                  <a:gd name="T4" fmla="*/ 21 w 22"/>
                  <a:gd name="T5" fmla="*/ 0 h 25"/>
                  <a:gd name="T6" fmla="*/ 0 w 22"/>
                  <a:gd name="T7" fmla="*/ 0 h 25"/>
                  <a:gd name="T8" fmla="*/ 0 w 22"/>
                  <a:gd name="T9" fmla="*/ 6 h 25"/>
                  <a:gd name="T10" fmla="*/ 15 w 22"/>
                  <a:gd name="T11" fmla="*/ 6 h 25"/>
                  <a:gd name="T12" fmla="*/ 15 w 22"/>
                  <a:gd name="T13" fmla="*/ 19 h 25"/>
                  <a:gd name="T14" fmla="*/ 1 w 22"/>
                  <a:gd name="T15" fmla="*/ 19 h 25"/>
                  <a:gd name="T16" fmla="*/ 1 w 22"/>
                  <a:gd name="T17"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5">
                    <a:moveTo>
                      <a:pt x="1" y="25"/>
                    </a:moveTo>
                    <a:lnTo>
                      <a:pt x="22" y="25"/>
                    </a:lnTo>
                    <a:lnTo>
                      <a:pt x="21" y="0"/>
                    </a:lnTo>
                    <a:lnTo>
                      <a:pt x="0" y="0"/>
                    </a:lnTo>
                    <a:lnTo>
                      <a:pt x="0" y="6"/>
                    </a:lnTo>
                    <a:lnTo>
                      <a:pt x="15" y="6"/>
                    </a:lnTo>
                    <a:lnTo>
                      <a:pt x="15" y="19"/>
                    </a:lnTo>
                    <a:lnTo>
                      <a:pt x="1" y="19"/>
                    </a:lnTo>
                    <a:lnTo>
                      <a:pt x="1" y="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5" name="Freeform 1583">
                <a:extLst>
                  <a:ext uri="{FF2B5EF4-FFF2-40B4-BE49-F238E27FC236}">
                    <a16:creationId xmlns:a16="http://schemas.microsoft.com/office/drawing/2014/main" id="{96771EE3-67BD-4D66-A1C8-04DD81A6900A}"/>
                  </a:ext>
                </a:extLst>
              </p:cNvPr>
              <p:cNvSpPr>
                <a:spLocks/>
              </p:cNvSpPr>
              <p:nvPr/>
            </p:nvSpPr>
            <p:spPr bwMode="auto">
              <a:xfrm>
                <a:off x="1203" y="4632"/>
                <a:ext cx="11" cy="4"/>
              </a:xfrm>
              <a:custGeom>
                <a:avLst/>
                <a:gdLst>
                  <a:gd name="T0" fmla="*/ 0 w 19"/>
                  <a:gd name="T1" fmla="*/ 6 h 6"/>
                  <a:gd name="T2" fmla="*/ 19 w 19"/>
                  <a:gd name="T3" fmla="*/ 6 h 6"/>
                  <a:gd name="T4" fmla="*/ 19 w 19"/>
                  <a:gd name="T5" fmla="*/ 0 h 6"/>
                  <a:gd name="T6" fmla="*/ 0 w 19"/>
                  <a:gd name="T7" fmla="*/ 0 h 6"/>
                </a:gdLst>
                <a:ahLst/>
                <a:cxnLst>
                  <a:cxn ang="0">
                    <a:pos x="T0" y="T1"/>
                  </a:cxn>
                  <a:cxn ang="0">
                    <a:pos x="T2" y="T3"/>
                  </a:cxn>
                  <a:cxn ang="0">
                    <a:pos x="T4" y="T5"/>
                  </a:cxn>
                  <a:cxn ang="0">
                    <a:pos x="T6" y="T7"/>
                  </a:cxn>
                </a:cxnLst>
                <a:rect l="0" t="0" r="r" b="b"/>
                <a:pathLst>
                  <a:path w="19" h="6">
                    <a:moveTo>
                      <a:pt x="0" y="6"/>
                    </a:moveTo>
                    <a:lnTo>
                      <a:pt x="19" y="6"/>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6" name="Freeform 1584">
                <a:extLst>
                  <a:ext uri="{FF2B5EF4-FFF2-40B4-BE49-F238E27FC236}">
                    <a16:creationId xmlns:a16="http://schemas.microsoft.com/office/drawing/2014/main" id="{041D0BD4-D32B-4486-BAA7-880E749765F4}"/>
                  </a:ext>
                </a:extLst>
              </p:cNvPr>
              <p:cNvSpPr>
                <a:spLocks/>
              </p:cNvSpPr>
              <p:nvPr/>
            </p:nvSpPr>
            <p:spPr bwMode="auto">
              <a:xfrm>
                <a:off x="1197" y="4632"/>
                <a:ext cx="4" cy="4"/>
              </a:xfrm>
              <a:custGeom>
                <a:avLst/>
                <a:gdLst>
                  <a:gd name="T0" fmla="*/ 0 w 7"/>
                  <a:gd name="T1" fmla="*/ 6 h 6"/>
                  <a:gd name="T2" fmla="*/ 7 w 7"/>
                  <a:gd name="T3" fmla="*/ 6 h 6"/>
                  <a:gd name="T4" fmla="*/ 7 w 7"/>
                  <a:gd name="T5" fmla="*/ 0 h 6"/>
                  <a:gd name="T6" fmla="*/ 0 w 7"/>
                  <a:gd name="T7" fmla="*/ 0 h 6"/>
                </a:gdLst>
                <a:ahLst/>
                <a:cxnLst>
                  <a:cxn ang="0">
                    <a:pos x="T0" y="T1"/>
                  </a:cxn>
                  <a:cxn ang="0">
                    <a:pos x="T2" y="T3"/>
                  </a:cxn>
                  <a:cxn ang="0">
                    <a:pos x="T4" y="T5"/>
                  </a:cxn>
                  <a:cxn ang="0">
                    <a:pos x="T6" y="T7"/>
                  </a:cxn>
                </a:cxnLst>
                <a:rect l="0" t="0" r="r" b="b"/>
                <a:pathLst>
                  <a:path w="7" h="6">
                    <a:moveTo>
                      <a:pt x="0" y="6"/>
                    </a:moveTo>
                    <a:lnTo>
                      <a:pt x="7" y="6"/>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7" name="Freeform 1585">
                <a:extLst>
                  <a:ext uri="{FF2B5EF4-FFF2-40B4-BE49-F238E27FC236}">
                    <a16:creationId xmlns:a16="http://schemas.microsoft.com/office/drawing/2014/main" id="{795ECF31-A146-4BEA-B712-5AB2009A2C9C}"/>
                  </a:ext>
                </a:extLst>
              </p:cNvPr>
              <p:cNvSpPr>
                <a:spLocks/>
              </p:cNvSpPr>
              <p:nvPr/>
            </p:nvSpPr>
            <p:spPr bwMode="auto">
              <a:xfrm>
                <a:off x="1196" y="4585"/>
                <a:ext cx="5" cy="4"/>
              </a:xfrm>
              <a:custGeom>
                <a:avLst/>
                <a:gdLst>
                  <a:gd name="T0" fmla="*/ 8 w 8"/>
                  <a:gd name="T1" fmla="*/ 0 h 7"/>
                  <a:gd name="T2" fmla="*/ 0 w 8"/>
                  <a:gd name="T3" fmla="*/ 0 h 7"/>
                  <a:gd name="T4" fmla="*/ 0 w 8"/>
                  <a:gd name="T5" fmla="*/ 7 h 7"/>
                  <a:gd name="T6" fmla="*/ 7 w 8"/>
                  <a:gd name="T7" fmla="*/ 7 h 7"/>
                </a:gdLst>
                <a:ahLst/>
                <a:cxnLst>
                  <a:cxn ang="0">
                    <a:pos x="T0" y="T1"/>
                  </a:cxn>
                  <a:cxn ang="0">
                    <a:pos x="T2" y="T3"/>
                  </a:cxn>
                  <a:cxn ang="0">
                    <a:pos x="T4" y="T5"/>
                  </a:cxn>
                  <a:cxn ang="0">
                    <a:pos x="T6" y="T7"/>
                  </a:cxn>
                </a:cxnLst>
                <a:rect l="0" t="0" r="r" b="b"/>
                <a:pathLst>
                  <a:path w="8" h="7">
                    <a:moveTo>
                      <a:pt x="8" y="0"/>
                    </a:moveTo>
                    <a:lnTo>
                      <a:pt x="0" y="0"/>
                    </a:lnTo>
                    <a:lnTo>
                      <a:pt x="0" y="7"/>
                    </a:lnTo>
                    <a:lnTo>
                      <a:pt x="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8" name="Freeform 1586">
                <a:extLst>
                  <a:ext uri="{FF2B5EF4-FFF2-40B4-BE49-F238E27FC236}">
                    <a16:creationId xmlns:a16="http://schemas.microsoft.com/office/drawing/2014/main" id="{F8AA13BD-718C-457F-A64B-FC37D19D1459}"/>
                  </a:ext>
                </a:extLst>
              </p:cNvPr>
              <p:cNvSpPr>
                <a:spLocks/>
              </p:cNvSpPr>
              <p:nvPr/>
            </p:nvSpPr>
            <p:spPr bwMode="auto">
              <a:xfrm>
                <a:off x="1203" y="4585"/>
                <a:ext cx="11" cy="4"/>
              </a:xfrm>
              <a:custGeom>
                <a:avLst/>
                <a:gdLst>
                  <a:gd name="T0" fmla="*/ 19 w 19"/>
                  <a:gd name="T1" fmla="*/ 0 h 7"/>
                  <a:gd name="T2" fmla="*/ 0 w 19"/>
                  <a:gd name="T3" fmla="*/ 0 h 7"/>
                  <a:gd name="T4" fmla="*/ 0 w 19"/>
                  <a:gd name="T5" fmla="*/ 7 h 7"/>
                  <a:gd name="T6" fmla="*/ 19 w 19"/>
                  <a:gd name="T7" fmla="*/ 7 h 7"/>
                </a:gdLst>
                <a:ahLst/>
                <a:cxnLst>
                  <a:cxn ang="0">
                    <a:pos x="T0" y="T1"/>
                  </a:cxn>
                  <a:cxn ang="0">
                    <a:pos x="T2" y="T3"/>
                  </a:cxn>
                  <a:cxn ang="0">
                    <a:pos x="T4" y="T5"/>
                  </a:cxn>
                  <a:cxn ang="0">
                    <a:pos x="T6" y="T7"/>
                  </a:cxn>
                </a:cxnLst>
                <a:rect l="0" t="0" r="r" b="b"/>
                <a:pathLst>
                  <a:path w="19" h="7">
                    <a:moveTo>
                      <a:pt x="19" y="0"/>
                    </a:moveTo>
                    <a:lnTo>
                      <a:pt x="0" y="0"/>
                    </a:lnTo>
                    <a:lnTo>
                      <a:pt x="0" y="7"/>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89" name="Freeform 1587">
                <a:extLst>
                  <a:ext uri="{FF2B5EF4-FFF2-40B4-BE49-F238E27FC236}">
                    <a16:creationId xmlns:a16="http://schemas.microsoft.com/office/drawing/2014/main" id="{B327ED3A-E99A-4881-8F38-0A22BA53B006}"/>
                  </a:ext>
                </a:extLst>
              </p:cNvPr>
              <p:cNvSpPr>
                <a:spLocks/>
              </p:cNvSpPr>
              <p:nvPr/>
            </p:nvSpPr>
            <p:spPr bwMode="auto">
              <a:xfrm>
                <a:off x="1216" y="4585"/>
                <a:ext cx="13" cy="32"/>
              </a:xfrm>
              <a:custGeom>
                <a:avLst/>
                <a:gdLst>
                  <a:gd name="T0" fmla="*/ 1 w 23"/>
                  <a:gd name="T1" fmla="*/ 57 h 57"/>
                  <a:gd name="T2" fmla="*/ 23 w 23"/>
                  <a:gd name="T3" fmla="*/ 57 h 57"/>
                  <a:gd name="T4" fmla="*/ 22 w 23"/>
                  <a:gd name="T5" fmla="*/ 0 h 57"/>
                  <a:gd name="T6" fmla="*/ 0 w 23"/>
                  <a:gd name="T7" fmla="*/ 0 h 57"/>
                  <a:gd name="T8" fmla="*/ 0 w 23"/>
                  <a:gd name="T9" fmla="*/ 7 h 57"/>
                  <a:gd name="T10" fmla="*/ 16 w 23"/>
                  <a:gd name="T11" fmla="*/ 7 h 57"/>
                  <a:gd name="T12" fmla="*/ 16 w 23"/>
                  <a:gd name="T13" fmla="*/ 51 h 57"/>
                  <a:gd name="T14" fmla="*/ 1 w 23"/>
                  <a:gd name="T15" fmla="*/ 50 h 57"/>
                  <a:gd name="T16" fmla="*/ 1 w 23"/>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7">
                    <a:moveTo>
                      <a:pt x="1" y="57"/>
                    </a:moveTo>
                    <a:lnTo>
                      <a:pt x="23" y="57"/>
                    </a:lnTo>
                    <a:lnTo>
                      <a:pt x="22" y="0"/>
                    </a:lnTo>
                    <a:lnTo>
                      <a:pt x="0" y="0"/>
                    </a:lnTo>
                    <a:lnTo>
                      <a:pt x="0" y="7"/>
                    </a:lnTo>
                    <a:lnTo>
                      <a:pt x="16" y="7"/>
                    </a:lnTo>
                    <a:lnTo>
                      <a:pt x="16" y="51"/>
                    </a:lnTo>
                    <a:lnTo>
                      <a:pt x="1" y="50"/>
                    </a:lnTo>
                    <a:lnTo>
                      <a:pt x="1"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0" name="Freeform 1588">
                <a:extLst>
                  <a:ext uri="{FF2B5EF4-FFF2-40B4-BE49-F238E27FC236}">
                    <a16:creationId xmlns:a16="http://schemas.microsoft.com/office/drawing/2014/main" id="{6F40DF6E-7F55-4E25-B432-929D5A9812C5}"/>
                  </a:ext>
                </a:extLst>
              </p:cNvPr>
              <p:cNvSpPr>
                <a:spLocks/>
              </p:cNvSpPr>
              <p:nvPr/>
            </p:nvSpPr>
            <p:spPr bwMode="auto">
              <a:xfrm>
                <a:off x="1203" y="4613"/>
                <a:ext cx="11" cy="4"/>
              </a:xfrm>
              <a:custGeom>
                <a:avLst/>
                <a:gdLst>
                  <a:gd name="T0" fmla="*/ 0 w 19"/>
                  <a:gd name="T1" fmla="*/ 7 h 7"/>
                  <a:gd name="T2" fmla="*/ 19 w 19"/>
                  <a:gd name="T3" fmla="*/ 7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7"/>
                    </a:moveTo>
                    <a:lnTo>
                      <a:pt x="19" y="7"/>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1" name="Freeform 1589">
                <a:extLst>
                  <a:ext uri="{FF2B5EF4-FFF2-40B4-BE49-F238E27FC236}">
                    <a16:creationId xmlns:a16="http://schemas.microsoft.com/office/drawing/2014/main" id="{A3EED4E6-8661-41E4-82E9-3EAB1128C3AE}"/>
                  </a:ext>
                </a:extLst>
              </p:cNvPr>
              <p:cNvSpPr>
                <a:spLocks/>
              </p:cNvSpPr>
              <p:nvPr/>
            </p:nvSpPr>
            <p:spPr bwMode="auto">
              <a:xfrm>
                <a:off x="1197" y="4613"/>
                <a:ext cx="4" cy="4"/>
              </a:xfrm>
              <a:custGeom>
                <a:avLst/>
                <a:gdLst>
                  <a:gd name="T0" fmla="*/ 0 w 7"/>
                  <a:gd name="T1" fmla="*/ 7 h 7"/>
                  <a:gd name="T2" fmla="*/ 7 w 7"/>
                  <a:gd name="T3" fmla="*/ 7 h 7"/>
                  <a:gd name="T4" fmla="*/ 7 w 7"/>
                  <a:gd name="T5" fmla="*/ 0 h 7"/>
                  <a:gd name="T6" fmla="*/ 0 w 7"/>
                  <a:gd name="T7" fmla="*/ 0 h 7"/>
                </a:gdLst>
                <a:ahLst/>
                <a:cxnLst>
                  <a:cxn ang="0">
                    <a:pos x="T0" y="T1"/>
                  </a:cxn>
                  <a:cxn ang="0">
                    <a:pos x="T2" y="T3"/>
                  </a:cxn>
                  <a:cxn ang="0">
                    <a:pos x="T4" y="T5"/>
                  </a:cxn>
                  <a:cxn ang="0">
                    <a:pos x="T6" y="T7"/>
                  </a:cxn>
                </a:cxnLst>
                <a:rect l="0" t="0" r="r" b="b"/>
                <a:pathLst>
                  <a:path w="7" h="7">
                    <a:moveTo>
                      <a:pt x="0" y="7"/>
                    </a:moveTo>
                    <a:lnTo>
                      <a:pt x="7" y="7"/>
                    </a:lnTo>
                    <a:lnTo>
                      <a:pt x="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2" name="Freeform 1590">
                <a:extLst>
                  <a:ext uri="{FF2B5EF4-FFF2-40B4-BE49-F238E27FC236}">
                    <a16:creationId xmlns:a16="http://schemas.microsoft.com/office/drawing/2014/main" id="{F336F67A-E5E4-4849-B80C-0E3AA0C30352}"/>
                  </a:ext>
                </a:extLst>
              </p:cNvPr>
              <p:cNvSpPr>
                <a:spLocks/>
              </p:cNvSpPr>
              <p:nvPr/>
            </p:nvSpPr>
            <p:spPr bwMode="auto">
              <a:xfrm>
                <a:off x="1196" y="4566"/>
                <a:ext cx="5" cy="3"/>
              </a:xfrm>
              <a:custGeom>
                <a:avLst/>
                <a:gdLst>
                  <a:gd name="T0" fmla="*/ 8 w 8"/>
                  <a:gd name="T1" fmla="*/ 0 h 6"/>
                  <a:gd name="T2" fmla="*/ 0 w 8"/>
                  <a:gd name="T3" fmla="*/ 0 h 6"/>
                  <a:gd name="T4" fmla="*/ 0 w 8"/>
                  <a:gd name="T5" fmla="*/ 6 h 6"/>
                  <a:gd name="T6" fmla="*/ 8 w 8"/>
                  <a:gd name="T7" fmla="*/ 6 h 6"/>
                </a:gdLst>
                <a:ahLst/>
                <a:cxnLst>
                  <a:cxn ang="0">
                    <a:pos x="T0" y="T1"/>
                  </a:cxn>
                  <a:cxn ang="0">
                    <a:pos x="T2" y="T3"/>
                  </a:cxn>
                  <a:cxn ang="0">
                    <a:pos x="T4" y="T5"/>
                  </a:cxn>
                  <a:cxn ang="0">
                    <a:pos x="T6" y="T7"/>
                  </a:cxn>
                </a:cxnLst>
                <a:rect l="0" t="0" r="r" b="b"/>
                <a:pathLst>
                  <a:path w="8" h="6">
                    <a:moveTo>
                      <a:pt x="8" y="0"/>
                    </a:moveTo>
                    <a:lnTo>
                      <a:pt x="0" y="0"/>
                    </a:lnTo>
                    <a:lnTo>
                      <a:pt x="0" y="6"/>
                    </a:lnTo>
                    <a:lnTo>
                      <a:pt x="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3" name="Freeform 1591">
                <a:extLst>
                  <a:ext uri="{FF2B5EF4-FFF2-40B4-BE49-F238E27FC236}">
                    <a16:creationId xmlns:a16="http://schemas.microsoft.com/office/drawing/2014/main" id="{71AC282F-EB82-4F76-BE1A-3374BE6A3F7E}"/>
                  </a:ext>
                </a:extLst>
              </p:cNvPr>
              <p:cNvSpPr>
                <a:spLocks/>
              </p:cNvSpPr>
              <p:nvPr/>
            </p:nvSpPr>
            <p:spPr bwMode="auto">
              <a:xfrm>
                <a:off x="1203" y="4566"/>
                <a:ext cx="11" cy="4"/>
              </a:xfrm>
              <a:custGeom>
                <a:avLst/>
                <a:gdLst>
                  <a:gd name="T0" fmla="*/ 19 w 19"/>
                  <a:gd name="T1" fmla="*/ 0 h 7"/>
                  <a:gd name="T2" fmla="*/ 0 w 19"/>
                  <a:gd name="T3" fmla="*/ 0 h 7"/>
                  <a:gd name="T4" fmla="*/ 0 w 19"/>
                  <a:gd name="T5" fmla="*/ 6 h 7"/>
                  <a:gd name="T6" fmla="*/ 19 w 19"/>
                  <a:gd name="T7" fmla="*/ 7 h 7"/>
                </a:gdLst>
                <a:ahLst/>
                <a:cxnLst>
                  <a:cxn ang="0">
                    <a:pos x="T0" y="T1"/>
                  </a:cxn>
                  <a:cxn ang="0">
                    <a:pos x="T2" y="T3"/>
                  </a:cxn>
                  <a:cxn ang="0">
                    <a:pos x="T4" y="T5"/>
                  </a:cxn>
                  <a:cxn ang="0">
                    <a:pos x="T6" y="T7"/>
                  </a:cxn>
                </a:cxnLst>
                <a:rect l="0" t="0" r="r" b="b"/>
                <a:pathLst>
                  <a:path w="19" h="7">
                    <a:moveTo>
                      <a:pt x="19" y="0"/>
                    </a:moveTo>
                    <a:lnTo>
                      <a:pt x="0" y="0"/>
                    </a:lnTo>
                    <a:lnTo>
                      <a:pt x="0" y="6"/>
                    </a:lnTo>
                    <a:lnTo>
                      <a:pt x="1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4" name="Freeform 1592">
                <a:extLst>
                  <a:ext uri="{FF2B5EF4-FFF2-40B4-BE49-F238E27FC236}">
                    <a16:creationId xmlns:a16="http://schemas.microsoft.com/office/drawing/2014/main" id="{11E1E640-6B2B-4B4C-B262-F9D46D8DD5A4}"/>
                  </a:ext>
                </a:extLst>
              </p:cNvPr>
              <p:cNvSpPr>
                <a:spLocks/>
              </p:cNvSpPr>
              <p:nvPr/>
            </p:nvSpPr>
            <p:spPr bwMode="auto">
              <a:xfrm>
                <a:off x="1216" y="4566"/>
                <a:ext cx="12" cy="19"/>
              </a:xfrm>
              <a:custGeom>
                <a:avLst/>
                <a:gdLst>
                  <a:gd name="T0" fmla="*/ 0 w 22"/>
                  <a:gd name="T1" fmla="*/ 33 h 33"/>
                  <a:gd name="T2" fmla="*/ 22 w 22"/>
                  <a:gd name="T3" fmla="*/ 33 h 33"/>
                  <a:gd name="T4" fmla="*/ 21 w 22"/>
                  <a:gd name="T5" fmla="*/ 1 h 33"/>
                  <a:gd name="T6" fmla="*/ 0 w 22"/>
                  <a:gd name="T7" fmla="*/ 0 h 33"/>
                  <a:gd name="T8" fmla="*/ 0 w 22"/>
                  <a:gd name="T9" fmla="*/ 7 h 33"/>
                  <a:gd name="T10" fmla="*/ 15 w 22"/>
                  <a:gd name="T11" fmla="*/ 7 h 33"/>
                  <a:gd name="T12" fmla="*/ 15 w 22"/>
                  <a:gd name="T13" fmla="*/ 27 h 33"/>
                  <a:gd name="T14" fmla="*/ 1 w 22"/>
                  <a:gd name="T15" fmla="*/ 26 h 33"/>
                  <a:gd name="T16" fmla="*/ 0 w 22"/>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3">
                    <a:moveTo>
                      <a:pt x="0" y="33"/>
                    </a:moveTo>
                    <a:lnTo>
                      <a:pt x="22" y="33"/>
                    </a:lnTo>
                    <a:lnTo>
                      <a:pt x="21" y="1"/>
                    </a:lnTo>
                    <a:lnTo>
                      <a:pt x="0" y="0"/>
                    </a:lnTo>
                    <a:lnTo>
                      <a:pt x="0" y="7"/>
                    </a:lnTo>
                    <a:lnTo>
                      <a:pt x="15" y="7"/>
                    </a:lnTo>
                    <a:lnTo>
                      <a:pt x="15" y="27"/>
                    </a:lnTo>
                    <a:lnTo>
                      <a:pt x="1" y="26"/>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5" name="Freeform 1593">
                <a:extLst>
                  <a:ext uri="{FF2B5EF4-FFF2-40B4-BE49-F238E27FC236}">
                    <a16:creationId xmlns:a16="http://schemas.microsoft.com/office/drawing/2014/main" id="{55A03752-EFC0-412B-891D-F4B5617E22CB}"/>
                  </a:ext>
                </a:extLst>
              </p:cNvPr>
              <p:cNvSpPr>
                <a:spLocks/>
              </p:cNvSpPr>
              <p:nvPr/>
            </p:nvSpPr>
            <p:spPr bwMode="auto">
              <a:xfrm>
                <a:off x="1203" y="4581"/>
                <a:ext cx="11" cy="4"/>
              </a:xfrm>
              <a:custGeom>
                <a:avLst/>
                <a:gdLst>
                  <a:gd name="T0" fmla="*/ 0 w 19"/>
                  <a:gd name="T1" fmla="*/ 6 h 7"/>
                  <a:gd name="T2" fmla="*/ 19 w 19"/>
                  <a:gd name="T3" fmla="*/ 7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6"/>
                    </a:moveTo>
                    <a:lnTo>
                      <a:pt x="19" y="7"/>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6" name="Freeform 1594">
                <a:extLst>
                  <a:ext uri="{FF2B5EF4-FFF2-40B4-BE49-F238E27FC236}">
                    <a16:creationId xmlns:a16="http://schemas.microsoft.com/office/drawing/2014/main" id="{0702C890-CCF0-47DA-8134-10F6C594DA95}"/>
                  </a:ext>
                </a:extLst>
              </p:cNvPr>
              <p:cNvSpPr>
                <a:spLocks/>
              </p:cNvSpPr>
              <p:nvPr/>
            </p:nvSpPr>
            <p:spPr bwMode="auto">
              <a:xfrm>
                <a:off x="1196" y="4581"/>
                <a:ext cx="5" cy="3"/>
              </a:xfrm>
              <a:custGeom>
                <a:avLst/>
                <a:gdLst>
                  <a:gd name="T0" fmla="*/ 0 w 8"/>
                  <a:gd name="T1" fmla="*/ 6 h 6"/>
                  <a:gd name="T2" fmla="*/ 8 w 8"/>
                  <a:gd name="T3" fmla="*/ 6 h 6"/>
                  <a:gd name="T4" fmla="*/ 8 w 8"/>
                  <a:gd name="T5" fmla="*/ 0 h 6"/>
                  <a:gd name="T6" fmla="*/ 0 w 8"/>
                  <a:gd name="T7" fmla="*/ 0 h 6"/>
                </a:gdLst>
                <a:ahLst/>
                <a:cxnLst>
                  <a:cxn ang="0">
                    <a:pos x="T0" y="T1"/>
                  </a:cxn>
                  <a:cxn ang="0">
                    <a:pos x="T2" y="T3"/>
                  </a:cxn>
                  <a:cxn ang="0">
                    <a:pos x="T4" y="T5"/>
                  </a:cxn>
                  <a:cxn ang="0">
                    <a:pos x="T6" y="T7"/>
                  </a:cxn>
                </a:cxnLst>
                <a:rect l="0" t="0" r="r" b="b"/>
                <a:pathLst>
                  <a:path w="8" h="6">
                    <a:moveTo>
                      <a:pt x="0" y="6"/>
                    </a:moveTo>
                    <a:lnTo>
                      <a:pt x="8" y="6"/>
                    </a:lnTo>
                    <a:lnTo>
                      <a:pt x="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7" name="Freeform 1595">
                <a:extLst>
                  <a:ext uri="{FF2B5EF4-FFF2-40B4-BE49-F238E27FC236}">
                    <a16:creationId xmlns:a16="http://schemas.microsoft.com/office/drawing/2014/main" id="{FB7C5223-2067-4819-BC0C-95DA2BAC59C2}"/>
                  </a:ext>
                </a:extLst>
              </p:cNvPr>
              <p:cNvSpPr>
                <a:spLocks/>
              </p:cNvSpPr>
              <p:nvPr/>
            </p:nvSpPr>
            <p:spPr bwMode="auto">
              <a:xfrm>
                <a:off x="1195" y="4468"/>
                <a:ext cx="5" cy="4"/>
              </a:xfrm>
              <a:custGeom>
                <a:avLst/>
                <a:gdLst>
                  <a:gd name="T0" fmla="*/ 9 w 9"/>
                  <a:gd name="T1" fmla="*/ 0 h 6"/>
                  <a:gd name="T2" fmla="*/ 0 w 9"/>
                  <a:gd name="T3" fmla="*/ 0 h 6"/>
                  <a:gd name="T4" fmla="*/ 0 w 9"/>
                  <a:gd name="T5" fmla="*/ 6 h 6"/>
                  <a:gd name="T6" fmla="*/ 9 w 9"/>
                  <a:gd name="T7" fmla="*/ 6 h 6"/>
                </a:gdLst>
                <a:ahLst/>
                <a:cxnLst>
                  <a:cxn ang="0">
                    <a:pos x="T0" y="T1"/>
                  </a:cxn>
                  <a:cxn ang="0">
                    <a:pos x="T2" y="T3"/>
                  </a:cxn>
                  <a:cxn ang="0">
                    <a:pos x="T4" y="T5"/>
                  </a:cxn>
                  <a:cxn ang="0">
                    <a:pos x="T6" y="T7"/>
                  </a:cxn>
                </a:cxnLst>
                <a:rect l="0" t="0" r="r" b="b"/>
                <a:pathLst>
                  <a:path w="9" h="6">
                    <a:moveTo>
                      <a:pt x="9" y="0"/>
                    </a:moveTo>
                    <a:lnTo>
                      <a:pt x="0" y="0"/>
                    </a:lnTo>
                    <a:lnTo>
                      <a:pt x="0" y="6"/>
                    </a:lnTo>
                    <a:lnTo>
                      <a:pt x="9"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8" name="Freeform 1596">
                <a:extLst>
                  <a:ext uri="{FF2B5EF4-FFF2-40B4-BE49-F238E27FC236}">
                    <a16:creationId xmlns:a16="http://schemas.microsoft.com/office/drawing/2014/main" id="{FE3EDD8D-C90B-46E5-BE9F-4805EDC1A312}"/>
                  </a:ext>
                </a:extLst>
              </p:cNvPr>
              <p:cNvSpPr>
                <a:spLocks/>
              </p:cNvSpPr>
              <p:nvPr/>
            </p:nvSpPr>
            <p:spPr bwMode="auto">
              <a:xfrm>
                <a:off x="1202" y="4468"/>
                <a:ext cx="11" cy="4"/>
              </a:xfrm>
              <a:custGeom>
                <a:avLst/>
                <a:gdLst>
                  <a:gd name="T0" fmla="*/ 19 w 19"/>
                  <a:gd name="T1" fmla="*/ 0 h 6"/>
                  <a:gd name="T2" fmla="*/ 0 w 19"/>
                  <a:gd name="T3" fmla="*/ 0 h 6"/>
                  <a:gd name="T4" fmla="*/ 0 w 19"/>
                  <a:gd name="T5" fmla="*/ 6 h 6"/>
                  <a:gd name="T6" fmla="*/ 19 w 19"/>
                  <a:gd name="T7" fmla="*/ 6 h 6"/>
                </a:gdLst>
                <a:ahLst/>
                <a:cxnLst>
                  <a:cxn ang="0">
                    <a:pos x="T0" y="T1"/>
                  </a:cxn>
                  <a:cxn ang="0">
                    <a:pos x="T2" y="T3"/>
                  </a:cxn>
                  <a:cxn ang="0">
                    <a:pos x="T4" y="T5"/>
                  </a:cxn>
                  <a:cxn ang="0">
                    <a:pos x="T6" y="T7"/>
                  </a:cxn>
                </a:cxnLst>
                <a:rect l="0" t="0" r="r" b="b"/>
                <a:pathLst>
                  <a:path w="19" h="6">
                    <a:moveTo>
                      <a:pt x="19" y="0"/>
                    </a:moveTo>
                    <a:lnTo>
                      <a:pt x="0" y="0"/>
                    </a:lnTo>
                    <a:lnTo>
                      <a:pt x="0" y="6"/>
                    </a:lnTo>
                    <a:lnTo>
                      <a:pt x="19"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99" name="Freeform 1597">
                <a:extLst>
                  <a:ext uri="{FF2B5EF4-FFF2-40B4-BE49-F238E27FC236}">
                    <a16:creationId xmlns:a16="http://schemas.microsoft.com/office/drawing/2014/main" id="{21B4BDED-0CF4-47CE-8D95-E933F4E0B446}"/>
                  </a:ext>
                </a:extLst>
              </p:cNvPr>
              <p:cNvSpPr>
                <a:spLocks/>
              </p:cNvSpPr>
              <p:nvPr/>
            </p:nvSpPr>
            <p:spPr bwMode="auto">
              <a:xfrm>
                <a:off x="1215" y="4468"/>
                <a:ext cx="13" cy="99"/>
              </a:xfrm>
              <a:custGeom>
                <a:avLst/>
                <a:gdLst>
                  <a:gd name="T0" fmla="*/ 1 w 22"/>
                  <a:gd name="T1" fmla="*/ 172 h 173"/>
                  <a:gd name="T2" fmla="*/ 22 w 22"/>
                  <a:gd name="T3" fmla="*/ 173 h 173"/>
                  <a:gd name="T4" fmla="*/ 20 w 22"/>
                  <a:gd name="T5" fmla="*/ 0 h 173"/>
                  <a:gd name="T6" fmla="*/ 0 w 22"/>
                  <a:gd name="T7" fmla="*/ 0 h 173"/>
                  <a:gd name="T8" fmla="*/ 0 w 22"/>
                  <a:gd name="T9" fmla="*/ 6 h 173"/>
                  <a:gd name="T10" fmla="*/ 13 w 22"/>
                  <a:gd name="T11" fmla="*/ 6 h 173"/>
                  <a:gd name="T12" fmla="*/ 15 w 22"/>
                  <a:gd name="T13" fmla="*/ 166 h 173"/>
                  <a:gd name="T14" fmla="*/ 1 w 22"/>
                  <a:gd name="T15" fmla="*/ 165 h 173"/>
                  <a:gd name="T16" fmla="*/ 1 w 22"/>
                  <a:gd name="T17" fmla="*/ 172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73">
                    <a:moveTo>
                      <a:pt x="1" y="172"/>
                    </a:moveTo>
                    <a:lnTo>
                      <a:pt x="22" y="173"/>
                    </a:lnTo>
                    <a:lnTo>
                      <a:pt x="20" y="0"/>
                    </a:lnTo>
                    <a:lnTo>
                      <a:pt x="0" y="0"/>
                    </a:lnTo>
                    <a:lnTo>
                      <a:pt x="0" y="6"/>
                    </a:lnTo>
                    <a:lnTo>
                      <a:pt x="13" y="6"/>
                    </a:lnTo>
                    <a:lnTo>
                      <a:pt x="15" y="166"/>
                    </a:lnTo>
                    <a:lnTo>
                      <a:pt x="1" y="165"/>
                    </a:lnTo>
                    <a:lnTo>
                      <a:pt x="1" y="1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0" name="Freeform 1598">
                <a:extLst>
                  <a:ext uri="{FF2B5EF4-FFF2-40B4-BE49-F238E27FC236}">
                    <a16:creationId xmlns:a16="http://schemas.microsoft.com/office/drawing/2014/main" id="{9DD8291E-3BAB-42E6-88E9-CBC6D9A12B52}"/>
                  </a:ext>
                </a:extLst>
              </p:cNvPr>
              <p:cNvSpPr>
                <a:spLocks/>
              </p:cNvSpPr>
              <p:nvPr/>
            </p:nvSpPr>
            <p:spPr bwMode="auto">
              <a:xfrm>
                <a:off x="1203" y="4562"/>
                <a:ext cx="11" cy="4"/>
              </a:xfrm>
              <a:custGeom>
                <a:avLst/>
                <a:gdLst>
                  <a:gd name="T0" fmla="*/ 0 w 19"/>
                  <a:gd name="T1" fmla="*/ 6 h 7"/>
                  <a:gd name="T2" fmla="*/ 19 w 19"/>
                  <a:gd name="T3" fmla="*/ 7 h 7"/>
                  <a:gd name="T4" fmla="*/ 19 w 19"/>
                  <a:gd name="T5" fmla="*/ 0 h 7"/>
                  <a:gd name="T6" fmla="*/ 0 w 19"/>
                  <a:gd name="T7" fmla="*/ 0 h 7"/>
                </a:gdLst>
                <a:ahLst/>
                <a:cxnLst>
                  <a:cxn ang="0">
                    <a:pos x="T0" y="T1"/>
                  </a:cxn>
                  <a:cxn ang="0">
                    <a:pos x="T2" y="T3"/>
                  </a:cxn>
                  <a:cxn ang="0">
                    <a:pos x="T4" y="T5"/>
                  </a:cxn>
                  <a:cxn ang="0">
                    <a:pos x="T6" y="T7"/>
                  </a:cxn>
                </a:cxnLst>
                <a:rect l="0" t="0" r="r" b="b"/>
                <a:pathLst>
                  <a:path w="19" h="7">
                    <a:moveTo>
                      <a:pt x="0" y="6"/>
                    </a:moveTo>
                    <a:lnTo>
                      <a:pt x="19" y="7"/>
                    </a:lnTo>
                    <a:lnTo>
                      <a:pt x="1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1" name="Freeform 1599">
                <a:extLst>
                  <a:ext uri="{FF2B5EF4-FFF2-40B4-BE49-F238E27FC236}">
                    <a16:creationId xmlns:a16="http://schemas.microsoft.com/office/drawing/2014/main" id="{F0B7EB4D-8BBF-4127-83C3-E6B7736D98A2}"/>
                  </a:ext>
                </a:extLst>
              </p:cNvPr>
              <p:cNvSpPr>
                <a:spLocks/>
              </p:cNvSpPr>
              <p:nvPr/>
            </p:nvSpPr>
            <p:spPr bwMode="auto">
              <a:xfrm>
                <a:off x="1196" y="4561"/>
                <a:ext cx="5" cy="4"/>
              </a:xfrm>
              <a:custGeom>
                <a:avLst/>
                <a:gdLst>
                  <a:gd name="T0" fmla="*/ 0 w 8"/>
                  <a:gd name="T1" fmla="*/ 7 h 7"/>
                  <a:gd name="T2" fmla="*/ 8 w 8"/>
                  <a:gd name="T3" fmla="*/ 7 h 7"/>
                  <a:gd name="T4" fmla="*/ 8 w 8"/>
                  <a:gd name="T5" fmla="*/ 0 h 7"/>
                  <a:gd name="T6" fmla="*/ 0 w 8"/>
                  <a:gd name="T7" fmla="*/ 0 h 7"/>
                </a:gdLst>
                <a:ahLst/>
                <a:cxnLst>
                  <a:cxn ang="0">
                    <a:pos x="T0" y="T1"/>
                  </a:cxn>
                  <a:cxn ang="0">
                    <a:pos x="T2" y="T3"/>
                  </a:cxn>
                  <a:cxn ang="0">
                    <a:pos x="T4" y="T5"/>
                  </a:cxn>
                  <a:cxn ang="0">
                    <a:pos x="T6" y="T7"/>
                  </a:cxn>
                </a:cxnLst>
                <a:rect l="0" t="0" r="r" b="b"/>
                <a:pathLst>
                  <a:path w="8" h="7">
                    <a:moveTo>
                      <a:pt x="0" y="7"/>
                    </a:moveTo>
                    <a:lnTo>
                      <a:pt x="8" y="7"/>
                    </a:lnTo>
                    <a:lnTo>
                      <a:pt x="8"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2" name="Freeform 1600">
                <a:extLst>
                  <a:ext uri="{FF2B5EF4-FFF2-40B4-BE49-F238E27FC236}">
                    <a16:creationId xmlns:a16="http://schemas.microsoft.com/office/drawing/2014/main" id="{301767FB-A5C1-4503-A6B7-A49C64AB9F24}"/>
                  </a:ext>
                </a:extLst>
              </p:cNvPr>
              <p:cNvSpPr>
                <a:spLocks/>
              </p:cNvSpPr>
              <p:nvPr/>
            </p:nvSpPr>
            <p:spPr bwMode="auto">
              <a:xfrm>
                <a:off x="782" y="4220"/>
                <a:ext cx="101" cy="6"/>
              </a:xfrm>
              <a:custGeom>
                <a:avLst/>
                <a:gdLst>
                  <a:gd name="T0" fmla="*/ 0 w 179"/>
                  <a:gd name="T1" fmla="*/ 6 h 10"/>
                  <a:gd name="T2" fmla="*/ 178 w 179"/>
                  <a:gd name="T3" fmla="*/ 10 h 10"/>
                  <a:gd name="T4" fmla="*/ 179 w 179"/>
                  <a:gd name="T5" fmla="*/ 4 h 10"/>
                  <a:gd name="T6" fmla="*/ 0 w 179"/>
                  <a:gd name="T7" fmla="*/ 0 h 10"/>
                </a:gdLst>
                <a:ahLst/>
                <a:cxnLst>
                  <a:cxn ang="0">
                    <a:pos x="T0" y="T1"/>
                  </a:cxn>
                  <a:cxn ang="0">
                    <a:pos x="T2" y="T3"/>
                  </a:cxn>
                  <a:cxn ang="0">
                    <a:pos x="T4" y="T5"/>
                  </a:cxn>
                  <a:cxn ang="0">
                    <a:pos x="T6" y="T7"/>
                  </a:cxn>
                </a:cxnLst>
                <a:rect l="0" t="0" r="r" b="b"/>
                <a:pathLst>
                  <a:path w="179" h="10">
                    <a:moveTo>
                      <a:pt x="0" y="6"/>
                    </a:moveTo>
                    <a:lnTo>
                      <a:pt x="178" y="10"/>
                    </a:lnTo>
                    <a:lnTo>
                      <a:pt x="179" y="4"/>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3" name="Freeform 1601">
                <a:extLst>
                  <a:ext uri="{FF2B5EF4-FFF2-40B4-BE49-F238E27FC236}">
                    <a16:creationId xmlns:a16="http://schemas.microsoft.com/office/drawing/2014/main" id="{69921223-3ACD-45C8-98F8-80F7CFDD7A7F}"/>
                  </a:ext>
                </a:extLst>
              </p:cNvPr>
              <p:cNvSpPr>
                <a:spLocks/>
              </p:cNvSpPr>
              <p:nvPr/>
            </p:nvSpPr>
            <p:spPr bwMode="auto">
              <a:xfrm>
                <a:off x="919" y="4298"/>
                <a:ext cx="88" cy="6"/>
              </a:xfrm>
              <a:custGeom>
                <a:avLst/>
                <a:gdLst>
                  <a:gd name="T0" fmla="*/ 0 w 154"/>
                  <a:gd name="T1" fmla="*/ 6 h 10"/>
                  <a:gd name="T2" fmla="*/ 154 w 154"/>
                  <a:gd name="T3" fmla="*/ 10 h 10"/>
                  <a:gd name="T4" fmla="*/ 154 w 154"/>
                  <a:gd name="T5" fmla="*/ 4 h 10"/>
                  <a:gd name="T6" fmla="*/ 0 w 154"/>
                  <a:gd name="T7" fmla="*/ 0 h 10"/>
                </a:gdLst>
                <a:ahLst/>
                <a:cxnLst>
                  <a:cxn ang="0">
                    <a:pos x="T0" y="T1"/>
                  </a:cxn>
                  <a:cxn ang="0">
                    <a:pos x="T2" y="T3"/>
                  </a:cxn>
                  <a:cxn ang="0">
                    <a:pos x="T4" y="T5"/>
                  </a:cxn>
                  <a:cxn ang="0">
                    <a:pos x="T6" y="T7"/>
                  </a:cxn>
                </a:cxnLst>
                <a:rect l="0" t="0" r="r" b="b"/>
                <a:pathLst>
                  <a:path w="154" h="10">
                    <a:moveTo>
                      <a:pt x="0" y="6"/>
                    </a:moveTo>
                    <a:lnTo>
                      <a:pt x="154" y="10"/>
                    </a:lnTo>
                    <a:lnTo>
                      <a:pt x="154" y="4"/>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4" name="Freeform 1602">
                <a:extLst>
                  <a:ext uri="{FF2B5EF4-FFF2-40B4-BE49-F238E27FC236}">
                    <a16:creationId xmlns:a16="http://schemas.microsoft.com/office/drawing/2014/main" id="{675B2C6C-3F8E-443A-9147-23C1FC347719}"/>
                  </a:ext>
                </a:extLst>
              </p:cNvPr>
              <p:cNvSpPr>
                <a:spLocks/>
              </p:cNvSpPr>
              <p:nvPr/>
            </p:nvSpPr>
            <p:spPr bwMode="auto">
              <a:xfrm>
                <a:off x="1033" y="4361"/>
                <a:ext cx="65" cy="5"/>
              </a:xfrm>
              <a:custGeom>
                <a:avLst/>
                <a:gdLst>
                  <a:gd name="T0" fmla="*/ 0 w 115"/>
                  <a:gd name="T1" fmla="*/ 6 h 8"/>
                  <a:gd name="T2" fmla="*/ 115 w 115"/>
                  <a:gd name="T3" fmla="*/ 8 h 8"/>
                  <a:gd name="T4" fmla="*/ 115 w 115"/>
                  <a:gd name="T5" fmla="*/ 2 h 8"/>
                  <a:gd name="T6" fmla="*/ 0 w 115"/>
                  <a:gd name="T7" fmla="*/ 0 h 8"/>
                </a:gdLst>
                <a:ahLst/>
                <a:cxnLst>
                  <a:cxn ang="0">
                    <a:pos x="T0" y="T1"/>
                  </a:cxn>
                  <a:cxn ang="0">
                    <a:pos x="T2" y="T3"/>
                  </a:cxn>
                  <a:cxn ang="0">
                    <a:pos x="T4" y="T5"/>
                  </a:cxn>
                  <a:cxn ang="0">
                    <a:pos x="T6" y="T7"/>
                  </a:cxn>
                </a:cxnLst>
                <a:rect l="0" t="0" r="r" b="b"/>
                <a:pathLst>
                  <a:path w="115" h="8">
                    <a:moveTo>
                      <a:pt x="0" y="6"/>
                    </a:moveTo>
                    <a:lnTo>
                      <a:pt x="115" y="8"/>
                    </a:lnTo>
                    <a:lnTo>
                      <a:pt x="115" y="2"/>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5" name="Freeform 1603">
                <a:extLst>
                  <a:ext uri="{FF2B5EF4-FFF2-40B4-BE49-F238E27FC236}">
                    <a16:creationId xmlns:a16="http://schemas.microsoft.com/office/drawing/2014/main" id="{21DB3EB5-55A3-4D9C-B155-C90ADA1397F1}"/>
                  </a:ext>
                </a:extLst>
              </p:cNvPr>
              <p:cNvSpPr>
                <a:spLocks/>
              </p:cNvSpPr>
              <p:nvPr/>
            </p:nvSpPr>
            <p:spPr bwMode="auto">
              <a:xfrm>
                <a:off x="904" y="4162"/>
                <a:ext cx="14" cy="873"/>
              </a:xfrm>
              <a:custGeom>
                <a:avLst/>
                <a:gdLst>
                  <a:gd name="T0" fmla="*/ 0 w 24"/>
                  <a:gd name="T1" fmla="*/ 0 h 1539"/>
                  <a:gd name="T2" fmla="*/ 17 w 24"/>
                  <a:gd name="T3" fmla="*/ 1539 h 1539"/>
                  <a:gd name="T4" fmla="*/ 24 w 24"/>
                  <a:gd name="T5" fmla="*/ 1539 h 1539"/>
                  <a:gd name="T6" fmla="*/ 6 w 24"/>
                  <a:gd name="T7" fmla="*/ 0 h 1539"/>
                </a:gdLst>
                <a:ahLst/>
                <a:cxnLst>
                  <a:cxn ang="0">
                    <a:pos x="T0" y="T1"/>
                  </a:cxn>
                  <a:cxn ang="0">
                    <a:pos x="T2" y="T3"/>
                  </a:cxn>
                  <a:cxn ang="0">
                    <a:pos x="T4" y="T5"/>
                  </a:cxn>
                  <a:cxn ang="0">
                    <a:pos x="T6" y="T7"/>
                  </a:cxn>
                </a:cxnLst>
                <a:rect l="0" t="0" r="r" b="b"/>
                <a:pathLst>
                  <a:path w="24" h="1539">
                    <a:moveTo>
                      <a:pt x="0" y="0"/>
                    </a:moveTo>
                    <a:lnTo>
                      <a:pt x="17" y="1539"/>
                    </a:lnTo>
                    <a:lnTo>
                      <a:pt x="24" y="153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6" name="Freeform 1604">
                <a:extLst>
                  <a:ext uri="{FF2B5EF4-FFF2-40B4-BE49-F238E27FC236}">
                    <a16:creationId xmlns:a16="http://schemas.microsoft.com/office/drawing/2014/main" id="{56D67B0C-090F-4472-BA60-9A188E61E074}"/>
                  </a:ext>
                </a:extLst>
              </p:cNvPr>
              <p:cNvSpPr>
                <a:spLocks/>
              </p:cNvSpPr>
              <p:nvPr/>
            </p:nvSpPr>
            <p:spPr bwMode="auto">
              <a:xfrm>
                <a:off x="1104" y="4331"/>
                <a:ext cx="8" cy="690"/>
              </a:xfrm>
              <a:custGeom>
                <a:avLst/>
                <a:gdLst>
                  <a:gd name="T0" fmla="*/ 0 w 15"/>
                  <a:gd name="T1" fmla="*/ 0 h 1216"/>
                  <a:gd name="T2" fmla="*/ 9 w 15"/>
                  <a:gd name="T3" fmla="*/ 1216 h 1216"/>
                  <a:gd name="T4" fmla="*/ 15 w 15"/>
                  <a:gd name="T5" fmla="*/ 1216 h 1216"/>
                  <a:gd name="T6" fmla="*/ 6 w 15"/>
                  <a:gd name="T7" fmla="*/ 0 h 1216"/>
                </a:gdLst>
                <a:ahLst/>
                <a:cxnLst>
                  <a:cxn ang="0">
                    <a:pos x="T0" y="T1"/>
                  </a:cxn>
                  <a:cxn ang="0">
                    <a:pos x="T2" y="T3"/>
                  </a:cxn>
                  <a:cxn ang="0">
                    <a:pos x="T4" y="T5"/>
                  </a:cxn>
                  <a:cxn ang="0">
                    <a:pos x="T6" y="T7"/>
                  </a:cxn>
                </a:cxnLst>
                <a:rect l="0" t="0" r="r" b="b"/>
                <a:pathLst>
                  <a:path w="15" h="1216">
                    <a:moveTo>
                      <a:pt x="0" y="0"/>
                    </a:moveTo>
                    <a:lnTo>
                      <a:pt x="9" y="1216"/>
                    </a:lnTo>
                    <a:lnTo>
                      <a:pt x="15" y="121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7" name="Freeform 1605">
                <a:extLst>
                  <a:ext uri="{FF2B5EF4-FFF2-40B4-BE49-F238E27FC236}">
                    <a16:creationId xmlns:a16="http://schemas.microsoft.com/office/drawing/2014/main" id="{20D6B74C-48E8-4272-9388-A20921F24868}"/>
                  </a:ext>
                </a:extLst>
              </p:cNvPr>
              <p:cNvSpPr>
                <a:spLocks/>
              </p:cNvSpPr>
              <p:nvPr/>
            </p:nvSpPr>
            <p:spPr bwMode="auto">
              <a:xfrm>
                <a:off x="1193" y="4455"/>
                <a:ext cx="9" cy="560"/>
              </a:xfrm>
              <a:custGeom>
                <a:avLst/>
                <a:gdLst>
                  <a:gd name="T0" fmla="*/ 0 w 15"/>
                  <a:gd name="T1" fmla="*/ 0 h 987"/>
                  <a:gd name="T2" fmla="*/ 8 w 15"/>
                  <a:gd name="T3" fmla="*/ 987 h 987"/>
                  <a:gd name="T4" fmla="*/ 15 w 15"/>
                  <a:gd name="T5" fmla="*/ 987 h 987"/>
                  <a:gd name="T6" fmla="*/ 7 w 15"/>
                  <a:gd name="T7" fmla="*/ 0 h 987"/>
                </a:gdLst>
                <a:ahLst/>
                <a:cxnLst>
                  <a:cxn ang="0">
                    <a:pos x="T0" y="T1"/>
                  </a:cxn>
                  <a:cxn ang="0">
                    <a:pos x="T2" y="T3"/>
                  </a:cxn>
                  <a:cxn ang="0">
                    <a:pos x="T4" y="T5"/>
                  </a:cxn>
                  <a:cxn ang="0">
                    <a:pos x="T6" y="T7"/>
                  </a:cxn>
                </a:cxnLst>
                <a:rect l="0" t="0" r="r" b="b"/>
                <a:pathLst>
                  <a:path w="15" h="987">
                    <a:moveTo>
                      <a:pt x="0" y="0"/>
                    </a:moveTo>
                    <a:lnTo>
                      <a:pt x="8" y="987"/>
                    </a:lnTo>
                    <a:lnTo>
                      <a:pt x="15" y="98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8" name="Freeform 1606">
                <a:extLst>
                  <a:ext uri="{FF2B5EF4-FFF2-40B4-BE49-F238E27FC236}">
                    <a16:creationId xmlns:a16="http://schemas.microsoft.com/office/drawing/2014/main" id="{EE130089-0E05-4FFD-AA4E-9F61D40AF3F0}"/>
                  </a:ext>
                </a:extLst>
              </p:cNvPr>
              <p:cNvSpPr>
                <a:spLocks/>
              </p:cNvSpPr>
              <p:nvPr/>
            </p:nvSpPr>
            <p:spPr bwMode="auto">
              <a:xfrm>
                <a:off x="512" y="4987"/>
                <a:ext cx="38" cy="52"/>
              </a:xfrm>
              <a:custGeom>
                <a:avLst/>
                <a:gdLst>
                  <a:gd name="T0" fmla="*/ 61 w 67"/>
                  <a:gd name="T1" fmla="*/ 84 h 91"/>
                  <a:gd name="T2" fmla="*/ 61 w 67"/>
                  <a:gd name="T3" fmla="*/ 85 h 91"/>
                  <a:gd name="T4" fmla="*/ 64 w 67"/>
                  <a:gd name="T5" fmla="*/ 85 h 91"/>
                  <a:gd name="T6" fmla="*/ 64 w 67"/>
                  <a:gd name="T7" fmla="*/ 81 h 91"/>
                  <a:gd name="T8" fmla="*/ 6 w 67"/>
                  <a:gd name="T9" fmla="*/ 84 h 91"/>
                  <a:gd name="T10" fmla="*/ 8 w 67"/>
                  <a:gd name="T11" fmla="*/ 8 h 91"/>
                  <a:gd name="T12" fmla="*/ 64 w 67"/>
                  <a:gd name="T13" fmla="*/ 7 h 91"/>
                  <a:gd name="T14" fmla="*/ 64 w 67"/>
                  <a:gd name="T15" fmla="*/ 0 h 91"/>
                  <a:gd name="T16" fmla="*/ 1 w 67"/>
                  <a:gd name="T17" fmla="*/ 1 h 91"/>
                  <a:gd name="T18" fmla="*/ 0 w 67"/>
                  <a:gd name="T19" fmla="*/ 91 h 91"/>
                  <a:gd name="T20" fmla="*/ 67 w 67"/>
                  <a:gd name="T21" fmla="*/ 88 h 91"/>
                  <a:gd name="T22" fmla="*/ 67 w 67"/>
                  <a:gd name="T23" fmla="*/ 84 h 91"/>
                  <a:gd name="T24" fmla="*/ 61 w 67"/>
                  <a:gd name="T25" fmla="*/ 8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1">
                    <a:moveTo>
                      <a:pt x="61" y="84"/>
                    </a:moveTo>
                    <a:lnTo>
                      <a:pt x="61" y="85"/>
                    </a:lnTo>
                    <a:lnTo>
                      <a:pt x="64" y="85"/>
                    </a:lnTo>
                    <a:lnTo>
                      <a:pt x="64" y="81"/>
                    </a:lnTo>
                    <a:lnTo>
                      <a:pt x="6" y="84"/>
                    </a:lnTo>
                    <a:lnTo>
                      <a:pt x="8" y="8"/>
                    </a:lnTo>
                    <a:lnTo>
                      <a:pt x="64" y="7"/>
                    </a:lnTo>
                    <a:lnTo>
                      <a:pt x="64" y="0"/>
                    </a:lnTo>
                    <a:lnTo>
                      <a:pt x="1" y="1"/>
                    </a:lnTo>
                    <a:lnTo>
                      <a:pt x="0" y="91"/>
                    </a:lnTo>
                    <a:lnTo>
                      <a:pt x="67" y="88"/>
                    </a:lnTo>
                    <a:lnTo>
                      <a:pt x="67" y="84"/>
                    </a:lnTo>
                    <a:lnTo>
                      <a:pt x="61" y="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09" name="Freeform 1607">
                <a:extLst>
                  <a:ext uri="{FF2B5EF4-FFF2-40B4-BE49-F238E27FC236}">
                    <a16:creationId xmlns:a16="http://schemas.microsoft.com/office/drawing/2014/main" id="{F38AFE40-3C5F-4F03-8F6B-388A8E584C64}"/>
                  </a:ext>
                </a:extLst>
              </p:cNvPr>
              <p:cNvSpPr>
                <a:spLocks/>
              </p:cNvSpPr>
              <p:nvPr/>
            </p:nvSpPr>
            <p:spPr bwMode="auto">
              <a:xfrm>
                <a:off x="529" y="4989"/>
                <a:ext cx="4" cy="38"/>
              </a:xfrm>
              <a:custGeom>
                <a:avLst/>
                <a:gdLst>
                  <a:gd name="T0" fmla="*/ 7 w 8"/>
                  <a:gd name="T1" fmla="*/ 66 h 66"/>
                  <a:gd name="T2" fmla="*/ 8 w 8"/>
                  <a:gd name="T3" fmla="*/ 0 h 66"/>
                  <a:gd name="T4" fmla="*/ 2 w 8"/>
                  <a:gd name="T5" fmla="*/ 0 h 66"/>
                  <a:gd name="T6" fmla="*/ 0 w 8"/>
                  <a:gd name="T7" fmla="*/ 65 h 66"/>
                </a:gdLst>
                <a:ahLst/>
                <a:cxnLst>
                  <a:cxn ang="0">
                    <a:pos x="T0" y="T1"/>
                  </a:cxn>
                  <a:cxn ang="0">
                    <a:pos x="T2" y="T3"/>
                  </a:cxn>
                  <a:cxn ang="0">
                    <a:pos x="T4" y="T5"/>
                  </a:cxn>
                  <a:cxn ang="0">
                    <a:pos x="T6" y="T7"/>
                  </a:cxn>
                </a:cxnLst>
                <a:rect l="0" t="0" r="r" b="b"/>
                <a:pathLst>
                  <a:path w="8" h="66">
                    <a:moveTo>
                      <a:pt x="7" y="66"/>
                    </a:moveTo>
                    <a:lnTo>
                      <a:pt x="8" y="0"/>
                    </a:lnTo>
                    <a:lnTo>
                      <a:pt x="2" y="0"/>
                    </a:lnTo>
                    <a:lnTo>
                      <a:pt x="0" y="6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0" name="Freeform 1608">
                <a:extLst>
                  <a:ext uri="{FF2B5EF4-FFF2-40B4-BE49-F238E27FC236}">
                    <a16:creationId xmlns:a16="http://schemas.microsoft.com/office/drawing/2014/main" id="{8A3BC1C1-AFB5-4FF9-8738-5F32A1E9E77F}"/>
                  </a:ext>
                </a:extLst>
              </p:cNvPr>
              <p:cNvSpPr>
                <a:spLocks/>
              </p:cNvSpPr>
              <p:nvPr/>
            </p:nvSpPr>
            <p:spPr bwMode="auto">
              <a:xfrm>
                <a:off x="514" y="5024"/>
                <a:ext cx="34" cy="12"/>
              </a:xfrm>
              <a:custGeom>
                <a:avLst/>
                <a:gdLst>
                  <a:gd name="T0" fmla="*/ 61 w 61"/>
                  <a:gd name="T1" fmla="*/ 15 h 21"/>
                  <a:gd name="T2" fmla="*/ 30 w 61"/>
                  <a:gd name="T3" fmla="*/ 0 h 21"/>
                  <a:gd name="T4" fmla="*/ 0 w 61"/>
                  <a:gd name="T5" fmla="*/ 2 h 21"/>
                  <a:gd name="T6" fmla="*/ 0 w 61"/>
                  <a:gd name="T7" fmla="*/ 9 h 21"/>
                  <a:gd name="T8" fmla="*/ 29 w 61"/>
                  <a:gd name="T9" fmla="*/ 7 h 21"/>
                  <a:gd name="T10" fmla="*/ 59 w 61"/>
                  <a:gd name="T11" fmla="*/ 21 h 21"/>
                  <a:gd name="T12" fmla="*/ 61 w 61"/>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61" h="21">
                    <a:moveTo>
                      <a:pt x="61" y="15"/>
                    </a:moveTo>
                    <a:lnTo>
                      <a:pt x="30" y="0"/>
                    </a:lnTo>
                    <a:lnTo>
                      <a:pt x="0" y="2"/>
                    </a:lnTo>
                    <a:lnTo>
                      <a:pt x="0" y="9"/>
                    </a:lnTo>
                    <a:lnTo>
                      <a:pt x="29" y="7"/>
                    </a:lnTo>
                    <a:lnTo>
                      <a:pt x="59" y="21"/>
                    </a:lnTo>
                    <a:lnTo>
                      <a:pt x="61"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1" name="Freeform 1609">
                <a:extLst>
                  <a:ext uri="{FF2B5EF4-FFF2-40B4-BE49-F238E27FC236}">
                    <a16:creationId xmlns:a16="http://schemas.microsoft.com/office/drawing/2014/main" id="{ADE02F27-1217-4DD6-B062-D5FFFCBD192C}"/>
                  </a:ext>
                </a:extLst>
              </p:cNvPr>
              <p:cNvSpPr>
                <a:spLocks/>
              </p:cNvSpPr>
              <p:nvPr/>
            </p:nvSpPr>
            <p:spPr bwMode="auto">
              <a:xfrm>
                <a:off x="547" y="4989"/>
                <a:ext cx="4" cy="49"/>
              </a:xfrm>
              <a:custGeom>
                <a:avLst/>
                <a:gdLst>
                  <a:gd name="T0" fmla="*/ 1 w 8"/>
                  <a:gd name="T1" fmla="*/ 84 h 87"/>
                  <a:gd name="T2" fmla="*/ 2 w 8"/>
                  <a:gd name="T3" fmla="*/ 85 h 87"/>
                  <a:gd name="T4" fmla="*/ 6 w 8"/>
                  <a:gd name="T5" fmla="*/ 87 h 87"/>
                  <a:gd name="T6" fmla="*/ 8 w 8"/>
                  <a:gd name="T7" fmla="*/ 0 h 87"/>
                  <a:gd name="T8" fmla="*/ 1 w 8"/>
                  <a:gd name="T9" fmla="*/ 0 h 87"/>
                  <a:gd name="T10" fmla="*/ 0 w 8"/>
                  <a:gd name="T11" fmla="*/ 82 h 87"/>
                  <a:gd name="T12" fmla="*/ 3 w 8"/>
                  <a:gd name="T13" fmla="*/ 82 h 87"/>
                  <a:gd name="T14" fmla="*/ 4 w 8"/>
                  <a:gd name="T15" fmla="*/ 79 h 87"/>
                  <a:gd name="T16" fmla="*/ 3 w 8"/>
                  <a:gd name="T17" fmla="*/ 78 h 87"/>
                  <a:gd name="T18" fmla="*/ 1 w 8"/>
                  <a:gd name="T19"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87">
                    <a:moveTo>
                      <a:pt x="1" y="84"/>
                    </a:moveTo>
                    <a:lnTo>
                      <a:pt x="2" y="85"/>
                    </a:lnTo>
                    <a:lnTo>
                      <a:pt x="6" y="87"/>
                    </a:lnTo>
                    <a:lnTo>
                      <a:pt x="8" y="0"/>
                    </a:lnTo>
                    <a:lnTo>
                      <a:pt x="1" y="0"/>
                    </a:lnTo>
                    <a:lnTo>
                      <a:pt x="0" y="82"/>
                    </a:lnTo>
                    <a:lnTo>
                      <a:pt x="3" y="82"/>
                    </a:lnTo>
                    <a:lnTo>
                      <a:pt x="4" y="79"/>
                    </a:lnTo>
                    <a:lnTo>
                      <a:pt x="3" y="78"/>
                    </a:lnTo>
                    <a:lnTo>
                      <a:pt x="1" y="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2" name="Freeform 1610">
                <a:extLst>
                  <a:ext uri="{FF2B5EF4-FFF2-40B4-BE49-F238E27FC236}">
                    <a16:creationId xmlns:a16="http://schemas.microsoft.com/office/drawing/2014/main" id="{54D1A120-A675-46D7-A51A-A7A83E3D6702}"/>
                  </a:ext>
                </a:extLst>
              </p:cNvPr>
              <p:cNvSpPr>
                <a:spLocks/>
              </p:cNvSpPr>
              <p:nvPr/>
            </p:nvSpPr>
            <p:spPr bwMode="auto">
              <a:xfrm>
                <a:off x="590" y="4985"/>
                <a:ext cx="36" cy="50"/>
              </a:xfrm>
              <a:custGeom>
                <a:avLst/>
                <a:gdLst>
                  <a:gd name="T0" fmla="*/ 4 w 63"/>
                  <a:gd name="T1" fmla="*/ 84 h 87"/>
                  <a:gd name="T2" fmla="*/ 7 w 63"/>
                  <a:gd name="T3" fmla="*/ 84 h 87"/>
                  <a:gd name="T4" fmla="*/ 9 w 63"/>
                  <a:gd name="T5" fmla="*/ 8 h 87"/>
                  <a:gd name="T6" fmla="*/ 57 w 63"/>
                  <a:gd name="T7" fmla="*/ 7 h 87"/>
                  <a:gd name="T8" fmla="*/ 57 w 63"/>
                  <a:gd name="T9" fmla="*/ 78 h 87"/>
                  <a:gd name="T10" fmla="*/ 3 w 63"/>
                  <a:gd name="T11" fmla="*/ 80 h 87"/>
                  <a:gd name="T12" fmla="*/ 4 w 63"/>
                  <a:gd name="T13" fmla="*/ 84 h 87"/>
                  <a:gd name="T14" fmla="*/ 7 w 63"/>
                  <a:gd name="T15" fmla="*/ 84 h 87"/>
                  <a:gd name="T16" fmla="*/ 4 w 63"/>
                  <a:gd name="T17" fmla="*/ 84 h 87"/>
                  <a:gd name="T18" fmla="*/ 4 w 63"/>
                  <a:gd name="T19" fmla="*/ 87 h 87"/>
                  <a:gd name="T20" fmla="*/ 63 w 63"/>
                  <a:gd name="T21" fmla="*/ 84 h 87"/>
                  <a:gd name="T22" fmla="*/ 63 w 63"/>
                  <a:gd name="T23" fmla="*/ 0 h 87"/>
                  <a:gd name="T24" fmla="*/ 2 w 63"/>
                  <a:gd name="T25" fmla="*/ 1 h 87"/>
                  <a:gd name="T26" fmla="*/ 0 w 63"/>
                  <a:gd name="T27" fmla="*/ 87 h 87"/>
                  <a:gd name="T28" fmla="*/ 4 w 63"/>
                  <a:gd name="T29" fmla="*/ 87 h 87"/>
                  <a:gd name="T30" fmla="*/ 4 w 63"/>
                  <a:gd name="T3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87">
                    <a:moveTo>
                      <a:pt x="4" y="84"/>
                    </a:moveTo>
                    <a:lnTo>
                      <a:pt x="7" y="84"/>
                    </a:lnTo>
                    <a:lnTo>
                      <a:pt x="9" y="8"/>
                    </a:lnTo>
                    <a:lnTo>
                      <a:pt x="57" y="7"/>
                    </a:lnTo>
                    <a:lnTo>
                      <a:pt x="57" y="78"/>
                    </a:lnTo>
                    <a:lnTo>
                      <a:pt x="3" y="80"/>
                    </a:lnTo>
                    <a:lnTo>
                      <a:pt x="4" y="84"/>
                    </a:lnTo>
                    <a:lnTo>
                      <a:pt x="7" y="84"/>
                    </a:lnTo>
                    <a:lnTo>
                      <a:pt x="4" y="84"/>
                    </a:lnTo>
                    <a:lnTo>
                      <a:pt x="4" y="87"/>
                    </a:lnTo>
                    <a:lnTo>
                      <a:pt x="63" y="84"/>
                    </a:lnTo>
                    <a:lnTo>
                      <a:pt x="63" y="0"/>
                    </a:lnTo>
                    <a:lnTo>
                      <a:pt x="2" y="1"/>
                    </a:lnTo>
                    <a:lnTo>
                      <a:pt x="0" y="87"/>
                    </a:lnTo>
                    <a:lnTo>
                      <a:pt x="4" y="87"/>
                    </a:lnTo>
                    <a:lnTo>
                      <a:pt x="4" y="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13" name="Freeform 1611">
                <a:extLst>
                  <a:ext uri="{FF2B5EF4-FFF2-40B4-BE49-F238E27FC236}">
                    <a16:creationId xmlns:a16="http://schemas.microsoft.com/office/drawing/2014/main" id="{902FF52C-244B-484E-BD14-25814AB740D9}"/>
                  </a:ext>
                </a:extLst>
              </p:cNvPr>
              <p:cNvSpPr>
                <a:spLocks/>
              </p:cNvSpPr>
              <p:nvPr/>
            </p:nvSpPr>
            <p:spPr bwMode="auto">
              <a:xfrm>
                <a:off x="606" y="4988"/>
                <a:ext cx="4" cy="35"/>
              </a:xfrm>
              <a:custGeom>
                <a:avLst/>
                <a:gdLst>
                  <a:gd name="T0" fmla="*/ 6 w 8"/>
                  <a:gd name="T1" fmla="*/ 62 h 62"/>
                  <a:gd name="T2" fmla="*/ 8 w 8"/>
                  <a:gd name="T3" fmla="*/ 0 h 62"/>
                  <a:gd name="T4" fmla="*/ 1 w 8"/>
                  <a:gd name="T5" fmla="*/ 0 h 62"/>
                  <a:gd name="T6" fmla="*/ 0 w 8"/>
                  <a:gd name="T7" fmla="*/ 62 h 62"/>
                  <a:gd name="T8" fmla="*/ 6 w 8"/>
                  <a:gd name="T9" fmla="*/ 62 h 62"/>
                </a:gdLst>
                <a:ahLst/>
                <a:cxnLst>
                  <a:cxn ang="0">
                    <a:pos x="T0" y="T1"/>
                  </a:cxn>
                  <a:cxn ang="0">
                    <a:pos x="T2" y="T3"/>
                  </a:cxn>
                  <a:cxn ang="0">
                    <a:pos x="T4" y="T5"/>
                  </a:cxn>
                  <a:cxn ang="0">
                    <a:pos x="T6" y="T7"/>
                  </a:cxn>
                  <a:cxn ang="0">
                    <a:pos x="T8" y="T9"/>
                  </a:cxn>
                </a:cxnLst>
                <a:rect l="0" t="0" r="r" b="b"/>
                <a:pathLst>
                  <a:path w="8" h="62">
                    <a:moveTo>
                      <a:pt x="6" y="62"/>
                    </a:moveTo>
                    <a:lnTo>
                      <a:pt x="8" y="0"/>
                    </a:lnTo>
                    <a:lnTo>
                      <a:pt x="1" y="0"/>
                    </a:lnTo>
                    <a:lnTo>
                      <a:pt x="0" y="62"/>
                    </a:lnTo>
                    <a:lnTo>
                      <a:pt x="6"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4" name="Group 1813">
              <a:extLst>
                <a:ext uri="{FF2B5EF4-FFF2-40B4-BE49-F238E27FC236}">
                  <a16:creationId xmlns:a16="http://schemas.microsoft.com/office/drawing/2014/main" id="{3D0B0DC9-9363-450B-A4CF-781A41FC43A2}"/>
                </a:ext>
              </a:extLst>
            </p:cNvPr>
            <p:cNvGrpSpPr>
              <a:grpSpLocks/>
            </p:cNvGrpSpPr>
            <p:nvPr/>
          </p:nvGrpSpPr>
          <p:grpSpPr bwMode="auto">
            <a:xfrm>
              <a:off x="-1190625" y="5207372"/>
              <a:ext cx="3155950" cy="1968500"/>
              <a:chOff x="-750" y="3820"/>
              <a:chExt cx="1988" cy="1240"/>
            </a:xfrm>
            <a:noFill/>
          </p:grpSpPr>
          <p:sp>
            <p:nvSpPr>
              <p:cNvPr id="6514" name="Freeform 1613">
                <a:extLst>
                  <a:ext uri="{FF2B5EF4-FFF2-40B4-BE49-F238E27FC236}">
                    <a16:creationId xmlns:a16="http://schemas.microsoft.com/office/drawing/2014/main" id="{EF8649F8-EAE0-41EE-8304-9E3C4EDAA9D7}"/>
                  </a:ext>
                </a:extLst>
              </p:cNvPr>
              <p:cNvSpPr>
                <a:spLocks/>
              </p:cNvSpPr>
              <p:nvPr/>
            </p:nvSpPr>
            <p:spPr bwMode="auto">
              <a:xfrm>
                <a:off x="592" y="5021"/>
                <a:ext cx="32" cy="12"/>
              </a:xfrm>
              <a:custGeom>
                <a:avLst/>
                <a:gdLst>
                  <a:gd name="T0" fmla="*/ 57 w 57"/>
                  <a:gd name="T1" fmla="*/ 15 h 21"/>
                  <a:gd name="T2" fmla="*/ 28 w 57"/>
                  <a:gd name="T3" fmla="*/ 0 h 21"/>
                  <a:gd name="T4" fmla="*/ 0 w 57"/>
                  <a:gd name="T5" fmla="*/ 2 h 21"/>
                  <a:gd name="T6" fmla="*/ 0 w 57"/>
                  <a:gd name="T7" fmla="*/ 9 h 21"/>
                  <a:gd name="T8" fmla="*/ 26 w 57"/>
                  <a:gd name="T9" fmla="*/ 7 h 21"/>
                  <a:gd name="T10" fmla="*/ 54 w 57"/>
                  <a:gd name="T11" fmla="*/ 21 h 21"/>
                  <a:gd name="T12" fmla="*/ 57 w 57"/>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57" h="21">
                    <a:moveTo>
                      <a:pt x="57" y="15"/>
                    </a:moveTo>
                    <a:lnTo>
                      <a:pt x="28" y="0"/>
                    </a:lnTo>
                    <a:lnTo>
                      <a:pt x="0" y="2"/>
                    </a:lnTo>
                    <a:lnTo>
                      <a:pt x="0" y="9"/>
                    </a:lnTo>
                    <a:lnTo>
                      <a:pt x="26" y="7"/>
                    </a:lnTo>
                    <a:lnTo>
                      <a:pt x="54" y="21"/>
                    </a:lnTo>
                    <a:lnTo>
                      <a:pt x="57"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5" name="Freeform 1614">
                <a:extLst>
                  <a:ext uri="{FF2B5EF4-FFF2-40B4-BE49-F238E27FC236}">
                    <a16:creationId xmlns:a16="http://schemas.microsoft.com/office/drawing/2014/main" id="{B928FE94-9AB4-466F-9828-486AD0D73E03}"/>
                  </a:ext>
                </a:extLst>
              </p:cNvPr>
              <p:cNvSpPr>
                <a:spLocks/>
              </p:cNvSpPr>
              <p:nvPr/>
            </p:nvSpPr>
            <p:spPr bwMode="auto">
              <a:xfrm>
                <a:off x="659" y="4983"/>
                <a:ext cx="28" cy="45"/>
              </a:xfrm>
              <a:custGeom>
                <a:avLst/>
                <a:gdLst>
                  <a:gd name="T0" fmla="*/ 4 w 50"/>
                  <a:gd name="T1" fmla="*/ 76 h 79"/>
                  <a:gd name="T2" fmla="*/ 7 w 50"/>
                  <a:gd name="T3" fmla="*/ 76 h 79"/>
                  <a:gd name="T4" fmla="*/ 8 w 50"/>
                  <a:gd name="T5" fmla="*/ 8 h 79"/>
                  <a:gd name="T6" fmla="*/ 43 w 50"/>
                  <a:gd name="T7" fmla="*/ 7 h 79"/>
                  <a:gd name="T8" fmla="*/ 43 w 50"/>
                  <a:gd name="T9" fmla="*/ 70 h 79"/>
                  <a:gd name="T10" fmla="*/ 4 w 50"/>
                  <a:gd name="T11" fmla="*/ 73 h 79"/>
                  <a:gd name="T12" fmla="*/ 4 w 50"/>
                  <a:gd name="T13" fmla="*/ 76 h 79"/>
                  <a:gd name="T14" fmla="*/ 7 w 50"/>
                  <a:gd name="T15" fmla="*/ 76 h 79"/>
                  <a:gd name="T16" fmla="*/ 4 w 50"/>
                  <a:gd name="T17" fmla="*/ 76 h 79"/>
                  <a:gd name="T18" fmla="*/ 4 w 50"/>
                  <a:gd name="T19" fmla="*/ 79 h 79"/>
                  <a:gd name="T20" fmla="*/ 50 w 50"/>
                  <a:gd name="T21" fmla="*/ 76 h 79"/>
                  <a:gd name="T22" fmla="*/ 49 w 50"/>
                  <a:gd name="T23" fmla="*/ 0 h 79"/>
                  <a:gd name="T24" fmla="*/ 1 w 50"/>
                  <a:gd name="T25" fmla="*/ 2 h 79"/>
                  <a:gd name="T26" fmla="*/ 0 w 50"/>
                  <a:gd name="T27" fmla="*/ 79 h 79"/>
                  <a:gd name="T28" fmla="*/ 4 w 50"/>
                  <a:gd name="T29" fmla="*/ 79 h 79"/>
                  <a:gd name="T30" fmla="*/ 4 w 50"/>
                  <a:gd name="T3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79">
                    <a:moveTo>
                      <a:pt x="4" y="76"/>
                    </a:moveTo>
                    <a:lnTo>
                      <a:pt x="7" y="76"/>
                    </a:lnTo>
                    <a:lnTo>
                      <a:pt x="8" y="8"/>
                    </a:lnTo>
                    <a:lnTo>
                      <a:pt x="43" y="7"/>
                    </a:lnTo>
                    <a:lnTo>
                      <a:pt x="43" y="70"/>
                    </a:lnTo>
                    <a:lnTo>
                      <a:pt x="4" y="73"/>
                    </a:lnTo>
                    <a:lnTo>
                      <a:pt x="4" y="76"/>
                    </a:lnTo>
                    <a:lnTo>
                      <a:pt x="7" y="76"/>
                    </a:lnTo>
                    <a:lnTo>
                      <a:pt x="4" y="76"/>
                    </a:lnTo>
                    <a:lnTo>
                      <a:pt x="4" y="79"/>
                    </a:lnTo>
                    <a:lnTo>
                      <a:pt x="50" y="76"/>
                    </a:lnTo>
                    <a:lnTo>
                      <a:pt x="49" y="0"/>
                    </a:lnTo>
                    <a:lnTo>
                      <a:pt x="1" y="2"/>
                    </a:lnTo>
                    <a:lnTo>
                      <a:pt x="0" y="79"/>
                    </a:lnTo>
                    <a:lnTo>
                      <a:pt x="4" y="79"/>
                    </a:lnTo>
                    <a:lnTo>
                      <a:pt x="4" y="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6" name="Freeform 1615">
                <a:extLst>
                  <a:ext uri="{FF2B5EF4-FFF2-40B4-BE49-F238E27FC236}">
                    <a16:creationId xmlns:a16="http://schemas.microsoft.com/office/drawing/2014/main" id="{00B78239-5E3F-46BE-82A8-AD9D8A0265D7}"/>
                  </a:ext>
                </a:extLst>
              </p:cNvPr>
              <p:cNvSpPr>
                <a:spLocks/>
              </p:cNvSpPr>
              <p:nvPr/>
            </p:nvSpPr>
            <p:spPr bwMode="auto">
              <a:xfrm>
                <a:off x="671" y="4985"/>
                <a:ext cx="4" cy="32"/>
              </a:xfrm>
              <a:custGeom>
                <a:avLst/>
                <a:gdLst>
                  <a:gd name="T0" fmla="*/ 7 w 8"/>
                  <a:gd name="T1" fmla="*/ 56 h 56"/>
                  <a:gd name="T2" fmla="*/ 8 w 8"/>
                  <a:gd name="T3" fmla="*/ 0 h 56"/>
                  <a:gd name="T4" fmla="*/ 1 w 8"/>
                  <a:gd name="T5" fmla="*/ 0 h 56"/>
                  <a:gd name="T6" fmla="*/ 0 w 8"/>
                  <a:gd name="T7" fmla="*/ 56 h 56"/>
                </a:gdLst>
                <a:ahLst/>
                <a:cxnLst>
                  <a:cxn ang="0">
                    <a:pos x="T0" y="T1"/>
                  </a:cxn>
                  <a:cxn ang="0">
                    <a:pos x="T2" y="T3"/>
                  </a:cxn>
                  <a:cxn ang="0">
                    <a:pos x="T4" y="T5"/>
                  </a:cxn>
                  <a:cxn ang="0">
                    <a:pos x="T6" y="T7"/>
                  </a:cxn>
                </a:cxnLst>
                <a:rect l="0" t="0" r="r" b="b"/>
                <a:pathLst>
                  <a:path w="8" h="56">
                    <a:moveTo>
                      <a:pt x="7" y="56"/>
                    </a:moveTo>
                    <a:lnTo>
                      <a:pt x="8" y="0"/>
                    </a:lnTo>
                    <a:lnTo>
                      <a:pt x="1" y="0"/>
                    </a:lnTo>
                    <a:lnTo>
                      <a:pt x="0" y="5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7" name="Freeform 1616">
                <a:extLst>
                  <a:ext uri="{FF2B5EF4-FFF2-40B4-BE49-F238E27FC236}">
                    <a16:creationId xmlns:a16="http://schemas.microsoft.com/office/drawing/2014/main" id="{D13C34CE-E4F4-455F-AD71-8A2931A41AEA}"/>
                  </a:ext>
                </a:extLst>
              </p:cNvPr>
              <p:cNvSpPr>
                <a:spLocks/>
              </p:cNvSpPr>
              <p:nvPr/>
            </p:nvSpPr>
            <p:spPr bwMode="auto">
              <a:xfrm>
                <a:off x="661" y="5015"/>
                <a:ext cx="25" cy="11"/>
              </a:xfrm>
              <a:custGeom>
                <a:avLst/>
                <a:gdLst>
                  <a:gd name="T0" fmla="*/ 44 w 44"/>
                  <a:gd name="T1" fmla="*/ 13 h 18"/>
                  <a:gd name="T2" fmla="*/ 21 w 44"/>
                  <a:gd name="T3" fmla="*/ 0 h 18"/>
                  <a:gd name="T4" fmla="*/ 0 w 44"/>
                  <a:gd name="T5" fmla="*/ 2 h 18"/>
                  <a:gd name="T6" fmla="*/ 0 w 44"/>
                  <a:gd name="T7" fmla="*/ 8 h 18"/>
                  <a:gd name="T8" fmla="*/ 20 w 44"/>
                  <a:gd name="T9" fmla="*/ 6 h 18"/>
                  <a:gd name="T10" fmla="*/ 41 w 44"/>
                  <a:gd name="T11" fmla="*/ 18 h 18"/>
                  <a:gd name="T12" fmla="*/ 44 w 44"/>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44" h="18">
                    <a:moveTo>
                      <a:pt x="44" y="13"/>
                    </a:moveTo>
                    <a:lnTo>
                      <a:pt x="21" y="0"/>
                    </a:lnTo>
                    <a:lnTo>
                      <a:pt x="0" y="2"/>
                    </a:lnTo>
                    <a:lnTo>
                      <a:pt x="0" y="8"/>
                    </a:lnTo>
                    <a:lnTo>
                      <a:pt x="20" y="6"/>
                    </a:lnTo>
                    <a:lnTo>
                      <a:pt x="41" y="18"/>
                    </a:lnTo>
                    <a:lnTo>
                      <a:pt x="44"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8" name="Freeform 1617">
                <a:extLst>
                  <a:ext uri="{FF2B5EF4-FFF2-40B4-BE49-F238E27FC236}">
                    <a16:creationId xmlns:a16="http://schemas.microsoft.com/office/drawing/2014/main" id="{690B5A89-1E76-4790-8072-FCCC7BECEFB6}"/>
                  </a:ext>
                </a:extLst>
              </p:cNvPr>
              <p:cNvSpPr>
                <a:spLocks/>
              </p:cNvSpPr>
              <p:nvPr/>
            </p:nvSpPr>
            <p:spPr bwMode="auto">
              <a:xfrm>
                <a:off x="704" y="4981"/>
                <a:ext cx="18" cy="41"/>
              </a:xfrm>
              <a:custGeom>
                <a:avLst/>
                <a:gdLst>
                  <a:gd name="T0" fmla="*/ 3 w 32"/>
                  <a:gd name="T1" fmla="*/ 69 h 72"/>
                  <a:gd name="T2" fmla="*/ 7 w 32"/>
                  <a:gd name="T3" fmla="*/ 69 h 72"/>
                  <a:gd name="T4" fmla="*/ 8 w 32"/>
                  <a:gd name="T5" fmla="*/ 8 h 72"/>
                  <a:gd name="T6" fmla="*/ 26 w 32"/>
                  <a:gd name="T7" fmla="*/ 7 h 72"/>
                  <a:gd name="T8" fmla="*/ 26 w 32"/>
                  <a:gd name="T9" fmla="*/ 63 h 72"/>
                  <a:gd name="T10" fmla="*/ 3 w 32"/>
                  <a:gd name="T11" fmla="*/ 66 h 72"/>
                  <a:gd name="T12" fmla="*/ 3 w 32"/>
                  <a:gd name="T13" fmla="*/ 69 h 72"/>
                  <a:gd name="T14" fmla="*/ 7 w 32"/>
                  <a:gd name="T15" fmla="*/ 69 h 72"/>
                  <a:gd name="T16" fmla="*/ 3 w 32"/>
                  <a:gd name="T17" fmla="*/ 69 h 72"/>
                  <a:gd name="T18" fmla="*/ 4 w 32"/>
                  <a:gd name="T19" fmla="*/ 72 h 72"/>
                  <a:gd name="T20" fmla="*/ 32 w 32"/>
                  <a:gd name="T21" fmla="*/ 69 h 72"/>
                  <a:gd name="T22" fmla="*/ 32 w 32"/>
                  <a:gd name="T23" fmla="*/ 0 h 72"/>
                  <a:gd name="T24" fmla="*/ 1 w 32"/>
                  <a:gd name="T25" fmla="*/ 2 h 72"/>
                  <a:gd name="T26" fmla="*/ 0 w 32"/>
                  <a:gd name="T27" fmla="*/ 72 h 72"/>
                  <a:gd name="T28" fmla="*/ 4 w 32"/>
                  <a:gd name="T29" fmla="*/ 72 h 72"/>
                  <a:gd name="T30" fmla="*/ 3 w 32"/>
                  <a:gd name="T31" fmla="*/ 6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72">
                    <a:moveTo>
                      <a:pt x="3" y="69"/>
                    </a:moveTo>
                    <a:lnTo>
                      <a:pt x="7" y="69"/>
                    </a:lnTo>
                    <a:lnTo>
                      <a:pt x="8" y="8"/>
                    </a:lnTo>
                    <a:lnTo>
                      <a:pt x="26" y="7"/>
                    </a:lnTo>
                    <a:lnTo>
                      <a:pt x="26" y="63"/>
                    </a:lnTo>
                    <a:lnTo>
                      <a:pt x="3" y="66"/>
                    </a:lnTo>
                    <a:lnTo>
                      <a:pt x="3" y="69"/>
                    </a:lnTo>
                    <a:lnTo>
                      <a:pt x="7" y="69"/>
                    </a:lnTo>
                    <a:lnTo>
                      <a:pt x="3" y="69"/>
                    </a:lnTo>
                    <a:lnTo>
                      <a:pt x="4" y="72"/>
                    </a:lnTo>
                    <a:lnTo>
                      <a:pt x="32" y="69"/>
                    </a:lnTo>
                    <a:lnTo>
                      <a:pt x="32" y="0"/>
                    </a:lnTo>
                    <a:lnTo>
                      <a:pt x="1" y="2"/>
                    </a:lnTo>
                    <a:lnTo>
                      <a:pt x="0" y="72"/>
                    </a:lnTo>
                    <a:lnTo>
                      <a:pt x="4" y="72"/>
                    </a:lnTo>
                    <a:lnTo>
                      <a:pt x="3"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9" name="Freeform 1618">
                <a:extLst>
                  <a:ext uri="{FF2B5EF4-FFF2-40B4-BE49-F238E27FC236}">
                    <a16:creationId xmlns:a16="http://schemas.microsoft.com/office/drawing/2014/main" id="{DA2388B7-4859-4B26-B2D4-527AF731DA1C}"/>
                  </a:ext>
                </a:extLst>
              </p:cNvPr>
              <p:cNvSpPr>
                <a:spLocks/>
              </p:cNvSpPr>
              <p:nvPr/>
            </p:nvSpPr>
            <p:spPr bwMode="auto">
              <a:xfrm>
                <a:off x="711" y="4984"/>
                <a:ext cx="4" cy="29"/>
              </a:xfrm>
              <a:custGeom>
                <a:avLst/>
                <a:gdLst>
                  <a:gd name="T0" fmla="*/ 6 w 7"/>
                  <a:gd name="T1" fmla="*/ 50 h 50"/>
                  <a:gd name="T2" fmla="*/ 7 w 7"/>
                  <a:gd name="T3" fmla="*/ 0 h 50"/>
                  <a:gd name="T4" fmla="*/ 0 w 7"/>
                  <a:gd name="T5" fmla="*/ 0 h 50"/>
                  <a:gd name="T6" fmla="*/ 0 w 7"/>
                  <a:gd name="T7" fmla="*/ 50 h 50"/>
                </a:gdLst>
                <a:ahLst/>
                <a:cxnLst>
                  <a:cxn ang="0">
                    <a:pos x="T0" y="T1"/>
                  </a:cxn>
                  <a:cxn ang="0">
                    <a:pos x="T2" y="T3"/>
                  </a:cxn>
                  <a:cxn ang="0">
                    <a:pos x="T4" y="T5"/>
                  </a:cxn>
                  <a:cxn ang="0">
                    <a:pos x="T6" y="T7"/>
                  </a:cxn>
                </a:cxnLst>
                <a:rect l="0" t="0" r="r" b="b"/>
                <a:pathLst>
                  <a:path w="7" h="50">
                    <a:moveTo>
                      <a:pt x="6" y="50"/>
                    </a:moveTo>
                    <a:lnTo>
                      <a:pt x="7" y="0"/>
                    </a:lnTo>
                    <a:lnTo>
                      <a:pt x="0" y="0"/>
                    </a:lnTo>
                    <a:lnTo>
                      <a:pt x="0" y="5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0" name="Freeform 1619">
                <a:extLst>
                  <a:ext uri="{FF2B5EF4-FFF2-40B4-BE49-F238E27FC236}">
                    <a16:creationId xmlns:a16="http://schemas.microsoft.com/office/drawing/2014/main" id="{C7190E9F-DF66-4B53-BEE4-2961ECA13A1D}"/>
                  </a:ext>
                </a:extLst>
              </p:cNvPr>
              <p:cNvSpPr>
                <a:spLocks/>
              </p:cNvSpPr>
              <p:nvPr/>
            </p:nvSpPr>
            <p:spPr bwMode="auto">
              <a:xfrm>
                <a:off x="706" y="5010"/>
                <a:ext cx="15" cy="10"/>
              </a:xfrm>
              <a:custGeom>
                <a:avLst/>
                <a:gdLst>
                  <a:gd name="T0" fmla="*/ 28 w 28"/>
                  <a:gd name="T1" fmla="*/ 13 h 18"/>
                  <a:gd name="T2" fmla="*/ 14 w 28"/>
                  <a:gd name="T3" fmla="*/ 0 h 18"/>
                  <a:gd name="T4" fmla="*/ 0 w 28"/>
                  <a:gd name="T5" fmla="*/ 2 h 18"/>
                  <a:gd name="T6" fmla="*/ 1 w 28"/>
                  <a:gd name="T7" fmla="*/ 9 h 18"/>
                  <a:gd name="T8" fmla="*/ 12 w 28"/>
                  <a:gd name="T9" fmla="*/ 7 h 18"/>
                  <a:gd name="T10" fmla="*/ 24 w 28"/>
                  <a:gd name="T11" fmla="*/ 18 h 18"/>
                  <a:gd name="T12" fmla="*/ 28 w 28"/>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28" y="13"/>
                    </a:moveTo>
                    <a:lnTo>
                      <a:pt x="14" y="0"/>
                    </a:lnTo>
                    <a:lnTo>
                      <a:pt x="0" y="2"/>
                    </a:lnTo>
                    <a:lnTo>
                      <a:pt x="1" y="9"/>
                    </a:lnTo>
                    <a:lnTo>
                      <a:pt x="12" y="7"/>
                    </a:lnTo>
                    <a:lnTo>
                      <a:pt x="24" y="18"/>
                    </a:lnTo>
                    <a:lnTo>
                      <a:pt x="28"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1" name="Freeform 1620">
                <a:extLst>
                  <a:ext uri="{FF2B5EF4-FFF2-40B4-BE49-F238E27FC236}">
                    <a16:creationId xmlns:a16="http://schemas.microsoft.com/office/drawing/2014/main" id="{102D0C75-0772-4C01-8EEF-CDA0CAABFD01}"/>
                  </a:ext>
                </a:extLst>
              </p:cNvPr>
              <p:cNvSpPr>
                <a:spLocks/>
              </p:cNvSpPr>
              <p:nvPr/>
            </p:nvSpPr>
            <p:spPr bwMode="auto">
              <a:xfrm>
                <a:off x="590" y="4114"/>
                <a:ext cx="168" cy="946"/>
              </a:xfrm>
              <a:custGeom>
                <a:avLst/>
                <a:gdLst>
                  <a:gd name="T0" fmla="*/ 262 w 296"/>
                  <a:gd name="T1" fmla="*/ 0 h 1666"/>
                  <a:gd name="T2" fmla="*/ 289 w 296"/>
                  <a:gd name="T3" fmla="*/ 1638 h 1666"/>
                  <a:gd name="T4" fmla="*/ 255 w 296"/>
                  <a:gd name="T5" fmla="*/ 1633 h 1666"/>
                  <a:gd name="T6" fmla="*/ 254 w 296"/>
                  <a:gd name="T7" fmla="*/ 1633 h 1666"/>
                  <a:gd name="T8" fmla="*/ 230 w 296"/>
                  <a:gd name="T9" fmla="*/ 1637 h 1666"/>
                  <a:gd name="T10" fmla="*/ 0 w 296"/>
                  <a:gd name="T11" fmla="*/ 1659 h 1666"/>
                  <a:gd name="T12" fmla="*/ 1 w 296"/>
                  <a:gd name="T13" fmla="*/ 1666 h 1666"/>
                  <a:gd name="T14" fmla="*/ 255 w 296"/>
                  <a:gd name="T15" fmla="*/ 1640 h 1666"/>
                  <a:gd name="T16" fmla="*/ 255 w 296"/>
                  <a:gd name="T17" fmla="*/ 1637 h 1666"/>
                  <a:gd name="T18" fmla="*/ 254 w 296"/>
                  <a:gd name="T19" fmla="*/ 1640 h 1666"/>
                  <a:gd name="T20" fmla="*/ 296 w 296"/>
                  <a:gd name="T21" fmla="*/ 1645 h 1666"/>
                  <a:gd name="T22" fmla="*/ 268 w 296"/>
                  <a:gd name="T23" fmla="*/ 0 h 1666"/>
                  <a:gd name="T24" fmla="*/ 262 w 296"/>
                  <a:gd name="T25" fmla="*/ 0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6" h="1666">
                    <a:moveTo>
                      <a:pt x="262" y="0"/>
                    </a:moveTo>
                    <a:lnTo>
                      <a:pt x="289" y="1638"/>
                    </a:lnTo>
                    <a:lnTo>
                      <a:pt x="255" y="1633"/>
                    </a:lnTo>
                    <a:lnTo>
                      <a:pt x="254" y="1633"/>
                    </a:lnTo>
                    <a:cubicBezTo>
                      <a:pt x="254" y="1633"/>
                      <a:pt x="245" y="1635"/>
                      <a:pt x="230" y="1637"/>
                    </a:cubicBezTo>
                    <a:cubicBezTo>
                      <a:pt x="184" y="1643"/>
                      <a:pt x="82" y="1656"/>
                      <a:pt x="0" y="1659"/>
                    </a:cubicBezTo>
                    <a:lnTo>
                      <a:pt x="1" y="1666"/>
                    </a:lnTo>
                    <a:cubicBezTo>
                      <a:pt x="110" y="1661"/>
                      <a:pt x="255" y="1640"/>
                      <a:pt x="255" y="1640"/>
                    </a:cubicBezTo>
                    <a:lnTo>
                      <a:pt x="255" y="1637"/>
                    </a:lnTo>
                    <a:lnTo>
                      <a:pt x="254" y="1640"/>
                    </a:lnTo>
                    <a:lnTo>
                      <a:pt x="296" y="1645"/>
                    </a:lnTo>
                    <a:lnTo>
                      <a:pt x="268" y="0"/>
                    </a:lnTo>
                    <a:lnTo>
                      <a:pt x="26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2" name="Freeform 1621">
                <a:extLst>
                  <a:ext uri="{FF2B5EF4-FFF2-40B4-BE49-F238E27FC236}">
                    <a16:creationId xmlns:a16="http://schemas.microsoft.com/office/drawing/2014/main" id="{F3EE2CE8-26E7-4A15-8367-FB40644E040E}"/>
                  </a:ext>
                </a:extLst>
              </p:cNvPr>
              <p:cNvSpPr>
                <a:spLocks/>
              </p:cNvSpPr>
              <p:nvPr/>
            </p:nvSpPr>
            <p:spPr bwMode="auto">
              <a:xfrm>
                <a:off x="755" y="5038"/>
                <a:ext cx="137" cy="10"/>
              </a:xfrm>
              <a:custGeom>
                <a:avLst/>
                <a:gdLst>
                  <a:gd name="T0" fmla="*/ 0 w 241"/>
                  <a:gd name="T1" fmla="*/ 17 h 17"/>
                  <a:gd name="T2" fmla="*/ 73 w 241"/>
                  <a:gd name="T3" fmla="*/ 12 h 17"/>
                  <a:gd name="T4" fmla="*/ 241 w 241"/>
                  <a:gd name="T5" fmla="*/ 7 h 17"/>
                  <a:gd name="T6" fmla="*/ 241 w 241"/>
                  <a:gd name="T7" fmla="*/ 0 h 17"/>
                  <a:gd name="T8" fmla="*/ 73 w 241"/>
                  <a:gd name="T9" fmla="*/ 5 h 17"/>
                  <a:gd name="T10" fmla="*/ 0 w 241"/>
                  <a:gd name="T11" fmla="*/ 10 h 17"/>
                  <a:gd name="T12" fmla="*/ 0 w 2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41" h="17">
                    <a:moveTo>
                      <a:pt x="0" y="17"/>
                    </a:moveTo>
                    <a:lnTo>
                      <a:pt x="73" y="12"/>
                    </a:lnTo>
                    <a:lnTo>
                      <a:pt x="241" y="7"/>
                    </a:lnTo>
                    <a:lnTo>
                      <a:pt x="241" y="0"/>
                    </a:lnTo>
                    <a:lnTo>
                      <a:pt x="73" y="5"/>
                    </a:lnTo>
                    <a:lnTo>
                      <a:pt x="0" y="10"/>
                    </a:lnTo>
                    <a:lnTo>
                      <a:pt x="0"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3" name="Freeform 1622">
                <a:extLst>
                  <a:ext uri="{FF2B5EF4-FFF2-40B4-BE49-F238E27FC236}">
                    <a16:creationId xmlns:a16="http://schemas.microsoft.com/office/drawing/2014/main" id="{C489867F-8AB9-4F5B-924A-2787C51CB020}"/>
                  </a:ext>
                </a:extLst>
              </p:cNvPr>
              <p:cNvSpPr>
                <a:spLocks/>
              </p:cNvSpPr>
              <p:nvPr/>
            </p:nvSpPr>
            <p:spPr bwMode="auto">
              <a:xfrm>
                <a:off x="920" y="5027"/>
                <a:ext cx="96" cy="8"/>
              </a:xfrm>
              <a:custGeom>
                <a:avLst/>
                <a:gdLst>
                  <a:gd name="T0" fmla="*/ 1 w 168"/>
                  <a:gd name="T1" fmla="*/ 14 h 14"/>
                  <a:gd name="T2" fmla="*/ 168 w 168"/>
                  <a:gd name="T3" fmla="*/ 7 h 14"/>
                  <a:gd name="T4" fmla="*/ 168 w 168"/>
                  <a:gd name="T5" fmla="*/ 0 h 14"/>
                  <a:gd name="T6" fmla="*/ 0 w 168"/>
                  <a:gd name="T7" fmla="*/ 7 h 14"/>
                </a:gdLst>
                <a:ahLst/>
                <a:cxnLst>
                  <a:cxn ang="0">
                    <a:pos x="T0" y="T1"/>
                  </a:cxn>
                  <a:cxn ang="0">
                    <a:pos x="T2" y="T3"/>
                  </a:cxn>
                  <a:cxn ang="0">
                    <a:pos x="T4" y="T5"/>
                  </a:cxn>
                  <a:cxn ang="0">
                    <a:pos x="T6" y="T7"/>
                  </a:cxn>
                </a:cxnLst>
                <a:rect l="0" t="0" r="r" b="b"/>
                <a:pathLst>
                  <a:path w="168" h="14">
                    <a:moveTo>
                      <a:pt x="1" y="14"/>
                    </a:moveTo>
                    <a:lnTo>
                      <a:pt x="168" y="7"/>
                    </a:lnTo>
                    <a:lnTo>
                      <a:pt x="168"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4" name="Freeform 1623">
                <a:extLst>
                  <a:ext uri="{FF2B5EF4-FFF2-40B4-BE49-F238E27FC236}">
                    <a16:creationId xmlns:a16="http://schemas.microsoft.com/office/drawing/2014/main" id="{45C51432-31C3-4099-85E2-A039C3A4B376}"/>
                  </a:ext>
                </a:extLst>
              </p:cNvPr>
              <p:cNvSpPr>
                <a:spLocks/>
              </p:cNvSpPr>
              <p:nvPr/>
            </p:nvSpPr>
            <p:spPr bwMode="auto">
              <a:xfrm>
                <a:off x="1028" y="5020"/>
                <a:ext cx="74" cy="8"/>
              </a:xfrm>
              <a:custGeom>
                <a:avLst/>
                <a:gdLst>
                  <a:gd name="T0" fmla="*/ 1 w 130"/>
                  <a:gd name="T1" fmla="*/ 15 h 15"/>
                  <a:gd name="T2" fmla="*/ 130 w 130"/>
                  <a:gd name="T3" fmla="*/ 7 h 15"/>
                  <a:gd name="T4" fmla="*/ 129 w 130"/>
                  <a:gd name="T5" fmla="*/ 0 h 15"/>
                  <a:gd name="T6" fmla="*/ 0 w 130"/>
                  <a:gd name="T7" fmla="*/ 8 h 15"/>
                </a:gdLst>
                <a:ahLst/>
                <a:cxnLst>
                  <a:cxn ang="0">
                    <a:pos x="T0" y="T1"/>
                  </a:cxn>
                  <a:cxn ang="0">
                    <a:pos x="T2" y="T3"/>
                  </a:cxn>
                  <a:cxn ang="0">
                    <a:pos x="T4" y="T5"/>
                  </a:cxn>
                  <a:cxn ang="0">
                    <a:pos x="T6" y="T7"/>
                  </a:cxn>
                </a:cxnLst>
                <a:rect l="0" t="0" r="r" b="b"/>
                <a:pathLst>
                  <a:path w="130" h="15">
                    <a:moveTo>
                      <a:pt x="1" y="15"/>
                    </a:moveTo>
                    <a:lnTo>
                      <a:pt x="130" y="7"/>
                    </a:lnTo>
                    <a:lnTo>
                      <a:pt x="129"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5" name="Freeform 1624">
                <a:extLst>
                  <a:ext uri="{FF2B5EF4-FFF2-40B4-BE49-F238E27FC236}">
                    <a16:creationId xmlns:a16="http://schemas.microsoft.com/office/drawing/2014/main" id="{6D6B4CF8-1A31-4CD6-99F3-5D3B3A162BAE}"/>
                  </a:ext>
                </a:extLst>
              </p:cNvPr>
              <p:cNvSpPr>
                <a:spLocks/>
              </p:cNvSpPr>
              <p:nvPr/>
            </p:nvSpPr>
            <p:spPr bwMode="auto">
              <a:xfrm>
                <a:off x="1123" y="5014"/>
                <a:ext cx="55" cy="8"/>
              </a:xfrm>
              <a:custGeom>
                <a:avLst/>
                <a:gdLst>
                  <a:gd name="T0" fmla="*/ 1 w 97"/>
                  <a:gd name="T1" fmla="*/ 13 h 13"/>
                  <a:gd name="T2" fmla="*/ 97 w 97"/>
                  <a:gd name="T3" fmla="*/ 7 h 13"/>
                  <a:gd name="T4" fmla="*/ 96 w 97"/>
                  <a:gd name="T5" fmla="*/ 0 h 13"/>
                  <a:gd name="T6" fmla="*/ 0 w 97"/>
                  <a:gd name="T7" fmla="*/ 6 h 13"/>
                </a:gdLst>
                <a:ahLst/>
                <a:cxnLst>
                  <a:cxn ang="0">
                    <a:pos x="T0" y="T1"/>
                  </a:cxn>
                  <a:cxn ang="0">
                    <a:pos x="T2" y="T3"/>
                  </a:cxn>
                  <a:cxn ang="0">
                    <a:pos x="T4" y="T5"/>
                  </a:cxn>
                  <a:cxn ang="0">
                    <a:pos x="T6" y="T7"/>
                  </a:cxn>
                </a:cxnLst>
                <a:rect l="0" t="0" r="r" b="b"/>
                <a:pathLst>
                  <a:path w="97" h="13">
                    <a:moveTo>
                      <a:pt x="1" y="13"/>
                    </a:moveTo>
                    <a:lnTo>
                      <a:pt x="97" y="7"/>
                    </a:lnTo>
                    <a:lnTo>
                      <a:pt x="96"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6" name="Freeform 1625">
                <a:extLst>
                  <a:ext uri="{FF2B5EF4-FFF2-40B4-BE49-F238E27FC236}">
                    <a16:creationId xmlns:a16="http://schemas.microsoft.com/office/drawing/2014/main" id="{8839EB5B-736D-4E31-B060-1ADA2594D4DC}"/>
                  </a:ext>
                </a:extLst>
              </p:cNvPr>
              <p:cNvSpPr>
                <a:spLocks/>
              </p:cNvSpPr>
              <p:nvPr/>
            </p:nvSpPr>
            <p:spPr bwMode="auto">
              <a:xfrm>
                <a:off x="1195" y="5013"/>
                <a:ext cx="43" cy="6"/>
              </a:xfrm>
              <a:custGeom>
                <a:avLst/>
                <a:gdLst>
                  <a:gd name="T0" fmla="*/ 1 w 76"/>
                  <a:gd name="T1" fmla="*/ 11 h 11"/>
                  <a:gd name="T2" fmla="*/ 76 w 76"/>
                  <a:gd name="T3" fmla="*/ 7 h 11"/>
                  <a:gd name="T4" fmla="*/ 76 w 76"/>
                  <a:gd name="T5" fmla="*/ 0 h 11"/>
                  <a:gd name="T6" fmla="*/ 0 w 76"/>
                  <a:gd name="T7" fmla="*/ 5 h 11"/>
                  <a:gd name="T8" fmla="*/ 1 w 76"/>
                  <a:gd name="T9" fmla="*/ 11 h 11"/>
                </a:gdLst>
                <a:ahLst/>
                <a:cxnLst>
                  <a:cxn ang="0">
                    <a:pos x="T0" y="T1"/>
                  </a:cxn>
                  <a:cxn ang="0">
                    <a:pos x="T2" y="T3"/>
                  </a:cxn>
                  <a:cxn ang="0">
                    <a:pos x="T4" y="T5"/>
                  </a:cxn>
                  <a:cxn ang="0">
                    <a:pos x="T6" y="T7"/>
                  </a:cxn>
                  <a:cxn ang="0">
                    <a:pos x="T8" y="T9"/>
                  </a:cxn>
                </a:cxnLst>
                <a:rect l="0" t="0" r="r" b="b"/>
                <a:pathLst>
                  <a:path w="76" h="11">
                    <a:moveTo>
                      <a:pt x="1" y="11"/>
                    </a:moveTo>
                    <a:lnTo>
                      <a:pt x="76" y="7"/>
                    </a:lnTo>
                    <a:lnTo>
                      <a:pt x="76" y="0"/>
                    </a:lnTo>
                    <a:lnTo>
                      <a:pt x="0" y="5"/>
                    </a:ln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7" name="Freeform 1626">
                <a:extLst>
                  <a:ext uri="{FF2B5EF4-FFF2-40B4-BE49-F238E27FC236}">
                    <a16:creationId xmlns:a16="http://schemas.microsoft.com/office/drawing/2014/main" id="{FB2B6A22-AF73-49C5-A554-C0CE239969B4}"/>
                  </a:ext>
                </a:extLst>
              </p:cNvPr>
              <p:cNvSpPr>
                <a:spLocks/>
              </p:cNvSpPr>
              <p:nvPr/>
            </p:nvSpPr>
            <p:spPr bwMode="auto">
              <a:xfrm>
                <a:off x="-643" y="3820"/>
                <a:ext cx="684" cy="315"/>
              </a:xfrm>
              <a:custGeom>
                <a:avLst/>
                <a:gdLst>
                  <a:gd name="T0" fmla="*/ 302 w 1207"/>
                  <a:gd name="T1" fmla="*/ 120 h 556"/>
                  <a:gd name="T2" fmla="*/ 312 w 1207"/>
                  <a:gd name="T3" fmla="*/ 136 h 556"/>
                  <a:gd name="T4" fmla="*/ 299 w 1207"/>
                  <a:gd name="T5" fmla="*/ 257 h 556"/>
                  <a:gd name="T6" fmla="*/ 459 w 1207"/>
                  <a:gd name="T7" fmla="*/ 189 h 556"/>
                  <a:gd name="T8" fmla="*/ 475 w 1207"/>
                  <a:gd name="T9" fmla="*/ 179 h 556"/>
                  <a:gd name="T10" fmla="*/ 492 w 1207"/>
                  <a:gd name="T11" fmla="*/ 189 h 556"/>
                  <a:gd name="T12" fmla="*/ 782 w 1207"/>
                  <a:gd name="T13" fmla="*/ 296 h 556"/>
                  <a:gd name="T14" fmla="*/ 782 w 1207"/>
                  <a:gd name="T15" fmla="*/ 296 h 556"/>
                  <a:gd name="T16" fmla="*/ 782 w 1207"/>
                  <a:gd name="T17" fmla="*/ 370 h 556"/>
                  <a:gd name="T18" fmla="*/ 854 w 1207"/>
                  <a:gd name="T19" fmla="*/ 444 h 556"/>
                  <a:gd name="T20" fmla="*/ 918 w 1207"/>
                  <a:gd name="T21" fmla="*/ 349 h 556"/>
                  <a:gd name="T22" fmla="*/ 1178 w 1207"/>
                  <a:gd name="T23" fmla="*/ 443 h 556"/>
                  <a:gd name="T24" fmla="*/ 1178 w 1207"/>
                  <a:gd name="T25" fmla="*/ 443 h 556"/>
                  <a:gd name="T26" fmla="*/ 1182 w 1207"/>
                  <a:gd name="T27" fmla="*/ 445 h 556"/>
                  <a:gd name="T28" fmla="*/ 1185 w 1207"/>
                  <a:gd name="T29" fmla="*/ 458 h 556"/>
                  <a:gd name="T30" fmla="*/ 1192 w 1207"/>
                  <a:gd name="T31" fmla="*/ 508 h 556"/>
                  <a:gd name="T32" fmla="*/ 1188 w 1207"/>
                  <a:gd name="T33" fmla="*/ 423 h 556"/>
                  <a:gd name="T34" fmla="*/ 935 w 1207"/>
                  <a:gd name="T35" fmla="*/ 330 h 556"/>
                  <a:gd name="T36" fmla="*/ 876 w 1207"/>
                  <a:gd name="T37" fmla="*/ 374 h 556"/>
                  <a:gd name="T38" fmla="*/ 803 w 1207"/>
                  <a:gd name="T39" fmla="*/ 375 h 556"/>
                  <a:gd name="T40" fmla="*/ 813 w 1207"/>
                  <a:gd name="T41" fmla="*/ 294 h 556"/>
                  <a:gd name="T42" fmla="*/ 489 w 1207"/>
                  <a:gd name="T43" fmla="*/ 165 h 556"/>
                  <a:gd name="T44" fmla="*/ 418 w 1207"/>
                  <a:gd name="T45" fmla="*/ 208 h 556"/>
                  <a:gd name="T46" fmla="*/ 329 w 1207"/>
                  <a:gd name="T47" fmla="*/ 212 h 556"/>
                  <a:gd name="T48" fmla="*/ 338 w 1207"/>
                  <a:gd name="T49" fmla="*/ 127 h 556"/>
                  <a:gd name="T50" fmla="*/ 47 w 1207"/>
                  <a:gd name="T51" fmla="*/ 6 h 556"/>
                  <a:gd name="T52" fmla="*/ 331 w 1207"/>
                  <a:gd name="T53" fmla="*/ 127 h 556"/>
                  <a:gd name="T54" fmla="*/ 331 w 1207"/>
                  <a:gd name="T55" fmla="*/ 129 h 556"/>
                  <a:gd name="T56" fmla="*/ 410 w 1207"/>
                  <a:gd name="T57" fmla="*/ 233 h 556"/>
                  <a:gd name="T58" fmla="*/ 486 w 1207"/>
                  <a:gd name="T59" fmla="*/ 167 h 556"/>
                  <a:gd name="T60" fmla="*/ 488 w 1207"/>
                  <a:gd name="T61" fmla="*/ 168 h 556"/>
                  <a:gd name="T62" fmla="*/ 789 w 1207"/>
                  <a:gd name="T63" fmla="*/ 282 h 556"/>
                  <a:gd name="T64" fmla="*/ 808 w 1207"/>
                  <a:gd name="T65" fmla="*/ 306 h 556"/>
                  <a:gd name="T66" fmla="*/ 808 w 1207"/>
                  <a:gd name="T67" fmla="*/ 308 h 556"/>
                  <a:gd name="T68" fmla="*/ 907 w 1207"/>
                  <a:gd name="T69" fmla="*/ 339 h 556"/>
                  <a:gd name="T70" fmla="*/ 933 w 1207"/>
                  <a:gd name="T71" fmla="*/ 333 h 556"/>
                  <a:gd name="T72" fmla="*/ 1186 w 1207"/>
                  <a:gd name="T73" fmla="*/ 429 h 556"/>
                  <a:gd name="T74" fmla="*/ 1186 w 1207"/>
                  <a:gd name="T75" fmla="*/ 506 h 556"/>
                  <a:gd name="T76" fmla="*/ 1169 w 1207"/>
                  <a:gd name="T77" fmla="*/ 543 h 556"/>
                  <a:gd name="T78" fmla="*/ 1186 w 1207"/>
                  <a:gd name="T79" fmla="*/ 440 h 556"/>
                  <a:gd name="T80" fmla="*/ 1143 w 1207"/>
                  <a:gd name="T81" fmla="*/ 422 h 556"/>
                  <a:gd name="T82" fmla="*/ 924 w 1207"/>
                  <a:gd name="T83" fmla="*/ 340 h 556"/>
                  <a:gd name="T84" fmla="*/ 910 w 1207"/>
                  <a:gd name="T85" fmla="*/ 349 h 556"/>
                  <a:gd name="T86" fmla="*/ 780 w 1207"/>
                  <a:gd name="T87" fmla="*/ 415 h 556"/>
                  <a:gd name="T88" fmla="*/ 791 w 1207"/>
                  <a:gd name="T89" fmla="*/ 294 h 556"/>
                  <a:gd name="T90" fmla="*/ 772 w 1207"/>
                  <a:gd name="T91" fmla="*/ 286 h 556"/>
                  <a:gd name="T92" fmla="*/ 494 w 1207"/>
                  <a:gd name="T93" fmla="*/ 182 h 556"/>
                  <a:gd name="T94" fmla="*/ 476 w 1207"/>
                  <a:gd name="T95" fmla="*/ 176 h 556"/>
                  <a:gd name="T96" fmla="*/ 456 w 1207"/>
                  <a:gd name="T97" fmla="*/ 187 h 556"/>
                  <a:gd name="T98" fmla="*/ 302 w 1207"/>
                  <a:gd name="T99" fmla="*/ 254 h 556"/>
                  <a:gd name="T100" fmla="*/ 318 w 1207"/>
                  <a:gd name="T101" fmla="*/ 136 h 556"/>
                  <a:gd name="T102" fmla="*/ 2 w 1207"/>
                  <a:gd name="T103" fmla="*/ 1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07" h="556">
                    <a:moveTo>
                      <a:pt x="0" y="7"/>
                    </a:moveTo>
                    <a:lnTo>
                      <a:pt x="302" y="120"/>
                    </a:lnTo>
                    <a:lnTo>
                      <a:pt x="304" y="117"/>
                    </a:lnTo>
                    <a:lnTo>
                      <a:pt x="302" y="120"/>
                    </a:lnTo>
                    <a:lnTo>
                      <a:pt x="302" y="120"/>
                    </a:lnTo>
                    <a:cubicBezTo>
                      <a:pt x="302" y="120"/>
                      <a:pt x="305" y="122"/>
                      <a:pt x="307" y="124"/>
                    </a:cubicBezTo>
                    <a:cubicBezTo>
                      <a:pt x="310" y="127"/>
                      <a:pt x="312" y="131"/>
                      <a:pt x="312" y="136"/>
                    </a:cubicBezTo>
                    <a:lnTo>
                      <a:pt x="312" y="136"/>
                    </a:lnTo>
                    <a:cubicBezTo>
                      <a:pt x="312" y="142"/>
                      <a:pt x="308" y="172"/>
                      <a:pt x="305" y="200"/>
                    </a:cubicBezTo>
                    <a:cubicBezTo>
                      <a:pt x="304" y="214"/>
                      <a:pt x="302" y="227"/>
                      <a:pt x="301" y="237"/>
                    </a:cubicBezTo>
                    <a:cubicBezTo>
                      <a:pt x="300" y="247"/>
                      <a:pt x="299" y="254"/>
                      <a:pt x="299" y="254"/>
                    </a:cubicBezTo>
                    <a:lnTo>
                      <a:pt x="299" y="257"/>
                    </a:lnTo>
                    <a:lnTo>
                      <a:pt x="393" y="289"/>
                    </a:lnTo>
                    <a:lnTo>
                      <a:pt x="459" y="189"/>
                    </a:lnTo>
                    <a:lnTo>
                      <a:pt x="459" y="189"/>
                    </a:lnTo>
                    <a:lnTo>
                      <a:pt x="459" y="189"/>
                    </a:lnTo>
                    <a:cubicBezTo>
                      <a:pt x="459" y="188"/>
                      <a:pt x="460" y="187"/>
                      <a:pt x="462" y="185"/>
                    </a:cubicBezTo>
                    <a:cubicBezTo>
                      <a:pt x="464" y="183"/>
                      <a:pt x="467" y="182"/>
                      <a:pt x="471" y="182"/>
                    </a:cubicBezTo>
                    <a:cubicBezTo>
                      <a:pt x="472" y="182"/>
                      <a:pt x="473" y="182"/>
                      <a:pt x="474" y="182"/>
                    </a:cubicBezTo>
                    <a:lnTo>
                      <a:pt x="475" y="179"/>
                    </a:lnTo>
                    <a:lnTo>
                      <a:pt x="474" y="182"/>
                    </a:lnTo>
                    <a:cubicBezTo>
                      <a:pt x="474" y="182"/>
                      <a:pt x="476" y="183"/>
                      <a:pt x="478" y="184"/>
                    </a:cubicBezTo>
                    <a:cubicBezTo>
                      <a:pt x="481" y="185"/>
                      <a:pt x="485" y="186"/>
                      <a:pt x="488" y="187"/>
                    </a:cubicBezTo>
                    <a:cubicBezTo>
                      <a:pt x="488" y="187"/>
                      <a:pt x="490" y="188"/>
                      <a:pt x="492" y="189"/>
                    </a:cubicBezTo>
                    <a:cubicBezTo>
                      <a:pt x="529" y="203"/>
                      <a:pt x="782" y="296"/>
                      <a:pt x="782" y="296"/>
                    </a:cubicBezTo>
                    <a:lnTo>
                      <a:pt x="782" y="296"/>
                    </a:lnTo>
                    <a:lnTo>
                      <a:pt x="782" y="296"/>
                    </a:lnTo>
                    <a:lnTo>
                      <a:pt x="782" y="296"/>
                    </a:lnTo>
                    <a:lnTo>
                      <a:pt x="782" y="296"/>
                    </a:lnTo>
                    <a:lnTo>
                      <a:pt x="782" y="296"/>
                    </a:lnTo>
                    <a:lnTo>
                      <a:pt x="782" y="296"/>
                    </a:lnTo>
                    <a:lnTo>
                      <a:pt x="782" y="296"/>
                    </a:lnTo>
                    <a:cubicBezTo>
                      <a:pt x="782" y="297"/>
                      <a:pt x="784" y="297"/>
                      <a:pt x="786" y="299"/>
                    </a:cubicBezTo>
                    <a:cubicBezTo>
                      <a:pt x="788" y="302"/>
                      <a:pt x="790" y="305"/>
                      <a:pt x="790" y="312"/>
                    </a:cubicBezTo>
                    <a:lnTo>
                      <a:pt x="790" y="314"/>
                    </a:lnTo>
                    <a:cubicBezTo>
                      <a:pt x="790" y="322"/>
                      <a:pt x="786" y="347"/>
                      <a:pt x="782" y="370"/>
                    </a:cubicBezTo>
                    <a:cubicBezTo>
                      <a:pt x="780" y="381"/>
                      <a:pt x="778" y="392"/>
                      <a:pt x="776" y="400"/>
                    </a:cubicBezTo>
                    <a:cubicBezTo>
                      <a:pt x="775" y="408"/>
                      <a:pt x="774" y="414"/>
                      <a:pt x="774" y="414"/>
                    </a:cubicBezTo>
                    <a:lnTo>
                      <a:pt x="773" y="416"/>
                    </a:lnTo>
                    <a:lnTo>
                      <a:pt x="854" y="444"/>
                    </a:lnTo>
                    <a:lnTo>
                      <a:pt x="916" y="352"/>
                    </a:lnTo>
                    <a:lnTo>
                      <a:pt x="916" y="352"/>
                    </a:lnTo>
                    <a:lnTo>
                      <a:pt x="916" y="352"/>
                    </a:lnTo>
                    <a:cubicBezTo>
                      <a:pt x="916" y="352"/>
                      <a:pt x="917" y="350"/>
                      <a:pt x="918" y="349"/>
                    </a:cubicBezTo>
                    <a:cubicBezTo>
                      <a:pt x="920" y="347"/>
                      <a:pt x="921" y="346"/>
                      <a:pt x="924" y="346"/>
                    </a:cubicBezTo>
                    <a:cubicBezTo>
                      <a:pt x="925" y="346"/>
                      <a:pt x="926" y="346"/>
                      <a:pt x="927" y="347"/>
                    </a:cubicBezTo>
                    <a:cubicBezTo>
                      <a:pt x="929" y="348"/>
                      <a:pt x="934" y="350"/>
                      <a:pt x="941" y="353"/>
                    </a:cubicBezTo>
                    <a:cubicBezTo>
                      <a:pt x="994" y="373"/>
                      <a:pt x="1178" y="443"/>
                      <a:pt x="1178" y="443"/>
                    </a:cubicBezTo>
                    <a:lnTo>
                      <a:pt x="1178" y="443"/>
                    </a:lnTo>
                    <a:lnTo>
                      <a:pt x="1178" y="443"/>
                    </a:lnTo>
                    <a:lnTo>
                      <a:pt x="1178" y="442"/>
                    </a:lnTo>
                    <a:lnTo>
                      <a:pt x="1178" y="443"/>
                    </a:lnTo>
                    <a:lnTo>
                      <a:pt x="1178" y="443"/>
                    </a:lnTo>
                    <a:lnTo>
                      <a:pt x="1178" y="442"/>
                    </a:lnTo>
                    <a:lnTo>
                      <a:pt x="1178" y="443"/>
                    </a:lnTo>
                    <a:cubicBezTo>
                      <a:pt x="1178" y="443"/>
                      <a:pt x="1180" y="444"/>
                      <a:pt x="1182" y="445"/>
                    </a:cubicBezTo>
                    <a:cubicBezTo>
                      <a:pt x="1183" y="447"/>
                      <a:pt x="1185" y="450"/>
                      <a:pt x="1185" y="454"/>
                    </a:cubicBezTo>
                    <a:cubicBezTo>
                      <a:pt x="1185" y="455"/>
                      <a:pt x="1185" y="457"/>
                      <a:pt x="1184" y="458"/>
                    </a:cubicBezTo>
                    <a:lnTo>
                      <a:pt x="1188" y="459"/>
                    </a:lnTo>
                    <a:lnTo>
                      <a:pt x="1185" y="458"/>
                    </a:lnTo>
                    <a:lnTo>
                      <a:pt x="1161" y="547"/>
                    </a:lnTo>
                    <a:lnTo>
                      <a:pt x="1181" y="556"/>
                    </a:lnTo>
                    <a:lnTo>
                      <a:pt x="1182" y="552"/>
                    </a:lnTo>
                    <a:cubicBezTo>
                      <a:pt x="1185" y="537"/>
                      <a:pt x="1189" y="523"/>
                      <a:pt x="1192" y="508"/>
                    </a:cubicBezTo>
                    <a:cubicBezTo>
                      <a:pt x="1195" y="497"/>
                      <a:pt x="1198" y="487"/>
                      <a:pt x="1200" y="476"/>
                    </a:cubicBezTo>
                    <a:cubicBezTo>
                      <a:pt x="1202" y="467"/>
                      <a:pt x="1207" y="456"/>
                      <a:pt x="1207" y="446"/>
                    </a:cubicBezTo>
                    <a:cubicBezTo>
                      <a:pt x="1207" y="442"/>
                      <a:pt x="1206" y="437"/>
                      <a:pt x="1203" y="433"/>
                    </a:cubicBezTo>
                    <a:cubicBezTo>
                      <a:pt x="1200" y="428"/>
                      <a:pt x="1195" y="425"/>
                      <a:pt x="1188" y="423"/>
                    </a:cubicBezTo>
                    <a:cubicBezTo>
                      <a:pt x="1176" y="418"/>
                      <a:pt x="1112" y="395"/>
                      <a:pt x="1053" y="372"/>
                    </a:cubicBezTo>
                    <a:cubicBezTo>
                      <a:pt x="1023" y="360"/>
                      <a:pt x="993" y="349"/>
                      <a:pt x="972" y="341"/>
                    </a:cubicBezTo>
                    <a:cubicBezTo>
                      <a:pt x="950" y="333"/>
                      <a:pt x="936" y="327"/>
                      <a:pt x="936" y="327"/>
                    </a:cubicBezTo>
                    <a:lnTo>
                      <a:pt x="935" y="330"/>
                    </a:lnTo>
                    <a:lnTo>
                      <a:pt x="936" y="327"/>
                    </a:lnTo>
                    <a:cubicBezTo>
                      <a:pt x="936" y="327"/>
                      <a:pt x="930" y="324"/>
                      <a:pt x="922" y="324"/>
                    </a:cubicBezTo>
                    <a:cubicBezTo>
                      <a:pt x="915" y="324"/>
                      <a:pt x="907" y="327"/>
                      <a:pt x="901" y="335"/>
                    </a:cubicBezTo>
                    <a:cubicBezTo>
                      <a:pt x="896" y="344"/>
                      <a:pt x="885" y="360"/>
                      <a:pt x="876" y="374"/>
                    </a:cubicBezTo>
                    <a:cubicBezTo>
                      <a:pt x="866" y="387"/>
                      <a:pt x="858" y="399"/>
                      <a:pt x="858" y="399"/>
                    </a:cubicBezTo>
                    <a:lnTo>
                      <a:pt x="861" y="401"/>
                    </a:lnTo>
                    <a:lnTo>
                      <a:pt x="862" y="397"/>
                    </a:lnTo>
                    <a:lnTo>
                      <a:pt x="803" y="375"/>
                    </a:lnTo>
                    <a:lnTo>
                      <a:pt x="814" y="309"/>
                    </a:lnTo>
                    <a:lnTo>
                      <a:pt x="814" y="309"/>
                    </a:lnTo>
                    <a:cubicBezTo>
                      <a:pt x="814" y="309"/>
                      <a:pt x="814" y="308"/>
                      <a:pt x="814" y="306"/>
                    </a:cubicBezTo>
                    <a:cubicBezTo>
                      <a:pt x="814" y="303"/>
                      <a:pt x="814" y="298"/>
                      <a:pt x="813" y="294"/>
                    </a:cubicBezTo>
                    <a:cubicBezTo>
                      <a:pt x="812" y="289"/>
                      <a:pt x="809" y="285"/>
                      <a:pt x="805" y="282"/>
                    </a:cubicBezTo>
                    <a:cubicBezTo>
                      <a:pt x="804" y="281"/>
                      <a:pt x="802" y="280"/>
                      <a:pt x="799" y="279"/>
                    </a:cubicBezTo>
                    <a:cubicBezTo>
                      <a:pt x="758" y="262"/>
                      <a:pt x="490" y="162"/>
                      <a:pt x="490" y="161"/>
                    </a:cubicBezTo>
                    <a:lnTo>
                      <a:pt x="489" y="165"/>
                    </a:lnTo>
                    <a:lnTo>
                      <a:pt x="491" y="162"/>
                    </a:lnTo>
                    <a:cubicBezTo>
                      <a:pt x="490" y="161"/>
                      <a:pt x="479" y="156"/>
                      <a:pt x="467" y="156"/>
                    </a:cubicBezTo>
                    <a:cubicBezTo>
                      <a:pt x="460" y="156"/>
                      <a:pt x="452" y="158"/>
                      <a:pt x="446" y="165"/>
                    </a:cubicBezTo>
                    <a:cubicBezTo>
                      <a:pt x="440" y="174"/>
                      <a:pt x="428" y="192"/>
                      <a:pt x="418" y="208"/>
                    </a:cubicBezTo>
                    <a:cubicBezTo>
                      <a:pt x="408" y="225"/>
                      <a:pt x="399" y="239"/>
                      <a:pt x="399" y="239"/>
                    </a:cubicBezTo>
                    <a:lnTo>
                      <a:pt x="402" y="241"/>
                    </a:lnTo>
                    <a:lnTo>
                      <a:pt x="403" y="238"/>
                    </a:lnTo>
                    <a:lnTo>
                      <a:pt x="329" y="212"/>
                    </a:lnTo>
                    <a:lnTo>
                      <a:pt x="337" y="130"/>
                    </a:lnTo>
                    <a:lnTo>
                      <a:pt x="334" y="129"/>
                    </a:lnTo>
                    <a:lnTo>
                      <a:pt x="337" y="130"/>
                    </a:lnTo>
                    <a:cubicBezTo>
                      <a:pt x="337" y="130"/>
                      <a:pt x="338" y="129"/>
                      <a:pt x="338" y="127"/>
                    </a:cubicBezTo>
                    <a:cubicBezTo>
                      <a:pt x="338" y="123"/>
                      <a:pt x="337" y="118"/>
                      <a:pt x="334" y="113"/>
                    </a:cubicBezTo>
                    <a:cubicBezTo>
                      <a:pt x="331" y="107"/>
                      <a:pt x="325" y="102"/>
                      <a:pt x="316" y="98"/>
                    </a:cubicBezTo>
                    <a:cubicBezTo>
                      <a:pt x="293" y="89"/>
                      <a:pt x="50" y="0"/>
                      <a:pt x="49" y="0"/>
                    </a:cubicBezTo>
                    <a:lnTo>
                      <a:pt x="47" y="6"/>
                    </a:lnTo>
                    <a:cubicBezTo>
                      <a:pt x="47" y="6"/>
                      <a:pt x="62" y="11"/>
                      <a:pt x="86" y="20"/>
                    </a:cubicBezTo>
                    <a:cubicBezTo>
                      <a:pt x="155" y="46"/>
                      <a:pt x="296" y="98"/>
                      <a:pt x="313" y="104"/>
                    </a:cubicBezTo>
                    <a:cubicBezTo>
                      <a:pt x="322" y="107"/>
                      <a:pt x="326" y="112"/>
                      <a:pt x="328" y="116"/>
                    </a:cubicBezTo>
                    <a:cubicBezTo>
                      <a:pt x="330" y="120"/>
                      <a:pt x="331" y="124"/>
                      <a:pt x="331" y="127"/>
                    </a:cubicBezTo>
                    <a:lnTo>
                      <a:pt x="331" y="128"/>
                    </a:lnTo>
                    <a:lnTo>
                      <a:pt x="331" y="129"/>
                    </a:lnTo>
                    <a:lnTo>
                      <a:pt x="331" y="129"/>
                    </a:lnTo>
                    <a:lnTo>
                      <a:pt x="331" y="129"/>
                    </a:lnTo>
                    <a:lnTo>
                      <a:pt x="321" y="217"/>
                    </a:lnTo>
                    <a:lnTo>
                      <a:pt x="403" y="245"/>
                    </a:lnTo>
                    <a:lnTo>
                      <a:pt x="405" y="242"/>
                    </a:lnTo>
                    <a:cubicBezTo>
                      <a:pt x="405" y="242"/>
                      <a:pt x="407" y="239"/>
                      <a:pt x="410" y="233"/>
                    </a:cubicBezTo>
                    <a:cubicBezTo>
                      <a:pt x="420" y="216"/>
                      <a:pt x="443" y="181"/>
                      <a:pt x="451" y="170"/>
                    </a:cubicBezTo>
                    <a:cubicBezTo>
                      <a:pt x="455" y="165"/>
                      <a:pt x="461" y="163"/>
                      <a:pt x="467" y="163"/>
                    </a:cubicBezTo>
                    <a:cubicBezTo>
                      <a:pt x="472" y="163"/>
                      <a:pt x="478" y="164"/>
                      <a:pt x="482" y="165"/>
                    </a:cubicBezTo>
                    <a:cubicBezTo>
                      <a:pt x="483" y="166"/>
                      <a:pt x="485" y="166"/>
                      <a:pt x="486" y="167"/>
                    </a:cubicBezTo>
                    <a:lnTo>
                      <a:pt x="487" y="167"/>
                    </a:lnTo>
                    <a:lnTo>
                      <a:pt x="488" y="168"/>
                    </a:lnTo>
                    <a:lnTo>
                      <a:pt x="488" y="168"/>
                    </a:lnTo>
                    <a:lnTo>
                      <a:pt x="488" y="168"/>
                    </a:lnTo>
                    <a:cubicBezTo>
                      <a:pt x="488" y="168"/>
                      <a:pt x="493" y="169"/>
                      <a:pt x="501" y="173"/>
                    </a:cubicBezTo>
                    <a:cubicBezTo>
                      <a:pt x="530" y="184"/>
                      <a:pt x="603" y="211"/>
                      <a:pt x="670" y="236"/>
                    </a:cubicBezTo>
                    <a:cubicBezTo>
                      <a:pt x="704" y="249"/>
                      <a:pt x="735" y="261"/>
                      <a:pt x="759" y="271"/>
                    </a:cubicBezTo>
                    <a:cubicBezTo>
                      <a:pt x="771" y="275"/>
                      <a:pt x="781" y="279"/>
                      <a:pt x="789" y="282"/>
                    </a:cubicBezTo>
                    <a:cubicBezTo>
                      <a:pt x="792" y="283"/>
                      <a:pt x="795" y="285"/>
                      <a:pt x="798" y="286"/>
                    </a:cubicBezTo>
                    <a:cubicBezTo>
                      <a:pt x="800" y="287"/>
                      <a:pt x="801" y="287"/>
                      <a:pt x="801" y="287"/>
                    </a:cubicBezTo>
                    <a:cubicBezTo>
                      <a:pt x="804" y="289"/>
                      <a:pt x="806" y="292"/>
                      <a:pt x="807" y="296"/>
                    </a:cubicBezTo>
                    <a:cubicBezTo>
                      <a:pt x="808" y="299"/>
                      <a:pt x="808" y="303"/>
                      <a:pt x="808" y="306"/>
                    </a:cubicBezTo>
                    <a:cubicBezTo>
                      <a:pt x="808" y="307"/>
                      <a:pt x="808" y="307"/>
                      <a:pt x="808" y="308"/>
                    </a:cubicBezTo>
                    <a:lnTo>
                      <a:pt x="808" y="309"/>
                    </a:lnTo>
                    <a:lnTo>
                      <a:pt x="811" y="309"/>
                    </a:lnTo>
                    <a:lnTo>
                      <a:pt x="808" y="308"/>
                    </a:lnTo>
                    <a:lnTo>
                      <a:pt x="795" y="379"/>
                    </a:lnTo>
                    <a:lnTo>
                      <a:pt x="862" y="405"/>
                    </a:lnTo>
                    <a:lnTo>
                      <a:pt x="864" y="402"/>
                    </a:lnTo>
                    <a:cubicBezTo>
                      <a:pt x="864" y="402"/>
                      <a:pt x="895" y="357"/>
                      <a:pt x="907" y="339"/>
                    </a:cubicBezTo>
                    <a:cubicBezTo>
                      <a:pt x="911" y="332"/>
                      <a:pt x="917" y="330"/>
                      <a:pt x="922" y="330"/>
                    </a:cubicBezTo>
                    <a:cubicBezTo>
                      <a:pt x="925" y="330"/>
                      <a:pt x="928" y="331"/>
                      <a:pt x="930" y="332"/>
                    </a:cubicBezTo>
                    <a:cubicBezTo>
                      <a:pt x="931" y="332"/>
                      <a:pt x="932" y="333"/>
                      <a:pt x="932" y="333"/>
                    </a:cubicBezTo>
                    <a:lnTo>
                      <a:pt x="933" y="333"/>
                    </a:lnTo>
                    <a:lnTo>
                      <a:pt x="933" y="333"/>
                    </a:lnTo>
                    <a:lnTo>
                      <a:pt x="933" y="333"/>
                    </a:lnTo>
                    <a:lnTo>
                      <a:pt x="933" y="333"/>
                    </a:lnTo>
                    <a:cubicBezTo>
                      <a:pt x="934" y="333"/>
                      <a:pt x="1161" y="420"/>
                      <a:pt x="1186" y="429"/>
                    </a:cubicBezTo>
                    <a:cubicBezTo>
                      <a:pt x="1192" y="431"/>
                      <a:pt x="1195" y="434"/>
                      <a:pt x="1197" y="436"/>
                    </a:cubicBezTo>
                    <a:cubicBezTo>
                      <a:pt x="1199" y="439"/>
                      <a:pt x="1200" y="442"/>
                      <a:pt x="1200" y="446"/>
                    </a:cubicBezTo>
                    <a:cubicBezTo>
                      <a:pt x="1200" y="455"/>
                      <a:pt x="1196" y="465"/>
                      <a:pt x="1194" y="474"/>
                    </a:cubicBezTo>
                    <a:cubicBezTo>
                      <a:pt x="1191" y="485"/>
                      <a:pt x="1189" y="496"/>
                      <a:pt x="1186" y="506"/>
                    </a:cubicBezTo>
                    <a:cubicBezTo>
                      <a:pt x="1182" y="521"/>
                      <a:pt x="1179" y="536"/>
                      <a:pt x="1176" y="550"/>
                    </a:cubicBezTo>
                    <a:lnTo>
                      <a:pt x="1179" y="551"/>
                    </a:lnTo>
                    <a:lnTo>
                      <a:pt x="1180" y="548"/>
                    </a:lnTo>
                    <a:lnTo>
                      <a:pt x="1169" y="543"/>
                    </a:lnTo>
                    <a:lnTo>
                      <a:pt x="1191" y="460"/>
                    </a:lnTo>
                    <a:lnTo>
                      <a:pt x="1191" y="460"/>
                    </a:lnTo>
                    <a:cubicBezTo>
                      <a:pt x="1191" y="458"/>
                      <a:pt x="1191" y="456"/>
                      <a:pt x="1191" y="454"/>
                    </a:cubicBezTo>
                    <a:cubicBezTo>
                      <a:pt x="1191" y="448"/>
                      <a:pt x="1189" y="443"/>
                      <a:pt x="1186" y="440"/>
                    </a:cubicBezTo>
                    <a:cubicBezTo>
                      <a:pt x="1183" y="437"/>
                      <a:pt x="1180" y="437"/>
                      <a:pt x="1180" y="436"/>
                    </a:cubicBezTo>
                    <a:lnTo>
                      <a:pt x="1179" y="440"/>
                    </a:lnTo>
                    <a:lnTo>
                      <a:pt x="1180" y="436"/>
                    </a:lnTo>
                    <a:cubicBezTo>
                      <a:pt x="1180" y="436"/>
                      <a:pt x="1165" y="431"/>
                      <a:pt x="1143" y="422"/>
                    </a:cubicBezTo>
                    <a:cubicBezTo>
                      <a:pt x="1109" y="409"/>
                      <a:pt x="1057" y="390"/>
                      <a:pt x="1014" y="373"/>
                    </a:cubicBezTo>
                    <a:cubicBezTo>
                      <a:pt x="992" y="365"/>
                      <a:pt x="972" y="357"/>
                      <a:pt x="957" y="352"/>
                    </a:cubicBezTo>
                    <a:cubicBezTo>
                      <a:pt x="942" y="346"/>
                      <a:pt x="932" y="342"/>
                      <a:pt x="930" y="341"/>
                    </a:cubicBezTo>
                    <a:cubicBezTo>
                      <a:pt x="928" y="340"/>
                      <a:pt x="926" y="340"/>
                      <a:pt x="924" y="340"/>
                    </a:cubicBezTo>
                    <a:cubicBezTo>
                      <a:pt x="919" y="340"/>
                      <a:pt x="915" y="342"/>
                      <a:pt x="913" y="345"/>
                    </a:cubicBezTo>
                    <a:cubicBezTo>
                      <a:pt x="911" y="347"/>
                      <a:pt x="910" y="349"/>
                      <a:pt x="910" y="350"/>
                    </a:cubicBezTo>
                    <a:lnTo>
                      <a:pt x="913" y="351"/>
                    </a:lnTo>
                    <a:lnTo>
                      <a:pt x="910" y="349"/>
                    </a:lnTo>
                    <a:lnTo>
                      <a:pt x="851" y="437"/>
                    </a:lnTo>
                    <a:lnTo>
                      <a:pt x="778" y="411"/>
                    </a:lnTo>
                    <a:lnTo>
                      <a:pt x="777" y="414"/>
                    </a:lnTo>
                    <a:lnTo>
                      <a:pt x="780" y="415"/>
                    </a:lnTo>
                    <a:cubicBezTo>
                      <a:pt x="780" y="415"/>
                      <a:pt x="784" y="394"/>
                      <a:pt x="788" y="371"/>
                    </a:cubicBezTo>
                    <a:cubicBezTo>
                      <a:pt x="792" y="348"/>
                      <a:pt x="796" y="323"/>
                      <a:pt x="796" y="314"/>
                    </a:cubicBezTo>
                    <a:lnTo>
                      <a:pt x="796" y="312"/>
                    </a:lnTo>
                    <a:cubicBezTo>
                      <a:pt x="797" y="304"/>
                      <a:pt x="794" y="298"/>
                      <a:pt x="791" y="294"/>
                    </a:cubicBezTo>
                    <a:cubicBezTo>
                      <a:pt x="787" y="291"/>
                      <a:pt x="784" y="290"/>
                      <a:pt x="784" y="290"/>
                    </a:cubicBezTo>
                    <a:lnTo>
                      <a:pt x="783" y="293"/>
                    </a:lnTo>
                    <a:lnTo>
                      <a:pt x="784" y="290"/>
                    </a:lnTo>
                    <a:cubicBezTo>
                      <a:pt x="784" y="290"/>
                      <a:pt x="780" y="289"/>
                      <a:pt x="772" y="286"/>
                    </a:cubicBezTo>
                    <a:cubicBezTo>
                      <a:pt x="744" y="275"/>
                      <a:pt x="675" y="250"/>
                      <a:pt x="612" y="227"/>
                    </a:cubicBezTo>
                    <a:cubicBezTo>
                      <a:pt x="581" y="215"/>
                      <a:pt x="551" y="204"/>
                      <a:pt x="529" y="196"/>
                    </a:cubicBezTo>
                    <a:cubicBezTo>
                      <a:pt x="518" y="191"/>
                      <a:pt x="508" y="188"/>
                      <a:pt x="502" y="185"/>
                    </a:cubicBezTo>
                    <a:cubicBezTo>
                      <a:pt x="498" y="184"/>
                      <a:pt x="496" y="183"/>
                      <a:pt x="494" y="182"/>
                    </a:cubicBezTo>
                    <a:cubicBezTo>
                      <a:pt x="492" y="182"/>
                      <a:pt x="490" y="181"/>
                      <a:pt x="490" y="181"/>
                    </a:cubicBezTo>
                    <a:cubicBezTo>
                      <a:pt x="483" y="178"/>
                      <a:pt x="476" y="176"/>
                      <a:pt x="476" y="176"/>
                    </a:cubicBezTo>
                    <a:lnTo>
                      <a:pt x="476" y="176"/>
                    </a:lnTo>
                    <a:lnTo>
                      <a:pt x="476" y="176"/>
                    </a:lnTo>
                    <a:cubicBezTo>
                      <a:pt x="474" y="176"/>
                      <a:pt x="472" y="175"/>
                      <a:pt x="471" y="175"/>
                    </a:cubicBezTo>
                    <a:cubicBezTo>
                      <a:pt x="465" y="175"/>
                      <a:pt x="460" y="178"/>
                      <a:pt x="457" y="180"/>
                    </a:cubicBezTo>
                    <a:cubicBezTo>
                      <a:pt x="455" y="183"/>
                      <a:pt x="453" y="185"/>
                      <a:pt x="453" y="185"/>
                    </a:cubicBezTo>
                    <a:lnTo>
                      <a:pt x="456" y="187"/>
                    </a:lnTo>
                    <a:lnTo>
                      <a:pt x="453" y="185"/>
                    </a:lnTo>
                    <a:lnTo>
                      <a:pt x="391" y="282"/>
                    </a:lnTo>
                    <a:lnTo>
                      <a:pt x="303" y="251"/>
                    </a:lnTo>
                    <a:lnTo>
                      <a:pt x="302" y="254"/>
                    </a:lnTo>
                    <a:lnTo>
                      <a:pt x="306" y="255"/>
                    </a:lnTo>
                    <a:cubicBezTo>
                      <a:pt x="306" y="255"/>
                      <a:pt x="309" y="228"/>
                      <a:pt x="312" y="200"/>
                    </a:cubicBezTo>
                    <a:cubicBezTo>
                      <a:pt x="315" y="172"/>
                      <a:pt x="318" y="143"/>
                      <a:pt x="318" y="136"/>
                    </a:cubicBezTo>
                    <a:lnTo>
                      <a:pt x="318" y="136"/>
                    </a:lnTo>
                    <a:cubicBezTo>
                      <a:pt x="318" y="128"/>
                      <a:pt x="315" y="123"/>
                      <a:pt x="312" y="119"/>
                    </a:cubicBezTo>
                    <a:cubicBezTo>
                      <a:pt x="309" y="116"/>
                      <a:pt x="305" y="114"/>
                      <a:pt x="305" y="114"/>
                    </a:cubicBezTo>
                    <a:lnTo>
                      <a:pt x="305" y="114"/>
                    </a:lnTo>
                    <a:lnTo>
                      <a:pt x="2" y="1"/>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8" name="Freeform 1627">
                <a:extLst>
                  <a:ext uri="{FF2B5EF4-FFF2-40B4-BE49-F238E27FC236}">
                    <a16:creationId xmlns:a16="http://schemas.microsoft.com/office/drawing/2014/main" id="{9B10BCD3-C272-4F2D-B9A4-F847BD35B002}"/>
                  </a:ext>
                </a:extLst>
              </p:cNvPr>
              <p:cNvSpPr>
                <a:spLocks/>
              </p:cNvSpPr>
              <p:nvPr/>
            </p:nvSpPr>
            <p:spPr bwMode="auto">
              <a:xfrm>
                <a:off x="-172" y="4127"/>
                <a:ext cx="190" cy="75"/>
              </a:xfrm>
              <a:custGeom>
                <a:avLst/>
                <a:gdLst>
                  <a:gd name="T0" fmla="*/ 331 w 334"/>
                  <a:gd name="T1" fmla="*/ 0 h 132"/>
                  <a:gd name="T2" fmla="*/ 0 w 334"/>
                  <a:gd name="T3" fmla="*/ 126 h 132"/>
                  <a:gd name="T4" fmla="*/ 3 w 334"/>
                  <a:gd name="T5" fmla="*/ 132 h 132"/>
                  <a:gd name="T6" fmla="*/ 334 w 334"/>
                  <a:gd name="T7" fmla="*/ 6 h 132"/>
                </a:gdLst>
                <a:ahLst/>
                <a:cxnLst>
                  <a:cxn ang="0">
                    <a:pos x="T0" y="T1"/>
                  </a:cxn>
                  <a:cxn ang="0">
                    <a:pos x="T2" y="T3"/>
                  </a:cxn>
                  <a:cxn ang="0">
                    <a:pos x="T4" y="T5"/>
                  </a:cxn>
                  <a:cxn ang="0">
                    <a:pos x="T6" y="T7"/>
                  </a:cxn>
                </a:cxnLst>
                <a:rect l="0" t="0" r="r" b="b"/>
                <a:pathLst>
                  <a:path w="334" h="132">
                    <a:moveTo>
                      <a:pt x="331" y="0"/>
                    </a:moveTo>
                    <a:lnTo>
                      <a:pt x="0" y="126"/>
                    </a:lnTo>
                    <a:lnTo>
                      <a:pt x="3" y="132"/>
                    </a:lnTo>
                    <a:lnTo>
                      <a:pt x="33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29" name="Freeform 1628">
                <a:extLst>
                  <a:ext uri="{FF2B5EF4-FFF2-40B4-BE49-F238E27FC236}">
                    <a16:creationId xmlns:a16="http://schemas.microsoft.com/office/drawing/2014/main" id="{A448CC69-3B16-4A11-AAA1-BFE950D8D564}"/>
                  </a:ext>
                </a:extLst>
              </p:cNvPr>
              <p:cNvSpPr>
                <a:spLocks/>
              </p:cNvSpPr>
              <p:nvPr/>
            </p:nvSpPr>
            <p:spPr bwMode="auto">
              <a:xfrm>
                <a:off x="-172" y="4130"/>
                <a:ext cx="201" cy="823"/>
              </a:xfrm>
              <a:custGeom>
                <a:avLst/>
                <a:gdLst>
                  <a:gd name="T0" fmla="*/ 3 w 354"/>
                  <a:gd name="T1" fmla="*/ 138 h 1451"/>
                  <a:gd name="T2" fmla="*/ 344 w 354"/>
                  <a:gd name="T3" fmla="*/ 10 h 1451"/>
                  <a:gd name="T4" fmla="*/ 348 w 354"/>
                  <a:gd name="T5" fmla="*/ 1451 h 1451"/>
                  <a:gd name="T6" fmla="*/ 354 w 354"/>
                  <a:gd name="T7" fmla="*/ 1451 h 1451"/>
                  <a:gd name="T8" fmla="*/ 351 w 354"/>
                  <a:gd name="T9" fmla="*/ 0 h 1451"/>
                  <a:gd name="T10" fmla="*/ 0 w 354"/>
                  <a:gd name="T11" fmla="*/ 131 h 1451"/>
                  <a:gd name="T12" fmla="*/ 3 w 354"/>
                  <a:gd name="T13" fmla="*/ 138 h 1451"/>
                </a:gdLst>
                <a:ahLst/>
                <a:cxnLst>
                  <a:cxn ang="0">
                    <a:pos x="T0" y="T1"/>
                  </a:cxn>
                  <a:cxn ang="0">
                    <a:pos x="T2" y="T3"/>
                  </a:cxn>
                  <a:cxn ang="0">
                    <a:pos x="T4" y="T5"/>
                  </a:cxn>
                  <a:cxn ang="0">
                    <a:pos x="T6" y="T7"/>
                  </a:cxn>
                  <a:cxn ang="0">
                    <a:pos x="T8" y="T9"/>
                  </a:cxn>
                  <a:cxn ang="0">
                    <a:pos x="T10" y="T11"/>
                  </a:cxn>
                  <a:cxn ang="0">
                    <a:pos x="T12" y="T13"/>
                  </a:cxn>
                </a:cxnLst>
                <a:rect l="0" t="0" r="r" b="b"/>
                <a:pathLst>
                  <a:path w="354" h="1451">
                    <a:moveTo>
                      <a:pt x="3" y="138"/>
                    </a:moveTo>
                    <a:lnTo>
                      <a:pt x="344" y="10"/>
                    </a:lnTo>
                    <a:lnTo>
                      <a:pt x="348" y="1451"/>
                    </a:lnTo>
                    <a:lnTo>
                      <a:pt x="354" y="1451"/>
                    </a:lnTo>
                    <a:lnTo>
                      <a:pt x="351" y="0"/>
                    </a:lnTo>
                    <a:lnTo>
                      <a:pt x="0" y="131"/>
                    </a:lnTo>
                    <a:lnTo>
                      <a:pt x="3" y="1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0" name="Freeform 1629">
                <a:extLst>
                  <a:ext uri="{FF2B5EF4-FFF2-40B4-BE49-F238E27FC236}">
                    <a16:creationId xmlns:a16="http://schemas.microsoft.com/office/drawing/2014/main" id="{5A1E1507-2CBD-4384-A437-F7AFAFDCBF13}"/>
                  </a:ext>
                </a:extLst>
              </p:cNvPr>
              <p:cNvSpPr>
                <a:spLocks/>
              </p:cNvSpPr>
              <p:nvPr/>
            </p:nvSpPr>
            <p:spPr bwMode="auto">
              <a:xfrm>
                <a:off x="-652" y="3962"/>
                <a:ext cx="181" cy="111"/>
              </a:xfrm>
              <a:custGeom>
                <a:avLst/>
                <a:gdLst>
                  <a:gd name="T0" fmla="*/ 316 w 319"/>
                  <a:gd name="T1" fmla="*/ 0 h 196"/>
                  <a:gd name="T2" fmla="*/ 0 w 319"/>
                  <a:gd name="T3" fmla="*/ 180 h 196"/>
                  <a:gd name="T4" fmla="*/ 43 w 319"/>
                  <a:gd name="T5" fmla="*/ 196 h 196"/>
                  <a:gd name="T6" fmla="*/ 45 w 319"/>
                  <a:gd name="T7" fmla="*/ 190 h 196"/>
                  <a:gd name="T8" fmla="*/ 16 w 319"/>
                  <a:gd name="T9" fmla="*/ 179 h 196"/>
                  <a:gd name="T10" fmla="*/ 319 w 319"/>
                  <a:gd name="T11" fmla="*/ 6 h 196"/>
                  <a:gd name="T12" fmla="*/ 316 w 319"/>
                  <a:gd name="T13" fmla="*/ 0 h 196"/>
                </a:gdLst>
                <a:ahLst/>
                <a:cxnLst>
                  <a:cxn ang="0">
                    <a:pos x="T0" y="T1"/>
                  </a:cxn>
                  <a:cxn ang="0">
                    <a:pos x="T2" y="T3"/>
                  </a:cxn>
                  <a:cxn ang="0">
                    <a:pos x="T4" y="T5"/>
                  </a:cxn>
                  <a:cxn ang="0">
                    <a:pos x="T6" y="T7"/>
                  </a:cxn>
                  <a:cxn ang="0">
                    <a:pos x="T8" y="T9"/>
                  </a:cxn>
                  <a:cxn ang="0">
                    <a:pos x="T10" y="T11"/>
                  </a:cxn>
                  <a:cxn ang="0">
                    <a:pos x="T12" y="T13"/>
                  </a:cxn>
                </a:cxnLst>
                <a:rect l="0" t="0" r="r" b="b"/>
                <a:pathLst>
                  <a:path w="319" h="196">
                    <a:moveTo>
                      <a:pt x="316" y="0"/>
                    </a:moveTo>
                    <a:lnTo>
                      <a:pt x="0" y="180"/>
                    </a:lnTo>
                    <a:lnTo>
                      <a:pt x="43" y="196"/>
                    </a:lnTo>
                    <a:lnTo>
                      <a:pt x="45" y="190"/>
                    </a:lnTo>
                    <a:lnTo>
                      <a:pt x="16" y="179"/>
                    </a:lnTo>
                    <a:lnTo>
                      <a:pt x="319" y="6"/>
                    </a:lnTo>
                    <a:lnTo>
                      <a:pt x="31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1" name="Freeform 1630">
                <a:extLst>
                  <a:ext uri="{FF2B5EF4-FFF2-40B4-BE49-F238E27FC236}">
                    <a16:creationId xmlns:a16="http://schemas.microsoft.com/office/drawing/2014/main" id="{840602B1-6583-4324-AAEF-933A48FE1968}"/>
                  </a:ext>
                </a:extLst>
              </p:cNvPr>
              <p:cNvSpPr>
                <a:spLocks/>
              </p:cNvSpPr>
              <p:nvPr/>
            </p:nvSpPr>
            <p:spPr bwMode="auto">
              <a:xfrm>
                <a:off x="-218" y="4404"/>
                <a:ext cx="13" cy="551"/>
              </a:xfrm>
              <a:custGeom>
                <a:avLst/>
                <a:gdLst>
                  <a:gd name="T0" fmla="*/ 0 w 23"/>
                  <a:gd name="T1" fmla="*/ 0 h 971"/>
                  <a:gd name="T2" fmla="*/ 16 w 23"/>
                  <a:gd name="T3" fmla="*/ 971 h 971"/>
                  <a:gd name="T4" fmla="*/ 23 w 23"/>
                  <a:gd name="T5" fmla="*/ 971 h 971"/>
                  <a:gd name="T6" fmla="*/ 7 w 23"/>
                  <a:gd name="T7" fmla="*/ 0 h 971"/>
                </a:gdLst>
                <a:ahLst/>
                <a:cxnLst>
                  <a:cxn ang="0">
                    <a:pos x="T0" y="T1"/>
                  </a:cxn>
                  <a:cxn ang="0">
                    <a:pos x="T2" y="T3"/>
                  </a:cxn>
                  <a:cxn ang="0">
                    <a:pos x="T4" y="T5"/>
                  </a:cxn>
                  <a:cxn ang="0">
                    <a:pos x="T6" y="T7"/>
                  </a:cxn>
                </a:cxnLst>
                <a:rect l="0" t="0" r="r" b="b"/>
                <a:pathLst>
                  <a:path w="23" h="971">
                    <a:moveTo>
                      <a:pt x="0" y="0"/>
                    </a:moveTo>
                    <a:lnTo>
                      <a:pt x="16" y="971"/>
                    </a:lnTo>
                    <a:lnTo>
                      <a:pt x="23" y="97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2" name="Freeform 1631">
                <a:extLst>
                  <a:ext uri="{FF2B5EF4-FFF2-40B4-BE49-F238E27FC236}">
                    <a16:creationId xmlns:a16="http://schemas.microsoft.com/office/drawing/2014/main" id="{F47B6363-95B2-4BAA-9D55-590B1AC88219}"/>
                  </a:ext>
                </a:extLst>
              </p:cNvPr>
              <p:cNvSpPr>
                <a:spLocks/>
              </p:cNvSpPr>
              <p:nvPr/>
            </p:nvSpPr>
            <p:spPr bwMode="auto">
              <a:xfrm>
                <a:off x="-222" y="4101"/>
                <a:ext cx="65" cy="854"/>
              </a:xfrm>
              <a:custGeom>
                <a:avLst/>
                <a:gdLst>
                  <a:gd name="T0" fmla="*/ 13 w 115"/>
                  <a:gd name="T1" fmla="*/ 495 h 1505"/>
                  <a:gd name="T2" fmla="*/ 6 w 115"/>
                  <a:gd name="T3" fmla="*/ 34 h 1505"/>
                  <a:gd name="T4" fmla="*/ 6 w 115"/>
                  <a:gd name="T5" fmla="*/ 34 h 1505"/>
                  <a:gd name="T6" fmla="*/ 6 w 115"/>
                  <a:gd name="T7" fmla="*/ 32 h 1505"/>
                  <a:gd name="T8" fmla="*/ 10 w 115"/>
                  <a:gd name="T9" fmla="*/ 17 h 1505"/>
                  <a:gd name="T10" fmla="*/ 23 w 115"/>
                  <a:gd name="T11" fmla="*/ 9 h 1505"/>
                  <a:gd name="T12" fmla="*/ 43 w 115"/>
                  <a:gd name="T13" fmla="*/ 7 h 1505"/>
                  <a:gd name="T14" fmla="*/ 72 w 115"/>
                  <a:gd name="T15" fmla="*/ 13 h 1505"/>
                  <a:gd name="T16" fmla="*/ 82 w 115"/>
                  <a:gd name="T17" fmla="*/ 19 h 1505"/>
                  <a:gd name="T18" fmla="*/ 85 w 115"/>
                  <a:gd name="T19" fmla="*/ 29 h 1505"/>
                  <a:gd name="T20" fmla="*/ 88 w 115"/>
                  <a:gd name="T21" fmla="*/ 29 h 1505"/>
                  <a:gd name="T22" fmla="*/ 85 w 115"/>
                  <a:gd name="T23" fmla="*/ 29 h 1505"/>
                  <a:gd name="T24" fmla="*/ 108 w 115"/>
                  <a:gd name="T25" fmla="*/ 1505 h 1505"/>
                  <a:gd name="T26" fmla="*/ 115 w 115"/>
                  <a:gd name="T27" fmla="*/ 1505 h 1505"/>
                  <a:gd name="T28" fmla="*/ 91 w 115"/>
                  <a:gd name="T29" fmla="*/ 29 h 1505"/>
                  <a:gd name="T30" fmla="*/ 91 w 115"/>
                  <a:gd name="T31" fmla="*/ 29 h 1505"/>
                  <a:gd name="T32" fmla="*/ 87 w 115"/>
                  <a:gd name="T33" fmla="*/ 15 h 1505"/>
                  <a:gd name="T34" fmla="*/ 75 w 115"/>
                  <a:gd name="T35" fmla="*/ 6 h 1505"/>
                  <a:gd name="T36" fmla="*/ 43 w 115"/>
                  <a:gd name="T37" fmla="*/ 0 h 1505"/>
                  <a:gd name="T38" fmla="*/ 21 w 115"/>
                  <a:gd name="T39" fmla="*/ 3 h 1505"/>
                  <a:gd name="T40" fmla="*/ 4 w 115"/>
                  <a:gd name="T41" fmla="*/ 14 h 1505"/>
                  <a:gd name="T42" fmla="*/ 0 w 115"/>
                  <a:gd name="T43" fmla="*/ 32 h 1505"/>
                  <a:gd name="T44" fmla="*/ 0 w 115"/>
                  <a:gd name="T45" fmla="*/ 35 h 1505"/>
                  <a:gd name="T46" fmla="*/ 3 w 115"/>
                  <a:gd name="T47" fmla="*/ 34 h 1505"/>
                  <a:gd name="T48" fmla="*/ 0 w 115"/>
                  <a:gd name="T49" fmla="*/ 34 h 1505"/>
                  <a:gd name="T50" fmla="*/ 7 w 115"/>
                  <a:gd name="T51" fmla="*/ 495 h 1505"/>
                  <a:gd name="T52" fmla="*/ 13 w 115"/>
                  <a:gd name="T53" fmla="*/ 495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5" h="1505">
                    <a:moveTo>
                      <a:pt x="13" y="495"/>
                    </a:moveTo>
                    <a:lnTo>
                      <a:pt x="6" y="34"/>
                    </a:lnTo>
                    <a:lnTo>
                      <a:pt x="6" y="34"/>
                    </a:lnTo>
                    <a:cubicBezTo>
                      <a:pt x="6" y="33"/>
                      <a:pt x="6" y="33"/>
                      <a:pt x="6" y="32"/>
                    </a:cubicBezTo>
                    <a:cubicBezTo>
                      <a:pt x="6" y="26"/>
                      <a:pt x="7" y="21"/>
                      <a:pt x="10" y="17"/>
                    </a:cubicBezTo>
                    <a:cubicBezTo>
                      <a:pt x="12" y="14"/>
                      <a:pt x="16" y="11"/>
                      <a:pt x="23" y="9"/>
                    </a:cubicBezTo>
                    <a:cubicBezTo>
                      <a:pt x="29" y="8"/>
                      <a:pt x="36" y="7"/>
                      <a:pt x="43" y="7"/>
                    </a:cubicBezTo>
                    <a:cubicBezTo>
                      <a:pt x="53" y="7"/>
                      <a:pt x="63" y="9"/>
                      <a:pt x="72" y="13"/>
                    </a:cubicBezTo>
                    <a:cubicBezTo>
                      <a:pt x="77" y="15"/>
                      <a:pt x="80" y="17"/>
                      <a:pt x="82" y="19"/>
                    </a:cubicBezTo>
                    <a:cubicBezTo>
                      <a:pt x="84" y="21"/>
                      <a:pt x="85" y="24"/>
                      <a:pt x="85" y="29"/>
                    </a:cubicBezTo>
                    <a:lnTo>
                      <a:pt x="88" y="29"/>
                    </a:lnTo>
                    <a:lnTo>
                      <a:pt x="85" y="29"/>
                    </a:lnTo>
                    <a:lnTo>
                      <a:pt x="108" y="1505"/>
                    </a:lnTo>
                    <a:lnTo>
                      <a:pt x="115" y="1505"/>
                    </a:lnTo>
                    <a:lnTo>
                      <a:pt x="91" y="29"/>
                    </a:lnTo>
                    <a:lnTo>
                      <a:pt x="91" y="29"/>
                    </a:lnTo>
                    <a:cubicBezTo>
                      <a:pt x="91" y="24"/>
                      <a:pt x="90" y="19"/>
                      <a:pt x="87" y="15"/>
                    </a:cubicBezTo>
                    <a:cubicBezTo>
                      <a:pt x="84" y="11"/>
                      <a:pt x="80" y="9"/>
                      <a:pt x="75" y="6"/>
                    </a:cubicBezTo>
                    <a:cubicBezTo>
                      <a:pt x="65" y="2"/>
                      <a:pt x="54" y="0"/>
                      <a:pt x="43" y="0"/>
                    </a:cubicBezTo>
                    <a:cubicBezTo>
                      <a:pt x="36" y="0"/>
                      <a:pt x="28" y="1"/>
                      <a:pt x="21" y="3"/>
                    </a:cubicBezTo>
                    <a:cubicBezTo>
                      <a:pt x="13" y="5"/>
                      <a:pt x="8" y="8"/>
                      <a:pt x="4" y="14"/>
                    </a:cubicBezTo>
                    <a:cubicBezTo>
                      <a:pt x="1" y="19"/>
                      <a:pt x="0" y="25"/>
                      <a:pt x="0" y="32"/>
                    </a:cubicBezTo>
                    <a:cubicBezTo>
                      <a:pt x="0" y="33"/>
                      <a:pt x="0" y="34"/>
                      <a:pt x="0" y="35"/>
                    </a:cubicBezTo>
                    <a:lnTo>
                      <a:pt x="3" y="34"/>
                    </a:lnTo>
                    <a:lnTo>
                      <a:pt x="0" y="34"/>
                    </a:lnTo>
                    <a:lnTo>
                      <a:pt x="7" y="495"/>
                    </a:lnTo>
                    <a:lnTo>
                      <a:pt x="13" y="4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3" name="Freeform 1632">
                <a:extLst>
                  <a:ext uri="{FF2B5EF4-FFF2-40B4-BE49-F238E27FC236}">
                    <a16:creationId xmlns:a16="http://schemas.microsoft.com/office/drawing/2014/main" id="{6F028948-E977-45AD-A74B-305ACA520971}"/>
                  </a:ext>
                </a:extLst>
              </p:cNvPr>
              <p:cNvSpPr>
                <a:spLocks/>
              </p:cNvSpPr>
              <p:nvPr/>
            </p:nvSpPr>
            <p:spPr bwMode="auto">
              <a:xfrm>
                <a:off x="-208" y="4065"/>
                <a:ext cx="24" cy="39"/>
              </a:xfrm>
              <a:custGeom>
                <a:avLst/>
                <a:gdLst>
                  <a:gd name="T0" fmla="*/ 7 w 43"/>
                  <a:gd name="T1" fmla="*/ 69 h 69"/>
                  <a:gd name="T2" fmla="*/ 6 w 43"/>
                  <a:gd name="T3" fmla="*/ 15 h 69"/>
                  <a:gd name="T4" fmla="*/ 3 w 43"/>
                  <a:gd name="T5" fmla="*/ 15 h 69"/>
                  <a:gd name="T6" fmla="*/ 6 w 43"/>
                  <a:gd name="T7" fmla="*/ 16 h 69"/>
                  <a:gd name="T8" fmla="*/ 11 w 43"/>
                  <a:gd name="T9" fmla="*/ 9 h 69"/>
                  <a:gd name="T10" fmla="*/ 21 w 43"/>
                  <a:gd name="T11" fmla="*/ 6 h 69"/>
                  <a:gd name="T12" fmla="*/ 30 w 43"/>
                  <a:gd name="T13" fmla="*/ 9 h 69"/>
                  <a:gd name="T14" fmla="*/ 30 w 43"/>
                  <a:gd name="T15" fmla="*/ 9 h 69"/>
                  <a:gd name="T16" fmla="*/ 30 w 43"/>
                  <a:gd name="T17" fmla="*/ 9 h 69"/>
                  <a:gd name="T18" fmla="*/ 31 w 43"/>
                  <a:gd name="T19" fmla="*/ 9 h 69"/>
                  <a:gd name="T20" fmla="*/ 30 w 43"/>
                  <a:gd name="T21" fmla="*/ 9 h 69"/>
                  <a:gd name="T22" fmla="*/ 30 w 43"/>
                  <a:gd name="T23" fmla="*/ 9 h 69"/>
                  <a:gd name="T24" fmla="*/ 31 w 43"/>
                  <a:gd name="T25" fmla="*/ 9 h 69"/>
                  <a:gd name="T26" fmla="*/ 30 w 43"/>
                  <a:gd name="T27" fmla="*/ 9 h 69"/>
                  <a:gd name="T28" fmla="*/ 33 w 43"/>
                  <a:gd name="T29" fmla="*/ 11 h 69"/>
                  <a:gd name="T30" fmla="*/ 35 w 43"/>
                  <a:gd name="T31" fmla="*/ 17 h 69"/>
                  <a:gd name="T32" fmla="*/ 36 w 43"/>
                  <a:gd name="T33" fmla="*/ 46 h 69"/>
                  <a:gd name="T34" fmla="*/ 36 w 43"/>
                  <a:gd name="T35" fmla="*/ 69 h 69"/>
                  <a:gd name="T36" fmla="*/ 43 w 43"/>
                  <a:gd name="T37" fmla="*/ 69 h 69"/>
                  <a:gd name="T38" fmla="*/ 42 w 43"/>
                  <a:gd name="T39" fmla="*/ 17 h 69"/>
                  <a:gd name="T40" fmla="*/ 38 w 43"/>
                  <a:gd name="T41" fmla="*/ 6 h 69"/>
                  <a:gd name="T42" fmla="*/ 33 w 43"/>
                  <a:gd name="T43" fmla="*/ 3 h 69"/>
                  <a:gd name="T44" fmla="*/ 32 w 43"/>
                  <a:gd name="T45" fmla="*/ 6 h 69"/>
                  <a:gd name="T46" fmla="*/ 34 w 43"/>
                  <a:gd name="T47" fmla="*/ 3 h 69"/>
                  <a:gd name="T48" fmla="*/ 21 w 43"/>
                  <a:gd name="T49" fmla="*/ 0 h 69"/>
                  <a:gd name="T50" fmla="*/ 8 w 43"/>
                  <a:gd name="T51" fmla="*/ 3 h 69"/>
                  <a:gd name="T52" fmla="*/ 0 w 43"/>
                  <a:gd name="T53" fmla="*/ 14 h 69"/>
                  <a:gd name="T54" fmla="*/ 0 w 43"/>
                  <a:gd name="T55" fmla="*/ 14 h 69"/>
                  <a:gd name="T56" fmla="*/ 1 w 43"/>
                  <a:gd name="T57" fmla="*/ 69 h 69"/>
                  <a:gd name="T58" fmla="*/ 7 w 43"/>
                  <a:gd name="T5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69">
                    <a:moveTo>
                      <a:pt x="7" y="69"/>
                    </a:moveTo>
                    <a:lnTo>
                      <a:pt x="6" y="15"/>
                    </a:lnTo>
                    <a:lnTo>
                      <a:pt x="3" y="15"/>
                    </a:lnTo>
                    <a:lnTo>
                      <a:pt x="6" y="16"/>
                    </a:lnTo>
                    <a:cubicBezTo>
                      <a:pt x="7" y="13"/>
                      <a:pt x="9" y="10"/>
                      <a:pt x="11" y="9"/>
                    </a:cubicBezTo>
                    <a:cubicBezTo>
                      <a:pt x="14" y="7"/>
                      <a:pt x="17" y="6"/>
                      <a:pt x="21" y="6"/>
                    </a:cubicBezTo>
                    <a:cubicBezTo>
                      <a:pt x="24" y="6"/>
                      <a:pt x="27" y="7"/>
                      <a:pt x="30" y="9"/>
                    </a:cubicBezTo>
                    <a:lnTo>
                      <a:pt x="30" y="9"/>
                    </a:lnTo>
                    <a:lnTo>
                      <a:pt x="30" y="9"/>
                    </a:lnTo>
                    <a:lnTo>
                      <a:pt x="31" y="9"/>
                    </a:lnTo>
                    <a:lnTo>
                      <a:pt x="30" y="9"/>
                    </a:lnTo>
                    <a:lnTo>
                      <a:pt x="30" y="9"/>
                    </a:lnTo>
                    <a:lnTo>
                      <a:pt x="31" y="9"/>
                    </a:lnTo>
                    <a:lnTo>
                      <a:pt x="30" y="9"/>
                    </a:lnTo>
                    <a:cubicBezTo>
                      <a:pt x="31" y="9"/>
                      <a:pt x="32" y="10"/>
                      <a:pt x="33" y="11"/>
                    </a:cubicBezTo>
                    <a:cubicBezTo>
                      <a:pt x="34" y="13"/>
                      <a:pt x="35" y="14"/>
                      <a:pt x="35" y="17"/>
                    </a:cubicBezTo>
                    <a:cubicBezTo>
                      <a:pt x="35" y="20"/>
                      <a:pt x="36" y="33"/>
                      <a:pt x="36" y="46"/>
                    </a:cubicBezTo>
                    <a:cubicBezTo>
                      <a:pt x="36" y="58"/>
                      <a:pt x="36" y="69"/>
                      <a:pt x="36" y="69"/>
                    </a:cubicBezTo>
                    <a:lnTo>
                      <a:pt x="43" y="69"/>
                    </a:lnTo>
                    <a:cubicBezTo>
                      <a:pt x="43" y="69"/>
                      <a:pt x="42" y="24"/>
                      <a:pt x="42" y="17"/>
                    </a:cubicBezTo>
                    <a:cubicBezTo>
                      <a:pt x="42" y="12"/>
                      <a:pt x="40" y="9"/>
                      <a:pt x="38" y="6"/>
                    </a:cubicBezTo>
                    <a:cubicBezTo>
                      <a:pt x="36" y="4"/>
                      <a:pt x="34" y="3"/>
                      <a:pt x="33" y="3"/>
                    </a:cubicBezTo>
                    <a:lnTo>
                      <a:pt x="32" y="6"/>
                    </a:lnTo>
                    <a:lnTo>
                      <a:pt x="34" y="3"/>
                    </a:lnTo>
                    <a:cubicBezTo>
                      <a:pt x="30" y="1"/>
                      <a:pt x="25" y="0"/>
                      <a:pt x="21" y="0"/>
                    </a:cubicBezTo>
                    <a:cubicBezTo>
                      <a:pt x="16" y="0"/>
                      <a:pt x="12" y="1"/>
                      <a:pt x="8" y="3"/>
                    </a:cubicBezTo>
                    <a:cubicBezTo>
                      <a:pt x="4" y="6"/>
                      <a:pt x="1" y="9"/>
                      <a:pt x="0" y="14"/>
                    </a:cubicBezTo>
                    <a:lnTo>
                      <a:pt x="0" y="14"/>
                    </a:lnTo>
                    <a:lnTo>
                      <a:pt x="1" y="69"/>
                    </a:lnTo>
                    <a:lnTo>
                      <a:pt x="7"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4" name="Freeform 1633">
                <a:extLst>
                  <a:ext uri="{FF2B5EF4-FFF2-40B4-BE49-F238E27FC236}">
                    <a16:creationId xmlns:a16="http://schemas.microsoft.com/office/drawing/2014/main" id="{CBA185D3-0369-4481-8E4F-E96F39D3AA64}"/>
                  </a:ext>
                </a:extLst>
              </p:cNvPr>
              <p:cNvSpPr>
                <a:spLocks/>
              </p:cNvSpPr>
              <p:nvPr/>
            </p:nvSpPr>
            <p:spPr bwMode="auto">
              <a:xfrm>
                <a:off x="-367" y="4135"/>
                <a:ext cx="25" cy="38"/>
              </a:xfrm>
              <a:custGeom>
                <a:avLst/>
                <a:gdLst>
                  <a:gd name="T0" fmla="*/ 8 w 44"/>
                  <a:gd name="T1" fmla="*/ 67 h 68"/>
                  <a:gd name="T2" fmla="*/ 7 w 44"/>
                  <a:gd name="T3" fmla="*/ 15 h 68"/>
                  <a:gd name="T4" fmla="*/ 4 w 44"/>
                  <a:gd name="T5" fmla="*/ 15 h 68"/>
                  <a:gd name="T6" fmla="*/ 7 w 44"/>
                  <a:gd name="T7" fmla="*/ 16 h 68"/>
                  <a:gd name="T8" fmla="*/ 12 w 44"/>
                  <a:gd name="T9" fmla="*/ 9 h 68"/>
                  <a:gd name="T10" fmla="*/ 21 w 44"/>
                  <a:gd name="T11" fmla="*/ 7 h 68"/>
                  <a:gd name="T12" fmla="*/ 31 w 44"/>
                  <a:gd name="T13" fmla="*/ 10 h 68"/>
                  <a:gd name="T14" fmla="*/ 31 w 44"/>
                  <a:gd name="T15" fmla="*/ 10 h 68"/>
                  <a:gd name="T16" fmla="*/ 31 w 44"/>
                  <a:gd name="T17" fmla="*/ 10 h 68"/>
                  <a:gd name="T18" fmla="*/ 31 w 44"/>
                  <a:gd name="T19" fmla="*/ 9 h 68"/>
                  <a:gd name="T20" fmla="*/ 31 w 44"/>
                  <a:gd name="T21" fmla="*/ 10 h 68"/>
                  <a:gd name="T22" fmla="*/ 31 w 44"/>
                  <a:gd name="T23" fmla="*/ 10 h 68"/>
                  <a:gd name="T24" fmla="*/ 31 w 44"/>
                  <a:gd name="T25" fmla="*/ 9 h 68"/>
                  <a:gd name="T26" fmla="*/ 31 w 44"/>
                  <a:gd name="T27" fmla="*/ 10 h 68"/>
                  <a:gd name="T28" fmla="*/ 34 w 44"/>
                  <a:gd name="T29" fmla="*/ 12 h 68"/>
                  <a:gd name="T30" fmla="*/ 36 w 44"/>
                  <a:gd name="T31" fmla="*/ 17 h 68"/>
                  <a:gd name="T32" fmla="*/ 37 w 44"/>
                  <a:gd name="T33" fmla="*/ 45 h 68"/>
                  <a:gd name="T34" fmla="*/ 37 w 44"/>
                  <a:gd name="T35" fmla="*/ 68 h 68"/>
                  <a:gd name="T36" fmla="*/ 44 w 44"/>
                  <a:gd name="T37" fmla="*/ 68 h 68"/>
                  <a:gd name="T38" fmla="*/ 42 w 44"/>
                  <a:gd name="T39" fmla="*/ 17 h 68"/>
                  <a:gd name="T40" fmla="*/ 38 w 44"/>
                  <a:gd name="T41" fmla="*/ 7 h 68"/>
                  <a:gd name="T42" fmla="*/ 34 w 44"/>
                  <a:gd name="T43" fmla="*/ 4 h 68"/>
                  <a:gd name="T44" fmla="*/ 32 w 44"/>
                  <a:gd name="T45" fmla="*/ 7 h 68"/>
                  <a:gd name="T46" fmla="*/ 34 w 44"/>
                  <a:gd name="T47" fmla="*/ 4 h 68"/>
                  <a:gd name="T48" fmla="*/ 21 w 44"/>
                  <a:gd name="T49" fmla="*/ 0 h 68"/>
                  <a:gd name="T50" fmla="*/ 8 w 44"/>
                  <a:gd name="T51" fmla="*/ 4 h 68"/>
                  <a:gd name="T52" fmla="*/ 0 w 44"/>
                  <a:gd name="T53" fmla="*/ 14 h 68"/>
                  <a:gd name="T54" fmla="*/ 0 w 44"/>
                  <a:gd name="T55" fmla="*/ 15 h 68"/>
                  <a:gd name="T56" fmla="*/ 2 w 44"/>
                  <a:gd name="T57" fmla="*/ 67 h 68"/>
                  <a:gd name="T58" fmla="*/ 8 w 44"/>
                  <a:gd name="T59"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68">
                    <a:moveTo>
                      <a:pt x="8" y="67"/>
                    </a:moveTo>
                    <a:lnTo>
                      <a:pt x="7" y="15"/>
                    </a:lnTo>
                    <a:lnTo>
                      <a:pt x="4" y="15"/>
                    </a:lnTo>
                    <a:lnTo>
                      <a:pt x="7" y="16"/>
                    </a:lnTo>
                    <a:cubicBezTo>
                      <a:pt x="8" y="13"/>
                      <a:pt x="9" y="11"/>
                      <a:pt x="12" y="9"/>
                    </a:cubicBezTo>
                    <a:cubicBezTo>
                      <a:pt x="14" y="8"/>
                      <a:pt x="18" y="7"/>
                      <a:pt x="21" y="7"/>
                    </a:cubicBezTo>
                    <a:cubicBezTo>
                      <a:pt x="24" y="7"/>
                      <a:pt x="28" y="8"/>
                      <a:pt x="31" y="10"/>
                    </a:cubicBezTo>
                    <a:lnTo>
                      <a:pt x="31" y="10"/>
                    </a:lnTo>
                    <a:lnTo>
                      <a:pt x="31" y="10"/>
                    </a:lnTo>
                    <a:lnTo>
                      <a:pt x="31" y="9"/>
                    </a:lnTo>
                    <a:lnTo>
                      <a:pt x="31" y="10"/>
                    </a:lnTo>
                    <a:lnTo>
                      <a:pt x="31" y="10"/>
                    </a:lnTo>
                    <a:lnTo>
                      <a:pt x="31" y="9"/>
                    </a:lnTo>
                    <a:lnTo>
                      <a:pt x="31" y="10"/>
                    </a:lnTo>
                    <a:cubicBezTo>
                      <a:pt x="31" y="10"/>
                      <a:pt x="32" y="11"/>
                      <a:pt x="34" y="12"/>
                    </a:cubicBezTo>
                    <a:cubicBezTo>
                      <a:pt x="35" y="13"/>
                      <a:pt x="36" y="15"/>
                      <a:pt x="36" y="17"/>
                    </a:cubicBezTo>
                    <a:cubicBezTo>
                      <a:pt x="36" y="21"/>
                      <a:pt x="36" y="33"/>
                      <a:pt x="37" y="45"/>
                    </a:cubicBezTo>
                    <a:cubicBezTo>
                      <a:pt x="37" y="57"/>
                      <a:pt x="37" y="68"/>
                      <a:pt x="37" y="68"/>
                    </a:cubicBezTo>
                    <a:lnTo>
                      <a:pt x="44" y="68"/>
                    </a:lnTo>
                    <a:cubicBezTo>
                      <a:pt x="44" y="68"/>
                      <a:pt x="43" y="24"/>
                      <a:pt x="42" y="17"/>
                    </a:cubicBezTo>
                    <a:cubicBezTo>
                      <a:pt x="42" y="12"/>
                      <a:pt x="40" y="9"/>
                      <a:pt x="38" y="7"/>
                    </a:cubicBezTo>
                    <a:cubicBezTo>
                      <a:pt x="36" y="5"/>
                      <a:pt x="34" y="4"/>
                      <a:pt x="34" y="4"/>
                    </a:cubicBezTo>
                    <a:lnTo>
                      <a:pt x="32" y="7"/>
                    </a:lnTo>
                    <a:lnTo>
                      <a:pt x="34" y="4"/>
                    </a:lnTo>
                    <a:cubicBezTo>
                      <a:pt x="30" y="1"/>
                      <a:pt x="26" y="0"/>
                      <a:pt x="21" y="0"/>
                    </a:cubicBezTo>
                    <a:cubicBezTo>
                      <a:pt x="17" y="0"/>
                      <a:pt x="12" y="2"/>
                      <a:pt x="8" y="4"/>
                    </a:cubicBezTo>
                    <a:cubicBezTo>
                      <a:pt x="5" y="6"/>
                      <a:pt x="2" y="10"/>
                      <a:pt x="0" y="14"/>
                    </a:cubicBezTo>
                    <a:lnTo>
                      <a:pt x="0" y="15"/>
                    </a:lnTo>
                    <a:lnTo>
                      <a:pt x="2" y="67"/>
                    </a:lnTo>
                    <a:lnTo>
                      <a:pt x="8" y="6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5" name="Freeform 1634">
                <a:extLst>
                  <a:ext uri="{FF2B5EF4-FFF2-40B4-BE49-F238E27FC236}">
                    <a16:creationId xmlns:a16="http://schemas.microsoft.com/office/drawing/2014/main" id="{D390E96C-4E06-4357-9E10-884F2FE080B2}"/>
                  </a:ext>
                </a:extLst>
              </p:cNvPr>
              <p:cNvSpPr>
                <a:spLocks/>
              </p:cNvSpPr>
              <p:nvPr/>
            </p:nvSpPr>
            <p:spPr bwMode="auto">
              <a:xfrm>
                <a:off x="-474" y="3981"/>
                <a:ext cx="28" cy="40"/>
              </a:xfrm>
              <a:custGeom>
                <a:avLst/>
                <a:gdLst>
                  <a:gd name="T0" fmla="*/ 8 w 50"/>
                  <a:gd name="T1" fmla="*/ 69 h 70"/>
                  <a:gd name="T2" fmla="*/ 7 w 50"/>
                  <a:gd name="T3" fmla="*/ 16 h 70"/>
                  <a:gd name="T4" fmla="*/ 3 w 50"/>
                  <a:gd name="T5" fmla="*/ 16 h 70"/>
                  <a:gd name="T6" fmla="*/ 6 w 50"/>
                  <a:gd name="T7" fmla="*/ 17 h 70"/>
                  <a:gd name="T8" fmla="*/ 13 w 50"/>
                  <a:gd name="T9" fmla="*/ 10 h 70"/>
                  <a:gd name="T10" fmla="*/ 24 w 50"/>
                  <a:gd name="T11" fmla="*/ 7 h 70"/>
                  <a:gd name="T12" fmla="*/ 36 w 50"/>
                  <a:gd name="T13" fmla="*/ 10 h 70"/>
                  <a:gd name="T14" fmla="*/ 36 w 50"/>
                  <a:gd name="T15" fmla="*/ 10 h 70"/>
                  <a:gd name="T16" fmla="*/ 36 w 50"/>
                  <a:gd name="T17" fmla="*/ 10 h 70"/>
                  <a:gd name="T18" fmla="*/ 36 w 50"/>
                  <a:gd name="T19" fmla="*/ 10 h 70"/>
                  <a:gd name="T20" fmla="*/ 39 w 50"/>
                  <a:gd name="T21" fmla="*/ 12 h 70"/>
                  <a:gd name="T22" fmla="*/ 42 w 50"/>
                  <a:gd name="T23" fmla="*/ 18 h 70"/>
                  <a:gd name="T24" fmla="*/ 43 w 50"/>
                  <a:gd name="T25" fmla="*/ 47 h 70"/>
                  <a:gd name="T26" fmla="*/ 44 w 50"/>
                  <a:gd name="T27" fmla="*/ 70 h 70"/>
                  <a:gd name="T28" fmla="*/ 50 w 50"/>
                  <a:gd name="T29" fmla="*/ 70 h 70"/>
                  <a:gd name="T30" fmla="*/ 49 w 50"/>
                  <a:gd name="T31" fmla="*/ 17 h 70"/>
                  <a:gd name="T32" fmla="*/ 43 w 50"/>
                  <a:gd name="T33" fmla="*/ 7 h 70"/>
                  <a:gd name="T34" fmla="*/ 39 w 50"/>
                  <a:gd name="T35" fmla="*/ 4 h 70"/>
                  <a:gd name="T36" fmla="*/ 37 w 50"/>
                  <a:gd name="T37" fmla="*/ 7 h 70"/>
                  <a:gd name="T38" fmla="*/ 39 w 50"/>
                  <a:gd name="T39" fmla="*/ 4 h 70"/>
                  <a:gd name="T40" fmla="*/ 24 w 50"/>
                  <a:gd name="T41" fmla="*/ 0 h 70"/>
                  <a:gd name="T42" fmla="*/ 9 w 50"/>
                  <a:gd name="T43" fmla="*/ 4 h 70"/>
                  <a:gd name="T44" fmla="*/ 0 w 50"/>
                  <a:gd name="T45" fmla="*/ 15 h 70"/>
                  <a:gd name="T46" fmla="*/ 0 w 50"/>
                  <a:gd name="T47" fmla="*/ 15 h 70"/>
                  <a:gd name="T48" fmla="*/ 2 w 50"/>
                  <a:gd name="T49" fmla="*/ 70 h 70"/>
                  <a:gd name="T50" fmla="*/ 8 w 50"/>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8" y="69"/>
                    </a:moveTo>
                    <a:lnTo>
                      <a:pt x="7" y="16"/>
                    </a:lnTo>
                    <a:lnTo>
                      <a:pt x="3" y="16"/>
                    </a:lnTo>
                    <a:lnTo>
                      <a:pt x="6" y="17"/>
                    </a:lnTo>
                    <a:cubicBezTo>
                      <a:pt x="7" y="14"/>
                      <a:pt x="9" y="12"/>
                      <a:pt x="13" y="10"/>
                    </a:cubicBezTo>
                    <a:cubicBezTo>
                      <a:pt x="16" y="8"/>
                      <a:pt x="20" y="7"/>
                      <a:pt x="24" y="7"/>
                    </a:cubicBezTo>
                    <a:cubicBezTo>
                      <a:pt x="28" y="7"/>
                      <a:pt x="32" y="8"/>
                      <a:pt x="36" y="10"/>
                    </a:cubicBezTo>
                    <a:lnTo>
                      <a:pt x="36" y="10"/>
                    </a:lnTo>
                    <a:lnTo>
                      <a:pt x="36" y="10"/>
                    </a:lnTo>
                    <a:lnTo>
                      <a:pt x="36" y="10"/>
                    </a:lnTo>
                    <a:cubicBezTo>
                      <a:pt x="36" y="10"/>
                      <a:pt x="38" y="11"/>
                      <a:pt x="39" y="12"/>
                    </a:cubicBezTo>
                    <a:cubicBezTo>
                      <a:pt x="41" y="14"/>
                      <a:pt x="42" y="15"/>
                      <a:pt x="42" y="18"/>
                    </a:cubicBezTo>
                    <a:cubicBezTo>
                      <a:pt x="42" y="21"/>
                      <a:pt x="43" y="34"/>
                      <a:pt x="43" y="47"/>
                    </a:cubicBezTo>
                    <a:cubicBezTo>
                      <a:pt x="43" y="59"/>
                      <a:pt x="44" y="70"/>
                      <a:pt x="44" y="70"/>
                    </a:cubicBezTo>
                    <a:lnTo>
                      <a:pt x="50" y="70"/>
                    </a:lnTo>
                    <a:cubicBezTo>
                      <a:pt x="50" y="70"/>
                      <a:pt x="49" y="25"/>
                      <a:pt x="49" y="17"/>
                    </a:cubicBezTo>
                    <a:cubicBezTo>
                      <a:pt x="48" y="13"/>
                      <a:pt x="46" y="9"/>
                      <a:pt x="43" y="7"/>
                    </a:cubicBezTo>
                    <a:cubicBezTo>
                      <a:pt x="41" y="5"/>
                      <a:pt x="39" y="4"/>
                      <a:pt x="39" y="4"/>
                    </a:cubicBezTo>
                    <a:lnTo>
                      <a:pt x="37" y="7"/>
                    </a:lnTo>
                    <a:lnTo>
                      <a:pt x="39" y="4"/>
                    </a:lnTo>
                    <a:cubicBezTo>
                      <a:pt x="34" y="2"/>
                      <a:pt x="29" y="0"/>
                      <a:pt x="24" y="0"/>
                    </a:cubicBezTo>
                    <a:cubicBezTo>
                      <a:pt x="19" y="0"/>
                      <a:pt x="14" y="2"/>
                      <a:pt x="9" y="4"/>
                    </a:cubicBezTo>
                    <a:cubicBezTo>
                      <a:pt x="5" y="6"/>
                      <a:pt x="2" y="10"/>
                      <a:pt x="0" y="15"/>
                    </a:cubicBezTo>
                    <a:lnTo>
                      <a:pt x="0" y="15"/>
                    </a:lnTo>
                    <a:lnTo>
                      <a:pt x="2" y="70"/>
                    </a:lnTo>
                    <a:lnTo>
                      <a:pt x="8" y="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6" name="Freeform 1635">
                <a:extLst>
                  <a:ext uri="{FF2B5EF4-FFF2-40B4-BE49-F238E27FC236}">
                    <a16:creationId xmlns:a16="http://schemas.microsoft.com/office/drawing/2014/main" id="{99C1E775-5903-4A88-B721-F175D9876F4E}"/>
                  </a:ext>
                </a:extLst>
              </p:cNvPr>
              <p:cNvSpPr>
                <a:spLocks/>
              </p:cNvSpPr>
              <p:nvPr/>
            </p:nvSpPr>
            <p:spPr bwMode="auto">
              <a:xfrm>
                <a:off x="-629" y="4061"/>
                <a:ext cx="29" cy="41"/>
              </a:xfrm>
              <a:custGeom>
                <a:avLst/>
                <a:gdLst>
                  <a:gd name="T0" fmla="*/ 51 w 51"/>
                  <a:gd name="T1" fmla="*/ 73 h 73"/>
                  <a:gd name="T2" fmla="*/ 51 w 51"/>
                  <a:gd name="T3" fmla="*/ 69 h 73"/>
                  <a:gd name="T4" fmla="*/ 47 w 51"/>
                  <a:gd name="T5" fmla="*/ 70 h 73"/>
                  <a:gd name="T6" fmla="*/ 51 w 51"/>
                  <a:gd name="T7" fmla="*/ 69 h 73"/>
                  <a:gd name="T8" fmla="*/ 49 w 51"/>
                  <a:gd name="T9" fmla="*/ 17 h 73"/>
                  <a:gd name="T10" fmla="*/ 43 w 51"/>
                  <a:gd name="T11" fmla="*/ 7 h 73"/>
                  <a:gd name="T12" fmla="*/ 39 w 51"/>
                  <a:gd name="T13" fmla="*/ 4 h 73"/>
                  <a:gd name="T14" fmla="*/ 37 w 51"/>
                  <a:gd name="T15" fmla="*/ 7 h 73"/>
                  <a:gd name="T16" fmla="*/ 39 w 51"/>
                  <a:gd name="T17" fmla="*/ 4 h 73"/>
                  <a:gd name="T18" fmla="*/ 24 w 51"/>
                  <a:gd name="T19" fmla="*/ 0 h 73"/>
                  <a:gd name="T20" fmla="*/ 10 w 51"/>
                  <a:gd name="T21" fmla="*/ 4 h 73"/>
                  <a:gd name="T22" fmla="*/ 0 w 51"/>
                  <a:gd name="T23" fmla="*/ 14 h 73"/>
                  <a:gd name="T24" fmla="*/ 0 w 51"/>
                  <a:gd name="T25" fmla="*/ 15 h 73"/>
                  <a:gd name="T26" fmla="*/ 2 w 51"/>
                  <a:gd name="T27" fmla="*/ 69 h 73"/>
                  <a:gd name="T28" fmla="*/ 3 w 51"/>
                  <a:gd name="T29" fmla="*/ 73 h 73"/>
                  <a:gd name="T30" fmla="*/ 9 w 51"/>
                  <a:gd name="T31" fmla="*/ 73 h 73"/>
                  <a:gd name="T32" fmla="*/ 9 w 51"/>
                  <a:gd name="T33" fmla="*/ 69 h 73"/>
                  <a:gd name="T34" fmla="*/ 7 w 51"/>
                  <a:gd name="T35" fmla="*/ 15 h 73"/>
                  <a:gd name="T36" fmla="*/ 4 w 51"/>
                  <a:gd name="T37" fmla="*/ 15 h 73"/>
                  <a:gd name="T38" fmla="*/ 7 w 51"/>
                  <a:gd name="T39" fmla="*/ 16 h 73"/>
                  <a:gd name="T40" fmla="*/ 13 w 51"/>
                  <a:gd name="T41" fmla="*/ 9 h 73"/>
                  <a:gd name="T42" fmla="*/ 24 w 51"/>
                  <a:gd name="T43" fmla="*/ 7 h 73"/>
                  <a:gd name="T44" fmla="*/ 36 w 51"/>
                  <a:gd name="T45" fmla="*/ 9 h 73"/>
                  <a:gd name="T46" fmla="*/ 36 w 51"/>
                  <a:gd name="T47" fmla="*/ 10 h 73"/>
                  <a:gd name="T48" fmla="*/ 36 w 51"/>
                  <a:gd name="T49" fmla="*/ 10 h 73"/>
                  <a:gd name="T50" fmla="*/ 36 w 51"/>
                  <a:gd name="T51" fmla="*/ 10 h 73"/>
                  <a:gd name="T52" fmla="*/ 39 w 51"/>
                  <a:gd name="T53" fmla="*/ 12 h 73"/>
                  <a:gd name="T54" fmla="*/ 42 w 51"/>
                  <a:gd name="T55" fmla="*/ 17 h 73"/>
                  <a:gd name="T56" fmla="*/ 43 w 51"/>
                  <a:gd name="T57" fmla="*/ 46 h 73"/>
                  <a:gd name="T58" fmla="*/ 44 w 51"/>
                  <a:gd name="T59" fmla="*/ 70 h 73"/>
                  <a:gd name="T60" fmla="*/ 44 w 51"/>
                  <a:gd name="T61" fmla="*/ 70 h 73"/>
                  <a:gd name="T62" fmla="*/ 44 w 51"/>
                  <a:gd name="T63" fmla="*/ 73 h 73"/>
                  <a:gd name="T64" fmla="*/ 51 w 51"/>
                  <a:gd name="T6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73">
                    <a:moveTo>
                      <a:pt x="51" y="73"/>
                    </a:moveTo>
                    <a:lnTo>
                      <a:pt x="51" y="69"/>
                    </a:lnTo>
                    <a:lnTo>
                      <a:pt x="47" y="70"/>
                    </a:lnTo>
                    <a:lnTo>
                      <a:pt x="51" y="69"/>
                    </a:lnTo>
                    <a:cubicBezTo>
                      <a:pt x="51" y="69"/>
                      <a:pt x="49" y="24"/>
                      <a:pt x="49" y="17"/>
                    </a:cubicBezTo>
                    <a:cubicBezTo>
                      <a:pt x="48" y="12"/>
                      <a:pt x="46" y="9"/>
                      <a:pt x="43" y="7"/>
                    </a:cubicBezTo>
                    <a:cubicBezTo>
                      <a:pt x="41" y="5"/>
                      <a:pt x="39" y="4"/>
                      <a:pt x="39" y="4"/>
                    </a:cubicBezTo>
                    <a:lnTo>
                      <a:pt x="37" y="7"/>
                    </a:lnTo>
                    <a:lnTo>
                      <a:pt x="39" y="4"/>
                    </a:lnTo>
                    <a:cubicBezTo>
                      <a:pt x="34" y="1"/>
                      <a:pt x="29" y="0"/>
                      <a:pt x="24" y="0"/>
                    </a:cubicBezTo>
                    <a:cubicBezTo>
                      <a:pt x="19" y="0"/>
                      <a:pt x="14" y="1"/>
                      <a:pt x="10" y="4"/>
                    </a:cubicBezTo>
                    <a:cubicBezTo>
                      <a:pt x="5" y="6"/>
                      <a:pt x="2" y="9"/>
                      <a:pt x="0" y="14"/>
                    </a:cubicBezTo>
                    <a:lnTo>
                      <a:pt x="0" y="15"/>
                    </a:lnTo>
                    <a:lnTo>
                      <a:pt x="2" y="69"/>
                    </a:lnTo>
                    <a:lnTo>
                      <a:pt x="3" y="73"/>
                    </a:lnTo>
                    <a:lnTo>
                      <a:pt x="9" y="73"/>
                    </a:lnTo>
                    <a:lnTo>
                      <a:pt x="9" y="69"/>
                    </a:lnTo>
                    <a:lnTo>
                      <a:pt x="7" y="15"/>
                    </a:lnTo>
                    <a:lnTo>
                      <a:pt x="4" y="15"/>
                    </a:lnTo>
                    <a:lnTo>
                      <a:pt x="7" y="16"/>
                    </a:lnTo>
                    <a:cubicBezTo>
                      <a:pt x="7" y="13"/>
                      <a:pt x="10" y="11"/>
                      <a:pt x="13" y="9"/>
                    </a:cubicBezTo>
                    <a:cubicBezTo>
                      <a:pt x="16" y="8"/>
                      <a:pt x="20" y="7"/>
                      <a:pt x="24" y="7"/>
                    </a:cubicBezTo>
                    <a:cubicBezTo>
                      <a:pt x="28" y="7"/>
                      <a:pt x="32" y="7"/>
                      <a:pt x="36" y="9"/>
                    </a:cubicBezTo>
                    <a:lnTo>
                      <a:pt x="36" y="10"/>
                    </a:lnTo>
                    <a:lnTo>
                      <a:pt x="36" y="10"/>
                    </a:lnTo>
                    <a:lnTo>
                      <a:pt x="36" y="10"/>
                    </a:lnTo>
                    <a:cubicBezTo>
                      <a:pt x="36" y="10"/>
                      <a:pt x="38" y="10"/>
                      <a:pt x="39" y="12"/>
                    </a:cubicBezTo>
                    <a:cubicBezTo>
                      <a:pt x="41" y="13"/>
                      <a:pt x="42" y="15"/>
                      <a:pt x="42" y="17"/>
                    </a:cubicBezTo>
                    <a:cubicBezTo>
                      <a:pt x="42" y="21"/>
                      <a:pt x="43" y="34"/>
                      <a:pt x="43" y="46"/>
                    </a:cubicBezTo>
                    <a:cubicBezTo>
                      <a:pt x="44" y="58"/>
                      <a:pt x="44" y="70"/>
                      <a:pt x="44" y="70"/>
                    </a:cubicBezTo>
                    <a:lnTo>
                      <a:pt x="44" y="70"/>
                    </a:lnTo>
                    <a:lnTo>
                      <a:pt x="44" y="73"/>
                    </a:lnTo>
                    <a:lnTo>
                      <a:pt x="51" y="7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7" name="Freeform 1636">
                <a:extLst>
                  <a:ext uri="{FF2B5EF4-FFF2-40B4-BE49-F238E27FC236}">
                    <a16:creationId xmlns:a16="http://schemas.microsoft.com/office/drawing/2014/main" id="{7CEB0E09-A033-4BA7-9835-AC3C2CFB2C25}"/>
                  </a:ext>
                </a:extLst>
              </p:cNvPr>
              <p:cNvSpPr>
                <a:spLocks/>
              </p:cNvSpPr>
              <p:nvPr/>
            </p:nvSpPr>
            <p:spPr bwMode="auto">
              <a:xfrm>
                <a:off x="-449" y="3980"/>
                <a:ext cx="29" cy="19"/>
              </a:xfrm>
              <a:custGeom>
                <a:avLst/>
                <a:gdLst>
                  <a:gd name="T0" fmla="*/ 3 w 52"/>
                  <a:gd name="T1" fmla="*/ 33 h 33"/>
                  <a:gd name="T2" fmla="*/ 52 w 52"/>
                  <a:gd name="T3" fmla="*/ 5 h 33"/>
                  <a:gd name="T4" fmla="*/ 48 w 52"/>
                  <a:gd name="T5" fmla="*/ 0 h 33"/>
                  <a:gd name="T6" fmla="*/ 0 w 52"/>
                  <a:gd name="T7" fmla="*/ 27 h 33"/>
                </a:gdLst>
                <a:ahLst/>
                <a:cxnLst>
                  <a:cxn ang="0">
                    <a:pos x="T0" y="T1"/>
                  </a:cxn>
                  <a:cxn ang="0">
                    <a:pos x="T2" y="T3"/>
                  </a:cxn>
                  <a:cxn ang="0">
                    <a:pos x="T4" y="T5"/>
                  </a:cxn>
                  <a:cxn ang="0">
                    <a:pos x="T6" y="T7"/>
                  </a:cxn>
                </a:cxnLst>
                <a:rect l="0" t="0" r="r" b="b"/>
                <a:pathLst>
                  <a:path w="52" h="33">
                    <a:moveTo>
                      <a:pt x="3" y="33"/>
                    </a:moveTo>
                    <a:lnTo>
                      <a:pt x="52" y="5"/>
                    </a:lnTo>
                    <a:lnTo>
                      <a:pt x="48" y="0"/>
                    </a:lnTo>
                    <a:lnTo>
                      <a:pt x="0" y="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8" name="Freeform 1637">
                <a:extLst>
                  <a:ext uri="{FF2B5EF4-FFF2-40B4-BE49-F238E27FC236}">
                    <a16:creationId xmlns:a16="http://schemas.microsoft.com/office/drawing/2014/main" id="{4A044340-C593-48CA-85B5-E403C0F0B478}"/>
                  </a:ext>
                </a:extLst>
              </p:cNvPr>
              <p:cNvSpPr>
                <a:spLocks/>
              </p:cNvSpPr>
              <p:nvPr/>
            </p:nvSpPr>
            <p:spPr bwMode="auto">
              <a:xfrm>
                <a:off x="-604" y="4009"/>
                <a:ext cx="133" cy="76"/>
              </a:xfrm>
              <a:custGeom>
                <a:avLst/>
                <a:gdLst>
                  <a:gd name="T0" fmla="*/ 0 w 234"/>
                  <a:gd name="T1" fmla="*/ 129 h 134"/>
                  <a:gd name="T2" fmla="*/ 11 w 234"/>
                  <a:gd name="T3" fmla="*/ 134 h 134"/>
                  <a:gd name="T4" fmla="*/ 234 w 234"/>
                  <a:gd name="T5" fmla="*/ 6 h 134"/>
                  <a:gd name="T6" fmla="*/ 230 w 234"/>
                  <a:gd name="T7" fmla="*/ 0 h 134"/>
                  <a:gd name="T8" fmla="*/ 10 w 234"/>
                  <a:gd name="T9" fmla="*/ 127 h 134"/>
                  <a:gd name="T10" fmla="*/ 2 w 234"/>
                  <a:gd name="T11" fmla="*/ 123 h 134"/>
                  <a:gd name="T12" fmla="*/ 0 w 234"/>
                  <a:gd name="T13" fmla="*/ 129 h 134"/>
                </a:gdLst>
                <a:ahLst/>
                <a:cxnLst>
                  <a:cxn ang="0">
                    <a:pos x="T0" y="T1"/>
                  </a:cxn>
                  <a:cxn ang="0">
                    <a:pos x="T2" y="T3"/>
                  </a:cxn>
                  <a:cxn ang="0">
                    <a:pos x="T4" y="T5"/>
                  </a:cxn>
                  <a:cxn ang="0">
                    <a:pos x="T6" y="T7"/>
                  </a:cxn>
                  <a:cxn ang="0">
                    <a:pos x="T8" y="T9"/>
                  </a:cxn>
                  <a:cxn ang="0">
                    <a:pos x="T10" y="T11"/>
                  </a:cxn>
                  <a:cxn ang="0">
                    <a:pos x="T12" y="T13"/>
                  </a:cxn>
                </a:cxnLst>
                <a:rect l="0" t="0" r="r" b="b"/>
                <a:pathLst>
                  <a:path w="234" h="134">
                    <a:moveTo>
                      <a:pt x="0" y="129"/>
                    </a:moveTo>
                    <a:lnTo>
                      <a:pt x="11" y="134"/>
                    </a:lnTo>
                    <a:lnTo>
                      <a:pt x="234" y="6"/>
                    </a:lnTo>
                    <a:lnTo>
                      <a:pt x="230" y="0"/>
                    </a:lnTo>
                    <a:lnTo>
                      <a:pt x="10" y="127"/>
                    </a:lnTo>
                    <a:lnTo>
                      <a:pt x="2" y="123"/>
                    </a:lnTo>
                    <a:lnTo>
                      <a:pt x="0" y="1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39" name="Freeform 1638">
                <a:extLst>
                  <a:ext uri="{FF2B5EF4-FFF2-40B4-BE49-F238E27FC236}">
                    <a16:creationId xmlns:a16="http://schemas.microsoft.com/office/drawing/2014/main" id="{3256A501-64E7-4320-9335-314FAFA64252}"/>
                  </a:ext>
                </a:extLst>
              </p:cNvPr>
              <p:cNvSpPr>
                <a:spLocks/>
              </p:cNvSpPr>
              <p:nvPr/>
            </p:nvSpPr>
            <p:spPr bwMode="auto">
              <a:xfrm>
                <a:off x="-750" y="3979"/>
                <a:ext cx="104" cy="85"/>
              </a:xfrm>
              <a:custGeom>
                <a:avLst/>
                <a:gdLst>
                  <a:gd name="T0" fmla="*/ 184 w 184"/>
                  <a:gd name="T1" fmla="*/ 149 h 151"/>
                  <a:gd name="T2" fmla="*/ 157 w 184"/>
                  <a:gd name="T3" fmla="*/ 47 h 151"/>
                  <a:gd name="T4" fmla="*/ 2 w 184"/>
                  <a:gd name="T5" fmla="*/ 0 h 151"/>
                  <a:gd name="T6" fmla="*/ 0 w 184"/>
                  <a:gd name="T7" fmla="*/ 7 h 151"/>
                  <a:gd name="T8" fmla="*/ 151 w 184"/>
                  <a:gd name="T9" fmla="*/ 52 h 151"/>
                  <a:gd name="T10" fmla="*/ 178 w 184"/>
                  <a:gd name="T11" fmla="*/ 151 h 151"/>
                  <a:gd name="T12" fmla="*/ 184 w 184"/>
                  <a:gd name="T13" fmla="*/ 149 h 151"/>
                </a:gdLst>
                <a:ahLst/>
                <a:cxnLst>
                  <a:cxn ang="0">
                    <a:pos x="T0" y="T1"/>
                  </a:cxn>
                  <a:cxn ang="0">
                    <a:pos x="T2" y="T3"/>
                  </a:cxn>
                  <a:cxn ang="0">
                    <a:pos x="T4" y="T5"/>
                  </a:cxn>
                  <a:cxn ang="0">
                    <a:pos x="T6" y="T7"/>
                  </a:cxn>
                  <a:cxn ang="0">
                    <a:pos x="T8" y="T9"/>
                  </a:cxn>
                  <a:cxn ang="0">
                    <a:pos x="T10" y="T11"/>
                  </a:cxn>
                  <a:cxn ang="0">
                    <a:pos x="T12" y="T13"/>
                  </a:cxn>
                </a:cxnLst>
                <a:rect l="0" t="0" r="r" b="b"/>
                <a:pathLst>
                  <a:path w="184" h="151">
                    <a:moveTo>
                      <a:pt x="184" y="149"/>
                    </a:moveTo>
                    <a:lnTo>
                      <a:pt x="157" y="47"/>
                    </a:lnTo>
                    <a:lnTo>
                      <a:pt x="2" y="0"/>
                    </a:lnTo>
                    <a:lnTo>
                      <a:pt x="0" y="7"/>
                    </a:lnTo>
                    <a:lnTo>
                      <a:pt x="151" y="52"/>
                    </a:lnTo>
                    <a:lnTo>
                      <a:pt x="178" y="151"/>
                    </a:lnTo>
                    <a:lnTo>
                      <a:pt x="184" y="14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0" name="Freeform 1639">
                <a:extLst>
                  <a:ext uri="{FF2B5EF4-FFF2-40B4-BE49-F238E27FC236}">
                    <a16:creationId xmlns:a16="http://schemas.microsoft.com/office/drawing/2014/main" id="{ABD37340-79DD-49C7-B9E8-4A137248A825}"/>
                  </a:ext>
                </a:extLst>
              </p:cNvPr>
              <p:cNvSpPr>
                <a:spLocks/>
              </p:cNvSpPr>
              <p:nvPr/>
            </p:nvSpPr>
            <p:spPr bwMode="auto">
              <a:xfrm>
                <a:off x="-641" y="4100"/>
                <a:ext cx="74" cy="858"/>
              </a:xfrm>
              <a:custGeom>
                <a:avLst/>
                <a:gdLst>
                  <a:gd name="T0" fmla="*/ 38 w 131"/>
                  <a:gd name="T1" fmla="*/ 1513 h 1513"/>
                  <a:gd name="T2" fmla="*/ 7 w 131"/>
                  <a:gd name="T3" fmla="*/ 55 h 1513"/>
                  <a:gd name="T4" fmla="*/ 7 w 131"/>
                  <a:gd name="T5" fmla="*/ 24 h 1513"/>
                  <a:gd name="T6" fmla="*/ 7 w 131"/>
                  <a:gd name="T7" fmla="*/ 24 h 1513"/>
                  <a:gd name="T8" fmla="*/ 10 w 131"/>
                  <a:gd name="T9" fmla="*/ 15 h 1513"/>
                  <a:gd name="T10" fmla="*/ 22 w 131"/>
                  <a:gd name="T11" fmla="*/ 8 h 1513"/>
                  <a:gd name="T12" fmla="*/ 41 w 131"/>
                  <a:gd name="T13" fmla="*/ 7 h 1513"/>
                  <a:gd name="T14" fmla="*/ 55 w 131"/>
                  <a:gd name="T15" fmla="*/ 7 h 1513"/>
                  <a:gd name="T16" fmla="*/ 55 w 131"/>
                  <a:gd name="T17" fmla="*/ 4 h 1513"/>
                  <a:gd name="T18" fmla="*/ 54 w 131"/>
                  <a:gd name="T19" fmla="*/ 7 h 1513"/>
                  <a:gd name="T20" fmla="*/ 57 w 131"/>
                  <a:gd name="T21" fmla="*/ 7 h 1513"/>
                  <a:gd name="T22" fmla="*/ 81 w 131"/>
                  <a:gd name="T23" fmla="*/ 13 h 1513"/>
                  <a:gd name="T24" fmla="*/ 93 w 131"/>
                  <a:gd name="T25" fmla="*/ 21 h 1513"/>
                  <a:gd name="T26" fmla="*/ 96 w 131"/>
                  <a:gd name="T27" fmla="*/ 35 h 1513"/>
                  <a:gd name="T28" fmla="*/ 99 w 131"/>
                  <a:gd name="T29" fmla="*/ 35 h 1513"/>
                  <a:gd name="T30" fmla="*/ 96 w 131"/>
                  <a:gd name="T31" fmla="*/ 35 h 1513"/>
                  <a:gd name="T32" fmla="*/ 96 w 131"/>
                  <a:gd name="T33" fmla="*/ 57 h 1513"/>
                  <a:gd name="T34" fmla="*/ 125 w 131"/>
                  <a:gd name="T35" fmla="*/ 1513 h 1513"/>
                  <a:gd name="T36" fmla="*/ 131 w 131"/>
                  <a:gd name="T37" fmla="*/ 1513 h 1513"/>
                  <a:gd name="T38" fmla="*/ 103 w 131"/>
                  <a:gd name="T39" fmla="*/ 57 h 1513"/>
                  <a:gd name="T40" fmla="*/ 103 w 131"/>
                  <a:gd name="T41" fmla="*/ 35 h 1513"/>
                  <a:gd name="T42" fmla="*/ 103 w 131"/>
                  <a:gd name="T43" fmla="*/ 35 h 1513"/>
                  <a:gd name="T44" fmla="*/ 99 w 131"/>
                  <a:gd name="T45" fmla="*/ 18 h 1513"/>
                  <a:gd name="T46" fmla="*/ 84 w 131"/>
                  <a:gd name="T47" fmla="*/ 6 h 1513"/>
                  <a:gd name="T48" fmla="*/ 55 w 131"/>
                  <a:gd name="T49" fmla="*/ 1 h 1513"/>
                  <a:gd name="T50" fmla="*/ 55 w 131"/>
                  <a:gd name="T51" fmla="*/ 1 h 1513"/>
                  <a:gd name="T52" fmla="*/ 55 w 131"/>
                  <a:gd name="T53" fmla="*/ 1 h 1513"/>
                  <a:gd name="T54" fmla="*/ 41 w 131"/>
                  <a:gd name="T55" fmla="*/ 0 h 1513"/>
                  <a:gd name="T56" fmla="*/ 15 w 131"/>
                  <a:gd name="T57" fmla="*/ 4 h 1513"/>
                  <a:gd name="T58" fmla="*/ 4 w 131"/>
                  <a:gd name="T59" fmla="*/ 11 h 1513"/>
                  <a:gd name="T60" fmla="*/ 0 w 131"/>
                  <a:gd name="T61" fmla="*/ 24 h 1513"/>
                  <a:gd name="T62" fmla="*/ 0 w 131"/>
                  <a:gd name="T63" fmla="*/ 24 h 1513"/>
                  <a:gd name="T64" fmla="*/ 0 w 131"/>
                  <a:gd name="T65" fmla="*/ 55 h 1513"/>
                  <a:gd name="T66" fmla="*/ 32 w 131"/>
                  <a:gd name="T67" fmla="*/ 1513 h 1513"/>
                  <a:gd name="T68" fmla="*/ 38 w 131"/>
                  <a:gd name="T69" fmla="*/ 1513 h 1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1513">
                    <a:moveTo>
                      <a:pt x="38" y="1513"/>
                    </a:moveTo>
                    <a:lnTo>
                      <a:pt x="7" y="55"/>
                    </a:lnTo>
                    <a:lnTo>
                      <a:pt x="7" y="24"/>
                    </a:lnTo>
                    <a:lnTo>
                      <a:pt x="7" y="24"/>
                    </a:lnTo>
                    <a:cubicBezTo>
                      <a:pt x="7" y="20"/>
                      <a:pt x="8" y="17"/>
                      <a:pt x="10" y="15"/>
                    </a:cubicBezTo>
                    <a:cubicBezTo>
                      <a:pt x="12" y="12"/>
                      <a:pt x="17" y="10"/>
                      <a:pt x="22" y="8"/>
                    </a:cubicBezTo>
                    <a:cubicBezTo>
                      <a:pt x="28" y="7"/>
                      <a:pt x="35" y="7"/>
                      <a:pt x="41" y="7"/>
                    </a:cubicBezTo>
                    <a:cubicBezTo>
                      <a:pt x="46" y="7"/>
                      <a:pt x="51" y="7"/>
                      <a:pt x="55" y="7"/>
                    </a:cubicBezTo>
                    <a:lnTo>
                      <a:pt x="55" y="4"/>
                    </a:lnTo>
                    <a:lnTo>
                      <a:pt x="54" y="7"/>
                    </a:lnTo>
                    <a:cubicBezTo>
                      <a:pt x="54" y="7"/>
                      <a:pt x="55" y="7"/>
                      <a:pt x="57" y="7"/>
                    </a:cubicBezTo>
                    <a:cubicBezTo>
                      <a:pt x="62" y="8"/>
                      <a:pt x="73" y="9"/>
                      <a:pt x="81" y="13"/>
                    </a:cubicBezTo>
                    <a:cubicBezTo>
                      <a:pt x="88" y="15"/>
                      <a:pt x="91" y="18"/>
                      <a:pt x="93" y="21"/>
                    </a:cubicBezTo>
                    <a:cubicBezTo>
                      <a:pt x="95" y="24"/>
                      <a:pt x="96" y="29"/>
                      <a:pt x="96" y="35"/>
                    </a:cubicBezTo>
                    <a:lnTo>
                      <a:pt x="99" y="35"/>
                    </a:lnTo>
                    <a:lnTo>
                      <a:pt x="96" y="35"/>
                    </a:lnTo>
                    <a:lnTo>
                      <a:pt x="96" y="57"/>
                    </a:lnTo>
                    <a:lnTo>
                      <a:pt x="125" y="1513"/>
                    </a:lnTo>
                    <a:lnTo>
                      <a:pt x="131" y="1513"/>
                    </a:lnTo>
                    <a:lnTo>
                      <a:pt x="103" y="57"/>
                    </a:lnTo>
                    <a:lnTo>
                      <a:pt x="103" y="35"/>
                    </a:lnTo>
                    <a:lnTo>
                      <a:pt x="103" y="35"/>
                    </a:lnTo>
                    <a:cubicBezTo>
                      <a:pt x="102" y="28"/>
                      <a:pt x="101" y="22"/>
                      <a:pt x="99" y="18"/>
                    </a:cubicBezTo>
                    <a:cubicBezTo>
                      <a:pt x="96" y="13"/>
                      <a:pt x="91" y="9"/>
                      <a:pt x="84" y="6"/>
                    </a:cubicBezTo>
                    <a:cubicBezTo>
                      <a:pt x="71" y="1"/>
                      <a:pt x="55" y="1"/>
                      <a:pt x="55" y="1"/>
                    </a:cubicBezTo>
                    <a:lnTo>
                      <a:pt x="55" y="1"/>
                    </a:lnTo>
                    <a:lnTo>
                      <a:pt x="55" y="1"/>
                    </a:lnTo>
                    <a:cubicBezTo>
                      <a:pt x="51" y="0"/>
                      <a:pt x="46" y="0"/>
                      <a:pt x="41" y="0"/>
                    </a:cubicBezTo>
                    <a:cubicBezTo>
                      <a:pt x="33" y="0"/>
                      <a:pt x="23" y="1"/>
                      <a:pt x="15" y="4"/>
                    </a:cubicBezTo>
                    <a:cubicBezTo>
                      <a:pt x="11" y="5"/>
                      <a:pt x="7" y="8"/>
                      <a:pt x="4" y="11"/>
                    </a:cubicBezTo>
                    <a:cubicBezTo>
                      <a:pt x="2" y="14"/>
                      <a:pt x="0" y="19"/>
                      <a:pt x="0" y="24"/>
                    </a:cubicBezTo>
                    <a:lnTo>
                      <a:pt x="0" y="24"/>
                    </a:lnTo>
                    <a:lnTo>
                      <a:pt x="0" y="55"/>
                    </a:lnTo>
                    <a:lnTo>
                      <a:pt x="32" y="1513"/>
                    </a:lnTo>
                    <a:lnTo>
                      <a:pt x="38" y="15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1" name="Freeform 1640">
                <a:extLst>
                  <a:ext uri="{FF2B5EF4-FFF2-40B4-BE49-F238E27FC236}">
                    <a16:creationId xmlns:a16="http://schemas.microsoft.com/office/drawing/2014/main" id="{B8BCCF54-D1DA-4DF0-AC95-14EDC3877FBD}"/>
                  </a:ext>
                </a:extLst>
              </p:cNvPr>
              <p:cNvSpPr>
                <a:spLocks/>
              </p:cNvSpPr>
              <p:nvPr/>
            </p:nvSpPr>
            <p:spPr bwMode="auto">
              <a:xfrm>
                <a:off x="-489" y="4018"/>
                <a:ext cx="74" cy="939"/>
              </a:xfrm>
              <a:custGeom>
                <a:avLst/>
                <a:gdLst>
                  <a:gd name="T0" fmla="*/ 17 w 131"/>
                  <a:gd name="T1" fmla="*/ 696 h 1654"/>
                  <a:gd name="T2" fmla="*/ 6 w 131"/>
                  <a:gd name="T3" fmla="*/ 54 h 1654"/>
                  <a:gd name="T4" fmla="*/ 6 w 131"/>
                  <a:gd name="T5" fmla="*/ 23 h 1654"/>
                  <a:gd name="T6" fmla="*/ 9 w 131"/>
                  <a:gd name="T7" fmla="*/ 15 h 1654"/>
                  <a:gd name="T8" fmla="*/ 22 w 131"/>
                  <a:gd name="T9" fmla="*/ 8 h 1654"/>
                  <a:gd name="T10" fmla="*/ 41 w 131"/>
                  <a:gd name="T11" fmla="*/ 6 h 1654"/>
                  <a:gd name="T12" fmla="*/ 55 w 131"/>
                  <a:gd name="T13" fmla="*/ 6 h 1654"/>
                  <a:gd name="T14" fmla="*/ 55 w 131"/>
                  <a:gd name="T15" fmla="*/ 3 h 1654"/>
                  <a:gd name="T16" fmla="*/ 54 w 131"/>
                  <a:gd name="T17" fmla="*/ 6 h 1654"/>
                  <a:gd name="T18" fmla="*/ 57 w 131"/>
                  <a:gd name="T19" fmla="*/ 7 h 1654"/>
                  <a:gd name="T20" fmla="*/ 81 w 131"/>
                  <a:gd name="T21" fmla="*/ 12 h 1654"/>
                  <a:gd name="T22" fmla="*/ 93 w 131"/>
                  <a:gd name="T23" fmla="*/ 20 h 1654"/>
                  <a:gd name="T24" fmla="*/ 96 w 131"/>
                  <a:gd name="T25" fmla="*/ 35 h 1654"/>
                  <a:gd name="T26" fmla="*/ 99 w 131"/>
                  <a:gd name="T27" fmla="*/ 34 h 1654"/>
                  <a:gd name="T28" fmla="*/ 96 w 131"/>
                  <a:gd name="T29" fmla="*/ 35 h 1654"/>
                  <a:gd name="T30" fmla="*/ 96 w 131"/>
                  <a:gd name="T31" fmla="*/ 57 h 1654"/>
                  <a:gd name="T32" fmla="*/ 125 w 131"/>
                  <a:gd name="T33" fmla="*/ 1654 h 1654"/>
                  <a:gd name="T34" fmla="*/ 131 w 131"/>
                  <a:gd name="T35" fmla="*/ 1654 h 1654"/>
                  <a:gd name="T36" fmla="*/ 103 w 131"/>
                  <a:gd name="T37" fmla="*/ 57 h 1654"/>
                  <a:gd name="T38" fmla="*/ 103 w 131"/>
                  <a:gd name="T39" fmla="*/ 57 h 1654"/>
                  <a:gd name="T40" fmla="*/ 103 w 131"/>
                  <a:gd name="T41" fmla="*/ 34 h 1654"/>
                  <a:gd name="T42" fmla="*/ 103 w 131"/>
                  <a:gd name="T43" fmla="*/ 34 h 1654"/>
                  <a:gd name="T44" fmla="*/ 99 w 131"/>
                  <a:gd name="T45" fmla="*/ 17 h 1654"/>
                  <a:gd name="T46" fmla="*/ 84 w 131"/>
                  <a:gd name="T47" fmla="*/ 6 h 1654"/>
                  <a:gd name="T48" fmla="*/ 55 w 131"/>
                  <a:gd name="T49" fmla="*/ 0 h 1654"/>
                  <a:gd name="T50" fmla="*/ 55 w 131"/>
                  <a:gd name="T51" fmla="*/ 0 h 1654"/>
                  <a:gd name="T52" fmla="*/ 55 w 131"/>
                  <a:gd name="T53" fmla="*/ 0 h 1654"/>
                  <a:gd name="T54" fmla="*/ 41 w 131"/>
                  <a:gd name="T55" fmla="*/ 0 h 1654"/>
                  <a:gd name="T56" fmla="*/ 14 w 131"/>
                  <a:gd name="T57" fmla="*/ 3 h 1654"/>
                  <a:gd name="T58" fmla="*/ 4 w 131"/>
                  <a:gd name="T59" fmla="*/ 10 h 1654"/>
                  <a:gd name="T60" fmla="*/ 0 w 131"/>
                  <a:gd name="T61" fmla="*/ 23 h 1654"/>
                  <a:gd name="T62" fmla="*/ 0 w 131"/>
                  <a:gd name="T63" fmla="*/ 54 h 1654"/>
                  <a:gd name="T64" fmla="*/ 11 w 131"/>
                  <a:gd name="T65" fmla="*/ 696 h 1654"/>
                  <a:gd name="T66" fmla="*/ 17 w 131"/>
                  <a:gd name="T67" fmla="*/ 696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1" h="1654">
                    <a:moveTo>
                      <a:pt x="17" y="696"/>
                    </a:moveTo>
                    <a:lnTo>
                      <a:pt x="6" y="54"/>
                    </a:lnTo>
                    <a:lnTo>
                      <a:pt x="6" y="23"/>
                    </a:lnTo>
                    <a:cubicBezTo>
                      <a:pt x="6" y="19"/>
                      <a:pt x="7" y="17"/>
                      <a:pt x="9" y="15"/>
                    </a:cubicBezTo>
                    <a:cubicBezTo>
                      <a:pt x="12" y="11"/>
                      <a:pt x="16" y="9"/>
                      <a:pt x="22" y="8"/>
                    </a:cubicBezTo>
                    <a:cubicBezTo>
                      <a:pt x="28" y="7"/>
                      <a:pt x="35" y="6"/>
                      <a:pt x="41" y="6"/>
                    </a:cubicBezTo>
                    <a:cubicBezTo>
                      <a:pt x="46" y="6"/>
                      <a:pt x="51" y="6"/>
                      <a:pt x="55" y="6"/>
                    </a:cubicBezTo>
                    <a:lnTo>
                      <a:pt x="55" y="3"/>
                    </a:lnTo>
                    <a:lnTo>
                      <a:pt x="54" y="6"/>
                    </a:lnTo>
                    <a:cubicBezTo>
                      <a:pt x="54" y="6"/>
                      <a:pt x="55" y="6"/>
                      <a:pt x="57" y="7"/>
                    </a:cubicBezTo>
                    <a:cubicBezTo>
                      <a:pt x="62" y="7"/>
                      <a:pt x="73" y="8"/>
                      <a:pt x="81" y="12"/>
                    </a:cubicBezTo>
                    <a:cubicBezTo>
                      <a:pt x="88" y="15"/>
                      <a:pt x="91" y="17"/>
                      <a:pt x="93" y="20"/>
                    </a:cubicBezTo>
                    <a:cubicBezTo>
                      <a:pt x="95" y="24"/>
                      <a:pt x="96" y="28"/>
                      <a:pt x="96" y="35"/>
                    </a:cubicBezTo>
                    <a:lnTo>
                      <a:pt x="99" y="34"/>
                    </a:lnTo>
                    <a:lnTo>
                      <a:pt x="96" y="35"/>
                    </a:lnTo>
                    <a:lnTo>
                      <a:pt x="96" y="57"/>
                    </a:lnTo>
                    <a:lnTo>
                      <a:pt x="125" y="1654"/>
                    </a:lnTo>
                    <a:lnTo>
                      <a:pt x="131" y="1654"/>
                    </a:lnTo>
                    <a:lnTo>
                      <a:pt x="103" y="57"/>
                    </a:lnTo>
                    <a:lnTo>
                      <a:pt x="103" y="57"/>
                    </a:lnTo>
                    <a:lnTo>
                      <a:pt x="103" y="34"/>
                    </a:lnTo>
                    <a:lnTo>
                      <a:pt x="103" y="34"/>
                    </a:lnTo>
                    <a:cubicBezTo>
                      <a:pt x="102" y="27"/>
                      <a:pt x="101" y="22"/>
                      <a:pt x="99" y="17"/>
                    </a:cubicBezTo>
                    <a:cubicBezTo>
                      <a:pt x="96" y="12"/>
                      <a:pt x="91" y="9"/>
                      <a:pt x="84" y="6"/>
                    </a:cubicBezTo>
                    <a:cubicBezTo>
                      <a:pt x="71" y="1"/>
                      <a:pt x="55" y="0"/>
                      <a:pt x="55" y="0"/>
                    </a:cubicBezTo>
                    <a:lnTo>
                      <a:pt x="55" y="0"/>
                    </a:lnTo>
                    <a:lnTo>
                      <a:pt x="55" y="0"/>
                    </a:lnTo>
                    <a:cubicBezTo>
                      <a:pt x="51" y="0"/>
                      <a:pt x="46" y="0"/>
                      <a:pt x="41" y="0"/>
                    </a:cubicBezTo>
                    <a:cubicBezTo>
                      <a:pt x="32" y="0"/>
                      <a:pt x="23" y="0"/>
                      <a:pt x="14" y="3"/>
                    </a:cubicBezTo>
                    <a:cubicBezTo>
                      <a:pt x="10" y="5"/>
                      <a:pt x="7" y="7"/>
                      <a:pt x="4" y="10"/>
                    </a:cubicBezTo>
                    <a:cubicBezTo>
                      <a:pt x="1" y="14"/>
                      <a:pt x="0" y="18"/>
                      <a:pt x="0" y="23"/>
                    </a:cubicBezTo>
                    <a:lnTo>
                      <a:pt x="0" y="54"/>
                    </a:lnTo>
                    <a:lnTo>
                      <a:pt x="11" y="696"/>
                    </a:lnTo>
                    <a:lnTo>
                      <a:pt x="17" y="69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2" name="Freeform 1641">
                <a:extLst>
                  <a:ext uri="{FF2B5EF4-FFF2-40B4-BE49-F238E27FC236}">
                    <a16:creationId xmlns:a16="http://schemas.microsoft.com/office/drawing/2014/main" id="{D36C47BC-07BD-4905-8920-9AC246A142E7}"/>
                  </a:ext>
                </a:extLst>
              </p:cNvPr>
              <p:cNvSpPr>
                <a:spLocks/>
              </p:cNvSpPr>
              <p:nvPr/>
            </p:nvSpPr>
            <p:spPr bwMode="auto">
              <a:xfrm>
                <a:off x="-483" y="4413"/>
                <a:ext cx="14" cy="544"/>
              </a:xfrm>
              <a:custGeom>
                <a:avLst/>
                <a:gdLst>
                  <a:gd name="T0" fmla="*/ 25 w 25"/>
                  <a:gd name="T1" fmla="*/ 958 h 958"/>
                  <a:gd name="T2" fmla="*/ 6 w 25"/>
                  <a:gd name="T3" fmla="*/ 0 h 958"/>
                  <a:gd name="T4" fmla="*/ 0 w 25"/>
                  <a:gd name="T5" fmla="*/ 0 h 958"/>
                  <a:gd name="T6" fmla="*/ 18 w 25"/>
                  <a:gd name="T7" fmla="*/ 958 h 958"/>
                </a:gdLst>
                <a:ahLst/>
                <a:cxnLst>
                  <a:cxn ang="0">
                    <a:pos x="T0" y="T1"/>
                  </a:cxn>
                  <a:cxn ang="0">
                    <a:pos x="T2" y="T3"/>
                  </a:cxn>
                  <a:cxn ang="0">
                    <a:pos x="T4" y="T5"/>
                  </a:cxn>
                  <a:cxn ang="0">
                    <a:pos x="T6" y="T7"/>
                  </a:cxn>
                </a:cxnLst>
                <a:rect l="0" t="0" r="r" b="b"/>
                <a:pathLst>
                  <a:path w="25" h="958">
                    <a:moveTo>
                      <a:pt x="25" y="958"/>
                    </a:moveTo>
                    <a:lnTo>
                      <a:pt x="6" y="0"/>
                    </a:lnTo>
                    <a:lnTo>
                      <a:pt x="0" y="0"/>
                    </a:lnTo>
                    <a:lnTo>
                      <a:pt x="18" y="9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3" name="Freeform 1642">
                <a:extLst>
                  <a:ext uri="{FF2B5EF4-FFF2-40B4-BE49-F238E27FC236}">
                    <a16:creationId xmlns:a16="http://schemas.microsoft.com/office/drawing/2014/main" id="{E04D1C9F-D6E3-4A43-B373-F8A8138AB5B8}"/>
                  </a:ext>
                </a:extLst>
              </p:cNvPr>
              <p:cNvSpPr>
                <a:spLocks/>
              </p:cNvSpPr>
              <p:nvPr/>
            </p:nvSpPr>
            <p:spPr bwMode="auto">
              <a:xfrm>
                <a:off x="-375" y="4465"/>
                <a:ext cx="14" cy="491"/>
              </a:xfrm>
              <a:custGeom>
                <a:avLst/>
                <a:gdLst>
                  <a:gd name="T0" fmla="*/ 0 w 25"/>
                  <a:gd name="T1" fmla="*/ 0 h 865"/>
                  <a:gd name="T2" fmla="*/ 19 w 25"/>
                  <a:gd name="T3" fmla="*/ 865 h 865"/>
                  <a:gd name="T4" fmla="*/ 25 w 25"/>
                  <a:gd name="T5" fmla="*/ 865 h 865"/>
                  <a:gd name="T6" fmla="*/ 7 w 25"/>
                  <a:gd name="T7" fmla="*/ 0 h 865"/>
                </a:gdLst>
                <a:ahLst/>
                <a:cxnLst>
                  <a:cxn ang="0">
                    <a:pos x="T0" y="T1"/>
                  </a:cxn>
                  <a:cxn ang="0">
                    <a:pos x="T2" y="T3"/>
                  </a:cxn>
                  <a:cxn ang="0">
                    <a:pos x="T4" y="T5"/>
                  </a:cxn>
                  <a:cxn ang="0">
                    <a:pos x="T6" y="T7"/>
                  </a:cxn>
                </a:cxnLst>
                <a:rect l="0" t="0" r="r" b="b"/>
                <a:pathLst>
                  <a:path w="25" h="865">
                    <a:moveTo>
                      <a:pt x="0" y="0"/>
                    </a:moveTo>
                    <a:lnTo>
                      <a:pt x="19" y="865"/>
                    </a:lnTo>
                    <a:lnTo>
                      <a:pt x="25" y="86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4" name="Freeform 1643">
                <a:extLst>
                  <a:ext uri="{FF2B5EF4-FFF2-40B4-BE49-F238E27FC236}">
                    <a16:creationId xmlns:a16="http://schemas.microsoft.com/office/drawing/2014/main" id="{FA4865C1-C7E2-4828-94E2-188CCA744528}"/>
                  </a:ext>
                </a:extLst>
              </p:cNvPr>
              <p:cNvSpPr>
                <a:spLocks/>
              </p:cNvSpPr>
              <p:nvPr/>
            </p:nvSpPr>
            <p:spPr bwMode="auto">
              <a:xfrm>
                <a:off x="-377" y="4373"/>
                <a:ext cx="6" cy="92"/>
              </a:xfrm>
              <a:custGeom>
                <a:avLst/>
                <a:gdLst>
                  <a:gd name="T0" fmla="*/ 0 w 10"/>
                  <a:gd name="T1" fmla="*/ 0 h 162"/>
                  <a:gd name="T2" fmla="*/ 3 w 10"/>
                  <a:gd name="T3" fmla="*/ 162 h 162"/>
                  <a:gd name="T4" fmla="*/ 10 w 10"/>
                  <a:gd name="T5" fmla="*/ 162 h 162"/>
                  <a:gd name="T6" fmla="*/ 6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5" name="Freeform 1644">
                <a:extLst>
                  <a:ext uri="{FF2B5EF4-FFF2-40B4-BE49-F238E27FC236}">
                    <a16:creationId xmlns:a16="http://schemas.microsoft.com/office/drawing/2014/main" id="{D07CAFC4-9096-4283-A5F7-55C8BA3BFC93}"/>
                  </a:ext>
                </a:extLst>
              </p:cNvPr>
              <p:cNvSpPr>
                <a:spLocks/>
              </p:cNvSpPr>
              <p:nvPr/>
            </p:nvSpPr>
            <p:spPr bwMode="auto">
              <a:xfrm>
                <a:off x="-380" y="4170"/>
                <a:ext cx="45" cy="177"/>
              </a:xfrm>
              <a:custGeom>
                <a:avLst/>
                <a:gdLst>
                  <a:gd name="T0" fmla="*/ 79 w 79"/>
                  <a:gd name="T1" fmla="*/ 5 h 312"/>
                  <a:gd name="T2" fmla="*/ 55 w 79"/>
                  <a:gd name="T3" fmla="*/ 1 h 312"/>
                  <a:gd name="T4" fmla="*/ 54 w 79"/>
                  <a:gd name="T5" fmla="*/ 1 h 312"/>
                  <a:gd name="T6" fmla="*/ 54 w 79"/>
                  <a:gd name="T7" fmla="*/ 1 h 312"/>
                  <a:gd name="T8" fmla="*/ 41 w 79"/>
                  <a:gd name="T9" fmla="*/ 0 h 312"/>
                  <a:gd name="T10" fmla="*/ 15 w 79"/>
                  <a:gd name="T11" fmla="*/ 4 h 312"/>
                  <a:gd name="T12" fmla="*/ 4 w 79"/>
                  <a:gd name="T13" fmla="*/ 11 h 312"/>
                  <a:gd name="T14" fmla="*/ 0 w 79"/>
                  <a:gd name="T15" fmla="*/ 24 h 312"/>
                  <a:gd name="T16" fmla="*/ 0 w 79"/>
                  <a:gd name="T17" fmla="*/ 55 h 312"/>
                  <a:gd name="T18" fmla="*/ 5 w 79"/>
                  <a:gd name="T19" fmla="*/ 312 h 312"/>
                  <a:gd name="T20" fmla="*/ 11 w 79"/>
                  <a:gd name="T21" fmla="*/ 312 h 312"/>
                  <a:gd name="T22" fmla="*/ 6 w 79"/>
                  <a:gd name="T23" fmla="*/ 55 h 312"/>
                  <a:gd name="T24" fmla="*/ 6 w 79"/>
                  <a:gd name="T25" fmla="*/ 24 h 312"/>
                  <a:gd name="T26" fmla="*/ 9 w 79"/>
                  <a:gd name="T27" fmla="*/ 15 h 312"/>
                  <a:gd name="T28" fmla="*/ 22 w 79"/>
                  <a:gd name="T29" fmla="*/ 9 h 312"/>
                  <a:gd name="T30" fmla="*/ 41 w 79"/>
                  <a:gd name="T31" fmla="*/ 7 h 312"/>
                  <a:gd name="T32" fmla="*/ 54 w 79"/>
                  <a:gd name="T33" fmla="*/ 7 h 312"/>
                  <a:gd name="T34" fmla="*/ 54 w 79"/>
                  <a:gd name="T35" fmla="*/ 4 h 312"/>
                  <a:gd name="T36" fmla="*/ 54 w 79"/>
                  <a:gd name="T37" fmla="*/ 7 h 312"/>
                  <a:gd name="T38" fmla="*/ 56 w 79"/>
                  <a:gd name="T39" fmla="*/ 7 h 312"/>
                  <a:gd name="T40" fmla="*/ 77 w 79"/>
                  <a:gd name="T41" fmla="*/ 11 h 312"/>
                  <a:gd name="T42" fmla="*/ 79 w 79"/>
                  <a:gd name="T43" fmla="*/ 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312">
                    <a:moveTo>
                      <a:pt x="79" y="5"/>
                    </a:moveTo>
                    <a:cubicBezTo>
                      <a:pt x="68" y="1"/>
                      <a:pt x="55" y="1"/>
                      <a:pt x="55" y="1"/>
                    </a:cubicBezTo>
                    <a:lnTo>
                      <a:pt x="54" y="1"/>
                    </a:lnTo>
                    <a:lnTo>
                      <a:pt x="54" y="1"/>
                    </a:lnTo>
                    <a:cubicBezTo>
                      <a:pt x="51" y="1"/>
                      <a:pt x="46" y="0"/>
                      <a:pt x="41" y="0"/>
                    </a:cubicBezTo>
                    <a:cubicBezTo>
                      <a:pt x="32" y="0"/>
                      <a:pt x="23" y="1"/>
                      <a:pt x="15" y="4"/>
                    </a:cubicBezTo>
                    <a:cubicBezTo>
                      <a:pt x="11" y="6"/>
                      <a:pt x="7" y="8"/>
                      <a:pt x="4" y="11"/>
                    </a:cubicBezTo>
                    <a:cubicBezTo>
                      <a:pt x="1" y="14"/>
                      <a:pt x="0" y="19"/>
                      <a:pt x="0" y="24"/>
                    </a:cubicBezTo>
                    <a:lnTo>
                      <a:pt x="0" y="55"/>
                    </a:lnTo>
                    <a:lnTo>
                      <a:pt x="5" y="312"/>
                    </a:lnTo>
                    <a:lnTo>
                      <a:pt x="11" y="312"/>
                    </a:lnTo>
                    <a:lnTo>
                      <a:pt x="6" y="55"/>
                    </a:lnTo>
                    <a:lnTo>
                      <a:pt x="6" y="24"/>
                    </a:lnTo>
                    <a:cubicBezTo>
                      <a:pt x="7" y="20"/>
                      <a:pt x="8" y="17"/>
                      <a:pt x="9" y="15"/>
                    </a:cubicBezTo>
                    <a:cubicBezTo>
                      <a:pt x="12" y="12"/>
                      <a:pt x="17" y="10"/>
                      <a:pt x="22" y="9"/>
                    </a:cubicBezTo>
                    <a:cubicBezTo>
                      <a:pt x="28" y="7"/>
                      <a:pt x="35" y="7"/>
                      <a:pt x="41" y="7"/>
                    </a:cubicBezTo>
                    <a:cubicBezTo>
                      <a:pt x="46" y="7"/>
                      <a:pt x="50" y="7"/>
                      <a:pt x="54" y="7"/>
                    </a:cubicBezTo>
                    <a:lnTo>
                      <a:pt x="54" y="4"/>
                    </a:lnTo>
                    <a:lnTo>
                      <a:pt x="54" y="7"/>
                    </a:lnTo>
                    <a:cubicBezTo>
                      <a:pt x="54" y="7"/>
                      <a:pt x="55" y="7"/>
                      <a:pt x="56" y="7"/>
                    </a:cubicBezTo>
                    <a:cubicBezTo>
                      <a:pt x="60" y="8"/>
                      <a:pt x="69" y="9"/>
                      <a:pt x="77" y="11"/>
                    </a:cubicBezTo>
                    <a:lnTo>
                      <a:pt x="79"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6" name="Freeform 1645">
                <a:extLst>
                  <a:ext uri="{FF2B5EF4-FFF2-40B4-BE49-F238E27FC236}">
                    <a16:creationId xmlns:a16="http://schemas.microsoft.com/office/drawing/2014/main" id="{56CE27DD-16F9-4CF8-AE10-47E499C910A4}"/>
                  </a:ext>
                </a:extLst>
              </p:cNvPr>
              <p:cNvSpPr>
                <a:spLocks/>
              </p:cNvSpPr>
              <p:nvPr/>
            </p:nvSpPr>
            <p:spPr bwMode="auto">
              <a:xfrm>
                <a:off x="-390" y="4123"/>
                <a:ext cx="34" cy="25"/>
              </a:xfrm>
              <a:custGeom>
                <a:avLst/>
                <a:gdLst>
                  <a:gd name="T0" fmla="*/ 59 w 61"/>
                  <a:gd name="T1" fmla="*/ 0 h 44"/>
                  <a:gd name="T2" fmla="*/ 0 w 61"/>
                  <a:gd name="T3" fmla="*/ 28 h 44"/>
                  <a:gd name="T4" fmla="*/ 43 w 61"/>
                  <a:gd name="T5" fmla="*/ 44 h 44"/>
                  <a:gd name="T6" fmla="*/ 45 w 61"/>
                  <a:gd name="T7" fmla="*/ 38 h 44"/>
                  <a:gd name="T8" fmla="*/ 17 w 61"/>
                  <a:gd name="T9" fmla="*/ 27 h 44"/>
                  <a:gd name="T10" fmla="*/ 61 w 61"/>
                  <a:gd name="T11" fmla="*/ 6 h 44"/>
                  <a:gd name="T12" fmla="*/ 59 w 61"/>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61" h="44">
                    <a:moveTo>
                      <a:pt x="59" y="0"/>
                    </a:moveTo>
                    <a:lnTo>
                      <a:pt x="0" y="28"/>
                    </a:lnTo>
                    <a:lnTo>
                      <a:pt x="43" y="44"/>
                    </a:lnTo>
                    <a:lnTo>
                      <a:pt x="45" y="38"/>
                    </a:lnTo>
                    <a:lnTo>
                      <a:pt x="17" y="27"/>
                    </a:lnTo>
                    <a:lnTo>
                      <a:pt x="61" y="6"/>
                    </a:lnTo>
                    <a:lnTo>
                      <a:pt x="5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7" name="Freeform 1646">
                <a:extLst>
                  <a:ext uri="{FF2B5EF4-FFF2-40B4-BE49-F238E27FC236}">
                    <a16:creationId xmlns:a16="http://schemas.microsoft.com/office/drawing/2014/main" id="{2648FB6E-6614-4F44-A06C-A422EE68F012}"/>
                  </a:ext>
                </a:extLst>
              </p:cNvPr>
              <p:cNvSpPr>
                <a:spLocks/>
              </p:cNvSpPr>
              <p:nvPr/>
            </p:nvSpPr>
            <p:spPr bwMode="auto">
              <a:xfrm>
                <a:off x="-307" y="4053"/>
                <a:ext cx="105" cy="50"/>
              </a:xfrm>
              <a:custGeom>
                <a:avLst/>
                <a:gdLst>
                  <a:gd name="T0" fmla="*/ 182 w 184"/>
                  <a:gd name="T1" fmla="*/ 0 h 89"/>
                  <a:gd name="T2" fmla="*/ 0 w 184"/>
                  <a:gd name="T3" fmla="*/ 83 h 89"/>
                  <a:gd name="T4" fmla="*/ 3 w 184"/>
                  <a:gd name="T5" fmla="*/ 89 h 89"/>
                  <a:gd name="T6" fmla="*/ 184 w 184"/>
                  <a:gd name="T7" fmla="*/ 6 h 89"/>
                </a:gdLst>
                <a:ahLst/>
                <a:cxnLst>
                  <a:cxn ang="0">
                    <a:pos x="T0" y="T1"/>
                  </a:cxn>
                  <a:cxn ang="0">
                    <a:pos x="T2" y="T3"/>
                  </a:cxn>
                  <a:cxn ang="0">
                    <a:pos x="T4" y="T5"/>
                  </a:cxn>
                  <a:cxn ang="0">
                    <a:pos x="T6" y="T7"/>
                  </a:cxn>
                </a:cxnLst>
                <a:rect l="0" t="0" r="r" b="b"/>
                <a:pathLst>
                  <a:path w="184" h="89">
                    <a:moveTo>
                      <a:pt x="182" y="0"/>
                    </a:moveTo>
                    <a:lnTo>
                      <a:pt x="0" y="83"/>
                    </a:lnTo>
                    <a:lnTo>
                      <a:pt x="3" y="89"/>
                    </a:lnTo>
                    <a:lnTo>
                      <a:pt x="18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8" name="Freeform 1647">
                <a:extLst>
                  <a:ext uri="{FF2B5EF4-FFF2-40B4-BE49-F238E27FC236}">
                    <a16:creationId xmlns:a16="http://schemas.microsoft.com/office/drawing/2014/main" id="{1563B0F0-E247-4E12-A919-8670C17F0A67}"/>
                  </a:ext>
                </a:extLst>
              </p:cNvPr>
              <p:cNvSpPr>
                <a:spLocks/>
              </p:cNvSpPr>
              <p:nvPr/>
            </p:nvSpPr>
            <p:spPr bwMode="auto">
              <a:xfrm>
                <a:off x="-395" y="4113"/>
                <a:ext cx="10" cy="26"/>
              </a:xfrm>
              <a:custGeom>
                <a:avLst/>
                <a:gdLst>
                  <a:gd name="T0" fmla="*/ 18 w 18"/>
                  <a:gd name="T1" fmla="*/ 44 h 45"/>
                  <a:gd name="T2" fmla="*/ 6 w 18"/>
                  <a:gd name="T3" fmla="*/ 0 h 45"/>
                  <a:gd name="T4" fmla="*/ 0 w 18"/>
                  <a:gd name="T5" fmla="*/ 1 h 45"/>
                  <a:gd name="T6" fmla="*/ 11 w 18"/>
                  <a:gd name="T7" fmla="*/ 45 h 45"/>
                </a:gdLst>
                <a:ahLst/>
                <a:cxnLst>
                  <a:cxn ang="0">
                    <a:pos x="T0" y="T1"/>
                  </a:cxn>
                  <a:cxn ang="0">
                    <a:pos x="T2" y="T3"/>
                  </a:cxn>
                  <a:cxn ang="0">
                    <a:pos x="T4" y="T5"/>
                  </a:cxn>
                  <a:cxn ang="0">
                    <a:pos x="T6" y="T7"/>
                  </a:cxn>
                </a:cxnLst>
                <a:rect l="0" t="0" r="r" b="b"/>
                <a:pathLst>
                  <a:path w="18" h="45">
                    <a:moveTo>
                      <a:pt x="18" y="44"/>
                    </a:moveTo>
                    <a:lnTo>
                      <a:pt x="6" y="0"/>
                    </a:lnTo>
                    <a:lnTo>
                      <a:pt x="0" y="1"/>
                    </a:lnTo>
                    <a:lnTo>
                      <a:pt x="11" y="4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49" name="Freeform 1648">
                <a:extLst>
                  <a:ext uri="{FF2B5EF4-FFF2-40B4-BE49-F238E27FC236}">
                    <a16:creationId xmlns:a16="http://schemas.microsoft.com/office/drawing/2014/main" id="{7843F6C0-841E-4C3E-B895-2445C7E7DFA9}"/>
                  </a:ext>
                </a:extLst>
              </p:cNvPr>
              <p:cNvSpPr>
                <a:spLocks/>
              </p:cNvSpPr>
              <p:nvPr/>
            </p:nvSpPr>
            <p:spPr bwMode="auto">
              <a:xfrm>
                <a:off x="-345" y="4146"/>
                <a:ext cx="10" cy="7"/>
              </a:xfrm>
              <a:custGeom>
                <a:avLst/>
                <a:gdLst>
                  <a:gd name="T0" fmla="*/ 15 w 17"/>
                  <a:gd name="T1" fmla="*/ 0 h 12"/>
                  <a:gd name="T2" fmla="*/ 0 w 17"/>
                  <a:gd name="T3" fmla="*/ 6 h 12"/>
                  <a:gd name="T4" fmla="*/ 2 w 17"/>
                  <a:gd name="T5" fmla="*/ 12 h 12"/>
                  <a:gd name="T6" fmla="*/ 17 w 17"/>
                  <a:gd name="T7" fmla="*/ 7 h 12"/>
                </a:gdLst>
                <a:ahLst/>
                <a:cxnLst>
                  <a:cxn ang="0">
                    <a:pos x="T0" y="T1"/>
                  </a:cxn>
                  <a:cxn ang="0">
                    <a:pos x="T2" y="T3"/>
                  </a:cxn>
                  <a:cxn ang="0">
                    <a:pos x="T4" y="T5"/>
                  </a:cxn>
                  <a:cxn ang="0">
                    <a:pos x="T6" y="T7"/>
                  </a:cxn>
                </a:cxnLst>
                <a:rect l="0" t="0" r="r" b="b"/>
                <a:pathLst>
                  <a:path w="17" h="12">
                    <a:moveTo>
                      <a:pt x="15" y="0"/>
                    </a:moveTo>
                    <a:lnTo>
                      <a:pt x="0" y="6"/>
                    </a:lnTo>
                    <a:lnTo>
                      <a:pt x="2" y="12"/>
                    </a:lnTo>
                    <a:lnTo>
                      <a:pt x="17"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0" name="Freeform 1649">
                <a:extLst>
                  <a:ext uri="{FF2B5EF4-FFF2-40B4-BE49-F238E27FC236}">
                    <a16:creationId xmlns:a16="http://schemas.microsoft.com/office/drawing/2014/main" id="{96C770FA-E386-42AA-90F6-18A81B7B33E1}"/>
                  </a:ext>
                </a:extLst>
              </p:cNvPr>
              <p:cNvSpPr>
                <a:spLocks/>
              </p:cNvSpPr>
              <p:nvPr/>
            </p:nvSpPr>
            <p:spPr bwMode="auto">
              <a:xfrm>
                <a:off x="-276" y="4089"/>
                <a:ext cx="70" cy="33"/>
              </a:xfrm>
              <a:custGeom>
                <a:avLst/>
                <a:gdLst>
                  <a:gd name="T0" fmla="*/ 121 w 123"/>
                  <a:gd name="T1" fmla="*/ 0 h 59"/>
                  <a:gd name="T2" fmla="*/ 0 w 123"/>
                  <a:gd name="T3" fmla="*/ 53 h 59"/>
                  <a:gd name="T4" fmla="*/ 3 w 123"/>
                  <a:gd name="T5" fmla="*/ 59 h 59"/>
                  <a:gd name="T6" fmla="*/ 123 w 123"/>
                  <a:gd name="T7" fmla="*/ 6 h 59"/>
                </a:gdLst>
                <a:ahLst/>
                <a:cxnLst>
                  <a:cxn ang="0">
                    <a:pos x="T0" y="T1"/>
                  </a:cxn>
                  <a:cxn ang="0">
                    <a:pos x="T2" y="T3"/>
                  </a:cxn>
                  <a:cxn ang="0">
                    <a:pos x="T4" y="T5"/>
                  </a:cxn>
                  <a:cxn ang="0">
                    <a:pos x="T6" y="T7"/>
                  </a:cxn>
                </a:cxnLst>
                <a:rect l="0" t="0" r="r" b="b"/>
                <a:pathLst>
                  <a:path w="123" h="59">
                    <a:moveTo>
                      <a:pt x="121" y="0"/>
                    </a:moveTo>
                    <a:lnTo>
                      <a:pt x="0" y="53"/>
                    </a:lnTo>
                    <a:lnTo>
                      <a:pt x="3" y="59"/>
                    </a:lnTo>
                    <a:lnTo>
                      <a:pt x="12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1" name="Freeform 1650">
                <a:extLst>
                  <a:ext uri="{FF2B5EF4-FFF2-40B4-BE49-F238E27FC236}">
                    <a16:creationId xmlns:a16="http://schemas.microsoft.com/office/drawing/2014/main" id="{4B2C3966-17CA-4FBA-829E-9299DD1F46E3}"/>
                  </a:ext>
                </a:extLst>
              </p:cNvPr>
              <p:cNvSpPr>
                <a:spLocks/>
              </p:cNvSpPr>
              <p:nvPr/>
            </p:nvSpPr>
            <p:spPr bwMode="auto">
              <a:xfrm>
                <a:off x="-187" y="4068"/>
                <a:ext cx="28" cy="15"/>
              </a:xfrm>
              <a:custGeom>
                <a:avLst/>
                <a:gdLst>
                  <a:gd name="T0" fmla="*/ 47 w 50"/>
                  <a:gd name="T1" fmla="*/ 0 h 26"/>
                  <a:gd name="T2" fmla="*/ 0 w 50"/>
                  <a:gd name="T3" fmla="*/ 20 h 26"/>
                  <a:gd name="T4" fmla="*/ 3 w 50"/>
                  <a:gd name="T5" fmla="*/ 26 h 26"/>
                  <a:gd name="T6" fmla="*/ 50 w 50"/>
                  <a:gd name="T7" fmla="*/ 6 h 26"/>
                </a:gdLst>
                <a:ahLst/>
                <a:cxnLst>
                  <a:cxn ang="0">
                    <a:pos x="T0" y="T1"/>
                  </a:cxn>
                  <a:cxn ang="0">
                    <a:pos x="T2" y="T3"/>
                  </a:cxn>
                  <a:cxn ang="0">
                    <a:pos x="T4" y="T5"/>
                  </a:cxn>
                  <a:cxn ang="0">
                    <a:pos x="T6" y="T7"/>
                  </a:cxn>
                </a:cxnLst>
                <a:rect l="0" t="0" r="r" b="b"/>
                <a:pathLst>
                  <a:path w="50" h="26">
                    <a:moveTo>
                      <a:pt x="47" y="0"/>
                    </a:moveTo>
                    <a:lnTo>
                      <a:pt x="0" y="20"/>
                    </a:lnTo>
                    <a:lnTo>
                      <a:pt x="3" y="26"/>
                    </a:lnTo>
                    <a:lnTo>
                      <a:pt x="5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2" name="Freeform 1651">
                <a:extLst>
                  <a:ext uri="{FF2B5EF4-FFF2-40B4-BE49-F238E27FC236}">
                    <a16:creationId xmlns:a16="http://schemas.microsoft.com/office/drawing/2014/main" id="{D9B029D4-FDDC-45EA-9606-6E982A18B46C}"/>
                  </a:ext>
                </a:extLst>
              </p:cNvPr>
              <p:cNvSpPr>
                <a:spLocks/>
              </p:cNvSpPr>
              <p:nvPr/>
            </p:nvSpPr>
            <p:spPr bwMode="auto">
              <a:xfrm>
                <a:off x="-307" y="4121"/>
                <a:ext cx="89" cy="140"/>
              </a:xfrm>
              <a:custGeom>
                <a:avLst/>
                <a:gdLst>
                  <a:gd name="T0" fmla="*/ 68 w 156"/>
                  <a:gd name="T1" fmla="*/ 6 h 247"/>
                  <a:gd name="T2" fmla="*/ 148 w 156"/>
                  <a:gd name="T3" fmla="*/ 31 h 247"/>
                  <a:gd name="T4" fmla="*/ 149 w 156"/>
                  <a:gd name="T5" fmla="*/ 62 h 247"/>
                  <a:gd name="T6" fmla="*/ 0 w 156"/>
                  <a:gd name="T7" fmla="*/ 20 h 247"/>
                  <a:gd name="T8" fmla="*/ 1 w 156"/>
                  <a:gd name="T9" fmla="*/ 247 h 247"/>
                  <a:gd name="T10" fmla="*/ 7 w 156"/>
                  <a:gd name="T11" fmla="*/ 247 h 247"/>
                  <a:gd name="T12" fmla="*/ 6 w 156"/>
                  <a:gd name="T13" fmla="*/ 28 h 247"/>
                  <a:gd name="T14" fmla="*/ 156 w 156"/>
                  <a:gd name="T15" fmla="*/ 70 h 247"/>
                  <a:gd name="T16" fmla="*/ 155 w 156"/>
                  <a:gd name="T17" fmla="*/ 26 h 247"/>
                  <a:gd name="T18" fmla="*/ 70 w 156"/>
                  <a:gd name="T19" fmla="*/ 0 h 247"/>
                  <a:gd name="T20" fmla="*/ 68 w 156"/>
                  <a:gd name="T21" fmla="*/ 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247">
                    <a:moveTo>
                      <a:pt x="68" y="6"/>
                    </a:moveTo>
                    <a:lnTo>
                      <a:pt x="148" y="31"/>
                    </a:lnTo>
                    <a:lnTo>
                      <a:pt x="149" y="62"/>
                    </a:lnTo>
                    <a:lnTo>
                      <a:pt x="0" y="20"/>
                    </a:lnTo>
                    <a:lnTo>
                      <a:pt x="1" y="247"/>
                    </a:lnTo>
                    <a:lnTo>
                      <a:pt x="7" y="247"/>
                    </a:lnTo>
                    <a:lnTo>
                      <a:pt x="6" y="28"/>
                    </a:lnTo>
                    <a:lnTo>
                      <a:pt x="156" y="70"/>
                    </a:lnTo>
                    <a:lnTo>
                      <a:pt x="155" y="26"/>
                    </a:lnTo>
                    <a:lnTo>
                      <a:pt x="70" y="0"/>
                    </a:lnTo>
                    <a:lnTo>
                      <a:pt x="68"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3" name="Freeform 1652">
                <a:extLst>
                  <a:ext uri="{FF2B5EF4-FFF2-40B4-BE49-F238E27FC236}">
                    <a16:creationId xmlns:a16="http://schemas.microsoft.com/office/drawing/2014/main" id="{65C4927E-33F8-4B0F-9DB6-4DCB9F90BB12}"/>
                  </a:ext>
                </a:extLst>
              </p:cNvPr>
              <p:cNvSpPr>
                <a:spLocks/>
              </p:cNvSpPr>
              <p:nvPr/>
            </p:nvSpPr>
            <p:spPr bwMode="auto">
              <a:xfrm>
                <a:off x="-426" y="4039"/>
                <a:ext cx="159" cy="315"/>
              </a:xfrm>
              <a:custGeom>
                <a:avLst/>
                <a:gdLst>
                  <a:gd name="T0" fmla="*/ 212 w 281"/>
                  <a:gd name="T1" fmla="*/ 391 h 555"/>
                  <a:gd name="T2" fmla="*/ 212 w 281"/>
                  <a:gd name="T3" fmla="*/ 547 h 555"/>
                  <a:gd name="T4" fmla="*/ 176 w 281"/>
                  <a:gd name="T5" fmla="*/ 539 h 555"/>
                  <a:gd name="T6" fmla="*/ 176 w 281"/>
                  <a:gd name="T7" fmla="*/ 153 h 555"/>
                  <a:gd name="T8" fmla="*/ 7 w 281"/>
                  <a:gd name="T9" fmla="*/ 100 h 555"/>
                  <a:gd name="T10" fmla="*/ 7 w 281"/>
                  <a:gd name="T11" fmla="*/ 65 h 555"/>
                  <a:gd name="T12" fmla="*/ 174 w 281"/>
                  <a:gd name="T13" fmla="*/ 119 h 555"/>
                  <a:gd name="T14" fmla="*/ 170 w 281"/>
                  <a:gd name="T15" fmla="*/ 9 h 555"/>
                  <a:gd name="T16" fmla="*/ 207 w 281"/>
                  <a:gd name="T17" fmla="*/ 22 h 555"/>
                  <a:gd name="T18" fmla="*/ 210 w 281"/>
                  <a:gd name="T19" fmla="*/ 129 h 555"/>
                  <a:gd name="T20" fmla="*/ 279 w 281"/>
                  <a:gd name="T21" fmla="*/ 150 h 555"/>
                  <a:gd name="T22" fmla="*/ 281 w 281"/>
                  <a:gd name="T23" fmla="*/ 144 h 555"/>
                  <a:gd name="T24" fmla="*/ 217 w 281"/>
                  <a:gd name="T25" fmla="*/ 124 h 555"/>
                  <a:gd name="T26" fmla="*/ 213 w 281"/>
                  <a:gd name="T27" fmla="*/ 17 h 555"/>
                  <a:gd name="T28" fmla="*/ 163 w 281"/>
                  <a:gd name="T29" fmla="*/ 0 h 555"/>
                  <a:gd name="T30" fmla="*/ 167 w 281"/>
                  <a:gd name="T31" fmla="*/ 109 h 555"/>
                  <a:gd name="T32" fmla="*/ 0 w 281"/>
                  <a:gd name="T33" fmla="*/ 55 h 555"/>
                  <a:gd name="T34" fmla="*/ 0 w 281"/>
                  <a:gd name="T35" fmla="*/ 104 h 555"/>
                  <a:gd name="T36" fmla="*/ 169 w 281"/>
                  <a:gd name="T37" fmla="*/ 158 h 555"/>
                  <a:gd name="T38" fmla="*/ 170 w 281"/>
                  <a:gd name="T39" fmla="*/ 545 h 555"/>
                  <a:gd name="T40" fmla="*/ 219 w 281"/>
                  <a:gd name="T41" fmla="*/ 555 h 555"/>
                  <a:gd name="T42" fmla="*/ 218 w 281"/>
                  <a:gd name="T43" fmla="*/ 391 h 555"/>
                  <a:gd name="T44" fmla="*/ 212 w 281"/>
                  <a:gd name="T45" fmla="*/ 39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 h="555">
                    <a:moveTo>
                      <a:pt x="212" y="391"/>
                    </a:moveTo>
                    <a:lnTo>
                      <a:pt x="212" y="547"/>
                    </a:lnTo>
                    <a:lnTo>
                      <a:pt x="176" y="539"/>
                    </a:lnTo>
                    <a:lnTo>
                      <a:pt x="176" y="153"/>
                    </a:lnTo>
                    <a:lnTo>
                      <a:pt x="7" y="100"/>
                    </a:lnTo>
                    <a:lnTo>
                      <a:pt x="7" y="65"/>
                    </a:lnTo>
                    <a:lnTo>
                      <a:pt x="174" y="119"/>
                    </a:lnTo>
                    <a:lnTo>
                      <a:pt x="170" y="9"/>
                    </a:lnTo>
                    <a:lnTo>
                      <a:pt x="207" y="22"/>
                    </a:lnTo>
                    <a:lnTo>
                      <a:pt x="210" y="129"/>
                    </a:lnTo>
                    <a:lnTo>
                      <a:pt x="279" y="150"/>
                    </a:lnTo>
                    <a:lnTo>
                      <a:pt x="281" y="144"/>
                    </a:lnTo>
                    <a:lnTo>
                      <a:pt x="217" y="124"/>
                    </a:lnTo>
                    <a:lnTo>
                      <a:pt x="213" y="17"/>
                    </a:lnTo>
                    <a:lnTo>
                      <a:pt x="163" y="0"/>
                    </a:lnTo>
                    <a:lnTo>
                      <a:pt x="167" y="109"/>
                    </a:lnTo>
                    <a:lnTo>
                      <a:pt x="0" y="55"/>
                    </a:lnTo>
                    <a:lnTo>
                      <a:pt x="0" y="104"/>
                    </a:lnTo>
                    <a:lnTo>
                      <a:pt x="169" y="158"/>
                    </a:lnTo>
                    <a:lnTo>
                      <a:pt x="170" y="545"/>
                    </a:lnTo>
                    <a:lnTo>
                      <a:pt x="219" y="555"/>
                    </a:lnTo>
                    <a:lnTo>
                      <a:pt x="218" y="391"/>
                    </a:lnTo>
                    <a:lnTo>
                      <a:pt x="212" y="3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4" name="Freeform 1653">
                <a:extLst>
                  <a:ext uri="{FF2B5EF4-FFF2-40B4-BE49-F238E27FC236}">
                    <a16:creationId xmlns:a16="http://schemas.microsoft.com/office/drawing/2014/main" id="{5C0BA702-1508-4761-AD2C-A19756558AF6}"/>
                  </a:ext>
                </a:extLst>
              </p:cNvPr>
              <p:cNvSpPr>
                <a:spLocks/>
              </p:cNvSpPr>
              <p:nvPr/>
            </p:nvSpPr>
            <p:spPr bwMode="auto">
              <a:xfrm>
                <a:off x="-433" y="4072"/>
                <a:ext cx="10" cy="7"/>
              </a:xfrm>
              <a:custGeom>
                <a:avLst/>
                <a:gdLst>
                  <a:gd name="T0" fmla="*/ 14 w 17"/>
                  <a:gd name="T1" fmla="*/ 0 h 12"/>
                  <a:gd name="T2" fmla="*/ 0 w 17"/>
                  <a:gd name="T3" fmla="*/ 6 h 12"/>
                  <a:gd name="T4" fmla="*/ 2 w 17"/>
                  <a:gd name="T5" fmla="*/ 12 h 12"/>
                  <a:gd name="T6" fmla="*/ 17 w 17"/>
                  <a:gd name="T7" fmla="*/ 6 h 12"/>
                </a:gdLst>
                <a:ahLst/>
                <a:cxnLst>
                  <a:cxn ang="0">
                    <a:pos x="T0" y="T1"/>
                  </a:cxn>
                  <a:cxn ang="0">
                    <a:pos x="T2" y="T3"/>
                  </a:cxn>
                  <a:cxn ang="0">
                    <a:pos x="T4" y="T5"/>
                  </a:cxn>
                  <a:cxn ang="0">
                    <a:pos x="T6" y="T7"/>
                  </a:cxn>
                </a:cxnLst>
                <a:rect l="0" t="0" r="r" b="b"/>
                <a:pathLst>
                  <a:path w="17" h="12">
                    <a:moveTo>
                      <a:pt x="14" y="0"/>
                    </a:moveTo>
                    <a:lnTo>
                      <a:pt x="0" y="6"/>
                    </a:lnTo>
                    <a:lnTo>
                      <a:pt x="2" y="12"/>
                    </a:lnTo>
                    <a:lnTo>
                      <a:pt x="1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5" name="Freeform 1654">
                <a:extLst>
                  <a:ext uri="{FF2B5EF4-FFF2-40B4-BE49-F238E27FC236}">
                    <a16:creationId xmlns:a16="http://schemas.microsoft.com/office/drawing/2014/main" id="{C3C95C93-3207-4EED-B778-F5455C830E7C}"/>
                  </a:ext>
                </a:extLst>
              </p:cNvPr>
              <p:cNvSpPr>
                <a:spLocks/>
              </p:cNvSpPr>
              <p:nvPr/>
            </p:nvSpPr>
            <p:spPr bwMode="auto">
              <a:xfrm>
                <a:off x="-438" y="4096"/>
                <a:ext cx="110" cy="38"/>
              </a:xfrm>
              <a:custGeom>
                <a:avLst/>
                <a:gdLst>
                  <a:gd name="T0" fmla="*/ 22 w 194"/>
                  <a:gd name="T1" fmla="*/ 0 h 67"/>
                  <a:gd name="T2" fmla="*/ 0 w 194"/>
                  <a:gd name="T3" fmla="*/ 8 h 67"/>
                  <a:gd name="T4" fmla="*/ 180 w 194"/>
                  <a:gd name="T5" fmla="*/ 67 h 67"/>
                  <a:gd name="T6" fmla="*/ 194 w 194"/>
                  <a:gd name="T7" fmla="*/ 58 h 67"/>
                  <a:gd name="T8" fmla="*/ 191 w 194"/>
                  <a:gd name="T9" fmla="*/ 53 h 67"/>
                  <a:gd name="T10" fmla="*/ 179 w 194"/>
                  <a:gd name="T11" fmla="*/ 60 h 67"/>
                  <a:gd name="T12" fmla="*/ 20 w 194"/>
                  <a:gd name="T13" fmla="*/ 7 h 67"/>
                  <a:gd name="T14" fmla="*/ 25 w 194"/>
                  <a:gd name="T15" fmla="*/ 6 h 67"/>
                  <a:gd name="T16" fmla="*/ 22 w 194"/>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67">
                    <a:moveTo>
                      <a:pt x="22" y="0"/>
                    </a:moveTo>
                    <a:lnTo>
                      <a:pt x="0" y="8"/>
                    </a:lnTo>
                    <a:lnTo>
                      <a:pt x="180" y="67"/>
                    </a:lnTo>
                    <a:lnTo>
                      <a:pt x="194" y="58"/>
                    </a:lnTo>
                    <a:lnTo>
                      <a:pt x="191" y="53"/>
                    </a:lnTo>
                    <a:lnTo>
                      <a:pt x="179" y="60"/>
                    </a:lnTo>
                    <a:lnTo>
                      <a:pt x="20" y="7"/>
                    </a:lnTo>
                    <a:lnTo>
                      <a:pt x="25" y="6"/>
                    </a:lnTo>
                    <a:lnTo>
                      <a:pt x="2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6" name="Freeform 1655">
                <a:extLst>
                  <a:ext uri="{FF2B5EF4-FFF2-40B4-BE49-F238E27FC236}">
                    <a16:creationId xmlns:a16="http://schemas.microsoft.com/office/drawing/2014/main" id="{0DB35AC5-1449-455D-A357-29A121240995}"/>
                  </a:ext>
                </a:extLst>
              </p:cNvPr>
              <p:cNvSpPr>
                <a:spLocks/>
              </p:cNvSpPr>
              <p:nvPr/>
            </p:nvSpPr>
            <p:spPr bwMode="auto">
              <a:xfrm>
                <a:off x="-338" y="4175"/>
                <a:ext cx="10" cy="177"/>
              </a:xfrm>
              <a:custGeom>
                <a:avLst/>
                <a:gdLst>
                  <a:gd name="T0" fmla="*/ 1 w 19"/>
                  <a:gd name="T1" fmla="*/ 0 h 312"/>
                  <a:gd name="T2" fmla="*/ 0 w 19"/>
                  <a:gd name="T3" fmla="*/ 312 h 312"/>
                  <a:gd name="T4" fmla="*/ 19 w 19"/>
                  <a:gd name="T5" fmla="*/ 306 h 312"/>
                  <a:gd name="T6" fmla="*/ 17 w 19"/>
                  <a:gd name="T7" fmla="*/ 300 h 312"/>
                  <a:gd name="T8" fmla="*/ 6 w 19"/>
                  <a:gd name="T9" fmla="*/ 303 h 312"/>
                  <a:gd name="T10" fmla="*/ 7 w 19"/>
                  <a:gd name="T11" fmla="*/ 0 h 312"/>
                  <a:gd name="T12" fmla="*/ 1 w 19"/>
                  <a:gd name="T13" fmla="*/ 0 h 312"/>
                </a:gdLst>
                <a:ahLst/>
                <a:cxnLst>
                  <a:cxn ang="0">
                    <a:pos x="T0" y="T1"/>
                  </a:cxn>
                  <a:cxn ang="0">
                    <a:pos x="T2" y="T3"/>
                  </a:cxn>
                  <a:cxn ang="0">
                    <a:pos x="T4" y="T5"/>
                  </a:cxn>
                  <a:cxn ang="0">
                    <a:pos x="T6" y="T7"/>
                  </a:cxn>
                  <a:cxn ang="0">
                    <a:pos x="T8" y="T9"/>
                  </a:cxn>
                  <a:cxn ang="0">
                    <a:pos x="T10" y="T11"/>
                  </a:cxn>
                  <a:cxn ang="0">
                    <a:pos x="T12" y="T13"/>
                  </a:cxn>
                </a:cxnLst>
                <a:rect l="0" t="0" r="r" b="b"/>
                <a:pathLst>
                  <a:path w="19" h="312">
                    <a:moveTo>
                      <a:pt x="1" y="0"/>
                    </a:moveTo>
                    <a:lnTo>
                      <a:pt x="0" y="312"/>
                    </a:lnTo>
                    <a:lnTo>
                      <a:pt x="19" y="306"/>
                    </a:lnTo>
                    <a:lnTo>
                      <a:pt x="17" y="300"/>
                    </a:lnTo>
                    <a:lnTo>
                      <a:pt x="6" y="303"/>
                    </a:lnTo>
                    <a:lnTo>
                      <a:pt x="7" y="0"/>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7" name="Freeform 1656">
                <a:extLst>
                  <a:ext uri="{FF2B5EF4-FFF2-40B4-BE49-F238E27FC236}">
                    <a16:creationId xmlns:a16="http://schemas.microsoft.com/office/drawing/2014/main" id="{65E4A8C5-AFD7-42A6-A401-38D9A95D9757}"/>
                  </a:ext>
                </a:extLst>
              </p:cNvPr>
              <p:cNvSpPr>
                <a:spLocks/>
              </p:cNvSpPr>
              <p:nvPr/>
            </p:nvSpPr>
            <p:spPr bwMode="auto">
              <a:xfrm>
                <a:off x="-338" y="4132"/>
                <a:ext cx="4" cy="43"/>
              </a:xfrm>
              <a:custGeom>
                <a:avLst/>
                <a:gdLst>
                  <a:gd name="T0" fmla="*/ 6 w 7"/>
                  <a:gd name="T1" fmla="*/ 76 h 76"/>
                  <a:gd name="T2" fmla="*/ 7 w 7"/>
                  <a:gd name="T3" fmla="*/ 0 h 76"/>
                  <a:gd name="T4" fmla="*/ 0 w 7"/>
                  <a:gd name="T5" fmla="*/ 0 h 76"/>
                  <a:gd name="T6" fmla="*/ 0 w 7"/>
                  <a:gd name="T7" fmla="*/ 76 h 76"/>
                </a:gdLst>
                <a:ahLst/>
                <a:cxnLst>
                  <a:cxn ang="0">
                    <a:pos x="T0" y="T1"/>
                  </a:cxn>
                  <a:cxn ang="0">
                    <a:pos x="T2" y="T3"/>
                  </a:cxn>
                  <a:cxn ang="0">
                    <a:pos x="T4" y="T5"/>
                  </a:cxn>
                  <a:cxn ang="0">
                    <a:pos x="T6" y="T7"/>
                  </a:cxn>
                </a:cxnLst>
                <a:rect l="0" t="0" r="r" b="b"/>
                <a:pathLst>
                  <a:path w="7" h="76">
                    <a:moveTo>
                      <a:pt x="6" y="76"/>
                    </a:moveTo>
                    <a:lnTo>
                      <a:pt x="7" y="0"/>
                    </a:lnTo>
                    <a:lnTo>
                      <a:pt x="0" y="0"/>
                    </a:lnTo>
                    <a:lnTo>
                      <a:pt x="0" y="7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8" name="Freeform 1657">
                <a:extLst>
                  <a:ext uri="{FF2B5EF4-FFF2-40B4-BE49-F238E27FC236}">
                    <a16:creationId xmlns:a16="http://schemas.microsoft.com/office/drawing/2014/main" id="{4E92BAA2-9ED9-4409-9831-591D84CB1A1F}"/>
                  </a:ext>
                </a:extLst>
              </p:cNvPr>
              <p:cNvSpPr>
                <a:spLocks/>
              </p:cNvSpPr>
              <p:nvPr/>
            </p:nvSpPr>
            <p:spPr bwMode="auto">
              <a:xfrm>
                <a:off x="-337" y="4347"/>
                <a:ext cx="33" cy="8"/>
              </a:xfrm>
              <a:custGeom>
                <a:avLst/>
                <a:gdLst>
                  <a:gd name="T0" fmla="*/ 0 w 59"/>
                  <a:gd name="T1" fmla="*/ 7 h 14"/>
                  <a:gd name="T2" fmla="*/ 33 w 59"/>
                  <a:gd name="T3" fmla="*/ 14 h 14"/>
                  <a:gd name="T4" fmla="*/ 59 w 59"/>
                  <a:gd name="T5" fmla="*/ 11 h 14"/>
                  <a:gd name="T6" fmla="*/ 58 w 59"/>
                  <a:gd name="T7" fmla="*/ 4 h 14"/>
                  <a:gd name="T8" fmla="*/ 34 w 59"/>
                  <a:gd name="T9" fmla="*/ 7 h 14"/>
                  <a:gd name="T10" fmla="*/ 2 w 59"/>
                  <a:gd name="T11" fmla="*/ 0 h 14"/>
                  <a:gd name="T12" fmla="*/ 0 w 59"/>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59" h="14">
                    <a:moveTo>
                      <a:pt x="0" y="7"/>
                    </a:moveTo>
                    <a:lnTo>
                      <a:pt x="33" y="14"/>
                    </a:lnTo>
                    <a:lnTo>
                      <a:pt x="59" y="11"/>
                    </a:lnTo>
                    <a:lnTo>
                      <a:pt x="58" y="4"/>
                    </a:lnTo>
                    <a:lnTo>
                      <a:pt x="34" y="7"/>
                    </a:lnTo>
                    <a:lnTo>
                      <a:pt x="2"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59" name="Freeform 1658">
                <a:extLst>
                  <a:ext uri="{FF2B5EF4-FFF2-40B4-BE49-F238E27FC236}">
                    <a16:creationId xmlns:a16="http://schemas.microsoft.com/office/drawing/2014/main" id="{9EAF64EA-EC4F-4EEF-B0CB-DEA51A53A330}"/>
                  </a:ext>
                </a:extLst>
              </p:cNvPr>
              <p:cNvSpPr>
                <a:spLocks/>
              </p:cNvSpPr>
              <p:nvPr/>
            </p:nvSpPr>
            <p:spPr bwMode="auto">
              <a:xfrm>
                <a:off x="-322" y="4744"/>
                <a:ext cx="9" cy="212"/>
              </a:xfrm>
              <a:custGeom>
                <a:avLst/>
                <a:gdLst>
                  <a:gd name="T0" fmla="*/ 0 w 15"/>
                  <a:gd name="T1" fmla="*/ 0 h 373"/>
                  <a:gd name="T2" fmla="*/ 8 w 15"/>
                  <a:gd name="T3" fmla="*/ 373 h 373"/>
                  <a:gd name="T4" fmla="*/ 15 w 15"/>
                  <a:gd name="T5" fmla="*/ 373 h 373"/>
                  <a:gd name="T6" fmla="*/ 6 w 15"/>
                  <a:gd name="T7" fmla="*/ 0 h 373"/>
                </a:gdLst>
                <a:ahLst/>
                <a:cxnLst>
                  <a:cxn ang="0">
                    <a:pos x="T0" y="T1"/>
                  </a:cxn>
                  <a:cxn ang="0">
                    <a:pos x="T2" y="T3"/>
                  </a:cxn>
                  <a:cxn ang="0">
                    <a:pos x="T4" y="T5"/>
                  </a:cxn>
                  <a:cxn ang="0">
                    <a:pos x="T6" y="T7"/>
                  </a:cxn>
                </a:cxnLst>
                <a:rect l="0" t="0" r="r" b="b"/>
                <a:pathLst>
                  <a:path w="15" h="373">
                    <a:moveTo>
                      <a:pt x="0" y="0"/>
                    </a:moveTo>
                    <a:lnTo>
                      <a:pt x="8" y="373"/>
                    </a:lnTo>
                    <a:lnTo>
                      <a:pt x="15" y="37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0" name="Freeform 1659">
                <a:extLst>
                  <a:ext uri="{FF2B5EF4-FFF2-40B4-BE49-F238E27FC236}">
                    <a16:creationId xmlns:a16="http://schemas.microsoft.com/office/drawing/2014/main" id="{0FEB6481-C476-4CC9-9BD1-2D97F9A5580C}"/>
                  </a:ext>
                </a:extLst>
              </p:cNvPr>
              <p:cNvSpPr>
                <a:spLocks/>
              </p:cNvSpPr>
              <p:nvPr/>
            </p:nvSpPr>
            <p:spPr bwMode="auto">
              <a:xfrm>
                <a:off x="-324" y="4641"/>
                <a:ext cx="6" cy="103"/>
              </a:xfrm>
              <a:custGeom>
                <a:avLst/>
                <a:gdLst>
                  <a:gd name="T0" fmla="*/ 0 w 10"/>
                  <a:gd name="T1" fmla="*/ 0 h 181"/>
                  <a:gd name="T2" fmla="*/ 4 w 10"/>
                  <a:gd name="T3" fmla="*/ 181 h 181"/>
                  <a:gd name="T4" fmla="*/ 10 w 10"/>
                  <a:gd name="T5" fmla="*/ 181 h 181"/>
                  <a:gd name="T6" fmla="*/ 6 w 10"/>
                  <a:gd name="T7" fmla="*/ 0 h 181"/>
                </a:gdLst>
                <a:ahLst/>
                <a:cxnLst>
                  <a:cxn ang="0">
                    <a:pos x="T0" y="T1"/>
                  </a:cxn>
                  <a:cxn ang="0">
                    <a:pos x="T2" y="T3"/>
                  </a:cxn>
                  <a:cxn ang="0">
                    <a:pos x="T4" y="T5"/>
                  </a:cxn>
                  <a:cxn ang="0">
                    <a:pos x="T6" y="T7"/>
                  </a:cxn>
                </a:cxnLst>
                <a:rect l="0" t="0" r="r" b="b"/>
                <a:pathLst>
                  <a:path w="10" h="181">
                    <a:moveTo>
                      <a:pt x="0" y="0"/>
                    </a:moveTo>
                    <a:lnTo>
                      <a:pt x="4" y="181"/>
                    </a:lnTo>
                    <a:lnTo>
                      <a:pt x="10" y="18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1" name="Freeform 1660">
                <a:extLst>
                  <a:ext uri="{FF2B5EF4-FFF2-40B4-BE49-F238E27FC236}">
                    <a16:creationId xmlns:a16="http://schemas.microsoft.com/office/drawing/2014/main" id="{4843F0AD-7042-4185-A115-611F2EB6E307}"/>
                  </a:ext>
                </a:extLst>
              </p:cNvPr>
              <p:cNvSpPr>
                <a:spLocks/>
              </p:cNvSpPr>
              <p:nvPr/>
            </p:nvSpPr>
            <p:spPr bwMode="auto">
              <a:xfrm>
                <a:off x="-326" y="4545"/>
                <a:ext cx="5" cy="96"/>
              </a:xfrm>
              <a:custGeom>
                <a:avLst/>
                <a:gdLst>
                  <a:gd name="T0" fmla="*/ 0 w 10"/>
                  <a:gd name="T1" fmla="*/ 0 h 170"/>
                  <a:gd name="T2" fmla="*/ 4 w 10"/>
                  <a:gd name="T3" fmla="*/ 170 h 170"/>
                  <a:gd name="T4" fmla="*/ 10 w 10"/>
                  <a:gd name="T5" fmla="*/ 170 h 170"/>
                  <a:gd name="T6" fmla="*/ 6 w 10"/>
                  <a:gd name="T7" fmla="*/ 0 h 170"/>
                </a:gdLst>
                <a:ahLst/>
                <a:cxnLst>
                  <a:cxn ang="0">
                    <a:pos x="T0" y="T1"/>
                  </a:cxn>
                  <a:cxn ang="0">
                    <a:pos x="T2" y="T3"/>
                  </a:cxn>
                  <a:cxn ang="0">
                    <a:pos x="T4" y="T5"/>
                  </a:cxn>
                  <a:cxn ang="0">
                    <a:pos x="T6" y="T7"/>
                  </a:cxn>
                </a:cxnLst>
                <a:rect l="0" t="0" r="r" b="b"/>
                <a:pathLst>
                  <a:path w="10" h="170">
                    <a:moveTo>
                      <a:pt x="0" y="0"/>
                    </a:moveTo>
                    <a:lnTo>
                      <a:pt x="4" y="170"/>
                    </a:lnTo>
                    <a:lnTo>
                      <a:pt x="10" y="17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2" name="Freeform 1661">
                <a:extLst>
                  <a:ext uri="{FF2B5EF4-FFF2-40B4-BE49-F238E27FC236}">
                    <a16:creationId xmlns:a16="http://schemas.microsoft.com/office/drawing/2014/main" id="{3AD995DA-376F-4F95-BB58-5B78BEC6860E}"/>
                  </a:ext>
                </a:extLst>
              </p:cNvPr>
              <p:cNvSpPr>
                <a:spLocks/>
              </p:cNvSpPr>
              <p:nvPr/>
            </p:nvSpPr>
            <p:spPr bwMode="auto">
              <a:xfrm>
                <a:off x="-329" y="4451"/>
                <a:ext cx="6" cy="94"/>
              </a:xfrm>
              <a:custGeom>
                <a:avLst/>
                <a:gdLst>
                  <a:gd name="T0" fmla="*/ 0 w 10"/>
                  <a:gd name="T1" fmla="*/ 0 h 165"/>
                  <a:gd name="T2" fmla="*/ 4 w 10"/>
                  <a:gd name="T3" fmla="*/ 165 h 165"/>
                  <a:gd name="T4" fmla="*/ 10 w 10"/>
                  <a:gd name="T5" fmla="*/ 165 h 165"/>
                  <a:gd name="T6" fmla="*/ 7 w 10"/>
                  <a:gd name="T7" fmla="*/ 0 h 165"/>
                </a:gdLst>
                <a:ahLst/>
                <a:cxnLst>
                  <a:cxn ang="0">
                    <a:pos x="T0" y="T1"/>
                  </a:cxn>
                  <a:cxn ang="0">
                    <a:pos x="T2" y="T3"/>
                  </a:cxn>
                  <a:cxn ang="0">
                    <a:pos x="T4" y="T5"/>
                  </a:cxn>
                  <a:cxn ang="0">
                    <a:pos x="T6" y="T7"/>
                  </a:cxn>
                </a:cxnLst>
                <a:rect l="0" t="0" r="r" b="b"/>
                <a:pathLst>
                  <a:path w="10" h="165">
                    <a:moveTo>
                      <a:pt x="0" y="0"/>
                    </a:moveTo>
                    <a:lnTo>
                      <a:pt x="4" y="165"/>
                    </a:lnTo>
                    <a:lnTo>
                      <a:pt x="10" y="16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3" name="Freeform 1662">
                <a:extLst>
                  <a:ext uri="{FF2B5EF4-FFF2-40B4-BE49-F238E27FC236}">
                    <a16:creationId xmlns:a16="http://schemas.microsoft.com/office/drawing/2014/main" id="{00F14D2E-E943-4211-99EE-2D5EC8B90A5E}"/>
                  </a:ext>
                </a:extLst>
              </p:cNvPr>
              <p:cNvSpPr>
                <a:spLocks/>
              </p:cNvSpPr>
              <p:nvPr/>
            </p:nvSpPr>
            <p:spPr bwMode="auto">
              <a:xfrm>
                <a:off x="-330" y="4382"/>
                <a:ext cx="5" cy="69"/>
              </a:xfrm>
              <a:custGeom>
                <a:avLst/>
                <a:gdLst>
                  <a:gd name="T0" fmla="*/ 0 w 10"/>
                  <a:gd name="T1" fmla="*/ 0 h 122"/>
                  <a:gd name="T2" fmla="*/ 3 w 10"/>
                  <a:gd name="T3" fmla="*/ 122 h 122"/>
                  <a:gd name="T4" fmla="*/ 10 w 10"/>
                  <a:gd name="T5" fmla="*/ 122 h 122"/>
                  <a:gd name="T6" fmla="*/ 7 w 10"/>
                  <a:gd name="T7" fmla="*/ 0 h 122"/>
                </a:gdLst>
                <a:ahLst/>
                <a:cxnLst>
                  <a:cxn ang="0">
                    <a:pos x="T0" y="T1"/>
                  </a:cxn>
                  <a:cxn ang="0">
                    <a:pos x="T2" y="T3"/>
                  </a:cxn>
                  <a:cxn ang="0">
                    <a:pos x="T4" y="T5"/>
                  </a:cxn>
                  <a:cxn ang="0">
                    <a:pos x="T6" y="T7"/>
                  </a:cxn>
                </a:cxnLst>
                <a:rect l="0" t="0" r="r" b="b"/>
                <a:pathLst>
                  <a:path w="10" h="122">
                    <a:moveTo>
                      <a:pt x="0" y="0"/>
                    </a:moveTo>
                    <a:lnTo>
                      <a:pt x="3" y="122"/>
                    </a:lnTo>
                    <a:lnTo>
                      <a:pt x="10" y="12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4" name="Freeform 1663">
                <a:extLst>
                  <a:ext uri="{FF2B5EF4-FFF2-40B4-BE49-F238E27FC236}">
                    <a16:creationId xmlns:a16="http://schemas.microsoft.com/office/drawing/2014/main" id="{F637A668-EA67-401B-9876-7CFFDE8EA250}"/>
                  </a:ext>
                </a:extLst>
              </p:cNvPr>
              <p:cNvSpPr>
                <a:spLocks/>
              </p:cNvSpPr>
              <p:nvPr/>
            </p:nvSpPr>
            <p:spPr bwMode="auto">
              <a:xfrm>
                <a:off x="-331" y="4351"/>
                <a:ext cx="4" cy="7"/>
              </a:xfrm>
              <a:custGeom>
                <a:avLst/>
                <a:gdLst>
                  <a:gd name="T0" fmla="*/ 0 w 7"/>
                  <a:gd name="T1" fmla="*/ 0 h 11"/>
                  <a:gd name="T2" fmla="*/ 1 w 7"/>
                  <a:gd name="T3" fmla="*/ 11 h 11"/>
                  <a:gd name="T4" fmla="*/ 7 w 7"/>
                  <a:gd name="T5" fmla="*/ 11 h 11"/>
                  <a:gd name="T6" fmla="*/ 7 w 7"/>
                  <a:gd name="T7" fmla="*/ 0 h 11"/>
                </a:gdLst>
                <a:ahLst/>
                <a:cxnLst>
                  <a:cxn ang="0">
                    <a:pos x="T0" y="T1"/>
                  </a:cxn>
                  <a:cxn ang="0">
                    <a:pos x="T2" y="T3"/>
                  </a:cxn>
                  <a:cxn ang="0">
                    <a:pos x="T4" y="T5"/>
                  </a:cxn>
                  <a:cxn ang="0">
                    <a:pos x="T6" y="T7"/>
                  </a:cxn>
                </a:cxnLst>
                <a:rect l="0" t="0" r="r" b="b"/>
                <a:pathLst>
                  <a:path w="7" h="11">
                    <a:moveTo>
                      <a:pt x="0" y="0"/>
                    </a:moveTo>
                    <a:lnTo>
                      <a:pt x="1" y="11"/>
                    </a:lnTo>
                    <a:lnTo>
                      <a:pt x="7" y="1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5" name="Freeform 1664">
                <a:extLst>
                  <a:ext uri="{FF2B5EF4-FFF2-40B4-BE49-F238E27FC236}">
                    <a16:creationId xmlns:a16="http://schemas.microsoft.com/office/drawing/2014/main" id="{11709D2F-3CE7-410D-A2F8-802748BF586A}"/>
                  </a:ext>
                </a:extLst>
              </p:cNvPr>
              <p:cNvSpPr>
                <a:spLocks/>
              </p:cNvSpPr>
              <p:nvPr/>
            </p:nvSpPr>
            <p:spPr bwMode="auto">
              <a:xfrm>
                <a:off x="-428" y="4359"/>
                <a:ext cx="222" cy="47"/>
              </a:xfrm>
              <a:custGeom>
                <a:avLst/>
                <a:gdLst>
                  <a:gd name="T0" fmla="*/ 372 w 392"/>
                  <a:gd name="T1" fmla="*/ 42 h 82"/>
                  <a:gd name="T2" fmla="*/ 385 w 392"/>
                  <a:gd name="T3" fmla="*/ 45 h 82"/>
                  <a:gd name="T4" fmla="*/ 385 w 392"/>
                  <a:gd name="T5" fmla="*/ 74 h 82"/>
                  <a:gd name="T6" fmla="*/ 1 w 392"/>
                  <a:gd name="T7" fmla="*/ 0 h 82"/>
                  <a:gd name="T8" fmla="*/ 0 w 392"/>
                  <a:gd name="T9" fmla="*/ 6 h 82"/>
                  <a:gd name="T10" fmla="*/ 392 w 392"/>
                  <a:gd name="T11" fmla="*/ 82 h 82"/>
                  <a:gd name="T12" fmla="*/ 391 w 392"/>
                  <a:gd name="T13" fmla="*/ 39 h 82"/>
                  <a:gd name="T14" fmla="*/ 374 w 392"/>
                  <a:gd name="T15" fmla="*/ 36 h 82"/>
                  <a:gd name="T16" fmla="*/ 372 w 392"/>
                  <a:gd name="T17"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2" h="82">
                    <a:moveTo>
                      <a:pt x="372" y="42"/>
                    </a:moveTo>
                    <a:lnTo>
                      <a:pt x="385" y="45"/>
                    </a:lnTo>
                    <a:lnTo>
                      <a:pt x="385" y="74"/>
                    </a:lnTo>
                    <a:lnTo>
                      <a:pt x="1" y="0"/>
                    </a:lnTo>
                    <a:lnTo>
                      <a:pt x="0" y="6"/>
                    </a:lnTo>
                    <a:lnTo>
                      <a:pt x="392" y="82"/>
                    </a:lnTo>
                    <a:lnTo>
                      <a:pt x="391" y="39"/>
                    </a:lnTo>
                    <a:lnTo>
                      <a:pt x="374" y="36"/>
                    </a:lnTo>
                    <a:lnTo>
                      <a:pt x="372" y="4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6" name="Freeform 1665">
                <a:extLst>
                  <a:ext uri="{FF2B5EF4-FFF2-40B4-BE49-F238E27FC236}">
                    <a16:creationId xmlns:a16="http://schemas.microsoft.com/office/drawing/2014/main" id="{62D150B5-311A-4BC0-B2A5-FC34AE944D99}"/>
                  </a:ext>
                </a:extLst>
              </p:cNvPr>
              <p:cNvSpPr>
                <a:spLocks/>
              </p:cNvSpPr>
              <p:nvPr/>
            </p:nvSpPr>
            <p:spPr bwMode="auto">
              <a:xfrm>
                <a:off x="-311" y="4360"/>
                <a:ext cx="95" cy="23"/>
              </a:xfrm>
              <a:custGeom>
                <a:avLst/>
                <a:gdLst>
                  <a:gd name="T0" fmla="*/ 0 w 167"/>
                  <a:gd name="T1" fmla="*/ 6 h 41"/>
                  <a:gd name="T2" fmla="*/ 165 w 167"/>
                  <a:gd name="T3" fmla="*/ 41 h 41"/>
                  <a:gd name="T4" fmla="*/ 167 w 167"/>
                  <a:gd name="T5" fmla="*/ 35 h 41"/>
                  <a:gd name="T6" fmla="*/ 2 w 167"/>
                  <a:gd name="T7" fmla="*/ 0 h 41"/>
                </a:gdLst>
                <a:ahLst/>
                <a:cxnLst>
                  <a:cxn ang="0">
                    <a:pos x="T0" y="T1"/>
                  </a:cxn>
                  <a:cxn ang="0">
                    <a:pos x="T2" y="T3"/>
                  </a:cxn>
                  <a:cxn ang="0">
                    <a:pos x="T4" y="T5"/>
                  </a:cxn>
                  <a:cxn ang="0">
                    <a:pos x="T6" y="T7"/>
                  </a:cxn>
                </a:cxnLst>
                <a:rect l="0" t="0" r="r" b="b"/>
                <a:pathLst>
                  <a:path w="167" h="41">
                    <a:moveTo>
                      <a:pt x="0" y="6"/>
                    </a:moveTo>
                    <a:lnTo>
                      <a:pt x="165" y="41"/>
                    </a:lnTo>
                    <a:lnTo>
                      <a:pt x="167" y="35"/>
                    </a:lnTo>
                    <a:lnTo>
                      <a:pt x="2"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7" name="Freeform 1666">
                <a:extLst>
                  <a:ext uri="{FF2B5EF4-FFF2-40B4-BE49-F238E27FC236}">
                    <a16:creationId xmlns:a16="http://schemas.microsoft.com/office/drawing/2014/main" id="{60F0E3AB-591B-44AB-942F-CFD461D17102}"/>
                  </a:ext>
                </a:extLst>
              </p:cNvPr>
              <p:cNvSpPr>
                <a:spLocks/>
              </p:cNvSpPr>
              <p:nvPr/>
            </p:nvSpPr>
            <p:spPr bwMode="auto">
              <a:xfrm>
                <a:off x="-320" y="4358"/>
                <a:ext cx="11" cy="5"/>
              </a:xfrm>
              <a:custGeom>
                <a:avLst/>
                <a:gdLst>
                  <a:gd name="T0" fmla="*/ 0 w 18"/>
                  <a:gd name="T1" fmla="*/ 7 h 10"/>
                  <a:gd name="T2" fmla="*/ 16 w 18"/>
                  <a:gd name="T3" fmla="*/ 10 h 10"/>
                  <a:gd name="T4" fmla="*/ 18 w 18"/>
                  <a:gd name="T5" fmla="*/ 4 h 10"/>
                  <a:gd name="T6" fmla="*/ 1 w 18"/>
                  <a:gd name="T7" fmla="*/ 0 h 10"/>
                </a:gdLst>
                <a:ahLst/>
                <a:cxnLst>
                  <a:cxn ang="0">
                    <a:pos x="T0" y="T1"/>
                  </a:cxn>
                  <a:cxn ang="0">
                    <a:pos x="T2" y="T3"/>
                  </a:cxn>
                  <a:cxn ang="0">
                    <a:pos x="T4" y="T5"/>
                  </a:cxn>
                  <a:cxn ang="0">
                    <a:pos x="T6" y="T7"/>
                  </a:cxn>
                </a:cxnLst>
                <a:rect l="0" t="0" r="r" b="b"/>
                <a:pathLst>
                  <a:path w="18" h="10">
                    <a:moveTo>
                      <a:pt x="0" y="7"/>
                    </a:moveTo>
                    <a:lnTo>
                      <a:pt x="16" y="10"/>
                    </a:lnTo>
                    <a:lnTo>
                      <a:pt x="18" y="4"/>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8" name="Freeform 1667">
                <a:extLst>
                  <a:ext uri="{FF2B5EF4-FFF2-40B4-BE49-F238E27FC236}">
                    <a16:creationId xmlns:a16="http://schemas.microsoft.com/office/drawing/2014/main" id="{A2C29E54-86D9-4ED3-9BED-BD0FA15154CC}"/>
                  </a:ext>
                </a:extLst>
              </p:cNvPr>
              <p:cNvSpPr>
                <a:spLocks/>
              </p:cNvSpPr>
              <p:nvPr/>
            </p:nvSpPr>
            <p:spPr bwMode="auto">
              <a:xfrm>
                <a:off x="-376" y="4346"/>
                <a:ext cx="57" cy="16"/>
              </a:xfrm>
              <a:custGeom>
                <a:avLst/>
                <a:gdLst>
                  <a:gd name="T0" fmla="*/ 0 w 101"/>
                  <a:gd name="T1" fmla="*/ 6 h 28"/>
                  <a:gd name="T2" fmla="*/ 100 w 101"/>
                  <a:gd name="T3" fmla="*/ 28 h 28"/>
                  <a:gd name="T4" fmla="*/ 101 w 101"/>
                  <a:gd name="T5" fmla="*/ 21 h 28"/>
                  <a:gd name="T6" fmla="*/ 1 w 101"/>
                  <a:gd name="T7" fmla="*/ 0 h 28"/>
                </a:gdLst>
                <a:ahLst/>
                <a:cxnLst>
                  <a:cxn ang="0">
                    <a:pos x="T0" y="T1"/>
                  </a:cxn>
                  <a:cxn ang="0">
                    <a:pos x="T2" y="T3"/>
                  </a:cxn>
                  <a:cxn ang="0">
                    <a:pos x="T4" y="T5"/>
                  </a:cxn>
                  <a:cxn ang="0">
                    <a:pos x="T6" y="T7"/>
                  </a:cxn>
                </a:cxnLst>
                <a:rect l="0" t="0" r="r" b="b"/>
                <a:pathLst>
                  <a:path w="101" h="28">
                    <a:moveTo>
                      <a:pt x="0" y="6"/>
                    </a:moveTo>
                    <a:lnTo>
                      <a:pt x="100" y="28"/>
                    </a:lnTo>
                    <a:lnTo>
                      <a:pt x="101" y="21"/>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69" name="Freeform 1668">
                <a:extLst>
                  <a:ext uri="{FF2B5EF4-FFF2-40B4-BE49-F238E27FC236}">
                    <a16:creationId xmlns:a16="http://schemas.microsoft.com/office/drawing/2014/main" id="{030426FC-A192-48C3-B9D6-4D3E072D26B2}"/>
                  </a:ext>
                </a:extLst>
              </p:cNvPr>
              <p:cNvSpPr>
                <a:spLocks/>
              </p:cNvSpPr>
              <p:nvPr/>
            </p:nvSpPr>
            <p:spPr bwMode="auto">
              <a:xfrm>
                <a:off x="-404" y="4340"/>
                <a:ext cx="28" cy="9"/>
              </a:xfrm>
              <a:custGeom>
                <a:avLst/>
                <a:gdLst>
                  <a:gd name="T0" fmla="*/ 0 w 50"/>
                  <a:gd name="T1" fmla="*/ 6 h 16"/>
                  <a:gd name="T2" fmla="*/ 49 w 50"/>
                  <a:gd name="T3" fmla="*/ 16 h 16"/>
                  <a:gd name="T4" fmla="*/ 50 w 50"/>
                  <a:gd name="T5" fmla="*/ 10 h 16"/>
                  <a:gd name="T6" fmla="*/ 1 w 50"/>
                  <a:gd name="T7" fmla="*/ 0 h 16"/>
                </a:gdLst>
                <a:ahLst/>
                <a:cxnLst>
                  <a:cxn ang="0">
                    <a:pos x="T0" y="T1"/>
                  </a:cxn>
                  <a:cxn ang="0">
                    <a:pos x="T2" y="T3"/>
                  </a:cxn>
                  <a:cxn ang="0">
                    <a:pos x="T4" y="T5"/>
                  </a:cxn>
                  <a:cxn ang="0">
                    <a:pos x="T6" y="T7"/>
                  </a:cxn>
                </a:cxnLst>
                <a:rect l="0" t="0" r="r" b="b"/>
                <a:pathLst>
                  <a:path w="50" h="16">
                    <a:moveTo>
                      <a:pt x="0" y="6"/>
                    </a:moveTo>
                    <a:lnTo>
                      <a:pt x="49" y="16"/>
                    </a:lnTo>
                    <a:lnTo>
                      <a:pt x="50" y="1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0" name="Freeform 1669">
                <a:extLst>
                  <a:ext uri="{FF2B5EF4-FFF2-40B4-BE49-F238E27FC236}">
                    <a16:creationId xmlns:a16="http://schemas.microsoft.com/office/drawing/2014/main" id="{AE57304D-AE0C-41C5-87DC-BC86B56A1627}"/>
                  </a:ext>
                </a:extLst>
              </p:cNvPr>
              <p:cNvSpPr>
                <a:spLocks/>
              </p:cNvSpPr>
              <p:nvPr/>
            </p:nvSpPr>
            <p:spPr bwMode="auto">
              <a:xfrm>
                <a:off x="-428" y="4334"/>
                <a:ext cx="24" cy="10"/>
              </a:xfrm>
              <a:custGeom>
                <a:avLst/>
                <a:gdLst>
                  <a:gd name="T0" fmla="*/ 0 w 44"/>
                  <a:gd name="T1" fmla="*/ 7 h 16"/>
                  <a:gd name="T2" fmla="*/ 43 w 44"/>
                  <a:gd name="T3" fmla="*/ 16 h 16"/>
                  <a:gd name="T4" fmla="*/ 44 w 44"/>
                  <a:gd name="T5" fmla="*/ 10 h 16"/>
                  <a:gd name="T6" fmla="*/ 1 w 44"/>
                  <a:gd name="T7" fmla="*/ 0 h 16"/>
                </a:gdLst>
                <a:ahLst/>
                <a:cxnLst>
                  <a:cxn ang="0">
                    <a:pos x="T0" y="T1"/>
                  </a:cxn>
                  <a:cxn ang="0">
                    <a:pos x="T2" y="T3"/>
                  </a:cxn>
                  <a:cxn ang="0">
                    <a:pos x="T4" y="T5"/>
                  </a:cxn>
                  <a:cxn ang="0">
                    <a:pos x="T6" y="T7"/>
                  </a:cxn>
                </a:cxnLst>
                <a:rect l="0" t="0" r="r" b="b"/>
                <a:pathLst>
                  <a:path w="44" h="16">
                    <a:moveTo>
                      <a:pt x="0" y="7"/>
                    </a:moveTo>
                    <a:lnTo>
                      <a:pt x="43" y="16"/>
                    </a:lnTo>
                    <a:lnTo>
                      <a:pt x="44" y="1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1" name="Freeform 1670">
                <a:extLst>
                  <a:ext uri="{FF2B5EF4-FFF2-40B4-BE49-F238E27FC236}">
                    <a16:creationId xmlns:a16="http://schemas.microsoft.com/office/drawing/2014/main" id="{2B3527EE-4768-47A2-BBD6-2E8B2D5C8CD6}"/>
                  </a:ext>
                </a:extLst>
              </p:cNvPr>
              <p:cNvSpPr>
                <a:spLocks/>
              </p:cNvSpPr>
              <p:nvPr/>
            </p:nvSpPr>
            <p:spPr bwMode="auto">
              <a:xfrm>
                <a:off x="-428" y="4361"/>
                <a:ext cx="166" cy="35"/>
              </a:xfrm>
              <a:custGeom>
                <a:avLst/>
                <a:gdLst>
                  <a:gd name="T0" fmla="*/ 292 w 292"/>
                  <a:gd name="T1" fmla="*/ 56 h 62"/>
                  <a:gd name="T2" fmla="*/ 1 w 292"/>
                  <a:gd name="T3" fmla="*/ 0 h 62"/>
                  <a:gd name="T4" fmla="*/ 0 w 292"/>
                  <a:gd name="T5" fmla="*/ 7 h 62"/>
                  <a:gd name="T6" fmla="*/ 291 w 292"/>
                  <a:gd name="T7" fmla="*/ 62 h 62"/>
                </a:gdLst>
                <a:ahLst/>
                <a:cxnLst>
                  <a:cxn ang="0">
                    <a:pos x="T0" y="T1"/>
                  </a:cxn>
                  <a:cxn ang="0">
                    <a:pos x="T2" y="T3"/>
                  </a:cxn>
                  <a:cxn ang="0">
                    <a:pos x="T4" y="T5"/>
                  </a:cxn>
                  <a:cxn ang="0">
                    <a:pos x="T6" y="T7"/>
                  </a:cxn>
                </a:cxnLst>
                <a:rect l="0" t="0" r="r" b="b"/>
                <a:pathLst>
                  <a:path w="292" h="62">
                    <a:moveTo>
                      <a:pt x="292" y="56"/>
                    </a:moveTo>
                    <a:lnTo>
                      <a:pt x="1" y="0"/>
                    </a:lnTo>
                    <a:lnTo>
                      <a:pt x="0" y="7"/>
                    </a:lnTo>
                    <a:lnTo>
                      <a:pt x="291" y="6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2" name="Freeform 1671">
                <a:extLst>
                  <a:ext uri="{FF2B5EF4-FFF2-40B4-BE49-F238E27FC236}">
                    <a16:creationId xmlns:a16="http://schemas.microsoft.com/office/drawing/2014/main" id="{ECD2A032-4F3A-4DC9-92D6-DE25FBB2C690}"/>
                  </a:ext>
                </a:extLst>
              </p:cNvPr>
              <p:cNvSpPr>
                <a:spLocks/>
              </p:cNvSpPr>
              <p:nvPr/>
            </p:nvSpPr>
            <p:spPr bwMode="auto">
              <a:xfrm>
                <a:off x="-263" y="4393"/>
                <a:ext cx="55" cy="12"/>
              </a:xfrm>
              <a:custGeom>
                <a:avLst/>
                <a:gdLst>
                  <a:gd name="T0" fmla="*/ 97 w 97"/>
                  <a:gd name="T1" fmla="*/ 15 h 22"/>
                  <a:gd name="T2" fmla="*/ 82 w 97"/>
                  <a:gd name="T3" fmla="*/ 15 h 22"/>
                  <a:gd name="T4" fmla="*/ 1 w 97"/>
                  <a:gd name="T5" fmla="*/ 0 h 22"/>
                  <a:gd name="T6" fmla="*/ 0 w 97"/>
                  <a:gd name="T7" fmla="*/ 6 h 22"/>
                  <a:gd name="T8" fmla="*/ 82 w 97"/>
                  <a:gd name="T9" fmla="*/ 22 h 22"/>
                  <a:gd name="T10" fmla="*/ 97 w 97"/>
                  <a:gd name="T11" fmla="*/ 22 h 22"/>
                  <a:gd name="T12" fmla="*/ 97 w 97"/>
                  <a:gd name="T13" fmla="*/ 15 h 22"/>
                </a:gdLst>
                <a:ahLst/>
                <a:cxnLst>
                  <a:cxn ang="0">
                    <a:pos x="T0" y="T1"/>
                  </a:cxn>
                  <a:cxn ang="0">
                    <a:pos x="T2" y="T3"/>
                  </a:cxn>
                  <a:cxn ang="0">
                    <a:pos x="T4" y="T5"/>
                  </a:cxn>
                  <a:cxn ang="0">
                    <a:pos x="T6" y="T7"/>
                  </a:cxn>
                  <a:cxn ang="0">
                    <a:pos x="T8" y="T9"/>
                  </a:cxn>
                  <a:cxn ang="0">
                    <a:pos x="T10" y="T11"/>
                  </a:cxn>
                  <a:cxn ang="0">
                    <a:pos x="T12" y="T13"/>
                  </a:cxn>
                </a:cxnLst>
                <a:rect l="0" t="0" r="r" b="b"/>
                <a:pathLst>
                  <a:path w="97" h="22">
                    <a:moveTo>
                      <a:pt x="97" y="15"/>
                    </a:moveTo>
                    <a:lnTo>
                      <a:pt x="82" y="15"/>
                    </a:lnTo>
                    <a:lnTo>
                      <a:pt x="1" y="0"/>
                    </a:lnTo>
                    <a:lnTo>
                      <a:pt x="0" y="6"/>
                    </a:lnTo>
                    <a:lnTo>
                      <a:pt x="82" y="22"/>
                    </a:lnTo>
                    <a:lnTo>
                      <a:pt x="97" y="22"/>
                    </a:lnTo>
                    <a:lnTo>
                      <a:pt x="97"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3" name="Freeform 1672">
                <a:extLst>
                  <a:ext uri="{FF2B5EF4-FFF2-40B4-BE49-F238E27FC236}">
                    <a16:creationId xmlns:a16="http://schemas.microsoft.com/office/drawing/2014/main" id="{C9B40FF0-347C-46E8-AE46-67F3430F4400}"/>
                  </a:ext>
                </a:extLst>
              </p:cNvPr>
              <p:cNvSpPr>
                <a:spLocks/>
              </p:cNvSpPr>
              <p:nvPr/>
            </p:nvSpPr>
            <p:spPr bwMode="auto">
              <a:xfrm>
                <a:off x="-305" y="4139"/>
                <a:ext cx="85" cy="24"/>
              </a:xfrm>
              <a:custGeom>
                <a:avLst/>
                <a:gdLst>
                  <a:gd name="T0" fmla="*/ 0 w 150"/>
                  <a:gd name="T1" fmla="*/ 6 h 42"/>
                  <a:gd name="T2" fmla="*/ 131 w 150"/>
                  <a:gd name="T3" fmla="*/ 42 h 42"/>
                  <a:gd name="T4" fmla="*/ 150 w 150"/>
                  <a:gd name="T5" fmla="*/ 38 h 42"/>
                  <a:gd name="T6" fmla="*/ 149 w 150"/>
                  <a:gd name="T7" fmla="*/ 32 h 42"/>
                  <a:gd name="T8" fmla="*/ 131 w 150"/>
                  <a:gd name="T9" fmla="*/ 35 h 42"/>
                  <a:gd name="T10" fmla="*/ 1 w 150"/>
                  <a:gd name="T11" fmla="*/ 0 h 42"/>
                  <a:gd name="T12" fmla="*/ 0 w 150"/>
                  <a:gd name="T13" fmla="*/ 6 h 42"/>
                </a:gdLst>
                <a:ahLst/>
                <a:cxnLst>
                  <a:cxn ang="0">
                    <a:pos x="T0" y="T1"/>
                  </a:cxn>
                  <a:cxn ang="0">
                    <a:pos x="T2" y="T3"/>
                  </a:cxn>
                  <a:cxn ang="0">
                    <a:pos x="T4" y="T5"/>
                  </a:cxn>
                  <a:cxn ang="0">
                    <a:pos x="T6" y="T7"/>
                  </a:cxn>
                  <a:cxn ang="0">
                    <a:pos x="T8" y="T9"/>
                  </a:cxn>
                  <a:cxn ang="0">
                    <a:pos x="T10" y="T11"/>
                  </a:cxn>
                  <a:cxn ang="0">
                    <a:pos x="T12" y="T13"/>
                  </a:cxn>
                </a:cxnLst>
                <a:rect l="0" t="0" r="r" b="b"/>
                <a:pathLst>
                  <a:path w="150" h="42">
                    <a:moveTo>
                      <a:pt x="0" y="6"/>
                    </a:moveTo>
                    <a:lnTo>
                      <a:pt x="131" y="42"/>
                    </a:lnTo>
                    <a:lnTo>
                      <a:pt x="150" y="38"/>
                    </a:lnTo>
                    <a:lnTo>
                      <a:pt x="149" y="32"/>
                    </a:lnTo>
                    <a:lnTo>
                      <a:pt x="131" y="35"/>
                    </a:lnTo>
                    <a:lnTo>
                      <a:pt x="1"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4" name="Freeform 1673">
                <a:extLst>
                  <a:ext uri="{FF2B5EF4-FFF2-40B4-BE49-F238E27FC236}">
                    <a16:creationId xmlns:a16="http://schemas.microsoft.com/office/drawing/2014/main" id="{809A76E2-C3D8-4CD1-8838-758C708F114A}"/>
                  </a:ext>
                </a:extLst>
              </p:cNvPr>
              <p:cNvSpPr>
                <a:spLocks/>
              </p:cNvSpPr>
              <p:nvPr/>
            </p:nvSpPr>
            <p:spPr bwMode="auto">
              <a:xfrm>
                <a:off x="-339" y="4041"/>
                <a:ext cx="9" cy="61"/>
              </a:xfrm>
              <a:custGeom>
                <a:avLst/>
                <a:gdLst>
                  <a:gd name="T0" fmla="*/ 10 w 15"/>
                  <a:gd name="T1" fmla="*/ 0 h 108"/>
                  <a:gd name="T2" fmla="*/ 0 w 15"/>
                  <a:gd name="T3" fmla="*/ 11 h 108"/>
                  <a:gd name="T4" fmla="*/ 2 w 15"/>
                  <a:gd name="T5" fmla="*/ 108 h 108"/>
                  <a:gd name="T6" fmla="*/ 8 w 15"/>
                  <a:gd name="T7" fmla="*/ 108 h 108"/>
                  <a:gd name="T8" fmla="*/ 6 w 15"/>
                  <a:gd name="T9" fmla="*/ 14 h 108"/>
                  <a:gd name="T10" fmla="*/ 15 w 15"/>
                  <a:gd name="T11" fmla="*/ 5 h 108"/>
                  <a:gd name="T12" fmla="*/ 10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10" y="0"/>
                    </a:moveTo>
                    <a:lnTo>
                      <a:pt x="0" y="11"/>
                    </a:lnTo>
                    <a:lnTo>
                      <a:pt x="2" y="108"/>
                    </a:lnTo>
                    <a:lnTo>
                      <a:pt x="8" y="108"/>
                    </a:lnTo>
                    <a:lnTo>
                      <a:pt x="6" y="14"/>
                    </a:lnTo>
                    <a:lnTo>
                      <a:pt x="15" y="5"/>
                    </a:ln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5" name="Freeform 1674">
                <a:extLst>
                  <a:ext uri="{FF2B5EF4-FFF2-40B4-BE49-F238E27FC236}">
                    <a16:creationId xmlns:a16="http://schemas.microsoft.com/office/drawing/2014/main" id="{1AFB1BAD-2C93-4D69-8B89-8AB9F7D03504}"/>
                  </a:ext>
                </a:extLst>
              </p:cNvPr>
              <p:cNvSpPr>
                <a:spLocks/>
              </p:cNvSpPr>
              <p:nvPr/>
            </p:nvSpPr>
            <p:spPr bwMode="auto">
              <a:xfrm>
                <a:off x="-275" y="4832"/>
                <a:ext cx="66" cy="10"/>
              </a:xfrm>
              <a:custGeom>
                <a:avLst/>
                <a:gdLst>
                  <a:gd name="T0" fmla="*/ 1 w 116"/>
                  <a:gd name="T1" fmla="*/ 17 h 17"/>
                  <a:gd name="T2" fmla="*/ 116 w 116"/>
                  <a:gd name="T3" fmla="*/ 7 h 17"/>
                  <a:gd name="T4" fmla="*/ 116 w 116"/>
                  <a:gd name="T5" fmla="*/ 0 h 17"/>
                  <a:gd name="T6" fmla="*/ 0 w 116"/>
                  <a:gd name="T7" fmla="*/ 10 h 17"/>
                </a:gdLst>
                <a:ahLst/>
                <a:cxnLst>
                  <a:cxn ang="0">
                    <a:pos x="T0" y="T1"/>
                  </a:cxn>
                  <a:cxn ang="0">
                    <a:pos x="T2" y="T3"/>
                  </a:cxn>
                  <a:cxn ang="0">
                    <a:pos x="T4" y="T5"/>
                  </a:cxn>
                  <a:cxn ang="0">
                    <a:pos x="T6" y="T7"/>
                  </a:cxn>
                </a:cxnLst>
                <a:rect l="0" t="0" r="r" b="b"/>
                <a:pathLst>
                  <a:path w="116" h="17">
                    <a:moveTo>
                      <a:pt x="1" y="17"/>
                    </a:moveTo>
                    <a:lnTo>
                      <a:pt x="116" y="7"/>
                    </a:lnTo>
                    <a:lnTo>
                      <a:pt x="116"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6" name="Freeform 1675">
                <a:extLst>
                  <a:ext uri="{FF2B5EF4-FFF2-40B4-BE49-F238E27FC236}">
                    <a16:creationId xmlns:a16="http://schemas.microsoft.com/office/drawing/2014/main" id="{245F232B-58A6-4D7B-93AB-24BE89410513}"/>
                  </a:ext>
                </a:extLst>
              </p:cNvPr>
              <p:cNvSpPr>
                <a:spLocks/>
              </p:cNvSpPr>
              <p:nvPr/>
            </p:nvSpPr>
            <p:spPr bwMode="auto">
              <a:xfrm>
                <a:off x="-318" y="4838"/>
                <a:ext cx="44" cy="7"/>
              </a:xfrm>
              <a:custGeom>
                <a:avLst/>
                <a:gdLst>
                  <a:gd name="T0" fmla="*/ 0 w 77"/>
                  <a:gd name="T1" fmla="*/ 13 h 13"/>
                  <a:gd name="T2" fmla="*/ 77 w 77"/>
                  <a:gd name="T3" fmla="*/ 7 h 13"/>
                  <a:gd name="T4" fmla="*/ 76 w 77"/>
                  <a:gd name="T5" fmla="*/ 0 h 13"/>
                  <a:gd name="T6" fmla="*/ 0 w 77"/>
                  <a:gd name="T7" fmla="*/ 7 h 13"/>
                </a:gdLst>
                <a:ahLst/>
                <a:cxnLst>
                  <a:cxn ang="0">
                    <a:pos x="T0" y="T1"/>
                  </a:cxn>
                  <a:cxn ang="0">
                    <a:pos x="T2" y="T3"/>
                  </a:cxn>
                  <a:cxn ang="0">
                    <a:pos x="T4" y="T5"/>
                  </a:cxn>
                  <a:cxn ang="0">
                    <a:pos x="T6" y="T7"/>
                  </a:cxn>
                </a:cxnLst>
                <a:rect l="0" t="0" r="r" b="b"/>
                <a:pathLst>
                  <a:path w="77" h="13">
                    <a:moveTo>
                      <a:pt x="0" y="13"/>
                    </a:moveTo>
                    <a:lnTo>
                      <a:pt x="77" y="7"/>
                    </a:lnTo>
                    <a:lnTo>
                      <a:pt x="76"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7" name="Freeform 1676">
                <a:extLst>
                  <a:ext uri="{FF2B5EF4-FFF2-40B4-BE49-F238E27FC236}">
                    <a16:creationId xmlns:a16="http://schemas.microsoft.com/office/drawing/2014/main" id="{64F78D38-C89E-4EB2-8CAC-C2DB768427BB}"/>
                  </a:ext>
                </a:extLst>
              </p:cNvPr>
              <p:cNvSpPr>
                <a:spLocks/>
              </p:cNvSpPr>
              <p:nvPr/>
            </p:nvSpPr>
            <p:spPr bwMode="auto">
              <a:xfrm>
                <a:off x="-419" y="4846"/>
                <a:ext cx="53" cy="8"/>
              </a:xfrm>
              <a:custGeom>
                <a:avLst/>
                <a:gdLst>
                  <a:gd name="T0" fmla="*/ 1 w 94"/>
                  <a:gd name="T1" fmla="*/ 15 h 15"/>
                  <a:gd name="T2" fmla="*/ 94 w 94"/>
                  <a:gd name="T3" fmla="*/ 7 h 15"/>
                  <a:gd name="T4" fmla="*/ 94 w 94"/>
                  <a:gd name="T5" fmla="*/ 0 h 15"/>
                  <a:gd name="T6" fmla="*/ 0 w 94"/>
                  <a:gd name="T7" fmla="*/ 8 h 15"/>
                </a:gdLst>
                <a:ahLst/>
                <a:cxnLst>
                  <a:cxn ang="0">
                    <a:pos x="T0" y="T1"/>
                  </a:cxn>
                  <a:cxn ang="0">
                    <a:pos x="T2" y="T3"/>
                  </a:cxn>
                  <a:cxn ang="0">
                    <a:pos x="T4" y="T5"/>
                  </a:cxn>
                  <a:cxn ang="0">
                    <a:pos x="T6" y="T7"/>
                  </a:cxn>
                </a:cxnLst>
                <a:rect l="0" t="0" r="r" b="b"/>
                <a:pathLst>
                  <a:path w="94" h="15">
                    <a:moveTo>
                      <a:pt x="1" y="15"/>
                    </a:moveTo>
                    <a:lnTo>
                      <a:pt x="94" y="7"/>
                    </a:lnTo>
                    <a:lnTo>
                      <a:pt x="94"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8" name="Freeform 1677">
                <a:extLst>
                  <a:ext uri="{FF2B5EF4-FFF2-40B4-BE49-F238E27FC236}">
                    <a16:creationId xmlns:a16="http://schemas.microsoft.com/office/drawing/2014/main" id="{ED4467E5-29EB-4B45-A724-9F25010F1A0F}"/>
                  </a:ext>
                </a:extLst>
              </p:cNvPr>
              <p:cNvSpPr>
                <a:spLocks/>
              </p:cNvSpPr>
              <p:nvPr/>
            </p:nvSpPr>
            <p:spPr bwMode="auto">
              <a:xfrm>
                <a:off x="-318" y="4827"/>
                <a:ext cx="109" cy="14"/>
              </a:xfrm>
              <a:custGeom>
                <a:avLst/>
                <a:gdLst>
                  <a:gd name="T0" fmla="*/ 1 w 193"/>
                  <a:gd name="T1" fmla="*/ 25 h 25"/>
                  <a:gd name="T2" fmla="*/ 193 w 193"/>
                  <a:gd name="T3" fmla="*/ 6 h 25"/>
                  <a:gd name="T4" fmla="*/ 192 w 193"/>
                  <a:gd name="T5" fmla="*/ 0 h 25"/>
                  <a:gd name="T6" fmla="*/ 0 w 193"/>
                  <a:gd name="T7" fmla="*/ 18 h 25"/>
                </a:gdLst>
                <a:ahLst/>
                <a:cxnLst>
                  <a:cxn ang="0">
                    <a:pos x="T0" y="T1"/>
                  </a:cxn>
                  <a:cxn ang="0">
                    <a:pos x="T2" y="T3"/>
                  </a:cxn>
                  <a:cxn ang="0">
                    <a:pos x="T4" y="T5"/>
                  </a:cxn>
                  <a:cxn ang="0">
                    <a:pos x="T6" y="T7"/>
                  </a:cxn>
                </a:cxnLst>
                <a:rect l="0" t="0" r="r" b="b"/>
                <a:pathLst>
                  <a:path w="193" h="25">
                    <a:moveTo>
                      <a:pt x="1" y="25"/>
                    </a:moveTo>
                    <a:lnTo>
                      <a:pt x="193" y="6"/>
                    </a:lnTo>
                    <a:lnTo>
                      <a:pt x="192" y="0"/>
                    </a:lnTo>
                    <a:lnTo>
                      <a:pt x="0" y="1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79" name="Freeform 1678">
                <a:extLst>
                  <a:ext uri="{FF2B5EF4-FFF2-40B4-BE49-F238E27FC236}">
                    <a16:creationId xmlns:a16="http://schemas.microsoft.com/office/drawing/2014/main" id="{7EE55F7C-06A2-4C0D-9705-16B124B6F004}"/>
                  </a:ext>
                </a:extLst>
              </p:cNvPr>
              <p:cNvSpPr>
                <a:spLocks/>
              </p:cNvSpPr>
              <p:nvPr/>
            </p:nvSpPr>
            <p:spPr bwMode="auto">
              <a:xfrm>
                <a:off x="-375" y="4842"/>
                <a:ext cx="10" cy="4"/>
              </a:xfrm>
              <a:custGeom>
                <a:avLst/>
                <a:gdLst>
                  <a:gd name="T0" fmla="*/ 1 w 17"/>
                  <a:gd name="T1" fmla="*/ 8 h 8"/>
                  <a:gd name="T2" fmla="*/ 17 w 17"/>
                  <a:gd name="T3" fmla="*/ 7 h 8"/>
                  <a:gd name="T4" fmla="*/ 16 w 17"/>
                  <a:gd name="T5" fmla="*/ 0 h 8"/>
                  <a:gd name="T6" fmla="*/ 0 w 17"/>
                  <a:gd name="T7" fmla="*/ 2 h 8"/>
                </a:gdLst>
                <a:ahLst/>
                <a:cxnLst>
                  <a:cxn ang="0">
                    <a:pos x="T0" y="T1"/>
                  </a:cxn>
                  <a:cxn ang="0">
                    <a:pos x="T2" y="T3"/>
                  </a:cxn>
                  <a:cxn ang="0">
                    <a:pos x="T4" y="T5"/>
                  </a:cxn>
                  <a:cxn ang="0">
                    <a:pos x="T6" y="T7"/>
                  </a:cxn>
                </a:cxnLst>
                <a:rect l="0" t="0" r="r" b="b"/>
                <a:pathLst>
                  <a:path w="17" h="8">
                    <a:moveTo>
                      <a:pt x="1" y="8"/>
                    </a:moveTo>
                    <a:lnTo>
                      <a:pt x="17" y="7"/>
                    </a:lnTo>
                    <a:lnTo>
                      <a:pt x="16"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0" name="Freeform 1679">
                <a:extLst>
                  <a:ext uri="{FF2B5EF4-FFF2-40B4-BE49-F238E27FC236}">
                    <a16:creationId xmlns:a16="http://schemas.microsoft.com/office/drawing/2014/main" id="{516EBBE1-1A4D-46B9-B00F-A6F49D354023}"/>
                  </a:ext>
                </a:extLst>
              </p:cNvPr>
              <p:cNvSpPr>
                <a:spLocks/>
              </p:cNvSpPr>
              <p:nvPr/>
            </p:nvSpPr>
            <p:spPr bwMode="auto">
              <a:xfrm>
                <a:off x="-419" y="4843"/>
                <a:ext cx="45" cy="8"/>
              </a:xfrm>
              <a:custGeom>
                <a:avLst/>
                <a:gdLst>
                  <a:gd name="T0" fmla="*/ 0 w 79"/>
                  <a:gd name="T1" fmla="*/ 14 h 14"/>
                  <a:gd name="T2" fmla="*/ 79 w 79"/>
                  <a:gd name="T3" fmla="*/ 6 h 14"/>
                  <a:gd name="T4" fmla="*/ 78 w 79"/>
                  <a:gd name="T5" fmla="*/ 0 h 14"/>
                  <a:gd name="T6" fmla="*/ 0 w 79"/>
                  <a:gd name="T7" fmla="*/ 7 h 14"/>
                </a:gdLst>
                <a:ahLst/>
                <a:cxnLst>
                  <a:cxn ang="0">
                    <a:pos x="T0" y="T1"/>
                  </a:cxn>
                  <a:cxn ang="0">
                    <a:pos x="T2" y="T3"/>
                  </a:cxn>
                  <a:cxn ang="0">
                    <a:pos x="T4" y="T5"/>
                  </a:cxn>
                  <a:cxn ang="0">
                    <a:pos x="T6" y="T7"/>
                  </a:cxn>
                </a:cxnLst>
                <a:rect l="0" t="0" r="r" b="b"/>
                <a:pathLst>
                  <a:path w="79" h="14">
                    <a:moveTo>
                      <a:pt x="0" y="14"/>
                    </a:moveTo>
                    <a:lnTo>
                      <a:pt x="79" y="6"/>
                    </a:lnTo>
                    <a:lnTo>
                      <a:pt x="78"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1" name="Freeform 1680">
                <a:extLst>
                  <a:ext uri="{FF2B5EF4-FFF2-40B4-BE49-F238E27FC236}">
                    <a16:creationId xmlns:a16="http://schemas.microsoft.com/office/drawing/2014/main" id="{C6218A6E-3AE3-4CC3-9094-5FD19F722C14}"/>
                  </a:ext>
                </a:extLst>
              </p:cNvPr>
              <p:cNvSpPr>
                <a:spLocks/>
              </p:cNvSpPr>
              <p:nvPr/>
            </p:nvSpPr>
            <p:spPr bwMode="auto">
              <a:xfrm>
                <a:off x="-320" y="4727"/>
                <a:ext cx="109" cy="19"/>
              </a:xfrm>
              <a:custGeom>
                <a:avLst/>
                <a:gdLst>
                  <a:gd name="T0" fmla="*/ 1 w 193"/>
                  <a:gd name="T1" fmla="*/ 34 h 34"/>
                  <a:gd name="T2" fmla="*/ 193 w 193"/>
                  <a:gd name="T3" fmla="*/ 6 h 34"/>
                  <a:gd name="T4" fmla="*/ 192 w 193"/>
                  <a:gd name="T5" fmla="*/ 0 h 34"/>
                  <a:gd name="T6" fmla="*/ 0 w 193"/>
                  <a:gd name="T7" fmla="*/ 27 h 34"/>
                </a:gdLst>
                <a:ahLst/>
                <a:cxnLst>
                  <a:cxn ang="0">
                    <a:pos x="T0" y="T1"/>
                  </a:cxn>
                  <a:cxn ang="0">
                    <a:pos x="T2" y="T3"/>
                  </a:cxn>
                  <a:cxn ang="0">
                    <a:pos x="T4" y="T5"/>
                  </a:cxn>
                  <a:cxn ang="0">
                    <a:pos x="T6" y="T7"/>
                  </a:cxn>
                </a:cxnLst>
                <a:rect l="0" t="0" r="r" b="b"/>
                <a:pathLst>
                  <a:path w="193" h="34">
                    <a:moveTo>
                      <a:pt x="1" y="34"/>
                    </a:moveTo>
                    <a:lnTo>
                      <a:pt x="193" y="6"/>
                    </a:lnTo>
                    <a:lnTo>
                      <a:pt x="192" y="0"/>
                    </a:lnTo>
                    <a:lnTo>
                      <a:pt x="0" y="2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2" name="Freeform 1681">
                <a:extLst>
                  <a:ext uri="{FF2B5EF4-FFF2-40B4-BE49-F238E27FC236}">
                    <a16:creationId xmlns:a16="http://schemas.microsoft.com/office/drawing/2014/main" id="{8B95FF53-727A-43BB-BA56-FBD783F0F101}"/>
                  </a:ext>
                </a:extLst>
              </p:cNvPr>
              <p:cNvSpPr>
                <a:spLocks/>
              </p:cNvSpPr>
              <p:nvPr/>
            </p:nvSpPr>
            <p:spPr bwMode="auto">
              <a:xfrm>
                <a:off x="-409" y="4749"/>
                <a:ext cx="42" cy="10"/>
              </a:xfrm>
              <a:custGeom>
                <a:avLst/>
                <a:gdLst>
                  <a:gd name="T0" fmla="*/ 1 w 74"/>
                  <a:gd name="T1" fmla="*/ 17 h 17"/>
                  <a:gd name="T2" fmla="*/ 74 w 74"/>
                  <a:gd name="T3" fmla="*/ 7 h 17"/>
                  <a:gd name="T4" fmla="*/ 73 w 74"/>
                  <a:gd name="T5" fmla="*/ 0 h 17"/>
                  <a:gd name="T6" fmla="*/ 0 w 74"/>
                  <a:gd name="T7" fmla="*/ 11 h 17"/>
                </a:gdLst>
                <a:ahLst/>
                <a:cxnLst>
                  <a:cxn ang="0">
                    <a:pos x="T0" y="T1"/>
                  </a:cxn>
                  <a:cxn ang="0">
                    <a:pos x="T2" y="T3"/>
                  </a:cxn>
                  <a:cxn ang="0">
                    <a:pos x="T4" y="T5"/>
                  </a:cxn>
                  <a:cxn ang="0">
                    <a:pos x="T6" y="T7"/>
                  </a:cxn>
                </a:cxnLst>
                <a:rect l="0" t="0" r="r" b="b"/>
                <a:pathLst>
                  <a:path w="74" h="17">
                    <a:moveTo>
                      <a:pt x="1" y="17"/>
                    </a:moveTo>
                    <a:lnTo>
                      <a:pt x="74" y="7"/>
                    </a:lnTo>
                    <a:lnTo>
                      <a:pt x="73" y="0"/>
                    </a:lnTo>
                    <a:lnTo>
                      <a:pt x="0" y="1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3" name="Freeform 1682">
                <a:extLst>
                  <a:ext uri="{FF2B5EF4-FFF2-40B4-BE49-F238E27FC236}">
                    <a16:creationId xmlns:a16="http://schemas.microsoft.com/office/drawing/2014/main" id="{825D1A08-4162-4D45-92C2-C9A8E9AB722E}"/>
                  </a:ext>
                </a:extLst>
              </p:cNvPr>
              <p:cNvSpPr>
                <a:spLocks/>
              </p:cNvSpPr>
              <p:nvPr/>
            </p:nvSpPr>
            <p:spPr bwMode="auto">
              <a:xfrm>
                <a:off x="-421" y="4755"/>
                <a:ext cx="12" cy="6"/>
              </a:xfrm>
              <a:custGeom>
                <a:avLst/>
                <a:gdLst>
                  <a:gd name="T0" fmla="*/ 0 w 21"/>
                  <a:gd name="T1" fmla="*/ 9 h 9"/>
                  <a:gd name="T2" fmla="*/ 21 w 21"/>
                  <a:gd name="T3" fmla="*/ 6 h 9"/>
                  <a:gd name="T4" fmla="*/ 20 w 21"/>
                  <a:gd name="T5" fmla="*/ 0 h 9"/>
                  <a:gd name="T6" fmla="*/ 0 w 21"/>
                  <a:gd name="T7" fmla="*/ 3 h 9"/>
                </a:gdLst>
                <a:ahLst/>
                <a:cxnLst>
                  <a:cxn ang="0">
                    <a:pos x="T0" y="T1"/>
                  </a:cxn>
                  <a:cxn ang="0">
                    <a:pos x="T2" y="T3"/>
                  </a:cxn>
                  <a:cxn ang="0">
                    <a:pos x="T4" y="T5"/>
                  </a:cxn>
                  <a:cxn ang="0">
                    <a:pos x="T6" y="T7"/>
                  </a:cxn>
                </a:cxnLst>
                <a:rect l="0" t="0" r="r" b="b"/>
                <a:pathLst>
                  <a:path w="21" h="9">
                    <a:moveTo>
                      <a:pt x="0" y="9"/>
                    </a:moveTo>
                    <a:lnTo>
                      <a:pt x="21" y="6"/>
                    </a:lnTo>
                    <a:lnTo>
                      <a:pt x="20"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4" name="Freeform 1683">
                <a:extLst>
                  <a:ext uri="{FF2B5EF4-FFF2-40B4-BE49-F238E27FC236}">
                    <a16:creationId xmlns:a16="http://schemas.microsoft.com/office/drawing/2014/main" id="{3E7FB061-9665-4A31-B8F4-3C2C8CDD7D51}"/>
                  </a:ext>
                </a:extLst>
              </p:cNvPr>
              <p:cNvSpPr>
                <a:spLocks/>
              </p:cNvSpPr>
              <p:nvPr/>
            </p:nvSpPr>
            <p:spPr bwMode="auto">
              <a:xfrm>
                <a:off x="-321" y="4723"/>
                <a:ext cx="110" cy="20"/>
              </a:xfrm>
              <a:custGeom>
                <a:avLst/>
                <a:gdLst>
                  <a:gd name="T0" fmla="*/ 1 w 194"/>
                  <a:gd name="T1" fmla="*/ 35 h 35"/>
                  <a:gd name="T2" fmla="*/ 194 w 194"/>
                  <a:gd name="T3" fmla="*/ 6 h 35"/>
                  <a:gd name="T4" fmla="*/ 193 w 194"/>
                  <a:gd name="T5" fmla="*/ 0 h 35"/>
                  <a:gd name="T6" fmla="*/ 0 w 194"/>
                  <a:gd name="T7" fmla="*/ 28 h 35"/>
                </a:gdLst>
                <a:ahLst/>
                <a:cxnLst>
                  <a:cxn ang="0">
                    <a:pos x="T0" y="T1"/>
                  </a:cxn>
                  <a:cxn ang="0">
                    <a:pos x="T2" y="T3"/>
                  </a:cxn>
                  <a:cxn ang="0">
                    <a:pos x="T4" y="T5"/>
                  </a:cxn>
                  <a:cxn ang="0">
                    <a:pos x="T6" y="T7"/>
                  </a:cxn>
                </a:cxnLst>
                <a:rect l="0" t="0" r="r" b="b"/>
                <a:pathLst>
                  <a:path w="194" h="35">
                    <a:moveTo>
                      <a:pt x="1" y="35"/>
                    </a:moveTo>
                    <a:lnTo>
                      <a:pt x="194" y="6"/>
                    </a:lnTo>
                    <a:lnTo>
                      <a:pt x="193" y="0"/>
                    </a:lnTo>
                    <a:lnTo>
                      <a:pt x="0" y="2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5" name="Freeform 1684">
                <a:extLst>
                  <a:ext uri="{FF2B5EF4-FFF2-40B4-BE49-F238E27FC236}">
                    <a16:creationId xmlns:a16="http://schemas.microsoft.com/office/drawing/2014/main" id="{DA3A6FA8-65E7-4E89-AB87-4E5193A416C3}"/>
                  </a:ext>
                </a:extLst>
              </p:cNvPr>
              <p:cNvSpPr>
                <a:spLocks/>
              </p:cNvSpPr>
              <p:nvPr/>
            </p:nvSpPr>
            <p:spPr bwMode="auto">
              <a:xfrm>
                <a:off x="-421" y="4746"/>
                <a:ext cx="54" cy="12"/>
              </a:xfrm>
              <a:custGeom>
                <a:avLst/>
                <a:gdLst>
                  <a:gd name="T0" fmla="*/ 1 w 95"/>
                  <a:gd name="T1" fmla="*/ 21 h 21"/>
                  <a:gd name="T2" fmla="*/ 95 w 95"/>
                  <a:gd name="T3" fmla="*/ 7 h 21"/>
                  <a:gd name="T4" fmla="*/ 94 w 95"/>
                  <a:gd name="T5" fmla="*/ 0 h 21"/>
                  <a:gd name="T6" fmla="*/ 0 w 95"/>
                  <a:gd name="T7" fmla="*/ 14 h 21"/>
                </a:gdLst>
                <a:ahLst/>
                <a:cxnLst>
                  <a:cxn ang="0">
                    <a:pos x="T0" y="T1"/>
                  </a:cxn>
                  <a:cxn ang="0">
                    <a:pos x="T2" y="T3"/>
                  </a:cxn>
                  <a:cxn ang="0">
                    <a:pos x="T4" y="T5"/>
                  </a:cxn>
                  <a:cxn ang="0">
                    <a:pos x="T6" y="T7"/>
                  </a:cxn>
                </a:cxnLst>
                <a:rect l="0" t="0" r="r" b="b"/>
                <a:pathLst>
                  <a:path w="95" h="21">
                    <a:moveTo>
                      <a:pt x="1" y="21"/>
                    </a:moveTo>
                    <a:lnTo>
                      <a:pt x="95" y="7"/>
                    </a:lnTo>
                    <a:lnTo>
                      <a:pt x="94" y="0"/>
                    </a:lnTo>
                    <a:lnTo>
                      <a:pt x="0" y="1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6" name="Freeform 1685">
                <a:extLst>
                  <a:ext uri="{FF2B5EF4-FFF2-40B4-BE49-F238E27FC236}">
                    <a16:creationId xmlns:a16="http://schemas.microsoft.com/office/drawing/2014/main" id="{75242DD2-D231-4E2B-9A58-604D99EA73E9}"/>
                  </a:ext>
                </a:extLst>
              </p:cNvPr>
              <p:cNvSpPr>
                <a:spLocks/>
              </p:cNvSpPr>
              <p:nvPr/>
            </p:nvSpPr>
            <p:spPr bwMode="auto">
              <a:xfrm>
                <a:off x="-304" y="4616"/>
                <a:ext cx="92" cy="24"/>
              </a:xfrm>
              <a:custGeom>
                <a:avLst/>
                <a:gdLst>
                  <a:gd name="T0" fmla="*/ 2 w 162"/>
                  <a:gd name="T1" fmla="*/ 41 h 41"/>
                  <a:gd name="T2" fmla="*/ 162 w 162"/>
                  <a:gd name="T3" fmla="*/ 7 h 41"/>
                  <a:gd name="T4" fmla="*/ 160 w 162"/>
                  <a:gd name="T5" fmla="*/ 0 h 41"/>
                  <a:gd name="T6" fmla="*/ 0 w 162"/>
                  <a:gd name="T7" fmla="*/ 35 h 41"/>
                </a:gdLst>
                <a:ahLst/>
                <a:cxnLst>
                  <a:cxn ang="0">
                    <a:pos x="T0" y="T1"/>
                  </a:cxn>
                  <a:cxn ang="0">
                    <a:pos x="T2" y="T3"/>
                  </a:cxn>
                  <a:cxn ang="0">
                    <a:pos x="T4" y="T5"/>
                  </a:cxn>
                  <a:cxn ang="0">
                    <a:pos x="T6" y="T7"/>
                  </a:cxn>
                </a:cxnLst>
                <a:rect l="0" t="0" r="r" b="b"/>
                <a:pathLst>
                  <a:path w="162" h="41">
                    <a:moveTo>
                      <a:pt x="2" y="41"/>
                    </a:moveTo>
                    <a:lnTo>
                      <a:pt x="162" y="7"/>
                    </a:lnTo>
                    <a:lnTo>
                      <a:pt x="160" y="0"/>
                    </a:lnTo>
                    <a:lnTo>
                      <a:pt x="0" y="3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7" name="Freeform 1686">
                <a:extLst>
                  <a:ext uri="{FF2B5EF4-FFF2-40B4-BE49-F238E27FC236}">
                    <a16:creationId xmlns:a16="http://schemas.microsoft.com/office/drawing/2014/main" id="{7AA316C7-68C9-4BE6-8D7E-79261B1A5920}"/>
                  </a:ext>
                </a:extLst>
              </p:cNvPr>
              <p:cNvSpPr>
                <a:spLocks/>
              </p:cNvSpPr>
              <p:nvPr/>
            </p:nvSpPr>
            <p:spPr bwMode="auto">
              <a:xfrm>
                <a:off x="-323" y="4636"/>
                <a:ext cx="20" cy="8"/>
              </a:xfrm>
              <a:custGeom>
                <a:avLst/>
                <a:gdLst>
                  <a:gd name="T0" fmla="*/ 2 w 35"/>
                  <a:gd name="T1" fmla="*/ 13 h 13"/>
                  <a:gd name="T2" fmla="*/ 35 w 35"/>
                  <a:gd name="T3" fmla="*/ 6 h 13"/>
                  <a:gd name="T4" fmla="*/ 33 w 35"/>
                  <a:gd name="T5" fmla="*/ 0 h 13"/>
                  <a:gd name="T6" fmla="*/ 0 w 35"/>
                  <a:gd name="T7" fmla="*/ 7 h 13"/>
                </a:gdLst>
                <a:ahLst/>
                <a:cxnLst>
                  <a:cxn ang="0">
                    <a:pos x="T0" y="T1"/>
                  </a:cxn>
                  <a:cxn ang="0">
                    <a:pos x="T2" y="T3"/>
                  </a:cxn>
                  <a:cxn ang="0">
                    <a:pos x="T4" y="T5"/>
                  </a:cxn>
                  <a:cxn ang="0">
                    <a:pos x="T6" y="T7"/>
                  </a:cxn>
                </a:cxnLst>
                <a:rect l="0" t="0" r="r" b="b"/>
                <a:pathLst>
                  <a:path w="35" h="13">
                    <a:moveTo>
                      <a:pt x="2" y="13"/>
                    </a:moveTo>
                    <a:lnTo>
                      <a:pt x="35" y="6"/>
                    </a:lnTo>
                    <a:lnTo>
                      <a:pt x="33"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8" name="Freeform 1687">
                <a:extLst>
                  <a:ext uri="{FF2B5EF4-FFF2-40B4-BE49-F238E27FC236}">
                    <a16:creationId xmlns:a16="http://schemas.microsoft.com/office/drawing/2014/main" id="{9833F49D-3C37-48F2-9397-963599AFB389}"/>
                  </a:ext>
                </a:extLst>
              </p:cNvPr>
              <p:cNvSpPr>
                <a:spLocks/>
              </p:cNvSpPr>
              <p:nvPr/>
            </p:nvSpPr>
            <p:spPr bwMode="auto">
              <a:xfrm>
                <a:off x="-423" y="4651"/>
                <a:ext cx="54" cy="14"/>
              </a:xfrm>
              <a:custGeom>
                <a:avLst/>
                <a:gdLst>
                  <a:gd name="T0" fmla="*/ 1 w 95"/>
                  <a:gd name="T1" fmla="*/ 26 h 26"/>
                  <a:gd name="T2" fmla="*/ 95 w 95"/>
                  <a:gd name="T3" fmla="*/ 6 h 26"/>
                  <a:gd name="T4" fmla="*/ 93 w 95"/>
                  <a:gd name="T5" fmla="*/ 0 h 26"/>
                  <a:gd name="T6" fmla="*/ 0 w 95"/>
                  <a:gd name="T7" fmla="*/ 20 h 26"/>
                </a:gdLst>
                <a:ahLst/>
                <a:cxnLst>
                  <a:cxn ang="0">
                    <a:pos x="T0" y="T1"/>
                  </a:cxn>
                  <a:cxn ang="0">
                    <a:pos x="T2" y="T3"/>
                  </a:cxn>
                  <a:cxn ang="0">
                    <a:pos x="T4" y="T5"/>
                  </a:cxn>
                  <a:cxn ang="0">
                    <a:pos x="T6" y="T7"/>
                  </a:cxn>
                </a:cxnLst>
                <a:rect l="0" t="0" r="r" b="b"/>
                <a:pathLst>
                  <a:path w="95" h="26">
                    <a:moveTo>
                      <a:pt x="1" y="26"/>
                    </a:moveTo>
                    <a:lnTo>
                      <a:pt x="95" y="6"/>
                    </a:lnTo>
                    <a:lnTo>
                      <a:pt x="93" y="0"/>
                    </a:lnTo>
                    <a:lnTo>
                      <a:pt x="0" y="2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89" name="Freeform 1688">
                <a:extLst>
                  <a:ext uri="{FF2B5EF4-FFF2-40B4-BE49-F238E27FC236}">
                    <a16:creationId xmlns:a16="http://schemas.microsoft.com/office/drawing/2014/main" id="{1E5D0277-E6E8-4E5D-85C2-737CAE04915F}"/>
                  </a:ext>
                </a:extLst>
              </p:cNvPr>
              <p:cNvSpPr>
                <a:spLocks/>
              </p:cNvSpPr>
              <p:nvPr/>
            </p:nvSpPr>
            <p:spPr bwMode="auto">
              <a:xfrm>
                <a:off x="-323" y="4621"/>
                <a:ext cx="111" cy="27"/>
              </a:xfrm>
              <a:custGeom>
                <a:avLst/>
                <a:gdLst>
                  <a:gd name="T0" fmla="*/ 1 w 195"/>
                  <a:gd name="T1" fmla="*/ 47 h 47"/>
                  <a:gd name="T2" fmla="*/ 195 w 195"/>
                  <a:gd name="T3" fmla="*/ 6 h 47"/>
                  <a:gd name="T4" fmla="*/ 193 w 195"/>
                  <a:gd name="T5" fmla="*/ 0 h 47"/>
                  <a:gd name="T6" fmla="*/ 0 w 195"/>
                  <a:gd name="T7" fmla="*/ 40 h 47"/>
                </a:gdLst>
                <a:ahLst/>
                <a:cxnLst>
                  <a:cxn ang="0">
                    <a:pos x="T0" y="T1"/>
                  </a:cxn>
                  <a:cxn ang="0">
                    <a:pos x="T2" y="T3"/>
                  </a:cxn>
                  <a:cxn ang="0">
                    <a:pos x="T4" y="T5"/>
                  </a:cxn>
                  <a:cxn ang="0">
                    <a:pos x="T6" y="T7"/>
                  </a:cxn>
                </a:cxnLst>
                <a:rect l="0" t="0" r="r" b="b"/>
                <a:pathLst>
                  <a:path w="195" h="47">
                    <a:moveTo>
                      <a:pt x="1" y="47"/>
                    </a:moveTo>
                    <a:lnTo>
                      <a:pt x="195" y="6"/>
                    </a:lnTo>
                    <a:lnTo>
                      <a:pt x="193" y="0"/>
                    </a:lnTo>
                    <a:lnTo>
                      <a:pt x="0" y="4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0" name="Freeform 1689">
                <a:extLst>
                  <a:ext uri="{FF2B5EF4-FFF2-40B4-BE49-F238E27FC236}">
                    <a16:creationId xmlns:a16="http://schemas.microsoft.com/office/drawing/2014/main" id="{D4115BF5-2FFE-49A6-B8CD-2C0622936000}"/>
                  </a:ext>
                </a:extLst>
              </p:cNvPr>
              <p:cNvSpPr>
                <a:spLocks/>
              </p:cNvSpPr>
              <p:nvPr/>
            </p:nvSpPr>
            <p:spPr bwMode="auto">
              <a:xfrm>
                <a:off x="-423" y="4653"/>
                <a:ext cx="54" cy="16"/>
              </a:xfrm>
              <a:custGeom>
                <a:avLst/>
                <a:gdLst>
                  <a:gd name="T0" fmla="*/ 1 w 95"/>
                  <a:gd name="T1" fmla="*/ 27 h 27"/>
                  <a:gd name="T2" fmla="*/ 95 w 95"/>
                  <a:gd name="T3" fmla="*/ 7 h 27"/>
                  <a:gd name="T4" fmla="*/ 93 w 95"/>
                  <a:gd name="T5" fmla="*/ 0 h 27"/>
                  <a:gd name="T6" fmla="*/ 0 w 95"/>
                  <a:gd name="T7" fmla="*/ 20 h 27"/>
                </a:gdLst>
                <a:ahLst/>
                <a:cxnLst>
                  <a:cxn ang="0">
                    <a:pos x="T0" y="T1"/>
                  </a:cxn>
                  <a:cxn ang="0">
                    <a:pos x="T2" y="T3"/>
                  </a:cxn>
                  <a:cxn ang="0">
                    <a:pos x="T4" y="T5"/>
                  </a:cxn>
                  <a:cxn ang="0">
                    <a:pos x="T6" y="T7"/>
                  </a:cxn>
                </a:cxnLst>
                <a:rect l="0" t="0" r="r" b="b"/>
                <a:pathLst>
                  <a:path w="95" h="27">
                    <a:moveTo>
                      <a:pt x="1" y="27"/>
                    </a:moveTo>
                    <a:lnTo>
                      <a:pt x="95" y="7"/>
                    </a:lnTo>
                    <a:lnTo>
                      <a:pt x="93" y="0"/>
                    </a:lnTo>
                    <a:lnTo>
                      <a:pt x="0" y="2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1" name="Freeform 1690">
                <a:extLst>
                  <a:ext uri="{FF2B5EF4-FFF2-40B4-BE49-F238E27FC236}">
                    <a16:creationId xmlns:a16="http://schemas.microsoft.com/office/drawing/2014/main" id="{64929F6A-CDDB-419E-927E-B961CF525B79}"/>
                  </a:ext>
                </a:extLst>
              </p:cNvPr>
              <p:cNvSpPr>
                <a:spLocks/>
              </p:cNvSpPr>
              <p:nvPr/>
            </p:nvSpPr>
            <p:spPr bwMode="auto">
              <a:xfrm>
                <a:off x="-325" y="4515"/>
                <a:ext cx="111" cy="32"/>
              </a:xfrm>
              <a:custGeom>
                <a:avLst/>
                <a:gdLst>
                  <a:gd name="T0" fmla="*/ 2 w 196"/>
                  <a:gd name="T1" fmla="*/ 56 h 56"/>
                  <a:gd name="T2" fmla="*/ 196 w 196"/>
                  <a:gd name="T3" fmla="*/ 6 h 56"/>
                  <a:gd name="T4" fmla="*/ 195 w 196"/>
                  <a:gd name="T5" fmla="*/ 0 h 56"/>
                  <a:gd name="T6" fmla="*/ 0 w 196"/>
                  <a:gd name="T7" fmla="*/ 50 h 56"/>
                </a:gdLst>
                <a:ahLst/>
                <a:cxnLst>
                  <a:cxn ang="0">
                    <a:pos x="T0" y="T1"/>
                  </a:cxn>
                  <a:cxn ang="0">
                    <a:pos x="T2" y="T3"/>
                  </a:cxn>
                  <a:cxn ang="0">
                    <a:pos x="T4" y="T5"/>
                  </a:cxn>
                  <a:cxn ang="0">
                    <a:pos x="T6" y="T7"/>
                  </a:cxn>
                </a:cxnLst>
                <a:rect l="0" t="0" r="r" b="b"/>
                <a:pathLst>
                  <a:path w="196" h="56">
                    <a:moveTo>
                      <a:pt x="2" y="56"/>
                    </a:moveTo>
                    <a:lnTo>
                      <a:pt x="196" y="6"/>
                    </a:lnTo>
                    <a:lnTo>
                      <a:pt x="195" y="0"/>
                    </a:lnTo>
                    <a:lnTo>
                      <a:pt x="0" y="5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2" name="Freeform 1691">
                <a:extLst>
                  <a:ext uri="{FF2B5EF4-FFF2-40B4-BE49-F238E27FC236}">
                    <a16:creationId xmlns:a16="http://schemas.microsoft.com/office/drawing/2014/main" id="{211E6C18-328C-4BFC-8A51-5821D7D78397}"/>
                  </a:ext>
                </a:extLst>
              </p:cNvPr>
              <p:cNvSpPr>
                <a:spLocks/>
              </p:cNvSpPr>
              <p:nvPr/>
            </p:nvSpPr>
            <p:spPr bwMode="auto">
              <a:xfrm>
                <a:off x="-396" y="4555"/>
                <a:ext cx="25" cy="10"/>
              </a:xfrm>
              <a:custGeom>
                <a:avLst/>
                <a:gdLst>
                  <a:gd name="T0" fmla="*/ 1 w 45"/>
                  <a:gd name="T1" fmla="*/ 18 h 18"/>
                  <a:gd name="T2" fmla="*/ 45 w 45"/>
                  <a:gd name="T3" fmla="*/ 7 h 18"/>
                  <a:gd name="T4" fmla="*/ 43 w 45"/>
                  <a:gd name="T5" fmla="*/ 0 h 18"/>
                  <a:gd name="T6" fmla="*/ 0 w 45"/>
                  <a:gd name="T7" fmla="*/ 12 h 18"/>
                </a:gdLst>
                <a:ahLst/>
                <a:cxnLst>
                  <a:cxn ang="0">
                    <a:pos x="T0" y="T1"/>
                  </a:cxn>
                  <a:cxn ang="0">
                    <a:pos x="T2" y="T3"/>
                  </a:cxn>
                  <a:cxn ang="0">
                    <a:pos x="T4" y="T5"/>
                  </a:cxn>
                  <a:cxn ang="0">
                    <a:pos x="T6" y="T7"/>
                  </a:cxn>
                </a:cxnLst>
                <a:rect l="0" t="0" r="r" b="b"/>
                <a:pathLst>
                  <a:path w="45" h="18">
                    <a:moveTo>
                      <a:pt x="1" y="18"/>
                    </a:moveTo>
                    <a:lnTo>
                      <a:pt x="45" y="7"/>
                    </a:lnTo>
                    <a:lnTo>
                      <a:pt x="43" y="0"/>
                    </a:lnTo>
                    <a:lnTo>
                      <a:pt x="0" y="1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3" name="Freeform 1692">
                <a:extLst>
                  <a:ext uri="{FF2B5EF4-FFF2-40B4-BE49-F238E27FC236}">
                    <a16:creationId xmlns:a16="http://schemas.microsoft.com/office/drawing/2014/main" id="{4CB40A36-B603-4502-86F7-192541F43BF2}"/>
                  </a:ext>
                </a:extLst>
              </p:cNvPr>
              <p:cNvSpPr>
                <a:spLocks/>
              </p:cNvSpPr>
              <p:nvPr/>
            </p:nvSpPr>
            <p:spPr bwMode="auto">
              <a:xfrm>
                <a:off x="-413" y="4562"/>
                <a:ext cx="17" cy="8"/>
              </a:xfrm>
              <a:custGeom>
                <a:avLst/>
                <a:gdLst>
                  <a:gd name="T0" fmla="*/ 2 w 30"/>
                  <a:gd name="T1" fmla="*/ 14 h 14"/>
                  <a:gd name="T2" fmla="*/ 30 w 30"/>
                  <a:gd name="T3" fmla="*/ 6 h 14"/>
                  <a:gd name="T4" fmla="*/ 29 w 30"/>
                  <a:gd name="T5" fmla="*/ 0 h 14"/>
                  <a:gd name="T6" fmla="*/ 0 w 30"/>
                  <a:gd name="T7" fmla="*/ 7 h 14"/>
                </a:gdLst>
                <a:ahLst/>
                <a:cxnLst>
                  <a:cxn ang="0">
                    <a:pos x="T0" y="T1"/>
                  </a:cxn>
                  <a:cxn ang="0">
                    <a:pos x="T2" y="T3"/>
                  </a:cxn>
                  <a:cxn ang="0">
                    <a:pos x="T4" y="T5"/>
                  </a:cxn>
                  <a:cxn ang="0">
                    <a:pos x="T6" y="T7"/>
                  </a:cxn>
                </a:cxnLst>
                <a:rect l="0" t="0" r="r" b="b"/>
                <a:pathLst>
                  <a:path w="30" h="14">
                    <a:moveTo>
                      <a:pt x="2" y="14"/>
                    </a:moveTo>
                    <a:lnTo>
                      <a:pt x="30" y="6"/>
                    </a:lnTo>
                    <a:lnTo>
                      <a:pt x="29"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4" name="Freeform 1693">
                <a:extLst>
                  <a:ext uri="{FF2B5EF4-FFF2-40B4-BE49-F238E27FC236}">
                    <a16:creationId xmlns:a16="http://schemas.microsoft.com/office/drawing/2014/main" id="{32089931-943B-44DD-AE00-99D223FDF531}"/>
                  </a:ext>
                </a:extLst>
              </p:cNvPr>
              <p:cNvSpPr>
                <a:spLocks/>
              </p:cNvSpPr>
              <p:nvPr/>
            </p:nvSpPr>
            <p:spPr bwMode="auto">
              <a:xfrm>
                <a:off x="-424" y="4566"/>
                <a:ext cx="13" cy="7"/>
              </a:xfrm>
              <a:custGeom>
                <a:avLst/>
                <a:gdLst>
                  <a:gd name="T0" fmla="*/ 2 w 23"/>
                  <a:gd name="T1" fmla="*/ 12 h 12"/>
                  <a:gd name="T2" fmla="*/ 23 w 23"/>
                  <a:gd name="T3" fmla="*/ 7 h 12"/>
                  <a:gd name="T4" fmla="*/ 21 w 23"/>
                  <a:gd name="T5" fmla="*/ 0 h 12"/>
                  <a:gd name="T6" fmla="*/ 0 w 23"/>
                  <a:gd name="T7" fmla="*/ 6 h 12"/>
                </a:gdLst>
                <a:ahLst/>
                <a:cxnLst>
                  <a:cxn ang="0">
                    <a:pos x="T0" y="T1"/>
                  </a:cxn>
                  <a:cxn ang="0">
                    <a:pos x="T2" y="T3"/>
                  </a:cxn>
                  <a:cxn ang="0">
                    <a:pos x="T4" y="T5"/>
                  </a:cxn>
                  <a:cxn ang="0">
                    <a:pos x="T6" y="T7"/>
                  </a:cxn>
                </a:cxnLst>
                <a:rect l="0" t="0" r="r" b="b"/>
                <a:pathLst>
                  <a:path w="23" h="12">
                    <a:moveTo>
                      <a:pt x="2" y="12"/>
                    </a:moveTo>
                    <a:lnTo>
                      <a:pt x="23" y="7"/>
                    </a:lnTo>
                    <a:lnTo>
                      <a:pt x="21"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5" name="Freeform 1694">
                <a:extLst>
                  <a:ext uri="{FF2B5EF4-FFF2-40B4-BE49-F238E27FC236}">
                    <a16:creationId xmlns:a16="http://schemas.microsoft.com/office/drawing/2014/main" id="{4C3B8B38-C0A5-46BF-88F6-D75FD01ED22A}"/>
                  </a:ext>
                </a:extLst>
              </p:cNvPr>
              <p:cNvSpPr>
                <a:spLocks/>
              </p:cNvSpPr>
              <p:nvPr/>
            </p:nvSpPr>
            <p:spPr bwMode="auto">
              <a:xfrm>
                <a:off x="-325" y="4519"/>
                <a:ext cx="110" cy="32"/>
              </a:xfrm>
              <a:custGeom>
                <a:avLst/>
                <a:gdLst>
                  <a:gd name="T0" fmla="*/ 2 w 195"/>
                  <a:gd name="T1" fmla="*/ 56 h 56"/>
                  <a:gd name="T2" fmla="*/ 195 w 195"/>
                  <a:gd name="T3" fmla="*/ 6 h 56"/>
                  <a:gd name="T4" fmla="*/ 194 w 195"/>
                  <a:gd name="T5" fmla="*/ 0 h 56"/>
                  <a:gd name="T6" fmla="*/ 0 w 195"/>
                  <a:gd name="T7" fmla="*/ 49 h 56"/>
                </a:gdLst>
                <a:ahLst/>
                <a:cxnLst>
                  <a:cxn ang="0">
                    <a:pos x="T0" y="T1"/>
                  </a:cxn>
                  <a:cxn ang="0">
                    <a:pos x="T2" y="T3"/>
                  </a:cxn>
                  <a:cxn ang="0">
                    <a:pos x="T4" y="T5"/>
                  </a:cxn>
                  <a:cxn ang="0">
                    <a:pos x="T6" y="T7"/>
                  </a:cxn>
                </a:cxnLst>
                <a:rect l="0" t="0" r="r" b="b"/>
                <a:pathLst>
                  <a:path w="195" h="56">
                    <a:moveTo>
                      <a:pt x="2" y="56"/>
                    </a:moveTo>
                    <a:lnTo>
                      <a:pt x="195" y="6"/>
                    </a:lnTo>
                    <a:lnTo>
                      <a:pt x="194" y="0"/>
                    </a:lnTo>
                    <a:lnTo>
                      <a:pt x="0" y="4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6" name="Freeform 1695">
                <a:extLst>
                  <a:ext uri="{FF2B5EF4-FFF2-40B4-BE49-F238E27FC236}">
                    <a16:creationId xmlns:a16="http://schemas.microsoft.com/office/drawing/2014/main" id="{F53104A6-829C-4A72-BDBC-DA3785A19FDD}"/>
                  </a:ext>
                </a:extLst>
              </p:cNvPr>
              <p:cNvSpPr>
                <a:spLocks/>
              </p:cNvSpPr>
              <p:nvPr/>
            </p:nvSpPr>
            <p:spPr bwMode="auto">
              <a:xfrm>
                <a:off x="-425" y="4559"/>
                <a:ext cx="54" cy="17"/>
              </a:xfrm>
              <a:custGeom>
                <a:avLst/>
                <a:gdLst>
                  <a:gd name="T0" fmla="*/ 2 w 95"/>
                  <a:gd name="T1" fmla="*/ 30 h 30"/>
                  <a:gd name="T2" fmla="*/ 95 w 95"/>
                  <a:gd name="T3" fmla="*/ 7 h 30"/>
                  <a:gd name="T4" fmla="*/ 93 w 95"/>
                  <a:gd name="T5" fmla="*/ 0 h 30"/>
                  <a:gd name="T6" fmla="*/ 0 w 95"/>
                  <a:gd name="T7" fmla="*/ 24 h 30"/>
                </a:gdLst>
                <a:ahLst/>
                <a:cxnLst>
                  <a:cxn ang="0">
                    <a:pos x="T0" y="T1"/>
                  </a:cxn>
                  <a:cxn ang="0">
                    <a:pos x="T2" y="T3"/>
                  </a:cxn>
                  <a:cxn ang="0">
                    <a:pos x="T4" y="T5"/>
                  </a:cxn>
                  <a:cxn ang="0">
                    <a:pos x="T6" y="T7"/>
                  </a:cxn>
                </a:cxnLst>
                <a:rect l="0" t="0" r="r" b="b"/>
                <a:pathLst>
                  <a:path w="95" h="30">
                    <a:moveTo>
                      <a:pt x="2" y="30"/>
                    </a:moveTo>
                    <a:lnTo>
                      <a:pt x="95" y="7"/>
                    </a:lnTo>
                    <a:lnTo>
                      <a:pt x="93" y="0"/>
                    </a:lnTo>
                    <a:lnTo>
                      <a:pt x="0" y="2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7" name="Freeform 1696">
                <a:extLst>
                  <a:ext uri="{FF2B5EF4-FFF2-40B4-BE49-F238E27FC236}">
                    <a16:creationId xmlns:a16="http://schemas.microsoft.com/office/drawing/2014/main" id="{FBFD7128-5F76-439D-91BB-8ED4BBC5ACE8}"/>
                  </a:ext>
                </a:extLst>
              </p:cNvPr>
              <p:cNvSpPr>
                <a:spLocks/>
              </p:cNvSpPr>
              <p:nvPr/>
            </p:nvSpPr>
            <p:spPr bwMode="auto">
              <a:xfrm>
                <a:off x="-327" y="4422"/>
                <a:ext cx="112" cy="35"/>
              </a:xfrm>
              <a:custGeom>
                <a:avLst/>
                <a:gdLst>
                  <a:gd name="T0" fmla="*/ 1 w 197"/>
                  <a:gd name="T1" fmla="*/ 62 h 62"/>
                  <a:gd name="T2" fmla="*/ 197 w 197"/>
                  <a:gd name="T3" fmla="*/ 6 h 62"/>
                  <a:gd name="T4" fmla="*/ 195 w 197"/>
                  <a:gd name="T5" fmla="*/ 0 h 62"/>
                  <a:gd name="T6" fmla="*/ 0 w 197"/>
                  <a:gd name="T7" fmla="*/ 56 h 62"/>
                </a:gdLst>
                <a:ahLst/>
                <a:cxnLst>
                  <a:cxn ang="0">
                    <a:pos x="T0" y="T1"/>
                  </a:cxn>
                  <a:cxn ang="0">
                    <a:pos x="T2" y="T3"/>
                  </a:cxn>
                  <a:cxn ang="0">
                    <a:pos x="T4" y="T5"/>
                  </a:cxn>
                  <a:cxn ang="0">
                    <a:pos x="T6" y="T7"/>
                  </a:cxn>
                </a:cxnLst>
                <a:rect l="0" t="0" r="r" b="b"/>
                <a:pathLst>
                  <a:path w="197" h="62">
                    <a:moveTo>
                      <a:pt x="1" y="62"/>
                    </a:moveTo>
                    <a:lnTo>
                      <a:pt x="197" y="6"/>
                    </a:lnTo>
                    <a:lnTo>
                      <a:pt x="195" y="0"/>
                    </a:lnTo>
                    <a:lnTo>
                      <a:pt x="0" y="5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8" name="Freeform 1697">
                <a:extLst>
                  <a:ext uri="{FF2B5EF4-FFF2-40B4-BE49-F238E27FC236}">
                    <a16:creationId xmlns:a16="http://schemas.microsoft.com/office/drawing/2014/main" id="{6362D971-1AD0-46F1-8B3B-2124472ADD36}"/>
                  </a:ext>
                </a:extLst>
              </p:cNvPr>
              <p:cNvSpPr>
                <a:spLocks/>
              </p:cNvSpPr>
              <p:nvPr/>
            </p:nvSpPr>
            <p:spPr bwMode="auto">
              <a:xfrm>
                <a:off x="-399" y="4467"/>
                <a:ext cx="26" cy="11"/>
              </a:xfrm>
              <a:custGeom>
                <a:avLst/>
                <a:gdLst>
                  <a:gd name="T0" fmla="*/ 2 w 46"/>
                  <a:gd name="T1" fmla="*/ 19 h 19"/>
                  <a:gd name="T2" fmla="*/ 46 w 46"/>
                  <a:gd name="T3" fmla="*/ 6 h 19"/>
                  <a:gd name="T4" fmla="*/ 44 w 46"/>
                  <a:gd name="T5" fmla="*/ 0 h 19"/>
                  <a:gd name="T6" fmla="*/ 0 w 46"/>
                  <a:gd name="T7" fmla="*/ 12 h 19"/>
                </a:gdLst>
                <a:ahLst/>
                <a:cxnLst>
                  <a:cxn ang="0">
                    <a:pos x="T0" y="T1"/>
                  </a:cxn>
                  <a:cxn ang="0">
                    <a:pos x="T2" y="T3"/>
                  </a:cxn>
                  <a:cxn ang="0">
                    <a:pos x="T4" y="T5"/>
                  </a:cxn>
                  <a:cxn ang="0">
                    <a:pos x="T6" y="T7"/>
                  </a:cxn>
                </a:cxnLst>
                <a:rect l="0" t="0" r="r" b="b"/>
                <a:pathLst>
                  <a:path w="46" h="19">
                    <a:moveTo>
                      <a:pt x="2" y="19"/>
                    </a:moveTo>
                    <a:lnTo>
                      <a:pt x="46" y="6"/>
                    </a:lnTo>
                    <a:lnTo>
                      <a:pt x="44" y="0"/>
                    </a:lnTo>
                    <a:lnTo>
                      <a:pt x="0" y="1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99" name="Freeform 1698">
                <a:extLst>
                  <a:ext uri="{FF2B5EF4-FFF2-40B4-BE49-F238E27FC236}">
                    <a16:creationId xmlns:a16="http://schemas.microsoft.com/office/drawing/2014/main" id="{375E2CE6-6E32-4255-93DA-71FC55547824}"/>
                  </a:ext>
                </a:extLst>
              </p:cNvPr>
              <p:cNvSpPr>
                <a:spLocks/>
              </p:cNvSpPr>
              <p:nvPr/>
            </p:nvSpPr>
            <p:spPr bwMode="auto">
              <a:xfrm>
                <a:off x="-426" y="4474"/>
                <a:ext cx="28" cy="12"/>
              </a:xfrm>
              <a:custGeom>
                <a:avLst/>
                <a:gdLst>
                  <a:gd name="T0" fmla="*/ 2 w 50"/>
                  <a:gd name="T1" fmla="*/ 21 h 21"/>
                  <a:gd name="T2" fmla="*/ 50 w 50"/>
                  <a:gd name="T3" fmla="*/ 7 h 21"/>
                  <a:gd name="T4" fmla="*/ 48 w 50"/>
                  <a:gd name="T5" fmla="*/ 0 h 21"/>
                  <a:gd name="T6" fmla="*/ 0 w 50"/>
                  <a:gd name="T7" fmla="*/ 15 h 21"/>
                </a:gdLst>
                <a:ahLst/>
                <a:cxnLst>
                  <a:cxn ang="0">
                    <a:pos x="T0" y="T1"/>
                  </a:cxn>
                  <a:cxn ang="0">
                    <a:pos x="T2" y="T3"/>
                  </a:cxn>
                  <a:cxn ang="0">
                    <a:pos x="T4" y="T5"/>
                  </a:cxn>
                  <a:cxn ang="0">
                    <a:pos x="T6" y="T7"/>
                  </a:cxn>
                </a:cxnLst>
                <a:rect l="0" t="0" r="r" b="b"/>
                <a:pathLst>
                  <a:path w="50" h="21">
                    <a:moveTo>
                      <a:pt x="2" y="21"/>
                    </a:moveTo>
                    <a:lnTo>
                      <a:pt x="50" y="7"/>
                    </a:lnTo>
                    <a:lnTo>
                      <a:pt x="48" y="0"/>
                    </a:lnTo>
                    <a:lnTo>
                      <a:pt x="0" y="1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0" name="Freeform 1699">
                <a:extLst>
                  <a:ext uri="{FF2B5EF4-FFF2-40B4-BE49-F238E27FC236}">
                    <a16:creationId xmlns:a16="http://schemas.microsoft.com/office/drawing/2014/main" id="{E84368A0-B5C5-478F-ADA3-C783478855EE}"/>
                  </a:ext>
                </a:extLst>
              </p:cNvPr>
              <p:cNvSpPr>
                <a:spLocks/>
              </p:cNvSpPr>
              <p:nvPr/>
            </p:nvSpPr>
            <p:spPr bwMode="auto">
              <a:xfrm>
                <a:off x="-327" y="4417"/>
                <a:ext cx="111" cy="37"/>
              </a:xfrm>
              <a:custGeom>
                <a:avLst/>
                <a:gdLst>
                  <a:gd name="T0" fmla="*/ 2 w 196"/>
                  <a:gd name="T1" fmla="*/ 64 h 64"/>
                  <a:gd name="T2" fmla="*/ 196 w 196"/>
                  <a:gd name="T3" fmla="*/ 6 h 64"/>
                  <a:gd name="T4" fmla="*/ 195 w 196"/>
                  <a:gd name="T5" fmla="*/ 0 h 64"/>
                  <a:gd name="T6" fmla="*/ 0 w 196"/>
                  <a:gd name="T7" fmla="*/ 57 h 64"/>
                </a:gdLst>
                <a:ahLst/>
                <a:cxnLst>
                  <a:cxn ang="0">
                    <a:pos x="T0" y="T1"/>
                  </a:cxn>
                  <a:cxn ang="0">
                    <a:pos x="T2" y="T3"/>
                  </a:cxn>
                  <a:cxn ang="0">
                    <a:pos x="T4" y="T5"/>
                  </a:cxn>
                  <a:cxn ang="0">
                    <a:pos x="T6" y="T7"/>
                  </a:cxn>
                </a:cxnLst>
                <a:rect l="0" t="0" r="r" b="b"/>
                <a:pathLst>
                  <a:path w="196" h="64">
                    <a:moveTo>
                      <a:pt x="2" y="64"/>
                    </a:moveTo>
                    <a:lnTo>
                      <a:pt x="196" y="6"/>
                    </a:lnTo>
                    <a:lnTo>
                      <a:pt x="195" y="0"/>
                    </a:lnTo>
                    <a:lnTo>
                      <a:pt x="0" y="5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1" name="Freeform 1700">
                <a:extLst>
                  <a:ext uri="{FF2B5EF4-FFF2-40B4-BE49-F238E27FC236}">
                    <a16:creationId xmlns:a16="http://schemas.microsoft.com/office/drawing/2014/main" id="{CC3EE00D-2DC6-4F7E-8578-B9FB119B88D6}"/>
                  </a:ext>
                </a:extLst>
              </p:cNvPr>
              <p:cNvSpPr>
                <a:spLocks/>
              </p:cNvSpPr>
              <p:nvPr/>
            </p:nvSpPr>
            <p:spPr bwMode="auto">
              <a:xfrm>
                <a:off x="-415" y="4464"/>
                <a:ext cx="42" cy="15"/>
              </a:xfrm>
              <a:custGeom>
                <a:avLst/>
                <a:gdLst>
                  <a:gd name="T0" fmla="*/ 2 w 74"/>
                  <a:gd name="T1" fmla="*/ 27 h 27"/>
                  <a:gd name="T2" fmla="*/ 74 w 74"/>
                  <a:gd name="T3" fmla="*/ 6 h 27"/>
                  <a:gd name="T4" fmla="*/ 73 w 74"/>
                  <a:gd name="T5" fmla="*/ 0 h 27"/>
                  <a:gd name="T6" fmla="*/ 0 w 74"/>
                  <a:gd name="T7" fmla="*/ 21 h 27"/>
                </a:gdLst>
                <a:ahLst/>
                <a:cxnLst>
                  <a:cxn ang="0">
                    <a:pos x="T0" y="T1"/>
                  </a:cxn>
                  <a:cxn ang="0">
                    <a:pos x="T2" y="T3"/>
                  </a:cxn>
                  <a:cxn ang="0">
                    <a:pos x="T4" y="T5"/>
                  </a:cxn>
                  <a:cxn ang="0">
                    <a:pos x="T6" y="T7"/>
                  </a:cxn>
                </a:cxnLst>
                <a:rect l="0" t="0" r="r" b="b"/>
                <a:pathLst>
                  <a:path w="74" h="27">
                    <a:moveTo>
                      <a:pt x="2" y="27"/>
                    </a:moveTo>
                    <a:lnTo>
                      <a:pt x="74" y="6"/>
                    </a:lnTo>
                    <a:lnTo>
                      <a:pt x="73" y="0"/>
                    </a:lnTo>
                    <a:lnTo>
                      <a:pt x="0" y="2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2" name="Freeform 1701">
                <a:extLst>
                  <a:ext uri="{FF2B5EF4-FFF2-40B4-BE49-F238E27FC236}">
                    <a16:creationId xmlns:a16="http://schemas.microsoft.com/office/drawing/2014/main" id="{5B7B56D0-F2DF-4E32-B864-42BB89777776}"/>
                  </a:ext>
                </a:extLst>
              </p:cNvPr>
              <p:cNvSpPr>
                <a:spLocks/>
              </p:cNvSpPr>
              <p:nvPr/>
            </p:nvSpPr>
            <p:spPr bwMode="auto">
              <a:xfrm>
                <a:off x="-426" y="4476"/>
                <a:ext cx="12" cy="7"/>
              </a:xfrm>
              <a:custGeom>
                <a:avLst/>
                <a:gdLst>
                  <a:gd name="T0" fmla="*/ 2 w 22"/>
                  <a:gd name="T1" fmla="*/ 12 h 12"/>
                  <a:gd name="T2" fmla="*/ 22 w 22"/>
                  <a:gd name="T3" fmla="*/ 6 h 12"/>
                  <a:gd name="T4" fmla="*/ 20 w 22"/>
                  <a:gd name="T5" fmla="*/ 0 h 12"/>
                  <a:gd name="T6" fmla="*/ 0 w 22"/>
                  <a:gd name="T7" fmla="*/ 6 h 12"/>
                </a:gdLst>
                <a:ahLst/>
                <a:cxnLst>
                  <a:cxn ang="0">
                    <a:pos x="T0" y="T1"/>
                  </a:cxn>
                  <a:cxn ang="0">
                    <a:pos x="T2" y="T3"/>
                  </a:cxn>
                  <a:cxn ang="0">
                    <a:pos x="T4" y="T5"/>
                  </a:cxn>
                  <a:cxn ang="0">
                    <a:pos x="T6" y="T7"/>
                  </a:cxn>
                </a:cxnLst>
                <a:rect l="0" t="0" r="r" b="b"/>
                <a:pathLst>
                  <a:path w="22" h="12">
                    <a:moveTo>
                      <a:pt x="2" y="12"/>
                    </a:moveTo>
                    <a:lnTo>
                      <a:pt x="22" y="6"/>
                    </a:lnTo>
                    <a:lnTo>
                      <a:pt x="20" y="0"/>
                    </a:lnTo>
                    <a:lnTo>
                      <a:pt x="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3" name="Freeform 1702">
                <a:extLst>
                  <a:ext uri="{FF2B5EF4-FFF2-40B4-BE49-F238E27FC236}">
                    <a16:creationId xmlns:a16="http://schemas.microsoft.com/office/drawing/2014/main" id="{C3BAD17D-AA74-4885-BF88-3E697A02A6B8}"/>
                  </a:ext>
                </a:extLst>
              </p:cNvPr>
              <p:cNvSpPr>
                <a:spLocks/>
              </p:cNvSpPr>
              <p:nvPr/>
            </p:nvSpPr>
            <p:spPr bwMode="auto">
              <a:xfrm>
                <a:off x="-320" y="4323"/>
                <a:ext cx="103" cy="39"/>
              </a:xfrm>
              <a:custGeom>
                <a:avLst/>
                <a:gdLst>
                  <a:gd name="T0" fmla="*/ 3 w 182"/>
                  <a:gd name="T1" fmla="*/ 68 h 68"/>
                  <a:gd name="T2" fmla="*/ 182 w 182"/>
                  <a:gd name="T3" fmla="*/ 6 h 68"/>
                  <a:gd name="T4" fmla="*/ 180 w 182"/>
                  <a:gd name="T5" fmla="*/ 0 h 68"/>
                  <a:gd name="T6" fmla="*/ 0 w 182"/>
                  <a:gd name="T7" fmla="*/ 61 h 68"/>
                </a:gdLst>
                <a:ahLst/>
                <a:cxnLst>
                  <a:cxn ang="0">
                    <a:pos x="T0" y="T1"/>
                  </a:cxn>
                  <a:cxn ang="0">
                    <a:pos x="T2" y="T3"/>
                  </a:cxn>
                  <a:cxn ang="0">
                    <a:pos x="T4" y="T5"/>
                  </a:cxn>
                  <a:cxn ang="0">
                    <a:pos x="T6" y="T7"/>
                  </a:cxn>
                </a:cxnLst>
                <a:rect l="0" t="0" r="r" b="b"/>
                <a:pathLst>
                  <a:path w="182" h="68">
                    <a:moveTo>
                      <a:pt x="3" y="68"/>
                    </a:moveTo>
                    <a:lnTo>
                      <a:pt x="182" y="6"/>
                    </a:lnTo>
                    <a:lnTo>
                      <a:pt x="180" y="0"/>
                    </a:lnTo>
                    <a:lnTo>
                      <a:pt x="0" y="6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4" name="Freeform 1703">
                <a:extLst>
                  <a:ext uri="{FF2B5EF4-FFF2-40B4-BE49-F238E27FC236}">
                    <a16:creationId xmlns:a16="http://schemas.microsoft.com/office/drawing/2014/main" id="{6BF1C101-3F40-4B22-91BC-FC09D04CF454}"/>
                  </a:ext>
                </a:extLst>
              </p:cNvPr>
              <p:cNvSpPr>
                <a:spLocks/>
              </p:cNvSpPr>
              <p:nvPr/>
            </p:nvSpPr>
            <p:spPr bwMode="auto">
              <a:xfrm>
                <a:off x="-414" y="4378"/>
                <a:ext cx="39" cy="16"/>
              </a:xfrm>
              <a:custGeom>
                <a:avLst/>
                <a:gdLst>
                  <a:gd name="T0" fmla="*/ 2 w 69"/>
                  <a:gd name="T1" fmla="*/ 29 h 29"/>
                  <a:gd name="T2" fmla="*/ 69 w 69"/>
                  <a:gd name="T3" fmla="*/ 6 h 29"/>
                  <a:gd name="T4" fmla="*/ 67 w 69"/>
                  <a:gd name="T5" fmla="*/ 0 h 29"/>
                  <a:gd name="T6" fmla="*/ 0 w 69"/>
                  <a:gd name="T7" fmla="*/ 23 h 29"/>
                </a:gdLst>
                <a:ahLst/>
                <a:cxnLst>
                  <a:cxn ang="0">
                    <a:pos x="T0" y="T1"/>
                  </a:cxn>
                  <a:cxn ang="0">
                    <a:pos x="T2" y="T3"/>
                  </a:cxn>
                  <a:cxn ang="0">
                    <a:pos x="T4" y="T5"/>
                  </a:cxn>
                  <a:cxn ang="0">
                    <a:pos x="T6" y="T7"/>
                  </a:cxn>
                </a:cxnLst>
                <a:rect l="0" t="0" r="r" b="b"/>
                <a:pathLst>
                  <a:path w="69" h="29">
                    <a:moveTo>
                      <a:pt x="2" y="29"/>
                    </a:moveTo>
                    <a:lnTo>
                      <a:pt x="69" y="6"/>
                    </a:lnTo>
                    <a:lnTo>
                      <a:pt x="67" y="0"/>
                    </a:lnTo>
                    <a:lnTo>
                      <a:pt x="0" y="2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5" name="Freeform 1704">
                <a:extLst>
                  <a:ext uri="{FF2B5EF4-FFF2-40B4-BE49-F238E27FC236}">
                    <a16:creationId xmlns:a16="http://schemas.microsoft.com/office/drawing/2014/main" id="{FECC6B71-D4DF-47C5-ABEB-02D55E8F56F4}"/>
                  </a:ext>
                </a:extLst>
              </p:cNvPr>
              <p:cNvSpPr>
                <a:spLocks/>
              </p:cNvSpPr>
              <p:nvPr/>
            </p:nvSpPr>
            <p:spPr bwMode="auto">
              <a:xfrm>
                <a:off x="-417" y="4391"/>
                <a:ext cx="4" cy="4"/>
              </a:xfrm>
              <a:custGeom>
                <a:avLst/>
                <a:gdLst>
                  <a:gd name="T0" fmla="*/ 2 w 6"/>
                  <a:gd name="T1" fmla="*/ 7 h 7"/>
                  <a:gd name="T2" fmla="*/ 6 w 6"/>
                  <a:gd name="T3" fmla="*/ 6 h 7"/>
                  <a:gd name="T4" fmla="*/ 4 w 6"/>
                  <a:gd name="T5" fmla="*/ 0 h 7"/>
                  <a:gd name="T6" fmla="*/ 0 w 6"/>
                  <a:gd name="T7" fmla="*/ 1 h 7"/>
                </a:gdLst>
                <a:ahLst/>
                <a:cxnLst>
                  <a:cxn ang="0">
                    <a:pos x="T0" y="T1"/>
                  </a:cxn>
                  <a:cxn ang="0">
                    <a:pos x="T2" y="T3"/>
                  </a:cxn>
                  <a:cxn ang="0">
                    <a:pos x="T4" y="T5"/>
                  </a:cxn>
                  <a:cxn ang="0">
                    <a:pos x="T6" y="T7"/>
                  </a:cxn>
                </a:cxnLst>
                <a:rect l="0" t="0" r="r" b="b"/>
                <a:pathLst>
                  <a:path w="6" h="7">
                    <a:moveTo>
                      <a:pt x="2" y="7"/>
                    </a:moveTo>
                    <a:lnTo>
                      <a:pt x="6" y="6"/>
                    </a:lnTo>
                    <a:lnTo>
                      <a:pt x="4"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6" name="Freeform 1705">
                <a:extLst>
                  <a:ext uri="{FF2B5EF4-FFF2-40B4-BE49-F238E27FC236}">
                    <a16:creationId xmlns:a16="http://schemas.microsoft.com/office/drawing/2014/main" id="{EE23F9DF-5353-42D3-A68C-D8FCF3C18A66}"/>
                  </a:ext>
                </a:extLst>
              </p:cNvPr>
              <p:cNvSpPr>
                <a:spLocks/>
              </p:cNvSpPr>
              <p:nvPr/>
            </p:nvSpPr>
            <p:spPr bwMode="auto">
              <a:xfrm>
                <a:off x="-427" y="4391"/>
                <a:ext cx="12" cy="8"/>
              </a:xfrm>
              <a:custGeom>
                <a:avLst/>
                <a:gdLst>
                  <a:gd name="T0" fmla="*/ 2 w 21"/>
                  <a:gd name="T1" fmla="*/ 13 h 13"/>
                  <a:gd name="T2" fmla="*/ 21 w 21"/>
                  <a:gd name="T3" fmla="*/ 6 h 13"/>
                  <a:gd name="T4" fmla="*/ 19 w 21"/>
                  <a:gd name="T5" fmla="*/ 0 h 13"/>
                  <a:gd name="T6" fmla="*/ 0 w 21"/>
                  <a:gd name="T7" fmla="*/ 7 h 13"/>
                </a:gdLst>
                <a:ahLst/>
                <a:cxnLst>
                  <a:cxn ang="0">
                    <a:pos x="T0" y="T1"/>
                  </a:cxn>
                  <a:cxn ang="0">
                    <a:pos x="T2" y="T3"/>
                  </a:cxn>
                  <a:cxn ang="0">
                    <a:pos x="T4" y="T5"/>
                  </a:cxn>
                  <a:cxn ang="0">
                    <a:pos x="T6" y="T7"/>
                  </a:cxn>
                </a:cxnLst>
                <a:rect l="0" t="0" r="r" b="b"/>
                <a:pathLst>
                  <a:path w="21" h="13">
                    <a:moveTo>
                      <a:pt x="2" y="13"/>
                    </a:moveTo>
                    <a:lnTo>
                      <a:pt x="21" y="6"/>
                    </a:lnTo>
                    <a:lnTo>
                      <a:pt x="19" y="0"/>
                    </a:lnTo>
                    <a:lnTo>
                      <a:pt x="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7" name="Freeform 1706">
                <a:extLst>
                  <a:ext uri="{FF2B5EF4-FFF2-40B4-BE49-F238E27FC236}">
                    <a16:creationId xmlns:a16="http://schemas.microsoft.com/office/drawing/2014/main" id="{C81886F2-88E2-4E78-A250-94507B11DC2C}"/>
                  </a:ext>
                </a:extLst>
              </p:cNvPr>
              <p:cNvSpPr>
                <a:spLocks/>
              </p:cNvSpPr>
              <p:nvPr/>
            </p:nvSpPr>
            <p:spPr bwMode="auto">
              <a:xfrm>
                <a:off x="-304" y="4319"/>
                <a:ext cx="88" cy="33"/>
              </a:xfrm>
              <a:custGeom>
                <a:avLst/>
                <a:gdLst>
                  <a:gd name="T0" fmla="*/ 2 w 155"/>
                  <a:gd name="T1" fmla="*/ 59 h 59"/>
                  <a:gd name="T2" fmla="*/ 155 w 155"/>
                  <a:gd name="T3" fmla="*/ 6 h 59"/>
                  <a:gd name="T4" fmla="*/ 152 w 155"/>
                  <a:gd name="T5" fmla="*/ 0 h 59"/>
                  <a:gd name="T6" fmla="*/ 0 w 155"/>
                  <a:gd name="T7" fmla="*/ 53 h 59"/>
                </a:gdLst>
                <a:ahLst/>
                <a:cxnLst>
                  <a:cxn ang="0">
                    <a:pos x="T0" y="T1"/>
                  </a:cxn>
                  <a:cxn ang="0">
                    <a:pos x="T2" y="T3"/>
                  </a:cxn>
                  <a:cxn ang="0">
                    <a:pos x="T4" y="T5"/>
                  </a:cxn>
                  <a:cxn ang="0">
                    <a:pos x="T6" y="T7"/>
                  </a:cxn>
                </a:cxnLst>
                <a:rect l="0" t="0" r="r" b="b"/>
                <a:pathLst>
                  <a:path w="155" h="59">
                    <a:moveTo>
                      <a:pt x="2" y="59"/>
                    </a:moveTo>
                    <a:lnTo>
                      <a:pt x="155" y="6"/>
                    </a:lnTo>
                    <a:lnTo>
                      <a:pt x="152" y="0"/>
                    </a:lnTo>
                    <a:lnTo>
                      <a:pt x="0" y="5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8" name="Freeform 1707">
                <a:extLst>
                  <a:ext uri="{FF2B5EF4-FFF2-40B4-BE49-F238E27FC236}">
                    <a16:creationId xmlns:a16="http://schemas.microsoft.com/office/drawing/2014/main" id="{4E14E58A-9279-4ADE-9580-19B0F0AB3C10}"/>
                  </a:ext>
                </a:extLst>
              </p:cNvPr>
              <p:cNvSpPr>
                <a:spLocks/>
              </p:cNvSpPr>
              <p:nvPr/>
            </p:nvSpPr>
            <p:spPr bwMode="auto">
              <a:xfrm>
                <a:off x="-327" y="4351"/>
                <a:ext cx="18" cy="9"/>
              </a:xfrm>
              <a:custGeom>
                <a:avLst/>
                <a:gdLst>
                  <a:gd name="T0" fmla="*/ 2 w 31"/>
                  <a:gd name="T1" fmla="*/ 16 h 16"/>
                  <a:gd name="T2" fmla="*/ 31 w 31"/>
                  <a:gd name="T3" fmla="*/ 6 h 16"/>
                  <a:gd name="T4" fmla="*/ 28 w 31"/>
                  <a:gd name="T5" fmla="*/ 0 h 16"/>
                  <a:gd name="T6" fmla="*/ 0 w 31"/>
                  <a:gd name="T7" fmla="*/ 10 h 16"/>
                </a:gdLst>
                <a:ahLst/>
                <a:cxnLst>
                  <a:cxn ang="0">
                    <a:pos x="T0" y="T1"/>
                  </a:cxn>
                  <a:cxn ang="0">
                    <a:pos x="T2" y="T3"/>
                  </a:cxn>
                  <a:cxn ang="0">
                    <a:pos x="T4" y="T5"/>
                  </a:cxn>
                  <a:cxn ang="0">
                    <a:pos x="T6" y="T7"/>
                  </a:cxn>
                </a:cxnLst>
                <a:rect l="0" t="0" r="r" b="b"/>
                <a:pathLst>
                  <a:path w="31" h="16">
                    <a:moveTo>
                      <a:pt x="2" y="16"/>
                    </a:moveTo>
                    <a:lnTo>
                      <a:pt x="31" y="6"/>
                    </a:lnTo>
                    <a:lnTo>
                      <a:pt x="28"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09" name="Freeform 1708">
                <a:extLst>
                  <a:ext uri="{FF2B5EF4-FFF2-40B4-BE49-F238E27FC236}">
                    <a16:creationId xmlns:a16="http://schemas.microsoft.com/office/drawing/2014/main" id="{2D8E95B5-74C1-42AD-BE2A-C60FDB2676ED}"/>
                  </a:ext>
                </a:extLst>
              </p:cNvPr>
              <p:cNvSpPr>
                <a:spLocks/>
              </p:cNvSpPr>
              <p:nvPr/>
            </p:nvSpPr>
            <p:spPr bwMode="auto">
              <a:xfrm>
                <a:off x="-414" y="4374"/>
                <a:ext cx="39" cy="17"/>
              </a:xfrm>
              <a:custGeom>
                <a:avLst/>
                <a:gdLst>
                  <a:gd name="T0" fmla="*/ 2 w 70"/>
                  <a:gd name="T1" fmla="*/ 30 h 30"/>
                  <a:gd name="T2" fmla="*/ 70 w 70"/>
                  <a:gd name="T3" fmla="*/ 6 h 30"/>
                  <a:gd name="T4" fmla="*/ 68 w 70"/>
                  <a:gd name="T5" fmla="*/ 0 h 30"/>
                  <a:gd name="T6" fmla="*/ 0 w 70"/>
                  <a:gd name="T7" fmla="*/ 23 h 30"/>
                </a:gdLst>
                <a:ahLst/>
                <a:cxnLst>
                  <a:cxn ang="0">
                    <a:pos x="T0" y="T1"/>
                  </a:cxn>
                  <a:cxn ang="0">
                    <a:pos x="T2" y="T3"/>
                  </a:cxn>
                  <a:cxn ang="0">
                    <a:pos x="T4" y="T5"/>
                  </a:cxn>
                  <a:cxn ang="0">
                    <a:pos x="T6" y="T7"/>
                  </a:cxn>
                </a:cxnLst>
                <a:rect l="0" t="0" r="r" b="b"/>
                <a:pathLst>
                  <a:path w="70" h="30">
                    <a:moveTo>
                      <a:pt x="2" y="30"/>
                    </a:moveTo>
                    <a:lnTo>
                      <a:pt x="70" y="6"/>
                    </a:lnTo>
                    <a:lnTo>
                      <a:pt x="68" y="0"/>
                    </a:lnTo>
                    <a:lnTo>
                      <a:pt x="0" y="2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0" name="Freeform 1709">
                <a:extLst>
                  <a:ext uri="{FF2B5EF4-FFF2-40B4-BE49-F238E27FC236}">
                    <a16:creationId xmlns:a16="http://schemas.microsoft.com/office/drawing/2014/main" id="{21509254-9AB6-4562-A92D-FE85F51667BA}"/>
                  </a:ext>
                </a:extLst>
              </p:cNvPr>
              <p:cNvSpPr>
                <a:spLocks/>
              </p:cNvSpPr>
              <p:nvPr/>
            </p:nvSpPr>
            <p:spPr bwMode="auto">
              <a:xfrm>
                <a:off x="-501" y="4408"/>
                <a:ext cx="20" cy="10"/>
              </a:xfrm>
              <a:custGeom>
                <a:avLst/>
                <a:gdLst>
                  <a:gd name="T0" fmla="*/ 34 w 36"/>
                  <a:gd name="T1" fmla="*/ 0 h 17"/>
                  <a:gd name="T2" fmla="*/ 0 w 36"/>
                  <a:gd name="T3" fmla="*/ 11 h 17"/>
                  <a:gd name="T4" fmla="*/ 2 w 36"/>
                  <a:gd name="T5" fmla="*/ 17 h 17"/>
                  <a:gd name="T6" fmla="*/ 36 w 36"/>
                  <a:gd name="T7" fmla="*/ 6 h 17"/>
                </a:gdLst>
                <a:ahLst/>
                <a:cxnLst>
                  <a:cxn ang="0">
                    <a:pos x="T0" y="T1"/>
                  </a:cxn>
                  <a:cxn ang="0">
                    <a:pos x="T2" y="T3"/>
                  </a:cxn>
                  <a:cxn ang="0">
                    <a:pos x="T4" y="T5"/>
                  </a:cxn>
                  <a:cxn ang="0">
                    <a:pos x="T6" y="T7"/>
                  </a:cxn>
                </a:cxnLst>
                <a:rect l="0" t="0" r="r" b="b"/>
                <a:pathLst>
                  <a:path w="36" h="17">
                    <a:moveTo>
                      <a:pt x="34" y="0"/>
                    </a:moveTo>
                    <a:lnTo>
                      <a:pt x="0" y="11"/>
                    </a:lnTo>
                    <a:lnTo>
                      <a:pt x="2" y="17"/>
                    </a:lnTo>
                    <a:lnTo>
                      <a:pt x="3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1" name="Freeform 1710">
                <a:extLst>
                  <a:ext uri="{FF2B5EF4-FFF2-40B4-BE49-F238E27FC236}">
                    <a16:creationId xmlns:a16="http://schemas.microsoft.com/office/drawing/2014/main" id="{E5C909F2-94FB-4F8C-91F2-96865C1CB4C6}"/>
                  </a:ext>
                </a:extLst>
              </p:cNvPr>
              <p:cNvSpPr>
                <a:spLocks/>
              </p:cNvSpPr>
              <p:nvPr/>
            </p:nvSpPr>
            <p:spPr bwMode="auto">
              <a:xfrm>
                <a:off x="-428" y="4387"/>
                <a:ext cx="15" cy="8"/>
              </a:xfrm>
              <a:custGeom>
                <a:avLst/>
                <a:gdLst>
                  <a:gd name="T0" fmla="*/ 24 w 26"/>
                  <a:gd name="T1" fmla="*/ 0 h 15"/>
                  <a:gd name="T2" fmla="*/ 0 w 26"/>
                  <a:gd name="T3" fmla="*/ 9 h 15"/>
                  <a:gd name="T4" fmla="*/ 3 w 26"/>
                  <a:gd name="T5" fmla="*/ 15 h 15"/>
                  <a:gd name="T6" fmla="*/ 26 w 26"/>
                  <a:gd name="T7" fmla="*/ 6 h 15"/>
                </a:gdLst>
                <a:ahLst/>
                <a:cxnLst>
                  <a:cxn ang="0">
                    <a:pos x="T0" y="T1"/>
                  </a:cxn>
                  <a:cxn ang="0">
                    <a:pos x="T2" y="T3"/>
                  </a:cxn>
                  <a:cxn ang="0">
                    <a:pos x="T4" y="T5"/>
                  </a:cxn>
                  <a:cxn ang="0">
                    <a:pos x="T6" y="T7"/>
                  </a:cxn>
                </a:cxnLst>
                <a:rect l="0" t="0" r="r" b="b"/>
                <a:pathLst>
                  <a:path w="26" h="15">
                    <a:moveTo>
                      <a:pt x="24" y="0"/>
                    </a:moveTo>
                    <a:lnTo>
                      <a:pt x="0" y="9"/>
                    </a:lnTo>
                    <a:lnTo>
                      <a:pt x="3" y="15"/>
                    </a:lnTo>
                    <a:lnTo>
                      <a:pt x="2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2" name="Freeform 1711">
                <a:extLst>
                  <a:ext uri="{FF2B5EF4-FFF2-40B4-BE49-F238E27FC236}">
                    <a16:creationId xmlns:a16="http://schemas.microsoft.com/office/drawing/2014/main" id="{A40B991E-5598-49DA-81B5-6FBB6D18EAA0}"/>
                  </a:ext>
                </a:extLst>
              </p:cNvPr>
              <p:cNvSpPr>
                <a:spLocks/>
              </p:cNvSpPr>
              <p:nvPr/>
            </p:nvSpPr>
            <p:spPr bwMode="auto">
              <a:xfrm>
                <a:off x="-501" y="4412"/>
                <a:ext cx="20" cy="9"/>
              </a:xfrm>
              <a:custGeom>
                <a:avLst/>
                <a:gdLst>
                  <a:gd name="T0" fmla="*/ 34 w 36"/>
                  <a:gd name="T1" fmla="*/ 0 h 17"/>
                  <a:gd name="T2" fmla="*/ 0 w 36"/>
                  <a:gd name="T3" fmla="*/ 11 h 17"/>
                  <a:gd name="T4" fmla="*/ 2 w 36"/>
                  <a:gd name="T5" fmla="*/ 17 h 17"/>
                  <a:gd name="T6" fmla="*/ 36 w 36"/>
                  <a:gd name="T7" fmla="*/ 6 h 17"/>
                </a:gdLst>
                <a:ahLst/>
                <a:cxnLst>
                  <a:cxn ang="0">
                    <a:pos x="T0" y="T1"/>
                  </a:cxn>
                  <a:cxn ang="0">
                    <a:pos x="T2" y="T3"/>
                  </a:cxn>
                  <a:cxn ang="0">
                    <a:pos x="T4" y="T5"/>
                  </a:cxn>
                  <a:cxn ang="0">
                    <a:pos x="T6" y="T7"/>
                  </a:cxn>
                </a:cxnLst>
                <a:rect l="0" t="0" r="r" b="b"/>
                <a:pathLst>
                  <a:path w="36" h="17">
                    <a:moveTo>
                      <a:pt x="34" y="0"/>
                    </a:moveTo>
                    <a:lnTo>
                      <a:pt x="0" y="11"/>
                    </a:lnTo>
                    <a:lnTo>
                      <a:pt x="2" y="17"/>
                    </a:lnTo>
                    <a:lnTo>
                      <a:pt x="3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3" name="Freeform 1712">
                <a:extLst>
                  <a:ext uri="{FF2B5EF4-FFF2-40B4-BE49-F238E27FC236}">
                    <a16:creationId xmlns:a16="http://schemas.microsoft.com/office/drawing/2014/main" id="{7608368A-E0ED-4439-A2D3-4693224A8BAA}"/>
                  </a:ext>
                </a:extLst>
              </p:cNvPr>
              <p:cNvSpPr>
                <a:spLocks/>
              </p:cNvSpPr>
              <p:nvPr/>
            </p:nvSpPr>
            <p:spPr bwMode="auto">
              <a:xfrm>
                <a:off x="-500" y="4490"/>
                <a:ext cx="21" cy="10"/>
              </a:xfrm>
              <a:custGeom>
                <a:avLst/>
                <a:gdLst>
                  <a:gd name="T0" fmla="*/ 36 w 38"/>
                  <a:gd name="T1" fmla="*/ 0 h 17"/>
                  <a:gd name="T2" fmla="*/ 0 w 38"/>
                  <a:gd name="T3" fmla="*/ 11 h 17"/>
                  <a:gd name="T4" fmla="*/ 2 w 38"/>
                  <a:gd name="T5" fmla="*/ 17 h 17"/>
                  <a:gd name="T6" fmla="*/ 38 w 38"/>
                  <a:gd name="T7" fmla="*/ 6 h 17"/>
                </a:gdLst>
                <a:ahLst/>
                <a:cxnLst>
                  <a:cxn ang="0">
                    <a:pos x="T0" y="T1"/>
                  </a:cxn>
                  <a:cxn ang="0">
                    <a:pos x="T2" y="T3"/>
                  </a:cxn>
                  <a:cxn ang="0">
                    <a:pos x="T4" y="T5"/>
                  </a:cxn>
                  <a:cxn ang="0">
                    <a:pos x="T6" y="T7"/>
                  </a:cxn>
                </a:cxnLst>
                <a:rect l="0" t="0" r="r" b="b"/>
                <a:pathLst>
                  <a:path w="38" h="17">
                    <a:moveTo>
                      <a:pt x="36" y="0"/>
                    </a:moveTo>
                    <a:lnTo>
                      <a:pt x="0" y="11"/>
                    </a:lnTo>
                    <a:lnTo>
                      <a:pt x="2" y="17"/>
                    </a:lnTo>
                    <a:lnTo>
                      <a:pt x="3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4" name="Freeform 1713">
                <a:extLst>
                  <a:ext uri="{FF2B5EF4-FFF2-40B4-BE49-F238E27FC236}">
                    <a16:creationId xmlns:a16="http://schemas.microsoft.com/office/drawing/2014/main" id="{E9C887FB-A1F9-4D06-BACF-B39F245F6F62}"/>
                  </a:ext>
                </a:extLst>
              </p:cNvPr>
              <p:cNvSpPr>
                <a:spLocks/>
              </p:cNvSpPr>
              <p:nvPr/>
            </p:nvSpPr>
            <p:spPr bwMode="auto">
              <a:xfrm>
                <a:off x="-500" y="4494"/>
                <a:ext cx="21" cy="10"/>
              </a:xfrm>
              <a:custGeom>
                <a:avLst/>
                <a:gdLst>
                  <a:gd name="T0" fmla="*/ 36 w 38"/>
                  <a:gd name="T1" fmla="*/ 0 h 17"/>
                  <a:gd name="T2" fmla="*/ 0 w 38"/>
                  <a:gd name="T3" fmla="*/ 11 h 17"/>
                  <a:gd name="T4" fmla="*/ 2 w 38"/>
                  <a:gd name="T5" fmla="*/ 17 h 17"/>
                  <a:gd name="T6" fmla="*/ 38 w 38"/>
                  <a:gd name="T7" fmla="*/ 6 h 17"/>
                </a:gdLst>
                <a:ahLst/>
                <a:cxnLst>
                  <a:cxn ang="0">
                    <a:pos x="T0" y="T1"/>
                  </a:cxn>
                  <a:cxn ang="0">
                    <a:pos x="T2" y="T3"/>
                  </a:cxn>
                  <a:cxn ang="0">
                    <a:pos x="T4" y="T5"/>
                  </a:cxn>
                  <a:cxn ang="0">
                    <a:pos x="T6" y="T7"/>
                  </a:cxn>
                </a:cxnLst>
                <a:rect l="0" t="0" r="r" b="b"/>
                <a:pathLst>
                  <a:path w="38" h="17">
                    <a:moveTo>
                      <a:pt x="36" y="0"/>
                    </a:moveTo>
                    <a:lnTo>
                      <a:pt x="0" y="11"/>
                    </a:lnTo>
                    <a:lnTo>
                      <a:pt x="2" y="17"/>
                    </a:lnTo>
                    <a:lnTo>
                      <a:pt x="3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5" name="Freeform 1714">
                <a:extLst>
                  <a:ext uri="{FF2B5EF4-FFF2-40B4-BE49-F238E27FC236}">
                    <a16:creationId xmlns:a16="http://schemas.microsoft.com/office/drawing/2014/main" id="{8C6D9596-37BA-4D4B-AB05-394D138CE09E}"/>
                  </a:ext>
                </a:extLst>
              </p:cNvPr>
              <p:cNvSpPr>
                <a:spLocks/>
              </p:cNvSpPr>
              <p:nvPr/>
            </p:nvSpPr>
            <p:spPr bwMode="auto">
              <a:xfrm>
                <a:off x="-500" y="4581"/>
                <a:ext cx="23" cy="9"/>
              </a:xfrm>
              <a:custGeom>
                <a:avLst/>
                <a:gdLst>
                  <a:gd name="T0" fmla="*/ 38 w 40"/>
                  <a:gd name="T1" fmla="*/ 0 h 17"/>
                  <a:gd name="T2" fmla="*/ 0 w 40"/>
                  <a:gd name="T3" fmla="*/ 10 h 17"/>
                  <a:gd name="T4" fmla="*/ 1 w 40"/>
                  <a:gd name="T5" fmla="*/ 17 h 17"/>
                  <a:gd name="T6" fmla="*/ 40 w 40"/>
                  <a:gd name="T7" fmla="*/ 6 h 17"/>
                </a:gdLst>
                <a:ahLst/>
                <a:cxnLst>
                  <a:cxn ang="0">
                    <a:pos x="T0" y="T1"/>
                  </a:cxn>
                  <a:cxn ang="0">
                    <a:pos x="T2" y="T3"/>
                  </a:cxn>
                  <a:cxn ang="0">
                    <a:pos x="T4" y="T5"/>
                  </a:cxn>
                  <a:cxn ang="0">
                    <a:pos x="T6" y="T7"/>
                  </a:cxn>
                </a:cxnLst>
                <a:rect l="0" t="0" r="r" b="b"/>
                <a:pathLst>
                  <a:path w="40" h="17">
                    <a:moveTo>
                      <a:pt x="38" y="0"/>
                    </a:moveTo>
                    <a:lnTo>
                      <a:pt x="0" y="10"/>
                    </a:lnTo>
                    <a:lnTo>
                      <a:pt x="1" y="17"/>
                    </a:lnTo>
                    <a:lnTo>
                      <a:pt x="4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6" name="Freeform 1715">
                <a:extLst>
                  <a:ext uri="{FF2B5EF4-FFF2-40B4-BE49-F238E27FC236}">
                    <a16:creationId xmlns:a16="http://schemas.microsoft.com/office/drawing/2014/main" id="{9B5C5B5A-FE54-4AF2-ACE8-D60B32DB4C24}"/>
                  </a:ext>
                </a:extLst>
              </p:cNvPr>
              <p:cNvSpPr>
                <a:spLocks/>
              </p:cNvSpPr>
              <p:nvPr/>
            </p:nvSpPr>
            <p:spPr bwMode="auto">
              <a:xfrm>
                <a:off x="-500" y="4584"/>
                <a:ext cx="23" cy="10"/>
              </a:xfrm>
              <a:custGeom>
                <a:avLst/>
                <a:gdLst>
                  <a:gd name="T0" fmla="*/ 38 w 40"/>
                  <a:gd name="T1" fmla="*/ 0 h 17"/>
                  <a:gd name="T2" fmla="*/ 0 w 40"/>
                  <a:gd name="T3" fmla="*/ 10 h 17"/>
                  <a:gd name="T4" fmla="*/ 2 w 40"/>
                  <a:gd name="T5" fmla="*/ 17 h 17"/>
                  <a:gd name="T6" fmla="*/ 40 w 40"/>
                  <a:gd name="T7" fmla="*/ 6 h 17"/>
                </a:gdLst>
                <a:ahLst/>
                <a:cxnLst>
                  <a:cxn ang="0">
                    <a:pos x="T0" y="T1"/>
                  </a:cxn>
                  <a:cxn ang="0">
                    <a:pos x="T2" y="T3"/>
                  </a:cxn>
                  <a:cxn ang="0">
                    <a:pos x="T4" y="T5"/>
                  </a:cxn>
                  <a:cxn ang="0">
                    <a:pos x="T6" y="T7"/>
                  </a:cxn>
                </a:cxnLst>
                <a:rect l="0" t="0" r="r" b="b"/>
                <a:pathLst>
                  <a:path w="40" h="17">
                    <a:moveTo>
                      <a:pt x="38" y="0"/>
                    </a:moveTo>
                    <a:lnTo>
                      <a:pt x="0" y="10"/>
                    </a:lnTo>
                    <a:lnTo>
                      <a:pt x="2" y="17"/>
                    </a:lnTo>
                    <a:lnTo>
                      <a:pt x="4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7" name="Freeform 1716">
                <a:extLst>
                  <a:ext uri="{FF2B5EF4-FFF2-40B4-BE49-F238E27FC236}">
                    <a16:creationId xmlns:a16="http://schemas.microsoft.com/office/drawing/2014/main" id="{FB62422A-E4B7-419B-9F5C-4327655856FF}"/>
                  </a:ext>
                </a:extLst>
              </p:cNvPr>
              <p:cNvSpPr>
                <a:spLocks/>
              </p:cNvSpPr>
              <p:nvPr/>
            </p:nvSpPr>
            <p:spPr bwMode="auto">
              <a:xfrm>
                <a:off x="-498" y="4671"/>
                <a:ext cx="22" cy="10"/>
              </a:xfrm>
              <a:custGeom>
                <a:avLst/>
                <a:gdLst>
                  <a:gd name="T0" fmla="*/ 38 w 40"/>
                  <a:gd name="T1" fmla="*/ 0 h 17"/>
                  <a:gd name="T2" fmla="*/ 0 w 40"/>
                  <a:gd name="T3" fmla="*/ 11 h 17"/>
                  <a:gd name="T4" fmla="*/ 2 w 40"/>
                  <a:gd name="T5" fmla="*/ 17 h 17"/>
                  <a:gd name="T6" fmla="*/ 40 w 40"/>
                  <a:gd name="T7" fmla="*/ 7 h 17"/>
                </a:gdLst>
                <a:ahLst/>
                <a:cxnLst>
                  <a:cxn ang="0">
                    <a:pos x="T0" y="T1"/>
                  </a:cxn>
                  <a:cxn ang="0">
                    <a:pos x="T2" y="T3"/>
                  </a:cxn>
                  <a:cxn ang="0">
                    <a:pos x="T4" y="T5"/>
                  </a:cxn>
                  <a:cxn ang="0">
                    <a:pos x="T6" y="T7"/>
                  </a:cxn>
                </a:cxnLst>
                <a:rect l="0" t="0" r="r" b="b"/>
                <a:pathLst>
                  <a:path w="40" h="17">
                    <a:moveTo>
                      <a:pt x="38" y="0"/>
                    </a:moveTo>
                    <a:lnTo>
                      <a:pt x="0" y="11"/>
                    </a:lnTo>
                    <a:lnTo>
                      <a:pt x="2" y="17"/>
                    </a:lnTo>
                    <a:lnTo>
                      <a:pt x="4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8" name="Freeform 1717">
                <a:extLst>
                  <a:ext uri="{FF2B5EF4-FFF2-40B4-BE49-F238E27FC236}">
                    <a16:creationId xmlns:a16="http://schemas.microsoft.com/office/drawing/2014/main" id="{5C370259-FA35-4E0F-90AD-69CD74F975EE}"/>
                  </a:ext>
                </a:extLst>
              </p:cNvPr>
              <p:cNvSpPr>
                <a:spLocks/>
              </p:cNvSpPr>
              <p:nvPr/>
            </p:nvSpPr>
            <p:spPr bwMode="auto">
              <a:xfrm>
                <a:off x="-498" y="4674"/>
                <a:ext cx="22" cy="10"/>
              </a:xfrm>
              <a:custGeom>
                <a:avLst/>
                <a:gdLst>
                  <a:gd name="T0" fmla="*/ 38 w 40"/>
                  <a:gd name="T1" fmla="*/ 0 h 17"/>
                  <a:gd name="T2" fmla="*/ 0 w 40"/>
                  <a:gd name="T3" fmla="*/ 11 h 17"/>
                  <a:gd name="T4" fmla="*/ 2 w 40"/>
                  <a:gd name="T5" fmla="*/ 17 h 17"/>
                  <a:gd name="T6" fmla="*/ 40 w 40"/>
                  <a:gd name="T7" fmla="*/ 7 h 17"/>
                </a:gdLst>
                <a:ahLst/>
                <a:cxnLst>
                  <a:cxn ang="0">
                    <a:pos x="T0" y="T1"/>
                  </a:cxn>
                  <a:cxn ang="0">
                    <a:pos x="T2" y="T3"/>
                  </a:cxn>
                  <a:cxn ang="0">
                    <a:pos x="T4" y="T5"/>
                  </a:cxn>
                  <a:cxn ang="0">
                    <a:pos x="T6" y="T7"/>
                  </a:cxn>
                </a:cxnLst>
                <a:rect l="0" t="0" r="r" b="b"/>
                <a:pathLst>
                  <a:path w="40" h="17">
                    <a:moveTo>
                      <a:pt x="38" y="0"/>
                    </a:moveTo>
                    <a:lnTo>
                      <a:pt x="0" y="11"/>
                    </a:lnTo>
                    <a:lnTo>
                      <a:pt x="2" y="17"/>
                    </a:lnTo>
                    <a:lnTo>
                      <a:pt x="40"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19" name="Freeform 1718">
                <a:extLst>
                  <a:ext uri="{FF2B5EF4-FFF2-40B4-BE49-F238E27FC236}">
                    <a16:creationId xmlns:a16="http://schemas.microsoft.com/office/drawing/2014/main" id="{D54C6A06-C289-431F-A7A6-805A9492E3AE}"/>
                  </a:ext>
                </a:extLst>
              </p:cNvPr>
              <p:cNvSpPr>
                <a:spLocks/>
              </p:cNvSpPr>
              <p:nvPr/>
            </p:nvSpPr>
            <p:spPr bwMode="auto">
              <a:xfrm>
                <a:off x="-497" y="4762"/>
                <a:ext cx="23" cy="8"/>
              </a:xfrm>
              <a:custGeom>
                <a:avLst/>
                <a:gdLst>
                  <a:gd name="T0" fmla="*/ 39 w 41"/>
                  <a:gd name="T1" fmla="*/ 0 h 14"/>
                  <a:gd name="T2" fmla="*/ 0 w 41"/>
                  <a:gd name="T3" fmla="*/ 7 h 14"/>
                  <a:gd name="T4" fmla="*/ 1 w 41"/>
                  <a:gd name="T5" fmla="*/ 14 h 14"/>
                  <a:gd name="T6" fmla="*/ 41 w 41"/>
                  <a:gd name="T7" fmla="*/ 6 h 14"/>
                </a:gdLst>
                <a:ahLst/>
                <a:cxnLst>
                  <a:cxn ang="0">
                    <a:pos x="T0" y="T1"/>
                  </a:cxn>
                  <a:cxn ang="0">
                    <a:pos x="T2" y="T3"/>
                  </a:cxn>
                  <a:cxn ang="0">
                    <a:pos x="T4" y="T5"/>
                  </a:cxn>
                  <a:cxn ang="0">
                    <a:pos x="T6" y="T7"/>
                  </a:cxn>
                </a:cxnLst>
                <a:rect l="0" t="0" r="r" b="b"/>
                <a:pathLst>
                  <a:path w="41" h="14">
                    <a:moveTo>
                      <a:pt x="39" y="0"/>
                    </a:moveTo>
                    <a:lnTo>
                      <a:pt x="0" y="7"/>
                    </a:lnTo>
                    <a:lnTo>
                      <a:pt x="1" y="14"/>
                    </a:lnTo>
                    <a:lnTo>
                      <a:pt x="4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0" name="Freeform 1719">
                <a:extLst>
                  <a:ext uri="{FF2B5EF4-FFF2-40B4-BE49-F238E27FC236}">
                    <a16:creationId xmlns:a16="http://schemas.microsoft.com/office/drawing/2014/main" id="{C0C886C8-41F8-46E1-9EC5-C1751260AB73}"/>
                  </a:ext>
                </a:extLst>
              </p:cNvPr>
              <p:cNvSpPr>
                <a:spLocks/>
              </p:cNvSpPr>
              <p:nvPr/>
            </p:nvSpPr>
            <p:spPr bwMode="auto">
              <a:xfrm>
                <a:off x="-498" y="4766"/>
                <a:ext cx="24" cy="8"/>
              </a:xfrm>
              <a:custGeom>
                <a:avLst/>
                <a:gdLst>
                  <a:gd name="T0" fmla="*/ 40 w 41"/>
                  <a:gd name="T1" fmla="*/ 0 h 14"/>
                  <a:gd name="T2" fmla="*/ 0 w 41"/>
                  <a:gd name="T3" fmla="*/ 7 h 14"/>
                  <a:gd name="T4" fmla="*/ 2 w 41"/>
                  <a:gd name="T5" fmla="*/ 14 h 14"/>
                  <a:gd name="T6" fmla="*/ 41 w 41"/>
                  <a:gd name="T7" fmla="*/ 6 h 14"/>
                </a:gdLst>
                <a:ahLst/>
                <a:cxnLst>
                  <a:cxn ang="0">
                    <a:pos x="T0" y="T1"/>
                  </a:cxn>
                  <a:cxn ang="0">
                    <a:pos x="T2" y="T3"/>
                  </a:cxn>
                  <a:cxn ang="0">
                    <a:pos x="T4" y="T5"/>
                  </a:cxn>
                  <a:cxn ang="0">
                    <a:pos x="T6" y="T7"/>
                  </a:cxn>
                </a:cxnLst>
                <a:rect l="0" t="0" r="r" b="b"/>
                <a:pathLst>
                  <a:path w="41" h="14">
                    <a:moveTo>
                      <a:pt x="40" y="0"/>
                    </a:moveTo>
                    <a:lnTo>
                      <a:pt x="0" y="7"/>
                    </a:lnTo>
                    <a:lnTo>
                      <a:pt x="2" y="14"/>
                    </a:lnTo>
                    <a:lnTo>
                      <a:pt x="4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1" name="Freeform 1720">
                <a:extLst>
                  <a:ext uri="{FF2B5EF4-FFF2-40B4-BE49-F238E27FC236}">
                    <a16:creationId xmlns:a16="http://schemas.microsoft.com/office/drawing/2014/main" id="{C8AA4787-66B8-4368-901F-220848A49758}"/>
                  </a:ext>
                </a:extLst>
              </p:cNvPr>
              <p:cNvSpPr>
                <a:spLocks/>
              </p:cNvSpPr>
              <p:nvPr/>
            </p:nvSpPr>
            <p:spPr bwMode="auto">
              <a:xfrm>
                <a:off x="-496" y="4851"/>
                <a:ext cx="24" cy="7"/>
              </a:xfrm>
              <a:custGeom>
                <a:avLst/>
                <a:gdLst>
                  <a:gd name="T0" fmla="*/ 41 w 42"/>
                  <a:gd name="T1" fmla="*/ 0 h 12"/>
                  <a:gd name="T2" fmla="*/ 0 w 42"/>
                  <a:gd name="T3" fmla="*/ 5 h 12"/>
                  <a:gd name="T4" fmla="*/ 1 w 42"/>
                  <a:gd name="T5" fmla="*/ 12 h 12"/>
                  <a:gd name="T6" fmla="*/ 42 w 42"/>
                  <a:gd name="T7" fmla="*/ 7 h 12"/>
                </a:gdLst>
                <a:ahLst/>
                <a:cxnLst>
                  <a:cxn ang="0">
                    <a:pos x="T0" y="T1"/>
                  </a:cxn>
                  <a:cxn ang="0">
                    <a:pos x="T2" y="T3"/>
                  </a:cxn>
                  <a:cxn ang="0">
                    <a:pos x="T4" y="T5"/>
                  </a:cxn>
                  <a:cxn ang="0">
                    <a:pos x="T6" y="T7"/>
                  </a:cxn>
                </a:cxnLst>
                <a:rect l="0" t="0" r="r" b="b"/>
                <a:pathLst>
                  <a:path w="42" h="12">
                    <a:moveTo>
                      <a:pt x="41" y="0"/>
                    </a:moveTo>
                    <a:lnTo>
                      <a:pt x="0" y="5"/>
                    </a:lnTo>
                    <a:lnTo>
                      <a:pt x="1" y="12"/>
                    </a:lnTo>
                    <a:lnTo>
                      <a:pt x="4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2" name="Freeform 1721">
                <a:extLst>
                  <a:ext uri="{FF2B5EF4-FFF2-40B4-BE49-F238E27FC236}">
                    <a16:creationId xmlns:a16="http://schemas.microsoft.com/office/drawing/2014/main" id="{46506600-5218-42FC-AC87-425D72440E56}"/>
                  </a:ext>
                </a:extLst>
              </p:cNvPr>
              <p:cNvSpPr>
                <a:spLocks/>
              </p:cNvSpPr>
              <p:nvPr/>
            </p:nvSpPr>
            <p:spPr bwMode="auto">
              <a:xfrm>
                <a:off x="-496" y="4855"/>
                <a:ext cx="23" cy="7"/>
              </a:xfrm>
              <a:custGeom>
                <a:avLst/>
                <a:gdLst>
                  <a:gd name="T0" fmla="*/ 41 w 42"/>
                  <a:gd name="T1" fmla="*/ 0 h 12"/>
                  <a:gd name="T2" fmla="*/ 0 w 42"/>
                  <a:gd name="T3" fmla="*/ 5 h 12"/>
                  <a:gd name="T4" fmla="*/ 1 w 42"/>
                  <a:gd name="T5" fmla="*/ 12 h 12"/>
                  <a:gd name="T6" fmla="*/ 42 w 42"/>
                  <a:gd name="T7" fmla="*/ 7 h 12"/>
                </a:gdLst>
                <a:ahLst/>
                <a:cxnLst>
                  <a:cxn ang="0">
                    <a:pos x="T0" y="T1"/>
                  </a:cxn>
                  <a:cxn ang="0">
                    <a:pos x="T2" y="T3"/>
                  </a:cxn>
                  <a:cxn ang="0">
                    <a:pos x="T4" y="T5"/>
                  </a:cxn>
                  <a:cxn ang="0">
                    <a:pos x="T6" y="T7"/>
                  </a:cxn>
                </a:cxnLst>
                <a:rect l="0" t="0" r="r" b="b"/>
                <a:pathLst>
                  <a:path w="42" h="12">
                    <a:moveTo>
                      <a:pt x="41" y="0"/>
                    </a:moveTo>
                    <a:lnTo>
                      <a:pt x="0" y="5"/>
                    </a:lnTo>
                    <a:lnTo>
                      <a:pt x="1" y="12"/>
                    </a:lnTo>
                    <a:lnTo>
                      <a:pt x="4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3" name="Freeform 1722">
                <a:extLst>
                  <a:ext uri="{FF2B5EF4-FFF2-40B4-BE49-F238E27FC236}">
                    <a16:creationId xmlns:a16="http://schemas.microsoft.com/office/drawing/2014/main" id="{4F7F405D-99CD-4205-9BB5-8877670AF9BC}"/>
                  </a:ext>
                </a:extLst>
              </p:cNvPr>
              <p:cNvSpPr>
                <a:spLocks/>
              </p:cNvSpPr>
              <p:nvPr/>
            </p:nvSpPr>
            <p:spPr bwMode="auto">
              <a:xfrm>
                <a:off x="-427" y="4390"/>
                <a:ext cx="14" cy="9"/>
              </a:xfrm>
              <a:custGeom>
                <a:avLst/>
                <a:gdLst>
                  <a:gd name="T0" fmla="*/ 23 w 25"/>
                  <a:gd name="T1" fmla="*/ 0 h 15"/>
                  <a:gd name="T2" fmla="*/ 0 w 25"/>
                  <a:gd name="T3" fmla="*/ 9 h 15"/>
                  <a:gd name="T4" fmla="*/ 2 w 25"/>
                  <a:gd name="T5" fmla="*/ 15 h 15"/>
                  <a:gd name="T6" fmla="*/ 25 w 25"/>
                  <a:gd name="T7" fmla="*/ 7 h 15"/>
                </a:gdLst>
                <a:ahLst/>
                <a:cxnLst>
                  <a:cxn ang="0">
                    <a:pos x="T0" y="T1"/>
                  </a:cxn>
                  <a:cxn ang="0">
                    <a:pos x="T2" y="T3"/>
                  </a:cxn>
                  <a:cxn ang="0">
                    <a:pos x="T4" y="T5"/>
                  </a:cxn>
                  <a:cxn ang="0">
                    <a:pos x="T6" y="T7"/>
                  </a:cxn>
                </a:cxnLst>
                <a:rect l="0" t="0" r="r" b="b"/>
                <a:pathLst>
                  <a:path w="25" h="15">
                    <a:moveTo>
                      <a:pt x="23" y="0"/>
                    </a:moveTo>
                    <a:lnTo>
                      <a:pt x="0" y="9"/>
                    </a:lnTo>
                    <a:lnTo>
                      <a:pt x="2" y="15"/>
                    </a:lnTo>
                    <a:lnTo>
                      <a:pt x="25"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4" name="Freeform 1723">
                <a:extLst>
                  <a:ext uri="{FF2B5EF4-FFF2-40B4-BE49-F238E27FC236}">
                    <a16:creationId xmlns:a16="http://schemas.microsoft.com/office/drawing/2014/main" id="{8631C7B5-FDC5-495C-9CA8-0711DBDD943B}"/>
                  </a:ext>
                </a:extLst>
              </p:cNvPr>
              <p:cNvSpPr>
                <a:spLocks/>
              </p:cNvSpPr>
              <p:nvPr/>
            </p:nvSpPr>
            <p:spPr bwMode="auto">
              <a:xfrm>
                <a:off x="-305" y="4228"/>
                <a:ext cx="86" cy="36"/>
              </a:xfrm>
              <a:custGeom>
                <a:avLst/>
                <a:gdLst>
                  <a:gd name="T0" fmla="*/ 2 w 152"/>
                  <a:gd name="T1" fmla="*/ 63 h 63"/>
                  <a:gd name="T2" fmla="*/ 152 w 152"/>
                  <a:gd name="T3" fmla="*/ 6 h 63"/>
                  <a:gd name="T4" fmla="*/ 150 w 152"/>
                  <a:gd name="T5" fmla="*/ 0 h 63"/>
                  <a:gd name="T6" fmla="*/ 0 w 152"/>
                  <a:gd name="T7" fmla="*/ 57 h 63"/>
                </a:gdLst>
                <a:ahLst/>
                <a:cxnLst>
                  <a:cxn ang="0">
                    <a:pos x="T0" y="T1"/>
                  </a:cxn>
                  <a:cxn ang="0">
                    <a:pos x="T2" y="T3"/>
                  </a:cxn>
                  <a:cxn ang="0">
                    <a:pos x="T4" y="T5"/>
                  </a:cxn>
                  <a:cxn ang="0">
                    <a:pos x="T6" y="T7"/>
                  </a:cxn>
                </a:cxnLst>
                <a:rect l="0" t="0" r="r" b="b"/>
                <a:pathLst>
                  <a:path w="152" h="63">
                    <a:moveTo>
                      <a:pt x="2" y="63"/>
                    </a:moveTo>
                    <a:lnTo>
                      <a:pt x="152" y="6"/>
                    </a:lnTo>
                    <a:lnTo>
                      <a:pt x="150" y="0"/>
                    </a:lnTo>
                    <a:lnTo>
                      <a:pt x="0" y="5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5" name="Freeform 1724">
                <a:extLst>
                  <a:ext uri="{FF2B5EF4-FFF2-40B4-BE49-F238E27FC236}">
                    <a16:creationId xmlns:a16="http://schemas.microsoft.com/office/drawing/2014/main" id="{1E36439D-4165-4292-9BB7-1BAD021DAB6D}"/>
                  </a:ext>
                </a:extLst>
              </p:cNvPr>
              <p:cNvSpPr>
                <a:spLocks/>
              </p:cNvSpPr>
              <p:nvPr/>
            </p:nvSpPr>
            <p:spPr bwMode="auto">
              <a:xfrm>
                <a:off x="-405" y="4288"/>
                <a:ext cx="29" cy="14"/>
              </a:xfrm>
              <a:custGeom>
                <a:avLst/>
                <a:gdLst>
                  <a:gd name="T0" fmla="*/ 2 w 51"/>
                  <a:gd name="T1" fmla="*/ 25 h 25"/>
                  <a:gd name="T2" fmla="*/ 51 w 51"/>
                  <a:gd name="T3" fmla="*/ 6 h 25"/>
                  <a:gd name="T4" fmla="*/ 49 w 51"/>
                  <a:gd name="T5" fmla="*/ 0 h 25"/>
                  <a:gd name="T6" fmla="*/ 0 w 51"/>
                  <a:gd name="T7" fmla="*/ 19 h 25"/>
                </a:gdLst>
                <a:ahLst/>
                <a:cxnLst>
                  <a:cxn ang="0">
                    <a:pos x="T0" y="T1"/>
                  </a:cxn>
                  <a:cxn ang="0">
                    <a:pos x="T2" y="T3"/>
                  </a:cxn>
                  <a:cxn ang="0">
                    <a:pos x="T4" y="T5"/>
                  </a:cxn>
                  <a:cxn ang="0">
                    <a:pos x="T6" y="T7"/>
                  </a:cxn>
                </a:cxnLst>
                <a:rect l="0" t="0" r="r" b="b"/>
                <a:pathLst>
                  <a:path w="51" h="25">
                    <a:moveTo>
                      <a:pt x="2" y="25"/>
                    </a:moveTo>
                    <a:lnTo>
                      <a:pt x="51" y="6"/>
                    </a:lnTo>
                    <a:lnTo>
                      <a:pt x="49" y="0"/>
                    </a:lnTo>
                    <a:lnTo>
                      <a:pt x="0" y="1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6" name="Freeform 1725">
                <a:extLst>
                  <a:ext uri="{FF2B5EF4-FFF2-40B4-BE49-F238E27FC236}">
                    <a16:creationId xmlns:a16="http://schemas.microsoft.com/office/drawing/2014/main" id="{65A58105-9D74-4ABA-8988-57040AF0776F}"/>
                  </a:ext>
                </a:extLst>
              </p:cNvPr>
              <p:cNvSpPr>
                <a:spLocks/>
              </p:cNvSpPr>
              <p:nvPr/>
            </p:nvSpPr>
            <p:spPr bwMode="auto">
              <a:xfrm>
                <a:off x="-582" y="4287"/>
                <a:ext cx="100" cy="51"/>
              </a:xfrm>
              <a:custGeom>
                <a:avLst/>
                <a:gdLst>
                  <a:gd name="T0" fmla="*/ 174 w 176"/>
                  <a:gd name="T1" fmla="*/ 70 h 89"/>
                  <a:gd name="T2" fmla="*/ 142 w 176"/>
                  <a:gd name="T3" fmla="*/ 82 h 89"/>
                  <a:gd name="T4" fmla="*/ 96 w 176"/>
                  <a:gd name="T5" fmla="*/ 72 h 89"/>
                  <a:gd name="T6" fmla="*/ 95 w 176"/>
                  <a:gd name="T7" fmla="*/ 75 h 89"/>
                  <a:gd name="T8" fmla="*/ 98 w 176"/>
                  <a:gd name="T9" fmla="*/ 74 h 89"/>
                  <a:gd name="T10" fmla="*/ 92 w 176"/>
                  <a:gd name="T11" fmla="*/ 39 h 89"/>
                  <a:gd name="T12" fmla="*/ 83 w 176"/>
                  <a:gd name="T13" fmla="*/ 22 h 89"/>
                  <a:gd name="T14" fmla="*/ 75 w 176"/>
                  <a:gd name="T15" fmla="*/ 16 h 89"/>
                  <a:gd name="T16" fmla="*/ 74 w 176"/>
                  <a:gd name="T17" fmla="*/ 16 h 89"/>
                  <a:gd name="T18" fmla="*/ 1 w 176"/>
                  <a:gd name="T19" fmla="*/ 0 h 89"/>
                  <a:gd name="T20" fmla="*/ 0 w 176"/>
                  <a:gd name="T21" fmla="*/ 7 h 89"/>
                  <a:gd name="T22" fmla="*/ 73 w 176"/>
                  <a:gd name="T23" fmla="*/ 23 h 89"/>
                  <a:gd name="T24" fmla="*/ 73 w 176"/>
                  <a:gd name="T25" fmla="*/ 19 h 89"/>
                  <a:gd name="T26" fmla="*/ 72 w 176"/>
                  <a:gd name="T27" fmla="*/ 22 h 89"/>
                  <a:gd name="T28" fmla="*/ 72 w 176"/>
                  <a:gd name="T29" fmla="*/ 22 h 89"/>
                  <a:gd name="T30" fmla="*/ 79 w 176"/>
                  <a:gd name="T31" fmla="*/ 27 h 89"/>
                  <a:gd name="T32" fmla="*/ 86 w 176"/>
                  <a:gd name="T33" fmla="*/ 40 h 89"/>
                  <a:gd name="T34" fmla="*/ 90 w 176"/>
                  <a:gd name="T35" fmla="*/ 63 h 89"/>
                  <a:gd name="T36" fmla="*/ 92 w 176"/>
                  <a:gd name="T37" fmla="*/ 75 h 89"/>
                  <a:gd name="T38" fmla="*/ 92 w 176"/>
                  <a:gd name="T39" fmla="*/ 78 h 89"/>
                  <a:gd name="T40" fmla="*/ 143 w 176"/>
                  <a:gd name="T41" fmla="*/ 89 h 89"/>
                  <a:gd name="T42" fmla="*/ 176 w 176"/>
                  <a:gd name="T43" fmla="*/ 76 h 89"/>
                  <a:gd name="T44" fmla="*/ 174 w 176"/>
                  <a:gd name="T45" fmla="*/ 7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6" h="89">
                    <a:moveTo>
                      <a:pt x="174" y="70"/>
                    </a:moveTo>
                    <a:lnTo>
                      <a:pt x="142" y="82"/>
                    </a:lnTo>
                    <a:lnTo>
                      <a:pt x="96" y="72"/>
                    </a:lnTo>
                    <a:lnTo>
                      <a:pt x="95" y="75"/>
                    </a:lnTo>
                    <a:lnTo>
                      <a:pt x="98" y="74"/>
                    </a:lnTo>
                    <a:cubicBezTo>
                      <a:pt x="98" y="74"/>
                      <a:pt x="95" y="53"/>
                      <a:pt x="92" y="39"/>
                    </a:cubicBezTo>
                    <a:cubicBezTo>
                      <a:pt x="91" y="31"/>
                      <a:pt x="86" y="26"/>
                      <a:pt x="83" y="22"/>
                    </a:cubicBezTo>
                    <a:cubicBezTo>
                      <a:pt x="79" y="18"/>
                      <a:pt x="75" y="17"/>
                      <a:pt x="75" y="16"/>
                    </a:cubicBezTo>
                    <a:lnTo>
                      <a:pt x="74" y="16"/>
                    </a:lnTo>
                    <a:lnTo>
                      <a:pt x="1" y="0"/>
                    </a:lnTo>
                    <a:lnTo>
                      <a:pt x="0" y="7"/>
                    </a:lnTo>
                    <a:lnTo>
                      <a:pt x="73" y="23"/>
                    </a:lnTo>
                    <a:lnTo>
                      <a:pt x="73" y="19"/>
                    </a:lnTo>
                    <a:lnTo>
                      <a:pt x="72" y="22"/>
                    </a:lnTo>
                    <a:lnTo>
                      <a:pt x="72" y="22"/>
                    </a:lnTo>
                    <a:cubicBezTo>
                      <a:pt x="73" y="23"/>
                      <a:pt x="76" y="24"/>
                      <a:pt x="79" y="27"/>
                    </a:cubicBezTo>
                    <a:cubicBezTo>
                      <a:pt x="82" y="30"/>
                      <a:pt x="85" y="35"/>
                      <a:pt x="86" y="40"/>
                    </a:cubicBezTo>
                    <a:cubicBezTo>
                      <a:pt x="87" y="47"/>
                      <a:pt x="89" y="56"/>
                      <a:pt x="90" y="63"/>
                    </a:cubicBezTo>
                    <a:cubicBezTo>
                      <a:pt x="91" y="70"/>
                      <a:pt x="92" y="75"/>
                      <a:pt x="92" y="75"/>
                    </a:cubicBezTo>
                    <a:lnTo>
                      <a:pt x="92" y="78"/>
                    </a:lnTo>
                    <a:lnTo>
                      <a:pt x="143" y="89"/>
                    </a:lnTo>
                    <a:lnTo>
                      <a:pt x="176" y="76"/>
                    </a:lnTo>
                    <a:lnTo>
                      <a:pt x="174" y="7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7" name="Freeform 1726">
                <a:extLst>
                  <a:ext uri="{FF2B5EF4-FFF2-40B4-BE49-F238E27FC236}">
                    <a16:creationId xmlns:a16="http://schemas.microsoft.com/office/drawing/2014/main" id="{E5443DF1-1850-4EEB-991A-2F0251A5E768}"/>
                  </a:ext>
                </a:extLst>
              </p:cNvPr>
              <p:cNvSpPr>
                <a:spLocks/>
              </p:cNvSpPr>
              <p:nvPr/>
            </p:nvSpPr>
            <p:spPr bwMode="auto">
              <a:xfrm>
                <a:off x="-429" y="4299"/>
                <a:ext cx="25" cy="12"/>
              </a:xfrm>
              <a:custGeom>
                <a:avLst/>
                <a:gdLst>
                  <a:gd name="T0" fmla="*/ 42 w 44"/>
                  <a:gd name="T1" fmla="*/ 0 h 22"/>
                  <a:gd name="T2" fmla="*/ 0 w 44"/>
                  <a:gd name="T3" fmla="*/ 16 h 22"/>
                  <a:gd name="T4" fmla="*/ 2 w 44"/>
                  <a:gd name="T5" fmla="*/ 22 h 22"/>
                  <a:gd name="T6" fmla="*/ 44 w 44"/>
                  <a:gd name="T7" fmla="*/ 6 h 22"/>
                </a:gdLst>
                <a:ahLst/>
                <a:cxnLst>
                  <a:cxn ang="0">
                    <a:pos x="T0" y="T1"/>
                  </a:cxn>
                  <a:cxn ang="0">
                    <a:pos x="T2" y="T3"/>
                  </a:cxn>
                  <a:cxn ang="0">
                    <a:pos x="T4" y="T5"/>
                  </a:cxn>
                  <a:cxn ang="0">
                    <a:pos x="T6" y="T7"/>
                  </a:cxn>
                </a:cxnLst>
                <a:rect l="0" t="0" r="r" b="b"/>
                <a:pathLst>
                  <a:path w="44" h="22">
                    <a:moveTo>
                      <a:pt x="42" y="0"/>
                    </a:moveTo>
                    <a:lnTo>
                      <a:pt x="0" y="16"/>
                    </a:lnTo>
                    <a:lnTo>
                      <a:pt x="2" y="22"/>
                    </a:lnTo>
                    <a:lnTo>
                      <a:pt x="44"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8" name="Freeform 1727">
                <a:extLst>
                  <a:ext uri="{FF2B5EF4-FFF2-40B4-BE49-F238E27FC236}">
                    <a16:creationId xmlns:a16="http://schemas.microsoft.com/office/drawing/2014/main" id="{739C178C-7057-4EAF-84DF-3511F0177EA1}"/>
                  </a:ext>
                </a:extLst>
              </p:cNvPr>
              <p:cNvSpPr>
                <a:spLocks/>
              </p:cNvSpPr>
              <p:nvPr/>
            </p:nvSpPr>
            <p:spPr bwMode="auto">
              <a:xfrm>
                <a:off x="-305" y="4223"/>
                <a:ext cx="87" cy="36"/>
              </a:xfrm>
              <a:custGeom>
                <a:avLst/>
                <a:gdLst>
                  <a:gd name="T0" fmla="*/ 2 w 153"/>
                  <a:gd name="T1" fmla="*/ 64 h 64"/>
                  <a:gd name="T2" fmla="*/ 153 w 153"/>
                  <a:gd name="T3" fmla="*/ 6 h 64"/>
                  <a:gd name="T4" fmla="*/ 150 w 153"/>
                  <a:gd name="T5" fmla="*/ 0 h 64"/>
                  <a:gd name="T6" fmla="*/ 0 w 153"/>
                  <a:gd name="T7" fmla="*/ 58 h 64"/>
                </a:gdLst>
                <a:ahLst/>
                <a:cxnLst>
                  <a:cxn ang="0">
                    <a:pos x="T0" y="T1"/>
                  </a:cxn>
                  <a:cxn ang="0">
                    <a:pos x="T2" y="T3"/>
                  </a:cxn>
                  <a:cxn ang="0">
                    <a:pos x="T4" y="T5"/>
                  </a:cxn>
                  <a:cxn ang="0">
                    <a:pos x="T6" y="T7"/>
                  </a:cxn>
                </a:cxnLst>
                <a:rect l="0" t="0" r="r" b="b"/>
                <a:pathLst>
                  <a:path w="153" h="64">
                    <a:moveTo>
                      <a:pt x="2" y="64"/>
                    </a:moveTo>
                    <a:lnTo>
                      <a:pt x="153" y="6"/>
                    </a:lnTo>
                    <a:lnTo>
                      <a:pt x="150" y="0"/>
                    </a:lnTo>
                    <a:lnTo>
                      <a:pt x="0" y="5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29" name="Freeform 1728">
                <a:extLst>
                  <a:ext uri="{FF2B5EF4-FFF2-40B4-BE49-F238E27FC236}">
                    <a16:creationId xmlns:a16="http://schemas.microsoft.com/office/drawing/2014/main" id="{A603C995-D557-4D87-9797-F69585FE21BD}"/>
                  </a:ext>
                </a:extLst>
              </p:cNvPr>
              <p:cNvSpPr>
                <a:spLocks/>
              </p:cNvSpPr>
              <p:nvPr/>
            </p:nvSpPr>
            <p:spPr bwMode="auto">
              <a:xfrm>
                <a:off x="-502" y="4324"/>
                <a:ext cx="20" cy="10"/>
              </a:xfrm>
              <a:custGeom>
                <a:avLst/>
                <a:gdLst>
                  <a:gd name="T0" fmla="*/ 34 w 36"/>
                  <a:gd name="T1" fmla="*/ 0 h 18"/>
                  <a:gd name="T2" fmla="*/ 0 w 36"/>
                  <a:gd name="T3" fmla="*/ 12 h 18"/>
                  <a:gd name="T4" fmla="*/ 2 w 36"/>
                  <a:gd name="T5" fmla="*/ 18 h 18"/>
                  <a:gd name="T6" fmla="*/ 36 w 36"/>
                  <a:gd name="T7" fmla="*/ 6 h 18"/>
                </a:gdLst>
                <a:ahLst/>
                <a:cxnLst>
                  <a:cxn ang="0">
                    <a:pos x="T0" y="T1"/>
                  </a:cxn>
                  <a:cxn ang="0">
                    <a:pos x="T2" y="T3"/>
                  </a:cxn>
                  <a:cxn ang="0">
                    <a:pos x="T4" y="T5"/>
                  </a:cxn>
                  <a:cxn ang="0">
                    <a:pos x="T6" y="T7"/>
                  </a:cxn>
                </a:cxnLst>
                <a:rect l="0" t="0" r="r" b="b"/>
                <a:pathLst>
                  <a:path w="36" h="18">
                    <a:moveTo>
                      <a:pt x="34" y="0"/>
                    </a:moveTo>
                    <a:lnTo>
                      <a:pt x="0" y="12"/>
                    </a:lnTo>
                    <a:lnTo>
                      <a:pt x="2" y="18"/>
                    </a:lnTo>
                    <a:lnTo>
                      <a:pt x="36"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0" name="Freeform 1729">
                <a:extLst>
                  <a:ext uri="{FF2B5EF4-FFF2-40B4-BE49-F238E27FC236}">
                    <a16:creationId xmlns:a16="http://schemas.microsoft.com/office/drawing/2014/main" id="{319E8E67-91E5-426F-A409-4E467CE61F30}"/>
                  </a:ext>
                </a:extLst>
              </p:cNvPr>
              <p:cNvSpPr>
                <a:spLocks/>
              </p:cNvSpPr>
              <p:nvPr/>
            </p:nvSpPr>
            <p:spPr bwMode="auto">
              <a:xfrm>
                <a:off x="-429" y="4284"/>
                <a:ext cx="53" cy="24"/>
              </a:xfrm>
              <a:custGeom>
                <a:avLst/>
                <a:gdLst>
                  <a:gd name="T0" fmla="*/ 90 w 93"/>
                  <a:gd name="T1" fmla="*/ 0 h 42"/>
                  <a:gd name="T2" fmla="*/ 0 w 93"/>
                  <a:gd name="T3" fmla="*/ 36 h 42"/>
                  <a:gd name="T4" fmla="*/ 2 w 93"/>
                  <a:gd name="T5" fmla="*/ 42 h 42"/>
                  <a:gd name="T6" fmla="*/ 93 w 93"/>
                  <a:gd name="T7" fmla="*/ 6 h 42"/>
                </a:gdLst>
                <a:ahLst/>
                <a:cxnLst>
                  <a:cxn ang="0">
                    <a:pos x="T0" y="T1"/>
                  </a:cxn>
                  <a:cxn ang="0">
                    <a:pos x="T2" y="T3"/>
                  </a:cxn>
                  <a:cxn ang="0">
                    <a:pos x="T4" y="T5"/>
                  </a:cxn>
                  <a:cxn ang="0">
                    <a:pos x="T6" y="T7"/>
                  </a:cxn>
                </a:cxnLst>
                <a:rect l="0" t="0" r="r" b="b"/>
                <a:pathLst>
                  <a:path w="93" h="42">
                    <a:moveTo>
                      <a:pt x="90" y="0"/>
                    </a:moveTo>
                    <a:lnTo>
                      <a:pt x="0" y="36"/>
                    </a:lnTo>
                    <a:lnTo>
                      <a:pt x="2" y="42"/>
                    </a:lnTo>
                    <a:lnTo>
                      <a:pt x="9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1" name="Freeform 1730">
                <a:extLst>
                  <a:ext uri="{FF2B5EF4-FFF2-40B4-BE49-F238E27FC236}">
                    <a16:creationId xmlns:a16="http://schemas.microsoft.com/office/drawing/2014/main" id="{EFEC2A5E-3A52-4C3C-954D-70D572D3A10B}"/>
                  </a:ext>
                </a:extLst>
              </p:cNvPr>
              <p:cNvSpPr>
                <a:spLocks/>
              </p:cNvSpPr>
              <p:nvPr/>
            </p:nvSpPr>
            <p:spPr bwMode="auto">
              <a:xfrm>
                <a:off x="230" y="4643"/>
                <a:ext cx="8" cy="6"/>
              </a:xfrm>
              <a:custGeom>
                <a:avLst/>
                <a:gdLst>
                  <a:gd name="T0" fmla="*/ 11 w 15"/>
                  <a:gd name="T1" fmla="*/ 5 h 10"/>
                  <a:gd name="T2" fmla="*/ 8 w 15"/>
                  <a:gd name="T3" fmla="*/ 6 h 10"/>
                  <a:gd name="T4" fmla="*/ 10 w 15"/>
                  <a:gd name="T5" fmla="*/ 5 h 10"/>
                  <a:gd name="T6" fmla="*/ 8 w 15"/>
                  <a:gd name="T7" fmla="*/ 5 h 10"/>
                  <a:gd name="T8" fmla="*/ 8 w 15"/>
                  <a:gd name="T9" fmla="*/ 6 h 10"/>
                  <a:gd name="T10" fmla="*/ 10 w 15"/>
                  <a:gd name="T11" fmla="*/ 5 h 10"/>
                  <a:gd name="T12" fmla="*/ 8 w 15"/>
                  <a:gd name="T13" fmla="*/ 5 h 10"/>
                  <a:gd name="T14" fmla="*/ 11 w 15"/>
                  <a:gd name="T15" fmla="*/ 5 h 10"/>
                  <a:gd name="T16" fmla="*/ 9 w 15"/>
                  <a:gd name="T17" fmla="*/ 4 h 10"/>
                  <a:gd name="T18" fmla="*/ 8 w 15"/>
                  <a:gd name="T19" fmla="*/ 5 h 10"/>
                  <a:gd name="T20" fmla="*/ 11 w 15"/>
                  <a:gd name="T21" fmla="*/ 5 h 10"/>
                  <a:gd name="T22" fmla="*/ 9 w 15"/>
                  <a:gd name="T23" fmla="*/ 4 h 10"/>
                  <a:gd name="T24" fmla="*/ 10 w 15"/>
                  <a:gd name="T25" fmla="*/ 5 h 10"/>
                  <a:gd name="T26" fmla="*/ 9 w 15"/>
                  <a:gd name="T27" fmla="*/ 3 h 10"/>
                  <a:gd name="T28" fmla="*/ 9 w 15"/>
                  <a:gd name="T29" fmla="*/ 4 h 10"/>
                  <a:gd name="T30" fmla="*/ 10 w 15"/>
                  <a:gd name="T31" fmla="*/ 5 h 10"/>
                  <a:gd name="T32" fmla="*/ 9 w 15"/>
                  <a:gd name="T33" fmla="*/ 3 h 10"/>
                  <a:gd name="T34" fmla="*/ 9 w 15"/>
                  <a:gd name="T35" fmla="*/ 3 h 10"/>
                  <a:gd name="T36" fmla="*/ 9 w 15"/>
                  <a:gd name="T37" fmla="*/ 3 h 10"/>
                  <a:gd name="T38" fmla="*/ 7 w 15"/>
                  <a:gd name="T39" fmla="*/ 3 h 10"/>
                  <a:gd name="T40" fmla="*/ 6 w 15"/>
                  <a:gd name="T41" fmla="*/ 2 h 10"/>
                  <a:gd name="T42" fmla="*/ 6 w 15"/>
                  <a:gd name="T43" fmla="*/ 2 h 10"/>
                  <a:gd name="T44" fmla="*/ 6 w 15"/>
                  <a:gd name="T45" fmla="*/ 3 h 10"/>
                  <a:gd name="T46" fmla="*/ 7 w 15"/>
                  <a:gd name="T47" fmla="*/ 3 h 10"/>
                  <a:gd name="T48" fmla="*/ 6 w 15"/>
                  <a:gd name="T49" fmla="*/ 2 h 10"/>
                  <a:gd name="T50" fmla="*/ 6 w 15"/>
                  <a:gd name="T51" fmla="*/ 3 h 10"/>
                  <a:gd name="T52" fmla="*/ 7 w 15"/>
                  <a:gd name="T53" fmla="*/ 3 h 10"/>
                  <a:gd name="T54" fmla="*/ 5 w 15"/>
                  <a:gd name="T55" fmla="*/ 4 h 10"/>
                  <a:gd name="T56" fmla="*/ 7 w 15"/>
                  <a:gd name="T57" fmla="*/ 4 h 10"/>
                  <a:gd name="T58" fmla="*/ 7 w 15"/>
                  <a:gd name="T59" fmla="*/ 3 h 10"/>
                  <a:gd name="T60" fmla="*/ 5 w 15"/>
                  <a:gd name="T61" fmla="*/ 4 h 10"/>
                  <a:gd name="T62" fmla="*/ 7 w 15"/>
                  <a:gd name="T63" fmla="*/ 4 h 10"/>
                  <a:gd name="T64" fmla="*/ 5 w 15"/>
                  <a:gd name="T65" fmla="*/ 4 h 10"/>
                  <a:gd name="T66" fmla="*/ 7 w 15"/>
                  <a:gd name="T67" fmla="*/ 4 h 10"/>
                  <a:gd name="T68" fmla="*/ 7 w 15"/>
                  <a:gd name="T69" fmla="*/ 4 h 10"/>
                  <a:gd name="T70" fmla="*/ 5 w 15"/>
                  <a:gd name="T71" fmla="*/ 4 h 10"/>
                  <a:gd name="T72" fmla="*/ 7 w 15"/>
                  <a:gd name="T73" fmla="*/ 4 h 10"/>
                  <a:gd name="T74" fmla="*/ 4 w 15"/>
                  <a:gd name="T75" fmla="*/ 3 h 10"/>
                  <a:gd name="T76" fmla="*/ 4 w 15"/>
                  <a:gd name="T77" fmla="*/ 6 h 10"/>
                  <a:gd name="T78" fmla="*/ 6 w 15"/>
                  <a:gd name="T79" fmla="*/ 6 h 10"/>
                  <a:gd name="T80" fmla="*/ 9 w 15"/>
                  <a:gd name="T81" fmla="*/ 7 h 10"/>
                  <a:gd name="T82" fmla="*/ 11 w 15"/>
                  <a:gd name="T83" fmla="*/ 5 h 10"/>
                  <a:gd name="T84" fmla="*/ 8 w 15"/>
                  <a:gd name="T85" fmla="*/ 6 h 10"/>
                  <a:gd name="T86" fmla="*/ 11 w 15"/>
                  <a:gd name="T87" fmla="*/ 5 h 10"/>
                  <a:gd name="T88" fmla="*/ 13 w 15"/>
                  <a:gd name="T89" fmla="*/ 2 h 10"/>
                  <a:gd name="T90" fmla="*/ 6 w 15"/>
                  <a:gd name="T91" fmla="*/ 0 h 10"/>
                  <a:gd name="T92" fmla="*/ 3 w 15"/>
                  <a:gd name="T93" fmla="*/ 0 h 10"/>
                  <a:gd name="T94" fmla="*/ 1 w 15"/>
                  <a:gd name="T95" fmla="*/ 1 h 10"/>
                  <a:gd name="T96" fmla="*/ 0 w 15"/>
                  <a:gd name="T97" fmla="*/ 3 h 10"/>
                  <a:gd name="T98" fmla="*/ 0 w 15"/>
                  <a:gd name="T99" fmla="*/ 4 h 10"/>
                  <a:gd name="T100" fmla="*/ 2 w 15"/>
                  <a:gd name="T101" fmla="*/ 7 h 10"/>
                  <a:gd name="T102" fmla="*/ 5 w 15"/>
                  <a:gd name="T103" fmla="*/ 9 h 10"/>
                  <a:gd name="T104" fmla="*/ 9 w 15"/>
                  <a:gd name="T105" fmla="*/ 10 h 10"/>
                  <a:gd name="T106" fmla="*/ 12 w 15"/>
                  <a:gd name="T107" fmla="*/ 9 h 10"/>
                  <a:gd name="T108" fmla="*/ 14 w 15"/>
                  <a:gd name="T109" fmla="*/ 8 h 10"/>
                  <a:gd name="T110" fmla="*/ 15 w 15"/>
                  <a:gd name="T111" fmla="*/ 5 h 10"/>
                  <a:gd name="T112" fmla="*/ 14 w 15"/>
                  <a:gd name="T113" fmla="*/ 3 h 10"/>
                  <a:gd name="T114" fmla="*/ 14 w 15"/>
                  <a:gd name="T115" fmla="*/ 3 h 10"/>
                  <a:gd name="T116" fmla="*/ 13 w 15"/>
                  <a:gd name="T117" fmla="*/ 2 h 10"/>
                  <a:gd name="T118" fmla="*/ 11 w 15"/>
                  <a:gd name="T11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0">
                    <a:moveTo>
                      <a:pt x="11" y="5"/>
                    </a:moveTo>
                    <a:lnTo>
                      <a:pt x="8" y="6"/>
                    </a:lnTo>
                    <a:lnTo>
                      <a:pt x="10" y="5"/>
                    </a:lnTo>
                    <a:lnTo>
                      <a:pt x="8" y="5"/>
                    </a:lnTo>
                    <a:lnTo>
                      <a:pt x="8" y="6"/>
                    </a:lnTo>
                    <a:lnTo>
                      <a:pt x="10" y="5"/>
                    </a:lnTo>
                    <a:lnTo>
                      <a:pt x="8" y="5"/>
                    </a:lnTo>
                    <a:lnTo>
                      <a:pt x="11" y="5"/>
                    </a:lnTo>
                    <a:lnTo>
                      <a:pt x="9" y="4"/>
                    </a:lnTo>
                    <a:lnTo>
                      <a:pt x="8" y="5"/>
                    </a:lnTo>
                    <a:lnTo>
                      <a:pt x="11" y="5"/>
                    </a:lnTo>
                    <a:lnTo>
                      <a:pt x="9" y="4"/>
                    </a:lnTo>
                    <a:lnTo>
                      <a:pt x="10" y="5"/>
                    </a:lnTo>
                    <a:lnTo>
                      <a:pt x="9" y="3"/>
                    </a:lnTo>
                    <a:lnTo>
                      <a:pt x="9" y="4"/>
                    </a:lnTo>
                    <a:lnTo>
                      <a:pt x="10" y="5"/>
                    </a:lnTo>
                    <a:lnTo>
                      <a:pt x="9" y="3"/>
                    </a:lnTo>
                    <a:lnTo>
                      <a:pt x="9" y="3"/>
                    </a:lnTo>
                    <a:lnTo>
                      <a:pt x="9" y="3"/>
                    </a:lnTo>
                    <a:lnTo>
                      <a:pt x="7" y="3"/>
                    </a:lnTo>
                    <a:lnTo>
                      <a:pt x="6" y="2"/>
                    </a:lnTo>
                    <a:lnTo>
                      <a:pt x="6" y="2"/>
                    </a:lnTo>
                    <a:lnTo>
                      <a:pt x="6" y="3"/>
                    </a:lnTo>
                    <a:lnTo>
                      <a:pt x="7" y="3"/>
                    </a:lnTo>
                    <a:lnTo>
                      <a:pt x="6" y="2"/>
                    </a:lnTo>
                    <a:lnTo>
                      <a:pt x="6" y="3"/>
                    </a:lnTo>
                    <a:lnTo>
                      <a:pt x="7" y="3"/>
                    </a:lnTo>
                    <a:lnTo>
                      <a:pt x="5" y="4"/>
                    </a:lnTo>
                    <a:lnTo>
                      <a:pt x="7" y="4"/>
                    </a:lnTo>
                    <a:lnTo>
                      <a:pt x="7" y="3"/>
                    </a:lnTo>
                    <a:lnTo>
                      <a:pt x="5" y="4"/>
                    </a:lnTo>
                    <a:lnTo>
                      <a:pt x="7" y="4"/>
                    </a:lnTo>
                    <a:lnTo>
                      <a:pt x="5" y="4"/>
                    </a:lnTo>
                    <a:lnTo>
                      <a:pt x="7" y="4"/>
                    </a:lnTo>
                    <a:lnTo>
                      <a:pt x="7" y="4"/>
                    </a:lnTo>
                    <a:lnTo>
                      <a:pt x="5" y="4"/>
                    </a:lnTo>
                    <a:lnTo>
                      <a:pt x="7" y="4"/>
                    </a:lnTo>
                    <a:lnTo>
                      <a:pt x="4" y="3"/>
                    </a:lnTo>
                    <a:lnTo>
                      <a:pt x="4" y="6"/>
                    </a:lnTo>
                    <a:lnTo>
                      <a:pt x="6" y="6"/>
                    </a:lnTo>
                    <a:cubicBezTo>
                      <a:pt x="7" y="6"/>
                      <a:pt x="8" y="6"/>
                      <a:pt x="9" y="7"/>
                    </a:cubicBezTo>
                    <a:lnTo>
                      <a:pt x="11" y="5"/>
                    </a:lnTo>
                    <a:lnTo>
                      <a:pt x="8" y="6"/>
                    </a:lnTo>
                    <a:lnTo>
                      <a:pt x="11" y="5"/>
                    </a:lnTo>
                    <a:lnTo>
                      <a:pt x="13" y="2"/>
                    </a:lnTo>
                    <a:cubicBezTo>
                      <a:pt x="11" y="0"/>
                      <a:pt x="9" y="0"/>
                      <a:pt x="6" y="0"/>
                    </a:cubicBezTo>
                    <a:cubicBezTo>
                      <a:pt x="5" y="0"/>
                      <a:pt x="4" y="0"/>
                      <a:pt x="3" y="0"/>
                    </a:cubicBezTo>
                    <a:lnTo>
                      <a:pt x="1" y="1"/>
                    </a:lnTo>
                    <a:lnTo>
                      <a:pt x="0" y="3"/>
                    </a:lnTo>
                    <a:lnTo>
                      <a:pt x="0" y="4"/>
                    </a:lnTo>
                    <a:cubicBezTo>
                      <a:pt x="0" y="5"/>
                      <a:pt x="1" y="6"/>
                      <a:pt x="2" y="7"/>
                    </a:cubicBezTo>
                    <a:cubicBezTo>
                      <a:pt x="3" y="8"/>
                      <a:pt x="4" y="9"/>
                      <a:pt x="5" y="9"/>
                    </a:cubicBezTo>
                    <a:cubicBezTo>
                      <a:pt x="7" y="9"/>
                      <a:pt x="8" y="10"/>
                      <a:pt x="9" y="10"/>
                    </a:cubicBezTo>
                    <a:cubicBezTo>
                      <a:pt x="10" y="10"/>
                      <a:pt x="11" y="10"/>
                      <a:pt x="12" y="9"/>
                    </a:cubicBezTo>
                    <a:lnTo>
                      <a:pt x="14" y="8"/>
                    </a:lnTo>
                    <a:cubicBezTo>
                      <a:pt x="14" y="7"/>
                      <a:pt x="15" y="6"/>
                      <a:pt x="15" y="5"/>
                    </a:cubicBezTo>
                    <a:cubicBezTo>
                      <a:pt x="15" y="4"/>
                      <a:pt x="14" y="4"/>
                      <a:pt x="14" y="3"/>
                    </a:cubicBezTo>
                    <a:lnTo>
                      <a:pt x="14" y="3"/>
                    </a:lnTo>
                    <a:lnTo>
                      <a:pt x="13" y="2"/>
                    </a:lnTo>
                    <a:lnTo>
                      <a:pt x="11"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2" name="Freeform 1731">
                <a:extLst>
                  <a:ext uri="{FF2B5EF4-FFF2-40B4-BE49-F238E27FC236}">
                    <a16:creationId xmlns:a16="http://schemas.microsoft.com/office/drawing/2014/main" id="{BFA19866-BDE0-4A9F-8CFB-75199A760649}"/>
                  </a:ext>
                </a:extLst>
              </p:cNvPr>
              <p:cNvSpPr>
                <a:spLocks/>
              </p:cNvSpPr>
              <p:nvPr/>
            </p:nvSpPr>
            <p:spPr bwMode="auto">
              <a:xfrm>
                <a:off x="222" y="4645"/>
                <a:ext cx="7" cy="4"/>
              </a:xfrm>
              <a:custGeom>
                <a:avLst/>
                <a:gdLst>
                  <a:gd name="T0" fmla="*/ 7 w 12"/>
                  <a:gd name="T1" fmla="*/ 3 h 8"/>
                  <a:gd name="T2" fmla="*/ 4 w 12"/>
                  <a:gd name="T3" fmla="*/ 1 h 8"/>
                  <a:gd name="T4" fmla="*/ 4 w 12"/>
                  <a:gd name="T5" fmla="*/ 1 h 8"/>
                  <a:gd name="T6" fmla="*/ 4 w 12"/>
                  <a:gd name="T7" fmla="*/ 1 h 8"/>
                  <a:gd name="T8" fmla="*/ 4 w 12"/>
                  <a:gd name="T9" fmla="*/ 1 h 8"/>
                  <a:gd name="T10" fmla="*/ 4 w 12"/>
                  <a:gd name="T11" fmla="*/ 1 h 8"/>
                  <a:gd name="T12" fmla="*/ 4 w 12"/>
                  <a:gd name="T13" fmla="*/ 1 h 8"/>
                  <a:gd name="T14" fmla="*/ 5 w 12"/>
                  <a:gd name="T15" fmla="*/ 2 h 8"/>
                  <a:gd name="T16" fmla="*/ 5 w 12"/>
                  <a:gd name="T17" fmla="*/ 1 h 8"/>
                  <a:gd name="T18" fmla="*/ 4 w 12"/>
                  <a:gd name="T19" fmla="*/ 1 h 8"/>
                  <a:gd name="T20" fmla="*/ 5 w 12"/>
                  <a:gd name="T21" fmla="*/ 2 h 8"/>
                  <a:gd name="T22" fmla="*/ 5 w 12"/>
                  <a:gd name="T23" fmla="*/ 1 h 8"/>
                  <a:gd name="T24" fmla="*/ 5 w 12"/>
                  <a:gd name="T25" fmla="*/ 2 h 8"/>
                  <a:gd name="T26" fmla="*/ 5 w 12"/>
                  <a:gd name="T27" fmla="*/ 1 h 8"/>
                  <a:gd name="T28" fmla="*/ 5 w 12"/>
                  <a:gd name="T29" fmla="*/ 1 h 8"/>
                  <a:gd name="T30" fmla="*/ 5 w 12"/>
                  <a:gd name="T31" fmla="*/ 2 h 8"/>
                  <a:gd name="T32" fmla="*/ 5 w 12"/>
                  <a:gd name="T33" fmla="*/ 1 h 8"/>
                  <a:gd name="T34" fmla="*/ 4 w 12"/>
                  <a:gd name="T35" fmla="*/ 3 h 8"/>
                  <a:gd name="T36" fmla="*/ 6 w 12"/>
                  <a:gd name="T37" fmla="*/ 2 h 8"/>
                  <a:gd name="T38" fmla="*/ 5 w 12"/>
                  <a:gd name="T39" fmla="*/ 1 h 8"/>
                  <a:gd name="T40" fmla="*/ 4 w 12"/>
                  <a:gd name="T41" fmla="*/ 3 h 8"/>
                  <a:gd name="T42" fmla="*/ 6 w 12"/>
                  <a:gd name="T43" fmla="*/ 2 h 8"/>
                  <a:gd name="T44" fmla="*/ 4 w 12"/>
                  <a:gd name="T45" fmla="*/ 3 h 8"/>
                  <a:gd name="T46" fmla="*/ 6 w 12"/>
                  <a:gd name="T47" fmla="*/ 3 h 8"/>
                  <a:gd name="T48" fmla="*/ 6 w 12"/>
                  <a:gd name="T49" fmla="*/ 2 h 8"/>
                  <a:gd name="T50" fmla="*/ 4 w 12"/>
                  <a:gd name="T51" fmla="*/ 3 h 8"/>
                  <a:gd name="T52" fmla="*/ 6 w 12"/>
                  <a:gd name="T53" fmla="*/ 3 h 8"/>
                  <a:gd name="T54" fmla="*/ 4 w 12"/>
                  <a:gd name="T55" fmla="*/ 3 h 8"/>
                  <a:gd name="T56" fmla="*/ 5 w 12"/>
                  <a:gd name="T57" fmla="*/ 6 h 8"/>
                  <a:gd name="T58" fmla="*/ 6 w 12"/>
                  <a:gd name="T59" fmla="*/ 3 h 8"/>
                  <a:gd name="T60" fmla="*/ 4 w 12"/>
                  <a:gd name="T61" fmla="*/ 3 h 8"/>
                  <a:gd name="T62" fmla="*/ 5 w 12"/>
                  <a:gd name="T63" fmla="*/ 6 h 8"/>
                  <a:gd name="T64" fmla="*/ 4 w 12"/>
                  <a:gd name="T65" fmla="*/ 4 h 8"/>
                  <a:gd name="T66" fmla="*/ 4 w 12"/>
                  <a:gd name="T67" fmla="*/ 6 h 8"/>
                  <a:gd name="T68" fmla="*/ 5 w 12"/>
                  <a:gd name="T69" fmla="*/ 6 h 8"/>
                  <a:gd name="T70" fmla="*/ 4 w 12"/>
                  <a:gd name="T71" fmla="*/ 4 h 8"/>
                  <a:gd name="T72" fmla="*/ 4 w 12"/>
                  <a:gd name="T73" fmla="*/ 6 h 8"/>
                  <a:gd name="T74" fmla="*/ 4 w 12"/>
                  <a:gd name="T75" fmla="*/ 6 h 8"/>
                  <a:gd name="T76" fmla="*/ 4 w 12"/>
                  <a:gd name="T77" fmla="*/ 6 h 8"/>
                  <a:gd name="T78" fmla="*/ 4 w 12"/>
                  <a:gd name="T79" fmla="*/ 6 h 8"/>
                  <a:gd name="T80" fmla="*/ 4 w 12"/>
                  <a:gd name="T81" fmla="*/ 6 h 8"/>
                  <a:gd name="T82" fmla="*/ 4 w 12"/>
                  <a:gd name="T83" fmla="*/ 6 h 8"/>
                  <a:gd name="T84" fmla="*/ 5 w 12"/>
                  <a:gd name="T85" fmla="*/ 6 h 8"/>
                  <a:gd name="T86" fmla="*/ 6 w 12"/>
                  <a:gd name="T87" fmla="*/ 6 h 8"/>
                  <a:gd name="T88" fmla="*/ 7 w 12"/>
                  <a:gd name="T89" fmla="*/ 3 h 8"/>
                  <a:gd name="T90" fmla="*/ 4 w 12"/>
                  <a:gd name="T91" fmla="*/ 1 h 8"/>
                  <a:gd name="T92" fmla="*/ 7 w 12"/>
                  <a:gd name="T93" fmla="*/ 3 h 8"/>
                  <a:gd name="T94" fmla="*/ 8 w 12"/>
                  <a:gd name="T95" fmla="*/ 0 h 8"/>
                  <a:gd name="T96" fmla="*/ 5 w 12"/>
                  <a:gd name="T97" fmla="*/ 0 h 8"/>
                  <a:gd name="T98" fmla="*/ 2 w 12"/>
                  <a:gd name="T99" fmla="*/ 0 h 8"/>
                  <a:gd name="T100" fmla="*/ 0 w 12"/>
                  <a:gd name="T101" fmla="*/ 3 h 8"/>
                  <a:gd name="T102" fmla="*/ 1 w 12"/>
                  <a:gd name="T103" fmla="*/ 6 h 8"/>
                  <a:gd name="T104" fmla="*/ 5 w 12"/>
                  <a:gd name="T105" fmla="*/ 8 h 8"/>
                  <a:gd name="T106" fmla="*/ 9 w 12"/>
                  <a:gd name="T107" fmla="*/ 5 h 8"/>
                  <a:gd name="T108" fmla="*/ 12 w 12"/>
                  <a:gd name="T109" fmla="*/ 1 h 8"/>
                  <a:gd name="T110" fmla="*/ 8 w 12"/>
                  <a:gd name="T111" fmla="*/ 0 h 8"/>
                  <a:gd name="T112" fmla="*/ 7 w 12"/>
                  <a:gd name="T11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 h="8">
                    <a:moveTo>
                      <a:pt x="7" y="3"/>
                    </a:moveTo>
                    <a:lnTo>
                      <a:pt x="4" y="1"/>
                    </a:lnTo>
                    <a:lnTo>
                      <a:pt x="4" y="1"/>
                    </a:lnTo>
                    <a:lnTo>
                      <a:pt x="4" y="1"/>
                    </a:lnTo>
                    <a:lnTo>
                      <a:pt x="4" y="1"/>
                    </a:lnTo>
                    <a:lnTo>
                      <a:pt x="4" y="1"/>
                    </a:lnTo>
                    <a:lnTo>
                      <a:pt x="4" y="1"/>
                    </a:lnTo>
                    <a:lnTo>
                      <a:pt x="5" y="2"/>
                    </a:lnTo>
                    <a:lnTo>
                      <a:pt x="5" y="1"/>
                    </a:lnTo>
                    <a:lnTo>
                      <a:pt x="4" y="1"/>
                    </a:lnTo>
                    <a:lnTo>
                      <a:pt x="5" y="2"/>
                    </a:lnTo>
                    <a:lnTo>
                      <a:pt x="5" y="1"/>
                    </a:lnTo>
                    <a:lnTo>
                      <a:pt x="5" y="2"/>
                    </a:lnTo>
                    <a:lnTo>
                      <a:pt x="5" y="1"/>
                    </a:lnTo>
                    <a:lnTo>
                      <a:pt x="5" y="1"/>
                    </a:lnTo>
                    <a:lnTo>
                      <a:pt x="5" y="2"/>
                    </a:lnTo>
                    <a:lnTo>
                      <a:pt x="5" y="1"/>
                    </a:lnTo>
                    <a:lnTo>
                      <a:pt x="4" y="3"/>
                    </a:lnTo>
                    <a:lnTo>
                      <a:pt x="6" y="2"/>
                    </a:lnTo>
                    <a:lnTo>
                      <a:pt x="5" y="1"/>
                    </a:lnTo>
                    <a:lnTo>
                      <a:pt x="4" y="3"/>
                    </a:lnTo>
                    <a:lnTo>
                      <a:pt x="6" y="2"/>
                    </a:lnTo>
                    <a:lnTo>
                      <a:pt x="4" y="3"/>
                    </a:lnTo>
                    <a:lnTo>
                      <a:pt x="6" y="3"/>
                    </a:lnTo>
                    <a:cubicBezTo>
                      <a:pt x="6" y="3"/>
                      <a:pt x="6" y="2"/>
                      <a:pt x="6" y="2"/>
                    </a:cubicBezTo>
                    <a:lnTo>
                      <a:pt x="4" y="3"/>
                    </a:lnTo>
                    <a:lnTo>
                      <a:pt x="6" y="3"/>
                    </a:lnTo>
                    <a:lnTo>
                      <a:pt x="4" y="3"/>
                    </a:lnTo>
                    <a:lnTo>
                      <a:pt x="5" y="6"/>
                    </a:lnTo>
                    <a:cubicBezTo>
                      <a:pt x="5" y="6"/>
                      <a:pt x="7" y="5"/>
                      <a:pt x="6" y="3"/>
                    </a:cubicBezTo>
                    <a:lnTo>
                      <a:pt x="4" y="3"/>
                    </a:lnTo>
                    <a:lnTo>
                      <a:pt x="5" y="6"/>
                    </a:lnTo>
                    <a:lnTo>
                      <a:pt x="4" y="4"/>
                    </a:lnTo>
                    <a:lnTo>
                      <a:pt x="4" y="6"/>
                    </a:lnTo>
                    <a:lnTo>
                      <a:pt x="5" y="6"/>
                    </a:lnTo>
                    <a:lnTo>
                      <a:pt x="4" y="4"/>
                    </a:lnTo>
                    <a:lnTo>
                      <a:pt x="4" y="6"/>
                    </a:lnTo>
                    <a:lnTo>
                      <a:pt x="4" y="6"/>
                    </a:lnTo>
                    <a:lnTo>
                      <a:pt x="4" y="6"/>
                    </a:lnTo>
                    <a:lnTo>
                      <a:pt x="4" y="6"/>
                    </a:lnTo>
                    <a:lnTo>
                      <a:pt x="4" y="6"/>
                    </a:lnTo>
                    <a:lnTo>
                      <a:pt x="4" y="6"/>
                    </a:lnTo>
                    <a:lnTo>
                      <a:pt x="5" y="6"/>
                    </a:lnTo>
                    <a:lnTo>
                      <a:pt x="6" y="6"/>
                    </a:lnTo>
                    <a:lnTo>
                      <a:pt x="7" y="3"/>
                    </a:lnTo>
                    <a:lnTo>
                      <a:pt x="4" y="1"/>
                    </a:lnTo>
                    <a:lnTo>
                      <a:pt x="7" y="3"/>
                    </a:lnTo>
                    <a:lnTo>
                      <a:pt x="8" y="0"/>
                    </a:lnTo>
                    <a:cubicBezTo>
                      <a:pt x="6" y="0"/>
                      <a:pt x="5" y="0"/>
                      <a:pt x="5" y="0"/>
                    </a:cubicBezTo>
                    <a:cubicBezTo>
                      <a:pt x="4" y="0"/>
                      <a:pt x="3" y="0"/>
                      <a:pt x="2" y="0"/>
                    </a:cubicBezTo>
                    <a:cubicBezTo>
                      <a:pt x="1" y="0"/>
                      <a:pt x="0" y="2"/>
                      <a:pt x="0" y="3"/>
                    </a:cubicBezTo>
                    <a:cubicBezTo>
                      <a:pt x="0" y="4"/>
                      <a:pt x="0" y="5"/>
                      <a:pt x="1" y="6"/>
                    </a:cubicBezTo>
                    <a:cubicBezTo>
                      <a:pt x="2" y="7"/>
                      <a:pt x="3" y="8"/>
                      <a:pt x="5" y="8"/>
                    </a:cubicBezTo>
                    <a:cubicBezTo>
                      <a:pt x="6" y="8"/>
                      <a:pt x="8" y="7"/>
                      <a:pt x="9" y="5"/>
                    </a:cubicBezTo>
                    <a:lnTo>
                      <a:pt x="12" y="1"/>
                    </a:lnTo>
                    <a:lnTo>
                      <a:pt x="8" y="0"/>
                    </a:lnTo>
                    <a:lnTo>
                      <a:pt x="7"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3" name="Freeform 1732">
                <a:extLst>
                  <a:ext uri="{FF2B5EF4-FFF2-40B4-BE49-F238E27FC236}">
                    <a16:creationId xmlns:a16="http://schemas.microsoft.com/office/drawing/2014/main" id="{435BDB1D-36EA-47C0-86FC-F104AC254A01}"/>
                  </a:ext>
                </a:extLst>
              </p:cNvPr>
              <p:cNvSpPr>
                <a:spLocks/>
              </p:cNvSpPr>
              <p:nvPr/>
            </p:nvSpPr>
            <p:spPr bwMode="auto">
              <a:xfrm>
                <a:off x="230" y="4645"/>
                <a:ext cx="7" cy="5"/>
              </a:xfrm>
              <a:custGeom>
                <a:avLst/>
                <a:gdLst>
                  <a:gd name="T0" fmla="*/ 4 w 12"/>
                  <a:gd name="T1" fmla="*/ 7 h 9"/>
                  <a:gd name="T2" fmla="*/ 4 w 12"/>
                  <a:gd name="T3" fmla="*/ 6 h 9"/>
                  <a:gd name="T4" fmla="*/ 4 w 12"/>
                  <a:gd name="T5" fmla="*/ 7 h 9"/>
                  <a:gd name="T6" fmla="*/ 4 w 12"/>
                  <a:gd name="T7" fmla="*/ 7 h 9"/>
                  <a:gd name="T8" fmla="*/ 4 w 12"/>
                  <a:gd name="T9" fmla="*/ 7 h 9"/>
                  <a:gd name="T10" fmla="*/ 4 w 12"/>
                  <a:gd name="T11" fmla="*/ 7 h 9"/>
                  <a:gd name="T12" fmla="*/ 5 w 12"/>
                  <a:gd name="T13" fmla="*/ 8 h 9"/>
                  <a:gd name="T14" fmla="*/ 10 w 12"/>
                  <a:gd name="T15" fmla="*/ 8 h 9"/>
                  <a:gd name="T16" fmla="*/ 6 w 12"/>
                  <a:gd name="T17" fmla="*/ 5 h 9"/>
                  <a:gd name="T18" fmla="*/ 6 w 12"/>
                  <a:gd name="T19" fmla="*/ 5 h 9"/>
                  <a:gd name="T20" fmla="*/ 8 w 12"/>
                  <a:gd name="T21" fmla="*/ 5 h 9"/>
                  <a:gd name="T22" fmla="*/ 8 w 12"/>
                  <a:gd name="T23" fmla="*/ 5 h 9"/>
                  <a:gd name="T24" fmla="*/ 6 w 12"/>
                  <a:gd name="T25" fmla="*/ 5 h 9"/>
                  <a:gd name="T26" fmla="*/ 6 w 12"/>
                  <a:gd name="T27" fmla="*/ 3 h 9"/>
                  <a:gd name="T28" fmla="*/ 7 w 12"/>
                  <a:gd name="T29" fmla="*/ 3 h 9"/>
                  <a:gd name="T30" fmla="*/ 8 w 12"/>
                  <a:gd name="T31" fmla="*/ 4 h 9"/>
                  <a:gd name="T32" fmla="*/ 7 w 12"/>
                  <a:gd name="T33" fmla="*/ 3 h 9"/>
                  <a:gd name="T34" fmla="*/ 7 w 12"/>
                  <a:gd name="T35" fmla="*/ 3 h 9"/>
                  <a:gd name="T36" fmla="*/ 7 w 12"/>
                  <a:gd name="T37" fmla="*/ 3 h 9"/>
                  <a:gd name="T38" fmla="*/ 6 w 12"/>
                  <a:gd name="T39" fmla="*/ 3 h 9"/>
                  <a:gd name="T40" fmla="*/ 5 w 12"/>
                  <a:gd name="T41" fmla="*/ 4 h 9"/>
                  <a:gd name="T42" fmla="*/ 6 w 12"/>
                  <a:gd name="T43" fmla="*/ 3 h 9"/>
                  <a:gd name="T44" fmla="*/ 6 w 12"/>
                  <a:gd name="T45" fmla="*/ 3 h 9"/>
                  <a:gd name="T46" fmla="*/ 7 w 12"/>
                  <a:gd name="T47" fmla="*/ 4 h 9"/>
                  <a:gd name="T48" fmla="*/ 5 w 12"/>
                  <a:gd name="T49" fmla="*/ 4 h 9"/>
                  <a:gd name="T50" fmla="*/ 5 w 12"/>
                  <a:gd name="T51" fmla="*/ 4 h 9"/>
                  <a:gd name="T52" fmla="*/ 7 w 12"/>
                  <a:gd name="T53" fmla="*/ 4 h 9"/>
                  <a:gd name="T54" fmla="*/ 7 w 12"/>
                  <a:gd name="T55" fmla="*/ 5 h 9"/>
                  <a:gd name="T56" fmla="*/ 4 w 12"/>
                  <a:gd name="T57" fmla="*/ 7 h 9"/>
                  <a:gd name="T58" fmla="*/ 1 w 12"/>
                  <a:gd name="T59" fmla="*/ 2 h 9"/>
                  <a:gd name="T60" fmla="*/ 1 w 12"/>
                  <a:gd name="T61" fmla="*/ 7 h 9"/>
                  <a:gd name="T62" fmla="*/ 6 w 12"/>
                  <a:gd name="T63" fmla="*/ 9 h 9"/>
                  <a:gd name="T64" fmla="*/ 11 w 12"/>
                  <a:gd name="T65" fmla="*/ 8 h 9"/>
                  <a:gd name="T66" fmla="*/ 12 w 12"/>
                  <a:gd name="T67" fmla="*/ 5 h 9"/>
                  <a:gd name="T68" fmla="*/ 8 w 12"/>
                  <a:gd name="T69" fmla="*/ 2 h 9"/>
                  <a:gd name="T70" fmla="*/ 8 w 12"/>
                  <a:gd name="T71" fmla="*/ 2 h 9"/>
                  <a:gd name="T72" fmla="*/ 8 w 12"/>
                  <a:gd name="T73" fmla="*/ 2 h 9"/>
                  <a:gd name="T74" fmla="*/ 8 w 12"/>
                  <a:gd name="T75" fmla="*/ 2 h 9"/>
                  <a:gd name="T76" fmla="*/ 8 w 12"/>
                  <a:gd name="T77" fmla="*/ 2 h 9"/>
                  <a:gd name="T78" fmla="*/ 8 w 12"/>
                  <a:gd name="T79" fmla="*/ 2 h 9"/>
                  <a:gd name="T80" fmla="*/ 7 w 12"/>
                  <a:gd name="T81" fmla="*/ 1 h 9"/>
                  <a:gd name="T82" fmla="*/ 3 w 12"/>
                  <a:gd name="T83" fmla="*/ 0 h 9"/>
                  <a:gd name="T84" fmla="*/ 1 w 12"/>
                  <a:gd name="T85"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 h="9">
                    <a:moveTo>
                      <a:pt x="4" y="4"/>
                    </a:moveTo>
                    <a:lnTo>
                      <a:pt x="4" y="7"/>
                    </a:lnTo>
                    <a:lnTo>
                      <a:pt x="4" y="7"/>
                    </a:lnTo>
                    <a:lnTo>
                      <a:pt x="4" y="6"/>
                    </a:lnTo>
                    <a:lnTo>
                      <a:pt x="4" y="7"/>
                    </a:lnTo>
                    <a:lnTo>
                      <a:pt x="4" y="7"/>
                    </a:lnTo>
                    <a:lnTo>
                      <a:pt x="4" y="6"/>
                    </a:lnTo>
                    <a:lnTo>
                      <a:pt x="4" y="7"/>
                    </a:lnTo>
                    <a:lnTo>
                      <a:pt x="4" y="7"/>
                    </a:lnTo>
                    <a:lnTo>
                      <a:pt x="4" y="7"/>
                    </a:lnTo>
                    <a:lnTo>
                      <a:pt x="4" y="7"/>
                    </a:lnTo>
                    <a:lnTo>
                      <a:pt x="4" y="7"/>
                    </a:lnTo>
                    <a:lnTo>
                      <a:pt x="4" y="7"/>
                    </a:lnTo>
                    <a:lnTo>
                      <a:pt x="5" y="8"/>
                    </a:lnTo>
                    <a:cubicBezTo>
                      <a:pt x="6" y="8"/>
                      <a:pt x="7" y="8"/>
                      <a:pt x="8" y="8"/>
                    </a:cubicBezTo>
                    <a:lnTo>
                      <a:pt x="10" y="8"/>
                    </a:lnTo>
                    <a:lnTo>
                      <a:pt x="9" y="5"/>
                    </a:lnTo>
                    <a:lnTo>
                      <a:pt x="6" y="5"/>
                    </a:lnTo>
                    <a:lnTo>
                      <a:pt x="8" y="5"/>
                    </a:lnTo>
                    <a:lnTo>
                      <a:pt x="6" y="5"/>
                    </a:lnTo>
                    <a:lnTo>
                      <a:pt x="6" y="5"/>
                    </a:lnTo>
                    <a:lnTo>
                      <a:pt x="8" y="5"/>
                    </a:lnTo>
                    <a:lnTo>
                      <a:pt x="6" y="5"/>
                    </a:lnTo>
                    <a:lnTo>
                      <a:pt x="8" y="5"/>
                    </a:lnTo>
                    <a:lnTo>
                      <a:pt x="6" y="3"/>
                    </a:lnTo>
                    <a:lnTo>
                      <a:pt x="6" y="5"/>
                    </a:lnTo>
                    <a:lnTo>
                      <a:pt x="8" y="5"/>
                    </a:lnTo>
                    <a:lnTo>
                      <a:pt x="6" y="3"/>
                    </a:lnTo>
                    <a:lnTo>
                      <a:pt x="8" y="4"/>
                    </a:lnTo>
                    <a:lnTo>
                      <a:pt x="7" y="3"/>
                    </a:lnTo>
                    <a:lnTo>
                      <a:pt x="6" y="3"/>
                    </a:lnTo>
                    <a:lnTo>
                      <a:pt x="8" y="4"/>
                    </a:lnTo>
                    <a:lnTo>
                      <a:pt x="7" y="3"/>
                    </a:lnTo>
                    <a:lnTo>
                      <a:pt x="7" y="3"/>
                    </a:lnTo>
                    <a:lnTo>
                      <a:pt x="7" y="3"/>
                    </a:lnTo>
                    <a:lnTo>
                      <a:pt x="7" y="3"/>
                    </a:lnTo>
                    <a:lnTo>
                      <a:pt x="7" y="3"/>
                    </a:lnTo>
                    <a:lnTo>
                      <a:pt x="7" y="3"/>
                    </a:lnTo>
                    <a:lnTo>
                      <a:pt x="6" y="3"/>
                    </a:lnTo>
                    <a:lnTo>
                      <a:pt x="6" y="3"/>
                    </a:lnTo>
                    <a:lnTo>
                      <a:pt x="6" y="3"/>
                    </a:lnTo>
                    <a:lnTo>
                      <a:pt x="5" y="4"/>
                    </a:lnTo>
                    <a:lnTo>
                      <a:pt x="6" y="3"/>
                    </a:lnTo>
                    <a:lnTo>
                      <a:pt x="6" y="3"/>
                    </a:lnTo>
                    <a:lnTo>
                      <a:pt x="5" y="4"/>
                    </a:lnTo>
                    <a:lnTo>
                      <a:pt x="6" y="3"/>
                    </a:lnTo>
                    <a:lnTo>
                      <a:pt x="5" y="4"/>
                    </a:lnTo>
                    <a:lnTo>
                      <a:pt x="7" y="4"/>
                    </a:lnTo>
                    <a:lnTo>
                      <a:pt x="6" y="3"/>
                    </a:lnTo>
                    <a:lnTo>
                      <a:pt x="5" y="4"/>
                    </a:lnTo>
                    <a:lnTo>
                      <a:pt x="7" y="4"/>
                    </a:lnTo>
                    <a:lnTo>
                      <a:pt x="5" y="4"/>
                    </a:lnTo>
                    <a:lnTo>
                      <a:pt x="7" y="5"/>
                    </a:lnTo>
                    <a:lnTo>
                      <a:pt x="7" y="4"/>
                    </a:lnTo>
                    <a:lnTo>
                      <a:pt x="5" y="4"/>
                    </a:lnTo>
                    <a:lnTo>
                      <a:pt x="7" y="5"/>
                    </a:lnTo>
                    <a:lnTo>
                      <a:pt x="4" y="4"/>
                    </a:lnTo>
                    <a:lnTo>
                      <a:pt x="4" y="7"/>
                    </a:lnTo>
                    <a:lnTo>
                      <a:pt x="4" y="4"/>
                    </a:lnTo>
                    <a:lnTo>
                      <a:pt x="1" y="2"/>
                    </a:lnTo>
                    <a:cubicBezTo>
                      <a:pt x="0" y="3"/>
                      <a:pt x="0" y="4"/>
                      <a:pt x="0" y="4"/>
                    </a:cubicBezTo>
                    <a:cubicBezTo>
                      <a:pt x="0" y="5"/>
                      <a:pt x="0" y="7"/>
                      <a:pt x="1" y="7"/>
                    </a:cubicBezTo>
                    <a:cubicBezTo>
                      <a:pt x="2" y="8"/>
                      <a:pt x="3" y="9"/>
                      <a:pt x="4" y="9"/>
                    </a:cubicBezTo>
                    <a:cubicBezTo>
                      <a:pt x="5" y="9"/>
                      <a:pt x="6" y="9"/>
                      <a:pt x="6" y="9"/>
                    </a:cubicBezTo>
                    <a:cubicBezTo>
                      <a:pt x="7" y="9"/>
                      <a:pt x="8" y="9"/>
                      <a:pt x="9" y="9"/>
                    </a:cubicBezTo>
                    <a:lnTo>
                      <a:pt x="11" y="8"/>
                    </a:lnTo>
                    <a:cubicBezTo>
                      <a:pt x="12" y="7"/>
                      <a:pt x="12" y="6"/>
                      <a:pt x="12" y="5"/>
                    </a:cubicBezTo>
                    <a:lnTo>
                      <a:pt x="12" y="5"/>
                    </a:lnTo>
                    <a:lnTo>
                      <a:pt x="12" y="1"/>
                    </a:lnTo>
                    <a:lnTo>
                      <a:pt x="8" y="2"/>
                    </a:lnTo>
                    <a:lnTo>
                      <a:pt x="8" y="2"/>
                    </a:lnTo>
                    <a:lnTo>
                      <a:pt x="8" y="2"/>
                    </a:lnTo>
                    <a:lnTo>
                      <a:pt x="8" y="2"/>
                    </a:lnTo>
                    <a:lnTo>
                      <a:pt x="8" y="2"/>
                    </a:lnTo>
                    <a:lnTo>
                      <a:pt x="8" y="2"/>
                    </a:lnTo>
                    <a:lnTo>
                      <a:pt x="8" y="2"/>
                    </a:lnTo>
                    <a:lnTo>
                      <a:pt x="8" y="2"/>
                    </a:lnTo>
                    <a:lnTo>
                      <a:pt x="8" y="2"/>
                    </a:lnTo>
                    <a:lnTo>
                      <a:pt x="8" y="2"/>
                    </a:lnTo>
                    <a:lnTo>
                      <a:pt x="8" y="2"/>
                    </a:lnTo>
                    <a:lnTo>
                      <a:pt x="8" y="2"/>
                    </a:lnTo>
                    <a:lnTo>
                      <a:pt x="7" y="1"/>
                    </a:lnTo>
                    <a:cubicBezTo>
                      <a:pt x="6" y="1"/>
                      <a:pt x="5" y="0"/>
                      <a:pt x="4" y="0"/>
                    </a:cubicBezTo>
                    <a:lnTo>
                      <a:pt x="3" y="0"/>
                    </a:lnTo>
                    <a:lnTo>
                      <a:pt x="1" y="1"/>
                    </a:lnTo>
                    <a:lnTo>
                      <a:pt x="1" y="2"/>
                    </a:lnTo>
                    <a:lnTo>
                      <a:pt x="4"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4" name="Freeform 1733">
                <a:extLst>
                  <a:ext uri="{FF2B5EF4-FFF2-40B4-BE49-F238E27FC236}">
                    <a16:creationId xmlns:a16="http://schemas.microsoft.com/office/drawing/2014/main" id="{94178918-9B60-4A01-9B65-152D737B3FCA}"/>
                  </a:ext>
                </a:extLst>
              </p:cNvPr>
              <p:cNvSpPr>
                <a:spLocks/>
              </p:cNvSpPr>
              <p:nvPr/>
            </p:nvSpPr>
            <p:spPr bwMode="auto">
              <a:xfrm>
                <a:off x="225" y="4665"/>
                <a:ext cx="5" cy="6"/>
              </a:xfrm>
              <a:custGeom>
                <a:avLst/>
                <a:gdLst>
                  <a:gd name="T0" fmla="*/ 3 w 9"/>
                  <a:gd name="T1" fmla="*/ 3 h 12"/>
                  <a:gd name="T2" fmla="*/ 4 w 9"/>
                  <a:gd name="T3" fmla="*/ 6 h 12"/>
                  <a:gd name="T4" fmla="*/ 4 w 9"/>
                  <a:gd name="T5" fmla="*/ 5 h 12"/>
                  <a:gd name="T6" fmla="*/ 4 w 9"/>
                  <a:gd name="T7" fmla="*/ 6 h 12"/>
                  <a:gd name="T8" fmla="*/ 4 w 9"/>
                  <a:gd name="T9" fmla="*/ 6 h 12"/>
                  <a:gd name="T10" fmla="*/ 4 w 9"/>
                  <a:gd name="T11" fmla="*/ 5 h 12"/>
                  <a:gd name="T12" fmla="*/ 4 w 9"/>
                  <a:gd name="T13" fmla="*/ 6 h 12"/>
                  <a:gd name="T14" fmla="*/ 4 w 9"/>
                  <a:gd name="T15" fmla="*/ 4 h 12"/>
                  <a:gd name="T16" fmla="*/ 2 w 9"/>
                  <a:gd name="T17" fmla="*/ 6 h 12"/>
                  <a:gd name="T18" fmla="*/ 4 w 9"/>
                  <a:gd name="T19" fmla="*/ 6 h 12"/>
                  <a:gd name="T20" fmla="*/ 4 w 9"/>
                  <a:gd name="T21" fmla="*/ 4 h 12"/>
                  <a:gd name="T22" fmla="*/ 2 w 9"/>
                  <a:gd name="T23" fmla="*/ 6 h 12"/>
                  <a:gd name="T24" fmla="*/ 3 w 9"/>
                  <a:gd name="T25" fmla="*/ 5 h 12"/>
                  <a:gd name="T26" fmla="*/ 2 w 9"/>
                  <a:gd name="T27" fmla="*/ 5 h 12"/>
                  <a:gd name="T28" fmla="*/ 2 w 9"/>
                  <a:gd name="T29" fmla="*/ 6 h 12"/>
                  <a:gd name="T30" fmla="*/ 3 w 9"/>
                  <a:gd name="T31" fmla="*/ 5 h 12"/>
                  <a:gd name="T32" fmla="*/ 2 w 9"/>
                  <a:gd name="T33" fmla="*/ 5 h 12"/>
                  <a:gd name="T34" fmla="*/ 2 w 9"/>
                  <a:gd name="T35" fmla="*/ 5 h 12"/>
                  <a:gd name="T36" fmla="*/ 2 w 9"/>
                  <a:gd name="T37" fmla="*/ 5 h 12"/>
                  <a:gd name="T38" fmla="*/ 2 w 9"/>
                  <a:gd name="T39" fmla="*/ 5 h 12"/>
                  <a:gd name="T40" fmla="*/ 2 w 9"/>
                  <a:gd name="T41" fmla="*/ 5 h 12"/>
                  <a:gd name="T42" fmla="*/ 2 w 9"/>
                  <a:gd name="T43" fmla="*/ 5 h 12"/>
                  <a:gd name="T44" fmla="*/ 2 w 9"/>
                  <a:gd name="T45" fmla="*/ 6 h 12"/>
                  <a:gd name="T46" fmla="*/ 2 w 9"/>
                  <a:gd name="T47" fmla="*/ 6 h 12"/>
                  <a:gd name="T48" fmla="*/ 2 w 9"/>
                  <a:gd name="T49" fmla="*/ 6 h 12"/>
                  <a:gd name="T50" fmla="*/ 3 w 9"/>
                  <a:gd name="T51" fmla="*/ 7 h 12"/>
                  <a:gd name="T52" fmla="*/ 2 w 9"/>
                  <a:gd name="T53" fmla="*/ 6 h 12"/>
                  <a:gd name="T54" fmla="*/ 2 w 9"/>
                  <a:gd name="T55" fmla="*/ 6 h 12"/>
                  <a:gd name="T56" fmla="*/ 3 w 9"/>
                  <a:gd name="T57" fmla="*/ 7 h 12"/>
                  <a:gd name="T58" fmla="*/ 2 w 9"/>
                  <a:gd name="T59" fmla="*/ 6 h 12"/>
                  <a:gd name="T60" fmla="*/ 4 w 9"/>
                  <a:gd name="T61" fmla="*/ 8 h 12"/>
                  <a:gd name="T62" fmla="*/ 4 w 9"/>
                  <a:gd name="T63" fmla="*/ 6 h 12"/>
                  <a:gd name="T64" fmla="*/ 2 w 9"/>
                  <a:gd name="T65" fmla="*/ 6 h 12"/>
                  <a:gd name="T66" fmla="*/ 4 w 9"/>
                  <a:gd name="T67" fmla="*/ 8 h 12"/>
                  <a:gd name="T68" fmla="*/ 4 w 9"/>
                  <a:gd name="T69" fmla="*/ 6 h 12"/>
                  <a:gd name="T70" fmla="*/ 4 w 9"/>
                  <a:gd name="T71" fmla="*/ 7 h 12"/>
                  <a:gd name="T72" fmla="*/ 4 w 9"/>
                  <a:gd name="T73" fmla="*/ 6 h 12"/>
                  <a:gd name="T74" fmla="*/ 4 w 9"/>
                  <a:gd name="T75" fmla="*/ 6 h 12"/>
                  <a:gd name="T76" fmla="*/ 4 w 9"/>
                  <a:gd name="T77" fmla="*/ 7 h 12"/>
                  <a:gd name="T78" fmla="*/ 4 w 9"/>
                  <a:gd name="T79" fmla="*/ 6 h 12"/>
                  <a:gd name="T80" fmla="*/ 3 w 9"/>
                  <a:gd name="T81" fmla="*/ 9 h 12"/>
                  <a:gd name="T82" fmla="*/ 6 w 9"/>
                  <a:gd name="T83" fmla="*/ 9 h 12"/>
                  <a:gd name="T84" fmla="*/ 6 w 9"/>
                  <a:gd name="T85" fmla="*/ 3 h 12"/>
                  <a:gd name="T86" fmla="*/ 3 w 9"/>
                  <a:gd name="T87" fmla="*/ 3 h 12"/>
                  <a:gd name="T88" fmla="*/ 4 w 9"/>
                  <a:gd name="T89" fmla="*/ 6 h 12"/>
                  <a:gd name="T90" fmla="*/ 3 w 9"/>
                  <a:gd name="T91" fmla="*/ 3 h 12"/>
                  <a:gd name="T92" fmla="*/ 0 w 9"/>
                  <a:gd name="T93" fmla="*/ 3 h 12"/>
                  <a:gd name="T94" fmla="*/ 0 w 9"/>
                  <a:gd name="T95" fmla="*/ 9 h 12"/>
                  <a:gd name="T96" fmla="*/ 0 w 9"/>
                  <a:gd name="T97" fmla="*/ 11 h 12"/>
                  <a:gd name="T98" fmla="*/ 1 w 9"/>
                  <a:gd name="T99" fmla="*/ 12 h 12"/>
                  <a:gd name="T100" fmla="*/ 4 w 9"/>
                  <a:gd name="T101" fmla="*/ 12 h 12"/>
                  <a:gd name="T102" fmla="*/ 6 w 9"/>
                  <a:gd name="T103" fmla="*/ 11 h 12"/>
                  <a:gd name="T104" fmla="*/ 8 w 9"/>
                  <a:gd name="T105" fmla="*/ 9 h 12"/>
                  <a:gd name="T106" fmla="*/ 9 w 9"/>
                  <a:gd name="T107" fmla="*/ 6 h 12"/>
                  <a:gd name="T108" fmla="*/ 8 w 9"/>
                  <a:gd name="T109" fmla="*/ 2 h 12"/>
                  <a:gd name="T110" fmla="*/ 6 w 9"/>
                  <a:gd name="T111" fmla="*/ 1 h 12"/>
                  <a:gd name="T112" fmla="*/ 4 w 9"/>
                  <a:gd name="T113" fmla="*/ 0 h 12"/>
                  <a:gd name="T114" fmla="*/ 1 w 9"/>
                  <a:gd name="T115" fmla="*/ 0 h 12"/>
                  <a:gd name="T116" fmla="*/ 0 w 9"/>
                  <a:gd name="T117" fmla="*/ 1 h 12"/>
                  <a:gd name="T118" fmla="*/ 0 w 9"/>
                  <a:gd name="T119" fmla="*/ 3 h 12"/>
                  <a:gd name="T120" fmla="*/ 3 w 9"/>
                  <a:gd name="T1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12">
                    <a:moveTo>
                      <a:pt x="3" y="3"/>
                    </a:moveTo>
                    <a:lnTo>
                      <a:pt x="4" y="6"/>
                    </a:lnTo>
                    <a:lnTo>
                      <a:pt x="4" y="5"/>
                    </a:lnTo>
                    <a:lnTo>
                      <a:pt x="4" y="6"/>
                    </a:lnTo>
                    <a:lnTo>
                      <a:pt x="4" y="6"/>
                    </a:lnTo>
                    <a:lnTo>
                      <a:pt x="4" y="5"/>
                    </a:lnTo>
                    <a:lnTo>
                      <a:pt x="4" y="6"/>
                    </a:lnTo>
                    <a:lnTo>
                      <a:pt x="4" y="4"/>
                    </a:lnTo>
                    <a:lnTo>
                      <a:pt x="2" y="6"/>
                    </a:lnTo>
                    <a:lnTo>
                      <a:pt x="4" y="6"/>
                    </a:lnTo>
                    <a:lnTo>
                      <a:pt x="4" y="4"/>
                    </a:lnTo>
                    <a:lnTo>
                      <a:pt x="2" y="6"/>
                    </a:lnTo>
                    <a:lnTo>
                      <a:pt x="3" y="5"/>
                    </a:lnTo>
                    <a:lnTo>
                      <a:pt x="2" y="5"/>
                    </a:lnTo>
                    <a:lnTo>
                      <a:pt x="2" y="6"/>
                    </a:lnTo>
                    <a:lnTo>
                      <a:pt x="3" y="5"/>
                    </a:lnTo>
                    <a:lnTo>
                      <a:pt x="2" y="5"/>
                    </a:lnTo>
                    <a:lnTo>
                      <a:pt x="2" y="5"/>
                    </a:lnTo>
                    <a:lnTo>
                      <a:pt x="2" y="5"/>
                    </a:lnTo>
                    <a:lnTo>
                      <a:pt x="2" y="5"/>
                    </a:lnTo>
                    <a:lnTo>
                      <a:pt x="2" y="5"/>
                    </a:lnTo>
                    <a:lnTo>
                      <a:pt x="2" y="5"/>
                    </a:lnTo>
                    <a:lnTo>
                      <a:pt x="2" y="6"/>
                    </a:lnTo>
                    <a:lnTo>
                      <a:pt x="2" y="6"/>
                    </a:lnTo>
                    <a:lnTo>
                      <a:pt x="2" y="6"/>
                    </a:lnTo>
                    <a:lnTo>
                      <a:pt x="3" y="7"/>
                    </a:lnTo>
                    <a:lnTo>
                      <a:pt x="2" y="6"/>
                    </a:lnTo>
                    <a:lnTo>
                      <a:pt x="2" y="6"/>
                    </a:lnTo>
                    <a:lnTo>
                      <a:pt x="3" y="7"/>
                    </a:lnTo>
                    <a:lnTo>
                      <a:pt x="2" y="6"/>
                    </a:lnTo>
                    <a:lnTo>
                      <a:pt x="4" y="8"/>
                    </a:lnTo>
                    <a:lnTo>
                      <a:pt x="4" y="6"/>
                    </a:lnTo>
                    <a:lnTo>
                      <a:pt x="2" y="6"/>
                    </a:lnTo>
                    <a:lnTo>
                      <a:pt x="4" y="8"/>
                    </a:lnTo>
                    <a:lnTo>
                      <a:pt x="4" y="6"/>
                    </a:lnTo>
                    <a:lnTo>
                      <a:pt x="4" y="7"/>
                    </a:lnTo>
                    <a:lnTo>
                      <a:pt x="4" y="6"/>
                    </a:lnTo>
                    <a:lnTo>
                      <a:pt x="4" y="6"/>
                    </a:lnTo>
                    <a:lnTo>
                      <a:pt x="4" y="7"/>
                    </a:lnTo>
                    <a:lnTo>
                      <a:pt x="4" y="6"/>
                    </a:lnTo>
                    <a:lnTo>
                      <a:pt x="3" y="9"/>
                    </a:lnTo>
                    <a:lnTo>
                      <a:pt x="6" y="9"/>
                    </a:lnTo>
                    <a:cubicBezTo>
                      <a:pt x="6" y="7"/>
                      <a:pt x="6" y="5"/>
                      <a:pt x="6" y="3"/>
                    </a:cubicBezTo>
                    <a:lnTo>
                      <a:pt x="3" y="3"/>
                    </a:lnTo>
                    <a:lnTo>
                      <a:pt x="4" y="6"/>
                    </a:lnTo>
                    <a:lnTo>
                      <a:pt x="3" y="3"/>
                    </a:lnTo>
                    <a:lnTo>
                      <a:pt x="0" y="3"/>
                    </a:lnTo>
                    <a:lnTo>
                      <a:pt x="0" y="9"/>
                    </a:lnTo>
                    <a:lnTo>
                      <a:pt x="0" y="11"/>
                    </a:lnTo>
                    <a:lnTo>
                      <a:pt x="1" y="12"/>
                    </a:lnTo>
                    <a:cubicBezTo>
                      <a:pt x="2" y="12"/>
                      <a:pt x="3" y="12"/>
                      <a:pt x="4" y="12"/>
                    </a:cubicBezTo>
                    <a:cubicBezTo>
                      <a:pt x="5" y="12"/>
                      <a:pt x="6" y="12"/>
                      <a:pt x="6" y="11"/>
                    </a:cubicBezTo>
                    <a:cubicBezTo>
                      <a:pt x="8" y="10"/>
                      <a:pt x="8" y="9"/>
                      <a:pt x="8" y="9"/>
                    </a:cubicBezTo>
                    <a:cubicBezTo>
                      <a:pt x="9" y="8"/>
                      <a:pt x="9" y="7"/>
                      <a:pt x="9" y="6"/>
                    </a:cubicBezTo>
                    <a:cubicBezTo>
                      <a:pt x="9" y="5"/>
                      <a:pt x="8" y="4"/>
                      <a:pt x="8" y="2"/>
                    </a:cubicBezTo>
                    <a:lnTo>
                      <a:pt x="6" y="1"/>
                    </a:lnTo>
                    <a:cubicBezTo>
                      <a:pt x="6" y="0"/>
                      <a:pt x="5" y="0"/>
                      <a:pt x="4" y="0"/>
                    </a:cubicBezTo>
                    <a:lnTo>
                      <a:pt x="1" y="0"/>
                    </a:lnTo>
                    <a:lnTo>
                      <a:pt x="0" y="1"/>
                    </a:lnTo>
                    <a:lnTo>
                      <a:pt x="0" y="3"/>
                    </a:lnTo>
                    <a:lnTo>
                      <a:pt x="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5" name="Freeform 1734">
                <a:extLst>
                  <a:ext uri="{FF2B5EF4-FFF2-40B4-BE49-F238E27FC236}">
                    <a16:creationId xmlns:a16="http://schemas.microsoft.com/office/drawing/2014/main" id="{663A6221-085C-491A-B96B-79632595797C}"/>
                  </a:ext>
                </a:extLst>
              </p:cNvPr>
              <p:cNvSpPr>
                <a:spLocks/>
              </p:cNvSpPr>
              <p:nvPr/>
            </p:nvSpPr>
            <p:spPr bwMode="auto">
              <a:xfrm>
                <a:off x="226" y="4712"/>
                <a:ext cx="6" cy="6"/>
              </a:xfrm>
              <a:custGeom>
                <a:avLst/>
                <a:gdLst>
                  <a:gd name="T0" fmla="*/ 4 w 11"/>
                  <a:gd name="T1" fmla="*/ 3 h 11"/>
                  <a:gd name="T2" fmla="*/ 4 w 11"/>
                  <a:gd name="T3" fmla="*/ 7 h 11"/>
                  <a:gd name="T4" fmla="*/ 7 w 11"/>
                  <a:gd name="T5" fmla="*/ 7 h 11"/>
                  <a:gd name="T6" fmla="*/ 7 w 11"/>
                  <a:gd name="T7" fmla="*/ 3 h 11"/>
                  <a:gd name="T8" fmla="*/ 4 w 11"/>
                  <a:gd name="T9" fmla="*/ 3 h 11"/>
                  <a:gd name="T10" fmla="*/ 4 w 11"/>
                  <a:gd name="T11" fmla="*/ 8 h 11"/>
                  <a:gd name="T12" fmla="*/ 7 w 11"/>
                  <a:gd name="T13" fmla="*/ 8 h 11"/>
                  <a:gd name="T14" fmla="*/ 7 w 11"/>
                  <a:gd name="T15" fmla="*/ 4 h 11"/>
                  <a:gd name="T16" fmla="*/ 3 w 11"/>
                  <a:gd name="T17" fmla="*/ 4 h 11"/>
                  <a:gd name="T18" fmla="*/ 3 w 11"/>
                  <a:gd name="T19" fmla="*/ 8 h 11"/>
                  <a:gd name="T20" fmla="*/ 6 w 11"/>
                  <a:gd name="T21" fmla="*/ 7 h 11"/>
                  <a:gd name="T22" fmla="*/ 6 w 11"/>
                  <a:gd name="T23" fmla="*/ 7 h 11"/>
                  <a:gd name="T24" fmla="*/ 6 w 11"/>
                  <a:gd name="T25" fmla="*/ 7 h 11"/>
                  <a:gd name="T26" fmla="*/ 6 w 11"/>
                  <a:gd name="T27" fmla="*/ 7 h 11"/>
                  <a:gd name="T28" fmla="*/ 6 w 11"/>
                  <a:gd name="T29" fmla="*/ 7 h 11"/>
                  <a:gd name="T30" fmla="*/ 6 w 11"/>
                  <a:gd name="T31" fmla="*/ 7 h 11"/>
                  <a:gd name="T32" fmla="*/ 6 w 11"/>
                  <a:gd name="T33" fmla="*/ 7 h 11"/>
                  <a:gd name="T34" fmla="*/ 7 w 11"/>
                  <a:gd name="T35" fmla="*/ 7 h 11"/>
                  <a:gd name="T36" fmla="*/ 8 w 11"/>
                  <a:gd name="T37" fmla="*/ 4 h 11"/>
                  <a:gd name="T38" fmla="*/ 8 w 11"/>
                  <a:gd name="T39" fmla="*/ 3 h 11"/>
                  <a:gd name="T40" fmla="*/ 4 w 11"/>
                  <a:gd name="T41" fmla="*/ 3 h 11"/>
                  <a:gd name="T42" fmla="*/ 4 w 11"/>
                  <a:gd name="T43" fmla="*/ 7 h 11"/>
                  <a:gd name="T44" fmla="*/ 4 w 11"/>
                  <a:gd name="T45" fmla="*/ 3 h 11"/>
                  <a:gd name="T46" fmla="*/ 1 w 11"/>
                  <a:gd name="T47" fmla="*/ 4 h 11"/>
                  <a:gd name="T48" fmla="*/ 1 w 11"/>
                  <a:gd name="T49" fmla="*/ 4 h 11"/>
                  <a:gd name="T50" fmla="*/ 1 w 11"/>
                  <a:gd name="T51" fmla="*/ 4 h 11"/>
                  <a:gd name="T52" fmla="*/ 1 w 11"/>
                  <a:gd name="T53" fmla="*/ 4 h 11"/>
                  <a:gd name="T54" fmla="*/ 1 w 11"/>
                  <a:gd name="T55" fmla="*/ 4 h 11"/>
                  <a:gd name="T56" fmla="*/ 1 w 11"/>
                  <a:gd name="T57" fmla="*/ 4 h 11"/>
                  <a:gd name="T58" fmla="*/ 1 w 11"/>
                  <a:gd name="T59" fmla="*/ 4 h 11"/>
                  <a:gd name="T60" fmla="*/ 1 w 11"/>
                  <a:gd name="T61" fmla="*/ 4 h 11"/>
                  <a:gd name="T62" fmla="*/ 0 w 11"/>
                  <a:gd name="T63" fmla="*/ 7 h 11"/>
                  <a:gd name="T64" fmla="*/ 0 w 11"/>
                  <a:gd name="T65" fmla="*/ 8 h 11"/>
                  <a:gd name="T66" fmla="*/ 0 w 11"/>
                  <a:gd name="T67" fmla="*/ 11 h 11"/>
                  <a:gd name="T68" fmla="*/ 3 w 11"/>
                  <a:gd name="T69" fmla="*/ 11 h 11"/>
                  <a:gd name="T70" fmla="*/ 7 w 11"/>
                  <a:gd name="T71" fmla="*/ 11 h 11"/>
                  <a:gd name="T72" fmla="*/ 11 w 11"/>
                  <a:gd name="T73" fmla="*/ 11 h 11"/>
                  <a:gd name="T74" fmla="*/ 11 w 11"/>
                  <a:gd name="T75" fmla="*/ 8 h 11"/>
                  <a:gd name="T76" fmla="*/ 11 w 11"/>
                  <a:gd name="T77" fmla="*/ 3 h 11"/>
                  <a:gd name="T78" fmla="*/ 11 w 11"/>
                  <a:gd name="T79" fmla="*/ 0 h 11"/>
                  <a:gd name="T80" fmla="*/ 7 w 11"/>
                  <a:gd name="T81" fmla="*/ 0 h 11"/>
                  <a:gd name="T82" fmla="*/ 4 w 11"/>
                  <a:gd name="T83" fmla="*/ 0 h 11"/>
                  <a:gd name="T84" fmla="*/ 1 w 11"/>
                  <a:gd name="T85" fmla="*/ 0 h 11"/>
                  <a:gd name="T86" fmla="*/ 1 w 11"/>
                  <a:gd name="T87" fmla="*/ 4 h 11"/>
                  <a:gd name="T88" fmla="*/ 4 w 11"/>
                  <a:gd name="T8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11">
                    <a:moveTo>
                      <a:pt x="4" y="3"/>
                    </a:moveTo>
                    <a:lnTo>
                      <a:pt x="4" y="7"/>
                    </a:lnTo>
                    <a:cubicBezTo>
                      <a:pt x="5" y="7"/>
                      <a:pt x="6" y="7"/>
                      <a:pt x="7" y="7"/>
                    </a:cubicBezTo>
                    <a:lnTo>
                      <a:pt x="7" y="3"/>
                    </a:lnTo>
                    <a:lnTo>
                      <a:pt x="4" y="3"/>
                    </a:lnTo>
                    <a:lnTo>
                      <a:pt x="4" y="8"/>
                    </a:lnTo>
                    <a:lnTo>
                      <a:pt x="7" y="8"/>
                    </a:lnTo>
                    <a:lnTo>
                      <a:pt x="7" y="4"/>
                    </a:lnTo>
                    <a:cubicBezTo>
                      <a:pt x="6" y="4"/>
                      <a:pt x="5" y="4"/>
                      <a:pt x="3" y="4"/>
                    </a:cubicBezTo>
                    <a:lnTo>
                      <a:pt x="3" y="8"/>
                    </a:lnTo>
                    <a:lnTo>
                      <a:pt x="6" y="7"/>
                    </a:lnTo>
                    <a:lnTo>
                      <a:pt x="6" y="7"/>
                    </a:lnTo>
                    <a:lnTo>
                      <a:pt x="6" y="7"/>
                    </a:lnTo>
                    <a:lnTo>
                      <a:pt x="6" y="7"/>
                    </a:lnTo>
                    <a:lnTo>
                      <a:pt x="6" y="7"/>
                    </a:lnTo>
                    <a:lnTo>
                      <a:pt x="6" y="7"/>
                    </a:lnTo>
                    <a:lnTo>
                      <a:pt x="6" y="7"/>
                    </a:lnTo>
                    <a:lnTo>
                      <a:pt x="7" y="7"/>
                    </a:lnTo>
                    <a:cubicBezTo>
                      <a:pt x="7" y="6"/>
                      <a:pt x="8" y="5"/>
                      <a:pt x="8" y="4"/>
                    </a:cubicBezTo>
                    <a:lnTo>
                      <a:pt x="8" y="3"/>
                    </a:lnTo>
                    <a:lnTo>
                      <a:pt x="4" y="3"/>
                    </a:lnTo>
                    <a:lnTo>
                      <a:pt x="4" y="7"/>
                    </a:lnTo>
                    <a:lnTo>
                      <a:pt x="4" y="3"/>
                    </a:lnTo>
                    <a:lnTo>
                      <a:pt x="1" y="4"/>
                    </a:lnTo>
                    <a:lnTo>
                      <a:pt x="1" y="4"/>
                    </a:lnTo>
                    <a:lnTo>
                      <a:pt x="1" y="4"/>
                    </a:lnTo>
                    <a:lnTo>
                      <a:pt x="1" y="4"/>
                    </a:lnTo>
                    <a:lnTo>
                      <a:pt x="1" y="4"/>
                    </a:lnTo>
                    <a:lnTo>
                      <a:pt x="1" y="4"/>
                    </a:lnTo>
                    <a:lnTo>
                      <a:pt x="1" y="4"/>
                    </a:lnTo>
                    <a:lnTo>
                      <a:pt x="1" y="4"/>
                    </a:lnTo>
                    <a:cubicBezTo>
                      <a:pt x="0" y="5"/>
                      <a:pt x="0" y="6"/>
                      <a:pt x="0" y="7"/>
                    </a:cubicBezTo>
                    <a:lnTo>
                      <a:pt x="0" y="8"/>
                    </a:lnTo>
                    <a:lnTo>
                      <a:pt x="0" y="11"/>
                    </a:lnTo>
                    <a:lnTo>
                      <a:pt x="3" y="11"/>
                    </a:lnTo>
                    <a:cubicBezTo>
                      <a:pt x="5" y="11"/>
                      <a:pt x="6" y="11"/>
                      <a:pt x="7" y="11"/>
                    </a:cubicBezTo>
                    <a:lnTo>
                      <a:pt x="11" y="11"/>
                    </a:lnTo>
                    <a:lnTo>
                      <a:pt x="11" y="8"/>
                    </a:lnTo>
                    <a:lnTo>
                      <a:pt x="11" y="3"/>
                    </a:lnTo>
                    <a:lnTo>
                      <a:pt x="11" y="0"/>
                    </a:lnTo>
                    <a:lnTo>
                      <a:pt x="7" y="0"/>
                    </a:lnTo>
                    <a:cubicBezTo>
                      <a:pt x="6" y="0"/>
                      <a:pt x="5" y="0"/>
                      <a:pt x="4" y="0"/>
                    </a:cubicBezTo>
                    <a:lnTo>
                      <a:pt x="1" y="0"/>
                    </a:lnTo>
                    <a:lnTo>
                      <a:pt x="1" y="4"/>
                    </a:lnTo>
                    <a:lnTo>
                      <a:pt x="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6" name="Freeform 1735">
                <a:extLst>
                  <a:ext uri="{FF2B5EF4-FFF2-40B4-BE49-F238E27FC236}">
                    <a16:creationId xmlns:a16="http://schemas.microsoft.com/office/drawing/2014/main" id="{84263BDA-DA57-4396-8CDE-C9CD2EB02748}"/>
                  </a:ext>
                </a:extLst>
              </p:cNvPr>
              <p:cNvSpPr>
                <a:spLocks/>
              </p:cNvSpPr>
              <p:nvPr/>
            </p:nvSpPr>
            <p:spPr bwMode="auto">
              <a:xfrm>
                <a:off x="218" y="4633"/>
                <a:ext cx="7" cy="16"/>
              </a:xfrm>
              <a:custGeom>
                <a:avLst/>
                <a:gdLst>
                  <a:gd name="T0" fmla="*/ 5 w 12"/>
                  <a:gd name="T1" fmla="*/ 13 h 29"/>
                  <a:gd name="T2" fmla="*/ 5 w 12"/>
                  <a:gd name="T3" fmla="*/ 16 h 29"/>
                  <a:gd name="T4" fmla="*/ 5 w 12"/>
                  <a:gd name="T5" fmla="*/ 18 h 29"/>
                  <a:gd name="T6" fmla="*/ 5 w 12"/>
                  <a:gd name="T7" fmla="*/ 18 h 29"/>
                  <a:gd name="T8" fmla="*/ 6 w 12"/>
                  <a:gd name="T9" fmla="*/ 19 h 29"/>
                  <a:gd name="T10" fmla="*/ 7 w 12"/>
                  <a:gd name="T11" fmla="*/ 21 h 29"/>
                  <a:gd name="T12" fmla="*/ 7 w 12"/>
                  <a:gd name="T13" fmla="*/ 17 h 29"/>
                  <a:gd name="T14" fmla="*/ 2 w 12"/>
                  <a:gd name="T15" fmla="*/ 21 h 29"/>
                  <a:gd name="T16" fmla="*/ 8 w 12"/>
                  <a:gd name="T17" fmla="*/ 20 h 29"/>
                  <a:gd name="T18" fmla="*/ 6 w 12"/>
                  <a:gd name="T19" fmla="*/ 12 h 29"/>
                  <a:gd name="T20" fmla="*/ 4 w 12"/>
                  <a:gd name="T21" fmla="*/ 7 h 29"/>
                  <a:gd name="T22" fmla="*/ 1 w 12"/>
                  <a:gd name="T23" fmla="*/ 10 h 29"/>
                  <a:gd name="T24" fmla="*/ 7 w 12"/>
                  <a:gd name="T25" fmla="*/ 12 h 29"/>
                  <a:gd name="T26" fmla="*/ 3 w 12"/>
                  <a:gd name="T27" fmla="*/ 8 h 29"/>
                  <a:gd name="T28" fmla="*/ 4 w 12"/>
                  <a:gd name="T29" fmla="*/ 12 h 29"/>
                  <a:gd name="T30" fmla="*/ 7 w 12"/>
                  <a:gd name="T31" fmla="*/ 11 h 29"/>
                  <a:gd name="T32" fmla="*/ 4 w 12"/>
                  <a:gd name="T33" fmla="*/ 11 h 29"/>
                  <a:gd name="T34" fmla="*/ 7 w 12"/>
                  <a:gd name="T35" fmla="*/ 16 h 29"/>
                  <a:gd name="T36" fmla="*/ 5 w 12"/>
                  <a:gd name="T37" fmla="*/ 13 h 29"/>
                  <a:gd name="T38" fmla="*/ 10 w 12"/>
                  <a:gd name="T39" fmla="*/ 10 h 29"/>
                  <a:gd name="T40" fmla="*/ 7 w 12"/>
                  <a:gd name="T41" fmla="*/ 12 h 29"/>
                  <a:gd name="T42" fmla="*/ 10 w 12"/>
                  <a:gd name="T43" fmla="*/ 12 h 29"/>
                  <a:gd name="T44" fmla="*/ 8 w 12"/>
                  <a:gd name="T45" fmla="*/ 8 h 29"/>
                  <a:gd name="T46" fmla="*/ 9 w 12"/>
                  <a:gd name="T47" fmla="*/ 8 h 29"/>
                  <a:gd name="T48" fmla="*/ 8 w 12"/>
                  <a:gd name="T49" fmla="*/ 9 h 29"/>
                  <a:gd name="T50" fmla="*/ 8 w 12"/>
                  <a:gd name="T51" fmla="*/ 9 h 29"/>
                  <a:gd name="T52" fmla="*/ 9 w 12"/>
                  <a:gd name="T53" fmla="*/ 8 h 29"/>
                  <a:gd name="T54" fmla="*/ 9 w 12"/>
                  <a:gd name="T55" fmla="*/ 9 h 29"/>
                  <a:gd name="T56" fmla="*/ 10 w 12"/>
                  <a:gd name="T57" fmla="*/ 4 h 29"/>
                  <a:gd name="T58" fmla="*/ 5 w 12"/>
                  <a:gd name="T59" fmla="*/ 9 h 29"/>
                  <a:gd name="T60" fmla="*/ 7 w 12"/>
                  <a:gd name="T61" fmla="*/ 6 h 29"/>
                  <a:gd name="T62" fmla="*/ 1 w 12"/>
                  <a:gd name="T63" fmla="*/ 5 h 29"/>
                  <a:gd name="T64" fmla="*/ 0 w 12"/>
                  <a:gd name="T65" fmla="*/ 19 h 29"/>
                  <a:gd name="T66" fmla="*/ 6 w 12"/>
                  <a:gd name="T67" fmla="*/ 29 h 29"/>
                  <a:gd name="T68" fmla="*/ 6 w 12"/>
                  <a:gd name="T69" fmla="*/ 20 h 29"/>
                  <a:gd name="T70" fmla="*/ 6 w 12"/>
                  <a:gd name="T71" fmla="*/ 24 h 29"/>
                  <a:gd name="T72" fmla="*/ 10 w 12"/>
                  <a:gd name="T73" fmla="*/ 23 h 29"/>
                  <a:gd name="T74" fmla="*/ 12 w 12"/>
                  <a:gd name="T75" fmla="*/ 16 h 29"/>
                  <a:gd name="T76" fmla="*/ 12 w 12"/>
                  <a:gd name="T77" fmla="*/ 13 h 29"/>
                  <a:gd name="T78" fmla="*/ 10 w 12"/>
                  <a:gd name="T7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29">
                    <a:moveTo>
                      <a:pt x="8" y="13"/>
                    </a:moveTo>
                    <a:lnTo>
                      <a:pt x="5" y="13"/>
                    </a:lnTo>
                    <a:lnTo>
                      <a:pt x="5" y="13"/>
                    </a:lnTo>
                    <a:cubicBezTo>
                      <a:pt x="5" y="14"/>
                      <a:pt x="5" y="15"/>
                      <a:pt x="5" y="16"/>
                    </a:cubicBezTo>
                    <a:lnTo>
                      <a:pt x="5" y="18"/>
                    </a:lnTo>
                    <a:lnTo>
                      <a:pt x="5" y="18"/>
                    </a:lnTo>
                    <a:lnTo>
                      <a:pt x="6" y="19"/>
                    </a:lnTo>
                    <a:lnTo>
                      <a:pt x="5" y="18"/>
                    </a:lnTo>
                    <a:lnTo>
                      <a:pt x="5" y="18"/>
                    </a:lnTo>
                    <a:lnTo>
                      <a:pt x="6" y="19"/>
                    </a:lnTo>
                    <a:lnTo>
                      <a:pt x="5" y="18"/>
                    </a:lnTo>
                    <a:lnTo>
                      <a:pt x="7" y="21"/>
                    </a:lnTo>
                    <a:lnTo>
                      <a:pt x="8" y="18"/>
                    </a:lnTo>
                    <a:lnTo>
                      <a:pt x="7" y="17"/>
                    </a:lnTo>
                    <a:lnTo>
                      <a:pt x="4" y="16"/>
                    </a:lnTo>
                    <a:lnTo>
                      <a:pt x="2" y="21"/>
                    </a:lnTo>
                    <a:lnTo>
                      <a:pt x="5" y="22"/>
                    </a:lnTo>
                    <a:lnTo>
                      <a:pt x="8" y="20"/>
                    </a:lnTo>
                    <a:cubicBezTo>
                      <a:pt x="8" y="19"/>
                      <a:pt x="7" y="18"/>
                      <a:pt x="7" y="17"/>
                    </a:cubicBezTo>
                    <a:cubicBezTo>
                      <a:pt x="6" y="15"/>
                      <a:pt x="6" y="14"/>
                      <a:pt x="6" y="12"/>
                    </a:cubicBezTo>
                    <a:cubicBezTo>
                      <a:pt x="6" y="11"/>
                      <a:pt x="6" y="9"/>
                      <a:pt x="7" y="9"/>
                    </a:cubicBezTo>
                    <a:lnTo>
                      <a:pt x="4" y="7"/>
                    </a:lnTo>
                    <a:lnTo>
                      <a:pt x="1" y="8"/>
                    </a:lnTo>
                    <a:lnTo>
                      <a:pt x="1" y="10"/>
                    </a:lnTo>
                    <a:lnTo>
                      <a:pt x="2" y="13"/>
                    </a:lnTo>
                    <a:lnTo>
                      <a:pt x="7" y="12"/>
                    </a:lnTo>
                    <a:lnTo>
                      <a:pt x="6" y="9"/>
                    </a:lnTo>
                    <a:lnTo>
                      <a:pt x="3" y="8"/>
                    </a:lnTo>
                    <a:lnTo>
                      <a:pt x="3" y="9"/>
                    </a:lnTo>
                    <a:cubicBezTo>
                      <a:pt x="3" y="10"/>
                      <a:pt x="3" y="11"/>
                      <a:pt x="4" y="12"/>
                    </a:cubicBezTo>
                    <a:cubicBezTo>
                      <a:pt x="4" y="13"/>
                      <a:pt x="5" y="14"/>
                      <a:pt x="6" y="14"/>
                    </a:cubicBezTo>
                    <a:lnTo>
                      <a:pt x="7" y="11"/>
                    </a:lnTo>
                    <a:lnTo>
                      <a:pt x="4" y="10"/>
                    </a:lnTo>
                    <a:lnTo>
                      <a:pt x="4" y="11"/>
                    </a:lnTo>
                    <a:lnTo>
                      <a:pt x="3" y="14"/>
                    </a:lnTo>
                    <a:lnTo>
                      <a:pt x="7" y="16"/>
                    </a:lnTo>
                    <a:lnTo>
                      <a:pt x="8" y="13"/>
                    </a:lnTo>
                    <a:lnTo>
                      <a:pt x="5" y="13"/>
                    </a:lnTo>
                    <a:lnTo>
                      <a:pt x="8" y="13"/>
                    </a:lnTo>
                    <a:lnTo>
                      <a:pt x="10" y="10"/>
                    </a:lnTo>
                    <a:lnTo>
                      <a:pt x="8" y="9"/>
                    </a:lnTo>
                    <a:lnTo>
                      <a:pt x="7" y="12"/>
                    </a:lnTo>
                    <a:lnTo>
                      <a:pt x="10" y="13"/>
                    </a:lnTo>
                    <a:lnTo>
                      <a:pt x="10" y="12"/>
                    </a:lnTo>
                    <a:lnTo>
                      <a:pt x="11" y="9"/>
                    </a:lnTo>
                    <a:lnTo>
                      <a:pt x="8" y="8"/>
                    </a:lnTo>
                    <a:lnTo>
                      <a:pt x="8" y="9"/>
                    </a:lnTo>
                    <a:lnTo>
                      <a:pt x="9" y="8"/>
                    </a:lnTo>
                    <a:lnTo>
                      <a:pt x="8" y="8"/>
                    </a:lnTo>
                    <a:lnTo>
                      <a:pt x="8" y="9"/>
                    </a:lnTo>
                    <a:lnTo>
                      <a:pt x="9" y="8"/>
                    </a:lnTo>
                    <a:lnTo>
                      <a:pt x="8" y="9"/>
                    </a:lnTo>
                    <a:lnTo>
                      <a:pt x="9" y="9"/>
                    </a:lnTo>
                    <a:lnTo>
                      <a:pt x="9" y="8"/>
                    </a:lnTo>
                    <a:lnTo>
                      <a:pt x="8" y="9"/>
                    </a:lnTo>
                    <a:lnTo>
                      <a:pt x="9" y="9"/>
                    </a:lnTo>
                    <a:lnTo>
                      <a:pt x="9" y="9"/>
                    </a:lnTo>
                    <a:lnTo>
                      <a:pt x="10" y="4"/>
                    </a:lnTo>
                    <a:lnTo>
                      <a:pt x="4" y="6"/>
                    </a:lnTo>
                    <a:lnTo>
                      <a:pt x="5" y="9"/>
                    </a:lnTo>
                    <a:lnTo>
                      <a:pt x="8" y="8"/>
                    </a:lnTo>
                    <a:lnTo>
                      <a:pt x="7" y="6"/>
                    </a:lnTo>
                    <a:lnTo>
                      <a:pt x="5" y="0"/>
                    </a:lnTo>
                    <a:lnTo>
                      <a:pt x="1" y="5"/>
                    </a:lnTo>
                    <a:cubicBezTo>
                      <a:pt x="0" y="7"/>
                      <a:pt x="0" y="10"/>
                      <a:pt x="0" y="12"/>
                    </a:cubicBezTo>
                    <a:cubicBezTo>
                      <a:pt x="0" y="14"/>
                      <a:pt x="0" y="17"/>
                      <a:pt x="0" y="19"/>
                    </a:cubicBezTo>
                    <a:cubicBezTo>
                      <a:pt x="1" y="20"/>
                      <a:pt x="1" y="22"/>
                      <a:pt x="3" y="24"/>
                    </a:cubicBezTo>
                    <a:lnTo>
                      <a:pt x="6" y="29"/>
                    </a:lnTo>
                    <a:lnTo>
                      <a:pt x="9" y="21"/>
                    </a:lnTo>
                    <a:lnTo>
                      <a:pt x="6" y="20"/>
                    </a:lnTo>
                    <a:lnTo>
                      <a:pt x="5" y="23"/>
                    </a:lnTo>
                    <a:lnTo>
                      <a:pt x="6" y="24"/>
                    </a:lnTo>
                    <a:lnTo>
                      <a:pt x="8" y="24"/>
                    </a:lnTo>
                    <a:lnTo>
                      <a:pt x="10" y="23"/>
                    </a:lnTo>
                    <a:cubicBezTo>
                      <a:pt x="11" y="22"/>
                      <a:pt x="11" y="21"/>
                      <a:pt x="11" y="19"/>
                    </a:cubicBezTo>
                    <a:cubicBezTo>
                      <a:pt x="12" y="18"/>
                      <a:pt x="12" y="17"/>
                      <a:pt x="12" y="16"/>
                    </a:cubicBezTo>
                    <a:cubicBezTo>
                      <a:pt x="12" y="15"/>
                      <a:pt x="12" y="14"/>
                      <a:pt x="12" y="13"/>
                    </a:cubicBezTo>
                    <a:lnTo>
                      <a:pt x="12" y="13"/>
                    </a:lnTo>
                    <a:lnTo>
                      <a:pt x="12" y="11"/>
                    </a:lnTo>
                    <a:lnTo>
                      <a:pt x="10" y="10"/>
                    </a:lnTo>
                    <a:lnTo>
                      <a:pt x="8"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7" name="Freeform 1736">
                <a:extLst>
                  <a:ext uri="{FF2B5EF4-FFF2-40B4-BE49-F238E27FC236}">
                    <a16:creationId xmlns:a16="http://schemas.microsoft.com/office/drawing/2014/main" id="{08955EE1-A382-4BA0-9046-61221BBB75A2}"/>
                  </a:ext>
                </a:extLst>
              </p:cNvPr>
              <p:cNvSpPr>
                <a:spLocks/>
              </p:cNvSpPr>
              <p:nvPr/>
            </p:nvSpPr>
            <p:spPr bwMode="auto">
              <a:xfrm>
                <a:off x="201" y="4673"/>
                <a:ext cx="14" cy="8"/>
              </a:xfrm>
              <a:custGeom>
                <a:avLst/>
                <a:gdLst>
                  <a:gd name="T0" fmla="*/ 12 w 25"/>
                  <a:gd name="T1" fmla="*/ 6 h 15"/>
                  <a:gd name="T2" fmla="*/ 11 w 25"/>
                  <a:gd name="T3" fmla="*/ 9 h 15"/>
                  <a:gd name="T4" fmla="*/ 13 w 25"/>
                  <a:gd name="T5" fmla="*/ 10 h 15"/>
                  <a:gd name="T6" fmla="*/ 13 w 25"/>
                  <a:gd name="T7" fmla="*/ 10 h 15"/>
                  <a:gd name="T8" fmla="*/ 14 w 25"/>
                  <a:gd name="T9" fmla="*/ 10 h 15"/>
                  <a:gd name="T10" fmla="*/ 17 w 25"/>
                  <a:gd name="T11" fmla="*/ 10 h 15"/>
                  <a:gd name="T12" fmla="*/ 17 w 25"/>
                  <a:gd name="T13" fmla="*/ 7 h 15"/>
                  <a:gd name="T14" fmla="*/ 14 w 25"/>
                  <a:gd name="T15" fmla="*/ 6 h 15"/>
                  <a:gd name="T16" fmla="*/ 13 w 25"/>
                  <a:gd name="T17" fmla="*/ 8 h 15"/>
                  <a:gd name="T18" fmla="*/ 12 w 25"/>
                  <a:gd name="T19" fmla="*/ 11 h 15"/>
                  <a:gd name="T20" fmla="*/ 17 w 25"/>
                  <a:gd name="T21" fmla="*/ 12 h 15"/>
                  <a:gd name="T22" fmla="*/ 18 w 25"/>
                  <a:gd name="T23" fmla="*/ 9 h 15"/>
                  <a:gd name="T24" fmla="*/ 16 w 25"/>
                  <a:gd name="T25" fmla="*/ 7 h 15"/>
                  <a:gd name="T26" fmla="*/ 10 w 25"/>
                  <a:gd name="T27" fmla="*/ 8 h 15"/>
                  <a:gd name="T28" fmla="*/ 7 w 25"/>
                  <a:gd name="T29" fmla="*/ 8 h 15"/>
                  <a:gd name="T30" fmla="*/ 7 w 25"/>
                  <a:gd name="T31" fmla="*/ 11 h 15"/>
                  <a:gd name="T32" fmla="*/ 10 w 25"/>
                  <a:gd name="T33" fmla="*/ 12 h 15"/>
                  <a:gd name="T34" fmla="*/ 11 w 25"/>
                  <a:gd name="T35" fmla="*/ 11 h 15"/>
                  <a:gd name="T36" fmla="*/ 12 w 25"/>
                  <a:gd name="T37" fmla="*/ 8 h 15"/>
                  <a:gd name="T38" fmla="*/ 7 w 25"/>
                  <a:gd name="T39" fmla="*/ 6 h 15"/>
                  <a:gd name="T40" fmla="*/ 6 w 25"/>
                  <a:gd name="T41" fmla="*/ 9 h 15"/>
                  <a:gd name="T42" fmla="*/ 8 w 25"/>
                  <a:gd name="T43" fmla="*/ 11 h 15"/>
                  <a:gd name="T44" fmla="*/ 13 w 25"/>
                  <a:gd name="T45" fmla="*/ 7 h 15"/>
                  <a:gd name="T46" fmla="*/ 12 w 25"/>
                  <a:gd name="T47" fmla="*/ 5 h 15"/>
                  <a:gd name="T48" fmla="*/ 8 w 25"/>
                  <a:gd name="T49" fmla="*/ 6 h 15"/>
                  <a:gd name="T50" fmla="*/ 9 w 25"/>
                  <a:gd name="T51" fmla="*/ 7 h 15"/>
                  <a:gd name="T52" fmla="*/ 10 w 25"/>
                  <a:gd name="T53" fmla="*/ 9 h 15"/>
                  <a:gd name="T54" fmla="*/ 11 w 25"/>
                  <a:gd name="T55" fmla="*/ 9 h 15"/>
                  <a:gd name="T56" fmla="*/ 12 w 25"/>
                  <a:gd name="T57" fmla="*/ 6 h 15"/>
                  <a:gd name="T58" fmla="*/ 15 w 25"/>
                  <a:gd name="T59" fmla="*/ 5 h 15"/>
                  <a:gd name="T60" fmla="*/ 15 w 25"/>
                  <a:gd name="T61" fmla="*/ 4 h 15"/>
                  <a:gd name="T62" fmla="*/ 13 w 25"/>
                  <a:gd name="T63" fmla="*/ 0 h 15"/>
                  <a:gd name="T64" fmla="*/ 10 w 25"/>
                  <a:gd name="T65" fmla="*/ 2 h 15"/>
                  <a:gd name="T66" fmla="*/ 4 w 25"/>
                  <a:gd name="T67" fmla="*/ 6 h 15"/>
                  <a:gd name="T68" fmla="*/ 0 w 25"/>
                  <a:gd name="T69" fmla="*/ 10 h 15"/>
                  <a:gd name="T70" fmla="*/ 7 w 25"/>
                  <a:gd name="T71" fmla="*/ 13 h 15"/>
                  <a:gd name="T72" fmla="*/ 8 w 25"/>
                  <a:gd name="T73" fmla="*/ 10 h 15"/>
                  <a:gd name="T74" fmla="*/ 5 w 25"/>
                  <a:gd name="T75" fmla="*/ 9 h 15"/>
                  <a:gd name="T76" fmla="*/ 4 w 25"/>
                  <a:gd name="T77" fmla="*/ 10 h 15"/>
                  <a:gd name="T78" fmla="*/ 3 w 25"/>
                  <a:gd name="T79" fmla="*/ 14 h 15"/>
                  <a:gd name="T80" fmla="*/ 7 w 25"/>
                  <a:gd name="T81" fmla="*/ 15 h 15"/>
                  <a:gd name="T82" fmla="*/ 10 w 25"/>
                  <a:gd name="T83" fmla="*/ 15 h 15"/>
                  <a:gd name="T84" fmla="*/ 20 w 25"/>
                  <a:gd name="T85" fmla="*/ 12 h 15"/>
                  <a:gd name="T86" fmla="*/ 25 w 25"/>
                  <a:gd name="T87" fmla="*/ 8 h 15"/>
                  <a:gd name="T88" fmla="*/ 18 w 25"/>
                  <a:gd name="T89" fmla="*/ 6 h 15"/>
                  <a:gd name="T90" fmla="*/ 16 w 25"/>
                  <a:gd name="T91" fmla="*/ 9 h 15"/>
                  <a:gd name="T92" fmla="*/ 20 w 25"/>
                  <a:gd name="T93" fmla="*/ 10 h 15"/>
                  <a:gd name="T94" fmla="*/ 20 w 25"/>
                  <a:gd name="T95" fmla="*/ 8 h 15"/>
                  <a:gd name="T96" fmla="*/ 21 w 25"/>
                  <a:gd name="T97" fmla="*/ 4 h 15"/>
                  <a:gd name="T98" fmla="*/ 17 w 25"/>
                  <a:gd name="T99" fmla="*/ 4 h 15"/>
                  <a:gd name="T100" fmla="*/ 14 w 25"/>
                  <a:gd name="T101" fmla="*/ 4 h 15"/>
                  <a:gd name="T102" fmla="*/ 14 w 25"/>
                  <a:gd name="T103" fmla="*/ 7 h 15"/>
                  <a:gd name="T104" fmla="*/ 15 w 25"/>
                  <a:gd name="T105" fmla="*/ 4 h 15"/>
                  <a:gd name="T106" fmla="*/ 13 w 25"/>
                  <a:gd name="T107" fmla="*/ 3 h 15"/>
                  <a:gd name="T108" fmla="*/ 12 w 25"/>
                  <a:gd name="T109" fmla="*/ 6 h 15"/>
                  <a:gd name="T110" fmla="*/ 15 w 25"/>
                  <a:gd name="T111" fmla="*/ 5 h 15"/>
                  <a:gd name="T112" fmla="*/ 12 w 25"/>
                  <a:gd name="T113"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15">
                    <a:moveTo>
                      <a:pt x="12" y="6"/>
                    </a:moveTo>
                    <a:lnTo>
                      <a:pt x="11" y="9"/>
                    </a:lnTo>
                    <a:lnTo>
                      <a:pt x="13" y="10"/>
                    </a:lnTo>
                    <a:lnTo>
                      <a:pt x="13" y="10"/>
                    </a:lnTo>
                    <a:lnTo>
                      <a:pt x="14" y="10"/>
                    </a:lnTo>
                    <a:cubicBezTo>
                      <a:pt x="15" y="10"/>
                      <a:pt x="16" y="10"/>
                      <a:pt x="17" y="10"/>
                    </a:cubicBezTo>
                    <a:lnTo>
                      <a:pt x="17" y="7"/>
                    </a:lnTo>
                    <a:lnTo>
                      <a:pt x="14" y="6"/>
                    </a:lnTo>
                    <a:lnTo>
                      <a:pt x="13" y="8"/>
                    </a:lnTo>
                    <a:lnTo>
                      <a:pt x="12" y="11"/>
                    </a:lnTo>
                    <a:lnTo>
                      <a:pt x="17" y="12"/>
                    </a:lnTo>
                    <a:lnTo>
                      <a:pt x="18" y="9"/>
                    </a:lnTo>
                    <a:lnTo>
                      <a:pt x="16" y="7"/>
                    </a:lnTo>
                    <a:cubicBezTo>
                      <a:pt x="15" y="7"/>
                      <a:pt x="13" y="8"/>
                      <a:pt x="10" y="8"/>
                    </a:cubicBezTo>
                    <a:lnTo>
                      <a:pt x="7" y="8"/>
                    </a:lnTo>
                    <a:lnTo>
                      <a:pt x="7" y="11"/>
                    </a:lnTo>
                    <a:lnTo>
                      <a:pt x="10" y="12"/>
                    </a:lnTo>
                    <a:lnTo>
                      <a:pt x="11" y="11"/>
                    </a:lnTo>
                    <a:lnTo>
                      <a:pt x="12" y="8"/>
                    </a:lnTo>
                    <a:lnTo>
                      <a:pt x="7" y="6"/>
                    </a:lnTo>
                    <a:lnTo>
                      <a:pt x="6" y="9"/>
                    </a:lnTo>
                    <a:lnTo>
                      <a:pt x="8" y="11"/>
                    </a:lnTo>
                    <a:cubicBezTo>
                      <a:pt x="10" y="10"/>
                      <a:pt x="12" y="9"/>
                      <a:pt x="13" y="7"/>
                    </a:cubicBezTo>
                    <a:lnTo>
                      <a:pt x="12" y="5"/>
                    </a:lnTo>
                    <a:lnTo>
                      <a:pt x="8" y="6"/>
                    </a:lnTo>
                    <a:lnTo>
                      <a:pt x="9" y="7"/>
                    </a:lnTo>
                    <a:lnTo>
                      <a:pt x="10" y="9"/>
                    </a:lnTo>
                    <a:lnTo>
                      <a:pt x="11" y="9"/>
                    </a:lnTo>
                    <a:lnTo>
                      <a:pt x="12" y="6"/>
                    </a:lnTo>
                    <a:lnTo>
                      <a:pt x="15" y="5"/>
                    </a:lnTo>
                    <a:lnTo>
                      <a:pt x="15" y="4"/>
                    </a:lnTo>
                    <a:lnTo>
                      <a:pt x="13" y="0"/>
                    </a:lnTo>
                    <a:lnTo>
                      <a:pt x="10" y="2"/>
                    </a:lnTo>
                    <a:cubicBezTo>
                      <a:pt x="8" y="3"/>
                      <a:pt x="6" y="5"/>
                      <a:pt x="4" y="6"/>
                    </a:cubicBezTo>
                    <a:lnTo>
                      <a:pt x="0" y="10"/>
                    </a:lnTo>
                    <a:lnTo>
                      <a:pt x="7" y="13"/>
                    </a:lnTo>
                    <a:lnTo>
                      <a:pt x="8" y="10"/>
                    </a:lnTo>
                    <a:lnTo>
                      <a:pt x="5" y="9"/>
                    </a:lnTo>
                    <a:lnTo>
                      <a:pt x="4" y="10"/>
                    </a:lnTo>
                    <a:lnTo>
                      <a:pt x="3" y="14"/>
                    </a:lnTo>
                    <a:lnTo>
                      <a:pt x="7" y="15"/>
                    </a:lnTo>
                    <a:cubicBezTo>
                      <a:pt x="8" y="15"/>
                      <a:pt x="9" y="15"/>
                      <a:pt x="10" y="15"/>
                    </a:cubicBezTo>
                    <a:cubicBezTo>
                      <a:pt x="13" y="15"/>
                      <a:pt x="17" y="14"/>
                      <a:pt x="20" y="12"/>
                    </a:cubicBezTo>
                    <a:lnTo>
                      <a:pt x="25" y="8"/>
                    </a:lnTo>
                    <a:lnTo>
                      <a:pt x="18" y="6"/>
                    </a:lnTo>
                    <a:lnTo>
                      <a:pt x="16" y="9"/>
                    </a:lnTo>
                    <a:lnTo>
                      <a:pt x="20" y="10"/>
                    </a:lnTo>
                    <a:lnTo>
                      <a:pt x="20" y="8"/>
                    </a:lnTo>
                    <a:lnTo>
                      <a:pt x="21" y="4"/>
                    </a:lnTo>
                    <a:lnTo>
                      <a:pt x="17" y="4"/>
                    </a:lnTo>
                    <a:cubicBezTo>
                      <a:pt x="16" y="4"/>
                      <a:pt x="15" y="4"/>
                      <a:pt x="14" y="4"/>
                    </a:cubicBezTo>
                    <a:lnTo>
                      <a:pt x="14" y="7"/>
                    </a:lnTo>
                    <a:lnTo>
                      <a:pt x="15" y="4"/>
                    </a:lnTo>
                    <a:lnTo>
                      <a:pt x="13" y="3"/>
                    </a:lnTo>
                    <a:lnTo>
                      <a:pt x="12" y="6"/>
                    </a:lnTo>
                    <a:lnTo>
                      <a:pt x="15" y="5"/>
                    </a:lnTo>
                    <a:lnTo>
                      <a:pt x="12"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8" name="Freeform 1737">
                <a:extLst>
                  <a:ext uri="{FF2B5EF4-FFF2-40B4-BE49-F238E27FC236}">
                    <a16:creationId xmlns:a16="http://schemas.microsoft.com/office/drawing/2014/main" id="{381693D7-0882-4E63-9B57-184878CB6BE4}"/>
                  </a:ext>
                </a:extLst>
              </p:cNvPr>
              <p:cNvSpPr>
                <a:spLocks/>
              </p:cNvSpPr>
              <p:nvPr/>
            </p:nvSpPr>
            <p:spPr bwMode="auto">
              <a:xfrm>
                <a:off x="241" y="4698"/>
                <a:ext cx="7" cy="8"/>
              </a:xfrm>
              <a:custGeom>
                <a:avLst/>
                <a:gdLst>
                  <a:gd name="T0" fmla="*/ 6 w 13"/>
                  <a:gd name="T1" fmla="*/ 6 h 14"/>
                  <a:gd name="T2" fmla="*/ 5 w 13"/>
                  <a:gd name="T3" fmla="*/ 7 h 14"/>
                  <a:gd name="T4" fmla="*/ 8 w 13"/>
                  <a:gd name="T5" fmla="*/ 11 h 14"/>
                  <a:gd name="T6" fmla="*/ 10 w 13"/>
                  <a:gd name="T7" fmla="*/ 6 h 14"/>
                  <a:gd name="T8" fmla="*/ 4 w 13"/>
                  <a:gd name="T9" fmla="*/ 8 h 14"/>
                  <a:gd name="T10" fmla="*/ 6 w 13"/>
                  <a:gd name="T11" fmla="*/ 5 h 14"/>
                  <a:gd name="T12" fmla="*/ 6 w 13"/>
                  <a:gd name="T13" fmla="*/ 5 h 14"/>
                  <a:gd name="T14" fmla="*/ 6 w 13"/>
                  <a:gd name="T15" fmla="*/ 6 h 14"/>
                  <a:gd name="T16" fmla="*/ 5 w 13"/>
                  <a:gd name="T17" fmla="*/ 6 h 14"/>
                  <a:gd name="T18" fmla="*/ 6 w 13"/>
                  <a:gd name="T19" fmla="*/ 5 h 14"/>
                  <a:gd name="T20" fmla="*/ 6 w 13"/>
                  <a:gd name="T21" fmla="*/ 6 h 14"/>
                  <a:gd name="T22" fmla="*/ 6 w 13"/>
                  <a:gd name="T23" fmla="*/ 7 h 14"/>
                  <a:gd name="T24" fmla="*/ 5 w 13"/>
                  <a:gd name="T25" fmla="*/ 6 h 14"/>
                  <a:gd name="T26" fmla="*/ 5 w 13"/>
                  <a:gd name="T27" fmla="*/ 7 h 14"/>
                  <a:gd name="T28" fmla="*/ 6 w 13"/>
                  <a:gd name="T29" fmla="*/ 7 h 14"/>
                  <a:gd name="T30" fmla="*/ 6 w 13"/>
                  <a:gd name="T31" fmla="*/ 7 h 14"/>
                  <a:gd name="T32" fmla="*/ 7 w 13"/>
                  <a:gd name="T33" fmla="*/ 5 h 14"/>
                  <a:gd name="T34" fmla="*/ 7 w 13"/>
                  <a:gd name="T35" fmla="*/ 7 h 14"/>
                  <a:gd name="T36" fmla="*/ 7 w 13"/>
                  <a:gd name="T37" fmla="*/ 7 h 14"/>
                  <a:gd name="T38" fmla="*/ 4 w 13"/>
                  <a:gd name="T39" fmla="*/ 5 h 14"/>
                  <a:gd name="T40" fmla="*/ 6 w 13"/>
                  <a:gd name="T41" fmla="*/ 9 h 14"/>
                  <a:gd name="T42" fmla="*/ 9 w 13"/>
                  <a:gd name="T43" fmla="*/ 5 h 14"/>
                  <a:gd name="T44" fmla="*/ 6 w 13"/>
                  <a:gd name="T45" fmla="*/ 6 h 14"/>
                  <a:gd name="T46" fmla="*/ 8 w 13"/>
                  <a:gd name="T47" fmla="*/ 10 h 14"/>
                  <a:gd name="T48" fmla="*/ 9 w 13"/>
                  <a:gd name="T49" fmla="*/ 7 h 14"/>
                  <a:gd name="T50" fmla="*/ 6 w 13"/>
                  <a:gd name="T51" fmla="*/ 6 h 14"/>
                  <a:gd name="T52" fmla="*/ 6 w 13"/>
                  <a:gd name="T53" fmla="*/ 12 h 14"/>
                  <a:gd name="T54" fmla="*/ 9 w 13"/>
                  <a:gd name="T55" fmla="*/ 14 h 14"/>
                  <a:gd name="T56" fmla="*/ 13 w 13"/>
                  <a:gd name="T57" fmla="*/ 6 h 14"/>
                  <a:gd name="T58" fmla="*/ 12 w 13"/>
                  <a:gd name="T59" fmla="*/ 0 h 14"/>
                  <a:gd name="T60" fmla="*/ 8 w 13"/>
                  <a:gd name="T61" fmla="*/ 5 h 14"/>
                  <a:gd name="T62" fmla="*/ 10 w 13"/>
                  <a:gd name="T63" fmla="*/ 2 h 14"/>
                  <a:gd name="T64" fmla="*/ 7 w 13"/>
                  <a:gd name="T65" fmla="*/ 0 h 14"/>
                  <a:gd name="T66" fmla="*/ 3 w 13"/>
                  <a:gd name="T67" fmla="*/ 1 h 14"/>
                  <a:gd name="T68" fmla="*/ 2 w 13"/>
                  <a:gd name="T69" fmla="*/ 10 h 14"/>
                  <a:gd name="T70" fmla="*/ 4 w 13"/>
                  <a:gd name="T71" fmla="*/ 11 h 14"/>
                  <a:gd name="T72" fmla="*/ 2 w 13"/>
                  <a:gd name="T73" fmla="*/ 7 h 14"/>
                  <a:gd name="T74" fmla="*/ 0 w 13"/>
                  <a:gd name="T75" fmla="*/ 13 h 14"/>
                  <a:gd name="T76" fmla="*/ 7 w 13"/>
                  <a:gd name="T77" fmla="*/ 13 h 14"/>
                  <a:gd name="T78" fmla="*/ 7 w 13"/>
                  <a:gd name="T79" fmla="*/ 9 h 14"/>
                  <a:gd name="T80" fmla="*/ 7 w 13"/>
                  <a:gd name="T8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 h="14">
                    <a:moveTo>
                      <a:pt x="7" y="9"/>
                    </a:moveTo>
                    <a:lnTo>
                      <a:pt x="6" y="6"/>
                    </a:lnTo>
                    <a:lnTo>
                      <a:pt x="5" y="7"/>
                    </a:lnTo>
                    <a:lnTo>
                      <a:pt x="5" y="7"/>
                    </a:lnTo>
                    <a:lnTo>
                      <a:pt x="5" y="10"/>
                    </a:lnTo>
                    <a:lnTo>
                      <a:pt x="8" y="11"/>
                    </a:lnTo>
                    <a:lnTo>
                      <a:pt x="9" y="9"/>
                    </a:lnTo>
                    <a:lnTo>
                      <a:pt x="10" y="6"/>
                    </a:lnTo>
                    <a:lnTo>
                      <a:pt x="5" y="5"/>
                    </a:lnTo>
                    <a:lnTo>
                      <a:pt x="4" y="8"/>
                    </a:lnTo>
                    <a:lnTo>
                      <a:pt x="6" y="5"/>
                    </a:lnTo>
                    <a:lnTo>
                      <a:pt x="6" y="5"/>
                    </a:lnTo>
                    <a:lnTo>
                      <a:pt x="6" y="6"/>
                    </a:lnTo>
                    <a:lnTo>
                      <a:pt x="6" y="5"/>
                    </a:lnTo>
                    <a:lnTo>
                      <a:pt x="6" y="5"/>
                    </a:lnTo>
                    <a:lnTo>
                      <a:pt x="6" y="6"/>
                    </a:lnTo>
                    <a:lnTo>
                      <a:pt x="6" y="5"/>
                    </a:lnTo>
                    <a:lnTo>
                      <a:pt x="5" y="6"/>
                    </a:lnTo>
                    <a:lnTo>
                      <a:pt x="6" y="6"/>
                    </a:lnTo>
                    <a:lnTo>
                      <a:pt x="6" y="5"/>
                    </a:lnTo>
                    <a:lnTo>
                      <a:pt x="5" y="6"/>
                    </a:lnTo>
                    <a:lnTo>
                      <a:pt x="6" y="6"/>
                    </a:lnTo>
                    <a:lnTo>
                      <a:pt x="5" y="6"/>
                    </a:lnTo>
                    <a:lnTo>
                      <a:pt x="6" y="7"/>
                    </a:lnTo>
                    <a:lnTo>
                      <a:pt x="6" y="6"/>
                    </a:lnTo>
                    <a:lnTo>
                      <a:pt x="5" y="6"/>
                    </a:lnTo>
                    <a:lnTo>
                      <a:pt x="6" y="7"/>
                    </a:lnTo>
                    <a:lnTo>
                      <a:pt x="5" y="7"/>
                    </a:lnTo>
                    <a:lnTo>
                      <a:pt x="6" y="7"/>
                    </a:lnTo>
                    <a:lnTo>
                      <a:pt x="6" y="7"/>
                    </a:lnTo>
                    <a:lnTo>
                      <a:pt x="5" y="7"/>
                    </a:lnTo>
                    <a:lnTo>
                      <a:pt x="6" y="7"/>
                    </a:lnTo>
                    <a:lnTo>
                      <a:pt x="7" y="7"/>
                    </a:lnTo>
                    <a:lnTo>
                      <a:pt x="7" y="5"/>
                    </a:lnTo>
                    <a:lnTo>
                      <a:pt x="7" y="7"/>
                    </a:lnTo>
                    <a:lnTo>
                      <a:pt x="7" y="7"/>
                    </a:lnTo>
                    <a:lnTo>
                      <a:pt x="7" y="5"/>
                    </a:lnTo>
                    <a:lnTo>
                      <a:pt x="7" y="7"/>
                    </a:lnTo>
                    <a:lnTo>
                      <a:pt x="7" y="3"/>
                    </a:lnTo>
                    <a:lnTo>
                      <a:pt x="4" y="5"/>
                    </a:lnTo>
                    <a:lnTo>
                      <a:pt x="5" y="6"/>
                    </a:lnTo>
                    <a:lnTo>
                      <a:pt x="6" y="9"/>
                    </a:lnTo>
                    <a:lnTo>
                      <a:pt x="10" y="8"/>
                    </a:lnTo>
                    <a:lnTo>
                      <a:pt x="9" y="5"/>
                    </a:lnTo>
                    <a:lnTo>
                      <a:pt x="6" y="5"/>
                    </a:lnTo>
                    <a:lnTo>
                      <a:pt x="6" y="6"/>
                    </a:lnTo>
                    <a:cubicBezTo>
                      <a:pt x="6" y="7"/>
                      <a:pt x="6" y="8"/>
                      <a:pt x="6" y="8"/>
                    </a:cubicBezTo>
                    <a:lnTo>
                      <a:pt x="8" y="10"/>
                    </a:lnTo>
                    <a:lnTo>
                      <a:pt x="10" y="7"/>
                    </a:lnTo>
                    <a:lnTo>
                      <a:pt x="9" y="7"/>
                    </a:lnTo>
                    <a:lnTo>
                      <a:pt x="7" y="6"/>
                    </a:lnTo>
                    <a:lnTo>
                      <a:pt x="6" y="6"/>
                    </a:lnTo>
                    <a:lnTo>
                      <a:pt x="7" y="9"/>
                    </a:lnTo>
                    <a:lnTo>
                      <a:pt x="6" y="12"/>
                    </a:lnTo>
                    <a:lnTo>
                      <a:pt x="7" y="13"/>
                    </a:lnTo>
                    <a:lnTo>
                      <a:pt x="9" y="14"/>
                    </a:lnTo>
                    <a:lnTo>
                      <a:pt x="11" y="12"/>
                    </a:lnTo>
                    <a:cubicBezTo>
                      <a:pt x="12" y="10"/>
                      <a:pt x="13" y="8"/>
                      <a:pt x="13" y="6"/>
                    </a:cubicBezTo>
                    <a:lnTo>
                      <a:pt x="13" y="4"/>
                    </a:lnTo>
                    <a:lnTo>
                      <a:pt x="12" y="0"/>
                    </a:lnTo>
                    <a:lnTo>
                      <a:pt x="7" y="2"/>
                    </a:lnTo>
                    <a:lnTo>
                      <a:pt x="8" y="5"/>
                    </a:lnTo>
                    <a:lnTo>
                      <a:pt x="11" y="4"/>
                    </a:lnTo>
                    <a:lnTo>
                      <a:pt x="10" y="2"/>
                    </a:lnTo>
                    <a:lnTo>
                      <a:pt x="10" y="0"/>
                    </a:lnTo>
                    <a:lnTo>
                      <a:pt x="7" y="0"/>
                    </a:lnTo>
                    <a:lnTo>
                      <a:pt x="7" y="0"/>
                    </a:lnTo>
                    <a:cubicBezTo>
                      <a:pt x="6" y="0"/>
                      <a:pt x="4" y="1"/>
                      <a:pt x="3" y="1"/>
                    </a:cubicBezTo>
                    <a:cubicBezTo>
                      <a:pt x="1" y="2"/>
                      <a:pt x="0" y="4"/>
                      <a:pt x="0" y="6"/>
                    </a:cubicBezTo>
                    <a:cubicBezTo>
                      <a:pt x="0" y="8"/>
                      <a:pt x="1" y="9"/>
                      <a:pt x="2" y="10"/>
                    </a:cubicBezTo>
                    <a:lnTo>
                      <a:pt x="2" y="11"/>
                    </a:lnTo>
                    <a:lnTo>
                      <a:pt x="4" y="11"/>
                    </a:lnTo>
                    <a:lnTo>
                      <a:pt x="6" y="8"/>
                    </a:lnTo>
                    <a:lnTo>
                      <a:pt x="2" y="7"/>
                    </a:lnTo>
                    <a:lnTo>
                      <a:pt x="2" y="9"/>
                    </a:lnTo>
                    <a:lnTo>
                      <a:pt x="0" y="13"/>
                    </a:lnTo>
                    <a:lnTo>
                      <a:pt x="6" y="13"/>
                    </a:lnTo>
                    <a:lnTo>
                      <a:pt x="7" y="13"/>
                    </a:lnTo>
                    <a:lnTo>
                      <a:pt x="9" y="12"/>
                    </a:lnTo>
                    <a:lnTo>
                      <a:pt x="7" y="9"/>
                    </a:lnTo>
                    <a:lnTo>
                      <a:pt x="6" y="12"/>
                    </a:ln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39" name="Freeform 1738">
                <a:extLst>
                  <a:ext uri="{FF2B5EF4-FFF2-40B4-BE49-F238E27FC236}">
                    <a16:creationId xmlns:a16="http://schemas.microsoft.com/office/drawing/2014/main" id="{E3C60A2C-973A-4BB6-B872-26B357356C41}"/>
                  </a:ext>
                </a:extLst>
              </p:cNvPr>
              <p:cNvSpPr>
                <a:spLocks/>
              </p:cNvSpPr>
              <p:nvPr/>
            </p:nvSpPr>
            <p:spPr bwMode="auto">
              <a:xfrm>
                <a:off x="121" y="4931"/>
                <a:ext cx="12" cy="9"/>
              </a:xfrm>
              <a:custGeom>
                <a:avLst/>
                <a:gdLst>
                  <a:gd name="T0" fmla="*/ 10 w 22"/>
                  <a:gd name="T1" fmla="*/ 11 h 16"/>
                  <a:gd name="T2" fmla="*/ 12 w 22"/>
                  <a:gd name="T3" fmla="*/ 9 h 16"/>
                  <a:gd name="T4" fmla="*/ 3 w 22"/>
                  <a:gd name="T5" fmla="*/ 9 h 16"/>
                  <a:gd name="T6" fmla="*/ 3 w 22"/>
                  <a:gd name="T7" fmla="*/ 4 h 16"/>
                  <a:gd name="T8" fmla="*/ 5 w 22"/>
                  <a:gd name="T9" fmla="*/ 7 h 16"/>
                  <a:gd name="T10" fmla="*/ 7 w 22"/>
                  <a:gd name="T11" fmla="*/ 7 h 16"/>
                  <a:gd name="T12" fmla="*/ 7 w 22"/>
                  <a:gd name="T13" fmla="*/ 7 h 16"/>
                  <a:gd name="T14" fmla="*/ 8 w 22"/>
                  <a:gd name="T15" fmla="*/ 8 h 16"/>
                  <a:gd name="T16" fmla="*/ 13 w 22"/>
                  <a:gd name="T17" fmla="*/ 5 h 16"/>
                  <a:gd name="T18" fmla="*/ 10 w 22"/>
                  <a:gd name="T19" fmla="*/ 6 h 16"/>
                  <a:gd name="T20" fmla="*/ 10 w 22"/>
                  <a:gd name="T21" fmla="*/ 6 h 16"/>
                  <a:gd name="T22" fmla="*/ 10 w 22"/>
                  <a:gd name="T23" fmla="*/ 6 h 16"/>
                  <a:gd name="T24" fmla="*/ 11 w 22"/>
                  <a:gd name="T25" fmla="*/ 6 h 16"/>
                  <a:gd name="T26" fmla="*/ 11 w 22"/>
                  <a:gd name="T27" fmla="*/ 6 h 16"/>
                  <a:gd name="T28" fmla="*/ 9 w 22"/>
                  <a:gd name="T29" fmla="*/ 9 h 16"/>
                  <a:gd name="T30" fmla="*/ 13 w 22"/>
                  <a:gd name="T31" fmla="*/ 12 h 16"/>
                  <a:gd name="T32" fmla="*/ 18 w 22"/>
                  <a:gd name="T33" fmla="*/ 10 h 16"/>
                  <a:gd name="T34" fmla="*/ 18 w 22"/>
                  <a:gd name="T35" fmla="*/ 10 h 16"/>
                  <a:gd name="T36" fmla="*/ 17 w 22"/>
                  <a:gd name="T37" fmla="*/ 10 h 16"/>
                  <a:gd name="T38" fmla="*/ 17 w 22"/>
                  <a:gd name="T39" fmla="*/ 10 h 16"/>
                  <a:gd name="T40" fmla="*/ 14 w 22"/>
                  <a:gd name="T41" fmla="*/ 6 h 16"/>
                  <a:gd name="T42" fmla="*/ 14 w 22"/>
                  <a:gd name="T43" fmla="*/ 6 h 16"/>
                  <a:gd name="T44" fmla="*/ 15 w 22"/>
                  <a:gd name="T45" fmla="*/ 6 h 16"/>
                  <a:gd name="T46" fmla="*/ 15 w 22"/>
                  <a:gd name="T47" fmla="*/ 6 h 16"/>
                  <a:gd name="T48" fmla="*/ 12 w 22"/>
                  <a:gd name="T49" fmla="*/ 10 h 16"/>
                  <a:gd name="T50" fmla="*/ 15 w 22"/>
                  <a:gd name="T51" fmla="*/ 7 h 16"/>
                  <a:gd name="T52" fmla="*/ 14 w 22"/>
                  <a:gd name="T53" fmla="*/ 10 h 16"/>
                  <a:gd name="T54" fmla="*/ 18 w 22"/>
                  <a:gd name="T55" fmla="*/ 15 h 16"/>
                  <a:gd name="T56" fmla="*/ 19 w 22"/>
                  <a:gd name="T57" fmla="*/ 11 h 16"/>
                  <a:gd name="T58" fmla="*/ 19 w 22"/>
                  <a:gd name="T59" fmla="*/ 11 h 16"/>
                  <a:gd name="T60" fmla="*/ 22 w 22"/>
                  <a:gd name="T61" fmla="*/ 4 h 16"/>
                  <a:gd name="T62" fmla="*/ 13 w 22"/>
                  <a:gd name="T63" fmla="*/ 6 h 16"/>
                  <a:gd name="T64" fmla="*/ 13 w 22"/>
                  <a:gd name="T65" fmla="*/ 6 h 16"/>
                  <a:gd name="T66" fmla="*/ 13 w 22"/>
                  <a:gd name="T67" fmla="*/ 6 h 16"/>
                  <a:gd name="T68" fmla="*/ 12 w 22"/>
                  <a:gd name="T69" fmla="*/ 9 h 16"/>
                  <a:gd name="T70" fmla="*/ 16 w 22"/>
                  <a:gd name="T71" fmla="*/ 9 h 16"/>
                  <a:gd name="T72" fmla="*/ 16 w 22"/>
                  <a:gd name="T73" fmla="*/ 9 h 16"/>
                  <a:gd name="T74" fmla="*/ 16 w 22"/>
                  <a:gd name="T75" fmla="*/ 9 h 16"/>
                  <a:gd name="T76" fmla="*/ 16 w 22"/>
                  <a:gd name="T77" fmla="*/ 8 h 16"/>
                  <a:gd name="T78" fmla="*/ 16 w 22"/>
                  <a:gd name="T79" fmla="*/ 0 h 16"/>
                  <a:gd name="T80" fmla="*/ 11 w 22"/>
                  <a:gd name="T81" fmla="*/ 3 h 16"/>
                  <a:gd name="T82" fmla="*/ 11 w 22"/>
                  <a:gd name="T83" fmla="*/ 3 h 16"/>
                  <a:gd name="T84" fmla="*/ 11 w 22"/>
                  <a:gd name="T85" fmla="*/ 3 h 16"/>
                  <a:gd name="T86" fmla="*/ 11 w 22"/>
                  <a:gd name="T87" fmla="*/ 3 h 16"/>
                  <a:gd name="T88" fmla="*/ 7 w 22"/>
                  <a:gd name="T89" fmla="*/ 0 h 16"/>
                  <a:gd name="T90" fmla="*/ 7 w 22"/>
                  <a:gd name="T91" fmla="*/ 1 h 16"/>
                  <a:gd name="T92" fmla="*/ 1 w 22"/>
                  <a:gd name="T93" fmla="*/ 1 h 16"/>
                  <a:gd name="T94" fmla="*/ 0 w 22"/>
                  <a:gd name="T95" fmla="*/ 9 h 16"/>
                  <a:gd name="T96" fmla="*/ 6 w 22"/>
                  <a:gd name="T97" fmla="*/ 13 h 16"/>
                  <a:gd name="T98" fmla="*/ 16 w 22"/>
                  <a:gd name="T99" fmla="*/ 15 h 16"/>
                  <a:gd name="T100" fmla="*/ 13 w 22"/>
                  <a:gd name="T10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16">
                    <a:moveTo>
                      <a:pt x="14" y="10"/>
                    </a:moveTo>
                    <a:lnTo>
                      <a:pt x="11" y="9"/>
                    </a:lnTo>
                    <a:lnTo>
                      <a:pt x="10" y="11"/>
                    </a:lnTo>
                    <a:lnTo>
                      <a:pt x="13" y="12"/>
                    </a:lnTo>
                    <a:lnTo>
                      <a:pt x="13" y="9"/>
                    </a:lnTo>
                    <a:lnTo>
                      <a:pt x="12" y="9"/>
                    </a:lnTo>
                    <a:cubicBezTo>
                      <a:pt x="11" y="9"/>
                      <a:pt x="11" y="9"/>
                      <a:pt x="9" y="8"/>
                    </a:cubicBezTo>
                    <a:cubicBezTo>
                      <a:pt x="8" y="7"/>
                      <a:pt x="6" y="6"/>
                      <a:pt x="3" y="5"/>
                    </a:cubicBezTo>
                    <a:lnTo>
                      <a:pt x="3" y="9"/>
                    </a:lnTo>
                    <a:lnTo>
                      <a:pt x="6" y="9"/>
                    </a:lnTo>
                    <a:cubicBezTo>
                      <a:pt x="6" y="7"/>
                      <a:pt x="6" y="6"/>
                      <a:pt x="6" y="4"/>
                    </a:cubicBezTo>
                    <a:lnTo>
                      <a:pt x="3" y="4"/>
                    </a:lnTo>
                    <a:lnTo>
                      <a:pt x="4" y="7"/>
                    </a:lnTo>
                    <a:lnTo>
                      <a:pt x="5" y="7"/>
                    </a:lnTo>
                    <a:lnTo>
                      <a:pt x="5" y="7"/>
                    </a:lnTo>
                    <a:lnTo>
                      <a:pt x="6" y="7"/>
                    </a:lnTo>
                    <a:lnTo>
                      <a:pt x="7" y="7"/>
                    </a:lnTo>
                    <a:lnTo>
                      <a:pt x="7" y="7"/>
                    </a:lnTo>
                    <a:lnTo>
                      <a:pt x="7" y="7"/>
                    </a:lnTo>
                    <a:lnTo>
                      <a:pt x="7" y="7"/>
                    </a:lnTo>
                    <a:lnTo>
                      <a:pt x="7" y="7"/>
                    </a:lnTo>
                    <a:lnTo>
                      <a:pt x="7" y="7"/>
                    </a:lnTo>
                    <a:lnTo>
                      <a:pt x="7" y="7"/>
                    </a:lnTo>
                    <a:lnTo>
                      <a:pt x="8" y="8"/>
                    </a:lnTo>
                    <a:cubicBezTo>
                      <a:pt x="8" y="8"/>
                      <a:pt x="10" y="9"/>
                      <a:pt x="11" y="9"/>
                    </a:cubicBezTo>
                    <a:cubicBezTo>
                      <a:pt x="13" y="9"/>
                      <a:pt x="14" y="9"/>
                      <a:pt x="15" y="8"/>
                    </a:cubicBezTo>
                    <a:lnTo>
                      <a:pt x="13" y="5"/>
                    </a:lnTo>
                    <a:lnTo>
                      <a:pt x="10" y="6"/>
                    </a:lnTo>
                    <a:lnTo>
                      <a:pt x="10" y="6"/>
                    </a:lnTo>
                    <a:lnTo>
                      <a:pt x="10" y="6"/>
                    </a:lnTo>
                    <a:lnTo>
                      <a:pt x="10" y="6"/>
                    </a:lnTo>
                    <a:lnTo>
                      <a:pt x="10" y="6"/>
                    </a:lnTo>
                    <a:lnTo>
                      <a:pt x="10" y="6"/>
                    </a:lnTo>
                    <a:lnTo>
                      <a:pt x="11" y="6"/>
                    </a:lnTo>
                    <a:lnTo>
                      <a:pt x="10" y="5"/>
                    </a:lnTo>
                    <a:lnTo>
                      <a:pt x="10" y="6"/>
                    </a:lnTo>
                    <a:lnTo>
                      <a:pt x="11" y="6"/>
                    </a:lnTo>
                    <a:lnTo>
                      <a:pt x="10" y="5"/>
                    </a:lnTo>
                    <a:lnTo>
                      <a:pt x="11" y="6"/>
                    </a:lnTo>
                    <a:lnTo>
                      <a:pt x="10" y="5"/>
                    </a:lnTo>
                    <a:lnTo>
                      <a:pt x="10" y="5"/>
                    </a:lnTo>
                    <a:lnTo>
                      <a:pt x="11" y="6"/>
                    </a:lnTo>
                    <a:lnTo>
                      <a:pt x="10" y="5"/>
                    </a:lnTo>
                    <a:lnTo>
                      <a:pt x="10" y="6"/>
                    </a:lnTo>
                    <a:cubicBezTo>
                      <a:pt x="9" y="7"/>
                      <a:pt x="9" y="8"/>
                      <a:pt x="9" y="9"/>
                    </a:cubicBezTo>
                    <a:lnTo>
                      <a:pt x="9" y="11"/>
                    </a:lnTo>
                    <a:lnTo>
                      <a:pt x="12" y="12"/>
                    </a:lnTo>
                    <a:lnTo>
                      <a:pt x="13" y="12"/>
                    </a:lnTo>
                    <a:cubicBezTo>
                      <a:pt x="15" y="12"/>
                      <a:pt x="17" y="11"/>
                      <a:pt x="17" y="11"/>
                    </a:cubicBezTo>
                    <a:lnTo>
                      <a:pt x="18" y="10"/>
                    </a:lnTo>
                    <a:lnTo>
                      <a:pt x="18" y="10"/>
                    </a:lnTo>
                    <a:lnTo>
                      <a:pt x="17" y="10"/>
                    </a:lnTo>
                    <a:lnTo>
                      <a:pt x="17" y="10"/>
                    </a:lnTo>
                    <a:lnTo>
                      <a:pt x="18" y="10"/>
                    </a:lnTo>
                    <a:lnTo>
                      <a:pt x="17" y="10"/>
                    </a:lnTo>
                    <a:lnTo>
                      <a:pt x="17" y="10"/>
                    </a:lnTo>
                    <a:lnTo>
                      <a:pt x="17" y="10"/>
                    </a:lnTo>
                    <a:lnTo>
                      <a:pt x="17" y="10"/>
                    </a:lnTo>
                    <a:lnTo>
                      <a:pt x="17" y="10"/>
                    </a:lnTo>
                    <a:lnTo>
                      <a:pt x="17" y="10"/>
                    </a:lnTo>
                    <a:lnTo>
                      <a:pt x="17" y="10"/>
                    </a:lnTo>
                    <a:lnTo>
                      <a:pt x="18" y="7"/>
                    </a:lnTo>
                    <a:lnTo>
                      <a:pt x="14" y="6"/>
                    </a:lnTo>
                    <a:lnTo>
                      <a:pt x="15" y="7"/>
                    </a:lnTo>
                    <a:lnTo>
                      <a:pt x="14" y="6"/>
                    </a:lnTo>
                    <a:lnTo>
                      <a:pt x="14" y="6"/>
                    </a:lnTo>
                    <a:lnTo>
                      <a:pt x="15" y="7"/>
                    </a:lnTo>
                    <a:lnTo>
                      <a:pt x="14" y="6"/>
                    </a:lnTo>
                    <a:lnTo>
                      <a:pt x="15" y="6"/>
                    </a:lnTo>
                    <a:lnTo>
                      <a:pt x="15" y="6"/>
                    </a:lnTo>
                    <a:lnTo>
                      <a:pt x="14" y="6"/>
                    </a:lnTo>
                    <a:lnTo>
                      <a:pt x="15" y="6"/>
                    </a:lnTo>
                    <a:lnTo>
                      <a:pt x="15" y="6"/>
                    </a:lnTo>
                    <a:lnTo>
                      <a:pt x="14" y="7"/>
                    </a:lnTo>
                    <a:cubicBezTo>
                      <a:pt x="13" y="8"/>
                      <a:pt x="13" y="9"/>
                      <a:pt x="12" y="10"/>
                    </a:cubicBezTo>
                    <a:lnTo>
                      <a:pt x="16" y="11"/>
                    </a:lnTo>
                    <a:lnTo>
                      <a:pt x="16" y="8"/>
                    </a:lnTo>
                    <a:lnTo>
                      <a:pt x="15" y="7"/>
                    </a:lnTo>
                    <a:lnTo>
                      <a:pt x="12" y="6"/>
                    </a:lnTo>
                    <a:lnTo>
                      <a:pt x="11" y="9"/>
                    </a:lnTo>
                    <a:lnTo>
                      <a:pt x="14" y="10"/>
                    </a:lnTo>
                    <a:lnTo>
                      <a:pt x="13" y="14"/>
                    </a:lnTo>
                    <a:lnTo>
                      <a:pt x="15" y="14"/>
                    </a:lnTo>
                    <a:lnTo>
                      <a:pt x="18" y="15"/>
                    </a:lnTo>
                    <a:lnTo>
                      <a:pt x="19" y="11"/>
                    </a:lnTo>
                    <a:lnTo>
                      <a:pt x="18" y="11"/>
                    </a:lnTo>
                    <a:lnTo>
                      <a:pt x="19" y="11"/>
                    </a:lnTo>
                    <a:lnTo>
                      <a:pt x="19" y="11"/>
                    </a:lnTo>
                    <a:lnTo>
                      <a:pt x="18" y="11"/>
                    </a:lnTo>
                    <a:lnTo>
                      <a:pt x="19" y="11"/>
                    </a:lnTo>
                    <a:lnTo>
                      <a:pt x="19" y="11"/>
                    </a:lnTo>
                    <a:cubicBezTo>
                      <a:pt x="20" y="10"/>
                      <a:pt x="21" y="9"/>
                      <a:pt x="21" y="8"/>
                    </a:cubicBezTo>
                    <a:lnTo>
                      <a:pt x="22" y="4"/>
                    </a:lnTo>
                    <a:lnTo>
                      <a:pt x="18" y="4"/>
                    </a:lnTo>
                    <a:lnTo>
                      <a:pt x="17" y="4"/>
                    </a:lnTo>
                    <a:cubicBezTo>
                      <a:pt x="15" y="4"/>
                      <a:pt x="14" y="5"/>
                      <a:pt x="13" y="6"/>
                    </a:cubicBezTo>
                    <a:lnTo>
                      <a:pt x="13" y="6"/>
                    </a:lnTo>
                    <a:lnTo>
                      <a:pt x="13" y="6"/>
                    </a:lnTo>
                    <a:lnTo>
                      <a:pt x="13" y="6"/>
                    </a:lnTo>
                    <a:lnTo>
                      <a:pt x="13" y="6"/>
                    </a:lnTo>
                    <a:lnTo>
                      <a:pt x="13" y="6"/>
                    </a:lnTo>
                    <a:lnTo>
                      <a:pt x="13" y="6"/>
                    </a:lnTo>
                    <a:lnTo>
                      <a:pt x="13" y="6"/>
                    </a:lnTo>
                    <a:lnTo>
                      <a:pt x="13" y="6"/>
                    </a:lnTo>
                    <a:lnTo>
                      <a:pt x="12" y="9"/>
                    </a:lnTo>
                    <a:lnTo>
                      <a:pt x="16" y="9"/>
                    </a:lnTo>
                    <a:lnTo>
                      <a:pt x="15" y="9"/>
                    </a:lnTo>
                    <a:lnTo>
                      <a:pt x="16" y="9"/>
                    </a:lnTo>
                    <a:lnTo>
                      <a:pt x="16" y="9"/>
                    </a:lnTo>
                    <a:lnTo>
                      <a:pt x="15" y="9"/>
                    </a:lnTo>
                    <a:lnTo>
                      <a:pt x="16" y="9"/>
                    </a:lnTo>
                    <a:lnTo>
                      <a:pt x="15" y="9"/>
                    </a:lnTo>
                    <a:lnTo>
                      <a:pt x="16" y="9"/>
                    </a:lnTo>
                    <a:lnTo>
                      <a:pt x="16" y="9"/>
                    </a:lnTo>
                    <a:lnTo>
                      <a:pt x="15" y="9"/>
                    </a:lnTo>
                    <a:lnTo>
                      <a:pt x="16" y="9"/>
                    </a:lnTo>
                    <a:lnTo>
                      <a:pt x="16" y="8"/>
                    </a:lnTo>
                    <a:cubicBezTo>
                      <a:pt x="16" y="8"/>
                      <a:pt x="17" y="7"/>
                      <a:pt x="17" y="6"/>
                    </a:cubicBezTo>
                    <a:lnTo>
                      <a:pt x="17" y="5"/>
                    </a:lnTo>
                    <a:lnTo>
                      <a:pt x="16" y="0"/>
                    </a:lnTo>
                    <a:lnTo>
                      <a:pt x="12" y="2"/>
                    </a:lnTo>
                    <a:lnTo>
                      <a:pt x="11" y="3"/>
                    </a:lnTo>
                    <a:lnTo>
                      <a:pt x="11" y="3"/>
                    </a:lnTo>
                    <a:lnTo>
                      <a:pt x="11" y="3"/>
                    </a:lnTo>
                    <a:lnTo>
                      <a:pt x="11" y="3"/>
                    </a:lnTo>
                    <a:lnTo>
                      <a:pt x="11" y="3"/>
                    </a:lnTo>
                    <a:lnTo>
                      <a:pt x="11" y="3"/>
                    </a:lnTo>
                    <a:lnTo>
                      <a:pt x="11" y="3"/>
                    </a:lnTo>
                    <a:lnTo>
                      <a:pt x="11" y="3"/>
                    </a:lnTo>
                    <a:lnTo>
                      <a:pt x="12" y="3"/>
                    </a:lnTo>
                    <a:lnTo>
                      <a:pt x="11" y="3"/>
                    </a:lnTo>
                    <a:lnTo>
                      <a:pt x="11" y="3"/>
                    </a:lnTo>
                    <a:lnTo>
                      <a:pt x="12" y="3"/>
                    </a:lnTo>
                    <a:lnTo>
                      <a:pt x="11" y="2"/>
                    </a:lnTo>
                    <a:cubicBezTo>
                      <a:pt x="10" y="1"/>
                      <a:pt x="8" y="0"/>
                      <a:pt x="7" y="0"/>
                    </a:cubicBezTo>
                    <a:lnTo>
                      <a:pt x="5" y="0"/>
                    </a:lnTo>
                    <a:lnTo>
                      <a:pt x="6" y="4"/>
                    </a:lnTo>
                    <a:lnTo>
                      <a:pt x="7" y="1"/>
                    </a:lnTo>
                    <a:lnTo>
                      <a:pt x="5" y="0"/>
                    </a:lnTo>
                    <a:lnTo>
                      <a:pt x="4" y="0"/>
                    </a:lnTo>
                    <a:lnTo>
                      <a:pt x="1" y="1"/>
                    </a:lnTo>
                    <a:lnTo>
                      <a:pt x="0" y="2"/>
                    </a:lnTo>
                    <a:lnTo>
                      <a:pt x="0" y="4"/>
                    </a:lnTo>
                    <a:cubicBezTo>
                      <a:pt x="0" y="6"/>
                      <a:pt x="0" y="7"/>
                      <a:pt x="0" y="9"/>
                    </a:cubicBezTo>
                    <a:lnTo>
                      <a:pt x="0" y="12"/>
                    </a:lnTo>
                    <a:lnTo>
                      <a:pt x="3" y="12"/>
                    </a:lnTo>
                    <a:cubicBezTo>
                      <a:pt x="4" y="12"/>
                      <a:pt x="4" y="12"/>
                      <a:pt x="6" y="13"/>
                    </a:cubicBezTo>
                    <a:cubicBezTo>
                      <a:pt x="7" y="14"/>
                      <a:pt x="9" y="16"/>
                      <a:pt x="12" y="16"/>
                    </a:cubicBezTo>
                    <a:lnTo>
                      <a:pt x="14" y="15"/>
                    </a:lnTo>
                    <a:lnTo>
                      <a:pt x="16" y="15"/>
                    </a:lnTo>
                    <a:lnTo>
                      <a:pt x="17" y="11"/>
                    </a:lnTo>
                    <a:lnTo>
                      <a:pt x="14" y="10"/>
                    </a:lnTo>
                    <a:lnTo>
                      <a:pt x="13" y="14"/>
                    </a:lnTo>
                    <a:lnTo>
                      <a:pt x="14"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0" name="Freeform 1739">
                <a:extLst>
                  <a:ext uri="{FF2B5EF4-FFF2-40B4-BE49-F238E27FC236}">
                    <a16:creationId xmlns:a16="http://schemas.microsoft.com/office/drawing/2014/main" id="{1FF7CC76-D3C4-421E-A857-E748D17A59EA}"/>
                  </a:ext>
                </a:extLst>
              </p:cNvPr>
              <p:cNvSpPr>
                <a:spLocks/>
              </p:cNvSpPr>
              <p:nvPr/>
            </p:nvSpPr>
            <p:spPr bwMode="auto">
              <a:xfrm>
                <a:off x="146" y="4902"/>
                <a:ext cx="8" cy="11"/>
              </a:xfrm>
              <a:custGeom>
                <a:avLst/>
                <a:gdLst>
                  <a:gd name="T0" fmla="*/ 6 w 15"/>
                  <a:gd name="T1" fmla="*/ 9 h 19"/>
                  <a:gd name="T2" fmla="*/ 4 w 15"/>
                  <a:gd name="T3" fmla="*/ 12 h 19"/>
                  <a:gd name="T4" fmla="*/ 7 w 15"/>
                  <a:gd name="T5" fmla="*/ 5 h 19"/>
                  <a:gd name="T6" fmla="*/ 6 w 15"/>
                  <a:gd name="T7" fmla="*/ 7 h 19"/>
                  <a:gd name="T8" fmla="*/ 9 w 15"/>
                  <a:gd name="T9" fmla="*/ 7 h 19"/>
                  <a:gd name="T10" fmla="*/ 6 w 15"/>
                  <a:gd name="T11" fmla="*/ 2 h 19"/>
                  <a:gd name="T12" fmla="*/ 5 w 15"/>
                  <a:gd name="T13" fmla="*/ 7 h 19"/>
                  <a:gd name="T14" fmla="*/ 10 w 15"/>
                  <a:gd name="T15" fmla="*/ 6 h 19"/>
                  <a:gd name="T16" fmla="*/ 8 w 15"/>
                  <a:gd name="T17" fmla="*/ 8 h 19"/>
                  <a:gd name="T18" fmla="*/ 9 w 15"/>
                  <a:gd name="T19" fmla="*/ 14 h 19"/>
                  <a:gd name="T20" fmla="*/ 9 w 15"/>
                  <a:gd name="T21" fmla="*/ 10 h 19"/>
                  <a:gd name="T22" fmla="*/ 4 w 15"/>
                  <a:gd name="T23" fmla="*/ 14 h 19"/>
                  <a:gd name="T24" fmla="*/ 8 w 15"/>
                  <a:gd name="T25" fmla="*/ 12 h 19"/>
                  <a:gd name="T26" fmla="*/ 8 w 15"/>
                  <a:gd name="T27" fmla="*/ 12 h 19"/>
                  <a:gd name="T28" fmla="*/ 7 w 15"/>
                  <a:gd name="T29" fmla="*/ 14 h 19"/>
                  <a:gd name="T30" fmla="*/ 8 w 15"/>
                  <a:gd name="T31" fmla="*/ 12 h 19"/>
                  <a:gd name="T32" fmla="*/ 5 w 15"/>
                  <a:gd name="T33" fmla="*/ 11 h 19"/>
                  <a:gd name="T34" fmla="*/ 8 w 15"/>
                  <a:gd name="T35" fmla="*/ 15 h 19"/>
                  <a:gd name="T36" fmla="*/ 10 w 15"/>
                  <a:gd name="T37" fmla="*/ 10 h 19"/>
                  <a:gd name="T38" fmla="*/ 6 w 15"/>
                  <a:gd name="T39" fmla="*/ 12 h 19"/>
                  <a:gd name="T40" fmla="*/ 2 w 15"/>
                  <a:gd name="T41" fmla="*/ 13 h 19"/>
                  <a:gd name="T42" fmla="*/ 5 w 15"/>
                  <a:gd name="T43" fmla="*/ 17 h 19"/>
                  <a:gd name="T44" fmla="*/ 5 w 15"/>
                  <a:gd name="T45" fmla="*/ 17 h 19"/>
                  <a:gd name="T46" fmla="*/ 5 w 15"/>
                  <a:gd name="T47" fmla="*/ 15 h 19"/>
                  <a:gd name="T48" fmla="*/ 5 w 15"/>
                  <a:gd name="T49" fmla="*/ 15 h 19"/>
                  <a:gd name="T50" fmla="*/ 5 w 15"/>
                  <a:gd name="T51" fmla="*/ 17 h 19"/>
                  <a:gd name="T52" fmla="*/ 4 w 15"/>
                  <a:gd name="T53" fmla="*/ 17 h 19"/>
                  <a:gd name="T54" fmla="*/ 4 w 15"/>
                  <a:gd name="T55" fmla="*/ 17 h 19"/>
                  <a:gd name="T56" fmla="*/ 5 w 15"/>
                  <a:gd name="T57" fmla="*/ 16 h 19"/>
                  <a:gd name="T58" fmla="*/ 5 w 15"/>
                  <a:gd name="T59" fmla="*/ 17 h 19"/>
                  <a:gd name="T60" fmla="*/ 9 w 15"/>
                  <a:gd name="T61" fmla="*/ 19 h 19"/>
                  <a:gd name="T62" fmla="*/ 8 w 15"/>
                  <a:gd name="T63" fmla="*/ 13 h 19"/>
                  <a:gd name="T64" fmla="*/ 8 w 15"/>
                  <a:gd name="T65" fmla="*/ 17 h 19"/>
                  <a:gd name="T66" fmla="*/ 12 w 15"/>
                  <a:gd name="T67" fmla="*/ 16 h 19"/>
                  <a:gd name="T68" fmla="*/ 13 w 15"/>
                  <a:gd name="T69" fmla="*/ 3 h 19"/>
                  <a:gd name="T70" fmla="*/ 10 w 15"/>
                  <a:gd name="T71" fmla="*/ 2 h 19"/>
                  <a:gd name="T72" fmla="*/ 12 w 15"/>
                  <a:gd name="T73" fmla="*/ 6 h 19"/>
                  <a:gd name="T74" fmla="*/ 14 w 15"/>
                  <a:gd name="T75" fmla="*/ 0 h 19"/>
                  <a:gd name="T76" fmla="*/ 9 w 15"/>
                  <a:gd name="T77" fmla="*/ 0 h 19"/>
                  <a:gd name="T78" fmla="*/ 1 w 15"/>
                  <a:gd name="T79" fmla="*/ 4 h 19"/>
                  <a:gd name="T80" fmla="*/ 1 w 15"/>
                  <a:gd name="T81" fmla="*/ 12 h 19"/>
                  <a:gd name="T82" fmla="*/ 5 w 15"/>
                  <a:gd name="T83" fmla="*/ 15 h 19"/>
                  <a:gd name="T84" fmla="*/ 2 w 15"/>
                  <a:gd name="T85"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19">
                    <a:moveTo>
                      <a:pt x="6" y="12"/>
                    </a:moveTo>
                    <a:lnTo>
                      <a:pt x="6" y="9"/>
                    </a:lnTo>
                    <a:lnTo>
                      <a:pt x="5" y="9"/>
                    </a:lnTo>
                    <a:lnTo>
                      <a:pt x="4" y="12"/>
                    </a:lnTo>
                    <a:lnTo>
                      <a:pt x="7" y="12"/>
                    </a:lnTo>
                    <a:cubicBezTo>
                      <a:pt x="7" y="10"/>
                      <a:pt x="7" y="7"/>
                      <a:pt x="7" y="5"/>
                    </a:cubicBezTo>
                    <a:lnTo>
                      <a:pt x="4" y="5"/>
                    </a:lnTo>
                    <a:lnTo>
                      <a:pt x="6" y="7"/>
                    </a:lnTo>
                    <a:cubicBezTo>
                      <a:pt x="7" y="7"/>
                      <a:pt x="7" y="7"/>
                      <a:pt x="9" y="7"/>
                    </a:cubicBezTo>
                    <a:lnTo>
                      <a:pt x="9" y="7"/>
                    </a:lnTo>
                    <a:lnTo>
                      <a:pt x="9" y="3"/>
                    </a:lnTo>
                    <a:lnTo>
                      <a:pt x="6" y="2"/>
                    </a:lnTo>
                    <a:lnTo>
                      <a:pt x="6" y="4"/>
                    </a:lnTo>
                    <a:lnTo>
                      <a:pt x="5" y="7"/>
                    </a:lnTo>
                    <a:lnTo>
                      <a:pt x="9" y="9"/>
                    </a:lnTo>
                    <a:lnTo>
                      <a:pt x="10" y="6"/>
                    </a:lnTo>
                    <a:lnTo>
                      <a:pt x="8" y="8"/>
                    </a:lnTo>
                    <a:lnTo>
                      <a:pt x="8" y="8"/>
                    </a:lnTo>
                    <a:lnTo>
                      <a:pt x="7" y="11"/>
                    </a:lnTo>
                    <a:lnTo>
                      <a:pt x="9" y="14"/>
                    </a:lnTo>
                    <a:lnTo>
                      <a:pt x="10" y="10"/>
                    </a:lnTo>
                    <a:lnTo>
                      <a:pt x="9" y="10"/>
                    </a:lnTo>
                    <a:lnTo>
                      <a:pt x="5" y="9"/>
                    </a:lnTo>
                    <a:lnTo>
                      <a:pt x="4" y="14"/>
                    </a:lnTo>
                    <a:lnTo>
                      <a:pt x="7" y="15"/>
                    </a:lnTo>
                    <a:lnTo>
                      <a:pt x="8" y="12"/>
                    </a:lnTo>
                    <a:lnTo>
                      <a:pt x="7" y="14"/>
                    </a:lnTo>
                    <a:lnTo>
                      <a:pt x="8" y="12"/>
                    </a:lnTo>
                    <a:lnTo>
                      <a:pt x="8" y="12"/>
                    </a:lnTo>
                    <a:lnTo>
                      <a:pt x="7" y="14"/>
                    </a:lnTo>
                    <a:lnTo>
                      <a:pt x="8" y="12"/>
                    </a:lnTo>
                    <a:lnTo>
                      <a:pt x="8" y="12"/>
                    </a:lnTo>
                    <a:cubicBezTo>
                      <a:pt x="8" y="12"/>
                      <a:pt x="7" y="11"/>
                      <a:pt x="5" y="11"/>
                    </a:cubicBezTo>
                    <a:lnTo>
                      <a:pt x="5" y="11"/>
                    </a:lnTo>
                    <a:lnTo>
                      <a:pt x="5" y="14"/>
                    </a:lnTo>
                    <a:lnTo>
                      <a:pt x="8" y="15"/>
                    </a:lnTo>
                    <a:lnTo>
                      <a:pt x="9" y="13"/>
                    </a:lnTo>
                    <a:lnTo>
                      <a:pt x="10" y="10"/>
                    </a:lnTo>
                    <a:lnTo>
                      <a:pt x="6" y="9"/>
                    </a:lnTo>
                    <a:lnTo>
                      <a:pt x="6" y="12"/>
                    </a:lnTo>
                    <a:lnTo>
                      <a:pt x="2" y="11"/>
                    </a:lnTo>
                    <a:lnTo>
                      <a:pt x="2" y="13"/>
                    </a:lnTo>
                    <a:lnTo>
                      <a:pt x="0" y="18"/>
                    </a:lnTo>
                    <a:lnTo>
                      <a:pt x="5" y="17"/>
                    </a:lnTo>
                    <a:lnTo>
                      <a:pt x="5" y="15"/>
                    </a:lnTo>
                    <a:lnTo>
                      <a:pt x="5" y="17"/>
                    </a:lnTo>
                    <a:lnTo>
                      <a:pt x="5" y="17"/>
                    </a:lnTo>
                    <a:lnTo>
                      <a:pt x="5" y="15"/>
                    </a:lnTo>
                    <a:lnTo>
                      <a:pt x="5" y="17"/>
                    </a:lnTo>
                    <a:lnTo>
                      <a:pt x="5" y="15"/>
                    </a:lnTo>
                    <a:lnTo>
                      <a:pt x="4" y="17"/>
                    </a:lnTo>
                    <a:lnTo>
                      <a:pt x="5" y="17"/>
                    </a:lnTo>
                    <a:lnTo>
                      <a:pt x="5" y="15"/>
                    </a:lnTo>
                    <a:lnTo>
                      <a:pt x="4" y="17"/>
                    </a:lnTo>
                    <a:lnTo>
                      <a:pt x="5" y="16"/>
                    </a:lnTo>
                    <a:lnTo>
                      <a:pt x="4" y="17"/>
                    </a:lnTo>
                    <a:lnTo>
                      <a:pt x="4" y="17"/>
                    </a:lnTo>
                    <a:lnTo>
                      <a:pt x="5" y="16"/>
                    </a:lnTo>
                    <a:lnTo>
                      <a:pt x="4" y="17"/>
                    </a:lnTo>
                    <a:lnTo>
                      <a:pt x="5" y="17"/>
                    </a:lnTo>
                    <a:lnTo>
                      <a:pt x="7" y="18"/>
                    </a:lnTo>
                    <a:lnTo>
                      <a:pt x="9" y="19"/>
                    </a:lnTo>
                    <a:lnTo>
                      <a:pt x="11" y="14"/>
                    </a:lnTo>
                    <a:lnTo>
                      <a:pt x="8" y="13"/>
                    </a:lnTo>
                    <a:lnTo>
                      <a:pt x="7" y="16"/>
                    </a:lnTo>
                    <a:lnTo>
                      <a:pt x="8" y="17"/>
                    </a:lnTo>
                    <a:lnTo>
                      <a:pt x="10" y="17"/>
                    </a:lnTo>
                    <a:lnTo>
                      <a:pt x="12" y="16"/>
                    </a:lnTo>
                    <a:cubicBezTo>
                      <a:pt x="13" y="14"/>
                      <a:pt x="15" y="12"/>
                      <a:pt x="15" y="8"/>
                    </a:cubicBezTo>
                    <a:cubicBezTo>
                      <a:pt x="15" y="7"/>
                      <a:pt x="14" y="5"/>
                      <a:pt x="13" y="3"/>
                    </a:cubicBezTo>
                    <a:lnTo>
                      <a:pt x="12" y="3"/>
                    </a:lnTo>
                    <a:lnTo>
                      <a:pt x="10" y="2"/>
                    </a:lnTo>
                    <a:lnTo>
                      <a:pt x="9" y="5"/>
                    </a:lnTo>
                    <a:lnTo>
                      <a:pt x="12" y="6"/>
                    </a:lnTo>
                    <a:lnTo>
                      <a:pt x="12" y="4"/>
                    </a:lnTo>
                    <a:lnTo>
                      <a:pt x="14" y="0"/>
                    </a:lnTo>
                    <a:lnTo>
                      <a:pt x="9" y="0"/>
                    </a:lnTo>
                    <a:lnTo>
                      <a:pt x="9" y="0"/>
                    </a:lnTo>
                    <a:cubicBezTo>
                      <a:pt x="6" y="0"/>
                      <a:pt x="3" y="1"/>
                      <a:pt x="2" y="3"/>
                    </a:cubicBezTo>
                    <a:lnTo>
                      <a:pt x="1" y="4"/>
                    </a:lnTo>
                    <a:lnTo>
                      <a:pt x="1" y="5"/>
                    </a:lnTo>
                    <a:cubicBezTo>
                      <a:pt x="1" y="7"/>
                      <a:pt x="1" y="10"/>
                      <a:pt x="1" y="12"/>
                    </a:cubicBezTo>
                    <a:lnTo>
                      <a:pt x="1" y="14"/>
                    </a:lnTo>
                    <a:lnTo>
                      <a:pt x="5" y="15"/>
                    </a:lnTo>
                    <a:lnTo>
                      <a:pt x="6" y="12"/>
                    </a:lnTo>
                    <a:lnTo>
                      <a:pt x="2" y="11"/>
                    </a:lnTo>
                    <a:lnTo>
                      <a:pt x="6"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1" name="Freeform 1740">
                <a:extLst>
                  <a:ext uri="{FF2B5EF4-FFF2-40B4-BE49-F238E27FC236}">
                    <a16:creationId xmlns:a16="http://schemas.microsoft.com/office/drawing/2014/main" id="{80C056BE-B0D3-4157-AA1E-6DDF92E52EAA}"/>
                  </a:ext>
                </a:extLst>
              </p:cNvPr>
              <p:cNvSpPr>
                <a:spLocks/>
              </p:cNvSpPr>
              <p:nvPr/>
            </p:nvSpPr>
            <p:spPr bwMode="auto">
              <a:xfrm>
                <a:off x="175" y="4841"/>
                <a:ext cx="10" cy="9"/>
              </a:xfrm>
              <a:custGeom>
                <a:avLst/>
                <a:gdLst>
                  <a:gd name="T0" fmla="*/ 5 w 17"/>
                  <a:gd name="T1" fmla="*/ 11 h 15"/>
                  <a:gd name="T2" fmla="*/ 9 w 17"/>
                  <a:gd name="T3" fmla="*/ 12 h 15"/>
                  <a:gd name="T4" fmla="*/ 5 w 17"/>
                  <a:gd name="T5" fmla="*/ 9 h 15"/>
                  <a:gd name="T6" fmla="*/ 8 w 17"/>
                  <a:gd name="T7" fmla="*/ 10 h 15"/>
                  <a:gd name="T8" fmla="*/ 6 w 17"/>
                  <a:gd name="T9" fmla="*/ 5 h 15"/>
                  <a:gd name="T10" fmla="*/ 2 w 17"/>
                  <a:gd name="T11" fmla="*/ 7 h 15"/>
                  <a:gd name="T12" fmla="*/ 7 w 17"/>
                  <a:gd name="T13" fmla="*/ 9 h 15"/>
                  <a:gd name="T14" fmla="*/ 5 w 17"/>
                  <a:gd name="T15" fmla="*/ 3 h 15"/>
                  <a:gd name="T16" fmla="*/ 7 w 17"/>
                  <a:gd name="T17" fmla="*/ 6 h 15"/>
                  <a:gd name="T18" fmla="*/ 6 w 17"/>
                  <a:gd name="T19" fmla="*/ 6 h 15"/>
                  <a:gd name="T20" fmla="*/ 7 w 17"/>
                  <a:gd name="T21" fmla="*/ 5 h 15"/>
                  <a:gd name="T22" fmla="*/ 7 w 17"/>
                  <a:gd name="T23" fmla="*/ 4 h 15"/>
                  <a:gd name="T24" fmla="*/ 6 w 17"/>
                  <a:gd name="T25" fmla="*/ 6 h 15"/>
                  <a:gd name="T26" fmla="*/ 5 w 17"/>
                  <a:gd name="T27" fmla="*/ 5 h 15"/>
                  <a:gd name="T28" fmla="*/ 5 w 17"/>
                  <a:gd name="T29" fmla="*/ 5 h 15"/>
                  <a:gd name="T30" fmla="*/ 7 w 17"/>
                  <a:gd name="T31" fmla="*/ 5 h 15"/>
                  <a:gd name="T32" fmla="*/ 6 w 17"/>
                  <a:gd name="T33" fmla="*/ 5 h 15"/>
                  <a:gd name="T34" fmla="*/ 5 w 17"/>
                  <a:gd name="T35" fmla="*/ 5 h 15"/>
                  <a:gd name="T36" fmla="*/ 5 w 17"/>
                  <a:gd name="T37" fmla="*/ 5 h 15"/>
                  <a:gd name="T38" fmla="*/ 5 w 17"/>
                  <a:gd name="T39" fmla="*/ 5 h 15"/>
                  <a:gd name="T40" fmla="*/ 10 w 17"/>
                  <a:gd name="T41" fmla="*/ 8 h 15"/>
                  <a:gd name="T42" fmla="*/ 6 w 17"/>
                  <a:gd name="T43" fmla="*/ 5 h 15"/>
                  <a:gd name="T44" fmla="*/ 6 w 17"/>
                  <a:gd name="T45" fmla="*/ 10 h 15"/>
                  <a:gd name="T46" fmla="*/ 11 w 17"/>
                  <a:gd name="T47" fmla="*/ 6 h 15"/>
                  <a:gd name="T48" fmla="*/ 6 w 17"/>
                  <a:gd name="T49" fmla="*/ 9 h 15"/>
                  <a:gd name="T50" fmla="*/ 10 w 17"/>
                  <a:gd name="T51" fmla="*/ 10 h 15"/>
                  <a:gd name="T52" fmla="*/ 7 w 17"/>
                  <a:gd name="T53" fmla="*/ 7 h 15"/>
                  <a:gd name="T54" fmla="*/ 5 w 17"/>
                  <a:gd name="T55" fmla="*/ 11 h 15"/>
                  <a:gd name="T56" fmla="*/ 9 w 17"/>
                  <a:gd name="T57" fmla="*/ 13 h 15"/>
                  <a:gd name="T58" fmla="*/ 13 w 17"/>
                  <a:gd name="T59" fmla="*/ 12 h 15"/>
                  <a:gd name="T60" fmla="*/ 13 w 17"/>
                  <a:gd name="T61" fmla="*/ 9 h 15"/>
                  <a:gd name="T62" fmla="*/ 17 w 17"/>
                  <a:gd name="T63" fmla="*/ 2 h 15"/>
                  <a:gd name="T64" fmla="*/ 10 w 17"/>
                  <a:gd name="T65" fmla="*/ 6 h 15"/>
                  <a:gd name="T66" fmla="*/ 13 w 17"/>
                  <a:gd name="T67" fmla="*/ 5 h 15"/>
                  <a:gd name="T68" fmla="*/ 8 w 17"/>
                  <a:gd name="T69" fmla="*/ 2 h 15"/>
                  <a:gd name="T70" fmla="*/ 12 w 17"/>
                  <a:gd name="T71" fmla="*/ 5 h 15"/>
                  <a:gd name="T72" fmla="*/ 10 w 17"/>
                  <a:gd name="T73" fmla="*/ 1 h 15"/>
                  <a:gd name="T74" fmla="*/ 5 w 17"/>
                  <a:gd name="T75" fmla="*/ 0 h 15"/>
                  <a:gd name="T76" fmla="*/ 2 w 17"/>
                  <a:gd name="T77" fmla="*/ 4 h 15"/>
                  <a:gd name="T78" fmla="*/ 6 w 17"/>
                  <a:gd name="T79" fmla="*/ 2 h 15"/>
                  <a:gd name="T80" fmla="*/ 1 w 17"/>
                  <a:gd name="T81" fmla="*/ 0 h 15"/>
                  <a:gd name="T82" fmla="*/ 0 w 17"/>
                  <a:gd name="T83" fmla="*/ 6 h 15"/>
                  <a:gd name="T84" fmla="*/ 4 w 17"/>
                  <a:gd name="T85" fmla="*/ 15 h 15"/>
                  <a:gd name="T86" fmla="*/ 9 w 17"/>
                  <a:gd name="T87" fmla="*/ 15 h 15"/>
                  <a:gd name="T88" fmla="*/ 11 w 17"/>
                  <a:gd name="T89" fmla="*/ 9 h 15"/>
                  <a:gd name="T90" fmla="*/ 9 w 17"/>
                  <a:gd name="T9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 h="15">
                    <a:moveTo>
                      <a:pt x="8" y="10"/>
                    </a:moveTo>
                    <a:lnTo>
                      <a:pt x="5" y="11"/>
                    </a:lnTo>
                    <a:lnTo>
                      <a:pt x="5" y="13"/>
                    </a:lnTo>
                    <a:lnTo>
                      <a:pt x="9" y="12"/>
                    </a:lnTo>
                    <a:lnTo>
                      <a:pt x="8" y="9"/>
                    </a:lnTo>
                    <a:cubicBezTo>
                      <a:pt x="7" y="9"/>
                      <a:pt x="6" y="9"/>
                      <a:pt x="5" y="9"/>
                    </a:cubicBezTo>
                    <a:lnTo>
                      <a:pt x="5" y="12"/>
                    </a:lnTo>
                    <a:lnTo>
                      <a:pt x="8" y="10"/>
                    </a:lnTo>
                    <a:cubicBezTo>
                      <a:pt x="7" y="8"/>
                      <a:pt x="6" y="8"/>
                      <a:pt x="6" y="6"/>
                    </a:cubicBezTo>
                    <a:lnTo>
                      <a:pt x="6" y="5"/>
                    </a:lnTo>
                    <a:lnTo>
                      <a:pt x="3" y="4"/>
                    </a:lnTo>
                    <a:lnTo>
                      <a:pt x="2" y="7"/>
                    </a:lnTo>
                    <a:lnTo>
                      <a:pt x="4" y="8"/>
                    </a:lnTo>
                    <a:lnTo>
                      <a:pt x="7" y="9"/>
                    </a:lnTo>
                    <a:lnTo>
                      <a:pt x="8" y="4"/>
                    </a:lnTo>
                    <a:lnTo>
                      <a:pt x="5" y="3"/>
                    </a:lnTo>
                    <a:lnTo>
                      <a:pt x="6" y="6"/>
                    </a:lnTo>
                    <a:lnTo>
                      <a:pt x="7" y="6"/>
                    </a:lnTo>
                    <a:lnTo>
                      <a:pt x="7" y="5"/>
                    </a:lnTo>
                    <a:lnTo>
                      <a:pt x="6" y="6"/>
                    </a:lnTo>
                    <a:lnTo>
                      <a:pt x="7" y="6"/>
                    </a:lnTo>
                    <a:lnTo>
                      <a:pt x="7" y="5"/>
                    </a:lnTo>
                    <a:lnTo>
                      <a:pt x="6" y="6"/>
                    </a:lnTo>
                    <a:lnTo>
                      <a:pt x="7" y="4"/>
                    </a:lnTo>
                    <a:lnTo>
                      <a:pt x="5" y="5"/>
                    </a:lnTo>
                    <a:lnTo>
                      <a:pt x="6" y="6"/>
                    </a:lnTo>
                    <a:lnTo>
                      <a:pt x="7" y="4"/>
                    </a:lnTo>
                    <a:lnTo>
                      <a:pt x="5" y="5"/>
                    </a:lnTo>
                    <a:lnTo>
                      <a:pt x="7" y="5"/>
                    </a:lnTo>
                    <a:lnTo>
                      <a:pt x="5" y="5"/>
                    </a:lnTo>
                    <a:lnTo>
                      <a:pt x="5" y="5"/>
                    </a:lnTo>
                    <a:lnTo>
                      <a:pt x="7" y="5"/>
                    </a:lnTo>
                    <a:lnTo>
                      <a:pt x="5" y="5"/>
                    </a:lnTo>
                    <a:lnTo>
                      <a:pt x="6" y="5"/>
                    </a:lnTo>
                    <a:lnTo>
                      <a:pt x="5" y="5"/>
                    </a:lnTo>
                    <a:lnTo>
                      <a:pt x="5" y="5"/>
                    </a:lnTo>
                    <a:lnTo>
                      <a:pt x="6" y="5"/>
                    </a:lnTo>
                    <a:lnTo>
                      <a:pt x="5" y="5"/>
                    </a:lnTo>
                    <a:lnTo>
                      <a:pt x="5" y="5"/>
                    </a:lnTo>
                    <a:lnTo>
                      <a:pt x="5" y="5"/>
                    </a:lnTo>
                    <a:lnTo>
                      <a:pt x="5" y="9"/>
                    </a:lnTo>
                    <a:lnTo>
                      <a:pt x="10" y="8"/>
                    </a:lnTo>
                    <a:lnTo>
                      <a:pt x="10" y="5"/>
                    </a:lnTo>
                    <a:lnTo>
                      <a:pt x="6" y="5"/>
                    </a:lnTo>
                    <a:lnTo>
                      <a:pt x="6" y="6"/>
                    </a:lnTo>
                    <a:lnTo>
                      <a:pt x="6" y="10"/>
                    </a:lnTo>
                    <a:lnTo>
                      <a:pt x="11" y="9"/>
                    </a:lnTo>
                    <a:lnTo>
                      <a:pt x="11" y="6"/>
                    </a:lnTo>
                    <a:lnTo>
                      <a:pt x="8" y="4"/>
                    </a:lnTo>
                    <a:cubicBezTo>
                      <a:pt x="7" y="5"/>
                      <a:pt x="6" y="7"/>
                      <a:pt x="6" y="9"/>
                    </a:cubicBezTo>
                    <a:lnTo>
                      <a:pt x="6" y="10"/>
                    </a:lnTo>
                    <a:lnTo>
                      <a:pt x="10" y="10"/>
                    </a:lnTo>
                    <a:lnTo>
                      <a:pt x="8" y="6"/>
                    </a:lnTo>
                    <a:lnTo>
                      <a:pt x="7" y="7"/>
                    </a:lnTo>
                    <a:lnTo>
                      <a:pt x="4" y="8"/>
                    </a:lnTo>
                    <a:lnTo>
                      <a:pt x="5" y="11"/>
                    </a:lnTo>
                    <a:lnTo>
                      <a:pt x="8" y="10"/>
                    </a:lnTo>
                    <a:lnTo>
                      <a:pt x="9" y="13"/>
                    </a:lnTo>
                    <a:lnTo>
                      <a:pt x="11" y="13"/>
                    </a:lnTo>
                    <a:lnTo>
                      <a:pt x="13" y="12"/>
                    </a:lnTo>
                    <a:lnTo>
                      <a:pt x="13" y="9"/>
                    </a:lnTo>
                    <a:lnTo>
                      <a:pt x="13" y="9"/>
                    </a:lnTo>
                    <a:cubicBezTo>
                      <a:pt x="13" y="9"/>
                      <a:pt x="13" y="9"/>
                      <a:pt x="14" y="8"/>
                    </a:cubicBezTo>
                    <a:lnTo>
                      <a:pt x="17" y="2"/>
                    </a:lnTo>
                    <a:lnTo>
                      <a:pt x="9" y="3"/>
                    </a:lnTo>
                    <a:lnTo>
                      <a:pt x="10" y="6"/>
                    </a:lnTo>
                    <a:lnTo>
                      <a:pt x="13" y="6"/>
                    </a:lnTo>
                    <a:lnTo>
                      <a:pt x="13" y="5"/>
                    </a:lnTo>
                    <a:lnTo>
                      <a:pt x="13" y="2"/>
                    </a:lnTo>
                    <a:lnTo>
                      <a:pt x="8" y="2"/>
                    </a:lnTo>
                    <a:lnTo>
                      <a:pt x="9" y="5"/>
                    </a:lnTo>
                    <a:lnTo>
                      <a:pt x="12" y="5"/>
                    </a:lnTo>
                    <a:lnTo>
                      <a:pt x="12" y="5"/>
                    </a:lnTo>
                    <a:cubicBezTo>
                      <a:pt x="12" y="4"/>
                      <a:pt x="12" y="2"/>
                      <a:pt x="10" y="1"/>
                    </a:cubicBezTo>
                    <a:cubicBezTo>
                      <a:pt x="9" y="0"/>
                      <a:pt x="8" y="0"/>
                      <a:pt x="7" y="0"/>
                    </a:cubicBezTo>
                    <a:lnTo>
                      <a:pt x="5" y="0"/>
                    </a:lnTo>
                    <a:lnTo>
                      <a:pt x="3" y="0"/>
                    </a:lnTo>
                    <a:lnTo>
                      <a:pt x="2" y="4"/>
                    </a:lnTo>
                    <a:lnTo>
                      <a:pt x="5" y="5"/>
                    </a:lnTo>
                    <a:lnTo>
                      <a:pt x="6" y="2"/>
                    </a:lnTo>
                    <a:lnTo>
                      <a:pt x="4" y="1"/>
                    </a:lnTo>
                    <a:lnTo>
                      <a:pt x="1" y="0"/>
                    </a:lnTo>
                    <a:lnTo>
                      <a:pt x="0" y="4"/>
                    </a:lnTo>
                    <a:cubicBezTo>
                      <a:pt x="0" y="5"/>
                      <a:pt x="0" y="5"/>
                      <a:pt x="0" y="6"/>
                    </a:cubicBezTo>
                    <a:cubicBezTo>
                      <a:pt x="0" y="10"/>
                      <a:pt x="2" y="13"/>
                      <a:pt x="3" y="14"/>
                    </a:cubicBezTo>
                    <a:lnTo>
                      <a:pt x="4" y="15"/>
                    </a:lnTo>
                    <a:lnTo>
                      <a:pt x="6" y="15"/>
                    </a:lnTo>
                    <a:cubicBezTo>
                      <a:pt x="7" y="15"/>
                      <a:pt x="8" y="15"/>
                      <a:pt x="9" y="15"/>
                    </a:cubicBezTo>
                    <a:lnTo>
                      <a:pt x="13" y="15"/>
                    </a:lnTo>
                    <a:lnTo>
                      <a:pt x="11" y="9"/>
                    </a:lnTo>
                    <a:lnTo>
                      <a:pt x="8" y="10"/>
                    </a:lnTo>
                    <a:lnTo>
                      <a:pt x="9" y="13"/>
                    </a:lnTo>
                    <a:lnTo>
                      <a:pt x="8"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2" name="Freeform 1741">
                <a:extLst>
                  <a:ext uri="{FF2B5EF4-FFF2-40B4-BE49-F238E27FC236}">
                    <a16:creationId xmlns:a16="http://schemas.microsoft.com/office/drawing/2014/main" id="{24BD98C0-F1F1-4506-8E16-A73DF04514BF}"/>
                  </a:ext>
                </a:extLst>
              </p:cNvPr>
              <p:cNvSpPr>
                <a:spLocks/>
              </p:cNvSpPr>
              <p:nvPr/>
            </p:nvSpPr>
            <p:spPr bwMode="auto">
              <a:xfrm>
                <a:off x="194" y="4765"/>
                <a:ext cx="9" cy="13"/>
              </a:xfrm>
              <a:custGeom>
                <a:avLst/>
                <a:gdLst>
                  <a:gd name="T0" fmla="*/ 7 w 16"/>
                  <a:gd name="T1" fmla="*/ 16 h 23"/>
                  <a:gd name="T2" fmla="*/ 5 w 16"/>
                  <a:gd name="T3" fmla="*/ 20 h 23"/>
                  <a:gd name="T4" fmla="*/ 9 w 16"/>
                  <a:gd name="T5" fmla="*/ 15 h 23"/>
                  <a:gd name="T6" fmla="*/ 8 w 16"/>
                  <a:gd name="T7" fmla="*/ 9 h 23"/>
                  <a:gd name="T8" fmla="*/ 5 w 16"/>
                  <a:gd name="T9" fmla="*/ 11 h 23"/>
                  <a:gd name="T10" fmla="*/ 11 w 16"/>
                  <a:gd name="T11" fmla="*/ 13 h 23"/>
                  <a:gd name="T12" fmla="*/ 7 w 16"/>
                  <a:gd name="T13" fmla="*/ 10 h 23"/>
                  <a:gd name="T14" fmla="*/ 7 w 16"/>
                  <a:gd name="T15" fmla="*/ 12 h 23"/>
                  <a:gd name="T16" fmla="*/ 9 w 16"/>
                  <a:gd name="T17" fmla="*/ 16 h 23"/>
                  <a:gd name="T18" fmla="*/ 11 w 16"/>
                  <a:gd name="T19" fmla="*/ 14 h 23"/>
                  <a:gd name="T20" fmla="*/ 8 w 16"/>
                  <a:gd name="T21" fmla="*/ 14 h 23"/>
                  <a:gd name="T22" fmla="*/ 8 w 16"/>
                  <a:gd name="T23" fmla="*/ 18 h 23"/>
                  <a:gd name="T24" fmla="*/ 8 w 16"/>
                  <a:gd name="T25" fmla="*/ 16 h 23"/>
                  <a:gd name="T26" fmla="*/ 8 w 16"/>
                  <a:gd name="T27" fmla="*/ 17 h 23"/>
                  <a:gd name="T28" fmla="*/ 8 w 16"/>
                  <a:gd name="T29" fmla="*/ 17 h 23"/>
                  <a:gd name="T30" fmla="*/ 8 w 16"/>
                  <a:gd name="T31" fmla="*/ 17 h 23"/>
                  <a:gd name="T32" fmla="*/ 8 w 16"/>
                  <a:gd name="T33" fmla="*/ 17 h 23"/>
                  <a:gd name="T34" fmla="*/ 8 w 16"/>
                  <a:gd name="T35" fmla="*/ 17 h 23"/>
                  <a:gd name="T36" fmla="*/ 8 w 16"/>
                  <a:gd name="T37" fmla="*/ 17 h 23"/>
                  <a:gd name="T38" fmla="*/ 9 w 16"/>
                  <a:gd name="T39" fmla="*/ 20 h 23"/>
                  <a:gd name="T40" fmla="*/ 7 w 16"/>
                  <a:gd name="T41" fmla="*/ 16 h 23"/>
                  <a:gd name="T42" fmla="*/ 7 w 16"/>
                  <a:gd name="T43" fmla="*/ 23 h 23"/>
                  <a:gd name="T44" fmla="*/ 10 w 16"/>
                  <a:gd name="T45" fmla="*/ 23 h 23"/>
                  <a:gd name="T46" fmla="*/ 13 w 16"/>
                  <a:gd name="T47" fmla="*/ 20 h 23"/>
                  <a:gd name="T48" fmla="*/ 14 w 16"/>
                  <a:gd name="T49" fmla="*/ 16 h 23"/>
                  <a:gd name="T50" fmla="*/ 14 w 16"/>
                  <a:gd name="T51" fmla="*/ 14 h 23"/>
                  <a:gd name="T52" fmla="*/ 14 w 16"/>
                  <a:gd name="T53" fmla="*/ 17 h 23"/>
                  <a:gd name="T54" fmla="*/ 16 w 16"/>
                  <a:gd name="T55" fmla="*/ 11 h 23"/>
                  <a:gd name="T56" fmla="*/ 11 w 16"/>
                  <a:gd name="T57" fmla="*/ 13 h 23"/>
                  <a:gd name="T58" fmla="*/ 12 w 16"/>
                  <a:gd name="T59" fmla="*/ 11 h 23"/>
                  <a:gd name="T60" fmla="*/ 13 w 16"/>
                  <a:gd name="T61" fmla="*/ 11 h 23"/>
                  <a:gd name="T62" fmla="*/ 13 w 16"/>
                  <a:gd name="T63" fmla="*/ 12 h 23"/>
                  <a:gd name="T64" fmla="*/ 11 w 16"/>
                  <a:gd name="T65" fmla="*/ 13 h 23"/>
                  <a:gd name="T66" fmla="*/ 13 w 16"/>
                  <a:gd name="T67" fmla="*/ 12 h 23"/>
                  <a:gd name="T68" fmla="*/ 13 w 16"/>
                  <a:gd name="T69" fmla="*/ 12 h 23"/>
                  <a:gd name="T70" fmla="*/ 13 w 16"/>
                  <a:gd name="T71" fmla="*/ 12 h 23"/>
                  <a:gd name="T72" fmla="*/ 13 w 16"/>
                  <a:gd name="T73" fmla="*/ 10 h 23"/>
                  <a:gd name="T74" fmla="*/ 13 w 16"/>
                  <a:gd name="T75" fmla="*/ 5 h 23"/>
                  <a:gd name="T76" fmla="*/ 9 w 16"/>
                  <a:gd name="T77" fmla="*/ 10 h 23"/>
                  <a:gd name="T78" fmla="*/ 11 w 16"/>
                  <a:gd name="T79" fmla="*/ 8 h 23"/>
                  <a:gd name="T80" fmla="*/ 5 w 16"/>
                  <a:gd name="T81" fmla="*/ 7 h 23"/>
                  <a:gd name="T82" fmla="*/ 2 w 16"/>
                  <a:gd name="T83" fmla="*/ 19 h 23"/>
                  <a:gd name="T84" fmla="*/ 7 w 16"/>
                  <a:gd name="T8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23">
                    <a:moveTo>
                      <a:pt x="7" y="20"/>
                    </a:moveTo>
                    <a:lnTo>
                      <a:pt x="7" y="16"/>
                    </a:lnTo>
                    <a:lnTo>
                      <a:pt x="5" y="17"/>
                    </a:lnTo>
                    <a:lnTo>
                      <a:pt x="5" y="20"/>
                    </a:lnTo>
                    <a:lnTo>
                      <a:pt x="8" y="21"/>
                    </a:lnTo>
                    <a:cubicBezTo>
                      <a:pt x="9" y="19"/>
                      <a:pt x="9" y="17"/>
                      <a:pt x="9" y="15"/>
                    </a:cubicBezTo>
                    <a:cubicBezTo>
                      <a:pt x="10" y="13"/>
                      <a:pt x="10" y="11"/>
                      <a:pt x="11" y="10"/>
                    </a:cubicBezTo>
                    <a:lnTo>
                      <a:pt x="8" y="9"/>
                    </a:lnTo>
                    <a:lnTo>
                      <a:pt x="5" y="10"/>
                    </a:lnTo>
                    <a:lnTo>
                      <a:pt x="5" y="11"/>
                    </a:lnTo>
                    <a:lnTo>
                      <a:pt x="6" y="15"/>
                    </a:lnTo>
                    <a:lnTo>
                      <a:pt x="11" y="13"/>
                    </a:lnTo>
                    <a:lnTo>
                      <a:pt x="10" y="10"/>
                    </a:lnTo>
                    <a:lnTo>
                      <a:pt x="7" y="10"/>
                    </a:lnTo>
                    <a:lnTo>
                      <a:pt x="7" y="10"/>
                    </a:lnTo>
                    <a:lnTo>
                      <a:pt x="7" y="12"/>
                    </a:lnTo>
                    <a:cubicBezTo>
                      <a:pt x="7" y="13"/>
                      <a:pt x="7" y="14"/>
                      <a:pt x="7" y="15"/>
                    </a:cubicBezTo>
                    <a:lnTo>
                      <a:pt x="9" y="16"/>
                    </a:lnTo>
                    <a:lnTo>
                      <a:pt x="11" y="17"/>
                    </a:lnTo>
                    <a:lnTo>
                      <a:pt x="11" y="14"/>
                    </a:lnTo>
                    <a:lnTo>
                      <a:pt x="8" y="13"/>
                    </a:lnTo>
                    <a:lnTo>
                      <a:pt x="8" y="14"/>
                    </a:lnTo>
                    <a:lnTo>
                      <a:pt x="7" y="15"/>
                    </a:lnTo>
                    <a:lnTo>
                      <a:pt x="8" y="18"/>
                    </a:lnTo>
                    <a:lnTo>
                      <a:pt x="11" y="16"/>
                    </a:lnTo>
                    <a:lnTo>
                      <a:pt x="8" y="16"/>
                    </a:lnTo>
                    <a:lnTo>
                      <a:pt x="8" y="17"/>
                    </a:lnTo>
                    <a:lnTo>
                      <a:pt x="8" y="17"/>
                    </a:lnTo>
                    <a:lnTo>
                      <a:pt x="8" y="17"/>
                    </a:lnTo>
                    <a:lnTo>
                      <a:pt x="8" y="17"/>
                    </a:lnTo>
                    <a:lnTo>
                      <a:pt x="8" y="17"/>
                    </a:lnTo>
                    <a:lnTo>
                      <a:pt x="8" y="17"/>
                    </a:lnTo>
                    <a:lnTo>
                      <a:pt x="8" y="17"/>
                    </a:lnTo>
                    <a:lnTo>
                      <a:pt x="8" y="17"/>
                    </a:lnTo>
                    <a:lnTo>
                      <a:pt x="8" y="17"/>
                    </a:lnTo>
                    <a:lnTo>
                      <a:pt x="8" y="17"/>
                    </a:lnTo>
                    <a:lnTo>
                      <a:pt x="8" y="17"/>
                    </a:lnTo>
                    <a:lnTo>
                      <a:pt x="8" y="17"/>
                    </a:lnTo>
                    <a:lnTo>
                      <a:pt x="8" y="17"/>
                    </a:lnTo>
                    <a:lnTo>
                      <a:pt x="9" y="20"/>
                    </a:lnTo>
                    <a:lnTo>
                      <a:pt x="9" y="16"/>
                    </a:lnTo>
                    <a:lnTo>
                      <a:pt x="7" y="16"/>
                    </a:lnTo>
                    <a:lnTo>
                      <a:pt x="7" y="20"/>
                    </a:lnTo>
                    <a:lnTo>
                      <a:pt x="7" y="23"/>
                    </a:lnTo>
                    <a:lnTo>
                      <a:pt x="9" y="23"/>
                    </a:lnTo>
                    <a:lnTo>
                      <a:pt x="10" y="23"/>
                    </a:lnTo>
                    <a:lnTo>
                      <a:pt x="10" y="23"/>
                    </a:lnTo>
                    <a:cubicBezTo>
                      <a:pt x="11" y="22"/>
                      <a:pt x="12" y="22"/>
                      <a:pt x="13" y="20"/>
                    </a:cubicBezTo>
                    <a:cubicBezTo>
                      <a:pt x="14" y="19"/>
                      <a:pt x="14" y="18"/>
                      <a:pt x="14" y="17"/>
                    </a:cubicBezTo>
                    <a:lnTo>
                      <a:pt x="14" y="16"/>
                    </a:lnTo>
                    <a:lnTo>
                      <a:pt x="14" y="16"/>
                    </a:lnTo>
                    <a:lnTo>
                      <a:pt x="14" y="14"/>
                    </a:lnTo>
                    <a:lnTo>
                      <a:pt x="11" y="15"/>
                    </a:lnTo>
                    <a:lnTo>
                      <a:pt x="14" y="17"/>
                    </a:lnTo>
                    <a:lnTo>
                      <a:pt x="14" y="16"/>
                    </a:lnTo>
                    <a:lnTo>
                      <a:pt x="16" y="11"/>
                    </a:lnTo>
                    <a:lnTo>
                      <a:pt x="12" y="11"/>
                    </a:lnTo>
                    <a:lnTo>
                      <a:pt x="11" y="13"/>
                    </a:lnTo>
                    <a:lnTo>
                      <a:pt x="13" y="11"/>
                    </a:lnTo>
                    <a:lnTo>
                      <a:pt x="12" y="11"/>
                    </a:lnTo>
                    <a:lnTo>
                      <a:pt x="11" y="13"/>
                    </a:lnTo>
                    <a:lnTo>
                      <a:pt x="13" y="11"/>
                    </a:lnTo>
                    <a:lnTo>
                      <a:pt x="11" y="13"/>
                    </a:lnTo>
                    <a:lnTo>
                      <a:pt x="13" y="12"/>
                    </a:lnTo>
                    <a:lnTo>
                      <a:pt x="13" y="11"/>
                    </a:lnTo>
                    <a:lnTo>
                      <a:pt x="11" y="13"/>
                    </a:lnTo>
                    <a:lnTo>
                      <a:pt x="13" y="12"/>
                    </a:lnTo>
                    <a:lnTo>
                      <a:pt x="13" y="12"/>
                    </a:lnTo>
                    <a:lnTo>
                      <a:pt x="13" y="12"/>
                    </a:lnTo>
                    <a:lnTo>
                      <a:pt x="13" y="12"/>
                    </a:lnTo>
                    <a:lnTo>
                      <a:pt x="13" y="12"/>
                    </a:lnTo>
                    <a:lnTo>
                      <a:pt x="13" y="12"/>
                    </a:lnTo>
                    <a:lnTo>
                      <a:pt x="13" y="12"/>
                    </a:lnTo>
                    <a:lnTo>
                      <a:pt x="13" y="10"/>
                    </a:lnTo>
                    <a:lnTo>
                      <a:pt x="13" y="10"/>
                    </a:lnTo>
                    <a:lnTo>
                      <a:pt x="13" y="5"/>
                    </a:lnTo>
                    <a:lnTo>
                      <a:pt x="7" y="7"/>
                    </a:lnTo>
                    <a:lnTo>
                      <a:pt x="9" y="10"/>
                    </a:lnTo>
                    <a:lnTo>
                      <a:pt x="12" y="9"/>
                    </a:lnTo>
                    <a:lnTo>
                      <a:pt x="11" y="8"/>
                    </a:lnTo>
                    <a:lnTo>
                      <a:pt x="9" y="0"/>
                    </a:lnTo>
                    <a:lnTo>
                      <a:pt x="5" y="7"/>
                    </a:lnTo>
                    <a:cubicBezTo>
                      <a:pt x="4" y="9"/>
                      <a:pt x="3" y="11"/>
                      <a:pt x="3" y="13"/>
                    </a:cubicBezTo>
                    <a:cubicBezTo>
                      <a:pt x="3" y="15"/>
                      <a:pt x="2" y="17"/>
                      <a:pt x="2" y="19"/>
                    </a:cubicBezTo>
                    <a:lnTo>
                      <a:pt x="0" y="23"/>
                    </a:lnTo>
                    <a:lnTo>
                      <a:pt x="7" y="23"/>
                    </a:lnTo>
                    <a:lnTo>
                      <a:pt x="7"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3" name="Freeform 1742">
                <a:extLst>
                  <a:ext uri="{FF2B5EF4-FFF2-40B4-BE49-F238E27FC236}">
                    <a16:creationId xmlns:a16="http://schemas.microsoft.com/office/drawing/2014/main" id="{A46BA946-E497-4CBF-813D-7001E403A87F}"/>
                  </a:ext>
                </a:extLst>
              </p:cNvPr>
              <p:cNvSpPr>
                <a:spLocks/>
              </p:cNvSpPr>
              <p:nvPr/>
            </p:nvSpPr>
            <p:spPr bwMode="auto">
              <a:xfrm>
                <a:off x="179" y="4840"/>
                <a:ext cx="7" cy="7"/>
              </a:xfrm>
              <a:custGeom>
                <a:avLst/>
                <a:gdLst>
                  <a:gd name="T0" fmla="*/ 6 w 12"/>
                  <a:gd name="T1" fmla="*/ 7 h 13"/>
                  <a:gd name="T2" fmla="*/ 6 w 12"/>
                  <a:gd name="T3" fmla="*/ 4 h 13"/>
                  <a:gd name="T4" fmla="*/ 4 w 12"/>
                  <a:gd name="T5" fmla="*/ 4 h 13"/>
                  <a:gd name="T6" fmla="*/ 5 w 12"/>
                  <a:gd name="T7" fmla="*/ 7 h 13"/>
                  <a:gd name="T8" fmla="*/ 8 w 12"/>
                  <a:gd name="T9" fmla="*/ 8 h 13"/>
                  <a:gd name="T10" fmla="*/ 7 w 12"/>
                  <a:gd name="T11" fmla="*/ 7 h 13"/>
                  <a:gd name="T12" fmla="*/ 8 w 12"/>
                  <a:gd name="T13" fmla="*/ 8 h 13"/>
                  <a:gd name="T14" fmla="*/ 8 w 12"/>
                  <a:gd name="T15" fmla="*/ 8 h 13"/>
                  <a:gd name="T16" fmla="*/ 7 w 12"/>
                  <a:gd name="T17" fmla="*/ 7 h 13"/>
                  <a:gd name="T18" fmla="*/ 8 w 12"/>
                  <a:gd name="T19" fmla="*/ 8 h 13"/>
                  <a:gd name="T20" fmla="*/ 9 w 12"/>
                  <a:gd name="T21" fmla="*/ 7 h 13"/>
                  <a:gd name="T22" fmla="*/ 9 w 12"/>
                  <a:gd name="T23" fmla="*/ 6 h 13"/>
                  <a:gd name="T24" fmla="*/ 8 w 12"/>
                  <a:gd name="T25" fmla="*/ 5 h 13"/>
                  <a:gd name="T26" fmla="*/ 8 w 12"/>
                  <a:gd name="T27" fmla="*/ 7 h 13"/>
                  <a:gd name="T28" fmla="*/ 9 w 12"/>
                  <a:gd name="T29" fmla="*/ 6 h 13"/>
                  <a:gd name="T30" fmla="*/ 8 w 12"/>
                  <a:gd name="T31" fmla="*/ 5 h 13"/>
                  <a:gd name="T32" fmla="*/ 8 w 12"/>
                  <a:gd name="T33" fmla="*/ 7 h 13"/>
                  <a:gd name="T34" fmla="*/ 8 w 12"/>
                  <a:gd name="T35" fmla="*/ 4 h 13"/>
                  <a:gd name="T36" fmla="*/ 6 w 12"/>
                  <a:gd name="T37" fmla="*/ 6 h 13"/>
                  <a:gd name="T38" fmla="*/ 8 w 12"/>
                  <a:gd name="T39" fmla="*/ 7 h 13"/>
                  <a:gd name="T40" fmla="*/ 8 w 12"/>
                  <a:gd name="T41" fmla="*/ 4 h 13"/>
                  <a:gd name="T42" fmla="*/ 6 w 12"/>
                  <a:gd name="T43" fmla="*/ 6 h 13"/>
                  <a:gd name="T44" fmla="*/ 7 w 12"/>
                  <a:gd name="T45" fmla="*/ 5 h 13"/>
                  <a:gd name="T46" fmla="*/ 6 w 12"/>
                  <a:gd name="T47" fmla="*/ 6 h 13"/>
                  <a:gd name="T48" fmla="*/ 6 w 12"/>
                  <a:gd name="T49" fmla="*/ 6 h 13"/>
                  <a:gd name="T50" fmla="*/ 7 w 12"/>
                  <a:gd name="T51" fmla="*/ 5 h 13"/>
                  <a:gd name="T52" fmla="*/ 6 w 12"/>
                  <a:gd name="T53" fmla="*/ 6 h 13"/>
                  <a:gd name="T54" fmla="*/ 6 w 12"/>
                  <a:gd name="T55" fmla="*/ 5 h 13"/>
                  <a:gd name="T56" fmla="*/ 6 w 12"/>
                  <a:gd name="T57" fmla="*/ 6 h 13"/>
                  <a:gd name="T58" fmla="*/ 6 w 12"/>
                  <a:gd name="T59" fmla="*/ 6 h 13"/>
                  <a:gd name="T60" fmla="*/ 6 w 12"/>
                  <a:gd name="T61" fmla="*/ 5 h 13"/>
                  <a:gd name="T62" fmla="*/ 6 w 12"/>
                  <a:gd name="T63" fmla="*/ 6 h 13"/>
                  <a:gd name="T64" fmla="*/ 9 w 12"/>
                  <a:gd name="T65" fmla="*/ 4 h 13"/>
                  <a:gd name="T66" fmla="*/ 6 w 12"/>
                  <a:gd name="T67" fmla="*/ 3 h 13"/>
                  <a:gd name="T68" fmla="*/ 4 w 12"/>
                  <a:gd name="T69" fmla="*/ 5 h 13"/>
                  <a:gd name="T70" fmla="*/ 6 w 12"/>
                  <a:gd name="T71" fmla="*/ 8 h 13"/>
                  <a:gd name="T72" fmla="*/ 9 w 12"/>
                  <a:gd name="T73" fmla="*/ 8 h 13"/>
                  <a:gd name="T74" fmla="*/ 9 w 12"/>
                  <a:gd name="T75" fmla="*/ 7 h 13"/>
                  <a:gd name="T76" fmla="*/ 9 w 12"/>
                  <a:gd name="T77" fmla="*/ 3 h 13"/>
                  <a:gd name="T78" fmla="*/ 6 w 12"/>
                  <a:gd name="T79" fmla="*/ 4 h 13"/>
                  <a:gd name="T80" fmla="*/ 6 w 12"/>
                  <a:gd name="T81" fmla="*/ 7 h 13"/>
                  <a:gd name="T82" fmla="*/ 2 w 12"/>
                  <a:gd name="T83" fmla="*/ 7 h 13"/>
                  <a:gd name="T84" fmla="*/ 2 w 12"/>
                  <a:gd name="T85" fmla="*/ 8 h 13"/>
                  <a:gd name="T86" fmla="*/ 2 w 12"/>
                  <a:gd name="T87" fmla="*/ 13 h 13"/>
                  <a:gd name="T88" fmla="*/ 7 w 12"/>
                  <a:gd name="T89" fmla="*/ 11 h 13"/>
                  <a:gd name="T90" fmla="*/ 12 w 12"/>
                  <a:gd name="T91" fmla="*/ 6 h 13"/>
                  <a:gd name="T92" fmla="*/ 12 w 12"/>
                  <a:gd name="T93" fmla="*/ 5 h 13"/>
                  <a:gd name="T94" fmla="*/ 12 w 12"/>
                  <a:gd name="T95" fmla="*/ 3 h 13"/>
                  <a:gd name="T96" fmla="*/ 11 w 12"/>
                  <a:gd name="T97" fmla="*/ 1 h 13"/>
                  <a:gd name="T98" fmla="*/ 8 w 12"/>
                  <a:gd name="T99" fmla="*/ 0 h 13"/>
                  <a:gd name="T100" fmla="*/ 5 w 12"/>
                  <a:gd name="T101" fmla="*/ 1 h 13"/>
                  <a:gd name="T102" fmla="*/ 3 w 12"/>
                  <a:gd name="T103" fmla="*/ 4 h 13"/>
                  <a:gd name="T104" fmla="*/ 1 w 12"/>
                  <a:gd name="T105" fmla="*/ 6 h 13"/>
                  <a:gd name="T106" fmla="*/ 0 w 12"/>
                  <a:gd name="T107" fmla="*/ 11 h 13"/>
                  <a:gd name="T108" fmla="*/ 6 w 12"/>
                  <a:gd name="T109" fmla="*/ 10 h 13"/>
                  <a:gd name="T110" fmla="*/ 6 w 12"/>
                  <a:gd name="T111" fmla="*/ 7 h 13"/>
                  <a:gd name="T112" fmla="*/ 2 w 12"/>
                  <a:gd name="T113" fmla="*/ 7 h 13"/>
                  <a:gd name="T114" fmla="*/ 6 w 12"/>
                  <a:gd name="T11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 h="13">
                    <a:moveTo>
                      <a:pt x="6" y="7"/>
                    </a:moveTo>
                    <a:lnTo>
                      <a:pt x="6" y="4"/>
                    </a:lnTo>
                    <a:lnTo>
                      <a:pt x="4" y="4"/>
                    </a:lnTo>
                    <a:lnTo>
                      <a:pt x="5" y="7"/>
                    </a:lnTo>
                    <a:lnTo>
                      <a:pt x="8" y="8"/>
                    </a:lnTo>
                    <a:lnTo>
                      <a:pt x="7" y="7"/>
                    </a:lnTo>
                    <a:lnTo>
                      <a:pt x="8" y="8"/>
                    </a:lnTo>
                    <a:lnTo>
                      <a:pt x="8" y="8"/>
                    </a:lnTo>
                    <a:lnTo>
                      <a:pt x="7" y="7"/>
                    </a:lnTo>
                    <a:lnTo>
                      <a:pt x="8" y="8"/>
                    </a:lnTo>
                    <a:lnTo>
                      <a:pt x="9" y="7"/>
                    </a:lnTo>
                    <a:lnTo>
                      <a:pt x="9" y="6"/>
                    </a:lnTo>
                    <a:lnTo>
                      <a:pt x="8" y="5"/>
                    </a:lnTo>
                    <a:lnTo>
                      <a:pt x="8" y="7"/>
                    </a:lnTo>
                    <a:lnTo>
                      <a:pt x="9" y="6"/>
                    </a:lnTo>
                    <a:lnTo>
                      <a:pt x="8" y="5"/>
                    </a:lnTo>
                    <a:lnTo>
                      <a:pt x="8" y="7"/>
                    </a:lnTo>
                    <a:lnTo>
                      <a:pt x="8" y="4"/>
                    </a:lnTo>
                    <a:lnTo>
                      <a:pt x="6" y="6"/>
                    </a:lnTo>
                    <a:lnTo>
                      <a:pt x="8" y="7"/>
                    </a:lnTo>
                    <a:lnTo>
                      <a:pt x="8" y="4"/>
                    </a:lnTo>
                    <a:lnTo>
                      <a:pt x="6" y="6"/>
                    </a:lnTo>
                    <a:lnTo>
                      <a:pt x="7" y="5"/>
                    </a:lnTo>
                    <a:lnTo>
                      <a:pt x="6" y="6"/>
                    </a:lnTo>
                    <a:lnTo>
                      <a:pt x="6" y="6"/>
                    </a:lnTo>
                    <a:lnTo>
                      <a:pt x="7" y="5"/>
                    </a:lnTo>
                    <a:lnTo>
                      <a:pt x="6" y="6"/>
                    </a:lnTo>
                    <a:lnTo>
                      <a:pt x="6" y="5"/>
                    </a:lnTo>
                    <a:lnTo>
                      <a:pt x="6" y="6"/>
                    </a:lnTo>
                    <a:lnTo>
                      <a:pt x="6" y="6"/>
                    </a:lnTo>
                    <a:lnTo>
                      <a:pt x="6" y="5"/>
                    </a:lnTo>
                    <a:lnTo>
                      <a:pt x="6" y="6"/>
                    </a:lnTo>
                    <a:lnTo>
                      <a:pt x="9" y="4"/>
                    </a:lnTo>
                    <a:lnTo>
                      <a:pt x="6" y="3"/>
                    </a:lnTo>
                    <a:cubicBezTo>
                      <a:pt x="5" y="4"/>
                      <a:pt x="5" y="5"/>
                      <a:pt x="4" y="5"/>
                    </a:cubicBezTo>
                    <a:lnTo>
                      <a:pt x="6" y="8"/>
                    </a:lnTo>
                    <a:lnTo>
                      <a:pt x="9" y="8"/>
                    </a:lnTo>
                    <a:lnTo>
                      <a:pt x="9" y="7"/>
                    </a:lnTo>
                    <a:lnTo>
                      <a:pt x="9" y="3"/>
                    </a:lnTo>
                    <a:lnTo>
                      <a:pt x="6" y="4"/>
                    </a:lnTo>
                    <a:lnTo>
                      <a:pt x="6" y="7"/>
                    </a:lnTo>
                    <a:lnTo>
                      <a:pt x="2" y="7"/>
                    </a:lnTo>
                    <a:lnTo>
                      <a:pt x="2" y="8"/>
                    </a:lnTo>
                    <a:lnTo>
                      <a:pt x="2" y="13"/>
                    </a:lnTo>
                    <a:lnTo>
                      <a:pt x="7" y="11"/>
                    </a:lnTo>
                    <a:cubicBezTo>
                      <a:pt x="9" y="10"/>
                      <a:pt x="11" y="8"/>
                      <a:pt x="12" y="6"/>
                    </a:cubicBezTo>
                    <a:lnTo>
                      <a:pt x="12" y="5"/>
                    </a:lnTo>
                    <a:lnTo>
                      <a:pt x="12" y="3"/>
                    </a:lnTo>
                    <a:lnTo>
                      <a:pt x="11" y="1"/>
                    </a:lnTo>
                    <a:cubicBezTo>
                      <a:pt x="10" y="1"/>
                      <a:pt x="9" y="0"/>
                      <a:pt x="8" y="0"/>
                    </a:cubicBezTo>
                    <a:cubicBezTo>
                      <a:pt x="6" y="0"/>
                      <a:pt x="6" y="1"/>
                      <a:pt x="5" y="1"/>
                    </a:cubicBezTo>
                    <a:cubicBezTo>
                      <a:pt x="4" y="2"/>
                      <a:pt x="3" y="3"/>
                      <a:pt x="3" y="4"/>
                    </a:cubicBezTo>
                    <a:cubicBezTo>
                      <a:pt x="2" y="4"/>
                      <a:pt x="2" y="5"/>
                      <a:pt x="1" y="6"/>
                    </a:cubicBezTo>
                    <a:lnTo>
                      <a:pt x="0" y="11"/>
                    </a:lnTo>
                    <a:lnTo>
                      <a:pt x="6" y="10"/>
                    </a:lnTo>
                    <a:lnTo>
                      <a:pt x="6" y="7"/>
                    </a:lnTo>
                    <a:lnTo>
                      <a:pt x="2" y="7"/>
                    </a:lnTo>
                    <a:lnTo>
                      <a:pt x="6"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4" name="Freeform 1743">
                <a:extLst>
                  <a:ext uri="{FF2B5EF4-FFF2-40B4-BE49-F238E27FC236}">
                    <a16:creationId xmlns:a16="http://schemas.microsoft.com/office/drawing/2014/main" id="{D93B30B9-7BE8-4813-9DB7-E8AF22F5DF55}"/>
                  </a:ext>
                </a:extLst>
              </p:cNvPr>
              <p:cNvSpPr>
                <a:spLocks/>
              </p:cNvSpPr>
              <p:nvPr/>
            </p:nvSpPr>
            <p:spPr bwMode="auto">
              <a:xfrm>
                <a:off x="172" y="4673"/>
                <a:ext cx="11" cy="8"/>
              </a:xfrm>
              <a:custGeom>
                <a:avLst/>
                <a:gdLst>
                  <a:gd name="T0" fmla="*/ 13 w 19"/>
                  <a:gd name="T1" fmla="*/ 8 h 14"/>
                  <a:gd name="T2" fmla="*/ 15 w 19"/>
                  <a:gd name="T3" fmla="*/ 6 h 14"/>
                  <a:gd name="T4" fmla="*/ 12 w 19"/>
                  <a:gd name="T5" fmla="*/ 7 h 14"/>
                  <a:gd name="T6" fmla="*/ 12 w 19"/>
                  <a:gd name="T7" fmla="*/ 7 h 14"/>
                  <a:gd name="T8" fmla="*/ 11 w 19"/>
                  <a:gd name="T9" fmla="*/ 10 h 14"/>
                  <a:gd name="T10" fmla="*/ 14 w 19"/>
                  <a:gd name="T11" fmla="*/ 8 h 14"/>
                  <a:gd name="T12" fmla="*/ 8 w 19"/>
                  <a:gd name="T13" fmla="*/ 6 h 14"/>
                  <a:gd name="T14" fmla="*/ 12 w 19"/>
                  <a:gd name="T15" fmla="*/ 9 h 14"/>
                  <a:gd name="T16" fmla="*/ 8 w 19"/>
                  <a:gd name="T17" fmla="*/ 5 h 14"/>
                  <a:gd name="T18" fmla="*/ 8 w 19"/>
                  <a:gd name="T19" fmla="*/ 5 h 14"/>
                  <a:gd name="T20" fmla="*/ 8 w 19"/>
                  <a:gd name="T21" fmla="*/ 5 h 14"/>
                  <a:gd name="T22" fmla="*/ 8 w 19"/>
                  <a:gd name="T23" fmla="*/ 5 h 14"/>
                  <a:gd name="T24" fmla="*/ 7 w 19"/>
                  <a:gd name="T25" fmla="*/ 8 h 14"/>
                  <a:gd name="T26" fmla="*/ 10 w 19"/>
                  <a:gd name="T27" fmla="*/ 7 h 14"/>
                  <a:gd name="T28" fmla="*/ 7 w 19"/>
                  <a:gd name="T29" fmla="*/ 3 h 14"/>
                  <a:gd name="T30" fmla="*/ 8 w 19"/>
                  <a:gd name="T31" fmla="*/ 8 h 14"/>
                  <a:gd name="T32" fmla="*/ 14 w 19"/>
                  <a:gd name="T33" fmla="*/ 7 h 14"/>
                  <a:gd name="T34" fmla="*/ 11 w 19"/>
                  <a:gd name="T35" fmla="*/ 3 h 14"/>
                  <a:gd name="T36" fmla="*/ 10 w 19"/>
                  <a:gd name="T37" fmla="*/ 7 h 14"/>
                  <a:gd name="T38" fmla="*/ 14 w 19"/>
                  <a:gd name="T39" fmla="*/ 5 h 14"/>
                  <a:gd name="T40" fmla="*/ 17 w 19"/>
                  <a:gd name="T41" fmla="*/ 5 h 14"/>
                  <a:gd name="T42" fmla="*/ 14 w 19"/>
                  <a:gd name="T43" fmla="*/ 0 h 14"/>
                  <a:gd name="T44" fmla="*/ 3 w 19"/>
                  <a:gd name="T45" fmla="*/ 3 h 14"/>
                  <a:gd name="T46" fmla="*/ 6 w 19"/>
                  <a:gd name="T47" fmla="*/ 9 h 14"/>
                  <a:gd name="T48" fmla="*/ 4 w 19"/>
                  <a:gd name="T49" fmla="*/ 5 h 14"/>
                  <a:gd name="T50" fmla="*/ 3 w 19"/>
                  <a:gd name="T51" fmla="*/ 10 h 14"/>
                  <a:gd name="T52" fmla="*/ 7 w 19"/>
                  <a:gd name="T53" fmla="*/ 11 h 14"/>
                  <a:gd name="T54" fmla="*/ 8 w 19"/>
                  <a:gd name="T55" fmla="*/ 10 h 14"/>
                  <a:gd name="T56" fmla="*/ 7 w 19"/>
                  <a:gd name="T57" fmla="*/ 11 h 14"/>
                  <a:gd name="T58" fmla="*/ 6 w 19"/>
                  <a:gd name="T59" fmla="*/ 11 h 14"/>
                  <a:gd name="T60" fmla="*/ 6 w 19"/>
                  <a:gd name="T61" fmla="*/ 9 h 14"/>
                  <a:gd name="T62" fmla="*/ 8 w 19"/>
                  <a:gd name="T63" fmla="*/ 9 h 14"/>
                  <a:gd name="T64" fmla="*/ 6 w 19"/>
                  <a:gd name="T65" fmla="*/ 14 h 14"/>
                  <a:gd name="T66" fmla="*/ 10 w 19"/>
                  <a:gd name="T67" fmla="*/ 9 h 14"/>
                  <a:gd name="T68" fmla="*/ 8 w 19"/>
                  <a:gd name="T69" fmla="*/ 11 h 14"/>
                  <a:gd name="T70" fmla="*/ 11 w 19"/>
                  <a:gd name="T71" fmla="*/ 14 h 14"/>
                  <a:gd name="T72" fmla="*/ 19 w 19"/>
                  <a:gd name="T73" fmla="*/ 6 h 14"/>
                  <a:gd name="T74" fmla="*/ 15 w 19"/>
                  <a:gd name="T75" fmla="*/ 2 h 14"/>
                  <a:gd name="T76" fmla="*/ 17 w 19"/>
                  <a:gd name="T7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4">
                    <a:moveTo>
                      <a:pt x="14" y="5"/>
                    </a:moveTo>
                    <a:lnTo>
                      <a:pt x="13" y="8"/>
                    </a:lnTo>
                    <a:lnTo>
                      <a:pt x="14" y="9"/>
                    </a:lnTo>
                    <a:lnTo>
                      <a:pt x="15" y="6"/>
                    </a:lnTo>
                    <a:lnTo>
                      <a:pt x="12" y="6"/>
                    </a:lnTo>
                    <a:lnTo>
                      <a:pt x="12" y="7"/>
                    </a:lnTo>
                    <a:lnTo>
                      <a:pt x="12" y="7"/>
                    </a:lnTo>
                    <a:lnTo>
                      <a:pt x="12" y="7"/>
                    </a:lnTo>
                    <a:lnTo>
                      <a:pt x="11" y="7"/>
                    </a:lnTo>
                    <a:lnTo>
                      <a:pt x="11" y="10"/>
                    </a:lnTo>
                    <a:lnTo>
                      <a:pt x="14" y="9"/>
                    </a:lnTo>
                    <a:lnTo>
                      <a:pt x="14" y="8"/>
                    </a:lnTo>
                    <a:lnTo>
                      <a:pt x="13" y="4"/>
                    </a:lnTo>
                    <a:lnTo>
                      <a:pt x="8" y="6"/>
                    </a:lnTo>
                    <a:lnTo>
                      <a:pt x="9" y="9"/>
                    </a:lnTo>
                    <a:lnTo>
                      <a:pt x="12" y="9"/>
                    </a:lnTo>
                    <a:cubicBezTo>
                      <a:pt x="12" y="8"/>
                      <a:pt x="12" y="7"/>
                      <a:pt x="11" y="6"/>
                    </a:cubicBezTo>
                    <a:cubicBezTo>
                      <a:pt x="10" y="5"/>
                      <a:pt x="9" y="5"/>
                      <a:pt x="8" y="5"/>
                    </a:cubicBezTo>
                    <a:lnTo>
                      <a:pt x="8" y="5"/>
                    </a:lnTo>
                    <a:lnTo>
                      <a:pt x="8" y="5"/>
                    </a:lnTo>
                    <a:lnTo>
                      <a:pt x="8" y="5"/>
                    </a:lnTo>
                    <a:lnTo>
                      <a:pt x="8" y="5"/>
                    </a:lnTo>
                    <a:lnTo>
                      <a:pt x="8" y="5"/>
                    </a:lnTo>
                    <a:lnTo>
                      <a:pt x="8" y="5"/>
                    </a:lnTo>
                    <a:lnTo>
                      <a:pt x="8" y="5"/>
                    </a:lnTo>
                    <a:lnTo>
                      <a:pt x="7" y="8"/>
                    </a:lnTo>
                    <a:lnTo>
                      <a:pt x="10" y="9"/>
                    </a:lnTo>
                    <a:lnTo>
                      <a:pt x="10" y="7"/>
                    </a:lnTo>
                    <a:lnTo>
                      <a:pt x="11" y="4"/>
                    </a:lnTo>
                    <a:lnTo>
                      <a:pt x="7" y="3"/>
                    </a:lnTo>
                    <a:lnTo>
                      <a:pt x="6" y="6"/>
                    </a:lnTo>
                    <a:lnTo>
                      <a:pt x="8" y="8"/>
                    </a:lnTo>
                    <a:cubicBezTo>
                      <a:pt x="8" y="7"/>
                      <a:pt x="10" y="7"/>
                      <a:pt x="12" y="7"/>
                    </a:cubicBezTo>
                    <a:lnTo>
                      <a:pt x="14" y="7"/>
                    </a:lnTo>
                    <a:lnTo>
                      <a:pt x="14" y="4"/>
                    </a:lnTo>
                    <a:lnTo>
                      <a:pt x="11" y="3"/>
                    </a:lnTo>
                    <a:lnTo>
                      <a:pt x="11" y="4"/>
                    </a:lnTo>
                    <a:lnTo>
                      <a:pt x="10" y="7"/>
                    </a:lnTo>
                    <a:lnTo>
                      <a:pt x="13" y="8"/>
                    </a:lnTo>
                    <a:lnTo>
                      <a:pt x="14" y="5"/>
                    </a:lnTo>
                    <a:lnTo>
                      <a:pt x="17" y="6"/>
                    </a:lnTo>
                    <a:lnTo>
                      <a:pt x="17" y="5"/>
                    </a:lnTo>
                    <a:lnTo>
                      <a:pt x="19" y="1"/>
                    </a:lnTo>
                    <a:lnTo>
                      <a:pt x="14" y="0"/>
                    </a:lnTo>
                    <a:lnTo>
                      <a:pt x="12" y="0"/>
                    </a:lnTo>
                    <a:cubicBezTo>
                      <a:pt x="9" y="0"/>
                      <a:pt x="6" y="1"/>
                      <a:pt x="3" y="3"/>
                    </a:cubicBezTo>
                    <a:lnTo>
                      <a:pt x="0" y="7"/>
                    </a:lnTo>
                    <a:lnTo>
                      <a:pt x="6" y="9"/>
                    </a:lnTo>
                    <a:lnTo>
                      <a:pt x="7" y="6"/>
                    </a:lnTo>
                    <a:lnTo>
                      <a:pt x="4" y="5"/>
                    </a:lnTo>
                    <a:lnTo>
                      <a:pt x="4" y="7"/>
                    </a:lnTo>
                    <a:lnTo>
                      <a:pt x="3" y="10"/>
                    </a:lnTo>
                    <a:lnTo>
                      <a:pt x="6" y="11"/>
                    </a:lnTo>
                    <a:lnTo>
                      <a:pt x="7" y="11"/>
                    </a:lnTo>
                    <a:lnTo>
                      <a:pt x="7" y="11"/>
                    </a:lnTo>
                    <a:lnTo>
                      <a:pt x="8" y="10"/>
                    </a:lnTo>
                    <a:lnTo>
                      <a:pt x="6" y="11"/>
                    </a:lnTo>
                    <a:lnTo>
                      <a:pt x="7" y="11"/>
                    </a:lnTo>
                    <a:lnTo>
                      <a:pt x="8" y="10"/>
                    </a:lnTo>
                    <a:lnTo>
                      <a:pt x="6" y="11"/>
                    </a:lnTo>
                    <a:lnTo>
                      <a:pt x="8" y="9"/>
                    </a:lnTo>
                    <a:lnTo>
                      <a:pt x="6" y="9"/>
                    </a:lnTo>
                    <a:lnTo>
                      <a:pt x="6" y="11"/>
                    </a:lnTo>
                    <a:lnTo>
                      <a:pt x="8" y="9"/>
                    </a:lnTo>
                    <a:lnTo>
                      <a:pt x="6" y="9"/>
                    </a:lnTo>
                    <a:lnTo>
                      <a:pt x="6" y="14"/>
                    </a:lnTo>
                    <a:lnTo>
                      <a:pt x="11" y="12"/>
                    </a:lnTo>
                    <a:lnTo>
                      <a:pt x="10" y="9"/>
                    </a:lnTo>
                    <a:lnTo>
                      <a:pt x="7" y="10"/>
                    </a:lnTo>
                    <a:lnTo>
                      <a:pt x="8" y="11"/>
                    </a:lnTo>
                    <a:lnTo>
                      <a:pt x="9" y="14"/>
                    </a:lnTo>
                    <a:lnTo>
                      <a:pt x="11" y="14"/>
                    </a:lnTo>
                    <a:cubicBezTo>
                      <a:pt x="13" y="14"/>
                      <a:pt x="15" y="13"/>
                      <a:pt x="16" y="11"/>
                    </a:cubicBezTo>
                    <a:cubicBezTo>
                      <a:pt x="18" y="10"/>
                      <a:pt x="19" y="8"/>
                      <a:pt x="19" y="6"/>
                    </a:cubicBezTo>
                    <a:lnTo>
                      <a:pt x="19" y="4"/>
                    </a:lnTo>
                    <a:lnTo>
                      <a:pt x="15" y="2"/>
                    </a:lnTo>
                    <a:lnTo>
                      <a:pt x="14" y="5"/>
                    </a:lnTo>
                    <a:lnTo>
                      <a:pt x="17" y="6"/>
                    </a:lnTo>
                    <a:lnTo>
                      <a:pt x="14"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5" name="Freeform 1744">
                <a:extLst>
                  <a:ext uri="{FF2B5EF4-FFF2-40B4-BE49-F238E27FC236}">
                    <a16:creationId xmlns:a16="http://schemas.microsoft.com/office/drawing/2014/main" id="{7FEB75B8-E4D9-4990-A4FC-9C7D317903F6}"/>
                  </a:ext>
                </a:extLst>
              </p:cNvPr>
              <p:cNvSpPr>
                <a:spLocks/>
              </p:cNvSpPr>
              <p:nvPr/>
            </p:nvSpPr>
            <p:spPr bwMode="auto">
              <a:xfrm>
                <a:off x="135" y="4609"/>
                <a:ext cx="11" cy="9"/>
              </a:xfrm>
              <a:custGeom>
                <a:avLst/>
                <a:gdLst>
                  <a:gd name="T0" fmla="*/ 9 w 21"/>
                  <a:gd name="T1" fmla="*/ 8 h 17"/>
                  <a:gd name="T2" fmla="*/ 16 w 21"/>
                  <a:gd name="T3" fmla="*/ 11 h 17"/>
                  <a:gd name="T4" fmla="*/ 14 w 21"/>
                  <a:gd name="T5" fmla="*/ 9 h 17"/>
                  <a:gd name="T6" fmla="*/ 12 w 21"/>
                  <a:gd name="T7" fmla="*/ 15 h 17"/>
                  <a:gd name="T8" fmla="*/ 15 w 21"/>
                  <a:gd name="T9" fmla="*/ 10 h 17"/>
                  <a:gd name="T10" fmla="*/ 9 w 21"/>
                  <a:gd name="T11" fmla="*/ 7 h 17"/>
                  <a:gd name="T12" fmla="*/ 7 w 21"/>
                  <a:gd name="T13" fmla="*/ 13 h 17"/>
                  <a:gd name="T14" fmla="*/ 12 w 21"/>
                  <a:gd name="T15" fmla="*/ 11 h 17"/>
                  <a:gd name="T16" fmla="*/ 7 w 21"/>
                  <a:gd name="T17" fmla="*/ 8 h 17"/>
                  <a:gd name="T18" fmla="*/ 8 w 21"/>
                  <a:gd name="T19" fmla="*/ 11 h 17"/>
                  <a:gd name="T20" fmla="*/ 12 w 21"/>
                  <a:gd name="T21" fmla="*/ 8 h 17"/>
                  <a:gd name="T22" fmla="*/ 8 w 21"/>
                  <a:gd name="T23" fmla="*/ 6 h 17"/>
                  <a:gd name="T24" fmla="*/ 9 w 21"/>
                  <a:gd name="T25" fmla="*/ 10 h 17"/>
                  <a:gd name="T26" fmla="*/ 14 w 21"/>
                  <a:gd name="T27" fmla="*/ 6 h 17"/>
                  <a:gd name="T28" fmla="*/ 9 w 21"/>
                  <a:gd name="T29" fmla="*/ 8 h 17"/>
                  <a:gd name="T30" fmla="*/ 7 w 21"/>
                  <a:gd name="T31" fmla="*/ 4 h 17"/>
                  <a:gd name="T32" fmla="*/ 10 w 21"/>
                  <a:gd name="T33" fmla="*/ 7 h 17"/>
                  <a:gd name="T34" fmla="*/ 10 w 21"/>
                  <a:gd name="T35" fmla="*/ 3 h 17"/>
                  <a:gd name="T36" fmla="*/ 5 w 21"/>
                  <a:gd name="T37" fmla="*/ 6 h 17"/>
                  <a:gd name="T38" fmla="*/ 7 w 21"/>
                  <a:gd name="T39" fmla="*/ 7 h 17"/>
                  <a:gd name="T40" fmla="*/ 5 w 21"/>
                  <a:gd name="T41" fmla="*/ 6 h 17"/>
                  <a:gd name="T42" fmla="*/ 6 w 21"/>
                  <a:gd name="T43" fmla="*/ 5 h 17"/>
                  <a:gd name="T44" fmla="*/ 8 w 21"/>
                  <a:gd name="T45" fmla="*/ 4 h 17"/>
                  <a:gd name="T46" fmla="*/ 8 w 21"/>
                  <a:gd name="T47" fmla="*/ 7 h 17"/>
                  <a:gd name="T48" fmla="*/ 8 w 21"/>
                  <a:gd name="T49" fmla="*/ 6 h 17"/>
                  <a:gd name="T50" fmla="*/ 8 w 21"/>
                  <a:gd name="T51" fmla="*/ 4 h 17"/>
                  <a:gd name="T52" fmla="*/ 8 w 21"/>
                  <a:gd name="T53" fmla="*/ 4 h 17"/>
                  <a:gd name="T54" fmla="*/ 5 w 21"/>
                  <a:gd name="T55" fmla="*/ 10 h 17"/>
                  <a:gd name="T56" fmla="*/ 7 w 21"/>
                  <a:gd name="T57" fmla="*/ 6 h 17"/>
                  <a:gd name="T58" fmla="*/ 0 w 21"/>
                  <a:gd name="T59" fmla="*/ 8 h 17"/>
                  <a:gd name="T60" fmla="*/ 15 w 21"/>
                  <a:gd name="T61" fmla="*/ 17 h 17"/>
                  <a:gd name="T62" fmla="*/ 19 w 21"/>
                  <a:gd name="T63" fmla="*/ 17 h 17"/>
                  <a:gd name="T64" fmla="*/ 14 w 21"/>
                  <a:gd name="T65" fmla="*/ 12 h 17"/>
                  <a:gd name="T66" fmla="*/ 17 w 21"/>
                  <a:gd name="T67" fmla="*/ 15 h 17"/>
                  <a:gd name="T68" fmla="*/ 19 w 21"/>
                  <a:gd name="T69" fmla="*/ 10 h 17"/>
                  <a:gd name="T70" fmla="*/ 9 w 21"/>
                  <a:gd name="T71" fmla="*/ 0 h 17"/>
                  <a:gd name="T72" fmla="*/ 11 w 21"/>
                  <a:gd name="T7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17">
                    <a:moveTo>
                      <a:pt x="11" y="5"/>
                    </a:moveTo>
                    <a:lnTo>
                      <a:pt x="9" y="8"/>
                    </a:lnTo>
                    <a:cubicBezTo>
                      <a:pt x="11" y="9"/>
                      <a:pt x="12" y="11"/>
                      <a:pt x="13" y="13"/>
                    </a:cubicBezTo>
                    <a:lnTo>
                      <a:pt x="16" y="11"/>
                    </a:lnTo>
                    <a:lnTo>
                      <a:pt x="15" y="8"/>
                    </a:lnTo>
                    <a:lnTo>
                      <a:pt x="14" y="9"/>
                    </a:lnTo>
                    <a:lnTo>
                      <a:pt x="10" y="10"/>
                    </a:lnTo>
                    <a:lnTo>
                      <a:pt x="12" y="15"/>
                    </a:lnTo>
                    <a:lnTo>
                      <a:pt x="15" y="14"/>
                    </a:lnTo>
                    <a:lnTo>
                      <a:pt x="15" y="10"/>
                    </a:lnTo>
                    <a:lnTo>
                      <a:pt x="15" y="10"/>
                    </a:lnTo>
                    <a:cubicBezTo>
                      <a:pt x="12" y="10"/>
                      <a:pt x="11" y="9"/>
                      <a:pt x="9" y="7"/>
                    </a:cubicBezTo>
                    <a:lnTo>
                      <a:pt x="6" y="10"/>
                    </a:lnTo>
                    <a:lnTo>
                      <a:pt x="7" y="13"/>
                    </a:lnTo>
                    <a:lnTo>
                      <a:pt x="9" y="12"/>
                    </a:lnTo>
                    <a:lnTo>
                      <a:pt x="12" y="11"/>
                    </a:lnTo>
                    <a:lnTo>
                      <a:pt x="11" y="7"/>
                    </a:lnTo>
                    <a:lnTo>
                      <a:pt x="7" y="8"/>
                    </a:lnTo>
                    <a:lnTo>
                      <a:pt x="7" y="11"/>
                    </a:lnTo>
                    <a:lnTo>
                      <a:pt x="8" y="11"/>
                    </a:lnTo>
                    <a:lnTo>
                      <a:pt x="10" y="10"/>
                    </a:lnTo>
                    <a:cubicBezTo>
                      <a:pt x="11" y="9"/>
                      <a:pt x="11" y="8"/>
                      <a:pt x="12" y="8"/>
                    </a:cubicBezTo>
                    <a:lnTo>
                      <a:pt x="12" y="7"/>
                    </a:lnTo>
                    <a:lnTo>
                      <a:pt x="8" y="6"/>
                    </a:lnTo>
                    <a:lnTo>
                      <a:pt x="7" y="9"/>
                    </a:lnTo>
                    <a:lnTo>
                      <a:pt x="9" y="10"/>
                    </a:lnTo>
                    <a:lnTo>
                      <a:pt x="12" y="11"/>
                    </a:lnTo>
                    <a:lnTo>
                      <a:pt x="14" y="6"/>
                    </a:lnTo>
                    <a:lnTo>
                      <a:pt x="11" y="5"/>
                    </a:lnTo>
                    <a:lnTo>
                      <a:pt x="9" y="8"/>
                    </a:lnTo>
                    <a:lnTo>
                      <a:pt x="11" y="5"/>
                    </a:lnTo>
                    <a:lnTo>
                      <a:pt x="7" y="4"/>
                    </a:lnTo>
                    <a:lnTo>
                      <a:pt x="7" y="6"/>
                    </a:lnTo>
                    <a:lnTo>
                      <a:pt x="10" y="7"/>
                    </a:lnTo>
                    <a:lnTo>
                      <a:pt x="11" y="4"/>
                    </a:lnTo>
                    <a:lnTo>
                      <a:pt x="10" y="3"/>
                    </a:lnTo>
                    <a:lnTo>
                      <a:pt x="6" y="2"/>
                    </a:lnTo>
                    <a:lnTo>
                      <a:pt x="5" y="6"/>
                    </a:lnTo>
                    <a:lnTo>
                      <a:pt x="5" y="6"/>
                    </a:lnTo>
                    <a:lnTo>
                      <a:pt x="7" y="7"/>
                    </a:lnTo>
                    <a:lnTo>
                      <a:pt x="6" y="5"/>
                    </a:lnTo>
                    <a:lnTo>
                      <a:pt x="5" y="6"/>
                    </a:lnTo>
                    <a:lnTo>
                      <a:pt x="7" y="7"/>
                    </a:lnTo>
                    <a:lnTo>
                      <a:pt x="6" y="5"/>
                    </a:lnTo>
                    <a:lnTo>
                      <a:pt x="8" y="7"/>
                    </a:lnTo>
                    <a:lnTo>
                      <a:pt x="8" y="4"/>
                    </a:lnTo>
                    <a:lnTo>
                      <a:pt x="6" y="5"/>
                    </a:lnTo>
                    <a:lnTo>
                      <a:pt x="8" y="7"/>
                    </a:lnTo>
                    <a:lnTo>
                      <a:pt x="8" y="4"/>
                    </a:lnTo>
                    <a:lnTo>
                      <a:pt x="8" y="6"/>
                    </a:lnTo>
                    <a:lnTo>
                      <a:pt x="8" y="4"/>
                    </a:lnTo>
                    <a:lnTo>
                      <a:pt x="8" y="4"/>
                    </a:lnTo>
                    <a:lnTo>
                      <a:pt x="8" y="6"/>
                    </a:lnTo>
                    <a:lnTo>
                      <a:pt x="8" y="4"/>
                    </a:lnTo>
                    <a:lnTo>
                      <a:pt x="2" y="3"/>
                    </a:lnTo>
                    <a:lnTo>
                      <a:pt x="5" y="10"/>
                    </a:lnTo>
                    <a:lnTo>
                      <a:pt x="8" y="9"/>
                    </a:lnTo>
                    <a:lnTo>
                      <a:pt x="7" y="6"/>
                    </a:lnTo>
                    <a:lnTo>
                      <a:pt x="5" y="7"/>
                    </a:lnTo>
                    <a:lnTo>
                      <a:pt x="0" y="8"/>
                    </a:lnTo>
                    <a:lnTo>
                      <a:pt x="4" y="12"/>
                    </a:lnTo>
                    <a:cubicBezTo>
                      <a:pt x="6" y="14"/>
                      <a:pt x="10" y="17"/>
                      <a:pt x="15" y="17"/>
                    </a:cubicBezTo>
                    <a:lnTo>
                      <a:pt x="15" y="17"/>
                    </a:lnTo>
                    <a:lnTo>
                      <a:pt x="19" y="17"/>
                    </a:lnTo>
                    <a:lnTo>
                      <a:pt x="18" y="11"/>
                    </a:lnTo>
                    <a:lnTo>
                      <a:pt x="14" y="12"/>
                    </a:lnTo>
                    <a:lnTo>
                      <a:pt x="15" y="15"/>
                    </a:lnTo>
                    <a:lnTo>
                      <a:pt x="17" y="15"/>
                    </a:lnTo>
                    <a:lnTo>
                      <a:pt x="21" y="13"/>
                    </a:lnTo>
                    <a:lnTo>
                      <a:pt x="19" y="10"/>
                    </a:lnTo>
                    <a:cubicBezTo>
                      <a:pt x="17" y="7"/>
                      <a:pt x="15" y="5"/>
                      <a:pt x="12" y="3"/>
                    </a:cubicBezTo>
                    <a:lnTo>
                      <a:pt x="9" y="0"/>
                    </a:lnTo>
                    <a:lnTo>
                      <a:pt x="7" y="4"/>
                    </a:lnTo>
                    <a:lnTo>
                      <a:pt x="11"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6" name="Freeform 1745">
                <a:extLst>
                  <a:ext uri="{FF2B5EF4-FFF2-40B4-BE49-F238E27FC236}">
                    <a16:creationId xmlns:a16="http://schemas.microsoft.com/office/drawing/2014/main" id="{CE69D14B-AD02-4234-9000-7A02FF9144E6}"/>
                  </a:ext>
                </a:extLst>
              </p:cNvPr>
              <p:cNvSpPr>
                <a:spLocks/>
              </p:cNvSpPr>
              <p:nvPr/>
            </p:nvSpPr>
            <p:spPr bwMode="auto">
              <a:xfrm>
                <a:off x="125" y="4613"/>
                <a:ext cx="11" cy="9"/>
              </a:xfrm>
              <a:custGeom>
                <a:avLst/>
                <a:gdLst>
                  <a:gd name="T0" fmla="*/ 5 w 20"/>
                  <a:gd name="T1" fmla="*/ 4 h 16"/>
                  <a:gd name="T2" fmla="*/ 5 w 20"/>
                  <a:gd name="T3" fmla="*/ 7 h 16"/>
                  <a:gd name="T4" fmla="*/ 13 w 20"/>
                  <a:gd name="T5" fmla="*/ 12 h 16"/>
                  <a:gd name="T6" fmla="*/ 15 w 20"/>
                  <a:gd name="T7" fmla="*/ 9 h 16"/>
                  <a:gd name="T8" fmla="*/ 13 w 20"/>
                  <a:gd name="T9" fmla="*/ 7 h 16"/>
                  <a:gd name="T10" fmla="*/ 11 w 20"/>
                  <a:gd name="T11" fmla="*/ 8 h 16"/>
                  <a:gd name="T12" fmla="*/ 9 w 20"/>
                  <a:gd name="T13" fmla="*/ 9 h 16"/>
                  <a:gd name="T14" fmla="*/ 11 w 20"/>
                  <a:gd name="T15" fmla="*/ 14 h 16"/>
                  <a:gd name="T16" fmla="*/ 14 w 20"/>
                  <a:gd name="T17" fmla="*/ 13 h 16"/>
                  <a:gd name="T18" fmla="*/ 14 w 20"/>
                  <a:gd name="T19" fmla="*/ 9 h 16"/>
                  <a:gd name="T20" fmla="*/ 5 w 20"/>
                  <a:gd name="T21" fmla="*/ 9 h 16"/>
                  <a:gd name="T22" fmla="*/ 5 w 20"/>
                  <a:gd name="T23" fmla="*/ 12 h 16"/>
                  <a:gd name="T24" fmla="*/ 8 w 20"/>
                  <a:gd name="T25" fmla="*/ 13 h 16"/>
                  <a:gd name="T26" fmla="*/ 9 w 20"/>
                  <a:gd name="T27" fmla="*/ 10 h 16"/>
                  <a:gd name="T28" fmla="*/ 9 w 20"/>
                  <a:gd name="T29" fmla="*/ 9 h 16"/>
                  <a:gd name="T30" fmla="*/ 7 w 20"/>
                  <a:gd name="T31" fmla="*/ 6 h 16"/>
                  <a:gd name="T32" fmla="*/ 7 w 20"/>
                  <a:gd name="T33" fmla="*/ 6 h 16"/>
                  <a:gd name="T34" fmla="*/ 4 w 20"/>
                  <a:gd name="T35" fmla="*/ 6 h 16"/>
                  <a:gd name="T36" fmla="*/ 5 w 20"/>
                  <a:gd name="T37" fmla="*/ 10 h 16"/>
                  <a:gd name="T38" fmla="*/ 7 w 20"/>
                  <a:gd name="T39" fmla="*/ 9 h 16"/>
                  <a:gd name="T40" fmla="*/ 10 w 20"/>
                  <a:gd name="T41" fmla="*/ 8 h 16"/>
                  <a:gd name="T42" fmla="*/ 8 w 20"/>
                  <a:gd name="T43" fmla="*/ 3 h 16"/>
                  <a:gd name="T44" fmla="*/ 5 w 20"/>
                  <a:gd name="T45" fmla="*/ 4 h 16"/>
                  <a:gd name="T46" fmla="*/ 5 w 20"/>
                  <a:gd name="T47" fmla="*/ 7 h 16"/>
                  <a:gd name="T48" fmla="*/ 5 w 20"/>
                  <a:gd name="T49" fmla="*/ 4 h 16"/>
                  <a:gd name="T50" fmla="*/ 2 w 20"/>
                  <a:gd name="T51" fmla="*/ 5 h 16"/>
                  <a:gd name="T52" fmla="*/ 2 w 20"/>
                  <a:gd name="T53" fmla="*/ 7 h 16"/>
                  <a:gd name="T54" fmla="*/ 6 w 20"/>
                  <a:gd name="T55" fmla="*/ 6 h 16"/>
                  <a:gd name="T56" fmla="*/ 5 w 20"/>
                  <a:gd name="T57" fmla="*/ 3 h 16"/>
                  <a:gd name="T58" fmla="*/ 3 w 20"/>
                  <a:gd name="T59" fmla="*/ 3 h 16"/>
                  <a:gd name="T60" fmla="*/ 1 w 20"/>
                  <a:gd name="T61" fmla="*/ 4 h 16"/>
                  <a:gd name="T62" fmla="*/ 1 w 20"/>
                  <a:gd name="T63" fmla="*/ 8 h 16"/>
                  <a:gd name="T64" fmla="*/ 1 w 20"/>
                  <a:gd name="T65" fmla="*/ 9 h 16"/>
                  <a:gd name="T66" fmla="*/ 2 w 20"/>
                  <a:gd name="T67" fmla="*/ 11 h 16"/>
                  <a:gd name="T68" fmla="*/ 2 w 20"/>
                  <a:gd name="T69" fmla="*/ 12 h 16"/>
                  <a:gd name="T70" fmla="*/ 1 w 20"/>
                  <a:gd name="T71" fmla="*/ 15 h 16"/>
                  <a:gd name="T72" fmla="*/ 5 w 20"/>
                  <a:gd name="T73" fmla="*/ 16 h 16"/>
                  <a:gd name="T74" fmla="*/ 14 w 20"/>
                  <a:gd name="T75" fmla="*/ 16 h 16"/>
                  <a:gd name="T76" fmla="*/ 18 w 20"/>
                  <a:gd name="T77" fmla="*/ 16 h 16"/>
                  <a:gd name="T78" fmla="*/ 16 w 20"/>
                  <a:gd name="T79" fmla="*/ 10 h 16"/>
                  <a:gd name="T80" fmla="*/ 13 w 20"/>
                  <a:gd name="T81" fmla="*/ 11 h 16"/>
                  <a:gd name="T82" fmla="*/ 15 w 20"/>
                  <a:gd name="T83" fmla="*/ 13 h 16"/>
                  <a:gd name="T84" fmla="*/ 17 w 20"/>
                  <a:gd name="T85" fmla="*/ 12 h 16"/>
                  <a:gd name="T86" fmla="*/ 20 w 20"/>
                  <a:gd name="T87" fmla="*/ 9 h 16"/>
                  <a:gd name="T88" fmla="*/ 17 w 20"/>
                  <a:gd name="T89" fmla="*/ 7 h 16"/>
                  <a:gd name="T90" fmla="*/ 5 w 20"/>
                  <a:gd name="T91" fmla="*/ 1 h 16"/>
                  <a:gd name="T92" fmla="*/ 0 w 20"/>
                  <a:gd name="T93" fmla="*/ 0 h 16"/>
                  <a:gd name="T94" fmla="*/ 2 w 20"/>
                  <a:gd name="T95" fmla="*/ 5 h 16"/>
                  <a:gd name="T96" fmla="*/ 5 w 20"/>
                  <a:gd name="T9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 h="16">
                    <a:moveTo>
                      <a:pt x="5" y="4"/>
                    </a:moveTo>
                    <a:lnTo>
                      <a:pt x="5" y="7"/>
                    </a:lnTo>
                    <a:cubicBezTo>
                      <a:pt x="8" y="8"/>
                      <a:pt x="10" y="9"/>
                      <a:pt x="13" y="12"/>
                    </a:cubicBezTo>
                    <a:lnTo>
                      <a:pt x="15" y="9"/>
                    </a:lnTo>
                    <a:lnTo>
                      <a:pt x="13" y="7"/>
                    </a:lnTo>
                    <a:lnTo>
                      <a:pt x="11" y="8"/>
                    </a:lnTo>
                    <a:lnTo>
                      <a:pt x="9" y="9"/>
                    </a:lnTo>
                    <a:lnTo>
                      <a:pt x="11" y="14"/>
                    </a:lnTo>
                    <a:lnTo>
                      <a:pt x="14" y="13"/>
                    </a:lnTo>
                    <a:lnTo>
                      <a:pt x="14" y="9"/>
                    </a:lnTo>
                    <a:cubicBezTo>
                      <a:pt x="11" y="9"/>
                      <a:pt x="8" y="9"/>
                      <a:pt x="5" y="9"/>
                    </a:cubicBezTo>
                    <a:lnTo>
                      <a:pt x="5" y="12"/>
                    </a:lnTo>
                    <a:lnTo>
                      <a:pt x="8" y="13"/>
                    </a:lnTo>
                    <a:lnTo>
                      <a:pt x="9" y="10"/>
                    </a:lnTo>
                    <a:lnTo>
                      <a:pt x="9" y="9"/>
                    </a:lnTo>
                    <a:lnTo>
                      <a:pt x="7" y="6"/>
                    </a:lnTo>
                    <a:lnTo>
                      <a:pt x="7" y="6"/>
                    </a:lnTo>
                    <a:lnTo>
                      <a:pt x="4" y="6"/>
                    </a:lnTo>
                    <a:lnTo>
                      <a:pt x="5" y="10"/>
                    </a:lnTo>
                    <a:lnTo>
                      <a:pt x="7" y="9"/>
                    </a:lnTo>
                    <a:lnTo>
                      <a:pt x="10" y="8"/>
                    </a:lnTo>
                    <a:lnTo>
                      <a:pt x="8" y="3"/>
                    </a:lnTo>
                    <a:lnTo>
                      <a:pt x="5" y="4"/>
                    </a:lnTo>
                    <a:lnTo>
                      <a:pt x="5" y="7"/>
                    </a:lnTo>
                    <a:lnTo>
                      <a:pt x="5" y="4"/>
                    </a:lnTo>
                    <a:lnTo>
                      <a:pt x="2" y="5"/>
                    </a:lnTo>
                    <a:lnTo>
                      <a:pt x="2" y="7"/>
                    </a:lnTo>
                    <a:lnTo>
                      <a:pt x="6" y="6"/>
                    </a:lnTo>
                    <a:lnTo>
                      <a:pt x="5" y="3"/>
                    </a:lnTo>
                    <a:lnTo>
                      <a:pt x="3" y="3"/>
                    </a:lnTo>
                    <a:lnTo>
                      <a:pt x="1" y="4"/>
                    </a:lnTo>
                    <a:lnTo>
                      <a:pt x="1" y="8"/>
                    </a:lnTo>
                    <a:lnTo>
                      <a:pt x="1" y="9"/>
                    </a:lnTo>
                    <a:lnTo>
                      <a:pt x="2" y="11"/>
                    </a:lnTo>
                    <a:lnTo>
                      <a:pt x="2" y="12"/>
                    </a:lnTo>
                    <a:lnTo>
                      <a:pt x="1" y="15"/>
                    </a:lnTo>
                    <a:lnTo>
                      <a:pt x="5" y="16"/>
                    </a:lnTo>
                    <a:cubicBezTo>
                      <a:pt x="8" y="16"/>
                      <a:pt x="11" y="16"/>
                      <a:pt x="14" y="16"/>
                    </a:cubicBezTo>
                    <a:lnTo>
                      <a:pt x="18" y="16"/>
                    </a:lnTo>
                    <a:lnTo>
                      <a:pt x="16" y="10"/>
                    </a:lnTo>
                    <a:lnTo>
                      <a:pt x="13" y="11"/>
                    </a:lnTo>
                    <a:lnTo>
                      <a:pt x="15" y="13"/>
                    </a:lnTo>
                    <a:lnTo>
                      <a:pt x="17" y="12"/>
                    </a:lnTo>
                    <a:lnTo>
                      <a:pt x="20" y="9"/>
                    </a:lnTo>
                    <a:lnTo>
                      <a:pt x="17" y="7"/>
                    </a:lnTo>
                    <a:cubicBezTo>
                      <a:pt x="14" y="5"/>
                      <a:pt x="11" y="2"/>
                      <a:pt x="5" y="1"/>
                    </a:cubicBezTo>
                    <a:lnTo>
                      <a:pt x="0" y="0"/>
                    </a:lnTo>
                    <a:lnTo>
                      <a:pt x="2" y="5"/>
                    </a:lnTo>
                    <a:lnTo>
                      <a:pt x="5"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7" name="Freeform 1746">
                <a:extLst>
                  <a:ext uri="{FF2B5EF4-FFF2-40B4-BE49-F238E27FC236}">
                    <a16:creationId xmlns:a16="http://schemas.microsoft.com/office/drawing/2014/main" id="{E0363823-1B47-4001-9E2D-6A7BA221AC41}"/>
                  </a:ext>
                </a:extLst>
              </p:cNvPr>
              <p:cNvSpPr>
                <a:spLocks/>
              </p:cNvSpPr>
              <p:nvPr/>
            </p:nvSpPr>
            <p:spPr bwMode="auto">
              <a:xfrm>
                <a:off x="238" y="4748"/>
                <a:ext cx="7" cy="7"/>
              </a:xfrm>
              <a:custGeom>
                <a:avLst/>
                <a:gdLst>
                  <a:gd name="T0" fmla="*/ 3 w 12"/>
                  <a:gd name="T1" fmla="*/ 4 h 13"/>
                  <a:gd name="T2" fmla="*/ 4 w 12"/>
                  <a:gd name="T3" fmla="*/ 8 h 13"/>
                  <a:gd name="T4" fmla="*/ 7 w 12"/>
                  <a:gd name="T5" fmla="*/ 6 h 13"/>
                  <a:gd name="T6" fmla="*/ 7 w 12"/>
                  <a:gd name="T7" fmla="*/ 6 h 13"/>
                  <a:gd name="T8" fmla="*/ 7 w 12"/>
                  <a:gd name="T9" fmla="*/ 6 h 13"/>
                  <a:gd name="T10" fmla="*/ 6 w 12"/>
                  <a:gd name="T11" fmla="*/ 6 h 13"/>
                  <a:gd name="T12" fmla="*/ 6 w 12"/>
                  <a:gd name="T13" fmla="*/ 6 h 13"/>
                  <a:gd name="T14" fmla="*/ 7 w 12"/>
                  <a:gd name="T15" fmla="*/ 6 h 13"/>
                  <a:gd name="T16" fmla="*/ 6 w 12"/>
                  <a:gd name="T17" fmla="*/ 6 h 13"/>
                  <a:gd name="T18" fmla="*/ 6 w 12"/>
                  <a:gd name="T19" fmla="*/ 7 h 13"/>
                  <a:gd name="T20" fmla="*/ 6 w 12"/>
                  <a:gd name="T21" fmla="*/ 6 h 13"/>
                  <a:gd name="T22" fmla="*/ 6 w 12"/>
                  <a:gd name="T23" fmla="*/ 3 h 13"/>
                  <a:gd name="T24" fmla="*/ 5 w 12"/>
                  <a:gd name="T25" fmla="*/ 7 h 13"/>
                  <a:gd name="T26" fmla="*/ 10 w 12"/>
                  <a:gd name="T27" fmla="*/ 7 h 13"/>
                  <a:gd name="T28" fmla="*/ 6 w 12"/>
                  <a:gd name="T29" fmla="*/ 4 h 13"/>
                  <a:gd name="T30" fmla="*/ 9 w 12"/>
                  <a:gd name="T31" fmla="*/ 10 h 13"/>
                  <a:gd name="T32" fmla="*/ 8 w 12"/>
                  <a:gd name="T33" fmla="*/ 7 h 13"/>
                  <a:gd name="T34" fmla="*/ 8 w 12"/>
                  <a:gd name="T35" fmla="*/ 7 h 13"/>
                  <a:gd name="T36" fmla="*/ 8 w 12"/>
                  <a:gd name="T37" fmla="*/ 7 h 13"/>
                  <a:gd name="T38" fmla="*/ 10 w 12"/>
                  <a:gd name="T39" fmla="*/ 7 h 13"/>
                  <a:gd name="T40" fmla="*/ 8 w 12"/>
                  <a:gd name="T41" fmla="*/ 9 h 13"/>
                  <a:gd name="T42" fmla="*/ 9 w 12"/>
                  <a:gd name="T43" fmla="*/ 8 h 13"/>
                  <a:gd name="T44" fmla="*/ 10 w 12"/>
                  <a:gd name="T45" fmla="*/ 7 h 13"/>
                  <a:gd name="T46" fmla="*/ 10 w 12"/>
                  <a:gd name="T47" fmla="*/ 7 h 13"/>
                  <a:gd name="T48" fmla="*/ 10 w 12"/>
                  <a:gd name="T49" fmla="*/ 7 h 13"/>
                  <a:gd name="T50" fmla="*/ 10 w 12"/>
                  <a:gd name="T51" fmla="*/ 8 h 13"/>
                  <a:gd name="T52" fmla="*/ 9 w 12"/>
                  <a:gd name="T53" fmla="*/ 6 h 13"/>
                  <a:gd name="T54" fmla="*/ 6 w 12"/>
                  <a:gd name="T55" fmla="*/ 8 h 13"/>
                  <a:gd name="T56" fmla="*/ 6 w 12"/>
                  <a:gd name="T57" fmla="*/ 4 h 13"/>
                  <a:gd name="T58" fmla="*/ 3 w 12"/>
                  <a:gd name="T59" fmla="*/ 4 h 13"/>
                  <a:gd name="T60" fmla="*/ 3 w 12"/>
                  <a:gd name="T61" fmla="*/ 10 h 13"/>
                  <a:gd name="T62" fmla="*/ 5 w 12"/>
                  <a:gd name="T63" fmla="*/ 11 h 13"/>
                  <a:gd name="T64" fmla="*/ 6 w 12"/>
                  <a:gd name="T65" fmla="*/ 9 h 13"/>
                  <a:gd name="T66" fmla="*/ 6 w 12"/>
                  <a:gd name="T67" fmla="*/ 11 h 13"/>
                  <a:gd name="T68" fmla="*/ 4 w 12"/>
                  <a:gd name="T69" fmla="*/ 10 h 13"/>
                  <a:gd name="T70" fmla="*/ 4 w 12"/>
                  <a:gd name="T71" fmla="*/ 10 h 13"/>
                  <a:gd name="T72" fmla="*/ 5 w 12"/>
                  <a:gd name="T73" fmla="*/ 9 h 13"/>
                  <a:gd name="T74" fmla="*/ 4 w 12"/>
                  <a:gd name="T75" fmla="*/ 10 h 13"/>
                  <a:gd name="T76" fmla="*/ 8 w 12"/>
                  <a:gd name="T77" fmla="*/ 13 h 13"/>
                  <a:gd name="T78" fmla="*/ 12 w 12"/>
                  <a:gd name="T79" fmla="*/ 12 h 13"/>
                  <a:gd name="T80" fmla="*/ 12 w 12"/>
                  <a:gd name="T81" fmla="*/ 4 h 13"/>
                  <a:gd name="T82" fmla="*/ 6 w 12"/>
                  <a:gd name="T83" fmla="*/ 2 h 13"/>
                  <a:gd name="T84" fmla="*/ 10 w 12"/>
                  <a:gd name="T85" fmla="*/ 3 h 13"/>
                  <a:gd name="T86" fmla="*/ 7 w 12"/>
                  <a:gd name="T87" fmla="*/ 0 h 13"/>
                  <a:gd name="T88" fmla="*/ 1 w 12"/>
                  <a:gd name="T89" fmla="*/ 2 h 13"/>
                  <a:gd name="T90" fmla="*/ 0 w 12"/>
                  <a:gd name="T91" fmla="*/ 8 h 13"/>
                  <a:gd name="T92" fmla="*/ 6 w 12"/>
                  <a:gd name="T93" fmla="*/ 10 h 13"/>
                  <a:gd name="T94" fmla="*/ 3 w 12"/>
                  <a:gd name="T9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3">
                    <a:moveTo>
                      <a:pt x="5" y="7"/>
                    </a:moveTo>
                    <a:lnTo>
                      <a:pt x="3" y="4"/>
                    </a:lnTo>
                    <a:lnTo>
                      <a:pt x="2" y="5"/>
                    </a:lnTo>
                    <a:lnTo>
                      <a:pt x="4" y="8"/>
                    </a:lnTo>
                    <a:lnTo>
                      <a:pt x="7" y="7"/>
                    </a:lnTo>
                    <a:lnTo>
                      <a:pt x="7" y="6"/>
                    </a:lnTo>
                    <a:lnTo>
                      <a:pt x="7" y="6"/>
                    </a:lnTo>
                    <a:lnTo>
                      <a:pt x="7" y="6"/>
                    </a:lnTo>
                    <a:lnTo>
                      <a:pt x="6" y="6"/>
                    </a:lnTo>
                    <a:lnTo>
                      <a:pt x="7" y="6"/>
                    </a:lnTo>
                    <a:lnTo>
                      <a:pt x="7" y="6"/>
                    </a:lnTo>
                    <a:lnTo>
                      <a:pt x="6" y="6"/>
                    </a:lnTo>
                    <a:lnTo>
                      <a:pt x="7" y="6"/>
                    </a:lnTo>
                    <a:lnTo>
                      <a:pt x="6" y="6"/>
                    </a:lnTo>
                    <a:lnTo>
                      <a:pt x="6" y="6"/>
                    </a:lnTo>
                    <a:lnTo>
                      <a:pt x="7" y="6"/>
                    </a:lnTo>
                    <a:lnTo>
                      <a:pt x="6" y="6"/>
                    </a:lnTo>
                    <a:lnTo>
                      <a:pt x="6" y="6"/>
                    </a:lnTo>
                    <a:lnTo>
                      <a:pt x="6" y="6"/>
                    </a:lnTo>
                    <a:lnTo>
                      <a:pt x="6" y="7"/>
                    </a:lnTo>
                    <a:lnTo>
                      <a:pt x="6" y="6"/>
                    </a:lnTo>
                    <a:lnTo>
                      <a:pt x="6" y="6"/>
                    </a:lnTo>
                    <a:lnTo>
                      <a:pt x="6" y="7"/>
                    </a:lnTo>
                    <a:lnTo>
                      <a:pt x="6" y="3"/>
                    </a:lnTo>
                    <a:lnTo>
                      <a:pt x="3" y="5"/>
                    </a:lnTo>
                    <a:lnTo>
                      <a:pt x="5" y="7"/>
                    </a:lnTo>
                    <a:lnTo>
                      <a:pt x="6" y="9"/>
                    </a:lnTo>
                    <a:lnTo>
                      <a:pt x="10" y="7"/>
                    </a:lnTo>
                    <a:lnTo>
                      <a:pt x="9" y="4"/>
                    </a:lnTo>
                    <a:lnTo>
                      <a:pt x="6" y="4"/>
                    </a:lnTo>
                    <a:lnTo>
                      <a:pt x="6" y="10"/>
                    </a:lnTo>
                    <a:lnTo>
                      <a:pt x="9" y="10"/>
                    </a:lnTo>
                    <a:lnTo>
                      <a:pt x="8" y="7"/>
                    </a:lnTo>
                    <a:lnTo>
                      <a:pt x="8" y="7"/>
                    </a:lnTo>
                    <a:lnTo>
                      <a:pt x="8" y="7"/>
                    </a:lnTo>
                    <a:lnTo>
                      <a:pt x="8" y="7"/>
                    </a:lnTo>
                    <a:lnTo>
                      <a:pt x="8" y="7"/>
                    </a:lnTo>
                    <a:lnTo>
                      <a:pt x="8" y="7"/>
                    </a:lnTo>
                    <a:lnTo>
                      <a:pt x="8" y="9"/>
                    </a:lnTo>
                    <a:lnTo>
                      <a:pt x="10" y="7"/>
                    </a:lnTo>
                    <a:lnTo>
                      <a:pt x="8" y="7"/>
                    </a:lnTo>
                    <a:lnTo>
                      <a:pt x="8" y="9"/>
                    </a:lnTo>
                    <a:lnTo>
                      <a:pt x="10" y="7"/>
                    </a:lnTo>
                    <a:lnTo>
                      <a:pt x="9" y="8"/>
                    </a:lnTo>
                    <a:lnTo>
                      <a:pt x="10" y="7"/>
                    </a:lnTo>
                    <a:lnTo>
                      <a:pt x="10" y="7"/>
                    </a:lnTo>
                    <a:lnTo>
                      <a:pt x="9" y="8"/>
                    </a:lnTo>
                    <a:lnTo>
                      <a:pt x="10" y="7"/>
                    </a:lnTo>
                    <a:lnTo>
                      <a:pt x="10" y="8"/>
                    </a:lnTo>
                    <a:lnTo>
                      <a:pt x="10" y="7"/>
                    </a:lnTo>
                    <a:lnTo>
                      <a:pt x="10" y="7"/>
                    </a:lnTo>
                    <a:lnTo>
                      <a:pt x="10" y="8"/>
                    </a:lnTo>
                    <a:lnTo>
                      <a:pt x="10" y="7"/>
                    </a:lnTo>
                    <a:lnTo>
                      <a:pt x="9" y="6"/>
                    </a:lnTo>
                    <a:cubicBezTo>
                      <a:pt x="9" y="5"/>
                      <a:pt x="7" y="4"/>
                      <a:pt x="6" y="4"/>
                    </a:cubicBezTo>
                    <a:lnTo>
                      <a:pt x="6" y="8"/>
                    </a:lnTo>
                    <a:lnTo>
                      <a:pt x="7" y="5"/>
                    </a:lnTo>
                    <a:lnTo>
                      <a:pt x="6" y="4"/>
                    </a:lnTo>
                    <a:lnTo>
                      <a:pt x="5" y="3"/>
                    </a:lnTo>
                    <a:lnTo>
                      <a:pt x="3" y="4"/>
                    </a:lnTo>
                    <a:lnTo>
                      <a:pt x="5" y="7"/>
                    </a:lnTo>
                    <a:lnTo>
                      <a:pt x="3" y="10"/>
                    </a:lnTo>
                    <a:lnTo>
                      <a:pt x="4" y="11"/>
                    </a:lnTo>
                    <a:lnTo>
                      <a:pt x="5" y="11"/>
                    </a:lnTo>
                    <a:lnTo>
                      <a:pt x="6" y="11"/>
                    </a:lnTo>
                    <a:lnTo>
                      <a:pt x="6" y="9"/>
                    </a:lnTo>
                    <a:lnTo>
                      <a:pt x="4" y="10"/>
                    </a:lnTo>
                    <a:lnTo>
                      <a:pt x="6" y="11"/>
                    </a:lnTo>
                    <a:lnTo>
                      <a:pt x="6" y="9"/>
                    </a:lnTo>
                    <a:lnTo>
                      <a:pt x="4" y="10"/>
                    </a:lnTo>
                    <a:lnTo>
                      <a:pt x="5" y="9"/>
                    </a:lnTo>
                    <a:lnTo>
                      <a:pt x="4" y="10"/>
                    </a:lnTo>
                    <a:lnTo>
                      <a:pt x="4" y="10"/>
                    </a:lnTo>
                    <a:lnTo>
                      <a:pt x="5" y="9"/>
                    </a:lnTo>
                    <a:lnTo>
                      <a:pt x="4" y="10"/>
                    </a:lnTo>
                    <a:lnTo>
                      <a:pt x="4" y="10"/>
                    </a:lnTo>
                    <a:lnTo>
                      <a:pt x="5" y="11"/>
                    </a:lnTo>
                    <a:cubicBezTo>
                      <a:pt x="6" y="12"/>
                      <a:pt x="7" y="13"/>
                      <a:pt x="8" y="13"/>
                    </a:cubicBezTo>
                    <a:lnTo>
                      <a:pt x="10" y="13"/>
                    </a:lnTo>
                    <a:lnTo>
                      <a:pt x="12" y="12"/>
                    </a:lnTo>
                    <a:lnTo>
                      <a:pt x="12" y="10"/>
                    </a:lnTo>
                    <a:lnTo>
                      <a:pt x="12" y="4"/>
                    </a:lnTo>
                    <a:lnTo>
                      <a:pt x="12" y="0"/>
                    </a:lnTo>
                    <a:lnTo>
                      <a:pt x="6" y="2"/>
                    </a:lnTo>
                    <a:lnTo>
                      <a:pt x="7" y="5"/>
                    </a:lnTo>
                    <a:lnTo>
                      <a:pt x="10" y="3"/>
                    </a:lnTo>
                    <a:lnTo>
                      <a:pt x="8" y="1"/>
                    </a:lnTo>
                    <a:lnTo>
                      <a:pt x="7" y="0"/>
                    </a:lnTo>
                    <a:lnTo>
                      <a:pt x="5" y="0"/>
                    </a:lnTo>
                    <a:cubicBezTo>
                      <a:pt x="4" y="0"/>
                      <a:pt x="2" y="1"/>
                      <a:pt x="1" y="2"/>
                    </a:cubicBezTo>
                    <a:cubicBezTo>
                      <a:pt x="1" y="4"/>
                      <a:pt x="0" y="5"/>
                      <a:pt x="0" y="6"/>
                    </a:cubicBezTo>
                    <a:lnTo>
                      <a:pt x="0" y="8"/>
                    </a:lnTo>
                    <a:lnTo>
                      <a:pt x="1" y="13"/>
                    </a:lnTo>
                    <a:lnTo>
                      <a:pt x="6" y="10"/>
                    </a:lnTo>
                    <a:lnTo>
                      <a:pt x="5" y="7"/>
                    </a:lnTo>
                    <a:lnTo>
                      <a:pt x="3" y="10"/>
                    </a:lnTo>
                    <a:lnTo>
                      <a:pt x="5"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8" name="Freeform 1747">
                <a:extLst>
                  <a:ext uri="{FF2B5EF4-FFF2-40B4-BE49-F238E27FC236}">
                    <a16:creationId xmlns:a16="http://schemas.microsoft.com/office/drawing/2014/main" id="{C633E089-A699-4605-B9C1-9710EB8E8112}"/>
                  </a:ext>
                </a:extLst>
              </p:cNvPr>
              <p:cNvSpPr>
                <a:spLocks/>
              </p:cNvSpPr>
              <p:nvPr/>
            </p:nvSpPr>
            <p:spPr bwMode="auto">
              <a:xfrm>
                <a:off x="171" y="4888"/>
                <a:ext cx="7" cy="7"/>
              </a:xfrm>
              <a:custGeom>
                <a:avLst/>
                <a:gdLst>
                  <a:gd name="T0" fmla="*/ 5 w 12"/>
                  <a:gd name="T1" fmla="*/ 7 h 13"/>
                  <a:gd name="T2" fmla="*/ 4 w 12"/>
                  <a:gd name="T3" fmla="*/ 4 h 13"/>
                  <a:gd name="T4" fmla="*/ 2 w 12"/>
                  <a:gd name="T5" fmla="*/ 5 h 13"/>
                  <a:gd name="T6" fmla="*/ 3 w 12"/>
                  <a:gd name="T7" fmla="*/ 8 h 13"/>
                  <a:gd name="T8" fmla="*/ 6 w 12"/>
                  <a:gd name="T9" fmla="*/ 7 h 13"/>
                  <a:gd name="T10" fmla="*/ 6 w 12"/>
                  <a:gd name="T11" fmla="*/ 7 h 13"/>
                  <a:gd name="T12" fmla="*/ 6 w 12"/>
                  <a:gd name="T13" fmla="*/ 6 h 13"/>
                  <a:gd name="T14" fmla="*/ 6 w 12"/>
                  <a:gd name="T15" fmla="*/ 6 h 13"/>
                  <a:gd name="T16" fmla="*/ 6 w 12"/>
                  <a:gd name="T17" fmla="*/ 7 h 13"/>
                  <a:gd name="T18" fmla="*/ 6 w 12"/>
                  <a:gd name="T19" fmla="*/ 6 h 13"/>
                  <a:gd name="T20" fmla="*/ 6 w 12"/>
                  <a:gd name="T21" fmla="*/ 6 h 13"/>
                  <a:gd name="T22" fmla="*/ 6 w 12"/>
                  <a:gd name="T23" fmla="*/ 7 h 13"/>
                  <a:gd name="T24" fmla="*/ 5 w 12"/>
                  <a:gd name="T25" fmla="*/ 6 h 13"/>
                  <a:gd name="T26" fmla="*/ 5 w 12"/>
                  <a:gd name="T27" fmla="*/ 7 h 13"/>
                  <a:gd name="T28" fmla="*/ 6 w 12"/>
                  <a:gd name="T29" fmla="*/ 7 h 13"/>
                  <a:gd name="T30" fmla="*/ 5 w 12"/>
                  <a:gd name="T31" fmla="*/ 6 h 13"/>
                  <a:gd name="T32" fmla="*/ 5 w 12"/>
                  <a:gd name="T33" fmla="*/ 7 h 13"/>
                  <a:gd name="T34" fmla="*/ 5 w 12"/>
                  <a:gd name="T35" fmla="*/ 6 h 13"/>
                  <a:gd name="T36" fmla="*/ 5 w 12"/>
                  <a:gd name="T37" fmla="*/ 7 h 13"/>
                  <a:gd name="T38" fmla="*/ 5 w 12"/>
                  <a:gd name="T39" fmla="*/ 7 h 13"/>
                  <a:gd name="T40" fmla="*/ 5 w 12"/>
                  <a:gd name="T41" fmla="*/ 6 h 13"/>
                  <a:gd name="T42" fmla="*/ 5 w 12"/>
                  <a:gd name="T43" fmla="*/ 7 h 13"/>
                  <a:gd name="T44" fmla="*/ 5 w 12"/>
                  <a:gd name="T45" fmla="*/ 7 h 13"/>
                  <a:gd name="T46" fmla="*/ 9 w 12"/>
                  <a:gd name="T47" fmla="*/ 6 h 13"/>
                  <a:gd name="T48" fmla="*/ 7 w 12"/>
                  <a:gd name="T49" fmla="*/ 3 h 13"/>
                  <a:gd name="T50" fmla="*/ 6 w 12"/>
                  <a:gd name="T51" fmla="*/ 4 h 13"/>
                  <a:gd name="T52" fmla="*/ 3 w 12"/>
                  <a:gd name="T53" fmla="*/ 5 h 13"/>
                  <a:gd name="T54" fmla="*/ 4 w 12"/>
                  <a:gd name="T55" fmla="*/ 10 h 13"/>
                  <a:gd name="T56" fmla="*/ 7 w 12"/>
                  <a:gd name="T57" fmla="*/ 9 h 13"/>
                  <a:gd name="T58" fmla="*/ 7 w 12"/>
                  <a:gd name="T59" fmla="*/ 6 h 13"/>
                  <a:gd name="T60" fmla="*/ 5 w 12"/>
                  <a:gd name="T61" fmla="*/ 6 h 13"/>
                  <a:gd name="T62" fmla="*/ 5 w 12"/>
                  <a:gd name="T63" fmla="*/ 9 h 13"/>
                  <a:gd name="T64" fmla="*/ 9 w 12"/>
                  <a:gd name="T65" fmla="*/ 8 h 13"/>
                  <a:gd name="T66" fmla="*/ 8 w 12"/>
                  <a:gd name="T67" fmla="*/ 6 h 13"/>
                  <a:gd name="T68" fmla="*/ 7 w 12"/>
                  <a:gd name="T69" fmla="*/ 3 h 13"/>
                  <a:gd name="T70" fmla="*/ 4 w 12"/>
                  <a:gd name="T71" fmla="*/ 4 h 13"/>
                  <a:gd name="T72" fmla="*/ 5 w 12"/>
                  <a:gd name="T73" fmla="*/ 7 h 13"/>
                  <a:gd name="T74" fmla="*/ 2 w 12"/>
                  <a:gd name="T75" fmla="*/ 8 h 13"/>
                  <a:gd name="T76" fmla="*/ 2 w 12"/>
                  <a:gd name="T77" fmla="*/ 10 h 13"/>
                  <a:gd name="T78" fmla="*/ 3 w 12"/>
                  <a:gd name="T79" fmla="*/ 12 h 13"/>
                  <a:gd name="T80" fmla="*/ 8 w 12"/>
                  <a:gd name="T81" fmla="*/ 12 h 13"/>
                  <a:gd name="T82" fmla="*/ 12 w 12"/>
                  <a:gd name="T83" fmla="*/ 12 h 13"/>
                  <a:gd name="T84" fmla="*/ 10 w 12"/>
                  <a:gd name="T85" fmla="*/ 6 h 13"/>
                  <a:gd name="T86" fmla="*/ 7 w 12"/>
                  <a:gd name="T87" fmla="*/ 7 h 13"/>
                  <a:gd name="T88" fmla="*/ 8 w 12"/>
                  <a:gd name="T89" fmla="*/ 10 h 13"/>
                  <a:gd name="T90" fmla="*/ 10 w 12"/>
                  <a:gd name="T91" fmla="*/ 9 h 13"/>
                  <a:gd name="T92" fmla="*/ 12 w 12"/>
                  <a:gd name="T93" fmla="*/ 8 h 13"/>
                  <a:gd name="T94" fmla="*/ 12 w 12"/>
                  <a:gd name="T95" fmla="*/ 6 h 13"/>
                  <a:gd name="T96" fmla="*/ 5 w 12"/>
                  <a:gd name="T97" fmla="*/ 0 h 13"/>
                  <a:gd name="T98" fmla="*/ 1 w 12"/>
                  <a:gd name="T99" fmla="*/ 2 h 13"/>
                  <a:gd name="T100" fmla="*/ 0 w 12"/>
                  <a:gd name="T101" fmla="*/ 7 h 13"/>
                  <a:gd name="T102" fmla="*/ 0 w 12"/>
                  <a:gd name="T103" fmla="*/ 9 h 13"/>
                  <a:gd name="T104" fmla="*/ 1 w 12"/>
                  <a:gd name="T105" fmla="*/ 13 h 13"/>
                  <a:gd name="T106" fmla="*/ 6 w 12"/>
                  <a:gd name="T107" fmla="*/ 10 h 13"/>
                  <a:gd name="T108" fmla="*/ 5 w 12"/>
                  <a:gd name="T109" fmla="*/ 7 h 13"/>
                  <a:gd name="T110" fmla="*/ 2 w 12"/>
                  <a:gd name="T111" fmla="*/ 8 h 13"/>
                  <a:gd name="T112" fmla="*/ 5 w 12"/>
                  <a:gd name="T113"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 h="13">
                    <a:moveTo>
                      <a:pt x="5" y="7"/>
                    </a:moveTo>
                    <a:lnTo>
                      <a:pt x="4" y="4"/>
                    </a:lnTo>
                    <a:lnTo>
                      <a:pt x="2" y="5"/>
                    </a:lnTo>
                    <a:lnTo>
                      <a:pt x="3" y="8"/>
                    </a:lnTo>
                    <a:lnTo>
                      <a:pt x="6" y="7"/>
                    </a:lnTo>
                    <a:lnTo>
                      <a:pt x="6" y="7"/>
                    </a:lnTo>
                    <a:lnTo>
                      <a:pt x="6" y="6"/>
                    </a:lnTo>
                    <a:lnTo>
                      <a:pt x="6" y="6"/>
                    </a:lnTo>
                    <a:lnTo>
                      <a:pt x="6" y="7"/>
                    </a:lnTo>
                    <a:lnTo>
                      <a:pt x="6" y="6"/>
                    </a:lnTo>
                    <a:lnTo>
                      <a:pt x="6" y="6"/>
                    </a:lnTo>
                    <a:lnTo>
                      <a:pt x="6" y="7"/>
                    </a:lnTo>
                    <a:lnTo>
                      <a:pt x="5" y="6"/>
                    </a:lnTo>
                    <a:lnTo>
                      <a:pt x="5" y="7"/>
                    </a:lnTo>
                    <a:lnTo>
                      <a:pt x="6" y="7"/>
                    </a:lnTo>
                    <a:lnTo>
                      <a:pt x="5" y="6"/>
                    </a:lnTo>
                    <a:lnTo>
                      <a:pt x="5" y="7"/>
                    </a:lnTo>
                    <a:lnTo>
                      <a:pt x="5" y="6"/>
                    </a:lnTo>
                    <a:lnTo>
                      <a:pt x="5" y="7"/>
                    </a:lnTo>
                    <a:lnTo>
                      <a:pt x="5" y="7"/>
                    </a:lnTo>
                    <a:lnTo>
                      <a:pt x="5" y="6"/>
                    </a:lnTo>
                    <a:lnTo>
                      <a:pt x="5" y="7"/>
                    </a:lnTo>
                    <a:lnTo>
                      <a:pt x="5" y="7"/>
                    </a:lnTo>
                    <a:lnTo>
                      <a:pt x="9" y="6"/>
                    </a:lnTo>
                    <a:lnTo>
                      <a:pt x="7" y="3"/>
                    </a:lnTo>
                    <a:lnTo>
                      <a:pt x="6" y="4"/>
                    </a:lnTo>
                    <a:lnTo>
                      <a:pt x="3" y="5"/>
                    </a:lnTo>
                    <a:lnTo>
                      <a:pt x="4" y="10"/>
                    </a:lnTo>
                    <a:lnTo>
                      <a:pt x="7" y="9"/>
                    </a:lnTo>
                    <a:lnTo>
                      <a:pt x="7" y="6"/>
                    </a:lnTo>
                    <a:lnTo>
                      <a:pt x="5" y="6"/>
                    </a:lnTo>
                    <a:lnTo>
                      <a:pt x="5" y="9"/>
                    </a:lnTo>
                    <a:lnTo>
                      <a:pt x="9" y="8"/>
                    </a:lnTo>
                    <a:lnTo>
                      <a:pt x="8" y="6"/>
                    </a:lnTo>
                    <a:lnTo>
                      <a:pt x="7" y="3"/>
                    </a:lnTo>
                    <a:lnTo>
                      <a:pt x="4" y="4"/>
                    </a:lnTo>
                    <a:lnTo>
                      <a:pt x="5" y="7"/>
                    </a:lnTo>
                    <a:lnTo>
                      <a:pt x="2" y="8"/>
                    </a:lnTo>
                    <a:lnTo>
                      <a:pt x="2" y="10"/>
                    </a:lnTo>
                    <a:lnTo>
                      <a:pt x="3" y="12"/>
                    </a:lnTo>
                    <a:lnTo>
                      <a:pt x="8" y="12"/>
                    </a:lnTo>
                    <a:lnTo>
                      <a:pt x="12" y="12"/>
                    </a:lnTo>
                    <a:lnTo>
                      <a:pt x="10" y="6"/>
                    </a:lnTo>
                    <a:lnTo>
                      <a:pt x="7" y="7"/>
                    </a:lnTo>
                    <a:lnTo>
                      <a:pt x="8" y="10"/>
                    </a:lnTo>
                    <a:lnTo>
                      <a:pt x="10" y="9"/>
                    </a:lnTo>
                    <a:lnTo>
                      <a:pt x="12" y="8"/>
                    </a:lnTo>
                    <a:lnTo>
                      <a:pt x="12" y="6"/>
                    </a:lnTo>
                    <a:cubicBezTo>
                      <a:pt x="11" y="3"/>
                      <a:pt x="8" y="0"/>
                      <a:pt x="5" y="0"/>
                    </a:cubicBezTo>
                    <a:cubicBezTo>
                      <a:pt x="4" y="0"/>
                      <a:pt x="2" y="1"/>
                      <a:pt x="1" y="2"/>
                    </a:cubicBezTo>
                    <a:cubicBezTo>
                      <a:pt x="0" y="3"/>
                      <a:pt x="0" y="5"/>
                      <a:pt x="0" y="7"/>
                    </a:cubicBezTo>
                    <a:lnTo>
                      <a:pt x="0" y="9"/>
                    </a:lnTo>
                    <a:lnTo>
                      <a:pt x="1" y="13"/>
                    </a:lnTo>
                    <a:lnTo>
                      <a:pt x="6" y="10"/>
                    </a:lnTo>
                    <a:lnTo>
                      <a:pt x="5" y="7"/>
                    </a:lnTo>
                    <a:lnTo>
                      <a:pt x="2" y="8"/>
                    </a:lnTo>
                    <a:lnTo>
                      <a:pt x="5"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49" name="Freeform 1748">
                <a:extLst>
                  <a:ext uri="{FF2B5EF4-FFF2-40B4-BE49-F238E27FC236}">
                    <a16:creationId xmlns:a16="http://schemas.microsoft.com/office/drawing/2014/main" id="{26F9AB82-7D01-476C-B1EE-4FAD1394A110}"/>
                  </a:ext>
                </a:extLst>
              </p:cNvPr>
              <p:cNvSpPr>
                <a:spLocks/>
              </p:cNvSpPr>
              <p:nvPr/>
            </p:nvSpPr>
            <p:spPr bwMode="auto">
              <a:xfrm>
                <a:off x="273" y="4635"/>
                <a:ext cx="2" cy="4"/>
              </a:xfrm>
              <a:custGeom>
                <a:avLst/>
                <a:gdLst>
                  <a:gd name="T0" fmla="*/ 0 w 3"/>
                  <a:gd name="T1" fmla="*/ 6 h 7"/>
                  <a:gd name="T2" fmla="*/ 2 w 3"/>
                  <a:gd name="T3" fmla="*/ 7 h 7"/>
                  <a:gd name="T4" fmla="*/ 3 w 3"/>
                  <a:gd name="T5" fmla="*/ 0 h 7"/>
                  <a:gd name="T6" fmla="*/ 0 w 3"/>
                  <a:gd name="T7" fmla="*/ 0 h 7"/>
                </a:gdLst>
                <a:ahLst/>
                <a:cxnLst>
                  <a:cxn ang="0">
                    <a:pos x="T0" y="T1"/>
                  </a:cxn>
                  <a:cxn ang="0">
                    <a:pos x="T2" y="T3"/>
                  </a:cxn>
                  <a:cxn ang="0">
                    <a:pos x="T4" y="T5"/>
                  </a:cxn>
                  <a:cxn ang="0">
                    <a:pos x="T6" y="T7"/>
                  </a:cxn>
                </a:cxnLst>
                <a:rect l="0" t="0" r="r" b="b"/>
                <a:pathLst>
                  <a:path w="3" h="7">
                    <a:moveTo>
                      <a:pt x="0" y="6"/>
                    </a:moveTo>
                    <a:lnTo>
                      <a:pt x="2" y="7"/>
                    </a:lnTo>
                    <a:lnTo>
                      <a:pt x="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0" name="Freeform 1749">
                <a:extLst>
                  <a:ext uri="{FF2B5EF4-FFF2-40B4-BE49-F238E27FC236}">
                    <a16:creationId xmlns:a16="http://schemas.microsoft.com/office/drawing/2014/main" id="{88D62D09-AB0A-4973-9810-3E1E959A9DFD}"/>
                  </a:ext>
                </a:extLst>
              </p:cNvPr>
              <p:cNvSpPr>
                <a:spLocks/>
              </p:cNvSpPr>
              <p:nvPr/>
            </p:nvSpPr>
            <p:spPr bwMode="auto">
              <a:xfrm>
                <a:off x="271" y="4638"/>
                <a:ext cx="5" cy="5"/>
              </a:xfrm>
              <a:custGeom>
                <a:avLst/>
                <a:gdLst>
                  <a:gd name="T0" fmla="*/ 0 w 8"/>
                  <a:gd name="T1" fmla="*/ 8 h 8"/>
                  <a:gd name="T2" fmla="*/ 2 w 8"/>
                  <a:gd name="T3" fmla="*/ 8 h 8"/>
                  <a:gd name="T4" fmla="*/ 7 w 8"/>
                  <a:gd name="T5" fmla="*/ 7 h 8"/>
                  <a:gd name="T6" fmla="*/ 7 w 8"/>
                  <a:gd name="T7" fmla="*/ 7 h 8"/>
                  <a:gd name="T8" fmla="*/ 8 w 8"/>
                  <a:gd name="T9" fmla="*/ 0 h 8"/>
                  <a:gd name="T10" fmla="*/ 7 w 8"/>
                  <a:gd name="T11" fmla="*/ 0 h 8"/>
                  <a:gd name="T12" fmla="*/ 2 w 8"/>
                  <a:gd name="T13" fmla="*/ 1 h 8"/>
                  <a:gd name="T14" fmla="*/ 2 w 8"/>
                  <a:gd name="T15" fmla="*/ 1 h 8"/>
                  <a:gd name="T16" fmla="*/ 0 w 8"/>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8">
                    <a:moveTo>
                      <a:pt x="0" y="8"/>
                    </a:moveTo>
                    <a:lnTo>
                      <a:pt x="2" y="8"/>
                    </a:lnTo>
                    <a:cubicBezTo>
                      <a:pt x="5" y="8"/>
                      <a:pt x="7" y="7"/>
                      <a:pt x="7" y="7"/>
                    </a:cubicBezTo>
                    <a:lnTo>
                      <a:pt x="7" y="7"/>
                    </a:lnTo>
                    <a:lnTo>
                      <a:pt x="8" y="0"/>
                    </a:lnTo>
                    <a:lnTo>
                      <a:pt x="7" y="0"/>
                    </a:lnTo>
                    <a:cubicBezTo>
                      <a:pt x="4" y="1"/>
                      <a:pt x="3" y="1"/>
                      <a:pt x="2" y="1"/>
                    </a:cubicBezTo>
                    <a:lnTo>
                      <a:pt x="2"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1" name="Freeform 1750">
                <a:extLst>
                  <a:ext uri="{FF2B5EF4-FFF2-40B4-BE49-F238E27FC236}">
                    <a16:creationId xmlns:a16="http://schemas.microsoft.com/office/drawing/2014/main" id="{85F0E027-A7D3-47CC-AC37-E79F97E4374E}"/>
                  </a:ext>
                </a:extLst>
              </p:cNvPr>
              <p:cNvSpPr>
                <a:spLocks/>
              </p:cNvSpPr>
              <p:nvPr/>
            </p:nvSpPr>
            <p:spPr bwMode="auto">
              <a:xfrm>
                <a:off x="225" y="4643"/>
                <a:ext cx="5" cy="8"/>
              </a:xfrm>
              <a:custGeom>
                <a:avLst/>
                <a:gdLst>
                  <a:gd name="T0" fmla="*/ 8 w 9"/>
                  <a:gd name="T1" fmla="*/ 13 h 14"/>
                  <a:gd name="T2" fmla="*/ 8 w 9"/>
                  <a:gd name="T3" fmla="*/ 12 h 14"/>
                  <a:gd name="T4" fmla="*/ 9 w 9"/>
                  <a:gd name="T5" fmla="*/ 6 h 14"/>
                  <a:gd name="T6" fmla="*/ 9 w 9"/>
                  <a:gd name="T7" fmla="*/ 5 h 14"/>
                  <a:gd name="T8" fmla="*/ 9 w 9"/>
                  <a:gd name="T9" fmla="*/ 4 h 14"/>
                  <a:gd name="T10" fmla="*/ 9 w 9"/>
                  <a:gd name="T11" fmla="*/ 4 h 14"/>
                  <a:gd name="T12" fmla="*/ 8 w 9"/>
                  <a:gd name="T13" fmla="*/ 2 h 14"/>
                  <a:gd name="T14" fmla="*/ 7 w 9"/>
                  <a:gd name="T15" fmla="*/ 1 h 14"/>
                  <a:gd name="T16" fmla="*/ 6 w 9"/>
                  <a:gd name="T17" fmla="*/ 0 h 14"/>
                  <a:gd name="T18" fmla="*/ 3 w 9"/>
                  <a:gd name="T19" fmla="*/ 0 h 14"/>
                  <a:gd name="T20" fmla="*/ 0 w 9"/>
                  <a:gd name="T21" fmla="*/ 0 h 14"/>
                  <a:gd name="T22" fmla="*/ 0 w 9"/>
                  <a:gd name="T23" fmla="*/ 6 h 14"/>
                  <a:gd name="T24" fmla="*/ 3 w 9"/>
                  <a:gd name="T25" fmla="*/ 6 h 14"/>
                  <a:gd name="T26" fmla="*/ 3 w 9"/>
                  <a:gd name="T27" fmla="*/ 6 h 14"/>
                  <a:gd name="T28" fmla="*/ 4 w 9"/>
                  <a:gd name="T29" fmla="*/ 6 h 14"/>
                  <a:gd name="T30" fmla="*/ 4 w 9"/>
                  <a:gd name="T31" fmla="*/ 6 h 14"/>
                  <a:gd name="T32" fmla="*/ 5 w 9"/>
                  <a:gd name="T33" fmla="*/ 3 h 14"/>
                  <a:gd name="T34" fmla="*/ 2 w 9"/>
                  <a:gd name="T35" fmla="*/ 5 h 14"/>
                  <a:gd name="T36" fmla="*/ 3 w 9"/>
                  <a:gd name="T37" fmla="*/ 6 h 14"/>
                  <a:gd name="T38" fmla="*/ 6 w 9"/>
                  <a:gd name="T39" fmla="*/ 5 h 14"/>
                  <a:gd name="T40" fmla="*/ 2 w 9"/>
                  <a:gd name="T41" fmla="*/ 5 h 14"/>
                  <a:gd name="T42" fmla="*/ 2 w 9"/>
                  <a:gd name="T43" fmla="*/ 6 h 14"/>
                  <a:gd name="T44" fmla="*/ 2 w 9"/>
                  <a:gd name="T45" fmla="*/ 12 h 14"/>
                  <a:gd name="T46" fmla="*/ 2 w 9"/>
                  <a:gd name="T47" fmla="*/ 14 h 14"/>
                  <a:gd name="T48" fmla="*/ 8 w 9"/>
                  <a:gd name="T49"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4">
                    <a:moveTo>
                      <a:pt x="8" y="13"/>
                    </a:moveTo>
                    <a:lnTo>
                      <a:pt x="8" y="12"/>
                    </a:lnTo>
                    <a:cubicBezTo>
                      <a:pt x="8" y="11"/>
                      <a:pt x="9" y="9"/>
                      <a:pt x="9" y="6"/>
                    </a:cubicBezTo>
                    <a:lnTo>
                      <a:pt x="9" y="5"/>
                    </a:lnTo>
                    <a:lnTo>
                      <a:pt x="9" y="4"/>
                    </a:lnTo>
                    <a:lnTo>
                      <a:pt x="9" y="4"/>
                    </a:lnTo>
                    <a:cubicBezTo>
                      <a:pt x="8" y="3"/>
                      <a:pt x="8" y="2"/>
                      <a:pt x="8" y="2"/>
                    </a:cubicBezTo>
                    <a:lnTo>
                      <a:pt x="7" y="1"/>
                    </a:lnTo>
                    <a:lnTo>
                      <a:pt x="6" y="0"/>
                    </a:lnTo>
                    <a:cubicBezTo>
                      <a:pt x="5" y="0"/>
                      <a:pt x="4" y="0"/>
                      <a:pt x="3" y="0"/>
                    </a:cubicBezTo>
                    <a:cubicBezTo>
                      <a:pt x="2" y="0"/>
                      <a:pt x="1" y="0"/>
                      <a:pt x="0" y="0"/>
                    </a:cubicBezTo>
                    <a:lnTo>
                      <a:pt x="0" y="6"/>
                    </a:lnTo>
                    <a:cubicBezTo>
                      <a:pt x="1" y="6"/>
                      <a:pt x="2" y="6"/>
                      <a:pt x="3" y="6"/>
                    </a:cubicBezTo>
                    <a:lnTo>
                      <a:pt x="3" y="6"/>
                    </a:lnTo>
                    <a:lnTo>
                      <a:pt x="4" y="6"/>
                    </a:lnTo>
                    <a:lnTo>
                      <a:pt x="4" y="6"/>
                    </a:lnTo>
                    <a:lnTo>
                      <a:pt x="5" y="3"/>
                    </a:lnTo>
                    <a:lnTo>
                      <a:pt x="2" y="5"/>
                    </a:lnTo>
                    <a:cubicBezTo>
                      <a:pt x="2" y="5"/>
                      <a:pt x="2" y="5"/>
                      <a:pt x="3" y="6"/>
                    </a:cubicBezTo>
                    <a:lnTo>
                      <a:pt x="6" y="5"/>
                    </a:lnTo>
                    <a:lnTo>
                      <a:pt x="2" y="5"/>
                    </a:lnTo>
                    <a:lnTo>
                      <a:pt x="2" y="6"/>
                    </a:lnTo>
                    <a:cubicBezTo>
                      <a:pt x="2" y="7"/>
                      <a:pt x="2" y="9"/>
                      <a:pt x="2" y="12"/>
                    </a:cubicBezTo>
                    <a:lnTo>
                      <a:pt x="2" y="14"/>
                    </a:lnTo>
                    <a:lnTo>
                      <a:pt x="8"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2" name="Freeform 1751">
                <a:extLst>
                  <a:ext uri="{FF2B5EF4-FFF2-40B4-BE49-F238E27FC236}">
                    <a16:creationId xmlns:a16="http://schemas.microsoft.com/office/drawing/2014/main" id="{D8E62F90-A856-4518-9E72-234E5D81A255}"/>
                  </a:ext>
                </a:extLst>
              </p:cNvPr>
              <p:cNvSpPr>
                <a:spLocks/>
              </p:cNvSpPr>
              <p:nvPr/>
            </p:nvSpPr>
            <p:spPr bwMode="auto">
              <a:xfrm>
                <a:off x="228" y="4653"/>
                <a:ext cx="2" cy="4"/>
              </a:xfrm>
              <a:custGeom>
                <a:avLst/>
                <a:gdLst>
                  <a:gd name="T0" fmla="*/ 0 w 4"/>
                  <a:gd name="T1" fmla="*/ 5 h 6"/>
                  <a:gd name="T2" fmla="*/ 3 w 4"/>
                  <a:gd name="T3" fmla="*/ 6 h 6"/>
                  <a:gd name="T4" fmla="*/ 4 w 4"/>
                  <a:gd name="T5" fmla="*/ 0 h 6"/>
                  <a:gd name="T6" fmla="*/ 3 w 4"/>
                  <a:gd name="T7" fmla="*/ 0 h 6"/>
                  <a:gd name="T8" fmla="*/ 3 w 4"/>
                  <a:gd name="T9" fmla="*/ 0 h 6"/>
                  <a:gd name="T10" fmla="*/ 3 w 4"/>
                  <a:gd name="T11" fmla="*/ 0 h 6"/>
                  <a:gd name="T12" fmla="*/ 2 w 4"/>
                  <a:gd name="T13" fmla="*/ 0 h 6"/>
                  <a:gd name="T14" fmla="*/ 3 w 4"/>
                  <a:gd name="T15" fmla="*/ 0 h 6"/>
                  <a:gd name="T16" fmla="*/ 3 w 4"/>
                  <a:gd name="T17" fmla="*/ 0 h 6"/>
                  <a:gd name="T18" fmla="*/ 2 w 4"/>
                  <a:gd name="T19" fmla="*/ 0 h 6"/>
                  <a:gd name="T20" fmla="*/ 3 w 4"/>
                  <a:gd name="T21" fmla="*/ 0 h 6"/>
                  <a:gd name="T22" fmla="*/ 0 w 4"/>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5"/>
                    </a:moveTo>
                    <a:cubicBezTo>
                      <a:pt x="1" y="6"/>
                      <a:pt x="3" y="6"/>
                      <a:pt x="3" y="6"/>
                    </a:cubicBezTo>
                    <a:lnTo>
                      <a:pt x="4" y="0"/>
                    </a:lnTo>
                    <a:lnTo>
                      <a:pt x="3" y="0"/>
                    </a:lnTo>
                    <a:lnTo>
                      <a:pt x="3" y="0"/>
                    </a:lnTo>
                    <a:lnTo>
                      <a:pt x="3" y="0"/>
                    </a:lnTo>
                    <a:lnTo>
                      <a:pt x="2" y="0"/>
                    </a:lnTo>
                    <a:lnTo>
                      <a:pt x="3" y="0"/>
                    </a:lnTo>
                    <a:lnTo>
                      <a:pt x="3" y="0"/>
                    </a:lnTo>
                    <a:lnTo>
                      <a:pt x="2" y="0"/>
                    </a:lnTo>
                    <a:lnTo>
                      <a:pt x="3"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3" name="Freeform 1752">
                <a:extLst>
                  <a:ext uri="{FF2B5EF4-FFF2-40B4-BE49-F238E27FC236}">
                    <a16:creationId xmlns:a16="http://schemas.microsoft.com/office/drawing/2014/main" id="{32424A2E-7CCE-4A97-BE5F-F1A1309FBF66}"/>
                  </a:ext>
                </a:extLst>
              </p:cNvPr>
              <p:cNvSpPr>
                <a:spLocks/>
              </p:cNvSpPr>
              <p:nvPr/>
            </p:nvSpPr>
            <p:spPr bwMode="auto">
              <a:xfrm>
                <a:off x="230" y="4668"/>
                <a:ext cx="3" cy="1"/>
              </a:xfrm>
              <a:custGeom>
                <a:avLst/>
                <a:gdLst>
                  <a:gd name="T0" fmla="*/ 6 w 6"/>
                  <a:gd name="T1" fmla="*/ 2 h 2"/>
                  <a:gd name="T2" fmla="*/ 6 w 6"/>
                  <a:gd name="T3" fmla="*/ 0 h 2"/>
                  <a:gd name="T4" fmla="*/ 0 w 6"/>
                  <a:gd name="T5" fmla="*/ 0 h 2"/>
                  <a:gd name="T6" fmla="*/ 0 w 6"/>
                  <a:gd name="T7" fmla="*/ 2 h 2"/>
                </a:gdLst>
                <a:ahLst/>
                <a:cxnLst>
                  <a:cxn ang="0">
                    <a:pos x="T0" y="T1"/>
                  </a:cxn>
                  <a:cxn ang="0">
                    <a:pos x="T2" y="T3"/>
                  </a:cxn>
                  <a:cxn ang="0">
                    <a:pos x="T4" y="T5"/>
                  </a:cxn>
                  <a:cxn ang="0">
                    <a:pos x="T6" y="T7"/>
                  </a:cxn>
                </a:cxnLst>
                <a:rect l="0" t="0" r="r" b="b"/>
                <a:pathLst>
                  <a:path w="6" h="2">
                    <a:moveTo>
                      <a:pt x="6" y="2"/>
                    </a:moveTo>
                    <a:lnTo>
                      <a:pt x="6" y="0"/>
                    </a:lnTo>
                    <a:lnTo>
                      <a:pt x="0"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4" name="Freeform 1753">
                <a:extLst>
                  <a:ext uri="{FF2B5EF4-FFF2-40B4-BE49-F238E27FC236}">
                    <a16:creationId xmlns:a16="http://schemas.microsoft.com/office/drawing/2014/main" id="{0CEF243D-5B70-4007-B8EE-EE72A79A12A4}"/>
                  </a:ext>
                </a:extLst>
              </p:cNvPr>
              <p:cNvSpPr>
                <a:spLocks/>
              </p:cNvSpPr>
              <p:nvPr/>
            </p:nvSpPr>
            <p:spPr bwMode="auto">
              <a:xfrm>
                <a:off x="220" y="4666"/>
                <a:ext cx="2" cy="4"/>
              </a:xfrm>
              <a:custGeom>
                <a:avLst/>
                <a:gdLst>
                  <a:gd name="T0" fmla="*/ 0 w 4"/>
                  <a:gd name="T1" fmla="*/ 7 h 8"/>
                  <a:gd name="T2" fmla="*/ 1 w 4"/>
                  <a:gd name="T3" fmla="*/ 7 h 8"/>
                  <a:gd name="T4" fmla="*/ 3 w 4"/>
                  <a:gd name="T5" fmla="*/ 8 h 8"/>
                  <a:gd name="T6" fmla="*/ 4 w 4"/>
                  <a:gd name="T7" fmla="*/ 2 h 8"/>
                  <a:gd name="T8" fmla="*/ 3 w 4"/>
                  <a:gd name="T9" fmla="*/ 1 h 8"/>
                  <a:gd name="T10" fmla="*/ 0 w 4"/>
                  <a:gd name="T11" fmla="*/ 0 h 8"/>
                  <a:gd name="T12" fmla="*/ 0 w 4"/>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7"/>
                    </a:moveTo>
                    <a:lnTo>
                      <a:pt x="1" y="7"/>
                    </a:lnTo>
                    <a:cubicBezTo>
                      <a:pt x="1" y="7"/>
                      <a:pt x="2" y="8"/>
                      <a:pt x="3" y="8"/>
                    </a:cubicBezTo>
                    <a:lnTo>
                      <a:pt x="4" y="2"/>
                    </a:lnTo>
                    <a:lnTo>
                      <a:pt x="3" y="1"/>
                    </a:lnTo>
                    <a:cubicBezTo>
                      <a:pt x="2" y="1"/>
                      <a:pt x="1"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5" name="Freeform 1754">
                <a:extLst>
                  <a:ext uri="{FF2B5EF4-FFF2-40B4-BE49-F238E27FC236}">
                    <a16:creationId xmlns:a16="http://schemas.microsoft.com/office/drawing/2014/main" id="{ACB9F757-6A04-403C-B4FF-EA692EF2EC4C}"/>
                  </a:ext>
                </a:extLst>
              </p:cNvPr>
              <p:cNvSpPr>
                <a:spLocks/>
              </p:cNvSpPr>
              <p:nvPr/>
            </p:nvSpPr>
            <p:spPr bwMode="auto">
              <a:xfrm>
                <a:off x="273" y="4670"/>
                <a:ext cx="31" cy="10"/>
              </a:xfrm>
              <a:custGeom>
                <a:avLst/>
                <a:gdLst>
                  <a:gd name="T0" fmla="*/ 4 w 54"/>
                  <a:gd name="T1" fmla="*/ 6 h 18"/>
                  <a:gd name="T2" fmla="*/ 5 w 54"/>
                  <a:gd name="T3" fmla="*/ 6 h 18"/>
                  <a:gd name="T4" fmla="*/ 3 w 54"/>
                  <a:gd name="T5" fmla="*/ 3 h 18"/>
                  <a:gd name="T6" fmla="*/ 2 w 54"/>
                  <a:gd name="T7" fmla="*/ 6 h 18"/>
                  <a:gd name="T8" fmla="*/ 52 w 54"/>
                  <a:gd name="T9" fmla="*/ 18 h 18"/>
                  <a:gd name="T10" fmla="*/ 54 w 54"/>
                  <a:gd name="T11" fmla="*/ 18 h 18"/>
                  <a:gd name="T12" fmla="*/ 54 w 54"/>
                  <a:gd name="T13" fmla="*/ 11 h 18"/>
                  <a:gd name="T14" fmla="*/ 52 w 54"/>
                  <a:gd name="T15" fmla="*/ 11 h 18"/>
                  <a:gd name="T16" fmla="*/ 3 w 54"/>
                  <a:gd name="T17" fmla="*/ 0 h 18"/>
                  <a:gd name="T18" fmla="*/ 2 w 54"/>
                  <a:gd name="T19" fmla="*/ 0 h 18"/>
                  <a:gd name="T20" fmla="*/ 0 w 54"/>
                  <a:gd name="T21" fmla="*/ 1 h 18"/>
                  <a:gd name="T22" fmla="*/ 4 w 54"/>
                  <a:gd name="T2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8">
                    <a:moveTo>
                      <a:pt x="4" y="6"/>
                    </a:moveTo>
                    <a:lnTo>
                      <a:pt x="5" y="6"/>
                    </a:lnTo>
                    <a:lnTo>
                      <a:pt x="3" y="3"/>
                    </a:lnTo>
                    <a:lnTo>
                      <a:pt x="2" y="6"/>
                    </a:lnTo>
                    <a:cubicBezTo>
                      <a:pt x="18" y="8"/>
                      <a:pt x="34" y="18"/>
                      <a:pt x="52" y="18"/>
                    </a:cubicBezTo>
                    <a:lnTo>
                      <a:pt x="54" y="18"/>
                    </a:lnTo>
                    <a:lnTo>
                      <a:pt x="54" y="11"/>
                    </a:lnTo>
                    <a:lnTo>
                      <a:pt x="52" y="11"/>
                    </a:lnTo>
                    <a:cubicBezTo>
                      <a:pt x="37" y="11"/>
                      <a:pt x="21" y="2"/>
                      <a:pt x="3" y="0"/>
                    </a:cubicBezTo>
                    <a:lnTo>
                      <a:pt x="2" y="0"/>
                    </a:lnTo>
                    <a:lnTo>
                      <a:pt x="0" y="1"/>
                    </a:lnTo>
                    <a:lnTo>
                      <a:pt x="4"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6" name="Freeform 1755">
                <a:extLst>
                  <a:ext uri="{FF2B5EF4-FFF2-40B4-BE49-F238E27FC236}">
                    <a16:creationId xmlns:a16="http://schemas.microsoft.com/office/drawing/2014/main" id="{F818515A-3AF9-4CCC-9905-2334181E559E}"/>
                  </a:ext>
                </a:extLst>
              </p:cNvPr>
              <p:cNvSpPr>
                <a:spLocks/>
              </p:cNvSpPr>
              <p:nvPr/>
            </p:nvSpPr>
            <p:spPr bwMode="auto">
              <a:xfrm>
                <a:off x="226" y="4678"/>
                <a:ext cx="8" cy="5"/>
              </a:xfrm>
              <a:custGeom>
                <a:avLst/>
                <a:gdLst>
                  <a:gd name="T0" fmla="*/ 0 w 14"/>
                  <a:gd name="T1" fmla="*/ 9 h 9"/>
                  <a:gd name="T2" fmla="*/ 1 w 14"/>
                  <a:gd name="T3" fmla="*/ 9 h 9"/>
                  <a:gd name="T4" fmla="*/ 5 w 14"/>
                  <a:gd name="T5" fmla="*/ 8 h 9"/>
                  <a:gd name="T6" fmla="*/ 6 w 14"/>
                  <a:gd name="T7" fmla="*/ 7 h 9"/>
                  <a:gd name="T8" fmla="*/ 6 w 14"/>
                  <a:gd name="T9" fmla="*/ 4 h 9"/>
                  <a:gd name="T10" fmla="*/ 4 w 14"/>
                  <a:gd name="T11" fmla="*/ 6 h 9"/>
                  <a:gd name="T12" fmla="*/ 8 w 14"/>
                  <a:gd name="T13" fmla="*/ 8 h 9"/>
                  <a:gd name="T14" fmla="*/ 10 w 14"/>
                  <a:gd name="T15" fmla="*/ 9 h 9"/>
                  <a:gd name="T16" fmla="*/ 14 w 14"/>
                  <a:gd name="T17" fmla="*/ 4 h 9"/>
                  <a:gd name="T18" fmla="*/ 10 w 14"/>
                  <a:gd name="T19" fmla="*/ 2 h 9"/>
                  <a:gd name="T20" fmla="*/ 8 w 14"/>
                  <a:gd name="T21" fmla="*/ 1 h 9"/>
                  <a:gd name="T22" fmla="*/ 8 w 14"/>
                  <a:gd name="T23" fmla="*/ 0 h 9"/>
                  <a:gd name="T24" fmla="*/ 6 w 14"/>
                  <a:gd name="T25" fmla="*/ 0 h 9"/>
                  <a:gd name="T26" fmla="*/ 2 w 14"/>
                  <a:gd name="T27" fmla="*/ 2 h 9"/>
                  <a:gd name="T28" fmla="*/ 1 w 14"/>
                  <a:gd name="T29" fmla="*/ 2 h 9"/>
                  <a:gd name="T30" fmla="*/ 1 w 14"/>
                  <a:gd name="T31" fmla="*/ 2 h 9"/>
                  <a:gd name="T32" fmla="*/ 1 w 14"/>
                  <a:gd name="T33" fmla="*/ 2 h 9"/>
                  <a:gd name="T34" fmla="*/ 0 w 14"/>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9">
                    <a:moveTo>
                      <a:pt x="0" y="9"/>
                    </a:moveTo>
                    <a:lnTo>
                      <a:pt x="1" y="9"/>
                    </a:lnTo>
                    <a:cubicBezTo>
                      <a:pt x="3" y="9"/>
                      <a:pt x="4" y="8"/>
                      <a:pt x="5" y="8"/>
                    </a:cubicBezTo>
                    <a:cubicBezTo>
                      <a:pt x="6" y="7"/>
                      <a:pt x="6" y="7"/>
                      <a:pt x="6" y="7"/>
                    </a:cubicBezTo>
                    <a:lnTo>
                      <a:pt x="6" y="4"/>
                    </a:lnTo>
                    <a:lnTo>
                      <a:pt x="4" y="6"/>
                    </a:lnTo>
                    <a:cubicBezTo>
                      <a:pt x="6" y="7"/>
                      <a:pt x="7" y="8"/>
                      <a:pt x="8" y="8"/>
                    </a:cubicBezTo>
                    <a:cubicBezTo>
                      <a:pt x="9" y="9"/>
                      <a:pt x="9" y="9"/>
                      <a:pt x="10" y="9"/>
                    </a:cubicBezTo>
                    <a:lnTo>
                      <a:pt x="14" y="4"/>
                    </a:lnTo>
                    <a:cubicBezTo>
                      <a:pt x="13" y="3"/>
                      <a:pt x="11" y="3"/>
                      <a:pt x="10" y="2"/>
                    </a:cubicBezTo>
                    <a:cubicBezTo>
                      <a:pt x="9" y="2"/>
                      <a:pt x="9" y="2"/>
                      <a:pt x="8" y="1"/>
                    </a:cubicBezTo>
                    <a:lnTo>
                      <a:pt x="8" y="0"/>
                    </a:lnTo>
                    <a:lnTo>
                      <a:pt x="6" y="0"/>
                    </a:lnTo>
                    <a:cubicBezTo>
                      <a:pt x="4" y="0"/>
                      <a:pt x="3" y="1"/>
                      <a:pt x="2" y="2"/>
                    </a:cubicBezTo>
                    <a:lnTo>
                      <a:pt x="1" y="2"/>
                    </a:lnTo>
                    <a:lnTo>
                      <a:pt x="1" y="2"/>
                    </a:lnTo>
                    <a:lnTo>
                      <a:pt x="1" y="2"/>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7" name="Freeform 1756">
                <a:extLst>
                  <a:ext uri="{FF2B5EF4-FFF2-40B4-BE49-F238E27FC236}">
                    <a16:creationId xmlns:a16="http://schemas.microsoft.com/office/drawing/2014/main" id="{F9B18526-D738-4CB8-BED9-7FA6EA18AE07}"/>
                  </a:ext>
                </a:extLst>
              </p:cNvPr>
              <p:cNvSpPr>
                <a:spLocks/>
              </p:cNvSpPr>
              <p:nvPr/>
            </p:nvSpPr>
            <p:spPr bwMode="auto">
              <a:xfrm>
                <a:off x="238" y="4681"/>
                <a:ext cx="8" cy="5"/>
              </a:xfrm>
              <a:custGeom>
                <a:avLst/>
                <a:gdLst>
                  <a:gd name="T0" fmla="*/ 0 w 15"/>
                  <a:gd name="T1" fmla="*/ 8 h 9"/>
                  <a:gd name="T2" fmla="*/ 5 w 15"/>
                  <a:gd name="T3" fmla="*/ 9 h 9"/>
                  <a:gd name="T4" fmla="*/ 11 w 15"/>
                  <a:gd name="T5" fmla="*/ 7 h 9"/>
                  <a:gd name="T6" fmla="*/ 15 w 15"/>
                  <a:gd name="T7" fmla="*/ 1 h 9"/>
                  <a:gd name="T8" fmla="*/ 8 w 15"/>
                  <a:gd name="T9" fmla="*/ 0 h 9"/>
                  <a:gd name="T10" fmla="*/ 7 w 15"/>
                  <a:gd name="T11" fmla="*/ 1 h 9"/>
                  <a:gd name="T12" fmla="*/ 5 w 15"/>
                  <a:gd name="T13" fmla="*/ 2 h 9"/>
                  <a:gd name="T14" fmla="*/ 2 w 15"/>
                  <a:gd name="T15" fmla="*/ 2 h 9"/>
                  <a:gd name="T16" fmla="*/ 0 w 15"/>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9">
                    <a:moveTo>
                      <a:pt x="0" y="8"/>
                    </a:moveTo>
                    <a:cubicBezTo>
                      <a:pt x="1" y="8"/>
                      <a:pt x="3" y="9"/>
                      <a:pt x="5" y="9"/>
                    </a:cubicBezTo>
                    <a:cubicBezTo>
                      <a:pt x="7" y="9"/>
                      <a:pt x="9" y="8"/>
                      <a:pt x="11" y="7"/>
                    </a:cubicBezTo>
                    <a:cubicBezTo>
                      <a:pt x="13" y="6"/>
                      <a:pt x="14" y="4"/>
                      <a:pt x="15" y="1"/>
                    </a:cubicBezTo>
                    <a:lnTo>
                      <a:pt x="8" y="0"/>
                    </a:lnTo>
                    <a:cubicBezTo>
                      <a:pt x="8" y="1"/>
                      <a:pt x="8" y="1"/>
                      <a:pt x="7" y="1"/>
                    </a:cubicBezTo>
                    <a:cubicBezTo>
                      <a:pt x="7" y="2"/>
                      <a:pt x="6" y="2"/>
                      <a:pt x="5" y="2"/>
                    </a:cubicBezTo>
                    <a:cubicBezTo>
                      <a:pt x="4" y="2"/>
                      <a:pt x="3" y="2"/>
                      <a:pt x="2" y="2"/>
                    </a:cubicBez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8" name="Freeform 1757">
                <a:extLst>
                  <a:ext uri="{FF2B5EF4-FFF2-40B4-BE49-F238E27FC236}">
                    <a16:creationId xmlns:a16="http://schemas.microsoft.com/office/drawing/2014/main" id="{D4036B63-6D53-4F69-9ACE-9ACA70568EB6}"/>
                  </a:ext>
                </a:extLst>
              </p:cNvPr>
              <p:cNvSpPr>
                <a:spLocks/>
              </p:cNvSpPr>
              <p:nvPr/>
            </p:nvSpPr>
            <p:spPr bwMode="auto">
              <a:xfrm>
                <a:off x="254" y="4682"/>
                <a:ext cx="3" cy="4"/>
              </a:xfrm>
              <a:custGeom>
                <a:avLst/>
                <a:gdLst>
                  <a:gd name="T0" fmla="*/ 4 w 5"/>
                  <a:gd name="T1" fmla="*/ 1 h 7"/>
                  <a:gd name="T2" fmla="*/ 5 w 5"/>
                  <a:gd name="T3" fmla="*/ 3 h 7"/>
                  <a:gd name="T4" fmla="*/ 5 w 5"/>
                  <a:gd name="T5" fmla="*/ 1 h 7"/>
                  <a:gd name="T6" fmla="*/ 4 w 5"/>
                  <a:gd name="T7" fmla="*/ 1 h 7"/>
                  <a:gd name="T8" fmla="*/ 5 w 5"/>
                  <a:gd name="T9" fmla="*/ 3 h 7"/>
                  <a:gd name="T10" fmla="*/ 5 w 5"/>
                  <a:gd name="T11" fmla="*/ 1 h 7"/>
                  <a:gd name="T12" fmla="*/ 5 w 5"/>
                  <a:gd name="T13" fmla="*/ 2 h 7"/>
                  <a:gd name="T14" fmla="*/ 5 w 5"/>
                  <a:gd name="T15" fmla="*/ 1 h 7"/>
                  <a:gd name="T16" fmla="*/ 5 w 5"/>
                  <a:gd name="T17" fmla="*/ 1 h 7"/>
                  <a:gd name="T18" fmla="*/ 5 w 5"/>
                  <a:gd name="T19" fmla="*/ 2 h 7"/>
                  <a:gd name="T20" fmla="*/ 5 w 5"/>
                  <a:gd name="T21" fmla="*/ 1 h 7"/>
                  <a:gd name="T22" fmla="*/ 5 w 5"/>
                  <a:gd name="T23" fmla="*/ 1 h 7"/>
                  <a:gd name="T24" fmla="*/ 4 w 5"/>
                  <a:gd name="T25" fmla="*/ 0 h 7"/>
                  <a:gd name="T26" fmla="*/ 0 w 5"/>
                  <a:gd name="T27" fmla="*/ 5 h 7"/>
                  <a:gd name="T28" fmla="*/ 1 w 5"/>
                  <a:gd name="T29" fmla="*/ 6 h 7"/>
                  <a:gd name="T30" fmla="*/ 5 w 5"/>
                  <a:gd name="T31" fmla="*/ 7 h 7"/>
                  <a:gd name="T32" fmla="*/ 5 w 5"/>
                  <a:gd name="T33" fmla="*/ 7 h 7"/>
                  <a:gd name="T34" fmla="*/ 4 w 5"/>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4" y="1"/>
                    </a:moveTo>
                    <a:lnTo>
                      <a:pt x="5" y="3"/>
                    </a:lnTo>
                    <a:lnTo>
                      <a:pt x="5" y="1"/>
                    </a:lnTo>
                    <a:lnTo>
                      <a:pt x="4" y="1"/>
                    </a:lnTo>
                    <a:lnTo>
                      <a:pt x="5" y="3"/>
                    </a:lnTo>
                    <a:lnTo>
                      <a:pt x="5" y="1"/>
                    </a:lnTo>
                    <a:lnTo>
                      <a:pt x="5" y="2"/>
                    </a:lnTo>
                    <a:lnTo>
                      <a:pt x="5" y="1"/>
                    </a:lnTo>
                    <a:lnTo>
                      <a:pt x="5" y="1"/>
                    </a:lnTo>
                    <a:lnTo>
                      <a:pt x="5" y="2"/>
                    </a:lnTo>
                    <a:lnTo>
                      <a:pt x="5" y="1"/>
                    </a:lnTo>
                    <a:lnTo>
                      <a:pt x="5" y="1"/>
                    </a:lnTo>
                    <a:lnTo>
                      <a:pt x="4" y="0"/>
                    </a:lnTo>
                    <a:lnTo>
                      <a:pt x="0" y="5"/>
                    </a:lnTo>
                    <a:lnTo>
                      <a:pt x="1" y="6"/>
                    </a:lnTo>
                    <a:cubicBezTo>
                      <a:pt x="2" y="6"/>
                      <a:pt x="3" y="7"/>
                      <a:pt x="5" y="7"/>
                    </a:cubicBezTo>
                    <a:lnTo>
                      <a:pt x="5" y="7"/>
                    </a:lnTo>
                    <a:lnTo>
                      <a:pt x="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59" name="Freeform 1758">
                <a:extLst>
                  <a:ext uri="{FF2B5EF4-FFF2-40B4-BE49-F238E27FC236}">
                    <a16:creationId xmlns:a16="http://schemas.microsoft.com/office/drawing/2014/main" id="{22E3E59E-03F5-4D7F-8841-4B095BA3A51E}"/>
                  </a:ext>
                </a:extLst>
              </p:cNvPr>
              <p:cNvSpPr>
                <a:spLocks/>
              </p:cNvSpPr>
              <p:nvPr/>
            </p:nvSpPr>
            <p:spPr bwMode="auto">
              <a:xfrm>
                <a:off x="262" y="4685"/>
                <a:ext cx="6" cy="5"/>
              </a:xfrm>
              <a:custGeom>
                <a:avLst/>
                <a:gdLst>
                  <a:gd name="T0" fmla="*/ 0 w 12"/>
                  <a:gd name="T1" fmla="*/ 7 h 9"/>
                  <a:gd name="T2" fmla="*/ 10 w 12"/>
                  <a:gd name="T3" fmla="*/ 9 h 9"/>
                  <a:gd name="T4" fmla="*/ 12 w 12"/>
                  <a:gd name="T5" fmla="*/ 9 h 9"/>
                  <a:gd name="T6" fmla="*/ 11 w 12"/>
                  <a:gd name="T7" fmla="*/ 2 h 9"/>
                  <a:gd name="T8" fmla="*/ 10 w 12"/>
                  <a:gd name="T9" fmla="*/ 3 h 9"/>
                  <a:gd name="T10" fmla="*/ 1 w 12"/>
                  <a:gd name="T11" fmla="*/ 0 h 9"/>
                  <a:gd name="T12" fmla="*/ 0 w 12"/>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0" y="7"/>
                    </a:moveTo>
                    <a:cubicBezTo>
                      <a:pt x="2" y="7"/>
                      <a:pt x="5" y="9"/>
                      <a:pt x="10" y="9"/>
                    </a:cubicBezTo>
                    <a:lnTo>
                      <a:pt x="12" y="9"/>
                    </a:lnTo>
                    <a:lnTo>
                      <a:pt x="11" y="2"/>
                    </a:lnTo>
                    <a:lnTo>
                      <a:pt x="10" y="3"/>
                    </a:lnTo>
                    <a:cubicBezTo>
                      <a:pt x="8" y="3"/>
                      <a:pt x="5" y="1"/>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0" name="Freeform 1759">
                <a:extLst>
                  <a:ext uri="{FF2B5EF4-FFF2-40B4-BE49-F238E27FC236}">
                    <a16:creationId xmlns:a16="http://schemas.microsoft.com/office/drawing/2014/main" id="{022A96B0-DFB4-4BE1-A18F-2C1F7380FA32}"/>
                  </a:ext>
                </a:extLst>
              </p:cNvPr>
              <p:cNvSpPr>
                <a:spLocks/>
              </p:cNvSpPr>
              <p:nvPr/>
            </p:nvSpPr>
            <p:spPr bwMode="auto">
              <a:xfrm>
                <a:off x="275" y="4687"/>
                <a:ext cx="8" cy="4"/>
              </a:xfrm>
              <a:custGeom>
                <a:avLst/>
                <a:gdLst>
                  <a:gd name="T0" fmla="*/ 1 w 14"/>
                  <a:gd name="T1" fmla="*/ 6 h 8"/>
                  <a:gd name="T2" fmla="*/ 2 w 14"/>
                  <a:gd name="T3" fmla="*/ 6 h 8"/>
                  <a:gd name="T4" fmla="*/ 11 w 14"/>
                  <a:gd name="T5" fmla="*/ 8 h 8"/>
                  <a:gd name="T6" fmla="*/ 14 w 14"/>
                  <a:gd name="T7" fmla="*/ 2 h 8"/>
                  <a:gd name="T8" fmla="*/ 2 w 14"/>
                  <a:gd name="T9" fmla="*/ 0 h 8"/>
                  <a:gd name="T10" fmla="*/ 0 w 14"/>
                  <a:gd name="T11" fmla="*/ 0 h 8"/>
                  <a:gd name="T12" fmla="*/ 1 w 14"/>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1" y="6"/>
                    </a:moveTo>
                    <a:lnTo>
                      <a:pt x="2" y="6"/>
                    </a:lnTo>
                    <a:cubicBezTo>
                      <a:pt x="5" y="6"/>
                      <a:pt x="8" y="7"/>
                      <a:pt x="11" y="8"/>
                    </a:cubicBezTo>
                    <a:lnTo>
                      <a:pt x="14" y="2"/>
                    </a:lnTo>
                    <a:cubicBezTo>
                      <a:pt x="10" y="1"/>
                      <a:pt x="7" y="0"/>
                      <a:pt x="2" y="0"/>
                    </a:cubicBezTo>
                    <a:lnTo>
                      <a:pt x="0" y="0"/>
                    </a:lnTo>
                    <a:lnTo>
                      <a:pt x="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1" name="Freeform 1760">
                <a:extLst>
                  <a:ext uri="{FF2B5EF4-FFF2-40B4-BE49-F238E27FC236}">
                    <a16:creationId xmlns:a16="http://schemas.microsoft.com/office/drawing/2014/main" id="{7C0B2979-861E-49C9-9BBE-285BBB5C46FF}"/>
                  </a:ext>
                </a:extLst>
              </p:cNvPr>
              <p:cNvSpPr>
                <a:spLocks/>
              </p:cNvSpPr>
              <p:nvPr/>
            </p:nvSpPr>
            <p:spPr bwMode="auto">
              <a:xfrm>
                <a:off x="232" y="4688"/>
                <a:ext cx="8" cy="12"/>
              </a:xfrm>
              <a:custGeom>
                <a:avLst/>
                <a:gdLst>
                  <a:gd name="T0" fmla="*/ 15 w 15"/>
                  <a:gd name="T1" fmla="*/ 16 h 21"/>
                  <a:gd name="T2" fmla="*/ 10 w 15"/>
                  <a:gd name="T3" fmla="*/ 9 h 21"/>
                  <a:gd name="T4" fmla="*/ 5 w 15"/>
                  <a:gd name="T5" fmla="*/ 0 h 21"/>
                  <a:gd name="T6" fmla="*/ 0 w 15"/>
                  <a:gd name="T7" fmla="*/ 4 h 21"/>
                  <a:gd name="T8" fmla="*/ 4 w 15"/>
                  <a:gd name="T9" fmla="*/ 11 h 21"/>
                  <a:gd name="T10" fmla="*/ 10 w 15"/>
                  <a:gd name="T11" fmla="*/ 21 h 21"/>
                  <a:gd name="T12" fmla="*/ 15 w 15"/>
                  <a:gd name="T13" fmla="*/ 16 h 21"/>
                </a:gdLst>
                <a:ahLst/>
                <a:cxnLst>
                  <a:cxn ang="0">
                    <a:pos x="T0" y="T1"/>
                  </a:cxn>
                  <a:cxn ang="0">
                    <a:pos x="T2" y="T3"/>
                  </a:cxn>
                  <a:cxn ang="0">
                    <a:pos x="T4" y="T5"/>
                  </a:cxn>
                  <a:cxn ang="0">
                    <a:pos x="T6" y="T7"/>
                  </a:cxn>
                  <a:cxn ang="0">
                    <a:pos x="T8" y="T9"/>
                  </a:cxn>
                  <a:cxn ang="0">
                    <a:pos x="T10" y="T11"/>
                  </a:cxn>
                  <a:cxn ang="0">
                    <a:pos x="T12" y="T13"/>
                  </a:cxn>
                </a:cxnLst>
                <a:rect l="0" t="0" r="r" b="b"/>
                <a:pathLst>
                  <a:path w="15" h="21">
                    <a:moveTo>
                      <a:pt x="15" y="16"/>
                    </a:moveTo>
                    <a:cubicBezTo>
                      <a:pt x="13" y="14"/>
                      <a:pt x="12" y="12"/>
                      <a:pt x="10" y="9"/>
                    </a:cubicBezTo>
                    <a:cubicBezTo>
                      <a:pt x="9" y="6"/>
                      <a:pt x="8" y="3"/>
                      <a:pt x="5" y="0"/>
                    </a:cubicBezTo>
                    <a:lnTo>
                      <a:pt x="0" y="4"/>
                    </a:lnTo>
                    <a:cubicBezTo>
                      <a:pt x="2" y="6"/>
                      <a:pt x="3" y="8"/>
                      <a:pt x="4" y="11"/>
                    </a:cubicBezTo>
                    <a:cubicBezTo>
                      <a:pt x="6" y="14"/>
                      <a:pt x="7" y="18"/>
                      <a:pt x="10" y="21"/>
                    </a:cubicBezTo>
                    <a:lnTo>
                      <a:pt x="15"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2" name="Freeform 1761">
                <a:extLst>
                  <a:ext uri="{FF2B5EF4-FFF2-40B4-BE49-F238E27FC236}">
                    <a16:creationId xmlns:a16="http://schemas.microsoft.com/office/drawing/2014/main" id="{4AA42C00-FE25-428F-A812-0CE915EB7AA2}"/>
                  </a:ext>
                </a:extLst>
              </p:cNvPr>
              <p:cNvSpPr>
                <a:spLocks/>
              </p:cNvSpPr>
              <p:nvPr/>
            </p:nvSpPr>
            <p:spPr bwMode="auto">
              <a:xfrm>
                <a:off x="278" y="4847"/>
                <a:ext cx="4" cy="7"/>
              </a:xfrm>
              <a:custGeom>
                <a:avLst/>
                <a:gdLst>
                  <a:gd name="T0" fmla="*/ 7 w 7"/>
                  <a:gd name="T1" fmla="*/ 12 h 12"/>
                  <a:gd name="T2" fmla="*/ 7 w 7"/>
                  <a:gd name="T3" fmla="*/ 11 h 12"/>
                  <a:gd name="T4" fmla="*/ 7 w 7"/>
                  <a:gd name="T5" fmla="*/ 8 h 12"/>
                  <a:gd name="T6" fmla="*/ 6 w 7"/>
                  <a:gd name="T7" fmla="*/ 4 h 12"/>
                  <a:gd name="T8" fmla="*/ 4 w 7"/>
                  <a:gd name="T9" fmla="*/ 0 h 12"/>
                  <a:gd name="T10" fmla="*/ 0 w 7"/>
                  <a:gd name="T11" fmla="*/ 5 h 12"/>
                  <a:gd name="T12" fmla="*/ 0 w 7"/>
                  <a:gd name="T13" fmla="*/ 6 h 12"/>
                  <a:gd name="T14" fmla="*/ 0 w 7"/>
                  <a:gd name="T15" fmla="*/ 8 h 12"/>
                  <a:gd name="T16" fmla="*/ 0 w 7"/>
                  <a:gd name="T17" fmla="*/ 11 h 12"/>
                  <a:gd name="T18" fmla="*/ 0 w 7"/>
                  <a:gd name="T19" fmla="*/ 12 h 12"/>
                  <a:gd name="T20" fmla="*/ 7 w 7"/>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7" y="12"/>
                    </a:moveTo>
                    <a:lnTo>
                      <a:pt x="7" y="11"/>
                    </a:lnTo>
                    <a:cubicBezTo>
                      <a:pt x="7" y="10"/>
                      <a:pt x="7" y="9"/>
                      <a:pt x="7" y="8"/>
                    </a:cubicBezTo>
                    <a:cubicBezTo>
                      <a:pt x="7" y="7"/>
                      <a:pt x="7" y="6"/>
                      <a:pt x="6" y="4"/>
                    </a:cubicBezTo>
                    <a:cubicBezTo>
                      <a:pt x="6" y="3"/>
                      <a:pt x="5" y="1"/>
                      <a:pt x="4" y="0"/>
                    </a:cubicBezTo>
                    <a:lnTo>
                      <a:pt x="0" y="5"/>
                    </a:lnTo>
                    <a:lnTo>
                      <a:pt x="0" y="6"/>
                    </a:lnTo>
                    <a:cubicBezTo>
                      <a:pt x="0" y="7"/>
                      <a:pt x="0" y="7"/>
                      <a:pt x="0" y="8"/>
                    </a:cubicBezTo>
                    <a:cubicBezTo>
                      <a:pt x="0" y="9"/>
                      <a:pt x="0" y="10"/>
                      <a:pt x="0" y="11"/>
                    </a:cubicBezTo>
                    <a:lnTo>
                      <a:pt x="0" y="12"/>
                    </a:ln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3" name="Freeform 1762">
                <a:extLst>
                  <a:ext uri="{FF2B5EF4-FFF2-40B4-BE49-F238E27FC236}">
                    <a16:creationId xmlns:a16="http://schemas.microsoft.com/office/drawing/2014/main" id="{DC072170-03B0-4536-9805-16E88CF92F64}"/>
                  </a:ext>
                </a:extLst>
              </p:cNvPr>
              <p:cNvSpPr>
                <a:spLocks/>
              </p:cNvSpPr>
              <p:nvPr/>
            </p:nvSpPr>
            <p:spPr bwMode="auto">
              <a:xfrm>
                <a:off x="269" y="4863"/>
                <a:ext cx="7" cy="8"/>
              </a:xfrm>
              <a:custGeom>
                <a:avLst/>
                <a:gdLst>
                  <a:gd name="T0" fmla="*/ 5 w 13"/>
                  <a:gd name="T1" fmla="*/ 14 h 14"/>
                  <a:gd name="T2" fmla="*/ 9 w 13"/>
                  <a:gd name="T3" fmla="*/ 8 h 14"/>
                  <a:gd name="T4" fmla="*/ 10 w 13"/>
                  <a:gd name="T5" fmla="*/ 7 h 14"/>
                  <a:gd name="T6" fmla="*/ 10 w 13"/>
                  <a:gd name="T7" fmla="*/ 7 h 14"/>
                  <a:gd name="T8" fmla="*/ 11 w 13"/>
                  <a:gd name="T9" fmla="*/ 7 h 14"/>
                  <a:gd name="T10" fmla="*/ 13 w 13"/>
                  <a:gd name="T11" fmla="*/ 1 h 14"/>
                  <a:gd name="T12" fmla="*/ 10 w 13"/>
                  <a:gd name="T13" fmla="*/ 0 h 14"/>
                  <a:gd name="T14" fmla="*/ 6 w 13"/>
                  <a:gd name="T15" fmla="*/ 2 h 14"/>
                  <a:gd name="T16" fmla="*/ 2 w 13"/>
                  <a:gd name="T17" fmla="*/ 6 h 14"/>
                  <a:gd name="T18" fmla="*/ 0 w 13"/>
                  <a:gd name="T19" fmla="*/ 9 h 14"/>
                  <a:gd name="T20" fmla="*/ 5 w 13"/>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4">
                    <a:moveTo>
                      <a:pt x="5" y="14"/>
                    </a:moveTo>
                    <a:cubicBezTo>
                      <a:pt x="7" y="12"/>
                      <a:pt x="7" y="10"/>
                      <a:pt x="9" y="8"/>
                    </a:cubicBezTo>
                    <a:lnTo>
                      <a:pt x="10" y="7"/>
                    </a:lnTo>
                    <a:lnTo>
                      <a:pt x="10" y="7"/>
                    </a:lnTo>
                    <a:lnTo>
                      <a:pt x="11" y="7"/>
                    </a:lnTo>
                    <a:lnTo>
                      <a:pt x="13" y="1"/>
                    </a:lnTo>
                    <a:cubicBezTo>
                      <a:pt x="12" y="0"/>
                      <a:pt x="11" y="0"/>
                      <a:pt x="10" y="0"/>
                    </a:cubicBezTo>
                    <a:cubicBezTo>
                      <a:pt x="8" y="0"/>
                      <a:pt x="7" y="1"/>
                      <a:pt x="6" y="2"/>
                    </a:cubicBezTo>
                    <a:cubicBezTo>
                      <a:pt x="4" y="3"/>
                      <a:pt x="3" y="5"/>
                      <a:pt x="2" y="6"/>
                    </a:cubicBezTo>
                    <a:cubicBezTo>
                      <a:pt x="1" y="8"/>
                      <a:pt x="0" y="9"/>
                      <a:pt x="0" y="9"/>
                    </a:cubicBezTo>
                    <a:lnTo>
                      <a:pt x="5"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4" name="Freeform 1763">
                <a:extLst>
                  <a:ext uri="{FF2B5EF4-FFF2-40B4-BE49-F238E27FC236}">
                    <a16:creationId xmlns:a16="http://schemas.microsoft.com/office/drawing/2014/main" id="{139B8731-7DBB-494F-AB15-1FC4EE9932E4}"/>
                  </a:ext>
                </a:extLst>
              </p:cNvPr>
              <p:cNvSpPr>
                <a:spLocks/>
              </p:cNvSpPr>
              <p:nvPr/>
            </p:nvSpPr>
            <p:spPr bwMode="auto">
              <a:xfrm>
                <a:off x="246" y="4888"/>
                <a:ext cx="4" cy="6"/>
              </a:xfrm>
              <a:custGeom>
                <a:avLst/>
                <a:gdLst>
                  <a:gd name="T0" fmla="*/ 7 w 7"/>
                  <a:gd name="T1" fmla="*/ 4 h 10"/>
                  <a:gd name="T2" fmla="*/ 6 w 7"/>
                  <a:gd name="T3" fmla="*/ 5 h 10"/>
                  <a:gd name="T4" fmla="*/ 7 w 7"/>
                  <a:gd name="T5" fmla="*/ 5 h 10"/>
                  <a:gd name="T6" fmla="*/ 7 w 7"/>
                  <a:gd name="T7" fmla="*/ 4 h 10"/>
                  <a:gd name="T8" fmla="*/ 6 w 7"/>
                  <a:gd name="T9" fmla="*/ 5 h 10"/>
                  <a:gd name="T10" fmla="*/ 7 w 7"/>
                  <a:gd name="T11" fmla="*/ 5 h 10"/>
                  <a:gd name="T12" fmla="*/ 7 w 7"/>
                  <a:gd name="T13" fmla="*/ 4 h 10"/>
                  <a:gd name="T14" fmla="*/ 6 w 7"/>
                  <a:gd name="T15" fmla="*/ 3 h 10"/>
                  <a:gd name="T16" fmla="*/ 4 w 7"/>
                  <a:gd name="T17" fmla="*/ 0 h 10"/>
                  <a:gd name="T18" fmla="*/ 1 w 7"/>
                  <a:gd name="T19" fmla="*/ 6 h 10"/>
                  <a:gd name="T20" fmla="*/ 2 w 7"/>
                  <a:gd name="T21" fmla="*/ 5 h 10"/>
                  <a:gd name="T22" fmla="*/ 1 w 7"/>
                  <a:gd name="T23" fmla="*/ 6 h 10"/>
                  <a:gd name="T24" fmla="*/ 1 w 7"/>
                  <a:gd name="T25" fmla="*/ 6 h 10"/>
                  <a:gd name="T26" fmla="*/ 2 w 7"/>
                  <a:gd name="T27" fmla="*/ 5 h 10"/>
                  <a:gd name="T28" fmla="*/ 1 w 7"/>
                  <a:gd name="T29" fmla="*/ 6 h 10"/>
                  <a:gd name="T30" fmla="*/ 1 w 7"/>
                  <a:gd name="T31" fmla="*/ 5 h 10"/>
                  <a:gd name="T32" fmla="*/ 0 w 7"/>
                  <a:gd name="T33" fmla="*/ 6 h 10"/>
                  <a:gd name="T34" fmla="*/ 1 w 7"/>
                  <a:gd name="T35" fmla="*/ 6 h 10"/>
                  <a:gd name="T36" fmla="*/ 1 w 7"/>
                  <a:gd name="T37" fmla="*/ 5 h 10"/>
                  <a:gd name="T38" fmla="*/ 0 w 7"/>
                  <a:gd name="T39" fmla="*/ 6 h 10"/>
                  <a:gd name="T40" fmla="*/ 1 w 7"/>
                  <a:gd name="T41" fmla="*/ 7 h 10"/>
                  <a:gd name="T42" fmla="*/ 3 w 7"/>
                  <a:gd name="T43" fmla="*/ 10 h 10"/>
                  <a:gd name="T44" fmla="*/ 7 w 7"/>
                  <a:gd name="T45"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10">
                    <a:moveTo>
                      <a:pt x="7" y="4"/>
                    </a:moveTo>
                    <a:lnTo>
                      <a:pt x="6" y="5"/>
                    </a:lnTo>
                    <a:lnTo>
                      <a:pt x="7" y="5"/>
                    </a:lnTo>
                    <a:lnTo>
                      <a:pt x="7" y="4"/>
                    </a:lnTo>
                    <a:lnTo>
                      <a:pt x="6" y="5"/>
                    </a:lnTo>
                    <a:lnTo>
                      <a:pt x="7" y="5"/>
                    </a:lnTo>
                    <a:lnTo>
                      <a:pt x="7" y="4"/>
                    </a:lnTo>
                    <a:lnTo>
                      <a:pt x="6" y="3"/>
                    </a:lnTo>
                    <a:cubicBezTo>
                      <a:pt x="6" y="2"/>
                      <a:pt x="5" y="1"/>
                      <a:pt x="4" y="0"/>
                    </a:cubicBezTo>
                    <a:lnTo>
                      <a:pt x="1" y="6"/>
                    </a:lnTo>
                    <a:lnTo>
                      <a:pt x="2" y="5"/>
                    </a:lnTo>
                    <a:lnTo>
                      <a:pt x="1" y="6"/>
                    </a:lnTo>
                    <a:lnTo>
                      <a:pt x="1" y="6"/>
                    </a:lnTo>
                    <a:lnTo>
                      <a:pt x="2" y="5"/>
                    </a:lnTo>
                    <a:lnTo>
                      <a:pt x="1" y="6"/>
                    </a:lnTo>
                    <a:lnTo>
                      <a:pt x="1" y="5"/>
                    </a:lnTo>
                    <a:lnTo>
                      <a:pt x="0" y="6"/>
                    </a:lnTo>
                    <a:lnTo>
                      <a:pt x="1" y="6"/>
                    </a:lnTo>
                    <a:lnTo>
                      <a:pt x="1" y="5"/>
                    </a:lnTo>
                    <a:lnTo>
                      <a:pt x="0" y="6"/>
                    </a:lnTo>
                    <a:lnTo>
                      <a:pt x="1" y="7"/>
                    </a:lnTo>
                    <a:cubicBezTo>
                      <a:pt x="1" y="8"/>
                      <a:pt x="2" y="9"/>
                      <a:pt x="3" y="10"/>
                    </a:cubicBezTo>
                    <a:lnTo>
                      <a:pt x="7"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5" name="Freeform 1764">
                <a:extLst>
                  <a:ext uri="{FF2B5EF4-FFF2-40B4-BE49-F238E27FC236}">
                    <a16:creationId xmlns:a16="http://schemas.microsoft.com/office/drawing/2014/main" id="{573CD23A-7795-46C9-95C0-4487AC617CF3}"/>
                  </a:ext>
                </a:extLst>
              </p:cNvPr>
              <p:cNvSpPr>
                <a:spLocks/>
              </p:cNvSpPr>
              <p:nvPr/>
            </p:nvSpPr>
            <p:spPr bwMode="auto">
              <a:xfrm>
                <a:off x="256" y="4887"/>
                <a:ext cx="14" cy="6"/>
              </a:xfrm>
              <a:custGeom>
                <a:avLst/>
                <a:gdLst>
                  <a:gd name="T0" fmla="*/ 23 w 24"/>
                  <a:gd name="T1" fmla="*/ 0 h 11"/>
                  <a:gd name="T2" fmla="*/ 6 w 24"/>
                  <a:gd name="T3" fmla="*/ 4 h 11"/>
                  <a:gd name="T4" fmla="*/ 3 w 24"/>
                  <a:gd name="T5" fmla="*/ 3 h 11"/>
                  <a:gd name="T6" fmla="*/ 0 w 24"/>
                  <a:gd name="T7" fmla="*/ 9 h 11"/>
                  <a:gd name="T8" fmla="*/ 6 w 24"/>
                  <a:gd name="T9" fmla="*/ 11 h 11"/>
                  <a:gd name="T10" fmla="*/ 24 w 24"/>
                  <a:gd name="T11" fmla="*/ 7 h 11"/>
                  <a:gd name="T12" fmla="*/ 23 w 24"/>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4" h="11">
                    <a:moveTo>
                      <a:pt x="23" y="0"/>
                    </a:moveTo>
                    <a:cubicBezTo>
                      <a:pt x="17" y="1"/>
                      <a:pt x="11" y="4"/>
                      <a:pt x="6" y="4"/>
                    </a:cubicBezTo>
                    <a:cubicBezTo>
                      <a:pt x="5" y="4"/>
                      <a:pt x="4" y="4"/>
                      <a:pt x="3" y="3"/>
                    </a:cubicBezTo>
                    <a:lnTo>
                      <a:pt x="0" y="9"/>
                    </a:lnTo>
                    <a:cubicBezTo>
                      <a:pt x="2" y="10"/>
                      <a:pt x="4" y="11"/>
                      <a:pt x="6" y="11"/>
                    </a:cubicBezTo>
                    <a:cubicBezTo>
                      <a:pt x="13" y="10"/>
                      <a:pt x="19" y="7"/>
                      <a:pt x="24" y="7"/>
                    </a:cubicBezTo>
                    <a:lnTo>
                      <a:pt x="2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6" name="Freeform 1765">
                <a:extLst>
                  <a:ext uri="{FF2B5EF4-FFF2-40B4-BE49-F238E27FC236}">
                    <a16:creationId xmlns:a16="http://schemas.microsoft.com/office/drawing/2014/main" id="{B31424DD-8009-4390-8074-3502FD5BDC6A}"/>
                  </a:ext>
                </a:extLst>
              </p:cNvPr>
              <p:cNvSpPr>
                <a:spLocks/>
              </p:cNvSpPr>
              <p:nvPr/>
            </p:nvSpPr>
            <p:spPr bwMode="auto">
              <a:xfrm>
                <a:off x="258" y="4891"/>
                <a:ext cx="13" cy="6"/>
              </a:xfrm>
              <a:custGeom>
                <a:avLst/>
                <a:gdLst>
                  <a:gd name="T0" fmla="*/ 1 w 23"/>
                  <a:gd name="T1" fmla="*/ 10 h 10"/>
                  <a:gd name="T2" fmla="*/ 23 w 23"/>
                  <a:gd name="T3" fmla="*/ 5 h 10"/>
                  <a:gd name="T4" fmla="*/ 20 w 23"/>
                  <a:gd name="T5" fmla="*/ 0 h 10"/>
                  <a:gd name="T6" fmla="*/ 0 w 23"/>
                  <a:gd name="T7" fmla="*/ 4 h 10"/>
                  <a:gd name="T8" fmla="*/ 1 w 23"/>
                  <a:gd name="T9" fmla="*/ 10 h 10"/>
                </a:gdLst>
                <a:ahLst/>
                <a:cxnLst>
                  <a:cxn ang="0">
                    <a:pos x="T0" y="T1"/>
                  </a:cxn>
                  <a:cxn ang="0">
                    <a:pos x="T2" y="T3"/>
                  </a:cxn>
                  <a:cxn ang="0">
                    <a:pos x="T4" y="T5"/>
                  </a:cxn>
                  <a:cxn ang="0">
                    <a:pos x="T6" y="T7"/>
                  </a:cxn>
                  <a:cxn ang="0">
                    <a:pos x="T8" y="T9"/>
                  </a:cxn>
                </a:cxnLst>
                <a:rect l="0" t="0" r="r" b="b"/>
                <a:pathLst>
                  <a:path w="23" h="10">
                    <a:moveTo>
                      <a:pt x="1" y="10"/>
                    </a:moveTo>
                    <a:cubicBezTo>
                      <a:pt x="7" y="9"/>
                      <a:pt x="16" y="10"/>
                      <a:pt x="23" y="5"/>
                    </a:cubicBezTo>
                    <a:lnTo>
                      <a:pt x="20" y="0"/>
                    </a:lnTo>
                    <a:cubicBezTo>
                      <a:pt x="15" y="3"/>
                      <a:pt x="7" y="3"/>
                      <a:pt x="0" y="4"/>
                    </a:cubicBezTo>
                    <a:lnTo>
                      <a:pt x="1"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7" name="Freeform 1766">
                <a:extLst>
                  <a:ext uri="{FF2B5EF4-FFF2-40B4-BE49-F238E27FC236}">
                    <a16:creationId xmlns:a16="http://schemas.microsoft.com/office/drawing/2014/main" id="{4B57B134-3601-4123-B2DF-2FD52B4EC9D4}"/>
                  </a:ext>
                </a:extLst>
              </p:cNvPr>
              <p:cNvSpPr>
                <a:spLocks/>
              </p:cNvSpPr>
              <p:nvPr/>
            </p:nvSpPr>
            <p:spPr bwMode="auto">
              <a:xfrm>
                <a:off x="267" y="4896"/>
                <a:ext cx="4" cy="6"/>
              </a:xfrm>
              <a:custGeom>
                <a:avLst/>
                <a:gdLst>
                  <a:gd name="T0" fmla="*/ 5 w 7"/>
                  <a:gd name="T1" fmla="*/ 10 h 10"/>
                  <a:gd name="T2" fmla="*/ 7 w 7"/>
                  <a:gd name="T3" fmla="*/ 5 h 10"/>
                  <a:gd name="T4" fmla="*/ 7 w 7"/>
                  <a:gd name="T5" fmla="*/ 3 h 10"/>
                  <a:gd name="T6" fmla="*/ 2 w 7"/>
                  <a:gd name="T7" fmla="*/ 0 h 10"/>
                  <a:gd name="T8" fmla="*/ 1 w 7"/>
                  <a:gd name="T9" fmla="*/ 4 h 10"/>
                  <a:gd name="T10" fmla="*/ 0 w 7"/>
                  <a:gd name="T11" fmla="*/ 6 h 10"/>
                  <a:gd name="T12" fmla="*/ 5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5" y="10"/>
                    </a:moveTo>
                    <a:cubicBezTo>
                      <a:pt x="7" y="8"/>
                      <a:pt x="7" y="6"/>
                      <a:pt x="7" y="5"/>
                    </a:cubicBezTo>
                    <a:cubicBezTo>
                      <a:pt x="7" y="4"/>
                      <a:pt x="7" y="4"/>
                      <a:pt x="7" y="3"/>
                    </a:cubicBezTo>
                    <a:lnTo>
                      <a:pt x="2" y="0"/>
                    </a:lnTo>
                    <a:cubicBezTo>
                      <a:pt x="1" y="1"/>
                      <a:pt x="1" y="3"/>
                      <a:pt x="1" y="4"/>
                    </a:cubicBezTo>
                    <a:cubicBezTo>
                      <a:pt x="0" y="5"/>
                      <a:pt x="0" y="5"/>
                      <a:pt x="0" y="6"/>
                    </a:cubicBezTo>
                    <a:lnTo>
                      <a:pt x="5"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8" name="Freeform 1767">
                <a:extLst>
                  <a:ext uri="{FF2B5EF4-FFF2-40B4-BE49-F238E27FC236}">
                    <a16:creationId xmlns:a16="http://schemas.microsoft.com/office/drawing/2014/main" id="{B5A5E25C-CBE2-44A9-AA05-30CBD42DAD07}"/>
                  </a:ext>
                </a:extLst>
              </p:cNvPr>
              <p:cNvSpPr>
                <a:spLocks/>
              </p:cNvSpPr>
              <p:nvPr/>
            </p:nvSpPr>
            <p:spPr bwMode="auto">
              <a:xfrm>
                <a:off x="229" y="4913"/>
                <a:ext cx="8" cy="5"/>
              </a:xfrm>
              <a:custGeom>
                <a:avLst/>
                <a:gdLst>
                  <a:gd name="T0" fmla="*/ 2 w 13"/>
                  <a:gd name="T1" fmla="*/ 7 h 9"/>
                  <a:gd name="T2" fmla="*/ 3 w 13"/>
                  <a:gd name="T3" fmla="*/ 7 h 9"/>
                  <a:gd name="T4" fmla="*/ 6 w 13"/>
                  <a:gd name="T5" fmla="*/ 9 h 9"/>
                  <a:gd name="T6" fmla="*/ 13 w 13"/>
                  <a:gd name="T7" fmla="*/ 9 h 9"/>
                  <a:gd name="T8" fmla="*/ 3 w 13"/>
                  <a:gd name="T9" fmla="*/ 0 h 9"/>
                  <a:gd name="T10" fmla="*/ 0 w 13"/>
                  <a:gd name="T11" fmla="*/ 1 h 9"/>
                  <a:gd name="T12" fmla="*/ 2 w 13"/>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2" y="7"/>
                    </a:moveTo>
                    <a:lnTo>
                      <a:pt x="3" y="7"/>
                    </a:lnTo>
                    <a:cubicBezTo>
                      <a:pt x="5" y="7"/>
                      <a:pt x="6" y="8"/>
                      <a:pt x="6" y="9"/>
                    </a:cubicBezTo>
                    <a:lnTo>
                      <a:pt x="13" y="9"/>
                    </a:lnTo>
                    <a:cubicBezTo>
                      <a:pt x="12" y="4"/>
                      <a:pt x="8" y="0"/>
                      <a:pt x="3" y="0"/>
                    </a:cubicBezTo>
                    <a:cubicBezTo>
                      <a:pt x="2" y="0"/>
                      <a:pt x="1" y="1"/>
                      <a:pt x="0" y="1"/>
                    </a:cubicBezTo>
                    <a:lnTo>
                      <a:pt x="2"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69" name="Freeform 1768">
                <a:extLst>
                  <a:ext uri="{FF2B5EF4-FFF2-40B4-BE49-F238E27FC236}">
                    <a16:creationId xmlns:a16="http://schemas.microsoft.com/office/drawing/2014/main" id="{E26A27EA-EC9D-4AF7-9D78-5471B75BDCE7}"/>
                  </a:ext>
                </a:extLst>
              </p:cNvPr>
              <p:cNvSpPr>
                <a:spLocks/>
              </p:cNvSpPr>
              <p:nvPr/>
            </p:nvSpPr>
            <p:spPr bwMode="auto">
              <a:xfrm>
                <a:off x="224" y="4656"/>
                <a:ext cx="5" cy="5"/>
              </a:xfrm>
              <a:custGeom>
                <a:avLst/>
                <a:gdLst>
                  <a:gd name="T0" fmla="*/ 0 w 9"/>
                  <a:gd name="T1" fmla="*/ 6 h 8"/>
                  <a:gd name="T2" fmla="*/ 4 w 9"/>
                  <a:gd name="T3" fmla="*/ 7 h 8"/>
                  <a:gd name="T4" fmla="*/ 5 w 9"/>
                  <a:gd name="T5" fmla="*/ 8 h 8"/>
                  <a:gd name="T6" fmla="*/ 9 w 9"/>
                  <a:gd name="T7" fmla="*/ 3 h 8"/>
                  <a:gd name="T8" fmla="*/ 5 w 9"/>
                  <a:gd name="T9" fmla="*/ 1 h 8"/>
                  <a:gd name="T10" fmla="*/ 3 w 9"/>
                  <a:gd name="T11" fmla="*/ 0 h 8"/>
                  <a:gd name="T12" fmla="*/ 0 w 9"/>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0" y="6"/>
                    </a:moveTo>
                    <a:cubicBezTo>
                      <a:pt x="1" y="7"/>
                      <a:pt x="3" y="7"/>
                      <a:pt x="4" y="7"/>
                    </a:cubicBezTo>
                    <a:cubicBezTo>
                      <a:pt x="4" y="7"/>
                      <a:pt x="5" y="8"/>
                      <a:pt x="5" y="8"/>
                    </a:cubicBezTo>
                    <a:lnTo>
                      <a:pt x="9" y="3"/>
                    </a:lnTo>
                    <a:cubicBezTo>
                      <a:pt x="8" y="1"/>
                      <a:pt x="6" y="1"/>
                      <a:pt x="5" y="1"/>
                    </a:cubicBezTo>
                    <a:cubicBezTo>
                      <a:pt x="4" y="1"/>
                      <a:pt x="3" y="0"/>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0" name="Freeform 1769">
                <a:extLst>
                  <a:ext uri="{FF2B5EF4-FFF2-40B4-BE49-F238E27FC236}">
                    <a16:creationId xmlns:a16="http://schemas.microsoft.com/office/drawing/2014/main" id="{91DD89E8-835A-436D-9D80-9386744D5F33}"/>
                  </a:ext>
                </a:extLst>
              </p:cNvPr>
              <p:cNvSpPr>
                <a:spLocks/>
              </p:cNvSpPr>
              <p:nvPr/>
            </p:nvSpPr>
            <p:spPr bwMode="auto">
              <a:xfrm>
                <a:off x="213" y="4664"/>
                <a:ext cx="30" cy="15"/>
              </a:xfrm>
              <a:custGeom>
                <a:avLst/>
                <a:gdLst>
                  <a:gd name="T0" fmla="*/ 0 w 53"/>
                  <a:gd name="T1" fmla="*/ 3 h 27"/>
                  <a:gd name="T2" fmla="*/ 7 w 53"/>
                  <a:gd name="T3" fmla="*/ 22 h 27"/>
                  <a:gd name="T4" fmla="*/ 8 w 53"/>
                  <a:gd name="T5" fmla="*/ 24 h 27"/>
                  <a:gd name="T6" fmla="*/ 10 w 53"/>
                  <a:gd name="T7" fmla="*/ 24 h 27"/>
                  <a:gd name="T8" fmla="*/ 16 w 53"/>
                  <a:gd name="T9" fmla="*/ 24 h 27"/>
                  <a:gd name="T10" fmla="*/ 45 w 53"/>
                  <a:gd name="T11" fmla="*/ 27 h 27"/>
                  <a:gd name="T12" fmla="*/ 48 w 53"/>
                  <a:gd name="T13" fmla="*/ 27 h 27"/>
                  <a:gd name="T14" fmla="*/ 49 w 53"/>
                  <a:gd name="T15" fmla="*/ 24 h 27"/>
                  <a:gd name="T16" fmla="*/ 53 w 53"/>
                  <a:gd name="T17" fmla="*/ 15 h 27"/>
                  <a:gd name="T18" fmla="*/ 47 w 53"/>
                  <a:gd name="T19" fmla="*/ 11 h 27"/>
                  <a:gd name="T20" fmla="*/ 42 w 53"/>
                  <a:gd name="T21" fmla="*/ 23 h 27"/>
                  <a:gd name="T22" fmla="*/ 46 w 53"/>
                  <a:gd name="T23" fmla="*/ 23 h 27"/>
                  <a:gd name="T24" fmla="*/ 46 w 53"/>
                  <a:gd name="T25" fmla="*/ 20 h 27"/>
                  <a:gd name="T26" fmla="*/ 16 w 53"/>
                  <a:gd name="T27" fmla="*/ 17 h 27"/>
                  <a:gd name="T28" fmla="*/ 10 w 53"/>
                  <a:gd name="T29" fmla="*/ 17 h 27"/>
                  <a:gd name="T30" fmla="*/ 10 w 53"/>
                  <a:gd name="T31" fmla="*/ 21 h 27"/>
                  <a:gd name="T32" fmla="*/ 13 w 53"/>
                  <a:gd name="T33" fmla="*/ 19 h 27"/>
                  <a:gd name="T34" fmla="*/ 6 w 53"/>
                  <a:gd name="T35" fmla="*/ 0 h 27"/>
                  <a:gd name="T36" fmla="*/ 0 w 53"/>
                  <a:gd name="T3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27">
                    <a:moveTo>
                      <a:pt x="0" y="3"/>
                    </a:moveTo>
                    <a:cubicBezTo>
                      <a:pt x="3" y="8"/>
                      <a:pt x="4" y="15"/>
                      <a:pt x="7" y="22"/>
                    </a:cubicBezTo>
                    <a:lnTo>
                      <a:pt x="8" y="24"/>
                    </a:lnTo>
                    <a:lnTo>
                      <a:pt x="10" y="24"/>
                    </a:lnTo>
                    <a:cubicBezTo>
                      <a:pt x="12" y="24"/>
                      <a:pt x="14" y="24"/>
                      <a:pt x="16" y="24"/>
                    </a:cubicBezTo>
                    <a:cubicBezTo>
                      <a:pt x="25" y="24"/>
                      <a:pt x="35" y="26"/>
                      <a:pt x="45" y="27"/>
                    </a:cubicBezTo>
                    <a:lnTo>
                      <a:pt x="48" y="27"/>
                    </a:lnTo>
                    <a:lnTo>
                      <a:pt x="49" y="24"/>
                    </a:lnTo>
                    <a:cubicBezTo>
                      <a:pt x="50" y="21"/>
                      <a:pt x="51" y="18"/>
                      <a:pt x="53" y="15"/>
                    </a:cubicBezTo>
                    <a:lnTo>
                      <a:pt x="47" y="11"/>
                    </a:lnTo>
                    <a:cubicBezTo>
                      <a:pt x="45" y="15"/>
                      <a:pt x="43" y="19"/>
                      <a:pt x="42" y="23"/>
                    </a:cubicBezTo>
                    <a:lnTo>
                      <a:pt x="46" y="23"/>
                    </a:lnTo>
                    <a:lnTo>
                      <a:pt x="46" y="20"/>
                    </a:lnTo>
                    <a:cubicBezTo>
                      <a:pt x="36" y="20"/>
                      <a:pt x="26" y="17"/>
                      <a:pt x="16" y="17"/>
                    </a:cubicBezTo>
                    <a:cubicBezTo>
                      <a:pt x="14" y="17"/>
                      <a:pt x="12" y="17"/>
                      <a:pt x="10" y="17"/>
                    </a:cubicBezTo>
                    <a:lnTo>
                      <a:pt x="10" y="21"/>
                    </a:lnTo>
                    <a:lnTo>
                      <a:pt x="13" y="19"/>
                    </a:lnTo>
                    <a:cubicBezTo>
                      <a:pt x="11" y="13"/>
                      <a:pt x="10" y="6"/>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1" name="Freeform 1770">
                <a:extLst>
                  <a:ext uri="{FF2B5EF4-FFF2-40B4-BE49-F238E27FC236}">
                    <a16:creationId xmlns:a16="http://schemas.microsoft.com/office/drawing/2014/main" id="{604D48F7-2D78-48FF-90B3-44E2093845D4}"/>
                  </a:ext>
                </a:extLst>
              </p:cNvPr>
              <p:cNvSpPr>
                <a:spLocks/>
              </p:cNvSpPr>
              <p:nvPr/>
            </p:nvSpPr>
            <p:spPr bwMode="auto">
              <a:xfrm>
                <a:off x="207" y="4661"/>
                <a:ext cx="4" cy="4"/>
              </a:xfrm>
              <a:custGeom>
                <a:avLst/>
                <a:gdLst>
                  <a:gd name="T0" fmla="*/ 4 w 7"/>
                  <a:gd name="T1" fmla="*/ 0 h 7"/>
                  <a:gd name="T2" fmla="*/ 2 w 7"/>
                  <a:gd name="T3" fmla="*/ 1 h 7"/>
                  <a:gd name="T4" fmla="*/ 0 w 7"/>
                  <a:gd name="T5" fmla="*/ 2 h 7"/>
                  <a:gd name="T6" fmla="*/ 4 w 7"/>
                  <a:gd name="T7" fmla="*/ 7 h 7"/>
                  <a:gd name="T8" fmla="*/ 5 w 7"/>
                  <a:gd name="T9" fmla="*/ 7 h 7"/>
                  <a:gd name="T10" fmla="*/ 7 w 7"/>
                  <a:gd name="T11" fmla="*/ 6 h 7"/>
                  <a:gd name="T12" fmla="*/ 4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4" y="0"/>
                    </a:moveTo>
                    <a:lnTo>
                      <a:pt x="2" y="1"/>
                    </a:lnTo>
                    <a:cubicBezTo>
                      <a:pt x="2" y="1"/>
                      <a:pt x="1" y="1"/>
                      <a:pt x="0" y="2"/>
                    </a:cubicBezTo>
                    <a:lnTo>
                      <a:pt x="4" y="7"/>
                    </a:lnTo>
                    <a:lnTo>
                      <a:pt x="5" y="7"/>
                    </a:lnTo>
                    <a:cubicBezTo>
                      <a:pt x="5" y="7"/>
                      <a:pt x="6" y="6"/>
                      <a:pt x="7" y="6"/>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2" name="Freeform 1771">
                <a:extLst>
                  <a:ext uri="{FF2B5EF4-FFF2-40B4-BE49-F238E27FC236}">
                    <a16:creationId xmlns:a16="http://schemas.microsoft.com/office/drawing/2014/main" id="{36F74EAC-9238-4B1F-908B-C590E2FF2B57}"/>
                  </a:ext>
                </a:extLst>
              </p:cNvPr>
              <p:cNvSpPr>
                <a:spLocks/>
              </p:cNvSpPr>
              <p:nvPr/>
            </p:nvSpPr>
            <p:spPr bwMode="auto">
              <a:xfrm>
                <a:off x="206" y="4662"/>
                <a:ext cx="7" cy="6"/>
              </a:xfrm>
              <a:custGeom>
                <a:avLst/>
                <a:gdLst>
                  <a:gd name="T0" fmla="*/ 0 w 13"/>
                  <a:gd name="T1" fmla="*/ 4 h 9"/>
                  <a:gd name="T2" fmla="*/ 5 w 13"/>
                  <a:gd name="T3" fmla="*/ 8 h 9"/>
                  <a:gd name="T4" fmla="*/ 6 w 13"/>
                  <a:gd name="T5" fmla="*/ 8 h 9"/>
                  <a:gd name="T6" fmla="*/ 6 w 13"/>
                  <a:gd name="T7" fmla="*/ 9 h 9"/>
                  <a:gd name="T8" fmla="*/ 13 w 13"/>
                  <a:gd name="T9" fmla="*/ 7 h 9"/>
                  <a:gd name="T10" fmla="*/ 11 w 13"/>
                  <a:gd name="T11" fmla="*/ 4 h 9"/>
                  <a:gd name="T12" fmla="*/ 7 w 13"/>
                  <a:gd name="T13" fmla="*/ 1 h 9"/>
                  <a:gd name="T14" fmla="*/ 5 w 13"/>
                  <a:gd name="T15" fmla="*/ 0 h 9"/>
                  <a:gd name="T16" fmla="*/ 0 w 13"/>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0" y="4"/>
                    </a:moveTo>
                    <a:cubicBezTo>
                      <a:pt x="1" y="6"/>
                      <a:pt x="4" y="7"/>
                      <a:pt x="5" y="8"/>
                    </a:cubicBezTo>
                    <a:lnTo>
                      <a:pt x="6" y="8"/>
                    </a:lnTo>
                    <a:lnTo>
                      <a:pt x="6" y="9"/>
                    </a:lnTo>
                    <a:lnTo>
                      <a:pt x="13" y="7"/>
                    </a:lnTo>
                    <a:cubicBezTo>
                      <a:pt x="12" y="6"/>
                      <a:pt x="12" y="4"/>
                      <a:pt x="11" y="4"/>
                    </a:cubicBezTo>
                    <a:cubicBezTo>
                      <a:pt x="9" y="2"/>
                      <a:pt x="8" y="2"/>
                      <a:pt x="7" y="1"/>
                    </a:cubicBezTo>
                    <a:cubicBezTo>
                      <a:pt x="6" y="1"/>
                      <a:pt x="5" y="0"/>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3" name="Freeform 1772">
                <a:extLst>
                  <a:ext uri="{FF2B5EF4-FFF2-40B4-BE49-F238E27FC236}">
                    <a16:creationId xmlns:a16="http://schemas.microsoft.com/office/drawing/2014/main" id="{262A2D55-F300-48BD-895E-6D1A1668CDA9}"/>
                  </a:ext>
                </a:extLst>
              </p:cNvPr>
              <p:cNvSpPr>
                <a:spLocks/>
              </p:cNvSpPr>
              <p:nvPr/>
            </p:nvSpPr>
            <p:spPr bwMode="auto">
              <a:xfrm>
                <a:off x="204" y="4662"/>
                <a:ext cx="4" cy="4"/>
              </a:xfrm>
              <a:custGeom>
                <a:avLst/>
                <a:gdLst>
                  <a:gd name="T0" fmla="*/ 4 w 7"/>
                  <a:gd name="T1" fmla="*/ 0 h 7"/>
                  <a:gd name="T2" fmla="*/ 0 w 7"/>
                  <a:gd name="T3" fmla="*/ 2 h 7"/>
                  <a:gd name="T4" fmla="*/ 3 w 7"/>
                  <a:gd name="T5" fmla="*/ 7 h 7"/>
                  <a:gd name="T6" fmla="*/ 7 w 7"/>
                  <a:gd name="T7" fmla="*/ 6 h 7"/>
                </a:gdLst>
                <a:ahLst/>
                <a:cxnLst>
                  <a:cxn ang="0">
                    <a:pos x="T0" y="T1"/>
                  </a:cxn>
                  <a:cxn ang="0">
                    <a:pos x="T2" y="T3"/>
                  </a:cxn>
                  <a:cxn ang="0">
                    <a:pos x="T4" y="T5"/>
                  </a:cxn>
                  <a:cxn ang="0">
                    <a:pos x="T6" y="T7"/>
                  </a:cxn>
                </a:cxnLst>
                <a:rect l="0" t="0" r="r" b="b"/>
                <a:pathLst>
                  <a:path w="7" h="7">
                    <a:moveTo>
                      <a:pt x="4" y="0"/>
                    </a:moveTo>
                    <a:lnTo>
                      <a:pt x="0" y="2"/>
                    </a:lnTo>
                    <a:lnTo>
                      <a:pt x="3" y="7"/>
                    </a:lnTo>
                    <a:lnTo>
                      <a:pt x="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4" name="Freeform 1773">
                <a:extLst>
                  <a:ext uri="{FF2B5EF4-FFF2-40B4-BE49-F238E27FC236}">
                    <a16:creationId xmlns:a16="http://schemas.microsoft.com/office/drawing/2014/main" id="{F3798016-F244-44E8-BB85-9D017ACE6F3F}"/>
                  </a:ext>
                </a:extLst>
              </p:cNvPr>
              <p:cNvSpPr>
                <a:spLocks/>
              </p:cNvSpPr>
              <p:nvPr/>
            </p:nvSpPr>
            <p:spPr bwMode="auto">
              <a:xfrm>
                <a:off x="204" y="4664"/>
                <a:ext cx="7" cy="6"/>
              </a:xfrm>
              <a:custGeom>
                <a:avLst/>
                <a:gdLst>
                  <a:gd name="T0" fmla="*/ 0 w 13"/>
                  <a:gd name="T1" fmla="*/ 4 h 11"/>
                  <a:gd name="T2" fmla="*/ 8 w 13"/>
                  <a:gd name="T3" fmla="*/ 11 h 11"/>
                  <a:gd name="T4" fmla="*/ 13 w 13"/>
                  <a:gd name="T5" fmla="*/ 7 h 11"/>
                  <a:gd name="T6" fmla="*/ 6 w 13"/>
                  <a:gd name="T7" fmla="*/ 0 h 11"/>
                  <a:gd name="T8" fmla="*/ 0 w 13"/>
                  <a:gd name="T9" fmla="*/ 4 h 11"/>
                </a:gdLst>
                <a:ahLst/>
                <a:cxnLst>
                  <a:cxn ang="0">
                    <a:pos x="T0" y="T1"/>
                  </a:cxn>
                  <a:cxn ang="0">
                    <a:pos x="T2" y="T3"/>
                  </a:cxn>
                  <a:cxn ang="0">
                    <a:pos x="T4" y="T5"/>
                  </a:cxn>
                  <a:cxn ang="0">
                    <a:pos x="T6" y="T7"/>
                  </a:cxn>
                  <a:cxn ang="0">
                    <a:pos x="T8" y="T9"/>
                  </a:cxn>
                </a:cxnLst>
                <a:rect l="0" t="0" r="r" b="b"/>
                <a:pathLst>
                  <a:path w="13" h="11">
                    <a:moveTo>
                      <a:pt x="0" y="4"/>
                    </a:moveTo>
                    <a:cubicBezTo>
                      <a:pt x="3" y="7"/>
                      <a:pt x="6" y="9"/>
                      <a:pt x="8" y="11"/>
                    </a:cubicBezTo>
                    <a:lnTo>
                      <a:pt x="13" y="7"/>
                    </a:lnTo>
                    <a:cubicBezTo>
                      <a:pt x="10" y="3"/>
                      <a:pt x="7" y="2"/>
                      <a:pt x="6"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5" name="Freeform 1774">
                <a:extLst>
                  <a:ext uri="{FF2B5EF4-FFF2-40B4-BE49-F238E27FC236}">
                    <a16:creationId xmlns:a16="http://schemas.microsoft.com/office/drawing/2014/main" id="{6937BBBB-AB80-4C1A-A411-7556E9AFB8E4}"/>
                  </a:ext>
                </a:extLst>
              </p:cNvPr>
              <p:cNvSpPr>
                <a:spLocks/>
              </p:cNvSpPr>
              <p:nvPr/>
            </p:nvSpPr>
            <p:spPr bwMode="auto">
              <a:xfrm>
                <a:off x="199" y="4665"/>
                <a:ext cx="12" cy="12"/>
              </a:xfrm>
              <a:custGeom>
                <a:avLst/>
                <a:gdLst>
                  <a:gd name="T0" fmla="*/ 0 w 20"/>
                  <a:gd name="T1" fmla="*/ 7 h 21"/>
                  <a:gd name="T2" fmla="*/ 9 w 20"/>
                  <a:gd name="T3" fmla="*/ 11 h 21"/>
                  <a:gd name="T4" fmla="*/ 12 w 20"/>
                  <a:gd name="T5" fmla="*/ 13 h 21"/>
                  <a:gd name="T6" fmla="*/ 13 w 20"/>
                  <a:gd name="T7" fmla="*/ 15 h 21"/>
                  <a:gd name="T8" fmla="*/ 12 w 20"/>
                  <a:gd name="T9" fmla="*/ 18 h 21"/>
                  <a:gd name="T10" fmla="*/ 18 w 20"/>
                  <a:gd name="T11" fmla="*/ 21 h 21"/>
                  <a:gd name="T12" fmla="*/ 20 w 20"/>
                  <a:gd name="T13" fmla="*/ 15 h 21"/>
                  <a:gd name="T14" fmla="*/ 17 w 20"/>
                  <a:gd name="T15" fmla="*/ 9 h 21"/>
                  <a:gd name="T16" fmla="*/ 2 w 20"/>
                  <a:gd name="T17" fmla="*/ 0 h 21"/>
                  <a:gd name="T18" fmla="*/ 0 w 20"/>
                  <a:gd name="T1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0" y="7"/>
                    </a:moveTo>
                    <a:cubicBezTo>
                      <a:pt x="3" y="8"/>
                      <a:pt x="6" y="9"/>
                      <a:pt x="9" y="11"/>
                    </a:cubicBezTo>
                    <a:cubicBezTo>
                      <a:pt x="11" y="11"/>
                      <a:pt x="12" y="12"/>
                      <a:pt x="12" y="13"/>
                    </a:cubicBezTo>
                    <a:lnTo>
                      <a:pt x="13" y="15"/>
                    </a:lnTo>
                    <a:cubicBezTo>
                      <a:pt x="13" y="16"/>
                      <a:pt x="13" y="16"/>
                      <a:pt x="12" y="18"/>
                    </a:cubicBezTo>
                    <a:lnTo>
                      <a:pt x="18" y="21"/>
                    </a:lnTo>
                    <a:cubicBezTo>
                      <a:pt x="19" y="19"/>
                      <a:pt x="20" y="17"/>
                      <a:pt x="20" y="15"/>
                    </a:cubicBezTo>
                    <a:cubicBezTo>
                      <a:pt x="20" y="13"/>
                      <a:pt x="19" y="10"/>
                      <a:pt x="17" y="9"/>
                    </a:cubicBezTo>
                    <a:cubicBezTo>
                      <a:pt x="13" y="4"/>
                      <a:pt x="6" y="2"/>
                      <a:pt x="2"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6" name="Freeform 1775">
                <a:extLst>
                  <a:ext uri="{FF2B5EF4-FFF2-40B4-BE49-F238E27FC236}">
                    <a16:creationId xmlns:a16="http://schemas.microsoft.com/office/drawing/2014/main" id="{AC0C9101-A7A6-4F43-80B8-8B67A42618C3}"/>
                  </a:ext>
                </a:extLst>
              </p:cNvPr>
              <p:cNvSpPr>
                <a:spLocks/>
              </p:cNvSpPr>
              <p:nvPr/>
            </p:nvSpPr>
            <p:spPr bwMode="auto">
              <a:xfrm>
                <a:off x="215" y="4680"/>
                <a:ext cx="2" cy="3"/>
              </a:xfrm>
              <a:custGeom>
                <a:avLst/>
                <a:gdLst>
                  <a:gd name="T0" fmla="*/ 1 w 5"/>
                  <a:gd name="T1" fmla="*/ 6 h 6"/>
                  <a:gd name="T2" fmla="*/ 3 w 5"/>
                  <a:gd name="T3" fmla="*/ 6 h 6"/>
                  <a:gd name="T4" fmla="*/ 5 w 5"/>
                  <a:gd name="T5" fmla="*/ 6 h 6"/>
                  <a:gd name="T6" fmla="*/ 5 w 5"/>
                  <a:gd name="T7" fmla="*/ 0 h 6"/>
                  <a:gd name="T8" fmla="*/ 3 w 5"/>
                  <a:gd name="T9" fmla="*/ 0 h 6"/>
                  <a:gd name="T10" fmla="*/ 0 w 5"/>
                  <a:gd name="T11" fmla="*/ 0 h 6"/>
                  <a:gd name="T12" fmla="*/ 1 w 5"/>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6"/>
                    </a:moveTo>
                    <a:lnTo>
                      <a:pt x="3" y="6"/>
                    </a:lnTo>
                    <a:cubicBezTo>
                      <a:pt x="4" y="6"/>
                      <a:pt x="4" y="6"/>
                      <a:pt x="5" y="6"/>
                    </a:cubicBezTo>
                    <a:lnTo>
                      <a:pt x="5" y="0"/>
                    </a:lnTo>
                    <a:cubicBezTo>
                      <a:pt x="5" y="0"/>
                      <a:pt x="4" y="0"/>
                      <a:pt x="3" y="0"/>
                    </a:cubicBezTo>
                    <a:cubicBezTo>
                      <a:pt x="2" y="0"/>
                      <a:pt x="1" y="0"/>
                      <a:pt x="0" y="0"/>
                    </a:cubicBezTo>
                    <a:lnTo>
                      <a:pt x="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7" name="Freeform 1776">
                <a:extLst>
                  <a:ext uri="{FF2B5EF4-FFF2-40B4-BE49-F238E27FC236}">
                    <a16:creationId xmlns:a16="http://schemas.microsoft.com/office/drawing/2014/main" id="{E9655180-D720-4B8C-9DBD-C1F4D138F010}"/>
                  </a:ext>
                </a:extLst>
              </p:cNvPr>
              <p:cNvSpPr>
                <a:spLocks/>
              </p:cNvSpPr>
              <p:nvPr/>
            </p:nvSpPr>
            <p:spPr bwMode="auto">
              <a:xfrm>
                <a:off x="213" y="4697"/>
                <a:ext cx="8" cy="5"/>
              </a:xfrm>
              <a:custGeom>
                <a:avLst/>
                <a:gdLst>
                  <a:gd name="T0" fmla="*/ 0 w 14"/>
                  <a:gd name="T1" fmla="*/ 7 h 8"/>
                  <a:gd name="T2" fmla="*/ 7 w 14"/>
                  <a:gd name="T3" fmla="*/ 8 h 8"/>
                  <a:gd name="T4" fmla="*/ 14 w 14"/>
                  <a:gd name="T5" fmla="*/ 7 h 8"/>
                  <a:gd name="T6" fmla="*/ 12 w 14"/>
                  <a:gd name="T7" fmla="*/ 0 h 8"/>
                  <a:gd name="T8" fmla="*/ 7 w 14"/>
                  <a:gd name="T9" fmla="*/ 1 h 8"/>
                  <a:gd name="T10" fmla="*/ 1 w 14"/>
                  <a:gd name="T11" fmla="*/ 0 h 8"/>
                  <a:gd name="T12" fmla="*/ 0 w 14"/>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0" y="7"/>
                    </a:moveTo>
                    <a:cubicBezTo>
                      <a:pt x="2" y="7"/>
                      <a:pt x="5" y="8"/>
                      <a:pt x="7" y="8"/>
                    </a:cubicBezTo>
                    <a:cubicBezTo>
                      <a:pt x="9" y="8"/>
                      <a:pt x="12" y="7"/>
                      <a:pt x="14" y="7"/>
                    </a:cubicBezTo>
                    <a:lnTo>
                      <a:pt x="12" y="0"/>
                    </a:lnTo>
                    <a:cubicBezTo>
                      <a:pt x="11" y="1"/>
                      <a:pt x="9" y="1"/>
                      <a:pt x="7" y="1"/>
                    </a:cubicBezTo>
                    <a:cubicBezTo>
                      <a:pt x="5" y="1"/>
                      <a:pt x="3" y="1"/>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8" name="Freeform 1777">
                <a:extLst>
                  <a:ext uri="{FF2B5EF4-FFF2-40B4-BE49-F238E27FC236}">
                    <a16:creationId xmlns:a16="http://schemas.microsoft.com/office/drawing/2014/main" id="{D9FC5593-A76B-4542-B5F1-F16DD6BFD858}"/>
                  </a:ext>
                </a:extLst>
              </p:cNvPr>
              <p:cNvSpPr>
                <a:spLocks/>
              </p:cNvSpPr>
              <p:nvPr/>
            </p:nvSpPr>
            <p:spPr bwMode="auto">
              <a:xfrm>
                <a:off x="218" y="4694"/>
                <a:ext cx="5" cy="5"/>
              </a:xfrm>
              <a:custGeom>
                <a:avLst/>
                <a:gdLst>
                  <a:gd name="T0" fmla="*/ 7 w 8"/>
                  <a:gd name="T1" fmla="*/ 9 h 9"/>
                  <a:gd name="T2" fmla="*/ 8 w 8"/>
                  <a:gd name="T3" fmla="*/ 7 h 9"/>
                  <a:gd name="T4" fmla="*/ 8 w 8"/>
                  <a:gd name="T5" fmla="*/ 7 h 9"/>
                  <a:gd name="T6" fmla="*/ 8 w 8"/>
                  <a:gd name="T7" fmla="*/ 7 h 9"/>
                  <a:gd name="T8" fmla="*/ 8 w 8"/>
                  <a:gd name="T9" fmla="*/ 7 h 9"/>
                  <a:gd name="T10" fmla="*/ 8 w 8"/>
                  <a:gd name="T11" fmla="*/ 7 h 9"/>
                  <a:gd name="T12" fmla="*/ 8 w 8"/>
                  <a:gd name="T13" fmla="*/ 7 h 9"/>
                  <a:gd name="T14" fmla="*/ 8 w 8"/>
                  <a:gd name="T15" fmla="*/ 7 h 9"/>
                  <a:gd name="T16" fmla="*/ 8 w 8"/>
                  <a:gd name="T17" fmla="*/ 6 h 9"/>
                  <a:gd name="T18" fmla="*/ 8 w 8"/>
                  <a:gd name="T19" fmla="*/ 7 h 9"/>
                  <a:gd name="T20" fmla="*/ 8 w 8"/>
                  <a:gd name="T21" fmla="*/ 7 h 9"/>
                  <a:gd name="T22" fmla="*/ 8 w 8"/>
                  <a:gd name="T23" fmla="*/ 6 h 9"/>
                  <a:gd name="T24" fmla="*/ 8 w 8"/>
                  <a:gd name="T25" fmla="*/ 7 h 9"/>
                  <a:gd name="T26" fmla="*/ 8 w 8"/>
                  <a:gd name="T27" fmla="*/ 0 h 9"/>
                  <a:gd name="T28" fmla="*/ 8 w 8"/>
                  <a:gd name="T29" fmla="*/ 0 h 9"/>
                  <a:gd name="T30" fmla="*/ 2 w 8"/>
                  <a:gd name="T31" fmla="*/ 3 h 9"/>
                  <a:gd name="T32" fmla="*/ 0 w 8"/>
                  <a:gd name="T33" fmla="*/ 7 h 9"/>
                  <a:gd name="T34" fmla="*/ 7 w 8"/>
                  <a:gd name="T3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9">
                    <a:moveTo>
                      <a:pt x="7" y="9"/>
                    </a:moveTo>
                    <a:lnTo>
                      <a:pt x="8" y="7"/>
                    </a:lnTo>
                    <a:lnTo>
                      <a:pt x="8" y="7"/>
                    </a:lnTo>
                    <a:lnTo>
                      <a:pt x="8" y="7"/>
                    </a:lnTo>
                    <a:lnTo>
                      <a:pt x="8" y="7"/>
                    </a:lnTo>
                    <a:lnTo>
                      <a:pt x="8" y="7"/>
                    </a:lnTo>
                    <a:lnTo>
                      <a:pt x="8" y="7"/>
                    </a:lnTo>
                    <a:lnTo>
                      <a:pt x="8" y="7"/>
                    </a:lnTo>
                    <a:lnTo>
                      <a:pt x="8" y="6"/>
                    </a:lnTo>
                    <a:lnTo>
                      <a:pt x="8" y="7"/>
                    </a:lnTo>
                    <a:lnTo>
                      <a:pt x="8" y="7"/>
                    </a:lnTo>
                    <a:lnTo>
                      <a:pt x="8" y="6"/>
                    </a:lnTo>
                    <a:lnTo>
                      <a:pt x="8" y="7"/>
                    </a:lnTo>
                    <a:lnTo>
                      <a:pt x="8" y="0"/>
                    </a:lnTo>
                    <a:lnTo>
                      <a:pt x="8" y="0"/>
                    </a:lnTo>
                    <a:cubicBezTo>
                      <a:pt x="5" y="0"/>
                      <a:pt x="3" y="2"/>
                      <a:pt x="2" y="3"/>
                    </a:cubicBezTo>
                    <a:cubicBezTo>
                      <a:pt x="1" y="5"/>
                      <a:pt x="1" y="6"/>
                      <a:pt x="0" y="7"/>
                    </a:cubicBez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79" name="Freeform 1778">
                <a:extLst>
                  <a:ext uri="{FF2B5EF4-FFF2-40B4-BE49-F238E27FC236}">
                    <a16:creationId xmlns:a16="http://schemas.microsoft.com/office/drawing/2014/main" id="{C267EC29-9BB4-4A6F-A86E-FDD53F01AC9D}"/>
                  </a:ext>
                </a:extLst>
              </p:cNvPr>
              <p:cNvSpPr>
                <a:spLocks/>
              </p:cNvSpPr>
              <p:nvPr/>
            </p:nvSpPr>
            <p:spPr bwMode="auto">
              <a:xfrm>
                <a:off x="218" y="4698"/>
                <a:ext cx="6" cy="8"/>
              </a:xfrm>
              <a:custGeom>
                <a:avLst/>
                <a:gdLst>
                  <a:gd name="T0" fmla="*/ 0 w 9"/>
                  <a:gd name="T1" fmla="*/ 3 h 14"/>
                  <a:gd name="T2" fmla="*/ 1 w 9"/>
                  <a:gd name="T3" fmla="*/ 7 h 14"/>
                  <a:gd name="T4" fmla="*/ 3 w 9"/>
                  <a:gd name="T5" fmla="*/ 14 h 14"/>
                  <a:gd name="T6" fmla="*/ 9 w 9"/>
                  <a:gd name="T7" fmla="*/ 10 h 14"/>
                  <a:gd name="T8" fmla="*/ 8 w 9"/>
                  <a:gd name="T9" fmla="*/ 7 h 14"/>
                  <a:gd name="T10" fmla="*/ 6 w 9"/>
                  <a:gd name="T11" fmla="*/ 0 h 14"/>
                  <a:gd name="T12" fmla="*/ 0 w 9"/>
                  <a:gd name="T13" fmla="*/ 3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3"/>
                    </a:moveTo>
                    <a:cubicBezTo>
                      <a:pt x="1" y="4"/>
                      <a:pt x="1" y="5"/>
                      <a:pt x="1" y="7"/>
                    </a:cubicBezTo>
                    <a:cubicBezTo>
                      <a:pt x="1" y="9"/>
                      <a:pt x="1" y="12"/>
                      <a:pt x="3" y="14"/>
                    </a:cubicBezTo>
                    <a:lnTo>
                      <a:pt x="9" y="10"/>
                    </a:lnTo>
                    <a:cubicBezTo>
                      <a:pt x="8" y="10"/>
                      <a:pt x="8" y="9"/>
                      <a:pt x="8" y="7"/>
                    </a:cubicBezTo>
                    <a:cubicBezTo>
                      <a:pt x="8" y="5"/>
                      <a:pt x="8" y="3"/>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0" name="Freeform 1779">
                <a:extLst>
                  <a:ext uri="{FF2B5EF4-FFF2-40B4-BE49-F238E27FC236}">
                    <a16:creationId xmlns:a16="http://schemas.microsoft.com/office/drawing/2014/main" id="{5EC7089B-E505-4FF8-B25A-9005D3E78812}"/>
                  </a:ext>
                </a:extLst>
              </p:cNvPr>
              <p:cNvSpPr>
                <a:spLocks/>
              </p:cNvSpPr>
              <p:nvPr/>
            </p:nvSpPr>
            <p:spPr bwMode="auto">
              <a:xfrm>
                <a:off x="221" y="4703"/>
                <a:ext cx="3" cy="4"/>
              </a:xfrm>
              <a:custGeom>
                <a:avLst/>
                <a:gdLst>
                  <a:gd name="T0" fmla="*/ 2 w 4"/>
                  <a:gd name="T1" fmla="*/ 7 h 7"/>
                  <a:gd name="T2" fmla="*/ 4 w 4"/>
                  <a:gd name="T3" fmla="*/ 6 h 7"/>
                  <a:gd name="T4" fmla="*/ 2 w 4"/>
                  <a:gd name="T5" fmla="*/ 0 h 7"/>
                  <a:gd name="T6" fmla="*/ 0 w 4"/>
                  <a:gd name="T7" fmla="*/ 0 h 7"/>
                </a:gdLst>
                <a:ahLst/>
                <a:cxnLst>
                  <a:cxn ang="0">
                    <a:pos x="T0" y="T1"/>
                  </a:cxn>
                  <a:cxn ang="0">
                    <a:pos x="T2" y="T3"/>
                  </a:cxn>
                  <a:cxn ang="0">
                    <a:pos x="T4" y="T5"/>
                  </a:cxn>
                  <a:cxn ang="0">
                    <a:pos x="T6" y="T7"/>
                  </a:cxn>
                </a:cxnLst>
                <a:rect l="0" t="0" r="r" b="b"/>
                <a:pathLst>
                  <a:path w="4" h="7">
                    <a:moveTo>
                      <a:pt x="2" y="7"/>
                    </a:moveTo>
                    <a:lnTo>
                      <a:pt x="4" y="6"/>
                    </a:lnTo>
                    <a:lnTo>
                      <a:pt x="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1" name="Freeform 1780">
                <a:extLst>
                  <a:ext uri="{FF2B5EF4-FFF2-40B4-BE49-F238E27FC236}">
                    <a16:creationId xmlns:a16="http://schemas.microsoft.com/office/drawing/2014/main" id="{D0F18FE1-F4AC-4884-AA80-8A8AEA2B24FD}"/>
                  </a:ext>
                </a:extLst>
              </p:cNvPr>
              <p:cNvSpPr>
                <a:spLocks/>
              </p:cNvSpPr>
              <p:nvPr/>
            </p:nvSpPr>
            <p:spPr bwMode="auto">
              <a:xfrm>
                <a:off x="219" y="4704"/>
                <a:ext cx="6" cy="11"/>
              </a:xfrm>
              <a:custGeom>
                <a:avLst/>
                <a:gdLst>
                  <a:gd name="T0" fmla="*/ 2 w 10"/>
                  <a:gd name="T1" fmla="*/ 0 h 19"/>
                  <a:gd name="T2" fmla="*/ 0 w 10"/>
                  <a:gd name="T3" fmla="*/ 7 h 19"/>
                  <a:gd name="T4" fmla="*/ 7 w 10"/>
                  <a:gd name="T5" fmla="*/ 19 h 19"/>
                  <a:gd name="T6" fmla="*/ 10 w 10"/>
                  <a:gd name="T7" fmla="*/ 13 h 19"/>
                  <a:gd name="T8" fmla="*/ 7 w 10"/>
                  <a:gd name="T9" fmla="*/ 7 h 19"/>
                  <a:gd name="T10" fmla="*/ 8 w 10"/>
                  <a:gd name="T11" fmla="*/ 3 h 19"/>
                  <a:gd name="T12" fmla="*/ 2 w 1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2" y="0"/>
                    </a:moveTo>
                    <a:cubicBezTo>
                      <a:pt x="1" y="2"/>
                      <a:pt x="0" y="4"/>
                      <a:pt x="0" y="7"/>
                    </a:cubicBezTo>
                    <a:cubicBezTo>
                      <a:pt x="0" y="11"/>
                      <a:pt x="2" y="16"/>
                      <a:pt x="7" y="19"/>
                    </a:cubicBezTo>
                    <a:lnTo>
                      <a:pt x="10" y="13"/>
                    </a:lnTo>
                    <a:cubicBezTo>
                      <a:pt x="8" y="12"/>
                      <a:pt x="7" y="10"/>
                      <a:pt x="7" y="7"/>
                    </a:cubicBezTo>
                    <a:cubicBezTo>
                      <a:pt x="7" y="5"/>
                      <a:pt x="7" y="4"/>
                      <a:pt x="8" y="3"/>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2" name="Freeform 1781">
                <a:extLst>
                  <a:ext uri="{FF2B5EF4-FFF2-40B4-BE49-F238E27FC236}">
                    <a16:creationId xmlns:a16="http://schemas.microsoft.com/office/drawing/2014/main" id="{916E97DB-33C8-49BF-9975-24A1EE265CB8}"/>
                  </a:ext>
                </a:extLst>
              </p:cNvPr>
              <p:cNvSpPr>
                <a:spLocks/>
              </p:cNvSpPr>
              <p:nvPr/>
            </p:nvSpPr>
            <p:spPr bwMode="auto">
              <a:xfrm>
                <a:off x="209" y="4716"/>
                <a:ext cx="6" cy="4"/>
              </a:xfrm>
              <a:custGeom>
                <a:avLst/>
                <a:gdLst>
                  <a:gd name="T0" fmla="*/ 0 w 9"/>
                  <a:gd name="T1" fmla="*/ 6 h 8"/>
                  <a:gd name="T2" fmla="*/ 8 w 9"/>
                  <a:gd name="T3" fmla="*/ 8 h 8"/>
                  <a:gd name="T4" fmla="*/ 9 w 9"/>
                  <a:gd name="T5" fmla="*/ 2 h 8"/>
                  <a:gd name="T6" fmla="*/ 1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cubicBezTo>
                      <a:pt x="2" y="7"/>
                      <a:pt x="5" y="8"/>
                      <a:pt x="8" y="8"/>
                    </a:cubicBezTo>
                    <a:lnTo>
                      <a:pt x="9" y="2"/>
                    </a:lnTo>
                    <a:cubicBezTo>
                      <a:pt x="7" y="1"/>
                      <a:pt x="4" y="0"/>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3" name="Freeform 1782">
                <a:extLst>
                  <a:ext uri="{FF2B5EF4-FFF2-40B4-BE49-F238E27FC236}">
                    <a16:creationId xmlns:a16="http://schemas.microsoft.com/office/drawing/2014/main" id="{3A3DA319-43B3-47B0-B9A1-87C61919AE89}"/>
                  </a:ext>
                </a:extLst>
              </p:cNvPr>
              <p:cNvSpPr>
                <a:spLocks/>
              </p:cNvSpPr>
              <p:nvPr/>
            </p:nvSpPr>
            <p:spPr bwMode="auto">
              <a:xfrm>
                <a:off x="244" y="4717"/>
                <a:ext cx="9" cy="11"/>
              </a:xfrm>
              <a:custGeom>
                <a:avLst/>
                <a:gdLst>
                  <a:gd name="T0" fmla="*/ 16 w 16"/>
                  <a:gd name="T1" fmla="*/ 18 h 19"/>
                  <a:gd name="T2" fmla="*/ 12 w 16"/>
                  <a:gd name="T3" fmla="*/ 7 h 19"/>
                  <a:gd name="T4" fmla="*/ 6 w 16"/>
                  <a:gd name="T5" fmla="*/ 0 h 19"/>
                  <a:gd name="T6" fmla="*/ 0 w 16"/>
                  <a:gd name="T7" fmla="*/ 3 h 19"/>
                  <a:gd name="T8" fmla="*/ 6 w 16"/>
                  <a:gd name="T9" fmla="*/ 11 h 19"/>
                  <a:gd name="T10" fmla="*/ 10 w 16"/>
                  <a:gd name="T11" fmla="*/ 19 h 19"/>
                  <a:gd name="T12" fmla="*/ 16 w 16"/>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6" h="19">
                    <a:moveTo>
                      <a:pt x="16" y="18"/>
                    </a:moveTo>
                    <a:cubicBezTo>
                      <a:pt x="16" y="14"/>
                      <a:pt x="14" y="10"/>
                      <a:pt x="12" y="7"/>
                    </a:cubicBezTo>
                    <a:cubicBezTo>
                      <a:pt x="9" y="5"/>
                      <a:pt x="7" y="2"/>
                      <a:pt x="6" y="0"/>
                    </a:cubicBezTo>
                    <a:lnTo>
                      <a:pt x="0" y="3"/>
                    </a:lnTo>
                    <a:cubicBezTo>
                      <a:pt x="2" y="6"/>
                      <a:pt x="4" y="9"/>
                      <a:pt x="6" y="11"/>
                    </a:cubicBezTo>
                    <a:cubicBezTo>
                      <a:pt x="8" y="14"/>
                      <a:pt x="9" y="16"/>
                      <a:pt x="10" y="19"/>
                    </a:cubicBezTo>
                    <a:lnTo>
                      <a:pt x="16"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4" name="Freeform 1783">
                <a:extLst>
                  <a:ext uri="{FF2B5EF4-FFF2-40B4-BE49-F238E27FC236}">
                    <a16:creationId xmlns:a16="http://schemas.microsoft.com/office/drawing/2014/main" id="{AB23E124-1711-4668-B920-1A0021763394}"/>
                  </a:ext>
                </a:extLst>
              </p:cNvPr>
              <p:cNvSpPr>
                <a:spLocks/>
              </p:cNvSpPr>
              <p:nvPr/>
            </p:nvSpPr>
            <p:spPr bwMode="auto">
              <a:xfrm>
                <a:off x="239" y="4716"/>
                <a:ext cx="7" cy="7"/>
              </a:xfrm>
              <a:custGeom>
                <a:avLst/>
                <a:gdLst>
                  <a:gd name="T0" fmla="*/ 10 w 12"/>
                  <a:gd name="T1" fmla="*/ 0 h 11"/>
                  <a:gd name="T2" fmla="*/ 0 w 12"/>
                  <a:gd name="T3" fmla="*/ 6 h 11"/>
                  <a:gd name="T4" fmla="*/ 4 w 12"/>
                  <a:gd name="T5" fmla="*/ 11 h 11"/>
                  <a:gd name="T6" fmla="*/ 12 w 12"/>
                  <a:gd name="T7" fmla="*/ 7 h 11"/>
                  <a:gd name="T8" fmla="*/ 10 w 12"/>
                  <a:gd name="T9" fmla="*/ 0 h 11"/>
                </a:gdLst>
                <a:ahLst/>
                <a:cxnLst>
                  <a:cxn ang="0">
                    <a:pos x="T0" y="T1"/>
                  </a:cxn>
                  <a:cxn ang="0">
                    <a:pos x="T2" y="T3"/>
                  </a:cxn>
                  <a:cxn ang="0">
                    <a:pos x="T4" y="T5"/>
                  </a:cxn>
                  <a:cxn ang="0">
                    <a:pos x="T6" y="T7"/>
                  </a:cxn>
                  <a:cxn ang="0">
                    <a:pos x="T8" y="T9"/>
                  </a:cxn>
                </a:cxnLst>
                <a:rect l="0" t="0" r="r" b="b"/>
                <a:pathLst>
                  <a:path w="12" h="11">
                    <a:moveTo>
                      <a:pt x="10" y="0"/>
                    </a:moveTo>
                    <a:cubicBezTo>
                      <a:pt x="6" y="2"/>
                      <a:pt x="3" y="4"/>
                      <a:pt x="0" y="6"/>
                    </a:cubicBezTo>
                    <a:lnTo>
                      <a:pt x="4" y="11"/>
                    </a:lnTo>
                    <a:cubicBezTo>
                      <a:pt x="6" y="9"/>
                      <a:pt x="9" y="8"/>
                      <a:pt x="12" y="7"/>
                    </a:cubicBez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5" name="Freeform 1784">
                <a:extLst>
                  <a:ext uri="{FF2B5EF4-FFF2-40B4-BE49-F238E27FC236}">
                    <a16:creationId xmlns:a16="http://schemas.microsoft.com/office/drawing/2014/main" id="{4D7CC858-70D6-4023-A9CC-241E644F5ACC}"/>
                  </a:ext>
                </a:extLst>
              </p:cNvPr>
              <p:cNvSpPr>
                <a:spLocks/>
              </p:cNvSpPr>
              <p:nvPr/>
            </p:nvSpPr>
            <p:spPr bwMode="auto">
              <a:xfrm>
                <a:off x="243" y="4703"/>
                <a:ext cx="5" cy="16"/>
              </a:xfrm>
              <a:custGeom>
                <a:avLst/>
                <a:gdLst>
                  <a:gd name="T0" fmla="*/ 8 w 9"/>
                  <a:gd name="T1" fmla="*/ 29 h 29"/>
                  <a:gd name="T2" fmla="*/ 9 w 9"/>
                  <a:gd name="T3" fmla="*/ 22 h 29"/>
                  <a:gd name="T4" fmla="*/ 6 w 9"/>
                  <a:gd name="T5" fmla="*/ 3 h 29"/>
                  <a:gd name="T6" fmla="*/ 6 w 9"/>
                  <a:gd name="T7" fmla="*/ 1 h 29"/>
                  <a:gd name="T8" fmla="*/ 0 w 9"/>
                  <a:gd name="T9" fmla="*/ 0 h 29"/>
                  <a:gd name="T10" fmla="*/ 0 w 9"/>
                  <a:gd name="T11" fmla="*/ 3 h 29"/>
                  <a:gd name="T12" fmla="*/ 2 w 9"/>
                  <a:gd name="T13" fmla="*/ 22 h 29"/>
                  <a:gd name="T14" fmla="*/ 2 w 9"/>
                  <a:gd name="T15" fmla="*/ 27 h 29"/>
                  <a:gd name="T16" fmla="*/ 8 w 9"/>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9">
                    <a:moveTo>
                      <a:pt x="8" y="29"/>
                    </a:moveTo>
                    <a:cubicBezTo>
                      <a:pt x="9" y="26"/>
                      <a:pt x="9" y="24"/>
                      <a:pt x="9" y="22"/>
                    </a:cubicBezTo>
                    <a:cubicBezTo>
                      <a:pt x="9" y="15"/>
                      <a:pt x="6" y="9"/>
                      <a:pt x="6" y="3"/>
                    </a:cubicBezTo>
                    <a:cubicBezTo>
                      <a:pt x="6" y="3"/>
                      <a:pt x="6" y="2"/>
                      <a:pt x="6" y="1"/>
                    </a:cubicBezTo>
                    <a:lnTo>
                      <a:pt x="0" y="0"/>
                    </a:lnTo>
                    <a:cubicBezTo>
                      <a:pt x="0" y="1"/>
                      <a:pt x="0" y="2"/>
                      <a:pt x="0" y="3"/>
                    </a:cubicBezTo>
                    <a:cubicBezTo>
                      <a:pt x="0" y="11"/>
                      <a:pt x="2" y="17"/>
                      <a:pt x="2" y="22"/>
                    </a:cubicBezTo>
                    <a:cubicBezTo>
                      <a:pt x="2" y="24"/>
                      <a:pt x="2" y="25"/>
                      <a:pt x="2" y="27"/>
                    </a:cubicBezTo>
                    <a:lnTo>
                      <a:pt x="8"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6" name="Freeform 1785">
                <a:extLst>
                  <a:ext uri="{FF2B5EF4-FFF2-40B4-BE49-F238E27FC236}">
                    <a16:creationId xmlns:a16="http://schemas.microsoft.com/office/drawing/2014/main" id="{9B99B432-2A1C-46DD-9BC7-2848C2577A22}"/>
                  </a:ext>
                </a:extLst>
              </p:cNvPr>
              <p:cNvSpPr>
                <a:spLocks/>
              </p:cNvSpPr>
              <p:nvPr/>
            </p:nvSpPr>
            <p:spPr bwMode="auto">
              <a:xfrm>
                <a:off x="232" y="4700"/>
                <a:ext cx="5" cy="13"/>
              </a:xfrm>
              <a:custGeom>
                <a:avLst/>
                <a:gdLst>
                  <a:gd name="T0" fmla="*/ 5 w 10"/>
                  <a:gd name="T1" fmla="*/ 0 h 23"/>
                  <a:gd name="T2" fmla="*/ 2 w 10"/>
                  <a:gd name="T3" fmla="*/ 12 h 23"/>
                  <a:gd name="T4" fmla="*/ 0 w 10"/>
                  <a:gd name="T5" fmla="*/ 20 h 23"/>
                  <a:gd name="T6" fmla="*/ 5 w 10"/>
                  <a:gd name="T7" fmla="*/ 23 h 23"/>
                  <a:gd name="T8" fmla="*/ 8 w 10"/>
                  <a:gd name="T9" fmla="*/ 12 h 23"/>
                  <a:gd name="T10" fmla="*/ 10 w 10"/>
                  <a:gd name="T11" fmla="*/ 4 h 23"/>
                  <a:gd name="T12" fmla="*/ 5 w 10"/>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5" y="0"/>
                    </a:moveTo>
                    <a:cubicBezTo>
                      <a:pt x="3" y="4"/>
                      <a:pt x="2" y="8"/>
                      <a:pt x="2" y="12"/>
                    </a:cubicBezTo>
                    <a:cubicBezTo>
                      <a:pt x="2" y="15"/>
                      <a:pt x="1" y="18"/>
                      <a:pt x="0" y="20"/>
                    </a:cubicBezTo>
                    <a:lnTo>
                      <a:pt x="5" y="23"/>
                    </a:lnTo>
                    <a:cubicBezTo>
                      <a:pt x="8" y="20"/>
                      <a:pt x="8" y="16"/>
                      <a:pt x="8" y="12"/>
                    </a:cubicBezTo>
                    <a:cubicBezTo>
                      <a:pt x="9" y="9"/>
                      <a:pt x="9" y="6"/>
                      <a:pt x="10" y="4"/>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7" name="Freeform 1786">
                <a:extLst>
                  <a:ext uri="{FF2B5EF4-FFF2-40B4-BE49-F238E27FC236}">
                    <a16:creationId xmlns:a16="http://schemas.microsoft.com/office/drawing/2014/main" id="{732C3D23-2707-4CE5-BA17-AE764203D15F}"/>
                  </a:ext>
                </a:extLst>
              </p:cNvPr>
              <p:cNvSpPr>
                <a:spLocks/>
              </p:cNvSpPr>
              <p:nvPr/>
            </p:nvSpPr>
            <p:spPr bwMode="auto">
              <a:xfrm>
                <a:off x="233" y="4695"/>
                <a:ext cx="4" cy="7"/>
              </a:xfrm>
              <a:custGeom>
                <a:avLst/>
                <a:gdLst>
                  <a:gd name="T0" fmla="*/ 1 w 8"/>
                  <a:gd name="T1" fmla="*/ 7 h 13"/>
                  <a:gd name="T2" fmla="*/ 2 w 8"/>
                  <a:gd name="T3" fmla="*/ 7 h 13"/>
                  <a:gd name="T4" fmla="*/ 2 w 8"/>
                  <a:gd name="T5" fmla="*/ 7 h 13"/>
                  <a:gd name="T6" fmla="*/ 2 w 8"/>
                  <a:gd name="T7" fmla="*/ 7 h 13"/>
                  <a:gd name="T8" fmla="*/ 5 w 8"/>
                  <a:gd name="T9" fmla="*/ 5 h 13"/>
                  <a:gd name="T10" fmla="*/ 2 w 8"/>
                  <a:gd name="T11" fmla="*/ 6 h 13"/>
                  <a:gd name="T12" fmla="*/ 2 w 8"/>
                  <a:gd name="T13" fmla="*/ 8 h 13"/>
                  <a:gd name="T14" fmla="*/ 2 w 8"/>
                  <a:gd name="T15" fmla="*/ 8 h 13"/>
                  <a:gd name="T16" fmla="*/ 3 w 8"/>
                  <a:gd name="T17" fmla="*/ 13 h 13"/>
                  <a:gd name="T18" fmla="*/ 8 w 8"/>
                  <a:gd name="T19" fmla="*/ 9 h 13"/>
                  <a:gd name="T20" fmla="*/ 8 w 8"/>
                  <a:gd name="T21" fmla="*/ 8 h 13"/>
                  <a:gd name="T22" fmla="*/ 8 w 8"/>
                  <a:gd name="T23" fmla="*/ 8 h 13"/>
                  <a:gd name="T24" fmla="*/ 8 w 8"/>
                  <a:gd name="T25" fmla="*/ 4 h 13"/>
                  <a:gd name="T26" fmla="*/ 8 w 8"/>
                  <a:gd name="T27" fmla="*/ 4 h 13"/>
                  <a:gd name="T28" fmla="*/ 7 w 8"/>
                  <a:gd name="T29" fmla="*/ 3 h 13"/>
                  <a:gd name="T30" fmla="*/ 2 w 8"/>
                  <a:gd name="T31" fmla="*/ 0 h 13"/>
                  <a:gd name="T32" fmla="*/ 0 w 8"/>
                  <a:gd name="T33" fmla="*/ 1 h 13"/>
                  <a:gd name="T34" fmla="*/ 1 w 8"/>
                  <a:gd name="T35"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3">
                    <a:moveTo>
                      <a:pt x="1" y="7"/>
                    </a:moveTo>
                    <a:lnTo>
                      <a:pt x="2" y="7"/>
                    </a:lnTo>
                    <a:lnTo>
                      <a:pt x="2" y="7"/>
                    </a:lnTo>
                    <a:lnTo>
                      <a:pt x="2" y="7"/>
                    </a:lnTo>
                    <a:lnTo>
                      <a:pt x="5" y="5"/>
                    </a:lnTo>
                    <a:lnTo>
                      <a:pt x="2" y="6"/>
                    </a:lnTo>
                    <a:lnTo>
                      <a:pt x="2" y="8"/>
                    </a:lnTo>
                    <a:lnTo>
                      <a:pt x="2" y="8"/>
                    </a:lnTo>
                    <a:cubicBezTo>
                      <a:pt x="2" y="9"/>
                      <a:pt x="2" y="11"/>
                      <a:pt x="3" y="13"/>
                    </a:cubicBezTo>
                    <a:lnTo>
                      <a:pt x="8" y="9"/>
                    </a:lnTo>
                    <a:cubicBezTo>
                      <a:pt x="8" y="9"/>
                      <a:pt x="8" y="9"/>
                      <a:pt x="8" y="8"/>
                    </a:cubicBezTo>
                    <a:lnTo>
                      <a:pt x="8" y="8"/>
                    </a:lnTo>
                    <a:cubicBezTo>
                      <a:pt x="8" y="7"/>
                      <a:pt x="8" y="5"/>
                      <a:pt x="8" y="4"/>
                    </a:cubicBezTo>
                    <a:lnTo>
                      <a:pt x="8" y="4"/>
                    </a:lnTo>
                    <a:lnTo>
                      <a:pt x="7" y="3"/>
                    </a:lnTo>
                    <a:cubicBezTo>
                      <a:pt x="6" y="1"/>
                      <a:pt x="3" y="0"/>
                      <a:pt x="2" y="0"/>
                    </a:cubicBezTo>
                    <a:lnTo>
                      <a:pt x="0" y="1"/>
                    </a:lnTo>
                    <a:lnTo>
                      <a:pt x="1"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8" name="Freeform 1787">
                <a:extLst>
                  <a:ext uri="{FF2B5EF4-FFF2-40B4-BE49-F238E27FC236}">
                    <a16:creationId xmlns:a16="http://schemas.microsoft.com/office/drawing/2014/main" id="{41C26A84-E2FB-499B-B786-1DA1A16127CD}"/>
                  </a:ext>
                </a:extLst>
              </p:cNvPr>
              <p:cNvSpPr>
                <a:spLocks/>
              </p:cNvSpPr>
              <p:nvPr/>
            </p:nvSpPr>
            <p:spPr bwMode="auto">
              <a:xfrm>
                <a:off x="235" y="4699"/>
                <a:ext cx="10" cy="5"/>
              </a:xfrm>
              <a:custGeom>
                <a:avLst/>
                <a:gdLst>
                  <a:gd name="T0" fmla="*/ 0 w 16"/>
                  <a:gd name="T1" fmla="*/ 6 h 9"/>
                  <a:gd name="T2" fmla="*/ 11 w 16"/>
                  <a:gd name="T3" fmla="*/ 9 h 9"/>
                  <a:gd name="T4" fmla="*/ 16 w 16"/>
                  <a:gd name="T5" fmla="*/ 8 h 9"/>
                  <a:gd name="T6" fmla="*/ 13 w 16"/>
                  <a:gd name="T7" fmla="*/ 2 h 9"/>
                  <a:gd name="T8" fmla="*/ 11 w 16"/>
                  <a:gd name="T9" fmla="*/ 3 h 9"/>
                  <a:gd name="T10" fmla="*/ 1 w 16"/>
                  <a:gd name="T11" fmla="*/ 0 h 9"/>
                  <a:gd name="T12" fmla="*/ 0 w 16"/>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0" y="6"/>
                    </a:moveTo>
                    <a:cubicBezTo>
                      <a:pt x="3" y="7"/>
                      <a:pt x="6" y="9"/>
                      <a:pt x="11" y="9"/>
                    </a:cubicBezTo>
                    <a:cubicBezTo>
                      <a:pt x="13" y="9"/>
                      <a:pt x="14" y="9"/>
                      <a:pt x="16" y="8"/>
                    </a:cubicBezTo>
                    <a:lnTo>
                      <a:pt x="13" y="2"/>
                    </a:lnTo>
                    <a:lnTo>
                      <a:pt x="11" y="3"/>
                    </a:lnTo>
                    <a:cubicBezTo>
                      <a:pt x="9" y="3"/>
                      <a:pt x="6" y="1"/>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89" name="Freeform 1788">
                <a:extLst>
                  <a:ext uri="{FF2B5EF4-FFF2-40B4-BE49-F238E27FC236}">
                    <a16:creationId xmlns:a16="http://schemas.microsoft.com/office/drawing/2014/main" id="{9E6E25B4-D694-4F10-BCCB-F342AA576DB2}"/>
                  </a:ext>
                </a:extLst>
              </p:cNvPr>
              <p:cNvSpPr>
                <a:spLocks/>
              </p:cNvSpPr>
              <p:nvPr/>
            </p:nvSpPr>
            <p:spPr bwMode="auto">
              <a:xfrm>
                <a:off x="243" y="4689"/>
                <a:ext cx="7" cy="12"/>
              </a:xfrm>
              <a:custGeom>
                <a:avLst/>
                <a:gdLst>
                  <a:gd name="T0" fmla="*/ 6 w 12"/>
                  <a:gd name="T1" fmla="*/ 22 h 22"/>
                  <a:gd name="T2" fmla="*/ 12 w 12"/>
                  <a:gd name="T3" fmla="*/ 1 h 22"/>
                  <a:gd name="T4" fmla="*/ 6 w 12"/>
                  <a:gd name="T5" fmla="*/ 0 h 22"/>
                  <a:gd name="T6" fmla="*/ 0 w 12"/>
                  <a:gd name="T7" fmla="*/ 20 h 22"/>
                  <a:gd name="T8" fmla="*/ 6 w 12"/>
                  <a:gd name="T9" fmla="*/ 22 h 22"/>
                </a:gdLst>
                <a:ahLst/>
                <a:cxnLst>
                  <a:cxn ang="0">
                    <a:pos x="T0" y="T1"/>
                  </a:cxn>
                  <a:cxn ang="0">
                    <a:pos x="T2" y="T3"/>
                  </a:cxn>
                  <a:cxn ang="0">
                    <a:pos x="T4" y="T5"/>
                  </a:cxn>
                  <a:cxn ang="0">
                    <a:pos x="T6" y="T7"/>
                  </a:cxn>
                  <a:cxn ang="0">
                    <a:pos x="T8" y="T9"/>
                  </a:cxn>
                </a:cxnLst>
                <a:rect l="0" t="0" r="r" b="b"/>
                <a:pathLst>
                  <a:path w="12" h="22">
                    <a:moveTo>
                      <a:pt x="6" y="22"/>
                    </a:moveTo>
                    <a:cubicBezTo>
                      <a:pt x="7" y="15"/>
                      <a:pt x="11" y="9"/>
                      <a:pt x="12" y="1"/>
                    </a:cubicBezTo>
                    <a:lnTo>
                      <a:pt x="6" y="0"/>
                    </a:lnTo>
                    <a:cubicBezTo>
                      <a:pt x="4" y="6"/>
                      <a:pt x="1" y="13"/>
                      <a:pt x="0" y="20"/>
                    </a:cubicBezTo>
                    <a:lnTo>
                      <a:pt x="6"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0" name="Freeform 1789">
                <a:extLst>
                  <a:ext uri="{FF2B5EF4-FFF2-40B4-BE49-F238E27FC236}">
                    <a16:creationId xmlns:a16="http://schemas.microsoft.com/office/drawing/2014/main" id="{B144B4E7-886F-4BF9-AE0E-6607EB56DE10}"/>
                  </a:ext>
                </a:extLst>
              </p:cNvPr>
              <p:cNvSpPr>
                <a:spLocks/>
              </p:cNvSpPr>
              <p:nvPr/>
            </p:nvSpPr>
            <p:spPr bwMode="auto">
              <a:xfrm>
                <a:off x="128" y="4927"/>
                <a:ext cx="20" cy="12"/>
              </a:xfrm>
              <a:custGeom>
                <a:avLst/>
                <a:gdLst>
                  <a:gd name="T0" fmla="*/ 31 w 35"/>
                  <a:gd name="T1" fmla="*/ 0 h 21"/>
                  <a:gd name="T2" fmla="*/ 18 w 35"/>
                  <a:gd name="T3" fmla="*/ 10 h 21"/>
                  <a:gd name="T4" fmla="*/ 5 w 35"/>
                  <a:gd name="T5" fmla="*/ 15 h 21"/>
                  <a:gd name="T6" fmla="*/ 2 w 35"/>
                  <a:gd name="T7" fmla="*/ 14 h 21"/>
                  <a:gd name="T8" fmla="*/ 0 w 35"/>
                  <a:gd name="T9" fmla="*/ 20 h 21"/>
                  <a:gd name="T10" fmla="*/ 5 w 35"/>
                  <a:gd name="T11" fmla="*/ 21 h 21"/>
                  <a:gd name="T12" fmla="*/ 21 w 35"/>
                  <a:gd name="T13" fmla="*/ 15 h 21"/>
                  <a:gd name="T14" fmla="*/ 35 w 35"/>
                  <a:gd name="T15" fmla="*/ 5 h 21"/>
                  <a:gd name="T16" fmla="*/ 31 w 35"/>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1">
                    <a:moveTo>
                      <a:pt x="31" y="0"/>
                    </a:moveTo>
                    <a:cubicBezTo>
                      <a:pt x="27" y="2"/>
                      <a:pt x="22" y="6"/>
                      <a:pt x="18" y="10"/>
                    </a:cubicBezTo>
                    <a:cubicBezTo>
                      <a:pt x="13" y="13"/>
                      <a:pt x="9" y="15"/>
                      <a:pt x="5" y="15"/>
                    </a:cubicBezTo>
                    <a:cubicBezTo>
                      <a:pt x="4" y="15"/>
                      <a:pt x="3" y="15"/>
                      <a:pt x="2" y="14"/>
                    </a:cubicBezTo>
                    <a:lnTo>
                      <a:pt x="0" y="20"/>
                    </a:lnTo>
                    <a:cubicBezTo>
                      <a:pt x="2" y="21"/>
                      <a:pt x="4" y="21"/>
                      <a:pt x="5" y="21"/>
                    </a:cubicBezTo>
                    <a:cubicBezTo>
                      <a:pt x="11" y="21"/>
                      <a:pt x="17" y="18"/>
                      <a:pt x="21" y="15"/>
                    </a:cubicBezTo>
                    <a:cubicBezTo>
                      <a:pt x="26" y="11"/>
                      <a:pt x="31" y="7"/>
                      <a:pt x="35" y="5"/>
                    </a:cubicBezTo>
                    <a:lnTo>
                      <a:pt x="3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1" name="Freeform 1790">
                <a:extLst>
                  <a:ext uri="{FF2B5EF4-FFF2-40B4-BE49-F238E27FC236}">
                    <a16:creationId xmlns:a16="http://schemas.microsoft.com/office/drawing/2014/main" id="{AA809C13-CE9B-4A24-A7A9-A0252444C506}"/>
                  </a:ext>
                </a:extLst>
              </p:cNvPr>
              <p:cNvSpPr>
                <a:spLocks/>
              </p:cNvSpPr>
              <p:nvPr/>
            </p:nvSpPr>
            <p:spPr bwMode="auto">
              <a:xfrm>
                <a:off x="120" y="4908"/>
                <a:ext cx="30" cy="26"/>
              </a:xfrm>
              <a:custGeom>
                <a:avLst/>
                <a:gdLst>
                  <a:gd name="T0" fmla="*/ 8 w 53"/>
                  <a:gd name="T1" fmla="*/ 43 h 46"/>
                  <a:gd name="T2" fmla="*/ 7 w 53"/>
                  <a:gd name="T3" fmla="*/ 41 h 46"/>
                  <a:gd name="T4" fmla="*/ 7 w 53"/>
                  <a:gd name="T5" fmla="*/ 40 h 46"/>
                  <a:gd name="T6" fmla="*/ 7 w 53"/>
                  <a:gd name="T7" fmla="*/ 40 h 46"/>
                  <a:gd name="T8" fmla="*/ 4 w 53"/>
                  <a:gd name="T9" fmla="*/ 41 h 46"/>
                  <a:gd name="T10" fmla="*/ 7 w 53"/>
                  <a:gd name="T11" fmla="*/ 43 h 46"/>
                  <a:gd name="T12" fmla="*/ 29 w 53"/>
                  <a:gd name="T13" fmla="*/ 24 h 46"/>
                  <a:gd name="T14" fmla="*/ 53 w 53"/>
                  <a:gd name="T15" fmla="*/ 4 h 46"/>
                  <a:gd name="T16" fmla="*/ 48 w 53"/>
                  <a:gd name="T17" fmla="*/ 0 h 46"/>
                  <a:gd name="T18" fmla="*/ 25 w 53"/>
                  <a:gd name="T19" fmla="*/ 19 h 46"/>
                  <a:gd name="T20" fmla="*/ 1 w 53"/>
                  <a:gd name="T21" fmla="*/ 39 h 46"/>
                  <a:gd name="T22" fmla="*/ 0 w 53"/>
                  <a:gd name="T23" fmla="*/ 40 h 46"/>
                  <a:gd name="T24" fmla="*/ 1 w 53"/>
                  <a:gd name="T25" fmla="*/ 42 h 46"/>
                  <a:gd name="T26" fmla="*/ 2 w 53"/>
                  <a:gd name="T27" fmla="*/ 46 h 46"/>
                  <a:gd name="T28" fmla="*/ 8 w 53"/>
                  <a:gd name="T29"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46">
                    <a:moveTo>
                      <a:pt x="8" y="43"/>
                    </a:moveTo>
                    <a:cubicBezTo>
                      <a:pt x="8" y="42"/>
                      <a:pt x="8" y="42"/>
                      <a:pt x="7" y="41"/>
                    </a:cubicBezTo>
                    <a:lnTo>
                      <a:pt x="7" y="40"/>
                    </a:lnTo>
                    <a:lnTo>
                      <a:pt x="7" y="40"/>
                    </a:lnTo>
                    <a:lnTo>
                      <a:pt x="4" y="41"/>
                    </a:lnTo>
                    <a:lnTo>
                      <a:pt x="7" y="43"/>
                    </a:lnTo>
                    <a:cubicBezTo>
                      <a:pt x="12" y="35"/>
                      <a:pt x="20" y="30"/>
                      <a:pt x="29" y="24"/>
                    </a:cubicBezTo>
                    <a:cubicBezTo>
                      <a:pt x="37" y="19"/>
                      <a:pt x="46" y="14"/>
                      <a:pt x="53" y="4"/>
                    </a:cubicBezTo>
                    <a:lnTo>
                      <a:pt x="48" y="0"/>
                    </a:lnTo>
                    <a:cubicBezTo>
                      <a:pt x="42" y="8"/>
                      <a:pt x="34" y="13"/>
                      <a:pt x="25" y="19"/>
                    </a:cubicBezTo>
                    <a:cubicBezTo>
                      <a:pt x="17" y="24"/>
                      <a:pt x="8" y="30"/>
                      <a:pt x="1" y="39"/>
                    </a:cubicBezTo>
                    <a:lnTo>
                      <a:pt x="0" y="40"/>
                    </a:lnTo>
                    <a:lnTo>
                      <a:pt x="1" y="42"/>
                    </a:lnTo>
                    <a:cubicBezTo>
                      <a:pt x="1" y="44"/>
                      <a:pt x="2" y="45"/>
                      <a:pt x="2" y="46"/>
                    </a:cubicBezTo>
                    <a:lnTo>
                      <a:pt x="8"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2" name="Freeform 1791">
                <a:extLst>
                  <a:ext uri="{FF2B5EF4-FFF2-40B4-BE49-F238E27FC236}">
                    <a16:creationId xmlns:a16="http://schemas.microsoft.com/office/drawing/2014/main" id="{06022164-B65F-4D6F-AD3C-72455BAF253F}"/>
                  </a:ext>
                </a:extLst>
              </p:cNvPr>
              <p:cNvSpPr>
                <a:spLocks/>
              </p:cNvSpPr>
              <p:nvPr/>
            </p:nvSpPr>
            <p:spPr bwMode="auto">
              <a:xfrm>
                <a:off x="219" y="4893"/>
                <a:ext cx="13" cy="8"/>
              </a:xfrm>
              <a:custGeom>
                <a:avLst/>
                <a:gdLst>
                  <a:gd name="T0" fmla="*/ 3 w 22"/>
                  <a:gd name="T1" fmla="*/ 15 h 15"/>
                  <a:gd name="T2" fmla="*/ 11 w 22"/>
                  <a:gd name="T3" fmla="*/ 9 h 15"/>
                  <a:gd name="T4" fmla="*/ 19 w 22"/>
                  <a:gd name="T5" fmla="*/ 7 h 15"/>
                  <a:gd name="T6" fmla="*/ 21 w 22"/>
                  <a:gd name="T7" fmla="*/ 7 h 15"/>
                  <a:gd name="T8" fmla="*/ 22 w 22"/>
                  <a:gd name="T9" fmla="*/ 0 h 15"/>
                  <a:gd name="T10" fmla="*/ 19 w 22"/>
                  <a:gd name="T11" fmla="*/ 0 h 15"/>
                  <a:gd name="T12" fmla="*/ 8 w 22"/>
                  <a:gd name="T13" fmla="*/ 4 h 15"/>
                  <a:gd name="T14" fmla="*/ 0 w 22"/>
                  <a:gd name="T15" fmla="*/ 10 h 15"/>
                  <a:gd name="T16" fmla="*/ 3 w 22"/>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3" y="15"/>
                    </a:moveTo>
                    <a:cubicBezTo>
                      <a:pt x="6" y="13"/>
                      <a:pt x="9" y="11"/>
                      <a:pt x="11" y="9"/>
                    </a:cubicBezTo>
                    <a:cubicBezTo>
                      <a:pt x="14" y="8"/>
                      <a:pt x="16" y="7"/>
                      <a:pt x="19" y="7"/>
                    </a:cubicBezTo>
                    <a:lnTo>
                      <a:pt x="21" y="7"/>
                    </a:lnTo>
                    <a:lnTo>
                      <a:pt x="22" y="0"/>
                    </a:lnTo>
                    <a:cubicBezTo>
                      <a:pt x="21" y="0"/>
                      <a:pt x="20" y="0"/>
                      <a:pt x="19" y="0"/>
                    </a:cubicBezTo>
                    <a:cubicBezTo>
                      <a:pt x="15" y="0"/>
                      <a:pt x="11" y="2"/>
                      <a:pt x="8" y="4"/>
                    </a:cubicBezTo>
                    <a:cubicBezTo>
                      <a:pt x="5" y="6"/>
                      <a:pt x="2" y="8"/>
                      <a:pt x="0" y="10"/>
                    </a:cubicBezTo>
                    <a:lnTo>
                      <a:pt x="3"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3" name="Freeform 1792">
                <a:extLst>
                  <a:ext uri="{FF2B5EF4-FFF2-40B4-BE49-F238E27FC236}">
                    <a16:creationId xmlns:a16="http://schemas.microsoft.com/office/drawing/2014/main" id="{4A23C1EF-B590-4154-9E4B-49F5C6B0E7B6}"/>
                  </a:ext>
                </a:extLst>
              </p:cNvPr>
              <p:cNvSpPr>
                <a:spLocks/>
              </p:cNvSpPr>
              <p:nvPr/>
            </p:nvSpPr>
            <p:spPr bwMode="auto">
              <a:xfrm>
                <a:off x="230" y="4892"/>
                <a:ext cx="4" cy="5"/>
              </a:xfrm>
              <a:custGeom>
                <a:avLst/>
                <a:gdLst>
                  <a:gd name="T0" fmla="*/ 3 w 7"/>
                  <a:gd name="T1" fmla="*/ 8 h 8"/>
                  <a:gd name="T2" fmla="*/ 4 w 7"/>
                  <a:gd name="T3" fmla="*/ 7 h 8"/>
                  <a:gd name="T4" fmla="*/ 7 w 7"/>
                  <a:gd name="T5" fmla="*/ 7 h 8"/>
                  <a:gd name="T6" fmla="*/ 6 w 7"/>
                  <a:gd name="T7" fmla="*/ 0 h 8"/>
                  <a:gd name="T8" fmla="*/ 4 w 7"/>
                  <a:gd name="T9" fmla="*/ 1 h 8"/>
                  <a:gd name="T10" fmla="*/ 0 w 7"/>
                  <a:gd name="T11" fmla="*/ 2 h 8"/>
                  <a:gd name="T12" fmla="*/ 3 w 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3" y="8"/>
                    </a:moveTo>
                    <a:lnTo>
                      <a:pt x="4" y="7"/>
                    </a:lnTo>
                    <a:cubicBezTo>
                      <a:pt x="5" y="7"/>
                      <a:pt x="6" y="7"/>
                      <a:pt x="7" y="7"/>
                    </a:cubicBezTo>
                    <a:lnTo>
                      <a:pt x="6" y="0"/>
                    </a:lnTo>
                    <a:cubicBezTo>
                      <a:pt x="6" y="1"/>
                      <a:pt x="5" y="1"/>
                      <a:pt x="4" y="1"/>
                    </a:cubicBezTo>
                    <a:cubicBezTo>
                      <a:pt x="3" y="1"/>
                      <a:pt x="1" y="1"/>
                      <a:pt x="0" y="2"/>
                    </a:cubicBezTo>
                    <a:lnTo>
                      <a:pt x="3"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4" name="Freeform 1793">
                <a:extLst>
                  <a:ext uri="{FF2B5EF4-FFF2-40B4-BE49-F238E27FC236}">
                    <a16:creationId xmlns:a16="http://schemas.microsoft.com/office/drawing/2014/main" id="{12B934D0-D48D-411E-997E-E70FE16EA57F}"/>
                  </a:ext>
                </a:extLst>
              </p:cNvPr>
              <p:cNvSpPr>
                <a:spLocks/>
              </p:cNvSpPr>
              <p:nvPr/>
            </p:nvSpPr>
            <p:spPr bwMode="auto">
              <a:xfrm>
                <a:off x="233" y="4891"/>
                <a:ext cx="4" cy="5"/>
              </a:xfrm>
              <a:custGeom>
                <a:avLst/>
                <a:gdLst>
                  <a:gd name="T0" fmla="*/ 5 w 8"/>
                  <a:gd name="T1" fmla="*/ 8 h 8"/>
                  <a:gd name="T2" fmla="*/ 8 w 8"/>
                  <a:gd name="T3" fmla="*/ 6 h 8"/>
                  <a:gd name="T4" fmla="*/ 4 w 8"/>
                  <a:gd name="T5" fmla="*/ 0 h 8"/>
                  <a:gd name="T6" fmla="*/ 0 w 8"/>
                  <a:gd name="T7" fmla="*/ 4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cubicBezTo>
                      <a:pt x="6" y="8"/>
                      <a:pt x="6" y="7"/>
                      <a:pt x="8" y="6"/>
                    </a:cubicBezTo>
                    <a:lnTo>
                      <a:pt x="4" y="0"/>
                    </a:lnTo>
                    <a:cubicBezTo>
                      <a:pt x="3" y="1"/>
                      <a:pt x="2" y="2"/>
                      <a:pt x="0" y="4"/>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5" name="Freeform 1794">
                <a:extLst>
                  <a:ext uri="{FF2B5EF4-FFF2-40B4-BE49-F238E27FC236}">
                    <a16:creationId xmlns:a16="http://schemas.microsoft.com/office/drawing/2014/main" id="{4BD4611B-162A-437B-86FE-DEE4F196C1E7}"/>
                  </a:ext>
                </a:extLst>
              </p:cNvPr>
              <p:cNvSpPr>
                <a:spLocks/>
              </p:cNvSpPr>
              <p:nvPr/>
            </p:nvSpPr>
            <p:spPr bwMode="auto">
              <a:xfrm>
                <a:off x="234" y="4885"/>
                <a:ext cx="7" cy="9"/>
              </a:xfrm>
              <a:custGeom>
                <a:avLst/>
                <a:gdLst>
                  <a:gd name="T0" fmla="*/ 6 w 12"/>
                  <a:gd name="T1" fmla="*/ 15 h 15"/>
                  <a:gd name="T2" fmla="*/ 9 w 12"/>
                  <a:gd name="T3" fmla="*/ 9 h 15"/>
                  <a:gd name="T4" fmla="*/ 12 w 12"/>
                  <a:gd name="T5" fmla="*/ 6 h 15"/>
                  <a:gd name="T6" fmla="*/ 10 w 12"/>
                  <a:gd name="T7" fmla="*/ 0 h 15"/>
                  <a:gd name="T8" fmla="*/ 3 w 12"/>
                  <a:gd name="T9" fmla="*/ 6 h 15"/>
                  <a:gd name="T10" fmla="*/ 0 w 12"/>
                  <a:gd name="T11" fmla="*/ 12 h 15"/>
                  <a:gd name="T12" fmla="*/ 6 w 12"/>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12" h="15">
                    <a:moveTo>
                      <a:pt x="6" y="15"/>
                    </a:moveTo>
                    <a:cubicBezTo>
                      <a:pt x="7" y="13"/>
                      <a:pt x="8" y="11"/>
                      <a:pt x="9" y="9"/>
                    </a:cubicBezTo>
                    <a:cubicBezTo>
                      <a:pt x="10" y="8"/>
                      <a:pt x="11" y="7"/>
                      <a:pt x="12" y="6"/>
                    </a:cubicBezTo>
                    <a:lnTo>
                      <a:pt x="10" y="0"/>
                    </a:lnTo>
                    <a:cubicBezTo>
                      <a:pt x="7" y="1"/>
                      <a:pt x="5" y="3"/>
                      <a:pt x="3" y="6"/>
                    </a:cubicBezTo>
                    <a:cubicBezTo>
                      <a:pt x="2" y="8"/>
                      <a:pt x="1" y="10"/>
                      <a:pt x="0" y="12"/>
                    </a:cubicBezTo>
                    <a:lnTo>
                      <a:pt x="6"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6" name="Freeform 1795">
                <a:extLst>
                  <a:ext uri="{FF2B5EF4-FFF2-40B4-BE49-F238E27FC236}">
                    <a16:creationId xmlns:a16="http://schemas.microsoft.com/office/drawing/2014/main" id="{57BF6800-52A1-4912-B948-B6142D8D4923}"/>
                  </a:ext>
                </a:extLst>
              </p:cNvPr>
              <p:cNvSpPr>
                <a:spLocks/>
              </p:cNvSpPr>
              <p:nvPr/>
            </p:nvSpPr>
            <p:spPr bwMode="auto">
              <a:xfrm>
                <a:off x="239" y="4881"/>
                <a:ext cx="10" cy="7"/>
              </a:xfrm>
              <a:custGeom>
                <a:avLst/>
                <a:gdLst>
                  <a:gd name="T0" fmla="*/ 6 w 18"/>
                  <a:gd name="T1" fmla="*/ 13 h 13"/>
                  <a:gd name="T2" fmla="*/ 10 w 18"/>
                  <a:gd name="T3" fmla="*/ 9 h 13"/>
                  <a:gd name="T4" fmla="*/ 18 w 18"/>
                  <a:gd name="T5" fmla="*/ 5 h 13"/>
                  <a:gd name="T6" fmla="*/ 14 w 18"/>
                  <a:gd name="T7" fmla="*/ 0 h 13"/>
                  <a:gd name="T8" fmla="*/ 7 w 18"/>
                  <a:gd name="T9" fmla="*/ 3 h 13"/>
                  <a:gd name="T10" fmla="*/ 0 w 18"/>
                  <a:gd name="T11" fmla="*/ 10 h 13"/>
                  <a:gd name="T12" fmla="*/ 6 w 18"/>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18" h="13">
                    <a:moveTo>
                      <a:pt x="6" y="13"/>
                    </a:moveTo>
                    <a:cubicBezTo>
                      <a:pt x="7" y="11"/>
                      <a:pt x="8" y="10"/>
                      <a:pt x="10" y="9"/>
                    </a:cubicBezTo>
                    <a:cubicBezTo>
                      <a:pt x="12" y="8"/>
                      <a:pt x="15" y="7"/>
                      <a:pt x="18" y="5"/>
                    </a:cubicBezTo>
                    <a:lnTo>
                      <a:pt x="14" y="0"/>
                    </a:lnTo>
                    <a:cubicBezTo>
                      <a:pt x="12" y="1"/>
                      <a:pt x="10" y="2"/>
                      <a:pt x="7" y="3"/>
                    </a:cubicBezTo>
                    <a:cubicBezTo>
                      <a:pt x="5" y="4"/>
                      <a:pt x="2" y="6"/>
                      <a:pt x="0" y="10"/>
                    </a:cubicBezTo>
                    <a:lnTo>
                      <a:pt x="6"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7" name="Freeform 1796">
                <a:extLst>
                  <a:ext uri="{FF2B5EF4-FFF2-40B4-BE49-F238E27FC236}">
                    <a16:creationId xmlns:a16="http://schemas.microsoft.com/office/drawing/2014/main" id="{0FCBB3C3-D446-4377-8DEF-F561BAE0B6B4}"/>
                  </a:ext>
                </a:extLst>
              </p:cNvPr>
              <p:cNvSpPr>
                <a:spLocks/>
              </p:cNvSpPr>
              <p:nvPr/>
            </p:nvSpPr>
            <p:spPr bwMode="auto">
              <a:xfrm>
                <a:off x="245" y="4862"/>
                <a:ext cx="24" cy="22"/>
              </a:xfrm>
              <a:custGeom>
                <a:avLst/>
                <a:gdLst>
                  <a:gd name="T0" fmla="*/ 7 w 42"/>
                  <a:gd name="T1" fmla="*/ 34 h 39"/>
                  <a:gd name="T2" fmla="*/ 6 w 42"/>
                  <a:gd name="T3" fmla="*/ 32 h 39"/>
                  <a:gd name="T4" fmla="*/ 7 w 42"/>
                  <a:gd name="T5" fmla="*/ 30 h 39"/>
                  <a:gd name="T6" fmla="*/ 19 w 42"/>
                  <a:gd name="T7" fmla="*/ 21 h 39"/>
                  <a:gd name="T8" fmla="*/ 28 w 42"/>
                  <a:gd name="T9" fmla="*/ 12 h 39"/>
                  <a:gd name="T10" fmla="*/ 31 w 42"/>
                  <a:gd name="T11" fmla="*/ 8 h 39"/>
                  <a:gd name="T12" fmla="*/ 34 w 42"/>
                  <a:gd name="T13" fmla="*/ 7 h 39"/>
                  <a:gd name="T14" fmla="*/ 38 w 42"/>
                  <a:gd name="T15" fmla="*/ 9 h 39"/>
                  <a:gd name="T16" fmla="*/ 38 w 42"/>
                  <a:gd name="T17" fmla="*/ 9 h 39"/>
                  <a:gd name="T18" fmla="*/ 39 w 42"/>
                  <a:gd name="T19" fmla="*/ 10 h 39"/>
                  <a:gd name="T20" fmla="*/ 42 w 42"/>
                  <a:gd name="T21" fmla="*/ 4 h 39"/>
                  <a:gd name="T22" fmla="*/ 42 w 42"/>
                  <a:gd name="T23" fmla="*/ 3 h 39"/>
                  <a:gd name="T24" fmla="*/ 40 w 42"/>
                  <a:gd name="T25" fmla="*/ 6 h 39"/>
                  <a:gd name="T26" fmla="*/ 42 w 42"/>
                  <a:gd name="T27" fmla="*/ 4 h 39"/>
                  <a:gd name="T28" fmla="*/ 34 w 42"/>
                  <a:gd name="T29" fmla="*/ 0 h 39"/>
                  <a:gd name="T30" fmla="*/ 27 w 42"/>
                  <a:gd name="T31" fmla="*/ 3 h 39"/>
                  <a:gd name="T32" fmla="*/ 21 w 42"/>
                  <a:gd name="T33" fmla="*/ 10 h 39"/>
                  <a:gd name="T34" fmla="*/ 15 w 42"/>
                  <a:gd name="T35" fmla="*/ 16 h 39"/>
                  <a:gd name="T36" fmla="*/ 6 w 42"/>
                  <a:gd name="T37" fmla="*/ 22 h 39"/>
                  <a:gd name="T38" fmla="*/ 2 w 42"/>
                  <a:gd name="T39" fmla="*/ 27 h 39"/>
                  <a:gd name="T40" fmla="*/ 0 w 42"/>
                  <a:gd name="T41" fmla="*/ 32 h 39"/>
                  <a:gd name="T42" fmla="*/ 2 w 42"/>
                  <a:gd name="T43" fmla="*/ 39 h 39"/>
                  <a:gd name="T44" fmla="*/ 7 w 42"/>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39">
                    <a:moveTo>
                      <a:pt x="7" y="34"/>
                    </a:moveTo>
                    <a:cubicBezTo>
                      <a:pt x="6" y="33"/>
                      <a:pt x="6" y="33"/>
                      <a:pt x="6" y="32"/>
                    </a:cubicBezTo>
                    <a:cubicBezTo>
                      <a:pt x="6" y="32"/>
                      <a:pt x="6" y="31"/>
                      <a:pt x="7" y="30"/>
                    </a:cubicBezTo>
                    <a:cubicBezTo>
                      <a:pt x="9" y="27"/>
                      <a:pt x="15" y="24"/>
                      <a:pt x="19" y="21"/>
                    </a:cubicBezTo>
                    <a:cubicBezTo>
                      <a:pt x="23" y="18"/>
                      <a:pt x="25" y="14"/>
                      <a:pt x="28" y="12"/>
                    </a:cubicBezTo>
                    <a:cubicBezTo>
                      <a:pt x="29" y="10"/>
                      <a:pt x="30" y="9"/>
                      <a:pt x="31" y="8"/>
                    </a:cubicBezTo>
                    <a:cubicBezTo>
                      <a:pt x="32" y="7"/>
                      <a:pt x="33" y="7"/>
                      <a:pt x="34" y="7"/>
                    </a:cubicBezTo>
                    <a:cubicBezTo>
                      <a:pt x="35" y="7"/>
                      <a:pt x="36" y="7"/>
                      <a:pt x="38" y="9"/>
                    </a:cubicBezTo>
                    <a:lnTo>
                      <a:pt x="38" y="9"/>
                    </a:lnTo>
                    <a:lnTo>
                      <a:pt x="39" y="10"/>
                    </a:lnTo>
                    <a:lnTo>
                      <a:pt x="42" y="4"/>
                    </a:lnTo>
                    <a:lnTo>
                      <a:pt x="42" y="3"/>
                    </a:lnTo>
                    <a:lnTo>
                      <a:pt x="40" y="6"/>
                    </a:lnTo>
                    <a:lnTo>
                      <a:pt x="42" y="4"/>
                    </a:lnTo>
                    <a:cubicBezTo>
                      <a:pt x="40" y="2"/>
                      <a:pt x="37" y="0"/>
                      <a:pt x="34" y="0"/>
                    </a:cubicBezTo>
                    <a:cubicBezTo>
                      <a:pt x="31" y="0"/>
                      <a:pt x="29" y="1"/>
                      <a:pt x="27" y="3"/>
                    </a:cubicBezTo>
                    <a:cubicBezTo>
                      <a:pt x="25" y="5"/>
                      <a:pt x="23" y="7"/>
                      <a:pt x="21" y="10"/>
                    </a:cubicBezTo>
                    <a:cubicBezTo>
                      <a:pt x="19" y="12"/>
                      <a:pt x="17" y="14"/>
                      <a:pt x="15" y="16"/>
                    </a:cubicBezTo>
                    <a:cubicBezTo>
                      <a:pt x="13" y="17"/>
                      <a:pt x="9" y="20"/>
                      <a:pt x="6" y="22"/>
                    </a:cubicBezTo>
                    <a:cubicBezTo>
                      <a:pt x="4" y="24"/>
                      <a:pt x="3" y="25"/>
                      <a:pt x="2" y="27"/>
                    </a:cubicBezTo>
                    <a:cubicBezTo>
                      <a:pt x="1" y="28"/>
                      <a:pt x="0" y="30"/>
                      <a:pt x="0" y="32"/>
                    </a:cubicBezTo>
                    <a:cubicBezTo>
                      <a:pt x="0" y="35"/>
                      <a:pt x="1" y="37"/>
                      <a:pt x="2" y="39"/>
                    </a:cubicBezTo>
                    <a:lnTo>
                      <a:pt x="7"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8" name="Freeform 1797">
                <a:extLst>
                  <a:ext uri="{FF2B5EF4-FFF2-40B4-BE49-F238E27FC236}">
                    <a16:creationId xmlns:a16="http://schemas.microsoft.com/office/drawing/2014/main" id="{03372F96-DDE5-46E8-B35E-4AA23C2530E8}"/>
                  </a:ext>
                </a:extLst>
              </p:cNvPr>
              <p:cNvSpPr>
                <a:spLocks/>
              </p:cNvSpPr>
              <p:nvPr/>
            </p:nvSpPr>
            <p:spPr bwMode="auto">
              <a:xfrm>
                <a:off x="261" y="4826"/>
                <a:ext cx="18" cy="19"/>
              </a:xfrm>
              <a:custGeom>
                <a:avLst/>
                <a:gdLst>
                  <a:gd name="T0" fmla="*/ 32 w 32"/>
                  <a:gd name="T1" fmla="*/ 26 h 33"/>
                  <a:gd name="T2" fmla="*/ 16 w 32"/>
                  <a:gd name="T3" fmla="*/ 16 h 33"/>
                  <a:gd name="T4" fmla="*/ 6 w 32"/>
                  <a:gd name="T5" fmla="*/ 0 h 33"/>
                  <a:gd name="T6" fmla="*/ 0 w 32"/>
                  <a:gd name="T7" fmla="*/ 2 h 33"/>
                  <a:gd name="T8" fmla="*/ 11 w 32"/>
                  <a:gd name="T9" fmla="*/ 21 h 33"/>
                  <a:gd name="T10" fmla="*/ 30 w 32"/>
                  <a:gd name="T11" fmla="*/ 33 h 33"/>
                  <a:gd name="T12" fmla="*/ 32 w 32"/>
                  <a:gd name="T13" fmla="*/ 26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32" y="26"/>
                    </a:moveTo>
                    <a:cubicBezTo>
                      <a:pt x="26" y="25"/>
                      <a:pt x="20" y="21"/>
                      <a:pt x="16" y="16"/>
                    </a:cubicBezTo>
                    <a:cubicBezTo>
                      <a:pt x="12" y="12"/>
                      <a:pt x="8" y="6"/>
                      <a:pt x="6" y="0"/>
                    </a:cubicBezTo>
                    <a:lnTo>
                      <a:pt x="0" y="2"/>
                    </a:lnTo>
                    <a:cubicBezTo>
                      <a:pt x="2" y="9"/>
                      <a:pt x="6" y="15"/>
                      <a:pt x="11" y="21"/>
                    </a:cubicBezTo>
                    <a:cubicBezTo>
                      <a:pt x="16" y="26"/>
                      <a:pt x="22" y="31"/>
                      <a:pt x="30" y="33"/>
                    </a:cubicBezTo>
                    <a:lnTo>
                      <a:pt x="32" y="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99" name="Freeform 1798">
                <a:extLst>
                  <a:ext uri="{FF2B5EF4-FFF2-40B4-BE49-F238E27FC236}">
                    <a16:creationId xmlns:a16="http://schemas.microsoft.com/office/drawing/2014/main" id="{8A2A9539-4A67-4C68-A952-AFF5DE3527B4}"/>
                  </a:ext>
                </a:extLst>
              </p:cNvPr>
              <p:cNvSpPr>
                <a:spLocks/>
              </p:cNvSpPr>
              <p:nvPr/>
            </p:nvSpPr>
            <p:spPr bwMode="auto">
              <a:xfrm>
                <a:off x="261" y="4820"/>
                <a:ext cx="4" cy="8"/>
              </a:xfrm>
              <a:custGeom>
                <a:avLst/>
                <a:gdLst>
                  <a:gd name="T0" fmla="*/ 6 w 7"/>
                  <a:gd name="T1" fmla="*/ 14 h 14"/>
                  <a:gd name="T2" fmla="*/ 7 w 7"/>
                  <a:gd name="T3" fmla="*/ 1 h 14"/>
                  <a:gd name="T4" fmla="*/ 0 w 7"/>
                  <a:gd name="T5" fmla="*/ 0 h 14"/>
                  <a:gd name="T6" fmla="*/ 0 w 7"/>
                  <a:gd name="T7" fmla="*/ 12 h 14"/>
                  <a:gd name="T8" fmla="*/ 6 w 7"/>
                  <a:gd name="T9" fmla="*/ 14 h 14"/>
                </a:gdLst>
                <a:ahLst/>
                <a:cxnLst>
                  <a:cxn ang="0">
                    <a:pos x="T0" y="T1"/>
                  </a:cxn>
                  <a:cxn ang="0">
                    <a:pos x="T2" y="T3"/>
                  </a:cxn>
                  <a:cxn ang="0">
                    <a:pos x="T4" y="T5"/>
                  </a:cxn>
                  <a:cxn ang="0">
                    <a:pos x="T6" y="T7"/>
                  </a:cxn>
                  <a:cxn ang="0">
                    <a:pos x="T8" y="T9"/>
                  </a:cxn>
                </a:cxnLst>
                <a:rect l="0" t="0" r="r" b="b"/>
                <a:pathLst>
                  <a:path w="7" h="14">
                    <a:moveTo>
                      <a:pt x="6" y="14"/>
                    </a:moveTo>
                    <a:cubicBezTo>
                      <a:pt x="7" y="9"/>
                      <a:pt x="7" y="5"/>
                      <a:pt x="7" y="1"/>
                    </a:cubicBezTo>
                    <a:lnTo>
                      <a:pt x="0" y="0"/>
                    </a:lnTo>
                    <a:cubicBezTo>
                      <a:pt x="0" y="5"/>
                      <a:pt x="0" y="9"/>
                      <a:pt x="0" y="12"/>
                    </a:cubicBezTo>
                    <a:lnTo>
                      <a:pt x="6"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0" name="Freeform 1799">
                <a:extLst>
                  <a:ext uri="{FF2B5EF4-FFF2-40B4-BE49-F238E27FC236}">
                    <a16:creationId xmlns:a16="http://schemas.microsoft.com/office/drawing/2014/main" id="{03143F8C-F9B6-45CE-896B-65875B492D48}"/>
                  </a:ext>
                </a:extLst>
              </p:cNvPr>
              <p:cNvSpPr>
                <a:spLocks/>
              </p:cNvSpPr>
              <p:nvPr/>
            </p:nvSpPr>
            <p:spPr bwMode="auto">
              <a:xfrm>
                <a:off x="260" y="4816"/>
                <a:ext cx="4" cy="6"/>
              </a:xfrm>
              <a:custGeom>
                <a:avLst/>
                <a:gdLst>
                  <a:gd name="T0" fmla="*/ 7 w 8"/>
                  <a:gd name="T1" fmla="*/ 5 h 11"/>
                  <a:gd name="T2" fmla="*/ 6 w 8"/>
                  <a:gd name="T3" fmla="*/ 4 h 11"/>
                  <a:gd name="T4" fmla="*/ 5 w 8"/>
                  <a:gd name="T5" fmla="*/ 7 h 11"/>
                  <a:gd name="T6" fmla="*/ 8 w 8"/>
                  <a:gd name="T7" fmla="*/ 6 h 11"/>
                  <a:gd name="T8" fmla="*/ 7 w 8"/>
                  <a:gd name="T9" fmla="*/ 0 h 11"/>
                  <a:gd name="T10" fmla="*/ 0 w 8"/>
                  <a:gd name="T11" fmla="*/ 1 h 11"/>
                  <a:gd name="T12" fmla="*/ 2 w 8"/>
                  <a:gd name="T13" fmla="*/ 8 h 11"/>
                  <a:gd name="T14" fmla="*/ 2 w 8"/>
                  <a:gd name="T15" fmla="*/ 10 h 11"/>
                  <a:gd name="T16" fmla="*/ 4 w 8"/>
                  <a:gd name="T17" fmla="*/ 11 h 11"/>
                  <a:gd name="T18" fmla="*/ 7 w 8"/>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1">
                    <a:moveTo>
                      <a:pt x="7" y="5"/>
                    </a:moveTo>
                    <a:lnTo>
                      <a:pt x="6" y="4"/>
                    </a:lnTo>
                    <a:lnTo>
                      <a:pt x="5" y="7"/>
                    </a:lnTo>
                    <a:lnTo>
                      <a:pt x="8" y="6"/>
                    </a:lnTo>
                    <a:cubicBezTo>
                      <a:pt x="7" y="5"/>
                      <a:pt x="7" y="2"/>
                      <a:pt x="7" y="0"/>
                    </a:cubicBezTo>
                    <a:lnTo>
                      <a:pt x="0" y="1"/>
                    </a:lnTo>
                    <a:cubicBezTo>
                      <a:pt x="1" y="3"/>
                      <a:pt x="1" y="6"/>
                      <a:pt x="2" y="8"/>
                    </a:cubicBezTo>
                    <a:lnTo>
                      <a:pt x="2" y="10"/>
                    </a:lnTo>
                    <a:lnTo>
                      <a:pt x="4" y="11"/>
                    </a:lnTo>
                    <a:lnTo>
                      <a:pt x="7"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1" name="Freeform 1800">
                <a:extLst>
                  <a:ext uri="{FF2B5EF4-FFF2-40B4-BE49-F238E27FC236}">
                    <a16:creationId xmlns:a16="http://schemas.microsoft.com/office/drawing/2014/main" id="{A034DB9F-E152-4041-BDC1-BD345261F3EA}"/>
                  </a:ext>
                </a:extLst>
              </p:cNvPr>
              <p:cNvSpPr>
                <a:spLocks/>
              </p:cNvSpPr>
              <p:nvPr/>
            </p:nvSpPr>
            <p:spPr bwMode="auto">
              <a:xfrm>
                <a:off x="258" y="4810"/>
                <a:ext cx="5" cy="7"/>
              </a:xfrm>
              <a:custGeom>
                <a:avLst/>
                <a:gdLst>
                  <a:gd name="T0" fmla="*/ 8 w 8"/>
                  <a:gd name="T1" fmla="*/ 7 h 13"/>
                  <a:gd name="T2" fmla="*/ 8 w 8"/>
                  <a:gd name="T3" fmla="*/ 7 h 13"/>
                  <a:gd name="T4" fmla="*/ 7 w 8"/>
                  <a:gd name="T5" fmla="*/ 5 h 13"/>
                  <a:gd name="T6" fmla="*/ 6 w 8"/>
                  <a:gd name="T7" fmla="*/ 0 h 13"/>
                  <a:gd name="T8" fmla="*/ 0 w 8"/>
                  <a:gd name="T9" fmla="*/ 3 h 13"/>
                  <a:gd name="T10" fmla="*/ 1 w 8"/>
                  <a:gd name="T11" fmla="*/ 7 h 13"/>
                  <a:gd name="T12" fmla="*/ 2 w 8"/>
                  <a:gd name="T13" fmla="*/ 10 h 13"/>
                  <a:gd name="T14" fmla="*/ 5 w 8"/>
                  <a:gd name="T15" fmla="*/ 13 h 13"/>
                  <a:gd name="T16" fmla="*/ 8 w 8"/>
                  <a:gd name="T1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8" y="7"/>
                    </a:moveTo>
                    <a:lnTo>
                      <a:pt x="8" y="7"/>
                    </a:lnTo>
                    <a:cubicBezTo>
                      <a:pt x="8" y="7"/>
                      <a:pt x="8" y="6"/>
                      <a:pt x="7" y="5"/>
                    </a:cubicBezTo>
                    <a:cubicBezTo>
                      <a:pt x="7" y="3"/>
                      <a:pt x="7" y="2"/>
                      <a:pt x="6" y="0"/>
                    </a:cubicBezTo>
                    <a:lnTo>
                      <a:pt x="0" y="3"/>
                    </a:lnTo>
                    <a:cubicBezTo>
                      <a:pt x="1" y="3"/>
                      <a:pt x="1" y="5"/>
                      <a:pt x="1" y="7"/>
                    </a:cubicBezTo>
                    <a:cubicBezTo>
                      <a:pt x="1" y="8"/>
                      <a:pt x="1" y="9"/>
                      <a:pt x="2" y="10"/>
                    </a:cubicBezTo>
                    <a:cubicBezTo>
                      <a:pt x="3" y="11"/>
                      <a:pt x="4" y="13"/>
                      <a:pt x="5" y="13"/>
                    </a:cubicBezTo>
                    <a:lnTo>
                      <a:pt x="8"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2" name="Freeform 1801">
                <a:extLst>
                  <a:ext uri="{FF2B5EF4-FFF2-40B4-BE49-F238E27FC236}">
                    <a16:creationId xmlns:a16="http://schemas.microsoft.com/office/drawing/2014/main" id="{934F197A-0BF3-4BB0-938A-2DE17B922814}"/>
                  </a:ext>
                </a:extLst>
              </p:cNvPr>
              <p:cNvSpPr>
                <a:spLocks/>
              </p:cNvSpPr>
              <p:nvPr/>
            </p:nvSpPr>
            <p:spPr bwMode="auto">
              <a:xfrm>
                <a:off x="254" y="4805"/>
                <a:ext cx="6" cy="7"/>
              </a:xfrm>
              <a:custGeom>
                <a:avLst/>
                <a:gdLst>
                  <a:gd name="T0" fmla="*/ 11 w 11"/>
                  <a:gd name="T1" fmla="*/ 6 h 12"/>
                  <a:gd name="T2" fmla="*/ 9 w 11"/>
                  <a:gd name="T3" fmla="*/ 5 h 12"/>
                  <a:gd name="T4" fmla="*/ 9 w 11"/>
                  <a:gd name="T5" fmla="*/ 5 h 12"/>
                  <a:gd name="T6" fmla="*/ 8 w 11"/>
                  <a:gd name="T7" fmla="*/ 5 h 12"/>
                  <a:gd name="T8" fmla="*/ 8 w 11"/>
                  <a:gd name="T9" fmla="*/ 6 h 12"/>
                  <a:gd name="T10" fmla="*/ 8 w 11"/>
                  <a:gd name="T11" fmla="*/ 5 h 12"/>
                  <a:gd name="T12" fmla="*/ 8 w 11"/>
                  <a:gd name="T13" fmla="*/ 5 h 12"/>
                  <a:gd name="T14" fmla="*/ 8 w 11"/>
                  <a:gd name="T15" fmla="*/ 6 h 12"/>
                  <a:gd name="T16" fmla="*/ 8 w 11"/>
                  <a:gd name="T17" fmla="*/ 5 h 12"/>
                  <a:gd name="T18" fmla="*/ 7 w 11"/>
                  <a:gd name="T19" fmla="*/ 8 h 12"/>
                  <a:gd name="T20" fmla="*/ 10 w 11"/>
                  <a:gd name="T21" fmla="*/ 8 h 12"/>
                  <a:gd name="T22" fmla="*/ 8 w 11"/>
                  <a:gd name="T23" fmla="*/ 2 h 12"/>
                  <a:gd name="T24" fmla="*/ 7 w 11"/>
                  <a:gd name="T25" fmla="*/ 0 h 12"/>
                  <a:gd name="T26" fmla="*/ 0 w 11"/>
                  <a:gd name="T27" fmla="*/ 0 h 12"/>
                  <a:gd name="T28" fmla="*/ 2 w 11"/>
                  <a:gd name="T29" fmla="*/ 6 h 12"/>
                  <a:gd name="T30" fmla="*/ 4 w 11"/>
                  <a:gd name="T31" fmla="*/ 9 h 12"/>
                  <a:gd name="T32" fmla="*/ 4 w 11"/>
                  <a:gd name="T33" fmla="*/ 10 h 12"/>
                  <a:gd name="T34" fmla="*/ 6 w 11"/>
                  <a:gd name="T35" fmla="*/ 11 h 12"/>
                  <a:gd name="T36" fmla="*/ 9 w 11"/>
                  <a:gd name="T37" fmla="*/ 12 h 12"/>
                  <a:gd name="T38" fmla="*/ 11 w 11"/>
                  <a:gd name="T3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2">
                    <a:moveTo>
                      <a:pt x="11" y="6"/>
                    </a:moveTo>
                    <a:cubicBezTo>
                      <a:pt x="11" y="6"/>
                      <a:pt x="10" y="6"/>
                      <a:pt x="9" y="5"/>
                    </a:cubicBezTo>
                    <a:lnTo>
                      <a:pt x="9" y="5"/>
                    </a:lnTo>
                    <a:lnTo>
                      <a:pt x="8" y="5"/>
                    </a:lnTo>
                    <a:lnTo>
                      <a:pt x="8" y="6"/>
                    </a:lnTo>
                    <a:lnTo>
                      <a:pt x="8" y="5"/>
                    </a:lnTo>
                    <a:lnTo>
                      <a:pt x="8" y="5"/>
                    </a:lnTo>
                    <a:lnTo>
                      <a:pt x="8" y="6"/>
                    </a:lnTo>
                    <a:lnTo>
                      <a:pt x="8" y="5"/>
                    </a:lnTo>
                    <a:lnTo>
                      <a:pt x="7" y="8"/>
                    </a:lnTo>
                    <a:lnTo>
                      <a:pt x="10" y="8"/>
                    </a:lnTo>
                    <a:cubicBezTo>
                      <a:pt x="10" y="5"/>
                      <a:pt x="9" y="4"/>
                      <a:pt x="8" y="2"/>
                    </a:cubicBezTo>
                    <a:cubicBezTo>
                      <a:pt x="7" y="1"/>
                      <a:pt x="7" y="1"/>
                      <a:pt x="7" y="0"/>
                    </a:cubicBezTo>
                    <a:lnTo>
                      <a:pt x="0" y="0"/>
                    </a:lnTo>
                    <a:cubicBezTo>
                      <a:pt x="0" y="3"/>
                      <a:pt x="2" y="5"/>
                      <a:pt x="2" y="6"/>
                    </a:cubicBezTo>
                    <a:cubicBezTo>
                      <a:pt x="3" y="7"/>
                      <a:pt x="4" y="8"/>
                      <a:pt x="4" y="9"/>
                    </a:cubicBezTo>
                    <a:lnTo>
                      <a:pt x="4" y="10"/>
                    </a:lnTo>
                    <a:lnTo>
                      <a:pt x="6" y="11"/>
                    </a:lnTo>
                    <a:cubicBezTo>
                      <a:pt x="7" y="12"/>
                      <a:pt x="8" y="12"/>
                      <a:pt x="9" y="12"/>
                    </a:cubicBezTo>
                    <a:lnTo>
                      <a:pt x="11"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3" name="Freeform 1802">
                <a:extLst>
                  <a:ext uri="{FF2B5EF4-FFF2-40B4-BE49-F238E27FC236}">
                    <a16:creationId xmlns:a16="http://schemas.microsoft.com/office/drawing/2014/main" id="{37EB884A-3C90-48B6-A0EA-39FD4B45EAA7}"/>
                  </a:ext>
                </a:extLst>
              </p:cNvPr>
              <p:cNvSpPr>
                <a:spLocks/>
              </p:cNvSpPr>
              <p:nvPr/>
            </p:nvSpPr>
            <p:spPr bwMode="auto">
              <a:xfrm>
                <a:off x="254" y="4801"/>
                <a:ext cx="4" cy="6"/>
              </a:xfrm>
              <a:custGeom>
                <a:avLst/>
                <a:gdLst>
                  <a:gd name="T0" fmla="*/ 7 w 7"/>
                  <a:gd name="T1" fmla="*/ 5 h 10"/>
                  <a:gd name="T2" fmla="*/ 7 w 7"/>
                  <a:gd name="T3" fmla="*/ 5 h 10"/>
                  <a:gd name="T4" fmla="*/ 7 w 7"/>
                  <a:gd name="T5" fmla="*/ 5 h 10"/>
                  <a:gd name="T6" fmla="*/ 7 w 7"/>
                  <a:gd name="T7" fmla="*/ 5 h 10"/>
                  <a:gd name="T8" fmla="*/ 7 w 7"/>
                  <a:gd name="T9" fmla="*/ 5 h 10"/>
                  <a:gd name="T10" fmla="*/ 7 w 7"/>
                  <a:gd name="T11" fmla="*/ 5 h 10"/>
                  <a:gd name="T12" fmla="*/ 7 w 7"/>
                  <a:gd name="T13" fmla="*/ 4 h 10"/>
                  <a:gd name="T14" fmla="*/ 7 w 7"/>
                  <a:gd name="T15" fmla="*/ 3 h 10"/>
                  <a:gd name="T16" fmla="*/ 1 w 7"/>
                  <a:gd name="T17" fmla="*/ 0 h 10"/>
                  <a:gd name="T18" fmla="*/ 0 w 7"/>
                  <a:gd name="T19" fmla="*/ 4 h 10"/>
                  <a:gd name="T20" fmla="*/ 2 w 7"/>
                  <a:gd name="T21" fmla="*/ 10 h 10"/>
                  <a:gd name="T22" fmla="*/ 7 w 7"/>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7" y="5"/>
                    </a:moveTo>
                    <a:lnTo>
                      <a:pt x="7" y="5"/>
                    </a:lnTo>
                    <a:lnTo>
                      <a:pt x="7" y="5"/>
                    </a:lnTo>
                    <a:lnTo>
                      <a:pt x="7" y="5"/>
                    </a:lnTo>
                    <a:lnTo>
                      <a:pt x="7" y="5"/>
                    </a:lnTo>
                    <a:lnTo>
                      <a:pt x="7" y="5"/>
                    </a:lnTo>
                    <a:lnTo>
                      <a:pt x="7" y="4"/>
                    </a:lnTo>
                    <a:lnTo>
                      <a:pt x="7" y="3"/>
                    </a:lnTo>
                    <a:lnTo>
                      <a:pt x="1" y="0"/>
                    </a:lnTo>
                    <a:cubicBezTo>
                      <a:pt x="1" y="1"/>
                      <a:pt x="0" y="3"/>
                      <a:pt x="0" y="4"/>
                    </a:cubicBezTo>
                    <a:cubicBezTo>
                      <a:pt x="0" y="6"/>
                      <a:pt x="1" y="8"/>
                      <a:pt x="2" y="10"/>
                    </a:cubicBezTo>
                    <a:lnTo>
                      <a:pt x="7"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4" name="Freeform 1803">
                <a:extLst>
                  <a:ext uri="{FF2B5EF4-FFF2-40B4-BE49-F238E27FC236}">
                    <a16:creationId xmlns:a16="http://schemas.microsoft.com/office/drawing/2014/main" id="{2E856130-807A-44DF-82E6-6832884D0D20}"/>
                  </a:ext>
                </a:extLst>
              </p:cNvPr>
              <p:cNvSpPr>
                <a:spLocks/>
              </p:cNvSpPr>
              <p:nvPr/>
            </p:nvSpPr>
            <p:spPr bwMode="auto">
              <a:xfrm>
                <a:off x="244" y="4773"/>
                <a:ext cx="14" cy="30"/>
              </a:xfrm>
              <a:custGeom>
                <a:avLst/>
                <a:gdLst>
                  <a:gd name="T0" fmla="*/ 24 w 24"/>
                  <a:gd name="T1" fmla="*/ 50 h 52"/>
                  <a:gd name="T2" fmla="*/ 6 w 24"/>
                  <a:gd name="T3" fmla="*/ 0 h 52"/>
                  <a:gd name="T4" fmla="*/ 0 w 24"/>
                  <a:gd name="T5" fmla="*/ 3 h 52"/>
                  <a:gd name="T6" fmla="*/ 18 w 24"/>
                  <a:gd name="T7" fmla="*/ 52 h 52"/>
                  <a:gd name="T8" fmla="*/ 24 w 24"/>
                  <a:gd name="T9" fmla="*/ 50 h 52"/>
                </a:gdLst>
                <a:ahLst/>
                <a:cxnLst>
                  <a:cxn ang="0">
                    <a:pos x="T0" y="T1"/>
                  </a:cxn>
                  <a:cxn ang="0">
                    <a:pos x="T2" y="T3"/>
                  </a:cxn>
                  <a:cxn ang="0">
                    <a:pos x="T4" y="T5"/>
                  </a:cxn>
                  <a:cxn ang="0">
                    <a:pos x="T6" y="T7"/>
                  </a:cxn>
                  <a:cxn ang="0">
                    <a:pos x="T8" y="T9"/>
                  </a:cxn>
                </a:cxnLst>
                <a:rect l="0" t="0" r="r" b="b"/>
                <a:pathLst>
                  <a:path w="24" h="52">
                    <a:moveTo>
                      <a:pt x="24" y="50"/>
                    </a:moveTo>
                    <a:cubicBezTo>
                      <a:pt x="19" y="34"/>
                      <a:pt x="13" y="16"/>
                      <a:pt x="6" y="0"/>
                    </a:cubicBezTo>
                    <a:lnTo>
                      <a:pt x="0" y="3"/>
                    </a:lnTo>
                    <a:cubicBezTo>
                      <a:pt x="7" y="18"/>
                      <a:pt x="13" y="36"/>
                      <a:pt x="18" y="52"/>
                    </a:cubicBezTo>
                    <a:lnTo>
                      <a:pt x="24" y="5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5" name="Freeform 1804">
                <a:extLst>
                  <a:ext uri="{FF2B5EF4-FFF2-40B4-BE49-F238E27FC236}">
                    <a16:creationId xmlns:a16="http://schemas.microsoft.com/office/drawing/2014/main" id="{11D1101D-3653-42AD-B6F1-980A47CA1486}"/>
                  </a:ext>
                </a:extLst>
              </p:cNvPr>
              <p:cNvSpPr>
                <a:spLocks/>
              </p:cNvSpPr>
              <p:nvPr/>
            </p:nvSpPr>
            <p:spPr bwMode="auto">
              <a:xfrm>
                <a:off x="220" y="4773"/>
                <a:ext cx="27" cy="43"/>
              </a:xfrm>
              <a:custGeom>
                <a:avLst/>
                <a:gdLst>
                  <a:gd name="T0" fmla="*/ 42 w 48"/>
                  <a:gd name="T1" fmla="*/ 0 h 76"/>
                  <a:gd name="T2" fmla="*/ 7 w 48"/>
                  <a:gd name="T3" fmla="*/ 70 h 76"/>
                  <a:gd name="T4" fmla="*/ 10 w 48"/>
                  <a:gd name="T5" fmla="*/ 71 h 76"/>
                  <a:gd name="T6" fmla="*/ 8 w 48"/>
                  <a:gd name="T7" fmla="*/ 68 h 76"/>
                  <a:gd name="T8" fmla="*/ 4 w 48"/>
                  <a:gd name="T9" fmla="*/ 69 h 76"/>
                  <a:gd name="T10" fmla="*/ 2 w 48"/>
                  <a:gd name="T11" fmla="*/ 69 h 76"/>
                  <a:gd name="T12" fmla="*/ 0 w 48"/>
                  <a:gd name="T13" fmla="*/ 75 h 76"/>
                  <a:gd name="T14" fmla="*/ 4 w 48"/>
                  <a:gd name="T15" fmla="*/ 76 h 76"/>
                  <a:gd name="T16" fmla="*/ 11 w 48"/>
                  <a:gd name="T17" fmla="*/ 74 h 76"/>
                  <a:gd name="T18" fmla="*/ 12 w 48"/>
                  <a:gd name="T19" fmla="*/ 74 h 76"/>
                  <a:gd name="T20" fmla="*/ 12 w 48"/>
                  <a:gd name="T21" fmla="*/ 73 h 76"/>
                  <a:gd name="T22" fmla="*/ 48 w 48"/>
                  <a:gd name="T23" fmla="*/ 3 h 76"/>
                  <a:gd name="T24" fmla="*/ 42 w 48"/>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76">
                    <a:moveTo>
                      <a:pt x="42" y="0"/>
                    </a:moveTo>
                    <a:cubicBezTo>
                      <a:pt x="29" y="22"/>
                      <a:pt x="18" y="46"/>
                      <a:pt x="7" y="70"/>
                    </a:cubicBezTo>
                    <a:lnTo>
                      <a:pt x="10" y="71"/>
                    </a:lnTo>
                    <a:lnTo>
                      <a:pt x="8" y="68"/>
                    </a:lnTo>
                    <a:cubicBezTo>
                      <a:pt x="7" y="69"/>
                      <a:pt x="6" y="69"/>
                      <a:pt x="4" y="69"/>
                    </a:cubicBezTo>
                    <a:lnTo>
                      <a:pt x="2" y="69"/>
                    </a:lnTo>
                    <a:lnTo>
                      <a:pt x="0" y="75"/>
                    </a:lnTo>
                    <a:cubicBezTo>
                      <a:pt x="2" y="76"/>
                      <a:pt x="3" y="76"/>
                      <a:pt x="4" y="76"/>
                    </a:cubicBezTo>
                    <a:cubicBezTo>
                      <a:pt x="7" y="76"/>
                      <a:pt x="9" y="75"/>
                      <a:pt x="11" y="74"/>
                    </a:cubicBezTo>
                    <a:lnTo>
                      <a:pt x="12" y="74"/>
                    </a:lnTo>
                    <a:lnTo>
                      <a:pt x="12" y="73"/>
                    </a:lnTo>
                    <a:cubicBezTo>
                      <a:pt x="24" y="49"/>
                      <a:pt x="35" y="25"/>
                      <a:pt x="48" y="3"/>
                    </a:cubicBezTo>
                    <a:lnTo>
                      <a:pt x="4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6" name="Freeform 1805">
                <a:extLst>
                  <a:ext uri="{FF2B5EF4-FFF2-40B4-BE49-F238E27FC236}">
                    <a16:creationId xmlns:a16="http://schemas.microsoft.com/office/drawing/2014/main" id="{E497D285-02EE-4A89-86B1-71C3D614E1E9}"/>
                  </a:ext>
                </a:extLst>
              </p:cNvPr>
              <p:cNvSpPr>
                <a:spLocks/>
              </p:cNvSpPr>
              <p:nvPr/>
            </p:nvSpPr>
            <p:spPr bwMode="auto">
              <a:xfrm>
                <a:off x="198" y="4812"/>
                <a:ext cx="14" cy="5"/>
              </a:xfrm>
              <a:custGeom>
                <a:avLst/>
                <a:gdLst>
                  <a:gd name="T0" fmla="*/ 25 w 25"/>
                  <a:gd name="T1" fmla="*/ 0 h 9"/>
                  <a:gd name="T2" fmla="*/ 6 w 25"/>
                  <a:gd name="T3" fmla="*/ 2 h 9"/>
                  <a:gd name="T4" fmla="*/ 2 w 25"/>
                  <a:gd name="T5" fmla="*/ 2 h 9"/>
                  <a:gd name="T6" fmla="*/ 0 w 25"/>
                  <a:gd name="T7" fmla="*/ 8 h 9"/>
                  <a:gd name="T8" fmla="*/ 6 w 25"/>
                  <a:gd name="T9" fmla="*/ 9 h 9"/>
                  <a:gd name="T10" fmla="*/ 25 w 25"/>
                  <a:gd name="T11" fmla="*/ 6 h 9"/>
                  <a:gd name="T12" fmla="*/ 25 w 2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5" h="9">
                    <a:moveTo>
                      <a:pt x="25" y="0"/>
                    </a:moveTo>
                    <a:cubicBezTo>
                      <a:pt x="18" y="0"/>
                      <a:pt x="12" y="2"/>
                      <a:pt x="6" y="2"/>
                    </a:cubicBezTo>
                    <a:cubicBezTo>
                      <a:pt x="5" y="2"/>
                      <a:pt x="3" y="2"/>
                      <a:pt x="2" y="2"/>
                    </a:cubicBezTo>
                    <a:lnTo>
                      <a:pt x="0" y="8"/>
                    </a:lnTo>
                    <a:cubicBezTo>
                      <a:pt x="2" y="9"/>
                      <a:pt x="4" y="9"/>
                      <a:pt x="6" y="9"/>
                    </a:cubicBezTo>
                    <a:cubicBezTo>
                      <a:pt x="13" y="9"/>
                      <a:pt x="20" y="7"/>
                      <a:pt x="25" y="6"/>
                    </a:cubicBezTo>
                    <a:lnTo>
                      <a:pt x="2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7" name="Freeform 1806">
                <a:extLst>
                  <a:ext uri="{FF2B5EF4-FFF2-40B4-BE49-F238E27FC236}">
                    <a16:creationId xmlns:a16="http://schemas.microsoft.com/office/drawing/2014/main" id="{0A479384-544D-48CE-9E9A-C1AC50AE9DE0}"/>
                  </a:ext>
                </a:extLst>
              </p:cNvPr>
              <p:cNvSpPr>
                <a:spLocks/>
              </p:cNvSpPr>
              <p:nvPr/>
            </p:nvSpPr>
            <p:spPr bwMode="auto">
              <a:xfrm>
                <a:off x="193" y="4813"/>
                <a:ext cx="6" cy="4"/>
              </a:xfrm>
              <a:custGeom>
                <a:avLst/>
                <a:gdLst>
                  <a:gd name="T0" fmla="*/ 9 w 11"/>
                  <a:gd name="T1" fmla="*/ 0 h 7"/>
                  <a:gd name="T2" fmla="*/ 5 w 11"/>
                  <a:gd name="T3" fmla="*/ 0 h 7"/>
                  <a:gd name="T4" fmla="*/ 0 w 11"/>
                  <a:gd name="T5" fmla="*/ 1 h 7"/>
                  <a:gd name="T6" fmla="*/ 2 w 11"/>
                  <a:gd name="T7" fmla="*/ 7 h 7"/>
                  <a:gd name="T8" fmla="*/ 5 w 11"/>
                  <a:gd name="T9" fmla="*/ 7 h 7"/>
                  <a:gd name="T10" fmla="*/ 11 w 11"/>
                  <a:gd name="T11" fmla="*/ 6 h 7"/>
                  <a:gd name="T12" fmla="*/ 9 w 1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9" y="0"/>
                    </a:moveTo>
                    <a:cubicBezTo>
                      <a:pt x="8" y="0"/>
                      <a:pt x="7" y="0"/>
                      <a:pt x="5" y="0"/>
                    </a:cubicBezTo>
                    <a:cubicBezTo>
                      <a:pt x="4" y="0"/>
                      <a:pt x="2" y="0"/>
                      <a:pt x="0" y="1"/>
                    </a:cubicBezTo>
                    <a:lnTo>
                      <a:pt x="2" y="7"/>
                    </a:lnTo>
                    <a:cubicBezTo>
                      <a:pt x="3" y="7"/>
                      <a:pt x="4" y="7"/>
                      <a:pt x="5" y="7"/>
                    </a:cubicBezTo>
                    <a:cubicBezTo>
                      <a:pt x="7" y="7"/>
                      <a:pt x="9" y="7"/>
                      <a:pt x="11" y="6"/>
                    </a:cubicBezTo>
                    <a:lnTo>
                      <a:pt x="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8" name="Freeform 1807">
                <a:extLst>
                  <a:ext uri="{FF2B5EF4-FFF2-40B4-BE49-F238E27FC236}">
                    <a16:creationId xmlns:a16="http://schemas.microsoft.com/office/drawing/2014/main" id="{F82EC3FA-3663-417A-AEA6-3C8F39A51586}"/>
                  </a:ext>
                </a:extLst>
              </p:cNvPr>
              <p:cNvSpPr>
                <a:spLocks/>
              </p:cNvSpPr>
              <p:nvPr/>
            </p:nvSpPr>
            <p:spPr bwMode="auto">
              <a:xfrm>
                <a:off x="189" y="4815"/>
                <a:ext cx="6" cy="14"/>
              </a:xfrm>
              <a:custGeom>
                <a:avLst/>
                <a:gdLst>
                  <a:gd name="T0" fmla="*/ 5 w 11"/>
                  <a:gd name="T1" fmla="*/ 0 h 25"/>
                  <a:gd name="T2" fmla="*/ 0 w 11"/>
                  <a:gd name="T3" fmla="*/ 24 h 25"/>
                  <a:gd name="T4" fmla="*/ 0 w 11"/>
                  <a:gd name="T5" fmla="*/ 25 h 25"/>
                  <a:gd name="T6" fmla="*/ 7 w 11"/>
                  <a:gd name="T7" fmla="*/ 25 h 25"/>
                  <a:gd name="T8" fmla="*/ 7 w 11"/>
                  <a:gd name="T9" fmla="*/ 24 h 25"/>
                  <a:gd name="T10" fmla="*/ 11 w 11"/>
                  <a:gd name="T11" fmla="*/ 2 h 25"/>
                  <a:gd name="T12" fmla="*/ 5 w 11"/>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1" h="25">
                    <a:moveTo>
                      <a:pt x="5" y="0"/>
                    </a:moveTo>
                    <a:cubicBezTo>
                      <a:pt x="2" y="8"/>
                      <a:pt x="0" y="16"/>
                      <a:pt x="0" y="24"/>
                    </a:cubicBezTo>
                    <a:lnTo>
                      <a:pt x="0" y="25"/>
                    </a:lnTo>
                    <a:lnTo>
                      <a:pt x="7" y="25"/>
                    </a:lnTo>
                    <a:lnTo>
                      <a:pt x="7" y="24"/>
                    </a:lnTo>
                    <a:cubicBezTo>
                      <a:pt x="7" y="17"/>
                      <a:pt x="9" y="9"/>
                      <a:pt x="11" y="2"/>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09" name="Freeform 1808">
                <a:extLst>
                  <a:ext uri="{FF2B5EF4-FFF2-40B4-BE49-F238E27FC236}">
                    <a16:creationId xmlns:a16="http://schemas.microsoft.com/office/drawing/2014/main" id="{EE09C786-0AA6-45A7-AD58-F08B2EF22A5F}"/>
                  </a:ext>
                </a:extLst>
              </p:cNvPr>
              <p:cNvSpPr>
                <a:spLocks/>
              </p:cNvSpPr>
              <p:nvPr/>
            </p:nvSpPr>
            <p:spPr bwMode="auto">
              <a:xfrm>
                <a:off x="187" y="4829"/>
                <a:ext cx="6" cy="10"/>
              </a:xfrm>
              <a:custGeom>
                <a:avLst/>
                <a:gdLst>
                  <a:gd name="T0" fmla="*/ 3 w 10"/>
                  <a:gd name="T1" fmla="*/ 2 h 18"/>
                  <a:gd name="T2" fmla="*/ 4 w 10"/>
                  <a:gd name="T3" fmla="*/ 3 h 18"/>
                  <a:gd name="T4" fmla="*/ 0 w 10"/>
                  <a:gd name="T5" fmla="*/ 17 h 18"/>
                  <a:gd name="T6" fmla="*/ 6 w 10"/>
                  <a:gd name="T7" fmla="*/ 18 h 18"/>
                  <a:gd name="T8" fmla="*/ 10 w 10"/>
                  <a:gd name="T9" fmla="*/ 3 h 18"/>
                  <a:gd name="T10" fmla="*/ 10 w 10"/>
                  <a:gd name="T11" fmla="*/ 0 h 18"/>
                  <a:gd name="T12" fmla="*/ 3 w 10"/>
                  <a:gd name="T13" fmla="*/ 2 h 18"/>
                </a:gdLst>
                <a:ahLst/>
                <a:cxnLst>
                  <a:cxn ang="0">
                    <a:pos x="T0" y="T1"/>
                  </a:cxn>
                  <a:cxn ang="0">
                    <a:pos x="T2" y="T3"/>
                  </a:cxn>
                  <a:cxn ang="0">
                    <a:pos x="T4" y="T5"/>
                  </a:cxn>
                  <a:cxn ang="0">
                    <a:pos x="T6" y="T7"/>
                  </a:cxn>
                  <a:cxn ang="0">
                    <a:pos x="T8" y="T9"/>
                  </a:cxn>
                  <a:cxn ang="0">
                    <a:pos x="T10" y="T11"/>
                  </a:cxn>
                  <a:cxn ang="0">
                    <a:pos x="T12" y="T13"/>
                  </a:cxn>
                </a:cxnLst>
                <a:rect l="0" t="0" r="r" b="b"/>
                <a:pathLst>
                  <a:path w="10" h="18">
                    <a:moveTo>
                      <a:pt x="3" y="2"/>
                    </a:moveTo>
                    <a:lnTo>
                      <a:pt x="4" y="3"/>
                    </a:lnTo>
                    <a:cubicBezTo>
                      <a:pt x="4" y="7"/>
                      <a:pt x="1" y="11"/>
                      <a:pt x="0" y="17"/>
                    </a:cubicBezTo>
                    <a:lnTo>
                      <a:pt x="6" y="18"/>
                    </a:lnTo>
                    <a:cubicBezTo>
                      <a:pt x="7" y="14"/>
                      <a:pt x="10" y="10"/>
                      <a:pt x="10" y="3"/>
                    </a:cubicBezTo>
                    <a:cubicBezTo>
                      <a:pt x="10" y="2"/>
                      <a:pt x="10" y="1"/>
                      <a:pt x="10" y="0"/>
                    </a:cubicBezTo>
                    <a:lnTo>
                      <a:pt x="3"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0" name="Freeform 1809">
                <a:extLst>
                  <a:ext uri="{FF2B5EF4-FFF2-40B4-BE49-F238E27FC236}">
                    <a16:creationId xmlns:a16="http://schemas.microsoft.com/office/drawing/2014/main" id="{4FA64307-EC0D-4A80-87C9-CBD2ADD580F0}"/>
                  </a:ext>
                </a:extLst>
              </p:cNvPr>
              <p:cNvSpPr>
                <a:spLocks/>
              </p:cNvSpPr>
              <p:nvPr/>
            </p:nvSpPr>
            <p:spPr bwMode="auto">
              <a:xfrm>
                <a:off x="180" y="4838"/>
                <a:ext cx="11" cy="11"/>
              </a:xfrm>
              <a:custGeom>
                <a:avLst/>
                <a:gdLst>
                  <a:gd name="T0" fmla="*/ 13 w 20"/>
                  <a:gd name="T1" fmla="*/ 2 h 18"/>
                  <a:gd name="T2" fmla="*/ 13 w 20"/>
                  <a:gd name="T3" fmla="*/ 3 h 18"/>
                  <a:gd name="T4" fmla="*/ 16 w 20"/>
                  <a:gd name="T5" fmla="*/ 2 h 18"/>
                  <a:gd name="T6" fmla="*/ 13 w 20"/>
                  <a:gd name="T7" fmla="*/ 2 h 18"/>
                  <a:gd name="T8" fmla="*/ 11 w 20"/>
                  <a:gd name="T9" fmla="*/ 7 h 18"/>
                  <a:gd name="T10" fmla="*/ 15 w 20"/>
                  <a:gd name="T11" fmla="*/ 8 h 18"/>
                  <a:gd name="T12" fmla="*/ 12 w 20"/>
                  <a:gd name="T13" fmla="*/ 6 h 18"/>
                  <a:gd name="T14" fmla="*/ 1 w 20"/>
                  <a:gd name="T15" fmla="*/ 12 h 18"/>
                  <a:gd name="T16" fmla="*/ 0 w 20"/>
                  <a:gd name="T17" fmla="*/ 12 h 18"/>
                  <a:gd name="T18" fmla="*/ 0 w 20"/>
                  <a:gd name="T19" fmla="*/ 18 h 18"/>
                  <a:gd name="T20" fmla="*/ 1 w 20"/>
                  <a:gd name="T21" fmla="*/ 18 h 18"/>
                  <a:gd name="T22" fmla="*/ 17 w 20"/>
                  <a:gd name="T23" fmla="*/ 11 h 18"/>
                  <a:gd name="T24" fmla="*/ 17 w 20"/>
                  <a:gd name="T25" fmla="*/ 10 h 18"/>
                  <a:gd name="T26" fmla="*/ 18 w 20"/>
                  <a:gd name="T27" fmla="*/ 9 h 18"/>
                  <a:gd name="T28" fmla="*/ 20 w 20"/>
                  <a:gd name="T29" fmla="*/ 2 h 18"/>
                  <a:gd name="T30" fmla="*/ 20 w 20"/>
                  <a:gd name="T31" fmla="*/ 1 h 18"/>
                  <a:gd name="T32" fmla="*/ 19 w 20"/>
                  <a:gd name="T33" fmla="*/ 0 h 18"/>
                  <a:gd name="T34" fmla="*/ 13 w 2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8">
                    <a:moveTo>
                      <a:pt x="13" y="2"/>
                    </a:moveTo>
                    <a:lnTo>
                      <a:pt x="13" y="3"/>
                    </a:lnTo>
                    <a:lnTo>
                      <a:pt x="16" y="2"/>
                    </a:lnTo>
                    <a:lnTo>
                      <a:pt x="13" y="2"/>
                    </a:lnTo>
                    <a:cubicBezTo>
                      <a:pt x="13" y="3"/>
                      <a:pt x="12" y="5"/>
                      <a:pt x="11" y="7"/>
                    </a:cubicBezTo>
                    <a:lnTo>
                      <a:pt x="15" y="8"/>
                    </a:lnTo>
                    <a:lnTo>
                      <a:pt x="12" y="6"/>
                    </a:lnTo>
                    <a:cubicBezTo>
                      <a:pt x="9" y="9"/>
                      <a:pt x="4" y="12"/>
                      <a:pt x="1" y="12"/>
                    </a:cubicBezTo>
                    <a:lnTo>
                      <a:pt x="0" y="12"/>
                    </a:lnTo>
                    <a:lnTo>
                      <a:pt x="0" y="18"/>
                    </a:lnTo>
                    <a:lnTo>
                      <a:pt x="1" y="18"/>
                    </a:lnTo>
                    <a:cubicBezTo>
                      <a:pt x="8" y="18"/>
                      <a:pt x="13" y="14"/>
                      <a:pt x="17" y="11"/>
                    </a:cubicBezTo>
                    <a:lnTo>
                      <a:pt x="17" y="10"/>
                    </a:lnTo>
                    <a:lnTo>
                      <a:pt x="18" y="9"/>
                    </a:lnTo>
                    <a:cubicBezTo>
                      <a:pt x="18" y="7"/>
                      <a:pt x="19" y="5"/>
                      <a:pt x="20" y="2"/>
                    </a:cubicBezTo>
                    <a:lnTo>
                      <a:pt x="20" y="1"/>
                    </a:lnTo>
                    <a:lnTo>
                      <a:pt x="19" y="0"/>
                    </a:lnTo>
                    <a:lnTo>
                      <a:pt x="13"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1" name="Freeform 1810">
                <a:extLst>
                  <a:ext uri="{FF2B5EF4-FFF2-40B4-BE49-F238E27FC236}">
                    <a16:creationId xmlns:a16="http://schemas.microsoft.com/office/drawing/2014/main" id="{77E2FE01-D78D-43CB-8D12-42CA714768F0}"/>
                  </a:ext>
                </a:extLst>
              </p:cNvPr>
              <p:cNvSpPr>
                <a:spLocks/>
              </p:cNvSpPr>
              <p:nvPr/>
            </p:nvSpPr>
            <p:spPr bwMode="auto">
              <a:xfrm>
                <a:off x="181" y="4818"/>
                <a:ext cx="6" cy="11"/>
              </a:xfrm>
              <a:custGeom>
                <a:avLst/>
                <a:gdLst>
                  <a:gd name="T0" fmla="*/ 7 w 10"/>
                  <a:gd name="T1" fmla="*/ 18 h 19"/>
                  <a:gd name="T2" fmla="*/ 7 w 10"/>
                  <a:gd name="T3" fmla="*/ 13 h 19"/>
                  <a:gd name="T4" fmla="*/ 10 w 10"/>
                  <a:gd name="T5" fmla="*/ 3 h 19"/>
                  <a:gd name="T6" fmla="*/ 4 w 10"/>
                  <a:gd name="T7" fmla="*/ 0 h 19"/>
                  <a:gd name="T8" fmla="*/ 0 w 10"/>
                  <a:gd name="T9" fmla="*/ 13 h 19"/>
                  <a:gd name="T10" fmla="*/ 1 w 10"/>
                  <a:gd name="T11" fmla="*/ 19 h 19"/>
                  <a:gd name="T12" fmla="*/ 7 w 10"/>
                  <a:gd name="T13" fmla="*/ 18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7" y="18"/>
                    </a:moveTo>
                    <a:cubicBezTo>
                      <a:pt x="7" y="16"/>
                      <a:pt x="7" y="14"/>
                      <a:pt x="7" y="13"/>
                    </a:cubicBezTo>
                    <a:cubicBezTo>
                      <a:pt x="7" y="9"/>
                      <a:pt x="8" y="6"/>
                      <a:pt x="10" y="3"/>
                    </a:cubicBezTo>
                    <a:lnTo>
                      <a:pt x="4" y="0"/>
                    </a:lnTo>
                    <a:cubicBezTo>
                      <a:pt x="1" y="4"/>
                      <a:pt x="0" y="8"/>
                      <a:pt x="0" y="13"/>
                    </a:cubicBezTo>
                    <a:cubicBezTo>
                      <a:pt x="0" y="15"/>
                      <a:pt x="1" y="17"/>
                      <a:pt x="1" y="19"/>
                    </a:cubicBezTo>
                    <a:lnTo>
                      <a:pt x="7"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2" name="Freeform 1811">
                <a:extLst>
                  <a:ext uri="{FF2B5EF4-FFF2-40B4-BE49-F238E27FC236}">
                    <a16:creationId xmlns:a16="http://schemas.microsoft.com/office/drawing/2014/main" id="{07947AC0-3348-44A8-9840-A49253732529}"/>
                  </a:ext>
                </a:extLst>
              </p:cNvPr>
              <p:cNvSpPr>
                <a:spLocks/>
              </p:cNvSpPr>
              <p:nvPr/>
            </p:nvSpPr>
            <p:spPr bwMode="auto">
              <a:xfrm>
                <a:off x="182" y="4812"/>
                <a:ext cx="4" cy="4"/>
              </a:xfrm>
              <a:custGeom>
                <a:avLst/>
                <a:gdLst>
                  <a:gd name="T0" fmla="*/ 7 w 7"/>
                  <a:gd name="T1" fmla="*/ 2 h 8"/>
                  <a:gd name="T2" fmla="*/ 3 w 7"/>
                  <a:gd name="T3" fmla="*/ 0 h 8"/>
                  <a:gd name="T4" fmla="*/ 0 w 7"/>
                  <a:gd name="T5" fmla="*/ 6 h 8"/>
                  <a:gd name="T6" fmla="*/ 4 w 7"/>
                  <a:gd name="T7" fmla="*/ 8 h 8"/>
                  <a:gd name="T8" fmla="*/ 7 w 7"/>
                  <a:gd name="T9" fmla="*/ 2 h 8"/>
                </a:gdLst>
                <a:ahLst/>
                <a:cxnLst>
                  <a:cxn ang="0">
                    <a:pos x="T0" y="T1"/>
                  </a:cxn>
                  <a:cxn ang="0">
                    <a:pos x="T2" y="T3"/>
                  </a:cxn>
                  <a:cxn ang="0">
                    <a:pos x="T4" y="T5"/>
                  </a:cxn>
                  <a:cxn ang="0">
                    <a:pos x="T6" y="T7"/>
                  </a:cxn>
                  <a:cxn ang="0">
                    <a:pos x="T8" y="T9"/>
                  </a:cxn>
                </a:cxnLst>
                <a:rect l="0" t="0" r="r" b="b"/>
                <a:pathLst>
                  <a:path w="7" h="8">
                    <a:moveTo>
                      <a:pt x="7" y="2"/>
                    </a:moveTo>
                    <a:cubicBezTo>
                      <a:pt x="5" y="1"/>
                      <a:pt x="4" y="0"/>
                      <a:pt x="3" y="0"/>
                    </a:cubicBezTo>
                    <a:lnTo>
                      <a:pt x="0" y="6"/>
                    </a:lnTo>
                    <a:cubicBezTo>
                      <a:pt x="1" y="6"/>
                      <a:pt x="3" y="7"/>
                      <a:pt x="4" y="8"/>
                    </a:cubicBezTo>
                    <a:lnTo>
                      <a:pt x="7"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13" name="Freeform 1812">
                <a:extLst>
                  <a:ext uri="{FF2B5EF4-FFF2-40B4-BE49-F238E27FC236}">
                    <a16:creationId xmlns:a16="http://schemas.microsoft.com/office/drawing/2014/main" id="{6940485A-09D0-4EC0-9AE5-0A0BCC7DD5D7}"/>
                  </a:ext>
                </a:extLst>
              </p:cNvPr>
              <p:cNvSpPr>
                <a:spLocks/>
              </p:cNvSpPr>
              <p:nvPr/>
            </p:nvSpPr>
            <p:spPr bwMode="auto">
              <a:xfrm>
                <a:off x="177" y="4800"/>
                <a:ext cx="9" cy="16"/>
              </a:xfrm>
              <a:custGeom>
                <a:avLst/>
                <a:gdLst>
                  <a:gd name="T0" fmla="*/ 9 w 15"/>
                  <a:gd name="T1" fmla="*/ 21 h 28"/>
                  <a:gd name="T2" fmla="*/ 7 w 15"/>
                  <a:gd name="T3" fmla="*/ 21 h 28"/>
                  <a:gd name="T4" fmla="*/ 6 w 15"/>
                  <a:gd name="T5" fmla="*/ 21 h 28"/>
                  <a:gd name="T6" fmla="*/ 3 w 15"/>
                  <a:gd name="T7" fmla="*/ 23 h 28"/>
                  <a:gd name="T8" fmla="*/ 6 w 15"/>
                  <a:gd name="T9" fmla="*/ 23 h 28"/>
                  <a:gd name="T10" fmla="*/ 15 w 15"/>
                  <a:gd name="T11" fmla="*/ 3 h 28"/>
                  <a:gd name="T12" fmla="*/ 9 w 15"/>
                  <a:gd name="T13" fmla="*/ 0 h 28"/>
                  <a:gd name="T14" fmla="*/ 0 w 15"/>
                  <a:gd name="T15" fmla="*/ 22 h 28"/>
                  <a:gd name="T16" fmla="*/ 0 w 15"/>
                  <a:gd name="T17" fmla="*/ 24 h 28"/>
                  <a:gd name="T18" fmla="*/ 1 w 15"/>
                  <a:gd name="T19" fmla="*/ 25 h 28"/>
                  <a:gd name="T20" fmla="*/ 7 w 15"/>
                  <a:gd name="T21" fmla="*/ 28 h 28"/>
                  <a:gd name="T22" fmla="*/ 11 w 15"/>
                  <a:gd name="T23" fmla="*/ 27 h 28"/>
                  <a:gd name="T24" fmla="*/ 9 w 15"/>
                  <a:gd name="T25"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8">
                    <a:moveTo>
                      <a:pt x="9" y="21"/>
                    </a:moveTo>
                    <a:lnTo>
                      <a:pt x="7" y="21"/>
                    </a:lnTo>
                    <a:lnTo>
                      <a:pt x="6" y="21"/>
                    </a:lnTo>
                    <a:lnTo>
                      <a:pt x="3" y="23"/>
                    </a:lnTo>
                    <a:lnTo>
                      <a:pt x="6" y="23"/>
                    </a:lnTo>
                    <a:cubicBezTo>
                      <a:pt x="7" y="17"/>
                      <a:pt x="12" y="10"/>
                      <a:pt x="15" y="3"/>
                    </a:cubicBezTo>
                    <a:lnTo>
                      <a:pt x="9" y="0"/>
                    </a:lnTo>
                    <a:cubicBezTo>
                      <a:pt x="6" y="7"/>
                      <a:pt x="1" y="14"/>
                      <a:pt x="0" y="22"/>
                    </a:cubicBezTo>
                    <a:lnTo>
                      <a:pt x="0" y="24"/>
                    </a:lnTo>
                    <a:lnTo>
                      <a:pt x="1" y="25"/>
                    </a:lnTo>
                    <a:cubicBezTo>
                      <a:pt x="2" y="27"/>
                      <a:pt x="5" y="28"/>
                      <a:pt x="7" y="28"/>
                    </a:cubicBezTo>
                    <a:cubicBezTo>
                      <a:pt x="9" y="28"/>
                      <a:pt x="10" y="27"/>
                      <a:pt x="11" y="27"/>
                    </a:cubicBezTo>
                    <a:lnTo>
                      <a:pt x="9" y="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5" name="Group 2014">
              <a:extLst>
                <a:ext uri="{FF2B5EF4-FFF2-40B4-BE49-F238E27FC236}">
                  <a16:creationId xmlns:a16="http://schemas.microsoft.com/office/drawing/2014/main" id="{538525B2-2643-4053-9CFE-ED59814A816E}"/>
                </a:ext>
              </a:extLst>
            </p:cNvPr>
            <p:cNvGrpSpPr>
              <a:grpSpLocks/>
            </p:cNvGrpSpPr>
            <p:nvPr/>
          </p:nvGrpSpPr>
          <p:grpSpPr bwMode="auto">
            <a:xfrm>
              <a:off x="193675" y="6315447"/>
              <a:ext cx="342900" cy="654050"/>
              <a:chOff x="122" y="4518"/>
              <a:chExt cx="216" cy="412"/>
            </a:xfrm>
            <a:noFill/>
          </p:grpSpPr>
          <p:sp>
            <p:nvSpPr>
              <p:cNvPr id="6314" name="Freeform 1814">
                <a:extLst>
                  <a:ext uri="{FF2B5EF4-FFF2-40B4-BE49-F238E27FC236}">
                    <a16:creationId xmlns:a16="http://schemas.microsoft.com/office/drawing/2014/main" id="{786B1542-39F5-4547-8B20-02A1224F9378}"/>
                  </a:ext>
                </a:extLst>
              </p:cNvPr>
              <p:cNvSpPr>
                <a:spLocks/>
              </p:cNvSpPr>
              <p:nvPr/>
            </p:nvSpPr>
            <p:spPr bwMode="auto">
              <a:xfrm>
                <a:off x="182" y="4775"/>
                <a:ext cx="17" cy="26"/>
              </a:xfrm>
              <a:custGeom>
                <a:avLst/>
                <a:gdLst>
                  <a:gd name="T0" fmla="*/ 6 w 30"/>
                  <a:gd name="T1" fmla="*/ 46 h 46"/>
                  <a:gd name="T2" fmla="*/ 30 w 30"/>
                  <a:gd name="T3" fmla="*/ 3 h 46"/>
                  <a:gd name="T4" fmla="*/ 24 w 30"/>
                  <a:gd name="T5" fmla="*/ 0 h 46"/>
                  <a:gd name="T6" fmla="*/ 0 w 30"/>
                  <a:gd name="T7" fmla="*/ 43 h 46"/>
                  <a:gd name="T8" fmla="*/ 6 w 30"/>
                  <a:gd name="T9" fmla="*/ 46 h 46"/>
                </a:gdLst>
                <a:ahLst/>
                <a:cxnLst>
                  <a:cxn ang="0">
                    <a:pos x="T0" y="T1"/>
                  </a:cxn>
                  <a:cxn ang="0">
                    <a:pos x="T2" y="T3"/>
                  </a:cxn>
                  <a:cxn ang="0">
                    <a:pos x="T4" y="T5"/>
                  </a:cxn>
                  <a:cxn ang="0">
                    <a:pos x="T6" y="T7"/>
                  </a:cxn>
                  <a:cxn ang="0">
                    <a:pos x="T8" y="T9"/>
                  </a:cxn>
                </a:cxnLst>
                <a:rect l="0" t="0" r="r" b="b"/>
                <a:pathLst>
                  <a:path w="30" h="46">
                    <a:moveTo>
                      <a:pt x="6" y="46"/>
                    </a:moveTo>
                    <a:cubicBezTo>
                      <a:pt x="13" y="32"/>
                      <a:pt x="22" y="18"/>
                      <a:pt x="30" y="3"/>
                    </a:cubicBezTo>
                    <a:lnTo>
                      <a:pt x="24" y="0"/>
                    </a:lnTo>
                    <a:cubicBezTo>
                      <a:pt x="16" y="14"/>
                      <a:pt x="7" y="28"/>
                      <a:pt x="0" y="43"/>
                    </a:cubicBezTo>
                    <a:lnTo>
                      <a:pt x="6" y="4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5" name="Freeform 1815">
                <a:extLst>
                  <a:ext uri="{FF2B5EF4-FFF2-40B4-BE49-F238E27FC236}">
                    <a16:creationId xmlns:a16="http://schemas.microsoft.com/office/drawing/2014/main" id="{624B2ECB-8650-4D7A-B65D-93C6A44D6502}"/>
                  </a:ext>
                </a:extLst>
              </p:cNvPr>
              <p:cNvSpPr>
                <a:spLocks/>
              </p:cNvSpPr>
              <p:nvPr/>
            </p:nvSpPr>
            <p:spPr bwMode="auto">
              <a:xfrm>
                <a:off x="200" y="4748"/>
                <a:ext cx="4" cy="6"/>
              </a:xfrm>
              <a:custGeom>
                <a:avLst/>
                <a:gdLst>
                  <a:gd name="T0" fmla="*/ 7 w 8"/>
                  <a:gd name="T1" fmla="*/ 10 h 12"/>
                  <a:gd name="T2" fmla="*/ 7 w 8"/>
                  <a:gd name="T3" fmla="*/ 8 h 12"/>
                  <a:gd name="T4" fmla="*/ 8 w 8"/>
                  <a:gd name="T5" fmla="*/ 4 h 12"/>
                  <a:gd name="T6" fmla="*/ 2 w 8"/>
                  <a:gd name="T7" fmla="*/ 0 h 12"/>
                  <a:gd name="T8" fmla="*/ 0 w 8"/>
                  <a:gd name="T9" fmla="*/ 8 h 12"/>
                  <a:gd name="T10" fmla="*/ 0 w 8"/>
                  <a:gd name="T11" fmla="*/ 12 h 12"/>
                  <a:gd name="T12" fmla="*/ 7 w 8"/>
                  <a:gd name="T13" fmla="*/ 1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7" y="10"/>
                    </a:moveTo>
                    <a:cubicBezTo>
                      <a:pt x="7" y="9"/>
                      <a:pt x="7" y="8"/>
                      <a:pt x="7" y="8"/>
                    </a:cubicBezTo>
                    <a:cubicBezTo>
                      <a:pt x="7" y="6"/>
                      <a:pt x="7" y="5"/>
                      <a:pt x="8" y="4"/>
                    </a:cubicBezTo>
                    <a:lnTo>
                      <a:pt x="2" y="0"/>
                    </a:lnTo>
                    <a:cubicBezTo>
                      <a:pt x="1" y="2"/>
                      <a:pt x="0" y="5"/>
                      <a:pt x="0" y="8"/>
                    </a:cubicBezTo>
                    <a:cubicBezTo>
                      <a:pt x="0" y="9"/>
                      <a:pt x="0" y="10"/>
                      <a:pt x="0" y="12"/>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6" name="Freeform 1816">
                <a:extLst>
                  <a:ext uri="{FF2B5EF4-FFF2-40B4-BE49-F238E27FC236}">
                    <a16:creationId xmlns:a16="http://schemas.microsoft.com/office/drawing/2014/main" id="{8517ADA1-DB05-48FF-8708-CC56867AF93E}"/>
                  </a:ext>
                </a:extLst>
              </p:cNvPr>
              <p:cNvSpPr>
                <a:spLocks/>
              </p:cNvSpPr>
              <p:nvPr/>
            </p:nvSpPr>
            <p:spPr bwMode="auto">
              <a:xfrm>
                <a:off x="205" y="4716"/>
                <a:ext cx="6" cy="13"/>
              </a:xfrm>
              <a:custGeom>
                <a:avLst/>
                <a:gdLst>
                  <a:gd name="T0" fmla="*/ 7 w 11"/>
                  <a:gd name="T1" fmla="*/ 22 h 22"/>
                  <a:gd name="T2" fmla="*/ 11 w 11"/>
                  <a:gd name="T3" fmla="*/ 4 h 22"/>
                  <a:gd name="T4" fmla="*/ 6 w 11"/>
                  <a:gd name="T5" fmla="*/ 0 h 22"/>
                  <a:gd name="T6" fmla="*/ 0 w 11"/>
                  <a:gd name="T7" fmla="*/ 22 h 22"/>
                  <a:gd name="T8" fmla="*/ 7 w 11"/>
                  <a:gd name="T9" fmla="*/ 22 h 22"/>
                </a:gdLst>
                <a:ahLst/>
                <a:cxnLst>
                  <a:cxn ang="0">
                    <a:pos x="T0" y="T1"/>
                  </a:cxn>
                  <a:cxn ang="0">
                    <a:pos x="T2" y="T3"/>
                  </a:cxn>
                  <a:cxn ang="0">
                    <a:pos x="T4" y="T5"/>
                  </a:cxn>
                  <a:cxn ang="0">
                    <a:pos x="T6" y="T7"/>
                  </a:cxn>
                  <a:cxn ang="0">
                    <a:pos x="T8" y="T9"/>
                  </a:cxn>
                </a:cxnLst>
                <a:rect l="0" t="0" r="r" b="b"/>
                <a:pathLst>
                  <a:path w="11" h="22">
                    <a:moveTo>
                      <a:pt x="7" y="22"/>
                    </a:moveTo>
                    <a:cubicBezTo>
                      <a:pt x="7" y="16"/>
                      <a:pt x="8" y="8"/>
                      <a:pt x="11" y="4"/>
                    </a:cubicBezTo>
                    <a:lnTo>
                      <a:pt x="6" y="0"/>
                    </a:lnTo>
                    <a:cubicBezTo>
                      <a:pt x="2" y="6"/>
                      <a:pt x="0" y="15"/>
                      <a:pt x="0" y="22"/>
                    </a:cubicBezTo>
                    <a:lnTo>
                      <a:pt x="7"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7" name="Freeform 1817">
                <a:extLst>
                  <a:ext uri="{FF2B5EF4-FFF2-40B4-BE49-F238E27FC236}">
                    <a16:creationId xmlns:a16="http://schemas.microsoft.com/office/drawing/2014/main" id="{0E8686AE-2D59-45C6-A7F0-A817CF3C3D18}"/>
                  </a:ext>
                </a:extLst>
              </p:cNvPr>
              <p:cNvSpPr>
                <a:spLocks/>
              </p:cNvSpPr>
              <p:nvPr/>
            </p:nvSpPr>
            <p:spPr bwMode="auto">
              <a:xfrm>
                <a:off x="207" y="4699"/>
                <a:ext cx="8" cy="20"/>
              </a:xfrm>
              <a:custGeom>
                <a:avLst/>
                <a:gdLst>
                  <a:gd name="T0" fmla="*/ 7 w 14"/>
                  <a:gd name="T1" fmla="*/ 32 h 35"/>
                  <a:gd name="T2" fmla="*/ 6 w 14"/>
                  <a:gd name="T3" fmla="*/ 26 h 35"/>
                  <a:gd name="T4" fmla="*/ 9 w 14"/>
                  <a:gd name="T5" fmla="*/ 15 h 35"/>
                  <a:gd name="T6" fmla="*/ 14 w 14"/>
                  <a:gd name="T7" fmla="*/ 1 h 35"/>
                  <a:gd name="T8" fmla="*/ 7 w 14"/>
                  <a:gd name="T9" fmla="*/ 0 h 35"/>
                  <a:gd name="T10" fmla="*/ 3 w 14"/>
                  <a:gd name="T11" fmla="*/ 12 h 35"/>
                  <a:gd name="T12" fmla="*/ 0 w 14"/>
                  <a:gd name="T13" fmla="*/ 26 h 35"/>
                  <a:gd name="T14" fmla="*/ 2 w 14"/>
                  <a:gd name="T15" fmla="*/ 35 h 35"/>
                  <a:gd name="T16" fmla="*/ 7 w 14"/>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35">
                    <a:moveTo>
                      <a:pt x="7" y="32"/>
                    </a:moveTo>
                    <a:cubicBezTo>
                      <a:pt x="7" y="30"/>
                      <a:pt x="6" y="28"/>
                      <a:pt x="6" y="26"/>
                    </a:cubicBezTo>
                    <a:cubicBezTo>
                      <a:pt x="6" y="23"/>
                      <a:pt x="8" y="19"/>
                      <a:pt x="9" y="15"/>
                    </a:cubicBezTo>
                    <a:cubicBezTo>
                      <a:pt x="11" y="11"/>
                      <a:pt x="13" y="6"/>
                      <a:pt x="14" y="1"/>
                    </a:cubicBezTo>
                    <a:lnTo>
                      <a:pt x="7" y="0"/>
                    </a:lnTo>
                    <a:cubicBezTo>
                      <a:pt x="7" y="4"/>
                      <a:pt x="5" y="8"/>
                      <a:pt x="3" y="12"/>
                    </a:cubicBezTo>
                    <a:cubicBezTo>
                      <a:pt x="2" y="17"/>
                      <a:pt x="0" y="21"/>
                      <a:pt x="0" y="26"/>
                    </a:cubicBezTo>
                    <a:cubicBezTo>
                      <a:pt x="0" y="29"/>
                      <a:pt x="0" y="32"/>
                      <a:pt x="2" y="35"/>
                    </a:cubicBezTo>
                    <a:lnTo>
                      <a:pt x="7"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8" name="Freeform 1818">
                <a:extLst>
                  <a:ext uri="{FF2B5EF4-FFF2-40B4-BE49-F238E27FC236}">
                    <a16:creationId xmlns:a16="http://schemas.microsoft.com/office/drawing/2014/main" id="{F24A75F6-EB3C-48B9-9C46-8DBD9761B2CD}"/>
                  </a:ext>
                </a:extLst>
              </p:cNvPr>
              <p:cNvSpPr>
                <a:spLocks/>
              </p:cNvSpPr>
              <p:nvPr/>
            </p:nvSpPr>
            <p:spPr bwMode="auto">
              <a:xfrm>
                <a:off x="210" y="4682"/>
                <a:ext cx="7" cy="18"/>
              </a:xfrm>
              <a:custGeom>
                <a:avLst/>
                <a:gdLst>
                  <a:gd name="T0" fmla="*/ 8 w 12"/>
                  <a:gd name="T1" fmla="*/ 29 h 32"/>
                  <a:gd name="T2" fmla="*/ 7 w 12"/>
                  <a:gd name="T3" fmla="*/ 22 h 32"/>
                  <a:gd name="T4" fmla="*/ 9 w 12"/>
                  <a:gd name="T5" fmla="*/ 12 h 32"/>
                  <a:gd name="T6" fmla="*/ 12 w 12"/>
                  <a:gd name="T7" fmla="*/ 1 h 32"/>
                  <a:gd name="T8" fmla="*/ 5 w 12"/>
                  <a:gd name="T9" fmla="*/ 0 h 32"/>
                  <a:gd name="T10" fmla="*/ 3 w 12"/>
                  <a:gd name="T11" fmla="*/ 10 h 32"/>
                  <a:gd name="T12" fmla="*/ 0 w 12"/>
                  <a:gd name="T13" fmla="*/ 22 h 32"/>
                  <a:gd name="T14" fmla="*/ 3 w 12"/>
                  <a:gd name="T15" fmla="*/ 32 h 32"/>
                  <a:gd name="T16" fmla="*/ 8 w 12"/>
                  <a:gd name="T17"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2">
                    <a:moveTo>
                      <a:pt x="8" y="29"/>
                    </a:moveTo>
                    <a:cubicBezTo>
                      <a:pt x="7" y="27"/>
                      <a:pt x="7" y="25"/>
                      <a:pt x="7" y="22"/>
                    </a:cubicBezTo>
                    <a:cubicBezTo>
                      <a:pt x="7" y="19"/>
                      <a:pt x="8" y="16"/>
                      <a:pt x="9" y="12"/>
                    </a:cubicBezTo>
                    <a:cubicBezTo>
                      <a:pt x="10" y="9"/>
                      <a:pt x="11" y="5"/>
                      <a:pt x="12" y="1"/>
                    </a:cubicBezTo>
                    <a:lnTo>
                      <a:pt x="5" y="0"/>
                    </a:lnTo>
                    <a:cubicBezTo>
                      <a:pt x="5" y="3"/>
                      <a:pt x="4" y="7"/>
                      <a:pt x="3" y="10"/>
                    </a:cubicBezTo>
                    <a:cubicBezTo>
                      <a:pt x="1" y="14"/>
                      <a:pt x="0" y="18"/>
                      <a:pt x="0" y="22"/>
                    </a:cubicBezTo>
                    <a:cubicBezTo>
                      <a:pt x="0" y="26"/>
                      <a:pt x="1" y="29"/>
                      <a:pt x="3" y="32"/>
                    </a:cubicBezTo>
                    <a:lnTo>
                      <a:pt x="8"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9" name="Freeform 1819">
                <a:extLst>
                  <a:ext uri="{FF2B5EF4-FFF2-40B4-BE49-F238E27FC236}">
                    <a16:creationId xmlns:a16="http://schemas.microsoft.com/office/drawing/2014/main" id="{1F91F294-469D-4C98-BEAF-66675AC9F2D0}"/>
                  </a:ext>
                </a:extLst>
              </p:cNvPr>
              <p:cNvSpPr>
                <a:spLocks/>
              </p:cNvSpPr>
              <p:nvPr/>
            </p:nvSpPr>
            <p:spPr bwMode="auto">
              <a:xfrm>
                <a:off x="209" y="4675"/>
                <a:ext cx="7" cy="8"/>
              </a:xfrm>
              <a:custGeom>
                <a:avLst/>
                <a:gdLst>
                  <a:gd name="T0" fmla="*/ 13 w 13"/>
                  <a:gd name="T1" fmla="*/ 10 h 15"/>
                  <a:gd name="T2" fmla="*/ 9 w 13"/>
                  <a:gd name="T3" fmla="*/ 3 h 15"/>
                  <a:gd name="T4" fmla="*/ 9 w 13"/>
                  <a:gd name="T5" fmla="*/ 2 h 15"/>
                  <a:gd name="T6" fmla="*/ 9 w 13"/>
                  <a:gd name="T7" fmla="*/ 2 h 15"/>
                  <a:gd name="T8" fmla="*/ 5 w 13"/>
                  <a:gd name="T9" fmla="*/ 0 h 15"/>
                  <a:gd name="T10" fmla="*/ 1 w 13"/>
                  <a:gd name="T11" fmla="*/ 1 h 15"/>
                  <a:gd name="T12" fmla="*/ 1 w 13"/>
                  <a:gd name="T13" fmla="*/ 2 h 15"/>
                  <a:gd name="T14" fmla="*/ 0 w 13"/>
                  <a:gd name="T15" fmla="*/ 2 h 15"/>
                  <a:gd name="T16" fmla="*/ 5 w 13"/>
                  <a:gd name="T17" fmla="*/ 7 h 15"/>
                  <a:gd name="T18" fmla="*/ 5 w 13"/>
                  <a:gd name="T19" fmla="*/ 7 h 15"/>
                  <a:gd name="T20" fmla="*/ 3 w 13"/>
                  <a:gd name="T21" fmla="*/ 4 h 15"/>
                  <a:gd name="T22" fmla="*/ 5 w 13"/>
                  <a:gd name="T23" fmla="*/ 7 h 15"/>
                  <a:gd name="T24" fmla="*/ 5 w 13"/>
                  <a:gd name="T25" fmla="*/ 7 h 15"/>
                  <a:gd name="T26" fmla="*/ 5 w 13"/>
                  <a:gd name="T27" fmla="*/ 7 h 15"/>
                  <a:gd name="T28" fmla="*/ 5 w 13"/>
                  <a:gd name="T29" fmla="*/ 6 h 15"/>
                  <a:gd name="T30" fmla="*/ 5 w 13"/>
                  <a:gd name="T31" fmla="*/ 7 h 15"/>
                  <a:gd name="T32" fmla="*/ 5 w 13"/>
                  <a:gd name="T33" fmla="*/ 7 h 15"/>
                  <a:gd name="T34" fmla="*/ 5 w 13"/>
                  <a:gd name="T35" fmla="*/ 6 h 15"/>
                  <a:gd name="T36" fmla="*/ 5 w 13"/>
                  <a:gd name="T37" fmla="*/ 7 h 15"/>
                  <a:gd name="T38" fmla="*/ 5 w 13"/>
                  <a:gd name="T39" fmla="*/ 5 h 15"/>
                  <a:gd name="T40" fmla="*/ 4 w 13"/>
                  <a:gd name="T41" fmla="*/ 6 h 15"/>
                  <a:gd name="T42" fmla="*/ 5 w 13"/>
                  <a:gd name="T43" fmla="*/ 7 h 15"/>
                  <a:gd name="T44" fmla="*/ 5 w 13"/>
                  <a:gd name="T45" fmla="*/ 5 h 15"/>
                  <a:gd name="T46" fmla="*/ 4 w 13"/>
                  <a:gd name="T47" fmla="*/ 6 h 15"/>
                  <a:gd name="T48" fmla="*/ 6 w 13"/>
                  <a:gd name="T49" fmla="*/ 4 h 15"/>
                  <a:gd name="T50" fmla="*/ 3 w 13"/>
                  <a:gd name="T51" fmla="*/ 5 h 15"/>
                  <a:gd name="T52" fmla="*/ 9 w 13"/>
                  <a:gd name="T53" fmla="*/ 15 h 15"/>
                  <a:gd name="T54" fmla="*/ 13 w 13"/>
                  <a:gd name="T55"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5">
                    <a:moveTo>
                      <a:pt x="13" y="10"/>
                    </a:moveTo>
                    <a:cubicBezTo>
                      <a:pt x="11" y="8"/>
                      <a:pt x="10" y="6"/>
                      <a:pt x="9" y="3"/>
                    </a:cubicBezTo>
                    <a:lnTo>
                      <a:pt x="9" y="2"/>
                    </a:lnTo>
                    <a:lnTo>
                      <a:pt x="9" y="2"/>
                    </a:lnTo>
                    <a:cubicBezTo>
                      <a:pt x="8" y="1"/>
                      <a:pt x="6" y="0"/>
                      <a:pt x="5" y="0"/>
                    </a:cubicBezTo>
                    <a:cubicBezTo>
                      <a:pt x="3" y="0"/>
                      <a:pt x="2" y="1"/>
                      <a:pt x="1" y="1"/>
                    </a:cubicBezTo>
                    <a:lnTo>
                      <a:pt x="1" y="2"/>
                    </a:lnTo>
                    <a:lnTo>
                      <a:pt x="0" y="2"/>
                    </a:lnTo>
                    <a:lnTo>
                      <a:pt x="5" y="7"/>
                    </a:lnTo>
                    <a:lnTo>
                      <a:pt x="5" y="7"/>
                    </a:lnTo>
                    <a:lnTo>
                      <a:pt x="3" y="4"/>
                    </a:lnTo>
                    <a:lnTo>
                      <a:pt x="5" y="7"/>
                    </a:lnTo>
                    <a:lnTo>
                      <a:pt x="5" y="7"/>
                    </a:lnTo>
                    <a:lnTo>
                      <a:pt x="5" y="7"/>
                    </a:lnTo>
                    <a:lnTo>
                      <a:pt x="5" y="6"/>
                    </a:lnTo>
                    <a:lnTo>
                      <a:pt x="5" y="7"/>
                    </a:lnTo>
                    <a:lnTo>
                      <a:pt x="5" y="7"/>
                    </a:lnTo>
                    <a:lnTo>
                      <a:pt x="5" y="6"/>
                    </a:lnTo>
                    <a:lnTo>
                      <a:pt x="5" y="7"/>
                    </a:lnTo>
                    <a:lnTo>
                      <a:pt x="5" y="5"/>
                    </a:lnTo>
                    <a:lnTo>
                      <a:pt x="4" y="6"/>
                    </a:lnTo>
                    <a:lnTo>
                      <a:pt x="5" y="7"/>
                    </a:lnTo>
                    <a:lnTo>
                      <a:pt x="5" y="5"/>
                    </a:lnTo>
                    <a:lnTo>
                      <a:pt x="4" y="6"/>
                    </a:lnTo>
                    <a:lnTo>
                      <a:pt x="6" y="4"/>
                    </a:lnTo>
                    <a:lnTo>
                      <a:pt x="3" y="5"/>
                    </a:lnTo>
                    <a:cubicBezTo>
                      <a:pt x="4" y="8"/>
                      <a:pt x="5" y="12"/>
                      <a:pt x="9" y="15"/>
                    </a:cubicBezTo>
                    <a:lnTo>
                      <a:pt x="13"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0" name="Freeform 1820">
                <a:extLst>
                  <a:ext uri="{FF2B5EF4-FFF2-40B4-BE49-F238E27FC236}">
                    <a16:creationId xmlns:a16="http://schemas.microsoft.com/office/drawing/2014/main" id="{92FA54D3-333D-4B93-ABC9-326C1D65F38C}"/>
                  </a:ext>
                </a:extLst>
              </p:cNvPr>
              <p:cNvSpPr>
                <a:spLocks/>
              </p:cNvSpPr>
              <p:nvPr/>
            </p:nvSpPr>
            <p:spPr bwMode="auto">
              <a:xfrm>
                <a:off x="127" y="4635"/>
                <a:ext cx="5" cy="5"/>
              </a:xfrm>
              <a:custGeom>
                <a:avLst/>
                <a:gdLst>
                  <a:gd name="T0" fmla="*/ 9 w 9"/>
                  <a:gd name="T1" fmla="*/ 6 h 9"/>
                  <a:gd name="T2" fmla="*/ 6 w 9"/>
                  <a:gd name="T3" fmla="*/ 2 h 9"/>
                  <a:gd name="T4" fmla="*/ 3 w 9"/>
                  <a:gd name="T5" fmla="*/ 4 h 9"/>
                  <a:gd name="T6" fmla="*/ 7 w 9"/>
                  <a:gd name="T7" fmla="*/ 4 h 9"/>
                  <a:gd name="T8" fmla="*/ 7 w 9"/>
                  <a:gd name="T9" fmla="*/ 1 h 9"/>
                  <a:gd name="T10" fmla="*/ 1 w 9"/>
                  <a:gd name="T11" fmla="*/ 0 h 9"/>
                  <a:gd name="T12" fmla="*/ 0 w 9"/>
                  <a:gd name="T13" fmla="*/ 4 h 9"/>
                  <a:gd name="T14" fmla="*/ 0 w 9"/>
                  <a:gd name="T15" fmla="*/ 5 h 9"/>
                  <a:gd name="T16" fmla="*/ 1 w 9"/>
                  <a:gd name="T17" fmla="*/ 5 h 9"/>
                  <a:gd name="T18" fmla="*/ 3 w 9"/>
                  <a:gd name="T19" fmla="*/ 9 h 9"/>
                  <a:gd name="T20" fmla="*/ 9 w 9"/>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9" y="6"/>
                    </a:moveTo>
                    <a:cubicBezTo>
                      <a:pt x="8" y="4"/>
                      <a:pt x="7" y="3"/>
                      <a:pt x="6" y="2"/>
                    </a:cubicBezTo>
                    <a:lnTo>
                      <a:pt x="3" y="4"/>
                    </a:lnTo>
                    <a:lnTo>
                      <a:pt x="7" y="4"/>
                    </a:lnTo>
                    <a:cubicBezTo>
                      <a:pt x="7" y="3"/>
                      <a:pt x="7" y="3"/>
                      <a:pt x="7" y="1"/>
                    </a:cubicBezTo>
                    <a:lnTo>
                      <a:pt x="1" y="0"/>
                    </a:lnTo>
                    <a:cubicBezTo>
                      <a:pt x="1" y="0"/>
                      <a:pt x="0" y="1"/>
                      <a:pt x="0" y="4"/>
                    </a:cubicBezTo>
                    <a:lnTo>
                      <a:pt x="0" y="5"/>
                    </a:lnTo>
                    <a:lnTo>
                      <a:pt x="1" y="5"/>
                    </a:lnTo>
                    <a:cubicBezTo>
                      <a:pt x="1" y="7"/>
                      <a:pt x="2" y="8"/>
                      <a:pt x="3" y="9"/>
                    </a:cubicBezTo>
                    <a:lnTo>
                      <a:pt x="9"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1" name="Freeform 1821">
                <a:extLst>
                  <a:ext uri="{FF2B5EF4-FFF2-40B4-BE49-F238E27FC236}">
                    <a16:creationId xmlns:a16="http://schemas.microsoft.com/office/drawing/2014/main" id="{9A53EAF2-1653-4C66-B4DA-ECAABDBB8013}"/>
                  </a:ext>
                </a:extLst>
              </p:cNvPr>
              <p:cNvSpPr>
                <a:spLocks/>
              </p:cNvSpPr>
              <p:nvPr/>
            </p:nvSpPr>
            <p:spPr bwMode="auto">
              <a:xfrm>
                <a:off x="122" y="4603"/>
                <a:ext cx="4" cy="8"/>
              </a:xfrm>
              <a:custGeom>
                <a:avLst/>
                <a:gdLst>
                  <a:gd name="T0" fmla="*/ 8 w 8"/>
                  <a:gd name="T1" fmla="*/ 12 h 15"/>
                  <a:gd name="T2" fmla="*/ 7 w 8"/>
                  <a:gd name="T3" fmla="*/ 6 h 15"/>
                  <a:gd name="T4" fmla="*/ 3 w 8"/>
                  <a:gd name="T5" fmla="*/ 6 h 15"/>
                  <a:gd name="T6" fmla="*/ 7 w 8"/>
                  <a:gd name="T7" fmla="*/ 7 h 15"/>
                  <a:gd name="T8" fmla="*/ 7 w 8"/>
                  <a:gd name="T9" fmla="*/ 7 h 15"/>
                  <a:gd name="T10" fmla="*/ 8 w 8"/>
                  <a:gd name="T11" fmla="*/ 7 h 15"/>
                  <a:gd name="T12" fmla="*/ 7 w 8"/>
                  <a:gd name="T13" fmla="*/ 0 h 15"/>
                  <a:gd name="T14" fmla="*/ 3 w 8"/>
                  <a:gd name="T15" fmla="*/ 1 h 15"/>
                  <a:gd name="T16" fmla="*/ 0 w 8"/>
                  <a:gd name="T17" fmla="*/ 6 h 15"/>
                  <a:gd name="T18" fmla="*/ 0 w 8"/>
                  <a:gd name="T19" fmla="*/ 6 h 15"/>
                  <a:gd name="T20" fmla="*/ 0 w 8"/>
                  <a:gd name="T21" fmla="*/ 7 h 15"/>
                  <a:gd name="T22" fmla="*/ 2 w 8"/>
                  <a:gd name="T23" fmla="*/ 15 h 15"/>
                  <a:gd name="T24" fmla="*/ 8 w 8"/>
                  <a:gd name="T25"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5">
                    <a:moveTo>
                      <a:pt x="8" y="12"/>
                    </a:moveTo>
                    <a:cubicBezTo>
                      <a:pt x="7" y="10"/>
                      <a:pt x="7" y="8"/>
                      <a:pt x="7" y="6"/>
                    </a:cubicBezTo>
                    <a:lnTo>
                      <a:pt x="3" y="6"/>
                    </a:lnTo>
                    <a:lnTo>
                      <a:pt x="7" y="7"/>
                    </a:lnTo>
                    <a:lnTo>
                      <a:pt x="7" y="7"/>
                    </a:lnTo>
                    <a:lnTo>
                      <a:pt x="8" y="7"/>
                    </a:lnTo>
                    <a:lnTo>
                      <a:pt x="7" y="0"/>
                    </a:lnTo>
                    <a:cubicBezTo>
                      <a:pt x="6" y="0"/>
                      <a:pt x="5" y="1"/>
                      <a:pt x="3" y="1"/>
                    </a:cubicBezTo>
                    <a:cubicBezTo>
                      <a:pt x="2" y="2"/>
                      <a:pt x="1" y="4"/>
                      <a:pt x="0" y="6"/>
                    </a:cubicBezTo>
                    <a:lnTo>
                      <a:pt x="0" y="6"/>
                    </a:lnTo>
                    <a:lnTo>
                      <a:pt x="0" y="7"/>
                    </a:lnTo>
                    <a:cubicBezTo>
                      <a:pt x="0" y="9"/>
                      <a:pt x="1" y="12"/>
                      <a:pt x="2" y="15"/>
                    </a:cubicBezTo>
                    <a:lnTo>
                      <a:pt x="8"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2" name="Freeform 1822">
                <a:extLst>
                  <a:ext uri="{FF2B5EF4-FFF2-40B4-BE49-F238E27FC236}">
                    <a16:creationId xmlns:a16="http://schemas.microsoft.com/office/drawing/2014/main" id="{450BC4DE-49FC-4D40-B6ED-1D0886814665}"/>
                  </a:ext>
                </a:extLst>
              </p:cNvPr>
              <p:cNvSpPr>
                <a:spLocks/>
              </p:cNvSpPr>
              <p:nvPr/>
            </p:nvSpPr>
            <p:spPr bwMode="auto">
              <a:xfrm>
                <a:off x="124" y="4600"/>
                <a:ext cx="6" cy="5"/>
              </a:xfrm>
              <a:custGeom>
                <a:avLst/>
                <a:gdLst>
                  <a:gd name="T0" fmla="*/ 7 w 11"/>
                  <a:gd name="T1" fmla="*/ 8 h 8"/>
                  <a:gd name="T2" fmla="*/ 7 w 11"/>
                  <a:gd name="T3" fmla="*/ 6 h 8"/>
                  <a:gd name="T4" fmla="*/ 7 w 11"/>
                  <a:gd name="T5" fmla="*/ 5 h 8"/>
                  <a:gd name="T6" fmla="*/ 7 w 11"/>
                  <a:gd name="T7" fmla="*/ 4 h 8"/>
                  <a:gd name="T8" fmla="*/ 7 w 11"/>
                  <a:gd name="T9" fmla="*/ 4 h 8"/>
                  <a:gd name="T10" fmla="*/ 6 w 11"/>
                  <a:gd name="T11" fmla="*/ 4 h 8"/>
                  <a:gd name="T12" fmla="*/ 7 w 11"/>
                  <a:gd name="T13" fmla="*/ 4 h 8"/>
                  <a:gd name="T14" fmla="*/ 7 w 11"/>
                  <a:gd name="T15" fmla="*/ 4 h 8"/>
                  <a:gd name="T16" fmla="*/ 6 w 11"/>
                  <a:gd name="T17" fmla="*/ 4 h 8"/>
                  <a:gd name="T18" fmla="*/ 7 w 11"/>
                  <a:gd name="T19" fmla="*/ 4 h 8"/>
                  <a:gd name="T20" fmla="*/ 4 w 11"/>
                  <a:gd name="T21" fmla="*/ 3 h 8"/>
                  <a:gd name="T22" fmla="*/ 5 w 11"/>
                  <a:gd name="T23" fmla="*/ 6 h 8"/>
                  <a:gd name="T24" fmla="*/ 5 w 11"/>
                  <a:gd name="T25" fmla="*/ 6 h 8"/>
                  <a:gd name="T26" fmla="*/ 9 w 11"/>
                  <a:gd name="T27" fmla="*/ 7 h 8"/>
                  <a:gd name="T28" fmla="*/ 11 w 11"/>
                  <a:gd name="T29" fmla="*/ 6 h 8"/>
                  <a:gd name="T30" fmla="*/ 9 w 11"/>
                  <a:gd name="T31" fmla="*/ 0 h 8"/>
                  <a:gd name="T32" fmla="*/ 9 w 11"/>
                  <a:gd name="T33" fmla="*/ 0 h 8"/>
                  <a:gd name="T34" fmla="*/ 5 w 11"/>
                  <a:gd name="T35" fmla="*/ 0 h 8"/>
                  <a:gd name="T36" fmla="*/ 3 w 11"/>
                  <a:gd name="T37" fmla="*/ 0 h 8"/>
                  <a:gd name="T38" fmla="*/ 1 w 11"/>
                  <a:gd name="T39" fmla="*/ 1 h 8"/>
                  <a:gd name="T40" fmla="*/ 1 w 11"/>
                  <a:gd name="T41" fmla="*/ 2 h 8"/>
                  <a:gd name="T42" fmla="*/ 0 w 11"/>
                  <a:gd name="T43" fmla="*/ 6 h 8"/>
                  <a:gd name="T44" fmla="*/ 0 w 11"/>
                  <a:gd name="T45" fmla="*/ 8 h 8"/>
                  <a:gd name="T46" fmla="*/ 7 w 11"/>
                  <a:gd name="T4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8">
                    <a:moveTo>
                      <a:pt x="7" y="8"/>
                    </a:moveTo>
                    <a:cubicBezTo>
                      <a:pt x="7" y="7"/>
                      <a:pt x="7" y="7"/>
                      <a:pt x="7" y="6"/>
                    </a:cubicBezTo>
                    <a:lnTo>
                      <a:pt x="7" y="5"/>
                    </a:lnTo>
                    <a:lnTo>
                      <a:pt x="7" y="4"/>
                    </a:lnTo>
                    <a:lnTo>
                      <a:pt x="7" y="4"/>
                    </a:lnTo>
                    <a:lnTo>
                      <a:pt x="6" y="4"/>
                    </a:lnTo>
                    <a:lnTo>
                      <a:pt x="7" y="4"/>
                    </a:lnTo>
                    <a:lnTo>
                      <a:pt x="7" y="4"/>
                    </a:lnTo>
                    <a:lnTo>
                      <a:pt x="6" y="4"/>
                    </a:lnTo>
                    <a:lnTo>
                      <a:pt x="7" y="4"/>
                    </a:lnTo>
                    <a:lnTo>
                      <a:pt x="4" y="3"/>
                    </a:lnTo>
                    <a:lnTo>
                      <a:pt x="5" y="6"/>
                    </a:lnTo>
                    <a:lnTo>
                      <a:pt x="5" y="6"/>
                    </a:lnTo>
                    <a:cubicBezTo>
                      <a:pt x="6" y="6"/>
                      <a:pt x="7" y="7"/>
                      <a:pt x="9" y="7"/>
                    </a:cubicBezTo>
                    <a:cubicBezTo>
                      <a:pt x="9" y="7"/>
                      <a:pt x="10" y="6"/>
                      <a:pt x="11" y="6"/>
                    </a:cubicBezTo>
                    <a:lnTo>
                      <a:pt x="9" y="0"/>
                    </a:lnTo>
                    <a:lnTo>
                      <a:pt x="9" y="0"/>
                    </a:lnTo>
                    <a:cubicBezTo>
                      <a:pt x="8" y="0"/>
                      <a:pt x="7" y="0"/>
                      <a:pt x="5" y="0"/>
                    </a:cubicBezTo>
                    <a:cubicBezTo>
                      <a:pt x="5" y="0"/>
                      <a:pt x="4" y="0"/>
                      <a:pt x="3" y="0"/>
                    </a:cubicBezTo>
                    <a:lnTo>
                      <a:pt x="1" y="1"/>
                    </a:lnTo>
                    <a:lnTo>
                      <a:pt x="1" y="2"/>
                    </a:lnTo>
                    <a:cubicBezTo>
                      <a:pt x="0" y="4"/>
                      <a:pt x="0" y="5"/>
                      <a:pt x="0" y="6"/>
                    </a:cubicBezTo>
                    <a:cubicBezTo>
                      <a:pt x="0" y="7"/>
                      <a:pt x="0" y="8"/>
                      <a:pt x="0" y="8"/>
                    </a:cubicBezTo>
                    <a:lnTo>
                      <a:pt x="7"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3" name="Freeform 1823">
                <a:extLst>
                  <a:ext uri="{FF2B5EF4-FFF2-40B4-BE49-F238E27FC236}">
                    <a16:creationId xmlns:a16="http://schemas.microsoft.com/office/drawing/2014/main" id="{599DADB2-EB31-44DE-9AA3-3A185F8E188F}"/>
                  </a:ext>
                </a:extLst>
              </p:cNvPr>
              <p:cNvSpPr>
                <a:spLocks/>
              </p:cNvSpPr>
              <p:nvPr/>
            </p:nvSpPr>
            <p:spPr bwMode="auto">
              <a:xfrm>
                <a:off x="127" y="4595"/>
                <a:ext cx="4" cy="7"/>
              </a:xfrm>
              <a:custGeom>
                <a:avLst/>
                <a:gdLst>
                  <a:gd name="T0" fmla="*/ 7 w 7"/>
                  <a:gd name="T1" fmla="*/ 11 h 11"/>
                  <a:gd name="T2" fmla="*/ 7 w 7"/>
                  <a:gd name="T3" fmla="*/ 11 h 11"/>
                  <a:gd name="T4" fmla="*/ 7 w 7"/>
                  <a:gd name="T5" fmla="*/ 7 h 11"/>
                  <a:gd name="T6" fmla="*/ 6 w 7"/>
                  <a:gd name="T7" fmla="*/ 5 h 11"/>
                  <a:gd name="T8" fmla="*/ 6 w 7"/>
                  <a:gd name="T9" fmla="*/ 4 h 11"/>
                  <a:gd name="T10" fmla="*/ 3 w 7"/>
                  <a:gd name="T11" fmla="*/ 4 h 11"/>
                  <a:gd name="T12" fmla="*/ 4 w 7"/>
                  <a:gd name="T13" fmla="*/ 7 h 11"/>
                  <a:gd name="T14" fmla="*/ 7 w 7"/>
                  <a:gd name="T15" fmla="*/ 6 h 11"/>
                  <a:gd name="T16" fmla="*/ 5 w 7"/>
                  <a:gd name="T17" fmla="*/ 0 h 11"/>
                  <a:gd name="T18" fmla="*/ 2 w 7"/>
                  <a:gd name="T19" fmla="*/ 0 h 11"/>
                  <a:gd name="T20" fmla="*/ 1 w 7"/>
                  <a:gd name="T21" fmla="*/ 1 h 11"/>
                  <a:gd name="T22" fmla="*/ 0 w 7"/>
                  <a:gd name="T23" fmla="*/ 3 h 11"/>
                  <a:gd name="T24" fmla="*/ 0 w 7"/>
                  <a:gd name="T25" fmla="*/ 5 h 11"/>
                  <a:gd name="T26" fmla="*/ 0 w 7"/>
                  <a:gd name="T27" fmla="*/ 9 h 11"/>
                  <a:gd name="T28" fmla="*/ 1 w 7"/>
                  <a:gd name="T29" fmla="*/ 11 h 11"/>
                  <a:gd name="T30" fmla="*/ 1 w 7"/>
                  <a:gd name="T31" fmla="*/ 11 h 11"/>
                  <a:gd name="T32" fmla="*/ 7 w 7"/>
                  <a:gd name="T3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1">
                    <a:moveTo>
                      <a:pt x="7" y="11"/>
                    </a:moveTo>
                    <a:lnTo>
                      <a:pt x="7" y="11"/>
                    </a:lnTo>
                    <a:cubicBezTo>
                      <a:pt x="7" y="9"/>
                      <a:pt x="7" y="8"/>
                      <a:pt x="7" y="7"/>
                    </a:cubicBezTo>
                    <a:cubicBezTo>
                      <a:pt x="6" y="6"/>
                      <a:pt x="6" y="5"/>
                      <a:pt x="6" y="5"/>
                    </a:cubicBezTo>
                    <a:lnTo>
                      <a:pt x="6" y="4"/>
                    </a:lnTo>
                    <a:lnTo>
                      <a:pt x="3" y="4"/>
                    </a:lnTo>
                    <a:lnTo>
                      <a:pt x="4" y="7"/>
                    </a:lnTo>
                    <a:cubicBezTo>
                      <a:pt x="4" y="7"/>
                      <a:pt x="5" y="7"/>
                      <a:pt x="7" y="6"/>
                    </a:cubicBezTo>
                    <a:lnTo>
                      <a:pt x="5" y="0"/>
                    </a:lnTo>
                    <a:cubicBezTo>
                      <a:pt x="5" y="0"/>
                      <a:pt x="4" y="0"/>
                      <a:pt x="2" y="0"/>
                    </a:cubicBezTo>
                    <a:lnTo>
                      <a:pt x="1" y="1"/>
                    </a:lnTo>
                    <a:lnTo>
                      <a:pt x="0" y="3"/>
                    </a:lnTo>
                    <a:lnTo>
                      <a:pt x="0" y="5"/>
                    </a:lnTo>
                    <a:cubicBezTo>
                      <a:pt x="0" y="6"/>
                      <a:pt x="0" y="8"/>
                      <a:pt x="0" y="9"/>
                    </a:cubicBezTo>
                    <a:cubicBezTo>
                      <a:pt x="1" y="9"/>
                      <a:pt x="1" y="10"/>
                      <a:pt x="1" y="11"/>
                    </a:cubicBezTo>
                    <a:lnTo>
                      <a:pt x="1" y="11"/>
                    </a:lnTo>
                    <a:lnTo>
                      <a:pt x="7"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4" name="Freeform 1824">
                <a:extLst>
                  <a:ext uri="{FF2B5EF4-FFF2-40B4-BE49-F238E27FC236}">
                    <a16:creationId xmlns:a16="http://schemas.microsoft.com/office/drawing/2014/main" id="{25D4F8D9-1E7D-482B-BC9A-AED87911BB60}"/>
                  </a:ext>
                </a:extLst>
              </p:cNvPr>
              <p:cNvSpPr>
                <a:spLocks/>
              </p:cNvSpPr>
              <p:nvPr/>
            </p:nvSpPr>
            <p:spPr bwMode="auto">
              <a:xfrm>
                <a:off x="127" y="4590"/>
                <a:ext cx="5" cy="7"/>
              </a:xfrm>
              <a:custGeom>
                <a:avLst/>
                <a:gdLst>
                  <a:gd name="T0" fmla="*/ 9 w 9"/>
                  <a:gd name="T1" fmla="*/ 12 h 12"/>
                  <a:gd name="T2" fmla="*/ 9 w 9"/>
                  <a:gd name="T3" fmla="*/ 12 h 12"/>
                  <a:gd name="T4" fmla="*/ 7 w 9"/>
                  <a:gd name="T5" fmla="*/ 6 h 12"/>
                  <a:gd name="T6" fmla="*/ 6 w 9"/>
                  <a:gd name="T7" fmla="*/ 3 h 12"/>
                  <a:gd name="T8" fmla="*/ 6 w 9"/>
                  <a:gd name="T9" fmla="*/ 3 h 12"/>
                  <a:gd name="T10" fmla="*/ 0 w 9"/>
                  <a:gd name="T11" fmla="*/ 0 h 12"/>
                  <a:gd name="T12" fmla="*/ 0 w 9"/>
                  <a:gd name="T13" fmla="*/ 3 h 12"/>
                  <a:gd name="T14" fmla="*/ 2 w 9"/>
                  <a:gd name="T15" fmla="*/ 9 h 12"/>
                  <a:gd name="T16" fmla="*/ 3 w 9"/>
                  <a:gd name="T17" fmla="*/ 12 h 12"/>
                  <a:gd name="T18" fmla="*/ 3 w 9"/>
                  <a:gd name="T19" fmla="*/ 12 h 12"/>
                  <a:gd name="T20" fmla="*/ 9 w 9"/>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2">
                    <a:moveTo>
                      <a:pt x="9" y="12"/>
                    </a:moveTo>
                    <a:lnTo>
                      <a:pt x="9" y="12"/>
                    </a:lnTo>
                    <a:cubicBezTo>
                      <a:pt x="9" y="9"/>
                      <a:pt x="8" y="7"/>
                      <a:pt x="7" y="6"/>
                    </a:cubicBezTo>
                    <a:cubicBezTo>
                      <a:pt x="7" y="4"/>
                      <a:pt x="6" y="3"/>
                      <a:pt x="6" y="3"/>
                    </a:cubicBezTo>
                    <a:lnTo>
                      <a:pt x="6" y="3"/>
                    </a:lnTo>
                    <a:lnTo>
                      <a:pt x="0" y="0"/>
                    </a:lnTo>
                    <a:cubicBezTo>
                      <a:pt x="0" y="1"/>
                      <a:pt x="0" y="2"/>
                      <a:pt x="0" y="3"/>
                    </a:cubicBezTo>
                    <a:cubicBezTo>
                      <a:pt x="0" y="6"/>
                      <a:pt x="1" y="8"/>
                      <a:pt x="2" y="9"/>
                    </a:cubicBezTo>
                    <a:cubicBezTo>
                      <a:pt x="3" y="11"/>
                      <a:pt x="3" y="11"/>
                      <a:pt x="3" y="12"/>
                    </a:cubicBezTo>
                    <a:lnTo>
                      <a:pt x="3" y="12"/>
                    </a:lnTo>
                    <a:lnTo>
                      <a:pt x="9"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5" name="Freeform 1825">
                <a:extLst>
                  <a:ext uri="{FF2B5EF4-FFF2-40B4-BE49-F238E27FC236}">
                    <a16:creationId xmlns:a16="http://schemas.microsoft.com/office/drawing/2014/main" id="{F42A853D-0957-42F3-B692-64EE1FDE136E}"/>
                  </a:ext>
                </a:extLst>
              </p:cNvPr>
              <p:cNvSpPr>
                <a:spLocks/>
              </p:cNvSpPr>
              <p:nvPr/>
            </p:nvSpPr>
            <p:spPr bwMode="auto">
              <a:xfrm>
                <a:off x="126" y="4585"/>
                <a:ext cx="5" cy="6"/>
              </a:xfrm>
              <a:custGeom>
                <a:avLst/>
                <a:gdLst>
                  <a:gd name="T0" fmla="*/ 9 w 9"/>
                  <a:gd name="T1" fmla="*/ 10 h 11"/>
                  <a:gd name="T2" fmla="*/ 7 w 9"/>
                  <a:gd name="T3" fmla="*/ 6 h 11"/>
                  <a:gd name="T4" fmla="*/ 6 w 9"/>
                  <a:gd name="T5" fmla="*/ 5 h 11"/>
                  <a:gd name="T6" fmla="*/ 6 w 9"/>
                  <a:gd name="T7" fmla="*/ 5 h 11"/>
                  <a:gd name="T8" fmla="*/ 6 w 9"/>
                  <a:gd name="T9" fmla="*/ 5 h 11"/>
                  <a:gd name="T10" fmla="*/ 6 w 9"/>
                  <a:gd name="T11" fmla="*/ 5 h 11"/>
                  <a:gd name="T12" fmla="*/ 6 w 9"/>
                  <a:gd name="T13" fmla="*/ 5 h 11"/>
                  <a:gd name="T14" fmla="*/ 6 w 9"/>
                  <a:gd name="T15" fmla="*/ 5 h 11"/>
                  <a:gd name="T16" fmla="*/ 6 w 9"/>
                  <a:gd name="T17" fmla="*/ 5 h 11"/>
                  <a:gd name="T18" fmla="*/ 5 w 9"/>
                  <a:gd name="T19" fmla="*/ 5 h 11"/>
                  <a:gd name="T20" fmla="*/ 6 w 9"/>
                  <a:gd name="T21" fmla="*/ 5 h 11"/>
                  <a:gd name="T22" fmla="*/ 6 w 9"/>
                  <a:gd name="T23" fmla="*/ 5 h 11"/>
                  <a:gd name="T24" fmla="*/ 5 w 9"/>
                  <a:gd name="T25" fmla="*/ 5 h 11"/>
                  <a:gd name="T26" fmla="*/ 6 w 9"/>
                  <a:gd name="T27" fmla="*/ 5 h 11"/>
                  <a:gd name="T28" fmla="*/ 3 w 9"/>
                  <a:gd name="T29" fmla="*/ 4 h 11"/>
                  <a:gd name="T30" fmla="*/ 4 w 9"/>
                  <a:gd name="T31" fmla="*/ 7 h 11"/>
                  <a:gd name="T32" fmla="*/ 7 w 9"/>
                  <a:gd name="T33" fmla="*/ 5 h 11"/>
                  <a:gd name="T34" fmla="*/ 8 w 9"/>
                  <a:gd name="T35" fmla="*/ 3 h 11"/>
                  <a:gd name="T36" fmla="*/ 2 w 9"/>
                  <a:gd name="T37" fmla="*/ 0 h 11"/>
                  <a:gd name="T38" fmla="*/ 2 w 9"/>
                  <a:gd name="T39" fmla="*/ 1 h 11"/>
                  <a:gd name="T40" fmla="*/ 1 w 9"/>
                  <a:gd name="T41" fmla="*/ 1 h 11"/>
                  <a:gd name="T42" fmla="*/ 1 w 9"/>
                  <a:gd name="T43" fmla="*/ 1 h 11"/>
                  <a:gd name="T44" fmla="*/ 3 w 9"/>
                  <a:gd name="T45" fmla="*/ 3 h 11"/>
                  <a:gd name="T46" fmla="*/ 2 w 9"/>
                  <a:gd name="T47" fmla="*/ 1 h 11"/>
                  <a:gd name="T48" fmla="*/ 1 w 9"/>
                  <a:gd name="T49" fmla="*/ 1 h 11"/>
                  <a:gd name="T50" fmla="*/ 3 w 9"/>
                  <a:gd name="T51" fmla="*/ 3 h 11"/>
                  <a:gd name="T52" fmla="*/ 2 w 9"/>
                  <a:gd name="T53" fmla="*/ 1 h 11"/>
                  <a:gd name="T54" fmla="*/ 0 w 9"/>
                  <a:gd name="T55" fmla="*/ 1 h 11"/>
                  <a:gd name="T56" fmla="*/ 0 w 9"/>
                  <a:gd name="T57" fmla="*/ 4 h 11"/>
                  <a:gd name="T58" fmla="*/ 0 w 9"/>
                  <a:gd name="T59" fmla="*/ 5 h 11"/>
                  <a:gd name="T60" fmla="*/ 1 w 9"/>
                  <a:gd name="T61" fmla="*/ 9 h 11"/>
                  <a:gd name="T62" fmla="*/ 2 w 9"/>
                  <a:gd name="T63" fmla="*/ 10 h 11"/>
                  <a:gd name="T64" fmla="*/ 2 w 9"/>
                  <a:gd name="T65" fmla="*/ 11 h 11"/>
                  <a:gd name="T66" fmla="*/ 9 w 9"/>
                  <a:gd name="T6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1">
                    <a:moveTo>
                      <a:pt x="9" y="10"/>
                    </a:moveTo>
                    <a:cubicBezTo>
                      <a:pt x="8" y="8"/>
                      <a:pt x="7" y="7"/>
                      <a:pt x="7" y="6"/>
                    </a:cubicBezTo>
                    <a:lnTo>
                      <a:pt x="6" y="5"/>
                    </a:lnTo>
                    <a:lnTo>
                      <a:pt x="6" y="5"/>
                    </a:lnTo>
                    <a:lnTo>
                      <a:pt x="6" y="5"/>
                    </a:lnTo>
                    <a:lnTo>
                      <a:pt x="6" y="5"/>
                    </a:lnTo>
                    <a:lnTo>
                      <a:pt x="6" y="5"/>
                    </a:lnTo>
                    <a:lnTo>
                      <a:pt x="6" y="5"/>
                    </a:lnTo>
                    <a:lnTo>
                      <a:pt x="6" y="5"/>
                    </a:lnTo>
                    <a:lnTo>
                      <a:pt x="5" y="5"/>
                    </a:lnTo>
                    <a:lnTo>
                      <a:pt x="6" y="5"/>
                    </a:lnTo>
                    <a:lnTo>
                      <a:pt x="6" y="5"/>
                    </a:lnTo>
                    <a:lnTo>
                      <a:pt x="5" y="5"/>
                    </a:lnTo>
                    <a:lnTo>
                      <a:pt x="6" y="5"/>
                    </a:lnTo>
                    <a:lnTo>
                      <a:pt x="3" y="4"/>
                    </a:lnTo>
                    <a:lnTo>
                      <a:pt x="4" y="7"/>
                    </a:lnTo>
                    <a:cubicBezTo>
                      <a:pt x="5" y="7"/>
                      <a:pt x="6" y="6"/>
                      <a:pt x="7" y="5"/>
                    </a:cubicBezTo>
                    <a:cubicBezTo>
                      <a:pt x="7" y="4"/>
                      <a:pt x="8" y="4"/>
                      <a:pt x="8" y="3"/>
                    </a:cubicBezTo>
                    <a:lnTo>
                      <a:pt x="2" y="0"/>
                    </a:lnTo>
                    <a:lnTo>
                      <a:pt x="2" y="1"/>
                    </a:lnTo>
                    <a:lnTo>
                      <a:pt x="1" y="1"/>
                    </a:lnTo>
                    <a:lnTo>
                      <a:pt x="1" y="1"/>
                    </a:lnTo>
                    <a:lnTo>
                      <a:pt x="3" y="3"/>
                    </a:lnTo>
                    <a:lnTo>
                      <a:pt x="2" y="1"/>
                    </a:lnTo>
                    <a:lnTo>
                      <a:pt x="1" y="1"/>
                    </a:lnTo>
                    <a:lnTo>
                      <a:pt x="3" y="3"/>
                    </a:lnTo>
                    <a:lnTo>
                      <a:pt x="2" y="1"/>
                    </a:lnTo>
                    <a:lnTo>
                      <a:pt x="0" y="1"/>
                    </a:lnTo>
                    <a:lnTo>
                      <a:pt x="0" y="4"/>
                    </a:lnTo>
                    <a:lnTo>
                      <a:pt x="0" y="5"/>
                    </a:lnTo>
                    <a:cubicBezTo>
                      <a:pt x="0" y="7"/>
                      <a:pt x="1" y="8"/>
                      <a:pt x="1" y="9"/>
                    </a:cubicBezTo>
                    <a:lnTo>
                      <a:pt x="2" y="10"/>
                    </a:lnTo>
                    <a:lnTo>
                      <a:pt x="2" y="11"/>
                    </a:lnTo>
                    <a:lnTo>
                      <a:pt x="9"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6" name="Freeform 1826">
                <a:extLst>
                  <a:ext uri="{FF2B5EF4-FFF2-40B4-BE49-F238E27FC236}">
                    <a16:creationId xmlns:a16="http://schemas.microsoft.com/office/drawing/2014/main" id="{6EFC583B-C5B3-49FE-BCDE-EA19CAC9D460}"/>
                  </a:ext>
                </a:extLst>
              </p:cNvPr>
              <p:cNvSpPr>
                <a:spLocks/>
              </p:cNvSpPr>
              <p:nvPr/>
            </p:nvSpPr>
            <p:spPr bwMode="auto">
              <a:xfrm>
                <a:off x="125" y="4580"/>
                <a:ext cx="6" cy="7"/>
              </a:xfrm>
              <a:custGeom>
                <a:avLst/>
                <a:gdLst>
                  <a:gd name="T0" fmla="*/ 10 w 10"/>
                  <a:gd name="T1" fmla="*/ 10 h 13"/>
                  <a:gd name="T2" fmla="*/ 8 w 10"/>
                  <a:gd name="T3" fmla="*/ 6 h 13"/>
                  <a:gd name="T4" fmla="*/ 7 w 10"/>
                  <a:gd name="T5" fmla="*/ 5 h 13"/>
                  <a:gd name="T6" fmla="*/ 4 w 10"/>
                  <a:gd name="T7" fmla="*/ 5 h 13"/>
                  <a:gd name="T8" fmla="*/ 6 w 10"/>
                  <a:gd name="T9" fmla="*/ 7 h 13"/>
                  <a:gd name="T10" fmla="*/ 7 w 10"/>
                  <a:gd name="T11" fmla="*/ 6 h 13"/>
                  <a:gd name="T12" fmla="*/ 5 w 10"/>
                  <a:gd name="T13" fmla="*/ 4 h 13"/>
                  <a:gd name="T14" fmla="*/ 5 w 10"/>
                  <a:gd name="T15" fmla="*/ 7 h 13"/>
                  <a:gd name="T16" fmla="*/ 10 w 10"/>
                  <a:gd name="T17" fmla="*/ 5 h 13"/>
                  <a:gd name="T18" fmla="*/ 6 w 10"/>
                  <a:gd name="T19" fmla="*/ 0 h 13"/>
                  <a:gd name="T20" fmla="*/ 5 w 10"/>
                  <a:gd name="T21" fmla="*/ 1 h 13"/>
                  <a:gd name="T22" fmla="*/ 5 w 10"/>
                  <a:gd name="T23" fmla="*/ 1 h 13"/>
                  <a:gd name="T24" fmla="*/ 5 w 10"/>
                  <a:gd name="T25" fmla="*/ 1 h 13"/>
                  <a:gd name="T26" fmla="*/ 3 w 10"/>
                  <a:gd name="T27" fmla="*/ 1 h 13"/>
                  <a:gd name="T28" fmla="*/ 1 w 10"/>
                  <a:gd name="T29" fmla="*/ 3 h 13"/>
                  <a:gd name="T30" fmla="*/ 0 w 10"/>
                  <a:gd name="T31" fmla="*/ 4 h 13"/>
                  <a:gd name="T32" fmla="*/ 0 w 10"/>
                  <a:gd name="T33" fmla="*/ 6 h 13"/>
                  <a:gd name="T34" fmla="*/ 3 w 10"/>
                  <a:gd name="T35" fmla="*/ 11 h 13"/>
                  <a:gd name="T36" fmla="*/ 4 w 10"/>
                  <a:gd name="T37" fmla="*/ 13 h 13"/>
                  <a:gd name="T38" fmla="*/ 10 w 10"/>
                  <a:gd name="T3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3">
                    <a:moveTo>
                      <a:pt x="10" y="10"/>
                    </a:moveTo>
                    <a:cubicBezTo>
                      <a:pt x="10" y="8"/>
                      <a:pt x="8" y="7"/>
                      <a:pt x="8" y="6"/>
                    </a:cubicBezTo>
                    <a:lnTo>
                      <a:pt x="7" y="5"/>
                    </a:lnTo>
                    <a:lnTo>
                      <a:pt x="4" y="5"/>
                    </a:lnTo>
                    <a:lnTo>
                      <a:pt x="6" y="7"/>
                    </a:lnTo>
                    <a:lnTo>
                      <a:pt x="7" y="6"/>
                    </a:lnTo>
                    <a:lnTo>
                      <a:pt x="5" y="4"/>
                    </a:lnTo>
                    <a:lnTo>
                      <a:pt x="5" y="7"/>
                    </a:lnTo>
                    <a:cubicBezTo>
                      <a:pt x="6" y="7"/>
                      <a:pt x="8" y="6"/>
                      <a:pt x="10" y="5"/>
                    </a:cubicBezTo>
                    <a:lnTo>
                      <a:pt x="6" y="0"/>
                    </a:lnTo>
                    <a:lnTo>
                      <a:pt x="5" y="1"/>
                    </a:lnTo>
                    <a:lnTo>
                      <a:pt x="5" y="1"/>
                    </a:lnTo>
                    <a:lnTo>
                      <a:pt x="5" y="1"/>
                    </a:lnTo>
                    <a:lnTo>
                      <a:pt x="3" y="1"/>
                    </a:lnTo>
                    <a:lnTo>
                      <a:pt x="1" y="3"/>
                    </a:lnTo>
                    <a:lnTo>
                      <a:pt x="0" y="4"/>
                    </a:lnTo>
                    <a:lnTo>
                      <a:pt x="0" y="6"/>
                    </a:lnTo>
                    <a:cubicBezTo>
                      <a:pt x="1" y="8"/>
                      <a:pt x="2" y="10"/>
                      <a:pt x="3" y="11"/>
                    </a:cubicBezTo>
                    <a:cubicBezTo>
                      <a:pt x="4" y="12"/>
                      <a:pt x="4" y="12"/>
                      <a:pt x="4" y="13"/>
                    </a:cubicBezTo>
                    <a:lnTo>
                      <a:pt x="10"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7" name="Freeform 1827">
                <a:extLst>
                  <a:ext uri="{FF2B5EF4-FFF2-40B4-BE49-F238E27FC236}">
                    <a16:creationId xmlns:a16="http://schemas.microsoft.com/office/drawing/2014/main" id="{83D36C30-0F65-4EEF-8A70-0FB49859E540}"/>
                  </a:ext>
                </a:extLst>
              </p:cNvPr>
              <p:cNvSpPr>
                <a:spLocks/>
              </p:cNvSpPr>
              <p:nvPr/>
            </p:nvSpPr>
            <p:spPr bwMode="auto">
              <a:xfrm>
                <a:off x="124" y="4572"/>
                <a:ext cx="7" cy="9"/>
              </a:xfrm>
              <a:custGeom>
                <a:avLst/>
                <a:gdLst>
                  <a:gd name="T0" fmla="*/ 12 w 12"/>
                  <a:gd name="T1" fmla="*/ 15 h 16"/>
                  <a:gd name="T2" fmla="*/ 8 w 12"/>
                  <a:gd name="T3" fmla="*/ 8 h 16"/>
                  <a:gd name="T4" fmla="*/ 7 w 12"/>
                  <a:gd name="T5" fmla="*/ 7 h 16"/>
                  <a:gd name="T6" fmla="*/ 6 w 12"/>
                  <a:gd name="T7" fmla="*/ 6 h 16"/>
                  <a:gd name="T8" fmla="*/ 6 w 12"/>
                  <a:gd name="T9" fmla="*/ 5 h 16"/>
                  <a:gd name="T10" fmla="*/ 3 w 12"/>
                  <a:gd name="T11" fmla="*/ 5 h 16"/>
                  <a:gd name="T12" fmla="*/ 4 w 12"/>
                  <a:gd name="T13" fmla="*/ 8 h 16"/>
                  <a:gd name="T14" fmla="*/ 8 w 12"/>
                  <a:gd name="T15" fmla="*/ 6 h 16"/>
                  <a:gd name="T16" fmla="*/ 5 w 12"/>
                  <a:gd name="T17" fmla="*/ 0 h 16"/>
                  <a:gd name="T18" fmla="*/ 2 w 12"/>
                  <a:gd name="T19" fmla="*/ 2 h 16"/>
                  <a:gd name="T20" fmla="*/ 0 w 12"/>
                  <a:gd name="T21" fmla="*/ 2 h 16"/>
                  <a:gd name="T22" fmla="*/ 0 w 12"/>
                  <a:gd name="T23" fmla="*/ 4 h 16"/>
                  <a:gd name="T24" fmla="*/ 0 w 12"/>
                  <a:gd name="T25" fmla="*/ 6 h 16"/>
                  <a:gd name="T26" fmla="*/ 1 w 12"/>
                  <a:gd name="T27" fmla="*/ 10 h 16"/>
                  <a:gd name="T28" fmla="*/ 4 w 12"/>
                  <a:gd name="T29" fmla="*/ 14 h 16"/>
                  <a:gd name="T30" fmla="*/ 6 w 12"/>
                  <a:gd name="T31" fmla="*/ 16 h 16"/>
                  <a:gd name="T32" fmla="*/ 12 w 12"/>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6">
                    <a:moveTo>
                      <a:pt x="12" y="15"/>
                    </a:moveTo>
                    <a:cubicBezTo>
                      <a:pt x="11" y="12"/>
                      <a:pt x="9" y="10"/>
                      <a:pt x="8" y="8"/>
                    </a:cubicBezTo>
                    <a:lnTo>
                      <a:pt x="7" y="7"/>
                    </a:lnTo>
                    <a:lnTo>
                      <a:pt x="6" y="6"/>
                    </a:lnTo>
                    <a:lnTo>
                      <a:pt x="6" y="5"/>
                    </a:lnTo>
                    <a:lnTo>
                      <a:pt x="3" y="5"/>
                    </a:lnTo>
                    <a:lnTo>
                      <a:pt x="4" y="8"/>
                    </a:lnTo>
                    <a:cubicBezTo>
                      <a:pt x="6" y="7"/>
                      <a:pt x="7" y="7"/>
                      <a:pt x="8" y="6"/>
                    </a:cubicBezTo>
                    <a:lnTo>
                      <a:pt x="5" y="0"/>
                    </a:lnTo>
                    <a:cubicBezTo>
                      <a:pt x="4" y="0"/>
                      <a:pt x="3" y="1"/>
                      <a:pt x="2" y="2"/>
                    </a:cubicBezTo>
                    <a:lnTo>
                      <a:pt x="0" y="2"/>
                    </a:lnTo>
                    <a:lnTo>
                      <a:pt x="0" y="4"/>
                    </a:lnTo>
                    <a:lnTo>
                      <a:pt x="0" y="6"/>
                    </a:lnTo>
                    <a:cubicBezTo>
                      <a:pt x="0" y="7"/>
                      <a:pt x="0" y="9"/>
                      <a:pt x="1" y="10"/>
                    </a:cubicBezTo>
                    <a:cubicBezTo>
                      <a:pt x="2" y="12"/>
                      <a:pt x="3" y="13"/>
                      <a:pt x="4" y="14"/>
                    </a:cubicBezTo>
                    <a:cubicBezTo>
                      <a:pt x="5" y="15"/>
                      <a:pt x="6" y="16"/>
                      <a:pt x="6" y="16"/>
                    </a:cubicBezTo>
                    <a:lnTo>
                      <a:pt x="12"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8" name="Freeform 1828">
                <a:extLst>
                  <a:ext uri="{FF2B5EF4-FFF2-40B4-BE49-F238E27FC236}">
                    <a16:creationId xmlns:a16="http://schemas.microsoft.com/office/drawing/2014/main" id="{226E9EE8-102E-4E31-BC07-541F08F1D033}"/>
                  </a:ext>
                </a:extLst>
              </p:cNvPr>
              <p:cNvSpPr>
                <a:spLocks/>
              </p:cNvSpPr>
              <p:nvPr/>
            </p:nvSpPr>
            <p:spPr bwMode="auto">
              <a:xfrm>
                <a:off x="125" y="4569"/>
                <a:ext cx="5" cy="5"/>
              </a:xfrm>
              <a:custGeom>
                <a:avLst/>
                <a:gdLst>
                  <a:gd name="T0" fmla="*/ 7 w 8"/>
                  <a:gd name="T1" fmla="*/ 9 h 10"/>
                  <a:gd name="T2" fmla="*/ 7 w 8"/>
                  <a:gd name="T3" fmla="*/ 4 h 10"/>
                  <a:gd name="T4" fmla="*/ 7 w 8"/>
                  <a:gd name="T5" fmla="*/ 4 h 10"/>
                  <a:gd name="T6" fmla="*/ 3 w 8"/>
                  <a:gd name="T7" fmla="*/ 4 h 10"/>
                  <a:gd name="T8" fmla="*/ 5 w 8"/>
                  <a:gd name="T9" fmla="*/ 7 h 10"/>
                  <a:gd name="T10" fmla="*/ 8 w 8"/>
                  <a:gd name="T11" fmla="*/ 6 h 10"/>
                  <a:gd name="T12" fmla="*/ 6 w 8"/>
                  <a:gd name="T13" fmla="*/ 0 h 10"/>
                  <a:gd name="T14" fmla="*/ 2 w 8"/>
                  <a:gd name="T15" fmla="*/ 1 h 10"/>
                  <a:gd name="T16" fmla="*/ 0 w 8"/>
                  <a:gd name="T17" fmla="*/ 2 h 10"/>
                  <a:gd name="T18" fmla="*/ 0 w 8"/>
                  <a:gd name="T19" fmla="*/ 4 h 10"/>
                  <a:gd name="T20" fmla="*/ 0 w 8"/>
                  <a:gd name="T21" fmla="*/ 4 h 10"/>
                  <a:gd name="T22" fmla="*/ 1 w 8"/>
                  <a:gd name="T23" fmla="*/ 10 h 10"/>
                  <a:gd name="T24" fmla="*/ 7 w 8"/>
                  <a:gd name="T25"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0">
                    <a:moveTo>
                      <a:pt x="7" y="9"/>
                    </a:moveTo>
                    <a:cubicBezTo>
                      <a:pt x="7" y="7"/>
                      <a:pt x="7" y="5"/>
                      <a:pt x="7" y="4"/>
                    </a:cubicBezTo>
                    <a:lnTo>
                      <a:pt x="7" y="4"/>
                    </a:lnTo>
                    <a:lnTo>
                      <a:pt x="3" y="4"/>
                    </a:lnTo>
                    <a:lnTo>
                      <a:pt x="5" y="7"/>
                    </a:lnTo>
                    <a:cubicBezTo>
                      <a:pt x="5" y="7"/>
                      <a:pt x="6" y="7"/>
                      <a:pt x="8" y="6"/>
                    </a:cubicBezTo>
                    <a:lnTo>
                      <a:pt x="6" y="0"/>
                    </a:lnTo>
                    <a:cubicBezTo>
                      <a:pt x="5" y="0"/>
                      <a:pt x="4" y="0"/>
                      <a:pt x="2" y="1"/>
                    </a:cubicBezTo>
                    <a:lnTo>
                      <a:pt x="0" y="2"/>
                    </a:lnTo>
                    <a:lnTo>
                      <a:pt x="0" y="4"/>
                    </a:lnTo>
                    <a:lnTo>
                      <a:pt x="0" y="4"/>
                    </a:lnTo>
                    <a:cubicBezTo>
                      <a:pt x="0" y="6"/>
                      <a:pt x="1" y="8"/>
                      <a:pt x="1" y="10"/>
                    </a:cubicBez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29" name="Freeform 1829">
                <a:extLst>
                  <a:ext uri="{FF2B5EF4-FFF2-40B4-BE49-F238E27FC236}">
                    <a16:creationId xmlns:a16="http://schemas.microsoft.com/office/drawing/2014/main" id="{6ED5AC18-A3D3-4F77-B54D-8A1C13DE7913}"/>
                  </a:ext>
                </a:extLst>
              </p:cNvPr>
              <p:cNvSpPr>
                <a:spLocks/>
              </p:cNvSpPr>
              <p:nvPr/>
            </p:nvSpPr>
            <p:spPr bwMode="auto">
              <a:xfrm>
                <a:off x="125" y="4560"/>
                <a:ext cx="6" cy="10"/>
              </a:xfrm>
              <a:custGeom>
                <a:avLst/>
                <a:gdLst>
                  <a:gd name="T0" fmla="*/ 10 w 10"/>
                  <a:gd name="T1" fmla="*/ 17 h 18"/>
                  <a:gd name="T2" fmla="*/ 8 w 10"/>
                  <a:gd name="T3" fmla="*/ 11 h 18"/>
                  <a:gd name="T4" fmla="*/ 6 w 10"/>
                  <a:gd name="T5" fmla="*/ 6 h 18"/>
                  <a:gd name="T6" fmla="*/ 7 w 10"/>
                  <a:gd name="T7" fmla="*/ 6 h 18"/>
                  <a:gd name="T8" fmla="*/ 7 w 10"/>
                  <a:gd name="T9" fmla="*/ 5 h 18"/>
                  <a:gd name="T10" fmla="*/ 5 w 10"/>
                  <a:gd name="T11" fmla="*/ 0 h 18"/>
                  <a:gd name="T12" fmla="*/ 1 w 10"/>
                  <a:gd name="T13" fmla="*/ 2 h 18"/>
                  <a:gd name="T14" fmla="*/ 0 w 10"/>
                  <a:gd name="T15" fmla="*/ 6 h 18"/>
                  <a:gd name="T16" fmla="*/ 2 w 10"/>
                  <a:gd name="T17" fmla="*/ 14 h 18"/>
                  <a:gd name="T18" fmla="*/ 4 w 10"/>
                  <a:gd name="T19" fmla="*/ 18 h 18"/>
                  <a:gd name="T20" fmla="*/ 10 w 10"/>
                  <a:gd name="T21"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8">
                    <a:moveTo>
                      <a:pt x="10" y="17"/>
                    </a:moveTo>
                    <a:cubicBezTo>
                      <a:pt x="10" y="15"/>
                      <a:pt x="9" y="13"/>
                      <a:pt x="8" y="11"/>
                    </a:cubicBezTo>
                    <a:cubicBezTo>
                      <a:pt x="7" y="9"/>
                      <a:pt x="6" y="7"/>
                      <a:pt x="6" y="6"/>
                    </a:cubicBezTo>
                    <a:lnTo>
                      <a:pt x="7" y="6"/>
                    </a:lnTo>
                    <a:lnTo>
                      <a:pt x="7" y="5"/>
                    </a:lnTo>
                    <a:lnTo>
                      <a:pt x="5" y="0"/>
                    </a:lnTo>
                    <a:cubicBezTo>
                      <a:pt x="3" y="0"/>
                      <a:pt x="2" y="1"/>
                      <a:pt x="1" y="2"/>
                    </a:cubicBezTo>
                    <a:cubicBezTo>
                      <a:pt x="0" y="4"/>
                      <a:pt x="0" y="5"/>
                      <a:pt x="0" y="6"/>
                    </a:cubicBezTo>
                    <a:cubicBezTo>
                      <a:pt x="0" y="9"/>
                      <a:pt x="1" y="11"/>
                      <a:pt x="2" y="14"/>
                    </a:cubicBezTo>
                    <a:cubicBezTo>
                      <a:pt x="3" y="16"/>
                      <a:pt x="4" y="17"/>
                      <a:pt x="4" y="18"/>
                    </a:cubicBezTo>
                    <a:lnTo>
                      <a:pt x="10"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0" name="Freeform 1830">
                <a:extLst>
                  <a:ext uri="{FF2B5EF4-FFF2-40B4-BE49-F238E27FC236}">
                    <a16:creationId xmlns:a16="http://schemas.microsoft.com/office/drawing/2014/main" id="{85D70CA5-344F-45CF-8C8B-2D73D0ADB0CC}"/>
                  </a:ext>
                </a:extLst>
              </p:cNvPr>
              <p:cNvSpPr>
                <a:spLocks/>
              </p:cNvSpPr>
              <p:nvPr/>
            </p:nvSpPr>
            <p:spPr bwMode="auto">
              <a:xfrm>
                <a:off x="126" y="4555"/>
                <a:ext cx="5" cy="7"/>
              </a:xfrm>
              <a:custGeom>
                <a:avLst/>
                <a:gdLst>
                  <a:gd name="T0" fmla="*/ 8 w 8"/>
                  <a:gd name="T1" fmla="*/ 12 h 12"/>
                  <a:gd name="T2" fmla="*/ 8 w 8"/>
                  <a:gd name="T3" fmla="*/ 11 h 12"/>
                  <a:gd name="T4" fmla="*/ 7 w 8"/>
                  <a:gd name="T5" fmla="*/ 6 h 12"/>
                  <a:gd name="T6" fmla="*/ 6 w 8"/>
                  <a:gd name="T7" fmla="*/ 3 h 12"/>
                  <a:gd name="T8" fmla="*/ 6 w 8"/>
                  <a:gd name="T9" fmla="*/ 2 h 12"/>
                  <a:gd name="T10" fmla="*/ 0 w 8"/>
                  <a:gd name="T11" fmla="*/ 0 h 12"/>
                  <a:gd name="T12" fmla="*/ 0 w 8"/>
                  <a:gd name="T13" fmla="*/ 3 h 12"/>
                  <a:gd name="T14" fmla="*/ 1 w 8"/>
                  <a:gd name="T15" fmla="*/ 8 h 12"/>
                  <a:gd name="T16" fmla="*/ 2 w 8"/>
                  <a:gd name="T17" fmla="*/ 11 h 12"/>
                  <a:gd name="T18" fmla="*/ 2 w 8"/>
                  <a:gd name="T19" fmla="*/ 11 h 12"/>
                  <a:gd name="T20" fmla="*/ 8 w 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8" y="12"/>
                    </a:moveTo>
                    <a:lnTo>
                      <a:pt x="8" y="11"/>
                    </a:lnTo>
                    <a:cubicBezTo>
                      <a:pt x="8" y="9"/>
                      <a:pt x="8" y="7"/>
                      <a:pt x="7" y="6"/>
                    </a:cubicBezTo>
                    <a:cubicBezTo>
                      <a:pt x="7" y="4"/>
                      <a:pt x="6" y="3"/>
                      <a:pt x="6" y="3"/>
                    </a:cubicBezTo>
                    <a:lnTo>
                      <a:pt x="6" y="2"/>
                    </a:lnTo>
                    <a:lnTo>
                      <a:pt x="0" y="0"/>
                    </a:lnTo>
                    <a:lnTo>
                      <a:pt x="0" y="3"/>
                    </a:lnTo>
                    <a:cubicBezTo>
                      <a:pt x="0" y="5"/>
                      <a:pt x="0" y="7"/>
                      <a:pt x="1" y="8"/>
                    </a:cubicBezTo>
                    <a:cubicBezTo>
                      <a:pt x="1" y="9"/>
                      <a:pt x="2" y="10"/>
                      <a:pt x="2" y="11"/>
                    </a:cubicBezTo>
                    <a:lnTo>
                      <a:pt x="2" y="11"/>
                    </a:lnTo>
                    <a:lnTo>
                      <a:pt x="8"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1" name="Freeform 1831">
                <a:extLst>
                  <a:ext uri="{FF2B5EF4-FFF2-40B4-BE49-F238E27FC236}">
                    <a16:creationId xmlns:a16="http://schemas.microsoft.com/office/drawing/2014/main" id="{CBAC7733-E71E-4050-944A-3226B53A850C}"/>
                  </a:ext>
                </a:extLst>
              </p:cNvPr>
              <p:cNvSpPr>
                <a:spLocks/>
              </p:cNvSpPr>
              <p:nvPr/>
            </p:nvSpPr>
            <p:spPr bwMode="auto">
              <a:xfrm>
                <a:off x="126" y="4551"/>
                <a:ext cx="16" cy="13"/>
              </a:xfrm>
              <a:custGeom>
                <a:avLst/>
                <a:gdLst>
                  <a:gd name="T0" fmla="*/ 7 w 28"/>
                  <a:gd name="T1" fmla="*/ 8 h 22"/>
                  <a:gd name="T2" fmla="*/ 7 w 28"/>
                  <a:gd name="T3" fmla="*/ 6 h 22"/>
                  <a:gd name="T4" fmla="*/ 7 w 28"/>
                  <a:gd name="T5" fmla="*/ 5 h 22"/>
                  <a:gd name="T6" fmla="*/ 7 w 28"/>
                  <a:gd name="T7" fmla="*/ 5 h 22"/>
                  <a:gd name="T8" fmla="*/ 5 w 28"/>
                  <a:gd name="T9" fmla="*/ 5 h 22"/>
                  <a:gd name="T10" fmla="*/ 6 w 28"/>
                  <a:gd name="T11" fmla="*/ 5 h 22"/>
                  <a:gd name="T12" fmla="*/ 7 w 28"/>
                  <a:gd name="T13" fmla="*/ 5 h 22"/>
                  <a:gd name="T14" fmla="*/ 5 w 28"/>
                  <a:gd name="T15" fmla="*/ 5 h 22"/>
                  <a:gd name="T16" fmla="*/ 6 w 28"/>
                  <a:gd name="T17" fmla="*/ 5 h 22"/>
                  <a:gd name="T18" fmla="*/ 4 w 28"/>
                  <a:gd name="T19" fmla="*/ 4 h 22"/>
                  <a:gd name="T20" fmla="*/ 3 w 28"/>
                  <a:gd name="T21" fmla="*/ 7 h 22"/>
                  <a:gd name="T22" fmla="*/ 13 w 28"/>
                  <a:gd name="T23" fmla="*/ 13 h 22"/>
                  <a:gd name="T24" fmla="*/ 27 w 28"/>
                  <a:gd name="T25" fmla="*/ 22 h 22"/>
                  <a:gd name="T26" fmla="*/ 28 w 28"/>
                  <a:gd name="T27" fmla="*/ 15 h 22"/>
                  <a:gd name="T28" fmla="*/ 18 w 28"/>
                  <a:gd name="T29" fmla="*/ 8 h 22"/>
                  <a:gd name="T30" fmla="*/ 4 w 28"/>
                  <a:gd name="T31" fmla="*/ 0 h 22"/>
                  <a:gd name="T32" fmla="*/ 2 w 28"/>
                  <a:gd name="T33" fmla="*/ 0 h 22"/>
                  <a:gd name="T34" fmla="*/ 1 w 28"/>
                  <a:gd name="T35" fmla="*/ 2 h 22"/>
                  <a:gd name="T36" fmla="*/ 0 w 28"/>
                  <a:gd name="T37" fmla="*/ 4 h 22"/>
                  <a:gd name="T38" fmla="*/ 0 w 28"/>
                  <a:gd name="T39" fmla="*/ 6 h 22"/>
                  <a:gd name="T40" fmla="*/ 0 w 28"/>
                  <a:gd name="T41" fmla="*/ 8 h 22"/>
                  <a:gd name="T42" fmla="*/ 7 w 28"/>
                  <a:gd name="T4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22">
                    <a:moveTo>
                      <a:pt x="7" y="8"/>
                    </a:moveTo>
                    <a:lnTo>
                      <a:pt x="7" y="6"/>
                    </a:lnTo>
                    <a:lnTo>
                      <a:pt x="7" y="5"/>
                    </a:lnTo>
                    <a:lnTo>
                      <a:pt x="7" y="5"/>
                    </a:lnTo>
                    <a:lnTo>
                      <a:pt x="5" y="5"/>
                    </a:lnTo>
                    <a:lnTo>
                      <a:pt x="6" y="5"/>
                    </a:lnTo>
                    <a:lnTo>
                      <a:pt x="7" y="5"/>
                    </a:lnTo>
                    <a:lnTo>
                      <a:pt x="5" y="5"/>
                    </a:lnTo>
                    <a:lnTo>
                      <a:pt x="6" y="5"/>
                    </a:lnTo>
                    <a:lnTo>
                      <a:pt x="4" y="4"/>
                    </a:lnTo>
                    <a:lnTo>
                      <a:pt x="3" y="7"/>
                    </a:lnTo>
                    <a:cubicBezTo>
                      <a:pt x="6" y="7"/>
                      <a:pt x="9" y="10"/>
                      <a:pt x="13" y="13"/>
                    </a:cubicBezTo>
                    <a:cubicBezTo>
                      <a:pt x="17" y="17"/>
                      <a:pt x="21" y="20"/>
                      <a:pt x="27" y="22"/>
                    </a:cubicBezTo>
                    <a:lnTo>
                      <a:pt x="28" y="15"/>
                    </a:lnTo>
                    <a:cubicBezTo>
                      <a:pt x="25" y="14"/>
                      <a:pt x="21" y="12"/>
                      <a:pt x="18" y="8"/>
                    </a:cubicBezTo>
                    <a:cubicBezTo>
                      <a:pt x="14" y="5"/>
                      <a:pt x="10" y="1"/>
                      <a:pt x="4" y="0"/>
                    </a:cubicBezTo>
                    <a:lnTo>
                      <a:pt x="2" y="0"/>
                    </a:lnTo>
                    <a:lnTo>
                      <a:pt x="1" y="2"/>
                    </a:lnTo>
                    <a:cubicBezTo>
                      <a:pt x="0" y="3"/>
                      <a:pt x="0" y="4"/>
                      <a:pt x="0" y="4"/>
                    </a:cubicBezTo>
                    <a:lnTo>
                      <a:pt x="0" y="6"/>
                    </a:lnTo>
                    <a:lnTo>
                      <a:pt x="0" y="8"/>
                    </a:lnTo>
                    <a:lnTo>
                      <a:pt x="7"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2" name="Freeform 1832">
                <a:extLst>
                  <a:ext uri="{FF2B5EF4-FFF2-40B4-BE49-F238E27FC236}">
                    <a16:creationId xmlns:a16="http://schemas.microsoft.com/office/drawing/2014/main" id="{AC30B709-DD4E-4AFD-9284-84D0F35601DA}"/>
                  </a:ext>
                </a:extLst>
              </p:cNvPr>
              <p:cNvSpPr>
                <a:spLocks/>
              </p:cNvSpPr>
              <p:nvPr/>
            </p:nvSpPr>
            <p:spPr bwMode="auto">
              <a:xfrm>
                <a:off x="132" y="4546"/>
                <a:ext cx="12" cy="16"/>
              </a:xfrm>
              <a:custGeom>
                <a:avLst/>
                <a:gdLst>
                  <a:gd name="T0" fmla="*/ 20 w 20"/>
                  <a:gd name="T1" fmla="*/ 27 h 28"/>
                  <a:gd name="T2" fmla="*/ 12 w 20"/>
                  <a:gd name="T3" fmla="*/ 14 h 28"/>
                  <a:gd name="T4" fmla="*/ 8 w 20"/>
                  <a:gd name="T5" fmla="*/ 9 h 28"/>
                  <a:gd name="T6" fmla="*/ 7 w 20"/>
                  <a:gd name="T7" fmla="*/ 4 h 28"/>
                  <a:gd name="T8" fmla="*/ 7 w 20"/>
                  <a:gd name="T9" fmla="*/ 3 h 28"/>
                  <a:gd name="T10" fmla="*/ 3 w 20"/>
                  <a:gd name="T11" fmla="*/ 3 h 28"/>
                  <a:gd name="T12" fmla="*/ 4 w 20"/>
                  <a:gd name="T13" fmla="*/ 6 h 28"/>
                  <a:gd name="T14" fmla="*/ 5 w 20"/>
                  <a:gd name="T15" fmla="*/ 6 h 28"/>
                  <a:gd name="T16" fmla="*/ 9 w 20"/>
                  <a:gd name="T17" fmla="*/ 7 h 28"/>
                  <a:gd name="T18" fmla="*/ 9 w 20"/>
                  <a:gd name="T19" fmla="*/ 4 h 28"/>
                  <a:gd name="T20" fmla="*/ 9 w 20"/>
                  <a:gd name="T21" fmla="*/ 7 h 28"/>
                  <a:gd name="T22" fmla="*/ 9 w 20"/>
                  <a:gd name="T23" fmla="*/ 7 h 28"/>
                  <a:gd name="T24" fmla="*/ 9 w 20"/>
                  <a:gd name="T25" fmla="*/ 4 h 28"/>
                  <a:gd name="T26" fmla="*/ 9 w 20"/>
                  <a:gd name="T27" fmla="*/ 7 h 28"/>
                  <a:gd name="T28" fmla="*/ 9 w 20"/>
                  <a:gd name="T29" fmla="*/ 0 h 28"/>
                  <a:gd name="T30" fmla="*/ 9 w 20"/>
                  <a:gd name="T31" fmla="*/ 0 h 28"/>
                  <a:gd name="T32" fmla="*/ 5 w 20"/>
                  <a:gd name="T33" fmla="*/ 0 h 28"/>
                  <a:gd name="T34" fmla="*/ 3 w 20"/>
                  <a:gd name="T35" fmla="*/ 0 h 28"/>
                  <a:gd name="T36" fmla="*/ 0 w 20"/>
                  <a:gd name="T37" fmla="*/ 0 h 28"/>
                  <a:gd name="T38" fmla="*/ 0 w 20"/>
                  <a:gd name="T39" fmla="*/ 3 h 28"/>
                  <a:gd name="T40" fmla="*/ 0 w 20"/>
                  <a:gd name="T41" fmla="*/ 4 h 28"/>
                  <a:gd name="T42" fmla="*/ 2 w 20"/>
                  <a:gd name="T43" fmla="*/ 12 h 28"/>
                  <a:gd name="T44" fmla="*/ 9 w 20"/>
                  <a:gd name="T45" fmla="*/ 21 h 28"/>
                  <a:gd name="T46" fmla="*/ 13 w 20"/>
                  <a:gd name="T47" fmla="*/ 28 h 28"/>
                  <a:gd name="T48" fmla="*/ 20 w 20"/>
                  <a:gd name="T49"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8">
                    <a:moveTo>
                      <a:pt x="20" y="27"/>
                    </a:moveTo>
                    <a:cubicBezTo>
                      <a:pt x="19" y="21"/>
                      <a:pt x="15" y="17"/>
                      <a:pt x="12" y="14"/>
                    </a:cubicBezTo>
                    <a:cubicBezTo>
                      <a:pt x="10" y="12"/>
                      <a:pt x="9" y="10"/>
                      <a:pt x="8" y="9"/>
                    </a:cubicBezTo>
                    <a:cubicBezTo>
                      <a:pt x="7" y="7"/>
                      <a:pt x="7" y="6"/>
                      <a:pt x="7" y="4"/>
                    </a:cubicBezTo>
                    <a:lnTo>
                      <a:pt x="7" y="3"/>
                    </a:lnTo>
                    <a:lnTo>
                      <a:pt x="3" y="3"/>
                    </a:lnTo>
                    <a:lnTo>
                      <a:pt x="4" y="6"/>
                    </a:lnTo>
                    <a:lnTo>
                      <a:pt x="5" y="6"/>
                    </a:lnTo>
                    <a:cubicBezTo>
                      <a:pt x="5" y="6"/>
                      <a:pt x="7" y="7"/>
                      <a:pt x="9" y="7"/>
                    </a:cubicBezTo>
                    <a:lnTo>
                      <a:pt x="9" y="4"/>
                    </a:lnTo>
                    <a:lnTo>
                      <a:pt x="9" y="7"/>
                    </a:lnTo>
                    <a:lnTo>
                      <a:pt x="9" y="7"/>
                    </a:lnTo>
                    <a:lnTo>
                      <a:pt x="9" y="4"/>
                    </a:lnTo>
                    <a:lnTo>
                      <a:pt x="9" y="7"/>
                    </a:lnTo>
                    <a:lnTo>
                      <a:pt x="9" y="0"/>
                    </a:lnTo>
                    <a:lnTo>
                      <a:pt x="9" y="0"/>
                    </a:lnTo>
                    <a:cubicBezTo>
                      <a:pt x="8" y="0"/>
                      <a:pt x="7" y="0"/>
                      <a:pt x="5" y="0"/>
                    </a:cubicBezTo>
                    <a:lnTo>
                      <a:pt x="3" y="0"/>
                    </a:lnTo>
                    <a:lnTo>
                      <a:pt x="0" y="0"/>
                    </a:lnTo>
                    <a:lnTo>
                      <a:pt x="0" y="3"/>
                    </a:lnTo>
                    <a:lnTo>
                      <a:pt x="0" y="4"/>
                    </a:lnTo>
                    <a:cubicBezTo>
                      <a:pt x="0" y="7"/>
                      <a:pt x="1" y="10"/>
                      <a:pt x="2" y="12"/>
                    </a:cubicBezTo>
                    <a:cubicBezTo>
                      <a:pt x="4" y="15"/>
                      <a:pt x="7" y="18"/>
                      <a:pt x="9" y="21"/>
                    </a:cubicBezTo>
                    <a:cubicBezTo>
                      <a:pt x="11" y="23"/>
                      <a:pt x="13" y="26"/>
                      <a:pt x="13" y="28"/>
                    </a:cubicBezTo>
                    <a:lnTo>
                      <a:pt x="20"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3" name="Freeform 1833">
                <a:extLst>
                  <a:ext uri="{FF2B5EF4-FFF2-40B4-BE49-F238E27FC236}">
                    <a16:creationId xmlns:a16="http://schemas.microsoft.com/office/drawing/2014/main" id="{21247482-6C90-468C-B2F9-FD66D318AB01}"/>
                  </a:ext>
                </a:extLst>
              </p:cNvPr>
              <p:cNvSpPr>
                <a:spLocks/>
              </p:cNvSpPr>
              <p:nvPr/>
            </p:nvSpPr>
            <p:spPr bwMode="auto">
              <a:xfrm>
                <a:off x="141" y="4541"/>
                <a:ext cx="15" cy="13"/>
              </a:xfrm>
              <a:custGeom>
                <a:avLst/>
                <a:gdLst>
                  <a:gd name="T0" fmla="*/ 6 w 25"/>
                  <a:gd name="T1" fmla="*/ 9 h 23"/>
                  <a:gd name="T2" fmla="*/ 6 w 25"/>
                  <a:gd name="T3" fmla="*/ 6 h 23"/>
                  <a:gd name="T4" fmla="*/ 7 w 25"/>
                  <a:gd name="T5" fmla="*/ 4 h 23"/>
                  <a:gd name="T6" fmla="*/ 3 w 25"/>
                  <a:gd name="T7" fmla="*/ 4 h 23"/>
                  <a:gd name="T8" fmla="*/ 4 w 25"/>
                  <a:gd name="T9" fmla="*/ 7 h 23"/>
                  <a:gd name="T10" fmla="*/ 5 w 25"/>
                  <a:gd name="T11" fmla="*/ 7 h 23"/>
                  <a:gd name="T12" fmla="*/ 8 w 25"/>
                  <a:gd name="T13" fmla="*/ 8 h 23"/>
                  <a:gd name="T14" fmla="*/ 14 w 25"/>
                  <a:gd name="T15" fmla="*/ 16 h 23"/>
                  <a:gd name="T16" fmla="*/ 22 w 25"/>
                  <a:gd name="T17" fmla="*/ 23 h 23"/>
                  <a:gd name="T18" fmla="*/ 25 w 25"/>
                  <a:gd name="T19" fmla="*/ 18 h 23"/>
                  <a:gd name="T20" fmla="*/ 17 w 25"/>
                  <a:gd name="T21" fmla="*/ 9 h 23"/>
                  <a:gd name="T22" fmla="*/ 12 w 25"/>
                  <a:gd name="T23" fmla="*/ 3 h 23"/>
                  <a:gd name="T24" fmla="*/ 5 w 25"/>
                  <a:gd name="T25" fmla="*/ 0 h 23"/>
                  <a:gd name="T26" fmla="*/ 3 w 25"/>
                  <a:gd name="T27" fmla="*/ 1 h 23"/>
                  <a:gd name="T28" fmla="*/ 0 w 25"/>
                  <a:gd name="T29" fmla="*/ 1 h 23"/>
                  <a:gd name="T30" fmla="*/ 0 w 25"/>
                  <a:gd name="T31" fmla="*/ 4 h 23"/>
                  <a:gd name="T32" fmla="*/ 0 w 25"/>
                  <a:gd name="T33" fmla="*/ 6 h 23"/>
                  <a:gd name="T34" fmla="*/ 0 w 25"/>
                  <a:gd name="T35" fmla="*/ 8 h 23"/>
                  <a:gd name="T36" fmla="*/ 6 w 25"/>
                  <a:gd name="T3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3">
                    <a:moveTo>
                      <a:pt x="6" y="9"/>
                    </a:moveTo>
                    <a:cubicBezTo>
                      <a:pt x="6" y="8"/>
                      <a:pt x="6" y="7"/>
                      <a:pt x="6" y="6"/>
                    </a:cubicBezTo>
                    <a:cubicBezTo>
                      <a:pt x="6" y="5"/>
                      <a:pt x="7" y="5"/>
                      <a:pt x="7" y="4"/>
                    </a:cubicBezTo>
                    <a:lnTo>
                      <a:pt x="3" y="4"/>
                    </a:lnTo>
                    <a:lnTo>
                      <a:pt x="4" y="7"/>
                    </a:lnTo>
                    <a:lnTo>
                      <a:pt x="5" y="7"/>
                    </a:lnTo>
                    <a:cubicBezTo>
                      <a:pt x="6" y="7"/>
                      <a:pt x="7" y="7"/>
                      <a:pt x="8" y="8"/>
                    </a:cubicBezTo>
                    <a:cubicBezTo>
                      <a:pt x="10" y="10"/>
                      <a:pt x="12" y="13"/>
                      <a:pt x="14" y="16"/>
                    </a:cubicBezTo>
                    <a:cubicBezTo>
                      <a:pt x="16" y="18"/>
                      <a:pt x="19" y="22"/>
                      <a:pt x="22" y="23"/>
                    </a:cubicBezTo>
                    <a:lnTo>
                      <a:pt x="25" y="18"/>
                    </a:lnTo>
                    <a:cubicBezTo>
                      <a:pt x="23" y="16"/>
                      <a:pt x="20" y="13"/>
                      <a:pt x="17" y="9"/>
                    </a:cubicBezTo>
                    <a:cubicBezTo>
                      <a:pt x="16" y="7"/>
                      <a:pt x="14" y="5"/>
                      <a:pt x="12" y="3"/>
                    </a:cubicBezTo>
                    <a:cubicBezTo>
                      <a:pt x="10" y="2"/>
                      <a:pt x="8" y="0"/>
                      <a:pt x="5" y="0"/>
                    </a:cubicBezTo>
                    <a:lnTo>
                      <a:pt x="3" y="1"/>
                    </a:lnTo>
                    <a:lnTo>
                      <a:pt x="0" y="1"/>
                    </a:lnTo>
                    <a:lnTo>
                      <a:pt x="0" y="4"/>
                    </a:lnTo>
                    <a:cubicBezTo>
                      <a:pt x="0" y="4"/>
                      <a:pt x="0" y="5"/>
                      <a:pt x="0" y="6"/>
                    </a:cubicBezTo>
                    <a:lnTo>
                      <a:pt x="0" y="8"/>
                    </a:ln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4" name="Freeform 1834">
                <a:extLst>
                  <a:ext uri="{FF2B5EF4-FFF2-40B4-BE49-F238E27FC236}">
                    <a16:creationId xmlns:a16="http://schemas.microsoft.com/office/drawing/2014/main" id="{772F0111-300B-45D5-B805-AE2F3EE226A9}"/>
                  </a:ext>
                </a:extLst>
              </p:cNvPr>
              <p:cNvSpPr>
                <a:spLocks/>
              </p:cNvSpPr>
              <p:nvPr/>
            </p:nvSpPr>
            <p:spPr bwMode="auto">
              <a:xfrm>
                <a:off x="150" y="4542"/>
                <a:ext cx="21" cy="30"/>
              </a:xfrm>
              <a:custGeom>
                <a:avLst/>
                <a:gdLst>
                  <a:gd name="T0" fmla="*/ 11 w 37"/>
                  <a:gd name="T1" fmla="*/ 19 h 53"/>
                  <a:gd name="T2" fmla="*/ 11 w 37"/>
                  <a:gd name="T3" fmla="*/ 17 h 53"/>
                  <a:gd name="T4" fmla="*/ 8 w 37"/>
                  <a:gd name="T5" fmla="*/ 9 h 53"/>
                  <a:gd name="T6" fmla="*/ 7 w 37"/>
                  <a:gd name="T7" fmla="*/ 5 h 53"/>
                  <a:gd name="T8" fmla="*/ 7 w 37"/>
                  <a:gd name="T9" fmla="*/ 4 h 53"/>
                  <a:gd name="T10" fmla="*/ 3 w 37"/>
                  <a:gd name="T11" fmla="*/ 3 h 53"/>
                  <a:gd name="T12" fmla="*/ 4 w 37"/>
                  <a:gd name="T13" fmla="*/ 7 h 53"/>
                  <a:gd name="T14" fmla="*/ 4 w 37"/>
                  <a:gd name="T15" fmla="*/ 7 h 53"/>
                  <a:gd name="T16" fmla="*/ 5 w 37"/>
                  <a:gd name="T17" fmla="*/ 7 h 53"/>
                  <a:gd name="T18" fmla="*/ 7 w 37"/>
                  <a:gd name="T19" fmla="*/ 5 h 53"/>
                  <a:gd name="T20" fmla="*/ 4 w 37"/>
                  <a:gd name="T21" fmla="*/ 7 h 53"/>
                  <a:gd name="T22" fmla="*/ 32 w 37"/>
                  <a:gd name="T23" fmla="*/ 53 h 53"/>
                  <a:gd name="T24" fmla="*/ 37 w 37"/>
                  <a:gd name="T25" fmla="*/ 49 h 53"/>
                  <a:gd name="T26" fmla="*/ 10 w 37"/>
                  <a:gd name="T27" fmla="*/ 3 h 53"/>
                  <a:gd name="T28" fmla="*/ 9 w 37"/>
                  <a:gd name="T29" fmla="*/ 2 h 53"/>
                  <a:gd name="T30" fmla="*/ 9 w 37"/>
                  <a:gd name="T31" fmla="*/ 2 h 53"/>
                  <a:gd name="T32" fmla="*/ 4 w 37"/>
                  <a:gd name="T33" fmla="*/ 0 h 53"/>
                  <a:gd name="T34" fmla="*/ 3 w 37"/>
                  <a:gd name="T35" fmla="*/ 0 h 53"/>
                  <a:gd name="T36" fmla="*/ 1 w 37"/>
                  <a:gd name="T37" fmla="*/ 0 h 53"/>
                  <a:gd name="T38" fmla="*/ 0 w 37"/>
                  <a:gd name="T39" fmla="*/ 3 h 53"/>
                  <a:gd name="T40" fmla="*/ 0 w 37"/>
                  <a:gd name="T41" fmla="*/ 5 h 53"/>
                  <a:gd name="T42" fmla="*/ 3 w 37"/>
                  <a:gd name="T43" fmla="*/ 12 h 53"/>
                  <a:gd name="T44" fmla="*/ 5 w 37"/>
                  <a:gd name="T45" fmla="*/ 17 h 53"/>
                  <a:gd name="T46" fmla="*/ 5 w 37"/>
                  <a:gd name="T47" fmla="*/ 18 h 53"/>
                  <a:gd name="T48" fmla="*/ 11 w 37"/>
                  <a:gd name="T49"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53">
                    <a:moveTo>
                      <a:pt x="11" y="19"/>
                    </a:moveTo>
                    <a:lnTo>
                      <a:pt x="11" y="17"/>
                    </a:lnTo>
                    <a:cubicBezTo>
                      <a:pt x="11" y="14"/>
                      <a:pt x="10" y="11"/>
                      <a:pt x="8" y="9"/>
                    </a:cubicBezTo>
                    <a:cubicBezTo>
                      <a:pt x="7" y="7"/>
                      <a:pt x="7" y="6"/>
                      <a:pt x="7" y="5"/>
                    </a:cubicBezTo>
                    <a:lnTo>
                      <a:pt x="7" y="4"/>
                    </a:lnTo>
                    <a:lnTo>
                      <a:pt x="3" y="3"/>
                    </a:lnTo>
                    <a:lnTo>
                      <a:pt x="4" y="7"/>
                    </a:lnTo>
                    <a:lnTo>
                      <a:pt x="4" y="7"/>
                    </a:lnTo>
                    <a:cubicBezTo>
                      <a:pt x="4" y="7"/>
                      <a:pt x="4" y="7"/>
                      <a:pt x="5" y="7"/>
                    </a:cubicBezTo>
                    <a:lnTo>
                      <a:pt x="7" y="5"/>
                    </a:lnTo>
                    <a:lnTo>
                      <a:pt x="4" y="7"/>
                    </a:lnTo>
                    <a:cubicBezTo>
                      <a:pt x="14" y="21"/>
                      <a:pt x="21" y="38"/>
                      <a:pt x="32" y="53"/>
                    </a:cubicBezTo>
                    <a:lnTo>
                      <a:pt x="37" y="49"/>
                    </a:lnTo>
                    <a:cubicBezTo>
                      <a:pt x="27" y="35"/>
                      <a:pt x="20" y="18"/>
                      <a:pt x="10" y="3"/>
                    </a:cubicBezTo>
                    <a:lnTo>
                      <a:pt x="9" y="2"/>
                    </a:lnTo>
                    <a:lnTo>
                      <a:pt x="9" y="2"/>
                    </a:lnTo>
                    <a:cubicBezTo>
                      <a:pt x="8" y="1"/>
                      <a:pt x="6" y="0"/>
                      <a:pt x="4" y="0"/>
                    </a:cubicBezTo>
                    <a:lnTo>
                      <a:pt x="3" y="0"/>
                    </a:lnTo>
                    <a:lnTo>
                      <a:pt x="1" y="0"/>
                    </a:lnTo>
                    <a:lnTo>
                      <a:pt x="0" y="3"/>
                    </a:lnTo>
                    <a:lnTo>
                      <a:pt x="0" y="5"/>
                    </a:lnTo>
                    <a:cubicBezTo>
                      <a:pt x="0" y="8"/>
                      <a:pt x="2" y="10"/>
                      <a:pt x="3" y="12"/>
                    </a:cubicBezTo>
                    <a:cubicBezTo>
                      <a:pt x="4" y="15"/>
                      <a:pt x="5" y="16"/>
                      <a:pt x="5" y="17"/>
                    </a:cubicBezTo>
                    <a:lnTo>
                      <a:pt x="5" y="18"/>
                    </a:lnTo>
                    <a:lnTo>
                      <a:pt x="11" y="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5" name="Freeform 1835">
                <a:extLst>
                  <a:ext uri="{FF2B5EF4-FFF2-40B4-BE49-F238E27FC236}">
                    <a16:creationId xmlns:a16="http://schemas.microsoft.com/office/drawing/2014/main" id="{AA957A81-43BE-4350-97C6-96E505E18E0D}"/>
                  </a:ext>
                </a:extLst>
              </p:cNvPr>
              <p:cNvSpPr>
                <a:spLocks/>
              </p:cNvSpPr>
              <p:nvPr/>
            </p:nvSpPr>
            <p:spPr bwMode="auto">
              <a:xfrm>
                <a:off x="166" y="4518"/>
                <a:ext cx="12" cy="54"/>
              </a:xfrm>
              <a:custGeom>
                <a:avLst/>
                <a:gdLst>
                  <a:gd name="T0" fmla="*/ 11 w 22"/>
                  <a:gd name="T1" fmla="*/ 94 h 94"/>
                  <a:gd name="T2" fmla="*/ 13 w 22"/>
                  <a:gd name="T3" fmla="*/ 79 h 94"/>
                  <a:gd name="T4" fmla="*/ 14 w 22"/>
                  <a:gd name="T5" fmla="*/ 66 h 94"/>
                  <a:gd name="T6" fmla="*/ 15 w 22"/>
                  <a:gd name="T7" fmla="*/ 64 h 94"/>
                  <a:gd name="T8" fmla="*/ 14 w 22"/>
                  <a:gd name="T9" fmla="*/ 63 h 94"/>
                  <a:gd name="T10" fmla="*/ 7 w 22"/>
                  <a:gd name="T11" fmla="*/ 56 h 94"/>
                  <a:gd name="T12" fmla="*/ 4 w 22"/>
                  <a:gd name="T13" fmla="*/ 58 h 94"/>
                  <a:gd name="T14" fmla="*/ 7 w 22"/>
                  <a:gd name="T15" fmla="*/ 57 h 94"/>
                  <a:gd name="T16" fmla="*/ 7 w 22"/>
                  <a:gd name="T17" fmla="*/ 55 h 94"/>
                  <a:gd name="T18" fmla="*/ 4 w 22"/>
                  <a:gd name="T19" fmla="*/ 57 h 94"/>
                  <a:gd name="T20" fmla="*/ 7 w 22"/>
                  <a:gd name="T21" fmla="*/ 58 h 94"/>
                  <a:gd name="T22" fmla="*/ 22 w 22"/>
                  <a:gd name="T23" fmla="*/ 3 h 94"/>
                  <a:gd name="T24" fmla="*/ 16 w 22"/>
                  <a:gd name="T25" fmla="*/ 0 h 94"/>
                  <a:gd name="T26" fmla="*/ 1 w 22"/>
                  <a:gd name="T27" fmla="*/ 56 h 94"/>
                  <a:gd name="T28" fmla="*/ 0 w 22"/>
                  <a:gd name="T29" fmla="*/ 57 h 94"/>
                  <a:gd name="T30" fmla="*/ 2 w 22"/>
                  <a:gd name="T31" fmla="*/ 60 h 94"/>
                  <a:gd name="T32" fmla="*/ 2 w 22"/>
                  <a:gd name="T33" fmla="*/ 60 h 94"/>
                  <a:gd name="T34" fmla="*/ 2 w 22"/>
                  <a:gd name="T35" fmla="*/ 61 h 94"/>
                  <a:gd name="T36" fmla="*/ 9 w 22"/>
                  <a:gd name="T37" fmla="*/ 67 h 94"/>
                  <a:gd name="T38" fmla="*/ 11 w 22"/>
                  <a:gd name="T39" fmla="*/ 65 h 94"/>
                  <a:gd name="T40" fmla="*/ 8 w 22"/>
                  <a:gd name="T41" fmla="*/ 64 h 94"/>
                  <a:gd name="T42" fmla="*/ 6 w 22"/>
                  <a:gd name="T43" fmla="*/ 79 h 94"/>
                  <a:gd name="T44" fmla="*/ 5 w 22"/>
                  <a:gd name="T45" fmla="*/ 91 h 94"/>
                  <a:gd name="T46" fmla="*/ 11 w 22"/>
                  <a:gd name="T4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94">
                    <a:moveTo>
                      <a:pt x="11" y="94"/>
                    </a:moveTo>
                    <a:cubicBezTo>
                      <a:pt x="13" y="89"/>
                      <a:pt x="13" y="84"/>
                      <a:pt x="13" y="79"/>
                    </a:cubicBezTo>
                    <a:cubicBezTo>
                      <a:pt x="13" y="74"/>
                      <a:pt x="13" y="70"/>
                      <a:pt x="14" y="66"/>
                    </a:cubicBezTo>
                    <a:lnTo>
                      <a:pt x="15" y="64"/>
                    </a:lnTo>
                    <a:lnTo>
                      <a:pt x="14" y="63"/>
                    </a:lnTo>
                    <a:cubicBezTo>
                      <a:pt x="12" y="60"/>
                      <a:pt x="9" y="58"/>
                      <a:pt x="7" y="56"/>
                    </a:cubicBezTo>
                    <a:lnTo>
                      <a:pt x="4" y="58"/>
                    </a:lnTo>
                    <a:lnTo>
                      <a:pt x="7" y="57"/>
                    </a:lnTo>
                    <a:lnTo>
                      <a:pt x="7" y="55"/>
                    </a:lnTo>
                    <a:lnTo>
                      <a:pt x="4" y="57"/>
                    </a:lnTo>
                    <a:lnTo>
                      <a:pt x="7" y="58"/>
                    </a:lnTo>
                    <a:cubicBezTo>
                      <a:pt x="11" y="39"/>
                      <a:pt x="15" y="19"/>
                      <a:pt x="22" y="3"/>
                    </a:cubicBezTo>
                    <a:lnTo>
                      <a:pt x="16" y="0"/>
                    </a:lnTo>
                    <a:cubicBezTo>
                      <a:pt x="9" y="17"/>
                      <a:pt x="5" y="38"/>
                      <a:pt x="1" y="56"/>
                    </a:cubicBezTo>
                    <a:lnTo>
                      <a:pt x="0" y="57"/>
                    </a:lnTo>
                    <a:lnTo>
                      <a:pt x="2" y="60"/>
                    </a:lnTo>
                    <a:lnTo>
                      <a:pt x="2" y="60"/>
                    </a:lnTo>
                    <a:lnTo>
                      <a:pt x="2" y="61"/>
                    </a:lnTo>
                    <a:cubicBezTo>
                      <a:pt x="5" y="63"/>
                      <a:pt x="7" y="65"/>
                      <a:pt x="9" y="67"/>
                    </a:cubicBezTo>
                    <a:lnTo>
                      <a:pt x="11" y="65"/>
                    </a:lnTo>
                    <a:lnTo>
                      <a:pt x="8" y="64"/>
                    </a:lnTo>
                    <a:cubicBezTo>
                      <a:pt x="7" y="69"/>
                      <a:pt x="7" y="74"/>
                      <a:pt x="6" y="79"/>
                    </a:cubicBezTo>
                    <a:cubicBezTo>
                      <a:pt x="6" y="84"/>
                      <a:pt x="6" y="88"/>
                      <a:pt x="5" y="91"/>
                    </a:cubicBezTo>
                    <a:lnTo>
                      <a:pt x="11"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6" name="Freeform 1836">
                <a:extLst>
                  <a:ext uri="{FF2B5EF4-FFF2-40B4-BE49-F238E27FC236}">
                    <a16:creationId xmlns:a16="http://schemas.microsoft.com/office/drawing/2014/main" id="{34AE5F1F-1B36-456B-833A-415026095EF8}"/>
                  </a:ext>
                </a:extLst>
              </p:cNvPr>
              <p:cNvSpPr>
                <a:spLocks/>
              </p:cNvSpPr>
              <p:nvPr/>
            </p:nvSpPr>
            <p:spPr bwMode="auto">
              <a:xfrm>
                <a:off x="175" y="4518"/>
                <a:ext cx="3" cy="1"/>
              </a:xfrm>
              <a:custGeom>
                <a:avLst/>
                <a:gdLst>
                  <a:gd name="T0" fmla="*/ 6 w 6"/>
                  <a:gd name="T1" fmla="*/ 3 h 3"/>
                  <a:gd name="T2" fmla="*/ 6 w 6"/>
                  <a:gd name="T3" fmla="*/ 0 h 3"/>
                  <a:gd name="T4" fmla="*/ 0 w 6"/>
                  <a:gd name="T5" fmla="*/ 0 h 3"/>
                  <a:gd name="T6" fmla="*/ 0 w 6"/>
                  <a:gd name="T7" fmla="*/ 3 h 3"/>
                </a:gdLst>
                <a:ahLst/>
                <a:cxnLst>
                  <a:cxn ang="0">
                    <a:pos x="T0" y="T1"/>
                  </a:cxn>
                  <a:cxn ang="0">
                    <a:pos x="T2" y="T3"/>
                  </a:cxn>
                  <a:cxn ang="0">
                    <a:pos x="T4" y="T5"/>
                  </a:cxn>
                  <a:cxn ang="0">
                    <a:pos x="T6" y="T7"/>
                  </a:cxn>
                </a:cxnLst>
                <a:rect l="0" t="0" r="r" b="b"/>
                <a:pathLst>
                  <a:path w="6" h="3">
                    <a:moveTo>
                      <a:pt x="6" y="3"/>
                    </a:moveTo>
                    <a:lnTo>
                      <a:pt x="6" y="0"/>
                    </a:lnTo>
                    <a:lnTo>
                      <a:pt x="0" y="0"/>
                    </a:lnTo>
                    <a:lnTo>
                      <a:pt x="0" y="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7" name="Freeform 1837">
                <a:extLst>
                  <a:ext uri="{FF2B5EF4-FFF2-40B4-BE49-F238E27FC236}">
                    <a16:creationId xmlns:a16="http://schemas.microsoft.com/office/drawing/2014/main" id="{E3704228-1A3B-44A3-82AA-D41AF9885AA2}"/>
                  </a:ext>
                </a:extLst>
              </p:cNvPr>
              <p:cNvSpPr>
                <a:spLocks/>
              </p:cNvSpPr>
              <p:nvPr/>
            </p:nvSpPr>
            <p:spPr bwMode="auto">
              <a:xfrm>
                <a:off x="175" y="4518"/>
                <a:ext cx="4" cy="7"/>
              </a:xfrm>
              <a:custGeom>
                <a:avLst/>
                <a:gdLst>
                  <a:gd name="T0" fmla="*/ 0 w 7"/>
                  <a:gd name="T1" fmla="*/ 4 h 12"/>
                  <a:gd name="T2" fmla="*/ 1 w 7"/>
                  <a:gd name="T3" fmla="*/ 7 h 12"/>
                  <a:gd name="T4" fmla="*/ 0 w 7"/>
                  <a:gd name="T5" fmla="*/ 9 h 12"/>
                  <a:gd name="T6" fmla="*/ 6 w 7"/>
                  <a:gd name="T7" fmla="*/ 12 h 12"/>
                  <a:gd name="T8" fmla="*/ 7 w 7"/>
                  <a:gd name="T9" fmla="*/ 7 h 12"/>
                  <a:gd name="T10" fmla="*/ 5 w 7"/>
                  <a:gd name="T11" fmla="*/ 0 h 12"/>
                  <a:gd name="T12" fmla="*/ 0 w 7"/>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4"/>
                    </a:moveTo>
                    <a:cubicBezTo>
                      <a:pt x="0" y="5"/>
                      <a:pt x="1" y="5"/>
                      <a:pt x="1" y="7"/>
                    </a:cubicBezTo>
                    <a:lnTo>
                      <a:pt x="0" y="9"/>
                    </a:lnTo>
                    <a:lnTo>
                      <a:pt x="6" y="12"/>
                    </a:lnTo>
                    <a:cubicBezTo>
                      <a:pt x="7" y="10"/>
                      <a:pt x="7" y="8"/>
                      <a:pt x="7" y="7"/>
                    </a:cubicBezTo>
                    <a:cubicBezTo>
                      <a:pt x="7" y="4"/>
                      <a:pt x="6" y="2"/>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8" name="Freeform 1838">
                <a:extLst>
                  <a:ext uri="{FF2B5EF4-FFF2-40B4-BE49-F238E27FC236}">
                    <a16:creationId xmlns:a16="http://schemas.microsoft.com/office/drawing/2014/main" id="{0B55D8C7-7621-4810-83E2-662D668A7482}"/>
                  </a:ext>
                </a:extLst>
              </p:cNvPr>
              <p:cNvSpPr>
                <a:spLocks/>
              </p:cNvSpPr>
              <p:nvPr/>
            </p:nvSpPr>
            <p:spPr bwMode="auto">
              <a:xfrm>
                <a:off x="171" y="4524"/>
                <a:ext cx="11" cy="56"/>
              </a:xfrm>
              <a:custGeom>
                <a:avLst/>
                <a:gdLst>
                  <a:gd name="T0" fmla="*/ 7 w 19"/>
                  <a:gd name="T1" fmla="*/ 1 h 98"/>
                  <a:gd name="T2" fmla="*/ 12 w 19"/>
                  <a:gd name="T3" fmla="*/ 50 h 98"/>
                  <a:gd name="T4" fmla="*/ 12 w 19"/>
                  <a:gd name="T5" fmla="*/ 54 h 98"/>
                  <a:gd name="T6" fmla="*/ 15 w 19"/>
                  <a:gd name="T7" fmla="*/ 54 h 98"/>
                  <a:gd name="T8" fmla="*/ 15 w 19"/>
                  <a:gd name="T9" fmla="*/ 51 h 98"/>
                  <a:gd name="T10" fmla="*/ 5 w 19"/>
                  <a:gd name="T11" fmla="*/ 53 h 98"/>
                  <a:gd name="T12" fmla="*/ 3 w 19"/>
                  <a:gd name="T13" fmla="*/ 54 h 98"/>
                  <a:gd name="T14" fmla="*/ 3 w 19"/>
                  <a:gd name="T15" fmla="*/ 56 h 98"/>
                  <a:gd name="T16" fmla="*/ 0 w 19"/>
                  <a:gd name="T17" fmla="*/ 97 h 98"/>
                  <a:gd name="T18" fmla="*/ 0 w 19"/>
                  <a:gd name="T19" fmla="*/ 98 h 98"/>
                  <a:gd name="T20" fmla="*/ 7 w 19"/>
                  <a:gd name="T21" fmla="*/ 98 h 98"/>
                  <a:gd name="T22" fmla="*/ 7 w 19"/>
                  <a:gd name="T23" fmla="*/ 97 h 98"/>
                  <a:gd name="T24" fmla="*/ 9 w 19"/>
                  <a:gd name="T25" fmla="*/ 56 h 98"/>
                  <a:gd name="T26" fmla="*/ 6 w 19"/>
                  <a:gd name="T27" fmla="*/ 56 h 98"/>
                  <a:gd name="T28" fmla="*/ 7 w 19"/>
                  <a:gd name="T29" fmla="*/ 59 h 98"/>
                  <a:gd name="T30" fmla="*/ 16 w 19"/>
                  <a:gd name="T31" fmla="*/ 57 h 98"/>
                  <a:gd name="T32" fmla="*/ 19 w 19"/>
                  <a:gd name="T33" fmla="*/ 57 h 98"/>
                  <a:gd name="T34" fmla="*/ 19 w 19"/>
                  <a:gd name="T35" fmla="*/ 54 h 98"/>
                  <a:gd name="T36" fmla="*/ 19 w 19"/>
                  <a:gd name="T37" fmla="*/ 50 h 98"/>
                  <a:gd name="T38" fmla="*/ 13 w 19"/>
                  <a:gd name="T39" fmla="*/ 0 h 98"/>
                  <a:gd name="T40" fmla="*/ 7 w 19"/>
                  <a:gd name="T41"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98">
                    <a:moveTo>
                      <a:pt x="7" y="1"/>
                    </a:moveTo>
                    <a:cubicBezTo>
                      <a:pt x="10" y="17"/>
                      <a:pt x="12" y="34"/>
                      <a:pt x="12" y="50"/>
                    </a:cubicBezTo>
                    <a:cubicBezTo>
                      <a:pt x="12" y="51"/>
                      <a:pt x="12" y="53"/>
                      <a:pt x="12" y="54"/>
                    </a:cubicBezTo>
                    <a:lnTo>
                      <a:pt x="15" y="54"/>
                    </a:lnTo>
                    <a:lnTo>
                      <a:pt x="15" y="51"/>
                    </a:lnTo>
                    <a:cubicBezTo>
                      <a:pt x="12" y="51"/>
                      <a:pt x="8" y="51"/>
                      <a:pt x="5" y="53"/>
                    </a:cubicBezTo>
                    <a:lnTo>
                      <a:pt x="3" y="54"/>
                    </a:lnTo>
                    <a:lnTo>
                      <a:pt x="3" y="56"/>
                    </a:lnTo>
                    <a:cubicBezTo>
                      <a:pt x="2" y="69"/>
                      <a:pt x="0" y="83"/>
                      <a:pt x="0" y="97"/>
                    </a:cubicBezTo>
                    <a:lnTo>
                      <a:pt x="0" y="98"/>
                    </a:lnTo>
                    <a:lnTo>
                      <a:pt x="7" y="98"/>
                    </a:lnTo>
                    <a:lnTo>
                      <a:pt x="7" y="97"/>
                    </a:lnTo>
                    <a:cubicBezTo>
                      <a:pt x="7" y="84"/>
                      <a:pt x="8" y="70"/>
                      <a:pt x="9" y="56"/>
                    </a:cubicBezTo>
                    <a:lnTo>
                      <a:pt x="6" y="56"/>
                    </a:lnTo>
                    <a:lnTo>
                      <a:pt x="7" y="59"/>
                    </a:lnTo>
                    <a:cubicBezTo>
                      <a:pt x="9" y="58"/>
                      <a:pt x="13" y="58"/>
                      <a:pt x="16" y="57"/>
                    </a:cubicBezTo>
                    <a:lnTo>
                      <a:pt x="19" y="57"/>
                    </a:lnTo>
                    <a:lnTo>
                      <a:pt x="19" y="54"/>
                    </a:lnTo>
                    <a:cubicBezTo>
                      <a:pt x="19" y="53"/>
                      <a:pt x="19" y="51"/>
                      <a:pt x="19" y="50"/>
                    </a:cubicBezTo>
                    <a:cubicBezTo>
                      <a:pt x="19" y="34"/>
                      <a:pt x="16" y="16"/>
                      <a:pt x="13" y="0"/>
                    </a:cubicBezTo>
                    <a:lnTo>
                      <a:pt x="7"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39" name="Freeform 1839">
                <a:extLst>
                  <a:ext uri="{FF2B5EF4-FFF2-40B4-BE49-F238E27FC236}">
                    <a16:creationId xmlns:a16="http://schemas.microsoft.com/office/drawing/2014/main" id="{12A69B8D-0367-40D9-9434-F5BA37184320}"/>
                  </a:ext>
                </a:extLst>
              </p:cNvPr>
              <p:cNvSpPr>
                <a:spLocks/>
              </p:cNvSpPr>
              <p:nvPr/>
            </p:nvSpPr>
            <p:spPr bwMode="auto">
              <a:xfrm>
                <a:off x="172" y="4578"/>
                <a:ext cx="40" cy="85"/>
              </a:xfrm>
              <a:custGeom>
                <a:avLst/>
                <a:gdLst>
                  <a:gd name="T0" fmla="*/ 0 w 70"/>
                  <a:gd name="T1" fmla="*/ 4 h 149"/>
                  <a:gd name="T2" fmla="*/ 63 w 70"/>
                  <a:gd name="T3" fmla="*/ 149 h 149"/>
                  <a:gd name="T4" fmla="*/ 70 w 70"/>
                  <a:gd name="T5" fmla="*/ 147 h 149"/>
                  <a:gd name="T6" fmla="*/ 5 w 70"/>
                  <a:gd name="T7" fmla="*/ 0 h 149"/>
                  <a:gd name="T8" fmla="*/ 0 w 70"/>
                  <a:gd name="T9" fmla="*/ 4 h 149"/>
                </a:gdLst>
                <a:ahLst/>
                <a:cxnLst>
                  <a:cxn ang="0">
                    <a:pos x="T0" y="T1"/>
                  </a:cxn>
                  <a:cxn ang="0">
                    <a:pos x="T2" y="T3"/>
                  </a:cxn>
                  <a:cxn ang="0">
                    <a:pos x="T4" y="T5"/>
                  </a:cxn>
                  <a:cxn ang="0">
                    <a:pos x="T6" y="T7"/>
                  </a:cxn>
                  <a:cxn ang="0">
                    <a:pos x="T8" y="T9"/>
                  </a:cxn>
                </a:cxnLst>
                <a:rect l="0" t="0" r="r" b="b"/>
                <a:pathLst>
                  <a:path w="70" h="149">
                    <a:moveTo>
                      <a:pt x="0" y="4"/>
                    </a:moveTo>
                    <a:cubicBezTo>
                      <a:pt x="31" y="47"/>
                      <a:pt x="50" y="98"/>
                      <a:pt x="63" y="149"/>
                    </a:cubicBezTo>
                    <a:lnTo>
                      <a:pt x="70" y="147"/>
                    </a:lnTo>
                    <a:cubicBezTo>
                      <a:pt x="56" y="96"/>
                      <a:pt x="37" y="44"/>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0" name="Freeform 1840">
                <a:extLst>
                  <a:ext uri="{FF2B5EF4-FFF2-40B4-BE49-F238E27FC236}">
                    <a16:creationId xmlns:a16="http://schemas.microsoft.com/office/drawing/2014/main" id="{08B7C06D-4E6A-4FDB-8EA2-25958E8DA764}"/>
                  </a:ext>
                </a:extLst>
              </p:cNvPr>
              <p:cNvSpPr>
                <a:spLocks/>
              </p:cNvSpPr>
              <p:nvPr/>
            </p:nvSpPr>
            <p:spPr bwMode="auto">
              <a:xfrm>
                <a:off x="209" y="4661"/>
                <a:ext cx="6" cy="5"/>
              </a:xfrm>
              <a:custGeom>
                <a:avLst/>
                <a:gdLst>
                  <a:gd name="T0" fmla="*/ 0 w 11"/>
                  <a:gd name="T1" fmla="*/ 6 h 9"/>
                  <a:gd name="T2" fmla="*/ 11 w 11"/>
                  <a:gd name="T3" fmla="*/ 9 h 9"/>
                  <a:gd name="T4" fmla="*/ 11 w 11"/>
                  <a:gd name="T5" fmla="*/ 3 h 9"/>
                  <a:gd name="T6" fmla="*/ 3 w 11"/>
                  <a:gd name="T7" fmla="*/ 0 h 9"/>
                  <a:gd name="T8" fmla="*/ 0 w 11"/>
                  <a:gd name="T9" fmla="*/ 6 h 9"/>
                </a:gdLst>
                <a:ahLst/>
                <a:cxnLst>
                  <a:cxn ang="0">
                    <a:pos x="T0" y="T1"/>
                  </a:cxn>
                  <a:cxn ang="0">
                    <a:pos x="T2" y="T3"/>
                  </a:cxn>
                  <a:cxn ang="0">
                    <a:pos x="T4" y="T5"/>
                  </a:cxn>
                  <a:cxn ang="0">
                    <a:pos x="T6" y="T7"/>
                  </a:cxn>
                  <a:cxn ang="0">
                    <a:pos x="T8" y="T9"/>
                  </a:cxn>
                </a:cxnLst>
                <a:rect l="0" t="0" r="r" b="b"/>
                <a:pathLst>
                  <a:path w="11" h="9">
                    <a:moveTo>
                      <a:pt x="0" y="6"/>
                    </a:moveTo>
                    <a:cubicBezTo>
                      <a:pt x="3" y="7"/>
                      <a:pt x="7" y="9"/>
                      <a:pt x="11" y="9"/>
                    </a:cubicBezTo>
                    <a:lnTo>
                      <a:pt x="11" y="3"/>
                    </a:lnTo>
                    <a:cubicBezTo>
                      <a:pt x="9" y="3"/>
                      <a:pt x="6"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1" name="Freeform 1841">
                <a:extLst>
                  <a:ext uri="{FF2B5EF4-FFF2-40B4-BE49-F238E27FC236}">
                    <a16:creationId xmlns:a16="http://schemas.microsoft.com/office/drawing/2014/main" id="{8CE2EB32-732B-4F0C-A0CE-5C0A593E2BF2}"/>
                  </a:ext>
                </a:extLst>
              </p:cNvPr>
              <p:cNvSpPr>
                <a:spLocks/>
              </p:cNvSpPr>
              <p:nvPr/>
            </p:nvSpPr>
            <p:spPr bwMode="auto">
              <a:xfrm>
                <a:off x="215" y="4657"/>
                <a:ext cx="11" cy="9"/>
              </a:xfrm>
              <a:custGeom>
                <a:avLst/>
                <a:gdLst>
                  <a:gd name="T0" fmla="*/ 0 w 20"/>
                  <a:gd name="T1" fmla="*/ 16 h 16"/>
                  <a:gd name="T2" fmla="*/ 1 w 20"/>
                  <a:gd name="T3" fmla="*/ 16 h 16"/>
                  <a:gd name="T4" fmla="*/ 17 w 20"/>
                  <a:gd name="T5" fmla="*/ 10 h 16"/>
                  <a:gd name="T6" fmla="*/ 18 w 20"/>
                  <a:gd name="T7" fmla="*/ 10 h 16"/>
                  <a:gd name="T8" fmla="*/ 19 w 20"/>
                  <a:gd name="T9" fmla="*/ 9 h 16"/>
                  <a:gd name="T10" fmla="*/ 20 w 20"/>
                  <a:gd name="T11" fmla="*/ 5 h 16"/>
                  <a:gd name="T12" fmla="*/ 20 w 20"/>
                  <a:gd name="T13" fmla="*/ 4 h 16"/>
                  <a:gd name="T14" fmla="*/ 20 w 20"/>
                  <a:gd name="T15" fmla="*/ 4 h 16"/>
                  <a:gd name="T16" fmla="*/ 15 w 20"/>
                  <a:gd name="T17" fmla="*/ 0 h 16"/>
                  <a:gd name="T18" fmla="*/ 13 w 20"/>
                  <a:gd name="T19" fmla="*/ 4 h 16"/>
                  <a:gd name="T20" fmla="*/ 13 w 20"/>
                  <a:gd name="T21" fmla="*/ 6 h 16"/>
                  <a:gd name="T22" fmla="*/ 16 w 20"/>
                  <a:gd name="T23" fmla="*/ 8 h 16"/>
                  <a:gd name="T24" fmla="*/ 14 w 20"/>
                  <a:gd name="T25" fmla="*/ 5 h 16"/>
                  <a:gd name="T26" fmla="*/ 1 w 20"/>
                  <a:gd name="T27" fmla="*/ 10 h 16"/>
                  <a:gd name="T28" fmla="*/ 0 w 20"/>
                  <a:gd name="T29" fmla="*/ 10 h 16"/>
                  <a:gd name="T30" fmla="*/ 0 w 20"/>
                  <a:gd name="T3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6">
                    <a:moveTo>
                      <a:pt x="0" y="16"/>
                    </a:moveTo>
                    <a:lnTo>
                      <a:pt x="1" y="16"/>
                    </a:lnTo>
                    <a:cubicBezTo>
                      <a:pt x="8" y="16"/>
                      <a:pt x="13" y="13"/>
                      <a:pt x="17" y="10"/>
                    </a:cubicBezTo>
                    <a:lnTo>
                      <a:pt x="18" y="10"/>
                    </a:lnTo>
                    <a:lnTo>
                      <a:pt x="19" y="9"/>
                    </a:lnTo>
                    <a:cubicBezTo>
                      <a:pt x="20" y="8"/>
                      <a:pt x="20" y="6"/>
                      <a:pt x="20" y="5"/>
                    </a:cubicBezTo>
                    <a:lnTo>
                      <a:pt x="20" y="4"/>
                    </a:lnTo>
                    <a:lnTo>
                      <a:pt x="20" y="4"/>
                    </a:lnTo>
                    <a:lnTo>
                      <a:pt x="15" y="0"/>
                    </a:lnTo>
                    <a:cubicBezTo>
                      <a:pt x="14" y="2"/>
                      <a:pt x="13" y="3"/>
                      <a:pt x="13" y="4"/>
                    </a:cubicBezTo>
                    <a:cubicBezTo>
                      <a:pt x="13" y="5"/>
                      <a:pt x="13" y="6"/>
                      <a:pt x="13" y="6"/>
                    </a:cubicBezTo>
                    <a:lnTo>
                      <a:pt x="16" y="8"/>
                    </a:lnTo>
                    <a:lnTo>
                      <a:pt x="14" y="5"/>
                    </a:lnTo>
                    <a:cubicBezTo>
                      <a:pt x="10" y="7"/>
                      <a:pt x="5" y="10"/>
                      <a:pt x="1" y="10"/>
                    </a:cubicBezTo>
                    <a:lnTo>
                      <a:pt x="0" y="10"/>
                    </a:lnTo>
                    <a:lnTo>
                      <a:pt x="0"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2" name="Freeform 1842">
                <a:extLst>
                  <a:ext uri="{FF2B5EF4-FFF2-40B4-BE49-F238E27FC236}">
                    <a16:creationId xmlns:a16="http://schemas.microsoft.com/office/drawing/2014/main" id="{34C71D2A-9A98-485B-A7F9-8C7A6FC1B0F1}"/>
                  </a:ext>
                </a:extLst>
              </p:cNvPr>
              <p:cNvSpPr>
                <a:spLocks/>
              </p:cNvSpPr>
              <p:nvPr/>
            </p:nvSpPr>
            <p:spPr bwMode="auto">
              <a:xfrm>
                <a:off x="220" y="4644"/>
                <a:ext cx="7" cy="14"/>
              </a:xfrm>
              <a:custGeom>
                <a:avLst/>
                <a:gdLst>
                  <a:gd name="T0" fmla="*/ 13 w 13"/>
                  <a:gd name="T1" fmla="*/ 24 h 26"/>
                  <a:gd name="T2" fmla="*/ 6 w 13"/>
                  <a:gd name="T3" fmla="*/ 0 h 26"/>
                  <a:gd name="T4" fmla="*/ 0 w 13"/>
                  <a:gd name="T5" fmla="*/ 2 h 26"/>
                  <a:gd name="T6" fmla="*/ 6 w 13"/>
                  <a:gd name="T7" fmla="*/ 26 h 26"/>
                  <a:gd name="T8" fmla="*/ 13 w 13"/>
                  <a:gd name="T9" fmla="*/ 24 h 26"/>
                </a:gdLst>
                <a:ahLst/>
                <a:cxnLst>
                  <a:cxn ang="0">
                    <a:pos x="T0" y="T1"/>
                  </a:cxn>
                  <a:cxn ang="0">
                    <a:pos x="T2" y="T3"/>
                  </a:cxn>
                  <a:cxn ang="0">
                    <a:pos x="T4" y="T5"/>
                  </a:cxn>
                  <a:cxn ang="0">
                    <a:pos x="T6" y="T7"/>
                  </a:cxn>
                  <a:cxn ang="0">
                    <a:pos x="T8" y="T9"/>
                  </a:cxn>
                </a:cxnLst>
                <a:rect l="0" t="0" r="r" b="b"/>
                <a:pathLst>
                  <a:path w="13" h="26">
                    <a:moveTo>
                      <a:pt x="13" y="24"/>
                    </a:moveTo>
                    <a:cubicBezTo>
                      <a:pt x="10" y="17"/>
                      <a:pt x="9" y="8"/>
                      <a:pt x="6" y="0"/>
                    </a:cubicBezTo>
                    <a:lnTo>
                      <a:pt x="0" y="2"/>
                    </a:lnTo>
                    <a:cubicBezTo>
                      <a:pt x="2" y="10"/>
                      <a:pt x="3" y="18"/>
                      <a:pt x="6" y="26"/>
                    </a:cubicBezTo>
                    <a:lnTo>
                      <a:pt x="13"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3" name="Freeform 1843">
                <a:extLst>
                  <a:ext uri="{FF2B5EF4-FFF2-40B4-BE49-F238E27FC236}">
                    <a16:creationId xmlns:a16="http://schemas.microsoft.com/office/drawing/2014/main" id="{745625A0-FB46-4219-ABF9-860BD59FCAF2}"/>
                  </a:ext>
                </a:extLst>
              </p:cNvPr>
              <p:cNvSpPr>
                <a:spLocks/>
              </p:cNvSpPr>
              <p:nvPr/>
            </p:nvSpPr>
            <p:spPr bwMode="auto">
              <a:xfrm>
                <a:off x="218" y="4628"/>
                <a:ext cx="25" cy="16"/>
              </a:xfrm>
              <a:custGeom>
                <a:avLst/>
                <a:gdLst>
                  <a:gd name="T0" fmla="*/ 7 w 43"/>
                  <a:gd name="T1" fmla="*/ 18 h 28"/>
                  <a:gd name="T2" fmla="*/ 11 w 43"/>
                  <a:gd name="T3" fmla="*/ 9 h 28"/>
                  <a:gd name="T4" fmla="*/ 20 w 43"/>
                  <a:gd name="T5" fmla="*/ 6 h 28"/>
                  <a:gd name="T6" fmla="*/ 32 w 43"/>
                  <a:gd name="T7" fmla="*/ 10 h 28"/>
                  <a:gd name="T8" fmla="*/ 37 w 43"/>
                  <a:gd name="T9" fmla="*/ 19 h 28"/>
                  <a:gd name="T10" fmla="*/ 36 w 43"/>
                  <a:gd name="T11" fmla="*/ 23 h 28"/>
                  <a:gd name="T12" fmla="*/ 39 w 43"/>
                  <a:gd name="T13" fmla="*/ 24 h 28"/>
                  <a:gd name="T14" fmla="*/ 37 w 43"/>
                  <a:gd name="T15" fmla="*/ 21 h 28"/>
                  <a:gd name="T16" fmla="*/ 34 w 43"/>
                  <a:gd name="T17" fmla="*/ 23 h 28"/>
                  <a:gd name="T18" fmla="*/ 38 w 43"/>
                  <a:gd name="T19" fmla="*/ 28 h 28"/>
                  <a:gd name="T20" fmla="*/ 41 w 43"/>
                  <a:gd name="T21" fmla="*/ 26 h 28"/>
                  <a:gd name="T22" fmla="*/ 42 w 43"/>
                  <a:gd name="T23" fmla="*/ 25 h 28"/>
                  <a:gd name="T24" fmla="*/ 43 w 43"/>
                  <a:gd name="T25" fmla="*/ 24 h 28"/>
                  <a:gd name="T26" fmla="*/ 43 w 43"/>
                  <a:gd name="T27" fmla="*/ 19 h 28"/>
                  <a:gd name="T28" fmla="*/ 35 w 43"/>
                  <a:gd name="T29" fmla="*/ 5 h 28"/>
                  <a:gd name="T30" fmla="*/ 20 w 43"/>
                  <a:gd name="T31" fmla="*/ 0 h 28"/>
                  <a:gd name="T32" fmla="*/ 7 w 43"/>
                  <a:gd name="T33" fmla="*/ 4 h 28"/>
                  <a:gd name="T34" fmla="*/ 0 w 43"/>
                  <a:gd name="T35" fmla="*/ 18 h 28"/>
                  <a:gd name="T36" fmla="*/ 7 w 43"/>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28">
                    <a:moveTo>
                      <a:pt x="7" y="18"/>
                    </a:moveTo>
                    <a:cubicBezTo>
                      <a:pt x="7" y="14"/>
                      <a:pt x="9" y="11"/>
                      <a:pt x="11" y="9"/>
                    </a:cubicBezTo>
                    <a:cubicBezTo>
                      <a:pt x="13" y="7"/>
                      <a:pt x="16" y="6"/>
                      <a:pt x="20" y="6"/>
                    </a:cubicBezTo>
                    <a:cubicBezTo>
                      <a:pt x="24" y="6"/>
                      <a:pt x="28" y="8"/>
                      <a:pt x="32" y="10"/>
                    </a:cubicBezTo>
                    <a:cubicBezTo>
                      <a:pt x="35" y="12"/>
                      <a:pt x="37" y="15"/>
                      <a:pt x="37" y="19"/>
                    </a:cubicBezTo>
                    <a:cubicBezTo>
                      <a:pt x="37" y="20"/>
                      <a:pt x="36" y="22"/>
                      <a:pt x="36" y="23"/>
                    </a:cubicBezTo>
                    <a:lnTo>
                      <a:pt x="39" y="24"/>
                    </a:lnTo>
                    <a:lnTo>
                      <a:pt x="37" y="21"/>
                    </a:lnTo>
                    <a:cubicBezTo>
                      <a:pt x="37" y="21"/>
                      <a:pt x="36" y="22"/>
                      <a:pt x="34" y="23"/>
                    </a:cubicBezTo>
                    <a:lnTo>
                      <a:pt x="38" y="28"/>
                    </a:lnTo>
                    <a:cubicBezTo>
                      <a:pt x="39" y="28"/>
                      <a:pt x="40" y="27"/>
                      <a:pt x="41" y="26"/>
                    </a:cubicBezTo>
                    <a:lnTo>
                      <a:pt x="42" y="25"/>
                    </a:lnTo>
                    <a:lnTo>
                      <a:pt x="43" y="24"/>
                    </a:lnTo>
                    <a:cubicBezTo>
                      <a:pt x="43" y="23"/>
                      <a:pt x="43" y="21"/>
                      <a:pt x="43" y="19"/>
                    </a:cubicBezTo>
                    <a:cubicBezTo>
                      <a:pt x="43" y="13"/>
                      <a:pt x="40" y="8"/>
                      <a:pt x="35" y="5"/>
                    </a:cubicBezTo>
                    <a:cubicBezTo>
                      <a:pt x="31" y="1"/>
                      <a:pt x="25" y="0"/>
                      <a:pt x="20" y="0"/>
                    </a:cubicBezTo>
                    <a:cubicBezTo>
                      <a:pt x="15" y="0"/>
                      <a:pt x="10" y="1"/>
                      <a:pt x="7" y="4"/>
                    </a:cubicBezTo>
                    <a:cubicBezTo>
                      <a:pt x="3" y="7"/>
                      <a:pt x="0" y="12"/>
                      <a:pt x="0" y="18"/>
                    </a:cubicBezTo>
                    <a:lnTo>
                      <a:pt x="7"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4" name="Freeform 1844">
                <a:extLst>
                  <a:ext uri="{FF2B5EF4-FFF2-40B4-BE49-F238E27FC236}">
                    <a16:creationId xmlns:a16="http://schemas.microsoft.com/office/drawing/2014/main" id="{B1BFB596-E134-4BB5-80EA-4F77B55DC724}"/>
                  </a:ext>
                </a:extLst>
              </p:cNvPr>
              <p:cNvSpPr>
                <a:spLocks/>
              </p:cNvSpPr>
              <p:nvPr/>
            </p:nvSpPr>
            <p:spPr bwMode="auto">
              <a:xfrm>
                <a:off x="234" y="4642"/>
                <a:ext cx="8" cy="27"/>
              </a:xfrm>
              <a:custGeom>
                <a:avLst/>
                <a:gdLst>
                  <a:gd name="T0" fmla="*/ 6 w 15"/>
                  <a:gd name="T1" fmla="*/ 1 h 48"/>
                  <a:gd name="T2" fmla="*/ 6 w 15"/>
                  <a:gd name="T3" fmla="*/ 4 h 48"/>
                  <a:gd name="T4" fmla="*/ 3 w 15"/>
                  <a:gd name="T5" fmla="*/ 17 h 48"/>
                  <a:gd name="T6" fmla="*/ 0 w 15"/>
                  <a:gd name="T7" fmla="*/ 32 h 48"/>
                  <a:gd name="T8" fmla="*/ 2 w 15"/>
                  <a:gd name="T9" fmla="*/ 41 h 48"/>
                  <a:gd name="T10" fmla="*/ 12 w 15"/>
                  <a:gd name="T11" fmla="*/ 48 h 48"/>
                  <a:gd name="T12" fmla="*/ 15 w 15"/>
                  <a:gd name="T13" fmla="*/ 41 h 48"/>
                  <a:gd name="T14" fmla="*/ 8 w 15"/>
                  <a:gd name="T15" fmla="*/ 37 h 48"/>
                  <a:gd name="T16" fmla="*/ 6 w 15"/>
                  <a:gd name="T17" fmla="*/ 32 h 48"/>
                  <a:gd name="T18" fmla="*/ 9 w 15"/>
                  <a:gd name="T19" fmla="*/ 19 h 48"/>
                  <a:gd name="T20" fmla="*/ 13 w 15"/>
                  <a:gd name="T21" fmla="*/ 4 h 48"/>
                  <a:gd name="T22" fmla="*/ 13 w 15"/>
                  <a:gd name="T23" fmla="*/ 0 h 48"/>
                  <a:gd name="T24" fmla="*/ 6 w 15"/>
                  <a:gd name="T25"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48">
                    <a:moveTo>
                      <a:pt x="6" y="1"/>
                    </a:moveTo>
                    <a:cubicBezTo>
                      <a:pt x="6" y="2"/>
                      <a:pt x="6" y="3"/>
                      <a:pt x="6" y="4"/>
                    </a:cubicBezTo>
                    <a:cubicBezTo>
                      <a:pt x="7" y="8"/>
                      <a:pt x="5" y="12"/>
                      <a:pt x="3" y="17"/>
                    </a:cubicBezTo>
                    <a:cubicBezTo>
                      <a:pt x="2" y="22"/>
                      <a:pt x="0" y="27"/>
                      <a:pt x="0" y="32"/>
                    </a:cubicBezTo>
                    <a:cubicBezTo>
                      <a:pt x="0" y="35"/>
                      <a:pt x="0" y="38"/>
                      <a:pt x="2" y="41"/>
                    </a:cubicBezTo>
                    <a:cubicBezTo>
                      <a:pt x="5" y="43"/>
                      <a:pt x="8" y="46"/>
                      <a:pt x="12" y="48"/>
                    </a:cubicBezTo>
                    <a:lnTo>
                      <a:pt x="15" y="41"/>
                    </a:lnTo>
                    <a:cubicBezTo>
                      <a:pt x="11" y="40"/>
                      <a:pt x="9" y="38"/>
                      <a:pt x="8" y="37"/>
                    </a:cubicBezTo>
                    <a:cubicBezTo>
                      <a:pt x="7" y="35"/>
                      <a:pt x="6" y="34"/>
                      <a:pt x="6" y="32"/>
                    </a:cubicBezTo>
                    <a:cubicBezTo>
                      <a:pt x="6" y="28"/>
                      <a:pt x="8" y="24"/>
                      <a:pt x="9" y="19"/>
                    </a:cubicBezTo>
                    <a:cubicBezTo>
                      <a:pt x="11" y="14"/>
                      <a:pt x="13" y="9"/>
                      <a:pt x="13" y="4"/>
                    </a:cubicBezTo>
                    <a:cubicBezTo>
                      <a:pt x="13" y="2"/>
                      <a:pt x="13" y="1"/>
                      <a:pt x="13" y="0"/>
                    </a:cubicBezTo>
                    <a:lnTo>
                      <a:pt x="6"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5" name="Freeform 1845">
                <a:extLst>
                  <a:ext uri="{FF2B5EF4-FFF2-40B4-BE49-F238E27FC236}">
                    <a16:creationId xmlns:a16="http://schemas.microsoft.com/office/drawing/2014/main" id="{48F1B3C7-EE56-4FA6-9E80-A9CD6387DDD7}"/>
                  </a:ext>
                </a:extLst>
              </p:cNvPr>
              <p:cNvSpPr>
                <a:spLocks/>
              </p:cNvSpPr>
              <p:nvPr/>
            </p:nvSpPr>
            <p:spPr bwMode="auto">
              <a:xfrm>
                <a:off x="241" y="4665"/>
                <a:ext cx="4" cy="4"/>
              </a:xfrm>
              <a:custGeom>
                <a:avLst/>
                <a:gdLst>
                  <a:gd name="T0" fmla="*/ 0 w 7"/>
                  <a:gd name="T1" fmla="*/ 7 h 7"/>
                  <a:gd name="T2" fmla="*/ 7 w 7"/>
                  <a:gd name="T3" fmla="*/ 7 h 7"/>
                  <a:gd name="T4" fmla="*/ 7 w 7"/>
                  <a:gd name="T5" fmla="*/ 0 h 7"/>
                  <a:gd name="T6" fmla="*/ 0 w 7"/>
                  <a:gd name="T7" fmla="*/ 0 h 7"/>
                  <a:gd name="T8" fmla="*/ 0 w 7"/>
                  <a:gd name="T9" fmla="*/ 7 h 7"/>
                </a:gdLst>
                <a:ahLst/>
                <a:cxnLst>
                  <a:cxn ang="0">
                    <a:pos x="T0" y="T1"/>
                  </a:cxn>
                  <a:cxn ang="0">
                    <a:pos x="T2" y="T3"/>
                  </a:cxn>
                  <a:cxn ang="0">
                    <a:pos x="T4" y="T5"/>
                  </a:cxn>
                  <a:cxn ang="0">
                    <a:pos x="T6" y="T7"/>
                  </a:cxn>
                  <a:cxn ang="0">
                    <a:pos x="T8" y="T9"/>
                  </a:cxn>
                </a:cxnLst>
                <a:rect l="0" t="0" r="r" b="b"/>
                <a:pathLst>
                  <a:path w="7" h="7">
                    <a:moveTo>
                      <a:pt x="0" y="7"/>
                    </a:moveTo>
                    <a:cubicBezTo>
                      <a:pt x="2" y="7"/>
                      <a:pt x="4" y="7"/>
                      <a:pt x="7" y="7"/>
                    </a:cubicBezTo>
                    <a:lnTo>
                      <a:pt x="7" y="0"/>
                    </a:lnTo>
                    <a:cubicBezTo>
                      <a:pt x="5" y="0"/>
                      <a:pt x="2"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6" name="Freeform 1846">
                <a:extLst>
                  <a:ext uri="{FF2B5EF4-FFF2-40B4-BE49-F238E27FC236}">
                    <a16:creationId xmlns:a16="http://schemas.microsoft.com/office/drawing/2014/main" id="{550F221A-F47F-4BDC-9518-E141021E4B9D}"/>
                  </a:ext>
                </a:extLst>
              </p:cNvPr>
              <p:cNvSpPr>
                <a:spLocks/>
              </p:cNvSpPr>
              <p:nvPr/>
            </p:nvSpPr>
            <p:spPr bwMode="auto">
              <a:xfrm>
                <a:off x="243" y="4570"/>
                <a:ext cx="78" cy="98"/>
              </a:xfrm>
              <a:custGeom>
                <a:avLst/>
                <a:gdLst>
                  <a:gd name="T0" fmla="*/ 6 w 137"/>
                  <a:gd name="T1" fmla="*/ 172 h 172"/>
                  <a:gd name="T2" fmla="*/ 57 w 137"/>
                  <a:gd name="T3" fmla="*/ 89 h 172"/>
                  <a:gd name="T4" fmla="*/ 57 w 137"/>
                  <a:gd name="T5" fmla="*/ 89 h 172"/>
                  <a:gd name="T6" fmla="*/ 134 w 137"/>
                  <a:gd name="T7" fmla="*/ 6 h 172"/>
                  <a:gd name="T8" fmla="*/ 131 w 137"/>
                  <a:gd name="T9" fmla="*/ 4 h 172"/>
                  <a:gd name="T10" fmla="*/ 130 w 137"/>
                  <a:gd name="T11" fmla="*/ 7 h 172"/>
                  <a:gd name="T12" fmla="*/ 130 w 137"/>
                  <a:gd name="T13" fmla="*/ 8 h 172"/>
                  <a:gd name="T14" fmla="*/ 131 w 137"/>
                  <a:gd name="T15" fmla="*/ 9 h 172"/>
                  <a:gd name="T16" fmla="*/ 130 w 137"/>
                  <a:gd name="T17" fmla="*/ 16 h 172"/>
                  <a:gd name="T18" fmla="*/ 136 w 137"/>
                  <a:gd name="T19" fmla="*/ 16 h 172"/>
                  <a:gd name="T20" fmla="*/ 137 w 137"/>
                  <a:gd name="T21" fmla="*/ 9 h 172"/>
                  <a:gd name="T22" fmla="*/ 136 w 137"/>
                  <a:gd name="T23" fmla="*/ 5 h 172"/>
                  <a:gd name="T24" fmla="*/ 133 w 137"/>
                  <a:gd name="T25" fmla="*/ 1 h 172"/>
                  <a:gd name="T26" fmla="*/ 131 w 137"/>
                  <a:gd name="T27" fmla="*/ 0 h 172"/>
                  <a:gd name="T28" fmla="*/ 129 w 137"/>
                  <a:gd name="T29" fmla="*/ 2 h 172"/>
                  <a:gd name="T30" fmla="*/ 52 w 137"/>
                  <a:gd name="T31" fmla="*/ 84 h 172"/>
                  <a:gd name="T32" fmla="*/ 52 w 137"/>
                  <a:gd name="T33" fmla="*/ 84 h 172"/>
                  <a:gd name="T34" fmla="*/ 0 w 137"/>
                  <a:gd name="T35" fmla="*/ 169 h 172"/>
                  <a:gd name="T36" fmla="*/ 6 w 137"/>
                  <a:gd name="T3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72">
                    <a:moveTo>
                      <a:pt x="6" y="172"/>
                    </a:moveTo>
                    <a:cubicBezTo>
                      <a:pt x="20" y="146"/>
                      <a:pt x="33" y="111"/>
                      <a:pt x="57" y="89"/>
                    </a:cubicBezTo>
                    <a:lnTo>
                      <a:pt x="57" y="89"/>
                    </a:lnTo>
                    <a:cubicBezTo>
                      <a:pt x="89" y="61"/>
                      <a:pt x="106" y="32"/>
                      <a:pt x="134" y="6"/>
                    </a:cubicBezTo>
                    <a:lnTo>
                      <a:pt x="131" y="4"/>
                    </a:lnTo>
                    <a:lnTo>
                      <a:pt x="130" y="7"/>
                    </a:lnTo>
                    <a:lnTo>
                      <a:pt x="130" y="8"/>
                    </a:lnTo>
                    <a:lnTo>
                      <a:pt x="131" y="9"/>
                    </a:lnTo>
                    <a:cubicBezTo>
                      <a:pt x="131" y="11"/>
                      <a:pt x="130" y="13"/>
                      <a:pt x="130" y="16"/>
                    </a:cubicBezTo>
                    <a:lnTo>
                      <a:pt x="136" y="16"/>
                    </a:lnTo>
                    <a:cubicBezTo>
                      <a:pt x="136" y="15"/>
                      <a:pt x="137" y="12"/>
                      <a:pt x="137" y="9"/>
                    </a:cubicBezTo>
                    <a:cubicBezTo>
                      <a:pt x="137" y="8"/>
                      <a:pt x="137" y="6"/>
                      <a:pt x="136" y="5"/>
                    </a:cubicBezTo>
                    <a:cubicBezTo>
                      <a:pt x="136" y="4"/>
                      <a:pt x="135" y="2"/>
                      <a:pt x="133" y="1"/>
                    </a:cubicBezTo>
                    <a:lnTo>
                      <a:pt x="131" y="0"/>
                    </a:lnTo>
                    <a:lnTo>
                      <a:pt x="129" y="2"/>
                    </a:lnTo>
                    <a:cubicBezTo>
                      <a:pt x="101" y="28"/>
                      <a:pt x="83" y="57"/>
                      <a:pt x="52" y="84"/>
                    </a:cubicBezTo>
                    <a:lnTo>
                      <a:pt x="52" y="84"/>
                    </a:lnTo>
                    <a:cubicBezTo>
                      <a:pt x="27" y="107"/>
                      <a:pt x="14" y="144"/>
                      <a:pt x="0" y="169"/>
                    </a:cubicBezTo>
                    <a:lnTo>
                      <a:pt x="6" y="1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7" name="Freeform 1847">
                <a:extLst>
                  <a:ext uri="{FF2B5EF4-FFF2-40B4-BE49-F238E27FC236}">
                    <a16:creationId xmlns:a16="http://schemas.microsoft.com/office/drawing/2014/main" id="{031F9080-0E87-4E3B-9E82-2AEDE54EF781}"/>
                  </a:ext>
                </a:extLst>
              </p:cNvPr>
              <p:cNvSpPr>
                <a:spLocks/>
              </p:cNvSpPr>
              <p:nvPr/>
            </p:nvSpPr>
            <p:spPr bwMode="auto">
              <a:xfrm>
                <a:off x="319" y="4573"/>
                <a:ext cx="9" cy="8"/>
              </a:xfrm>
              <a:custGeom>
                <a:avLst/>
                <a:gdLst>
                  <a:gd name="T0" fmla="*/ 0 w 16"/>
                  <a:gd name="T1" fmla="*/ 15 h 15"/>
                  <a:gd name="T2" fmla="*/ 0 w 16"/>
                  <a:gd name="T3" fmla="*/ 15 h 15"/>
                  <a:gd name="T4" fmla="*/ 6 w 16"/>
                  <a:gd name="T5" fmla="*/ 13 h 15"/>
                  <a:gd name="T6" fmla="*/ 9 w 16"/>
                  <a:gd name="T7" fmla="*/ 8 h 15"/>
                  <a:gd name="T8" fmla="*/ 11 w 16"/>
                  <a:gd name="T9" fmla="*/ 6 h 15"/>
                  <a:gd name="T10" fmla="*/ 11 w 16"/>
                  <a:gd name="T11" fmla="*/ 6 h 15"/>
                  <a:gd name="T12" fmla="*/ 12 w 16"/>
                  <a:gd name="T13" fmla="*/ 6 h 15"/>
                  <a:gd name="T14" fmla="*/ 13 w 16"/>
                  <a:gd name="T15" fmla="*/ 3 h 15"/>
                  <a:gd name="T16" fmla="*/ 9 w 16"/>
                  <a:gd name="T17" fmla="*/ 4 h 15"/>
                  <a:gd name="T18" fmla="*/ 10 w 16"/>
                  <a:gd name="T19" fmla="*/ 6 h 15"/>
                  <a:gd name="T20" fmla="*/ 8 w 16"/>
                  <a:gd name="T21" fmla="*/ 14 h 15"/>
                  <a:gd name="T22" fmla="*/ 14 w 16"/>
                  <a:gd name="T23" fmla="*/ 15 h 15"/>
                  <a:gd name="T24" fmla="*/ 16 w 16"/>
                  <a:gd name="T25" fmla="*/ 6 h 15"/>
                  <a:gd name="T26" fmla="*/ 16 w 16"/>
                  <a:gd name="T27" fmla="*/ 2 h 15"/>
                  <a:gd name="T28" fmla="*/ 15 w 16"/>
                  <a:gd name="T29" fmla="*/ 1 h 15"/>
                  <a:gd name="T30" fmla="*/ 13 w 16"/>
                  <a:gd name="T31" fmla="*/ 0 h 15"/>
                  <a:gd name="T32" fmla="*/ 11 w 16"/>
                  <a:gd name="T33" fmla="*/ 0 h 15"/>
                  <a:gd name="T34" fmla="*/ 6 w 16"/>
                  <a:gd name="T35" fmla="*/ 2 h 15"/>
                  <a:gd name="T36" fmla="*/ 2 w 16"/>
                  <a:gd name="T37" fmla="*/ 7 h 15"/>
                  <a:gd name="T38" fmla="*/ 1 w 16"/>
                  <a:gd name="T39" fmla="*/ 8 h 15"/>
                  <a:gd name="T40" fmla="*/ 0 w 16"/>
                  <a:gd name="T41" fmla="*/ 9 h 15"/>
                  <a:gd name="T42" fmla="*/ 0 w 16"/>
                  <a:gd name="T43" fmla="*/ 9 h 15"/>
                  <a:gd name="T44" fmla="*/ 0 w 16"/>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15">
                    <a:moveTo>
                      <a:pt x="0" y="15"/>
                    </a:moveTo>
                    <a:lnTo>
                      <a:pt x="0" y="15"/>
                    </a:lnTo>
                    <a:cubicBezTo>
                      <a:pt x="2" y="15"/>
                      <a:pt x="4" y="14"/>
                      <a:pt x="6" y="13"/>
                    </a:cubicBezTo>
                    <a:cubicBezTo>
                      <a:pt x="8" y="11"/>
                      <a:pt x="9" y="9"/>
                      <a:pt x="9" y="8"/>
                    </a:cubicBezTo>
                    <a:lnTo>
                      <a:pt x="11" y="6"/>
                    </a:lnTo>
                    <a:lnTo>
                      <a:pt x="11" y="6"/>
                    </a:lnTo>
                    <a:lnTo>
                      <a:pt x="12" y="6"/>
                    </a:lnTo>
                    <a:lnTo>
                      <a:pt x="13" y="3"/>
                    </a:lnTo>
                    <a:lnTo>
                      <a:pt x="9" y="4"/>
                    </a:lnTo>
                    <a:lnTo>
                      <a:pt x="10" y="6"/>
                    </a:lnTo>
                    <a:cubicBezTo>
                      <a:pt x="10" y="7"/>
                      <a:pt x="8" y="10"/>
                      <a:pt x="8" y="14"/>
                    </a:cubicBezTo>
                    <a:lnTo>
                      <a:pt x="14" y="15"/>
                    </a:lnTo>
                    <a:cubicBezTo>
                      <a:pt x="14" y="13"/>
                      <a:pt x="16" y="10"/>
                      <a:pt x="16" y="6"/>
                    </a:cubicBezTo>
                    <a:cubicBezTo>
                      <a:pt x="16" y="5"/>
                      <a:pt x="16" y="3"/>
                      <a:pt x="16" y="2"/>
                    </a:cubicBezTo>
                    <a:lnTo>
                      <a:pt x="15" y="1"/>
                    </a:lnTo>
                    <a:lnTo>
                      <a:pt x="13" y="0"/>
                    </a:lnTo>
                    <a:lnTo>
                      <a:pt x="11" y="0"/>
                    </a:lnTo>
                    <a:cubicBezTo>
                      <a:pt x="9" y="0"/>
                      <a:pt x="7" y="1"/>
                      <a:pt x="6" y="2"/>
                    </a:cubicBezTo>
                    <a:cubicBezTo>
                      <a:pt x="4" y="4"/>
                      <a:pt x="3" y="6"/>
                      <a:pt x="2" y="7"/>
                    </a:cubicBezTo>
                    <a:lnTo>
                      <a:pt x="1" y="8"/>
                    </a:lnTo>
                    <a:lnTo>
                      <a:pt x="0" y="9"/>
                    </a:lnTo>
                    <a:lnTo>
                      <a:pt x="0" y="9"/>
                    </a:lnTo>
                    <a:lnTo>
                      <a:pt x="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8" name="Freeform 1848">
                <a:extLst>
                  <a:ext uri="{FF2B5EF4-FFF2-40B4-BE49-F238E27FC236}">
                    <a16:creationId xmlns:a16="http://schemas.microsoft.com/office/drawing/2014/main" id="{80816CEE-0F42-4822-8790-DD56942A4B92}"/>
                  </a:ext>
                </a:extLst>
              </p:cNvPr>
              <p:cNvSpPr>
                <a:spLocks/>
              </p:cNvSpPr>
              <p:nvPr/>
            </p:nvSpPr>
            <p:spPr bwMode="auto">
              <a:xfrm>
                <a:off x="325" y="4578"/>
                <a:ext cx="6" cy="9"/>
              </a:xfrm>
              <a:custGeom>
                <a:avLst/>
                <a:gdLst>
                  <a:gd name="T0" fmla="*/ 0 w 10"/>
                  <a:gd name="T1" fmla="*/ 8 h 15"/>
                  <a:gd name="T2" fmla="*/ 0 w 10"/>
                  <a:gd name="T3" fmla="*/ 8 h 15"/>
                  <a:gd name="T4" fmla="*/ 3 w 10"/>
                  <a:gd name="T5" fmla="*/ 7 h 15"/>
                  <a:gd name="T6" fmla="*/ 4 w 10"/>
                  <a:gd name="T7" fmla="*/ 7 h 15"/>
                  <a:gd name="T8" fmla="*/ 4 w 10"/>
                  <a:gd name="T9" fmla="*/ 7 h 15"/>
                  <a:gd name="T10" fmla="*/ 4 w 10"/>
                  <a:gd name="T11" fmla="*/ 7 h 15"/>
                  <a:gd name="T12" fmla="*/ 4 w 10"/>
                  <a:gd name="T13" fmla="*/ 7 h 15"/>
                  <a:gd name="T14" fmla="*/ 4 w 10"/>
                  <a:gd name="T15" fmla="*/ 7 h 15"/>
                  <a:gd name="T16" fmla="*/ 4 w 10"/>
                  <a:gd name="T17" fmla="*/ 7 h 15"/>
                  <a:gd name="T18" fmla="*/ 5 w 10"/>
                  <a:gd name="T19" fmla="*/ 4 h 15"/>
                  <a:gd name="T20" fmla="*/ 2 w 10"/>
                  <a:gd name="T21" fmla="*/ 5 h 15"/>
                  <a:gd name="T22" fmla="*/ 3 w 10"/>
                  <a:gd name="T23" fmla="*/ 9 h 15"/>
                  <a:gd name="T24" fmla="*/ 6 w 10"/>
                  <a:gd name="T25" fmla="*/ 8 h 15"/>
                  <a:gd name="T26" fmla="*/ 3 w 10"/>
                  <a:gd name="T27" fmla="*/ 7 h 15"/>
                  <a:gd name="T28" fmla="*/ 1 w 10"/>
                  <a:gd name="T29" fmla="*/ 14 h 15"/>
                  <a:gd name="T30" fmla="*/ 7 w 10"/>
                  <a:gd name="T31" fmla="*/ 15 h 15"/>
                  <a:gd name="T32" fmla="*/ 9 w 10"/>
                  <a:gd name="T33" fmla="*/ 10 h 15"/>
                  <a:gd name="T34" fmla="*/ 10 w 10"/>
                  <a:gd name="T35" fmla="*/ 9 h 15"/>
                  <a:gd name="T36" fmla="*/ 10 w 10"/>
                  <a:gd name="T37" fmla="*/ 8 h 15"/>
                  <a:gd name="T38" fmla="*/ 8 w 10"/>
                  <a:gd name="T39" fmla="*/ 2 h 15"/>
                  <a:gd name="T40" fmla="*/ 7 w 10"/>
                  <a:gd name="T41" fmla="*/ 1 h 15"/>
                  <a:gd name="T42" fmla="*/ 5 w 10"/>
                  <a:gd name="T43" fmla="*/ 0 h 15"/>
                  <a:gd name="T44" fmla="*/ 4 w 10"/>
                  <a:gd name="T45" fmla="*/ 0 h 15"/>
                  <a:gd name="T46" fmla="*/ 1 w 10"/>
                  <a:gd name="T47" fmla="*/ 1 h 15"/>
                  <a:gd name="T48" fmla="*/ 0 w 10"/>
                  <a:gd name="T49" fmla="*/ 1 h 15"/>
                  <a:gd name="T50" fmla="*/ 0 w 10"/>
                  <a:gd name="T51" fmla="*/ 1 h 15"/>
                  <a:gd name="T52" fmla="*/ 0 w 10"/>
                  <a:gd name="T53"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15">
                    <a:moveTo>
                      <a:pt x="0" y="8"/>
                    </a:moveTo>
                    <a:lnTo>
                      <a:pt x="0" y="8"/>
                    </a:lnTo>
                    <a:cubicBezTo>
                      <a:pt x="1" y="8"/>
                      <a:pt x="2" y="7"/>
                      <a:pt x="3" y="7"/>
                    </a:cubicBezTo>
                    <a:lnTo>
                      <a:pt x="4" y="7"/>
                    </a:lnTo>
                    <a:lnTo>
                      <a:pt x="4" y="7"/>
                    </a:lnTo>
                    <a:lnTo>
                      <a:pt x="4" y="7"/>
                    </a:lnTo>
                    <a:lnTo>
                      <a:pt x="4" y="7"/>
                    </a:lnTo>
                    <a:lnTo>
                      <a:pt x="4" y="7"/>
                    </a:lnTo>
                    <a:lnTo>
                      <a:pt x="4" y="7"/>
                    </a:lnTo>
                    <a:lnTo>
                      <a:pt x="5" y="4"/>
                    </a:lnTo>
                    <a:lnTo>
                      <a:pt x="2" y="5"/>
                    </a:lnTo>
                    <a:cubicBezTo>
                      <a:pt x="2" y="6"/>
                      <a:pt x="3" y="8"/>
                      <a:pt x="3" y="9"/>
                    </a:cubicBezTo>
                    <a:lnTo>
                      <a:pt x="6" y="8"/>
                    </a:lnTo>
                    <a:lnTo>
                      <a:pt x="3" y="7"/>
                    </a:lnTo>
                    <a:cubicBezTo>
                      <a:pt x="3" y="9"/>
                      <a:pt x="1" y="11"/>
                      <a:pt x="1" y="14"/>
                    </a:cubicBezTo>
                    <a:lnTo>
                      <a:pt x="7" y="15"/>
                    </a:lnTo>
                    <a:cubicBezTo>
                      <a:pt x="7" y="13"/>
                      <a:pt x="8" y="12"/>
                      <a:pt x="9" y="10"/>
                    </a:cubicBezTo>
                    <a:lnTo>
                      <a:pt x="10" y="9"/>
                    </a:lnTo>
                    <a:lnTo>
                      <a:pt x="10" y="8"/>
                    </a:lnTo>
                    <a:cubicBezTo>
                      <a:pt x="9" y="6"/>
                      <a:pt x="8" y="4"/>
                      <a:pt x="8" y="2"/>
                    </a:cubicBezTo>
                    <a:lnTo>
                      <a:pt x="7" y="1"/>
                    </a:lnTo>
                    <a:lnTo>
                      <a:pt x="5" y="0"/>
                    </a:lnTo>
                    <a:lnTo>
                      <a:pt x="4" y="0"/>
                    </a:lnTo>
                    <a:cubicBezTo>
                      <a:pt x="3" y="0"/>
                      <a:pt x="2" y="1"/>
                      <a:pt x="1" y="1"/>
                    </a:cubicBezTo>
                    <a:lnTo>
                      <a:pt x="0" y="1"/>
                    </a:lnTo>
                    <a:lnTo>
                      <a:pt x="0"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49" name="Freeform 1849">
                <a:extLst>
                  <a:ext uri="{FF2B5EF4-FFF2-40B4-BE49-F238E27FC236}">
                    <a16:creationId xmlns:a16="http://schemas.microsoft.com/office/drawing/2014/main" id="{174C4A94-51A7-4093-AA66-C2433134A9DF}"/>
                  </a:ext>
                </a:extLst>
              </p:cNvPr>
              <p:cNvSpPr>
                <a:spLocks/>
              </p:cNvSpPr>
              <p:nvPr/>
            </p:nvSpPr>
            <p:spPr bwMode="auto">
              <a:xfrm>
                <a:off x="327" y="4584"/>
                <a:ext cx="6" cy="7"/>
              </a:xfrm>
              <a:custGeom>
                <a:avLst/>
                <a:gdLst>
                  <a:gd name="T0" fmla="*/ 0 w 11"/>
                  <a:gd name="T1" fmla="*/ 8 h 12"/>
                  <a:gd name="T2" fmla="*/ 2 w 11"/>
                  <a:gd name="T3" fmla="*/ 8 h 12"/>
                  <a:gd name="T4" fmla="*/ 5 w 11"/>
                  <a:gd name="T5" fmla="*/ 7 h 12"/>
                  <a:gd name="T6" fmla="*/ 5 w 11"/>
                  <a:gd name="T7" fmla="*/ 7 h 12"/>
                  <a:gd name="T8" fmla="*/ 5 w 11"/>
                  <a:gd name="T9" fmla="*/ 6 h 12"/>
                  <a:gd name="T10" fmla="*/ 5 w 11"/>
                  <a:gd name="T11" fmla="*/ 7 h 12"/>
                  <a:gd name="T12" fmla="*/ 5 w 11"/>
                  <a:gd name="T13" fmla="*/ 7 h 12"/>
                  <a:gd name="T14" fmla="*/ 5 w 11"/>
                  <a:gd name="T15" fmla="*/ 6 h 12"/>
                  <a:gd name="T16" fmla="*/ 5 w 11"/>
                  <a:gd name="T17" fmla="*/ 7 h 12"/>
                  <a:gd name="T18" fmla="*/ 5 w 11"/>
                  <a:gd name="T19" fmla="*/ 6 h 12"/>
                  <a:gd name="T20" fmla="*/ 5 w 11"/>
                  <a:gd name="T21" fmla="*/ 7 h 12"/>
                  <a:gd name="T22" fmla="*/ 5 w 11"/>
                  <a:gd name="T23" fmla="*/ 7 h 12"/>
                  <a:gd name="T24" fmla="*/ 5 w 11"/>
                  <a:gd name="T25" fmla="*/ 6 h 12"/>
                  <a:gd name="T26" fmla="*/ 5 w 11"/>
                  <a:gd name="T27" fmla="*/ 7 h 12"/>
                  <a:gd name="T28" fmla="*/ 5 w 11"/>
                  <a:gd name="T29" fmla="*/ 5 h 12"/>
                  <a:gd name="T30" fmla="*/ 5 w 11"/>
                  <a:gd name="T31" fmla="*/ 7 h 12"/>
                  <a:gd name="T32" fmla="*/ 5 w 11"/>
                  <a:gd name="T33" fmla="*/ 7 h 12"/>
                  <a:gd name="T34" fmla="*/ 5 w 11"/>
                  <a:gd name="T35" fmla="*/ 5 h 12"/>
                  <a:gd name="T36" fmla="*/ 5 w 11"/>
                  <a:gd name="T37" fmla="*/ 7 h 12"/>
                  <a:gd name="T38" fmla="*/ 6 w 11"/>
                  <a:gd name="T39" fmla="*/ 3 h 12"/>
                  <a:gd name="T40" fmla="*/ 4 w 11"/>
                  <a:gd name="T41" fmla="*/ 6 h 12"/>
                  <a:gd name="T42" fmla="*/ 5 w 11"/>
                  <a:gd name="T43" fmla="*/ 7 h 12"/>
                  <a:gd name="T44" fmla="*/ 7 w 11"/>
                  <a:gd name="T45" fmla="*/ 5 h 12"/>
                  <a:gd name="T46" fmla="*/ 4 w 11"/>
                  <a:gd name="T47" fmla="*/ 6 h 12"/>
                  <a:gd name="T48" fmla="*/ 4 w 11"/>
                  <a:gd name="T49" fmla="*/ 7 h 12"/>
                  <a:gd name="T50" fmla="*/ 3 w 11"/>
                  <a:gd name="T51" fmla="*/ 11 h 12"/>
                  <a:gd name="T52" fmla="*/ 10 w 11"/>
                  <a:gd name="T53" fmla="*/ 12 h 12"/>
                  <a:gd name="T54" fmla="*/ 11 w 11"/>
                  <a:gd name="T55" fmla="*/ 7 h 12"/>
                  <a:gd name="T56" fmla="*/ 10 w 11"/>
                  <a:gd name="T57" fmla="*/ 3 h 12"/>
                  <a:gd name="T58" fmla="*/ 10 w 11"/>
                  <a:gd name="T59" fmla="*/ 3 h 12"/>
                  <a:gd name="T60" fmla="*/ 8 w 11"/>
                  <a:gd name="T61" fmla="*/ 1 h 12"/>
                  <a:gd name="T62" fmla="*/ 7 w 11"/>
                  <a:gd name="T63" fmla="*/ 0 h 12"/>
                  <a:gd name="T64" fmla="*/ 6 w 11"/>
                  <a:gd name="T65" fmla="*/ 0 h 12"/>
                  <a:gd name="T66" fmla="*/ 5 w 11"/>
                  <a:gd name="T67" fmla="*/ 0 h 12"/>
                  <a:gd name="T68" fmla="*/ 2 w 11"/>
                  <a:gd name="T69" fmla="*/ 1 h 12"/>
                  <a:gd name="T70" fmla="*/ 1 w 11"/>
                  <a:gd name="T71" fmla="*/ 1 h 12"/>
                  <a:gd name="T72" fmla="*/ 1 w 11"/>
                  <a:gd name="T73" fmla="*/ 1 h 12"/>
                  <a:gd name="T74" fmla="*/ 1 w 11"/>
                  <a:gd name="T75" fmla="*/ 1 h 12"/>
                  <a:gd name="T76" fmla="*/ 1 w 11"/>
                  <a:gd name="T77" fmla="*/ 1 h 12"/>
                  <a:gd name="T78" fmla="*/ 1 w 11"/>
                  <a:gd name="T79" fmla="*/ 1 h 12"/>
                  <a:gd name="T80" fmla="*/ 1 w 11"/>
                  <a:gd name="T81" fmla="*/ 1 h 12"/>
                  <a:gd name="T82" fmla="*/ 2 w 11"/>
                  <a:gd name="T83" fmla="*/ 2 h 12"/>
                  <a:gd name="T84" fmla="*/ 2 w 11"/>
                  <a:gd name="T85" fmla="*/ 1 h 12"/>
                  <a:gd name="T86" fmla="*/ 1 w 11"/>
                  <a:gd name="T87" fmla="*/ 1 h 12"/>
                  <a:gd name="T88" fmla="*/ 2 w 11"/>
                  <a:gd name="T89" fmla="*/ 2 h 12"/>
                  <a:gd name="T90" fmla="*/ 2 w 11"/>
                  <a:gd name="T91" fmla="*/ 1 h 12"/>
                  <a:gd name="T92" fmla="*/ 2 w 11"/>
                  <a:gd name="T93" fmla="*/ 2 h 12"/>
                  <a:gd name="T94" fmla="*/ 2 w 11"/>
                  <a:gd name="T95" fmla="*/ 1 h 12"/>
                  <a:gd name="T96" fmla="*/ 2 w 11"/>
                  <a:gd name="T97" fmla="*/ 1 h 12"/>
                  <a:gd name="T98" fmla="*/ 2 w 11"/>
                  <a:gd name="T99" fmla="*/ 2 h 12"/>
                  <a:gd name="T100" fmla="*/ 2 w 11"/>
                  <a:gd name="T101" fmla="*/ 1 h 12"/>
                  <a:gd name="T102" fmla="*/ 0 w 11"/>
                  <a:gd name="T103"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12">
                    <a:moveTo>
                      <a:pt x="0" y="8"/>
                    </a:moveTo>
                    <a:lnTo>
                      <a:pt x="2" y="8"/>
                    </a:lnTo>
                    <a:cubicBezTo>
                      <a:pt x="3" y="8"/>
                      <a:pt x="4" y="7"/>
                      <a:pt x="5" y="7"/>
                    </a:cubicBezTo>
                    <a:lnTo>
                      <a:pt x="5" y="7"/>
                    </a:lnTo>
                    <a:lnTo>
                      <a:pt x="5" y="6"/>
                    </a:lnTo>
                    <a:lnTo>
                      <a:pt x="5" y="7"/>
                    </a:lnTo>
                    <a:lnTo>
                      <a:pt x="5" y="7"/>
                    </a:lnTo>
                    <a:lnTo>
                      <a:pt x="5" y="6"/>
                    </a:lnTo>
                    <a:lnTo>
                      <a:pt x="5" y="7"/>
                    </a:lnTo>
                    <a:lnTo>
                      <a:pt x="5" y="6"/>
                    </a:lnTo>
                    <a:lnTo>
                      <a:pt x="5" y="7"/>
                    </a:lnTo>
                    <a:lnTo>
                      <a:pt x="5" y="7"/>
                    </a:lnTo>
                    <a:lnTo>
                      <a:pt x="5" y="6"/>
                    </a:lnTo>
                    <a:lnTo>
                      <a:pt x="5" y="7"/>
                    </a:lnTo>
                    <a:lnTo>
                      <a:pt x="5" y="5"/>
                    </a:lnTo>
                    <a:lnTo>
                      <a:pt x="5" y="7"/>
                    </a:lnTo>
                    <a:lnTo>
                      <a:pt x="5" y="7"/>
                    </a:lnTo>
                    <a:lnTo>
                      <a:pt x="5" y="5"/>
                    </a:lnTo>
                    <a:lnTo>
                      <a:pt x="5" y="7"/>
                    </a:lnTo>
                    <a:lnTo>
                      <a:pt x="6" y="3"/>
                    </a:lnTo>
                    <a:lnTo>
                      <a:pt x="4" y="6"/>
                    </a:lnTo>
                    <a:lnTo>
                      <a:pt x="5" y="7"/>
                    </a:lnTo>
                    <a:lnTo>
                      <a:pt x="7" y="5"/>
                    </a:lnTo>
                    <a:lnTo>
                      <a:pt x="4" y="6"/>
                    </a:lnTo>
                    <a:lnTo>
                      <a:pt x="4" y="7"/>
                    </a:lnTo>
                    <a:cubicBezTo>
                      <a:pt x="4" y="7"/>
                      <a:pt x="4" y="9"/>
                      <a:pt x="3" y="11"/>
                    </a:cubicBezTo>
                    <a:lnTo>
                      <a:pt x="10" y="12"/>
                    </a:lnTo>
                    <a:cubicBezTo>
                      <a:pt x="10" y="11"/>
                      <a:pt x="11" y="9"/>
                      <a:pt x="11" y="7"/>
                    </a:cubicBezTo>
                    <a:cubicBezTo>
                      <a:pt x="11" y="6"/>
                      <a:pt x="11" y="5"/>
                      <a:pt x="10" y="3"/>
                    </a:cubicBezTo>
                    <a:lnTo>
                      <a:pt x="10" y="3"/>
                    </a:lnTo>
                    <a:lnTo>
                      <a:pt x="8" y="1"/>
                    </a:lnTo>
                    <a:lnTo>
                      <a:pt x="7" y="0"/>
                    </a:lnTo>
                    <a:lnTo>
                      <a:pt x="6" y="0"/>
                    </a:lnTo>
                    <a:lnTo>
                      <a:pt x="5" y="0"/>
                    </a:lnTo>
                    <a:cubicBezTo>
                      <a:pt x="4" y="0"/>
                      <a:pt x="2" y="1"/>
                      <a:pt x="2" y="1"/>
                    </a:cubicBezTo>
                    <a:lnTo>
                      <a:pt x="1" y="1"/>
                    </a:lnTo>
                    <a:lnTo>
                      <a:pt x="1" y="1"/>
                    </a:lnTo>
                    <a:lnTo>
                      <a:pt x="1" y="1"/>
                    </a:lnTo>
                    <a:lnTo>
                      <a:pt x="1" y="1"/>
                    </a:lnTo>
                    <a:lnTo>
                      <a:pt x="1" y="1"/>
                    </a:lnTo>
                    <a:lnTo>
                      <a:pt x="1" y="1"/>
                    </a:lnTo>
                    <a:lnTo>
                      <a:pt x="2" y="2"/>
                    </a:lnTo>
                    <a:lnTo>
                      <a:pt x="2" y="1"/>
                    </a:lnTo>
                    <a:lnTo>
                      <a:pt x="1" y="1"/>
                    </a:lnTo>
                    <a:lnTo>
                      <a:pt x="2" y="2"/>
                    </a:lnTo>
                    <a:lnTo>
                      <a:pt x="2" y="1"/>
                    </a:lnTo>
                    <a:lnTo>
                      <a:pt x="2" y="2"/>
                    </a:lnTo>
                    <a:lnTo>
                      <a:pt x="2" y="1"/>
                    </a:lnTo>
                    <a:lnTo>
                      <a:pt x="2" y="1"/>
                    </a:lnTo>
                    <a:lnTo>
                      <a:pt x="2" y="2"/>
                    </a:lnTo>
                    <a:lnTo>
                      <a:pt x="2" y="1"/>
                    </a:ln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0" name="Freeform 1850">
                <a:extLst>
                  <a:ext uri="{FF2B5EF4-FFF2-40B4-BE49-F238E27FC236}">
                    <a16:creationId xmlns:a16="http://schemas.microsoft.com/office/drawing/2014/main" id="{22F0354A-E617-4DCD-9792-439AEA9FEAB4}"/>
                  </a:ext>
                </a:extLst>
              </p:cNvPr>
              <p:cNvSpPr>
                <a:spLocks/>
              </p:cNvSpPr>
              <p:nvPr/>
            </p:nvSpPr>
            <p:spPr bwMode="auto">
              <a:xfrm>
                <a:off x="330" y="4589"/>
                <a:ext cx="6" cy="8"/>
              </a:xfrm>
              <a:custGeom>
                <a:avLst/>
                <a:gdLst>
                  <a:gd name="T0" fmla="*/ 0 w 11"/>
                  <a:gd name="T1" fmla="*/ 7 h 15"/>
                  <a:gd name="T2" fmla="*/ 4 w 11"/>
                  <a:gd name="T3" fmla="*/ 8 h 15"/>
                  <a:gd name="T4" fmla="*/ 5 w 11"/>
                  <a:gd name="T5" fmla="*/ 8 h 15"/>
                  <a:gd name="T6" fmla="*/ 5 w 11"/>
                  <a:gd name="T7" fmla="*/ 8 h 15"/>
                  <a:gd name="T8" fmla="*/ 5 w 11"/>
                  <a:gd name="T9" fmla="*/ 8 h 15"/>
                  <a:gd name="T10" fmla="*/ 5 w 11"/>
                  <a:gd name="T11" fmla="*/ 8 h 15"/>
                  <a:gd name="T12" fmla="*/ 5 w 11"/>
                  <a:gd name="T13" fmla="*/ 8 h 15"/>
                  <a:gd name="T14" fmla="*/ 5 w 11"/>
                  <a:gd name="T15" fmla="*/ 8 h 15"/>
                  <a:gd name="T16" fmla="*/ 5 w 11"/>
                  <a:gd name="T17" fmla="*/ 8 h 15"/>
                  <a:gd name="T18" fmla="*/ 8 w 11"/>
                  <a:gd name="T19" fmla="*/ 7 h 15"/>
                  <a:gd name="T20" fmla="*/ 5 w 11"/>
                  <a:gd name="T21" fmla="*/ 5 h 15"/>
                  <a:gd name="T22" fmla="*/ 2 w 11"/>
                  <a:gd name="T23" fmla="*/ 10 h 15"/>
                  <a:gd name="T24" fmla="*/ 6 w 11"/>
                  <a:gd name="T25" fmla="*/ 15 h 15"/>
                  <a:gd name="T26" fmla="*/ 11 w 11"/>
                  <a:gd name="T27" fmla="*/ 8 h 15"/>
                  <a:gd name="T28" fmla="*/ 11 w 11"/>
                  <a:gd name="T29" fmla="*/ 7 h 15"/>
                  <a:gd name="T30" fmla="*/ 11 w 11"/>
                  <a:gd name="T31" fmla="*/ 5 h 15"/>
                  <a:gd name="T32" fmla="*/ 6 w 11"/>
                  <a:gd name="T33" fmla="*/ 1 h 15"/>
                  <a:gd name="T34" fmla="*/ 3 w 11"/>
                  <a:gd name="T35" fmla="*/ 0 h 15"/>
                  <a:gd name="T36" fmla="*/ 0 w 11"/>
                  <a:gd name="T3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5">
                    <a:moveTo>
                      <a:pt x="0" y="7"/>
                    </a:moveTo>
                    <a:cubicBezTo>
                      <a:pt x="2" y="7"/>
                      <a:pt x="3" y="7"/>
                      <a:pt x="4" y="8"/>
                    </a:cubicBezTo>
                    <a:lnTo>
                      <a:pt x="5" y="8"/>
                    </a:lnTo>
                    <a:lnTo>
                      <a:pt x="5" y="8"/>
                    </a:lnTo>
                    <a:lnTo>
                      <a:pt x="5" y="8"/>
                    </a:lnTo>
                    <a:lnTo>
                      <a:pt x="5" y="8"/>
                    </a:lnTo>
                    <a:lnTo>
                      <a:pt x="5" y="8"/>
                    </a:lnTo>
                    <a:lnTo>
                      <a:pt x="5" y="8"/>
                    </a:lnTo>
                    <a:lnTo>
                      <a:pt x="5" y="8"/>
                    </a:lnTo>
                    <a:lnTo>
                      <a:pt x="8" y="7"/>
                    </a:lnTo>
                    <a:lnTo>
                      <a:pt x="5" y="5"/>
                    </a:lnTo>
                    <a:cubicBezTo>
                      <a:pt x="4" y="8"/>
                      <a:pt x="3" y="9"/>
                      <a:pt x="2" y="10"/>
                    </a:cubicBezTo>
                    <a:lnTo>
                      <a:pt x="6" y="15"/>
                    </a:lnTo>
                    <a:cubicBezTo>
                      <a:pt x="9" y="13"/>
                      <a:pt x="10" y="10"/>
                      <a:pt x="11" y="8"/>
                    </a:cubicBezTo>
                    <a:lnTo>
                      <a:pt x="11" y="7"/>
                    </a:lnTo>
                    <a:lnTo>
                      <a:pt x="11" y="5"/>
                    </a:lnTo>
                    <a:cubicBezTo>
                      <a:pt x="10" y="3"/>
                      <a:pt x="8" y="2"/>
                      <a:pt x="6" y="1"/>
                    </a:cubicBezTo>
                    <a:cubicBezTo>
                      <a:pt x="5" y="1"/>
                      <a:pt x="3" y="1"/>
                      <a:pt x="3"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1" name="Freeform 1851">
                <a:extLst>
                  <a:ext uri="{FF2B5EF4-FFF2-40B4-BE49-F238E27FC236}">
                    <a16:creationId xmlns:a16="http://schemas.microsoft.com/office/drawing/2014/main" id="{A6F89DE7-6705-4EB7-B708-AE14AD904D80}"/>
                  </a:ext>
                </a:extLst>
              </p:cNvPr>
              <p:cNvSpPr>
                <a:spLocks/>
              </p:cNvSpPr>
              <p:nvPr/>
            </p:nvSpPr>
            <p:spPr bwMode="auto">
              <a:xfrm>
                <a:off x="330" y="4595"/>
                <a:ext cx="4" cy="3"/>
              </a:xfrm>
              <a:custGeom>
                <a:avLst/>
                <a:gdLst>
                  <a:gd name="T0" fmla="*/ 0 w 7"/>
                  <a:gd name="T1" fmla="*/ 3 h 5"/>
                  <a:gd name="T2" fmla="*/ 1 w 7"/>
                  <a:gd name="T3" fmla="*/ 5 h 5"/>
                  <a:gd name="T4" fmla="*/ 7 w 7"/>
                  <a:gd name="T5" fmla="*/ 2 h 5"/>
                  <a:gd name="T6" fmla="*/ 6 w 7"/>
                  <a:gd name="T7" fmla="*/ 0 h 5"/>
                </a:gdLst>
                <a:ahLst/>
                <a:cxnLst>
                  <a:cxn ang="0">
                    <a:pos x="T0" y="T1"/>
                  </a:cxn>
                  <a:cxn ang="0">
                    <a:pos x="T2" y="T3"/>
                  </a:cxn>
                  <a:cxn ang="0">
                    <a:pos x="T4" y="T5"/>
                  </a:cxn>
                  <a:cxn ang="0">
                    <a:pos x="T6" y="T7"/>
                  </a:cxn>
                </a:cxnLst>
                <a:rect l="0" t="0" r="r" b="b"/>
                <a:pathLst>
                  <a:path w="7" h="5">
                    <a:moveTo>
                      <a:pt x="0" y="3"/>
                    </a:moveTo>
                    <a:lnTo>
                      <a:pt x="1" y="5"/>
                    </a:lnTo>
                    <a:lnTo>
                      <a:pt x="7" y="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2" name="Freeform 1852">
                <a:extLst>
                  <a:ext uri="{FF2B5EF4-FFF2-40B4-BE49-F238E27FC236}">
                    <a16:creationId xmlns:a16="http://schemas.microsoft.com/office/drawing/2014/main" id="{CF492EB5-6F21-44AD-9DDA-7952E9F44278}"/>
                  </a:ext>
                </a:extLst>
              </p:cNvPr>
              <p:cNvSpPr>
                <a:spLocks/>
              </p:cNvSpPr>
              <p:nvPr/>
            </p:nvSpPr>
            <p:spPr bwMode="auto">
              <a:xfrm>
                <a:off x="331" y="4599"/>
                <a:ext cx="7" cy="11"/>
              </a:xfrm>
              <a:custGeom>
                <a:avLst/>
                <a:gdLst>
                  <a:gd name="T0" fmla="*/ 5 w 12"/>
                  <a:gd name="T1" fmla="*/ 6 h 20"/>
                  <a:gd name="T2" fmla="*/ 7 w 12"/>
                  <a:gd name="T3" fmla="*/ 7 h 20"/>
                  <a:gd name="T4" fmla="*/ 9 w 12"/>
                  <a:gd name="T5" fmla="*/ 5 h 20"/>
                  <a:gd name="T6" fmla="*/ 6 w 12"/>
                  <a:gd name="T7" fmla="*/ 6 h 20"/>
                  <a:gd name="T8" fmla="*/ 6 w 12"/>
                  <a:gd name="T9" fmla="*/ 7 h 20"/>
                  <a:gd name="T10" fmla="*/ 4 w 12"/>
                  <a:gd name="T11" fmla="*/ 11 h 20"/>
                  <a:gd name="T12" fmla="*/ 0 w 12"/>
                  <a:gd name="T13" fmla="*/ 17 h 20"/>
                  <a:gd name="T14" fmla="*/ 6 w 12"/>
                  <a:gd name="T15" fmla="*/ 20 h 20"/>
                  <a:gd name="T16" fmla="*/ 10 w 12"/>
                  <a:gd name="T17" fmla="*/ 15 h 20"/>
                  <a:gd name="T18" fmla="*/ 12 w 12"/>
                  <a:gd name="T19" fmla="*/ 7 h 20"/>
                  <a:gd name="T20" fmla="*/ 12 w 12"/>
                  <a:gd name="T21" fmla="*/ 4 h 20"/>
                  <a:gd name="T22" fmla="*/ 12 w 12"/>
                  <a:gd name="T23" fmla="*/ 3 h 20"/>
                  <a:gd name="T24" fmla="*/ 11 w 12"/>
                  <a:gd name="T25" fmla="*/ 3 h 20"/>
                  <a:gd name="T26" fmla="*/ 8 w 12"/>
                  <a:gd name="T27" fmla="*/ 0 h 20"/>
                  <a:gd name="T28" fmla="*/ 5 w 12"/>
                  <a:gd name="T2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0">
                    <a:moveTo>
                      <a:pt x="5" y="6"/>
                    </a:moveTo>
                    <a:lnTo>
                      <a:pt x="7" y="7"/>
                    </a:lnTo>
                    <a:lnTo>
                      <a:pt x="9" y="5"/>
                    </a:lnTo>
                    <a:lnTo>
                      <a:pt x="6" y="6"/>
                    </a:lnTo>
                    <a:lnTo>
                      <a:pt x="6" y="7"/>
                    </a:lnTo>
                    <a:cubicBezTo>
                      <a:pt x="6" y="8"/>
                      <a:pt x="5" y="10"/>
                      <a:pt x="4" y="11"/>
                    </a:cubicBezTo>
                    <a:cubicBezTo>
                      <a:pt x="3" y="13"/>
                      <a:pt x="2" y="15"/>
                      <a:pt x="0" y="17"/>
                    </a:cubicBezTo>
                    <a:lnTo>
                      <a:pt x="6" y="20"/>
                    </a:lnTo>
                    <a:cubicBezTo>
                      <a:pt x="7" y="19"/>
                      <a:pt x="8" y="17"/>
                      <a:pt x="10" y="15"/>
                    </a:cubicBezTo>
                    <a:cubicBezTo>
                      <a:pt x="11" y="13"/>
                      <a:pt x="12" y="10"/>
                      <a:pt x="12" y="7"/>
                    </a:cubicBezTo>
                    <a:cubicBezTo>
                      <a:pt x="12" y="6"/>
                      <a:pt x="12" y="5"/>
                      <a:pt x="12" y="4"/>
                    </a:cubicBezTo>
                    <a:lnTo>
                      <a:pt x="12" y="3"/>
                    </a:lnTo>
                    <a:lnTo>
                      <a:pt x="11" y="3"/>
                    </a:lnTo>
                    <a:cubicBezTo>
                      <a:pt x="10" y="2"/>
                      <a:pt x="9" y="1"/>
                      <a:pt x="8" y="0"/>
                    </a:cubicBezTo>
                    <a:lnTo>
                      <a:pt x="5"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3" name="Freeform 1853">
                <a:extLst>
                  <a:ext uri="{FF2B5EF4-FFF2-40B4-BE49-F238E27FC236}">
                    <a16:creationId xmlns:a16="http://schemas.microsoft.com/office/drawing/2014/main" id="{32FCAF13-3CB0-4980-B9CA-650E58AEA2BF}"/>
                  </a:ext>
                </a:extLst>
              </p:cNvPr>
              <p:cNvSpPr>
                <a:spLocks/>
              </p:cNvSpPr>
              <p:nvPr/>
            </p:nvSpPr>
            <p:spPr bwMode="auto">
              <a:xfrm>
                <a:off x="329" y="4608"/>
                <a:ext cx="7" cy="12"/>
              </a:xfrm>
              <a:custGeom>
                <a:avLst/>
                <a:gdLst>
                  <a:gd name="T0" fmla="*/ 5 w 13"/>
                  <a:gd name="T1" fmla="*/ 5 h 22"/>
                  <a:gd name="T2" fmla="*/ 6 w 13"/>
                  <a:gd name="T3" fmla="*/ 8 h 22"/>
                  <a:gd name="T4" fmla="*/ 4 w 13"/>
                  <a:gd name="T5" fmla="*/ 12 h 22"/>
                  <a:gd name="T6" fmla="*/ 0 w 13"/>
                  <a:gd name="T7" fmla="*/ 17 h 22"/>
                  <a:gd name="T8" fmla="*/ 4 w 13"/>
                  <a:gd name="T9" fmla="*/ 22 h 22"/>
                  <a:gd name="T10" fmla="*/ 10 w 13"/>
                  <a:gd name="T11" fmla="*/ 16 h 22"/>
                  <a:gd name="T12" fmla="*/ 13 w 13"/>
                  <a:gd name="T13" fmla="*/ 8 h 22"/>
                  <a:gd name="T14" fmla="*/ 9 w 13"/>
                  <a:gd name="T15" fmla="*/ 0 h 22"/>
                  <a:gd name="T16" fmla="*/ 5 w 13"/>
                  <a:gd name="T17"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5" y="5"/>
                    </a:moveTo>
                    <a:cubicBezTo>
                      <a:pt x="6" y="6"/>
                      <a:pt x="6" y="7"/>
                      <a:pt x="6" y="8"/>
                    </a:cubicBezTo>
                    <a:cubicBezTo>
                      <a:pt x="6" y="9"/>
                      <a:pt x="6" y="11"/>
                      <a:pt x="4" y="12"/>
                    </a:cubicBezTo>
                    <a:cubicBezTo>
                      <a:pt x="3" y="14"/>
                      <a:pt x="1" y="16"/>
                      <a:pt x="0" y="17"/>
                    </a:cubicBezTo>
                    <a:lnTo>
                      <a:pt x="4" y="22"/>
                    </a:lnTo>
                    <a:cubicBezTo>
                      <a:pt x="6" y="21"/>
                      <a:pt x="8" y="19"/>
                      <a:pt x="10" y="16"/>
                    </a:cubicBezTo>
                    <a:cubicBezTo>
                      <a:pt x="11" y="14"/>
                      <a:pt x="13" y="11"/>
                      <a:pt x="13" y="8"/>
                    </a:cubicBezTo>
                    <a:cubicBezTo>
                      <a:pt x="13" y="5"/>
                      <a:pt x="12" y="3"/>
                      <a:pt x="9" y="0"/>
                    </a:cubicBezTo>
                    <a:lnTo>
                      <a:pt x="5"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4" name="Freeform 1854">
                <a:extLst>
                  <a:ext uri="{FF2B5EF4-FFF2-40B4-BE49-F238E27FC236}">
                    <a16:creationId xmlns:a16="http://schemas.microsoft.com/office/drawing/2014/main" id="{DA77FBA2-C9B5-4825-B05A-231F339CDA54}"/>
                  </a:ext>
                </a:extLst>
              </p:cNvPr>
              <p:cNvSpPr>
                <a:spLocks/>
              </p:cNvSpPr>
              <p:nvPr/>
            </p:nvSpPr>
            <p:spPr bwMode="auto">
              <a:xfrm>
                <a:off x="325" y="4619"/>
                <a:ext cx="7" cy="7"/>
              </a:xfrm>
              <a:custGeom>
                <a:avLst/>
                <a:gdLst>
                  <a:gd name="T0" fmla="*/ 6 w 13"/>
                  <a:gd name="T1" fmla="*/ 0 h 13"/>
                  <a:gd name="T2" fmla="*/ 4 w 13"/>
                  <a:gd name="T3" fmla="*/ 4 h 13"/>
                  <a:gd name="T4" fmla="*/ 0 w 13"/>
                  <a:gd name="T5" fmla="*/ 10 h 13"/>
                  <a:gd name="T6" fmla="*/ 5 w 13"/>
                  <a:gd name="T7" fmla="*/ 13 h 13"/>
                  <a:gd name="T8" fmla="*/ 9 w 13"/>
                  <a:gd name="T9" fmla="*/ 8 h 13"/>
                  <a:gd name="T10" fmla="*/ 13 w 13"/>
                  <a:gd name="T11" fmla="*/ 1 h 13"/>
                  <a:gd name="T12" fmla="*/ 6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6" y="0"/>
                    </a:moveTo>
                    <a:cubicBezTo>
                      <a:pt x="6" y="1"/>
                      <a:pt x="6" y="3"/>
                      <a:pt x="4" y="4"/>
                    </a:cubicBezTo>
                    <a:cubicBezTo>
                      <a:pt x="3" y="6"/>
                      <a:pt x="1" y="7"/>
                      <a:pt x="0" y="10"/>
                    </a:cubicBezTo>
                    <a:lnTo>
                      <a:pt x="5" y="13"/>
                    </a:lnTo>
                    <a:cubicBezTo>
                      <a:pt x="6" y="12"/>
                      <a:pt x="8" y="10"/>
                      <a:pt x="9" y="8"/>
                    </a:cubicBezTo>
                    <a:cubicBezTo>
                      <a:pt x="11" y="7"/>
                      <a:pt x="13" y="4"/>
                      <a:pt x="13" y="1"/>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5" name="Freeform 1855">
                <a:extLst>
                  <a:ext uri="{FF2B5EF4-FFF2-40B4-BE49-F238E27FC236}">
                    <a16:creationId xmlns:a16="http://schemas.microsoft.com/office/drawing/2014/main" id="{0F7029DA-AFD0-42E2-934F-FA0B3458F08F}"/>
                  </a:ext>
                </a:extLst>
              </p:cNvPr>
              <p:cNvSpPr>
                <a:spLocks/>
              </p:cNvSpPr>
              <p:nvPr/>
            </p:nvSpPr>
            <p:spPr bwMode="auto">
              <a:xfrm>
                <a:off x="324" y="4624"/>
                <a:ext cx="6" cy="7"/>
              </a:xfrm>
              <a:custGeom>
                <a:avLst/>
                <a:gdLst>
                  <a:gd name="T0" fmla="*/ 0 w 11"/>
                  <a:gd name="T1" fmla="*/ 2 h 11"/>
                  <a:gd name="T2" fmla="*/ 2 w 11"/>
                  <a:gd name="T3" fmla="*/ 5 h 11"/>
                  <a:gd name="T4" fmla="*/ 5 w 11"/>
                  <a:gd name="T5" fmla="*/ 7 h 11"/>
                  <a:gd name="T6" fmla="*/ 5 w 11"/>
                  <a:gd name="T7" fmla="*/ 7 h 11"/>
                  <a:gd name="T8" fmla="*/ 5 w 11"/>
                  <a:gd name="T9" fmla="*/ 7 h 11"/>
                  <a:gd name="T10" fmla="*/ 5 w 11"/>
                  <a:gd name="T11" fmla="*/ 7 h 11"/>
                  <a:gd name="T12" fmla="*/ 5 w 11"/>
                  <a:gd name="T13" fmla="*/ 7 h 11"/>
                  <a:gd name="T14" fmla="*/ 5 w 11"/>
                  <a:gd name="T15" fmla="*/ 7 h 11"/>
                  <a:gd name="T16" fmla="*/ 5 w 11"/>
                  <a:gd name="T17" fmla="*/ 7 h 11"/>
                  <a:gd name="T18" fmla="*/ 8 w 11"/>
                  <a:gd name="T19" fmla="*/ 5 h 11"/>
                  <a:gd name="T20" fmla="*/ 5 w 11"/>
                  <a:gd name="T21" fmla="*/ 5 h 11"/>
                  <a:gd name="T22" fmla="*/ 4 w 11"/>
                  <a:gd name="T23" fmla="*/ 6 h 11"/>
                  <a:gd name="T24" fmla="*/ 2 w 11"/>
                  <a:gd name="T25" fmla="*/ 9 h 11"/>
                  <a:gd name="T26" fmla="*/ 8 w 11"/>
                  <a:gd name="T27" fmla="*/ 11 h 11"/>
                  <a:gd name="T28" fmla="*/ 9 w 11"/>
                  <a:gd name="T29" fmla="*/ 10 h 11"/>
                  <a:gd name="T30" fmla="*/ 11 w 11"/>
                  <a:gd name="T31" fmla="*/ 6 h 11"/>
                  <a:gd name="T32" fmla="*/ 11 w 11"/>
                  <a:gd name="T33" fmla="*/ 5 h 11"/>
                  <a:gd name="T34" fmla="*/ 11 w 11"/>
                  <a:gd name="T35" fmla="*/ 4 h 11"/>
                  <a:gd name="T36" fmla="*/ 7 w 11"/>
                  <a:gd name="T37" fmla="*/ 1 h 11"/>
                  <a:gd name="T38" fmla="*/ 7 w 11"/>
                  <a:gd name="T39" fmla="*/ 0 h 11"/>
                  <a:gd name="T40" fmla="*/ 6 w 11"/>
                  <a:gd name="T41" fmla="*/ 0 h 11"/>
                  <a:gd name="T42" fmla="*/ 7 w 11"/>
                  <a:gd name="T43" fmla="*/ 0 h 11"/>
                  <a:gd name="T44" fmla="*/ 7 w 11"/>
                  <a:gd name="T45" fmla="*/ 0 h 11"/>
                  <a:gd name="T46" fmla="*/ 6 w 11"/>
                  <a:gd name="T47" fmla="*/ 0 h 11"/>
                  <a:gd name="T48" fmla="*/ 7 w 11"/>
                  <a:gd name="T49" fmla="*/ 0 h 11"/>
                  <a:gd name="T50" fmla="*/ 6 w 11"/>
                  <a:gd name="T51" fmla="*/ 1 h 11"/>
                  <a:gd name="T52" fmla="*/ 7 w 11"/>
                  <a:gd name="T53" fmla="*/ 0 h 11"/>
                  <a:gd name="T54" fmla="*/ 7 w 11"/>
                  <a:gd name="T55" fmla="*/ 0 h 11"/>
                  <a:gd name="T56" fmla="*/ 6 w 11"/>
                  <a:gd name="T57" fmla="*/ 1 h 11"/>
                  <a:gd name="T58" fmla="*/ 7 w 11"/>
                  <a:gd name="T59" fmla="*/ 0 h 11"/>
                  <a:gd name="T60" fmla="*/ 0 w 11"/>
                  <a:gd name="T6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1">
                    <a:moveTo>
                      <a:pt x="0" y="2"/>
                    </a:moveTo>
                    <a:cubicBezTo>
                      <a:pt x="1" y="3"/>
                      <a:pt x="1" y="4"/>
                      <a:pt x="2" y="5"/>
                    </a:cubicBezTo>
                    <a:cubicBezTo>
                      <a:pt x="3" y="6"/>
                      <a:pt x="4" y="6"/>
                      <a:pt x="5" y="7"/>
                    </a:cubicBezTo>
                    <a:lnTo>
                      <a:pt x="5" y="7"/>
                    </a:lnTo>
                    <a:lnTo>
                      <a:pt x="5" y="7"/>
                    </a:lnTo>
                    <a:lnTo>
                      <a:pt x="5" y="7"/>
                    </a:lnTo>
                    <a:lnTo>
                      <a:pt x="5" y="7"/>
                    </a:lnTo>
                    <a:lnTo>
                      <a:pt x="5" y="7"/>
                    </a:lnTo>
                    <a:lnTo>
                      <a:pt x="5" y="7"/>
                    </a:lnTo>
                    <a:lnTo>
                      <a:pt x="8" y="5"/>
                    </a:lnTo>
                    <a:lnTo>
                      <a:pt x="5" y="5"/>
                    </a:lnTo>
                    <a:lnTo>
                      <a:pt x="4" y="6"/>
                    </a:lnTo>
                    <a:cubicBezTo>
                      <a:pt x="4" y="7"/>
                      <a:pt x="3" y="8"/>
                      <a:pt x="2" y="9"/>
                    </a:cubicBezTo>
                    <a:lnTo>
                      <a:pt x="8" y="11"/>
                    </a:lnTo>
                    <a:cubicBezTo>
                      <a:pt x="8" y="11"/>
                      <a:pt x="9" y="11"/>
                      <a:pt x="9" y="10"/>
                    </a:cubicBezTo>
                    <a:cubicBezTo>
                      <a:pt x="10" y="9"/>
                      <a:pt x="11" y="8"/>
                      <a:pt x="11" y="6"/>
                    </a:cubicBezTo>
                    <a:lnTo>
                      <a:pt x="11" y="5"/>
                    </a:lnTo>
                    <a:lnTo>
                      <a:pt x="11" y="4"/>
                    </a:lnTo>
                    <a:cubicBezTo>
                      <a:pt x="10" y="2"/>
                      <a:pt x="8" y="1"/>
                      <a:pt x="7" y="1"/>
                    </a:cubicBezTo>
                    <a:lnTo>
                      <a:pt x="7" y="0"/>
                    </a:lnTo>
                    <a:lnTo>
                      <a:pt x="6" y="0"/>
                    </a:lnTo>
                    <a:lnTo>
                      <a:pt x="7" y="0"/>
                    </a:lnTo>
                    <a:lnTo>
                      <a:pt x="7" y="0"/>
                    </a:lnTo>
                    <a:lnTo>
                      <a:pt x="6" y="0"/>
                    </a:lnTo>
                    <a:lnTo>
                      <a:pt x="7" y="0"/>
                    </a:lnTo>
                    <a:lnTo>
                      <a:pt x="6" y="1"/>
                    </a:lnTo>
                    <a:lnTo>
                      <a:pt x="7" y="0"/>
                    </a:lnTo>
                    <a:lnTo>
                      <a:pt x="7" y="0"/>
                    </a:lnTo>
                    <a:lnTo>
                      <a:pt x="6" y="1"/>
                    </a:lnTo>
                    <a:lnTo>
                      <a:pt x="7" y="0"/>
                    </a:ln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6" name="Freeform 1856">
                <a:extLst>
                  <a:ext uri="{FF2B5EF4-FFF2-40B4-BE49-F238E27FC236}">
                    <a16:creationId xmlns:a16="http://schemas.microsoft.com/office/drawing/2014/main" id="{3FB647A9-8554-42B7-A12D-7B1661D4AD3D}"/>
                  </a:ext>
                </a:extLst>
              </p:cNvPr>
              <p:cNvSpPr>
                <a:spLocks/>
              </p:cNvSpPr>
              <p:nvPr/>
            </p:nvSpPr>
            <p:spPr bwMode="auto">
              <a:xfrm>
                <a:off x="325" y="4630"/>
                <a:ext cx="6" cy="4"/>
              </a:xfrm>
              <a:custGeom>
                <a:avLst/>
                <a:gdLst>
                  <a:gd name="T0" fmla="*/ 0 w 11"/>
                  <a:gd name="T1" fmla="*/ 3 h 8"/>
                  <a:gd name="T2" fmla="*/ 4 w 11"/>
                  <a:gd name="T3" fmla="*/ 6 h 8"/>
                  <a:gd name="T4" fmla="*/ 5 w 11"/>
                  <a:gd name="T5" fmla="*/ 7 h 8"/>
                  <a:gd name="T6" fmla="*/ 6 w 11"/>
                  <a:gd name="T7" fmla="*/ 6 h 8"/>
                  <a:gd name="T8" fmla="*/ 5 w 11"/>
                  <a:gd name="T9" fmla="*/ 6 h 8"/>
                  <a:gd name="T10" fmla="*/ 5 w 11"/>
                  <a:gd name="T11" fmla="*/ 7 h 8"/>
                  <a:gd name="T12" fmla="*/ 6 w 11"/>
                  <a:gd name="T13" fmla="*/ 6 h 8"/>
                  <a:gd name="T14" fmla="*/ 5 w 11"/>
                  <a:gd name="T15" fmla="*/ 6 h 8"/>
                  <a:gd name="T16" fmla="*/ 5 w 11"/>
                  <a:gd name="T17" fmla="*/ 6 h 8"/>
                  <a:gd name="T18" fmla="*/ 5 w 11"/>
                  <a:gd name="T19" fmla="*/ 6 h 8"/>
                  <a:gd name="T20" fmla="*/ 5 w 11"/>
                  <a:gd name="T21" fmla="*/ 6 h 8"/>
                  <a:gd name="T22" fmla="*/ 5 w 11"/>
                  <a:gd name="T23" fmla="*/ 6 h 8"/>
                  <a:gd name="T24" fmla="*/ 5 w 11"/>
                  <a:gd name="T25" fmla="*/ 6 h 8"/>
                  <a:gd name="T26" fmla="*/ 5 w 11"/>
                  <a:gd name="T27" fmla="*/ 6 h 8"/>
                  <a:gd name="T28" fmla="*/ 11 w 11"/>
                  <a:gd name="T29" fmla="*/ 8 h 8"/>
                  <a:gd name="T30" fmla="*/ 11 w 11"/>
                  <a:gd name="T31" fmla="*/ 6 h 8"/>
                  <a:gd name="T32" fmla="*/ 10 w 11"/>
                  <a:gd name="T33" fmla="*/ 3 h 8"/>
                  <a:gd name="T34" fmla="*/ 7 w 11"/>
                  <a:gd name="T35" fmla="*/ 0 h 8"/>
                  <a:gd name="T36" fmla="*/ 6 w 11"/>
                  <a:gd name="T37" fmla="*/ 0 h 8"/>
                  <a:gd name="T38" fmla="*/ 6 w 11"/>
                  <a:gd name="T39" fmla="*/ 0 h 8"/>
                  <a:gd name="T40" fmla="*/ 6 w 11"/>
                  <a:gd name="T41" fmla="*/ 0 h 8"/>
                  <a:gd name="T42" fmla="*/ 0 w 11"/>
                  <a:gd name="T4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8">
                    <a:moveTo>
                      <a:pt x="0" y="3"/>
                    </a:moveTo>
                    <a:cubicBezTo>
                      <a:pt x="2" y="5"/>
                      <a:pt x="3" y="6"/>
                      <a:pt x="4" y="6"/>
                    </a:cubicBezTo>
                    <a:lnTo>
                      <a:pt x="5" y="7"/>
                    </a:lnTo>
                    <a:lnTo>
                      <a:pt x="6" y="6"/>
                    </a:lnTo>
                    <a:lnTo>
                      <a:pt x="5" y="6"/>
                    </a:lnTo>
                    <a:lnTo>
                      <a:pt x="5" y="7"/>
                    </a:lnTo>
                    <a:lnTo>
                      <a:pt x="6" y="6"/>
                    </a:lnTo>
                    <a:lnTo>
                      <a:pt x="5" y="6"/>
                    </a:lnTo>
                    <a:lnTo>
                      <a:pt x="5" y="6"/>
                    </a:lnTo>
                    <a:lnTo>
                      <a:pt x="5" y="6"/>
                    </a:lnTo>
                    <a:lnTo>
                      <a:pt x="5" y="6"/>
                    </a:lnTo>
                    <a:lnTo>
                      <a:pt x="5" y="6"/>
                    </a:lnTo>
                    <a:lnTo>
                      <a:pt x="5" y="6"/>
                    </a:lnTo>
                    <a:lnTo>
                      <a:pt x="5" y="6"/>
                    </a:lnTo>
                    <a:lnTo>
                      <a:pt x="11" y="8"/>
                    </a:lnTo>
                    <a:lnTo>
                      <a:pt x="11" y="6"/>
                    </a:lnTo>
                    <a:cubicBezTo>
                      <a:pt x="11" y="5"/>
                      <a:pt x="11" y="3"/>
                      <a:pt x="10" y="3"/>
                    </a:cubicBezTo>
                    <a:cubicBezTo>
                      <a:pt x="9" y="1"/>
                      <a:pt x="8" y="1"/>
                      <a:pt x="7" y="0"/>
                    </a:cubicBezTo>
                    <a:lnTo>
                      <a:pt x="6" y="0"/>
                    </a:lnTo>
                    <a:lnTo>
                      <a:pt x="6" y="0"/>
                    </a:lnTo>
                    <a:lnTo>
                      <a:pt x="6" y="0"/>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7" name="Freeform 1857">
                <a:extLst>
                  <a:ext uri="{FF2B5EF4-FFF2-40B4-BE49-F238E27FC236}">
                    <a16:creationId xmlns:a16="http://schemas.microsoft.com/office/drawing/2014/main" id="{C32A5470-D623-43C1-B50F-2CBC4D83541E}"/>
                  </a:ext>
                </a:extLst>
              </p:cNvPr>
              <p:cNvSpPr>
                <a:spLocks/>
              </p:cNvSpPr>
              <p:nvPr/>
            </p:nvSpPr>
            <p:spPr bwMode="auto">
              <a:xfrm>
                <a:off x="328" y="4632"/>
                <a:ext cx="6" cy="7"/>
              </a:xfrm>
              <a:custGeom>
                <a:avLst/>
                <a:gdLst>
                  <a:gd name="T0" fmla="*/ 0 w 10"/>
                  <a:gd name="T1" fmla="*/ 4 h 12"/>
                  <a:gd name="T2" fmla="*/ 3 w 10"/>
                  <a:gd name="T3" fmla="*/ 6 h 12"/>
                  <a:gd name="T4" fmla="*/ 4 w 10"/>
                  <a:gd name="T5" fmla="*/ 7 h 12"/>
                  <a:gd name="T6" fmla="*/ 4 w 10"/>
                  <a:gd name="T7" fmla="*/ 7 h 12"/>
                  <a:gd name="T8" fmla="*/ 4 w 10"/>
                  <a:gd name="T9" fmla="*/ 7 h 12"/>
                  <a:gd name="T10" fmla="*/ 4 w 10"/>
                  <a:gd name="T11" fmla="*/ 7 h 12"/>
                  <a:gd name="T12" fmla="*/ 4 w 10"/>
                  <a:gd name="T13" fmla="*/ 7 h 12"/>
                  <a:gd name="T14" fmla="*/ 4 w 10"/>
                  <a:gd name="T15" fmla="*/ 7 h 12"/>
                  <a:gd name="T16" fmla="*/ 5 w 10"/>
                  <a:gd name="T17" fmla="*/ 6 h 12"/>
                  <a:gd name="T18" fmla="*/ 3 w 10"/>
                  <a:gd name="T19" fmla="*/ 6 h 12"/>
                  <a:gd name="T20" fmla="*/ 4 w 10"/>
                  <a:gd name="T21" fmla="*/ 7 h 12"/>
                  <a:gd name="T22" fmla="*/ 5 w 10"/>
                  <a:gd name="T23" fmla="*/ 6 h 12"/>
                  <a:gd name="T24" fmla="*/ 3 w 10"/>
                  <a:gd name="T25" fmla="*/ 6 h 12"/>
                  <a:gd name="T26" fmla="*/ 4 w 10"/>
                  <a:gd name="T27" fmla="*/ 6 h 12"/>
                  <a:gd name="T28" fmla="*/ 3 w 10"/>
                  <a:gd name="T29" fmla="*/ 6 h 12"/>
                  <a:gd name="T30" fmla="*/ 3 w 10"/>
                  <a:gd name="T31" fmla="*/ 6 h 12"/>
                  <a:gd name="T32" fmla="*/ 4 w 10"/>
                  <a:gd name="T33" fmla="*/ 6 h 12"/>
                  <a:gd name="T34" fmla="*/ 3 w 10"/>
                  <a:gd name="T35" fmla="*/ 6 h 12"/>
                  <a:gd name="T36" fmla="*/ 7 w 10"/>
                  <a:gd name="T37" fmla="*/ 6 h 12"/>
                  <a:gd name="T38" fmla="*/ 4 w 10"/>
                  <a:gd name="T39" fmla="*/ 5 h 12"/>
                  <a:gd name="T40" fmla="*/ 3 w 10"/>
                  <a:gd name="T41" fmla="*/ 6 h 12"/>
                  <a:gd name="T42" fmla="*/ 1 w 10"/>
                  <a:gd name="T43" fmla="*/ 9 h 12"/>
                  <a:gd name="T44" fmla="*/ 7 w 10"/>
                  <a:gd name="T45" fmla="*/ 12 h 12"/>
                  <a:gd name="T46" fmla="*/ 8 w 10"/>
                  <a:gd name="T47" fmla="*/ 10 h 12"/>
                  <a:gd name="T48" fmla="*/ 10 w 10"/>
                  <a:gd name="T49" fmla="*/ 7 h 12"/>
                  <a:gd name="T50" fmla="*/ 10 w 10"/>
                  <a:gd name="T51" fmla="*/ 7 h 12"/>
                  <a:gd name="T52" fmla="*/ 10 w 10"/>
                  <a:gd name="T53" fmla="*/ 6 h 12"/>
                  <a:gd name="T54" fmla="*/ 10 w 10"/>
                  <a:gd name="T55" fmla="*/ 6 h 12"/>
                  <a:gd name="T56" fmla="*/ 9 w 10"/>
                  <a:gd name="T57" fmla="*/ 3 h 12"/>
                  <a:gd name="T58" fmla="*/ 6 w 10"/>
                  <a:gd name="T59" fmla="*/ 0 h 12"/>
                  <a:gd name="T60" fmla="*/ 5 w 10"/>
                  <a:gd name="T61" fmla="*/ 0 h 12"/>
                  <a:gd name="T62" fmla="*/ 5 w 10"/>
                  <a:gd name="T63" fmla="*/ 0 h 12"/>
                  <a:gd name="T64" fmla="*/ 5 w 10"/>
                  <a:gd name="T65" fmla="*/ 0 h 12"/>
                  <a:gd name="T66" fmla="*/ 0 w 10"/>
                  <a:gd name="T6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 h="12">
                    <a:moveTo>
                      <a:pt x="0" y="4"/>
                    </a:moveTo>
                    <a:cubicBezTo>
                      <a:pt x="2" y="6"/>
                      <a:pt x="3" y="6"/>
                      <a:pt x="3" y="6"/>
                    </a:cubicBezTo>
                    <a:lnTo>
                      <a:pt x="4" y="7"/>
                    </a:lnTo>
                    <a:lnTo>
                      <a:pt x="4" y="7"/>
                    </a:lnTo>
                    <a:lnTo>
                      <a:pt x="4" y="7"/>
                    </a:lnTo>
                    <a:lnTo>
                      <a:pt x="4" y="7"/>
                    </a:lnTo>
                    <a:lnTo>
                      <a:pt x="4" y="7"/>
                    </a:lnTo>
                    <a:lnTo>
                      <a:pt x="4" y="7"/>
                    </a:lnTo>
                    <a:lnTo>
                      <a:pt x="5" y="6"/>
                    </a:lnTo>
                    <a:lnTo>
                      <a:pt x="3" y="6"/>
                    </a:lnTo>
                    <a:lnTo>
                      <a:pt x="4" y="7"/>
                    </a:lnTo>
                    <a:lnTo>
                      <a:pt x="5" y="6"/>
                    </a:lnTo>
                    <a:lnTo>
                      <a:pt x="3" y="6"/>
                    </a:lnTo>
                    <a:lnTo>
                      <a:pt x="4" y="6"/>
                    </a:lnTo>
                    <a:lnTo>
                      <a:pt x="3" y="6"/>
                    </a:lnTo>
                    <a:lnTo>
                      <a:pt x="3" y="6"/>
                    </a:lnTo>
                    <a:lnTo>
                      <a:pt x="4" y="6"/>
                    </a:lnTo>
                    <a:lnTo>
                      <a:pt x="3" y="6"/>
                    </a:lnTo>
                    <a:lnTo>
                      <a:pt x="7" y="6"/>
                    </a:lnTo>
                    <a:lnTo>
                      <a:pt x="4" y="5"/>
                    </a:lnTo>
                    <a:lnTo>
                      <a:pt x="3" y="6"/>
                    </a:lnTo>
                    <a:cubicBezTo>
                      <a:pt x="2" y="7"/>
                      <a:pt x="1" y="8"/>
                      <a:pt x="1" y="9"/>
                    </a:cubicBezTo>
                    <a:lnTo>
                      <a:pt x="7" y="12"/>
                    </a:lnTo>
                    <a:lnTo>
                      <a:pt x="8" y="10"/>
                    </a:lnTo>
                    <a:cubicBezTo>
                      <a:pt x="8" y="10"/>
                      <a:pt x="9" y="9"/>
                      <a:pt x="10" y="7"/>
                    </a:cubicBezTo>
                    <a:lnTo>
                      <a:pt x="10" y="7"/>
                    </a:lnTo>
                    <a:lnTo>
                      <a:pt x="10" y="6"/>
                    </a:lnTo>
                    <a:lnTo>
                      <a:pt x="10" y="6"/>
                    </a:lnTo>
                    <a:cubicBezTo>
                      <a:pt x="10" y="5"/>
                      <a:pt x="9" y="3"/>
                      <a:pt x="9" y="3"/>
                    </a:cubicBezTo>
                    <a:cubicBezTo>
                      <a:pt x="8" y="1"/>
                      <a:pt x="7" y="1"/>
                      <a:pt x="6" y="0"/>
                    </a:cubicBezTo>
                    <a:lnTo>
                      <a:pt x="5" y="0"/>
                    </a:lnTo>
                    <a:lnTo>
                      <a:pt x="5" y="0"/>
                    </a:lnTo>
                    <a:lnTo>
                      <a:pt x="5" y="0"/>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8" name="Freeform 1858">
                <a:extLst>
                  <a:ext uri="{FF2B5EF4-FFF2-40B4-BE49-F238E27FC236}">
                    <a16:creationId xmlns:a16="http://schemas.microsoft.com/office/drawing/2014/main" id="{9B35A882-5D36-44EA-84A4-F47C805BBF56}"/>
                  </a:ext>
                </a:extLst>
              </p:cNvPr>
              <p:cNvSpPr>
                <a:spLocks/>
              </p:cNvSpPr>
              <p:nvPr/>
            </p:nvSpPr>
            <p:spPr bwMode="auto">
              <a:xfrm>
                <a:off x="327" y="4651"/>
                <a:ext cx="7" cy="6"/>
              </a:xfrm>
              <a:custGeom>
                <a:avLst/>
                <a:gdLst>
                  <a:gd name="T0" fmla="*/ 0 w 13"/>
                  <a:gd name="T1" fmla="*/ 3 h 11"/>
                  <a:gd name="T2" fmla="*/ 3 w 13"/>
                  <a:gd name="T3" fmla="*/ 6 h 11"/>
                  <a:gd name="T4" fmla="*/ 7 w 13"/>
                  <a:gd name="T5" fmla="*/ 7 h 11"/>
                  <a:gd name="T6" fmla="*/ 7 w 13"/>
                  <a:gd name="T7" fmla="*/ 7 h 11"/>
                  <a:gd name="T8" fmla="*/ 7 w 13"/>
                  <a:gd name="T9" fmla="*/ 7 h 11"/>
                  <a:gd name="T10" fmla="*/ 7 w 13"/>
                  <a:gd name="T11" fmla="*/ 7 h 11"/>
                  <a:gd name="T12" fmla="*/ 7 w 13"/>
                  <a:gd name="T13" fmla="*/ 7 h 11"/>
                  <a:gd name="T14" fmla="*/ 7 w 13"/>
                  <a:gd name="T15" fmla="*/ 7 h 11"/>
                  <a:gd name="T16" fmla="*/ 7 w 13"/>
                  <a:gd name="T17" fmla="*/ 7 h 11"/>
                  <a:gd name="T18" fmla="*/ 8 w 13"/>
                  <a:gd name="T19" fmla="*/ 7 h 11"/>
                  <a:gd name="T20" fmla="*/ 7 w 13"/>
                  <a:gd name="T21" fmla="*/ 7 h 11"/>
                  <a:gd name="T22" fmla="*/ 7 w 13"/>
                  <a:gd name="T23" fmla="*/ 7 h 11"/>
                  <a:gd name="T24" fmla="*/ 8 w 13"/>
                  <a:gd name="T25" fmla="*/ 7 h 11"/>
                  <a:gd name="T26" fmla="*/ 7 w 13"/>
                  <a:gd name="T27" fmla="*/ 7 h 11"/>
                  <a:gd name="T28" fmla="*/ 10 w 13"/>
                  <a:gd name="T29" fmla="*/ 6 h 11"/>
                  <a:gd name="T30" fmla="*/ 7 w 13"/>
                  <a:gd name="T31" fmla="*/ 6 h 11"/>
                  <a:gd name="T32" fmla="*/ 8 w 13"/>
                  <a:gd name="T33" fmla="*/ 6 h 11"/>
                  <a:gd name="T34" fmla="*/ 7 w 13"/>
                  <a:gd name="T35" fmla="*/ 5 h 11"/>
                  <a:gd name="T36" fmla="*/ 7 w 13"/>
                  <a:gd name="T37" fmla="*/ 6 h 11"/>
                  <a:gd name="T38" fmla="*/ 8 w 13"/>
                  <a:gd name="T39" fmla="*/ 6 h 11"/>
                  <a:gd name="T40" fmla="*/ 7 w 13"/>
                  <a:gd name="T41" fmla="*/ 5 h 11"/>
                  <a:gd name="T42" fmla="*/ 7 w 13"/>
                  <a:gd name="T43" fmla="*/ 5 h 11"/>
                  <a:gd name="T44" fmla="*/ 6 w 13"/>
                  <a:gd name="T45" fmla="*/ 6 h 11"/>
                  <a:gd name="T46" fmla="*/ 3 w 13"/>
                  <a:gd name="T47" fmla="*/ 9 h 11"/>
                  <a:gd name="T48" fmla="*/ 9 w 13"/>
                  <a:gd name="T49" fmla="*/ 11 h 11"/>
                  <a:gd name="T50" fmla="*/ 8 w 13"/>
                  <a:gd name="T51" fmla="*/ 11 h 11"/>
                  <a:gd name="T52" fmla="*/ 9 w 13"/>
                  <a:gd name="T53" fmla="*/ 11 h 11"/>
                  <a:gd name="T54" fmla="*/ 9 w 13"/>
                  <a:gd name="T55" fmla="*/ 11 h 11"/>
                  <a:gd name="T56" fmla="*/ 8 w 13"/>
                  <a:gd name="T57" fmla="*/ 11 h 11"/>
                  <a:gd name="T58" fmla="*/ 9 w 13"/>
                  <a:gd name="T59" fmla="*/ 11 h 11"/>
                  <a:gd name="T60" fmla="*/ 10 w 13"/>
                  <a:gd name="T61" fmla="*/ 11 h 11"/>
                  <a:gd name="T62" fmla="*/ 13 w 13"/>
                  <a:gd name="T63" fmla="*/ 7 h 11"/>
                  <a:gd name="T64" fmla="*/ 13 w 13"/>
                  <a:gd name="T65" fmla="*/ 6 h 11"/>
                  <a:gd name="T66" fmla="*/ 13 w 13"/>
                  <a:gd name="T67" fmla="*/ 5 h 11"/>
                  <a:gd name="T68" fmla="*/ 10 w 13"/>
                  <a:gd name="T69" fmla="*/ 2 h 11"/>
                  <a:gd name="T70" fmla="*/ 6 w 13"/>
                  <a:gd name="T71" fmla="*/ 0 h 11"/>
                  <a:gd name="T72" fmla="*/ 6 w 13"/>
                  <a:gd name="T73" fmla="*/ 0 h 11"/>
                  <a:gd name="T74" fmla="*/ 6 w 13"/>
                  <a:gd name="T75" fmla="*/ 0 h 11"/>
                  <a:gd name="T76" fmla="*/ 6 w 13"/>
                  <a:gd name="T77" fmla="*/ 1 h 11"/>
                  <a:gd name="T78" fmla="*/ 6 w 13"/>
                  <a:gd name="T79" fmla="*/ 1 h 11"/>
                  <a:gd name="T80" fmla="*/ 6 w 13"/>
                  <a:gd name="T81" fmla="*/ 0 h 11"/>
                  <a:gd name="T82" fmla="*/ 6 w 13"/>
                  <a:gd name="T83" fmla="*/ 1 h 11"/>
                  <a:gd name="T84" fmla="*/ 6 w 13"/>
                  <a:gd name="T85" fmla="*/ 1 h 11"/>
                  <a:gd name="T86" fmla="*/ 0 w 13"/>
                  <a:gd name="T8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11">
                    <a:moveTo>
                      <a:pt x="0" y="3"/>
                    </a:moveTo>
                    <a:cubicBezTo>
                      <a:pt x="1" y="5"/>
                      <a:pt x="2" y="6"/>
                      <a:pt x="3" y="6"/>
                    </a:cubicBezTo>
                    <a:cubicBezTo>
                      <a:pt x="5" y="7"/>
                      <a:pt x="6" y="7"/>
                      <a:pt x="7" y="7"/>
                    </a:cubicBezTo>
                    <a:lnTo>
                      <a:pt x="7" y="7"/>
                    </a:lnTo>
                    <a:lnTo>
                      <a:pt x="7" y="7"/>
                    </a:lnTo>
                    <a:lnTo>
                      <a:pt x="7" y="7"/>
                    </a:lnTo>
                    <a:lnTo>
                      <a:pt x="7" y="7"/>
                    </a:lnTo>
                    <a:lnTo>
                      <a:pt x="7" y="7"/>
                    </a:lnTo>
                    <a:lnTo>
                      <a:pt x="7" y="7"/>
                    </a:lnTo>
                    <a:lnTo>
                      <a:pt x="8" y="7"/>
                    </a:lnTo>
                    <a:lnTo>
                      <a:pt x="7" y="7"/>
                    </a:lnTo>
                    <a:lnTo>
                      <a:pt x="7" y="7"/>
                    </a:lnTo>
                    <a:lnTo>
                      <a:pt x="8" y="7"/>
                    </a:lnTo>
                    <a:lnTo>
                      <a:pt x="7" y="7"/>
                    </a:lnTo>
                    <a:lnTo>
                      <a:pt x="10" y="6"/>
                    </a:lnTo>
                    <a:lnTo>
                      <a:pt x="7" y="6"/>
                    </a:lnTo>
                    <a:lnTo>
                      <a:pt x="8" y="6"/>
                    </a:lnTo>
                    <a:lnTo>
                      <a:pt x="7" y="5"/>
                    </a:lnTo>
                    <a:lnTo>
                      <a:pt x="7" y="6"/>
                    </a:lnTo>
                    <a:lnTo>
                      <a:pt x="8" y="6"/>
                    </a:lnTo>
                    <a:lnTo>
                      <a:pt x="7" y="5"/>
                    </a:lnTo>
                    <a:lnTo>
                      <a:pt x="7" y="5"/>
                    </a:lnTo>
                    <a:cubicBezTo>
                      <a:pt x="7" y="5"/>
                      <a:pt x="6" y="5"/>
                      <a:pt x="6" y="6"/>
                    </a:cubicBezTo>
                    <a:cubicBezTo>
                      <a:pt x="5" y="6"/>
                      <a:pt x="3" y="7"/>
                      <a:pt x="3" y="9"/>
                    </a:cubicBezTo>
                    <a:lnTo>
                      <a:pt x="9" y="11"/>
                    </a:lnTo>
                    <a:lnTo>
                      <a:pt x="8" y="11"/>
                    </a:lnTo>
                    <a:lnTo>
                      <a:pt x="9" y="11"/>
                    </a:lnTo>
                    <a:lnTo>
                      <a:pt x="9" y="11"/>
                    </a:lnTo>
                    <a:lnTo>
                      <a:pt x="8" y="11"/>
                    </a:lnTo>
                    <a:lnTo>
                      <a:pt x="9" y="11"/>
                    </a:lnTo>
                    <a:cubicBezTo>
                      <a:pt x="9" y="11"/>
                      <a:pt x="10" y="11"/>
                      <a:pt x="10" y="11"/>
                    </a:cubicBezTo>
                    <a:cubicBezTo>
                      <a:pt x="11" y="10"/>
                      <a:pt x="13" y="9"/>
                      <a:pt x="13" y="7"/>
                    </a:cubicBezTo>
                    <a:lnTo>
                      <a:pt x="13" y="6"/>
                    </a:lnTo>
                    <a:lnTo>
                      <a:pt x="13" y="5"/>
                    </a:lnTo>
                    <a:cubicBezTo>
                      <a:pt x="13" y="4"/>
                      <a:pt x="12" y="2"/>
                      <a:pt x="10" y="2"/>
                    </a:cubicBezTo>
                    <a:cubicBezTo>
                      <a:pt x="9" y="1"/>
                      <a:pt x="7" y="1"/>
                      <a:pt x="6" y="0"/>
                    </a:cubicBezTo>
                    <a:lnTo>
                      <a:pt x="6" y="0"/>
                    </a:lnTo>
                    <a:lnTo>
                      <a:pt x="6" y="0"/>
                    </a:lnTo>
                    <a:lnTo>
                      <a:pt x="6" y="1"/>
                    </a:lnTo>
                    <a:lnTo>
                      <a:pt x="6" y="1"/>
                    </a:lnTo>
                    <a:lnTo>
                      <a:pt x="6" y="0"/>
                    </a:lnTo>
                    <a:lnTo>
                      <a:pt x="6" y="1"/>
                    </a:lnTo>
                    <a:lnTo>
                      <a:pt x="6" y="1"/>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59" name="Freeform 1859">
                <a:extLst>
                  <a:ext uri="{FF2B5EF4-FFF2-40B4-BE49-F238E27FC236}">
                    <a16:creationId xmlns:a16="http://schemas.microsoft.com/office/drawing/2014/main" id="{B758E5E5-F9F9-409B-8E3E-DDFE48130B03}"/>
                  </a:ext>
                </a:extLst>
              </p:cNvPr>
              <p:cNvSpPr>
                <a:spLocks/>
              </p:cNvSpPr>
              <p:nvPr/>
            </p:nvSpPr>
            <p:spPr bwMode="auto">
              <a:xfrm>
                <a:off x="326" y="4654"/>
                <a:ext cx="7" cy="8"/>
              </a:xfrm>
              <a:custGeom>
                <a:avLst/>
                <a:gdLst>
                  <a:gd name="T0" fmla="*/ 5 w 12"/>
                  <a:gd name="T1" fmla="*/ 6 h 14"/>
                  <a:gd name="T2" fmla="*/ 6 w 12"/>
                  <a:gd name="T3" fmla="*/ 6 h 14"/>
                  <a:gd name="T4" fmla="*/ 7 w 12"/>
                  <a:gd name="T5" fmla="*/ 6 h 14"/>
                  <a:gd name="T6" fmla="*/ 6 w 12"/>
                  <a:gd name="T7" fmla="*/ 6 h 14"/>
                  <a:gd name="T8" fmla="*/ 6 w 12"/>
                  <a:gd name="T9" fmla="*/ 6 h 14"/>
                  <a:gd name="T10" fmla="*/ 7 w 12"/>
                  <a:gd name="T11" fmla="*/ 6 h 14"/>
                  <a:gd name="T12" fmla="*/ 6 w 12"/>
                  <a:gd name="T13" fmla="*/ 6 h 14"/>
                  <a:gd name="T14" fmla="*/ 7 w 12"/>
                  <a:gd name="T15" fmla="*/ 6 h 14"/>
                  <a:gd name="T16" fmla="*/ 6 w 12"/>
                  <a:gd name="T17" fmla="*/ 5 h 14"/>
                  <a:gd name="T18" fmla="*/ 6 w 12"/>
                  <a:gd name="T19" fmla="*/ 6 h 14"/>
                  <a:gd name="T20" fmla="*/ 7 w 12"/>
                  <a:gd name="T21" fmla="*/ 6 h 14"/>
                  <a:gd name="T22" fmla="*/ 6 w 12"/>
                  <a:gd name="T23" fmla="*/ 5 h 14"/>
                  <a:gd name="T24" fmla="*/ 6 w 12"/>
                  <a:gd name="T25" fmla="*/ 5 h 14"/>
                  <a:gd name="T26" fmla="*/ 6 w 12"/>
                  <a:gd name="T27" fmla="*/ 5 h 14"/>
                  <a:gd name="T28" fmla="*/ 6 w 12"/>
                  <a:gd name="T29" fmla="*/ 5 h 14"/>
                  <a:gd name="T30" fmla="*/ 6 w 12"/>
                  <a:gd name="T31" fmla="*/ 5 h 14"/>
                  <a:gd name="T32" fmla="*/ 6 w 12"/>
                  <a:gd name="T33" fmla="*/ 5 h 14"/>
                  <a:gd name="T34" fmla="*/ 5 w 12"/>
                  <a:gd name="T35" fmla="*/ 5 h 14"/>
                  <a:gd name="T36" fmla="*/ 0 w 12"/>
                  <a:gd name="T37" fmla="*/ 8 h 14"/>
                  <a:gd name="T38" fmla="*/ 4 w 12"/>
                  <a:gd name="T39" fmla="*/ 14 h 14"/>
                  <a:gd name="T40" fmla="*/ 8 w 12"/>
                  <a:gd name="T41" fmla="*/ 11 h 14"/>
                  <a:gd name="T42" fmla="*/ 11 w 12"/>
                  <a:gd name="T43" fmla="*/ 9 h 14"/>
                  <a:gd name="T44" fmla="*/ 12 w 12"/>
                  <a:gd name="T45" fmla="*/ 6 h 14"/>
                  <a:gd name="T46" fmla="*/ 9 w 12"/>
                  <a:gd name="T47" fmla="*/ 0 h 14"/>
                  <a:gd name="T48" fmla="*/ 5 w 12"/>
                  <a:gd name="T4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14">
                    <a:moveTo>
                      <a:pt x="5" y="6"/>
                    </a:moveTo>
                    <a:lnTo>
                      <a:pt x="6" y="6"/>
                    </a:lnTo>
                    <a:lnTo>
                      <a:pt x="7" y="6"/>
                    </a:lnTo>
                    <a:lnTo>
                      <a:pt x="6" y="6"/>
                    </a:lnTo>
                    <a:lnTo>
                      <a:pt x="6" y="6"/>
                    </a:lnTo>
                    <a:lnTo>
                      <a:pt x="7" y="6"/>
                    </a:lnTo>
                    <a:lnTo>
                      <a:pt x="6" y="6"/>
                    </a:lnTo>
                    <a:lnTo>
                      <a:pt x="7" y="6"/>
                    </a:lnTo>
                    <a:lnTo>
                      <a:pt x="6" y="5"/>
                    </a:lnTo>
                    <a:lnTo>
                      <a:pt x="6" y="6"/>
                    </a:lnTo>
                    <a:lnTo>
                      <a:pt x="7" y="6"/>
                    </a:lnTo>
                    <a:lnTo>
                      <a:pt x="6" y="5"/>
                    </a:lnTo>
                    <a:lnTo>
                      <a:pt x="6" y="5"/>
                    </a:lnTo>
                    <a:lnTo>
                      <a:pt x="6" y="5"/>
                    </a:lnTo>
                    <a:lnTo>
                      <a:pt x="6" y="5"/>
                    </a:lnTo>
                    <a:lnTo>
                      <a:pt x="6" y="5"/>
                    </a:lnTo>
                    <a:lnTo>
                      <a:pt x="6" y="5"/>
                    </a:lnTo>
                    <a:lnTo>
                      <a:pt x="5" y="5"/>
                    </a:lnTo>
                    <a:cubicBezTo>
                      <a:pt x="4" y="6"/>
                      <a:pt x="2" y="7"/>
                      <a:pt x="0" y="8"/>
                    </a:cubicBezTo>
                    <a:lnTo>
                      <a:pt x="4" y="14"/>
                    </a:lnTo>
                    <a:cubicBezTo>
                      <a:pt x="5" y="13"/>
                      <a:pt x="7" y="13"/>
                      <a:pt x="8" y="11"/>
                    </a:cubicBezTo>
                    <a:cubicBezTo>
                      <a:pt x="9" y="11"/>
                      <a:pt x="10" y="10"/>
                      <a:pt x="11" y="9"/>
                    </a:cubicBezTo>
                    <a:cubicBezTo>
                      <a:pt x="11" y="9"/>
                      <a:pt x="12" y="7"/>
                      <a:pt x="12" y="6"/>
                    </a:cubicBezTo>
                    <a:cubicBezTo>
                      <a:pt x="12" y="3"/>
                      <a:pt x="11" y="2"/>
                      <a:pt x="9" y="0"/>
                    </a:cubicBezTo>
                    <a:lnTo>
                      <a:pt x="5"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0" name="Freeform 1860">
                <a:extLst>
                  <a:ext uri="{FF2B5EF4-FFF2-40B4-BE49-F238E27FC236}">
                    <a16:creationId xmlns:a16="http://schemas.microsoft.com/office/drawing/2014/main" id="{E3A03E91-4E4D-4074-A405-5596125C0BAD}"/>
                  </a:ext>
                </a:extLst>
              </p:cNvPr>
              <p:cNvSpPr>
                <a:spLocks/>
              </p:cNvSpPr>
              <p:nvPr/>
            </p:nvSpPr>
            <p:spPr bwMode="auto">
              <a:xfrm>
                <a:off x="323" y="4660"/>
                <a:ext cx="7" cy="5"/>
              </a:xfrm>
              <a:custGeom>
                <a:avLst/>
                <a:gdLst>
                  <a:gd name="T0" fmla="*/ 4 w 11"/>
                  <a:gd name="T1" fmla="*/ 2 h 8"/>
                  <a:gd name="T2" fmla="*/ 4 w 11"/>
                  <a:gd name="T3" fmla="*/ 3 h 8"/>
                  <a:gd name="T4" fmla="*/ 4 w 11"/>
                  <a:gd name="T5" fmla="*/ 3 h 8"/>
                  <a:gd name="T6" fmla="*/ 7 w 11"/>
                  <a:gd name="T7" fmla="*/ 4 h 8"/>
                  <a:gd name="T8" fmla="*/ 6 w 11"/>
                  <a:gd name="T9" fmla="*/ 1 h 8"/>
                  <a:gd name="T10" fmla="*/ 4 w 11"/>
                  <a:gd name="T11" fmla="*/ 2 h 8"/>
                  <a:gd name="T12" fmla="*/ 0 w 11"/>
                  <a:gd name="T13" fmla="*/ 4 h 8"/>
                  <a:gd name="T14" fmla="*/ 5 w 11"/>
                  <a:gd name="T15" fmla="*/ 8 h 8"/>
                  <a:gd name="T16" fmla="*/ 6 w 11"/>
                  <a:gd name="T17" fmla="*/ 8 h 8"/>
                  <a:gd name="T18" fmla="*/ 9 w 11"/>
                  <a:gd name="T19" fmla="*/ 7 h 8"/>
                  <a:gd name="T20" fmla="*/ 10 w 11"/>
                  <a:gd name="T21" fmla="*/ 6 h 8"/>
                  <a:gd name="T22" fmla="*/ 11 w 11"/>
                  <a:gd name="T23" fmla="*/ 5 h 8"/>
                  <a:gd name="T24" fmla="*/ 11 w 11"/>
                  <a:gd name="T25" fmla="*/ 3 h 8"/>
                  <a:gd name="T26" fmla="*/ 11 w 11"/>
                  <a:gd name="T27" fmla="*/ 0 h 8"/>
                  <a:gd name="T28" fmla="*/ 4 w 11"/>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8">
                    <a:moveTo>
                      <a:pt x="4" y="2"/>
                    </a:moveTo>
                    <a:lnTo>
                      <a:pt x="4" y="3"/>
                    </a:lnTo>
                    <a:lnTo>
                      <a:pt x="4" y="3"/>
                    </a:lnTo>
                    <a:lnTo>
                      <a:pt x="7" y="4"/>
                    </a:lnTo>
                    <a:lnTo>
                      <a:pt x="6" y="1"/>
                    </a:lnTo>
                    <a:cubicBezTo>
                      <a:pt x="5" y="1"/>
                      <a:pt x="5" y="2"/>
                      <a:pt x="4" y="2"/>
                    </a:cubicBezTo>
                    <a:cubicBezTo>
                      <a:pt x="3" y="2"/>
                      <a:pt x="1" y="3"/>
                      <a:pt x="0" y="4"/>
                    </a:cubicBezTo>
                    <a:lnTo>
                      <a:pt x="5" y="8"/>
                    </a:lnTo>
                    <a:lnTo>
                      <a:pt x="6" y="8"/>
                    </a:lnTo>
                    <a:cubicBezTo>
                      <a:pt x="7" y="8"/>
                      <a:pt x="8" y="7"/>
                      <a:pt x="9" y="7"/>
                    </a:cubicBezTo>
                    <a:lnTo>
                      <a:pt x="10" y="6"/>
                    </a:lnTo>
                    <a:lnTo>
                      <a:pt x="11" y="5"/>
                    </a:lnTo>
                    <a:lnTo>
                      <a:pt x="11" y="3"/>
                    </a:lnTo>
                    <a:lnTo>
                      <a:pt x="11" y="0"/>
                    </a:lnTo>
                    <a:lnTo>
                      <a:pt x="4"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1" name="Freeform 1861">
                <a:extLst>
                  <a:ext uri="{FF2B5EF4-FFF2-40B4-BE49-F238E27FC236}">
                    <a16:creationId xmlns:a16="http://schemas.microsoft.com/office/drawing/2014/main" id="{C0C4DF05-A286-44ED-94DD-F44A8BD42C1E}"/>
                  </a:ext>
                </a:extLst>
              </p:cNvPr>
              <p:cNvSpPr>
                <a:spLocks/>
              </p:cNvSpPr>
              <p:nvPr/>
            </p:nvSpPr>
            <p:spPr bwMode="auto">
              <a:xfrm>
                <a:off x="322" y="4662"/>
                <a:ext cx="5" cy="6"/>
              </a:xfrm>
              <a:custGeom>
                <a:avLst/>
                <a:gdLst>
                  <a:gd name="T0" fmla="*/ 2 w 9"/>
                  <a:gd name="T1" fmla="*/ 4 h 9"/>
                  <a:gd name="T2" fmla="*/ 2 w 9"/>
                  <a:gd name="T3" fmla="*/ 5 h 9"/>
                  <a:gd name="T4" fmla="*/ 3 w 9"/>
                  <a:gd name="T5" fmla="*/ 4 h 9"/>
                  <a:gd name="T6" fmla="*/ 2 w 9"/>
                  <a:gd name="T7" fmla="*/ 4 h 9"/>
                  <a:gd name="T8" fmla="*/ 2 w 9"/>
                  <a:gd name="T9" fmla="*/ 5 h 9"/>
                  <a:gd name="T10" fmla="*/ 3 w 9"/>
                  <a:gd name="T11" fmla="*/ 4 h 9"/>
                  <a:gd name="T12" fmla="*/ 2 w 9"/>
                  <a:gd name="T13" fmla="*/ 4 h 9"/>
                  <a:gd name="T14" fmla="*/ 3 w 9"/>
                  <a:gd name="T15" fmla="*/ 4 h 9"/>
                  <a:gd name="T16" fmla="*/ 2 w 9"/>
                  <a:gd name="T17" fmla="*/ 3 h 9"/>
                  <a:gd name="T18" fmla="*/ 2 w 9"/>
                  <a:gd name="T19" fmla="*/ 4 h 9"/>
                  <a:gd name="T20" fmla="*/ 3 w 9"/>
                  <a:gd name="T21" fmla="*/ 4 h 9"/>
                  <a:gd name="T22" fmla="*/ 2 w 9"/>
                  <a:gd name="T23" fmla="*/ 3 h 9"/>
                  <a:gd name="T24" fmla="*/ 2 w 9"/>
                  <a:gd name="T25" fmla="*/ 3 h 9"/>
                  <a:gd name="T26" fmla="*/ 2 w 9"/>
                  <a:gd name="T27" fmla="*/ 3 h 9"/>
                  <a:gd name="T28" fmla="*/ 2 w 9"/>
                  <a:gd name="T29" fmla="*/ 3 h 9"/>
                  <a:gd name="T30" fmla="*/ 2 w 9"/>
                  <a:gd name="T31" fmla="*/ 3 h 9"/>
                  <a:gd name="T32" fmla="*/ 2 w 9"/>
                  <a:gd name="T33" fmla="*/ 3 h 9"/>
                  <a:gd name="T34" fmla="*/ 0 w 9"/>
                  <a:gd name="T35" fmla="*/ 5 h 9"/>
                  <a:gd name="T36" fmla="*/ 5 w 9"/>
                  <a:gd name="T37" fmla="*/ 9 h 9"/>
                  <a:gd name="T38" fmla="*/ 6 w 9"/>
                  <a:gd name="T39" fmla="*/ 9 h 9"/>
                  <a:gd name="T40" fmla="*/ 7 w 9"/>
                  <a:gd name="T41" fmla="*/ 7 h 9"/>
                  <a:gd name="T42" fmla="*/ 9 w 9"/>
                  <a:gd name="T43" fmla="*/ 4 h 9"/>
                  <a:gd name="T44" fmla="*/ 7 w 9"/>
                  <a:gd name="T45" fmla="*/ 0 h 9"/>
                  <a:gd name="T46" fmla="*/ 2 w 9"/>
                  <a:gd name="T4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2" y="4"/>
                    </a:moveTo>
                    <a:lnTo>
                      <a:pt x="2" y="5"/>
                    </a:lnTo>
                    <a:lnTo>
                      <a:pt x="3" y="4"/>
                    </a:lnTo>
                    <a:lnTo>
                      <a:pt x="2" y="4"/>
                    </a:lnTo>
                    <a:lnTo>
                      <a:pt x="2" y="5"/>
                    </a:lnTo>
                    <a:lnTo>
                      <a:pt x="3" y="4"/>
                    </a:lnTo>
                    <a:lnTo>
                      <a:pt x="2" y="4"/>
                    </a:lnTo>
                    <a:lnTo>
                      <a:pt x="3" y="4"/>
                    </a:lnTo>
                    <a:lnTo>
                      <a:pt x="2" y="3"/>
                    </a:lnTo>
                    <a:lnTo>
                      <a:pt x="2" y="4"/>
                    </a:lnTo>
                    <a:lnTo>
                      <a:pt x="3" y="4"/>
                    </a:lnTo>
                    <a:lnTo>
                      <a:pt x="2" y="3"/>
                    </a:lnTo>
                    <a:lnTo>
                      <a:pt x="2" y="3"/>
                    </a:lnTo>
                    <a:lnTo>
                      <a:pt x="2" y="3"/>
                    </a:lnTo>
                    <a:lnTo>
                      <a:pt x="2" y="3"/>
                    </a:lnTo>
                    <a:lnTo>
                      <a:pt x="2" y="3"/>
                    </a:lnTo>
                    <a:lnTo>
                      <a:pt x="2" y="3"/>
                    </a:lnTo>
                    <a:cubicBezTo>
                      <a:pt x="2" y="3"/>
                      <a:pt x="1" y="4"/>
                      <a:pt x="0" y="5"/>
                    </a:cubicBezTo>
                    <a:lnTo>
                      <a:pt x="5" y="9"/>
                    </a:lnTo>
                    <a:lnTo>
                      <a:pt x="6" y="9"/>
                    </a:lnTo>
                    <a:lnTo>
                      <a:pt x="7" y="7"/>
                    </a:lnTo>
                    <a:cubicBezTo>
                      <a:pt x="8" y="7"/>
                      <a:pt x="9" y="5"/>
                      <a:pt x="9" y="4"/>
                    </a:cubicBezTo>
                    <a:cubicBezTo>
                      <a:pt x="9" y="2"/>
                      <a:pt x="8" y="1"/>
                      <a:pt x="7" y="0"/>
                    </a:cubicBezTo>
                    <a:lnTo>
                      <a:pt x="2"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2" name="Freeform 1862">
                <a:extLst>
                  <a:ext uri="{FF2B5EF4-FFF2-40B4-BE49-F238E27FC236}">
                    <a16:creationId xmlns:a16="http://schemas.microsoft.com/office/drawing/2014/main" id="{25EA9AC4-8D97-43A8-BD5A-3CC3C98B1955}"/>
                  </a:ext>
                </a:extLst>
              </p:cNvPr>
              <p:cNvSpPr>
                <a:spLocks/>
              </p:cNvSpPr>
              <p:nvPr/>
            </p:nvSpPr>
            <p:spPr bwMode="auto">
              <a:xfrm>
                <a:off x="321" y="4666"/>
                <a:ext cx="5" cy="4"/>
              </a:xfrm>
              <a:custGeom>
                <a:avLst/>
                <a:gdLst>
                  <a:gd name="T0" fmla="*/ 2 w 8"/>
                  <a:gd name="T1" fmla="*/ 2 h 8"/>
                  <a:gd name="T2" fmla="*/ 2 w 8"/>
                  <a:gd name="T3" fmla="*/ 3 h 8"/>
                  <a:gd name="T4" fmla="*/ 2 w 8"/>
                  <a:gd name="T5" fmla="*/ 3 h 8"/>
                  <a:gd name="T6" fmla="*/ 5 w 8"/>
                  <a:gd name="T7" fmla="*/ 4 h 8"/>
                  <a:gd name="T8" fmla="*/ 3 w 8"/>
                  <a:gd name="T9" fmla="*/ 2 h 8"/>
                  <a:gd name="T10" fmla="*/ 0 w 8"/>
                  <a:gd name="T11" fmla="*/ 4 h 8"/>
                  <a:gd name="T12" fmla="*/ 5 w 8"/>
                  <a:gd name="T13" fmla="*/ 8 h 8"/>
                  <a:gd name="T14" fmla="*/ 5 w 8"/>
                  <a:gd name="T15" fmla="*/ 8 h 8"/>
                  <a:gd name="T16" fmla="*/ 7 w 8"/>
                  <a:gd name="T17" fmla="*/ 7 h 8"/>
                  <a:gd name="T18" fmla="*/ 7 w 8"/>
                  <a:gd name="T19" fmla="*/ 6 h 8"/>
                  <a:gd name="T20" fmla="*/ 8 w 8"/>
                  <a:gd name="T21" fmla="*/ 5 h 8"/>
                  <a:gd name="T22" fmla="*/ 8 w 8"/>
                  <a:gd name="T23" fmla="*/ 3 h 8"/>
                  <a:gd name="T24" fmla="*/ 8 w 8"/>
                  <a:gd name="T25" fmla="*/ 0 h 8"/>
                  <a:gd name="T26" fmla="*/ 2 w 8"/>
                  <a:gd name="T2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8">
                    <a:moveTo>
                      <a:pt x="2" y="2"/>
                    </a:moveTo>
                    <a:lnTo>
                      <a:pt x="2" y="3"/>
                    </a:lnTo>
                    <a:lnTo>
                      <a:pt x="2" y="3"/>
                    </a:lnTo>
                    <a:lnTo>
                      <a:pt x="5" y="4"/>
                    </a:lnTo>
                    <a:lnTo>
                      <a:pt x="3" y="2"/>
                    </a:lnTo>
                    <a:cubicBezTo>
                      <a:pt x="2" y="2"/>
                      <a:pt x="1" y="3"/>
                      <a:pt x="0" y="4"/>
                    </a:cubicBezTo>
                    <a:lnTo>
                      <a:pt x="5" y="8"/>
                    </a:lnTo>
                    <a:lnTo>
                      <a:pt x="5" y="8"/>
                    </a:lnTo>
                    <a:cubicBezTo>
                      <a:pt x="5" y="8"/>
                      <a:pt x="6" y="8"/>
                      <a:pt x="7" y="7"/>
                    </a:cubicBezTo>
                    <a:lnTo>
                      <a:pt x="7" y="6"/>
                    </a:lnTo>
                    <a:lnTo>
                      <a:pt x="8" y="5"/>
                    </a:lnTo>
                    <a:cubicBezTo>
                      <a:pt x="8" y="4"/>
                      <a:pt x="8" y="3"/>
                      <a:pt x="8" y="3"/>
                    </a:cubicBezTo>
                    <a:lnTo>
                      <a:pt x="8" y="0"/>
                    </a:lnTo>
                    <a:lnTo>
                      <a:pt x="2"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3" name="Freeform 1863">
                <a:extLst>
                  <a:ext uri="{FF2B5EF4-FFF2-40B4-BE49-F238E27FC236}">
                    <a16:creationId xmlns:a16="http://schemas.microsoft.com/office/drawing/2014/main" id="{F9A80A80-22C7-4318-A532-AEDEC3286A48}"/>
                  </a:ext>
                </a:extLst>
              </p:cNvPr>
              <p:cNvSpPr>
                <a:spLocks/>
              </p:cNvSpPr>
              <p:nvPr/>
            </p:nvSpPr>
            <p:spPr bwMode="auto">
              <a:xfrm>
                <a:off x="320" y="4669"/>
                <a:ext cx="5" cy="5"/>
              </a:xfrm>
              <a:custGeom>
                <a:avLst/>
                <a:gdLst>
                  <a:gd name="T0" fmla="*/ 1 w 8"/>
                  <a:gd name="T1" fmla="*/ 1 h 9"/>
                  <a:gd name="T2" fmla="*/ 1 w 8"/>
                  <a:gd name="T3" fmla="*/ 1 h 9"/>
                  <a:gd name="T4" fmla="*/ 0 w 8"/>
                  <a:gd name="T5" fmla="*/ 3 h 9"/>
                  <a:gd name="T6" fmla="*/ 1 w 8"/>
                  <a:gd name="T7" fmla="*/ 9 h 9"/>
                  <a:gd name="T8" fmla="*/ 7 w 8"/>
                  <a:gd name="T9" fmla="*/ 1 h 9"/>
                  <a:gd name="T10" fmla="*/ 7 w 8"/>
                  <a:gd name="T11" fmla="*/ 0 h 9"/>
                  <a:gd name="T12" fmla="*/ 1 w 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1" y="1"/>
                    </a:moveTo>
                    <a:lnTo>
                      <a:pt x="1" y="1"/>
                    </a:lnTo>
                    <a:cubicBezTo>
                      <a:pt x="1" y="2"/>
                      <a:pt x="0" y="3"/>
                      <a:pt x="0" y="3"/>
                    </a:cubicBezTo>
                    <a:lnTo>
                      <a:pt x="1" y="9"/>
                    </a:lnTo>
                    <a:cubicBezTo>
                      <a:pt x="5" y="8"/>
                      <a:pt x="8" y="5"/>
                      <a:pt x="7" y="1"/>
                    </a:cubicBezTo>
                    <a:lnTo>
                      <a:pt x="7" y="0"/>
                    </a:lnTo>
                    <a:lnTo>
                      <a:pt x="1"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4" name="Freeform 1864">
                <a:extLst>
                  <a:ext uri="{FF2B5EF4-FFF2-40B4-BE49-F238E27FC236}">
                    <a16:creationId xmlns:a16="http://schemas.microsoft.com/office/drawing/2014/main" id="{D849A110-607E-4AE8-B80D-DA4AD5E48E63}"/>
                  </a:ext>
                </a:extLst>
              </p:cNvPr>
              <p:cNvSpPr>
                <a:spLocks/>
              </p:cNvSpPr>
              <p:nvPr/>
            </p:nvSpPr>
            <p:spPr bwMode="auto">
              <a:xfrm>
                <a:off x="317" y="4673"/>
                <a:ext cx="5" cy="4"/>
              </a:xfrm>
              <a:custGeom>
                <a:avLst/>
                <a:gdLst>
                  <a:gd name="T0" fmla="*/ 3 w 10"/>
                  <a:gd name="T1" fmla="*/ 0 h 7"/>
                  <a:gd name="T2" fmla="*/ 3 w 10"/>
                  <a:gd name="T3" fmla="*/ 0 h 7"/>
                  <a:gd name="T4" fmla="*/ 3 w 10"/>
                  <a:gd name="T5" fmla="*/ 0 h 7"/>
                  <a:gd name="T6" fmla="*/ 3 w 10"/>
                  <a:gd name="T7" fmla="*/ 0 h 7"/>
                  <a:gd name="T8" fmla="*/ 3 w 10"/>
                  <a:gd name="T9" fmla="*/ 0 h 7"/>
                  <a:gd name="T10" fmla="*/ 3 w 10"/>
                  <a:gd name="T11" fmla="*/ 0 h 7"/>
                  <a:gd name="T12" fmla="*/ 3 w 10"/>
                  <a:gd name="T13" fmla="*/ 0 h 7"/>
                  <a:gd name="T14" fmla="*/ 3 w 10"/>
                  <a:gd name="T15" fmla="*/ 0 h 7"/>
                  <a:gd name="T16" fmla="*/ 3 w 10"/>
                  <a:gd name="T17" fmla="*/ 0 h 7"/>
                  <a:gd name="T18" fmla="*/ 3 w 10"/>
                  <a:gd name="T19" fmla="*/ 0 h 7"/>
                  <a:gd name="T20" fmla="*/ 3 w 10"/>
                  <a:gd name="T21" fmla="*/ 0 h 7"/>
                  <a:gd name="T22" fmla="*/ 3 w 10"/>
                  <a:gd name="T23" fmla="*/ 0 h 7"/>
                  <a:gd name="T24" fmla="*/ 0 w 10"/>
                  <a:gd name="T25" fmla="*/ 1 h 7"/>
                  <a:gd name="T26" fmla="*/ 1 w 10"/>
                  <a:gd name="T27" fmla="*/ 7 h 7"/>
                  <a:gd name="T28" fmla="*/ 6 w 10"/>
                  <a:gd name="T29" fmla="*/ 6 h 7"/>
                  <a:gd name="T30" fmla="*/ 8 w 10"/>
                  <a:gd name="T31" fmla="*/ 4 h 7"/>
                  <a:gd name="T32" fmla="*/ 10 w 10"/>
                  <a:gd name="T33" fmla="*/ 0 h 7"/>
                  <a:gd name="T34" fmla="*/ 3 w 10"/>
                  <a:gd name="T3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7">
                    <a:moveTo>
                      <a:pt x="3" y="0"/>
                    </a:moveTo>
                    <a:lnTo>
                      <a:pt x="3" y="0"/>
                    </a:lnTo>
                    <a:lnTo>
                      <a:pt x="3" y="0"/>
                    </a:lnTo>
                    <a:lnTo>
                      <a:pt x="3" y="0"/>
                    </a:lnTo>
                    <a:lnTo>
                      <a:pt x="3" y="0"/>
                    </a:lnTo>
                    <a:lnTo>
                      <a:pt x="3" y="0"/>
                    </a:lnTo>
                    <a:lnTo>
                      <a:pt x="3" y="0"/>
                    </a:lnTo>
                    <a:lnTo>
                      <a:pt x="3" y="0"/>
                    </a:lnTo>
                    <a:lnTo>
                      <a:pt x="3" y="0"/>
                    </a:lnTo>
                    <a:lnTo>
                      <a:pt x="3" y="0"/>
                    </a:lnTo>
                    <a:lnTo>
                      <a:pt x="3" y="0"/>
                    </a:lnTo>
                    <a:lnTo>
                      <a:pt x="3" y="0"/>
                    </a:lnTo>
                    <a:cubicBezTo>
                      <a:pt x="3" y="0"/>
                      <a:pt x="2" y="0"/>
                      <a:pt x="0" y="1"/>
                    </a:cubicBezTo>
                    <a:lnTo>
                      <a:pt x="1" y="7"/>
                    </a:lnTo>
                    <a:cubicBezTo>
                      <a:pt x="2" y="7"/>
                      <a:pt x="4" y="7"/>
                      <a:pt x="6" y="6"/>
                    </a:cubicBezTo>
                    <a:cubicBezTo>
                      <a:pt x="6" y="6"/>
                      <a:pt x="7" y="5"/>
                      <a:pt x="8" y="4"/>
                    </a:cubicBezTo>
                    <a:cubicBezTo>
                      <a:pt x="9" y="3"/>
                      <a:pt x="10" y="1"/>
                      <a:pt x="10" y="0"/>
                    </a:cubicBezTo>
                    <a:lnTo>
                      <a:pt x="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5" name="Freeform 1865">
                <a:extLst>
                  <a:ext uri="{FF2B5EF4-FFF2-40B4-BE49-F238E27FC236}">
                    <a16:creationId xmlns:a16="http://schemas.microsoft.com/office/drawing/2014/main" id="{7B0CB84D-50C1-46EE-BA95-820DF7298E5C}"/>
                  </a:ext>
                </a:extLst>
              </p:cNvPr>
              <p:cNvSpPr>
                <a:spLocks/>
              </p:cNvSpPr>
              <p:nvPr/>
            </p:nvSpPr>
            <p:spPr bwMode="auto">
              <a:xfrm>
                <a:off x="276" y="4666"/>
                <a:ext cx="42" cy="12"/>
              </a:xfrm>
              <a:custGeom>
                <a:avLst/>
                <a:gdLst>
                  <a:gd name="T0" fmla="*/ 71 w 74"/>
                  <a:gd name="T1" fmla="*/ 12 h 21"/>
                  <a:gd name="T2" fmla="*/ 59 w 74"/>
                  <a:gd name="T3" fmla="*/ 15 h 21"/>
                  <a:gd name="T4" fmla="*/ 33 w 74"/>
                  <a:gd name="T5" fmla="*/ 8 h 21"/>
                  <a:gd name="T6" fmla="*/ 3 w 74"/>
                  <a:gd name="T7" fmla="*/ 0 h 21"/>
                  <a:gd name="T8" fmla="*/ 0 w 74"/>
                  <a:gd name="T9" fmla="*/ 1 h 21"/>
                  <a:gd name="T10" fmla="*/ 1 w 74"/>
                  <a:gd name="T11" fmla="*/ 7 h 21"/>
                  <a:gd name="T12" fmla="*/ 3 w 74"/>
                  <a:gd name="T13" fmla="*/ 7 h 21"/>
                  <a:gd name="T14" fmla="*/ 30 w 74"/>
                  <a:gd name="T15" fmla="*/ 14 h 21"/>
                  <a:gd name="T16" fmla="*/ 59 w 74"/>
                  <a:gd name="T17" fmla="*/ 21 h 21"/>
                  <a:gd name="T18" fmla="*/ 74 w 74"/>
                  <a:gd name="T19" fmla="*/ 18 h 21"/>
                  <a:gd name="T20" fmla="*/ 71 w 74"/>
                  <a:gd name="T21"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21">
                    <a:moveTo>
                      <a:pt x="71" y="12"/>
                    </a:moveTo>
                    <a:cubicBezTo>
                      <a:pt x="67" y="14"/>
                      <a:pt x="63" y="15"/>
                      <a:pt x="59" y="15"/>
                    </a:cubicBezTo>
                    <a:cubicBezTo>
                      <a:pt x="51" y="15"/>
                      <a:pt x="42" y="11"/>
                      <a:pt x="33" y="8"/>
                    </a:cubicBezTo>
                    <a:cubicBezTo>
                      <a:pt x="23" y="4"/>
                      <a:pt x="13" y="0"/>
                      <a:pt x="3" y="0"/>
                    </a:cubicBezTo>
                    <a:lnTo>
                      <a:pt x="0" y="1"/>
                    </a:lnTo>
                    <a:lnTo>
                      <a:pt x="1" y="7"/>
                    </a:lnTo>
                    <a:lnTo>
                      <a:pt x="3" y="7"/>
                    </a:lnTo>
                    <a:cubicBezTo>
                      <a:pt x="11" y="7"/>
                      <a:pt x="21" y="10"/>
                      <a:pt x="30" y="14"/>
                    </a:cubicBezTo>
                    <a:cubicBezTo>
                      <a:pt x="40" y="17"/>
                      <a:pt x="49" y="21"/>
                      <a:pt x="59" y="21"/>
                    </a:cubicBezTo>
                    <a:cubicBezTo>
                      <a:pt x="64" y="21"/>
                      <a:pt x="69" y="20"/>
                      <a:pt x="74" y="18"/>
                    </a:cubicBezTo>
                    <a:lnTo>
                      <a:pt x="71"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6" name="Freeform 1866">
                <a:extLst>
                  <a:ext uri="{FF2B5EF4-FFF2-40B4-BE49-F238E27FC236}">
                    <a16:creationId xmlns:a16="http://schemas.microsoft.com/office/drawing/2014/main" id="{C5858A7E-E66A-4874-8C2E-93403D2E5317}"/>
                  </a:ext>
                </a:extLst>
              </p:cNvPr>
              <p:cNvSpPr>
                <a:spLocks/>
              </p:cNvSpPr>
              <p:nvPr/>
            </p:nvSpPr>
            <p:spPr bwMode="auto">
              <a:xfrm>
                <a:off x="280" y="4664"/>
                <a:ext cx="37" cy="13"/>
              </a:xfrm>
              <a:custGeom>
                <a:avLst/>
                <a:gdLst>
                  <a:gd name="T0" fmla="*/ 66 w 66"/>
                  <a:gd name="T1" fmla="*/ 17 h 23"/>
                  <a:gd name="T2" fmla="*/ 0 w 66"/>
                  <a:gd name="T3" fmla="*/ 0 h 23"/>
                  <a:gd name="T4" fmla="*/ 0 w 66"/>
                  <a:gd name="T5" fmla="*/ 6 h 23"/>
                  <a:gd name="T6" fmla="*/ 65 w 66"/>
                  <a:gd name="T7" fmla="*/ 23 h 23"/>
                  <a:gd name="T8" fmla="*/ 66 w 66"/>
                  <a:gd name="T9" fmla="*/ 17 h 23"/>
                </a:gdLst>
                <a:ahLst/>
                <a:cxnLst>
                  <a:cxn ang="0">
                    <a:pos x="T0" y="T1"/>
                  </a:cxn>
                  <a:cxn ang="0">
                    <a:pos x="T2" y="T3"/>
                  </a:cxn>
                  <a:cxn ang="0">
                    <a:pos x="T4" y="T5"/>
                  </a:cxn>
                  <a:cxn ang="0">
                    <a:pos x="T6" y="T7"/>
                  </a:cxn>
                  <a:cxn ang="0">
                    <a:pos x="T8" y="T9"/>
                  </a:cxn>
                </a:cxnLst>
                <a:rect l="0" t="0" r="r" b="b"/>
                <a:pathLst>
                  <a:path w="66" h="23">
                    <a:moveTo>
                      <a:pt x="66" y="17"/>
                    </a:moveTo>
                    <a:cubicBezTo>
                      <a:pt x="45" y="12"/>
                      <a:pt x="24" y="3"/>
                      <a:pt x="0" y="0"/>
                    </a:cubicBezTo>
                    <a:lnTo>
                      <a:pt x="0" y="6"/>
                    </a:lnTo>
                    <a:cubicBezTo>
                      <a:pt x="21" y="9"/>
                      <a:pt x="42" y="19"/>
                      <a:pt x="65" y="23"/>
                    </a:cubicBezTo>
                    <a:lnTo>
                      <a:pt x="66"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7" name="Freeform 1867">
                <a:extLst>
                  <a:ext uri="{FF2B5EF4-FFF2-40B4-BE49-F238E27FC236}">
                    <a16:creationId xmlns:a16="http://schemas.microsoft.com/office/drawing/2014/main" id="{514CA334-3225-45CB-8089-7FF9C5913C94}"/>
                  </a:ext>
                </a:extLst>
              </p:cNvPr>
              <p:cNvSpPr>
                <a:spLocks/>
              </p:cNvSpPr>
              <p:nvPr/>
            </p:nvSpPr>
            <p:spPr bwMode="auto">
              <a:xfrm>
                <a:off x="287" y="4662"/>
                <a:ext cx="34" cy="12"/>
              </a:xfrm>
              <a:custGeom>
                <a:avLst/>
                <a:gdLst>
                  <a:gd name="T0" fmla="*/ 60 w 60"/>
                  <a:gd name="T1" fmla="*/ 16 h 22"/>
                  <a:gd name="T2" fmla="*/ 1 w 60"/>
                  <a:gd name="T3" fmla="*/ 0 h 22"/>
                  <a:gd name="T4" fmla="*/ 0 w 60"/>
                  <a:gd name="T5" fmla="*/ 6 h 22"/>
                  <a:gd name="T6" fmla="*/ 58 w 60"/>
                  <a:gd name="T7" fmla="*/ 22 h 22"/>
                  <a:gd name="T8" fmla="*/ 60 w 60"/>
                  <a:gd name="T9" fmla="*/ 16 h 22"/>
                </a:gdLst>
                <a:ahLst/>
                <a:cxnLst>
                  <a:cxn ang="0">
                    <a:pos x="T0" y="T1"/>
                  </a:cxn>
                  <a:cxn ang="0">
                    <a:pos x="T2" y="T3"/>
                  </a:cxn>
                  <a:cxn ang="0">
                    <a:pos x="T4" y="T5"/>
                  </a:cxn>
                  <a:cxn ang="0">
                    <a:pos x="T6" y="T7"/>
                  </a:cxn>
                  <a:cxn ang="0">
                    <a:pos x="T8" y="T9"/>
                  </a:cxn>
                </a:cxnLst>
                <a:rect l="0" t="0" r="r" b="b"/>
                <a:pathLst>
                  <a:path w="60" h="22">
                    <a:moveTo>
                      <a:pt x="60" y="16"/>
                    </a:moveTo>
                    <a:cubicBezTo>
                      <a:pt x="41" y="10"/>
                      <a:pt x="22" y="3"/>
                      <a:pt x="1" y="0"/>
                    </a:cubicBezTo>
                    <a:lnTo>
                      <a:pt x="0" y="6"/>
                    </a:lnTo>
                    <a:cubicBezTo>
                      <a:pt x="20" y="9"/>
                      <a:pt x="39" y="17"/>
                      <a:pt x="58" y="22"/>
                    </a:cubicBezTo>
                    <a:lnTo>
                      <a:pt x="60"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8" name="Freeform 1868">
                <a:extLst>
                  <a:ext uri="{FF2B5EF4-FFF2-40B4-BE49-F238E27FC236}">
                    <a16:creationId xmlns:a16="http://schemas.microsoft.com/office/drawing/2014/main" id="{1B3B452E-5EF7-43B1-A90D-2F71A1E39CD4}"/>
                  </a:ext>
                </a:extLst>
              </p:cNvPr>
              <p:cNvSpPr>
                <a:spLocks/>
              </p:cNvSpPr>
              <p:nvPr/>
            </p:nvSpPr>
            <p:spPr bwMode="auto">
              <a:xfrm>
                <a:off x="294" y="4660"/>
                <a:ext cx="29" cy="11"/>
              </a:xfrm>
              <a:custGeom>
                <a:avLst/>
                <a:gdLst>
                  <a:gd name="T0" fmla="*/ 51 w 51"/>
                  <a:gd name="T1" fmla="*/ 13 h 19"/>
                  <a:gd name="T2" fmla="*/ 1 w 51"/>
                  <a:gd name="T3" fmla="*/ 0 h 19"/>
                  <a:gd name="T4" fmla="*/ 0 w 51"/>
                  <a:gd name="T5" fmla="*/ 6 h 19"/>
                  <a:gd name="T6" fmla="*/ 50 w 51"/>
                  <a:gd name="T7" fmla="*/ 19 h 19"/>
                  <a:gd name="T8" fmla="*/ 51 w 51"/>
                  <a:gd name="T9" fmla="*/ 13 h 19"/>
                </a:gdLst>
                <a:ahLst/>
                <a:cxnLst>
                  <a:cxn ang="0">
                    <a:pos x="T0" y="T1"/>
                  </a:cxn>
                  <a:cxn ang="0">
                    <a:pos x="T2" y="T3"/>
                  </a:cxn>
                  <a:cxn ang="0">
                    <a:pos x="T4" y="T5"/>
                  </a:cxn>
                  <a:cxn ang="0">
                    <a:pos x="T6" y="T7"/>
                  </a:cxn>
                  <a:cxn ang="0">
                    <a:pos x="T8" y="T9"/>
                  </a:cxn>
                </a:cxnLst>
                <a:rect l="0" t="0" r="r" b="b"/>
                <a:pathLst>
                  <a:path w="51" h="19">
                    <a:moveTo>
                      <a:pt x="51" y="13"/>
                    </a:moveTo>
                    <a:cubicBezTo>
                      <a:pt x="35" y="10"/>
                      <a:pt x="19" y="2"/>
                      <a:pt x="1" y="0"/>
                    </a:cubicBezTo>
                    <a:lnTo>
                      <a:pt x="0" y="6"/>
                    </a:lnTo>
                    <a:cubicBezTo>
                      <a:pt x="17" y="9"/>
                      <a:pt x="32" y="16"/>
                      <a:pt x="50" y="19"/>
                    </a:cubicBezTo>
                    <a:lnTo>
                      <a:pt x="51"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69" name="Freeform 1869">
                <a:extLst>
                  <a:ext uri="{FF2B5EF4-FFF2-40B4-BE49-F238E27FC236}">
                    <a16:creationId xmlns:a16="http://schemas.microsoft.com/office/drawing/2014/main" id="{4E653ED2-2DF4-4702-A6B1-44345128802B}"/>
                  </a:ext>
                </a:extLst>
              </p:cNvPr>
              <p:cNvSpPr>
                <a:spLocks/>
              </p:cNvSpPr>
              <p:nvPr/>
            </p:nvSpPr>
            <p:spPr bwMode="auto">
              <a:xfrm>
                <a:off x="302" y="4658"/>
                <a:ext cx="22" cy="10"/>
              </a:xfrm>
              <a:custGeom>
                <a:avLst/>
                <a:gdLst>
                  <a:gd name="T0" fmla="*/ 38 w 38"/>
                  <a:gd name="T1" fmla="*/ 11 h 17"/>
                  <a:gd name="T2" fmla="*/ 1 w 38"/>
                  <a:gd name="T3" fmla="*/ 0 h 17"/>
                  <a:gd name="T4" fmla="*/ 0 w 38"/>
                  <a:gd name="T5" fmla="*/ 7 h 17"/>
                  <a:gd name="T6" fmla="*/ 37 w 38"/>
                  <a:gd name="T7" fmla="*/ 17 h 17"/>
                  <a:gd name="T8" fmla="*/ 38 w 38"/>
                  <a:gd name="T9" fmla="*/ 11 h 17"/>
                </a:gdLst>
                <a:ahLst/>
                <a:cxnLst>
                  <a:cxn ang="0">
                    <a:pos x="T0" y="T1"/>
                  </a:cxn>
                  <a:cxn ang="0">
                    <a:pos x="T2" y="T3"/>
                  </a:cxn>
                  <a:cxn ang="0">
                    <a:pos x="T4" y="T5"/>
                  </a:cxn>
                  <a:cxn ang="0">
                    <a:pos x="T6" y="T7"/>
                  </a:cxn>
                  <a:cxn ang="0">
                    <a:pos x="T8" y="T9"/>
                  </a:cxn>
                </a:cxnLst>
                <a:rect l="0" t="0" r="r" b="b"/>
                <a:pathLst>
                  <a:path w="38" h="17">
                    <a:moveTo>
                      <a:pt x="38" y="11"/>
                    </a:moveTo>
                    <a:cubicBezTo>
                      <a:pt x="26" y="9"/>
                      <a:pt x="15" y="2"/>
                      <a:pt x="1" y="0"/>
                    </a:cubicBezTo>
                    <a:lnTo>
                      <a:pt x="0" y="7"/>
                    </a:lnTo>
                    <a:cubicBezTo>
                      <a:pt x="12" y="8"/>
                      <a:pt x="24" y="15"/>
                      <a:pt x="37" y="17"/>
                    </a:cubicBezTo>
                    <a:lnTo>
                      <a:pt x="38"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0" name="Freeform 1870">
                <a:extLst>
                  <a:ext uri="{FF2B5EF4-FFF2-40B4-BE49-F238E27FC236}">
                    <a16:creationId xmlns:a16="http://schemas.microsoft.com/office/drawing/2014/main" id="{CD919B4C-4D4C-4D8B-9E16-57707E07C290}"/>
                  </a:ext>
                </a:extLst>
              </p:cNvPr>
              <p:cNvSpPr>
                <a:spLocks/>
              </p:cNvSpPr>
              <p:nvPr/>
            </p:nvSpPr>
            <p:spPr bwMode="auto">
              <a:xfrm>
                <a:off x="308" y="4657"/>
                <a:ext cx="17" cy="9"/>
              </a:xfrm>
              <a:custGeom>
                <a:avLst/>
                <a:gdLst>
                  <a:gd name="T0" fmla="*/ 30 w 30"/>
                  <a:gd name="T1" fmla="*/ 8 h 15"/>
                  <a:gd name="T2" fmla="*/ 3 w 30"/>
                  <a:gd name="T3" fmla="*/ 0 h 15"/>
                  <a:gd name="T4" fmla="*/ 0 w 30"/>
                  <a:gd name="T5" fmla="*/ 6 h 15"/>
                  <a:gd name="T6" fmla="*/ 29 w 30"/>
                  <a:gd name="T7" fmla="*/ 15 h 15"/>
                  <a:gd name="T8" fmla="*/ 30 w 30"/>
                  <a:gd name="T9" fmla="*/ 8 h 15"/>
                </a:gdLst>
                <a:ahLst/>
                <a:cxnLst>
                  <a:cxn ang="0">
                    <a:pos x="T0" y="T1"/>
                  </a:cxn>
                  <a:cxn ang="0">
                    <a:pos x="T2" y="T3"/>
                  </a:cxn>
                  <a:cxn ang="0">
                    <a:pos x="T4" y="T5"/>
                  </a:cxn>
                  <a:cxn ang="0">
                    <a:pos x="T6" y="T7"/>
                  </a:cxn>
                  <a:cxn ang="0">
                    <a:pos x="T8" y="T9"/>
                  </a:cxn>
                </a:cxnLst>
                <a:rect l="0" t="0" r="r" b="b"/>
                <a:pathLst>
                  <a:path w="30" h="15">
                    <a:moveTo>
                      <a:pt x="30" y="8"/>
                    </a:moveTo>
                    <a:cubicBezTo>
                      <a:pt x="21" y="6"/>
                      <a:pt x="11" y="3"/>
                      <a:pt x="3" y="0"/>
                    </a:cubicBezTo>
                    <a:lnTo>
                      <a:pt x="0" y="6"/>
                    </a:lnTo>
                    <a:cubicBezTo>
                      <a:pt x="9" y="10"/>
                      <a:pt x="19" y="12"/>
                      <a:pt x="29" y="15"/>
                    </a:cubicBezTo>
                    <a:lnTo>
                      <a:pt x="3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1" name="Freeform 1871">
                <a:extLst>
                  <a:ext uri="{FF2B5EF4-FFF2-40B4-BE49-F238E27FC236}">
                    <a16:creationId xmlns:a16="http://schemas.microsoft.com/office/drawing/2014/main" id="{8DEE6919-17AE-4DBD-B67C-BFFCD03AE1E3}"/>
                  </a:ext>
                </a:extLst>
              </p:cNvPr>
              <p:cNvSpPr>
                <a:spLocks/>
              </p:cNvSpPr>
              <p:nvPr/>
            </p:nvSpPr>
            <p:spPr bwMode="auto">
              <a:xfrm>
                <a:off x="313" y="4655"/>
                <a:ext cx="15" cy="7"/>
              </a:xfrm>
              <a:custGeom>
                <a:avLst/>
                <a:gdLst>
                  <a:gd name="T0" fmla="*/ 27 w 27"/>
                  <a:gd name="T1" fmla="*/ 7 h 13"/>
                  <a:gd name="T2" fmla="*/ 3 w 27"/>
                  <a:gd name="T3" fmla="*/ 0 h 13"/>
                  <a:gd name="T4" fmla="*/ 0 w 27"/>
                  <a:gd name="T5" fmla="*/ 6 h 13"/>
                  <a:gd name="T6" fmla="*/ 26 w 27"/>
                  <a:gd name="T7" fmla="*/ 13 h 13"/>
                  <a:gd name="T8" fmla="*/ 27 w 27"/>
                  <a:gd name="T9" fmla="*/ 7 h 13"/>
                </a:gdLst>
                <a:ahLst/>
                <a:cxnLst>
                  <a:cxn ang="0">
                    <a:pos x="T0" y="T1"/>
                  </a:cxn>
                  <a:cxn ang="0">
                    <a:pos x="T2" y="T3"/>
                  </a:cxn>
                  <a:cxn ang="0">
                    <a:pos x="T4" y="T5"/>
                  </a:cxn>
                  <a:cxn ang="0">
                    <a:pos x="T6" y="T7"/>
                  </a:cxn>
                  <a:cxn ang="0">
                    <a:pos x="T8" y="T9"/>
                  </a:cxn>
                </a:cxnLst>
                <a:rect l="0" t="0" r="r" b="b"/>
                <a:pathLst>
                  <a:path w="27" h="13">
                    <a:moveTo>
                      <a:pt x="27" y="7"/>
                    </a:moveTo>
                    <a:cubicBezTo>
                      <a:pt x="18" y="6"/>
                      <a:pt x="10" y="3"/>
                      <a:pt x="3" y="0"/>
                    </a:cubicBezTo>
                    <a:lnTo>
                      <a:pt x="0" y="6"/>
                    </a:lnTo>
                    <a:cubicBezTo>
                      <a:pt x="8" y="10"/>
                      <a:pt x="17" y="12"/>
                      <a:pt x="26" y="13"/>
                    </a:cubicBezTo>
                    <a:lnTo>
                      <a:pt x="27"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2" name="Freeform 1872">
                <a:extLst>
                  <a:ext uri="{FF2B5EF4-FFF2-40B4-BE49-F238E27FC236}">
                    <a16:creationId xmlns:a16="http://schemas.microsoft.com/office/drawing/2014/main" id="{F5656F59-3BB8-414B-B38D-0D0722FCD104}"/>
                  </a:ext>
                </a:extLst>
              </p:cNvPr>
              <p:cNvSpPr>
                <a:spLocks/>
              </p:cNvSpPr>
              <p:nvPr/>
            </p:nvSpPr>
            <p:spPr bwMode="auto">
              <a:xfrm>
                <a:off x="317" y="4653"/>
                <a:ext cx="13" cy="5"/>
              </a:xfrm>
              <a:custGeom>
                <a:avLst/>
                <a:gdLst>
                  <a:gd name="T0" fmla="*/ 23 w 23"/>
                  <a:gd name="T1" fmla="*/ 3 h 9"/>
                  <a:gd name="T2" fmla="*/ 22 w 23"/>
                  <a:gd name="T3" fmla="*/ 3 h 9"/>
                  <a:gd name="T4" fmla="*/ 1 w 23"/>
                  <a:gd name="T5" fmla="*/ 0 h 9"/>
                  <a:gd name="T6" fmla="*/ 0 w 23"/>
                  <a:gd name="T7" fmla="*/ 6 h 9"/>
                  <a:gd name="T8" fmla="*/ 22 w 23"/>
                  <a:gd name="T9" fmla="*/ 9 h 9"/>
                  <a:gd name="T10" fmla="*/ 23 w 23"/>
                  <a:gd name="T11" fmla="*/ 9 h 9"/>
                  <a:gd name="T12" fmla="*/ 23 w 23"/>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23" h="9">
                    <a:moveTo>
                      <a:pt x="23" y="3"/>
                    </a:moveTo>
                    <a:lnTo>
                      <a:pt x="22" y="3"/>
                    </a:lnTo>
                    <a:cubicBezTo>
                      <a:pt x="15" y="3"/>
                      <a:pt x="8" y="1"/>
                      <a:pt x="1" y="0"/>
                    </a:cubicBezTo>
                    <a:lnTo>
                      <a:pt x="0" y="6"/>
                    </a:lnTo>
                    <a:cubicBezTo>
                      <a:pt x="7" y="7"/>
                      <a:pt x="14" y="9"/>
                      <a:pt x="22" y="9"/>
                    </a:cubicBezTo>
                    <a:lnTo>
                      <a:pt x="23" y="9"/>
                    </a:lnTo>
                    <a:lnTo>
                      <a:pt x="2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3" name="Freeform 1873">
                <a:extLst>
                  <a:ext uri="{FF2B5EF4-FFF2-40B4-BE49-F238E27FC236}">
                    <a16:creationId xmlns:a16="http://schemas.microsoft.com/office/drawing/2014/main" id="{66A478CC-55EA-4246-9AA1-9A55733D11BE}"/>
                  </a:ext>
                </a:extLst>
              </p:cNvPr>
              <p:cNvSpPr>
                <a:spLocks/>
              </p:cNvSpPr>
              <p:nvPr/>
            </p:nvSpPr>
            <p:spPr bwMode="auto">
              <a:xfrm>
                <a:off x="267" y="4670"/>
                <a:ext cx="4" cy="4"/>
              </a:xfrm>
              <a:custGeom>
                <a:avLst/>
                <a:gdLst>
                  <a:gd name="T0" fmla="*/ 1 w 7"/>
                  <a:gd name="T1" fmla="*/ 0 h 7"/>
                  <a:gd name="T2" fmla="*/ 1 w 7"/>
                  <a:gd name="T3" fmla="*/ 2 h 7"/>
                  <a:gd name="T4" fmla="*/ 0 w 7"/>
                  <a:gd name="T5" fmla="*/ 5 h 7"/>
                  <a:gd name="T6" fmla="*/ 6 w 7"/>
                  <a:gd name="T7" fmla="*/ 7 h 7"/>
                  <a:gd name="T8" fmla="*/ 7 w 7"/>
                  <a:gd name="T9" fmla="*/ 3 h 7"/>
                  <a:gd name="T10" fmla="*/ 7 w 7"/>
                  <a:gd name="T11" fmla="*/ 2 h 7"/>
                  <a:gd name="T12" fmla="*/ 1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1" y="0"/>
                    </a:moveTo>
                    <a:cubicBezTo>
                      <a:pt x="1" y="1"/>
                      <a:pt x="1" y="2"/>
                      <a:pt x="1" y="2"/>
                    </a:cubicBezTo>
                    <a:cubicBezTo>
                      <a:pt x="0" y="3"/>
                      <a:pt x="0" y="4"/>
                      <a:pt x="0" y="5"/>
                    </a:cubicBezTo>
                    <a:lnTo>
                      <a:pt x="6" y="7"/>
                    </a:lnTo>
                    <a:cubicBezTo>
                      <a:pt x="7" y="6"/>
                      <a:pt x="7" y="4"/>
                      <a:pt x="7" y="3"/>
                    </a:cubicBezTo>
                    <a:cubicBezTo>
                      <a:pt x="7" y="3"/>
                      <a:pt x="7" y="2"/>
                      <a:pt x="7" y="2"/>
                    </a:cubicBez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4" name="Freeform 1874">
                <a:extLst>
                  <a:ext uri="{FF2B5EF4-FFF2-40B4-BE49-F238E27FC236}">
                    <a16:creationId xmlns:a16="http://schemas.microsoft.com/office/drawing/2014/main" id="{859E0926-27D7-4479-A8E4-5BEC666F01BF}"/>
                  </a:ext>
                </a:extLst>
              </p:cNvPr>
              <p:cNvSpPr>
                <a:spLocks/>
              </p:cNvSpPr>
              <p:nvPr/>
            </p:nvSpPr>
            <p:spPr bwMode="auto">
              <a:xfrm>
                <a:off x="268" y="4672"/>
                <a:ext cx="3" cy="4"/>
              </a:xfrm>
              <a:custGeom>
                <a:avLst/>
                <a:gdLst>
                  <a:gd name="T0" fmla="*/ 0 w 6"/>
                  <a:gd name="T1" fmla="*/ 5 h 7"/>
                  <a:gd name="T2" fmla="*/ 2 w 6"/>
                  <a:gd name="T3" fmla="*/ 7 h 7"/>
                  <a:gd name="T4" fmla="*/ 6 w 6"/>
                  <a:gd name="T5" fmla="*/ 2 h 7"/>
                  <a:gd name="T6" fmla="*/ 4 w 6"/>
                  <a:gd name="T7" fmla="*/ 0 h 7"/>
                </a:gdLst>
                <a:ahLst/>
                <a:cxnLst>
                  <a:cxn ang="0">
                    <a:pos x="T0" y="T1"/>
                  </a:cxn>
                  <a:cxn ang="0">
                    <a:pos x="T2" y="T3"/>
                  </a:cxn>
                  <a:cxn ang="0">
                    <a:pos x="T4" y="T5"/>
                  </a:cxn>
                  <a:cxn ang="0">
                    <a:pos x="T6" y="T7"/>
                  </a:cxn>
                </a:cxnLst>
                <a:rect l="0" t="0" r="r" b="b"/>
                <a:pathLst>
                  <a:path w="6" h="7">
                    <a:moveTo>
                      <a:pt x="0" y="5"/>
                    </a:moveTo>
                    <a:lnTo>
                      <a:pt x="2" y="7"/>
                    </a:lnTo>
                    <a:lnTo>
                      <a:pt x="6" y="2"/>
                    </a:lnTo>
                    <a:lnTo>
                      <a:pt x="4"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5" name="Freeform 1875">
                <a:extLst>
                  <a:ext uri="{FF2B5EF4-FFF2-40B4-BE49-F238E27FC236}">
                    <a16:creationId xmlns:a16="http://schemas.microsoft.com/office/drawing/2014/main" id="{63818D3C-FC8A-49CE-91B7-769D7FB3C2B9}"/>
                  </a:ext>
                </a:extLst>
              </p:cNvPr>
              <p:cNvSpPr>
                <a:spLocks/>
              </p:cNvSpPr>
              <p:nvPr/>
            </p:nvSpPr>
            <p:spPr bwMode="auto">
              <a:xfrm>
                <a:off x="270" y="4673"/>
                <a:ext cx="27" cy="11"/>
              </a:xfrm>
              <a:custGeom>
                <a:avLst/>
                <a:gdLst>
                  <a:gd name="T0" fmla="*/ 0 w 49"/>
                  <a:gd name="T1" fmla="*/ 7 h 20"/>
                  <a:gd name="T2" fmla="*/ 47 w 49"/>
                  <a:gd name="T3" fmla="*/ 20 h 20"/>
                  <a:gd name="T4" fmla="*/ 49 w 49"/>
                  <a:gd name="T5" fmla="*/ 14 h 20"/>
                  <a:gd name="T6" fmla="*/ 2 w 49"/>
                  <a:gd name="T7" fmla="*/ 0 h 20"/>
                  <a:gd name="T8" fmla="*/ 0 w 49"/>
                  <a:gd name="T9" fmla="*/ 7 h 20"/>
                </a:gdLst>
                <a:ahLst/>
                <a:cxnLst>
                  <a:cxn ang="0">
                    <a:pos x="T0" y="T1"/>
                  </a:cxn>
                  <a:cxn ang="0">
                    <a:pos x="T2" y="T3"/>
                  </a:cxn>
                  <a:cxn ang="0">
                    <a:pos x="T4" y="T5"/>
                  </a:cxn>
                  <a:cxn ang="0">
                    <a:pos x="T6" y="T7"/>
                  </a:cxn>
                  <a:cxn ang="0">
                    <a:pos x="T8" y="T9"/>
                  </a:cxn>
                </a:cxnLst>
                <a:rect l="0" t="0" r="r" b="b"/>
                <a:pathLst>
                  <a:path w="49" h="20">
                    <a:moveTo>
                      <a:pt x="0" y="7"/>
                    </a:moveTo>
                    <a:cubicBezTo>
                      <a:pt x="16" y="10"/>
                      <a:pt x="32" y="13"/>
                      <a:pt x="47" y="20"/>
                    </a:cubicBezTo>
                    <a:lnTo>
                      <a:pt x="49" y="14"/>
                    </a:lnTo>
                    <a:cubicBezTo>
                      <a:pt x="34" y="7"/>
                      <a:pt x="18" y="3"/>
                      <a:pt x="2"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6" name="Freeform 1876">
                <a:extLst>
                  <a:ext uri="{FF2B5EF4-FFF2-40B4-BE49-F238E27FC236}">
                    <a16:creationId xmlns:a16="http://schemas.microsoft.com/office/drawing/2014/main" id="{C27D79C9-3DD2-44AE-A4E7-4B3131D5E0A2}"/>
                  </a:ext>
                </a:extLst>
              </p:cNvPr>
              <p:cNvSpPr>
                <a:spLocks/>
              </p:cNvSpPr>
              <p:nvPr/>
            </p:nvSpPr>
            <p:spPr bwMode="auto">
              <a:xfrm>
                <a:off x="296" y="4679"/>
                <a:ext cx="5" cy="5"/>
              </a:xfrm>
              <a:custGeom>
                <a:avLst/>
                <a:gdLst>
                  <a:gd name="T0" fmla="*/ 2 w 9"/>
                  <a:gd name="T1" fmla="*/ 8 h 8"/>
                  <a:gd name="T2" fmla="*/ 4 w 9"/>
                  <a:gd name="T3" fmla="*/ 7 h 8"/>
                  <a:gd name="T4" fmla="*/ 9 w 9"/>
                  <a:gd name="T5" fmla="*/ 6 h 8"/>
                  <a:gd name="T6" fmla="*/ 5 w 9"/>
                  <a:gd name="T7" fmla="*/ 0 h 8"/>
                  <a:gd name="T8" fmla="*/ 4 w 9"/>
                  <a:gd name="T9" fmla="*/ 1 h 8"/>
                  <a:gd name="T10" fmla="*/ 0 w 9"/>
                  <a:gd name="T11" fmla="*/ 1 h 8"/>
                  <a:gd name="T12" fmla="*/ 2 w 9"/>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2" y="8"/>
                    </a:moveTo>
                    <a:cubicBezTo>
                      <a:pt x="2" y="7"/>
                      <a:pt x="3" y="7"/>
                      <a:pt x="4" y="7"/>
                    </a:cubicBezTo>
                    <a:cubicBezTo>
                      <a:pt x="6" y="7"/>
                      <a:pt x="7" y="7"/>
                      <a:pt x="9" y="6"/>
                    </a:cubicBezTo>
                    <a:lnTo>
                      <a:pt x="5" y="0"/>
                    </a:lnTo>
                    <a:cubicBezTo>
                      <a:pt x="5" y="1"/>
                      <a:pt x="5" y="1"/>
                      <a:pt x="4" y="1"/>
                    </a:cubicBezTo>
                    <a:cubicBezTo>
                      <a:pt x="3" y="1"/>
                      <a:pt x="2" y="1"/>
                      <a:pt x="0" y="1"/>
                    </a:cubicBezTo>
                    <a:lnTo>
                      <a:pt x="2"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7" name="Freeform 1877">
                <a:extLst>
                  <a:ext uri="{FF2B5EF4-FFF2-40B4-BE49-F238E27FC236}">
                    <a16:creationId xmlns:a16="http://schemas.microsoft.com/office/drawing/2014/main" id="{B5D72A17-1DE1-4104-A8A1-F7B8F67CA3BA}"/>
                  </a:ext>
                </a:extLst>
              </p:cNvPr>
              <p:cNvSpPr>
                <a:spLocks/>
              </p:cNvSpPr>
              <p:nvPr/>
            </p:nvSpPr>
            <p:spPr bwMode="auto">
              <a:xfrm>
                <a:off x="293" y="4682"/>
                <a:ext cx="5" cy="4"/>
              </a:xfrm>
              <a:custGeom>
                <a:avLst/>
                <a:gdLst>
                  <a:gd name="T0" fmla="*/ 4 w 10"/>
                  <a:gd name="T1" fmla="*/ 0 h 8"/>
                  <a:gd name="T2" fmla="*/ 3 w 10"/>
                  <a:gd name="T3" fmla="*/ 1 h 8"/>
                  <a:gd name="T4" fmla="*/ 0 w 10"/>
                  <a:gd name="T5" fmla="*/ 2 h 8"/>
                  <a:gd name="T6" fmla="*/ 2 w 10"/>
                  <a:gd name="T7" fmla="*/ 8 h 8"/>
                  <a:gd name="T8" fmla="*/ 6 w 10"/>
                  <a:gd name="T9" fmla="*/ 6 h 8"/>
                  <a:gd name="T10" fmla="*/ 10 w 10"/>
                  <a:gd name="T11" fmla="*/ 1 h 8"/>
                  <a:gd name="T12" fmla="*/ 4 w 1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4" y="0"/>
                    </a:moveTo>
                    <a:lnTo>
                      <a:pt x="3" y="1"/>
                    </a:lnTo>
                    <a:cubicBezTo>
                      <a:pt x="2" y="1"/>
                      <a:pt x="1" y="1"/>
                      <a:pt x="0" y="2"/>
                    </a:cubicBezTo>
                    <a:lnTo>
                      <a:pt x="2" y="8"/>
                    </a:lnTo>
                    <a:cubicBezTo>
                      <a:pt x="3" y="8"/>
                      <a:pt x="4" y="7"/>
                      <a:pt x="6" y="6"/>
                    </a:cubicBezTo>
                    <a:cubicBezTo>
                      <a:pt x="8" y="6"/>
                      <a:pt x="10" y="4"/>
                      <a:pt x="10" y="1"/>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8" name="Freeform 1878">
                <a:extLst>
                  <a:ext uri="{FF2B5EF4-FFF2-40B4-BE49-F238E27FC236}">
                    <a16:creationId xmlns:a16="http://schemas.microsoft.com/office/drawing/2014/main" id="{EEB6A367-244C-4DEE-AB68-2587361DE617}"/>
                  </a:ext>
                </a:extLst>
              </p:cNvPr>
              <p:cNvSpPr>
                <a:spLocks/>
              </p:cNvSpPr>
              <p:nvPr/>
            </p:nvSpPr>
            <p:spPr bwMode="auto">
              <a:xfrm>
                <a:off x="249" y="4669"/>
                <a:ext cx="7" cy="9"/>
              </a:xfrm>
              <a:custGeom>
                <a:avLst/>
                <a:gdLst>
                  <a:gd name="T0" fmla="*/ 10 w 13"/>
                  <a:gd name="T1" fmla="*/ 0 h 17"/>
                  <a:gd name="T2" fmla="*/ 0 w 13"/>
                  <a:gd name="T3" fmla="*/ 15 h 17"/>
                  <a:gd name="T4" fmla="*/ 6 w 13"/>
                  <a:gd name="T5" fmla="*/ 17 h 17"/>
                  <a:gd name="T6" fmla="*/ 13 w 13"/>
                  <a:gd name="T7" fmla="*/ 6 h 17"/>
                  <a:gd name="T8" fmla="*/ 10 w 13"/>
                  <a:gd name="T9" fmla="*/ 0 h 17"/>
                </a:gdLst>
                <a:ahLst/>
                <a:cxnLst>
                  <a:cxn ang="0">
                    <a:pos x="T0" y="T1"/>
                  </a:cxn>
                  <a:cxn ang="0">
                    <a:pos x="T2" y="T3"/>
                  </a:cxn>
                  <a:cxn ang="0">
                    <a:pos x="T4" y="T5"/>
                  </a:cxn>
                  <a:cxn ang="0">
                    <a:pos x="T6" y="T7"/>
                  </a:cxn>
                  <a:cxn ang="0">
                    <a:pos x="T8" y="T9"/>
                  </a:cxn>
                </a:cxnLst>
                <a:rect l="0" t="0" r="r" b="b"/>
                <a:pathLst>
                  <a:path w="13" h="17">
                    <a:moveTo>
                      <a:pt x="10" y="0"/>
                    </a:moveTo>
                    <a:cubicBezTo>
                      <a:pt x="4" y="4"/>
                      <a:pt x="1" y="9"/>
                      <a:pt x="0" y="15"/>
                    </a:cubicBezTo>
                    <a:lnTo>
                      <a:pt x="6" y="17"/>
                    </a:lnTo>
                    <a:cubicBezTo>
                      <a:pt x="7" y="12"/>
                      <a:pt x="10" y="8"/>
                      <a:pt x="13" y="6"/>
                    </a:cubicBez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79" name="Freeform 1879">
                <a:extLst>
                  <a:ext uri="{FF2B5EF4-FFF2-40B4-BE49-F238E27FC236}">
                    <a16:creationId xmlns:a16="http://schemas.microsoft.com/office/drawing/2014/main" id="{176C7DDF-80D3-4D8C-9C4F-082C88A29380}"/>
                  </a:ext>
                </a:extLst>
              </p:cNvPr>
              <p:cNvSpPr>
                <a:spLocks/>
              </p:cNvSpPr>
              <p:nvPr/>
            </p:nvSpPr>
            <p:spPr bwMode="auto">
              <a:xfrm>
                <a:off x="246" y="4668"/>
                <a:ext cx="7" cy="8"/>
              </a:xfrm>
              <a:custGeom>
                <a:avLst/>
                <a:gdLst>
                  <a:gd name="T0" fmla="*/ 6 w 11"/>
                  <a:gd name="T1" fmla="*/ 0 h 15"/>
                  <a:gd name="T2" fmla="*/ 0 w 11"/>
                  <a:gd name="T3" fmla="*/ 14 h 15"/>
                  <a:gd name="T4" fmla="*/ 0 w 11"/>
                  <a:gd name="T5" fmla="*/ 15 h 15"/>
                  <a:gd name="T6" fmla="*/ 6 w 11"/>
                  <a:gd name="T7" fmla="*/ 15 h 15"/>
                  <a:gd name="T8" fmla="*/ 6 w 11"/>
                  <a:gd name="T9" fmla="*/ 14 h 15"/>
                  <a:gd name="T10" fmla="*/ 11 w 11"/>
                  <a:gd name="T11" fmla="*/ 4 h 15"/>
                  <a:gd name="T12" fmla="*/ 6 w 11"/>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1" h="15">
                    <a:moveTo>
                      <a:pt x="6" y="0"/>
                    </a:moveTo>
                    <a:cubicBezTo>
                      <a:pt x="3" y="4"/>
                      <a:pt x="0" y="8"/>
                      <a:pt x="0" y="14"/>
                    </a:cubicBezTo>
                    <a:lnTo>
                      <a:pt x="0" y="15"/>
                    </a:lnTo>
                    <a:lnTo>
                      <a:pt x="6" y="15"/>
                    </a:lnTo>
                    <a:lnTo>
                      <a:pt x="6" y="14"/>
                    </a:lnTo>
                    <a:cubicBezTo>
                      <a:pt x="6" y="11"/>
                      <a:pt x="8" y="8"/>
                      <a:pt x="11" y="4"/>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0" name="Freeform 1880">
                <a:extLst>
                  <a:ext uri="{FF2B5EF4-FFF2-40B4-BE49-F238E27FC236}">
                    <a16:creationId xmlns:a16="http://schemas.microsoft.com/office/drawing/2014/main" id="{203101A9-ACFF-4357-998E-6A43B5E1C5C3}"/>
                  </a:ext>
                </a:extLst>
              </p:cNvPr>
              <p:cNvSpPr>
                <a:spLocks/>
              </p:cNvSpPr>
              <p:nvPr/>
            </p:nvSpPr>
            <p:spPr bwMode="auto">
              <a:xfrm>
                <a:off x="235" y="4667"/>
                <a:ext cx="8" cy="6"/>
              </a:xfrm>
              <a:custGeom>
                <a:avLst/>
                <a:gdLst>
                  <a:gd name="T0" fmla="*/ 7 w 13"/>
                  <a:gd name="T1" fmla="*/ 0 h 10"/>
                  <a:gd name="T2" fmla="*/ 5 w 13"/>
                  <a:gd name="T3" fmla="*/ 2 h 10"/>
                  <a:gd name="T4" fmla="*/ 0 w 13"/>
                  <a:gd name="T5" fmla="*/ 5 h 10"/>
                  <a:gd name="T6" fmla="*/ 4 w 13"/>
                  <a:gd name="T7" fmla="*/ 10 h 10"/>
                  <a:gd name="T8" fmla="*/ 9 w 13"/>
                  <a:gd name="T9" fmla="*/ 7 h 10"/>
                  <a:gd name="T10" fmla="*/ 13 w 13"/>
                  <a:gd name="T11" fmla="*/ 1 h 10"/>
                  <a:gd name="T12" fmla="*/ 7 w 1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7" y="0"/>
                    </a:moveTo>
                    <a:cubicBezTo>
                      <a:pt x="7" y="1"/>
                      <a:pt x="7" y="1"/>
                      <a:pt x="5" y="2"/>
                    </a:cubicBezTo>
                    <a:cubicBezTo>
                      <a:pt x="4" y="3"/>
                      <a:pt x="2" y="3"/>
                      <a:pt x="0" y="5"/>
                    </a:cubicBezTo>
                    <a:lnTo>
                      <a:pt x="4" y="10"/>
                    </a:lnTo>
                    <a:cubicBezTo>
                      <a:pt x="5" y="9"/>
                      <a:pt x="7" y="9"/>
                      <a:pt x="9" y="7"/>
                    </a:cubicBezTo>
                    <a:cubicBezTo>
                      <a:pt x="11" y="6"/>
                      <a:pt x="13" y="4"/>
                      <a:pt x="13" y="1"/>
                    </a:cubicBez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1" name="Freeform 1881">
                <a:extLst>
                  <a:ext uri="{FF2B5EF4-FFF2-40B4-BE49-F238E27FC236}">
                    <a16:creationId xmlns:a16="http://schemas.microsoft.com/office/drawing/2014/main" id="{EA01A9CB-F46F-41ED-8C40-7DF00911B87B}"/>
                  </a:ext>
                </a:extLst>
              </p:cNvPr>
              <p:cNvSpPr>
                <a:spLocks/>
              </p:cNvSpPr>
              <p:nvPr/>
            </p:nvSpPr>
            <p:spPr bwMode="auto">
              <a:xfrm>
                <a:off x="221" y="4633"/>
                <a:ext cx="20" cy="10"/>
              </a:xfrm>
              <a:custGeom>
                <a:avLst/>
                <a:gdLst>
                  <a:gd name="T0" fmla="*/ 35 w 35"/>
                  <a:gd name="T1" fmla="*/ 14 h 17"/>
                  <a:gd name="T2" fmla="*/ 34 w 35"/>
                  <a:gd name="T3" fmla="*/ 9 h 17"/>
                  <a:gd name="T4" fmla="*/ 29 w 35"/>
                  <a:gd name="T5" fmla="*/ 2 h 17"/>
                  <a:gd name="T6" fmla="*/ 28 w 35"/>
                  <a:gd name="T7" fmla="*/ 1 h 17"/>
                  <a:gd name="T8" fmla="*/ 27 w 35"/>
                  <a:gd name="T9" fmla="*/ 1 h 17"/>
                  <a:gd name="T10" fmla="*/ 19 w 35"/>
                  <a:gd name="T11" fmla="*/ 2 h 17"/>
                  <a:gd name="T12" fmla="*/ 9 w 35"/>
                  <a:gd name="T13" fmla="*/ 0 h 17"/>
                  <a:gd name="T14" fmla="*/ 8 w 35"/>
                  <a:gd name="T15" fmla="*/ 0 h 17"/>
                  <a:gd name="T16" fmla="*/ 7 w 35"/>
                  <a:gd name="T17" fmla="*/ 0 h 17"/>
                  <a:gd name="T18" fmla="*/ 4 w 35"/>
                  <a:gd name="T19" fmla="*/ 2 h 17"/>
                  <a:gd name="T20" fmla="*/ 4 w 35"/>
                  <a:gd name="T21" fmla="*/ 2 h 17"/>
                  <a:gd name="T22" fmla="*/ 4 w 35"/>
                  <a:gd name="T23" fmla="*/ 2 h 17"/>
                  <a:gd name="T24" fmla="*/ 1 w 35"/>
                  <a:gd name="T25" fmla="*/ 7 h 17"/>
                  <a:gd name="T26" fmla="*/ 0 w 35"/>
                  <a:gd name="T27" fmla="*/ 9 h 17"/>
                  <a:gd name="T28" fmla="*/ 4 w 35"/>
                  <a:gd name="T29" fmla="*/ 14 h 17"/>
                  <a:gd name="T30" fmla="*/ 7 w 35"/>
                  <a:gd name="T31" fmla="*/ 9 h 17"/>
                  <a:gd name="T32" fmla="*/ 8 w 35"/>
                  <a:gd name="T33" fmla="*/ 7 h 17"/>
                  <a:gd name="T34" fmla="*/ 6 w 35"/>
                  <a:gd name="T35" fmla="*/ 5 h 17"/>
                  <a:gd name="T36" fmla="*/ 8 w 35"/>
                  <a:gd name="T37" fmla="*/ 7 h 17"/>
                  <a:gd name="T38" fmla="*/ 9 w 35"/>
                  <a:gd name="T39" fmla="*/ 6 h 17"/>
                  <a:gd name="T40" fmla="*/ 8 w 35"/>
                  <a:gd name="T41" fmla="*/ 3 h 17"/>
                  <a:gd name="T42" fmla="*/ 7 w 35"/>
                  <a:gd name="T43" fmla="*/ 6 h 17"/>
                  <a:gd name="T44" fmla="*/ 19 w 35"/>
                  <a:gd name="T45" fmla="*/ 8 h 17"/>
                  <a:gd name="T46" fmla="*/ 27 w 35"/>
                  <a:gd name="T47" fmla="*/ 8 h 17"/>
                  <a:gd name="T48" fmla="*/ 27 w 35"/>
                  <a:gd name="T49" fmla="*/ 5 h 17"/>
                  <a:gd name="T50" fmla="*/ 25 w 35"/>
                  <a:gd name="T51" fmla="*/ 7 h 17"/>
                  <a:gd name="T52" fmla="*/ 27 w 35"/>
                  <a:gd name="T53" fmla="*/ 11 h 17"/>
                  <a:gd name="T54" fmla="*/ 29 w 35"/>
                  <a:gd name="T55" fmla="*/ 17 h 17"/>
                  <a:gd name="T56" fmla="*/ 35 w 35"/>
                  <a:gd name="T5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17">
                    <a:moveTo>
                      <a:pt x="35" y="14"/>
                    </a:moveTo>
                    <a:cubicBezTo>
                      <a:pt x="35" y="13"/>
                      <a:pt x="34" y="11"/>
                      <a:pt x="34" y="9"/>
                    </a:cubicBezTo>
                    <a:cubicBezTo>
                      <a:pt x="33" y="6"/>
                      <a:pt x="32" y="4"/>
                      <a:pt x="29" y="2"/>
                    </a:cubicBezTo>
                    <a:lnTo>
                      <a:pt x="28" y="1"/>
                    </a:lnTo>
                    <a:lnTo>
                      <a:pt x="27" y="1"/>
                    </a:lnTo>
                    <a:cubicBezTo>
                      <a:pt x="24" y="2"/>
                      <a:pt x="21" y="2"/>
                      <a:pt x="19" y="2"/>
                    </a:cubicBezTo>
                    <a:cubicBezTo>
                      <a:pt x="15" y="2"/>
                      <a:pt x="12" y="1"/>
                      <a:pt x="9" y="0"/>
                    </a:cubicBezTo>
                    <a:lnTo>
                      <a:pt x="8" y="0"/>
                    </a:lnTo>
                    <a:lnTo>
                      <a:pt x="7" y="0"/>
                    </a:lnTo>
                    <a:cubicBezTo>
                      <a:pt x="5" y="1"/>
                      <a:pt x="4" y="2"/>
                      <a:pt x="4" y="2"/>
                    </a:cubicBezTo>
                    <a:lnTo>
                      <a:pt x="4" y="2"/>
                    </a:lnTo>
                    <a:lnTo>
                      <a:pt x="4" y="2"/>
                    </a:lnTo>
                    <a:cubicBezTo>
                      <a:pt x="2" y="4"/>
                      <a:pt x="1" y="6"/>
                      <a:pt x="1" y="7"/>
                    </a:cubicBezTo>
                    <a:cubicBezTo>
                      <a:pt x="0" y="8"/>
                      <a:pt x="0" y="9"/>
                      <a:pt x="0" y="9"/>
                    </a:cubicBezTo>
                    <a:lnTo>
                      <a:pt x="4" y="14"/>
                    </a:lnTo>
                    <a:cubicBezTo>
                      <a:pt x="6" y="13"/>
                      <a:pt x="6" y="11"/>
                      <a:pt x="7" y="9"/>
                    </a:cubicBezTo>
                    <a:cubicBezTo>
                      <a:pt x="7" y="8"/>
                      <a:pt x="8" y="7"/>
                      <a:pt x="8" y="7"/>
                    </a:cubicBezTo>
                    <a:lnTo>
                      <a:pt x="6" y="5"/>
                    </a:lnTo>
                    <a:lnTo>
                      <a:pt x="8" y="7"/>
                    </a:lnTo>
                    <a:cubicBezTo>
                      <a:pt x="9" y="7"/>
                      <a:pt x="9" y="7"/>
                      <a:pt x="9" y="6"/>
                    </a:cubicBezTo>
                    <a:lnTo>
                      <a:pt x="8" y="3"/>
                    </a:lnTo>
                    <a:lnTo>
                      <a:pt x="7" y="6"/>
                    </a:lnTo>
                    <a:cubicBezTo>
                      <a:pt x="11" y="8"/>
                      <a:pt x="15" y="8"/>
                      <a:pt x="19" y="8"/>
                    </a:cubicBezTo>
                    <a:cubicBezTo>
                      <a:pt x="22" y="8"/>
                      <a:pt x="25" y="8"/>
                      <a:pt x="27" y="8"/>
                    </a:cubicBezTo>
                    <a:lnTo>
                      <a:pt x="27" y="5"/>
                    </a:lnTo>
                    <a:lnTo>
                      <a:pt x="25" y="7"/>
                    </a:lnTo>
                    <a:cubicBezTo>
                      <a:pt x="26" y="8"/>
                      <a:pt x="27" y="9"/>
                      <a:pt x="27" y="11"/>
                    </a:cubicBezTo>
                    <a:cubicBezTo>
                      <a:pt x="28" y="13"/>
                      <a:pt x="29" y="15"/>
                      <a:pt x="29" y="17"/>
                    </a:cubicBezTo>
                    <a:lnTo>
                      <a:pt x="35"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2" name="Freeform 1882">
                <a:extLst>
                  <a:ext uri="{FF2B5EF4-FFF2-40B4-BE49-F238E27FC236}">
                    <a16:creationId xmlns:a16="http://schemas.microsoft.com/office/drawing/2014/main" id="{67DEC995-51F8-42E8-8887-54F8FC85A727}"/>
                  </a:ext>
                </a:extLst>
              </p:cNvPr>
              <p:cNvSpPr>
                <a:spLocks/>
              </p:cNvSpPr>
              <p:nvPr/>
            </p:nvSpPr>
            <p:spPr bwMode="auto">
              <a:xfrm>
                <a:off x="277" y="4632"/>
                <a:ext cx="53" cy="26"/>
              </a:xfrm>
              <a:custGeom>
                <a:avLst/>
                <a:gdLst>
                  <a:gd name="T0" fmla="*/ 91 w 94"/>
                  <a:gd name="T1" fmla="*/ 0 h 46"/>
                  <a:gd name="T2" fmla="*/ 0 w 94"/>
                  <a:gd name="T3" fmla="*/ 39 h 46"/>
                  <a:gd name="T4" fmla="*/ 1 w 94"/>
                  <a:gd name="T5" fmla="*/ 46 h 46"/>
                  <a:gd name="T6" fmla="*/ 94 w 94"/>
                  <a:gd name="T7" fmla="*/ 6 h 46"/>
                  <a:gd name="T8" fmla="*/ 91 w 94"/>
                  <a:gd name="T9" fmla="*/ 0 h 46"/>
                </a:gdLst>
                <a:ahLst/>
                <a:cxnLst>
                  <a:cxn ang="0">
                    <a:pos x="T0" y="T1"/>
                  </a:cxn>
                  <a:cxn ang="0">
                    <a:pos x="T2" y="T3"/>
                  </a:cxn>
                  <a:cxn ang="0">
                    <a:pos x="T4" y="T5"/>
                  </a:cxn>
                  <a:cxn ang="0">
                    <a:pos x="T6" y="T7"/>
                  </a:cxn>
                  <a:cxn ang="0">
                    <a:pos x="T8" y="T9"/>
                  </a:cxn>
                </a:cxnLst>
                <a:rect l="0" t="0" r="r" b="b"/>
                <a:pathLst>
                  <a:path w="94" h="46">
                    <a:moveTo>
                      <a:pt x="91" y="0"/>
                    </a:moveTo>
                    <a:cubicBezTo>
                      <a:pt x="62" y="16"/>
                      <a:pt x="32" y="34"/>
                      <a:pt x="0" y="39"/>
                    </a:cubicBezTo>
                    <a:lnTo>
                      <a:pt x="1" y="46"/>
                    </a:lnTo>
                    <a:cubicBezTo>
                      <a:pt x="34" y="40"/>
                      <a:pt x="66" y="22"/>
                      <a:pt x="94" y="6"/>
                    </a:cubicBezTo>
                    <a:lnTo>
                      <a:pt x="9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3" name="Freeform 1883">
                <a:extLst>
                  <a:ext uri="{FF2B5EF4-FFF2-40B4-BE49-F238E27FC236}">
                    <a16:creationId xmlns:a16="http://schemas.microsoft.com/office/drawing/2014/main" id="{0B1C9068-6CFD-4AC5-BB46-D404C5728E07}"/>
                  </a:ext>
                </a:extLst>
              </p:cNvPr>
              <p:cNvSpPr>
                <a:spLocks/>
              </p:cNvSpPr>
              <p:nvPr/>
            </p:nvSpPr>
            <p:spPr bwMode="auto">
              <a:xfrm>
                <a:off x="275" y="4654"/>
                <a:ext cx="3" cy="4"/>
              </a:xfrm>
              <a:custGeom>
                <a:avLst/>
                <a:gdLst>
                  <a:gd name="T0" fmla="*/ 2 w 6"/>
                  <a:gd name="T1" fmla="*/ 0 h 6"/>
                  <a:gd name="T2" fmla="*/ 0 w 6"/>
                  <a:gd name="T3" fmla="*/ 1 h 6"/>
                  <a:gd name="T4" fmla="*/ 4 w 6"/>
                  <a:gd name="T5" fmla="*/ 6 h 6"/>
                  <a:gd name="T6" fmla="*/ 6 w 6"/>
                  <a:gd name="T7" fmla="*/ 5 h 6"/>
                </a:gdLst>
                <a:ahLst/>
                <a:cxnLst>
                  <a:cxn ang="0">
                    <a:pos x="T0" y="T1"/>
                  </a:cxn>
                  <a:cxn ang="0">
                    <a:pos x="T2" y="T3"/>
                  </a:cxn>
                  <a:cxn ang="0">
                    <a:pos x="T4" y="T5"/>
                  </a:cxn>
                  <a:cxn ang="0">
                    <a:pos x="T6" y="T7"/>
                  </a:cxn>
                </a:cxnLst>
                <a:rect l="0" t="0" r="r" b="b"/>
                <a:pathLst>
                  <a:path w="6" h="6">
                    <a:moveTo>
                      <a:pt x="2" y="0"/>
                    </a:moveTo>
                    <a:lnTo>
                      <a:pt x="0" y="1"/>
                    </a:lnTo>
                    <a:lnTo>
                      <a:pt x="4" y="6"/>
                    </a:lnTo>
                    <a:lnTo>
                      <a:pt x="6" y="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4" name="Freeform 1884">
                <a:extLst>
                  <a:ext uri="{FF2B5EF4-FFF2-40B4-BE49-F238E27FC236}">
                    <a16:creationId xmlns:a16="http://schemas.microsoft.com/office/drawing/2014/main" id="{F136D365-C54E-43A6-8646-6C56DC14C111}"/>
                  </a:ext>
                </a:extLst>
              </p:cNvPr>
              <p:cNvSpPr>
                <a:spLocks/>
              </p:cNvSpPr>
              <p:nvPr/>
            </p:nvSpPr>
            <p:spPr bwMode="auto">
              <a:xfrm>
                <a:off x="275" y="4637"/>
                <a:ext cx="56" cy="24"/>
              </a:xfrm>
              <a:custGeom>
                <a:avLst/>
                <a:gdLst>
                  <a:gd name="T0" fmla="*/ 0 w 99"/>
                  <a:gd name="T1" fmla="*/ 43 h 43"/>
                  <a:gd name="T2" fmla="*/ 99 w 99"/>
                  <a:gd name="T3" fmla="*/ 5 h 43"/>
                  <a:gd name="T4" fmla="*/ 95 w 99"/>
                  <a:gd name="T5" fmla="*/ 0 h 43"/>
                  <a:gd name="T6" fmla="*/ 0 w 99"/>
                  <a:gd name="T7" fmla="*/ 36 h 43"/>
                  <a:gd name="T8" fmla="*/ 0 w 99"/>
                  <a:gd name="T9" fmla="*/ 43 h 43"/>
                </a:gdLst>
                <a:ahLst/>
                <a:cxnLst>
                  <a:cxn ang="0">
                    <a:pos x="T0" y="T1"/>
                  </a:cxn>
                  <a:cxn ang="0">
                    <a:pos x="T2" y="T3"/>
                  </a:cxn>
                  <a:cxn ang="0">
                    <a:pos x="T4" y="T5"/>
                  </a:cxn>
                  <a:cxn ang="0">
                    <a:pos x="T6" y="T7"/>
                  </a:cxn>
                  <a:cxn ang="0">
                    <a:pos x="T8" y="T9"/>
                  </a:cxn>
                </a:cxnLst>
                <a:rect l="0" t="0" r="r" b="b"/>
                <a:pathLst>
                  <a:path w="99" h="43">
                    <a:moveTo>
                      <a:pt x="0" y="43"/>
                    </a:moveTo>
                    <a:cubicBezTo>
                      <a:pt x="37" y="41"/>
                      <a:pt x="69" y="22"/>
                      <a:pt x="99" y="5"/>
                    </a:cubicBezTo>
                    <a:lnTo>
                      <a:pt x="95" y="0"/>
                    </a:lnTo>
                    <a:cubicBezTo>
                      <a:pt x="66" y="17"/>
                      <a:pt x="35" y="35"/>
                      <a:pt x="0" y="36"/>
                    </a:cubicBezTo>
                    <a:lnTo>
                      <a:pt x="0"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5" name="Freeform 1885">
                <a:extLst>
                  <a:ext uri="{FF2B5EF4-FFF2-40B4-BE49-F238E27FC236}">
                    <a16:creationId xmlns:a16="http://schemas.microsoft.com/office/drawing/2014/main" id="{67E0AC06-3E2F-4B71-8706-F57E7E3E78A2}"/>
                  </a:ext>
                </a:extLst>
              </p:cNvPr>
              <p:cNvSpPr>
                <a:spLocks/>
              </p:cNvSpPr>
              <p:nvPr/>
            </p:nvSpPr>
            <p:spPr bwMode="auto">
              <a:xfrm>
                <a:off x="298" y="4696"/>
                <a:ext cx="6" cy="4"/>
              </a:xfrm>
              <a:custGeom>
                <a:avLst/>
                <a:gdLst>
                  <a:gd name="T0" fmla="*/ 9 w 9"/>
                  <a:gd name="T1" fmla="*/ 1 h 7"/>
                  <a:gd name="T2" fmla="*/ 6 w 9"/>
                  <a:gd name="T3" fmla="*/ 0 h 7"/>
                  <a:gd name="T4" fmla="*/ 4 w 9"/>
                  <a:gd name="T5" fmla="*/ 0 h 7"/>
                  <a:gd name="T6" fmla="*/ 0 w 9"/>
                  <a:gd name="T7" fmla="*/ 5 h 7"/>
                  <a:gd name="T8" fmla="*/ 4 w 9"/>
                  <a:gd name="T9" fmla="*/ 7 h 7"/>
                  <a:gd name="T10" fmla="*/ 7 w 9"/>
                  <a:gd name="T11" fmla="*/ 7 h 7"/>
                  <a:gd name="T12" fmla="*/ 9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1"/>
                    </a:moveTo>
                    <a:cubicBezTo>
                      <a:pt x="7" y="1"/>
                      <a:pt x="6" y="0"/>
                      <a:pt x="6" y="0"/>
                    </a:cubicBezTo>
                    <a:lnTo>
                      <a:pt x="4" y="0"/>
                    </a:lnTo>
                    <a:lnTo>
                      <a:pt x="0" y="5"/>
                    </a:lnTo>
                    <a:cubicBezTo>
                      <a:pt x="2" y="6"/>
                      <a:pt x="3" y="7"/>
                      <a:pt x="4" y="7"/>
                    </a:cubicBezTo>
                    <a:cubicBezTo>
                      <a:pt x="5" y="7"/>
                      <a:pt x="6" y="7"/>
                      <a:pt x="7" y="7"/>
                    </a:cubicBezTo>
                    <a:lnTo>
                      <a:pt x="9"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6" name="Freeform 1886">
                <a:extLst>
                  <a:ext uri="{FF2B5EF4-FFF2-40B4-BE49-F238E27FC236}">
                    <a16:creationId xmlns:a16="http://schemas.microsoft.com/office/drawing/2014/main" id="{60271682-77FE-4C24-9147-5339C9262FA8}"/>
                  </a:ext>
                </a:extLst>
              </p:cNvPr>
              <p:cNvSpPr>
                <a:spLocks/>
              </p:cNvSpPr>
              <p:nvPr/>
            </p:nvSpPr>
            <p:spPr bwMode="auto">
              <a:xfrm>
                <a:off x="302" y="4696"/>
                <a:ext cx="4" cy="4"/>
              </a:xfrm>
              <a:custGeom>
                <a:avLst/>
                <a:gdLst>
                  <a:gd name="T0" fmla="*/ 1 w 7"/>
                  <a:gd name="T1" fmla="*/ 7 h 7"/>
                  <a:gd name="T2" fmla="*/ 6 w 7"/>
                  <a:gd name="T3" fmla="*/ 5 h 7"/>
                  <a:gd name="T4" fmla="*/ 7 w 7"/>
                  <a:gd name="T5" fmla="*/ 0 h 7"/>
                  <a:gd name="T6" fmla="*/ 1 w 7"/>
                  <a:gd name="T7" fmla="*/ 0 h 7"/>
                  <a:gd name="T8" fmla="*/ 0 w 7"/>
                  <a:gd name="T9" fmla="*/ 1 h 7"/>
                  <a:gd name="T10" fmla="*/ 0 w 7"/>
                  <a:gd name="T11" fmla="*/ 1 h 7"/>
                  <a:gd name="T12" fmla="*/ 1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1" y="7"/>
                    </a:moveTo>
                    <a:cubicBezTo>
                      <a:pt x="3" y="7"/>
                      <a:pt x="5" y="6"/>
                      <a:pt x="6" y="5"/>
                    </a:cubicBezTo>
                    <a:cubicBezTo>
                      <a:pt x="7" y="3"/>
                      <a:pt x="7" y="2"/>
                      <a:pt x="7" y="0"/>
                    </a:cubicBezTo>
                    <a:lnTo>
                      <a:pt x="1" y="0"/>
                    </a:lnTo>
                    <a:lnTo>
                      <a:pt x="0" y="1"/>
                    </a:lnTo>
                    <a:lnTo>
                      <a:pt x="0" y="1"/>
                    </a:lnTo>
                    <a:lnTo>
                      <a:pt x="1"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7" name="Freeform 1887">
                <a:extLst>
                  <a:ext uri="{FF2B5EF4-FFF2-40B4-BE49-F238E27FC236}">
                    <a16:creationId xmlns:a16="http://schemas.microsoft.com/office/drawing/2014/main" id="{1340A166-7D2E-42C4-9D9A-E80F87578A56}"/>
                  </a:ext>
                </a:extLst>
              </p:cNvPr>
              <p:cNvSpPr>
                <a:spLocks/>
              </p:cNvSpPr>
              <p:nvPr/>
            </p:nvSpPr>
            <p:spPr bwMode="auto">
              <a:xfrm>
                <a:off x="300" y="4694"/>
                <a:ext cx="5" cy="4"/>
              </a:xfrm>
              <a:custGeom>
                <a:avLst/>
                <a:gdLst>
                  <a:gd name="T0" fmla="*/ 9 w 9"/>
                  <a:gd name="T1" fmla="*/ 1 h 7"/>
                  <a:gd name="T2" fmla="*/ 4 w 9"/>
                  <a:gd name="T3" fmla="*/ 0 h 7"/>
                  <a:gd name="T4" fmla="*/ 2 w 9"/>
                  <a:gd name="T5" fmla="*/ 0 h 7"/>
                  <a:gd name="T6" fmla="*/ 1 w 9"/>
                  <a:gd name="T7" fmla="*/ 0 h 7"/>
                  <a:gd name="T8" fmla="*/ 0 w 9"/>
                  <a:gd name="T9" fmla="*/ 7 h 7"/>
                  <a:gd name="T10" fmla="*/ 2 w 9"/>
                  <a:gd name="T11" fmla="*/ 7 h 7"/>
                  <a:gd name="T12" fmla="*/ 4 w 9"/>
                  <a:gd name="T13" fmla="*/ 7 h 7"/>
                  <a:gd name="T14" fmla="*/ 7 w 9"/>
                  <a:gd name="T15" fmla="*/ 7 h 7"/>
                  <a:gd name="T16" fmla="*/ 9 w 9"/>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9" y="1"/>
                    </a:moveTo>
                    <a:cubicBezTo>
                      <a:pt x="7" y="0"/>
                      <a:pt x="5" y="0"/>
                      <a:pt x="4" y="0"/>
                    </a:cubicBezTo>
                    <a:lnTo>
                      <a:pt x="2" y="0"/>
                    </a:lnTo>
                    <a:lnTo>
                      <a:pt x="1" y="0"/>
                    </a:lnTo>
                    <a:lnTo>
                      <a:pt x="0" y="7"/>
                    </a:lnTo>
                    <a:lnTo>
                      <a:pt x="2" y="7"/>
                    </a:lnTo>
                    <a:lnTo>
                      <a:pt x="4" y="7"/>
                    </a:lnTo>
                    <a:cubicBezTo>
                      <a:pt x="5" y="7"/>
                      <a:pt x="6" y="7"/>
                      <a:pt x="7" y="7"/>
                    </a:cubicBezTo>
                    <a:lnTo>
                      <a:pt x="9"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8" name="Freeform 1888">
                <a:extLst>
                  <a:ext uri="{FF2B5EF4-FFF2-40B4-BE49-F238E27FC236}">
                    <a16:creationId xmlns:a16="http://schemas.microsoft.com/office/drawing/2014/main" id="{08AA8AAC-6D78-44E8-A44E-CFB4A1738F2A}"/>
                  </a:ext>
                </a:extLst>
              </p:cNvPr>
              <p:cNvSpPr>
                <a:spLocks/>
              </p:cNvSpPr>
              <p:nvPr/>
            </p:nvSpPr>
            <p:spPr bwMode="auto">
              <a:xfrm>
                <a:off x="303" y="4692"/>
                <a:ext cx="4" cy="4"/>
              </a:xfrm>
              <a:custGeom>
                <a:avLst/>
                <a:gdLst>
                  <a:gd name="T0" fmla="*/ 6 w 7"/>
                  <a:gd name="T1" fmla="*/ 8 h 8"/>
                  <a:gd name="T2" fmla="*/ 7 w 7"/>
                  <a:gd name="T3" fmla="*/ 6 h 8"/>
                  <a:gd name="T4" fmla="*/ 7 w 7"/>
                  <a:gd name="T5" fmla="*/ 5 h 8"/>
                  <a:gd name="T6" fmla="*/ 7 w 7"/>
                  <a:gd name="T7" fmla="*/ 4 h 8"/>
                  <a:gd name="T8" fmla="*/ 6 w 7"/>
                  <a:gd name="T9" fmla="*/ 0 h 8"/>
                  <a:gd name="T10" fmla="*/ 0 w 7"/>
                  <a:gd name="T11" fmla="*/ 4 h 8"/>
                  <a:gd name="T12" fmla="*/ 1 w 7"/>
                  <a:gd name="T13" fmla="*/ 5 h 8"/>
                  <a:gd name="T14" fmla="*/ 1 w 7"/>
                  <a:gd name="T15" fmla="*/ 5 h 8"/>
                  <a:gd name="T16" fmla="*/ 1 w 7"/>
                  <a:gd name="T17" fmla="*/ 5 h 8"/>
                  <a:gd name="T18" fmla="*/ 2 w 7"/>
                  <a:gd name="T19" fmla="*/ 5 h 8"/>
                  <a:gd name="T20" fmla="*/ 1 w 7"/>
                  <a:gd name="T21" fmla="*/ 5 h 8"/>
                  <a:gd name="T22" fmla="*/ 1 w 7"/>
                  <a:gd name="T23" fmla="*/ 5 h 8"/>
                  <a:gd name="T24" fmla="*/ 2 w 7"/>
                  <a:gd name="T25" fmla="*/ 5 h 8"/>
                  <a:gd name="T26" fmla="*/ 1 w 7"/>
                  <a:gd name="T27" fmla="*/ 5 h 8"/>
                  <a:gd name="T28" fmla="*/ 4 w 7"/>
                  <a:gd name="T29" fmla="*/ 5 h 8"/>
                  <a:gd name="T30" fmla="*/ 1 w 7"/>
                  <a:gd name="T31" fmla="*/ 3 h 8"/>
                  <a:gd name="T32" fmla="*/ 0 w 7"/>
                  <a:gd name="T33" fmla="*/ 6 h 8"/>
                  <a:gd name="T34" fmla="*/ 6 w 7"/>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8">
                    <a:moveTo>
                      <a:pt x="6" y="8"/>
                    </a:moveTo>
                    <a:cubicBezTo>
                      <a:pt x="6" y="8"/>
                      <a:pt x="7" y="7"/>
                      <a:pt x="7" y="6"/>
                    </a:cubicBezTo>
                    <a:lnTo>
                      <a:pt x="7" y="5"/>
                    </a:lnTo>
                    <a:lnTo>
                      <a:pt x="7" y="4"/>
                    </a:lnTo>
                    <a:cubicBezTo>
                      <a:pt x="7" y="2"/>
                      <a:pt x="6" y="1"/>
                      <a:pt x="6" y="0"/>
                    </a:cubicBezTo>
                    <a:lnTo>
                      <a:pt x="0" y="4"/>
                    </a:lnTo>
                    <a:lnTo>
                      <a:pt x="1" y="5"/>
                    </a:lnTo>
                    <a:lnTo>
                      <a:pt x="1" y="5"/>
                    </a:lnTo>
                    <a:lnTo>
                      <a:pt x="1" y="5"/>
                    </a:lnTo>
                    <a:lnTo>
                      <a:pt x="2" y="5"/>
                    </a:lnTo>
                    <a:lnTo>
                      <a:pt x="1" y="5"/>
                    </a:lnTo>
                    <a:lnTo>
                      <a:pt x="1" y="5"/>
                    </a:lnTo>
                    <a:lnTo>
                      <a:pt x="2" y="5"/>
                    </a:lnTo>
                    <a:lnTo>
                      <a:pt x="1" y="5"/>
                    </a:lnTo>
                    <a:lnTo>
                      <a:pt x="4" y="5"/>
                    </a:lnTo>
                    <a:lnTo>
                      <a:pt x="1" y="3"/>
                    </a:lnTo>
                    <a:cubicBezTo>
                      <a:pt x="1" y="4"/>
                      <a:pt x="0" y="5"/>
                      <a:pt x="0" y="6"/>
                    </a:cubicBezTo>
                    <a:lnTo>
                      <a:pt x="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89" name="Freeform 1889">
                <a:extLst>
                  <a:ext uri="{FF2B5EF4-FFF2-40B4-BE49-F238E27FC236}">
                    <a16:creationId xmlns:a16="http://schemas.microsoft.com/office/drawing/2014/main" id="{004C86D6-79FB-4DCF-A515-B5667D8FB224}"/>
                  </a:ext>
                </a:extLst>
              </p:cNvPr>
              <p:cNvSpPr>
                <a:spLocks/>
              </p:cNvSpPr>
              <p:nvPr/>
            </p:nvSpPr>
            <p:spPr bwMode="auto">
              <a:xfrm>
                <a:off x="296" y="4691"/>
                <a:ext cx="10" cy="4"/>
              </a:xfrm>
              <a:custGeom>
                <a:avLst/>
                <a:gdLst>
                  <a:gd name="T0" fmla="*/ 18 w 18"/>
                  <a:gd name="T1" fmla="*/ 1 h 7"/>
                  <a:gd name="T2" fmla="*/ 13 w 18"/>
                  <a:gd name="T3" fmla="*/ 0 h 7"/>
                  <a:gd name="T4" fmla="*/ 9 w 18"/>
                  <a:gd name="T5" fmla="*/ 0 h 7"/>
                  <a:gd name="T6" fmla="*/ 7 w 18"/>
                  <a:gd name="T7" fmla="*/ 1 h 7"/>
                  <a:gd name="T8" fmla="*/ 6 w 18"/>
                  <a:gd name="T9" fmla="*/ 1 h 7"/>
                  <a:gd name="T10" fmla="*/ 6 w 18"/>
                  <a:gd name="T11" fmla="*/ 2 h 7"/>
                  <a:gd name="T12" fmla="*/ 7 w 18"/>
                  <a:gd name="T13" fmla="*/ 1 h 7"/>
                  <a:gd name="T14" fmla="*/ 6 w 18"/>
                  <a:gd name="T15" fmla="*/ 1 h 7"/>
                  <a:gd name="T16" fmla="*/ 6 w 18"/>
                  <a:gd name="T17" fmla="*/ 2 h 7"/>
                  <a:gd name="T18" fmla="*/ 7 w 18"/>
                  <a:gd name="T19" fmla="*/ 1 h 7"/>
                  <a:gd name="T20" fmla="*/ 7 w 18"/>
                  <a:gd name="T21" fmla="*/ 1 h 7"/>
                  <a:gd name="T22" fmla="*/ 7 w 18"/>
                  <a:gd name="T23" fmla="*/ 1 h 7"/>
                  <a:gd name="T24" fmla="*/ 7 w 18"/>
                  <a:gd name="T25" fmla="*/ 1 h 7"/>
                  <a:gd name="T26" fmla="*/ 7 w 18"/>
                  <a:gd name="T27" fmla="*/ 1 h 7"/>
                  <a:gd name="T28" fmla="*/ 7 w 18"/>
                  <a:gd name="T29" fmla="*/ 1 h 7"/>
                  <a:gd name="T30" fmla="*/ 7 w 18"/>
                  <a:gd name="T31" fmla="*/ 1 h 7"/>
                  <a:gd name="T32" fmla="*/ 0 w 18"/>
                  <a:gd name="T33" fmla="*/ 2 h 7"/>
                  <a:gd name="T34" fmla="*/ 3 w 18"/>
                  <a:gd name="T35" fmla="*/ 6 h 7"/>
                  <a:gd name="T36" fmla="*/ 7 w 18"/>
                  <a:gd name="T37" fmla="*/ 7 h 7"/>
                  <a:gd name="T38" fmla="*/ 11 w 18"/>
                  <a:gd name="T39" fmla="*/ 7 h 7"/>
                  <a:gd name="T40" fmla="*/ 13 w 18"/>
                  <a:gd name="T41" fmla="*/ 6 h 7"/>
                  <a:gd name="T42" fmla="*/ 14 w 18"/>
                  <a:gd name="T43" fmla="*/ 7 h 7"/>
                  <a:gd name="T44" fmla="*/ 18 w 18"/>
                  <a:gd name="T4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7">
                    <a:moveTo>
                      <a:pt x="18" y="1"/>
                    </a:moveTo>
                    <a:cubicBezTo>
                      <a:pt x="16" y="0"/>
                      <a:pt x="15" y="0"/>
                      <a:pt x="13" y="0"/>
                    </a:cubicBezTo>
                    <a:cubicBezTo>
                      <a:pt x="12" y="0"/>
                      <a:pt x="10" y="0"/>
                      <a:pt x="9" y="0"/>
                    </a:cubicBezTo>
                    <a:cubicBezTo>
                      <a:pt x="8" y="1"/>
                      <a:pt x="7" y="1"/>
                      <a:pt x="7" y="1"/>
                    </a:cubicBezTo>
                    <a:lnTo>
                      <a:pt x="6" y="1"/>
                    </a:lnTo>
                    <a:lnTo>
                      <a:pt x="6" y="2"/>
                    </a:lnTo>
                    <a:lnTo>
                      <a:pt x="7" y="1"/>
                    </a:lnTo>
                    <a:lnTo>
                      <a:pt x="6" y="1"/>
                    </a:lnTo>
                    <a:lnTo>
                      <a:pt x="6" y="2"/>
                    </a:lnTo>
                    <a:lnTo>
                      <a:pt x="7" y="1"/>
                    </a:lnTo>
                    <a:lnTo>
                      <a:pt x="7" y="1"/>
                    </a:lnTo>
                    <a:lnTo>
                      <a:pt x="7" y="1"/>
                    </a:lnTo>
                    <a:lnTo>
                      <a:pt x="7" y="1"/>
                    </a:lnTo>
                    <a:lnTo>
                      <a:pt x="7" y="1"/>
                    </a:lnTo>
                    <a:lnTo>
                      <a:pt x="7" y="1"/>
                    </a:lnTo>
                    <a:lnTo>
                      <a:pt x="7" y="1"/>
                    </a:lnTo>
                    <a:lnTo>
                      <a:pt x="0" y="2"/>
                    </a:lnTo>
                    <a:cubicBezTo>
                      <a:pt x="1" y="4"/>
                      <a:pt x="1" y="5"/>
                      <a:pt x="3" y="6"/>
                    </a:cubicBezTo>
                    <a:cubicBezTo>
                      <a:pt x="4" y="7"/>
                      <a:pt x="5" y="7"/>
                      <a:pt x="7" y="7"/>
                    </a:cubicBezTo>
                    <a:cubicBezTo>
                      <a:pt x="8" y="7"/>
                      <a:pt x="9" y="7"/>
                      <a:pt x="11" y="7"/>
                    </a:cubicBezTo>
                    <a:cubicBezTo>
                      <a:pt x="12" y="7"/>
                      <a:pt x="13" y="6"/>
                      <a:pt x="13" y="6"/>
                    </a:cubicBezTo>
                    <a:lnTo>
                      <a:pt x="14" y="7"/>
                    </a:lnTo>
                    <a:lnTo>
                      <a:pt x="18"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0" name="Freeform 1890">
                <a:extLst>
                  <a:ext uri="{FF2B5EF4-FFF2-40B4-BE49-F238E27FC236}">
                    <a16:creationId xmlns:a16="http://schemas.microsoft.com/office/drawing/2014/main" id="{82D08233-0F27-48D4-B81C-F17CA1CD9AAB}"/>
                  </a:ext>
                </a:extLst>
              </p:cNvPr>
              <p:cNvSpPr>
                <a:spLocks/>
              </p:cNvSpPr>
              <p:nvPr/>
            </p:nvSpPr>
            <p:spPr bwMode="auto">
              <a:xfrm>
                <a:off x="286" y="4685"/>
                <a:ext cx="22" cy="9"/>
              </a:xfrm>
              <a:custGeom>
                <a:avLst/>
                <a:gdLst>
                  <a:gd name="T0" fmla="*/ 35 w 38"/>
                  <a:gd name="T1" fmla="*/ 16 h 16"/>
                  <a:gd name="T2" fmla="*/ 36 w 38"/>
                  <a:gd name="T3" fmla="*/ 15 h 16"/>
                  <a:gd name="T4" fmla="*/ 37 w 38"/>
                  <a:gd name="T5" fmla="*/ 15 h 16"/>
                  <a:gd name="T6" fmla="*/ 37 w 38"/>
                  <a:gd name="T7" fmla="*/ 14 h 16"/>
                  <a:gd name="T8" fmla="*/ 38 w 38"/>
                  <a:gd name="T9" fmla="*/ 12 h 16"/>
                  <a:gd name="T10" fmla="*/ 38 w 38"/>
                  <a:gd name="T11" fmla="*/ 9 h 16"/>
                  <a:gd name="T12" fmla="*/ 37 w 38"/>
                  <a:gd name="T13" fmla="*/ 8 h 16"/>
                  <a:gd name="T14" fmla="*/ 37 w 38"/>
                  <a:gd name="T15" fmla="*/ 8 h 16"/>
                  <a:gd name="T16" fmla="*/ 22 w 38"/>
                  <a:gd name="T17" fmla="*/ 2 h 16"/>
                  <a:gd name="T18" fmla="*/ 12 w 38"/>
                  <a:gd name="T19" fmla="*/ 2 h 16"/>
                  <a:gd name="T20" fmla="*/ 4 w 38"/>
                  <a:gd name="T21" fmla="*/ 0 h 16"/>
                  <a:gd name="T22" fmla="*/ 0 w 38"/>
                  <a:gd name="T23" fmla="*/ 5 h 16"/>
                  <a:gd name="T24" fmla="*/ 12 w 38"/>
                  <a:gd name="T25" fmla="*/ 9 h 16"/>
                  <a:gd name="T26" fmla="*/ 22 w 38"/>
                  <a:gd name="T27" fmla="*/ 8 h 16"/>
                  <a:gd name="T28" fmla="*/ 32 w 38"/>
                  <a:gd name="T29" fmla="*/ 12 h 16"/>
                  <a:gd name="T30" fmla="*/ 34 w 38"/>
                  <a:gd name="T31" fmla="*/ 10 h 16"/>
                  <a:gd name="T32" fmla="*/ 31 w 38"/>
                  <a:gd name="T33" fmla="*/ 11 h 16"/>
                  <a:gd name="T34" fmla="*/ 31 w 38"/>
                  <a:gd name="T35" fmla="*/ 12 h 16"/>
                  <a:gd name="T36" fmla="*/ 31 w 38"/>
                  <a:gd name="T37" fmla="*/ 12 h 16"/>
                  <a:gd name="T38" fmla="*/ 31 w 38"/>
                  <a:gd name="T39" fmla="*/ 11 h 16"/>
                  <a:gd name="T40" fmla="*/ 31 w 38"/>
                  <a:gd name="T41" fmla="*/ 12 h 16"/>
                  <a:gd name="T42" fmla="*/ 31 w 38"/>
                  <a:gd name="T43" fmla="*/ 12 h 16"/>
                  <a:gd name="T44" fmla="*/ 31 w 38"/>
                  <a:gd name="T45" fmla="*/ 11 h 16"/>
                  <a:gd name="T46" fmla="*/ 34 w 38"/>
                  <a:gd name="T47" fmla="*/ 13 h 16"/>
                  <a:gd name="T48" fmla="*/ 32 w 38"/>
                  <a:gd name="T49" fmla="*/ 10 h 16"/>
                  <a:gd name="T50" fmla="*/ 31 w 38"/>
                  <a:gd name="T51" fmla="*/ 11 h 16"/>
                  <a:gd name="T52" fmla="*/ 35 w 38"/>
                  <a:gd name="T5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6">
                    <a:moveTo>
                      <a:pt x="35" y="16"/>
                    </a:moveTo>
                    <a:lnTo>
                      <a:pt x="36" y="15"/>
                    </a:lnTo>
                    <a:lnTo>
                      <a:pt x="37" y="15"/>
                    </a:lnTo>
                    <a:lnTo>
                      <a:pt x="37" y="14"/>
                    </a:lnTo>
                    <a:cubicBezTo>
                      <a:pt x="38" y="13"/>
                      <a:pt x="38" y="12"/>
                      <a:pt x="38" y="12"/>
                    </a:cubicBezTo>
                    <a:cubicBezTo>
                      <a:pt x="38" y="10"/>
                      <a:pt x="38" y="10"/>
                      <a:pt x="38" y="9"/>
                    </a:cubicBezTo>
                    <a:lnTo>
                      <a:pt x="37" y="8"/>
                    </a:lnTo>
                    <a:lnTo>
                      <a:pt x="37" y="8"/>
                    </a:lnTo>
                    <a:cubicBezTo>
                      <a:pt x="32" y="3"/>
                      <a:pt x="26" y="2"/>
                      <a:pt x="22" y="2"/>
                    </a:cubicBezTo>
                    <a:cubicBezTo>
                      <a:pt x="18" y="2"/>
                      <a:pt x="15" y="2"/>
                      <a:pt x="12" y="2"/>
                    </a:cubicBezTo>
                    <a:cubicBezTo>
                      <a:pt x="9" y="2"/>
                      <a:pt x="6" y="2"/>
                      <a:pt x="4" y="0"/>
                    </a:cubicBezTo>
                    <a:lnTo>
                      <a:pt x="0" y="5"/>
                    </a:lnTo>
                    <a:cubicBezTo>
                      <a:pt x="4" y="8"/>
                      <a:pt x="8" y="9"/>
                      <a:pt x="12" y="9"/>
                    </a:cubicBezTo>
                    <a:cubicBezTo>
                      <a:pt x="16" y="9"/>
                      <a:pt x="19" y="8"/>
                      <a:pt x="22" y="8"/>
                    </a:cubicBezTo>
                    <a:cubicBezTo>
                      <a:pt x="26" y="8"/>
                      <a:pt x="29" y="9"/>
                      <a:pt x="32" y="12"/>
                    </a:cubicBezTo>
                    <a:lnTo>
                      <a:pt x="34" y="10"/>
                    </a:lnTo>
                    <a:lnTo>
                      <a:pt x="31" y="11"/>
                    </a:lnTo>
                    <a:lnTo>
                      <a:pt x="31" y="12"/>
                    </a:lnTo>
                    <a:lnTo>
                      <a:pt x="31" y="12"/>
                    </a:lnTo>
                    <a:lnTo>
                      <a:pt x="31" y="11"/>
                    </a:lnTo>
                    <a:lnTo>
                      <a:pt x="31" y="12"/>
                    </a:lnTo>
                    <a:lnTo>
                      <a:pt x="31" y="12"/>
                    </a:lnTo>
                    <a:lnTo>
                      <a:pt x="31" y="11"/>
                    </a:lnTo>
                    <a:lnTo>
                      <a:pt x="34" y="13"/>
                    </a:lnTo>
                    <a:lnTo>
                      <a:pt x="32" y="10"/>
                    </a:lnTo>
                    <a:lnTo>
                      <a:pt x="31" y="11"/>
                    </a:lnTo>
                    <a:lnTo>
                      <a:pt x="35"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1" name="Freeform 1891">
                <a:extLst>
                  <a:ext uri="{FF2B5EF4-FFF2-40B4-BE49-F238E27FC236}">
                    <a16:creationId xmlns:a16="http://schemas.microsoft.com/office/drawing/2014/main" id="{88FF810E-AF1B-40A6-8CFE-084BA7AA64B5}"/>
                  </a:ext>
                </a:extLst>
              </p:cNvPr>
              <p:cNvSpPr>
                <a:spLocks/>
              </p:cNvSpPr>
              <p:nvPr/>
            </p:nvSpPr>
            <p:spPr bwMode="auto">
              <a:xfrm>
                <a:off x="250" y="4672"/>
                <a:ext cx="55" cy="30"/>
              </a:xfrm>
              <a:custGeom>
                <a:avLst/>
                <a:gdLst>
                  <a:gd name="T0" fmla="*/ 14 w 97"/>
                  <a:gd name="T1" fmla="*/ 0 h 53"/>
                  <a:gd name="T2" fmla="*/ 3 w 97"/>
                  <a:gd name="T3" fmla="*/ 7 h 53"/>
                  <a:gd name="T4" fmla="*/ 0 w 97"/>
                  <a:gd name="T5" fmla="*/ 18 h 53"/>
                  <a:gd name="T6" fmla="*/ 0 w 97"/>
                  <a:gd name="T7" fmla="*/ 21 h 53"/>
                  <a:gd name="T8" fmla="*/ 0 w 97"/>
                  <a:gd name="T9" fmla="*/ 22 h 53"/>
                  <a:gd name="T10" fmla="*/ 1 w 97"/>
                  <a:gd name="T11" fmla="*/ 23 h 53"/>
                  <a:gd name="T12" fmla="*/ 11 w 97"/>
                  <a:gd name="T13" fmla="*/ 29 h 53"/>
                  <a:gd name="T14" fmla="*/ 12 w 97"/>
                  <a:gd name="T15" fmla="*/ 26 h 53"/>
                  <a:gd name="T16" fmla="*/ 10 w 97"/>
                  <a:gd name="T17" fmla="*/ 29 h 53"/>
                  <a:gd name="T18" fmla="*/ 55 w 97"/>
                  <a:gd name="T19" fmla="*/ 45 h 53"/>
                  <a:gd name="T20" fmla="*/ 59 w 97"/>
                  <a:gd name="T21" fmla="*/ 45 h 53"/>
                  <a:gd name="T22" fmla="*/ 63 w 97"/>
                  <a:gd name="T23" fmla="*/ 45 h 53"/>
                  <a:gd name="T24" fmla="*/ 66 w 97"/>
                  <a:gd name="T25" fmla="*/ 45 h 53"/>
                  <a:gd name="T26" fmla="*/ 66 w 97"/>
                  <a:gd name="T27" fmla="*/ 45 h 53"/>
                  <a:gd name="T28" fmla="*/ 77 w 97"/>
                  <a:gd name="T29" fmla="*/ 49 h 53"/>
                  <a:gd name="T30" fmla="*/ 89 w 97"/>
                  <a:gd name="T31" fmla="*/ 53 h 53"/>
                  <a:gd name="T32" fmla="*/ 94 w 97"/>
                  <a:gd name="T33" fmla="*/ 52 h 53"/>
                  <a:gd name="T34" fmla="*/ 94 w 97"/>
                  <a:gd name="T35" fmla="*/ 52 h 53"/>
                  <a:gd name="T36" fmla="*/ 95 w 97"/>
                  <a:gd name="T37" fmla="*/ 51 h 53"/>
                  <a:gd name="T38" fmla="*/ 97 w 97"/>
                  <a:gd name="T39" fmla="*/ 47 h 53"/>
                  <a:gd name="T40" fmla="*/ 91 w 97"/>
                  <a:gd name="T41" fmla="*/ 45 h 53"/>
                  <a:gd name="T42" fmla="*/ 90 w 97"/>
                  <a:gd name="T43" fmla="*/ 46 h 53"/>
                  <a:gd name="T44" fmla="*/ 90 w 97"/>
                  <a:gd name="T45" fmla="*/ 47 h 53"/>
                  <a:gd name="T46" fmla="*/ 91 w 97"/>
                  <a:gd name="T47" fmla="*/ 47 h 53"/>
                  <a:gd name="T48" fmla="*/ 90 w 97"/>
                  <a:gd name="T49" fmla="*/ 46 h 53"/>
                  <a:gd name="T50" fmla="*/ 90 w 97"/>
                  <a:gd name="T51" fmla="*/ 47 h 53"/>
                  <a:gd name="T52" fmla="*/ 91 w 97"/>
                  <a:gd name="T53" fmla="*/ 47 h 53"/>
                  <a:gd name="T54" fmla="*/ 90 w 97"/>
                  <a:gd name="T55" fmla="*/ 46 h 53"/>
                  <a:gd name="T56" fmla="*/ 93 w 97"/>
                  <a:gd name="T57" fmla="*/ 49 h 53"/>
                  <a:gd name="T58" fmla="*/ 92 w 97"/>
                  <a:gd name="T59" fmla="*/ 46 h 53"/>
                  <a:gd name="T60" fmla="*/ 89 w 97"/>
                  <a:gd name="T61" fmla="*/ 46 h 53"/>
                  <a:gd name="T62" fmla="*/ 80 w 97"/>
                  <a:gd name="T63" fmla="*/ 43 h 53"/>
                  <a:gd name="T64" fmla="*/ 67 w 97"/>
                  <a:gd name="T65" fmla="*/ 39 h 53"/>
                  <a:gd name="T66" fmla="*/ 67 w 97"/>
                  <a:gd name="T67" fmla="*/ 39 h 53"/>
                  <a:gd name="T68" fmla="*/ 63 w 97"/>
                  <a:gd name="T69" fmla="*/ 39 h 53"/>
                  <a:gd name="T70" fmla="*/ 59 w 97"/>
                  <a:gd name="T71" fmla="*/ 39 h 53"/>
                  <a:gd name="T72" fmla="*/ 56 w 97"/>
                  <a:gd name="T73" fmla="*/ 38 h 53"/>
                  <a:gd name="T74" fmla="*/ 14 w 97"/>
                  <a:gd name="T75" fmla="*/ 24 h 53"/>
                  <a:gd name="T76" fmla="*/ 13 w 97"/>
                  <a:gd name="T77" fmla="*/ 23 h 53"/>
                  <a:gd name="T78" fmla="*/ 13 w 97"/>
                  <a:gd name="T79" fmla="*/ 23 h 53"/>
                  <a:gd name="T80" fmla="*/ 5 w 97"/>
                  <a:gd name="T81" fmla="*/ 18 h 53"/>
                  <a:gd name="T82" fmla="*/ 3 w 97"/>
                  <a:gd name="T83" fmla="*/ 20 h 53"/>
                  <a:gd name="T84" fmla="*/ 6 w 97"/>
                  <a:gd name="T85" fmla="*/ 20 h 53"/>
                  <a:gd name="T86" fmla="*/ 6 w 97"/>
                  <a:gd name="T87" fmla="*/ 18 h 53"/>
                  <a:gd name="T88" fmla="*/ 9 w 97"/>
                  <a:gd name="T89" fmla="*/ 11 h 53"/>
                  <a:gd name="T90" fmla="*/ 15 w 97"/>
                  <a:gd name="T91" fmla="*/ 6 h 53"/>
                  <a:gd name="T92" fmla="*/ 14 w 97"/>
                  <a:gd name="T9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 h="53">
                    <a:moveTo>
                      <a:pt x="14" y="0"/>
                    </a:moveTo>
                    <a:cubicBezTo>
                      <a:pt x="9" y="1"/>
                      <a:pt x="6" y="3"/>
                      <a:pt x="3" y="7"/>
                    </a:cubicBezTo>
                    <a:cubicBezTo>
                      <a:pt x="1" y="10"/>
                      <a:pt x="0" y="14"/>
                      <a:pt x="0" y="18"/>
                    </a:cubicBezTo>
                    <a:lnTo>
                      <a:pt x="0" y="21"/>
                    </a:lnTo>
                    <a:lnTo>
                      <a:pt x="0" y="22"/>
                    </a:lnTo>
                    <a:lnTo>
                      <a:pt x="1" y="23"/>
                    </a:lnTo>
                    <a:cubicBezTo>
                      <a:pt x="3" y="25"/>
                      <a:pt x="6" y="28"/>
                      <a:pt x="11" y="29"/>
                    </a:cubicBezTo>
                    <a:lnTo>
                      <a:pt x="12" y="26"/>
                    </a:lnTo>
                    <a:lnTo>
                      <a:pt x="10" y="29"/>
                    </a:lnTo>
                    <a:cubicBezTo>
                      <a:pt x="22" y="37"/>
                      <a:pt x="40" y="44"/>
                      <a:pt x="55" y="45"/>
                    </a:cubicBezTo>
                    <a:cubicBezTo>
                      <a:pt x="57" y="45"/>
                      <a:pt x="58" y="45"/>
                      <a:pt x="59" y="45"/>
                    </a:cubicBezTo>
                    <a:cubicBezTo>
                      <a:pt x="60" y="45"/>
                      <a:pt x="62" y="45"/>
                      <a:pt x="63" y="45"/>
                    </a:cubicBezTo>
                    <a:cubicBezTo>
                      <a:pt x="64" y="45"/>
                      <a:pt x="65" y="45"/>
                      <a:pt x="66" y="45"/>
                    </a:cubicBezTo>
                    <a:lnTo>
                      <a:pt x="66" y="45"/>
                    </a:lnTo>
                    <a:cubicBezTo>
                      <a:pt x="70" y="46"/>
                      <a:pt x="73" y="47"/>
                      <a:pt x="77" y="49"/>
                    </a:cubicBezTo>
                    <a:cubicBezTo>
                      <a:pt x="81" y="51"/>
                      <a:pt x="85" y="52"/>
                      <a:pt x="89" y="53"/>
                    </a:cubicBezTo>
                    <a:cubicBezTo>
                      <a:pt x="91" y="53"/>
                      <a:pt x="92" y="52"/>
                      <a:pt x="94" y="52"/>
                    </a:cubicBezTo>
                    <a:lnTo>
                      <a:pt x="94" y="52"/>
                    </a:lnTo>
                    <a:lnTo>
                      <a:pt x="95" y="51"/>
                    </a:lnTo>
                    <a:cubicBezTo>
                      <a:pt x="96" y="49"/>
                      <a:pt x="96" y="48"/>
                      <a:pt x="97" y="47"/>
                    </a:cubicBezTo>
                    <a:lnTo>
                      <a:pt x="91" y="45"/>
                    </a:lnTo>
                    <a:lnTo>
                      <a:pt x="90" y="46"/>
                    </a:lnTo>
                    <a:lnTo>
                      <a:pt x="90" y="47"/>
                    </a:lnTo>
                    <a:lnTo>
                      <a:pt x="91" y="47"/>
                    </a:lnTo>
                    <a:lnTo>
                      <a:pt x="90" y="46"/>
                    </a:lnTo>
                    <a:lnTo>
                      <a:pt x="90" y="47"/>
                    </a:lnTo>
                    <a:lnTo>
                      <a:pt x="91" y="47"/>
                    </a:lnTo>
                    <a:lnTo>
                      <a:pt x="90" y="46"/>
                    </a:lnTo>
                    <a:lnTo>
                      <a:pt x="93" y="49"/>
                    </a:lnTo>
                    <a:lnTo>
                      <a:pt x="92" y="46"/>
                    </a:lnTo>
                    <a:lnTo>
                      <a:pt x="89" y="46"/>
                    </a:lnTo>
                    <a:cubicBezTo>
                      <a:pt x="87" y="46"/>
                      <a:pt x="84" y="45"/>
                      <a:pt x="80" y="43"/>
                    </a:cubicBezTo>
                    <a:cubicBezTo>
                      <a:pt x="76" y="41"/>
                      <a:pt x="72" y="40"/>
                      <a:pt x="67" y="39"/>
                    </a:cubicBezTo>
                    <a:lnTo>
                      <a:pt x="67" y="39"/>
                    </a:lnTo>
                    <a:cubicBezTo>
                      <a:pt x="66" y="39"/>
                      <a:pt x="64" y="39"/>
                      <a:pt x="63" y="39"/>
                    </a:cubicBezTo>
                    <a:cubicBezTo>
                      <a:pt x="62" y="39"/>
                      <a:pt x="60" y="39"/>
                      <a:pt x="59" y="39"/>
                    </a:cubicBezTo>
                    <a:cubicBezTo>
                      <a:pt x="58" y="39"/>
                      <a:pt x="57" y="39"/>
                      <a:pt x="56" y="38"/>
                    </a:cubicBezTo>
                    <a:cubicBezTo>
                      <a:pt x="42" y="37"/>
                      <a:pt x="24" y="31"/>
                      <a:pt x="14" y="24"/>
                    </a:cubicBezTo>
                    <a:lnTo>
                      <a:pt x="13" y="23"/>
                    </a:lnTo>
                    <a:lnTo>
                      <a:pt x="13" y="23"/>
                    </a:lnTo>
                    <a:cubicBezTo>
                      <a:pt x="10" y="23"/>
                      <a:pt x="8" y="20"/>
                      <a:pt x="5" y="18"/>
                    </a:cubicBezTo>
                    <a:lnTo>
                      <a:pt x="3" y="20"/>
                    </a:lnTo>
                    <a:lnTo>
                      <a:pt x="6" y="20"/>
                    </a:lnTo>
                    <a:lnTo>
                      <a:pt x="6" y="18"/>
                    </a:lnTo>
                    <a:cubicBezTo>
                      <a:pt x="6" y="15"/>
                      <a:pt x="7" y="13"/>
                      <a:pt x="9" y="11"/>
                    </a:cubicBezTo>
                    <a:cubicBezTo>
                      <a:pt x="10" y="8"/>
                      <a:pt x="12" y="7"/>
                      <a:pt x="15" y="6"/>
                    </a:cubicBezTo>
                    <a:lnTo>
                      <a:pt x="1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2" name="Freeform 1892">
                <a:extLst>
                  <a:ext uri="{FF2B5EF4-FFF2-40B4-BE49-F238E27FC236}">
                    <a16:creationId xmlns:a16="http://schemas.microsoft.com/office/drawing/2014/main" id="{08CE6C4F-8888-4769-9378-A67A79BFBBA7}"/>
                  </a:ext>
                </a:extLst>
              </p:cNvPr>
              <p:cNvSpPr>
                <a:spLocks/>
              </p:cNvSpPr>
              <p:nvPr/>
            </p:nvSpPr>
            <p:spPr bwMode="auto">
              <a:xfrm>
                <a:off x="227" y="4904"/>
                <a:ext cx="16" cy="15"/>
              </a:xfrm>
              <a:custGeom>
                <a:avLst/>
                <a:gdLst>
                  <a:gd name="T0" fmla="*/ 29 w 29"/>
                  <a:gd name="T1" fmla="*/ 24 h 27"/>
                  <a:gd name="T2" fmla="*/ 21 w 29"/>
                  <a:gd name="T3" fmla="*/ 9 h 27"/>
                  <a:gd name="T4" fmla="*/ 14 w 29"/>
                  <a:gd name="T5" fmla="*/ 3 h 27"/>
                  <a:gd name="T6" fmla="*/ 5 w 29"/>
                  <a:gd name="T7" fmla="*/ 0 h 27"/>
                  <a:gd name="T8" fmla="*/ 0 w 29"/>
                  <a:gd name="T9" fmla="*/ 1 h 27"/>
                  <a:gd name="T10" fmla="*/ 2 w 29"/>
                  <a:gd name="T11" fmla="*/ 7 h 27"/>
                  <a:gd name="T12" fmla="*/ 5 w 29"/>
                  <a:gd name="T13" fmla="*/ 6 h 27"/>
                  <a:gd name="T14" fmla="*/ 11 w 29"/>
                  <a:gd name="T15" fmla="*/ 8 h 27"/>
                  <a:gd name="T16" fmla="*/ 23 w 29"/>
                  <a:gd name="T17" fmla="*/ 27 h 27"/>
                  <a:gd name="T18" fmla="*/ 29 w 29"/>
                  <a:gd name="T19"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7">
                    <a:moveTo>
                      <a:pt x="29" y="24"/>
                    </a:moveTo>
                    <a:cubicBezTo>
                      <a:pt x="27" y="20"/>
                      <a:pt x="24" y="14"/>
                      <a:pt x="21" y="9"/>
                    </a:cubicBezTo>
                    <a:cubicBezTo>
                      <a:pt x="19" y="7"/>
                      <a:pt x="17" y="4"/>
                      <a:pt x="14" y="3"/>
                    </a:cubicBezTo>
                    <a:cubicBezTo>
                      <a:pt x="12" y="1"/>
                      <a:pt x="9" y="0"/>
                      <a:pt x="5" y="0"/>
                    </a:cubicBezTo>
                    <a:cubicBezTo>
                      <a:pt x="4" y="0"/>
                      <a:pt x="2" y="0"/>
                      <a:pt x="0" y="1"/>
                    </a:cubicBezTo>
                    <a:lnTo>
                      <a:pt x="2" y="7"/>
                    </a:lnTo>
                    <a:cubicBezTo>
                      <a:pt x="3" y="6"/>
                      <a:pt x="4" y="6"/>
                      <a:pt x="5" y="6"/>
                    </a:cubicBezTo>
                    <a:cubicBezTo>
                      <a:pt x="7" y="6"/>
                      <a:pt x="9" y="7"/>
                      <a:pt x="11" y="8"/>
                    </a:cubicBezTo>
                    <a:cubicBezTo>
                      <a:pt x="16" y="11"/>
                      <a:pt x="20" y="21"/>
                      <a:pt x="23" y="27"/>
                    </a:cubicBezTo>
                    <a:lnTo>
                      <a:pt x="29"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3" name="Freeform 1893">
                <a:extLst>
                  <a:ext uri="{FF2B5EF4-FFF2-40B4-BE49-F238E27FC236}">
                    <a16:creationId xmlns:a16="http://schemas.microsoft.com/office/drawing/2014/main" id="{4E02407C-03D4-4B32-AEAD-B15990F738C8}"/>
                  </a:ext>
                </a:extLst>
              </p:cNvPr>
              <p:cNvSpPr>
                <a:spLocks/>
              </p:cNvSpPr>
              <p:nvPr/>
            </p:nvSpPr>
            <p:spPr bwMode="auto">
              <a:xfrm>
                <a:off x="226" y="4905"/>
                <a:ext cx="6" cy="9"/>
              </a:xfrm>
              <a:custGeom>
                <a:avLst/>
                <a:gdLst>
                  <a:gd name="T0" fmla="*/ 0 w 11"/>
                  <a:gd name="T1" fmla="*/ 3 h 16"/>
                  <a:gd name="T2" fmla="*/ 3 w 11"/>
                  <a:gd name="T3" fmla="*/ 8 h 16"/>
                  <a:gd name="T4" fmla="*/ 5 w 11"/>
                  <a:gd name="T5" fmla="*/ 10 h 16"/>
                  <a:gd name="T6" fmla="*/ 5 w 11"/>
                  <a:gd name="T7" fmla="*/ 11 h 16"/>
                  <a:gd name="T8" fmla="*/ 8 w 11"/>
                  <a:gd name="T9" fmla="*/ 11 h 16"/>
                  <a:gd name="T10" fmla="*/ 5 w 11"/>
                  <a:gd name="T11" fmla="*/ 9 h 16"/>
                  <a:gd name="T12" fmla="*/ 4 w 11"/>
                  <a:gd name="T13" fmla="*/ 10 h 16"/>
                  <a:gd name="T14" fmla="*/ 7 w 11"/>
                  <a:gd name="T15" fmla="*/ 12 h 16"/>
                  <a:gd name="T16" fmla="*/ 6 w 11"/>
                  <a:gd name="T17" fmla="*/ 9 h 16"/>
                  <a:gd name="T18" fmla="*/ 2 w 11"/>
                  <a:gd name="T19" fmla="*/ 10 h 16"/>
                  <a:gd name="T20" fmla="*/ 5 w 11"/>
                  <a:gd name="T21" fmla="*/ 16 h 16"/>
                  <a:gd name="T22" fmla="*/ 8 w 11"/>
                  <a:gd name="T23" fmla="*/ 15 h 16"/>
                  <a:gd name="T24" fmla="*/ 9 w 11"/>
                  <a:gd name="T25" fmla="*/ 15 h 16"/>
                  <a:gd name="T26" fmla="*/ 11 w 11"/>
                  <a:gd name="T27" fmla="*/ 13 h 16"/>
                  <a:gd name="T28" fmla="*/ 11 w 11"/>
                  <a:gd name="T29" fmla="*/ 12 h 16"/>
                  <a:gd name="T30" fmla="*/ 11 w 11"/>
                  <a:gd name="T31" fmla="*/ 11 h 16"/>
                  <a:gd name="T32" fmla="*/ 11 w 11"/>
                  <a:gd name="T33" fmla="*/ 10 h 16"/>
                  <a:gd name="T34" fmla="*/ 8 w 11"/>
                  <a:gd name="T35" fmla="*/ 4 h 16"/>
                  <a:gd name="T36" fmla="*/ 6 w 11"/>
                  <a:gd name="T37" fmla="*/ 0 h 16"/>
                  <a:gd name="T38" fmla="*/ 0 w 11"/>
                  <a:gd name="T39"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6">
                    <a:moveTo>
                      <a:pt x="0" y="3"/>
                    </a:moveTo>
                    <a:cubicBezTo>
                      <a:pt x="1" y="5"/>
                      <a:pt x="2" y="7"/>
                      <a:pt x="3" y="8"/>
                    </a:cubicBezTo>
                    <a:cubicBezTo>
                      <a:pt x="4" y="9"/>
                      <a:pt x="5" y="10"/>
                      <a:pt x="5" y="10"/>
                    </a:cubicBezTo>
                    <a:lnTo>
                      <a:pt x="5" y="11"/>
                    </a:lnTo>
                    <a:lnTo>
                      <a:pt x="8" y="11"/>
                    </a:lnTo>
                    <a:lnTo>
                      <a:pt x="5" y="9"/>
                    </a:lnTo>
                    <a:lnTo>
                      <a:pt x="4" y="10"/>
                    </a:lnTo>
                    <a:lnTo>
                      <a:pt x="7" y="12"/>
                    </a:lnTo>
                    <a:lnTo>
                      <a:pt x="6" y="9"/>
                    </a:lnTo>
                    <a:cubicBezTo>
                      <a:pt x="5" y="9"/>
                      <a:pt x="4" y="10"/>
                      <a:pt x="2" y="10"/>
                    </a:cubicBezTo>
                    <a:lnTo>
                      <a:pt x="5" y="16"/>
                    </a:lnTo>
                    <a:cubicBezTo>
                      <a:pt x="6" y="16"/>
                      <a:pt x="7" y="16"/>
                      <a:pt x="8" y="15"/>
                    </a:cubicBezTo>
                    <a:lnTo>
                      <a:pt x="9" y="15"/>
                    </a:lnTo>
                    <a:lnTo>
                      <a:pt x="11" y="13"/>
                    </a:lnTo>
                    <a:lnTo>
                      <a:pt x="11" y="12"/>
                    </a:lnTo>
                    <a:lnTo>
                      <a:pt x="11" y="11"/>
                    </a:lnTo>
                    <a:lnTo>
                      <a:pt x="11" y="10"/>
                    </a:lnTo>
                    <a:cubicBezTo>
                      <a:pt x="11" y="7"/>
                      <a:pt x="10" y="5"/>
                      <a:pt x="8" y="4"/>
                    </a:cubicBezTo>
                    <a:cubicBezTo>
                      <a:pt x="7" y="2"/>
                      <a:pt x="6" y="1"/>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4" name="Freeform 1894">
                <a:extLst>
                  <a:ext uri="{FF2B5EF4-FFF2-40B4-BE49-F238E27FC236}">
                    <a16:creationId xmlns:a16="http://schemas.microsoft.com/office/drawing/2014/main" id="{A8EE48AF-09B5-4847-A3AF-E16D692225EC}"/>
                  </a:ext>
                </a:extLst>
              </p:cNvPr>
              <p:cNvSpPr>
                <a:spLocks/>
              </p:cNvSpPr>
              <p:nvPr/>
            </p:nvSpPr>
            <p:spPr bwMode="auto">
              <a:xfrm>
                <a:off x="225" y="4912"/>
                <a:ext cx="4" cy="4"/>
              </a:xfrm>
              <a:custGeom>
                <a:avLst/>
                <a:gdLst>
                  <a:gd name="T0" fmla="*/ 2 w 8"/>
                  <a:gd name="T1" fmla="*/ 0 h 7"/>
                  <a:gd name="T2" fmla="*/ 2 w 8"/>
                  <a:gd name="T3" fmla="*/ 1 h 7"/>
                  <a:gd name="T4" fmla="*/ 0 w 8"/>
                  <a:gd name="T5" fmla="*/ 2 h 7"/>
                  <a:gd name="T6" fmla="*/ 5 w 8"/>
                  <a:gd name="T7" fmla="*/ 7 h 7"/>
                  <a:gd name="T8" fmla="*/ 6 w 8"/>
                  <a:gd name="T9" fmla="*/ 5 h 7"/>
                  <a:gd name="T10" fmla="*/ 8 w 8"/>
                  <a:gd name="T11" fmla="*/ 3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2" y="1"/>
                    </a:lnTo>
                    <a:lnTo>
                      <a:pt x="0" y="2"/>
                    </a:lnTo>
                    <a:lnTo>
                      <a:pt x="5" y="7"/>
                    </a:lnTo>
                    <a:lnTo>
                      <a:pt x="6" y="5"/>
                    </a:lnTo>
                    <a:cubicBezTo>
                      <a:pt x="7" y="5"/>
                      <a:pt x="8" y="4"/>
                      <a:pt x="8" y="3"/>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5" name="Freeform 1895">
                <a:extLst>
                  <a:ext uri="{FF2B5EF4-FFF2-40B4-BE49-F238E27FC236}">
                    <a16:creationId xmlns:a16="http://schemas.microsoft.com/office/drawing/2014/main" id="{33A4E744-DFC7-4A25-B36B-00358B75552E}"/>
                  </a:ext>
                </a:extLst>
              </p:cNvPr>
              <p:cNvSpPr>
                <a:spLocks/>
              </p:cNvSpPr>
              <p:nvPr/>
            </p:nvSpPr>
            <p:spPr bwMode="auto">
              <a:xfrm>
                <a:off x="144" y="4921"/>
                <a:ext cx="5" cy="9"/>
              </a:xfrm>
              <a:custGeom>
                <a:avLst/>
                <a:gdLst>
                  <a:gd name="T0" fmla="*/ 2 w 9"/>
                  <a:gd name="T1" fmla="*/ 1 h 17"/>
                  <a:gd name="T2" fmla="*/ 2 w 9"/>
                  <a:gd name="T3" fmla="*/ 1 h 17"/>
                  <a:gd name="T4" fmla="*/ 1 w 9"/>
                  <a:gd name="T5" fmla="*/ 5 h 17"/>
                  <a:gd name="T6" fmla="*/ 0 w 9"/>
                  <a:gd name="T7" fmla="*/ 11 h 17"/>
                  <a:gd name="T8" fmla="*/ 3 w 9"/>
                  <a:gd name="T9" fmla="*/ 17 h 17"/>
                  <a:gd name="T10" fmla="*/ 7 w 9"/>
                  <a:gd name="T11" fmla="*/ 12 h 17"/>
                  <a:gd name="T12" fmla="*/ 6 w 9"/>
                  <a:gd name="T13" fmla="*/ 11 h 17"/>
                  <a:gd name="T14" fmla="*/ 7 w 9"/>
                  <a:gd name="T15" fmla="*/ 8 h 17"/>
                  <a:gd name="T16" fmla="*/ 9 w 9"/>
                  <a:gd name="T17" fmla="*/ 1 h 17"/>
                  <a:gd name="T18" fmla="*/ 9 w 9"/>
                  <a:gd name="T19" fmla="*/ 0 h 17"/>
                  <a:gd name="T20" fmla="*/ 2 w 9"/>
                  <a:gd name="T2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7">
                    <a:moveTo>
                      <a:pt x="2" y="1"/>
                    </a:moveTo>
                    <a:lnTo>
                      <a:pt x="2" y="1"/>
                    </a:lnTo>
                    <a:cubicBezTo>
                      <a:pt x="2" y="2"/>
                      <a:pt x="2" y="3"/>
                      <a:pt x="1" y="5"/>
                    </a:cubicBezTo>
                    <a:cubicBezTo>
                      <a:pt x="1" y="6"/>
                      <a:pt x="0" y="8"/>
                      <a:pt x="0" y="11"/>
                    </a:cubicBezTo>
                    <a:cubicBezTo>
                      <a:pt x="0" y="13"/>
                      <a:pt x="1" y="15"/>
                      <a:pt x="3" y="17"/>
                    </a:cubicBezTo>
                    <a:lnTo>
                      <a:pt x="7" y="12"/>
                    </a:lnTo>
                    <a:lnTo>
                      <a:pt x="6" y="11"/>
                    </a:lnTo>
                    <a:cubicBezTo>
                      <a:pt x="6" y="10"/>
                      <a:pt x="7" y="9"/>
                      <a:pt x="7" y="8"/>
                    </a:cubicBezTo>
                    <a:cubicBezTo>
                      <a:pt x="8" y="6"/>
                      <a:pt x="9" y="4"/>
                      <a:pt x="9" y="1"/>
                    </a:cubicBezTo>
                    <a:lnTo>
                      <a:pt x="9" y="0"/>
                    </a:lnTo>
                    <a:lnTo>
                      <a:pt x="2"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6" name="Freeform 1896">
                <a:extLst>
                  <a:ext uri="{FF2B5EF4-FFF2-40B4-BE49-F238E27FC236}">
                    <a16:creationId xmlns:a16="http://schemas.microsoft.com/office/drawing/2014/main" id="{277C320D-E07B-4E39-A4F5-8FC53AF1BC05}"/>
                  </a:ext>
                </a:extLst>
              </p:cNvPr>
              <p:cNvSpPr>
                <a:spLocks/>
              </p:cNvSpPr>
              <p:nvPr/>
            </p:nvSpPr>
            <p:spPr bwMode="auto">
              <a:xfrm>
                <a:off x="146" y="4922"/>
                <a:ext cx="78" cy="8"/>
              </a:xfrm>
              <a:custGeom>
                <a:avLst/>
                <a:gdLst>
                  <a:gd name="T0" fmla="*/ 3 w 138"/>
                  <a:gd name="T1" fmla="*/ 15 h 15"/>
                  <a:gd name="T2" fmla="*/ 34 w 138"/>
                  <a:gd name="T3" fmla="*/ 9 h 15"/>
                  <a:gd name="T4" fmla="*/ 34 w 138"/>
                  <a:gd name="T5" fmla="*/ 9 h 15"/>
                  <a:gd name="T6" fmla="*/ 63 w 138"/>
                  <a:gd name="T7" fmla="*/ 6 h 15"/>
                  <a:gd name="T8" fmla="*/ 117 w 138"/>
                  <a:gd name="T9" fmla="*/ 9 h 15"/>
                  <a:gd name="T10" fmla="*/ 118 w 138"/>
                  <a:gd name="T11" fmla="*/ 9 h 15"/>
                  <a:gd name="T12" fmla="*/ 118 w 138"/>
                  <a:gd name="T13" fmla="*/ 9 h 15"/>
                  <a:gd name="T14" fmla="*/ 118 w 138"/>
                  <a:gd name="T15" fmla="*/ 9 h 15"/>
                  <a:gd name="T16" fmla="*/ 125 w 138"/>
                  <a:gd name="T17" fmla="*/ 9 h 15"/>
                  <a:gd name="T18" fmla="*/ 138 w 138"/>
                  <a:gd name="T19" fmla="*/ 7 h 15"/>
                  <a:gd name="T20" fmla="*/ 135 w 138"/>
                  <a:gd name="T21" fmla="*/ 1 h 15"/>
                  <a:gd name="T22" fmla="*/ 125 w 138"/>
                  <a:gd name="T23" fmla="*/ 3 h 15"/>
                  <a:gd name="T24" fmla="*/ 118 w 138"/>
                  <a:gd name="T25" fmla="*/ 2 h 15"/>
                  <a:gd name="T26" fmla="*/ 118 w 138"/>
                  <a:gd name="T27" fmla="*/ 2 h 15"/>
                  <a:gd name="T28" fmla="*/ 118 w 138"/>
                  <a:gd name="T29" fmla="*/ 6 h 15"/>
                  <a:gd name="T30" fmla="*/ 118 w 138"/>
                  <a:gd name="T31" fmla="*/ 2 h 15"/>
                  <a:gd name="T32" fmla="*/ 117 w 138"/>
                  <a:gd name="T33" fmla="*/ 2 h 15"/>
                  <a:gd name="T34" fmla="*/ 63 w 138"/>
                  <a:gd name="T35" fmla="*/ 0 h 15"/>
                  <a:gd name="T36" fmla="*/ 32 w 138"/>
                  <a:gd name="T37" fmla="*/ 3 h 15"/>
                  <a:gd name="T38" fmla="*/ 32 w 138"/>
                  <a:gd name="T39" fmla="*/ 3 h 15"/>
                  <a:gd name="T40" fmla="*/ 32 w 138"/>
                  <a:gd name="T41" fmla="*/ 3 h 15"/>
                  <a:gd name="T42" fmla="*/ 0 w 138"/>
                  <a:gd name="T43" fmla="*/ 9 h 15"/>
                  <a:gd name="T44" fmla="*/ 3 w 138"/>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8" h="15">
                    <a:moveTo>
                      <a:pt x="3" y="15"/>
                    </a:moveTo>
                    <a:cubicBezTo>
                      <a:pt x="13" y="11"/>
                      <a:pt x="23" y="12"/>
                      <a:pt x="34" y="9"/>
                    </a:cubicBezTo>
                    <a:lnTo>
                      <a:pt x="34" y="9"/>
                    </a:lnTo>
                    <a:cubicBezTo>
                      <a:pt x="44" y="7"/>
                      <a:pt x="53" y="6"/>
                      <a:pt x="63" y="6"/>
                    </a:cubicBezTo>
                    <a:cubicBezTo>
                      <a:pt x="81" y="6"/>
                      <a:pt x="99" y="9"/>
                      <a:pt x="117" y="9"/>
                    </a:cubicBezTo>
                    <a:lnTo>
                      <a:pt x="118" y="9"/>
                    </a:lnTo>
                    <a:lnTo>
                      <a:pt x="118" y="9"/>
                    </a:lnTo>
                    <a:lnTo>
                      <a:pt x="118" y="9"/>
                    </a:lnTo>
                    <a:cubicBezTo>
                      <a:pt x="121" y="9"/>
                      <a:pt x="123" y="9"/>
                      <a:pt x="125" y="9"/>
                    </a:cubicBezTo>
                    <a:cubicBezTo>
                      <a:pt x="129" y="9"/>
                      <a:pt x="133" y="9"/>
                      <a:pt x="138" y="7"/>
                    </a:cubicBezTo>
                    <a:lnTo>
                      <a:pt x="135" y="1"/>
                    </a:lnTo>
                    <a:cubicBezTo>
                      <a:pt x="131" y="2"/>
                      <a:pt x="128" y="3"/>
                      <a:pt x="125" y="3"/>
                    </a:cubicBezTo>
                    <a:cubicBezTo>
                      <a:pt x="123" y="3"/>
                      <a:pt x="121" y="2"/>
                      <a:pt x="118" y="2"/>
                    </a:cubicBezTo>
                    <a:lnTo>
                      <a:pt x="118" y="2"/>
                    </a:lnTo>
                    <a:lnTo>
                      <a:pt x="118" y="6"/>
                    </a:lnTo>
                    <a:lnTo>
                      <a:pt x="118" y="2"/>
                    </a:lnTo>
                    <a:lnTo>
                      <a:pt x="117" y="2"/>
                    </a:lnTo>
                    <a:cubicBezTo>
                      <a:pt x="100" y="3"/>
                      <a:pt x="82" y="0"/>
                      <a:pt x="63" y="0"/>
                    </a:cubicBezTo>
                    <a:cubicBezTo>
                      <a:pt x="53" y="0"/>
                      <a:pt x="43" y="0"/>
                      <a:pt x="32" y="3"/>
                    </a:cubicBezTo>
                    <a:lnTo>
                      <a:pt x="32" y="3"/>
                    </a:lnTo>
                    <a:lnTo>
                      <a:pt x="32" y="3"/>
                    </a:lnTo>
                    <a:cubicBezTo>
                      <a:pt x="23" y="5"/>
                      <a:pt x="12" y="4"/>
                      <a:pt x="0" y="9"/>
                    </a:cubicBezTo>
                    <a:lnTo>
                      <a:pt x="3"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7" name="Freeform 1897">
                <a:extLst>
                  <a:ext uri="{FF2B5EF4-FFF2-40B4-BE49-F238E27FC236}">
                    <a16:creationId xmlns:a16="http://schemas.microsoft.com/office/drawing/2014/main" id="{F2C99DB3-93EB-40B6-98D6-C80AF851471E}"/>
                  </a:ext>
                </a:extLst>
              </p:cNvPr>
              <p:cNvSpPr>
                <a:spLocks/>
              </p:cNvSpPr>
              <p:nvPr/>
            </p:nvSpPr>
            <p:spPr bwMode="auto">
              <a:xfrm>
                <a:off x="221" y="4921"/>
                <a:ext cx="4" cy="4"/>
              </a:xfrm>
              <a:custGeom>
                <a:avLst/>
                <a:gdLst>
                  <a:gd name="T0" fmla="*/ 7 w 7"/>
                  <a:gd name="T1" fmla="*/ 3 h 6"/>
                  <a:gd name="T2" fmla="*/ 6 w 7"/>
                  <a:gd name="T3" fmla="*/ 4 h 6"/>
                  <a:gd name="T4" fmla="*/ 7 w 7"/>
                  <a:gd name="T5" fmla="*/ 3 h 6"/>
                  <a:gd name="T6" fmla="*/ 7 w 7"/>
                  <a:gd name="T7" fmla="*/ 3 h 6"/>
                  <a:gd name="T8" fmla="*/ 6 w 7"/>
                  <a:gd name="T9" fmla="*/ 4 h 6"/>
                  <a:gd name="T10" fmla="*/ 7 w 7"/>
                  <a:gd name="T11" fmla="*/ 3 h 6"/>
                  <a:gd name="T12" fmla="*/ 7 w 7"/>
                  <a:gd name="T13" fmla="*/ 0 h 6"/>
                  <a:gd name="T14" fmla="*/ 0 w 7"/>
                  <a:gd name="T15" fmla="*/ 0 h 6"/>
                  <a:gd name="T16" fmla="*/ 1 w 7"/>
                  <a:gd name="T17" fmla="*/ 3 h 6"/>
                  <a:gd name="T18" fmla="*/ 1 w 7"/>
                  <a:gd name="T19" fmla="*/ 6 h 6"/>
                  <a:gd name="T20" fmla="*/ 7 w 7"/>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7" y="3"/>
                    </a:moveTo>
                    <a:lnTo>
                      <a:pt x="6" y="4"/>
                    </a:lnTo>
                    <a:lnTo>
                      <a:pt x="7" y="3"/>
                    </a:lnTo>
                    <a:lnTo>
                      <a:pt x="7" y="3"/>
                    </a:lnTo>
                    <a:lnTo>
                      <a:pt x="6" y="4"/>
                    </a:lnTo>
                    <a:lnTo>
                      <a:pt x="7" y="3"/>
                    </a:lnTo>
                    <a:cubicBezTo>
                      <a:pt x="7" y="3"/>
                      <a:pt x="7" y="2"/>
                      <a:pt x="7" y="0"/>
                    </a:cubicBezTo>
                    <a:lnTo>
                      <a:pt x="0" y="0"/>
                    </a:lnTo>
                    <a:cubicBezTo>
                      <a:pt x="1" y="1"/>
                      <a:pt x="1" y="2"/>
                      <a:pt x="1" y="3"/>
                    </a:cubicBezTo>
                    <a:cubicBezTo>
                      <a:pt x="1" y="4"/>
                      <a:pt x="1" y="5"/>
                      <a:pt x="1" y="6"/>
                    </a:cubicBezTo>
                    <a:lnTo>
                      <a:pt x="7"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8" name="Freeform 1898">
                <a:extLst>
                  <a:ext uri="{FF2B5EF4-FFF2-40B4-BE49-F238E27FC236}">
                    <a16:creationId xmlns:a16="http://schemas.microsoft.com/office/drawing/2014/main" id="{6FEEEB7C-62F7-4C2A-BCCF-CBC317AFF436}"/>
                  </a:ext>
                </a:extLst>
              </p:cNvPr>
              <p:cNvSpPr>
                <a:spLocks/>
              </p:cNvSpPr>
              <p:nvPr/>
            </p:nvSpPr>
            <p:spPr bwMode="auto">
              <a:xfrm>
                <a:off x="222" y="4918"/>
                <a:ext cx="21" cy="10"/>
              </a:xfrm>
              <a:custGeom>
                <a:avLst/>
                <a:gdLst>
                  <a:gd name="T0" fmla="*/ 0 w 38"/>
                  <a:gd name="T1" fmla="*/ 12 h 17"/>
                  <a:gd name="T2" fmla="*/ 14 w 38"/>
                  <a:gd name="T3" fmla="*/ 17 h 17"/>
                  <a:gd name="T4" fmla="*/ 38 w 38"/>
                  <a:gd name="T5" fmla="*/ 2 h 17"/>
                  <a:gd name="T6" fmla="*/ 32 w 38"/>
                  <a:gd name="T7" fmla="*/ 0 h 17"/>
                  <a:gd name="T8" fmla="*/ 14 w 38"/>
                  <a:gd name="T9" fmla="*/ 10 h 17"/>
                  <a:gd name="T10" fmla="*/ 5 w 38"/>
                  <a:gd name="T11" fmla="*/ 7 h 17"/>
                  <a:gd name="T12" fmla="*/ 0 w 38"/>
                  <a:gd name="T13" fmla="*/ 12 h 17"/>
                </a:gdLst>
                <a:ahLst/>
                <a:cxnLst>
                  <a:cxn ang="0">
                    <a:pos x="T0" y="T1"/>
                  </a:cxn>
                  <a:cxn ang="0">
                    <a:pos x="T2" y="T3"/>
                  </a:cxn>
                  <a:cxn ang="0">
                    <a:pos x="T4" y="T5"/>
                  </a:cxn>
                  <a:cxn ang="0">
                    <a:pos x="T6" y="T7"/>
                  </a:cxn>
                  <a:cxn ang="0">
                    <a:pos x="T8" y="T9"/>
                  </a:cxn>
                  <a:cxn ang="0">
                    <a:pos x="T10" y="T11"/>
                  </a:cxn>
                  <a:cxn ang="0">
                    <a:pos x="T12" y="T13"/>
                  </a:cxn>
                </a:cxnLst>
                <a:rect l="0" t="0" r="r" b="b"/>
                <a:pathLst>
                  <a:path w="38" h="17">
                    <a:moveTo>
                      <a:pt x="0" y="12"/>
                    </a:moveTo>
                    <a:cubicBezTo>
                      <a:pt x="4" y="16"/>
                      <a:pt x="9" y="17"/>
                      <a:pt x="14" y="17"/>
                    </a:cubicBezTo>
                    <a:cubicBezTo>
                      <a:pt x="23" y="17"/>
                      <a:pt x="34" y="12"/>
                      <a:pt x="38" y="2"/>
                    </a:cubicBezTo>
                    <a:lnTo>
                      <a:pt x="32" y="0"/>
                    </a:lnTo>
                    <a:cubicBezTo>
                      <a:pt x="29" y="6"/>
                      <a:pt x="21" y="10"/>
                      <a:pt x="14" y="10"/>
                    </a:cubicBezTo>
                    <a:cubicBezTo>
                      <a:pt x="10" y="10"/>
                      <a:pt x="7" y="9"/>
                      <a:pt x="5" y="7"/>
                    </a:cubicBezTo>
                    <a:lnTo>
                      <a:pt x="0"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99" name="Freeform 1899">
                <a:extLst>
                  <a:ext uri="{FF2B5EF4-FFF2-40B4-BE49-F238E27FC236}">
                    <a16:creationId xmlns:a16="http://schemas.microsoft.com/office/drawing/2014/main" id="{0A174244-1641-4ED0-9C92-5011ED10BCA9}"/>
                  </a:ext>
                </a:extLst>
              </p:cNvPr>
              <p:cNvSpPr>
                <a:spLocks/>
              </p:cNvSpPr>
              <p:nvPr/>
            </p:nvSpPr>
            <p:spPr bwMode="auto">
              <a:xfrm>
                <a:off x="251" y="4881"/>
                <a:ext cx="23" cy="7"/>
              </a:xfrm>
              <a:custGeom>
                <a:avLst/>
                <a:gdLst>
                  <a:gd name="T0" fmla="*/ 0 w 40"/>
                  <a:gd name="T1" fmla="*/ 5 h 12"/>
                  <a:gd name="T2" fmla="*/ 22 w 40"/>
                  <a:gd name="T3" fmla="*/ 12 h 12"/>
                  <a:gd name="T4" fmla="*/ 40 w 40"/>
                  <a:gd name="T5" fmla="*/ 7 h 12"/>
                  <a:gd name="T6" fmla="*/ 37 w 40"/>
                  <a:gd name="T7" fmla="*/ 1 h 12"/>
                  <a:gd name="T8" fmla="*/ 22 w 40"/>
                  <a:gd name="T9" fmla="*/ 6 h 12"/>
                  <a:gd name="T10" fmla="*/ 3 w 40"/>
                  <a:gd name="T11" fmla="*/ 0 h 12"/>
                  <a:gd name="T12" fmla="*/ 0 w 40"/>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40" h="12">
                    <a:moveTo>
                      <a:pt x="0" y="5"/>
                    </a:moveTo>
                    <a:cubicBezTo>
                      <a:pt x="6" y="10"/>
                      <a:pt x="14" y="12"/>
                      <a:pt x="22" y="12"/>
                    </a:cubicBezTo>
                    <a:cubicBezTo>
                      <a:pt x="28" y="12"/>
                      <a:pt x="35" y="10"/>
                      <a:pt x="40" y="7"/>
                    </a:cubicBezTo>
                    <a:lnTo>
                      <a:pt x="37" y="1"/>
                    </a:lnTo>
                    <a:cubicBezTo>
                      <a:pt x="32" y="4"/>
                      <a:pt x="27" y="6"/>
                      <a:pt x="22" y="6"/>
                    </a:cubicBezTo>
                    <a:cubicBezTo>
                      <a:pt x="15" y="6"/>
                      <a:pt x="9" y="4"/>
                      <a:pt x="3"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0" name="Freeform 1900">
                <a:extLst>
                  <a:ext uri="{FF2B5EF4-FFF2-40B4-BE49-F238E27FC236}">
                    <a16:creationId xmlns:a16="http://schemas.microsoft.com/office/drawing/2014/main" id="{9CB64F74-1492-4911-AF1F-FC5C61C6265B}"/>
                  </a:ext>
                </a:extLst>
              </p:cNvPr>
              <p:cNvSpPr>
                <a:spLocks/>
              </p:cNvSpPr>
              <p:nvPr/>
            </p:nvSpPr>
            <p:spPr bwMode="auto">
              <a:xfrm>
                <a:off x="239" y="4886"/>
                <a:ext cx="3" cy="3"/>
              </a:xfrm>
              <a:custGeom>
                <a:avLst/>
                <a:gdLst>
                  <a:gd name="T0" fmla="*/ 0 w 5"/>
                  <a:gd name="T1" fmla="*/ 5 h 6"/>
                  <a:gd name="T2" fmla="*/ 4 w 5"/>
                  <a:gd name="T3" fmla="*/ 6 h 6"/>
                  <a:gd name="T4" fmla="*/ 5 w 5"/>
                  <a:gd name="T5" fmla="*/ 0 h 6"/>
                  <a:gd name="T6" fmla="*/ 4 w 5"/>
                  <a:gd name="T7" fmla="*/ 0 h 6"/>
                  <a:gd name="T8" fmla="*/ 4 w 5"/>
                  <a:gd name="T9" fmla="*/ 0 h 6"/>
                  <a:gd name="T10" fmla="*/ 4 w 5"/>
                  <a:gd name="T11" fmla="*/ 0 h 6"/>
                  <a:gd name="T12" fmla="*/ 4 w 5"/>
                  <a:gd name="T13" fmla="*/ 0 h 6"/>
                  <a:gd name="T14" fmla="*/ 4 w 5"/>
                  <a:gd name="T15" fmla="*/ 0 h 6"/>
                  <a:gd name="T16" fmla="*/ 4 w 5"/>
                  <a:gd name="T17" fmla="*/ 0 h 6"/>
                  <a:gd name="T18" fmla="*/ 4 w 5"/>
                  <a:gd name="T19" fmla="*/ 0 h 6"/>
                  <a:gd name="T20" fmla="*/ 0 w 5"/>
                  <a:gd name="T21"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0" y="5"/>
                    </a:moveTo>
                    <a:cubicBezTo>
                      <a:pt x="2" y="6"/>
                      <a:pt x="3" y="6"/>
                      <a:pt x="4" y="6"/>
                    </a:cubicBezTo>
                    <a:lnTo>
                      <a:pt x="5" y="0"/>
                    </a:lnTo>
                    <a:lnTo>
                      <a:pt x="4" y="0"/>
                    </a:lnTo>
                    <a:lnTo>
                      <a:pt x="4" y="0"/>
                    </a:lnTo>
                    <a:lnTo>
                      <a:pt x="4" y="0"/>
                    </a:lnTo>
                    <a:lnTo>
                      <a:pt x="4" y="0"/>
                    </a:lnTo>
                    <a:lnTo>
                      <a:pt x="4" y="0"/>
                    </a:lnTo>
                    <a:lnTo>
                      <a:pt x="4" y="0"/>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1" name="Freeform 1901">
                <a:extLst>
                  <a:ext uri="{FF2B5EF4-FFF2-40B4-BE49-F238E27FC236}">
                    <a16:creationId xmlns:a16="http://schemas.microsoft.com/office/drawing/2014/main" id="{AD677D7E-EDD9-4CEC-8688-5943FEBE9F83}"/>
                  </a:ext>
                </a:extLst>
              </p:cNvPr>
              <p:cNvSpPr>
                <a:spLocks/>
              </p:cNvSpPr>
              <p:nvPr/>
            </p:nvSpPr>
            <p:spPr bwMode="auto">
              <a:xfrm>
                <a:off x="236" y="4891"/>
                <a:ext cx="6" cy="6"/>
              </a:xfrm>
              <a:custGeom>
                <a:avLst/>
                <a:gdLst>
                  <a:gd name="T0" fmla="*/ 0 w 11"/>
                  <a:gd name="T1" fmla="*/ 7 h 10"/>
                  <a:gd name="T2" fmla="*/ 6 w 11"/>
                  <a:gd name="T3" fmla="*/ 10 h 10"/>
                  <a:gd name="T4" fmla="*/ 11 w 11"/>
                  <a:gd name="T5" fmla="*/ 5 h 10"/>
                  <a:gd name="T6" fmla="*/ 0 w 11"/>
                  <a:gd name="T7" fmla="*/ 0 h 10"/>
                  <a:gd name="T8" fmla="*/ 0 w 11"/>
                  <a:gd name="T9" fmla="*/ 7 h 10"/>
                </a:gdLst>
                <a:ahLst/>
                <a:cxnLst>
                  <a:cxn ang="0">
                    <a:pos x="T0" y="T1"/>
                  </a:cxn>
                  <a:cxn ang="0">
                    <a:pos x="T2" y="T3"/>
                  </a:cxn>
                  <a:cxn ang="0">
                    <a:pos x="T4" y="T5"/>
                  </a:cxn>
                  <a:cxn ang="0">
                    <a:pos x="T6" y="T7"/>
                  </a:cxn>
                  <a:cxn ang="0">
                    <a:pos x="T8" y="T9"/>
                  </a:cxn>
                </a:cxnLst>
                <a:rect l="0" t="0" r="r" b="b"/>
                <a:pathLst>
                  <a:path w="11" h="10">
                    <a:moveTo>
                      <a:pt x="0" y="7"/>
                    </a:moveTo>
                    <a:cubicBezTo>
                      <a:pt x="2" y="7"/>
                      <a:pt x="4" y="8"/>
                      <a:pt x="6" y="10"/>
                    </a:cubicBezTo>
                    <a:lnTo>
                      <a:pt x="11" y="5"/>
                    </a:lnTo>
                    <a:cubicBezTo>
                      <a:pt x="8" y="3"/>
                      <a:pt x="5" y="1"/>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2" name="Freeform 1902">
                <a:extLst>
                  <a:ext uri="{FF2B5EF4-FFF2-40B4-BE49-F238E27FC236}">
                    <a16:creationId xmlns:a16="http://schemas.microsoft.com/office/drawing/2014/main" id="{CEC2DF33-C99E-408D-971D-B3D5E4942B2E}"/>
                  </a:ext>
                </a:extLst>
              </p:cNvPr>
              <p:cNvSpPr>
                <a:spLocks/>
              </p:cNvSpPr>
              <p:nvPr/>
            </p:nvSpPr>
            <p:spPr bwMode="auto">
              <a:xfrm>
                <a:off x="233" y="4894"/>
                <a:ext cx="6" cy="5"/>
              </a:xfrm>
              <a:custGeom>
                <a:avLst/>
                <a:gdLst>
                  <a:gd name="T0" fmla="*/ 0 w 11"/>
                  <a:gd name="T1" fmla="*/ 2 h 9"/>
                  <a:gd name="T2" fmla="*/ 3 w 11"/>
                  <a:gd name="T3" fmla="*/ 7 h 9"/>
                  <a:gd name="T4" fmla="*/ 5 w 11"/>
                  <a:gd name="T5" fmla="*/ 9 h 9"/>
                  <a:gd name="T6" fmla="*/ 11 w 11"/>
                  <a:gd name="T7" fmla="*/ 7 h 9"/>
                  <a:gd name="T8" fmla="*/ 8 w 11"/>
                  <a:gd name="T9" fmla="*/ 2 h 9"/>
                  <a:gd name="T10" fmla="*/ 6 w 11"/>
                  <a:gd name="T11" fmla="*/ 0 h 9"/>
                  <a:gd name="T12" fmla="*/ 0 w 11"/>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0" y="2"/>
                    </a:moveTo>
                    <a:cubicBezTo>
                      <a:pt x="1" y="4"/>
                      <a:pt x="2" y="6"/>
                      <a:pt x="3" y="7"/>
                    </a:cubicBezTo>
                    <a:cubicBezTo>
                      <a:pt x="4" y="8"/>
                      <a:pt x="5" y="8"/>
                      <a:pt x="5" y="9"/>
                    </a:cubicBezTo>
                    <a:lnTo>
                      <a:pt x="11" y="7"/>
                    </a:lnTo>
                    <a:cubicBezTo>
                      <a:pt x="10" y="4"/>
                      <a:pt x="9" y="3"/>
                      <a:pt x="8" y="2"/>
                    </a:cubicBezTo>
                    <a:cubicBezTo>
                      <a:pt x="7" y="1"/>
                      <a:pt x="6" y="0"/>
                      <a:pt x="6"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3" name="Freeform 1903">
                <a:extLst>
                  <a:ext uri="{FF2B5EF4-FFF2-40B4-BE49-F238E27FC236}">
                    <a16:creationId xmlns:a16="http://schemas.microsoft.com/office/drawing/2014/main" id="{825CCE6A-3860-4F06-B2B5-6B138E60EDC6}"/>
                  </a:ext>
                </a:extLst>
              </p:cNvPr>
              <p:cNvSpPr>
                <a:spLocks/>
              </p:cNvSpPr>
              <p:nvPr/>
            </p:nvSpPr>
            <p:spPr bwMode="auto">
              <a:xfrm>
                <a:off x="229" y="4894"/>
                <a:ext cx="6" cy="6"/>
              </a:xfrm>
              <a:custGeom>
                <a:avLst/>
                <a:gdLst>
                  <a:gd name="T0" fmla="*/ 0 w 11"/>
                  <a:gd name="T1" fmla="*/ 3 h 11"/>
                  <a:gd name="T2" fmla="*/ 5 w 11"/>
                  <a:gd name="T3" fmla="*/ 11 h 11"/>
                  <a:gd name="T4" fmla="*/ 11 w 11"/>
                  <a:gd name="T5" fmla="*/ 8 h 11"/>
                  <a:gd name="T6" fmla="*/ 6 w 11"/>
                  <a:gd name="T7" fmla="*/ 0 h 11"/>
                  <a:gd name="T8" fmla="*/ 0 w 11"/>
                  <a:gd name="T9" fmla="*/ 3 h 11"/>
                </a:gdLst>
                <a:ahLst/>
                <a:cxnLst>
                  <a:cxn ang="0">
                    <a:pos x="T0" y="T1"/>
                  </a:cxn>
                  <a:cxn ang="0">
                    <a:pos x="T2" y="T3"/>
                  </a:cxn>
                  <a:cxn ang="0">
                    <a:pos x="T4" y="T5"/>
                  </a:cxn>
                  <a:cxn ang="0">
                    <a:pos x="T6" y="T7"/>
                  </a:cxn>
                  <a:cxn ang="0">
                    <a:pos x="T8" y="T9"/>
                  </a:cxn>
                </a:cxnLst>
                <a:rect l="0" t="0" r="r" b="b"/>
                <a:pathLst>
                  <a:path w="11" h="11">
                    <a:moveTo>
                      <a:pt x="0" y="3"/>
                    </a:moveTo>
                    <a:cubicBezTo>
                      <a:pt x="2" y="7"/>
                      <a:pt x="4" y="9"/>
                      <a:pt x="5" y="11"/>
                    </a:cubicBezTo>
                    <a:lnTo>
                      <a:pt x="11" y="8"/>
                    </a:lnTo>
                    <a:cubicBezTo>
                      <a:pt x="9" y="5"/>
                      <a:pt x="7" y="3"/>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4" name="Freeform 1904">
                <a:extLst>
                  <a:ext uri="{FF2B5EF4-FFF2-40B4-BE49-F238E27FC236}">
                    <a16:creationId xmlns:a16="http://schemas.microsoft.com/office/drawing/2014/main" id="{87FA5CD4-9EAF-4840-9BDE-237D6D776ABC}"/>
                  </a:ext>
                </a:extLst>
              </p:cNvPr>
              <p:cNvSpPr>
                <a:spLocks/>
              </p:cNvSpPr>
              <p:nvPr/>
            </p:nvSpPr>
            <p:spPr bwMode="auto">
              <a:xfrm>
                <a:off x="241" y="4902"/>
                <a:ext cx="35" cy="19"/>
              </a:xfrm>
              <a:custGeom>
                <a:avLst/>
                <a:gdLst>
                  <a:gd name="T0" fmla="*/ 0 w 62"/>
                  <a:gd name="T1" fmla="*/ 32 h 32"/>
                  <a:gd name="T2" fmla="*/ 3 w 62"/>
                  <a:gd name="T3" fmla="*/ 32 h 32"/>
                  <a:gd name="T4" fmla="*/ 20 w 62"/>
                  <a:gd name="T5" fmla="*/ 26 h 32"/>
                  <a:gd name="T6" fmla="*/ 34 w 62"/>
                  <a:gd name="T7" fmla="*/ 17 h 32"/>
                  <a:gd name="T8" fmla="*/ 34 w 62"/>
                  <a:gd name="T9" fmla="*/ 17 h 32"/>
                  <a:gd name="T10" fmla="*/ 48 w 62"/>
                  <a:gd name="T11" fmla="*/ 14 h 32"/>
                  <a:gd name="T12" fmla="*/ 62 w 62"/>
                  <a:gd name="T13" fmla="*/ 5 h 32"/>
                  <a:gd name="T14" fmla="*/ 59 w 62"/>
                  <a:gd name="T15" fmla="*/ 4 h 32"/>
                  <a:gd name="T16" fmla="*/ 61 w 62"/>
                  <a:gd name="T17" fmla="*/ 6 h 32"/>
                  <a:gd name="T18" fmla="*/ 62 w 62"/>
                  <a:gd name="T19" fmla="*/ 6 h 32"/>
                  <a:gd name="T20" fmla="*/ 58 w 62"/>
                  <a:gd name="T21" fmla="*/ 0 h 32"/>
                  <a:gd name="T22" fmla="*/ 57 w 62"/>
                  <a:gd name="T23" fmla="*/ 1 h 32"/>
                  <a:gd name="T24" fmla="*/ 56 w 62"/>
                  <a:gd name="T25" fmla="*/ 1 h 32"/>
                  <a:gd name="T26" fmla="*/ 56 w 62"/>
                  <a:gd name="T27" fmla="*/ 2 h 32"/>
                  <a:gd name="T28" fmla="*/ 46 w 62"/>
                  <a:gd name="T29" fmla="*/ 8 h 32"/>
                  <a:gd name="T30" fmla="*/ 32 w 62"/>
                  <a:gd name="T31" fmla="*/ 11 h 32"/>
                  <a:gd name="T32" fmla="*/ 32 w 62"/>
                  <a:gd name="T33" fmla="*/ 11 h 32"/>
                  <a:gd name="T34" fmla="*/ 17 w 62"/>
                  <a:gd name="T35" fmla="*/ 20 h 32"/>
                  <a:gd name="T36" fmla="*/ 3 w 62"/>
                  <a:gd name="T37" fmla="*/ 26 h 32"/>
                  <a:gd name="T38" fmla="*/ 1 w 62"/>
                  <a:gd name="T39" fmla="*/ 26 h 32"/>
                  <a:gd name="T40" fmla="*/ 0 w 62"/>
                  <a:gd name="T4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32">
                    <a:moveTo>
                      <a:pt x="0" y="32"/>
                    </a:moveTo>
                    <a:cubicBezTo>
                      <a:pt x="1" y="32"/>
                      <a:pt x="2" y="32"/>
                      <a:pt x="3" y="32"/>
                    </a:cubicBezTo>
                    <a:cubicBezTo>
                      <a:pt x="10" y="32"/>
                      <a:pt x="15" y="29"/>
                      <a:pt x="20" y="26"/>
                    </a:cubicBezTo>
                    <a:cubicBezTo>
                      <a:pt x="25" y="22"/>
                      <a:pt x="30" y="19"/>
                      <a:pt x="34" y="17"/>
                    </a:cubicBezTo>
                    <a:lnTo>
                      <a:pt x="34" y="17"/>
                    </a:lnTo>
                    <a:cubicBezTo>
                      <a:pt x="38" y="15"/>
                      <a:pt x="43" y="15"/>
                      <a:pt x="48" y="14"/>
                    </a:cubicBezTo>
                    <a:cubicBezTo>
                      <a:pt x="53" y="13"/>
                      <a:pt x="58" y="11"/>
                      <a:pt x="62" y="5"/>
                    </a:cubicBezTo>
                    <a:lnTo>
                      <a:pt x="59" y="4"/>
                    </a:lnTo>
                    <a:lnTo>
                      <a:pt x="61" y="6"/>
                    </a:lnTo>
                    <a:lnTo>
                      <a:pt x="62" y="6"/>
                    </a:lnTo>
                    <a:lnTo>
                      <a:pt x="58" y="0"/>
                    </a:lnTo>
                    <a:lnTo>
                      <a:pt x="57" y="1"/>
                    </a:lnTo>
                    <a:lnTo>
                      <a:pt x="56" y="1"/>
                    </a:lnTo>
                    <a:lnTo>
                      <a:pt x="56" y="2"/>
                    </a:lnTo>
                    <a:cubicBezTo>
                      <a:pt x="54" y="6"/>
                      <a:pt x="51" y="7"/>
                      <a:pt x="46" y="8"/>
                    </a:cubicBezTo>
                    <a:cubicBezTo>
                      <a:pt x="42" y="9"/>
                      <a:pt x="37" y="9"/>
                      <a:pt x="32" y="11"/>
                    </a:cubicBezTo>
                    <a:lnTo>
                      <a:pt x="32" y="11"/>
                    </a:lnTo>
                    <a:cubicBezTo>
                      <a:pt x="26" y="13"/>
                      <a:pt x="21" y="17"/>
                      <a:pt x="17" y="20"/>
                    </a:cubicBezTo>
                    <a:cubicBezTo>
                      <a:pt x="12" y="23"/>
                      <a:pt x="8" y="26"/>
                      <a:pt x="3" y="26"/>
                    </a:cubicBezTo>
                    <a:lnTo>
                      <a:pt x="1" y="26"/>
                    </a:lnTo>
                    <a:lnTo>
                      <a:pt x="0"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5" name="Freeform 1905">
                <a:extLst>
                  <a:ext uri="{FF2B5EF4-FFF2-40B4-BE49-F238E27FC236}">
                    <a16:creationId xmlns:a16="http://schemas.microsoft.com/office/drawing/2014/main" id="{24FA246B-582C-4EAE-B5A0-978C2DBCB318}"/>
                  </a:ext>
                </a:extLst>
              </p:cNvPr>
              <p:cNvSpPr>
                <a:spLocks/>
              </p:cNvSpPr>
              <p:nvPr/>
            </p:nvSpPr>
            <p:spPr bwMode="auto">
              <a:xfrm>
                <a:off x="273" y="4892"/>
                <a:ext cx="7" cy="12"/>
              </a:xfrm>
              <a:custGeom>
                <a:avLst/>
                <a:gdLst>
                  <a:gd name="T0" fmla="*/ 6 w 11"/>
                  <a:gd name="T1" fmla="*/ 22 h 22"/>
                  <a:gd name="T2" fmla="*/ 11 w 11"/>
                  <a:gd name="T3" fmla="*/ 1 h 22"/>
                  <a:gd name="T4" fmla="*/ 4 w 11"/>
                  <a:gd name="T5" fmla="*/ 0 h 22"/>
                  <a:gd name="T6" fmla="*/ 0 w 11"/>
                  <a:gd name="T7" fmla="*/ 22 h 22"/>
                  <a:gd name="T8" fmla="*/ 6 w 11"/>
                  <a:gd name="T9" fmla="*/ 22 h 22"/>
                </a:gdLst>
                <a:ahLst/>
                <a:cxnLst>
                  <a:cxn ang="0">
                    <a:pos x="T0" y="T1"/>
                  </a:cxn>
                  <a:cxn ang="0">
                    <a:pos x="T2" y="T3"/>
                  </a:cxn>
                  <a:cxn ang="0">
                    <a:pos x="T4" y="T5"/>
                  </a:cxn>
                  <a:cxn ang="0">
                    <a:pos x="T6" y="T7"/>
                  </a:cxn>
                  <a:cxn ang="0">
                    <a:pos x="T8" y="T9"/>
                  </a:cxn>
                </a:cxnLst>
                <a:rect l="0" t="0" r="r" b="b"/>
                <a:pathLst>
                  <a:path w="11" h="22">
                    <a:moveTo>
                      <a:pt x="6" y="22"/>
                    </a:moveTo>
                    <a:cubicBezTo>
                      <a:pt x="7" y="16"/>
                      <a:pt x="10" y="9"/>
                      <a:pt x="11" y="1"/>
                    </a:cubicBezTo>
                    <a:lnTo>
                      <a:pt x="4" y="0"/>
                    </a:lnTo>
                    <a:cubicBezTo>
                      <a:pt x="4" y="7"/>
                      <a:pt x="0" y="13"/>
                      <a:pt x="0" y="22"/>
                    </a:cubicBezTo>
                    <a:lnTo>
                      <a:pt x="6"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6" name="Freeform 1906">
                <a:extLst>
                  <a:ext uri="{FF2B5EF4-FFF2-40B4-BE49-F238E27FC236}">
                    <a16:creationId xmlns:a16="http://schemas.microsoft.com/office/drawing/2014/main" id="{EFC2B964-CCAA-44B2-A370-16D0776DA62D}"/>
                  </a:ext>
                </a:extLst>
              </p:cNvPr>
              <p:cNvSpPr>
                <a:spLocks/>
              </p:cNvSpPr>
              <p:nvPr/>
            </p:nvSpPr>
            <p:spPr bwMode="auto">
              <a:xfrm>
                <a:off x="275" y="4902"/>
                <a:ext cx="5" cy="7"/>
              </a:xfrm>
              <a:custGeom>
                <a:avLst/>
                <a:gdLst>
                  <a:gd name="T0" fmla="*/ 0 w 10"/>
                  <a:gd name="T1" fmla="*/ 6 h 11"/>
                  <a:gd name="T2" fmla="*/ 3 w 10"/>
                  <a:gd name="T3" fmla="*/ 8 h 11"/>
                  <a:gd name="T4" fmla="*/ 9 w 10"/>
                  <a:gd name="T5" fmla="*/ 11 h 11"/>
                  <a:gd name="T6" fmla="*/ 9 w 10"/>
                  <a:gd name="T7" fmla="*/ 11 h 11"/>
                  <a:gd name="T8" fmla="*/ 9 w 10"/>
                  <a:gd name="T9" fmla="*/ 8 h 11"/>
                  <a:gd name="T10" fmla="*/ 9 w 10"/>
                  <a:gd name="T11" fmla="*/ 11 h 11"/>
                  <a:gd name="T12" fmla="*/ 9 w 10"/>
                  <a:gd name="T13" fmla="*/ 11 h 11"/>
                  <a:gd name="T14" fmla="*/ 9 w 10"/>
                  <a:gd name="T15" fmla="*/ 8 h 11"/>
                  <a:gd name="T16" fmla="*/ 9 w 10"/>
                  <a:gd name="T17" fmla="*/ 11 h 11"/>
                  <a:gd name="T18" fmla="*/ 10 w 10"/>
                  <a:gd name="T19" fmla="*/ 4 h 11"/>
                  <a:gd name="T20" fmla="*/ 9 w 10"/>
                  <a:gd name="T21" fmla="*/ 4 h 11"/>
                  <a:gd name="T22" fmla="*/ 9 w 10"/>
                  <a:gd name="T23" fmla="*/ 4 h 11"/>
                  <a:gd name="T24" fmla="*/ 7 w 10"/>
                  <a:gd name="T25" fmla="*/ 3 h 11"/>
                  <a:gd name="T26" fmla="*/ 2 w 10"/>
                  <a:gd name="T27" fmla="*/ 0 h 11"/>
                  <a:gd name="T28" fmla="*/ 0 w 10"/>
                  <a:gd name="T2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1">
                    <a:moveTo>
                      <a:pt x="0" y="6"/>
                    </a:moveTo>
                    <a:cubicBezTo>
                      <a:pt x="0" y="6"/>
                      <a:pt x="1" y="7"/>
                      <a:pt x="3" y="8"/>
                    </a:cubicBezTo>
                    <a:cubicBezTo>
                      <a:pt x="4" y="9"/>
                      <a:pt x="6" y="11"/>
                      <a:pt x="9" y="11"/>
                    </a:cubicBezTo>
                    <a:lnTo>
                      <a:pt x="9" y="11"/>
                    </a:lnTo>
                    <a:lnTo>
                      <a:pt x="9" y="8"/>
                    </a:lnTo>
                    <a:lnTo>
                      <a:pt x="9" y="11"/>
                    </a:lnTo>
                    <a:lnTo>
                      <a:pt x="9" y="11"/>
                    </a:lnTo>
                    <a:lnTo>
                      <a:pt x="9" y="8"/>
                    </a:lnTo>
                    <a:lnTo>
                      <a:pt x="9" y="11"/>
                    </a:lnTo>
                    <a:lnTo>
                      <a:pt x="10" y="4"/>
                    </a:lnTo>
                    <a:lnTo>
                      <a:pt x="9" y="4"/>
                    </a:lnTo>
                    <a:lnTo>
                      <a:pt x="9" y="4"/>
                    </a:lnTo>
                    <a:cubicBezTo>
                      <a:pt x="8" y="4"/>
                      <a:pt x="8" y="4"/>
                      <a:pt x="7" y="3"/>
                    </a:cubicBezTo>
                    <a:cubicBezTo>
                      <a:pt x="6" y="2"/>
                      <a:pt x="4"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7" name="Freeform 1907">
                <a:extLst>
                  <a:ext uri="{FF2B5EF4-FFF2-40B4-BE49-F238E27FC236}">
                    <a16:creationId xmlns:a16="http://schemas.microsoft.com/office/drawing/2014/main" id="{87CA865B-38E3-4494-95CE-2A60FD20861B}"/>
                  </a:ext>
                </a:extLst>
              </p:cNvPr>
              <p:cNvSpPr>
                <a:spLocks/>
              </p:cNvSpPr>
              <p:nvPr/>
            </p:nvSpPr>
            <p:spPr bwMode="auto">
              <a:xfrm>
                <a:off x="273" y="4871"/>
                <a:ext cx="12" cy="36"/>
              </a:xfrm>
              <a:custGeom>
                <a:avLst/>
                <a:gdLst>
                  <a:gd name="T0" fmla="*/ 15 w 21"/>
                  <a:gd name="T1" fmla="*/ 63 h 63"/>
                  <a:gd name="T2" fmla="*/ 17 w 21"/>
                  <a:gd name="T3" fmla="*/ 55 h 63"/>
                  <a:gd name="T4" fmla="*/ 19 w 21"/>
                  <a:gd name="T5" fmla="*/ 50 h 63"/>
                  <a:gd name="T6" fmla="*/ 21 w 21"/>
                  <a:gd name="T7" fmla="*/ 48 h 63"/>
                  <a:gd name="T8" fmla="*/ 20 w 21"/>
                  <a:gd name="T9" fmla="*/ 46 h 63"/>
                  <a:gd name="T10" fmla="*/ 17 w 21"/>
                  <a:gd name="T11" fmla="*/ 31 h 63"/>
                  <a:gd name="T12" fmla="*/ 17 w 21"/>
                  <a:gd name="T13" fmla="*/ 26 h 63"/>
                  <a:gd name="T14" fmla="*/ 17 w 21"/>
                  <a:gd name="T15" fmla="*/ 24 h 63"/>
                  <a:gd name="T16" fmla="*/ 15 w 21"/>
                  <a:gd name="T17" fmla="*/ 23 h 63"/>
                  <a:gd name="T18" fmla="*/ 6 w 21"/>
                  <a:gd name="T19" fmla="*/ 7 h 63"/>
                  <a:gd name="T20" fmla="*/ 7 w 21"/>
                  <a:gd name="T21" fmla="*/ 1 h 63"/>
                  <a:gd name="T22" fmla="*/ 0 w 21"/>
                  <a:gd name="T23" fmla="*/ 0 h 63"/>
                  <a:gd name="T24" fmla="*/ 0 w 21"/>
                  <a:gd name="T25" fmla="*/ 7 h 63"/>
                  <a:gd name="T26" fmla="*/ 12 w 21"/>
                  <a:gd name="T27" fmla="*/ 29 h 63"/>
                  <a:gd name="T28" fmla="*/ 14 w 21"/>
                  <a:gd name="T29" fmla="*/ 26 h 63"/>
                  <a:gd name="T30" fmla="*/ 11 w 21"/>
                  <a:gd name="T31" fmla="*/ 25 h 63"/>
                  <a:gd name="T32" fmla="*/ 10 w 21"/>
                  <a:gd name="T33" fmla="*/ 31 h 63"/>
                  <a:gd name="T34" fmla="*/ 14 w 21"/>
                  <a:gd name="T35" fmla="*/ 48 h 63"/>
                  <a:gd name="T36" fmla="*/ 17 w 21"/>
                  <a:gd name="T37" fmla="*/ 47 h 63"/>
                  <a:gd name="T38" fmla="*/ 15 w 21"/>
                  <a:gd name="T39" fmla="*/ 45 h 63"/>
                  <a:gd name="T40" fmla="*/ 10 w 21"/>
                  <a:gd name="T41" fmla="*/ 54 h 63"/>
                  <a:gd name="T42" fmla="*/ 9 w 21"/>
                  <a:gd name="T43" fmla="*/ 62 h 63"/>
                  <a:gd name="T44" fmla="*/ 15 w 21"/>
                  <a:gd name="T4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63">
                    <a:moveTo>
                      <a:pt x="15" y="63"/>
                    </a:moveTo>
                    <a:cubicBezTo>
                      <a:pt x="16" y="60"/>
                      <a:pt x="16" y="57"/>
                      <a:pt x="17" y="55"/>
                    </a:cubicBezTo>
                    <a:cubicBezTo>
                      <a:pt x="17" y="53"/>
                      <a:pt x="17" y="51"/>
                      <a:pt x="19" y="50"/>
                    </a:cubicBezTo>
                    <a:lnTo>
                      <a:pt x="21" y="48"/>
                    </a:lnTo>
                    <a:lnTo>
                      <a:pt x="20" y="46"/>
                    </a:lnTo>
                    <a:cubicBezTo>
                      <a:pt x="18" y="41"/>
                      <a:pt x="17" y="36"/>
                      <a:pt x="17" y="31"/>
                    </a:cubicBezTo>
                    <a:cubicBezTo>
                      <a:pt x="17" y="29"/>
                      <a:pt x="17" y="28"/>
                      <a:pt x="17" y="26"/>
                    </a:cubicBezTo>
                    <a:lnTo>
                      <a:pt x="17" y="24"/>
                    </a:lnTo>
                    <a:lnTo>
                      <a:pt x="15" y="23"/>
                    </a:lnTo>
                    <a:cubicBezTo>
                      <a:pt x="9" y="20"/>
                      <a:pt x="6" y="14"/>
                      <a:pt x="6" y="7"/>
                    </a:cubicBezTo>
                    <a:cubicBezTo>
                      <a:pt x="6" y="5"/>
                      <a:pt x="6" y="3"/>
                      <a:pt x="7" y="1"/>
                    </a:cubicBezTo>
                    <a:lnTo>
                      <a:pt x="0" y="0"/>
                    </a:lnTo>
                    <a:cubicBezTo>
                      <a:pt x="0" y="2"/>
                      <a:pt x="0" y="5"/>
                      <a:pt x="0" y="7"/>
                    </a:cubicBezTo>
                    <a:cubicBezTo>
                      <a:pt x="0" y="16"/>
                      <a:pt x="4" y="25"/>
                      <a:pt x="12" y="29"/>
                    </a:cubicBezTo>
                    <a:lnTo>
                      <a:pt x="14" y="26"/>
                    </a:lnTo>
                    <a:lnTo>
                      <a:pt x="11" y="25"/>
                    </a:lnTo>
                    <a:cubicBezTo>
                      <a:pt x="10" y="27"/>
                      <a:pt x="10" y="29"/>
                      <a:pt x="10" y="31"/>
                    </a:cubicBezTo>
                    <a:cubicBezTo>
                      <a:pt x="10" y="37"/>
                      <a:pt x="12" y="43"/>
                      <a:pt x="14" y="48"/>
                    </a:cubicBezTo>
                    <a:lnTo>
                      <a:pt x="17" y="47"/>
                    </a:lnTo>
                    <a:lnTo>
                      <a:pt x="15" y="45"/>
                    </a:lnTo>
                    <a:cubicBezTo>
                      <a:pt x="11" y="47"/>
                      <a:pt x="10" y="51"/>
                      <a:pt x="10" y="54"/>
                    </a:cubicBezTo>
                    <a:cubicBezTo>
                      <a:pt x="10" y="57"/>
                      <a:pt x="10" y="60"/>
                      <a:pt x="9" y="62"/>
                    </a:cubicBezTo>
                    <a:lnTo>
                      <a:pt x="15"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8" name="Freeform 1908">
                <a:extLst>
                  <a:ext uri="{FF2B5EF4-FFF2-40B4-BE49-F238E27FC236}">
                    <a16:creationId xmlns:a16="http://schemas.microsoft.com/office/drawing/2014/main" id="{8BC54CD4-DC0A-488B-8A86-B45C32FFF360}"/>
                  </a:ext>
                </a:extLst>
              </p:cNvPr>
              <p:cNvSpPr>
                <a:spLocks/>
              </p:cNvSpPr>
              <p:nvPr/>
            </p:nvSpPr>
            <p:spPr bwMode="auto">
              <a:xfrm>
                <a:off x="269" y="4870"/>
                <a:ext cx="6" cy="5"/>
              </a:xfrm>
              <a:custGeom>
                <a:avLst/>
                <a:gdLst>
                  <a:gd name="T0" fmla="*/ 11 w 11"/>
                  <a:gd name="T1" fmla="*/ 0 h 9"/>
                  <a:gd name="T2" fmla="*/ 0 w 11"/>
                  <a:gd name="T3" fmla="*/ 3 h 9"/>
                  <a:gd name="T4" fmla="*/ 2 w 11"/>
                  <a:gd name="T5" fmla="*/ 9 h 9"/>
                  <a:gd name="T6" fmla="*/ 11 w 11"/>
                  <a:gd name="T7" fmla="*/ 7 h 9"/>
                  <a:gd name="T8" fmla="*/ 11 w 11"/>
                  <a:gd name="T9" fmla="*/ 0 h 9"/>
                </a:gdLst>
                <a:ahLst/>
                <a:cxnLst>
                  <a:cxn ang="0">
                    <a:pos x="T0" y="T1"/>
                  </a:cxn>
                  <a:cxn ang="0">
                    <a:pos x="T2" y="T3"/>
                  </a:cxn>
                  <a:cxn ang="0">
                    <a:pos x="T4" y="T5"/>
                  </a:cxn>
                  <a:cxn ang="0">
                    <a:pos x="T6" y="T7"/>
                  </a:cxn>
                  <a:cxn ang="0">
                    <a:pos x="T8" y="T9"/>
                  </a:cxn>
                </a:cxnLst>
                <a:rect l="0" t="0" r="r" b="b"/>
                <a:pathLst>
                  <a:path w="11" h="9">
                    <a:moveTo>
                      <a:pt x="11" y="0"/>
                    </a:moveTo>
                    <a:cubicBezTo>
                      <a:pt x="7" y="0"/>
                      <a:pt x="3" y="2"/>
                      <a:pt x="0" y="3"/>
                    </a:cubicBezTo>
                    <a:lnTo>
                      <a:pt x="2" y="9"/>
                    </a:lnTo>
                    <a:cubicBezTo>
                      <a:pt x="5" y="8"/>
                      <a:pt x="8" y="7"/>
                      <a:pt x="11" y="7"/>
                    </a:cubicBezTo>
                    <a:lnTo>
                      <a:pt x="1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09" name="Freeform 1909">
                <a:extLst>
                  <a:ext uri="{FF2B5EF4-FFF2-40B4-BE49-F238E27FC236}">
                    <a16:creationId xmlns:a16="http://schemas.microsoft.com/office/drawing/2014/main" id="{DA991FFD-94AD-4510-AE4B-1ECFC2433C9C}"/>
                  </a:ext>
                </a:extLst>
              </p:cNvPr>
              <p:cNvSpPr>
                <a:spLocks/>
              </p:cNvSpPr>
              <p:nvPr/>
            </p:nvSpPr>
            <p:spPr bwMode="auto">
              <a:xfrm>
                <a:off x="273" y="4867"/>
                <a:ext cx="8" cy="6"/>
              </a:xfrm>
              <a:custGeom>
                <a:avLst/>
                <a:gdLst>
                  <a:gd name="T0" fmla="*/ 5 w 13"/>
                  <a:gd name="T1" fmla="*/ 11 h 11"/>
                  <a:gd name="T2" fmla="*/ 13 w 13"/>
                  <a:gd name="T3" fmla="*/ 7 h 11"/>
                  <a:gd name="T4" fmla="*/ 12 w 13"/>
                  <a:gd name="T5" fmla="*/ 0 h 11"/>
                  <a:gd name="T6" fmla="*/ 0 w 13"/>
                  <a:gd name="T7" fmla="*/ 6 h 11"/>
                  <a:gd name="T8" fmla="*/ 5 w 13"/>
                  <a:gd name="T9" fmla="*/ 11 h 11"/>
                </a:gdLst>
                <a:ahLst/>
                <a:cxnLst>
                  <a:cxn ang="0">
                    <a:pos x="T0" y="T1"/>
                  </a:cxn>
                  <a:cxn ang="0">
                    <a:pos x="T2" y="T3"/>
                  </a:cxn>
                  <a:cxn ang="0">
                    <a:pos x="T4" y="T5"/>
                  </a:cxn>
                  <a:cxn ang="0">
                    <a:pos x="T6" y="T7"/>
                  </a:cxn>
                  <a:cxn ang="0">
                    <a:pos x="T8" y="T9"/>
                  </a:cxn>
                </a:cxnLst>
                <a:rect l="0" t="0" r="r" b="b"/>
                <a:pathLst>
                  <a:path w="13" h="11">
                    <a:moveTo>
                      <a:pt x="5" y="11"/>
                    </a:moveTo>
                    <a:cubicBezTo>
                      <a:pt x="7" y="9"/>
                      <a:pt x="10" y="7"/>
                      <a:pt x="13" y="7"/>
                    </a:cubicBezTo>
                    <a:lnTo>
                      <a:pt x="12" y="0"/>
                    </a:lnTo>
                    <a:cubicBezTo>
                      <a:pt x="7" y="1"/>
                      <a:pt x="4" y="3"/>
                      <a:pt x="0" y="6"/>
                    </a:cubicBezTo>
                    <a:lnTo>
                      <a:pt x="5"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0" name="Freeform 1910">
                <a:extLst>
                  <a:ext uri="{FF2B5EF4-FFF2-40B4-BE49-F238E27FC236}">
                    <a16:creationId xmlns:a16="http://schemas.microsoft.com/office/drawing/2014/main" id="{1C14F71C-90AD-403D-85C7-9416102CE228}"/>
                  </a:ext>
                </a:extLst>
              </p:cNvPr>
              <p:cNvSpPr>
                <a:spLocks/>
              </p:cNvSpPr>
              <p:nvPr/>
            </p:nvSpPr>
            <p:spPr bwMode="auto">
              <a:xfrm>
                <a:off x="279" y="4859"/>
                <a:ext cx="11" cy="9"/>
              </a:xfrm>
              <a:custGeom>
                <a:avLst/>
                <a:gdLst>
                  <a:gd name="T0" fmla="*/ 7 w 21"/>
                  <a:gd name="T1" fmla="*/ 16 h 16"/>
                  <a:gd name="T2" fmla="*/ 7 w 21"/>
                  <a:gd name="T3" fmla="*/ 16 h 16"/>
                  <a:gd name="T4" fmla="*/ 8 w 21"/>
                  <a:gd name="T5" fmla="*/ 13 h 16"/>
                  <a:gd name="T6" fmla="*/ 14 w 21"/>
                  <a:gd name="T7" fmla="*/ 10 h 16"/>
                  <a:gd name="T8" fmla="*/ 18 w 21"/>
                  <a:gd name="T9" fmla="*/ 6 h 16"/>
                  <a:gd name="T10" fmla="*/ 21 w 21"/>
                  <a:gd name="T11" fmla="*/ 1 h 16"/>
                  <a:gd name="T12" fmla="*/ 14 w 21"/>
                  <a:gd name="T13" fmla="*/ 0 h 16"/>
                  <a:gd name="T14" fmla="*/ 12 w 21"/>
                  <a:gd name="T15" fmla="*/ 3 h 16"/>
                  <a:gd name="T16" fmla="*/ 6 w 21"/>
                  <a:gd name="T17" fmla="*/ 7 h 16"/>
                  <a:gd name="T18" fmla="*/ 2 w 21"/>
                  <a:gd name="T19" fmla="*/ 10 h 16"/>
                  <a:gd name="T20" fmla="*/ 0 w 21"/>
                  <a:gd name="T21" fmla="*/ 16 h 16"/>
                  <a:gd name="T22" fmla="*/ 0 w 21"/>
                  <a:gd name="T23" fmla="*/ 16 h 16"/>
                  <a:gd name="T24" fmla="*/ 7 w 21"/>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6">
                    <a:moveTo>
                      <a:pt x="7" y="16"/>
                    </a:moveTo>
                    <a:lnTo>
                      <a:pt x="7" y="16"/>
                    </a:lnTo>
                    <a:cubicBezTo>
                      <a:pt x="7" y="15"/>
                      <a:pt x="7" y="14"/>
                      <a:pt x="8" y="13"/>
                    </a:cubicBezTo>
                    <a:cubicBezTo>
                      <a:pt x="9" y="12"/>
                      <a:pt x="11" y="11"/>
                      <a:pt x="14" y="10"/>
                    </a:cubicBezTo>
                    <a:cubicBezTo>
                      <a:pt x="15" y="9"/>
                      <a:pt x="17" y="8"/>
                      <a:pt x="18" y="6"/>
                    </a:cubicBezTo>
                    <a:cubicBezTo>
                      <a:pt x="19" y="5"/>
                      <a:pt x="20" y="3"/>
                      <a:pt x="21" y="1"/>
                    </a:cubicBezTo>
                    <a:lnTo>
                      <a:pt x="14" y="0"/>
                    </a:lnTo>
                    <a:cubicBezTo>
                      <a:pt x="14" y="1"/>
                      <a:pt x="13" y="2"/>
                      <a:pt x="12" y="3"/>
                    </a:cubicBezTo>
                    <a:cubicBezTo>
                      <a:pt x="11" y="4"/>
                      <a:pt x="8" y="5"/>
                      <a:pt x="6" y="7"/>
                    </a:cubicBezTo>
                    <a:cubicBezTo>
                      <a:pt x="4" y="8"/>
                      <a:pt x="3" y="9"/>
                      <a:pt x="2" y="10"/>
                    </a:cubicBezTo>
                    <a:cubicBezTo>
                      <a:pt x="1" y="12"/>
                      <a:pt x="0" y="14"/>
                      <a:pt x="0" y="16"/>
                    </a:cubicBezTo>
                    <a:lnTo>
                      <a:pt x="0" y="16"/>
                    </a:lnTo>
                    <a:lnTo>
                      <a:pt x="7"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1" name="Freeform 1911">
                <a:extLst>
                  <a:ext uri="{FF2B5EF4-FFF2-40B4-BE49-F238E27FC236}">
                    <a16:creationId xmlns:a16="http://schemas.microsoft.com/office/drawing/2014/main" id="{F1B68B7C-55AB-40D9-AC75-29B38AA8A70F}"/>
                  </a:ext>
                </a:extLst>
              </p:cNvPr>
              <p:cNvSpPr>
                <a:spLocks/>
              </p:cNvSpPr>
              <p:nvPr/>
            </p:nvSpPr>
            <p:spPr bwMode="auto">
              <a:xfrm>
                <a:off x="285" y="4858"/>
                <a:ext cx="4" cy="4"/>
              </a:xfrm>
              <a:custGeom>
                <a:avLst/>
                <a:gdLst>
                  <a:gd name="T0" fmla="*/ 6 w 6"/>
                  <a:gd name="T1" fmla="*/ 0 h 7"/>
                  <a:gd name="T2" fmla="*/ 3 w 6"/>
                  <a:gd name="T3" fmla="*/ 0 h 7"/>
                  <a:gd name="T4" fmla="*/ 0 w 6"/>
                  <a:gd name="T5" fmla="*/ 0 h 7"/>
                  <a:gd name="T6" fmla="*/ 1 w 6"/>
                  <a:gd name="T7" fmla="*/ 7 h 7"/>
                  <a:gd name="T8" fmla="*/ 3 w 6"/>
                  <a:gd name="T9" fmla="*/ 7 h 7"/>
                  <a:gd name="T10" fmla="*/ 4 w 6"/>
                  <a:gd name="T11" fmla="*/ 7 h 7"/>
                  <a:gd name="T12" fmla="*/ 6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6" y="0"/>
                    </a:moveTo>
                    <a:cubicBezTo>
                      <a:pt x="5" y="0"/>
                      <a:pt x="4" y="0"/>
                      <a:pt x="3" y="0"/>
                    </a:cubicBezTo>
                    <a:cubicBezTo>
                      <a:pt x="2" y="0"/>
                      <a:pt x="1" y="0"/>
                      <a:pt x="0" y="0"/>
                    </a:cubicBezTo>
                    <a:lnTo>
                      <a:pt x="1" y="7"/>
                    </a:lnTo>
                    <a:cubicBezTo>
                      <a:pt x="2" y="7"/>
                      <a:pt x="2" y="7"/>
                      <a:pt x="3" y="7"/>
                    </a:cubicBezTo>
                    <a:lnTo>
                      <a:pt x="4" y="7"/>
                    </a:ln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2" name="Freeform 1912">
                <a:extLst>
                  <a:ext uri="{FF2B5EF4-FFF2-40B4-BE49-F238E27FC236}">
                    <a16:creationId xmlns:a16="http://schemas.microsoft.com/office/drawing/2014/main" id="{CE135E57-AC17-43D9-83F2-0A989BCD4A2A}"/>
                  </a:ext>
                </a:extLst>
              </p:cNvPr>
              <p:cNvSpPr>
                <a:spLocks/>
              </p:cNvSpPr>
              <p:nvPr/>
            </p:nvSpPr>
            <p:spPr bwMode="auto">
              <a:xfrm>
                <a:off x="273" y="4859"/>
                <a:ext cx="15" cy="5"/>
              </a:xfrm>
              <a:custGeom>
                <a:avLst/>
                <a:gdLst>
                  <a:gd name="T0" fmla="*/ 18 w 25"/>
                  <a:gd name="T1" fmla="*/ 0 h 9"/>
                  <a:gd name="T2" fmla="*/ 17 w 25"/>
                  <a:gd name="T3" fmla="*/ 2 h 9"/>
                  <a:gd name="T4" fmla="*/ 16 w 25"/>
                  <a:gd name="T5" fmla="*/ 3 h 9"/>
                  <a:gd name="T6" fmla="*/ 11 w 25"/>
                  <a:gd name="T7" fmla="*/ 2 h 9"/>
                  <a:gd name="T8" fmla="*/ 4 w 25"/>
                  <a:gd name="T9" fmla="*/ 1 h 9"/>
                  <a:gd name="T10" fmla="*/ 0 w 25"/>
                  <a:gd name="T11" fmla="*/ 1 h 9"/>
                  <a:gd name="T12" fmla="*/ 2 w 25"/>
                  <a:gd name="T13" fmla="*/ 7 h 9"/>
                  <a:gd name="T14" fmla="*/ 4 w 25"/>
                  <a:gd name="T15" fmla="*/ 7 h 9"/>
                  <a:gd name="T16" fmla="*/ 9 w 25"/>
                  <a:gd name="T17" fmla="*/ 8 h 9"/>
                  <a:gd name="T18" fmla="*/ 16 w 25"/>
                  <a:gd name="T19" fmla="*/ 9 h 9"/>
                  <a:gd name="T20" fmla="*/ 21 w 25"/>
                  <a:gd name="T21" fmla="*/ 8 h 9"/>
                  <a:gd name="T22" fmla="*/ 25 w 25"/>
                  <a:gd name="T23" fmla="*/ 2 h 9"/>
                  <a:gd name="T24" fmla="*/ 18 w 2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9">
                    <a:moveTo>
                      <a:pt x="18" y="0"/>
                    </a:moveTo>
                    <a:cubicBezTo>
                      <a:pt x="18" y="2"/>
                      <a:pt x="17" y="2"/>
                      <a:pt x="17" y="2"/>
                    </a:cubicBezTo>
                    <a:lnTo>
                      <a:pt x="16" y="3"/>
                    </a:lnTo>
                    <a:cubicBezTo>
                      <a:pt x="15" y="3"/>
                      <a:pt x="13" y="2"/>
                      <a:pt x="11" y="2"/>
                    </a:cubicBezTo>
                    <a:cubicBezTo>
                      <a:pt x="9" y="1"/>
                      <a:pt x="7" y="1"/>
                      <a:pt x="4" y="1"/>
                    </a:cubicBezTo>
                    <a:cubicBezTo>
                      <a:pt x="3" y="1"/>
                      <a:pt x="1" y="1"/>
                      <a:pt x="0" y="1"/>
                    </a:cubicBezTo>
                    <a:lnTo>
                      <a:pt x="2" y="7"/>
                    </a:lnTo>
                    <a:lnTo>
                      <a:pt x="4" y="7"/>
                    </a:lnTo>
                    <a:cubicBezTo>
                      <a:pt x="5" y="7"/>
                      <a:pt x="7" y="8"/>
                      <a:pt x="9" y="8"/>
                    </a:cubicBezTo>
                    <a:cubicBezTo>
                      <a:pt x="11" y="9"/>
                      <a:pt x="13" y="9"/>
                      <a:pt x="16" y="9"/>
                    </a:cubicBezTo>
                    <a:cubicBezTo>
                      <a:pt x="18" y="9"/>
                      <a:pt x="20" y="9"/>
                      <a:pt x="21" y="8"/>
                    </a:cubicBezTo>
                    <a:cubicBezTo>
                      <a:pt x="23" y="6"/>
                      <a:pt x="24" y="5"/>
                      <a:pt x="25" y="2"/>
                    </a:cubicBezTo>
                    <a:lnTo>
                      <a:pt x="1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3" name="Freeform 1913">
                <a:extLst>
                  <a:ext uri="{FF2B5EF4-FFF2-40B4-BE49-F238E27FC236}">
                    <a16:creationId xmlns:a16="http://schemas.microsoft.com/office/drawing/2014/main" id="{D0449BC3-216F-458C-B14D-13F4EF21222A}"/>
                  </a:ext>
                </a:extLst>
              </p:cNvPr>
              <p:cNvSpPr>
                <a:spLocks/>
              </p:cNvSpPr>
              <p:nvPr/>
            </p:nvSpPr>
            <p:spPr bwMode="auto">
              <a:xfrm>
                <a:off x="277" y="4842"/>
                <a:ext cx="15" cy="13"/>
              </a:xfrm>
              <a:custGeom>
                <a:avLst/>
                <a:gdLst>
                  <a:gd name="T0" fmla="*/ 27 w 27"/>
                  <a:gd name="T1" fmla="*/ 23 h 23"/>
                  <a:gd name="T2" fmla="*/ 27 w 27"/>
                  <a:gd name="T3" fmla="*/ 18 h 23"/>
                  <a:gd name="T4" fmla="*/ 24 w 27"/>
                  <a:gd name="T5" fmla="*/ 10 h 23"/>
                  <a:gd name="T6" fmla="*/ 13 w 27"/>
                  <a:gd name="T7" fmla="*/ 4 h 23"/>
                  <a:gd name="T8" fmla="*/ 5 w 27"/>
                  <a:gd name="T9" fmla="*/ 0 h 23"/>
                  <a:gd name="T10" fmla="*/ 0 w 27"/>
                  <a:gd name="T11" fmla="*/ 5 h 23"/>
                  <a:gd name="T12" fmla="*/ 14 w 27"/>
                  <a:gd name="T13" fmla="*/ 12 h 23"/>
                  <a:gd name="T14" fmla="*/ 19 w 27"/>
                  <a:gd name="T15" fmla="*/ 14 h 23"/>
                  <a:gd name="T16" fmla="*/ 21 w 27"/>
                  <a:gd name="T17" fmla="*/ 18 h 23"/>
                  <a:gd name="T18" fmla="*/ 20 w 27"/>
                  <a:gd name="T19" fmla="*/ 21 h 23"/>
                  <a:gd name="T20" fmla="*/ 27 w 27"/>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23">
                    <a:moveTo>
                      <a:pt x="27" y="23"/>
                    </a:moveTo>
                    <a:cubicBezTo>
                      <a:pt x="27" y="21"/>
                      <a:pt x="27" y="20"/>
                      <a:pt x="27" y="18"/>
                    </a:cubicBezTo>
                    <a:cubicBezTo>
                      <a:pt x="27" y="15"/>
                      <a:pt x="26" y="12"/>
                      <a:pt x="24" y="10"/>
                    </a:cubicBezTo>
                    <a:cubicBezTo>
                      <a:pt x="21" y="7"/>
                      <a:pt x="17" y="6"/>
                      <a:pt x="13" y="4"/>
                    </a:cubicBezTo>
                    <a:cubicBezTo>
                      <a:pt x="10" y="3"/>
                      <a:pt x="7" y="2"/>
                      <a:pt x="5" y="0"/>
                    </a:cubicBezTo>
                    <a:lnTo>
                      <a:pt x="0" y="5"/>
                    </a:lnTo>
                    <a:cubicBezTo>
                      <a:pt x="5" y="9"/>
                      <a:pt x="10" y="10"/>
                      <a:pt x="14" y="12"/>
                    </a:cubicBezTo>
                    <a:cubicBezTo>
                      <a:pt x="17" y="13"/>
                      <a:pt x="18" y="14"/>
                      <a:pt x="19" y="14"/>
                    </a:cubicBezTo>
                    <a:cubicBezTo>
                      <a:pt x="20" y="15"/>
                      <a:pt x="21" y="16"/>
                      <a:pt x="21" y="18"/>
                    </a:cubicBezTo>
                    <a:cubicBezTo>
                      <a:pt x="21" y="19"/>
                      <a:pt x="21" y="20"/>
                      <a:pt x="20" y="21"/>
                    </a:cubicBezTo>
                    <a:lnTo>
                      <a:pt x="27" y="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4" name="Freeform 1914">
                <a:extLst>
                  <a:ext uri="{FF2B5EF4-FFF2-40B4-BE49-F238E27FC236}">
                    <a16:creationId xmlns:a16="http://schemas.microsoft.com/office/drawing/2014/main" id="{744EEC91-9CCC-4B4A-8817-B5F65DECE0FD}"/>
                  </a:ext>
                </a:extLst>
              </p:cNvPr>
              <p:cNvSpPr>
                <a:spLocks/>
              </p:cNvSpPr>
              <p:nvPr/>
            </p:nvSpPr>
            <p:spPr bwMode="auto">
              <a:xfrm>
                <a:off x="263" y="4842"/>
                <a:ext cx="17" cy="25"/>
              </a:xfrm>
              <a:custGeom>
                <a:avLst/>
                <a:gdLst>
                  <a:gd name="T0" fmla="*/ 26 w 30"/>
                  <a:gd name="T1" fmla="*/ 0 h 44"/>
                  <a:gd name="T2" fmla="*/ 20 w 30"/>
                  <a:gd name="T3" fmla="*/ 6 h 44"/>
                  <a:gd name="T4" fmla="*/ 16 w 30"/>
                  <a:gd name="T5" fmla="*/ 8 h 44"/>
                  <a:gd name="T6" fmla="*/ 14 w 30"/>
                  <a:gd name="T7" fmla="*/ 8 h 44"/>
                  <a:gd name="T8" fmla="*/ 9 w 30"/>
                  <a:gd name="T9" fmla="*/ 7 h 44"/>
                  <a:gd name="T10" fmla="*/ 10 w 30"/>
                  <a:gd name="T11" fmla="*/ 11 h 44"/>
                  <a:gd name="T12" fmla="*/ 10 w 30"/>
                  <a:gd name="T13" fmla="*/ 12 h 44"/>
                  <a:gd name="T14" fmla="*/ 10 w 30"/>
                  <a:gd name="T15" fmla="*/ 13 h 44"/>
                  <a:gd name="T16" fmla="*/ 6 w 30"/>
                  <a:gd name="T17" fmla="*/ 16 h 44"/>
                  <a:gd name="T18" fmla="*/ 1 w 30"/>
                  <a:gd name="T19" fmla="*/ 20 h 44"/>
                  <a:gd name="T20" fmla="*/ 1 w 30"/>
                  <a:gd name="T21" fmla="*/ 21 h 44"/>
                  <a:gd name="T22" fmla="*/ 0 w 30"/>
                  <a:gd name="T23" fmla="*/ 21 h 44"/>
                  <a:gd name="T24" fmla="*/ 0 w 30"/>
                  <a:gd name="T25" fmla="*/ 24 h 44"/>
                  <a:gd name="T26" fmla="*/ 0 w 30"/>
                  <a:gd name="T27" fmla="*/ 26 h 44"/>
                  <a:gd name="T28" fmla="*/ 0 w 30"/>
                  <a:gd name="T29" fmla="*/ 27 h 44"/>
                  <a:gd name="T30" fmla="*/ 1 w 30"/>
                  <a:gd name="T31" fmla="*/ 28 h 44"/>
                  <a:gd name="T32" fmla="*/ 6 w 30"/>
                  <a:gd name="T33" fmla="*/ 34 h 44"/>
                  <a:gd name="T34" fmla="*/ 8 w 30"/>
                  <a:gd name="T35" fmla="*/ 38 h 44"/>
                  <a:gd name="T36" fmla="*/ 12 w 30"/>
                  <a:gd name="T37" fmla="*/ 38 h 44"/>
                  <a:gd name="T38" fmla="*/ 9 w 30"/>
                  <a:gd name="T39" fmla="*/ 36 h 44"/>
                  <a:gd name="T40" fmla="*/ 8 w 30"/>
                  <a:gd name="T41" fmla="*/ 39 h 44"/>
                  <a:gd name="T42" fmla="*/ 7 w 30"/>
                  <a:gd name="T43" fmla="*/ 40 h 44"/>
                  <a:gd name="T44" fmla="*/ 7 w 30"/>
                  <a:gd name="T45" fmla="*/ 40 h 44"/>
                  <a:gd name="T46" fmla="*/ 7 w 30"/>
                  <a:gd name="T47" fmla="*/ 40 h 44"/>
                  <a:gd name="T48" fmla="*/ 7 w 30"/>
                  <a:gd name="T49" fmla="*/ 40 h 44"/>
                  <a:gd name="T50" fmla="*/ 7 w 30"/>
                  <a:gd name="T51" fmla="*/ 40 h 44"/>
                  <a:gd name="T52" fmla="*/ 7 w 30"/>
                  <a:gd name="T53" fmla="*/ 40 h 44"/>
                  <a:gd name="T54" fmla="*/ 7 w 30"/>
                  <a:gd name="T55" fmla="*/ 40 h 44"/>
                  <a:gd name="T56" fmla="*/ 13 w 30"/>
                  <a:gd name="T57" fmla="*/ 44 h 44"/>
                  <a:gd name="T58" fmla="*/ 14 w 30"/>
                  <a:gd name="T59" fmla="*/ 41 h 44"/>
                  <a:gd name="T60" fmla="*/ 14 w 30"/>
                  <a:gd name="T61" fmla="*/ 40 h 44"/>
                  <a:gd name="T62" fmla="*/ 14 w 30"/>
                  <a:gd name="T63" fmla="*/ 40 h 44"/>
                  <a:gd name="T64" fmla="*/ 14 w 30"/>
                  <a:gd name="T65" fmla="*/ 40 h 44"/>
                  <a:gd name="T66" fmla="*/ 14 w 30"/>
                  <a:gd name="T67" fmla="*/ 40 h 44"/>
                  <a:gd name="T68" fmla="*/ 14 w 30"/>
                  <a:gd name="T69" fmla="*/ 40 h 44"/>
                  <a:gd name="T70" fmla="*/ 14 w 30"/>
                  <a:gd name="T71" fmla="*/ 40 h 44"/>
                  <a:gd name="T72" fmla="*/ 14 w 30"/>
                  <a:gd name="T73" fmla="*/ 40 h 44"/>
                  <a:gd name="T74" fmla="*/ 14 w 30"/>
                  <a:gd name="T75" fmla="*/ 40 h 44"/>
                  <a:gd name="T76" fmla="*/ 14 w 30"/>
                  <a:gd name="T77" fmla="*/ 40 h 44"/>
                  <a:gd name="T78" fmla="*/ 14 w 30"/>
                  <a:gd name="T79" fmla="*/ 40 h 44"/>
                  <a:gd name="T80" fmla="*/ 14 w 30"/>
                  <a:gd name="T81" fmla="*/ 40 h 44"/>
                  <a:gd name="T82" fmla="*/ 15 w 30"/>
                  <a:gd name="T83" fmla="*/ 39 h 44"/>
                  <a:gd name="T84" fmla="*/ 15 w 30"/>
                  <a:gd name="T85" fmla="*/ 38 h 44"/>
                  <a:gd name="T86" fmla="*/ 11 w 30"/>
                  <a:gd name="T87" fmla="*/ 29 h 44"/>
                  <a:gd name="T88" fmla="*/ 6 w 30"/>
                  <a:gd name="T89" fmla="*/ 24 h 44"/>
                  <a:gd name="T90" fmla="*/ 3 w 30"/>
                  <a:gd name="T91" fmla="*/ 26 h 44"/>
                  <a:gd name="T92" fmla="*/ 7 w 30"/>
                  <a:gd name="T93" fmla="*/ 26 h 44"/>
                  <a:gd name="T94" fmla="*/ 7 w 30"/>
                  <a:gd name="T95" fmla="*/ 24 h 44"/>
                  <a:gd name="T96" fmla="*/ 7 w 30"/>
                  <a:gd name="T97" fmla="*/ 23 h 44"/>
                  <a:gd name="T98" fmla="*/ 7 w 30"/>
                  <a:gd name="T99" fmla="*/ 23 h 44"/>
                  <a:gd name="T100" fmla="*/ 7 w 30"/>
                  <a:gd name="T101" fmla="*/ 23 h 44"/>
                  <a:gd name="T102" fmla="*/ 4 w 30"/>
                  <a:gd name="T103" fmla="*/ 22 h 44"/>
                  <a:gd name="T104" fmla="*/ 6 w 30"/>
                  <a:gd name="T105" fmla="*/ 24 h 44"/>
                  <a:gd name="T106" fmla="*/ 11 w 30"/>
                  <a:gd name="T107" fmla="*/ 20 h 44"/>
                  <a:gd name="T108" fmla="*/ 15 w 30"/>
                  <a:gd name="T109" fmla="*/ 17 h 44"/>
                  <a:gd name="T110" fmla="*/ 17 w 30"/>
                  <a:gd name="T111" fmla="*/ 12 h 44"/>
                  <a:gd name="T112" fmla="*/ 17 w 30"/>
                  <a:gd name="T113" fmla="*/ 11 h 44"/>
                  <a:gd name="T114" fmla="*/ 13 w 30"/>
                  <a:gd name="T115" fmla="*/ 11 h 44"/>
                  <a:gd name="T116" fmla="*/ 13 w 30"/>
                  <a:gd name="T117" fmla="*/ 14 h 44"/>
                  <a:gd name="T118" fmla="*/ 16 w 30"/>
                  <a:gd name="T119" fmla="*/ 15 h 44"/>
                  <a:gd name="T120" fmla="*/ 25 w 30"/>
                  <a:gd name="T121" fmla="*/ 10 h 44"/>
                  <a:gd name="T122" fmla="*/ 30 w 30"/>
                  <a:gd name="T123" fmla="*/ 5 h 44"/>
                  <a:gd name="T124" fmla="*/ 26 w 30"/>
                  <a:gd name="T1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 h="44">
                    <a:moveTo>
                      <a:pt x="26" y="0"/>
                    </a:moveTo>
                    <a:cubicBezTo>
                      <a:pt x="23" y="2"/>
                      <a:pt x="21" y="4"/>
                      <a:pt x="20" y="6"/>
                    </a:cubicBezTo>
                    <a:cubicBezTo>
                      <a:pt x="18" y="7"/>
                      <a:pt x="18" y="8"/>
                      <a:pt x="16" y="8"/>
                    </a:cubicBezTo>
                    <a:lnTo>
                      <a:pt x="14" y="8"/>
                    </a:lnTo>
                    <a:lnTo>
                      <a:pt x="9" y="7"/>
                    </a:lnTo>
                    <a:lnTo>
                      <a:pt x="10" y="11"/>
                    </a:lnTo>
                    <a:lnTo>
                      <a:pt x="10" y="12"/>
                    </a:lnTo>
                    <a:lnTo>
                      <a:pt x="10" y="13"/>
                    </a:lnTo>
                    <a:cubicBezTo>
                      <a:pt x="9" y="14"/>
                      <a:pt x="8" y="15"/>
                      <a:pt x="6" y="16"/>
                    </a:cubicBezTo>
                    <a:cubicBezTo>
                      <a:pt x="4" y="17"/>
                      <a:pt x="3" y="18"/>
                      <a:pt x="1" y="20"/>
                    </a:cubicBezTo>
                    <a:lnTo>
                      <a:pt x="1" y="21"/>
                    </a:lnTo>
                    <a:lnTo>
                      <a:pt x="0" y="21"/>
                    </a:lnTo>
                    <a:cubicBezTo>
                      <a:pt x="0" y="22"/>
                      <a:pt x="0" y="23"/>
                      <a:pt x="0" y="24"/>
                    </a:cubicBezTo>
                    <a:lnTo>
                      <a:pt x="0" y="26"/>
                    </a:lnTo>
                    <a:lnTo>
                      <a:pt x="0" y="27"/>
                    </a:lnTo>
                    <a:lnTo>
                      <a:pt x="1" y="28"/>
                    </a:lnTo>
                    <a:cubicBezTo>
                      <a:pt x="2" y="30"/>
                      <a:pt x="5" y="32"/>
                      <a:pt x="6" y="34"/>
                    </a:cubicBezTo>
                    <a:cubicBezTo>
                      <a:pt x="8" y="35"/>
                      <a:pt x="8" y="37"/>
                      <a:pt x="8" y="38"/>
                    </a:cubicBezTo>
                    <a:lnTo>
                      <a:pt x="12" y="38"/>
                    </a:lnTo>
                    <a:lnTo>
                      <a:pt x="9" y="36"/>
                    </a:lnTo>
                    <a:cubicBezTo>
                      <a:pt x="8" y="37"/>
                      <a:pt x="8" y="38"/>
                      <a:pt x="8" y="39"/>
                    </a:cubicBezTo>
                    <a:lnTo>
                      <a:pt x="7" y="40"/>
                    </a:lnTo>
                    <a:lnTo>
                      <a:pt x="7" y="40"/>
                    </a:lnTo>
                    <a:lnTo>
                      <a:pt x="7" y="40"/>
                    </a:lnTo>
                    <a:lnTo>
                      <a:pt x="7" y="40"/>
                    </a:lnTo>
                    <a:lnTo>
                      <a:pt x="7" y="40"/>
                    </a:lnTo>
                    <a:lnTo>
                      <a:pt x="7" y="40"/>
                    </a:lnTo>
                    <a:lnTo>
                      <a:pt x="7" y="40"/>
                    </a:lnTo>
                    <a:lnTo>
                      <a:pt x="13" y="44"/>
                    </a:lnTo>
                    <a:cubicBezTo>
                      <a:pt x="14" y="42"/>
                      <a:pt x="14" y="41"/>
                      <a:pt x="14" y="41"/>
                    </a:cubicBezTo>
                    <a:lnTo>
                      <a:pt x="14" y="40"/>
                    </a:lnTo>
                    <a:lnTo>
                      <a:pt x="14" y="40"/>
                    </a:lnTo>
                    <a:lnTo>
                      <a:pt x="14" y="40"/>
                    </a:lnTo>
                    <a:lnTo>
                      <a:pt x="14" y="40"/>
                    </a:lnTo>
                    <a:lnTo>
                      <a:pt x="14" y="40"/>
                    </a:lnTo>
                    <a:lnTo>
                      <a:pt x="14" y="40"/>
                    </a:lnTo>
                    <a:lnTo>
                      <a:pt x="14" y="40"/>
                    </a:lnTo>
                    <a:lnTo>
                      <a:pt x="14" y="40"/>
                    </a:lnTo>
                    <a:lnTo>
                      <a:pt x="14" y="40"/>
                    </a:lnTo>
                    <a:lnTo>
                      <a:pt x="14" y="40"/>
                    </a:lnTo>
                    <a:lnTo>
                      <a:pt x="14" y="40"/>
                    </a:lnTo>
                    <a:lnTo>
                      <a:pt x="15" y="39"/>
                    </a:lnTo>
                    <a:lnTo>
                      <a:pt x="15" y="38"/>
                    </a:lnTo>
                    <a:cubicBezTo>
                      <a:pt x="15" y="34"/>
                      <a:pt x="13" y="31"/>
                      <a:pt x="11" y="29"/>
                    </a:cubicBezTo>
                    <a:cubicBezTo>
                      <a:pt x="9" y="27"/>
                      <a:pt x="7" y="26"/>
                      <a:pt x="6" y="24"/>
                    </a:cubicBezTo>
                    <a:lnTo>
                      <a:pt x="3" y="26"/>
                    </a:lnTo>
                    <a:lnTo>
                      <a:pt x="7" y="26"/>
                    </a:lnTo>
                    <a:lnTo>
                      <a:pt x="7" y="24"/>
                    </a:lnTo>
                    <a:lnTo>
                      <a:pt x="7" y="23"/>
                    </a:lnTo>
                    <a:lnTo>
                      <a:pt x="7" y="23"/>
                    </a:lnTo>
                    <a:lnTo>
                      <a:pt x="7" y="23"/>
                    </a:lnTo>
                    <a:lnTo>
                      <a:pt x="4" y="22"/>
                    </a:lnTo>
                    <a:lnTo>
                      <a:pt x="6" y="24"/>
                    </a:lnTo>
                    <a:cubicBezTo>
                      <a:pt x="7" y="23"/>
                      <a:pt x="9" y="22"/>
                      <a:pt x="11" y="20"/>
                    </a:cubicBezTo>
                    <a:cubicBezTo>
                      <a:pt x="13" y="19"/>
                      <a:pt x="14" y="18"/>
                      <a:pt x="15" y="17"/>
                    </a:cubicBezTo>
                    <a:cubicBezTo>
                      <a:pt x="16" y="16"/>
                      <a:pt x="17" y="14"/>
                      <a:pt x="17" y="12"/>
                    </a:cubicBezTo>
                    <a:lnTo>
                      <a:pt x="17" y="11"/>
                    </a:lnTo>
                    <a:lnTo>
                      <a:pt x="13" y="11"/>
                    </a:lnTo>
                    <a:lnTo>
                      <a:pt x="13" y="14"/>
                    </a:lnTo>
                    <a:cubicBezTo>
                      <a:pt x="14" y="15"/>
                      <a:pt x="15" y="15"/>
                      <a:pt x="16" y="15"/>
                    </a:cubicBezTo>
                    <a:cubicBezTo>
                      <a:pt x="20" y="15"/>
                      <a:pt x="23" y="12"/>
                      <a:pt x="25" y="10"/>
                    </a:cubicBezTo>
                    <a:cubicBezTo>
                      <a:pt x="27" y="8"/>
                      <a:pt x="28" y="6"/>
                      <a:pt x="30" y="5"/>
                    </a:cubicBezTo>
                    <a:lnTo>
                      <a:pt x="2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5" name="Freeform 1915">
                <a:extLst>
                  <a:ext uri="{FF2B5EF4-FFF2-40B4-BE49-F238E27FC236}">
                    <a16:creationId xmlns:a16="http://schemas.microsoft.com/office/drawing/2014/main" id="{E18C79E6-4830-42DA-9D5D-0B0D6DACDB09}"/>
                  </a:ext>
                </a:extLst>
              </p:cNvPr>
              <p:cNvSpPr>
                <a:spLocks/>
              </p:cNvSpPr>
              <p:nvPr/>
            </p:nvSpPr>
            <p:spPr bwMode="auto">
              <a:xfrm>
                <a:off x="264" y="4865"/>
                <a:ext cx="6" cy="6"/>
              </a:xfrm>
              <a:custGeom>
                <a:avLst/>
                <a:gdLst>
                  <a:gd name="T0" fmla="*/ 4 w 10"/>
                  <a:gd name="T1" fmla="*/ 1 h 11"/>
                  <a:gd name="T2" fmla="*/ 4 w 10"/>
                  <a:gd name="T3" fmla="*/ 1 h 11"/>
                  <a:gd name="T4" fmla="*/ 3 w 10"/>
                  <a:gd name="T5" fmla="*/ 4 h 11"/>
                  <a:gd name="T6" fmla="*/ 0 w 10"/>
                  <a:gd name="T7" fmla="*/ 8 h 11"/>
                  <a:gd name="T8" fmla="*/ 6 w 10"/>
                  <a:gd name="T9" fmla="*/ 11 h 11"/>
                  <a:gd name="T10" fmla="*/ 8 w 10"/>
                  <a:gd name="T11" fmla="*/ 7 h 11"/>
                  <a:gd name="T12" fmla="*/ 10 w 10"/>
                  <a:gd name="T13" fmla="*/ 1 h 11"/>
                  <a:gd name="T14" fmla="*/ 10 w 10"/>
                  <a:gd name="T15" fmla="*/ 0 h 11"/>
                  <a:gd name="T16" fmla="*/ 4 w 10"/>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1">
                    <a:moveTo>
                      <a:pt x="4" y="1"/>
                    </a:moveTo>
                    <a:lnTo>
                      <a:pt x="4" y="1"/>
                    </a:lnTo>
                    <a:cubicBezTo>
                      <a:pt x="4" y="2"/>
                      <a:pt x="3" y="2"/>
                      <a:pt x="3" y="4"/>
                    </a:cubicBezTo>
                    <a:cubicBezTo>
                      <a:pt x="2" y="5"/>
                      <a:pt x="1" y="6"/>
                      <a:pt x="0" y="8"/>
                    </a:cubicBezTo>
                    <a:lnTo>
                      <a:pt x="6" y="11"/>
                    </a:lnTo>
                    <a:cubicBezTo>
                      <a:pt x="6" y="10"/>
                      <a:pt x="7" y="9"/>
                      <a:pt x="8" y="7"/>
                    </a:cubicBezTo>
                    <a:cubicBezTo>
                      <a:pt x="9" y="6"/>
                      <a:pt x="10" y="4"/>
                      <a:pt x="10" y="1"/>
                    </a:cubicBezTo>
                    <a:lnTo>
                      <a:pt x="10" y="0"/>
                    </a:lnTo>
                    <a:lnTo>
                      <a:pt x="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6" name="Freeform 1916">
                <a:extLst>
                  <a:ext uri="{FF2B5EF4-FFF2-40B4-BE49-F238E27FC236}">
                    <a16:creationId xmlns:a16="http://schemas.microsoft.com/office/drawing/2014/main" id="{ABB582CE-5F16-44F4-B646-60956D194CA1}"/>
                  </a:ext>
                </a:extLst>
              </p:cNvPr>
              <p:cNvSpPr>
                <a:spLocks/>
              </p:cNvSpPr>
              <p:nvPr/>
            </p:nvSpPr>
            <p:spPr bwMode="auto">
              <a:xfrm>
                <a:off x="247" y="4880"/>
                <a:ext cx="6" cy="5"/>
              </a:xfrm>
              <a:custGeom>
                <a:avLst/>
                <a:gdLst>
                  <a:gd name="T0" fmla="*/ 0 w 10"/>
                  <a:gd name="T1" fmla="*/ 7 h 9"/>
                  <a:gd name="T2" fmla="*/ 6 w 10"/>
                  <a:gd name="T3" fmla="*/ 9 h 9"/>
                  <a:gd name="T4" fmla="*/ 10 w 10"/>
                  <a:gd name="T5" fmla="*/ 7 h 9"/>
                  <a:gd name="T6" fmla="*/ 7 w 10"/>
                  <a:gd name="T7" fmla="*/ 2 h 9"/>
                  <a:gd name="T8" fmla="*/ 6 w 10"/>
                  <a:gd name="T9" fmla="*/ 2 h 9"/>
                  <a:gd name="T10" fmla="*/ 2 w 10"/>
                  <a:gd name="T11" fmla="*/ 0 h 9"/>
                  <a:gd name="T12" fmla="*/ 0 w 10"/>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0" y="7"/>
                    </a:moveTo>
                    <a:cubicBezTo>
                      <a:pt x="1" y="7"/>
                      <a:pt x="3" y="9"/>
                      <a:pt x="6" y="9"/>
                    </a:cubicBezTo>
                    <a:cubicBezTo>
                      <a:pt x="8" y="9"/>
                      <a:pt x="9" y="8"/>
                      <a:pt x="10" y="7"/>
                    </a:cubicBezTo>
                    <a:lnTo>
                      <a:pt x="7" y="2"/>
                    </a:lnTo>
                    <a:lnTo>
                      <a:pt x="6" y="2"/>
                    </a:lnTo>
                    <a:cubicBezTo>
                      <a:pt x="6" y="2"/>
                      <a:pt x="4" y="1"/>
                      <a:pt x="2"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7" name="Freeform 1917">
                <a:extLst>
                  <a:ext uri="{FF2B5EF4-FFF2-40B4-BE49-F238E27FC236}">
                    <a16:creationId xmlns:a16="http://schemas.microsoft.com/office/drawing/2014/main" id="{1E645679-1B40-4EC4-9707-EEC9D795E434}"/>
                  </a:ext>
                </a:extLst>
              </p:cNvPr>
              <p:cNvSpPr>
                <a:spLocks/>
              </p:cNvSpPr>
              <p:nvPr/>
            </p:nvSpPr>
            <p:spPr bwMode="auto">
              <a:xfrm>
                <a:off x="250" y="4879"/>
                <a:ext cx="5" cy="4"/>
              </a:xfrm>
              <a:custGeom>
                <a:avLst/>
                <a:gdLst>
                  <a:gd name="T0" fmla="*/ 7 w 9"/>
                  <a:gd name="T1" fmla="*/ 7 h 7"/>
                  <a:gd name="T2" fmla="*/ 9 w 9"/>
                  <a:gd name="T3" fmla="*/ 3 h 7"/>
                  <a:gd name="T4" fmla="*/ 3 w 9"/>
                  <a:gd name="T5" fmla="*/ 0 h 7"/>
                  <a:gd name="T6" fmla="*/ 0 w 9"/>
                  <a:gd name="T7" fmla="*/ 6 h 7"/>
                  <a:gd name="T8" fmla="*/ 7 w 9"/>
                  <a:gd name="T9" fmla="*/ 7 h 7"/>
                </a:gdLst>
                <a:ahLst/>
                <a:cxnLst>
                  <a:cxn ang="0">
                    <a:pos x="T0" y="T1"/>
                  </a:cxn>
                  <a:cxn ang="0">
                    <a:pos x="T2" y="T3"/>
                  </a:cxn>
                  <a:cxn ang="0">
                    <a:pos x="T4" y="T5"/>
                  </a:cxn>
                  <a:cxn ang="0">
                    <a:pos x="T6" y="T7"/>
                  </a:cxn>
                  <a:cxn ang="0">
                    <a:pos x="T8" y="T9"/>
                  </a:cxn>
                </a:cxnLst>
                <a:rect l="0" t="0" r="r" b="b"/>
                <a:pathLst>
                  <a:path w="9" h="7">
                    <a:moveTo>
                      <a:pt x="7" y="7"/>
                    </a:moveTo>
                    <a:cubicBezTo>
                      <a:pt x="7" y="6"/>
                      <a:pt x="8" y="4"/>
                      <a:pt x="9" y="3"/>
                    </a:cubicBezTo>
                    <a:lnTo>
                      <a:pt x="3" y="0"/>
                    </a:lnTo>
                    <a:cubicBezTo>
                      <a:pt x="2" y="1"/>
                      <a:pt x="1" y="3"/>
                      <a:pt x="0" y="6"/>
                    </a:cubicBezTo>
                    <a:lnTo>
                      <a:pt x="7"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8" name="Freeform 1918">
                <a:extLst>
                  <a:ext uri="{FF2B5EF4-FFF2-40B4-BE49-F238E27FC236}">
                    <a16:creationId xmlns:a16="http://schemas.microsoft.com/office/drawing/2014/main" id="{67D7511E-23AE-4DA7-996A-49E9D40D5C40}"/>
                  </a:ext>
                </a:extLst>
              </p:cNvPr>
              <p:cNvSpPr>
                <a:spLocks/>
              </p:cNvSpPr>
              <p:nvPr/>
            </p:nvSpPr>
            <p:spPr bwMode="auto">
              <a:xfrm>
                <a:off x="180" y="4842"/>
                <a:ext cx="3" cy="4"/>
              </a:xfrm>
              <a:custGeom>
                <a:avLst/>
                <a:gdLst>
                  <a:gd name="T0" fmla="*/ 3 w 5"/>
                  <a:gd name="T1" fmla="*/ 7 h 7"/>
                  <a:gd name="T2" fmla="*/ 5 w 5"/>
                  <a:gd name="T3" fmla="*/ 6 h 7"/>
                  <a:gd name="T4" fmla="*/ 2 w 5"/>
                  <a:gd name="T5" fmla="*/ 0 h 7"/>
                  <a:gd name="T6" fmla="*/ 0 w 5"/>
                  <a:gd name="T7" fmla="*/ 1 h 7"/>
                </a:gdLst>
                <a:ahLst/>
                <a:cxnLst>
                  <a:cxn ang="0">
                    <a:pos x="T0" y="T1"/>
                  </a:cxn>
                  <a:cxn ang="0">
                    <a:pos x="T2" y="T3"/>
                  </a:cxn>
                  <a:cxn ang="0">
                    <a:pos x="T4" y="T5"/>
                  </a:cxn>
                  <a:cxn ang="0">
                    <a:pos x="T6" y="T7"/>
                  </a:cxn>
                </a:cxnLst>
                <a:rect l="0" t="0" r="r" b="b"/>
                <a:pathLst>
                  <a:path w="5" h="7">
                    <a:moveTo>
                      <a:pt x="3" y="7"/>
                    </a:moveTo>
                    <a:lnTo>
                      <a:pt x="5" y="6"/>
                    </a:lnTo>
                    <a:lnTo>
                      <a:pt x="2" y="0"/>
                    </a:lnTo>
                    <a:lnTo>
                      <a:pt x="0"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19" name="Freeform 1919">
                <a:extLst>
                  <a:ext uri="{FF2B5EF4-FFF2-40B4-BE49-F238E27FC236}">
                    <a16:creationId xmlns:a16="http://schemas.microsoft.com/office/drawing/2014/main" id="{330DA5B6-9809-4D8A-B689-4C43F7B801CE}"/>
                  </a:ext>
                </a:extLst>
              </p:cNvPr>
              <p:cNvSpPr>
                <a:spLocks/>
              </p:cNvSpPr>
              <p:nvPr/>
            </p:nvSpPr>
            <p:spPr bwMode="auto">
              <a:xfrm>
                <a:off x="180" y="4835"/>
                <a:ext cx="10" cy="6"/>
              </a:xfrm>
              <a:custGeom>
                <a:avLst/>
                <a:gdLst>
                  <a:gd name="T0" fmla="*/ 17 w 17"/>
                  <a:gd name="T1" fmla="*/ 3 h 9"/>
                  <a:gd name="T2" fmla="*/ 5 w 17"/>
                  <a:gd name="T3" fmla="*/ 0 h 9"/>
                  <a:gd name="T4" fmla="*/ 0 w 17"/>
                  <a:gd name="T5" fmla="*/ 1 h 9"/>
                  <a:gd name="T6" fmla="*/ 2 w 17"/>
                  <a:gd name="T7" fmla="*/ 7 h 9"/>
                  <a:gd name="T8" fmla="*/ 5 w 17"/>
                  <a:gd name="T9" fmla="*/ 7 h 9"/>
                  <a:gd name="T10" fmla="*/ 15 w 17"/>
                  <a:gd name="T11" fmla="*/ 9 h 9"/>
                  <a:gd name="T12" fmla="*/ 17 w 17"/>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3"/>
                    </a:moveTo>
                    <a:cubicBezTo>
                      <a:pt x="14" y="1"/>
                      <a:pt x="10" y="0"/>
                      <a:pt x="5" y="0"/>
                    </a:cubicBezTo>
                    <a:cubicBezTo>
                      <a:pt x="4" y="0"/>
                      <a:pt x="2" y="0"/>
                      <a:pt x="0" y="1"/>
                    </a:cubicBezTo>
                    <a:lnTo>
                      <a:pt x="2" y="7"/>
                    </a:lnTo>
                    <a:cubicBezTo>
                      <a:pt x="3" y="7"/>
                      <a:pt x="4" y="7"/>
                      <a:pt x="5" y="7"/>
                    </a:cubicBezTo>
                    <a:cubicBezTo>
                      <a:pt x="8" y="7"/>
                      <a:pt x="11" y="8"/>
                      <a:pt x="15" y="9"/>
                    </a:cubicBezTo>
                    <a:lnTo>
                      <a:pt x="17"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0" name="Freeform 1920">
                <a:extLst>
                  <a:ext uri="{FF2B5EF4-FFF2-40B4-BE49-F238E27FC236}">
                    <a16:creationId xmlns:a16="http://schemas.microsoft.com/office/drawing/2014/main" id="{65722C1B-802D-4743-91DC-066E6C4A6CB1}"/>
                  </a:ext>
                </a:extLst>
              </p:cNvPr>
              <p:cNvSpPr>
                <a:spLocks/>
              </p:cNvSpPr>
              <p:nvPr/>
            </p:nvSpPr>
            <p:spPr bwMode="auto">
              <a:xfrm>
                <a:off x="176" y="4836"/>
                <a:ext cx="6" cy="9"/>
              </a:xfrm>
              <a:custGeom>
                <a:avLst/>
                <a:gdLst>
                  <a:gd name="T0" fmla="*/ 6 w 10"/>
                  <a:gd name="T1" fmla="*/ 0 h 15"/>
                  <a:gd name="T2" fmla="*/ 0 w 10"/>
                  <a:gd name="T3" fmla="*/ 12 h 15"/>
                  <a:gd name="T4" fmla="*/ 1 w 10"/>
                  <a:gd name="T5" fmla="*/ 15 h 15"/>
                  <a:gd name="T6" fmla="*/ 7 w 10"/>
                  <a:gd name="T7" fmla="*/ 13 h 15"/>
                  <a:gd name="T8" fmla="*/ 7 w 10"/>
                  <a:gd name="T9" fmla="*/ 12 h 15"/>
                  <a:gd name="T10" fmla="*/ 10 w 10"/>
                  <a:gd name="T11" fmla="*/ 5 h 15"/>
                  <a:gd name="T12" fmla="*/ 6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6" y="0"/>
                    </a:moveTo>
                    <a:cubicBezTo>
                      <a:pt x="3" y="3"/>
                      <a:pt x="0" y="7"/>
                      <a:pt x="0" y="12"/>
                    </a:cubicBezTo>
                    <a:cubicBezTo>
                      <a:pt x="0" y="13"/>
                      <a:pt x="0" y="14"/>
                      <a:pt x="1" y="15"/>
                    </a:cubicBezTo>
                    <a:lnTo>
                      <a:pt x="7" y="13"/>
                    </a:lnTo>
                    <a:lnTo>
                      <a:pt x="7" y="12"/>
                    </a:lnTo>
                    <a:cubicBezTo>
                      <a:pt x="7" y="10"/>
                      <a:pt x="8" y="7"/>
                      <a:pt x="10" y="5"/>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1" name="Freeform 1921">
                <a:extLst>
                  <a:ext uri="{FF2B5EF4-FFF2-40B4-BE49-F238E27FC236}">
                    <a16:creationId xmlns:a16="http://schemas.microsoft.com/office/drawing/2014/main" id="{BB914D34-CE6F-4C5E-A9C9-915172641AE6}"/>
                  </a:ext>
                </a:extLst>
              </p:cNvPr>
              <p:cNvSpPr>
                <a:spLocks/>
              </p:cNvSpPr>
              <p:nvPr/>
            </p:nvSpPr>
            <p:spPr bwMode="auto">
              <a:xfrm>
                <a:off x="179" y="4671"/>
                <a:ext cx="16" cy="7"/>
              </a:xfrm>
              <a:custGeom>
                <a:avLst/>
                <a:gdLst>
                  <a:gd name="T0" fmla="*/ 22 w 28"/>
                  <a:gd name="T1" fmla="*/ 0 h 11"/>
                  <a:gd name="T2" fmla="*/ 21 w 28"/>
                  <a:gd name="T3" fmla="*/ 1 h 11"/>
                  <a:gd name="T4" fmla="*/ 20 w 28"/>
                  <a:gd name="T5" fmla="*/ 3 h 11"/>
                  <a:gd name="T6" fmla="*/ 22 w 28"/>
                  <a:gd name="T7" fmla="*/ 5 h 11"/>
                  <a:gd name="T8" fmla="*/ 22 w 28"/>
                  <a:gd name="T9" fmla="*/ 1 h 11"/>
                  <a:gd name="T10" fmla="*/ 0 w 28"/>
                  <a:gd name="T11" fmla="*/ 5 h 11"/>
                  <a:gd name="T12" fmla="*/ 3 w 28"/>
                  <a:gd name="T13" fmla="*/ 11 h 11"/>
                  <a:gd name="T14" fmla="*/ 23 w 28"/>
                  <a:gd name="T15" fmla="*/ 8 h 11"/>
                  <a:gd name="T16" fmla="*/ 24 w 28"/>
                  <a:gd name="T17" fmla="*/ 8 h 11"/>
                  <a:gd name="T18" fmla="*/ 25 w 28"/>
                  <a:gd name="T19" fmla="*/ 6 h 11"/>
                  <a:gd name="T20" fmla="*/ 25 w 28"/>
                  <a:gd name="T21" fmla="*/ 6 h 11"/>
                  <a:gd name="T22" fmla="*/ 25 w 28"/>
                  <a:gd name="T23" fmla="*/ 7 h 11"/>
                  <a:gd name="T24" fmla="*/ 25 w 28"/>
                  <a:gd name="T25" fmla="*/ 6 h 11"/>
                  <a:gd name="T26" fmla="*/ 25 w 28"/>
                  <a:gd name="T27" fmla="*/ 6 h 11"/>
                  <a:gd name="T28" fmla="*/ 25 w 28"/>
                  <a:gd name="T29" fmla="*/ 7 h 11"/>
                  <a:gd name="T30" fmla="*/ 28 w 28"/>
                  <a:gd name="T31" fmla="*/ 3 h 11"/>
                  <a:gd name="T32" fmla="*/ 22 w 2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11">
                    <a:moveTo>
                      <a:pt x="22" y="0"/>
                    </a:moveTo>
                    <a:cubicBezTo>
                      <a:pt x="22" y="0"/>
                      <a:pt x="22" y="1"/>
                      <a:pt x="21" y="1"/>
                    </a:cubicBezTo>
                    <a:cubicBezTo>
                      <a:pt x="21" y="1"/>
                      <a:pt x="20" y="2"/>
                      <a:pt x="20" y="3"/>
                    </a:cubicBezTo>
                    <a:lnTo>
                      <a:pt x="22" y="5"/>
                    </a:lnTo>
                    <a:lnTo>
                      <a:pt x="22" y="1"/>
                    </a:lnTo>
                    <a:cubicBezTo>
                      <a:pt x="15" y="2"/>
                      <a:pt x="8" y="1"/>
                      <a:pt x="0" y="5"/>
                    </a:cubicBezTo>
                    <a:lnTo>
                      <a:pt x="3" y="11"/>
                    </a:lnTo>
                    <a:cubicBezTo>
                      <a:pt x="9" y="8"/>
                      <a:pt x="15" y="8"/>
                      <a:pt x="23" y="8"/>
                    </a:cubicBezTo>
                    <a:lnTo>
                      <a:pt x="24" y="8"/>
                    </a:lnTo>
                    <a:lnTo>
                      <a:pt x="25" y="6"/>
                    </a:lnTo>
                    <a:lnTo>
                      <a:pt x="25" y="6"/>
                    </a:lnTo>
                    <a:lnTo>
                      <a:pt x="25" y="7"/>
                    </a:lnTo>
                    <a:lnTo>
                      <a:pt x="25" y="6"/>
                    </a:lnTo>
                    <a:lnTo>
                      <a:pt x="25" y="6"/>
                    </a:lnTo>
                    <a:lnTo>
                      <a:pt x="25" y="7"/>
                    </a:lnTo>
                    <a:cubicBezTo>
                      <a:pt x="25" y="6"/>
                      <a:pt x="27" y="5"/>
                      <a:pt x="28" y="3"/>
                    </a:cubicBezTo>
                    <a:lnTo>
                      <a:pt x="2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2" name="Freeform 1922">
                <a:extLst>
                  <a:ext uri="{FF2B5EF4-FFF2-40B4-BE49-F238E27FC236}">
                    <a16:creationId xmlns:a16="http://schemas.microsoft.com/office/drawing/2014/main" id="{5E12FD33-489E-4576-9EF6-01D7E8E02896}"/>
                  </a:ext>
                </a:extLst>
              </p:cNvPr>
              <p:cNvSpPr>
                <a:spLocks/>
              </p:cNvSpPr>
              <p:nvPr/>
            </p:nvSpPr>
            <p:spPr bwMode="auto">
              <a:xfrm>
                <a:off x="162" y="4681"/>
                <a:ext cx="4" cy="1"/>
              </a:xfrm>
              <a:custGeom>
                <a:avLst/>
                <a:gdLst>
                  <a:gd name="T0" fmla="*/ 0 w 7"/>
                  <a:gd name="T1" fmla="*/ 0 h 1"/>
                  <a:gd name="T2" fmla="*/ 0 w 7"/>
                  <a:gd name="T3" fmla="*/ 1 h 1"/>
                  <a:gd name="T4" fmla="*/ 7 w 7"/>
                  <a:gd name="T5" fmla="*/ 1 h 1"/>
                  <a:gd name="T6" fmla="*/ 7 w 7"/>
                  <a:gd name="T7" fmla="*/ 0 h 1"/>
                </a:gdLst>
                <a:ahLst/>
                <a:cxnLst>
                  <a:cxn ang="0">
                    <a:pos x="T0" y="T1"/>
                  </a:cxn>
                  <a:cxn ang="0">
                    <a:pos x="T2" y="T3"/>
                  </a:cxn>
                  <a:cxn ang="0">
                    <a:pos x="T4" y="T5"/>
                  </a:cxn>
                  <a:cxn ang="0">
                    <a:pos x="T6" y="T7"/>
                  </a:cxn>
                </a:cxnLst>
                <a:rect l="0" t="0" r="r" b="b"/>
                <a:pathLst>
                  <a:path w="7" h="1">
                    <a:moveTo>
                      <a:pt x="0" y="0"/>
                    </a:moveTo>
                    <a:lnTo>
                      <a:pt x="0" y="1"/>
                    </a:lnTo>
                    <a:lnTo>
                      <a:pt x="7" y="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3" name="Freeform 1923">
                <a:extLst>
                  <a:ext uri="{FF2B5EF4-FFF2-40B4-BE49-F238E27FC236}">
                    <a16:creationId xmlns:a16="http://schemas.microsoft.com/office/drawing/2014/main" id="{3590D595-701B-4970-817B-92365178A371}"/>
                  </a:ext>
                </a:extLst>
              </p:cNvPr>
              <p:cNvSpPr>
                <a:spLocks/>
              </p:cNvSpPr>
              <p:nvPr/>
            </p:nvSpPr>
            <p:spPr bwMode="auto">
              <a:xfrm>
                <a:off x="162" y="4681"/>
                <a:ext cx="4" cy="4"/>
              </a:xfrm>
              <a:custGeom>
                <a:avLst/>
                <a:gdLst>
                  <a:gd name="T0" fmla="*/ 0 w 7"/>
                  <a:gd name="T1" fmla="*/ 4 h 7"/>
                  <a:gd name="T2" fmla="*/ 5 w 7"/>
                  <a:gd name="T3" fmla="*/ 7 h 7"/>
                  <a:gd name="T4" fmla="*/ 7 w 7"/>
                  <a:gd name="T5" fmla="*/ 1 h 7"/>
                  <a:gd name="T6" fmla="*/ 5 w 7"/>
                  <a:gd name="T7" fmla="*/ 0 h 7"/>
                  <a:gd name="T8" fmla="*/ 0 w 7"/>
                  <a:gd name="T9" fmla="*/ 4 h 7"/>
                </a:gdLst>
                <a:ahLst/>
                <a:cxnLst>
                  <a:cxn ang="0">
                    <a:pos x="T0" y="T1"/>
                  </a:cxn>
                  <a:cxn ang="0">
                    <a:pos x="T2" y="T3"/>
                  </a:cxn>
                  <a:cxn ang="0">
                    <a:pos x="T4" y="T5"/>
                  </a:cxn>
                  <a:cxn ang="0">
                    <a:pos x="T6" y="T7"/>
                  </a:cxn>
                  <a:cxn ang="0">
                    <a:pos x="T8" y="T9"/>
                  </a:cxn>
                </a:cxnLst>
                <a:rect l="0" t="0" r="r" b="b"/>
                <a:pathLst>
                  <a:path w="7" h="7">
                    <a:moveTo>
                      <a:pt x="0" y="4"/>
                    </a:moveTo>
                    <a:cubicBezTo>
                      <a:pt x="2" y="7"/>
                      <a:pt x="4" y="7"/>
                      <a:pt x="5" y="7"/>
                    </a:cubicBezTo>
                    <a:lnTo>
                      <a:pt x="7" y="1"/>
                    </a:lnTo>
                    <a:cubicBezTo>
                      <a:pt x="5" y="1"/>
                      <a:pt x="5" y="0"/>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4" name="Freeform 1924">
                <a:extLst>
                  <a:ext uri="{FF2B5EF4-FFF2-40B4-BE49-F238E27FC236}">
                    <a16:creationId xmlns:a16="http://schemas.microsoft.com/office/drawing/2014/main" id="{1DF8FCD2-674D-402E-840E-96666C83A957}"/>
                  </a:ext>
                </a:extLst>
              </p:cNvPr>
              <p:cNvSpPr>
                <a:spLocks/>
              </p:cNvSpPr>
              <p:nvPr/>
            </p:nvSpPr>
            <p:spPr bwMode="auto">
              <a:xfrm>
                <a:off x="156" y="4683"/>
                <a:ext cx="4" cy="3"/>
              </a:xfrm>
              <a:custGeom>
                <a:avLst/>
                <a:gdLst>
                  <a:gd name="T0" fmla="*/ 0 w 7"/>
                  <a:gd name="T1" fmla="*/ 0 h 5"/>
                  <a:gd name="T2" fmla="*/ 0 w 7"/>
                  <a:gd name="T3" fmla="*/ 0 h 5"/>
                  <a:gd name="T4" fmla="*/ 1 w 7"/>
                  <a:gd name="T5" fmla="*/ 5 h 5"/>
                  <a:gd name="T6" fmla="*/ 7 w 7"/>
                  <a:gd name="T7" fmla="*/ 3 h 5"/>
                  <a:gd name="T8" fmla="*/ 7 w 7"/>
                  <a:gd name="T9" fmla="*/ 0 h 5"/>
                  <a:gd name="T10" fmla="*/ 7 w 7"/>
                  <a:gd name="T11" fmla="*/ 0 h 5"/>
                  <a:gd name="T12" fmla="*/ 0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0"/>
                    </a:moveTo>
                    <a:lnTo>
                      <a:pt x="0" y="0"/>
                    </a:lnTo>
                    <a:cubicBezTo>
                      <a:pt x="0" y="2"/>
                      <a:pt x="1" y="4"/>
                      <a:pt x="1" y="5"/>
                    </a:cubicBezTo>
                    <a:lnTo>
                      <a:pt x="7" y="3"/>
                    </a:lnTo>
                    <a:cubicBezTo>
                      <a:pt x="7" y="2"/>
                      <a:pt x="7" y="1"/>
                      <a:pt x="7" y="0"/>
                    </a:cubicBez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5" name="Freeform 1925">
                <a:extLst>
                  <a:ext uri="{FF2B5EF4-FFF2-40B4-BE49-F238E27FC236}">
                    <a16:creationId xmlns:a16="http://schemas.microsoft.com/office/drawing/2014/main" id="{D361F78B-240E-4603-A1BC-D6E0A43E6815}"/>
                  </a:ext>
                </a:extLst>
              </p:cNvPr>
              <p:cNvSpPr>
                <a:spLocks/>
              </p:cNvSpPr>
              <p:nvPr/>
            </p:nvSpPr>
            <p:spPr bwMode="auto">
              <a:xfrm>
                <a:off x="158" y="4683"/>
                <a:ext cx="5" cy="4"/>
              </a:xfrm>
              <a:custGeom>
                <a:avLst/>
                <a:gdLst>
                  <a:gd name="T0" fmla="*/ 0 w 9"/>
                  <a:gd name="T1" fmla="*/ 6 h 7"/>
                  <a:gd name="T2" fmla="*/ 5 w 9"/>
                  <a:gd name="T3" fmla="*/ 7 h 7"/>
                  <a:gd name="T4" fmla="*/ 9 w 9"/>
                  <a:gd name="T5" fmla="*/ 6 h 7"/>
                  <a:gd name="T6" fmla="*/ 6 w 9"/>
                  <a:gd name="T7" fmla="*/ 1 h 7"/>
                  <a:gd name="T8" fmla="*/ 5 w 9"/>
                  <a:gd name="T9" fmla="*/ 1 h 7"/>
                  <a:gd name="T10" fmla="*/ 2 w 9"/>
                  <a:gd name="T11" fmla="*/ 0 h 7"/>
                  <a:gd name="T12" fmla="*/ 0 w 9"/>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0" y="6"/>
                    </a:moveTo>
                    <a:cubicBezTo>
                      <a:pt x="2" y="7"/>
                      <a:pt x="3" y="7"/>
                      <a:pt x="5" y="7"/>
                    </a:cubicBezTo>
                    <a:cubicBezTo>
                      <a:pt x="6" y="7"/>
                      <a:pt x="8" y="7"/>
                      <a:pt x="9" y="6"/>
                    </a:cubicBezTo>
                    <a:lnTo>
                      <a:pt x="6" y="1"/>
                    </a:lnTo>
                    <a:lnTo>
                      <a:pt x="5" y="1"/>
                    </a:lnTo>
                    <a:cubicBezTo>
                      <a:pt x="4" y="1"/>
                      <a:pt x="3"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6" name="Freeform 1926">
                <a:extLst>
                  <a:ext uri="{FF2B5EF4-FFF2-40B4-BE49-F238E27FC236}">
                    <a16:creationId xmlns:a16="http://schemas.microsoft.com/office/drawing/2014/main" id="{D170BD8E-8B10-491F-B7E3-F72CA8B085C4}"/>
                  </a:ext>
                </a:extLst>
              </p:cNvPr>
              <p:cNvSpPr>
                <a:spLocks/>
              </p:cNvSpPr>
              <p:nvPr/>
            </p:nvSpPr>
            <p:spPr bwMode="auto">
              <a:xfrm>
                <a:off x="157" y="4685"/>
                <a:ext cx="4" cy="4"/>
              </a:xfrm>
              <a:custGeom>
                <a:avLst/>
                <a:gdLst>
                  <a:gd name="T0" fmla="*/ 0 w 7"/>
                  <a:gd name="T1" fmla="*/ 0 h 8"/>
                  <a:gd name="T2" fmla="*/ 0 w 7"/>
                  <a:gd name="T3" fmla="*/ 3 h 8"/>
                  <a:gd name="T4" fmla="*/ 1 w 7"/>
                  <a:gd name="T5" fmla="*/ 8 h 8"/>
                  <a:gd name="T6" fmla="*/ 7 w 7"/>
                  <a:gd name="T7" fmla="*/ 5 h 8"/>
                  <a:gd name="T8" fmla="*/ 6 w 7"/>
                  <a:gd name="T9" fmla="*/ 3 h 8"/>
                  <a:gd name="T10" fmla="*/ 6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cubicBezTo>
                      <a:pt x="0" y="1"/>
                      <a:pt x="0" y="2"/>
                      <a:pt x="0" y="3"/>
                    </a:cubicBezTo>
                    <a:cubicBezTo>
                      <a:pt x="0" y="5"/>
                      <a:pt x="0" y="7"/>
                      <a:pt x="1" y="8"/>
                    </a:cubicBezTo>
                    <a:lnTo>
                      <a:pt x="7" y="5"/>
                    </a:lnTo>
                    <a:lnTo>
                      <a:pt x="6" y="3"/>
                    </a:lnTo>
                    <a:lnTo>
                      <a:pt x="6" y="3"/>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7" name="Freeform 1927">
                <a:extLst>
                  <a:ext uri="{FF2B5EF4-FFF2-40B4-BE49-F238E27FC236}">
                    <a16:creationId xmlns:a16="http://schemas.microsoft.com/office/drawing/2014/main" id="{F340C790-7E86-4029-A897-45D2601B491A}"/>
                  </a:ext>
                </a:extLst>
              </p:cNvPr>
              <p:cNvSpPr>
                <a:spLocks/>
              </p:cNvSpPr>
              <p:nvPr/>
            </p:nvSpPr>
            <p:spPr bwMode="auto">
              <a:xfrm>
                <a:off x="159" y="4686"/>
                <a:ext cx="1" cy="4"/>
              </a:xfrm>
              <a:custGeom>
                <a:avLst/>
                <a:gdLst>
                  <a:gd name="T0" fmla="*/ 0 w 2"/>
                  <a:gd name="T1" fmla="*/ 7 h 7"/>
                  <a:gd name="T2" fmla="*/ 2 w 2"/>
                  <a:gd name="T3" fmla="*/ 7 h 7"/>
                  <a:gd name="T4" fmla="*/ 2 w 2"/>
                  <a:gd name="T5" fmla="*/ 0 h 7"/>
                  <a:gd name="T6" fmla="*/ 0 w 2"/>
                  <a:gd name="T7" fmla="*/ 0 h 7"/>
                  <a:gd name="T8" fmla="*/ 0 w 2"/>
                  <a:gd name="T9" fmla="*/ 7 h 7"/>
                </a:gdLst>
                <a:ahLst/>
                <a:cxnLst>
                  <a:cxn ang="0">
                    <a:pos x="T0" y="T1"/>
                  </a:cxn>
                  <a:cxn ang="0">
                    <a:pos x="T2" y="T3"/>
                  </a:cxn>
                  <a:cxn ang="0">
                    <a:pos x="T4" y="T5"/>
                  </a:cxn>
                  <a:cxn ang="0">
                    <a:pos x="T6" y="T7"/>
                  </a:cxn>
                  <a:cxn ang="0">
                    <a:pos x="T8" y="T9"/>
                  </a:cxn>
                </a:cxnLst>
                <a:rect l="0" t="0" r="r" b="b"/>
                <a:pathLst>
                  <a:path w="2" h="7">
                    <a:moveTo>
                      <a:pt x="0" y="7"/>
                    </a:moveTo>
                    <a:cubicBezTo>
                      <a:pt x="1" y="7"/>
                      <a:pt x="2" y="7"/>
                      <a:pt x="2" y="7"/>
                    </a:cubicBezTo>
                    <a:lnTo>
                      <a:pt x="2" y="0"/>
                    </a:lnTo>
                    <a:cubicBezTo>
                      <a:pt x="2" y="0"/>
                      <a:pt x="1"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8" name="Freeform 1928">
                <a:extLst>
                  <a:ext uri="{FF2B5EF4-FFF2-40B4-BE49-F238E27FC236}">
                    <a16:creationId xmlns:a16="http://schemas.microsoft.com/office/drawing/2014/main" id="{69419426-8934-44FE-A910-2737F592E3B9}"/>
                  </a:ext>
                </a:extLst>
              </p:cNvPr>
              <p:cNvSpPr>
                <a:spLocks/>
              </p:cNvSpPr>
              <p:nvPr/>
            </p:nvSpPr>
            <p:spPr bwMode="auto">
              <a:xfrm>
                <a:off x="157" y="4688"/>
                <a:ext cx="6" cy="5"/>
              </a:xfrm>
              <a:custGeom>
                <a:avLst/>
                <a:gdLst>
                  <a:gd name="T0" fmla="*/ 0 w 11"/>
                  <a:gd name="T1" fmla="*/ 0 h 9"/>
                  <a:gd name="T2" fmla="*/ 0 w 11"/>
                  <a:gd name="T3" fmla="*/ 1 h 9"/>
                  <a:gd name="T4" fmla="*/ 1 w 11"/>
                  <a:gd name="T5" fmla="*/ 5 h 9"/>
                  <a:gd name="T6" fmla="*/ 4 w 11"/>
                  <a:gd name="T7" fmla="*/ 8 h 9"/>
                  <a:gd name="T8" fmla="*/ 6 w 11"/>
                  <a:gd name="T9" fmla="*/ 9 h 9"/>
                  <a:gd name="T10" fmla="*/ 11 w 11"/>
                  <a:gd name="T11" fmla="*/ 5 h 9"/>
                  <a:gd name="T12" fmla="*/ 8 w 11"/>
                  <a:gd name="T13" fmla="*/ 2 h 9"/>
                  <a:gd name="T14" fmla="*/ 7 w 11"/>
                  <a:gd name="T15" fmla="*/ 1 h 9"/>
                  <a:gd name="T16" fmla="*/ 7 w 11"/>
                  <a:gd name="T17" fmla="*/ 1 h 9"/>
                  <a:gd name="T18" fmla="*/ 7 w 11"/>
                  <a:gd name="T19" fmla="*/ 1 h 9"/>
                  <a:gd name="T20" fmla="*/ 7 w 11"/>
                  <a:gd name="T21" fmla="*/ 1 h 9"/>
                  <a:gd name="T22" fmla="*/ 7 w 11"/>
                  <a:gd name="T23" fmla="*/ 1 h 9"/>
                  <a:gd name="T24" fmla="*/ 7 w 11"/>
                  <a:gd name="T25" fmla="*/ 1 h 9"/>
                  <a:gd name="T26" fmla="*/ 7 w 11"/>
                  <a:gd name="T27" fmla="*/ 1 h 9"/>
                  <a:gd name="T28" fmla="*/ 0 w 11"/>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9">
                    <a:moveTo>
                      <a:pt x="0" y="0"/>
                    </a:moveTo>
                    <a:lnTo>
                      <a:pt x="0" y="1"/>
                    </a:lnTo>
                    <a:cubicBezTo>
                      <a:pt x="0" y="3"/>
                      <a:pt x="1" y="4"/>
                      <a:pt x="1" y="5"/>
                    </a:cubicBezTo>
                    <a:cubicBezTo>
                      <a:pt x="2" y="6"/>
                      <a:pt x="4" y="7"/>
                      <a:pt x="4" y="8"/>
                    </a:cubicBezTo>
                    <a:cubicBezTo>
                      <a:pt x="5" y="8"/>
                      <a:pt x="6" y="9"/>
                      <a:pt x="6" y="9"/>
                    </a:cubicBezTo>
                    <a:lnTo>
                      <a:pt x="11" y="5"/>
                    </a:lnTo>
                    <a:cubicBezTo>
                      <a:pt x="10" y="3"/>
                      <a:pt x="8" y="2"/>
                      <a:pt x="8" y="2"/>
                    </a:cubicBezTo>
                    <a:lnTo>
                      <a:pt x="7" y="1"/>
                    </a:lnTo>
                    <a:lnTo>
                      <a:pt x="7" y="1"/>
                    </a:lnTo>
                    <a:lnTo>
                      <a:pt x="7" y="1"/>
                    </a:lnTo>
                    <a:lnTo>
                      <a:pt x="7" y="1"/>
                    </a:lnTo>
                    <a:lnTo>
                      <a:pt x="7" y="1"/>
                    </a:lnTo>
                    <a:lnTo>
                      <a:pt x="7" y="1"/>
                    </a:lnTo>
                    <a:lnTo>
                      <a:pt x="7" y="1"/>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29" name="Freeform 1929">
                <a:extLst>
                  <a:ext uri="{FF2B5EF4-FFF2-40B4-BE49-F238E27FC236}">
                    <a16:creationId xmlns:a16="http://schemas.microsoft.com/office/drawing/2014/main" id="{5086C83F-D87D-4FA2-817F-00BE1619DFE5}"/>
                  </a:ext>
                </a:extLst>
              </p:cNvPr>
              <p:cNvSpPr>
                <a:spLocks/>
              </p:cNvSpPr>
              <p:nvPr/>
            </p:nvSpPr>
            <p:spPr bwMode="auto">
              <a:xfrm>
                <a:off x="161" y="4690"/>
                <a:ext cx="3" cy="4"/>
              </a:xfrm>
              <a:custGeom>
                <a:avLst/>
                <a:gdLst>
                  <a:gd name="T0" fmla="*/ 1 w 5"/>
                  <a:gd name="T1" fmla="*/ 7 h 8"/>
                  <a:gd name="T2" fmla="*/ 1 w 5"/>
                  <a:gd name="T3" fmla="*/ 6 h 8"/>
                  <a:gd name="T4" fmla="*/ 1 w 5"/>
                  <a:gd name="T5" fmla="*/ 7 h 8"/>
                  <a:gd name="T6" fmla="*/ 1 w 5"/>
                  <a:gd name="T7" fmla="*/ 7 h 8"/>
                  <a:gd name="T8" fmla="*/ 1 w 5"/>
                  <a:gd name="T9" fmla="*/ 6 h 8"/>
                  <a:gd name="T10" fmla="*/ 1 w 5"/>
                  <a:gd name="T11" fmla="*/ 7 h 8"/>
                  <a:gd name="T12" fmla="*/ 3 w 5"/>
                  <a:gd name="T13" fmla="*/ 8 h 8"/>
                  <a:gd name="T14" fmla="*/ 5 w 5"/>
                  <a:gd name="T15" fmla="*/ 2 h 8"/>
                  <a:gd name="T16" fmla="*/ 1 w 5"/>
                  <a:gd name="T17" fmla="*/ 0 h 8"/>
                  <a:gd name="T18" fmla="*/ 0 w 5"/>
                  <a:gd name="T19" fmla="*/ 0 h 8"/>
                  <a:gd name="T20" fmla="*/ 1 w 5"/>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1" y="7"/>
                    </a:moveTo>
                    <a:lnTo>
                      <a:pt x="1" y="6"/>
                    </a:lnTo>
                    <a:lnTo>
                      <a:pt x="1" y="7"/>
                    </a:lnTo>
                    <a:lnTo>
                      <a:pt x="1" y="7"/>
                    </a:lnTo>
                    <a:lnTo>
                      <a:pt x="1" y="6"/>
                    </a:lnTo>
                    <a:lnTo>
                      <a:pt x="1" y="7"/>
                    </a:lnTo>
                    <a:cubicBezTo>
                      <a:pt x="1" y="7"/>
                      <a:pt x="2" y="7"/>
                      <a:pt x="3" y="8"/>
                    </a:cubicBezTo>
                    <a:lnTo>
                      <a:pt x="5" y="2"/>
                    </a:lnTo>
                    <a:cubicBezTo>
                      <a:pt x="4" y="1"/>
                      <a:pt x="3" y="0"/>
                      <a:pt x="1" y="0"/>
                    </a:cubicBezTo>
                    <a:lnTo>
                      <a:pt x="0" y="0"/>
                    </a:lnTo>
                    <a:lnTo>
                      <a:pt x="1"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0" name="Freeform 1930">
                <a:extLst>
                  <a:ext uri="{FF2B5EF4-FFF2-40B4-BE49-F238E27FC236}">
                    <a16:creationId xmlns:a16="http://schemas.microsoft.com/office/drawing/2014/main" id="{3F2F9D0D-5D39-402F-9EF6-D8E39A75017B}"/>
                  </a:ext>
                </a:extLst>
              </p:cNvPr>
              <p:cNvSpPr>
                <a:spLocks/>
              </p:cNvSpPr>
              <p:nvPr/>
            </p:nvSpPr>
            <p:spPr bwMode="auto">
              <a:xfrm>
                <a:off x="163" y="4677"/>
                <a:ext cx="44" cy="17"/>
              </a:xfrm>
              <a:custGeom>
                <a:avLst/>
                <a:gdLst>
                  <a:gd name="T0" fmla="*/ 2 w 77"/>
                  <a:gd name="T1" fmla="*/ 31 h 31"/>
                  <a:gd name="T2" fmla="*/ 77 w 77"/>
                  <a:gd name="T3" fmla="*/ 5 h 31"/>
                  <a:gd name="T4" fmla="*/ 73 w 77"/>
                  <a:gd name="T5" fmla="*/ 0 h 31"/>
                  <a:gd name="T6" fmla="*/ 0 w 77"/>
                  <a:gd name="T7" fmla="*/ 24 h 31"/>
                  <a:gd name="T8" fmla="*/ 2 w 77"/>
                  <a:gd name="T9" fmla="*/ 31 h 31"/>
                </a:gdLst>
                <a:ahLst/>
                <a:cxnLst>
                  <a:cxn ang="0">
                    <a:pos x="T0" y="T1"/>
                  </a:cxn>
                  <a:cxn ang="0">
                    <a:pos x="T2" y="T3"/>
                  </a:cxn>
                  <a:cxn ang="0">
                    <a:pos x="T4" y="T5"/>
                  </a:cxn>
                  <a:cxn ang="0">
                    <a:pos x="T6" y="T7"/>
                  </a:cxn>
                  <a:cxn ang="0">
                    <a:pos x="T8" y="T9"/>
                  </a:cxn>
                </a:cxnLst>
                <a:rect l="0" t="0" r="r" b="b"/>
                <a:pathLst>
                  <a:path w="77" h="31">
                    <a:moveTo>
                      <a:pt x="2" y="31"/>
                    </a:moveTo>
                    <a:cubicBezTo>
                      <a:pt x="27" y="23"/>
                      <a:pt x="54" y="20"/>
                      <a:pt x="77" y="5"/>
                    </a:cubicBezTo>
                    <a:lnTo>
                      <a:pt x="73" y="0"/>
                    </a:lnTo>
                    <a:cubicBezTo>
                      <a:pt x="52" y="14"/>
                      <a:pt x="26" y="17"/>
                      <a:pt x="0" y="24"/>
                    </a:cubicBezTo>
                    <a:lnTo>
                      <a:pt x="2"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1" name="Freeform 1931">
                <a:extLst>
                  <a:ext uri="{FF2B5EF4-FFF2-40B4-BE49-F238E27FC236}">
                    <a16:creationId xmlns:a16="http://schemas.microsoft.com/office/drawing/2014/main" id="{44C0CBF9-6B16-4D5E-A5A1-B48F6240EE5C}"/>
                  </a:ext>
                </a:extLst>
              </p:cNvPr>
              <p:cNvSpPr>
                <a:spLocks/>
              </p:cNvSpPr>
              <p:nvPr/>
            </p:nvSpPr>
            <p:spPr bwMode="auto">
              <a:xfrm>
                <a:off x="140" y="4561"/>
                <a:ext cx="17" cy="17"/>
              </a:xfrm>
              <a:custGeom>
                <a:avLst/>
                <a:gdLst>
                  <a:gd name="T0" fmla="*/ 0 w 30"/>
                  <a:gd name="T1" fmla="*/ 3 h 31"/>
                  <a:gd name="T2" fmla="*/ 27 w 30"/>
                  <a:gd name="T3" fmla="*/ 31 h 31"/>
                  <a:gd name="T4" fmla="*/ 30 w 30"/>
                  <a:gd name="T5" fmla="*/ 25 h 31"/>
                  <a:gd name="T6" fmla="*/ 5 w 30"/>
                  <a:gd name="T7" fmla="*/ 0 h 31"/>
                  <a:gd name="T8" fmla="*/ 0 w 30"/>
                  <a:gd name="T9" fmla="*/ 3 h 31"/>
                </a:gdLst>
                <a:ahLst/>
                <a:cxnLst>
                  <a:cxn ang="0">
                    <a:pos x="T0" y="T1"/>
                  </a:cxn>
                  <a:cxn ang="0">
                    <a:pos x="T2" y="T3"/>
                  </a:cxn>
                  <a:cxn ang="0">
                    <a:pos x="T4" y="T5"/>
                  </a:cxn>
                  <a:cxn ang="0">
                    <a:pos x="T6" y="T7"/>
                  </a:cxn>
                  <a:cxn ang="0">
                    <a:pos x="T8" y="T9"/>
                  </a:cxn>
                </a:cxnLst>
                <a:rect l="0" t="0" r="r" b="b"/>
                <a:pathLst>
                  <a:path w="30" h="31">
                    <a:moveTo>
                      <a:pt x="0" y="3"/>
                    </a:moveTo>
                    <a:cubicBezTo>
                      <a:pt x="6" y="14"/>
                      <a:pt x="15" y="25"/>
                      <a:pt x="27" y="31"/>
                    </a:cubicBezTo>
                    <a:lnTo>
                      <a:pt x="30" y="25"/>
                    </a:lnTo>
                    <a:cubicBezTo>
                      <a:pt x="20" y="20"/>
                      <a:pt x="12" y="10"/>
                      <a:pt x="5"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2" name="Freeform 1932">
                <a:extLst>
                  <a:ext uri="{FF2B5EF4-FFF2-40B4-BE49-F238E27FC236}">
                    <a16:creationId xmlns:a16="http://schemas.microsoft.com/office/drawing/2014/main" id="{D8B143B0-D5AD-4AE7-BA99-36A3978516D8}"/>
                  </a:ext>
                </a:extLst>
              </p:cNvPr>
              <p:cNvSpPr>
                <a:spLocks/>
              </p:cNvSpPr>
              <p:nvPr/>
            </p:nvSpPr>
            <p:spPr bwMode="auto">
              <a:xfrm>
                <a:off x="136" y="4547"/>
                <a:ext cx="22" cy="30"/>
              </a:xfrm>
              <a:custGeom>
                <a:avLst/>
                <a:gdLst>
                  <a:gd name="T0" fmla="*/ 40 w 40"/>
                  <a:gd name="T1" fmla="*/ 52 h 54"/>
                  <a:gd name="T2" fmla="*/ 5 w 40"/>
                  <a:gd name="T3" fmla="*/ 0 h 54"/>
                  <a:gd name="T4" fmla="*/ 0 w 40"/>
                  <a:gd name="T5" fmla="*/ 4 h 54"/>
                  <a:gd name="T6" fmla="*/ 33 w 40"/>
                  <a:gd name="T7" fmla="*/ 54 h 54"/>
                  <a:gd name="T8" fmla="*/ 40 w 40"/>
                  <a:gd name="T9" fmla="*/ 52 h 54"/>
                </a:gdLst>
                <a:ahLst/>
                <a:cxnLst>
                  <a:cxn ang="0">
                    <a:pos x="T0" y="T1"/>
                  </a:cxn>
                  <a:cxn ang="0">
                    <a:pos x="T2" y="T3"/>
                  </a:cxn>
                  <a:cxn ang="0">
                    <a:pos x="T4" y="T5"/>
                  </a:cxn>
                  <a:cxn ang="0">
                    <a:pos x="T6" y="T7"/>
                  </a:cxn>
                  <a:cxn ang="0">
                    <a:pos x="T8" y="T9"/>
                  </a:cxn>
                </a:cxnLst>
                <a:rect l="0" t="0" r="r" b="b"/>
                <a:pathLst>
                  <a:path w="40" h="54">
                    <a:moveTo>
                      <a:pt x="40" y="52"/>
                    </a:moveTo>
                    <a:cubicBezTo>
                      <a:pt x="35" y="31"/>
                      <a:pt x="17" y="16"/>
                      <a:pt x="5" y="0"/>
                    </a:cubicBezTo>
                    <a:lnTo>
                      <a:pt x="0" y="4"/>
                    </a:lnTo>
                    <a:cubicBezTo>
                      <a:pt x="13" y="20"/>
                      <a:pt x="29" y="35"/>
                      <a:pt x="33" y="54"/>
                    </a:cubicBezTo>
                    <a:lnTo>
                      <a:pt x="40" y="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3" name="Freeform 1933">
                <a:extLst>
                  <a:ext uri="{FF2B5EF4-FFF2-40B4-BE49-F238E27FC236}">
                    <a16:creationId xmlns:a16="http://schemas.microsoft.com/office/drawing/2014/main" id="{14E50F08-E699-4DA0-9F06-AB5D00C3B0A2}"/>
                  </a:ext>
                </a:extLst>
              </p:cNvPr>
              <p:cNvSpPr>
                <a:spLocks/>
              </p:cNvSpPr>
              <p:nvPr/>
            </p:nvSpPr>
            <p:spPr bwMode="auto">
              <a:xfrm>
                <a:off x="163" y="4632"/>
                <a:ext cx="4" cy="5"/>
              </a:xfrm>
              <a:custGeom>
                <a:avLst/>
                <a:gdLst>
                  <a:gd name="T0" fmla="*/ 2 w 8"/>
                  <a:gd name="T1" fmla="*/ 2 h 9"/>
                  <a:gd name="T2" fmla="*/ 2 w 8"/>
                  <a:gd name="T3" fmla="*/ 2 h 9"/>
                  <a:gd name="T4" fmla="*/ 0 w 8"/>
                  <a:gd name="T5" fmla="*/ 6 h 9"/>
                  <a:gd name="T6" fmla="*/ 6 w 8"/>
                  <a:gd name="T7" fmla="*/ 9 h 9"/>
                  <a:gd name="T8" fmla="*/ 8 w 8"/>
                  <a:gd name="T9" fmla="*/ 2 h 9"/>
                  <a:gd name="T10" fmla="*/ 8 w 8"/>
                  <a:gd name="T11" fmla="*/ 0 h 9"/>
                  <a:gd name="T12" fmla="*/ 2 w 8"/>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2" y="2"/>
                    </a:moveTo>
                    <a:lnTo>
                      <a:pt x="2" y="2"/>
                    </a:lnTo>
                    <a:cubicBezTo>
                      <a:pt x="2" y="3"/>
                      <a:pt x="1" y="4"/>
                      <a:pt x="0" y="6"/>
                    </a:cubicBezTo>
                    <a:lnTo>
                      <a:pt x="6" y="9"/>
                    </a:lnTo>
                    <a:cubicBezTo>
                      <a:pt x="7" y="8"/>
                      <a:pt x="8" y="6"/>
                      <a:pt x="8" y="2"/>
                    </a:cubicBezTo>
                    <a:cubicBezTo>
                      <a:pt x="8" y="1"/>
                      <a:pt x="8" y="0"/>
                      <a:pt x="8" y="0"/>
                    </a:cubicBezTo>
                    <a:lnTo>
                      <a:pt x="2"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4" name="Freeform 1934">
                <a:extLst>
                  <a:ext uri="{FF2B5EF4-FFF2-40B4-BE49-F238E27FC236}">
                    <a16:creationId xmlns:a16="http://schemas.microsoft.com/office/drawing/2014/main" id="{EA11D6BB-3C12-449E-A849-31F928BA90B5}"/>
                  </a:ext>
                </a:extLst>
              </p:cNvPr>
              <p:cNvSpPr>
                <a:spLocks/>
              </p:cNvSpPr>
              <p:nvPr/>
            </p:nvSpPr>
            <p:spPr bwMode="auto">
              <a:xfrm>
                <a:off x="163" y="4636"/>
                <a:ext cx="4" cy="7"/>
              </a:xfrm>
              <a:custGeom>
                <a:avLst/>
                <a:gdLst>
                  <a:gd name="T0" fmla="*/ 0 w 7"/>
                  <a:gd name="T1" fmla="*/ 3 h 12"/>
                  <a:gd name="T2" fmla="*/ 1 w 7"/>
                  <a:gd name="T3" fmla="*/ 6 h 12"/>
                  <a:gd name="T4" fmla="*/ 0 w 7"/>
                  <a:gd name="T5" fmla="*/ 9 h 12"/>
                  <a:gd name="T6" fmla="*/ 6 w 7"/>
                  <a:gd name="T7" fmla="*/ 12 h 12"/>
                  <a:gd name="T8" fmla="*/ 7 w 7"/>
                  <a:gd name="T9" fmla="*/ 6 h 12"/>
                  <a:gd name="T10" fmla="*/ 6 w 7"/>
                  <a:gd name="T11" fmla="*/ 0 h 12"/>
                  <a:gd name="T12" fmla="*/ 0 w 7"/>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3"/>
                    </a:moveTo>
                    <a:cubicBezTo>
                      <a:pt x="1" y="4"/>
                      <a:pt x="1" y="5"/>
                      <a:pt x="1" y="6"/>
                    </a:cubicBezTo>
                    <a:cubicBezTo>
                      <a:pt x="1" y="7"/>
                      <a:pt x="1" y="9"/>
                      <a:pt x="0" y="9"/>
                    </a:cubicBezTo>
                    <a:lnTo>
                      <a:pt x="6" y="12"/>
                    </a:lnTo>
                    <a:cubicBezTo>
                      <a:pt x="7" y="11"/>
                      <a:pt x="7" y="8"/>
                      <a:pt x="7" y="6"/>
                    </a:cubicBezTo>
                    <a:cubicBezTo>
                      <a:pt x="7" y="4"/>
                      <a:pt x="7" y="2"/>
                      <a:pt x="6"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5" name="Freeform 1935">
                <a:extLst>
                  <a:ext uri="{FF2B5EF4-FFF2-40B4-BE49-F238E27FC236}">
                    <a16:creationId xmlns:a16="http://schemas.microsoft.com/office/drawing/2014/main" id="{D729B532-5D5E-4B44-9D57-8E03F31490F5}"/>
                  </a:ext>
                </a:extLst>
              </p:cNvPr>
              <p:cNvSpPr>
                <a:spLocks/>
              </p:cNvSpPr>
              <p:nvPr/>
            </p:nvSpPr>
            <p:spPr bwMode="auto">
              <a:xfrm>
                <a:off x="163" y="4642"/>
                <a:ext cx="3" cy="6"/>
              </a:xfrm>
              <a:custGeom>
                <a:avLst/>
                <a:gdLst>
                  <a:gd name="T0" fmla="*/ 0 w 6"/>
                  <a:gd name="T1" fmla="*/ 0 h 10"/>
                  <a:gd name="T2" fmla="*/ 0 w 6"/>
                  <a:gd name="T3" fmla="*/ 1 h 10"/>
                  <a:gd name="T4" fmla="*/ 0 w 6"/>
                  <a:gd name="T5" fmla="*/ 6 h 10"/>
                  <a:gd name="T6" fmla="*/ 0 w 6"/>
                  <a:gd name="T7" fmla="*/ 9 h 10"/>
                  <a:gd name="T8" fmla="*/ 6 w 6"/>
                  <a:gd name="T9" fmla="*/ 10 h 10"/>
                  <a:gd name="T10" fmla="*/ 6 w 6"/>
                  <a:gd name="T11" fmla="*/ 6 h 10"/>
                  <a:gd name="T12" fmla="*/ 6 w 6"/>
                  <a:gd name="T13" fmla="*/ 1 h 10"/>
                  <a:gd name="T14" fmla="*/ 6 w 6"/>
                  <a:gd name="T15" fmla="*/ 0 h 10"/>
                  <a:gd name="T16" fmla="*/ 0 w 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0"/>
                    </a:moveTo>
                    <a:lnTo>
                      <a:pt x="0" y="1"/>
                    </a:lnTo>
                    <a:cubicBezTo>
                      <a:pt x="0" y="3"/>
                      <a:pt x="0" y="4"/>
                      <a:pt x="0" y="6"/>
                    </a:cubicBezTo>
                    <a:cubicBezTo>
                      <a:pt x="0" y="7"/>
                      <a:pt x="0" y="8"/>
                      <a:pt x="0" y="9"/>
                    </a:cubicBezTo>
                    <a:lnTo>
                      <a:pt x="6" y="10"/>
                    </a:lnTo>
                    <a:cubicBezTo>
                      <a:pt x="6" y="9"/>
                      <a:pt x="6" y="7"/>
                      <a:pt x="6" y="6"/>
                    </a:cubicBezTo>
                    <a:cubicBezTo>
                      <a:pt x="6" y="4"/>
                      <a:pt x="6" y="3"/>
                      <a:pt x="6" y="1"/>
                    </a:cubicBez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6" name="Freeform 1936">
                <a:extLst>
                  <a:ext uri="{FF2B5EF4-FFF2-40B4-BE49-F238E27FC236}">
                    <a16:creationId xmlns:a16="http://schemas.microsoft.com/office/drawing/2014/main" id="{4B0CAD37-4207-49EF-A76D-3F0569D1F19C}"/>
                  </a:ext>
                </a:extLst>
              </p:cNvPr>
              <p:cNvSpPr>
                <a:spLocks/>
              </p:cNvSpPr>
              <p:nvPr/>
            </p:nvSpPr>
            <p:spPr bwMode="auto">
              <a:xfrm>
                <a:off x="162" y="4647"/>
                <a:ext cx="4" cy="6"/>
              </a:xfrm>
              <a:custGeom>
                <a:avLst/>
                <a:gdLst>
                  <a:gd name="T0" fmla="*/ 1 w 7"/>
                  <a:gd name="T1" fmla="*/ 1 h 11"/>
                  <a:gd name="T2" fmla="*/ 1 w 7"/>
                  <a:gd name="T3" fmla="*/ 3 h 11"/>
                  <a:gd name="T4" fmla="*/ 0 w 7"/>
                  <a:gd name="T5" fmla="*/ 9 h 11"/>
                  <a:gd name="T6" fmla="*/ 6 w 7"/>
                  <a:gd name="T7" fmla="*/ 11 h 11"/>
                  <a:gd name="T8" fmla="*/ 7 w 7"/>
                  <a:gd name="T9" fmla="*/ 3 h 11"/>
                  <a:gd name="T10" fmla="*/ 7 w 7"/>
                  <a:gd name="T11" fmla="*/ 0 h 11"/>
                  <a:gd name="T12" fmla="*/ 1 w 7"/>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1" y="1"/>
                    </a:moveTo>
                    <a:lnTo>
                      <a:pt x="1" y="3"/>
                    </a:lnTo>
                    <a:cubicBezTo>
                      <a:pt x="1" y="5"/>
                      <a:pt x="0" y="7"/>
                      <a:pt x="0" y="9"/>
                    </a:cubicBezTo>
                    <a:lnTo>
                      <a:pt x="6" y="11"/>
                    </a:lnTo>
                    <a:cubicBezTo>
                      <a:pt x="7" y="8"/>
                      <a:pt x="7" y="6"/>
                      <a:pt x="7" y="3"/>
                    </a:cubicBezTo>
                    <a:cubicBezTo>
                      <a:pt x="7" y="2"/>
                      <a:pt x="7" y="1"/>
                      <a:pt x="7" y="0"/>
                    </a:cubicBezTo>
                    <a:lnTo>
                      <a:pt x="1"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7" name="Freeform 1937">
                <a:extLst>
                  <a:ext uri="{FF2B5EF4-FFF2-40B4-BE49-F238E27FC236}">
                    <a16:creationId xmlns:a16="http://schemas.microsoft.com/office/drawing/2014/main" id="{A24E8449-E708-435E-AC66-3400C993A6E6}"/>
                  </a:ext>
                </a:extLst>
              </p:cNvPr>
              <p:cNvSpPr>
                <a:spLocks/>
              </p:cNvSpPr>
              <p:nvPr/>
            </p:nvSpPr>
            <p:spPr bwMode="auto">
              <a:xfrm>
                <a:off x="162" y="4652"/>
                <a:ext cx="4" cy="8"/>
              </a:xfrm>
              <a:custGeom>
                <a:avLst/>
                <a:gdLst>
                  <a:gd name="T0" fmla="*/ 1 w 7"/>
                  <a:gd name="T1" fmla="*/ 1 h 14"/>
                  <a:gd name="T2" fmla="*/ 1 w 7"/>
                  <a:gd name="T3" fmla="*/ 5 h 14"/>
                  <a:gd name="T4" fmla="*/ 0 w 7"/>
                  <a:gd name="T5" fmla="*/ 11 h 14"/>
                  <a:gd name="T6" fmla="*/ 5 w 7"/>
                  <a:gd name="T7" fmla="*/ 14 h 14"/>
                  <a:gd name="T8" fmla="*/ 7 w 7"/>
                  <a:gd name="T9" fmla="*/ 5 h 14"/>
                  <a:gd name="T10" fmla="*/ 7 w 7"/>
                  <a:gd name="T11" fmla="*/ 0 h 14"/>
                  <a:gd name="T12" fmla="*/ 1 w 7"/>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1"/>
                    </a:moveTo>
                    <a:cubicBezTo>
                      <a:pt x="1" y="2"/>
                      <a:pt x="1" y="4"/>
                      <a:pt x="1" y="5"/>
                    </a:cubicBezTo>
                    <a:cubicBezTo>
                      <a:pt x="1" y="7"/>
                      <a:pt x="0" y="9"/>
                      <a:pt x="0" y="11"/>
                    </a:cubicBezTo>
                    <a:lnTo>
                      <a:pt x="5" y="14"/>
                    </a:lnTo>
                    <a:cubicBezTo>
                      <a:pt x="7" y="11"/>
                      <a:pt x="7" y="8"/>
                      <a:pt x="7" y="5"/>
                    </a:cubicBezTo>
                    <a:cubicBezTo>
                      <a:pt x="7" y="3"/>
                      <a:pt x="7" y="2"/>
                      <a:pt x="7" y="0"/>
                    </a:cubicBezTo>
                    <a:lnTo>
                      <a:pt x="1"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8" name="Freeform 1938">
                <a:extLst>
                  <a:ext uri="{FF2B5EF4-FFF2-40B4-BE49-F238E27FC236}">
                    <a16:creationId xmlns:a16="http://schemas.microsoft.com/office/drawing/2014/main" id="{E58AFB2B-56F1-4E25-9B1E-48EE14F88012}"/>
                  </a:ext>
                </a:extLst>
              </p:cNvPr>
              <p:cNvSpPr>
                <a:spLocks/>
              </p:cNvSpPr>
              <p:nvPr/>
            </p:nvSpPr>
            <p:spPr bwMode="auto">
              <a:xfrm>
                <a:off x="161" y="4659"/>
                <a:ext cx="5" cy="7"/>
              </a:xfrm>
              <a:custGeom>
                <a:avLst/>
                <a:gdLst>
                  <a:gd name="T0" fmla="*/ 0 w 8"/>
                  <a:gd name="T1" fmla="*/ 1 h 13"/>
                  <a:gd name="T2" fmla="*/ 1 w 8"/>
                  <a:gd name="T3" fmla="*/ 6 h 13"/>
                  <a:gd name="T4" fmla="*/ 1 w 8"/>
                  <a:gd name="T5" fmla="*/ 7 h 13"/>
                  <a:gd name="T6" fmla="*/ 1 w 8"/>
                  <a:gd name="T7" fmla="*/ 8 h 13"/>
                  <a:gd name="T8" fmla="*/ 4 w 8"/>
                  <a:gd name="T9" fmla="*/ 13 h 13"/>
                  <a:gd name="T10" fmla="*/ 7 w 8"/>
                  <a:gd name="T11" fmla="*/ 10 h 13"/>
                  <a:gd name="T12" fmla="*/ 8 w 8"/>
                  <a:gd name="T13" fmla="*/ 6 h 13"/>
                  <a:gd name="T14" fmla="*/ 7 w 8"/>
                  <a:gd name="T15" fmla="*/ 0 h 13"/>
                  <a:gd name="T16" fmla="*/ 0 w 8"/>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0" y="1"/>
                    </a:moveTo>
                    <a:cubicBezTo>
                      <a:pt x="0" y="3"/>
                      <a:pt x="1" y="5"/>
                      <a:pt x="1" y="6"/>
                    </a:cubicBezTo>
                    <a:lnTo>
                      <a:pt x="1" y="7"/>
                    </a:lnTo>
                    <a:lnTo>
                      <a:pt x="1" y="8"/>
                    </a:lnTo>
                    <a:lnTo>
                      <a:pt x="4" y="13"/>
                    </a:lnTo>
                    <a:cubicBezTo>
                      <a:pt x="6" y="12"/>
                      <a:pt x="6" y="11"/>
                      <a:pt x="7" y="10"/>
                    </a:cubicBezTo>
                    <a:cubicBezTo>
                      <a:pt x="7" y="9"/>
                      <a:pt x="8" y="7"/>
                      <a:pt x="8" y="6"/>
                    </a:cubicBezTo>
                    <a:cubicBezTo>
                      <a:pt x="8" y="4"/>
                      <a:pt x="7" y="1"/>
                      <a:pt x="7" y="0"/>
                    </a:cubicBez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39" name="Freeform 1939">
                <a:extLst>
                  <a:ext uri="{FF2B5EF4-FFF2-40B4-BE49-F238E27FC236}">
                    <a16:creationId xmlns:a16="http://schemas.microsoft.com/office/drawing/2014/main" id="{C9F13E62-050C-4B6B-82F7-12576ABFF260}"/>
                  </a:ext>
                </a:extLst>
              </p:cNvPr>
              <p:cNvSpPr>
                <a:spLocks/>
              </p:cNvSpPr>
              <p:nvPr/>
            </p:nvSpPr>
            <p:spPr bwMode="auto">
              <a:xfrm>
                <a:off x="161" y="4664"/>
                <a:ext cx="4" cy="5"/>
              </a:xfrm>
              <a:custGeom>
                <a:avLst/>
                <a:gdLst>
                  <a:gd name="T0" fmla="*/ 0 w 7"/>
                  <a:gd name="T1" fmla="*/ 2 h 9"/>
                  <a:gd name="T2" fmla="*/ 1 w 7"/>
                  <a:gd name="T3" fmla="*/ 6 h 9"/>
                  <a:gd name="T4" fmla="*/ 1 w 7"/>
                  <a:gd name="T5" fmla="*/ 8 h 9"/>
                  <a:gd name="T6" fmla="*/ 7 w 7"/>
                  <a:gd name="T7" fmla="*/ 9 h 9"/>
                  <a:gd name="T8" fmla="*/ 7 w 7"/>
                  <a:gd name="T9" fmla="*/ 6 h 9"/>
                  <a:gd name="T10" fmla="*/ 7 w 7"/>
                  <a:gd name="T11" fmla="*/ 0 h 9"/>
                  <a:gd name="T12" fmla="*/ 0 w 7"/>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0" y="2"/>
                    </a:moveTo>
                    <a:cubicBezTo>
                      <a:pt x="1" y="3"/>
                      <a:pt x="1" y="4"/>
                      <a:pt x="1" y="6"/>
                    </a:cubicBezTo>
                    <a:cubicBezTo>
                      <a:pt x="1" y="6"/>
                      <a:pt x="1" y="7"/>
                      <a:pt x="1" y="8"/>
                    </a:cubicBezTo>
                    <a:lnTo>
                      <a:pt x="7" y="9"/>
                    </a:lnTo>
                    <a:cubicBezTo>
                      <a:pt x="7" y="8"/>
                      <a:pt x="7" y="7"/>
                      <a:pt x="7" y="6"/>
                    </a:cubicBezTo>
                    <a:cubicBezTo>
                      <a:pt x="7" y="4"/>
                      <a:pt x="7" y="2"/>
                      <a:pt x="7"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0" name="Freeform 1940">
                <a:extLst>
                  <a:ext uri="{FF2B5EF4-FFF2-40B4-BE49-F238E27FC236}">
                    <a16:creationId xmlns:a16="http://schemas.microsoft.com/office/drawing/2014/main" id="{AF60A6BC-84FA-4324-9A45-45B9FA2ED221}"/>
                  </a:ext>
                </a:extLst>
              </p:cNvPr>
              <p:cNvSpPr>
                <a:spLocks/>
              </p:cNvSpPr>
              <p:nvPr/>
            </p:nvSpPr>
            <p:spPr bwMode="auto">
              <a:xfrm>
                <a:off x="160" y="4669"/>
                <a:ext cx="5" cy="10"/>
              </a:xfrm>
              <a:custGeom>
                <a:avLst/>
                <a:gdLst>
                  <a:gd name="T0" fmla="*/ 2 w 8"/>
                  <a:gd name="T1" fmla="*/ 1 h 19"/>
                  <a:gd name="T2" fmla="*/ 2 w 8"/>
                  <a:gd name="T3" fmla="*/ 5 h 19"/>
                  <a:gd name="T4" fmla="*/ 0 w 8"/>
                  <a:gd name="T5" fmla="*/ 18 h 19"/>
                  <a:gd name="T6" fmla="*/ 7 w 8"/>
                  <a:gd name="T7" fmla="*/ 19 h 19"/>
                  <a:gd name="T8" fmla="*/ 8 w 8"/>
                  <a:gd name="T9" fmla="*/ 5 h 19"/>
                  <a:gd name="T10" fmla="*/ 8 w 8"/>
                  <a:gd name="T11" fmla="*/ 0 h 19"/>
                  <a:gd name="T12" fmla="*/ 2 w 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2" y="1"/>
                    </a:moveTo>
                    <a:cubicBezTo>
                      <a:pt x="2" y="2"/>
                      <a:pt x="2" y="3"/>
                      <a:pt x="2" y="5"/>
                    </a:cubicBezTo>
                    <a:cubicBezTo>
                      <a:pt x="2" y="9"/>
                      <a:pt x="1" y="13"/>
                      <a:pt x="0" y="18"/>
                    </a:cubicBezTo>
                    <a:lnTo>
                      <a:pt x="7" y="19"/>
                    </a:lnTo>
                    <a:cubicBezTo>
                      <a:pt x="8" y="14"/>
                      <a:pt x="8" y="9"/>
                      <a:pt x="8" y="5"/>
                    </a:cubicBezTo>
                    <a:cubicBezTo>
                      <a:pt x="8" y="3"/>
                      <a:pt x="8" y="2"/>
                      <a:pt x="8" y="0"/>
                    </a:cubicBezTo>
                    <a:lnTo>
                      <a:pt x="2"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1" name="Freeform 1941">
                <a:extLst>
                  <a:ext uri="{FF2B5EF4-FFF2-40B4-BE49-F238E27FC236}">
                    <a16:creationId xmlns:a16="http://schemas.microsoft.com/office/drawing/2014/main" id="{390CC5B1-47E9-486C-A6A9-979ED9D0F24A}"/>
                  </a:ext>
                </a:extLst>
              </p:cNvPr>
              <p:cNvSpPr>
                <a:spLocks/>
              </p:cNvSpPr>
              <p:nvPr/>
            </p:nvSpPr>
            <p:spPr bwMode="auto">
              <a:xfrm>
                <a:off x="160" y="4679"/>
                <a:ext cx="5" cy="4"/>
              </a:xfrm>
              <a:custGeom>
                <a:avLst/>
                <a:gdLst>
                  <a:gd name="T0" fmla="*/ 0 w 8"/>
                  <a:gd name="T1" fmla="*/ 1 h 7"/>
                  <a:gd name="T2" fmla="*/ 2 w 8"/>
                  <a:gd name="T3" fmla="*/ 5 h 7"/>
                  <a:gd name="T4" fmla="*/ 4 w 8"/>
                  <a:gd name="T5" fmla="*/ 7 h 7"/>
                  <a:gd name="T6" fmla="*/ 8 w 8"/>
                  <a:gd name="T7" fmla="*/ 2 h 7"/>
                  <a:gd name="T8" fmla="*/ 7 w 8"/>
                  <a:gd name="T9" fmla="*/ 0 h 7"/>
                  <a:gd name="T10" fmla="*/ 7 w 8"/>
                  <a:gd name="T11" fmla="*/ 0 h 7"/>
                  <a:gd name="T12" fmla="*/ 0 w 8"/>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0" y="1"/>
                    </a:moveTo>
                    <a:cubicBezTo>
                      <a:pt x="0" y="2"/>
                      <a:pt x="1" y="4"/>
                      <a:pt x="2" y="5"/>
                    </a:cubicBezTo>
                    <a:cubicBezTo>
                      <a:pt x="3" y="6"/>
                      <a:pt x="3" y="6"/>
                      <a:pt x="4" y="7"/>
                    </a:cubicBezTo>
                    <a:lnTo>
                      <a:pt x="8" y="2"/>
                    </a:lnTo>
                    <a:lnTo>
                      <a:pt x="7" y="0"/>
                    </a:lnTo>
                    <a:lnTo>
                      <a:pt x="7" y="0"/>
                    </a:ln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2" name="Freeform 1942">
                <a:extLst>
                  <a:ext uri="{FF2B5EF4-FFF2-40B4-BE49-F238E27FC236}">
                    <a16:creationId xmlns:a16="http://schemas.microsoft.com/office/drawing/2014/main" id="{26DE1AC1-BF45-4954-894F-7086FE33D5DB}"/>
                  </a:ext>
                </a:extLst>
              </p:cNvPr>
              <p:cNvSpPr>
                <a:spLocks/>
              </p:cNvSpPr>
              <p:nvPr/>
            </p:nvSpPr>
            <p:spPr bwMode="auto">
              <a:xfrm>
                <a:off x="162" y="4677"/>
                <a:ext cx="5" cy="6"/>
              </a:xfrm>
              <a:custGeom>
                <a:avLst/>
                <a:gdLst>
                  <a:gd name="T0" fmla="*/ 4 w 9"/>
                  <a:gd name="T1" fmla="*/ 11 h 11"/>
                  <a:gd name="T2" fmla="*/ 7 w 9"/>
                  <a:gd name="T3" fmla="*/ 8 h 11"/>
                  <a:gd name="T4" fmla="*/ 9 w 9"/>
                  <a:gd name="T5" fmla="*/ 6 h 11"/>
                  <a:gd name="T6" fmla="*/ 6 w 9"/>
                  <a:gd name="T7" fmla="*/ 0 h 11"/>
                  <a:gd name="T8" fmla="*/ 2 w 9"/>
                  <a:gd name="T9" fmla="*/ 4 h 11"/>
                  <a:gd name="T10" fmla="*/ 0 w 9"/>
                  <a:gd name="T11" fmla="*/ 6 h 11"/>
                  <a:gd name="T12" fmla="*/ 4 w 9"/>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4" y="11"/>
                    </a:moveTo>
                    <a:cubicBezTo>
                      <a:pt x="6" y="10"/>
                      <a:pt x="7" y="8"/>
                      <a:pt x="7" y="8"/>
                    </a:cubicBezTo>
                    <a:cubicBezTo>
                      <a:pt x="8" y="7"/>
                      <a:pt x="8" y="6"/>
                      <a:pt x="9" y="6"/>
                    </a:cubicBezTo>
                    <a:lnTo>
                      <a:pt x="6" y="0"/>
                    </a:lnTo>
                    <a:cubicBezTo>
                      <a:pt x="4" y="1"/>
                      <a:pt x="3" y="3"/>
                      <a:pt x="2" y="4"/>
                    </a:cubicBezTo>
                    <a:cubicBezTo>
                      <a:pt x="1" y="5"/>
                      <a:pt x="1" y="5"/>
                      <a:pt x="0" y="6"/>
                    </a:cubicBezTo>
                    <a:lnTo>
                      <a:pt x="4"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3" name="Freeform 1943">
                <a:extLst>
                  <a:ext uri="{FF2B5EF4-FFF2-40B4-BE49-F238E27FC236}">
                    <a16:creationId xmlns:a16="http://schemas.microsoft.com/office/drawing/2014/main" id="{4B1042A8-5666-48BE-9F8B-528A8268225B}"/>
                  </a:ext>
                </a:extLst>
              </p:cNvPr>
              <p:cNvSpPr>
                <a:spLocks/>
              </p:cNvSpPr>
              <p:nvPr/>
            </p:nvSpPr>
            <p:spPr bwMode="auto">
              <a:xfrm>
                <a:off x="163" y="4673"/>
                <a:ext cx="5" cy="6"/>
              </a:xfrm>
              <a:custGeom>
                <a:avLst/>
                <a:gdLst>
                  <a:gd name="T0" fmla="*/ 8 w 8"/>
                  <a:gd name="T1" fmla="*/ 8 h 12"/>
                  <a:gd name="T2" fmla="*/ 7 w 8"/>
                  <a:gd name="T3" fmla="*/ 6 h 12"/>
                  <a:gd name="T4" fmla="*/ 7 w 8"/>
                  <a:gd name="T5" fmla="*/ 4 h 12"/>
                  <a:gd name="T6" fmla="*/ 2 w 8"/>
                  <a:gd name="T7" fmla="*/ 0 h 12"/>
                  <a:gd name="T8" fmla="*/ 0 w 8"/>
                  <a:gd name="T9" fmla="*/ 6 h 12"/>
                  <a:gd name="T10" fmla="*/ 3 w 8"/>
                  <a:gd name="T11" fmla="*/ 12 h 12"/>
                  <a:gd name="T12" fmla="*/ 8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8" y="8"/>
                    </a:moveTo>
                    <a:cubicBezTo>
                      <a:pt x="7" y="7"/>
                      <a:pt x="7" y="7"/>
                      <a:pt x="7" y="6"/>
                    </a:cubicBezTo>
                    <a:lnTo>
                      <a:pt x="7" y="4"/>
                    </a:lnTo>
                    <a:lnTo>
                      <a:pt x="2" y="0"/>
                    </a:lnTo>
                    <a:cubicBezTo>
                      <a:pt x="1" y="1"/>
                      <a:pt x="0" y="4"/>
                      <a:pt x="0" y="6"/>
                    </a:cubicBezTo>
                    <a:cubicBezTo>
                      <a:pt x="0" y="8"/>
                      <a:pt x="1" y="10"/>
                      <a:pt x="3" y="12"/>
                    </a:cubicBezTo>
                    <a:lnTo>
                      <a:pt x="8"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4" name="Freeform 1944">
                <a:extLst>
                  <a:ext uri="{FF2B5EF4-FFF2-40B4-BE49-F238E27FC236}">
                    <a16:creationId xmlns:a16="http://schemas.microsoft.com/office/drawing/2014/main" id="{3812B9C9-391F-4007-912C-2010614DB4DA}"/>
                  </a:ext>
                </a:extLst>
              </p:cNvPr>
              <p:cNvSpPr>
                <a:spLocks/>
              </p:cNvSpPr>
              <p:nvPr/>
            </p:nvSpPr>
            <p:spPr bwMode="auto">
              <a:xfrm>
                <a:off x="164" y="4668"/>
                <a:ext cx="4" cy="6"/>
              </a:xfrm>
              <a:custGeom>
                <a:avLst/>
                <a:gdLst>
                  <a:gd name="T0" fmla="*/ 7 w 7"/>
                  <a:gd name="T1" fmla="*/ 10 h 11"/>
                  <a:gd name="T2" fmla="*/ 7 w 7"/>
                  <a:gd name="T3" fmla="*/ 6 h 11"/>
                  <a:gd name="T4" fmla="*/ 7 w 7"/>
                  <a:gd name="T5" fmla="*/ 2 h 11"/>
                  <a:gd name="T6" fmla="*/ 1 w 7"/>
                  <a:gd name="T7" fmla="*/ 0 h 11"/>
                  <a:gd name="T8" fmla="*/ 0 w 7"/>
                  <a:gd name="T9" fmla="*/ 6 h 11"/>
                  <a:gd name="T10" fmla="*/ 0 w 7"/>
                  <a:gd name="T11" fmla="*/ 11 h 11"/>
                  <a:gd name="T12" fmla="*/ 7 w 7"/>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7" y="10"/>
                    </a:moveTo>
                    <a:cubicBezTo>
                      <a:pt x="7" y="9"/>
                      <a:pt x="7" y="7"/>
                      <a:pt x="7" y="6"/>
                    </a:cubicBezTo>
                    <a:cubicBezTo>
                      <a:pt x="7" y="4"/>
                      <a:pt x="7" y="3"/>
                      <a:pt x="7" y="2"/>
                    </a:cubicBezTo>
                    <a:lnTo>
                      <a:pt x="1" y="0"/>
                    </a:lnTo>
                    <a:cubicBezTo>
                      <a:pt x="0" y="2"/>
                      <a:pt x="0" y="4"/>
                      <a:pt x="0" y="6"/>
                    </a:cubicBezTo>
                    <a:cubicBezTo>
                      <a:pt x="0" y="7"/>
                      <a:pt x="0" y="9"/>
                      <a:pt x="0" y="11"/>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5" name="Freeform 1945">
                <a:extLst>
                  <a:ext uri="{FF2B5EF4-FFF2-40B4-BE49-F238E27FC236}">
                    <a16:creationId xmlns:a16="http://schemas.microsoft.com/office/drawing/2014/main" id="{2D2202F5-5595-4911-8574-5E05DEE38D49}"/>
                  </a:ext>
                </a:extLst>
              </p:cNvPr>
              <p:cNvSpPr>
                <a:spLocks/>
              </p:cNvSpPr>
              <p:nvPr/>
            </p:nvSpPr>
            <p:spPr bwMode="auto">
              <a:xfrm>
                <a:off x="165" y="4663"/>
                <a:ext cx="4" cy="5"/>
              </a:xfrm>
              <a:custGeom>
                <a:avLst/>
                <a:gdLst>
                  <a:gd name="T0" fmla="*/ 6 w 7"/>
                  <a:gd name="T1" fmla="*/ 9 h 9"/>
                  <a:gd name="T2" fmla="*/ 6 w 7"/>
                  <a:gd name="T3" fmla="*/ 9 h 9"/>
                  <a:gd name="T4" fmla="*/ 6 w 7"/>
                  <a:gd name="T5" fmla="*/ 6 h 9"/>
                  <a:gd name="T6" fmla="*/ 7 w 7"/>
                  <a:gd name="T7" fmla="*/ 3 h 9"/>
                  <a:gd name="T8" fmla="*/ 1 w 7"/>
                  <a:gd name="T9" fmla="*/ 0 h 9"/>
                  <a:gd name="T10" fmla="*/ 0 w 7"/>
                  <a:gd name="T11" fmla="*/ 6 h 9"/>
                  <a:gd name="T12" fmla="*/ 0 w 7"/>
                  <a:gd name="T13" fmla="*/ 9 h 9"/>
                  <a:gd name="T14" fmla="*/ 0 w 7"/>
                  <a:gd name="T15" fmla="*/ 9 h 9"/>
                  <a:gd name="T16" fmla="*/ 6 w 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6" y="9"/>
                    </a:moveTo>
                    <a:lnTo>
                      <a:pt x="6" y="9"/>
                    </a:lnTo>
                    <a:cubicBezTo>
                      <a:pt x="6" y="8"/>
                      <a:pt x="6" y="7"/>
                      <a:pt x="6" y="6"/>
                    </a:cubicBezTo>
                    <a:cubicBezTo>
                      <a:pt x="6" y="5"/>
                      <a:pt x="6" y="4"/>
                      <a:pt x="7" y="3"/>
                    </a:cubicBezTo>
                    <a:lnTo>
                      <a:pt x="1" y="0"/>
                    </a:lnTo>
                    <a:cubicBezTo>
                      <a:pt x="0" y="3"/>
                      <a:pt x="0" y="5"/>
                      <a:pt x="0" y="6"/>
                    </a:cubicBezTo>
                    <a:cubicBezTo>
                      <a:pt x="0" y="7"/>
                      <a:pt x="0" y="8"/>
                      <a:pt x="0" y="9"/>
                    </a:cubicBezTo>
                    <a:lnTo>
                      <a:pt x="0" y="9"/>
                    </a:ln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6" name="Freeform 1946">
                <a:extLst>
                  <a:ext uri="{FF2B5EF4-FFF2-40B4-BE49-F238E27FC236}">
                    <a16:creationId xmlns:a16="http://schemas.microsoft.com/office/drawing/2014/main" id="{CE6F5A49-2DE0-4E7D-B0C7-05CA4B7BE94C}"/>
                  </a:ext>
                </a:extLst>
              </p:cNvPr>
              <p:cNvSpPr>
                <a:spLocks/>
              </p:cNvSpPr>
              <p:nvPr/>
            </p:nvSpPr>
            <p:spPr bwMode="auto">
              <a:xfrm>
                <a:off x="165" y="4657"/>
                <a:ext cx="4" cy="7"/>
              </a:xfrm>
              <a:custGeom>
                <a:avLst/>
                <a:gdLst>
                  <a:gd name="T0" fmla="*/ 7 w 8"/>
                  <a:gd name="T1" fmla="*/ 12 h 12"/>
                  <a:gd name="T2" fmla="*/ 7 w 8"/>
                  <a:gd name="T3" fmla="*/ 9 h 12"/>
                  <a:gd name="T4" fmla="*/ 8 w 8"/>
                  <a:gd name="T5" fmla="*/ 3 h 12"/>
                  <a:gd name="T6" fmla="*/ 2 w 8"/>
                  <a:gd name="T7" fmla="*/ 0 h 12"/>
                  <a:gd name="T8" fmla="*/ 0 w 8"/>
                  <a:gd name="T9" fmla="*/ 9 h 12"/>
                  <a:gd name="T10" fmla="*/ 0 w 8"/>
                  <a:gd name="T11" fmla="*/ 12 h 12"/>
                  <a:gd name="T12" fmla="*/ 7 w 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7" y="12"/>
                    </a:moveTo>
                    <a:cubicBezTo>
                      <a:pt x="7" y="11"/>
                      <a:pt x="7" y="10"/>
                      <a:pt x="7" y="9"/>
                    </a:cubicBezTo>
                    <a:cubicBezTo>
                      <a:pt x="7" y="6"/>
                      <a:pt x="7" y="4"/>
                      <a:pt x="8" y="3"/>
                    </a:cubicBezTo>
                    <a:lnTo>
                      <a:pt x="2" y="0"/>
                    </a:lnTo>
                    <a:cubicBezTo>
                      <a:pt x="1" y="3"/>
                      <a:pt x="0" y="6"/>
                      <a:pt x="0" y="9"/>
                    </a:cubicBezTo>
                    <a:cubicBezTo>
                      <a:pt x="0" y="10"/>
                      <a:pt x="0" y="11"/>
                      <a:pt x="0" y="12"/>
                    </a:cubicBez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7" name="Freeform 1947">
                <a:extLst>
                  <a:ext uri="{FF2B5EF4-FFF2-40B4-BE49-F238E27FC236}">
                    <a16:creationId xmlns:a16="http://schemas.microsoft.com/office/drawing/2014/main" id="{F38F7275-863C-4199-9A14-BCC024569280}"/>
                  </a:ext>
                </a:extLst>
              </p:cNvPr>
              <p:cNvSpPr>
                <a:spLocks/>
              </p:cNvSpPr>
              <p:nvPr/>
            </p:nvSpPr>
            <p:spPr bwMode="auto">
              <a:xfrm>
                <a:off x="165" y="4651"/>
                <a:ext cx="5" cy="7"/>
              </a:xfrm>
              <a:custGeom>
                <a:avLst/>
                <a:gdLst>
                  <a:gd name="T0" fmla="*/ 7 w 8"/>
                  <a:gd name="T1" fmla="*/ 11 h 13"/>
                  <a:gd name="T2" fmla="*/ 7 w 8"/>
                  <a:gd name="T3" fmla="*/ 8 h 13"/>
                  <a:gd name="T4" fmla="*/ 8 w 8"/>
                  <a:gd name="T5" fmla="*/ 2 h 13"/>
                  <a:gd name="T6" fmla="*/ 1 w 8"/>
                  <a:gd name="T7" fmla="*/ 0 h 13"/>
                  <a:gd name="T8" fmla="*/ 0 w 8"/>
                  <a:gd name="T9" fmla="*/ 8 h 13"/>
                  <a:gd name="T10" fmla="*/ 1 w 8"/>
                  <a:gd name="T11" fmla="*/ 13 h 13"/>
                  <a:gd name="T12" fmla="*/ 7 w 8"/>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7" y="11"/>
                    </a:moveTo>
                    <a:cubicBezTo>
                      <a:pt x="7" y="10"/>
                      <a:pt x="7" y="9"/>
                      <a:pt x="7" y="8"/>
                    </a:cubicBezTo>
                    <a:cubicBezTo>
                      <a:pt x="7" y="6"/>
                      <a:pt x="7" y="4"/>
                      <a:pt x="8" y="2"/>
                    </a:cubicBezTo>
                    <a:lnTo>
                      <a:pt x="1" y="0"/>
                    </a:lnTo>
                    <a:cubicBezTo>
                      <a:pt x="1" y="3"/>
                      <a:pt x="0" y="5"/>
                      <a:pt x="0" y="8"/>
                    </a:cubicBezTo>
                    <a:cubicBezTo>
                      <a:pt x="0" y="10"/>
                      <a:pt x="0" y="11"/>
                      <a:pt x="1" y="13"/>
                    </a:cubicBezTo>
                    <a:lnTo>
                      <a:pt x="7"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8" name="Freeform 1948">
                <a:extLst>
                  <a:ext uri="{FF2B5EF4-FFF2-40B4-BE49-F238E27FC236}">
                    <a16:creationId xmlns:a16="http://schemas.microsoft.com/office/drawing/2014/main" id="{8A70456A-8FC8-4F79-820F-E2C508C6227B}"/>
                  </a:ext>
                </a:extLst>
              </p:cNvPr>
              <p:cNvSpPr>
                <a:spLocks/>
              </p:cNvSpPr>
              <p:nvPr/>
            </p:nvSpPr>
            <p:spPr bwMode="auto">
              <a:xfrm>
                <a:off x="166" y="4645"/>
                <a:ext cx="4" cy="7"/>
              </a:xfrm>
              <a:custGeom>
                <a:avLst/>
                <a:gdLst>
                  <a:gd name="T0" fmla="*/ 7 w 7"/>
                  <a:gd name="T1" fmla="*/ 12 h 12"/>
                  <a:gd name="T2" fmla="*/ 7 w 7"/>
                  <a:gd name="T3" fmla="*/ 10 h 12"/>
                  <a:gd name="T4" fmla="*/ 7 w 7"/>
                  <a:gd name="T5" fmla="*/ 6 h 12"/>
                  <a:gd name="T6" fmla="*/ 7 w 7"/>
                  <a:gd name="T7" fmla="*/ 5 h 12"/>
                  <a:gd name="T8" fmla="*/ 2 w 7"/>
                  <a:gd name="T9" fmla="*/ 0 h 12"/>
                  <a:gd name="T10" fmla="*/ 0 w 7"/>
                  <a:gd name="T11" fmla="*/ 6 h 12"/>
                  <a:gd name="T12" fmla="*/ 0 w 7"/>
                  <a:gd name="T13" fmla="*/ 10 h 12"/>
                  <a:gd name="T14" fmla="*/ 0 w 7"/>
                  <a:gd name="T15" fmla="*/ 11 h 12"/>
                  <a:gd name="T16" fmla="*/ 7 w 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7" y="12"/>
                    </a:moveTo>
                    <a:lnTo>
                      <a:pt x="7" y="10"/>
                    </a:lnTo>
                    <a:cubicBezTo>
                      <a:pt x="7" y="8"/>
                      <a:pt x="7" y="7"/>
                      <a:pt x="7" y="6"/>
                    </a:cubicBezTo>
                    <a:cubicBezTo>
                      <a:pt x="7" y="5"/>
                      <a:pt x="7" y="5"/>
                      <a:pt x="7" y="5"/>
                    </a:cubicBezTo>
                    <a:lnTo>
                      <a:pt x="2" y="0"/>
                    </a:lnTo>
                    <a:cubicBezTo>
                      <a:pt x="0" y="2"/>
                      <a:pt x="0" y="5"/>
                      <a:pt x="0" y="6"/>
                    </a:cubicBezTo>
                    <a:cubicBezTo>
                      <a:pt x="0" y="8"/>
                      <a:pt x="0" y="9"/>
                      <a:pt x="0" y="10"/>
                    </a:cubicBezTo>
                    <a:lnTo>
                      <a:pt x="0" y="11"/>
                    </a:ln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49" name="Freeform 1949">
                <a:extLst>
                  <a:ext uri="{FF2B5EF4-FFF2-40B4-BE49-F238E27FC236}">
                    <a16:creationId xmlns:a16="http://schemas.microsoft.com/office/drawing/2014/main" id="{0E63B869-6416-4397-8FFC-D4C29C165626}"/>
                  </a:ext>
                </a:extLst>
              </p:cNvPr>
              <p:cNvSpPr>
                <a:spLocks/>
              </p:cNvSpPr>
              <p:nvPr/>
            </p:nvSpPr>
            <p:spPr bwMode="auto">
              <a:xfrm>
                <a:off x="166" y="4639"/>
                <a:ext cx="5" cy="8"/>
              </a:xfrm>
              <a:custGeom>
                <a:avLst/>
                <a:gdLst>
                  <a:gd name="T0" fmla="*/ 7 w 8"/>
                  <a:gd name="T1" fmla="*/ 14 h 15"/>
                  <a:gd name="T2" fmla="*/ 6 w 8"/>
                  <a:gd name="T3" fmla="*/ 10 h 15"/>
                  <a:gd name="T4" fmla="*/ 8 w 8"/>
                  <a:gd name="T5" fmla="*/ 2 h 15"/>
                  <a:gd name="T6" fmla="*/ 2 w 8"/>
                  <a:gd name="T7" fmla="*/ 0 h 15"/>
                  <a:gd name="T8" fmla="*/ 0 w 8"/>
                  <a:gd name="T9" fmla="*/ 10 h 15"/>
                  <a:gd name="T10" fmla="*/ 0 w 8"/>
                  <a:gd name="T11" fmla="*/ 15 h 15"/>
                  <a:gd name="T12" fmla="*/ 7 w 8"/>
                  <a:gd name="T13" fmla="*/ 14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7" y="14"/>
                    </a:moveTo>
                    <a:cubicBezTo>
                      <a:pt x="6" y="13"/>
                      <a:pt x="6" y="11"/>
                      <a:pt x="6" y="10"/>
                    </a:cubicBezTo>
                    <a:cubicBezTo>
                      <a:pt x="6" y="7"/>
                      <a:pt x="7" y="4"/>
                      <a:pt x="8" y="2"/>
                    </a:cubicBezTo>
                    <a:lnTo>
                      <a:pt x="2" y="0"/>
                    </a:lnTo>
                    <a:cubicBezTo>
                      <a:pt x="0" y="3"/>
                      <a:pt x="0" y="6"/>
                      <a:pt x="0" y="10"/>
                    </a:cubicBezTo>
                    <a:cubicBezTo>
                      <a:pt x="0" y="12"/>
                      <a:pt x="0" y="14"/>
                      <a:pt x="0" y="15"/>
                    </a:cubicBezTo>
                    <a:lnTo>
                      <a:pt x="7"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0" name="Freeform 1950">
                <a:extLst>
                  <a:ext uri="{FF2B5EF4-FFF2-40B4-BE49-F238E27FC236}">
                    <a16:creationId xmlns:a16="http://schemas.microsoft.com/office/drawing/2014/main" id="{A55601B8-D189-4EF5-8D70-E592B4320634}"/>
                  </a:ext>
                </a:extLst>
              </p:cNvPr>
              <p:cNvSpPr>
                <a:spLocks/>
              </p:cNvSpPr>
              <p:nvPr/>
            </p:nvSpPr>
            <p:spPr bwMode="auto">
              <a:xfrm>
                <a:off x="167" y="4634"/>
                <a:ext cx="4" cy="6"/>
              </a:xfrm>
              <a:custGeom>
                <a:avLst/>
                <a:gdLst>
                  <a:gd name="T0" fmla="*/ 7 w 7"/>
                  <a:gd name="T1" fmla="*/ 8 h 10"/>
                  <a:gd name="T2" fmla="*/ 6 w 7"/>
                  <a:gd name="T3" fmla="*/ 5 h 10"/>
                  <a:gd name="T4" fmla="*/ 7 w 7"/>
                  <a:gd name="T5" fmla="*/ 4 h 10"/>
                  <a:gd name="T6" fmla="*/ 2 w 7"/>
                  <a:gd name="T7" fmla="*/ 0 h 10"/>
                  <a:gd name="T8" fmla="*/ 0 w 7"/>
                  <a:gd name="T9" fmla="*/ 5 h 10"/>
                  <a:gd name="T10" fmla="*/ 1 w 7"/>
                  <a:gd name="T11" fmla="*/ 10 h 10"/>
                  <a:gd name="T12" fmla="*/ 7 w 7"/>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8"/>
                    </a:moveTo>
                    <a:cubicBezTo>
                      <a:pt x="6" y="7"/>
                      <a:pt x="6" y="6"/>
                      <a:pt x="6" y="5"/>
                    </a:cubicBezTo>
                    <a:lnTo>
                      <a:pt x="7" y="4"/>
                    </a:lnTo>
                    <a:lnTo>
                      <a:pt x="2" y="0"/>
                    </a:lnTo>
                    <a:cubicBezTo>
                      <a:pt x="0" y="1"/>
                      <a:pt x="0" y="4"/>
                      <a:pt x="0" y="5"/>
                    </a:cubicBezTo>
                    <a:cubicBezTo>
                      <a:pt x="0" y="7"/>
                      <a:pt x="0" y="9"/>
                      <a:pt x="1" y="10"/>
                    </a:cubicBezTo>
                    <a:lnTo>
                      <a:pt x="7"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1" name="Freeform 1951">
                <a:extLst>
                  <a:ext uri="{FF2B5EF4-FFF2-40B4-BE49-F238E27FC236}">
                    <a16:creationId xmlns:a16="http://schemas.microsoft.com/office/drawing/2014/main" id="{D41B8DD1-E9AD-4D3A-8F25-057E49D6AC0F}"/>
                  </a:ext>
                </a:extLst>
              </p:cNvPr>
              <p:cNvSpPr>
                <a:spLocks/>
              </p:cNvSpPr>
              <p:nvPr/>
            </p:nvSpPr>
            <p:spPr bwMode="auto">
              <a:xfrm>
                <a:off x="173" y="4523"/>
                <a:ext cx="5" cy="30"/>
              </a:xfrm>
              <a:custGeom>
                <a:avLst/>
                <a:gdLst>
                  <a:gd name="T0" fmla="*/ 5 w 9"/>
                  <a:gd name="T1" fmla="*/ 0 h 54"/>
                  <a:gd name="T2" fmla="*/ 5 w 9"/>
                  <a:gd name="T3" fmla="*/ 0 h 54"/>
                  <a:gd name="T4" fmla="*/ 3 w 9"/>
                  <a:gd name="T5" fmla="*/ 1 h 54"/>
                  <a:gd name="T6" fmla="*/ 3 w 9"/>
                  <a:gd name="T7" fmla="*/ 2 h 54"/>
                  <a:gd name="T8" fmla="*/ 2 w 9"/>
                  <a:gd name="T9" fmla="*/ 14 h 54"/>
                  <a:gd name="T10" fmla="*/ 3 w 9"/>
                  <a:gd name="T11" fmla="*/ 35 h 54"/>
                  <a:gd name="T12" fmla="*/ 0 w 9"/>
                  <a:gd name="T13" fmla="*/ 51 h 54"/>
                  <a:gd name="T14" fmla="*/ 6 w 9"/>
                  <a:gd name="T15" fmla="*/ 54 h 54"/>
                  <a:gd name="T16" fmla="*/ 9 w 9"/>
                  <a:gd name="T17" fmla="*/ 35 h 54"/>
                  <a:gd name="T18" fmla="*/ 9 w 9"/>
                  <a:gd name="T19" fmla="*/ 14 h 54"/>
                  <a:gd name="T20" fmla="*/ 9 w 9"/>
                  <a:gd name="T21" fmla="*/ 3 h 54"/>
                  <a:gd name="T22" fmla="*/ 6 w 9"/>
                  <a:gd name="T23" fmla="*/ 3 h 54"/>
                  <a:gd name="T24" fmla="*/ 8 w 9"/>
                  <a:gd name="T25" fmla="*/ 6 h 54"/>
                  <a:gd name="T26" fmla="*/ 9 w 9"/>
                  <a:gd name="T27" fmla="*/ 5 h 54"/>
                  <a:gd name="T28" fmla="*/ 5 w 9"/>
                  <a:gd name="T2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54">
                    <a:moveTo>
                      <a:pt x="5" y="0"/>
                    </a:moveTo>
                    <a:lnTo>
                      <a:pt x="5" y="0"/>
                    </a:lnTo>
                    <a:lnTo>
                      <a:pt x="3" y="1"/>
                    </a:lnTo>
                    <a:lnTo>
                      <a:pt x="3" y="2"/>
                    </a:lnTo>
                    <a:cubicBezTo>
                      <a:pt x="2" y="6"/>
                      <a:pt x="2" y="10"/>
                      <a:pt x="2" y="14"/>
                    </a:cubicBezTo>
                    <a:cubicBezTo>
                      <a:pt x="2" y="21"/>
                      <a:pt x="3" y="28"/>
                      <a:pt x="3" y="35"/>
                    </a:cubicBezTo>
                    <a:cubicBezTo>
                      <a:pt x="3" y="41"/>
                      <a:pt x="2" y="47"/>
                      <a:pt x="0" y="51"/>
                    </a:cubicBezTo>
                    <a:lnTo>
                      <a:pt x="6" y="54"/>
                    </a:lnTo>
                    <a:cubicBezTo>
                      <a:pt x="9" y="48"/>
                      <a:pt x="9" y="42"/>
                      <a:pt x="9" y="35"/>
                    </a:cubicBezTo>
                    <a:cubicBezTo>
                      <a:pt x="9" y="28"/>
                      <a:pt x="9" y="20"/>
                      <a:pt x="9" y="14"/>
                    </a:cubicBezTo>
                    <a:cubicBezTo>
                      <a:pt x="9" y="10"/>
                      <a:pt x="9" y="7"/>
                      <a:pt x="9" y="3"/>
                    </a:cubicBezTo>
                    <a:lnTo>
                      <a:pt x="6" y="3"/>
                    </a:lnTo>
                    <a:lnTo>
                      <a:pt x="8" y="6"/>
                    </a:lnTo>
                    <a:lnTo>
                      <a:pt x="9" y="5"/>
                    </a:ln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2" name="Freeform 1952">
                <a:extLst>
                  <a:ext uri="{FF2B5EF4-FFF2-40B4-BE49-F238E27FC236}">
                    <a16:creationId xmlns:a16="http://schemas.microsoft.com/office/drawing/2014/main" id="{0B3AA318-9E2C-43DD-AACE-EE40DEAEEF58}"/>
                  </a:ext>
                </a:extLst>
              </p:cNvPr>
              <p:cNvSpPr>
                <a:spLocks/>
              </p:cNvSpPr>
              <p:nvPr/>
            </p:nvSpPr>
            <p:spPr bwMode="auto">
              <a:xfrm>
                <a:off x="167" y="4581"/>
                <a:ext cx="4" cy="9"/>
              </a:xfrm>
              <a:custGeom>
                <a:avLst/>
                <a:gdLst>
                  <a:gd name="T0" fmla="*/ 6 w 8"/>
                  <a:gd name="T1" fmla="*/ 17 h 17"/>
                  <a:gd name="T2" fmla="*/ 8 w 8"/>
                  <a:gd name="T3" fmla="*/ 5 h 17"/>
                  <a:gd name="T4" fmla="*/ 8 w 8"/>
                  <a:gd name="T5" fmla="*/ 0 h 17"/>
                  <a:gd name="T6" fmla="*/ 1 w 8"/>
                  <a:gd name="T7" fmla="*/ 1 h 17"/>
                  <a:gd name="T8" fmla="*/ 2 w 8"/>
                  <a:gd name="T9" fmla="*/ 5 h 17"/>
                  <a:gd name="T10" fmla="*/ 0 w 8"/>
                  <a:gd name="T11" fmla="*/ 14 h 17"/>
                  <a:gd name="T12" fmla="*/ 6 w 8"/>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8" h="17">
                    <a:moveTo>
                      <a:pt x="6" y="17"/>
                    </a:moveTo>
                    <a:cubicBezTo>
                      <a:pt x="7" y="13"/>
                      <a:pt x="8" y="9"/>
                      <a:pt x="8" y="5"/>
                    </a:cubicBezTo>
                    <a:cubicBezTo>
                      <a:pt x="8" y="4"/>
                      <a:pt x="8" y="2"/>
                      <a:pt x="8" y="0"/>
                    </a:cubicBezTo>
                    <a:lnTo>
                      <a:pt x="1" y="1"/>
                    </a:lnTo>
                    <a:cubicBezTo>
                      <a:pt x="1" y="3"/>
                      <a:pt x="2" y="4"/>
                      <a:pt x="2" y="5"/>
                    </a:cubicBezTo>
                    <a:cubicBezTo>
                      <a:pt x="2" y="8"/>
                      <a:pt x="1" y="12"/>
                      <a:pt x="0" y="14"/>
                    </a:cubicBezTo>
                    <a:lnTo>
                      <a:pt x="6"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3" name="Freeform 1953">
                <a:extLst>
                  <a:ext uri="{FF2B5EF4-FFF2-40B4-BE49-F238E27FC236}">
                    <a16:creationId xmlns:a16="http://schemas.microsoft.com/office/drawing/2014/main" id="{D68FD5C8-E4BB-4DFB-B77D-A70DF8F1DFE6}"/>
                  </a:ext>
                </a:extLst>
              </p:cNvPr>
              <p:cNvSpPr>
                <a:spLocks/>
              </p:cNvSpPr>
              <p:nvPr/>
            </p:nvSpPr>
            <p:spPr bwMode="auto">
              <a:xfrm>
                <a:off x="153" y="4551"/>
                <a:ext cx="18" cy="31"/>
              </a:xfrm>
              <a:custGeom>
                <a:avLst/>
                <a:gdLst>
                  <a:gd name="T0" fmla="*/ 31 w 31"/>
                  <a:gd name="T1" fmla="*/ 51 h 55"/>
                  <a:gd name="T2" fmla="*/ 19 w 31"/>
                  <a:gd name="T3" fmla="*/ 27 h 55"/>
                  <a:gd name="T4" fmla="*/ 5 w 31"/>
                  <a:gd name="T5" fmla="*/ 0 h 55"/>
                  <a:gd name="T6" fmla="*/ 0 w 31"/>
                  <a:gd name="T7" fmla="*/ 5 h 55"/>
                  <a:gd name="T8" fmla="*/ 13 w 31"/>
                  <a:gd name="T9" fmla="*/ 29 h 55"/>
                  <a:gd name="T10" fmla="*/ 26 w 31"/>
                  <a:gd name="T11" fmla="*/ 55 h 55"/>
                  <a:gd name="T12" fmla="*/ 31 w 31"/>
                  <a:gd name="T13" fmla="*/ 51 h 55"/>
                </a:gdLst>
                <a:ahLst/>
                <a:cxnLst>
                  <a:cxn ang="0">
                    <a:pos x="T0" y="T1"/>
                  </a:cxn>
                  <a:cxn ang="0">
                    <a:pos x="T2" y="T3"/>
                  </a:cxn>
                  <a:cxn ang="0">
                    <a:pos x="T4" y="T5"/>
                  </a:cxn>
                  <a:cxn ang="0">
                    <a:pos x="T6" y="T7"/>
                  </a:cxn>
                  <a:cxn ang="0">
                    <a:pos x="T8" y="T9"/>
                  </a:cxn>
                  <a:cxn ang="0">
                    <a:pos x="T10" y="T11"/>
                  </a:cxn>
                  <a:cxn ang="0">
                    <a:pos x="T12" y="T13"/>
                  </a:cxn>
                </a:cxnLst>
                <a:rect l="0" t="0" r="r" b="b"/>
                <a:pathLst>
                  <a:path w="31" h="55">
                    <a:moveTo>
                      <a:pt x="31" y="51"/>
                    </a:moveTo>
                    <a:cubicBezTo>
                      <a:pt x="25" y="44"/>
                      <a:pt x="22" y="35"/>
                      <a:pt x="19" y="27"/>
                    </a:cubicBezTo>
                    <a:cubicBezTo>
                      <a:pt x="16" y="18"/>
                      <a:pt x="12" y="9"/>
                      <a:pt x="5" y="0"/>
                    </a:cubicBezTo>
                    <a:lnTo>
                      <a:pt x="0" y="5"/>
                    </a:lnTo>
                    <a:cubicBezTo>
                      <a:pt x="6" y="12"/>
                      <a:pt x="9" y="20"/>
                      <a:pt x="13" y="29"/>
                    </a:cubicBezTo>
                    <a:cubicBezTo>
                      <a:pt x="16" y="38"/>
                      <a:pt x="19" y="47"/>
                      <a:pt x="26" y="55"/>
                    </a:cubicBezTo>
                    <a:lnTo>
                      <a:pt x="31" y="5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4" name="Freeform 1954">
                <a:extLst>
                  <a:ext uri="{FF2B5EF4-FFF2-40B4-BE49-F238E27FC236}">
                    <a16:creationId xmlns:a16="http://schemas.microsoft.com/office/drawing/2014/main" id="{AE56B882-321C-4AA6-9930-403A8CAD8415}"/>
                  </a:ext>
                </a:extLst>
              </p:cNvPr>
              <p:cNvSpPr>
                <a:spLocks/>
              </p:cNvSpPr>
              <p:nvPr/>
            </p:nvSpPr>
            <p:spPr bwMode="auto">
              <a:xfrm>
                <a:off x="167" y="4570"/>
                <a:ext cx="5" cy="12"/>
              </a:xfrm>
              <a:custGeom>
                <a:avLst/>
                <a:gdLst>
                  <a:gd name="T0" fmla="*/ 6 w 8"/>
                  <a:gd name="T1" fmla="*/ 20 h 20"/>
                  <a:gd name="T2" fmla="*/ 8 w 8"/>
                  <a:gd name="T3" fmla="*/ 7 h 20"/>
                  <a:gd name="T4" fmla="*/ 8 w 8"/>
                  <a:gd name="T5" fmla="*/ 0 h 20"/>
                  <a:gd name="T6" fmla="*/ 1 w 8"/>
                  <a:gd name="T7" fmla="*/ 1 h 20"/>
                  <a:gd name="T8" fmla="*/ 2 w 8"/>
                  <a:gd name="T9" fmla="*/ 7 h 20"/>
                  <a:gd name="T10" fmla="*/ 0 w 8"/>
                  <a:gd name="T11" fmla="*/ 18 h 20"/>
                  <a:gd name="T12" fmla="*/ 6 w 8"/>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8" h="20">
                    <a:moveTo>
                      <a:pt x="6" y="20"/>
                    </a:moveTo>
                    <a:cubicBezTo>
                      <a:pt x="8" y="16"/>
                      <a:pt x="8" y="12"/>
                      <a:pt x="8" y="7"/>
                    </a:cubicBezTo>
                    <a:cubicBezTo>
                      <a:pt x="8" y="5"/>
                      <a:pt x="8" y="2"/>
                      <a:pt x="8" y="0"/>
                    </a:cubicBezTo>
                    <a:lnTo>
                      <a:pt x="1" y="1"/>
                    </a:lnTo>
                    <a:cubicBezTo>
                      <a:pt x="2" y="3"/>
                      <a:pt x="2" y="5"/>
                      <a:pt x="2" y="7"/>
                    </a:cubicBezTo>
                    <a:cubicBezTo>
                      <a:pt x="2" y="11"/>
                      <a:pt x="1" y="14"/>
                      <a:pt x="0" y="18"/>
                    </a:cubicBezTo>
                    <a:lnTo>
                      <a:pt x="6"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5" name="Freeform 1955">
                <a:extLst>
                  <a:ext uri="{FF2B5EF4-FFF2-40B4-BE49-F238E27FC236}">
                    <a16:creationId xmlns:a16="http://schemas.microsoft.com/office/drawing/2014/main" id="{69DC330D-0C81-4C96-B431-9FF0D8785C4C}"/>
                  </a:ext>
                </a:extLst>
              </p:cNvPr>
              <p:cNvSpPr>
                <a:spLocks/>
              </p:cNvSpPr>
              <p:nvPr/>
            </p:nvSpPr>
            <p:spPr bwMode="auto">
              <a:xfrm>
                <a:off x="166" y="4589"/>
                <a:ext cx="5" cy="10"/>
              </a:xfrm>
              <a:custGeom>
                <a:avLst/>
                <a:gdLst>
                  <a:gd name="T0" fmla="*/ 4 w 8"/>
                  <a:gd name="T1" fmla="*/ 17 h 17"/>
                  <a:gd name="T2" fmla="*/ 5 w 8"/>
                  <a:gd name="T3" fmla="*/ 16 h 17"/>
                  <a:gd name="T4" fmla="*/ 6 w 8"/>
                  <a:gd name="T5" fmla="*/ 15 h 17"/>
                  <a:gd name="T6" fmla="*/ 7 w 8"/>
                  <a:gd name="T7" fmla="*/ 14 h 17"/>
                  <a:gd name="T8" fmla="*/ 8 w 8"/>
                  <a:gd name="T9" fmla="*/ 8 h 17"/>
                  <a:gd name="T10" fmla="*/ 7 w 8"/>
                  <a:gd name="T11" fmla="*/ 0 h 17"/>
                  <a:gd name="T12" fmla="*/ 1 w 8"/>
                  <a:gd name="T13" fmla="*/ 0 h 17"/>
                  <a:gd name="T14" fmla="*/ 1 w 8"/>
                  <a:gd name="T15" fmla="*/ 8 h 17"/>
                  <a:gd name="T16" fmla="*/ 0 w 8"/>
                  <a:gd name="T17" fmla="*/ 12 h 17"/>
                  <a:gd name="T18" fmla="*/ 3 w 8"/>
                  <a:gd name="T19" fmla="*/ 13 h 17"/>
                  <a:gd name="T20" fmla="*/ 2 w 8"/>
                  <a:gd name="T21" fmla="*/ 10 h 17"/>
                  <a:gd name="T22" fmla="*/ 1 w 8"/>
                  <a:gd name="T23" fmla="*/ 11 h 17"/>
                  <a:gd name="T24" fmla="*/ 4 w 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7">
                    <a:moveTo>
                      <a:pt x="4" y="17"/>
                    </a:moveTo>
                    <a:lnTo>
                      <a:pt x="5" y="16"/>
                    </a:lnTo>
                    <a:lnTo>
                      <a:pt x="6" y="15"/>
                    </a:lnTo>
                    <a:lnTo>
                      <a:pt x="7" y="14"/>
                    </a:lnTo>
                    <a:cubicBezTo>
                      <a:pt x="7" y="12"/>
                      <a:pt x="7" y="10"/>
                      <a:pt x="8" y="8"/>
                    </a:cubicBezTo>
                    <a:cubicBezTo>
                      <a:pt x="7" y="5"/>
                      <a:pt x="7" y="2"/>
                      <a:pt x="7" y="0"/>
                    </a:cubicBezTo>
                    <a:lnTo>
                      <a:pt x="1" y="0"/>
                    </a:lnTo>
                    <a:cubicBezTo>
                      <a:pt x="1" y="3"/>
                      <a:pt x="1" y="6"/>
                      <a:pt x="1" y="8"/>
                    </a:cubicBezTo>
                    <a:cubicBezTo>
                      <a:pt x="1" y="10"/>
                      <a:pt x="1" y="11"/>
                      <a:pt x="0" y="12"/>
                    </a:cubicBezTo>
                    <a:lnTo>
                      <a:pt x="3" y="13"/>
                    </a:lnTo>
                    <a:lnTo>
                      <a:pt x="2" y="10"/>
                    </a:lnTo>
                    <a:lnTo>
                      <a:pt x="1" y="11"/>
                    </a:lnTo>
                    <a:lnTo>
                      <a:pt x="4"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6" name="Freeform 1956">
                <a:extLst>
                  <a:ext uri="{FF2B5EF4-FFF2-40B4-BE49-F238E27FC236}">
                    <a16:creationId xmlns:a16="http://schemas.microsoft.com/office/drawing/2014/main" id="{6CE3FEFF-2294-4BA2-B7CF-15C7DF1294E7}"/>
                  </a:ext>
                </a:extLst>
              </p:cNvPr>
              <p:cNvSpPr>
                <a:spLocks/>
              </p:cNvSpPr>
              <p:nvPr/>
            </p:nvSpPr>
            <p:spPr bwMode="auto">
              <a:xfrm>
                <a:off x="141" y="4545"/>
                <a:ext cx="29" cy="45"/>
              </a:xfrm>
              <a:custGeom>
                <a:avLst/>
                <a:gdLst>
                  <a:gd name="T0" fmla="*/ 51 w 51"/>
                  <a:gd name="T1" fmla="*/ 76 h 80"/>
                  <a:gd name="T2" fmla="*/ 6 w 51"/>
                  <a:gd name="T3" fmla="*/ 0 h 80"/>
                  <a:gd name="T4" fmla="*/ 0 w 51"/>
                  <a:gd name="T5" fmla="*/ 4 h 80"/>
                  <a:gd name="T6" fmla="*/ 45 w 51"/>
                  <a:gd name="T7" fmla="*/ 80 h 80"/>
                  <a:gd name="T8" fmla="*/ 51 w 51"/>
                  <a:gd name="T9" fmla="*/ 76 h 80"/>
                </a:gdLst>
                <a:ahLst/>
                <a:cxnLst>
                  <a:cxn ang="0">
                    <a:pos x="T0" y="T1"/>
                  </a:cxn>
                  <a:cxn ang="0">
                    <a:pos x="T2" y="T3"/>
                  </a:cxn>
                  <a:cxn ang="0">
                    <a:pos x="T4" y="T5"/>
                  </a:cxn>
                  <a:cxn ang="0">
                    <a:pos x="T6" y="T7"/>
                  </a:cxn>
                  <a:cxn ang="0">
                    <a:pos x="T8" y="T9"/>
                  </a:cxn>
                </a:cxnLst>
                <a:rect l="0" t="0" r="r" b="b"/>
                <a:pathLst>
                  <a:path w="51" h="80">
                    <a:moveTo>
                      <a:pt x="51" y="76"/>
                    </a:moveTo>
                    <a:cubicBezTo>
                      <a:pt x="35" y="53"/>
                      <a:pt x="25" y="23"/>
                      <a:pt x="6" y="0"/>
                    </a:cubicBezTo>
                    <a:lnTo>
                      <a:pt x="0" y="4"/>
                    </a:lnTo>
                    <a:cubicBezTo>
                      <a:pt x="19" y="26"/>
                      <a:pt x="29" y="55"/>
                      <a:pt x="45" y="80"/>
                    </a:cubicBezTo>
                    <a:lnTo>
                      <a:pt x="51" y="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7" name="Freeform 1957">
                <a:extLst>
                  <a:ext uri="{FF2B5EF4-FFF2-40B4-BE49-F238E27FC236}">
                    <a16:creationId xmlns:a16="http://schemas.microsoft.com/office/drawing/2014/main" id="{BAA405EC-A7B9-4A93-83D4-26643AD511DC}"/>
                  </a:ext>
                </a:extLst>
              </p:cNvPr>
              <p:cNvSpPr>
                <a:spLocks/>
              </p:cNvSpPr>
              <p:nvPr/>
            </p:nvSpPr>
            <p:spPr bwMode="auto">
              <a:xfrm>
                <a:off x="135" y="4542"/>
                <a:ext cx="8" cy="6"/>
              </a:xfrm>
              <a:custGeom>
                <a:avLst/>
                <a:gdLst>
                  <a:gd name="T0" fmla="*/ 14 w 14"/>
                  <a:gd name="T1" fmla="*/ 3 h 11"/>
                  <a:gd name="T2" fmla="*/ 11 w 14"/>
                  <a:gd name="T3" fmla="*/ 2 h 11"/>
                  <a:gd name="T4" fmla="*/ 4 w 14"/>
                  <a:gd name="T5" fmla="*/ 0 h 11"/>
                  <a:gd name="T6" fmla="*/ 3 w 14"/>
                  <a:gd name="T7" fmla="*/ 0 h 11"/>
                  <a:gd name="T8" fmla="*/ 1 w 14"/>
                  <a:gd name="T9" fmla="*/ 1 h 11"/>
                  <a:gd name="T10" fmla="*/ 1 w 14"/>
                  <a:gd name="T11" fmla="*/ 2 h 11"/>
                  <a:gd name="T12" fmla="*/ 0 w 14"/>
                  <a:gd name="T13" fmla="*/ 5 h 11"/>
                  <a:gd name="T14" fmla="*/ 1 w 14"/>
                  <a:gd name="T15" fmla="*/ 9 h 11"/>
                  <a:gd name="T16" fmla="*/ 1 w 14"/>
                  <a:gd name="T17" fmla="*/ 10 h 11"/>
                  <a:gd name="T18" fmla="*/ 7 w 14"/>
                  <a:gd name="T19" fmla="*/ 11 h 11"/>
                  <a:gd name="T20" fmla="*/ 7 w 14"/>
                  <a:gd name="T21" fmla="*/ 9 h 11"/>
                  <a:gd name="T22" fmla="*/ 7 w 14"/>
                  <a:gd name="T23" fmla="*/ 5 h 11"/>
                  <a:gd name="T24" fmla="*/ 7 w 14"/>
                  <a:gd name="T25" fmla="*/ 5 h 11"/>
                  <a:gd name="T26" fmla="*/ 4 w 14"/>
                  <a:gd name="T27" fmla="*/ 4 h 11"/>
                  <a:gd name="T28" fmla="*/ 4 w 14"/>
                  <a:gd name="T29" fmla="*/ 7 h 11"/>
                  <a:gd name="T30" fmla="*/ 4 w 14"/>
                  <a:gd name="T31" fmla="*/ 7 h 11"/>
                  <a:gd name="T32" fmla="*/ 8 w 14"/>
                  <a:gd name="T33" fmla="*/ 8 h 11"/>
                  <a:gd name="T34" fmla="*/ 14 w 14"/>
                  <a:gd name="T35" fmla="*/ 10 h 11"/>
                  <a:gd name="T36" fmla="*/ 14 w 14"/>
                  <a:gd name="T3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1">
                    <a:moveTo>
                      <a:pt x="14" y="3"/>
                    </a:moveTo>
                    <a:cubicBezTo>
                      <a:pt x="13" y="3"/>
                      <a:pt x="12" y="3"/>
                      <a:pt x="11" y="2"/>
                    </a:cubicBezTo>
                    <a:cubicBezTo>
                      <a:pt x="9" y="1"/>
                      <a:pt x="7" y="0"/>
                      <a:pt x="4" y="0"/>
                    </a:cubicBezTo>
                    <a:lnTo>
                      <a:pt x="3" y="0"/>
                    </a:lnTo>
                    <a:lnTo>
                      <a:pt x="1" y="1"/>
                    </a:lnTo>
                    <a:lnTo>
                      <a:pt x="1" y="2"/>
                    </a:lnTo>
                    <a:cubicBezTo>
                      <a:pt x="0" y="3"/>
                      <a:pt x="0" y="4"/>
                      <a:pt x="0" y="5"/>
                    </a:cubicBezTo>
                    <a:cubicBezTo>
                      <a:pt x="0" y="7"/>
                      <a:pt x="1" y="9"/>
                      <a:pt x="1" y="9"/>
                    </a:cubicBezTo>
                    <a:lnTo>
                      <a:pt x="1" y="10"/>
                    </a:lnTo>
                    <a:lnTo>
                      <a:pt x="7" y="11"/>
                    </a:lnTo>
                    <a:lnTo>
                      <a:pt x="7" y="9"/>
                    </a:lnTo>
                    <a:cubicBezTo>
                      <a:pt x="7" y="7"/>
                      <a:pt x="7" y="6"/>
                      <a:pt x="7" y="5"/>
                    </a:cubicBezTo>
                    <a:lnTo>
                      <a:pt x="7" y="5"/>
                    </a:lnTo>
                    <a:lnTo>
                      <a:pt x="4" y="4"/>
                    </a:lnTo>
                    <a:lnTo>
                      <a:pt x="4" y="7"/>
                    </a:lnTo>
                    <a:lnTo>
                      <a:pt x="4" y="7"/>
                    </a:lnTo>
                    <a:cubicBezTo>
                      <a:pt x="5" y="7"/>
                      <a:pt x="6" y="7"/>
                      <a:pt x="8" y="8"/>
                    </a:cubicBezTo>
                    <a:cubicBezTo>
                      <a:pt x="9" y="9"/>
                      <a:pt x="11" y="10"/>
                      <a:pt x="14" y="10"/>
                    </a:cubicBezTo>
                    <a:lnTo>
                      <a:pt x="14"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8" name="Freeform 1958">
                <a:extLst>
                  <a:ext uri="{FF2B5EF4-FFF2-40B4-BE49-F238E27FC236}">
                    <a16:creationId xmlns:a16="http://schemas.microsoft.com/office/drawing/2014/main" id="{25F5A829-54CD-4BFC-88E6-BB1C73CB9B4C}"/>
                  </a:ext>
                </a:extLst>
              </p:cNvPr>
              <p:cNvSpPr>
                <a:spLocks/>
              </p:cNvSpPr>
              <p:nvPr/>
            </p:nvSpPr>
            <p:spPr bwMode="auto">
              <a:xfrm>
                <a:off x="155" y="4576"/>
                <a:ext cx="8" cy="10"/>
              </a:xfrm>
              <a:custGeom>
                <a:avLst/>
                <a:gdLst>
                  <a:gd name="T0" fmla="*/ 14 w 14"/>
                  <a:gd name="T1" fmla="*/ 17 h 18"/>
                  <a:gd name="T2" fmla="*/ 5 w 14"/>
                  <a:gd name="T3" fmla="*/ 0 h 18"/>
                  <a:gd name="T4" fmla="*/ 0 w 14"/>
                  <a:gd name="T5" fmla="*/ 4 h 18"/>
                  <a:gd name="T6" fmla="*/ 7 w 14"/>
                  <a:gd name="T7" fmla="*/ 18 h 18"/>
                  <a:gd name="T8" fmla="*/ 14 w 14"/>
                  <a:gd name="T9" fmla="*/ 17 h 18"/>
                </a:gdLst>
                <a:ahLst/>
                <a:cxnLst>
                  <a:cxn ang="0">
                    <a:pos x="T0" y="T1"/>
                  </a:cxn>
                  <a:cxn ang="0">
                    <a:pos x="T2" y="T3"/>
                  </a:cxn>
                  <a:cxn ang="0">
                    <a:pos x="T4" y="T5"/>
                  </a:cxn>
                  <a:cxn ang="0">
                    <a:pos x="T6" y="T7"/>
                  </a:cxn>
                  <a:cxn ang="0">
                    <a:pos x="T8" y="T9"/>
                  </a:cxn>
                </a:cxnLst>
                <a:rect l="0" t="0" r="r" b="b"/>
                <a:pathLst>
                  <a:path w="14" h="18">
                    <a:moveTo>
                      <a:pt x="14" y="17"/>
                    </a:moveTo>
                    <a:cubicBezTo>
                      <a:pt x="12" y="11"/>
                      <a:pt x="9" y="5"/>
                      <a:pt x="5" y="0"/>
                    </a:cubicBezTo>
                    <a:lnTo>
                      <a:pt x="0" y="4"/>
                    </a:lnTo>
                    <a:cubicBezTo>
                      <a:pt x="3" y="8"/>
                      <a:pt x="6" y="13"/>
                      <a:pt x="7" y="18"/>
                    </a:cubicBezTo>
                    <a:lnTo>
                      <a:pt x="14"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59" name="Freeform 1959">
                <a:extLst>
                  <a:ext uri="{FF2B5EF4-FFF2-40B4-BE49-F238E27FC236}">
                    <a16:creationId xmlns:a16="http://schemas.microsoft.com/office/drawing/2014/main" id="{D7FA7377-3FEE-4237-8DE3-5A6D721E6C85}"/>
                  </a:ext>
                </a:extLst>
              </p:cNvPr>
              <p:cNvSpPr>
                <a:spLocks/>
              </p:cNvSpPr>
              <p:nvPr/>
            </p:nvSpPr>
            <p:spPr bwMode="auto">
              <a:xfrm>
                <a:off x="127" y="4555"/>
                <a:ext cx="29" cy="27"/>
              </a:xfrm>
              <a:custGeom>
                <a:avLst/>
                <a:gdLst>
                  <a:gd name="T0" fmla="*/ 0 w 51"/>
                  <a:gd name="T1" fmla="*/ 5 h 49"/>
                  <a:gd name="T2" fmla="*/ 47 w 51"/>
                  <a:gd name="T3" fmla="*/ 49 h 49"/>
                  <a:gd name="T4" fmla="*/ 51 w 51"/>
                  <a:gd name="T5" fmla="*/ 44 h 49"/>
                  <a:gd name="T6" fmla="*/ 4 w 51"/>
                  <a:gd name="T7" fmla="*/ 0 h 49"/>
                  <a:gd name="T8" fmla="*/ 0 w 51"/>
                  <a:gd name="T9" fmla="*/ 5 h 49"/>
                </a:gdLst>
                <a:ahLst/>
                <a:cxnLst>
                  <a:cxn ang="0">
                    <a:pos x="T0" y="T1"/>
                  </a:cxn>
                  <a:cxn ang="0">
                    <a:pos x="T2" y="T3"/>
                  </a:cxn>
                  <a:cxn ang="0">
                    <a:pos x="T4" y="T5"/>
                  </a:cxn>
                  <a:cxn ang="0">
                    <a:pos x="T6" y="T7"/>
                  </a:cxn>
                  <a:cxn ang="0">
                    <a:pos x="T8" y="T9"/>
                  </a:cxn>
                </a:cxnLst>
                <a:rect l="0" t="0" r="r" b="b"/>
                <a:pathLst>
                  <a:path w="51" h="49">
                    <a:moveTo>
                      <a:pt x="0" y="5"/>
                    </a:moveTo>
                    <a:cubicBezTo>
                      <a:pt x="17" y="17"/>
                      <a:pt x="29" y="36"/>
                      <a:pt x="47" y="49"/>
                    </a:cubicBezTo>
                    <a:lnTo>
                      <a:pt x="51" y="44"/>
                    </a:lnTo>
                    <a:cubicBezTo>
                      <a:pt x="34" y="32"/>
                      <a:pt x="22" y="13"/>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0" name="Freeform 1960">
                <a:extLst>
                  <a:ext uri="{FF2B5EF4-FFF2-40B4-BE49-F238E27FC236}">
                    <a16:creationId xmlns:a16="http://schemas.microsoft.com/office/drawing/2014/main" id="{974190AF-CC36-416E-9B46-4657D67070E0}"/>
                  </a:ext>
                </a:extLst>
              </p:cNvPr>
              <p:cNvSpPr>
                <a:spLocks/>
              </p:cNvSpPr>
              <p:nvPr/>
            </p:nvSpPr>
            <p:spPr bwMode="auto">
              <a:xfrm>
                <a:off x="128" y="4560"/>
                <a:ext cx="37" cy="34"/>
              </a:xfrm>
              <a:custGeom>
                <a:avLst/>
                <a:gdLst>
                  <a:gd name="T0" fmla="*/ 0 w 65"/>
                  <a:gd name="T1" fmla="*/ 5 h 60"/>
                  <a:gd name="T2" fmla="*/ 29 w 65"/>
                  <a:gd name="T3" fmla="*/ 34 h 60"/>
                  <a:gd name="T4" fmla="*/ 63 w 65"/>
                  <a:gd name="T5" fmla="*/ 60 h 60"/>
                  <a:gd name="T6" fmla="*/ 65 w 65"/>
                  <a:gd name="T7" fmla="*/ 54 h 60"/>
                  <a:gd name="T8" fmla="*/ 34 w 65"/>
                  <a:gd name="T9" fmla="*/ 30 h 60"/>
                  <a:gd name="T10" fmla="*/ 4 w 65"/>
                  <a:gd name="T11" fmla="*/ 0 h 60"/>
                  <a:gd name="T12" fmla="*/ 0 w 65"/>
                  <a:gd name="T13" fmla="*/ 5 h 60"/>
                </a:gdLst>
                <a:ahLst/>
                <a:cxnLst>
                  <a:cxn ang="0">
                    <a:pos x="T0" y="T1"/>
                  </a:cxn>
                  <a:cxn ang="0">
                    <a:pos x="T2" y="T3"/>
                  </a:cxn>
                  <a:cxn ang="0">
                    <a:pos x="T4" y="T5"/>
                  </a:cxn>
                  <a:cxn ang="0">
                    <a:pos x="T6" y="T7"/>
                  </a:cxn>
                  <a:cxn ang="0">
                    <a:pos x="T8" y="T9"/>
                  </a:cxn>
                  <a:cxn ang="0">
                    <a:pos x="T10" y="T11"/>
                  </a:cxn>
                  <a:cxn ang="0">
                    <a:pos x="T12" y="T13"/>
                  </a:cxn>
                </a:cxnLst>
                <a:rect l="0" t="0" r="r" b="b"/>
                <a:pathLst>
                  <a:path w="65" h="60">
                    <a:moveTo>
                      <a:pt x="0" y="5"/>
                    </a:moveTo>
                    <a:cubicBezTo>
                      <a:pt x="11" y="13"/>
                      <a:pt x="20" y="24"/>
                      <a:pt x="29" y="34"/>
                    </a:cubicBezTo>
                    <a:cubicBezTo>
                      <a:pt x="39" y="45"/>
                      <a:pt x="49" y="54"/>
                      <a:pt x="63" y="60"/>
                    </a:cubicBezTo>
                    <a:lnTo>
                      <a:pt x="65" y="54"/>
                    </a:lnTo>
                    <a:cubicBezTo>
                      <a:pt x="53" y="49"/>
                      <a:pt x="43" y="40"/>
                      <a:pt x="34" y="30"/>
                    </a:cubicBezTo>
                    <a:cubicBezTo>
                      <a:pt x="25" y="20"/>
                      <a:pt x="15" y="8"/>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1" name="Freeform 1961">
                <a:extLst>
                  <a:ext uri="{FF2B5EF4-FFF2-40B4-BE49-F238E27FC236}">
                    <a16:creationId xmlns:a16="http://schemas.microsoft.com/office/drawing/2014/main" id="{A4AC846F-671D-4BC7-BBA0-10D67CAD89C8}"/>
                  </a:ext>
                </a:extLst>
              </p:cNvPr>
              <p:cNvSpPr>
                <a:spLocks/>
              </p:cNvSpPr>
              <p:nvPr/>
            </p:nvSpPr>
            <p:spPr bwMode="auto">
              <a:xfrm>
                <a:off x="160" y="4585"/>
                <a:ext cx="6" cy="8"/>
              </a:xfrm>
              <a:custGeom>
                <a:avLst/>
                <a:gdLst>
                  <a:gd name="T0" fmla="*/ 11 w 11"/>
                  <a:gd name="T1" fmla="*/ 14 h 14"/>
                  <a:gd name="T2" fmla="*/ 11 w 11"/>
                  <a:gd name="T3" fmla="*/ 13 h 14"/>
                  <a:gd name="T4" fmla="*/ 5 w 11"/>
                  <a:gd name="T5" fmla="*/ 0 h 14"/>
                  <a:gd name="T6" fmla="*/ 0 w 11"/>
                  <a:gd name="T7" fmla="*/ 3 h 14"/>
                  <a:gd name="T8" fmla="*/ 5 w 11"/>
                  <a:gd name="T9" fmla="*/ 13 h 14"/>
                  <a:gd name="T10" fmla="*/ 5 w 11"/>
                  <a:gd name="T11" fmla="*/ 14 h 14"/>
                  <a:gd name="T12" fmla="*/ 11 w 11"/>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1" h="14">
                    <a:moveTo>
                      <a:pt x="11" y="14"/>
                    </a:moveTo>
                    <a:lnTo>
                      <a:pt x="11" y="13"/>
                    </a:lnTo>
                    <a:cubicBezTo>
                      <a:pt x="11" y="7"/>
                      <a:pt x="7" y="3"/>
                      <a:pt x="5" y="0"/>
                    </a:cubicBezTo>
                    <a:lnTo>
                      <a:pt x="0" y="3"/>
                    </a:lnTo>
                    <a:cubicBezTo>
                      <a:pt x="2" y="7"/>
                      <a:pt x="5" y="11"/>
                      <a:pt x="5" y="13"/>
                    </a:cubicBezTo>
                    <a:lnTo>
                      <a:pt x="5" y="14"/>
                    </a:lnTo>
                    <a:lnTo>
                      <a:pt x="11"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2" name="Freeform 1962">
                <a:extLst>
                  <a:ext uri="{FF2B5EF4-FFF2-40B4-BE49-F238E27FC236}">
                    <a16:creationId xmlns:a16="http://schemas.microsoft.com/office/drawing/2014/main" id="{354D2817-E508-4A12-B4EE-0A45D9B79DC2}"/>
                  </a:ext>
                </a:extLst>
              </p:cNvPr>
              <p:cNvSpPr>
                <a:spLocks/>
              </p:cNvSpPr>
              <p:nvPr/>
            </p:nvSpPr>
            <p:spPr bwMode="auto">
              <a:xfrm>
                <a:off x="156" y="4583"/>
                <a:ext cx="6" cy="5"/>
              </a:xfrm>
              <a:custGeom>
                <a:avLst/>
                <a:gdLst>
                  <a:gd name="T0" fmla="*/ 7 w 10"/>
                  <a:gd name="T1" fmla="*/ 1 h 8"/>
                  <a:gd name="T2" fmla="*/ 7 w 10"/>
                  <a:gd name="T3" fmla="*/ 2 h 8"/>
                  <a:gd name="T4" fmla="*/ 8 w 10"/>
                  <a:gd name="T5" fmla="*/ 5 h 8"/>
                  <a:gd name="T6" fmla="*/ 9 w 10"/>
                  <a:gd name="T7" fmla="*/ 2 h 8"/>
                  <a:gd name="T8" fmla="*/ 7 w 10"/>
                  <a:gd name="T9" fmla="*/ 1 h 8"/>
                  <a:gd name="T10" fmla="*/ 6 w 10"/>
                  <a:gd name="T11" fmla="*/ 0 h 8"/>
                  <a:gd name="T12" fmla="*/ 6 w 10"/>
                  <a:gd name="T13" fmla="*/ 0 h 8"/>
                  <a:gd name="T14" fmla="*/ 0 w 10"/>
                  <a:gd name="T15" fmla="*/ 3 h 8"/>
                  <a:gd name="T16" fmla="*/ 3 w 10"/>
                  <a:gd name="T17" fmla="*/ 7 h 8"/>
                  <a:gd name="T18" fmla="*/ 7 w 10"/>
                  <a:gd name="T19" fmla="*/ 8 h 8"/>
                  <a:gd name="T20" fmla="*/ 8 w 10"/>
                  <a:gd name="T21" fmla="*/ 8 h 8"/>
                  <a:gd name="T22" fmla="*/ 10 w 10"/>
                  <a:gd name="T23" fmla="*/ 8 h 8"/>
                  <a:gd name="T24" fmla="*/ 7 w 10"/>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7" y="1"/>
                    </a:moveTo>
                    <a:lnTo>
                      <a:pt x="7" y="2"/>
                    </a:lnTo>
                    <a:lnTo>
                      <a:pt x="8" y="5"/>
                    </a:lnTo>
                    <a:lnTo>
                      <a:pt x="9" y="2"/>
                    </a:lnTo>
                    <a:lnTo>
                      <a:pt x="7" y="1"/>
                    </a:lnTo>
                    <a:lnTo>
                      <a:pt x="6" y="0"/>
                    </a:lnTo>
                    <a:lnTo>
                      <a:pt x="6" y="0"/>
                    </a:lnTo>
                    <a:lnTo>
                      <a:pt x="0" y="3"/>
                    </a:lnTo>
                    <a:cubicBezTo>
                      <a:pt x="1" y="5"/>
                      <a:pt x="2" y="6"/>
                      <a:pt x="3" y="7"/>
                    </a:cubicBezTo>
                    <a:cubicBezTo>
                      <a:pt x="5" y="7"/>
                      <a:pt x="6" y="8"/>
                      <a:pt x="7" y="8"/>
                    </a:cubicBezTo>
                    <a:lnTo>
                      <a:pt x="8" y="8"/>
                    </a:lnTo>
                    <a:lnTo>
                      <a:pt x="10" y="8"/>
                    </a:lnTo>
                    <a:lnTo>
                      <a:pt x="7"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3" name="Freeform 1963">
                <a:extLst>
                  <a:ext uri="{FF2B5EF4-FFF2-40B4-BE49-F238E27FC236}">
                    <a16:creationId xmlns:a16="http://schemas.microsoft.com/office/drawing/2014/main" id="{7016CB12-8B99-4218-8290-200F45AEAAC4}"/>
                  </a:ext>
                </a:extLst>
              </p:cNvPr>
              <p:cNvSpPr>
                <a:spLocks/>
              </p:cNvSpPr>
              <p:nvPr/>
            </p:nvSpPr>
            <p:spPr bwMode="auto">
              <a:xfrm>
                <a:off x="284" y="4608"/>
                <a:ext cx="51" cy="32"/>
              </a:xfrm>
              <a:custGeom>
                <a:avLst/>
                <a:gdLst>
                  <a:gd name="T0" fmla="*/ 85 w 90"/>
                  <a:gd name="T1" fmla="*/ 0 h 57"/>
                  <a:gd name="T2" fmla="*/ 44 w 90"/>
                  <a:gd name="T3" fmla="*/ 27 h 57"/>
                  <a:gd name="T4" fmla="*/ 0 w 90"/>
                  <a:gd name="T5" fmla="*/ 52 h 57"/>
                  <a:gd name="T6" fmla="*/ 4 w 90"/>
                  <a:gd name="T7" fmla="*/ 57 h 57"/>
                  <a:gd name="T8" fmla="*/ 47 w 90"/>
                  <a:gd name="T9" fmla="*/ 33 h 57"/>
                  <a:gd name="T10" fmla="*/ 90 w 90"/>
                  <a:gd name="T11" fmla="*/ 5 h 57"/>
                  <a:gd name="T12" fmla="*/ 85 w 90"/>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90" h="57">
                    <a:moveTo>
                      <a:pt x="85" y="0"/>
                    </a:moveTo>
                    <a:cubicBezTo>
                      <a:pt x="74" y="12"/>
                      <a:pt x="59" y="20"/>
                      <a:pt x="44" y="27"/>
                    </a:cubicBezTo>
                    <a:cubicBezTo>
                      <a:pt x="29" y="35"/>
                      <a:pt x="13" y="42"/>
                      <a:pt x="0" y="52"/>
                    </a:cubicBezTo>
                    <a:lnTo>
                      <a:pt x="4" y="57"/>
                    </a:lnTo>
                    <a:cubicBezTo>
                      <a:pt x="16" y="48"/>
                      <a:pt x="32" y="41"/>
                      <a:pt x="47" y="33"/>
                    </a:cubicBezTo>
                    <a:cubicBezTo>
                      <a:pt x="62" y="26"/>
                      <a:pt x="77" y="18"/>
                      <a:pt x="90" y="5"/>
                    </a:cubicBezTo>
                    <a:lnTo>
                      <a:pt x="8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4" name="Freeform 1964">
                <a:extLst>
                  <a:ext uri="{FF2B5EF4-FFF2-40B4-BE49-F238E27FC236}">
                    <a16:creationId xmlns:a16="http://schemas.microsoft.com/office/drawing/2014/main" id="{DE2ACCB7-8CA2-4E4F-AF14-BB8A6CD4A552}"/>
                  </a:ext>
                </a:extLst>
              </p:cNvPr>
              <p:cNvSpPr>
                <a:spLocks/>
              </p:cNvSpPr>
              <p:nvPr/>
            </p:nvSpPr>
            <p:spPr bwMode="auto">
              <a:xfrm>
                <a:off x="283" y="4580"/>
                <a:ext cx="43" cy="50"/>
              </a:xfrm>
              <a:custGeom>
                <a:avLst/>
                <a:gdLst>
                  <a:gd name="T0" fmla="*/ 72 w 76"/>
                  <a:gd name="T1" fmla="*/ 0 h 89"/>
                  <a:gd name="T2" fmla="*/ 0 w 76"/>
                  <a:gd name="T3" fmla="*/ 84 h 89"/>
                  <a:gd name="T4" fmla="*/ 4 w 76"/>
                  <a:gd name="T5" fmla="*/ 89 h 89"/>
                  <a:gd name="T6" fmla="*/ 76 w 76"/>
                  <a:gd name="T7" fmla="*/ 5 h 89"/>
                  <a:gd name="T8" fmla="*/ 72 w 76"/>
                  <a:gd name="T9" fmla="*/ 0 h 89"/>
                </a:gdLst>
                <a:ahLst/>
                <a:cxnLst>
                  <a:cxn ang="0">
                    <a:pos x="T0" y="T1"/>
                  </a:cxn>
                  <a:cxn ang="0">
                    <a:pos x="T2" y="T3"/>
                  </a:cxn>
                  <a:cxn ang="0">
                    <a:pos x="T4" y="T5"/>
                  </a:cxn>
                  <a:cxn ang="0">
                    <a:pos x="T6" y="T7"/>
                  </a:cxn>
                  <a:cxn ang="0">
                    <a:pos x="T8" y="T9"/>
                  </a:cxn>
                </a:cxnLst>
                <a:rect l="0" t="0" r="r" b="b"/>
                <a:pathLst>
                  <a:path w="76" h="89">
                    <a:moveTo>
                      <a:pt x="72" y="0"/>
                    </a:moveTo>
                    <a:cubicBezTo>
                      <a:pt x="44" y="26"/>
                      <a:pt x="28" y="61"/>
                      <a:pt x="0" y="84"/>
                    </a:cubicBezTo>
                    <a:lnTo>
                      <a:pt x="4" y="89"/>
                    </a:lnTo>
                    <a:cubicBezTo>
                      <a:pt x="33" y="65"/>
                      <a:pt x="49" y="29"/>
                      <a:pt x="76" y="5"/>
                    </a:cubicBezTo>
                    <a:lnTo>
                      <a:pt x="7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5" name="Freeform 1965">
                <a:extLst>
                  <a:ext uri="{FF2B5EF4-FFF2-40B4-BE49-F238E27FC236}">
                    <a16:creationId xmlns:a16="http://schemas.microsoft.com/office/drawing/2014/main" id="{8D8698CD-AF86-4B19-B521-0D6758030707}"/>
                  </a:ext>
                </a:extLst>
              </p:cNvPr>
              <p:cNvSpPr>
                <a:spLocks/>
              </p:cNvSpPr>
              <p:nvPr/>
            </p:nvSpPr>
            <p:spPr bwMode="auto">
              <a:xfrm>
                <a:off x="277" y="4578"/>
                <a:ext cx="44" cy="50"/>
              </a:xfrm>
              <a:custGeom>
                <a:avLst/>
                <a:gdLst>
                  <a:gd name="T0" fmla="*/ 71 w 77"/>
                  <a:gd name="T1" fmla="*/ 0 h 87"/>
                  <a:gd name="T2" fmla="*/ 50 w 77"/>
                  <a:gd name="T3" fmla="*/ 27 h 87"/>
                  <a:gd name="T4" fmla="*/ 25 w 77"/>
                  <a:gd name="T5" fmla="*/ 54 h 87"/>
                  <a:gd name="T6" fmla="*/ 25 w 77"/>
                  <a:gd name="T7" fmla="*/ 54 h 87"/>
                  <a:gd name="T8" fmla="*/ 13 w 77"/>
                  <a:gd name="T9" fmla="*/ 70 h 87"/>
                  <a:gd name="T10" fmla="*/ 0 w 77"/>
                  <a:gd name="T11" fmla="*/ 81 h 87"/>
                  <a:gd name="T12" fmla="*/ 2 w 77"/>
                  <a:gd name="T13" fmla="*/ 87 h 87"/>
                  <a:gd name="T14" fmla="*/ 18 w 77"/>
                  <a:gd name="T15" fmla="*/ 74 h 87"/>
                  <a:gd name="T16" fmla="*/ 30 w 77"/>
                  <a:gd name="T17" fmla="*/ 58 h 87"/>
                  <a:gd name="T18" fmla="*/ 30 w 77"/>
                  <a:gd name="T19" fmla="*/ 58 h 87"/>
                  <a:gd name="T20" fmla="*/ 55 w 77"/>
                  <a:gd name="T21" fmla="*/ 31 h 87"/>
                  <a:gd name="T22" fmla="*/ 77 w 77"/>
                  <a:gd name="T23" fmla="*/ 4 h 87"/>
                  <a:gd name="T24" fmla="*/ 71 w 77"/>
                  <a:gd name="T2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87">
                    <a:moveTo>
                      <a:pt x="71" y="0"/>
                    </a:moveTo>
                    <a:cubicBezTo>
                      <a:pt x="67" y="8"/>
                      <a:pt x="59" y="17"/>
                      <a:pt x="50" y="27"/>
                    </a:cubicBezTo>
                    <a:cubicBezTo>
                      <a:pt x="41" y="36"/>
                      <a:pt x="32" y="46"/>
                      <a:pt x="25" y="54"/>
                    </a:cubicBezTo>
                    <a:lnTo>
                      <a:pt x="25" y="54"/>
                    </a:lnTo>
                    <a:cubicBezTo>
                      <a:pt x="20" y="60"/>
                      <a:pt x="17" y="66"/>
                      <a:pt x="13" y="70"/>
                    </a:cubicBezTo>
                    <a:cubicBezTo>
                      <a:pt x="9" y="75"/>
                      <a:pt x="5" y="78"/>
                      <a:pt x="0" y="81"/>
                    </a:cubicBezTo>
                    <a:lnTo>
                      <a:pt x="2" y="87"/>
                    </a:lnTo>
                    <a:cubicBezTo>
                      <a:pt x="9" y="84"/>
                      <a:pt x="14" y="79"/>
                      <a:pt x="18" y="74"/>
                    </a:cubicBezTo>
                    <a:cubicBezTo>
                      <a:pt x="22" y="69"/>
                      <a:pt x="26" y="64"/>
                      <a:pt x="30" y="58"/>
                    </a:cubicBezTo>
                    <a:lnTo>
                      <a:pt x="30" y="58"/>
                    </a:lnTo>
                    <a:cubicBezTo>
                      <a:pt x="37" y="50"/>
                      <a:pt x="46" y="41"/>
                      <a:pt x="55" y="31"/>
                    </a:cubicBezTo>
                    <a:cubicBezTo>
                      <a:pt x="64" y="21"/>
                      <a:pt x="72" y="12"/>
                      <a:pt x="77" y="4"/>
                    </a:cubicBezTo>
                    <a:lnTo>
                      <a:pt x="7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6" name="Freeform 1966">
                <a:extLst>
                  <a:ext uri="{FF2B5EF4-FFF2-40B4-BE49-F238E27FC236}">
                    <a16:creationId xmlns:a16="http://schemas.microsoft.com/office/drawing/2014/main" id="{9EDE3021-7321-4F11-BA3C-E025DA4A6CE2}"/>
                  </a:ext>
                </a:extLst>
              </p:cNvPr>
              <p:cNvSpPr>
                <a:spLocks/>
              </p:cNvSpPr>
              <p:nvPr/>
            </p:nvSpPr>
            <p:spPr bwMode="auto">
              <a:xfrm>
                <a:off x="244" y="4666"/>
                <a:ext cx="7" cy="4"/>
              </a:xfrm>
              <a:custGeom>
                <a:avLst/>
                <a:gdLst>
                  <a:gd name="T0" fmla="*/ 0 w 13"/>
                  <a:gd name="T1" fmla="*/ 6 h 8"/>
                  <a:gd name="T2" fmla="*/ 12 w 13"/>
                  <a:gd name="T3" fmla="*/ 8 h 8"/>
                  <a:gd name="T4" fmla="*/ 13 w 13"/>
                  <a:gd name="T5" fmla="*/ 2 h 8"/>
                  <a:gd name="T6" fmla="*/ 3 w 13"/>
                  <a:gd name="T7" fmla="*/ 0 h 8"/>
                  <a:gd name="T8" fmla="*/ 0 w 13"/>
                  <a:gd name="T9" fmla="*/ 6 h 8"/>
                </a:gdLst>
                <a:ahLst/>
                <a:cxnLst>
                  <a:cxn ang="0">
                    <a:pos x="T0" y="T1"/>
                  </a:cxn>
                  <a:cxn ang="0">
                    <a:pos x="T2" y="T3"/>
                  </a:cxn>
                  <a:cxn ang="0">
                    <a:pos x="T4" y="T5"/>
                  </a:cxn>
                  <a:cxn ang="0">
                    <a:pos x="T6" y="T7"/>
                  </a:cxn>
                  <a:cxn ang="0">
                    <a:pos x="T8" y="T9"/>
                  </a:cxn>
                </a:cxnLst>
                <a:rect l="0" t="0" r="r" b="b"/>
                <a:pathLst>
                  <a:path w="13" h="8">
                    <a:moveTo>
                      <a:pt x="0" y="6"/>
                    </a:moveTo>
                    <a:cubicBezTo>
                      <a:pt x="5" y="8"/>
                      <a:pt x="9" y="7"/>
                      <a:pt x="12" y="8"/>
                    </a:cubicBezTo>
                    <a:lnTo>
                      <a:pt x="13" y="2"/>
                    </a:lnTo>
                    <a:cubicBezTo>
                      <a:pt x="9" y="1"/>
                      <a:pt x="6"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7" name="Freeform 1967">
                <a:extLst>
                  <a:ext uri="{FF2B5EF4-FFF2-40B4-BE49-F238E27FC236}">
                    <a16:creationId xmlns:a16="http://schemas.microsoft.com/office/drawing/2014/main" id="{ABC59322-3B9F-4F6C-8ED9-2B670AAA3997}"/>
                  </a:ext>
                </a:extLst>
              </p:cNvPr>
              <p:cNvSpPr>
                <a:spLocks/>
              </p:cNvSpPr>
              <p:nvPr/>
            </p:nvSpPr>
            <p:spPr bwMode="auto">
              <a:xfrm>
                <a:off x="250" y="4667"/>
                <a:ext cx="3" cy="3"/>
              </a:xfrm>
              <a:custGeom>
                <a:avLst/>
                <a:gdLst>
                  <a:gd name="T0" fmla="*/ 2 w 4"/>
                  <a:gd name="T1" fmla="*/ 6 h 6"/>
                  <a:gd name="T2" fmla="*/ 4 w 4"/>
                  <a:gd name="T3" fmla="*/ 6 h 6"/>
                  <a:gd name="T4" fmla="*/ 2 w 4"/>
                  <a:gd name="T5" fmla="*/ 0 h 6"/>
                  <a:gd name="T6" fmla="*/ 0 w 4"/>
                  <a:gd name="T7" fmla="*/ 0 h 6"/>
                </a:gdLst>
                <a:ahLst/>
                <a:cxnLst>
                  <a:cxn ang="0">
                    <a:pos x="T0" y="T1"/>
                  </a:cxn>
                  <a:cxn ang="0">
                    <a:pos x="T2" y="T3"/>
                  </a:cxn>
                  <a:cxn ang="0">
                    <a:pos x="T4" y="T5"/>
                  </a:cxn>
                  <a:cxn ang="0">
                    <a:pos x="T6" y="T7"/>
                  </a:cxn>
                </a:cxnLst>
                <a:rect l="0" t="0" r="r" b="b"/>
                <a:pathLst>
                  <a:path w="4" h="6">
                    <a:moveTo>
                      <a:pt x="2" y="6"/>
                    </a:moveTo>
                    <a:lnTo>
                      <a:pt x="4" y="6"/>
                    </a:lnTo>
                    <a:lnTo>
                      <a:pt x="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8" name="Freeform 1968">
                <a:extLst>
                  <a:ext uri="{FF2B5EF4-FFF2-40B4-BE49-F238E27FC236}">
                    <a16:creationId xmlns:a16="http://schemas.microsoft.com/office/drawing/2014/main" id="{E81F05A1-F092-4C54-B505-C2C88FE8E0BD}"/>
                  </a:ext>
                </a:extLst>
              </p:cNvPr>
              <p:cNvSpPr>
                <a:spLocks/>
              </p:cNvSpPr>
              <p:nvPr/>
            </p:nvSpPr>
            <p:spPr bwMode="auto">
              <a:xfrm>
                <a:off x="250" y="4628"/>
                <a:ext cx="24" cy="41"/>
              </a:xfrm>
              <a:custGeom>
                <a:avLst/>
                <a:gdLst>
                  <a:gd name="T0" fmla="*/ 11 w 43"/>
                  <a:gd name="T1" fmla="*/ 58 h 73"/>
                  <a:gd name="T2" fmla="*/ 21 w 43"/>
                  <a:gd name="T3" fmla="*/ 48 h 73"/>
                  <a:gd name="T4" fmla="*/ 21 w 43"/>
                  <a:gd name="T5" fmla="*/ 46 h 73"/>
                  <a:gd name="T6" fmla="*/ 22 w 43"/>
                  <a:gd name="T7" fmla="*/ 38 h 73"/>
                  <a:gd name="T8" fmla="*/ 19 w 43"/>
                  <a:gd name="T9" fmla="*/ 37 h 73"/>
                  <a:gd name="T10" fmla="*/ 27 w 43"/>
                  <a:gd name="T11" fmla="*/ 32 h 73"/>
                  <a:gd name="T12" fmla="*/ 26 w 43"/>
                  <a:gd name="T13" fmla="*/ 23 h 73"/>
                  <a:gd name="T14" fmla="*/ 33 w 43"/>
                  <a:gd name="T15" fmla="*/ 18 h 73"/>
                  <a:gd name="T16" fmla="*/ 29 w 43"/>
                  <a:gd name="T17" fmla="*/ 16 h 73"/>
                  <a:gd name="T18" fmla="*/ 34 w 43"/>
                  <a:gd name="T19" fmla="*/ 17 h 73"/>
                  <a:gd name="T20" fmla="*/ 39 w 43"/>
                  <a:gd name="T21" fmla="*/ 13 h 73"/>
                  <a:gd name="T22" fmla="*/ 42 w 43"/>
                  <a:gd name="T23" fmla="*/ 9 h 73"/>
                  <a:gd name="T24" fmla="*/ 42 w 43"/>
                  <a:gd name="T25" fmla="*/ 6 h 73"/>
                  <a:gd name="T26" fmla="*/ 42 w 43"/>
                  <a:gd name="T27" fmla="*/ 6 h 73"/>
                  <a:gd name="T28" fmla="*/ 42 w 43"/>
                  <a:gd name="T29" fmla="*/ 6 h 73"/>
                  <a:gd name="T30" fmla="*/ 41 w 43"/>
                  <a:gd name="T31" fmla="*/ 6 h 73"/>
                  <a:gd name="T32" fmla="*/ 42 w 43"/>
                  <a:gd name="T33" fmla="*/ 6 h 73"/>
                  <a:gd name="T34" fmla="*/ 42 w 43"/>
                  <a:gd name="T35" fmla="*/ 7 h 73"/>
                  <a:gd name="T36" fmla="*/ 42 w 43"/>
                  <a:gd name="T37" fmla="*/ 7 h 73"/>
                  <a:gd name="T38" fmla="*/ 42 w 43"/>
                  <a:gd name="T39" fmla="*/ 6 h 73"/>
                  <a:gd name="T40" fmla="*/ 42 w 43"/>
                  <a:gd name="T41" fmla="*/ 7 h 73"/>
                  <a:gd name="T42" fmla="*/ 43 w 43"/>
                  <a:gd name="T43" fmla="*/ 0 h 73"/>
                  <a:gd name="T44" fmla="*/ 38 w 43"/>
                  <a:gd name="T45" fmla="*/ 1 h 73"/>
                  <a:gd name="T46" fmla="*/ 35 w 43"/>
                  <a:gd name="T47" fmla="*/ 9 h 73"/>
                  <a:gd name="T48" fmla="*/ 38 w 43"/>
                  <a:gd name="T49" fmla="*/ 9 h 73"/>
                  <a:gd name="T50" fmla="*/ 33 w 43"/>
                  <a:gd name="T51" fmla="*/ 8 h 73"/>
                  <a:gd name="T52" fmla="*/ 29 w 43"/>
                  <a:gd name="T53" fmla="*/ 12 h 73"/>
                  <a:gd name="T54" fmla="*/ 26 w 43"/>
                  <a:gd name="T55" fmla="*/ 17 h 73"/>
                  <a:gd name="T56" fmla="*/ 25 w 43"/>
                  <a:gd name="T57" fmla="*/ 19 h 73"/>
                  <a:gd name="T58" fmla="*/ 22 w 43"/>
                  <a:gd name="T59" fmla="*/ 22 h 73"/>
                  <a:gd name="T60" fmla="*/ 17 w 43"/>
                  <a:gd name="T61" fmla="*/ 34 h 73"/>
                  <a:gd name="T62" fmla="*/ 15 w 43"/>
                  <a:gd name="T63" fmla="*/ 37 h 73"/>
                  <a:gd name="T64" fmla="*/ 15 w 43"/>
                  <a:gd name="T65" fmla="*/ 41 h 73"/>
                  <a:gd name="T66" fmla="*/ 14 w 43"/>
                  <a:gd name="T67" fmla="*/ 47 h 73"/>
                  <a:gd name="T68" fmla="*/ 16 w 43"/>
                  <a:gd name="T69" fmla="*/ 43 h 73"/>
                  <a:gd name="T70" fmla="*/ 0 w 43"/>
                  <a:gd name="T71"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3">
                    <a:moveTo>
                      <a:pt x="7" y="73"/>
                    </a:moveTo>
                    <a:cubicBezTo>
                      <a:pt x="8" y="68"/>
                      <a:pt x="9" y="62"/>
                      <a:pt x="11" y="58"/>
                    </a:cubicBezTo>
                    <a:cubicBezTo>
                      <a:pt x="13" y="54"/>
                      <a:pt x="15" y="51"/>
                      <a:pt x="19" y="49"/>
                    </a:cubicBezTo>
                    <a:lnTo>
                      <a:pt x="21" y="48"/>
                    </a:lnTo>
                    <a:lnTo>
                      <a:pt x="21" y="46"/>
                    </a:lnTo>
                    <a:lnTo>
                      <a:pt x="21" y="46"/>
                    </a:lnTo>
                    <a:cubicBezTo>
                      <a:pt x="21" y="45"/>
                      <a:pt x="21" y="44"/>
                      <a:pt x="21" y="43"/>
                    </a:cubicBezTo>
                    <a:cubicBezTo>
                      <a:pt x="22" y="42"/>
                      <a:pt x="22" y="40"/>
                      <a:pt x="22" y="38"/>
                    </a:cubicBezTo>
                    <a:cubicBezTo>
                      <a:pt x="22" y="38"/>
                      <a:pt x="22" y="37"/>
                      <a:pt x="22" y="36"/>
                    </a:cubicBezTo>
                    <a:lnTo>
                      <a:pt x="19" y="37"/>
                    </a:lnTo>
                    <a:lnTo>
                      <a:pt x="20" y="40"/>
                    </a:lnTo>
                    <a:cubicBezTo>
                      <a:pt x="24" y="38"/>
                      <a:pt x="26" y="35"/>
                      <a:pt x="27" y="32"/>
                    </a:cubicBezTo>
                    <a:cubicBezTo>
                      <a:pt x="28" y="29"/>
                      <a:pt x="28" y="26"/>
                      <a:pt x="29" y="23"/>
                    </a:cubicBezTo>
                    <a:lnTo>
                      <a:pt x="26" y="23"/>
                    </a:lnTo>
                    <a:lnTo>
                      <a:pt x="26" y="26"/>
                    </a:lnTo>
                    <a:cubicBezTo>
                      <a:pt x="30" y="25"/>
                      <a:pt x="33" y="22"/>
                      <a:pt x="33" y="18"/>
                    </a:cubicBezTo>
                    <a:cubicBezTo>
                      <a:pt x="33" y="17"/>
                      <a:pt x="33" y="16"/>
                      <a:pt x="32" y="14"/>
                    </a:cubicBezTo>
                    <a:lnTo>
                      <a:pt x="29" y="16"/>
                    </a:lnTo>
                    <a:lnTo>
                      <a:pt x="30" y="19"/>
                    </a:lnTo>
                    <a:cubicBezTo>
                      <a:pt x="32" y="19"/>
                      <a:pt x="33" y="18"/>
                      <a:pt x="34" y="17"/>
                    </a:cubicBezTo>
                    <a:cubicBezTo>
                      <a:pt x="36" y="16"/>
                      <a:pt x="37" y="14"/>
                      <a:pt x="37" y="14"/>
                    </a:cubicBezTo>
                    <a:lnTo>
                      <a:pt x="39" y="13"/>
                    </a:lnTo>
                    <a:lnTo>
                      <a:pt x="42" y="12"/>
                    </a:lnTo>
                    <a:lnTo>
                      <a:pt x="42" y="9"/>
                    </a:lnTo>
                    <a:lnTo>
                      <a:pt x="42" y="9"/>
                    </a:lnTo>
                    <a:cubicBezTo>
                      <a:pt x="42" y="8"/>
                      <a:pt x="42" y="7"/>
                      <a:pt x="42" y="6"/>
                    </a:cubicBezTo>
                    <a:lnTo>
                      <a:pt x="42" y="6"/>
                    </a:lnTo>
                    <a:lnTo>
                      <a:pt x="42" y="6"/>
                    </a:lnTo>
                    <a:lnTo>
                      <a:pt x="42" y="6"/>
                    </a:lnTo>
                    <a:lnTo>
                      <a:pt x="42" y="6"/>
                    </a:lnTo>
                    <a:lnTo>
                      <a:pt x="42" y="6"/>
                    </a:lnTo>
                    <a:lnTo>
                      <a:pt x="41" y="6"/>
                    </a:lnTo>
                    <a:lnTo>
                      <a:pt x="42" y="7"/>
                    </a:lnTo>
                    <a:lnTo>
                      <a:pt x="42" y="6"/>
                    </a:lnTo>
                    <a:lnTo>
                      <a:pt x="41" y="6"/>
                    </a:lnTo>
                    <a:lnTo>
                      <a:pt x="42" y="7"/>
                    </a:lnTo>
                    <a:lnTo>
                      <a:pt x="42" y="6"/>
                    </a:lnTo>
                    <a:lnTo>
                      <a:pt x="42" y="7"/>
                    </a:lnTo>
                    <a:lnTo>
                      <a:pt x="42" y="7"/>
                    </a:lnTo>
                    <a:lnTo>
                      <a:pt x="42" y="6"/>
                    </a:lnTo>
                    <a:lnTo>
                      <a:pt x="42" y="7"/>
                    </a:lnTo>
                    <a:lnTo>
                      <a:pt x="42" y="7"/>
                    </a:lnTo>
                    <a:lnTo>
                      <a:pt x="42" y="7"/>
                    </a:lnTo>
                    <a:lnTo>
                      <a:pt x="43" y="0"/>
                    </a:lnTo>
                    <a:lnTo>
                      <a:pt x="42" y="0"/>
                    </a:lnTo>
                    <a:cubicBezTo>
                      <a:pt x="40" y="0"/>
                      <a:pt x="39" y="0"/>
                      <a:pt x="38" y="1"/>
                    </a:cubicBezTo>
                    <a:cubicBezTo>
                      <a:pt x="37" y="2"/>
                      <a:pt x="36" y="4"/>
                      <a:pt x="35" y="5"/>
                    </a:cubicBezTo>
                    <a:cubicBezTo>
                      <a:pt x="35" y="6"/>
                      <a:pt x="35" y="8"/>
                      <a:pt x="35" y="9"/>
                    </a:cubicBezTo>
                    <a:lnTo>
                      <a:pt x="35" y="9"/>
                    </a:lnTo>
                    <a:lnTo>
                      <a:pt x="38" y="9"/>
                    </a:lnTo>
                    <a:lnTo>
                      <a:pt x="38" y="6"/>
                    </a:lnTo>
                    <a:cubicBezTo>
                      <a:pt x="36" y="6"/>
                      <a:pt x="35" y="7"/>
                      <a:pt x="33" y="8"/>
                    </a:cubicBezTo>
                    <a:cubicBezTo>
                      <a:pt x="32" y="9"/>
                      <a:pt x="31" y="11"/>
                      <a:pt x="31" y="12"/>
                    </a:cubicBezTo>
                    <a:lnTo>
                      <a:pt x="29" y="12"/>
                    </a:lnTo>
                    <a:lnTo>
                      <a:pt x="25" y="13"/>
                    </a:lnTo>
                    <a:lnTo>
                      <a:pt x="26" y="17"/>
                    </a:lnTo>
                    <a:lnTo>
                      <a:pt x="27" y="18"/>
                    </a:lnTo>
                    <a:cubicBezTo>
                      <a:pt x="27" y="18"/>
                      <a:pt x="26" y="19"/>
                      <a:pt x="25" y="19"/>
                    </a:cubicBezTo>
                    <a:lnTo>
                      <a:pt x="23" y="20"/>
                    </a:lnTo>
                    <a:lnTo>
                      <a:pt x="22" y="22"/>
                    </a:lnTo>
                    <a:cubicBezTo>
                      <a:pt x="22" y="25"/>
                      <a:pt x="21" y="28"/>
                      <a:pt x="21" y="30"/>
                    </a:cubicBezTo>
                    <a:cubicBezTo>
                      <a:pt x="20" y="32"/>
                      <a:pt x="19" y="33"/>
                      <a:pt x="17" y="34"/>
                    </a:cubicBezTo>
                    <a:lnTo>
                      <a:pt x="15" y="35"/>
                    </a:lnTo>
                    <a:lnTo>
                      <a:pt x="15" y="37"/>
                    </a:lnTo>
                    <a:lnTo>
                      <a:pt x="15" y="38"/>
                    </a:lnTo>
                    <a:cubicBezTo>
                      <a:pt x="15" y="39"/>
                      <a:pt x="15" y="40"/>
                      <a:pt x="15" y="41"/>
                    </a:cubicBezTo>
                    <a:cubicBezTo>
                      <a:pt x="15" y="42"/>
                      <a:pt x="14" y="44"/>
                      <a:pt x="14" y="46"/>
                    </a:cubicBezTo>
                    <a:lnTo>
                      <a:pt x="14" y="47"/>
                    </a:lnTo>
                    <a:lnTo>
                      <a:pt x="17" y="46"/>
                    </a:lnTo>
                    <a:lnTo>
                      <a:pt x="16" y="43"/>
                    </a:lnTo>
                    <a:cubicBezTo>
                      <a:pt x="10" y="46"/>
                      <a:pt x="7" y="51"/>
                      <a:pt x="5" y="56"/>
                    </a:cubicBezTo>
                    <a:cubicBezTo>
                      <a:pt x="3" y="61"/>
                      <a:pt x="2" y="66"/>
                      <a:pt x="0" y="71"/>
                    </a:cubicBezTo>
                    <a:lnTo>
                      <a:pt x="7" y="7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69" name="Freeform 1969">
                <a:extLst>
                  <a:ext uri="{FF2B5EF4-FFF2-40B4-BE49-F238E27FC236}">
                    <a16:creationId xmlns:a16="http://schemas.microsoft.com/office/drawing/2014/main" id="{9D2A46A4-BE65-4BD1-8908-C729E3516DD2}"/>
                  </a:ext>
                </a:extLst>
              </p:cNvPr>
              <p:cNvSpPr>
                <a:spLocks/>
              </p:cNvSpPr>
              <p:nvPr/>
            </p:nvSpPr>
            <p:spPr bwMode="auto">
              <a:xfrm>
                <a:off x="251" y="4667"/>
                <a:ext cx="5" cy="5"/>
              </a:xfrm>
              <a:custGeom>
                <a:avLst/>
                <a:gdLst>
                  <a:gd name="T0" fmla="*/ 0 w 9"/>
                  <a:gd name="T1" fmla="*/ 6 h 9"/>
                  <a:gd name="T2" fmla="*/ 5 w 9"/>
                  <a:gd name="T3" fmla="*/ 9 h 9"/>
                  <a:gd name="T4" fmla="*/ 9 w 9"/>
                  <a:gd name="T5" fmla="*/ 3 h 9"/>
                  <a:gd name="T6" fmla="*/ 3 w 9"/>
                  <a:gd name="T7" fmla="*/ 0 h 9"/>
                  <a:gd name="T8" fmla="*/ 0 w 9"/>
                  <a:gd name="T9" fmla="*/ 6 h 9"/>
                </a:gdLst>
                <a:ahLst/>
                <a:cxnLst>
                  <a:cxn ang="0">
                    <a:pos x="T0" y="T1"/>
                  </a:cxn>
                  <a:cxn ang="0">
                    <a:pos x="T2" y="T3"/>
                  </a:cxn>
                  <a:cxn ang="0">
                    <a:pos x="T4" y="T5"/>
                  </a:cxn>
                  <a:cxn ang="0">
                    <a:pos x="T6" y="T7"/>
                  </a:cxn>
                  <a:cxn ang="0">
                    <a:pos x="T8" y="T9"/>
                  </a:cxn>
                </a:cxnLst>
                <a:rect l="0" t="0" r="r" b="b"/>
                <a:pathLst>
                  <a:path w="9" h="9">
                    <a:moveTo>
                      <a:pt x="0" y="6"/>
                    </a:moveTo>
                    <a:cubicBezTo>
                      <a:pt x="2" y="7"/>
                      <a:pt x="4" y="8"/>
                      <a:pt x="5" y="9"/>
                    </a:cubicBezTo>
                    <a:lnTo>
                      <a:pt x="9" y="3"/>
                    </a:lnTo>
                    <a:cubicBezTo>
                      <a:pt x="7" y="2"/>
                      <a:pt x="5"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0" name="Freeform 1970">
                <a:extLst>
                  <a:ext uri="{FF2B5EF4-FFF2-40B4-BE49-F238E27FC236}">
                    <a16:creationId xmlns:a16="http://schemas.microsoft.com/office/drawing/2014/main" id="{B181CD1B-53B2-4CA7-A780-E56F9E27A7F7}"/>
                  </a:ext>
                </a:extLst>
              </p:cNvPr>
              <p:cNvSpPr>
                <a:spLocks/>
              </p:cNvSpPr>
              <p:nvPr/>
            </p:nvSpPr>
            <p:spPr bwMode="auto">
              <a:xfrm>
                <a:off x="255" y="4669"/>
                <a:ext cx="1" cy="4"/>
              </a:xfrm>
              <a:custGeom>
                <a:avLst/>
                <a:gdLst>
                  <a:gd name="T0" fmla="*/ 0 w 3"/>
                  <a:gd name="T1" fmla="*/ 6 h 7"/>
                  <a:gd name="T2" fmla="*/ 2 w 3"/>
                  <a:gd name="T3" fmla="*/ 7 h 7"/>
                  <a:gd name="T4" fmla="*/ 3 w 3"/>
                  <a:gd name="T5" fmla="*/ 0 h 7"/>
                  <a:gd name="T6" fmla="*/ 1 w 3"/>
                  <a:gd name="T7" fmla="*/ 0 h 7"/>
                </a:gdLst>
                <a:ahLst/>
                <a:cxnLst>
                  <a:cxn ang="0">
                    <a:pos x="T0" y="T1"/>
                  </a:cxn>
                  <a:cxn ang="0">
                    <a:pos x="T2" y="T3"/>
                  </a:cxn>
                  <a:cxn ang="0">
                    <a:pos x="T4" y="T5"/>
                  </a:cxn>
                  <a:cxn ang="0">
                    <a:pos x="T6" y="T7"/>
                  </a:cxn>
                </a:cxnLst>
                <a:rect l="0" t="0" r="r" b="b"/>
                <a:pathLst>
                  <a:path w="3" h="7">
                    <a:moveTo>
                      <a:pt x="0" y="6"/>
                    </a:moveTo>
                    <a:lnTo>
                      <a:pt x="2" y="7"/>
                    </a:lnTo>
                    <a:lnTo>
                      <a:pt x="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1" name="Freeform 1971">
                <a:extLst>
                  <a:ext uri="{FF2B5EF4-FFF2-40B4-BE49-F238E27FC236}">
                    <a16:creationId xmlns:a16="http://schemas.microsoft.com/office/drawing/2014/main" id="{3CF2667C-D279-4354-9A7E-5CD8F1A3D770}"/>
                  </a:ext>
                </a:extLst>
              </p:cNvPr>
              <p:cNvSpPr>
                <a:spLocks/>
              </p:cNvSpPr>
              <p:nvPr/>
            </p:nvSpPr>
            <p:spPr bwMode="auto">
              <a:xfrm>
                <a:off x="256" y="4669"/>
                <a:ext cx="14" cy="4"/>
              </a:xfrm>
              <a:custGeom>
                <a:avLst/>
                <a:gdLst>
                  <a:gd name="T0" fmla="*/ 0 w 24"/>
                  <a:gd name="T1" fmla="*/ 7 h 7"/>
                  <a:gd name="T2" fmla="*/ 24 w 24"/>
                  <a:gd name="T3" fmla="*/ 7 h 7"/>
                  <a:gd name="T4" fmla="*/ 24 w 24"/>
                  <a:gd name="T5" fmla="*/ 1 h 7"/>
                  <a:gd name="T6" fmla="*/ 1 w 24"/>
                  <a:gd name="T7" fmla="*/ 0 h 7"/>
                  <a:gd name="T8" fmla="*/ 0 w 24"/>
                  <a:gd name="T9" fmla="*/ 7 h 7"/>
                </a:gdLst>
                <a:ahLst/>
                <a:cxnLst>
                  <a:cxn ang="0">
                    <a:pos x="T0" y="T1"/>
                  </a:cxn>
                  <a:cxn ang="0">
                    <a:pos x="T2" y="T3"/>
                  </a:cxn>
                  <a:cxn ang="0">
                    <a:pos x="T4" y="T5"/>
                  </a:cxn>
                  <a:cxn ang="0">
                    <a:pos x="T6" y="T7"/>
                  </a:cxn>
                  <a:cxn ang="0">
                    <a:pos x="T8" y="T9"/>
                  </a:cxn>
                </a:cxnLst>
                <a:rect l="0" t="0" r="r" b="b"/>
                <a:pathLst>
                  <a:path w="24" h="7">
                    <a:moveTo>
                      <a:pt x="0" y="7"/>
                    </a:moveTo>
                    <a:cubicBezTo>
                      <a:pt x="9" y="7"/>
                      <a:pt x="16" y="7"/>
                      <a:pt x="24" y="7"/>
                    </a:cubicBezTo>
                    <a:lnTo>
                      <a:pt x="24" y="1"/>
                    </a:lnTo>
                    <a:cubicBezTo>
                      <a:pt x="16" y="0"/>
                      <a:pt x="9" y="0"/>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2" name="Freeform 1972">
                <a:extLst>
                  <a:ext uri="{FF2B5EF4-FFF2-40B4-BE49-F238E27FC236}">
                    <a16:creationId xmlns:a16="http://schemas.microsoft.com/office/drawing/2014/main" id="{23E1DED1-7DBD-4C0F-89F8-2BFA4991335F}"/>
                  </a:ext>
                </a:extLst>
              </p:cNvPr>
              <p:cNvSpPr>
                <a:spLocks/>
              </p:cNvSpPr>
              <p:nvPr/>
            </p:nvSpPr>
            <p:spPr bwMode="auto">
              <a:xfrm>
                <a:off x="268" y="4667"/>
                <a:ext cx="5" cy="5"/>
              </a:xfrm>
              <a:custGeom>
                <a:avLst/>
                <a:gdLst>
                  <a:gd name="T0" fmla="*/ 6 w 9"/>
                  <a:gd name="T1" fmla="*/ 9 h 9"/>
                  <a:gd name="T2" fmla="*/ 9 w 9"/>
                  <a:gd name="T3" fmla="*/ 2 h 9"/>
                  <a:gd name="T4" fmla="*/ 3 w 9"/>
                  <a:gd name="T5" fmla="*/ 0 h 9"/>
                  <a:gd name="T6" fmla="*/ 0 w 9"/>
                  <a:gd name="T7" fmla="*/ 5 h 9"/>
                  <a:gd name="T8" fmla="*/ 6 w 9"/>
                  <a:gd name="T9" fmla="*/ 9 h 9"/>
                </a:gdLst>
                <a:ahLst/>
                <a:cxnLst>
                  <a:cxn ang="0">
                    <a:pos x="T0" y="T1"/>
                  </a:cxn>
                  <a:cxn ang="0">
                    <a:pos x="T2" y="T3"/>
                  </a:cxn>
                  <a:cxn ang="0">
                    <a:pos x="T4" y="T5"/>
                  </a:cxn>
                  <a:cxn ang="0">
                    <a:pos x="T6" y="T7"/>
                  </a:cxn>
                  <a:cxn ang="0">
                    <a:pos x="T8" y="T9"/>
                  </a:cxn>
                </a:cxnLst>
                <a:rect l="0" t="0" r="r" b="b"/>
                <a:pathLst>
                  <a:path w="9" h="9">
                    <a:moveTo>
                      <a:pt x="6" y="9"/>
                    </a:moveTo>
                    <a:cubicBezTo>
                      <a:pt x="7" y="7"/>
                      <a:pt x="9" y="5"/>
                      <a:pt x="9" y="2"/>
                    </a:cubicBezTo>
                    <a:lnTo>
                      <a:pt x="3" y="0"/>
                    </a:lnTo>
                    <a:cubicBezTo>
                      <a:pt x="3" y="2"/>
                      <a:pt x="2" y="3"/>
                      <a:pt x="0" y="5"/>
                    </a:cubicBez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3" name="Freeform 1973">
                <a:extLst>
                  <a:ext uri="{FF2B5EF4-FFF2-40B4-BE49-F238E27FC236}">
                    <a16:creationId xmlns:a16="http://schemas.microsoft.com/office/drawing/2014/main" id="{C77C4F99-CC19-45DA-80FF-D4565BE1D16C}"/>
                  </a:ext>
                </a:extLst>
              </p:cNvPr>
              <p:cNvSpPr>
                <a:spLocks/>
              </p:cNvSpPr>
              <p:nvPr/>
            </p:nvSpPr>
            <p:spPr bwMode="auto">
              <a:xfrm>
                <a:off x="258" y="4665"/>
                <a:ext cx="14" cy="4"/>
              </a:xfrm>
              <a:custGeom>
                <a:avLst/>
                <a:gdLst>
                  <a:gd name="T0" fmla="*/ 24 w 24"/>
                  <a:gd name="T1" fmla="*/ 2 h 8"/>
                  <a:gd name="T2" fmla="*/ 1 w 24"/>
                  <a:gd name="T3" fmla="*/ 0 h 8"/>
                  <a:gd name="T4" fmla="*/ 0 w 24"/>
                  <a:gd name="T5" fmla="*/ 7 h 8"/>
                  <a:gd name="T6" fmla="*/ 23 w 24"/>
                  <a:gd name="T7" fmla="*/ 8 h 8"/>
                  <a:gd name="T8" fmla="*/ 24 w 24"/>
                  <a:gd name="T9" fmla="*/ 2 h 8"/>
                </a:gdLst>
                <a:ahLst/>
                <a:cxnLst>
                  <a:cxn ang="0">
                    <a:pos x="T0" y="T1"/>
                  </a:cxn>
                  <a:cxn ang="0">
                    <a:pos x="T2" y="T3"/>
                  </a:cxn>
                  <a:cxn ang="0">
                    <a:pos x="T4" y="T5"/>
                  </a:cxn>
                  <a:cxn ang="0">
                    <a:pos x="T6" y="T7"/>
                  </a:cxn>
                  <a:cxn ang="0">
                    <a:pos x="T8" y="T9"/>
                  </a:cxn>
                </a:cxnLst>
                <a:rect l="0" t="0" r="r" b="b"/>
                <a:pathLst>
                  <a:path w="24" h="8">
                    <a:moveTo>
                      <a:pt x="24" y="2"/>
                    </a:moveTo>
                    <a:cubicBezTo>
                      <a:pt x="16" y="0"/>
                      <a:pt x="8" y="1"/>
                      <a:pt x="1" y="0"/>
                    </a:cubicBezTo>
                    <a:lnTo>
                      <a:pt x="0" y="7"/>
                    </a:lnTo>
                    <a:cubicBezTo>
                      <a:pt x="8" y="8"/>
                      <a:pt x="16" y="7"/>
                      <a:pt x="23" y="8"/>
                    </a:cubicBezTo>
                    <a:lnTo>
                      <a:pt x="24"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4" name="Freeform 1974">
                <a:extLst>
                  <a:ext uri="{FF2B5EF4-FFF2-40B4-BE49-F238E27FC236}">
                    <a16:creationId xmlns:a16="http://schemas.microsoft.com/office/drawing/2014/main" id="{938C0ECB-E7AB-4E10-92B6-ADB1C5A2672B}"/>
                  </a:ext>
                </a:extLst>
              </p:cNvPr>
              <p:cNvSpPr>
                <a:spLocks/>
              </p:cNvSpPr>
              <p:nvPr/>
            </p:nvSpPr>
            <p:spPr bwMode="auto">
              <a:xfrm>
                <a:off x="270" y="4664"/>
                <a:ext cx="4" cy="5"/>
              </a:xfrm>
              <a:custGeom>
                <a:avLst/>
                <a:gdLst>
                  <a:gd name="T0" fmla="*/ 5 w 7"/>
                  <a:gd name="T1" fmla="*/ 8 h 8"/>
                  <a:gd name="T2" fmla="*/ 7 w 7"/>
                  <a:gd name="T3" fmla="*/ 1 h 8"/>
                  <a:gd name="T4" fmla="*/ 1 w 7"/>
                  <a:gd name="T5" fmla="*/ 0 h 8"/>
                  <a:gd name="T6" fmla="*/ 0 w 7"/>
                  <a:gd name="T7" fmla="*/ 4 h 8"/>
                  <a:gd name="T8" fmla="*/ 5 w 7"/>
                  <a:gd name="T9" fmla="*/ 8 h 8"/>
                </a:gdLst>
                <a:ahLst/>
                <a:cxnLst>
                  <a:cxn ang="0">
                    <a:pos x="T0" y="T1"/>
                  </a:cxn>
                  <a:cxn ang="0">
                    <a:pos x="T2" y="T3"/>
                  </a:cxn>
                  <a:cxn ang="0">
                    <a:pos x="T4" y="T5"/>
                  </a:cxn>
                  <a:cxn ang="0">
                    <a:pos x="T6" y="T7"/>
                  </a:cxn>
                  <a:cxn ang="0">
                    <a:pos x="T8" y="T9"/>
                  </a:cxn>
                </a:cxnLst>
                <a:rect l="0" t="0" r="r" b="b"/>
                <a:pathLst>
                  <a:path w="7" h="8">
                    <a:moveTo>
                      <a:pt x="5" y="8"/>
                    </a:moveTo>
                    <a:cubicBezTo>
                      <a:pt x="7" y="6"/>
                      <a:pt x="7" y="3"/>
                      <a:pt x="7" y="1"/>
                    </a:cubicBezTo>
                    <a:lnTo>
                      <a:pt x="1" y="0"/>
                    </a:lnTo>
                    <a:cubicBezTo>
                      <a:pt x="1" y="2"/>
                      <a:pt x="0" y="4"/>
                      <a:pt x="0" y="4"/>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5" name="Freeform 1975">
                <a:extLst>
                  <a:ext uri="{FF2B5EF4-FFF2-40B4-BE49-F238E27FC236}">
                    <a16:creationId xmlns:a16="http://schemas.microsoft.com/office/drawing/2014/main" id="{95A011CE-0B24-4671-BFAC-78D6F3E75BF8}"/>
                  </a:ext>
                </a:extLst>
              </p:cNvPr>
              <p:cNvSpPr>
                <a:spLocks/>
              </p:cNvSpPr>
              <p:nvPr/>
            </p:nvSpPr>
            <p:spPr bwMode="auto">
              <a:xfrm>
                <a:off x="259" y="4661"/>
                <a:ext cx="14" cy="5"/>
              </a:xfrm>
              <a:custGeom>
                <a:avLst/>
                <a:gdLst>
                  <a:gd name="T0" fmla="*/ 25 w 25"/>
                  <a:gd name="T1" fmla="*/ 2 h 9"/>
                  <a:gd name="T2" fmla="*/ 1 w 25"/>
                  <a:gd name="T3" fmla="*/ 0 h 9"/>
                  <a:gd name="T4" fmla="*/ 0 w 25"/>
                  <a:gd name="T5" fmla="*/ 7 h 9"/>
                  <a:gd name="T6" fmla="*/ 23 w 25"/>
                  <a:gd name="T7" fmla="*/ 9 h 9"/>
                  <a:gd name="T8" fmla="*/ 25 w 25"/>
                  <a:gd name="T9" fmla="*/ 2 h 9"/>
                </a:gdLst>
                <a:ahLst/>
                <a:cxnLst>
                  <a:cxn ang="0">
                    <a:pos x="T0" y="T1"/>
                  </a:cxn>
                  <a:cxn ang="0">
                    <a:pos x="T2" y="T3"/>
                  </a:cxn>
                  <a:cxn ang="0">
                    <a:pos x="T4" y="T5"/>
                  </a:cxn>
                  <a:cxn ang="0">
                    <a:pos x="T6" y="T7"/>
                  </a:cxn>
                  <a:cxn ang="0">
                    <a:pos x="T8" y="T9"/>
                  </a:cxn>
                </a:cxnLst>
                <a:rect l="0" t="0" r="r" b="b"/>
                <a:pathLst>
                  <a:path w="25" h="9">
                    <a:moveTo>
                      <a:pt x="25" y="2"/>
                    </a:moveTo>
                    <a:cubicBezTo>
                      <a:pt x="16" y="0"/>
                      <a:pt x="8" y="2"/>
                      <a:pt x="1" y="0"/>
                    </a:cubicBezTo>
                    <a:lnTo>
                      <a:pt x="0" y="7"/>
                    </a:lnTo>
                    <a:cubicBezTo>
                      <a:pt x="8" y="8"/>
                      <a:pt x="16" y="7"/>
                      <a:pt x="23" y="9"/>
                    </a:cubicBezTo>
                    <a:lnTo>
                      <a:pt x="25"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6" name="Freeform 1976">
                <a:extLst>
                  <a:ext uri="{FF2B5EF4-FFF2-40B4-BE49-F238E27FC236}">
                    <a16:creationId xmlns:a16="http://schemas.microsoft.com/office/drawing/2014/main" id="{7D69FDEC-A3DA-4290-91E2-0F9937FC4708}"/>
                  </a:ext>
                </a:extLst>
              </p:cNvPr>
              <p:cNvSpPr>
                <a:spLocks/>
              </p:cNvSpPr>
              <p:nvPr/>
            </p:nvSpPr>
            <p:spPr bwMode="auto">
              <a:xfrm>
                <a:off x="271" y="4661"/>
                <a:ext cx="4" cy="5"/>
              </a:xfrm>
              <a:custGeom>
                <a:avLst/>
                <a:gdLst>
                  <a:gd name="T0" fmla="*/ 5 w 7"/>
                  <a:gd name="T1" fmla="*/ 8 h 8"/>
                  <a:gd name="T2" fmla="*/ 7 w 7"/>
                  <a:gd name="T3" fmla="*/ 5 h 8"/>
                  <a:gd name="T4" fmla="*/ 3 w 7"/>
                  <a:gd name="T5" fmla="*/ 0 h 8"/>
                  <a:gd name="T6" fmla="*/ 0 w 7"/>
                  <a:gd name="T7" fmla="*/ 4 h 8"/>
                  <a:gd name="T8" fmla="*/ 5 w 7"/>
                  <a:gd name="T9" fmla="*/ 8 h 8"/>
                </a:gdLst>
                <a:ahLst/>
                <a:cxnLst>
                  <a:cxn ang="0">
                    <a:pos x="T0" y="T1"/>
                  </a:cxn>
                  <a:cxn ang="0">
                    <a:pos x="T2" y="T3"/>
                  </a:cxn>
                  <a:cxn ang="0">
                    <a:pos x="T4" y="T5"/>
                  </a:cxn>
                  <a:cxn ang="0">
                    <a:pos x="T6" y="T7"/>
                  </a:cxn>
                  <a:cxn ang="0">
                    <a:pos x="T8" y="T9"/>
                  </a:cxn>
                </a:cxnLst>
                <a:rect l="0" t="0" r="r" b="b"/>
                <a:pathLst>
                  <a:path w="7" h="8">
                    <a:moveTo>
                      <a:pt x="5" y="8"/>
                    </a:moveTo>
                    <a:cubicBezTo>
                      <a:pt x="5" y="7"/>
                      <a:pt x="6" y="6"/>
                      <a:pt x="7" y="5"/>
                    </a:cubicBezTo>
                    <a:lnTo>
                      <a:pt x="3" y="0"/>
                    </a:lnTo>
                    <a:cubicBezTo>
                      <a:pt x="2" y="1"/>
                      <a:pt x="1" y="2"/>
                      <a:pt x="0" y="4"/>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7" name="Freeform 1977">
                <a:extLst>
                  <a:ext uri="{FF2B5EF4-FFF2-40B4-BE49-F238E27FC236}">
                    <a16:creationId xmlns:a16="http://schemas.microsoft.com/office/drawing/2014/main" id="{0E5638C4-2F1B-44AB-971D-79BE9988BE98}"/>
                  </a:ext>
                </a:extLst>
              </p:cNvPr>
              <p:cNvSpPr>
                <a:spLocks/>
              </p:cNvSpPr>
              <p:nvPr/>
            </p:nvSpPr>
            <p:spPr bwMode="auto">
              <a:xfrm>
                <a:off x="272" y="4660"/>
                <a:ext cx="4" cy="3"/>
              </a:xfrm>
              <a:custGeom>
                <a:avLst/>
                <a:gdLst>
                  <a:gd name="T0" fmla="*/ 8 w 8"/>
                  <a:gd name="T1" fmla="*/ 5 h 6"/>
                  <a:gd name="T2" fmla="*/ 6 w 8"/>
                  <a:gd name="T3" fmla="*/ 0 h 6"/>
                  <a:gd name="T4" fmla="*/ 0 w 8"/>
                  <a:gd name="T5" fmla="*/ 2 h 6"/>
                  <a:gd name="T6" fmla="*/ 1 w 8"/>
                  <a:gd name="T7" fmla="*/ 6 h 6"/>
                  <a:gd name="T8" fmla="*/ 8 w 8"/>
                  <a:gd name="T9" fmla="*/ 5 h 6"/>
                </a:gdLst>
                <a:ahLst/>
                <a:cxnLst>
                  <a:cxn ang="0">
                    <a:pos x="T0" y="T1"/>
                  </a:cxn>
                  <a:cxn ang="0">
                    <a:pos x="T2" y="T3"/>
                  </a:cxn>
                  <a:cxn ang="0">
                    <a:pos x="T4" y="T5"/>
                  </a:cxn>
                  <a:cxn ang="0">
                    <a:pos x="T6" y="T7"/>
                  </a:cxn>
                  <a:cxn ang="0">
                    <a:pos x="T8" y="T9"/>
                  </a:cxn>
                </a:cxnLst>
                <a:rect l="0" t="0" r="r" b="b"/>
                <a:pathLst>
                  <a:path w="8" h="6">
                    <a:moveTo>
                      <a:pt x="8" y="5"/>
                    </a:moveTo>
                    <a:cubicBezTo>
                      <a:pt x="7" y="4"/>
                      <a:pt x="7" y="2"/>
                      <a:pt x="6" y="0"/>
                    </a:cubicBezTo>
                    <a:lnTo>
                      <a:pt x="0" y="2"/>
                    </a:lnTo>
                    <a:cubicBezTo>
                      <a:pt x="1" y="3"/>
                      <a:pt x="1" y="5"/>
                      <a:pt x="1" y="6"/>
                    </a:cubicBezTo>
                    <a:lnTo>
                      <a:pt x="8"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8" name="Freeform 1978">
                <a:extLst>
                  <a:ext uri="{FF2B5EF4-FFF2-40B4-BE49-F238E27FC236}">
                    <a16:creationId xmlns:a16="http://schemas.microsoft.com/office/drawing/2014/main" id="{63E501B9-E2DE-41D2-A3F5-A6BDC1A58A8A}"/>
                  </a:ext>
                </a:extLst>
              </p:cNvPr>
              <p:cNvSpPr>
                <a:spLocks/>
              </p:cNvSpPr>
              <p:nvPr/>
            </p:nvSpPr>
            <p:spPr bwMode="auto">
              <a:xfrm>
                <a:off x="260" y="4658"/>
                <a:ext cx="14" cy="4"/>
              </a:xfrm>
              <a:custGeom>
                <a:avLst/>
                <a:gdLst>
                  <a:gd name="T0" fmla="*/ 25 w 25"/>
                  <a:gd name="T1" fmla="*/ 1 h 8"/>
                  <a:gd name="T2" fmla="*/ 1 w 25"/>
                  <a:gd name="T3" fmla="*/ 0 h 8"/>
                  <a:gd name="T4" fmla="*/ 0 w 25"/>
                  <a:gd name="T5" fmla="*/ 6 h 8"/>
                  <a:gd name="T6" fmla="*/ 24 w 25"/>
                  <a:gd name="T7" fmla="*/ 8 h 8"/>
                  <a:gd name="T8" fmla="*/ 25 w 25"/>
                  <a:gd name="T9" fmla="*/ 1 h 8"/>
                </a:gdLst>
                <a:ahLst/>
                <a:cxnLst>
                  <a:cxn ang="0">
                    <a:pos x="T0" y="T1"/>
                  </a:cxn>
                  <a:cxn ang="0">
                    <a:pos x="T2" y="T3"/>
                  </a:cxn>
                  <a:cxn ang="0">
                    <a:pos x="T4" y="T5"/>
                  </a:cxn>
                  <a:cxn ang="0">
                    <a:pos x="T6" y="T7"/>
                  </a:cxn>
                  <a:cxn ang="0">
                    <a:pos x="T8" y="T9"/>
                  </a:cxn>
                </a:cxnLst>
                <a:rect l="0" t="0" r="r" b="b"/>
                <a:pathLst>
                  <a:path w="25" h="8">
                    <a:moveTo>
                      <a:pt x="25" y="1"/>
                    </a:moveTo>
                    <a:cubicBezTo>
                      <a:pt x="17" y="0"/>
                      <a:pt x="8" y="0"/>
                      <a:pt x="1" y="0"/>
                    </a:cubicBezTo>
                    <a:lnTo>
                      <a:pt x="0" y="6"/>
                    </a:lnTo>
                    <a:cubicBezTo>
                      <a:pt x="9" y="7"/>
                      <a:pt x="17" y="6"/>
                      <a:pt x="24" y="8"/>
                    </a:cubicBezTo>
                    <a:lnTo>
                      <a:pt x="25"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79" name="Freeform 1979">
                <a:extLst>
                  <a:ext uri="{FF2B5EF4-FFF2-40B4-BE49-F238E27FC236}">
                    <a16:creationId xmlns:a16="http://schemas.microsoft.com/office/drawing/2014/main" id="{1AFFB34A-918C-478F-AD31-12AE81DA2262}"/>
                  </a:ext>
                </a:extLst>
              </p:cNvPr>
              <p:cNvSpPr>
                <a:spLocks/>
              </p:cNvSpPr>
              <p:nvPr/>
            </p:nvSpPr>
            <p:spPr bwMode="auto">
              <a:xfrm>
                <a:off x="273" y="4658"/>
                <a:ext cx="3" cy="4"/>
              </a:xfrm>
              <a:custGeom>
                <a:avLst/>
                <a:gdLst>
                  <a:gd name="T0" fmla="*/ 3 w 6"/>
                  <a:gd name="T1" fmla="*/ 7 h 7"/>
                  <a:gd name="T2" fmla="*/ 6 w 6"/>
                  <a:gd name="T3" fmla="*/ 5 h 7"/>
                  <a:gd name="T4" fmla="*/ 2 w 6"/>
                  <a:gd name="T5" fmla="*/ 0 h 7"/>
                  <a:gd name="T6" fmla="*/ 0 w 6"/>
                  <a:gd name="T7" fmla="*/ 1 h 7"/>
                  <a:gd name="T8" fmla="*/ 3 w 6"/>
                  <a:gd name="T9" fmla="*/ 7 h 7"/>
                </a:gdLst>
                <a:ahLst/>
                <a:cxnLst>
                  <a:cxn ang="0">
                    <a:pos x="T0" y="T1"/>
                  </a:cxn>
                  <a:cxn ang="0">
                    <a:pos x="T2" y="T3"/>
                  </a:cxn>
                  <a:cxn ang="0">
                    <a:pos x="T4" y="T5"/>
                  </a:cxn>
                  <a:cxn ang="0">
                    <a:pos x="T6" y="T7"/>
                  </a:cxn>
                  <a:cxn ang="0">
                    <a:pos x="T8" y="T9"/>
                  </a:cxn>
                </a:cxnLst>
                <a:rect l="0" t="0" r="r" b="b"/>
                <a:pathLst>
                  <a:path w="6" h="7">
                    <a:moveTo>
                      <a:pt x="3" y="7"/>
                    </a:moveTo>
                    <a:cubicBezTo>
                      <a:pt x="4" y="7"/>
                      <a:pt x="5" y="6"/>
                      <a:pt x="6" y="5"/>
                    </a:cubicBezTo>
                    <a:lnTo>
                      <a:pt x="2" y="0"/>
                    </a:lnTo>
                    <a:cubicBezTo>
                      <a:pt x="1" y="1"/>
                      <a:pt x="0" y="1"/>
                      <a:pt x="0" y="1"/>
                    </a:cubicBezTo>
                    <a:lnTo>
                      <a:pt x="3"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0" name="Freeform 1980">
                <a:extLst>
                  <a:ext uri="{FF2B5EF4-FFF2-40B4-BE49-F238E27FC236}">
                    <a16:creationId xmlns:a16="http://schemas.microsoft.com/office/drawing/2014/main" id="{D2ADAA0A-02CD-4C9C-849A-5FA98484D78F}"/>
                  </a:ext>
                </a:extLst>
              </p:cNvPr>
              <p:cNvSpPr>
                <a:spLocks/>
              </p:cNvSpPr>
              <p:nvPr/>
            </p:nvSpPr>
            <p:spPr bwMode="auto">
              <a:xfrm>
                <a:off x="273" y="4656"/>
                <a:ext cx="4" cy="4"/>
              </a:xfrm>
              <a:custGeom>
                <a:avLst/>
                <a:gdLst>
                  <a:gd name="T0" fmla="*/ 6 w 7"/>
                  <a:gd name="T1" fmla="*/ 8 h 8"/>
                  <a:gd name="T2" fmla="*/ 7 w 7"/>
                  <a:gd name="T3" fmla="*/ 4 h 8"/>
                  <a:gd name="T4" fmla="*/ 7 w 7"/>
                  <a:gd name="T5" fmla="*/ 3 h 8"/>
                  <a:gd name="T6" fmla="*/ 1 w 7"/>
                  <a:gd name="T7" fmla="*/ 0 h 8"/>
                  <a:gd name="T8" fmla="*/ 0 w 7"/>
                  <a:gd name="T9" fmla="*/ 4 h 8"/>
                  <a:gd name="T10" fmla="*/ 0 w 7"/>
                  <a:gd name="T11" fmla="*/ 6 h 8"/>
                  <a:gd name="T12" fmla="*/ 6 w 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8"/>
                    </a:moveTo>
                    <a:cubicBezTo>
                      <a:pt x="7" y="6"/>
                      <a:pt x="7" y="5"/>
                      <a:pt x="7" y="4"/>
                    </a:cubicBezTo>
                    <a:lnTo>
                      <a:pt x="7" y="3"/>
                    </a:lnTo>
                    <a:lnTo>
                      <a:pt x="1" y="0"/>
                    </a:lnTo>
                    <a:cubicBezTo>
                      <a:pt x="0" y="1"/>
                      <a:pt x="0" y="3"/>
                      <a:pt x="0" y="4"/>
                    </a:cubicBezTo>
                    <a:cubicBezTo>
                      <a:pt x="0" y="5"/>
                      <a:pt x="0" y="5"/>
                      <a:pt x="0" y="6"/>
                    </a:cubicBezTo>
                    <a:lnTo>
                      <a:pt x="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1" name="Freeform 1981">
                <a:extLst>
                  <a:ext uri="{FF2B5EF4-FFF2-40B4-BE49-F238E27FC236}">
                    <a16:creationId xmlns:a16="http://schemas.microsoft.com/office/drawing/2014/main" id="{AA1179AA-79CB-405D-A8A8-2ECBBE5DE00F}"/>
                  </a:ext>
                </a:extLst>
              </p:cNvPr>
              <p:cNvSpPr>
                <a:spLocks/>
              </p:cNvSpPr>
              <p:nvPr/>
            </p:nvSpPr>
            <p:spPr bwMode="auto">
              <a:xfrm>
                <a:off x="264" y="4653"/>
                <a:ext cx="13" cy="5"/>
              </a:xfrm>
              <a:custGeom>
                <a:avLst/>
                <a:gdLst>
                  <a:gd name="T0" fmla="*/ 23 w 23"/>
                  <a:gd name="T1" fmla="*/ 3 h 9"/>
                  <a:gd name="T2" fmla="*/ 11 w 23"/>
                  <a:gd name="T3" fmla="*/ 1 h 9"/>
                  <a:gd name="T4" fmla="*/ 2 w 23"/>
                  <a:gd name="T5" fmla="*/ 0 h 9"/>
                  <a:gd name="T6" fmla="*/ 0 w 23"/>
                  <a:gd name="T7" fmla="*/ 6 h 9"/>
                  <a:gd name="T8" fmla="*/ 11 w 23"/>
                  <a:gd name="T9" fmla="*/ 7 h 9"/>
                  <a:gd name="T10" fmla="*/ 20 w 23"/>
                  <a:gd name="T11" fmla="*/ 9 h 9"/>
                  <a:gd name="T12" fmla="*/ 23 w 23"/>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23" h="9">
                    <a:moveTo>
                      <a:pt x="23" y="3"/>
                    </a:moveTo>
                    <a:cubicBezTo>
                      <a:pt x="19" y="1"/>
                      <a:pt x="15" y="1"/>
                      <a:pt x="11" y="1"/>
                    </a:cubicBezTo>
                    <a:cubicBezTo>
                      <a:pt x="8" y="1"/>
                      <a:pt x="5" y="0"/>
                      <a:pt x="2" y="0"/>
                    </a:cubicBezTo>
                    <a:lnTo>
                      <a:pt x="0" y="6"/>
                    </a:lnTo>
                    <a:cubicBezTo>
                      <a:pt x="4" y="7"/>
                      <a:pt x="8" y="7"/>
                      <a:pt x="11" y="7"/>
                    </a:cubicBezTo>
                    <a:cubicBezTo>
                      <a:pt x="15" y="7"/>
                      <a:pt x="18" y="8"/>
                      <a:pt x="20" y="9"/>
                    </a:cubicBezTo>
                    <a:lnTo>
                      <a:pt x="23"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2" name="Freeform 1982">
                <a:extLst>
                  <a:ext uri="{FF2B5EF4-FFF2-40B4-BE49-F238E27FC236}">
                    <a16:creationId xmlns:a16="http://schemas.microsoft.com/office/drawing/2014/main" id="{BA83BC26-6EA2-4E4F-916F-975555B1F7FF}"/>
                  </a:ext>
                </a:extLst>
              </p:cNvPr>
              <p:cNvSpPr>
                <a:spLocks/>
              </p:cNvSpPr>
              <p:nvPr/>
            </p:nvSpPr>
            <p:spPr bwMode="auto">
              <a:xfrm>
                <a:off x="272" y="4649"/>
                <a:ext cx="7" cy="6"/>
              </a:xfrm>
              <a:custGeom>
                <a:avLst/>
                <a:gdLst>
                  <a:gd name="T0" fmla="*/ 12 w 12"/>
                  <a:gd name="T1" fmla="*/ 6 h 10"/>
                  <a:gd name="T2" fmla="*/ 6 w 12"/>
                  <a:gd name="T3" fmla="*/ 0 h 10"/>
                  <a:gd name="T4" fmla="*/ 0 w 12"/>
                  <a:gd name="T5" fmla="*/ 4 h 10"/>
                  <a:gd name="T6" fmla="*/ 7 w 12"/>
                  <a:gd name="T7" fmla="*/ 10 h 10"/>
                  <a:gd name="T8" fmla="*/ 12 w 12"/>
                  <a:gd name="T9" fmla="*/ 6 h 10"/>
                </a:gdLst>
                <a:ahLst/>
                <a:cxnLst>
                  <a:cxn ang="0">
                    <a:pos x="T0" y="T1"/>
                  </a:cxn>
                  <a:cxn ang="0">
                    <a:pos x="T2" y="T3"/>
                  </a:cxn>
                  <a:cxn ang="0">
                    <a:pos x="T4" y="T5"/>
                  </a:cxn>
                  <a:cxn ang="0">
                    <a:pos x="T6" y="T7"/>
                  </a:cxn>
                  <a:cxn ang="0">
                    <a:pos x="T8" y="T9"/>
                  </a:cxn>
                </a:cxnLst>
                <a:rect l="0" t="0" r="r" b="b"/>
                <a:pathLst>
                  <a:path w="12" h="10">
                    <a:moveTo>
                      <a:pt x="12" y="6"/>
                    </a:moveTo>
                    <a:cubicBezTo>
                      <a:pt x="9" y="3"/>
                      <a:pt x="7" y="2"/>
                      <a:pt x="6" y="0"/>
                    </a:cubicBezTo>
                    <a:lnTo>
                      <a:pt x="0" y="4"/>
                    </a:lnTo>
                    <a:cubicBezTo>
                      <a:pt x="3" y="7"/>
                      <a:pt x="5" y="9"/>
                      <a:pt x="7" y="10"/>
                    </a:cubicBezTo>
                    <a:lnTo>
                      <a:pt x="12"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3" name="Freeform 1983">
                <a:extLst>
                  <a:ext uri="{FF2B5EF4-FFF2-40B4-BE49-F238E27FC236}">
                    <a16:creationId xmlns:a16="http://schemas.microsoft.com/office/drawing/2014/main" id="{87D23C82-EA83-43C9-AD2B-4F44C51236AE}"/>
                  </a:ext>
                </a:extLst>
              </p:cNvPr>
              <p:cNvSpPr>
                <a:spLocks/>
              </p:cNvSpPr>
              <p:nvPr/>
            </p:nvSpPr>
            <p:spPr bwMode="auto">
              <a:xfrm>
                <a:off x="266" y="4649"/>
                <a:ext cx="7" cy="4"/>
              </a:xfrm>
              <a:custGeom>
                <a:avLst/>
                <a:gdLst>
                  <a:gd name="T0" fmla="*/ 13 w 13"/>
                  <a:gd name="T1" fmla="*/ 0 h 8"/>
                  <a:gd name="T2" fmla="*/ 2 w 13"/>
                  <a:gd name="T3" fmla="*/ 1 h 8"/>
                  <a:gd name="T4" fmla="*/ 1 w 13"/>
                  <a:gd name="T5" fmla="*/ 1 h 8"/>
                  <a:gd name="T6" fmla="*/ 0 w 13"/>
                  <a:gd name="T7" fmla="*/ 8 h 8"/>
                  <a:gd name="T8" fmla="*/ 2 w 13"/>
                  <a:gd name="T9" fmla="*/ 8 h 8"/>
                  <a:gd name="T10" fmla="*/ 13 w 13"/>
                  <a:gd name="T11" fmla="*/ 6 h 8"/>
                  <a:gd name="T12" fmla="*/ 13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13" y="0"/>
                    </a:moveTo>
                    <a:cubicBezTo>
                      <a:pt x="8" y="0"/>
                      <a:pt x="5" y="1"/>
                      <a:pt x="2" y="1"/>
                    </a:cubicBezTo>
                    <a:lnTo>
                      <a:pt x="1" y="1"/>
                    </a:lnTo>
                    <a:lnTo>
                      <a:pt x="0" y="8"/>
                    </a:lnTo>
                    <a:lnTo>
                      <a:pt x="2" y="8"/>
                    </a:lnTo>
                    <a:cubicBezTo>
                      <a:pt x="6" y="8"/>
                      <a:pt x="10" y="6"/>
                      <a:pt x="13" y="6"/>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4" name="Freeform 1984">
                <a:extLst>
                  <a:ext uri="{FF2B5EF4-FFF2-40B4-BE49-F238E27FC236}">
                    <a16:creationId xmlns:a16="http://schemas.microsoft.com/office/drawing/2014/main" id="{D7967467-4753-44D5-9C4D-7CE3FBC10C40}"/>
                  </a:ext>
                </a:extLst>
              </p:cNvPr>
              <p:cNvSpPr>
                <a:spLocks/>
              </p:cNvSpPr>
              <p:nvPr/>
            </p:nvSpPr>
            <p:spPr bwMode="auto">
              <a:xfrm>
                <a:off x="272" y="4645"/>
                <a:ext cx="10" cy="7"/>
              </a:xfrm>
              <a:custGeom>
                <a:avLst/>
                <a:gdLst>
                  <a:gd name="T0" fmla="*/ 4 w 17"/>
                  <a:gd name="T1" fmla="*/ 12 h 12"/>
                  <a:gd name="T2" fmla="*/ 11 w 17"/>
                  <a:gd name="T3" fmla="*/ 9 h 12"/>
                  <a:gd name="T4" fmla="*/ 15 w 17"/>
                  <a:gd name="T5" fmla="*/ 6 h 12"/>
                  <a:gd name="T6" fmla="*/ 17 w 17"/>
                  <a:gd name="T7" fmla="*/ 1 h 12"/>
                  <a:gd name="T8" fmla="*/ 11 w 17"/>
                  <a:gd name="T9" fmla="*/ 0 h 12"/>
                  <a:gd name="T10" fmla="*/ 10 w 17"/>
                  <a:gd name="T11" fmla="*/ 2 h 12"/>
                  <a:gd name="T12" fmla="*/ 6 w 17"/>
                  <a:gd name="T13" fmla="*/ 4 h 12"/>
                  <a:gd name="T14" fmla="*/ 0 w 17"/>
                  <a:gd name="T15" fmla="*/ 8 h 12"/>
                  <a:gd name="T16" fmla="*/ 4 w 1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4" y="12"/>
                    </a:moveTo>
                    <a:cubicBezTo>
                      <a:pt x="5" y="11"/>
                      <a:pt x="8" y="10"/>
                      <a:pt x="11" y="9"/>
                    </a:cubicBezTo>
                    <a:cubicBezTo>
                      <a:pt x="12" y="8"/>
                      <a:pt x="14" y="8"/>
                      <a:pt x="15" y="6"/>
                    </a:cubicBezTo>
                    <a:cubicBezTo>
                      <a:pt x="16" y="5"/>
                      <a:pt x="17" y="3"/>
                      <a:pt x="17" y="1"/>
                    </a:cubicBezTo>
                    <a:lnTo>
                      <a:pt x="11" y="0"/>
                    </a:lnTo>
                    <a:cubicBezTo>
                      <a:pt x="11" y="1"/>
                      <a:pt x="10" y="1"/>
                      <a:pt x="10" y="2"/>
                    </a:cubicBezTo>
                    <a:cubicBezTo>
                      <a:pt x="9" y="2"/>
                      <a:pt x="8" y="3"/>
                      <a:pt x="6" y="4"/>
                    </a:cubicBezTo>
                    <a:cubicBezTo>
                      <a:pt x="4" y="5"/>
                      <a:pt x="2" y="6"/>
                      <a:pt x="0" y="8"/>
                    </a:cubicBezTo>
                    <a:lnTo>
                      <a:pt x="4"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5" name="Freeform 1985">
                <a:extLst>
                  <a:ext uri="{FF2B5EF4-FFF2-40B4-BE49-F238E27FC236}">
                    <a16:creationId xmlns:a16="http://schemas.microsoft.com/office/drawing/2014/main" id="{A452D15E-19BF-4AE7-8BED-3137F19949E3}"/>
                  </a:ext>
                </a:extLst>
              </p:cNvPr>
              <p:cNvSpPr>
                <a:spLocks/>
              </p:cNvSpPr>
              <p:nvPr/>
            </p:nvSpPr>
            <p:spPr bwMode="auto">
              <a:xfrm>
                <a:off x="269" y="4643"/>
                <a:ext cx="11" cy="5"/>
              </a:xfrm>
              <a:custGeom>
                <a:avLst/>
                <a:gdLst>
                  <a:gd name="T0" fmla="*/ 20 w 20"/>
                  <a:gd name="T1" fmla="*/ 0 h 8"/>
                  <a:gd name="T2" fmla="*/ 19 w 20"/>
                  <a:gd name="T3" fmla="*/ 0 h 8"/>
                  <a:gd name="T4" fmla="*/ 3 w 20"/>
                  <a:gd name="T5" fmla="*/ 2 h 8"/>
                  <a:gd name="T6" fmla="*/ 1 w 20"/>
                  <a:gd name="T7" fmla="*/ 2 h 8"/>
                  <a:gd name="T8" fmla="*/ 0 w 20"/>
                  <a:gd name="T9" fmla="*/ 8 h 8"/>
                  <a:gd name="T10" fmla="*/ 3 w 20"/>
                  <a:gd name="T11" fmla="*/ 8 h 8"/>
                  <a:gd name="T12" fmla="*/ 19 w 20"/>
                  <a:gd name="T13" fmla="*/ 7 h 8"/>
                  <a:gd name="T14" fmla="*/ 20 w 20"/>
                  <a:gd name="T15" fmla="*/ 7 h 8"/>
                  <a:gd name="T16" fmla="*/ 20 w 2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8">
                    <a:moveTo>
                      <a:pt x="20" y="0"/>
                    </a:moveTo>
                    <a:lnTo>
                      <a:pt x="19" y="0"/>
                    </a:lnTo>
                    <a:cubicBezTo>
                      <a:pt x="13" y="0"/>
                      <a:pt x="8" y="2"/>
                      <a:pt x="3" y="2"/>
                    </a:cubicBezTo>
                    <a:lnTo>
                      <a:pt x="1" y="2"/>
                    </a:lnTo>
                    <a:lnTo>
                      <a:pt x="0" y="8"/>
                    </a:lnTo>
                    <a:cubicBezTo>
                      <a:pt x="1" y="8"/>
                      <a:pt x="2" y="8"/>
                      <a:pt x="3" y="8"/>
                    </a:cubicBezTo>
                    <a:cubicBezTo>
                      <a:pt x="9" y="8"/>
                      <a:pt x="14" y="6"/>
                      <a:pt x="19" y="7"/>
                    </a:cubicBezTo>
                    <a:lnTo>
                      <a:pt x="20" y="7"/>
                    </a:lnTo>
                    <a:lnTo>
                      <a:pt x="2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6" name="Freeform 1986">
                <a:extLst>
                  <a:ext uri="{FF2B5EF4-FFF2-40B4-BE49-F238E27FC236}">
                    <a16:creationId xmlns:a16="http://schemas.microsoft.com/office/drawing/2014/main" id="{A78BEEFB-E94F-453A-B7CB-69E6CA1CC6B5}"/>
                  </a:ext>
                </a:extLst>
              </p:cNvPr>
              <p:cNvSpPr>
                <a:spLocks/>
              </p:cNvSpPr>
              <p:nvPr/>
            </p:nvSpPr>
            <p:spPr bwMode="auto">
              <a:xfrm>
                <a:off x="279" y="4637"/>
                <a:ext cx="14" cy="10"/>
              </a:xfrm>
              <a:custGeom>
                <a:avLst/>
                <a:gdLst>
                  <a:gd name="T0" fmla="*/ 3 w 25"/>
                  <a:gd name="T1" fmla="*/ 16 h 16"/>
                  <a:gd name="T2" fmla="*/ 25 w 25"/>
                  <a:gd name="T3" fmla="*/ 5 h 16"/>
                  <a:gd name="T4" fmla="*/ 22 w 25"/>
                  <a:gd name="T5" fmla="*/ 0 h 16"/>
                  <a:gd name="T6" fmla="*/ 0 w 25"/>
                  <a:gd name="T7" fmla="*/ 10 h 16"/>
                  <a:gd name="T8" fmla="*/ 3 w 25"/>
                  <a:gd name="T9" fmla="*/ 16 h 16"/>
                </a:gdLst>
                <a:ahLst/>
                <a:cxnLst>
                  <a:cxn ang="0">
                    <a:pos x="T0" y="T1"/>
                  </a:cxn>
                  <a:cxn ang="0">
                    <a:pos x="T2" y="T3"/>
                  </a:cxn>
                  <a:cxn ang="0">
                    <a:pos x="T4" y="T5"/>
                  </a:cxn>
                  <a:cxn ang="0">
                    <a:pos x="T6" y="T7"/>
                  </a:cxn>
                  <a:cxn ang="0">
                    <a:pos x="T8" y="T9"/>
                  </a:cxn>
                </a:cxnLst>
                <a:rect l="0" t="0" r="r" b="b"/>
                <a:pathLst>
                  <a:path w="25" h="16">
                    <a:moveTo>
                      <a:pt x="3" y="16"/>
                    </a:moveTo>
                    <a:cubicBezTo>
                      <a:pt x="11" y="13"/>
                      <a:pt x="19" y="9"/>
                      <a:pt x="25" y="5"/>
                    </a:cubicBezTo>
                    <a:lnTo>
                      <a:pt x="22" y="0"/>
                    </a:lnTo>
                    <a:cubicBezTo>
                      <a:pt x="16" y="3"/>
                      <a:pt x="8" y="7"/>
                      <a:pt x="0" y="10"/>
                    </a:cubicBezTo>
                    <a:lnTo>
                      <a:pt x="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7" name="Freeform 1987">
                <a:extLst>
                  <a:ext uri="{FF2B5EF4-FFF2-40B4-BE49-F238E27FC236}">
                    <a16:creationId xmlns:a16="http://schemas.microsoft.com/office/drawing/2014/main" id="{E9187BF7-62AE-4790-AD9F-06A6AE3582AF}"/>
                  </a:ext>
                </a:extLst>
              </p:cNvPr>
              <p:cNvSpPr>
                <a:spLocks/>
              </p:cNvSpPr>
              <p:nvPr/>
            </p:nvSpPr>
            <p:spPr bwMode="auto">
              <a:xfrm>
                <a:off x="281" y="4624"/>
                <a:ext cx="46" cy="27"/>
              </a:xfrm>
              <a:custGeom>
                <a:avLst/>
                <a:gdLst>
                  <a:gd name="T0" fmla="*/ 78 w 81"/>
                  <a:gd name="T1" fmla="*/ 0 h 47"/>
                  <a:gd name="T2" fmla="*/ 0 w 81"/>
                  <a:gd name="T3" fmla="*/ 41 h 47"/>
                  <a:gd name="T4" fmla="*/ 4 w 81"/>
                  <a:gd name="T5" fmla="*/ 47 h 47"/>
                  <a:gd name="T6" fmla="*/ 81 w 81"/>
                  <a:gd name="T7" fmla="*/ 5 h 47"/>
                  <a:gd name="T8" fmla="*/ 78 w 81"/>
                  <a:gd name="T9" fmla="*/ 0 h 47"/>
                </a:gdLst>
                <a:ahLst/>
                <a:cxnLst>
                  <a:cxn ang="0">
                    <a:pos x="T0" y="T1"/>
                  </a:cxn>
                  <a:cxn ang="0">
                    <a:pos x="T2" y="T3"/>
                  </a:cxn>
                  <a:cxn ang="0">
                    <a:pos x="T4" y="T5"/>
                  </a:cxn>
                  <a:cxn ang="0">
                    <a:pos x="T6" y="T7"/>
                  </a:cxn>
                  <a:cxn ang="0">
                    <a:pos x="T8" y="T9"/>
                  </a:cxn>
                </a:cxnLst>
                <a:rect l="0" t="0" r="r" b="b"/>
                <a:pathLst>
                  <a:path w="81" h="47">
                    <a:moveTo>
                      <a:pt x="78" y="0"/>
                    </a:moveTo>
                    <a:cubicBezTo>
                      <a:pt x="55" y="16"/>
                      <a:pt x="26" y="26"/>
                      <a:pt x="0" y="41"/>
                    </a:cubicBezTo>
                    <a:lnTo>
                      <a:pt x="4" y="47"/>
                    </a:lnTo>
                    <a:cubicBezTo>
                      <a:pt x="28" y="32"/>
                      <a:pt x="57" y="23"/>
                      <a:pt x="81" y="5"/>
                    </a:cubicBezTo>
                    <a:lnTo>
                      <a:pt x="7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8" name="Freeform 1988">
                <a:extLst>
                  <a:ext uri="{FF2B5EF4-FFF2-40B4-BE49-F238E27FC236}">
                    <a16:creationId xmlns:a16="http://schemas.microsoft.com/office/drawing/2014/main" id="{81865296-E278-4EC8-8E7E-29549D63B12F}"/>
                  </a:ext>
                </a:extLst>
              </p:cNvPr>
              <p:cNvSpPr>
                <a:spLocks/>
              </p:cNvSpPr>
              <p:nvPr/>
            </p:nvSpPr>
            <p:spPr bwMode="auto">
              <a:xfrm>
                <a:off x="309" y="4617"/>
                <a:ext cx="22" cy="14"/>
              </a:xfrm>
              <a:custGeom>
                <a:avLst/>
                <a:gdLst>
                  <a:gd name="T0" fmla="*/ 36 w 38"/>
                  <a:gd name="T1" fmla="*/ 0 h 24"/>
                  <a:gd name="T2" fmla="*/ 0 w 38"/>
                  <a:gd name="T3" fmla="*/ 18 h 24"/>
                  <a:gd name="T4" fmla="*/ 2 w 38"/>
                  <a:gd name="T5" fmla="*/ 24 h 24"/>
                  <a:gd name="T6" fmla="*/ 38 w 38"/>
                  <a:gd name="T7" fmla="*/ 7 h 24"/>
                  <a:gd name="T8" fmla="*/ 36 w 38"/>
                  <a:gd name="T9" fmla="*/ 0 h 24"/>
                </a:gdLst>
                <a:ahLst/>
                <a:cxnLst>
                  <a:cxn ang="0">
                    <a:pos x="T0" y="T1"/>
                  </a:cxn>
                  <a:cxn ang="0">
                    <a:pos x="T2" y="T3"/>
                  </a:cxn>
                  <a:cxn ang="0">
                    <a:pos x="T4" y="T5"/>
                  </a:cxn>
                  <a:cxn ang="0">
                    <a:pos x="T6" y="T7"/>
                  </a:cxn>
                  <a:cxn ang="0">
                    <a:pos x="T8" y="T9"/>
                  </a:cxn>
                </a:cxnLst>
                <a:rect l="0" t="0" r="r" b="b"/>
                <a:pathLst>
                  <a:path w="38" h="24">
                    <a:moveTo>
                      <a:pt x="36" y="0"/>
                    </a:moveTo>
                    <a:cubicBezTo>
                      <a:pt x="22" y="4"/>
                      <a:pt x="12" y="13"/>
                      <a:pt x="0" y="18"/>
                    </a:cubicBezTo>
                    <a:lnTo>
                      <a:pt x="2" y="24"/>
                    </a:lnTo>
                    <a:cubicBezTo>
                      <a:pt x="15" y="19"/>
                      <a:pt x="25" y="10"/>
                      <a:pt x="38" y="7"/>
                    </a:cubicBezTo>
                    <a:lnTo>
                      <a:pt x="3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89" name="Freeform 1989">
                <a:extLst>
                  <a:ext uri="{FF2B5EF4-FFF2-40B4-BE49-F238E27FC236}">
                    <a16:creationId xmlns:a16="http://schemas.microsoft.com/office/drawing/2014/main" id="{E63CA06E-8BF5-466D-9809-1AB99A120D36}"/>
                  </a:ext>
                </a:extLst>
              </p:cNvPr>
              <p:cNvSpPr>
                <a:spLocks/>
              </p:cNvSpPr>
              <p:nvPr/>
            </p:nvSpPr>
            <p:spPr bwMode="auto">
              <a:xfrm>
                <a:off x="166" y="4597"/>
                <a:ext cx="4" cy="4"/>
              </a:xfrm>
              <a:custGeom>
                <a:avLst/>
                <a:gdLst>
                  <a:gd name="T0" fmla="*/ 7 w 7"/>
                  <a:gd name="T1" fmla="*/ 7 h 7"/>
                  <a:gd name="T2" fmla="*/ 7 w 7"/>
                  <a:gd name="T3" fmla="*/ 4 h 7"/>
                  <a:gd name="T4" fmla="*/ 7 w 7"/>
                  <a:gd name="T5" fmla="*/ 0 h 7"/>
                  <a:gd name="T6" fmla="*/ 0 w 7"/>
                  <a:gd name="T7" fmla="*/ 1 h 7"/>
                  <a:gd name="T8" fmla="*/ 1 w 7"/>
                  <a:gd name="T9" fmla="*/ 4 h 7"/>
                  <a:gd name="T10" fmla="*/ 0 w 7"/>
                  <a:gd name="T11" fmla="*/ 5 h 7"/>
                  <a:gd name="T12" fmla="*/ 7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7"/>
                    </a:moveTo>
                    <a:cubicBezTo>
                      <a:pt x="7" y="6"/>
                      <a:pt x="7" y="5"/>
                      <a:pt x="7" y="4"/>
                    </a:cubicBezTo>
                    <a:cubicBezTo>
                      <a:pt x="7" y="2"/>
                      <a:pt x="7" y="1"/>
                      <a:pt x="7" y="0"/>
                    </a:cubicBezTo>
                    <a:lnTo>
                      <a:pt x="0" y="1"/>
                    </a:lnTo>
                    <a:cubicBezTo>
                      <a:pt x="0" y="2"/>
                      <a:pt x="1" y="3"/>
                      <a:pt x="1" y="4"/>
                    </a:cubicBezTo>
                    <a:lnTo>
                      <a:pt x="0" y="5"/>
                    </a:lnTo>
                    <a:lnTo>
                      <a:pt x="7"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0" name="Freeform 1990">
                <a:extLst>
                  <a:ext uri="{FF2B5EF4-FFF2-40B4-BE49-F238E27FC236}">
                    <a16:creationId xmlns:a16="http://schemas.microsoft.com/office/drawing/2014/main" id="{734D58B7-2D0B-41FE-BA3F-C52B9805DB55}"/>
                  </a:ext>
                </a:extLst>
              </p:cNvPr>
              <p:cNvSpPr>
                <a:spLocks/>
              </p:cNvSpPr>
              <p:nvPr/>
            </p:nvSpPr>
            <p:spPr bwMode="auto">
              <a:xfrm>
                <a:off x="163" y="4591"/>
                <a:ext cx="6" cy="8"/>
              </a:xfrm>
              <a:custGeom>
                <a:avLst/>
                <a:gdLst>
                  <a:gd name="T0" fmla="*/ 10 w 10"/>
                  <a:gd name="T1" fmla="*/ 8 h 14"/>
                  <a:gd name="T2" fmla="*/ 8 w 10"/>
                  <a:gd name="T3" fmla="*/ 5 h 14"/>
                  <a:gd name="T4" fmla="*/ 4 w 10"/>
                  <a:gd name="T5" fmla="*/ 0 h 14"/>
                  <a:gd name="T6" fmla="*/ 0 w 10"/>
                  <a:gd name="T7" fmla="*/ 5 h 14"/>
                  <a:gd name="T8" fmla="*/ 2 w 10"/>
                  <a:gd name="T9" fmla="*/ 8 h 14"/>
                  <a:gd name="T10" fmla="*/ 7 w 10"/>
                  <a:gd name="T11" fmla="*/ 14 h 14"/>
                  <a:gd name="T12" fmla="*/ 10 w 10"/>
                  <a:gd name="T13" fmla="*/ 8 h 14"/>
                </a:gdLst>
                <a:ahLst/>
                <a:cxnLst>
                  <a:cxn ang="0">
                    <a:pos x="T0" y="T1"/>
                  </a:cxn>
                  <a:cxn ang="0">
                    <a:pos x="T2" y="T3"/>
                  </a:cxn>
                  <a:cxn ang="0">
                    <a:pos x="T4" y="T5"/>
                  </a:cxn>
                  <a:cxn ang="0">
                    <a:pos x="T6" y="T7"/>
                  </a:cxn>
                  <a:cxn ang="0">
                    <a:pos x="T8" y="T9"/>
                  </a:cxn>
                  <a:cxn ang="0">
                    <a:pos x="T10" y="T11"/>
                  </a:cxn>
                  <a:cxn ang="0">
                    <a:pos x="T12" y="T13"/>
                  </a:cxn>
                </a:cxnLst>
                <a:rect l="0" t="0" r="r" b="b"/>
                <a:pathLst>
                  <a:path w="10" h="14">
                    <a:moveTo>
                      <a:pt x="10" y="8"/>
                    </a:moveTo>
                    <a:cubicBezTo>
                      <a:pt x="9" y="7"/>
                      <a:pt x="9" y="7"/>
                      <a:pt x="8" y="5"/>
                    </a:cubicBezTo>
                    <a:cubicBezTo>
                      <a:pt x="7" y="4"/>
                      <a:pt x="6" y="2"/>
                      <a:pt x="4" y="0"/>
                    </a:cubicBezTo>
                    <a:lnTo>
                      <a:pt x="0" y="5"/>
                    </a:lnTo>
                    <a:cubicBezTo>
                      <a:pt x="1" y="6"/>
                      <a:pt x="1" y="7"/>
                      <a:pt x="2" y="8"/>
                    </a:cubicBezTo>
                    <a:cubicBezTo>
                      <a:pt x="3" y="10"/>
                      <a:pt x="4" y="12"/>
                      <a:pt x="7" y="14"/>
                    </a:cubicBezTo>
                    <a:lnTo>
                      <a:pt x="1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1" name="Freeform 1991">
                <a:extLst>
                  <a:ext uri="{FF2B5EF4-FFF2-40B4-BE49-F238E27FC236}">
                    <a16:creationId xmlns:a16="http://schemas.microsoft.com/office/drawing/2014/main" id="{CC8A8EB5-2190-4CBF-9C17-49755046ADD2}"/>
                  </a:ext>
                </a:extLst>
              </p:cNvPr>
              <p:cNvSpPr>
                <a:spLocks/>
              </p:cNvSpPr>
              <p:nvPr/>
            </p:nvSpPr>
            <p:spPr bwMode="auto">
              <a:xfrm>
                <a:off x="166" y="4599"/>
                <a:ext cx="4" cy="9"/>
              </a:xfrm>
              <a:custGeom>
                <a:avLst/>
                <a:gdLst>
                  <a:gd name="T0" fmla="*/ 6 w 8"/>
                  <a:gd name="T1" fmla="*/ 15 h 15"/>
                  <a:gd name="T2" fmla="*/ 8 w 8"/>
                  <a:gd name="T3" fmla="*/ 8 h 15"/>
                  <a:gd name="T4" fmla="*/ 7 w 8"/>
                  <a:gd name="T5" fmla="*/ 0 h 15"/>
                  <a:gd name="T6" fmla="*/ 0 w 8"/>
                  <a:gd name="T7" fmla="*/ 2 h 15"/>
                  <a:gd name="T8" fmla="*/ 1 w 8"/>
                  <a:gd name="T9" fmla="*/ 8 h 15"/>
                  <a:gd name="T10" fmla="*/ 0 w 8"/>
                  <a:gd name="T11" fmla="*/ 12 h 15"/>
                  <a:gd name="T12" fmla="*/ 6 w 8"/>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8" h="15">
                    <a:moveTo>
                      <a:pt x="6" y="15"/>
                    </a:moveTo>
                    <a:cubicBezTo>
                      <a:pt x="7" y="12"/>
                      <a:pt x="8" y="10"/>
                      <a:pt x="8" y="8"/>
                    </a:cubicBezTo>
                    <a:cubicBezTo>
                      <a:pt x="8" y="5"/>
                      <a:pt x="7" y="3"/>
                      <a:pt x="7" y="0"/>
                    </a:cubicBezTo>
                    <a:lnTo>
                      <a:pt x="0" y="2"/>
                    </a:lnTo>
                    <a:cubicBezTo>
                      <a:pt x="1" y="4"/>
                      <a:pt x="1" y="6"/>
                      <a:pt x="1" y="8"/>
                    </a:cubicBezTo>
                    <a:cubicBezTo>
                      <a:pt x="1" y="9"/>
                      <a:pt x="1" y="11"/>
                      <a:pt x="0" y="12"/>
                    </a:cubicBezTo>
                    <a:lnTo>
                      <a:pt x="6"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2" name="Freeform 1992">
                <a:extLst>
                  <a:ext uri="{FF2B5EF4-FFF2-40B4-BE49-F238E27FC236}">
                    <a16:creationId xmlns:a16="http://schemas.microsoft.com/office/drawing/2014/main" id="{C7D99E0F-07EC-4D33-A622-51DB78F83EA2}"/>
                  </a:ext>
                </a:extLst>
              </p:cNvPr>
              <p:cNvSpPr>
                <a:spLocks/>
              </p:cNvSpPr>
              <p:nvPr/>
            </p:nvSpPr>
            <p:spPr bwMode="auto">
              <a:xfrm>
                <a:off x="128" y="4569"/>
                <a:ext cx="41" cy="33"/>
              </a:xfrm>
              <a:custGeom>
                <a:avLst/>
                <a:gdLst>
                  <a:gd name="T0" fmla="*/ 71 w 71"/>
                  <a:gd name="T1" fmla="*/ 52 h 58"/>
                  <a:gd name="T2" fmla="*/ 4 w 71"/>
                  <a:gd name="T3" fmla="*/ 0 h 58"/>
                  <a:gd name="T4" fmla="*/ 0 w 71"/>
                  <a:gd name="T5" fmla="*/ 5 h 58"/>
                  <a:gd name="T6" fmla="*/ 68 w 71"/>
                  <a:gd name="T7" fmla="*/ 58 h 58"/>
                  <a:gd name="T8" fmla="*/ 71 w 71"/>
                  <a:gd name="T9" fmla="*/ 52 h 58"/>
                </a:gdLst>
                <a:ahLst/>
                <a:cxnLst>
                  <a:cxn ang="0">
                    <a:pos x="T0" y="T1"/>
                  </a:cxn>
                  <a:cxn ang="0">
                    <a:pos x="T2" y="T3"/>
                  </a:cxn>
                  <a:cxn ang="0">
                    <a:pos x="T4" y="T5"/>
                  </a:cxn>
                  <a:cxn ang="0">
                    <a:pos x="T6" y="T7"/>
                  </a:cxn>
                  <a:cxn ang="0">
                    <a:pos x="T8" y="T9"/>
                  </a:cxn>
                </a:cxnLst>
                <a:rect l="0" t="0" r="r" b="b"/>
                <a:pathLst>
                  <a:path w="71" h="58">
                    <a:moveTo>
                      <a:pt x="71" y="52"/>
                    </a:moveTo>
                    <a:cubicBezTo>
                      <a:pt x="47" y="40"/>
                      <a:pt x="26" y="18"/>
                      <a:pt x="4" y="0"/>
                    </a:cubicBezTo>
                    <a:lnTo>
                      <a:pt x="0" y="5"/>
                    </a:lnTo>
                    <a:cubicBezTo>
                      <a:pt x="22" y="23"/>
                      <a:pt x="43" y="45"/>
                      <a:pt x="68" y="58"/>
                    </a:cubicBezTo>
                    <a:lnTo>
                      <a:pt x="71" y="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3" name="Freeform 1993">
                <a:extLst>
                  <a:ext uri="{FF2B5EF4-FFF2-40B4-BE49-F238E27FC236}">
                    <a16:creationId xmlns:a16="http://schemas.microsoft.com/office/drawing/2014/main" id="{9DA4D33D-2794-4FE6-B692-82413A75B92F}"/>
                  </a:ext>
                </a:extLst>
              </p:cNvPr>
              <p:cNvSpPr>
                <a:spLocks/>
              </p:cNvSpPr>
              <p:nvPr/>
            </p:nvSpPr>
            <p:spPr bwMode="auto">
              <a:xfrm>
                <a:off x="331" y="4595"/>
                <a:ext cx="7" cy="6"/>
              </a:xfrm>
              <a:custGeom>
                <a:avLst/>
                <a:gdLst>
                  <a:gd name="T0" fmla="*/ 10 w 11"/>
                  <a:gd name="T1" fmla="*/ 9 h 10"/>
                  <a:gd name="T2" fmla="*/ 9 w 11"/>
                  <a:gd name="T3" fmla="*/ 9 h 10"/>
                  <a:gd name="T4" fmla="*/ 10 w 11"/>
                  <a:gd name="T5" fmla="*/ 10 h 10"/>
                  <a:gd name="T6" fmla="*/ 10 w 11"/>
                  <a:gd name="T7" fmla="*/ 9 h 10"/>
                  <a:gd name="T8" fmla="*/ 9 w 11"/>
                  <a:gd name="T9" fmla="*/ 9 h 10"/>
                  <a:gd name="T10" fmla="*/ 10 w 11"/>
                  <a:gd name="T11" fmla="*/ 10 h 10"/>
                  <a:gd name="T12" fmla="*/ 10 w 11"/>
                  <a:gd name="T13" fmla="*/ 8 h 10"/>
                  <a:gd name="T14" fmla="*/ 11 w 11"/>
                  <a:gd name="T15" fmla="*/ 5 h 10"/>
                  <a:gd name="T16" fmla="*/ 11 w 11"/>
                  <a:gd name="T17" fmla="*/ 3 h 10"/>
                  <a:gd name="T18" fmla="*/ 10 w 11"/>
                  <a:gd name="T19" fmla="*/ 2 h 10"/>
                  <a:gd name="T20" fmla="*/ 9 w 11"/>
                  <a:gd name="T21" fmla="*/ 1 h 10"/>
                  <a:gd name="T22" fmla="*/ 5 w 11"/>
                  <a:gd name="T23" fmla="*/ 0 h 10"/>
                  <a:gd name="T24" fmla="*/ 4 w 11"/>
                  <a:gd name="T25" fmla="*/ 0 h 10"/>
                  <a:gd name="T26" fmla="*/ 0 w 11"/>
                  <a:gd name="T27" fmla="*/ 6 h 10"/>
                  <a:gd name="T28" fmla="*/ 5 w 11"/>
                  <a:gd name="T29" fmla="*/ 7 h 10"/>
                  <a:gd name="T30" fmla="*/ 7 w 11"/>
                  <a:gd name="T31" fmla="*/ 7 h 10"/>
                  <a:gd name="T32" fmla="*/ 8 w 11"/>
                  <a:gd name="T33" fmla="*/ 4 h 10"/>
                  <a:gd name="T34" fmla="*/ 5 w 11"/>
                  <a:gd name="T35" fmla="*/ 5 h 10"/>
                  <a:gd name="T36" fmla="*/ 6 w 11"/>
                  <a:gd name="T37" fmla="*/ 5 h 10"/>
                  <a:gd name="T38" fmla="*/ 5 w 11"/>
                  <a:gd name="T39" fmla="*/ 5 h 10"/>
                  <a:gd name="T40" fmla="*/ 5 w 11"/>
                  <a:gd name="T41" fmla="*/ 5 h 10"/>
                  <a:gd name="T42" fmla="*/ 6 w 11"/>
                  <a:gd name="T43" fmla="*/ 5 h 10"/>
                  <a:gd name="T44" fmla="*/ 5 w 11"/>
                  <a:gd name="T45" fmla="*/ 5 h 10"/>
                  <a:gd name="T46" fmla="*/ 5 w 11"/>
                  <a:gd name="T47" fmla="*/ 5 h 10"/>
                  <a:gd name="T48" fmla="*/ 5 w 11"/>
                  <a:gd name="T49" fmla="*/ 5 h 10"/>
                  <a:gd name="T50" fmla="*/ 5 w 11"/>
                  <a:gd name="T51" fmla="*/ 5 h 10"/>
                  <a:gd name="T52" fmla="*/ 5 w 11"/>
                  <a:gd name="T53" fmla="*/ 5 h 10"/>
                  <a:gd name="T54" fmla="*/ 5 w 11"/>
                  <a:gd name="T55" fmla="*/ 5 h 10"/>
                  <a:gd name="T56" fmla="*/ 5 w 11"/>
                  <a:gd name="T57" fmla="*/ 5 h 10"/>
                  <a:gd name="T58" fmla="*/ 3 w 11"/>
                  <a:gd name="T59" fmla="*/ 9 h 10"/>
                  <a:gd name="T60" fmla="*/ 10 w 11"/>
                  <a:gd name="T6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10">
                    <a:moveTo>
                      <a:pt x="10" y="9"/>
                    </a:moveTo>
                    <a:lnTo>
                      <a:pt x="9" y="9"/>
                    </a:lnTo>
                    <a:lnTo>
                      <a:pt x="10" y="10"/>
                    </a:lnTo>
                    <a:lnTo>
                      <a:pt x="10" y="9"/>
                    </a:lnTo>
                    <a:lnTo>
                      <a:pt x="9" y="9"/>
                    </a:lnTo>
                    <a:lnTo>
                      <a:pt x="10" y="10"/>
                    </a:lnTo>
                    <a:lnTo>
                      <a:pt x="10" y="8"/>
                    </a:lnTo>
                    <a:cubicBezTo>
                      <a:pt x="11" y="8"/>
                      <a:pt x="11" y="7"/>
                      <a:pt x="11" y="5"/>
                    </a:cubicBezTo>
                    <a:lnTo>
                      <a:pt x="11" y="3"/>
                    </a:lnTo>
                    <a:lnTo>
                      <a:pt x="10" y="2"/>
                    </a:lnTo>
                    <a:lnTo>
                      <a:pt x="9" y="1"/>
                    </a:lnTo>
                    <a:cubicBezTo>
                      <a:pt x="7" y="0"/>
                      <a:pt x="6" y="0"/>
                      <a:pt x="5" y="0"/>
                    </a:cubicBezTo>
                    <a:cubicBezTo>
                      <a:pt x="4" y="0"/>
                      <a:pt x="4" y="0"/>
                      <a:pt x="4" y="0"/>
                    </a:cubicBezTo>
                    <a:lnTo>
                      <a:pt x="0" y="6"/>
                    </a:lnTo>
                    <a:cubicBezTo>
                      <a:pt x="2" y="7"/>
                      <a:pt x="4" y="7"/>
                      <a:pt x="5" y="7"/>
                    </a:cubicBezTo>
                    <a:cubicBezTo>
                      <a:pt x="6" y="7"/>
                      <a:pt x="6" y="7"/>
                      <a:pt x="7" y="7"/>
                    </a:cubicBezTo>
                    <a:lnTo>
                      <a:pt x="8" y="4"/>
                    </a:lnTo>
                    <a:lnTo>
                      <a:pt x="5" y="5"/>
                    </a:lnTo>
                    <a:lnTo>
                      <a:pt x="6" y="5"/>
                    </a:lnTo>
                    <a:lnTo>
                      <a:pt x="5" y="5"/>
                    </a:lnTo>
                    <a:lnTo>
                      <a:pt x="5" y="5"/>
                    </a:lnTo>
                    <a:lnTo>
                      <a:pt x="6" y="5"/>
                    </a:lnTo>
                    <a:lnTo>
                      <a:pt x="5" y="5"/>
                    </a:lnTo>
                    <a:lnTo>
                      <a:pt x="5" y="5"/>
                    </a:lnTo>
                    <a:lnTo>
                      <a:pt x="5" y="5"/>
                    </a:lnTo>
                    <a:lnTo>
                      <a:pt x="5" y="5"/>
                    </a:lnTo>
                    <a:lnTo>
                      <a:pt x="5" y="5"/>
                    </a:lnTo>
                    <a:lnTo>
                      <a:pt x="5" y="5"/>
                    </a:lnTo>
                    <a:lnTo>
                      <a:pt x="5" y="5"/>
                    </a:lnTo>
                    <a:cubicBezTo>
                      <a:pt x="4" y="6"/>
                      <a:pt x="3" y="7"/>
                      <a:pt x="3" y="9"/>
                    </a:cubicBezTo>
                    <a:lnTo>
                      <a:pt x="1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4" name="Freeform 1994">
                <a:extLst>
                  <a:ext uri="{FF2B5EF4-FFF2-40B4-BE49-F238E27FC236}">
                    <a16:creationId xmlns:a16="http://schemas.microsoft.com/office/drawing/2014/main" id="{4F8BDD69-A04F-468E-80B3-C2590A3E4FE9}"/>
                  </a:ext>
                </a:extLst>
              </p:cNvPr>
              <p:cNvSpPr>
                <a:spLocks/>
              </p:cNvSpPr>
              <p:nvPr/>
            </p:nvSpPr>
            <p:spPr bwMode="auto">
              <a:xfrm>
                <a:off x="299" y="4595"/>
                <a:ext cx="35" cy="29"/>
              </a:xfrm>
              <a:custGeom>
                <a:avLst/>
                <a:gdLst>
                  <a:gd name="T0" fmla="*/ 57 w 61"/>
                  <a:gd name="T1" fmla="*/ 0 h 50"/>
                  <a:gd name="T2" fmla="*/ 0 w 61"/>
                  <a:gd name="T3" fmla="*/ 44 h 50"/>
                  <a:gd name="T4" fmla="*/ 4 w 61"/>
                  <a:gd name="T5" fmla="*/ 50 h 50"/>
                  <a:gd name="T6" fmla="*/ 61 w 61"/>
                  <a:gd name="T7" fmla="*/ 5 h 50"/>
                  <a:gd name="T8" fmla="*/ 57 w 61"/>
                  <a:gd name="T9" fmla="*/ 0 h 50"/>
                </a:gdLst>
                <a:ahLst/>
                <a:cxnLst>
                  <a:cxn ang="0">
                    <a:pos x="T0" y="T1"/>
                  </a:cxn>
                  <a:cxn ang="0">
                    <a:pos x="T2" y="T3"/>
                  </a:cxn>
                  <a:cxn ang="0">
                    <a:pos x="T4" y="T5"/>
                  </a:cxn>
                  <a:cxn ang="0">
                    <a:pos x="T6" y="T7"/>
                  </a:cxn>
                  <a:cxn ang="0">
                    <a:pos x="T8" y="T9"/>
                  </a:cxn>
                </a:cxnLst>
                <a:rect l="0" t="0" r="r" b="b"/>
                <a:pathLst>
                  <a:path w="61" h="50">
                    <a:moveTo>
                      <a:pt x="57" y="0"/>
                    </a:moveTo>
                    <a:cubicBezTo>
                      <a:pt x="40" y="16"/>
                      <a:pt x="20" y="31"/>
                      <a:pt x="0" y="44"/>
                    </a:cubicBezTo>
                    <a:lnTo>
                      <a:pt x="4" y="50"/>
                    </a:lnTo>
                    <a:cubicBezTo>
                      <a:pt x="24" y="36"/>
                      <a:pt x="44" y="22"/>
                      <a:pt x="61" y="5"/>
                    </a:cubicBezTo>
                    <a:lnTo>
                      <a:pt x="5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5" name="Freeform 1995">
                <a:extLst>
                  <a:ext uri="{FF2B5EF4-FFF2-40B4-BE49-F238E27FC236}">
                    <a16:creationId xmlns:a16="http://schemas.microsoft.com/office/drawing/2014/main" id="{054A1134-FB98-44C6-A7E5-E6F17A1E7851}"/>
                  </a:ext>
                </a:extLst>
              </p:cNvPr>
              <p:cNvSpPr>
                <a:spLocks/>
              </p:cNvSpPr>
              <p:nvPr/>
            </p:nvSpPr>
            <p:spPr bwMode="auto">
              <a:xfrm>
                <a:off x="317" y="4594"/>
                <a:ext cx="15" cy="11"/>
              </a:xfrm>
              <a:custGeom>
                <a:avLst/>
                <a:gdLst>
                  <a:gd name="T0" fmla="*/ 26 w 26"/>
                  <a:gd name="T1" fmla="*/ 0 h 19"/>
                  <a:gd name="T2" fmla="*/ 26 w 26"/>
                  <a:gd name="T3" fmla="*/ 0 h 19"/>
                  <a:gd name="T4" fmla="*/ 11 w 26"/>
                  <a:gd name="T5" fmla="*/ 7 h 19"/>
                  <a:gd name="T6" fmla="*/ 0 w 26"/>
                  <a:gd name="T7" fmla="*/ 13 h 19"/>
                  <a:gd name="T8" fmla="*/ 1 w 26"/>
                  <a:gd name="T9" fmla="*/ 19 h 19"/>
                  <a:gd name="T10" fmla="*/ 15 w 26"/>
                  <a:gd name="T11" fmla="*/ 12 h 19"/>
                  <a:gd name="T12" fmla="*/ 26 w 26"/>
                  <a:gd name="T13" fmla="*/ 7 h 19"/>
                  <a:gd name="T14" fmla="*/ 26 w 26"/>
                  <a:gd name="T15" fmla="*/ 7 h 19"/>
                  <a:gd name="T16" fmla="*/ 26 w 2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9">
                    <a:moveTo>
                      <a:pt x="26" y="0"/>
                    </a:moveTo>
                    <a:lnTo>
                      <a:pt x="26" y="0"/>
                    </a:lnTo>
                    <a:cubicBezTo>
                      <a:pt x="20" y="0"/>
                      <a:pt x="15" y="4"/>
                      <a:pt x="11" y="7"/>
                    </a:cubicBezTo>
                    <a:cubicBezTo>
                      <a:pt x="7" y="10"/>
                      <a:pt x="3" y="12"/>
                      <a:pt x="0" y="13"/>
                    </a:cubicBezTo>
                    <a:lnTo>
                      <a:pt x="1" y="19"/>
                    </a:lnTo>
                    <a:cubicBezTo>
                      <a:pt x="7" y="18"/>
                      <a:pt x="11" y="15"/>
                      <a:pt x="15" y="12"/>
                    </a:cubicBezTo>
                    <a:cubicBezTo>
                      <a:pt x="19" y="9"/>
                      <a:pt x="22" y="7"/>
                      <a:pt x="26" y="7"/>
                    </a:cubicBezTo>
                    <a:lnTo>
                      <a:pt x="26" y="7"/>
                    </a:lnTo>
                    <a:lnTo>
                      <a:pt x="2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6" name="Freeform 1996">
                <a:extLst>
                  <a:ext uri="{FF2B5EF4-FFF2-40B4-BE49-F238E27FC236}">
                    <a16:creationId xmlns:a16="http://schemas.microsoft.com/office/drawing/2014/main" id="{EB13BC2E-1FEF-4C12-8EB3-21C102A69C63}"/>
                  </a:ext>
                </a:extLst>
              </p:cNvPr>
              <p:cNvSpPr>
                <a:spLocks/>
              </p:cNvSpPr>
              <p:nvPr/>
            </p:nvSpPr>
            <p:spPr bwMode="auto">
              <a:xfrm>
                <a:off x="306" y="4602"/>
                <a:ext cx="12" cy="10"/>
              </a:xfrm>
              <a:custGeom>
                <a:avLst/>
                <a:gdLst>
                  <a:gd name="T0" fmla="*/ 17 w 21"/>
                  <a:gd name="T1" fmla="*/ 0 h 19"/>
                  <a:gd name="T2" fmla="*/ 0 w 21"/>
                  <a:gd name="T3" fmla="*/ 15 h 19"/>
                  <a:gd name="T4" fmla="*/ 5 w 21"/>
                  <a:gd name="T5" fmla="*/ 19 h 19"/>
                  <a:gd name="T6" fmla="*/ 21 w 21"/>
                  <a:gd name="T7" fmla="*/ 4 h 19"/>
                  <a:gd name="T8" fmla="*/ 17 w 21"/>
                  <a:gd name="T9" fmla="*/ 0 h 19"/>
                </a:gdLst>
                <a:ahLst/>
                <a:cxnLst>
                  <a:cxn ang="0">
                    <a:pos x="T0" y="T1"/>
                  </a:cxn>
                  <a:cxn ang="0">
                    <a:pos x="T2" y="T3"/>
                  </a:cxn>
                  <a:cxn ang="0">
                    <a:pos x="T4" y="T5"/>
                  </a:cxn>
                  <a:cxn ang="0">
                    <a:pos x="T6" y="T7"/>
                  </a:cxn>
                  <a:cxn ang="0">
                    <a:pos x="T8" y="T9"/>
                  </a:cxn>
                </a:cxnLst>
                <a:rect l="0" t="0" r="r" b="b"/>
                <a:pathLst>
                  <a:path w="21" h="19">
                    <a:moveTo>
                      <a:pt x="17" y="0"/>
                    </a:moveTo>
                    <a:cubicBezTo>
                      <a:pt x="12" y="5"/>
                      <a:pt x="6" y="9"/>
                      <a:pt x="0" y="15"/>
                    </a:cubicBezTo>
                    <a:lnTo>
                      <a:pt x="5" y="19"/>
                    </a:lnTo>
                    <a:cubicBezTo>
                      <a:pt x="10" y="14"/>
                      <a:pt x="16" y="10"/>
                      <a:pt x="21" y="4"/>
                    </a:cubicBezTo>
                    <a:lnTo>
                      <a:pt x="1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7" name="Freeform 1997">
                <a:extLst>
                  <a:ext uri="{FF2B5EF4-FFF2-40B4-BE49-F238E27FC236}">
                    <a16:creationId xmlns:a16="http://schemas.microsoft.com/office/drawing/2014/main" id="{DE321CE8-71D4-420D-B1A4-2E7262E18147}"/>
                  </a:ext>
                </a:extLst>
              </p:cNvPr>
              <p:cNvSpPr>
                <a:spLocks/>
              </p:cNvSpPr>
              <p:nvPr/>
            </p:nvSpPr>
            <p:spPr bwMode="auto">
              <a:xfrm>
                <a:off x="287" y="4585"/>
                <a:ext cx="49" cy="45"/>
              </a:xfrm>
              <a:custGeom>
                <a:avLst/>
                <a:gdLst>
                  <a:gd name="T0" fmla="*/ 69 w 87"/>
                  <a:gd name="T1" fmla="*/ 0 h 78"/>
                  <a:gd name="T2" fmla="*/ 36 w 87"/>
                  <a:gd name="T3" fmla="*/ 35 h 78"/>
                  <a:gd name="T4" fmla="*/ 7 w 87"/>
                  <a:gd name="T5" fmla="*/ 71 h 78"/>
                  <a:gd name="T6" fmla="*/ 0 w 87"/>
                  <a:gd name="T7" fmla="*/ 78 h 78"/>
                  <a:gd name="T8" fmla="*/ 10 w 87"/>
                  <a:gd name="T9" fmla="*/ 77 h 78"/>
                  <a:gd name="T10" fmla="*/ 87 w 87"/>
                  <a:gd name="T11" fmla="*/ 30 h 78"/>
                  <a:gd name="T12" fmla="*/ 82 w 87"/>
                  <a:gd name="T13" fmla="*/ 25 h 78"/>
                  <a:gd name="T14" fmla="*/ 9 w 87"/>
                  <a:gd name="T15" fmla="*/ 71 h 78"/>
                  <a:gd name="T16" fmla="*/ 9 w 87"/>
                  <a:gd name="T17" fmla="*/ 74 h 78"/>
                  <a:gd name="T18" fmla="*/ 12 w 87"/>
                  <a:gd name="T19" fmla="*/ 76 h 78"/>
                  <a:gd name="T20" fmla="*/ 42 w 87"/>
                  <a:gd name="T21" fmla="*/ 38 h 78"/>
                  <a:gd name="T22" fmla="*/ 73 w 87"/>
                  <a:gd name="T23" fmla="*/ 5 h 78"/>
                  <a:gd name="T24" fmla="*/ 69 w 87"/>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8">
                    <a:moveTo>
                      <a:pt x="69" y="0"/>
                    </a:moveTo>
                    <a:cubicBezTo>
                      <a:pt x="55" y="9"/>
                      <a:pt x="45" y="22"/>
                      <a:pt x="36" y="35"/>
                    </a:cubicBezTo>
                    <a:cubicBezTo>
                      <a:pt x="27" y="48"/>
                      <a:pt x="18" y="61"/>
                      <a:pt x="7" y="71"/>
                    </a:cubicBezTo>
                    <a:lnTo>
                      <a:pt x="0" y="78"/>
                    </a:lnTo>
                    <a:lnTo>
                      <a:pt x="10" y="77"/>
                    </a:lnTo>
                    <a:cubicBezTo>
                      <a:pt x="41" y="74"/>
                      <a:pt x="66" y="49"/>
                      <a:pt x="87" y="30"/>
                    </a:cubicBezTo>
                    <a:lnTo>
                      <a:pt x="82" y="25"/>
                    </a:lnTo>
                    <a:cubicBezTo>
                      <a:pt x="61" y="45"/>
                      <a:pt x="37" y="68"/>
                      <a:pt x="9" y="71"/>
                    </a:cubicBezTo>
                    <a:lnTo>
                      <a:pt x="9" y="74"/>
                    </a:lnTo>
                    <a:lnTo>
                      <a:pt x="12" y="76"/>
                    </a:lnTo>
                    <a:cubicBezTo>
                      <a:pt x="24" y="65"/>
                      <a:pt x="32" y="51"/>
                      <a:pt x="42" y="38"/>
                    </a:cubicBezTo>
                    <a:cubicBezTo>
                      <a:pt x="51" y="26"/>
                      <a:pt x="60" y="14"/>
                      <a:pt x="73" y="5"/>
                    </a:cubicBezTo>
                    <a:lnTo>
                      <a:pt x="6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8" name="Freeform 1998">
                <a:extLst>
                  <a:ext uri="{FF2B5EF4-FFF2-40B4-BE49-F238E27FC236}">
                    <a16:creationId xmlns:a16="http://schemas.microsoft.com/office/drawing/2014/main" id="{F034B8CE-5A0C-402F-A115-3DEA617BCB25}"/>
                  </a:ext>
                </a:extLst>
              </p:cNvPr>
              <p:cNvSpPr>
                <a:spLocks/>
              </p:cNvSpPr>
              <p:nvPr/>
            </p:nvSpPr>
            <p:spPr bwMode="auto">
              <a:xfrm>
                <a:off x="315" y="4589"/>
                <a:ext cx="17" cy="15"/>
              </a:xfrm>
              <a:custGeom>
                <a:avLst/>
                <a:gdLst>
                  <a:gd name="T0" fmla="*/ 24 w 29"/>
                  <a:gd name="T1" fmla="*/ 0 h 26"/>
                  <a:gd name="T2" fmla="*/ 0 w 29"/>
                  <a:gd name="T3" fmla="*/ 22 h 26"/>
                  <a:gd name="T4" fmla="*/ 6 w 29"/>
                  <a:gd name="T5" fmla="*/ 26 h 26"/>
                  <a:gd name="T6" fmla="*/ 29 w 29"/>
                  <a:gd name="T7" fmla="*/ 5 h 26"/>
                  <a:gd name="T8" fmla="*/ 24 w 29"/>
                  <a:gd name="T9" fmla="*/ 0 h 26"/>
                </a:gdLst>
                <a:ahLst/>
                <a:cxnLst>
                  <a:cxn ang="0">
                    <a:pos x="T0" y="T1"/>
                  </a:cxn>
                  <a:cxn ang="0">
                    <a:pos x="T2" y="T3"/>
                  </a:cxn>
                  <a:cxn ang="0">
                    <a:pos x="T4" y="T5"/>
                  </a:cxn>
                  <a:cxn ang="0">
                    <a:pos x="T6" y="T7"/>
                  </a:cxn>
                  <a:cxn ang="0">
                    <a:pos x="T8" y="T9"/>
                  </a:cxn>
                </a:cxnLst>
                <a:rect l="0" t="0" r="r" b="b"/>
                <a:pathLst>
                  <a:path w="29" h="26">
                    <a:moveTo>
                      <a:pt x="24" y="0"/>
                    </a:moveTo>
                    <a:cubicBezTo>
                      <a:pt x="17" y="6"/>
                      <a:pt x="6" y="12"/>
                      <a:pt x="0" y="22"/>
                    </a:cubicBezTo>
                    <a:lnTo>
                      <a:pt x="6" y="26"/>
                    </a:lnTo>
                    <a:cubicBezTo>
                      <a:pt x="11" y="17"/>
                      <a:pt x="20" y="12"/>
                      <a:pt x="29" y="5"/>
                    </a:cubicBezTo>
                    <a:lnTo>
                      <a:pt x="2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99" name="Freeform 1999">
                <a:extLst>
                  <a:ext uri="{FF2B5EF4-FFF2-40B4-BE49-F238E27FC236}">
                    <a16:creationId xmlns:a16="http://schemas.microsoft.com/office/drawing/2014/main" id="{3181508C-0C2D-4488-A8F6-DD0611CEAF8C}"/>
                  </a:ext>
                </a:extLst>
              </p:cNvPr>
              <p:cNvSpPr>
                <a:spLocks/>
              </p:cNvSpPr>
              <p:nvPr/>
            </p:nvSpPr>
            <p:spPr bwMode="auto">
              <a:xfrm>
                <a:off x="165" y="4607"/>
                <a:ext cx="5" cy="7"/>
              </a:xfrm>
              <a:custGeom>
                <a:avLst/>
                <a:gdLst>
                  <a:gd name="T0" fmla="*/ 6 w 8"/>
                  <a:gd name="T1" fmla="*/ 12 h 12"/>
                  <a:gd name="T2" fmla="*/ 7 w 8"/>
                  <a:gd name="T3" fmla="*/ 6 h 12"/>
                  <a:gd name="T4" fmla="*/ 7 w 8"/>
                  <a:gd name="T5" fmla="*/ 3 h 12"/>
                  <a:gd name="T6" fmla="*/ 8 w 8"/>
                  <a:gd name="T7" fmla="*/ 1 h 12"/>
                  <a:gd name="T8" fmla="*/ 1 w 8"/>
                  <a:gd name="T9" fmla="*/ 0 h 12"/>
                  <a:gd name="T10" fmla="*/ 1 w 8"/>
                  <a:gd name="T11" fmla="*/ 3 h 12"/>
                  <a:gd name="T12" fmla="*/ 1 w 8"/>
                  <a:gd name="T13" fmla="*/ 6 h 12"/>
                  <a:gd name="T14" fmla="*/ 0 w 8"/>
                  <a:gd name="T15" fmla="*/ 9 h 12"/>
                  <a:gd name="T16" fmla="*/ 6 w 8"/>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2">
                    <a:moveTo>
                      <a:pt x="6" y="12"/>
                    </a:moveTo>
                    <a:cubicBezTo>
                      <a:pt x="7" y="10"/>
                      <a:pt x="7" y="8"/>
                      <a:pt x="7" y="6"/>
                    </a:cubicBezTo>
                    <a:cubicBezTo>
                      <a:pt x="7" y="5"/>
                      <a:pt x="7" y="4"/>
                      <a:pt x="7" y="3"/>
                    </a:cubicBezTo>
                    <a:cubicBezTo>
                      <a:pt x="7" y="3"/>
                      <a:pt x="7" y="2"/>
                      <a:pt x="8" y="1"/>
                    </a:cubicBezTo>
                    <a:lnTo>
                      <a:pt x="1" y="0"/>
                    </a:lnTo>
                    <a:cubicBezTo>
                      <a:pt x="1" y="1"/>
                      <a:pt x="1" y="2"/>
                      <a:pt x="1" y="3"/>
                    </a:cubicBezTo>
                    <a:lnTo>
                      <a:pt x="1" y="6"/>
                    </a:lnTo>
                    <a:cubicBezTo>
                      <a:pt x="1" y="7"/>
                      <a:pt x="1" y="9"/>
                      <a:pt x="0" y="9"/>
                    </a:cubicBezTo>
                    <a:lnTo>
                      <a:pt x="6"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0" name="Freeform 2000">
                <a:extLst>
                  <a:ext uri="{FF2B5EF4-FFF2-40B4-BE49-F238E27FC236}">
                    <a16:creationId xmlns:a16="http://schemas.microsoft.com/office/drawing/2014/main" id="{3A476795-9179-4A9D-A996-7365CCD00F7E}"/>
                  </a:ext>
                </a:extLst>
              </p:cNvPr>
              <p:cNvSpPr>
                <a:spLocks/>
              </p:cNvSpPr>
              <p:nvPr/>
            </p:nvSpPr>
            <p:spPr bwMode="auto">
              <a:xfrm>
                <a:off x="127" y="4573"/>
                <a:ext cx="42" cy="36"/>
              </a:xfrm>
              <a:custGeom>
                <a:avLst/>
                <a:gdLst>
                  <a:gd name="T0" fmla="*/ 74 w 74"/>
                  <a:gd name="T1" fmla="*/ 58 h 63"/>
                  <a:gd name="T2" fmla="*/ 4 w 74"/>
                  <a:gd name="T3" fmla="*/ 0 h 63"/>
                  <a:gd name="T4" fmla="*/ 0 w 74"/>
                  <a:gd name="T5" fmla="*/ 5 h 63"/>
                  <a:gd name="T6" fmla="*/ 70 w 74"/>
                  <a:gd name="T7" fmla="*/ 63 h 63"/>
                  <a:gd name="T8" fmla="*/ 74 w 74"/>
                  <a:gd name="T9" fmla="*/ 58 h 63"/>
                </a:gdLst>
                <a:ahLst/>
                <a:cxnLst>
                  <a:cxn ang="0">
                    <a:pos x="T0" y="T1"/>
                  </a:cxn>
                  <a:cxn ang="0">
                    <a:pos x="T2" y="T3"/>
                  </a:cxn>
                  <a:cxn ang="0">
                    <a:pos x="T4" y="T5"/>
                  </a:cxn>
                  <a:cxn ang="0">
                    <a:pos x="T6" y="T7"/>
                  </a:cxn>
                  <a:cxn ang="0">
                    <a:pos x="T8" y="T9"/>
                  </a:cxn>
                </a:cxnLst>
                <a:rect l="0" t="0" r="r" b="b"/>
                <a:pathLst>
                  <a:path w="74" h="63">
                    <a:moveTo>
                      <a:pt x="74" y="58"/>
                    </a:moveTo>
                    <a:cubicBezTo>
                      <a:pt x="51" y="40"/>
                      <a:pt x="27" y="20"/>
                      <a:pt x="4" y="0"/>
                    </a:cubicBezTo>
                    <a:lnTo>
                      <a:pt x="0" y="5"/>
                    </a:lnTo>
                    <a:cubicBezTo>
                      <a:pt x="23" y="25"/>
                      <a:pt x="47" y="45"/>
                      <a:pt x="70" y="63"/>
                    </a:cubicBezTo>
                    <a:lnTo>
                      <a:pt x="74"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1" name="Freeform 2001">
                <a:extLst>
                  <a:ext uri="{FF2B5EF4-FFF2-40B4-BE49-F238E27FC236}">
                    <a16:creationId xmlns:a16="http://schemas.microsoft.com/office/drawing/2014/main" id="{5F947709-516A-4FDA-B42C-72BFA1216257}"/>
                  </a:ext>
                </a:extLst>
              </p:cNvPr>
              <p:cNvSpPr>
                <a:spLocks/>
              </p:cNvSpPr>
              <p:nvPr/>
            </p:nvSpPr>
            <p:spPr bwMode="auto">
              <a:xfrm>
                <a:off x="171" y="4588"/>
                <a:ext cx="13" cy="18"/>
              </a:xfrm>
              <a:custGeom>
                <a:avLst/>
                <a:gdLst>
                  <a:gd name="T0" fmla="*/ 0 w 22"/>
                  <a:gd name="T1" fmla="*/ 4 h 32"/>
                  <a:gd name="T2" fmla="*/ 15 w 22"/>
                  <a:gd name="T3" fmla="*/ 32 h 32"/>
                  <a:gd name="T4" fmla="*/ 22 w 22"/>
                  <a:gd name="T5" fmla="*/ 30 h 32"/>
                  <a:gd name="T6" fmla="*/ 5 w 22"/>
                  <a:gd name="T7" fmla="*/ 0 h 32"/>
                  <a:gd name="T8" fmla="*/ 0 w 22"/>
                  <a:gd name="T9" fmla="*/ 4 h 32"/>
                </a:gdLst>
                <a:ahLst/>
                <a:cxnLst>
                  <a:cxn ang="0">
                    <a:pos x="T0" y="T1"/>
                  </a:cxn>
                  <a:cxn ang="0">
                    <a:pos x="T2" y="T3"/>
                  </a:cxn>
                  <a:cxn ang="0">
                    <a:pos x="T4" y="T5"/>
                  </a:cxn>
                  <a:cxn ang="0">
                    <a:pos x="T6" y="T7"/>
                  </a:cxn>
                  <a:cxn ang="0">
                    <a:pos x="T8" y="T9"/>
                  </a:cxn>
                </a:cxnLst>
                <a:rect l="0" t="0" r="r" b="b"/>
                <a:pathLst>
                  <a:path w="22" h="32">
                    <a:moveTo>
                      <a:pt x="0" y="4"/>
                    </a:moveTo>
                    <a:cubicBezTo>
                      <a:pt x="6" y="12"/>
                      <a:pt x="12" y="22"/>
                      <a:pt x="15" y="32"/>
                    </a:cubicBezTo>
                    <a:lnTo>
                      <a:pt x="22" y="30"/>
                    </a:lnTo>
                    <a:cubicBezTo>
                      <a:pt x="18" y="19"/>
                      <a:pt x="12" y="8"/>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2" name="Freeform 2002">
                <a:extLst>
                  <a:ext uri="{FF2B5EF4-FFF2-40B4-BE49-F238E27FC236}">
                    <a16:creationId xmlns:a16="http://schemas.microsoft.com/office/drawing/2014/main" id="{890144C9-61D0-4A9B-B1FC-809748C40DD5}"/>
                  </a:ext>
                </a:extLst>
              </p:cNvPr>
              <p:cNvSpPr>
                <a:spLocks/>
              </p:cNvSpPr>
              <p:nvPr/>
            </p:nvSpPr>
            <p:spPr bwMode="auto">
              <a:xfrm>
                <a:off x="180" y="4604"/>
                <a:ext cx="7" cy="11"/>
              </a:xfrm>
              <a:custGeom>
                <a:avLst/>
                <a:gdLst>
                  <a:gd name="T0" fmla="*/ 0 w 11"/>
                  <a:gd name="T1" fmla="*/ 3 h 20"/>
                  <a:gd name="T2" fmla="*/ 4 w 11"/>
                  <a:gd name="T3" fmla="*/ 12 h 20"/>
                  <a:gd name="T4" fmla="*/ 7 w 11"/>
                  <a:gd name="T5" fmla="*/ 11 h 20"/>
                  <a:gd name="T6" fmla="*/ 5 w 11"/>
                  <a:gd name="T7" fmla="*/ 8 h 20"/>
                  <a:gd name="T8" fmla="*/ 3 w 11"/>
                  <a:gd name="T9" fmla="*/ 14 h 20"/>
                  <a:gd name="T10" fmla="*/ 4 w 11"/>
                  <a:gd name="T11" fmla="*/ 20 h 20"/>
                  <a:gd name="T12" fmla="*/ 10 w 11"/>
                  <a:gd name="T13" fmla="*/ 17 h 20"/>
                  <a:gd name="T14" fmla="*/ 10 w 11"/>
                  <a:gd name="T15" fmla="*/ 14 h 20"/>
                  <a:gd name="T16" fmla="*/ 10 w 11"/>
                  <a:gd name="T17" fmla="*/ 13 h 20"/>
                  <a:gd name="T18" fmla="*/ 11 w 11"/>
                  <a:gd name="T19" fmla="*/ 11 h 20"/>
                  <a:gd name="T20" fmla="*/ 11 w 11"/>
                  <a:gd name="T21" fmla="*/ 9 h 20"/>
                  <a:gd name="T22" fmla="*/ 5 w 11"/>
                  <a:gd name="T23" fmla="*/ 0 h 20"/>
                  <a:gd name="T24" fmla="*/ 0 w 11"/>
                  <a:gd name="T2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0" y="3"/>
                    </a:moveTo>
                    <a:cubicBezTo>
                      <a:pt x="1" y="7"/>
                      <a:pt x="4" y="9"/>
                      <a:pt x="4" y="12"/>
                    </a:cubicBezTo>
                    <a:lnTo>
                      <a:pt x="7" y="11"/>
                    </a:lnTo>
                    <a:lnTo>
                      <a:pt x="5" y="8"/>
                    </a:lnTo>
                    <a:cubicBezTo>
                      <a:pt x="3" y="10"/>
                      <a:pt x="3" y="12"/>
                      <a:pt x="3" y="14"/>
                    </a:cubicBezTo>
                    <a:cubicBezTo>
                      <a:pt x="3" y="16"/>
                      <a:pt x="4" y="18"/>
                      <a:pt x="4" y="20"/>
                    </a:cubicBezTo>
                    <a:lnTo>
                      <a:pt x="10" y="17"/>
                    </a:lnTo>
                    <a:cubicBezTo>
                      <a:pt x="10" y="16"/>
                      <a:pt x="9" y="15"/>
                      <a:pt x="10" y="14"/>
                    </a:cubicBezTo>
                    <a:lnTo>
                      <a:pt x="10" y="13"/>
                    </a:lnTo>
                    <a:lnTo>
                      <a:pt x="11" y="11"/>
                    </a:lnTo>
                    <a:lnTo>
                      <a:pt x="11" y="9"/>
                    </a:lnTo>
                    <a:cubicBezTo>
                      <a:pt x="9" y="5"/>
                      <a:pt x="7" y="3"/>
                      <a:pt x="5"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3" name="Freeform 2003">
                <a:extLst>
                  <a:ext uri="{FF2B5EF4-FFF2-40B4-BE49-F238E27FC236}">
                    <a16:creationId xmlns:a16="http://schemas.microsoft.com/office/drawing/2014/main" id="{2078AF17-C1DC-4891-AD83-0B7864357703}"/>
                  </a:ext>
                </a:extLst>
              </p:cNvPr>
              <p:cNvSpPr>
                <a:spLocks/>
              </p:cNvSpPr>
              <p:nvPr/>
            </p:nvSpPr>
            <p:spPr bwMode="auto">
              <a:xfrm>
                <a:off x="184" y="4613"/>
                <a:ext cx="6" cy="5"/>
              </a:xfrm>
              <a:custGeom>
                <a:avLst/>
                <a:gdLst>
                  <a:gd name="T0" fmla="*/ 0 w 10"/>
                  <a:gd name="T1" fmla="*/ 6 h 8"/>
                  <a:gd name="T2" fmla="*/ 7 w 10"/>
                  <a:gd name="T3" fmla="*/ 8 h 8"/>
                  <a:gd name="T4" fmla="*/ 10 w 10"/>
                  <a:gd name="T5" fmla="*/ 3 h 8"/>
                  <a:gd name="T6" fmla="*/ 3 w 10"/>
                  <a:gd name="T7" fmla="*/ 0 h 8"/>
                  <a:gd name="T8" fmla="*/ 0 w 10"/>
                  <a:gd name="T9" fmla="*/ 6 h 8"/>
                </a:gdLst>
                <a:ahLst/>
                <a:cxnLst>
                  <a:cxn ang="0">
                    <a:pos x="T0" y="T1"/>
                  </a:cxn>
                  <a:cxn ang="0">
                    <a:pos x="T2" y="T3"/>
                  </a:cxn>
                  <a:cxn ang="0">
                    <a:pos x="T4" y="T5"/>
                  </a:cxn>
                  <a:cxn ang="0">
                    <a:pos x="T6" y="T7"/>
                  </a:cxn>
                  <a:cxn ang="0">
                    <a:pos x="T8" y="T9"/>
                  </a:cxn>
                </a:cxnLst>
                <a:rect l="0" t="0" r="r" b="b"/>
                <a:pathLst>
                  <a:path w="10" h="8">
                    <a:moveTo>
                      <a:pt x="0" y="6"/>
                    </a:moveTo>
                    <a:cubicBezTo>
                      <a:pt x="3" y="7"/>
                      <a:pt x="5" y="7"/>
                      <a:pt x="7" y="8"/>
                    </a:cubicBezTo>
                    <a:lnTo>
                      <a:pt x="10" y="3"/>
                    </a:lnTo>
                    <a:cubicBezTo>
                      <a:pt x="7" y="1"/>
                      <a:pt x="4" y="0"/>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4" name="Freeform 2004">
                <a:extLst>
                  <a:ext uri="{FF2B5EF4-FFF2-40B4-BE49-F238E27FC236}">
                    <a16:creationId xmlns:a16="http://schemas.microsoft.com/office/drawing/2014/main" id="{380E3C6E-0007-4518-9718-3B9C90A79DF4}"/>
                  </a:ext>
                </a:extLst>
              </p:cNvPr>
              <p:cNvSpPr>
                <a:spLocks/>
              </p:cNvSpPr>
              <p:nvPr/>
            </p:nvSpPr>
            <p:spPr bwMode="auto">
              <a:xfrm>
                <a:off x="183" y="4613"/>
                <a:ext cx="3" cy="4"/>
              </a:xfrm>
              <a:custGeom>
                <a:avLst/>
                <a:gdLst>
                  <a:gd name="T0" fmla="*/ 1 w 5"/>
                  <a:gd name="T1" fmla="*/ 0 h 7"/>
                  <a:gd name="T2" fmla="*/ 0 w 5"/>
                  <a:gd name="T3" fmla="*/ 1 h 7"/>
                  <a:gd name="T4" fmla="*/ 2 w 5"/>
                  <a:gd name="T5" fmla="*/ 7 h 7"/>
                  <a:gd name="T6" fmla="*/ 5 w 5"/>
                  <a:gd name="T7" fmla="*/ 5 h 7"/>
                  <a:gd name="T8" fmla="*/ 1 w 5"/>
                  <a:gd name="T9" fmla="*/ 0 h 7"/>
                </a:gdLst>
                <a:ahLst/>
                <a:cxnLst>
                  <a:cxn ang="0">
                    <a:pos x="T0" y="T1"/>
                  </a:cxn>
                  <a:cxn ang="0">
                    <a:pos x="T2" y="T3"/>
                  </a:cxn>
                  <a:cxn ang="0">
                    <a:pos x="T4" y="T5"/>
                  </a:cxn>
                  <a:cxn ang="0">
                    <a:pos x="T6" y="T7"/>
                  </a:cxn>
                  <a:cxn ang="0">
                    <a:pos x="T8" y="T9"/>
                  </a:cxn>
                </a:cxnLst>
                <a:rect l="0" t="0" r="r" b="b"/>
                <a:pathLst>
                  <a:path w="5" h="7">
                    <a:moveTo>
                      <a:pt x="1" y="0"/>
                    </a:moveTo>
                    <a:cubicBezTo>
                      <a:pt x="1" y="0"/>
                      <a:pt x="1" y="0"/>
                      <a:pt x="0" y="1"/>
                    </a:cubicBezTo>
                    <a:lnTo>
                      <a:pt x="2" y="7"/>
                    </a:lnTo>
                    <a:cubicBezTo>
                      <a:pt x="3" y="7"/>
                      <a:pt x="4" y="6"/>
                      <a:pt x="5" y="5"/>
                    </a:cubicBez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5" name="Freeform 2005">
                <a:extLst>
                  <a:ext uri="{FF2B5EF4-FFF2-40B4-BE49-F238E27FC236}">
                    <a16:creationId xmlns:a16="http://schemas.microsoft.com/office/drawing/2014/main" id="{692DA204-B938-421C-AFF7-18AB6E96EBAE}"/>
                  </a:ext>
                </a:extLst>
              </p:cNvPr>
              <p:cNvSpPr>
                <a:spLocks/>
              </p:cNvSpPr>
              <p:nvPr/>
            </p:nvSpPr>
            <p:spPr bwMode="auto">
              <a:xfrm>
                <a:off x="201" y="4656"/>
                <a:ext cx="3" cy="4"/>
              </a:xfrm>
              <a:custGeom>
                <a:avLst/>
                <a:gdLst>
                  <a:gd name="T0" fmla="*/ 0 w 6"/>
                  <a:gd name="T1" fmla="*/ 5 h 7"/>
                  <a:gd name="T2" fmla="*/ 1 w 6"/>
                  <a:gd name="T3" fmla="*/ 6 h 7"/>
                  <a:gd name="T4" fmla="*/ 5 w 6"/>
                  <a:gd name="T5" fmla="*/ 7 h 7"/>
                  <a:gd name="T6" fmla="*/ 6 w 6"/>
                  <a:gd name="T7" fmla="*/ 1 h 7"/>
                  <a:gd name="T8" fmla="*/ 4 w 6"/>
                  <a:gd name="T9" fmla="*/ 0 h 7"/>
                  <a:gd name="T10" fmla="*/ 4 w 6"/>
                  <a:gd name="T11" fmla="*/ 0 h 7"/>
                  <a:gd name="T12" fmla="*/ 4 w 6"/>
                  <a:gd name="T13" fmla="*/ 0 h 7"/>
                  <a:gd name="T14" fmla="*/ 4 w 6"/>
                  <a:gd name="T15" fmla="*/ 0 h 7"/>
                  <a:gd name="T16" fmla="*/ 3 w 6"/>
                  <a:gd name="T17" fmla="*/ 1 h 7"/>
                  <a:gd name="T18" fmla="*/ 4 w 6"/>
                  <a:gd name="T19" fmla="*/ 0 h 7"/>
                  <a:gd name="T20" fmla="*/ 4 w 6"/>
                  <a:gd name="T21" fmla="*/ 0 h 7"/>
                  <a:gd name="T22" fmla="*/ 3 w 6"/>
                  <a:gd name="T23" fmla="*/ 1 h 7"/>
                  <a:gd name="T24" fmla="*/ 4 w 6"/>
                  <a:gd name="T25" fmla="*/ 0 h 7"/>
                  <a:gd name="T26" fmla="*/ 0 w 6"/>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0" y="5"/>
                    </a:moveTo>
                    <a:lnTo>
                      <a:pt x="1" y="6"/>
                    </a:lnTo>
                    <a:cubicBezTo>
                      <a:pt x="2" y="6"/>
                      <a:pt x="3" y="7"/>
                      <a:pt x="5" y="7"/>
                    </a:cubicBezTo>
                    <a:lnTo>
                      <a:pt x="6" y="1"/>
                    </a:lnTo>
                    <a:lnTo>
                      <a:pt x="4" y="0"/>
                    </a:lnTo>
                    <a:lnTo>
                      <a:pt x="4" y="0"/>
                    </a:lnTo>
                    <a:lnTo>
                      <a:pt x="4" y="0"/>
                    </a:lnTo>
                    <a:lnTo>
                      <a:pt x="4" y="0"/>
                    </a:lnTo>
                    <a:lnTo>
                      <a:pt x="3" y="1"/>
                    </a:lnTo>
                    <a:lnTo>
                      <a:pt x="4" y="0"/>
                    </a:lnTo>
                    <a:lnTo>
                      <a:pt x="4" y="0"/>
                    </a:lnTo>
                    <a:lnTo>
                      <a:pt x="3" y="1"/>
                    </a:lnTo>
                    <a:lnTo>
                      <a:pt x="4" y="0"/>
                    </a:ln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6" name="Freeform 2006">
                <a:extLst>
                  <a:ext uri="{FF2B5EF4-FFF2-40B4-BE49-F238E27FC236}">
                    <a16:creationId xmlns:a16="http://schemas.microsoft.com/office/drawing/2014/main" id="{B36EE91D-B58E-4EB5-B486-F1FC46031DBF}"/>
                  </a:ext>
                </a:extLst>
              </p:cNvPr>
              <p:cNvSpPr>
                <a:spLocks/>
              </p:cNvSpPr>
              <p:nvPr/>
            </p:nvSpPr>
            <p:spPr bwMode="auto">
              <a:xfrm>
                <a:off x="189" y="4661"/>
                <a:ext cx="12" cy="5"/>
              </a:xfrm>
              <a:custGeom>
                <a:avLst/>
                <a:gdLst>
                  <a:gd name="T0" fmla="*/ 1 w 21"/>
                  <a:gd name="T1" fmla="*/ 9 h 9"/>
                  <a:gd name="T2" fmla="*/ 17 w 21"/>
                  <a:gd name="T3" fmla="*/ 6 h 9"/>
                  <a:gd name="T4" fmla="*/ 20 w 21"/>
                  <a:gd name="T5" fmla="*/ 7 h 9"/>
                  <a:gd name="T6" fmla="*/ 21 w 21"/>
                  <a:gd name="T7" fmla="*/ 0 h 9"/>
                  <a:gd name="T8" fmla="*/ 17 w 21"/>
                  <a:gd name="T9" fmla="*/ 0 h 9"/>
                  <a:gd name="T10" fmla="*/ 0 w 21"/>
                  <a:gd name="T11" fmla="*/ 3 h 9"/>
                  <a:gd name="T12" fmla="*/ 1 w 2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 y="9"/>
                    </a:moveTo>
                    <a:cubicBezTo>
                      <a:pt x="7" y="8"/>
                      <a:pt x="12" y="6"/>
                      <a:pt x="17" y="6"/>
                    </a:cubicBezTo>
                    <a:cubicBezTo>
                      <a:pt x="18" y="6"/>
                      <a:pt x="19" y="6"/>
                      <a:pt x="20" y="7"/>
                    </a:cubicBezTo>
                    <a:lnTo>
                      <a:pt x="21" y="0"/>
                    </a:lnTo>
                    <a:cubicBezTo>
                      <a:pt x="19" y="0"/>
                      <a:pt x="18" y="0"/>
                      <a:pt x="17" y="0"/>
                    </a:cubicBezTo>
                    <a:cubicBezTo>
                      <a:pt x="10" y="0"/>
                      <a:pt x="5" y="2"/>
                      <a:pt x="0" y="3"/>
                    </a:cubicBezTo>
                    <a:lnTo>
                      <a:pt x="1"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7" name="Freeform 2007">
                <a:extLst>
                  <a:ext uri="{FF2B5EF4-FFF2-40B4-BE49-F238E27FC236}">
                    <a16:creationId xmlns:a16="http://schemas.microsoft.com/office/drawing/2014/main" id="{640E408B-B732-4160-8AC4-191110190F38}"/>
                  </a:ext>
                </a:extLst>
              </p:cNvPr>
              <p:cNvSpPr>
                <a:spLocks/>
              </p:cNvSpPr>
              <p:nvPr/>
            </p:nvSpPr>
            <p:spPr bwMode="auto">
              <a:xfrm>
                <a:off x="190" y="4668"/>
                <a:ext cx="2" cy="3"/>
              </a:xfrm>
              <a:custGeom>
                <a:avLst/>
                <a:gdLst>
                  <a:gd name="T0" fmla="*/ 0 w 3"/>
                  <a:gd name="T1" fmla="*/ 6 h 6"/>
                  <a:gd name="T2" fmla="*/ 2 w 3"/>
                  <a:gd name="T3" fmla="*/ 6 h 6"/>
                  <a:gd name="T4" fmla="*/ 3 w 3"/>
                  <a:gd name="T5" fmla="*/ 0 h 6"/>
                  <a:gd name="T6" fmla="*/ 1 w 3"/>
                  <a:gd name="T7" fmla="*/ 0 h 6"/>
                </a:gdLst>
                <a:ahLst/>
                <a:cxnLst>
                  <a:cxn ang="0">
                    <a:pos x="T0" y="T1"/>
                  </a:cxn>
                  <a:cxn ang="0">
                    <a:pos x="T2" y="T3"/>
                  </a:cxn>
                  <a:cxn ang="0">
                    <a:pos x="T4" y="T5"/>
                  </a:cxn>
                  <a:cxn ang="0">
                    <a:pos x="T6" y="T7"/>
                  </a:cxn>
                </a:cxnLst>
                <a:rect l="0" t="0" r="r" b="b"/>
                <a:pathLst>
                  <a:path w="3" h="6">
                    <a:moveTo>
                      <a:pt x="0" y="6"/>
                    </a:moveTo>
                    <a:lnTo>
                      <a:pt x="2" y="6"/>
                    </a:lnTo>
                    <a:lnTo>
                      <a:pt x="3" y="0"/>
                    </a:lnTo>
                    <a:lnTo>
                      <a:pt x="1"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8" name="Freeform 2008">
                <a:extLst>
                  <a:ext uri="{FF2B5EF4-FFF2-40B4-BE49-F238E27FC236}">
                    <a16:creationId xmlns:a16="http://schemas.microsoft.com/office/drawing/2014/main" id="{25EA792D-6749-4907-986C-2EF14E5C23BA}"/>
                  </a:ext>
                </a:extLst>
              </p:cNvPr>
              <p:cNvSpPr>
                <a:spLocks/>
              </p:cNvSpPr>
              <p:nvPr/>
            </p:nvSpPr>
            <p:spPr bwMode="auto">
              <a:xfrm>
                <a:off x="191" y="4666"/>
                <a:ext cx="7" cy="5"/>
              </a:xfrm>
              <a:custGeom>
                <a:avLst/>
                <a:gdLst>
                  <a:gd name="T0" fmla="*/ 3 w 13"/>
                  <a:gd name="T1" fmla="*/ 9 h 9"/>
                  <a:gd name="T2" fmla="*/ 10 w 13"/>
                  <a:gd name="T3" fmla="*/ 7 h 9"/>
                  <a:gd name="T4" fmla="*/ 11 w 13"/>
                  <a:gd name="T5" fmla="*/ 7 h 9"/>
                  <a:gd name="T6" fmla="*/ 13 w 13"/>
                  <a:gd name="T7" fmla="*/ 1 h 9"/>
                  <a:gd name="T8" fmla="*/ 10 w 13"/>
                  <a:gd name="T9" fmla="*/ 0 h 9"/>
                  <a:gd name="T10" fmla="*/ 0 w 13"/>
                  <a:gd name="T11" fmla="*/ 3 h 9"/>
                  <a:gd name="T12" fmla="*/ 3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3" y="9"/>
                    </a:moveTo>
                    <a:cubicBezTo>
                      <a:pt x="6" y="8"/>
                      <a:pt x="8" y="7"/>
                      <a:pt x="10" y="7"/>
                    </a:cubicBezTo>
                    <a:lnTo>
                      <a:pt x="11" y="7"/>
                    </a:lnTo>
                    <a:lnTo>
                      <a:pt x="13" y="1"/>
                    </a:lnTo>
                    <a:cubicBezTo>
                      <a:pt x="12" y="0"/>
                      <a:pt x="11" y="0"/>
                      <a:pt x="10" y="0"/>
                    </a:cubicBezTo>
                    <a:cubicBezTo>
                      <a:pt x="6" y="0"/>
                      <a:pt x="2" y="2"/>
                      <a:pt x="0" y="3"/>
                    </a:cubicBezTo>
                    <a:lnTo>
                      <a:pt x="3"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09" name="Freeform 2009">
                <a:extLst>
                  <a:ext uri="{FF2B5EF4-FFF2-40B4-BE49-F238E27FC236}">
                    <a16:creationId xmlns:a16="http://schemas.microsoft.com/office/drawing/2014/main" id="{0D127954-0563-411E-B1A3-79D81D9BBFFD}"/>
                  </a:ext>
                </a:extLst>
              </p:cNvPr>
              <p:cNvSpPr>
                <a:spLocks/>
              </p:cNvSpPr>
              <p:nvPr/>
            </p:nvSpPr>
            <p:spPr bwMode="auto">
              <a:xfrm>
                <a:off x="197" y="4665"/>
                <a:ext cx="3" cy="5"/>
              </a:xfrm>
              <a:custGeom>
                <a:avLst/>
                <a:gdLst>
                  <a:gd name="T0" fmla="*/ 2 w 6"/>
                  <a:gd name="T1" fmla="*/ 8 h 8"/>
                  <a:gd name="T2" fmla="*/ 6 w 6"/>
                  <a:gd name="T3" fmla="*/ 7 h 8"/>
                  <a:gd name="T4" fmla="*/ 4 w 6"/>
                  <a:gd name="T5" fmla="*/ 0 h 8"/>
                  <a:gd name="T6" fmla="*/ 0 w 6"/>
                  <a:gd name="T7" fmla="*/ 2 h 8"/>
                  <a:gd name="T8" fmla="*/ 2 w 6"/>
                  <a:gd name="T9" fmla="*/ 8 h 8"/>
                </a:gdLst>
                <a:ahLst/>
                <a:cxnLst>
                  <a:cxn ang="0">
                    <a:pos x="T0" y="T1"/>
                  </a:cxn>
                  <a:cxn ang="0">
                    <a:pos x="T2" y="T3"/>
                  </a:cxn>
                  <a:cxn ang="0">
                    <a:pos x="T4" y="T5"/>
                  </a:cxn>
                  <a:cxn ang="0">
                    <a:pos x="T6" y="T7"/>
                  </a:cxn>
                  <a:cxn ang="0">
                    <a:pos x="T8" y="T9"/>
                  </a:cxn>
                </a:cxnLst>
                <a:rect l="0" t="0" r="r" b="b"/>
                <a:pathLst>
                  <a:path w="6" h="8">
                    <a:moveTo>
                      <a:pt x="2" y="8"/>
                    </a:moveTo>
                    <a:cubicBezTo>
                      <a:pt x="4" y="7"/>
                      <a:pt x="4" y="7"/>
                      <a:pt x="6" y="7"/>
                    </a:cubicBezTo>
                    <a:lnTo>
                      <a:pt x="4" y="0"/>
                    </a:lnTo>
                    <a:cubicBezTo>
                      <a:pt x="3" y="1"/>
                      <a:pt x="1" y="1"/>
                      <a:pt x="0" y="2"/>
                    </a:cubicBezTo>
                    <a:lnTo>
                      <a:pt x="2"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0" name="Freeform 2010">
                <a:extLst>
                  <a:ext uri="{FF2B5EF4-FFF2-40B4-BE49-F238E27FC236}">
                    <a16:creationId xmlns:a16="http://schemas.microsoft.com/office/drawing/2014/main" id="{4F448D3F-29DE-4005-8820-3C10A797C20B}"/>
                  </a:ext>
                </a:extLst>
              </p:cNvPr>
              <p:cNvSpPr>
                <a:spLocks/>
              </p:cNvSpPr>
              <p:nvPr/>
            </p:nvSpPr>
            <p:spPr bwMode="auto">
              <a:xfrm>
                <a:off x="198" y="4662"/>
                <a:ext cx="8" cy="6"/>
              </a:xfrm>
              <a:custGeom>
                <a:avLst/>
                <a:gdLst>
                  <a:gd name="T0" fmla="*/ 6 w 14"/>
                  <a:gd name="T1" fmla="*/ 9 h 9"/>
                  <a:gd name="T2" fmla="*/ 7 w 14"/>
                  <a:gd name="T3" fmla="*/ 8 h 9"/>
                  <a:gd name="T4" fmla="*/ 9 w 14"/>
                  <a:gd name="T5" fmla="*/ 8 h 9"/>
                  <a:gd name="T6" fmla="*/ 14 w 14"/>
                  <a:gd name="T7" fmla="*/ 7 h 9"/>
                  <a:gd name="T8" fmla="*/ 12 w 14"/>
                  <a:gd name="T9" fmla="*/ 0 h 9"/>
                  <a:gd name="T10" fmla="*/ 6 w 14"/>
                  <a:gd name="T11" fmla="*/ 2 h 9"/>
                  <a:gd name="T12" fmla="*/ 2 w 14"/>
                  <a:gd name="T13" fmla="*/ 3 h 9"/>
                  <a:gd name="T14" fmla="*/ 0 w 14"/>
                  <a:gd name="T15" fmla="*/ 8 h 9"/>
                  <a:gd name="T16" fmla="*/ 6 w 14"/>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6" y="9"/>
                    </a:moveTo>
                    <a:lnTo>
                      <a:pt x="7" y="8"/>
                    </a:lnTo>
                    <a:cubicBezTo>
                      <a:pt x="7" y="8"/>
                      <a:pt x="8" y="8"/>
                      <a:pt x="9" y="8"/>
                    </a:cubicBezTo>
                    <a:cubicBezTo>
                      <a:pt x="10" y="7"/>
                      <a:pt x="12" y="7"/>
                      <a:pt x="14" y="7"/>
                    </a:cubicBezTo>
                    <a:lnTo>
                      <a:pt x="12" y="0"/>
                    </a:lnTo>
                    <a:cubicBezTo>
                      <a:pt x="11" y="1"/>
                      <a:pt x="9" y="1"/>
                      <a:pt x="6" y="2"/>
                    </a:cubicBezTo>
                    <a:cubicBezTo>
                      <a:pt x="5" y="2"/>
                      <a:pt x="4" y="2"/>
                      <a:pt x="2" y="3"/>
                    </a:cubicBezTo>
                    <a:cubicBezTo>
                      <a:pt x="1" y="5"/>
                      <a:pt x="0" y="6"/>
                      <a:pt x="0" y="8"/>
                    </a:cubicBezTo>
                    <a:lnTo>
                      <a:pt x="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1" name="Freeform 2011">
                <a:extLst>
                  <a:ext uri="{FF2B5EF4-FFF2-40B4-BE49-F238E27FC236}">
                    <a16:creationId xmlns:a16="http://schemas.microsoft.com/office/drawing/2014/main" id="{751A62C6-69B8-4DEE-B088-63CBF4578C50}"/>
                  </a:ext>
                </a:extLst>
              </p:cNvPr>
              <p:cNvSpPr>
                <a:spLocks/>
              </p:cNvSpPr>
              <p:nvPr/>
            </p:nvSpPr>
            <p:spPr bwMode="auto">
              <a:xfrm>
                <a:off x="170" y="4580"/>
                <a:ext cx="5" cy="9"/>
              </a:xfrm>
              <a:custGeom>
                <a:avLst/>
                <a:gdLst>
                  <a:gd name="T0" fmla="*/ 2 w 9"/>
                  <a:gd name="T1" fmla="*/ 0 h 17"/>
                  <a:gd name="T2" fmla="*/ 0 w 9"/>
                  <a:gd name="T3" fmla="*/ 11 h 17"/>
                  <a:gd name="T4" fmla="*/ 1 w 9"/>
                  <a:gd name="T5" fmla="*/ 17 h 17"/>
                  <a:gd name="T6" fmla="*/ 7 w 9"/>
                  <a:gd name="T7" fmla="*/ 15 h 17"/>
                  <a:gd name="T8" fmla="*/ 7 w 9"/>
                  <a:gd name="T9" fmla="*/ 11 h 17"/>
                  <a:gd name="T10" fmla="*/ 9 w 9"/>
                  <a:gd name="T11" fmla="*/ 1 h 17"/>
                  <a:gd name="T12" fmla="*/ 2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2" y="0"/>
                    </a:moveTo>
                    <a:cubicBezTo>
                      <a:pt x="1" y="3"/>
                      <a:pt x="0" y="7"/>
                      <a:pt x="0" y="11"/>
                    </a:cubicBezTo>
                    <a:cubicBezTo>
                      <a:pt x="0" y="13"/>
                      <a:pt x="1" y="15"/>
                      <a:pt x="1" y="17"/>
                    </a:cubicBezTo>
                    <a:lnTo>
                      <a:pt x="7" y="15"/>
                    </a:lnTo>
                    <a:cubicBezTo>
                      <a:pt x="7" y="14"/>
                      <a:pt x="7" y="12"/>
                      <a:pt x="7" y="11"/>
                    </a:cubicBezTo>
                    <a:cubicBezTo>
                      <a:pt x="7" y="8"/>
                      <a:pt x="8" y="5"/>
                      <a:pt x="9" y="1"/>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2" name="Freeform 2012">
                <a:extLst>
                  <a:ext uri="{FF2B5EF4-FFF2-40B4-BE49-F238E27FC236}">
                    <a16:creationId xmlns:a16="http://schemas.microsoft.com/office/drawing/2014/main" id="{445C22B5-B657-4FC5-8A6B-DD0A384538C6}"/>
                  </a:ext>
                </a:extLst>
              </p:cNvPr>
              <p:cNvSpPr>
                <a:spLocks/>
              </p:cNvSpPr>
              <p:nvPr/>
            </p:nvSpPr>
            <p:spPr bwMode="auto">
              <a:xfrm>
                <a:off x="165" y="4613"/>
                <a:ext cx="4" cy="5"/>
              </a:xfrm>
              <a:custGeom>
                <a:avLst/>
                <a:gdLst>
                  <a:gd name="T0" fmla="*/ 7 w 8"/>
                  <a:gd name="T1" fmla="*/ 9 h 9"/>
                  <a:gd name="T2" fmla="*/ 8 w 8"/>
                  <a:gd name="T3" fmla="*/ 1 h 9"/>
                  <a:gd name="T4" fmla="*/ 8 w 8"/>
                  <a:gd name="T5" fmla="*/ 0 h 9"/>
                  <a:gd name="T6" fmla="*/ 1 w 8"/>
                  <a:gd name="T7" fmla="*/ 0 h 9"/>
                  <a:gd name="T8" fmla="*/ 1 w 8"/>
                  <a:gd name="T9" fmla="*/ 1 h 9"/>
                  <a:gd name="T10" fmla="*/ 0 w 8"/>
                  <a:gd name="T11" fmla="*/ 8 h 9"/>
                  <a:gd name="T12" fmla="*/ 7 w 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7" y="9"/>
                    </a:moveTo>
                    <a:cubicBezTo>
                      <a:pt x="7" y="7"/>
                      <a:pt x="8" y="4"/>
                      <a:pt x="8" y="1"/>
                    </a:cubicBezTo>
                    <a:lnTo>
                      <a:pt x="8" y="0"/>
                    </a:lnTo>
                    <a:lnTo>
                      <a:pt x="1" y="0"/>
                    </a:lnTo>
                    <a:lnTo>
                      <a:pt x="1" y="1"/>
                    </a:lnTo>
                    <a:cubicBezTo>
                      <a:pt x="1" y="3"/>
                      <a:pt x="1" y="6"/>
                      <a:pt x="0" y="8"/>
                    </a:cubicBezTo>
                    <a:lnTo>
                      <a:pt x="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13" name="Freeform 2013">
                <a:extLst>
                  <a:ext uri="{FF2B5EF4-FFF2-40B4-BE49-F238E27FC236}">
                    <a16:creationId xmlns:a16="http://schemas.microsoft.com/office/drawing/2014/main" id="{13B40662-E207-41A1-B859-C3D5743628EC}"/>
                  </a:ext>
                </a:extLst>
              </p:cNvPr>
              <p:cNvSpPr>
                <a:spLocks/>
              </p:cNvSpPr>
              <p:nvPr/>
            </p:nvSpPr>
            <p:spPr bwMode="auto">
              <a:xfrm>
                <a:off x="128" y="4580"/>
                <a:ext cx="40" cy="34"/>
              </a:xfrm>
              <a:custGeom>
                <a:avLst/>
                <a:gdLst>
                  <a:gd name="T0" fmla="*/ 70 w 70"/>
                  <a:gd name="T1" fmla="*/ 56 h 61"/>
                  <a:gd name="T2" fmla="*/ 4 w 70"/>
                  <a:gd name="T3" fmla="*/ 0 h 61"/>
                  <a:gd name="T4" fmla="*/ 0 w 70"/>
                  <a:gd name="T5" fmla="*/ 5 h 61"/>
                  <a:gd name="T6" fmla="*/ 66 w 70"/>
                  <a:gd name="T7" fmla="*/ 61 h 61"/>
                  <a:gd name="T8" fmla="*/ 70 w 70"/>
                  <a:gd name="T9" fmla="*/ 56 h 61"/>
                </a:gdLst>
                <a:ahLst/>
                <a:cxnLst>
                  <a:cxn ang="0">
                    <a:pos x="T0" y="T1"/>
                  </a:cxn>
                  <a:cxn ang="0">
                    <a:pos x="T2" y="T3"/>
                  </a:cxn>
                  <a:cxn ang="0">
                    <a:pos x="T4" y="T5"/>
                  </a:cxn>
                  <a:cxn ang="0">
                    <a:pos x="T6" y="T7"/>
                  </a:cxn>
                  <a:cxn ang="0">
                    <a:pos x="T8" y="T9"/>
                  </a:cxn>
                </a:cxnLst>
                <a:rect l="0" t="0" r="r" b="b"/>
                <a:pathLst>
                  <a:path w="70" h="61">
                    <a:moveTo>
                      <a:pt x="70" y="56"/>
                    </a:moveTo>
                    <a:cubicBezTo>
                      <a:pt x="48" y="39"/>
                      <a:pt x="28" y="16"/>
                      <a:pt x="4" y="0"/>
                    </a:cubicBezTo>
                    <a:lnTo>
                      <a:pt x="0" y="5"/>
                    </a:lnTo>
                    <a:cubicBezTo>
                      <a:pt x="24" y="21"/>
                      <a:pt x="43" y="43"/>
                      <a:pt x="66" y="61"/>
                    </a:cubicBezTo>
                    <a:lnTo>
                      <a:pt x="70" y="5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6" name="Group 2215">
              <a:extLst>
                <a:ext uri="{FF2B5EF4-FFF2-40B4-BE49-F238E27FC236}">
                  <a16:creationId xmlns:a16="http://schemas.microsoft.com/office/drawing/2014/main" id="{7C221A75-B177-42CE-A304-F20A2BA02BF1}"/>
                </a:ext>
              </a:extLst>
            </p:cNvPr>
            <p:cNvGrpSpPr>
              <a:grpSpLocks/>
            </p:cNvGrpSpPr>
            <p:nvPr/>
          </p:nvGrpSpPr>
          <p:grpSpPr bwMode="auto">
            <a:xfrm>
              <a:off x="-427038" y="5659810"/>
              <a:ext cx="958850" cy="1352550"/>
              <a:chOff x="-269" y="4105"/>
              <a:chExt cx="604" cy="852"/>
            </a:xfrm>
            <a:noFill/>
          </p:grpSpPr>
          <p:sp>
            <p:nvSpPr>
              <p:cNvPr id="6114" name="Freeform 2015">
                <a:extLst>
                  <a:ext uri="{FF2B5EF4-FFF2-40B4-BE49-F238E27FC236}">
                    <a16:creationId xmlns:a16="http://schemas.microsoft.com/office/drawing/2014/main" id="{5680053A-34F1-4E67-BCDE-5EBD33763A1C}"/>
                  </a:ext>
                </a:extLst>
              </p:cNvPr>
              <p:cNvSpPr>
                <a:spLocks/>
              </p:cNvSpPr>
              <p:nvPr/>
            </p:nvSpPr>
            <p:spPr bwMode="auto">
              <a:xfrm>
                <a:off x="164" y="4617"/>
                <a:ext cx="5" cy="7"/>
              </a:xfrm>
              <a:custGeom>
                <a:avLst/>
                <a:gdLst>
                  <a:gd name="T0" fmla="*/ 7 w 8"/>
                  <a:gd name="T1" fmla="*/ 12 h 12"/>
                  <a:gd name="T2" fmla="*/ 8 w 8"/>
                  <a:gd name="T3" fmla="*/ 4 h 12"/>
                  <a:gd name="T4" fmla="*/ 8 w 8"/>
                  <a:gd name="T5" fmla="*/ 0 h 12"/>
                  <a:gd name="T6" fmla="*/ 1 w 8"/>
                  <a:gd name="T7" fmla="*/ 2 h 12"/>
                  <a:gd name="T8" fmla="*/ 2 w 8"/>
                  <a:gd name="T9" fmla="*/ 4 h 12"/>
                  <a:gd name="T10" fmla="*/ 0 w 8"/>
                  <a:gd name="T11" fmla="*/ 11 h 12"/>
                  <a:gd name="T12" fmla="*/ 7 w 8"/>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7" y="12"/>
                    </a:moveTo>
                    <a:cubicBezTo>
                      <a:pt x="7" y="10"/>
                      <a:pt x="8" y="7"/>
                      <a:pt x="8" y="4"/>
                    </a:cubicBezTo>
                    <a:cubicBezTo>
                      <a:pt x="8" y="3"/>
                      <a:pt x="8" y="2"/>
                      <a:pt x="8" y="0"/>
                    </a:cubicBezTo>
                    <a:lnTo>
                      <a:pt x="1" y="2"/>
                    </a:lnTo>
                    <a:lnTo>
                      <a:pt x="2" y="4"/>
                    </a:lnTo>
                    <a:cubicBezTo>
                      <a:pt x="2" y="6"/>
                      <a:pt x="1" y="8"/>
                      <a:pt x="0" y="11"/>
                    </a:cubicBezTo>
                    <a:lnTo>
                      <a:pt x="7"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5" name="Freeform 2016">
                <a:extLst>
                  <a:ext uri="{FF2B5EF4-FFF2-40B4-BE49-F238E27FC236}">
                    <a16:creationId xmlns:a16="http://schemas.microsoft.com/office/drawing/2014/main" id="{2D0248BB-82EC-4F77-8BFF-8E359F037635}"/>
                  </a:ext>
                </a:extLst>
              </p:cNvPr>
              <p:cNvSpPr>
                <a:spLocks/>
              </p:cNvSpPr>
              <p:nvPr/>
            </p:nvSpPr>
            <p:spPr bwMode="auto">
              <a:xfrm>
                <a:off x="128" y="4584"/>
                <a:ext cx="39" cy="35"/>
              </a:xfrm>
              <a:custGeom>
                <a:avLst/>
                <a:gdLst>
                  <a:gd name="T0" fmla="*/ 69 w 69"/>
                  <a:gd name="T1" fmla="*/ 57 h 62"/>
                  <a:gd name="T2" fmla="*/ 3 w 69"/>
                  <a:gd name="T3" fmla="*/ 0 h 62"/>
                  <a:gd name="T4" fmla="*/ 0 w 69"/>
                  <a:gd name="T5" fmla="*/ 6 h 62"/>
                  <a:gd name="T6" fmla="*/ 66 w 69"/>
                  <a:gd name="T7" fmla="*/ 62 h 62"/>
                  <a:gd name="T8" fmla="*/ 69 w 69"/>
                  <a:gd name="T9" fmla="*/ 57 h 62"/>
                </a:gdLst>
                <a:ahLst/>
                <a:cxnLst>
                  <a:cxn ang="0">
                    <a:pos x="T0" y="T1"/>
                  </a:cxn>
                  <a:cxn ang="0">
                    <a:pos x="T2" y="T3"/>
                  </a:cxn>
                  <a:cxn ang="0">
                    <a:pos x="T4" y="T5"/>
                  </a:cxn>
                  <a:cxn ang="0">
                    <a:pos x="T6" y="T7"/>
                  </a:cxn>
                  <a:cxn ang="0">
                    <a:pos x="T8" y="T9"/>
                  </a:cxn>
                </a:cxnLst>
                <a:rect l="0" t="0" r="r" b="b"/>
                <a:pathLst>
                  <a:path w="69" h="62">
                    <a:moveTo>
                      <a:pt x="69" y="57"/>
                    </a:moveTo>
                    <a:cubicBezTo>
                      <a:pt x="46" y="41"/>
                      <a:pt x="29" y="15"/>
                      <a:pt x="3" y="0"/>
                    </a:cubicBezTo>
                    <a:lnTo>
                      <a:pt x="0" y="6"/>
                    </a:lnTo>
                    <a:cubicBezTo>
                      <a:pt x="24" y="20"/>
                      <a:pt x="41" y="46"/>
                      <a:pt x="66" y="62"/>
                    </a:cubicBezTo>
                    <a:lnTo>
                      <a:pt x="69" y="5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6" name="Freeform 2017">
                <a:extLst>
                  <a:ext uri="{FF2B5EF4-FFF2-40B4-BE49-F238E27FC236}">
                    <a16:creationId xmlns:a16="http://schemas.microsoft.com/office/drawing/2014/main" id="{39636AA9-A0E3-47BA-BFF3-EC1436DD2A4A}"/>
                  </a:ext>
                </a:extLst>
              </p:cNvPr>
              <p:cNvSpPr>
                <a:spLocks/>
              </p:cNvSpPr>
              <p:nvPr/>
            </p:nvSpPr>
            <p:spPr bwMode="auto">
              <a:xfrm>
                <a:off x="171" y="4597"/>
                <a:ext cx="4" cy="5"/>
              </a:xfrm>
              <a:custGeom>
                <a:avLst/>
                <a:gdLst>
                  <a:gd name="T0" fmla="*/ 0 w 8"/>
                  <a:gd name="T1" fmla="*/ 6 h 9"/>
                  <a:gd name="T2" fmla="*/ 1 w 8"/>
                  <a:gd name="T3" fmla="*/ 7 h 9"/>
                  <a:gd name="T4" fmla="*/ 4 w 8"/>
                  <a:gd name="T5" fmla="*/ 9 h 9"/>
                  <a:gd name="T6" fmla="*/ 8 w 8"/>
                  <a:gd name="T7" fmla="*/ 5 h 9"/>
                  <a:gd name="T8" fmla="*/ 6 w 8"/>
                  <a:gd name="T9" fmla="*/ 3 h 9"/>
                  <a:gd name="T10" fmla="*/ 4 w 8"/>
                  <a:gd name="T11" fmla="*/ 0 h 9"/>
                  <a:gd name="T12" fmla="*/ 0 w 8"/>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0" y="6"/>
                    </a:moveTo>
                    <a:lnTo>
                      <a:pt x="1" y="7"/>
                    </a:lnTo>
                    <a:cubicBezTo>
                      <a:pt x="2" y="7"/>
                      <a:pt x="2" y="8"/>
                      <a:pt x="4" y="9"/>
                    </a:cubicBezTo>
                    <a:lnTo>
                      <a:pt x="8" y="5"/>
                    </a:lnTo>
                    <a:lnTo>
                      <a:pt x="6" y="3"/>
                    </a:lnTo>
                    <a:cubicBezTo>
                      <a:pt x="6" y="2"/>
                      <a:pt x="5" y="1"/>
                      <a:pt x="4"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7" name="Freeform 2018">
                <a:extLst>
                  <a:ext uri="{FF2B5EF4-FFF2-40B4-BE49-F238E27FC236}">
                    <a16:creationId xmlns:a16="http://schemas.microsoft.com/office/drawing/2014/main" id="{C378DC26-B01E-4457-9DBB-103596E056B1}"/>
                  </a:ext>
                </a:extLst>
              </p:cNvPr>
              <p:cNvSpPr>
                <a:spLocks/>
              </p:cNvSpPr>
              <p:nvPr/>
            </p:nvSpPr>
            <p:spPr bwMode="auto">
              <a:xfrm>
                <a:off x="168" y="4597"/>
                <a:ext cx="5" cy="30"/>
              </a:xfrm>
              <a:custGeom>
                <a:avLst/>
                <a:gdLst>
                  <a:gd name="T0" fmla="*/ 6 w 9"/>
                  <a:gd name="T1" fmla="*/ 0 h 53"/>
                  <a:gd name="T2" fmla="*/ 4 w 9"/>
                  <a:gd name="T3" fmla="*/ 1 h 53"/>
                  <a:gd name="T4" fmla="*/ 3 w 9"/>
                  <a:gd name="T5" fmla="*/ 2 h 53"/>
                  <a:gd name="T6" fmla="*/ 3 w 9"/>
                  <a:gd name="T7" fmla="*/ 3 h 53"/>
                  <a:gd name="T8" fmla="*/ 0 w 9"/>
                  <a:gd name="T9" fmla="*/ 51 h 53"/>
                  <a:gd name="T10" fmla="*/ 0 w 9"/>
                  <a:gd name="T11" fmla="*/ 53 h 53"/>
                  <a:gd name="T12" fmla="*/ 6 w 9"/>
                  <a:gd name="T13" fmla="*/ 53 h 53"/>
                  <a:gd name="T14" fmla="*/ 6 w 9"/>
                  <a:gd name="T15" fmla="*/ 51 h 53"/>
                  <a:gd name="T16" fmla="*/ 9 w 9"/>
                  <a:gd name="T17" fmla="*/ 4 h 53"/>
                  <a:gd name="T18" fmla="*/ 6 w 9"/>
                  <a:gd name="T19" fmla="*/ 4 h 53"/>
                  <a:gd name="T20" fmla="*/ 8 w 9"/>
                  <a:gd name="T21" fmla="*/ 7 h 53"/>
                  <a:gd name="T22" fmla="*/ 9 w 9"/>
                  <a:gd name="T23" fmla="*/ 6 h 53"/>
                  <a:gd name="T24" fmla="*/ 6 w 9"/>
                  <a:gd name="T2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3">
                    <a:moveTo>
                      <a:pt x="6" y="0"/>
                    </a:moveTo>
                    <a:lnTo>
                      <a:pt x="4" y="1"/>
                    </a:lnTo>
                    <a:lnTo>
                      <a:pt x="3" y="2"/>
                    </a:lnTo>
                    <a:lnTo>
                      <a:pt x="3" y="3"/>
                    </a:lnTo>
                    <a:cubicBezTo>
                      <a:pt x="2" y="19"/>
                      <a:pt x="0" y="35"/>
                      <a:pt x="0" y="51"/>
                    </a:cubicBezTo>
                    <a:cubicBezTo>
                      <a:pt x="0" y="52"/>
                      <a:pt x="0" y="52"/>
                      <a:pt x="0" y="53"/>
                    </a:cubicBezTo>
                    <a:lnTo>
                      <a:pt x="6" y="53"/>
                    </a:lnTo>
                    <a:cubicBezTo>
                      <a:pt x="6" y="52"/>
                      <a:pt x="6" y="52"/>
                      <a:pt x="6" y="51"/>
                    </a:cubicBezTo>
                    <a:cubicBezTo>
                      <a:pt x="6" y="35"/>
                      <a:pt x="9" y="20"/>
                      <a:pt x="9" y="4"/>
                    </a:cubicBezTo>
                    <a:lnTo>
                      <a:pt x="6" y="4"/>
                    </a:lnTo>
                    <a:lnTo>
                      <a:pt x="8" y="7"/>
                    </a:lnTo>
                    <a:lnTo>
                      <a:pt x="9" y="6"/>
                    </a:ln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8" name="Freeform 2019">
                <a:extLst>
                  <a:ext uri="{FF2B5EF4-FFF2-40B4-BE49-F238E27FC236}">
                    <a16:creationId xmlns:a16="http://schemas.microsoft.com/office/drawing/2014/main" id="{2BBDD5AB-4F61-4CB7-8C62-11102473BF89}"/>
                  </a:ext>
                </a:extLst>
              </p:cNvPr>
              <p:cNvSpPr>
                <a:spLocks/>
              </p:cNvSpPr>
              <p:nvPr/>
            </p:nvSpPr>
            <p:spPr bwMode="auto">
              <a:xfrm>
                <a:off x="169" y="4625"/>
                <a:ext cx="4" cy="5"/>
              </a:xfrm>
              <a:custGeom>
                <a:avLst/>
                <a:gdLst>
                  <a:gd name="T0" fmla="*/ 0 w 6"/>
                  <a:gd name="T1" fmla="*/ 6 h 8"/>
                  <a:gd name="T2" fmla="*/ 3 w 6"/>
                  <a:gd name="T3" fmla="*/ 8 h 8"/>
                  <a:gd name="T4" fmla="*/ 6 w 6"/>
                  <a:gd name="T5" fmla="*/ 2 h 8"/>
                  <a:gd name="T6" fmla="*/ 3 w 6"/>
                  <a:gd name="T7" fmla="*/ 0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cubicBezTo>
                      <a:pt x="1" y="7"/>
                      <a:pt x="2" y="8"/>
                      <a:pt x="3" y="8"/>
                    </a:cubicBezTo>
                    <a:lnTo>
                      <a:pt x="6" y="2"/>
                    </a:lnTo>
                    <a:cubicBezTo>
                      <a:pt x="6" y="2"/>
                      <a:pt x="4"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9" name="Freeform 2020">
                <a:extLst>
                  <a:ext uri="{FF2B5EF4-FFF2-40B4-BE49-F238E27FC236}">
                    <a16:creationId xmlns:a16="http://schemas.microsoft.com/office/drawing/2014/main" id="{AC1A04FF-BD2A-4592-B218-4ADDE7BA3F20}"/>
                  </a:ext>
                </a:extLst>
              </p:cNvPr>
              <p:cNvSpPr>
                <a:spLocks/>
              </p:cNvSpPr>
              <p:nvPr/>
            </p:nvSpPr>
            <p:spPr bwMode="auto">
              <a:xfrm>
                <a:off x="167" y="4626"/>
                <a:ext cx="4" cy="6"/>
              </a:xfrm>
              <a:custGeom>
                <a:avLst/>
                <a:gdLst>
                  <a:gd name="T0" fmla="*/ 2 w 8"/>
                  <a:gd name="T1" fmla="*/ 0 h 11"/>
                  <a:gd name="T2" fmla="*/ 0 w 8"/>
                  <a:gd name="T3" fmla="*/ 7 h 11"/>
                  <a:gd name="T4" fmla="*/ 1 w 8"/>
                  <a:gd name="T5" fmla="*/ 11 h 11"/>
                  <a:gd name="T6" fmla="*/ 7 w 8"/>
                  <a:gd name="T7" fmla="*/ 9 h 11"/>
                  <a:gd name="T8" fmla="*/ 7 w 8"/>
                  <a:gd name="T9" fmla="*/ 7 h 11"/>
                  <a:gd name="T10" fmla="*/ 8 w 8"/>
                  <a:gd name="T11" fmla="*/ 3 h 11"/>
                  <a:gd name="T12" fmla="*/ 2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2" y="0"/>
                    </a:moveTo>
                    <a:cubicBezTo>
                      <a:pt x="1" y="2"/>
                      <a:pt x="0" y="4"/>
                      <a:pt x="0" y="7"/>
                    </a:cubicBezTo>
                    <a:cubicBezTo>
                      <a:pt x="0" y="8"/>
                      <a:pt x="1" y="10"/>
                      <a:pt x="1" y="11"/>
                    </a:cubicBezTo>
                    <a:lnTo>
                      <a:pt x="7" y="9"/>
                    </a:lnTo>
                    <a:lnTo>
                      <a:pt x="7" y="7"/>
                    </a:lnTo>
                    <a:cubicBezTo>
                      <a:pt x="7" y="5"/>
                      <a:pt x="7" y="4"/>
                      <a:pt x="8" y="3"/>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0" name="Freeform 2021">
                <a:extLst>
                  <a:ext uri="{FF2B5EF4-FFF2-40B4-BE49-F238E27FC236}">
                    <a16:creationId xmlns:a16="http://schemas.microsoft.com/office/drawing/2014/main" id="{E52DEB2C-2E4D-4039-BBC2-79C334E816FB}"/>
                  </a:ext>
                </a:extLst>
              </p:cNvPr>
              <p:cNvSpPr>
                <a:spLocks/>
              </p:cNvSpPr>
              <p:nvPr/>
            </p:nvSpPr>
            <p:spPr bwMode="auto">
              <a:xfrm>
                <a:off x="169" y="4630"/>
                <a:ext cx="4" cy="5"/>
              </a:xfrm>
              <a:custGeom>
                <a:avLst/>
                <a:gdLst>
                  <a:gd name="T0" fmla="*/ 0 w 7"/>
                  <a:gd name="T1" fmla="*/ 6 h 8"/>
                  <a:gd name="T2" fmla="*/ 3 w 7"/>
                  <a:gd name="T3" fmla="*/ 8 h 8"/>
                  <a:gd name="T4" fmla="*/ 7 w 7"/>
                  <a:gd name="T5" fmla="*/ 3 h 8"/>
                  <a:gd name="T6" fmla="*/ 2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1" y="6"/>
                      <a:pt x="2" y="7"/>
                      <a:pt x="3" y="8"/>
                    </a:cubicBezTo>
                    <a:lnTo>
                      <a:pt x="7" y="3"/>
                    </a:lnTo>
                    <a:cubicBezTo>
                      <a:pt x="5" y="1"/>
                      <a:pt x="4"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1" name="Freeform 2022">
                <a:extLst>
                  <a:ext uri="{FF2B5EF4-FFF2-40B4-BE49-F238E27FC236}">
                    <a16:creationId xmlns:a16="http://schemas.microsoft.com/office/drawing/2014/main" id="{3BBD47F8-FEC3-4230-A9E3-D3F255615464}"/>
                  </a:ext>
                </a:extLst>
              </p:cNvPr>
              <p:cNvSpPr>
                <a:spLocks/>
              </p:cNvSpPr>
              <p:nvPr/>
            </p:nvSpPr>
            <p:spPr bwMode="auto">
              <a:xfrm>
                <a:off x="167" y="4631"/>
                <a:ext cx="4" cy="5"/>
              </a:xfrm>
              <a:custGeom>
                <a:avLst/>
                <a:gdLst>
                  <a:gd name="T0" fmla="*/ 2 w 7"/>
                  <a:gd name="T1" fmla="*/ 0 h 9"/>
                  <a:gd name="T2" fmla="*/ 0 w 7"/>
                  <a:gd name="T3" fmla="*/ 5 h 9"/>
                  <a:gd name="T4" fmla="*/ 1 w 7"/>
                  <a:gd name="T5" fmla="*/ 9 h 9"/>
                  <a:gd name="T6" fmla="*/ 7 w 7"/>
                  <a:gd name="T7" fmla="*/ 7 h 9"/>
                  <a:gd name="T8" fmla="*/ 7 w 7"/>
                  <a:gd name="T9" fmla="*/ 5 h 9"/>
                  <a:gd name="T10" fmla="*/ 7 w 7"/>
                  <a:gd name="T11" fmla="*/ 4 h 9"/>
                  <a:gd name="T12" fmla="*/ 2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2" y="0"/>
                    </a:moveTo>
                    <a:cubicBezTo>
                      <a:pt x="1" y="2"/>
                      <a:pt x="0" y="3"/>
                      <a:pt x="0" y="5"/>
                    </a:cubicBezTo>
                    <a:cubicBezTo>
                      <a:pt x="0" y="6"/>
                      <a:pt x="0" y="8"/>
                      <a:pt x="1" y="9"/>
                    </a:cubicBezTo>
                    <a:lnTo>
                      <a:pt x="7" y="7"/>
                    </a:lnTo>
                    <a:lnTo>
                      <a:pt x="7" y="5"/>
                    </a:lnTo>
                    <a:lnTo>
                      <a:pt x="7" y="4"/>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2" name="Freeform 2023">
                <a:extLst>
                  <a:ext uri="{FF2B5EF4-FFF2-40B4-BE49-F238E27FC236}">
                    <a16:creationId xmlns:a16="http://schemas.microsoft.com/office/drawing/2014/main" id="{DEBE5E15-A4C2-4399-B4D7-83DC296063BB}"/>
                  </a:ext>
                </a:extLst>
              </p:cNvPr>
              <p:cNvSpPr>
                <a:spLocks/>
              </p:cNvSpPr>
              <p:nvPr/>
            </p:nvSpPr>
            <p:spPr bwMode="auto">
              <a:xfrm>
                <a:off x="169" y="4633"/>
                <a:ext cx="3" cy="5"/>
              </a:xfrm>
              <a:custGeom>
                <a:avLst/>
                <a:gdLst>
                  <a:gd name="T0" fmla="*/ 0 w 6"/>
                  <a:gd name="T1" fmla="*/ 6 h 8"/>
                  <a:gd name="T2" fmla="*/ 3 w 6"/>
                  <a:gd name="T3" fmla="*/ 8 h 8"/>
                  <a:gd name="T4" fmla="*/ 6 w 6"/>
                  <a:gd name="T5" fmla="*/ 2 h 8"/>
                  <a:gd name="T6" fmla="*/ 3 w 6"/>
                  <a:gd name="T7" fmla="*/ 0 h 8"/>
                  <a:gd name="T8" fmla="*/ 0 w 6"/>
                  <a:gd name="T9" fmla="*/ 6 h 8"/>
                </a:gdLst>
                <a:ahLst/>
                <a:cxnLst>
                  <a:cxn ang="0">
                    <a:pos x="T0" y="T1"/>
                  </a:cxn>
                  <a:cxn ang="0">
                    <a:pos x="T2" y="T3"/>
                  </a:cxn>
                  <a:cxn ang="0">
                    <a:pos x="T4" y="T5"/>
                  </a:cxn>
                  <a:cxn ang="0">
                    <a:pos x="T6" y="T7"/>
                  </a:cxn>
                  <a:cxn ang="0">
                    <a:pos x="T8" y="T9"/>
                  </a:cxn>
                </a:cxnLst>
                <a:rect l="0" t="0" r="r" b="b"/>
                <a:pathLst>
                  <a:path w="6" h="8">
                    <a:moveTo>
                      <a:pt x="0" y="6"/>
                    </a:moveTo>
                    <a:cubicBezTo>
                      <a:pt x="1" y="7"/>
                      <a:pt x="2" y="7"/>
                      <a:pt x="3" y="8"/>
                    </a:cubicBezTo>
                    <a:lnTo>
                      <a:pt x="6" y="2"/>
                    </a:lnTo>
                    <a:cubicBezTo>
                      <a:pt x="6" y="2"/>
                      <a:pt x="4"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3" name="Freeform 2024">
                <a:extLst>
                  <a:ext uri="{FF2B5EF4-FFF2-40B4-BE49-F238E27FC236}">
                    <a16:creationId xmlns:a16="http://schemas.microsoft.com/office/drawing/2014/main" id="{DB0EFE82-C725-41C4-8070-B92E201D1487}"/>
                  </a:ext>
                </a:extLst>
              </p:cNvPr>
              <p:cNvSpPr>
                <a:spLocks/>
              </p:cNvSpPr>
              <p:nvPr/>
            </p:nvSpPr>
            <p:spPr bwMode="auto">
              <a:xfrm>
                <a:off x="169" y="4637"/>
                <a:ext cx="4" cy="4"/>
              </a:xfrm>
              <a:custGeom>
                <a:avLst/>
                <a:gdLst>
                  <a:gd name="T0" fmla="*/ 0 w 8"/>
                  <a:gd name="T1" fmla="*/ 6 h 7"/>
                  <a:gd name="T2" fmla="*/ 3 w 8"/>
                  <a:gd name="T3" fmla="*/ 7 h 7"/>
                  <a:gd name="T4" fmla="*/ 8 w 8"/>
                  <a:gd name="T5" fmla="*/ 3 h 7"/>
                  <a:gd name="T6" fmla="*/ 1 w 8"/>
                  <a:gd name="T7" fmla="*/ 0 h 7"/>
                  <a:gd name="T8" fmla="*/ 0 w 8"/>
                  <a:gd name="T9" fmla="*/ 6 h 7"/>
                </a:gdLst>
                <a:ahLst/>
                <a:cxnLst>
                  <a:cxn ang="0">
                    <a:pos x="T0" y="T1"/>
                  </a:cxn>
                  <a:cxn ang="0">
                    <a:pos x="T2" y="T3"/>
                  </a:cxn>
                  <a:cxn ang="0">
                    <a:pos x="T4" y="T5"/>
                  </a:cxn>
                  <a:cxn ang="0">
                    <a:pos x="T6" y="T7"/>
                  </a:cxn>
                  <a:cxn ang="0">
                    <a:pos x="T8" y="T9"/>
                  </a:cxn>
                </a:cxnLst>
                <a:rect l="0" t="0" r="r" b="b"/>
                <a:pathLst>
                  <a:path w="8" h="7">
                    <a:moveTo>
                      <a:pt x="0" y="6"/>
                    </a:moveTo>
                    <a:cubicBezTo>
                      <a:pt x="2" y="7"/>
                      <a:pt x="3" y="7"/>
                      <a:pt x="3" y="7"/>
                    </a:cubicBezTo>
                    <a:lnTo>
                      <a:pt x="8" y="3"/>
                    </a:lnTo>
                    <a:cubicBezTo>
                      <a:pt x="5" y="0"/>
                      <a:pt x="3" y="0"/>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4" name="Freeform 2025">
                <a:extLst>
                  <a:ext uri="{FF2B5EF4-FFF2-40B4-BE49-F238E27FC236}">
                    <a16:creationId xmlns:a16="http://schemas.microsoft.com/office/drawing/2014/main" id="{B41E3966-994C-4E1F-B8EF-1EBB539E4933}"/>
                  </a:ext>
                </a:extLst>
              </p:cNvPr>
              <p:cNvSpPr>
                <a:spLocks/>
              </p:cNvSpPr>
              <p:nvPr/>
            </p:nvSpPr>
            <p:spPr bwMode="auto">
              <a:xfrm>
                <a:off x="168" y="4645"/>
                <a:ext cx="7" cy="4"/>
              </a:xfrm>
              <a:custGeom>
                <a:avLst/>
                <a:gdLst>
                  <a:gd name="T0" fmla="*/ 0 w 12"/>
                  <a:gd name="T1" fmla="*/ 7 h 7"/>
                  <a:gd name="T2" fmla="*/ 3 w 12"/>
                  <a:gd name="T3" fmla="*/ 7 h 7"/>
                  <a:gd name="T4" fmla="*/ 12 w 12"/>
                  <a:gd name="T5" fmla="*/ 6 h 7"/>
                  <a:gd name="T6" fmla="*/ 11 w 12"/>
                  <a:gd name="T7" fmla="*/ 0 h 7"/>
                  <a:gd name="T8" fmla="*/ 3 w 12"/>
                  <a:gd name="T9" fmla="*/ 1 h 7"/>
                  <a:gd name="T10" fmla="*/ 1 w 12"/>
                  <a:gd name="T11" fmla="*/ 0 h 7"/>
                  <a:gd name="T12" fmla="*/ 0 w 1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0" y="7"/>
                    </a:moveTo>
                    <a:cubicBezTo>
                      <a:pt x="1" y="7"/>
                      <a:pt x="2" y="7"/>
                      <a:pt x="3" y="7"/>
                    </a:cubicBezTo>
                    <a:cubicBezTo>
                      <a:pt x="7" y="7"/>
                      <a:pt x="10" y="7"/>
                      <a:pt x="12" y="6"/>
                    </a:cubicBezTo>
                    <a:lnTo>
                      <a:pt x="11" y="0"/>
                    </a:lnTo>
                    <a:cubicBezTo>
                      <a:pt x="8" y="0"/>
                      <a:pt x="6" y="1"/>
                      <a:pt x="3" y="1"/>
                    </a:cubicBez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5" name="Freeform 2026">
                <a:extLst>
                  <a:ext uri="{FF2B5EF4-FFF2-40B4-BE49-F238E27FC236}">
                    <a16:creationId xmlns:a16="http://schemas.microsoft.com/office/drawing/2014/main" id="{2B0C3877-4CD5-40D6-A284-9A1CB530305F}"/>
                  </a:ext>
                </a:extLst>
              </p:cNvPr>
              <p:cNvSpPr>
                <a:spLocks/>
              </p:cNvSpPr>
              <p:nvPr/>
            </p:nvSpPr>
            <p:spPr bwMode="auto">
              <a:xfrm>
                <a:off x="167" y="4649"/>
                <a:ext cx="9" cy="5"/>
              </a:xfrm>
              <a:custGeom>
                <a:avLst/>
                <a:gdLst>
                  <a:gd name="T0" fmla="*/ 0 w 15"/>
                  <a:gd name="T1" fmla="*/ 8 h 8"/>
                  <a:gd name="T2" fmla="*/ 4 w 15"/>
                  <a:gd name="T3" fmla="*/ 8 h 8"/>
                  <a:gd name="T4" fmla="*/ 15 w 15"/>
                  <a:gd name="T5" fmla="*/ 6 h 8"/>
                  <a:gd name="T6" fmla="*/ 13 w 15"/>
                  <a:gd name="T7" fmla="*/ 0 h 8"/>
                  <a:gd name="T8" fmla="*/ 4 w 15"/>
                  <a:gd name="T9" fmla="*/ 1 h 8"/>
                  <a:gd name="T10" fmla="*/ 1 w 15"/>
                  <a:gd name="T11" fmla="*/ 1 h 8"/>
                  <a:gd name="T12" fmla="*/ 0 w 15"/>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8"/>
                    </a:moveTo>
                    <a:cubicBezTo>
                      <a:pt x="1" y="8"/>
                      <a:pt x="2" y="8"/>
                      <a:pt x="4" y="8"/>
                    </a:cubicBezTo>
                    <a:cubicBezTo>
                      <a:pt x="8" y="8"/>
                      <a:pt x="11" y="7"/>
                      <a:pt x="15" y="6"/>
                    </a:cubicBezTo>
                    <a:lnTo>
                      <a:pt x="13" y="0"/>
                    </a:lnTo>
                    <a:cubicBezTo>
                      <a:pt x="10" y="1"/>
                      <a:pt x="7" y="1"/>
                      <a:pt x="4" y="1"/>
                    </a:cubicBezTo>
                    <a:cubicBezTo>
                      <a:pt x="3" y="1"/>
                      <a:pt x="2" y="1"/>
                      <a:pt x="1" y="1"/>
                    </a:cubicBezTo>
                    <a:lnTo>
                      <a:pt x="0"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6" name="Freeform 2027">
                <a:extLst>
                  <a:ext uri="{FF2B5EF4-FFF2-40B4-BE49-F238E27FC236}">
                    <a16:creationId xmlns:a16="http://schemas.microsoft.com/office/drawing/2014/main" id="{18397B6F-C02E-48D0-8635-1822689E84A3}"/>
                  </a:ext>
                </a:extLst>
              </p:cNvPr>
              <p:cNvSpPr>
                <a:spLocks/>
              </p:cNvSpPr>
              <p:nvPr/>
            </p:nvSpPr>
            <p:spPr bwMode="auto">
              <a:xfrm>
                <a:off x="167" y="4655"/>
                <a:ext cx="11" cy="5"/>
              </a:xfrm>
              <a:custGeom>
                <a:avLst/>
                <a:gdLst>
                  <a:gd name="T0" fmla="*/ 0 w 18"/>
                  <a:gd name="T1" fmla="*/ 9 h 9"/>
                  <a:gd name="T2" fmla="*/ 17 w 18"/>
                  <a:gd name="T3" fmla="*/ 7 h 9"/>
                  <a:gd name="T4" fmla="*/ 18 w 18"/>
                  <a:gd name="T5" fmla="*/ 7 h 9"/>
                  <a:gd name="T6" fmla="*/ 18 w 18"/>
                  <a:gd name="T7" fmla="*/ 0 h 9"/>
                  <a:gd name="T8" fmla="*/ 17 w 18"/>
                  <a:gd name="T9" fmla="*/ 0 h 9"/>
                  <a:gd name="T10" fmla="*/ 0 w 18"/>
                  <a:gd name="T11" fmla="*/ 2 h 9"/>
                  <a:gd name="T12" fmla="*/ 0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0" y="9"/>
                    </a:moveTo>
                    <a:cubicBezTo>
                      <a:pt x="6" y="8"/>
                      <a:pt x="12" y="7"/>
                      <a:pt x="17" y="7"/>
                    </a:cubicBezTo>
                    <a:lnTo>
                      <a:pt x="18" y="7"/>
                    </a:lnTo>
                    <a:lnTo>
                      <a:pt x="18" y="0"/>
                    </a:lnTo>
                    <a:lnTo>
                      <a:pt x="17" y="0"/>
                    </a:lnTo>
                    <a:cubicBezTo>
                      <a:pt x="11" y="0"/>
                      <a:pt x="5" y="2"/>
                      <a:pt x="0" y="2"/>
                    </a:cubicBez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7" name="Freeform 2028">
                <a:extLst>
                  <a:ext uri="{FF2B5EF4-FFF2-40B4-BE49-F238E27FC236}">
                    <a16:creationId xmlns:a16="http://schemas.microsoft.com/office/drawing/2014/main" id="{B899395A-45E5-4DE6-B173-C48CB9B57B3F}"/>
                  </a:ext>
                </a:extLst>
              </p:cNvPr>
              <p:cNvSpPr>
                <a:spLocks/>
              </p:cNvSpPr>
              <p:nvPr/>
            </p:nvSpPr>
            <p:spPr bwMode="auto">
              <a:xfrm>
                <a:off x="166" y="4660"/>
                <a:ext cx="16" cy="6"/>
              </a:xfrm>
              <a:custGeom>
                <a:avLst/>
                <a:gdLst>
                  <a:gd name="T0" fmla="*/ 1 w 27"/>
                  <a:gd name="T1" fmla="*/ 11 h 11"/>
                  <a:gd name="T2" fmla="*/ 27 w 27"/>
                  <a:gd name="T3" fmla="*/ 7 h 11"/>
                  <a:gd name="T4" fmla="*/ 25 w 27"/>
                  <a:gd name="T5" fmla="*/ 0 h 11"/>
                  <a:gd name="T6" fmla="*/ 0 w 27"/>
                  <a:gd name="T7" fmla="*/ 5 h 11"/>
                  <a:gd name="T8" fmla="*/ 1 w 27"/>
                  <a:gd name="T9" fmla="*/ 11 h 11"/>
                </a:gdLst>
                <a:ahLst/>
                <a:cxnLst>
                  <a:cxn ang="0">
                    <a:pos x="T0" y="T1"/>
                  </a:cxn>
                  <a:cxn ang="0">
                    <a:pos x="T2" y="T3"/>
                  </a:cxn>
                  <a:cxn ang="0">
                    <a:pos x="T4" y="T5"/>
                  </a:cxn>
                  <a:cxn ang="0">
                    <a:pos x="T6" y="T7"/>
                  </a:cxn>
                  <a:cxn ang="0">
                    <a:pos x="T8" y="T9"/>
                  </a:cxn>
                </a:cxnLst>
                <a:rect l="0" t="0" r="r" b="b"/>
                <a:pathLst>
                  <a:path w="27" h="11">
                    <a:moveTo>
                      <a:pt x="1" y="11"/>
                    </a:moveTo>
                    <a:cubicBezTo>
                      <a:pt x="9" y="10"/>
                      <a:pt x="18" y="9"/>
                      <a:pt x="27" y="7"/>
                    </a:cubicBezTo>
                    <a:lnTo>
                      <a:pt x="25" y="0"/>
                    </a:lnTo>
                    <a:cubicBezTo>
                      <a:pt x="17" y="3"/>
                      <a:pt x="9" y="3"/>
                      <a:pt x="0" y="5"/>
                    </a:cubicBez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8" name="Freeform 2029">
                <a:extLst>
                  <a:ext uri="{FF2B5EF4-FFF2-40B4-BE49-F238E27FC236}">
                    <a16:creationId xmlns:a16="http://schemas.microsoft.com/office/drawing/2014/main" id="{D0838FB1-55BE-4950-B222-3CFB465268D4}"/>
                  </a:ext>
                </a:extLst>
              </p:cNvPr>
              <p:cNvSpPr>
                <a:spLocks/>
              </p:cNvSpPr>
              <p:nvPr/>
            </p:nvSpPr>
            <p:spPr bwMode="auto">
              <a:xfrm>
                <a:off x="166" y="4664"/>
                <a:ext cx="20" cy="6"/>
              </a:xfrm>
              <a:custGeom>
                <a:avLst/>
                <a:gdLst>
                  <a:gd name="T0" fmla="*/ 0 w 34"/>
                  <a:gd name="T1" fmla="*/ 11 h 11"/>
                  <a:gd name="T2" fmla="*/ 34 w 34"/>
                  <a:gd name="T3" fmla="*/ 6 h 11"/>
                  <a:gd name="T4" fmla="*/ 32 w 34"/>
                  <a:gd name="T5" fmla="*/ 0 h 11"/>
                  <a:gd name="T6" fmla="*/ 0 w 34"/>
                  <a:gd name="T7" fmla="*/ 5 h 11"/>
                  <a:gd name="T8" fmla="*/ 0 w 34"/>
                  <a:gd name="T9" fmla="*/ 11 h 11"/>
                </a:gdLst>
                <a:ahLst/>
                <a:cxnLst>
                  <a:cxn ang="0">
                    <a:pos x="T0" y="T1"/>
                  </a:cxn>
                  <a:cxn ang="0">
                    <a:pos x="T2" y="T3"/>
                  </a:cxn>
                  <a:cxn ang="0">
                    <a:pos x="T4" y="T5"/>
                  </a:cxn>
                  <a:cxn ang="0">
                    <a:pos x="T6" y="T7"/>
                  </a:cxn>
                  <a:cxn ang="0">
                    <a:pos x="T8" y="T9"/>
                  </a:cxn>
                </a:cxnLst>
                <a:rect l="0" t="0" r="r" b="b"/>
                <a:pathLst>
                  <a:path w="34" h="11">
                    <a:moveTo>
                      <a:pt x="0" y="11"/>
                    </a:moveTo>
                    <a:cubicBezTo>
                      <a:pt x="11" y="10"/>
                      <a:pt x="23" y="9"/>
                      <a:pt x="34" y="6"/>
                    </a:cubicBezTo>
                    <a:lnTo>
                      <a:pt x="32" y="0"/>
                    </a:lnTo>
                    <a:cubicBezTo>
                      <a:pt x="22" y="3"/>
                      <a:pt x="11" y="4"/>
                      <a:pt x="0" y="5"/>
                    </a:cubicBezTo>
                    <a:lnTo>
                      <a:pt x="0"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29" name="Freeform 2030">
                <a:extLst>
                  <a:ext uri="{FF2B5EF4-FFF2-40B4-BE49-F238E27FC236}">
                    <a16:creationId xmlns:a16="http://schemas.microsoft.com/office/drawing/2014/main" id="{3417A82A-7C69-4040-BCF4-9A04DCB66C19}"/>
                  </a:ext>
                </a:extLst>
              </p:cNvPr>
              <p:cNvSpPr>
                <a:spLocks/>
              </p:cNvSpPr>
              <p:nvPr/>
            </p:nvSpPr>
            <p:spPr bwMode="auto">
              <a:xfrm>
                <a:off x="166" y="4668"/>
                <a:ext cx="25" cy="7"/>
              </a:xfrm>
              <a:custGeom>
                <a:avLst/>
                <a:gdLst>
                  <a:gd name="T0" fmla="*/ 1 w 44"/>
                  <a:gd name="T1" fmla="*/ 14 h 14"/>
                  <a:gd name="T2" fmla="*/ 44 w 44"/>
                  <a:gd name="T3" fmla="*/ 6 h 14"/>
                  <a:gd name="T4" fmla="*/ 43 w 44"/>
                  <a:gd name="T5" fmla="*/ 0 h 14"/>
                  <a:gd name="T6" fmla="*/ 0 w 44"/>
                  <a:gd name="T7" fmla="*/ 7 h 14"/>
                  <a:gd name="T8" fmla="*/ 1 w 44"/>
                  <a:gd name="T9" fmla="*/ 14 h 14"/>
                </a:gdLst>
                <a:ahLst/>
                <a:cxnLst>
                  <a:cxn ang="0">
                    <a:pos x="T0" y="T1"/>
                  </a:cxn>
                  <a:cxn ang="0">
                    <a:pos x="T2" y="T3"/>
                  </a:cxn>
                  <a:cxn ang="0">
                    <a:pos x="T4" y="T5"/>
                  </a:cxn>
                  <a:cxn ang="0">
                    <a:pos x="T6" y="T7"/>
                  </a:cxn>
                  <a:cxn ang="0">
                    <a:pos x="T8" y="T9"/>
                  </a:cxn>
                </a:cxnLst>
                <a:rect l="0" t="0" r="r" b="b"/>
                <a:pathLst>
                  <a:path w="44" h="14">
                    <a:moveTo>
                      <a:pt x="1" y="14"/>
                    </a:moveTo>
                    <a:cubicBezTo>
                      <a:pt x="15" y="11"/>
                      <a:pt x="30" y="10"/>
                      <a:pt x="44" y="6"/>
                    </a:cubicBezTo>
                    <a:lnTo>
                      <a:pt x="43" y="0"/>
                    </a:lnTo>
                    <a:cubicBezTo>
                      <a:pt x="29" y="3"/>
                      <a:pt x="14" y="5"/>
                      <a:pt x="0" y="7"/>
                    </a:cubicBezTo>
                    <a:lnTo>
                      <a:pt x="1"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0" name="Freeform 2031">
                <a:extLst>
                  <a:ext uri="{FF2B5EF4-FFF2-40B4-BE49-F238E27FC236}">
                    <a16:creationId xmlns:a16="http://schemas.microsoft.com/office/drawing/2014/main" id="{C071481E-87D7-4DA6-844D-00AB22104D1F}"/>
                  </a:ext>
                </a:extLst>
              </p:cNvPr>
              <p:cNvSpPr>
                <a:spLocks/>
              </p:cNvSpPr>
              <p:nvPr/>
            </p:nvSpPr>
            <p:spPr bwMode="auto">
              <a:xfrm>
                <a:off x="187" y="4663"/>
                <a:ext cx="5" cy="7"/>
              </a:xfrm>
              <a:custGeom>
                <a:avLst/>
                <a:gdLst>
                  <a:gd name="T0" fmla="*/ 9 w 9"/>
                  <a:gd name="T1" fmla="*/ 9 h 13"/>
                  <a:gd name="T2" fmla="*/ 7 w 9"/>
                  <a:gd name="T3" fmla="*/ 6 h 13"/>
                  <a:gd name="T4" fmla="*/ 6 w 9"/>
                  <a:gd name="T5" fmla="*/ 5 h 13"/>
                  <a:gd name="T6" fmla="*/ 6 w 9"/>
                  <a:gd name="T7" fmla="*/ 5 h 13"/>
                  <a:gd name="T8" fmla="*/ 6 w 9"/>
                  <a:gd name="T9" fmla="*/ 5 h 13"/>
                  <a:gd name="T10" fmla="*/ 6 w 9"/>
                  <a:gd name="T11" fmla="*/ 5 h 13"/>
                  <a:gd name="T12" fmla="*/ 6 w 9"/>
                  <a:gd name="T13" fmla="*/ 5 h 13"/>
                  <a:gd name="T14" fmla="*/ 6 w 9"/>
                  <a:gd name="T15" fmla="*/ 5 h 13"/>
                  <a:gd name="T16" fmla="*/ 6 w 9"/>
                  <a:gd name="T17" fmla="*/ 5 h 13"/>
                  <a:gd name="T18" fmla="*/ 6 w 9"/>
                  <a:gd name="T19" fmla="*/ 5 h 13"/>
                  <a:gd name="T20" fmla="*/ 6 w 9"/>
                  <a:gd name="T21" fmla="*/ 5 h 13"/>
                  <a:gd name="T22" fmla="*/ 6 w 9"/>
                  <a:gd name="T23" fmla="*/ 5 h 13"/>
                  <a:gd name="T24" fmla="*/ 6 w 9"/>
                  <a:gd name="T25" fmla="*/ 5 h 13"/>
                  <a:gd name="T26" fmla="*/ 6 w 9"/>
                  <a:gd name="T27" fmla="*/ 5 h 13"/>
                  <a:gd name="T28" fmla="*/ 7 w 9"/>
                  <a:gd name="T29" fmla="*/ 5 h 13"/>
                  <a:gd name="T30" fmla="*/ 2 w 9"/>
                  <a:gd name="T31" fmla="*/ 0 h 13"/>
                  <a:gd name="T32" fmla="*/ 0 w 9"/>
                  <a:gd name="T33" fmla="*/ 5 h 13"/>
                  <a:gd name="T34" fmla="*/ 2 w 9"/>
                  <a:gd name="T35" fmla="*/ 10 h 13"/>
                  <a:gd name="T36" fmla="*/ 4 w 9"/>
                  <a:gd name="T37" fmla="*/ 13 h 13"/>
                  <a:gd name="T38" fmla="*/ 9 w 9"/>
                  <a:gd name="T3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13">
                    <a:moveTo>
                      <a:pt x="9" y="9"/>
                    </a:moveTo>
                    <a:cubicBezTo>
                      <a:pt x="8" y="8"/>
                      <a:pt x="8" y="7"/>
                      <a:pt x="7" y="6"/>
                    </a:cubicBezTo>
                    <a:lnTo>
                      <a:pt x="6" y="5"/>
                    </a:lnTo>
                    <a:lnTo>
                      <a:pt x="6" y="5"/>
                    </a:lnTo>
                    <a:lnTo>
                      <a:pt x="6" y="5"/>
                    </a:lnTo>
                    <a:lnTo>
                      <a:pt x="6" y="5"/>
                    </a:lnTo>
                    <a:lnTo>
                      <a:pt x="6" y="5"/>
                    </a:lnTo>
                    <a:lnTo>
                      <a:pt x="6" y="5"/>
                    </a:lnTo>
                    <a:lnTo>
                      <a:pt x="6" y="5"/>
                    </a:lnTo>
                    <a:lnTo>
                      <a:pt x="6" y="5"/>
                    </a:lnTo>
                    <a:lnTo>
                      <a:pt x="6" y="5"/>
                    </a:lnTo>
                    <a:lnTo>
                      <a:pt x="6" y="5"/>
                    </a:lnTo>
                    <a:lnTo>
                      <a:pt x="6" y="5"/>
                    </a:lnTo>
                    <a:lnTo>
                      <a:pt x="6" y="5"/>
                    </a:lnTo>
                    <a:lnTo>
                      <a:pt x="7" y="5"/>
                    </a:lnTo>
                    <a:lnTo>
                      <a:pt x="2" y="0"/>
                    </a:lnTo>
                    <a:cubicBezTo>
                      <a:pt x="1" y="1"/>
                      <a:pt x="0" y="3"/>
                      <a:pt x="0" y="5"/>
                    </a:cubicBezTo>
                    <a:cubicBezTo>
                      <a:pt x="0" y="7"/>
                      <a:pt x="1" y="9"/>
                      <a:pt x="2" y="10"/>
                    </a:cubicBezTo>
                    <a:cubicBezTo>
                      <a:pt x="2" y="11"/>
                      <a:pt x="3" y="12"/>
                      <a:pt x="4" y="13"/>
                    </a:cubicBezTo>
                    <a:lnTo>
                      <a:pt x="9"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1" name="Freeform 2032">
                <a:extLst>
                  <a:ext uri="{FF2B5EF4-FFF2-40B4-BE49-F238E27FC236}">
                    <a16:creationId xmlns:a16="http://schemas.microsoft.com/office/drawing/2014/main" id="{813F427A-5DF2-43B4-B7C9-C7024B8E00BC}"/>
                  </a:ext>
                </a:extLst>
              </p:cNvPr>
              <p:cNvSpPr>
                <a:spLocks/>
              </p:cNvSpPr>
              <p:nvPr/>
            </p:nvSpPr>
            <p:spPr bwMode="auto">
              <a:xfrm>
                <a:off x="183" y="4658"/>
                <a:ext cx="8" cy="7"/>
              </a:xfrm>
              <a:custGeom>
                <a:avLst/>
                <a:gdLst>
                  <a:gd name="T0" fmla="*/ 14 w 14"/>
                  <a:gd name="T1" fmla="*/ 11 h 12"/>
                  <a:gd name="T2" fmla="*/ 11 w 14"/>
                  <a:gd name="T3" fmla="*/ 7 h 12"/>
                  <a:gd name="T4" fmla="*/ 8 w 14"/>
                  <a:gd name="T5" fmla="*/ 4 h 12"/>
                  <a:gd name="T6" fmla="*/ 7 w 14"/>
                  <a:gd name="T7" fmla="*/ 3 h 12"/>
                  <a:gd name="T8" fmla="*/ 4 w 14"/>
                  <a:gd name="T9" fmla="*/ 4 h 12"/>
                  <a:gd name="T10" fmla="*/ 7 w 14"/>
                  <a:gd name="T11" fmla="*/ 6 h 12"/>
                  <a:gd name="T12" fmla="*/ 8 w 14"/>
                  <a:gd name="T13" fmla="*/ 3 h 12"/>
                  <a:gd name="T14" fmla="*/ 3 w 14"/>
                  <a:gd name="T15" fmla="*/ 0 h 12"/>
                  <a:gd name="T16" fmla="*/ 1 w 14"/>
                  <a:gd name="T17" fmla="*/ 2 h 12"/>
                  <a:gd name="T18" fmla="*/ 0 w 14"/>
                  <a:gd name="T19" fmla="*/ 3 h 12"/>
                  <a:gd name="T20" fmla="*/ 0 w 14"/>
                  <a:gd name="T21" fmla="*/ 5 h 12"/>
                  <a:gd name="T22" fmla="*/ 3 w 14"/>
                  <a:gd name="T23" fmla="*/ 9 h 12"/>
                  <a:gd name="T24" fmla="*/ 6 w 14"/>
                  <a:gd name="T25" fmla="*/ 11 h 12"/>
                  <a:gd name="T26" fmla="*/ 7 w 14"/>
                  <a:gd name="T27" fmla="*/ 12 h 12"/>
                  <a:gd name="T28" fmla="*/ 14 w 14"/>
                  <a:gd name="T2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2">
                    <a:moveTo>
                      <a:pt x="14" y="11"/>
                    </a:moveTo>
                    <a:cubicBezTo>
                      <a:pt x="13" y="9"/>
                      <a:pt x="12" y="7"/>
                      <a:pt x="11" y="7"/>
                    </a:cubicBezTo>
                    <a:cubicBezTo>
                      <a:pt x="10" y="5"/>
                      <a:pt x="8" y="5"/>
                      <a:pt x="8" y="4"/>
                    </a:cubicBezTo>
                    <a:cubicBezTo>
                      <a:pt x="7" y="3"/>
                      <a:pt x="7" y="3"/>
                      <a:pt x="7" y="3"/>
                    </a:cubicBezTo>
                    <a:lnTo>
                      <a:pt x="4" y="4"/>
                    </a:lnTo>
                    <a:lnTo>
                      <a:pt x="7" y="6"/>
                    </a:lnTo>
                    <a:cubicBezTo>
                      <a:pt x="7" y="5"/>
                      <a:pt x="8" y="4"/>
                      <a:pt x="8" y="3"/>
                    </a:cubicBezTo>
                    <a:lnTo>
                      <a:pt x="3" y="0"/>
                    </a:lnTo>
                    <a:cubicBezTo>
                      <a:pt x="2" y="1"/>
                      <a:pt x="1" y="2"/>
                      <a:pt x="1" y="2"/>
                    </a:cubicBezTo>
                    <a:lnTo>
                      <a:pt x="0" y="3"/>
                    </a:lnTo>
                    <a:lnTo>
                      <a:pt x="0" y="5"/>
                    </a:lnTo>
                    <a:cubicBezTo>
                      <a:pt x="1" y="6"/>
                      <a:pt x="2" y="8"/>
                      <a:pt x="3" y="9"/>
                    </a:cubicBezTo>
                    <a:cubicBezTo>
                      <a:pt x="4" y="10"/>
                      <a:pt x="6" y="10"/>
                      <a:pt x="6" y="11"/>
                    </a:cubicBezTo>
                    <a:lnTo>
                      <a:pt x="7" y="12"/>
                    </a:lnTo>
                    <a:lnTo>
                      <a:pt x="14"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2" name="Freeform 2033">
                <a:extLst>
                  <a:ext uri="{FF2B5EF4-FFF2-40B4-BE49-F238E27FC236}">
                    <a16:creationId xmlns:a16="http://schemas.microsoft.com/office/drawing/2014/main" id="{D40F169D-55EE-471C-AFC2-4242F6FD478B}"/>
                  </a:ext>
                </a:extLst>
              </p:cNvPr>
              <p:cNvSpPr>
                <a:spLocks/>
              </p:cNvSpPr>
              <p:nvPr/>
            </p:nvSpPr>
            <p:spPr bwMode="auto">
              <a:xfrm>
                <a:off x="180" y="4652"/>
                <a:ext cx="8" cy="8"/>
              </a:xfrm>
              <a:custGeom>
                <a:avLst/>
                <a:gdLst>
                  <a:gd name="T0" fmla="*/ 13 w 13"/>
                  <a:gd name="T1" fmla="*/ 11 h 14"/>
                  <a:gd name="T2" fmla="*/ 8 w 13"/>
                  <a:gd name="T3" fmla="*/ 6 h 14"/>
                  <a:gd name="T4" fmla="*/ 7 w 13"/>
                  <a:gd name="T5" fmla="*/ 4 h 14"/>
                  <a:gd name="T6" fmla="*/ 7 w 13"/>
                  <a:gd name="T7" fmla="*/ 4 h 14"/>
                  <a:gd name="T8" fmla="*/ 7 w 13"/>
                  <a:gd name="T9" fmla="*/ 4 h 14"/>
                  <a:gd name="T10" fmla="*/ 1 w 13"/>
                  <a:gd name="T11" fmla="*/ 0 h 14"/>
                  <a:gd name="T12" fmla="*/ 0 w 13"/>
                  <a:gd name="T13" fmla="*/ 4 h 14"/>
                  <a:gd name="T14" fmla="*/ 2 w 13"/>
                  <a:gd name="T15" fmla="*/ 8 h 14"/>
                  <a:gd name="T16" fmla="*/ 5 w 13"/>
                  <a:gd name="T17" fmla="*/ 12 h 14"/>
                  <a:gd name="T18" fmla="*/ 7 w 13"/>
                  <a:gd name="T19" fmla="*/ 14 h 14"/>
                  <a:gd name="T20" fmla="*/ 13 w 13"/>
                  <a:gd name="T2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4">
                    <a:moveTo>
                      <a:pt x="13" y="11"/>
                    </a:moveTo>
                    <a:cubicBezTo>
                      <a:pt x="12" y="8"/>
                      <a:pt x="10" y="7"/>
                      <a:pt x="8" y="6"/>
                    </a:cubicBezTo>
                    <a:lnTo>
                      <a:pt x="7" y="4"/>
                    </a:lnTo>
                    <a:lnTo>
                      <a:pt x="7" y="4"/>
                    </a:lnTo>
                    <a:lnTo>
                      <a:pt x="7" y="4"/>
                    </a:lnTo>
                    <a:lnTo>
                      <a:pt x="1" y="0"/>
                    </a:lnTo>
                    <a:cubicBezTo>
                      <a:pt x="1" y="1"/>
                      <a:pt x="0" y="3"/>
                      <a:pt x="0" y="4"/>
                    </a:cubicBezTo>
                    <a:cubicBezTo>
                      <a:pt x="0" y="6"/>
                      <a:pt x="1" y="7"/>
                      <a:pt x="2" y="8"/>
                    </a:cubicBezTo>
                    <a:cubicBezTo>
                      <a:pt x="3" y="10"/>
                      <a:pt x="4" y="11"/>
                      <a:pt x="5" y="12"/>
                    </a:cubicBezTo>
                    <a:cubicBezTo>
                      <a:pt x="7" y="13"/>
                      <a:pt x="7" y="14"/>
                      <a:pt x="7" y="14"/>
                    </a:cubicBezTo>
                    <a:lnTo>
                      <a:pt x="13"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3" name="Freeform 2034">
                <a:extLst>
                  <a:ext uri="{FF2B5EF4-FFF2-40B4-BE49-F238E27FC236}">
                    <a16:creationId xmlns:a16="http://schemas.microsoft.com/office/drawing/2014/main" id="{4FA8B65B-C35C-43D2-AFB1-8F969AC27B24}"/>
                  </a:ext>
                </a:extLst>
              </p:cNvPr>
              <p:cNvSpPr>
                <a:spLocks/>
              </p:cNvSpPr>
              <p:nvPr/>
            </p:nvSpPr>
            <p:spPr bwMode="auto">
              <a:xfrm>
                <a:off x="179" y="4648"/>
                <a:ext cx="5" cy="5"/>
              </a:xfrm>
              <a:custGeom>
                <a:avLst/>
                <a:gdLst>
                  <a:gd name="T0" fmla="*/ 9 w 9"/>
                  <a:gd name="T1" fmla="*/ 8 h 10"/>
                  <a:gd name="T2" fmla="*/ 7 w 9"/>
                  <a:gd name="T3" fmla="*/ 4 h 10"/>
                  <a:gd name="T4" fmla="*/ 6 w 9"/>
                  <a:gd name="T5" fmla="*/ 4 h 10"/>
                  <a:gd name="T6" fmla="*/ 6 w 9"/>
                  <a:gd name="T7" fmla="*/ 4 h 10"/>
                  <a:gd name="T8" fmla="*/ 6 w 9"/>
                  <a:gd name="T9" fmla="*/ 4 h 10"/>
                  <a:gd name="T10" fmla="*/ 6 w 9"/>
                  <a:gd name="T11" fmla="*/ 4 h 10"/>
                  <a:gd name="T12" fmla="*/ 6 w 9"/>
                  <a:gd name="T13" fmla="*/ 4 h 10"/>
                  <a:gd name="T14" fmla="*/ 6 w 9"/>
                  <a:gd name="T15" fmla="*/ 4 h 10"/>
                  <a:gd name="T16" fmla="*/ 6 w 9"/>
                  <a:gd name="T17" fmla="*/ 4 h 10"/>
                  <a:gd name="T18" fmla="*/ 6 w 9"/>
                  <a:gd name="T19" fmla="*/ 4 h 10"/>
                  <a:gd name="T20" fmla="*/ 6 w 9"/>
                  <a:gd name="T21" fmla="*/ 4 h 10"/>
                  <a:gd name="T22" fmla="*/ 6 w 9"/>
                  <a:gd name="T23" fmla="*/ 4 h 10"/>
                  <a:gd name="T24" fmla="*/ 6 w 9"/>
                  <a:gd name="T25" fmla="*/ 4 h 10"/>
                  <a:gd name="T26" fmla="*/ 3 w 9"/>
                  <a:gd name="T27" fmla="*/ 4 h 10"/>
                  <a:gd name="T28" fmla="*/ 6 w 9"/>
                  <a:gd name="T29" fmla="*/ 6 h 10"/>
                  <a:gd name="T30" fmla="*/ 8 w 9"/>
                  <a:gd name="T31" fmla="*/ 3 h 10"/>
                  <a:gd name="T32" fmla="*/ 2 w 9"/>
                  <a:gd name="T33" fmla="*/ 0 h 10"/>
                  <a:gd name="T34" fmla="*/ 0 w 9"/>
                  <a:gd name="T35" fmla="*/ 2 h 10"/>
                  <a:gd name="T36" fmla="*/ 0 w 9"/>
                  <a:gd name="T37" fmla="*/ 3 h 10"/>
                  <a:gd name="T38" fmla="*/ 0 w 9"/>
                  <a:gd name="T39" fmla="*/ 4 h 10"/>
                  <a:gd name="T40" fmla="*/ 2 w 9"/>
                  <a:gd name="T41" fmla="*/ 9 h 10"/>
                  <a:gd name="T42" fmla="*/ 3 w 9"/>
                  <a:gd name="T43" fmla="*/ 10 h 10"/>
                  <a:gd name="T44" fmla="*/ 9 w 9"/>
                  <a:gd name="T45"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10">
                    <a:moveTo>
                      <a:pt x="9" y="8"/>
                    </a:moveTo>
                    <a:cubicBezTo>
                      <a:pt x="8" y="6"/>
                      <a:pt x="7" y="5"/>
                      <a:pt x="7" y="4"/>
                    </a:cubicBezTo>
                    <a:lnTo>
                      <a:pt x="6" y="4"/>
                    </a:lnTo>
                    <a:lnTo>
                      <a:pt x="6" y="4"/>
                    </a:lnTo>
                    <a:lnTo>
                      <a:pt x="6" y="4"/>
                    </a:lnTo>
                    <a:lnTo>
                      <a:pt x="6" y="4"/>
                    </a:lnTo>
                    <a:lnTo>
                      <a:pt x="6" y="4"/>
                    </a:lnTo>
                    <a:lnTo>
                      <a:pt x="6" y="4"/>
                    </a:lnTo>
                    <a:lnTo>
                      <a:pt x="6" y="4"/>
                    </a:lnTo>
                    <a:lnTo>
                      <a:pt x="6" y="4"/>
                    </a:lnTo>
                    <a:lnTo>
                      <a:pt x="6" y="4"/>
                    </a:lnTo>
                    <a:lnTo>
                      <a:pt x="6" y="4"/>
                    </a:lnTo>
                    <a:lnTo>
                      <a:pt x="6" y="4"/>
                    </a:lnTo>
                    <a:lnTo>
                      <a:pt x="3" y="4"/>
                    </a:lnTo>
                    <a:lnTo>
                      <a:pt x="6" y="6"/>
                    </a:lnTo>
                    <a:cubicBezTo>
                      <a:pt x="6" y="5"/>
                      <a:pt x="7" y="4"/>
                      <a:pt x="8" y="3"/>
                    </a:cubicBezTo>
                    <a:lnTo>
                      <a:pt x="2" y="0"/>
                    </a:lnTo>
                    <a:cubicBezTo>
                      <a:pt x="1" y="1"/>
                      <a:pt x="1" y="1"/>
                      <a:pt x="0" y="2"/>
                    </a:cubicBezTo>
                    <a:lnTo>
                      <a:pt x="0" y="3"/>
                    </a:lnTo>
                    <a:lnTo>
                      <a:pt x="0" y="4"/>
                    </a:lnTo>
                    <a:cubicBezTo>
                      <a:pt x="0" y="6"/>
                      <a:pt x="1" y="8"/>
                      <a:pt x="2" y="9"/>
                    </a:cubicBezTo>
                    <a:cubicBezTo>
                      <a:pt x="3" y="10"/>
                      <a:pt x="3" y="10"/>
                      <a:pt x="3" y="10"/>
                    </a:cubicBezTo>
                    <a:lnTo>
                      <a:pt x="9"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4" name="Freeform 2035">
                <a:extLst>
                  <a:ext uri="{FF2B5EF4-FFF2-40B4-BE49-F238E27FC236}">
                    <a16:creationId xmlns:a16="http://schemas.microsoft.com/office/drawing/2014/main" id="{446655D4-9F80-45D4-81A5-90754B2B0906}"/>
                  </a:ext>
                </a:extLst>
              </p:cNvPr>
              <p:cNvSpPr>
                <a:spLocks/>
              </p:cNvSpPr>
              <p:nvPr/>
            </p:nvSpPr>
            <p:spPr bwMode="auto">
              <a:xfrm>
                <a:off x="179" y="4644"/>
                <a:ext cx="5" cy="5"/>
              </a:xfrm>
              <a:custGeom>
                <a:avLst/>
                <a:gdLst>
                  <a:gd name="T0" fmla="*/ 9 w 9"/>
                  <a:gd name="T1" fmla="*/ 8 h 9"/>
                  <a:gd name="T2" fmla="*/ 7 w 9"/>
                  <a:gd name="T3" fmla="*/ 4 h 9"/>
                  <a:gd name="T4" fmla="*/ 6 w 9"/>
                  <a:gd name="T5" fmla="*/ 3 h 9"/>
                  <a:gd name="T6" fmla="*/ 6 w 9"/>
                  <a:gd name="T7" fmla="*/ 3 h 9"/>
                  <a:gd name="T8" fmla="*/ 3 w 9"/>
                  <a:gd name="T9" fmla="*/ 5 h 9"/>
                  <a:gd name="T10" fmla="*/ 6 w 9"/>
                  <a:gd name="T11" fmla="*/ 4 h 9"/>
                  <a:gd name="T12" fmla="*/ 5 w 9"/>
                  <a:gd name="T13" fmla="*/ 5 h 9"/>
                  <a:gd name="T14" fmla="*/ 6 w 9"/>
                  <a:gd name="T15" fmla="*/ 4 h 9"/>
                  <a:gd name="T16" fmla="*/ 6 w 9"/>
                  <a:gd name="T17" fmla="*/ 4 h 9"/>
                  <a:gd name="T18" fmla="*/ 5 w 9"/>
                  <a:gd name="T19" fmla="*/ 5 h 9"/>
                  <a:gd name="T20" fmla="*/ 6 w 9"/>
                  <a:gd name="T21" fmla="*/ 4 h 9"/>
                  <a:gd name="T22" fmla="*/ 6 w 9"/>
                  <a:gd name="T23" fmla="*/ 4 h 9"/>
                  <a:gd name="T24" fmla="*/ 6 w 9"/>
                  <a:gd name="T25" fmla="*/ 4 h 9"/>
                  <a:gd name="T26" fmla="*/ 6 w 9"/>
                  <a:gd name="T27" fmla="*/ 4 h 9"/>
                  <a:gd name="T28" fmla="*/ 6 w 9"/>
                  <a:gd name="T29" fmla="*/ 4 h 9"/>
                  <a:gd name="T30" fmla="*/ 6 w 9"/>
                  <a:gd name="T31" fmla="*/ 4 h 9"/>
                  <a:gd name="T32" fmla="*/ 7 w 9"/>
                  <a:gd name="T33" fmla="*/ 2 h 9"/>
                  <a:gd name="T34" fmla="*/ 1 w 9"/>
                  <a:gd name="T35" fmla="*/ 0 h 9"/>
                  <a:gd name="T36" fmla="*/ 0 w 9"/>
                  <a:gd name="T37" fmla="*/ 4 h 9"/>
                  <a:gd name="T38" fmla="*/ 0 w 9"/>
                  <a:gd name="T39" fmla="*/ 7 h 9"/>
                  <a:gd name="T40" fmla="*/ 0 w 9"/>
                  <a:gd name="T41" fmla="*/ 7 h 9"/>
                  <a:gd name="T42" fmla="*/ 1 w 9"/>
                  <a:gd name="T43" fmla="*/ 8 h 9"/>
                  <a:gd name="T44" fmla="*/ 3 w 9"/>
                  <a:gd name="T45" fmla="*/ 9 h 9"/>
                  <a:gd name="T46" fmla="*/ 3 w 9"/>
                  <a:gd name="T47" fmla="*/ 9 h 9"/>
                  <a:gd name="T48" fmla="*/ 3 w 9"/>
                  <a:gd name="T49" fmla="*/ 9 h 9"/>
                  <a:gd name="T50" fmla="*/ 3 w 9"/>
                  <a:gd name="T51" fmla="*/ 9 h 9"/>
                  <a:gd name="T52" fmla="*/ 3 w 9"/>
                  <a:gd name="T53" fmla="*/ 9 h 9"/>
                  <a:gd name="T54" fmla="*/ 3 w 9"/>
                  <a:gd name="T55" fmla="*/ 9 h 9"/>
                  <a:gd name="T56" fmla="*/ 3 w 9"/>
                  <a:gd name="T57" fmla="*/ 9 h 9"/>
                  <a:gd name="T58" fmla="*/ 3 w 9"/>
                  <a:gd name="T59" fmla="*/ 9 h 9"/>
                  <a:gd name="T60" fmla="*/ 3 w 9"/>
                  <a:gd name="T61" fmla="*/ 9 h 9"/>
                  <a:gd name="T62" fmla="*/ 3 w 9"/>
                  <a:gd name="T63" fmla="*/ 9 h 9"/>
                  <a:gd name="T64" fmla="*/ 3 w 9"/>
                  <a:gd name="T65" fmla="*/ 9 h 9"/>
                  <a:gd name="T66" fmla="*/ 3 w 9"/>
                  <a:gd name="T67" fmla="*/ 9 h 9"/>
                  <a:gd name="T68" fmla="*/ 9 w 9"/>
                  <a:gd name="T6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9">
                    <a:moveTo>
                      <a:pt x="9" y="8"/>
                    </a:moveTo>
                    <a:cubicBezTo>
                      <a:pt x="9" y="6"/>
                      <a:pt x="8" y="5"/>
                      <a:pt x="7" y="4"/>
                    </a:cubicBezTo>
                    <a:lnTo>
                      <a:pt x="6" y="3"/>
                    </a:lnTo>
                    <a:lnTo>
                      <a:pt x="6" y="3"/>
                    </a:lnTo>
                    <a:lnTo>
                      <a:pt x="3" y="5"/>
                    </a:lnTo>
                    <a:lnTo>
                      <a:pt x="6" y="4"/>
                    </a:lnTo>
                    <a:lnTo>
                      <a:pt x="5" y="5"/>
                    </a:lnTo>
                    <a:lnTo>
                      <a:pt x="6" y="4"/>
                    </a:lnTo>
                    <a:lnTo>
                      <a:pt x="6" y="4"/>
                    </a:lnTo>
                    <a:lnTo>
                      <a:pt x="5" y="5"/>
                    </a:lnTo>
                    <a:lnTo>
                      <a:pt x="6" y="4"/>
                    </a:lnTo>
                    <a:lnTo>
                      <a:pt x="6" y="4"/>
                    </a:lnTo>
                    <a:lnTo>
                      <a:pt x="6" y="4"/>
                    </a:lnTo>
                    <a:lnTo>
                      <a:pt x="6" y="4"/>
                    </a:lnTo>
                    <a:lnTo>
                      <a:pt x="6" y="4"/>
                    </a:lnTo>
                    <a:lnTo>
                      <a:pt x="6" y="4"/>
                    </a:lnTo>
                    <a:lnTo>
                      <a:pt x="7" y="2"/>
                    </a:lnTo>
                    <a:lnTo>
                      <a:pt x="1" y="0"/>
                    </a:lnTo>
                    <a:cubicBezTo>
                      <a:pt x="0" y="1"/>
                      <a:pt x="0" y="2"/>
                      <a:pt x="0" y="4"/>
                    </a:cubicBezTo>
                    <a:cubicBezTo>
                      <a:pt x="0" y="5"/>
                      <a:pt x="0" y="6"/>
                      <a:pt x="0" y="7"/>
                    </a:cubicBezTo>
                    <a:lnTo>
                      <a:pt x="0" y="7"/>
                    </a:lnTo>
                    <a:lnTo>
                      <a:pt x="1" y="8"/>
                    </a:lnTo>
                    <a:cubicBezTo>
                      <a:pt x="2" y="9"/>
                      <a:pt x="2" y="9"/>
                      <a:pt x="3" y="9"/>
                    </a:cubicBezTo>
                    <a:lnTo>
                      <a:pt x="3" y="9"/>
                    </a:lnTo>
                    <a:lnTo>
                      <a:pt x="3" y="9"/>
                    </a:lnTo>
                    <a:lnTo>
                      <a:pt x="3" y="9"/>
                    </a:lnTo>
                    <a:lnTo>
                      <a:pt x="3" y="9"/>
                    </a:lnTo>
                    <a:lnTo>
                      <a:pt x="3" y="9"/>
                    </a:lnTo>
                    <a:lnTo>
                      <a:pt x="3" y="9"/>
                    </a:lnTo>
                    <a:lnTo>
                      <a:pt x="3" y="9"/>
                    </a:lnTo>
                    <a:lnTo>
                      <a:pt x="3" y="9"/>
                    </a:lnTo>
                    <a:lnTo>
                      <a:pt x="3" y="9"/>
                    </a:lnTo>
                    <a:lnTo>
                      <a:pt x="3" y="9"/>
                    </a:lnTo>
                    <a:lnTo>
                      <a:pt x="3" y="9"/>
                    </a:lnTo>
                    <a:lnTo>
                      <a:pt x="9"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5" name="Freeform 2036">
                <a:extLst>
                  <a:ext uri="{FF2B5EF4-FFF2-40B4-BE49-F238E27FC236}">
                    <a16:creationId xmlns:a16="http://schemas.microsoft.com/office/drawing/2014/main" id="{2A04D9D6-15CC-4C16-86BF-34CFDE2CA174}"/>
                  </a:ext>
                </a:extLst>
              </p:cNvPr>
              <p:cNvSpPr>
                <a:spLocks/>
              </p:cNvSpPr>
              <p:nvPr/>
            </p:nvSpPr>
            <p:spPr bwMode="auto">
              <a:xfrm>
                <a:off x="177" y="4638"/>
                <a:ext cx="6" cy="7"/>
              </a:xfrm>
              <a:custGeom>
                <a:avLst/>
                <a:gdLst>
                  <a:gd name="T0" fmla="*/ 11 w 11"/>
                  <a:gd name="T1" fmla="*/ 10 h 12"/>
                  <a:gd name="T2" fmla="*/ 8 w 11"/>
                  <a:gd name="T3" fmla="*/ 6 h 12"/>
                  <a:gd name="T4" fmla="*/ 7 w 11"/>
                  <a:gd name="T5" fmla="*/ 5 h 12"/>
                  <a:gd name="T6" fmla="*/ 7 w 11"/>
                  <a:gd name="T7" fmla="*/ 5 h 12"/>
                  <a:gd name="T8" fmla="*/ 7 w 11"/>
                  <a:gd name="T9" fmla="*/ 5 h 12"/>
                  <a:gd name="T10" fmla="*/ 4 w 11"/>
                  <a:gd name="T11" fmla="*/ 5 h 12"/>
                  <a:gd name="T12" fmla="*/ 6 w 11"/>
                  <a:gd name="T13" fmla="*/ 7 h 12"/>
                  <a:gd name="T14" fmla="*/ 9 w 11"/>
                  <a:gd name="T15" fmla="*/ 3 h 12"/>
                  <a:gd name="T16" fmla="*/ 4 w 11"/>
                  <a:gd name="T17" fmla="*/ 0 h 12"/>
                  <a:gd name="T18" fmla="*/ 2 w 11"/>
                  <a:gd name="T19" fmla="*/ 2 h 12"/>
                  <a:gd name="T20" fmla="*/ 1 w 11"/>
                  <a:gd name="T21" fmla="*/ 3 h 12"/>
                  <a:gd name="T22" fmla="*/ 0 w 11"/>
                  <a:gd name="T23" fmla="*/ 4 h 12"/>
                  <a:gd name="T24" fmla="*/ 0 w 11"/>
                  <a:gd name="T25" fmla="*/ 5 h 12"/>
                  <a:gd name="T26" fmla="*/ 3 w 11"/>
                  <a:gd name="T27" fmla="*/ 10 h 12"/>
                  <a:gd name="T28" fmla="*/ 5 w 11"/>
                  <a:gd name="T29" fmla="*/ 12 h 12"/>
                  <a:gd name="T30" fmla="*/ 11 w 11"/>
                  <a:gd name="T3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2">
                    <a:moveTo>
                      <a:pt x="11" y="10"/>
                    </a:moveTo>
                    <a:cubicBezTo>
                      <a:pt x="10" y="8"/>
                      <a:pt x="9" y="7"/>
                      <a:pt x="8" y="6"/>
                    </a:cubicBezTo>
                    <a:lnTo>
                      <a:pt x="7" y="5"/>
                    </a:lnTo>
                    <a:lnTo>
                      <a:pt x="7" y="5"/>
                    </a:lnTo>
                    <a:lnTo>
                      <a:pt x="7" y="5"/>
                    </a:lnTo>
                    <a:lnTo>
                      <a:pt x="4" y="5"/>
                    </a:lnTo>
                    <a:lnTo>
                      <a:pt x="6" y="7"/>
                    </a:lnTo>
                    <a:cubicBezTo>
                      <a:pt x="7" y="6"/>
                      <a:pt x="8" y="4"/>
                      <a:pt x="9" y="3"/>
                    </a:cubicBezTo>
                    <a:lnTo>
                      <a:pt x="4" y="0"/>
                    </a:lnTo>
                    <a:cubicBezTo>
                      <a:pt x="3" y="1"/>
                      <a:pt x="2" y="1"/>
                      <a:pt x="2" y="2"/>
                    </a:cubicBezTo>
                    <a:lnTo>
                      <a:pt x="1" y="3"/>
                    </a:lnTo>
                    <a:lnTo>
                      <a:pt x="0" y="4"/>
                    </a:lnTo>
                    <a:lnTo>
                      <a:pt x="0" y="5"/>
                    </a:lnTo>
                    <a:cubicBezTo>
                      <a:pt x="0" y="8"/>
                      <a:pt x="2" y="9"/>
                      <a:pt x="3" y="10"/>
                    </a:cubicBezTo>
                    <a:cubicBezTo>
                      <a:pt x="4" y="11"/>
                      <a:pt x="5" y="12"/>
                      <a:pt x="5" y="12"/>
                    </a:cubicBezTo>
                    <a:lnTo>
                      <a:pt x="11"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6" name="Freeform 2037">
                <a:extLst>
                  <a:ext uri="{FF2B5EF4-FFF2-40B4-BE49-F238E27FC236}">
                    <a16:creationId xmlns:a16="http://schemas.microsoft.com/office/drawing/2014/main" id="{4517B561-E962-4E1E-9222-01D27CFB826B}"/>
                  </a:ext>
                </a:extLst>
              </p:cNvPr>
              <p:cNvSpPr>
                <a:spLocks/>
              </p:cNvSpPr>
              <p:nvPr/>
            </p:nvSpPr>
            <p:spPr bwMode="auto">
              <a:xfrm>
                <a:off x="175" y="4632"/>
                <a:ext cx="7" cy="7"/>
              </a:xfrm>
              <a:custGeom>
                <a:avLst/>
                <a:gdLst>
                  <a:gd name="T0" fmla="*/ 13 w 13"/>
                  <a:gd name="T1" fmla="*/ 11 h 12"/>
                  <a:gd name="T2" fmla="*/ 11 w 13"/>
                  <a:gd name="T3" fmla="*/ 7 h 12"/>
                  <a:gd name="T4" fmla="*/ 7 w 13"/>
                  <a:gd name="T5" fmla="*/ 4 h 12"/>
                  <a:gd name="T6" fmla="*/ 6 w 13"/>
                  <a:gd name="T7" fmla="*/ 4 h 12"/>
                  <a:gd name="T8" fmla="*/ 6 w 13"/>
                  <a:gd name="T9" fmla="*/ 4 h 12"/>
                  <a:gd name="T10" fmla="*/ 7 w 13"/>
                  <a:gd name="T11" fmla="*/ 4 h 12"/>
                  <a:gd name="T12" fmla="*/ 6 w 13"/>
                  <a:gd name="T13" fmla="*/ 4 h 12"/>
                  <a:gd name="T14" fmla="*/ 6 w 13"/>
                  <a:gd name="T15" fmla="*/ 4 h 12"/>
                  <a:gd name="T16" fmla="*/ 7 w 13"/>
                  <a:gd name="T17" fmla="*/ 4 h 12"/>
                  <a:gd name="T18" fmla="*/ 6 w 13"/>
                  <a:gd name="T19" fmla="*/ 4 h 12"/>
                  <a:gd name="T20" fmla="*/ 7 w 13"/>
                  <a:gd name="T21" fmla="*/ 4 h 12"/>
                  <a:gd name="T22" fmla="*/ 7 w 13"/>
                  <a:gd name="T23" fmla="*/ 4 h 12"/>
                  <a:gd name="T24" fmla="*/ 6 w 13"/>
                  <a:gd name="T25" fmla="*/ 4 h 12"/>
                  <a:gd name="T26" fmla="*/ 7 w 13"/>
                  <a:gd name="T27" fmla="*/ 4 h 12"/>
                  <a:gd name="T28" fmla="*/ 6 w 13"/>
                  <a:gd name="T29" fmla="*/ 4 h 12"/>
                  <a:gd name="T30" fmla="*/ 7 w 13"/>
                  <a:gd name="T31" fmla="*/ 4 h 12"/>
                  <a:gd name="T32" fmla="*/ 7 w 13"/>
                  <a:gd name="T33" fmla="*/ 4 h 12"/>
                  <a:gd name="T34" fmla="*/ 6 w 13"/>
                  <a:gd name="T35" fmla="*/ 4 h 12"/>
                  <a:gd name="T36" fmla="*/ 7 w 13"/>
                  <a:gd name="T37" fmla="*/ 4 h 12"/>
                  <a:gd name="T38" fmla="*/ 7 w 13"/>
                  <a:gd name="T39" fmla="*/ 4 h 12"/>
                  <a:gd name="T40" fmla="*/ 1 w 13"/>
                  <a:gd name="T41" fmla="*/ 0 h 12"/>
                  <a:gd name="T42" fmla="*/ 0 w 13"/>
                  <a:gd name="T43" fmla="*/ 4 h 12"/>
                  <a:gd name="T44" fmla="*/ 2 w 13"/>
                  <a:gd name="T45" fmla="*/ 8 h 12"/>
                  <a:gd name="T46" fmla="*/ 5 w 13"/>
                  <a:gd name="T47" fmla="*/ 11 h 12"/>
                  <a:gd name="T48" fmla="*/ 6 w 13"/>
                  <a:gd name="T49" fmla="*/ 12 h 12"/>
                  <a:gd name="T50" fmla="*/ 6 w 13"/>
                  <a:gd name="T51" fmla="*/ 12 h 12"/>
                  <a:gd name="T52" fmla="*/ 6 w 13"/>
                  <a:gd name="T53" fmla="*/ 12 h 12"/>
                  <a:gd name="T54" fmla="*/ 6 w 13"/>
                  <a:gd name="T55" fmla="*/ 12 h 12"/>
                  <a:gd name="T56" fmla="*/ 6 w 13"/>
                  <a:gd name="T57" fmla="*/ 12 h 12"/>
                  <a:gd name="T58" fmla="*/ 6 w 13"/>
                  <a:gd name="T59" fmla="*/ 12 h 12"/>
                  <a:gd name="T60" fmla="*/ 6 w 13"/>
                  <a:gd name="T61" fmla="*/ 12 h 12"/>
                  <a:gd name="T62" fmla="*/ 13 w 13"/>
                  <a:gd name="T6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2">
                    <a:moveTo>
                      <a:pt x="13" y="11"/>
                    </a:moveTo>
                    <a:cubicBezTo>
                      <a:pt x="12" y="9"/>
                      <a:pt x="11" y="8"/>
                      <a:pt x="11" y="7"/>
                    </a:cubicBezTo>
                    <a:cubicBezTo>
                      <a:pt x="9" y="6"/>
                      <a:pt x="8" y="5"/>
                      <a:pt x="7" y="4"/>
                    </a:cubicBezTo>
                    <a:lnTo>
                      <a:pt x="6" y="4"/>
                    </a:lnTo>
                    <a:lnTo>
                      <a:pt x="6" y="4"/>
                    </a:lnTo>
                    <a:lnTo>
                      <a:pt x="7" y="4"/>
                    </a:lnTo>
                    <a:lnTo>
                      <a:pt x="6" y="4"/>
                    </a:lnTo>
                    <a:lnTo>
                      <a:pt x="6" y="4"/>
                    </a:lnTo>
                    <a:lnTo>
                      <a:pt x="7" y="4"/>
                    </a:lnTo>
                    <a:lnTo>
                      <a:pt x="6" y="4"/>
                    </a:lnTo>
                    <a:lnTo>
                      <a:pt x="7" y="4"/>
                    </a:lnTo>
                    <a:lnTo>
                      <a:pt x="7" y="4"/>
                    </a:lnTo>
                    <a:lnTo>
                      <a:pt x="6" y="4"/>
                    </a:lnTo>
                    <a:lnTo>
                      <a:pt x="7" y="4"/>
                    </a:lnTo>
                    <a:lnTo>
                      <a:pt x="6" y="4"/>
                    </a:lnTo>
                    <a:lnTo>
                      <a:pt x="7" y="4"/>
                    </a:lnTo>
                    <a:lnTo>
                      <a:pt x="7" y="4"/>
                    </a:lnTo>
                    <a:lnTo>
                      <a:pt x="6" y="4"/>
                    </a:lnTo>
                    <a:lnTo>
                      <a:pt x="7" y="4"/>
                    </a:lnTo>
                    <a:lnTo>
                      <a:pt x="7" y="4"/>
                    </a:lnTo>
                    <a:lnTo>
                      <a:pt x="1" y="0"/>
                    </a:lnTo>
                    <a:cubicBezTo>
                      <a:pt x="1" y="1"/>
                      <a:pt x="0" y="3"/>
                      <a:pt x="0" y="4"/>
                    </a:cubicBezTo>
                    <a:cubicBezTo>
                      <a:pt x="0" y="6"/>
                      <a:pt x="1" y="7"/>
                      <a:pt x="2" y="8"/>
                    </a:cubicBezTo>
                    <a:cubicBezTo>
                      <a:pt x="3" y="10"/>
                      <a:pt x="4" y="10"/>
                      <a:pt x="5" y="11"/>
                    </a:cubicBezTo>
                    <a:lnTo>
                      <a:pt x="6" y="12"/>
                    </a:lnTo>
                    <a:lnTo>
                      <a:pt x="6" y="12"/>
                    </a:lnTo>
                    <a:lnTo>
                      <a:pt x="6" y="12"/>
                    </a:lnTo>
                    <a:lnTo>
                      <a:pt x="6" y="12"/>
                    </a:lnTo>
                    <a:lnTo>
                      <a:pt x="6" y="12"/>
                    </a:lnTo>
                    <a:lnTo>
                      <a:pt x="6" y="12"/>
                    </a:lnTo>
                    <a:lnTo>
                      <a:pt x="6" y="12"/>
                    </a:lnTo>
                    <a:lnTo>
                      <a:pt x="13"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7" name="Freeform 2038">
                <a:extLst>
                  <a:ext uri="{FF2B5EF4-FFF2-40B4-BE49-F238E27FC236}">
                    <a16:creationId xmlns:a16="http://schemas.microsoft.com/office/drawing/2014/main" id="{CC3B79BD-2786-4725-8978-78A830DADFFC}"/>
                  </a:ext>
                </a:extLst>
              </p:cNvPr>
              <p:cNvSpPr>
                <a:spLocks/>
              </p:cNvSpPr>
              <p:nvPr/>
            </p:nvSpPr>
            <p:spPr bwMode="auto">
              <a:xfrm>
                <a:off x="174" y="4628"/>
                <a:ext cx="5" cy="7"/>
              </a:xfrm>
              <a:custGeom>
                <a:avLst/>
                <a:gdLst>
                  <a:gd name="T0" fmla="*/ 8 w 8"/>
                  <a:gd name="T1" fmla="*/ 8 h 11"/>
                  <a:gd name="T2" fmla="*/ 7 w 8"/>
                  <a:gd name="T3" fmla="*/ 4 h 11"/>
                  <a:gd name="T4" fmla="*/ 7 w 8"/>
                  <a:gd name="T5" fmla="*/ 4 h 11"/>
                  <a:gd name="T6" fmla="*/ 2 w 8"/>
                  <a:gd name="T7" fmla="*/ 0 h 11"/>
                  <a:gd name="T8" fmla="*/ 0 w 8"/>
                  <a:gd name="T9" fmla="*/ 4 h 11"/>
                  <a:gd name="T10" fmla="*/ 2 w 8"/>
                  <a:gd name="T11" fmla="*/ 11 h 11"/>
                  <a:gd name="T12" fmla="*/ 8 w 8"/>
                  <a:gd name="T13" fmla="*/ 8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8" y="8"/>
                    </a:moveTo>
                    <a:cubicBezTo>
                      <a:pt x="7" y="6"/>
                      <a:pt x="7" y="5"/>
                      <a:pt x="7" y="4"/>
                    </a:cubicBezTo>
                    <a:lnTo>
                      <a:pt x="7" y="4"/>
                    </a:lnTo>
                    <a:lnTo>
                      <a:pt x="2" y="0"/>
                    </a:lnTo>
                    <a:cubicBezTo>
                      <a:pt x="1" y="1"/>
                      <a:pt x="0" y="3"/>
                      <a:pt x="0" y="4"/>
                    </a:cubicBezTo>
                    <a:cubicBezTo>
                      <a:pt x="0" y="7"/>
                      <a:pt x="1" y="9"/>
                      <a:pt x="2" y="11"/>
                    </a:cubicBezTo>
                    <a:lnTo>
                      <a:pt x="8"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8" name="Freeform 2039">
                <a:extLst>
                  <a:ext uri="{FF2B5EF4-FFF2-40B4-BE49-F238E27FC236}">
                    <a16:creationId xmlns:a16="http://schemas.microsoft.com/office/drawing/2014/main" id="{44D68992-EC9A-4A59-B1AC-1CB9DDF6BFEB}"/>
                  </a:ext>
                </a:extLst>
              </p:cNvPr>
              <p:cNvSpPr>
                <a:spLocks/>
              </p:cNvSpPr>
              <p:nvPr/>
            </p:nvSpPr>
            <p:spPr bwMode="auto">
              <a:xfrm>
                <a:off x="170" y="4588"/>
                <a:ext cx="4" cy="11"/>
              </a:xfrm>
              <a:custGeom>
                <a:avLst/>
                <a:gdLst>
                  <a:gd name="T0" fmla="*/ 2 w 8"/>
                  <a:gd name="T1" fmla="*/ 0 h 19"/>
                  <a:gd name="T2" fmla="*/ 0 w 8"/>
                  <a:gd name="T3" fmla="*/ 11 h 19"/>
                  <a:gd name="T4" fmla="*/ 1 w 8"/>
                  <a:gd name="T5" fmla="*/ 19 h 19"/>
                  <a:gd name="T6" fmla="*/ 7 w 8"/>
                  <a:gd name="T7" fmla="*/ 17 h 19"/>
                  <a:gd name="T8" fmla="*/ 7 w 8"/>
                  <a:gd name="T9" fmla="*/ 11 h 19"/>
                  <a:gd name="T10" fmla="*/ 8 w 8"/>
                  <a:gd name="T11" fmla="*/ 2 h 19"/>
                  <a:gd name="T12" fmla="*/ 2 w 8"/>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2" y="0"/>
                    </a:moveTo>
                    <a:cubicBezTo>
                      <a:pt x="1" y="3"/>
                      <a:pt x="0" y="7"/>
                      <a:pt x="0" y="11"/>
                    </a:cubicBezTo>
                    <a:cubicBezTo>
                      <a:pt x="0" y="14"/>
                      <a:pt x="0" y="16"/>
                      <a:pt x="1" y="19"/>
                    </a:cubicBezTo>
                    <a:lnTo>
                      <a:pt x="7" y="17"/>
                    </a:lnTo>
                    <a:cubicBezTo>
                      <a:pt x="7" y="15"/>
                      <a:pt x="7" y="13"/>
                      <a:pt x="7" y="11"/>
                    </a:cubicBezTo>
                    <a:cubicBezTo>
                      <a:pt x="7" y="8"/>
                      <a:pt x="7" y="5"/>
                      <a:pt x="8" y="2"/>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39" name="Freeform 2040">
                <a:extLst>
                  <a:ext uri="{FF2B5EF4-FFF2-40B4-BE49-F238E27FC236}">
                    <a16:creationId xmlns:a16="http://schemas.microsoft.com/office/drawing/2014/main" id="{DC378CBE-5A34-4A0A-9AFC-F0E9EA69A64D}"/>
                  </a:ext>
                </a:extLst>
              </p:cNvPr>
              <p:cNvSpPr>
                <a:spLocks/>
              </p:cNvSpPr>
              <p:nvPr/>
            </p:nvSpPr>
            <p:spPr bwMode="auto">
              <a:xfrm>
                <a:off x="164" y="4623"/>
                <a:ext cx="4" cy="6"/>
              </a:xfrm>
              <a:custGeom>
                <a:avLst/>
                <a:gdLst>
                  <a:gd name="T0" fmla="*/ 5 w 7"/>
                  <a:gd name="T1" fmla="*/ 11 h 11"/>
                  <a:gd name="T2" fmla="*/ 7 w 7"/>
                  <a:gd name="T3" fmla="*/ 5 h 11"/>
                  <a:gd name="T4" fmla="*/ 7 w 7"/>
                  <a:gd name="T5" fmla="*/ 0 h 11"/>
                  <a:gd name="T6" fmla="*/ 0 w 7"/>
                  <a:gd name="T7" fmla="*/ 3 h 11"/>
                  <a:gd name="T8" fmla="*/ 1 w 7"/>
                  <a:gd name="T9" fmla="*/ 5 h 11"/>
                  <a:gd name="T10" fmla="*/ 0 w 7"/>
                  <a:gd name="T11" fmla="*/ 7 h 11"/>
                  <a:gd name="T12" fmla="*/ 5 w 7"/>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7" h="11">
                    <a:moveTo>
                      <a:pt x="5" y="11"/>
                    </a:moveTo>
                    <a:cubicBezTo>
                      <a:pt x="7" y="9"/>
                      <a:pt x="7" y="7"/>
                      <a:pt x="7" y="5"/>
                    </a:cubicBezTo>
                    <a:cubicBezTo>
                      <a:pt x="7" y="3"/>
                      <a:pt x="7" y="2"/>
                      <a:pt x="7" y="0"/>
                    </a:cubicBezTo>
                    <a:lnTo>
                      <a:pt x="0" y="3"/>
                    </a:lnTo>
                    <a:lnTo>
                      <a:pt x="1" y="5"/>
                    </a:lnTo>
                    <a:cubicBezTo>
                      <a:pt x="1" y="6"/>
                      <a:pt x="1" y="7"/>
                      <a:pt x="0" y="7"/>
                    </a:cubicBezTo>
                    <a:lnTo>
                      <a:pt x="5"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0" name="Freeform 2041">
                <a:extLst>
                  <a:ext uri="{FF2B5EF4-FFF2-40B4-BE49-F238E27FC236}">
                    <a16:creationId xmlns:a16="http://schemas.microsoft.com/office/drawing/2014/main" id="{A6C68611-6CF4-42B3-8730-4D1AD6C0D5DF}"/>
                  </a:ext>
                </a:extLst>
              </p:cNvPr>
              <p:cNvSpPr>
                <a:spLocks/>
              </p:cNvSpPr>
              <p:nvPr/>
            </p:nvSpPr>
            <p:spPr bwMode="auto">
              <a:xfrm>
                <a:off x="128" y="4589"/>
                <a:ext cx="39" cy="36"/>
              </a:xfrm>
              <a:custGeom>
                <a:avLst/>
                <a:gdLst>
                  <a:gd name="T0" fmla="*/ 68 w 68"/>
                  <a:gd name="T1" fmla="*/ 58 h 63"/>
                  <a:gd name="T2" fmla="*/ 37 w 68"/>
                  <a:gd name="T3" fmla="*/ 29 h 63"/>
                  <a:gd name="T4" fmla="*/ 3 w 68"/>
                  <a:gd name="T5" fmla="*/ 0 h 63"/>
                  <a:gd name="T6" fmla="*/ 0 w 68"/>
                  <a:gd name="T7" fmla="*/ 6 h 63"/>
                  <a:gd name="T8" fmla="*/ 32 w 68"/>
                  <a:gd name="T9" fmla="*/ 33 h 63"/>
                  <a:gd name="T10" fmla="*/ 65 w 68"/>
                  <a:gd name="T11" fmla="*/ 63 h 63"/>
                  <a:gd name="T12" fmla="*/ 68 w 68"/>
                  <a:gd name="T13" fmla="*/ 58 h 63"/>
                </a:gdLst>
                <a:ahLst/>
                <a:cxnLst>
                  <a:cxn ang="0">
                    <a:pos x="T0" y="T1"/>
                  </a:cxn>
                  <a:cxn ang="0">
                    <a:pos x="T2" y="T3"/>
                  </a:cxn>
                  <a:cxn ang="0">
                    <a:pos x="T4" y="T5"/>
                  </a:cxn>
                  <a:cxn ang="0">
                    <a:pos x="T6" y="T7"/>
                  </a:cxn>
                  <a:cxn ang="0">
                    <a:pos x="T8" y="T9"/>
                  </a:cxn>
                  <a:cxn ang="0">
                    <a:pos x="T10" y="T11"/>
                  </a:cxn>
                  <a:cxn ang="0">
                    <a:pos x="T12" y="T13"/>
                  </a:cxn>
                </a:cxnLst>
                <a:rect l="0" t="0" r="r" b="b"/>
                <a:pathLst>
                  <a:path w="68" h="63">
                    <a:moveTo>
                      <a:pt x="68" y="58"/>
                    </a:moveTo>
                    <a:cubicBezTo>
                      <a:pt x="57" y="50"/>
                      <a:pt x="47" y="39"/>
                      <a:pt x="37" y="29"/>
                    </a:cubicBezTo>
                    <a:cubicBezTo>
                      <a:pt x="27" y="18"/>
                      <a:pt x="16" y="7"/>
                      <a:pt x="3" y="0"/>
                    </a:cubicBezTo>
                    <a:lnTo>
                      <a:pt x="0" y="6"/>
                    </a:lnTo>
                    <a:cubicBezTo>
                      <a:pt x="12" y="13"/>
                      <a:pt x="22" y="23"/>
                      <a:pt x="32" y="33"/>
                    </a:cubicBezTo>
                    <a:cubicBezTo>
                      <a:pt x="42" y="44"/>
                      <a:pt x="52" y="55"/>
                      <a:pt x="65" y="63"/>
                    </a:cubicBezTo>
                    <a:lnTo>
                      <a:pt x="68" y="5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1" name="Freeform 2042">
                <a:extLst>
                  <a:ext uri="{FF2B5EF4-FFF2-40B4-BE49-F238E27FC236}">
                    <a16:creationId xmlns:a16="http://schemas.microsoft.com/office/drawing/2014/main" id="{7461622C-FEBA-4590-926C-FF584D70FA6E}"/>
                  </a:ext>
                </a:extLst>
              </p:cNvPr>
              <p:cNvSpPr>
                <a:spLocks/>
              </p:cNvSpPr>
              <p:nvPr/>
            </p:nvSpPr>
            <p:spPr bwMode="auto">
              <a:xfrm>
                <a:off x="149" y="4622"/>
                <a:ext cx="17" cy="13"/>
              </a:xfrm>
              <a:custGeom>
                <a:avLst/>
                <a:gdLst>
                  <a:gd name="T0" fmla="*/ 0 w 30"/>
                  <a:gd name="T1" fmla="*/ 6 h 23"/>
                  <a:gd name="T2" fmla="*/ 13 w 30"/>
                  <a:gd name="T3" fmla="*/ 15 h 23"/>
                  <a:gd name="T4" fmla="*/ 28 w 30"/>
                  <a:gd name="T5" fmla="*/ 23 h 23"/>
                  <a:gd name="T6" fmla="*/ 30 w 30"/>
                  <a:gd name="T7" fmla="*/ 17 h 23"/>
                  <a:gd name="T8" fmla="*/ 17 w 30"/>
                  <a:gd name="T9" fmla="*/ 9 h 23"/>
                  <a:gd name="T10" fmla="*/ 4 w 30"/>
                  <a:gd name="T11" fmla="*/ 0 h 23"/>
                  <a:gd name="T12" fmla="*/ 0 w 30"/>
                  <a:gd name="T13" fmla="*/ 6 h 23"/>
                </a:gdLst>
                <a:ahLst/>
                <a:cxnLst>
                  <a:cxn ang="0">
                    <a:pos x="T0" y="T1"/>
                  </a:cxn>
                  <a:cxn ang="0">
                    <a:pos x="T2" y="T3"/>
                  </a:cxn>
                  <a:cxn ang="0">
                    <a:pos x="T4" y="T5"/>
                  </a:cxn>
                  <a:cxn ang="0">
                    <a:pos x="T6" y="T7"/>
                  </a:cxn>
                  <a:cxn ang="0">
                    <a:pos x="T8" y="T9"/>
                  </a:cxn>
                  <a:cxn ang="0">
                    <a:pos x="T10" y="T11"/>
                  </a:cxn>
                  <a:cxn ang="0">
                    <a:pos x="T12" y="T13"/>
                  </a:cxn>
                </a:cxnLst>
                <a:rect l="0" t="0" r="r" b="b"/>
                <a:pathLst>
                  <a:path w="30" h="23">
                    <a:moveTo>
                      <a:pt x="0" y="6"/>
                    </a:moveTo>
                    <a:cubicBezTo>
                      <a:pt x="5" y="8"/>
                      <a:pt x="9" y="11"/>
                      <a:pt x="13" y="15"/>
                    </a:cubicBezTo>
                    <a:cubicBezTo>
                      <a:pt x="17" y="18"/>
                      <a:pt x="22" y="21"/>
                      <a:pt x="28" y="23"/>
                    </a:cubicBezTo>
                    <a:lnTo>
                      <a:pt x="30" y="17"/>
                    </a:lnTo>
                    <a:cubicBezTo>
                      <a:pt x="25" y="15"/>
                      <a:pt x="21" y="13"/>
                      <a:pt x="17" y="9"/>
                    </a:cubicBezTo>
                    <a:cubicBezTo>
                      <a:pt x="13" y="6"/>
                      <a:pt x="9" y="2"/>
                      <a:pt x="4"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2" name="Freeform 2043">
                <a:extLst>
                  <a:ext uri="{FF2B5EF4-FFF2-40B4-BE49-F238E27FC236}">
                    <a16:creationId xmlns:a16="http://schemas.microsoft.com/office/drawing/2014/main" id="{DB8A842D-76A4-48EC-9C77-84419BA8CA1B}"/>
                  </a:ext>
                </a:extLst>
              </p:cNvPr>
              <p:cNvSpPr>
                <a:spLocks/>
              </p:cNvSpPr>
              <p:nvPr/>
            </p:nvSpPr>
            <p:spPr bwMode="auto">
              <a:xfrm>
                <a:off x="163" y="4627"/>
                <a:ext cx="4" cy="6"/>
              </a:xfrm>
              <a:custGeom>
                <a:avLst/>
                <a:gdLst>
                  <a:gd name="T0" fmla="*/ 7 w 7"/>
                  <a:gd name="T1" fmla="*/ 10 h 10"/>
                  <a:gd name="T2" fmla="*/ 7 w 7"/>
                  <a:gd name="T3" fmla="*/ 6 h 10"/>
                  <a:gd name="T4" fmla="*/ 7 w 7"/>
                  <a:gd name="T5" fmla="*/ 0 h 10"/>
                  <a:gd name="T6" fmla="*/ 0 w 7"/>
                  <a:gd name="T7" fmla="*/ 2 h 10"/>
                  <a:gd name="T8" fmla="*/ 1 w 7"/>
                  <a:gd name="T9" fmla="*/ 6 h 10"/>
                  <a:gd name="T10" fmla="*/ 1 w 7"/>
                  <a:gd name="T11" fmla="*/ 9 h 10"/>
                  <a:gd name="T12" fmla="*/ 7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10"/>
                    </a:moveTo>
                    <a:cubicBezTo>
                      <a:pt x="7" y="9"/>
                      <a:pt x="7" y="7"/>
                      <a:pt x="7" y="6"/>
                    </a:cubicBezTo>
                    <a:cubicBezTo>
                      <a:pt x="7" y="4"/>
                      <a:pt x="7" y="2"/>
                      <a:pt x="7" y="0"/>
                    </a:cubicBezTo>
                    <a:lnTo>
                      <a:pt x="0" y="2"/>
                    </a:lnTo>
                    <a:cubicBezTo>
                      <a:pt x="1" y="3"/>
                      <a:pt x="1" y="4"/>
                      <a:pt x="1" y="6"/>
                    </a:cubicBezTo>
                    <a:cubicBezTo>
                      <a:pt x="1" y="7"/>
                      <a:pt x="1" y="8"/>
                      <a:pt x="1" y="9"/>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3" name="Freeform 2044">
                <a:extLst>
                  <a:ext uri="{FF2B5EF4-FFF2-40B4-BE49-F238E27FC236}">
                    <a16:creationId xmlns:a16="http://schemas.microsoft.com/office/drawing/2014/main" id="{AC262026-535E-43B3-8D40-58BF883F3DCC}"/>
                  </a:ext>
                </a:extLst>
              </p:cNvPr>
              <p:cNvSpPr>
                <a:spLocks/>
              </p:cNvSpPr>
              <p:nvPr/>
            </p:nvSpPr>
            <p:spPr bwMode="auto">
              <a:xfrm>
                <a:off x="129" y="4595"/>
                <a:ext cx="37" cy="35"/>
              </a:xfrm>
              <a:custGeom>
                <a:avLst/>
                <a:gdLst>
                  <a:gd name="T0" fmla="*/ 65 w 65"/>
                  <a:gd name="T1" fmla="*/ 54 h 60"/>
                  <a:gd name="T2" fmla="*/ 4 w 65"/>
                  <a:gd name="T3" fmla="*/ 0 h 60"/>
                  <a:gd name="T4" fmla="*/ 0 w 65"/>
                  <a:gd name="T5" fmla="*/ 6 h 60"/>
                  <a:gd name="T6" fmla="*/ 62 w 65"/>
                  <a:gd name="T7" fmla="*/ 60 h 60"/>
                  <a:gd name="T8" fmla="*/ 65 w 65"/>
                  <a:gd name="T9" fmla="*/ 54 h 60"/>
                </a:gdLst>
                <a:ahLst/>
                <a:cxnLst>
                  <a:cxn ang="0">
                    <a:pos x="T0" y="T1"/>
                  </a:cxn>
                  <a:cxn ang="0">
                    <a:pos x="T2" y="T3"/>
                  </a:cxn>
                  <a:cxn ang="0">
                    <a:pos x="T4" y="T5"/>
                  </a:cxn>
                  <a:cxn ang="0">
                    <a:pos x="T6" y="T7"/>
                  </a:cxn>
                  <a:cxn ang="0">
                    <a:pos x="T8" y="T9"/>
                  </a:cxn>
                </a:cxnLst>
                <a:rect l="0" t="0" r="r" b="b"/>
                <a:pathLst>
                  <a:path w="65" h="60">
                    <a:moveTo>
                      <a:pt x="65" y="54"/>
                    </a:moveTo>
                    <a:cubicBezTo>
                      <a:pt x="43" y="41"/>
                      <a:pt x="27" y="16"/>
                      <a:pt x="4" y="0"/>
                    </a:cubicBezTo>
                    <a:lnTo>
                      <a:pt x="0" y="6"/>
                    </a:lnTo>
                    <a:cubicBezTo>
                      <a:pt x="22" y="21"/>
                      <a:pt x="38" y="45"/>
                      <a:pt x="62" y="60"/>
                    </a:cubicBezTo>
                    <a:lnTo>
                      <a:pt x="65"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4" name="Freeform 2045">
                <a:extLst>
                  <a:ext uri="{FF2B5EF4-FFF2-40B4-BE49-F238E27FC236}">
                    <a16:creationId xmlns:a16="http://schemas.microsoft.com/office/drawing/2014/main" id="{CE980FAE-AF70-48B5-A5C9-B33AD23492E2}"/>
                  </a:ext>
                </a:extLst>
              </p:cNvPr>
              <p:cNvSpPr>
                <a:spLocks/>
              </p:cNvSpPr>
              <p:nvPr/>
            </p:nvSpPr>
            <p:spPr bwMode="auto">
              <a:xfrm>
                <a:off x="128" y="4601"/>
                <a:ext cx="14" cy="13"/>
              </a:xfrm>
              <a:custGeom>
                <a:avLst/>
                <a:gdLst>
                  <a:gd name="T0" fmla="*/ 0 w 24"/>
                  <a:gd name="T1" fmla="*/ 4 h 23"/>
                  <a:gd name="T2" fmla="*/ 18 w 24"/>
                  <a:gd name="T3" fmla="*/ 23 h 23"/>
                  <a:gd name="T4" fmla="*/ 24 w 24"/>
                  <a:gd name="T5" fmla="*/ 19 h 23"/>
                  <a:gd name="T6" fmla="*/ 4 w 24"/>
                  <a:gd name="T7" fmla="*/ 0 h 23"/>
                  <a:gd name="T8" fmla="*/ 0 w 24"/>
                  <a:gd name="T9" fmla="*/ 4 h 23"/>
                </a:gdLst>
                <a:ahLst/>
                <a:cxnLst>
                  <a:cxn ang="0">
                    <a:pos x="T0" y="T1"/>
                  </a:cxn>
                  <a:cxn ang="0">
                    <a:pos x="T2" y="T3"/>
                  </a:cxn>
                  <a:cxn ang="0">
                    <a:pos x="T4" y="T5"/>
                  </a:cxn>
                  <a:cxn ang="0">
                    <a:pos x="T6" y="T7"/>
                  </a:cxn>
                  <a:cxn ang="0">
                    <a:pos x="T8" y="T9"/>
                  </a:cxn>
                </a:cxnLst>
                <a:rect l="0" t="0" r="r" b="b"/>
                <a:pathLst>
                  <a:path w="24" h="23">
                    <a:moveTo>
                      <a:pt x="0" y="4"/>
                    </a:moveTo>
                    <a:cubicBezTo>
                      <a:pt x="7" y="11"/>
                      <a:pt x="13" y="16"/>
                      <a:pt x="18" y="23"/>
                    </a:cubicBezTo>
                    <a:lnTo>
                      <a:pt x="24" y="19"/>
                    </a:lnTo>
                    <a:cubicBezTo>
                      <a:pt x="18" y="11"/>
                      <a:pt x="11" y="6"/>
                      <a:pt x="4"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5" name="Freeform 2046">
                <a:extLst>
                  <a:ext uri="{FF2B5EF4-FFF2-40B4-BE49-F238E27FC236}">
                    <a16:creationId xmlns:a16="http://schemas.microsoft.com/office/drawing/2014/main" id="{796E8DDA-DE2B-4404-ADEB-46E314BD9C7C}"/>
                  </a:ext>
                </a:extLst>
              </p:cNvPr>
              <p:cNvSpPr>
                <a:spLocks/>
              </p:cNvSpPr>
              <p:nvPr/>
            </p:nvSpPr>
            <p:spPr bwMode="auto">
              <a:xfrm>
                <a:off x="125" y="4603"/>
                <a:ext cx="15" cy="12"/>
              </a:xfrm>
              <a:custGeom>
                <a:avLst/>
                <a:gdLst>
                  <a:gd name="T0" fmla="*/ 0 w 26"/>
                  <a:gd name="T1" fmla="*/ 5 h 21"/>
                  <a:gd name="T2" fmla="*/ 24 w 26"/>
                  <a:gd name="T3" fmla="*/ 21 h 21"/>
                  <a:gd name="T4" fmla="*/ 26 w 26"/>
                  <a:gd name="T5" fmla="*/ 15 h 21"/>
                  <a:gd name="T6" fmla="*/ 3 w 26"/>
                  <a:gd name="T7" fmla="*/ 0 h 21"/>
                  <a:gd name="T8" fmla="*/ 0 w 26"/>
                  <a:gd name="T9" fmla="*/ 5 h 21"/>
                </a:gdLst>
                <a:ahLst/>
                <a:cxnLst>
                  <a:cxn ang="0">
                    <a:pos x="T0" y="T1"/>
                  </a:cxn>
                  <a:cxn ang="0">
                    <a:pos x="T2" y="T3"/>
                  </a:cxn>
                  <a:cxn ang="0">
                    <a:pos x="T4" y="T5"/>
                  </a:cxn>
                  <a:cxn ang="0">
                    <a:pos x="T6" y="T7"/>
                  </a:cxn>
                  <a:cxn ang="0">
                    <a:pos x="T8" y="T9"/>
                  </a:cxn>
                </a:cxnLst>
                <a:rect l="0" t="0" r="r" b="b"/>
                <a:pathLst>
                  <a:path w="26" h="21">
                    <a:moveTo>
                      <a:pt x="0" y="5"/>
                    </a:moveTo>
                    <a:cubicBezTo>
                      <a:pt x="7" y="10"/>
                      <a:pt x="14" y="17"/>
                      <a:pt x="24" y="21"/>
                    </a:cubicBezTo>
                    <a:lnTo>
                      <a:pt x="26" y="15"/>
                    </a:lnTo>
                    <a:cubicBezTo>
                      <a:pt x="19" y="12"/>
                      <a:pt x="12" y="5"/>
                      <a:pt x="3"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6" name="Freeform 2047">
                <a:extLst>
                  <a:ext uri="{FF2B5EF4-FFF2-40B4-BE49-F238E27FC236}">
                    <a16:creationId xmlns:a16="http://schemas.microsoft.com/office/drawing/2014/main" id="{D7410942-E036-45FB-BAA9-D5E7455A1F7D}"/>
                  </a:ext>
                </a:extLst>
              </p:cNvPr>
              <p:cNvSpPr>
                <a:spLocks/>
              </p:cNvSpPr>
              <p:nvPr/>
            </p:nvSpPr>
            <p:spPr bwMode="auto">
              <a:xfrm>
                <a:off x="175" y="4606"/>
                <a:ext cx="6" cy="4"/>
              </a:xfrm>
              <a:custGeom>
                <a:avLst/>
                <a:gdLst>
                  <a:gd name="T0" fmla="*/ 0 w 10"/>
                  <a:gd name="T1" fmla="*/ 6 h 8"/>
                  <a:gd name="T2" fmla="*/ 8 w 10"/>
                  <a:gd name="T3" fmla="*/ 8 h 8"/>
                  <a:gd name="T4" fmla="*/ 10 w 10"/>
                  <a:gd name="T5" fmla="*/ 2 h 8"/>
                  <a:gd name="T6" fmla="*/ 2 w 10"/>
                  <a:gd name="T7" fmla="*/ 0 h 8"/>
                  <a:gd name="T8" fmla="*/ 0 w 10"/>
                  <a:gd name="T9" fmla="*/ 6 h 8"/>
                </a:gdLst>
                <a:ahLst/>
                <a:cxnLst>
                  <a:cxn ang="0">
                    <a:pos x="T0" y="T1"/>
                  </a:cxn>
                  <a:cxn ang="0">
                    <a:pos x="T2" y="T3"/>
                  </a:cxn>
                  <a:cxn ang="0">
                    <a:pos x="T4" y="T5"/>
                  </a:cxn>
                  <a:cxn ang="0">
                    <a:pos x="T6" y="T7"/>
                  </a:cxn>
                  <a:cxn ang="0">
                    <a:pos x="T8" y="T9"/>
                  </a:cxn>
                </a:cxnLst>
                <a:rect l="0" t="0" r="r" b="b"/>
                <a:pathLst>
                  <a:path w="10" h="8">
                    <a:moveTo>
                      <a:pt x="0" y="6"/>
                    </a:moveTo>
                    <a:cubicBezTo>
                      <a:pt x="3" y="6"/>
                      <a:pt x="5" y="8"/>
                      <a:pt x="8" y="8"/>
                    </a:cubicBezTo>
                    <a:lnTo>
                      <a:pt x="10" y="2"/>
                    </a:lnTo>
                    <a:cubicBezTo>
                      <a:pt x="8" y="2"/>
                      <a:pt x="5" y="0"/>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7" name="Freeform 2048">
                <a:extLst>
                  <a:ext uri="{FF2B5EF4-FFF2-40B4-BE49-F238E27FC236}">
                    <a16:creationId xmlns:a16="http://schemas.microsoft.com/office/drawing/2014/main" id="{709BD364-5E91-4C7B-9479-1E254913BB3D}"/>
                  </a:ext>
                </a:extLst>
              </p:cNvPr>
              <p:cNvSpPr>
                <a:spLocks/>
              </p:cNvSpPr>
              <p:nvPr/>
            </p:nvSpPr>
            <p:spPr bwMode="auto">
              <a:xfrm>
                <a:off x="174" y="4606"/>
                <a:ext cx="4" cy="5"/>
              </a:xfrm>
              <a:custGeom>
                <a:avLst/>
                <a:gdLst>
                  <a:gd name="T0" fmla="*/ 1 w 7"/>
                  <a:gd name="T1" fmla="*/ 0 h 8"/>
                  <a:gd name="T2" fmla="*/ 0 w 7"/>
                  <a:gd name="T3" fmla="*/ 3 h 8"/>
                  <a:gd name="T4" fmla="*/ 1 w 7"/>
                  <a:gd name="T5" fmla="*/ 8 h 8"/>
                  <a:gd name="T6" fmla="*/ 7 w 7"/>
                  <a:gd name="T7" fmla="*/ 7 h 8"/>
                  <a:gd name="T8" fmla="*/ 6 w 7"/>
                  <a:gd name="T9" fmla="*/ 3 h 8"/>
                  <a:gd name="T10" fmla="*/ 6 w 7"/>
                  <a:gd name="T11" fmla="*/ 3 h 8"/>
                  <a:gd name="T12" fmla="*/ 6 w 7"/>
                  <a:gd name="T13" fmla="*/ 3 h 8"/>
                  <a:gd name="T14" fmla="*/ 6 w 7"/>
                  <a:gd name="T15" fmla="*/ 3 h 8"/>
                  <a:gd name="T16" fmla="*/ 6 w 7"/>
                  <a:gd name="T17" fmla="*/ 3 h 8"/>
                  <a:gd name="T18" fmla="*/ 6 w 7"/>
                  <a:gd name="T19" fmla="*/ 3 h 8"/>
                  <a:gd name="T20" fmla="*/ 6 w 7"/>
                  <a:gd name="T21" fmla="*/ 3 h 8"/>
                  <a:gd name="T22" fmla="*/ 6 w 7"/>
                  <a:gd name="T23" fmla="*/ 3 h 8"/>
                  <a:gd name="T24" fmla="*/ 6 w 7"/>
                  <a:gd name="T25" fmla="*/ 3 h 8"/>
                  <a:gd name="T26" fmla="*/ 6 w 7"/>
                  <a:gd name="T27" fmla="*/ 3 h 8"/>
                  <a:gd name="T28" fmla="*/ 6 w 7"/>
                  <a:gd name="T29" fmla="*/ 3 h 8"/>
                  <a:gd name="T30" fmla="*/ 1 w 7"/>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8">
                    <a:moveTo>
                      <a:pt x="1" y="0"/>
                    </a:moveTo>
                    <a:cubicBezTo>
                      <a:pt x="0" y="1"/>
                      <a:pt x="0" y="2"/>
                      <a:pt x="0" y="3"/>
                    </a:cubicBezTo>
                    <a:cubicBezTo>
                      <a:pt x="0" y="6"/>
                      <a:pt x="1" y="8"/>
                      <a:pt x="1" y="8"/>
                    </a:cubicBezTo>
                    <a:lnTo>
                      <a:pt x="7" y="7"/>
                    </a:lnTo>
                    <a:cubicBezTo>
                      <a:pt x="7" y="5"/>
                      <a:pt x="6" y="4"/>
                      <a:pt x="6" y="3"/>
                    </a:cubicBezTo>
                    <a:lnTo>
                      <a:pt x="6" y="3"/>
                    </a:lnTo>
                    <a:lnTo>
                      <a:pt x="6" y="3"/>
                    </a:lnTo>
                    <a:lnTo>
                      <a:pt x="6" y="3"/>
                    </a:lnTo>
                    <a:lnTo>
                      <a:pt x="6" y="3"/>
                    </a:lnTo>
                    <a:lnTo>
                      <a:pt x="6" y="3"/>
                    </a:lnTo>
                    <a:lnTo>
                      <a:pt x="6" y="3"/>
                    </a:lnTo>
                    <a:lnTo>
                      <a:pt x="6" y="3"/>
                    </a:lnTo>
                    <a:lnTo>
                      <a:pt x="6" y="3"/>
                    </a:lnTo>
                    <a:lnTo>
                      <a:pt x="6" y="3"/>
                    </a:lnTo>
                    <a:lnTo>
                      <a:pt x="6" y="3"/>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8" name="Freeform 2049">
                <a:extLst>
                  <a:ext uri="{FF2B5EF4-FFF2-40B4-BE49-F238E27FC236}">
                    <a16:creationId xmlns:a16="http://schemas.microsoft.com/office/drawing/2014/main" id="{476CB104-3626-4C7D-B463-075BF2D35AC3}"/>
                  </a:ext>
                </a:extLst>
              </p:cNvPr>
              <p:cNvSpPr>
                <a:spLocks/>
              </p:cNvSpPr>
              <p:nvPr/>
            </p:nvSpPr>
            <p:spPr bwMode="auto">
              <a:xfrm>
                <a:off x="176" y="4609"/>
                <a:ext cx="8" cy="7"/>
              </a:xfrm>
              <a:custGeom>
                <a:avLst/>
                <a:gdLst>
                  <a:gd name="T0" fmla="*/ 0 w 15"/>
                  <a:gd name="T1" fmla="*/ 6 h 13"/>
                  <a:gd name="T2" fmla="*/ 11 w 15"/>
                  <a:gd name="T3" fmla="*/ 13 h 13"/>
                  <a:gd name="T4" fmla="*/ 15 w 15"/>
                  <a:gd name="T5" fmla="*/ 8 h 13"/>
                  <a:gd name="T6" fmla="*/ 2 w 15"/>
                  <a:gd name="T7" fmla="*/ 0 h 13"/>
                  <a:gd name="T8" fmla="*/ 0 w 15"/>
                  <a:gd name="T9" fmla="*/ 6 h 13"/>
                </a:gdLst>
                <a:ahLst/>
                <a:cxnLst>
                  <a:cxn ang="0">
                    <a:pos x="T0" y="T1"/>
                  </a:cxn>
                  <a:cxn ang="0">
                    <a:pos x="T2" y="T3"/>
                  </a:cxn>
                  <a:cxn ang="0">
                    <a:pos x="T4" y="T5"/>
                  </a:cxn>
                  <a:cxn ang="0">
                    <a:pos x="T6" y="T7"/>
                  </a:cxn>
                  <a:cxn ang="0">
                    <a:pos x="T8" y="T9"/>
                  </a:cxn>
                </a:cxnLst>
                <a:rect l="0" t="0" r="r" b="b"/>
                <a:pathLst>
                  <a:path w="15" h="13">
                    <a:moveTo>
                      <a:pt x="0" y="6"/>
                    </a:moveTo>
                    <a:cubicBezTo>
                      <a:pt x="4" y="7"/>
                      <a:pt x="7" y="10"/>
                      <a:pt x="11" y="13"/>
                    </a:cubicBezTo>
                    <a:lnTo>
                      <a:pt x="15" y="8"/>
                    </a:lnTo>
                    <a:cubicBezTo>
                      <a:pt x="11" y="5"/>
                      <a:pt x="7"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49" name="Freeform 2050">
                <a:extLst>
                  <a:ext uri="{FF2B5EF4-FFF2-40B4-BE49-F238E27FC236}">
                    <a16:creationId xmlns:a16="http://schemas.microsoft.com/office/drawing/2014/main" id="{499BCBF0-615D-487E-91E1-ED4314EC0408}"/>
                  </a:ext>
                </a:extLst>
              </p:cNvPr>
              <p:cNvSpPr>
                <a:spLocks/>
              </p:cNvSpPr>
              <p:nvPr/>
            </p:nvSpPr>
            <p:spPr bwMode="auto">
              <a:xfrm>
                <a:off x="174" y="4603"/>
                <a:ext cx="8" cy="5"/>
              </a:xfrm>
              <a:custGeom>
                <a:avLst/>
                <a:gdLst>
                  <a:gd name="T0" fmla="*/ 13 w 14"/>
                  <a:gd name="T1" fmla="*/ 1 h 9"/>
                  <a:gd name="T2" fmla="*/ 12 w 14"/>
                  <a:gd name="T3" fmla="*/ 1 h 9"/>
                  <a:gd name="T4" fmla="*/ 6 w 14"/>
                  <a:gd name="T5" fmla="*/ 0 h 9"/>
                  <a:gd name="T6" fmla="*/ 2 w 14"/>
                  <a:gd name="T7" fmla="*/ 0 h 9"/>
                  <a:gd name="T8" fmla="*/ 1 w 14"/>
                  <a:gd name="T9" fmla="*/ 1 h 9"/>
                  <a:gd name="T10" fmla="*/ 1 w 14"/>
                  <a:gd name="T11" fmla="*/ 2 h 9"/>
                  <a:gd name="T12" fmla="*/ 0 w 14"/>
                  <a:gd name="T13" fmla="*/ 6 h 9"/>
                  <a:gd name="T14" fmla="*/ 0 w 14"/>
                  <a:gd name="T15" fmla="*/ 9 h 9"/>
                  <a:gd name="T16" fmla="*/ 3 w 14"/>
                  <a:gd name="T17" fmla="*/ 7 h 9"/>
                  <a:gd name="T18" fmla="*/ 0 w 14"/>
                  <a:gd name="T19" fmla="*/ 8 h 9"/>
                  <a:gd name="T20" fmla="*/ 0 w 14"/>
                  <a:gd name="T21" fmla="*/ 9 h 9"/>
                  <a:gd name="T22" fmla="*/ 6 w 14"/>
                  <a:gd name="T23" fmla="*/ 7 h 9"/>
                  <a:gd name="T24" fmla="*/ 6 w 14"/>
                  <a:gd name="T25" fmla="*/ 6 h 9"/>
                  <a:gd name="T26" fmla="*/ 6 w 14"/>
                  <a:gd name="T27" fmla="*/ 6 h 9"/>
                  <a:gd name="T28" fmla="*/ 6 w 14"/>
                  <a:gd name="T29" fmla="*/ 6 h 9"/>
                  <a:gd name="T30" fmla="*/ 5 w 14"/>
                  <a:gd name="T31" fmla="*/ 7 h 9"/>
                  <a:gd name="T32" fmla="*/ 6 w 14"/>
                  <a:gd name="T33" fmla="*/ 6 h 9"/>
                  <a:gd name="T34" fmla="*/ 6 w 14"/>
                  <a:gd name="T35" fmla="*/ 6 h 9"/>
                  <a:gd name="T36" fmla="*/ 5 w 14"/>
                  <a:gd name="T37" fmla="*/ 7 h 9"/>
                  <a:gd name="T38" fmla="*/ 6 w 14"/>
                  <a:gd name="T39" fmla="*/ 6 h 9"/>
                  <a:gd name="T40" fmla="*/ 6 w 14"/>
                  <a:gd name="T41" fmla="*/ 6 h 9"/>
                  <a:gd name="T42" fmla="*/ 6 w 14"/>
                  <a:gd name="T43" fmla="*/ 5 h 9"/>
                  <a:gd name="T44" fmla="*/ 6 w 14"/>
                  <a:gd name="T45" fmla="*/ 5 h 9"/>
                  <a:gd name="T46" fmla="*/ 6 w 14"/>
                  <a:gd name="T47" fmla="*/ 5 h 9"/>
                  <a:gd name="T48" fmla="*/ 6 w 14"/>
                  <a:gd name="T49" fmla="*/ 5 h 9"/>
                  <a:gd name="T50" fmla="*/ 6 w 14"/>
                  <a:gd name="T51" fmla="*/ 5 h 9"/>
                  <a:gd name="T52" fmla="*/ 6 w 14"/>
                  <a:gd name="T53" fmla="*/ 5 h 9"/>
                  <a:gd name="T54" fmla="*/ 6 w 14"/>
                  <a:gd name="T55" fmla="*/ 5 h 9"/>
                  <a:gd name="T56" fmla="*/ 6 w 14"/>
                  <a:gd name="T57" fmla="*/ 5 h 9"/>
                  <a:gd name="T58" fmla="*/ 3 w 14"/>
                  <a:gd name="T59" fmla="*/ 3 h 9"/>
                  <a:gd name="T60" fmla="*/ 5 w 14"/>
                  <a:gd name="T61" fmla="*/ 6 h 9"/>
                  <a:gd name="T62" fmla="*/ 6 w 14"/>
                  <a:gd name="T63" fmla="*/ 6 h 9"/>
                  <a:gd name="T64" fmla="*/ 12 w 14"/>
                  <a:gd name="T65" fmla="*/ 7 h 9"/>
                  <a:gd name="T66" fmla="*/ 14 w 14"/>
                  <a:gd name="T67" fmla="*/ 7 h 9"/>
                  <a:gd name="T68" fmla="*/ 13 w 14"/>
                  <a:gd name="T6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9">
                    <a:moveTo>
                      <a:pt x="13" y="1"/>
                    </a:moveTo>
                    <a:lnTo>
                      <a:pt x="12" y="1"/>
                    </a:lnTo>
                    <a:cubicBezTo>
                      <a:pt x="11" y="1"/>
                      <a:pt x="9" y="0"/>
                      <a:pt x="6" y="0"/>
                    </a:cubicBezTo>
                    <a:cubicBezTo>
                      <a:pt x="5" y="0"/>
                      <a:pt x="3" y="0"/>
                      <a:pt x="2" y="0"/>
                    </a:cubicBezTo>
                    <a:lnTo>
                      <a:pt x="1" y="1"/>
                    </a:lnTo>
                    <a:lnTo>
                      <a:pt x="1" y="2"/>
                    </a:lnTo>
                    <a:cubicBezTo>
                      <a:pt x="0" y="3"/>
                      <a:pt x="0" y="5"/>
                      <a:pt x="0" y="6"/>
                    </a:cubicBezTo>
                    <a:cubicBezTo>
                      <a:pt x="0" y="7"/>
                      <a:pt x="0" y="7"/>
                      <a:pt x="0" y="9"/>
                    </a:cubicBezTo>
                    <a:lnTo>
                      <a:pt x="3" y="7"/>
                    </a:lnTo>
                    <a:lnTo>
                      <a:pt x="0" y="8"/>
                    </a:lnTo>
                    <a:lnTo>
                      <a:pt x="0" y="9"/>
                    </a:lnTo>
                    <a:lnTo>
                      <a:pt x="6" y="7"/>
                    </a:lnTo>
                    <a:lnTo>
                      <a:pt x="6" y="6"/>
                    </a:lnTo>
                    <a:lnTo>
                      <a:pt x="6" y="6"/>
                    </a:lnTo>
                    <a:lnTo>
                      <a:pt x="6" y="6"/>
                    </a:lnTo>
                    <a:lnTo>
                      <a:pt x="5" y="7"/>
                    </a:lnTo>
                    <a:lnTo>
                      <a:pt x="6" y="6"/>
                    </a:lnTo>
                    <a:lnTo>
                      <a:pt x="6" y="6"/>
                    </a:lnTo>
                    <a:lnTo>
                      <a:pt x="5" y="7"/>
                    </a:lnTo>
                    <a:lnTo>
                      <a:pt x="6" y="6"/>
                    </a:lnTo>
                    <a:lnTo>
                      <a:pt x="6" y="6"/>
                    </a:lnTo>
                    <a:lnTo>
                      <a:pt x="6" y="5"/>
                    </a:lnTo>
                    <a:lnTo>
                      <a:pt x="6" y="5"/>
                    </a:lnTo>
                    <a:lnTo>
                      <a:pt x="6" y="5"/>
                    </a:lnTo>
                    <a:lnTo>
                      <a:pt x="6" y="5"/>
                    </a:lnTo>
                    <a:lnTo>
                      <a:pt x="6" y="5"/>
                    </a:lnTo>
                    <a:lnTo>
                      <a:pt x="6" y="5"/>
                    </a:lnTo>
                    <a:lnTo>
                      <a:pt x="6" y="5"/>
                    </a:lnTo>
                    <a:lnTo>
                      <a:pt x="6" y="5"/>
                    </a:lnTo>
                    <a:lnTo>
                      <a:pt x="3" y="3"/>
                    </a:lnTo>
                    <a:lnTo>
                      <a:pt x="5" y="6"/>
                    </a:lnTo>
                    <a:lnTo>
                      <a:pt x="6" y="6"/>
                    </a:lnTo>
                    <a:cubicBezTo>
                      <a:pt x="7" y="6"/>
                      <a:pt x="9" y="7"/>
                      <a:pt x="12" y="7"/>
                    </a:cubicBezTo>
                    <a:lnTo>
                      <a:pt x="14" y="7"/>
                    </a:lnTo>
                    <a:lnTo>
                      <a:pt x="13"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0" name="Freeform 2051">
                <a:extLst>
                  <a:ext uri="{FF2B5EF4-FFF2-40B4-BE49-F238E27FC236}">
                    <a16:creationId xmlns:a16="http://schemas.microsoft.com/office/drawing/2014/main" id="{FFAA72E4-6390-47AD-9D3F-91B90A6F6744}"/>
                  </a:ext>
                </a:extLst>
              </p:cNvPr>
              <p:cNvSpPr>
                <a:spLocks/>
              </p:cNvSpPr>
              <p:nvPr/>
            </p:nvSpPr>
            <p:spPr bwMode="auto">
              <a:xfrm>
                <a:off x="124" y="4609"/>
                <a:ext cx="27" cy="16"/>
              </a:xfrm>
              <a:custGeom>
                <a:avLst/>
                <a:gdLst>
                  <a:gd name="T0" fmla="*/ 0 w 48"/>
                  <a:gd name="T1" fmla="*/ 6 h 29"/>
                  <a:gd name="T2" fmla="*/ 22 w 48"/>
                  <a:gd name="T3" fmla="*/ 18 h 29"/>
                  <a:gd name="T4" fmla="*/ 47 w 48"/>
                  <a:gd name="T5" fmla="*/ 29 h 29"/>
                  <a:gd name="T6" fmla="*/ 48 w 48"/>
                  <a:gd name="T7" fmla="*/ 22 h 29"/>
                  <a:gd name="T8" fmla="*/ 26 w 48"/>
                  <a:gd name="T9" fmla="*/ 12 h 29"/>
                  <a:gd name="T10" fmla="*/ 2 w 48"/>
                  <a:gd name="T11" fmla="*/ 0 h 29"/>
                  <a:gd name="T12" fmla="*/ 0 w 48"/>
                  <a:gd name="T13" fmla="*/ 6 h 29"/>
                </a:gdLst>
                <a:ahLst/>
                <a:cxnLst>
                  <a:cxn ang="0">
                    <a:pos x="T0" y="T1"/>
                  </a:cxn>
                  <a:cxn ang="0">
                    <a:pos x="T2" y="T3"/>
                  </a:cxn>
                  <a:cxn ang="0">
                    <a:pos x="T4" y="T5"/>
                  </a:cxn>
                  <a:cxn ang="0">
                    <a:pos x="T6" y="T7"/>
                  </a:cxn>
                  <a:cxn ang="0">
                    <a:pos x="T8" y="T9"/>
                  </a:cxn>
                  <a:cxn ang="0">
                    <a:pos x="T10" y="T11"/>
                  </a:cxn>
                  <a:cxn ang="0">
                    <a:pos x="T12" y="T13"/>
                  </a:cxn>
                </a:cxnLst>
                <a:rect l="0" t="0" r="r" b="b"/>
                <a:pathLst>
                  <a:path w="48" h="29">
                    <a:moveTo>
                      <a:pt x="0" y="6"/>
                    </a:moveTo>
                    <a:cubicBezTo>
                      <a:pt x="8" y="9"/>
                      <a:pt x="15" y="13"/>
                      <a:pt x="22" y="18"/>
                    </a:cubicBezTo>
                    <a:cubicBezTo>
                      <a:pt x="29" y="23"/>
                      <a:pt x="37" y="27"/>
                      <a:pt x="47" y="29"/>
                    </a:cubicBezTo>
                    <a:lnTo>
                      <a:pt x="48" y="22"/>
                    </a:lnTo>
                    <a:cubicBezTo>
                      <a:pt x="40" y="21"/>
                      <a:pt x="33" y="17"/>
                      <a:pt x="26" y="12"/>
                    </a:cubicBezTo>
                    <a:cubicBezTo>
                      <a:pt x="18" y="8"/>
                      <a:pt x="11" y="3"/>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1" name="Freeform 2052">
                <a:extLst>
                  <a:ext uri="{FF2B5EF4-FFF2-40B4-BE49-F238E27FC236}">
                    <a16:creationId xmlns:a16="http://schemas.microsoft.com/office/drawing/2014/main" id="{97506C7D-854C-4E55-A398-CB9979420602}"/>
                  </a:ext>
                </a:extLst>
              </p:cNvPr>
              <p:cNvSpPr>
                <a:spLocks/>
              </p:cNvSpPr>
              <p:nvPr/>
            </p:nvSpPr>
            <p:spPr bwMode="auto">
              <a:xfrm>
                <a:off x="141" y="4614"/>
                <a:ext cx="11" cy="10"/>
              </a:xfrm>
              <a:custGeom>
                <a:avLst/>
                <a:gdLst>
                  <a:gd name="T0" fmla="*/ 19 w 19"/>
                  <a:gd name="T1" fmla="*/ 15 h 18"/>
                  <a:gd name="T2" fmla="*/ 5 w 19"/>
                  <a:gd name="T3" fmla="*/ 0 h 18"/>
                  <a:gd name="T4" fmla="*/ 0 w 19"/>
                  <a:gd name="T5" fmla="*/ 5 h 18"/>
                  <a:gd name="T6" fmla="*/ 13 w 19"/>
                  <a:gd name="T7" fmla="*/ 18 h 18"/>
                  <a:gd name="T8" fmla="*/ 19 w 19"/>
                  <a:gd name="T9" fmla="*/ 15 h 18"/>
                </a:gdLst>
                <a:ahLst/>
                <a:cxnLst>
                  <a:cxn ang="0">
                    <a:pos x="T0" y="T1"/>
                  </a:cxn>
                  <a:cxn ang="0">
                    <a:pos x="T2" y="T3"/>
                  </a:cxn>
                  <a:cxn ang="0">
                    <a:pos x="T4" y="T5"/>
                  </a:cxn>
                  <a:cxn ang="0">
                    <a:pos x="T6" y="T7"/>
                  </a:cxn>
                  <a:cxn ang="0">
                    <a:pos x="T8" y="T9"/>
                  </a:cxn>
                </a:cxnLst>
                <a:rect l="0" t="0" r="r" b="b"/>
                <a:pathLst>
                  <a:path w="19" h="18">
                    <a:moveTo>
                      <a:pt x="19" y="15"/>
                    </a:moveTo>
                    <a:cubicBezTo>
                      <a:pt x="15" y="9"/>
                      <a:pt x="9" y="4"/>
                      <a:pt x="5" y="0"/>
                    </a:cubicBezTo>
                    <a:lnTo>
                      <a:pt x="0" y="5"/>
                    </a:lnTo>
                    <a:cubicBezTo>
                      <a:pt x="5" y="10"/>
                      <a:pt x="10" y="13"/>
                      <a:pt x="13" y="18"/>
                    </a:cubicBezTo>
                    <a:lnTo>
                      <a:pt x="19"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2" name="Freeform 2053">
                <a:extLst>
                  <a:ext uri="{FF2B5EF4-FFF2-40B4-BE49-F238E27FC236}">
                    <a16:creationId xmlns:a16="http://schemas.microsoft.com/office/drawing/2014/main" id="{BADCBF4F-C8FB-40A9-85C9-CEA272F3C459}"/>
                  </a:ext>
                </a:extLst>
              </p:cNvPr>
              <p:cNvSpPr>
                <a:spLocks/>
              </p:cNvSpPr>
              <p:nvPr/>
            </p:nvSpPr>
            <p:spPr bwMode="auto">
              <a:xfrm>
                <a:off x="174" y="4613"/>
                <a:ext cx="5" cy="3"/>
              </a:xfrm>
              <a:custGeom>
                <a:avLst/>
                <a:gdLst>
                  <a:gd name="T0" fmla="*/ 0 w 8"/>
                  <a:gd name="T1" fmla="*/ 6 h 6"/>
                  <a:gd name="T2" fmla="*/ 2 w 8"/>
                  <a:gd name="T3" fmla="*/ 6 h 6"/>
                  <a:gd name="T4" fmla="*/ 2 w 8"/>
                  <a:gd name="T5" fmla="*/ 6 h 6"/>
                  <a:gd name="T6" fmla="*/ 2 w 8"/>
                  <a:gd name="T7" fmla="*/ 6 h 6"/>
                  <a:gd name="T8" fmla="*/ 2 w 8"/>
                  <a:gd name="T9" fmla="*/ 6 h 6"/>
                  <a:gd name="T10" fmla="*/ 2 w 8"/>
                  <a:gd name="T11" fmla="*/ 6 h 6"/>
                  <a:gd name="T12" fmla="*/ 2 w 8"/>
                  <a:gd name="T13" fmla="*/ 6 h 6"/>
                  <a:gd name="T14" fmla="*/ 2 w 8"/>
                  <a:gd name="T15" fmla="*/ 6 h 6"/>
                  <a:gd name="T16" fmla="*/ 3 w 8"/>
                  <a:gd name="T17" fmla="*/ 6 h 6"/>
                  <a:gd name="T18" fmla="*/ 2 w 8"/>
                  <a:gd name="T19" fmla="*/ 6 h 6"/>
                  <a:gd name="T20" fmla="*/ 2 w 8"/>
                  <a:gd name="T21" fmla="*/ 6 h 6"/>
                  <a:gd name="T22" fmla="*/ 3 w 8"/>
                  <a:gd name="T23" fmla="*/ 6 h 6"/>
                  <a:gd name="T24" fmla="*/ 2 w 8"/>
                  <a:gd name="T25" fmla="*/ 6 h 6"/>
                  <a:gd name="T26" fmla="*/ 8 w 8"/>
                  <a:gd name="T27" fmla="*/ 2 h 6"/>
                  <a:gd name="T28" fmla="*/ 4 w 8"/>
                  <a:gd name="T29" fmla="*/ 0 h 6"/>
                  <a:gd name="T30" fmla="*/ 1 w 8"/>
                  <a:gd name="T31" fmla="*/ 0 h 6"/>
                  <a:gd name="T32" fmla="*/ 0 w 8"/>
                  <a:gd name="T3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6">
                    <a:moveTo>
                      <a:pt x="0" y="6"/>
                    </a:moveTo>
                    <a:cubicBezTo>
                      <a:pt x="1" y="6"/>
                      <a:pt x="2" y="6"/>
                      <a:pt x="2" y="6"/>
                    </a:cubicBezTo>
                    <a:lnTo>
                      <a:pt x="2" y="6"/>
                    </a:lnTo>
                    <a:lnTo>
                      <a:pt x="2" y="6"/>
                    </a:lnTo>
                    <a:lnTo>
                      <a:pt x="2" y="6"/>
                    </a:lnTo>
                    <a:lnTo>
                      <a:pt x="2" y="6"/>
                    </a:lnTo>
                    <a:lnTo>
                      <a:pt x="2" y="6"/>
                    </a:lnTo>
                    <a:lnTo>
                      <a:pt x="2" y="6"/>
                    </a:lnTo>
                    <a:lnTo>
                      <a:pt x="3" y="6"/>
                    </a:lnTo>
                    <a:lnTo>
                      <a:pt x="2" y="6"/>
                    </a:lnTo>
                    <a:lnTo>
                      <a:pt x="2" y="6"/>
                    </a:lnTo>
                    <a:lnTo>
                      <a:pt x="3" y="6"/>
                    </a:lnTo>
                    <a:lnTo>
                      <a:pt x="2" y="6"/>
                    </a:lnTo>
                    <a:lnTo>
                      <a:pt x="8" y="2"/>
                    </a:lnTo>
                    <a:cubicBezTo>
                      <a:pt x="6" y="1"/>
                      <a:pt x="5" y="0"/>
                      <a:pt x="4" y="0"/>
                    </a:cubicBezTo>
                    <a:cubicBezTo>
                      <a:pt x="2" y="0"/>
                      <a:pt x="1" y="0"/>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3" name="Freeform 2054">
                <a:extLst>
                  <a:ext uri="{FF2B5EF4-FFF2-40B4-BE49-F238E27FC236}">
                    <a16:creationId xmlns:a16="http://schemas.microsoft.com/office/drawing/2014/main" id="{88945578-39A6-4F77-B8E0-538CD840741A}"/>
                  </a:ext>
                </a:extLst>
              </p:cNvPr>
              <p:cNvSpPr>
                <a:spLocks/>
              </p:cNvSpPr>
              <p:nvPr/>
            </p:nvSpPr>
            <p:spPr bwMode="auto">
              <a:xfrm>
                <a:off x="173" y="4615"/>
                <a:ext cx="7" cy="7"/>
              </a:xfrm>
              <a:custGeom>
                <a:avLst/>
                <a:gdLst>
                  <a:gd name="T0" fmla="*/ 0 w 14"/>
                  <a:gd name="T1" fmla="*/ 0 h 13"/>
                  <a:gd name="T2" fmla="*/ 0 w 14"/>
                  <a:gd name="T3" fmla="*/ 0 h 13"/>
                  <a:gd name="T4" fmla="*/ 4 w 14"/>
                  <a:gd name="T5" fmla="*/ 8 h 13"/>
                  <a:gd name="T6" fmla="*/ 7 w 14"/>
                  <a:gd name="T7" fmla="*/ 13 h 13"/>
                  <a:gd name="T8" fmla="*/ 14 w 14"/>
                  <a:gd name="T9" fmla="*/ 11 h 13"/>
                  <a:gd name="T10" fmla="*/ 9 w 14"/>
                  <a:gd name="T11" fmla="*/ 4 h 13"/>
                  <a:gd name="T12" fmla="*/ 7 w 14"/>
                  <a:gd name="T13" fmla="*/ 0 h 13"/>
                  <a:gd name="T14" fmla="*/ 7 w 14"/>
                  <a:gd name="T15" fmla="*/ 0 h 13"/>
                  <a:gd name="T16" fmla="*/ 0 w 14"/>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0"/>
                    </a:moveTo>
                    <a:lnTo>
                      <a:pt x="0" y="0"/>
                    </a:lnTo>
                    <a:cubicBezTo>
                      <a:pt x="0" y="4"/>
                      <a:pt x="2" y="6"/>
                      <a:pt x="4" y="8"/>
                    </a:cubicBezTo>
                    <a:cubicBezTo>
                      <a:pt x="6" y="10"/>
                      <a:pt x="7" y="12"/>
                      <a:pt x="7" y="13"/>
                    </a:cubicBezTo>
                    <a:lnTo>
                      <a:pt x="14" y="11"/>
                    </a:lnTo>
                    <a:cubicBezTo>
                      <a:pt x="13" y="8"/>
                      <a:pt x="10" y="6"/>
                      <a:pt x="9" y="4"/>
                    </a:cubicBezTo>
                    <a:cubicBezTo>
                      <a:pt x="7" y="2"/>
                      <a:pt x="7" y="1"/>
                      <a:pt x="7" y="0"/>
                    </a:cubicBezTo>
                    <a:lnTo>
                      <a:pt x="7"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4" name="Freeform 2055">
                <a:extLst>
                  <a:ext uri="{FF2B5EF4-FFF2-40B4-BE49-F238E27FC236}">
                    <a16:creationId xmlns:a16="http://schemas.microsoft.com/office/drawing/2014/main" id="{B98E32FE-4A8E-4B4B-8080-08412EFF8BB7}"/>
                  </a:ext>
                </a:extLst>
              </p:cNvPr>
              <p:cNvSpPr>
                <a:spLocks/>
              </p:cNvSpPr>
              <p:nvPr/>
            </p:nvSpPr>
            <p:spPr bwMode="auto">
              <a:xfrm>
                <a:off x="178" y="4620"/>
                <a:ext cx="6" cy="5"/>
              </a:xfrm>
              <a:custGeom>
                <a:avLst/>
                <a:gdLst>
                  <a:gd name="T0" fmla="*/ 0 w 11"/>
                  <a:gd name="T1" fmla="*/ 6 h 9"/>
                  <a:gd name="T2" fmla="*/ 10 w 11"/>
                  <a:gd name="T3" fmla="*/ 9 h 9"/>
                  <a:gd name="T4" fmla="*/ 11 w 11"/>
                  <a:gd name="T5" fmla="*/ 8 h 9"/>
                  <a:gd name="T6" fmla="*/ 11 w 11"/>
                  <a:gd name="T7" fmla="*/ 2 h 9"/>
                  <a:gd name="T8" fmla="*/ 10 w 11"/>
                  <a:gd name="T9" fmla="*/ 2 h 9"/>
                  <a:gd name="T10" fmla="*/ 3 w 11"/>
                  <a:gd name="T11" fmla="*/ 0 h 9"/>
                  <a:gd name="T12" fmla="*/ 0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0" y="6"/>
                    </a:moveTo>
                    <a:cubicBezTo>
                      <a:pt x="3" y="7"/>
                      <a:pt x="6" y="8"/>
                      <a:pt x="10" y="9"/>
                    </a:cubicBezTo>
                    <a:lnTo>
                      <a:pt x="11" y="8"/>
                    </a:lnTo>
                    <a:lnTo>
                      <a:pt x="11" y="2"/>
                    </a:lnTo>
                    <a:lnTo>
                      <a:pt x="10" y="2"/>
                    </a:lnTo>
                    <a:cubicBezTo>
                      <a:pt x="8" y="2"/>
                      <a:pt x="5"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5" name="Freeform 2056">
                <a:extLst>
                  <a:ext uri="{FF2B5EF4-FFF2-40B4-BE49-F238E27FC236}">
                    <a16:creationId xmlns:a16="http://schemas.microsoft.com/office/drawing/2014/main" id="{C28F20D8-432A-4567-A0EC-4CE756D7B015}"/>
                  </a:ext>
                </a:extLst>
              </p:cNvPr>
              <p:cNvSpPr>
                <a:spLocks/>
              </p:cNvSpPr>
              <p:nvPr/>
            </p:nvSpPr>
            <p:spPr bwMode="auto">
              <a:xfrm>
                <a:off x="174" y="4620"/>
                <a:ext cx="5" cy="6"/>
              </a:xfrm>
              <a:custGeom>
                <a:avLst/>
                <a:gdLst>
                  <a:gd name="T0" fmla="*/ 6 w 10"/>
                  <a:gd name="T1" fmla="*/ 0 h 10"/>
                  <a:gd name="T2" fmla="*/ 7 w 10"/>
                  <a:gd name="T3" fmla="*/ 1 h 10"/>
                  <a:gd name="T4" fmla="*/ 7 w 10"/>
                  <a:gd name="T5" fmla="*/ 0 h 10"/>
                  <a:gd name="T6" fmla="*/ 6 w 10"/>
                  <a:gd name="T7" fmla="*/ 0 h 10"/>
                  <a:gd name="T8" fmla="*/ 7 w 10"/>
                  <a:gd name="T9" fmla="*/ 1 h 10"/>
                  <a:gd name="T10" fmla="*/ 7 w 10"/>
                  <a:gd name="T11" fmla="*/ 0 h 10"/>
                  <a:gd name="T12" fmla="*/ 7 w 10"/>
                  <a:gd name="T13" fmla="*/ 0 h 10"/>
                  <a:gd name="T14" fmla="*/ 7 w 10"/>
                  <a:gd name="T15" fmla="*/ 0 h 10"/>
                  <a:gd name="T16" fmla="*/ 7 w 10"/>
                  <a:gd name="T17" fmla="*/ 0 h 10"/>
                  <a:gd name="T18" fmla="*/ 7 w 10"/>
                  <a:gd name="T19" fmla="*/ 0 h 10"/>
                  <a:gd name="T20" fmla="*/ 7 w 10"/>
                  <a:gd name="T21" fmla="*/ 0 h 10"/>
                  <a:gd name="T22" fmla="*/ 4 w 10"/>
                  <a:gd name="T23" fmla="*/ 0 h 10"/>
                  <a:gd name="T24" fmla="*/ 3 w 10"/>
                  <a:gd name="T25" fmla="*/ 0 h 10"/>
                  <a:gd name="T26" fmla="*/ 2 w 10"/>
                  <a:gd name="T27" fmla="*/ 1 h 10"/>
                  <a:gd name="T28" fmla="*/ 0 w 10"/>
                  <a:gd name="T29" fmla="*/ 5 h 10"/>
                  <a:gd name="T30" fmla="*/ 1 w 10"/>
                  <a:gd name="T31" fmla="*/ 10 h 10"/>
                  <a:gd name="T32" fmla="*/ 7 w 10"/>
                  <a:gd name="T33" fmla="*/ 8 h 10"/>
                  <a:gd name="T34" fmla="*/ 6 w 10"/>
                  <a:gd name="T35" fmla="*/ 5 h 10"/>
                  <a:gd name="T36" fmla="*/ 6 w 10"/>
                  <a:gd name="T37" fmla="*/ 5 h 10"/>
                  <a:gd name="T38" fmla="*/ 6 w 10"/>
                  <a:gd name="T39" fmla="*/ 6 h 10"/>
                  <a:gd name="T40" fmla="*/ 6 w 10"/>
                  <a:gd name="T41" fmla="*/ 5 h 10"/>
                  <a:gd name="T42" fmla="*/ 6 w 10"/>
                  <a:gd name="T43" fmla="*/ 5 h 10"/>
                  <a:gd name="T44" fmla="*/ 6 w 10"/>
                  <a:gd name="T45" fmla="*/ 6 h 10"/>
                  <a:gd name="T46" fmla="*/ 5 w 10"/>
                  <a:gd name="T47" fmla="*/ 5 h 10"/>
                  <a:gd name="T48" fmla="*/ 6 w 10"/>
                  <a:gd name="T49" fmla="*/ 6 h 10"/>
                  <a:gd name="T50" fmla="*/ 6 w 10"/>
                  <a:gd name="T51" fmla="*/ 6 h 10"/>
                  <a:gd name="T52" fmla="*/ 5 w 10"/>
                  <a:gd name="T53" fmla="*/ 5 h 10"/>
                  <a:gd name="T54" fmla="*/ 6 w 10"/>
                  <a:gd name="T55" fmla="*/ 6 h 10"/>
                  <a:gd name="T56" fmla="*/ 4 w 10"/>
                  <a:gd name="T57" fmla="*/ 3 h 10"/>
                  <a:gd name="T58" fmla="*/ 4 w 10"/>
                  <a:gd name="T59" fmla="*/ 7 h 10"/>
                  <a:gd name="T60" fmla="*/ 7 w 10"/>
                  <a:gd name="T61" fmla="*/ 7 h 10"/>
                  <a:gd name="T62" fmla="*/ 10 w 10"/>
                  <a:gd name="T63" fmla="*/ 5 h 10"/>
                  <a:gd name="T64" fmla="*/ 6 w 10"/>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10">
                    <a:moveTo>
                      <a:pt x="6" y="0"/>
                    </a:moveTo>
                    <a:lnTo>
                      <a:pt x="7" y="1"/>
                    </a:lnTo>
                    <a:lnTo>
                      <a:pt x="7" y="0"/>
                    </a:lnTo>
                    <a:lnTo>
                      <a:pt x="6" y="0"/>
                    </a:lnTo>
                    <a:lnTo>
                      <a:pt x="7" y="1"/>
                    </a:lnTo>
                    <a:lnTo>
                      <a:pt x="7" y="0"/>
                    </a:lnTo>
                    <a:lnTo>
                      <a:pt x="7" y="0"/>
                    </a:lnTo>
                    <a:lnTo>
                      <a:pt x="7" y="0"/>
                    </a:lnTo>
                    <a:lnTo>
                      <a:pt x="7" y="0"/>
                    </a:lnTo>
                    <a:lnTo>
                      <a:pt x="7" y="0"/>
                    </a:lnTo>
                    <a:lnTo>
                      <a:pt x="7" y="0"/>
                    </a:lnTo>
                    <a:cubicBezTo>
                      <a:pt x="6" y="0"/>
                      <a:pt x="5" y="0"/>
                      <a:pt x="4" y="0"/>
                    </a:cubicBezTo>
                    <a:lnTo>
                      <a:pt x="3" y="0"/>
                    </a:lnTo>
                    <a:lnTo>
                      <a:pt x="2" y="1"/>
                    </a:lnTo>
                    <a:cubicBezTo>
                      <a:pt x="0" y="2"/>
                      <a:pt x="0" y="4"/>
                      <a:pt x="0" y="5"/>
                    </a:cubicBezTo>
                    <a:cubicBezTo>
                      <a:pt x="0" y="8"/>
                      <a:pt x="1" y="9"/>
                      <a:pt x="1" y="10"/>
                    </a:cubicBezTo>
                    <a:lnTo>
                      <a:pt x="7" y="8"/>
                    </a:lnTo>
                    <a:cubicBezTo>
                      <a:pt x="7" y="7"/>
                      <a:pt x="6" y="6"/>
                      <a:pt x="6" y="5"/>
                    </a:cubicBezTo>
                    <a:lnTo>
                      <a:pt x="6" y="5"/>
                    </a:lnTo>
                    <a:lnTo>
                      <a:pt x="6" y="6"/>
                    </a:lnTo>
                    <a:lnTo>
                      <a:pt x="6" y="5"/>
                    </a:lnTo>
                    <a:lnTo>
                      <a:pt x="6" y="5"/>
                    </a:lnTo>
                    <a:lnTo>
                      <a:pt x="6" y="6"/>
                    </a:lnTo>
                    <a:lnTo>
                      <a:pt x="5" y="5"/>
                    </a:lnTo>
                    <a:lnTo>
                      <a:pt x="6" y="6"/>
                    </a:lnTo>
                    <a:lnTo>
                      <a:pt x="6" y="6"/>
                    </a:lnTo>
                    <a:lnTo>
                      <a:pt x="5" y="5"/>
                    </a:lnTo>
                    <a:lnTo>
                      <a:pt x="6" y="6"/>
                    </a:lnTo>
                    <a:lnTo>
                      <a:pt x="4" y="3"/>
                    </a:lnTo>
                    <a:lnTo>
                      <a:pt x="4" y="7"/>
                    </a:lnTo>
                    <a:cubicBezTo>
                      <a:pt x="5" y="7"/>
                      <a:pt x="6" y="7"/>
                      <a:pt x="7" y="7"/>
                    </a:cubicBezTo>
                    <a:cubicBezTo>
                      <a:pt x="8" y="6"/>
                      <a:pt x="9" y="6"/>
                      <a:pt x="10" y="5"/>
                    </a:cubicBezTo>
                    <a:lnTo>
                      <a:pt x="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6" name="Freeform 2057">
                <a:extLst>
                  <a:ext uri="{FF2B5EF4-FFF2-40B4-BE49-F238E27FC236}">
                    <a16:creationId xmlns:a16="http://schemas.microsoft.com/office/drawing/2014/main" id="{127A0BB0-6E1E-4D7E-858A-FA7A2683BD46}"/>
                  </a:ext>
                </a:extLst>
              </p:cNvPr>
              <p:cNvSpPr>
                <a:spLocks/>
              </p:cNvSpPr>
              <p:nvPr/>
            </p:nvSpPr>
            <p:spPr bwMode="auto">
              <a:xfrm>
                <a:off x="175" y="4623"/>
                <a:ext cx="13" cy="7"/>
              </a:xfrm>
              <a:custGeom>
                <a:avLst/>
                <a:gdLst>
                  <a:gd name="T0" fmla="*/ 0 w 22"/>
                  <a:gd name="T1" fmla="*/ 6 h 12"/>
                  <a:gd name="T2" fmla="*/ 20 w 22"/>
                  <a:gd name="T3" fmla="*/ 12 h 12"/>
                  <a:gd name="T4" fmla="*/ 22 w 22"/>
                  <a:gd name="T5" fmla="*/ 5 h 12"/>
                  <a:gd name="T6" fmla="*/ 2 w 22"/>
                  <a:gd name="T7" fmla="*/ 0 h 12"/>
                  <a:gd name="T8" fmla="*/ 0 w 22"/>
                  <a:gd name="T9" fmla="*/ 6 h 12"/>
                </a:gdLst>
                <a:ahLst/>
                <a:cxnLst>
                  <a:cxn ang="0">
                    <a:pos x="T0" y="T1"/>
                  </a:cxn>
                  <a:cxn ang="0">
                    <a:pos x="T2" y="T3"/>
                  </a:cxn>
                  <a:cxn ang="0">
                    <a:pos x="T4" y="T5"/>
                  </a:cxn>
                  <a:cxn ang="0">
                    <a:pos x="T6" y="T7"/>
                  </a:cxn>
                  <a:cxn ang="0">
                    <a:pos x="T8" y="T9"/>
                  </a:cxn>
                </a:cxnLst>
                <a:rect l="0" t="0" r="r" b="b"/>
                <a:pathLst>
                  <a:path w="22" h="12">
                    <a:moveTo>
                      <a:pt x="0" y="6"/>
                    </a:moveTo>
                    <a:cubicBezTo>
                      <a:pt x="7" y="9"/>
                      <a:pt x="14" y="10"/>
                      <a:pt x="20" y="12"/>
                    </a:cubicBezTo>
                    <a:lnTo>
                      <a:pt x="22" y="5"/>
                    </a:lnTo>
                    <a:cubicBezTo>
                      <a:pt x="15" y="3"/>
                      <a:pt x="9"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7" name="Freeform 2058">
                <a:extLst>
                  <a:ext uri="{FF2B5EF4-FFF2-40B4-BE49-F238E27FC236}">
                    <a16:creationId xmlns:a16="http://schemas.microsoft.com/office/drawing/2014/main" id="{761D42B5-74C2-4837-B2EA-733F74856D66}"/>
                  </a:ext>
                </a:extLst>
              </p:cNvPr>
              <p:cNvSpPr>
                <a:spLocks/>
              </p:cNvSpPr>
              <p:nvPr/>
            </p:nvSpPr>
            <p:spPr bwMode="auto">
              <a:xfrm>
                <a:off x="174" y="4624"/>
                <a:ext cx="4" cy="7"/>
              </a:xfrm>
              <a:custGeom>
                <a:avLst/>
                <a:gdLst>
                  <a:gd name="T0" fmla="*/ 1 w 8"/>
                  <a:gd name="T1" fmla="*/ 0 h 12"/>
                  <a:gd name="T2" fmla="*/ 0 w 8"/>
                  <a:gd name="T3" fmla="*/ 5 h 12"/>
                  <a:gd name="T4" fmla="*/ 2 w 8"/>
                  <a:gd name="T5" fmla="*/ 12 h 12"/>
                  <a:gd name="T6" fmla="*/ 8 w 8"/>
                  <a:gd name="T7" fmla="*/ 8 h 12"/>
                  <a:gd name="T8" fmla="*/ 6 w 8"/>
                  <a:gd name="T9" fmla="*/ 5 h 12"/>
                  <a:gd name="T10" fmla="*/ 7 w 8"/>
                  <a:gd name="T11" fmla="*/ 4 h 12"/>
                  <a:gd name="T12" fmla="*/ 1 w 8"/>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1" y="0"/>
                    </a:moveTo>
                    <a:cubicBezTo>
                      <a:pt x="0" y="2"/>
                      <a:pt x="0" y="3"/>
                      <a:pt x="0" y="5"/>
                    </a:cubicBezTo>
                    <a:cubicBezTo>
                      <a:pt x="0" y="8"/>
                      <a:pt x="1" y="10"/>
                      <a:pt x="2" y="12"/>
                    </a:cubicBezTo>
                    <a:lnTo>
                      <a:pt x="8" y="8"/>
                    </a:lnTo>
                    <a:cubicBezTo>
                      <a:pt x="7" y="7"/>
                      <a:pt x="6" y="5"/>
                      <a:pt x="6" y="5"/>
                    </a:cubicBezTo>
                    <a:lnTo>
                      <a:pt x="7" y="4"/>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8" name="Freeform 2059">
                <a:extLst>
                  <a:ext uri="{FF2B5EF4-FFF2-40B4-BE49-F238E27FC236}">
                    <a16:creationId xmlns:a16="http://schemas.microsoft.com/office/drawing/2014/main" id="{D061D931-EEDE-4E77-BF99-BCF21FCF8380}"/>
                  </a:ext>
                </a:extLst>
              </p:cNvPr>
              <p:cNvSpPr>
                <a:spLocks/>
              </p:cNvSpPr>
              <p:nvPr/>
            </p:nvSpPr>
            <p:spPr bwMode="auto">
              <a:xfrm>
                <a:off x="176" y="4628"/>
                <a:ext cx="15" cy="7"/>
              </a:xfrm>
              <a:custGeom>
                <a:avLst/>
                <a:gdLst>
                  <a:gd name="T0" fmla="*/ 0 w 26"/>
                  <a:gd name="T1" fmla="*/ 6 h 13"/>
                  <a:gd name="T2" fmla="*/ 25 w 26"/>
                  <a:gd name="T3" fmla="*/ 13 h 13"/>
                  <a:gd name="T4" fmla="*/ 26 w 26"/>
                  <a:gd name="T5" fmla="*/ 6 h 13"/>
                  <a:gd name="T6" fmla="*/ 2 w 26"/>
                  <a:gd name="T7" fmla="*/ 0 h 13"/>
                  <a:gd name="T8" fmla="*/ 0 w 26"/>
                  <a:gd name="T9" fmla="*/ 6 h 13"/>
                </a:gdLst>
                <a:ahLst/>
                <a:cxnLst>
                  <a:cxn ang="0">
                    <a:pos x="T0" y="T1"/>
                  </a:cxn>
                  <a:cxn ang="0">
                    <a:pos x="T2" y="T3"/>
                  </a:cxn>
                  <a:cxn ang="0">
                    <a:pos x="T4" y="T5"/>
                  </a:cxn>
                  <a:cxn ang="0">
                    <a:pos x="T6" y="T7"/>
                  </a:cxn>
                  <a:cxn ang="0">
                    <a:pos x="T8" y="T9"/>
                  </a:cxn>
                </a:cxnLst>
                <a:rect l="0" t="0" r="r" b="b"/>
                <a:pathLst>
                  <a:path w="26" h="13">
                    <a:moveTo>
                      <a:pt x="0" y="6"/>
                    </a:moveTo>
                    <a:cubicBezTo>
                      <a:pt x="8" y="9"/>
                      <a:pt x="17" y="11"/>
                      <a:pt x="25" y="13"/>
                    </a:cubicBezTo>
                    <a:lnTo>
                      <a:pt x="26" y="6"/>
                    </a:lnTo>
                    <a:cubicBezTo>
                      <a:pt x="18" y="5"/>
                      <a:pt x="10"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59" name="Freeform 2060">
                <a:extLst>
                  <a:ext uri="{FF2B5EF4-FFF2-40B4-BE49-F238E27FC236}">
                    <a16:creationId xmlns:a16="http://schemas.microsoft.com/office/drawing/2014/main" id="{178660F7-9FEC-4845-A727-7EB34CDB90A5}"/>
                  </a:ext>
                </a:extLst>
              </p:cNvPr>
              <p:cNvSpPr>
                <a:spLocks/>
              </p:cNvSpPr>
              <p:nvPr/>
            </p:nvSpPr>
            <p:spPr bwMode="auto">
              <a:xfrm>
                <a:off x="177" y="4632"/>
                <a:ext cx="15" cy="6"/>
              </a:xfrm>
              <a:custGeom>
                <a:avLst/>
                <a:gdLst>
                  <a:gd name="T0" fmla="*/ 0 w 26"/>
                  <a:gd name="T1" fmla="*/ 6 h 11"/>
                  <a:gd name="T2" fmla="*/ 24 w 26"/>
                  <a:gd name="T3" fmla="*/ 11 h 11"/>
                  <a:gd name="T4" fmla="*/ 26 w 26"/>
                  <a:gd name="T5" fmla="*/ 5 h 11"/>
                  <a:gd name="T6" fmla="*/ 1 w 26"/>
                  <a:gd name="T7" fmla="*/ 0 h 11"/>
                  <a:gd name="T8" fmla="*/ 0 w 26"/>
                  <a:gd name="T9" fmla="*/ 6 h 11"/>
                </a:gdLst>
                <a:ahLst/>
                <a:cxnLst>
                  <a:cxn ang="0">
                    <a:pos x="T0" y="T1"/>
                  </a:cxn>
                  <a:cxn ang="0">
                    <a:pos x="T2" y="T3"/>
                  </a:cxn>
                  <a:cxn ang="0">
                    <a:pos x="T4" y="T5"/>
                  </a:cxn>
                  <a:cxn ang="0">
                    <a:pos x="T6" y="T7"/>
                  </a:cxn>
                  <a:cxn ang="0">
                    <a:pos x="T8" y="T9"/>
                  </a:cxn>
                </a:cxnLst>
                <a:rect l="0" t="0" r="r" b="b"/>
                <a:pathLst>
                  <a:path w="26" h="11">
                    <a:moveTo>
                      <a:pt x="0" y="6"/>
                    </a:moveTo>
                    <a:cubicBezTo>
                      <a:pt x="8" y="8"/>
                      <a:pt x="16" y="9"/>
                      <a:pt x="24" y="11"/>
                    </a:cubicBezTo>
                    <a:lnTo>
                      <a:pt x="26" y="5"/>
                    </a:lnTo>
                    <a:cubicBezTo>
                      <a:pt x="18" y="2"/>
                      <a:pt x="9" y="1"/>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0" name="Freeform 2061">
                <a:extLst>
                  <a:ext uri="{FF2B5EF4-FFF2-40B4-BE49-F238E27FC236}">
                    <a16:creationId xmlns:a16="http://schemas.microsoft.com/office/drawing/2014/main" id="{28BA4A2F-4FD7-4A79-8C73-8D1C05AF8E81}"/>
                  </a:ext>
                </a:extLst>
              </p:cNvPr>
              <p:cNvSpPr>
                <a:spLocks/>
              </p:cNvSpPr>
              <p:nvPr/>
            </p:nvSpPr>
            <p:spPr bwMode="auto">
              <a:xfrm>
                <a:off x="180" y="4637"/>
                <a:ext cx="12" cy="6"/>
              </a:xfrm>
              <a:custGeom>
                <a:avLst/>
                <a:gdLst>
                  <a:gd name="T0" fmla="*/ 0 w 22"/>
                  <a:gd name="T1" fmla="*/ 7 h 10"/>
                  <a:gd name="T2" fmla="*/ 21 w 22"/>
                  <a:gd name="T3" fmla="*/ 10 h 10"/>
                  <a:gd name="T4" fmla="*/ 22 w 22"/>
                  <a:gd name="T5" fmla="*/ 10 h 10"/>
                  <a:gd name="T6" fmla="*/ 22 w 22"/>
                  <a:gd name="T7" fmla="*/ 3 h 10"/>
                  <a:gd name="T8" fmla="*/ 21 w 22"/>
                  <a:gd name="T9" fmla="*/ 3 h 10"/>
                  <a:gd name="T10" fmla="*/ 1 w 22"/>
                  <a:gd name="T11" fmla="*/ 0 h 10"/>
                  <a:gd name="T12" fmla="*/ 0 w 22"/>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22" h="10">
                    <a:moveTo>
                      <a:pt x="0" y="7"/>
                    </a:moveTo>
                    <a:cubicBezTo>
                      <a:pt x="7" y="7"/>
                      <a:pt x="13" y="10"/>
                      <a:pt x="21" y="10"/>
                    </a:cubicBezTo>
                    <a:lnTo>
                      <a:pt x="22" y="10"/>
                    </a:lnTo>
                    <a:lnTo>
                      <a:pt x="22" y="3"/>
                    </a:lnTo>
                    <a:lnTo>
                      <a:pt x="21" y="3"/>
                    </a:lnTo>
                    <a:cubicBezTo>
                      <a:pt x="15" y="3"/>
                      <a:pt x="9" y="0"/>
                      <a:pt x="1"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1" name="Freeform 2062">
                <a:extLst>
                  <a:ext uri="{FF2B5EF4-FFF2-40B4-BE49-F238E27FC236}">
                    <a16:creationId xmlns:a16="http://schemas.microsoft.com/office/drawing/2014/main" id="{A8FA2098-70BA-44E6-BD0B-1A921A3B1B87}"/>
                  </a:ext>
                </a:extLst>
              </p:cNvPr>
              <p:cNvSpPr>
                <a:spLocks/>
              </p:cNvSpPr>
              <p:nvPr/>
            </p:nvSpPr>
            <p:spPr bwMode="auto">
              <a:xfrm>
                <a:off x="180" y="4643"/>
                <a:ext cx="15" cy="4"/>
              </a:xfrm>
              <a:custGeom>
                <a:avLst/>
                <a:gdLst>
                  <a:gd name="T0" fmla="*/ 0 w 26"/>
                  <a:gd name="T1" fmla="*/ 6 h 8"/>
                  <a:gd name="T2" fmla="*/ 17 w 26"/>
                  <a:gd name="T3" fmla="*/ 8 h 8"/>
                  <a:gd name="T4" fmla="*/ 26 w 26"/>
                  <a:gd name="T5" fmla="*/ 7 h 8"/>
                  <a:gd name="T6" fmla="*/ 25 w 26"/>
                  <a:gd name="T7" fmla="*/ 1 h 8"/>
                  <a:gd name="T8" fmla="*/ 17 w 26"/>
                  <a:gd name="T9" fmla="*/ 1 h 8"/>
                  <a:gd name="T10" fmla="*/ 1 w 26"/>
                  <a:gd name="T11" fmla="*/ 0 h 8"/>
                  <a:gd name="T12" fmla="*/ 0 w 26"/>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26" h="8">
                    <a:moveTo>
                      <a:pt x="0" y="6"/>
                    </a:moveTo>
                    <a:cubicBezTo>
                      <a:pt x="6" y="7"/>
                      <a:pt x="11" y="8"/>
                      <a:pt x="17" y="8"/>
                    </a:cubicBezTo>
                    <a:cubicBezTo>
                      <a:pt x="20" y="8"/>
                      <a:pt x="23" y="8"/>
                      <a:pt x="26" y="7"/>
                    </a:cubicBezTo>
                    <a:lnTo>
                      <a:pt x="25" y="1"/>
                    </a:lnTo>
                    <a:cubicBezTo>
                      <a:pt x="22" y="1"/>
                      <a:pt x="20" y="1"/>
                      <a:pt x="17" y="1"/>
                    </a:cubicBezTo>
                    <a:cubicBezTo>
                      <a:pt x="12" y="1"/>
                      <a:pt x="6" y="1"/>
                      <a:pt x="1"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2" name="Freeform 2063">
                <a:extLst>
                  <a:ext uri="{FF2B5EF4-FFF2-40B4-BE49-F238E27FC236}">
                    <a16:creationId xmlns:a16="http://schemas.microsoft.com/office/drawing/2014/main" id="{F32A6036-A2BF-492E-AAFA-426D881CD480}"/>
                  </a:ext>
                </a:extLst>
              </p:cNvPr>
              <p:cNvSpPr>
                <a:spLocks/>
              </p:cNvSpPr>
              <p:nvPr/>
            </p:nvSpPr>
            <p:spPr bwMode="auto">
              <a:xfrm>
                <a:off x="182" y="4647"/>
                <a:ext cx="13" cy="4"/>
              </a:xfrm>
              <a:custGeom>
                <a:avLst/>
                <a:gdLst>
                  <a:gd name="T0" fmla="*/ 0 w 23"/>
                  <a:gd name="T1" fmla="*/ 7 h 7"/>
                  <a:gd name="T2" fmla="*/ 16 w 23"/>
                  <a:gd name="T3" fmla="*/ 7 h 7"/>
                  <a:gd name="T4" fmla="*/ 23 w 23"/>
                  <a:gd name="T5" fmla="*/ 7 h 7"/>
                  <a:gd name="T6" fmla="*/ 22 w 23"/>
                  <a:gd name="T7" fmla="*/ 0 h 7"/>
                  <a:gd name="T8" fmla="*/ 16 w 23"/>
                  <a:gd name="T9" fmla="*/ 1 h 7"/>
                  <a:gd name="T10" fmla="*/ 0 w 23"/>
                  <a:gd name="T11" fmla="*/ 0 h 7"/>
                  <a:gd name="T12" fmla="*/ 0 w 23"/>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3" h="7">
                    <a:moveTo>
                      <a:pt x="0" y="7"/>
                    </a:moveTo>
                    <a:cubicBezTo>
                      <a:pt x="5" y="7"/>
                      <a:pt x="11" y="7"/>
                      <a:pt x="16" y="7"/>
                    </a:cubicBezTo>
                    <a:cubicBezTo>
                      <a:pt x="18" y="7"/>
                      <a:pt x="21" y="7"/>
                      <a:pt x="23" y="7"/>
                    </a:cubicBezTo>
                    <a:lnTo>
                      <a:pt x="22" y="0"/>
                    </a:lnTo>
                    <a:cubicBezTo>
                      <a:pt x="20" y="1"/>
                      <a:pt x="18" y="1"/>
                      <a:pt x="16" y="1"/>
                    </a:cubicBezTo>
                    <a:cubicBezTo>
                      <a:pt x="11" y="1"/>
                      <a:pt x="5"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3" name="Freeform 2064">
                <a:extLst>
                  <a:ext uri="{FF2B5EF4-FFF2-40B4-BE49-F238E27FC236}">
                    <a16:creationId xmlns:a16="http://schemas.microsoft.com/office/drawing/2014/main" id="{E659A6D9-9D09-4484-8E85-DE6B49073AEE}"/>
                  </a:ext>
                </a:extLst>
              </p:cNvPr>
              <p:cNvSpPr>
                <a:spLocks/>
              </p:cNvSpPr>
              <p:nvPr/>
            </p:nvSpPr>
            <p:spPr bwMode="auto">
              <a:xfrm>
                <a:off x="183" y="4651"/>
                <a:ext cx="18" cy="4"/>
              </a:xfrm>
              <a:custGeom>
                <a:avLst/>
                <a:gdLst>
                  <a:gd name="T0" fmla="*/ 0 w 32"/>
                  <a:gd name="T1" fmla="*/ 7 h 8"/>
                  <a:gd name="T2" fmla="*/ 15 w 32"/>
                  <a:gd name="T3" fmla="*/ 8 h 8"/>
                  <a:gd name="T4" fmla="*/ 32 w 32"/>
                  <a:gd name="T5" fmla="*/ 6 h 8"/>
                  <a:gd name="T6" fmla="*/ 30 w 32"/>
                  <a:gd name="T7" fmla="*/ 0 h 8"/>
                  <a:gd name="T8" fmla="*/ 15 w 32"/>
                  <a:gd name="T9" fmla="*/ 2 h 8"/>
                  <a:gd name="T10" fmla="*/ 1 w 32"/>
                  <a:gd name="T11" fmla="*/ 1 h 8"/>
                  <a:gd name="T12" fmla="*/ 0 w 32"/>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32" h="8">
                    <a:moveTo>
                      <a:pt x="0" y="7"/>
                    </a:moveTo>
                    <a:cubicBezTo>
                      <a:pt x="5" y="8"/>
                      <a:pt x="10" y="8"/>
                      <a:pt x="15" y="8"/>
                    </a:cubicBezTo>
                    <a:cubicBezTo>
                      <a:pt x="21" y="8"/>
                      <a:pt x="26" y="8"/>
                      <a:pt x="32" y="6"/>
                    </a:cubicBezTo>
                    <a:lnTo>
                      <a:pt x="30" y="0"/>
                    </a:lnTo>
                    <a:cubicBezTo>
                      <a:pt x="25" y="1"/>
                      <a:pt x="20" y="2"/>
                      <a:pt x="15" y="2"/>
                    </a:cubicBezTo>
                    <a:cubicBezTo>
                      <a:pt x="10" y="2"/>
                      <a:pt x="5" y="1"/>
                      <a:pt x="1" y="1"/>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4" name="Freeform 2065">
                <a:extLst>
                  <a:ext uri="{FF2B5EF4-FFF2-40B4-BE49-F238E27FC236}">
                    <a16:creationId xmlns:a16="http://schemas.microsoft.com/office/drawing/2014/main" id="{EF03D816-29D2-4B48-9E8D-9B66A3D4272A}"/>
                  </a:ext>
                </a:extLst>
              </p:cNvPr>
              <p:cNvSpPr>
                <a:spLocks/>
              </p:cNvSpPr>
              <p:nvPr/>
            </p:nvSpPr>
            <p:spPr bwMode="auto">
              <a:xfrm>
                <a:off x="182" y="4615"/>
                <a:ext cx="20" cy="37"/>
              </a:xfrm>
              <a:custGeom>
                <a:avLst/>
                <a:gdLst>
                  <a:gd name="T0" fmla="*/ 36 w 36"/>
                  <a:gd name="T1" fmla="*/ 66 h 66"/>
                  <a:gd name="T2" fmla="*/ 21 w 36"/>
                  <a:gd name="T3" fmla="*/ 13 h 66"/>
                  <a:gd name="T4" fmla="*/ 21 w 36"/>
                  <a:gd name="T5" fmla="*/ 12 h 66"/>
                  <a:gd name="T6" fmla="*/ 20 w 36"/>
                  <a:gd name="T7" fmla="*/ 12 h 66"/>
                  <a:gd name="T8" fmla="*/ 10 w 36"/>
                  <a:gd name="T9" fmla="*/ 6 h 66"/>
                  <a:gd name="T10" fmla="*/ 7 w 36"/>
                  <a:gd name="T11" fmla="*/ 4 h 66"/>
                  <a:gd name="T12" fmla="*/ 6 w 36"/>
                  <a:gd name="T13" fmla="*/ 2 h 66"/>
                  <a:gd name="T14" fmla="*/ 6 w 36"/>
                  <a:gd name="T15" fmla="*/ 1 h 66"/>
                  <a:gd name="T16" fmla="*/ 0 w 36"/>
                  <a:gd name="T17" fmla="*/ 0 h 66"/>
                  <a:gd name="T18" fmla="*/ 0 w 36"/>
                  <a:gd name="T19" fmla="*/ 2 h 66"/>
                  <a:gd name="T20" fmla="*/ 2 w 36"/>
                  <a:gd name="T21" fmla="*/ 9 h 66"/>
                  <a:gd name="T22" fmla="*/ 10 w 36"/>
                  <a:gd name="T23" fmla="*/ 14 h 66"/>
                  <a:gd name="T24" fmla="*/ 16 w 36"/>
                  <a:gd name="T25" fmla="*/ 17 h 66"/>
                  <a:gd name="T26" fmla="*/ 18 w 36"/>
                  <a:gd name="T27" fmla="*/ 14 h 66"/>
                  <a:gd name="T28" fmla="*/ 15 w 36"/>
                  <a:gd name="T29" fmla="*/ 15 h 66"/>
                  <a:gd name="T30" fmla="*/ 30 w 36"/>
                  <a:gd name="T31" fmla="*/ 66 h 66"/>
                  <a:gd name="T32" fmla="*/ 36 w 36"/>
                  <a:gd name="T3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66">
                    <a:moveTo>
                      <a:pt x="36" y="66"/>
                    </a:moveTo>
                    <a:cubicBezTo>
                      <a:pt x="34" y="46"/>
                      <a:pt x="26" y="31"/>
                      <a:pt x="21" y="13"/>
                    </a:cubicBezTo>
                    <a:lnTo>
                      <a:pt x="21" y="12"/>
                    </a:lnTo>
                    <a:lnTo>
                      <a:pt x="20" y="12"/>
                    </a:lnTo>
                    <a:cubicBezTo>
                      <a:pt x="17" y="9"/>
                      <a:pt x="13" y="8"/>
                      <a:pt x="10" y="6"/>
                    </a:cubicBezTo>
                    <a:cubicBezTo>
                      <a:pt x="9" y="6"/>
                      <a:pt x="8" y="5"/>
                      <a:pt x="7" y="4"/>
                    </a:cubicBezTo>
                    <a:lnTo>
                      <a:pt x="6" y="2"/>
                    </a:lnTo>
                    <a:lnTo>
                      <a:pt x="6" y="1"/>
                    </a:lnTo>
                    <a:lnTo>
                      <a:pt x="0" y="0"/>
                    </a:lnTo>
                    <a:lnTo>
                      <a:pt x="0" y="2"/>
                    </a:lnTo>
                    <a:cubicBezTo>
                      <a:pt x="0" y="5"/>
                      <a:pt x="1" y="7"/>
                      <a:pt x="2" y="9"/>
                    </a:cubicBezTo>
                    <a:cubicBezTo>
                      <a:pt x="5" y="11"/>
                      <a:pt x="7" y="12"/>
                      <a:pt x="10" y="14"/>
                    </a:cubicBezTo>
                    <a:cubicBezTo>
                      <a:pt x="13" y="15"/>
                      <a:pt x="15" y="16"/>
                      <a:pt x="16" y="17"/>
                    </a:cubicBezTo>
                    <a:lnTo>
                      <a:pt x="18" y="14"/>
                    </a:lnTo>
                    <a:lnTo>
                      <a:pt x="15" y="15"/>
                    </a:lnTo>
                    <a:cubicBezTo>
                      <a:pt x="20" y="33"/>
                      <a:pt x="28" y="48"/>
                      <a:pt x="30" y="66"/>
                    </a:cubicBezTo>
                    <a:lnTo>
                      <a:pt x="36" y="6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5" name="Freeform 2066">
                <a:extLst>
                  <a:ext uri="{FF2B5EF4-FFF2-40B4-BE49-F238E27FC236}">
                    <a16:creationId xmlns:a16="http://schemas.microsoft.com/office/drawing/2014/main" id="{62D0C8AD-259D-4266-AD44-3F97961FD266}"/>
                  </a:ext>
                </a:extLst>
              </p:cNvPr>
              <p:cNvSpPr>
                <a:spLocks/>
              </p:cNvSpPr>
              <p:nvPr/>
            </p:nvSpPr>
            <p:spPr bwMode="auto">
              <a:xfrm>
                <a:off x="173" y="4609"/>
                <a:ext cx="5" cy="6"/>
              </a:xfrm>
              <a:custGeom>
                <a:avLst/>
                <a:gdLst>
                  <a:gd name="T0" fmla="*/ 5 w 9"/>
                  <a:gd name="T1" fmla="*/ 0 h 10"/>
                  <a:gd name="T2" fmla="*/ 3 w 9"/>
                  <a:gd name="T3" fmla="*/ 1 h 10"/>
                  <a:gd name="T4" fmla="*/ 0 w 9"/>
                  <a:gd name="T5" fmla="*/ 3 h 10"/>
                  <a:gd name="T6" fmla="*/ 0 w 9"/>
                  <a:gd name="T7" fmla="*/ 4 h 10"/>
                  <a:gd name="T8" fmla="*/ 0 w 9"/>
                  <a:gd name="T9" fmla="*/ 5 h 10"/>
                  <a:gd name="T10" fmla="*/ 0 w 9"/>
                  <a:gd name="T11" fmla="*/ 5 h 10"/>
                  <a:gd name="T12" fmla="*/ 0 w 9"/>
                  <a:gd name="T13" fmla="*/ 10 h 10"/>
                  <a:gd name="T14" fmla="*/ 7 w 9"/>
                  <a:gd name="T15" fmla="*/ 9 h 10"/>
                  <a:gd name="T16" fmla="*/ 6 w 9"/>
                  <a:gd name="T17" fmla="*/ 5 h 10"/>
                  <a:gd name="T18" fmla="*/ 6 w 9"/>
                  <a:gd name="T19" fmla="*/ 5 h 10"/>
                  <a:gd name="T20" fmla="*/ 3 w 9"/>
                  <a:gd name="T21" fmla="*/ 5 h 10"/>
                  <a:gd name="T22" fmla="*/ 5 w 9"/>
                  <a:gd name="T23" fmla="*/ 7 h 10"/>
                  <a:gd name="T24" fmla="*/ 6 w 9"/>
                  <a:gd name="T25" fmla="*/ 7 h 10"/>
                  <a:gd name="T26" fmla="*/ 9 w 9"/>
                  <a:gd name="T27" fmla="*/ 5 h 10"/>
                  <a:gd name="T28" fmla="*/ 5 w 9"/>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0">
                    <a:moveTo>
                      <a:pt x="5" y="0"/>
                    </a:moveTo>
                    <a:cubicBezTo>
                      <a:pt x="5" y="0"/>
                      <a:pt x="4" y="0"/>
                      <a:pt x="3" y="1"/>
                    </a:cubicBezTo>
                    <a:cubicBezTo>
                      <a:pt x="2" y="1"/>
                      <a:pt x="1" y="2"/>
                      <a:pt x="0" y="3"/>
                    </a:cubicBezTo>
                    <a:lnTo>
                      <a:pt x="0" y="4"/>
                    </a:lnTo>
                    <a:lnTo>
                      <a:pt x="0" y="5"/>
                    </a:lnTo>
                    <a:lnTo>
                      <a:pt x="0" y="5"/>
                    </a:lnTo>
                    <a:cubicBezTo>
                      <a:pt x="0" y="8"/>
                      <a:pt x="0" y="10"/>
                      <a:pt x="0" y="10"/>
                    </a:cubicBezTo>
                    <a:lnTo>
                      <a:pt x="7" y="9"/>
                    </a:lnTo>
                    <a:cubicBezTo>
                      <a:pt x="7" y="8"/>
                      <a:pt x="6" y="6"/>
                      <a:pt x="6" y="5"/>
                    </a:cubicBezTo>
                    <a:lnTo>
                      <a:pt x="6" y="5"/>
                    </a:lnTo>
                    <a:lnTo>
                      <a:pt x="3" y="5"/>
                    </a:lnTo>
                    <a:lnTo>
                      <a:pt x="5" y="7"/>
                    </a:lnTo>
                    <a:lnTo>
                      <a:pt x="6" y="7"/>
                    </a:lnTo>
                    <a:cubicBezTo>
                      <a:pt x="7" y="6"/>
                      <a:pt x="8" y="6"/>
                      <a:pt x="9" y="5"/>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6" name="Freeform 2067">
                <a:extLst>
                  <a:ext uri="{FF2B5EF4-FFF2-40B4-BE49-F238E27FC236}">
                    <a16:creationId xmlns:a16="http://schemas.microsoft.com/office/drawing/2014/main" id="{0BFDF509-D4CB-4BED-AE54-68AD8B001540}"/>
                  </a:ext>
                </a:extLst>
              </p:cNvPr>
              <p:cNvSpPr>
                <a:spLocks/>
              </p:cNvSpPr>
              <p:nvPr/>
            </p:nvSpPr>
            <p:spPr bwMode="auto">
              <a:xfrm>
                <a:off x="140" y="4622"/>
                <a:ext cx="10" cy="8"/>
              </a:xfrm>
              <a:custGeom>
                <a:avLst/>
                <a:gdLst>
                  <a:gd name="T0" fmla="*/ 0 w 18"/>
                  <a:gd name="T1" fmla="*/ 6 h 14"/>
                  <a:gd name="T2" fmla="*/ 13 w 18"/>
                  <a:gd name="T3" fmla="*/ 14 h 14"/>
                  <a:gd name="T4" fmla="*/ 18 w 18"/>
                  <a:gd name="T5" fmla="*/ 9 h 14"/>
                  <a:gd name="T6" fmla="*/ 2 w 18"/>
                  <a:gd name="T7" fmla="*/ 0 h 14"/>
                  <a:gd name="T8" fmla="*/ 0 w 18"/>
                  <a:gd name="T9" fmla="*/ 6 h 14"/>
                </a:gdLst>
                <a:ahLst/>
                <a:cxnLst>
                  <a:cxn ang="0">
                    <a:pos x="T0" y="T1"/>
                  </a:cxn>
                  <a:cxn ang="0">
                    <a:pos x="T2" y="T3"/>
                  </a:cxn>
                  <a:cxn ang="0">
                    <a:pos x="T4" y="T5"/>
                  </a:cxn>
                  <a:cxn ang="0">
                    <a:pos x="T6" y="T7"/>
                  </a:cxn>
                  <a:cxn ang="0">
                    <a:pos x="T8" y="T9"/>
                  </a:cxn>
                </a:cxnLst>
                <a:rect l="0" t="0" r="r" b="b"/>
                <a:pathLst>
                  <a:path w="18" h="14">
                    <a:moveTo>
                      <a:pt x="0" y="6"/>
                    </a:moveTo>
                    <a:cubicBezTo>
                      <a:pt x="5" y="8"/>
                      <a:pt x="10" y="10"/>
                      <a:pt x="13" y="14"/>
                    </a:cubicBezTo>
                    <a:lnTo>
                      <a:pt x="18" y="9"/>
                    </a:lnTo>
                    <a:cubicBezTo>
                      <a:pt x="14" y="4"/>
                      <a:pt x="7" y="2"/>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7" name="Freeform 2068">
                <a:extLst>
                  <a:ext uri="{FF2B5EF4-FFF2-40B4-BE49-F238E27FC236}">
                    <a16:creationId xmlns:a16="http://schemas.microsoft.com/office/drawing/2014/main" id="{DCBAAF82-636C-469B-A575-ADC77C28D28A}"/>
                  </a:ext>
                </a:extLst>
              </p:cNvPr>
              <p:cNvSpPr>
                <a:spLocks/>
              </p:cNvSpPr>
              <p:nvPr/>
            </p:nvSpPr>
            <p:spPr bwMode="auto">
              <a:xfrm>
                <a:off x="122" y="4609"/>
                <a:ext cx="4" cy="6"/>
              </a:xfrm>
              <a:custGeom>
                <a:avLst/>
                <a:gdLst>
                  <a:gd name="T0" fmla="*/ 3 w 8"/>
                  <a:gd name="T1" fmla="*/ 0 h 11"/>
                  <a:gd name="T2" fmla="*/ 2 w 8"/>
                  <a:gd name="T3" fmla="*/ 1 h 11"/>
                  <a:gd name="T4" fmla="*/ 1 w 8"/>
                  <a:gd name="T5" fmla="*/ 1 h 11"/>
                  <a:gd name="T6" fmla="*/ 1 w 8"/>
                  <a:gd name="T7" fmla="*/ 2 h 11"/>
                  <a:gd name="T8" fmla="*/ 0 w 8"/>
                  <a:gd name="T9" fmla="*/ 5 h 11"/>
                  <a:gd name="T10" fmla="*/ 2 w 8"/>
                  <a:gd name="T11" fmla="*/ 11 h 11"/>
                  <a:gd name="T12" fmla="*/ 8 w 8"/>
                  <a:gd name="T13" fmla="*/ 9 h 11"/>
                  <a:gd name="T14" fmla="*/ 7 w 8"/>
                  <a:gd name="T15" fmla="*/ 5 h 11"/>
                  <a:gd name="T16" fmla="*/ 7 w 8"/>
                  <a:gd name="T17" fmla="*/ 5 h 11"/>
                  <a:gd name="T18" fmla="*/ 4 w 8"/>
                  <a:gd name="T19" fmla="*/ 3 h 11"/>
                  <a:gd name="T20" fmla="*/ 6 w 8"/>
                  <a:gd name="T21" fmla="*/ 6 h 11"/>
                  <a:gd name="T22" fmla="*/ 7 w 8"/>
                  <a:gd name="T23" fmla="*/ 5 h 11"/>
                  <a:gd name="T24" fmla="*/ 3 w 8"/>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1">
                    <a:moveTo>
                      <a:pt x="3" y="0"/>
                    </a:moveTo>
                    <a:lnTo>
                      <a:pt x="2" y="1"/>
                    </a:lnTo>
                    <a:lnTo>
                      <a:pt x="1" y="1"/>
                    </a:lnTo>
                    <a:lnTo>
                      <a:pt x="1" y="2"/>
                    </a:lnTo>
                    <a:cubicBezTo>
                      <a:pt x="0" y="3"/>
                      <a:pt x="0" y="4"/>
                      <a:pt x="0" y="5"/>
                    </a:cubicBezTo>
                    <a:cubicBezTo>
                      <a:pt x="0" y="8"/>
                      <a:pt x="1" y="10"/>
                      <a:pt x="2" y="11"/>
                    </a:cubicBezTo>
                    <a:lnTo>
                      <a:pt x="8" y="9"/>
                    </a:lnTo>
                    <a:cubicBezTo>
                      <a:pt x="7" y="7"/>
                      <a:pt x="7" y="6"/>
                      <a:pt x="7" y="5"/>
                    </a:cubicBezTo>
                    <a:lnTo>
                      <a:pt x="7" y="5"/>
                    </a:lnTo>
                    <a:lnTo>
                      <a:pt x="4" y="3"/>
                    </a:lnTo>
                    <a:lnTo>
                      <a:pt x="6" y="6"/>
                    </a:lnTo>
                    <a:lnTo>
                      <a:pt x="7" y="5"/>
                    </a:lnTo>
                    <a:lnTo>
                      <a:pt x="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8" name="Freeform 2069">
                <a:extLst>
                  <a:ext uri="{FF2B5EF4-FFF2-40B4-BE49-F238E27FC236}">
                    <a16:creationId xmlns:a16="http://schemas.microsoft.com/office/drawing/2014/main" id="{88878E10-2C99-4C69-9702-A042B07E8C50}"/>
                  </a:ext>
                </a:extLst>
              </p:cNvPr>
              <p:cNvSpPr>
                <a:spLocks/>
              </p:cNvSpPr>
              <p:nvPr/>
            </p:nvSpPr>
            <p:spPr bwMode="auto">
              <a:xfrm>
                <a:off x="124" y="4613"/>
                <a:ext cx="5" cy="5"/>
              </a:xfrm>
              <a:custGeom>
                <a:avLst/>
                <a:gdLst>
                  <a:gd name="T0" fmla="*/ 0 w 8"/>
                  <a:gd name="T1" fmla="*/ 7 h 9"/>
                  <a:gd name="T2" fmla="*/ 5 w 8"/>
                  <a:gd name="T3" fmla="*/ 9 h 9"/>
                  <a:gd name="T4" fmla="*/ 8 w 8"/>
                  <a:gd name="T5" fmla="*/ 3 h 9"/>
                  <a:gd name="T6" fmla="*/ 0 w 8"/>
                  <a:gd name="T7" fmla="*/ 0 h 9"/>
                  <a:gd name="T8" fmla="*/ 0 w 8"/>
                  <a:gd name="T9" fmla="*/ 7 h 9"/>
                </a:gdLst>
                <a:ahLst/>
                <a:cxnLst>
                  <a:cxn ang="0">
                    <a:pos x="T0" y="T1"/>
                  </a:cxn>
                  <a:cxn ang="0">
                    <a:pos x="T2" y="T3"/>
                  </a:cxn>
                  <a:cxn ang="0">
                    <a:pos x="T4" y="T5"/>
                  </a:cxn>
                  <a:cxn ang="0">
                    <a:pos x="T6" y="T7"/>
                  </a:cxn>
                  <a:cxn ang="0">
                    <a:pos x="T8" y="T9"/>
                  </a:cxn>
                </a:cxnLst>
                <a:rect l="0" t="0" r="r" b="b"/>
                <a:pathLst>
                  <a:path w="8" h="9">
                    <a:moveTo>
                      <a:pt x="0" y="7"/>
                    </a:moveTo>
                    <a:cubicBezTo>
                      <a:pt x="1" y="7"/>
                      <a:pt x="3" y="8"/>
                      <a:pt x="5" y="9"/>
                    </a:cubicBezTo>
                    <a:lnTo>
                      <a:pt x="8" y="3"/>
                    </a:lnTo>
                    <a:cubicBezTo>
                      <a:pt x="6" y="2"/>
                      <a:pt x="4" y="0"/>
                      <a:pt x="0" y="0"/>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69" name="Freeform 2070">
                <a:extLst>
                  <a:ext uri="{FF2B5EF4-FFF2-40B4-BE49-F238E27FC236}">
                    <a16:creationId xmlns:a16="http://schemas.microsoft.com/office/drawing/2014/main" id="{51367DB3-8E6E-4853-891C-BB288D63629A}"/>
                  </a:ext>
                </a:extLst>
              </p:cNvPr>
              <p:cNvSpPr>
                <a:spLocks/>
              </p:cNvSpPr>
              <p:nvPr/>
            </p:nvSpPr>
            <p:spPr bwMode="auto">
              <a:xfrm>
                <a:off x="122" y="4614"/>
                <a:ext cx="5" cy="5"/>
              </a:xfrm>
              <a:custGeom>
                <a:avLst/>
                <a:gdLst>
                  <a:gd name="T0" fmla="*/ 1 w 9"/>
                  <a:gd name="T1" fmla="*/ 0 h 9"/>
                  <a:gd name="T2" fmla="*/ 0 w 9"/>
                  <a:gd name="T3" fmla="*/ 3 h 9"/>
                  <a:gd name="T4" fmla="*/ 1 w 9"/>
                  <a:gd name="T5" fmla="*/ 7 h 9"/>
                  <a:gd name="T6" fmla="*/ 3 w 9"/>
                  <a:gd name="T7" fmla="*/ 9 h 9"/>
                  <a:gd name="T8" fmla="*/ 9 w 9"/>
                  <a:gd name="T9" fmla="*/ 6 h 9"/>
                  <a:gd name="T10" fmla="*/ 7 w 9"/>
                  <a:gd name="T11" fmla="*/ 4 h 9"/>
                  <a:gd name="T12" fmla="*/ 7 w 9"/>
                  <a:gd name="T13" fmla="*/ 3 h 9"/>
                  <a:gd name="T14" fmla="*/ 7 w 9"/>
                  <a:gd name="T15" fmla="*/ 3 h 9"/>
                  <a:gd name="T16" fmla="*/ 7 w 9"/>
                  <a:gd name="T17" fmla="*/ 3 h 9"/>
                  <a:gd name="T18" fmla="*/ 7 w 9"/>
                  <a:gd name="T19" fmla="*/ 3 h 9"/>
                  <a:gd name="T20" fmla="*/ 7 w 9"/>
                  <a:gd name="T21" fmla="*/ 3 h 9"/>
                  <a:gd name="T22" fmla="*/ 7 w 9"/>
                  <a:gd name="T23" fmla="*/ 3 h 9"/>
                  <a:gd name="T24" fmla="*/ 1 w 9"/>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1" y="0"/>
                    </a:moveTo>
                    <a:cubicBezTo>
                      <a:pt x="0" y="1"/>
                      <a:pt x="0" y="2"/>
                      <a:pt x="0" y="3"/>
                    </a:cubicBezTo>
                    <a:cubicBezTo>
                      <a:pt x="0" y="4"/>
                      <a:pt x="1" y="6"/>
                      <a:pt x="1" y="7"/>
                    </a:cubicBezTo>
                    <a:cubicBezTo>
                      <a:pt x="2" y="8"/>
                      <a:pt x="3" y="9"/>
                      <a:pt x="3" y="9"/>
                    </a:cubicBezTo>
                    <a:lnTo>
                      <a:pt x="9" y="6"/>
                    </a:lnTo>
                    <a:cubicBezTo>
                      <a:pt x="8" y="5"/>
                      <a:pt x="8" y="4"/>
                      <a:pt x="7" y="4"/>
                    </a:cubicBezTo>
                    <a:lnTo>
                      <a:pt x="7" y="3"/>
                    </a:lnTo>
                    <a:lnTo>
                      <a:pt x="7" y="3"/>
                    </a:lnTo>
                    <a:lnTo>
                      <a:pt x="7" y="3"/>
                    </a:lnTo>
                    <a:lnTo>
                      <a:pt x="7" y="3"/>
                    </a:lnTo>
                    <a:lnTo>
                      <a:pt x="7" y="3"/>
                    </a:lnTo>
                    <a:lnTo>
                      <a:pt x="7" y="3"/>
                    </a:lnTo>
                    <a:lnTo>
                      <a:pt x="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0" name="Freeform 2071">
                <a:extLst>
                  <a:ext uri="{FF2B5EF4-FFF2-40B4-BE49-F238E27FC236}">
                    <a16:creationId xmlns:a16="http://schemas.microsoft.com/office/drawing/2014/main" id="{C594ED3A-619F-4342-B597-4B8ECF77D5C7}"/>
                  </a:ext>
                </a:extLst>
              </p:cNvPr>
              <p:cNvSpPr>
                <a:spLocks/>
              </p:cNvSpPr>
              <p:nvPr/>
            </p:nvSpPr>
            <p:spPr bwMode="auto">
              <a:xfrm>
                <a:off x="125" y="4616"/>
                <a:ext cx="3" cy="4"/>
              </a:xfrm>
              <a:custGeom>
                <a:avLst/>
                <a:gdLst>
                  <a:gd name="T0" fmla="*/ 0 w 5"/>
                  <a:gd name="T1" fmla="*/ 7 h 7"/>
                  <a:gd name="T2" fmla="*/ 2 w 5"/>
                  <a:gd name="T3" fmla="*/ 7 h 7"/>
                  <a:gd name="T4" fmla="*/ 5 w 5"/>
                  <a:gd name="T5" fmla="*/ 7 h 7"/>
                  <a:gd name="T6" fmla="*/ 4 w 5"/>
                  <a:gd name="T7" fmla="*/ 0 h 7"/>
                  <a:gd name="T8" fmla="*/ 2 w 5"/>
                  <a:gd name="T9" fmla="*/ 1 h 7"/>
                  <a:gd name="T10" fmla="*/ 0 w 5"/>
                  <a:gd name="T11" fmla="*/ 0 h 7"/>
                  <a:gd name="T12" fmla="*/ 0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7"/>
                    </a:moveTo>
                    <a:cubicBezTo>
                      <a:pt x="0" y="7"/>
                      <a:pt x="1" y="7"/>
                      <a:pt x="2" y="7"/>
                    </a:cubicBezTo>
                    <a:cubicBezTo>
                      <a:pt x="3" y="7"/>
                      <a:pt x="4" y="7"/>
                      <a:pt x="5" y="7"/>
                    </a:cubicBezTo>
                    <a:lnTo>
                      <a:pt x="4" y="0"/>
                    </a:lnTo>
                    <a:lnTo>
                      <a:pt x="2" y="1"/>
                    </a:ln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1" name="Freeform 2072">
                <a:extLst>
                  <a:ext uri="{FF2B5EF4-FFF2-40B4-BE49-F238E27FC236}">
                    <a16:creationId xmlns:a16="http://schemas.microsoft.com/office/drawing/2014/main" id="{48DC17D3-CF79-4DFF-88F5-8361C4A5D1FD}"/>
                  </a:ext>
                </a:extLst>
              </p:cNvPr>
              <p:cNvSpPr>
                <a:spLocks/>
              </p:cNvSpPr>
              <p:nvPr/>
            </p:nvSpPr>
            <p:spPr bwMode="auto">
              <a:xfrm>
                <a:off x="123" y="4617"/>
                <a:ext cx="8" cy="9"/>
              </a:xfrm>
              <a:custGeom>
                <a:avLst/>
                <a:gdLst>
                  <a:gd name="T0" fmla="*/ 2 w 14"/>
                  <a:gd name="T1" fmla="*/ 0 h 15"/>
                  <a:gd name="T2" fmla="*/ 1 w 14"/>
                  <a:gd name="T3" fmla="*/ 4 h 15"/>
                  <a:gd name="T4" fmla="*/ 0 w 14"/>
                  <a:gd name="T5" fmla="*/ 6 h 15"/>
                  <a:gd name="T6" fmla="*/ 0 w 14"/>
                  <a:gd name="T7" fmla="*/ 7 h 15"/>
                  <a:gd name="T8" fmla="*/ 1 w 14"/>
                  <a:gd name="T9" fmla="*/ 8 h 15"/>
                  <a:gd name="T10" fmla="*/ 5 w 14"/>
                  <a:gd name="T11" fmla="*/ 13 h 15"/>
                  <a:gd name="T12" fmla="*/ 9 w 14"/>
                  <a:gd name="T13" fmla="*/ 15 h 15"/>
                  <a:gd name="T14" fmla="*/ 14 w 14"/>
                  <a:gd name="T15" fmla="*/ 11 h 15"/>
                  <a:gd name="T16" fmla="*/ 9 w 14"/>
                  <a:gd name="T17" fmla="*/ 7 h 15"/>
                  <a:gd name="T18" fmla="*/ 7 w 14"/>
                  <a:gd name="T19" fmla="*/ 5 h 15"/>
                  <a:gd name="T20" fmla="*/ 4 w 14"/>
                  <a:gd name="T21" fmla="*/ 6 h 15"/>
                  <a:gd name="T22" fmla="*/ 7 w 14"/>
                  <a:gd name="T23" fmla="*/ 7 h 15"/>
                  <a:gd name="T24" fmla="*/ 7 w 14"/>
                  <a:gd name="T25" fmla="*/ 5 h 15"/>
                  <a:gd name="T26" fmla="*/ 7 w 14"/>
                  <a:gd name="T27" fmla="*/ 5 h 15"/>
                  <a:gd name="T28" fmla="*/ 7 w 14"/>
                  <a:gd name="T29" fmla="*/ 5 h 15"/>
                  <a:gd name="T30" fmla="*/ 7 w 14"/>
                  <a:gd name="T31" fmla="*/ 5 h 15"/>
                  <a:gd name="T32" fmla="*/ 7 w 14"/>
                  <a:gd name="T33" fmla="*/ 5 h 15"/>
                  <a:gd name="T34" fmla="*/ 7 w 14"/>
                  <a:gd name="T35" fmla="*/ 5 h 15"/>
                  <a:gd name="T36" fmla="*/ 7 w 14"/>
                  <a:gd name="T37" fmla="*/ 5 h 15"/>
                  <a:gd name="T38" fmla="*/ 2 w 14"/>
                  <a:gd name="T3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15">
                    <a:moveTo>
                      <a:pt x="2" y="0"/>
                    </a:moveTo>
                    <a:cubicBezTo>
                      <a:pt x="1" y="2"/>
                      <a:pt x="1" y="3"/>
                      <a:pt x="1" y="4"/>
                    </a:cubicBezTo>
                    <a:cubicBezTo>
                      <a:pt x="1" y="5"/>
                      <a:pt x="0" y="6"/>
                      <a:pt x="0" y="6"/>
                    </a:cubicBezTo>
                    <a:lnTo>
                      <a:pt x="0" y="7"/>
                    </a:lnTo>
                    <a:lnTo>
                      <a:pt x="1" y="8"/>
                    </a:lnTo>
                    <a:cubicBezTo>
                      <a:pt x="2" y="10"/>
                      <a:pt x="4" y="12"/>
                      <a:pt x="5" y="13"/>
                    </a:cubicBezTo>
                    <a:cubicBezTo>
                      <a:pt x="7" y="14"/>
                      <a:pt x="8" y="15"/>
                      <a:pt x="9" y="15"/>
                    </a:cubicBezTo>
                    <a:lnTo>
                      <a:pt x="14" y="11"/>
                    </a:lnTo>
                    <a:cubicBezTo>
                      <a:pt x="12" y="9"/>
                      <a:pt x="10" y="8"/>
                      <a:pt x="9" y="7"/>
                    </a:cubicBezTo>
                    <a:cubicBezTo>
                      <a:pt x="8" y="7"/>
                      <a:pt x="7" y="6"/>
                      <a:pt x="7" y="5"/>
                    </a:cubicBezTo>
                    <a:lnTo>
                      <a:pt x="4" y="6"/>
                    </a:lnTo>
                    <a:lnTo>
                      <a:pt x="7" y="7"/>
                    </a:lnTo>
                    <a:lnTo>
                      <a:pt x="7" y="5"/>
                    </a:lnTo>
                    <a:lnTo>
                      <a:pt x="7" y="5"/>
                    </a:lnTo>
                    <a:lnTo>
                      <a:pt x="7" y="5"/>
                    </a:lnTo>
                    <a:lnTo>
                      <a:pt x="7" y="5"/>
                    </a:lnTo>
                    <a:lnTo>
                      <a:pt x="7" y="5"/>
                    </a:lnTo>
                    <a:lnTo>
                      <a:pt x="7" y="5"/>
                    </a:lnTo>
                    <a:lnTo>
                      <a:pt x="7" y="5"/>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2" name="Freeform 2073">
                <a:extLst>
                  <a:ext uri="{FF2B5EF4-FFF2-40B4-BE49-F238E27FC236}">
                    <a16:creationId xmlns:a16="http://schemas.microsoft.com/office/drawing/2014/main" id="{EE5C9F9C-674F-4DEC-BE9A-47BB9CCA159D}"/>
                  </a:ext>
                </a:extLst>
              </p:cNvPr>
              <p:cNvSpPr>
                <a:spLocks/>
              </p:cNvSpPr>
              <p:nvPr/>
            </p:nvSpPr>
            <p:spPr bwMode="auto">
              <a:xfrm>
                <a:off x="129" y="4622"/>
                <a:ext cx="12" cy="5"/>
              </a:xfrm>
              <a:custGeom>
                <a:avLst/>
                <a:gdLst>
                  <a:gd name="T0" fmla="*/ 0 w 22"/>
                  <a:gd name="T1" fmla="*/ 9 h 9"/>
                  <a:gd name="T2" fmla="*/ 8 w 22"/>
                  <a:gd name="T3" fmla="*/ 9 h 9"/>
                  <a:gd name="T4" fmla="*/ 22 w 22"/>
                  <a:gd name="T5" fmla="*/ 6 h 9"/>
                  <a:gd name="T6" fmla="*/ 18 w 22"/>
                  <a:gd name="T7" fmla="*/ 0 h 9"/>
                  <a:gd name="T8" fmla="*/ 8 w 22"/>
                  <a:gd name="T9" fmla="*/ 2 h 9"/>
                  <a:gd name="T10" fmla="*/ 0 w 22"/>
                  <a:gd name="T11" fmla="*/ 2 h 9"/>
                  <a:gd name="T12" fmla="*/ 0 w 2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2" h="9">
                    <a:moveTo>
                      <a:pt x="0" y="9"/>
                    </a:moveTo>
                    <a:cubicBezTo>
                      <a:pt x="3" y="9"/>
                      <a:pt x="5" y="9"/>
                      <a:pt x="8" y="9"/>
                    </a:cubicBezTo>
                    <a:cubicBezTo>
                      <a:pt x="13" y="9"/>
                      <a:pt x="17" y="8"/>
                      <a:pt x="22" y="6"/>
                    </a:cubicBezTo>
                    <a:lnTo>
                      <a:pt x="18" y="0"/>
                    </a:lnTo>
                    <a:cubicBezTo>
                      <a:pt x="16" y="2"/>
                      <a:pt x="12" y="2"/>
                      <a:pt x="8" y="2"/>
                    </a:cubicBezTo>
                    <a:cubicBezTo>
                      <a:pt x="6" y="2"/>
                      <a:pt x="3" y="2"/>
                      <a:pt x="0" y="2"/>
                    </a:cubicBez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3" name="Freeform 2074">
                <a:extLst>
                  <a:ext uri="{FF2B5EF4-FFF2-40B4-BE49-F238E27FC236}">
                    <a16:creationId xmlns:a16="http://schemas.microsoft.com/office/drawing/2014/main" id="{9AA7BC3E-0171-4FB5-8FC1-B6D2709066D8}"/>
                  </a:ext>
                </a:extLst>
              </p:cNvPr>
              <p:cNvSpPr>
                <a:spLocks/>
              </p:cNvSpPr>
              <p:nvPr/>
            </p:nvSpPr>
            <p:spPr bwMode="auto">
              <a:xfrm>
                <a:off x="132" y="4617"/>
                <a:ext cx="9" cy="7"/>
              </a:xfrm>
              <a:custGeom>
                <a:avLst/>
                <a:gdLst>
                  <a:gd name="T0" fmla="*/ 17 w 17"/>
                  <a:gd name="T1" fmla="*/ 9 h 13"/>
                  <a:gd name="T2" fmla="*/ 2 w 17"/>
                  <a:gd name="T3" fmla="*/ 0 h 13"/>
                  <a:gd name="T4" fmla="*/ 0 w 17"/>
                  <a:gd name="T5" fmla="*/ 7 h 13"/>
                  <a:gd name="T6" fmla="*/ 12 w 17"/>
                  <a:gd name="T7" fmla="*/ 13 h 13"/>
                  <a:gd name="T8" fmla="*/ 17 w 17"/>
                  <a:gd name="T9" fmla="*/ 9 h 13"/>
                </a:gdLst>
                <a:ahLst/>
                <a:cxnLst>
                  <a:cxn ang="0">
                    <a:pos x="T0" y="T1"/>
                  </a:cxn>
                  <a:cxn ang="0">
                    <a:pos x="T2" y="T3"/>
                  </a:cxn>
                  <a:cxn ang="0">
                    <a:pos x="T4" y="T5"/>
                  </a:cxn>
                  <a:cxn ang="0">
                    <a:pos x="T6" y="T7"/>
                  </a:cxn>
                  <a:cxn ang="0">
                    <a:pos x="T8" y="T9"/>
                  </a:cxn>
                </a:cxnLst>
                <a:rect l="0" t="0" r="r" b="b"/>
                <a:pathLst>
                  <a:path w="17" h="13">
                    <a:moveTo>
                      <a:pt x="17" y="9"/>
                    </a:moveTo>
                    <a:cubicBezTo>
                      <a:pt x="13" y="4"/>
                      <a:pt x="7" y="2"/>
                      <a:pt x="2" y="0"/>
                    </a:cubicBezTo>
                    <a:lnTo>
                      <a:pt x="0" y="7"/>
                    </a:lnTo>
                    <a:cubicBezTo>
                      <a:pt x="5" y="9"/>
                      <a:pt x="10" y="10"/>
                      <a:pt x="12" y="13"/>
                    </a:cubicBezTo>
                    <a:lnTo>
                      <a:pt x="17"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4" name="Rectangle 2075">
                <a:extLst>
                  <a:ext uri="{FF2B5EF4-FFF2-40B4-BE49-F238E27FC236}">
                    <a16:creationId xmlns:a16="http://schemas.microsoft.com/office/drawing/2014/main" id="{1AC48884-74C6-428E-8C28-FE21F256C50D}"/>
                  </a:ext>
                </a:extLst>
              </p:cNvPr>
              <p:cNvSpPr>
                <a:spLocks noChangeArrowheads="1"/>
              </p:cNvSpPr>
              <p:nvPr/>
            </p:nvSpPr>
            <p:spPr bwMode="auto">
              <a:xfrm>
                <a:off x="275" y="4654"/>
                <a:ext cx="4" cy="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5" name="Freeform 2076">
                <a:extLst>
                  <a:ext uri="{FF2B5EF4-FFF2-40B4-BE49-F238E27FC236}">
                    <a16:creationId xmlns:a16="http://schemas.microsoft.com/office/drawing/2014/main" id="{BD91D07E-CE14-4CC4-905D-827DA40F09B8}"/>
                  </a:ext>
                </a:extLst>
              </p:cNvPr>
              <p:cNvSpPr>
                <a:spLocks/>
              </p:cNvSpPr>
              <p:nvPr/>
            </p:nvSpPr>
            <p:spPr bwMode="auto">
              <a:xfrm>
                <a:off x="276" y="4628"/>
                <a:ext cx="52" cy="28"/>
              </a:xfrm>
              <a:custGeom>
                <a:avLst/>
                <a:gdLst>
                  <a:gd name="T0" fmla="*/ 88 w 91"/>
                  <a:gd name="T1" fmla="*/ 0 h 48"/>
                  <a:gd name="T2" fmla="*/ 0 w 91"/>
                  <a:gd name="T3" fmla="*/ 42 h 48"/>
                  <a:gd name="T4" fmla="*/ 2 w 91"/>
                  <a:gd name="T5" fmla="*/ 48 h 48"/>
                  <a:gd name="T6" fmla="*/ 91 w 91"/>
                  <a:gd name="T7" fmla="*/ 6 h 48"/>
                  <a:gd name="T8" fmla="*/ 88 w 91"/>
                  <a:gd name="T9" fmla="*/ 0 h 48"/>
                </a:gdLst>
                <a:ahLst/>
                <a:cxnLst>
                  <a:cxn ang="0">
                    <a:pos x="T0" y="T1"/>
                  </a:cxn>
                  <a:cxn ang="0">
                    <a:pos x="T2" y="T3"/>
                  </a:cxn>
                  <a:cxn ang="0">
                    <a:pos x="T4" y="T5"/>
                  </a:cxn>
                  <a:cxn ang="0">
                    <a:pos x="T6" y="T7"/>
                  </a:cxn>
                  <a:cxn ang="0">
                    <a:pos x="T8" y="T9"/>
                  </a:cxn>
                </a:cxnLst>
                <a:rect l="0" t="0" r="r" b="b"/>
                <a:pathLst>
                  <a:path w="91" h="48">
                    <a:moveTo>
                      <a:pt x="88" y="0"/>
                    </a:moveTo>
                    <a:cubicBezTo>
                      <a:pt x="58" y="15"/>
                      <a:pt x="31" y="32"/>
                      <a:pt x="0" y="42"/>
                    </a:cubicBezTo>
                    <a:lnTo>
                      <a:pt x="2" y="48"/>
                    </a:lnTo>
                    <a:cubicBezTo>
                      <a:pt x="34" y="38"/>
                      <a:pt x="62" y="20"/>
                      <a:pt x="91" y="6"/>
                    </a:cubicBezTo>
                    <a:lnTo>
                      <a:pt x="8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6" name="Freeform 2077">
                <a:extLst>
                  <a:ext uri="{FF2B5EF4-FFF2-40B4-BE49-F238E27FC236}">
                    <a16:creationId xmlns:a16="http://schemas.microsoft.com/office/drawing/2014/main" id="{32B4D77E-77E4-444B-B8E9-B47B2BF518A2}"/>
                  </a:ext>
                </a:extLst>
              </p:cNvPr>
              <p:cNvSpPr>
                <a:spLocks/>
              </p:cNvSpPr>
              <p:nvPr/>
            </p:nvSpPr>
            <p:spPr bwMode="auto">
              <a:xfrm>
                <a:off x="123" y="4624"/>
                <a:ext cx="8" cy="8"/>
              </a:xfrm>
              <a:custGeom>
                <a:avLst/>
                <a:gdLst>
                  <a:gd name="T0" fmla="*/ 8 w 14"/>
                  <a:gd name="T1" fmla="*/ 0 h 14"/>
                  <a:gd name="T2" fmla="*/ 8 w 14"/>
                  <a:gd name="T3" fmla="*/ 0 h 14"/>
                  <a:gd name="T4" fmla="*/ 9 w 14"/>
                  <a:gd name="T5" fmla="*/ 1 h 14"/>
                  <a:gd name="T6" fmla="*/ 8 w 14"/>
                  <a:gd name="T7" fmla="*/ 0 h 14"/>
                  <a:gd name="T8" fmla="*/ 8 w 14"/>
                  <a:gd name="T9" fmla="*/ 0 h 14"/>
                  <a:gd name="T10" fmla="*/ 9 w 14"/>
                  <a:gd name="T11" fmla="*/ 1 h 14"/>
                  <a:gd name="T12" fmla="*/ 8 w 14"/>
                  <a:gd name="T13" fmla="*/ 0 h 14"/>
                  <a:gd name="T14" fmla="*/ 9 w 14"/>
                  <a:gd name="T15" fmla="*/ 0 h 14"/>
                  <a:gd name="T16" fmla="*/ 8 w 14"/>
                  <a:gd name="T17" fmla="*/ 0 h 14"/>
                  <a:gd name="T18" fmla="*/ 8 w 14"/>
                  <a:gd name="T19" fmla="*/ 0 h 14"/>
                  <a:gd name="T20" fmla="*/ 9 w 14"/>
                  <a:gd name="T21" fmla="*/ 0 h 14"/>
                  <a:gd name="T22" fmla="*/ 8 w 14"/>
                  <a:gd name="T23" fmla="*/ 0 h 14"/>
                  <a:gd name="T24" fmla="*/ 6 w 14"/>
                  <a:gd name="T25" fmla="*/ 0 h 14"/>
                  <a:gd name="T26" fmla="*/ 3 w 14"/>
                  <a:gd name="T27" fmla="*/ 1 h 14"/>
                  <a:gd name="T28" fmla="*/ 0 w 14"/>
                  <a:gd name="T29" fmla="*/ 4 h 14"/>
                  <a:gd name="T30" fmla="*/ 0 w 14"/>
                  <a:gd name="T31" fmla="*/ 5 h 14"/>
                  <a:gd name="T32" fmla="*/ 1 w 14"/>
                  <a:gd name="T33" fmla="*/ 8 h 14"/>
                  <a:gd name="T34" fmla="*/ 1 w 14"/>
                  <a:gd name="T35" fmla="*/ 9 h 14"/>
                  <a:gd name="T36" fmla="*/ 2 w 14"/>
                  <a:gd name="T37" fmla="*/ 10 h 14"/>
                  <a:gd name="T38" fmla="*/ 9 w 14"/>
                  <a:gd name="T39" fmla="*/ 14 h 14"/>
                  <a:gd name="T40" fmla="*/ 13 w 14"/>
                  <a:gd name="T41" fmla="*/ 9 h 14"/>
                  <a:gd name="T42" fmla="*/ 6 w 14"/>
                  <a:gd name="T43" fmla="*/ 5 h 14"/>
                  <a:gd name="T44" fmla="*/ 4 w 14"/>
                  <a:gd name="T45" fmla="*/ 7 h 14"/>
                  <a:gd name="T46" fmla="*/ 7 w 14"/>
                  <a:gd name="T47" fmla="*/ 6 h 14"/>
                  <a:gd name="T48" fmla="*/ 6 w 14"/>
                  <a:gd name="T49" fmla="*/ 5 h 14"/>
                  <a:gd name="T50" fmla="*/ 3 w 14"/>
                  <a:gd name="T51" fmla="*/ 6 h 14"/>
                  <a:gd name="T52" fmla="*/ 6 w 14"/>
                  <a:gd name="T53" fmla="*/ 7 h 14"/>
                  <a:gd name="T54" fmla="*/ 6 w 14"/>
                  <a:gd name="T55" fmla="*/ 7 h 14"/>
                  <a:gd name="T56" fmla="*/ 6 w 14"/>
                  <a:gd name="T57" fmla="*/ 7 h 14"/>
                  <a:gd name="T58" fmla="*/ 6 w 14"/>
                  <a:gd name="T59" fmla="*/ 7 h 14"/>
                  <a:gd name="T60" fmla="*/ 6 w 14"/>
                  <a:gd name="T61" fmla="*/ 7 h 14"/>
                  <a:gd name="T62" fmla="*/ 6 w 14"/>
                  <a:gd name="T63" fmla="*/ 7 h 14"/>
                  <a:gd name="T64" fmla="*/ 6 w 14"/>
                  <a:gd name="T65" fmla="*/ 7 h 14"/>
                  <a:gd name="T66" fmla="*/ 6 w 14"/>
                  <a:gd name="T67" fmla="*/ 7 h 14"/>
                  <a:gd name="T68" fmla="*/ 6 w 14"/>
                  <a:gd name="T69" fmla="*/ 7 h 14"/>
                  <a:gd name="T70" fmla="*/ 6 w 14"/>
                  <a:gd name="T71" fmla="*/ 7 h 14"/>
                  <a:gd name="T72" fmla="*/ 6 w 14"/>
                  <a:gd name="T73" fmla="*/ 7 h 14"/>
                  <a:gd name="T74" fmla="*/ 6 w 14"/>
                  <a:gd name="T75" fmla="*/ 7 h 14"/>
                  <a:gd name="T76" fmla="*/ 9 w 14"/>
                  <a:gd name="T77" fmla="*/ 7 h 14"/>
                  <a:gd name="T78" fmla="*/ 12 w 14"/>
                  <a:gd name="T79" fmla="*/ 5 h 14"/>
                  <a:gd name="T80" fmla="*/ 14 w 14"/>
                  <a:gd name="T81" fmla="*/ 2 h 14"/>
                  <a:gd name="T82" fmla="*/ 8 w 14"/>
                  <a:gd name="T8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 h="14">
                    <a:moveTo>
                      <a:pt x="8" y="0"/>
                    </a:moveTo>
                    <a:lnTo>
                      <a:pt x="8" y="0"/>
                    </a:lnTo>
                    <a:lnTo>
                      <a:pt x="9" y="1"/>
                    </a:lnTo>
                    <a:lnTo>
                      <a:pt x="8" y="0"/>
                    </a:lnTo>
                    <a:lnTo>
                      <a:pt x="8" y="0"/>
                    </a:lnTo>
                    <a:lnTo>
                      <a:pt x="9" y="1"/>
                    </a:lnTo>
                    <a:lnTo>
                      <a:pt x="8" y="0"/>
                    </a:lnTo>
                    <a:lnTo>
                      <a:pt x="9" y="0"/>
                    </a:lnTo>
                    <a:lnTo>
                      <a:pt x="8" y="0"/>
                    </a:lnTo>
                    <a:lnTo>
                      <a:pt x="8" y="0"/>
                    </a:lnTo>
                    <a:lnTo>
                      <a:pt x="9" y="0"/>
                    </a:lnTo>
                    <a:lnTo>
                      <a:pt x="8" y="0"/>
                    </a:lnTo>
                    <a:cubicBezTo>
                      <a:pt x="8" y="0"/>
                      <a:pt x="7" y="0"/>
                      <a:pt x="6" y="0"/>
                    </a:cubicBezTo>
                    <a:cubicBezTo>
                      <a:pt x="5" y="1"/>
                      <a:pt x="4" y="1"/>
                      <a:pt x="3" y="1"/>
                    </a:cubicBezTo>
                    <a:cubicBezTo>
                      <a:pt x="2" y="2"/>
                      <a:pt x="1" y="3"/>
                      <a:pt x="0" y="4"/>
                    </a:cubicBezTo>
                    <a:lnTo>
                      <a:pt x="0" y="5"/>
                    </a:lnTo>
                    <a:lnTo>
                      <a:pt x="1" y="8"/>
                    </a:lnTo>
                    <a:lnTo>
                      <a:pt x="1" y="9"/>
                    </a:lnTo>
                    <a:lnTo>
                      <a:pt x="2" y="10"/>
                    </a:lnTo>
                    <a:cubicBezTo>
                      <a:pt x="5" y="12"/>
                      <a:pt x="8" y="13"/>
                      <a:pt x="9" y="14"/>
                    </a:cubicBezTo>
                    <a:lnTo>
                      <a:pt x="13" y="9"/>
                    </a:lnTo>
                    <a:cubicBezTo>
                      <a:pt x="10" y="7"/>
                      <a:pt x="8" y="6"/>
                      <a:pt x="6" y="5"/>
                    </a:cubicBezTo>
                    <a:lnTo>
                      <a:pt x="4" y="7"/>
                    </a:lnTo>
                    <a:lnTo>
                      <a:pt x="7" y="6"/>
                    </a:lnTo>
                    <a:lnTo>
                      <a:pt x="6" y="5"/>
                    </a:lnTo>
                    <a:lnTo>
                      <a:pt x="3" y="6"/>
                    </a:lnTo>
                    <a:lnTo>
                      <a:pt x="6" y="7"/>
                    </a:lnTo>
                    <a:lnTo>
                      <a:pt x="6" y="7"/>
                    </a:lnTo>
                    <a:lnTo>
                      <a:pt x="6" y="7"/>
                    </a:lnTo>
                    <a:lnTo>
                      <a:pt x="6" y="7"/>
                    </a:lnTo>
                    <a:lnTo>
                      <a:pt x="6" y="7"/>
                    </a:lnTo>
                    <a:lnTo>
                      <a:pt x="6" y="7"/>
                    </a:lnTo>
                    <a:lnTo>
                      <a:pt x="6" y="7"/>
                    </a:lnTo>
                    <a:lnTo>
                      <a:pt x="6" y="7"/>
                    </a:lnTo>
                    <a:lnTo>
                      <a:pt x="6" y="7"/>
                    </a:lnTo>
                    <a:lnTo>
                      <a:pt x="6" y="7"/>
                    </a:lnTo>
                    <a:lnTo>
                      <a:pt x="6" y="7"/>
                    </a:lnTo>
                    <a:lnTo>
                      <a:pt x="6" y="7"/>
                    </a:lnTo>
                    <a:cubicBezTo>
                      <a:pt x="7" y="7"/>
                      <a:pt x="8" y="7"/>
                      <a:pt x="9" y="7"/>
                    </a:cubicBezTo>
                    <a:cubicBezTo>
                      <a:pt x="10" y="6"/>
                      <a:pt x="11" y="6"/>
                      <a:pt x="12" y="5"/>
                    </a:cubicBezTo>
                    <a:cubicBezTo>
                      <a:pt x="13" y="5"/>
                      <a:pt x="14" y="4"/>
                      <a:pt x="14" y="2"/>
                    </a:cubicBezTo>
                    <a:lnTo>
                      <a:pt x="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7" name="Freeform 2078">
                <a:extLst>
                  <a:ext uri="{FF2B5EF4-FFF2-40B4-BE49-F238E27FC236}">
                    <a16:creationId xmlns:a16="http://schemas.microsoft.com/office/drawing/2014/main" id="{8B8CCA90-16A4-4F41-841D-E49877F5C84C}"/>
                  </a:ext>
                </a:extLst>
              </p:cNvPr>
              <p:cNvSpPr>
                <a:spLocks/>
              </p:cNvSpPr>
              <p:nvPr/>
            </p:nvSpPr>
            <p:spPr bwMode="auto">
              <a:xfrm>
                <a:off x="129" y="4626"/>
                <a:ext cx="20" cy="6"/>
              </a:xfrm>
              <a:custGeom>
                <a:avLst/>
                <a:gdLst>
                  <a:gd name="T0" fmla="*/ 0 w 36"/>
                  <a:gd name="T1" fmla="*/ 11 h 11"/>
                  <a:gd name="T2" fmla="*/ 5 w 36"/>
                  <a:gd name="T3" fmla="*/ 11 h 11"/>
                  <a:gd name="T4" fmla="*/ 36 w 36"/>
                  <a:gd name="T5" fmla="*/ 7 h 11"/>
                  <a:gd name="T6" fmla="*/ 34 w 36"/>
                  <a:gd name="T7" fmla="*/ 0 h 11"/>
                  <a:gd name="T8" fmla="*/ 5 w 36"/>
                  <a:gd name="T9" fmla="*/ 4 h 11"/>
                  <a:gd name="T10" fmla="*/ 0 w 36"/>
                  <a:gd name="T11" fmla="*/ 4 h 11"/>
                  <a:gd name="T12" fmla="*/ 0 w 3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6" h="11">
                    <a:moveTo>
                      <a:pt x="0" y="11"/>
                    </a:moveTo>
                    <a:cubicBezTo>
                      <a:pt x="2" y="11"/>
                      <a:pt x="4" y="11"/>
                      <a:pt x="5" y="11"/>
                    </a:cubicBezTo>
                    <a:cubicBezTo>
                      <a:pt x="15" y="11"/>
                      <a:pt x="26" y="10"/>
                      <a:pt x="36" y="7"/>
                    </a:cubicBezTo>
                    <a:lnTo>
                      <a:pt x="34" y="0"/>
                    </a:lnTo>
                    <a:cubicBezTo>
                      <a:pt x="25" y="4"/>
                      <a:pt x="15" y="4"/>
                      <a:pt x="5" y="4"/>
                    </a:cubicBezTo>
                    <a:cubicBezTo>
                      <a:pt x="4" y="4"/>
                      <a:pt x="2" y="4"/>
                      <a:pt x="0" y="4"/>
                    </a:cubicBezTo>
                    <a:lnTo>
                      <a:pt x="0"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8" name="Freeform 2079">
                <a:extLst>
                  <a:ext uri="{FF2B5EF4-FFF2-40B4-BE49-F238E27FC236}">
                    <a16:creationId xmlns:a16="http://schemas.microsoft.com/office/drawing/2014/main" id="{8B8B1340-EF69-495E-8622-EEBB20DC0805}"/>
                  </a:ext>
                </a:extLst>
              </p:cNvPr>
              <p:cNvSpPr>
                <a:spLocks/>
              </p:cNvSpPr>
              <p:nvPr/>
            </p:nvSpPr>
            <p:spPr bwMode="auto">
              <a:xfrm>
                <a:off x="125" y="4630"/>
                <a:ext cx="6" cy="6"/>
              </a:xfrm>
              <a:custGeom>
                <a:avLst/>
                <a:gdLst>
                  <a:gd name="T0" fmla="*/ 4 w 10"/>
                  <a:gd name="T1" fmla="*/ 1 h 11"/>
                  <a:gd name="T2" fmla="*/ 5 w 10"/>
                  <a:gd name="T3" fmla="*/ 1 h 11"/>
                  <a:gd name="T4" fmla="*/ 5 w 10"/>
                  <a:gd name="T5" fmla="*/ 0 h 11"/>
                  <a:gd name="T6" fmla="*/ 4 w 10"/>
                  <a:gd name="T7" fmla="*/ 1 h 11"/>
                  <a:gd name="T8" fmla="*/ 5 w 10"/>
                  <a:gd name="T9" fmla="*/ 1 h 11"/>
                  <a:gd name="T10" fmla="*/ 5 w 10"/>
                  <a:gd name="T11" fmla="*/ 0 h 11"/>
                  <a:gd name="T12" fmla="*/ 5 w 10"/>
                  <a:gd name="T13" fmla="*/ 0 h 11"/>
                  <a:gd name="T14" fmla="*/ 3 w 10"/>
                  <a:gd name="T15" fmla="*/ 1 h 11"/>
                  <a:gd name="T16" fmla="*/ 0 w 10"/>
                  <a:gd name="T17" fmla="*/ 4 h 11"/>
                  <a:gd name="T18" fmla="*/ 0 w 10"/>
                  <a:gd name="T19" fmla="*/ 4 h 11"/>
                  <a:gd name="T20" fmla="*/ 0 w 10"/>
                  <a:gd name="T21" fmla="*/ 5 h 11"/>
                  <a:gd name="T22" fmla="*/ 1 w 10"/>
                  <a:gd name="T23" fmla="*/ 8 h 11"/>
                  <a:gd name="T24" fmla="*/ 4 w 10"/>
                  <a:gd name="T25" fmla="*/ 11 h 11"/>
                  <a:gd name="T26" fmla="*/ 4 w 10"/>
                  <a:gd name="T27" fmla="*/ 11 h 11"/>
                  <a:gd name="T28" fmla="*/ 5 w 10"/>
                  <a:gd name="T29" fmla="*/ 11 h 11"/>
                  <a:gd name="T30" fmla="*/ 10 w 10"/>
                  <a:gd name="T31" fmla="*/ 7 h 11"/>
                  <a:gd name="T32" fmla="*/ 7 w 10"/>
                  <a:gd name="T33" fmla="*/ 5 h 11"/>
                  <a:gd name="T34" fmla="*/ 6 w 10"/>
                  <a:gd name="T35" fmla="*/ 5 h 11"/>
                  <a:gd name="T36" fmla="*/ 6 w 10"/>
                  <a:gd name="T37" fmla="*/ 5 h 11"/>
                  <a:gd name="T38" fmla="*/ 6 w 10"/>
                  <a:gd name="T39" fmla="*/ 5 h 11"/>
                  <a:gd name="T40" fmla="*/ 6 w 10"/>
                  <a:gd name="T41" fmla="*/ 5 h 11"/>
                  <a:gd name="T42" fmla="*/ 6 w 10"/>
                  <a:gd name="T43" fmla="*/ 5 h 11"/>
                  <a:gd name="T44" fmla="*/ 6 w 10"/>
                  <a:gd name="T45" fmla="*/ 5 h 11"/>
                  <a:gd name="T46" fmla="*/ 6 w 10"/>
                  <a:gd name="T47" fmla="*/ 5 h 11"/>
                  <a:gd name="T48" fmla="*/ 3 w 10"/>
                  <a:gd name="T49" fmla="*/ 5 h 11"/>
                  <a:gd name="T50" fmla="*/ 6 w 10"/>
                  <a:gd name="T51" fmla="*/ 6 h 11"/>
                  <a:gd name="T52" fmla="*/ 5 w 10"/>
                  <a:gd name="T53" fmla="*/ 6 h 11"/>
                  <a:gd name="T54" fmla="*/ 6 w 10"/>
                  <a:gd name="T55" fmla="*/ 7 h 11"/>
                  <a:gd name="T56" fmla="*/ 6 w 10"/>
                  <a:gd name="T57" fmla="*/ 6 h 11"/>
                  <a:gd name="T58" fmla="*/ 5 w 10"/>
                  <a:gd name="T59" fmla="*/ 6 h 11"/>
                  <a:gd name="T60" fmla="*/ 6 w 10"/>
                  <a:gd name="T61" fmla="*/ 7 h 11"/>
                  <a:gd name="T62" fmla="*/ 6 w 10"/>
                  <a:gd name="T63" fmla="*/ 7 h 11"/>
                  <a:gd name="T64" fmla="*/ 8 w 10"/>
                  <a:gd name="T65" fmla="*/ 6 h 11"/>
                  <a:gd name="T66" fmla="*/ 10 w 10"/>
                  <a:gd name="T67" fmla="*/ 3 h 11"/>
                  <a:gd name="T68" fmla="*/ 4 w 10"/>
                  <a:gd name="T6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1">
                    <a:moveTo>
                      <a:pt x="4" y="1"/>
                    </a:moveTo>
                    <a:lnTo>
                      <a:pt x="5" y="1"/>
                    </a:lnTo>
                    <a:lnTo>
                      <a:pt x="5" y="0"/>
                    </a:lnTo>
                    <a:lnTo>
                      <a:pt x="4" y="1"/>
                    </a:lnTo>
                    <a:lnTo>
                      <a:pt x="5" y="1"/>
                    </a:lnTo>
                    <a:lnTo>
                      <a:pt x="5" y="0"/>
                    </a:lnTo>
                    <a:lnTo>
                      <a:pt x="5" y="0"/>
                    </a:lnTo>
                    <a:cubicBezTo>
                      <a:pt x="5" y="0"/>
                      <a:pt x="4" y="0"/>
                      <a:pt x="3" y="1"/>
                    </a:cubicBezTo>
                    <a:cubicBezTo>
                      <a:pt x="2" y="1"/>
                      <a:pt x="1" y="2"/>
                      <a:pt x="0" y="4"/>
                    </a:cubicBezTo>
                    <a:lnTo>
                      <a:pt x="0" y="4"/>
                    </a:lnTo>
                    <a:lnTo>
                      <a:pt x="0" y="5"/>
                    </a:lnTo>
                    <a:cubicBezTo>
                      <a:pt x="0" y="6"/>
                      <a:pt x="0" y="7"/>
                      <a:pt x="1" y="8"/>
                    </a:cubicBezTo>
                    <a:cubicBezTo>
                      <a:pt x="2" y="10"/>
                      <a:pt x="3" y="10"/>
                      <a:pt x="4" y="11"/>
                    </a:cubicBezTo>
                    <a:lnTo>
                      <a:pt x="4" y="11"/>
                    </a:lnTo>
                    <a:lnTo>
                      <a:pt x="5" y="11"/>
                    </a:lnTo>
                    <a:lnTo>
                      <a:pt x="10" y="7"/>
                    </a:lnTo>
                    <a:cubicBezTo>
                      <a:pt x="8" y="6"/>
                      <a:pt x="7" y="5"/>
                      <a:pt x="7" y="5"/>
                    </a:cubicBezTo>
                    <a:lnTo>
                      <a:pt x="6" y="5"/>
                    </a:lnTo>
                    <a:lnTo>
                      <a:pt x="6" y="5"/>
                    </a:lnTo>
                    <a:lnTo>
                      <a:pt x="6" y="5"/>
                    </a:lnTo>
                    <a:lnTo>
                      <a:pt x="6" y="5"/>
                    </a:lnTo>
                    <a:lnTo>
                      <a:pt x="6" y="5"/>
                    </a:lnTo>
                    <a:lnTo>
                      <a:pt x="6" y="5"/>
                    </a:lnTo>
                    <a:lnTo>
                      <a:pt x="6" y="5"/>
                    </a:lnTo>
                    <a:lnTo>
                      <a:pt x="3" y="5"/>
                    </a:lnTo>
                    <a:lnTo>
                      <a:pt x="6" y="6"/>
                    </a:lnTo>
                    <a:lnTo>
                      <a:pt x="5" y="6"/>
                    </a:lnTo>
                    <a:lnTo>
                      <a:pt x="6" y="7"/>
                    </a:lnTo>
                    <a:lnTo>
                      <a:pt x="6" y="6"/>
                    </a:lnTo>
                    <a:lnTo>
                      <a:pt x="5" y="6"/>
                    </a:lnTo>
                    <a:lnTo>
                      <a:pt x="6" y="7"/>
                    </a:lnTo>
                    <a:lnTo>
                      <a:pt x="6" y="7"/>
                    </a:lnTo>
                    <a:cubicBezTo>
                      <a:pt x="6" y="7"/>
                      <a:pt x="7" y="6"/>
                      <a:pt x="8" y="6"/>
                    </a:cubicBezTo>
                    <a:cubicBezTo>
                      <a:pt x="9" y="6"/>
                      <a:pt x="10" y="4"/>
                      <a:pt x="10" y="3"/>
                    </a:cubicBezTo>
                    <a:lnTo>
                      <a:pt x="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79" name="Freeform 2080">
                <a:extLst>
                  <a:ext uri="{FF2B5EF4-FFF2-40B4-BE49-F238E27FC236}">
                    <a16:creationId xmlns:a16="http://schemas.microsoft.com/office/drawing/2014/main" id="{6843D246-0013-4A80-B6CA-200A8B8A71AD}"/>
                  </a:ext>
                </a:extLst>
              </p:cNvPr>
              <p:cNvSpPr>
                <a:spLocks/>
              </p:cNvSpPr>
              <p:nvPr/>
            </p:nvSpPr>
            <p:spPr bwMode="auto">
              <a:xfrm>
                <a:off x="148" y="4626"/>
                <a:ext cx="9" cy="7"/>
              </a:xfrm>
              <a:custGeom>
                <a:avLst/>
                <a:gdLst>
                  <a:gd name="T0" fmla="*/ 16 w 16"/>
                  <a:gd name="T1" fmla="*/ 8 h 12"/>
                  <a:gd name="T2" fmla="*/ 2 w 16"/>
                  <a:gd name="T3" fmla="*/ 0 h 12"/>
                  <a:gd name="T4" fmla="*/ 0 w 16"/>
                  <a:gd name="T5" fmla="*/ 7 h 12"/>
                  <a:gd name="T6" fmla="*/ 11 w 16"/>
                  <a:gd name="T7" fmla="*/ 12 h 12"/>
                  <a:gd name="T8" fmla="*/ 16 w 16"/>
                  <a:gd name="T9" fmla="*/ 8 h 12"/>
                </a:gdLst>
                <a:ahLst/>
                <a:cxnLst>
                  <a:cxn ang="0">
                    <a:pos x="T0" y="T1"/>
                  </a:cxn>
                  <a:cxn ang="0">
                    <a:pos x="T2" y="T3"/>
                  </a:cxn>
                  <a:cxn ang="0">
                    <a:pos x="T4" y="T5"/>
                  </a:cxn>
                  <a:cxn ang="0">
                    <a:pos x="T6" y="T7"/>
                  </a:cxn>
                  <a:cxn ang="0">
                    <a:pos x="T8" y="T9"/>
                  </a:cxn>
                </a:cxnLst>
                <a:rect l="0" t="0" r="r" b="b"/>
                <a:pathLst>
                  <a:path w="16" h="12">
                    <a:moveTo>
                      <a:pt x="16" y="8"/>
                    </a:moveTo>
                    <a:cubicBezTo>
                      <a:pt x="12" y="4"/>
                      <a:pt x="7" y="2"/>
                      <a:pt x="2" y="0"/>
                    </a:cubicBezTo>
                    <a:lnTo>
                      <a:pt x="0" y="7"/>
                    </a:lnTo>
                    <a:cubicBezTo>
                      <a:pt x="4" y="8"/>
                      <a:pt x="8" y="10"/>
                      <a:pt x="11" y="12"/>
                    </a:cubicBezTo>
                    <a:lnTo>
                      <a:pt x="1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0" name="Freeform 2081">
                <a:extLst>
                  <a:ext uri="{FF2B5EF4-FFF2-40B4-BE49-F238E27FC236}">
                    <a16:creationId xmlns:a16="http://schemas.microsoft.com/office/drawing/2014/main" id="{873E5389-D6DF-4EF7-82F2-1E093ACA3D59}"/>
                  </a:ext>
                </a:extLst>
              </p:cNvPr>
              <p:cNvSpPr>
                <a:spLocks/>
              </p:cNvSpPr>
              <p:nvPr/>
            </p:nvSpPr>
            <p:spPr bwMode="auto">
              <a:xfrm>
                <a:off x="274" y="4649"/>
                <a:ext cx="45" cy="16"/>
              </a:xfrm>
              <a:custGeom>
                <a:avLst/>
                <a:gdLst>
                  <a:gd name="T0" fmla="*/ 1 w 80"/>
                  <a:gd name="T1" fmla="*/ 28 h 28"/>
                  <a:gd name="T2" fmla="*/ 80 w 80"/>
                  <a:gd name="T3" fmla="*/ 6 h 28"/>
                  <a:gd name="T4" fmla="*/ 78 w 80"/>
                  <a:gd name="T5" fmla="*/ 0 h 28"/>
                  <a:gd name="T6" fmla="*/ 0 w 80"/>
                  <a:gd name="T7" fmla="*/ 21 h 28"/>
                  <a:gd name="T8" fmla="*/ 1 w 80"/>
                  <a:gd name="T9" fmla="*/ 28 h 28"/>
                </a:gdLst>
                <a:ahLst/>
                <a:cxnLst>
                  <a:cxn ang="0">
                    <a:pos x="T0" y="T1"/>
                  </a:cxn>
                  <a:cxn ang="0">
                    <a:pos x="T2" y="T3"/>
                  </a:cxn>
                  <a:cxn ang="0">
                    <a:pos x="T4" y="T5"/>
                  </a:cxn>
                  <a:cxn ang="0">
                    <a:pos x="T6" y="T7"/>
                  </a:cxn>
                  <a:cxn ang="0">
                    <a:pos x="T8" y="T9"/>
                  </a:cxn>
                </a:cxnLst>
                <a:rect l="0" t="0" r="r" b="b"/>
                <a:pathLst>
                  <a:path w="80" h="28">
                    <a:moveTo>
                      <a:pt x="1" y="28"/>
                    </a:moveTo>
                    <a:cubicBezTo>
                      <a:pt x="28" y="24"/>
                      <a:pt x="54" y="15"/>
                      <a:pt x="80" y="6"/>
                    </a:cubicBezTo>
                    <a:lnTo>
                      <a:pt x="78" y="0"/>
                    </a:lnTo>
                    <a:cubicBezTo>
                      <a:pt x="52" y="9"/>
                      <a:pt x="27" y="18"/>
                      <a:pt x="0" y="21"/>
                    </a:cubicBezTo>
                    <a:lnTo>
                      <a:pt x="1"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1" name="Freeform 2082">
                <a:extLst>
                  <a:ext uri="{FF2B5EF4-FFF2-40B4-BE49-F238E27FC236}">
                    <a16:creationId xmlns:a16="http://schemas.microsoft.com/office/drawing/2014/main" id="{D3DBA646-8257-4410-AC77-3E1EC65FFB75}"/>
                  </a:ext>
                </a:extLst>
              </p:cNvPr>
              <p:cNvSpPr>
                <a:spLocks/>
              </p:cNvSpPr>
              <p:nvPr/>
            </p:nvSpPr>
            <p:spPr bwMode="auto">
              <a:xfrm>
                <a:off x="318" y="4645"/>
                <a:ext cx="9" cy="7"/>
              </a:xfrm>
              <a:custGeom>
                <a:avLst/>
                <a:gdLst>
                  <a:gd name="T0" fmla="*/ 4 w 16"/>
                  <a:gd name="T1" fmla="*/ 11 h 11"/>
                  <a:gd name="T2" fmla="*/ 16 w 16"/>
                  <a:gd name="T3" fmla="*/ 6 h 11"/>
                  <a:gd name="T4" fmla="*/ 13 w 16"/>
                  <a:gd name="T5" fmla="*/ 0 h 11"/>
                  <a:gd name="T6" fmla="*/ 0 w 16"/>
                  <a:gd name="T7" fmla="*/ 7 h 11"/>
                  <a:gd name="T8" fmla="*/ 4 w 16"/>
                  <a:gd name="T9" fmla="*/ 11 h 11"/>
                </a:gdLst>
                <a:ahLst/>
                <a:cxnLst>
                  <a:cxn ang="0">
                    <a:pos x="T0" y="T1"/>
                  </a:cxn>
                  <a:cxn ang="0">
                    <a:pos x="T2" y="T3"/>
                  </a:cxn>
                  <a:cxn ang="0">
                    <a:pos x="T4" y="T5"/>
                  </a:cxn>
                  <a:cxn ang="0">
                    <a:pos x="T6" y="T7"/>
                  </a:cxn>
                  <a:cxn ang="0">
                    <a:pos x="T8" y="T9"/>
                  </a:cxn>
                </a:cxnLst>
                <a:rect l="0" t="0" r="r" b="b"/>
                <a:pathLst>
                  <a:path w="16" h="11">
                    <a:moveTo>
                      <a:pt x="4" y="11"/>
                    </a:moveTo>
                    <a:cubicBezTo>
                      <a:pt x="7" y="9"/>
                      <a:pt x="11" y="8"/>
                      <a:pt x="16" y="6"/>
                    </a:cubicBezTo>
                    <a:lnTo>
                      <a:pt x="13" y="0"/>
                    </a:lnTo>
                    <a:cubicBezTo>
                      <a:pt x="9" y="1"/>
                      <a:pt x="4" y="3"/>
                      <a:pt x="0" y="7"/>
                    </a:cubicBezTo>
                    <a:lnTo>
                      <a:pt x="4"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2" name="Freeform 2083">
                <a:extLst>
                  <a:ext uri="{FF2B5EF4-FFF2-40B4-BE49-F238E27FC236}">
                    <a16:creationId xmlns:a16="http://schemas.microsoft.com/office/drawing/2014/main" id="{BB22AF4A-D3A1-4F47-B5AE-1EE5FD423A88}"/>
                  </a:ext>
                </a:extLst>
              </p:cNvPr>
              <p:cNvSpPr>
                <a:spLocks/>
              </p:cNvSpPr>
              <p:nvPr/>
            </p:nvSpPr>
            <p:spPr bwMode="auto">
              <a:xfrm>
                <a:off x="324" y="4637"/>
                <a:ext cx="11" cy="11"/>
              </a:xfrm>
              <a:custGeom>
                <a:avLst/>
                <a:gdLst>
                  <a:gd name="T0" fmla="*/ 6 w 19"/>
                  <a:gd name="T1" fmla="*/ 19 h 19"/>
                  <a:gd name="T2" fmla="*/ 12 w 19"/>
                  <a:gd name="T3" fmla="*/ 15 h 19"/>
                  <a:gd name="T4" fmla="*/ 17 w 19"/>
                  <a:gd name="T5" fmla="*/ 12 h 19"/>
                  <a:gd name="T6" fmla="*/ 19 w 19"/>
                  <a:gd name="T7" fmla="*/ 5 h 19"/>
                  <a:gd name="T8" fmla="*/ 19 w 19"/>
                  <a:gd name="T9" fmla="*/ 4 h 19"/>
                  <a:gd name="T10" fmla="*/ 19 w 19"/>
                  <a:gd name="T11" fmla="*/ 3 h 19"/>
                  <a:gd name="T12" fmla="*/ 14 w 19"/>
                  <a:gd name="T13" fmla="*/ 1 h 19"/>
                  <a:gd name="T14" fmla="*/ 13 w 19"/>
                  <a:gd name="T15" fmla="*/ 0 h 19"/>
                  <a:gd name="T16" fmla="*/ 13 w 19"/>
                  <a:gd name="T17" fmla="*/ 0 h 19"/>
                  <a:gd name="T18" fmla="*/ 13 w 19"/>
                  <a:gd name="T19" fmla="*/ 1 h 19"/>
                  <a:gd name="T20" fmla="*/ 13 w 19"/>
                  <a:gd name="T21" fmla="*/ 0 h 19"/>
                  <a:gd name="T22" fmla="*/ 13 w 19"/>
                  <a:gd name="T23" fmla="*/ 0 h 19"/>
                  <a:gd name="T24" fmla="*/ 13 w 19"/>
                  <a:gd name="T25" fmla="*/ 1 h 19"/>
                  <a:gd name="T26" fmla="*/ 13 w 19"/>
                  <a:gd name="T27" fmla="*/ 0 h 19"/>
                  <a:gd name="T28" fmla="*/ 8 w 19"/>
                  <a:gd name="T29" fmla="*/ 4 h 19"/>
                  <a:gd name="T30" fmla="*/ 13 w 19"/>
                  <a:gd name="T31" fmla="*/ 7 h 19"/>
                  <a:gd name="T32" fmla="*/ 14 w 19"/>
                  <a:gd name="T33" fmla="*/ 7 h 19"/>
                  <a:gd name="T34" fmla="*/ 14 w 19"/>
                  <a:gd name="T35" fmla="*/ 7 h 19"/>
                  <a:gd name="T36" fmla="*/ 16 w 19"/>
                  <a:gd name="T37" fmla="*/ 5 h 19"/>
                  <a:gd name="T38" fmla="*/ 13 w 19"/>
                  <a:gd name="T39" fmla="*/ 5 h 19"/>
                  <a:gd name="T40" fmla="*/ 12 w 19"/>
                  <a:gd name="T41" fmla="*/ 7 h 19"/>
                  <a:gd name="T42" fmla="*/ 7 w 19"/>
                  <a:gd name="T43" fmla="*/ 10 h 19"/>
                  <a:gd name="T44" fmla="*/ 0 w 19"/>
                  <a:gd name="T45" fmla="*/ 17 h 19"/>
                  <a:gd name="T46" fmla="*/ 6 w 19"/>
                  <a:gd name="T4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6" y="19"/>
                    </a:moveTo>
                    <a:cubicBezTo>
                      <a:pt x="7" y="18"/>
                      <a:pt x="9" y="16"/>
                      <a:pt x="12" y="15"/>
                    </a:cubicBezTo>
                    <a:cubicBezTo>
                      <a:pt x="14" y="14"/>
                      <a:pt x="15" y="13"/>
                      <a:pt x="17" y="12"/>
                    </a:cubicBezTo>
                    <a:cubicBezTo>
                      <a:pt x="18" y="10"/>
                      <a:pt x="19" y="8"/>
                      <a:pt x="19" y="5"/>
                    </a:cubicBezTo>
                    <a:lnTo>
                      <a:pt x="19" y="4"/>
                    </a:lnTo>
                    <a:lnTo>
                      <a:pt x="19" y="3"/>
                    </a:lnTo>
                    <a:cubicBezTo>
                      <a:pt x="17" y="1"/>
                      <a:pt x="15" y="1"/>
                      <a:pt x="14" y="1"/>
                    </a:cubicBezTo>
                    <a:lnTo>
                      <a:pt x="13" y="0"/>
                    </a:lnTo>
                    <a:lnTo>
                      <a:pt x="13" y="0"/>
                    </a:lnTo>
                    <a:lnTo>
                      <a:pt x="13" y="1"/>
                    </a:lnTo>
                    <a:lnTo>
                      <a:pt x="13" y="0"/>
                    </a:lnTo>
                    <a:lnTo>
                      <a:pt x="13" y="0"/>
                    </a:lnTo>
                    <a:lnTo>
                      <a:pt x="13" y="1"/>
                    </a:lnTo>
                    <a:lnTo>
                      <a:pt x="13" y="0"/>
                    </a:lnTo>
                    <a:lnTo>
                      <a:pt x="8" y="4"/>
                    </a:lnTo>
                    <a:cubicBezTo>
                      <a:pt x="10" y="6"/>
                      <a:pt x="12" y="7"/>
                      <a:pt x="13" y="7"/>
                    </a:cubicBezTo>
                    <a:lnTo>
                      <a:pt x="14" y="7"/>
                    </a:lnTo>
                    <a:lnTo>
                      <a:pt x="14" y="7"/>
                    </a:lnTo>
                    <a:lnTo>
                      <a:pt x="16" y="5"/>
                    </a:lnTo>
                    <a:lnTo>
                      <a:pt x="13" y="5"/>
                    </a:lnTo>
                    <a:cubicBezTo>
                      <a:pt x="13" y="6"/>
                      <a:pt x="13" y="6"/>
                      <a:pt x="12" y="7"/>
                    </a:cubicBezTo>
                    <a:cubicBezTo>
                      <a:pt x="11" y="8"/>
                      <a:pt x="9" y="9"/>
                      <a:pt x="7" y="10"/>
                    </a:cubicBezTo>
                    <a:cubicBezTo>
                      <a:pt x="5" y="12"/>
                      <a:pt x="2" y="13"/>
                      <a:pt x="0" y="17"/>
                    </a:cubicBezTo>
                    <a:lnTo>
                      <a:pt x="6" y="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3" name="Freeform 2084">
                <a:extLst>
                  <a:ext uri="{FF2B5EF4-FFF2-40B4-BE49-F238E27FC236}">
                    <a16:creationId xmlns:a16="http://schemas.microsoft.com/office/drawing/2014/main" id="{52A46A10-CD09-473B-95D8-7AC66250FC8D}"/>
                  </a:ext>
                </a:extLst>
              </p:cNvPr>
              <p:cNvSpPr>
                <a:spLocks/>
              </p:cNvSpPr>
              <p:nvPr/>
            </p:nvSpPr>
            <p:spPr bwMode="auto">
              <a:xfrm>
                <a:off x="156" y="4630"/>
                <a:ext cx="9" cy="7"/>
              </a:xfrm>
              <a:custGeom>
                <a:avLst/>
                <a:gdLst>
                  <a:gd name="T0" fmla="*/ 16 w 16"/>
                  <a:gd name="T1" fmla="*/ 9 h 13"/>
                  <a:gd name="T2" fmla="*/ 1 w 16"/>
                  <a:gd name="T3" fmla="*/ 0 h 13"/>
                  <a:gd name="T4" fmla="*/ 0 w 16"/>
                  <a:gd name="T5" fmla="*/ 7 h 13"/>
                  <a:gd name="T6" fmla="*/ 11 w 16"/>
                  <a:gd name="T7" fmla="*/ 13 h 13"/>
                  <a:gd name="T8" fmla="*/ 16 w 16"/>
                  <a:gd name="T9" fmla="*/ 9 h 13"/>
                </a:gdLst>
                <a:ahLst/>
                <a:cxnLst>
                  <a:cxn ang="0">
                    <a:pos x="T0" y="T1"/>
                  </a:cxn>
                  <a:cxn ang="0">
                    <a:pos x="T2" y="T3"/>
                  </a:cxn>
                  <a:cxn ang="0">
                    <a:pos x="T4" y="T5"/>
                  </a:cxn>
                  <a:cxn ang="0">
                    <a:pos x="T6" y="T7"/>
                  </a:cxn>
                  <a:cxn ang="0">
                    <a:pos x="T8" y="T9"/>
                  </a:cxn>
                </a:cxnLst>
                <a:rect l="0" t="0" r="r" b="b"/>
                <a:pathLst>
                  <a:path w="16" h="13">
                    <a:moveTo>
                      <a:pt x="16" y="9"/>
                    </a:moveTo>
                    <a:cubicBezTo>
                      <a:pt x="12" y="4"/>
                      <a:pt x="7" y="1"/>
                      <a:pt x="1" y="0"/>
                    </a:cubicBezTo>
                    <a:lnTo>
                      <a:pt x="0" y="7"/>
                    </a:lnTo>
                    <a:cubicBezTo>
                      <a:pt x="4" y="7"/>
                      <a:pt x="8" y="10"/>
                      <a:pt x="11" y="13"/>
                    </a:cubicBezTo>
                    <a:lnTo>
                      <a:pt x="16"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4" name="Freeform 2085">
                <a:extLst>
                  <a:ext uri="{FF2B5EF4-FFF2-40B4-BE49-F238E27FC236}">
                    <a16:creationId xmlns:a16="http://schemas.microsoft.com/office/drawing/2014/main" id="{5F515103-79FA-4522-AC80-E9DC028E2C54}"/>
                  </a:ext>
                </a:extLst>
              </p:cNvPr>
              <p:cNvSpPr>
                <a:spLocks/>
              </p:cNvSpPr>
              <p:nvPr/>
            </p:nvSpPr>
            <p:spPr bwMode="auto">
              <a:xfrm>
                <a:off x="129" y="4631"/>
                <a:ext cx="28" cy="6"/>
              </a:xfrm>
              <a:custGeom>
                <a:avLst/>
                <a:gdLst>
                  <a:gd name="T0" fmla="*/ 44 w 50"/>
                  <a:gd name="T1" fmla="*/ 1 h 11"/>
                  <a:gd name="T2" fmla="*/ 44 w 50"/>
                  <a:gd name="T3" fmla="*/ 2 h 11"/>
                  <a:gd name="T4" fmla="*/ 47 w 50"/>
                  <a:gd name="T5" fmla="*/ 3 h 11"/>
                  <a:gd name="T6" fmla="*/ 46 w 50"/>
                  <a:gd name="T7" fmla="*/ 0 h 11"/>
                  <a:gd name="T8" fmla="*/ 0 w 50"/>
                  <a:gd name="T9" fmla="*/ 4 h 11"/>
                  <a:gd name="T10" fmla="*/ 0 w 50"/>
                  <a:gd name="T11" fmla="*/ 11 h 11"/>
                  <a:gd name="T12" fmla="*/ 47 w 50"/>
                  <a:gd name="T13" fmla="*/ 7 h 11"/>
                  <a:gd name="T14" fmla="*/ 49 w 50"/>
                  <a:gd name="T15" fmla="*/ 7 h 11"/>
                  <a:gd name="T16" fmla="*/ 50 w 50"/>
                  <a:gd name="T17" fmla="*/ 4 h 11"/>
                  <a:gd name="T18" fmla="*/ 44 w 50"/>
                  <a:gd name="T1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11">
                    <a:moveTo>
                      <a:pt x="44" y="1"/>
                    </a:moveTo>
                    <a:lnTo>
                      <a:pt x="44" y="2"/>
                    </a:lnTo>
                    <a:lnTo>
                      <a:pt x="47" y="3"/>
                    </a:lnTo>
                    <a:lnTo>
                      <a:pt x="46" y="0"/>
                    </a:lnTo>
                    <a:cubicBezTo>
                      <a:pt x="31" y="2"/>
                      <a:pt x="15" y="4"/>
                      <a:pt x="0" y="4"/>
                    </a:cubicBezTo>
                    <a:lnTo>
                      <a:pt x="0" y="11"/>
                    </a:lnTo>
                    <a:cubicBezTo>
                      <a:pt x="16" y="11"/>
                      <a:pt x="32" y="9"/>
                      <a:pt x="47" y="7"/>
                    </a:cubicBezTo>
                    <a:lnTo>
                      <a:pt x="49" y="7"/>
                    </a:lnTo>
                    <a:lnTo>
                      <a:pt x="50" y="4"/>
                    </a:lnTo>
                    <a:lnTo>
                      <a:pt x="44"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5" name="Freeform 2086">
                <a:extLst>
                  <a:ext uri="{FF2B5EF4-FFF2-40B4-BE49-F238E27FC236}">
                    <a16:creationId xmlns:a16="http://schemas.microsoft.com/office/drawing/2014/main" id="{5B3EA3D4-D019-4112-9F27-F9AB2895FE7D}"/>
                  </a:ext>
                </a:extLst>
              </p:cNvPr>
              <p:cNvSpPr>
                <a:spLocks/>
              </p:cNvSpPr>
              <p:nvPr/>
            </p:nvSpPr>
            <p:spPr bwMode="auto">
              <a:xfrm>
                <a:off x="126" y="4637"/>
                <a:ext cx="7" cy="7"/>
              </a:xfrm>
              <a:custGeom>
                <a:avLst/>
                <a:gdLst>
                  <a:gd name="T0" fmla="*/ 5 w 12"/>
                  <a:gd name="T1" fmla="*/ 0 h 13"/>
                  <a:gd name="T2" fmla="*/ 3 w 12"/>
                  <a:gd name="T3" fmla="*/ 2 h 13"/>
                  <a:gd name="T4" fmla="*/ 2 w 12"/>
                  <a:gd name="T5" fmla="*/ 2 h 13"/>
                  <a:gd name="T6" fmla="*/ 2 w 12"/>
                  <a:gd name="T7" fmla="*/ 2 h 13"/>
                  <a:gd name="T8" fmla="*/ 0 w 12"/>
                  <a:gd name="T9" fmla="*/ 7 h 13"/>
                  <a:gd name="T10" fmla="*/ 0 w 12"/>
                  <a:gd name="T11" fmla="*/ 9 h 13"/>
                  <a:gd name="T12" fmla="*/ 0 w 12"/>
                  <a:gd name="T13" fmla="*/ 10 h 13"/>
                  <a:gd name="T14" fmla="*/ 1 w 12"/>
                  <a:gd name="T15" fmla="*/ 11 h 13"/>
                  <a:gd name="T16" fmla="*/ 5 w 12"/>
                  <a:gd name="T17" fmla="*/ 13 h 13"/>
                  <a:gd name="T18" fmla="*/ 5 w 12"/>
                  <a:gd name="T19" fmla="*/ 13 h 13"/>
                  <a:gd name="T20" fmla="*/ 12 w 12"/>
                  <a:gd name="T21" fmla="*/ 11 h 13"/>
                  <a:gd name="T22" fmla="*/ 8 w 12"/>
                  <a:gd name="T23" fmla="*/ 7 h 13"/>
                  <a:gd name="T24" fmla="*/ 6 w 12"/>
                  <a:gd name="T25" fmla="*/ 5 h 13"/>
                  <a:gd name="T26" fmla="*/ 4 w 12"/>
                  <a:gd name="T27" fmla="*/ 8 h 13"/>
                  <a:gd name="T28" fmla="*/ 7 w 12"/>
                  <a:gd name="T29" fmla="*/ 7 h 13"/>
                  <a:gd name="T30" fmla="*/ 7 w 12"/>
                  <a:gd name="T31" fmla="*/ 7 h 13"/>
                  <a:gd name="T32" fmla="*/ 7 w 12"/>
                  <a:gd name="T33" fmla="*/ 7 h 13"/>
                  <a:gd name="T34" fmla="*/ 6 w 12"/>
                  <a:gd name="T35" fmla="*/ 6 h 13"/>
                  <a:gd name="T36" fmla="*/ 6 w 12"/>
                  <a:gd name="T37" fmla="*/ 7 h 13"/>
                  <a:gd name="T38" fmla="*/ 7 w 12"/>
                  <a:gd name="T39" fmla="*/ 7 h 13"/>
                  <a:gd name="T40" fmla="*/ 6 w 12"/>
                  <a:gd name="T41" fmla="*/ 6 h 13"/>
                  <a:gd name="T42" fmla="*/ 6 w 12"/>
                  <a:gd name="T43" fmla="*/ 7 h 13"/>
                  <a:gd name="T44" fmla="*/ 4 w 12"/>
                  <a:gd name="T45" fmla="*/ 5 h 13"/>
                  <a:gd name="T46" fmla="*/ 5 w 12"/>
                  <a:gd name="T47" fmla="*/ 8 h 13"/>
                  <a:gd name="T48" fmla="*/ 8 w 12"/>
                  <a:gd name="T49" fmla="*/ 7 h 13"/>
                  <a:gd name="T50" fmla="*/ 5 w 12"/>
                  <a:gd name="T5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3">
                    <a:moveTo>
                      <a:pt x="5" y="0"/>
                    </a:moveTo>
                    <a:lnTo>
                      <a:pt x="3" y="2"/>
                    </a:lnTo>
                    <a:lnTo>
                      <a:pt x="2" y="2"/>
                    </a:lnTo>
                    <a:lnTo>
                      <a:pt x="2" y="2"/>
                    </a:lnTo>
                    <a:cubicBezTo>
                      <a:pt x="0" y="4"/>
                      <a:pt x="0" y="6"/>
                      <a:pt x="0" y="7"/>
                    </a:cubicBezTo>
                    <a:lnTo>
                      <a:pt x="0" y="9"/>
                    </a:lnTo>
                    <a:lnTo>
                      <a:pt x="0" y="10"/>
                    </a:lnTo>
                    <a:lnTo>
                      <a:pt x="1" y="11"/>
                    </a:lnTo>
                    <a:cubicBezTo>
                      <a:pt x="3" y="12"/>
                      <a:pt x="4" y="12"/>
                      <a:pt x="5" y="13"/>
                    </a:cubicBezTo>
                    <a:lnTo>
                      <a:pt x="5" y="13"/>
                    </a:lnTo>
                    <a:lnTo>
                      <a:pt x="12" y="11"/>
                    </a:lnTo>
                    <a:cubicBezTo>
                      <a:pt x="11" y="9"/>
                      <a:pt x="9" y="8"/>
                      <a:pt x="8" y="7"/>
                    </a:cubicBezTo>
                    <a:cubicBezTo>
                      <a:pt x="7" y="6"/>
                      <a:pt x="6" y="6"/>
                      <a:pt x="6" y="5"/>
                    </a:cubicBezTo>
                    <a:lnTo>
                      <a:pt x="4" y="8"/>
                    </a:lnTo>
                    <a:lnTo>
                      <a:pt x="7" y="7"/>
                    </a:lnTo>
                    <a:lnTo>
                      <a:pt x="7" y="7"/>
                    </a:lnTo>
                    <a:lnTo>
                      <a:pt x="7" y="7"/>
                    </a:lnTo>
                    <a:lnTo>
                      <a:pt x="6" y="6"/>
                    </a:lnTo>
                    <a:lnTo>
                      <a:pt x="6" y="7"/>
                    </a:lnTo>
                    <a:lnTo>
                      <a:pt x="7" y="7"/>
                    </a:lnTo>
                    <a:lnTo>
                      <a:pt x="6" y="6"/>
                    </a:lnTo>
                    <a:lnTo>
                      <a:pt x="6" y="7"/>
                    </a:lnTo>
                    <a:lnTo>
                      <a:pt x="4" y="5"/>
                    </a:lnTo>
                    <a:lnTo>
                      <a:pt x="5" y="8"/>
                    </a:lnTo>
                    <a:lnTo>
                      <a:pt x="8" y="7"/>
                    </a:ln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6" name="Freeform 2087">
                <a:extLst>
                  <a:ext uri="{FF2B5EF4-FFF2-40B4-BE49-F238E27FC236}">
                    <a16:creationId xmlns:a16="http://schemas.microsoft.com/office/drawing/2014/main" id="{79D15978-DBE7-440C-B98A-095353AE47A9}"/>
                  </a:ext>
                </a:extLst>
              </p:cNvPr>
              <p:cNvSpPr>
                <a:spLocks/>
              </p:cNvSpPr>
              <p:nvPr/>
            </p:nvSpPr>
            <p:spPr bwMode="auto">
              <a:xfrm>
                <a:off x="163" y="4635"/>
                <a:ext cx="2" cy="4"/>
              </a:xfrm>
              <a:custGeom>
                <a:avLst/>
                <a:gdLst>
                  <a:gd name="T0" fmla="*/ 2 w 2"/>
                  <a:gd name="T1" fmla="*/ 0 h 7"/>
                  <a:gd name="T2" fmla="*/ 0 w 2"/>
                  <a:gd name="T3" fmla="*/ 0 h 7"/>
                  <a:gd name="T4" fmla="*/ 0 w 2"/>
                  <a:gd name="T5" fmla="*/ 6 h 7"/>
                  <a:gd name="T6" fmla="*/ 2 w 2"/>
                  <a:gd name="T7" fmla="*/ 7 h 7"/>
                </a:gdLst>
                <a:ahLst/>
                <a:cxnLst>
                  <a:cxn ang="0">
                    <a:pos x="T0" y="T1"/>
                  </a:cxn>
                  <a:cxn ang="0">
                    <a:pos x="T2" y="T3"/>
                  </a:cxn>
                  <a:cxn ang="0">
                    <a:pos x="T4" y="T5"/>
                  </a:cxn>
                  <a:cxn ang="0">
                    <a:pos x="T6" y="T7"/>
                  </a:cxn>
                </a:cxnLst>
                <a:rect l="0" t="0" r="r" b="b"/>
                <a:pathLst>
                  <a:path w="2" h="7">
                    <a:moveTo>
                      <a:pt x="2" y="0"/>
                    </a:moveTo>
                    <a:lnTo>
                      <a:pt x="0" y="0"/>
                    </a:lnTo>
                    <a:lnTo>
                      <a:pt x="0" y="6"/>
                    </a:lnTo>
                    <a:lnTo>
                      <a:pt x="2"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7" name="Freeform 2088">
                <a:extLst>
                  <a:ext uri="{FF2B5EF4-FFF2-40B4-BE49-F238E27FC236}">
                    <a16:creationId xmlns:a16="http://schemas.microsoft.com/office/drawing/2014/main" id="{341D50E1-BB26-4B1B-A85E-D20CB532B2AF}"/>
                  </a:ext>
                </a:extLst>
              </p:cNvPr>
              <p:cNvSpPr>
                <a:spLocks/>
              </p:cNvSpPr>
              <p:nvPr/>
            </p:nvSpPr>
            <p:spPr bwMode="auto">
              <a:xfrm>
                <a:off x="130" y="4635"/>
                <a:ext cx="33" cy="6"/>
              </a:xfrm>
              <a:custGeom>
                <a:avLst/>
                <a:gdLst>
                  <a:gd name="T0" fmla="*/ 58 w 59"/>
                  <a:gd name="T1" fmla="*/ 0 h 11"/>
                  <a:gd name="T2" fmla="*/ 9 w 59"/>
                  <a:gd name="T3" fmla="*/ 4 h 11"/>
                  <a:gd name="T4" fmla="*/ 0 w 59"/>
                  <a:gd name="T5" fmla="*/ 4 h 11"/>
                  <a:gd name="T6" fmla="*/ 0 w 59"/>
                  <a:gd name="T7" fmla="*/ 11 h 11"/>
                  <a:gd name="T8" fmla="*/ 9 w 59"/>
                  <a:gd name="T9" fmla="*/ 11 h 11"/>
                  <a:gd name="T10" fmla="*/ 59 w 59"/>
                  <a:gd name="T11" fmla="*/ 6 h 11"/>
                  <a:gd name="T12" fmla="*/ 58 w 5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9" h="11">
                    <a:moveTo>
                      <a:pt x="58" y="0"/>
                    </a:moveTo>
                    <a:cubicBezTo>
                      <a:pt x="42" y="2"/>
                      <a:pt x="26" y="4"/>
                      <a:pt x="9" y="4"/>
                    </a:cubicBezTo>
                    <a:cubicBezTo>
                      <a:pt x="6" y="4"/>
                      <a:pt x="3" y="4"/>
                      <a:pt x="0" y="4"/>
                    </a:cubicBezTo>
                    <a:lnTo>
                      <a:pt x="0" y="11"/>
                    </a:lnTo>
                    <a:cubicBezTo>
                      <a:pt x="3" y="11"/>
                      <a:pt x="6" y="11"/>
                      <a:pt x="9" y="11"/>
                    </a:cubicBezTo>
                    <a:cubicBezTo>
                      <a:pt x="26" y="11"/>
                      <a:pt x="43" y="9"/>
                      <a:pt x="59" y="6"/>
                    </a:cubicBezTo>
                    <a:lnTo>
                      <a:pt x="5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8" name="Freeform 2089">
                <a:extLst>
                  <a:ext uri="{FF2B5EF4-FFF2-40B4-BE49-F238E27FC236}">
                    <a16:creationId xmlns:a16="http://schemas.microsoft.com/office/drawing/2014/main" id="{7930F6B2-2F1F-44B6-81A3-F3A10738D039}"/>
                  </a:ext>
                </a:extLst>
              </p:cNvPr>
              <p:cNvSpPr>
                <a:spLocks/>
              </p:cNvSpPr>
              <p:nvPr/>
            </p:nvSpPr>
            <p:spPr bwMode="auto">
              <a:xfrm>
                <a:off x="317" y="4649"/>
                <a:ext cx="12" cy="4"/>
              </a:xfrm>
              <a:custGeom>
                <a:avLst/>
                <a:gdLst>
                  <a:gd name="T0" fmla="*/ 0 w 21"/>
                  <a:gd name="T1" fmla="*/ 4 h 7"/>
                  <a:gd name="T2" fmla="*/ 1 w 21"/>
                  <a:gd name="T3" fmla="*/ 5 h 7"/>
                  <a:gd name="T4" fmla="*/ 1 w 21"/>
                  <a:gd name="T5" fmla="*/ 6 h 7"/>
                  <a:gd name="T6" fmla="*/ 3 w 21"/>
                  <a:gd name="T7" fmla="*/ 6 h 7"/>
                  <a:gd name="T8" fmla="*/ 14 w 21"/>
                  <a:gd name="T9" fmla="*/ 7 h 7"/>
                  <a:gd name="T10" fmla="*/ 21 w 21"/>
                  <a:gd name="T11" fmla="*/ 7 h 7"/>
                  <a:gd name="T12" fmla="*/ 20 w 21"/>
                  <a:gd name="T13" fmla="*/ 1 h 7"/>
                  <a:gd name="T14" fmla="*/ 14 w 21"/>
                  <a:gd name="T15" fmla="*/ 1 h 7"/>
                  <a:gd name="T16" fmla="*/ 4 w 21"/>
                  <a:gd name="T17" fmla="*/ 0 h 7"/>
                  <a:gd name="T18" fmla="*/ 4 w 21"/>
                  <a:gd name="T19" fmla="*/ 3 h 7"/>
                  <a:gd name="T20" fmla="*/ 6 w 21"/>
                  <a:gd name="T21" fmla="*/ 2 h 7"/>
                  <a:gd name="T22" fmla="*/ 6 w 21"/>
                  <a:gd name="T23" fmla="*/ 1 h 7"/>
                  <a:gd name="T24" fmla="*/ 0 w 21"/>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7">
                    <a:moveTo>
                      <a:pt x="0" y="4"/>
                    </a:moveTo>
                    <a:lnTo>
                      <a:pt x="1" y="5"/>
                    </a:lnTo>
                    <a:lnTo>
                      <a:pt x="1" y="6"/>
                    </a:lnTo>
                    <a:lnTo>
                      <a:pt x="3" y="6"/>
                    </a:lnTo>
                    <a:cubicBezTo>
                      <a:pt x="6" y="7"/>
                      <a:pt x="10" y="7"/>
                      <a:pt x="14" y="7"/>
                    </a:cubicBezTo>
                    <a:cubicBezTo>
                      <a:pt x="16" y="7"/>
                      <a:pt x="18" y="7"/>
                      <a:pt x="21" y="7"/>
                    </a:cubicBezTo>
                    <a:lnTo>
                      <a:pt x="20" y="1"/>
                    </a:lnTo>
                    <a:cubicBezTo>
                      <a:pt x="18" y="1"/>
                      <a:pt x="16" y="1"/>
                      <a:pt x="14" y="1"/>
                    </a:cubicBezTo>
                    <a:cubicBezTo>
                      <a:pt x="11" y="1"/>
                      <a:pt x="7" y="1"/>
                      <a:pt x="4" y="0"/>
                    </a:cubicBezTo>
                    <a:lnTo>
                      <a:pt x="4" y="3"/>
                    </a:lnTo>
                    <a:lnTo>
                      <a:pt x="6" y="2"/>
                    </a:lnTo>
                    <a:lnTo>
                      <a:pt x="6" y="1"/>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89" name="Freeform 2090">
                <a:extLst>
                  <a:ext uri="{FF2B5EF4-FFF2-40B4-BE49-F238E27FC236}">
                    <a16:creationId xmlns:a16="http://schemas.microsoft.com/office/drawing/2014/main" id="{8183F7D2-D017-454C-947B-A5B9DF6B9393}"/>
                  </a:ext>
                </a:extLst>
              </p:cNvPr>
              <p:cNvSpPr>
                <a:spLocks/>
              </p:cNvSpPr>
              <p:nvPr/>
            </p:nvSpPr>
            <p:spPr bwMode="auto">
              <a:xfrm>
                <a:off x="325" y="4645"/>
                <a:ext cx="9" cy="8"/>
              </a:xfrm>
              <a:custGeom>
                <a:avLst/>
                <a:gdLst>
                  <a:gd name="T0" fmla="*/ 9 w 17"/>
                  <a:gd name="T1" fmla="*/ 13 h 13"/>
                  <a:gd name="T2" fmla="*/ 13 w 17"/>
                  <a:gd name="T3" fmla="*/ 12 h 13"/>
                  <a:gd name="T4" fmla="*/ 16 w 17"/>
                  <a:gd name="T5" fmla="*/ 10 h 13"/>
                  <a:gd name="T6" fmla="*/ 17 w 17"/>
                  <a:gd name="T7" fmla="*/ 6 h 13"/>
                  <a:gd name="T8" fmla="*/ 17 w 17"/>
                  <a:gd name="T9" fmla="*/ 4 h 13"/>
                  <a:gd name="T10" fmla="*/ 16 w 17"/>
                  <a:gd name="T11" fmla="*/ 3 h 13"/>
                  <a:gd name="T12" fmla="*/ 9 w 17"/>
                  <a:gd name="T13" fmla="*/ 1 h 13"/>
                  <a:gd name="T14" fmla="*/ 8 w 17"/>
                  <a:gd name="T15" fmla="*/ 1 h 13"/>
                  <a:gd name="T16" fmla="*/ 4 w 17"/>
                  <a:gd name="T17" fmla="*/ 0 h 13"/>
                  <a:gd name="T18" fmla="*/ 0 w 17"/>
                  <a:gd name="T19" fmla="*/ 5 h 13"/>
                  <a:gd name="T20" fmla="*/ 8 w 17"/>
                  <a:gd name="T21" fmla="*/ 7 h 13"/>
                  <a:gd name="T22" fmla="*/ 9 w 17"/>
                  <a:gd name="T23" fmla="*/ 7 h 13"/>
                  <a:gd name="T24" fmla="*/ 12 w 17"/>
                  <a:gd name="T25" fmla="*/ 8 h 13"/>
                  <a:gd name="T26" fmla="*/ 14 w 17"/>
                  <a:gd name="T27" fmla="*/ 5 h 13"/>
                  <a:gd name="T28" fmla="*/ 11 w 17"/>
                  <a:gd name="T29" fmla="*/ 5 h 13"/>
                  <a:gd name="T30" fmla="*/ 11 w 17"/>
                  <a:gd name="T31" fmla="*/ 5 h 13"/>
                  <a:gd name="T32" fmla="*/ 11 w 17"/>
                  <a:gd name="T33" fmla="*/ 5 h 13"/>
                  <a:gd name="T34" fmla="*/ 11 w 17"/>
                  <a:gd name="T35" fmla="*/ 5 h 13"/>
                  <a:gd name="T36" fmla="*/ 11 w 17"/>
                  <a:gd name="T37" fmla="*/ 5 h 13"/>
                  <a:gd name="T38" fmla="*/ 11 w 17"/>
                  <a:gd name="T39" fmla="*/ 5 h 13"/>
                  <a:gd name="T40" fmla="*/ 11 w 17"/>
                  <a:gd name="T41" fmla="*/ 5 h 13"/>
                  <a:gd name="T42" fmla="*/ 9 w 17"/>
                  <a:gd name="T43" fmla="*/ 6 h 13"/>
                  <a:gd name="T44" fmla="*/ 5 w 17"/>
                  <a:gd name="T45" fmla="*/ 8 h 13"/>
                  <a:gd name="T46" fmla="*/ 9 w 17"/>
                  <a:gd name="T4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13">
                    <a:moveTo>
                      <a:pt x="9" y="13"/>
                    </a:moveTo>
                    <a:cubicBezTo>
                      <a:pt x="10" y="13"/>
                      <a:pt x="11" y="12"/>
                      <a:pt x="13" y="12"/>
                    </a:cubicBezTo>
                    <a:cubicBezTo>
                      <a:pt x="14" y="11"/>
                      <a:pt x="15" y="11"/>
                      <a:pt x="16" y="10"/>
                    </a:cubicBezTo>
                    <a:cubicBezTo>
                      <a:pt x="16" y="9"/>
                      <a:pt x="17" y="7"/>
                      <a:pt x="17" y="6"/>
                    </a:cubicBezTo>
                    <a:lnTo>
                      <a:pt x="17" y="4"/>
                    </a:lnTo>
                    <a:lnTo>
                      <a:pt x="16" y="3"/>
                    </a:lnTo>
                    <a:cubicBezTo>
                      <a:pt x="14" y="1"/>
                      <a:pt x="11" y="1"/>
                      <a:pt x="9" y="1"/>
                    </a:cubicBezTo>
                    <a:lnTo>
                      <a:pt x="8" y="1"/>
                    </a:lnTo>
                    <a:cubicBezTo>
                      <a:pt x="6" y="1"/>
                      <a:pt x="5" y="1"/>
                      <a:pt x="4" y="0"/>
                    </a:cubicBezTo>
                    <a:lnTo>
                      <a:pt x="0" y="5"/>
                    </a:lnTo>
                    <a:cubicBezTo>
                      <a:pt x="3" y="7"/>
                      <a:pt x="6" y="7"/>
                      <a:pt x="8" y="7"/>
                    </a:cubicBezTo>
                    <a:lnTo>
                      <a:pt x="9" y="7"/>
                    </a:lnTo>
                    <a:cubicBezTo>
                      <a:pt x="11" y="7"/>
                      <a:pt x="12" y="8"/>
                      <a:pt x="12" y="8"/>
                    </a:cubicBezTo>
                    <a:lnTo>
                      <a:pt x="14" y="5"/>
                    </a:lnTo>
                    <a:lnTo>
                      <a:pt x="11" y="5"/>
                    </a:lnTo>
                    <a:lnTo>
                      <a:pt x="11" y="5"/>
                    </a:lnTo>
                    <a:lnTo>
                      <a:pt x="11" y="5"/>
                    </a:lnTo>
                    <a:lnTo>
                      <a:pt x="11" y="5"/>
                    </a:lnTo>
                    <a:lnTo>
                      <a:pt x="11" y="5"/>
                    </a:lnTo>
                    <a:lnTo>
                      <a:pt x="11" y="5"/>
                    </a:lnTo>
                    <a:lnTo>
                      <a:pt x="11" y="5"/>
                    </a:lnTo>
                    <a:cubicBezTo>
                      <a:pt x="11" y="5"/>
                      <a:pt x="10" y="6"/>
                      <a:pt x="9" y="6"/>
                    </a:cubicBezTo>
                    <a:cubicBezTo>
                      <a:pt x="8" y="7"/>
                      <a:pt x="7" y="7"/>
                      <a:pt x="5" y="8"/>
                    </a:cubicBezTo>
                    <a:lnTo>
                      <a:pt x="9"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0" name="Freeform 2091">
                <a:extLst>
                  <a:ext uri="{FF2B5EF4-FFF2-40B4-BE49-F238E27FC236}">
                    <a16:creationId xmlns:a16="http://schemas.microsoft.com/office/drawing/2014/main" id="{4483CE7C-0998-441D-A1EF-F6AC9728D2B4}"/>
                  </a:ext>
                </a:extLst>
              </p:cNvPr>
              <p:cNvSpPr>
                <a:spLocks/>
              </p:cNvSpPr>
              <p:nvPr/>
            </p:nvSpPr>
            <p:spPr bwMode="auto">
              <a:xfrm>
                <a:off x="128" y="4643"/>
                <a:ext cx="9" cy="8"/>
              </a:xfrm>
              <a:custGeom>
                <a:avLst/>
                <a:gdLst>
                  <a:gd name="T0" fmla="*/ 2 w 15"/>
                  <a:gd name="T1" fmla="*/ 0 h 14"/>
                  <a:gd name="T2" fmla="*/ 0 w 15"/>
                  <a:gd name="T3" fmla="*/ 2 h 14"/>
                  <a:gd name="T4" fmla="*/ 0 w 15"/>
                  <a:gd name="T5" fmla="*/ 6 h 14"/>
                  <a:gd name="T6" fmla="*/ 0 w 15"/>
                  <a:gd name="T7" fmla="*/ 7 h 14"/>
                  <a:gd name="T8" fmla="*/ 0 w 15"/>
                  <a:gd name="T9" fmla="*/ 8 h 14"/>
                  <a:gd name="T10" fmla="*/ 1 w 15"/>
                  <a:gd name="T11" fmla="*/ 9 h 14"/>
                  <a:gd name="T12" fmla="*/ 6 w 15"/>
                  <a:gd name="T13" fmla="*/ 12 h 14"/>
                  <a:gd name="T14" fmla="*/ 10 w 15"/>
                  <a:gd name="T15" fmla="*/ 14 h 14"/>
                  <a:gd name="T16" fmla="*/ 15 w 15"/>
                  <a:gd name="T17" fmla="*/ 10 h 14"/>
                  <a:gd name="T18" fmla="*/ 9 w 15"/>
                  <a:gd name="T19" fmla="*/ 6 h 14"/>
                  <a:gd name="T20" fmla="*/ 5 w 15"/>
                  <a:gd name="T21" fmla="*/ 4 h 14"/>
                  <a:gd name="T22" fmla="*/ 3 w 15"/>
                  <a:gd name="T23" fmla="*/ 6 h 14"/>
                  <a:gd name="T24" fmla="*/ 6 w 15"/>
                  <a:gd name="T25" fmla="*/ 5 h 14"/>
                  <a:gd name="T26" fmla="*/ 5 w 15"/>
                  <a:gd name="T27" fmla="*/ 6 h 14"/>
                  <a:gd name="T28" fmla="*/ 6 w 15"/>
                  <a:gd name="T29" fmla="*/ 6 h 14"/>
                  <a:gd name="T30" fmla="*/ 6 w 15"/>
                  <a:gd name="T31" fmla="*/ 5 h 14"/>
                  <a:gd name="T32" fmla="*/ 5 w 15"/>
                  <a:gd name="T33" fmla="*/ 6 h 14"/>
                  <a:gd name="T34" fmla="*/ 6 w 15"/>
                  <a:gd name="T35" fmla="*/ 6 h 14"/>
                  <a:gd name="T36" fmla="*/ 6 w 15"/>
                  <a:gd name="T37" fmla="*/ 6 h 14"/>
                  <a:gd name="T38" fmla="*/ 6 w 15"/>
                  <a:gd name="T39" fmla="*/ 6 h 14"/>
                  <a:gd name="T40" fmla="*/ 6 w 15"/>
                  <a:gd name="T41" fmla="*/ 6 h 14"/>
                  <a:gd name="T42" fmla="*/ 6 w 15"/>
                  <a:gd name="T43" fmla="*/ 6 h 14"/>
                  <a:gd name="T44" fmla="*/ 6 w 15"/>
                  <a:gd name="T45" fmla="*/ 6 h 14"/>
                  <a:gd name="T46" fmla="*/ 7 w 15"/>
                  <a:gd name="T47" fmla="*/ 4 h 14"/>
                  <a:gd name="T48" fmla="*/ 2 w 15"/>
                  <a:gd name="T4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 h="14">
                    <a:moveTo>
                      <a:pt x="2" y="0"/>
                    </a:moveTo>
                    <a:cubicBezTo>
                      <a:pt x="1" y="1"/>
                      <a:pt x="1" y="1"/>
                      <a:pt x="0" y="2"/>
                    </a:cubicBezTo>
                    <a:cubicBezTo>
                      <a:pt x="0" y="3"/>
                      <a:pt x="0" y="4"/>
                      <a:pt x="0" y="6"/>
                    </a:cubicBezTo>
                    <a:lnTo>
                      <a:pt x="0" y="7"/>
                    </a:lnTo>
                    <a:lnTo>
                      <a:pt x="0" y="8"/>
                    </a:lnTo>
                    <a:lnTo>
                      <a:pt x="1" y="9"/>
                    </a:lnTo>
                    <a:cubicBezTo>
                      <a:pt x="3" y="10"/>
                      <a:pt x="5" y="11"/>
                      <a:pt x="6" y="12"/>
                    </a:cubicBezTo>
                    <a:cubicBezTo>
                      <a:pt x="8" y="13"/>
                      <a:pt x="9" y="13"/>
                      <a:pt x="10" y="14"/>
                    </a:cubicBezTo>
                    <a:lnTo>
                      <a:pt x="15" y="10"/>
                    </a:lnTo>
                    <a:cubicBezTo>
                      <a:pt x="13" y="8"/>
                      <a:pt x="11" y="7"/>
                      <a:pt x="9" y="6"/>
                    </a:cubicBezTo>
                    <a:cubicBezTo>
                      <a:pt x="7" y="5"/>
                      <a:pt x="6" y="4"/>
                      <a:pt x="5" y="4"/>
                    </a:cubicBezTo>
                    <a:lnTo>
                      <a:pt x="3" y="6"/>
                    </a:lnTo>
                    <a:lnTo>
                      <a:pt x="6" y="5"/>
                    </a:lnTo>
                    <a:lnTo>
                      <a:pt x="5" y="6"/>
                    </a:lnTo>
                    <a:lnTo>
                      <a:pt x="6" y="6"/>
                    </a:lnTo>
                    <a:lnTo>
                      <a:pt x="6" y="5"/>
                    </a:lnTo>
                    <a:lnTo>
                      <a:pt x="5" y="6"/>
                    </a:lnTo>
                    <a:lnTo>
                      <a:pt x="6" y="6"/>
                    </a:lnTo>
                    <a:lnTo>
                      <a:pt x="6" y="6"/>
                    </a:lnTo>
                    <a:lnTo>
                      <a:pt x="6" y="6"/>
                    </a:lnTo>
                    <a:lnTo>
                      <a:pt x="6" y="6"/>
                    </a:lnTo>
                    <a:lnTo>
                      <a:pt x="6" y="6"/>
                    </a:lnTo>
                    <a:lnTo>
                      <a:pt x="6" y="6"/>
                    </a:lnTo>
                    <a:lnTo>
                      <a:pt x="7" y="4"/>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1" name="Freeform 2092">
                <a:extLst>
                  <a:ext uri="{FF2B5EF4-FFF2-40B4-BE49-F238E27FC236}">
                    <a16:creationId xmlns:a16="http://schemas.microsoft.com/office/drawing/2014/main" id="{814E20FE-CD93-41CA-82F5-5F2A3994AEB0}"/>
                  </a:ext>
                </a:extLst>
              </p:cNvPr>
              <p:cNvSpPr>
                <a:spLocks/>
              </p:cNvSpPr>
              <p:nvPr/>
            </p:nvSpPr>
            <p:spPr bwMode="auto">
              <a:xfrm>
                <a:off x="131" y="4640"/>
                <a:ext cx="34" cy="5"/>
              </a:xfrm>
              <a:custGeom>
                <a:avLst/>
                <a:gdLst>
                  <a:gd name="T0" fmla="*/ 60 w 60"/>
                  <a:gd name="T1" fmla="*/ 0 h 9"/>
                  <a:gd name="T2" fmla="*/ 11 w 60"/>
                  <a:gd name="T3" fmla="*/ 3 h 9"/>
                  <a:gd name="T4" fmla="*/ 1 w 60"/>
                  <a:gd name="T5" fmla="*/ 3 h 9"/>
                  <a:gd name="T6" fmla="*/ 0 w 60"/>
                  <a:gd name="T7" fmla="*/ 9 h 9"/>
                  <a:gd name="T8" fmla="*/ 11 w 60"/>
                  <a:gd name="T9" fmla="*/ 9 h 9"/>
                  <a:gd name="T10" fmla="*/ 60 w 60"/>
                  <a:gd name="T11" fmla="*/ 6 h 9"/>
                  <a:gd name="T12" fmla="*/ 60 w 6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60" h="9">
                    <a:moveTo>
                      <a:pt x="60" y="0"/>
                    </a:moveTo>
                    <a:cubicBezTo>
                      <a:pt x="43" y="1"/>
                      <a:pt x="27" y="3"/>
                      <a:pt x="11" y="3"/>
                    </a:cubicBezTo>
                    <a:cubicBezTo>
                      <a:pt x="7" y="3"/>
                      <a:pt x="4" y="3"/>
                      <a:pt x="1" y="3"/>
                    </a:cubicBezTo>
                    <a:lnTo>
                      <a:pt x="0" y="9"/>
                    </a:lnTo>
                    <a:cubicBezTo>
                      <a:pt x="4" y="9"/>
                      <a:pt x="7" y="9"/>
                      <a:pt x="11" y="9"/>
                    </a:cubicBezTo>
                    <a:cubicBezTo>
                      <a:pt x="28" y="9"/>
                      <a:pt x="44" y="8"/>
                      <a:pt x="60" y="6"/>
                    </a:cubicBezTo>
                    <a:lnTo>
                      <a:pt x="6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2" name="Freeform 2093">
                <a:extLst>
                  <a:ext uri="{FF2B5EF4-FFF2-40B4-BE49-F238E27FC236}">
                    <a16:creationId xmlns:a16="http://schemas.microsoft.com/office/drawing/2014/main" id="{263E1C3A-A648-4A94-848C-878932626BB7}"/>
                  </a:ext>
                </a:extLst>
              </p:cNvPr>
              <p:cNvSpPr>
                <a:spLocks/>
              </p:cNvSpPr>
              <p:nvPr/>
            </p:nvSpPr>
            <p:spPr bwMode="auto">
              <a:xfrm>
                <a:off x="134" y="4648"/>
                <a:ext cx="14" cy="8"/>
              </a:xfrm>
              <a:custGeom>
                <a:avLst/>
                <a:gdLst>
                  <a:gd name="T0" fmla="*/ 0 w 25"/>
                  <a:gd name="T1" fmla="*/ 4 h 13"/>
                  <a:gd name="T2" fmla="*/ 12 w 25"/>
                  <a:gd name="T3" fmla="*/ 10 h 13"/>
                  <a:gd name="T4" fmla="*/ 22 w 25"/>
                  <a:gd name="T5" fmla="*/ 13 h 13"/>
                  <a:gd name="T6" fmla="*/ 25 w 25"/>
                  <a:gd name="T7" fmla="*/ 7 h 13"/>
                  <a:gd name="T8" fmla="*/ 13 w 25"/>
                  <a:gd name="T9" fmla="*/ 4 h 13"/>
                  <a:gd name="T10" fmla="*/ 5 w 25"/>
                  <a:gd name="T11" fmla="*/ 0 h 13"/>
                  <a:gd name="T12" fmla="*/ 0 w 25"/>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25" h="13">
                    <a:moveTo>
                      <a:pt x="0" y="4"/>
                    </a:moveTo>
                    <a:cubicBezTo>
                      <a:pt x="3" y="8"/>
                      <a:pt x="8" y="10"/>
                      <a:pt x="12" y="10"/>
                    </a:cubicBezTo>
                    <a:cubicBezTo>
                      <a:pt x="16" y="11"/>
                      <a:pt x="20" y="11"/>
                      <a:pt x="22" y="13"/>
                    </a:cubicBezTo>
                    <a:lnTo>
                      <a:pt x="25" y="7"/>
                    </a:lnTo>
                    <a:cubicBezTo>
                      <a:pt x="21" y="5"/>
                      <a:pt x="17" y="5"/>
                      <a:pt x="13" y="4"/>
                    </a:cubicBezTo>
                    <a:cubicBezTo>
                      <a:pt x="9" y="3"/>
                      <a:pt x="7" y="2"/>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3" name="Freeform 2094">
                <a:extLst>
                  <a:ext uri="{FF2B5EF4-FFF2-40B4-BE49-F238E27FC236}">
                    <a16:creationId xmlns:a16="http://schemas.microsoft.com/office/drawing/2014/main" id="{005B583D-9C9B-4503-A184-A1819F6BB1B3}"/>
                  </a:ext>
                </a:extLst>
              </p:cNvPr>
              <p:cNvSpPr>
                <a:spLocks/>
              </p:cNvSpPr>
              <p:nvPr/>
            </p:nvSpPr>
            <p:spPr bwMode="auto">
              <a:xfrm>
                <a:off x="135" y="4645"/>
                <a:ext cx="30" cy="6"/>
              </a:xfrm>
              <a:custGeom>
                <a:avLst/>
                <a:gdLst>
                  <a:gd name="T0" fmla="*/ 51 w 52"/>
                  <a:gd name="T1" fmla="*/ 0 h 10"/>
                  <a:gd name="T2" fmla="*/ 0 w 52"/>
                  <a:gd name="T3" fmla="*/ 4 h 10"/>
                  <a:gd name="T4" fmla="*/ 1 w 52"/>
                  <a:gd name="T5" fmla="*/ 10 h 10"/>
                  <a:gd name="T6" fmla="*/ 52 w 52"/>
                  <a:gd name="T7" fmla="*/ 7 h 10"/>
                  <a:gd name="T8" fmla="*/ 51 w 52"/>
                  <a:gd name="T9" fmla="*/ 0 h 10"/>
                </a:gdLst>
                <a:ahLst/>
                <a:cxnLst>
                  <a:cxn ang="0">
                    <a:pos x="T0" y="T1"/>
                  </a:cxn>
                  <a:cxn ang="0">
                    <a:pos x="T2" y="T3"/>
                  </a:cxn>
                  <a:cxn ang="0">
                    <a:pos x="T4" y="T5"/>
                  </a:cxn>
                  <a:cxn ang="0">
                    <a:pos x="T6" y="T7"/>
                  </a:cxn>
                  <a:cxn ang="0">
                    <a:pos x="T8" y="T9"/>
                  </a:cxn>
                </a:cxnLst>
                <a:rect l="0" t="0" r="r" b="b"/>
                <a:pathLst>
                  <a:path w="52" h="10">
                    <a:moveTo>
                      <a:pt x="51" y="0"/>
                    </a:moveTo>
                    <a:cubicBezTo>
                      <a:pt x="35" y="3"/>
                      <a:pt x="17" y="1"/>
                      <a:pt x="0" y="4"/>
                    </a:cubicBezTo>
                    <a:lnTo>
                      <a:pt x="1" y="10"/>
                    </a:lnTo>
                    <a:cubicBezTo>
                      <a:pt x="17" y="8"/>
                      <a:pt x="35" y="9"/>
                      <a:pt x="52" y="7"/>
                    </a:cubicBezTo>
                    <a:lnTo>
                      <a:pt x="5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4" name="Freeform 2095">
                <a:extLst>
                  <a:ext uri="{FF2B5EF4-FFF2-40B4-BE49-F238E27FC236}">
                    <a16:creationId xmlns:a16="http://schemas.microsoft.com/office/drawing/2014/main" id="{177799A9-070D-4D51-857C-D3D8D461EDD3}"/>
                  </a:ext>
                </a:extLst>
              </p:cNvPr>
              <p:cNvSpPr>
                <a:spLocks/>
              </p:cNvSpPr>
              <p:nvPr/>
            </p:nvSpPr>
            <p:spPr bwMode="auto">
              <a:xfrm>
                <a:off x="186" y="4656"/>
                <a:ext cx="16" cy="5"/>
              </a:xfrm>
              <a:custGeom>
                <a:avLst/>
                <a:gdLst>
                  <a:gd name="T0" fmla="*/ 1 w 28"/>
                  <a:gd name="T1" fmla="*/ 9 h 9"/>
                  <a:gd name="T2" fmla="*/ 28 w 28"/>
                  <a:gd name="T3" fmla="*/ 7 h 9"/>
                  <a:gd name="T4" fmla="*/ 28 w 28"/>
                  <a:gd name="T5" fmla="*/ 0 h 9"/>
                  <a:gd name="T6" fmla="*/ 0 w 28"/>
                  <a:gd name="T7" fmla="*/ 2 h 9"/>
                  <a:gd name="T8" fmla="*/ 1 w 28"/>
                  <a:gd name="T9" fmla="*/ 9 h 9"/>
                </a:gdLst>
                <a:ahLst/>
                <a:cxnLst>
                  <a:cxn ang="0">
                    <a:pos x="T0" y="T1"/>
                  </a:cxn>
                  <a:cxn ang="0">
                    <a:pos x="T2" y="T3"/>
                  </a:cxn>
                  <a:cxn ang="0">
                    <a:pos x="T4" y="T5"/>
                  </a:cxn>
                  <a:cxn ang="0">
                    <a:pos x="T6" y="T7"/>
                  </a:cxn>
                  <a:cxn ang="0">
                    <a:pos x="T8" y="T9"/>
                  </a:cxn>
                </a:cxnLst>
                <a:rect l="0" t="0" r="r" b="b"/>
                <a:pathLst>
                  <a:path w="28" h="9">
                    <a:moveTo>
                      <a:pt x="1" y="9"/>
                    </a:moveTo>
                    <a:cubicBezTo>
                      <a:pt x="10" y="7"/>
                      <a:pt x="18" y="7"/>
                      <a:pt x="28" y="7"/>
                    </a:cubicBezTo>
                    <a:lnTo>
                      <a:pt x="28" y="0"/>
                    </a:lnTo>
                    <a:cubicBezTo>
                      <a:pt x="19" y="0"/>
                      <a:pt x="9" y="0"/>
                      <a:pt x="0" y="2"/>
                    </a:cubicBezTo>
                    <a:lnTo>
                      <a:pt x="1"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5" name="Freeform 2096">
                <a:extLst>
                  <a:ext uri="{FF2B5EF4-FFF2-40B4-BE49-F238E27FC236}">
                    <a16:creationId xmlns:a16="http://schemas.microsoft.com/office/drawing/2014/main" id="{26AD5DD5-8ABE-4902-8126-637445739D79}"/>
                  </a:ext>
                </a:extLst>
              </p:cNvPr>
              <p:cNvSpPr>
                <a:spLocks/>
              </p:cNvSpPr>
              <p:nvPr/>
            </p:nvSpPr>
            <p:spPr bwMode="auto">
              <a:xfrm>
                <a:off x="199" y="4651"/>
                <a:ext cx="5" cy="7"/>
              </a:xfrm>
              <a:custGeom>
                <a:avLst/>
                <a:gdLst>
                  <a:gd name="T0" fmla="*/ 8 w 8"/>
                  <a:gd name="T1" fmla="*/ 10 h 13"/>
                  <a:gd name="T2" fmla="*/ 8 w 8"/>
                  <a:gd name="T3" fmla="*/ 9 h 13"/>
                  <a:gd name="T4" fmla="*/ 8 w 8"/>
                  <a:gd name="T5" fmla="*/ 6 h 13"/>
                  <a:gd name="T6" fmla="*/ 8 w 8"/>
                  <a:gd name="T7" fmla="*/ 5 h 13"/>
                  <a:gd name="T8" fmla="*/ 8 w 8"/>
                  <a:gd name="T9" fmla="*/ 4 h 13"/>
                  <a:gd name="T10" fmla="*/ 5 w 8"/>
                  <a:gd name="T11" fmla="*/ 0 h 13"/>
                  <a:gd name="T12" fmla="*/ 0 w 8"/>
                  <a:gd name="T13" fmla="*/ 4 h 13"/>
                  <a:gd name="T14" fmla="*/ 2 w 8"/>
                  <a:gd name="T15" fmla="*/ 7 h 13"/>
                  <a:gd name="T16" fmla="*/ 5 w 8"/>
                  <a:gd name="T17" fmla="*/ 6 h 13"/>
                  <a:gd name="T18" fmla="*/ 2 w 8"/>
                  <a:gd name="T19" fmla="*/ 5 h 13"/>
                  <a:gd name="T20" fmla="*/ 1 w 8"/>
                  <a:gd name="T21" fmla="*/ 9 h 13"/>
                  <a:gd name="T22" fmla="*/ 2 w 8"/>
                  <a:gd name="T23" fmla="*/ 13 h 13"/>
                  <a:gd name="T24" fmla="*/ 8 w 8"/>
                  <a:gd name="T2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3">
                    <a:moveTo>
                      <a:pt x="8" y="10"/>
                    </a:moveTo>
                    <a:lnTo>
                      <a:pt x="8" y="9"/>
                    </a:lnTo>
                    <a:cubicBezTo>
                      <a:pt x="8" y="9"/>
                      <a:pt x="8" y="8"/>
                      <a:pt x="8" y="6"/>
                    </a:cubicBezTo>
                    <a:lnTo>
                      <a:pt x="8" y="5"/>
                    </a:lnTo>
                    <a:lnTo>
                      <a:pt x="8" y="4"/>
                    </a:lnTo>
                    <a:cubicBezTo>
                      <a:pt x="7" y="2"/>
                      <a:pt x="5" y="1"/>
                      <a:pt x="5" y="0"/>
                    </a:cubicBezTo>
                    <a:lnTo>
                      <a:pt x="0" y="4"/>
                    </a:lnTo>
                    <a:cubicBezTo>
                      <a:pt x="1" y="5"/>
                      <a:pt x="2" y="6"/>
                      <a:pt x="2" y="7"/>
                    </a:cubicBezTo>
                    <a:lnTo>
                      <a:pt x="5" y="6"/>
                    </a:lnTo>
                    <a:lnTo>
                      <a:pt x="2" y="5"/>
                    </a:lnTo>
                    <a:cubicBezTo>
                      <a:pt x="1" y="6"/>
                      <a:pt x="1" y="7"/>
                      <a:pt x="1" y="9"/>
                    </a:cubicBezTo>
                    <a:cubicBezTo>
                      <a:pt x="1" y="10"/>
                      <a:pt x="1" y="12"/>
                      <a:pt x="2" y="13"/>
                    </a:cubicBezTo>
                    <a:lnTo>
                      <a:pt x="8"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6" name="Freeform 2097">
                <a:extLst>
                  <a:ext uri="{FF2B5EF4-FFF2-40B4-BE49-F238E27FC236}">
                    <a16:creationId xmlns:a16="http://schemas.microsoft.com/office/drawing/2014/main" id="{A4193333-F5F5-48C2-A206-742F6451AD22}"/>
                  </a:ext>
                </a:extLst>
              </p:cNvPr>
              <p:cNvSpPr>
                <a:spLocks/>
              </p:cNvSpPr>
              <p:nvPr/>
            </p:nvSpPr>
            <p:spPr bwMode="auto">
              <a:xfrm>
                <a:off x="145" y="4653"/>
                <a:ext cx="12" cy="8"/>
              </a:xfrm>
              <a:custGeom>
                <a:avLst/>
                <a:gdLst>
                  <a:gd name="T0" fmla="*/ 0 w 21"/>
                  <a:gd name="T1" fmla="*/ 0 h 13"/>
                  <a:gd name="T2" fmla="*/ 0 w 21"/>
                  <a:gd name="T3" fmla="*/ 1 h 13"/>
                  <a:gd name="T4" fmla="*/ 0 w 21"/>
                  <a:gd name="T5" fmla="*/ 2 h 13"/>
                  <a:gd name="T6" fmla="*/ 0 w 21"/>
                  <a:gd name="T7" fmla="*/ 2 h 13"/>
                  <a:gd name="T8" fmla="*/ 4 w 21"/>
                  <a:gd name="T9" fmla="*/ 8 h 13"/>
                  <a:gd name="T10" fmla="*/ 12 w 21"/>
                  <a:gd name="T11" fmla="*/ 12 h 13"/>
                  <a:gd name="T12" fmla="*/ 17 w 21"/>
                  <a:gd name="T13" fmla="*/ 13 h 13"/>
                  <a:gd name="T14" fmla="*/ 21 w 21"/>
                  <a:gd name="T15" fmla="*/ 8 h 13"/>
                  <a:gd name="T16" fmla="*/ 11 w 21"/>
                  <a:gd name="T17" fmla="*/ 5 h 13"/>
                  <a:gd name="T18" fmla="*/ 8 w 21"/>
                  <a:gd name="T19" fmla="*/ 3 h 13"/>
                  <a:gd name="T20" fmla="*/ 7 w 21"/>
                  <a:gd name="T21" fmla="*/ 1 h 13"/>
                  <a:gd name="T22" fmla="*/ 4 w 21"/>
                  <a:gd name="T23" fmla="*/ 2 h 13"/>
                  <a:gd name="T24" fmla="*/ 7 w 21"/>
                  <a:gd name="T25" fmla="*/ 2 h 13"/>
                  <a:gd name="T26" fmla="*/ 7 w 21"/>
                  <a:gd name="T27" fmla="*/ 1 h 13"/>
                  <a:gd name="T28" fmla="*/ 0 w 21"/>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3">
                    <a:moveTo>
                      <a:pt x="0" y="0"/>
                    </a:moveTo>
                    <a:lnTo>
                      <a:pt x="0" y="1"/>
                    </a:lnTo>
                    <a:lnTo>
                      <a:pt x="0" y="2"/>
                    </a:lnTo>
                    <a:lnTo>
                      <a:pt x="0" y="2"/>
                    </a:lnTo>
                    <a:cubicBezTo>
                      <a:pt x="1" y="5"/>
                      <a:pt x="2" y="7"/>
                      <a:pt x="4" y="8"/>
                    </a:cubicBezTo>
                    <a:cubicBezTo>
                      <a:pt x="6" y="10"/>
                      <a:pt x="9" y="11"/>
                      <a:pt x="12" y="12"/>
                    </a:cubicBezTo>
                    <a:cubicBezTo>
                      <a:pt x="14" y="12"/>
                      <a:pt x="16" y="13"/>
                      <a:pt x="17" y="13"/>
                    </a:cubicBezTo>
                    <a:lnTo>
                      <a:pt x="21" y="8"/>
                    </a:lnTo>
                    <a:cubicBezTo>
                      <a:pt x="17" y="6"/>
                      <a:pt x="14" y="5"/>
                      <a:pt x="11" y="5"/>
                    </a:cubicBezTo>
                    <a:cubicBezTo>
                      <a:pt x="10" y="4"/>
                      <a:pt x="9" y="4"/>
                      <a:pt x="8" y="3"/>
                    </a:cubicBezTo>
                    <a:cubicBezTo>
                      <a:pt x="7" y="2"/>
                      <a:pt x="7" y="2"/>
                      <a:pt x="7" y="1"/>
                    </a:cubicBezTo>
                    <a:lnTo>
                      <a:pt x="4" y="2"/>
                    </a:lnTo>
                    <a:lnTo>
                      <a:pt x="7" y="2"/>
                    </a:lnTo>
                    <a:lnTo>
                      <a:pt x="7" y="1"/>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7" name="Freeform 2098">
                <a:extLst>
                  <a:ext uri="{FF2B5EF4-FFF2-40B4-BE49-F238E27FC236}">
                    <a16:creationId xmlns:a16="http://schemas.microsoft.com/office/drawing/2014/main" id="{FB6E81BF-4BBD-4981-8C5C-A037D87C5EC0}"/>
                  </a:ext>
                </a:extLst>
              </p:cNvPr>
              <p:cNvSpPr>
                <a:spLocks/>
              </p:cNvSpPr>
              <p:nvPr/>
            </p:nvSpPr>
            <p:spPr bwMode="auto">
              <a:xfrm>
                <a:off x="147" y="4651"/>
                <a:ext cx="17" cy="5"/>
              </a:xfrm>
              <a:custGeom>
                <a:avLst/>
                <a:gdLst>
                  <a:gd name="T0" fmla="*/ 30 w 30"/>
                  <a:gd name="T1" fmla="*/ 0 h 9"/>
                  <a:gd name="T2" fmla="*/ 0 w 30"/>
                  <a:gd name="T3" fmla="*/ 2 h 9"/>
                  <a:gd name="T4" fmla="*/ 1 w 30"/>
                  <a:gd name="T5" fmla="*/ 9 h 9"/>
                  <a:gd name="T6" fmla="*/ 30 w 30"/>
                  <a:gd name="T7" fmla="*/ 7 h 9"/>
                  <a:gd name="T8" fmla="*/ 30 w 30"/>
                  <a:gd name="T9" fmla="*/ 0 h 9"/>
                </a:gdLst>
                <a:ahLst/>
                <a:cxnLst>
                  <a:cxn ang="0">
                    <a:pos x="T0" y="T1"/>
                  </a:cxn>
                  <a:cxn ang="0">
                    <a:pos x="T2" y="T3"/>
                  </a:cxn>
                  <a:cxn ang="0">
                    <a:pos x="T4" y="T5"/>
                  </a:cxn>
                  <a:cxn ang="0">
                    <a:pos x="T6" y="T7"/>
                  </a:cxn>
                  <a:cxn ang="0">
                    <a:pos x="T8" y="T9"/>
                  </a:cxn>
                </a:cxnLst>
                <a:rect l="0" t="0" r="r" b="b"/>
                <a:pathLst>
                  <a:path w="30" h="9">
                    <a:moveTo>
                      <a:pt x="30" y="0"/>
                    </a:moveTo>
                    <a:cubicBezTo>
                      <a:pt x="20" y="1"/>
                      <a:pt x="10" y="1"/>
                      <a:pt x="0" y="2"/>
                    </a:cubicBezTo>
                    <a:lnTo>
                      <a:pt x="1" y="9"/>
                    </a:lnTo>
                    <a:cubicBezTo>
                      <a:pt x="10" y="7"/>
                      <a:pt x="20" y="8"/>
                      <a:pt x="30" y="7"/>
                    </a:cubicBezTo>
                    <a:lnTo>
                      <a:pt x="3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8" name="Freeform 2099">
                <a:extLst>
                  <a:ext uri="{FF2B5EF4-FFF2-40B4-BE49-F238E27FC236}">
                    <a16:creationId xmlns:a16="http://schemas.microsoft.com/office/drawing/2014/main" id="{4459B573-E890-430F-9A11-D9B36C180954}"/>
                  </a:ext>
                </a:extLst>
              </p:cNvPr>
              <p:cNvSpPr>
                <a:spLocks/>
              </p:cNvSpPr>
              <p:nvPr/>
            </p:nvSpPr>
            <p:spPr bwMode="auto">
              <a:xfrm>
                <a:off x="153" y="4658"/>
                <a:ext cx="9" cy="8"/>
              </a:xfrm>
              <a:custGeom>
                <a:avLst/>
                <a:gdLst>
                  <a:gd name="T0" fmla="*/ 2 w 15"/>
                  <a:gd name="T1" fmla="*/ 0 h 14"/>
                  <a:gd name="T2" fmla="*/ 1 w 15"/>
                  <a:gd name="T3" fmla="*/ 2 h 14"/>
                  <a:gd name="T4" fmla="*/ 0 w 15"/>
                  <a:gd name="T5" fmla="*/ 5 h 14"/>
                  <a:gd name="T6" fmla="*/ 0 w 15"/>
                  <a:gd name="T7" fmla="*/ 6 h 14"/>
                  <a:gd name="T8" fmla="*/ 0 w 15"/>
                  <a:gd name="T9" fmla="*/ 7 h 14"/>
                  <a:gd name="T10" fmla="*/ 3 w 15"/>
                  <a:gd name="T11" fmla="*/ 10 h 14"/>
                  <a:gd name="T12" fmla="*/ 8 w 15"/>
                  <a:gd name="T13" fmla="*/ 13 h 14"/>
                  <a:gd name="T14" fmla="*/ 10 w 15"/>
                  <a:gd name="T15" fmla="*/ 14 h 14"/>
                  <a:gd name="T16" fmla="*/ 15 w 15"/>
                  <a:gd name="T17" fmla="*/ 10 h 14"/>
                  <a:gd name="T18" fmla="*/ 9 w 15"/>
                  <a:gd name="T19" fmla="*/ 6 h 14"/>
                  <a:gd name="T20" fmla="*/ 7 w 15"/>
                  <a:gd name="T21" fmla="*/ 5 h 14"/>
                  <a:gd name="T22" fmla="*/ 6 w 15"/>
                  <a:gd name="T23" fmla="*/ 4 h 14"/>
                  <a:gd name="T24" fmla="*/ 3 w 15"/>
                  <a:gd name="T25" fmla="*/ 5 h 14"/>
                  <a:gd name="T26" fmla="*/ 6 w 15"/>
                  <a:gd name="T27" fmla="*/ 5 h 14"/>
                  <a:gd name="T28" fmla="*/ 6 w 15"/>
                  <a:gd name="T29" fmla="*/ 5 h 14"/>
                  <a:gd name="T30" fmla="*/ 6 w 15"/>
                  <a:gd name="T31" fmla="*/ 5 h 14"/>
                  <a:gd name="T32" fmla="*/ 6 w 15"/>
                  <a:gd name="T33" fmla="*/ 5 h 14"/>
                  <a:gd name="T34" fmla="*/ 6 w 15"/>
                  <a:gd name="T35" fmla="*/ 5 h 14"/>
                  <a:gd name="T36" fmla="*/ 6 w 15"/>
                  <a:gd name="T37" fmla="*/ 5 h 14"/>
                  <a:gd name="T38" fmla="*/ 8 w 15"/>
                  <a:gd name="T39" fmla="*/ 4 h 14"/>
                  <a:gd name="T40" fmla="*/ 2 w 15"/>
                  <a:gd name="T4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4">
                    <a:moveTo>
                      <a:pt x="2" y="0"/>
                    </a:moveTo>
                    <a:lnTo>
                      <a:pt x="1" y="2"/>
                    </a:lnTo>
                    <a:cubicBezTo>
                      <a:pt x="0" y="3"/>
                      <a:pt x="0" y="4"/>
                      <a:pt x="0" y="5"/>
                    </a:cubicBezTo>
                    <a:lnTo>
                      <a:pt x="0" y="6"/>
                    </a:lnTo>
                    <a:lnTo>
                      <a:pt x="0" y="7"/>
                    </a:lnTo>
                    <a:cubicBezTo>
                      <a:pt x="1" y="8"/>
                      <a:pt x="2" y="9"/>
                      <a:pt x="3" y="10"/>
                    </a:cubicBezTo>
                    <a:cubicBezTo>
                      <a:pt x="5" y="12"/>
                      <a:pt x="6" y="12"/>
                      <a:pt x="8" y="13"/>
                    </a:cubicBezTo>
                    <a:cubicBezTo>
                      <a:pt x="9" y="13"/>
                      <a:pt x="10" y="14"/>
                      <a:pt x="10" y="14"/>
                    </a:cubicBezTo>
                    <a:lnTo>
                      <a:pt x="15" y="10"/>
                    </a:lnTo>
                    <a:cubicBezTo>
                      <a:pt x="13" y="7"/>
                      <a:pt x="10" y="7"/>
                      <a:pt x="9" y="6"/>
                    </a:cubicBezTo>
                    <a:lnTo>
                      <a:pt x="7" y="5"/>
                    </a:lnTo>
                    <a:lnTo>
                      <a:pt x="6" y="4"/>
                    </a:lnTo>
                    <a:lnTo>
                      <a:pt x="3" y="5"/>
                    </a:lnTo>
                    <a:lnTo>
                      <a:pt x="6" y="5"/>
                    </a:lnTo>
                    <a:lnTo>
                      <a:pt x="6" y="5"/>
                    </a:lnTo>
                    <a:lnTo>
                      <a:pt x="6" y="5"/>
                    </a:lnTo>
                    <a:lnTo>
                      <a:pt x="6" y="5"/>
                    </a:lnTo>
                    <a:lnTo>
                      <a:pt x="6" y="5"/>
                    </a:lnTo>
                    <a:lnTo>
                      <a:pt x="6" y="5"/>
                    </a:lnTo>
                    <a:cubicBezTo>
                      <a:pt x="6" y="5"/>
                      <a:pt x="7" y="5"/>
                      <a:pt x="8" y="4"/>
                    </a:cubicBez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99" name="Freeform 2100">
                <a:extLst>
                  <a:ext uri="{FF2B5EF4-FFF2-40B4-BE49-F238E27FC236}">
                    <a16:creationId xmlns:a16="http://schemas.microsoft.com/office/drawing/2014/main" id="{1EE28C68-7747-4C8C-8BAF-CC6E05EC3C80}"/>
                  </a:ext>
                </a:extLst>
              </p:cNvPr>
              <p:cNvSpPr>
                <a:spLocks/>
              </p:cNvSpPr>
              <p:nvPr/>
            </p:nvSpPr>
            <p:spPr bwMode="auto">
              <a:xfrm>
                <a:off x="156" y="4657"/>
                <a:ext cx="7" cy="4"/>
              </a:xfrm>
              <a:custGeom>
                <a:avLst/>
                <a:gdLst>
                  <a:gd name="T0" fmla="*/ 13 w 14"/>
                  <a:gd name="T1" fmla="*/ 0 h 7"/>
                  <a:gd name="T2" fmla="*/ 9 w 14"/>
                  <a:gd name="T3" fmla="*/ 0 h 7"/>
                  <a:gd name="T4" fmla="*/ 4 w 14"/>
                  <a:gd name="T5" fmla="*/ 0 h 7"/>
                  <a:gd name="T6" fmla="*/ 0 w 14"/>
                  <a:gd name="T7" fmla="*/ 0 h 7"/>
                  <a:gd name="T8" fmla="*/ 1 w 14"/>
                  <a:gd name="T9" fmla="*/ 7 h 7"/>
                  <a:gd name="T10" fmla="*/ 4 w 14"/>
                  <a:gd name="T11" fmla="*/ 7 h 7"/>
                  <a:gd name="T12" fmla="*/ 9 w 14"/>
                  <a:gd name="T13" fmla="*/ 7 h 7"/>
                  <a:gd name="T14" fmla="*/ 14 w 14"/>
                  <a:gd name="T15" fmla="*/ 6 h 7"/>
                  <a:gd name="T16" fmla="*/ 13 w 1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13" y="0"/>
                    </a:moveTo>
                    <a:cubicBezTo>
                      <a:pt x="12" y="0"/>
                      <a:pt x="11" y="0"/>
                      <a:pt x="9" y="0"/>
                    </a:cubicBezTo>
                    <a:cubicBezTo>
                      <a:pt x="8" y="0"/>
                      <a:pt x="6" y="0"/>
                      <a:pt x="4" y="0"/>
                    </a:cubicBezTo>
                    <a:cubicBezTo>
                      <a:pt x="3" y="0"/>
                      <a:pt x="2" y="0"/>
                      <a:pt x="0" y="0"/>
                    </a:cubicBezTo>
                    <a:lnTo>
                      <a:pt x="1" y="7"/>
                    </a:lnTo>
                    <a:lnTo>
                      <a:pt x="4" y="7"/>
                    </a:lnTo>
                    <a:cubicBezTo>
                      <a:pt x="5" y="7"/>
                      <a:pt x="7" y="7"/>
                      <a:pt x="9" y="7"/>
                    </a:cubicBezTo>
                    <a:cubicBezTo>
                      <a:pt x="11" y="7"/>
                      <a:pt x="13" y="7"/>
                      <a:pt x="14" y="6"/>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0" name="Freeform 2101">
                <a:extLst>
                  <a:ext uri="{FF2B5EF4-FFF2-40B4-BE49-F238E27FC236}">
                    <a16:creationId xmlns:a16="http://schemas.microsoft.com/office/drawing/2014/main" id="{9E5D3DE5-DE2F-4427-BEAC-76B3E27AAE6B}"/>
                  </a:ext>
                </a:extLst>
              </p:cNvPr>
              <p:cNvSpPr>
                <a:spLocks/>
              </p:cNvSpPr>
              <p:nvPr/>
            </p:nvSpPr>
            <p:spPr bwMode="auto">
              <a:xfrm>
                <a:off x="157" y="4664"/>
                <a:ext cx="6" cy="7"/>
              </a:xfrm>
              <a:custGeom>
                <a:avLst/>
                <a:gdLst>
                  <a:gd name="T0" fmla="*/ 4 w 11"/>
                  <a:gd name="T1" fmla="*/ 0 h 12"/>
                  <a:gd name="T2" fmla="*/ 1 w 11"/>
                  <a:gd name="T3" fmla="*/ 4 h 12"/>
                  <a:gd name="T4" fmla="*/ 0 w 11"/>
                  <a:gd name="T5" fmla="*/ 6 h 12"/>
                  <a:gd name="T6" fmla="*/ 1 w 11"/>
                  <a:gd name="T7" fmla="*/ 7 h 12"/>
                  <a:gd name="T8" fmla="*/ 6 w 11"/>
                  <a:gd name="T9" fmla="*/ 11 h 12"/>
                  <a:gd name="T10" fmla="*/ 11 w 11"/>
                  <a:gd name="T11" fmla="*/ 12 h 12"/>
                  <a:gd name="T12" fmla="*/ 11 w 11"/>
                  <a:gd name="T13" fmla="*/ 5 h 12"/>
                  <a:gd name="T14" fmla="*/ 8 w 11"/>
                  <a:gd name="T15" fmla="*/ 5 h 12"/>
                  <a:gd name="T16" fmla="*/ 7 w 11"/>
                  <a:gd name="T17" fmla="*/ 4 h 12"/>
                  <a:gd name="T18" fmla="*/ 4 w 11"/>
                  <a:gd name="T19" fmla="*/ 6 h 12"/>
                  <a:gd name="T20" fmla="*/ 7 w 11"/>
                  <a:gd name="T21" fmla="*/ 7 h 12"/>
                  <a:gd name="T22" fmla="*/ 9 w 11"/>
                  <a:gd name="T23" fmla="*/ 4 h 12"/>
                  <a:gd name="T24" fmla="*/ 4 w 11"/>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2">
                    <a:moveTo>
                      <a:pt x="4" y="0"/>
                    </a:moveTo>
                    <a:cubicBezTo>
                      <a:pt x="3" y="1"/>
                      <a:pt x="2" y="2"/>
                      <a:pt x="1" y="4"/>
                    </a:cubicBezTo>
                    <a:lnTo>
                      <a:pt x="0" y="6"/>
                    </a:lnTo>
                    <a:lnTo>
                      <a:pt x="1" y="7"/>
                    </a:lnTo>
                    <a:cubicBezTo>
                      <a:pt x="2" y="9"/>
                      <a:pt x="4" y="11"/>
                      <a:pt x="6" y="11"/>
                    </a:cubicBezTo>
                    <a:cubicBezTo>
                      <a:pt x="8" y="12"/>
                      <a:pt x="9" y="12"/>
                      <a:pt x="11" y="12"/>
                    </a:cubicBezTo>
                    <a:lnTo>
                      <a:pt x="11" y="5"/>
                    </a:lnTo>
                    <a:cubicBezTo>
                      <a:pt x="10" y="5"/>
                      <a:pt x="9" y="5"/>
                      <a:pt x="8" y="5"/>
                    </a:cubicBezTo>
                    <a:cubicBezTo>
                      <a:pt x="7" y="5"/>
                      <a:pt x="7" y="4"/>
                      <a:pt x="7" y="4"/>
                    </a:cubicBezTo>
                    <a:lnTo>
                      <a:pt x="4" y="6"/>
                    </a:lnTo>
                    <a:lnTo>
                      <a:pt x="7" y="7"/>
                    </a:lnTo>
                    <a:cubicBezTo>
                      <a:pt x="7" y="7"/>
                      <a:pt x="8" y="5"/>
                      <a:pt x="9" y="4"/>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1" name="Freeform 2102">
                <a:extLst>
                  <a:ext uri="{FF2B5EF4-FFF2-40B4-BE49-F238E27FC236}">
                    <a16:creationId xmlns:a16="http://schemas.microsoft.com/office/drawing/2014/main" id="{CAB1610E-076B-48A0-9727-DA4EFC95129F}"/>
                  </a:ext>
                </a:extLst>
              </p:cNvPr>
              <p:cNvSpPr>
                <a:spLocks/>
              </p:cNvSpPr>
              <p:nvPr/>
            </p:nvSpPr>
            <p:spPr bwMode="auto">
              <a:xfrm>
                <a:off x="160" y="4663"/>
                <a:ext cx="3" cy="4"/>
              </a:xfrm>
              <a:custGeom>
                <a:avLst/>
                <a:gdLst>
                  <a:gd name="T0" fmla="*/ 5 w 5"/>
                  <a:gd name="T1" fmla="*/ 0 h 7"/>
                  <a:gd name="T2" fmla="*/ 4 w 5"/>
                  <a:gd name="T3" fmla="*/ 0 h 7"/>
                  <a:gd name="T4" fmla="*/ 1 w 5"/>
                  <a:gd name="T5" fmla="*/ 0 h 7"/>
                  <a:gd name="T6" fmla="*/ 1 w 5"/>
                  <a:gd name="T7" fmla="*/ 1 h 7"/>
                  <a:gd name="T8" fmla="*/ 0 w 5"/>
                  <a:gd name="T9" fmla="*/ 1 h 7"/>
                  <a:gd name="T10" fmla="*/ 0 w 5"/>
                  <a:gd name="T11" fmla="*/ 1 h 7"/>
                  <a:gd name="T12" fmla="*/ 0 w 5"/>
                  <a:gd name="T13" fmla="*/ 1 h 7"/>
                  <a:gd name="T14" fmla="*/ 0 w 5"/>
                  <a:gd name="T15" fmla="*/ 1 h 7"/>
                  <a:gd name="T16" fmla="*/ 0 w 5"/>
                  <a:gd name="T17" fmla="*/ 1 h 7"/>
                  <a:gd name="T18" fmla="*/ 0 w 5"/>
                  <a:gd name="T19" fmla="*/ 1 h 7"/>
                  <a:gd name="T20" fmla="*/ 1 w 5"/>
                  <a:gd name="T21" fmla="*/ 7 h 7"/>
                  <a:gd name="T22" fmla="*/ 3 w 5"/>
                  <a:gd name="T23" fmla="*/ 7 h 7"/>
                  <a:gd name="T24" fmla="*/ 4 w 5"/>
                  <a:gd name="T25" fmla="*/ 7 h 7"/>
                  <a:gd name="T26" fmla="*/ 4 w 5"/>
                  <a:gd name="T27" fmla="*/ 7 h 7"/>
                  <a:gd name="T28" fmla="*/ 5 w 5"/>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7">
                    <a:moveTo>
                      <a:pt x="5" y="0"/>
                    </a:moveTo>
                    <a:lnTo>
                      <a:pt x="4" y="0"/>
                    </a:lnTo>
                    <a:cubicBezTo>
                      <a:pt x="3" y="0"/>
                      <a:pt x="2" y="0"/>
                      <a:pt x="1" y="0"/>
                    </a:cubicBezTo>
                    <a:lnTo>
                      <a:pt x="1" y="1"/>
                    </a:lnTo>
                    <a:lnTo>
                      <a:pt x="0" y="1"/>
                    </a:lnTo>
                    <a:lnTo>
                      <a:pt x="0" y="1"/>
                    </a:lnTo>
                    <a:lnTo>
                      <a:pt x="0" y="1"/>
                    </a:lnTo>
                    <a:lnTo>
                      <a:pt x="0" y="1"/>
                    </a:lnTo>
                    <a:lnTo>
                      <a:pt x="0" y="1"/>
                    </a:lnTo>
                    <a:lnTo>
                      <a:pt x="0" y="1"/>
                    </a:lnTo>
                    <a:lnTo>
                      <a:pt x="1" y="7"/>
                    </a:lnTo>
                    <a:lnTo>
                      <a:pt x="3" y="7"/>
                    </a:lnTo>
                    <a:lnTo>
                      <a:pt x="4" y="7"/>
                    </a:lnTo>
                    <a:lnTo>
                      <a:pt x="4" y="7"/>
                    </a:ln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2" name="Freeform 2103">
                <a:extLst>
                  <a:ext uri="{FF2B5EF4-FFF2-40B4-BE49-F238E27FC236}">
                    <a16:creationId xmlns:a16="http://schemas.microsoft.com/office/drawing/2014/main" id="{1DF5AAC4-2F8F-4EFE-8738-B2403AB776B3}"/>
                  </a:ext>
                </a:extLst>
              </p:cNvPr>
              <p:cNvSpPr>
                <a:spLocks/>
              </p:cNvSpPr>
              <p:nvPr/>
            </p:nvSpPr>
            <p:spPr bwMode="auto">
              <a:xfrm>
                <a:off x="190" y="4669"/>
                <a:ext cx="5" cy="4"/>
              </a:xfrm>
              <a:custGeom>
                <a:avLst/>
                <a:gdLst>
                  <a:gd name="T0" fmla="*/ 0 w 9"/>
                  <a:gd name="T1" fmla="*/ 2 h 8"/>
                  <a:gd name="T2" fmla="*/ 3 w 9"/>
                  <a:gd name="T3" fmla="*/ 8 h 8"/>
                  <a:gd name="T4" fmla="*/ 9 w 9"/>
                  <a:gd name="T5" fmla="*/ 4 h 8"/>
                  <a:gd name="T6" fmla="*/ 7 w 9"/>
                  <a:gd name="T7" fmla="*/ 0 h 8"/>
                  <a:gd name="T8" fmla="*/ 0 w 9"/>
                  <a:gd name="T9" fmla="*/ 2 h 8"/>
                </a:gdLst>
                <a:ahLst/>
                <a:cxnLst>
                  <a:cxn ang="0">
                    <a:pos x="T0" y="T1"/>
                  </a:cxn>
                  <a:cxn ang="0">
                    <a:pos x="T2" y="T3"/>
                  </a:cxn>
                  <a:cxn ang="0">
                    <a:pos x="T4" y="T5"/>
                  </a:cxn>
                  <a:cxn ang="0">
                    <a:pos x="T6" y="T7"/>
                  </a:cxn>
                  <a:cxn ang="0">
                    <a:pos x="T8" y="T9"/>
                  </a:cxn>
                </a:cxnLst>
                <a:rect l="0" t="0" r="r" b="b"/>
                <a:pathLst>
                  <a:path w="9" h="8">
                    <a:moveTo>
                      <a:pt x="0" y="2"/>
                    </a:moveTo>
                    <a:cubicBezTo>
                      <a:pt x="1" y="4"/>
                      <a:pt x="2" y="6"/>
                      <a:pt x="3" y="8"/>
                    </a:cubicBezTo>
                    <a:lnTo>
                      <a:pt x="9" y="4"/>
                    </a:lnTo>
                    <a:cubicBezTo>
                      <a:pt x="8" y="2"/>
                      <a:pt x="7" y="1"/>
                      <a:pt x="7"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3" name="Freeform 2104">
                <a:extLst>
                  <a:ext uri="{FF2B5EF4-FFF2-40B4-BE49-F238E27FC236}">
                    <a16:creationId xmlns:a16="http://schemas.microsoft.com/office/drawing/2014/main" id="{5A824A50-1C41-4A73-A162-4961E0D6ABEB}"/>
                  </a:ext>
                </a:extLst>
              </p:cNvPr>
              <p:cNvSpPr>
                <a:spLocks/>
              </p:cNvSpPr>
              <p:nvPr/>
            </p:nvSpPr>
            <p:spPr bwMode="auto">
              <a:xfrm>
                <a:off x="193" y="4668"/>
                <a:ext cx="6" cy="6"/>
              </a:xfrm>
              <a:custGeom>
                <a:avLst/>
                <a:gdLst>
                  <a:gd name="T0" fmla="*/ 1 w 11"/>
                  <a:gd name="T1" fmla="*/ 11 h 11"/>
                  <a:gd name="T2" fmla="*/ 11 w 11"/>
                  <a:gd name="T3" fmla="*/ 2 h 11"/>
                  <a:gd name="T4" fmla="*/ 5 w 11"/>
                  <a:gd name="T5" fmla="*/ 0 h 11"/>
                  <a:gd name="T6" fmla="*/ 0 w 11"/>
                  <a:gd name="T7" fmla="*/ 5 h 11"/>
                  <a:gd name="T8" fmla="*/ 1 w 11"/>
                  <a:gd name="T9" fmla="*/ 11 h 11"/>
                </a:gdLst>
                <a:ahLst/>
                <a:cxnLst>
                  <a:cxn ang="0">
                    <a:pos x="T0" y="T1"/>
                  </a:cxn>
                  <a:cxn ang="0">
                    <a:pos x="T2" y="T3"/>
                  </a:cxn>
                  <a:cxn ang="0">
                    <a:pos x="T4" y="T5"/>
                  </a:cxn>
                  <a:cxn ang="0">
                    <a:pos x="T6" y="T7"/>
                  </a:cxn>
                  <a:cxn ang="0">
                    <a:pos x="T8" y="T9"/>
                  </a:cxn>
                </a:cxnLst>
                <a:rect l="0" t="0" r="r" b="b"/>
                <a:pathLst>
                  <a:path w="11" h="11">
                    <a:moveTo>
                      <a:pt x="1" y="11"/>
                    </a:moveTo>
                    <a:cubicBezTo>
                      <a:pt x="6" y="10"/>
                      <a:pt x="10" y="7"/>
                      <a:pt x="11" y="2"/>
                    </a:cubicBezTo>
                    <a:lnTo>
                      <a:pt x="5" y="0"/>
                    </a:lnTo>
                    <a:cubicBezTo>
                      <a:pt x="4" y="2"/>
                      <a:pt x="2" y="4"/>
                      <a:pt x="0" y="5"/>
                    </a:cubicBezTo>
                    <a:lnTo>
                      <a:pt x="1" y="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4" name="Freeform 2105">
                <a:extLst>
                  <a:ext uri="{FF2B5EF4-FFF2-40B4-BE49-F238E27FC236}">
                    <a16:creationId xmlns:a16="http://schemas.microsoft.com/office/drawing/2014/main" id="{262792CB-A37A-4440-86A3-423F8FCC0ED2}"/>
                  </a:ext>
                </a:extLst>
              </p:cNvPr>
              <p:cNvSpPr>
                <a:spLocks/>
              </p:cNvSpPr>
              <p:nvPr/>
            </p:nvSpPr>
            <p:spPr bwMode="auto">
              <a:xfrm>
                <a:off x="256" y="4673"/>
                <a:ext cx="8" cy="8"/>
              </a:xfrm>
              <a:custGeom>
                <a:avLst/>
                <a:gdLst>
                  <a:gd name="T0" fmla="*/ 0 w 14"/>
                  <a:gd name="T1" fmla="*/ 5 h 15"/>
                  <a:gd name="T2" fmla="*/ 5 w 14"/>
                  <a:gd name="T3" fmla="*/ 10 h 15"/>
                  <a:gd name="T4" fmla="*/ 13 w 14"/>
                  <a:gd name="T5" fmla="*/ 15 h 15"/>
                  <a:gd name="T6" fmla="*/ 14 w 14"/>
                  <a:gd name="T7" fmla="*/ 8 h 15"/>
                  <a:gd name="T8" fmla="*/ 10 w 14"/>
                  <a:gd name="T9" fmla="*/ 6 h 15"/>
                  <a:gd name="T10" fmla="*/ 4 w 14"/>
                  <a:gd name="T11" fmla="*/ 0 h 15"/>
                  <a:gd name="T12" fmla="*/ 0 w 14"/>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0" y="5"/>
                    </a:moveTo>
                    <a:cubicBezTo>
                      <a:pt x="2" y="6"/>
                      <a:pt x="3" y="8"/>
                      <a:pt x="5" y="10"/>
                    </a:cubicBezTo>
                    <a:cubicBezTo>
                      <a:pt x="7" y="12"/>
                      <a:pt x="9" y="14"/>
                      <a:pt x="13" y="15"/>
                    </a:cubicBezTo>
                    <a:lnTo>
                      <a:pt x="14" y="8"/>
                    </a:lnTo>
                    <a:cubicBezTo>
                      <a:pt x="12" y="8"/>
                      <a:pt x="11" y="7"/>
                      <a:pt x="10" y="6"/>
                    </a:cubicBezTo>
                    <a:cubicBezTo>
                      <a:pt x="8" y="4"/>
                      <a:pt x="7" y="2"/>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5" name="Freeform 2106">
                <a:extLst>
                  <a:ext uri="{FF2B5EF4-FFF2-40B4-BE49-F238E27FC236}">
                    <a16:creationId xmlns:a16="http://schemas.microsoft.com/office/drawing/2014/main" id="{726BA144-0BB3-4FF1-991E-7BCA37B56AA6}"/>
                  </a:ext>
                </a:extLst>
              </p:cNvPr>
              <p:cNvSpPr>
                <a:spLocks/>
              </p:cNvSpPr>
              <p:nvPr/>
            </p:nvSpPr>
            <p:spPr bwMode="auto">
              <a:xfrm>
                <a:off x="263" y="4676"/>
                <a:ext cx="4" cy="5"/>
              </a:xfrm>
              <a:custGeom>
                <a:avLst/>
                <a:gdLst>
                  <a:gd name="T0" fmla="*/ 5 w 8"/>
                  <a:gd name="T1" fmla="*/ 8 h 8"/>
                  <a:gd name="T2" fmla="*/ 8 w 8"/>
                  <a:gd name="T3" fmla="*/ 6 h 8"/>
                  <a:gd name="T4" fmla="*/ 8 w 8"/>
                  <a:gd name="T5" fmla="*/ 6 h 8"/>
                  <a:gd name="T6" fmla="*/ 8 w 8"/>
                  <a:gd name="T7" fmla="*/ 0 h 8"/>
                  <a:gd name="T8" fmla="*/ 8 w 8"/>
                  <a:gd name="T9" fmla="*/ 0 h 8"/>
                  <a:gd name="T10" fmla="*/ 0 w 8"/>
                  <a:gd name="T11" fmla="*/ 3 h 8"/>
                  <a:gd name="T12" fmla="*/ 5 w 8"/>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5" y="8"/>
                    </a:moveTo>
                    <a:cubicBezTo>
                      <a:pt x="6" y="7"/>
                      <a:pt x="7" y="6"/>
                      <a:pt x="8" y="6"/>
                    </a:cubicBezTo>
                    <a:lnTo>
                      <a:pt x="8" y="6"/>
                    </a:lnTo>
                    <a:lnTo>
                      <a:pt x="8" y="0"/>
                    </a:lnTo>
                    <a:lnTo>
                      <a:pt x="8" y="0"/>
                    </a:lnTo>
                    <a:cubicBezTo>
                      <a:pt x="5" y="0"/>
                      <a:pt x="2" y="1"/>
                      <a:pt x="0" y="3"/>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6" name="Freeform 2107">
                <a:extLst>
                  <a:ext uri="{FF2B5EF4-FFF2-40B4-BE49-F238E27FC236}">
                    <a16:creationId xmlns:a16="http://schemas.microsoft.com/office/drawing/2014/main" id="{5EF6E26E-77B3-4023-BD1F-B2A3F9E61253}"/>
                  </a:ext>
                </a:extLst>
              </p:cNvPr>
              <p:cNvSpPr>
                <a:spLocks/>
              </p:cNvSpPr>
              <p:nvPr/>
            </p:nvSpPr>
            <p:spPr bwMode="auto">
              <a:xfrm>
                <a:off x="266" y="4674"/>
                <a:ext cx="6" cy="4"/>
              </a:xfrm>
              <a:custGeom>
                <a:avLst/>
                <a:gdLst>
                  <a:gd name="T0" fmla="*/ 6 w 11"/>
                  <a:gd name="T1" fmla="*/ 7 h 7"/>
                  <a:gd name="T2" fmla="*/ 8 w 11"/>
                  <a:gd name="T3" fmla="*/ 6 h 7"/>
                  <a:gd name="T4" fmla="*/ 11 w 11"/>
                  <a:gd name="T5" fmla="*/ 1 h 7"/>
                  <a:gd name="T6" fmla="*/ 5 w 11"/>
                  <a:gd name="T7" fmla="*/ 0 h 7"/>
                  <a:gd name="T8" fmla="*/ 4 w 11"/>
                  <a:gd name="T9" fmla="*/ 1 h 7"/>
                  <a:gd name="T10" fmla="*/ 0 w 11"/>
                  <a:gd name="T11" fmla="*/ 4 h 7"/>
                  <a:gd name="T12" fmla="*/ 6 w 11"/>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6" y="7"/>
                    </a:moveTo>
                    <a:cubicBezTo>
                      <a:pt x="6" y="7"/>
                      <a:pt x="7" y="7"/>
                      <a:pt x="8" y="6"/>
                    </a:cubicBezTo>
                    <a:cubicBezTo>
                      <a:pt x="9" y="5"/>
                      <a:pt x="11" y="4"/>
                      <a:pt x="11" y="1"/>
                    </a:cubicBezTo>
                    <a:lnTo>
                      <a:pt x="5" y="0"/>
                    </a:lnTo>
                    <a:cubicBezTo>
                      <a:pt x="5" y="0"/>
                      <a:pt x="5" y="0"/>
                      <a:pt x="4" y="1"/>
                    </a:cubicBezTo>
                    <a:cubicBezTo>
                      <a:pt x="3" y="1"/>
                      <a:pt x="1" y="2"/>
                      <a:pt x="0" y="4"/>
                    </a:cubicBezTo>
                    <a:lnTo>
                      <a:pt x="6"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7" name="Freeform 2108">
                <a:extLst>
                  <a:ext uri="{FF2B5EF4-FFF2-40B4-BE49-F238E27FC236}">
                    <a16:creationId xmlns:a16="http://schemas.microsoft.com/office/drawing/2014/main" id="{50B815A0-0642-485E-8D8B-CDFA8BC8EA24}"/>
                  </a:ext>
                </a:extLst>
              </p:cNvPr>
              <p:cNvSpPr>
                <a:spLocks/>
              </p:cNvSpPr>
              <p:nvPr/>
            </p:nvSpPr>
            <p:spPr bwMode="auto">
              <a:xfrm>
                <a:off x="262" y="4672"/>
                <a:ext cx="8" cy="4"/>
              </a:xfrm>
              <a:custGeom>
                <a:avLst/>
                <a:gdLst>
                  <a:gd name="T0" fmla="*/ 11 w 13"/>
                  <a:gd name="T1" fmla="*/ 0 h 7"/>
                  <a:gd name="T2" fmla="*/ 8 w 13"/>
                  <a:gd name="T3" fmla="*/ 0 h 7"/>
                  <a:gd name="T4" fmla="*/ 1 w 13"/>
                  <a:gd name="T5" fmla="*/ 0 h 7"/>
                  <a:gd name="T6" fmla="*/ 0 w 13"/>
                  <a:gd name="T7" fmla="*/ 6 h 7"/>
                  <a:gd name="T8" fmla="*/ 8 w 13"/>
                  <a:gd name="T9" fmla="*/ 7 h 7"/>
                  <a:gd name="T10" fmla="*/ 13 w 13"/>
                  <a:gd name="T11" fmla="*/ 6 h 7"/>
                  <a:gd name="T12" fmla="*/ 11 w 1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1" y="0"/>
                    </a:moveTo>
                    <a:cubicBezTo>
                      <a:pt x="10" y="0"/>
                      <a:pt x="9" y="0"/>
                      <a:pt x="8" y="0"/>
                    </a:cubicBezTo>
                    <a:cubicBezTo>
                      <a:pt x="6" y="0"/>
                      <a:pt x="4" y="0"/>
                      <a:pt x="1" y="0"/>
                    </a:cubicBezTo>
                    <a:lnTo>
                      <a:pt x="0" y="6"/>
                    </a:lnTo>
                    <a:cubicBezTo>
                      <a:pt x="3" y="6"/>
                      <a:pt x="5" y="7"/>
                      <a:pt x="8" y="7"/>
                    </a:cubicBezTo>
                    <a:cubicBezTo>
                      <a:pt x="10" y="7"/>
                      <a:pt x="11" y="7"/>
                      <a:pt x="13" y="6"/>
                    </a:cubicBezTo>
                    <a:lnTo>
                      <a:pt x="1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8" name="Freeform 2109">
                <a:extLst>
                  <a:ext uri="{FF2B5EF4-FFF2-40B4-BE49-F238E27FC236}">
                    <a16:creationId xmlns:a16="http://schemas.microsoft.com/office/drawing/2014/main" id="{01DEC835-7B1B-48E5-BFFC-DA0C97182FA1}"/>
                  </a:ext>
                </a:extLst>
              </p:cNvPr>
              <p:cNvSpPr>
                <a:spLocks/>
              </p:cNvSpPr>
              <p:nvPr/>
            </p:nvSpPr>
            <p:spPr bwMode="auto">
              <a:xfrm>
                <a:off x="254" y="4670"/>
                <a:ext cx="5" cy="4"/>
              </a:xfrm>
              <a:custGeom>
                <a:avLst/>
                <a:gdLst>
                  <a:gd name="T0" fmla="*/ 0 w 9"/>
                  <a:gd name="T1" fmla="*/ 2 h 8"/>
                  <a:gd name="T2" fmla="*/ 3 w 9"/>
                  <a:gd name="T3" fmla="*/ 8 h 8"/>
                  <a:gd name="T4" fmla="*/ 9 w 9"/>
                  <a:gd name="T5" fmla="*/ 6 h 8"/>
                  <a:gd name="T6" fmla="*/ 7 w 9"/>
                  <a:gd name="T7" fmla="*/ 0 h 8"/>
                  <a:gd name="T8" fmla="*/ 0 w 9"/>
                  <a:gd name="T9" fmla="*/ 2 h 8"/>
                </a:gdLst>
                <a:ahLst/>
                <a:cxnLst>
                  <a:cxn ang="0">
                    <a:pos x="T0" y="T1"/>
                  </a:cxn>
                  <a:cxn ang="0">
                    <a:pos x="T2" y="T3"/>
                  </a:cxn>
                  <a:cxn ang="0">
                    <a:pos x="T4" y="T5"/>
                  </a:cxn>
                  <a:cxn ang="0">
                    <a:pos x="T6" y="T7"/>
                  </a:cxn>
                  <a:cxn ang="0">
                    <a:pos x="T8" y="T9"/>
                  </a:cxn>
                </a:cxnLst>
                <a:rect l="0" t="0" r="r" b="b"/>
                <a:pathLst>
                  <a:path w="9" h="8">
                    <a:moveTo>
                      <a:pt x="0" y="2"/>
                    </a:moveTo>
                    <a:cubicBezTo>
                      <a:pt x="1" y="5"/>
                      <a:pt x="3" y="7"/>
                      <a:pt x="3" y="8"/>
                    </a:cubicBezTo>
                    <a:lnTo>
                      <a:pt x="9" y="6"/>
                    </a:lnTo>
                    <a:cubicBezTo>
                      <a:pt x="8" y="3"/>
                      <a:pt x="7" y="2"/>
                      <a:pt x="7" y="0"/>
                    </a:cubicBez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09" name="Freeform 2110">
                <a:extLst>
                  <a:ext uri="{FF2B5EF4-FFF2-40B4-BE49-F238E27FC236}">
                    <a16:creationId xmlns:a16="http://schemas.microsoft.com/office/drawing/2014/main" id="{9C13A252-0239-4716-A22B-BCBB5959C9F4}"/>
                  </a:ext>
                </a:extLst>
              </p:cNvPr>
              <p:cNvSpPr>
                <a:spLocks/>
              </p:cNvSpPr>
              <p:nvPr/>
            </p:nvSpPr>
            <p:spPr bwMode="auto">
              <a:xfrm>
                <a:off x="166" y="4677"/>
                <a:ext cx="5" cy="4"/>
              </a:xfrm>
              <a:custGeom>
                <a:avLst/>
                <a:gdLst>
                  <a:gd name="T0" fmla="*/ 0 w 8"/>
                  <a:gd name="T1" fmla="*/ 7 h 8"/>
                  <a:gd name="T2" fmla="*/ 0 w 8"/>
                  <a:gd name="T3" fmla="*/ 7 h 8"/>
                  <a:gd name="T4" fmla="*/ 6 w 8"/>
                  <a:gd name="T5" fmla="*/ 8 h 8"/>
                  <a:gd name="T6" fmla="*/ 8 w 8"/>
                  <a:gd name="T7" fmla="*/ 2 h 8"/>
                  <a:gd name="T8" fmla="*/ 0 w 8"/>
                  <a:gd name="T9" fmla="*/ 0 h 8"/>
                  <a:gd name="T10" fmla="*/ 0 w 8"/>
                  <a:gd name="T11" fmla="*/ 0 h 8"/>
                  <a:gd name="T12" fmla="*/ 0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7"/>
                    </a:moveTo>
                    <a:lnTo>
                      <a:pt x="0" y="7"/>
                    </a:lnTo>
                    <a:cubicBezTo>
                      <a:pt x="2" y="6"/>
                      <a:pt x="4" y="7"/>
                      <a:pt x="6" y="8"/>
                    </a:cubicBezTo>
                    <a:lnTo>
                      <a:pt x="8" y="2"/>
                    </a:lnTo>
                    <a:cubicBezTo>
                      <a:pt x="6" y="1"/>
                      <a:pt x="4" y="0"/>
                      <a:pt x="0" y="0"/>
                    </a:cubicBez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0" name="Freeform 2111">
                <a:extLst>
                  <a:ext uri="{FF2B5EF4-FFF2-40B4-BE49-F238E27FC236}">
                    <a16:creationId xmlns:a16="http://schemas.microsoft.com/office/drawing/2014/main" id="{153425FA-B8D2-4C28-8B3F-876A2C932AF8}"/>
                  </a:ext>
                </a:extLst>
              </p:cNvPr>
              <p:cNvSpPr>
                <a:spLocks/>
              </p:cNvSpPr>
              <p:nvPr/>
            </p:nvSpPr>
            <p:spPr bwMode="auto">
              <a:xfrm>
                <a:off x="169" y="4675"/>
                <a:ext cx="8" cy="6"/>
              </a:xfrm>
              <a:custGeom>
                <a:avLst/>
                <a:gdLst>
                  <a:gd name="T0" fmla="*/ 4 w 14"/>
                  <a:gd name="T1" fmla="*/ 9 h 9"/>
                  <a:gd name="T2" fmla="*/ 8 w 14"/>
                  <a:gd name="T3" fmla="*/ 8 h 9"/>
                  <a:gd name="T4" fmla="*/ 14 w 14"/>
                  <a:gd name="T5" fmla="*/ 5 h 9"/>
                  <a:gd name="T6" fmla="*/ 10 w 14"/>
                  <a:gd name="T7" fmla="*/ 0 h 9"/>
                  <a:gd name="T8" fmla="*/ 6 w 14"/>
                  <a:gd name="T9" fmla="*/ 1 h 9"/>
                  <a:gd name="T10" fmla="*/ 0 w 14"/>
                  <a:gd name="T11" fmla="*/ 5 h 9"/>
                  <a:gd name="T12" fmla="*/ 4 w 1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4" y="9"/>
                    </a:moveTo>
                    <a:cubicBezTo>
                      <a:pt x="5" y="9"/>
                      <a:pt x="6" y="8"/>
                      <a:pt x="8" y="8"/>
                    </a:cubicBezTo>
                    <a:cubicBezTo>
                      <a:pt x="10" y="7"/>
                      <a:pt x="12" y="6"/>
                      <a:pt x="14" y="5"/>
                    </a:cubicBezTo>
                    <a:lnTo>
                      <a:pt x="10" y="0"/>
                    </a:lnTo>
                    <a:cubicBezTo>
                      <a:pt x="9" y="0"/>
                      <a:pt x="8" y="1"/>
                      <a:pt x="6" y="1"/>
                    </a:cubicBezTo>
                    <a:cubicBezTo>
                      <a:pt x="4" y="2"/>
                      <a:pt x="2" y="3"/>
                      <a:pt x="0" y="5"/>
                    </a:cubicBezTo>
                    <a:lnTo>
                      <a:pt x="4"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1" name="Freeform 2112">
                <a:extLst>
                  <a:ext uri="{FF2B5EF4-FFF2-40B4-BE49-F238E27FC236}">
                    <a16:creationId xmlns:a16="http://schemas.microsoft.com/office/drawing/2014/main" id="{7AFCC578-1261-4E90-A627-DE151AE8CE1A}"/>
                  </a:ext>
                </a:extLst>
              </p:cNvPr>
              <p:cNvSpPr>
                <a:spLocks/>
              </p:cNvSpPr>
              <p:nvPr/>
            </p:nvSpPr>
            <p:spPr bwMode="auto">
              <a:xfrm>
                <a:off x="266" y="4677"/>
                <a:ext cx="4" cy="4"/>
              </a:xfrm>
              <a:custGeom>
                <a:avLst/>
                <a:gdLst>
                  <a:gd name="T0" fmla="*/ 0 w 8"/>
                  <a:gd name="T1" fmla="*/ 2 h 6"/>
                  <a:gd name="T2" fmla="*/ 2 w 8"/>
                  <a:gd name="T3" fmla="*/ 5 h 6"/>
                  <a:gd name="T4" fmla="*/ 4 w 8"/>
                  <a:gd name="T5" fmla="*/ 6 h 6"/>
                  <a:gd name="T6" fmla="*/ 8 w 8"/>
                  <a:gd name="T7" fmla="*/ 1 h 6"/>
                  <a:gd name="T8" fmla="*/ 7 w 8"/>
                  <a:gd name="T9" fmla="*/ 0 h 6"/>
                  <a:gd name="T10" fmla="*/ 6 w 8"/>
                  <a:gd name="T11" fmla="*/ 0 h 6"/>
                  <a:gd name="T12" fmla="*/ 6 w 8"/>
                  <a:gd name="T13" fmla="*/ 0 h 6"/>
                  <a:gd name="T14" fmla="*/ 5 w 8"/>
                  <a:gd name="T15" fmla="*/ 0 h 6"/>
                  <a:gd name="T16" fmla="*/ 6 w 8"/>
                  <a:gd name="T17" fmla="*/ 0 h 6"/>
                  <a:gd name="T18" fmla="*/ 6 w 8"/>
                  <a:gd name="T19" fmla="*/ 0 h 6"/>
                  <a:gd name="T20" fmla="*/ 5 w 8"/>
                  <a:gd name="T21" fmla="*/ 0 h 6"/>
                  <a:gd name="T22" fmla="*/ 6 w 8"/>
                  <a:gd name="T23" fmla="*/ 0 h 6"/>
                  <a:gd name="T24" fmla="*/ 0 w 8"/>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0" y="2"/>
                    </a:moveTo>
                    <a:cubicBezTo>
                      <a:pt x="1" y="4"/>
                      <a:pt x="2" y="4"/>
                      <a:pt x="2" y="5"/>
                    </a:cubicBezTo>
                    <a:lnTo>
                      <a:pt x="4" y="6"/>
                    </a:lnTo>
                    <a:lnTo>
                      <a:pt x="8" y="1"/>
                    </a:lnTo>
                    <a:lnTo>
                      <a:pt x="7" y="0"/>
                    </a:lnTo>
                    <a:lnTo>
                      <a:pt x="6" y="0"/>
                    </a:lnTo>
                    <a:lnTo>
                      <a:pt x="6" y="0"/>
                    </a:lnTo>
                    <a:lnTo>
                      <a:pt x="5" y="0"/>
                    </a:lnTo>
                    <a:lnTo>
                      <a:pt x="6" y="0"/>
                    </a:lnTo>
                    <a:lnTo>
                      <a:pt x="6" y="0"/>
                    </a:lnTo>
                    <a:lnTo>
                      <a:pt x="5" y="0"/>
                    </a:lnTo>
                    <a:lnTo>
                      <a:pt x="6" y="0"/>
                    </a:lnTo>
                    <a:lnTo>
                      <a:pt x="0"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2" name="Freeform 2113">
                <a:extLst>
                  <a:ext uri="{FF2B5EF4-FFF2-40B4-BE49-F238E27FC236}">
                    <a16:creationId xmlns:a16="http://schemas.microsoft.com/office/drawing/2014/main" id="{20A6AA0A-609E-4D64-8DC5-D1A5B8579063}"/>
                  </a:ext>
                </a:extLst>
              </p:cNvPr>
              <p:cNvSpPr>
                <a:spLocks/>
              </p:cNvSpPr>
              <p:nvPr/>
            </p:nvSpPr>
            <p:spPr bwMode="auto">
              <a:xfrm>
                <a:off x="269" y="4677"/>
                <a:ext cx="25" cy="9"/>
              </a:xfrm>
              <a:custGeom>
                <a:avLst/>
                <a:gdLst>
                  <a:gd name="T0" fmla="*/ 0 w 44"/>
                  <a:gd name="T1" fmla="*/ 7 h 16"/>
                  <a:gd name="T2" fmla="*/ 4 w 44"/>
                  <a:gd name="T3" fmla="*/ 7 h 16"/>
                  <a:gd name="T4" fmla="*/ 42 w 44"/>
                  <a:gd name="T5" fmla="*/ 16 h 16"/>
                  <a:gd name="T6" fmla="*/ 44 w 44"/>
                  <a:gd name="T7" fmla="*/ 10 h 16"/>
                  <a:gd name="T8" fmla="*/ 4 w 44"/>
                  <a:gd name="T9" fmla="*/ 0 h 16"/>
                  <a:gd name="T10" fmla="*/ 0 w 44"/>
                  <a:gd name="T11" fmla="*/ 1 h 16"/>
                  <a:gd name="T12" fmla="*/ 0 w 44"/>
                  <a:gd name="T13" fmla="*/ 7 h 16"/>
                </a:gdLst>
                <a:ahLst/>
                <a:cxnLst>
                  <a:cxn ang="0">
                    <a:pos x="T0" y="T1"/>
                  </a:cxn>
                  <a:cxn ang="0">
                    <a:pos x="T2" y="T3"/>
                  </a:cxn>
                  <a:cxn ang="0">
                    <a:pos x="T4" y="T5"/>
                  </a:cxn>
                  <a:cxn ang="0">
                    <a:pos x="T6" y="T7"/>
                  </a:cxn>
                  <a:cxn ang="0">
                    <a:pos x="T8" y="T9"/>
                  </a:cxn>
                  <a:cxn ang="0">
                    <a:pos x="T10" y="T11"/>
                  </a:cxn>
                  <a:cxn ang="0">
                    <a:pos x="T12" y="T13"/>
                  </a:cxn>
                </a:cxnLst>
                <a:rect l="0" t="0" r="r" b="b"/>
                <a:pathLst>
                  <a:path w="44" h="16">
                    <a:moveTo>
                      <a:pt x="0" y="7"/>
                    </a:moveTo>
                    <a:cubicBezTo>
                      <a:pt x="1" y="7"/>
                      <a:pt x="3" y="7"/>
                      <a:pt x="4" y="7"/>
                    </a:cubicBezTo>
                    <a:cubicBezTo>
                      <a:pt x="16" y="7"/>
                      <a:pt x="29" y="12"/>
                      <a:pt x="42" y="16"/>
                    </a:cubicBezTo>
                    <a:lnTo>
                      <a:pt x="44" y="10"/>
                    </a:lnTo>
                    <a:cubicBezTo>
                      <a:pt x="31" y="6"/>
                      <a:pt x="18" y="0"/>
                      <a:pt x="4" y="0"/>
                    </a:cubicBezTo>
                    <a:cubicBezTo>
                      <a:pt x="2" y="0"/>
                      <a:pt x="1" y="0"/>
                      <a:pt x="0" y="1"/>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3" name="Freeform 2114">
                <a:extLst>
                  <a:ext uri="{FF2B5EF4-FFF2-40B4-BE49-F238E27FC236}">
                    <a16:creationId xmlns:a16="http://schemas.microsoft.com/office/drawing/2014/main" id="{1FE11010-AFBC-4DEB-B653-9826FF6AFEAE}"/>
                  </a:ext>
                </a:extLst>
              </p:cNvPr>
              <p:cNvSpPr>
                <a:spLocks/>
              </p:cNvSpPr>
              <p:nvPr/>
            </p:nvSpPr>
            <p:spPr bwMode="auto">
              <a:xfrm>
                <a:off x="262" y="4678"/>
                <a:ext cx="7" cy="6"/>
              </a:xfrm>
              <a:custGeom>
                <a:avLst/>
                <a:gdLst>
                  <a:gd name="T0" fmla="*/ 0 w 12"/>
                  <a:gd name="T1" fmla="*/ 3 h 10"/>
                  <a:gd name="T2" fmla="*/ 5 w 12"/>
                  <a:gd name="T3" fmla="*/ 8 h 10"/>
                  <a:gd name="T4" fmla="*/ 11 w 12"/>
                  <a:gd name="T5" fmla="*/ 10 h 10"/>
                  <a:gd name="T6" fmla="*/ 11 w 12"/>
                  <a:gd name="T7" fmla="*/ 10 h 10"/>
                  <a:gd name="T8" fmla="*/ 11 w 12"/>
                  <a:gd name="T9" fmla="*/ 6 h 10"/>
                  <a:gd name="T10" fmla="*/ 11 w 12"/>
                  <a:gd name="T11" fmla="*/ 9 h 10"/>
                  <a:gd name="T12" fmla="*/ 11 w 12"/>
                  <a:gd name="T13" fmla="*/ 10 h 10"/>
                  <a:gd name="T14" fmla="*/ 11 w 12"/>
                  <a:gd name="T15" fmla="*/ 6 h 10"/>
                  <a:gd name="T16" fmla="*/ 11 w 12"/>
                  <a:gd name="T17" fmla="*/ 9 h 10"/>
                  <a:gd name="T18" fmla="*/ 12 w 12"/>
                  <a:gd name="T19" fmla="*/ 3 h 10"/>
                  <a:gd name="T20" fmla="*/ 11 w 12"/>
                  <a:gd name="T21" fmla="*/ 3 h 10"/>
                  <a:gd name="T22" fmla="*/ 11 w 12"/>
                  <a:gd name="T23" fmla="*/ 3 h 10"/>
                  <a:gd name="T24" fmla="*/ 8 w 12"/>
                  <a:gd name="T25" fmla="*/ 2 h 10"/>
                  <a:gd name="T26" fmla="*/ 7 w 12"/>
                  <a:gd name="T27" fmla="*/ 0 h 10"/>
                  <a:gd name="T28" fmla="*/ 0 w 12"/>
                  <a:gd name="T2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0">
                    <a:moveTo>
                      <a:pt x="0" y="3"/>
                    </a:moveTo>
                    <a:cubicBezTo>
                      <a:pt x="1" y="5"/>
                      <a:pt x="3" y="7"/>
                      <a:pt x="5" y="8"/>
                    </a:cubicBezTo>
                    <a:cubicBezTo>
                      <a:pt x="7" y="9"/>
                      <a:pt x="9" y="10"/>
                      <a:pt x="11" y="10"/>
                    </a:cubicBezTo>
                    <a:lnTo>
                      <a:pt x="11" y="10"/>
                    </a:lnTo>
                    <a:lnTo>
                      <a:pt x="11" y="6"/>
                    </a:lnTo>
                    <a:lnTo>
                      <a:pt x="11" y="9"/>
                    </a:lnTo>
                    <a:lnTo>
                      <a:pt x="11" y="10"/>
                    </a:lnTo>
                    <a:lnTo>
                      <a:pt x="11" y="6"/>
                    </a:lnTo>
                    <a:lnTo>
                      <a:pt x="11" y="9"/>
                    </a:lnTo>
                    <a:lnTo>
                      <a:pt x="12" y="3"/>
                    </a:lnTo>
                    <a:lnTo>
                      <a:pt x="11" y="3"/>
                    </a:lnTo>
                    <a:lnTo>
                      <a:pt x="11" y="3"/>
                    </a:lnTo>
                    <a:cubicBezTo>
                      <a:pt x="10" y="3"/>
                      <a:pt x="9" y="3"/>
                      <a:pt x="8" y="2"/>
                    </a:cubicBezTo>
                    <a:cubicBezTo>
                      <a:pt x="7" y="2"/>
                      <a:pt x="7" y="1"/>
                      <a:pt x="7" y="0"/>
                    </a:cubicBez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4" name="Freeform 2115">
                <a:extLst>
                  <a:ext uri="{FF2B5EF4-FFF2-40B4-BE49-F238E27FC236}">
                    <a16:creationId xmlns:a16="http://schemas.microsoft.com/office/drawing/2014/main" id="{17233181-FA83-40A1-83D5-D691CD9401E2}"/>
                  </a:ext>
                </a:extLst>
              </p:cNvPr>
              <p:cNvSpPr>
                <a:spLocks/>
              </p:cNvSpPr>
              <p:nvPr/>
            </p:nvSpPr>
            <p:spPr bwMode="auto">
              <a:xfrm>
                <a:off x="267" y="4679"/>
                <a:ext cx="4" cy="3"/>
              </a:xfrm>
              <a:custGeom>
                <a:avLst/>
                <a:gdLst>
                  <a:gd name="T0" fmla="*/ 7 w 7"/>
                  <a:gd name="T1" fmla="*/ 6 h 6"/>
                  <a:gd name="T2" fmla="*/ 7 w 7"/>
                  <a:gd name="T3" fmla="*/ 2 h 6"/>
                  <a:gd name="T4" fmla="*/ 1 w 7"/>
                  <a:gd name="T5" fmla="*/ 0 h 6"/>
                  <a:gd name="T6" fmla="*/ 0 w 7"/>
                  <a:gd name="T7" fmla="*/ 5 h 6"/>
                  <a:gd name="T8" fmla="*/ 7 w 7"/>
                  <a:gd name="T9" fmla="*/ 6 h 6"/>
                </a:gdLst>
                <a:ahLst/>
                <a:cxnLst>
                  <a:cxn ang="0">
                    <a:pos x="T0" y="T1"/>
                  </a:cxn>
                  <a:cxn ang="0">
                    <a:pos x="T2" y="T3"/>
                  </a:cxn>
                  <a:cxn ang="0">
                    <a:pos x="T4" y="T5"/>
                  </a:cxn>
                  <a:cxn ang="0">
                    <a:pos x="T6" y="T7"/>
                  </a:cxn>
                  <a:cxn ang="0">
                    <a:pos x="T8" y="T9"/>
                  </a:cxn>
                </a:cxnLst>
                <a:rect l="0" t="0" r="r" b="b"/>
                <a:pathLst>
                  <a:path w="7" h="6">
                    <a:moveTo>
                      <a:pt x="7" y="6"/>
                    </a:moveTo>
                    <a:cubicBezTo>
                      <a:pt x="7" y="4"/>
                      <a:pt x="7" y="3"/>
                      <a:pt x="7" y="2"/>
                    </a:cubicBezTo>
                    <a:lnTo>
                      <a:pt x="1" y="0"/>
                    </a:lnTo>
                    <a:cubicBezTo>
                      <a:pt x="0" y="2"/>
                      <a:pt x="0" y="4"/>
                      <a:pt x="0" y="5"/>
                    </a:cubicBezTo>
                    <a:lnTo>
                      <a:pt x="7"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5" name="Freeform 2116">
                <a:extLst>
                  <a:ext uri="{FF2B5EF4-FFF2-40B4-BE49-F238E27FC236}">
                    <a16:creationId xmlns:a16="http://schemas.microsoft.com/office/drawing/2014/main" id="{03509AB5-AF34-402B-9C50-FDE3BDC56BF1}"/>
                  </a:ext>
                </a:extLst>
              </p:cNvPr>
              <p:cNvSpPr>
                <a:spLocks/>
              </p:cNvSpPr>
              <p:nvPr/>
            </p:nvSpPr>
            <p:spPr bwMode="auto">
              <a:xfrm>
                <a:off x="169" y="4677"/>
                <a:ext cx="10" cy="6"/>
              </a:xfrm>
              <a:custGeom>
                <a:avLst/>
                <a:gdLst>
                  <a:gd name="T0" fmla="*/ 0 w 18"/>
                  <a:gd name="T1" fmla="*/ 6 h 10"/>
                  <a:gd name="T2" fmla="*/ 7 w 18"/>
                  <a:gd name="T3" fmla="*/ 10 h 10"/>
                  <a:gd name="T4" fmla="*/ 18 w 18"/>
                  <a:gd name="T5" fmla="*/ 3 h 10"/>
                  <a:gd name="T6" fmla="*/ 13 w 18"/>
                  <a:gd name="T7" fmla="*/ 0 h 10"/>
                  <a:gd name="T8" fmla="*/ 7 w 18"/>
                  <a:gd name="T9" fmla="*/ 3 h 10"/>
                  <a:gd name="T10" fmla="*/ 5 w 18"/>
                  <a:gd name="T11" fmla="*/ 2 h 10"/>
                  <a:gd name="T12" fmla="*/ 0 w 18"/>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8" h="10">
                    <a:moveTo>
                      <a:pt x="0" y="6"/>
                    </a:moveTo>
                    <a:cubicBezTo>
                      <a:pt x="1" y="9"/>
                      <a:pt x="4" y="10"/>
                      <a:pt x="7" y="10"/>
                    </a:cubicBezTo>
                    <a:cubicBezTo>
                      <a:pt x="12" y="9"/>
                      <a:pt x="16" y="7"/>
                      <a:pt x="18" y="3"/>
                    </a:cubicBezTo>
                    <a:lnTo>
                      <a:pt x="13" y="0"/>
                    </a:lnTo>
                    <a:cubicBezTo>
                      <a:pt x="12" y="1"/>
                      <a:pt x="9" y="3"/>
                      <a:pt x="7" y="3"/>
                    </a:cubicBezTo>
                    <a:cubicBezTo>
                      <a:pt x="6" y="3"/>
                      <a:pt x="5" y="3"/>
                      <a:pt x="5" y="2"/>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6" name="Freeform 2117">
                <a:extLst>
                  <a:ext uri="{FF2B5EF4-FFF2-40B4-BE49-F238E27FC236}">
                    <a16:creationId xmlns:a16="http://schemas.microsoft.com/office/drawing/2014/main" id="{1EA2FEE9-A675-4401-B748-DD7D562A0CE7}"/>
                  </a:ext>
                </a:extLst>
              </p:cNvPr>
              <p:cNvSpPr>
                <a:spLocks/>
              </p:cNvSpPr>
              <p:nvPr/>
            </p:nvSpPr>
            <p:spPr bwMode="auto">
              <a:xfrm>
                <a:off x="268" y="4680"/>
                <a:ext cx="20" cy="8"/>
              </a:xfrm>
              <a:custGeom>
                <a:avLst/>
                <a:gdLst>
                  <a:gd name="T0" fmla="*/ 0 w 35"/>
                  <a:gd name="T1" fmla="*/ 6 h 14"/>
                  <a:gd name="T2" fmla="*/ 17 w 35"/>
                  <a:gd name="T3" fmla="*/ 11 h 14"/>
                  <a:gd name="T4" fmla="*/ 32 w 35"/>
                  <a:gd name="T5" fmla="*/ 14 h 14"/>
                  <a:gd name="T6" fmla="*/ 35 w 35"/>
                  <a:gd name="T7" fmla="*/ 9 h 14"/>
                  <a:gd name="T8" fmla="*/ 18 w 35"/>
                  <a:gd name="T9" fmla="*/ 4 h 14"/>
                  <a:gd name="T10" fmla="*/ 3 w 35"/>
                  <a:gd name="T11" fmla="*/ 0 h 14"/>
                  <a:gd name="T12" fmla="*/ 0 w 35"/>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35" h="14">
                    <a:moveTo>
                      <a:pt x="0" y="6"/>
                    </a:moveTo>
                    <a:cubicBezTo>
                      <a:pt x="5" y="9"/>
                      <a:pt x="11" y="10"/>
                      <a:pt x="17" y="11"/>
                    </a:cubicBezTo>
                    <a:cubicBezTo>
                      <a:pt x="23" y="11"/>
                      <a:pt x="28" y="12"/>
                      <a:pt x="32" y="14"/>
                    </a:cubicBezTo>
                    <a:lnTo>
                      <a:pt x="35" y="9"/>
                    </a:lnTo>
                    <a:cubicBezTo>
                      <a:pt x="30" y="5"/>
                      <a:pt x="23" y="5"/>
                      <a:pt x="18" y="4"/>
                    </a:cubicBezTo>
                    <a:cubicBezTo>
                      <a:pt x="12" y="3"/>
                      <a:pt x="7" y="3"/>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7" name="Freeform 2118">
                <a:extLst>
                  <a:ext uri="{FF2B5EF4-FFF2-40B4-BE49-F238E27FC236}">
                    <a16:creationId xmlns:a16="http://schemas.microsoft.com/office/drawing/2014/main" id="{A79111E8-F000-4B83-A970-372BAB760A31}"/>
                  </a:ext>
                </a:extLst>
              </p:cNvPr>
              <p:cNvSpPr>
                <a:spLocks/>
              </p:cNvSpPr>
              <p:nvPr/>
            </p:nvSpPr>
            <p:spPr bwMode="auto">
              <a:xfrm>
                <a:off x="285" y="4683"/>
                <a:ext cx="10" cy="5"/>
              </a:xfrm>
              <a:custGeom>
                <a:avLst/>
                <a:gdLst>
                  <a:gd name="T0" fmla="*/ 5 w 17"/>
                  <a:gd name="T1" fmla="*/ 8 h 8"/>
                  <a:gd name="T2" fmla="*/ 7 w 17"/>
                  <a:gd name="T3" fmla="*/ 7 h 8"/>
                  <a:gd name="T4" fmla="*/ 11 w 17"/>
                  <a:gd name="T5" fmla="*/ 8 h 8"/>
                  <a:gd name="T6" fmla="*/ 13 w 17"/>
                  <a:gd name="T7" fmla="*/ 7 h 8"/>
                  <a:gd name="T8" fmla="*/ 14 w 17"/>
                  <a:gd name="T9" fmla="*/ 7 h 8"/>
                  <a:gd name="T10" fmla="*/ 17 w 17"/>
                  <a:gd name="T11" fmla="*/ 4 h 8"/>
                  <a:gd name="T12" fmla="*/ 11 w 17"/>
                  <a:gd name="T13" fmla="*/ 0 h 8"/>
                  <a:gd name="T14" fmla="*/ 10 w 17"/>
                  <a:gd name="T15" fmla="*/ 2 h 8"/>
                  <a:gd name="T16" fmla="*/ 12 w 17"/>
                  <a:gd name="T17" fmla="*/ 4 h 8"/>
                  <a:gd name="T18" fmla="*/ 12 w 17"/>
                  <a:gd name="T19" fmla="*/ 1 h 8"/>
                  <a:gd name="T20" fmla="*/ 11 w 17"/>
                  <a:gd name="T21" fmla="*/ 1 h 8"/>
                  <a:gd name="T22" fmla="*/ 7 w 17"/>
                  <a:gd name="T23" fmla="*/ 1 h 8"/>
                  <a:gd name="T24" fmla="*/ 0 w 17"/>
                  <a:gd name="T25" fmla="*/ 3 h 8"/>
                  <a:gd name="T26" fmla="*/ 5 w 17"/>
                  <a:gd name="T2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8">
                    <a:moveTo>
                      <a:pt x="5" y="8"/>
                    </a:moveTo>
                    <a:cubicBezTo>
                      <a:pt x="6" y="8"/>
                      <a:pt x="6" y="7"/>
                      <a:pt x="7" y="7"/>
                    </a:cubicBezTo>
                    <a:cubicBezTo>
                      <a:pt x="8" y="7"/>
                      <a:pt x="10" y="8"/>
                      <a:pt x="11" y="8"/>
                    </a:cubicBezTo>
                    <a:lnTo>
                      <a:pt x="13" y="7"/>
                    </a:lnTo>
                    <a:lnTo>
                      <a:pt x="14" y="7"/>
                    </a:lnTo>
                    <a:lnTo>
                      <a:pt x="17" y="4"/>
                    </a:lnTo>
                    <a:lnTo>
                      <a:pt x="11" y="0"/>
                    </a:lnTo>
                    <a:lnTo>
                      <a:pt x="10" y="2"/>
                    </a:lnTo>
                    <a:lnTo>
                      <a:pt x="12" y="4"/>
                    </a:lnTo>
                    <a:lnTo>
                      <a:pt x="12" y="1"/>
                    </a:lnTo>
                    <a:lnTo>
                      <a:pt x="11" y="1"/>
                    </a:lnTo>
                    <a:cubicBezTo>
                      <a:pt x="10" y="1"/>
                      <a:pt x="9" y="1"/>
                      <a:pt x="7" y="1"/>
                    </a:cubicBezTo>
                    <a:cubicBezTo>
                      <a:pt x="5" y="1"/>
                      <a:pt x="3" y="1"/>
                      <a:pt x="0" y="3"/>
                    </a:cubicBezTo>
                    <a:lnTo>
                      <a:pt x="5"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8" name="Freeform 2119">
                <a:extLst>
                  <a:ext uri="{FF2B5EF4-FFF2-40B4-BE49-F238E27FC236}">
                    <a16:creationId xmlns:a16="http://schemas.microsoft.com/office/drawing/2014/main" id="{1AB494FD-394C-4FB7-81FD-D90CDAB2C128}"/>
                  </a:ext>
                </a:extLst>
              </p:cNvPr>
              <p:cNvSpPr>
                <a:spLocks/>
              </p:cNvSpPr>
              <p:nvPr/>
            </p:nvSpPr>
            <p:spPr bwMode="auto">
              <a:xfrm>
                <a:off x="157" y="4681"/>
                <a:ext cx="8" cy="4"/>
              </a:xfrm>
              <a:custGeom>
                <a:avLst/>
                <a:gdLst>
                  <a:gd name="T0" fmla="*/ 0 w 13"/>
                  <a:gd name="T1" fmla="*/ 7 h 8"/>
                  <a:gd name="T2" fmla="*/ 5 w 13"/>
                  <a:gd name="T3" fmla="*/ 8 h 8"/>
                  <a:gd name="T4" fmla="*/ 13 w 13"/>
                  <a:gd name="T5" fmla="*/ 5 h 8"/>
                  <a:gd name="T6" fmla="*/ 9 w 13"/>
                  <a:gd name="T7" fmla="*/ 0 h 8"/>
                  <a:gd name="T8" fmla="*/ 5 w 13"/>
                  <a:gd name="T9" fmla="*/ 1 h 8"/>
                  <a:gd name="T10" fmla="*/ 2 w 13"/>
                  <a:gd name="T11" fmla="*/ 1 h 8"/>
                  <a:gd name="T12" fmla="*/ 0 w 13"/>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0" y="7"/>
                    </a:moveTo>
                    <a:cubicBezTo>
                      <a:pt x="2" y="7"/>
                      <a:pt x="4" y="8"/>
                      <a:pt x="5" y="8"/>
                    </a:cubicBezTo>
                    <a:cubicBezTo>
                      <a:pt x="8" y="8"/>
                      <a:pt x="11" y="7"/>
                      <a:pt x="13" y="5"/>
                    </a:cubicBezTo>
                    <a:lnTo>
                      <a:pt x="9" y="0"/>
                    </a:lnTo>
                    <a:cubicBezTo>
                      <a:pt x="8" y="1"/>
                      <a:pt x="7" y="1"/>
                      <a:pt x="5" y="1"/>
                    </a:cubicBezTo>
                    <a:cubicBezTo>
                      <a:pt x="4" y="1"/>
                      <a:pt x="3" y="1"/>
                      <a:pt x="2" y="1"/>
                    </a:cubicBez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19" name="Freeform 2120">
                <a:extLst>
                  <a:ext uri="{FF2B5EF4-FFF2-40B4-BE49-F238E27FC236}">
                    <a16:creationId xmlns:a16="http://schemas.microsoft.com/office/drawing/2014/main" id="{922928E8-41EB-48DB-B6F8-DEF1793FE68E}"/>
                  </a:ext>
                </a:extLst>
              </p:cNvPr>
              <p:cNvSpPr>
                <a:spLocks/>
              </p:cNvSpPr>
              <p:nvPr/>
            </p:nvSpPr>
            <p:spPr bwMode="auto">
              <a:xfrm>
                <a:off x="156" y="4677"/>
                <a:ext cx="6" cy="6"/>
              </a:xfrm>
              <a:custGeom>
                <a:avLst/>
                <a:gdLst>
                  <a:gd name="T0" fmla="*/ 10 w 11"/>
                  <a:gd name="T1" fmla="*/ 0 h 10"/>
                  <a:gd name="T2" fmla="*/ 4 w 11"/>
                  <a:gd name="T3" fmla="*/ 1 h 10"/>
                  <a:gd name="T4" fmla="*/ 1 w 11"/>
                  <a:gd name="T5" fmla="*/ 4 h 10"/>
                  <a:gd name="T6" fmla="*/ 0 w 11"/>
                  <a:gd name="T7" fmla="*/ 8 h 10"/>
                  <a:gd name="T8" fmla="*/ 0 w 11"/>
                  <a:gd name="T9" fmla="*/ 9 h 10"/>
                  <a:gd name="T10" fmla="*/ 0 w 11"/>
                  <a:gd name="T11" fmla="*/ 9 h 10"/>
                  <a:gd name="T12" fmla="*/ 0 w 11"/>
                  <a:gd name="T13" fmla="*/ 10 h 10"/>
                  <a:gd name="T14" fmla="*/ 7 w 11"/>
                  <a:gd name="T15" fmla="*/ 9 h 10"/>
                  <a:gd name="T16" fmla="*/ 6 w 11"/>
                  <a:gd name="T17" fmla="*/ 8 h 10"/>
                  <a:gd name="T18" fmla="*/ 3 w 11"/>
                  <a:gd name="T19" fmla="*/ 9 h 10"/>
                  <a:gd name="T20" fmla="*/ 6 w 11"/>
                  <a:gd name="T21" fmla="*/ 8 h 10"/>
                  <a:gd name="T22" fmla="*/ 6 w 11"/>
                  <a:gd name="T23" fmla="*/ 8 h 10"/>
                  <a:gd name="T24" fmla="*/ 7 w 11"/>
                  <a:gd name="T25" fmla="*/ 8 h 10"/>
                  <a:gd name="T26" fmla="*/ 8 w 11"/>
                  <a:gd name="T27" fmla="*/ 7 h 10"/>
                  <a:gd name="T28" fmla="*/ 11 w 11"/>
                  <a:gd name="T29" fmla="*/ 6 h 10"/>
                  <a:gd name="T30" fmla="*/ 10 w 11"/>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0">
                    <a:moveTo>
                      <a:pt x="10" y="0"/>
                    </a:moveTo>
                    <a:cubicBezTo>
                      <a:pt x="9" y="0"/>
                      <a:pt x="6" y="0"/>
                      <a:pt x="4" y="1"/>
                    </a:cubicBezTo>
                    <a:cubicBezTo>
                      <a:pt x="3" y="2"/>
                      <a:pt x="2" y="3"/>
                      <a:pt x="1" y="4"/>
                    </a:cubicBezTo>
                    <a:cubicBezTo>
                      <a:pt x="0" y="5"/>
                      <a:pt x="0" y="7"/>
                      <a:pt x="0" y="8"/>
                    </a:cubicBezTo>
                    <a:lnTo>
                      <a:pt x="0" y="9"/>
                    </a:lnTo>
                    <a:lnTo>
                      <a:pt x="0" y="9"/>
                    </a:lnTo>
                    <a:lnTo>
                      <a:pt x="0" y="10"/>
                    </a:lnTo>
                    <a:lnTo>
                      <a:pt x="7" y="9"/>
                    </a:lnTo>
                    <a:lnTo>
                      <a:pt x="6" y="8"/>
                    </a:lnTo>
                    <a:lnTo>
                      <a:pt x="3" y="9"/>
                    </a:lnTo>
                    <a:lnTo>
                      <a:pt x="6" y="8"/>
                    </a:lnTo>
                    <a:lnTo>
                      <a:pt x="6" y="8"/>
                    </a:lnTo>
                    <a:lnTo>
                      <a:pt x="7" y="8"/>
                    </a:lnTo>
                    <a:cubicBezTo>
                      <a:pt x="7" y="8"/>
                      <a:pt x="7" y="7"/>
                      <a:pt x="8" y="7"/>
                    </a:cubicBezTo>
                    <a:cubicBezTo>
                      <a:pt x="9" y="7"/>
                      <a:pt x="10" y="7"/>
                      <a:pt x="11" y="6"/>
                    </a:cubicBezTo>
                    <a:lnTo>
                      <a:pt x="1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0" name="Freeform 2121">
                <a:extLst>
                  <a:ext uri="{FF2B5EF4-FFF2-40B4-BE49-F238E27FC236}">
                    <a16:creationId xmlns:a16="http://schemas.microsoft.com/office/drawing/2014/main" id="{2E61F0F0-6C6F-4E15-9FD7-72B806C798EE}"/>
                  </a:ext>
                </a:extLst>
              </p:cNvPr>
              <p:cNvSpPr>
                <a:spLocks/>
              </p:cNvSpPr>
              <p:nvPr/>
            </p:nvSpPr>
            <p:spPr bwMode="auto">
              <a:xfrm>
                <a:off x="150" y="4691"/>
                <a:ext cx="16" cy="131"/>
              </a:xfrm>
              <a:custGeom>
                <a:avLst/>
                <a:gdLst>
                  <a:gd name="T0" fmla="*/ 17 w 28"/>
                  <a:gd name="T1" fmla="*/ 0 h 231"/>
                  <a:gd name="T2" fmla="*/ 2 w 28"/>
                  <a:gd name="T3" fmla="*/ 192 h 231"/>
                  <a:gd name="T4" fmla="*/ 0 w 28"/>
                  <a:gd name="T5" fmla="*/ 215 h 231"/>
                  <a:gd name="T6" fmla="*/ 2 w 28"/>
                  <a:gd name="T7" fmla="*/ 227 h 231"/>
                  <a:gd name="T8" fmla="*/ 4 w 28"/>
                  <a:gd name="T9" fmla="*/ 231 h 231"/>
                  <a:gd name="T10" fmla="*/ 8 w 28"/>
                  <a:gd name="T11" fmla="*/ 228 h 231"/>
                  <a:gd name="T12" fmla="*/ 11 w 28"/>
                  <a:gd name="T13" fmla="*/ 223 h 231"/>
                  <a:gd name="T14" fmla="*/ 12 w 28"/>
                  <a:gd name="T15" fmla="*/ 217 h 231"/>
                  <a:gd name="T16" fmla="*/ 12 w 28"/>
                  <a:gd name="T17" fmla="*/ 213 h 231"/>
                  <a:gd name="T18" fmla="*/ 12 w 28"/>
                  <a:gd name="T19" fmla="*/ 212 h 231"/>
                  <a:gd name="T20" fmla="*/ 28 w 28"/>
                  <a:gd name="T21" fmla="*/ 2 h 231"/>
                  <a:gd name="T22" fmla="*/ 21 w 28"/>
                  <a:gd name="T23" fmla="*/ 1 h 231"/>
                  <a:gd name="T24" fmla="*/ 5 w 28"/>
                  <a:gd name="T25" fmla="*/ 211 h 231"/>
                  <a:gd name="T26" fmla="*/ 5 w 28"/>
                  <a:gd name="T27" fmla="*/ 213 h 231"/>
                  <a:gd name="T28" fmla="*/ 5 w 28"/>
                  <a:gd name="T29" fmla="*/ 217 h 231"/>
                  <a:gd name="T30" fmla="*/ 5 w 28"/>
                  <a:gd name="T31" fmla="*/ 220 h 231"/>
                  <a:gd name="T32" fmla="*/ 3 w 28"/>
                  <a:gd name="T33" fmla="*/ 223 h 231"/>
                  <a:gd name="T34" fmla="*/ 5 w 28"/>
                  <a:gd name="T35" fmla="*/ 225 h 231"/>
                  <a:gd name="T36" fmla="*/ 8 w 28"/>
                  <a:gd name="T37" fmla="*/ 224 h 231"/>
                  <a:gd name="T38" fmla="*/ 7 w 28"/>
                  <a:gd name="T39" fmla="*/ 215 h 231"/>
                  <a:gd name="T40" fmla="*/ 9 w 28"/>
                  <a:gd name="T41" fmla="*/ 192 h 231"/>
                  <a:gd name="T42" fmla="*/ 24 w 28"/>
                  <a:gd name="T43" fmla="*/ 1 h 231"/>
                  <a:gd name="T44" fmla="*/ 17 w 28"/>
                  <a:gd name="T45"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31">
                    <a:moveTo>
                      <a:pt x="17" y="0"/>
                    </a:moveTo>
                    <a:cubicBezTo>
                      <a:pt x="12" y="65"/>
                      <a:pt x="6" y="127"/>
                      <a:pt x="2" y="192"/>
                    </a:cubicBezTo>
                    <a:cubicBezTo>
                      <a:pt x="2" y="199"/>
                      <a:pt x="0" y="207"/>
                      <a:pt x="0" y="215"/>
                    </a:cubicBezTo>
                    <a:cubicBezTo>
                      <a:pt x="0" y="219"/>
                      <a:pt x="1" y="223"/>
                      <a:pt x="2" y="227"/>
                    </a:cubicBezTo>
                    <a:lnTo>
                      <a:pt x="4" y="231"/>
                    </a:lnTo>
                    <a:lnTo>
                      <a:pt x="8" y="228"/>
                    </a:lnTo>
                    <a:cubicBezTo>
                      <a:pt x="9" y="226"/>
                      <a:pt x="10" y="224"/>
                      <a:pt x="11" y="223"/>
                    </a:cubicBezTo>
                    <a:cubicBezTo>
                      <a:pt x="12" y="221"/>
                      <a:pt x="12" y="219"/>
                      <a:pt x="12" y="217"/>
                    </a:cubicBezTo>
                    <a:cubicBezTo>
                      <a:pt x="12" y="216"/>
                      <a:pt x="12" y="214"/>
                      <a:pt x="12" y="213"/>
                    </a:cubicBezTo>
                    <a:lnTo>
                      <a:pt x="12" y="212"/>
                    </a:lnTo>
                    <a:cubicBezTo>
                      <a:pt x="19" y="143"/>
                      <a:pt x="22" y="74"/>
                      <a:pt x="28" y="2"/>
                    </a:cubicBezTo>
                    <a:lnTo>
                      <a:pt x="21" y="1"/>
                    </a:lnTo>
                    <a:cubicBezTo>
                      <a:pt x="15" y="73"/>
                      <a:pt x="12" y="143"/>
                      <a:pt x="5" y="211"/>
                    </a:cubicBezTo>
                    <a:lnTo>
                      <a:pt x="5" y="213"/>
                    </a:lnTo>
                    <a:cubicBezTo>
                      <a:pt x="5" y="215"/>
                      <a:pt x="5" y="216"/>
                      <a:pt x="5" y="217"/>
                    </a:cubicBezTo>
                    <a:cubicBezTo>
                      <a:pt x="5" y="219"/>
                      <a:pt x="5" y="220"/>
                      <a:pt x="5" y="220"/>
                    </a:cubicBezTo>
                    <a:cubicBezTo>
                      <a:pt x="5" y="221"/>
                      <a:pt x="4" y="222"/>
                      <a:pt x="3" y="223"/>
                    </a:cubicBezTo>
                    <a:lnTo>
                      <a:pt x="5" y="225"/>
                    </a:lnTo>
                    <a:lnTo>
                      <a:pt x="8" y="224"/>
                    </a:lnTo>
                    <a:cubicBezTo>
                      <a:pt x="7" y="221"/>
                      <a:pt x="7" y="218"/>
                      <a:pt x="7" y="215"/>
                    </a:cubicBezTo>
                    <a:cubicBezTo>
                      <a:pt x="7" y="208"/>
                      <a:pt x="9" y="200"/>
                      <a:pt x="9" y="192"/>
                    </a:cubicBezTo>
                    <a:cubicBezTo>
                      <a:pt x="13" y="128"/>
                      <a:pt x="19" y="65"/>
                      <a:pt x="24" y="1"/>
                    </a:cubicBezTo>
                    <a:lnTo>
                      <a:pt x="1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1" name="Freeform 2122">
                <a:extLst>
                  <a:ext uri="{FF2B5EF4-FFF2-40B4-BE49-F238E27FC236}">
                    <a16:creationId xmlns:a16="http://schemas.microsoft.com/office/drawing/2014/main" id="{AE9C7941-AB02-45CF-B1B3-1BFA6C731EBD}"/>
                  </a:ext>
                </a:extLst>
              </p:cNvPr>
              <p:cNvSpPr>
                <a:spLocks/>
              </p:cNvSpPr>
              <p:nvPr/>
            </p:nvSpPr>
            <p:spPr bwMode="auto">
              <a:xfrm>
                <a:off x="199" y="4737"/>
                <a:ext cx="43" cy="38"/>
              </a:xfrm>
              <a:custGeom>
                <a:avLst/>
                <a:gdLst>
                  <a:gd name="T0" fmla="*/ 4 w 76"/>
                  <a:gd name="T1" fmla="*/ 67 h 67"/>
                  <a:gd name="T2" fmla="*/ 76 w 76"/>
                  <a:gd name="T3" fmla="*/ 3 h 67"/>
                  <a:gd name="T4" fmla="*/ 70 w 76"/>
                  <a:gd name="T5" fmla="*/ 0 h 67"/>
                  <a:gd name="T6" fmla="*/ 0 w 76"/>
                  <a:gd name="T7" fmla="*/ 62 h 67"/>
                  <a:gd name="T8" fmla="*/ 4 w 76"/>
                  <a:gd name="T9" fmla="*/ 67 h 67"/>
                </a:gdLst>
                <a:ahLst/>
                <a:cxnLst>
                  <a:cxn ang="0">
                    <a:pos x="T0" y="T1"/>
                  </a:cxn>
                  <a:cxn ang="0">
                    <a:pos x="T2" y="T3"/>
                  </a:cxn>
                  <a:cxn ang="0">
                    <a:pos x="T4" y="T5"/>
                  </a:cxn>
                  <a:cxn ang="0">
                    <a:pos x="T6" y="T7"/>
                  </a:cxn>
                  <a:cxn ang="0">
                    <a:pos x="T8" y="T9"/>
                  </a:cxn>
                </a:cxnLst>
                <a:rect l="0" t="0" r="r" b="b"/>
                <a:pathLst>
                  <a:path w="76" h="67">
                    <a:moveTo>
                      <a:pt x="4" y="67"/>
                    </a:moveTo>
                    <a:cubicBezTo>
                      <a:pt x="29" y="49"/>
                      <a:pt x="61" y="34"/>
                      <a:pt x="76" y="3"/>
                    </a:cubicBezTo>
                    <a:lnTo>
                      <a:pt x="70" y="0"/>
                    </a:lnTo>
                    <a:cubicBezTo>
                      <a:pt x="56" y="29"/>
                      <a:pt x="26" y="44"/>
                      <a:pt x="0" y="62"/>
                    </a:cubicBezTo>
                    <a:lnTo>
                      <a:pt x="4" y="6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2" name="Freeform 2123">
                <a:extLst>
                  <a:ext uri="{FF2B5EF4-FFF2-40B4-BE49-F238E27FC236}">
                    <a16:creationId xmlns:a16="http://schemas.microsoft.com/office/drawing/2014/main" id="{8C89F849-E5A4-4521-AEA9-9226E67CE2C7}"/>
                  </a:ext>
                </a:extLst>
              </p:cNvPr>
              <p:cNvSpPr>
                <a:spLocks/>
              </p:cNvSpPr>
              <p:nvPr/>
            </p:nvSpPr>
            <p:spPr bwMode="auto">
              <a:xfrm>
                <a:off x="181" y="4742"/>
                <a:ext cx="62" cy="71"/>
              </a:xfrm>
              <a:custGeom>
                <a:avLst/>
                <a:gdLst>
                  <a:gd name="T0" fmla="*/ 6 w 110"/>
                  <a:gd name="T1" fmla="*/ 126 h 126"/>
                  <a:gd name="T2" fmla="*/ 20 w 110"/>
                  <a:gd name="T3" fmla="*/ 98 h 126"/>
                  <a:gd name="T4" fmla="*/ 20 w 110"/>
                  <a:gd name="T5" fmla="*/ 98 h 126"/>
                  <a:gd name="T6" fmla="*/ 20 w 110"/>
                  <a:gd name="T7" fmla="*/ 98 h 126"/>
                  <a:gd name="T8" fmla="*/ 46 w 110"/>
                  <a:gd name="T9" fmla="*/ 67 h 126"/>
                  <a:gd name="T10" fmla="*/ 46 w 110"/>
                  <a:gd name="T11" fmla="*/ 67 h 126"/>
                  <a:gd name="T12" fmla="*/ 75 w 110"/>
                  <a:gd name="T13" fmla="*/ 43 h 126"/>
                  <a:gd name="T14" fmla="*/ 75 w 110"/>
                  <a:gd name="T15" fmla="*/ 43 h 126"/>
                  <a:gd name="T16" fmla="*/ 110 w 110"/>
                  <a:gd name="T17" fmla="*/ 3 h 126"/>
                  <a:gd name="T18" fmla="*/ 104 w 110"/>
                  <a:gd name="T19" fmla="*/ 0 h 126"/>
                  <a:gd name="T20" fmla="*/ 71 w 110"/>
                  <a:gd name="T21" fmla="*/ 38 h 126"/>
                  <a:gd name="T22" fmla="*/ 71 w 110"/>
                  <a:gd name="T23" fmla="*/ 38 h 126"/>
                  <a:gd name="T24" fmla="*/ 42 w 110"/>
                  <a:gd name="T25" fmla="*/ 61 h 126"/>
                  <a:gd name="T26" fmla="*/ 42 w 110"/>
                  <a:gd name="T27" fmla="*/ 61 h 126"/>
                  <a:gd name="T28" fmla="*/ 42 w 110"/>
                  <a:gd name="T29" fmla="*/ 61 h 126"/>
                  <a:gd name="T30" fmla="*/ 15 w 110"/>
                  <a:gd name="T31" fmla="*/ 94 h 126"/>
                  <a:gd name="T32" fmla="*/ 15 w 110"/>
                  <a:gd name="T33" fmla="*/ 94 h 126"/>
                  <a:gd name="T34" fmla="*/ 0 w 110"/>
                  <a:gd name="T35" fmla="*/ 125 h 126"/>
                  <a:gd name="T36" fmla="*/ 6 w 110"/>
                  <a:gd name="T3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26">
                    <a:moveTo>
                      <a:pt x="6" y="126"/>
                    </a:moveTo>
                    <a:cubicBezTo>
                      <a:pt x="8" y="119"/>
                      <a:pt x="14" y="108"/>
                      <a:pt x="20" y="98"/>
                    </a:cubicBezTo>
                    <a:lnTo>
                      <a:pt x="20" y="98"/>
                    </a:lnTo>
                    <a:lnTo>
                      <a:pt x="20" y="98"/>
                    </a:lnTo>
                    <a:cubicBezTo>
                      <a:pt x="30" y="83"/>
                      <a:pt x="38" y="71"/>
                      <a:pt x="46" y="67"/>
                    </a:cubicBezTo>
                    <a:lnTo>
                      <a:pt x="46" y="67"/>
                    </a:lnTo>
                    <a:cubicBezTo>
                      <a:pt x="57" y="61"/>
                      <a:pt x="65" y="53"/>
                      <a:pt x="75" y="43"/>
                    </a:cubicBezTo>
                    <a:lnTo>
                      <a:pt x="75" y="43"/>
                    </a:lnTo>
                    <a:cubicBezTo>
                      <a:pt x="89" y="30"/>
                      <a:pt x="102" y="20"/>
                      <a:pt x="110" y="3"/>
                    </a:cubicBezTo>
                    <a:lnTo>
                      <a:pt x="104" y="0"/>
                    </a:lnTo>
                    <a:cubicBezTo>
                      <a:pt x="97" y="16"/>
                      <a:pt x="85" y="25"/>
                      <a:pt x="71" y="38"/>
                    </a:cubicBezTo>
                    <a:lnTo>
                      <a:pt x="71" y="38"/>
                    </a:lnTo>
                    <a:cubicBezTo>
                      <a:pt x="61" y="48"/>
                      <a:pt x="52" y="56"/>
                      <a:pt x="42" y="61"/>
                    </a:cubicBezTo>
                    <a:lnTo>
                      <a:pt x="42" y="61"/>
                    </a:lnTo>
                    <a:lnTo>
                      <a:pt x="42" y="61"/>
                    </a:lnTo>
                    <a:cubicBezTo>
                      <a:pt x="33" y="67"/>
                      <a:pt x="24" y="80"/>
                      <a:pt x="15" y="94"/>
                    </a:cubicBezTo>
                    <a:lnTo>
                      <a:pt x="15" y="94"/>
                    </a:lnTo>
                    <a:cubicBezTo>
                      <a:pt x="8" y="105"/>
                      <a:pt x="2" y="116"/>
                      <a:pt x="0" y="125"/>
                    </a:cubicBezTo>
                    <a:lnTo>
                      <a:pt x="6" y="1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3" name="Freeform 2124">
                <a:extLst>
                  <a:ext uri="{FF2B5EF4-FFF2-40B4-BE49-F238E27FC236}">
                    <a16:creationId xmlns:a16="http://schemas.microsoft.com/office/drawing/2014/main" id="{4A09E88F-F216-4FDD-8891-88824F7A7D83}"/>
                  </a:ext>
                </a:extLst>
              </p:cNvPr>
              <p:cNvSpPr>
                <a:spLocks/>
              </p:cNvSpPr>
              <p:nvPr/>
            </p:nvSpPr>
            <p:spPr bwMode="auto">
              <a:xfrm>
                <a:off x="186" y="4750"/>
                <a:ext cx="57" cy="65"/>
              </a:xfrm>
              <a:custGeom>
                <a:avLst/>
                <a:gdLst>
                  <a:gd name="T0" fmla="*/ 6 w 100"/>
                  <a:gd name="T1" fmla="*/ 114 h 114"/>
                  <a:gd name="T2" fmla="*/ 27 w 100"/>
                  <a:gd name="T3" fmla="*/ 88 h 114"/>
                  <a:gd name="T4" fmla="*/ 49 w 100"/>
                  <a:gd name="T5" fmla="*/ 67 h 114"/>
                  <a:gd name="T6" fmla="*/ 49 w 100"/>
                  <a:gd name="T7" fmla="*/ 67 h 114"/>
                  <a:gd name="T8" fmla="*/ 100 w 100"/>
                  <a:gd name="T9" fmla="*/ 4 h 114"/>
                  <a:gd name="T10" fmla="*/ 94 w 100"/>
                  <a:gd name="T11" fmla="*/ 0 h 114"/>
                  <a:gd name="T12" fmla="*/ 44 w 100"/>
                  <a:gd name="T13" fmla="*/ 63 h 114"/>
                  <a:gd name="T14" fmla="*/ 44 w 100"/>
                  <a:gd name="T15" fmla="*/ 63 h 114"/>
                  <a:gd name="T16" fmla="*/ 44 w 100"/>
                  <a:gd name="T17" fmla="*/ 63 h 114"/>
                  <a:gd name="T18" fmla="*/ 23 w 100"/>
                  <a:gd name="T19" fmla="*/ 83 h 114"/>
                  <a:gd name="T20" fmla="*/ 0 w 100"/>
                  <a:gd name="T21" fmla="*/ 111 h 114"/>
                  <a:gd name="T22" fmla="*/ 6 w 100"/>
                  <a:gd name="T23"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14">
                    <a:moveTo>
                      <a:pt x="6" y="114"/>
                    </a:moveTo>
                    <a:cubicBezTo>
                      <a:pt x="11" y="104"/>
                      <a:pt x="19" y="95"/>
                      <a:pt x="27" y="88"/>
                    </a:cubicBezTo>
                    <a:cubicBezTo>
                      <a:pt x="35" y="80"/>
                      <a:pt x="44" y="74"/>
                      <a:pt x="49" y="67"/>
                    </a:cubicBezTo>
                    <a:lnTo>
                      <a:pt x="49" y="67"/>
                    </a:lnTo>
                    <a:cubicBezTo>
                      <a:pt x="65" y="45"/>
                      <a:pt x="88" y="23"/>
                      <a:pt x="100" y="4"/>
                    </a:cubicBezTo>
                    <a:lnTo>
                      <a:pt x="94" y="0"/>
                    </a:lnTo>
                    <a:cubicBezTo>
                      <a:pt x="83" y="18"/>
                      <a:pt x="61" y="41"/>
                      <a:pt x="44" y="63"/>
                    </a:cubicBezTo>
                    <a:lnTo>
                      <a:pt x="44" y="63"/>
                    </a:lnTo>
                    <a:lnTo>
                      <a:pt x="44" y="63"/>
                    </a:lnTo>
                    <a:cubicBezTo>
                      <a:pt x="39" y="69"/>
                      <a:pt x="31" y="75"/>
                      <a:pt x="23" y="83"/>
                    </a:cubicBezTo>
                    <a:cubicBezTo>
                      <a:pt x="14" y="91"/>
                      <a:pt x="5" y="100"/>
                      <a:pt x="0" y="111"/>
                    </a:cubicBezTo>
                    <a:lnTo>
                      <a:pt x="6" y="1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4" name="Freeform 2125">
                <a:extLst>
                  <a:ext uri="{FF2B5EF4-FFF2-40B4-BE49-F238E27FC236}">
                    <a16:creationId xmlns:a16="http://schemas.microsoft.com/office/drawing/2014/main" id="{CB4CAF4C-35C3-4A29-AE26-13E127474FFA}"/>
                  </a:ext>
                </a:extLst>
              </p:cNvPr>
              <p:cNvSpPr>
                <a:spLocks/>
              </p:cNvSpPr>
              <p:nvPr/>
            </p:nvSpPr>
            <p:spPr bwMode="auto">
              <a:xfrm>
                <a:off x="241" y="4744"/>
                <a:ext cx="5" cy="7"/>
              </a:xfrm>
              <a:custGeom>
                <a:avLst/>
                <a:gdLst>
                  <a:gd name="T0" fmla="*/ 6 w 10"/>
                  <a:gd name="T1" fmla="*/ 13 h 13"/>
                  <a:gd name="T2" fmla="*/ 10 w 10"/>
                  <a:gd name="T3" fmla="*/ 2 h 13"/>
                  <a:gd name="T4" fmla="*/ 4 w 10"/>
                  <a:gd name="T5" fmla="*/ 0 h 13"/>
                  <a:gd name="T6" fmla="*/ 0 w 10"/>
                  <a:gd name="T7" fmla="*/ 10 h 13"/>
                  <a:gd name="T8" fmla="*/ 6 w 10"/>
                  <a:gd name="T9" fmla="*/ 13 h 13"/>
                </a:gdLst>
                <a:ahLst/>
                <a:cxnLst>
                  <a:cxn ang="0">
                    <a:pos x="T0" y="T1"/>
                  </a:cxn>
                  <a:cxn ang="0">
                    <a:pos x="T2" y="T3"/>
                  </a:cxn>
                  <a:cxn ang="0">
                    <a:pos x="T4" y="T5"/>
                  </a:cxn>
                  <a:cxn ang="0">
                    <a:pos x="T6" y="T7"/>
                  </a:cxn>
                  <a:cxn ang="0">
                    <a:pos x="T8" y="T9"/>
                  </a:cxn>
                </a:cxnLst>
                <a:rect l="0" t="0" r="r" b="b"/>
                <a:pathLst>
                  <a:path w="10" h="13">
                    <a:moveTo>
                      <a:pt x="6" y="13"/>
                    </a:moveTo>
                    <a:cubicBezTo>
                      <a:pt x="8" y="10"/>
                      <a:pt x="9" y="6"/>
                      <a:pt x="10" y="2"/>
                    </a:cubicBezTo>
                    <a:lnTo>
                      <a:pt x="4" y="0"/>
                    </a:lnTo>
                    <a:cubicBezTo>
                      <a:pt x="3" y="4"/>
                      <a:pt x="2" y="7"/>
                      <a:pt x="0" y="10"/>
                    </a:cubicBezTo>
                    <a:lnTo>
                      <a:pt x="6"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5" name="Freeform 2126">
                <a:extLst>
                  <a:ext uri="{FF2B5EF4-FFF2-40B4-BE49-F238E27FC236}">
                    <a16:creationId xmlns:a16="http://schemas.microsoft.com/office/drawing/2014/main" id="{1D16881A-45E2-4A11-94EC-F0B8C15E68F6}"/>
                  </a:ext>
                </a:extLst>
              </p:cNvPr>
              <p:cNvSpPr>
                <a:spLocks/>
              </p:cNvSpPr>
              <p:nvPr/>
            </p:nvSpPr>
            <p:spPr bwMode="auto">
              <a:xfrm>
                <a:off x="198" y="4758"/>
                <a:ext cx="45" cy="58"/>
              </a:xfrm>
              <a:custGeom>
                <a:avLst/>
                <a:gdLst>
                  <a:gd name="T0" fmla="*/ 4 w 80"/>
                  <a:gd name="T1" fmla="*/ 102 h 102"/>
                  <a:gd name="T2" fmla="*/ 80 w 80"/>
                  <a:gd name="T3" fmla="*/ 3 h 102"/>
                  <a:gd name="T4" fmla="*/ 74 w 80"/>
                  <a:gd name="T5" fmla="*/ 0 h 102"/>
                  <a:gd name="T6" fmla="*/ 0 w 80"/>
                  <a:gd name="T7" fmla="*/ 97 h 102"/>
                  <a:gd name="T8" fmla="*/ 4 w 80"/>
                  <a:gd name="T9" fmla="*/ 102 h 102"/>
                </a:gdLst>
                <a:ahLst/>
                <a:cxnLst>
                  <a:cxn ang="0">
                    <a:pos x="T0" y="T1"/>
                  </a:cxn>
                  <a:cxn ang="0">
                    <a:pos x="T2" y="T3"/>
                  </a:cxn>
                  <a:cxn ang="0">
                    <a:pos x="T4" y="T5"/>
                  </a:cxn>
                  <a:cxn ang="0">
                    <a:pos x="T6" y="T7"/>
                  </a:cxn>
                  <a:cxn ang="0">
                    <a:pos x="T8" y="T9"/>
                  </a:cxn>
                </a:cxnLst>
                <a:rect l="0" t="0" r="r" b="b"/>
                <a:pathLst>
                  <a:path w="80" h="102">
                    <a:moveTo>
                      <a:pt x="4" y="102"/>
                    </a:moveTo>
                    <a:cubicBezTo>
                      <a:pt x="35" y="75"/>
                      <a:pt x="60" y="39"/>
                      <a:pt x="80" y="3"/>
                    </a:cubicBezTo>
                    <a:lnTo>
                      <a:pt x="74" y="0"/>
                    </a:lnTo>
                    <a:cubicBezTo>
                      <a:pt x="54" y="35"/>
                      <a:pt x="30" y="70"/>
                      <a:pt x="0" y="97"/>
                    </a:cubicBezTo>
                    <a:lnTo>
                      <a:pt x="4" y="10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6" name="Freeform 2127">
                <a:extLst>
                  <a:ext uri="{FF2B5EF4-FFF2-40B4-BE49-F238E27FC236}">
                    <a16:creationId xmlns:a16="http://schemas.microsoft.com/office/drawing/2014/main" id="{663BBDBE-4737-4FC4-9301-B19C5E0FFD98}"/>
                  </a:ext>
                </a:extLst>
              </p:cNvPr>
              <p:cNvSpPr>
                <a:spLocks/>
              </p:cNvSpPr>
              <p:nvPr/>
            </p:nvSpPr>
            <p:spPr bwMode="auto">
              <a:xfrm>
                <a:off x="250" y="4727"/>
                <a:ext cx="6" cy="19"/>
              </a:xfrm>
              <a:custGeom>
                <a:avLst/>
                <a:gdLst>
                  <a:gd name="T0" fmla="*/ 11 w 12"/>
                  <a:gd name="T1" fmla="*/ 34 h 34"/>
                  <a:gd name="T2" fmla="*/ 12 w 12"/>
                  <a:gd name="T3" fmla="*/ 26 h 34"/>
                  <a:gd name="T4" fmla="*/ 6 w 12"/>
                  <a:gd name="T5" fmla="*/ 0 h 34"/>
                  <a:gd name="T6" fmla="*/ 0 w 12"/>
                  <a:gd name="T7" fmla="*/ 2 h 34"/>
                  <a:gd name="T8" fmla="*/ 5 w 12"/>
                  <a:gd name="T9" fmla="*/ 26 h 34"/>
                  <a:gd name="T10" fmla="*/ 5 w 12"/>
                  <a:gd name="T11" fmla="*/ 32 h 34"/>
                  <a:gd name="T12" fmla="*/ 11 w 12"/>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2" h="34">
                    <a:moveTo>
                      <a:pt x="11" y="34"/>
                    </a:moveTo>
                    <a:cubicBezTo>
                      <a:pt x="12" y="31"/>
                      <a:pt x="12" y="28"/>
                      <a:pt x="12" y="26"/>
                    </a:cubicBezTo>
                    <a:cubicBezTo>
                      <a:pt x="12" y="17"/>
                      <a:pt x="8" y="8"/>
                      <a:pt x="6" y="0"/>
                    </a:cubicBezTo>
                    <a:lnTo>
                      <a:pt x="0" y="2"/>
                    </a:lnTo>
                    <a:cubicBezTo>
                      <a:pt x="2" y="10"/>
                      <a:pt x="5" y="18"/>
                      <a:pt x="5" y="26"/>
                    </a:cubicBezTo>
                    <a:cubicBezTo>
                      <a:pt x="5" y="28"/>
                      <a:pt x="5" y="30"/>
                      <a:pt x="5" y="32"/>
                    </a:cubicBezTo>
                    <a:lnTo>
                      <a:pt x="11" y="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7" name="Freeform 2128">
                <a:extLst>
                  <a:ext uri="{FF2B5EF4-FFF2-40B4-BE49-F238E27FC236}">
                    <a16:creationId xmlns:a16="http://schemas.microsoft.com/office/drawing/2014/main" id="{3BD0300E-06B7-4A01-A3F0-67CED4210360}"/>
                  </a:ext>
                </a:extLst>
              </p:cNvPr>
              <p:cNvSpPr>
                <a:spLocks/>
              </p:cNvSpPr>
              <p:nvPr/>
            </p:nvSpPr>
            <p:spPr bwMode="auto">
              <a:xfrm>
                <a:off x="235" y="4726"/>
                <a:ext cx="16" cy="13"/>
              </a:xfrm>
              <a:custGeom>
                <a:avLst/>
                <a:gdLst>
                  <a:gd name="T0" fmla="*/ 29 w 29"/>
                  <a:gd name="T1" fmla="*/ 0 h 23"/>
                  <a:gd name="T2" fmla="*/ 28 w 29"/>
                  <a:gd name="T3" fmla="*/ 0 h 23"/>
                  <a:gd name="T4" fmla="*/ 11 w 29"/>
                  <a:gd name="T5" fmla="*/ 7 h 23"/>
                  <a:gd name="T6" fmla="*/ 0 w 29"/>
                  <a:gd name="T7" fmla="*/ 18 h 23"/>
                  <a:gd name="T8" fmla="*/ 4 w 29"/>
                  <a:gd name="T9" fmla="*/ 23 h 23"/>
                  <a:gd name="T10" fmla="*/ 16 w 29"/>
                  <a:gd name="T11" fmla="*/ 12 h 23"/>
                  <a:gd name="T12" fmla="*/ 28 w 29"/>
                  <a:gd name="T13" fmla="*/ 7 h 23"/>
                  <a:gd name="T14" fmla="*/ 29 w 29"/>
                  <a:gd name="T15" fmla="*/ 7 h 23"/>
                  <a:gd name="T16" fmla="*/ 29 w 2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3">
                    <a:moveTo>
                      <a:pt x="29" y="0"/>
                    </a:moveTo>
                    <a:lnTo>
                      <a:pt x="28" y="0"/>
                    </a:lnTo>
                    <a:cubicBezTo>
                      <a:pt x="21" y="0"/>
                      <a:pt x="16" y="3"/>
                      <a:pt x="11" y="7"/>
                    </a:cubicBezTo>
                    <a:cubicBezTo>
                      <a:pt x="7" y="11"/>
                      <a:pt x="3" y="15"/>
                      <a:pt x="0" y="18"/>
                    </a:cubicBezTo>
                    <a:lnTo>
                      <a:pt x="4" y="23"/>
                    </a:lnTo>
                    <a:cubicBezTo>
                      <a:pt x="8" y="20"/>
                      <a:pt x="12" y="15"/>
                      <a:pt x="16" y="12"/>
                    </a:cubicBezTo>
                    <a:cubicBezTo>
                      <a:pt x="20" y="9"/>
                      <a:pt x="23" y="7"/>
                      <a:pt x="28" y="7"/>
                    </a:cubicBezTo>
                    <a:lnTo>
                      <a:pt x="29" y="7"/>
                    </a:lnTo>
                    <a:lnTo>
                      <a:pt x="2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8" name="Freeform 2129">
                <a:extLst>
                  <a:ext uri="{FF2B5EF4-FFF2-40B4-BE49-F238E27FC236}">
                    <a16:creationId xmlns:a16="http://schemas.microsoft.com/office/drawing/2014/main" id="{D425A3A1-F76D-410D-B38D-04CA70DF8209}"/>
                  </a:ext>
                </a:extLst>
              </p:cNvPr>
              <p:cNvSpPr>
                <a:spLocks/>
              </p:cNvSpPr>
              <p:nvPr/>
            </p:nvSpPr>
            <p:spPr bwMode="auto">
              <a:xfrm>
                <a:off x="202" y="4737"/>
                <a:ext cx="36" cy="25"/>
              </a:xfrm>
              <a:custGeom>
                <a:avLst/>
                <a:gdLst>
                  <a:gd name="T0" fmla="*/ 57 w 63"/>
                  <a:gd name="T1" fmla="*/ 0 h 45"/>
                  <a:gd name="T2" fmla="*/ 32 w 63"/>
                  <a:gd name="T3" fmla="*/ 22 h 45"/>
                  <a:gd name="T4" fmla="*/ 0 w 63"/>
                  <a:gd name="T5" fmla="*/ 41 h 45"/>
                  <a:gd name="T6" fmla="*/ 5 w 63"/>
                  <a:gd name="T7" fmla="*/ 45 h 45"/>
                  <a:gd name="T8" fmla="*/ 35 w 63"/>
                  <a:gd name="T9" fmla="*/ 28 h 45"/>
                  <a:gd name="T10" fmla="*/ 63 w 63"/>
                  <a:gd name="T11" fmla="*/ 3 h 45"/>
                  <a:gd name="T12" fmla="*/ 57 w 63"/>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63" h="45">
                    <a:moveTo>
                      <a:pt x="57" y="0"/>
                    </a:moveTo>
                    <a:cubicBezTo>
                      <a:pt x="52" y="12"/>
                      <a:pt x="43" y="17"/>
                      <a:pt x="32" y="22"/>
                    </a:cubicBezTo>
                    <a:cubicBezTo>
                      <a:pt x="21" y="27"/>
                      <a:pt x="9" y="31"/>
                      <a:pt x="0" y="41"/>
                    </a:cubicBezTo>
                    <a:lnTo>
                      <a:pt x="5" y="45"/>
                    </a:lnTo>
                    <a:cubicBezTo>
                      <a:pt x="13" y="37"/>
                      <a:pt x="24" y="33"/>
                      <a:pt x="35" y="28"/>
                    </a:cubicBezTo>
                    <a:cubicBezTo>
                      <a:pt x="46" y="23"/>
                      <a:pt x="57" y="17"/>
                      <a:pt x="63" y="3"/>
                    </a:cubicBezTo>
                    <a:lnTo>
                      <a:pt x="5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29" name="Freeform 2130">
                <a:extLst>
                  <a:ext uri="{FF2B5EF4-FFF2-40B4-BE49-F238E27FC236}">
                    <a16:creationId xmlns:a16="http://schemas.microsoft.com/office/drawing/2014/main" id="{03DA92B9-3DE5-4FF9-A69D-A453DE1A82C0}"/>
                  </a:ext>
                </a:extLst>
              </p:cNvPr>
              <p:cNvSpPr>
                <a:spLocks/>
              </p:cNvSpPr>
              <p:nvPr/>
            </p:nvSpPr>
            <p:spPr bwMode="auto">
              <a:xfrm>
                <a:off x="229" y="4736"/>
                <a:ext cx="7" cy="5"/>
              </a:xfrm>
              <a:custGeom>
                <a:avLst/>
                <a:gdLst>
                  <a:gd name="T0" fmla="*/ 11 w 12"/>
                  <a:gd name="T1" fmla="*/ 0 h 9"/>
                  <a:gd name="T2" fmla="*/ 0 w 12"/>
                  <a:gd name="T3" fmla="*/ 2 h 9"/>
                  <a:gd name="T4" fmla="*/ 1 w 12"/>
                  <a:gd name="T5" fmla="*/ 9 h 9"/>
                  <a:gd name="T6" fmla="*/ 12 w 12"/>
                  <a:gd name="T7" fmla="*/ 7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7" y="1"/>
                      <a:pt x="4" y="2"/>
                      <a:pt x="0" y="2"/>
                    </a:cubicBezTo>
                    <a:lnTo>
                      <a:pt x="1" y="9"/>
                    </a:lnTo>
                    <a:cubicBezTo>
                      <a:pt x="5" y="8"/>
                      <a:pt x="9" y="8"/>
                      <a:pt x="12" y="7"/>
                    </a:cubicBezTo>
                    <a:lnTo>
                      <a:pt x="1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0" name="Freeform 2131">
                <a:extLst>
                  <a:ext uri="{FF2B5EF4-FFF2-40B4-BE49-F238E27FC236}">
                    <a16:creationId xmlns:a16="http://schemas.microsoft.com/office/drawing/2014/main" id="{AB32472E-7A35-476B-BD56-840054F4F8E0}"/>
                  </a:ext>
                </a:extLst>
              </p:cNvPr>
              <p:cNvSpPr>
                <a:spLocks/>
              </p:cNvSpPr>
              <p:nvPr/>
            </p:nvSpPr>
            <p:spPr bwMode="auto">
              <a:xfrm>
                <a:off x="200" y="4738"/>
                <a:ext cx="31" cy="17"/>
              </a:xfrm>
              <a:custGeom>
                <a:avLst/>
                <a:gdLst>
                  <a:gd name="T0" fmla="*/ 49 w 54"/>
                  <a:gd name="T1" fmla="*/ 0 h 30"/>
                  <a:gd name="T2" fmla="*/ 26 w 54"/>
                  <a:gd name="T3" fmla="*/ 11 h 30"/>
                  <a:gd name="T4" fmla="*/ 0 w 54"/>
                  <a:gd name="T5" fmla="*/ 26 h 30"/>
                  <a:gd name="T6" fmla="*/ 5 w 54"/>
                  <a:gd name="T7" fmla="*/ 30 h 30"/>
                  <a:gd name="T8" fmla="*/ 28 w 54"/>
                  <a:gd name="T9" fmla="*/ 17 h 30"/>
                  <a:gd name="T10" fmla="*/ 54 w 54"/>
                  <a:gd name="T11" fmla="*/ 4 h 30"/>
                  <a:gd name="T12" fmla="*/ 49 w 54"/>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4" h="30">
                    <a:moveTo>
                      <a:pt x="49" y="0"/>
                    </a:moveTo>
                    <a:cubicBezTo>
                      <a:pt x="43" y="6"/>
                      <a:pt x="35" y="8"/>
                      <a:pt x="26" y="11"/>
                    </a:cubicBezTo>
                    <a:cubicBezTo>
                      <a:pt x="17" y="14"/>
                      <a:pt x="7" y="17"/>
                      <a:pt x="0" y="26"/>
                    </a:cubicBezTo>
                    <a:lnTo>
                      <a:pt x="5" y="30"/>
                    </a:lnTo>
                    <a:cubicBezTo>
                      <a:pt x="11" y="23"/>
                      <a:pt x="19" y="20"/>
                      <a:pt x="28" y="17"/>
                    </a:cubicBezTo>
                    <a:cubicBezTo>
                      <a:pt x="37" y="15"/>
                      <a:pt x="47" y="12"/>
                      <a:pt x="54" y="4"/>
                    </a:cubicBezTo>
                    <a:lnTo>
                      <a:pt x="4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1" name="Freeform 2132">
                <a:extLst>
                  <a:ext uri="{FF2B5EF4-FFF2-40B4-BE49-F238E27FC236}">
                    <a16:creationId xmlns:a16="http://schemas.microsoft.com/office/drawing/2014/main" id="{361947A1-6100-4ED3-AA49-4B3B47C5AD80}"/>
                  </a:ext>
                </a:extLst>
              </p:cNvPr>
              <p:cNvSpPr>
                <a:spLocks/>
              </p:cNvSpPr>
              <p:nvPr/>
            </p:nvSpPr>
            <p:spPr bwMode="auto">
              <a:xfrm>
                <a:off x="196" y="4753"/>
                <a:ext cx="8" cy="18"/>
              </a:xfrm>
              <a:custGeom>
                <a:avLst/>
                <a:gdLst>
                  <a:gd name="T0" fmla="*/ 7 w 13"/>
                  <a:gd name="T1" fmla="*/ 0 h 31"/>
                  <a:gd name="T2" fmla="*/ 0 w 13"/>
                  <a:gd name="T3" fmla="*/ 31 h 31"/>
                  <a:gd name="T4" fmla="*/ 7 w 13"/>
                  <a:gd name="T5" fmla="*/ 31 h 31"/>
                  <a:gd name="T6" fmla="*/ 13 w 13"/>
                  <a:gd name="T7" fmla="*/ 2 h 31"/>
                  <a:gd name="T8" fmla="*/ 7 w 13"/>
                  <a:gd name="T9" fmla="*/ 0 h 31"/>
                </a:gdLst>
                <a:ahLst/>
                <a:cxnLst>
                  <a:cxn ang="0">
                    <a:pos x="T0" y="T1"/>
                  </a:cxn>
                  <a:cxn ang="0">
                    <a:pos x="T2" y="T3"/>
                  </a:cxn>
                  <a:cxn ang="0">
                    <a:pos x="T4" y="T5"/>
                  </a:cxn>
                  <a:cxn ang="0">
                    <a:pos x="T6" y="T7"/>
                  </a:cxn>
                  <a:cxn ang="0">
                    <a:pos x="T8" y="T9"/>
                  </a:cxn>
                </a:cxnLst>
                <a:rect l="0" t="0" r="r" b="b"/>
                <a:pathLst>
                  <a:path w="13" h="31">
                    <a:moveTo>
                      <a:pt x="7" y="0"/>
                    </a:moveTo>
                    <a:cubicBezTo>
                      <a:pt x="3" y="10"/>
                      <a:pt x="0" y="20"/>
                      <a:pt x="0" y="31"/>
                    </a:cubicBezTo>
                    <a:lnTo>
                      <a:pt x="7" y="31"/>
                    </a:lnTo>
                    <a:cubicBezTo>
                      <a:pt x="7" y="21"/>
                      <a:pt x="9" y="12"/>
                      <a:pt x="13" y="2"/>
                    </a:cubicBez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2" name="Freeform 2133">
                <a:extLst>
                  <a:ext uri="{FF2B5EF4-FFF2-40B4-BE49-F238E27FC236}">
                    <a16:creationId xmlns:a16="http://schemas.microsoft.com/office/drawing/2014/main" id="{F3D35900-CBAF-4A68-8933-C2EA2F9F25C5}"/>
                  </a:ext>
                </a:extLst>
              </p:cNvPr>
              <p:cNvSpPr>
                <a:spLocks/>
              </p:cNvSpPr>
              <p:nvPr/>
            </p:nvSpPr>
            <p:spPr bwMode="auto">
              <a:xfrm>
                <a:off x="183" y="4776"/>
                <a:ext cx="16" cy="26"/>
              </a:xfrm>
              <a:custGeom>
                <a:avLst/>
                <a:gdLst>
                  <a:gd name="T0" fmla="*/ 4 w 29"/>
                  <a:gd name="T1" fmla="*/ 46 h 46"/>
                  <a:gd name="T2" fmla="*/ 21 w 29"/>
                  <a:gd name="T3" fmla="*/ 28 h 46"/>
                  <a:gd name="T4" fmla="*/ 29 w 29"/>
                  <a:gd name="T5" fmla="*/ 4 h 46"/>
                  <a:gd name="T6" fmla="*/ 29 w 29"/>
                  <a:gd name="T7" fmla="*/ 0 h 46"/>
                  <a:gd name="T8" fmla="*/ 23 w 29"/>
                  <a:gd name="T9" fmla="*/ 1 h 46"/>
                  <a:gd name="T10" fmla="*/ 23 w 29"/>
                  <a:gd name="T11" fmla="*/ 4 h 46"/>
                  <a:gd name="T12" fmla="*/ 15 w 29"/>
                  <a:gd name="T13" fmla="*/ 24 h 46"/>
                  <a:gd name="T14" fmla="*/ 0 w 29"/>
                  <a:gd name="T15" fmla="*/ 41 h 46"/>
                  <a:gd name="T16" fmla="*/ 4 w 29"/>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46">
                    <a:moveTo>
                      <a:pt x="4" y="46"/>
                    </a:moveTo>
                    <a:cubicBezTo>
                      <a:pt x="9" y="41"/>
                      <a:pt x="16" y="35"/>
                      <a:pt x="21" y="28"/>
                    </a:cubicBezTo>
                    <a:cubicBezTo>
                      <a:pt x="25" y="21"/>
                      <a:pt x="29" y="12"/>
                      <a:pt x="29" y="4"/>
                    </a:cubicBezTo>
                    <a:cubicBezTo>
                      <a:pt x="29" y="3"/>
                      <a:pt x="29" y="1"/>
                      <a:pt x="29" y="0"/>
                    </a:cubicBezTo>
                    <a:lnTo>
                      <a:pt x="23" y="1"/>
                    </a:lnTo>
                    <a:lnTo>
                      <a:pt x="23" y="4"/>
                    </a:lnTo>
                    <a:cubicBezTo>
                      <a:pt x="23" y="10"/>
                      <a:pt x="20" y="17"/>
                      <a:pt x="15" y="24"/>
                    </a:cubicBezTo>
                    <a:cubicBezTo>
                      <a:pt x="11" y="30"/>
                      <a:pt x="5" y="36"/>
                      <a:pt x="0" y="41"/>
                    </a:cubicBezTo>
                    <a:lnTo>
                      <a:pt x="4" y="4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3" name="Freeform 2134">
                <a:extLst>
                  <a:ext uri="{FF2B5EF4-FFF2-40B4-BE49-F238E27FC236}">
                    <a16:creationId xmlns:a16="http://schemas.microsoft.com/office/drawing/2014/main" id="{AB15357B-2CB6-4F53-AEC0-764441BFCD42}"/>
                  </a:ext>
                </a:extLst>
              </p:cNvPr>
              <p:cNvSpPr>
                <a:spLocks/>
              </p:cNvSpPr>
              <p:nvPr/>
            </p:nvSpPr>
            <p:spPr bwMode="auto">
              <a:xfrm>
                <a:off x="201" y="4741"/>
                <a:ext cx="12" cy="9"/>
              </a:xfrm>
              <a:custGeom>
                <a:avLst/>
                <a:gdLst>
                  <a:gd name="T0" fmla="*/ 4 w 21"/>
                  <a:gd name="T1" fmla="*/ 16 h 16"/>
                  <a:gd name="T2" fmla="*/ 21 w 21"/>
                  <a:gd name="T3" fmla="*/ 6 h 16"/>
                  <a:gd name="T4" fmla="*/ 20 w 21"/>
                  <a:gd name="T5" fmla="*/ 0 h 16"/>
                  <a:gd name="T6" fmla="*/ 0 w 21"/>
                  <a:gd name="T7" fmla="*/ 11 h 16"/>
                  <a:gd name="T8" fmla="*/ 4 w 21"/>
                  <a:gd name="T9" fmla="*/ 16 h 16"/>
                </a:gdLst>
                <a:ahLst/>
                <a:cxnLst>
                  <a:cxn ang="0">
                    <a:pos x="T0" y="T1"/>
                  </a:cxn>
                  <a:cxn ang="0">
                    <a:pos x="T2" y="T3"/>
                  </a:cxn>
                  <a:cxn ang="0">
                    <a:pos x="T4" y="T5"/>
                  </a:cxn>
                  <a:cxn ang="0">
                    <a:pos x="T6" y="T7"/>
                  </a:cxn>
                  <a:cxn ang="0">
                    <a:pos x="T8" y="T9"/>
                  </a:cxn>
                </a:cxnLst>
                <a:rect l="0" t="0" r="r" b="b"/>
                <a:pathLst>
                  <a:path w="21" h="16">
                    <a:moveTo>
                      <a:pt x="4" y="16"/>
                    </a:moveTo>
                    <a:cubicBezTo>
                      <a:pt x="10" y="11"/>
                      <a:pt x="14" y="7"/>
                      <a:pt x="21" y="6"/>
                    </a:cubicBezTo>
                    <a:lnTo>
                      <a:pt x="20" y="0"/>
                    </a:lnTo>
                    <a:cubicBezTo>
                      <a:pt x="11" y="1"/>
                      <a:pt x="5" y="7"/>
                      <a:pt x="0" y="11"/>
                    </a:cubicBezTo>
                    <a:lnTo>
                      <a:pt x="4"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4" name="Freeform 2135">
                <a:extLst>
                  <a:ext uri="{FF2B5EF4-FFF2-40B4-BE49-F238E27FC236}">
                    <a16:creationId xmlns:a16="http://schemas.microsoft.com/office/drawing/2014/main" id="{9BEBD44A-C9BF-45F7-9414-B3C677C1E66A}"/>
                  </a:ext>
                </a:extLst>
              </p:cNvPr>
              <p:cNvSpPr>
                <a:spLocks/>
              </p:cNvSpPr>
              <p:nvPr/>
            </p:nvSpPr>
            <p:spPr bwMode="auto">
              <a:xfrm>
                <a:off x="207" y="4727"/>
                <a:ext cx="23" cy="14"/>
              </a:xfrm>
              <a:custGeom>
                <a:avLst/>
                <a:gdLst>
                  <a:gd name="T0" fmla="*/ 41 w 41"/>
                  <a:gd name="T1" fmla="*/ 17 h 24"/>
                  <a:gd name="T2" fmla="*/ 23 w 41"/>
                  <a:gd name="T3" fmla="*/ 8 h 24"/>
                  <a:gd name="T4" fmla="*/ 0 w 41"/>
                  <a:gd name="T5" fmla="*/ 0 h 24"/>
                  <a:gd name="T6" fmla="*/ 0 w 41"/>
                  <a:gd name="T7" fmla="*/ 0 h 24"/>
                  <a:gd name="T8" fmla="*/ 0 w 41"/>
                  <a:gd name="T9" fmla="*/ 6 h 24"/>
                  <a:gd name="T10" fmla="*/ 0 w 41"/>
                  <a:gd name="T11" fmla="*/ 6 h 24"/>
                  <a:gd name="T12" fmla="*/ 19 w 41"/>
                  <a:gd name="T13" fmla="*/ 13 h 24"/>
                  <a:gd name="T14" fmla="*/ 39 w 41"/>
                  <a:gd name="T15" fmla="*/ 24 h 24"/>
                  <a:gd name="T16" fmla="*/ 41 w 41"/>
                  <a:gd name="T17"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4">
                    <a:moveTo>
                      <a:pt x="41" y="17"/>
                    </a:moveTo>
                    <a:cubicBezTo>
                      <a:pt x="35" y="16"/>
                      <a:pt x="29" y="12"/>
                      <a:pt x="23" y="8"/>
                    </a:cubicBezTo>
                    <a:cubicBezTo>
                      <a:pt x="16" y="4"/>
                      <a:pt x="9" y="0"/>
                      <a:pt x="0" y="0"/>
                    </a:cubicBezTo>
                    <a:lnTo>
                      <a:pt x="0" y="0"/>
                    </a:lnTo>
                    <a:lnTo>
                      <a:pt x="0" y="6"/>
                    </a:lnTo>
                    <a:lnTo>
                      <a:pt x="0" y="6"/>
                    </a:lnTo>
                    <a:cubicBezTo>
                      <a:pt x="7" y="6"/>
                      <a:pt x="13" y="9"/>
                      <a:pt x="19" y="13"/>
                    </a:cubicBezTo>
                    <a:cubicBezTo>
                      <a:pt x="25" y="17"/>
                      <a:pt x="32" y="22"/>
                      <a:pt x="39" y="24"/>
                    </a:cubicBezTo>
                    <a:lnTo>
                      <a:pt x="41" y="1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5" name="Freeform 2136">
                <a:extLst>
                  <a:ext uri="{FF2B5EF4-FFF2-40B4-BE49-F238E27FC236}">
                    <a16:creationId xmlns:a16="http://schemas.microsoft.com/office/drawing/2014/main" id="{2A31DBAA-D2ED-4DD8-B8FA-EDD6EDEE1F0A}"/>
                  </a:ext>
                </a:extLst>
              </p:cNvPr>
              <p:cNvSpPr>
                <a:spLocks/>
              </p:cNvSpPr>
              <p:nvPr/>
            </p:nvSpPr>
            <p:spPr bwMode="auto">
              <a:xfrm>
                <a:off x="201" y="4729"/>
                <a:ext cx="8" cy="20"/>
              </a:xfrm>
              <a:custGeom>
                <a:avLst/>
                <a:gdLst>
                  <a:gd name="T0" fmla="*/ 7 w 14"/>
                  <a:gd name="T1" fmla="*/ 0 h 35"/>
                  <a:gd name="T2" fmla="*/ 0 w 14"/>
                  <a:gd name="T3" fmla="*/ 34 h 35"/>
                  <a:gd name="T4" fmla="*/ 6 w 14"/>
                  <a:gd name="T5" fmla="*/ 35 h 35"/>
                  <a:gd name="T6" fmla="*/ 14 w 14"/>
                  <a:gd name="T7" fmla="*/ 0 h 35"/>
                  <a:gd name="T8" fmla="*/ 7 w 14"/>
                  <a:gd name="T9" fmla="*/ 0 h 35"/>
                </a:gdLst>
                <a:ahLst/>
                <a:cxnLst>
                  <a:cxn ang="0">
                    <a:pos x="T0" y="T1"/>
                  </a:cxn>
                  <a:cxn ang="0">
                    <a:pos x="T2" y="T3"/>
                  </a:cxn>
                  <a:cxn ang="0">
                    <a:pos x="T4" y="T5"/>
                  </a:cxn>
                  <a:cxn ang="0">
                    <a:pos x="T6" y="T7"/>
                  </a:cxn>
                  <a:cxn ang="0">
                    <a:pos x="T8" y="T9"/>
                  </a:cxn>
                </a:cxnLst>
                <a:rect l="0" t="0" r="r" b="b"/>
                <a:pathLst>
                  <a:path w="14" h="35">
                    <a:moveTo>
                      <a:pt x="7" y="0"/>
                    </a:moveTo>
                    <a:cubicBezTo>
                      <a:pt x="6" y="11"/>
                      <a:pt x="0" y="22"/>
                      <a:pt x="0" y="34"/>
                    </a:cubicBezTo>
                    <a:lnTo>
                      <a:pt x="6" y="35"/>
                    </a:lnTo>
                    <a:cubicBezTo>
                      <a:pt x="7" y="24"/>
                      <a:pt x="12" y="13"/>
                      <a:pt x="14" y="0"/>
                    </a:cubicBez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6" name="Freeform 2137">
                <a:extLst>
                  <a:ext uri="{FF2B5EF4-FFF2-40B4-BE49-F238E27FC236}">
                    <a16:creationId xmlns:a16="http://schemas.microsoft.com/office/drawing/2014/main" id="{52F67D40-92F4-4AAF-8844-F422C4031136}"/>
                  </a:ext>
                </a:extLst>
              </p:cNvPr>
              <p:cNvSpPr>
                <a:spLocks/>
              </p:cNvSpPr>
              <p:nvPr/>
            </p:nvSpPr>
            <p:spPr bwMode="auto">
              <a:xfrm>
                <a:off x="242" y="4766"/>
                <a:ext cx="6" cy="8"/>
              </a:xfrm>
              <a:custGeom>
                <a:avLst/>
                <a:gdLst>
                  <a:gd name="T0" fmla="*/ 0 w 10"/>
                  <a:gd name="T1" fmla="*/ 4 h 15"/>
                  <a:gd name="T2" fmla="*/ 3 w 10"/>
                  <a:gd name="T3" fmla="*/ 13 h 15"/>
                  <a:gd name="T4" fmla="*/ 3 w 10"/>
                  <a:gd name="T5" fmla="*/ 14 h 15"/>
                  <a:gd name="T6" fmla="*/ 9 w 10"/>
                  <a:gd name="T7" fmla="*/ 15 h 15"/>
                  <a:gd name="T8" fmla="*/ 10 w 10"/>
                  <a:gd name="T9" fmla="*/ 13 h 15"/>
                  <a:gd name="T10" fmla="*/ 5 w 10"/>
                  <a:gd name="T11" fmla="*/ 0 h 15"/>
                  <a:gd name="T12" fmla="*/ 0 w 10"/>
                  <a:gd name="T13" fmla="*/ 4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0" y="4"/>
                    </a:moveTo>
                    <a:cubicBezTo>
                      <a:pt x="2" y="6"/>
                      <a:pt x="3" y="9"/>
                      <a:pt x="3" y="13"/>
                    </a:cubicBezTo>
                    <a:lnTo>
                      <a:pt x="3" y="14"/>
                    </a:lnTo>
                    <a:lnTo>
                      <a:pt x="9" y="15"/>
                    </a:lnTo>
                    <a:lnTo>
                      <a:pt x="10" y="13"/>
                    </a:lnTo>
                    <a:cubicBezTo>
                      <a:pt x="10" y="8"/>
                      <a:pt x="8" y="3"/>
                      <a:pt x="5" y="0"/>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7" name="Freeform 2138">
                <a:extLst>
                  <a:ext uri="{FF2B5EF4-FFF2-40B4-BE49-F238E27FC236}">
                    <a16:creationId xmlns:a16="http://schemas.microsoft.com/office/drawing/2014/main" id="{283E9AB7-DA04-4E16-9FAD-A98E11F1F7A1}"/>
                  </a:ext>
                </a:extLst>
              </p:cNvPr>
              <p:cNvSpPr>
                <a:spLocks/>
              </p:cNvSpPr>
              <p:nvPr/>
            </p:nvSpPr>
            <p:spPr bwMode="auto">
              <a:xfrm>
                <a:off x="253" y="4745"/>
                <a:ext cx="15" cy="55"/>
              </a:xfrm>
              <a:custGeom>
                <a:avLst/>
                <a:gdLst>
                  <a:gd name="T0" fmla="*/ 28 w 28"/>
                  <a:gd name="T1" fmla="*/ 94 h 97"/>
                  <a:gd name="T2" fmla="*/ 6 w 28"/>
                  <a:gd name="T3" fmla="*/ 0 h 97"/>
                  <a:gd name="T4" fmla="*/ 0 w 28"/>
                  <a:gd name="T5" fmla="*/ 2 h 97"/>
                  <a:gd name="T6" fmla="*/ 22 w 28"/>
                  <a:gd name="T7" fmla="*/ 97 h 97"/>
                  <a:gd name="T8" fmla="*/ 28 w 28"/>
                  <a:gd name="T9" fmla="*/ 94 h 97"/>
                </a:gdLst>
                <a:ahLst/>
                <a:cxnLst>
                  <a:cxn ang="0">
                    <a:pos x="T0" y="T1"/>
                  </a:cxn>
                  <a:cxn ang="0">
                    <a:pos x="T2" y="T3"/>
                  </a:cxn>
                  <a:cxn ang="0">
                    <a:pos x="T4" y="T5"/>
                  </a:cxn>
                  <a:cxn ang="0">
                    <a:pos x="T6" y="T7"/>
                  </a:cxn>
                  <a:cxn ang="0">
                    <a:pos x="T8" y="T9"/>
                  </a:cxn>
                </a:cxnLst>
                <a:rect l="0" t="0" r="r" b="b"/>
                <a:pathLst>
                  <a:path w="28" h="97">
                    <a:moveTo>
                      <a:pt x="28" y="94"/>
                    </a:moveTo>
                    <a:cubicBezTo>
                      <a:pt x="14" y="66"/>
                      <a:pt x="15" y="32"/>
                      <a:pt x="6" y="0"/>
                    </a:cubicBezTo>
                    <a:lnTo>
                      <a:pt x="0" y="2"/>
                    </a:lnTo>
                    <a:cubicBezTo>
                      <a:pt x="9" y="32"/>
                      <a:pt x="7" y="67"/>
                      <a:pt x="22" y="97"/>
                    </a:cubicBezTo>
                    <a:lnTo>
                      <a:pt x="28" y="9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8" name="Freeform 2139">
                <a:extLst>
                  <a:ext uri="{FF2B5EF4-FFF2-40B4-BE49-F238E27FC236}">
                    <a16:creationId xmlns:a16="http://schemas.microsoft.com/office/drawing/2014/main" id="{FEC3C32F-5BFE-459B-8A45-24630220481F}"/>
                  </a:ext>
                </a:extLst>
              </p:cNvPr>
              <p:cNvSpPr>
                <a:spLocks/>
              </p:cNvSpPr>
              <p:nvPr/>
            </p:nvSpPr>
            <p:spPr bwMode="auto">
              <a:xfrm>
                <a:off x="242" y="4745"/>
                <a:ext cx="14" cy="23"/>
              </a:xfrm>
              <a:custGeom>
                <a:avLst/>
                <a:gdLst>
                  <a:gd name="T0" fmla="*/ 18 w 24"/>
                  <a:gd name="T1" fmla="*/ 0 h 40"/>
                  <a:gd name="T2" fmla="*/ 0 w 24"/>
                  <a:gd name="T3" fmla="*/ 36 h 40"/>
                  <a:gd name="T4" fmla="*/ 5 w 24"/>
                  <a:gd name="T5" fmla="*/ 40 h 40"/>
                  <a:gd name="T6" fmla="*/ 24 w 24"/>
                  <a:gd name="T7" fmla="*/ 3 h 40"/>
                  <a:gd name="T8" fmla="*/ 18 w 24"/>
                  <a:gd name="T9" fmla="*/ 0 h 40"/>
                </a:gdLst>
                <a:ahLst/>
                <a:cxnLst>
                  <a:cxn ang="0">
                    <a:pos x="T0" y="T1"/>
                  </a:cxn>
                  <a:cxn ang="0">
                    <a:pos x="T2" y="T3"/>
                  </a:cxn>
                  <a:cxn ang="0">
                    <a:pos x="T4" y="T5"/>
                  </a:cxn>
                  <a:cxn ang="0">
                    <a:pos x="T6" y="T7"/>
                  </a:cxn>
                  <a:cxn ang="0">
                    <a:pos x="T8" y="T9"/>
                  </a:cxn>
                </a:cxnLst>
                <a:rect l="0" t="0" r="r" b="b"/>
                <a:pathLst>
                  <a:path w="24" h="40">
                    <a:moveTo>
                      <a:pt x="18" y="0"/>
                    </a:moveTo>
                    <a:cubicBezTo>
                      <a:pt x="11" y="12"/>
                      <a:pt x="6" y="25"/>
                      <a:pt x="0" y="36"/>
                    </a:cubicBezTo>
                    <a:lnTo>
                      <a:pt x="5" y="40"/>
                    </a:lnTo>
                    <a:cubicBezTo>
                      <a:pt x="12" y="27"/>
                      <a:pt x="17" y="14"/>
                      <a:pt x="24" y="3"/>
                    </a:cubicBezTo>
                    <a:lnTo>
                      <a:pt x="1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39" name="Freeform 2140">
                <a:extLst>
                  <a:ext uri="{FF2B5EF4-FFF2-40B4-BE49-F238E27FC236}">
                    <a16:creationId xmlns:a16="http://schemas.microsoft.com/office/drawing/2014/main" id="{B6735EFC-3046-4422-A22C-16E1F2029E81}"/>
                  </a:ext>
                </a:extLst>
              </p:cNvPr>
              <p:cNvSpPr>
                <a:spLocks/>
              </p:cNvSpPr>
              <p:nvPr/>
            </p:nvSpPr>
            <p:spPr bwMode="auto">
              <a:xfrm>
                <a:off x="211" y="4766"/>
                <a:ext cx="35" cy="49"/>
              </a:xfrm>
              <a:custGeom>
                <a:avLst/>
                <a:gdLst>
                  <a:gd name="T0" fmla="*/ 56 w 62"/>
                  <a:gd name="T1" fmla="*/ 0 h 86"/>
                  <a:gd name="T2" fmla="*/ 0 w 62"/>
                  <a:gd name="T3" fmla="*/ 82 h 86"/>
                  <a:gd name="T4" fmla="*/ 5 w 62"/>
                  <a:gd name="T5" fmla="*/ 86 h 86"/>
                  <a:gd name="T6" fmla="*/ 62 w 62"/>
                  <a:gd name="T7" fmla="*/ 3 h 86"/>
                  <a:gd name="T8" fmla="*/ 56 w 62"/>
                  <a:gd name="T9" fmla="*/ 0 h 86"/>
                </a:gdLst>
                <a:ahLst/>
                <a:cxnLst>
                  <a:cxn ang="0">
                    <a:pos x="T0" y="T1"/>
                  </a:cxn>
                  <a:cxn ang="0">
                    <a:pos x="T2" y="T3"/>
                  </a:cxn>
                  <a:cxn ang="0">
                    <a:pos x="T4" y="T5"/>
                  </a:cxn>
                  <a:cxn ang="0">
                    <a:pos x="T6" y="T7"/>
                  </a:cxn>
                  <a:cxn ang="0">
                    <a:pos x="T8" y="T9"/>
                  </a:cxn>
                </a:cxnLst>
                <a:rect l="0" t="0" r="r" b="b"/>
                <a:pathLst>
                  <a:path w="62" h="86">
                    <a:moveTo>
                      <a:pt x="56" y="0"/>
                    </a:moveTo>
                    <a:cubicBezTo>
                      <a:pt x="41" y="29"/>
                      <a:pt x="20" y="55"/>
                      <a:pt x="0" y="82"/>
                    </a:cubicBezTo>
                    <a:lnTo>
                      <a:pt x="5" y="86"/>
                    </a:lnTo>
                    <a:cubicBezTo>
                      <a:pt x="25" y="59"/>
                      <a:pt x="47" y="33"/>
                      <a:pt x="62" y="3"/>
                    </a:cubicBezTo>
                    <a:lnTo>
                      <a:pt x="5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0" name="Freeform 2141">
                <a:extLst>
                  <a:ext uri="{FF2B5EF4-FFF2-40B4-BE49-F238E27FC236}">
                    <a16:creationId xmlns:a16="http://schemas.microsoft.com/office/drawing/2014/main" id="{294CD14A-1ED7-4B3E-8B31-4D7AEAAB55E2}"/>
                  </a:ext>
                </a:extLst>
              </p:cNvPr>
              <p:cNvSpPr>
                <a:spLocks/>
              </p:cNvSpPr>
              <p:nvPr/>
            </p:nvSpPr>
            <p:spPr bwMode="auto">
              <a:xfrm>
                <a:off x="212" y="4812"/>
                <a:ext cx="10" cy="5"/>
              </a:xfrm>
              <a:custGeom>
                <a:avLst/>
                <a:gdLst>
                  <a:gd name="T0" fmla="*/ 0 w 18"/>
                  <a:gd name="T1" fmla="*/ 6 h 8"/>
                  <a:gd name="T2" fmla="*/ 10 w 18"/>
                  <a:gd name="T3" fmla="*/ 8 h 8"/>
                  <a:gd name="T4" fmla="*/ 18 w 18"/>
                  <a:gd name="T5" fmla="*/ 6 h 8"/>
                  <a:gd name="T6" fmla="*/ 14 w 18"/>
                  <a:gd name="T7" fmla="*/ 0 h 8"/>
                  <a:gd name="T8" fmla="*/ 10 w 18"/>
                  <a:gd name="T9" fmla="*/ 2 h 8"/>
                  <a:gd name="T10" fmla="*/ 2 w 18"/>
                  <a:gd name="T11" fmla="*/ 0 h 8"/>
                  <a:gd name="T12" fmla="*/ 0 w 18"/>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8" h="8">
                    <a:moveTo>
                      <a:pt x="0" y="6"/>
                    </a:moveTo>
                    <a:cubicBezTo>
                      <a:pt x="3" y="7"/>
                      <a:pt x="6" y="8"/>
                      <a:pt x="10" y="8"/>
                    </a:cubicBezTo>
                    <a:cubicBezTo>
                      <a:pt x="13" y="8"/>
                      <a:pt x="15" y="8"/>
                      <a:pt x="18" y="6"/>
                    </a:cubicBezTo>
                    <a:lnTo>
                      <a:pt x="14" y="0"/>
                    </a:lnTo>
                    <a:cubicBezTo>
                      <a:pt x="13" y="1"/>
                      <a:pt x="12" y="2"/>
                      <a:pt x="10" y="2"/>
                    </a:cubicBezTo>
                    <a:cubicBezTo>
                      <a:pt x="8" y="2"/>
                      <a:pt x="5" y="1"/>
                      <a:pt x="2"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1" name="Freeform 2142">
                <a:extLst>
                  <a:ext uri="{FF2B5EF4-FFF2-40B4-BE49-F238E27FC236}">
                    <a16:creationId xmlns:a16="http://schemas.microsoft.com/office/drawing/2014/main" id="{B1D2EF03-EF5F-45D0-8B6C-E0028BC39A7A}"/>
                  </a:ext>
                </a:extLst>
              </p:cNvPr>
              <p:cNvSpPr>
                <a:spLocks/>
              </p:cNvSpPr>
              <p:nvPr/>
            </p:nvSpPr>
            <p:spPr bwMode="auto">
              <a:xfrm>
                <a:off x="219" y="4792"/>
                <a:ext cx="16" cy="23"/>
              </a:xfrm>
              <a:custGeom>
                <a:avLst/>
                <a:gdLst>
                  <a:gd name="T0" fmla="*/ 6 w 28"/>
                  <a:gd name="T1" fmla="*/ 40 h 40"/>
                  <a:gd name="T2" fmla="*/ 28 w 28"/>
                  <a:gd name="T3" fmla="*/ 3 h 40"/>
                  <a:gd name="T4" fmla="*/ 23 w 28"/>
                  <a:gd name="T5" fmla="*/ 0 h 40"/>
                  <a:gd name="T6" fmla="*/ 0 w 28"/>
                  <a:gd name="T7" fmla="*/ 37 h 40"/>
                  <a:gd name="T8" fmla="*/ 6 w 28"/>
                  <a:gd name="T9" fmla="*/ 40 h 40"/>
                </a:gdLst>
                <a:ahLst/>
                <a:cxnLst>
                  <a:cxn ang="0">
                    <a:pos x="T0" y="T1"/>
                  </a:cxn>
                  <a:cxn ang="0">
                    <a:pos x="T2" y="T3"/>
                  </a:cxn>
                  <a:cxn ang="0">
                    <a:pos x="T4" y="T5"/>
                  </a:cxn>
                  <a:cxn ang="0">
                    <a:pos x="T6" y="T7"/>
                  </a:cxn>
                  <a:cxn ang="0">
                    <a:pos x="T8" y="T9"/>
                  </a:cxn>
                </a:cxnLst>
                <a:rect l="0" t="0" r="r" b="b"/>
                <a:pathLst>
                  <a:path w="28" h="40">
                    <a:moveTo>
                      <a:pt x="6" y="40"/>
                    </a:moveTo>
                    <a:cubicBezTo>
                      <a:pt x="12" y="27"/>
                      <a:pt x="22" y="16"/>
                      <a:pt x="28" y="3"/>
                    </a:cubicBezTo>
                    <a:lnTo>
                      <a:pt x="23" y="0"/>
                    </a:lnTo>
                    <a:cubicBezTo>
                      <a:pt x="17" y="12"/>
                      <a:pt x="6" y="23"/>
                      <a:pt x="0" y="37"/>
                    </a:cubicBezTo>
                    <a:lnTo>
                      <a:pt x="6"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2" name="Freeform 2143">
                <a:extLst>
                  <a:ext uri="{FF2B5EF4-FFF2-40B4-BE49-F238E27FC236}">
                    <a16:creationId xmlns:a16="http://schemas.microsoft.com/office/drawing/2014/main" id="{63A6F53C-94C0-4AF7-800F-6B27EE4087FD}"/>
                  </a:ext>
                </a:extLst>
              </p:cNvPr>
              <p:cNvSpPr>
                <a:spLocks/>
              </p:cNvSpPr>
              <p:nvPr/>
            </p:nvSpPr>
            <p:spPr bwMode="auto">
              <a:xfrm>
                <a:off x="256" y="4802"/>
                <a:ext cx="10" cy="5"/>
              </a:xfrm>
              <a:custGeom>
                <a:avLst/>
                <a:gdLst>
                  <a:gd name="T0" fmla="*/ 1 w 18"/>
                  <a:gd name="T1" fmla="*/ 9 h 9"/>
                  <a:gd name="T2" fmla="*/ 9 w 18"/>
                  <a:gd name="T3" fmla="*/ 8 h 9"/>
                  <a:gd name="T4" fmla="*/ 18 w 18"/>
                  <a:gd name="T5" fmla="*/ 5 h 9"/>
                  <a:gd name="T6" fmla="*/ 14 w 18"/>
                  <a:gd name="T7" fmla="*/ 0 h 9"/>
                  <a:gd name="T8" fmla="*/ 8 w 18"/>
                  <a:gd name="T9" fmla="*/ 2 h 9"/>
                  <a:gd name="T10" fmla="*/ 0 w 18"/>
                  <a:gd name="T11" fmla="*/ 3 h 9"/>
                  <a:gd name="T12" fmla="*/ 1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1" y="9"/>
                    </a:moveTo>
                    <a:cubicBezTo>
                      <a:pt x="4" y="9"/>
                      <a:pt x="6" y="9"/>
                      <a:pt x="9" y="8"/>
                    </a:cubicBezTo>
                    <a:cubicBezTo>
                      <a:pt x="12" y="8"/>
                      <a:pt x="15" y="7"/>
                      <a:pt x="18" y="5"/>
                    </a:cubicBezTo>
                    <a:lnTo>
                      <a:pt x="14" y="0"/>
                    </a:lnTo>
                    <a:cubicBezTo>
                      <a:pt x="13" y="1"/>
                      <a:pt x="11" y="1"/>
                      <a:pt x="8" y="2"/>
                    </a:cubicBezTo>
                    <a:cubicBezTo>
                      <a:pt x="6" y="2"/>
                      <a:pt x="3" y="2"/>
                      <a:pt x="0" y="3"/>
                    </a:cubicBezTo>
                    <a:lnTo>
                      <a:pt x="1"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3" name="Freeform 2144">
                <a:extLst>
                  <a:ext uri="{FF2B5EF4-FFF2-40B4-BE49-F238E27FC236}">
                    <a16:creationId xmlns:a16="http://schemas.microsoft.com/office/drawing/2014/main" id="{59EEF23E-DE7E-4EEC-B57D-1493D061DEB1}"/>
                  </a:ext>
                </a:extLst>
              </p:cNvPr>
              <p:cNvSpPr>
                <a:spLocks/>
              </p:cNvSpPr>
              <p:nvPr/>
            </p:nvSpPr>
            <p:spPr bwMode="auto">
              <a:xfrm>
                <a:off x="265" y="4798"/>
                <a:ext cx="6" cy="10"/>
              </a:xfrm>
              <a:custGeom>
                <a:avLst/>
                <a:gdLst>
                  <a:gd name="T0" fmla="*/ 10 w 10"/>
                  <a:gd name="T1" fmla="*/ 16 h 17"/>
                  <a:gd name="T2" fmla="*/ 6 w 10"/>
                  <a:gd name="T3" fmla="*/ 0 h 17"/>
                  <a:gd name="T4" fmla="*/ 0 w 10"/>
                  <a:gd name="T5" fmla="*/ 4 h 17"/>
                  <a:gd name="T6" fmla="*/ 3 w 10"/>
                  <a:gd name="T7" fmla="*/ 17 h 17"/>
                  <a:gd name="T8" fmla="*/ 10 w 10"/>
                  <a:gd name="T9" fmla="*/ 16 h 17"/>
                </a:gdLst>
                <a:ahLst/>
                <a:cxnLst>
                  <a:cxn ang="0">
                    <a:pos x="T0" y="T1"/>
                  </a:cxn>
                  <a:cxn ang="0">
                    <a:pos x="T2" y="T3"/>
                  </a:cxn>
                  <a:cxn ang="0">
                    <a:pos x="T4" y="T5"/>
                  </a:cxn>
                  <a:cxn ang="0">
                    <a:pos x="T6" y="T7"/>
                  </a:cxn>
                  <a:cxn ang="0">
                    <a:pos x="T8" y="T9"/>
                  </a:cxn>
                </a:cxnLst>
                <a:rect l="0" t="0" r="r" b="b"/>
                <a:pathLst>
                  <a:path w="10" h="17">
                    <a:moveTo>
                      <a:pt x="10" y="16"/>
                    </a:moveTo>
                    <a:cubicBezTo>
                      <a:pt x="9" y="12"/>
                      <a:pt x="10" y="6"/>
                      <a:pt x="6" y="0"/>
                    </a:cubicBezTo>
                    <a:lnTo>
                      <a:pt x="0" y="4"/>
                    </a:lnTo>
                    <a:cubicBezTo>
                      <a:pt x="3" y="7"/>
                      <a:pt x="3" y="12"/>
                      <a:pt x="3" y="17"/>
                    </a:cubicBezTo>
                    <a:lnTo>
                      <a:pt x="10"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4" name="Freeform 2145">
                <a:extLst>
                  <a:ext uri="{FF2B5EF4-FFF2-40B4-BE49-F238E27FC236}">
                    <a16:creationId xmlns:a16="http://schemas.microsoft.com/office/drawing/2014/main" id="{564FF375-5E10-4E03-98D2-B3CF809975D2}"/>
                  </a:ext>
                </a:extLst>
              </p:cNvPr>
              <p:cNvSpPr>
                <a:spLocks/>
              </p:cNvSpPr>
              <p:nvPr/>
            </p:nvSpPr>
            <p:spPr bwMode="auto">
              <a:xfrm>
                <a:off x="255" y="4797"/>
                <a:ext cx="13" cy="7"/>
              </a:xfrm>
              <a:custGeom>
                <a:avLst/>
                <a:gdLst>
                  <a:gd name="T0" fmla="*/ 19 w 22"/>
                  <a:gd name="T1" fmla="*/ 0 h 11"/>
                  <a:gd name="T2" fmla="*/ 0 w 22"/>
                  <a:gd name="T3" fmla="*/ 5 h 11"/>
                  <a:gd name="T4" fmla="*/ 2 w 22"/>
                  <a:gd name="T5" fmla="*/ 11 h 11"/>
                  <a:gd name="T6" fmla="*/ 22 w 22"/>
                  <a:gd name="T7" fmla="*/ 6 h 11"/>
                  <a:gd name="T8" fmla="*/ 19 w 22"/>
                  <a:gd name="T9" fmla="*/ 0 h 11"/>
                </a:gdLst>
                <a:ahLst/>
                <a:cxnLst>
                  <a:cxn ang="0">
                    <a:pos x="T0" y="T1"/>
                  </a:cxn>
                  <a:cxn ang="0">
                    <a:pos x="T2" y="T3"/>
                  </a:cxn>
                  <a:cxn ang="0">
                    <a:pos x="T4" y="T5"/>
                  </a:cxn>
                  <a:cxn ang="0">
                    <a:pos x="T6" y="T7"/>
                  </a:cxn>
                  <a:cxn ang="0">
                    <a:pos x="T8" y="T9"/>
                  </a:cxn>
                </a:cxnLst>
                <a:rect l="0" t="0" r="r" b="b"/>
                <a:pathLst>
                  <a:path w="22" h="11">
                    <a:moveTo>
                      <a:pt x="19" y="0"/>
                    </a:moveTo>
                    <a:cubicBezTo>
                      <a:pt x="14" y="3"/>
                      <a:pt x="7" y="3"/>
                      <a:pt x="0" y="5"/>
                    </a:cubicBezTo>
                    <a:lnTo>
                      <a:pt x="2" y="11"/>
                    </a:lnTo>
                    <a:cubicBezTo>
                      <a:pt x="8" y="9"/>
                      <a:pt x="15" y="9"/>
                      <a:pt x="22" y="6"/>
                    </a:cubicBezTo>
                    <a:lnTo>
                      <a:pt x="1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5" name="Freeform 2146">
                <a:extLst>
                  <a:ext uri="{FF2B5EF4-FFF2-40B4-BE49-F238E27FC236}">
                    <a16:creationId xmlns:a16="http://schemas.microsoft.com/office/drawing/2014/main" id="{1729C094-0899-4031-AC28-460BD5071579}"/>
                  </a:ext>
                </a:extLst>
              </p:cNvPr>
              <p:cNvSpPr>
                <a:spLocks/>
              </p:cNvSpPr>
              <p:nvPr/>
            </p:nvSpPr>
            <p:spPr bwMode="auto">
              <a:xfrm>
                <a:off x="267" y="4807"/>
                <a:ext cx="5" cy="8"/>
              </a:xfrm>
              <a:custGeom>
                <a:avLst/>
                <a:gdLst>
                  <a:gd name="T0" fmla="*/ 9 w 9"/>
                  <a:gd name="T1" fmla="*/ 14 h 14"/>
                  <a:gd name="T2" fmla="*/ 9 w 9"/>
                  <a:gd name="T3" fmla="*/ 10 h 14"/>
                  <a:gd name="T4" fmla="*/ 6 w 9"/>
                  <a:gd name="T5" fmla="*/ 0 h 14"/>
                  <a:gd name="T6" fmla="*/ 0 w 9"/>
                  <a:gd name="T7" fmla="*/ 2 h 14"/>
                  <a:gd name="T8" fmla="*/ 3 w 9"/>
                  <a:gd name="T9" fmla="*/ 10 h 14"/>
                  <a:gd name="T10" fmla="*/ 2 w 9"/>
                  <a:gd name="T11" fmla="*/ 12 h 14"/>
                  <a:gd name="T12" fmla="*/ 9 w 9"/>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9" y="14"/>
                    </a:moveTo>
                    <a:cubicBezTo>
                      <a:pt x="9" y="12"/>
                      <a:pt x="9" y="11"/>
                      <a:pt x="9" y="10"/>
                    </a:cubicBezTo>
                    <a:cubicBezTo>
                      <a:pt x="9" y="6"/>
                      <a:pt x="7" y="2"/>
                      <a:pt x="6" y="0"/>
                    </a:cubicBezTo>
                    <a:lnTo>
                      <a:pt x="0" y="2"/>
                    </a:lnTo>
                    <a:cubicBezTo>
                      <a:pt x="1" y="5"/>
                      <a:pt x="3" y="8"/>
                      <a:pt x="3" y="10"/>
                    </a:cubicBezTo>
                    <a:lnTo>
                      <a:pt x="2" y="12"/>
                    </a:lnTo>
                    <a:lnTo>
                      <a:pt x="9"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6" name="Freeform 2147">
                <a:extLst>
                  <a:ext uri="{FF2B5EF4-FFF2-40B4-BE49-F238E27FC236}">
                    <a16:creationId xmlns:a16="http://schemas.microsoft.com/office/drawing/2014/main" id="{027E284D-4F81-48E2-9686-8912F71B9DB5}"/>
                  </a:ext>
                </a:extLst>
              </p:cNvPr>
              <p:cNvSpPr>
                <a:spLocks/>
              </p:cNvSpPr>
              <p:nvPr/>
            </p:nvSpPr>
            <p:spPr bwMode="auto">
              <a:xfrm>
                <a:off x="260" y="4806"/>
                <a:ext cx="10" cy="6"/>
              </a:xfrm>
              <a:custGeom>
                <a:avLst/>
                <a:gdLst>
                  <a:gd name="T0" fmla="*/ 13 w 17"/>
                  <a:gd name="T1" fmla="*/ 0 h 11"/>
                  <a:gd name="T2" fmla="*/ 0 w 17"/>
                  <a:gd name="T3" fmla="*/ 5 h 11"/>
                  <a:gd name="T4" fmla="*/ 1 w 17"/>
                  <a:gd name="T5" fmla="*/ 11 h 11"/>
                  <a:gd name="T6" fmla="*/ 17 w 17"/>
                  <a:gd name="T7" fmla="*/ 6 h 11"/>
                  <a:gd name="T8" fmla="*/ 13 w 17"/>
                  <a:gd name="T9" fmla="*/ 0 h 11"/>
                </a:gdLst>
                <a:ahLst/>
                <a:cxnLst>
                  <a:cxn ang="0">
                    <a:pos x="T0" y="T1"/>
                  </a:cxn>
                  <a:cxn ang="0">
                    <a:pos x="T2" y="T3"/>
                  </a:cxn>
                  <a:cxn ang="0">
                    <a:pos x="T4" y="T5"/>
                  </a:cxn>
                  <a:cxn ang="0">
                    <a:pos x="T6" y="T7"/>
                  </a:cxn>
                  <a:cxn ang="0">
                    <a:pos x="T8" y="T9"/>
                  </a:cxn>
                </a:cxnLst>
                <a:rect l="0" t="0" r="r" b="b"/>
                <a:pathLst>
                  <a:path w="17" h="11">
                    <a:moveTo>
                      <a:pt x="13" y="0"/>
                    </a:moveTo>
                    <a:cubicBezTo>
                      <a:pt x="9" y="3"/>
                      <a:pt x="5" y="5"/>
                      <a:pt x="0" y="5"/>
                    </a:cubicBezTo>
                    <a:lnTo>
                      <a:pt x="1" y="11"/>
                    </a:lnTo>
                    <a:cubicBezTo>
                      <a:pt x="7" y="11"/>
                      <a:pt x="12" y="9"/>
                      <a:pt x="17" y="6"/>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7" name="Freeform 2148">
                <a:extLst>
                  <a:ext uri="{FF2B5EF4-FFF2-40B4-BE49-F238E27FC236}">
                    <a16:creationId xmlns:a16="http://schemas.microsoft.com/office/drawing/2014/main" id="{847467E3-BC96-4D97-82FF-0D47DDAD74AD}"/>
                  </a:ext>
                </a:extLst>
              </p:cNvPr>
              <p:cNvSpPr>
                <a:spLocks/>
              </p:cNvSpPr>
              <p:nvPr/>
            </p:nvSpPr>
            <p:spPr bwMode="auto">
              <a:xfrm>
                <a:off x="184" y="4817"/>
                <a:ext cx="3" cy="4"/>
              </a:xfrm>
              <a:custGeom>
                <a:avLst/>
                <a:gdLst>
                  <a:gd name="T0" fmla="*/ 0 w 6"/>
                  <a:gd name="T1" fmla="*/ 6 h 7"/>
                  <a:gd name="T2" fmla="*/ 6 w 6"/>
                  <a:gd name="T3" fmla="*/ 7 h 7"/>
                  <a:gd name="T4" fmla="*/ 6 w 6"/>
                  <a:gd name="T5" fmla="*/ 1 h 7"/>
                  <a:gd name="T6" fmla="*/ 3 w 6"/>
                  <a:gd name="T7" fmla="*/ 0 h 7"/>
                  <a:gd name="T8" fmla="*/ 0 w 6"/>
                  <a:gd name="T9" fmla="*/ 6 h 7"/>
                </a:gdLst>
                <a:ahLst/>
                <a:cxnLst>
                  <a:cxn ang="0">
                    <a:pos x="T0" y="T1"/>
                  </a:cxn>
                  <a:cxn ang="0">
                    <a:pos x="T2" y="T3"/>
                  </a:cxn>
                  <a:cxn ang="0">
                    <a:pos x="T4" y="T5"/>
                  </a:cxn>
                  <a:cxn ang="0">
                    <a:pos x="T6" y="T7"/>
                  </a:cxn>
                  <a:cxn ang="0">
                    <a:pos x="T8" y="T9"/>
                  </a:cxn>
                </a:cxnLst>
                <a:rect l="0" t="0" r="r" b="b"/>
                <a:pathLst>
                  <a:path w="6" h="7">
                    <a:moveTo>
                      <a:pt x="0" y="6"/>
                    </a:moveTo>
                    <a:cubicBezTo>
                      <a:pt x="2" y="7"/>
                      <a:pt x="4" y="7"/>
                      <a:pt x="6" y="7"/>
                    </a:cubicBezTo>
                    <a:lnTo>
                      <a:pt x="6" y="1"/>
                    </a:lnTo>
                    <a:cubicBezTo>
                      <a:pt x="4" y="1"/>
                      <a:pt x="3" y="1"/>
                      <a:pt x="3" y="0"/>
                    </a:cubicBez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8" name="Freeform 2149">
                <a:extLst>
                  <a:ext uri="{FF2B5EF4-FFF2-40B4-BE49-F238E27FC236}">
                    <a16:creationId xmlns:a16="http://schemas.microsoft.com/office/drawing/2014/main" id="{23003FF3-DCD9-474D-8EAB-D5B0EC0D494E}"/>
                  </a:ext>
                </a:extLst>
              </p:cNvPr>
              <p:cNvSpPr>
                <a:spLocks/>
              </p:cNvSpPr>
              <p:nvPr/>
            </p:nvSpPr>
            <p:spPr bwMode="auto">
              <a:xfrm>
                <a:off x="187" y="4812"/>
                <a:ext cx="8" cy="5"/>
              </a:xfrm>
              <a:custGeom>
                <a:avLst/>
                <a:gdLst>
                  <a:gd name="T0" fmla="*/ 13 w 13"/>
                  <a:gd name="T1" fmla="*/ 4 h 9"/>
                  <a:gd name="T2" fmla="*/ 6 w 13"/>
                  <a:gd name="T3" fmla="*/ 1 h 9"/>
                  <a:gd name="T4" fmla="*/ 1 w 13"/>
                  <a:gd name="T5" fmla="*/ 0 h 9"/>
                  <a:gd name="T6" fmla="*/ 0 w 13"/>
                  <a:gd name="T7" fmla="*/ 7 h 9"/>
                  <a:gd name="T8" fmla="*/ 5 w 13"/>
                  <a:gd name="T9" fmla="*/ 7 h 9"/>
                  <a:gd name="T10" fmla="*/ 9 w 13"/>
                  <a:gd name="T11" fmla="*/ 9 h 9"/>
                  <a:gd name="T12" fmla="*/ 13 w 13"/>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13" y="4"/>
                    </a:moveTo>
                    <a:cubicBezTo>
                      <a:pt x="11" y="2"/>
                      <a:pt x="8" y="1"/>
                      <a:pt x="6" y="1"/>
                    </a:cubicBezTo>
                    <a:cubicBezTo>
                      <a:pt x="4" y="1"/>
                      <a:pt x="3" y="1"/>
                      <a:pt x="1" y="0"/>
                    </a:cubicBezTo>
                    <a:lnTo>
                      <a:pt x="0" y="7"/>
                    </a:lnTo>
                    <a:cubicBezTo>
                      <a:pt x="2" y="7"/>
                      <a:pt x="4" y="7"/>
                      <a:pt x="5" y="7"/>
                    </a:cubicBezTo>
                    <a:cubicBezTo>
                      <a:pt x="7" y="8"/>
                      <a:pt x="8" y="8"/>
                      <a:pt x="9" y="9"/>
                    </a:cubicBezTo>
                    <a:lnTo>
                      <a:pt x="13"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49" name="Freeform 2150">
                <a:extLst>
                  <a:ext uri="{FF2B5EF4-FFF2-40B4-BE49-F238E27FC236}">
                    <a16:creationId xmlns:a16="http://schemas.microsoft.com/office/drawing/2014/main" id="{E298947F-36D3-4C49-9157-BE6E560E2E7A}"/>
                  </a:ext>
                </a:extLst>
              </p:cNvPr>
              <p:cNvSpPr>
                <a:spLocks/>
              </p:cNvSpPr>
              <p:nvPr/>
            </p:nvSpPr>
            <p:spPr bwMode="auto">
              <a:xfrm>
                <a:off x="185" y="4812"/>
                <a:ext cx="3" cy="4"/>
              </a:xfrm>
              <a:custGeom>
                <a:avLst/>
                <a:gdLst>
                  <a:gd name="T0" fmla="*/ 4 w 5"/>
                  <a:gd name="T1" fmla="*/ 0 h 7"/>
                  <a:gd name="T2" fmla="*/ 0 w 5"/>
                  <a:gd name="T3" fmla="*/ 0 h 7"/>
                  <a:gd name="T4" fmla="*/ 0 w 5"/>
                  <a:gd name="T5" fmla="*/ 7 h 7"/>
                  <a:gd name="T6" fmla="*/ 5 w 5"/>
                  <a:gd name="T7" fmla="*/ 7 h 7"/>
                  <a:gd name="T8" fmla="*/ 4 w 5"/>
                  <a:gd name="T9" fmla="*/ 0 h 7"/>
                </a:gdLst>
                <a:ahLst/>
                <a:cxnLst>
                  <a:cxn ang="0">
                    <a:pos x="T0" y="T1"/>
                  </a:cxn>
                  <a:cxn ang="0">
                    <a:pos x="T2" y="T3"/>
                  </a:cxn>
                  <a:cxn ang="0">
                    <a:pos x="T4" y="T5"/>
                  </a:cxn>
                  <a:cxn ang="0">
                    <a:pos x="T6" y="T7"/>
                  </a:cxn>
                  <a:cxn ang="0">
                    <a:pos x="T8" y="T9"/>
                  </a:cxn>
                </a:cxnLst>
                <a:rect l="0" t="0" r="r" b="b"/>
                <a:pathLst>
                  <a:path w="5" h="7">
                    <a:moveTo>
                      <a:pt x="4" y="0"/>
                    </a:moveTo>
                    <a:lnTo>
                      <a:pt x="0" y="0"/>
                    </a:lnTo>
                    <a:lnTo>
                      <a:pt x="0" y="7"/>
                    </a:lnTo>
                    <a:cubicBezTo>
                      <a:pt x="2" y="7"/>
                      <a:pt x="3" y="7"/>
                      <a:pt x="5" y="7"/>
                    </a:cubicBez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0" name="Freeform 2151">
                <a:extLst>
                  <a:ext uri="{FF2B5EF4-FFF2-40B4-BE49-F238E27FC236}">
                    <a16:creationId xmlns:a16="http://schemas.microsoft.com/office/drawing/2014/main" id="{018CD97C-7F43-4983-96C9-F537AD2031DF}"/>
                  </a:ext>
                </a:extLst>
              </p:cNvPr>
              <p:cNvSpPr>
                <a:spLocks/>
              </p:cNvSpPr>
              <p:nvPr/>
            </p:nvSpPr>
            <p:spPr bwMode="auto">
              <a:xfrm>
                <a:off x="183" y="4814"/>
                <a:ext cx="4" cy="6"/>
              </a:xfrm>
              <a:custGeom>
                <a:avLst/>
                <a:gdLst>
                  <a:gd name="T0" fmla="*/ 0 w 6"/>
                  <a:gd name="T1" fmla="*/ 0 h 10"/>
                  <a:gd name="T2" fmla="*/ 0 w 6"/>
                  <a:gd name="T3" fmla="*/ 5 h 10"/>
                  <a:gd name="T4" fmla="*/ 0 w 6"/>
                  <a:gd name="T5" fmla="*/ 8 h 10"/>
                  <a:gd name="T6" fmla="*/ 0 w 6"/>
                  <a:gd name="T7" fmla="*/ 9 h 10"/>
                  <a:gd name="T8" fmla="*/ 6 w 6"/>
                  <a:gd name="T9" fmla="*/ 10 h 10"/>
                  <a:gd name="T10" fmla="*/ 6 w 6"/>
                  <a:gd name="T11" fmla="*/ 8 h 10"/>
                  <a:gd name="T12" fmla="*/ 6 w 6"/>
                  <a:gd name="T13" fmla="*/ 5 h 10"/>
                  <a:gd name="T14" fmla="*/ 6 w 6"/>
                  <a:gd name="T15" fmla="*/ 2 h 10"/>
                  <a:gd name="T16" fmla="*/ 0 w 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0">
                    <a:moveTo>
                      <a:pt x="0" y="0"/>
                    </a:moveTo>
                    <a:cubicBezTo>
                      <a:pt x="0" y="1"/>
                      <a:pt x="0" y="3"/>
                      <a:pt x="0" y="5"/>
                    </a:cubicBezTo>
                    <a:cubicBezTo>
                      <a:pt x="0" y="6"/>
                      <a:pt x="0" y="7"/>
                      <a:pt x="0" y="8"/>
                    </a:cubicBezTo>
                    <a:lnTo>
                      <a:pt x="0" y="9"/>
                    </a:lnTo>
                    <a:lnTo>
                      <a:pt x="6" y="10"/>
                    </a:lnTo>
                    <a:lnTo>
                      <a:pt x="6" y="8"/>
                    </a:lnTo>
                    <a:cubicBezTo>
                      <a:pt x="6" y="7"/>
                      <a:pt x="6" y="6"/>
                      <a:pt x="6" y="5"/>
                    </a:cubicBezTo>
                    <a:cubicBezTo>
                      <a:pt x="6" y="4"/>
                      <a:pt x="6" y="3"/>
                      <a:pt x="6" y="2"/>
                    </a:cubicBez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1" name="Freeform 2152">
                <a:extLst>
                  <a:ext uri="{FF2B5EF4-FFF2-40B4-BE49-F238E27FC236}">
                    <a16:creationId xmlns:a16="http://schemas.microsoft.com/office/drawing/2014/main" id="{761FD9B4-2097-4771-A954-03463FE47F74}"/>
                  </a:ext>
                </a:extLst>
              </p:cNvPr>
              <p:cNvSpPr>
                <a:spLocks/>
              </p:cNvSpPr>
              <p:nvPr/>
            </p:nvSpPr>
            <p:spPr bwMode="auto">
              <a:xfrm>
                <a:off x="268" y="4813"/>
                <a:ext cx="4" cy="6"/>
              </a:xfrm>
              <a:custGeom>
                <a:avLst/>
                <a:gdLst>
                  <a:gd name="T0" fmla="*/ 7 w 7"/>
                  <a:gd name="T1" fmla="*/ 10 h 10"/>
                  <a:gd name="T2" fmla="*/ 7 w 7"/>
                  <a:gd name="T3" fmla="*/ 5 h 10"/>
                  <a:gd name="T4" fmla="*/ 7 w 7"/>
                  <a:gd name="T5" fmla="*/ 0 h 10"/>
                  <a:gd name="T6" fmla="*/ 0 w 7"/>
                  <a:gd name="T7" fmla="*/ 3 h 10"/>
                  <a:gd name="T8" fmla="*/ 1 w 7"/>
                  <a:gd name="T9" fmla="*/ 5 h 10"/>
                  <a:gd name="T10" fmla="*/ 1 w 7"/>
                  <a:gd name="T11" fmla="*/ 9 h 10"/>
                  <a:gd name="T12" fmla="*/ 7 w 7"/>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10"/>
                    </a:moveTo>
                    <a:cubicBezTo>
                      <a:pt x="7" y="8"/>
                      <a:pt x="7" y="7"/>
                      <a:pt x="7" y="5"/>
                    </a:cubicBezTo>
                    <a:cubicBezTo>
                      <a:pt x="7" y="4"/>
                      <a:pt x="7" y="2"/>
                      <a:pt x="7" y="0"/>
                    </a:cubicBezTo>
                    <a:lnTo>
                      <a:pt x="0" y="3"/>
                    </a:lnTo>
                    <a:cubicBezTo>
                      <a:pt x="1" y="3"/>
                      <a:pt x="1" y="4"/>
                      <a:pt x="1" y="5"/>
                    </a:cubicBezTo>
                    <a:cubicBezTo>
                      <a:pt x="1" y="6"/>
                      <a:pt x="1" y="8"/>
                      <a:pt x="1" y="9"/>
                    </a:cubicBezTo>
                    <a:lnTo>
                      <a:pt x="7" y="1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2" name="Freeform 2153">
                <a:extLst>
                  <a:ext uri="{FF2B5EF4-FFF2-40B4-BE49-F238E27FC236}">
                    <a16:creationId xmlns:a16="http://schemas.microsoft.com/office/drawing/2014/main" id="{394B39A6-1786-49FF-910C-1361C54E9102}"/>
                  </a:ext>
                </a:extLst>
              </p:cNvPr>
              <p:cNvSpPr>
                <a:spLocks/>
              </p:cNvSpPr>
              <p:nvPr/>
            </p:nvSpPr>
            <p:spPr bwMode="auto">
              <a:xfrm>
                <a:off x="262" y="4812"/>
                <a:ext cx="8" cy="6"/>
              </a:xfrm>
              <a:custGeom>
                <a:avLst/>
                <a:gdLst>
                  <a:gd name="T0" fmla="*/ 14 w 15"/>
                  <a:gd name="T1" fmla="*/ 0 h 10"/>
                  <a:gd name="T2" fmla="*/ 0 w 15"/>
                  <a:gd name="T3" fmla="*/ 3 h 10"/>
                  <a:gd name="T4" fmla="*/ 1 w 15"/>
                  <a:gd name="T5" fmla="*/ 10 h 10"/>
                  <a:gd name="T6" fmla="*/ 15 w 15"/>
                  <a:gd name="T7" fmla="*/ 7 h 10"/>
                  <a:gd name="T8" fmla="*/ 14 w 15"/>
                  <a:gd name="T9" fmla="*/ 0 h 10"/>
                </a:gdLst>
                <a:ahLst/>
                <a:cxnLst>
                  <a:cxn ang="0">
                    <a:pos x="T0" y="T1"/>
                  </a:cxn>
                  <a:cxn ang="0">
                    <a:pos x="T2" y="T3"/>
                  </a:cxn>
                  <a:cxn ang="0">
                    <a:pos x="T4" y="T5"/>
                  </a:cxn>
                  <a:cxn ang="0">
                    <a:pos x="T6" y="T7"/>
                  </a:cxn>
                  <a:cxn ang="0">
                    <a:pos x="T8" y="T9"/>
                  </a:cxn>
                </a:cxnLst>
                <a:rect l="0" t="0" r="r" b="b"/>
                <a:pathLst>
                  <a:path w="15" h="10">
                    <a:moveTo>
                      <a:pt x="14" y="0"/>
                    </a:moveTo>
                    <a:cubicBezTo>
                      <a:pt x="9" y="1"/>
                      <a:pt x="4" y="2"/>
                      <a:pt x="0" y="3"/>
                    </a:cubicBezTo>
                    <a:lnTo>
                      <a:pt x="1" y="10"/>
                    </a:lnTo>
                    <a:cubicBezTo>
                      <a:pt x="6" y="9"/>
                      <a:pt x="11" y="7"/>
                      <a:pt x="15" y="7"/>
                    </a:cubicBezTo>
                    <a:lnTo>
                      <a:pt x="1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3" name="Freeform 2154">
                <a:extLst>
                  <a:ext uri="{FF2B5EF4-FFF2-40B4-BE49-F238E27FC236}">
                    <a16:creationId xmlns:a16="http://schemas.microsoft.com/office/drawing/2014/main" id="{3A5BB3A2-47FF-4ED5-B7B8-579CB4C03024}"/>
                  </a:ext>
                </a:extLst>
              </p:cNvPr>
              <p:cNvSpPr>
                <a:spLocks/>
              </p:cNvSpPr>
              <p:nvPr/>
            </p:nvSpPr>
            <p:spPr bwMode="auto">
              <a:xfrm>
                <a:off x="268" y="4818"/>
                <a:ext cx="5" cy="8"/>
              </a:xfrm>
              <a:custGeom>
                <a:avLst/>
                <a:gdLst>
                  <a:gd name="T0" fmla="*/ 9 w 9"/>
                  <a:gd name="T1" fmla="*/ 13 h 15"/>
                  <a:gd name="T2" fmla="*/ 8 w 9"/>
                  <a:gd name="T3" fmla="*/ 7 h 15"/>
                  <a:gd name="T4" fmla="*/ 6 w 9"/>
                  <a:gd name="T5" fmla="*/ 0 h 15"/>
                  <a:gd name="T6" fmla="*/ 0 w 9"/>
                  <a:gd name="T7" fmla="*/ 3 h 15"/>
                  <a:gd name="T8" fmla="*/ 1 w 9"/>
                  <a:gd name="T9" fmla="*/ 8 h 15"/>
                  <a:gd name="T10" fmla="*/ 2 w 9"/>
                  <a:gd name="T11" fmla="*/ 15 h 15"/>
                  <a:gd name="T12" fmla="*/ 9 w 9"/>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9" h="15">
                    <a:moveTo>
                      <a:pt x="9" y="13"/>
                    </a:moveTo>
                    <a:cubicBezTo>
                      <a:pt x="8" y="11"/>
                      <a:pt x="8" y="9"/>
                      <a:pt x="8" y="7"/>
                    </a:cubicBezTo>
                    <a:cubicBezTo>
                      <a:pt x="8" y="5"/>
                      <a:pt x="7" y="2"/>
                      <a:pt x="6" y="0"/>
                    </a:cubicBezTo>
                    <a:lnTo>
                      <a:pt x="0" y="3"/>
                    </a:lnTo>
                    <a:cubicBezTo>
                      <a:pt x="1" y="4"/>
                      <a:pt x="1" y="6"/>
                      <a:pt x="1" y="8"/>
                    </a:cubicBezTo>
                    <a:cubicBezTo>
                      <a:pt x="2" y="10"/>
                      <a:pt x="2" y="12"/>
                      <a:pt x="2" y="15"/>
                    </a:cubicBezTo>
                    <a:lnTo>
                      <a:pt x="9"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4" name="Freeform 2155">
                <a:extLst>
                  <a:ext uri="{FF2B5EF4-FFF2-40B4-BE49-F238E27FC236}">
                    <a16:creationId xmlns:a16="http://schemas.microsoft.com/office/drawing/2014/main" id="{E44411C4-D543-4E68-8552-5E7830B62AB8}"/>
                  </a:ext>
                </a:extLst>
              </p:cNvPr>
              <p:cNvSpPr>
                <a:spLocks/>
              </p:cNvSpPr>
              <p:nvPr/>
            </p:nvSpPr>
            <p:spPr bwMode="auto">
              <a:xfrm>
                <a:off x="263" y="4817"/>
                <a:ext cx="7" cy="5"/>
              </a:xfrm>
              <a:custGeom>
                <a:avLst/>
                <a:gdLst>
                  <a:gd name="T0" fmla="*/ 13 w 13"/>
                  <a:gd name="T1" fmla="*/ 0 h 9"/>
                  <a:gd name="T2" fmla="*/ 0 w 13"/>
                  <a:gd name="T3" fmla="*/ 3 h 9"/>
                  <a:gd name="T4" fmla="*/ 2 w 13"/>
                  <a:gd name="T5" fmla="*/ 9 h 9"/>
                  <a:gd name="T6" fmla="*/ 13 w 13"/>
                  <a:gd name="T7" fmla="*/ 7 h 9"/>
                  <a:gd name="T8" fmla="*/ 13 w 13"/>
                  <a:gd name="T9" fmla="*/ 0 h 9"/>
                </a:gdLst>
                <a:ahLst/>
                <a:cxnLst>
                  <a:cxn ang="0">
                    <a:pos x="T0" y="T1"/>
                  </a:cxn>
                  <a:cxn ang="0">
                    <a:pos x="T2" y="T3"/>
                  </a:cxn>
                  <a:cxn ang="0">
                    <a:pos x="T4" y="T5"/>
                  </a:cxn>
                  <a:cxn ang="0">
                    <a:pos x="T6" y="T7"/>
                  </a:cxn>
                  <a:cxn ang="0">
                    <a:pos x="T8" y="T9"/>
                  </a:cxn>
                </a:cxnLst>
                <a:rect l="0" t="0" r="r" b="b"/>
                <a:pathLst>
                  <a:path w="13" h="9">
                    <a:moveTo>
                      <a:pt x="13" y="0"/>
                    </a:moveTo>
                    <a:cubicBezTo>
                      <a:pt x="8" y="0"/>
                      <a:pt x="4" y="1"/>
                      <a:pt x="0" y="3"/>
                    </a:cubicBezTo>
                    <a:lnTo>
                      <a:pt x="2" y="9"/>
                    </a:lnTo>
                    <a:cubicBezTo>
                      <a:pt x="5" y="8"/>
                      <a:pt x="9" y="7"/>
                      <a:pt x="13" y="7"/>
                    </a:cubicBezTo>
                    <a:lnTo>
                      <a:pt x="1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5" name="Freeform 2156">
                <a:extLst>
                  <a:ext uri="{FF2B5EF4-FFF2-40B4-BE49-F238E27FC236}">
                    <a16:creationId xmlns:a16="http://schemas.microsoft.com/office/drawing/2014/main" id="{C1029FF5-E304-4DD1-A627-1B2D451FDDEF}"/>
                  </a:ext>
                </a:extLst>
              </p:cNvPr>
              <p:cNvSpPr>
                <a:spLocks/>
              </p:cNvSpPr>
              <p:nvPr/>
            </p:nvSpPr>
            <p:spPr bwMode="auto">
              <a:xfrm>
                <a:off x="179" y="4829"/>
                <a:ext cx="7" cy="9"/>
              </a:xfrm>
              <a:custGeom>
                <a:avLst/>
                <a:gdLst>
                  <a:gd name="T0" fmla="*/ 5 w 12"/>
                  <a:gd name="T1" fmla="*/ 0 h 16"/>
                  <a:gd name="T2" fmla="*/ 0 w 12"/>
                  <a:gd name="T3" fmla="*/ 15 h 16"/>
                  <a:gd name="T4" fmla="*/ 6 w 12"/>
                  <a:gd name="T5" fmla="*/ 16 h 16"/>
                  <a:gd name="T6" fmla="*/ 12 w 12"/>
                  <a:gd name="T7" fmla="*/ 1 h 16"/>
                  <a:gd name="T8" fmla="*/ 5 w 12"/>
                  <a:gd name="T9" fmla="*/ 0 h 16"/>
                </a:gdLst>
                <a:ahLst/>
                <a:cxnLst>
                  <a:cxn ang="0">
                    <a:pos x="T0" y="T1"/>
                  </a:cxn>
                  <a:cxn ang="0">
                    <a:pos x="T2" y="T3"/>
                  </a:cxn>
                  <a:cxn ang="0">
                    <a:pos x="T4" y="T5"/>
                  </a:cxn>
                  <a:cxn ang="0">
                    <a:pos x="T6" y="T7"/>
                  </a:cxn>
                  <a:cxn ang="0">
                    <a:pos x="T8" y="T9"/>
                  </a:cxn>
                </a:cxnLst>
                <a:rect l="0" t="0" r="r" b="b"/>
                <a:pathLst>
                  <a:path w="12" h="16">
                    <a:moveTo>
                      <a:pt x="5" y="0"/>
                    </a:moveTo>
                    <a:cubicBezTo>
                      <a:pt x="4" y="4"/>
                      <a:pt x="1" y="9"/>
                      <a:pt x="0" y="15"/>
                    </a:cubicBezTo>
                    <a:lnTo>
                      <a:pt x="6" y="16"/>
                    </a:lnTo>
                    <a:cubicBezTo>
                      <a:pt x="7" y="12"/>
                      <a:pt x="10" y="7"/>
                      <a:pt x="12" y="1"/>
                    </a:cubicBezTo>
                    <a:lnTo>
                      <a:pt x="5"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6" name="Freeform 2157">
                <a:extLst>
                  <a:ext uri="{FF2B5EF4-FFF2-40B4-BE49-F238E27FC236}">
                    <a16:creationId xmlns:a16="http://schemas.microsoft.com/office/drawing/2014/main" id="{EA299472-00DA-430A-83C8-4C574704CBB4}"/>
                  </a:ext>
                </a:extLst>
              </p:cNvPr>
              <p:cNvSpPr>
                <a:spLocks/>
              </p:cNvSpPr>
              <p:nvPr/>
            </p:nvSpPr>
            <p:spPr bwMode="auto">
              <a:xfrm>
                <a:off x="183" y="4826"/>
                <a:ext cx="8" cy="5"/>
              </a:xfrm>
              <a:custGeom>
                <a:avLst/>
                <a:gdLst>
                  <a:gd name="T0" fmla="*/ 14 w 15"/>
                  <a:gd name="T1" fmla="*/ 2 h 8"/>
                  <a:gd name="T2" fmla="*/ 13 w 15"/>
                  <a:gd name="T3" fmla="*/ 2 h 8"/>
                  <a:gd name="T4" fmla="*/ 5 w 15"/>
                  <a:gd name="T5" fmla="*/ 0 h 8"/>
                  <a:gd name="T6" fmla="*/ 0 w 15"/>
                  <a:gd name="T7" fmla="*/ 2 h 8"/>
                  <a:gd name="T8" fmla="*/ 3 w 15"/>
                  <a:gd name="T9" fmla="*/ 7 h 8"/>
                  <a:gd name="T10" fmla="*/ 5 w 15"/>
                  <a:gd name="T11" fmla="*/ 7 h 8"/>
                  <a:gd name="T12" fmla="*/ 13 w 15"/>
                  <a:gd name="T13" fmla="*/ 8 h 8"/>
                  <a:gd name="T14" fmla="*/ 15 w 15"/>
                  <a:gd name="T15" fmla="*/ 8 h 8"/>
                  <a:gd name="T16" fmla="*/ 14 w 15"/>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8">
                    <a:moveTo>
                      <a:pt x="14" y="2"/>
                    </a:moveTo>
                    <a:lnTo>
                      <a:pt x="13" y="2"/>
                    </a:lnTo>
                    <a:cubicBezTo>
                      <a:pt x="11" y="2"/>
                      <a:pt x="9" y="0"/>
                      <a:pt x="5" y="0"/>
                    </a:cubicBezTo>
                    <a:cubicBezTo>
                      <a:pt x="3" y="0"/>
                      <a:pt x="1" y="1"/>
                      <a:pt x="0" y="2"/>
                    </a:cubicBezTo>
                    <a:lnTo>
                      <a:pt x="3" y="7"/>
                    </a:lnTo>
                    <a:lnTo>
                      <a:pt x="5" y="7"/>
                    </a:lnTo>
                    <a:cubicBezTo>
                      <a:pt x="6" y="7"/>
                      <a:pt x="9" y="8"/>
                      <a:pt x="13" y="8"/>
                    </a:cubicBezTo>
                    <a:lnTo>
                      <a:pt x="15" y="8"/>
                    </a:lnTo>
                    <a:lnTo>
                      <a:pt x="14"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7" name="Freeform 2158">
                <a:extLst>
                  <a:ext uri="{FF2B5EF4-FFF2-40B4-BE49-F238E27FC236}">
                    <a16:creationId xmlns:a16="http://schemas.microsoft.com/office/drawing/2014/main" id="{0D67156D-A475-49EB-85F5-E7F702BFD7B6}"/>
                  </a:ext>
                </a:extLst>
              </p:cNvPr>
              <p:cNvSpPr>
                <a:spLocks/>
              </p:cNvSpPr>
              <p:nvPr/>
            </p:nvSpPr>
            <p:spPr bwMode="auto">
              <a:xfrm>
                <a:off x="273" y="4832"/>
                <a:ext cx="8" cy="13"/>
              </a:xfrm>
              <a:custGeom>
                <a:avLst/>
                <a:gdLst>
                  <a:gd name="T0" fmla="*/ 12 w 15"/>
                  <a:gd name="T1" fmla="*/ 22 h 22"/>
                  <a:gd name="T2" fmla="*/ 15 w 15"/>
                  <a:gd name="T3" fmla="*/ 16 h 22"/>
                  <a:gd name="T4" fmla="*/ 15 w 15"/>
                  <a:gd name="T5" fmla="*/ 15 h 22"/>
                  <a:gd name="T6" fmla="*/ 14 w 15"/>
                  <a:gd name="T7" fmla="*/ 14 h 22"/>
                  <a:gd name="T8" fmla="*/ 4 w 15"/>
                  <a:gd name="T9" fmla="*/ 0 h 22"/>
                  <a:gd name="T10" fmla="*/ 0 w 15"/>
                  <a:gd name="T11" fmla="*/ 5 h 22"/>
                  <a:gd name="T12" fmla="*/ 9 w 15"/>
                  <a:gd name="T13" fmla="*/ 17 h 22"/>
                  <a:gd name="T14" fmla="*/ 11 w 15"/>
                  <a:gd name="T15" fmla="*/ 16 h 22"/>
                  <a:gd name="T16" fmla="*/ 8 w 15"/>
                  <a:gd name="T17" fmla="*/ 15 h 22"/>
                  <a:gd name="T18" fmla="*/ 8 w 15"/>
                  <a:gd name="T19" fmla="*/ 17 h 22"/>
                  <a:gd name="T20" fmla="*/ 12 w 15"/>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2">
                    <a:moveTo>
                      <a:pt x="12" y="22"/>
                    </a:moveTo>
                    <a:cubicBezTo>
                      <a:pt x="14" y="20"/>
                      <a:pt x="14" y="18"/>
                      <a:pt x="15" y="16"/>
                    </a:cubicBezTo>
                    <a:lnTo>
                      <a:pt x="15" y="15"/>
                    </a:lnTo>
                    <a:lnTo>
                      <a:pt x="14" y="14"/>
                    </a:lnTo>
                    <a:cubicBezTo>
                      <a:pt x="11" y="9"/>
                      <a:pt x="9" y="4"/>
                      <a:pt x="4" y="0"/>
                    </a:cubicBezTo>
                    <a:lnTo>
                      <a:pt x="0" y="5"/>
                    </a:lnTo>
                    <a:cubicBezTo>
                      <a:pt x="3" y="8"/>
                      <a:pt x="6" y="13"/>
                      <a:pt x="9" y="17"/>
                    </a:cubicBezTo>
                    <a:lnTo>
                      <a:pt x="11" y="16"/>
                    </a:lnTo>
                    <a:lnTo>
                      <a:pt x="8" y="15"/>
                    </a:lnTo>
                    <a:cubicBezTo>
                      <a:pt x="8" y="16"/>
                      <a:pt x="8" y="17"/>
                      <a:pt x="8" y="17"/>
                    </a:cubicBezTo>
                    <a:lnTo>
                      <a:pt x="12" y="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8" name="Freeform 2159">
                <a:extLst>
                  <a:ext uri="{FF2B5EF4-FFF2-40B4-BE49-F238E27FC236}">
                    <a16:creationId xmlns:a16="http://schemas.microsoft.com/office/drawing/2014/main" id="{BBFEDE86-C5CB-4E7D-A1EB-6588F4CB020B}"/>
                  </a:ext>
                </a:extLst>
              </p:cNvPr>
              <p:cNvSpPr>
                <a:spLocks/>
              </p:cNvSpPr>
              <p:nvPr/>
            </p:nvSpPr>
            <p:spPr bwMode="auto">
              <a:xfrm>
                <a:off x="272" y="4832"/>
                <a:ext cx="3" cy="3"/>
              </a:xfrm>
              <a:custGeom>
                <a:avLst/>
                <a:gdLst>
                  <a:gd name="T0" fmla="*/ 3 w 5"/>
                  <a:gd name="T1" fmla="*/ 0 h 7"/>
                  <a:gd name="T2" fmla="*/ 0 w 5"/>
                  <a:gd name="T3" fmla="*/ 1 h 7"/>
                  <a:gd name="T4" fmla="*/ 1 w 5"/>
                  <a:gd name="T5" fmla="*/ 7 h 7"/>
                  <a:gd name="T6" fmla="*/ 5 w 5"/>
                  <a:gd name="T7" fmla="*/ 6 h 7"/>
                  <a:gd name="T8" fmla="*/ 3 w 5"/>
                  <a:gd name="T9" fmla="*/ 0 h 7"/>
                </a:gdLst>
                <a:ahLst/>
                <a:cxnLst>
                  <a:cxn ang="0">
                    <a:pos x="T0" y="T1"/>
                  </a:cxn>
                  <a:cxn ang="0">
                    <a:pos x="T2" y="T3"/>
                  </a:cxn>
                  <a:cxn ang="0">
                    <a:pos x="T4" y="T5"/>
                  </a:cxn>
                  <a:cxn ang="0">
                    <a:pos x="T6" y="T7"/>
                  </a:cxn>
                  <a:cxn ang="0">
                    <a:pos x="T8" y="T9"/>
                  </a:cxn>
                </a:cxnLst>
                <a:rect l="0" t="0" r="r" b="b"/>
                <a:pathLst>
                  <a:path w="5" h="7">
                    <a:moveTo>
                      <a:pt x="3" y="0"/>
                    </a:moveTo>
                    <a:cubicBezTo>
                      <a:pt x="2" y="1"/>
                      <a:pt x="1" y="1"/>
                      <a:pt x="0" y="1"/>
                    </a:cubicBezTo>
                    <a:lnTo>
                      <a:pt x="1" y="7"/>
                    </a:lnTo>
                    <a:cubicBezTo>
                      <a:pt x="2" y="7"/>
                      <a:pt x="3" y="7"/>
                      <a:pt x="5" y="6"/>
                    </a:cubicBezTo>
                    <a:lnTo>
                      <a:pt x="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59" name="Freeform 2160">
                <a:extLst>
                  <a:ext uri="{FF2B5EF4-FFF2-40B4-BE49-F238E27FC236}">
                    <a16:creationId xmlns:a16="http://schemas.microsoft.com/office/drawing/2014/main" id="{843AF6ED-41DC-4715-AB5D-35732EFA41A4}"/>
                  </a:ext>
                </a:extLst>
              </p:cNvPr>
              <p:cNvSpPr>
                <a:spLocks/>
              </p:cNvSpPr>
              <p:nvPr/>
            </p:nvSpPr>
            <p:spPr bwMode="auto">
              <a:xfrm>
                <a:off x="270" y="4824"/>
                <a:ext cx="6" cy="10"/>
              </a:xfrm>
              <a:custGeom>
                <a:avLst/>
                <a:gdLst>
                  <a:gd name="T0" fmla="*/ 10 w 10"/>
                  <a:gd name="T1" fmla="*/ 15 h 17"/>
                  <a:gd name="T2" fmla="*/ 9 w 10"/>
                  <a:gd name="T3" fmla="*/ 9 h 17"/>
                  <a:gd name="T4" fmla="*/ 5 w 10"/>
                  <a:gd name="T5" fmla="*/ 0 h 17"/>
                  <a:gd name="T6" fmla="*/ 0 w 10"/>
                  <a:gd name="T7" fmla="*/ 5 h 17"/>
                  <a:gd name="T8" fmla="*/ 2 w 10"/>
                  <a:gd name="T9" fmla="*/ 10 h 17"/>
                  <a:gd name="T10" fmla="*/ 4 w 10"/>
                  <a:gd name="T11" fmla="*/ 17 h 17"/>
                  <a:gd name="T12" fmla="*/ 10 w 10"/>
                  <a:gd name="T13" fmla="*/ 15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10" y="15"/>
                    </a:moveTo>
                    <a:cubicBezTo>
                      <a:pt x="9" y="14"/>
                      <a:pt x="9" y="11"/>
                      <a:pt x="9" y="9"/>
                    </a:cubicBezTo>
                    <a:cubicBezTo>
                      <a:pt x="8" y="6"/>
                      <a:pt x="7" y="3"/>
                      <a:pt x="5" y="0"/>
                    </a:cubicBezTo>
                    <a:lnTo>
                      <a:pt x="0" y="5"/>
                    </a:lnTo>
                    <a:cubicBezTo>
                      <a:pt x="1" y="6"/>
                      <a:pt x="2" y="8"/>
                      <a:pt x="2" y="10"/>
                    </a:cubicBezTo>
                    <a:cubicBezTo>
                      <a:pt x="3" y="12"/>
                      <a:pt x="3" y="15"/>
                      <a:pt x="4" y="17"/>
                    </a:cubicBezTo>
                    <a:lnTo>
                      <a:pt x="10"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0" name="Freeform 2161">
                <a:extLst>
                  <a:ext uri="{FF2B5EF4-FFF2-40B4-BE49-F238E27FC236}">
                    <a16:creationId xmlns:a16="http://schemas.microsoft.com/office/drawing/2014/main" id="{DBB70AFF-8F2F-4FAB-BEA4-A63BD1506754}"/>
                  </a:ext>
                </a:extLst>
              </p:cNvPr>
              <p:cNvSpPr>
                <a:spLocks/>
              </p:cNvSpPr>
              <p:nvPr/>
            </p:nvSpPr>
            <p:spPr bwMode="auto">
              <a:xfrm>
                <a:off x="262" y="4824"/>
                <a:ext cx="10" cy="5"/>
              </a:xfrm>
              <a:custGeom>
                <a:avLst/>
                <a:gdLst>
                  <a:gd name="T0" fmla="*/ 16 w 18"/>
                  <a:gd name="T1" fmla="*/ 0 h 8"/>
                  <a:gd name="T2" fmla="*/ 0 w 18"/>
                  <a:gd name="T3" fmla="*/ 2 h 8"/>
                  <a:gd name="T4" fmla="*/ 2 w 18"/>
                  <a:gd name="T5" fmla="*/ 8 h 8"/>
                  <a:gd name="T6" fmla="*/ 18 w 18"/>
                  <a:gd name="T7" fmla="*/ 6 h 8"/>
                  <a:gd name="T8" fmla="*/ 16 w 18"/>
                  <a:gd name="T9" fmla="*/ 0 h 8"/>
                </a:gdLst>
                <a:ahLst/>
                <a:cxnLst>
                  <a:cxn ang="0">
                    <a:pos x="T0" y="T1"/>
                  </a:cxn>
                  <a:cxn ang="0">
                    <a:pos x="T2" y="T3"/>
                  </a:cxn>
                  <a:cxn ang="0">
                    <a:pos x="T4" y="T5"/>
                  </a:cxn>
                  <a:cxn ang="0">
                    <a:pos x="T6" y="T7"/>
                  </a:cxn>
                  <a:cxn ang="0">
                    <a:pos x="T8" y="T9"/>
                  </a:cxn>
                </a:cxnLst>
                <a:rect l="0" t="0" r="r" b="b"/>
                <a:pathLst>
                  <a:path w="18" h="8">
                    <a:moveTo>
                      <a:pt x="16" y="0"/>
                    </a:moveTo>
                    <a:cubicBezTo>
                      <a:pt x="11" y="1"/>
                      <a:pt x="6" y="0"/>
                      <a:pt x="0" y="2"/>
                    </a:cubicBezTo>
                    <a:lnTo>
                      <a:pt x="2" y="8"/>
                    </a:lnTo>
                    <a:cubicBezTo>
                      <a:pt x="6" y="7"/>
                      <a:pt x="11" y="8"/>
                      <a:pt x="18" y="6"/>
                    </a:cubicBezTo>
                    <a:lnTo>
                      <a:pt x="16"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1" name="Freeform 2162">
                <a:extLst>
                  <a:ext uri="{FF2B5EF4-FFF2-40B4-BE49-F238E27FC236}">
                    <a16:creationId xmlns:a16="http://schemas.microsoft.com/office/drawing/2014/main" id="{56A57C0A-7200-4EDE-87D6-A7A271E44585}"/>
                  </a:ext>
                </a:extLst>
              </p:cNvPr>
              <p:cNvSpPr>
                <a:spLocks/>
              </p:cNvSpPr>
              <p:nvPr/>
            </p:nvSpPr>
            <p:spPr bwMode="auto">
              <a:xfrm>
                <a:off x="288" y="4853"/>
                <a:ext cx="13" cy="9"/>
              </a:xfrm>
              <a:custGeom>
                <a:avLst/>
                <a:gdLst>
                  <a:gd name="T0" fmla="*/ 2 w 24"/>
                  <a:gd name="T1" fmla="*/ 16 h 16"/>
                  <a:gd name="T2" fmla="*/ 21 w 24"/>
                  <a:gd name="T3" fmla="*/ 13 h 16"/>
                  <a:gd name="T4" fmla="*/ 22 w 24"/>
                  <a:gd name="T5" fmla="*/ 13 h 16"/>
                  <a:gd name="T6" fmla="*/ 23 w 24"/>
                  <a:gd name="T7" fmla="*/ 12 h 16"/>
                  <a:gd name="T8" fmla="*/ 24 w 24"/>
                  <a:gd name="T9" fmla="*/ 8 h 16"/>
                  <a:gd name="T10" fmla="*/ 24 w 24"/>
                  <a:gd name="T11" fmla="*/ 7 h 16"/>
                  <a:gd name="T12" fmla="*/ 24 w 24"/>
                  <a:gd name="T13" fmla="*/ 5 h 16"/>
                  <a:gd name="T14" fmla="*/ 22 w 24"/>
                  <a:gd name="T15" fmla="*/ 5 h 16"/>
                  <a:gd name="T16" fmla="*/ 13 w 24"/>
                  <a:gd name="T17" fmla="*/ 2 h 16"/>
                  <a:gd name="T18" fmla="*/ 6 w 24"/>
                  <a:gd name="T19" fmla="*/ 0 h 16"/>
                  <a:gd name="T20" fmla="*/ 2 w 24"/>
                  <a:gd name="T21" fmla="*/ 6 h 16"/>
                  <a:gd name="T22" fmla="*/ 12 w 24"/>
                  <a:gd name="T23" fmla="*/ 9 h 16"/>
                  <a:gd name="T24" fmla="*/ 19 w 24"/>
                  <a:gd name="T25" fmla="*/ 10 h 16"/>
                  <a:gd name="T26" fmla="*/ 21 w 24"/>
                  <a:gd name="T27" fmla="*/ 8 h 16"/>
                  <a:gd name="T28" fmla="*/ 18 w 24"/>
                  <a:gd name="T29" fmla="*/ 8 h 16"/>
                  <a:gd name="T30" fmla="*/ 18 w 24"/>
                  <a:gd name="T31" fmla="*/ 8 h 16"/>
                  <a:gd name="T32" fmla="*/ 18 w 24"/>
                  <a:gd name="T33" fmla="*/ 8 h 16"/>
                  <a:gd name="T34" fmla="*/ 18 w 24"/>
                  <a:gd name="T35" fmla="*/ 8 h 16"/>
                  <a:gd name="T36" fmla="*/ 18 w 24"/>
                  <a:gd name="T37" fmla="*/ 8 h 16"/>
                  <a:gd name="T38" fmla="*/ 18 w 24"/>
                  <a:gd name="T39" fmla="*/ 8 h 16"/>
                  <a:gd name="T40" fmla="*/ 18 w 24"/>
                  <a:gd name="T41" fmla="*/ 8 h 16"/>
                  <a:gd name="T42" fmla="*/ 18 w 24"/>
                  <a:gd name="T43" fmla="*/ 8 h 16"/>
                  <a:gd name="T44" fmla="*/ 18 w 24"/>
                  <a:gd name="T45" fmla="*/ 8 h 16"/>
                  <a:gd name="T46" fmla="*/ 18 w 24"/>
                  <a:gd name="T47" fmla="*/ 8 h 16"/>
                  <a:gd name="T48" fmla="*/ 18 w 24"/>
                  <a:gd name="T49" fmla="*/ 8 h 16"/>
                  <a:gd name="T50" fmla="*/ 17 w 24"/>
                  <a:gd name="T51" fmla="*/ 8 h 16"/>
                  <a:gd name="T52" fmla="*/ 20 w 24"/>
                  <a:gd name="T53" fmla="*/ 10 h 16"/>
                  <a:gd name="T54" fmla="*/ 19 w 24"/>
                  <a:gd name="T55" fmla="*/ 7 h 16"/>
                  <a:gd name="T56" fmla="*/ 0 w 24"/>
                  <a:gd name="T57" fmla="*/ 9 h 16"/>
                  <a:gd name="T58" fmla="*/ 2 w 24"/>
                  <a:gd name="T5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16">
                    <a:moveTo>
                      <a:pt x="2" y="16"/>
                    </a:moveTo>
                    <a:cubicBezTo>
                      <a:pt x="7" y="14"/>
                      <a:pt x="14" y="15"/>
                      <a:pt x="21" y="13"/>
                    </a:cubicBezTo>
                    <a:lnTo>
                      <a:pt x="22" y="13"/>
                    </a:lnTo>
                    <a:lnTo>
                      <a:pt x="23" y="12"/>
                    </a:lnTo>
                    <a:cubicBezTo>
                      <a:pt x="24" y="11"/>
                      <a:pt x="24" y="9"/>
                      <a:pt x="24" y="8"/>
                    </a:cubicBezTo>
                    <a:lnTo>
                      <a:pt x="24" y="7"/>
                    </a:lnTo>
                    <a:lnTo>
                      <a:pt x="24" y="5"/>
                    </a:lnTo>
                    <a:lnTo>
                      <a:pt x="22" y="5"/>
                    </a:lnTo>
                    <a:cubicBezTo>
                      <a:pt x="19" y="3"/>
                      <a:pt x="16" y="3"/>
                      <a:pt x="13" y="2"/>
                    </a:cubicBezTo>
                    <a:cubicBezTo>
                      <a:pt x="10" y="2"/>
                      <a:pt x="8" y="2"/>
                      <a:pt x="6" y="0"/>
                    </a:cubicBezTo>
                    <a:lnTo>
                      <a:pt x="2" y="6"/>
                    </a:lnTo>
                    <a:cubicBezTo>
                      <a:pt x="6" y="8"/>
                      <a:pt x="9" y="8"/>
                      <a:pt x="12" y="9"/>
                    </a:cubicBezTo>
                    <a:cubicBezTo>
                      <a:pt x="15" y="9"/>
                      <a:pt x="18" y="9"/>
                      <a:pt x="19" y="10"/>
                    </a:cubicBezTo>
                    <a:lnTo>
                      <a:pt x="21" y="8"/>
                    </a:lnTo>
                    <a:lnTo>
                      <a:pt x="18" y="8"/>
                    </a:lnTo>
                    <a:lnTo>
                      <a:pt x="18" y="8"/>
                    </a:lnTo>
                    <a:lnTo>
                      <a:pt x="18" y="8"/>
                    </a:lnTo>
                    <a:lnTo>
                      <a:pt x="18" y="8"/>
                    </a:lnTo>
                    <a:lnTo>
                      <a:pt x="18" y="8"/>
                    </a:lnTo>
                    <a:lnTo>
                      <a:pt x="18" y="8"/>
                    </a:lnTo>
                    <a:lnTo>
                      <a:pt x="18" y="8"/>
                    </a:lnTo>
                    <a:lnTo>
                      <a:pt x="18" y="8"/>
                    </a:lnTo>
                    <a:lnTo>
                      <a:pt x="18" y="8"/>
                    </a:lnTo>
                    <a:lnTo>
                      <a:pt x="18" y="8"/>
                    </a:lnTo>
                    <a:lnTo>
                      <a:pt x="18" y="8"/>
                    </a:lnTo>
                    <a:lnTo>
                      <a:pt x="17" y="8"/>
                    </a:lnTo>
                    <a:lnTo>
                      <a:pt x="20" y="10"/>
                    </a:lnTo>
                    <a:lnTo>
                      <a:pt x="19" y="7"/>
                    </a:lnTo>
                    <a:cubicBezTo>
                      <a:pt x="14" y="8"/>
                      <a:pt x="7" y="7"/>
                      <a:pt x="0" y="9"/>
                    </a:cubicBezTo>
                    <a:lnTo>
                      <a:pt x="2"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2" name="Freeform 2163">
                <a:extLst>
                  <a:ext uri="{FF2B5EF4-FFF2-40B4-BE49-F238E27FC236}">
                    <a16:creationId xmlns:a16="http://schemas.microsoft.com/office/drawing/2014/main" id="{1500A346-7CBD-416E-87CA-10065E1A1EED}"/>
                  </a:ext>
                </a:extLst>
              </p:cNvPr>
              <p:cNvSpPr>
                <a:spLocks/>
              </p:cNvSpPr>
              <p:nvPr/>
            </p:nvSpPr>
            <p:spPr bwMode="auto">
              <a:xfrm>
                <a:off x="282" y="4853"/>
                <a:ext cx="8" cy="8"/>
              </a:xfrm>
              <a:custGeom>
                <a:avLst/>
                <a:gdLst>
                  <a:gd name="T0" fmla="*/ 14 w 14"/>
                  <a:gd name="T1" fmla="*/ 0 h 15"/>
                  <a:gd name="T2" fmla="*/ 11 w 14"/>
                  <a:gd name="T3" fmla="*/ 0 h 15"/>
                  <a:gd name="T4" fmla="*/ 4 w 14"/>
                  <a:gd name="T5" fmla="*/ 1 h 15"/>
                  <a:gd name="T6" fmla="*/ 3 w 14"/>
                  <a:gd name="T7" fmla="*/ 1 h 15"/>
                  <a:gd name="T8" fmla="*/ 3 w 14"/>
                  <a:gd name="T9" fmla="*/ 2 h 15"/>
                  <a:gd name="T10" fmla="*/ 0 w 14"/>
                  <a:gd name="T11" fmla="*/ 8 h 15"/>
                  <a:gd name="T12" fmla="*/ 6 w 14"/>
                  <a:gd name="T13" fmla="*/ 15 h 15"/>
                  <a:gd name="T14" fmla="*/ 7 w 14"/>
                  <a:gd name="T15" fmla="*/ 9 h 15"/>
                  <a:gd name="T16" fmla="*/ 7 w 14"/>
                  <a:gd name="T17" fmla="*/ 8 h 15"/>
                  <a:gd name="T18" fmla="*/ 7 w 14"/>
                  <a:gd name="T19" fmla="*/ 6 h 15"/>
                  <a:gd name="T20" fmla="*/ 5 w 14"/>
                  <a:gd name="T21" fmla="*/ 4 h 15"/>
                  <a:gd name="T22" fmla="*/ 6 w 14"/>
                  <a:gd name="T23" fmla="*/ 7 h 15"/>
                  <a:gd name="T24" fmla="*/ 11 w 14"/>
                  <a:gd name="T25" fmla="*/ 6 h 15"/>
                  <a:gd name="T26" fmla="*/ 14 w 14"/>
                  <a:gd name="T27" fmla="*/ 6 h 15"/>
                  <a:gd name="T28" fmla="*/ 14 w 14"/>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5">
                    <a:moveTo>
                      <a:pt x="14" y="0"/>
                    </a:moveTo>
                    <a:cubicBezTo>
                      <a:pt x="13" y="0"/>
                      <a:pt x="12" y="0"/>
                      <a:pt x="11" y="0"/>
                    </a:cubicBezTo>
                    <a:cubicBezTo>
                      <a:pt x="9" y="0"/>
                      <a:pt x="6" y="0"/>
                      <a:pt x="4" y="1"/>
                    </a:cubicBezTo>
                    <a:lnTo>
                      <a:pt x="3" y="1"/>
                    </a:lnTo>
                    <a:lnTo>
                      <a:pt x="3" y="2"/>
                    </a:lnTo>
                    <a:cubicBezTo>
                      <a:pt x="1" y="3"/>
                      <a:pt x="0" y="6"/>
                      <a:pt x="0" y="8"/>
                    </a:cubicBezTo>
                    <a:cubicBezTo>
                      <a:pt x="0" y="11"/>
                      <a:pt x="2" y="14"/>
                      <a:pt x="6" y="15"/>
                    </a:cubicBezTo>
                    <a:lnTo>
                      <a:pt x="7" y="9"/>
                    </a:lnTo>
                    <a:lnTo>
                      <a:pt x="7" y="8"/>
                    </a:lnTo>
                    <a:lnTo>
                      <a:pt x="7" y="6"/>
                    </a:lnTo>
                    <a:lnTo>
                      <a:pt x="5" y="4"/>
                    </a:lnTo>
                    <a:lnTo>
                      <a:pt x="6" y="7"/>
                    </a:lnTo>
                    <a:cubicBezTo>
                      <a:pt x="8" y="7"/>
                      <a:pt x="9" y="6"/>
                      <a:pt x="11" y="6"/>
                    </a:cubicBezTo>
                    <a:cubicBezTo>
                      <a:pt x="12" y="6"/>
                      <a:pt x="13" y="6"/>
                      <a:pt x="14" y="6"/>
                    </a:cubicBezTo>
                    <a:lnTo>
                      <a:pt x="1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3" name="Freeform 2164">
                <a:extLst>
                  <a:ext uri="{FF2B5EF4-FFF2-40B4-BE49-F238E27FC236}">
                    <a16:creationId xmlns:a16="http://schemas.microsoft.com/office/drawing/2014/main" id="{B0AE4D92-B812-4431-9B73-DD0EB9ABBC99}"/>
                  </a:ext>
                </a:extLst>
              </p:cNvPr>
              <p:cNvSpPr>
                <a:spLocks/>
              </p:cNvSpPr>
              <p:nvPr/>
            </p:nvSpPr>
            <p:spPr bwMode="auto">
              <a:xfrm>
                <a:off x="156" y="4891"/>
                <a:ext cx="20" cy="23"/>
              </a:xfrm>
              <a:custGeom>
                <a:avLst/>
                <a:gdLst>
                  <a:gd name="T0" fmla="*/ 5 w 36"/>
                  <a:gd name="T1" fmla="*/ 41 h 41"/>
                  <a:gd name="T2" fmla="*/ 36 w 36"/>
                  <a:gd name="T3" fmla="*/ 3 h 41"/>
                  <a:gd name="T4" fmla="*/ 30 w 36"/>
                  <a:gd name="T5" fmla="*/ 0 h 41"/>
                  <a:gd name="T6" fmla="*/ 0 w 36"/>
                  <a:gd name="T7" fmla="*/ 37 h 41"/>
                  <a:gd name="T8" fmla="*/ 5 w 36"/>
                  <a:gd name="T9" fmla="*/ 41 h 41"/>
                </a:gdLst>
                <a:ahLst/>
                <a:cxnLst>
                  <a:cxn ang="0">
                    <a:pos x="T0" y="T1"/>
                  </a:cxn>
                  <a:cxn ang="0">
                    <a:pos x="T2" y="T3"/>
                  </a:cxn>
                  <a:cxn ang="0">
                    <a:pos x="T4" y="T5"/>
                  </a:cxn>
                  <a:cxn ang="0">
                    <a:pos x="T6" y="T7"/>
                  </a:cxn>
                  <a:cxn ang="0">
                    <a:pos x="T8" y="T9"/>
                  </a:cxn>
                </a:cxnLst>
                <a:rect l="0" t="0" r="r" b="b"/>
                <a:pathLst>
                  <a:path w="36" h="41">
                    <a:moveTo>
                      <a:pt x="5" y="41"/>
                    </a:moveTo>
                    <a:cubicBezTo>
                      <a:pt x="15" y="29"/>
                      <a:pt x="29" y="19"/>
                      <a:pt x="36" y="3"/>
                    </a:cubicBezTo>
                    <a:lnTo>
                      <a:pt x="30" y="0"/>
                    </a:lnTo>
                    <a:cubicBezTo>
                      <a:pt x="24" y="15"/>
                      <a:pt x="11" y="24"/>
                      <a:pt x="0" y="37"/>
                    </a:cubicBezTo>
                    <a:lnTo>
                      <a:pt x="5" y="4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4" name="Freeform 2165">
                <a:extLst>
                  <a:ext uri="{FF2B5EF4-FFF2-40B4-BE49-F238E27FC236}">
                    <a16:creationId xmlns:a16="http://schemas.microsoft.com/office/drawing/2014/main" id="{A7D6CC3B-07E2-4314-8B33-971313779BFE}"/>
                  </a:ext>
                </a:extLst>
              </p:cNvPr>
              <p:cNvSpPr>
                <a:spLocks/>
              </p:cNvSpPr>
              <p:nvPr/>
            </p:nvSpPr>
            <p:spPr bwMode="auto">
              <a:xfrm>
                <a:off x="193" y="4902"/>
                <a:ext cx="23" cy="8"/>
              </a:xfrm>
              <a:custGeom>
                <a:avLst/>
                <a:gdLst>
                  <a:gd name="T0" fmla="*/ 2 w 40"/>
                  <a:gd name="T1" fmla="*/ 15 h 15"/>
                  <a:gd name="T2" fmla="*/ 40 w 40"/>
                  <a:gd name="T3" fmla="*/ 6 h 15"/>
                  <a:gd name="T4" fmla="*/ 39 w 40"/>
                  <a:gd name="T5" fmla="*/ 0 h 15"/>
                  <a:gd name="T6" fmla="*/ 0 w 40"/>
                  <a:gd name="T7" fmla="*/ 9 h 15"/>
                  <a:gd name="T8" fmla="*/ 2 w 40"/>
                  <a:gd name="T9" fmla="*/ 15 h 15"/>
                </a:gdLst>
                <a:ahLst/>
                <a:cxnLst>
                  <a:cxn ang="0">
                    <a:pos x="T0" y="T1"/>
                  </a:cxn>
                  <a:cxn ang="0">
                    <a:pos x="T2" y="T3"/>
                  </a:cxn>
                  <a:cxn ang="0">
                    <a:pos x="T4" y="T5"/>
                  </a:cxn>
                  <a:cxn ang="0">
                    <a:pos x="T6" y="T7"/>
                  </a:cxn>
                  <a:cxn ang="0">
                    <a:pos x="T8" y="T9"/>
                  </a:cxn>
                </a:cxnLst>
                <a:rect l="0" t="0" r="r" b="b"/>
                <a:pathLst>
                  <a:path w="40" h="15">
                    <a:moveTo>
                      <a:pt x="2" y="15"/>
                    </a:moveTo>
                    <a:cubicBezTo>
                      <a:pt x="14" y="11"/>
                      <a:pt x="27" y="10"/>
                      <a:pt x="40" y="6"/>
                    </a:cubicBezTo>
                    <a:lnTo>
                      <a:pt x="39" y="0"/>
                    </a:lnTo>
                    <a:cubicBezTo>
                      <a:pt x="26" y="3"/>
                      <a:pt x="13" y="4"/>
                      <a:pt x="0" y="9"/>
                    </a:cubicBezTo>
                    <a:lnTo>
                      <a:pt x="2" y="1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5" name="Freeform 2166">
                <a:extLst>
                  <a:ext uri="{FF2B5EF4-FFF2-40B4-BE49-F238E27FC236}">
                    <a16:creationId xmlns:a16="http://schemas.microsoft.com/office/drawing/2014/main" id="{952F3B17-B9BE-436F-B45F-92C8BD9F920D}"/>
                  </a:ext>
                </a:extLst>
              </p:cNvPr>
              <p:cNvSpPr>
                <a:spLocks/>
              </p:cNvSpPr>
              <p:nvPr/>
            </p:nvSpPr>
            <p:spPr bwMode="auto">
              <a:xfrm>
                <a:off x="213" y="4900"/>
                <a:ext cx="6" cy="4"/>
              </a:xfrm>
              <a:custGeom>
                <a:avLst/>
                <a:gdLst>
                  <a:gd name="T0" fmla="*/ 6 w 10"/>
                  <a:gd name="T1" fmla="*/ 8 h 8"/>
                  <a:gd name="T2" fmla="*/ 8 w 10"/>
                  <a:gd name="T3" fmla="*/ 6 h 8"/>
                  <a:gd name="T4" fmla="*/ 5 w 10"/>
                  <a:gd name="T5" fmla="*/ 4 h 8"/>
                  <a:gd name="T6" fmla="*/ 6 w 10"/>
                  <a:gd name="T7" fmla="*/ 7 h 8"/>
                  <a:gd name="T8" fmla="*/ 6 w 10"/>
                  <a:gd name="T9" fmla="*/ 7 h 8"/>
                  <a:gd name="T10" fmla="*/ 6 w 10"/>
                  <a:gd name="T11" fmla="*/ 7 h 8"/>
                  <a:gd name="T12" fmla="*/ 6 w 10"/>
                  <a:gd name="T13" fmla="*/ 7 h 8"/>
                  <a:gd name="T14" fmla="*/ 6 w 10"/>
                  <a:gd name="T15" fmla="*/ 7 h 8"/>
                  <a:gd name="T16" fmla="*/ 6 w 10"/>
                  <a:gd name="T17" fmla="*/ 7 h 8"/>
                  <a:gd name="T18" fmla="*/ 7 w 10"/>
                  <a:gd name="T19" fmla="*/ 7 h 8"/>
                  <a:gd name="T20" fmla="*/ 9 w 10"/>
                  <a:gd name="T21" fmla="*/ 7 h 8"/>
                  <a:gd name="T22" fmla="*/ 10 w 10"/>
                  <a:gd name="T23" fmla="*/ 1 h 8"/>
                  <a:gd name="T24" fmla="*/ 7 w 10"/>
                  <a:gd name="T25" fmla="*/ 0 h 8"/>
                  <a:gd name="T26" fmla="*/ 3 w 10"/>
                  <a:gd name="T27" fmla="*/ 2 h 8"/>
                  <a:gd name="T28" fmla="*/ 2 w 10"/>
                  <a:gd name="T29" fmla="*/ 2 h 8"/>
                  <a:gd name="T30" fmla="*/ 2 w 10"/>
                  <a:gd name="T31" fmla="*/ 3 h 8"/>
                  <a:gd name="T32" fmla="*/ 0 w 10"/>
                  <a:gd name="T33" fmla="*/ 6 h 8"/>
                  <a:gd name="T34" fmla="*/ 6 w 10"/>
                  <a:gd name="T3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8">
                    <a:moveTo>
                      <a:pt x="6" y="8"/>
                    </a:moveTo>
                    <a:lnTo>
                      <a:pt x="8" y="6"/>
                    </a:lnTo>
                    <a:lnTo>
                      <a:pt x="5" y="4"/>
                    </a:lnTo>
                    <a:lnTo>
                      <a:pt x="6" y="7"/>
                    </a:lnTo>
                    <a:lnTo>
                      <a:pt x="6" y="7"/>
                    </a:lnTo>
                    <a:lnTo>
                      <a:pt x="6" y="7"/>
                    </a:lnTo>
                    <a:lnTo>
                      <a:pt x="6" y="7"/>
                    </a:lnTo>
                    <a:lnTo>
                      <a:pt x="6" y="7"/>
                    </a:lnTo>
                    <a:lnTo>
                      <a:pt x="6" y="7"/>
                    </a:lnTo>
                    <a:lnTo>
                      <a:pt x="7" y="7"/>
                    </a:lnTo>
                    <a:lnTo>
                      <a:pt x="9" y="7"/>
                    </a:lnTo>
                    <a:lnTo>
                      <a:pt x="10" y="1"/>
                    </a:lnTo>
                    <a:cubicBezTo>
                      <a:pt x="9" y="1"/>
                      <a:pt x="8" y="0"/>
                      <a:pt x="7" y="0"/>
                    </a:cubicBezTo>
                    <a:cubicBezTo>
                      <a:pt x="6" y="1"/>
                      <a:pt x="4" y="1"/>
                      <a:pt x="3" y="2"/>
                    </a:cubicBezTo>
                    <a:lnTo>
                      <a:pt x="2" y="2"/>
                    </a:lnTo>
                    <a:lnTo>
                      <a:pt x="2" y="3"/>
                    </a:lnTo>
                    <a:cubicBezTo>
                      <a:pt x="1" y="4"/>
                      <a:pt x="1" y="5"/>
                      <a:pt x="0" y="6"/>
                    </a:cubicBezTo>
                    <a:lnTo>
                      <a:pt x="6"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6" name="Freeform 2167">
                <a:extLst>
                  <a:ext uri="{FF2B5EF4-FFF2-40B4-BE49-F238E27FC236}">
                    <a16:creationId xmlns:a16="http://schemas.microsoft.com/office/drawing/2014/main" id="{D72A61D3-01D6-4F72-897C-34595C219405}"/>
                  </a:ext>
                </a:extLst>
              </p:cNvPr>
              <p:cNvSpPr>
                <a:spLocks/>
              </p:cNvSpPr>
              <p:nvPr/>
            </p:nvSpPr>
            <p:spPr bwMode="auto">
              <a:xfrm>
                <a:off x="217" y="4899"/>
                <a:ext cx="4" cy="4"/>
              </a:xfrm>
              <a:custGeom>
                <a:avLst/>
                <a:gdLst>
                  <a:gd name="T0" fmla="*/ 6 w 8"/>
                  <a:gd name="T1" fmla="*/ 7 h 7"/>
                  <a:gd name="T2" fmla="*/ 8 w 8"/>
                  <a:gd name="T3" fmla="*/ 3 h 7"/>
                  <a:gd name="T4" fmla="*/ 3 w 8"/>
                  <a:gd name="T5" fmla="*/ 0 h 7"/>
                  <a:gd name="T6" fmla="*/ 0 w 8"/>
                  <a:gd name="T7" fmla="*/ 3 h 7"/>
                  <a:gd name="T8" fmla="*/ 6 w 8"/>
                  <a:gd name="T9" fmla="*/ 7 h 7"/>
                </a:gdLst>
                <a:ahLst/>
                <a:cxnLst>
                  <a:cxn ang="0">
                    <a:pos x="T0" y="T1"/>
                  </a:cxn>
                  <a:cxn ang="0">
                    <a:pos x="T2" y="T3"/>
                  </a:cxn>
                  <a:cxn ang="0">
                    <a:pos x="T4" y="T5"/>
                  </a:cxn>
                  <a:cxn ang="0">
                    <a:pos x="T6" y="T7"/>
                  </a:cxn>
                  <a:cxn ang="0">
                    <a:pos x="T8" y="T9"/>
                  </a:cxn>
                </a:cxnLst>
                <a:rect l="0" t="0" r="r" b="b"/>
                <a:pathLst>
                  <a:path w="8" h="7">
                    <a:moveTo>
                      <a:pt x="6" y="7"/>
                    </a:moveTo>
                    <a:cubicBezTo>
                      <a:pt x="7" y="5"/>
                      <a:pt x="7" y="4"/>
                      <a:pt x="8" y="3"/>
                    </a:cubicBezTo>
                    <a:lnTo>
                      <a:pt x="3" y="0"/>
                    </a:lnTo>
                    <a:cubicBezTo>
                      <a:pt x="2" y="1"/>
                      <a:pt x="1" y="2"/>
                      <a:pt x="0" y="3"/>
                    </a:cubicBezTo>
                    <a:lnTo>
                      <a:pt x="6"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7" name="Freeform 2168">
                <a:extLst>
                  <a:ext uri="{FF2B5EF4-FFF2-40B4-BE49-F238E27FC236}">
                    <a16:creationId xmlns:a16="http://schemas.microsoft.com/office/drawing/2014/main" id="{2B3C0CD2-349E-46A8-B85F-C255A4C019AB}"/>
                  </a:ext>
                </a:extLst>
              </p:cNvPr>
              <p:cNvSpPr>
                <a:spLocks/>
              </p:cNvSpPr>
              <p:nvPr/>
            </p:nvSpPr>
            <p:spPr bwMode="auto">
              <a:xfrm>
                <a:off x="149" y="4872"/>
                <a:ext cx="72" cy="34"/>
              </a:xfrm>
              <a:custGeom>
                <a:avLst/>
                <a:gdLst>
                  <a:gd name="T0" fmla="*/ 127 w 127"/>
                  <a:gd name="T1" fmla="*/ 47 h 60"/>
                  <a:gd name="T2" fmla="*/ 127 w 127"/>
                  <a:gd name="T3" fmla="*/ 46 h 60"/>
                  <a:gd name="T4" fmla="*/ 127 w 127"/>
                  <a:gd name="T5" fmla="*/ 46 h 60"/>
                  <a:gd name="T6" fmla="*/ 126 w 127"/>
                  <a:gd name="T7" fmla="*/ 45 h 60"/>
                  <a:gd name="T8" fmla="*/ 50 w 127"/>
                  <a:gd name="T9" fmla="*/ 1 h 60"/>
                  <a:gd name="T10" fmla="*/ 50 w 127"/>
                  <a:gd name="T11" fmla="*/ 1 h 60"/>
                  <a:gd name="T12" fmla="*/ 44 w 127"/>
                  <a:gd name="T13" fmla="*/ 0 h 60"/>
                  <a:gd name="T14" fmla="*/ 27 w 127"/>
                  <a:gd name="T15" fmla="*/ 10 h 60"/>
                  <a:gd name="T16" fmla="*/ 15 w 127"/>
                  <a:gd name="T17" fmla="*/ 33 h 60"/>
                  <a:gd name="T18" fmla="*/ 0 w 127"/>
                  <a:gd name="T19" fmla="*/ 56 h 60"/>
                  <a:gd name="T20" fmla="*/ 5 w 127"/>
                  <a:gd name="T21" fmla="*/ 60 h 60"/>
                  <a:gd name="T22" fmla="*/ 20 w 127"/>
                  <a:gd name="T23" fmla="*/ 36 h 60"/>
                  <a:gd name="T24" fmla="*/ 32 w 127"/>
                  <a:gd name="T25" fmla="*/ 13 h 60"/>
                  <a:gd name="T26" fmla="*/ 44 w 127"/>
                  <a:gd name="T27" fmla="*/ 7 h 60"/>
                  <a:gd name="T28" fmla="*/ 49 w 127"/>
                  <a:gd name="T29" fmla="*/ 8 h 60"/>
                  <a:gd name="T30" fmla="*/ 49 w 127"/>
                  <a:gd name="T31" fmla="*/ 8 h 60"/>
                  <a:gd name="T32" fmla="*/ 122 w 127"/>
                  <a:gd name="T33" fmla="*/ 50 h 60"/>
                  <a:gd name="T34" fmla="*/ 124 w 127"/>
                  <a:gd name="T35" fmla="*/ 48 h 60"/>
                  <a:gd name="T36" fmla="*/ 121 w 127"/>
                  <a:gd name="T37" fmla="*/ 49 h 60"/>
                  <a:gd name="T38" fmla="*/ 121 w 127"/>
                  <a:gd name="T39" fmla="*/ 50 h 60"/>
                  <a:gd name="T40" fmla="*/ 127 w 127"/>
                  <a:gd name="T41"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60">
                    <a:moveTo>
                      <a:pt x="127" y="47"/>
                    </a:moveTo>
                    <a:lnTo>
                      <a:pt x="127" y="46"/>
                    </a:lnTo>
                    <a:lnTo>
                      <a:pt x="127" y="46"/>
                    </a:lnTo>
                    <a:lnTo>
                      <a:pt x="126" y="45"/>
                    </a:lnTo>
                    <a:cubicBezTo>
                      <a:pt x="102" y="23"/>
                      <a:pt x="75" y="7"/>
                      <a:pt x="50" y="1"/>
                    </a:cubicBezTo>
                    <a:lnTo>
                      <a:pt x="50" y="1"/>
                    </a:lnTo>
                    <a:cubicBezTo>
                      <a:pt x="48" y="1"/>
                      <a:pt x="46" y="0"/>
                      <a:pt x="44" y="0"/>
                    </a:cubicBezTo>
                    <a:cubicBezTo>
                      <a:pt x="38" y="0"/>
                      <a:pt x="32" y="3"/>
                      <a:pt x="27" y="10"/>
                    </a:cubicBezTo>
                    <a:cubicBezTo>
                      <a:pt x="23" y="15"/>
                      <a:pt x="19" y="24"/>
                      <a:pt x="15" y="33"/>
                    </a:cubicBezTo>
                    <a:cubicBezTo>
                      <a:pt x="10" y="41"/>
                      <a:pt x="5" y="51"/>
                      <a:pt x="0" y="56"/>
                    </a:cubicBezTo>
                    <a:lnTo>
                      <a:pt x="5" y="60"/>
                    </a:lnTo>
                    <a:cubicBezTo>
                      <a:pt x="11" y="54"/>
                      <a:pt x="16" y="45"/>
                      <a:pt x="20" y="36"/>
                    </a:cubicBezTo>
                    <a:cubicBezTo>
                      <a:pt x="25" y="27"/>
                      <a:pt x="29" y="18"/>
                      <a:pt x="32" y="13"/>
                    </a:cubicBezTo>
                    <a:cubicBezTo>
                      <a:pt x="36" y="8"/>
                      <a:pt x="39" y="7"/>
                      <a:pt x="44" y="7"/>
                    </a:cubicBezTo>
                    <a:cubicBezTo>
                      <a:pt x="45" y="7"/>
                      <a:pt x="47" y="7"/>
                      <a:pt x="49" y="8"/>
                    </a:cubicBezTo>
                    <a:lnTo>
                      <a:pt x="49" y="8"/>
                    </a:lnTo>
                    <a:cubicBezTo>
                      <a:pt x="72" y="13"/>
                      <a:pt x="99" y="28"/>
                      <a:pt x="122" y="50"/>
                    </a:cubicBezTo>
                    <a:lnTo>
                      <a:pt x="124" y="48"/>
                    </a:lnTo>
                    <a:lnTo>
                      <a:pt x="121" y="49"/>
                    </a:lnTo>
                    <a:lnTo>
                      <a:pt x="121" y="50"/>
                    </a:lnTo>
                    <a:lnTo>
                      <a:pt x="127" y="4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8" name="Freeform 2169">
                <a:extLst>
                  <a:ext uri="{FF2B5EF4-FFF2-40B4-BE49-F238E27FC236}">
                    <a16:creationId xmlns:a16="http://schemas.microsoft.com/office/drawing/2014/main" id="{5AA56344-765C-4B24-B8D4-9D2B484C113B}"/>
                  </a:ext>
                </a:extLst>
              </p:cNvPr>
              <p:cNvSpPr>
                <a:spLocks/>
              </p:cNvSpPr>
              <p:nvPr/>
            </p:nvSpPr>
            <p:spPr bwMode="auto">
              <a:xfrm>
                <a:off x="278" y="4906"/>
                <a:ext cx="8" cy="10"/>
              </a:xfrm>
              <a:custGeom>
                <a:avLst/>
                <a:gdLst>
                  <a:gd name="T0" fmla="*/ 0 w 14"/>
                  <a:gd name="T1" fmla="*/ 1 h 17"/>
                  <a:gd name="T2" fmla="*/ 1 w 14"/>
                  <a:gd name="T3" fmla="*/ 7 h 17"/>
                  <a:gd name="T4" fmla="*/ 2 w 14"/>
                  <a:gd name="T5" fmla="*/ 14 h 17"/>
                  <a:gd name="T6" fmla="*/ 2 w 14"/>
                  <a:gd name="T7" fmla="*/ 15 h 17"/>
                  <a:gd name="T8" fmla="*/ 4 w 14"/>
                  <a:gd name="T9" fmla="*/ 16 h 17"/>
                  <a:gd name="T10" fmla="*/ 5 w 14"/>
                  <a:gd name="T11" fmla="*/ 17 h 17"/>
                  <a:gd name="T12" fmla="*/ 7 w 14"/>
                  <a:gd name="T13" fmla="*/ 17 h 17"/>
                  <a:gd name="T14" fmla="*/ 11 w 14"/>
                  <a:gd name="T15" fmla="*/ 14 h 17"/>
                  <a:gd name="T16" fmla="*/ 13 w 14"/>
                  <a:gd name="T17" fmla="*/ 10 h 17"/>
                  <a:gd name="T18" fmla="*/ 14 w 14"/>
                  <a:gd name="T19" fmla="*/ 9 h 17"/>
                  <a:gd name="T20" fmla="*/ 12 w 14"/>
                  <a:gd name="T21" fmla="*/ 3 h 17"/>
                  <a:gd name="T22" fmla="*/ 8 w 14"/>
                  <a:gd name="T23" fmla="*/ 6 h 17"/>
                  <a:gd name="T24" fmla="*/ 6 w 14"/>
                  <a:gd name="T25" fmla="*/ 9 h 17"/>
                  <a:gd name="T26" fmla="*/ 5 w 14"/>
                  <a:gd name="T27" fmla="*/ 10 h 17"/>
                  <a:gd name="T28" fmla="*/ 6 w 14"/>
                  <a:gd name="T29" fmla="*/ 14 h 17"/>
                  <a:gd name="T30" fmla="*/ 7 w 14"/>
                  <a:gd name="T31" fmla="*/ 11 h 17"/>
                  <a:gd name="T32" fmla="*/ 6 w 14"/>
                  <a:gd name="T33" fmla="*/ 10 h 17"/>
                  <a:gd name="T34" fmla="*/ 5 w 14"/>
                  <a:gd name="T35" fmla="*/ 13 h 17"/>
                  <a:gd name="T36" fmla="*/ 8 w 14"/>
                  <a:gd name="T37" fmla="*/ 12 h 17"/>
                  <a:gd name="T38" fmla="*/ 7 w 14"/>
                  <a:gd name="T39" fmla="*/ 7 h 17"/>
                  <a:gd name="T40" fmla="*/ 6 w 14"/>
                  <a:gd name="T41" fmla="*/ 0 h 17"/>
                  <a:gd name="T42" fmla="*/ 0 w 14"/>
                  <a:gd name="T4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17">
                    <a:moveTo>
                      <a:pt x="0" y="1"/>
                    </a:moveTo>
                    <a:cubicBezTo>
                      <a:pt x="0" y="3"/>
                      <a:pt x="0" y="5"/>
                      <a:pt x="1" y="7"/>
                    </a:cubicBezTo>
                    <a:cubicBezTo>
                      <a:pt x="1" y="9"/>
                      <a:pt x="1" y="12"/>
                      <a:pt x="2" y="14"/>
                    </a:cubicBezTo>
                    <a:lnTo>
                      <a:pt x="2" y="15"/>
                    </a:lnTo>
                    <a:lnTo>
                      <a:pt x="4" y="16"/>
                    </a:lnTo>
                    <a:lnTo>
                      <a:pt x="5" y="17"/>
                    </a:lnTo>
                    <a:lnTo>
                      <a:pt x="7" y="17"/>
                    </a:lnTo>
                    <a:cubicBezTo>
                      <a:pt x="8" y="16"/>
                      <a:pt x="10" y="15"/>
                      <a:pt x="11" y="14"/>
                    </a:cubicBezTo>
                    <a:cubicBezTo>
                      <a:pt x="12" y="13"/>
                      <a:pt x="12" y="11"/>
                      <a:pt x="13" y="10"/>
                    </a:cubicBezTo>
                    <a:lnTo>
                      <a:pt x="14" y="9"/>
                    </a:lnTo>
                    <a:lnTo>
                      <a:pt x="12" y="3"/>
                    </a:lnTo>
                    <a:cubicBezTo>
                      <a:pt x="10" y="3"/>
                      <a:pt x="9" y="4"/>
                      <a:pt x="8" y="6"/>
                    </a:cubicBezTo>
                    <a:cubicBezTo>
                      <a:pt x="7" y="7"/>
                      <a:pt x="6" y="9"/>
                      <a:pt x="6" y="9"/>
                    </a:cubicBezTo>
                    <a:cubicBezTo>
                      <a:pt x="5" y="10"/>
                      <a:pt x="5" y="10"/>
                      <a:pt x="5" y="10"/>
                    </a:cubicBezTo>
                    <a:lnTo>
                      <a:pt x="6" y="14"/>
                    </a:lnTo>
                    <a:lnTo>
                      <a:pt x="7" y="11"/>
                    </a:lnTo>
                    <a:lnTo>
                      <a:pt x="6" y="10"/>
                    </a:lnTo>
                    <a:lnTo>
                      <a:pt x="5" y="13"/>
                    </a:lnTo>
                    <a:lnTo>
                      <a:pt x="8" y="12"/>
                    </a:lnTo>
                    <a:cubicBezTo>
                      <a:pt x="7" y="10"/>
                      <a:pt x="7" y="9"/>
                      <a:pt x="7" y="7"/>
                    </a:cubicBezTo>
                    <a:cubicBezTo>
                      <a:pt x="7" y="5"/>
                      <a:pt x="7" y="2"/>
                      <a:pt x="6" y="0"/>
                    </a:cubicBez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69" name="Freeform 2170">
                <a:extLst>
                  <a:ext uri="{FF2B5EF4-FFF2-40B4-BE49-F238E27FC236}">
                    <a16:creationId xmlns:a16="http://schemas.microsoft.com/office/drawing/2014/main" id="{B95F6883-CE90-4FCF-8BAA-BEC58D84F4DB}"/>
                  </a:ext>
                </a:extLst>
              </p:cNvPr>
              <p:cNvSpPr>
                <a:spLocks/>
              </p:cNvSpPr>
              <p:nvPr/>
            </p:nvSpPr>
            <p:spPr bwMode="auto">
              <a:xfrm>
                <a:off x="283" y="4902"/>
                <a:ext cx="4" cy="8"/>
              </a:xfrm>
              <a:custGeom>
                <a:avLst/>
                <a:gdLst>
                  <a:gd name="T0" fmla="*/ 8 w 8"/>
                  <a:gd name="T1" fmla="*/ 14 h 14"/>
                  <a:gd name="T2" fmla="*/ 8 w 8"/>
                  <a:gd name="T3" fmla="*/ 11 h 14"/>
                  <a:gd name="T4" fmla="*/ 7 w 8"/>
                  <a:gd name="T5" fmla="*/ 0 h 14"/>
                  <a:gd name="T6" fmla="*/ 0 w 8"/>
                  <a:gd name="T7" fmla="*/ 1 h 14"/>
                  <a:gd name="T8" fmla="*/ 2 w 8"/>
                  <a:gd name="T9" fmla="*/ 11 h 14"/>
                  <a:gd name="T10" fmla="*/ 2 w 8"/>
                  <a:gd name="T11" fmla="*/ 13 h 14"/>
                  <a:gd name="T12" fmla="*/ 8 w 8"/>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8" y="14"/>
                    </a:moveTo>
                    <a:lnTo>
                      <a:pt x="8" y="11"/>
                    </a:lnTo>
                    <a:cubicBezTo>
                      <a:pt x="8" y="7"/>
                      <a:pt x="7" y="3"/>
                      <a:pt x="7" y="0"/>
                    </a:cubicBezTo>
                    <a:lnTo>
                      <a:pt x="0" y="1"/>
                    </a:lnTo>
                    <a:cubicBezTo>
                      <a:pt x="1" y="5"/>
                      <a:pt x="2" y="8"/>
                      <a:pt x="2" y="11"/>
                    </a:cubicBezTo>
                    <a:lnTo>
                      <a:pt x="2" y="13"/>
                    </a:lnTo>
                    <a:lnTo>
                      <a:pt x="8"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0" name="Freeform 2171">
                <a:extLst>
                  <a:ext uri="{FF2B5EF4-FFF2-40B4-BE49-F238E27FC236}">
                    <a16:creationId xmlns:a16="http://schemas.microsoft.com/office/drawing/2014/main" id="{1624E8E3-B4FB-45F3-A1E9-671CB707B541}"/>
                  </a:ext>
                </a:extLst>
              </p:cNvPr>
              <p:cNvSpPr>
                <a:spLocks/>
              </p:cNvSpPr>
              <p:nvPr/>
            </p:nvSpPr>
            <p:spPr bwMode="auto">
              <a:xfrm>
                <a:off x="280" y="4867"/>
                <a:ext cx="18" cy="48"/>
              </a:xfrm>
              <a:custGeom>
                <a:avLst/>
                <a:gdLst>
                  <a:gd name="T0" fmla="*/ 6 w 31"/>
                  <a:gd name="T1" fmla="*/ 78 h 86"/>
                  <a:gd name="T2" fmla="*/ 19 w 31"/>
                  <a:gd name="T3" fmla="*/ 86 h 86"/>
                  <a:gd name="T4" fmla="*/ 28 w 31"/>
                  <a:gd name="T5" fmla="*/ 82 h 86"/>
                  <a:gd name="T6" fmla="*/ 31 w 31"/>
                  <a:gd name="T7" fmla="*/ 72 h 86"/>
                  <a:gd name="T8" fmla="*/ 31 w 31"/>
                  <a:gd name="T9" fmla="*/ 70 h 86"/>
                  <a:gd name="T10" fmla="*/ 24 w 31"/>
                  <a:gd name="T11" fmla="*/ 31 h 86"/>
                  <a:gd name="T12" fmla="*/ 16 w 31"/>
                  <a:gd name="T13" fmla="*/ 11 h 86"/>
                  <a:gd name="T14" fmla="*/ 1 w 31"/>
                  <a:gd name="T15" fmla="*/ 0 h 86"/>
                  <a:gd name="T16" fmla="*/ 0 w 31"/>
                  <a:gd name="T17" fmla="*/ 7 h 86"/>
                  <a:gd name="T18" fmla="*/ 10 w 31"/>
                  <a:gd name="T19" fmla="*/ 15 h 86"/>
                  <a:gd name="T20" fmla="*/ 20 w 31"/>
                  <a:gd name="T21" fmla="*/ 43 h 86"/>
                  <a:gd name="T22" fmla="*/ 24 w 31"/>
                  <a:gd name="T23" fmla="*/ 71 h 86"/>
                  <a:gd name="T24" fmla="*/ 24 w 31"/>
                  <a:gd name="T25" fmla="*/ 72 h 86"/>
                  <a:gd name="T26" fmla="*/ 23 w 31"/>
                  <a:gd name="T27" fmla="*/ 77 h 86"/>
                  <a:gd name="T28" fmla="*/ 19 w 31"/>
                  <a:gd name="T29" fmla="*/ 79 h 86"/>
                  <a:gd name="T30" fmla="*/ 12 w 31"/>
                  <a:gd name="T31" fmla="*/ 74 h 86"/>
                  <a:gd name="T32" fmla="*/ 6 w 31"/>
                  <a:gd name="T33"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86">
                    <a:moveTo>
                      <a:pt x="6" y="78"/>
                    </a:moveTo>
                    <a:cubicBezTo>
                      <a:pt x="9" y="83"/>
                      <a:pt x="14" y="86"/>
                      <a:pt x="19" y="86"/>
                    </a:cubicBezTo>
                    <a:cubicBezTo>
                      <a:pt x="22" y="86"/>
                      <a:pt x="25" y="84"/>
                      <a:pt x="28" y="82"/>
                    </a:cubicBezTo>
                    <a:cubicBezTo>
                      <a:pt x="30" y="79"/>
                      <a:pt x="31" y="76"/>
                      <a:pt x="31" y="72"/>
                    </a:cubicBezTo>
                    <a:lnTo>
                      <a:pt x="31" y="70"/>
                    </a:lnTo>
                    <a:cubicBezTo>
                      <a:pt x="30" y="61"/>
                      <a:pt x="28" y="45"/>
                      <a:pt x="24" y="31"/>
                    </a:cubicBezTo>
                    <a:cubicBezTo>
                      <a:pt x="22" y="24"/>
                      <a:pt x="19" y="17"/>
                      <a:pt x="16" y="11"/>
                    </a:cubicBezTo>
                    <a:cubicBezTo>
                      <a:pt x="12" y="6"/>
                      <a:pt x="7" y="2"/>
                      <a:pt x="1" y="0"/>
                    </a:cubicBezTo>
                    <a:lnTo>
                      <a:pt x="0" y="7"/>
                    </a:lnTo>
                    <a:cubicBezTo>
                      <a:pt x="4" y="7"/>
                      <a:pt x="7" y="10"/>
                      <a:pt x="10" y="15"/>
                    </a:cubicBezTo>
                    <a:cubicBezTo>
                      <a:pt x="15" y="22"/>
                      <a:pt x="18" y="32"/>
                      <a:pt x="20" y="43"/>
                    </a:cubicBezTo>
                    <a:cubicBezTo>
                      <a:pt x="22" y="53"/>
                      <a:pt x="23" y="64"/>
                      <a:pt x="24" y="71"/>
                    </a:cubicBezTo>
                    <a:lnTo>
                      <a:pt x="24" y="72"/>
                    </a:lnTo>
                    <a:cubicBezTo>
                      <a:pt x="24" y="74"/>
                      <a:pt x="24" y="76"/>
                      <a:pt x="23" y="77"/>
                    </a:cubicBezTo>
                    <a:cubicBezTo>
                      <a:pt x="21" y="79"/>
                      <a:pt x="20" y="79"/>
                      <a:pt x="19" y="79"/>
                    </a:cubicBezTo>
                    <a:cubicBezTo>
                      <a:pt x="17" y="79"/>
                      <a:pt x="14" y="78"/>
                      <a:pt x="12" y="74"/>
                    </a:cubicBezTo>
                    <a:lnTo>
                      <a:pt x="6" y="7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1" name="Freeform 2172">
                <a:extLst>
                  <a:ext uri="{FF2B5EF4-FFF2-40B4-BE49-F238E27FC236}">
                    <a16:creationId xmlns:a16="http://schemas.microsoft.com/office/drawing/2014/main" id="{83F2E20B-3214-4F5F-B2CA-01D3458FAE0A}"/>
                  </a:ext>
                </a:extLst>
              </p:cNvPr>
              <p:cNvSpPr>
                <a:spLocks/>
              </p:cNvSpPr>
              <p:nvPr/>
            </p:nvSpPr>
            <p:spPr bwMode="auto">
              <a:xfrm>
                <a:off x="156" y="4907"/>
                <a:ext cx="38" cy="9"/>
              </a:xfrm>
              <a:custGeom>
                <a:avLst/>
                <a:gdLst>
                  <a:gd name="T0" fmla="*/ 3 w 67"/>
                  <a:gd name="T1" fmla="*/ 16 h 16"/>
                  <a:gd name="T2" fmla="*/ 33 w 67"/>
                  <a:gd name="T3" fmla="*/ 9 h 16"/>
                  <a:gd name="T4" fmla="*/ 67 w 67"/>
                  <a:gd name="T5" fmla="*/ 6 h 16"/>
                  <a:gd name="T6" fmla="*/ 65 w 67"/>
                  <a:gd name="T7" fmla="*/ 0 h 16"/>
                  <a:gd name="T8" fmla="*/ 33 w 67"/>
                  <a:gd name="T9" fmla="*/ 3 h 16"/>
                  <a:gd name="T10" fmla="*/ 0 w 67"/>
                  <a:gd name="T11" fmla="*/ 10 h 16"/>
                  <a:gd name="T12" fmla="*/ 3 w 67"/>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67" h="16">
                    <a:moveTo>
                      <a:pt x="3" y="16"/>
                    </a:moveTo>
                    <a:cubicBezTo>
                      <a:pt x="12" y="11"/>
                      <a:pt x="23" y="10"/>
                      <a:pt x="33" y="9"/>
                    </a:cubicBezTo>
                    <a:cubicBezTo>
                      <a:pt x="44" y="9"/>
                      <a:pt x="55" y="9"/>
                      <a:pt x="67" y="6"/>
                    </a:cubicBezTo>
                    <a:lnTo>
                      <a:pt x="65" y="0"/>
                    </a:lnTo>
                    <a:cubicBezTo>
                      <a:pt x="55" y="2"/>
                      <a:pt x="44" y="2"/>
                      <a:pt x="33" y="3"/>
                    </a:cubicBezTo>
                    <a:cubicBezTo>
                      <a:pt x="22" y="3"/>
                      <a:pt x="11" y="5"/>
                      <a:pt x="0" y="10"/>
                    </a:cubicBezTo>
                    <a:lnTo>
                      <a:pt x="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2" name="Freeform 2173">
                <a:extLst>
                  <a:ext uri="{FF2B5EF4-FFF2-40B4-BE49-F238E27FC236}">
                    <a16:creationId xmlns:a16="http://schemas.microsoft.com/office/drawing/2014/main" id="{527818BD-E5DB-4A37-ABCE-9204E5EADD65}"/>
                  </a:ext>
                </a:extLst>
              </p:cNvPr>
              <p:cNvSpPr>
                <a:spLocks/>
              </p:cNvSpPr>
              <p:nvPr/>
            </p:nvSpPr>
            <p:spPr bwMode="auto">
              <a:xfrm>
                <a:off x="174" y="4891"/>
                <a:ext cx="21" cy="19"/>
              </a:xfrm>
              <a:custGeom>
                <a:avLst/>
                <a:gdLst>
                  <a:gd name="T0" fmla="*/ 36 w 36"/>
                  <a:gd name="T1" fmla="*/ 30 h 34"/>
                  <a:gd name="T2" fmla="*/ 4 w 36"/>
                  <a:gd name="T3" fmla="*/ 0 h 34"/>
                  <a:gd name="T4" fmla="*/ 0 w 36"/>
                  <a:gd name="T5" fmla="*/ 4 h 34"/>
                  <a:gd name="T6" fmla="*/ 31 w 36"/>
                  <a:gd name="T7" fmla="*/ 34 h 34"/>
                  <a:gd name="T8" fmla="*/ 36 w 36"/>
                  <a:gd name="T9" fmla="*/ 30 h 34"/>
                </a:gdLst>
                <a:ahLst/>
                <a:cxnLst>
                  <a:cxn ang="0">
                    <a:pos x="T0" y="T1"/>
                  </a:cxn>
                  <a:cxn ang="0">
                    <a:pos x="T2" y="T3"/>
                  </a:cxn>
                  <a:cxn ang="0">
                    <a:pos x="T4" y="T5"/>
                  </a:cxn>
                  <a:cxn ang="0">
                    <a:pos x="T6" y="T7"/>
                  </a:cxn>
                  <a:cxn ang="0">
                    <a:pos x="T8" y="T9"/>
                  </a:cxn>
                </a:cxnLst>
                <a:rect l="0" t="0" r="r" b="b"/>
                <a:pathLst>
                  <a:path w="36" h="34">
                    <a:moveTo>
                      <a:pt x="36" y="30"/>
                    </a:moveTo>
                    <a:cubicBezTo>
                      <a:pt x="26" y="19"/>
                      <a:pt x="15" y="10"/>
                      <a:pt x="4" y="0"/>
                    </a:cubicBezTo>
                    <a:lnTo>
                      <a:pt x="0" y="4"/>
                    </a:lnTo>
                    <a:cubicBezTo>
                      <a:pt x="10" y="15"/>
                      <a:pt x="22" y="24"/>
                      <a:pt x="31" y="34"/>
                    </a:cubicBezTo>
                    <a:lnTo>
                      <a:pt x="36"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3" name="Freeform 2174">
                <a:extLst>
                  <a:ext uri="{FF2B5EF4-FFF2-40B4-BE49-F238E27FC236}">
                    <a16:creationId xmlns:a16="http://schemas.microsoft.com/office/drawing/2014/main" id="{6DD67B1A-B65E-4A7C-A99F-1ADCFBC765C0}"/>
                  </a:ext>
                </a:extLst>
              </p:cNvPr>
              <p:cNvSpPr>
                <a:spLocks/>
              </p:cNvSpPr>
              <p:nvPr/>
            </p:nvSpPr>
            <p:spPr bwMode="auto">
              <a:xfrm>
                <a:off x="214" y="4902"/>
                <a:ext cx="15" cy="11"/>
              </a:xfrm>
              <a:custGeom>
                <a:avLst/>
                <a:gdLst>
                  <a:gd name="T0" fmla="*/ 0 w 27"/>
                  <a:gd name="T1" fmla="*/ 5 h 19"/>
                  <a:gd name="T2" fmla="*/ 13 w 27"/>
                  <a:gd name="T3" fmla="*/ 12 h 19"/>
                  <a:gd name="T4" fmla="*/ 21 w 27"/>
                  <a:gd name="T5" fmla="*/ 19 h 19"/>
                  <a:gd name="T6" fmla="*/ 27 w 27"/>
                  <a:gd name="T7" fmla="*/ 17 h 19"/>
                  <a:gd name="T8" fmla="*/ 16 w 27"/>
                  <a:gd name="T9" fmla="*/ 6 h 19"/>
                  <a:gd name="T10" fmla="*/ 4 w 27"/>
                  <a:gd name="T11" fmla="*/ 0 h 19"/>
                  <a:gd name="T12" fmla="*/ 0 w 27"/>
                  <a:gd name="T13" fmla="*/ 5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0" y="5"/>
                    </a:moveTo>
                    <a:cubicBezTo>
                      <a:pt x="4" y="8"/>
                      <a:pt x="9" y="10"/>
                      <a:pt x="13" y="12"/>
                    </a:cubicBezTo>
                    <a:cubicBezTo>
                      <a:pt x="17" y="14"/>
                      <a:pt x="20" y="16"/>
                      <a:pt x="21" y="19"/>
                    </a:cubicBezTo>
                    <a:lnTo>
                      <a:pt x="27" y="17"/>
                    </a:lnTo>
                    <a:cubicBezTo>
                      <a:pt x="25" y="11"/>
                      <a:pt x="21" y="8"/>
                      <a:pt x="16" y="6"/>
                    </a:cubicBezTo>
                    <a:cubicBezTo>
                      <a:pt x="12" y="4"/>
                      <a:pt x="7" y="2"/>
                      <a:pt x="4" y="0"/>
                    </a:cubicBezTo>
                    <a:lnTo>
                      <a:pt x="0"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4" name="Freeform 2175">
                <a:extLst>
                  <a:ext uri="{FF2B5EF4-FFF2-40B4-BE49-F238E27FC236}">
                    <a16:creationId xmlns:a16="http://schemas.microsoft.com/office/drawing/2014/main" id="{220010F4-555F-481D-ADC0-88A69D42559A}"/>
                  </a:ext>
                </a:extLst>
              </p:cNvPr>
              <p:cNvSpPr>
                <a:spLocks/>
              </p:cNvSpPr>
              <p:nvPr/>
            </p:nvSpPr>
            <p:spPr bwMode="auto">
              <a:xfrm>
                <a:off x="217" y="4901"/>
                <a:ext cx="12" cy="7"/>
              </a:xfrm>
              <a:custGeom>
                <a:avLst/>
                <a:gdLst>
                  <a:gd name="T0" fmla="*/ 20 w 20"/>
                  <a:gd name="T1" fmla="*/ 7 h 12"/>
                  <a:gd name="T2" fmla="*/ 11 w 20"/>
                  <a:gd name="T3" fmla="*/ 3 h 12"/>
                  <a:gd name="T4" fmla="*/ 5 w 20"/>
                  <a:gd name="T5" fmla="*/ 0 h 12"/>
                  <a:gd name="T6" fmla="*/ 0 w 20"/>
                  <a:gd name="T7" fmla="*/ 4 h 12"/>
                  <a:gd name="T8" fmla="*/ 9 w 20"/>
                  <a:gd name="T9" fmla="*/ 10 h 12"/>
                  <a:gd name="T10" fmla="*/ 16 w 20"/>
                  <a:gd name="T11" fmla="*/ 12 h 12"/>
                  <a:gd name="T12" fmla="*/ 20 w 20"/>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20" h="12">
                    <a:moveTo>
                      <a:pt x="20" y="7"/>
                    </a:moveTo>
                    <a:cubicBezTo>
                      <a:pt x="17" y="5"/>
                      <a:pt x="13" y="4"/>
                      <a:pt x="11" y="3"/>
                    </a:cubicBezTo>
                    <a:cubicBezTo>
                      <a:pt x="8" y="3"/>
                      <a:pt x="6" y="2"/>
                      <a:pt x="5" y="0"/>
                    </a:cubicBezTo>
                    <a:lnTo>
                      <a:pt x="0" y="4"/>
                    </a:lnTo>
                    <a:cubicBezTo>
                      <a:pt x="2" y="7"/>
                      <a:pt x="6" y="9"/>
                      <a:pt x="9" y="10"/>
                    </a:cubicBezTo>
                    <a:cubicBezTo>
                      <a:pt x="12" y="11"/>
                      <a:pt x="14" y="11"/>
                      <a:pt x="16" y="12"/>
                    </a:cubicBezTo>
                    <a:lnTo>
                      <a:pt x="2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5" name="Freeform 2176">
                <a:extLst>
                  <a:ext uri="{FF2B5EF4-FFF2-40B4-BE49-F238E27FC236}">
                    <a16:creationId xmlns:a16="http://schemas.microsoft.com/office/drawing/2014/main" id="{16225A94-A9AD-4237-AA8F-406754C52972}"/>
                  </a:ext>
                </a:extLst>
              </p:cNvPr>
              <p:cNvSpPr>
                <a:spLocks/>
              </p:cNvSpPr>
              <p:nvPr/>
            </p:nvSpPr>
            <p:spPr bwMode="auto">
              <a:xfrm>
                <a:off x="123" y="4919"/>
                <a:ext cx="25" cy="16"/>
              </a:xfrm>
              <a:custGeom>
                <a:avLst/>
                <a:gdLst>
                  <a:gd name="T0" fmla="*/ 3 w 44"/>
                  <a:gd name="T1" fmla="*/ 28 h 28"/>
                  <a:gd name="T2" fmla="*/ 44 w 44"/>
                  <a:gd name="T3" fmla="*/ 7 h 28"/>
                  <a:gd name="T4" fmla="*/ 43 w 44"/>
                  <a:gd name="T5" fmla="*/ 0 h 28"/>
                  <a:gd name="T6" fmla="*/ 0 w 44"/>
                  <a:gd name="T7" fmla="*/ 22 h 28"/>
                  <a:gd name="T8" fmla="*/ 3 w 44"/>
                  <a:gd name="T9" fmla="*/ 28 h 28"/>
                </a:gdLst>
                <a:ahLst/>
                <a:cxnLst>
                  <a:cxn ang="0">
                    <a:pos x="T0" y="T1"/>
                  </a:cxn>
                  <a:cxn ang="0">
                    <a:pos x="T2" y="T3"/>
                  </a:cxn>
                  <a:cxn ang="0">
                    <a:pos x="T4" y="T5"/>
                  </a:cxn>
                  <a:cxn ang="0">
                    <a:pos x="T6" y="T7"/>
                  </a:cxn>
                  <a:cxn ang="0">
                    <a:pos x="T8" y="T9"/>
                  </a:cxn>
                </a:cxnLst>
                <a:rect l="0" t="0" r="r" b="b"/>
                <a:pathLst>
                  <a:path w="44" h="28">
                    <a:moveTo>
                      <a:pt x="3" y="28"/>
                    </a:moveTo>
                    <a:cubicBezTo>
                      <a:pt x="18" y="20"/>
                      <a:pt x="30" y="10"/>
                      <a:pt x="44" y="7"/>
                    </a:cubicBezTo>
                    <a:lnTo>
                      <a:pt x="43" y="0"/>
                    </a:lnTo>
                    <a:cubicBezTo>
                      <a:pt x="27" y="4"/>
                      <a:pt x="14" y="15"/>
                      <a:pt x="0" y="22"/>
                    </a:cubicBezTo>
                    <a:lnTo>
                      <a:pt x="3"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6" name="Freeform 2177">
                <a:extLst>
                  <a:ext uri="{FF2B5EF4-FFF2-40B4-BE49-F238E27FC236}">
                    <a16:creationId xmlns:a16="http://schemas.microsoft.com/office/drawing/2014/main" id="{0E555790-ABC4-4E2F-94BD-BCA75DEBB1B8}"/>
                  </a:ext>
                </a:extLst>
              </p:cNvPr>
              <p:cNvSpPr>
                <a:spLocks/>
              </p:cNvSpPr>
              <p:nvPr/>
            </p:nvSpPr>
            <p:spPr bwMode="auto">
              <a:xfrm>
                <a:off x="145" y="4914"/>
                <a:ext cx="13" cy="7"/>
              </a:xfrm>
              <a:custGeom>
                <a:avLst/>
                <a:gdLst>
                  <a:gd name="T0" fmla="*/ 7 w 23"/>
                  <a:gd name="T1" fmla="*/ 13 h 13"/>
                  <a:gd name="T2" fmla="*/ 8 w 23"/>
                  <a:gd name="T3" fmla="*/ 11 h 13"/>
                  <a:gd name="T4" fmla="*/ 15 w 23"/>
                  <a:gd name="T5" fmla="*/ 9 h 13"/>
                  <a:gd name="T6" fmla="*/ 23 w 23"/>
                  <a:gd name="T7" fmla="*/ 3 h 13"/>
                  <a:gd name="T8" fmla="*/ 17 w 23"/>
                  <a:gd name="T9" fmla="*/ 0 h 13"/>
                  <a:gd name="T10" fmla="*/ 15 w 23"/>
                  <a:gd name="T11" fmla="*/ 2 h 13"/>
                  <a:gd name="T12" fmla="*/ 8 w 23"/>
                  <a:gd name="T13" fmla="*/ 4 h 13"/>
                  <a:gd name="T14" fmla="*/ 4 w 23"/>
                  <a:gd name="T15" fmla="*/ 6 h 13"/>
                  <a:gd name="T16" fmla="*/ 0 w 23"/>
                  <a:gd name="T17" fmla="*/ 11 h 13"/>
                  <a:gd name="T18" fmla="*/ 7 w 23"/>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3">
                    <a:moveTo>
                      <a:pt x="7" y="13"/>
                    </a:moveTo>
                    <a:cubicBezTo>
                      <a:pt x="7" y="12"/>
                      <a:pt x="8" y="12"/>
                      <a:pt x="8" y="11"/>
                    </a:cubicBezTo>
                    <a:cubicBezTo>
                      <a:pt x="10" y="10"/>
                      <a:pt x="12" y="10"/>
                      <a:pt x="15" y="9"/>
                    </a:cubicBezTo>
                    <a:cubicBezTo>
                      <a:pt x="18" y="8"/>
                      <a:pt x="21" y="7"/>
                      <a:pt x="23" y="3"/>
                    </a:cubicBezTo>
                    <a:lnTo>
                      <a:pt x="17" y="0"/>
                    </a:lnTo>
                    <a:cubicBezTo>
                      <a:pt x="17" y="1"/>
                      <a:pt x="16" y="1"/>
                      <a:pt x="15" y="2"/>
                    </a:cubicBezTo>
                    <a:cubicBezTo>
                      <a:pt x="13" y="3"/>
                      <a:pt x="11" y="3"/>
                      <a:pt x="8" y="4"/>
                    </a:cubicBezTo>
                    <a:cubicBezTo>
                      <a:pt x="6" y="5"/>
                      <a:pt x="5" y="5"/>
                      <a:pt x="4" y="6"/>
                    </a:cubicBezTo>
                    <a:cubicBezTo>
                      <a:pt x="2" y="8"/>
                      <a:pt x="1" y="9"/>
                      <a:pt x="0" y="11"/>
                    </a:cubicBezTo>
                    <a:lnTo>
                      <a:pt x="7"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7" name="Freeform 2178">
                <a:extLst>
                  <a:ext uri="{FF2B5EF4-FFF2-40B4-BE49-F238E27FC236}">
                    <a16:creationId xmlns:a16="http://schemas.microsoft.com/office/drawing/2014/main" id="{DF7CF78D-6922-48E4-8FDD-512B3AB842F6}"/>
                  </a:ext>
                </a:extLst>
              </p:cNvPr>
              <p:cNvSpPr>
                <a:spLocks/>
              </p:cNvSpPr>
              <p:nvPr/>
            </p:nvSpPr>
            <p:spPr bwMode="auto">
              <a:xfrm>
                <a:off x="155" y="4913"/>
                <a:ext cx="4" cy="1"/>
              </a:xfrm>
              <a:custGeom>
                <a:avLst/>
                <a:gdLst>
                  <a:gd name="T0" fmla="*/ 7 w 7"/>
                  <a:gd name="T1" fmla="*/ 2 h 2"/>
                  <a:gd name="T2" fmla="*/ 7 w 7"/>
                  <a:gd name="T3" fmla="*/ 0 h 2"/>
                  <a:gd name="T4" fmla="*/ 0 w 7"/>
                  <a:gd name="T5" fmla="*/ 0 h 2"/>
                  <a:gd name="T6" fmla="*/ 0 w 7"/>
                  <a:gd name="T7" fmla="*/ 2 h 2"/>
                </a:gdLst>
                <a:ahLst/>
                <a:cxnLst>
                  <a:cxn ang="0">
                    <a:pos x="T0" y="T1"/>
                  </a:cxn>
                  <a:cxn ang="0">
                    <a:pos x="T2" y="T3"/>
                  </a:cxn>
                  <a:cxn ang="0">
                    <a:pos x="T4" y="T5"/>
                  </a:cxn>
                  <a:cxn ang="0">
                    <a:pos x="T6" y="T7"/>
                  </a:cxn>
                </a:cxnLst>
                <a:rect l="0" t="0" r="r" b="b"/>
                <a:pathLst>
                  <a:path w="7" h="2">
                    <a:moveTo>
                      <a:pt x="7" y="2"/>
                    </a:moveTo>
                    <a:lnTo>
                      <a:pt x="7" y="0"/>
                    </a:lnTo>
                    <a:lnTo>
                      <a:pt x="0" y="0"/>
                    </a:lnTo>
                    <a:lnTo>
                      <a:pt x="0" y="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8" name="Freeform 2179">
                <a:extLst>
                  <a:ext uri="{FF2B5EF4-FFF2-40B4-BE49-F238E27FC236}">
                    <a16:creationId xmlns:a16="http://schemas.microsoft.com/office/drawing/2014/main" id="{66E28595-9D6B-4D55-9513-73E799545186}"/>
                  </a:ext>
                </a:extLst>
              </p:cNvPr>
              <p:cNvSpPr>
                <a:spLocks/>
              </p:cNvSpPr>
              <p:nvPr/>
            </p:nvSpPr>
            <p:spPr bwMode="auto">
              <a:xfrm>
                <a:off x="149" y="4909"/>
                <a:ext cx="9" cy="5"/>
              </a:xfrm>
              <a:custGeom>
                <a:avLst/>
                <a:gdLst>
                  <a:gd name="T0" fmla="*/ 17 w 17"/>
                  <a:gd name="T1" fmla="*/ 5 h 9"/>
                  <a:gd name="T2" fmla="*/ 13 w 17"/>
                  <a:gd name="T3" fmla="*/ 2 h 9"/>
                  <a:gd name="T4" fmla="*/ 9 w 17"/>
                  <a:gd name="T5" fmla="*/ 1 h 9"/>
                  <a:gd name="T6" fmla="*/ 8 w 17"/>
                  <a:gd name="T7" fmla="*/ 1 h 9"/>
                  <a:gd name="T8" fmla="*/ 6 w 17"/>
                  <a:gd name="T9" fmla="*/ 1 h 9"/>
                  <a:gd name="T10" fmla="*/ 6 w 17"/>
                  <a:gd name="T11" fmla="*/ 0 h 9"/>
                  <a:gd name="T12" fmla="*/ 0 w 17"/>
                  <a:gd name="T13" fmla="*/ 2 h 9"/>
                  <a:gd name="T14" fmla="*/ 3 w 17"/>
                  <a:gd name="T15" fmla="*/ 7 h 9"/>
                  <a:gd name="T16" fmla="*/ 8 w 17"/>
                  <a:gd name="T17" fmla="*/ 8 h 9"/>
                  <a:gd name="T18" fmla="*/ 9 w 17"/>
                  <a:gd name="T19" fmla="*/ 8 h 9"/>
                  <a:gd name="T20" fmla="*/ 11 w 17"/>
                  <a:gd name="T21" fmla="*/ 8 h 9"/>
                  <a:gd name="T22" fmla="*/ 11 w 17"/>
                  <a:gd name="T23" fmla="*/ 9 h 9"/>
                  <a:gd name="T24" fmla="*/ 17 w 17"/>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9">
                    <a:moveTo>
                      <a:pt x="17" y="5"/>
                    </a:moveTo>
                    <a:cubicBezTo>
                      <a:pt x="16" y="4"/>
                      <a:pt x="15" y="2"/>
                      <a:pt x="13" y="2"/>
                    </a:cubicBezTo>
                    <a:cubicBezTo>
                      <a:pt x="12" y="1"/>
                      <a:pt x="10" y="1"/>
                      <a:pt x="9" y="1"/>
                    </a:cubicBezTo>
                    <a:lnTo>
                      <a:pt x="8" y="1"/>
                    </a:lnTo>
                    <a:cubicBezTo>
                      <a:pt x="7" y="1"/>
                      <a:pt x="6" y="1"/>
                      <a:pt x="6" y="1"/>
                    </a:cubicBezTo>
                    <a:cubicBezTo>
                      <a:pt x="6" y="1"/>
                      <a:pt x="6" y="1"/>
                      <a:pt x="6" y="0"/>
                    </a:cubicBezTo>
                    <a:lnTo>
                      <a:pt x="0" y="2"/>
                    </a:lnTo>
                    <a:cubicBezTo>
                      <a:pt x="0" y="4"/>
                      <a:pt x="2" y="6"/>
                      <a:pt x="3" y="7"/>
                    </a:cubicBezTo>
                    <a:cubicBezTo>
                      <a:pt x="5" y="8"/>
                      <a:pt x="7" y="8"/>
                      <a:pt x="8" y="8"/>
                    </a:cubicBezTo>
                    <a:lnTo>
                      <a:pt x="9" y="8"/>
                    </a:lnTo>
                    <a:cubicBezTo>
                      <a:pt x="10" y="8"/>
                      <a:pt x="11" y="8"/>
                      <a:pt x="11" y="8"/>
                    </a:cubicBezTo>
                    <a:lnTo>
                      <a:pt x="11" y="9"/>
                    </a:lnTo>
                    <a:lnTo>
                      <a:pt x="17"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79" name="Freeform 2180">
                <a:extLst>
                  <a:ext uri="{FF2B5EF4-FFF2-40B4-BE49-F238E27FC236}">
                    <a16:creationId xmlns:a16="http://schemas.microsoft.com/office/drawing/2014/main" id="{E70BFDFB-C4D1-49D3-9CE1-3B009692549F}"/>
                  </a:ext>
                </a:extLst>
              </p:cNvPr>
              <p:cNvSpPr>
                <a:spLocks/>
              </p:cNvSpPr>
              <p:nvPr/>
            </p:nvSpPr>
            <p:spPr bwMode="auto">
              <a:xfrm>
                <a:off x="302" y="4630"/>
                <a:ext cx="4" cy="4"/>
              </a:xfrm>
              <a:custGeom>
                <a:avLst/>
                <a:gdLst>
                  <a:gd name="T0" fmla="*/ 3 w 6"/>
                  <a:gd name="T1" fmla="*/ 8 h 8"/>
                  <a:gd name="T2" fmla="*/ 6 w 6"/>
                  <a:gd name="T3" fmla="*/ 7 h 8"/>
                  <a:gd name="T4" fmla="*/ 5 w 6"/>
                  <a:gd name="T5" fmla="*/ 0 h 8"/>
                  <a:gd name="T6" fmla="*/ 0 w 6"/>
                  <a:gd name="T7" fmla="*/ 3 h 8"/>
                  <a:gd name="T8" fmla="*/ 3 w 6"/>
                  <a:gd name="T9" fmla="*/ 8 h 8"/>
                </a:gdLst>
                <a:ahLst/>
                <a:cxnLst>
                  <a:cxn ang="0">
                    <a:pos x="T0" y="T1"/>
                  </a:cxn>
                  <a:cxn ang="0">
                    <a:pos x="T2" y="T3"/>
                  </a:cxn>
                  <a:cxn ang="0">
                    <a:pos x="T4" y="T5"/>
                  </a:cxn>
                  <a:cxn ang="0">
                    <a:pos x="T6" y="T7"/>
                  </a:cxn>
                  <a:cxn ang="0">
                    <a:pos x="T8" y="T9"/>
                  </a:cxn>
                </a:cxnLst>
                <a:rect l="0" t="0" r="r" b="b"/>
                <a:pathLst>
                  <a:path w="6" h="8">
                    <a:moveTo>
                      <a:pt x="3" y="8"/>
                    </a:moveTo>
                    <a:cubicBezTo>
                      <a:pt x="4" y="8"/>
                      <a:pt x="5" y="7"/>
                      <a:pt x="6" y="7"/>
                    </a:cubicBezTo>
                    <a:lnTo>
                      <a:pt x="5" y="0"/>
                    </a:lnTo>
                    <a:cubicBezTo>
                      <a:pt x="2" y="1"/>
                      <a:pt x="0" y="2"/>
                      <a:pt x="0" y="3"/>
                    </a:cubicBezTo>
                    <a:lnTo>
                      <a:pt x="3" y="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0" name="Freeform 2181">
                <a:extLst>
                  <a:ext uri="{FF2B5EF4-FFF2-40B4-BE49-F238E27FC236}">
                    <a16:creationId xmlns:a16="http://schemas.microsoft.com/office/drawing/2014/main" id="{D2DD3858-038F-4F49-842C-B982FC7D1415}"/>
                  </a:ext>
                </a:extLst>
              </p:cNvPr>
              <p:cNvSpPr>
                <a:spLocks/>
              </p:cNvSpPr>
              <p:nvPr/>
            </p:nvSpPr>
            <p:spPr bwMode="auto">
              <a:xfrm>
                <a:off x="217" y="4687"/>
                <a:ext cx="9" cy="11"/>
              </a:xfrm>
              <a:custGeom>
                <a:avLst/>
                <a:gdLst>
                  <a:gd name="T0" fmla="*/ 3 w 17"/>
                  <a:gd name="T1" fmla="*/ 20 h 20"/>
                  <a:gd name="T2" fmla="*/ 11 w 17"/>
                  <a:gd name="T3" fmla="*/ 12 h 20"/>
                  <a:gd name="T4" fmla="*/ 17 w 17"/>
                  <a:gd name="T5" fmla="*/ 6 h 20"/>
                  <a:gd name="T6" fmla="*/ 14 w 17"/>
                  <a:gd name="T7" fmla="*/ 0 h 20"/>
                  <a:gd name="T8" fmla="*/ 6 w 17"/>
                  <a:gd name="T9" fmla="*/ 8 h 20"/>
                  <a:gd name="T10" fmla="*/ 0 w 17"/>
                  <a:gd name="T11" fmla="*/ 14 h 20"/>
                  <a:gd name="T12" fmla="*/ 3 w 1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7" h="20">
                    <a:moveTo>
                      <a:pt x="3" y="20"/>
                    </a:moveTo>
                    <a:cubicBezTo>
                      <a:pt x="7" y="18"/>
                      <a:pt x="9" y="15"/>
                      <a:pt x="11" y="12"/>
                    </a:cubicBezTo>
                    <a:cubicBezTo>
                      <a:pt x="13" y="9"/>
                      <a:pt x="15" y="7"/>
                      <a:pt x="17" y="6"/>
                    </a:cubicBezTo>
                    <a:lnTo>
                      <a:pt x="14" y="0"/>
                    </a:lnTo>
                    <a:cubicBezTo>
                      <a:pt x="10" y="2"/>
                      <a:pt x="8" y="5"/>
                      <a:pt x="6" y="8"/>
                    </a:cubicBezTo>
                    <a:cubicBezTo>
                      <a:pt x="4" y="11"/>
                      <a:pt x="2" y="13"/>
                      <a:pt x="0" y="14"/>
                    </a:cubicBezTo>
                    <a:lnTo>
                      <a:pt x="3" y="2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1" name="Freeform 2182">
                <a:extLst>
                  <a:ext uri="{FF2B5EF4-FFF2-40B4-BE49-F238E27FC236}">
                    <a16:creationId xmlns:a16="http://schemas.microsoft.com/office/drawing/2014/main" id="{BA7029C1-A887-4636-912F-E64B81F56345}"/>
                  </a:ext>
                </a:extLst>
              </p:cNvPr>
              <p:cNvSpPr>
                <a:spLocks/>
              </p:cNvSpPr>
              <p:nvPr/>
            </p:nvSpPr>
            <p:spPr bwMode="auto">
              <a:xfrm>
                <a:off x="188" y="4783"/>
                <a:ext cx="24" cy="24"/>
              </a:xfrm>
              <a:custGeom>
                <a:avLst/>
                <a:gdLst>
                  <a:gd name="T0" fmla="*/ 6 w 43"/>
                  <a:gd name="T1" fmla="*/ 41 h 41"/>
                  <a:gd name="T2" fmla="*/ 23 w 43"/>
                  <a:gd name="T3" fmla="*/ 23 h 41"/>
                  <a:gd name="T4" fmla="*/ 43 w 43"/>
                  <a:gd name="T5" fmla="*/ 4 h 41"/>
                  <a:gd name="T6" fmla="*/ 37 w 43"/>
                  <a:gd name="T7" fmla="*/ 0 h 41"/>
                  <a:gd name="T8" fmla="*/ 19 w 43"/>
                  <a:gd name="T9" fmla="*/ 17 h 41"/>
                  <a:gd name="T10" fmla="*/ 0 w 43"/>
                  <a:gd name="T11" fmla="*/ 38 h 41"/>
                  <a:gd name="T12" fmla="*/ 6 w 43"/>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6" y="41"/>
                    </a:moveTo>
                    <a:cubicBezTo>
                      <a:pt x="9" y="33"/>
                      <a:pt x="16" y="28"/>
                      <a:pt x="23" y="23"/>
                    </a:cubicBezTo>
                    <a:cubicBezTo>
                      <a:pt x="30" y="17"/>
                      <a:pt x="38" y="12"/>
                      <a:pt x="43" y="4"/>
                    </a:cubicBezTo>
                    <a:lnTo>
                      <a:pt x="37" y="0"/>
                    </a:lnTo>
                    <a:cubicBezTo>
                      <a:pt x="33" y="7"/>
                      <a:pt x="26" y="12"/>
                      <a:pt x="19" y="17"/>
                    </a:cubicBezTo>
                    <a:cubicBezTo>
                      <a:pt x="12" y="22"/>
                      <a:pt x="4" y="28"/>
                      <a:pt x="0" y="38"/>
                    </a:cubicBezTo>
                    <a:lnTo>
                      <a:pt x="6" y="4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2" name="Freeform 2183">
                <a:extLst>
                  <a:ext uri="{FF2B5EF4-FFF2-40B4-BE49-F238E27FC236}">
                    <a16:creationId xmlns:a16="http://schemas.microsoft.com/office/drawing/2014/main" id="{5E6C7503-CE75-4D0E-B427-5B8CE214015E}"/>
                  </a:ext>
                </a:extLst>
              </p:cNvPr>
              <p:cNvSpPr>
                <a:spLocks/>
              </p:cNvSpPr>
              <p:nvPr/>
            </p:nvSpPr>
            <p:spPr bwMode="auto">
              <a:xfrm>
                <a:off x="-247" y="4107"/>
                <a:ext cx="4" cy="23"/>
              </a:xfrm>
              <a:custGeom>
                <a:avLst/>
                <a:gdLst>
                  <a:gd name="T0" fmla="*/ 7 w 7"/>
                  <a:gd name="T1" fmla="*/ 39 h 39"/>
                  <a:gd name="T2" fmla="*/ 7 w 7"/>
                  <a:gd name="T3" fmla="*/ 0 h 39"/>
                  <a:gd name="T4" fmla="*/ 0 w 7"/>
                  <a:gd name="T5" fmla="*/ 0 h 39"/>
                  <a:gd name="T6" fmla="*/ 1 w 7"/>
                  <a:gd name="T7" fmla="*/ 39 h 39"/>
                </a:gdLst>
                <a:ahLst/>
                <a:cxnLst>
                  <a:cxn ang="0">
                    <a:pos x="T0" y="T1"/>
                  </a:cxn>
                  <a:cxn ang="0">
                    <a:pos x="T2" y="T3"/>
                  </a:cxn>
                  <a:cxn ang="0">
                    <a:pos x="T4" y="T5"/>
                  </a:cxn>
                  <a:cxn ang="0">
                    <a:pos x="T6" y="T7"/>
                  </a:cxn>
                </a:cxnLst>
                <a:rect l="0" t="0" r="r" b="b"/>
                <a:pathLst>
                  <a:path w="7" h="39">
                    <a:moveTo>
                      <a:pt x="7" y="39"/>
                    </a:moveTo>
                    <a:lnTo>
                      <a:pt x="7" y="0"/>
                    </a:lnTo>
                    <a:lnTo>
                      <a:pt x="0" y="0"/>
                    </a:lnTo>
                    <a:lnTo>
                      <a:pt x="1" y="3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3" name="Freeform 2184">
                <a:extLst>
                  <a:ext uri="{FF2B5EF4-FFF2-40B4-BE49-F238E27FC236}">
                    <a16:creationId xmlns:a16="http://schemas.microsoft.com/office/drawing/2014/main" id="{3518358E-33C8-4A8D-B07D-195AB08E1BE0}"/>
                  </a:ext>
                </a:extLst>
              </p:cNvPr>
              <p:cNvSpPr>
                <a:spLocks/>
              </p:cNvSpPr>
              <p:nvPr/>
            </p:nvSpPr>
            <p:spPr bwMode="auto">
              <a:xfrm>
                <a:off x="-246" y="4157"/>
                <a:ext cx="5" cy="76"/>
              </a:xfrm>
              <a:custGeom>
                <a:avLst/>
                <a:gdLst>
                  <a:gd name="T0" fmla="*/ 9 w 9"/>
                  <a:gd name="T1" fmla="*/ 135 h 135"/>
                  <a:gd name="T2" fmla="*/ 7 w 9"/>
                  <a:gd name="T3" fmla="*/ 0 h 135"/>
                  <a:gd name="T4" fmla="*/ 0 w 9"/>
                  <a:gd name="T5" fmla="*/ 0 h 135"/>
                  <a:gd name="T6" fmla="*/ 2 w 9"/>
                  <a:gd name="T7" fmla="*/ 135 h 135"/>
                </a:gdLst>
                <a:ahLst/>
                <a:cxnLst>
                  <a:cxn ang="0">
                    <a:pos x="T0" y="T1"/>
                  </a:cxn>
                  <a:cxn ang="0">
                    <a:pos x="T2" y="T3"/>
                  </a:cxn>
                  <a:cxn ang="0">
                    <a:pos x="T4" y="T5"/>
                  </a:cxn>
                  <a:cxn ang="0">
                    <a:pos x="T6" y="T7"/>
                  </a:cxn>
                </a:cxnLst>
                <a:rect l="0" t="0" r="r" b="b"/>
                <a:pathLst>
                  <a:path w="9" h="135">
                    <a:moveTo>
                      <a:pt x="9" y="135"/>
                    </a:moveTo>
                    <a:lnTo>
                      <a:pt x="7" y="0"/>
                    </a:lnTo>
                    <a:lnTo>
                      <a:pt x="0" y="0"/>
                    </a:lnTo>
                    <a:lnTo>
                      <a:pt x="2" y="13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4" name="Freeform 2185">
                <a:extLst>
                  <a:ext uri="{FF2B5EF4-FFF2-40B4-BE49-F238E27FC236}">
                    <a16:creationId xmlns:a16="http://schemas.microsoft.com/office/drawing/2014/main" id="{2AB46128-DDCB-4699-88B3-316C72B087BA}"/>
                  </a:ext>
                </a:extLst>
              </p:cNvPr>
              <p:cNvSpPr>
                <a:spLocks/>
              </p:cNvSpPr>
              <p:nvPr/>
            </p:nvSpPr>
            <p:spPr bwMode="auto">
              <a:xfrm>
                <a:off x="-245" y="4239"/>
                <a:ext cx="5" cy="90"/>
              </a:xfrm>
              <a:custGeom>
                <a:avLst/>
                <a:gdLst>
                  <a:gd name="T0" fmla="*/ 9 w 9"/>
                  <a:gd name="T1" fmla="*/ 159 h 159"/>
                  <a:gd name="T2" fmla="*/ 6 w 9"/>
                  <a:gd name="T3" fmla="*/ 0 h 159"/>
                  <a:gd name="T4" fmla="*/ 0 w 9"/>
                  <a:gd name="T5" fmla="*/ 0 h 159"/>
                  <a:gd name="T6" fmla="*/ 2 w 9"/>
                  <a:gd name="T7" fmla="*/ 159 h 159"/>
                </a:gdLst>
                <a:ahLst/>
                <a:cxnLst>
                  <a:cxn ang="0">
                    <a:pos x="T0" y="T1"/>
                  </a:cxn>
                  <a:cxn ang="0">
                    <a:pos x="T2" y="T3"/>
                  </a:cxn>
                  <a:cxn ang="0">
                    <a:pos x="T4" y="T5"/>
                  </a:cxn>
                  <a:cxn ang="0">
                    <a:pos x="T6" y="T7"/>
                  </a:cxn>
                </a:cxnLst>
                <a:rect l="0" t="0" r="r" b="b"/>
                <a:pathLst>
                  <a:path w="9" h="159">
                    <a:moveTo>
                      <a:pt x="9" y="159"/>
                    </a:moveTo>
                    <a:lnTo>
                      <a:pt x="6" y="0"/>
                    </a:lnTo>
                    <a:lnTo>
                      <a:pt x="0" y="0"/>
                    </a:lnTo>
                    <a:lnTo>
                      <a:pt x="2" y="15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5" name="Freeform 2186">
                <a:extLst>
                  <a:ext uri="{FF2B5EF4-FFF2-40B4-BE49-F238E27FC236}">
                    <a16:creationId xmlns:a16="http://schemas.microsoft.com/office/drawing/2014/main" id="{DB490A79-F68D-4BAA-82E8-8BE3A5B541F0}"/>
                  </a:ext>
                </a:extLst>
              </p:cNvPr>
              <p:cNvSpPr>
                <a:spLocks/>
              </p:cNvSpPr>
              <p:nvPr/>
            </p:nvSpPr>
            <p:spPr bwMode="auto">
              <a:xfrm>
                <a:off x="-244" y="4333"/>
                <a:ext cx="5" cy="43"/>
              </a:xfrm>
              <a:custGeom>
                <a:avLst/>
                <a:gdLst>
                  <a:gd name="T0" fmla="*/ 8 w 8"/>
                  <a:gd name="T1" fmla="*/ 76 h 76"/>
                  <a:gd name="T2" fmla="*/ 7 w 8"/>
                  <a:gd name="T3" fmla="*/ 0 h 76"/>
                  <a:gd name="T4" fmla="*/ 0 w 8"/>
                  <a:gd name="T5" fmla="*/ 0 h 76"/>
                  <a:gd name="T6" fmla="*/ 1 w 8"/>
                  <a:gd name="T7" fmla="*/ 76 h 76"/>
                </a:gdLst>
                <a:ahLst/>
                <a:cxnLst>
                  <a:cxn ang="0">
                    <a:pos x="T0" y="T1"/>
                  </a:cxn>
                  <a:cxn ang="0">
                    <a:pos x="T2" y="T3"/>
                  </a:cxn>
                  <a:cxn ang="0">
                    <a:pos x="T4" y="T5"/>
                  </a:cxn>
                  <a:cxn ang="0">
                    <a:pos x="T6" y="T7"/>
                  </a:cxn>
                </a:cxnLst>
                <a:rect l="0" t="0" r="r" b="b"/>
                <a:pathLst>
                  <a:path w="8" h="76">
                    <a:moveTo>
                      <a:pt x="8" y="76"/>
                    </a:moveTo>
                    <a:lnTo>
                      <a:pt x="7" y="0"/>
                    </a:lnTo>
                    <a:lnTo>
                      <a:pt x="0" y="0"/>
                    </a:lnTo>
                    <a:lnTo>
                      <a:pt x="1" y="7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6" name="Freeform 2187">
                <a:extLst>
                  <a:ext uri="{FF2B5EF4-FFF2-40B4-BE49-F238E27FC236}">
                    <a16:creationId xmlns:a16="http://schemas.microsoft.com/office/drawing/2014/main" id="{FAE70065-ED07-4D17-9636-B1E8BCCF1A40}"/>
                  </a:ext>
                </a:extLst>
              </p:cNvPr>
              <p:cNvSpPr>
                <a:spLocks/>
              </p:cNvSpPr>
              <p:nvPr/>
            </p:nvSpPr>
            <p:spPr bwMode="auto">
              <a:xfrm>
                <a:off x="-242" y="4399"/>
                <a:ext cx="3" cy="27"/>
              </a:xfrm>
              <a:custGeom>
                <a:avLst/>
                <a:gdLst>
                  <a:gd name="T0" fmla="*/ 7 w 7"/>
                  <a:gd name="T1" fmla="*/ 49 h 49"/>
                  <a:gd name="T2" fmla="*/ 6 w 7"/>
                  <a:gd name="T3" fmla="*/ 0 h 49"/>
                  <a:gd name="T4" fmla="*/ 0 w 7"/>
                  <a:gd name="T5" fmla="*/ 1 h 49"/>
                  <a:gd name="T6" fmla="*/ 1 w 7"/>
                  <a:gd name="T7" fmla="*/ 49 h 49"/>
                </a:gdLst>
                <a:ahLst/>
                <a:cxnLst>
                  <a:cxn ang="0">
                    <a:pos x="T0" y="T1"/>
                  </a:cxn>
                  <a:cxn ang="0">
                    <a:pos x="T2" y="T3"/>
                  </a:cxn>
                  <a:cxn ang="0">
                    <a:pos x="T4" y="T5"/>
                  </a:cxn>
                  <a:cxn ang="0">
                    <a:pos x="T6" y="T7"/>
                  </a:cxn>
                </a:cxnLst>
                <a:rect l="0" t="0" r="r" b="b"/>
                <a:pathLst>
                  <a:path w="7" h="49">
                    <a:moveTo>
                      <a:pt x="7" y="49"/>
                    </a:moveTo>
                    <a:lnTo>
                      <a:pt x="6" y="0"/>
                    </a:lnTo>
                    <a:lnTo>
                      <a:pt x="0" y="1"/>
                    </a:lnTo>
                    <a:lnTo>
                      <a:pt x="1" y="4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7" name="Freeform 2188">
                <a:extLst>
                  <a:ext uri="{FF2B5EF4-FFF2-40B4-BE49-F238E27FC236}">
                    <a16:creationId xmlns:a16="http://schemas.microsoft.com/office/drawing/2014/main" id="{37C234A6-6D06-4060-97F4-986F4EA2D485}"/>
                  </a:ext>
                </a:extLst>
              </p:cNvPr>
              <p:cNvSpPr>
                <a:spLocks/>
              </p:cNvSpPr>
              <p:nvPr/>
            </p:nvSpPr>
            <p:spPr bwMode="auto">
              <a:xfrm>
                <a:off x="-242" y="4430"/>
                <a:ext cx="5" cy="93"/>
              </a:xfrm>
              <a:custGeom>
                <a:avLst/>
                <a:gdLst>
                  <a:gd name="T0" fmla="*/ 9 w 9"/>
                  <a:gd name="T1" fmla="*/ 163 h 163"/>
                  <a:gd name="T2" fmla="*/ 6 w 9"/>
                  <a:gd name="T3" fmla="*/ 0 h 163"/>
                  <a:gd name="T4" fmla="*/ 0 w 9"/>
                  <a:gd name="T5" fmla="*/ 0 h 163"/>
                  <a:gd name="T6" fmla="*/ 2 w 9"/>
                  <a:gd name="T7" fmla="*/ 163 h 163"/>
                </a:gdLst>
                <a:ahLst/>
                <a:cxnLst>
                  <a:cxn ang="0">
                    <a:pos x="T0" y="T1"/>
                  </a:cxn>
                  <a:cxn ang="0">
                    <a:pos x="T2" y="T3"/>
                  </a:cxn>
                  <a:cxn ang="0">
                    <a:pos x="T4" y="T5"/>
                  </a:cxn>
                  <a:cxn ang="0">
                    <a:pos x="T6" y="T7"/>
                  </a:cxn>
                </a:cxnLst>
                <a:rect l="0" t="0" r="r" b="b"/>
                <a:pathLst>
                  <a:path w="9" h="163">
                    <a:moveTo>
                      <a:pt x="9" y="163"/>
                    </a:moveTo>
                    <a:lnTo>
                      <a:pt x="6" y="0"/>
                    </a:lnTo>
                    <a:lnTo>
                      <a:pt x="0" y="0"/>
                    </a:lnTo>
                    <a:lnTo>
                      <a:pt x="2" y="16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8" name="Freeform 2189">
                <a:extLst>
                  <a:ext uri="{FF2B5EF4-FFF2-40B4-BE49-F238E27FC236}">
                    <a16:creationId xmlns:a16="http://schemas.microsoft.com/office/drawing/2014/main" id="{4400584E-018F-47EE-97EE-EE07528AB49A}"/>
                  </a:ext>
                </a:extLst>
              </p:cNvPr>
              <p:cNvSpPr>
                <a:spLocks/>
              </p:cNvSpPr>
              <p:nvPr/>
            </p:nvSpPr>
            <p:spPr bwMode="auto">
              <a:xfrm>
                <a:off x="-241" y="4527"/>
                <a:ext cx="6" cy="96"/>
              </a:xfrm>
              <a:custGeom>
                <a:avLst/>
                <a:gdLst>
                  <a:gd name="T0" fmla="*/ 10 w 10"/>
                  <a:gd name="T1" fmla="*/ 170 h 170"/>
                  <a:gd name="T2" fmla="*/ 7 w 10"/>
                  <a:gd name="T3" fmla="*/ 0 h 170"/>
                  <a:gd name="T4" fmla="*/ 0 w 10"/>
                  <a:gd name="T5" fmla="*/ 0 h 170"/>
                  <a:gd name="T6" fmla="*/ 3 w 10"/>
                  <a:gd name="T7" fmla="*/ 170 h 170"/>
                </a:gdLst>
                <a:ahLst/>
                <a:cxnLst>
                  <a:cxn ang="0">
                    <a:pos x="T0" y="T1"/>
                  </a:cxn>
                  <a:cxn ang="0">
                    <a:pos x="T2" y="T3"/>
                  </a:cxn>
                  <a:cxn ang="0">
                    <a:pos x="T4" y="T5"/>
                  </a:cxn>
                  <a:cxn ang="0">
                    <a:pos x="T6" y="T7"/>
                  </a:cxn>
                </a:cxnLst>
                <a:rect l="0" t="0" r="r" b="b"/>
                <a:pathLst>
                  <a:path w="10" h="170">
                    <a:moveTo>
                      <a:pt x="10" y="170"/>
                    </a:moveTo>
                    <a:lnTo>
                      <a:pt x="7" y="0"/>
                    </a:lnTo>
                    <a:lnTo>
                      <a:pt x="0" y="0"/>
                    </a:lnTo>
                    <a:lnTo>
                      <a:pt x="3" y="1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89" name="Freeform 2190">
                <a:extLst>
                  <a:ext uri="{FF2B5EF4-FFF2-40B4-BE49-F238E27FC236}">
                    <a16:creationId xmlns:a16="http://schemas.microsoft.com/office/drawing/2014/main" id="{EB2C9315-70A1-41AE-BD9B-95FA761C2E3F}"/>
                  </a:ext>
                </a:extLst>
              </p:cNvPr>
              <p:cNvSpPr>
                <a:spLocks/>
              </p:cNvSpPr>
              <p:nvPr/>
            </p:nvSpPr>
            <p:spPr bwMode="auto">
              <a:xfrm>
                <a:off x="-239" y="4628"/>
                <a:ext cx="6" cy="100"/>
              </a:xfrm>
              <a:custGeom>
                <a:avLst/>
                <a:gdLst>
                  <a:gd name="T0" fmla="*/ 10 w 10"/>
                  <a:gd name="T1" fmla="*/ 177 h 177"/>
                  <a:gd name="T2" fmla="*/ 7 w 10"/>
                  <a:gd name="T3" fmla="*/ 0 h 177"/>
                  <a:gd name="T4" fmla="*/ 0 w 10"/>
                  <a:gd name="T5" fmla="*/ 0 h 177"/>
                  <a:gd name="T6" fmla="*/ 3 w 10"/>
                  <a:gd name="T7" fmla="*/ 177 h 177"/>
                </a:gdLst>
                <a:ahLst/>
                <a:cxnLst>
                  <a:cxn ang="0">
                    <a:pos x="T0" y="T1"/>
                  </a:cxn>
                  <a:cxn ang="0">
                    <a:pos x="T2" y="T3"/>
                  </a:cxn>
                  <a:cxn ang="0">
                    <a:pos x="T4" y="T5"/>
                  </a:cxn>
                  <a:cxn ang="0">
                    <a:pos x="T6" y="T7"/>
                  </a:cxn>
                </a:cxnLst>
                <a:rect l="0" t="0" r="r" b="b"/>
                <a:pathLst>
                  <a:path w="10" h="177">
                    <a:moveTo>
                      <a:pt x="10" y="177"/>
                    </a:moveTo>
                    <a:lnTo>
                      <a:pt x="7" y="0"/>
                    </a:lnTo>
                    <a:lnTo>
                      <a:pt x="0" y="0"/>
                    </a:lnTo>
                    <a:lnTo>
                      <a:pt x="3" y="17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0" name="Freeform 2191">
                <a:extLst>
                  <a:ext uri="{FF2B5EF4-FFF2-40B4-BE49-F238E27FC236}">
                    <a16:creationId xmlns:a16="http://schemas.microsoft.com/office/drawing/2014/main" id="{ADCFDAC6-8F5A-4EC7-8DB9-357213A6D38B}"/>
                  </a:ext>
                </a:extLst>
              </p:cNvPr>
              <p:cNvSpPr>
                <a:spLocks/>
              </p:cNvSpPr>
              <p:nvPr/>
            </p:nvSpPr>
            <p:spPr bwMode="auto">
              <a:xfrm>
                <a:off x="-237" y="4732"/>
                <a:ext cx="5" cy="99"/>
              </a:xfrm>
              <a:custGeom>
                <a:avLst/>
                <a:gdLst>
                  <a:gd name="T0" fmla="*/ 10 w 10"/>
                  <a:gd name="T1" fmla="*/ 174 h 174"/>
                  <a:gd name="T2" fmla="*/ 7 w 10"/>
                  <a:gd name="T3" fmla="*/ 0 h 174"/>
                  <a:gd name="T4" fmla="*/ 0 w 10"/>
                  <a:gd name="T5" fmla="*/ 0 h 174"/>
                  <a:gd name="T6" fmla="*/ 3 w 10"/>
                  <a:gd name="T7" fmla="*/ 174 h 174"/>
                </a:gdLst>
                <a:ahLst/>
                <a:cxnLst>
                  <a:cxn ang="0">
                    <a:pos x="T0" y="T1"/>
                  </a:cxn>
                  <a:cxn ang="0">
                    <a:pos x="T2" y="T3"/>
                  </a:cxn>
                  <a:cxn ang="0">
                    <a:pos x="T4" y="T5"/>
                  </a:cxn>
                  <a:cxn ang="0">
                    <a:pos x="T6" y="T7"/>
                  </a:cxn>
                </a:cxnLst>
                <a:rect l="0" t="0" r="r" b="b"/>
                <a:pathLst>
                  <a:path w="10" h="174">
                    <a:moveTo>
                      <a:pt x="10" y="174"/>
                    </a:moveTo>
                    <a:lnTo>
                      <a:pt x="7" y="0"/>
                    </a:lnTo>
                    <a:lnTo>
                      <a:pt x="0" y="0"/>
                    </a:lnTo>
                    <a:lnTo>
                      <a:pt x="3" y="174"/>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1" name="Freeform 2192">
                <a:extLst>
                  <a:ext uri="{FF2B5EF4-FFF2-40B4-BE49-F238E27FC236}">
                    <a16:creationId xmlns:a16="http://schemas.microsoft.com/office/drawing/2014/main" id="{78F6DE9E-7131-4D89-A05C-3135CB5AE6E2}"/>
                  </a:ext>
                </a:extLst>
              </p:cNvPr>
              <p:cNvSpPr>
                <a:spLocks/>
              </p:cNvSpPr>
              <p:nvPr/>
            </p:nvSpPr>
            <p:spPr bwMode="auto">
              <a:xfrm>
                <a:off x="-236" y="4835"/>
                <a:ext cx="10" cy="122"/>
              </a:xfrm>
              <a:custGeom>
                <a:avLst/>
                <a:gdLst>
                  <a:gd name="T0" fmla="*/ 7 w 17"/>
                  <a:gd name="T1" fmla="*/ 1 h 214"/>
                  <a:gd name="T2" fmla="*/ 11 w 17"/>
                  <a:gd name="T3" fmla="*/ 207 h 214"/>
                  <a:gd name="T4" fmla="*/ 10 w 17"/>
                  <a:gd name="T5" fmla="*/ 207 h 214"/>
                  <a:gd name="T6" fmla="*/ 7 w 17"/>
                  <a:gd name="T7" fmla="*/ 1 h 214"/>
                  <a:gd name="T8" fmla="*/ 0 w 17"/>
                  <a:gd name="T9" fmla="*/ 1 h 214"/>
                  <a:gd name="T10" fmla="*/ 4 w 17"/>
                  <a:gd name="T11" fmla="*/ 214 h 214"/>
                  <a:gd name="T12" fmla="*/ 14 w 17"/>
                  <a:gd name="T13" fmla="*/ 214 h 214"/>
                  <a:gd name="T14" fmla="*/ 17 w 17"/>
                  <a:gd name="T15" fmla="*/ 214 h 214"/>
                  <a:gd name="T16" fmla="*/ 14 w 17"/>
                  <a:gd name="T17" fmla="*/ 0 h 214"/>
                  <a:gd name="T18" fmla="*/ 7 w 17"/>
                  <a:gd name="T19" fmla="*/ 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214">
                    <a:moveTo>
                      <a:pt x="7" y="1"/>
                    </a:moveTo>
                    <a:lnTo>
                      <a:pt x="11" y="207"/>
                    </a:lnTo>
                    <a:lnTo>
                      <a:pt x="10" y="207"/>
                    </a:lnTo>
                    <a:lnTo>
                      <a:pt x="7" y="1"/>
                    </a:lnTo>
                    <a:lnTo>
                      <a:pt x="0" y="1"/>
                    </a:lnTo>
                    <a:lnTo>
                      <a:pt x="4" y="214"/>
                    </a:lnTo>
                    <a:lnTo>
                      <a:pt x="14" y="214"/>
                    </a:lnTo>
                    <a:lnTo>
                      <a:pt x="17" y="214"/>
                    </a:lnTo>
                    <a:lnTo>
                      <a:pt x="14" y="0"/>
                    </a:lnTo>
                    <a:lnTo>
                      <a:pt x="7"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2" name="Freeform 2193">
                <a:extLst>
                  <a:ext uri="{FF2B5EF4-FFF2-40B4-BE49-F238E27FC236}">
                    <a16:creationId xmlns:a16="http://schemas.microsoft.com/office/drawing/2014/main" id="{5565534D-061F-44A4-88BB-CCF5CC2D2A21}"/>
                  </a:ext>
                </a:extLst>
              </p:cNvPr>
              <p:cNvSpPr>
                <a:spLocks/>
              </p:cNvSpPr>
              <p:nvPr/>
            </p:nvSpPr>
            <p:spPr bwMode="auto">
              <a:xfrm>
                <a:off x="-233" y="4732"/>
                <a:ext cx="5" cy="99"/>
              </a:xfrm>
              <a:custGeom>
                <a:avLst/>
                <a:gdLst>
                  <a:gd name="T0" fmla="*/ 0 w 10"/>
                  <a:gd name="T1" fmla="*/ 0 h 175"/>
                  <a:gd name="T2" fmla="*/ 3 w 10"/>
                  <a:gd name="T3" fmla="*/ 175 h 175"/>
                  <a:gd name="T4" fmla="*/ 10 w 10"/>
                  <a:gd name="T5" fmla="*/ 174 h 175"/>
                  <a:gd name="T6" fmla="*/ 7 w 10"/>
                  <a:gd name="T7" fmla="*/ 0 h 175"/>
                </a:gdLst>
                <a:ahLst/>
                <a:cxnLst>
                  <a:cxn ang="0">
                    <a:pos x="T0" y="T1"/>
                  </a:cxn>
                  <a:cxn ang="0">
                    <a:pos x="T2" y="T3"/>
                  </a:cxn>
                  <a:cxn ang="0">
                    <a:pos x="T4" y="T5"/>
                  </a:cxn>
                  <a:cxn ang="0">
                    <a:pos x="T6" y="T7"/>
                  </a:cxn>
                </a:cxnLst>
                <a:rect l="0" t="0" r="r" b="b"/>
                <a:pathLst>
                  <a:path w="10" h="175">
                    <a:moveTo>
                      <a:pt x="0" y="0"/>
                    </a:moveTo>
                    <a:lnTo>
                      <a:pt x="3" y="175"/>
                    </a:lnTo>
                    <a:lnTo>
                      <a:pt x="10" y="17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3" name="Freeform 2194">
                <a:extLst>
                  <a:ext uri="{FF2B5EF4-FFF2-40B4-BE49-F238E27FC236}">
                    <a16:creationId xmlns:a16="http://schemas.microsoft.com/office/drawing/2014/main" id="{2384BE20-6985-4786-9C47-04246C867E84}"/>
                  </a:ext>
                </a:extLst>
              </p:cNvPr>
              <p:cNvSpPr>
                <a:spLocks/>
              </p:cNvSpPr>
              <p:nvPr/>
            </p:nvSpPr>
            <p:spPr bwMode="auto">
              <a:xfrm>
                <a:off x="-235" y="4627"/>
                <a:ext cx="6" cy="101"/>
              </a:xfrm>
              <a:custGeom>
                <a:avLst/>
                <a:gdLst>
                  <a:gd name="T0" fmla="*/ 0 w 10"/>
                  <a:gd name="T1" fmla="*/ 0 h 178"/>
                  <a:gd name="T2" fmla="*/ 3 w 10"/>
                  <a:gd name="T3" fmla="*/ 178 h 178"/>
                  <a:gd name="T4" fmla="*/ 10 w 10"/>
                  <a:gd name="T5" fmla="*/ 178 h 178"/>
                  <a:gd name="T6" fmla="*/ 7 w 10"/>
                  <a:gd name="T7" fmla="*/ 0 h 178"/>
                </a:gdLst>
                <a:ahLst/>
                <a:cxnLst>
                  <a:cxn ang="0">
                    <a:pos x="T0" y="T1"/>
                  </a:cxn>
                  <a:cxn ang="0">
                    <a:pos x="T2" y="T3"/>
                  </a:cxn>
                  <a:cxn ang="0">
                    <a:pos x="T4" y="T5"/>
                  </a:cxn>
                  <a:cxn ang="0">
                    <a:pos x="T6" y="T7"/>
                  </a:cxn>
                </a:cxnLst>
                <a:rect l="0" t="0" r="r" b="b"/>
                <a:pathLst>
                  <a:path w="10" h="178">
                    <a:moveTo>
                      <a:pt x="0" y="0"/>
                    </a:moveTo>
                    <a:lnTo>
                      <a:pt x="3" y="178"/>
                    </a:lnTo>
                    <a:lnTo>
                      <a:pt x="10" y="17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4" name="Freeform 2195">
                <a:extLst>
                  <a:ext uri="{FF2B5EF4-FFF2-40B4-BE49-F238E27FC236}">
                    <a16:creationId xmlns:a16="http://schemas.microsoft.com/office/drawing/2014/main" id="{F3002840-D3B5-4D83-9850-6CD12B66AB89}"/>
                  </a:ext>
                </a:extLst>
              </p:cNvPr>
              <p:cNvSpPr>
                <a:spLocks/>
              </p:cNvSpPr>
              <p:nvPr/>
            </p:nvSpPr>
            <p:spPr bwMode="auto">
              <a:xfrm>
                <a:off x="-236" y="4526"/>
                <a:ext cx="5" cy="97"/>
              </a:xfrm>
              <a:custGeom>
                <a:avLst/>
                <a:gdLst>
                  <a:gd name="T0" fmla="*/ 0 w 9"/>
                  <a:gd name="T1" fmla="*/ 0 h 171"/>
                  <a:gd name="T2" fmla="*/ 2 w 9"/>
                  <a:gd name="T3" fmla="*/ 171 h 171"/>
                  <a:gd name="T4" fmla="*/ 9 w 9"/>
                  <a:gd name="T5" fmla="*/ 171 h 171"/>
                  <a:gd name="T6" fmla="*/ 6 w 9"/>
                  <a:gd name="T7" fmla="*/ 0 h 171"/>
                </a:gdLst>
                <a:ahLst/>
                <a:cxnLst>
                  <a:cxn ang="0">
                    <a:pos x="T0" y="T1"/>
                  </a:cxn>
                  <a:cxn ang="0">
                    <a:pos x="T2" y="T3"/>
                  </a:cxn>
                  <a:cxn ang="0">
                    <a:pos x="T4" y="T5"/>
                  </a:cxn>
                  <a:cxn ang="0">
                    <a:pos x="T6" y="T7"/>
                  </a:cxn>
                </a:cxnLst>
                <a:rect l="0" t="0" r="r" b="b"/>
                <a:pathLst>
                  <a:path w="9" h="171">
                    <a:moveTo>
                      <a:pt x="0" y="0"/>
                    </a:moveTo>
                    <a:lnTo>
                      <a:pt x="2" y="171"/>
                    </a:lnTo>
                    <a:lnTo>
                      <a:pt x="9" y="17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5" name="Freeform 2196">
                <a:extLst>
                  <a:ext uri="{FF2B5EF4-FFF2-40B4-BE49-F238E27FC236}">
                    <a16:creationId xmlns:a16="http://schemas.microsoft.com/office/drawing/2014/main" id="{CED4282B-91E4-49FF-B6BC-80BC3E3F2DC1}"/>
                  </a:ext>
                </a:extLst>
              </p:cNvPr>
              <p:cNvSpPr>
                <a:spLocks/>
              </p:cNvSpPr>
              <p:nvPr/>
            </p:nvSpPr>
            <p:spPr bwMode="auto">
              <a:xfrm>
                <a:off x="-238" y="4429"/>
                <a:ext cx="5" cy="93"/>
              </a:xfrm>
              <a:custGeom>
                <a:avLst/>
                <a:gdLst>
                  <a:gd name="T0" fmla="*/ 0 w 9"/>
                  <a:gd name="T1" fmla="*/ 0 h 163"/>
                  <a:gd name="T2" fmla="*/ 2 w 9"/>
                  <a:gd name="T3" fmla="*/ 163 h 163"/>
                  <a:gd name="T4" fmla="*/ 9 w 9"/>
                  <a:gd name="T5" fmla="*/ 163 h 163"/>
                  <a:gd name="T6" fmla="*/ 6 w 9"/>
                  <a:gd name="T7" fmla="*/ 0 h 163"/>
                </a:gdLst>
                <a:ahLst/>
                <a:cxnLst>
                  <a:cxn ang="0">
                    <a:pos x="T0" y="T1"/>
                  </a:cxn>
                  <a:cxn ang="0">
                    <a:pos x="T2" y="T3"/>
                  </a:cxn>
                  <a:cxn ang="0">
                    <a:pos x="T4" y="T5"/>
                  </a:cxn>
                  <a:cxn ang="0">
                    <a:pos x="T6" y="T7"/>
                  </a:cxn>
                </a:cxnLst>
                <a:rect l="0" t="0" r="r" b="b"/>
                <a:pathLst>
                  <a:path w="9" h="163">
                    <a:moveTo>
                      <a:pt x="0" y="0"/>
                    </a:moveTo>
                    <a:lnTo>
                      <a:pt x="2" y="163"/>
                    </a:lnTo>
                    <a:lnTo>
                      <a:pt x="9" y="16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6" name="Freeform 2197">
                <a:extLst>
                  <a:ext uri="{FF2B5EF4-FFF2-40B4-BE49-F238E27FC236}">
                    <a16:creationId xmlns:a16="http://schemas.microsoft.com/office/drawing/2014/main" id="{7789010D-32F5-41EC-BE81-B2F1B623FB1E}"/>
                  </a:ext>
                </a:extLst>
              </p:cNvPr>
              <p:cNvSpPr>
                <a:spLocks/>
              </p:cNvSpPr>
              <p:nvPr/>
            </p:nvSpPr>
            <p:spPr bwMode="auto">
              <a:xfrm>
                <a:off x="-239" y="4400"/>
                <a:ext cx="4" cy="25"/>
              </a:xfrm>
              <a:custGeom>
                <a:avLst/>
                <a:gdLst>
                  <a:gd name="T0" fmla="*/ 0 w 7"/>
                  <a:gd name="T1" fmla="*/ 0 h 45"/>
                  <a:gd name="T2" fmla="*/ 1 w 7"/>
                  <a:gd name="T3" fmla="*/ 45 h 45"/>
                  <a:gd name="T4" fmla="*/ 7 w 7"/>
                  <a:gd name="T5" fmla="*/ 45 h 45"/>
                  <a:gd name="T6" fmla="*/ 7 w 7"/>
                  <a:gd name="T7" fmla="*/ 0 h 45"/>
                </a:gdLst>
                <a:ahLst/>
                <a:cxnLst>
                  <a:cxn ang="0">
                    <a:pos x="T0" y="T1"/>
                  </a:cxn>
                  <a:cxn ang="0">
                    <a:pos x="T2" y="T3"/>
                  </a:cxn>
                  <a:cxn ang="0">
                    <a:pos x="T4" y="T5"/>
                  </a:cxn>
                  <a:cxn ang="0">
                    <a:pos x="T6" y="T7"/>
                  </a:cxn>
                </a:cxnLst>
                <a:rect l="0" t="0" r="r" b="b"/>
                <a:pathLst>
                  <a:path w="7" h="45">
                    <a:moveTo>
                      <a:pt x="0" y="0"/>
                    </a:moveTo>
                    <a:lnTo>
                      <a:pt x="1" y="45"/>
                    </a:lnTo>
                    <a:lnTo>
                      <a:pt x="7" y="4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7" name="Freeform 2198">
                <a:extLst>
                  <a:ext uri="{FF2B5EF4-FFF2-40B4-BE49-F238E27FC236}">
                    <a16:creationId xmlns:a16="http://schemas.microsoft.com/office/drawing/2014/main" id="{355BDE51-6702-4F73-88C4-CB84C57C84FE}"/>
                  </a:ext>
                </a:extLst>
              </p:cNvPr>
              <p:cNvSpPr>
                <a:spLocks/>
              </p:cNvSpPr>
              <p:nvPr/>
            </p:nvSpPr>
            <p:spPr bwMode="auto">
              <a:xfrm>
                <a:off x="-240" y="4332"/>
                <a:ext cx="5" cy="45"/>
              </a:xfrm>
              <a:custGeom>
                <a:avLst/>
                <a:gdLst>
                  <a:gd name="T0" fmla="*/ 0 w 8"/>
                  <a:gd name="T1" fmla="*/ 0 h 80"/>
                  <a:gd name="T2" fmla="*/ 2 w 8"/>
                  <a:gd name="T3" fmla="*/ 80 h 80"/>
                  <a:gd name="T4" fmla="*/ 8 w 8"/>
                  <a:gd name="T5" fmla="*/ 80 h 80"/>
                  <a:gd name="T6" fmla="*/ 7 w 8"/>
                  <a:gd name="T7" fmla="*/ 0 h 80"/>
                </a:gdLst>
                <a:ahLst/>
                <a:cxnLst>
                  <a:cxn ang="0">
                    <a:pos x="T0" y="T1"/>
                  </a:cxn>
                  <a:cxn ang="0">
                    <a:pos x="T2" y="T3"/>
                  </a:cxn>
                  <a:cxn ang="0">
                    <a:pos x="T4" y="T5"/>
                  </a:cxn>
                  <a:cxn ang="0">
                    <a:pos x="T6" y="T7"/>
                  </a:cxn>
                </a:cxnLst>
                <a:rect l="0" t="0" r="r" b="b"/>
                <a:pathLst>
                  <a:path w="8" h="80">
                    <a:moveTo>
                      <a:pt x="0" y="0"/>
                    </a:moveTo>
                    <a:lnTo>
                      <a:pt x="2" y="80"/>
                    </a:lnTo>
                    <a:lnTo>
                      <a:pt x="8" y="8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8" name="Freeform 2199">
                <a:extLst>
                  <a:ext uri="{FF2B5EF4-FFF2-40B4-BE49-F238E27FC236}">
                    <a16:creationId xmlns:a16="http://schemas.microsoft.com/office/drawing/2014/main" id="{D355A1EC-8CCC-412C-A149-C48E58D7601C}"/>
                  </a:ext>
                </a:extLst>
              </p:cNvPr>
              <p:cNvSpPr>
                <a:spLocks/>
              </p:cNvSpPr>
              <p:nvPr/>
            </p:nvSpPr>
            <p:spPr bwMode="auto">
              <a:xfrm>
                <a:off x="-241" y="4237"/>
                <a:ext cx="5" cy="90"/>
              </a:xfrm>
              <a:custGeom>
                <a:avLst/>
                <a:gdLst>
                  <a:gd name="T0" fmla="*/ 0 w 9"/>
                  <a:gd name="T1" fmla="*/ 0 h 159"/>
                  <a:gd name="T2" fmla="*/ 2 w 9"/>
                  <a:gd name="T3" fmla="*/ 159 h 159"/>
                  <a:gd name="T4" fmla="*/ 9 w 9"/>
                  <a:gd name="T5" fmla="*/ 159 h 159"/>
                  <a:gd name="T6" fmla="*/ 6 w 9"/>
                  <a:gd name="T7" fmla="*/ 0 h 159"/>
                </a:gdLst>
                <a:ahLst/>
                <a:cxnLst>
                  <a:cxn ang="0">
                    <a:pos x="T0" y="T1"/>
                  </a:cxn>
                  <a:cxn ang="0">
                    <a:pos x="T2" y="T3"/>
                  </a:cxn>
                  <a:cxn ang="0">
                    <a:pos x="T4" y="T5"/>
                  </a:cxn>
                  <a:cxn ang="0">
                    <a:pos x="T6" y="T7"/>
                  </a:cxn>
                </a:cxnLst>
                <a:rect l="0" t="0" r="r" b="b"/>
                <a:pathLst>
                  <a:path w="9" h="159">
                    <a:moveTo>
                      <a:pt x="0" y="0"/>
                    </a:moveTo>
                    <a:lnTo>
                      <a:pt x="2" y="159"/>
                    </a:lnTo>
                    <a:lnTo>
                      <a:pt x="9"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99" name="Freeform 2200">
                <a:extLst>
                  <a:ext uri="{FF2B5EF4-FFF2-40B4-BE49-F238E27FC236}">
                    <a16:creationId xmlns:a16="http://schemas.microsoft.com/office/drawing/2014/main" id="{5A94C102-4429-4DE9-A923-0EB7DE3ACFF4}"/>
                  </a:ext>
                </a:extLst>
              </p:cNvPr>
              <p:cNvSpPr>
                <a:spLocks/>
              </p:cNvSpPr>
              <p:nvPr/>
            </p:nvSpPr>
            <p:spPr bwMode="auto">
              <a:xfrm>
                <a:off x="-242" y="4158"/>
                <a:ext cx="5" cy="74"/>
              </a:xfrm>
              <a:custGeom>
                <a:avLst/>
                <a:gdLst>
                  <a:gd name="T0" fmla="*/ 0 w 8"/>
                  <a:gd name="T1" fmla="*/ 0 h 131"/>
                  <a:gd name="T2" fmla="*/ 2 w 8"/>
                  <a:gd name="T3" fmla="*/ 131 h 131"/>
                  <a:gd name="T4" fmla="*/ 8 w 8"/>
                  <a:gd name="T5" fmla="*/ 131 h 131"/>
                  <a:gd name="T6" fmla="*/ 6 w 8"/>
                  <a:gd name="T7" fmla="*/ 0 h 131"/>
                </a:gdLst>
                <a:ahLst/>
                <a:cxnLst>
                  <a:cxn ang="0">
                    <a:pos x="T0" y="T1"/>
                  </a:cxn>
                  <a:cxn ang="0">
                    <a:pos x="T2" y="T3"/>
                  </a:cxn>
                  <a:cxn ang="0">
                    <a:pos x="T4" y="T5"/>
                  </a:cxn>
                  <a:cxn ang="0">
                    <a:pos x="T6" y="T7"/>
                  </a:cxn>
                </a:cxnLst>
                <a:rect l="0" t="0" r="r" b="b"/>
                <a:pathLst>
                  <a:path w="8" h="131">
                    <a:moveTo>
                      <a:pt x="0" y="0"/>
                    </a:moveTo>
                    <a:lnTo>
                      <a:pt x="2" y="131"/>
                    </a:lnTo>
                    <a:lnTo>
                      <a:pt x="8" y="13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0" name="Freeform 2201">
                <a:extLst>
                  <a:ext uri="{FF2B5EF4-FFF2-40B4-BE49-F238E27FC236}">
                    <a16:creationId xmlns:a16="http://schemas.microsoft.com/office/drawing/2014/main" id="{73A35522-5F3E-4821-82EA-1266DF88AEBF}"/>
                  </a:ext>
                </a:extLst>
              </p:cNvPr>
              <p:cNvSpPr>
                <a:spLocks/>
              </p:cNvSpPr>
              <p:nvPr/>
            </p:nvSpPr>
            <p:spPr bwMode="auto">
              <a:xfrm>
                <a:off x="-242" y="4105"/>
                <a:ext cx="3" cy="26"/>
              </a:xfrm>
              <a:custGeom>
                <a:avLst/>
                <a:gdLst>
                  <a:gd name="T0" fmla="*/ 0 w 7"/>
                  <a:gd name="T1" fmla="*/ 0 h 46"/>
                  <a:gd name="T2" fmla="*/ 0 w 7"/>
                  <a:gd name="T3" fmla="*/ 46 h 46"/>
                  <a:gd name="T4" fmla="*/ 7 w 7"/>
                  <a:gd name="T5" fmla="*/ 46 h 46"/>
                  <a:gd name="T6" fmla="*/ 6 w 7"/>
                  <a:gd name="T7" fmla="*/ 0 h 46"/>
                </a:gdLst>
                <a:ahLst/>
                <a:cxnLst>
                  <a:cxn ang="0">
                    <a:pos x="T0" y="T1"/>
                  </a:cxn>
                  <a:cxn ang="0">
                    <a:pos x="T2" y="T3"/>
                  </a:cxn>
                  <a:cxn ang="0">
                    <a:pos x="T4" y="T5"/>
                  </a:cxn>
                  <a:cxn ang="0">
                    <a:pos x="T6" y="T7"/>
                  </a:cxn>
                </a:cxnLst>
                <a:rect l="0" t="0" r="r" b="b"/>
                <a:pathLst>
                  <a:path w="7" h="46">
                    <a:moveTo>
                      <a:pt x="0" y="0"/>
                    </a:moveTo>
                    <a:lnTo>
                      <a:pt x="0" y="46"/>
                    </a:lnTo>
                    <a:lnTo>
                      <a:pt x="7" y="4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1" name="Freeform 2202">
                <a:extLst>
                  <a:ext uri="{FF2B5EF4-FFF2-40B4-BE49-F238E27FC236}">
                    <a16:creationId xmlns:a16="http://schemas.microsoft.com/office/drawing/2014/main" id="{5ECDB5B7-E1CD-44FD-930D-7832EF3E6F14}"/>
                  </a:ext>
                </a:extLst>
              </p:cNvPr>
              <p:cNvSpPr>
                <a:spLocks/>
              </p:cNvSpPr>
              <p:nvPr/>
            </p:nvSpPr>
            <p:spPr bwMode="auto">
              <a:xfrm>
                <a:off x="-269" y="4151"/>
                <a:ext cx="6" cy="92"/>
              </a:xfrm>
              <a:custGeom>
                <a:avLst/>
                <a:gdLst>
                  <a:gd name="T0" fmla="*/ 9 w 9"/>
                  <a:gd name="T1" fmla="*/ 162 h 162"/>
                  <a:gd name="T2" fmla="*/ 6 w 9"/>
                  <a:gd name="T3" fmla="*/ 0 h 162"/>
                  <a:gd name="T4" fmla="*/ 0 w 9"/>
                  <a:gd name="T5" fmla="*/ 0 h 162"/>
                  <a:gd name="T6" fmla="*/ 2 w 9"/>
                  <a:gd name="T7" fmla="*/ 162 h 162"/>
                </a:gdLst>
                <a:ahLst/>
                <a:cxnLst>
                  <a:cxn ang="0">
                    <a:pos x="T0" y="T1"/>
                  </a:cxn>
                  <a:cxn ang="0">
                    <a:pos x="T2" y="T3"/>
                  </a:cxn>
                  <a:cxn ang="0">
                    <a:pos x="T4" y="T5"/>
                  </a:cxn>
                  <a:cxn ang="0">
                    <a:pos x="T6" y="T7"/>
                  </a:cxn>
                </a:cxnLst>
                <a:rect l="0" t="0" r="r" b="b"/>
                <a:pathLst>
                  <a:path w="9" h="162">
                    <a:moveTo>
                      <a:pt x="9" y="162"/>
                    </a:moveTo>
                    <a:lnTo>
                      <a:pt x="6" y="0"/>
                    </a:lnTo>
                    <a:lnTo>
                      <a:pt x="0" y="0"/>
                    </a:lnTo>
                    <a:lnTo>
                      <a:pt x="2" y="16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2" name="Freeform 2203">
                <a:extLst>
                  <a:ext uri="{FF2B5EF4-FFF2-40B4-BE49-F238E27FC236}">
                    <a16:creationId xmlns:a16="http://schemas.microsoft.com/office/drawing/2014/main" id="{CB0118A9-3495-4835-B128-6028A5A9F899}"/>
                  </a:ext>
                </a:extLst>
              </p:cNvPr>
              <p:cNvSpPr>
                <a:spLocks/>
              </p:cNvSpPr>
              <p:nvPr/>
            </p:nvSpPr>
            <p:spPr bwMode="auto">
              <a:xfrm>
                <a:off x="-267" y="4247"/>
                <a:ext cx="5" cy="89"/>
              </a:xfrm>
              <a:custGeom>
                <a:avLst/>
                <a:gdLst>
                  <a:gd name="T0" fmla="*/ 10 w 10"/>
                  <a:gd name="T1" fmla="*/ 157 h 157"/>
                  <a:gd name="T2" fmla="*/ 7 w 10"/>
                  <a:gd name="T3" fmla="*/ 0 h 157"/>
                  <a:gd name="T4" fmla="*/ 0 w 10"/>
                  <a:gd name="T5" fmla="*/ 0 h 157"/>
                  <a:gd name="T6" fmla="*/ 3 w 10"/>
                  <a:gd name="T7" fmla="*/ 157 h 157"/>
                </a:gdLst>
                <a:ahLst/>
                <a:cxnLst>
                  <a:cxn ang="0">
                    <a:pos x="T0" y="T1"/>
                  </a:cxn>
                  <a:cxn ang="0">
                    <a:pos x="T2" y="T3"/>
                  </a:cxn>
                  <a:cxn ang="0">
                    <a:pos x="T4" y="T5"/>
                  </a:cxn>
                  <a:cxn ang="0">
                    <a:pos x="T6" y="T7"/>
                  </a:cxn>
                </a:cxnLst>
                <a:rect l="0" t="0" r="r" b="b"/>
                <a:pathLst>
                  <a:path w="10" h="157">
                    <a:moveTo>
                      <a:pt x="10" y="157"/>
                    </a:moveTo>
                    <a:lnTo>
                      <a:pt x="7" y="0"/>
                    </a:lnTo>
                    <a:lnTo>
                      <a:pt x="0" y="0"/>
                    </a:lnTo>
                    <a:lnTo>
                      <a:pt x="3" y="15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3" name="Freeform 2204">
                <a:extLst>
                  <a:ext uri="{FF2B5EF4-FFF2-40B4-BE49-F238E27FC236}">
                    <a16:creationId xmlns:a16="http://schemas.microsoft.com/office/drawing/2014/main" id="{E097E110-3007-4668-85A9-7DCFDFD43A8B}"/>
                  </a:ext>
                </a:extLst>
              </p:cNvPr>
              <p:cNvSpPr>
                <a:spLocks/>
              </p:cNvSpPr>
              <p:nvPr/>
            </p:nvSpPr>
            <p:spPr bwMode="auto">
              <a:xfrm>
                <a:off x="-266" y="4341"/>
                <a:ext cx="5" cy="31"/>
              </a:xfrm>
              <a:custGeom>
                <a:avLst/>
                <a:gdLst>
                  <a:gd name="T0" fmla="*/ 8 w 8"/>
                  <a:gd name="T1" fmla="*/ 54 h 55"/>
                  <a:gd name="T2" fmla="*/ 7 w 8"/>
                  <a:gd name="T3" fmla="*/ 0 h 55"/>
                  <a:gd name="T4" fmla="*/ 0 w 8"/>
                  <a:gd name="T5" fmla="*/ 0 h 55"/>
                  <a:gd name="T6" fmla="*/ 1 w 8"/>
                  <a:gd name="T7" fmla="*/ 55 h 55"/>
                </a:gdLst>
                <a:ahLst/>
                <a:cxnLst>
                  <a:cxn ang="0">
                    <a:pos x="T0" y="T1"/>
                  </a:cxn>
                  <a:cxn ang="0">
                    <a:pos x="T2" y="T3"/>
                  </a:cxn>
                  <a:cxn ang="0">
                    <a:pos x="T4" y="T5"/>
                  </a:cxn>
                  <a:cxn ang="0">
                    <a:pos x="T6" y="T7"/>
                  </a:cxn>
                </a:cxnLst>
                <a:rect l="0" t="0" r="r" b="b"/>
                <a:pathLst>
                  <a:path w="8" h="55">
                    <a:moveTo>
                      <a:pt x="8" y="54"/>
                    </a:moveTo>
                    <a:lnTo>
                      <a:pt x="7" y="0"/>
                    </a:lnTo>
                    <a:lnTo>
                      <a:pt x="0" y="0"/>
                    </a:lnTo>
                    <a:lnTo>
                      <a:pt x="1" y="5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4" name="Freeform 2205">
                <a:extLst>
                  <a:ext uri="{FF2B5EF4-FFF2-40B4-BE49-F238E27FC236}">
                    <a16:creationId xmlns:a16="http://schemas.microsoft.com/office/drawing/2014/main" id="{F8559DAE-4B41-4022-8B05-66C4E8A82C0F}"/>
                  </a:ext>
                </a:extLst>
              </p:cNvPr>
              <p:cNvSpPr>
                <a:spLocks/>
              </p:cNvSpPr>
              <p:nvPr/>
            </p:nvSpPr>
            <p:spPr bwMode="auto">
              <a:xfrm>
                <a:off x="-265" y="4395"/>
                <a:ext cx="4" cy="38"/>
              </a:xfrm>
              <a:custGeom>
                <a:avLst/>
                <a:gdLst>
                  <a:gd name="T0" fmla="*/ 7 w 7"/>
                  <a:gd name="T1" fmla="*/ 67 h 67"/>
                  <a:gd name="T2" fmla="*/ 6 w 7"/>
                  <a:gd name="T3" fmla="*/ 0 h 67"/>
                  <a:gd name="T4" fmla="*/ 0 w 7"/>
                  <a:gd name="T5" fmla="*/ 0 h 67"/>
                  <a:gd name="T6" fmla="*/ 1 w 7"/>
                  <a:gd name="T7" fmla="*/ 67 h 67"/>
                </a:gdLst>
                <a:ahLst/>
                <a:cxnLst>
                  <a:cxn ang="0">
                    <a:pos x="T0" y="T1"/>
                  </a:cxn>
                  <a:cxn ang="0">
                    <a:pos x="T2" y="T3"/>
                  </a:cxn>
                  <a:cxn ang="0">
                    <a:pos x="T4" y="T5"/>
                  </a:cxn>
                  <a:cxn ang="0">
                    <a:pos x="T6" y="T7"/>
                  </a:cxn>
                </a:cxnLst>
                <a:rect l="0" t="0" r="r" b="b"/>
                <a:pathLst>
                  <a:path w="7" h="67">
                    <a:moveTo>
                      <a:pt x="7" y="67"/>
                    </a:moveTo>
                    <a:lnTo>
                      <a:pt x="6" y="0"/>
                    </a:lnTo>
                    <a:lnTo>
                      <a:pt x="0" y="0"/>
                    </a:lnTo>
                    <a:lnTo>
                      <a:pt x="1" y="6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5" name="Freeform 2206">
                <a:extLst>
                  <a:ext uri="{FF2B5EF4-FFF2-40B4-BE49-F238E27FC236}">
                    <a16:creationId xmlns:a16="http://schemas.microsoft.com/office/drawing/2014/main" id="{97CAC0A0-C1BE-4D09-88FD-623C400795E4}"/>
                  </a:ext>
                </a:extLst>
              </p:cNvPr>
              <p:cNvSpPr>
                <a:spLocks/>
              </p:cNvSpPr>
              <p:nvPr/>
            </p:nvSpPr>
            <p:spPr bwMode="auto">
              <a:xfrm>
                <a:off x="-264" y="4437"/>
                <a:ext cx="5" cy="92"/>
              </a:xfrm>
              <a:custGeom>
                <a:avLst/>
                <a:gdLst>
                  <a:gd name="T0" fmla="*/ 9 w 9"/>
                  <a:gd name="T1" fmla="*/ 162 h 162"/>
                  <a:gd name="T2" fmla="*/ 7 w 9"/>
                  <a:gd name="T3" fmla="*/ 0 h 162"/>
                  <a:gd name="T4" fmla="*/ 0 w 9"/>
                  <a:gd name="T5" fmla="*/ 0 h 162"/>
                  <a:gd name="T6" fmla="*/ 3 w 9"/>
                  <a:gd name="T7" fmla="*/ 162 h 162"/>
                </a:gdLst>
                <a:ahLst/>
                <a:cxnLst>
                  <a:cxn ang="0">
                    <a:pos x="T0" y="T1"/>
                  </a:cxn>
                  <a:cxn ang="0">
                    <a:pos x="T2" y="T3"/>
                  </a:cxn>
                  <a:cxn ang="0">
                    <a:pos x="T4" y="T5"/>
                  </a:cxn>
                  <a:cxn ang="0">
                    <a:pos x="T6" y="T7"/>
                  </a:cxn>
                </a:cxnLst>
                <a:rect l="0" t="0" r="r" b="b"/>
                <a:pathLst>
                  <a:path w="9" h="162">
                    <a:moveTo>
                      <a:pt x="9" y="162"/>
                    </a:moveTo>
                    <a:lnTo>
                      <a:pt x="7" y="0"/>
                    </a:lnTo>
                    <a:lnTo>
                      <a:pt x="0" y="0"/>
                    </a:lnTo>
                    <a:lnTo>
                      <a:pt x="3" y="16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6" name="Freeform 2207">
                <a:extLst>
                  <a:ext uri="{FF2B5EF4-FFF2-40B4-BE49-F238E27FC236}">
                    <a16:creationId xmlns:a16="http://schemas.microsoft.com/office/drawing/2014/main" id="{26993BB3-B8C7-41B9-8468-4AB19D70799C}"/>
                  </a:ext>
                </a:extLst>
              </p:cNvPr>
              <p:cNvSpPr>
                <a:spLocks/>
              </p:cNvSpPr>
              <p:nvPr/>
            </p:nvSpPr>
            <p:spPr bwMode="auto">
              <a:xfrm>
                <a:off x="-262" y="4532"/>
                <a:ext cx="5" cy="96"/>
              </a:xfrm>
              <a:custGeom>
                <a:avLst/>
                <a:gdLst>
                  <a:gd name="T0" fmla="*/ 9 w 9"/>
                  <a:gd name="T1" fmla="*/ 168 h 169"/>
                  <a:gd name="T2" fmla="*/ 6 w 9"/>
                  <a:gd name="T3" fmla="*/ 0 h 169"/>
                  <a:gd name="T4" fmla="*/ 0 w 9"/>
                  <a:gd name="T5" fmla="*/ 0 h 169"/>
                  <a:gd name="T6" fmla="*/ 3 w 9"/>
                  <a:gd name="T7" fmla="*/ 169 h 169"/>
                </a:gdLst>
                <a:ahLst/>
                <a:cxnLst>
                  <a:cxn ang="0">
                    <a:pos x="T0" y="T1"/>
                  </a:cxn>
                  <a:cxn ang="0">
                    <a:pos x="T2" y="T3"/>
                  </a:cxn>
                  <a:cxn ang="0">
                    <a:pos x="T4" y="T5"/>
                  </a:cxn>
                  <a:cxn ang="0">
                    <a:pos x="T6" y="T7"/>
                  </a:cxn>
                </a:cxnLst>
                <a:rect l="0" t="0" r="r" b="b"/>
                <a:pathLst>
                  <a:path w="9" h="169">
                    <a:moveTo>
                      <a:pt x="9" y="168"/>
                    </a:moveTo>
                    <a:lnTo>
                      <a:pt x="6" y="0"/>
                    </a:lnTo>
                    <a:lnTo>
                      <a:pt x="0" y="0"/>
                    </a:lnTo>
                    <a:lnTo>
                      <a:pt x="3" y="16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7" name="Freeform 2208">
                <a:extLst>
                  <a:ext uri="{FF2B5EF4-FFF2-40B4-BE49-F238E27FC236}">
                    <a16:creationId xmlns:a16="http://schemas.microsoft.com/office/drawing/2014/main" id="{C1B3F8C7-33B2-40D4-9C95-256EEE41C8FB}"/>
                  </a:ext>
                </a:extLst>
              </p:cNvPr>
              <p:cNvSpPr>
                <a:spLocks/>
              </p:cNvSpPr>
              <p:nvPr/>
            </p:nvSpPr>
            <p:spPr bwMode="auto">
              <a:xfrm>
                <a:off x="-261" y="4632"/>
                <a:ext cx="6" cy="100"/>
              </a:xfrm>
              <a:custGeom>
                <a:avLst/>
                <a:gdLst>
                  <a:gd name="T0" fmla="*/ 10 w 10"/>
                  <a:gd name="T1" fmla="*/ 175 h 175"/>
                  <a:gd name="T2" fmla="*/ 7 w 10"/>
                  <a:gd name="T3" fmla="*/ 0 h 175"/>
                  <a:gd name="T4" fmla="*/ 0 w 10"/>
                  <a:gd name="T5" fmla="*/ 0 h 175"/>
                  <a:gd name="T6" fmla="*/ 3 w 10"/>
                  <a:gd name="T7" fmla="*/ 175 h 175"/>
                </a:gdLst>
                <a:ahLst/>
                <a:cxnLst>
                  <a:cxn ang="0">
                    <a:pos x="T0" y="T1"/>
                  </a:cxn>
                  <a:cxn ang="0">
                    <a:pos x="T2" y="T3"/>
                  </a:cxn>
                  <a:cxn ang="0">
                    <a:pos x="T4" y="T5"/>
                  </a:cxn>
                  <a:cxn ang="0">
                    <a:pos x="T6" y="T7"/>
                  </a:cxn>
                </a:cxnLst>
                <a:rect l="0" t="0" r="r" b="b"/>
                <a:pathLst>
                  <a:path w="10" h="175">
                    <a:moveTo>
                      <a:pt x="10" y="175"/>
                    </a:moveTo>
                    <a:lnTo>
                      <a:pt x="7" y="0"/>
                    </a:lnTo>
                    <a:lnTo>
                      <a:pt x="0" y="0"/>
                    </a:lnTo>
                    <a:lnTo>
                      <a:pt x="3" y="175"/>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8" name="Freeform 2209">
                <a:extLst>
                  <a:ext uri="{FF2B5EF4-FFF2-40B4-BE49-F238E27FC236}">
                    <a16:creationId xmlns:a16="http://schemas.microsoft.com/office/drawing/2014/main" id="{088D5CFE-7373-443E-955B-930380F6D98C}"/>
                  </a:ext>
                </a:extLst>
              </p:cNvPr>
              <p:cNvSpPr>
                <a:spLocks/>
              </p:cNvSpPr>
              <p:nvPr/>
            </p:nvSpPr>
            <p:spPr bwMode="auto">
              <a:xfrm>
                <a:off x="-259" y="4736"/>
                <a:ext cx="6" cy="97"/>
              </a:xfrm>
              <a:custGeom>
                <a:avLst/>
                <a:gdLst>
                  <a:gd name="T0" fmla="*/ 10 w 10"/>
                  <a:gd name="T1" fmla="*/ 172 h 172"/>
                  <a:gd name="T2" fmla="*/ 7 w 10"/>
                  <a:gd name="T3" fmla="*/ 0 h 172"/>
                  <a:gd name="T4" fmla="*/ 0 w 10"/>
                  <a:gd name="T5" fmla="*/ 0 h 172"/>
                  <a:gd name="T6" fmla="*/ 3 w 10"/>
                  <a:gd name="T7" fmla="*/ 172 h 172"/>
                </a:gdLst>
                <a:ahLst/>
                <a:cxnLst>
                  <a:cxn ang="0">
                    <a:pos x="T0" y="T1"/>
                  </a:cxn>
                  <a:cxn ang="0">
                    <a:pos x="T2" y="T3"/>
                  </a:cxn>
                  <a:cxn ang="0">
                    <a:pos x="T4" y="T5"/>
                  </a:cxn>
                  <a:cxn ang="0">
                    <a:pos x="T6" y="T7"/>
                  </a:cxn>
                </a:cxnLst>
                <a:rect l="0" t="0" r="r" b="b"/>
                <a:pathLst>
                  <a:path w="10" h="172">
                    <a:moveTo>
                      <a:pt x="10" y="172"/>
                    </a:moveTo>
                    <a:lnTo>
                      <a:pt x="7" y="0"/>
                    </a:lnTo>
                    <a:lnTo>
                      <a:pt x="0" y="0"/>
                    </a:lnTo>
                    <a:lnTo>
                      <a:pt x="3" y="172"/>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09" name="Freeform 2210">
                <a:extLst>
                  <a:ext uri="{FF2B5EF4-FFF2-40B4-BE49-F238E27FC236}">
                    <a16:creationId xmlns:a16="http://schemas.microsoft.com/office/drawing/2014/main" id="{2F3F31A0-63AC-47D8-B939-4C3BBB43BDE8}"/>
                  </a:ext>
                </a:extLst>
              </p:cNvPr>
              <p:cNvSpPr>
                <a:spLocks/>
              </p:cNvSpPr>
              <p:nvPr/>
            </p:nvSpPr>
            <p:spPr bwMode="auto">
              <a:xfrm>
                <a:off x="-257" y="4838"/>
                <a:ext cx="10" cy="119"/>
              </a:xfrm>
              <a:custGeom>
                <a:avLst/>
                <a:gdLst>
                  <a:gd name="T0" fmla="*/ 8 w 18"/>
                  <a:gd name="T1" fmla="*/ 0 h 210"/>
                  <a:gd name="T2" fmla="*/ 11 w 18"/>
                  <a:gd name="T3" fmla="*/ 203 h 210"/>
                  <a:gd name="T4" fmla="*/ 11 w 18"/>
                  <a:gd name="T5" fmla="*/ 203 h 210"/>
                  <a:gd name="T6" fmla="*/ 7 w 18"/>
                  <a:gd name="T7" fmla="*/ 0 h 210"/>
                  <a:gd name="T8" fmla="*/ 0 w 18"/>
                  <a:gd name="T9" fmla="*/ 1 h 210"/>
                  <a:gd name="T10" fmla="*/ 4 w 18"/>
                  <a:gd name="T11" fmla="*/ 210 h 210"/>
                  <a:gd name="T12" fmla="*/ 14 w 18"/>
                  <a:gd name="T13" fmla="*/ 210 h 210"/>
                  <a:gd name="T14" fmla="*/ 18 w 18"/>
                  <a:gd name="T15" fmla="*/ 210 h 210"/>
                  <a:gd name="T16" fmla="*/ 14 w 18"/>
                  <a:gd name="T17" fmla="*/ 0 h 210"/>
                  <a:gd name="T18" fmla="*/ 8 w 18"/>
                  <a:gd name="T1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10">
                    <a:moveTo>
                      <a:pt x="8" y="0"/>
                    </a:moveTo>
                    <a:lnTo>
                      <a:pt x="11" y="203"/>
                    </a:lnTo>
                    <a:lnTo>
                      <a:pt x="11" y="203"/>
                    </a:lnTo>
                    <a:lnTo>
                      <a:pt x="7" y="0"/>
                    </a:lnTo>
                    <a:lnTo>
                      <a:pt x="0" y="1"/>
                    </a:lnTo>
                    <a:lnTo>
                      <a:pt x="4" y="210"/>
                    </a:lnTo>
                    <a:lnTo>
                      <a:pt x="14" y="210"/>
                    </a:lnTo>
                    <a:lnTo>
                      <a:pt x="18" y="210"/>
                    </a:lnTo>
                    <a:lnTo>
                      <a:pt x="14" y="0"/>
                    </a:lnTo>
                    <a:lnTo>
                      <a:pt x="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0" name="Freeform 2211">
                <a:extLst>
                  <a:ext uri="{FF2B5EF4-FFF2-40B4-BE49-F238E27FC236}">
                    <a16:creationId xmlns:a16="http://schemas.microsoft.com/office/drawing/2014/main" id="{3A69C83A-D2C8-43D9-967A-CB0DEE6F7021}"/>
                  </a:ext>
                </a:extLst>
              </p:cNvPr>
              <p:cNvSpPr>
                <a:spLocks/>
              </p:cNvSpPr>
              <p:nvPr/>
            </p:nvSpPr>
            <p:spPr bwMode="auto">
              <a:xfrm>
                <a:off x="-255" y="4734"/>
                <a:ext cx="6" cy="99"/>
              </a:xfrm>
              <a:custGeom>
                <a:avLst/>
                <a:gdLst>
                  <a:gd name="T0" fmla="*/ 0 w 10"/>
                  <a:gd name="T1" fmla="*/ 0 h 173"/>
                  <a:gd name="T2" fmla="*/ 3 w 10"/>
                  <a:gd name="T3" fmla="*/ 173 h 173"/>
                  <a:gd name="T4" fmla="*/ 10 w 10"/>
                  <a:gd name="T5" fmla="*/ 173 h 173"/>
                  <a:gd name="T6" fmla="*/ 7 w 10"/>
                  <a:gd name="T7" fmla="*/ 0 h 173"/>
                </a:gdLst>
                <a:ahLst/>
                <a:cxnLst>
                  <a:cxn ang="0">
                    <a:pos x="T0" y="T1"/>
                  </a:cxn>
                  <a:cxn ang="0">
                    <a:pos x="T2" y="T3"/>
                  </a:cxn>
                  <a:cxn ang="0">
                    <a:pos x="T4" y="T5"/>
                  </a:cxn>
                  <a:cxn ang="0">
                    <a:pos x="T6" y="T7"/>
                  </a:cxn>
                </a:cxnLst>
                <a:rect l="0" t="0" r="r" b="b"/>
                <a:pathLst>
                  <a:path w="10" h="173">
                    <a:moveTo>
                      <a:pt x="0" y="0"/>
                    </a:moveTo>
                    <a:lnTo>
                      <a:pt x="3" y="173"/>
                    </a:lnTo>
                    <a:lnTo>
                      <a:pt x="10" y="17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1" name="Freeform 2212">
                <a:extLst>
                  <a:ext uri="{FF2B5EF4-FFF2-40B4-BE49-F238E27FC236}">
                    <a16:creationId xmlns:a16="http://schemas.microsoft.com/office/drawing/2014/main" id="{FEBC7A58-2976-4F05-B2B4-1D884EFEE23E}"/>
                  </a:ext>
                </a:extLst>
              </p:cNvPr>
              <p:cNvSpPr>
                <a:spLocks/>
              </p:cNvSpPr>
              <p:nvPr/>
            </p:nvSpPr>
            <p:spPr bwMode="auto">
              <a:xfrm>
                <a:off x="-257" y="4631"/>
                <a:ext cx="6" cy="100"/>
              </a:xfrm>
              <a:custGeom>
                <a:avLst/>
                <a:gdLst>
                  <a:gd name="T0" fmla="*/ 0 w 10"/>
                  <a:gd name="T1" fmla="*/ 0 h 176"/>
                  <a:gd name="T2" fmla="*/ 3 w 10"/>
                  <a:gd name="T3" fmla="*/ 176 h 176"/>
                  <a:gd name="T4" fmla="*/ 10 w 10"/>
                  <a:gd name="T5" fmla="*/ 176 h 176"/>
                  <a:gd name="T6" fmla="*/ 7 w 10"/>
                  <a:gd name="T7" fmla="*/ 0 h 176"/>
                </a:gdLst>
                <a:ahLst/>
                <a:cxnLst>
                  <a:cxn ang="0">
                    <a:pos x="T0" y="T1"/>
                  </a:cxn>
                  <a:cxn ang="0">
                    <a:pos x="T2" y="T3"/>
                  </a:cxn>
                  <a:cxn ang="0">
                    <a:pos x="T4" y="T5"/>
                  </a:cxn>
                  <a:cxn ang="0">
                    <a:pos x="T6" y="T7"/>
                  </a:cxn>
                </a:cxnLst>
                <a:rect l="0" t="0" r="r" b="b"/>
                <a:pathLst>
                  <a:path w="10" h="176">
                    <a:moveTo>
                      <a:pt x="0" y="0"/>
                    </a:moveTo>
                    <a:lnTo>
                      <a:pt x="3" y="176"/>
                    </a:lnTo>
                    <a:lnTo>
                      <a:pt x="10" y="17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2" name="Freeform 2213">
                <a:extLst>
                  <a:ext uri="{FF2B5EF4-FFF2-40B4-BE49-F238E27FC236}">
                    <a16:creationId xmlns:a16="http://schemas.microsoft.com/office/drawing/2014/main" id="{C1EA8C13-1CAC-4E1C-BAE4-86CF6AD41523}"/>
                  </a:ext>
                </a:extLst>
              </p:cNvPr>
              <p:cNvSpPr>
                <a:spLocks/>
              </p:cNvSpPr>
              <p:nvPr/>
            </p:nvSpPr>
            <p:spPr bwMode="auto">
              <a:xfrm>
                <a:off x="-258" y="4531"/>
                <a:ext cx="5" cy="96"/>
              </a:xfrm>
              <a:custGeom>
                <a:avLst/>
                <a:gdLst>
                  <a:gd name="T0" fmla="*/ 0 w 10"/>
                  <a:gd name="T1" fmla="*/ 0 h 169"/>
                  <a:gd name="T2" fmla="*/ 3 w 10"/>
                  <a:gd name="T3" fmla="*/ 169 h 169"/>
                  <a:gd name="T4" fmla="*/ 10 w 10"/>
                  <a:gd name="T5" fmla="*/ 169 h 169"/>
                  <a:gd name="T6" fmla="*/ 7 w 10"/>
                  <a:gd name="T7" fmla="*/ 0 h 169"/>
                </a:gdLst>
                <a:ahLst/>
                <a:cxnLst>
                  <a:cxn ang="0">
                    <a:pos x="T0" y="T1"/>
                  </a:cxn>
                  <a:cxn ang="0">
                    <a:pos x="T2" y="T3"/>
                  </a:cxn>
                  <a:cxn ang="0">
                    <a:pos x="T4" y="T5"/>
                  </a:cxn>
                  <a:cxn ang="0">
                    <a:pos x="T6" y="T7"/>
                  </a:cxn>
                </a:cxnLst>
                <a:rect l="0" t="0" r="r" b="b"/>
                <a:pathLst>
                  <a:path w="10" h="169">
                    <a:moveTo>
                      <a:pt x="0" y="0"/>
                    </a:moveTo>
                    <a:lnTo>
                      <a:pt x="3" y="169"/>
                    </a:lnTo>
                    <a:lnTo>
                      <a:pt x="10" y="16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13" name="Freeform 2214">
                <a:extLst>
                  <a:ext uri="{FF2B5EF4-FFF2-40B4-BE49-F238E27FC236}">
                    <a16:creationId xmlns:a16="http://schemas.microsoft.com/office/drawing/2014/main" id="{9B682CB7-2F45-4E7F-974F-D7A344E132FC}"/>
                  </a:ext>
                </a:extLst>
              </p:cNvPr>
              <p:cNvSpPr>
                <a:spLocks/>
              </p:cNvSpPr>
              <p:nvPr/>
            </p:nvSpPr>
            <p:spPr bwMode="auto">
              <a:xfrm>
                <a:off x="-260" y="4435"/>
                <a:ext cx="6" cy="92"/>
              </a:xfrm>
              <a:custGeom>
                <a:avLst/>
                <a:gdLst>
                  <a:gd name="T0" fmla="*/ 0 w 10"/>
                  <a:gd name="T1" fmla="*/ 0 h 162"/>
                  <a:gd name="T2" fmla="*/ 3 w 10"/>
                  <a:gd name="T3" fmla="*/ 162 h 162"/>
                  <a:gd name="T4" fmla="*/ 10 w 10"/>
                  <a:gd name="T5" fmla="*/ 162 h 162"/>
                  <a:gd name="T6" fmla="*/ 7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7" name="Group 2416">
              <a:extLst>
                <a:ext uri="{FF2B5EF4-FFF2-40B4-BE49-F238E27FC236}">
                  <a16:creationId xmlns:a16="http://schemas.microsoft.com/office/drawing/2014/main" id="{7348DF45-93B4-4F9B-973D-3DC0C2CFF899}"/>
                </a:ext>
              </a:extLst>
            </p:cNvPr>
            <p:cNvGrpSpPr>
              <a:grpSpLocks/>
            </p:cNvGrpSpPr>
            <p:nvPr/>
          </p:nvGrpSpPr>
          <p:grpSpPr bwMode="auto">
            <a:xfrm>
              <a:off x="-1184275" y="5205785"/>
              <a:ext cx="6438900" cy="2312988"/>
              <a:chOff x="-746" y="3819"/>
              <a:chExt cx="4056" cy="1457"/>
            </a:xfrm>
            <a:solidFill>
              <a:srgbClr val="FFFFFF"/>
            </a:solidFill>
          </p:grpSpPr>
          <p:sp>
            <p:nvSpPr>
              <p:cNvPr id="5914" name="Freeform 2216">
                <a:extLst>
                  <a:ext uri="{FF2B5EF4-FFF2-40B4-BE49-F238E27FC236}">
                    <a16:creationId xmlns:a16="http://schemas.microsoft.com/office/drawing/2014/main" id="{2754FF91-70C1-4F64-9E57-45A96A319BF6}"/>
                  </a:ext>
                </a:extLst>
              </p:cNvPr>
              <p:cNvSpPr>
                <a:spLocks/>
              </p:cNvSpPr>
              <p:nvPr/>
            </p:nvSpPr>
            <p:spPr bwMode="auto">
              <a:xfrm>
                <a:off x="-261" y="4396"/>
                <a:ext cx="5" cy="35"/>
              </a:xfrm>
              <a:custGeom>
                <a:avLst/>
                <a:gdLst>
                  <a:gd name="T0" fmla="*/ 0 w 8"/>
                  <a:gd name="T1" fmla="*/ 0 h 63"/>
                  <a:gd name="T2" fmla="*/ 1 w 8"/>
                  <a:gd name="T3" fmla="*/ 63 h 63"/>
                  <a:gd name="T4" fmla="*/ 8 w 8"/>
                  <a:gd name="T5" fmla="*/ 63 h 63"/>
                  <a:gd name="T6" fmla="*/ 7 w 8"/>
                  <a:gd name="T7" fmla="*/ 0 h 63"/>
                </a:gdLst>
                <a:ahLst/>
                <a:cxnLst>
                  <a:cxn ang="0">
                    <a:pos x="T0" y="T1"/>
                  </a:cxn>
                  <a:cxn ang="0">
                    <a:pos x="T2" y="T3"/>
                  </a:cxn>
                  <a:cxn ang="0">
                    <a:pos x="T4" y="T5"/>
                  </a:cxn>
                  <a:cxn ang="0">
                    <a:pos x="T6" y="T7"/>
                  </a:cxn>
                </a:cxnLst>
                <a:rect l="0" t="0" r="r" b="b"/>
                <a:pathLst>
                  <a:path w="8" h="63">
                    <a:moveTo>
                      <a:pt x="0" y="0"/>
                    </a:moveTo>
                    <a:lnTo>
                      <a:pt x="1" y="63"/>
                    </a:lnTo>
                    <a:lnTo>
                      <a:pt x="8" y="6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5" name="Freeform 2217">
                <a:extLst>
                  <a:ext uri="{FF2B5EF4-FFF2-40B4-BE49-F238E27FC236}">
                    <a16:creationId xmlns:a16="http://schemas.microsoft.com/office/drawing/2014/main" id="{C62328A7-4120-49D5-9E09-C97A7AF46FD7}"/>
                  </a:ext>
                </a:extLst>
              </p:cNvPr>
              <p:cNvSpPr>
                <a:spLocks/>
              </p:cNvSpPr>
              <p:nvPr/>
            </p:nvSpPr>
            <p:spPr bwMode="auto">
              <a:xfrm>
                <a:off x="-262" y="4340"/>
                <a:ext cx="5" cy="32"/>
              </a:xfrm>
              <a:custGeom>
                <a:avLst/>
                <a:gdLst>
                  <a:gd name="T0" fmla="*/ 0 w 8"/>
                  <a:gd name="T1" fmla="*/ 0 h 58"/>
                  <a:gd name="T2" fmla="*/ 1 w 8"/>
                  <a:gd name="T3" fmla="*/ 58 h 58"/>
                  <a:gd name="T4" fmla="*/ 8 w 8"/>
                  <a:gd name="T5" fmla="*/ 58 h 58"/>
                  <a:gd name="T6" fmla="*/ 7 w 8"/>
                  <a:gd name="T7" fmla="*/ 0 h 58"/>
                </a:gdLst>
                <a:ahLst/>
                <a:cxnLst>
                  <a:cxn ang="0">
                    <a:pos x="T0" y="T1"/>
                  </a:cxn>
                  <a:cxn ang="0">
                    <a:pos x="T2" y="T3"/>
                  </a:cxn>
                  <a:cxn ang="0">
                    <a:pos x="T4" y="T5"/>
                  </a:cxn>
                  <a:cxn ang="0">
                    <a:pos x="T6" y="T7"/>
                  </a:cxn>
                </a:cxnLst>
                <a:rect l="0" t="0" r="r" b="b"/>
                <a:pathLst>
                  <a:path w="8" h="58">
                    <a:moveTo>
                      <a:pt x="0" y="0"/>
                    </a:moveTo>
                    <a:lnTo>
                      <a:pt x="1" y="58"/>
                    </a:lnTo>
                    <a:lnTo>
                      <a:pt x="8" y="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6" name="Freeform 2218">
                <a:extLst>
                  <a:ext uri="{FF2B5EF4-FFF2-40B4-BE49-F238E27FC236}">
                    <a16:creationId xmlns:a16="http://schemas.microsoft.com/office/drawing/2014/main" id="{B1757EED-9845-41EA-BD00-3861B8262475}"/>
                  </a:ext>
                </a:extLst>
              </p:cNvPr>
              <p:cNvSpPr>
                <a:spLocks/>
              </p:cNvSpPr>
              <p:nvPr/>
            </p:nvSpPr>
            <p:spPr bwMode="auto">
              <a:xfrm>
                <a:off x="-263" y="4245"/>
                <a:ext cx="5" cy="90"/>
              </a:xfrm>
              <a:custGeom>
                <a:avLst/>
                <a:gdLst>
                  <a:gd name="T0" fmla="*/ 0 w 9"/>
                  <a:gd name="T1" fmla="*/ 0 h 158"/>
                  <a:gd name="T2" fmla="*/ 2 w 9"/>
                  <a:gd name="T3" fmla="*/ 158 h 158"/>
                  <a:gd name="T4" fmla="*/ 9 w 9"/>
                  <a:gd name="T5" fmla="*/ 158 h 158"/>
                  <a:gd name="T6" fmla="*/ 6 w 9"/>
                  <a:gd name="T7" fmla="*/ 0 h 158"/>
                </a:gdLst>
                <a:ahLst/>
                <a:cxnLst>
                  <a:cxn ang="0">
                    <a:pos x="T0" y="T1"/>
                  </a:cxn>
                  <a:cxn ang="0">
                    <a:pos x="T2" y="T3"/>
                  </a:cxn>
                  <a:cxn ang="0">
                    <a:pos x="T4" y="T5"/>
                  </a:cxn>
                  <a:cxn ang="0">
                    <a:pos x="T6" y="T7"/>
                  </a:cxn>
                </a:cxnLst>
                <a:rect l="0" t="0" r="r" b="b"/>
                <a:pathLst>
                  <a:path w="9" h="158">
                    <a:moveTo>
                      <a:pt x="0" y="0"/>
                    </a:moveTo>
                    <a:lnTo>
                      <a:pt x="2" y="158"/>
                    </a:lnTo>
                    <a:lnTo>
                      <a:pt x="9" y="15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7" name="Freeform 2219">
                <a:extLst>
                  <a:ext uri="{FF2B5EF4-FFF2-40B4-BE49-F238E27FC236}">
                    <a16:creationId xmlns:a16="http://schemas.microsoft.com/office/drawing/2014/main" id="{C54EB7C3-9ACB-49F7-A027-FD7C0A90DE12}"/>
                  </a:ext>
                </a:extLst>
              </p:cNvPr>
              <p:cNvSpPr>
                <a:spLocks/>
              </p:cNvSpPr>
              <p:nvPr/>
            </p:nvSpPr>
            <p:spPr bwMode="auto">
              <a:xfrm>
                <a:off x="-265" y="4152"/>
                <a:ext cx="6" cy="89"/>
              </a:xfrm>
              <a:custGeom>
                <a:avLst/>
                <a:gdLst>
                  <a:gd name="T0" fmla="*/ 0 w 9"/>
                  <a:gd name="T1" fmla="*/ 0 h 157"/>
                  <a:gd name="T2" fmla="*/ 3 w 9"/>
                  <a:gd name="T3" fmla="*/ 157 h 157"/>
                  <a:gd name="T4" fmla="*/ 9 w 9"/>
                  <a:gd name="T5" fmla="*/ 157 h 157"/>
                  <a:gd name="T6" fmla="*/ 7 w 9"/>
                  <a:gd name="T7" fmla="*/ 0 h 157"/>
                </a:gdLst>
                <a:ahLst/>
                <a:cxnLst>
                  <a:cxn ang="0">
                    <a:pos x="T0" y="T1"/>
                  </a:cxn>
                  <a:cxn ang="0">
                    <a:pos x="T2" y="T3"/>
                  </a:cxn>
                  <a:cxn ang="0">
                    <a:pos x="T4" y="T5"/>
                  </a:cxn>
                  <a:cxn ang="0">
                    <a:pos x="T6" y="T7"/>
                  </a:cxn>
                </a:cxnLst>
                <a:rect l="0" t="0" r="r" b="b"/>
                <a:pathLst>
                  <a:path w="9" h="157">
                    <a:moveTo>
                      <a:pt x="0" y="0"/>
                    </a:moveTo>
                    <a:lnTo>
                      <a:pt x="3" y="157"/>
                    </a:lnTo>
                    <a:lnTo>
                      <a:pt x="9" y="15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8" name="Freeform 2220">
                <a:extLst>
                  <a:ext uri="{FF2B5EF4-FFF2-40B4-BE49-F238E27FC236}">
                    <a16:creationId xmlns:a16="http://schemas.microsoft.com/office/drawing/2014/main" id="{2ED18B3E-7460-4A51-B02A-421775F8B9CC}"/>
                  </a:ext>
                </a:extLst>
              </p:cNvPr>
              <p:cNvSpPr>
                <a:spLocks/>
              </p:cNvSpPr>
              <p:nvPr/>
            </p:nvSpPr>
            <p:spPr bwMode="auto">
              <a:xfrm>
                <a:off x="-265" y="4115"/>
                <a:ext cx="4" cy="9"/>
              </a:xfrm>
              <a:custGeom>
                <a:avLst/>
                <a:gdLst>
                  <a:gd name="T0" fmla="*/ 0 w 7"/>
                  <a:gd name="T1" fmla="*/ 0 h 15"/>
                  <a:gd name="T2" fmla="*/ 0 w 7"/>
                  <a:gd name="T3" fmla="*/ 15 h 15"/>
                  <a:gd name="T4" fmla="*/ 7 w 7"/>
                  <a:gd name="T5" fmla="*/ 15 h 15"/>
                  <a:gd name="T6" fmla="*/ 7 w 7"/>
                  <a:gd name="T7" fmla="*/ 0 h 15"/>
                </a:gdLst>
                <a:ahLst/>
                <a:cxnLst>
                  <a:cxn ang="0">
                    <a:pos x="T0" y="T1"/>
                  </a:cxn>
                  <a:cxn ang="0">
                    <a:pos x="T2" y="T3"/>
                  </a:cxn>
                  <a:cxn ang="0">
                    <a:pos x="T4" y="T5"/>
                  </a:cxn>
                  <a:cxn ang="0">
                    <a:pos x="T6" y="T7"/>
                  </a:cxn>
                </a:cxnLst>
                <a:rect l="0" t="0" r="r" b="b"/>
                <a:pathLst>
                  <a:path w="7" h="15">
                    <a:moveTo>
                      <a:pt x="0" y="0"/>
                    </a:moveTo>
                    <a:lnTo>
                      <a:pt x="0" y="15"/>
                    </a:lnTo>
                    <a:lnTo>
                      <a:pt x="7" y="1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9" name="Freeform 2221">
                <a:extLst>
                  <a:ext uri="{FF2B5EF4-FFF2-40B4-BE49-F238E27FC236}">
                    <a16:creationId xmlns:a16="http://schemas.microsoft.com/office/drawing/2014/main" id="{39DF81B5-6211-4A00-BCC2-944C3D8AC846}"/>
                  </a:ext>
                </a:extLst>
              </p:cNvPr>
              <p:cNvSpPr>
                <a:spLocks/>
              </p:cNvSpPr>
              <p:nvPr/>
            </p:nvSpPr>
            <p:spPr bwMode="auto">
              <a:xfrm>
                <a:off x="-269" y="4117"/>
                <a:ext cx="4" cy="6"/>
              </a:xfrm>
              <a:custGeom>
                <a:avLst/>
                <a:gdLst>
                  <a:gd name="T0" fmla="*/ 7 w 7"/>
                  <a:gd name="T1" fmla="*/ 10 h 10"/>
                  <a:gd name="T2" fmla="*/ 6 w 7"/>
                  <a:gd name="T3" fmla="*/ 0 h 10"/>
                  <a:gd name="T4" fmla="*/ 0 w 7"/>
                  <a:gd name="T5" fmla="*/ 0 h 10"/>
                  <a:gd name="T6" fmla="*/ 0 w 7"/>
                  <a:gd name="T7" fmla="*/ 10 h 10"/>
                </a:gdLst>
                <a:ahLst/>
                <a:cxnLst>
                  <a:cxn ang="0">
                    <a:pos x="T0" y="T1"/>
                  </a:cxn>
                  <a:cxn ang="0">
                    <a:pos x="T2" y="T3"/>
                  </a:cxn>
                  <a:cxn ang="0">
                    <a:pos x="T4" y="T5"/>
                  </a:cxn>
                  <a:cxn ang="0">
                    <a:pos x="T6" y="T7"/>
                  </a:cxn>
                </a:cxnLst>
                <a:rect l="0" t="0" r="r" b="b"/>
                <a:pathLst>
                  <a:path w="7" h="10">
                    <a:moveTo>
                      <a:pt x="7" y="10"/>
                    </a:moveTo>
                    <a:lnTo>
                      <a:pt x="6" y="0"/>
                    </a:lnTo>
                    <a:lnTo>
                      <a:pt x="0"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0" name="Freeform 2222">
                <a:extLst>
                  <a:ext uri="{FF2B5EF4-FFF2-40B4-BE49-F238E27FC236}">
                    <a16:creationId xmlns:a16="http://schemas.microsoft.com/office/drawing/2014/main" id="{34D917C9-8EE1-4E31-BC66-010CBB8DEFC4}"/>
                  </a:ext>
                </a:extLst>
              </p:cNvPr>
              <p:cNvSpPr>
                <a:spLocks/>
              </p:cNvSpPr>
              <p:nvPr/>
            </p:nvSpPr>
            <p:spPr bwMode="auto">
              <a:xfrm>
                <a:off x="-293" y="4144"/>
                <a:ext cx="5" cy="108"/>
              </a:xfrm>
              <a:custGeom>
                <a:avLst/>
                <a:gdLst>
                  <a:gd name="T0" fmla="*/ 9 w 9"/>
                  <a:gd name="T1" fmla="*/ 190 h 190"/>
                  <a:gd name="T2" fmla="*/ 6 w 9"/>
                  <a:gd name="T3" fmla="*/ 0 h 190"/>
                  <a:gd name="T4" fmla="*/ 0 w 9"/>
                  <a:gd name="T5" fmla="*/ 1 h 190"/>
                  <a:gd name="T6" fmla="*/ 3 w 9"/>
                  <a:gd name="T7" fmla="*/ 190 h 190"/>
                </a:gdLst>
                <a:ahLst/>
                <a:cxnLst>
                  <a:cxn ang="0">
                    <a:pos x="T0" y="T1"/>
                  </a:cxn>
                  <a:cxn ang="0">
                    <a:pos x="T2" y="T3"/>
                  </a:cxn>
                  <a:cxn ang="0">
                    <a:pos x="T4" y="T5"/>
                  </a:cxn>
                  <a:cxn ang="0">
                    <a:pos x="T6" y="T7"/>
                  </a:cxn>
                </a:cxnLst>
                <a:rect l="0" t="0" r="r" b="b"/>
                <a:pathLst>
                  <a:path w="9" h="190">
                    <a:moveTo>
                      <a:pt x="9" y="190"/>
                    </a:moveTo>
                    <a:lnTo>
                      <a:pt x="6" y="0"/>
                    </a:lnTo>
                    <a:lnTo>
                      <a:pt x="0" y="1"/>
                    </a:lnTo>
                    <a:lnTo>
                      <a:pt x="3" y="19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1" name="Freeform 2223">
                <a:extLst>
                  <a:ext uri="{FF2B5EF4-FFF2-40B4-BE49-F238E27FC236}">
                    <a16:creationId xmlns:a16="http://schemas.microsoft.com/office/drawing/2014/main" id="{F8AD97BF-C726-464D-AAD4-7399FA3C0DC7}"/>
                  </a:ext>
                </a:extLst>
              </p:cNvPr>
              <p:cNvSpPr>
                <a:spLocks/>
              </p:cNvSpPr>
              <p:nvPr/>
            </p:nvSpPr>
            <p:spPr bwMode="auto">
              <a:xfrm>
                <a:off x="-291" y="4256"/>
                <a:ext cx="5" cy="89"/>
              </a:xfrm>
              <a:custGeom>
                <a:avLst/>
                <a:gdLst>
                  <a:gd name="T0" fmla="*/ 9 w 9"/>
                  <a:gd name="T1" fmla="*/ 156 h 156"/>
                  <a:gd name="T2" fmla="*/ 7 w 9"/>
                  <a:gd name="T3" fmla="*/ 0 h 156"/>
                  <a:gd name="T4" fmla="*/ 0 w 9"/>
                  <a:gd name="T5" fmla="*/ 0 h 156"/>
                  <a:gd name="T6" fmla="*/ 3 w 9"/>
                  <a:gd name="T7" fmla="*/ 156 h 156"/>
                </a:gdLst>
                <a:ahLst/>
                <a:cxnLst>
                  <a:cxn ang="0">
                    <a:pos x="T0" y="T1"/>
                  </a:cxn>
                  <a:cxn ang="0">
                    <a:pos x="T2" y="T3"/>
                  </a:cxn>
                  <a:cxn ang="0">
                    <a:pos x="T4" y="T5"/>
                  </a:cxn>
                  <a:cxn ang="0">
                    <a:pos x="T6" y="T7"/>
                  </a:cxn>
                </a:cxnLst>
                <a:rect l="0" t="0" r="r" b="b"/>
                <a:pathLst>
                  <a:path w="9" h="156">
                    <a:moveTo>
                      <a:pt x="9" y="156"/>
                    </a:moveTo>
                    <a:lnTo>
                      <a:pt x="7" y="0"/>
                    </a:lnTo>
                    <a:lnTo>
                      <a:pt x="0" y="0"/>
                    </a:lnTo>
                    <a:lnTo>
                      <a:pt x="3" y="15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2" name="Freeform 2224">
                <a:extLst>
                  <a:ext uri="{FF2B5EF4-FFF2-40B4-BE49-F238E27FC236}">
                    <a16:creationId xmlns:a16="http://schemas.microsoft.com/office/drawing/2014/main" id="{E91D7A00-7A54-4B75-AF66-6F4556CEB692}"/>
                  </a:ext>
                </a:extLst>
              </p:cNvPr>
              <p:cNvSpPr>
                <a:spLocks/>
              </p:cNvSpPr>
              <p:nvPr/>
            </p:nvSpPr>
            <p:spPr bwMode="auto">
              <a:xfrm>
                <a:off x="-290" y="4349"/>
                <a:ext cx="4" cy="17"/>
              </a:xfrm>
              <a:custGeom>
                <a:avLst/>
                <a:gdLst>
                  <a:gd name="T0" fmla="*/ 7 w 7"/>
                  <a:gd name="T1" fmla="*/ 31 h 31"/>
                  <a:gd name="T2" fmla="*/ 7 w 7"/>
                  <a:gd name="T3" fmla="*/ 0 h 31"/>
                  <a:gd name="T4" fmla="*/ 0 w 7"/>
                  <a:gd name="T5" fmla="*/ 1 h 31"/>
                  <a:gd name="T6" fmla="*/ 1 w 7"/>
                  <a:gd name="T7" fmla="*/ 31 h 31"/>
                </a:gdLst>
                <a:ahLst/>
                <a:cxnLst>
                  <a:cxn ang="0">
                    <a:pos x="T0" y="T1"/>
                  </a:cxn>
                  <a:cxn ang="0">
                    <a:pos x="T2" y="T3"/>
                  </a:cxn>
                  <a:cxn ang="0">
                    <a:pos x="T4" y="T5"/>
                  </a:cxn>
                  <a:cxn ang="0">
                    <a:pos x="T6" y="T7"/>
                  </a:cxn>
                </a:cxnLst>
                <a:rect l="0" t="0" r="r" b="b"/>
                <a:pathLst>
                  <a:path w="7" h="31">
                    <a:moveTo>
                      <a:pt x="7" y="31"/>
                    </a:moveTo>
                    <a:lnTo>
                      <a:pt x="7" y="0"/>
                    </a:lnTo>
                    <a:lnTo>
                      <a:pt x="0" y="1"/>
                    </a:lnTo>
                    <a:lnTo>
                      <a:pt x="1" y="3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3" name="Freeform 2225">
                <a:extLst>
                  <a:ext uri="{FF2B5EF4-FFF2-40B4-BE49-F238E27FC236}">
                    <a16:creationId xmlns:a16="http://schemas.microsoft.com/office/drawing/2014/main" id="{6450E93B-78FE-47D5-8A1F-7B08CF03A64B}"/>
                  </a:ext>
                </a:extLst>
              </p:cNvPr>
              <p:cNvSpPr>
                <a:spLocks/>
              </p:cNvSpPr>
              <p:nvPr/>
            </p:nvSpPr>
            <p:spPr bwMode="auto">
              <a:xfrm>
                <a:off x="-289" y="4390"/>
                <a:ext cx="5" cy="50"/>
              </a:xfrm>
              <a:custGeom>
                <a:avLst/>
                <a:gdLst>
                  <a:gd name="T0" fmla="*/ 8 w 8"/>
                  <a:gd name="T1" fmla="*/ 87 h 88"/>
                  <a:gd name="T2" fmla="*/ 7 w 8"/>
                  <a:gd name="T3" fmla="*/ 0 h 88"/>
                  <a:gd name="T4" fmla="*/ 0 w 8"/>
                  <a:gd name="T5" fmla="*/ 0 h 88"/>
                  <a:gd name="T6" fmla="*/ 2 w 8"/>
                  <a:gd name="T7" fmla="*/ 88 h 88"/>
                </a:gdLst>
                <a:ahLst/>
                <a:cxnLst>
                  <a:cxn ang="0">
                    <a:pos x="T0" y="T1"/>
                  </a:cxn>
                  <a:cxn ang="0">
                    <a:pos x="T2" y="T3"/>
                  </a:cxn>
                  <a:cxn ang="0">
                    <a:pos x="T4" y="T5"/>
                  </a:cxn>
                  <a:cxn ang="0">
                    <a:pos x="T6" y="T7"/>
                  </a:cxn>
                </a:cxnLst>
                <a:rect l="0" t="0" r="r" b="b"/>
                <a:pathLst>
                  <a:path w="8" h="88">
                    <a:moveTo>
                      <a:pt x="8" y="87"/>
                    </a:moveTo>
                    <a:lnTo>
                      <a:pt x="7" y="0"/>
                    </a:lnTo>
                    <a:lnTo>
                      <a:pt x="0" y="0"/>
                    </a:lnTo>
                    <a:lnTo>
                      <a:pt x="2" y="8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4" name="Freeform 2226">
                <a:extLst>
                  <a:ext uri="{FF2B5EF4-FFF2-40B4-BE49-F238E27FC236}">
                    <a16:creationId xmlns:a16="http://schemas.microsoft.com/office/drawing/2014/main" id="{8F5C29E3-8712-4978-9A5F-A8DD983C2414}"/>
                  </a:ext>
                </a:extLst>
              </p:cNvPr>
              <p:cNvSpPr>
                <a:spLocks/>
              </p:cNvSpPr>
              <p:nvPr/>
            </p:nvSpPr>
            <p:spPr bwMode="auto">
              <a:xfrm>
                <a:off x="-288" y="4443"/>
                <a:ext cx="6" cy="92"/>
              </a:xfrm>
              <a:custGeom>
                <a:avLst/>
                <a:gdLst>
                  <a:gd name="T0" fmla="*/ 10 w 10"/>
                  <a:gd name="T1" fmla="*/ 161 h 161"/>
                  <a:gd name="T2" fmla="*/ 7 w 10"/>
                  <a:gd name="T3" fmla="*/ 0 h 161"/>
                  <a:gd name="T4" fmla="*/ 0 w 10"/>
                  <a:gd name="T5" fmla="*/ 0 h 161"/>
                  <a:gd name="T6" fmla="*/ 3 w 10"/>
                  <a:gd name="T7" fmla="*/ 161 h 161"/>
                </a:gdLst>
                <a:ahLst/>
                <a:cxnLst>
                  <a:cxn ang="0">
                    <a:pos x="T0" y="T1"/>
                  </a:cxn>
                  <a:cxn ang="0">
                    <a:pos x="T2" y="T3"/>
                  </a:cxn>
                  <a:cxn ang="0">
                    <a:pos x="T4" y="T5"/>
                  </a:cxn>
                  <a:cxn ang="0">
                    <a:pos x="T6" y="T7"/>
                  </a:cxn>
                </a:cxnLst>
                <a:rect l="0" t="0" r="r" b="b"/>
                <a:pathLst>
                  <a:path w="10" h="161">
                    <a:moveTo>
                      <a:pt x="10" y="161"/>
                    </a:moveTo>
                    <a:lnTo>
                      <a:pt x="7" y="0"/>
                    </a:lnTo>
                    <a:lnTo>
                      <a:pt x="0" y="0"/>
                    </a:lnTo>
                    <a:lnTo>
                      <a:pt x="3" y="16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5" name="Freeform 2227">
                <a:extLst>
                  <a:ext uri="{FF2B5EF4-FFF2-40B4-BE49-F238E27FC236}">
                    <a16:creationId xmlns:a16="http://schemas.microsoft.com/office/drawing/2014/main" id="{EAE9714C-E29E-43A4-91C7-3072DA87B689}"/>
                  </a:ext>
                </a:extLst>
              </p:cNvPr>
              <p:cNvSpPr>
                <a:spLocks/>
              </p:cNvSpPr>
              <p:nvPr/>
            </p:nvSpPr>
            <p:spPr bwMode="auto">
              <a:xfrm>
                <a:off x="-286" y="4538"/>
                <a:ext cx="6" cy="95"/>
              </a:xfrm>
              <a:custGeom>
                <a:avLst/>
                <a:gdLst>
                  <a:gd name="T0" fmla="*/ 10 w 10"/>
                  <a:gd name="T1" fmla="*/ 168 h 168"/>
                  <a:gd name="T2" fmla="*/ 7 w 10"/>
                  <a:gd name="T3" fmla="*/ 0 h 168"/>
                  <a:gd name="T4" fmla="*/ 0 w 10"/>
                  <a:gd name="T5" fmla="*/ 0 h 168"/>
                  <a:gd name="T6" fmla="*/ 3 w 10"/>
                  <a:gd name="T7" fmla="*/ 168 h 168"/>
                </a:gdLst>
                <a:ahLst/>
                <a:cxnLst>
                  <a:cxn ang="0">
                    <a:pos x="T0" y="T1"/>
                  </a:cxn>
                  <a:cxn ang="0">
                    <a:pos x="T2" y="T3"/>
                  </a:cxn>
                  <a:cxn ang="0">
                    <a:pos x="T4" y="T5"/>
                  </a:cxn>
                  <a:cxn ang="0">
                    <a:pos x="T6" y="T7"/>
                  </a:cxn>
                </a:cxnLst>
                <a:rect l="0" t="0" r="r" b="b"/>
                <a:pathLst>
                  <a:path w="10" h="168">
                    <a:moveTo>
                      <a:pt x="10" y="168"/>
                    </a:moveTo>
                    <a:lnTo>
                      <a:pt x="7" y="0"/>
                    </a:lnTo>
                    <a:lnTo>
                      <a:pt x="0" y="0"/>
                    </a:lnTo>
                    <a:lnTo>
                      <a:pt x="3" y="16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6" name="Freeform 2228">
                <a:extLst>
                  <a:ext uri="{FF2B5EF4-FFF2-40B4-BE49-F238E27FC236}">
                    <a16:creationId xmlns:a16="http://schemas.microsoft.com/office/drawing/2014/main" id="{6578FEF5-A258-4D55-A6BE-C50D812E8DC1}"/>
                  </a:ext>
                </a:extLst>
              </p:cNvPr>
              <p:cNvSpPr>
                <a:spLocks/>
              </p:cNvSpPr>
              <p:nvPr/>
            </p:nvSpPr>
            <p:spPr bwMode="auto">
              <a:xfrm>
                <a:off x="-284" y="4637"/>
                <a:ext cx="5" cy="98"/>
              </a:xfrm>
              <a:custGeom>
                <a:avLst/>
                <a:gdLst>
                  <a:gd name="T0" fmla="*/ 10 w 10"/>
                  <a:gd name="T1" fmla="*/ 173 h 173"/>
                  <a:gd name="T2" fmla="*/ 7 w 10"/>
                  <a:gd name="T3" fmla="*/ 0 h 173"/>
                  <a:gd name="T4" fmla="*/ 0 w 10"/>
                  <a:gd name="T5" fmla="*/ 0 h 173"/>
                  <a:gd name="T6" fmla="*/ 4 w 10"/>
                  <a:gd name="T7" fmla="*/ 173 h 173"/>
                </a:gdLst>
                <a:ahLst/>
                <a:cxnLst>
                  <a:cxn ang="0">
                    <a:pos x="T0" y="T1"/>
                  </a:cxn>
                  <a:cxn ang="0">
                    <a:pos x="T2" y="T3"/>
                  </a:cxn>
                  <a:cxn ang="0">
                    <a:pos x="T4" y="T5"/>
                  </a:cxn>
                  <a:cxn ang="0">
                    <a:pos x="T6" y="T7"/>
                  </a:cxn>
                </a:cxnLst>
                <a:rect l="0" t="0" r="r" b="b"/>
                <a:pathLst>
                  <a:path w="10" h="173">
                    <a:moveTo>
                      <a:pt x="10" y="173"/>
                    </a:moveTo>
                    <a:lnTo>
                      <a:pt x="7" y="0"/>
                    </a:lnTo>
                    <a:lnTo>
                      <a:pt x="0" y="0"/>
                    </a:lnTo>
                    <a:lnTo>
                      <a:pt x="4" y="173"/>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7" name="Freeform 2229">
                <a:extLst>
                  <a:ext uri="{FF2B5EF4-FFF2-40B4-BE49-F238E27FC236}">
                    <a16:creationId xmlns:a16="http://schemas.microsoft.com/office/drawing/2014/main" id="{E19D3988-40F8-4442-BA0A-23BCF6F4EE23}"/>
                  </a:ext>
                </a:extLst>
              </p:cNvPr>
              <p:cNvSpPr>
                <a:spLocks/>
              </p:cNvSpPr>
              <p:nvPr/>
            </p:nvSpPr>
            <p:spPr bwMode="auto">
              <a:xfrm>
                <a:off x="-282" y="4739"/>
                <a:ext cx="5" cy="96"/>
              </a:xfrm>
              <a:custGeom>
                <a:avLst/>
                <a:gdLst>
                  <a:gd name="T0" fmla="*/ 10 w 10"/>
                  <a:gd name="T1" fmla="*/ 170 h 170"/>
                  <a:gd name="T2" fmla="*/ 6 w 10"/>
                  <a:gd name="T3" fmla="*/ 0 h 170"/>
                  <a:gd name="T4" fmla="*/ 0 w 10"/>
                  <a:gd name="T5" fmla="*/ 0 h 170"/>
                  <a:gd name="T6" fmla="*/ 3 w 10"/>
                  <a:gd name="T7" fmla="*/ 170 h 170"/>
                </a:gdLst>
                <a:ahLst/>
                <a:cxnLst>
                  <a:cxn ang="0">
                    <a:pos x="T0" y="T1"/>
                  </a:cxn>
                  <a:cxn ang="0">
                    <a:pos x="T2" y="T3"/>
                  </a:cxn>
                  <a:cxn ang="0">
                    <a:pos x="T4" y="T5"/>
                  </a:cxn>
                  <a:cxn ang="0">
                    <a:pos x="T6" y="T7"/>
                  </a:cxn>
                </a:cxnLst>
                <a:rect l="0" t="0" r="r" b="b"/>
                <a:pathLst>
                  <a:path w="10" h="170">
                    <a:moveTo>
                      <a:pt x="10" y="170"/>
                    </a:moveTo>
                    <a:lnTo>
                      <a:pt x="6" y="0"/>
                    </a:lnTo>
                    <a:lnTo>
                      <a:pt x="0" y="0"/>
                    </a:lnTo>
                    <a:lnTo>
                      <a:pt x="3" y="1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8" name="Freeform 2230">
                <a:extLst>
                  <a:ext uri="{FF2B5EF4-FFF2-40B4-BE49-F238E27FC236}">
                    <a16:creationId xmlns:a16="http://schemas.microsoft.com/office/drawing/2014/main" id="{3EACA595-265D-4BEA-A368-D3AB48506F37}"/>
                  </a:ext>
                </a:extLst>
              </p:cNvPr>
              <p:cNvSpPr>
                <a:spLocks/>
              </p:cNvSpPr>
              <p:nvPr/>
            </p:nvSpPr>
            <p:spPr bwMode="auto">
              <a:xfrm>
                <a:off x="-280" y="4839"/>
                <a:ext cx="10" cy="118"/>
              </a:xfrm>
              <a:custGeom>
                <a:avLst/>
                <a:gdLst>
                  <a:gd name="T0" fmla="*/ 7 w 18"/>
                  <a:gd name="T1" fmla="*/ 0 h 207"/>
                  <a:gd name="T2" fmla="*/ 11 w 18"/>
                  <a:gd name="T3" fmla="*/ 200 h 207"/>
                  <a:gd name="T4" fmla="*/ 11 w 18"/>
                  <a:gd name="T5" fmla="*/ 200 h 207"/>
                  <a:gd name="T6" fmla="*/ 7 w 18"/>
                  <a:gd name="T7" fmla="*/ 1 h 207"/>
                  <a:gd name="T8" fmla="*/ 0 w 18"/>
                  <a:gd name="T9" fmla="*/ 1 h 207"/>
                  <a:gd name="T10" fmla="*/ 5 w 18"/>
                  <a:gd name="T11" fmla="*/ 207 h 207"/>
                  <a:gd name="T12" fmla="*/ 15 w 18"/>
                  <a:gd name="T13" fmla="*/ 207 h 207"/>
                  <a:gd name="T14" fmla="*/ 18 w 18"/>
                  <a:gd name="T15" fmla="*/ 207 h 207"/>
                  <a:gd name="T16" fmla="*/ 14 w 18"/>
                  <a:gd name="T17" fmla="*/ 0 h 207"/>
                  <a:gd name="T18" fmla="*/ 7 w 18"/>
                  <a:gd name="T19"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07">
                    <a:moveTo>
                      <a:pt x="7" y="0"/>
                    </a:moveTo>
                    <a:lnTo>
                      <a:pt x="11" y="200"/>
                    </a:lnTo>
                    <a:lnTo>
                      <a:pt x="11" y="200"/>
                    </a:lnTo>
                    <a:lnTo>
                      <a:pt x="7" y="1"/>
                    </a:lnTo>
                    <a:lnTo>
                      <a:pt x="0" y="1"/>
                    </a:lnTo>
                    <a:lnTo>
                      <a:pt x="5" y="207"/>
                    </a:lnTo>
                    <a:lnTo>
                      <a:pt x="15" y="207"/>
                    </a:lnTo>
                    <a:lnTo>
                      <a:pt x="18" y="207"/>
                    </a:lnTo>
                    <a:lnTo>
                      <a:pt x="14" y="0"/>
                    </a:ln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29" name="Freeform 2231">
                <a:extLst>
                  <a:ext uri="{FF2B5EF4-FFF2-40B4-BE49-F238E27FC236}">
                    <a16:creationId xmlns:a16="http://schemas.microsoft.com/office/drawing/2014/main" id="{74892501-C448-4894-821D-1048CAFA33FF}"/>
                  </a:ext>
                </a:extLst>
              </p:cNvPr>
              <p:cNvSpPr>
                <a:spLocks/>
              </p:cNvSpPr>
              <p:nvPr/>
            </p:nvSpPr>
            <p:spPr bwMode="auto">
              <a:xfrm>
                <a:off x="-278" y="4738"/>
                <a:ext cx="5" cy="97"/>
              </a:xfrm>
              <a:custGeom>
                <a:avLst/>
                <a:gdLst>
                  <a:gd name="T0" fmla="*/ 0 w 10"/>
                  <a:gd name="T1" fmla="*/ 0 h 171"/>
                  <a:gd name="T2" fmla="*/ 3 w 10"/>
                  <a:gd name="T3" fmla="*/ 171 h 171"/>
                  <a:gd name="T4" fmla="*/ 10 w 10"/>
                  <a:gd name="T5" fmla="*/ 171 h 171"/>
                  <a:gd name="T6" fmla="*/ 7 w 10"/>
                  <a:gd name="T7" fmla="*/ 0 h 171"/>
                </a:gdLst>
                <a:ahLst/>
                <a:cxnLst>
                  <a:cxn ang="0">
                    <a:pos x="T0" y="T1"/>
                  </a:cxn>
                  <a:cxn ang="0">
                    <a:pos x="T2" y="T3"/>
                  </a:cxn>
                  <a:cxn ang="0">
                    <a:pos x="T4" y="T5"/>
                  </a:cxn>
                  <a:cxn ang="0">
                    <a:pos x="T6" y="T7"/>
                  </a:cxn>
                </a:cxnLst>
                <a:rect l="0" t="0" r="r" b="b"/>
                <a:pathLst>
                  <a:path w="10" h="171">
                    <a:moveTo>
                      <a:pt x="0" y="0"/>
                    </a:moveTo>
                    <a:lnTo>
                      <a:pt x="3" y="171"/>
                    </a:lnTo>
                    <a:lnTo>
                      <a:pt x="10" y="17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0" name="Freeform 2232">
                <a:extLst>
                  <a:ext uri="{FF2B5EF4-FFF2-40B4-BE49-F238E27FC236}">
                    <a16:creationId xmlns:a16="http://schemas.microsoft.com/office/drawing/2014/main" id="{2D5EAF0C-AF17-43AB-803D-F9361BA27AA0}"/>
                  </a:ext>
                </a:extLst>
              </p:cNvPr>
              <p:cNvSpPr>
                <a:spLocks/>
              </p:cNvSpPr>
              <p:nvPr/>
            </p:nvSpPr>
            <p:spPr bwMode="auto">
              <a:xfrm>
                <a:off x="-280" y="4636"/>
                <a:ext cx="5" cy="98"/>
              </a:xfrm>
              <a:custGeom>
                <a:avLst/>
                <a:gdLst>
                  <a:gd name="T0" fmla="*/ 0 w 9"/>
                  <a:gd name="T1" fmla="*/ 0 h 173"/>
                  <a:gd name="T2" fmla="*/ 3 w 9"/>
                  <a:gd name="T3" fmla="*/ 173 h 173"/>
                  <a:gd name="T4" fmla="*/ 9 w 9"/>
                  <a:gd name="T5" fmla="*/ 173 h 173"/>
                  <a:gd name="T6" fmla="*/ 6 w 9"/>
                  <a:gd name="T7" fmla="*/ 0 h 173"/>
                </a:gdLst>
                <a:ahLst/>
                <a:cxnLst>
                  <a:cxn ang="0">
                    <a:pos x="T0" y="T1"/>
                  </a:cxn>
                  <a:cxn ang="0">
                    <a:pos x="T2" y="T3"/>
                  </a:cxn>
                  <a:cxn ang="0">
                    <a:pos x="T4" y="T5"/>
                  </a:cxn>
                  <a:cxn ang="0">
                    <a:pos x="T6" y="T7"/>
                  </a:cxn>
                </a:cxnLst>
                <a:rect l="0" t="0" r="r" b="b"/>
                <a:pathLst>
                  <a:path w="9" h="173">
                    <a:moveTo>
                      <a:pt x="0" y="0"/>
                    </a:moveTo>
                    <a:lnTo>
                      <a:pt x="3" y="173"/>
                    </a:lnTo>
                    <a:lnTo>
                      <a:pt x="9" y="17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1" name="Freeform 2233">
                <a:extLst>
                  <a:ext uri="{FF2B5EF4-FFF2-40B4-BE49-F238E27FC236}">
                    <a16:creationId xmlns:a16="http://schemas.microsoft.com/office/drawing/2014/main" id="{E8E4171D-8395-4D39-8135-BD8BCFD3A541}"/>
                  </a:ext>
                </a:extLst>
              </p:cNvPr>
              <p:cNvSpPr>
                <a:spLocks/>
              </p:cNvSpPr>
              <p:nvPr/>
            </p:nvSpPr>
            <p:spPr bwMode="auto">
              <a:xfrm>
                <a:off x="-282" y="4537"/>
                <a:ext cx="5" cy="95"/>
              </a:xfrm>
              <a:custGeom>
                <a:avLst/>
                <a:gdLst>
                  <a:gd name="T0" fmla="*/ 0 w 10"/>
                  <a:gd name="T1" fmla="*/ 1 h 168"/>
                  <a:gd name="T2" fmla="*/ 3 w 10"/>
                  <a:gd name="T3" fmla="*/ 168 h 168"/>
                  <a:gd name="T4" fmla="*/ 10 w 10"/>
                  <a:gd name="T5" fmla="*/ 168 h 168"/>
                  <a:gd name="T6" fmla="*/ 7 w 10"/>
                  <a:gd name="T7" fmla="*/ 0 h 168"/>
                </a:gdLst>
                <a:ahLst/>
                <a:cxnLst>
                  <a:cxn ang="0">
                    <a:pos x="T0" y="T1"/>
                  </a:cxn>
                  <a:cxn ang="0">
                    <a:pos x="T2" y="T3"/>
                  </a:cxn>
                  <a:cxn ang="0">
                    <a:pos x="T4" y="T5"/>
                  </a:cxn>
                  <a:cxn ang="0">
                    <a:pos x="T6" y="T7"/>
                  </a:cxn>
                </a:cxnLst>
                <a:rect l="0" t="0" r="r" b="b"/>
                <a:pathLst>
                  <a:path w="10" h="168">
                    <a:moveTo>
                      <a:pt x="0" y="1"/>
                    </a:moveTo>
                    <a:lnTo>
                      <a:pt x="3" y="168"/>
                    </a:lnTo>
                    <a:lnTo>
                      <a:pt x="10" y="16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2" name="Freeform 2234">
                <a:extLst>
                  <a:ext uri="{FF2B5EF4-FFF2-40B4-BE49-F238E27FC236}">
                    <a16:creationId xmlns:a16="http://schemas.microsoft.com/office/drawing/2014/main" id="{FEF4CF6A-0465-4134-A651-BD6627FFDBB6}"/>
                  </a:ext>
                </a:extLst>
              </p:cNvPr>
              <p:cNvSpPr>
                <a:spLocks/>
              </p:cNvSpPr>
              <p:nvPr/>
            </p:nvSpPr>
            <p:spPr bwMode="auto">
              <a:xfrm>
                <a:off x="-284" y="4442"/>
                <a:ext cx="6" cy="92"/>
              </a:xfrm>
              <a:custGeom>
                <a:avLst/>
                <a:gdLst>
                  <a:gd name="T0" fmla="*/ 0 w 10"/>
                  <a:gd name="T1" fmla="*/ 0 h 161"/>
                  <a:gd name="T2" fmla="*/ 3 w 10"/>
                  <a:gd name="T3" fmla="*/ 161 h 161"/>
                  <a:gd name="T4" fmla="*/ 10 w 10"/>
                  <a:gd name="T5" fmla="*/ 161 h 161"/>
                  <a:gd name="T6" fmla="*/ 7 w 10"/>
                  <a:gd name="T7" fmla="*/ 0 h 161"/>
                </a:gdLst>
                <a:ahLst/>
                <a:cxnLst>
                  <a:cxn ang="0">
                    <a:pos x="T0" y="T1"/>
                  </a:cxn>
                  <a:cxn ang="0">
                    <a:pos x="T2" y="T3"/>
                  </a:cxn>
                  <a:cxn ang="0">
                    <a:pos x="T4" y="T5"/>
                  </a:cxn>
                  <a:cxn ang="0">
                    <a:pos x="T6" y="T7"/>
                  </a:cxn>
                </a:cxnLst>
                <a:rect l="0" t="0" r="r" b="b"/>
                <a:pathLst>
                  <a:path w="10" h="161">
                    <a:moveTo>
                      <a:pt x="0" y="0"/>
                    </a:moveTo>
                    <a:lnTo>
                      <a:pt x="3" y="161"/>
                    </a:lnTo>
                    <a:lnTo>
                      <a:pt x="10" y="16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3" name="Freeform 2235">
                <a:extLst>
                  <a:ext uri="{FF2B5EF4-FFF2-40B4-BE49-F238E27FC236}">
                    <a16:creationId xmlns:a16="http://schemas.microsoft.com/office/drawing/2014/main" id="{D9B1FF56-6D2B-4808-8FAF-8CCE28850F8F}"/>
                  </a:ext>
                </a:extLst>
              </p:cNvPr>
              <p:cNvSpPr>
                <a:spLocks/>
              </p:cNvSpPr>
              <p:nvPr/>
            </p:nvSpPr>
            <p:spPr bwMode="auto">
              <a:xfrm>
                <a:off x="-284" y="4391"/>
                <a:ext cx="4" cy="47"/>
              </a:xfrm>
              <a:custGeom>
                <a:avLst/>
                <a:gdLst>
                  <a:gd name="T0" fmla="*/ 0 w 8"/>
                  <a:gd name="T1" fmla="*/ 1 h 84"/>
                  <a:gd name="T2" fmla="*/ 1 w 8"/>
                  <a:gd name="T3" fmla="*/ 84 h 84"/>
                  <a:gd name="T4" fmla="*/ 8 w 8"/>
                  <a:gd name="T5" fmla="*/ 84 h 84"/>
                  <a:gd name="T6" fmla="*/ 6 w 8"/>
                  <a:gd name="T7" fmla="*/ 0 h 84"/>
                </a:gdLst>
                <a:ahLst/>
                <a:cxnLst>
                  <a:cxn ang="0">
                    <a:pos x="T0" y="T1"/>
                  </a:cxn>
                  <a:cxn ang="0">
                    <a:pos x="T2" y="T3"/>
                  </a:cxn>
                  <a:cxn ang="0">
                    <a:pos x="T4" y="T5"/>
                  </a:cxn>
                  <a:cxn ang="0">
                    <a:pos x="T6" y="T7"/>
                  </a:cxn>
                </a:cxnLst>
                <a:rect l="0" t="0" r="r" b="b"/>
                <a:pathLst>
                  <a:path w="8" h="84">
                    <a:moveTo>
                      <a:pt x="0" y="1"/>
                    </a:moveTo>
                    <a:lnTo>
                      <a:pt x="1" y="84"/>
                    </a:lnTo>
                    <a:lnTo>
                      <a:pt x="8" y="8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4" name="Freeform 2236">
                <a:extLst>
                  <a:ext uri="{FF2B5EF4-FFF2-40B4-BE49-F238E27FC236}">
                    <a16:creationId xmlns:a16="http://schemas.microsoft.com/office/drawing/2014/main" id="{692B298A-B3C9-4292-A731-3FE1C43AE7B7}"/>
                  </a:ext>
                </a:extLst>
              </p:cNvPr>
              <p:cNvSpPr>
                <a:spLocks/>
              </p:cNvSpPr>
              <p:nvPr/>
            </p:nvSpPr>
            <p:spPr bwMode="auto">
              <a:xfrm>
                <a:off x="-286" y="4347"/>
                <a:ext cx="4" cy="20"/>
              </a:xfrm>
              <a:custGeom>
                <a:avLst/>
                <a:gdLst>
                  <a:gd name="T0" fmla="*/ 0 w 7"/>
                  <a:gd name="T1" fmla="*/ 0 h 35"/>
                  <a:gd name="T2" fmla="*/ 1 w 7"/>
                  <a:gd name="T3" fmla="*/ 35 h 35"/>
                  <a:gd name="T4" fmla="*/ 7 w 7"/>
                  <a:gd name="T5" fmla="*/ 35 h 35"/>
                  <a:gd name="T6" fmla="*/ 7 w 7"/>
                  <a:gd name="T7" fmla="*/ 0 h 35"/>
                </a:gdLst>
                <a:ahLst/>
                <a:cxnLst>
                  <a:cxn ang="0">
                    <a:pos x="T0" y="T1"/>
                  </a:cxn>
                  <a:cxn ang="0">
                    <a:pos x="T2" y="T3"/>
                  </a:cxn>
                  <a:cxn ang="0">
                    <a:pos x="T4" y="T5"/>
                  </a:cxn>
                  <a:cxn ang="0">
                    <a:pos x="T6" y="T7"/>
                  </a:cxn>
                </a:cxnLst>
                <a:rect l="0" t="0" r="r" b="b"/>
                <a:pathLst>
                  <a:path w="7" h="35">
                    <a:moveTo>
                      <a:pt x="0" y="0"/>
                    </a:moveTo>
                    <a:lnTo>
                      <a:pt x="1" y="35"/>
                    </a:lnTo>
                    <a:lnTo>
                      <a:pt x="7" y="3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5" name="Freeform 2237">
                <a:extLst>
                  <a:ext uri="{FF2B5EF4-FFF2-40B4-BE49-F238E27FC236}">
                    <a16:creationId xmlns:a16="http://schemas.microsoft.com/office/drawing/2014/main" id="{9BF30689-0271-4791-99FC-F47A242315B1}"/>
                  </a:ext>
                </a:extLst>
              </p:cNvPr>
              <p:cNvSpPr>
                <a:spLocks/>
              </p:cNvSpPr>
              <p:nvPr/>
            </p:nvSpPr>
            <p:spPr bwMode="auto">
              <a:xfrm>
                <a:off x="-287" y="4254"/>
                <a:ext cx="5" cy="89"/>
              </a:xfrm>
              <a:custGeom>
                <a:avLst/>
                <a:gdLst>
                  <a:gd name="T0" fmla="*/ 0 w 10"/>
                  <a:gd name="T1" fmla="*/ 0 h 156"/>
                  <a:gd name="T2" fmla="*/ 3 w 10"/>
                  <a:gd name="T3" fmla="*/ 156 h 156"/>
                  <a:gd name="T4" fmla="*/ 10 w 10"/>
                  <a:gd name="T5" fmla="*/ 156 h 156"/>
                  <a:gd name="T6" fmla="*/ 7 w 10"/>
                  <a:gd name="T7" fmla="*/ 0 h 156"/>
                </a:gdLst>
                <a:ahLst/>
                <a:cxnLst>
                  <a:cxn ang="0">
                    <a:pos x="T0" y="T1"/>
                  </a:cxn>
                  <a:cxn ang="0">
                    <a:pos x="T2" y="T3"/>
                  </a:cxn>
                  <a:cxn ang="0">
                    <a:pos x="T4" y="T5"/>
                  </a:cxn>
                  <a:cxn ang="0">
                    <a:pos x="T6" y="T7"/>
                  </a:cxn>
                </a:cxnLst>
                <a:rect l="0" t="0" r="r" b="b"/>
                <a:pathLst>
                  <a:path w="10" h="156">
                    <a:moveTo>
                      <a:pt x="0" y="0"/>
                    </a:moveTo>
                    <a:lnTo>
                      <a:pt x="3" y="156"/>
                    </a:lnTo>
                    <a:lnTo>
                      <a:pt x="10" y="15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6" name="Freeform 2238">
                <a:extLst>
                  <a:ext uri="{FF2B5EF4-FFF2-40B4-BE49-F238E27FC236}">
                    <a16:creationId xmlns:a16="http://schemas.microsoft.com/office/drawing/2014/main" id="{45CA69A2-C164-432F-807F-34C69A33C247}"/>
                  </a:ext>
                </a:extLst>
              </p:cNvPr>
              <p:cNvSpPr>
                <a:spLocks/>
              </p:cNvSpPr>
              <p:nvPr/>
            </p:nvSpPr>
            <p:spPr bwMode="auto">
              <a:xfrm>
                <a:off x="-289" y="4145"/>
                <a:ext cx="6" cy="105"/>
              </a:xfrm>
              <a:custGeom>
                <a:avLst/>
                <a:gdLst>
                  <a:gd name="T0" fmla="*/ 0 w 10"/>
                  <a:gd name="T1" fmla="*/ 0 h 184"/>
                  <a:gd name="T2" fmla="*/ 3 w 10"/>
                  <a:gd name="T3" fmla="*/ 184 h 184"/>
                  <a:gd name="T4" fmla="*/ 10 w 10"/>
                  <a:gd name="T5" fmla="*/ 184 h 184"/>
                  <a:gd name="T6" fmla="*/ 6 w 10"/>
                  <a:gd name="T7" fmla="*/ 0 h 184"/>
                </a:gdLst>
                <a:ahLst/>
                <a:cxnLst>
                  <a:cxn ang="0">
                    <a:pos x="T0" y="T1"/>
                  </a:cxn>
                  <a:cxn ang="0">
                    <a:pos x="T2" y="T3"/>
                  </a:cxn>
                  <a:cxn ang="0">
                    <a:pos x="T4" y="T5"/>
                  </a:cxn>
                  <a:cxn ang="0">
                    <a:pos x="T6" y="T7"/>
                  </a:cxn>
                </a:cxnLst>
                <a:rect l="0" t="0" r="r" b="b"/>
                <a:pathLst>
                  <a:path w="10" h="184">
                    <a:moveTo>
                      <a:pt x="0" y="0"/>
                    </a:moveTo>
                    <a:lnTo>
                      <a:pt x="3" y="184"/>
                    </a:lnTo>
                    <a:lnTo>
                      <a:pt x="10" y="18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7" name="Freeform 2239">
                <a:extLst>
                  <a:ext uri="{FF2B5EF4-FFF2-40B4-BE49-F238E27FC236}">
                    <a16:creationId xmlns:a16="http://schemas.microsoft.com/office/drawing/2014/main" id="{DE015C9C-F89B-4249-A308-2ED1396ACF82}"/>
                  </a:ext>
                </a:extLst>
              </p:cNvPr>
              <p:cNvSpPr>
                <a:spLocks/>
              </p:cNvSpPr>
              <p:nvPr/>
            </p:nvSpPr>
            <p:spPr bwMode="auto">
              <a:xfrm>
                <a:off x="-311" y="4386"/>
                <a:ext cx="5" cy="60"/>
              </a:xfrm>
              <a:custGeom>
                <a:avLst/>
                <a:gdLst>
                  <a:gd name="T0" fmla="*/ 9 w 9"/>
                  <a:gd name="T1" fmla="*/ 106 h 106"/>
                  <a:gd name="T2" fmla="*/ 7 w 9"/>
                  <a:gd name="T3" fmla="*/ 0 h 106"/>
                  <a:gd name="T4" fmla="*/ 0 w 9"/>
                  <a:gd name="T5" fmla="*/ 0 h 106"/>
                  <a:gd name="T6" fmla="*/ 2 w 9"/>
                  <a:gd name="T7" fmla="*/ 106 h 106"/>
                </a:gdLst>
                <a:ahLst/>
                <a:cxnLst>
                  <a:cxn ang="0">
                    <a:pos x="T0" y="T1"/>
                  </a:cxn>
                  <a:cxn ang="0">
                    <a:pos x="T2" y="T3"/>
                  </a:cxn>
                  <a:cxn ang="0">
                    <a:pos x="T4" y="T5"/>
                  </a:cxn>
                  <a:cxn ang="0">
                    <a:pos x="T6" y="T7"/>
                  </a:cxn>
                </a:cxnLst>
                <a:rect l="0" t="0" r="r" b="b"/>
                <a:pathLst>
                  <a:path w="9" h="106">
                    <a:moveTo>
                      <a:pt x="9" y="106"/>
                    </a:moveTo>
                    <a:lnTo>
                      <a:pt x="7" y="0"/>
                    </a:lnTo>
                    <a:lnTo>
                      <a:pt x="0" y="0"/>
                    </a:lnTo>
                    <a:lnTo>
                      <a:pt x="2" y="10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8" name="Freeform 2240">
                <a:extLst>
                  <a:ext uri="{FF2B5EF4-FFF2-40B4-BE49-F238E27FC236}">
                    <a16:creationId xmlns:a16="http://schemas.microsoft.com/office/drawing/2014/main" id="{DBEF7D74-D354-4A34-8AA4-0A13F46A75AF}"/>
                  </a:ext>
                </a:extLst>
              </p:cNvPr>
              <p:cNvSpPr>
                <a:spLocks/>
              </p:cNvSpPr>
              <p:nvPr/>
            </p:nvSpPr>
            <p:spPr bwMode="auto">
              <a:xfrm>
                <a:off x="-310" y="4450"/>
                <a:ext cx="6" cy="90"/>
              </a:xfrm>
              <a:custGeom>
                <a:avLst/>
                <a:gdLst>
                  <a:gd name="T0" fmla="*/ 10 w 10"/>
                  <a:gd name="T1" fmla="*/ 159 h 159"/>
                  <a:gd name="T2" fmla="*/ 7 w 10"/>
                  <a:gd name="T3" fmla="*/ 0 h 159"/>
                  <a:gd name="T4" fmla="*/ 0 w 10"/>
                  <a:gd name="T5" fmla="*/ 0 h 159"/>
                  <a:gd name="T6" fmla="*/ 4 w 10"/>
                  <a:gd name="T7" fmla="*/ 159 h 159"/>
                </a:gdLst>
                <a:ahLst/>
                <a:cxnLst>
                  <a:cxn ang="0">
                    <a:pos x="T0" y="T1"/>
                  </a:cxn>
                  <a:cxn ang="0">
                    <a:pos x="T2" y="T3"/>
                  </a:cxn>
                  <a:cxn ang="0">
                    <a:pos x="T4" y="T5"/>
                  </a:cxn>
                  <a:cxn ang="0">
                    <a:pos x="T6" y="T7"/>
                  </a:cxn>
                </a:cxnLst>
                <a:rect l="0" t="0" r="r" b="b"/>
                <a:pathLst>
                  <a:path w="10" h="159">
                    <a:moveTo>
                      <a:pt x="10" y="159"/>
                    </a:moveTo>
                    <a:lnTo>
                      <a:pt x="7" y="0"/>
                    </a:lnTo>
                    <a:lnTo>
                      <a:pt x="0" y="0"/>
                    </a:lnTo>
                    <a:lnTo>
                      <a:pt x="4" y="15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39" name="Freeform 2241">
                <a:extLst>
                  <a:ext uri="{FF2B5EF4-FFF2-40B4-BE49-F238E27FC236}">
                    <a16:creationId xmlns:a16="http://schemas.microsoft.com/office/drawing/2014/main" id="{6FAAA4B5-A641-469C-899F-472ACD19BD9A}"/>
                  </a:ext>
                </a:extLst>
              </p:cNvPr>
              <p:cNvSpPr>
                <a:spLocks/>
              </p:cNvSpPr>
              <p:nvPr/>
            </p:nvSpPr>
            <p:spPr bwMode="auto">
              <a:xfrm>
                <a:off x="-308" y="4544"/>
                <a:ext cx="6" cy="94"/>
              </a:xfrm>
              <a:custGeom>
                <a:avLst/>
                <a:gdLst>
                  <a:gd name="T0" fmla="*/ 10 w 10"/>
                  <a:gd name="T1" fmla="*/ 166 h 166"/>
                  <a:gd name="T2" fmla="*/ 6 w 10"/>
                  <a:gd name="T3" fmla="*/ 0 h 166"/>
                  <a:gd name="T4" fmla="*/ 0 w 10"/>
                  <a:gd name="T5" fmla="*/ 0 h 166"/>
                  <a:gd name="T6" fmla="*/ 3 w 10"/>
                  <a:gd name="T7" fmla="*/ 166 h 166"/>
                </a:gdLst>
                <a:ahLst/>
                <a:cxnLst>
                  <a:cxn ang="0">
                    <a:pos x="T0" y="T1"/>
                  </a:cxn>
                  <a:cxn ang="0">
                    <a:pos x="T2" y="T3"/>
                  </a:cxn>
                  <a:cxn ang="0">
                    <a:pos x="T4" y="T5"/>
                  </a:cxn>
                  <a:cxn ang="0">
                    <a:pos x="T6" y="T7"/>
                  </a:cxn>
                </a:cxnLst>
                <a:rect l="0" t="0" r="r" b="b"/>
                <a:pathLst>
                  <a:path w="10" h="166">
                    <a:moveTo>
                      <a:pt x="10" y="166"/>
                    </a:moveTo>
                    <a:lnTo>
                      <a:pt x="6" y="0"/>
                    </a:lnTo>
                    <a:lnTo>
                      <a:pt x="0" y="0"/>
                    </a:lnTo>
                    <a:lnTo>
                      <a:pt x="3" y="16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0" name="Freeform 2242">
                <a:extLst>
                  <a:ext uri="{FF2B5EF4-FFF2-40B4-BE49-F238E27FC236}">
                    <a16:creationId xmlns:a16="http://schemas.microsoft.com/office/drawing/2014/main" id="{6C6C6DA0-75A9-413A-B9F0-FDDBCE208DDC}"/>
                  </a:ext>
                </a:extLst>
              </p:cNvPr>
              <p:cNvSpPr>
                <a:spLocks/>
              </p:cNvSpPr>
              <p:nvPr/>
            </p:nvSpPr>
            <p:spPr bwMode="auto">
              <a:xfrm>
                <a:off x="-306" y="4641"/>
                <a:ext cx="6" cy="97"/>
              </a:xfrm>
              <a:custGeom>
                <a:avLst/>
                <a:gdLst>
                  <a:gd name="T0" fmla="*/ 10 w 10"/>
                  <a:gd name="T1" fmla="*/ 170 h 170"/>
                  <a:gd name="T2" fmla="*/ 7 w 10"/>
                  <a:gd name="T3" fmla="*/ 0 h 170"/>
                  <a:gd name="T4" fmla="*/ 0 w 10"/>
                  <a:gd name="T5" fmla="*/ 1 h 170"/>
                  <a:gd name="T6" fmla="*/ 4 w 10"/>
                  <a:gd name="T7" fmla="*/ 170 h 170"/>
                </a:gdLst>
                <a:ahLst/>
                <a:cxnLst>
                  <a:cxn ang="0">
                    <a:pos x="T0" y="T1"/>
                  </a:cxn>
                  <a:cxn ang="0">
                    <a:pos x="T2" y="T3"/>
                  </a:cxn>
                  <a:cxn ang="0">
                    <a:pos x="T4" y="T5"/>
                  </a:cxn>
                  <a:cxn ang="0">
                    <a:pos x="T6" y="T7"/>
                  </a:cxn>
                </a:cxnLst>
                <a:rect l="0" t="0" r="r" b="b"/>
                <a:pathLst>
                  <a:path w="10" h="170">
                    <a:moveTo>
                      <a:pt x="10" y="170"/>
                    </a:moveTo>
                    <a:lnTo>
                      <a:pt x="7" y="0"/>
                    </a:lnTo>
                    <a:lnTo>
                      <a:pt x="0" y="1"/>
                    </a:lnTo>
                    <a:lnTo>
                      <a:pt x="4" y="17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1" name="Freeform 2243">
                <a:extLst>
                  <a:ext uri="{FF2B5EF4-FFF2-40B4-BE49-F238E27FC236}">
                    <a16:creationId xmlns:a16="http://schemas.microsoft.com/office/drawing/2014/main" id="{01F422C2-D7D8-46B3-A36D-A1B04F139F6F}"/>
                  </a:ext>
                </a:extLst>
              </p:cNvPr>
              <p:cNvSpPr>
                <a:spLocks/>
              </p:cNvSpPr>
              <p:nvPr/>
            </p:nvSpPr>
            <p:spPr bwMode="auto">
              <a:xfrm>
                <a:off x="-304" y="4742"/>
                <a:ext cx="6" cy="95"/>
              </a:xfrm>
              <a:custGeom>
                <a:avLst/>
                <a:gdLst>
                  <a:gd name="T0" fmla="*/ 10 w 10"/>
                  <a:gd name="T1" fmla="*/ 168 h 168"/>
                  <a:gd name="T2" fmla="*/ 7 w 10"/>
                  <a:gd name="T3" fmla="*/ 0 h 168"/>
                  <a:gd name="T4" fmla="*/ 0 w 10"/>
                  <a:gd name="T5" fmla="*/ 0 h 168"/>
                  <a:gd name="T6" fmla="*/ 4 w 10"/>
                  <a:gd name="T7" fmla="*/ 168 h 168"/>
                </a:gdLst>
                <a:ahLst/>
                <a:cxnLst>
                  <a:cxn ang="0">
                    <a:pos x="T0" y="T1"/>
                  </a:cxn>
                  <a:cxn ang="0">
                    <a:pos x="T2" y="T3"/>
                  </a:cxn>
                  <a:cxn ang="0">
                    <a:pos x="T4" y="T5"/>
                  </a:cxn>
                  <a:cxn ang="0">
                    <a:pos x="T6" y="T7"/>
                  </a:cxn>
                </a:cxnLst>
                <a:rect l="0" t="0" r="r" b="b"/>
                <a:pathLst>
                  <a:path w="10" h="168">
                    <a:moveTo>
                      <a:pt x="10" y="168"/>
                    </a:moveTo>
                    <a:lnTo>
                      <a:pt x="7" y="0"/>
                    </a:lnTo>
                    <a:lnTo>
                      <a:pt x="0" y="0"/>
                    </a:lnTo>
                    <a:lnTo>
                      <a:pt x="4" y="16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2" name="Freeform 2244">
                <a:extLst>
                  <a:ext uri="{FF2B5EF4-FFF2-40B4-BE49-F238E27FC236}">
                    <a16:creationId xmlns:a16="http://schemas.microsoft.com/office/drawing/2014/main" id="{83644805-BBE3-4216-B514-97D62DFCB0B5}"/>
                  </a:ext>
                </a:extLst>
              </p:cNvPr>
              <p:cNvSpPr>
                <a:spLocks/>
              </p:cNvSpPr>
              <p:nvPr/>
            </p:nvSpPr>
            <p:spPr bwMode="auto">
              <a:xfrm>
                <a:off x="-301" y="4842"/>
                <a:ext cx="10" cy="115"/>
              </a:xfrm>
              <a:custGeom>
                <a:avLst/>
                <a:gdLst>
                  <a:gd name="T0" fmla="*/ 7 w 18"/>
                  <a:gd name="T1" fmla="*/ 0 h 203"/>
                  <a:gd name="T2" fmla="*/ 11 w 18"/>
                  <a:gd name="T3" fmla="*/ 196 h 203"/>
                  <a:gd name="T4" fmla="*/ 10 w 18"/>
                  <a:gd name="T5" fmla="*/ 196 h 203"/>
                  <a:gd name="T6" fmla="*/ 6 w 18"/>
                  <a:gd name="T7" fmla="*/ 0 h 203"/>
                  <a:gd name="T8" fmla="*/ 0 w 18"/>
                  <a:gd name="T9" fmla="*/ 0 h 203"/>
                  <a:gd name="T10" fmla="*/ 4 w 18"/>
                  <a:gd name="T11" fmla="*/ 203 h 203"/>
                  <a:gd name="T12" fmla="*/ 14 w 18"/>
                  <a:gd name="T13" fmla="*/ 203 h 203"/>
                  <a:gd name="T14" fmla="*/ 18 w 18"/>
                  <a:gd name="T15" fmla="*/ 203 h 203"/>
                  <a:gd name="T16" fmla="*/ 13 w 18"/>
                  <a:gd name="T17" fmla="*/ 0 h 203"/>
                  <a:gd name="T18" fmla="*/ 7 w 18"/>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03">
                    <a:moveTo>
                      <a:pt x="7" y="0"/>
                    </a:moveTo>
                    <a:lnTo>
                      <a:pt x="11" y="196"/>
                    </a:lnTo>
                    <a:lnTo>
                      <a:pt x="10" y="196"/>
                    </a:lnTo>
                    <a:lnTo>
                      <a:pt x="6" y="0"/>
                    </a:lnTo>
                    <a:lnTo>
                      <a:pt x="0" y="0"/>
                    </a:lnTo>
                    <a:lnTo>
                      <a:pt x="4" y="203"/>
                    </a:lnTo>
                    <a:lnTo>
                      <a:pt x="14" y="203"/>
                    </a:lnTo>
                    <a:lnTo>
                      <a:pt x="18" y="203"/>
                    </a:lnTo>
                    <a:lnTo>
                      <a:pt x="13" y="0"/>
                    </a:lnTo>
                    <a:lnTo>
                      <a:pt x="7"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3" name="Freeform 2245">
                <a:extLst>
                  <a:ext uri="{FF2B5EF4-FFF2-40B4-BE49-F238E27FC236}">
                    <a16:creationId xmlns:a16="http://schemas.microsoft.com/office/drawing/2014/main" id="{4F078981-7971-492B-A03F-804D053F059E}"/>
                  </a:ext>
                </a:extLst>
              </p:cNvPr>
              <p:cNvSpPr>
                <a:spLocks/>
              </p:cNvSpPr>
              <p:nvPr/>
            </p:nvSpPr>
            <p:spPr bwMode="auto">
              <a:xfrm>
                <a:off x="-300" y="4741"/>
                <a:ext cx="6" cy="96"/>
              </a:xfrm>
              <a:custGeom>
                <a:avLst/>
                <a:gdLst>
                  <a:gd name="T0" fmla="*/ 0 w 10"/>
                  <a:gd name="T1" fmla="*/ 0 h 169"/>
                  <a:gd name="T2" fmla="*/ 4 w 10"/>
                  <a:gd name="T3" fmla="*/ 169 h 169"/>
                  <a:gd name="T4" fmla="*/ 10 w 10"/>
                  <a:gd name="T5" fmla="*/ 169 h 169"/>
                  <a:gd name="T6" fmla="*/ 7 w 10"/>
                  <a:gd name="T7" fmla="*/ 0 h 169"/>
                </a:gdLst>
                <a:ahLst/>
                <a:cxnLst>
                  <a:cxn ang="0">
                    <a:pos x="T0" y="T1"/>
                  </a:cxn>
                  <a:cxn ang="0">
                    <a:pos x="T2" y="T3"/>
                  </a:cxn>
                  <a:cxn ang="0">
                    <a:pos x="T4" y="T5"/>
                  </a:cxn>
                  <a:cxn ang="0">
                    <a:pos x="T6" y="T7"/>
                  </a:cxn>
                </a:cxnLst>
                <a:rect l="0" t="0" r="r" b="b"/>
                <a:pathLst>
                  <a:path w="10" h="169">
                    <a:moveTo>
                      <a:pt x="0" y="0"/>
                    </a:moveTo>
                    <a:lnTo>
                      <a:pt x="4" y="169"/>
                    </a:lnTo>
                    <a:lnTo>
                      <a:pt x="10" y="16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4" name="Freeform 2246">
                <a:extLst>
                  <a:ext uri="{FF2B5EF4-FFF2-40B4-BE49-F238E27FC236}">
                    <a16:creationId xmlns:a16="http://schemas.microsoft.com/office/drawing/2014/main" id="{CBCCC8B6-CFC8-4410-AD3E-D75B77ABB8AD}"/>
                  </a:ext>
                </a:extLst>
              </p:cNvPr>
              <p:cNvSpPr>
                <a:spLocks/>
              </p:cNvSpPr>
              <p:nvPr/>
            </p:nvSpPr>
            <p:spPr bwMode="auto">
              <a:xfrm>
                <a:off x="-302" y="4641"/>
                <a:ext cx="6" cy="96"/>
              </a:xfrm>
              <a:custGeom>
                <a:avLst/>
                <a:gdLst>
                  <a:gd name="T0" fmla="*/ 0 w 10"/>
                  <a:gd name="T1" fmla="*/ 0 h 170"/>
                  <a:gd name="T2" fmla="*/ 4 w 10"/>
                  <a:gd name="T3" fmla="*/ 170 h 170"/>
                  <a:gd name="T4" fmla="*/ 10 w 10"/>
                  <a:gd name="T5" fmla="*/ 170 h 170"/>
                  <a:gd name="T6" fmla="*/ 7 w 10"/>
                  <a:gd name="T7" fmla="*/ 0 h 170"/>
                </a:gdLst>
                <a:ahLst/>
                <a:cxnLst>
                  <a:cxn ang="0">
                    <a:pos x="T0" y="T1"/>
                  </a:cxn>
                  <a:cxn ang="0">
                    <a:pos x="T2" y="T3"/>
                  </a:cxn>
                  <a:cxn ang="0">
                    <a:pos x="T4" y="T5"/>
                  </a:cxn>
                  <a:cxn ang="0">
                    <a:pos x="T6" y="T7"/>
                  </a:cxn>
                </a:cxnLst>
                <a:rect l="0" t="0" r="r" b="b"/>
                <a:pathLst>
                  <a:path w="10" h="170">
                    <a:moveTo>
                      <a:pt x="0" y="0"/>
                    </a:moveTo>
                    <a:lnTo>
                      <a:pt x="4" y="170"/>
                    </a:lnTo>
                    <a:lnTo>
                      <a:pt x="10" y="17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5" name="Freeform 2247">
                <a:extLst>
                  <a:ext uri="{FF2B5EF4-FFF2-40B4-BE49-F238E27FC236}">
                    <a16:creationId xmlns:a16="http://schemas.microsoft.com/office/drawing/2014/main" id="{E935B06D-10A3-4826-B4C2-B1212D8F48C6}"/>
                  </a:ext>
                </a:extLst>
              </p:cNvPr>
              <p:cNvSpPr>
                <a:spLocks/>
              </p:cNvSpPr>
              <p:nvPr/>
            </p:nvSpPr>
            <p:spPr bwMode="auto">
              <a:xfrm>
                <a:off x="-304" y="4543"/>
                <a:ext cx="6" cy="94"/>
              </a:xfrm>
              <a:custGeom>
                <a:avLst/>
                <a:gdLst>
                  <a:gd name="T0" fmla="*/ 0 w 10"/>
                  <a:gd name="T1" fmla="*/ 0 h 166"/>
                  <a:gd name="T2" fmla="*/ 3 w 10"/>
                  <a:gd name="T3" fmla="*/ 166 h 166"/>
                  <a:gd name="T4" fmla="*/ 10 w 10"/>
                  <a:gd name="T5" fmla="*/ 166 h 166"/>
                  <a:gd name="T6" fmla="*/ 7 w 10"/>
                  <a:gd name="T7" fmla="*/ 0 h 166"/>
                </a:gdLst>
                <a:ahLst/>
                <a:cxnLst>
                  <a:cxn ang="0">
                    <a:pos x="T0" y="T1"/>
                  </a:cxn>
                  <a:cxn ang="0">
                    <a:pos x="T2" y="T3"/>
                  </a:cxn>
                  <a:cxn ang="0">
                    <a:pos x="T4" y="T5"/>
                  </a:cxn>
                  <a:cxn ang="0">
                    <a:pos x="T6" y="T7"/>
                  </a:cxn>
                </a:cxnLst>
                <a:rect l="0" t="0" r="r" b="b"/>
                <a:pathLst>
                  <a:path w="10" h="166">
                    <a:moveTo>
                      <a:pt x="0" y="0"/>
                    </a:moveTo>
                    <a:lnTo>
                      <a:pt x="3" y="166"/>
                    </a:lnTo>
                    <a:lnTo>
                      <a:pt x="10" y="16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6" name="Freeform 2248">
                <a:extLst>
                  <a:ext uri="{FF2B5EF4-FFF2-40B4-BE49-F238E27FC236}">
                    <a16:creationId xmlns:a16="http://schemas.microsoft.com/office/drawing/2014/main" id="{3057638B-B6DF-4C0F-812D-B5C9C56ABB5F}"/>
                  </a:ext>
                </a:extLst>
              </p:cNvPr>
              <p:cNvSpPr>
                <a:spLocks/>
              </p:cNvSpPr>
              <p:nvPr/>
            </p:nvSpPr>
            <p:spPr bwMode="auto">
              <a:xfrm>
                <a:off x="-305" y="4448"/>
                <a:ext cx="5" cy="91"/>
              </a:xfrm>
              <a:custGeom>
                <a:avLst/>
                <a:gdLst>
                  <a:gd name="T0" fmla="*/ 0 w 9"/>
                  <a:gd name="T1" fmla="*/ 0 h 160"/>
                  <a:gd name="T2" fmla="*/ 3 w 9"/>
                  <a:gd name="T3" fmla="*/ 160 h 160"/>
                  <a:gd name="T4" fmla="*/ 9 w 9"/>
                  <a:gd name="T5" fmla="*/ 159 h 160"/>
                  <a:gd name="T6" fmla="*/ 6 w 9"/>
                  <a:gd name="T7" fmla="*/ 0 h 160"/>
                </a:gdLst>
                <a:ahLst/>
                <a:cxnLst>
                  <a:cxn ang="0">
                    <a:pos x="T0" y="T1"/>
                  </a:cxn>
                  <a:cxn ang="0">
                    <a:pos x="T2" y="T3"/>
                  </a:cxn>
                  <a:cxn ang="0">
                    <a:pos x="T4" y="T5"/>
                  </a:cxn>
                  <a:cxn ang="0">
                    <a:pos x="T6" y="T7"/>
                  </a:cxn>
                </a:cxnLst>
                <a:rect l="0" t="0" r="r" b="b"/>
                <a:pathLst>
                  <a:path w="9" h="160">
                    <a:moveTo>
                      <a:pt x="0" y="0"/>
                    </a:moveTo>
                    <a:lnTo>
                      <a:pt x="3" y="160"/>
                    </a:lnTo>
                    <a:lnTo>
                      <a:pt x="9"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7" name="Freeform 2249">
                <a:extLst>
                  <a:ext uri="{FF2B5EF4-FFF2-40B4-BE49-F238E27FC236}">
                    <a16:creationId xmlns:a16="http://schemas.microsoft.com/office/drawing/2014/main" id="{B55CB4C0-78CE-4203-AB1C-A18CC9018E95}"/>
                  </a:ext>
                </a:extLst>
              </p:cNvPr>
              <p:cNvSpPr>
                <a:spLocks/>
              </p:cNvSpPr>
              <p:nvPr/>
            </p:nvSpPr>
            <p:spPr bwMode="auto">
              <a:xfrm>
                <a:off x="-307" y="4387"/>
                <a:ext cx="5" cy="58"/>
              </a:xfrm>
              <a:custGeom>
                <a:avLst/>
                <a:gdLst>
                  <a:gd name="T0" fmla="*/ 0 w 8"/>
                  <a:gd name="T1" fmla="*/ 0 h 102"/>
                  <a:gd name="T2" fmla="*/ 2 w 8"/>
                  <a:gd name="T3" fmla="*/ 102 h 102"/>
                  <a:gd name="T4" fmla="*/ 8 w 8"/>
                  <a:gd name="T5" fmla="*/ 102 h 102"/>
                  <a:gd name="T6" fmla="*/ 6 w 8"/>
                  <a:gd name="T7" fmla="*/ 0 h 102"/>
                </a:gdLst>
                <a:ahLst/>
                <a:cxnLst>
                  <a:cxn ang="0">
                    <a:pos x="T0" y="T1"/>
                  </a:cxn>
                  <a:cxn ang="0">
                    <a:pos x="T2" y="T3"/>
                  </a:cxn>
                  <a:cxn ang="0">
                    <a:pos x="T4" y="T5"/>
                  </a:cxn>
                  <a:cxn ang="0">
                    <a:pos x="T6" y="T7"/>
                  </a:cxn>
                </a:cxnLst>
                <a:rect l="0" t="0" r="r" b="b"/>
                <a:pathLst>
                  <a:path w="8" h="102">
                    <a:moveTo>
                      <a:pt x="0" y="0"/>
                    </a:moveTo>
                    <a:lnTo>
                      <a:pt x="2" y="102"/>
                    </a:lnTo>
                    <a:lnTo>
                      <a:pt x="8" y="10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8" name="Freeform 2250">
                <a:extLst>
                  <a:ext uri="{FF2B5EF4-FFF2-40B4-BE49-F238E27FC236}">
                    <a16:creationId xmlns:a16="http://schemas.microsoft.com/office/drawing/2014/main" id="{0A1555F6-45D9-4234-B666-E1CF4D983CE4}"/>
                  </a:ext>
                </a:extLst>
              </p:cNvPr>
              <p:cNvSpPr>
                <a:spLocks/>
              </p:cNvSpPr>
              <p:nvPr/>
            </p:nvSpPr>
            <p:spPr bwMode="auto">
              <a:xfrm>
                <a:off x="-308" y="4355"/>
                <a:ext cx="4" cy="8"/>
              </a:xfrm>
              <a:custGeom>
                <a:avLst/>
                <a:gdLst>
                  <a:gd name="T0" fmla="*/ 0 w 7"/>
                  <a:gd name="T1" fmla="*/ 0 h 14"/>
                  <a:gd name="T2" fmla="*/ 1 w 7"/>
                  <a:gd name="T3" fmla="*/ 14 h 14"/>
                  <a:gd name="T4" fmla="*/ 7 w 7"/>
                  <a:gd name="T5" fmla="*/ 13 h 14"/>
                  <a:gd name="T6" fmla="*/ 7 w 7"/>
                  <a:gd name="T7" fmla="*/ 0 h 14"/>
                </a:gdLst>
                <a:ahLst/>
                <a:cxnLst>
                  <a:cxn ang="0">
                    <a:pos x="T0" y="T1"/>
                  </a:cxn>
                  <a:cxn ang="0">
                    <a:pos x="T2" y="T3"/>
                  </a:cxn>
                  <a:cxn ang="0">
                    <a:pos x="T4" y="T5"/>
                  </a:cxn>
                  <a:cxn ang="0">
                    <a:pos x="T6" y="T7"/>
                  </a:cxn>
                </a:cxnLst>
                <a:rect l="0" t="0" r="r" b="b"/>
                <a:pathLst>
                  <a:path w="7" h="14">
                    <a:moveTo>
                      <a:pt x="0" y="0"/>
                    </a:moveTo>
                    <a:lnTo>
                      <a:pt x="1" y="14"/>
                    </a:lnTo>
                    <a:lnTo>
                      <a:pt x="7" y="1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49" name="Freeform 2251">
                <a:extLst>
                  <a:ext uri="{FF2B5EF4-FFF2-40B4-BE49-F238E27FC236}">
                    <a16:creationId xmlns:a16="http://schemas.microsoft.com/office/drawing/2014/main" id="{1ADDBA4F-A764-4306-81FF-237BA6B3FD82}"/>
                  </a:ext>
                </a:extLst>
              </p:cNvPr>
              <p:cNvSpPr>
                <a:spLocks/>
              </p:cNvSpPr>
              <p:nvPr/>
            </p:nvSpPr>
            <p:spPr bwMode="auto">
              <a:xfrm>
                <a:off x="-312" y="4357"/>
                <a:ext cx="4" cy="5"/>
              </a:xfrm>
              <a:custGeom>
                <a:avLst/>
                <a:gdLst>
                  <a:gd name="T0" fmla="*/ 7 w 7"/>
                  <a:gd name="T1" fmla="*/ 9 h 9"/>
                  <a:gd name="T2" fmla="*/ 7 w 7"/>
                  <a:gd name="T3" fmla="*/ 0 h 9"/>
                  <a:gd name="T4" fmla="*/ 0 w 7"/>
                  <a:gd name="T5" fmla="*/ 0 h 9"/>
                  <a:gd name="T6" fmla="*/ 0 w 7"/>
                  <a:gd name="T7" fmla="*/ 9 h 9"/>
                </a:gdLst>
                <a:ahLst/>
                <a:cxnLst>
                  <a:cxn ang="0">
                    <a:pos x="T0" y="T1"/>
                  </a:cxn>
                  <a:cxn ang="0">
                    <a:pos x="T2" y="T3"/>
                  </a:cxn>
                  <a:cxn ang="0">
                    <a:pos x="T4" y="T5"/>
                  </a:cxn>
                  <a:cxn ang="0">
                    <a:pos x="T6" y="T7"/>
                  </a:cxn>
                </a:cxnLst>
                <a:rect l="0" t="0" r="r" b="b"/>
                <a:pathLst>
                  <a:path w="7" h="9">
                    <a:moveTo>
                      <a:pt x="7" y="9"/>
                    </a:moveTo>
                    <a:lnTo>
                      <a:pt x="7" y="0"/>
                    </a:lnTo>
                    <a:lnTo>
                      <a:pt x="0" y="0"/>
                    </a:lnTo>
                    <a:lnTo>
                      <a:pt x="0" y="9"/>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0" name="Freeform 2252">
                <a:extLst>
                  <a:ext uri="{FF2B5EF4-FFF2-40B4-BE49-F238E27FC236}">
                    <a16:creationId xmlns:a16="http://schemas.microsoft.com/office/drawing/2014/main" id="{0D1E2E03-4A9D-48E5-B2BE-870DF95FFD86}"/>
                  </a:ext>
                </a:extLst>
              </p:cNvPr>
              <p:cNvSpPr>
                <a:spLocks/>
              </p:cNvSpPr>
              <p:nvPr/>
            </p:nvSpPr>
            <p:spPr bwMode="auto">
              <a:xfrm>
                <a:off x="-727" y="4951"/>
                <a:ext cx="774" cy="10"/>
              </a:xfrm>
              <a:custGeom>
                <a:avLst/>
                <a:gdLst>
                  <a:gd name="T0" fmla="*/ 0 w 1365"/>
                  <a:gd name="T1" fmla="*/ 19 h 19"/>
                  <a:gd name="T2" fmla="*/ 1358 w 1365"/>
                  <a:gd name="T3" fmla="*/ 7 h 19"/>
                  <a:gd name="T4" fmla="*/ 1359 w 1365"/>
                  <a:gd name="T5" fmla="*/ 15 h 19"/>
                  <a:gd name="T6" fmla="*/ 1365 w 1365"/>
                  <a:gd name="T7" fmla="*/ 15 h 19"/>
                  <a:gd name="T8" fmla="*/ 1365 w 1365"/>
                  <a:gd name="T9" fmla="*/ 3 h 19"/>
                  <a:gd name="T10" fmla="*/ 1365 w 1365"/>
                  <a:gd name="T11" fmla="*/ 0 h 19"/>
                  <a:gd name="T12" fmla="*/ 0 w 1365"/>
                  <a:gd name="T13" fmla="*/ 12 h 19"/>
                  <a:gd name="T14" fmla="*/ 0 w 1365"/>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5" h="19">
                    <a:moveTo>
                      <a:pt x="0" y="19"/>
                    </a:moveTo>
                    <a:lnTo>
                      <a:pt x="1358" y="7"/>
                    </a:lnTo>
                    <a:lnTo>
                      <a:pt x="1359" y="15"/>
                    </a:lnTo>
                    <a:lnTo>
                      <a:pt x="1365" y="15"/>
                    </a:lnTo>
                    <a:lnTo>
                      <a:pt x="1365" y="3"/>
                    </a:lnTo>
                    <a:lnTo>
                      <a:pt x="1365" y="0"/>
                    </a:lnTo>
                    <a:lnTo>
                      <a:pt x="0" y="12"/>
                    </a:lnTo>
                    <a:lnTo>
                      <a:pt x="0" y="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1" name="Freeform 2253">
                <a:extLst>
                  <a:ext uri="{FF2B5EF4-FFF2-40B4-BE49-F238E27FC236}">
                    <a16:creationId xmlns:a16="http://schemas.microsoft.com/office/drawing/2014/main" id="{DF7D2E9D-CE18-47AB-ACC0-120D822CBE43}"/>
                  </a:ext>
                </a:extLst>
              </p:cNvPr>
              <p:cNvSpPr>
                <a:spLocks/>
              </p:cNvSpPr>
              <p:nvPr/>
            </p:nvSpPr>
            <p:spPr bwMode="auto">
              <a:xfrm>
                <a:off x="-655" y="4964"/>
                <a:ext cx="732" cy="16"/>
              </a:xfrm>
              <a:custGeom>
                <a:avLst/>
                <a:gdLst>
                  <a:gd name="T0" fmla="*/ 1292 w 1292"/>
                  <a:gd name="T1" fmla="*/ 0 h 28"/>
                  <a:gd name="T2" fmla="*/ 7 w 1292"/>
                  <a:gd name="T3" fmla="*/ 22 h 28"/>
                  <a:gd name="T4" fmla="*/ 6 w 1292"/>
                  <a:gd name="T5" fmla="*/ 8 h 28"/>
                  <a:gd name="T6" fmla="*/ 0 w 1292"/>
                  <a:gd name="T7" fmla="*/ 9 h 28"/>
                  <a:gd name="T8" fmla="*/ 1 w 1292"/>
                  <a:gd name="T9" fmla="*/ 28 h 28"/>
                  <a:gd name="T10" fmla="*/ 1292 w 1292"/>
                  <a:gd name="T11" fmla="*/ 7 h 28"/>
                  <a:gd name="T12" fmla="*/ 1292 w 129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1292" h="28">
                    <a:moveTo>
                      <a:pt x="1292" y="0"/>
                    </a:moveTo>
                    <a:lnTo>
                      <a:pt x="7" y="22"/>
                    </a:lnTo>
                    <a:lnTo>
                      <a:pt x="6" y="8"/>
                    </a:lnTo>
                    <a:lnTo>
                      <a:pt x="0" y="9"/>
                    </a:lnTo>
                    <a:lnTo>
                      <a:pt x="1" y="28"/>
                    </a:lnTo>
                    <a:lnTo>
                      <a:pt x="1292" y="7"/>
                    </a:lnTo>
                    <a:lnTo>
                      <a:pt x="129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2" name="Freeform 2254">
                <a:extLst>
                  <a:ext uri="{FF2B5EF4-FFF2-40B4-BE49-F238E27FC236}">
                    <a16:creationId xmlns:a16="http://schemas.microsoft.com/office/drawing/2014/main" id="{08D260EB-8C7A-40F9-97D0-FBD34BA71DDA}"/>
                  </a:ext>
                </a:extLst>
              </p:cNvPr>
              <p:cNvSpPr>
                <a:spLocks/>
              </p:cNvSpPr>
              <p:nvPr/>
            </p:nvSpPr>
            <p:spPr bwMode="auto">
              <a:xfrm>
                <a:off x="67" y="3849"/>
                <a:ext cx="12" cy="1123"/>
              </a:xfrm>
              <a:custGeom>
                <a:avLst/>
                <a:gdLst>
                  <a:gd name="T0" fmla="*/ 0 w 22"/>
                  <a:gd name="T1" fmla="*/ 0 h 1979"/>
                  <a:gd name="T2" fmla="*/ 16 w 22"/>
                  <a:gd name="T3" fmla="*/ 1979 h 1979"/>
                  <a:gd name="T4" fmla="*/ 19 w 22"/>
                  <a:gd name="T5" fmla="*/ 1979 h 1979"/>
                  <a:gd name="T6" fmla="*/ 22 w 22"/>
                  <a:gd name="T7" fmla="*/ 1979 h 1979"/>
                  <a:gd name="T8" fmla="*/ 22 w 22"/>
                  <a:gd name="T9" fmla="*/ 1970 h 1979"/>
                  <a:gd name="T10" fmla="*/ 15 w 22"/>
                  <a:gd name="T11" fmla="*/ 1970 h 1979"/>
                  <a:gd name="T12" fmla="*/ 16 w 22"/>
                  <a:gd name="T13" fmla="*/ 1979 h 1979"/>
                  <a:gd name="T14" fmla="*/ 22 w 22"/>
                  <a:gd name="T15" fmla="*/ 1979 h 1979"/>
                  <a:gd name="T16" fmla="*/ 6 w 22"/>
                  <a:gd name="T17" fmla="*/ 0 h 1979"/>
                  <a:gd name="T18" fmla="*/ 0 w 22"/>
                  <a:gd name="T19" fmla="*/ 0 h 1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79">
                    <a:moveTo>
                      <a:pt x="0" y="0"/>
                    </a:moveTo>
                    <a:lnTo>
                      <a:pt x="16" y="1979"/>
                    </a:lnTo>
                    <a:lnTo>
                      <a:pt x="19" y="1979"/>
                    </a:lnTo>
                    <a:lnTo>
                      <a:pt x="22" y="1979"/>
                    </a:lnTo>
                    <a:lnTo>
                      <a:pt x="22" y="1970"/>
                    </a:lnTo>
                    <a:lnTo>
                      <a:pt x="15" y="1970"/>
                    </a:lnTo>
                    <a:lnTo>
                      <a:pt x="16" y="1979"/>
                    </a:lnTo>
                    <a:lnTo>
                      <a:pt x="22" y="1979"/>
                    </a:lnTo>
                    <a:lnTo>
                      <a:pt x="6" y="0"/>
                    </a:lnTo>
                    <a:lnTo>
                      <a:pt x="0"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3" name="Freeform 2255">
                <a:extLst>
                  <a:ext uri="{FF2B5EF4-FFF2-40B4-BE49-F238E27FC236}">
                    <a16:creationId xmlns:a16="http://schemas.microsoft.com/office/drawing/2014/main" id="{0DC81FFE-4FFF-4A7A-A227-9988E9954458}"/>
                  </a:ext>
                </a:extLst>
              </p:cNvPr>
              <p:cNvSpPr>
                <a:spLocks/>
              </p:cNvSpPr>
              <p:nvPr/>
            </p:nvSpPr>
            <p:spPr bwMode="auto">
              <a:xfrm>
                <a:off x="-669" y="4957"/>
                <a:ext cx="727" cy="14"/>
              </a:xfrm>
              <a:custGeom>
                <a:avLst/>
                <a:gdLst>
                  <a:gd name="T0" fmla="*/ 0 w 1283"/>
                  <a:gd name="T1" fmla="*/ 4 h 23"/>
                  <a:gd name="T2" fmla="*/ 1 w 1283"/>
                  <a:gd name="T3" fmla="*/ 23 h 23"/>
                  <a:gd name="T4" fmla="*/ 1276 w 1283"/>
                  <a:gd name="T5" fmla="*/ 6 h 23"/>
                  <a:gd name="T6" fmla="*/ 1276 w 1283"/>
                  <a:gd name="T7" fmla="*/ 14 h 23"/>
                  <a:gd name="T8" fmla="*/ 1283 w 1283"/>
                  <a:gd name="T9" fmla="*/ 14 h 23"/>
                  <a:gd name="T10" fmla="*/ 1283 w 1283"/>
                  <a:gd name="T11" fmla="*/ 3 h 23"/>
                  <a:gd name="T12" fmla="*/ 1283 w 1283"/>
                  <a:gd name="T13" fmla="*/ 0 h 23"/>
                  <a:gd name="T14" fmla="*/ 7 w 1283"/>
                  <a:gd name="T15" fmla="*/ 16 h 23"/>
                  <a:gd name="T16" fmla="*/ 6 w 1283"/>
                  <a:gd name="T17" fmla="*/ 3 h 23"/>
                  <a:gd name="T18" fmla="*/ 0 w 1283"/>
                  <a:gd name="T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3" h="23">
                    <a:moveTo>
                      <a:pt x="0" y="4"/>
                    </a:moveTo>
                    <a:lnTo>
                      <a:pt x="1" y="23"/>
                    </a:lnTo>
                    <a:lnTo>
                      <a:pt x="1276" y="6"/>
                    </a:lnTo>
                    <a:lnTo>
                      <a:pt x="1276" y="14"/>
                    </a:lnTo>
                    <a:lnTo>
                      <a:pt x="1283" y="14"/>
                    </a:lnTo>
                    <a:lnTo>
                      <a:pt x="1283" y="3"/>
                    </a:lnTo>
                    <a:lnTo>
                      <a:pt x="1283" y="0"/>
                    </a:lnTo>
                    <a:lnTo>
                      <a:pt x="7" y="16"/>
                    </a:lnTo>
                    <a:lnTo>
                      <a:pt x="6" y="3"/>
                    </a:ln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4" name="Freeform 2256">
                <a:extLst>
                  <a:ext uri="{FF2B5EF4-FFF2-40B4-BE49-F238E27FC236}">
                    <a16:creationId xmlns:a16="http://schemas.microsoft.com/office/drawing/2014/main" id="{86E1F20E-5078-4619-A32C-456DAD305118}"/>
                  </a:ext>
                </a:extLst>
              </p:cNvPr>
              <p:cNvSpPr>
                <a:spLocks/>
              </p:cNvSpPr>
              <p:nvPr/>
            </p:nvSpPr>
            <p:spPr bwMode="auto">
              <a:xfrm>
                <a:off x="-642" y="4971"/>
                <a:ext cx="733" cy="17"/>
              </a:xfrm>
              <a:custGeom>
                <a:avLst/>
                <a:gdLst>
                  <a:gd name="T0" fmla="*/ 0 w 1292"/>
                  <a:gd name="T1" fmla="*/ 13 h 31"/>
                  <a:gd name="T2" fmla="*/ 1 w 1292"/>
                  <a:gd name="T3" fmla="*/ 31 h 31"/>
                  <a:gd name="T4" fmla="*/ 1286 w 1292"/>
                  <a:gd name="T5" fmla="*/ 7 h 31"/>
                  <a:gd name="T6" fmla="*/ 1286 w 1292"/>
                  <a:gd name="T7" fmla="*/ 14 h 31"/>
                  <a:gd name="T8" fmla="*/ 1292 w 1292"/>
                  <a:gd name="T9" fmla="*/ 14 h 31"/>
                  <a:gd name="T10" fmla="*/ 1292 w 1292"/>
                  <a:gd name="T11" fmla="*/ 3 h 31"/>
                  <a:gd name="T12" fmla="*/ 1292 w 1292"/>
                  <a:gd name="T13" fmla="*/ 0 h 31"/>
                  <a:gd name="T14" fmla="*/ 8 w 1292"/>
                  <a:gd name="T15" fmla="*/ 24 h 31"/>
                  <a:gd name="T16" fmla="*/ 7 w 1292"/>
                  <a:gd name="T17" fmla="*/ 12 h 31"/>
                  <a:gd name="T18" fmla="*/ 0 w 1292"/>
                  <a:gd name="T19"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31">
                    <a:moveTo>
                      <a:pt x="0" y="13"/>
                    </a:moveTo>
                    <a:lnTo>
                      <a:pt x="1" y="31"/>
                    </a:lnTo>
                    <a:lnTo>
                      <a:pt x="1286" y="7"/>
                    </a:lnTo>
                    <a:lnTo>
                      <a:pt x="1286" y="14"/>
                    </a:lnTo>
                    <a:lnTo>
                      <a:pt x="1292" y="14"/>
                    </a:lnTo>
                    <a:lnTo>
                      <a:pt x="1292" y="3"/>
                    </a:lnTo>
                    <a:lnTo>
                      <a:pt x="1292" y="0"/>
                    </a:lnTo>
                    <a:lnTo>
                      <a:pt x="8" y="24"/>
                    </a:lnTo>
                    <a:lnTo>
                      <a:pt x="7" y="12"/>
                    </a:lnTo>
                    <a:lnTo>
                      <a:pt x="0"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5" name="Freeform 2257">
                <a:extLst>
                  <a:ext uri="{FF2B5EF4-FFF2-40B4-BE49-F238E27FC236}">
                    <a16:creationId xmlns:a16="http://schemas.microsoft.com/office/drawing/2014/main" id="{04E36AD7-3E66-4EAA-B40E-C662A3747A43}"/>
                  </a:ext>
                </a:extLst>
              </p:cNvPr>
              <p:cNvSpPr>
                <a:spLocks/>
              </p:cNvSpPr>
              <p:nvPr/>
            </p:nvSpPr>
            <p:spPr bwMode="auto">
              <a:xfrm>
                <a:off x="-627" y="4977"/>
                <a:ext cx="730" cy="20"/>
              </a:xfrm>
              <a:custGeom>
                <a:avLst/>
                <a:gdLst>
                  <a:gd name="T0" fmla="*/ 0 w 1288"/>
                  <a:gd name="T1" fmla="*/ 18 h 36"/>
                  <a:gd name="T2" fmla="*/ 1 w 1288"/>
                  <a:gd name="T3" fmla="*/ 36 h 36"/>
                  <a:gd name="T4" fmla="*/ 1281 w 1288"/>
                  <a:gd name="T5" fmla="*/ 6 h 36"/>
                  <a:gd name="T6" fmla="*/ 1281 w 1288"/>
                  <a:gd name="T7" fmla="*/ 13 h 36"/>
                  <a:gd name="T8" fmla="*/ 1288 w 1288"/>
                  <a:gd name="T9" fmla="*/ 13 h 36"/>
                  <a:gd name="T10" fmla="*/ 1288 w 1288"/>
                  <a:gd name="T11" fmla="*/ 3 h 36"/>
                  <a:gd name="T12" fmla="*/ 1288 w 1288"/>
                  <a:gd name="T13" fmla="*/ 0 h 36"/>
                  <a:gd name="T14" fmla="*/ 7 w 1288"/>
                  <a:gd name="T15" fmla="*/ 29 h 36"/>
                  <a:gd name="T16" fmla="*/ 6 w 1288"/>
                  <a:gd name="T17" fmla="*/ 17 h 36"/>
                  <a:gd name="T18" fmla="*/ 0 w 1288"/>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8" h="36">
                    <a:moveTo>
                      <a:pt x="0" y="18"/>
                    </a:moveTo>
                    <a:lnTo>
                      <a:pt x="1" y="36"/>
                    </a:lnTo>
                    <a:lnTo>
                      <a:pt x="1281" y="6"/>
                    </a:lnTo>
                    <a:lnTo>
                      <a:pt x="1281" y="13"/>
                    </a:lnTo>
                    <a:lnTo>
                      <a:pt x="1288" y="13"/>
                    </a:lnTo>
                    <a:lnTo>
                      <a:pt x="1288" y="3"/>
                    </a:lnTo>
                    <a:lnTo>
                      <a:pt x="1288" y="0"/>
                    </a:lnTo>
                    <a:lnTo>
                      <a:pt x="7" y="29"/>
                    </a:lnTo>
                    <a:lnTo>
                      <a:pt x="6" y="17"/>
                    </a:lnTo>
                    <a:lnTo>
                      <a:pt x="0"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6" name="Freeform 2258">
                <a:extLst>
                  <a:ext uri="{FF2B5EF4-FFF2-40B4-BE49-F238E27FC236}">
                    <a16:creationId xmlns:a16="http://schemas.microsoft.com/office/drawing/2014/main" id="{82AA78A6-0739-46DE-B0AB-9573631C5DA5}"/>
                  </a:ext>
                </a:extLst>
              </p:cNvPr>
              <p:cNvSpPr>
                <a:spLocks/>
              </p:cNvSpPr>
              <p:nvPr/>
            </p:nvSpPr>
            <p:spPr bwMode="auto">
              <a:xfrm>
                <a:off x="-612" y="4982"/>
                <a:ext cx="733" cy="24"/>
              </a:xfrm>
              <a:custGeom>
                <a:avLst/>
                <a:gdLst>
                  <a:gd name="T0" fmla="*/ 0 w 1293"/>
                  <a:gd name="T1" fmla="*/ 24 h 43"/>
                  <a:gd name="T2" fmla="*/ 1 w 1293"/>
                  <a:gd name="T3" fmla="*/ 43 h 43"/>
                  <a:gd name="T4" fmla="*/ 1287 w 1293"/>
                  <a:gd name="T5" fmla="*/ 7 h 43"/>
                  <a:gd name="T6" fmla="*/ 1287 w 1293"/>
                  <a:gd name="T7" fmla="*/ 16 h 43"/>
                  <a:gd name="T8" fmla="*/ 1293 w 1293"/>
                  <a:gd name="T9" fmla="*/ 16 h 43"/>
                  <a:gd name="T10" fmla="*/ 1293 w 1293"/>
                  <a:gd name="T11" fmla="*/ 0 h 43"/>
                  <a:gd name="T12" fmla="*/ 7 w 1293"/>
                  <a:gd name="T13" fmla="*/ 36 h 43"/>
                  <a:gd name="T14" fmla="*/ 7 w 1293"/>
                  <a:gd name="T15" fmla="*/ 23 h 43"/>
                  <a:gd name="T16" fmla="*/ 0 w 1293"/>
                  <a:gd name="T17"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3" h="43">
                    <a:moveTo>
                      <a:pt x="0" y="24"/>
                    </a:moveTo>
                    <a:lnTo>
                      <a:pt x="1" y="43"/>
                    </a:lnTo>
                    <a:lnTo>
                      <a:pt x="1287" y="7"/>
                    </a:lnTo>
                    <a:lnTo>
                      <a:pt x="1287" y="16"/>
                    </a:lnTo>
                    <a:lnTo>
                      <a:pt x="1293" y="16"/>
                    </a:lnTo>
                    <a:lnTo>
                      <a:pt x="1293" y="0"/>
                    </a:lnTo>
                    <a:lnTo>
                      <a:pt x="7" y="36"/>
                    </a:lnTo>
                    <a:lnTo>
                      <a:pt x="7" y="23"/>
                    </a:lnTo>
                    <a:lnTo>
                      <a:pt x="0"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7" name="Freeform 2259">
                <a:extLst>
                  <a:ext uri="{FF2B5EF4-FFF2-40B4-BE49-F238E27FC236}">
                    <a16:creationId xmlns:a16="http://schemas.microsoft.com/office/drawing/2014/main" id="{539ECCBE-B57B-4435-AF07-4457CB039333}"/>
                  </a:ext>
                </a:extLst>
              </p:cNvPr>
              <p:cNvSpPr>
                <a:spLocks/>
              </p:cNvSpPr>
              <p:nvPr/>
            </p:nvSpPr>
            <p:spPr bwMode="auto">
              <a:xfrm>
                <a:off x="-597" y="4989"/>
                <a:ext cx="737" cy="27"/>
              </a:xfrm>
              <a:custGeom>
                <a:avLst/>
                <a:gdLst>
                  <a:gd name="T0" fmla="*/ 0 w 1301"/>
                  <a:gd name="T1" fmla="*/ 28 h 49"/>
                  <a:gd name="T2" fmla="*/ 1 w 1301"/>
                  <a:gd name="T3" fmla="*/ 49 h 49"/>
                  <a:gd name="T4" fmla="*/ 1295 w 1301"/>
                  <a:gd name="T5" fmla="*/ 6 h 49"/>
                  <a:gd name="T6" fmla="*/ 1295 w 1301"/>
                  <a:gd name="T7" fmla="*/ 16 h 49"/>
                  <a:gd name="T8" fmla="*/ 1301 w 1301"/>
                  <a:gd name="T9" fmla="*/ 16 h 49"/>
                  <a:gd name="T10" fmla="*/ 1301 w 1301"/>
                  <a:gd name="T11" fmla="*/ 0 h 49"/>
                  <a:gd name="T12" fmla="*/ 7 w 1301"/>
                  <a:gd name="T13" fmla="*/ 42 h 49"/>
                  <a:gd name="T14" fmla="*/ 7 w 1301"/>
                  <a:gd name="T15" fmla="*/ 27 h 49"/>
                  <a:gd name="T16" fmla="*/ 0 w 1301"/>
                  <a:gd name="T17"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1" h="49">
                    <a:moveTo>
                      <a:pt x="0" y="28"/>
                    </a:moveTo>
                    <a:lnTo>
                      <a:pt x="1" y="49"/>
                    </a:lnTo>
                    <a:lnTo>
                      <a:pt x="1295" y="6"/>
                    </a:lnTo>
                    <a:lnTo>
                      <a:pt x="1295" y="16"/>
                    </a:lnTo>
                    <a:lnTo>
                      <a:pt x="1301" y="16"/>
                    </a:lnTo>
                    <a:lnTo>
                      <a:pt x="1301" y="0"/>
                    </a:lnTo>
                    <a:lnTo>
                      <a:pt x="7" y="42"/>
                    </a:lnTo>
                    <a:lnTo>
                      <a:pt x="7" y="27"/>
                    </a:lnTo>
                    <a:lnTo>
                      <a:pt x="0" y="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8" name="Freeform 2260">
                <a:extLst>
                  <a:ext uri="{FF2B5EF4-FFF2-40B4-BE49-F238E27FC236}">
                    <a16:creationId xmlns:a16="http://schemas.microsoft.com/office/drawing/2014/main" id="{CD82EC16-5C6B-4397-BC0B-C076E442C4D6}"/>
                  </a:ext>
                </a:extLst>
              </p:cNvPr>
              <p:cNvSpPr>
                <a:spLocks/>
              </p:cNvSpPr>
              <p:nvPr/>
            </p:nvSpPr>
            <p:spPr bwMode="auto">
              <a:xfrm>
                <a:off x="-580" y="4996"/>
                <a:ext cx="734" cy="30"/>
              </a:xfrm>
              <a:custGeom>
                <a:avLst/>
                <a:gdLst>
                  <a:gd name="T0" fmla="*/ 0 w 1295"/>
                  <a:gd name="T1" fmla="*/ 33 h 53"/>
                  <a:gd name="T2" fmla="*/ 1 w 1295"/>
                  <a:gd name="T3" fmla="*/ 53 h 53"/>
                  <a:gd name="T4" fmla="*/ 1289 w 1295"/>
                  <a:gd name="T5" fmla="*/ 7 h 53"/>
                  <a:gd name="T6" fmla="*/ 1289 w 1295"/>
                  <a:gd name="T7" fmla="*/ 16 h 53"/>
                  <a:gd name="T8" fmla="*/ 1295 w 1295"/>
                  <a:gd name="T9" fmla="*/ 16 h 53"/>
                  <a:gd name="T10" fmla="*/ 1295 w 1295"/>
                  <a:gd name="T11" fmla="*/ 4 h 53"/>
                  <a:gd name="T12" fmla="*/ 1295 w 1295"/>
                  <a:gd name="T13" fmla="*/ 0 h 53"/>
                  <a:gd name="T14" fmla="*/ 8 w 1295"/>
                  <a:gd name="T15" fmla="*/ 46 h 53"/>
                  <a:gd name="T16" fmla="*/ 7 w 1295"/>
                  <a:gd name="T17" fmla="*/ 32 h 53"/>
                  <a:gd name="T18" fmla="*/ 0 w 1295"/>
                  <a:gd name="T19"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5" h="53">
                    <a:moveTo>
                      <a:pt x="0" y="33"/>
                    </a:moveTo>
                    <a:lnTo>
                      <a:pt x="1" y="53"/>
                    </a:lnTo>
                    <a:lnTo>
                      <a:pt x="1289" y="7"/>
                    </a:lnTo>
                    <a:lnTo>
                      <a:pt x="1289" y="16"/>
                    </a:lnTo>
                    <a:lnTo>
                      <a:pt x="1295" y="16"/>
                    </a:lnTo>
                    <a:lnTo>
                      <a:pt x="1295" y="4"/>
                    </a:lnTo>
                    <a:lnTo>
                      <a:pt x="1295" y="0"/>
                    </a:lnTo>
                    <a:lnTo>
                      <a:pt x="8" y="46"/>
                    </a:lnTo>
                    <a:lnTo>
                      <a:pt x="7" y="32"/>
                    </a:lnTo>
                    <a:lnTo>
                      <a:pt x="0"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59" name="Freeform 2261">
                <a:extLst>
                  <a:ext uri="{FF2B5EF4-FFF2-40B4-BE49-F238E27FC236}">
                    <a16:creationId xmlns:a16="http://schemas.microsoft.com/office/drawing/2014/main" id="{199F0C2C-F5DC-48F6-94AE-F6E2FDC9BB0A}"/>
                  </a:ext>
                </a:extLst>
              </p:cNvPr>
              <p:cNvSpPr>
                <a:spLocks/>
              </p:cNvSpPr>
              <p:nvPr/>
            </p:nvSpPr>
            <p:spPr bwMode="auto">
              <a:xfrm>
                <a:off x="-558" y="5002"/>
                <a:ext cx="726" cy="32"/>
              </a:xfrm>
              <a:custGeom>
                <a:avLst/>
                <a:gdLst>
                  <a:gd name="T0" fmla="*/ 0 w 1281"/>
                  <a:gd name="T1" fmla="*/ 38 h 57"/>
                  <a:gd name="T2" fmla="*/ 1 w 1281"/>
                  <a:gd name="T3" fmla="*/ 57 h 57"/>
                  <a:gd name="T4" fmla="*/ 1275 w 1281"/>
                  <a:gd name="T5" fmla="*/ 7 h 57"/>
                  <a:gd name="T6" fmla="*/ 1275 w 1281"/>
                  <a:gd name="T7" fmla="*/ 18 h 57"/>
                  <a:gd name="T8" fmla="*/ 1281 w 1281"/>
                  <a:gd name="T9" fmla="*/ 18 h 57"/>
                  <a:gd name="T10" fmla="*/ 1281 w 1281"/>
                  <a:gd name="T11" fmla="*/ 0 h 57"/>
                  <a:gd name="T12" fmla="*/ 7 w 1281"/>
                  <a:gd name="T13" fmla="*/ 50 h 57"/>
                  <a:gd name="T14" fmla="*/ 7 w 1281"/>
                  <a:gd name="T15" fmla="*/ 37 h 57"/>
                  <a:gd name="T16" fmla="*/ 0 w 1281"/>
                  <a:gd name="T17" fmla="*/ 3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1" h="57">
                    <a:moveTo>
                      <a:pt x="0" y="38"/>
                    </a:moveTo>
                    <a:lnTo>
                      <a:pt x="1" y="57"/>
                    </a:lnTo>
                    <a:lnTo>
                      <a:pt x="1275" y="7"/>
                    </a:lnTo>
                    <a:lnTo>
                      <a:pt x="1275" y="18"/>
                    </a:lnTo>
                    <a:lnTo>
                      <a:pt x="1281" y="18"/>
                    </a:lnTo>
                    <a:lnTo>
                      <a:pt x="1281" y="0"/>
                    </a:lnTo>
                    <a:lnTo>
                      <a:pt x="7" y="50"/>
                    </a:lnTo>
                    <a:lnTo>
                      <a:pt x="7" y="37"/>
                    </a:lnTo>
                    <a:lnTo>
                      <a:pt x="0" y="3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0" name="Freeform 2262">
                <a:extLst>
                  <a:ext uri="{FF2B5EF4-FFF2-40B4-BE49-F238E27FC236}">
                    <a16:creationId xmlns:a16="http://schemas.microsoft.com/office/drawing/2014/main" id="{FC39A5F5-E419-483A-B598-7756FD06638A}"/>
                  </a:ext>
                </a:extLst>
              </p:cNvPr>
              <p:cNvSpPr>
                <a:spLocks/>
              </p:cNvSpPr>
              <p:nvPr/>
            </p:nvSpPr>
            <p:spPr bwMode="auto">
              <a:xfrm>
                <a:off x="-539" y="5010"/>
                <a:ext cx="722" cy="33"/>
              </a:xfrm>
              <a:custGeom>
                <a:avLst/>
                <a:gdLst>
                  <a:gd name="T0" fmla="*/ 0 w 1273"/>
                  <a:gd name="T1" fmla="*/ 39 h 59"/>
                  <a:gd name="T2" fmla="*/ 1 w 1273"/>
                  <a:gd name="T3" fmla="*/ 59 h 59"/>
                  <a:gd name="T4" fmla="*/ 1267 w 1273"/>
                  <a:gd name="T5" fmla="*/ 7 h 59"/>
                  <a:gd name="T6" fmla="*/ 1267 w 1273"/>
                  <a:gd name="T7" fmla="*/ 16 h 59"/>
                  <a:gd name="T8" fmla="*/ 1273 w 1273"/>
                  <a:gd name="T9" fmla="*/ 16 h 59"/>
                  <a:gd name="T10" fmla="*/ 1273 w 1273"/>
                  <a:gd name="T11" fmla="*/ 3 h 59"/>
                  <a:gd name="T12" fmla="*/ 1273 w 1273"/>
                  <a:gd name="T13" fmla="*/ 0 h 59"/>
                  <a:gd name="T14" fmla="*/ 7 w 1273"/>
                  <a:gd name="T15" fmla="*/ 52 h 59"/>
                  <a:gd name="T16" fmla="*/ 6 w 1273"/>
                  <a:gd name="T17" fmla="*/ 38 h 59"/>
                  <a:gd name="T18" fmla="*/ 0 w 1273"/>
                  <a:gd name="T19"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3" h="59">
                    <a:moveTo>
                      <a:pt x="0" y="39"/>
                    </a:moveTo>
                    <a:lnTo>
                      <a:pt x="1" y="59"/>
                    </a:lnTo>
                    <a:lnTo>
                      <a:pt x="1267" y="7"/>
                    </a:lnTo>
                    <a:lnTo>
                      <a:pt x="1267" y="16"/>
                    </a:lnTo>
                    <a:lnTo>
                      <a:pt x="1273" y="16"/>
                    </a:lnTo>
                    <a:lnTo>
                      <a:pt x="1273" y="3"/>
                    </a:lnTo>
                    <a:lnTo>
                      <a:pt x="1273" y="0"/>
                    </a:lnTo>
                    <a:lnTo>
                      <a:pt x="7" y="52"/>
                    </a:lnTo>
                    <a:lnTo>
                      <a:pt x="6" y="38"/>
                    </a:lnTo>
                    <a:lnTo>
                      <a:pt x="0" y="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1" name="Freeform 2263">
                <a:extLst>
                  <a:ext uri="{FF2B5EF4-FFF2-40B4-BE49-F238E27FC236}">
                    <a16:creationId xmlns:a16="http://schemas.microsoft.com/office/drawing/2014/main" id="{04D941BE-A2A0-41D7-8E5E-F9F8D63C3FE1}"/>
                  </a:ext>
                </a:extLst>
              </p:cNvPr>
              <p:cNvSpPr>
                <a:spLocks/>
              </p:cNvSpPr>
              <p:nvPr/>
            </p:nvSpPr>
            <p:spPr bwMode="auto">
              <a:xfrm>
                <a:off x="-513" y="5016"/>
                <a:ext cx="716" cy="36"/>
              </a:xfrm>
              <a:custGeom>
                <a:avLst/>
                <a:gdLst>
                  <a:gd name="T0" fmla="*/ 0 w 1262"/>
                  <a:gd name="T1" fmla="*/ 43 h 64"/>
                  <a:gd name="T2" fmla="*/ 1 w 1262"/>
                  <a:gd name="T3" fmla="*/ 64 h 64"/>
                  <a:gd name="T4" fmla="*/ 1256 w 1262"/>
                  <a:gd name="T5" fmla="*/ 6 h 64"/>
                  <a:gd name="T6" fmla="*/ 1256 w 1262"/>
                  <a:gd name="T7" fmla="*/ 16 h 64"/>
                  <a:gd name="T8" fmla="*/ 1262 w 1262"/>
                  <a:gd name="T9" fmla="*/ 16 h 64"/>
                  <a:gd name="T10" fmla="*/ 1262 w 1262"/>
                  <a:gd name="T11" fmla="*/ 0 h 64"/>
                  <a:gd name="T12" fmla="*/ 7 w 1262"/>
                  <a:gd name="T13" fmla="*/ 57 h 64"/>
                  <a:gd name="T14" fmla="*/ 6 w 1262"/>
                  <a:gd name="T15" fmla="*/ 42 h 64"/>
                  <a:gd name="T16" fmla="*/ 0 w 1262"/>
                  <a:gd name="T17"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2" h="64">
                    <a:moveTo>
                      <a:pt x="0" y="43"/>
                    </a:moveTo>
                    <a:lnTo>
                      <a:pt x="1" y="64"/>
                    </a:lnTo>
                    <a:lnTo>
                      <a:pt x="1256" y="6"/>
                    </a:lnTo>
                    <a:lnTo>
                      <a:pt x="1256" y="16"/>
                    </a:lnTo>
                    <a:lnTo>
                      <a:pt x="1262" y="16"/>
                    </a:lnTo>
                    <a:lnTo>
                      <a:pt x="1262" y="0"/>
                    </a:lnTo>
                    <a:lnTo>
                      <a:pt x="7" y="57"/>
                    </a:lnTo>
                    <a:lnTo>
                      <a:pt x="6" y="42"/>
                    </a:lnTo>
                    <a:lnTo>
                      <a:pt x="0"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2" name="Freeform 2264">
                <a:extLst>
                  <a:ext uri="{FF2B5EF4-FFF2-40B4-BE49-F238E27FC236}">
                    <a16:creationId xmlns:a16="http://schemas.microsoft.com/office/drawing/2014/main" id="{783B9C82-B180-43FB-9EA2-1CEA1B0D2F46}"/>
                  </a:ext>
                </a:extLst>
              </p:cNvPr>
              <p:cNvSpPr>
                <a:spLocks/>
              </p:cNvSpPr>
              <p:nvPr/>
            </p:nvSpPr>
            <p:spPr bwMode="auto">
              <a:xfrm>
                <a:off x="-493" y="5023"/>
                <a:ext cx="711" cy="38"/>
              </a:xfrm>
              <a:custGeom>
                <a:avLst/>
                <a:gdLst>
                  <a:gd name="T0" fmla="*/ 0 w 1253"/>
                  <a:gd name="T1" fmla="*/ 47 h 67"/>
                  <a:gd name="T2" fmla="*/ 1 w 1253"/>
                  <a:gd name="T3" fmla="*/ 67 h 67"/>
                  <a:gd name="T4" fmla="*/ 1247 w 1253"/>
                  <a:gd name="T5" fmla="*/ 7 h 67"/>
                  <a:gd name="T6" fmla="*/ 1247 w 1253"/>
                  <a:gd name="T7" fmla="*/ 17 h 67"/>
                  <a:gd name="T8" fmla="*/ 1253 w 1253"/>
                  <a:gd name="T9" fmla="*/ 17 h 67"/>
                  <a:gd name="T10" fmla="*/ 1253 w 1253"/>
                  <a:gd name="T11" fmla="*/ 0 h 67"/>
                  <a:gd name="T12" fmla="*/ 8 w 1253"/>
                  <a:gd name="T13" fmla="*/ 60 h 67"/>
                  <a:gd name="T14" fmla="*/ 7 w 1253"/>
                  <a:gd name="T15" fmla="*/ 46 h 67"/>
                  <a:gd name="T16" fmla="*/ 0 w 1253"/>
                  <a:gd name="T17" fmla="*/ 4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3" h="67">
                    <a:moveTo>
                      <a:pt x="0" y="47"/>
                    </a:moveTo>
                    <a:lnTo>
                      <a:pt x="1" y="67"/>
                    </a:lnTo>
                    <a:lnTo>
                      <a:pt x="1247" y="7"/>
                    </a:lnTo>
                    <a:lnTo>
                      <a:pt x="1247" y="17"/>
                    </a:lnTo>
                    <a:lnTo>
                      <a:pt x="1253" y="17"/>
                    </a:lnTo>
                    <a:lnTo>
                      <a:pt x="1253" y="0"/>
                    </a:lnTo>
                    <a:lnTo>
                      <a:pt x="8" y="60"/>
                    </a:lnTo>
                    <a:lnTo>
                      <a:pt x="7" y="46"/>
                    </a:lnTo>
                    <a:lnTo>
                      <a:pt x="0" y="4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3" name="Freeform 2265">
                <a:extLst>
                  <a:ext uri="{FF2B5EF4-FFF2-40B4-BE49-F238E27FC236}">
                    <a16:creationId xmlns:a16="http://schemas.microsoft.com/office/drawing/2014/main" id="{222E9FBE-52FE-40ED-BE55-071FF08ABCAB}"/>
                  </a:ext>
                </a:extLst>
              </p:cNvPr>
              <p:cNvSpPr>
                <a:spLocks/>
              </p:cNvSpPr>
              <p:nvPr/>
            </p:nvSpPr>
            <p:spPr bwMode="auto">
              <a:xfrm>
                <a:off x="-470" y="5030"/>
                <a:ext cx="705" cy="39"/>
              </a:xfrm>
              <a:custGeom>
                <a:avLst/>
                <a:gdLst>
                  <a:gd name="T0" fmla="*/ 0 w 1243"/>
                  <a:gd name="T1" fmla="*/ 50 h 68"/>
                  <a:gd name="T2" fmla="*/ 1 w 1243"/>
                  <a:gd name="T3" fmla="*/ 68 h 68"/>
                  <a:gd name="T4" fmla="*/ 1236 w 1243"/>
                  <a:gd name="T5" fmla="*/ 7 h 68"/>
                  <a:gd name="T6" fmla="*/ 1236 w 1243"/>
                  <a:gd name="T7" fmla="*/ 17 h 68"/>
                  <a:gd name="T8" fmla="*/ 1243 w 1243"/>
                  <a:gd name="T9" fmla="*/ 17 h 68"/>
                  <a:gd name="T10" fmla="*/ 1243 w 1243"/>
                  <a:gd name="T11" fmla="*/ 0 h 68"/>
                  <a:gd name="T12" fmla="*/ 7 w 1243"/>
                  <a:gd name="T13" fmla="*/ 61 h 68"/>
                  <a:gd name="T14" fmla="*/ 7 w 1243"/>
                  <a:gd name="T15" fmla="*/ 49 h 68"/>
                  <a:gd name="T16" fmla="*/ 0 w 1243"/>
                  <a:gd name="T17"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3" h="68">
                    <a:moveTo>
                      <a:pt x="0" y="50"/>
                    </a:moveTo>
                    <a:lnTo>
                      <a:pt x="1" y="68"/>
                    </a:lnTo>
                    <a:lnTo>
                      <a:pt x="1236" y="7"/>
                    </a:lnTo>
                    <a:lnTo>
                      <a:pt x="1236" y="17"/>
                    </a:lnTo>
                    <a:lnTo>
                      <a:pt x="1243" y="17"/>
                    </a:lnTo>
                    <a:lnTo>
                      <a:pt x="1243" y="0"/>
                    </a:lnTo>
                    <a:lnTo>
                      <a:pt x="7" y="61"/>
                    </a:lnTo>
                    <a:lnTo>
                      <a:pt x="7" y="49"/>
                    </a:lnTo>
                    <a:lnTo>
                      <a:pt x="0" y="5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4" name="Freeform 2266">
                <a:extLst>
                  <a:ext uri="{FF2B5EF4-FFF2-40B4-BE49-F238E27FC236}">
                    <a16:creationId xmlns:a16="http://schemas.microsoft.com/office/drawing/2014/main" id="{728F574A-C37C-4D1C-8913-F632B3D5B177}"/>
                  </a:ext>
                </a:extLst>
              </p:cNvPr>
              <p:cNvSpPr>
                <a:spLocks/>
              </p:cNvSpPr>
              <p:nvPr/>
            </p:nvSpPr>
            <p:spPr bwMode="auto">
              <a:xfrm>
                <a:off x="-450" y="5037"/>
                <a:ext cx="699" cy="40"/>
              </a:xfrm>
              <a:custGeom>
                <a:avLst/>
                <a:gdLst>
                  <a:gd name="T0" fmla="*/ 0 w 1233"/>
                  <a:gd name="T1" fmla="*/ 51 h 70"/>
                  <a:gd name="T2" fmla="*/ 1 w 1233"/>
                  <a:gd name="T3" fmla="*/ 70 h 70"/>
                  <a:gd name="T4" fmla="*/ 1226 w 1233"/>
                  <a:gd name="T5" fmla="*/ 7 h 70"/>
                  <a:gd name="T6" fmla="*/ 1226 w 1233"/>
                  <a:gd name="T7" fmla="*/ 18 h 70"/>
                  <a:gd name="T8" fmla="*/ 1233 w 1233"/>
                  <a:gd name="T9" fmla="*/ 18 h 70"/>
                  <a:gd name="T10" fmla="*/ 1233 w 1233"/>
                  <a:gd name="T11" fmla="*/ 0 h 70"/>
                  <a:gd name="T12" fmla="*/ 8 w 1233"/>
                  <a:gd name="T13" fmla="*/ 63 h 70"/>
                  <a:gd name="T14" fmla="*/ 7 w 1233"/>
                  <a:gd name="T15" fmla="*/ 51 h 70"/>
                  <a:gd name="T16" fmla="*/ 0 w 1233"/>
                  <a:gd name="T17" fmla="*/ 5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3" h="70">
                    <a:moveTo>
                      <a:pt x="0" y="51"/>
                    </a:moveTo>
                    <a:lnTo>
                      <a:pt x="1" y="70"/>
                    </a:lnTo>
                    <a:lnTo>
                      <a:pt x="1226" y="7"/>
                    </a:lnTo>
                    <a:lnTo>
                      <a:pt x="1226" y="18"/>
                    </a:lnTo>
                    <a:lnTo>
                      <a:pt x="1233" y="18"/>
                    </a:lnTo>
                    <a:lnTo>
                      <a:pt x="1233" y="0"/>
                    </a:lnTo>
                    <a:lnTo>
                      <a:pt x="8" y="63"/>
                    </a:lnTo>
                    <a:lnTo>
                      <a:pt x="7" y="51"/>
                    </a:lnTo>
                    <a:lnTo>
                      <a:pt x="0" y="5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5" name="Freeform 2267">
                <a:extLst>
                  <a:ext uri="{FF2B5EF4-FFF2-40B4-BE49-F238E27FC236}">
                    <a16:creationId xmlns:a16="http://schemas.microsoft.com/office/drawing/2014/main" id="{48137D32-3DDA-4CAB-BEB4-2F78E3875398}"/>
                  </a:ext>
                </a:extLst>
              </p:cNvPr>
              <p:cNvSpPr>
                <a:spLocks/>
              </p:cNvSpPr>
              <p:nvPr/>
            </p:nvSpPr>
            <p:spPr bwMode="auto">
              <a:xfrm>
                <a:off x="-428" y="5043"/>
                <a:ext cx="905" cy="62"/>
              </a:xfrm>
              <a:custGeom>
                <a:avLst/>
                <a:gdLst>
                  <a:gd name="T0" fmla="*/ 0 w 1596"/>
                  <a:gd name="T1" fmla="*/ 55 h 110"/>
                  <a:gd name="T2" fmla="*/ 1 w 1596"/>
                  <a:gd name="T3" fmla="*/ 76 h 110"/>
                  <a:gd name="T4" fmla="*/ 1216 w 1596"/>
                  <a:gd name="T5" fmla="*/ 10 h 110"/>
                  <a:gd name="T6" fmla="*/ 1593 w 1596"/>
                  <a:gd name="T7" fmla="*/ 7 h 110"/>
                  <a:gd name="T8" fmla="*/ 1593 w 1596"/>
                  <a:gd name="T9" fmla="*/ 7 h 110"/>
                  <a:gd name="T10" fmla="*/ 1595 w 1596"/>
                  <a:gd name="T11" fmla="*/ 7 h 110"/>
                  <a:gd name="T12" fmla="*/ 1595 w 1596"/>
                  <a:gd name="T13" fmla="*/ 3 h 110"/>
                  <a:gd name="T14" fmla="*/ 1595 w 1596"/>
                  <a:gd name="T15" fmla="*/ 7 h 110"/>
                  <a:gd name="T16" fmla="*/ 1595 w 1596"/>
                  <a:gd name="T17" fmla="*/ 7 h 110"/>
                  <a:gd name="T18" fmla="*/ 1596 w 1596"/>
                  <a:gd name="T19" fmla="*/ 7 h 110"/>
                  <a:gd name="T20" fmla="*/ 1596 w 1596"/>
                  <a:gd name="T21" fmla="*/ 3 h 110"/>
                  <a:gd name="T22" fmla="*/ 1596 w 1596"/>
                  <a:gd name="T23" fmla="*/ 0 h 110"/>
                  <a:gd name="T24" fmla="*/ 103 w 1596"/>
                  <a:gd name="T25" fmla="*/ 103 h 110"/>
                  <a:gd name="T26" fmla="*/ 104 w 1596"/>
                  <a:gd name="T27" fmla="*/ 110 h 110"/>
                  <a:gd name="T28" fmla="*/ 1596 w 1596"/>
                  <a:gd name="T29" fmla="*/ 7 h 110"/>
                  <a:gd name="T30" fmla="*/ 1596 w 1596"/>
                  <a:gd name="T31" fmla="*/ 0 h 110"/>
                  <a:gd name="T32" fmla="*/ 1595 w 1596"/>
                  <a:gd name="T33" fmla="*/ 0 h 110"/>
                  <a:gd name="T34" fmla="*/ 1595 w 1596"/>
                  <a:gd name="T35" fmla="*/ 0 h 110"/>
                  <a:gd name="T36" fmla="*/ 1595 w 1596"/>
                  <a:gd name="T37" fmla="*/ 0 h 110"/>
                  <a:gd name="T38" fmla="*/ 1593 w 1596"/>
                  <a:gd name="T39" fmla="*/ 0 h 110"/>
                  <a:gd name="T40" fmla="*/ 1216 w 1596"/>
                  <a:gd name="T41" fmla="*/ 4 h 110"/>
                  <a:gd name="T42" fmla="*/ 7 w 1596"/>
                  <a:gd name="T43" fmla="*/ 69 h 110"/>
                  <a:gd name="T44" fmla="*/ 7 w 1596"/>
                  <a:gd name="T45" fmla="*/ 55 h 110"/>
                  <a:gd name="T46" fmla="*/ 0 w 1596"/>
                  <a:gd name="T47"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96" h="110">
                    <a:moveTo>
                      <a:pt x="0" y="55"/>
                    </a:moveTo>
                    <a:lnTo>
                      <a:pt x="1" y="76"/>
                    </a:lnTo>
                    <a:lnTo>
                      <a:pt x="1216" y="10"/>
                    </a:lnTo>
                    <a:lnTo>
                      <a:pt x="1593" y="7"/>
                    </a:lnTo>
                    <a:lnTo>
                      <a:pt x="1593" y="7"/>
                    </a:lnTo>
                    <a:lnTo>
                      <a:pt x="1595" y="7"/>
                    </a:lnTo>
                    <a:lnTo>
                      <a:pt x="1595" y="3"/>
                    </a:lnTo>
                    <a:lnTo>
                      <a:pt x="1595" y="7"/>
                    </a:lnTo>
                    <a:lnTo>
                      <a:pt x="1595" y="7"/>
                    </a:lnTo>
                    <a:lnTo>
                      <a:pt x="1596" y="7"/>
                    </a:lnTo>
                    <a:lnTo>
                      <a:pt x="1596" y="3"/>
                    </a:lnTo>
                    <a:lnTo>
                      <a:pt x="1596" y="0"/>
                    </a:lnTo>
                    <a:lnTo>
                      <a:pt x="103" y="103"/>
                    </a:lnTo>
                    <a:lnTo>
                      <a:pt x="104" y="110"/>
                    </a:lnTo>
                    <a:lnTo>
                      <a:pt x="1596" y="7"/>
                    </a:lnTo>
                    <a:lnTo>
                      <a:pt x="1596" y="0"/>
                    </a:lnTo>
                    <a:lnTo>
                      <a:pt x="1595" y="0"/>
                    </a:lnTo>
                    <a:lnTo>
                      <a:pt x="1595" y="0"/>
                    </a:lnTo>
                    <a:lnTo>
                      <a:pt x="1595" y="0"/>
                    </a:lnTo>
                    <a:lnTo>
                      <a:pt x="1593" y="0"/>
                    </a:lnTo>
                    <a:lnTo>
                      <a:pt x="1216" y="4"/>
                    </a:lnTo>
                    <a:lnTo>
                      <a:pt x="7" y="69"/>
                    </a:lnTo>
                    <a:lnTo>
                      <a:pt x="7" y="55"/>
                    </a:lnTo>
                    <a:lnTo>
                      <a:pt x="0" y="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6" name="Freeform 2268">
                <a:extLst>
                  <a:ext uri="{FF2B5EF4-FFF2-40B4-BE49-F238E27FC236}">
                    <a16:creationId xmlns:a16="http://schemas.microsoft.com/office/drawing/2014/main" id="{BC8E6D9C-AE19-431B-9BE2-E3FADA055794}"/>
                  </a:ext>
                </a:extLst>
              </p:cNvPr>
              <p:cNvSpPr>
                <a:spLocks/>
              </p:cNvSpPr>
              <p:nvPr/>
            </p:nvSpPr>
            <p:spPr bwMode="auto">
              <a:xfrm>
                <a:off x="-336" y="5048"/>
                <a:ext cx="852" cy="68"/>
              </a:xfrm>
              <a:custGeom>
                <a:avLst/>
                <a:gdLst>
                  <a:gd name="T0" fmla="*/ 0 w 1502"/>
                  <a:gd name="T1" fmla="*/ 121 h 121"/>
                  <a:gd name="T2" fmla="*/ 1496 w 1502"/>
                  <a:gd name="T3" fmla="*/ 7 h 121"/>
                  <a:gd name="T4" fmla="*/ 1495 w 1502"/>
                  <a:gd name="T5" fmla="*/ 19 h 121"/>
                  <a:gd name="T6" fmla="*/ 1502 w 1502"/>
                  <a:gd name="T7" fmla="*/ 20 h 121"/>
                  <a:gd name="T8" fmla="*/ 1502 w 1502"/>
                  <a:gd name="T9" fmla="*/ 0 h 121"/>
                  <a:gd name="T10" fmla="*/ 0 w 1502"/>
                  <a:gd name="T11" fmla="*/ 115 h 121"/>
                  <a:gd name="T12" fmla="*/ 0 w 1502"/>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1502" h="121">
                    <a:moveTo>
                      <a:pt x="0" y="121"/>
                    </a:moveTo>
                    <a:lnTo>
                      <a:pt x="1496" y="7"/>
                    </a:lnTo>
                    <a:lnTo>
                      <a:pt x="1495" y="19"/>
                    </a:lnTo>
                    <a:lnTo>
                      <a:pt x="1502" y="20"/>
                    </a:lnTo>
                    <a:lnTo>
                      <a:pt x="1502" y="0"/>
                    </a:lnTo>
                    <a:lnTo>
                      <a:pt x="0" y="115"/>
                    </a:lnTo>
                    <a:lnTo>
                      <a:pt x="0"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7" name="Freeform 2269">
                <a:extLst>
                  <a:ext uri="{FF2B5EF4-FFF2-40B4-BE49-F238E27FC236}">
                    <a16:creationId xmlns:a16="http://schemas.microsoft.com/office/drawing/2014/main" id="{85CA76B4-E72A-4A04-88B4-DE0075E8077F}"/>
                  </a:ext>
                </a:extLst>
              </p:cNvPr>
              <p:cNvSpPr>
                <a:spLocks/>
              </p:cNvSpPr>
              <p:nvPr/>
            </p:nvSpPr>
            <p:spPr bwMode="auto">
              <a:xfrm>
                <a:off x="-321" y="5054"/>
                <a:ext cx="875" cy="77"/>
              </a:xfrm>
              <a:custGeom>
                <a:avLst/>
                <a:gdLst>
                  <a:gd name="T0" fmla="*/ 1 w 1542"/>
                  <a:gd name="T1" fmla="*/ 135 h 135"/>
                  <a:gd name="T2" fmla="*/ 1535 w 1542"/>
                  <a:gd name="T3" fmla="*/ 7 h 135"/>
                  <a:gd name="T4" fmla="*/ 1535 w 1542"/>
                  <a:gd name="T5" fmla="*/ 20 h 135"/>
                  <a:gd name="T6" fmla="*/ 1541 w 1542"/>
                  <a:gd name="T7" fmla="*/ 20 h 135"/>
                  <a:gd name="T8" fmla="*/ 1542 w 1542"/>
                  <a:gd name="T9" fmla="*/ 0 h 135"/>
                  <a:gd name="T10" fmla="*/ 0 w 1542"/>
                  <a:gd name="T11" fmla="*/ 128 h 135"/>
                  <a:gd name="T12" fmla="*/ 1 w 1542"/>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1542" h="135">
                    <a:moveTo>
                      <a:pt x="1" y="135"/>
                    </a:moveTo>
                    <a:lnTo>
                      <a:pt x="1535" y="7"/>
                    </a:lnTo>
                    <a:lnTo>
                      <a:pt x="1535" y="20"/>
                    </a:lnTo>
                    <a:lnTo>
                      <a:pt x="1541" y="20"/>
                    </a:lnTo>
                    <a:lnTo>
                      <a:pt x="1542" y="0"/>
                    </a:lnTo>
                    <a:lnTo>
                      <a:pt x="0" y="128"/>
                    </a:lnTo>
                    <a:lnTo>
                      <a:pt x="1" y="13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8" name="Freeform 2270">
                <a:extLst>
                  <a:ext uri="{FF2B5EF4-FFF2-40B4-BE49-F238E27FC236}">
                    <a16:creationId xmlns:a16="http://schemas.microsoft.com/office/drawing/2014/main" id="{9FDB4DB0-A9AD-4586-B90A-3F013DB5321F}"/>
                  </a:ext>
                </a:extLst>
              </p:cNvPr>
              <p:cNvSpPr>
                <a:spLocks/>
              </p:cNvSpPr>
              <p:nvPr/>
            </p:nvSpPr>
            <p:spPr bwMode="auto">
              <a:xfrm>
                <a:off x="-318" y="5061"/>
                <a:ext cx="905" cy="84"/>
              </a:xfrm>
              <a:custGeom>
                <a:avLst/>
                <a:gdLst>
                  <a:gd name="T0" fmla="*/ 1 w 1597"/>
                  <a:gd name="T1" fmla="*/ 149 h 149"/>
                  <a:gd name="T2" fmla="*/ 1590 w 1597"/>
                  <a:gd name="T3" fmla="*/ 7 h 149"/>
                  <a:gd name="T4" fmla="*/ 1590 w 1597"/>
                  <a:gd name="T5" fmla="*/ 18 h 149"/>
                  <a:gd name="T6" fmla="*/ 1597 w 1597"/>
                  <a:gd name="T7" fmla="*/ 19 h 149"/>
                  <a:gd name="T8" fmla="*/ 1597 w 1597"/>
                  <a:gd name="T9" fmla="*/ 0 h 149"/>
                  <a:gd name="T10" fmla="*/ 0 w 1597"/>
                  <a:gd name="T11" fmla="*/ 142 h 149"/>
                  <a:gd name="T12" fmla="*/ 1 w 1597"/>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1597" h="149">
                    <a:moveTo>
                      <a:pt x="1" y="149"/>
                    </a:moveTo>
                    <a:lnTo>
                      <a:pt x="1590" y="7"/>
                    </a:lnTo>
                    <a:lnTo>
                      <a:pt x="1590" y="18"/>
                    </a:lnTo>
                    <a:lnTo>
                      <a:pt x="1597" y="19"/>
                    </a:lnTo>
                    <a:lnTo>
                      <a:pt x="1597" y="0"/>
                    </a:lnTo>
                    <a:lnTo>
                      <a:pt x="0" y="142"/>
                    </a:lnTo>
                    <a:lnTo>
                      <a:pt x="1" y="14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69" name="Freeform 2271">
                <a:extLst>
                  <a:ext uri="{FF2B5EF4-FFF2-40B4-BE49-F238E27FC236}">
                    <a16:creationId xmlns:a16="http://schemas.microsoft.com/office/drawing/2014/main" id="{BC7D1E44-51A3-4F9F-9DB6-E8A0C3517B62}"/>
                  </a:ext>
                </a:extLst>
              </p:cNvPr>
              <p:cNvSpPr>
                <a:spLocks/>
              </p:cNvSpPr>
              <p:nvPr/>
            </p:nvSpPr>
            <p:spPr bwMode="auto">
              <a:xfrm>
                <a:off x="-307" y="5067"/>
                <a:ext cx="918" cy="91"/>
              </a:xfrm>
              <a:custGeom>
                <a:avLst/>
                <a:gdLst>
                  <a:gd name="T0" fmla="*/ 1 w 1618"/>
                  <a:gd name="T1" fmla="*/ 161 h 161"/>
                  <a:gd name="T2" fmla="*/ 1612 w 1618"/>
                  <a:gd name="T3" fmla="*/ 7 h 161"/>
                  <a:gd name="T4" fmla="*/ 1611 w 1618"/>
                  <a:gd name="T5" fmla="*/ 20 h 161"/>
                  <a:gd name="T6" fmla="*/ 1618 w 1618"/>
                  <a:gd name="T7" fmla="*/ 20 h 161"/>
                  <a:gd name="T8" fmla="*/ 1618 w 1618"/>
                  <a:gd name="T9" fmla="*/ 0 h 161"/>
                  <a:gd name="T10" fmla="*/ 0 w 1618"/>
                  <a:gd name="T11" fmla="*/ 155 h 161"/>
                  <a:gd name="T12" fmla="*/ 1 w 1618"/>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18" h="161">
                    <a:moveTo>
                      <a:pt x="1" y="161"/>
                    </a:moveTo>
                    <a:lnTo>
                      <a:pt x="1612" y="7"/>
                    </a:lnTo>
                    <a:lnTo>
                      <a:pt x="1611" y="20"/>
                    </a:lnTo>
                    <a:lnTo>
                      <a:pt x="1618" y="20"/>
                    </a:lnTo>
                    <a:lnTo>
                      <a:pt x="1618" y="0"/>
                    </a:lnTo>
                    <a:lnTo>
                      <a:pt x="0" y="155"/>
                    </a:lnTo>
                    <a:lnTo>
                      <a:pt x="1" y="16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0" name="Freeform 2272">
                <a:extLst>
                  <a:ext uri="{FF2B5EF4-FFF2-40B4-BE49-F238E27FC236}">
                    <a16:creationId xmlns:a16="http://schemas.microsoft.com/office/drawing/2014/main" id="{CB78580B-F837-424E-B4CC-868380ACB0F7}"/>
                  </a:ext>
                </a:extLst>
              </p:cNvPr>
              <p:cNvSpPr>
                <a:spLocks/>
              </p:cNvSpPr>
              <p:nvPr/>
            </p:nvSpPr>
            <p:spPr bwMode="auto">
              <a:xfrm>
                <a:off x="-301" y="5074"/>
                <a:ext cx="937" cy="102"/>
              </a:xfrm>
              <a:custGeom>
                <a:avLst/>
                <a:gdLst>
                  <a:gd name="T0" fmla="*/ 1 w 1652"/>
                  <a:gd name="T1" fmla="*/ 179 h 179"/>
                  <a:gd name="T2" fmla="*/ 1645 w 1652"/>
                  <a:gd name="T3" fmla="*/ 7 h 179"/>
                  <a:gd name="T4" fmla="*/ 1645 w 1652"/>
                  <a:gd name="T5" fmla="*/ 20 h 179"/>
                  <a:gd name="T6" fmla="*/ 1651 w 1652"/>
                  <a:gd name="T7" fmla="*/ 21 h 179"/>
                  <a:gd name="T8" fmla="*/ 1652 w 1652"/>
                  <a:gd name="T9" fmla="*/ 0 h 179"/>
                  <a:gd name="T10" fmla="*/ 0 w 1652"/>
                  <a:gd name="T11" fmla="*/ 173 h 179"/>
                  <a:gd name="T12" fmla="*/ 1 w 1652"/>
                  <a:gd name="T13" fmla="*/ 179 h 179"/>
                </a:gdLst>
                <a:ahLst/>
                <a:cxnLst>
                  <a:cxn ang="0">
                    <a:pos x="T0" y="T1"/>
                  </a:cxn>
                  <a:cxn ang="0">
                    <a:pos x="T2" y="T3"/>
                  </a:cxn>
                  <a:cxn ang="0">
                    <a:pos x="T4" y="T5"/>
                  </a:cxn>
                  <a:cxn ang="0">
                    <a:pos x="T6" y="T7"/>
                  </a:cxn>
                  <a:cxn ang="0">
                    <a:pos x="T8" y="T9"/>
                  </a:cxn>
                  <a:cxn ang="0">
                    <a:pos x="T10" y="T11"/>
                  </a:cxn>
                  <a:cxn ang="0">
                    <a:pos x="T12" y="T13"/>
                  </a:cxn>
                </a:cxnLst>
                <a:rect l="0" t="0" r="r" b="b"/>
                <a:pathLst>
                  <a:path w="1652" h="179">
                    <a:moveTo>
                      <a:pt x="1" y="179"/>
                    </a:moveTo>
                    <a:lnTo>
                      <a:pt x="1645" y="7"/>
                    </a:lnTo>
                    <a:lnTo>
                      <a:pt x="1645" y="20"/>
                    </a:lnTo>
                    <a:lnTo>
                      <a:pt x="1651" y="21"/>
                    </a:lnTo>
                    <a:lnTo>
                      <a:pt x="1652" y="0"/>
                    </a:lnTo>
                    <a:lnTo>
                      <a:pt x="0" y="173"/>
                    </a:lnTo>
                    <a:lnTo>
                      <a:pt x="1" y="17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1" name="Freeform 2273">
                <a:extLst>
                  <a:ext uri="{FF2B5EF4-FFF2-40B4-BE49-F238E27FC236}">
                    <a16:creationId xmlns:a16="http://schemas.microsoft.com/office/drawing/2014/main" id="{1BA05E2B-A8A3-4BDC-AE94-9B7C9DE814C8}"/>
                  </a:ext>
                </a:extLst>
              </p:cNvPr>
              <p:cNvSpPr>
                <a:spLocks/>
              </p:cNvSpPr>
              <p:nvPr/>
            </p:nvSpPr>
            <p:spPr bwMode="auto">
              <a:xfrm>
                <a:off x="-291" y="5081"/>
                <a:ext cx="952" cy="125"/>
              </a:xfrm>
              <a:custGeom>
                <a:avLst/>
                <a:gdLst>
                  <a:gd name="T0" fmla="*/ 3 w 1678"/>
                  <a:gd name="T1" fmla="*/ 195 h 220"/>
                  <a:gd name="T2" fmla="*/ 1671 w 1678"/>
                  <a:gd name="T3" fmla="*/ 8 h 220"/>
                  <a:gd name="T4" fmla="*/ 1671 w 1678"/>
                  <a:gd name="T5" fmla="*/ 16 h 220"/>
                  <a:gd name="T6" fmla="*/ 0 w 1678"/>
                  <a:gd name="T7" fmla="*/ 213 h 220"/>
                  <a:gd name="T8" fmla="*/ 1 w 1678"/>
                  <a:gd name="T9" fmla="*/ 220 h 220"/>
                  <a:gd name="T10" fmla="*/ 1677 w 1678"/>
                  <a:gd name="T11" fmla="*/ 22 h 220"/>
                  <a:gd name="T12" fmla="*/ 1678 w 1678"/>
                  <a:gd name="T13" fmla="*/ 0 h 220"/>
                  <a:gd name="T14" fmla="*/ 3 w 1678"/>
                  <a:gd name="T15" fmla="*/ 189 h 220"/>
                  <a:gd name="T16" fmla="*/ 3 w 1678"/>
                  <a:gd name="T17" fmla="*/ 19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8" h="220">
                    <a:moveTo>
                      <a:pt x="3" y="195"/>
                    </a:moveTo>
                    <a:lnTo>
                      <a:pt x="1671" y="8"/>
                    </a:lnTo>
                    <a:lnTo>
                      <a:pt x="1671" y="16"/>
                    </a:lnTo>
                    <a:lnTo>
                      <a:pt x="0" y="213"/>
                    </a:lnTo>
                    <a:lnTo>
                      <a:pt x="1" y="220"/>
                    </a:lnTo>
                    <a:lnTo>
                      <a:pt x="1677" y="22"/>
                    </a:lnTo>
                    <a:lnTo>
                      <a:pt x="1678" y="0"/>
                    </a:lnTo>
                    <a:lnTo>
                      <a:pt x="3" y="189"/>
                    </a:lnTo>
                    <a:lnTo>
                      <a:pt x="3" y="1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2" name="Freeform 2274">
                <a:extLst>
                  <a:ext uri="{FF2B5EF4-FFF2-40B4-BE49-F238E27FC236}">
                    <a16:creationId xmlns:a16="http://schemas.microsoft.com/office/drawing/2014/main" id="{4BF444E5-766E-4E50-B9C4-E6CF126A39E3}"/>
                  </a:ext>
                </a:extLst>
              </p:cNvPr>
              <p:cNvSpPr>
                <a:spLocks/>
              </p:cNvSpPr>
              <p:nvPr/>
            </p:nvSpPr>
            <p:spPr bwMode="auto">
              <a:xfrm>
                <a:off x="472" y="5036"/>
                <a:ext cx="121" cy="14"/>
              </a:xfrm>
              <a:custGeom>
                <a:avLst/>
                <a:gdLst>
                  <a:gd name="T0" fmla="*/ 5 w 213"/>
                  <a:gd name="T1" fmla="*/ 18 h 24"/>
                  <a:gd name="T2" fmla="*/ 206 w 213"/>
                  <a:gd name="T3" fmla="*/ 7 h 24"/>
                  <a:gd name="T4" fmla="*/ 206 w 213"/>
                  <a:gd name="T5" fmla="*/ 8 h 24"/>
                  <a:gd name="T6" fmla="*/ 209 w 213"/>
                  <a:gd name="T7" fmla="*/ 8 h 24"/>
                  <a:gd name="T8" fmla="*/ 209 w 213"/>
                  <a:gd name="T9" fmla="*/ 4 h 24"/>
                  <a:gd name="T10" fmla="*/ 0 w 213"/>
                  <a:gd name="T11" fmla="*/ 17 h 24"/>
                  <a:gd name="T12" fmla="*/ 0 w 213"/>
                  <a:gd name="T13" fmla="*/ 24 h 24"/>
                  <a:gd name="T14" fmla="*/ 212 w 213"/>
                  <a:gd name="T15" fmla="*/ 11 h 24"/>
                  <a:gd name="T16" fmla="*/ 212 w 213"/>
                  <a:gd name="T17" fmla="*/ 4 h 24"/>
                  <a:gd name="T18" fmla="*/ 213 w 213"/>
                  <a:gd name="T19" fmla="*/ 0 h 24"/>
                  <a:gd name="T20" fmla="*/ 5 w 213"/>
                  <a:gd name="T21" fmla="*/ 11 h 24"/>
                  <a:gd name="T22" fmla="*/ 5 w 213"/>
                  <a:gd name="T2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24">
                    <a:moveTo>
                      <a:pt x="5" y="18"/>
                    </a:moveTo>
                    <a:lnTo>
                      <a:pt x="206" y="7"/>
                    </a:lnTo>
                    <a:lnTo>
                      <a:pt x="206" y="8"/>
                    </a:lnTo>
                    <a:lnTo>
                      <a:pt x="209" y="8"/>
                    </a:lnTo>
                    <a:lnTo>
                      <a:pt x="209" y="4"/>
                    </a:lnTo>
                    <a:lnTo>
                      <a:pt x="0" y="17"/>
                    </a:lnTo>
                    <a:lnTo>
                      <a:pt x="0" y="24"/>
                    </a:lnTo>
                    <a:lnTo>
                      <a:pt x="212" y="11"/>
                    </a:lnTo>
                    <a:lnTo>
                      <a:pt x="212" y="4"/>
                    </a:lnTo>
                    <a:lnTo>
                      <a:pt x="213" y="0"/>
                    </a:lnTo>
                    <a:lnTo>
                      <a:pt x="5" y="11"/>
                    </a:lnTo>
                    <a:lnTo>
                      <a:pt x="5"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3" name="Freeform 2275">
                <a:extLst>
                  <a:ext uri="{FF2B5EF4-FFF2-40B4-BE49-F238E27FC236}">
                    <a16:creationId xmlns:a16="http://schemas.microsoft.com/office/drawing/2014/main" id="{8180D367-F8CD-4108-A0DE-531D62212F94}"/>
                  </a:ext>
                </a:extLst>
              </p:cNvPr>
              <p:cNvSpPr>
                <a:spLocks/>
              </p:cNvSpPr>
              <p:nvPr/>
            </p:nvSpPr>
            <p:spPr bwMode="auto">
              <a:xfrm>
                <a:off x="580" y="5041"/>
                <a:ext cx="5" cy="21"/>
              </a:xfrm>
              <a:custGeom>
                <a:avLst/>
                <a:gdLst>
                  <a:gd name="T0" fmla="*/ 1 w 8"/>
                  <a:gd name="T1" fmla="*/ 0 h 37"/>
                  <a:gd name="T2" fmla="*/ 0 w 8"/>
                  <a:gd name="T3" fmla="*/ 37 h 37"/>
                  <a:gd name="T4" fmla="*/ 7 w 8"/>
                  <a:gd name="T5" fmla="*/ 37 h 37"/>
                  <a:gd name="T6" fmla="*/ 8 w 8"/>
                  <a:gd name="T7" fmla="*/ 0 h 37"/>
                </a:gdLst>
                <a:ahLst/>
                <a:cxnLst>
                  <a:cxn ang="0">
                    <a:pos x="T0" y="T1"/>
                  </a:cxn>
                  <a:cxn ang="0">
                    <a:pos x="T2" y="T3"/>
                  </a:cxn>
                  <a:cxn ang="0">
                    <a:pos x="T4" y="T5"/>
                  </a:cxn>
                  <a:cxn ang="0">
                    <a:pos x="T6" y="T7"/>
                  </a:cxn>
                </a:cxnLst>
                <a:rect l="0" t="0" r="r" b="b"/>
                <a:pathLst>
                  <a:path w="8" h="37">
                    <a:moveTo>
                      <a:pt x="1" y="0"/>
                    </a:moveTo>
                    <a:lnTo>
                      <a:pt x="0" y="37"/>
                    </a:lnTo>
                    <a:lnTo>
                      <a:pt x="7" y="37"/>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4" name="Freeform 2276">
                <a:extLst>
                  <a:ext uri="{FF2B5EF4-FFF2-40B4-BE49-F238E27FC236}">
                    <a16:creationId xmlns:a16="http://schemas.microsoft.com/office/drawing/2014/main" id="{FAEF0D27-F5E5-417B-AA49-5476A886D4AC}"/>
                  </a:ext>
                </a:extLst>
              </p:cNvPr>
              <p:cNvSpPr>
                <a:spLocks/>
              </p:cNvSpPr>
              <p:nvPr/>
            </p:nvSpPr>
            <p:spPr bwMode="auto">
              <a:xfrm>
                <a:off x="367" y="5036"/>
                <a:ext cx="224" cy="12"/>
              </a:xfrm>
              <a:custGeom>
                <a:avLst/>
                <a:gdLst>
                  <a:gd name="T0" fmla="*/ 395 w 395"/>
                  <a:gd name="T1" fmla="*/ 2 h 20"/>
                  <a:gd name="T2" fmla="*/ 317 w 395"/>
                  <a:gd name="T3" fmla="*/ 0 h 20"/>
                  <a:gd name="T4" fmla="*/ 0 w 395"/>
                  <a:gd name="T5" fmla="*/ 13 h 20"/>
                  <a:gd name="T6" fmla="*/ 0 w 395"/>
                  <a:gd name="T7" fmla="*/ 20 h 20"/>
                  <a:gd name="T8" fmla="*/ 317 w 395"/>
                  <a:gd name="T9" fmla="*/ 6 h 20"/>
                  <a:gd name="T10" fmla="*/ 395 w 395"/>
                  <a:gd name="T11" fmla="*/ 9 h 20"/>
                  <a:gd name="T12" fmla="*/ 395 w 395"/>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395" h="20">
                    <a:moveTo>
                      <a:pt x="395" y="2"/>
                    </a:moveTo>
                    <a:lnTo>
                      <a:pt x="317" y="0"/>
                    </a:lnTo>
                    <a:lnTo>
                      <a:pt x="0" y="13"/>
                    </a:lnTo>
                    <a:lnTo>
                      <a:pt x="0" y="20"/>
                    </a:lnTo>
                    <a:lnTo>
                      <a:pt x="317" y="6"/>
                    </a:lnTo>
                    <a:lnTo>
                      <a:pt x="395" y="9"/>
                    </a:lnTo>
                    <a:lnTo>
                      <a:pt x="395"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5" name="Freeform 2277">
                <a:extLst>
                  <a:ext uri="{FF2B5EF4-FFF2-40B4-BE49-F238E27FC236}">
                    <a16:creationId xmlns:a16="http://schemas.microsoft.com/office/drawing/2014/main" id="{BE96AFFD-96A8-4977-8398-A96C5C4C0916}"/>
                  </a:ext>
                </a:extLst>
              </p:cNvPr>
              <p:cNvSpPr>
                <a:spLocks/>
              </p:cNvSpPr>
              <p:nvPr/>
            </p:nvSpPr>
            <p:spPr bwMode="auto">
              <a:xfrm>
                <a:off x="-4" y="4906"/>
                <a:ext cx="268" cy="141"/>
              </a:xfrm>
              <a:custGeom>
                <a:avLst/>
                <a:gdLst>
                  <a:gd name="T0" fmla="*/ 8 w 472"/>
                  <a:gd name="T1" fmla="*/ 83 h 248"/>
                  <a:gd name="T2" fmla="*/ 7 w 472"/>
                  <a:gd name="T3" fmla="*/ 7 h 248"/>
                  <a:gd name="T4" fmla="*/ 4 w 472"/>
                  <a:gd name="T5" fmla="*/ 7 h 248"/>
                  <a:gd name="T6" fmla="*/ 4 w 472"/>
                  <a:gd name="T7" fmla="*/ 10 h 248"/>
                  <a:gd name="T8" fmla="*/ 46 w 472"/>
                  <a:gd name="T9" fmla="*/ 7 h 248"/>
                  <a:gd name="T10" fmla="*/ 68 w 472"/>
                  <a:gd name="T11" fmla="*/ 11 h 248"/>
                  <a:gd name="T12" fmla="*/ 89 w 472"/>
                  <a:gd name="T13" fmla="*/ 20 h 248"/>
                  <a:gd name="T14" fmla="*/ 467 w 472"/>
                  <a:gd name="T15" fmla="*/ 163 h 248"/>
                  <a:gd name="T16" fmla="*/ 468 w 472"/>
                  <a:gd name="T17" fmla="*/ 160 h 248"/>
                  <a:gd name="T18" fmla="*/ 465 w 472"/>
                  <a:gd name="T19" fmla="*/ 160 h 248"/>
                  <a:gd name="T20" fmla="*/ 465 w 472"/>
                  <a:gd name="T21" fmla="*/ 248 h 248"/>
                  <a:gd name="T22" fmla="*/ 472 w 472"/>
                  <a:gd name="T23" fmla="*/ 248 h 248"/>
                  <a:gd name="T24" fmla="*/ 472 w 472"/>
                  <a:gd name="T25" fmla="*/ 157 h 248"/>
                  <a:gd name="T26" fmla="*/ 469 w 472"/>
                  <a:gd name="T27" fmla="*/ 157 h 248"/>
                  <a:gd name="T28" fmla="*/ 453 w 472"/>
                  <a:gd name="T29" fmla="*/ 150 h 248"/>
                  <a:gd name="T30" fmla="*/ 239 w 472"/>
                  <a:gd name="T31" fmla="*/ 69 h 248"/>
                  <a:gd name="T32" fmla="*/ 125 w 472"/>
                  <a:gd name="T33" fmla="*/ 26 h 248"/>
                  <a:gd name="T34" fmla="*/ 88 w 472"/>
                  <a:gd name="T35" fmla="*/ 12 h 248"/>
                  <a:gd name="T36" fmla="*/ 71 w 472"/>
                  <a:gd name="T37" fmla="*/ 5 h 248"/>
                  <a:gd name="T38" fmla="*/ 46 w 472"/>
                  <a:gd name="T39" fmla="*/ 0 h 248"/>
                  <a:gd name="T40" fmla="*/ 4 w 472"/>
                  <a:gd name="T41" fmla="*/ 4 h 248"/>
                  <a:gd name="T42" fmla="*/ 0 w 472"/>
                  <a:gd name="T43" fmla="*/ 4 h 248"/>
                  <a:gd name="T44" fmla="*/ 2 w 472"/>
                  <a:gd name="T45" fmla="*/ 83 h 248"/>
                  <a:gd name="T46" fmla="*/ 8 w 472"/>
                  <a:gd name="T47" fmla="*/ 8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248">
                    <a:moveTo>
                      <a:pt x="8" y="83"/>
                    </a:moveTo>
                    <a:lnTo>
                      <a:pt x="7" y="7"/>
                    </a:lnTo>
                    <a:lnTo>
                      <a:pt x="4" y="7"/>
                    </a:lnTo>
                    <a:lnTo>
                      <a:pt x="4" y="10"/>
                    </a:lnTo>
                    <a:cubicBezTo>
                      <a:pt x="18" y="10"/>
                      <a:pt x="32" y="7"/>
                      <a:pt x="46" y="7"/>
                    </a:cubicBezTo>
                    <a:cubicBezTo>
                      <a:pt x="54" y="7"/>
                      <a:pt x="61" y="8"/>
                      <a:pt x="68" y="11"/>
                    </a:cubicBezTo>
                    <a:cubicBezTo>
                      <a:pt x="70" y="12"/>
                      <a:pt x="78" y="15"/>
                      <a:pt x="89" y="20"/>
                    </a:cubicBezTo>
                    <a:cubicBezTo>
                      <a:pt x="173" y="52"/>
                      <a:pt x="467" y="163"/>
                      <a:pt x="467" y="163"/>
                    </a:cubicBezTo>
                    <a:lnTo>
                      <a:pt x="468" y="160"/>
                    </a:lnTo>
                    <a:lnTo>
                      <a:pt x="465" y="160"/>
                    </a:lnTo>
                    <a:lnTo>
                      <a:pt x="465" y="248"/>
                    </a:lnTo>
                    <a:lnTo>
                      <a:pt x="472" y="248"/>
                    </a:lnTo>
                    <a:lnTo>
                      <a:pt x="472" y="157"/>
                    </a:lnTo>
                    <a:lnTo>
                      <a:pt x="469" y="157"/>
                    </a:lnTo>
                    <a:cubicBezTo>
                      <a:pt x="469" y="157"/>
                      <a:pt x="463" y="154"/>
                      <a:pt x="453" y="150"/>
                    </a:cubicBezTo>
                    <a:cubicBezTo>
                      <a:pt x="416" y="136"/>
                      <a:pt x="324" y="102"/>
                      <a:pt x="239" y="69"/>
                    </a:cubicBezTo>
                    <a:cubicBezTo>
                      <a:pt x="196" y="53"/>
                      <a:pt x="156" y="38"/>
                      <a:pt x="125" y="26"/>
                    </a:cubicBezTo>
                    <a:cubicBezTo>
                      <a:pt x="110" y="20"/>
                      <a:pt x="97" y="15"/>
                      <a:pt x="88" y="12"/>
                    </a:cubicBezTo>
                    <a:cubicBezTo>
                      <a:pt x="78" y="8"/>
                      <a:pt x="72" y="6"/>
                      <a:pt x="71" y="5"/>
                    </a:cubicBezTo>
                    <a:cubicBezTo>
                      <a:pt x="63" y="2"/>
                      <a:pt x="54" y="0"/>
                      <a:pt x="46" y="0"/>
                    </a:cubicBezTo>
                    <a:cubicBezTo>
                      <a:pt x="31" y="0"/>
                      <a:pt x="17" y="4"/>
                      <a:pt x="4" y="4"/>
                    </a:cubicBezTo>
                    <a:lnTo>
                      <a:pt x="0" y="4"/>
                    </a:lnTo>
                    <a:lnTo>
                      <a:pt x="2" y="83"/>
                    </a:lnTo>
                    <a:lnTo>
                      <a:pt x="8" y="8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6" name="Freeform 2278">
                <a:extLst>
                  <a:ext uri="{FF2B5EF4-FFF2-40B4-BE49-F238E27FC236}">
                    <a16:creationId xmlns:a16="http://schemas.microsoft.com/office/drawing/2014/main" id="{7D784AF7-260E-4250-89B6-7BB38CB75BF0}"/>
                  </a:ext>
                </a:extLst>
              </p:cNvPr>
              <p:cNvSpPr>
                <a:spLocks/>
              </p:cNvSpPr>
              <p:nvPr/>
            </p:nvSpPr>
            <p:spPr bwMode="auto">
              <a:xfrm>
                <a:off x="13" y="4909"/>
                <a:ext cx="4" cy="44"/>
              </a:xfrm>
              <a:custGeom>
                <a:avLst/>
                <a:gdLst>
                  <a:gd name="T0" fmla="*/ 0 w 8"/>
                  <a:gd name="T1" fmla="*/ 0 h 78"/>
                  <a:gd name="T2" fmla="*/ 1 w 8"/>
                  <a:gd name="T3" fmla="*/ 78 h 78"/>
                  <a:gd name="T4" fmla="*/ 8 w 8"/>
                  <a:gd name="T5" fmla="*/ 78 h 78"/>
                  <a:gd name="T6" fmla="*/ 6 w 8"/>
                  <a:gd name="T7" fmla="*/ 0 h 78"/>
                </a:gdLst>
                <a:ahLst/>
                <a:cxnLst>
                  <a:cxn ang="0">
                    <a:pos x="T0" y="T1"/>
                  </a:cxn>
                  <a:cxn ang="0">
                    <a:pos x="T2" y="T3"/>
                  </a:cxn>
                  <a:cxn ang="0">
                    <a:pos x="T4" y="T5"/>
                  </a:cxn>
                  <a:cxn ang="0">
                    <a:pos x="T6" y="T7"/>
                  </a:cxn>
                </a:cxnLst>
                <a:rect l="0" t="0" r="r" b="b"/>
                <a:pathLst>
                  <a:path w="8" h="78">
                    <a:moveTo>
                      <a:pt x="0" y="0"/>
                    </a:moveTo>
                    <a:lnTo>
                      <a:pt x="1" y="78"/>
                    </a:lnTo>
                    <a:lnTo>
                      <a:pt x="8" y="7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7" name="Freeform 2279">
                <a:extLst>
                  <a:ext uri="{FF2B5EF4-FFF2-40B4-BE49-F238E27FC236}">
                    <a16:creationId xmlns:a16="http://schemas.microsoft.com/office/drawing/2014/main" id="{7BC521B2-E267-44E1-8827-D6D393E69442}"/>
                  </a:ext>
                </a:extLst>
              </p:cNvPr>
              <p:cNvSpPr>
                <a:spLocks/>
              </p:cNvSpPr>
              <p:nvPr/>
            </p:nvSpPr>
            <p:spPr bwMode="auto">
              <a:xfrm>
                <a:off x="56" y="4919"/>
                <a:ext cx="4" cy="47"/>
              </a:xfrm>
              <a:custGeom>
                <a:avLst/>
                <a:gdLst>
                  <a:gd name="T0" fmla="*/ 0 w 7"/>
                  <a:gd name="T1" fmla="*/ 0 h 82"/>
                  <a:gd name="T2" fmla="*/ 1 w 7"/>
                  <a:gd name="T3" fmla="*/ 82 h 82"/>
                  <a:gd name="T4" fmla="*/ 7 w 7"/>
                  <a:gd name="T5" fmla="*/ 82 h 82"/>
                  <a:gd name="T6" fmla="*/ 6 w 7"/>
                  <a:gd name="T7" fmla="*/ 0 h 82"/>
                </a:gdLst>
                <a:ahLst/>
                <a:cxnLst>
                  <a:cxn ang="0">
                    <a:pos x="T0" y="T1"/>
                  </a:cxn>
                  <a:cxn ang="0">
                    <a:pos x="T2" y="T3"/>
                  </a:cxn>
                  <a:cxn ang="0">
                    <a:pos x="T4" y="T5"/>
                  </a:cxn>
                  <a:cxn ang="0">
                    <a:pos x="T6" y="T7"/>
                  </a:cxn>
                </a:cxnLst>
                <a:rect l="0" t="0" r="r" b="b"/>
                <a:pathLst>
                  <a:path w="7" h="82">
                    <a:moveTo>
                      <a:pt x="0" y="0"/>
                    </a:moveTo>
                    <a:lnTo>
                      <a:pt x="1" y="82"/>
                    </a:lnTo>
                    <a:lnTo>
                      <a:pt x="7" y="8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8" name="Freeform 2280">
                <a:extLst>
                  <a:ext uri="{FF2B5EF4-FFF2-40B4-BE49-F238E27FC236}">
                    <a16:creationId xmlns:a16="http://schemas.microsoft.com/office/drawing/2014/main" id="{317C3BE4-C881-4A1F-A5D5-ED3E8D45AA53}"/>
                  </a:ext>
                </a:extLst>
              </p:cNvPr>
              <p:cNvSpPr>
                <a:spLocks/>
              </p:cNvSpPr>
              <p:nvPr/>
            </p:nvSpPr>
            <p:spPr bwMode="auto">
              <a:xfrm>
                <a:off x="89" y="4932"/>
                <a:ext cx="4" cy="46"/>
              </a:xfrm>
              <a:custGeom>
                <a:avLst/>
                <a:gdLst>
                  <a:gd name="T0" fmla="*/ 0 w 7"/>
                  <a:gd name="T1" fmla="*/ 0 h 81"/>
                  <a:gd name="T2" fmla="*/ 1 w 7"/>
                  <a:gd name="T3" fmla="*/ 81 h 81"/>
                  <a:gd name="T4" fmla="*/ 7 w 7"/>
                  <a:gd name="T5" fmla="*/ 81 h 81"/>
                  <a:gd name="T6" fmla="*/ 6 w 7"/>
                  <a:gd name="T7" fmla="*/ 0 h 81"/>
                </a:gdLst>
                <a:ahLst/>
                <a:cxnLst>
                  <a:cxn ang="0">
                    <a:pos x="T0" y="T1"/>
                  </a:cxn>
                  <a:cxn ang="0">
                    <a:pos x="T2" y="T3"/>
                  </a:cxn>
                  <a:cxn ang="0">
                    <a:pos x="T4" y="T5"/>
                  </a:cxn>
                  <a:cxn ang="0">
                    <a:pos x="T6" y="T7"/>
                  </a:cxn>
                </a:cxnLst>
                <a:rect l="0" t="0" r="r" b="b"/>
                <a:pathLst>
                  <a:path w="7" h="81">
                    <a:moveTo>
                      <a:pt x="0" y="0"/>
                    </a:moveTo>
                    <a:lnTo>
                      <a:pt x="1" y="81"/>
                    </a:lnTo>
                    <a:lnTo>
                      <a:pt x="7" y="8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79" name="Freeform 2281">
                <a:extLst>
                  <a:ext uri="{FF2B5EF4-FFF2-40B4-BE49-F238E27FC236}">
                    <a16:creationId xmlns:a16="http://schemas.microsoft.com/office/drawing/2014/main" id="{B08F5B5F-A751-4F33-B6DC-F99247C0D6D8}"/>
                  </a:ext>
                </a:extLst>
              </p:cNvPr>
              <p:cNvSpPr>
                <a:spLocks/>
              </p:cNvSpPr>
              <p:nvPr/>
            </p:nvSpPr>
            <p:spPr bwMode="auto">
              <a:xfrm>
                <a:off x="121" y="4944"/>
                <a:ext cx="4" cy="47"/>
              </a:xfrm>
              <a:custGeom>
                <a:avLst/>
                <a:gdLst>
                  <a:gd name="T0" fmla="*/ 0 w 7"/>
                  <a:gd name="T1" fmla="*/ 0 h 83"/>
                  <a:gd name="T2" fmla="*/ 0 w 7"/>
                  <a:gd name="T3" fmla="*/ 83 h 83"/>
                  <a:gd name="T4" fmla="*/ 7 w 7"/>
                  <a:gd name="T5" fmla="*/ 83 h 83"/>
                  <a:gd name="T6" fmla="*/ 6 w 7"/>
                  <a:gd name="T7" fmla="*/ 0 h 83"/>
                </a:gdLst>
                <a:ahLst/>
                <a:cxnLst>
                  <a:cxn ang="0">
                    <a:pos x="T0" y="T1"/>
                  </a:cxn>
                  <a:cxn ang="0">
                    <a:pos x="T2" y="T3"/>
                  </a:cxn>
                  <a:cxn ang="0">
                    <a:pos x="T4" y="T5"/>
                  </a:cxn>
                  <a:cxn ang="0">
                    <a:pos x="T6" y="T7"/>
                  </a:cxn>
                </a:cxnLst>
                <a:rect l="0" t="0" r="r" b="b"/>
                <a:pathLst>
                  <a:path w="7" h="83">
                    <a:moveTo>
                      <a:pt x="0" y="0"/>
                    </a:moveTo>
                    <a:lnTo>
                      <a:pt x="0" y="83"/>
                    </a:lnTo>
                    <a:lnTo>
                      <a:pt x="7" y="8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0" name="Freeform 2282">
                <a:extLst>
                  <a:ext uri="{FF2B5EF4-FFF2-40B4-BE49-F238E27FC236}">
                    <a16:creationId xmlns:a16="http://schemas.microsoft.com/office/drawing/2014/main" id="{F52B191B-DFEF-4AFA-8ADD-2D87A3A449B5}"/>
                  </a:ext>
                </a:extLst>
              </p:cNvPr>
              <p:cNvSpPr>
                <a:spLocks/>
              </p:cNvSpPr>
              <p:nvPr/>
            </p:nvSpPr>
            <p:spPr bwMode="auto">
              <a:xfrm>
                <a:off x="155" y="4957"/>
                <a:ext cx="4" cy="47"/>
              </a:xfrm>
              <a:custGeom>
                <a:avLst/>
                <a:gdLst>
                  <a:gd name="T0" fmla="*/ 0 w 7"/>
                  <a:gd name="T1" fmla="*/ 0 h 83"/>
                  <a:gd name="T2" fmla="*/ 0 w 7"/>
                  <a:gd name="T3" fmla="*/ 83 h 83"/>
                  <a:gd name="T4" fmla="*/ 7 w 7"/>
                  <a:gd name="T5" fmla="*/ 83 h 83"/>
                  <a:gd name="T6" fmla="*/ 6 w 7"/>
                  <a:gd name="T7" fmla="*/ 0 h 83"/>
                </a:gdLst>
                <a:ahLst/>
                <a:cxnLst>
                  <a:cxn ang="0">
                    <a:pos x="T0" y="T1"/>
                  </a:cxn>
                  <a:cxn ang="0">
                    <a:pos x="T2" y="T3"/>
                  </a:cxn>
                  <a:cxn ang="0">
                    <a:pos x="T4" y="T5"/>
                  </a:cxn>
                  <a:cxn ang="0">
                    <a:pos x="T6" y="T7"/>
                  </a:cxn>
                </a:cxnLst>
                <a:rect l="0" t="0" r="r" b="b"/>
                <a:pathLst>
                  <a:path w="7" h="83">
                    <a:moveTo>
                      <a:pt x="0" y="0"/>
                    </a:moveTo>
                    <a:lnTo>
                      <a:pt x="0" y="83"/>
                    </a:lnTo>
                    <a:lnTo>
                      <a:pt x="7" y="8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1" name="Freeform 2283">
                <a:extLst>
                  <a:ext uri="{FF2B5EF4-FFF2-40B4-BE49-F238E27FC236}">
                    <a16:creationId xmlns:a16="http://schemas.microsoft.com/office/drawing/2014/main" id="{A8E02000-4DDC-4057-A344-53823B4C92B4}"/>
                  </a:ext>
                </a:extLst>
              </p:cNvPr>
              <p:cNvSpPr>
                <a:spLocks/>
              </p:cNvSpPr>
              <p:nvPr/>
            </p:nvSpPr>
            <p:spPr bwMode="auto">
              <a:xfrm>
                <a:off x="189" y="4970"/>
                <a:ext cx="4" cy="48"/>
              </a:xfrm>
              <a:custGeom>
                <a:avLst/>
                <a:gdLst>
                  <a:gd name="T0" fmla="*/ 0 w 7"/>
                  <a:gd name="T1" fmla="*/ 0 h 85"/>
                  <a:gd name="T2" fmla="*/ 1 w 7"/>
                  <a:gd name="T3" fmla="*/ 85 h 85"/>
                  <a:gd name="T4" fmla="*/ 7 w 7"/>
                  <a:gd name="T5" fmla="*/ 85 h 85"/>
                  <a:gd name="T6" fmla="*/ 7 w 7"/>
                  <a:gd name="T7" fmla="*/ 0 h 85"/>
                </a:gdLst>
                <a:ahLst/>
                <a:cxnLst>
                  <a:cxn ang="0">
                    <a:pos x="T0" y="T1"/>
                  </a:cxn>
                  <a:cxn ang="0">
                    <a:pos x="T2" y="T3"/>
                  </a:cxn>
                  <a:cxn ang="0">
                    <a:pos x="T4" y="T5"/>
                  </a:cxn>
                  <a:cxn ang="0">
                    <a:pos x="T6" y="T7"/>
                  </a:cxn>
                </a:cxnLst>
                <a:rect l="0" t="0" r="r" b="b"/>
                <a:pathLst>
                  <a:path w="7" h="85">
                    <a:moveTo>
                      <a:pt x="0" y="0"/>
                    </a:moveTo>
                    <a:lnTo>
                      <a:pt x="1" y="85"/>
                    </a:lnTo>
                    <a:lnTo>
                      <a:pt x="7" y="85"/>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2" name="Freeform 2284">
                <a:extLst>
                  <a:ext uri="{FF2B5EF4-FFF2-40B4-BE49-F238E27FC236}">
                    <a16:creationId xmlns:a16="http://schemas.microsoft.com/office/drawing/2014/main" id="{74403FD6-0304-48E2-B30B-28253B00C57F}"/>
                  </a:ext>
                </a:extLst>
              </p:cNvPr>
              <p:cNvSpPr>
                <a:spLocks/>
              </p:cNvSpPr>
              <p:nvPr/>
            </p:nvSpPr>
            <p:spPr bwMode="auto">
              <a:xfrm>
                <a:off x="223" y="4982"/>
                <a:ext cx="3" cy="50"/>
              </a:xfrm>
              <a:custGeom>
                <a:avLst/>
                <a:gdLst>
                  <a:gd name="T0" fmla="*/ 0 w 6"/>
                  <a:gd name="T1" fmla="*/ 0 h 88"/>
                  <a:gd name="T2" fmla="*/ 0 w 6"/>
                  <a:gd name="T3" fmla="*/ 88 h 88"/>
                  <a:gd name="T4" fmla="*/ 6 w 6"/>
                  <a:gd name="T5" fmla="*/ 88 h 88"/>
                  <a:gd name="T6" fmla="*/ 6 w 6"/>
                  <a:gd name="T7" fmla="*/ 0 h 88"/>
                </a:gdLst>
                <a:ahLst/>
                <a:cxnLst>
                  <a:cxn ang="0">
                    <a:pos x="T0" y="T1"/>
                  </a:cxn>
                  <a:cxn ang="0">
                    <a:pos x="T2" y="T3"/>
                  </a:cxn>
                  <a:cxn ang="0">
                    <a:pos x="T4" y="T5"/>
                  </a:cxn>
                  <a:cxn ang="0">
                    <a:pos x="T6" y="T7"/>
                  </a:cxn>
                </a:cxnLst>
                <a:rect l="0" t="0" r="r" b="b"/>
                <a:pathLst>
                  <a:path w="6" h="88">
                    <a:moveTo>
                      <a:pt x="0" y="0"/>
                    </a:moveTo>
                    <a:lnTo>
                      <a:pt x="0" y="88"/>
                    </a:lnTo>
                    <a:lnTo>
                      <a:pt x="6" y="8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3" name="Freeform 2285">
                <a:extLst>
                  <a:ext uri="{FF2B5EF4-FFF2-40B4-BE49-F238E27FC236}">
                    <a16:creationId xmlns:a16="http://schemas.microsoft.com/office/drawing/2014/main" id="{0727A5D1-ABAB-4474-A761-58960048CDC7}"/>
                  </a:ext>
                </a:extLst>
              </p:cNvPr>
              <p:cNvSpPr>
                <a:spLocks/>
              </p:cNvSpPr>
              <p:nvPr/>
            </p:nvSpPr>
            <p:spPr bwMode="auto">
              <a:xfrm>
                <a:off x="470" y="4988"/>
                <a:ext cx="202" cy="105"/>
              </a:xfrm>
              <a:custGeom>
                <a:avLst/>
                <a:gdLst>
                  <a:gd name="T0" fmla="*/ 353 w 356"/>
                  <a:gd name="T1" fmla="*/ 184 h 184"/>
                  <a:gd name="T2" fmla="*/ 356 w 356"/>
                  <a:gd name="T3" fmla="*/ 83 h 184"/>
                  <a:gd name="T4" fmla="*/ 2 w 356"/>
                  <a:gd name="T5" fmla="*/ 0 h 184"/>
                  <a:gd name="T6" fmla="*/ 0 w 356"/>
                  <a:gd name="T7" fmla="*/ 100 h 184"/>
                  <a:gd name="T8" fmla="*/ 0 w 356"/>
                  <a:gd name="T9" fmla="*/ 112 h 184"/>
                  <a:gd name="T10" fmla="*/ 7 w 356"/>
                  <a:gd name="T11" fmla="*/ 112 h 184"/>
                  <a:gd name="T12" fmla="*/ 7 w 356"/>
                  <a:gd name="T13" fmla="*/ 100 h 184"/>
                  <a:gd name="T14" fmla="*/ 8 w 356"/>
                  <a:gd name="T15" fmla="*/ 9 h 184"/>
                  <a:gd name="T16" fmla="*/ 349 w 356"/>
                  <a:gd name="T17" fmla="*/ 88 h 184"/>
                  <a:gd name="T18" fmla="*/ 347 w 356"/>
                  <a:gd name="T19" fmla="*/ 184 h 184"/>
                  <a:gd name="T20" fmla="*/ 353 w 356"/>
                  <a:gd name="T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6" h="184">
                    <a:moveTo>
                      <a:pt x="353" y="184"/>
                    </a:moveTo>
                    <a:lnTo>
                      <a:pt x="356" y="83"/>
                    </a:lnTo>
                    <a:lnTo>
                      <a:pt x="2" y="0"/>
                    </a:lnTo>
                    <a:lnTo>
                      <a:pt x="0" y="100"/>
                    </a:lnTo>
                    <a:lnTo>
                      <a:pt x="0" y="112"/>
                    </a:lnTo>
                    <a:lnTo>
                      <a:pt x="7" y="112"/>
                    </a:lnTo>
                    <a:lnTo>
                      <a:pt x="7" y="100"/>
                    </a:lnTo>
                    <a:lnTo>
                      <a:pt x="8" y="9"/>
                    </a:lnTo>
                    <a:lnTo>
                      <a:pt x="349" y="88"/>
                    </a:lnTo>
                    <a:lnTo>
                      <a:pt x="347" y="184"/>
                    </a:lnTo>
                    <a:lnTo>
                      <a:pt x="353" y="18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4" name="Freeform 2286">
                <a:extLst>
                  <a:ext uri="{FF2B5EF4-FFF2-40B4-BE49-F238E27FC236}">
                    <a16:creationId xmlns:a16="http://schemas.microsoft.com/office/drawing/2014/main" id="{6185E5EA-065E-4C1E-A217-D383903AD4DC}"/>
                  </a:ext>
                </a:extLst>
              </p:cNvPr>
              <p:cNvSpPr>
                <a:spLocks/>
              </p:cNvSpPr>
              <p:nvPr/>
            </p:nvSpPr>
            <p:spPr bwMode="auto">
              <a:xfrm>
                <a:off x="262" y="4986"/>
                <a:ext cx="315" cy="53"/>
              </a:xfrm>
              <a:custGeom>
                <a:avLst/>
                <a:gdLst>
                  <a:gd name="T0" fmla="*/ 0 w 556"/>
                  <a:gd name="T1" fmla="*/ 21 h 93"/>
                  <a:gd name="T2" fmla="*/ 373 w 556"/>
                  <a:gd name="T3" fmla="*/ 11 h 93"/>
                  <a:gd name="T4" fmla="*/ 373 w 556"/>
                  <a:gd name="T5" fmla="*/ 11 h 93"/>
                  <a:gd name="T6" fmla="*/ 549 w 556"/>
                  <a:gd name="T7" fmla="*/ 7 h 93"/>
                  <a:gd name="T8" fmla="*/ 547 w 556"/>
                  <a:gd name="T9" fmla="*/ 93 h 93"/>
                  <a:gd name="T10" fmla="*/ 554 w 556"/>
                  <a:gd name="T11" fmla="*/ 93 h 93"/>
                  <a:gd name="T12" fmla="*/ 556 w 556"/>
                  <a:gd name="T13" fmla="*/ 0 h 93"/>
                  <a:gd name="T14" fmla="*/ 373 w 556"/>
                  <a:gd name="T15" fmla="*/ 4 h 93"/>
                  <a:gd name="T16" fmla="*/ 373 w 556"/>
                  <a:gd name="T17" fmla="*/ 4 h 93"/>
                  <a:gd name="T18" fmla="*/ 0 w 556"/>
                  <a:gd name="T19" fmla="*/ 14 h 93"/>
                  <a:gd name="T20" fmla="*/ 0 w 556"/>
                  <a:gd name="T21" fmla="*/ 2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6" h="93">
                    <a:moveTo>
                      <a:pt x="0" y="21"/>
                    </a:moveTo>
                    <a:lnTo>
                      <a:pt x="373" y="11"/>
                    </a:lnTo>
                    <a:lnTo>
                      <a:pt x="373" y="11"/>
                    </a:lnTo>
                    <a:lnTo>
                      <a:pt x="549" y="7"/>
                    </a:lnTo>
                    <a:lnTo>
                      <a:pt x="547" y="93"/>
                    </a:lnTo>
                    <a:lnTo>
                      <a:pt x="554" y="93"/>
                    </a:lnTo>
                    <a:lnTo>
                      <a:pt x="556" y="0"/>
                    </a:lnTo>
                    <a:lnTo>
                      <a:pt x="373" y="4"/>
                    </a:lnTo>
                    <a:lnTo>
                      <a:pt x="373" y="4"/>
                    </a:lnTo>
                    <a:lnTo>
                      <a:pt x="0" y="14"/>
                    </a:lnTo>
                    <a:lnTo>
                      <a:pt x="0" y="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5" name="Freeform 2287">
                <a:extLst>
                  <a:ext uri="{FF2B5EF4-FFF2-40B4-BE49-F238E27FC236}">
                    <a16:creationId xmlns:a16="http://schemas.microsoft.com/office/drawing/2014/main" id="{4CE67689-60FB-476A-A095-F490EE460380}"/>
                  </a:ext>
                </a:extLst>
              </p:cNvPr>
              <p:cNvSpPr>
                <a:spLocks/>
              </p:cNvSpPr>
              <p:nvPr/>
            </p:nvSpPr>
            <p:spPr bwMode="auto">
              <a:xfrm>
                <a:off x="301" y="4996"/>
                <a:ext cx="4" cy="50"/>
              </a:xfrm>
              <a:custGeom>
                <a:avLst/>
                <a:gdLst>
                  <a:gd name="T0" fmla="*/ 0 w 7"/>
                  <a:gd name="T1" fmla="*/ 0 h 89"/>
                  <a:gd name="T2" fmla="*/ 0 w 7"/>
                  <a:gd name="T3" fmla="*/ 89 h 89"/>
                  <a:gd name="T4" fmla="*/ 7 w 7"/>
                  <a:gd name="T5" fmla="*/ 89 h 89"/>
                  <a:gd name="T6" fmla="*/ 7 w 7"/>
                  <a:gd name="T7" fmla="*/ 0 h 89"/>
                </a:gdLst>
                <a:ahLst/>
                <a:cxnLst>
                  <a:cxn ang="0">
                    <a:pos x="T0" y="T1"/>
                  </a:cxn>
                  <a:cxn ang="0">
                    <a:pos x="T2" y="T3"/>
                  </a:cxn>
                  <a:cxn ang="0">
                    <a:pos x="T4" y="T5"/>
                  </a:cxn>
                  <a:cxn ang="0">
                    <a:pos x="T6" y="T7"/>
                  </a:cxn>
                </a:cxnLst>
                <a:rect l="0" t="0" r="r" b="b"/>
                <a:pathLst>
                  <a:path w="7" h="89">
                    <a:moveTo>
                      <a:pt x="0" y="0"/>
                    </a:moveTo>
                    <a:lnTo>
                      <a:pt x="0" y="89"/>
                    </a:lnTo>
                    <a:lnTo>
                      <a:pt x="7" y="8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6" name="Freeform 2288">
                <a:extLst>
                  <a:ext uri="{FF2B5EF4-FFF2-40B4-BE49-F238E27FC236}">
                    <a16:creationId xmlns:a16="http://schemas.microsoft.com/office/drawing/2014/main" id="{0C353AB8-CBA7-4D07-A361-8B1EF1B63F09}"/>
                  </a:ext>
                </a:extLst>
              </p:cNvPr>
              <p:cNvSpPr>
                <a:spLocks/>
              </p:cNvSpPr>
              <p:nvPr/>
            </p:nvSpPr>
            <p:spPr bwMode="auto">
              <a:xfrm>
                <a:off x="342" y="4994"/>
                <a:ext cx="4" cy="52"/>
              </a:xfrm>
              <a:custGeom>
                <a:avLst/>
                <a:gdLst>
                  <a:gd name="T0" fmla="*/ 0 w 7"/>
                  <a:gd name="T1" fmla="*/ 0 h 91"/>
                  <a:gd name="T2" fmla="*/ 0 w 7"/>
                  <a:gd name="T3" fmla="*/ 91 h 91"/>
                  <a:gd name="T4" fmla="*/ 6 w 7"/>
                  <a:gd name="T5" fmla="*/ 91 h 91"/>
                  <a:gd name="T6" fmla="*/ 7 w 7"/>
                  <a:gd name="T7" fmla="*/ 0 h 91"/>
                </a:gdLst>
                <a:ahLst/>
                <a:cxnLst>
                  <a:cxn ang="0">
                    <a:pos x="T0" y="T1"/>
                  </a:cxn>
                  <a:cxn ang="0">
                    <a:pos x="T2" y="T3"/>
                  </a:cxn>
                  <a:cxn ang="0">
                    <a:pos x="T4" y="T5"/>
                  </a:cxn>
                  <a:cxn ang="0">
                    <a:pos x="T6" y="T7"/>
                  </a:cxn>
                </a:cxnLst>
                <a:rect l="0" t="0" r="r" b="b"/>
                <a:pathLst>
                  <a:path w="7" h="91">
                    <a:moveTo>
                      <a:pt x="0" y="0"/>
                    </a:moveTo>
                    <a:lnTo>
                      <a:pt x="0" y="91"/>
                    </a:lnTo>
                    <a:lnTo>
                      <a:pt x="6" y="9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7" name="Freeform 2289">
                <a:extLst>
                  <a:ext uri="{FF2B5EF4-FFF2-40B4-BE49-F238E27FC236}">
                    <a16:creationId xmlns:a16="http://schemas.microsoft.com/office/drawing/2014/main" id="{2932344D-3616-4A56-A469-41FB63341054}"/>
                  </a:ext>
                </a:extLst>
              </p:cNvPr>
              <p:cNvSpPr>
                <a:spLocks/>
              </p:cNvSpPr>
              <p:nvPr/>
            </p:nvSpPr>
            <p:spPr bwMode="auto">
              <a:xfrm>
                <a:off x="385" y="4993"/>
                <a:ext cx="4" cy="52"/>
              </a:xfrm>
              <a:custGeom>
                <a:avLst/>
                <a:gdLst>
                  <a:gd name="T0" fmla="*/ 1 w 8"/>
                  <a:gd name="T1" fmla="*/ 0 h 92"/>
                  <a:gd name="T2" fmla="*/ 0 w 8"/>
                  <a:gd name="T3" fmla="*/ 91 h 92"/>
                  <a:gd name="T4" fmla="*/ 7 w 8"/>
                  <a:gd name="T5" fmla="*/ 92 h 92"/>
                  <a:gd name="T6" fmla="*/ 8 w 8"/>
                  <a:gd name="T7" fmla="*/ 0 h 92"/>
                </a:gdLst>
                <a:ahLst/>
                <a:cxnLst>
                  <a:cxn ang="0">
                    <a:pos x="T0" y="T1"/>
                  </a:cxn>
                  <a:cxn ang="0">
                    <a:pos x="T2" y="T3"/>
                  </a:cxn>
                  <a:cxn ang="0">
                    <a:pos x="T4" y="T5"/>
                  </a:cxn>
                  <a:cxn ang="0">
                    <a:pos x="T6" y="T7"/>
                  </a:cxn>
                </a:cxnLst>
                <a:rect l="0" t="0" r="r" b="b"/>
                <a:pathLst>
                  <a:path w="8" h="92">
                    <a:moveTo>
                      <a:pt x="1" y="0"/>
                    </a:moveTo>
                    <a:lnTo>
                      <a:pt x="0" y="91"/>
                    </a:lnTo>
                    <a:lnTo>
                      <a:pt x="7" y="92"/>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8" name="Freeform 2290">
                <a:extLst>
                  <a:ext uri="{FF2B5EF4-FFF2-40B4-BE49-F238E27FC236}">
                    <a16:creationId xmlns:a16="http://schemas.microsoft.com/office/drawing/2014/main" id="{F0D6B0E9-D5B9-4239-8B70-0FE322655215}"/>
                  </a:ext>
                </a:extLst>
              </p:cNvPr>
              <p:cNvSpPr>
                <a:spLocks/>
              </p:cNvSpPr>
              <p:nvPr/>
            </p:nvSpPr>
            <p:spPr bwMode="auto">
              <a:xfrm>
                <a:off x="431" y="4993"/>
                <a:ext cx="4" cy="52"/>
              </a:xfrm>
              <a:custGeom>
                <a:avLst/>
                <a:gdLst>
                  <a:gd name="T0" fmla="*/ 1 w 7"/>
                  <a:gd name="T1" fmla="*/ 0 h 93"/>
                  <a:gd name="T2" fmla="*/ 0 w 7"/>
                  <a:gd name="T3" fmla="*/ 93 h 93"/>
                  <a:gd name="T4" fmla="*/ 6 w 7"/>
                  <a:gd name="T5" fmla="*/ 93 h 93"/>
                  <a:gd name="T6" fmla="*/ 7 w 7"/>
                  <a:gd name="T7" fmla="*/ 0 h 93"/>
                </a:gdLst>
                <a:ahLst/>
                <a:cxnLst>
                  <a:cxn ang="0">
                    <a:pos x="T0" y="T1"/>
                  </a:cxn>
                  <a:cxn ang="0">
                    <a:pos x="T2" y="T3"/>
                  </a:cxn>
                  <a:cxn ang="0">
                    <a:pos x="T4" y="T5"/>
                  </a:cxn>
                  <a:cxn ang="0">
                    <a:pos x="T6" y="T7"/>
                  </a:cxn>
                </a:cxnLst>
                <a:rect l="0" t="0" r="r" b="b"/>
                <a:pathLst>
                  <a:path w="7" h="93">
                    <a:moveTo>
                      <a:pt x="1" y="0"/>
                    </a:moveTo>
                    <a:lnTo>
                      <a:pt x="0" y="93"/>
                    </a:lnTo>
                    <a:lnTo>
                      <a:pt x="6" y="93"/>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89" name="Freeform 2291">
                <a:extLst>
                  <a:ext uri="{FF2B5EF4-FFF2-40B4-BE49-F238E27FC236}">
                    <a16:creationId xmlns:a16="http://schemas.microsoft.com/office/drawing/2014/main" id="{CF26C0F1-9754-4382-A4E6-552F2EEC11A5}"/>
                  </a:ext>
                </a:extLst>
              </p:cNvPr>
              <p:cNvSpPr>
                <a:spLocks/>
              </p:cNvSpPr>
              <p:nvPr/>
            </p:nvSpPr>
            <p:spPr bwMode="auto">
              <a:xfrm>
                <a:off x="483" y="4991"/>
                <a:ext cx="5" cy="49"/>
              </a:xfrm>
              <a:custGeom>
                <a:avLst/>
                <a:gdLst>
                  <a:gd name="T0" fmla="*/ 1 w 8"/>
                  <a:gd name="T1" fmla="*/ 0 h 87"/>
                  <a:gd name="T2" fmla="*/ 0 w 8"/>
                  <a:gd name="T3" fmla="*/ 87 h 87"/>
                  <a:gd name="T4" fmla="*/ 6 w 8"/>
                  <a:gd name="T5" fmla="*/ 87 h 87"/>
                  <a:gd name="T6" fmla="*/ 8 w 8"/>
                  <a:gd name="T7" fmla="*/ 0 h 87"/>
                </a:gdLst>
                <a:ahLst/>
                <a:cxnLst>
                  <a:cxn ang="0">
                    <a:pos x="T0" y="T1"/>
                  </a:cxn>
                  <a:cxn ang="0">
                    <a:pos x="T2" y="T3"/>
                  </a:cxn>
                  <a:cxn ang="0">
                    <a:pos x="T4" y="T5"/>
                  </a:cxn>
                  <a:cxn ang="0">
                    <a:pos x="T6" y="T7"/>
                  </a:cxn>
                </a:cxnLst>
                <a:rect l="0" t="0" r="r" b="b"/>
                <a:pathLst>
                  <a:path w="8" h="87">
                    <a:moveTo>
                      <a:pt x="1" y="0"/>
                    </a:moveTo>
                    <a:lnTo>
                      <a:pt x="0" y="87"/>
                    </a:lnTo>
                    <a:lnTo>
                      <a:pt x="6" y="87"/>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0" name="Freeform 2292">
                <a:extLst>
                  <a:ext uri="{FF2B5EF4-FFF2-40B4-BE49-F238E27FC236}">
                    <a16:creationId xmlns:a16="http://schemas.microsoft.com/office/drawing/2014/main" id="{6F6C0C0E-D9B4-4048-8FA3-31C424FBFD80}"/>
                  </a:ext>
                </a:extLst>
              </p:cNvPr>
              <p:cNvSpPr>
                <a:spLocks/>
              </p:cNvSpPr>
              <p:nvPr/>
            </p:nvSpPr>
            <p:spPr bwMode="auto">
              <a:xfrm>
                <a:off x="493" y="4990"/>
                <a:ext cx="4" cy="54"/>
              </a:xfrm>
              <a:custGeom>
                <a:avLst/>
                <a:gdLst>
                  <a:gd name="T0" fmla="*/ 1 w 8"/>
                  <a:gd name="T1" fmla="*/ 0 h 94"/>
                  <a:gd name="T2" fmla="*/ 0 w 8"/>
                  <a:gd name="T3" fmla="*/ 94 h 94"/>
                  <a:gd name="T4" fmla="*/ 6 w 8"/>
                  <a:gd name="T5" fmla="*/ 94 h 94"/>
                  <a:gd name="T6" fmla="*/ 8 w 8"/>
                  <a:gd name="T7" fmla="*/ 0 h 94"/>
                </a:gdLst>
                <a:ahLst/>
                <a:cxnLst>
                  <a:cxn ang="0">
                    <a:pos x="T0" y="T1"/>
                  </a:cxn>
                  <a:cxn ang="0">
                    <a:pos x="T2" y="T3"/>
                  </a:cxn>
                  <a:cxn ang="0">
                    <a:pos x="T4" y="T5"/>
                  </a:cxn>
                  <a:cxn ang="0">
                    <a:pos x="T6" y="T7"/>
                  </a:cxn>
                </a:cxnLst>
                <a:rect l="0" t="0" r="r" b="b"/>
                <a:pathLst>
                  <a:path w="8" h="94">
                    <a:moveTo>
                      <a:pt x="1" y="0"/>
                    </a:moveTo>
                    <a:lnTo>
                      <a:pt x="0" y="94"/>
                    </a:lnTo>
                    <a:lnTo>
                      <a:pt x="6" y="94"/>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1" name="Freeform 2293">
                <a:extLst>
                  <a:ext uri="{FF2B5EF4-FFF2-40B4-BE49-F238E27FC236}">
                    <a16:creationId xmlns:a16="http://schemas.microsoft.com/office/drawing/2014/main" id="{49A85178-2841-458E-A958-F4C52DC25AA5}"/>
                  </a:ext>
                </a:extLst>
              </p:cNvPr>
              <p:cNvSpPr>
                <a:spLocks/>
              </p:cNvSpPr>
              <p:nvPr/>
            </p:nvSpPr>
            <p:spPr bwMode="auto">
              <a:xfrm>
                <a:off x="525" y="4990"/>
                <a:ext cx="5" cy="48"/>
              </a:xfrm>
              <a:custGeom>
                <a:avLst/>
                <a:gdLst>
                  <a:gd name="T0" fmla="*/ 1 w 8"/>
                  <a:gd name="T1" fmla="*/ 0 h 85"/>
                  <a:gd name="T2" fmla="*/ 0 w 8"/>
                  <a:gd name="T3" fmla="*/ 85 h 85"/>
                  <a:gd name="T4" fmla="*/ 6 w 8"/>
                  <a:gd name="T5" fmla="*/ 85 h 85"/>
                  <a:gd name="T6" fmla="*/ 8 w 8"/>
                  <a:gd name="T7" fmla="*/ 1 h 85"/>
                </a:gdLst>
                <a:ahLst/>
                <a:cxnLst>
                  <a:cxn ang="0">
                    <a:pos x="T0" y="T1"/>
                  </a:cxn>
                  <a:cxn ang="0">
                    <a:pos x="T2" y="T3"/>
                  </a:cxn>
                  <a:cxn ang="0">
                    <a:pos x="T4" y="T5"/>
                  </a:cxn>
                  <a:cxn ang="0">
                    <a:pos x="T6" y="T7"/>
                  </a:cxn>
                </a:cxnLst>
                <a:rect l="0" t="0" r="r" b="b"/>
                <a:pathLst>
                  <a:path w="8" h="85">
                    <a:moveTo>
                      <a:pt x="1" y="0"/>
                    </a:moveTo>
                    <a:lnTo>
                      <a:pt x="0" y="85"/>
                    </a:lnTo>
                    <a:lnTo>
                      <a:pt x="6" y="85"/>
                    </a:lnTo>
                    <a:lnTo>
                      <a:pt x="8" y="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2" name="Freeform 2294">
                <a:extLst>
                  <a:ext uri="{FF2B5EF4-FFF2-40B4-BE49-F238E27FC236}">
                    <a16:creationId xmlns:a16="http://schemas.microsoft.com/office/drawing/2014/main" id="{57FEE888-0580-4821-AF81-476896DCBD4B}"/>
                  </a:ext>
                </a:extLst>
              </p:cNvPr>
              <p:cNvSpPr>
                <a:spLocks/>
              </p:cNvSpPr>
              <p:nvPr/>
            </p:nvSpPr>
            <p:spPr bwMode="auto">
              <a:xfrm>
                <a:off x="614" y="5024"/>
                <a:ext cx="5" cy="54"/>
              </a:xfrm>
              <a:custGeom>
                <a:avLst/>
                <a:gdLst>
                  <a:gd name="T0" fmla="*/ 2 w 9"/>
                  <a:gd name="T1" fmla="*/ 0 h 94"/>
                  <a:gd name="T2" fmla="*/ 0 w 9"/>
                  <a:gd name="T3" fmla="*/ 94 h 94"/>
                  <a:gd name="T4" fmla="*/ 7 w 9"/>
                  <a:gd name="T5" fmla="*/ 94 h 94"/>
                  <a:gd name="T6" fmla="*/ 9 w 9"/>
                  <a:gd name="T7" fmla="*/ 0 h 94"/>
                </a:gdLst>
                <a:ahLst/>
                <a:cxnLst>
                  <a:cxn ang="0">
                    <a:pos x="T0" y="T1"/>
                  </a:cxn>
                  <a:cxn ang="0">
                    <a:pos x="T2" y="T3"/>
                  </a:cxn>
                  <a:cxn ang="0">
                    <a:pos x="T4" y="T5"/>
                  </a:cxn>
                  <a:cxn ang="0">
                    <a:pos x="T6" y="T7"/>
                  </a:cxn>
                </a:cxnLst>
                <a:rect l="0" t="0" r="r" b="b"/>
                <a:pathLst>
                  <a:path w="9" h="94">
                    <a:moveTo>
                      <a:pt x="2" y="0"/>
                    </a:moveTo>
                    <a:lnTo>
                      <a:pt x="0" y="94"/>
                    </a:lnTo>
                    <a:lnTo>
                      <a:pt x="7" y="94"/>
                    </a:lnTo>
                    <a:lnTo>
                      <a:pt x="9"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3" name="Freeform 2295">
                <a:extLst>
                  <a:ext uri="{FF2B5EF4-FFF2-40B4-BE49-F238E27FC236}">
                    <a16:creationId xmlns:a16="http://schemas.microsoft.com/office/drawing/2014/main" id="{A4C19F20-73D2-43B8-9FEA-89BC15C73322}"/>
                  </a:ext>
                </a:extLst>
              </p:cNvPr>
              <p:cNvSpPr>
                <a:spLocks/>
              </p:cNvSpPr>
              <p:nvPr/>
            </p:nvSpPr>
            <p:spPr bwMode="auto">
              <a:xfrm>
                <a:off x="562" y="5013"/>
                <a:ext cx="5" cy="52"/>
              </a:xfrm>
              <a:custGeom>
                <a:avLst/>
                <a:gdLst>
                  <a:gd name="T0" fmla="*/ 2 w 8"/>
                  <a:gd name="T1" fmla="*/ 0 h 92"/>
                  <a:gd name="T2" fmla="*/ 0 w 8"/>
                  <a:gd name="T3" fmla="*/ 91 h 92"/>
                  <a:gd name="T4" fmla="*/ 7 w 8"/>
                  <a:gd name="T5" fmla="*/ 92 h 92"/>
                  <a:gd name="T6" fmla="*/ 8 w 8"/>
                  <a:gd name="T7" fmla="*/ 0 h 92"/>
                  <a:gd name="T8" fmla="*/ 2 w 8"/>
                  <a:gd name="T9" fmla="*/ 0 h 92"/>
                </a:gdLst>
                <a:ahLst/>
                <a:cxnLst>
                  <a:cxn ang="0">
                    <a:pos x="T0" y="T1"/>
                  </a:cxn>
                  <a:cxn ang="0">
                    <a:pos x="T2" y="T3"/>
                  </a:cxn>
                  <a:cxn ang="0">
                    <a:pos x="T4" y="T5"/>
                  </a:cxn>
                  <a:cxn ang="0">
                    <a:pos x="T6" y="T7"/>
                  </a:cxn>
                  <a:cxn ang="0">
                    <a:pos x="T8" y="T9"/>
                  </a:cxn>
                </a:cxnLst>
                <a:rect l="0" t="0" r="r" b="b"/>
                <a:pathLst>
                  <a:path w="8" h="92">
                    <a:moveTo>
                      <a:pt x="2" y="0"/>
                    </a:moveTo>
                    <a:lnTo>
                      <a:pt x="0" y="91"/>
                    </a:lnTo>
                    <a:lnTo>
                      <a:pt x="7" y="92"/>
                    </a:lnTo>
                    <a:lnTo>
                      <a:pt x="8" y="0"/>
                    </a:lnTo>
                    <a:lnTo>
                      <a:pt x="2"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4" name="Freeform 2296">
                <a:extLst>
                  <a:ext uri="{FF2B5EF4-FFF2-40B4-BE49-F238E27FC236}">
                    <a16:creationId xmlns:a16="http://schemas.microsoft.com/office/drawing/2014/main" id="{046FB6FA-480C-4967-9F48-A9B093A62BD4}"/>
                  </a:ext>
                </a:extLst>
              </p:cNvPr>
              <p:cNvSpPr>
                <a:spLocks/>
              </p:cNvSpPr>
              <p:nvPr/>
            </p:nvSpPr>
            <p:spPr bwMode="auto">
              <a:xfrm>
                <a:off x="522" y="5003"/>
                <a:ext cx="4" cy="54"/>
              </a:xfrm>
              <a:custGeom>
                <a:avLst/>
                <a:gdLst>
                  <a:gd name="T0" fmla="*/ 2 w 8"/>
                  <a:gd name="T1" fmla="*/ 0 h 96"/>
                  <a:gd name="T2" fmla="*/ 0 w 8"/>
                  <a:gd name="T3" fmla="*/ 96 h 96"/>
                  <a:gd name="T4" fmla="*/ 6 w 8"/>
                  <a:gd name="T5" fmla="*/ 96 h 96"/>
                  <a:gd name="T6" fmla="*/ 8 w 8"/>
                  <a:gd name="T7" fmla="*/ 0 h 96"/>
                </a:gdLst>
                <a:ahLst/>
                <a:cxnLst>
                  <a:cxn ang="0">
                    <a:pos x="T0" y="T1"/>
                  </a:cxn>
                  <a:cxn ang="0">
                    <a:pos x="T2" y="T3"/>
                  </a:cxn>
                  <a:cxn ang="0">
                    <a:pos x="T4" y="T5"/>
                  </a:cxn>
                  <a:cxn ang="0">
                    <a:pos x="T6" y="T7"/>
                  </a:cxn>
                </a:cxnLst>
                <a:rect l="0" t="0" r="r" b="b"/>
                <a:pathLst>
                  <a:path w="8" h="96">
                    <a:moveTo>
                      <a:pt x="2" y="0"/>
                    </a:moveTo>
                    <a:lnTo>
                      <a:pt x="0" y="96"/>
                    </a:lnTo>
                    <a:lnTo>
                      <a:pt x="6" y="96"/>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5" name="Freeform 2297">
                <a:extLst>
                  <a:ext uri="{FF2B5EF4-FFF2-40B4-BE49-F238E27FC236}">
                    <a16:creationId xmlns:a16="http://schemas.microsoft.com/office/drawing/2014/main" id="{6C236549-8A1B-4AD7-A29A-B8B150264903}"/>
                  </a:ext>
                </a:extLst>
              </p:cNvPr>
              <p:cNvSpPr>
                <a:spLocks/>
              </p:cNvSpPr>
              <p:nvPr/>
            </p:nvSpPr>
            <p:spPr bwMode="auto">
              <a:xfrm>
                <a:off x="731" y="4960"/>
                <a:ext cx="5" cy="83"/>
              </a:xfrm>
              <a:custGeom>
                <a:avLst/>
                <a:gdLst>
                  <a:gd name="T0" fmla="*/ 9 w 9"/>
                  <a:gd name="T1" fmla="*/ 147 h 147"/>
                  <a:gd name="T2" fmla="*/ 7 w 9"/>
                  <a:gd name="T3" fmla="*/ 0 h 147"/>
                  <a:gd name="T4" fmla="*/ 0 w 9"/>
                  <a:gd name="T5" fmla="*/ 0 h 147"/>
                  <a:gd name="T6" fmla="*/ 2 w 9"/>
                  <a:gd name="T7" fmla="*/ 147 h 147"/>
                </a:gdLst>
                <a:ahLst/>
                <a:cxnLst>
                  <a:cxn ang="0">
                    <a:pos x="T0" y="T1"/>
                  </a:cxn>
                  <a:cxn ang="0">
                    <a:pos x="T2" y="T3"/>
                  </a:cxn>
                  <a:cxn ang="0">
                    <a:pos x="T4" y="T5"/>
                  </a:cxn>
                  <a:cxn ang="0">
                    <a:pos x="T6" y="T7"/>
                  </a:cxn>
                </a:cxnLst>
                <a:rect l="0" t="0" r="r" b="b"/>
                <a:pathLst>
                  <a:path w="9" h="147">
                    <a:moveTo>
                      <a:pt x="9" y="147"/>
                    </a:moveTo>
                    <a:lnTo>
                      <a:pt x="7" y="0"/>
                    </a:lnTo>
                    <a:lnTo>
                      <a:pt x="0" y="0"/>
                    </a:lnTo>
                    <a:lnTo>
                      <a:pt x="2" y="14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6" name="Freeform 2298">
                <a:extLst>
                  <a:ext uri="{FF2B5EF4-FFF2-40B4-BE49-F238E27FC236}">
                    <a16:creationId xmlns:a16="http://schemas.microsoft.com/office/drawing/2014/main" id="{E30D66BC-2F0E-4019-BE10-2D3C3AB6C2C4}"/>
                  </a:ext>
                </a:extLst>
              </p:cNvPr>
              <p:cNvSpPr>
                <a:spLocks/>
              </p:cNvSpPr>
              <p:nvPr/>
            </p:nvSpPr>
            <p:spPr bwMode="auto">
              <a:xfrm>
                <a:off x="678" y="5014"/>
                <a:ext cx="776" cy="76"/>
              </a:xfrm>
              <a:custGeom>
                <a:avLst/>
                <a:gdLst>
                  <a:gd name="T0" fmla="*/ 0 w 1368"/>
                  <a:gd name="T1" fmla="*/ 128 h 134"/>
                  <a:gd name="T2" fmla="*/ 18 w 1368"/>
                  <a:gd name="T3" fmla="*/ 127 h 134"/>
                  <a:gd name="T4" fmla="*/ 60 w 1368"/>
                  <a:gd name="T5" fmla="*/ 126 h 134"/>
                  <a:gd name="T6" fmla="*/ 85 w 1368"/>
                  <a:gd name="T7" fmla="*/ 126 h 134"/>
                  <a:gd name="T8" fmla="*/ 828 w 1368"/>
                  <a:gd name="T9" fmla="*/ 134 h 134"/>
                  <a:gd name="T10" fmla="*/ 829 w 1368"/>
                  <a:gd name="T11" fmla="*/ 134 h 134"/>
                  <a:gd name="T12" fmla="*/ 830 w 1368"/>
                  <a:gd name="T13" fmla="*/ 133 h 134"/>
                  <a:gd name="T14" fmla="*/ 831 w 1368"/>
                  <a:gd name="T15" fmla="*/ 132 h 134"/>
                  <a:gd name="T16" fmla="*/ 968 w 1368"/>
                  <a:gd name="T17" fmla="*/ 72 h 134"/>
                  <a:gd name="T18" fmla="*/ 1368 w 1368"/>
                  <a:gd name="T19" fmla="*/ 7 h 134"/>
                  <a:gd name="T20" fmla="*/ 1367 w 1368"/>
                  <a:gd name="T21" fmla="*/ 0 h 134"/>
                  <a:gd name="T22" fmla="*/ 1316 w 1368"/>
                  <a:gd name="T23" fmla="*/ 9 h 134"/>
                  <a:gd name="T24" fmla="*/ 968 w 1368"/>
                  <a:gd name="T25" fmla="*/ 65 h 134"/>
                  <a:gd name="T26" fmla="*/ 826 w 1368"/>
                  <a:gd name="T27" fmla="*/ 128 h 134"/>
                  <a:gd name="T28" fmla="*/ 828 w 1368"/>
                  <a:gd name="T29" fmla="*/ 130 h 134"/>
                  <a:gd name="T30" fmla="*/ 828 w 1368"/>
                  <a:gd name="T31" fmla="*/ 127 h 134"/>
                  <a:gd name="T32" fmla="*/ 798 w 1368"/>
                  <a:gd name="T33" fmla="*/ 127 h 134"/>
                  <a:gd name="T34" fmla="*/ 85 w 1368"/>
                  <a:gd name="T35" fmla="*/ 120 h 134"/>
                  <a:gd name="T36" fmla="*/ 60 w 1368"/>
                  <a:gd name="T37" fmla="*/ 119 h 134"/>
                  <a:gd name="T38" fmla="*/ 0 w 1368"/>
                  <a:gd name="T39" fmla="*/ 122 h 134"/>
                  <a:gd name="T40" fmla="*/ 0 w 1368"/>
                  <a:gd name="T41"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68" h="134">
                    <a:moveTo>
                      <a:pt x="0" y="128"/>
                    </a:moveTo>
                    <a:cubicBezTo>
                      <a:pt x="0" y="128"/>
                      <a:pt x="7" y="127"/>
                      <a:pt x="18" y="127"/>
                    </a:cubicBezTo>
                    <a:cubicBezTo>
                      <a:pt x="29" y="126"/>
                      <a:pt x="44" y="126"/>
                      <a:pt x="60" y="126"/>
                    </a:cubicBezTo>
                    <a:cubicBezTo>
                      <a:pt x="68" y="126"/>
                      <a:pt x="76" y="126"/>
                      <a:pt x="85" y="126"/>
                    </a:cubicBezTo>
                    <a:cubicBezTo>
                      <a:pt x="127" y="128"/>
                      <a:pt x="828" y="134"/>
                      <a:pt x="828" y="134"/>
                    </a:cubicBezTo>
                    <a:lnTo>
                      <a:pt x="829" y="134"/>
                    </a:lnTo>
                    <a:lnTo>
                      <a:pt x="830" y="133"/>
                    </a:lnTo>
                    <a:lnTo>
                      <a:pt x="831" y="132"/>
                    </a:lnTo>
                    <a:cubicBezTo>
                      <a:pt x="837" y="127"/>
                      <a:pt x="893" y="82"/>
                      <a:pt x="968" y="72"/>
                    </a:cubicBezTo>
                    <a:cubicBezTo>
                      <a:pt x="1050" y="61"/>
                      <a:pt x="1368" y="7"/>
                      <a:pt x="1368" y="7"/>
                    </a:cubicBezTo>
                    <a:lnTo>
                      <a:pt x="1367" y="0"/>
                    </a:lnTo>
                    <a:cubicBezTo>
                      <a:pt x="1366" y="0"/>
                      <a:pt x="1347" y="3"/>
                      <a:pt x="1316" y="9"/>
                    </a:cubicBezTo>
                    <a:cubicBezTo>
                      <a:pt x="1223" y="25"/>
                      <a:pt x="1029" y="57"/>
                      <a:pt x="968" y="65"/>
                    </a:cubicBezTo>
                    <a:cubicBezTo>
                      <a:pt x="885" y="76"/>
                      <a:pt x="826" y="128"/>
                      <a:pt x="826" y="128"/>
                    </a:cubicBezTo>
                    <a:lnTo>
                      <a:pt x="828" y="130"/>
                    </a:lnTo>
                    <a:lnTo>
                      <a:pt x="828" y="127"/>
                    </a:lnTo>
                    <a:cubicBezTo>
                      <a:pt x="828" y="127"/>
                      <a:pt x="817" y="127"/>
                      <a:pt x="798" y="127"/>
                    </a:cubicBezTo>
                    <a:cubicBezTo>
                      <a:pt x="663" y="126"/>
                      <a:pt x="122" y="121"/>
                      <a:pt x="85" y="120"/>
                    </a:cubicBezTo>
                    <a:cubicBezTo>
                      <a:pt x="76" y="119"/>
                      <a:pt x="68" y="119"/>
                      <a:pt x="60" y="119"/>
                    </a:cubicBezTo>
                    <a:cubicBezTo>
                      <a:pt x="27" y="119"/>
                      <a:pt x="0" y="122"/>
                      <a:pt x="0" y="122"/>
                    </a:cubicBezTo>
                    <a:lnTo>
                      <a:pt x="0" y="12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7" name="Freeform 2299">
                <a:extLst>
                  <a:ext uri="{FF2B5EF4-FFF2-40B4-BE49-F238E27FC236}">
                    <a16:creationId xmlns:a16="http://schemas.microsoft.com/office/drawing/2014/main" id="{FCA96C06-FC2B-4FF5-9F5D-6F5C52EC055F}"/>
                  </a:ext>
                </a:extLst>
              </p:cNvPr>
              <p:cNvSpPr>
                <a:spLocks/>
              </p:cNvSpPr>
              <p:nvPr/>
            </p:nvSpPr>
            <p:spPr bwMode="auto">
              <a:xfrm>
                <a:off x="1351" y="5030"/>
                <a:ext cx="62" cy="61"/>
              </a:xfrm>
              <a:custGeom>
                <a:avLst/>
                <a:gdLst>
                  <a:gd name="T0" fmla="*/ 107 w 110"/>
                  <a:gd name="T1" fmla="*/ 54 h 108"/>
                  <a:gd name="T2" fmla="*/ 103 w 110"/>
                  <a:gd name="T3" fmla="*/ 54 h 108"/>
                  <a:gd name="T4" fmla="*/ 51 w 110"/>
                  <a:gd name="T5" fmla="*/ 102 h 108"/>
                  <a:gd name="T6" fmla="*/ 7 w 110"/>
                  <a:gd name="T7" fmla="*/ 58 h 108"/>
                  <a:gd name="T8" fmla="*/ 7 w 110"/>
                  <a:gd name="T9" fmla="*/ 54 h 108"/>
                  <a:gd name="T10" fmla="*/ 59 w 110"/>
                  <a:gd name="T11" fmla="*/ 7 h 108"/>
                  <a:gd name="T12" fmla="*/ 103 w 110"/>
                  <a:gd name="T13" fmla="*/ 50 h 108"/>
                  <a:gd name="T14" fmla="*/ 103 w 110"/>
                  <a:gd name="T15" fmla="*/ 54 h 108"/>
                  <a:gd name="T16" fmla="*/ 107 w 110"/>
                  <a:gd name="T17" fmla="*/ 54 h 108"/>
                  <a:gd name="T18" fmla="*/ 110 w 110"/>
                  <a:gd name="T19" fmla="*/ 54 h 108"/>
                  <a:gd name="T20" fmla="*/ 110 w 110"/>
                  <a:gd name="T21" fmla="*/ 50 h 108"/>
                  <a:gd name="T22" fmla="*/ 95 w 110"/>
                  <a:gd name="T23" fmla="*/ 15 h 108"/>
                  <a:gd name="T24" fmla="*/ 59 w 110"/>
                  <a:gd name="T25" fmla="*/ 0 h 108"/>
                  <a:gd name="T26" fmla="*/ 0 w 110"/>
                  <a:gd name="T27" fmla="*/ 54 h 108"/>
                  <a:gd name="T28" fmla="*/ 0 w 110"/>
                  <a:gd name="T29" fmla="*/ 58 h 108"/>
                  <a:gd name="T30" fmla="*/ 15 w 110"/>
                  <a:gd name="T31" fmla="*/ 94 h 108"/>
                  <a:gd name="T32" fmla="*/ 51 w 110"/>
                  <a:gd name="T33" fmla="*/ 108 h 108"/>
                  <a:gd name="T34" fmla="*/ 110 w 110"/>
                  <a:gd name="T35" fmla="*/ 54 h 108"/>
                  <a:gd name="T36" fmla="*/ 107 w 110"/>
                  <a:gd name="T37"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08">
                    <a:moveTo>
                      <a:pt x="107" y="54"/>
                    </a:moveTo>
                    <a:lnTo>
                      <a:pt x="103" y="54"/>
                    </a:lnTo>
                    <a:cubicBezTo>
                      <a:pt x="101" y="80"/>
                      <a:pt x="78" y="102"/>
                      <a:pt x="51" y="102"/>
                    </a:cubicBezTo>
                    <a:cubicBezTo>
                      <a:pt x="26" y="102"/>
                      <a:pt x="7" y="82"/>
                      <a:pt x="7" y="58"/>
                    </a:cubicBezTo>
                    <a:cubicBezTo>
                      <a:pt x="7" y="57"/>
                      <a:pt x="7" y="56"/>
                      <a:pt x="7" y="54"/>
                    </a:cubicBezTo>
                    <a:cubicBezTo>
                      <a:pt x="9" y="28"/>
                      <a:pt x="32" y="7"/>
                      <a:pt x="59" y="7"/>
                    </a:cubicBezTo>
                    <a:cubicBezTo>
                      <a:pt x="84" y="7"/>
                      <a:pt x="103" y="26"/>
                      <a:pt x="103" y="50"/>
                    </a:cubicBezTo>
                    <a:cubicBezTo>
                      <a:pt x="103" y="51"/>
                      <a:pt x="103" y="53"/>
                      <a:pt x="103" y="54"/>
                    </a:cubicBezTo>
                    <a:lnTo>
                      <a:pt x="107" y="54"/>
                    </a:lnTo>
                    <a:lnTo>
                      <a:pt x="110" y="54"/>
                    </a:lnTo>
                    <a:cubicBezTo>
                      <a:pt x="110" y="53"/>
                      <a:pt x="110" y="52"/>
                      <a:pt x="110" y="50"/>
                    </a:cubicBezTo>
                    <a:cubicBezTo>
                      <a:pt x="110" y="36"/>
                      <a:pt x="105" y="24"/>
                      <a:pt x="95" y="15"/>
                    </a:cubicBezTo>
                    <a:cubicBezTo>
                      <a:pt x="86" y="6"/>
                      <a:pt x="73" y="0"/>
                      <a:pt x="59" y="0"/>
                    </a:cubicBezTo>
                    <a:cubicBezTo>
                      <a:pt x="29" y="0"/>
                      <a:pt x="3" y="24"/>
                      <a:pt x="0" y="54"/>
                    </a:cubicBezTo>
                    <a:cubicBezTo>
                      <a:pt x="0" y="55"/>
                      <a:pt x="0" y="57"/>
                      <a:pt x="0" y="58"/>
                    </a:cubicBezTo>
                    <a:cubicBezTo>
                      <a:pt x="0" y="72"/>
                      <a:pt x="6" y="84"/>
                      <a:pt x="15" y="94"/>
                    </a:cubicBezTo>
                    <a:cubicBezTo>
                      <a:pt x="24" y="103"/>
                      <a:pt x="37" y="108"/>
                      <a:pt x="51" y="108"/>
                    </a:cubicBezTo>
                    <a:cubicBezTo>
                      <a:pt x="81" y="108"/>
                      <a:pt x="108" y="84"/>
                      <a:pt x="110" y="54"/>
                    </a:cubicBezTo>
                    <a:lnTo>
                      <a:pt x="107" y="5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8" name="Freeform 2300">
                <a:extLst>
                  <a:ext uri="{FF2B5EF4-FFF2-40B4-BE49-F238E27FC236}">
                    <a16:creationId xmlns:a16="http://schemas.microsoft.com/office/drawing/2014/main" id="{65B14003-822B-4011-85D6-7E5A662E76B5}"/>
                  </a:ext>
                </a:extLst>
              </p:cNvPr>
              <p:cNvSpPr>
                <a:spLocks/>
              </p:cNvSpPr>
              <p:nvPr/>
            </p:nvSpPr>
            <p:spPr bwMode="auto">
              <a:xfrm>
                <a:off x="1278" y="5045"/>
                <a:ext cx="70" cy="70"/>
              </a:xfrm>
              <a:custGeom>
                <a:avLst/>
                <a:gdLst>
                  <a:gd name="T0" fmla="*/ 121 w 124"/>
                  <a:gd name="T1" fmla="*/ 62 h 123"/>
                  <a:gd name="T2" fmla="*/ 118 w 124"/>
                  <a:gd name="T3" fmla="*/ 61 h 123"/>
                  <a:gd name="T4" fmla="*/ 58 w 124"/>
                  <a:gd name="T5" fmla="*/ 116 h 123"/>
                  <a:gd name="T6" fmla="*/ 6 w 124"/>
                  <a:gd name="T7" fmla="*/ 66 h 123"/>
                  <a:gd name="T8" fmla="*/ 7 w 124"/>
                  <a:gd name="T9" fmla="*/ 62 h 123"/>
                  <a:gd name="T10" fmla="*/ 66 w 124"/>
                  <a:gd name="T11" fmla="*/ 7 h 123"/>
                  <a:gd name="T12" fmla="*/ 118 w 124"/>
                  <a:gd name="T13" fmla="*/ 57 h 123"/>
                  <a:gd name="T14" fmla="*/ 118 w 124"/>
                  <a:gd name="T15" fmla="*/ 61 h 123"/>
                  <a:gd name="T16" fmla="*/ 121 w 124"/>
                  <a:gd name="T17" fmla="*/ 62 h 123"/>
                  <a:gd name="T18" fmla="*/ 124 w 124"/>
                  <a:gd name="T19" fmla="*/ 62 h 123"/>
                  <a:gd name="T20" fmla="*/ 124 w 124"/>
                  <a:gd name="T21" fmla="*/ 57 h 123"/>
                  <a:gd name="T22" fmla="*/ 108 w 124"/>
                  <a:gd name="T23" fmla="*/ 17 h 123"/>
                  <a:gd name="T24" fmla="*/ 66 w 124"/>
                  <a:gd name="T25" fmla="*/ 0 h 123"/>
                  <a:gd name="T26" fmla="*/ 0 w 124"/>
                  <a:gd name="T27" fmla="*/ 61 h 123"/>
                  <a:gd name="T28" fmla="*/ 0 w 124"/>
                  <a:gd name="T29" fmla="*/ 66 h 123"/>
                  <a:gd name="T30" fmla="*/ 17 w 124"/>
                  <a:gd name="T31" fmla="*/ 106 h 123"/>
                  <a:gd name="T32" fmla="*/ 58 w 124"/>
                  <a:gd name="T33" fmla="*/ 123 h 123"/>
                  <a:gd name="T34" fmla="*/ 124 w 124"/>
                  <a:gd name="T35" fmla="*/ 62 h 123"/>
                  <a:gd name="T36" fmla="*/ 121 w 124"/>
                  <a:gd name="T37"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23">
                    <a:moveTo>
                      <a:pt x="121" y="62"/>
                    </a:moveTo>
                    <a:lnTo>
                      <a:pt x="118" y="61"/>
                    </a:lnTo>
                    <a:cubicBezTo>
                      <a:pt x="115" y="92"/>
                      <a:pt x="89" y="116"/>
                      <a:pt x="58" y="116"/>
                    </a:cubicBezTo>
                    <a:cubicBezTo>
                      <a:pt x="29" y="116"/>
                      <a:pt x="7" y="94"/>
                      <a:pt x="6" y="66"/>
                    </a:cubicBezTo>
                    <a:cubicBezTo>
                      <a:pt x="6" y="64"/>
                      <a:pt x="7" y="63"/>
                      <a:pt x="7" y="62"/>
                    </a:cubicBezTo>
                    <a:cubicBezTo>
                      <a:pt x="9" y="32"/>
                      <a:pt x="35" y="7"/>
                      <a:pt x="66" y="7"/>
                    </a:cubicBezTo>
                    <a:cubicBezTo>
                      <a:pt x="96" y="7"/>
                      <a:pt x="118" y="29"/>
                      <a:pt x="118" y="57"/>
                    </a:cubicBezTo>
                    <a:cubicBezTo>
                      <a:pt x="118" y="59"/>
                      <a:pt x="118" y="60"/>
                      <a:pt x="118" y="61"/>
                    </a:cubicBezTo>
                    <a:lnTo>
                      <a:pt x="121" y="62"/>
                    </a:lnTo>
                    <a:lnTo>
                      <a:pt x="124" y="62"/>
                    </a:lnTo>
                    <a:cubicBezTo>
                      <a:pt x="124" y="60"/>
                      <a:pt x="124" y="59"/>
                      <a:pt x="124" y="57"/>
                    </a:cubicBezTo>
                    <a:cubicBezTo>
                      <a:pt x="124" y="41"/>
                      <a:pt x="118" y="27"/>
                      <a:pt x="108" y="17"/>
                    </a:cubicBezTo>
                    <a:cubicBezTo>
                      <a:pt x="97" y="7"/>
                      <a:pt x="83" y="0"/>
                      <a:pt x="66" y="0"/>
                    </a:cubicBezTo>
                    <a:cubicBezTo>
                      <a:pt x="32" y="0"/>
                      <a:pt x="2" y="27"/>
                      <a:pt x="0" y="61"/>
                    </a:cubicBezTo>
                    <a:cubicBezTo>
                      <a:pt x="0" y="63"/>
                      <a:pt x="0" y="64"/>
                      <a:pt x="0" y="66"/>
                    </a:cubicBezTo>
                    <a:cubicBezTo>
                      <a:pt x="0" y="81"/>
                      <a:pt x="6" y="96"/>
                      <a:pt x="17" y="106"/>
                    </a:cubicBezTo>
                    <a:cubicBezTo>
                      <a:pt x="27" y="117"/>
                      <a:pt x="42" y="123"/>
                      <a:pt x="58" y="123"/>
                    </a:cubicBezTo>
                    <a:cubicBezTo>
                      <a:pt x="92" y="123"/>
                      <a:pt x="122" y="96"/>
                      <a:pt x="124" y="62"/>
                    </a:cubicBezTo>
                    <a:lnTo>
                      <a:pt x="12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99" name="Freeform 2301">
                <a:extLst>
                  <a:ext uri="{FF2B5EF4-FFF2-40B4-BE49-F238E27FC236}">
                    <a16:creationId xmlns:a16="http://schemas.microsoft.com/office/drawing/2014/main" id="{B9298378-E420-41AE-9138-1D6F90B0D59D}"/>
                  </a:ext>
                </a:extLst>
              </p:cNvPr>
              <p:cNvSpPr>
                <a:spLocks/>
              </p:cNvSpPr>
              <p:nvPr/>
            </p:nvSpPr>
            <p:spPr bwMode="auto">
              <a:xfrm>
                <a:off x="1174" y="5070"/>
                <a:ext cx="82" cy="80"/>
              </a:xfrm>
              <a:custGeom>
                <a:avLst/>
                <a:gdLst>
                  <a:gd name="T0" fmla="*/ 140 w 143"/>
                  <a:gd name="T1" fmla="*/ 70 h 141"/>
                  <a:gd name="T2" fmla="*/ 136 w 143"/>
                  <a:gd name="T3" fmla="*/ 70 h 141"/>
                  <a:gd name="T4" fmla="*/ 67 w 143"/>
                  <a:gd name="T5" fmla="*/ 134 h 141"/>
                  <a:gd name="T6" fmla="*/ 7 w 143"/>
                  <a:gd name="T7" fmla="*/ 74 h 141"/>
                  <a:gd name="T8" fmla="*/ 7 w 143"/>
                  <a:gd name="T9" fmla="*/ 70 h 141"/>
                  <a:gd name="T10" fmla="*/ 76 w 143"/>
                  <a:gd name="T11" fmla="*/ 6 h 141"/>
                  <a:gd name="T12" fmla="*/ 136 w 143"/>
                  <a:gd name="T13" fmla="*/ 66 h 141"/>
                  <a:gd name="T14" fmla="*/ 136 w 143"/>
                  <a:gd name="T15" fmla="*/ 70 h 141"/>
                  <a:gd name="T16" fmla="*/ 140 w 143"/>
                  <a:gd name="T17" fmla="*/ 70 h 141"/>
                  <a:gd name="T18" fmla="*/ 143 w 143"/>
                  <a:gd name="T19" fmla="*/ 70 h 141"/>
                  <a:gd name="T20" fmla="*/ 143 w 143"/>
                  <a:gd name="T21" fmla="*/ 66 h 141"/>
                  <a:gd name="T22" fmla="*/ 124 w 143"/>
                  <a:gd name="T23" fmla="*/ 19 h 141"/>
                  <a:gd name="T24" fmla="*/ 76 w 143"/>
                  <a:gd name="T25" fmla="*/ 0 h 141"/>
                  <a:gd name="T26" fmla="*/ 1 w 143"/>
                  <a:gd name="T27" fmla="*/ 70 h 141"/>
                  <a:gd name="T28" fmla="*/ 0 w 143"/>
                  <a:gd name="T29" fmla="*/ 74 h 141"/>
                  <a:gd name="T30" fmla="*/ 20 w 143"/>
                  <a:gd name="T31" fmla="*/ 121 h 141"/>
                  <a:gd name="T32" fmla="*/ 67 w 143"/>
                  <a:gd name="T33" fmla="*/ 141 h 141"/>
                  <a:gd name="T34" fmla="*/ 143 w 143"/>
                  <a:gd name="T35" fmla="*/ 70 h 141"/>
                  <a:gd name="T36" fmla="*/ 140 w 143"/>
                  <a:gd name="T37" fmla="*/ 7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41">
                    <a:moveTo>
                      <a:pt x="140" y="70"/>
                    </a:moveTo>
                    <a:lnTo>
                      <a:pt x="136" y="70"/>
                    </a:lnTo>
                    <a:cubicBezTo>
                      <a:pt x="134" y="105"/>
                      <a:pt x="103" y="134"/>
                      <a:pt x="67" y="134"/>
                    </a:cubicBezTo>
                    <a:cubicBezTo>
                      <a:pt x="33" y="134"/>
                      <a:pt x="7" y="108"/>
                      <a:pt x="7" y="74"/>
                    </a:cubicBezTo>
                    <a:cubicBezTo>
                      <a:pt x="7" y="73"/>
                      <a:pt x="7" y="72"/>
                      <a:pt x="7" y="70"/>
                    </a:cubicBezTo>
                    <a:cubicBezTo>
                      <a:pt x="9" y="35"/>
                      <a:pt x="40" y="6"/>
                      <a:pt x="76" y="6"/>
                    </a:cubicBezTo>
                    <a:cubicBezTo>
                      <a:pt x="110" y="6"/>
                      <a:pt x="136" y="32"/>
                      <a:pt x="136" y="66"/>
                    </a:cubicBezTo>
                    <a:cubicBezTo>
                      <a:pt x="136" y="67"/>
                      <a:pt x="136" y="68"/>
                      <a:pt x="136" y="70"/>
                    </a:cubicBezTo>
                    <a:lnTo>
                      <a:pt x="140" y="70"/>
                    </a:lnTo>
                    <a:lnTo>
                      <a:pt x="143" y="70"/>
                    </a:lnTo>
                    <a:cubicBezTo>
                      <a:pt x="143" y="69"/>
                      <a:pt x="143" y="67"/>
                      <a:pt x="143" y="66"/>
                    </a:cubicBezTo>
                    <a:cubicBezTo>
                      <a:pt x="143" y="47"/>
                      <a:pt x="136" y="31"/>
                      <a:pt x="124" y="19"/>
                    </a:cubicBezTo>
                    <a:cubicBezTo>
                      <a:pt x="112" y="7"/>
                      <a:pt x="95" y="0"/>
                      <a:pt x="76" y="0"/>
                    </a:cubicBezTo>
                    <a:cubicBezTo>
                      <a:pt x="37" y="0"/>
                      <a:pt x="3" y="31"/>
                      <a:pt x="1" y="70"/>
                    </a:cubicBezTo>
                    <a:cubicBezTo>
                      <a:pt x="1" y="71"/>
                      <a:pt x="0" y="73"/>
                      <a:pt x="0" y="74"/>
                    </a:cubicBezTo>
                    <a:cubicBezTo>
                      <a:pt x="0" y="93"/>
                      <a:pt x="8" y="109"/>
                      <a:pt x="20" y="121"/>
                    </a:cubicBezTo>
                    <a:cubicBezTo>
                      <a:pt x="32" y="133"/>
                      <a:pt x="49" y="141"/>
                      <a:pt x="67" y="141"/>
                    </a:cubicBezTo>
                    <a:cubicBezTo>
                      <a:pt x="107" y="140"/>
                      <a:pt x="140" y="109"/>
                      <a:pt x="143" y="70"/>
                    </a:cubicBezTo>
                    <a:lnTo>
                      <a:pt x="140" y="7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0" name="Freeform 2302">
                <a:extLst>
                  <a:ext uri="{FF2B5EF4-FFF2-40B4-BE49-F238E27FC236}">
                    <a16:creationId xmlns:a16="http://schemas.microsoft.com/office/drawing/2014/main" id="{484C1166-6963-441D-A7AC-FD3EDF92DCAC}"/>
                  </a:ext>
                </a:extLst>
              </p:cNvPr>
              <p:cNvSpPr>
                <a:spLocks/>
              </p:cNvSpPr>
              <p:nvPr/>
            </p:nvSpPr>
            <p:spPr bwMode="auto">
              <a:xfrm>
                <a:off x="1018" y="5100"/>
                <a:ext cx="101" cy="100"/>
              </a:xfrm>
              <a:custGeom>
                <a:avLst/>
                <a:gdLst>
                  <a:gd name="T0" fmla="*/ 175 w 178"/>
                  <a:gd name="T1" fmla="*/ 89 h 177"/>
                  <a:gd name="T2" fmla="*/ 172 w 178"/>
                  <a:gd name="T3" fmla="*/ 89 h 177"/>
                  <a:gd name="T4" fmla="*/ 84 w 178"/>
                  <a:gd name="T5" fmla="*/ 171 h 177"/>
                  <a:gd name="T6" fmla="*/ 6 w 178"/>
                  <a:gd name="T7" fmla="*/ 93 h 177"/>
                  <a:gd name="T8" fmla="*/ 6 w 178"/>
                  <a:gd name="T9" fmla="*/ 89 h 177"/>
                  <a:gd name="T10" fmla="*/ 94 w 178"/>
                  <a:gd name="T11" fmla="*/ 7 h 177"/>
                  <a:gd name="T12" fmla="*/ 172 w 178"/>
                  <a:gd name="T13" fmla="*/ 84 h 177"/>
                  <a:gd name="T14" fmla="*/ 172 w 178"/>
                  <a:gd name="T15" fmla="*/ 89 h 177"/>
                  <a:gd name="T16" fmla="*/ 175 w 178"/>
                  <a:gd name="T17" fmla="*/ 89 h 177"/>
                  <a:gd name="T18" fmla="*/ 178 w 178"/>
                  <a:gd name="T19" fmla="*/ 89 h 177"/>
                  <a:gd name="T20" fmla="*/ 178 w 178"/>
                  <a:gd name="T21" fmla="*/ 84 h 177"/>
                  <a:gd name="T22" fmla="*/ 154 w 178"/>
                  <a:gd name="T23" fmla="*/ 25 h 177"/>
                  <a:gd name="T24" fmla="*/ 94 w 178"/>
                  <a:gd name="T25" fmla="*/ 0 h 177"/>
                  <a:gd name="T26" fmla="*/ 0 w 178"/>
                  <a:gd name="T27" fmla="*/ 89 h 177"/>
                  <a:gd name="T28" fmla="*/ 0 w 178"/>
                  <a:gd name="T29" fmla="*/ 93 h 177"/>
                  <a:gd name="T30" fmla="*/ 24 w 178"/>
                  <a:gd name="T31" fmla="*/ 153 h 177"/>
                  <a:gd name="T32" fmla="*/ 84 w 178"/>
                  <a:gd name="T33" fmla="*/ 177 h 177"/>
                  <a:gd name="T34" fmla="*/ 178 w 178"/>
                  <a:gd name="T35" fmla="*/ 89 h 177"/>
                  <a:gd name="T36" fmla="*/ 175 w 178"/>
                  <a:gd name="T37" fmla="*/ 8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8" h="177">
                    <a:moveTo>
                      <a:pt x="175" y="89"/>
                    </a:moveTo>
                    <a:lnTo>
                      <a:pt x="172" y="89"/>
                    </a:lnTo>
                    <a:cubicBezTo>
                      <a:pt x="169" y="134"/>
                      <a:pt x="130" y="171"/>
                      <a:pt x="84" y="171"/>
                    </a:cubicBezTo>
                    <a:cubicBezTo>
                      <a:pt x="40" y="171"/>
                      <a:pt x="6" y="136"/>
                      <a:pt x="6" y="93"/>
                    </a:cubicBezTo>
                    <a:cubicBezTo>
                      <a:pt x="6" y="92"/>
                      <a:pt x="6" y="90"/>
                      <a:pt x="6" y="89"/>
                    </a:cubicBezTo>
                    <a:cubicBezTo>
                      <a:pt x="9" y="44"/>
                      <a:pt x="48" y="7"/>
                      <a:pt x="94" y="7"/>
                    </a:cubicBezTo>
                    <a:cubicBezTo>
                      <a:pt x="138" y="7"/>
                      <a:pt x="172" y="41"/>
                      <a:pt x="172" y="84"/>
                    </a:cubicBezTo>
                    <a:cubicBezTo>
                      <a:pt x="172" y="85"/>
                      <a:pt x="172" y="87"/>
                      <a:pt x="172" y="89"/>
                    </a:cubicBezTo>
                    <a:lnTo>
                      <a:pt x="175" y="89"/>
                    </a:lnTo>
                    <a:lnTo>
                      <a:pt x="178" y="89"/>
                    </a:lnTo>
                    <a:cubicBezTo>
                      <a:pt x="178" y="87"/>
                      <a:pt x="178" y="86"/>
                      <a:pt x="178" y="84"/>
                    </a:cubicBezTo>
                    <a:cubicBezTo>
                      <a:pt x="178" y="61"/>
                      <a:pt x="169" y="40"/>
                      <a:pt x="154" y="25"/>
                    </a:cubicBezTo>
                    <a:cubicBezTo>
                      <a:pt x="139" y="10"/>
                      <a:pt x="117" y="0"/>
                      <a:pt x="94" y="0"/>
                    </a:cubicBezTo>
                    <a:cubicBezTo>
                      <a:pt x="44" y="0"/>
                      <a:pt x="2" y="40"/>
                      <a:pt x="0" y="89"/>
                    </a:cubicBezTo>
                    <a:cubicBezTo>
                      <a:pt x="0" y="90"/>
                      <a:pt x="0" y="92"/>
                      <a:pt x="0" y="93"/>
                    </a:cubicBezTo>
                    <a:cubicBezTo>
                      <a:pt x="0" y="117"/>
                      <a:pt x="9" y="138"/>
                      <a:pt x="24" y="153"/>
                    </a:cubicBezTo>
                    <a:cubicBezTo>
                      <a:pt x="39" y="168"/>
                      <a:pt x="61" y="177"/>
                      <a:pt x="84" y="177"/>
                    </a:cubicBezTo>
                    <a:cubicBezTo>
                      <a:pt x="134" y="177"/>
                      <a:pt x="175" y="138"/>
                      <a:pt x="178" y="89"/>
                    </a:cubicBezTo>
                    <a:lnTo>
                      <a:pt x="175" y="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1" name="Freeform 2303">
                <a:extLst>
                  <a:ext uri="{FF2B5EF4-FFF2-40B4-BE49-F238E27FC236}">
                    <a16:creationId xmlns:a16="http://schemas.microsoft.com/office/drawing/2014/main" id="{8E403D3F-28A2-48FD-929B-195B1D137542}"/>
                  </a:ext>
                </a:extLst>
              </p:cNvPr>
              <p:cNvSpPr>
                <a:spLocks/>
              </p:cNvSpPr>
              <p:nvPr/>
            </p:nvSpPr>
            <p:spPr bwMode="auto">
              <a:xfrm>
                <a:off x="782" y="5150"/>
                <a:ext cx="127" cy="126"/>
              </a:xfrm>
              <a:custGeom>
                <a:avLst/>
                <a:gdLst>
                  <a:gd name="T0" fmla="*/ 220 w 223"/>
                  <a:gd name="T1" fmla="*/ 111 h 223"/>
                  <a:gd name="T2" fmla="*/ 216 w 223"/>
                  <a:gd name="T3" fmla="*/ 111 h 223"/>
                  <a:gd name="T4" fmla="*/ 107 w 223"/>
                  <a:gd name="T5" fmla="*/ 216 h 223"/>
                  <a:gd name="T6" fmla="*/ 6 w 223"/>
                  <a:gd name="T7" fmla="*/ 115 h 223"/>
                  <a:gd name="T8" fmla="*/ 6 w 223"/>
                  <a:gd name="T9" fmla="*/ 112 h 223"/>
                  <a:gd name="T10" fmla="*/ 115 w 223"/>
                  <a:gd name="T11" fmla="*/ 7 h 223"/>
                  <a:gd name="T12" fmla="*/ 216 w 223"/>
                  <a:gd name="T13" fmla="*/ 107 h 223"/>
                  <a:gd name="T14" fmla="*/ 216 w 223"/>
                  <a:gd name="T15" fmla="*/ 111 h 223"/>
                  <a:gd name="T16" fmla="*/ 220 w 223"/>
                  <a:gd name="T17" fmla="*/ 111 h 223"/>
                  <a:gd name="T18" fmla="*/ 223 w 223"/>
                  <a:gd name="T19" fmla="*/ 112 h 223"/>
                  <a:gd name="T20" fmla="*/ 223 w 223"/>
                  <a:gd name="T21" fmla="*/ 107 h 223"/>
                  <a:gd name="T22" fmla="*/ 192 w 223"/>
                  <a:gd name="T23" fmla="*/ 31 h 223"/>
                  <a:gd name="T24" fmla="*/ 115 w 223"/>
                  <a:gd name="T25" fmla="*/ 0 h 223"/>
                  <a:gd name="T26" fmla="*/ 0 w 223"/>
                  <a:gd name="T27" fmla="*/ 111 h 223"/>
                  <a:gd name="T28" fmla="*/ 0 w 223"/>
                  <a:gd name="T29" fmla="*/ 115 h 223"/>
                  <a:gd name="T30" fmla="*/ 31 w 223"/>
                  <a:gd name="T31" fmla="*/ 191 h 223"/>
                  <a:gd name="T32" fmla="*/ 107 w 223"/>
                  <a:gd name="T33" fmla="*/ 223 h 223"/>
                  <a:gd name="T34" fmla="*/ 223 w 223"/>
                  <a:gd name="T35" fmla="*/ 112 h 223"/>
                  <a:gd name="T36" fmla="*/ 220 w 223"/>
                  <a:gd name="T37" fmla="*/ 11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3" h="223">
                    <a:moveTo>
                      <a:pt x="220" y="111"/>
                    </a:moveTo>
                    <a:lnTo>
                      <a:pt x="216" y="111"/>
                    </a:lnTo>
                    <a:cubicBezTo>
                      <a:pt x="214" y="169"/>
                      <a:pt x="165" y="216"/>
                      <a:pt x="107" y="216"/>
                    </a:cubicBezTo>
                    <a:cubicBezTo>
                      <a:pt x="51" y="216"/>
                      <a:pt x="6" y="171"/>
                      <a:pt x="6" y="115"/>
                    </a:cubicBezTo>
                    <a:cubicBezTo>
                      <a:pt x="6" y="114"/>
                      <a:pt x="6" y="113"/>
                      <a:pt x="6" y="112"/>
                    </a:cubicBezTo>
                    <a:cubicBezTo>
                      <a:pt x="8" y="54"/>
                      <a:pt x="57" y="7"/>
                      <a:pt x="115" y="7"/>
                    </a:cubicBezTo>
                    <a:cubicBezTo>
                      <a:pt x="172" y="7"/>
                      <a:pt x="216" y="51"/>
                      <a:pt x="216" y="107"/>
                    </a:cubicBezTo>
                    <a:cubicBezTo>
                      <a:pt x="216" y="108"/>
                      <a:pt x="216" y="110"/>
                      <a:pt x="216" y="111"/>
                    </a:cubicBezTo>
                    <a:lnTo>
                      <a:pt x="220" y="111"/>
                    </a:lnTo>
                    <a:lnTo>
                      <a:pt x="223" y="112"/>
                    </a:lnTo>
                    <a:cubicBezTo>
                      <a:pt x="223" y="110"/>
                      <a:pt x="223" y="108"/>
                      <a:pt x="223" y="107"/>
                    </a:cubicBezTo>
                    <a:cubicBezTo>
                      <a:pt x="223" y="77"/>
                      <a:pt x="211" y="50"/>
                      <a:pt x="192" y="31"/>
                    </a:cubicBezTo>
                    <a:cubicBezTo>
                      <a:pt x="173" y="12"/>
                      <a:pt x="146" y="0"/>
                      <a:pt x="115" y="0"/>
                    </a:cubicBezTo>
                    <a:cubicBezTo>
                      <a:pt x="54" y="0"/>
                      <a:pt x="2" y="50"/>
                      <a:pt x="0" y="111"/>
                    </a:cubicBezTo>
                    <a:cubicBezTo>
                      <a:pt x="0" y="113"/>
                      <a:pt x="0" y="114"/>
                      <a:pt x="0" y="115"/>
                    </a:cubicBezTo>
                    <a:cubicBezTo>
                      <a:pt x="0" y="145"/>
                      <a:pt x="11" y="172"/>
                      <a:pt x="31" y="191"/>
                    </a:cubicBezTo>
                    <a:cubicBezTo>
                      <a:pt x="50" y="211"/>
                      <a:pt x="77" y="223"/>
                      <a:pt x="107" y="223"/>
                    </a:cubicBezTo>
                    <a:cubicBezTo>
                      <a:pt x="168" y="223"/>
                      <a:pt x="220" y="173"/>
                      <a:pt x="223" y="112"/>
                    </a:cubicBezTo>
                    <a:lnTo>
                      <a:pt x="220" y="1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2" name="Freeform 2304">
                <a:extLst>
                  <a:ext uri="{FF2B5EF4-FFF2-40B4-BE49-F238E27FC236}">
                    <a16:creationId xmlns:a16="http://schemas.microsoft.com/office/drawing/2014/main" id="{41BCCC3F-52EC-4217-A0BC-580D8A6156C6}"/>
                  </a:ext>
                </a:extLst>
              </p:cNvPr>
              <p:cNvSpPr>
                <a:spLocks/>
              </p:cNvSpPr>
              <p:nvPr/>
            </p:nvSpPr>
            <p:spPr bwMode="auto">
              <a:xfrm>
                <a:off x="349" y="5165"/>
                <a:ext cx="459" cy="110"/>
              </a:xfrm>
              <a:custGeom>
                <a:avLst/>
                <a:gdLst>
                  <a:gd name="T0" fmla="*/ 807 w 808"/>
                  <a:gd name="T1" fmla="*/ 0 h 195"/>
                  <a:gd name="T2" fmla="*/ 0 w 808"/>
                  <a:gd name="T3" fmla="*/ 188 h 195"/>
                  <a:gd name="T4" fmla="*/ 2 w 808"/>
                  <a:gd name="T5" fmla="*/ 195 h 195"/>
                  <a:gd name="T6" fmla="*/ 808 w 808"/>
                  <a:gd name="T7" fmla="*/ 6 h 195"/>
                </a:gdLst>
                <a:ahLst/>
                <a:cxnLst>
                  <a:cxn ang="0">
                    <a:pos x="T0" y="T1"/>
                  </a:cxn>
                  <a:cxn ang="0">
                    <a:pos x="T2" y="T3"/>
                  </a:cxn>
                  <a:cxn ang="0">
                    <a:pos x="T4" y="T5"/>
                  </a:cxn>
                  <a:cxn ang="0">
                    <a:pos x="T6" y="T7"/>
                  </a:cxn>
                </a:cxnLst>
                <a:rect l="0" t="0" r="r" b="b"/>
                <a:pathLst>
                  <a:path w="808" h="195">
                    <a:moveTo>
                      <a:pt x="807" y="0"/>
                    </a:moveTo>
                    <a:lnTo>
                      <a:pt x="0" y="188"/>
                    </a:lnTo>
                    <a:lnTo>
                      <a:pt x="2" y="195"/>
                    </a:lnTo>
                    <a:lnTo>
                      <a:pt x="808"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3" name="Freeform 2305">
                <a:extLst>
                  <a:ext uri="{FF2B5EF4-FFF2-40B4-BE49-F238E27FC236}">
                    <a16:creationId xmlns:a16="http://schemas.microsoft.com/office/drawing/2014/main" id="{7B81B9A4-4E82-4DF8-BAA9-633A3DDF92C5}"/>
                  </a:ext>
                </a:extLst>
              </p:cNvPr>
              <p:cNvSpPr>
                <a:spLocks/>
              </p:cNvSpPr>
              <p:nvPr/>
            </p:nvSpPr>
            <p:spPr bwMode="auto">
              <a:xfrm>
                <a:off x="861" y="5111"/>
                <a:ext cx="180" cy="45"/>
              </a:xfrm>
              <a:custGeom>
                <a:avLst/>
                <a:gdLst>
                  <a:gd name="T0" fmla="*/ 316 w 317"/>
                  <a:gd name="T1" fmla="*/ 0 h 79"/>
                  <a:gd name="T2" fmla="*/ 0 w 317"/>
                  <a:gd name="T3" fmla="*/ 73 h 79"/>
                  <a:gd name="T4" fmla="*/ 1 w 317"/>
                  <a:gd name="T5" fmla="*/ 79 h 79"/>
                  <a:gd name="T6" fmla="*/ 317 w 317"/>
                  <a:gd name="T7" fmla="*/ 6 h 79"/>
                </a:gdLst>
                <a:ahLst/>
                <a:cxnLst>
                  <a:cxn ang="0">
                    <a:pos x="T0" y="T1"/>
                  </a:cxn>
                  <a:cxn ang="0">
                    <a:pos x="T2" y="T3"/>
                  </a:cxn>
                  <a:cxn ang="0">
                    <a:pos x="T4" y="T5"/>
                  </a:cxn>
                  <a:cxn ang="0">
                    <a:pos x="T6" y="T7"/>
                  </a:cxn>
                </a:cxnLst>
                <a:rect l="0" t="0" r="r" b="b"/>
                <a:pathLst>
                  <a:path w="317" h="79">
                    <a:moveTo>
                      <a:pt x="316" y="0"/>
                    </a:moveTo>
                    <a:lnTo>
                      <a:pt x="0" y="73"/>
                    </a:lnTo>
                    <a:lnTo>
                      <a:pt x="1" y="79"/>
                    </a:lnTo>
                    <a:lnTo>
                      <a:pt x="31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4" name="Freeform 2306">
                <a:extLst>
                  <a:ext uri="{FF2B5EF4-FFF2-40B4-BE49-F238E27FC236}">
                    <a16:creationId xmlns:a16="http://schemas.microsoft.com/office/drawing/2014/main" id="{2A247687-8E39-4E88-ADBB-C090B8A87780}"/>
                  </a:ext>
                </a:extLst>
              </p:cNvPr>
              <p:cNvSpPr>
                <a:spLocks/>
              </p:cNvSpPr>
              <p:nvPr/>
            </p:nvSpPr>
            <p:spPr bwMode="auto">
              <a:xfrm>
                <a:off x="1080" y="5086"/>
                <a:ext cx="68" cy="19"/>
              </a:xfrm>
              <a:custGeom>
                <a:avLst/>
                <a:gdLst>
                  <a:gd name="T0" fmla="*/ 118 w 120"/>
                  <a:gd name="T1" fmla="*/ 0 h 34"/>
                  <a:gd name="T2" fmla="*/ 0 w 120"/>
                  <a:gd name="T3" fmla="*/ 27 h 34"/>
                  <a:gd name="T4" fmla="*/ 1 w 120"/>
                  <a:gd name="T5" fmla="*/ 34 h 34"/>
                  <a:gd name="T6" fmla="*/ 120 w 120"/>
                  <a:gd name="T7" fmla="*/ 6 h 34"/>
                </a:gdLst>
                <a:ahLst/>
                <a:cxnLst>
                  <a:cxn ang="0">
                    <a:pos x="T0" y="T1"/>
                  </a:cxn>
                  <a:cxn ang="0">
                    <a:pos x="T2" y="T3"/>
                  </a:cxn>
                  <a:cxn ang="0">
                    <a:pos x="T4" y="T5"/>
                  </a:cxn>
                  <a:cxn ang="0">
                    <a:pos x="T6" y="T7"/>
                  </a:cxn>
                </a:cxnLst>
                <a:rect l="0" t="0" r="r" b="b"/>
                <a:pathLst>
                  <a:path w="120" h="34">
                    <a:moveTo>
                      <a:pt x="118" y="0"/>
                    </a:moveTo>
                    <a:lnTo>
                      <a:pt x="0" y="27"/>
                    </a:lnTo>
                    <a:lnTo>
                      <a:pt x="1" y="34"/>
                    </a:lnTo>
                    <a:lnTo>
                      <a:pt x="120"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5" name="Freeform 2307">
                <a:extLst>
                  <a:ext uri="{FF2B5EF4-FFF2-40B4-BE49-F238E27FC236}">
                    <a16:creationId xmlns:a16="http://schemas.microsoft.com/office/drawing/2014/main" id="{928C72A4-2C1D-464D-9293-CC6169822451}"/>
                  </a:ext>
                </a:extLst>
              </p:cNvPr>
              <p:cNvSpPr>
                <a:spLocks/>
              </p:cNvSpPr>
              <p:nvPr/>
            </p:nvSpPr>
            <p:spPr bwMode="auto">
              <a:xfrm>
                <a:off x="200" y="5013"/>
                <a:ext cx="1236" cy="257"/>
              </a:xfrm>
              <a:custGeom>
                <a:avLst/>
                <a:gdLst>
                  <a:gd name="T0" fmla="*/ 2 w 2180"/>
                  <a:gd name="T1" fmla="*/ 453 h 453"/>
                  <a:gd name="T2" fmla="*/ 1583 w 2180"/>
                  <a:gd name="T3" fmla="*/ 135 h 453"/>
                  <a:gd name="T4" fmla="*/ 1584 w 2180"/>
                  <a:gd name="T5" fmla="*/ 135 h 453"/>
                  <a:gd name="T6" fmla="*/ 1588 w 2180"/>
                  <a:gd name="T7" fmla="*/ 133 h 453"/>
                  <a:gd name="T8" fmla="*/ 1748 w 2180"/>
                  <a:gd name="T9" fmla="*/ 72 h 453"/>
                  <a:gd name="T10" fmla="*/ 2180 w 2180"/>
                  <a:gd name="T11" fmla="*/ 7 h 453"/>
                  <a:gd name="T12" fmla="*/ 2179 w 2180"/>
                  <a:gd name="T13" fmla="*/ 0 h 453"/>
                  <a:gd name="T14" fmla="*/ 2164 w 2180"/>
                  <a:gd name="T15" fmla="*/ 3 h 453"/>
                  <a:gd name="T16" fmla="*/ 1747 w 2180"/>
                  <a:gd name="T17" fmla="*/ 66 h 453"/>
                  <a:gd name="T18" fmla="*/ 1581 w 2180"/>
                  <a:gd name="T19" fmla="*/ 129 h 453"/>
                  <a:gd name="T20" fmla="*/ 1582 w 2180"/>
                  <a:gd name="T21" fmla="*/ 132 h 453"/>
                  <a:gd name="T22" fmla="*/ 1581 w 2180"/>
                  <a:gd name="T23" fmla="*/ 129 h 453"/>
                  <a:gd name="T24" fmla="*/ 0 w 2180"/>
                  <a:gd name="T25" fmla="*/ 447 h 453"/>
                  <a:gd name="T26" fmla="*/ 2 w 2180"/>
                  <a:gd name="T27"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80" h="453">
                    <a:moveTo>
                      <a:pt x="2" y="453"/>
                    </a:moveTo>
                    <a:lnTo>
                      <a:pt x="1583" y="135"/>
                    </a:lnTo>
                    <a:lnTo>
                      <a:pt x="1584" y="135"/>
                    </a:lnTo>
                    <a:cubicBezTo>
                      <a:pt x="1584" y="135"/>
                      <a:pt x="1585" y="134"/>
                      <a:pt x="1588" y="133"/>
                    </a:cubicBezTo>
                    <a:cubicBezTo>
                      <a:pt x="1607" y="122"/>
                      <a:pt x="1689" y="80"/>
                      <a:pt x="1748" y="72"/>
                    </a:cubicBezTo>
                    <a:cubicBezTo>
                      <a:pt x="1817" y="63"/>
                      <a:pt x="2180" y="7"/>
                      <a:pt x="2180" y="7"/>
                    </a:cubicBezTo>
                    <a:lnTo>
                      <a:pt x="2179" y="0"/>
                    </a:lnTo>
                    <a:cubicBezTo>
                      <a:pt x="2179" y="0"/>
                      <a:pt x="2174" y="1"/>
                      <a:pt x="2164" y="3"/>
                    </a:cubicBezTo>
                    <a:cubicBezTo>
                      <a:pt x="2093" y="14"/>
                      <a:pt x="1807" y="58"/>
                      <a:pt x="1747" y="66"/>
                    </a:cubicBezTo>
                    <a:cubicBezTo>
                      <a:pt x="1678" y="75"/>
                      <a:pt x="1581" y="129"/>
                      <a:pt x="1581" y="129"/>
                    </a:cubicBezTo>
                    <a:lnTo>
                      <a:pt x="1582" y="132"/>
                    </a:lnTo>
                    <a:lnTo>
                      <a:pt x="1581" y="129"/>
                    </a:lnTo>
                    <a:lnTo>
                      <a:pt x="0" y="447"/>
                    </a:lnTo>
                    <a:lnTo>
                      <a:pt x="2" y="45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6" name="Freeform 2308">
                <a:extLst>
                  <a:ext uri="{FF2B5EF4-FFF2-40B4-BE49-F238E27FC236}">
                    <a16:creationId xmlns:a16="http://schemas.microsoft.com/office/drawing/2014/main" id="{2959471F-8115-4597-A092-B131407A681E}"/>
                  </a:ext>
                </a:extLst>
              </p:cNvPr>
              <p:cNvSpPr>
                <a:spLocks/>
              </p:cNvSpPr>
              <p:nvPr/>
            </p:nvSpPr>
            <p:spPr bwMode="auto">
              <a:xfrm>
                <a:off x="78" y="5085"/>
                <a:ext cx="967" cy="174"/>
              </a:xfrm>
              <a:custGeom>
                <a:avLst/>
                <a:gdLst>
                  <a:gd name="T0" fmla="*/ 1704 w 1705"/>
                  <a:gd name="T1" fmla="*/ 0 h 308"/>
                  <a:gd name="T2" fmla="*/ 0 w 1705"/>
                  <a:gd name="T3" fmla="*/ 302 h 308"/>
                  <a:gd name="T4" fmla="*/ 2 w 1705"/>
                  <a:gd name="T5" fmla="*/ 308 h 308"/>
                  <a:gd name="T6" fmla="*/ 1705 w 1705"/>
                  <a:gd name="T7" fmla="*/ 7 h 308"/>
                </a:gdLst>
                <a:ahLst/>
                <a:cxnLst>
                  <a:cxn ang="0">
                    <a:pos x="T0" y="T1"/>
                  </a:cxn>
                  <a:cxn ang="0">
                    <a:pos x="T2" y="T3"/>
                  </a:cxn>
                  <a:cxn ang="0">
                    <a:pos x="T4" y="T5"/>
                  </a:cxn>
                  <a:cxn ang="0">
                    <a:pos x="T6" y="T7"/>
                  </a:cxn>
                </a:cxnLst>
                <a:rect l="0" t="0" r="r" b="b"/>
                <a:pathLst>
                  <a:path w="1705" h="308">
                    <a:moveTo>
                      <a:pt x="1704" y="0"/>
                    </a:moveTo>
                    <a:lnTo>
                      <a:pt x="0" y="302"/>
                    </a:lnTo>
                    <a:lnTo>
                      <a:pt x="2" y="308"/>
                    </a:lnTo>
                    <a:lnTo>
                      <a:pt x="1705"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7" name="Freeform 2309">
                <a:extLst>
                  <a:ext uri="{FF2B5EF4-FFF2-40B4-BE49-F238E27FC236}">
                    <a16:creationId xmlns:a16="http://schemas.microsoft.com/office/drawing/2014/main" id="{F8AF5211-0156-4BEB-BAC1-B8831AD843FA}"/>
                  </a:ext>
                </a:extLst>
              </p:cNvPr>
              <p:cNvSpPr>
                <a:spLocks/>
              </p:cNvSpPr>
              <p:nvPr/>
            </p:nvSpPr>
            <p:spPr bwMode="auto">
              <a:xfrm>
                <a:off x="23" y="5085"/>
                <a:ext cx="994" cy="169"/>
              </a:xfrm>
              <a:custGeom>
                <a:avLst/>
                <a:gdLst>
                  <a:gd name="T0" fmla="*/ 1751 w 1753"/>
                  <a:gd name="T1" fmla="*/ 0 h 299"/>
                  <a:gd name="T2" fmla="*/ 0 w 1753"/>
                  <a:gd name="T3" fmla="*/ 293 h 299"/>
                  <a:gd name="T4" fmla="*/ 1 w 1753"/>
                  <a:gd name="T5" fmla="*/ 299 h 299"/>
                  <a:gd name="T6" fmla="*/ 1753 w 1753"/>
                  <a:gd name="T7" fmla="*/ 6 h 299"/>
                </a:gdLst>
                <a:ahLst/>
                <a:cxnLst>
                  <a:cxn ang="0">
                    <a:pos x="T0" y="T1"/>
                  </a:cxn>
                  <a:cxn ang="0">
                    <a:pos x="T2" y="T3"/>
                  </a:cxn>
                  <a:cxn ang="0">
                    <a:pos x="T4" y="T5"/>
                  </a:cxn>
                  <a:cxn ang="0">
                    <a:pos x="T6" y="T7"/>
                  </a:cxn>
                </a:cxnLst>
                <a:rect l="0" t="0" r="r" b="b"/>
                <a:pathLst>
                  <a:path w="1753" h="299">
                    <a:moveTo>
                      <a:pt x="1751" y="0"/>
                    </a:moveTo>
                    <a:lnTo>
                      <a:pt x="0" y="293"/>
                    </a:lnTo>
                    <a:lnTo>
                      <a:pt x="1" y="299"/>
                    </a:lnTo>
                    <a:lnTo>
                      <a:pt x="175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8" name="Freeform 2310">
                <a:extLst>
                  <a:ext uri="{FF2B5EF4-FFF2-40B4-BE49-F238E27FC236}">
                    <a16:creationId xmlns:a16="http://schemas.microsoft.com/office/drawing/2014/main" id="{CD99B09A-8157-4B57-953E-02C5718D7BDC}"/>
                  </a:ext>
                </a:extLst>
              </p:cNvPr>
              <p:cNvSpPr>
                <a:spLocks/>
              </p:cNvSpPr>
              <p:nvPr/>
            </p:nvSpPr>
            <p:spPr bwMode="auto">
              <a:xfrm>
                <a:off x="-121" y="5084"/>
                <a:ext cx="1066" cy="169"/>
              </a:xfrm>
              <a:custGeom>
                <a:avLst/>
                <a:gdLst>
                  <a:gd name="T0" fmla="*/ 1878 w 1879"/>
                  <a:gd name="T1" fmla="*/ 0 h 297"/>
                  <a:gd name="T2" fmla="*/ 0 w 1879"/>
                  <a:gd name="T3" fmla="*/ 291 h 297"/>
                  <a:gd name="T4" fmla="*/ 1 w 1879"/>
                  <a:gd name="T5" fmla="*/ 297 h 297"/>
                  <a:gd name="T6" fmla="*/ 1879 w 1879"/>
                  <a:gd name="T7" fmla="*/ 7 h 297"/>
                </a:gdLst>
                <a:ahLst/>
                <a:cxnLst>
                  <a:cxn ang="0">
                    <a:pos x="T0" y="T1"/>
                  </a:cxn>
                  <a:cxn ang="0">
                    <a:pos x="T2" y="T3"/>
                  </a:cxn>
                  <a:cxn ang="0">
                    <a:pos x="T4" y="T5"/>
                  </a:cxn>
                  <a:cxn ang="0">
                    <a:pos x="T6" y="T7"/>
                  </a:cxn>
                </a:cxnLst>
                <a:rect l="0" t="0" r="r" b="b"/>
                <a:pathLst>
                  <a:path w="1879" h="297">
                    <a:moveTo>
                      <a:pt x="1878" y="0"/>
                    </a:moveTo>
                    <a:lnTo>
                      <a:pt x="0" y="291"/>
                    </a:lnTo>
                    <a:lnTo>
                      <a:pt x="1" y="297"/>
                    </a:lnTo>
                    <a:lnTo>
                      <a:pt x="1879"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09" name="Freeform 2311">
                <a:extLst>
                  <a:ext uri="{FF2B5EF4-FFF2-40B4-BE49-F238E27FC236}">
                    <a16:creationId xmlns:a16="http://schemas.microsoft.com/office/drawing/2014/main" id="{0071FDC0-5702-4286-A260-D0CA5C9BB0C6}"/>
                  </a:ext>
                </a:extLst>
              </p:cNvPr>
              <p:cNvSpPr>
                <a:spLocks/>
              </p:cNvSpPr>
              <p:nvPr/>
            </p:nvSpPr>
            <p:spPr bwMode="auto">
              <a:xfrm>
                <a:off x="-183" y="5083"/>
                <a:ext cx="1092" cy="165"/>
              </a:xfrm>
              <a:custGeom>
                <a:avLst/>
                <a:gdLst>
                  <a:gd name="T0" fmla="*/ 1925 w 1926"/>
                  <a:gd name="T1" fmla="*/ 0 h 290"/>
                  <a:gd name="T2" fmla="*/ 0 w 1926"/>
                  <a:gd name="T3" fmla="*/ 283 h 290"/>
                  <a:gd name="T4" fmla="*/ 1 w 1926"/>
                  <a:gd name="T5" fmla="*/ 290 h 290"/>
                  <a:gd name="T6" fmla="*/ 1926 w 1926"/>
                  <a:gd name="T7" fmla="*/ 7 h 290"/>
                </a:gdLst>
                <a:ahLst/>
                <a:cxnLst>
                  <a:cxn ang="0">
                    <a:pos x="T0" y="T1"/>
                  </a:cxn>
                  <a:cxn ang="0">
                    <a:pos x="T2" y="T3"/>
                  </a:cxn>
                  <a:cxn ang="0">
                    <a:pos x="T4" y="T5"/>
                  </a:cxn>
                  <a:cxn ang="0">
                    <a:pos x="T6" y="T7"/>
                  </a:cxn>
                </a:cxnLst>
                <a:rect l="0" t="0" r="r" b="b"/>
                <a:pathLst>
                  <a:path w="1926" h="290">
                    <a:moveTo>
                      <a:pt x="1925" y="0"/>
                    </a:moveTo>
                    <a:lnTo>
                      <a:pt x="0" y="283"/>
                    </a:lnTo>
                    <a:lnTo>
                      <a:pt x="1" y="290"/>
                    </a:lnTo>
                    <a:lnTo>
                      <a:pt x="192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0" name="Freeform 2312">
                <a:extLst>
                  <a:ext uri="{FF2B5EF4-FFF2-40B4-BE49-F238E27FC236}">
                    <a16:creationId xmlns:a16="http://schemas.microsoft.com/office/drawing/2014/main" id="{E0AF0CAD-671C-4E2E-96B6-1AE922F668F8}"/>
                  </a:ext>
                </a:extLst>
              </p:cNvPr>
              <p:cNvSpPr>
                <a:spLocks/>
              </p:cNvSpPr>
              <p:nvPr/>
            </p:nvSpPr>
            <p:spPr bwMode="auto">
              <a:xfrm>
                <a:off x="-235" y="5083"/>
                <a:ext cx="1086" cy="154"/>
              </a:xfrm>
              <a:custGeom>
                <a:avLst/>
                <a:gdLst>
                  <a:gd name="T0" fmla="*/ 1916 w 1916"/>
                  <a:gd name="T1" fmla="*/ 0 h 272"/>
                  <a:gd name="T2" fmla="*/ 0 w 1916"/>
                  <a:gd name="T3" fmla="*/ 265 h 272"/>
                  <a:gd name="T4" fmla="*/ 1 w 1916"/>
                  <a:gd name="T5" fmla="*/ 272 h 272"/>
                  <a:gd name="T6" fmla="*/ 1916 w 1916"/>
                  <a:gd name="T7" fmla="*/ 7 h 272"/>
                </a:gdLst>
                <a:ahLst/>
                <a:cxnLst>
                  <a:cxn ang="0">
                    <a:pos x="T0" y="T1"/>
                  </a:cxn>
                  <a:cxn ang="0">
                    <a:pos x="T2" y="T3"/>
                  </a:cxn>
                  <a:cxn ang="0">
                    <a:pos x="T4" y="T5"/>
                  </a:cxn>
                  <a:cxn ang="0">
                    <a:pos x="T6" y="T7"/>
                  </a:cxn>
                </a:cxnLst>
                <a:rect l="0" t="0" r="r" b="b"/>
                <a:pathLst>
                  <a:path w="1916" h="272">
                    <a:moveTo>
                      <a:pt x="1916" y="0"/>
                    </a:moveTo>
                    <a:lnTo>
                      <a:pt x="0" y="265"/>
                    </a:lnTo>
                    <a:lnTo>
                      <a:pt x="1" y="272"/>
                    </a:lnTo>
                    <a:lnTo>
                      <a:pt x="1916"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1" name="Freeform 2313">
                <a:extLst>
                  <a:ext uri="{FF2B5EF4-FFF2-40B4-BE49-F238E27FC236}">
                    <a16:creationId xmlns:a16="http://schemas.microsoft.com/office/drawing/2014/main" id="{31B9112B-89A3-4FB7-AADE-9E672F39BB69}"/>
                  </a:ext>
                </a:extLst>
              </p:cNvPr>
              <p:cNvSpPr>
                <a:spLocks/>
              </p:cNvSpPr>
              <p:nvPr/>
            </p:nvSpPr>
            <p:spPr bwMode="auto">
              <a:xfrm>
                <a:off x="-279" y="5083"/>
                <a:ext cx="1090" cy="150"/>
              </a:xfrm>
              <a:custGeom>
                <a:avLst/>
                <a:gdLst>
                  <a:gd name="T0" fmla="*/ 1922 w 1923"/>
                  <a:gd name="T1" fmla="*/ 0 h 264"/>
                  <a:gd name="T2" fmla="*/ 0 w 1923"/>
                  <a:gd name="T3" fmla="*/ 257 h 264"/>
                  <a:gd name="T4" fmla="*/ 1 w 1923"/>
                  <a:gd name="T5" fmla="*/ 264 h 264"/>
                  <a:gd name="T6" fmla="*/ 1923 w 1923"/>
                  <a:gd name="T7" fmla="*/ 7 h 264"/>
                </a:gdLst>
                <a:ahLst/>
                <a:cxnLst>
                  <a:cxn ang="0">
                    <a:pos x="T0" y="T1"/>
                  </a:cxn>
                  <a:cxn ang="0">
                    <a:pos x="T2" y="T3"/>
                  </a:cxn>
                  <a:cxn ang="0">
                    <a:pos x="T4" y="T5"/>
                  </a:cxn>
                  <a:cxn ang="0">
                    <a:pos x="T6" y="T7"/>
                  </a:cxn>
                </a:cxnLst>
                <a:rect l="0" t="0" r="r" b="b"/>
                <a:pathLst>
                  <a:path w="1923" h="264">
                    <a:moveTo>
                      <a:pt x="1922" y="0"/>
                    </a:moveTo>
                    <a:lnTo>
                      <a:pt x="0" y="257"/>
                    </a:lnTo>
                    <a:lnTo>
                      <a:pt x="1" y="264"/>
                    </a:lnTo>
                    <a:lnTo>
                      <a:pt x="1923" y="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2" name="Freeform 2314">
                <a:extLst>
                  <a:ext uri="{FF2B5EF4-FFF2-40B4-BE49-F238E27FC236}">
                    <a16:creationId xmlns:a16="http://schemas.microsoft.com/office/drawing/2014/main" id="{36F8E36D-A0F9-4FD6-A437-68620A048247}"/>
                  </a:ext>
                </a:extLst>
              </p:cNvPr>
              <p:cNvSpPr>
                <a:spLocks/>
              </p:cNvSpPr>
              <p:nvPr/>
            </p:nvSpPr>
            <p:spPr bwMode="auto">
              <a:xfrm>
                <a:off x="633" y="5047"/>
                <a:ext cx="275" cy="24"/>
              </a:xfrm>
              <a:custGeom>
                <a:avLst/>
                <a:gdLst>
                  <a:gd name="T0" fmla="*/ 1 w 485"/>
                  <a:gd name="T1" fmla="*/ 43 h 43"/>
                  <a:gd name="T2" fmla="*/ 178 w 485"/>
                  <a:gd name="T3" fmla="*/ 17 h 43"/>
                  <a:gd name="T4" fmla="*/ 207 w 485"/>
                  <a:gd name="T5" fmla="*/ 21 h 43"/>
                  <a:gd name="T6" fmla="*/ 207 w 485"/>
                  <a:gd name="T7" fmla="*/ 21 h 43"/>
                  <a:gd name="T8" fmla="*/ 332 w 485"/>
                  <a:gd name="T9" fmla="*/ 15 h 43"/>
                  <a:gd name="T10" fmla="*/ 485 w 485"/>
                  <a:gd name="T11" fmla="*/ 7 h 43"/>
                  <a:gd name="T12" fmla="*/ 485 w 485"/>
                  <a:gd name="T13" fmla="*/ 0 h 43"/>
                  <a:gd name="T14" fmla="*/ 332 w 485"/>
                  <a:gd name="T15" fmla="*/ 9 h 43"/>
                  <a:gd name="T16" fmla="*/ 245 w 485"/>
                  <a:gd name="T17" fmla="*/ 13 h 43"/>
                  <a:gd name="T18" fmla="*/ 207 w 485"/>
                  <a:gd name="T19" fmla="*/ 14 h 43"/>
                  <a:gd name="T20" fmla="*/ 207 w 485"/>
                  <a:gd name="T21" fmla="*/ 18 h 43"/>
                  <a:gd name="T22" fmla="*/ 207 w 485"/>
                  <a:gd name="T23" fmla="*/ 15 h 43"/>
                  <a:gd name="T24" fmla="*/ 178 w 485"/>
                  <a:gd name="T25" fmla="*/ 10 h 43"/>
                  <a:gd name="T26" fmla="*/ 0 w 485"/>
                  <a:gd name="T27" fmla="*/ 37 h 43"/>
                  <a:gd name="T28" fmla="*/ 1 w 485"/>
                  <a:gd name="T2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5" h="43">
                    <a:moveTo>
                      <a:pt x="1" y="43"/>
                    </a:moveTo>
                    <a:lnTo>
                      <a:pt x="178" y="17"/>
                    </a:lnTo>
                    <a:lnTo>
                      <a:pt x="207" y="21"/>
                    </a:lnTo>
                    <a:lnTo>
                      <a:pt x="207" y="21"/>
                    </a:lnTo>
                    <a:cubicBezTo>
                      <a:pt x="207" y="21"/>
                      <a:pt x="267" y="19"/>
                      <a:pt x="332" y="15"/>
                    </a:cubicBezTo>
                    <a:cubicBezTo>
                      <a:pt x="397" y="12"/>
                      <a:pt x="467" y="9"/>
                      <a:pt x="485" y="7"/>
                    </a:cubicBezTo>
                    <a:lnTo>
                      <a:pt x="485" y="0"/>
                    </a:lnTo>
                    <a:cubicBezTo>
                      <a:pt x="466" y="2"/>
                      <a:pt x="397" y="6"/>
                      <a:pt x="332" y="9"/>
                    </a:cubicBezTo>
                    <a:cubicBezTo>
                      <a:pt x="299" y="10"/>
                      <a:pt x="268" y="12"/>
                      <a:pt x="245" y="13"/>
                    </a:cubicBezTo>
                    <a:cubicBezTo>
                      <a:pt x="222" y="14"/>
                      <a:pt x="207" y="14"/>
                      <a:pt x="207" y="14"/>
                    </a:cubicBezTo>
                    <a:lnTo>
                      <a:pt x="207" y="18"/>
                    </a:lnTo>
                    <a:lnTo>
                      <a:pt x="207" y="15"/>
                    </a:lnTo>
                    <a:lnTo>
                      <a:pt x="178" y="10"/>
                    </a:lnTo>
                    <a:lnTo>
                      <a:pt x="0" y="37"/>
                    </a:lnTo>
                    <a:lnTo>
                      <a:pt x="1" y="4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3" name="Freeform 2315">
                <a:extLst>
                  <a:ext uri="{FF2B5EF4-FFF2-40B4-BE49-F238E27FC236}">
                    <a16:creationId xmlns:a16="http://schemas.microsoft.com/office/drawing/2014/main" id="{89445A39-8CBF-4911-AC9B-68F4B6171F75}"/>
                  </a:ext>
                </a:extLst>
              </p:cNvPr>
              <p:cNvSpPr>
                <a:spLocks/>
              </p:cNvSpPr>
              <p:nvPr/>
            </p:nvSpPr>
            <p:spPr bwMode="auto">
              <a:xfrm>
                <a:off x="915" y="5036"/>
                <a:ext cx="109" cy="10"/>
              </a:xfrm>
              <a:custGeom>
                <a:avLst/>
                <a:gdLst>
                  <a:gd name="T0" fmla="*/ 0 w 192"/>
                  <a:gd name="T1" fmla="*/ 17 h 17"/>
                  <a:gd name="T2" fmla="*/ 192 w 192"/>
                  <a:gd name="T3" fmla="*/ 7 h 17"/>
                  <a:gd name="T4" fmla="*/ 191 w 192"/>
                  <a:gd name="T5" fmla="*/ 0 h 17"/>
                  <a:gd name="T6" fmla="*/ 0 w 192"/>
                  <a:gd name="T7" fmla="*/ 10 h 17"/>
                </a:gdLst>
                <a:ahLst/>
                <a:cxnLst>
                  <a:cxn ang="0">
                    <a:pos x="T0" y="T1"/>
                  </a:cxn>
                  <a:cxn ang="0">
                    <a:pos x="T2" y="T3"/>
                  </a:cxn>
                  <a:cxn ang="0">
                    <a:pos x="T4" y="T5"/>
                  </a:cxn>
                  <a:cxn ang="0">
                    <a:pos x="T6" y="T7"/>
                  </a:cxn>
                </a:cxnLst>
                <a:rect l="0" t="0" r="r" b="b"/>
                <a:pathLst>
                  <a:path w="192" h="17">
                    <a:moveTo>
                      <a:pt x="0" y="17"/>
                    </a:moveTo>
                    <a:lnTo>
                      <a:pt x="192" y="7"/>
                    </a:lnTo>
                    <a:lnTo>
                      <a:pt x="191" y="0"/>
                    </a:lnTo>
                    <a:lnTo>
                      <a:pt x="0" y="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4" name="Freeform 2316">
                <a:extLst>
                  <a:ext uri="{FF2B5EF4-FFF2-40B4-BE49-F238E27FC236}">
                    <a16:creationId xmlns:a16="http://schemas.microsoft.com/office/drawing/2014/main" id="{D6A23CB5-D4DD-4448-97BD-FF579FFC3C7E}"/>
                  </a:ext>
                </a:extLst>
              </p:cNvPr>
              <p:cNvSpPr>
                <a:spLocks/>
              </p:cNvSpPr>
              <p:nvPr/>
            </p:nvSpPr>
            <p:spPr bwMode="auto">
              <a:xfrm>
                <a:off x="1033" y="5027"/>
                <a:ext cx="70" cy="9"/>
              </a:xfrm>
              <a:custGeom>
                <a:avLst/>
                <a:gdLst>
                  <a:gd name="T0" fmla="*/ 1 w 123"/>
                  <a:gd name="T1" fmla="*/ 15 h 15"/>
                  <a:gd name="T2" fmla="*/ 123 w 123"/>
                  <a:gd name="T3" fmla="*/ 6 h 15"/>
                  <a:gd name="T4" fmla="*/ 122 w 123"/>
                  <a:gd name="T5" fmla="*/ 0 h 15"/>
                  <a:gd name="T6" fmla="*/ 0 w 123"/>
                  <a:gd name="T7" fmla="*/ 8 h 15"/>
                </a:gdLst>
                <a:ahLst/>
                <a:cxnLst>
                  <a:cxn ang="0">
                    <a:pos x="T0" y="T1"/>
                  </a:cxn>
                  <a:cxn ang="0">
                    <a:pos x="T2" y="T3"/>
                  </a:cxn>
                  <a:cxn ang="0">
                    <a:pos x="T4" y="T5"/>
                  </a:cxn>
                  <a:cxn ang="0">
                    <a:pos x="T6" y="T7"/>
                  </a:cxn>
                </a:cxnLst>
                <a:rect l="0" t="0" r="r" b="b"/>
                <a:pathLst>
                  <a:path w="123" h="15">
                    <a:moveTo>
                      <a:pt x="1" y="15"/>
                    </a:moveTo>
                    <a:lnTo>
                      <a:pt x="123" y="6"/>
                    </a:lnTo>
                    <a:lnTo>
                      <a:pt x="122"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5" name="Freeform 2317">
                <a:extLst>
                  <a:ext uri="{FF2B5EF4-FFF2-40B4-BE49-F238E27FC236}">
                    <a16:creationId xmlns:a16="http://schemas.microsoft.com/office/drawing/2014/main" id="{0C3316B4-77A1-46C3-9BD5-9EF8D001DEDF}"/>
                  </a:ext>
                </a:extLst>
              </p:cNvPr>
              <p:cNvSpPr>
                <a:spLocks/>
              </p:cNvSpPr>
              <p:nvPr/>
            </p:nvSpPr>
            <p:spPr bwMode="auto">
              <a:xfrm>
                <a:off x="1124" y="5020"/>
                <a:ext cx="53" cy="8"/>
              </a:xfrm>
              <a:custGeom>
                <a:avLst/>
                <a:gdLst>
                  <a:gd name="T0" fmla="*/ 0 w 93"/>
                  <a:gd name="T1" fmla="*/ 14 h 14"/>
                  <a:gd name="T2" fmla="*/ 93 w 93"/>
                  <a:gd name="T3" fmla="*/ 6 h 14"/>
                  <a:gd name="T4" fmla="*/ 93 w 93"/>
                  <a:gd name="T5" fmla="*/ 0 h 14"/>
                  <a:gd name="T6" fmla="*/ 0 w 93"/>
                  <a:gd name="T7" fmla="*/ 8 h 14"/>
                </a:gdLst>
                <a:ahLst/>
                <a:cxnLst>
                  <a:cxn ang="0">
                    <a:pos x="T0" y="T1"/>
                  </a:cxn>
                  <a:cxn ang="0">
                    <a:pos x="T2" y="T3"/>
                  </a:cxn>
                  <a:cxn ang="0">
                    <a:pos x="T4" y="T5"/>
                  </a:cxn>
                  <a:cxn ang="0">
                    <a:pos x="T6" y="T7"/>
                  </a:cxn>
                </a:cxnLst>
                <a:rect l="0" t="0" r="r" b="b"/>
                <a:pathLst>
                  <a:path w="93" h="14">
                    <a:moveTo>
                      <a:pt x="0" y="14"/>
                    </a:moveTo>
                    <a:lnTo>
                      <a:pt x="93" y="6"/>
                    </a:lnTo>
                    <a:lnTo>
                      <a:pt x="93"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6" name="Freeform 2318">
                <a:extLst>
                  <a:ext uri="{FF2B5EF4-FFF2-40B4-BE49-F238E27FC236}">
                    <a16:creationId xmlns:a16="http://schemas.microsoft.com/office/drawing/2014/main" id="{7C8353E5-B36F-4698-83EF-C2E1ED1F49C5}"/>
                  </a:ext>
                </a:extLst>
              </p:cNvPr>
              <p:cNvSpPr>
                <a:spLocks/>
              </p:cNvSpPr>
              <p:nvPr/>
            </p:nvSpPr>
            <p:spPr bwMode="auto">
              <a:xfrm>
                <a:off x="1197" y="5017"/>
                <a:ext cx="43" cy="8"/>
              </a:xfrm>
              <a:custGeom>
                <a:avLst/>
                <a:gdLst>
                  <a:gd name="T0" fmla="*/ 0 w 77"/>
                  <a:gd name="T1" fmla="*/ 14 h 14"/>
                  <a:gd name="T2" fmla="*/ 77 w 77"/>
                  <a:gd name="T3" fmla="*/ 6 h 14"/>
                  <a:gd name="T4" fmla="*/ 76 w 77"/>
                  <a:gd name="T5" fmla="*/ 0 h 14"/>
                  <a:gd name="T6" fmla="*/ 0 w 77"/>
                  <a:gd name="T7" fmla="*/ 8 h 14"/>
                </a:gdLst>
                <a:ahLst/>
                <a:cxnLst>
                  <a:cxn ang="0">
                    <a:pos x="T0" y="T1"/>
                  </a:cxn>
                  <a:cxn ang="0">
                    <a:pos x="T2" y="T3"/>
                  </a:cxn>
                  <a:cxn ang="0">
                    <a:pos x="T4" y="T5"/>
                  </a:cxn>
                  <a:cxn ang="0">
                    <a:pos x="T6" y="T7"/>
                  </a:cxn>
                </a:cxnLst>
                <a:rect l="0" t="0" r="r" b="b"/>
                <a:pathLst>
                  <a:path w="77" h="14">
                    <a:moveTo>
                      <a:pt x="0" y="14"/>
                    </a:moveTo>
                    <a:lnTo>
                      <a:pt x="77" y="6"/>
                    </a:lnTo>
                    <a:lnTo>
                      <a:pt x="76" y="0"/>
                    </a:lnTo>
                    <a:lnTo>
                      <a:pt x="0" y="8"/>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7" name="Freeform 2319">
                <a:extLst>
                  <a:ext uri="{FF2B5EF4-FFF2-40B4-BE49-F238E27FC236}">
                    <a16:creationId xmlns:a16="http://schemas.microsoft.com/office/drawing/2014/main" id="{DACE20F2-4969-4E66-8E5A-51DDBFD5B71B}"/>
                  </a:ext>
                </a:extLst>
              </p:cNvPr>
              <p:cNvSpPr>
                <a:spLocks/>
              </p:cNvSpPr>
              <p:nvPr/>
            </p:nvSpPr>
            <p:spPr bwMode="auto">
              <a:xfrm>
                <a:off x="-503" y="4262"/>
                <a:ext cx="21" cy="695"/>
              </a:xfrm>
              <a:custGeom>
                <a:avLst/>
                <a:gdLst>
                  <a:gd name="T0" fmla="*/ 31 w 37"/>
                  <a:gd name="T1" fmla="*/ 0 h 1225"/>
                  <a:gd name="T2" fmla="*/ 1 w 37"/>
                  <a:gd name="T3" fmla="*/ 54 h 1225"/>
                  <a:gd name="T4" fmla="*/ 0 w 37"/>
                  <a:gd name="T5" fmla="*/ 55 h 1225"/>
                  <a:gd name="T6" fmla="*/ 12 w 37"/>
                  <a:gd name="T7" fmla="*/ 1225 h 1225"/>
                  <a:gd name="T8" fmla="*/ 18 w 37"/>
                  <a:gd name="T9" fmla="*/ 1225 h 1225"/>
                  <a:gd name="T10" fmla="*/ 7 w 37"/>
                  <a:gd name="T11" fmla="*/ 56 h 1225"/>
                  <a:gd name="T12" fmla="*/ 4 w 37"/>
                  <a:gd name="T13" fmla="*/ 56 h 1225"/>
                  <a:gd name="T14" fmla="*/ 7 w 37"/>
                  <a:gd name="T15" fmla="*/ 57 h 1225"/>
                  <a:gd name="T16" fmla="*/ 37 w 37"/>
                  <a:gd name="T17" fmla="*/ 3 h 1225"/>
                  <a:gd name="T18" fmla="*/ 31 w 37"/>
                  <a:gd name="T19" fmla="*/ 0 h 1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225">
                    <a:moveTo>
                      <a:pt x="31" y="0"/>
                    </a:moveTo>
                    <a:cubicBezTo>
                      <a:pt x="21" y="17"/>
                      <a:pt x="10" y="35"/>
                      <a:pt x="1" y="54"/>
                    </a:cubicBezTo>
                    <a:lnTo>
                      <a:pt x="0" y="55"/>
                    </a:lnTo>
                    <a:lnTo>
                      <a:pt x="12" y="1225"/>
                    </a:lnTo>
                    <a:lnTo>
                      <a:pt x="18" y="1225"/>
                    </a:lnTo>
                    <a:lnTo>
                      <a:pt x="7" y="56"/>
                    </a:lnTo>
                    <a:lnTo>
                      <a:pt x="4" y="56"/>
                    </a:lnTo>
                    <a:lnTo>
                      <a:pt x="7" y="57"/>
                    </a:lnTo>
                    <a:cubicBezTo>
                      <a:pt x="16" y="38"/>
                      <a:pt x="26" y="20"/>
                      <a:pt x="37" y="3"/>
                    </a:cubicBezTo>
                    <a:lnTo>
                      <a:pt x="31"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8" name="Freeform 2320">
                <a:extLst>
                  <a:ext uri="{FF2B5EF4-FFF2-40B4-BE49-F238E27FC236}">
                    <a16:creationId xmlns:a16="http://schemas.microsoft.com/office/drawing/2014/main" id="{1CC332EE-8022-44F0-88DD-7E9077BBF8FF}"/>
                  </a:ext>
                </a:extLst>
              </p:cNvPr>
              <p:cNvSpPr>
                <a:spLocks/>
              </p:cNvSpPr>
              <p:nvPr/>
            </p:nvSpPr>
            <p:spPr bwMode="auto">
              <a:xfrm>
                <a:off x="-432" y="4143"/>
                <a:ext cx="63" cy="52"/>
              </a:xfrm>
              <a:custGeom>
                <a:avLst/>
                <a:gdLst>
                  <a:gd name="T0" fmla="*/ 108 w 111"/>
                  <a:gd name="T1" fmla="*/ 0 h 92"/>
                  <a:gd name="T2" fmla="*/ 0 w 111"/>
                  <a:gd name="T3" fmla="*/ 87 h 92"/>
                  <a:gd name="T4" fmla="*/ 5 w 111"/>
                  <a:gd name="T5" fmla="*/ 92 h 92"/>
                  <a:gd name="T6" fmla="*/ 80 w 111"/>
                  <a:gd name="T7" fmla="*/ 27 h 92"/>
                  <a:gd name="T8" fmla="*/ 103 w 111"/>
                  <a:gd name="T9" fmla="*/ 11 h 92"/>
                  <a:gd name="T10" fmla="*/ 109 w 111"/>
                  <a:gd name="T11" fmla="*/ 7 h 92"/>
                  <a:gd name="T12" fmla="*/ 111 w 111"/>
                  <a:gd name="T13" fmla="*/ 6 h 92"/>
                  <a:gd name="T14" fmla="*/ 108 w 111"/>
                  <a:gd name="T15" fmla="*/ 0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1" h="92">
                    <a:moveTo>
                      <a:pt x="108" y="0"/>
                    </a:moveTo>
                    <a:cubicBezTo>
                      <a:pt x="108" y="1"/>
                      <a:pt x="59" y="27"/>
                      <a:pt x="0" y="87"/>
                    </a:cubicBezTo>
                    <a:lnTo>
                      <a:pt x="5" y="92"/>
                    </a:lnTo>
                    <a:cubicBezTo>
                      <a:pt x="34" y="62"/>
                      <a:pt x="61" y="40"/>
                      <a:pt x="80" y="27"/>
                    </a:cubicBezTo>
                    <a:cubicBezTo>
                      <a:pt x="90" y="20"/>
                      <a:pt x="97" y="15"/>
                      <a:pt x="103" y="11"/>
                    </a:cubicBezTo>
                    <a:cubicBezTo>
                      <a:pt x="106" y="10"/>
                      <a:pt x="108" y="8"/>
                      <a:pt x="109" y="7"/>
                    </a:cubicBezTo>
                    <a:cubicBezTo>
                      <a:pt x="110" y="7"/>
                      <a:pt x="111" y="6"/>
                      <a:pt x="111" y="6"/>
                    </a:cubicBezTo>
                    <a:lnTo>
                      <a:pt x="108"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19" name="Freeform 2321">
                <a:extLst>
                  <a:ext uri="{FF2B5EF4-FFF2-40B4-BE49-F238E27FC236}">
                    <a16:creationId xmlns:a16="http://schemas.microsoft.com/office/drawing/2014/main" id="{FAB8F110-A383-4942-BD13-32A29880F13D}"/>
                  </a:ext>
                </a:extLst>
              </p:cNvPr>
              <p:cNvSpPr>
                <a:spLocks/>
              </p:cNvSpPr>
              <p:nvPr/>
            </p:nvSpPr>
            <p:spPr bwMode="auto">
              <a:xfrm>
                <a:off x="-653" y="4498"/>
                <a:ext cx="22" cy="460"/>
              </a:xfrm>
              <a:custGeom>
                <a:avLst/>
                <a:gdLst>
                  <a:gd name="T0" fmla="*/ 38 w 38"/>
                  <a:gd name="T1" fmla="*/ 2 h 811"/>
                  <a:gd name="T2" fmla="*/ 13 w 38"/>
                  <a:gd name="T3" fmla="*/ 0 h 811"/>
                  <a:gd name="T4" fmla="*/ 0 w 38"/>
                  <a:gd name="T5" fmla="*/ 811 h 811"/>
                  <a:gd name="T6" fmla="*/ 7 w 38"/>
                  <a:gd name="T7" fmla="*/ 811 h 811"/>
                  <a:gd name="T8" fmla="*/ 20 w 38"/>
                  <a:gd name="T9" fmla="*/ 7 h 811"/>
                  <a:gd name="T10" fmla="*/ 37 w 38"/>
                  <a:gd name="T11" fmla="*/ 9 h 811"/>
                  <a:gd name="T12" fmla="*/ 38 w 38"/>
                  <a:gd name="T13" fmla="*/ 2 h 811"/>
                </a:gdLst>
                <a:ahLst/>
                <a:cxnLst>
                  <a:cxn ang="0">
                    <a:pos x="T0" y="T1"/>
                  </a:cxn>
                  <a:cxn ang="0">
                    <a:pos x="T2" y="T3"/>
                  </a:cxn>
                  <a:cxn ang="0">
                    <a:pos x="T4" y="T5"/>
                  </a:cxn>
                  <a:cxn ang="0">
                    <a:pos x="T6" y="T7"/>
                  </a:cxn>
                  <a:cxn ang="0">
                    <a:pos x="T8" y="T9"/>
                  </a:cxn>
                  <a:cxn ang="0">
                    <a:pos x="T10" y="T11"/>
                  </a:cxn>
                  <a:cxn ang="0">
                    <a:pos x="T12" y="T13"/>
                  </a:cxn>
                </a:cxnLst>
                <a:rect l="0" t="0" r="r" b="b"/>
                <a:pathLst>
                  <a:path w="38" h="811">
                    <a:moveTo>
                      <a:pt x="38" y="2"/>
                    </a:moveTo>
                    <a:lnTo>
                      <a:pt x="13" y="0"/>
                    </a:lnTo>
                    <a:lnTo>
                      <a:pt x="0" y="811"/>
                    </a:lnTo>
                    <a:lnTo>
                      <a:pt x="7" y="811"/>
                    </a:lnTo>
                    <a:lnTo>
                      <a:pt x="20" y="7"/>
                    </a:lnTo>
                    <a:lnTo>
                      <a:pt x="37" y="9"/>
                    </a:lnTo>
                    <a:lnTo>
                      <a:pt x="38" y="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0" name="Freeform 2322">
                <a:extLst>
                  <a:ext uri="{FF2B5EF4-FFF2-40B4-BE49-F238E27FC236}">
                    <a16:creationId xmlns:a16="http://schemas.microsoft.com/office/drawing/2014/main" id="{93B28258-172D-4D5F-B4C8-0752A53A35FE}"/>
                  </a:ext>
                </a:extLst>
              </p:cNvPr>
              <p:cNvSpPr>
                <a:spLocks/>
              </p:cNvSpPr>
              <p:nvPr/>
            </p:nvSpPr>
            <p:spPr bwMode="auto">
              <a:xfrm>
                <a:off x="-678" y="4519"/>
                <a:ext cx="34" cy="439"/>
              </a:xfrm>
              <a:custGeom>
                <a:avLst/>
                <a:gdLst>
                  <a:gd name="T0" fmla="*/ 60 w 60"/>
                  <a:gd name="T1" fmla="*/ 6 h 773"/>
                  <a:gd name="T2" fmla="*/ 35 w 60"/>
                  <a:gd name="T3" fmla="*/ 0 h 773"/>
                  <a:gd name="T4" fmla="*/ 0 w 60"/>
                  <a:gd name="T5" fmla="*/ 773 h 773"/>
                  <a:gd name="T6" fmla="*/ 6 w 60"/>
                  <a:gd name="T7" fmla="*/ 773 h 773"/>
                  <a:gd name="T8" fmla="*/ 41 w 60"/>
                  <a:gd name="T9" fmla="*/ 8 h 773"/>
                  <a:gd name="T10" fmla="*/ 58 w 60"/>
                  <a:gd name="T11" fmla="*/ 12 h 773"/>
                  <a:gd name="T12" fmla="*/ 60 w 60"/>
                  <a:gd name="T13" fmla="*/ 6 h 773"/>
                </a:gdLst>
                <a:ahLst/>
                <a:cxnLst>
                  <a:cxn ang="0">
                    <a:pos x="T0" y="T1"/>
                  </a:cxn>
                  <a:cxn ang="0">
                    <a:pos x="T2" y="T3"/>
                  </a:cxn>
                  <a:cxn ang="0">
                    <a:pos x="T4" y="T5"/>
                  </a:cxn>
                  <a:cxn ang="0">
                    <a:pos x="T6" y="T7"/>
                  </a:cxn>
                  <a:cxn ang="0">
                    <a:pos x="T8" y="T9"/>
                  </a:cxn>
                  <a:cxn ang="0">
                    <a:pos x="T10" y="T11"/>
                  </a:cxn>
                  <a:cxn ang="0">
                    <a:pos x="T12" y="T13"/>
                  </a:cxn>
                </a:cxnLst>
                <a:rect l="0" t="0" r="r" b="b"/>
                <a:pathLst>
                  <a:path w="60" h="773">
                    <a:moveTo>
                      <a:pt x="60" y="6"/>
                    </a:moveTo>
                    <a:lnTo>
                      <a:pt x="35" y="0"/>
                    </a:lnTo>
                    <a:lnTo>
                      <a:pt x="0" y="773"/>
                    </a:lnTo>
                    <a:lnTo>
                      <a:pt x="6" y="773"/>
                    </a:lnTo>
                    <a:lnTo>
                      <a:pt x="41" y="8"/>
                    </a:lnTo>
                    <a:lnTo>
                      <a:pt x="58" y="12"/>
                    </a:lnTo>
                    <a:lnTo>
                      <a:pt x="6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1" name="Freeform 2323">
                <a:extLst>
                  <a:ext uri="{FF2B5EF4-FFF2-40B4-BE49-F238E27FC236}">
                    <a16:creationId xmlns:a16="http://schemas.microsoft.com/office/drawing/2014/main" id="{667D6128-2539-412B-8F5C-50B02543F602}"/>
                  </a:ext>
                </a:extLst>
              </p:cNvPr>
              <p:cNvSpPr>
                <a:spLocks/>
              </p:cNvSpPr>
              <p:nvPr/>
            </p:nvSpPr>
            <p:spPr bwMode="auto">
              <a:xfrm>
                <a:off x="-728" y="4896"/>
                <a:ext cx="351" cy="207"/>
              </a:xfrm>
              <a:custGeom>
                <a:avLst/>
                <a:gdLst>
                  <a:gd name="T0" fmla="*/ 0 w 619"/>
                  <a:gd name="T1" fmla="*/ 7 h 365"/>
                  <a:gd name="T2" fmla="*/ 105 w 619"/>
                  <a:gd name="T3" fmla="*/ 7 h 365"/>
                  <a:gd name="T4" fmla="*/ 105 w 619"/>
                  <a:gd name="T5" fmla="*/ 7 h 365"/>
                  <a:gd name="T6" fmla="*/ 121 w 619"/>
                  <a:gd name="T7" fmla="*/ 13 h 365"/>
                  <a:gd name="T8" fmla="*/ 128 w 619"/>
                  <a:gd name="T9" fmla="*/ 16 h 365"/>
                  <a:gd name="T10" fmla="*/ 600 w 619"/>
                  <a:gd name="T11" fmla="*/ 247 h 365"/>
                  <a:gd name="T12" fmla="*/ 600 w 619"/>
                  <a:gd name="T13" fmla="*/ 248 h 365"/>
                  <a:gd name="T14" fmla="*/ 601 w 619"/>
                  <a:gd name="T15" fmla="*/ 248 h 365"/>
                  <a:gd name="T16" fmla="*/ 601 w 619"/>
                  <a:gd name="T17" fmla="*/ 247 h 365"/>
                  <a:gd name="T18" fmla="*/ 601 w 619"/>
                  <a:gd name="T19" fmla="*/ 248 h 365"/>
                  <a:gd name="T20" fmla="*/ 601 w 619"/>
                  <a:gd name="T21" fmla="*/ 248 h 365"/>
                  <a:gd name="T22" fmla="*/ 601 w 619"/>
                  <a:gd name="T23" fmla="*/ 247 h 365"/>
                  <a:gd name="T24" fmla="*/ 601 w 619"/>
                  <a:gd name="T25" fmla="*/ 248 h 365"/>
                  <a:gd name="T26" fmla="*/ 604 w 619"/>
                  <a:gd name="T27" fmla="*/ 250 h 365"/>
                  <a:gd name="T28" fmla="*/ 608 w 619"/>
                  <a:gd name="T29" fmla="*/ 260 h 365"/>
                  <a:gd name="T30" fmla="*/ 611 w 619"/>
                  <a:gd name="T31" fmla="*/ 318 h 365"/>
                  <a:gd name="T32" fmla="*/ 613 w 619"/>
                  <a:gd name="T33" fmla="*/ 365 h 365"/>
                  <a:gd name="T34" fmla="*/ 619 w 619"/>
                  <a:gd name="T35" fmla="*/ 365 h 365"/>
                  <a:gd name="T36" fmla="*/ 615 w 619"/>
                  <a:gd name="T37" fmla="*/ 260 h 365"/>
                  <a:gd name="T38" fmla="*/ 608 w 619"/>
                  <a:gd name="T39" fmla="*/ 244 h 365"/>
                  <a:gd name="T40" fmla="*/ 602 w 619"/>
                  <a:gd name="T41" fmla="*/ 241 h 365"/>
                  <a:gd name="T42" fmla="*/ 601 w 619"/>
                  <a:gd name="T43" fmla="*/ 244 h 365"/>
                  <a:gd name="T44" fmla="*/ 603 w 619"/>
                  <a:gd name="T45" fmla="*/ 241 h 365"/>
                  <a:gd name="T46" fmla="*/ 583 w 619"/>
                  <a:gd name="T47" fmla="*/ 232 h 365"/>
                  <a:gd name="T48" fmla="*/ 323 w 619"/>
                  <a:gd name="T49" fmla="*/ 105 h 365"/>
                  <a:gd name="T50" fmla="*/ 187 w 619"/>
                  <a:gd name="T51" fmla="*/ 38 h 365"/>
                  <a:gd name="T52" fmla="*/ 143 w 619"/>
                  <a:gd name="T53" fmla="*/ 16 h 365"/>
                  <a:gd name="T54" fmla="*/ 130 w 619"/>
                  <a:gd name="T55" fmla="*/ 10 h 365"/>
                  <a:gd name="T56" fmla="*/ 124 w 619"/>
                  <a:gd name="T57" fmla="*/ 7 h 365"/>
                  <a:gd name="T58" fmla="*/ 105 w 619"/>
                  <a:gd name="T59" fmla="*/ 0 h 365"/>
                  <a:gd name="T60" fmla="*/ 0 w 619"/>
                  <a:gd name="T61" fmla="*/ 0 h 365"/>
                  <a:gd name="T62" fmla="*/ 0 w 619"/>
                  <a:gd name="T63"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365">
                    <a:moveTo>
                      <a:pt x="0" y="7"/>
                    </a:moveTo>
                    <a:lnTo>
                      <a:pt x="105" y="7"/>
                    </a:lnTo>
                    <a:lnTo>
                      <a:pt x="105" y="7"/>
                    </a:lnTo>
                    <a:cubicBezTo>
                      <a:pt x="106" y="7"/>
                      <a:pt x="113" y="8"/>
                      <a:pt x="121" y="13"/>
                    </a:cubicBezTo>
                    <a:cubicBezTo>
                      <a:pt x="122" y="13"/>
                      <a:pt x="124" y="14"/>
                      <a:pt x="128" y="16"/>
                    </a:cubicBezTo>
                    <a:cubicBezTo>
                      <a:pt x="188" y="47"/>
                      <a:pt x="600" y="247"/>
                      <a:pt x="600" y="247"/>
                    </a:cubicBezTo>
                    <a:lnTo>
                      <a:pt x="600" y="248"/>
                    </a:lnTo>
                    <a:lnTo>
                      <a:pt x="601" y="248"/>
                    </a:lnTo>
                    <a:lnTo>
                      <a:pt x="601" y="247"/>
                    </a:lnTo>
                    <a:lnTo>
                      <a:pt x="601" y="248"/>
                    </a:lnTo>
                    <a:lnTo>
                      <a:pt x="601" y="248"/>
                    </a:lnTo>
                    <a:lnTo>
                      <a:pt x="601" y="247"/>
                    </a:lnTo>
                    <a:lnTo>
                      <a:pt x="601" y="248"/>
                    </a:lnTo>
                    <a:cubicBezTo>
                      <a:pt x="601" y="248"/>
                      <a:pt x="603" y="248"/>
                      <a:pt x="604" y="250"/>
                    </a:cubicBezTo>
                    <a:cubicBezTo>
                      <a:pt x="606" y="251"/>
                      <a:pt x="608" y="254"/>
                      <a:pt x="608" y="260"/>
                    </a:cubicBezTo>
                    <a:cubicBezTo>
                      <a:pt x="608" y="267"/>
                      <a:pt x="610" y="293"/>
                      <a:pt x="611" y="318"/>
                    </a:cubicBezTo>
                    <a:cubicBezTo>
                      <a:pt x="612" y="342"/>
                      <a:pt x="613" y="365"/>
                      <a:pt x="613" y="365"/>
                    </a:cubicBezTo>
                    <a:lnTo>
                      <a:pt x="619" y="365"/>
                    </a:lnTo>
                    <a:cubicBezTo>
                      <a:pt x="619" y="365"/>
                      <a:pt x="615" y="274"/>
                      <a:pt x="615" y="260"/>
                    </a:cubicBezTo>
                    <a:cubicBezTo>
                      <a:pt x="614" y="252"/>
                      <a:pt x="611" y="247"/>
                      <a:pt x="608" y="244"/>
                    </a:cubicBezTo>
                    <a:cubicBezTo>
                      <a:pt x="605" y="242"/>
                      <a:pt x="602" y="241"/>
                      <a:pt x="602" y="241"/>
                    </a:cubicBezTo>
                    <a:lnTo>
                      <a:pt x="601" y="244"/>
                    </a:lnTo>
                    <a:lnTo>
                      <a:pt x="603" y="241"/>
                    </a:lnTo>
                    <a:cubicBezTo>
                      <a:pt x="603" y="241"/>
                      <a:pt x="595" y="238"/>
                      <a:pt x="583" y="232"/>
                    </a:cubicBezTo>
                    <a:cubicBezTo>
                      <a:pt x="538" y="210"/>
                      <a:pt x="425" y="155"/>
                      <a:pt x="323" y="105"/>
                    </a:cubicBezTo>
                    <a:cubicBezTo>
                      <a:pt x="272" y="80"/>
                      <a:pt x="223" y="56"/>
                      <a:pt x="187" y="38"/>
                    </a:cubicBezTo>
                    <a:cubicBezTo>
                      <a:pt x="169" y="29"/>
                      <a:pt x="153" y="22"/>
                      <a:pt x="143" y="16"/>
                    </a:cubicBezTo>
                    <a:cubicBezTo>
                      <a:pt x="137" y="14"/>
                      <a:pt x="133" y="11"/>
                      <a:pt x="130" y="10"/>
                    </a:cubicBezTo>
                    <a:cubicBezTo>
                      <a:pt x="127" y="8"/>
                      <a:pt x="125" y="7"/>
                      <a:pt x="124" y="7"/>
                    </a:cubicBezTo>
                    <a:cubicBezTo>
                      <a:pt x="114" y="0"/>
                      <a:pt x="105" y="0"/>
                      <a:pt x="105" y="0"/>
                    </a:cubicBezTo>
                    <a:lnTo>
                      <a:pt x="0"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2" name="Freeform 2324">
                <a:extLst>
                  <a:ext uri="{FF2B5EF4-FFF2-40B4-BE49-F238E27FC236}">
                    <a16:creationId xmlns:a16="http://schemas.microsoft.com/office/drawing/2014/main" id="{ED75A52A-3016-4C02-AFA8-741C6EC4050E}"/>
                  </a:ext>
                </a:extLst>
              </p:cNvPr>
              <p:cNvSpPr>
                <a:spLocks/>
              </p:cNvSpPr>
              <p:nvPr/>
            </p:nvSpPr>
            <p:spPr bwMode="auto">
              <a:xfrm>
                <a:off x="-728" y="4909"/>
                <a:ext cx="39" cy="4"/>
              </a:xfrm>
              <a:custGeom>
                <a:avLst/>
                <a:gdLst>
                  <a:gd name="T0" fmla="*/ 0 w 70"/>
                  <a:gd name="T1" fmla="*/ 7 h 7"/>
                  <a:gd name="T2" fmla="*/ 70 w 70"/>
                  <a:gd name="T3" fmla="*/ 7 h 7"/>
                  <a:gd name="T4" fmla="*/ 70 w 70"/>
                  <a:gd name="T5" fmla="*/ 0 h 7"/>
                  <a:gd name="T6" fmla="*/ 0 w 70"/>
                  <a:gd name="T7" fmla="*/ 0 h 7"/>
                </a:gdLst>
                <a:ahLst/>
                <a:cxnLst>
                  <a:cxn ang="0">
                    <a:pos x="T0" y="T1"/>
                  </a:cxn>
                  <a:cxn ang="0">
                    <a:pos x="T2" y="T3"/>
                  </a:cxn>
                  <a:cxn ang="0">
                    <a:pos x="T4" y="T5"/>
                  </a:cxn>
                  <a:cxn ang="0">
                    <a:pos x="T6" y="T7"/>
                  </a:cxn>
                </a:cxnLst>
                <a:rect l="0" t="0" r="r" b="b"/>
                <a:pathLst>
                  <a:path w="70" h="7">
                    <a:moveTo>
                      <a:pt x="0" y="7"/>
                    </a:moveTo>
                    <a:lnTo>
                      <a:pt x="70" y="7"/>
                    </a:lnTo>
                    <a:lnTo>
                      <a:pt x="7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3" name="Freeform 2325">
                <a:extLst>
                  <a:ext uri="{FF2B5EF4-FFF2-40B4-BE49-F238E27FC236}">
                    <a16:creationId xmlns:a16="http://schemas.microsoft.com/office/drawing/2014/main" id="{664E22D4-2DD1-462E-B32A-157FFBA330E6}"/>
                  </a:ext>
                </a:extLst>
              </p:cNvPr>
              <p:cNvSpPr>
                <a:spLocks/>
              </p:cNvSpPr>
              <p:nvPr/>
            </p:nvSpPr>
            <p:spPr bwMode="auto">
              <a:xfrm>
                <a:off x="-636" y="4914"/>
                <a:ext cx="9" cy="72"/>
              </a:xfrm>
              <a:custGeom>
                <a:avLst/>
                <a:gdLst>
                  <a:gd name="T0" fmla="*/ 0 w 15"/>
                  <a:gd name="T1" fmla="*/ 0 h 127"/>
                  <a:gd name="T2" fmla="*/ 8 w 15"/>
                  <a:gd name="T3" fmla="*/ 127 h 127"/>
                  <a:gd name="T4" fmla="*/ 15 w 15"/>
                  <a:gd name="T5" fmla="*/ 126 h 127"/>
                  <a:gd name="T6" fmla="*/ 7 w 15"/>
                  <a:gd name="T7" fmla="*/ 0 h 127"/>
                </a:gdLst>
                <a:ahLst/>
                <a:cxnLst>
                  <a:cxn ang="0">
                    <a:pos x="T0" y="T1"/>
                  </a:cxn>
                  <a:cxn ang="0">
                    <a:pos x="T2" y="T3"/>
                  </a:cxn>
                  <a:cxn ang="0">
                    <a:pos x="T4" y="T5"/>
                  </a:cxn>
                  <a:cxn ang="0">
                    <a:pos x="T6" y="T7"/>
                  </a:cxn>
                </a:cxnLst>
                <a:rect l="0" t="0" r="r" b="b"/>
                <a:pathLst>
                  <a:path w="15" h="127">
                    <a:moveTo>
                      <a:pt x="0" y="0"/>
                    </a:moveTo>
                    <a:lnTo>
                      <a:pt x="8" y="127"/>
                    </a:lnTo>
                    <a:lnTo>
                      <a:pt x="15" y="12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4" name="Freeform 2326">
                <a:extLst>
                  <a:ext uri="{FF2B5EF4-FFF2-40B4-BE49-F238E27FC236}">
                    <a16:creationId xmlns:a16="http://schemas.microsoft.com/office/drawing/2014/main" id="{5FD30214-4387-4336-855D-C66B7180AFA1}"/>
                  </a:ext>
                </a:extLst>
              </p:cNvPr>
              <p:cNvSpPr>
                <a:spLocks/>
              </p:cNvSpPr>
              <p:nvPr/>
            </p:nvSpPr>
            <p:spPr bwMode="auto">
              <a:xfrm>
                <a:off x="-664" y="4900"/>
                <a:ext cx="8" cy="69"/>
              </a:xfrm>
              <a:custGeom>
                <a:avLst/>
                <a:gdLst>
                  <a:gd name="T0" fmla="*/ 0 w 14"/>
                  <a:gd name="T1" fmla="*/ 0 h 121"/>
                  <a:gd name="T2" fmla="*/ 7 w 14"/>
                  <a:gd name="T3" fmla="*/ 121 h 121"/>
                  <a:gd name="T4" fmla="*/ 14 w 14"/>
                  <a:gd name="T5" fmla="*/ 120 h 121"/>
                  <a:gd name="T6" fmla="*/ 7 w 14"/>
                  <a:gd name="T7" fmla="*/ 0 h 121"/>
                </a:gdLst>
                <a:ahLst/>
                <a:cxnLst>
                  <a:cxn ang="0">
                    <a:pos x="T0" y="T1"/>
                  </a:cxn>
                  <a:cxn ang="0">
                    <a:pos x="T2" y="T3"/>
                  </a:cxn>
                  <a:cxn ang="0">
                    <a:pos x="T4" y="T5"/>
                  </a:cxn>
                  <a:cxn ang="0">
                    <a:pos x="T6" y="T7"/>
                  </a:cxn>
                </a:cxnLst>
                <a:rect l="0" t="0" r="r" b="b"/>
                <a:pathLst>
                  <a:path w="14" h="121">
                    <a:moveTo>
                      <a:pt x="0" y="0"/>
                    </a:moveTo>
                    <a:lnTo>
                      <a:pt x="7" y="121"/>
                    </a:lnTo>
                    <a:lnTo>
                      <a:pt x="14" y="12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5" name="Freeform 2327">
                <a:extLst>
                  <a:ext uri="{FF2B5EF4-FFF2-40B4-BE49-F238E27FC236}">
                    <a16:creationId xmlns:a16="http://schemas.microsoft.com/office/drawing/2014/main" id="{20CD85BF-8CE3-44AD-BBCF-C2AB0C931022}"/>
                  </a:ext>
                </a:extLst>
              </p:cNvPr>
              <p:cNvSpPr>
                <a:spLocks/>
              </p:cNvSpPr>
              <p:nvPr/>
            </p:nvSpPr>
            <p:spPr bwMode="auto">
              <a:xfrm>
                <a:off x="-605" y="4929"/>
                <a:ext cx="8" cy="75"/>
              </a:xfrm>
              <a:custGeom>
                <a:avLst/>
                <a:gdLst>
                  <a:gd name="T0" fmla="*/ 0 w 14"/>
                  <a:gd name="T1" fmla="*/ 0 h 132"/>
                  <a:gd name="T2" fmla="*/ 8 w 14"/>
                  <a:gd name="T3" fmla="*/ 132 h 132"/>
                  <a:gd name="T4" fmla="*/ 14 w 14"/>
                  <a:gd name="T5" fmla="*/ 131 h 132"/>
                  <a:gd name="T6" fmla="*/ 7 w 14"/>
                  <a:gd name="T7" fmla="*/ 0 h 132"/>
                </a:gdLst>
                <a:ahLst/>
                <a:cxnLst>
                  <a:cxn ang="0">
                    <a:pos x="T0" y="T1"/>
                  </a:cxn>
                  <a:cxn ang="0">
                    <a:pos x="T2" y="T3"/>
                  </a:cxn>
                  <a:cxn ang="0">
                    <a:pos x="T4" y="T5"/>
                  </a:cxn>
                  <a:cxn ang="0">
                    <a:pos x="T6" y="T7"/>
                  </a:cxn>
                </a:cxnLst>
                <a:rect l="0" t="0" r="r" b="b"/>
                <a:pathLst>
                  <a:path w="14" h="132">
                    <a:moveTo>
                      <a:pt x="0" y="0"/>
                    </a:moveTo>
                    <a:lnTo>
                      <a:pt x="8" y="132"/>
                    </a:lnTo>
                    <a:lnTo>
                      <a:pt x="14" y="13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6" name="Freeform 2328">
                <a:extLst>
                  <a:ext uri="{FF2B5EF4-FFF2-40B4-BE49-F238E27FC236}">
                    <a16:creationId xmlns:a16="http://schemas.microsoft.com/office/drawing/2014/main" id="{A69EED0F-74C8-48B9-A944-A7DB628C29DA}"/>
                  </a:ext>
                </a:extLst>
              </p:cNvPr>
              <p:cNvSpPr>
                <a:spLocks/>
              </p:cNvSpPr>
              <p:nvPr/>
            </p:nvSpPr>
            <p:spPr bwMode="auto">
              <a:xfrm>
                <a:off x="-576" y="4943"/>
                <a:ext cx="7" cy="80"/>
              </a:xfrm>
              <a:custGeom>
                <a:avLst/>
                <a:gdLst>
                  <a:gd name="T0" fmla="*/ 0 w 14"/>
                  <a:gd name="T1" fmla="*/ 0 h 140"/>
                  <a:gd name="T2" fmla="*/ 7 w 14"/>
                  <a:gd name="T3" fmla="*/ 140 h 140"/>
                  <a:gd name="T4" fmla="*/ 14 w 14"/>
                  <a:gd name="T5" fmla="*/ 140 h 140"/>
                  <a:gd name="T6" fmla="*/ 6 w 14"/>
                  <a:gd name="T7" fmla="*/ 0 h 140"/>
                </a:gdLst>
                <a:ahLst/>
                <a:cxnLst>
                  <a:cxn ang="0">
                    <a:pos x="T0" y="T1"/>
                  </a:cxn>
                  <a:cxn ang="0">
                    <a:pos x="T2" y="T3"/>
                  </a:cxn>
                  <a:cxn ang="0">
                    <a:pos x="T4" y="T5"/>
                  </a:cxn>
                  <a:cxn ang="0">
                    <a:pos x="T6" y="T7"/>
                  </a:cxn>
                </a:cxnLst>
                <a:rect l="0" t="0" r="r" b="b"/>
                <a:pathLst>
                  <a:path w="14" h="140">
                    <a:moveTo>
                      <a:pt x="0" y="0"/>
                    </a:moveTo>
                    <a:lnTo>
                      <a:pt x="7" y="140"/>
                    </a:lnTo>
                    <a:lnTo>
                      <a:pt x="14" y="1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7" name="Freeform 2329">
                <a:extLst>
                  <a:ext uri="{FF2B5EF4-FFF2-40B4-BE49-F238E27FC236}">
                    <a16:creationId xmlns:a16="http://schemas.microsoft.com/office/drawing/2014/main" id="{C9BC7EA7-034D-495C-A982-F944C50FDE01}"/>
                  </a:ext>
                </a:extLst>
              </p:cNvPr>
              <p:cNvSpPr>
                <a:spLocks/>
              </p:cNvSpPr>
              <p:nvPr/>
            </p:nvSpPr>
            <p:spPr bwMode="auto">
              <a:xfrm>
                <a:off x="-545" y="4958"/>
                <a:ext cx="7" cy="74"/>
              </a:xfrm>
              <a:custGeom>
                <a:avLst/>
                <a:gdLst>
                  <a:gd name="T0" fmla="*/ 0 w 13"/>
                  <a:gd name="T1" fmla="*/ 0 h 130"/>
                  <a:gd name="T2" fmla="*/ 7 w 13"/>
                  <a:gd name="T3" fmla="*/ 130 h 130"/>
                  <a:gd name="T4" fmla="*/ 13 w 13"/>
                  <a:gd name="T5" fmla="*/ 130 h 130"/>
                  <a:gd name="T6" fmla="*/ 6 w 13"/>
                  <a:gd name="T7" fmla="*/ 0 h 130"/>
                </a:gdLst>
                <a:ahLst/>
                <a:cxnLst>
                  <a:cxn ang="0">
                    <a:pos x="T0" y="T1"/>
                  </a:cxn>
                  <a:cxn ang="0">
                    <a:pos x="T2" y="T3"/>
                  </a:cxn>
                  <a:cxn ang="0">
                    <a:pos x="T4" y="T5"/>
                  </a:cxn>
                  <a:cxn ang="0">
                    <a:pos x="T6" y="T7"/>
                  </a:cxn>
                </a:cxnLst>
                <a:rect l="0" t="0" r="r" b="b"/>
                <a:pathLst>
                  <a:path w="13" h="130">
                    <a:moveTo>
                      <a:pt x="0" y="0"/>
                    </a:moveTo>
                    <a:lnTo>
                      <a:pt x="7" y="130"/>
                    </a:lnTo>
                    <a:lnTo>
                      <a:pt x="13" y="13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8" name="Freeform 2330">
                <a:extLst>
                  <a:ext uri="{FF2B5EF4-FFF2-40B4-BE49-F238E27FC236}">
                    <a16:creationId xmlns:a16="http://schemas.microsoft.com/office/drawing/2014/main" id="{E851E3AF-7B82-47E6-A199-D7C5F9B7A3E5}"/>
                  </a:ext>
                </a:extLst>
              </p:cNvPr>
              <p:cNvSpPr>
                <a:spLocks/>
              </p:cNvSpPr>
              <p:nvPr/>
            </p:nvSpPr>
            <p:spPr bwMode="auto">
              <a:xfrm>
                <a:off x="-506" y="4977"/>
                <a:ext cx="7" cy="74"/>
              </a:xfrm>
              <a:custGeom>
                <a:avLst/>
                <a:gdLst>
                  <a:gd name="T0" fmla="*/ 0 w 13"/>
                  <a:gd name="T1" fmla="*/ 0 h 129"/>
                  <a:gd name="T2" fmla="*/ 7 w 13"/>
                  <a:gd name="T3" fmla="*/ 129 h 129"/>
                  <a:gd name="T4" fmla="*/ 13 w 13"/>
                  <a:gd name="T5" fmla="*/ 129 h 129"/>
                  <a:gd name="T6" fmla="*/ 7 w 13"/>
                  <a:gd name="T7" fmla="*/ 0 h 129"/>
                </a:gdLst>
                <a:ahLst/>
                <a:cxnLst>
                  <a:cxn ang="0">
                    <a:pos x="T0" y="T1"/>
                  </a:cxn>
                  <a:cxn ang="0">
                    <a:pos x="T2" y="T3"/>
                  </a:cxn>
                  <a:cxn ang="0">
                    <a:pos x="T4" y="T5"/>
                  </a:cxn>
                  <a:cxn ang="0">
                    <a:pos x="T6" y="T7"/>
                  </a:cxn>
                </a:cxnLst>
                <a:rect l="0" t="0" r="r" b="b"/>
                <a:pathLst>
                  <a:path w="13" h="129">
                    <a:moveTo>
                      <a:pt x="0" y="0"/>
                    </a:moveTo>
                    <a:lnTo>
                      <a:pt x="7" y="129"/>
                    </a:lnTo>
                    <a:lnTo>
                      <a:pt x="13" y="12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29" name="Freeform 2331">
                <a:extLst>
                  <a:ext uri="{FF2B5EF4-FFF2-40B4-BE49-F238E27FC236}">
                    <a16:creationId xmlns:a16="http://schemas.microsoft.com/office/drawing/2014/main" id="{BA14B7EC-988F-47A1-88F1-CD2F6E60E5C3}"/>
                  </a:ext>
                </a:extLst>
              </p:cNvPr>
              <p:cNvSpPr>
                <a:spLocks/>
              </p:cNvSpPr>
              <p:nvPr/>
            </p:nvSpPr>
            <p:spPr bwMode="auto">
              <a:xfrm>
                <a:off x="-464" y="4998"/>
                <a:ext cx="8" cy="68"/>
              </a:xfrm>
              <a:custGeom>
                <a:avLst/>
                <a:gdLst>
                  <a:gd name="T0" fmla="*/ 0 w 13"/>
                  <a:gd name="T1" fmla="*/ 1 h 120"/>
                  <a:gd name="T2" fmla="*/ 6 w 13"/>
                  <a:gd name="T3" fmla="*/ 120 h 120"/>
                  <a:gd name="T4" fmla="*/ 13 w 13"/>
                  <a:gd name="T5" fmla="*/ 119 h 120"/>
                  <a:gd name="T6" fmla="*/ 7 w 13"/>
                  <a:gd name="T7" fmla="*/ 0 h 120"/>
                </a:gdLst>
                <a:ahLst/>
                <a:cxnLst>
                  <a:cxn ang="0">
                    <a:pos x="T0" y="T1"/>
                  </a:cxn>
                  <a:cxn ang="0">
                    <a:pos x="T2" y="T3"/>
                  </a:cxn>
                  <a:cxn ang="0">
                    <a:pos x="T4" y="T5"/>
                  </a:cxn>
                  <a:cxn ang="0">
                    <a:pos x="T6" y="T7"/>
                  </a:cxn>
                </a:cxnLst>
                <a:rect l="0" t="0" r="r" b="b"/>
                <a:pathLst>
                  <a:path w="13" h="120">
                    <a:moveTo>
                      <a:pt x="0" y="1"/>
                    </a:moveTo>
                    <a:lnTo>
                      <a:pt x="6" y="120"/>
                    </a:lnTo>
                    <a:lnTo>
                      <a:pt x="13" y="11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0" name="Freeform 2332">
                <a:extLst>
                  <a:ext uri="{FF2B5EF4-FFF2-40B4-BE49-F238E27FC236}">
                    <a16:creationId xmlns:a16="http://schemas.microsoft.com/office/drawing/2014/main" id="{829773BF-D9E9-40CF-9F08-36F1FAC69CDD}"/>
                  </a:ext>
                </a:extLst>
              </p:cNvPr>
              <p:cNvSpPr>
                <a:spLocks/>
              </p:cNvSpPr>
              <p:nvPr/>
            </p:nvSpPr>
            <p:spPr bwMode="auto">
              <a:xfrm>
                <a:off x="-422" y="5018"/>
                <a:ext cx="7" cy="73"/>
              </a:xfrm>
              <a:custGeom>
                <a:avLst/>
                <a:gdLst>
                  <a:gd name="T0" fmla="*/ 0 w 12"/>
                  <a:gd name="T1" fmla="*/ 1 h 129"/>
                  <a:gd name="T2" fmla="*/ 5 w 12"/>
                  <a:gd name="T3" fmla="*/ 129 h 129"/>
                  <a:gd name="T4" fmla="*/ 12 w 12"/>
                  <a:gd name="T5" fmla="*/ 129 h 129"/>
                  <a:gd name="T6" fmla="*/ 6 w 12"/>
                  <a:gd name="T7" fmla="*/ 0 h 129"/>
                </a:gdLst>
                <a:ahLst/>
                <a:cxnLst>
                  <a:cxn ang="0">
                    <a:pos x="T0" y="T1"/>
                  </a:cxn>
                  <a:cxn ang="0">
                    <a:pos x="T2" y="T3"/>
                  </a:cxn>
                  <a:cxn ang="0">
                    <a:pos x="T4" y="T5"/>
                  </a:cxn>
                  <a:cxn ang="0">
                    <a:pos x="T6" y="T7"/>
                  </a:cxn>
                </a:cxnLst>
                <a:rect l="0" t="0" r="r" b="b"/>
                <a:pathLst>
                  <a:path w="12" h="129">
                    <a:moveTo>
                      <a:pt x="0" y="1"/>
                    </a:moveTo>
                    <a:lnTo>
                      <a:pt x="5" y="129"/>
                    </a:lnTo>
                    <a:lnTo>
                      <a:pt x="12" y="12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1" name="Freeform 2333">
                <a:extLst>
                  <a:ext uri="{FF2B5EF4-FFF2-40B4-BE49-F238E27FC236}">
                    <a16:creationId xmlns:a16="http://schemas.microsoft.com/office/drawing/2014/main" id="{81075038-8039-4081-9889-40E8D9783CCB}"/>
                  </a:ext>
                </a:extLst>
              </p:cNvPr>
              <p:cNvSpPr>
                <a:spLocks/>
              </p:cNvSpPr>
              <p:nvPr/>
            </p:nvSpPr>
            <p:spPr bwMode="auto">
              <a:xfrm>
                <a:off x="-582" y="4294"/>
                <a:ext cx="82" cy="57"/>
              </a:xfrm>
              <a:custGeom>
                <a:avLst/>
                <a:gdLst>
                  <a:gd name="T0" fmla="*/ 144 w 144"/>
                  <a:gd name="T1" fmla="*/ 95 h 101"/>
                  <a:gd name="T2" fmla="*/ 90 w 144"/>
                  <a:gd name="T3" fmla="*/ 84 h 101"/>
                  <a:gd name="T4" fmla="*/ 81 w 144"/>
                  <a:gd name="T5" fmla="*/ 27 h 101"/>
                  <a:gd name="T6" fmla="*/ 80 w 144"/>
                  <a:gd name="T7" fmla="*/ 27 h 101"/>
                  <a:gd name="T8" fmla="*/ 77 w 144"/>
                  <a:gd name="T9" fmla="*/ 21 h 101"/>
                  <a:gd name="T10" fmla="*/ 64 w 144"/>
                  <a:gd name="T11" fmla="*/ 13 h 101"/>
                  <a:gd name="T12" fmla="*/ 2 w 144"/>
                  <a:gd name="T13" fmla="*/ 0 h 101"/>
                  <a:gd name="T14" fmla="*/ 0 w 144"/>
                  <a:gd name="T15" fmla="*/ 6 h 101"/>
                  <a:gd name="T16" fmla="*/ 27 w 144"/>
                  <a:gd name="T17" fmla="*/ 12 h 101"/>
                  <a:gd name="T18" fmla="*/ 62 w 144"/>
                  <a:gd name="T19" fmla="*/ 19 h 101"/>
                  <a:gd name="T20" fmla="*/ 72 w 144"/>
                  <a:gd name="T21" fmla="*/ 25 h 101"/>
                  <a:gd name="T22" fmla="*/ 74 w 144"/>
                  <a:gd name="T23" fmla="*/ 28 h 101"/>
                  <a:gd name="T24" fmla="*/ 74 w 144"/>
                  <a:gd name="T25" fmla="*/ 29 h 101"/>
                  <a:gd name="T26" fmla="*/ 74 w 144"/>
                  <a:gd name="T27" fmla="*/ 29 h 101"/>
                  <a:gd name="T28" fmla="*/ 74 w 144"/>
                  <a:gd name="T29" fmla="*/ 29 h 101"/>
                  <a:gd name="T30" fmla="*/ 77 w 144"/>
                  <a:gd name="T31" fmla="*/ 28 h 101"/>
                  <a:gd name="T32" fmla="*/ 74 w 144"/>
                  <a:gd name="T33" fmla="*/ 28 h 101"/>
                  <a:gd name="T34" fmla="*/ 84 w 144"/>
                  <a:gd name="T35" fmla="*/ 90 h 101"/>
                  <a:gd name="T36" fmla="*/ 142 w 144"/>
                  <a:gd name="T37" fmla="*/ 101 h 101"/>
                  <a:gd name="T38" fmla="*/ 144 w 144"/>
                  <a:gd name="T39" fmla="*/ 9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101">
                    <a:moveTo>
                      <a:pt x="144" y="95"/>
                    </a:moveTo>
                    <a:lnTo>
                      <a:pt x="90" y="84"/>
                    </a:lnTo>
                    <a:lnTo>
                      <a:pt x="81" y="27"/>
                    </a:lnTo>
                    <a:lnTo>
                      <a:pt x="80" y="27"/>
                    </a:lnTo>
                    <a:cubicBezTo>
                      <a:pt x="80" y="26"/>
                      <a:pt x="79" y="24"/>
                      <a:pt x="77" y="21"/>
                    </a:cubicBezTo>
                    <a:cubicBezTo>
                      <a:pt x="74" y="18"/>
                      <a:pt x="70" y="14"/>
                      <a:pt x="64" y="13"/>
                    </a:cubicBezTo>
                    <a:cubicBezTo>
                      <a:pt x="52" y="10"/>
                      <a:pt x="2" y="0"/>
                      <a:pt x="2" y="0"/>
                    </a:cubicBezTo>
                    <a:lnTo>
                      <a:pt x="0" y="6"/>
                    </a:lnTo>
                    <a:cubicBezTo>
                      <a:pt x="0" y="6"/>
                      <a:pt x="13" y="9"/>
                      <a:pt x="27" y="12"/>
                    </a:cubicBezTo>
                    <a:cubicBezTo>
                      <a:pt x="41" y="14"/>
                      <a:pt x="57" y="18"/>
                      <a:pt x="62" y="19"/>
                    </a:cubicBezTo>
                    <a:cubicBezTo>
                      <a:pt x="67" y="20"/>
                      <a:pt x="70" y="23"/>
                      <a:pt x="72" y="25"/>
                    </a:cubicBezTo>
                    <a:cubicBezTo>
                      <a:pt x="73" y="26"/>
                      <a:pt x="73" y="27"/>
                      <a:pt x="74" y="28"/>
                    </a:cubicBezTo>
                    <a:lnTo>
                      <a:pt x="74" y="29"/>
                    </a:lnTo>
                    <a:lnTo>
                      <a:pt x="74" y="29"/>
                    </a:lnTo>
                    <a:lnTo>
                      <a:pt x="74" y="29"/>
                    </a:lnTo>
                    <a:lnTo>
                      <a:pt x="77" y="28"/>
                    </a:lnTo>
                    <a:lnTo>
                      <a:pt x="74" y="28"/>
                    </a:lnTo>
                    <a:lnTo>
                      <a:pt x="84" y="90"/>
                    </a:lnTo>
                    <a:lnTo>
                      <a:pt x="142" y="101"/>
                    </a:lnTo>
                    <a:lnTo>
                      <a:pt x="144" y="9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2" name="Freeform 2334">
                <a:extLst>
                  <a:ext uri="{FF2B5EF4-FFF2-40B4-BE49-F238E27FC236}">
                    <a16:creationId xmlns:a16="http://schemas.microsoft.com/office/drawing/2014/main" id="{BB8FC234-B3C3-4B6F-A25A-D13EB25BD9E4}"/>
                  </a:ext>
                </a:extLst>
              </p:cNvPr>
              <p:cNvSpPr>
                <a:spLocks/>
              </p:cNvSpPr>
              <p:nvPr/>
            </p:nvSpPr>
            <p:spPr bwMode="auto">
              <a:xfrm>
                <a:off x="-582" y="4341"/>
                <a:ext cx="50" cy="23"/>
              </a:xfrm>
              <a:custGeom>
                <a:avLst/>
                <a:gdLst>
                  <a:gd name="T0" fmla="*/ 85 w 87"/>
                  <a:gd name="T1" fmla="*/ 0 h 40"/>
                  <a:gd name="T2" fmla="*/ 0 w 87"/>
                  <a:gd name="T3" fmla="*/ 34 h 40"/>
                  <a:gd name="T4" fmla="*/ 3 w 87"/>
                  <a:gd name="T5" fmla="*/ 40 h 40"/>
                  <a:gd name="T6" fmla="*/ 87 w 87"/>
                  <a:gd name="T7" fmla="*/ 6 h 40"/>
                </a:gdLst>
                <a:ahLst/>
                <a:cxnLst>
                  <a:cxn ang="0">
                    <a:pos x="T0" y="T1"/>
                  </a:cxn>
                  <a:cxn ang="0">
                    <a:pos x="T2" y="T3"/>
                  </a:cxn>
                  <a:cxn ang="0">
                    <a:pos x="T4" y="T5"/>
                  </a:cxn>
                  <a:cxn ang="0">
                    <a:pos x="T6" y="T7"/>
                  </a:cxn>
                </a:cxnLst>
                <a:rect l="0" t="0" r="r" b="b"/>
                <a:pathLst>
                  <a:path w="87" h="40">
                    <a:moveTo>
                      <a:pt x="85" y="0"/>
                    </a:moveTo>
                    <a:lnTo>
                      <a:pt x="0" y="34"/>
                    </a:lnTo>
                    <a:lnTo>
                      <a:pt x="3" y="40"/>
                    </a:lnTo>
                    <a:lnTo>
                      <a:pt x="87"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3" name="Freeform 2335">
                <a:extLst>
                  <a:ext uri="{FF2B5EF4-FFF2-40B4-BE49-F238E27FC236}">
                    <a16:creationId xmlns:a16="http://schemas.microsoft.com/office/drawing/2014/main" id="{41646C62-D07E-4F7A-B34E-D2183FF871CD}"/>
                  </a:ext>
                </a:extLst>
              </p:cNvPr>
              <p:cNvSpPr>
                <a:spLocks/>
              </p:cNvSpPr>
              <p:nvPr/>
            </p:nvSpPr>
            <p:spPr bwMode="auto">
              <a:xfrm>
                <a:off x="-580" y="4384"/>
                <a:ext cx="30" cy="16"/>
              </a:xfrm>
              <a:custGeom>
                <a:avLst/>
                <a:gdLst>
                  <a:gd name="T0" fmla="*/ 51 w 53"/>
                  <a:gd name="T1" fmla="*/ 0 h 28"/>
                  <a:gd name="T2" fmla="*/ 0 w 53"/>
                  <a:gd name="T3" fmla="*/ 22 h 28"/>
                  <a:gd name="T4" fmla="*/ 2 w 53"/>
                  <a:gd name="T5" fmla="*/ 28 h 28"/>
                  <a:gd name="T6" fmla="*/ 53 w 53"/>
                  <a:gd name="T7" fmla="*/ 6 h 28"/>
                </a:gdLst>
                <a:ahLst/>
                <a:cxnLst>
                  <a:cxn ang="0">
                    <a:pos x="T0" y="T1"/>
                  </a:cxn>
                  <a:cxn ang="0">
                    <a:pos x="T2" y="T3"/>
                  </a:cxn>
                  <a:cxn ang="0">
                    <a:pos x="T4" y="T5"/>
                  </a:cxn>
                  <a:cxn ang="0">
                    <a:pos x="T6" y="T7"/>
                  </a:cxn>
                </a:cxnLst>
                <a:rect l="0" t="0" r="r" b="b"/>
                <a:pathLst>
                  <a:path w="53" h="28">
                    <a:moveTo>
                      <a:pt x="51" y="0"/>
                    </a:moveTo>
                    <a:lnTo>
                      <a:pt x="0" y="22"/>
                    </a:lnTo>
                    <a:lnTo>
                      <a:pt x="2" y="28"/>
                    </a:lnTo>
                    <a:lnTo>
                      <a:pt x="53"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4" name="Freeform 2336">
                <a:extLst>
                  <a:ext uri="{FF2B5EF4-FFF2-40B4-BE49-F238E27FC236}">
                    <a16:creationId xmlns:a16="http://schemas.microsoft.com/office/drawing/2014/main" id="{B811B1B3-D366-4168-8656-DC6638E47A2B}"/>
                  </a:ext>
                </a:extLst>
              </p:cNvPr>
              <p:cNvSpPr>
                <a:spLocks/>
              </p:cNvSpPr>
              <p:nvPr/>
            </p:nvSpPr>
            <p:spPr bwMode="auto">
              <a:xfrm>
                <a:off x="-567" y="4372"/>
                <a:ext cx="26" cy="586"/>
              </a:xfrm>
              <a:custGeom>
                <a:avLst/>
                <a:gdLst>
                  <a:gd name="T0" fmla="*/ 43 w 45"/>
                  <a:gd name="T1" fmla="*/ 0 h 1033"/>
                  <a:gd name="T2" fmla="*/ 26 w 45"/>
                  <a:gd name="T3" fmla="*/ 7 h 1033"/>
                  <a:gd name="T4" fmla="*/ 0 w 45"/>
                  <a:gd name="T5" fmla="*/ 1032 h 1033"/>
                  <a:gd name="T6" fmla="*/ 7 w 45"/>
                  <a:gd name="T7" fmla="*/ 1033 h 1033"/>
                  <a:gd name="T8" fmla="*/ 32 w 45"/>
                  <a:gd name="T9" fmla="*/ 11 h 1033"/>
                  <a:gd name="T10" fmla="*/ 45 w 45"/>
                  <a:gd name="T11" fmla="*/ 6 h 1033"/>
                  <a:gd name="T12" fmla="*/ 43 w 45"/>
                  <a:gd name="T13" fmla="*/ 0 h 1033"/>
                </a:gdLst>
                <a:ahLst/>
                <a:cxnLst>
                  <a:cxn ang="0">
                    <a:pos x="T0" y="T1"/>
                  </a:cxn>
                  <a:cxn ang="0">
                    <a:pos x="T2" y="T3"/>
                  </a:cxn>
                  <a:cxn ang="0">
                    <a:pos x="T4" y="T5"/>
                  </a:cxn>
                  <a:cxn ang="0">
                    <a:pos x="T6" y="T7"/>
                  </a:cxn>
                  <a:cxn ang="0">
                    <a:pos x="T8" y="T9"/>
                  </a:cxn>
                  <a:cxn ang="0">
                    <a:pos x="T10" y="T11"/>
                  </a:cxn>
                  <a:cxn ang="0">
                    <a:pos x="T12" y="T13"/>
                  </a:cxn>
                </a:cxnLst>
                <a:rect l="0" t="0" r="r" b="b"/>
                <a:pathLst>
                  <a:path w="45" h="1033">
                    <a:moveTo>
                      <a:pt x="43" y="0"/>
                    </a:moveTo>
                    <a:lnTo>
                      <a:pt x="26" y="7"/>
                    </a:lnTo>
                    <a:lnTo>
                      <a:pt x="0" y="1032"/>
                    </a:lnTo>
                    <a:lnTo>
                      <a:pt x="7" y="1033"/>
                    </a:lnTo>
                    <a:lnTo>
                      <a:pt x="32" y="11"/>
                    </a:lnTo>
                    <a:lnTo>
                      <a:pt x="45" y="6"/>
                    </a:lnTo>
                    <a:lnTo>
                      <a:pt x="43"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5" name="Freeform 2337">
                <a:extLst>
                  <a:ext uri="{FF2B5EF4-FFF2-40B4-BE49-F238E27FC236}">
                    <a16:creationId xmlns:a16="http://schemas.microsoft.com/office/drawing/2014/main" id="{496294CF-DCE8-48F8-9F42-45A16FB6605A}"/>
                  </a:ext>
                </a:extLst>
              </p:cNvPr>
              <p:cNvSpPr>
                <a:spLocks/>
              </p:cNvSpPr>
              <p:nvPr/>
            </p:nvSpPr>
            <p:spPr bwMode="auto">
              <a:xfrm>
                <a:off x="-552" y="4371"/>
                <a:ext cx="37" cy="587"/>
              </a:xfrm>
              <a:custGeom>
                <a:avLst/>
                <a:gdLst>
                  <a:gd name="T0" fmla="*/ 6 w 66"/>
                  <a:gd name="T1" fmla="*/ 1034 h 1035"/>
                  <a:gd name="T2" fmla="*/ 21 w 66"/>
                  <a:gd name="T3" fmla="*/ 9 h 1035"/>
                  <a:gd name="T4" fmla="*/ 36 w 66"/>
                  <a:gd name="T5" fmla="*/ 13 h 1035"/>
                  <a:gd name="T6" fmla="*/ 59 w 66"/>
                  <a:gd name="T7" fmla="*/ 1035 h 1035"/>
                  <a:gd name="T8" fmla="*/ 66 w 66"/>
                  <a:gd name="T9" fmla="*/ 1034 h 1035"/>
                  <a:gd name="T10" fmla="*/ 42 w 66"/>
                  <a:gd name="T11" fmla="*/ 8 h 1035"/>
                  <a:gd name="T12" fmla="*/ 15 w 66"/>
                  <a:gd name="T13" fmla="*/ 0 h 1035"/>
                  <a:gd name="T14" fmla="*/ 0 w 66"/>
                  <a:gd name="T15" fmla="*/ 1034 h 1035"/>
                  <a:gd name="T16" fmla="*/ 6 w 66"/>
                  <a:gd name="T17" fmla="*/ 1034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1035">
                    <a:moveTo>
                      <a:pt x="6" y="1034"/>
                    </a:moveTo>
                    <a:lnTo>
                      <a:pt x="21" y="9"/>
                    </a:lnTo>
                    <a:lnTo>
                      <a:pt x="36" y="13"/>
                    </a:lnTo>
                    <a:lnTo>
                      <a:pt x="59" y="1035"/>
                    </a:lnTo>
                    <a:lnTo>
                      <a:pt x="66" y="1034"/>
                    </a:lnTo>
                    <a:lnTo>
                      <a:pt x="42" y="8"/>
                    </a:lnTo>
                    <a:lnTo>
                      <a:pt x="15" y="0"/>
                    </a:lnTo>
                    <a:lnTo>
                      <a:pt x="0" y="1034"/>
                    </a:lnTo>
                    <a:lnTo>
                      <a:pt x="6" y="103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6" name="Freeform 2338">
                <a:extLst>
                  <a:ext uri="{FF2B5EF4-FFF2-40B4-BE49-F238E27FC236}">
                    <a16:creationId xmlns:a16="http://schemas.microsoft.com/office/drawing/2014/main" id="{AB87FBAE-E653-46C2-A03F-E05F17F4C4A6}"/>
                  </a:ext>
                </a:extLst>
              </p:cNvPr>
              <p:cNvSpPr>
                <a:spLocks/>
              </p:cNvSpPr>
              <p:nvPr/>
            </p:nvSpPr>
            <p:spPr bwMode="auto">
              <a:xfrm>
                <a:off x="-531" y="4365"/>
                <a:ext cx="31" cy="13"/>
              </a:xfrm>
              <a:custGeom>
                <a:avLst/>
                <a:gdLst>
                  <a:gd name="T0" fmla="*/ 2 w 53"/>
                  <a:gd name="T1" fmla="*/ 23 h 23"/>
                  <a:gd name="T2" fmla="*/ 53 w 53"/>
                  <a:gd name="T3" fmla="*/ 7 h 23"/>
                  <a:gd name="T4" fmla="*/ 51 w 53"/>
                  <a:gd name="T5" fmla="*/ 0 h 23"/>
                  <a:gd name="T6" fmla="*/ 0 w 53"/>
                  <a:gd name="T7" fmla="*/ 17 h 23"/>
                </a:gdLst>
                <a:ahLst/>
                <a:cxnLst>
                  <a:cxn ang="0">
                    <a:pos x="T0" y="T1"/>
                  </a:cxn>
                  <a:cxn ang="0">
                    <a:pos x="T2" y="T3"/>
                  </a:cxn>
                  <a:cxn ang="0">
                    <a:pos x="T4" y="T5"/>
                  </a:cxn>
                  <a:cxn ang="0">
                    <a:pos x="T6" y="T7"/>
                  </a:cxn>
                </a:cxnLst>
                <a:rect l="0" t="0" r="r" b="b"/>
                <a:pathLst>
                  <a:path w="53" h="23">
                    <a:moveTo>
                      <a:pt x="2" y="23"/>
                    </a:moveTo>
                    <a:lnTo>
                      <a:pt x="53" y="7"/>
                    </a:lnTo>
                    <a:lnTo>
                      <a:pt x="51" y="0"/>
                    </a:lnTo>
                    <a:lnTo>
                      <a:pt x="0" y="17"/>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7" name="Freeform 2339">
                <a:extLst>
                  <a:ext uri="{FF2B5EF4-FFF2-40B4-BE49-F238E27FC236}">
                    <a16:creationId xmlns:a16="http://schemas.microsoft.com/office/drawing/2014/main" id="{E9F3AA69-036B-4719-9DA2-8D31C1FF15F9}"/>
                  </a:ext>
                </a:extLst>
              </p:cNvPr>
              <p:cNvSpPr>
                <a:spLocks/>
              </p:cNvSpPr>
              <p:nvPr/>
            </p:nvSpPr>
            <p:spPr bwMode="auto">
              <a:xfrm>
                <a:off x="-746" y="4240"/>
                <a:ext cx="104" cy="45"/>
              </a:xfrm>
              <a:custGeom>
                <a:avLst/>
                <a:gdLst>
                  <a:gd name="T0" fmla="*/ 0 w 184"/>
                  <a:gd name="T1" fmla="*/ 7 h 79"/>
                  <a:gd name="T2" fmla="*/ 176 w 184"/>
                  <a:gd name="T3" fmla="*/ 51 h 79"/>
                  <a:gd name="T4" fmla="*/ 177 w 184"/>
                  <a:gd name="T5" fmla="*/ 60 h 79"/>
                  <a:gd name="T6" fmla="*/ 115 w 184"/>
                  <a:gd name="T7" fmla="*/ 44 h 79"/>
                  <a:gd name="T8" fmla="*/ 115 w 184"/>
                  <a:gd name="T9" fmla="*/ 44 h 79"/>
                  <a:gd name="T10" fmla="*/ 107 w 184"/>
                  <a:gd name="T11" fmla="*/ 43 h 79"/>
                  <a:gd name="T12" fmla="*/ 93 w 184"/>
                  <a:gd name="T13" fmla="*/ 47 h 79"/>
                  <a:gd name="T14" fmla="*/ 84 w 184"/>
                  <a:gd name="T15" fmla="*/ 53 h 79"/>
                  <a:gd name="T16" fmla="*/ 60 w 184"/>
                  <a:gd name="T17" fmla="*/ 66 h 79"/>
                  <a:gd name="T18" fmla="*/ 47 w 184"/>
                  <a:gd name="T19" fmla="*/ 73 h 79"/>
                  <a:gd name="T20" fmla="*/ 50 w 184"/>
                  <a:gd name="T21" fmla="*/ 79 h 79"/>
                  <a:gd name="T22" fmla="*/ 71 w 184"/>
                  <a:gd name="T23" fmla="*/ 68 h 79"/>
                  <a:gd name="T24" fmla="*/ 87 w 184"/>
                  <a:gd name="T25" fmla="*/ 59 h 79"/>
                  <a:gd name="T26" fmla="*/ 98 w 184"/>
                  <a:gd name="T27" fmla="*/ 52 h 79"/>
                  <a:gd name="T28" fmla="*/ 107 w 184"/>
                  <a:gd name="T29" fmla="*/ 50 h 79"/>
                  <a:gd name="T30" fmla="*/ 112 w 184"/>
                  <a:gd name="T31" fmla="*/ 50 h 79"/>
                  <a:gd name="T32" fmla="*/ 113 w 184"/>
                  <a:gd name="T33" fmla="*/ 50 h 79"/>
                  <a:gd name="T34" fmla="*/ 113 w 184"/>
                  <a:gd name="T35" fmla="*/ 50 h 79"/>
                  <a:gd name="T36" fmla="*/ 114 w 184"/>
                  <a:gd name="T37" fmla="*/ 47 h 79"/>
                  <a:gd name="T38" fmla="*/ 113 w 184"/>
                  <a:gd name="T39" fmla="*/ 50 h 79"/>
                  <a:gd name="T40" fmla="*/ 184 w 184"/>
                  <a:gd name="T41" fmla="*/ 69 h 79"/>
                  <a:gd name="T42" fmla="*/ 183 w 184"/>
                  <a:gd name="T43" fmla="*/ 46 h 79"/>
                  <a:gd name="T44" fmla="*/ 1 w 184"/>
                  <a:gd name="T45" fmla="*/ 0 h 79"/>
                  <a:gd name="T46" fmla="*/ 0 w 184"/>
                  <a:gd name="T47" fmla="*/ 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4" h="79">
                    <a:moveTo>
                      <a:pt x="0" y="7"/>
                    </a:moveTo>
                    <a:lnTo>
                      <a:pt x="176" y="51"/>
                    </a:lnTo>
                    <a:lnTo>
                      <a:pt x="177" y="60"/>
                    </a:lnTo>
                    <a:lnTo>
                      <a:pt x="115" y="44"/>
                    </a:lnTo>
                    <a:lnTo>
                      <a:pt x="115" y="44"/>
                    </a:lnTo>
                    <a:cubicBezTo>
                      <a:pt x="115" y="44"/>
                      <a:pt x="112" y="43"/>
                      <a:pt x="107" y="43"/>
                    </a:cubicBezTo>
                    <a:cubicBezTo>
                      <a:pt x="103" y="43"/>
                      <a:pt x="98" y="44"/>
                      <a:pt x="93" y="47"/>
                    </a:cubicBezTo>
                    <a:cubicBezTo>
                      <a:pt x="92" y="48"/>
                      <a:pt x="88" y="51"/>
                      <a:pt x="84" y="53"/>
                    </a:cubicBezTo>
                    <a:cubicBezTo>
                      <a:pt x="77" y="57"/>
                      <a:pt x="68" y="62"/>
                      <a:pt x="60" y="66"/>
                    </a:cubicBezTo>
                    <a:cubicBezTo>
                      <a:pt x="53" y="70"/>
                      <a:pt x="47" y="73"/>
                      <a:pt x="47" y="73"/>
                    </a:cubicBezTo>
                    <a:lnTo>
                      <a:pt x="50" y="79"/>
                    </a:lnTo>
                    <a:cubicBezTo>
                      <a:pt x="50" y="79"/>
                      <a:pt x="60" y="73"/>
                      <a:pt x="71" y="68"/>
                    </a:cubicBezTo>
                    <a:cubicBezTo>
                      <a:pt x="77" y="65"/>
                      <a:pt x="82" y="62"/>
                      <a:pt x="87" y="59"/>
                    </a:cubicBezTo>
                    <a:cubicBezTo>
                      <a:pt x="92" y="56"/>
                      <a:pt x="96" y="54"/>
                      <a:pt x="98" y="52"/>
                    </a:cubicBezTo>
                    <a:cubicBezTo>
                      <a:pt x="100" y="50"/>
                      <a:pt x="104" y="49"/>
                      <a:pt x="107" y="50"/>
                    </a:cubicBezTo>
                    <a:cubicBezTo>
                      <a:pt x="109" y="50"/>
                      <a:pt x="111" y="50"/>
                      <a:pt x="112" y="50"/>
                    </a:cubicBezTo>
                    <a:lnTo>
                      <a:pt x="113" y="50"/>
                    </a:lnTo>
                    <a:lnTo>
                      <a:pt x="113" y="50"/>
                    </a:lnTo>
                    <a:lnTo>
                      <a:pt x="114" y="47"/>
                    </a:lnTo>
                    <a:lnTo>
                      <a:pt x="113" y="50"/>
                    </a:lnTo>
                    <a:lnTo>
                      <a:pt x="184" y="69"/>
                    </a:lnTo>
                    <a:lnTo>
                      <a:pt x="183" y="46"/>
                    </a:lnTo>
                    <a:lnTo>
                      <a:pt x="1" y="0"/>
                    </a:lnTo>
                    <a:lnTo>
                      <a:pt x="0"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8" name="Freeform 2340">
                <a:extLst>
                  <a:ext uri="{FF2B5EF4-FFF2-40B4-BE49-F238E27FC236}">
                    <a16:creationId xmlns:a16="http://schemas.microsoft.com/office/drawing/2014/main" id="{ACCC6B9D-7614-4B05-8F67-44332DEC291A}"/>
                  </a:ext>
                </a:extLst>
              </p:cNvPr>
              <p:cNvSpPr>
                <a:spLocks/>
              </p:cNvSpPr>
              <p:nvPr/>
            </p:nvSpPr>
            <p:spPr bwMode="auto">
              <a:xfrm>
                <a:off x="-725" y="4265"/>
                <a:ext cx="44" cy="30"/>
              </a:xfrm>
              <a:custGeom>
                <a:avLst/>
                <a:gdLst>
                  <a:gd name="T0" fmla="*/ 0 w 77"/>
                  <a:gd name="T1" fmla="*/ 46 h 54"/>
                  <a:gd name="T2" fmla="*/ 51 w 77"/>
                  <a:gd name="T3" fmla="*/ 54 h 54"/>
                  <a:gd name="T4" fmla="*/ 65 w 77"/>
                  <a:gd name="T5" fmla="*/ 10 h 54"/>
                  <a:gd name="T6" fmla="*/ 62 w 77"/>
                  <a:gd name="T7" fmla="*/ 9 h 54"/>
                  <a:gd name="T8" fmla="*/ 65 w 77"/>
                  <a:gd name="T9" fmla="*/ 11 h 54"/>
                  <a:gd name="T10" fmla="*/ 64 w 77"/>
                  <a:gd name="T11" fmla="*/ 10 h 54"/>
                  <a:gd name="T12" fmla="*/ 65 w 77"/>
                  <a:gd name="T13" fmla="*/ 11 h 54"/>
                  <a:gd name="T14" fmla="*/ 65 w 77"/>
                  <a:gd name="T15" fmla="*/ 11 h 54"/>
                  <a:gd name="T16" fmla="*/ 64 w 77"/>
                  <a:gd name="T17" fmla="*/ 10 h 54"/>
                  <a:gd name="T18" fmla="*/ 65 w 77"/>
                  <a:gd name="T19" fmla="*/ 11 h 54"/>
                  <a:gd name="T20" fmla="*/ 66 w 77"/>
                  <a:gd name="T21" fmla="*/ 9 h 54"/>
                  <a:gd name="T22" fmla="*/ 72 w 77"/>
                  <a:gd name="T23" fmla="*/ 7 h 54"/>
                  <a:gd name="T24" fmla="*/ 75 w 77"/>
                  <a:gd name="T25" fmla="*/ 7 h 54"/>
                  <a:gd name="T26" fmla="*/ 77 w 77"/>
                  <a:gd name="T27" fmla="*/ 1 h 54"/>
                  <a:gd name="T28" fmla="*/ 72 w 77"/>
                  <a:gd name="T29" fmla="*/ 0 h 54"/>
                  <a:gd name="T30" fmla="*/ 62 w 77"/>
                  <a:gd name="T31" fmla="*/ 4 h 54"/>
                  <a:gd name="T32" fmla="*/ 59 w 77"/>
                  <a:gd name="T33" fmla="*/ 8 h 54"/>
                  <a:gd name="T34" fmla="*/ 59 w 77"/>
                  <a:gd name="T35" fmla="*/ 8 h 54"/>
                  <a:gd name="T36" fmla="*/ 46 w 77"/>
                  <a:gd name="T37" fmla="*/ 46 h 54"/>
                  <a:gd name="T38" fmla="*/ 1 w 77"/>
                  <a:gd name="T39" fmla="*/ 40 h 54"/>
                  <a:gd name="T40" fmla="*/ 0 w 77"/>
                  <a:gd name="T41" fmla="*/ 4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54">
                    <a:moveTo>
                      <a:pt x="0" y="46"/>
                    </a:moveTo>
                    <a:lnTo>
                      <a:pt x="51" y="54"/>
                    </a:lnTo>
                    <a:lnTo>
                      <a:pt x="65" y="10"/>
                    </a:lnTo>
                    <a:lnTo>
                      <a:pt x="62" y="9"/>
                    </a:lnTo>
                    <a:lnTo>
                      <a:pt x="65" y="11"/>
                    </a:lnTo>
                    <a:lnTo>
                      <a:pt x="64" y="10"/>
                    </a:lnTo>
                    <a:lnTo>
                      <a:pt x="65" y="11"/>
                    </a:lnTo>
                    <a:lnTo>
                      <a:pt x="65" y="11"/>
                    </a:lnTo>
                    <a:lnTo>
                      <a:pt x="64" y="10"/>
                    </a:lnTo>
                    <a:lnTo>
                      <a:pt x="65" y="11"/>
                    </a:lnTo>
                    <a:cubicBezTo>
                      <a:pt x="65" y="11"/>
                      <a:pt x="65" y="10"/>
                      <a:pt x="66" y="9"/>
                    </a:cubicBezTo>
                    <a:cubicBezTo>
                      <a:pt x="68" y="8"/>
                      <a:pt x="69" y="7"/>
                      <a:pt x="72" y="7"/>
                    </a:cubicBezTo>
                    <a:cubicBezTo>
                      <a:pt x="73" y="7"/>
                      <a:pt x="74" y="7"/>
                      <a:pt x="75" y="7"/>
                    </a:cubicBezTo>
                    <a:lnTo>
                      <a:pt x="77" y="1"/>
                    </a:lnTo>
                    <a:cubicBezTo>
                      <a:pt x="75" y="0"/>
                      <a:pt x="74" y="0"/>
                      <a:pt x="72" y="0"/>
                    </a:cubicBezTo>
                    <a:cubicBezTo>
                      <a:pt x="67" y="0"/>
                      <a:pt x="64" y="2"/>
                      <a:pt x="62" y="4"/>
                    </a:cubicBezTo>
                    <a:cubicBezTo>
                      <a:pt x="60" y="6"/>
                      <a:pt x="59" y="8"/>
                      <a:pt x="59" y="8"/>
                    </a:cubicBezTo>
                    <a:lnTo>
                      <a:pt x="59" y="8"/>
                    </a:lnTo>
                    <a:lnTo>
                      <a:pt x="46" y="46"/>
                    </a:lnTo>
                    <a:lnTo>
                      <a:pt x="1" y="40"/>
                    </a:lnTo>
                    <a:lnTo>
                      <a:pt x="0" y="4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39" name="Freeform 2341">
                <a:extLst>
                  <a:ext uri="{FF2B5EF4-FFF2-40B4-BE49-F238E27FC236}">
                    <a16:creationId xmlns:a16="http://schemas.microsoft.com/office/drawing/2014/main" id="{9F8541AD-00F2-4E72-909D-BB90A1375871}"/>
                  </a:ext>
                </a:extLst>
              </p:cNvPr>
              <p:cNvSpPr>
                <a:spLocks/>
              </p:cNvSpPr>
              <p:nvPr/>
            </p:nvSpPr>
            <p:spPr bwMode="auto">
              <a:xfrm>
                <a:off x="-706" y="4342"/>
                <a:ext cx="74" cy="616"/>
              </a:xfrm>
              <a:custGeom>
                <a:avLst/>
                <a:gdLst>
                  <a:gd name="T0" fmla="*/ 131 w 131"/>
                  <a:gd name="T1" fmla="*/ 85 h 1086"/>
                  <a:gd name="T2" fmla="*/ 83 w 131"/>
                  <a:gd name="T3" fmla="*/ 16 h 1086"/>
                  <a:gd name="T4" fmla="*/ 0 w 131"/>
                  <a:gd name="T5" fmla="*/ 0 h 1086"/>
                  <a:gd name="T6" fmla="*/ 28 w 131"/>
                  <a:gd name="T7" fmla="*/ 980 h 1086"/>
                  <a:gd name="T8" fmla="*/ 34 w 131"/>
                  <a:gd name="T9" fmla="*/ 1086 h 1086"/>
                  <a:gd name="T10" fmla="*/ 41 w 131"/>
                  <a:gd name="T11" fmla="*/ 1086 h 1086"/>
                  <a:gd name="T12" fmla="*/ 34 w 131"/>
                  <a:gd name="T13" fmla="*/ 979 h 1086"/>
                  <a:gd name="T14" fmla="*/ 7 w 131"/>
                  <a:gd name="T15" fmla="*/ 8 h 1086"/>
                  <a:gd name="T16" fmla="*/ 79 w 131"/>
                  <a:gd name="T17" fmla="*/ 22 h 1086"/>
                  <a:gd name="T18" fmla="*/ 125 w 131"/>
                  <a:gd name="T19" fmla="*/ 89 h 1086"/>
                  <a:gd name="T20" fmla="*/ 131 w 131"/>
                  <a:gd name="T21" fmla="*/ 85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086">
                    <a:moveTo>
                      <a:pt x="131" y="85"/>
                    </a:moveTo>
                    <a:lnTo>
                      <a:pt x="83" y="16"/>
                    </a:lnTo>
                    <a:lnTo>
                      <a:pt x="0" y="0"/>
                    </a:lnTo>
                    <a:lnTo>
                      <a:pt x="28" y="980"/>
                    </a:lnTo>
                    <a:lnTo>
                      <a:pt x="34" y="1086"/>
                    </a:lnTo>
                    <a:lnTo>
                      <a:pt x="41" y="1086"/>
                    </a:lnTo>
                    <a:lnTo>
                      <a:pt x="34" y="979"/>
                    </a:lnTo>
                    <a:lnTo>
                      <a:pt x="7" y="8"/>
                    </a:lnTo>
                    <a:lnTo>
                      <a:pt x="79" y="22"/>
                    </a:lnTo>
                    <a:lnTo>
                      <a:pt x="125" y="89"/>
                    </a:lnTo>
                    <a:lnTo>
                      <a:pt x="131" y="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0" name="Freeform 2342">
                <a:extLst>
                  <a:ext uri="{FF2B5EF4-FFF2-40B4-BE49-F238E27FC236}">
                    <a16:creationId xmlns:a16="http://schemas.microsoft.com/office/drawing/2014/main" id="{94FF8E88-82AA-4393-A3C6-3DB8043621C6}"/>
                  </a:ext>
                </a:extLst>
              </p:cNvPr>
              <p:cNvSpPr>
                <a:spLocks/>
              </p:cNvSpPr>
              <p:nvPr/>
            </p:nvSpPr>
            <p:spPr bwMode="auto">
              <a:xfrm>
                <a:off x="-376" y="4849"/>
                <a:ext cx="7" cy="107"/>
              </a:xfrm>
              <a:custGeom>
                <a:avLst/>
                <a:gdLst>
                  <a:gd name="T0" fmla="*/ 0 w 11"/>
                  <a:gd name="T1" fmla="*/ 0 h 189"/>
                  <a:gd name="T2" fmla="*/ 4 w 11"/>
                  <a:gd name="T3" fmla="*/ 189 h 189"/>
                  <a:gd name="T4" fmla="*/ 11 w 11"/>
                  <a:gd name="T5" fmla="*/ 189 h 189"/>
                  <a:gd name="T6" fmla="*/ 6 w 11"/>
                  <a:gd name="T7" fmla="*/ 0 h 189"/>
                </a:gdLst>
                <a:ahLst/>
                <a:cxnLst>
                  <a:cxn ang="0">
                    <a:pos x="T0" y="T1"/>
                  </a:cxn>
                  <a:cxn ang="0">
                    <a:pos x="T2" y="T3"/>
                  </a:cxn>
                  <a:cxn ang="0">
                    <a:pos x="T4" y="T5"/>
                  </a:cxn>
                  <a:cxn ang="0">
                    <a:pos x="T6" y="T7"/>
                  </a:cxn>
                </a:cxnLst>
                <a:rect l="0" t="0" r="r" b="b"/>
                <a:pathLst>
                  <a:path w="11" h="189">
                    <a:moveTo>
                      <a:pt x="0" y="0"/>
                    </a:moveTo>
                    <a:lnTo>
                      <a:pt x="4" y="189"/>
                    </a:lnTo>
                    <a:lnTo>
                      <a:pt x="11" y="18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1" name="Freeform 2343">
                <a:extLst>
                  <a:ext uri="{FF2B5EF4-FFF2-40B4-BE49-F238E27FC236}">
                    <a16:creationId xmlns:a16="http://schemas.microsoft.com/office/drawing/2014/main" id="{1A83515D-FC88-40A5-BA30-604CE99DDC33}"/>
                  </a:ext>
                </a:extLst>
              </p:cNvPr>
              <p:cNvSpPr>
                <a:spLocks/>
              </p:cNvSpPr>
              <p:nvPr/>
            </p:nvSpPr>
            <p:spPr bwMode="auto">
              <a:xfrm>
                <a:off x="-378" y="4753"/>
                <a:ext cx="6" cy="92"/>
              </a:xfrm>
              <a:custGeom>
                <a:avLst/>
                <a:gdLst>
                  <a:gd name="T0" fmla="*/ 0 w 10"/>
                  <a:gd name="T1" fmla="*/ 0 h 162"/>
                  <a:gd name="T2" fmla="*/ 4 w 10"/>
                  <a:gd name="T3" fmla="*/ 162 h 162"/>
                  <a:gd name="T4" fmla="*/ 10 w 10"/>
                  <a:gd name="T5" fmla="*/ 162 h 162"/>
                  <a:gd name="T6" fmla="*/ 7 w 10"/>
                  <a:gd name="T7" fmla="*/ 0 h 162"/>
                </a:gdLst>
                <a:ahLst/>
                <a:cxnLst>
                  <a:cxn ang="0">
                    <a:pos x="T0" y="T1"/>
                  </a:cxn>
                  <a:cxn ang="0">
                    <a:pos x="T2" y="T3"/>
                  </a:cxn>
                  <a:cxn ang="0">
                    <a:pos x="T4" y="T5"/>
                  </a:cxn>
                  <a:cxn ang="0">
                    <a:pos x="T6" y="T7"/>
                  </a:cxn>
                </a:cxnLst>
                <a:rect l="0" t="0" r="r" b="b"/>
                <a:pathLst>
                  <a:path w="10" h="162">
                    <a:moveTo>
                      <a:pt x="0" y="0"/>
                    </a:moveTo>
                    <a:lnTo>
                      <a:pt x="4" y="162"/>
                    </a:lnTo>
                    <a:lnTo>
                      <a:pt x="10" y="1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2" name="Freeform 2344">
                <a:extLst>
                  <a:ext uri="{FF2B5EF4-FFF2-40B4-BE49-F238E27FC236}">
                    <a16:creationId xmlns:a16="http://schemas.microsoft.com/office/drawing/2014/main" id="{A38B2810-2636-4F34-B6AF-618C5CD24501}"/>
                  </a:ext>
                </a:extLst>
              </p:cNvPr>
              <p:cNvSpPr>
                <a:spLocks/>
              </p:cNvSpPr>
              <p:nvPr/>
            </p:nvSpPr>
            <p:spPr bwMode="auto">
              <a:xfrm>
                <a:off x="-380" y="4657"/>
                <a:ext cx="5" cy="92"/>
              </a:xfrm>
              <a:custGeom>
                <a:avLst/>
                <a:gdLst>
                  <a:gd name="T0" fmla="*/ 0 w 10"/>
                  <a:gd name="T1" fmla="*/ 0 h 162"/>
                  <a:gd name="T2" fmla="*/ 4 w 10"/>
                  <a:gd name="T3" fmla="*/ 162 h 162"/>
                  <a:gd name="T4" fmla="*/ 10 w 10"/>
                  <a:gd name="T5" fmla="*/ 162 h 162"/>
                  <a:gd name="T6" fmla="*/ 7 w 10"/>
                  <a:gd name="T7" fmla="*/ 0 h 162"/>
                </a:gdLst>
                <a:ahLst/>
                <a:cxnLst>
                  <a:cxn ang="0">
                    <a:pos x="T0" y="T1"/>
                  </a:cxn>
                  <a:cxn ang="0">
                    <a:pos x="T2" y="T3"/>
                  </a:cxn>
                  <a:cxn ang="0">
                    <a:pos x="T4" y="T5"/>
                  </a:cxn>
                  <a:cxn ang="0">
                    <a:pos x="T6" y="T7"/>
                  </a:cxn>
                </a:cxnLst>
                <a:rect l="0" t="0" r="r" b="b"/>
                <a:pathLst>
                  <a:path w="10" h="162">
                    <a:moveTo>
                      <a:pt x="0" y="0"/>
                    </a:moveTo>
                    <a:lnTo>
                      <a:pt x="4" y="162"/>
                    </a:lnTo>
                    <a:lnTo>
                      <a:pt x="10" y="1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3" name="Freeform 2345">
                <a:extLst>
                  <a:ext uri="{FF2B5EF4-FFF2-40B4-BE49-F238E27FC236}">
                    <a16:creationId xmlns:a16="http://schemas.microsoft.com/office/drawing/2014/main" id="{F809E33A-EE5D-4982-AB48-391960259155}"/>
                  </a:ext>
                </a:extLst>
              </p:cNvPr>
              <p:cNvSpPr>
                <a:spLocks/>
              </p:cNvSpPr>
              <p:nvPr/>
            </p:nvSpPr>
            <p:spPr bwMode="auto">
              <a:xfrm>
                <a:off x="-382" y="4563"/>
                <a:ext cx="6" cy="91"/>
              </a:xfrm>
              <a:custGeom>
                <a:avLst/>
                <a:gdLst>
                  <a:gd name="T0" fmla="*/ 0 w 10"/>
                  <a:gd name="T1" fmla="*/ 1 h 161"/>
                  <a:gd name="T2" fmla="*/ 3 w 10"/>
                  <a:gd name="T3" fmla="*/ 161 h 161"/>
                  <a:gd name="T4" fmla="*/ 10 w 10"/>
                  <a:gd name="T5" fmla="*/ 161 h 161"/>
                  <a:gd name="T6" fmla="*/ 6 w 10"/>
                  <a:gd name="T7" fmla="*/ 0 h 161"/>
                </a:gdLst>
                <a:ahLst/>
                <a:cxnLst>
                  <a:cxn ang="0">
                    <a:pos x="T0" y="T1"/>
                  </a:cxn>
                  <a:cxn ang="0">
                    <a:pos x="T2" y="T3"/>
                  </a:cxn>
                  <a:cxn ang="0">
                    <a:pos x="T4" y="T5"/>
                  </a:cxn>
                  <a:cxn ang="0">
                    <a:pos x="T6" y="T7"/>
                  </a:cxn>
                </a:cxnLst>
                <a:rect l="0" t="0" r="r" b="b"/>
                <a:pathLst>
                  <a:path w="10" h="161">
                    <a:moveTo>
                      <a:pt x="0" y="1"/>
                    </a:moveTo>
                    <a:lnTo>
                      <a:pt x="3" y="161"/>
                    </a:lnTo>
                    <a:lnTo>
                      <a:pt x="10" y="16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4" name="Freeform 2346">
                <a:extLst>
                  <a:ext uri="{FF2B5EF4-FFF2-40B4-BE49-F238E27FC236}">
                    <a16:creationId xmlns:a16="http://schemas.microsoft.com/office/drawing/2014/main" id="{3A1289D1-0837-4961-AB44-4F1A9CAF775B}"/>
                  </a:ext>
                </a:extLst>
              </p:cNvPr>
              <p:cNvSpPr>
                <a:spLocks/>
              </p:cNvSpPr>
              <p:nvPr/>
            </p:nvSpPr>
            <p:spPr bwMode="auto">
              <a:xfrm>
                <a:off x="-384" y="4471"/>
                <a:ext cx="5" cy="89"/>
              </a:xfrm>
              <a:custGeom>
                <a:avLst/>
                <a:gdLst>
                  <a:gd name="T0" fmla="*/ 0 w 10"/>
                  <a:gd name="T1" fmla="*/ 0 h 156"/>
                  <a:gd name="T2" fmla="*/ 4 w 10"/>
                  <a:gd name="T3" fmla="*/ 156 h 156"/>
                  <a:gd name="T4" fmla="*/ 10 w 10"/>
                  <a:gd name="T5" fmla="*/ 156 h 156"/>
                  <a:gd name="T6" fmla="*/ 7 w 10"/>
                  <a:gd name="T7" fmla="*/ 0 h 156"/>
                </a:gdLst>
                <a:ahLst/>
                <a:cxnLst>
                  <a:cxn ang="0">
                    <a:pos x="T0" y="T1"/>
                  </a:cxn>
                  <a:cxn ang="0">
                    <a:pos x="T2" y="T3"/>
                  </a:cxn>
                  <a:cxn ang="0">
                    <a:pos x="T4" y="T5"/>
                  </a:cxn>
                  <a:cxn ang="0">
                    <a:pos x="T6" y="T7"/>
                  </a:cxn>
                </a:cxnLst>
                <a:rect l="0" t="0" r="r" b="b"/>
                <a:pathLst>
                  <a:path w="10" h="156">
                    <a:moveTo>
                      <a:pt x="0" y="0"/>
                    </a:moveTo>
                    <a:lnTo>
                      <a:pt x="4" y="156"/>
                    </a:lnTo>
                    <a:lnTo>
                      <a:pt x="10" y="156"/>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5" name="Freeform 2347">
                <a:extLst>
                  <a:ext uri="{FF2B5EF4-FFF2-40B4-BE49-F238E27FC236}">
                    <a16:creationId xmlns:a16="http://schemas.microsoft.com/office/drawing/2014/main" id="{E4BEF194-2557-4657-8A6D-6DF4EDB6A97D}"/>
                  </a:ext>
                </a:extLst>
              </p:cNvPr>
              <p:cNvSpPr>
                <a:spLocks/>
              </p:cNvSpPr>
              <p:nvPr/>
            </p:nvSpPr>
            <p:spPr bwMode="auto">
              <a:xfrm>
                <a:off x="-386" y="4382"/>
                <a:ext cx="6" cy="86"/>
              </a:xfrm>
              <a:custGeom>
                <a:avLst/>
                <a:gdLst>
                  <a:gd name="T0" fmla="*/ 0 w 10"/>
                  <a:gd name="T1" fmla="*/ 0 h 151"/>
                  <a:gd name="T2" fmla="*/ 3 w 10"/>
                  <a:gd name="T3" fmla="*/ 151 h 151"/>
                  <a:gd name="T4" fmla="*/ 10 w 10"/>
                  <a:gd name="T5" fmla="*/ 151 h 151"/>
                  <a:gd name="T6" fmla="*/ 7 w 10"/>
                  <a:gd name="T7" fmla="*/ 0 h 151"/>
                </a:gdLst>
                <a:ahLst/>
                <a:cxnLst>
                  <a:cxn ang="0">
                    <a:pos x="T0" y="T1"/>
                  </a:cxn>
                  <a:cxn ang="0">
                    <a:pos x="T2" y="T3"/>
                  </a:cxn>
                  <a:cxn ang="0">
                    <a:pos x="T4" y="T5"/>
                  </a:cxn>
                  <a:cxn ang="0">
                    <a:pos x="T6" y="T7"/>
                  </a:cxn>
                </a:cxnLst>
                <a:rect l="0" t="0" r="r" b="b"/>
                <a:pathLst>
                  <a:path w="10" h="151">
                    <a:moveTo>
                      <a:pt x="0" y="0"/>
                    </a:moveTo>
                    <a:lnTo>
                      <a:pt x="3" y="151"/>
                    </a:lnTo>
                    <a:lnTo>
                      <a:pt x="10" y="15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6" name="Freeform 2348">
                <a:extLst>
                  <a:ext uri="{FF2B5EF4-FFF2-40B4-BE49-F238E27FC236}">
                    <a16:creationId xmlns:a16="http://schemas.microsoft.com/office/drawing/2014/main" id="{C625BC9B-146A-455D-9C44-A8BAA5C77933}"/>
                  </a:ext>
                </a:extLst>
              </p:cNvPr>
              <p:cNvSpPr>
                <a:spLocks/>
              </p:cNvSpPr>
              <p:nvPr/>
            </p:nvSpPr>
            <p:spPr bwMode="auto">
              <a:xfrm>
                <a:off x="-386" y="4371"/>
                <a:ext cx="3" cy="7"/>
              </a:xfrm>
              <a:custGeom>
                <a:avLst/>
                <a:gdLst>
                  <a:gd name="T0" fmla="*/ 0 w 6"/>
                  <a:gd name="T1" fmla="*/ 0 h 12"/>
                  <a:gd name="T2" fmla="*/ 0 w 6"/>
                  <a:gd name="T3" fmla="*/ 12 h 12"/>
                  <a:gd name="T4" fmla="*/ 6 w 6"/>
                  <a:gd name="T5" fmla="*/ 12 h 12"/>
                  <a:gd name="T6" fmla="*/ 6 w 6"/>
                  <a:gd name="T7" fmla="*/ 0 h 12"/>
                </a:gdLst>
                <a:ahLst/>
                <a:cxnLst>
                  <a:cxn ang="0">
                    <a:pos x="T0" y="T1"/>
                  </a:cxn>
                  <a:cxn ang="0">
                    <a:pos x="T2" y="T3"/>
                  </a:cxn>
                  <a:cxn ang="0">
                    <a:pos x="T4" y="T5"/>
                  </a:cxn>
                  <a:cxn ang="0">
                    <a:pos x="T6" y="T7"/>
                  </a:cxn>
                </a:cxnLst>
                <a:rect l="0" t="0" r="r" b="b"/>
                <a:pathLst>
                  <a:path w="6" h="12">
                    <a:moveTo>
                      <a:pt x="0" y="0"/>
                    </a:moveTo>
                    <a:lnTo>
                      <a:pt x="0" y="12"/>
                    </a:lnTo>
                    <a:lnTo>
                      <a:pt x="6" y="1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7" name="Freeform 2349">
                <a:extLst>
                  <a:ext uri="{FF2B5EF4-FFF2-40B4-BE49-F238E27FC236}">
                    <a16:creationId xmlns:a16="http://schemas.microsoft.com/office/drawing/2014/main" id="{7588213C-01C7-477D-98E7-1D79743A7E3B}"/>
                  </a:ext>
                </a:extLst>
              </p:cNvPr>
              <p:cNvSpPr>
                <a:spLocks/>
              </p:cNvSpPr>
              <p:nvPr/>
            </p:nvSpPr>
            <p:spPr bwMode="auto">
              <a:xfrm>
                <a:off x="-388" y="4293"/>
                <a:ext cx="5" cy="53"/>
              </a:xfrm>
              <a:custGeom>
                <a:avLst/>
                <a:gdLst>
                  <a:gd name="T0" fmla="*/ 0 w 8"/>
                  <a:gd name="T1" fmla="*/ 0 h 93"/>
                  <a:gd name="T2" fmla="*/ 2 w 8"/>
                  <a:gd name="T3" fmla="*/ 93 h 93"/>
                  <a:gd name="T4" fmla="*/ 8 w 8"/>
                  <a:gd name="T5" fmla="*/ 93 h 93"/>
                  <a:gd name="T6" fmla="*/ 6 w 8"/>
                  <a:gd name="T7" fmla="*/ 0 h 93"/>
                </a:gdLst>
                <a:ahLst/>
                <a:cxnLst>
                  <a:cxn ang="0">
                    <a:pos x="T0" y="T1"/>
                  </a:cxn>
                  <a:cxn ang="0">
                    <a:pos x="T2" y="T3"/>
                  </a:cxn>
                  <a:cxn ang="0">
                    <a:pos x="T4" y="T5"/>
                  </a:cxn>
                  <a:cxn ang="0">
                    <a:pos x="T6" y="T7"/>
                  </a:cxn>
                </a:cxnLst>
                <a:rect l="0" t="0" r="r" b="b"/>
                <a:pathLst>
                  <a:path w="8" h="93">
                    <a:moveTo>
                      <a:pt x="0" y="0"/>
                    </a:moveTo>
                    <a:lnTo>
                      <a:pt x="2" y="93"/>
                    </a:lnTo>
                    <a:lnTo>
                      <a:pt x="8" y="9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8" name="Freeform 2350">
                <a:extLst>
                  <a:ext uri="{FF2B5EF4-FFF2-40B4-BE49-F238E27FC236}">
                    <a16:creationId xmlns:a16="http://schemas.microsoft.com/office/drawing/2014/main" id="{9369C15A-6C34-4433-A26B-4C92BCCBA367}"/>
                  </a:ext>
                </a:extLst>
              </p:cNvPr>
              <p:cNvSpPr>
                <a:spLocks/>
              </p:cNvSpPr>
              <p:nvPr/>
            </p:nvSpPr>
            <p:spPr bwMode="auto">
              <a:xfrm>
                <a:off x="-390" y="4157"/>
                <a:ext cx="6" cy="132"/>
              </a:xfrm>
              <a:custGeom>
                <a:avLst/>
                <a:gdLst>
                  <a:gd name="T0" fmla="*/ 0 w 11"/>
                  <a:gd name="T1" fmla="*/ 0 h 232"/>
                  <a:gd name="T2" fmla="*/ 5 w 11"/>
                  <a:gd name="T3" fmla="*/ 232 h 232"/>
                  <a:gd name="T4" fmla="*/ 11 w 11"/>
                  <a:gd name="T5" fmla="*/ 232 h 232"/>
                  <a:gd name="T6" fmla="*/ 7 w 11"/>
                  <a:gd name="T7" fmla="*/ 0 h 232"/>
                </a:gdLst>
                <a:ahLst/>
                <a:cxnLst>
                  <a:cxn ang="0">
                    <a:pos x="T0" y="T1"/>
                  </a:cxn>
                  <a:cxn ang="0">
                    <a:pos x="T2" y="T3"/>
                  </a:cxn>
                  <a:cxn ang="0">
                    <a:pos x="T4" y="T5"/>
                  </a:cxn>
                  <a:cxn ang="0">
                    <a:pos x="T6" y="T7"/>
                  </a:cxn>
                </a:cxnLst>
                <a:rect l="0" t="0" r="r" b="b"/>
                <a:pathLst>
                  <a:path w="11" h="232">
                    <a:moveTo>
                      <a:pt x="0" y="0"/>
                    </a:moveTo>
                    <a:lnTo>
                      <a:pt x="5" y="232"/>
                    </a:lnTo>
                    <a:lnTo>
                      <a:pt x="11" y="23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49" name="Freeform 2351">
                <a:extLst>
                  <a:ext uri="{FF2B5EF4-FFF2-40B4-BE49-F238E27FC236}">
                    <a16:creationId xmlns:a16="http://schemas.microsoft.com/office/drawing/2014/main" id="{A68522D7-1CBF-4B4A-808A-C7699E2DBFDA}"/>
                  </a:ext>
                </a:extLst>
              </p:cNvPr>
              <p:cNvSpPr>
                <a:spLocks/>
              </p:cNvSpPr>
              <p:nvPr/>
            </p:nvSpPr>
            <p:spPr bwMode="auto">
              <a:xfrm>
                <a:off x="-379" y="4849"/>
                <a:ext cx="7" cy="107"/>
              </a:xfrm>
              <a:custGeom>
                <a:avLst/>
                <a:gdLst>
                  <a:gd name="T0" fmla="*/ 0 w 11"/>
                  <a:gd name="T1" fmla="*/ 0 h 189"/>
                  <a:gd name="T2" fmla="*/ 5 w 11"/>
                  <a:gd name="T3" fmla="*/ 189 h 189"/>
                  <a:gd name="T4" fmla="*/ 11 w 11"/>
                  <a:gd name="T5" fmla="*/ 189 h 189"/>
                  <a:gd name="T6" fmla="*/ 7 w 11"/>
                  <a:gd name="T7" fmla="*/ 0 h 189"/>
                </a:gdLst>
                <a:ahLst/>
                <a:cxnLst>
                  <a:cxn ang="0">
                    <a:pos x="T0" y="T1"/>
                  </a:cxn>
                  <a:cxn ang="0">
                    <a:pos x="T2" y="T3"/>
                  </a:cxn>
                  <a:cxn ang="0">
                    <a:pos x="T4" y="T5"/>
                  </a:cxn>
                  <a:cxn ang="0">
                    <a:pos x="T6" y="T7"/>
                  </a:cxn>
                </a:cxnLst>
                <a:rect l="0" t="0" r="r" b="b"/>
                <a:pathLst>
                  <a:path w="11" h="189">
                    <a:moveTo>
                      <a:pt x="0" y="0"/>
                    </a:moveTo>
                    <a:lnTo>
                      <a:pt x="5" y="189"/>
                    </a:lnTo>
                    <a:lnTo>
                      <a:pt x="11" y="18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0" name="Freeform 2352">
                <a:extLst>
                  <a:ext uri="{FF2B5EF4-FFF2-40B4-BE49-F238E27FC236}">
                    <a16:creationId xmlns:a16="http://schemas.microsoft.com/office/drawing/2014/main" id="{A6200411-00F1-408A-81EC-283234080612}"/>
                  </a:ext>
                </a:extLst>
              </p:cNvPr>
              <p:cNvSpPr>
                <a:spLocks/>
              </p:cNvSpPr>
              <p:nvPr/>
            </p:nvSpPr>
            <p:spPr bwMode="auto">
              <a:xfrm>
                <a:off x="-380" y="4753"/>
                <a:ext cx="5" cy="92"/>
              </a:xfrm>
              <a:custGeom>
                <a:avLst/>
                <a:gdLst>
                  <a:gd name="T0" fmla="*/ 0 w 10"/>
                  <a:gd name="T1" fmla="*/ 0 h 162"/>
                  <a:gd name="T2" fmla="*/ 3 w 10"/>
                  <a:gd name="T3" fmla="*/ 162 h 162"/>
                  <a:gd name="T4" fmla="*/ 10 w 10"/>
                  <a:gd name="T5" fmla="*/ 162 h 162"/>
                  <a:gd name="T6" fmla="*/ 6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2"/>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1" name="Freeform 2353">
                <a:extLst>
                  <a:ext uri="{FF2B5EF4-FFF2-40B4-BE49-F238E27FC236}">
                    <a16:creationId xmlns:a16="http://schemas.microsoft.com/office/drawing/2014/main" id="{3FD533F3-2037-4EFE-8451-3C6517D4A365}"/>
                  </a:ext>
                </a:extLst>
              </p:cNvPr>
              <p:cNvSpPr>
                <a:spLocks/>
              </p:cNvSpPr>
              <p:nvPr/>
            </p:nvSpPr>
            <p:spPr bwMode="auto">
              <a:xfrm>
                <a:off x="-383" y="4658"/>
                <a:ext cx="6" cy="92"/>
              </a:xfrm>
              <a:custGeom>
                <a:avLst/>
                <a:gdLst>
                  <a:gd name="T0" fmla="*/ 0 w 10"/>
                  <a:gd name="T1" fmla="*/ 0 h 162"/>
                  <a:gd name="T2" fmla="*/ 3 w 10"/>
                  <a:gd name="T3" fmla="*/ 162 h 162"/>
                  <a:gd name="T4" fmla="*/ 10 w 10"/>
                  <a:gd name="T5" fmla="*/ 161 h 162"/>
                  <a:gd name="T6" fmla="*/ 6 w 10"/>
                  <a:gd name="T7" fmla="*/ 0 h 162"/>
                </a:gdLst>
                <a:ahLst/>
                <a:cxnLst>
                  <a:cxn ang="0">
                    <a:pos x="T0" y="T1"/>
                  </a:cxn>
                  <a:cxn ang="0">
                    <a:pos x="T2" y="T3"/>
                  </a:cxn>
                  <a:cxn ang="0">
                    <a:pos x="T4" y="T5"/>
                  </a:cxn>
                  <a:cxn ang="0">
                    <a:pos x="T6" y="T7"/>
                  </a:cxn>
                </a:cxnLst>
                <a:rect l="0" t="0" r="r" b="b"/>
                <a:pathLst>
                  <a:path w="10" h="162">
                    <a:moveTo>
                      <a:pt x="0" y="0"/>
                    </a:moveTo>
                    <a:lnTo>
                      <a:pt x="3" y="162"/>
                    </a:lnTo>
                    <a:lnTo>
                      <a:pt x="10" y="16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2" name="Freeform 2354">
                <a:extLst>
                  <a:ext uri="{FF2B5EF4-FFF2-40B4-BE49-F238E27FC236}">
                    <a16:creationId xmlns:a16="http://schemas.microsoft.com/office/drawing/2014/main" id="{606EC322-CEB1-44B7-B392-5AA774A3AE4C}"/>
                  </a:ext>
                </a:extLst>
              </p:cNvPr>
              <p:cNvSpPr>
                <a:spLocks/>
              </p:cNvSpPr>
              <p:nvPr/>
            </p:nvSpPr>
            <p:spPr bwMode="auto">
              <a:xfrm>
                <a:off x="-385" y="4564"/>
                <a:ext cx="6" cy="90"/>
              </a:xfrm>
              <a:custGeom>
                <a:avLst/>
                <a:gdLst>
                  <a:gd name="T0" fmla="*/ 0 w 10"/>
                  <a:gd name="T1" fmla="*/ 0 h 160"/>
                  <a:gd name="T2" fmla="*/ 4 w 10"/>
                  <a:gd name="T3" fmla="*/ 160 h 160"/>
                  <a:gd name="T4" fmla="*/ 10 w 10"/>
                  <a:gd name="T5" fmla="*/ 160 h 160"/>
                  <a:gd name="T6" fmla="*/ 7 w 10"/>
                  <a:gd name="T7" fmla="*/ 0 h 160"/>
                </a:gdLst>
                <a:ahLst/>
                <a:cxnLst>
                  <a:cxn ang="0">
                    <a:pos x="T0" y="T1"/>
                  </a:cxn>
                  <a:cxn ang="0">
                    <a:pos x="T2" y="T3"/>
                  </a:cxn>
                  <a:cxn ang="0">
                    <a:pos x="T4" y="T5"/>
                  </a:cxn>
                  <a:cxn ang="0">
                    <a:pos x="T6" y="T7"/>
                  </a:cxn>
                </a:cxnLst>
                <a:rect l="0" t="0" r="r" b="b"/>
                <a:pathLst>
                  <a:path w="10" h="160">
                    <a:moveTo>
                      <a:pt x="0" y="0"/>
                    </a:moveTo>
                    <a:lnTo>
                      <a:pt x="4" y="160"/>
                    </a:lnTo>
                    <a:lnTo>
                      <a:pt x="10"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3" name="Freeform 2355">
                <a:extLst>
                  <a:ext uri="{FF2B5EF4-FFF2-40B4-BE49-F238E27FC236}">
                    <a16:creationId xmlns:a16="http://schemas.microsoft.com/office/drawing/2014/main" id="{D6A47446-3D40-49A9-B980-F3D4A8283CFF}"/>
                  </a:ext>
                </a:extLst>
              </p:cNvPr>
              <p:cNvSpPr>
                <a:spLocks/>
              </p:cNvSpPr>
              <p:nvPr/>
            </p:nvSpPr>
            <p:spPr bwMode="auto">
              <a:xfrm>
                <a:off x="-387" y="4472"/>
                <a:ext cx="6" cy="88"/>
              </a:xfrm>
              <a:custGeom>
                <a:avLst/>
                <a:gdLst>
                  <a:gd name="T0" fmla="*/ 0 w 10"/>
                  <a:gd name="T1" fmla="*/ 0 h 155"/>
                  <a:gd name="T2" fmla="*/ 3 w 10"/>
                  <a:gd name="T3" fmla="*/ 155 h 155"/>
                  <a:gd name="T4" fmla="*/ 10 w 10"/>
                  <a:gd name="T5" fmla="*/ 155 h 155"/>
                  <a:gd name="T6" fmla="*/ 6 w 10"/>
                  <a:gd name="T7" fmla="*/ 0 h 155"/>
                </a:gdLst>
                <a:ahLst/>
                <a:cxnLst>
                  <a:cxn ang="0">
                    <a:pos x="T0" y="T1"/>
                  </a:cxn>
                  <a:cxn ang="0">
                    <a:pos x="T2" y="T3"/>
                  </a:cxn>
                  <a:cxn ang="0">
                    <a:pos x="T4" y="T5"/>
                  </a:cxn>
                  <a:cxn ang="0">
                    <a:pos x="T6" y="T7"/>
                  </a:cxn>
                </a:cxnLst>
                <a:rect l="0" t="0" r="r" b="b"/>
                <a:pathLst>
                  <a:path w="10" h="155">
                    <a:moveTo>
                      <a:pt x="0" y="0"/>
                    </a:moveTo>
                    <a:lnTo>
                      <a:pt x="3" y="155"/>
                    </a:lnTo>
                    <a:lnTo>
                      <a:pt x="10" y="1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4" name="Freeform 2356">
                <a:extLst>
                  <a:ext uri="{FF2B5EF4-FFF2-40B4-BE49-F238E27FC236}">
                    <a16:creationId xmlns:a16="http://schemas.microsoft.com/office/drawing/2014/main" id="{1B93C989-D738-44D0-98A6-DEAACBBC5315}"/>
                  </a:ext>
                </a:extLst>
              </p:cNvPr>
              <p:cNvSpPr>
                <a:spLocks/>
              </p:cNvSpPr>
              <p:nvPr/>
            </p:nvSpPr>
            <p:spPr bwMode="auto">
              <a:xfrm>
                <a:off x="-388" y="4383"/>
                <a:ext cx="5" cy="86"/>
              </a:xfrm>
              <a:custGeom>
                <a:avLst/>
                <a:gdLst>
                  <a:gd name="T0" fmla="*/ 0 w 9"/>
                  <a:gd name="T1" fmla="*/ 0 h 151"/>
                  <a:gd name="T2" fmla="*/ 3 w 9"/>
                  <a:gd name="T3" fmla="*/ 151 h 151"/>
                  <a:gd name="T4" fmla="*/ 9 w 9"/>
                  <a:gd name="T5" fmla="*/ 151 h 151"/>
                  <a:gd name="T6" fmla="*/ 6 w 9"/>
                  <a:gd name="T7" fmla="*/ 0 h 151"/>
                </a:gdLst>
                <a:ahLst/>
                <a:cxnLst>
                  <a:cxn ang="0">
                    <a:pos x="T0" y="T1"/>
                  </a:cxn>
                  <a:cxn ang="0">
                    <a:pos x="T2" y="T3"/>
                  </a:cxn>
                  <a:cxn ang="0">
                    <a:pos x="T4" y="T5"/>
                  </a:cxn>
                  <a:cxn ang="0">
                    <a:pos x="T6" y="T7"/>
                  </a:cxn>
                </a:cxnLst>
                <a:rect l="0" t="0" r="r" b="b"/>
                <a:pathLst>
                  <a:path w="9" h="151">
                    <a:moveTo>
                      <a:pt x="0" y="0"/>
                    </a:moveTo>
                    <a:lnTo>
                      <a:pt x="3" y="151"/>
                    </a:lnTo>
                    <a:lnTo>
                      <a:pt x="9" y="15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5" name="Freeform 2357">
                <a:extLst>
                  <a:ext uri="{FF2B5EF4-FFF2-40B4-BE49-F238E27FC236}">
                    <a16:creationId xmlns:a16="http://schemas.microsoft.com/office/drawing/2014/main" id="{2EE69DE6-2DB9-4E7A-A924-30A1B43C84A7}"/>
                  </a:ext>
                </a:extLst>
              </p:cNvPr>
              <p:cNvSpPr>
                <a:spLocks/>
              </p:cNvSpPr>
              <p:nvPr/>
            </p:nvSpPr>
            <p:spPr bwMode="auto">
              <a:xfrm>
                <a:off x="-389" y="4371"/>
                <a:ext cx="4" cy="8"/>
              </a:xfrm>
              <a:custGeom>
                <a:avLst/>
                <a:gdLst>
                  <a:gd name="T0" fmla="*/ 0 w 7"/>
                  <a:gd name="T1" fmla="*/ 0 h 15"/>
                  <a:gd name="T2" fmla="*/ 0 w 7"/>
                  <a:gd name="T3" fmla="*/ 15 h 15"/>
                  <a:gd name="T4" fmla="*/ 7 w 7"/>
                  <a:gd name="T5" fmla="*/ 14 h 15"/>
                  <a:gd name="T6" fmla="*/ 7 w 7"/>
                  <a:gd name="T7" fmla="*/ 0 h 15"/>
                </a:gdLst>
                <a:ahLst/>
                <a:cxnLst>
                  <a:cxn ang="0">
                    <a:pos x="T0" y="T1"/>
                  </a:cxn>
                  <a:cxn ang="0">
                    <a:pos x="T2" y="T3"/>
                  </a:cxn>
                  <a:cxn ang="0">
                    <a:pos x="T4" y="T5"/>
                  </a:cxn>
                  <a:cxn ang="0">
                    <a:pos x="T6" y="T7"/>
                  </a:cxn>
                </a:cxnLst>
                <a:rect l="0" t="0" r="r" b="b"/>
                <a:pathLst>
                  <a:path w="7" h="15">
                    <a:moveTo>
                      <a:pt x="0" y="0"/>
                    </a:moveTo>
                    <a:lnTo>
                      <a:pt x="0" y="15"/>
                    </a:lnTo>
                    <a:lnTo>
                      <a:pt x="7" y="1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6" name="Freeform 2358">
                <a:extLst>
                  <a:ext uri="{FF2B5EF4-FFF2-40B4-BE49-F238E27FC236}">
                    <a16:creationId xmlns:a16="http://schemas.microsoft.com/office/drawing/2014/main" id="{610EC688-4008-4B9E-8A96-46E06826A3C3}"/>
                  </a:ext>
                </a:extLst>
              </p:cNvPr>
              <p:cNvSpPr>
                <a:spLocks/>
              </p:cNvSpPr>
              <p:nvPr/>
            </p:nvSpPr>
            <p:spPr bwMode="auto">
              <a:xfrm>
                <a:off x="-390" y="4294"/>
                <a:ext cx="5" cy="51"/>
              </a:xfrm>
              <a:custGeom>
                <a:avLst/>
                <a:gdLst>
                  <a:gd name="T0" fmla="*/ 0 w 9"/>
                  <a:gd name="T1" fmla="*/ 0 h 90"/>
                  <a:gd name="T2" fmla="*/ 2 w 9"/>
                  <a:gd name="T3" fmla="*/ 90 h 90"/>
                  <a:gd name="T4" fmla="*/ 9 w 9"/>
                  <a:gd name="T5" fmla="*/ 90 h 90"/>
                  <a:gd name="T6" fmla="*/ 7 w 9"/>
                  <a:gd name="T7" fmla="*/ 0 h 90"/>
                </a:gdLst>
                <a:ahLst/>
                <a:cxnLst>
                  <a:cxn ang="0">
                    <a:pos x="T0" y="T1"/>
                  </a:cxn>
                  <a:cxn ang="0">
                    <a:pos x="T2" y="T3"/>
                  </a:cxn>
                  <a:cxn ang="0">
                    <a:pos x="T4" y="T5"/>
                  </a:cxn>
                  <a:cxn ang="0">
                    <a:pos x="T6" y="T7"/>
                  </a:cxn>
                </a:cxnLst>
                <a:rect l="0" t="0" r="r" b="b"/>
                <a:pathLst>
                  <a:path w="9" h="90">
                    <a:moveTo>
                      <a:pt x="0" y="0"/>
                    </a:moveTo>
                    <a:lnTo>
                      <a:pt x="2" y="90"/>
                    </a:lnTo>
                    <a:lnTo>
                      <a:pt x="9" y="9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7" name="Freeform 2359">
                <a:extLst>
                  <a:ext uri="{FF2B5EF4-FFF2-40B4-BE49-F238E27FC236}">
                    <a16:creationId xmlns:a16="http://schemas.microsoft.com/office/drawing/2014/main" id="{32DAEE20-0FBA-431A-AD59-0250A08D0DAF}"/>
                  </a:ext>
                </a:extLst>
              </p:cNvPr>
              <p:cNvSpPr>
                <a:spLocks/>
              </p:cNvSpPr>
              <p:nvPr/>
            </p:nvSpPr>
            <p:spPr bwMode="auto">
              <a:xfrm>
                <a:off x="-393" y="4160"/>
                <a:ext cx="6" cy="130"/>
              </a:xfrm>
              <a:custGeom>
                <a:avLst/>
                <a:gdLst>
                  <a:gd name="T0" fmla="*/ 0 w 12"/>
                  <a:gd name="T1" fmla="*/ 0 h 230"/>
                  <a:gd name="T2" fmla="*/ 5 w 12"/>
                  <a:gd name="T3" fmla="*/ 230 h 230"/>
                  <a:gd name="T4" fmla="*/ 12 w 12"/>
                  <a:gd name="T5" fmla="*/ 230 h 230"/>
                  <a:gd name="T6" fmla="*/ 7 w 12"/>
                  <a:gd name="T7" fmla="*/ 0 h 230"/>
                </a:gdLst>
                <a:ahLst/>
                <a:cxnLst>
                  <a:cxn ang="0">
                    <a:pos x="T0" y="T1"/>
                  </a:cxn>
                  <a:cxn ang="0">
                    <a:pos x="T2" y="T3"/>
                  </a:cxn>
                  <a:cxn ang="0">
                    <a:pos x="T4" y="T5"/>
                  </a:cxn>
                  <a:cxn ang="0">
                    <a:pos x="T6" y="T7"/>
                  </a:cxn>
                </a:cxnLst>
                <a:rect l="0" t="0" r="r" b="b"/>
                <a:pathLst>
                  <a:path w="12" h="230">
                    <a:moveTo>
                      <a:pt x="0" y="0"/>
                    </a:moveTo>
                    <a:lnTo>
                      <a:pt x="5" y="230"/>
                    </a:lnTo>
                    <a:lnTo>
                      <a:pt x="12" y="23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8" name="Freeform 2360">
                <a:extLst>
                  <a:ext uri="{FF2B5EF4-FFF2-40B4-BE49-F238E27FC236}">
                    <a16:creationId xmlns:a16="http://schemas.microsoft.com/office/drawing/2014/main" id="{17EC3BE9-0245-4E4D-9493-976A6658CCE9}"/>
                  </a:ext>
                </a:extLst>
              </p:cNvPr>
              <p:cNvSpPr>
                <a:spLocks/>
              </p:cNvSpPr>
              <p:nvPr/>
            </p:nvSpPr>
            <p:spPr bwMode="auto">
              <a:xfrm>
                <a:off x="-392" y="4850"/>
                <a:ext cx="7" cy="106"/>
              </a:xfrm>
              <a:custGeom>
                <a:avLst/>
                <a:gdLst>
                  <a:gd name="T0" fmla="*/ 0 w 11"/>
                  <a:gd name="T1" fmla="*/ 0 h 187"/>
                  <a:gd name="T2" fmla="*/ 5 w 11"/>
                  <a:gd name="T3" fmla="*/ 187 h 187"/>
                  <a:gd name="T4" fmla="*/ 11 w 11"/>
                  <a:gd name="T5" fmla="*/ 187 h 187"/>
                  <a:gd name="T6" fmla="*/ 7 w 11"/>
                  <a:gd name="T7" fmla="*/ 0 h 187"/>
                </a:gdLst>
                <a:ahLst/>
                <a:cxnLst>
                  <a:cxn ang="0">
                    <a:pos x="T0" y="T1"/>
                  </a:cxn>
                  <a:cxn ang="0">
                    <a:pos x="T2" y="T3"/>
                  </a:cxn>
                  <a:cxn ang="0">
                    <a:pos x="T4" y="T5"/>
                  </a:cxn>
                  <a:cxn ang="0">
                    <a:pos x="T6" y="T7"/>
                  </a:cxn>
                </a:cxnLst>
                <a:rect l="0" t="0" r="r" b="b"/>
                <a:pathLst>
                  <a:path w="11" h="187">
                    <a:moveTo>
                      <a:pt x="0" y="0"/>
                    </a:moveTo>
                    <a:lnTo>
                      <a:pt x="5" y="187"/>
                    </a:lnTo>
                    <a:lnTo>
                      <a:pt x="11" y="18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59" name="Freeform 2361">
                <a:extLst>
                  <a:ext uri="{FF2B5EF4-FFF2-40B4-BE49-F238E27FC236}">
                    <a16:creationId xmlns:a16="http://schemas.microsoft.com/office/drawing/2014/main" id="{E4CB825A-323F-4BAE-8CC9-4931F79FD5F3}"/>
                  </a:ext>
                </a:extLst>
              </p:cNvPr>
              <p:cNvSpPr>
                <a:spLocks/>
              </p:cNvSpPr>
              <p:nvPr/>
            </p:nvSpPr>
            <p:spPr bwMode="auto">
              <a:xfrm>
                <a:off x="-394" y="4755"/>
                <a:ext cx="6" cy="91"/>
              </a:xfrm>
              <a:custGeom>
                <a:avLst/>
                <a:gdLst>
                  <a:gd name="T0" fmla="*/ 0 w 11"/>
                  <a:gd name="T1" fmla="*/ 0 h 161"/>
                  <a:gd name="T2" fmla="*/ 4 w 11"/>
                  <a:gd name="T3" fmla="*/ 161 h 161"/>
                  <a:gd name="T4" fmla="*/ 11 w 11"/>
                  <a:gd name="T5" fmla="*/ 161 h 161"/>
                  <a:gd name="T6" fmla="*/ 7 w 11"/>
                  <a:gd name="T7" fmla="*/ 0 h 161"/>
                </a:gdLst>
                <a:ahLst/>
                <a:cxnLst>
                  <a:cxn ang="0">
                    <a:pos x="T0" y="T1"/>
                  </a:cxn>
                  <a:cxn ang="0">
                    <a:pos x="T2" y="T3"/>
                  </a:cxn>
                  <a:cxn ang="0">
                    <a:pos x="T4" y="T5"/>
                  </a:cxn>
                  <a:cxn ang="0">
                    <a:pos x="T6" y="T7"/>
                  </a:cxn>
                </a:cxnLst>
                <a:rect l="0" t="0" r="r" b="b"/>
                <a:pathLst>
                  <a:path w="11" h="161">
                    <a:moveTo>
                      <a:pt x="0" y="0"/>
                    </a:moveTo>
                    <a:lnTo>
                      <a:pt x="4" y="161"/>
                    </a:lnTo>
                    <a:lnTo>
                      <a:pt x="11" y="16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0" name="Freeform 2362">
                <a:extLst>
                  <a:ext uri="{FF2B5EF4-FFF2-40B4-BE49-F238E27FC236}">
                    <a16:creationId xmlns:a16="http://schemas.microsoft.com/office/drawing/2014/main" id="{6E4B079A-F9CC-4428-9E69-3719300F6055}"/>
                  </a:ext>
                </a:extLst>
              </p:cNvPr>
              <p:cNvSpPr>
                <a:spLocks/>
              </p:cNvSpPr>
              <p:nvPr/>
            </p:nvSpPr>
            <p:spPr bwMode="auto">
              <a:xfrm>
                <a:off x="-396" y="4661"/>
                <a:ext cx="6" cy="91"/>
              </a:xfrm>
              <a:custGeom>
                <a:avLst/>
                <a:gdLst>
                  <a:gd name="T0" fmla="*/ 0 w 10"/>
                  <a:gd name="T1" fmla="*/ 0 h 160"/>
                  <a:gd name="T2" fmla="*/ 3 w 10"/>
                  <a:gd name="T3" fmla="*/ 160 h 160"/>
                  <a:gd name="T4" fmla="*/ 10 w 10"/>
                  <a:gd name="T5" fmla="*/ 160 h 160"/>
                  <a:gd name="T6" fmla="*/ 6 w 10"/>
                  <a:gd name="T7" fmla="*/ 0 h 160"/>
                </a:gdLst>
                <a:ahLst/>
                <a:cxnLst>
                  <a:cxn ang="0">
                    <a:pos x="T0" y="T1"/>
                  </a:cxn>
                  <a:cxn ang="0">
                    <a:pos x="T2" y="T3"/>
                  </a:cxn>
                  <a:cxn ang="0">
                    <a:pos x="T4" y="T5"/>
                  </a:cxn>
                  <a:cxn ang="0">
                    <a:pos x="T6" y="T7"/>
                  </a:cxn>
                </a:cxnLst>
                <a:rect l="0" t="0" r="r" b="b"/>
                <a:pathLst>
                  <a:path w="10" h="160">
                    <a:moveTo>
                      <a:pt x="0" y="0"/>
                    </a:moveTo>
                    <a:lnTo>
                      <a:pt x="3" y="160"/>
                    </a:lnTo>
                    <a:lnTo>
                      <a:pt x="10" y="16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1" name="Freeform 2363">
                <a:extLst>
                  <a:ext uri="{FF2B5EF4-FFF2-40B4-BE49-F238E27FC236}">
                    <a16:creationId xmlns:a16="http://schemas.microsoft.com/office/drawing/2014/main" id="{02E92C11-A0AE-40F3-8750-4BBD7E49D4DF}"/>
                  </a:ext>
                </a:extLst>
              </p:cNvPr>
              <p:cNvSpPr>
                <a:spLocks/>
              </p:cNvSpPr>
              <p:nvPr/>
            </p:nvSpPr>
            <p:spPr bwMode="auto">
              <a:xfrm>
                <a:off x="-398" y="4567"/>
                <a:ext cx="6" cy="90"/>
              </a:xfrm>
              <a:custGeom>
                <a:avLst/>
                <a:gdLst>
                  <a:gd name="T0" fmla="*/ 0 w 10"/>
                  <a:gd name="T1" fmla="*/ 0 h 160"/>
                  <a:gd name="T2" fmla="*/ 4 w 10"/>
                  <a:gd name="T3" fmla="*/ 160 h 160"/>
                  <a:gd name="T4" fmla="*/ 10 w 10"/>
                  <a:gd name="T5" fmla="*/ 160 h 160"/>
                  <a:gd name="T6" fmla="*/ 7 w 10"/>
                  <a:gd name="T7" fmla="*/ 0 h 160"/>
                </a:gdLst>
                <a:ahLst/>
                <a:cxnLst>
                  <a:cxn ang="0">
                    <a:pos x="T0" y="T1"/>
                  </a:cxn>
                  <a:cxn ang="0">
                    <a:pos x="T2" y="T3"/>
                  </a:cxn>
                  <a:cxn ang="0">
                    <a:pos x="T4" y="T5"/>
                  </a:cxn>
                  <a:cxn ang="0">
                    <a:pos x="T6" y="T7"/>
                  </a:cxn>
                </a:cxnLst>
                <a:rect l="0" t="0" r="r" b="b"/>
                <a:pathLst>
                  <a:path w="10" h="160">
                    <a:moveTo>
                      <a:pt x="0" y="0"/>
                    </a:moveTo>
                    <a:lnTo>
                      <a:pt x="4" y="160"/>
                    </a:lnTo>
                    <a:lnTo>
                      <a:pt x="10"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2" name="Freeform 2364">
                <a:extLst>
                  <a:ext uri="{FF2B5EF4-FFF2-40B4-BE49-F238E27FC236}">
                    <a16:creationId xmlns:a16="http://schemas.microsoft.com/office/drawing/2014/main" id="{4DEB945F-CBAB-4445-BF68-5A1AEFA08712}"/>
                  </a:ext>
                </a:extLst>
              </p:cNvPr>
              <p:cNvSpPr>
                <a:spLocks/>
              </p:cNvSpPr>
              <p:nvPr/>
            </p:nvSpPr>
            <p:spPr bwMode="auto">
              <a:xfrm>
                <a:off x="-400" y="4476"/>
                <a:ext cx="6" cy="88"/>
              </a:xfrm>
              <a:custGeom>
                <a:avLst/>
                <a:gdLst>
                  <a:gd name="T0" fmla="*/ 0 w 10"/>
                  <a:gd name="T1" fmla="*/ 0 h 154"/>
                  <a:gd name="T2" fmla="*/ 4 w 10"/>
                  <a:gd name="T3" fmla="*/ 154 h 154"/>
                  <a:gd name="T4" fmla="*/ 10 w 10"/>
                  <a:gd name="T5" fmla="*/ 154 h 154"/>
                  <a:gd name="T6" fmla="*/ 7 w 10"/>
                  <a:gd name="T7" fmla="*/ 0 h 154"/>
                </a:gdLst>
                <a:ahLst/>
                <a:cxnLst>
                  <a:cxn ang="0">
                    <a:pos x="T0" y="T1"/>
                  </a:cxn>
                  <a:cxn ang="0">
                    <a:pos x="T2" y="T3"/>
                  </a:cxn>
                  <a:cxn ang="0">
                    <a:pos x="T4" y="T5"/>
                  </a:cxn>
                  <a:cxn ang="0">
                    <a:pos x="T6" y="T7"/>
                  </a:cxn>
                </a:cxnLst>
                <a:rect l="0" t="0" r="r" b="b"/>
                <a:pathLst>
                  <a:path w="10" h="154">
                    <a:moveTo>
                      <a:pt x="0" y="0"/>
                    </a:moveTo>
                    <a:lnTo>
                      <a:pt x="4" y="154"/>
                    </a:lnTo>
                    <a:lnTo>
                      <a:pt x="10" y="15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3" name="Freeform 2365">
                <a:extLst>
                  <a:ext uri="{FF2B5EF4-FFF2-40B4-BE49-F238E27FC236}">
                    <a16:creationId xmlns:a16="http://schemas.microsoft.com/office/drawing/2014/main" id="{DED46A66-EFD1-4ED7-8725-3BC0BA5B8334}"/>
                  </a:ext>
                </a:extLst>
              </p:cNvPr>
              <p:cNvSpPr>
                <a:spLocks/>
              </p:cNvSpPr>
              <p:nvPr/>
            </p:nvSpPr>
            <p:spPr bwMode="auto">
              <a:xfrm>
                <a:off x="-402" y="4387"/>
                <a:ext cx="6" cy="86"/>
              </a:xfrm>
              <a:custGeom>
                <a:avLst/>
                <a:gdLst>
                  <a:gd name="T0" fmla="*/ 0 w 10"/>
                  <a:gd name="T1" fmla="*/ 0 h 151"/>
                  <a:gd name="T2" fmla="*/ 3 w 10"/>
                  <a:gd name="T3" fmla="*/ 151 h 151"/>
                  <a:gd name="T4" fmla="*/ 10 w 10"/>
                  <a:gd name="T5" fmla="*/ 151 h 151"/>
                  <a:gd name="T6" fmla="*/ 6 w 10"/>
                  <a:gd name="T7" fmla="*/ 0 h 151"/>
                </a:gdLst>
                <a:ahLst/>
                <a:cxnLst>
                  <a:cxn ang="0">
                    <a:pos x="T0" y="T1"/>
                  </a:cxn>
                  <a:cxn ang="0">
                    <a:pos x="T2" y="T3"/>
                  </a:cxn>
                  <a:cxn ang="0">
                    <a:pos x="T4" y="T5"/>
                  </a:cxn>
                  <a:cxn ang="0">
                    <a:pos x="T6" y="T7"/>
                  </a:cxn>
                </a:cxnLst>
                <a:rect l="0" t="0" r="r" b="b"/>
                <a:pathLst>
                  <a:path w="10" h="151">
                    <a:moveTo>
                      <a:pt x="0" y="0"/>
                    </a:moveTo>
                    <a:lnTo>
                      <a:pt x="3" y="151"/>
                    </a:lnTo>
                    <a:lnTo>
                      <a:pt x="10" y="15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4" name="Freeform 2366">
                <a:extLst>
                  <a:ext uri="{FF2B5EF4-FFF2-40B4-BE49-F238E27FC236}">
                    <a16:creationId xmlns:a16="http://schemas.microsoft.com/office/drawing/2014/main" id="{99CD0CCB-A9C0-42D7-AF8A-AB84D5662D1B}"/>
                  </a:ext>
                </a:extLst>
              </p:cNvPr>
              <p:cNvSpPr>
                <a:spLocks/>
              </p:cNvSpPr>
              <p:nvPr/>
            </p:nvSpPr>
            <p:spPr bwMode="auto">
              <a:xfrm>
                <a:off x="-402" y="4368"/>
                <a:ext cx="4" cy="16"/>
              </a:xfrm>
              <a:custGeom>
                <a:avLst/>
                <a:gdLst>
                  <a:gd name="T0" fmla="*/ 0 w 7"/>
                  <a:gd name="T1" fmla="*/ 0 h 27"/>
                  <a:gd name="T2" fmla="*/ 1 w 7"/>
                  <a:gd name="T3" fmla="*/ 27 h 27"/>
                  <a:gd name="T4" fmla="*/ 7 w 7"/>
                  <a:gd name="T5" fmla="*/ 27 h 27"/>
                  <a:gd name="T6" fmla="*/ 7 w 7"/>
                  <a:gd name="T7" fmla="*/ 0 h 27"/>
                </a:gdLst>
                <a:ahLst/>
                <a:cxnLst>
                  <a:cxn ang="0">
                    <a:pos x="T0" y="T1"/>
                  </a:cxn>
                  <a:cxn ang="0">
                    <a:pos x="T2" y="T3"/>
                  </a:cxn>
                  <a:cxn ang="0">
                    <a:pos x="T4" y="T5"/>
                  </a:cxn>
                  <a:cxn ang="0">
                    <a:pos x="T6" y="T7"/>
                  </a:cxn>
                </a:cxnLst>
                <a:rect l="0" t="0" r="r" b="b"/>
                <a:pathLst>
                  <a:path w="7" h="27">
                    <a:moveTo>
                      <a:pt x="0" y="0"/>
                    </a:moveTo>
                    <a:lnTo>
                      <a:pt x="1" y="27"/>
                    </a:lnTo>
                    <a:lnTo>
                      <a:pt x="7" y="2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5" name="Freeform 2367">
                <a:extLst>
                  <a:ext uri="{FF2B5EF4-FFF2-40B4-BE49-F238E27FC236}">
                    <a16:creationId xmlns:a16="http://schemas.microsoft.com/office/drawing/2014/main" id="{D3D8F48B-4829-4EE3-9152-FFB8F53C1F39}"/>
                  </a:ext>
                </a:extLst>
              </p:cNvPr>
              <p:cNvSpPr>
                <a:spLocks/>
              </p:cNvSpPr>
              <p:nvPr/>
            </p:nvSpPr>
            <p:spPr bwMode="auto">
              <a:xfrm>
                <a:off x="-404" y="4299"/>
                <a:ext cx="5" cy="43"/>
              </a:xfrm>
              <a:custGeom>
                <a:avLst/>
                <a:gdLst>
                  <a:gd name="T0" fmla="*/ 0 w 8"/>
                  <a:gd name="T1" fmla="*/ 0 h 75"/>
                  <a:gd name="T2" fmla="*/ 1 w 8"/>
                  <a:gd name="T3" fmla="*/ 75 h 75"/>
                  <a:gd name="T4" fmla="*/ 8 w 8"/>
                  <a:gd name="T5" fmla="*/ 75 h 75"/>
                  <a:gd name="T6" fmla="*/ 6 w 8"/>
                  <a:gd name="T7" fmla="*/ 0 h 75"/>
                </a:gdLst>
                <a:ahLst/>
                <a:cxnLst>
                  <a:cxn ang="0">
                    <a:pos x="T0" y="T1"/>
                  </a:cxn>
                  <a:cxn ang="0">
                    <a:pos x="T2" y="T3"/>
                  </a:cxn>
                  <a:cxn ang="0">
                    <a:pos x="T4" y="T5"/>
                  </a:cxn>
                  <a:cxn ang="0">
                    <a:pos x="T6" y="T7"/>
                  </a:cxn>
                </a:cxnLst>
                <a:rect l="0" t="0" r="r" b="b"/>
                <a:pathLst>
                  <a:path w="8" h="75">
                    <a:moveTo>
                      <a:pt x="0" y="0"/>
                    </a:moveTo>
                    <a:lnTo>
                      <a:pt x="1" y="75"/>
                    </a:lnTo>
                    <a:lnTo>
                      <a:pt x="8" y="7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6" name="Freeform 2368">
                <a:extLst>
                  <a:ext uri="{FF2B5EF4-FFF2-40B4-BE49-F238E27FC236}">
                    <a16:creationId xmlns:a16="http://schemas.microsoft.com/office/drawing/2014/main" id="{9C5362F2-89B5-4ED0-8260-FBDEDACF6FB8}"/>
                  </a:ext>
                </a:extLst>
              </p:cNvPr>
              <p:cNvSpPr>
                <a:spLocks/>
              </p:cNvSpPr>
              <p:nvPr/>
            </p:nvSpPr>
            <p:spPr bwMode="auto">
              <a:xfrm>
                <a:off x="-406" y="4170"/>
                <a:ext cx="6" cy="125"/>
              </a:xfrm>
              <a:custGeom>
                <a:avLst/>
                <a:gdLst>
                  <a:gd name="T0" fmla="*/ 0 w 11"/>
                  <a:gd name="T1" fmla="*/ 1 h 221"/>
                  <a:gd name="T2" fmla="*/ 4 w 11"/>
                  <a:gd name="T3" fmla="*/ 221 h 221"/>
                  <a:gd name="T4" fmla="*/ 11 w 11"/>
                  <a:gd name="T5" fmla="*/ 221 h 221"/>
                  <a:gd name="T6" fmla="*/ 6 w 11"/>
                  <a:gd name="T7" fmla="*/ 0 h 221"/>
                </a:gdLst>
                <a:ahLst/>
                <a:cxnLst>
                  <a:cxn ang="0">
                    <a:pos x="T0" y="T1"/>
                  </a:cxn>
                  <a:cxn ang="0">
                    <a:pos x="T2" y="T3"/>
                  </a:cxn>
                  <a:cxn ang="0">
                    <a:pos x="T4" y="T5"/>
                  </a:cxn>
                  <a:cxn ang="0">
                    <a:pos x="T6" y="T7"/>
                  </a:cxn>
                </a:cxnLst>
                <a:rect l="0" t="0" r="r" b="b"/>
                <a:pathLst>
                  <a:path w="11" h="221">
                    <a:moveTo>
                      <a:pt x="0" y="1"/>
                    </a:moveTo>
                    <a:lnTo>
                      <a:pt x="4" y="221"/>
                    </a:lnTo>
                    <a:lnTo>
                      <a:pt x="11" y="22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7" name="Freeform 2369">
                <a:extLst>
                  <a:ext uri="{FF2B5EF4-FFF2-40B4-BE49-F238E27FC236}">
                    <a16:creationId xmlns:a16="http://schemas.microsoft.com/office/drawing/2014/main" id="{4D546021-F3E6-42F9-BBEC-1E8DC8810452}"/>
                  </a:ext>
                </a:extLst>
              </p:cNvPr>
              <p:cNvSpPr>
                <a:spLocks/>
              </p:cNvSpPr>
              <p:nvPr/>
            </p:nvSpPr>
            <p:spPr bwMode="auto">
              <a:xfrm>
                <a:off x="-394" y="4850"/>
                <a:ext cx="6" cy="106"/>
              </a:xfrm>
              <a:custGeom>
                <a:avLst/>
                <a:gdLst>
                  <a:gd name="T0" fmla="*/ 0 w 11"/>
                  <a:gd name="T1" fmla="*/ 1 h 187"/>
                  <a:gd name="T2" fmla="*/ 4 w 11"/>
                  <a:gd name="T3" fmla="*/ 187 h 187"/>
                  <a:gd name="T4" fmla="*/ 11 w 11"/>
                  <a:gd name="T5" fmla="*/ 187 h 187"/>
                  <a:gd name="T6" fmla="*/ 7 w 11"/>
                  <a:gd name="T7" fmla="*/ 0 h 187"/>
                </a:gdLst>
                <a:ahLst/>
                <a:cxnLst>
                  <a:cxn ang="0">
                    <a:pos x="T0" y="T1"/>
                  </a:cxn>
                  <a:cxn ang="0">
                    <a:pos x="T2" y="T3"/>
                  </a:cxn>
                  <a:cxn ang="0">
                    <a:pos x="T4" y="T5"/>
                  </a:cxn>
                  <a:cxn ang="0">
                    <a:pos x="T6" y="T7"/>
                  </a:cxn>
                </a:cxnLst>
                <a:rect l="0" t="0" r="r" b="b"/>
                <a:pathLst>
                  <a:path w="11" h="187">
                    <a:moveTo>
                      <a:pt x="0" y="1"/>
                    </a:moveTo>
                    <a:lnTo>
                      <a:pt x="4" y="187"/>
                    </a:lnTo>
                    <a:lnTo>
                      <a:pt x="11" y="187"/>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8" name="Freeform 2370">
                <a:extLst>
                  <a:ext uri="{FF2B5EF4-FFF2-40B4-BE49-F238E27FC236}">
                    <a16:creationId xmlns:a16="http://schemas.microsoft.com/office/drawing/2014/main" id="{23709F81-8C46-4CD5-9612-518F9578399F}"/>
                  </a:ext>
                </a:extLst>
              </p:cNvPr>
              <p:cNvSpPr>
                <a:spLocks/>
              </p:cNvSpPr>
              <p:nvPr/>
            </p:nvSpPr>
            <p:spPr bwMode="auto">
              <a:xfrm>
                <a:off x="-396" y="4755"/>
                <a:ext cx="6" cy="91"/>
              </a:xfrm>
              <a:custGeom>
                <a:avLst/>
                <a:gdLst>
                  <a:gd name="T0" fmla="*/ 0 w 10"/>
                  <a:gd name="T1" fmla="*/ 0 h 161"/>
                  <a:gd name="T2" fmla="*/ 4 w 10"/>
                  <a:gd name="T3" fmla="*/ 161 h 161"/>
                  <a:gd name="T4" fmla="*/ 10 w 10"/>
                  <a:gd name="T5" fmla="*/ 161 h 161"/>
                  <a:gd name="T6" fmla="*/ 7 w 10"/>
                  <a:gd name="T7" fmla="*/ 0 h 161"/>
                </a:gdLst>
                <a:ahLst/>
                <a:cxnLst>
                  <a:cxn ang="0">
                    <a:pos x="T0" y="T1"/>
                  </a:cxn>
                  <a:cxn ang="0">
                    <a:pos x="T2" y="T3"/>
                  </a:cxn>
                  <a:cxn ang="0">
                    <a:pos x="T4" y="T5"/>
                  </a:cxn>
                  <a:cxn ang="0">
                    <a:pos x="T6" y="T7"/>
                  </a:cxn>
                </a:cxnLst>
                <a:rect l="0" t="0" r="r" b="b"/>
                <a:pathLst>
                  <a:path w="10" h="161">
                    <a:moveTo>
                      <a:pt x="0" y="0"/>
                    </a:moveTo>
                    <a:lnTo>
                      <a:pt x="4" y="161"/>
                    </a:lnTo>
                    <a:lnTo>
                      <a:pt x="10" y="161"/>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69" name="Freeform 2371">
                <a:extLst>
                  <a:ext uri="{FF2B5EF4-FFF2-40B4-BE49-F238E27FC236}">
                    <a16:creationId xmlns:a16="http://schemas.microsoft.com/office/drawing/2014/main" id="{75E95DF2-A124-4525-91D2-2276077BEF84}"/>
                  </a:ext>
                </a:extLst>
              </p:cNvPr>
              <p:cNvSpPr>
                <a:spLocks/>
              </p:cNvSpPr>
              <p:nvPr/>
            </p:nvSpPr>
            <p:spPr bwMode="auto">
              <a:xfrm>
                <a:off x="-398" y="4661"/>
                <a:ext cx="6" cy="91"/>
              </a:xfrm>
              <a:custGeom>
                <a:avLst/>
                <a:gdLst>
                  <a:gd name="T0" fmla="*/ 0 w 11"/>
                  <a:gd name="T1" fmla="*/ 0 h 160"/>
                  <a:gd name="T2" fmla="*/ 4 w 11"/>
                  <a:gd name="T3" fmla="*/ 160 h 160"/>
                  <a:gd name="T4" fmla="*/ 11 w 11"/>
                  <a:gd name="T5" fmla="*/ 159 h 160"/>
                  <a:gd name="T6" fmla="*/ 7 w 11"/>
                  <a:gd name="T7" fmla="*/ 0 h 160"/>
                </a:gdLst>
                <a:ahLst/>
                <a:cxnLst>
                  <a:cxn ang="0">
                    <a:pos x="T0" y="T1"/>
                  </a:cxn>
                  <a:cxn ang="0">
                    <a:pos x="T2" y="T3"/>
                  </a:cxn>
                  <a:cxn ang="0">
                    <a:pos x="T4" y="T5"/>
                  </a:cxn>
                  <a:cxn ang="0">
                    <a:pos x="T6" y="T7"/>
                  </a:cxn>
                </a:cxnLst>
                <a:rect l="0" t="0" r="r" b="b"/>
                <a:pathLst>
                  <a:path w="11" h="160">
                    <a:moveTo>
                      <a:pt x="0" y="0"/>
                    </a:moveTo>
                    <a:lnTo>
                      <a:pt x="4" y="160"/>
                    </a:lnTo>
                    <a:lnTo>
                      <a:pt x="11" y="15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0" name="Freeform 2372">
                <a:extLst>
                  <a:ext uri="{FF2B5EF4-FFF2-40B4-BE49-F238E27FC236}">
                    <a16:creationId xmlns:a16="http://schemas.microsoft.com/office/drawing/2014/main" id="{BE40694A-1280-4C51-BBD8-F09FA7EB72E9}"/>
                  </a:ext>
                </a:extLst>
              </p:cNvPr>
              <p:cNvSpPr>
                <a:spLocks/>
              </p:cNvSpPr>
              <p:nvPr/>
            </p:nvSpPr>
            <p:spPr bwMode="auto">
              <a:xfrm>
                <a:off x="-401" y="4567"/>
                <a:ext cx="7" cy="91"/>
              </a:xfrm>
              <a:custGeom>
                <a:avLst/>
                <a:gdLst>
                  <a:gd name="T0" fmla="*/ 0 w 11"/>
                  <a:gd name="T1" fmla="*/ 0 h 160"/>
                  <a:gd name="T2" fmla="*/ 4 w 11"/>
                  <a:gd name="T3" fmla="*/ 160 h 160"/>
                  <a:gd name="T4" fmla="*/ 11 w 11"/>
                  <a:gd name="T5" fmla="*/ 160 h 160"/>
                  <a:gd name="T6" fmla="*/ 7 w 11"/>
                  <a:gd name="T7" fmla="*/ 0 h 160"/>
                </a:gdLst>
                <a:ahLst/>
                <a:cxnLst>
                  <a:cxn ang="0">
                    <a:pos x="T0" y="T1"/>
                  </a:cxn>
                  <a:cxn ang="0">
                    <a:pos x="T2" y="T3"/>
                  </a:cxn>
                  <a:cxn ang="0">
                    <a:pos x="T4" y="T5"/>
                  </a:cxn>
                  <a:cxn ang="0">
                    <a:pos x="T6" y="T7"/>
                  </a:cxn>
                </a:cxnLst>
                <a:rect l="0" t="0" r="r" b="b"/>
                <a:pathLst>
                  <a:path w="11" h="160">
                    <a:moveTo>
                      <a:pt x="0" y="0"/>
                    </a:moveTo>
                    <a:lnTo>
                      <a:pt x="4" y="160"/>
                    </a:lnTo>
                    <a:lnTo>
                      <a:pt x="11"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1" name="Freeform 2373">
                <a:extLst>
                  <a:ext uri="{FF2B5EF4-FFF2-40B4-BE49-F238E27FC236}">
                    <a16:creationId xmlns:a16="http://schemas.microsoft.com/office/drawing/2014/main" id="{F92E84BA-1B4E-4806-8233-29F1FD53C4FE}"/>
                  </a:ext>
                </a:extLst>
              </p:cNvPr>
              <p:cNvSpPr>
                <a:spLocks/>
              </p:cNvSpPr>
              <p:nvPr/>
            </p:nvSpPr>
            <p:spPr bwMode="auto">
              <a:xfrm>
                <a:off x="-402" y="4477"/>
                <a:ext cx="5" cy="88"/>
              </a:xfrm>
              <a:custGeom>
                <a:avLst/>
                <a:gdLst>
                  <a:gd name="T0" fmla="*/ 0 w 10"/>
                  <a:gd name="T1" fmla="*/ 0 h 155"/>
                  <a:gd name="T2" fmla="*/ 3 w 10"/>
                  <a:gd name="T3" fmla="*/ 155 h 155"/>
                  <a:gd name="T4" fmla="*/ 10 w 10"/>
                  <a:gd name="T5" fmla="*/ 154 h 155"/>
                  <a:gd name="T6" fmla="*/ 6 w 10"/>
                  <a:gd name="T7" fmla="*/ 0 h 155"/>
                </a:gdLst>
                <a:ahLst/>
                <a:cxnLst>
                  <a:cxn ang="0">
                    <a:pos x="T0" y="T1"/>
                  </a:cxn>
                  <a:cxn ang="0">
                    <a:pos x="T2" y="T3"/>
                  </a:cxn>
                  <a:cxn ang="0">
                    <a:pos x="T4" y="T5"/>
                  </a:cxn>
                  <a:cxn ang="0">
                    <a:pos x="T6" y="T7"/>
                  </a:cxn>
                </a:cxnLst>
                <a:rect l="0" t="0" r="r" b="b"/>
                <a:pathLst>
                  <a:path w="10" h="155">
                    <a:moveTo>
                      <a:pt x="0" y="0"/>
                    </a:moveTo>
                    <a:lnTo>
                      <a:pt x="3" y="155"/>
                    </a:lnTo>
                    <a:lnTo>
                      <a:pt x="10" y="154"/>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2" name="Freeform 2374">
                <a:extLst>
                  <a:ext uri="{FF2B5EF4-FFF2-40B4-BE49-F238E27FC236}">
                    <a16:creationId xmlns:a16="http://schemas.microsoft.com/office/drawing/2014/main" id="{8DA3D6E4-021D-4E57-B874-4569F377213C}"/>
                  </a:ext>
                </a:extLst>
              </p:cNvPr>
              <p:cNvSpPr>
                <a:spLocks/>
              </p:cNvSpPr>
              <p:nvPr/>
            </p:nvSpPr>
            <p:spPr bwMode="auto">
              <a:xfrm>
                <a:off x="-405" y="4389"/>
                <a:ext cx="6" cy="84"/>
              </a:xfrm>
              <a:custGeom>
                <a:avLst/>
                <a:gdLst>
                  <a:gd name="T0" fmla="*/ 0 w 10"/>
                  <a:gd name="T1" fmla="*/ 0 h 149"/>
                  <a:gd name="T2" fmla="*/ 4 w 10"/>
                  <a:gd name="T3" fmla="*/ 149 h 149"/>
                  <a:gd name="T4" fmla="*/ 10 w 10"/>
                  <a:gd name="T5" fmla="*/ 149 h 149"/>
                  <a:gd name="T6" fmla="*/ 7 w 10"/>
                  <a:gd name="T7" fmla="*/ 0 h 149"/>
                </a:gdLst>
                <a:ahLst/>
                <a:cxnLst>
                  <a:cxn ang="0">
                    <a:pos x="T0" y="T1"/>
                  </a:cxn>
                  <a:cxn ang="0">
                    <a:pos x="T2" y="T3"/>
                  </a:cxn>
                  <a:cxn ang="0">
                    <a:pos x="T4" y="T5"/>
                  </a:cxn>
                  <a:cxn ang="0">
                    <a:pos x="T6" y="T7"/>
                  </a:cxn>
                </a:cxnLst>
                <a:rect l="0" t="0" r="r" b="b"/>
                <a:pathLst>
                  <a:path w="10" h="149">
                    <a:moveTo>
                      <a:pt x="0" y="0"/>
                    </a:moveTo>
                    <a:lnTo>
                      <a:pt x="4" y="149"/>
                    </a:lnTo>
                    <a:lnTo>
                      <a:pt x="10" y="14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3" name="Freeform 2375">
                <a:extLst>
                  <a:ext uri="{FF2B5EF4-FFF2-40B4-BE49-F238E27FC236}">
                    <a16:creationId xmlns:a16="http://schemas.microsoft.com/office/drawing/2014/main" id="{CD8CC2A0-5EC8-46BB-A6E0-F6298A799764}"/>
                  </a:ext>
                </a:extLst>
              </p:cNvPr>
              <p:cNvSpPr>
                <a:spLocks/>
              </p:cNvSpPr>
              <p:nvPr/>
            </p:nvSpPr>
            <p:spPr bwMode="auto">
              <a:xfrm>
                <a:off x="-405" y="4368"/>
                <a:ext cx="4" cy="17"/>
              </a:xfrm>
              <a:custGeom>
                <a:avLst/>
                <a:gdLst>
                  <a:gd name="T0" fmla="*/ 0 w 7"/>
                  <a:gd name="T1" fmla="*/ 0 h 30"/>
                  <a:gd name="T2" fmla="*/ 0 w 7"/>
                  <a:gd name="T3" fmla="*/ 30 h 30"/>
                  <a:gd name="T4" fmla="*/ 7 w 7"/>
                  <a:gd name="T5" fmla="*/ 30 h 30"/>
                  <a:gd name="T6" fmla="*/ 6 w 7"/>
                  <a:gd name="T7" fmla="*/ 0 h 30"/>
                </a:gdLst>
                <a:ahLst/>
                <a:cxnLst>
                  <a:cxn ang="0">
                    <a:pos x="T0" y="T1"/>
                  </a:cxn>
                  <a:cxn ang="0">
                    <a:pos x="T2" y="T3"/>
                  </a:cxn>
                  <a:cxn ang="0">
                    <a:pos x="T4" y="T5"/>
                  </a:cxn>
                  <a:cxn ang="0">
                    <a:pos x="T6" y="T7"/>
                  </a:cxn>
                </a:cxnLst>
                <a:rect l="0" t="0" r="r" b="b"/>
                <a:pathLst>
                  <a:path w="7" h="30">
                    <a:moveTo>
                      <a:pt x="0" y="0"/>
                    </a:moveTo>
                    <a:lnTo>
                      <a:pt x="0" y="30"/>
                    </a:lnTo>
                    <a:lnTo>
                      <a:pt x="7" y="3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4" name="Freeform 2376">
                <a:extLst>
                  <a:ext uri="{FF2B5EF4-FFF2-40B4-BE49-F238E27FC236}">
                    <a16:creationId xmlns:a16="http://schemas.microsoft.com/office/drawing/2014/main" id="{C8D35849-010D-4088-84BB-A747CA3D2F35}"/>
                  </a:ext>
                </a:extLst>
              </p:cNvPr>
              <p:cNvSpPr>
                <a:spLocks/>
              </p:cNvSpPr>
              <p:nvPr/>
            </p:nvSpPr>
            <p:spPr bwMode="auto">
              <a:xfrm>
                <a:off x="-406" y="4300"/>
                <a:ext cx="4" cy="42"/>
              </a:xfrm>
              <a:custGeom>
                <a:avLst/>
                <a:gdLst>
                  <a:gd name="T0" fmla="*/ 0 w 8"/>
                  <a:gd name="T1" fmla="*/ 0 h 74"/>
                  <a:gd name="T2" fmla="*/ 2 w 8"/>
                  <a:gd name="T3" fmla="*/ 74 h 74"/>
                  <a:gd name="T4" fmla="*/ 8 w 8"/>
                  <a:gd name="T5" fmla="*/ 74 h 74"/>
                  <a:gd name="T6" fmla="*/ 7 w 8"/>
                  <a:gd name="T7" fmla="*/ 0 h 74"/>
                </a:gdLst>
                <a:ahLst/>
                <a:cxnLst>
                  <a:cxn ang="0">
                    <a:pos x="T0" y="T1"/>
                  </a:cxn>
                  <a:cxn ang="0">
                    <a:pos x="T2" y="T3"/>
                  </a:cxn>
                  <a:cxn ang="0">
                    <a:pos x="T4" y="T5"/>
                  </a:cxn>
                  <a:cxn ang="0">
                    <a:pos x="T6" y="T7"/>
                  </a:cxn>
                </a:cxnLst>
                <a:rect l="0" t="0" r="r" b="b"/>
                <a:pathLst>
                  <a:path w="8" h="74">
                    <a:moveTo>
                      <a:pt x="0" y="0"/>
                    </a:moveTo>
                    <a:lnTo>
                      <a:pt x="2" y="74"/>
                    </a:lnTo>
                    <a:lnTo>
                      <a:pt x="8" y="7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5" name="Freeform 2377">
                <a:extLst>
                  <a:ext uri="{FF2B5EF4-FFF2-40B4-BE49-F238E27FC236}">
                    <a16:creationId xmlns:a16="http://schemas.microsoft.com/office/drawing/2014/main" id="{A792D785-2B70-4F58-BADB-8FE93DEC5415}"/>
                  </a:ext>
                </a:extLst>
              </p:cNvPr>
              <p:cNvSpPr>
                <a:spLocks/>
              </p:cNvSpPr>
              <p:nvPr/>
            </p:nvSpPr>
            <p:spPr bwMode="auto">
              <a:xfrm>
                <a:off x="-409" y="4172"/>
                <a:ext cx="6" cy="124"/>
              </a:xfrm>
              <a:custGeom>
                <a:avLst/>
                <a:gdLst>
                  <a:gd name="T0" fmla="*/ 0 w 11"/>
                  <a:gd name="T1" fmla="*/ 0 h 219"/>
                  <a:gd name="T2" fmla="*/ 5 w 11"/>
                  <a:gd name="T3" fmla="*/ 219 h 219"/>
                  <a:gd name="T4" fmla="*/ 11 w 11"/>
                  <a:gd name="T5" fmla="*/ 219 h 219"/>
                  <a:gd name="T6" fmla="*/ 7 w 11"/>
                  <a:gd name="T7" fmla="*/ 0 h 219"/>
                </a:gdLst>
                <a:ahLst/>
                <a:cxnLst>
                  <a:cxn ang="0">
                    <a:pos x="T0" y="T1"/>
                  </a:cxn>
                  <a:cxn ang="0">
                    <a:pos x="T2" y="T3"/>
                  </a:cxn>
                  <a:cxn ang="0">
                    <a:pos x="T4" y="T5"/>
                  </a:cxn>
                  <a:cxn ang="0">
                    <a:pos x="T6" y="T7"/>
                  </a:cxn>
                </a:cxnLst>
                <a:rect l="0" t="0" r="r" b="b"/>
                <a:pathLst>
                  <a:path w="11" h="219">
                    <a:moveTo>
                      <a:pt x="0" y="0"/>
                    </a:moveTo>
                    <a:lnTo>
                      <a:pt x="5" y="219"/>
                    </a:lnTo>
                    <a:lnTo>
                      <a:pt x="11" y="21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6" name="Freeform 2378">
                <a:extLst>
                  <a:ext uri="{FF2B5EF4-FFF2-40B4-BE49-F238E27FC236}">
                    <a16:creationId xmlns:a16="http://schemas.microsoft.com/office/drawing/2014/main" id="{26FBBA5C-27EA-4950-B49D-4345BFAB1B6A}"/>
                  </a:ext>
                </a:extLst>
              </p:cNvPr>
              <p:cNvSpPr>
                <a:spLocks/>
              </p:cNvSpPr>
              <p:nvPr/>
            </p:nvSpPr>
            <p:spPr bwMode="auto">
              <a:xfrm>
                <a:off x="-406" y="4851"/>
                <a:ext cx="6" cy="105"/>
              </a:xfrm>
              <a:custGeom>
                <a:avLst/>
                <a:gdLst>
                  <a:gd name="T0" fmla="*/ 0 w 10"/>
                  <a:gd name="T1" fmla="*/ 0 h 185"/>
                  <a:gd name="T2" fmla="*/ 4 w 10"/>
                  <a:gd name="T3" fmla="*/ 185 h 185"/>
                  <a:gd name="T4" fmla="*/ 10 w 10"/>
                  <a:gd name="T5" fmla="*/ 185 h 185"/>
                  <a:gd name="T6" fmla="*/ 6 w 10"/>
                  <a:gd name="T7" fmla="*/ 0 h 185"/>
                </a:gdLst>
                <a:ahLst/>
                <a:cxnLst>
                  <a:cxn ang="0">
                    <a:pos x="T0" y="T1"/>
                  </a:cxn>
                  <a:cxn ang="0">
                    <a:pos x="T2" y="T3"/>
                  </a:cxn>
                  <a:cxn ang="0">
                    <a:pos x="T4" y="T5"/>
                  </a:cxn>
                  <a:cxn ang="0">
                    <a:pos x="T6" y="T7"/>
                  </a:cxn>
                </a:cxnLst>
                <a:rect l="0" t="0" r="r" b="b"/>
                <a:pathLst>
                  <a:path w="10" h="185">
                    <a:moveTo>
                      <a:pt x="0" y="0"/>
                    </a:moveTo>
                    <a:lnTo>
                      <a:pt x="4" y="185"/>
                    </a:lnTo>
                    <a:lnTo>
                      <a:pt x="10" y="18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7" name="Freeform 2379">
                <a:extLst>
                  <a:ext uri="{FF2B5EF4-FFF2-40B4-BE49-F238E27FC236}">
                    <a16:creationId xmlns:a16="http://schemas.microsoft.com/office/drawing/2014/main" id="{BB283386-6EA3-41FF-9509-F3C050CE2700}"/>
                  </a:ext>
                </a:extLst>
              </p:cNvPr>
              <p:cNvSpPr>
                <a:spLocks/>
              </p:cNvSpPr>
              <p:nvPr/>
            </p:nvSpPr>
            <p:spPr bwMode="auto">
              <a:xfrm>
                <a:off x="-408" y="4757"/>
                <a:ext cx="6" cy="90"/>
              </a:xfrm>
              <a:custGeom>
                <a:avLst/>
                <a:gdLst>
                  <a:gd name="T0" fmla="*/ 0 w 10"/>
                  <a:gd name="T1" fmla="*/ 0 h 160"/>
                  <a:gd name="T2" fmla="*/ 4 w 10"/>
                  <a:gd name="T3" fmla="*/ 160 h 160"/>
                  <a:gd name="T4" fmla="*/ 10 w 10"/>
                  <a:gd name="T5" fmla="*/ 160 h 160"/>
                  <a:gd name="T6" fmla="*/ 7 w 10"/>
                  <a:gd name="T7" fmla="*/ 0 h 160"/>
                </a:gdLst>
                <a:ahLst/>
                <a:cxnLst>
                  <a:cxn ang="0">
                    <a:pos x="T0" y="T1"/>
                  </a:cxn>
                  <a:cxn ang="0">
                    <a:pos x="T2" y="T3"/>
                  </a:cxn>
                  <a:cxn ang="0">
                    <a:pos x="T4" y="T5"/>
                  </a:cxn>
                  <a:cxn ang="0">
                    <a:pos x="T6" y="T7"/>
                  </a:cxn>
                </a:cxnLst>
                <a:rect l="0" t="0" r="r" b="b"/>
                <a:pathLst>
                  <a:path w="10" h="160">
                    <a:moveTo>
                      <a:pt x="0" y="0"/>
                    </a:moveTo>
                    <a:lnTo>
                      <a:pt x="4" y="160"/>
                    </a:lnTo>
                    <a:lnTo>
                      <a:pt x="10" y="16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8" name="Freeform 2380">
                <a:extLst>
                  <a:ext uri="{FF2B5EF4-FFF2-40B4-BE49-F238E27FC236}">
                    <a16:creationId xmlns:a16="http://schemas.microsoft.com/office/drawing/2014/main" id="{F945F166-FD4B-4B6A-8524-4F871A60F4F6}"/>
                  </a:ext>
                </a:extLst>
              </p:cNvPr>
              <p:cNvSpPr>
                <a:spLocks/>
              </p:cNvSpPr>
              <p:nvPr/>
            </p:nvSpPr>
            <p:spPr bwMode="auto">
              <a:xfrm>
                <a:off x="-410" y="4664"/>
                <a:ext cx="6" cy="90"/>
              </a:xfrm>
              <a:custGeom>
                <a:avLst/>
                <a:gdLst>
                  <a:gd name="T0" fmla="*/ 0 w 10"/>
                  <a:gd name="T1" fmla="*/ 0 h 159"/>
                  <a:gd name="T2" fmla="*/ 3 w 10"/>
                  <a:gd name="T3" fmla="*/ 159 h 159"/>
                  <a:gd name="T4" fmla="*/ 10 w 10"/>
                  <a:gd name="T5" fmla="*/ 159 h 159"/>
                  <a:gd name="T6" fmla="*/ 6 w 10"/>
                  <a:gd name="T7" fmla="*/ 0 h 159"/>
                </a:gdLst>
                <a:ahLst/>
                <a:cxnLst>
                  <a:cxn ang="0">
                    <a:pos x="T0" y="T1"/>
                  </a:cxn>
                  <a:cxn ang="0">
                    <a:pos x="T2" y="T3"/>
                  </a:cxn>
                  <a:cxn ang="0">
                    <a:pos x="T4" y="T5"/>
                  </a:cxn>
                  <a:cxn ang="0">
                    <a:pos x="T6" y="T7"/>
                  </a:cxn>
                </a:cxnLst>
                <a:rect l="0" t="0" r="r" b="b"/>
                <a:pathLst>
                  <a:path w="10" h="159">
                    <a:moveTo>
                      <a:pt x="0" y="0"/>
                    </a:moveTo>
                    <a:lnTo>
                      <a:pt x="3" y="159"/>
                    </a:lnTo>
                    <a:lnTo>
                      <a:pt x="10"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79" name="Freeform 2381">
                <a:extLst>
                  <a:ext uri="{FF2B5EF4-FFF2-40B4-BE49-F238E27FC236}">
                    <a16:creationId xmlns:a16="http://schemas.microsoft.com/office/drawing/2014/main" id="{5039FF21-04D4-4EDB-B596-3CEC34B4F381}"/>
                  </a:ext>
                </a:extLst>
              </p:cNvPr>
              <p:cNvSpPr>
                <a:spLocks/>
              </p:cNvSpPr>
              <p:nvPr/>
            </p:nvSpPr>
            <p:spPr bwMode="auto">
              <a:xfrm>
                <a:off x="-412" y="4570"/>
                <a:ext cx="6" cy="90"/>
              </a:xfrm>
              <a:custGeom>
                <a:avLst/>
                <a:gdLst>
                  <a:gd name="T0" fmla="*/ 0 w 10"/>
                  <a:gd name="T1" fmla="*/ 0 h 158"/>
                  <a:gd name="T2" fmla="*/ 4 w 10"/>
                  <a:gd name="T3" fmla="*/ 158 h 158"/>
                  <a:gd name="T4" fmla="*/ 10 w 10"/>
                  <a:gd name="T5" fmla="*/ 158 h 158"/>
                  <a:gd name="T6" fmla="*/ 7 w 10"/>
                  <a:gd name="T7" fmla="*/ 0 h 158"/>
                </a:gdLst>
                <a:ahLst/>
                <a:cxnLst>
                  <a:cxn ang="0">
                    <a:pos x="T0" y="T1"/>
                  </a:cxn>
                  <a:cxn ang="0">
                    <a:pos x="T2" y="T3"/>
                  </a:cxn>
                  <a:cxn ang="0">
                    <a:pos x="T4" y="T5"/>
                  </a:cxn>
                  <a:cxn ang="0">
                    <a:pos x="T6" y="T7"/>
                  </a:cxn>
                </a:cxnLst>
                <a:rect l="0" t="0" r="r" b="b"/>
                <a:pathLst>
                  <a:path w="10" h="158">
                    <a:moveTo>
                      <a:pt x="0" y="0"/>
                    </a:moveTo>
                    <a:lnTo>
                      <a:pt x="4" y="158"/>
                    </a:lnTo>
                    <a:lnTo>
                      <a:pt x="10" y="1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0" name="Freeform 2382">
                <a:extLst>
                  <a:ext uri="{FF2B5EF4-FFF2-40B4-BE49-F238E27FC236}">
                    <a16:creationId xmlns:a16="http://schemas.microsoft.com/office/drawing/2014/main" id="{6A92A4C9-9DD4-4C79-B12E-A841C3451C4F}"/>
                  </a:ext>
                </a:extLst>
              </p:cNvPr>
              <p:cNvSpPr>
                <a:spLocks/>
              </p:cNvSpPr>
              <p:nvPr/>
            </p:nvSpPr>
            <p:spPr bwMode="auto">
              <a:xfrm>
                <a:off x="-414" y="4480"/>
                <a:ext cx="6" cy="88"/>
              </a:xfrm>
              <a:custGeom>
                <a:avLst/>
                <a:gdLst>
                  <a:gd name="T0" fmla="*/ 0 w 10"/>
                  <a:gd name="T1" fmla="*/ 1 h 155"/>
                  <a:gd name="T2" fmla="*/ 3 w 10"/>
                  <a:gd name="T3" fmla="*/ 155 h 155"/>
                  <a:gd name="T4" fmla="*/ 10 w 10"/>
                  <a:gd name="T5" fmla="*/ 154 h 155"/>
                  <a:gd name="T6" fmla="*/ 7 w 10"/>
                  <a:gd name="T7" fmla="*/ 0 h 155"/>
                </a:gdLst>
                <a:ahLst/>
                <a:cxnLst>
                  <a:cxn ang="0">
                    <a:pos x="T0" y="T1"/>
                  </a:cxn>
                  <a:cxn ang="0">
                    <a:pos x="T2" y="T3"/>
                  </a:cxn>
                  <a:cxn ang="0">
                    <a:pos x="T4" y="T5"/>
                  </a:cxn>
                  <a:cxn ang="0">
                    <a:pos x="T6" y="T7"/>
                  </a:cxn>
                </a:cxnLst>
                <a:rect l="0" t="0" r="r" b="b"/>
                <a:pathLst>
                  <a:path w="10" h="155">
                    <a:moveTo>
                      <a:pt x="0" y="1"/>
                    </a:moveTo>
                    <a:lnTo>
                      <a:pt x="3" y="155"/>
                    </a:lnTo>
                    <a:lnTo>
                      <a:pt x="10" y="15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1" name="Freeform 2383">
                <a:extLst>
                  <a:ext uri="{FF2B5EF4-FFF2-40B4-BE49-F238E27FC236}">
                    <a16:creationId xmlns:a16="http://schemas.microsoft.com/office/drawing/2014/main" id="{CD969375-A3F2-4084-BFE1-187860AB1FEA}"/>
                  </a:ext>
                </a:extLst>
              </p:cNvPr>
              <p:cNvSpPr>
                <a:spLocks/>
              </p:cNvSpPr>
              <p:nvPr/>
            </p:nvSpPr>
            <p:spPr bwMode="auto">
              <a:xfrm>
                <a:off x="-415" y="4392"/>
                <a:ext cx="5" cy="85"/>
              </a:xfrm>
              <a:custGeom>
                <a:avLst/>
                <a:gdLst>
                  <a:gd name="T0" fmla="*/ 0 w 10"/>
                  <a:gd name="T1" fmla="*/ 0 h 149"/>
                  <a:gd name="T2" fmla="*/ 3 w 10"/>
                  <a:gd name="T3" fmla="*/ 149 h 149"/>
                  <a:gd name="T4" fmla="*/ 10 w 10"/>
                  <a:gd name="T5" fmla="*/ 149 h 149"/>
                  <a:gd name="T6" fmla="*/ 7 w 10"/>
                  <a:gd name="T7" fmla="*/ 0 h 149"/>
                </a:gdLst>
                <a:ahLst/>
                <a:cxnLst>
                  <a:cxn ang="0">
                    <a:pos x="T0" y="T1"/>
                  </a:cxn>
                  <a:cxn ang="0">
                    <a:pos x="T2" y="T3"/>
                  </a:cxn>
                  <a:cxn ang="0">
                    <a:pos x="T4" y="T5"/>
                  </a:cxn>
                  <a:cxn ang="0">
                    <a:pos x="T6" y="T7"/>
                  </a:cxn>
                </a:cxnLst>
                <a:rect l="0" t="0" r="r" b="b"/>
                <a:pathLst>
                  <a:path w="10" h="149">
                    <a:moveTo>
                      <a:pt x="0" y="0"/>
                    </a:moveTo>
                    <a:lnTo>
                      <a:pt x="3" y="149"/>
                    </a:lnTo>
                    <a:lnTo>
                      <a:pt x="10" y="149"/>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2" name="Freeform 2384">
                <a:extLst>
                  <a:ext uri="{FF2B5EF4-FFF2-40B4-BE49-F238E27FC236}">
                    <a16:creationId xmlns:a16="http://schemas.microsoft.com/office/drawing/2014/main" id="{54552611-54BB-4D2D-AC4E-0F8196A85878}"/>
                  </a:ext>
                </a:extLst>
              </p:cNvPr>
              <p:cNvSpPr>
                <a:spLocks/>
              </p:cNvSpPr>
              <p:nvPr/>
            </p:nvSpPr>
            <p:spPr bwMode="auto">
              <a:xfrm>
                <a:off x="-416" y="4366"/>
                <a:ext cx="5" cy="22"/>
              </a:xfrm>
              <a:custGeom>
                <a:avLst/>
                <a:gdLst>
                  <a:gd name="T0" fmla="*/ 0 w 8"/>
                  <a:gd name="T1" fmla="*/ 0 h 40"/>
                  <a:gd name="T2" fmla="*/ 1 w 8"/>
                  <a:gd name="T3" fmla="*/ 40 h 40"/>
                  <a:gd name="T4" fmla="*/ 8 w 8"/>
                  <a:gd name="T5" fmla="*/ 40 h 40"/>
                  <a:gd name="T6" fmla="*/ 7 w 8"/>
                  <a:gd name="T7" fmla="*/ 0 h 40"/>
                </a:gdLst>
                <a:ahLst/>
                <a:cxnLst>
                  <a:cxn ang="0">
                    <a:pos x="T0" y="T1"/>
                  </a:cxn>
                  <a:cxn ang="0">
                    <a:pos x="T2" y="T3"/>
                  </a:cxn>
                  <a:cxn ang="0">
                    <a:pos x="T4" y="T5"/>
                  </a:cxn>
                  <a:cxn ang="0">
                    <a:pos x="T6" y="T7"/>
                  </a:cxn>
                </a:cxnLst>
                <a:rect l="0" t="0" r="r" b="b"/>
                <a:pathLst>
                  <a:path w="8" h="40">
                    <a:moveTo>
                      <a:pt x="0" y="0"/>
                    </a:moveTo>
                    <a:lnTo>
                      <a:pt x="1" y="40"/>
                    </a:lnTo>
                    <a:lnTo>
                      <a:pt x="8" y="4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3" name="Freeform 2385">
                <a:extLst>
                  <a:ext uri="{FF2B5EF4-FFF2-40B4-BE49-F238E27FC236}">
                    <a16:creationId xmlns:a16="http://schemas.microsoft.com/office/drawing/2014/main" id="{8CE57C81-6143-4B4A-B2D4-A5EFEEFAC133}"/>
                  </a:ext>
                </a:extLst>
              </p:cNvPr>
              <p:cNvSpPr>
                <a:spLocks/>
              </p:cNvSpPr>
              <p:nvPr/>
            </p:nvSpPr>
            <p:spPr bwMode="auto">
              <a:xfrm>
                <a:off x="-417" y="4304"/>
                <a:ext cx="4" cy="36"/>
              </a:xfrm>
              <a:custGeom>
                <a:avLst/>
                <a:gdLst>
                  <a:gd name="T0" fmla="*/ 0 w 8"/>
                  <a:gd name="T1" fmla="*/ 0 h 62"/>
                  <a:gd name="T2" fmla="*/ 1 w 8"/>
                  <a:gd name="T3" fmla="*/ 62 h 62"/>
                  <a:gd name="T4" fmla="*/ 8 w 8"/>
                  <a:gd name="T5" fmla="*/ 62 h 62"/>
                  <a:gd name="T6" fmla="*/ 7 w 8"/>
                  <a:gd name="T7" fmla="*/ 0 h 62"/>
                </a:gdLst>
                <a:ahLst/>
                <a:cxnLst>
                  <a:cxn ang="0">
                    <a:pos x="T0" y="T1"/>
                  </a:cxn>
                  <a:cxn ang="0">
                    <a:pos x="T2" y="T3"/>
                  </a:cxn>
                  <a:cxn ang="0">
                    <a:pos x="T4" y="T5"/>
                  </a:cxn>
                  <a:cxn ang="0">
                    <a:pos x="T6" y="T7"/>
                  </a:cxn>
                </a:cxnLst>
                <a:rect l="0" t="0" r="r" b="b"/>
                <a:pathLst>
                  <a:path w="8" h="62">
                    <a:moveTo>
                      <a:pt x="0" y="0"/>
                    </a:moveTo>
                    <a:lnTo>
                      <a:pt x="1" y="62"/>
                    </a:lnTo>
                    <a:lnTo>
                      <a:pt x="8" y="62"/>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4" name="Freeform 2386">
                <a:extLst>
                  <a:ext uri="{FF2B5EF4-FFF2-40B4-BE49-F238E27FC236}">
                    <a16:creationId xmlns:a16="http://schemas.microsoft.com/office/drawing/2014/main" id="{FC81096F-D278-4553-B10C-4D7DD6345BB0}"/>
                  </a:ext>
                </a:extLst>
              </p:cNvPr>
              <p:cNvSpPr>
                <a:spLocks/>
              </p:cNvSpPr>
              <p:nvPr/>
            </p:nvSpPr>
            <p:spPr bwMode="auto">
              <a:xfrm>
                <a:off x="-419" y="4181"/>
                <a:ext cx="6" cy="119"/>
              </a:xfrm>
              <a:custGeom>
                <a:avLst/>
                <a:gdLst>
                  <a:gd name="T0" fmla="*/ 0 w 11"/>
                  <a:gd name="T1" fmla="*/ 0 h 210"/>
                  <a:gd name="T2" fmla="*/ 4 w 11"/>
                  <a:gd name="T3" fmla="*/ 210 h 210"/>
                  <a:gd name="T4" fmla="*/ 11 w 11"/>
                  <a:gd name="T5" fmla="*/ 210 h 210"/>
                  <a:gd name="T6" fmla="*/ 7 w 11"/>
                  <a:gd name="T7" fmla="*/ 0 h 210"/>
                </a:gdLst>
                <a:ahLst/>
                <a:cxnLst>
                  <a:cxn ang="0">
                    <a:pos x="T0" y="T1"/>
                  </a:cxn>
                  <a:cxn ang="0">
                    <a:pos x="T2" y="T3"/>
                  </a:cxn>
                  <a:cxn ang="0">
                    <a:pos x="T4" y="T5"/>
                  </a:cxn>
                  <a:cxn ang="0">
                    <a:pos x="T6" y="T7"/>
                  </a:cxn>
                </a:cxnLst>
                <a:rect l="0" t="0" r="r" b="b"/>
                <a:pathLst>
                  <a:path w="11" h="210">
                    <a:moveTo>
                      <a:pt x="0" y="0"/>
                    </a:moveTo>
                    <a:lnTo>
                      <a:pt x="4" y="210"/>
                    </a:lnTo>
                    <a:lnTo>
                      <a:pt x="11" y="210"/>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5" name="Freeform 2387">
                <a:extLst>
                  <a:ext uri="{FF2B5EF4-FFF2-40B4-BE49-F238E27FC236}">
                    <a16:creationId xmlns:a16="http://schemas.microsoft.com/office/drawing/2014/main" id="{CB8A6C32-08DB-49EF-9827-91ABA3AC812C}"/>
                  </a:ext>
                </a:extLst>
              </p:cNvPr>
              <p:cNvSpPr>
                <a:spLocks/>
              </p:cNvSpPr>
              <p:nvPr/>
            </p:nvSpPr>
            <p:spPr bwMode="auto">
              <a:xfrm>
                <a:off x="-409" y="4851"/>
                <a:ext cx="7" cy="105"/>
              </a:xfrm>
              <a:custGeom>
                <a:avLst/>
                <a:gdLst>
                  <a:gd name="T0" fmla="*/ 0 w 11"/>
                  <a:gd name="T1" fmla="*/ 0 h 184"/>
                  <a:gd name="T2" fmla="*/ 4 w 11"/>
                  <a:gd name="T3" fmla="*/ 184 h 184"/>
                  <a:gd name="T4" fmla="*/ 11 w 11"/>
                  <a:gd name="T5" fmla="*/ 184 h 184"/>
                  <a:gd name="T6" fmla="*/ 7 w 11"/>
                  <a:gd name="T7" fmla="*/ 0 h 184"/>
                </a:gdLst>
                <a:ahLst/>
                <a:cxnLst>
                  <a:cxn ang="0">
                    <a:pos x="T0" y="T1"/>
                  </a:cxn>
                  <a:cxn ang="0">
                    <a:pos x="T2" y="T3"/>
                  </a:cxn>
                  <a:cxn ang="0">
                    <a:pos x="T4" y="T5"/>
                  </a:cxn>
                  <a:cxn ang="0">
                    <a:pos x="T6" y="T7"/>
                  </a:cxn>
                </a:cxnLst>
                <a:rect l="0" t="0" r="r" b="b"/>
                <a:pathLst>
                  <a:path w="11" h="184">
                    <a:moveTo>
                      <a:pt x="0" y="0"/>
                    </a:moveTo>
                    <a:lnTo>
                      <a:pt x="4" y="184"/>
                    </a:lnTo>
                    <a:lnTo>
                      <a:pt x="11" y="1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6" name="Freeform 2388">
                <a:extLst>
                  <a:ext uri="{FF2B5EF4-FFF2-40B4-BE49-F238E27FC236}">
                    <a16:creationId xmlns:a16="http://schemas.microsoft.com/office/drawing/2014/main" id="{57B4D543-C882-417D-88CD-6AF74FAC7CEC}"/>
                  </a:ext>
                </a:extLst>
              </p:cNvPr>
              <p:cNvSpPr>
                <a:spLocks/>
              </p:cNvSpPr>
              <p:nvPr/>
            </p:nvSpPr>
            <p:spPr bwMode="auto">
              <a:xfrm>
                <a:off x="-410" y="4757"/>
                <a:ext cx="5" cy="90"/>
              </a:xfrm>
              <a:custGeom>
                <a:avLst/>
                <a:gdLst>
                  <a:gd name="T0" fmla="*/ 0 w 10"/>
                  <a:gd name="T1" fmla="*/ 0 h 159"/>
                  <a:gd name="T2" fmla="*/ 3 w 10"/>
                  <a:gd name="T3" fmla="*/ 159 h 159"/>
                  <a:gd name="T4" fmla="*/ 10 w 10"/>
                  <a:gd name="T5" fmla="*/ 159 h 159"/>
                  <a:gd name="T6" fmla="*/ 6 w 10"/>
                  <a:gd name="T7" fmla="*/ 0 h 159"/>
                </a:gdLst>
                <a:ahLst/>
                <a:cxnLst>
                  <a:cxn ang="0">
                    <a:pos x="T0" y="T1"/>
                  </a:cxn>
                  <a:cxn ang="0">
                    <a:pos x="T2" y="T3"/>
                  </a:cxn>
                  <a:cxn ang="0">
                    <a:pos x="T4" y="T5"/>
                  </a:cxn>
                  <a:cxn ang="0">
                    <a:pos x="T6" y="T7"/>
                  </a:cxn>
                </a:cxnLst>
                <a:rect l="0" t="0" r="r" b="b"/>
                <a:pathLst>
                  <a:path w="10" h="159">
                    <a:moveTo>
                      <a:pt x="0" y="0"/>
                    </a:moveTo>
                    <a:lnTo>
                      <a:pt x="3" y="159"/>
                    </a:lnTo>
                    <a:lnTo>
                      <a:pt x="10" y="1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7" name="Freeform 2389">
                <a:extLst>
                  <a:ext uri="{FF2B5EF4-FFF2-40B4-BE49-F238E27FC236}">
                    <a16:creationId xmlns:a16="http://schemas.microsoft.com/office/drawing/2014/main" id="{7034FC0A-9D18-4FE5-ACB6-670CADC421BC}"/>
                  </a:ext>
                </a:extLst>
              </p:cNvPr>
              <p:cNvSpPr>
                <a:spLocks/>
              </p:cNvSpPr>
              <p:nvPr/>
            </p:nvSpPr>
            <p:spPr bwMode="auto">
              <a:xfrm>
                <a:off x="-413" y="4664"/>
                <a:ext cx="6" cy="90"/>
              </a:xfrm>
              <a:custGeom>
                <a:avLst/>
                <a:gdLst>
                  <a:gd name="T0" fmla="*/ 0 w 10"/>
                  <a:gd name="T1" fmla="*/ 0 h 158"/>
                  <a:gd name="T2" fmla="*/ 4 w 10"/>
                  <a:gd name="T3" fmla="*/ 158 h 158"/>
                  <a:gd name="T4" fmla="*/ 10 w 10"/>
                  <a:gd name="T5" fmla="*/ 158 h 158"/>
                  <a:gd name="T6" fmla="*/ 7 w 10"/>
                  <a:gd name="T7" fmla="*/ 0 h 158"/>
                </a:gdLst>
                <a:ahLst/>
                <a:cxnLst>
                  <a:cxn ang="0">
                    <a:pos x="T0" y="T1"/>
                  </a:cxn>
                  <a:cxn ang="0">
                    <a:pos x="T2" y="T3"/>
                  </a:cxn>
                  <a:cxn ang="0">
                    <a:pos x="T4" y="T5"/>
                  </a:cxn>
                  <a:cxn ang="0">
                    <a:pos x="T6" y="T7"/>
                  </a:cxn>
                </a:cxnLst>
                <a:rect l="0" t="0" r="r" b="b"/>
                <a:pathLst>
                  <a:path w="10" h="158">
                    <a:moveTo>
                      <a:pt x="0" y="0"/>
                    </a:moveTo>
                    <a:lnTo>
                      <a:pt x="4" y="158"/>
                    </a:lnTo>
                    <a:lnTo>
                      <a:pt x="10" y="1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8" name="Freeform 2390">
                <a:extLst>
                  <a:ext uri="{FF2B5EF4-FFF2-40B4-BE49-F238E27FC236}">
                    <a16:creationId xmlns:a16="http://schemas.microsoft.com/office/drawing/2014/main" id="{51C9E9CC-E16E-4240-9F2F-43FAF37C19C0}"/>
                  </a:ext>
                </a:extLst>
              </p:cNvPr>
              <p:cNvSpPr>
                <a:spLocks/>
              </p:cNvSpPr>
              <p:nvPr/>
            </p:nvSpPr>
            <p:spPr bwMode="auto">
              <a:xfrm>
                <a:off x="-414" y="4571"/>
                <a:ext cx="5" cy="90"/>
              </a:xfrm>
              <a:custGeom>
                <a:avLst/>
                <a:gdLst>
                  <a:gd name="T0" fmla="*/ 0 w 10"/>
                  <a:gd name="T1" fmla="*/ 0 h 159"/>
                  <a:gd name="T2" fmla="*/ 3 w 10"/>
                  <a:gd name="T3" fmla="*/ 159 h 159"/>
                  <a:gd name="T4" fmla="*/ 10 w 10"/>
                  <a:gd name="T5" fmla="*/ 158 h 159"/>
                  <a:gd name="T6" fmla="*/ 7 w 10"/>
                  <a:gd name="T7" fmla="*/ 0 h 159"/>
                </a:gdLst>
                <a:ahLst/>
                <a:cxnLst>
                  <a:cxn ang="0">
                    <a:pos x="T0" y="T1"/>
                  </a:cxn>
                  <a:cxn ang="0">
                    <a:pos x="T2" y="T3"/>
                  </a:cxn>
                  <a:cxn ang="0">
                    <a:pos x="T4" y="T5"/>
                  </a:cxn>
                  <a:cxn ang="0">
                    <a:pos x="T6" y="T7"/>
                  </a:cxn>
                </a:cxnLst>
                <a:rect l="0" t="0" r="r" b="b"/>
                <a:pathLst>
                  <a:path w="10" h="159">
                    <a:moveTo>
                      <a:pt x="0" y="0"/>
                    </a:moveTo>
                    <a:lnTo>
                      <a:pt x="3" y="159"/>
                    </a:lnTo>
                    <a:lnTo>
                      <a:pt x="10" y="158"/>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89" name="Freeform 2391">
                <a:extLst>
                  <a:ext uri="{FF2B5EF4-FFF2-40B4-BE49-F238E27FC236}">
                    <a16:creationId xmlns:a16="http://schemas.microsoft.com/office/drawing/2014/main" id="{C78FDD2E-96E5-4D34-844E-67D3EF824882}"/>
                  </a:ext>
                </a:extLst>
              </p:cNvPr>
              <p:cNvSpPr>
                <a:spLocks/>
              </p:cNvSpPr>
              <p:nvPr/>
            </p:nvSpPr>
            <p:spPr bwMode="auto">
              <a:xfrm>
                <a:off x="-416" y="4481"/>
                <a:ext cx="5" cy="87"/>
              </a:xfrm>
              <a:custGeom>
                <a:avLst/>
                <a:gdLst>
                  <a:gd name="T0" fmla="*/ 0 w 9"/>
                  <a:gd name="T1" fmla="*/ 0 h 154"/>
                  <a:gd name="T2" fmla="*/ 3 w 9"/>
                  <a:gd name="T3" fmla="*/ 154 h 154"/>
                  <a:gd name="T4" fmla="*/ 9 w 9"/>
                  <a:gd name="T5" fmla="*/ 153 h 154"/>
                  <a:gd name="T6" fmla="*/ 6 w 9"/>
                  <a:gd name="T7" fmla="*/ 0 h 154"/>
                </a:gdLst>
                <a:ahLst/>
                <a:cxnLst>
                  <a:cxn ang="0">
                    <a:pos x="T0" y="T1"/>
                  </a:cxn>
                  <a:cxn ang="0">
                    <a:pos x="T2" y="T3"/>
                  </a:cxn>
                  <a:cxn ang="0">
                    <a:pos x="T4" y="T5"/>
                  </a:cxn>
                  <a:cxn ang="0">
                    <a:pos x="T6" y="T7"/>
                  </a:cxn>
                </a:cxnLst>
                <a:rect l="0" t="0" r="r" b="b"/>
                <a:pathLst>
                  <a:path w="9" h="154">
                    <a:moveTo>
                      <a:pt x="0" y="0"/>
                    </a:moveTo>
                    <a:lnTo>
                      <a:pt x="3" y="154"/>
                    </a:lnTo>
                    <a:lnTo>
                      <a:pt x="9" y="15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0" name="Freeform 2392">
                <a:extLst>
                  <a:ext uri="{FF2B5EF4-FFF2-40B4-BE49-F238E27FC236}">
                    <a16:creationId xmlns:a16="http://schemas.microsoft.com/office/drawing/2014/main" id="{1502A1D5-673D-4124-8DB4-7F17AFF65446}"/>
                  </a:ext>
                </a:extLst>
              </p:cNvPr>
              <p:cNvSpPr>
                <a:spLocks/>
              </p:cNvSpPr>
              <p:nvPr/>
            </p:nvSpPr>
            <p:spPr bwMode="auto">
              <a:xfrm>
                <a:off x="-418" y="4393"/>
                <a:ext cx="5" cy="84"/>
              </a:xfrm>
              <a:custGeom>
                <a:avLst/>
                <a:gdLst>
                  <a:gd name="T0" fmla="*/ 0 w 9"/>
                  <a:gd name="T1" fmla="*/ 0 h 149"/>
                  <a:gd name="T2" fmla="*/ 3 w 9"/>
                  <a:gd name="T3" fmla="*/ 149 h 149"/>
                  <a:gd name="T4" fmla="*/ 9 w 9"/>
                  <a:gd name="T5" fmla="*/ 149 h 149"/>
                  <a:gd name="T6" fmla="*/ 6 w 9"/>
                  <a:gd name="T7" fmla="*/ 0 h 149"/>
                </a:gdLst>
                <a:ahLst/>
                <a:cxnLst>
                  <a:cxn ang="0">
                    <a:pos x="T0" y="T1"/>
                  </a:cxn>
                  <a:cxn ang="0">
                    <a:pos x="T2" y="T3"/>
                  </a:cxn>
                  <a:cxn ang="0">
                    <a:pos x="T4" y="T5"/>
                  </a:cxn>
                  <a:cxn ang="0">
                    <a:pos x="T6" y="T7"/>
                  </a:cxn>
                </a:cxnLst>
                <a:rect l="0" t="0" r="r" b="b"/>
                <a:pathLst>
                  <a:path w="9" h="149">
                    <a:moveTo>
                      <a:pt x="0" y="0"/>
                    </a:moveTo>
                    <a:lnTo>
                      <a:pt x="3" y="149"/>
                    </a:lnTo>
                    <a:lnTo>
                      <a:pt x="9" y="14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1" name="Freeform 2393">
                <a:extLst>
                  <a:ext uri="{FF2B5EF4-FFF2-40B4-BE49-F238E27FC236}">
                    <a16:creationId xmlns:a16="http://schemas.microsoft.com/office/drawing/2014/main" id="{FCBF62D0-BAB0-44FE-8087-758F8F3148CC}"/>
                  </a:ext>
                </a:extLst>
              </p:cNvPr>
              <p:cNvSpPr>
                <a:spLocks/>
              </p:cNvSpPr>
              <p:nvPr/>
            </p:nvSpPr>
            <p:spPr bwMode="auto">
              <a:xfrm>
                <a:off x="-418" y="4365"/>
                <a:ext cx="4" cy="24"/>
              </a:xfrm>
              <a:custGeom>
                <a:avLst/>
                <a:gdLst>
                  <a:gd name="T0" fmla="*/ 0 w 7"/>
                  <a:gd name="T1" fmla="*/ 0 h 43"/>
                  <a:gd name="T2" fmla="*/ 1 w 7"/>
                  <a:gd name="T3" fmla="*/ 43 h 43"/>
                  <a:gd name="T4" fmla="*/ 7 w 7"/>
                  <a:gd name="T5" fmla="*/ 43 h 43"/>
                  <a:gd name="T6" fmla="*/ 6 w 7"/>
                  <a:gd name="T7" fmla="*/ 0 h 43"/>
                </a:gdLst>
                <a:ahLst/>
                <a:cxnLst>
                  <a:cxn ang="0">
                    <a:pos x="T0" y="T1"/>
                  </a:cxn>
                  <a:cxn ang="0">
                    <a:pos x="T2" y="T3"/>
                  </a:cxn>
                  <a:cxn ang="0">
                    <a:pos x="T4" y="T5"/>
                  </a:cxn>
                  <a:cxn ang="0">
                    <a:pos x="T6" y="T7"/>
                  </a:cxn>
                </a:cxnLst>
                <a:rect l="0" t="0" r="r" b="b"/>
                <a:pathLst>
                  <a:path w="7" h="43">
                    <a:moveTo>
                      <a:pt x="0" y="0"/>
                    </a:moveTo>
                    <a:lnTo>
                      <a:pt x="1" y="43"/>
                    </a:lnTo>
                    <a:lnTo>
                      <a:pt x="7" y="4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2" name="Freeform 2394">
                <a:extLst>
                  <a:ext uri="{FF2B5EF4-FFF2-40B4-BE49-F238E27FC236}">
                    <a16:creationId xmlns:a16="http://schemas.microsoft.com/office/drawing/2014/main" id="{713C64AD-1FD7-43FD-AC3C-DDEC09147DD8}"/>
                  </a:ext>
                </a:extLst>
              </p:cNvPr>
              <p:cNvSpPr>
                <a:spLocks/>
              </p:cNvSpPr>
              <p:nvPr/>
            </p:nvSpPr>
            <p:spPr bwMode="auto">
              <a:xfrm>
                <a:off x="-419" y="4306"/>
                <a:ext cx="4" cy="33"/>
              </a:xfrm>
              <a:custGeom>
                <a:avLst/>
                <a:gdLst>
                  <a:gd name="T0" fmla="*/ 0 w 7"/>
                  <a:gd name="T1" fmla="*/ 0 h 59"/>
                  <a:gd name="T2" fmla="*/ 1 w 7"/>
                  <a:gd name="T3" fmla="*/ 59 h 59"/>
                  <a:gd name="T4" fmla="*/ 7 w 7"/>
                  <a:gd name="T5" fmla="*/ 59 h 59"/>
                  <a:gd name="T6" fmla="*/ 6 w 7"/>
                  <a:gd name="T7" fmla="*/ 0 h 59"/>
                </a:gdLst>
                <a:ahLst/>
                <a:cxnLst>
                  <a:cxn ang="0">
                    <a:pos x="T0" y="T1"/>
                  </a:cxn>
                  <a:cxn ang="0">
                    <a:pos x="T2" y="T3"/>
                  </a:cxn>
                  <a:cxn ang="0">
                    <a:pos x="T4" y="T5"/>
                  </a:cxn>
                  <a:cxn ang="0">
                    <a:pos x="T6" y="T7"/>
                  </a:cxn>
                </a:cxnLst>
                <a:rect l="0" t="0" r="r" b="b"/>
                <a:pathLst>
                  <a:path w="7" h="59">
                    <a:moveTo>
                      <a:pt x="0" y="0"/>
                    </a:moveTo>
                    <a:lnTo>
                      <a:pt x="1" y="59"/>
                    </a:lnTo>
                    <a:lnTo>
                      <a:pt x="7" y="59"/>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3" name="Freeform 2395">
                <a:extLst>
                  <a:ext uri="{FF2B5EF4-FFF2-40B4-BE49-F238E27FC236}">
                    <a16:creationId xmlns:a16="http://schemas.microsoft.com/office/drawing/2014/main" id="{72FE910B-A243-4AE2-8C6E-139D4162AE5D}"/>
                  </a:ext>
                </a:extLst>
              </p:cNvPr>
              <p:cNvSpPr>
                <a:spLocks/>
              </p:cNvSpPr>
              <p:nvPr/>
            </p:nvSpPr>
            <p:spPr bwMode="auto">
              <a:xfrm>
                <a:off x="-422" y="4184"/>
                <a:ext cx="6" cy="118"/>
              </a:xfrm>
              <a:custGeom>
                <a:avLst/>
                <a:gdLst>
                  <a:gd name="T0" fmla="*/ 0 w 10"/>
                  <a:gd name="T1" fmla="*/ 1 h 209"/>
                  <a:gd name="T2" fmla="*/ 4 w 10"/>
                  <a:gd name="T3" fmla="*/ 209 h 209"/>
                  <a:gd name="T4" fmla="*/ 10 w 10"/>
                  <a:gd name="T5" fmla="*/ 208 h 209"/>
                  <a:gd name="T6" fmla="*/ 6 w 10"/>
                  <a:gd name="T7" fmla="*/ 0 h 209"/>
                </a:gdLst>
                <a:ahLst/>
                <a:cxnLst>
                  <a:cxn ang="0">
                    <a:pos x="T0" y="T1"/>
                  </a:cxn>
                  <a:cxn ang="0">
                    <a:pos x="T2" y="T3"/>
                  </a:cxn>
                  <a:cxn ang="0">
                    <a:pos x="T4" y="T5"/>
                  </a:cxn>
                  <a:cxn ang="0">
                    <a:pos x="T6" y="T7"/>
                  </a:cxn>
                </a:cxnLst>
                <a:rect l="0" t="0" r="r" b="b"/>
                <a:pathLst>
                  <a:path w="10" h="209">
                    <a:moveTo>
                      <a:pt x="0" y="1"/>
                    </a:moveTo>
                    <a:lnTo>
                      <a:pt x="4" y="209"/>
                    </a:lnTo>
                    <a:lnTo>
                      <a:pt x="10" y="208"/>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4" name="Freeform 2396">
                <a:extLst>
                  <a:ext uri="{FF2B5EF4-FFF2-40B4-BE49-F238E27FC236}">
                    <a16:creationId xmlns:a16="http://schemas.microsoft.com/office/drawing/2014/main" id="{31A07C87-44AA-4EAE-978F-702A6FF78FFE}"/>
                  </a:ext>
                </a:extLst>
              </p:cNvPr>
              <p:cNvSpPr>
                <a:spLocks noEditPoints="1"/>
              </p:cNvSpPr>
              <p:nvPr/>
            </p:nvSpPr>
            <p:spPr bwMode="auto">
              <a:xfrm>
                <a:off x="1918" y="4298"/>
                <a:ext cx="499" cy="791"/>
              </a:xfrm>
              <a:custGeom>
                <a:avLst/>
                <a:gdLst>
                  <a:gd name="T0" fmla="*/ 476 w 881"/>
                  <a:gd name="T1" fmla="*/ 1133 h 1394"/>
                  <a:gd name="T2" fmla="*/ 672 w 881"/>
                  <a:gd name="T3" fmla="*/ 1202 h 1394"/>
                  <a:gd name="T4" fmla="*/ 576 w 881"/>
                  <a:gd name="T5" fmla="*/ 1020 h 1394"/>
                  <a:gd name="T6" fmla="*/ 763 w 881"/>
                  <a:gd name="T7" fmla="*/ 1081 h 1394"/>
                  <a:gd name="T8" fmla="*/ 878 w 881"/>
                  <a:gd name="T9" fmla="*/ 1002 h 1394"/>
                  <a:gd name="T10" fmla="*/ 470 w 881"/>
                  <a:gd name="T11" fmla="*/ 1072 h 1394"/>
                  <a:gd name="T12" fmla="*/ 674 w 881"/>
                  <a:gd name="T13" fmla="*/ 1066 h 1394"/>
                  <a:gd name="T14" fmla="*/ 675 w 881"/>
                  <a:gd name="T15" fmla="*/ 1211 h 1394"/>
                  <a:gd name="T16" fmla="*/ 470 w 881"/>
                  <a:gd name="T17" fmla="*/ 1200 h 1394"/>
                  <a:gd name="T18" fmla="*/ 452 w 881"/>
                  <a:gd name="T19" fmla="*/ 1279 h 1394"/>
                  <a:gd name="T20" fmla="*/ 757 w 881"/>
                  <a:gd name="T21" fmla="*/ 1193 h 1394"/>
                  <a:gd name="T22" fmla="*/ 791 w 881"/>
                  <a:gd name="T23" fmla="*/ 976 h 1394"/>
                  <a:gd name="T24" fmla="*/ 282 w 881"/>
                  <a:gd name="T25" fmla="*/ 643 h 1394"/>
                  <a:gd name="T26" fmla="*/ 155 w 881"/>
                  <a:gd name="T27" fmla="*/ 452 h 1394"/>
                  <a:gd name="T28" fmla="*/ 181 w 881"/>
                  <a:gd name="T29" fmla="*/ 340 h 1394"/>
                  <a:gd name="T30" fmla="*/ 158 w 881"/>
                  <a:gd name="T31" fmla="*/ 550 h 1394"/>
                  <a:gd name="T32" fmla="*/ 153 w 881"/>
                  <a:gd name="T33" fmla="*/ 299 h 1394"/>
                  <a:gd name="T34" fmla="*/ 109 w 881"/>
                  <a:gd name="T35" fmla="*/ 570 h 1394"/>
                  <a:gd name="T36" fmla="*/ 117 w 881"/>
                  <a:gd name="T37" fmla="*/ 626 h 1394"/>
                  <a:gd name="T38" fmla="*/ 99 w 881"/>
                  <a:gd name="T39" fmla="*/ 786 h 1394"/>
                  <a:gd name="T40" fmla="*/ 35 w 881"/>
                  <a:gd name="T41" fmla="*/ 835 h 1394"/>
                  <a:gd name="T42" fmla="*/ 166 w 881"/>
                  <a:gd name="T43" fmla="*/ 805 h 1394"/>
                  <a:gd name="T44" fmla="*/ 174 w 881"/>
                  <a:gd name="T45" fmla="*/ 620 h 1394"/>
                  <a:gd name="T46" fmla="*/ 272 w 881"/>
                  <a:gd name="T47" fmla="*/ 566 h 1394"/>
                  <a:gd name="T48" fmla="*/ 394 w 881"/>
                  <a:gd name="T49" fmla="*/ 763 h 1394"/>
                  <a:gd name="T50" fmla="*/ 339 w 881"/>
                  <a:gd name="T51" fmla="*/ 570 h 1394"/>
                  <a:gd name="T52" fmla="*/ 395 w 881"/>
                  <a:gd name="T53" fmla="*/ 543 h 1394"/>
                  <a:gd name="T54" fmla="*/ 578 w 881"/>
                  <a:gd name="T55" fmla="*/ 524 h 1394"/>
                  <a:gd name="T56" fmla="*/ 625 w 881"/>
                  <a:gd name="T57" fmla="*/ 726 h 1394"/>
                  <a:gd name="T58" fmla="*/ 648 w 881"/>
                  <a:gd name="T59" fmla="*/ 792 h 1394"/>
                  <a:gd name="T60" fmla="*/ 525 w 881"/>
                  <a:gd name="T61" fmla="*/ 805 h 1394"/>
                  <a:gd name="T62" fmla="*/ 771 w 881"/>
                  <a:gd name="T63" fmla="*/ 352 h 1394"/>
                  <a:gd name="T64" fmla="*/ 734 w 881"/>
                  <a:gd name="T65" fmla="*/ 341 h 1394"/>
                  <a:gd name="T66" fmla="*/ 747 w 881"/>
                  <a:gd name="T67" fmla="*/ 331 h 1394"/>
                  <a:gd name="T68" fmla="*/ 479 w 881"/>
                  <a:gd name="T69" fmla="*/ 198 h 1394"/>
                  <a:gd name="T70" fmla="*/ 351 w 881"/>
                  <a:gd name="T71" fmla="*/ 245 h 1394"/>
                  <a:gd name="T72" fmla="*/ 358 w 881"/>
                  <a:gd name="T73" fmla="*/ 254 h 1394"/>
                  <a:gd name="T74" fmla="*/ 380 w 881"/>
                  <a:gd name="T75" fmla="*/ 84 h 1394"/>
                  <a:gd name="T76" fmla="*/ 323 w 881"/>
                  <a:gd name="T77" fmla="*/ 281 h 1394"/>
                  <a:gd name="T78" fmla="*/ 353 w 881"/>
                  <a:gd name="T79" fmla="*/ 779 h 1394"/>
                  <a:gd name="T80" fmla="*/ 290 w 881"/>
                  <a:gd name="T81" fmla="*/ 805 h 1394"/>
                  <a:gd name="T82" fmla="*/ 114 w 881"/>
                  <a:gd name="T83" fmla="*/ 1393 h 1394"/>
                  <a:gd name="T84" fmla="*/ 881 w 881"/>
                  <a:gd name="T85" fmla="*/ 1387 h 1394"/>
                  <a:gd name="T86" fmla="*/ 445 w 881"/>
                  <a:gd name="T87" fmla="*/ 1168 h 1394"/>
                  <a:gd name="T88" fmla="*/ 452 w 881"/>
                  <a:gd name="T89" fmla="*/ 987 h 1394"/>
                  <a:gd name="T90" fmla="*/ 833 w 881"/>
                  <a:gd name="T91" fmla="*/ 832 h 1394"/>
                  <a:gd name="T92" fmla="*/ 668 w 881"/>
                  <a:gd name="T93" fmla="*/ 747 h 1394"/>
                  <a:gd name="T94" fmla="*/ 667 w 881"/>
                  <a:gd name="T95" fmla="*/ 538 h 1394"/>
                  <a:gd name="T96" fmla="*/ 790 w 881"/>
                  <a:gd name="T97" fmla="*/ 637 h 1394"/>
                  <a:gd name="T98" fmla="*/ 785 w 881"/>
                  <a:gd name="T99" fmla="*/ 735 h 1394"/>
                  <a:gd name="T100" fmla="*/ 822 w 881"/>
                  <a:gd name="T101" fmla="*/ 616 h 1394"/>
                  <a:gd name="T102" fmla="*/ 720 w 881"/>
                  <a:gd name="T103" fmla="*/ 471 h 1394"/>
                  <a:gd name="T104" fmla="*/ 741 w 881"/>
                  <a:gd name="T105" fmla="*/ 385 h 1394"/>
                  <a:gd name="T106" fmla="*/ 803 w 881"/>
                  <a:gd name="T107" fmla="*/ 319 h 1394"/>
                  <a:gd name="T108" fmla="*/ 829 w 881"/>
                  <a:gd name="T109" fmla="*/ 222 h 1394"/>
                  <a:gd name="T110" fmla="*/ 857 w 881"/>
                  <a:gd name="T111" fmla="*/ 90 h 1394"/>
                  <a:gd name="T112" fmla="*/ 813 w 881"/>
                  <a:gd name="T113" fmla="*/ 86 h 1394"/>
                  <a:gd name="T114" fmla="*/ 641 w 881"/>
                  <a:gd name="T115" fmla="*/ 161 h 1394"/>
                  <a:gd name="T116" fmla="*/ 517 w 881"/>
                  <a:gd name="T117" fmla="*/ 192 h 1394"/>
                  <a:gd name="T118" fmla="*/ 470 w 881"/>
                  <a:gd name="T119" fmla="*/ 50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1" h="1394">
                    <a:moveTo>
                      <a:pt x="574" y="1020"/>
                    </a:moveTo>
                    <a:lnTo>
                      <a:pt x="572" y="1020"/>
                    </a:lnTo>
                    <a:cubicBezTo>
                      <a:pt x="554" y="1023"/>
                      <a:pt x="536" y="1028"/>
                      <a:pt x="520" y="1037"/>
                    </a:cubicBezTo>
                    <a:cubicBezTo>
                      <a:pt x="505" y="1045"/>
                      <a:pt x="492" y="1055"/>
                      <a:pt x="481" y="1067"/>
                    </a:cubicBezTo>
                    <a:cubicBezTo>
                      <a:pt x="479" y="1070"/>
                      <a:pt x="478" y="1071"/>
                      <a:pt x="477" y="1072"/>
                    </a:cubicBezTo>
                    <a:lnTo>
                      <a:pt x="476" y="1073"/>
                    </a:lnTo>
                    <a:cubicBezTo>
                      <a:pt x="476" y="1073"/>
                      <a:pt x="476" y="1074"/>
                      <a:pt x="476" y="1075"/>
                    </a:cubicBezTo>
                    <a:cubicBezTo>
                      <a:pt x="476" y="1077"/>
                      <a:pt x="476" y="1078"/>
                      <a:pt x="476" y="1080"/>
                    </a:cubicBezTo>
                    <a:cubicBezTo>
                      <a:pt x="476" y="1098"/>
                      <a:pt x="476" y="1115"/>
                      <a:pt x="476" y="1133"/>
                    </a:cubicBezTo>
                    <a:cubicBezTo>
                      <a:pt x="476" y="1155"/>
                      <a:pt x="476" y="1178"/>
                      <a:pt x="476" y="1200"/>
                    </a:cubicBezTo>
                    <a:lnTo>
                      <a:pt x="476" y="1200"/>
                    </a:lnTo>
                    <a:cubicBezTo>
                      <a:pt x="476" y="1202"/>
                      <a:pt x="476" y="1203"/>
                      <a:pt x="476" y="1204"/>
                    </a:cubicBezTo>
                    <a:cubicBezTo>
                      <a:pt x="476" y="1204"/>
                      <a:pt x="476" y="1205"/>
                      <a:pt x="477" y="1206"/>
                    </a:cubicBezTo>
                    <a:lnTo>
                      <a:pt x="477" y="1206"/>
                    </a:lnTo>
                    <a:cubicBezTo>
                      <a:pt x="542" y="1206"/>
                      <a:pt x="606" y="1206"/>
                      <a:pt x="671" y="1206"/>
                    </a:cubicBezTo>
                    <a:cubicBezTo>
                      <a:pt x="671" y="1206"/>
                      <a:pt x="671" y="1206"/>
                      <a:pt x="671" y="1206"/>
                    </a:cubicBezTo>
                    <a:cubicBezTo>
                      <a:pt x="671" y="1206"/>
                      <a:pt x="672" y="1206"/>
                      <a:pt x="672" y="1206"/>
                    </a:cubicBezTo>
                    <a:cubicBezTo>
                      <a:pt x="672" y="1204"/>
                      <a:pt x="672" y="1203"/>
                      <a:pt x="672" y="1202"/>
                    </a:cubicBezTo>
                    <a:cubicBezTo>
                      <a:pt x="672" y="1201"/>
                      <a:pt x="672" y="1200"/>
                      <a:pt x="672" y="1199"/>
                    </a:cubicBezTo>
                    <a:cubicBezTo>
                      <a:pt x="672" y="1184"/>
                      <a:pt x="672" y="1169"/>
                      <a:pt x="672" y="1154"/>
                    </a:cubicBezTo>
                    <a:cubicBezTo>
                      <a:pt x="672" y="1140"/>
                      <a:pt x="672" y="1125"/>
                      <a:pt x="672" y="1111"/>
                    </a:cubicBezTo>
                    <a:cubicBezTo>
                      <a:pt x="672" y="1100"/>
                      <a:pt x="672" y="1089"/>
                      <a:pt x="672" y="1078"/>
                    </a:cubicBezTo>
                    <a:lnTo>
                      <a:pt x="672" y="1078"/>
                    </a:lnTo>
                    <a:cubicBezTo>
                      <a:pt x="672" y="1075"/>
                      <a:pt x="671" y="1073"/>
                      <a:pt x="669" y="1070"/>
                    </a:cubicBezTo>
                    <a:cubicBezTo>
                      <a:pt x="663" y="1063"/>
                      <a:pt x="657" y="1058"/>
                      <a:pt x="650" y="1052"/>
                    </a:cubicBezTo>
                    <a:cubicBezTo>
                      <a:pt x="639" y="1042"/>
                      <a:pt x="626" y="1035"/>
                      <a:pt x="613" y="1030"/>
                    </a:cubicBezTo>
                    <a:cubicBezTo>
                      <a:pt x="601" y="1025"/>
                      <a:pt x="589" y="1022"/>
                      <a:pt x="576" y="1020"/>
                    </a:cubicBezTo>
                    <a:lnTo>
                      <a:pt x="574" y="1020"/>
                    </a:lnTo>
                    <a:close/>
                    <a:moveTo>
                      <a:pt x="854" y="947"/>
                    </a:moveTo>
                    <a:cubicBezTo>
                      <a:pt x="853" y="947"/>
                      <a:pt x="852" y="947"/>
                      <a:pt x="851" y="947"/>
                    </a:cubicBezTo>
                    <a:cubicBezTo>
                      <a:pt x="839" y="952"/>
                      <a:pt x="827" y="956"/>
                      <a:pt x="817" y="964"/>
                    </a:cubicBezTo>
                    <a:cubicBezTo>
                      <a:pt x="809" y="969"/>
                      <a:pt x="802" y="975"/>
                      <a:pt x="795" y="981"/>
                    </a:cubicBezTo>
                    <a:cubicBezTo>
                      <a:pt x="785" y="990"/>
                      <a:pt x="777" y="1001"/>
                      <a:pt x="769" y="1013"/>
                    </a:cubicBezTo>
                    <a:cubicBezTo>
                      <a:pt x="765" y="1019"/>
                      <a:pt x="763" y="1024"/>
                      <a:pt x="763" y="1032"/>
                    </a:cubicBezTo>
                    <a:lnTo>
                      <a:pt x="763" y="1033"/>
                    </a:lnTo>
                    <a:cubicBezTo>
                      <a:pt x="763" y="1049"/>
                      <a:pt x="763" y="1065"/>
                      <a:pt x="763" y="1081"/>
                    </a:cubicBezTo>
                    <a:cubicBezTo>
                      <a:pt x="763" y="1092"/>
                      <a:pt x="763" y="1103"/>
                      <a:pt x="763" y="1114"/>
                    </a:cubicBezTo>
                    <a:cubicBezTo>
                      <a:pt x="763" y="1116"/>
                      <a:pt x="763" y="1119"/>
                      <a:pt x="763" y="1122"/>
                    </a:cubicBezTo>
                    <a:cubicBezTo>
                      <a:pt x="763" y="1145"/>
                      <a:pt x="763" y="1167"/>
                      <a:pt x="763" y="1190"/>
                    </a:cubicBezTo>
                    <a:lnTo>
                      <a:pt x="763" y="1190"/>
                    </a:lnTo>
                    <a:cubicBezTo>
                      <a:pt x="763" y="1191"/>
                      <a:pt x="763" y="1193"/>
                      <a:pt x="763" y="1193"/>
                    </a:cubicBezTo>
                    <a:cubicBezTo>
                      <a:pt x="763" y="1194"/>
                      <a:pt x="763" y="1195"/>
                      <a:pt x="763" y="1195"/>
                    </a:cubicBezTo>
                    <a:lnTo>
                      <a:pt x="879" y="1195"/>
                    </a:lnTo>
                    <a:cubicBezTo>
                      <a:pt x="879" y="1188"/>
                      <a:pt x="879" y="1182"/>
                      <a:pt x="879" y="1175"/>
                    </a:cubicBezTo>
                    <a:cubicBezTo>
                      <a:pt x="878" y="1117"/>
                      <a:pt x="878" y="1059"/>
                      <a:pt x="878" y="1002"/>
                    </a:cubicBezTo>
                    <a:cubicBezTo>
                      <a:pt x="878" y="987"/>
                      <a:pt x="878" y="972"/>
                      <a:pt x="878" y="956"/>
                    </a:cubicBezTo>
                    <a:cubicBezTo>
                      <a:pt x="871" y="953"/>
                      <a:pt x="863" y="950"/>
                      <a:pt x="855" y="947"/>
                    </a:cubicBezTo>
                    <a:lnTo>
                      <a:pt x="854" y="947"/>
                    </a:lnTo>
                    <a:lnTo>
                      <a:pt x="854" y="947"/>
                    </a:lnTo>
                    <a:close/>
                    <a:moveTo>
                      <a:pt x="470" y="1200"/>
                    </a:moveTo>
                    <a:cubicBezTo>
                      <a:pt x="470" y="1178"/>
                      <a:pt x="470" y="1155"/>
                      <a:pt x="470" y="1133"/>
                    </a:cubicBezTo>
                    <a:cubicBezTo>
                      <a:pt x="470" y="1115"/>
                      <a:pt x="470" y="1098"/>
                      <a:pt x="470" y="1080"/>
                    </a:cubicBezTo>
                    <a:cubicBezTo>
                      <a:pt x="470" y="1078"/>
                      <a:pt x="470" y="1077"/>
                      <a:pt x="470" y="1075"/>
                    </a:cubicBezTo>
                    <a:cubicBezTo>
                      <a:pt x="470" y="1074"/>
                      <a:pt x="470" y="1073"/>
                      <a:pt x="470" y="1072"/>
                    </a:cubicBezTo>
                    <a:cubicBezTo>
                      <a:pt x="470" y="1071"/>
                      <a:pt x="471" y="1070"/>
                      <a:pt x="471" y="1069"/>
                    </a:cubicBezTo>
                    <a:cubicBezTo>
                      <a:pt x="472" y="1067"/>
                      <a:pt x="474" y="1066"/>
                      <a:pt x="476" y="1063"/>
                    </a:cubicBezTo>
                    <a:cubicBezTo>
                      <a:pt x="488" y="1051"/>
                      <a:pt x="501" y="1040"/>
                      <a:pt x="517" y="1031"/>
                    </a:cubicBezTo>
                    <a:cubicBezTo>
                      <a:pt x="534" y="1022"/>
                      <a:pt x="552" y="1017"/>
                      <a:pt x="571" y="1014"/>
                    </a:cubicBezTo>
                    <a:cubicBezTo>
                      <a:pt x="572" y="1014"/>
                      <a:pt x="573" y="1014"/>
                      <a:pt x="574" y="1014"/>
                    </a:cubicBezTo>
                    <a:cubicBezTo>
                      <a:pt x="575" y="1014"/>
                      <a:pt x="576" y="1014"/>
                      <a:pt x="577" y="1014"/>
                    </a:cubicBezTo>
                    <a:cubicBezTo>
                      <a:pt x="590" y="1016"/>
                      <a:pt x="603" y="1019"/>
                      <a:pt x="615" y="1024"/>
                    </a:cubicBezTo>
                    <a:cubicBezTo>
                      <a:pt x="629" y="1030"/>
                      <a:pt x="643" y="1037"/>
                      <a:pt x="654" y="1047"/>
                    </a:cubicBezTo>
                    <a:cubicBezTo>
                      <a:pt x="661" y="1053"/>
                      <a:pt x="668" y="1059"/>
                      <a:pt x="674" y="1066"/>
                    </a:cubicBezTo>
                    <a:cubicBezTo>
                      <a:pt x="677" y="1069"/>
                      <a:pt x="678" y="1073"/>
                      <a:pt x="678" y="1078"/>
                    </a:cubicBezTo>
                    <a:lnTo>
                      <a:pt x="678" y="1078"/>
                    </a:lnTo>
                    <a:cubicBezTo>
                      <a:pt x="678" y="1089"/>
                      <a:pt x="678" y="1100"/>
                      <a:pt x="678" y="1111"/>
                    </a:cubicBezTo>
                    <a:cubicBezTo>
                      <a:pt x="678" y="1125"/>
                      <a:pt x="678" y="1140"/>
                      <a:pt x="678" y="1154"/>
                    </a:cubicBezTo>
                    <a:cubicBezTo>
                      <a:pt x="678" y="1169"/>
                      <a:pt x="678" y="1184"/>
                      <a:pt x="678" y="1199"/>
                    </a:cubicBezTo>
                    <a:lnTo>
                      <a:pt x="678" y="1202"/>
                    </a:lnTo>
                    <a:cubicBezTo>
                      <a:pt x="678" y="1204"/>
                      <a:pt x="678" y="1206"/>
                      <a:pt x="678" y="1208"/>
                    </a:cubicBezTo>
                    <a:lnTo>
                      <a:pt x="678" y="1211"/>
                    </a:lnTo>
                    <a:lnTo>
                      <a:pt x="675" y="1211"/>
                    </a:lnTo>
                    <a:cubicBezTo>
                      <a:pt x="674" y="1212"/>
                      <a:pt x="673" y="1212"/>
                      <a:pt x="671" y="1212"/>
                    </a:cubicBezTo>
                    <a:cubicBezTo>
                      <a:pt x="606" y="1212"/>
                      <a:pt x="541" y="1212"/>
                      <a:pt x="477" y="1212"/>
                    </a:cubicBezTo>
                    <a:lnTo>
                      <a:pt x="476" y="1212"/>
                    </a:lnTo>
                    <a:lnTo>
                      <a:pt x="476" y="1212"/>
                    </a:lnTo>
                    <a:lnTo>
                      <a:pt x="472" y="1211"/>
                    </a:lnTo>
                    <a:lnTo>
                      <a:pt x="472" y="1210"/>
                    </a:lnTo>
                    <a:cubicBezTo>
                      <a:pt x="470" y="1208"/>
                      <a:pt x="470" y="1205"/>
                      <a:pt x="470" y="1204"/>
                    </a:cubicBezTo>
                    <a:cubicBezTo>
                      <a:pt x="470" y="1202"/>
                      <a:pt x="470" y="1201"/>
                      <a:pt x="470" y="1200"/>
                    </a:cubicBezTo>
                    <a:lnTo>
                      <a:pt x="470" y="1200"/>
                    </a:lnTo>
                    <a:close/>
                    <a:moveTo>
                      <a:pt x="878" y="930"/>
                    </a:moveTo>
                    <a:cubicBezTo>
                      <a:pt x="736" y="951"/>
                      <a:pt x="594" y="972"/>
                      <a:pt x="453" y="993"/>
                    </a:cubicBezTo>
                    <a:lnTo>
                      <a:pt x="451" y="993"/>
                    </a:lnTo>
                    <a:cubicBezTo>
                      <a:pt x="451" y="995"/>
                      <a:pt x="451" y="996"/>
                      <a:pt x="451" y="997"/>
                    </a:cubicBezTo>
                    <a:cubicBezTo>
                      <a:pt x="451" y="1007"/>
                      <a:pt x="451" y="1017"/>
                      <a:pt x="451" y="1026"/>
                    </a:cubicBezTo>
                    <a:cubicBezTo>
                      <a:pt x="451" y="1031"/>
                      <a:pt x="451" y="1036"/>
                      <a:pt x="451" y="1041"/>
                    </a:cubicBezTo>
                    <a:cubicBezTo>
                      <a:pt x="451" y="1084"/>
                      <a:pt x="451" y="1126"/>
                      <a:pt x="451" y="1168"/>
                    </a:cubicBezTo>
                    <a:cubicBezTo>
                      <a:pt x="451" y="1203"/>
                      <a:pt x="451" y="1238"/>
                      <a:pt x="451" y="1273"/>
                    </a:cubicBezTo>
                    <a:cubicBezTo>
                      <a:pt x="451" y="1275"/>
                      <a:pt x="451" y="1277"/>
                      <a:pt x="452" y="1279"/>
                    </a:cubicBezTo>
                    <a:cubicBezTo>
                      <a:pt x="595" y="1279"/>
                      <a:pt x="738" y="1279"/>
                      <a:pt x="881" y="1279"/>
                    </a:cubicBezTo>
                    <a:cubicBezTo>
                      <a:pt x="881" y="1276"/>
                      <a:pt x="881" y="1273"/>
                      <a:pt x="880" y="1270"/>
                    </a:cubicBezTo>
                    <a:cubicBezTo>
                      <a:pt x="880" y="1265"/>
                      <a:pt x="881" y="1259"/>
                      <a:pt x="879" y="1254"/>
                    </a:cubicBezTo>
                    <a:cubicBezTo>
                      <a:pt x="878" y="1251"/>
                      <a:pt x="879" y="1247"/>
                      <a:pt x="879" y="1244"/>
                    </a:cubicBezTo>
                    <a:cubicBezTo>
                      <a:pt x="879" y="1230"/>
                      <a:pt x="879" y="1216"/>
                      <a:pt x="879" y="1201"/>
                    </a:cubicBezTo>
                    <a:lnTo>
                      <a:pt x="761" y="1201"/>
                    </a:lnTo>
                    <a:lnTo>
                      <a:pt x="760" y="1201"/>
                    </a:lnTo>
                    <a:lnTo>
                      <a:pt x="759" y="1200"/>
                    </a:lnTo>
                    <a:cubicBezTo>
                      <a:pt x="757" y="1198"/>
                      <a:pt x="757" y="1195"/>
                      <a:pt x="757" y="1193"/>
                    </a:cubicBezTo>
                    <a:cubicBezTo>
                      <a:pt x="757" y="1192"/>
                      <a:pt x="757" y="1191"/>
                      <a:pt x="757" y="1190"/>
                    </a:cubicBezTo>
                    <a:lnTo>
                      <a:pt x="757" y="1190"/>
                    </a:lnTo>
                    <a:cubicBezTo>
                      <a:pt x="757" y="1167"/>
                      <a:pt x="757" y="1145"/>
                      <a:pt x="757" y="1122"/>
                    </a:cubicBezTo>
                    <a:cubicBezTo>
                      <a:pt x="757" y="1119"/>
                      <a:pt x="757" y="1116"/>
                      <a:pt x="757" y="1114"/>
                    </a:cubicBezTo>
                    <a:cubicBezTo>
                      <a:pt x="757" y="1103"/>
                      <a:pt x="757" y="1092"/>
                      <a:pt x="757" y="1081"/>
                    </a:cubicBezTo>
                    <a:cubicBezTo>
                      <a:pt x="757" y="1065"/>
                      <a:pt x="757" y="1049"/>
                      <a:pt x="756" y="1033"/>
                    </a:cubicBezTo>
                    <a:lnTo>
                      <a:pt x="756" y="1032"/>
                    </a:lnTo>
                    <a:cubicBezTo>
                      <a:pt x="756" y="1023"/>
                      <a:pt x="759" y="1016"/>
                      <a:pt x="763" y="1009"/>
                    </a:cubicBezTo>
                    <a:cubicBezTo>
                      <a:pt x="772" y="998"/>
                      <a:pt x="780" y="986"/>
                      <a:pt x="791" y="976"/>
                    </a:cubicBezTo>
                    <a:cubicBezTo>
                      <a:pt x="798" y="970"/>
                      <a:pt x="806" y="964"/>
                      <a:pt x="813" y="959"/>
                    </a:cubicBezTo>
                    <a:cubicBezTo>
                      <a:pt x="824" y="951"/>
                      <a:pt x="837" y="946"/>
                      <a:pt x="849" y="941"/>
                    </a:cubicBezTo>
                    <a:cubicBezTo>
                      <a:pt x="850" y="941"/>
                      <a:pt x="852" y="940"/>
                      <a:pt x="854" y="940"/>
                    </a:cubicBezTo>
                    <a:lnTo>
                      <a:pt x="854" y="940"/>
                    </a:lnTo>
                    <a:cubicBezTo>
                      <a:pt x="855" y="940"/>
                      <a:pt x="856" y="941"/>
                      <a:pt x="857" y="941"/>
                    </a:cubicBezTo>
                    <a:cubicBezTo>
                      <a:pt x="864" y="943"/>
                      <a:pt x="871" y="946"/>
                      <a:pt x="878" y="949"/>
                    </a:cubicBezTo>
                    <a:lnTo>
                      <a:pt x="878" y="930"/>
                    </a:lnTo>
                    <a:close/>
                    <a:moveTo>
                      <a:pt x="284" y="634"/>
                    </a:moveTo>
                    <a:cubicBezTo>
                      <a:pt x="284" y="637"/>
                      <a:pt x="283" y="640"/>
                      <a:pt x="282" y="643"/>
                    </a:cubicBezTo>
                    <a:cubicBezTo>
                      <a:pt x="281" y="645"/>
                      <a:pt x="281" y="648"/>
                      <a:pt x="282" y="650"/>
                    </a:cubicBezTo>
                    <a:cubicBezTo>
                      <a:pt x="283" y="652"/>
                      <a:pt x="284" y="653"/>
                      <a:pt x="284" y="654"/>
                    </a:cubicBezTo>
                    <a:lnTo>
                      <a:pt x="284" y="634"/>
                    </a:lnTo>
                    <a:close/>
                    <a:moveTo>
                      <a:pt x="156" y="552"/>
                    </a:moveTo>
                    <a:cubicBezTo>
                      <a:pt x="153" y="551"/>
                      <a:pt x="154" y="549"/>
                      <a:pt x="154" y="547"/>
                    </a:cubicBezTo>
                    <a:cubicBezTo>
                      <a:pt x="154" y="539"/>
                      <a:pt x="154" y="531"/>
                      <a:pt x="154" y="523"/>
                    </a:cubicBezTo>
                    <a:cubicBezTo>
                      <a:pt x="154" y="508"/>
                      <a:pt x="154" y="494"/>
                      <a:pt x="153" y="479"/>
                    </a:cubicBezTo>
                    <a:cubicBezTo>
                      <a:pt x="153" y="476"/>
                      <a:pt x="153" y="473"/>
                      <a:pt x="154" y="470"/>
                    </a:cubicBezTo>
                    <a:cubicBezTo>
                      <a:pt x="156" y="464"/>
                      <a:pt x="156" y="458"/>
                      <a:pt x="155" y="452"/>
                    </a:cubicBezTo>
                    <a:cubicBezTo>
                      <a:pt x="155" y="449"/>
                      <a:pt x="154" y="445"/>
                      <a:pt x="153" y="442"/>
                    </a:cubicBezTo>
                    <a:cubicBezTo>
                      <a:pt x="151" y="437"/>
                      <a:pt x="150" y="431"/>
                      <a:pt x="148" y="426"/>
                    </a:cubicBezTo>
                    <a:cubicBezTo>
                      <a:pt x="148" y="423"/>
                      <a:pt x="147" y="421"/>
                      <a:pt x="147" y="419"/>
                    </a:cubicBezTo>
                    <a:cubicBezTo>
                      <a:pt x="147" y="417"/>
                      <a:pt x="147" y="415"/>
                      <a:pt x="149" y="414"/>
                    </a:cubicBezTo>
                    <a:cubicBezTo>
                      <a:pt x="153" y="412"/>
                      <a:pt x="154" y="408"/>
                      <a:pt x="154" y="404"/>
                    </a:cubicBezTo>
                    <a:cubicBezTo>
                      <a:pt x="154" y="397"/>
                      <a:pt x="155" y="391"/>
                      <a:pt x="157" y="384"/>
                    </a:cubicBezTo>
                    <a:cubicBezTo>
                      <a:pt x="159" y="376"/>
                      <a:pt x="160" y="367"/>
                      <a:pt x="162" y="359"/>
                    </a:cubicBezTo>
                    <a:cubicBezTo>
                      <a:pt x="163" y="357"/>
                      <a:pt x="163" y="355"/>
                      <a:pt x="164" y="353"/>
                    </a:cubicBezTo>
                    <a:cubicBezTo>
                      <a:pt x="170" y="349"/>
                      <a:pt x="175" y="345"/>
                      <a:pt x="181" y="340"/>
                    </a:cubicBezTo>
                    <a:cubicBezTo>
                      <a:pt x="181" y="342"/>
                      <a:pt x="181" y="342"/>
                      <a:pt x="180" y="343"/>
                    </a:cubicBezTo>
                    <a:cubicBezTo>
                      <a:pt x="179" y="349"/>
                      <a:pt x="176" y="354"/>
                      <a:pt x="175" y="360"/>
                    </a:cubicBezTo>
                    <a:cubicBezTo>
                      <a:pt x="173" y="370"/>
                      <a:pt x="171" y="380"/>
                      <a:pt x="169" y="390"/>
                    </a:cubicBezTo>
                    <a:cubicBezTo>
                      <a:pt x="167" y="402"/>
                      <a:pt x="166" y="414"/>
                      <a:pt x="168" y="426"/>
                    </a:cubicBezTo>
                    <a:cubicBezTo>
                      <a:pt x="171" y="442"/>
                      <a:pt x="174" y="457"/>
                      <a:pt x="177" y="473"/>
                    </a:cubicBezTo>
                    <a:cubicBezTo>
                      <a:pt x="179" y="481"/>
                      <a:pt x="181" y="490"/>
                      <a:pt x="183" y="498"/>
                    </a:cubicBezTo>
                    <a:cubicBezTo>
                      <a:pt x="184" y="503"/>
                      <a:pt x="183" y="506"/>
                      <a:pt x="181" y="510"/>
                    </a:cubicBezTo>
                    <a:cubicBezTo>
                      <a:pt x="177" y="514"/>
                      <a:pt x="175" y="518"/>
                      <a:pt x="172" y="523"/>
                    </a:cubicBezTo>
                    <a:cubicBezTo>
                      <a:pt x="167" y="532"/>
                      <a:pt x="162" y="541"/>
                      <a:pt x="158" y="550"/>
                    </a:cubicBezTo>
                    <a:cubicBezTo>
                      <a:pt x="157" y="551"/>
                      <a:pt x="156" y="552"/>
                      <a:pt x="156" y="552"/>
                    </a:cubicBezTo>
                    <a:moveTo>
                      <a:pt x="284" y="290"/>
                    </a:moveTo>
                    <a:cubicBezTo>
                      <a:pt x="284" y="290"/>
                      <a:pt x="283" y="290"/>
                      <a:pt x="282" y="290"/>
                    </a:cubicBezTo>
                    <a:cubicBezTo>
                      <a:pt x="264" y="292"/>
                      <a:pt x="246" y="296"/>
                      <a:pt x="229" y="302"/>
                    </a:cubicBezTo>
                    <a:cubicBezTo>
                      <a:pt x="226" y="304"/>
                      <a:pt x="222" y="305"/>
                      <a:pt x="219" y="307"/>
                    </a:cubicBezTo>
                    <a:cubicBezTo>
                      <a:pt x="217" y="309"/>
                      <a:pt x="215" y="309"/>
                      <a:pt x="213" y="309"/>
                    </a:cubicBezTo>
                    <a:cubicBezTo>
                      <a:pt x="212" y="309"/>
                      <a:pt x="210" y="309"/>
                      <a:pt x="209" y="309"/>
                    </a:cubicBezTo>
                    <a:cubicBezTo>
                      <a:pt x="195" y="305"/>
                      <a:pt x="181" y="302"/>
                      <a:pt x="167" y="300"/>
                    </a:cubicBezTo>
                    <a:cubicBezTo>
                      <a:pt x="162" y="299"/>
                      <a:pt x="158" y="299"/>
                      <a:pt x="153" y="299"/>
                    </a:cubicBezTo>
                    <a:cubicBezTo>
                      <a:pt x="150" y="299"/>
                      <a:pt x="147" y="299"/>
                      <a:pt x="143" y="299"/>
                    </a:cubicBezTo>
                    <a:cubicBezTo>
                      <a:pt x="128" y="301"/>
                      <a:pt x="118" y="309"/>
                      <a:pt x="111" y="322"/>
                    </a:cubicBezTo>
                    <a:cubicBezTo>
                      <a:pt x="103" y="335"/>
                      <a:pt x="100" y="349"/>
                      <a:pt x="98" y="363"/>
                    </a:cubicBezTo>
                    <a:cubicBezTo>
                      <a:pt x="94" y="384"/>
                      <a:pt x="94" y="405"/>
                      <a:pt x="95" y="426"/>
                    </a:cubicBezTo>
                    <a:cubicBezTo>
                      <a:pt x="95" y="437"/>
                      <a:pt x="97" y="449"/>
                      <a:pt x="98" y="461"/>
                    </a:cubicBezTo>
                    <a:cubicBezTo>
                      <a:pt x="100" y="479"/>
                      <a:pt x="104" y="496"/>
                      <a:pt x="106" y="513"/>
                    </a:cubicBezTo>
                    <a:cubicBezTo>
                      <a:pt x="107" y="522"/>
                      <a:pt x="107" y="531"/>
                      <a:pt x="108" y="540"/>
                    </a:cubicBezTo>
                    <a:cubicBezTo>
                      <a:pt x="108" y="545"/>
                      <a:pt x="109" y="550"/>
                      <a:pt x="109" y="555"/>
                    </a:cubicBezTo>
                    <a:cubicBezTo>
                      <a:pt x="109" y="560"/>
                      <a:pt x="109" y="565"/>
                      <a:pt x="109" y="570"/>
                    </a:cubicBezTo>
                    <a:cubicBezTo>
                      <a:pt x="108" y="578"/>
                      <a:pt x="107" y="586"/>
                      <a:pt x="104" y="594"/>
                    </a:cubicBezTo>
                    <a:cubicBezTo>
                      <a:pt x="103" y="599"/>
                      <a:pt x="101" y="604"/>
                      <a:pt x="96" y="608"/>
                    </a:cubicBezTo>
                    <a:cubicBezTo>
                      <a:pt x="94" y="610"/>
                      <a:pt x="92" y="613"/>
                      <a:pt x="92" y="617"/>
                    </a:cubicBezTo>
                    <a:cubicBezTo>
                      <a:pt x="93" y="620"/>
                      <a:pt x="93" y="622"/>
                      <a:pt x="96" y="623"/>
                    </a:cubicBezTo>
                    <a:cubicBezTo>
                      <a:pt x="99" y="624"/>
                      <a:pt x="102" y="625"/>
                      <a:pt x="105" y="626"/>
                    </a:cubicBezTo>
                    <a:cubicBezTo>
                      <a:pt x="107" y="626"/>
                      <a:pt x="110" y="626"/>
                      <a:pt x="112" y="626"/>
                    </a:cubicBezTo>
                    <a:lnTo>
                      <a:pt x="113" y="626"/>
                    </a:lnTo>
                    <a:lnTo>
                      <a:pt x="114" y="626"/>
                    </a:lnTo>
                    <a:cubicBezTo>
                      <a:pt x="115" y="626"/>
                      <a:pt x="116" y="626"/>
                      <a:pt x="117" y="626"/>
                    </a:cubicBezTo>
                    <a:cubicBezTo>
                      <a:pt x="117" y="626"/>
                      <a:pt x="118" y="626"/>
                      <a:pt x="119" y="626"/>
                    </a:cubicBezTo>
                    <a:lnTo>
                      <a:pt x="123" y="626"/>
                    </a:lnTo>
                    <a:cubicBezTo>
                      <a:pt x="110" y="661"/>
                      <a:pt x="98" y="695"/>
                      <a:pt x="85" y="729"/>
                    </a:cubicBezTo>
                    <a:cubicBezTo>
                      <a:pt x="88" y="735"/>
                      <a:pt x="91" y="740"/>
                      <a:pt x="98" y="742"/>
                    </a:cubicBezTo>
                    <a:cubicBezTo>
                      <a:pt x="99" y="742"/>
                      <a:pt x="100" y="742"/>
                      <a:pt x="101" y="743"/>
                    </a:cubicBezTo>
                    <a:cubicBezTo>
                      <a:pt x="106" y="745"/>
                      <a:pt x="107" y="750"/>
                      <a:pt x="104" y="754"/>
                    </a:cubicBezTo>
                    <a:cubicBezTo>
                      <a:pt x="101" y="757"/>
                      <a:pt x="98" y="760"/>
                      <a:pt x="96" y="763"/>
                    </a:cubicBezTo>
                    <a:cubicBezTo>
                      <a:pt x="92" y="768"/>
                      <a:pt x="91" y="773"/>
                      <a:pt x="94" y="778"/>
                    </a:cubicBezTo>
                    <a:cubicBezTo>
                      <a:pt x="96" y="781"/>
                      <a:pt x="97" y="784"/>
                      <a:pt x="99" y="786"/>
                    </a:cubicBezTo>
                    <a:cubicBezTo>
                      <a:pt x="102" y="791"/>
                      <a:pt x="104" y="797"/>
                      <a:pt x="104" y="803"/>
                    </a:cubicBezTo>
                    <a:cubicBezTo>
                      <a:pt x="103" y="805"/>
                      <a:pt x="102" y="805"/>
                      <a:pt x="101" y="805"/>
                    </a:cubicBezTo>
                    <a:cubicBezTo>
                      <a:pt x="101" y="805"/>
                      <a:pt x="100" y="805"/>
                      <a:pt x="100" y="805"/>
                    </a:cubicBezTo>
                    <a:cubicBezTo>
                      <a:pt x="99" y="805"/>
                      <a:pt x="99" y="805"/>
                      <a:pt x="99" y="805"/>
                    </a:cubicBezTo>
                    <a:lnTo>
                      <a:pt x="99" y="805"/>
                    </a:lnTo>
                    <a:cubicBezTo>
                      <a:pt x="82" y="805"/>
                      <a:pt x="65" y="805"/>
                      <a:pt x="48" y="805"/>
                    </a:cubicBezTo>
                    <a:cubicBezTo>
                      <a:pt x="46" y="805"/>
                      <a:pt x="44" y="805"/>
                      <a:pt x="41" y="805"/>
                    </a:cubicBezTo>
                    <a:cubicBezTo>
                      <a:pt x="40" y="815"/>
                      <a:pt x="41" y="824"/>
                      <a:pt x="41" y="834"/>
                    </a:cubicBezTo>
                    <a:cubicBezTo>
                      <a:pt x="39" y="834"/>
                      <a:pt x="37" y="835"/>
                      <a:pt x="35" y="835"/>
                    </a:cubicBezTo>
                    <a:cubicBezTo>
                      <a:pt x="26" y="835"/>
                      <a:pt x="16" y="835"/>
                      <a:pt x="6" y="835"/>
                    </a:cubicBezTo>
                    <a:cubicBezTo>
                      <a:pt x="5" y="835"/>
                      <a:pt x="3" y="835"/>
                      <a:pt x="1" y="835"/>
                    </a:cubicBezTo>
                    <a:cubicBezTo>
                      <a:pt x="0" y="838"/>
                      <a:pt x="0" y="840"/>
                      <a:pt x="0" y="843"/>
                    </a:cubicBezTo>
                    <a:cubicBezTo>
                      <a:pt x="0" y="871"/>
                      <a:pt x="0" y="899"/>
                      <a:pt x="0" y="926"/>
                    </a:cubicBezTo>
                    <a:cubicBezTo>
                      <a:pt x="0" y="981"/>
                      <a:pt x="0" y="1035"/>
                      <a:pt x="0" y="1090"/>
                    </a:cubicBezTo>
                    <a:cubicBezTo>
                      <a:pt x="0" y="1144"/>
                      <a:pt x="0" y="1199"/>
                      <a:pt x="1" y="1253"/>
                    </a:cubicBezTo>
                    <a:lnTo>
                      <a:pt x="284" y="1253"/>
                    </a:lnTo>
                    <a:lnTo>
                      <a:pt x="284" y="805"/>
                    </a:lnTo>
                    <a:lnTo>
                      <a:pt x="166" y="805"/>
                    </a:lnTo>
                    <a:cubicBezTo>
                      <a:pt x="165" y="802"/>
                      <a:pt x="164" y="800"/>
                      <a:pt x="163" y="798"/>
                    </a:cubicBezTo>
                    <a:cubicBezTo>
                      <a:pt x="159" y="787"/>
                      <a:pt x="155" y="777"/>
                      <a:pt x="152" y="766"/>
                    </a:cubicBezTo>
                    <a:cubicBezTo>
                      <a:pt x="150" y="762"/>
                      <a:pt x="148" y="759"/>
                      <a:pt x="145" y="756"/>
                    </a:cubicBezTo>
                    <a:cubicBezTo>
                      <a:pt x="143" y="755"/>
                      <a:pt x="141" y="753"/>
                      <a:pt x="140" y="751"/>
                    </a:cubicBezTo>
                    <a:cubicBezTo>
                      <a:pt x="135" y="746"/>
                      <a:pt x="133" y="740"/>
                      <a:pt x="134" y="733"/>
                    </a:cubicBezTo>
                    <a:cubicBezTo>
                      <a:pt x="136" y="723"/>
                      <a:pt x="137" y="714"/>
                      <a:pt x="139" y="704"/>
                    </a:cubicBezTo>
                    <a:cubicBezTo>
                      <a:pt x="140" y="696"/>
                      <a:pt x="142" y="687"/>
                      <a:pt x="145" y="679"/>
                    </a:cubicBezTo>
                    <a:cubicBezTo>
                      <a:pt x="151" y="666"/>
                      <a:pt x="156" y="653"/>
                      <a:pt x="162" y="639"/>
                    </a:cubicBezTo>
                    <a:cubicBezTo>
                      <a:pt x="165" y="632"/>
                      <a:pt x="168" y="625"/>
                      <a:pt x="174" y="620"/>
                    </a:cubicBezTo>
                    <a:cubicBezTo>
                      <a:pt x="175" y="618"/>
                      <a:pt x="177" y="616"/>
                      <a:pt x="178" y="614"/>
                    </a:cubicBezTo>
                    <a:cubicBezTo>
                      <a:pt x="187" y="604"/>
                      <a:pt x="196" y="593"/>
                      <a:pt x="205" y="584"/>
                    </a:cubicBezTo>
                    <a:cubicBezTo>
                      <a:pt x="209" y="580"/>
                      <a:pt x="213" y="577"/>
                      <a:pt x="217" y="574"/>
                    </a:cubicBezTo>
                    <a:cubicBezTo>
                      <a:pt x="220" y="572"/>
                      <a:pt x="222" y="570"/>
                      <a:pt x="224" y="567"/>
                    </a:cubicBezTo>
                    <a:cubicBezTo>
                      <a:pt x="231" y="559"/>
                      <a:pt x="237" y="551"/>
                      <a:pt x="242" y="542"/>
                    </a:cubicBezTo>
                    <a:cubicBezTo>
                      <a:pt x="243" y="539"/>
                      <a:pt x="245" y="537"/>
                      <a:pt x="248" y="537"/>
                    </a:cubicBezTo>
                    <a:lnTo>
                      <a:pt x="249" y="537"/>
                    </a:lnTo>
                    <a:lnTo>
                      <a:pt x="251" y="538"/>
                    </a:lnTo>
                    <a:cubicBezTo>
                      <a:pt x="258" y="547"/>
                      <a:pt x="266" y="556"/>
                      <a:pt x="272" y="566"/>
                    </a:cubicBezTo>
                    <a:cubicBezTo>
                      <a:pt x="275" y="572"/>
                      <a:pt x="278" y="577"/>
                      <a:pt x="279" y="584"/>
                    </a:cubicBezTo>
                    <a:cubicBezTo>
                      <a:pt x="281" y="594"/>
                      <a:pt x="283" y="605"/>
                      <a:pt x="284" y="616"/>
                    </a:cubicBezTo>
                    <a:cubicBezTo>
                      <a:pt x="284" y="618"/>
                      <a:pt x="284" y="619"/>
                      <a:pt x="284" y="621"/>
                    </a:cubicBezTo>
                    <a:lnTo>
                      <a:pt x="284" y="290"/>
                    </a:lnTo>
                    <a:moveTo>
                      <a:pt x="443" y="805"/>
                    </a:moveTo>
                    <a:cubicBezTo>
                      <a:pt x="440" y="805"/>
                      <a:pt x="438" y="804"/>
                      <a:pt x="436" y="801"/>
                    </a:cubicBezTo>
                    <a:cubicBezTo>
                      <a:pt x="434" y="796"/>
                      <a:pt x="431" y="792"/>
                      <a:pt x="428" y="787"/>
                    </a:cubicBezTo>
                    <a:cubicBezTo>
                      <a:pt x="426" y="784"/>
                      <a:pt x="424" y="782"/>
                      <a:pt x="421" y="780"/>
                    </a:cubicBezTo>
                    <a:cubicBezTo>
                      <a:pt x="412" y="774"/>
                      <a:pt x="403" y="769"/>
                      <a:pt x="394" y="763"/>
                    </a:cubicBezTo>
                    <a:cubicBezTo>
                      <a:pt x="392" y="761"/>
                      <a:pt x="390" y="759"/>
                      <a:pt x="388" y="757"/>
                    </a:cubicBezTo>
                    <a:cubicBezTo>
                      <a:pt x="384" y="749"/>
                      <a:pt x="380" y="742"/>
                      <a:pt x="376" y="735"/>
                    </a:cubicBezTo>
                    <a:cubicBezTo>
                      <a:pt x="366" y="715"/>
                      <a:pt x="355" y="697"/>
                      <a:pt x="346" y="677"/>
                    </a:cubicBezTo>
                    <a:cubicBezTo>
                      <a:pt x="344" y="672"/>
                      <a:pt x="343" y="668"/>
                      <a:pt x="342" y="663"/>
                    </a:cubicBezTo>
                    <a:cubicBezTo>
                      <a:pt x="341" y="656"/>
                      <a:pt x="341" y="649"/>
                      <a:pt x="339" y="643"/>
                    </a:cubicBezTo>
                    <a:cubicBezTo>
                      <a:pt x="337" y="635"/>
                      <a:pt x="337" y="628"/>
                      <a:pt x="338" y="621"/>
                    </a:cubicBezTo>
                    <a:cubicBezTo>
                      <a:pt x="339" y="618"/>
                      <a:pt x="340" y="614"/>
                      <a:pt x="340" y="611"/>
                    </a:cubicBezTo>
                    <a:cubicBezTo>
                      <a:pt x="340" y="608"/>
                      <a:pt x="341" y="606"/>
                      <a:pt x="341" y="604"/>
                    </a:cubicBezTo>
                    <a:cubicBezTo>
                      <a:pt x="340" y="592"/>
                      <a:pt x="339" y="581"/>
                      <a:pt x="339" y="570"/>
                    </a:cubicBezTo>
                    <a:cubicBezTo>
                      <a:pt x="338" y="565"/>
                      <a:pt x="338" y="560"/>
                      <a:pt x="336" y="555"/>
                    </a:cubicBezTo>
                    <a:cubicBezTo>
                      <a:pt x="335" y="550"/>
                      <a:pt x="335" y="545"/>
                      <a:pt x="337" y="541"/>
                    </a:cubicBezTo>
                    <a:cubicBezTo>
                      <a:pt x="343" y="526"/>
                      <a:pt x="348" y="512"/>
                      <a:pt x="353" y="498"/>
                    </a:cubicBezTo>
                    <a:cubicBezTo>
                      <a:pt x="354" y="497"/>
                      <a:pt x="355" y="496"/>
                      <a:pt x="356" y="494"/>
                    </a:cubicBezTo>
                    <a:cubicBezTo>
                      <a:pt x="362" y="496"/>
                      <a:pt x="368" y="497"/>
                      <a:pt x="373" y="501"/>
                    </a:cubicBezTo>
                    <a:cubicBezTo>
                      <a:pt x="369" y="510"/>
                      <a:pt x="364" y="519"/>
                      <a:pt x="360" y="529"/>
                    </a:cubicBezTo>
                    <a:cubicBezTo>
                      <a:pt x="367" y="535"/>
                      <a:pt x="375" y="539"/>
                      <a:pt x="383" y="542"/>
                    </a:cubicBezTo>
                    <a:cubicBezTo>
                      <a:pt x="387" y="543"/>
                      <a:pt x="390" y="543"/>
                      <a:pt x="393" y="543"/>
                    </a:cubicBezTo>
                    <a:cubicBezTo>
                      <a:pt x="394" y="543"/>
                      <a:pt x="395" y="543"/>
                      <a:pt x="395" y="543"/>
                    </a:cubicBezTo>
                    <a:cubicBezTo>
                      <a:pt x="402" y="543"/>
                      <a:pt x="409" y="541"/>
                      <a:pt x="415" y="540"/>
                    </a:cubicBezTo>
                    <a:cubicBezTo>
                      <a:pt x="424" y="538"/>
                      <a:pt x="433" y="535"/>
                      <a:pt x="442" y="533"/>
                    </a:cubicBezTo>
                    <a:cubicBezTo>
                      <a:pt x="444" y="532"/>
                      <a:pt x="447" y="532"/>
                      <a:pt x="450" y="532"/>
                    </a:cubicBezTo>
                    <a:lnTo>
                      <a:pt x="450" y="532"/>
                    </a:lnTo>
                    <a:cubicBezTo>
                      <a:pt x="459" y="532"/>
                      <a:pt x="468" y="532"/>
                      <a:pt x="477" y="532"/>
                    </a:cubicBezTo>
                    <a:cubicBezTo>
                      <a:pt x="488" y="532"/>
                      <a:pt x="500" y="532"/>
                      <a:pt x="512" y="531"/>
                    </a:cubicBezTo>
                    <a:cubicBezTo>
                      <a:pt x="525" y="530"/>
                      <a:pt x="538" y="530"/>
                      <a:pt x="550" y="526"/>
                    </a:cubicBezTo>
                    <a:cubicBezTo>
                      <a:pt x="556" y="524"/>
                      <a:pt x="562" y="524"/>
                      <a:pt x="568" y="524"/>
                    </a:cubicBezTo>
                    <a:cubicBezTo>
                      <a:pt x="571" y="524"/>
                      <a:pt x="575" y="524"/>
                      <a:pt x="578" y="524"/>
                    </a:cubicBezTo>
                    <a:cubicBezTo>
                      <a:pt x="584" y="525"/>
                      <a:pt x="590" y="525"/>
                      <a:pt x="594" y="529"/>
                    </a:cubicBezTo>
                    <a:cubicBezTo>
                      <a:pt x="595" y="535"/>
                      <a:pt x="595" y="542"/>
                      <a:pt x="596" y="548"/>
                    </a:cubicBezTo>
                    <a:cubicBezTo>
                      <a:pt x="598" y="563"/>
                      <a:pt x="600" y="579"/>
                      <a:pt x="604" y="594"/>
                    </a:cubicBezTo>
                    <a:cubicBezTo>
                      <a:pt x="606" y="602"/>
                      <a:pt x="608" y="610"/>
                      <a:pt x="610" y="618"/>
                    </a:cubicBezTo>
                    <a:cubicBezTo>
                      <a:pt x="611" y="620"/>
                      <a:pt x="611" y="623"/>
                      <a:pt x="611" y="625"/>
                    </a:cubicBezTo>
                    <a:cubicBezTo>
                      <a:pt x="611" y="629"/>
                      <a:pt x="609" y="633"/>
                      <a:pt x="607" y="637"/>
                    </a:cubicBezTo>
                    <a:cubicBezTo>
                      <a:pt x="610" y="644"/>
                      <a:pt x="613" y="652"/>
                      <a:pt x="616" y="659"/>
                    </a:cubicBezTo>
                    <a:cubicBezTo>
                      <a:pt x="617" y="662"/>
                      <a:pt x="618" y="665"/>
                      <a:pt x="618" y="668"/>
                    </a:cubicBezTo>
                    <a:cubicBezTo>
                      <a:pt x="621" y="688"/>
                      <a:pt x="623" y="707"/>
                      <a:pt x="625" y="726"/>
                    </a:cubicBezTo>
                    <a:cubicBezTo>
                      <a:pt x="626" y="730"/>
                      <a:pt x="626" y="733"/>
                      <a:pt x="625" y="736"/>
                    </a:cubicBezTo>
                    <a:cubicBezTo>
                      <a:pt x="621" y="745"/>
                      <a:pt x="622" y="754"/>
                      <a:pt x="626" y="762"/>
                    </a:cubicBezTo>
                    <a:cubicBezTo>
                      <a:pt x="627" y="763"/>
                      <a:pt x="628" y="765"/>
                      <a:pt x="629" y="766"/>
                    </a:cubicBezTo>
                    <a:cubicBezTo>
                      <a:pt x="630" y="768"/>
                      <a:pt x="631" y="769"/>
                      <a:pt x="632" y="770"/>
                    </a:cubicBezTo>
                    <a:cubicBezTo>
                      <a:pt x="635" y="769"/>
                      <a:pt x="638" y="768"/>
                      <a:pt x="640" y="766"/>
                    </a:cubicBezTo>
                    <a:cubicBezTo>
                      <a:pt x="641" y="766"/>
                      <a:pt x="642" y="766"/>
                      <a:pt x="643" y="766"/>
                    </a:cubicBezTo>
                    <a:cubicBezTo>
                      <a:pt x="644" y="766"/>
                      <a:pt x="645" y="766"/>
                      <a:pt x="646" y="766"/>
                    </a:cubicBezTo>
                    <a:cubicBezTo>
                      <a:pt x="650" y="769"/>
                      <a:pt x="654" y="771"/>
                      <a:pt x="656" y="776"/>
                    </a:cubicBezTo>
                    <a:cubicBezTo>
                      <a:pt x="653" y="781"/>
                      <a:pt x="651" y="786"/>
                      <a:pt x="648" y="792"/>
                    </a:cubicBezTo>
                    <a:cubicBezTo>
                      <a:pt x="650" y="796"/>
                      <a:pt x="655" y="799"/>
                      <a:pt x="657" y="804"/>
                    </a:cubicBezTo>
                    <a:cubicBezTo>
                      <a:pt x="654" y="804"/>
                      <a:pt x="651" y="804"/>
                      <a:pt x="649" y="804"/>
                    </a:cubicBezTo>
                    <a:lnTo>
                      <a:pt x="636" y="804"/>
                    </a:lnTo>
                    <a:lnTo>
                      <a:pt x="627" y="804"/>
                    </a:lnTo>
                    <a:lnTo>
                      <a:pt x="617" y="804"/>
                    </a:lnTo>
                    <a:cubicBezTo>
                      <a:pt x="609" y="804"/>
                      <a:pt x="600" y="804"/>
                      <a:pt x="592" y="804"/>
                    </a:cubicBezTo>
                    <a:cubicBezTo>
                      <a:pt x="578" y="804"/>
                      <a:pt x="563" y="805"/>
                      <a:pt x="548" y="805"/>
                    </a:cubicBezTo>
                    <a:lnTo>
                      <a:pt x="546" y="805"/>
                    </a:lnTo>
                    <a:cubicBezTo>
                      <a:pt x="539" y="805"/>
                      <a:pt x="532" y="805"/>
                      <a:pt x="525" y="805"/>
                    </a:cubicBezTo>
                    <a:cubicBezTo>
                      <a:pt x="517" y="804"/>
                      <a:pt x="510" y="804"/>
                      <a:pt x="503" y="804"/>
                    </a:cubicBezTo>
                    <a:lnTo>
                      <a:pt x="501" y="804"/>
                    </a:lnTo>
                    <a:cubicBezTo>
                      <a:pt x="481" y="804"/>
                      <a:pt x="462" y="805"/>
                      <a:pt x="443" y="805"/>
                    </a:cubicBezTo>
                    <a:lnTo>
                      <a:pt x="443" y="805"/>
                    </a:lnTo>
                    <a:moveTo>
                      <a:pt x="736" y="354"/>
                    </a:moveTo>
                    <a:cubicBezTo>
                      <a:pt x="747" y="354"/>
                      <a:pt x="755" y="348"/>
                      <a:pt x="760" y="337"/>
                    </a:cubicBezTo>
                    <a:cubicBezTo>
                      <a:pt x="763" y="333"/>
                      <a:pt x="765" y="328"/>
                      <a:pt x="765" y="322"/>
                    </a:cubicBezTo>
                    <a:cubicBezTo>
                      <a:pt x="766" y="316"/>
                      <a:pt x="770" y="314"/>
                      <a:pt x="776" y="310"/>
                    </a:cubicBezTo>
                    <a:cubicBezTo>
                      <a:pt x="775" y="325"/>
                      <a:pt x="773" y="338"/>
                      <a:pt x="771" y="352"/>
                    </a:cubicBezTo>
                    <a:cubicBezTo>
                      <a:pt x="769" y="357"/>
                      <a:pt x="767" y="363"/>
                      <a:pt x="763" y="367"/>
                    </a:cubicBezTo>
                    <a:cubicBezTo>
                      <a:pt x="760" y="371"/>
                      <a:pt x="756" y="374"/>
                      <a:pt x="752" y="374"/>
                    </a:cubicBezTo>
                    <a:cubicBezTo>
                      <a:pt x="749" y="374"/>
                      <a:pt x="747" y="373"/>
                      <a:pt x="745" y="372"/>
                    </a:cubicBezTo>
                    <a:cubicBezTo>
                      <a:pt x="739" y="369"/>
                      <a:pt x="734" y="365"/>
                      <a:pt x="729" y="362"/>
                    </a:cubicBezTo>
                    <a:cubicBezTo>
                      <a:pt x="728" y="359"/>
                      <a:pt x="728" y="356"/>
                      <a:pt x="730" y="354"/>
                    </a:cubicBezTo>
                    <a:cubicBezTo>
                      <a:pt x="731" y="354"/>
                      <a:pt x="731" y="354"/>
                      <a:pt x="732" y="354"/>
                    </a:cubicBezTo>
                    <a:cubicBezTo>
                      <a:pt x="732" y="354"/>
                      <a:pt x="733" y="354"/>
                      <a:pt x="733" y="354"/>
                    </a:cubicBezTo>
                    <a:cubicBezTo>
                      <a:pt x="734" y="354"/>
                      <a:pt x="735" y="354"/>
                      <a:pt x="736" y="354"/>
                    </a:cubicBezTo>
                    <a:close/>
                    <a:moveTo>
                      <a:pt x="734" y="341"/>
                    </a:moveTo>
                    <a:cubicBezTo>
                      <a:pt x="734" y="335"/>
                      <a:pt x="735" y="331"/>
                      <a:pt x="735" y="326"/>
                    </a:cubicBezTo>
                    <a:cubicBezTo>
                      <a:pt x="736" y="314"/>
                      <a:pt x="738" y="303"/>
                      <a:pt x="739" y="291"/>
                    </a:cubicBezTo>
                    <a:cubicBezTo>
                      <a:pt x="741" y="275"/>
                      <a:pt x="742" y="258"/>
                      <a:pt x="744" y="241"/>
                    </a:cubicBezTo>
                    <a:cubicBezTo>
                      <a:pt x="744" y="240"/>
                      <a:pt x="745" y="239"/>
                      <a:pt x="745" y="238"/>
                    </a:cubicBezTo>
                    <a:cubicBezTo>
                      <a:pt x="750" y="240"/>
                      <a:pt x="750" y="240"/>
                      <a:pt x="751" y="244"/>
                    </a:cubicBezTo>
                    <a:cubicBezTo>
                      <a:pt x="752" y="252"/>
                      <a:pt x="753" y="261"/>
                      <a:pt x="754" y="270"/>
                    </a:cubicBezTo>
                    <a:cubicBezTo>
                      <a:pt x="754" y="272"/>
                      <a:pt x="754" y="274"/>
                      <a:pt x="754" y="276"/>
                    </a:cubicBezTo>
                    <a:cubicBezTo>
                      <a:pt x="753" y="284"/>
                      <a:pt x="753" y="292"/>
                      <a:pt x="754" y="300"/>
                    </a:cubicBezTo>
                    <a:cubicBezTo>
                      <a:pt x="756" y="311"/>
                      <a:pt x="753" y="321"/>
                      <a:pt x="747" y="331"/>
                    </a:cubicBezTo>
                    <a:cubicBezTo>
                      <a:pt x="745" y="336"/>
                      <a:pt x="740" y="339"/>
                      <a:pt x="734" y="341"/>
                    </a:cubicBezTo>
                    <a:close/>
                    <a:moveTo>
                      <a:pt x="475" y="223"/>
                    </a:moveTo>
                    <a:cubicBezTo>
                      <a:pt x="475" y="223"/>
                      <a:pt x="474" y="222"/>
                      <a:pt x="473" y="222"/>
                    </a:cubicBezTo>
                    <a:cubicBezTo>
                      <a:pt x="475" y="217"/>
                      <a:pt x="474" y="212"/>
                      <a:pt x="473" y="208"/>
                    </a:cubicBezTo>
                    <a:cubicBezTo>
                      <a:pt x="472" y="205"/>
                      <a:pt x="472" y="202"/>
                      <a:pt x="473" y="199"/>
                    </a:cubicBezTo>
                    <a:cubicBezTo>
                      <a:pt x="473" y="198"/>
                      <a:pt x="473" y="197"/>
                      <a:pt x="474" y="196"/>
                    </a:cubicBezTo>
                    <a:cubicBezTo>
                      <a:pt x="474" y="196"/>
                      <a:pt x="475" y="196"/>
                      <a:pt x="475" y="196"/>
                    </a:cubicBezTo>
                    <a:cubicBezTo>
                      <a:pt x="476" y="196"/>
                      <a:pt x="477" y="197"/>
                      <a:pt x="478" y="197"/>
                    </a:cubicBezTo>
                    <a:lnTo>
                      <a:pt x="479" y="198"/>
                    </a:lnTo>
                    <a:cubicBezTo>
                      <a:pt x="485" y="204"/>
                      <a:pt x="492" y="210"/>
                      <a:pt x="498" y="216"/>
                    </a:cubicBezTo>
                    <a:cubicBezTo>
                      <a:pt x="498" y="216"/>
                      <a:pt x="498" y="217"/>
                      <a:pt x="499" y="218"/>
                    </a:cubicBezTo>
                    <a:cubicBezTo>
                      <a:pt x="497" y="218"/>
                      <a:pt x="496" y="219"/>
                      <a:pt x="495" y="220"/>
                    </a:cubicBezTo>
                    <a:cubicBezTo>
                      <a:pt x="488" y="221"/>
                      <a:pt x="482" y="222"/>
                      <a:pt x="475" y="223"/>
                    </a:cubicBezTo>
                    <a:cubicBezTo>
                      <a:pt x="475" y="223"/>
                      <a:pt x="475" y="223"/>
                      <a:pt x="475" y="223"/>
                    </a:cubicBezTo>
                    <a:close/>
                    <a:moveTo>
                      <a:pt x="348" y="288"/>
                    </a:moveTo>
                    <a:cubicBezTo>
                      <a:pt x="348" y="286"/>
                      <a:pt x="348" y="285"/>
                      <a:pt x="348" y="284"/>
                    </a:cubicBezTo>
                    <a:cubicBezTo>
                      <a:pt x="348" y="280"/>
                      <a:pt x="348" y="276"/>
                      <a:pt x="348" y="272"/>
                    </a:cubicBezTo>
                    <a:cubicBezTo>
                      <a:pt x="348" y="263"/>
                      <a:pt x="348" y="254"/>
                      <a:pt x="351" y="245"/>
                    </a:cubicBezTo>
                    <a:cubicBezTo>
                      <a:pt x="353" y="240"/>
                      <a:pt x="353" y="234"/>
                      <a:pt x="352" y="229"/>
                    </a:cubicBezTo>
                    <a:cubicBezTo>
                      <a:pt x="351" y="225"/>
                      <a:pt x="351" y="221"/>
                      <a:pt x="351" y="218"/>
                    </a:cubicBezTo>
                    <a:cubicBezTo>
                      <a:pt x="351" y="217"/>
                      <a:pt x="351" y="215"/>
                      <a:pt x="352" y="214"/>
                    </a:cubicBezTo>
                    <a:cubicBezTo>
                      <a:pt x="356" y="209"/>
                      <a:pt x="358" y="203"/>
                      <a:pt x="361" y="197"/>
                    </a:cubicBezTo>
                    <a:cubicBezTo>
                      <a:pt x="361" y="196"/>
                      <a:pt x="362" y="195"/>
                      <a:pt x="363" y="194"/>
                    </a:cubicBezTo>
                    <a:cubicBezTo>
                      <a:pt x="364" y="202"/>
                      <a:pt x="366" y="209"/>
                      <a:pt x="363" y="216"/>
                    </a:cubicBezTo>
                    <a:cubicBezTo>
                      <a:pt x="361" y="224"/>
                      <a:pt x="360" y="232"/>
                      <a:pt x="362" y="240"/>
                    </a:cubicBezTo>
                    <a:cubicBezTo>
                      <a:pt x="362" y="242"/>
                      <a:pt x="362" y="245"/>
                      <a:pt x="360" y="248"/>
                    </a:cubicBezTo>
                    <a:cubicBezTo>
                      <a:pt x="359" y="250"/>
                      <a:pt x="359" y="252"/>
                      <a:pt x="358" y="254"/>
                    </a:cubicBezTo>
                    <a:cubicBezTo>
                      <a:pt x="358" y="260"/>
                      <a:pt x="357" y="266"/>
                      <a:pt x="357" y="272"/>
                    </a:cubicBezTo>
                    <a:cubicBezTo>
                      <a:pt x="357" y="280"/>
                      <a:pt x="357" y="280"/>
                      <a:pt x="351" y="286"/>
                    </a:cubicBezTo>
                    <a:cubicBezTo>
                      <a:pt x="351" y="287"/>
                      <a:pt x="350" y="287"/>
                      <a:pt x="348" y="288"/>
                    </a:cubicBezTo>
                    <a:moveTo>
                      <a:pt x="434" y="0"/>
                    </a:moveTo>
                    <a:cubicBezTo>
                      <a:pt x="431" y="0"/>
                      <a:pt x="429" y="0"/>
                      <a:pt x="426" y="1"/>
                    </a:cubicBezTo>
                    <a:cubicBezTo>
                      <a:pt x="422" y="2"/>
                      <a:pt x="419" y="4"/>
                      <a:pt x="416" y="6"/>
                    </a:cubicBezTo>
                    <a:cubicBezTo>
                      <a:pt x="405" y="16"/>
                      <a:pt x="399" y="28"/>
                      <a:pt x="395" y="42"/>
                    </a:cubicBezTo>
                    <a:cubicBezTo>
                      <a:pt x="394" y="48"/>
                      <a:pt x="393" y="54"/>
                      <a:pt x="392" y="59"/>
                    </a:cubicBezTo>
                    <a:cubicBezTo>
                      <a:pt x="391" y="69"/>
                      <a:pt x="387" y="77"/>
                      <a:pt x="380" y="84"/>
                    </a:cubicBezTo>
                    <a:cubicBezTo>
                      <a:pt x="378" y="86"/>
                      <a:pt x="376" y="87"/>
                      <a:pt x="374" y="89"/>
                    </a:cubicBezTo>
                    <a:cubicBezTo>
                      <a:pt x="368" y="94"/>
                      <a:pt x="363" y="98"/>
                      <a:pt x="358" y="103"/>
                    </a:cubicBezTo>
                    <a:cubicBezTo>
                      <a:pt x="355" y="106"/>
                      <a:pt x="353" y="109"/>
                      <a:pt x="352" y="113"/>
                    </a:cubicBezTo>
                    <a:cubicBezTo>
                      <a:pt x="347" y="128"/>
                      <a:pt x="340" y="143"/>
                      <a:pt x="335" y="158"/>
                    </a:cubicBezTo>
                    <a:cubicBezTo>
                      <a:pt x="333" y="166"/>
                      <a:pt x="331" y="175"/>
                      <a:pt x="330" y="183"/>
                    </a:cubicBezTo>
                    <a:cubicBezTo>
                      <a:pt x="328" y="194"/>
                      <a:pt x="326" y="206"/>
                      <a:pt x="325" y="217"/>
                    </a:cubicBezTo>
                    <a:cubicBezTo>
                      <a:pt x="324" y="222"/>
                      <a:pt x="323" y="227"/>
                      <a:pt x="323" y="232"/>
                    </a:cubicBezTo>
                    <a:cubicBezTo>
                      <a:pt x="322" y="242"/>
                      <a:pt x="321" y="251"/>
                      <a:pt x="321" y="260"/>
                    </a:cubicBezTo>
                    <a:cubicBezTo>
                      <a:pt x="321" y="267"/>
                      <a:pt x="323" y="274"/>
                      <a:pt x="323" y="281"/>
                    </a:cubicBezTo>
                    <a:cubicBezTo>
                      <a:pt x="323" y="282"/>
                      <a:pt x="323" y="283"/>
                      <a:pt x="324" y="285"/>
                    </a:cubicBezTo>
                    <a:cubicBezTo>
                      <a:pt x="322" y="285"/>
                      <a:pt x="320" y="286"/>
                      <a:pt x="318" y="286"/>
                    </a:cubicBezTo>
                    <a:cubicBezTo>
                      <a:pt x="309" y="287"/>
                      <a:pt x="299" y="288"/>
                      <a:pt x="290" y="289"/>
                    </a:cubicBezTo>
                    <a:lnTo>
                      <a:pt x="290" y="662"/>
                    </a:lnTo>
                    <a:cubicBezTo>
                      <a:pt x="294" y="666"/>
                      <a:pt x="297" y="671"/>
                      <a:pt x="300" y="677"/>
                    </a:cubicBezTo>
                    <a:cubicBezTo>
                      <a:pt x="303" y="682"/>
                      <a:pt x="306" y="687"/>
                      <a:pt x="309" y="692"/>
                    </a:cubicBezTo>
                    <a:cubicBezTo>
                      <a:pt x="315" y="703"/>
                      <a:pt x="321" y="713"/>
                      <a:pt x="327" y="724"/>
                    </a:cubicBezTo>
                    <a:cubicBezTo>
                      <a:pt x="333" y="736"/>
                      <a:pt x="338" y="747"/>
                      <a:pt x="343" y="759"/>
                    </a:cubicBezTo>
                    <a:cubicBezTo>
                      <a:pt x="347" y="766"/>
                      <a:pt x="350" y="772"/>
                      <a:pt x="353" y="779"/>
                    </a:cubicBezTo>
                    <a:cubicBezTo>
                      <a:pt x="354" y="782"/>
                      <a:pt x="356" y="785"/>
                      <a:pt x="360" y="787"/>
                    </a:cubicBezTo>
                    <a:cubicBezTo>
                      <a:pt x="361" y="788"/>
                      <a:pt x="362" y="788"/>
                      <a:pt x="363" y="788"/>
                    </a:cubicBezTo>
                    <a:cubicBezTo>
                      <a:pt x="364" y="788"/>
                      <a:pt x="365" y="788"/>
                      <a:pt x="367" y="787"/>
                    </a:cubicBezTo>
                    <a:cubicBezTo>
                      <a:pt x="368" y="785"/>
                      <a:pt x="369" y="784"/>
                      <a:pt x="371" y="782"/>
                    </a:cubicBezTo>
                    <a:cubicBezTo>
                      <a:pt x="372" y="781"/>
                      <a:pt x="373" y="781"/>
                      <a:pt x="374" y="781"/>
                    </a:cubicBezTo>
                    <a:cubicBezTo>
                      <a:pt x="375" y="781"/>
                      <a:pt x="376" y="782"/>
                      <a:pt x="376" y="783"/>
                    </a:cubicBezTo>
                    <a:cubicBezTo>
                      <a:pt x="379" y="790"/>
                      <a:pt x="381" y="797"/>
                      <a:pt x="377" y="804"/>
                    </a:cubicBezTo>
                    <a:cubicBezTo>
                      <a:pt x="376" y="804"/>
                      <a:pt x="375" y="805"/>
                      <a:pt x="374" y="805"/>
                    </a:cubicBezTo>
                    <a:cubicBezTo>
                      <a:pt x="346" y="805"/>
                      <a:pt x="318" y="805"/>
                      <a:pt x="290" y="805"/>
                    </a:cubicBezTo>
                    <a:lnTo>
                      <a:pt x="290" y="1256"/>
                    </a:lnTo>
                    <a:lnTo>
                      <a:pt x="290" y="1259"/>
                    </a:lnTo>
                    <a:lnTo>
                      <a:pt x="1" y="1259"/>
                    </a:lnTo>
                    <a:cubicBezTo>
                      <a:pt x="1" y="1301"/>
                      <a:pt x="1" y="1343"/>
                      <a:pt x="1" y="1385"/>
                    </a:cubicBezTo>
                    <a:cubicBezTo>
                      <a:pt x="1" y="1388"/>
                      <a:pt x="1" y="1390"/>
                      <a:pt x="1" y="1393"/>
                    </a:cubicBezTo>
                    <a:cubicBezTo>
                      <a:pt x="3" y="1393"/>
                      <a:pt x="5" y="1394"/>
                      <a:pt x="6" y="1394"/>
                    </a:cubicBezTo>
                    <a:cubicBezTo>
                      <a:pt x="28" y="1394"/>
                      <a:pt x="50" y="1394"/>
                      <a:pt x="72" y="1394"/>
                    </a:cubicBezTo>
                    <a:cubicBezTo>
                      <a:pt x="83" y="1393"/>
                      <a:pt x="93" y="1393"/>
                      <a:pt x="103" y="1393"/>
                    </a:cubicBezTo>
                    <a:lnTo>
                      <a:pt x="114" y="1393"/>
                    </a:lnTo>
                    <a:lnTo>
                      <a:pt x="124" y="1393"/>
                    </a:lnTo>
                    <a:lnTo>
                      <a:pt x="135" y="1393"/>
                    </a:lnTo>
                    <a:cubicBezTo>
                      <a:pt x="249" y="1393"/>
                      <a:pt x="364" y="1393"/>
                      <a:pt x="478" y="1393"/>
                    </a:cubicBezTo>
                    <a:cubicBezTo>
                      <a:pt x="496" y="1393"/>
                      <a:pt x="514" y="1393"/>
                      <a:pt x="532" y="1393"/>
                    </a:cubicBezTo>
                    <a:lnTo>
                      <a:pt x="542" y="1393"/>
                    </a:lnTo>
                    <a:cubicBezTo>
                      <a:pt x="616" y="1393"/>
                      <a:pt x="690" y="1393"/>
                      <a:pt x="764" y="1393"/>
                    </a:cubicBezTo>
                    <a:cubicBezTo>
                      <a:pt x="800" y="1393"/>
                      <a:pt x="836" y="1393"/>
                      <a:pt x="872" y="1393"/>
                    </a:cubicBezTo>
                    <a:cubicBezTo>
                      <a:pt x="874" y="1393"/>
                      <a:pt x="877" y="1392"/>
                      <a:pt x="880" y="1392"/>
                    </a:cubicBezTo>
                    <a:cubicBezTo>
                      <a:pt x="881" y="1390"/>
                      <a:pt x="881" y="1388"/>
                      <a:pt x="881" y="1387"/>
                    </a:cubicBezTo>
                    <a:cubicBezTo>
                      <a:pt x="881" y="1356"/>
                      <a:pt x="881" y="1325"/>
                      <a:pt x="881" y="1294"/>
                    </a:cubicBezTo>
                    <a:lnTo>
                      <a:pt x="881" y="1286"/>
                    </a:lnTo>
                    <a:lnTo>
                      <a:pt x="451" y="1286"/>
                    </a:lnTo>
                    <a:cubicBezTo>
                      <a:pt x="450" y="1286"/>
                      <a:pt x="449" y="1285"/>
                      <a:pt x="449" y="1285"/>
                    </a:cubicBezTo>
                    <a:lnTo>
                      <a:pt x="447" y="1284"/>
                    </a:lnTo>
                    <a:lnTo>
                      <a:pt x="445" y="1284"/>
                    </a:lnTo>
                    <a:lnTo>
                      <a:pt x="445" y="1281"/>
                    </a:lnTo>
                    <a:cubicBezTo>
                      <a:pt x="445" y="1279"/>
                      <a:pt x="445" y="1276"/>
                      <a:pt x="445" y="1273"/>
                    </a:cubicBezTo>
                    <a:cubicBezTo>
                      <a:pt x="445" y="1238"/>
                      <a:pt x="445" y="1203"/>
                      <a:pt x="445" y="1168"/>
                    </a:cubicBezTo>
                    <a:cubicBezTo>
                      <a:pt x="445" y="1126"/>
                      <a:pt x="445" y="1084"/>
                      <a:pt x="445" y="1041"/>
                    </a:cubicBezTo>
                    <a:cubicBezTo>
                      <a:pt x="445" y="1036"/>
                      <a:pt x="445" y="1031"/>
                      <a:pt x="445" y="1026"/>
                    </a:cubicBezTo>
                    <a:cubicBezTo>
                      <a:pt x="445" y="1017"/>
                      <a:pt x="445" y="1007"/>
                      <a:pt x="445" y="997"/>
                    </a:cubicBezTo>
                    <a:cubicBezTo>
                      <a:pt x="445" y="995"/>
                      <a:pt x="445" y="993"/>
                      <a:pt x="445" y="992"/>
                    </a:cubicBezTo>
                    <a:lnTo>
                      <a:pt x="445" y="990"/>
                    </a:lnTo>
                    <a:lnTo>
                      <a:pt x="446" y="989"/>
                    </a:lnTo>
                    <a:lnTo>
                      <a:pt x="448" y="988"/>
                    </a:lnTo>
                    <a:lnTo>
                      <a:pt x="449" y="988"/>
                    </a:lnTo>
                    <a:lnTo>
                      <a:pt x="452" y="987"/>
                    </a:lnTo>
                    <a:lnTo>
                      <a:pt x="452" y="987"/>
                    </a:lnTo>
                    <a:cubicBezTo>
                      <a:pt x="594" y="966"/>
                      <a:pt x="736" y="945"/>
                      <a:pt x="878" y="924"/>
                    </a:cubicBezTo>
                    <a:cubicBezTo>
                      <a:pt x="878" y="900"/>
                      <a:pt x="877" y="877"/>
                      <a:pt x="877" y="853"/>
                    </a:cubicBezTo>
                    <a:cubicBezTo>
                      <a:pt x="877" y="848"/>
                      <a:pt x="877" y="843"/>
                      <a:pt x="877" y="838"/>
                    </a:cubicBezTo>
                    <a:cubicBezTo>
                      <a:pt x="875" y="838"/>
                      <a:pt x="874" y="837"/>
                      <a:pt x="872" y="837"/>
                    </a:cubicBezTo>
                    <a:cubicBezTo>
                      <a:pt x="867" y="837"/>
                      <a:pt x="861" y="837"/>
                      <a:pt x="856" y="837"/>
                    </a:cubicBezTo>
                    <a:lnTo>
                      <a:pt x="841" y="837"/>
                    </a:lnTo>
                    <a:lnTo>
                      <a:pt x="834" y="837"/>
                    </a:lnTo>
                    <a:cubicBezTo>
                      <a:pt x="833" y="835"/>
                      <a:pt x="833" y="834"/>
                      <a:pt x="833" y="832"/>
                    </a:cubicBezTo>
                    <a:cubicBezTo>
                      <a:pt x="833" y="825"/>
                      <a:pt x="833" y="818"/>
                      <a:pt x="833" y="811"/>
                    </a:cubicBezTo>
                    <a:cubicBezTo>
                      <a:pt x="833" y="809"/>
                      <a:pt x="833" y="806"/>
                      <a:pt x="831" y="804"/>
                    </a:cubicBezTo>
                    <a:lnTo>
                      <a:pt x="807" y="804"/>
                    </a:lnTo>
                    <a:cubicBezTo>
                      <a:pt x="780" y="804"/>
                      <a:pt x="753" y="804"/>
                      <a:pt x="727" y="804"/>
                    </a:cubicBezTo>
                    <a:lnTo>
                      <a:pt x="727" y="804"/>
                    </a:lnTo>
                    <a:cubicBezTo>
                      <a:pt x="723" y="804"/>
                      <a:pt x="720" y="803"/>
                      <a:pt x="718" y="800"/>
                    </a:cubicBezTo>
                    <a:cubicBezTo>
                      <a:pt x="710" y="791"/>
                      <a:pt x="702" y="783"/>
                      <a:pt x="694" y="775"/>
                    </a:cubicBezTo>
                    <a:cubicBezTo>
                      <a:pt x="687" y="768"/>
                      <a:pt x="680" y="761"/>
                      <a:pt x="672" y="755"/>
                    </a:cubicBezTo>
                    <a:cubicBezTo>
                      <a:pt x="670" y="753"/>
                      <a:pt x="668" y="750"/>
                      <a:pt x="668" y="747"/>
                    </a:cubicBezTo>
                    <a:cubicBezTo>
                      <a:pt x="663" y="726"/>
                      <a:pt x="659" y="705"/>
                      <a:pt x="654" y="684"/>
                    </a:cubicBezTo>
                    <a:cubicBezTo>
                      <a:pt x="653" y="676"/>
                      <a:pt x="654" y="669"/>
                      <a:pt x="655" y="661"/>
                    </a:cubicBezTo>
                    <a:cubicBezTo>
                      <a:pt x="656" y="651"/>
                      <a:pt x="656" y="640"/>
                      <a:pt x="656" y="629"/>
                    </a:cubicBezTo>
                    <a:cubicBezTo>
                      <a:pt x="656" y="627"/>
                      <a:pt x="656" y="625"/>
                      <a:pt x="655" y="623"/>
                    </a:cubicBezTo>
                    <a:cubicBezTo>
                      <a:pt x="652" y="617"/>
                      <a:pt x="653" y="610"/>
                      <a:pt x="654" y="604"/>
                    </a:cubicBezTo>
                    <a:cubicBezTo>
                      <a:pt x="656" y="585"/>
                      <a:pt x="658" y="565"/>
                      <a:pt x="660" y="546"/>
                    </a:cubicBezTo>
                    <a:cubicBezTo>
                      <a:pt x="660" y="543"/>
                      <a:pt x="660" y="540"/>
                      <a:pt x="663" y="537"/>
                    </a:cubicBezTo>
                    <a:cubicBezTo>
                      <a:pt x="664" y="537"/>
                      <a:pt x="665" y="537"/>
                      <a:pt x="665" y="537"/>
                    </a:cubicBezTo>
                    <a:cubicBezTo>
                      <a:pt x="666" y="537"/>
                      <a:pt x="666" y="537"/>
                      <a:pt x="667" y="538"/>
                    </a:cubicBezTo>
                    <a:cubicBezTo>
                      <a:pt x="675" y="539"/>
                      <a:pt x="683" y="540"/>
                      <a:pt x="691" y="543"/>
                    </a:cubicBezTo>
                    <a:cubicBezTo>
                      <a:pt x="701" y="546"/>
                      <a:pt x="711" y="547"/>
                      <a:pt x="720" y="549"/>
                    </a:cubicBezTo>
                    <a:cubicBezTo>
                      <a:pt x="729" y="551"/>
                      <a:pt x="739" y="552"/>
                      <a:pt x="748" y="552"/>
                    </a:cubicBezTo>
                    <a:cubicBezTo>
                      <a:pt x="752" y="552"/>
                      <a:pt x="756" y="554"/>
                      <a:pt x="759" y="556"/>
                    </a:cubicBezTo>
                    <a:cubicBezTo>
                      <a:pt x="765" y="560"/>
                      <a:pt x="771" y="564"/>
                      <a:pt x="776" y="570"/>
                    </a:cubicBezTo>
                    <a:cubicBezTo>
                      <a:pt x="779" y="572"/>
                      <a:pt x="781" y="575"/>
                      <a:pt x="781" y="579"/>
                    </a:cubicBezTo>
                    <a:cubicBezTo>
                      <a:pt x="783" y="588"/>
                      <a:pt x="784" y="596"/>
                      <a:pt x="786" y="605"/>
                    </a:cubicBezTo>
                    <a:cubicBezTo>
                      <a:pt x="787" y="612"/>
                      <a:pt x="789" y="620"/>
                      <a:pt x="790" y="628"/>
                    </a:cubicBezTo>
                    <a:cubicBezTo>
                      <a:pt x="791" y="631"/>
                      <a:pt x="791" y="634"/>
                      <a:pt x="790" y="637"/>
                    </a:cubicBezTo>
                    <a:cubicBezTo>
                      <a:pt x="789" y="638"/>
                      <a:pt x="789" y="640"/>
                      <a:pt x="788" y="642"/>
                    </a:cubicBezTo>
                    <a:cubicBezTo>
                      <a:pt x="786" y="651"/>
                      <a:pt x="786" y="653"/>
                      <a:pt x="787" y="664"/>
                    </a:cubicBezTo>
                    <a:cubicBezTo>
                      <a:pt x="786" y="668"/>
                      <a:pt x="783" y="669"/>
                      <a:pt x="780" y="669"/>
                    </a:cubicBezTo>
                    <a:cubicBezTo>
                      <a:pt x="777" y="670"/>
                      <a:pt x="775" y="671"/>
                      <a:pt x="773" y="674"/>
                    </a:cubicBezTo>
                    <a:cubicBezTo>
                      <a:pt x="771" y="677"/>
                      <a:pt x="767" y="679"/>
                      <a:pt x="766" y="683"/>
                    </a:cubicBezTo>
                    <a:cubicBezTo>
                      <a:pt x="766" y="687"/>
                      <a:pt x="767" y="691"/>
                      <a:pt x="768" y="694"/>
                    </a:cubicBezTo>
                    <a:cubicBezTo>
                      <a:pt x="770" y="704"/>
                      <a:pt x="773" y="714"/>
                      <a:pt x="775" y="724"/>
                    </a:cubicBezTo>
                    <a:cubicBezTo>
                      <a:pt x="776" y="728"/>
                      <a:pt x="778" y="730"/>
                      <a:pt x="780" y="733"/>
                    </a:cubicBezTo>
                    <a:cubicBezTo>
                      <a:pt x="782" y="734"/>
                      <a:pt x="784" y="735"/>
                      <a:pt x="785" y="735"/>
                    </a:cubicBezTo>
                    <a:cubicBezTo>
                      <a:pt x="787" y="735"/>
                      <a:pt x="789" y="734"/>
                      <a:pt x="791" y="732"/>
                    </a:cubicBezTo>
                    <a:cubicBezTo>
                      <a:pt x="793" y="728"/>
                      <a:pt x="796" y="725"/>
                      <a:pt x="798" y="721"/>
                    </a:cubicBezTo>
                    <a:cubicBezTo>
                      <a:pt x="802" y="716"/>
                      <a:pt x="805" y="711"/>
                      <a:pt x="809" y="706"/>
                    </a:cubicBezTo>
                    <a:cubicBezTo>
                      <a:pt x="814" y="699"/>
                      <a:pt x="818" y="691"/>
                      <a:pt x="817" y="681"/>
                    </a:cubicBezTo>
                    <a:cubicBezTo>
                      <a:pt x="817" y="677"/>
                      <a:pt x="818" y="673"/>
                      <a:pt x="821" y="669"/>
                    </a:cubicBezTo>
                    <a:lnTo>
                      <a:pt x="823" y="667"/>
                    </a:lnTo>
                    <a:cubicBezTo>
                      <a:pt x="828" y="663"/>
                      <a:pt x="829" y="656"/>
                      <a:pt x="829" y="650"/>
                    </a:cubicBezTo>
                    <a:cubicBezTo>
                      <a:pt x="829" y="649"/>
                      <a:pt x="829" y="647"/>
                      <a:pt x="829" y="645"/>
                    </a:cubicBezTo>
                    <a:cubicBezTo>
                      <a:pt x="825" y="636"/>
                      <a:pt x="824" y="626"/>
                      <a:pt x="822" y="616"/>
                    </a:cubicBezTo>
                    <a:cubicBezTo>
                      <a:pt x="819" y="607"/>
                      <a:pt x="818" y="598"/>
                      <a:pt x="816" y="589"/>
                    </a:cubicBezTo>
                    <a:cubicBezTo>
                      <a:pt x="815" y="586"/>
                      <a:pt x="815" y="582"/>
                      <a:pt x="815" y="579"/>
                    </a:cubicBezTo>
                    <a:cubicBezTo>
                      <a:pt x="815" y="574"/>
                      <a:pt x="815" y="568"/>
                      <a:pt x="815" y="563"/>
                    </a:cubicBezTo>
                    <a:cubicBezTo>
                      <a:pt x="815" y="550"/>
                      <a:pt x="809" y="539"/>
                      <a:pt x="802" y="528"/>
                    </a:cubicBezTo>
                    <a:cubicBezTo>
                      <a:pt x="798" y="522"/>
                      <a:pt x="793" y="519"/>
                      <a:pt x="786" y="518"/>
                    </a:cubicBezTo>
                    <a:cubicBezTo>
                      <a:pt x="784" y="518"/>
                      <a:pt x="782" y="517"/>
                      <a:pt x="780" y="516"/>
                    </a:cubicBezTo>
                    <a:cubicBezTo>
                      <a:pt x="763" y="508"/>
                      <a:pt x="747" y="499"/>
                      <a:pt x="731" y="489"/>
                    </a:cubicBezTo>
                    <a:cubicBezTo>
                      <a:pt x="726" y="486"/>
                      <a:pt x="721" y="483"/>
                      <a:pt x="718" y="478"/>
                    </a:cubicBezTo>
                    <a:cubicBezTo>
                      <a:pt x="719" y="476"/>
                      <a:pt x="719" y="473"/>
                      <a:pt x="720" y="471"/>
                    </a:cubicBezTo>
                    <a:cubicBezTo>
                      <a:pt x="721" y="466"/>
                      <a:pt x="722" y="460"/>
                      <a:pt x="720" y="455"/>
                    </a:cubicBezTo>
                    <a:cubicBezTo>
                      <a:pt x="720" y="452"/>
                      <a:pt x="722" y="450"/>
                      <a:pt x="725" y="449"/>
                    </a:cubicBezTo>
                    <a:cubicBezTo>
                      <a:pt x="726" y="449"/>
                      <a:pt x="727" y="449"/>
                      <a:pt x="729" y="449"/>
                    </a:cubicBezTo>
                    <a:cubicBezTo>
                      <a:pt x="731" y="449"/>
                      <a:pt x="733" y="449"/>
                      <a:pt x="735" y="449"/>
                    </a:cubicBezTo>
                    <a:cubicBezTo>
                      <a:pt x="737" y="448"/>
                      <a:pt x="737" y="445"/>
                      <a:pt x="737" y="443"/>
                    </a:cubicBezTo>
                    <a:cubicBezTo>
                      <a:pt x="736" y="433"/>
                      <a:pt x="736" y="423"/>
                      <a:pt x="734" y="413"/>
                    </a:cubicBezTo>
                    <a:cubicBezTo>
                      <a:pt x="732" y="404"/>
                      <a:pt x="730" y="396"/>
                      <a:pt x="726" y="389"/>
                    </a:cubicBezTo>
                    <a:cubicBezTo>
                      <a:pt x="724" y="385"/>
                      <a:pt x="725" y="383"/>
                      <a:pt x="728" y="380"/>
                    </a:cubicBezTo>
                    <a:cubicBezTo>
                      <a:pt x="732" y="382"/>
                      <a:pt x="736" y="384"/>
                      <a:pt x="741" y="385"/>
                    </a:cubicBezTo>
                    <a:cubicBezTo>
                      <a:pt x="745" y="387"/>
                      <a:pt x="749" y="388"/>
                      <a:pt x="753" y="388"/>
                    </a:cubicBezTo>
                    <a:cubicBezTo>
                      <a:pt x="760" y="388"/>
                      <a:pt x="767" y="385"/>
                      <a:pt x="773" y="379"/>
                    </a:cubicBezTo>
                    <a:cubicBezTo>
                      <a:pt x="778" y="375"/>
                      <a:pt x="781" y="370"/>
                      <a:pt x="783" y="364"/>
                    </a:cubicBezTo>
                    <a:cubicBezTo>
                      <a:pt x="786" y="355"/>
                      <a:pt x="788" y="346"/>
                      <a:pt x="790" y="337"/>
                    </a:cubicBezTo>
                    <a:cubicBezTo>
                      <a:pt x="790" y="333"/>
                      <a:pt x="790" y="329"/>
                      <a:pt x="791" y="326"/>
                    </a:cubicBezTo>
                    <a:cubicBezTo>
                      <a:pt x="791" y="323"/>
                      <a:pt x="791" y="321"/>
                      <a:pt x="791" y="318"/>
                    </a:cubicBezTo>
                    <a:cubicBezTo>
                      <a:pt x="792" y="318"/>
                      <a:pt x="793" y="317"/>
                      <a:pt x="794" y="317"/>
                    </a:cubicBezTo>
                    <a:cubicBezTo>
                      <a:pt x="795" y="317"/>
                      <a:pt x="796" y="318"/>
                      <a:pt x="797" y="318"/>
                    </a:cubicBezTo>
                    <a:cubicBezTo>
                      <a:pt x="799" y="318"/>
                      <a:pt x="801" y="319"/>
                      <a:pt x="803" y="319"/>
                    </a:cubicBezTo>
                    <a:cubicBezTo>
                      <a:pt x="805" y="319"/>
                      <a:pt x="807" y="318"/>
                      <a:pt x="808" y="318"/>
                    </a:cubicBezTo>
                    <a:cubicBezTo>
                      <a:pt x="811" y="317"/>
                      <a:pt x="814" y="316"/>
                      <a:pt x="815" y="313"/>
                    </a:cubicBezTo>
                    <a:lnTo>
                      <a:pt x="815" y="312"/>
                    </a:lnTo>
                    <a:cubicBezTo>
                      <a:pt x="817" y="307"/>
                      <a:pt x="820" y="304"/>
                      <a:pt x="826" y="303"/>
                    </a:cubicBezTo>
                    <a:cubicBezTo>
                      <a:pt x="832" y="301"/>
                      <a:pt x="834" y="297"/>
                      <a:pt x="833" y="290"/>
                    </a:cubicBezTo>
                    <a:cubicBezTo>
                      <a:pt x="833" y="288"/>
                      <a:pt x="832" y="285"/>
                      <a:pt x="831" y="283"/>
                    </a:cubicBezTo>
                    <a:cubicBezTo>
                      <a:pt x="829" y="280"/>
                      <a:pt x="828" y="277"/>
                      <a:pt x="828" y="274"/>
                    </a:cubicBezTo>
                    <a:cubicBezTo>
                      <a:pt x="828" y="262"/>
                      <a:pt x="827" y="251"/>
                      <a:pt x="827" y="239"/>
                    </a:cubicBezTo>
                    <a:cubicBezTo>
                      <a:pt x="826" y="233"/>
                      <a:pt x="827" y="228"/>
                      <a:pt x="829" y="222"/>
                    </a:cubicBezTo>
                    <a:cubicBezTo>
                      <a:pt x="832" y="216"/>
                      <a:pt x="834" y="208"/>
                      <a:pt x="834" y="201"/>
                    </a:cubicBezTo>
                    <a:cubicBezTo>
                      <a:pt x="833" y="199"/>
                      <a:pt x="834" y="197"/>
                      <a:pt x="835" y="195"/>
                    </a:cubicBezTo>
                    <a:cubicBezTo>
                      <a:pt x="842" y="185"/>
                      <a:pt x="841" y="175"/>
                      <a:pt x="837" y="164"/>
                    </a:cubicBezTo>
                    <a:cubicBezTo>
                      <a:pt x="835" y="158"/>
                      <a:pt x="831" y="153"/>
                      <a:pt x="829" y="147"/>
                    </a:cubicBezTo>
                    <a:cubicBezTo>
                      <a:pt x="830" y="141"/>
                      <a:pt x="834" y="135"/>
                      <a:pt x="833" y="127"/>
                    </a:cubicBezTo>
                    <a:cubicBezTo>
                      <a:pt x="840" y="119"/>
                      <a:pt x="847" y="112"/>
                      <a:pt x="854" y="104"/>
                    </a:cubicBezTo>
                    <a:cubicBezTo>
                      <a:pt x="856" y="102"/>
                      <a:pt x="858" y="100"/>
                      <a:pt x="860" y="97"/>
                    </a:cubicBezTo>
                    <a:cubicBezTo>
                      <a:pt x="861" y="96"/>
                      <a:pt x="861" y="94"/>
                      <a:pt x="860" y="92"/>
                    </a:cubicBezTo>
                    <a:cubicBezTo>
                      <a:pt x="860" y="91"/>
                      <a:pt x="858" y="90"/>
                      <a:pt x="857" y="90"/>
                    </a:cubicBezTo>
                    <a:cubicBezTo>
                      <a:pt x="857" y="90"/>
                      <a:pt x="856" y="91"/>
                      <a:pt x="856" y="91"/>
                    </a:cubicBezTo>
                    <a:cubicBezTo>
                      <a:pt x="853" y="92"/>
                      <a:pt x="850" y="92"/>
                      <a:pt x="847" y="94"/>
                    </a:cubicBezTo>
                    <a:cubicBezTo>
                      <a:pt x="842" y="97"/>
                      <a:pt x="836" y="100"/>
                      <a:pt x="831" y="103"/>
                    </a:cubicBezTo>
                    <a:cubicBezTo>
                      <a:pt x="829" y="104"/>
                      <a:pt x="827" y="105"/>
                      <a:pt x="824" y="106"/>
                    </a:cubicBezTo>
                    <a:cubicBezTo>
                      <a:pt x="822" y="104"/>
                      <a:pt x="819" y="101"/>
                      <a:pt x="817" y="99"/>
                    </a:cubicBezTo>
                    <a:cubicBezTo>
                      <a:pt x="817" y="98"/>
                      <a:pt x="817" y="96"/>
                      <a:pt x="817" y="95"/>
                    </a:cubicBezTo>
                    <a:cubicBezTo>
                      <a:pt x="817" y="93"/>
                      <a:pt x="818" y="91"/>
                      <a:pt x="817" y="89"/>
                    </a:cubicBezTo>
                    <a:cubicBezTo>
                      <a:pt x="817" y="87"/>
                      <a:pt x="816" y="86"/>
                      <a:pt x="814" y="86"/>
                    </a:cubicBezTo>
                    <a:cubicBezTo>
                      <a:pt x="814" y="86"/>
                      <a:pt x="813" y="86"/>
                      <a:pt x="813" y="86"/>
                    </a:cubicBezTo>
                    <a:cubicBezTo>
                      <a:pt x="811" y="86"/>
                      <a:pt x="809" y="87"/>
                      <a:pt x="808" y="88"/>
                    </a:cubicBezTo>
                    <a:cubicBezTo>
                      <a:pt x="805" y="90"/>
                      <a:pt x="801" y="92"/>
                      <a:pt x="798" y="94"/>
                    </a:cubicBezTo>
                    <a:cubicBezTo>
                      <a:pt x="796" y="95"/>
                      <a:pt x="794" y="97"/>
                      <a:pt x="792" y="98"/>
                    </a:cubicBezTo>
                    <a:cubicBezTo>
                      <a:pt x="786" y="94"/>
                      <a:pt x="780" y="92"/>
                      <a:pt x="773" y="90"/>
                    </a:cubicBezTo>
                    <a:cubicBezTo>
                      <a:pt x="771" y="90"/>
                      <a:pt x="769" y="90"/>
                      <a:pt x="767" y="90"/>
                    </a:cubicBezTo>
                    <a:cubicBezTo>
                      <a:pt x="763" y="90"/>
                      <a:pt x="760" y="90"/>
                      <a:pt x="757" y="91"/>
                    </a:cubicBezTo>
                    <a:cubicBezTo>
                      <a:pt x="742" y="95"/>
                      <a:pt x="728" y="100"/>
                      <a:pt x="715" y="106"/>
                    </a:cubicBezTo>
                    <a:cubicBezTo>
                      <a:pt x="703" y="112"/>
                      <a:pt x="692" y="119"/>
                      <a:pt x="682" y="126"/>
                    </a:cubicBezTo>
                    <a:cubicBezTo>
                      <a:pt x="667" y="137"/>
                      <a:pt x="653" y="148"/>
                      <a:pt x="641" y="161"/>
                    </a:cubicBezTo>
                    <a:cubicBezTo>
                      <a:pt x="630" y="173"/>
                      <a:pt x="620" y="185"/>
                      <a:pt x="611" y="198"/>
                    </a:cubicBezTo>
                    <a:cubicBezTo>
                      <a:pt x="604" y="208"/>
                      <a:pt x="596" y="218"/>
                      <a:pt x="589" y="228"/>
                    </a:cubicBezTo>
                    <a:cubicBezTo>
                      <a:pt x="587" y="229"/>
                      <a:pt x="586" y="230"/>
                      <a:pt x="583" y="230"/>
                    </a:cubicBezTo>
                    <a:lnTo>
                      <a:pt x="583" y="230"/>
                    </a:lnTo>
                    <a:cubicBezTo>
                      <a:pt x="579" y="230"/>
                      <a:pt x="576" y="230"/>
                      <a:pt x="572" y="230"/>
                    </a:cubicBezTo>
                    <a:cubicBezTo>
                      <a:pt x="569" y="230"/>
                      <a:pt x="565" y="230"/>
                      <a:pt x="562" y="230"/>
                    </a:cubicBezTo>
                    <a:lnTo>
                      <a:pt x="561" y="230"/>
                    </a:lnTo>
                    <a:cubicBezTo>
                      <a:pt x="558" y="230"/>
                      <a:pt x="555" y="229"/>
                      <a:pt x="552" y="226"/>
                    </a:cubicBezTo>
                    <a:cubicBezTo>
                      <a:pt x="541" y="215"/>
                      <a:pt x="529" y="203"/>
                      <a:pt x="517" y="192"/>
                    </a:cubicBezTo>
                    <a:cubicBezTo>
                      <a:pt x="509" y="184"/>
                      <a:pt x="502" y="176"/>
                      <a:pt x="494" y="169"/>
                    </a:cubicBezTo>
                    <a:cubicBezTo>
                      <a:pt x="491" y="166"/>
                      <a:pt x="490" y="164"/>
                      <a:pt x="488" y="161"/>
                    </a:cubicBezTo>
                    <a:cubicBezTo>
                      <a:pt x="482" y="145"/>
                      <a:pt x="474" y="130"/>
                      <a:pt x="466" y="115"/>
                    </a:cubicBezTo>
                    <a:cubicBezTo>
                      <a:pt x="462" y="106"/>
                      <a:pt x="457" y="97"/>
                      <a:pt x="448" y="90"/>
                    </a:cubicBezTo>
                    <a:cubicBezTo>
                      <a:pt x="449" y="86"/>
                      <a:pt x="451" y="83"/>
                      <a:pt x="454" y="81"/>
                    </a:cubicBezTo>
                    <a:cubicBezTo>
                      <a:pt x="458" y="78"/>
                      <a:pt x="462" y="75"/>
                      <a:pt x="464" y="70"/>
                    </a:cubicBezTo>
                    <a:cubicBezTo>
                      <a:pt x="465" y="67"/>
                      <a:pt x="469" y="69"/>
                      <a:pt x="471" y="67"/>
                    </a:cubicBezTo>
                    <a:cubicBezTo>
                      <a:pt x="471" y="65"/>
                      <a:pt x="470" y="63"/>
                      <a:pt x="470" y="61"/>
                    </a:cubicBezTo>
                    <a:cubicBezTo>
                      <a:pt x="469" y="57"/>
                      <a:pt x="469" y="54"/>
                      <a:pt x="470" y="50"/>
                    </a:cubicBezTo>
                    <a:cubicBezTo>
                      <a:pt x="472" y="46"/>
                      <a:pt x="473" y="42"/>
                      <a:pt x="475" y="38"/>
                    </a:cubicBezTo>
                    <a:cubicBezTo>
                      <a:pt x="476" y="34"/>
                      <a:pt x="477" y="30"/>
                      <a:pt x="476" y="26"/>
                    </a:cubicBezTo>
                    <a:cubicBezTo>
                      <a:pt x="476" y="20"/>
                      <a:pt x="472" y="15"/>
                      <a:pt x="467" y="13"/>
                    </a:cubicBezTo>
                    <a:cubicBezTo>
                      <a:pt x="462" y="11"/>
                      <a:pt x="459" y="8"/>
                      <a:pt x="455" y="6"/>
                    </a:cubicBezTo>
                    <a:cubicBezTo>
                      <a:pt x="448" y="2"/>
                      <a:pt x="441" y="0"/>
                      <a:pt x="434" y="0"/>
                    </a:cubicBez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5" name="Freeform 2397">
                <a:extLst>
                  <a:ext uri="{FF2B5EF4-FFF2-40B4-BE49-F238E27FC236}">
                    <a16:creationId xmlns:a16="http://schemas.microsoft.com/office/drawing/2014/main" id="{CE5A0B8F-7D7A-49FB-8A0C-1861046F6E4D}"/>
                  </a:ext>
                </a:extLst>
              </p:cNvPr>
              <p:cNvSpPr>
                <a:spLocks noEditPoints="1"/>
              </p:cNvSpPr>
              <p:nvPr/>
            </p:nvSpPr>
            <p:spPr bwMode="auto">
              <a:xfrm>
                <a:off x="3115" y="4362"/>
                <a:ext cx="195" cy="660"/>
              </a:xfrm>
              <a:custGeom>
                <a:avLst/>
                <a:gdLst>
                  <a:gd name="T0" fmla="*/ 1 w 345"/>
                  <a:gd name="T1" fmla="*/ 984 h 1163"/>
                  <a:gd name="T2" fmla="*/ 3 w 345"/>
                  <a:gd name="T3" fmla="*/ 417 h 1163"/>
                  <a:gd name="T4" fmla="*/ 6 w 345"/>
                  <a:gd name="T5" fmla="*/ 123 h 1163"/>
                  <a:gd name="T6" fmla="*/ 29 w 345"/>
                  <a:gd name="T7" fmla="*/ 84 h 1163"/>
                  <a:gd name="T8" fmla="*/ 29 w 345"/>
                  <a:gd name="T9" fmla="*/ 361 h 1163"/>
                  <a:gd name="T10" fmla="*/ 28 w 345"/>
                  <a:gd name="T11" fmla="*/ 637 h 1163"/>
                  <a:gd name="T12" fmla="*/ 27 w 345"/>
                  <a:gd name="T13" fmla="*/ 914 h 1163"/>
                  <a:gd name="T14" fmla="*/ 37 w 345"/>
                  <a:gd name="T15" fmla="*/ 1151 h 1163"/>
                  <a:gd name="T16" fmla="*/ 40 w 345"/>
                  <a:gd name="T17" fmla="*/ 275 h 1163"/>
                  <a:gd name="T18" fmla="*/ 53 w 345"/>
                  <a:gd name="T19" fmla="*/ 46 h 1163"/>
                  <a:gd name="T20" fmla="*/ 51 w 345"/>
                  <a:gd name="T21" fmla="*/ 724 h 1163"/>
                  <a:gd name="T22" fmla="*/ 61 w 345"/>
                  <a:gd name="T23" fmla="*/ 1116 h 1163"/>
                  <a:gd name="T24" fmla="*/ 61 w 345"/>
                  <a:gd name="T25" fmla="*/ 872 h 1163"/>
                  <a:gd name="T26" fmla="*/ 71 w 345"/>
                  <a:gd name="T27" fmla="*/ 708 h 1163"/>
                  <a:gd name="T28" fmla="*/ 90 w 345"/>
                  <a:gd name="T29" fmla="*/ 855 h 1163"/>
                  <a:gd name="T30" fmla="*/ 101 w 345"/>
                  <a:gd name="T31" fmla="*/ 1017 h 1163"/>
                  <a:gd name="T32" fmla="*/ 101 w 345"/>
                  <a:gd name="T33" fmla="*/ 1150 h 1163"/>
                  <a:gd name="T34" fmla="*/ 163 w 345"/>
                  <a:gd name="T35" fmla="*/ 832 h 1163"/>
                  <a:gd name="T36" fmla="*/ 231 w 345"/>
                  <a:gd name="T37" fmla="*/ 1147 h 1163"/>
                  <a:gd name="T38" fmla="*/ 243 w 345"/>
                  <a:gd name="T39" fmla="*/ 903 h 1163"/>
                  <a:gd name="T40" fmla="*/ 105 w 345"/>
                  <a:gd name="T41" fmla="*/ 885 h 1163"/>
                  <a:gd name="T42" fmla="*/ 102 w 345"/>
                  <a:gd name="T43" fmla="*/ 757 h 1163"/>
                  <a:gd name="T44" fmla="*/ 244 w 345"/>
                  <a:gd name="T45" fmla="*/ 831 h 1163"/>
                  <a:gd name="T46" fmla="*/ 244 w 345"/>
                  <a:gd name="T47" fmla="*/ 1003 h 1163"/>
                  <a:gd name="T48" fmla="*/ 253 w 345"/>
                  <a:gd name="T49" fmla="*/ 1152 h 1163"/>
                  <a:gd name="T50" fmla="*/ 258 w 345"/>
                  <a:gd name="T51" fmla="*/ 711 h 1163"/>
                  <a:gd name="T52" fmla="*/ 281 w 345"/>
                  <a:gd name="T53" fmla="*/ 731 h 1163"/>
                  <a:gd name="T54" fmla="*/ 294 w 345"/>
                  <a:gd name="T55" fmla="*/ 1146 h 1163"/>
                  <a:gd name="T56" fmla="*/ 296 w 345"/>
                  <a:gd name="T57" fmla="*/ 347 h 1163"/>
                  <a:gd name="T58" fmla="*/ 309 w 345"/>
                  <a:gd name="T59" fmla="*/ 36 h 1163"/>
                  <a:gd name="T60" fmla="*/ 307 w 345"/>
                  <a:gd name="T61" fmla="*/ 916 h 1163"/>
                  <a:gd name="T62" fmla="*/ 318 w 345"/>
                  <a:gd name="T63" fmla="*/ 921 h 1163"/>
                  <a:gd name="T64" fmla="*/ 324 w 345"/>
                  <a:gd name="T65" fmla="*/ 6 h 1163"/>
                  <a:gd name="T66" fmla="*/ 343 w 345"/>
                  <a:gd name="T67" fmla="*/ 127 h 1163"/>
                  <a:gd name="T68" fmla="*/ 345 w 345"/>
                  <a:gd name="T69" fmla="*/ 416 h 1163"/>
                  <a:gd name="T70" fmla="*/ 343 w 345"/>
                  <a:gd name="T71" fmla="*/ 908 h 1163"/>
                  <a:gd name="T72" fmla="*/ 135 w 345"/>
                  <a:gd name="T73" fmla="*/ 1152 h 1163"/>
                  <a:gd name="T74" fmla="*/ 209 w 345"/>
                  <a:gd name="T75" fmla="*/ 1047 h 1163"/>
                  <a:gd name="T76" fmla="*/ 183 w 345"/>
                  <a:gd name="T77" fmla="*/ 1031 h 1163"/>
                  <a:gd name="T78" fmla="*/ 183 w 345"/>
                  <a:gd name="T79" fmla="*/ 949 h 1163"/>
                  <a:gd name="T80" fmla="*/ 183 w 345"/>
                  <a:gd name="T81" fmla="*/ 926 h 1163"/>
                  <a:gd name="T82" fmla="*/ 160 w 345"/>
                  <a:gd name="T83" fmla="*/ 949 h 1163"/>
                  <a:gd name="T84" fmla="*/ 184 w 345"/>
                  <a:gd name="T85" fmla="*/ 920 h 1163"/>
                  <a:gd name="T86" fmla="*/ 161 w 345"/>
                  <a:gd name="T87" fmla="*/ 944 h 1163"/>
                  <a:gd name="T88" fmla="*/ 161 w 345"/>
                  <a:gd name="T89" fmla="*/ 973 h 1163"/>
                  <a:gd name="T90" fmla="*/ 160 w 345"/>
                  <a:gd name="T91" fmla="*/ 896 h 1163"/>
                  <a:gd name="T92" fmla="*/ 186 w 345"/>
                  <a:gd name="T93" fmla="*/ 896 h 1163"/>
                  <a:gd name="T94" fmla="*/ 212 w 345"/>
                  <a:gd name="T95" fmla="*/ 990 h 1163"/>
                  <a:gd name="T96" fmla="*/ 132 w 345"/>
                  <a:gd name="T97" fmla="*/ 990 h 1163"/>
                  <a:gd name="T98" fmla="*/ 177 w 345"/>
                  <a:gd name="T99" fmla="*/ 981 h 1163"/>
                  <a:gd name="T100" fmla="*/ 177 w 345"/>
                  <a:gd name="T101" fmla="*/ 957 h 1163"/>
                  <a:gd name="T102" fmla="*/ 177 w 345"/>
                  <a:gd name="T103" fmla="*/ 919 h 1163"/>
                  <a:gd name="T104" fmla="*/ 168 w 345"/>
                  <a:gd name="T105" fmla="*/ 904 h 1163"/>
                  <a:gd name="T106" fmla="*/ 177 w 345"/>
                  <a:gd name="T107" fmla="*/ 932 h 1163"/>
                  <a:gd name="T108" fmla="*/ 167 w 345"/>
                  <a:gd name="T109" fmla="*/ 865 h 1163"/>
                  <a:gd name="T110" fmla="*/ 206 w 345"/>
                  <a:gd name="T111" fmla="*/ 917 h 1163"/>
                  <a:gd name="T112" fmla="*/ 212 w 345"/>
                  <a:gd name="T113" fmla="*/ 987 h 1163"/>
                  <a:gd name="T114" fmla="*/ 206 w 345"/>
                  <a:gd name="T115" fmla="*/ 942 h 1163"/>
                  <a:gd name="T116" fmla="*/ 138 w 345"/>
                  <a:gd name="T117" fmla="*/ 936 h 1163"/>
                  <a:gd name="T118" fmla="*/ 139 w 345"/>
                  <a:gd name="T119" fmla="*/ 961 h 1163"/>
                  <a:gd name="T120" fmla="*/ 132 w 345"/>
                  <a:gd name="T121" fmla="*/ 912 h 1163"/>
                  <a:gd name="T122" fmla="*/ 185 w 345"/>
                  <a:gd name="T123" fmla="*/ 86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5" h="1163">
                    <a:moveTo>
                      <a:pt x="343" y="1163"/>
                    </a:moveTo>
                    <a:cubicBezTo>
                      <a:pt x="341" y="1163"/>
                      <a:pt x="339" y="1163"/>
                      <a:pt x="338" y="1163"/>
                    </a:cubicBezTo>
                    <a:cubicBezTo>
                      <a:pt x="226" y="1163"/>
                      <a:pt x="115" y="1163"/>
                      <a:pt x="3" y="1163"/>
                    </a:cubicBezTo>
                    <a:lnTo>
                      <a:pt x="2" y="1162"/>
                    </a:lnTo>
                    <a:cubicBezTo>
                      <a:pt x="0" y="1160"/>
                      <a:pt x="1" y="1158"/>
                      <a:pt x="1" y="1156"/>
                    </a:cubicBezTo>
                    <a:cubicBezTo>
                      <a:pt x="1" y="1129"/>
                      <a:pt x="1" y="1102"/>
                      <a:pt x="1" y="1075"/>
                    </a:cubicBezTo>
                    <a:cubicBezTo>
                      <a:pt x="1" y="1045"/>
                      <a:pt x="1" y="1014"/>
                      <a:pt x="1" y="984"/>
                    </a:cubicBezTo>
                    <a:cubicBezTo>
                      <a:pt x="1" y="963"/>
                      <a:pt x="1" y="942"/>
                      <a:pt x="1" y="922"/>
                    </a:cubicBezTo>
                    <a:cubicBezTo>
                      <a:pt x="2" y="895"/>
                      <a:pt x="2" y="868"/>
                      <a:pt x="2" y="841"/>
                    </a:cubicBezTo>
                    <a:cubicBezTo>
                      <a:pt x="2" y="820"/>
                      <a:pt x="2" y="799"/>
                      <a:pt x="2" y="777"/>
                    </a:cubicBezTo>
                    <a:cubicBezTo>
                      <a:pt x="2" y="761"/>
                      <a:pt x="1" y="746"/>
                      <a:pt x="2" y="730"/>
                    </a:cubicBezTo>
                    <a:cubicBezTo>
                      <a:pt x="3" y="703"/>
                      <a:pt x="3" y="677"/>
                      <a:pt x="3" y="651"/>
                    </a:cubicBezTo>
                    <a:cubicBezTo>
                      <a:pt x="3" y="584"/>
                      <a:pt x="3" y="518"/>
                      <a:pt x="3" y="452"/>
                    </a:cubicBezTo>
                    <a:cubicBezTo>
                      <a:pt x="3" y="440"/>
                      <a:pt x="3" y="429"/>
                      <a:pt x="3" y="417"/>
                    </a:cubicBezTo>
                    <a:cubicBezTo>
                      <a:pt x="3" y="415"/>
                      <a:pt x="3" y="412"/>
                      <a:pt x="3" y="410"/>
                    </a:cubicBezTo>
                    <a:cubicBezTo>
                      <a:pt x="5" y="409"/>
                      <a:pt x="6" y="409"/>
                      <a:pt x="8" y="408"/>
                    </a:cubicBezTo>
                    <a:cubicBezTo>
                      <a:pt x="8" y="406"/>
                      <a:pt x="8" y="404"/>
                      <a:pt x="8" y="403"/>
                    </a:cubicBezTo>
                    <a:cubicBezTo>
                      <a:pt x="8" y="322"/>
                      <a:pt x="8" y="242"/>
                      <a:pt x="9" y="161"/>
                    </a:cubicBezTo>
                    <a:cubicBezTo>
                      <a:pt x="9" y="152"/>
                      <a:pt x="8" y="143"/>
                      <a:pt x="9" y="134"/>
                    </a:cubicBezTo>
                    <a:cubicBezTo>
                      <a:pt x="9" y="131"/>
                      <a:pt x="8" y="128"/>
                      <a:pt x="4" y="126"/>
                    </a:cubicBezTo>
                    <a:cubicBezTo>
                      <a:pt x="5" y="124"/>
                      <a:pt x="5" y="124"/>
                      <a:pt x="6" y="123"/>
                    </a:cubicBezTo>
                    <a:cubicBezTo>
                      <a:pt x="8" y="117"/>
                      <a:pt x="9" y="112"/>
                      <a:pt x="9" y="106"/>
                    </a:cubicBezTo>
                    <a:cubicBezTo>
                      <a:pt x="9" y="77"/>
                      <a:pt x="9" y="49"/>
                      <a:pt x="9" y="20"/>
                    </a:cubicBezTo>
                    <a:cubicBezTo>
                      <a:pt x="9" y="19"/>
                      <a:pt x="9" y="18"/>
                      <a:pt x="9" y="17"/>
                    </a:cubicBezTo>
                    <a:cubicBezTo>
                      <a:pt x="9" y="16"/>
                      <a:pt x="10" y="14"/>
                      <a:pt x="11" y="14"/>
                    </a:cubicBezTo>
                    <a:cubicBezTo>
                      <a:pt x="17" y="11"/>
                      <a:pt x="22" y="7"/>
                      <a:pt x="29" y="5"/>
                    </a:cubicBezTo>
                    <a:cubicBezTo>
                      <a:pt x="30" y="18"/>
                      <a:pt x="29" y="31"/>
                      <a:pt x="29" y="44"/>
                    </a:cubicBezTo>
                    <a:cubicBezTo>
                      <a:pt x="29" y="58"/>
                      <a:pt x="29" y="71"/>
                      <a:pt x="29" y="84"/>
                    </a:cubicBezTo>
                    <a:cubicBezTo>
                      <a:pt x="29" y="97"/>
                      <a:pt x="29" y="110"/>
                      <a:pt x="29" y="124"/>
                    </a:cubicBezTo>
                    <a:cubicBezTo>
                      <a:pt x="29" y="137"/>
                      <a:pt x="29" y="150"/>
                      <a:pt x="29" y="163"/>
                    </a:cubicBezTo>
                    <a:cubicBezTo>
                      <a:pt x="29" y="177"/>
                      <a:pt x="29" y="190"/>
                      <a:pt x="29" y="203"/>
                    </a:cubicBezTo>
                    <a:lnTo>
                      <a:pt x="29" y="243"/>
                    </a:lnTo>
                    <a:cubicBezTo>
                      <a:pt x="29" y="256"/>
                      <a:pt x="29" y="269"/>
                      <a:pt x="29" y="282"/>
                    </a:cubicBezTo>
                    <a:cubicBezTo>
                      <a:pt x="29" y="295"/>
                      <a:pt x="29" y="308"/>
                      <a:pt x="29" y="322"/>
                    </a:cubicBezTo>
                    <a:cubicBezTo>
                      <a:pt x="29" y="335"/>
                      <a:pt x="29" y="348"/>
                      <a:pt x="29" y="361"/>
                    </a:cubicBezTo>
                    <a:cubicBezTo>
                      <a:pt x="29" y="374"/>
                      <a:pt x="29" y="387"/>
                      <a:pt x="29" y="400"/>
                    </a:cubicBezTo>
                    <a:cubicBezTo>
                      <a:pt x="29" y="413"/>
                      <a:pt x="28" y="427"/>
                      <a:pt x="28" y="440"/>
                    </a:cubicBezTo>
                    <a:cubicBezTo>
                      <a:pt x="28" y="453"/>
                      <a:pt x="28" y="466"/>
                      <a:pt x="28" y="479"/>
                    </a:cubicBezTo>
                    <a:cubicBezTo>
                      <a:pt x="28" y="492"/>
                      <a:pt x="28" y="506"/>
                      <a:pt x="28" y="519"/>
                    </a:cubicBezTo>
                    <a:cubicBezTo>
                      <a:pt x="28" y="532"/>
                      <a:pt x="28" y="545"/>
                      <a:pt x="28" y="558"/>
                    </a:cubicBezTo>
                    <a:cubicBezTo>
                      <a:pt x="28" y="571"/>
                      <a:pt x="28" y="585"/>
                      <a:pt x="28" y="598"/>
                    </a:cubicBezTo>
                    <a:cubicBezTo>
                      <a:pt x="28" y="611"/>
                      <a:pt x="28" y="624"/>
                      <a:pt x="28" y="637"/>
                    </a:cubicBezTo>
                    <a:cubicBezTo>
                      <a:pt x="28" y="650"/>
                      <a:pt x="28" y="664"/>
                      <a:pt x="28" y="677"/>
                    </a:cubicBezTo>
                    <a:cubicBezTo>
                      <a:pt x="28" y="690"/>
                      <a:pt x="28" y="703"/>
                      <a:pt x="28" y="716"/>
                    </a:cubicBezTo>
                    <a:cubicBezTo>
                      <a:pt x="27" y="730"/>
                      <a:pt x="27" y="743"/>
                      <a:pt x="27" y="756"/>
                    </a:cubicBezTo>
                    <a:cubicBezTo>
                      <a:pt x="27" y="769"/>
                      <a:pt x="27" y="782"/>
                      <a:pt x="27" y="795"/>
                    </a:cubicBezTo>
                    <a:cubicBezTo>
                      <a:pt x="27" y="808"/>
                      <a:pt x="27" y="821"/>
                      <a:pt x="27" y="835"/>
                    </a:cubicBezTo>
                    <a:cubicBezTo>
                      <a:pt x="27" y="848"/>
                      <a:pt x="27" y="861"/>
                      <a:pt x="27" y="874"/>
                    </a:cubicBezTo>
                    <a:cubicBezTo>
                      <a:pt x="27" y="887"/>
                      <a:pt x="27" y="901"/>
                      <a:pt x="27" y="914"/>
                    </a:cubicBezTo>
                    <a:cubicBezTo>
                      <a:pt x="27" y="927"/>
                      <a:pt x="27" y="940"/>
                      <a:pt x="27" y="953"/>
                    </a:cubicBezTo>
                    <a:cubicBezTo>
                      <a:pt x="27" y="966"/>
                      <a:pt x="27" y="980"/>
                      <a:pt x="27" y="993"/>
                    </a:cubicBezTo>
                    <a:cubicBezTo>
                      <a:pt x="27" y="1006"/>
                      <a:pt x="27" y="1019"/>
                      <a:pt x="27" y="1032"/>
                    </a:cubicBezTo>
                    <a:cubicBezTo>
                      <a:pt x="26" y="1046"/>
                      <a:pt x="26" y="1059"/>
                      <a:pt x="26" y="1072"/>
                    </a:cubicBezTo>
                    <a:cubicBezTo>
                      <a:pt x="26" y="1085"/>
                      <a:pt x="26" y="1098"/>
                      <a:pt x="26" y="1112"/>
                    </a:cubicBezTo>
                    <a:cubicBezTo>
                      <a:pt x="26" y="1125"/>
                      <a:pt x="26" y="1138"/>
                      <a:pt x="26" y="1151"/>
                    </a:cubicBezTo>
                    <a:cubicBezTo>
                      <a:pt x="30" y="1152"/>
                      <a:pt x="33" y="1152"/>
                      <a:pt x="37" y="1151"/>
                    </a:cubicBezTo>
                    <a:cubicBezTo>
                      <a:pt x="38" y="1149"/>
                      <a:pt x="37" y="1146"/>
                      <a:pt x="37" y="1144"/>
                    </a:cubicBezTo>
                    <a:cubicBezTo>
                      <a:pt x="37" y="1115"/>
                      <a:pt x="37" y="1087"/>
                      <a:pt x="37" y="1058"/>
                    </a:cubicBezTo>
                    <a:cubicBezTo>
                      <a:pt x="38" y="992"/>
                      <a:pt x="38" y="925"/>
                      <a:pt x="38" y="859"/>
                    </a:cubicBezTo>
                    <a:cubicBezTo>
                      <a:pt x="38" y="810"/>
                      <a:pt x="38" y="760"/>
                      <a:pt x="38" y="711"/>
                    </a:cubicBezTo>
                    <a:cubicBezTo>
                      <a:pt x="39" y="640"/>
                      <a:pt x="39" y="570"/>
                      <a:pt x="39" y="499"/>
                    </a:cubicBezTo>
                    <a:cubicBezTo>
                      <a:pt x="39" y="452"/>
                      <a:pt x="39" y="404"/>
                      <a:pt x="39" y="357"/>
                    </a:cubicBezTo>
                    <a:cubicBezTo>
                      <a:pt x="40" y="330"/>
                      <a:pt x="40" y="302"/>
                      <a:pt x="40" y="275"/>
                    </a:cubicBezTo>
                    <a:cubicBezTo>
                      <a:pt x="40" y="243"/>
                      <a:pt x="40" y="210"/>
                      <a:pt x="40" y="178"/>
                    </a:cubicBezTo>
                    <a:cubicBezTo>
                      <a:pt x="40" y="142"/>
                      <a:pt x="40" y="106"/>
                      <a:pt x="40" y="70"/>
                    </a:cubicBezTo>
                    <a:cubicBezTo>
                      <a:pt x="40" y="49"/>
                      <a:pt x="40" y="29"/>
                      <a:pt x="40" y="8"/>
                    </a:cubicBezTo>
                    <a:cubicBezTo>
                      <a:pt x="40" y="6"/>
                      <a:pt x="41" y="4"/>
                      <a:pt x="41" y="1"/>
                    </a:cubicBezTo>
                    <a:cubicBezTo>
                      <a:pt x="45" y="0"/>
                      <a:pt x="48" y="1"/>
                      <a:pt x="53" y="1"/>
                    </a:cubicBezTo>
                    <a:cubicBezTo>
                      <a:pt x="53" y="3"/>
                      <a:pt x="53" y="4"/>
                      <a:pt x="53" y="6"/>
                    </a:cubicBezTo>
                    <a:cubicBezTo>
                      <a:pt x="53" y="19"/>
                      <a:pt x="53" y="33"/>
                      <a:pt x="53" y="46"/>
                    </a:cubicBezTo>
                    <a:cubicBezTo>
                      <a:pt x="53" y="48"/>
                      <a:pt x="53" y="50"/>
                      <a:pt x="53" y="52"/>
                    </a:cubicBezTo>
                    <a:cubicBezTo>
                      <a:pt x="52" y="99"/>
                      <a:pt x="52" y="145"/>
                      <a:pt x="52" y="192"/>
                    </a:cubicBezTo>
                    <a:cubicBezTo>
                      <a:pt x="52" y="220"/>
                      <a:pt x="53" y="248"/>
                      <a:pt x="52" y="275"/>
                    </a:cubicBezTo>
                    <a:cubicBezTo>
                      <a:pt x="52" y="309"/>
                      <a:pt x="52" y="342"/>
                      <a:pt x="52" y="376"/>
                    </a:cubicBezTo>
                    <a:cubicBezTo>
                      <a:pt x="52" y="403"/>
                      <a:pt x="52" y="430"/>
                      <a:pt x="52" y="457"/>
                    </a:cubicBezTo>
                    <a:cubicBezTo>
                      <a:pt x="52" y="504"/>
                      <a:pt x="52" y="551"/>
                      <a:pt x="52" y="597"/>
                    </a:cubicBezTo>
                    <a:cubicBezTo>
                      <a:pt x="51" y="640"/>
                      <a:pt x="51" y="682"/>
                      <a:pt x="51" y="724"/>
                    </a:cubicBezTo>
                    <a:cubicBezTo>
                      <a:pt x="51" y="767"/>
                      <a:pt x="51" y="809"/>
                      <a:pt x="51" y="852"/>
                    </a:cubicBezTo>
                    <a:cubicBezTo>
                      <a:pt x="51" y="892"/>
                      <a:pt x="51" y="933"/>
                      <a:pt x="50" y="973"/>
                    </a:cubicBezTo>
                    <a:cubicBezTo>
                      <a:pt x="50" y="1010"/>
                      <a:pt x="50" y="1048"/>
                      <a:pt x="50" y="1085"/>
                    </a:cubicBezTo>
                    <a:cubicBezTo>
                      <a:pt x="50" y="1104"/>
                      <a:pt x="50" y="1124"/>
                      <a:pt x="50" y="1143"/>
                    </a:cubicBezTo>
                    <a:cubicBezTo>
                      <a:pt x="50" y="1146"/>
                      <a:pt x="50" y="1148"/>
                      <a:pt x="50" y="1151"/>
                    </a:cubicBezTo>
                    <a:cubicBezTo>
                      <a:pt x="53" y="1152"/>
                      <a:pt x="57" y="1152"/>
                      <a:pt x="60" y="1151"/>
                    </a:cubicBezTo>
                    <a:cubicBezTo>
                      <a:pt x="61" y="1139"/>
                      <a:pt x="60" y="1127"/>
                      <a:pt x="61" y="1116"/>
                    </a:cubicBezTo>
                    <a:cubicBezTo>
                      <a:pt x="61" y="1104"/>
                      <a:pt x="61" y="1092"/>
                      <a:pt x="61" y="1081"/>
                    </a:cubicBezTo>
                    <a:lnTo>
                      <a:pt x="61" y="1046"/>
                    </a:lnTo>
                    <a:cubicBezTo>
                      <a:pt x="61" y="1035"/>
                      <a:pt x="61" y="1023"/>
                      <a:pt x="61" y="1011"/>
                    </a:cubicBezTo>
                    <a:cubicBezTo>
                      <a:pt x="61" y="1000"/>
                      <a:pt x="61" y="988"/>
                      <a:pt x="61" y="976"/>
                    </a:cubicBezTo>
                    <a:cubicBezTo>
                      <a:pt x="61" y="965"/>
                      <a:pt x="61" y="953"/>
                      <a:pt x="61" y="941"/>
                    </a:cubicBezTo>
                    <a:cubicBezTo>
                      <a:pt x="61" y="930"/>
                      <a:pt x="61" y="918"/>
                      <a:pt x="61" y="907"/>
                    </a:cubicBezTo>
                    <a:cubicBezTo>
                      <a:pt x="61" y="895"/>
                      <a:pt x="61" y="883"/>
                      <a:pt x="61" y="872"/>
                    </a:cubicBezTo>
                    <a:cubicBezTo>
                      <a:pt x="61" y="860"/>
                      <a:pt x="61" y="848"/>
                      <a:pt x="61" y="837"/>
                    </a:cubicBezTo>
                    <a:cubicBezTo>
                      <a:pt x="61" y="825"/>
                      <a:pt x="61" y="813"/>
                      <a:pt x="61" y="802"/>
                    </a:cubicBezTo>
                    <a:cubicBezTo>
                      <a:pt x="61" y="790"/>
                      <a:pt x="61" y="779"/>
                      <a:pt x="61" y="767"/>
                    </a:cubicBezTo>
                    <a:cubicBezTo>
                      <a:pt x="62" y="756"/>
                      <a:pt x="61" y="744"/>
                      <a:pt x="62" y="732"/>
                    </a:cubicBezTo>
                    <a:cubicBezTo>
                      <a:pt x="63" y="731"/>
                      <a:pt x="64" y="731"/>
                      <a:pt x="65" y="730"/>
                    </a:cubicBezTo>
                    <a:cubicBezTo>
                      <a:pt x="70" y="729"/>
                      <a:pt x="71" y="726"/>
                      <a:pt x="71" y="722"/>
                    </a:cubicBezTo>
                    <a:cubicBezTo>
                      <a:pt x="70" y="718"/>
                      <a:pt x="71" y="713"/>
                      <a:pt x="71" y="708"/>
                    </a:cubicBezTo>
                    <a:cubicBezTo>
                      <a:pt x="71" y="706"/>
                      <a:pt x="71" y="704"/>
                      <a:pt x="73" y="702"/>
                    </a:cubicBezTo>
                    <a:lnTo>
                      <a:pt x="75" y="700"/>
                    </a:lnTo>
                    <a:cubicBezTo>
                      <a:pt x="77" y="698"/>
                      <a:pt x="79" y="695"/>
                      <a:pt x="78" y="691"/>
                    </a:cubicBezTo>
                    <a:cubicBezTo>
                      <a:pt x="78" y="691"/>
                      <a:pt x="79" y="690"/>
                      <a:pt x="79" y="689"/>
                    </a:cubicBezTo>
                    <a:cubicBezTo>
                      <a:pt x="79" y="697"/>
                      <a:pt x="85" y="704"/>
                      <a:pt x="88" y="712"/>
                    </a:cubicBezTo>
                    <a:cubicBezTo>
                      <a:pt x="90" y="715"/>
                      <a:pt x="91" y="718"/>
                      <a:pt x="91" y="721"/>
                    </a:cubicBezTo>
                    <a:cubicBezTo>
                      <a:pt x="90" y="766"/>
                      <a:pt x="90" y="810"/>
                      <a:pt x="90" y="855"/>
                    </a:cubicBezTo>
                    <a:cubicBezTo>
                      <a:pt x="90" y="915"/>
                      <a:pt x="90" y="975"/>
                      <a:pt x="90" y="1035"/>
                    </a:cubicBezTo>
                    <a:cubicBezTo>
                      <a:pt x="90" y="1062"/>
                      <a:pt x="90" y="1088"/>
                      <a:pt x="90" y="1115"/>
                    </a:cubicBezTo>
                    <a:cubicBezTo>
                      <a:pt x="89" y="1124"/>
                      <a:pt x="89" y="1134"/>
                      <a:pt x="89" y="1144"/>
                    </a:cubicBezTo>
                    <a:cubicBezTo>
                      <a:pt x="89" y="1146"/>
                      <a:pt x="89" y="1149"/>
                      <a:pt x="90" y="1151"/>
                    </a:cubicBezTo>
                    <a:cubicBezTo>
                      <a:pt x="93" y="1152"/>
                      <a:pt x="96" y="1152"/>
                      <a:pt x="99" y="1151"/>
                    </a:cubicBezTo>
                    <a:cubicBezTo>
                      <a:pt x="101" y="1149"/>
                      <a:pt x="100" y="1147"/>
                      <a:pt x="100" y="1145"/>
                    </a:cubicBezTo>
                    <a:cubicBezTo>
                      <a:pt x="100" y="1102"/>
                      <a:pt x="101" y="1060"/>
                      <a:pt x="101" y="1017"/>
                    </a:cubicBezTo>
                    <a:cubicBezTo>
                      <a:pt x="101" y="1014"/>
                      <a:pt x="100" y="1012"/>
                      <a:pt x="101" y="1009"/>
                    </a:cubicBezTo>
                    <a:lnTo>
                      <a:pt x="102" y="1010"/>
                    </a:lnTo>
                    <a:cubicBezTo>
                      <a:pt x="102" y="1015"/>
                      <a:pt x="103" y="1020"/>
                      <a:pt x="102" y="1025"/>
                    </a:cubicBezTo>
                    <a:cubicBezTo>
                      <a:pt x="101" y="1027"/>
                      <a:pt x="102" y="1029"/>
                      <a:pt x="102" y="1030"/>
                    </a:cubicBezTo>
                    <a:cubicBezTo>
                      <a:pt x="102" y="1051"/>
                      <a:pt x="102" y="1072"/>
                      <a:pt x="102" y="1092"/>
                    </a:cubicBezTo>
                    <a:cubicBezTo>
                      <a:pt x="102" y="1109"/>
                      <a:pt x="101" y="1126"/>
                      <a:pt x="101" y="1144"/>
                    </a:cubicBezTo>
                    <a:cubicBezTo>
                      <a:pt x="101" y="1146"/>
                      <a:pt x="101" y="1148"/>
                      <a:pt x="101" y="1150"/>
                    </a:cubicBezTo>
                    <a:cubicBezTo>
                      <a:pt x="105" y="1153"/>
                      <a:pt x="108" y="1151"/>
                      <a:pt x="111" y="1152"/>
                    </a:cubicBezTo>
                    <a:cubicBezTo>
                      <a:pt x="113" y="1150"/>
                      <a:pt x="112" y="1148"/>
                      <a:pt x="112" y="1146"/>
                    </a:cubicBezTo>
                    <a:cubicBezTo>
                      <a:pt x="112" y="1133"/>
                      <a:pt x="112" y="1119"/>
                      <a:pt x="112" y="1105"/>
                    </a:cubicBezTo>
                    <a:cubicBezTo>
                      <a:pt x="113" y="1037"/>
                      <a:pt x="113" y="968"/>
                      <a:pt x="113" y="900"/>
                    </a:cubicBezTo>
                    <a:cubicBezTo>
                      <a:pt x="113" y="897"/>
                      <a:pt x="113" y="894"/>
                      <a:pt x="114" y="891"/>
                    </a:cubicBezTo>
                    <a:cubicBezTo>
                      <a:pt x="121" y="873"/>
                      <a:pt x="130" y="856"/>
                      <a:pt x="146" y="843"/>
                    </a:cubicBezTo>
                    <a:cubicBezTo>
                      <a:pt x="151" y="838"/>
                      <a:pt x="157" y="835"/>
                      <a:pt x="163" y="832"/>
                    </a:cubicBezTo>
                    <a:cubicBezTo>
                      <a:pt x="166" y="831"/>
                      <a:pt x="170" y="830"/>
                      <a:pt x="172" y="829"/>
                    </a:cubicBezTo>
                    <a:cubicBezTo>
                      <a:pt x="192" y="834"/>
                      <a:pt x="205" y="846"/>
                      <a:pt x="216" y="861"/>
                    </a:cubicBezTo>
                    <a:cubicBezTo>
                      <a:pt x="222" y="870"/>
                      <a:pt x="226" y="879"/>
                      <a:pt x="230" y="889"/>
                    </a:cubicBezTo>
                    <a:cubicBezTo>
                      <a:pt x="231" y="892"/>
                      <a:pt x="231" y="895"/>
                      <a:pt x="231" y="899"/>
                    </a:cubicBezTo>
                    <a:cubicBezTo>
                      <a:pt x="231" y="946"/>
                      <a:pt x="231" y="992"/>
                      <a:pt x="231" y="1039"/>
                    </a:cubicBezTo>
                    <a:cubicBezTo>
                      <a:pt x="231" y="1070"/>
                      <a:pt x="231" y="1101"/>
                      <a:pt x="231" y="1132"/>
                    </a:cubicBezTo>
                    <a:cubicBezTo>
                      <a:pt x="231" y="1137"/>
                      <a:pt x="231" y="1142"/>
                      <a:pt x="231" y="1147"/>
                    </a:cubicBezTo>
                    <a:cubicBezTo>
                      <a:pt x="231" y="1148"/>
                      <a:pt x="231" y="1150"/>
                      <a:pt x="231" y="1151"/>
                    </a:cubicBezTo>
                    <a:cubicBezTo>
                      <a:pt x="235" y="1152"/>
                      <a:pt x="238" y="1152"/>
                      <a:pt x="241" y="1152"/>
                    </a:cubicBezTo>
                    <a:cubicBezTo>
                      <a:pt x="241" y="1150"/>
                      <a:pt x="242" y="1148"/>
                      <a:pt x="242" y="1146"/>
                    </a:cubicBezTo>
                    <a:cubicBezTo>
                      <a:pt x="242" y="1132"/>
                      <a:pt x="242" y="1118"/>
                      <a:pt x="242" y="1104"/>
                    </a:cubicBezTo>
                    <a:cubicBezTo>
                      <a:pt x="242" y="1090"/>
                      <a:pt x="242" y="1076"/>
                      <a:pt x="242" y="1062"/>
                    </a:cubicBezTo>
                    <a:cubicBezTo>
                      <a:pt x="242" y="1029"/>
                      <a:pt x="242" y="996"/>
                      <a:pt x="242" y="963"/>
                    </a:cubicBezTo>
                    <a:cubicBezTo>
                      <a:pt x="242" y="943"/>
                      <a:pt x="242" y="923"/>
                      <a:pt x="243" y="903"/>
                    </a:cubicBezTo>
                    <a:cubicBezTo>
                      <a:pt x="243" y="894"/>
                      <a:pt x="241" y="887"/>
                      <a:pt x="238" y="879"/>
                    </a:cubicBezTo>
                    <a:cubicBezTo>
                      <a:pt x="234" y="869"/>
                      <a:pt x="229" y="860"/>
                      <a:pt x="222" y="851"/>
                    </a:cubicBezTo>
                    <a:cubicBezTo>
                      <a:pt x="210" y="836"/>
                      <a:pt x="196" y="825"/>
                      <a:pt x="177" y="819"/>
                    </a:cubicBezTo>
                    <a:cubicBezTo>
                      <a:pt x="174" y="819"/>
                      <a:pt x="172" y="818"/>
                      <a:pt x="169" y="819"/>
                    </a:cubicBezTo>
                    <a:cubicBezTo>
                      <a:pt x="161" y="822"/>
                      <a:pt x="153" y="825"/>
                      <a:pt x="146" y="830"/>
                    </a:cubicBezTo>
                    <a:cubicBezTo>
                      <a:pt x="134" y="837"/>
                      <a:pt x="125" y="848"/>
                      <a:pt x="117" y="859"/>
                    </a:cubicBezTo>
                    <a:cubicBezTo>
                      <a:pt x="112" y="867"/>
                      <a:pt x="109" y="876"/>
                      <a:pt x="105" y="885"/>
                    </a:cubicBezTo>
                    <a:cubicBezTo>
                      <a:pt x="103" y="889"/>
                      <a:pt x="103" y="893"/>
                      <a:pt x="103" y="897"/>
                    </a:cubicBezTo>
                    <a:cubicBezTo>
                      <a:pt x="103" y="928"/>
                      <a:pt x="103" y="958"/>
                      <a:pt x="103" y="989"/>
                    </a:cubicBezTo>
                    <a:lnTo>
                      <a:pt x="103" y="996"/>
                    </a:lnTo>
                    <a:cubicBezTo>
                      <a:pt x="101" y="995"/>
                      <a:pt x="101" y="993"/>
                      <a:pt x="101" y="991"/>
                    </a:cubicBezTo>
                    <a:cubicBezTo>
                      <a:pt x="101" y="963"/>
                      <a:pt x="102" y="934"/>
                      <a:pt x="102" y="905"/>
                    </a:cubicBezTo>
                    <a:cubicBezTo>
                      <a:pt x="102" y="858"/>
                      <a:pt x="102" y="811"/>
                      <a:pt x="102" y="764"/>
                    </a:cubicBezTo>
                    <a:cubicBezTo>
                      <a:pt x="102" y="761"/>
                      <a:pt x="102" y="759"/>
                      <a:pt x="102" y="757"/>
                    </a:cubicBezTo>
                    <a:cubicBezTo>
                      <a:pt x="104" y="755"/>
                      <a:pt x="106" y="755"/>
                      <a:pt x="109" y="755"/>
                    </a:cubicBezTo>
                    <a:cubicBezTo>
                      <a:pt x="125" y="755"/>
                      <a:pt x="142" y="756"/>
                      <a:pt x="158" y="756"/>
                    </a:cubicBezTo>
                    <a:cubicBezTo>
                      <a:pt x="185" y="756"/>
                      <a:pt x="211" y="756"/>
                      <a:pt x="238" y="756"/>
                    </a:cubicBezTo>
                    <a:cubicBezTo>
                      <a:pt x="240" y="756"/>
                      <a:pt x="242" y="756"/>
                      <a:pt x="244" y="756"/>
                    </a:cubicBezTo>
                    <a:cubicBezTo>
                      <a:pt x="245" y="765"/>
                      <a:pt x="244" y="773"/>
                      <a:pt x="244" y="781"/>
                    </a:cubicBezTo>
                    <a:cubicBezTo>
                      <a:pt x="244" y="789"/>
                      <a:pt x="244" y="798"/>
                      <a:pt x="244" y="806"/>
                    </a:cubicBezTo>
                    <a:cubicBezTo>
                      <a:pt x="244" y="814"/>
                      <a:pt x="244" y="822"/>
                      <a:pt x="244" y="831"/>
                    </a:cubicBezTo>
                    <a:cubicBezTo>
                      <a:pt x="244" y="839"/>
                      <a:pt x="244" y="847"/>
                      <a:pt x="244" y="855"/>
                    </a:cubicBezTo>
                    <a:cubicBezTo>
                      <a:pt x="244" y="863"/>
                      <a:pt x="244" y="871"/>
                      <a:pt x="244" y="879"/>
                    </a:cubicBezTo>
                    <a:cubicBezTo>
                      <a:pt x="244" y="888"/>
                      <a:pt x="244" y="896"/>
                      <a:pt x="244" y="904"/>
                    </a:cubicBezTo>
                    <a:cubicBezTo>
                      <a:pt x="244" y="912"/>
                      <a:pt x="244" y="921"/>
                      <a:pt x="244" y="929"/>
                    </a:cubicBezTo>
                    <a:cubicBezTo>
                      <a:pt x="244" y="937"/>
                      <a:pt x="244" y="945"/>
                      <a:pt x="244" y="954"/>
                    </a:cubicBezTo>
                    <a:cubicBezTo>
                      <a:pt x="244" y="962"/>
                      <a:pt x="244" y="970"/>
                      <a:pt x="244" y="978"/>
                    </a:cubicBezTo>
                    <a:cubicBezTo>
                      <a:pt x="244" y="987"/>
                      <a:pt x="244" y="995"/>
                      <a:pt x="244" y="1003"/>
                    </a:cubicBezTo>
                    <a:cubicBezTo>
                      <a:pt x="244" y="1011"/>
                      <a:pt x="244" y="1020"/>
                      <a:pt x="244" y="1028"/>
                    </a:cubicBezTo>
                    <a:cubicBezTo>
                      <a:pt x="244" y="1036"/>
                      <a:pt x="244" y="1044"/>
                      <a:pt x="244" y="1053"/>
                    </a:cubicBezTo>
                    <a:cubicBezTo>
                      <a:pt x="244" y="1061"/>
                      <a:pt x="244" y="1069"/>
                      <a:pt x="244" y="1077"/>
                    </a:cubicBezTo>
                    <a:cubicBezTo>
                      <a:pt x="244" y="1085"/>
                      <a:pt x="244" y="1093"/>
                      <a:pt x="244" y="1101"/>
                    </a:cubicBezTo>
                    <a:cubicBezTo>
                      <a:pt x="244" y="1110"/>
                      <a:pt x="244" y="1118"/>
                      <a:pt x="243" y="1126"/>
                    </a:cubicBezTo>
                    <a:cubicBezTo>
                      <a:pt x="243" y="1134"/>
                      <a:pt x="243" y="1143"/>
                      <a:pt x="243" y="1151"/>
                    </a:cubicBezTo>
                    <a:cubicBezTo>
                      <a:pt x="247" y="1153"/>
                      <a:pt x="250" y="1152"/>
                      <a:pt x="253" y="1152"/>
                    </a:cubicBezTo>
                    <a:cubicBezTo>
                      <a:pt x="255" y="1150"/>
                      <a:pt x="254" y="1147"/>
                      <a:pt x="254" y="1145"/>
                    </a:cubicBezTo>
                    <a:cubicBezTo>
                      <a:pt x="254" y="1125"/>
                      <a:pt x="254" y="1106"/>
                      <a:pt x="255" y="1086"/>
                    </a:cubicBezTo>
                    <a:cubicBezTo>
                      <a:pt x="255" y="1062"/>
                      <a:pt x="255" y="1037"/>
                      <a:pt x="255" y="1012"/>
                    </a:cubicBezTo>
                    <a:cubicBezTo>
                      <a:pt x="255" y="971"/>
                      <a:pt x="255" y="930"/>
                      <a:pt x="255" y="889"/>
                    </a:cubicBezTo>
                    <a:cubicBezTo>
                      <a:pt x="255" y="838"/>
                      <a:pt x="256" y="788"/>
                      <a:pt x="256" y="737"/>
                    </a:cubicBezTo>
                    <a:cubicBezTo>
                      <a:pt x="256" y="732"/>
                      <a:pt x="256" y="726"/>
                      <a:pt x="256" y="721"/>
                    </a:cubicBezTo>
                    <a:cubicBezTo>
                      <a:pt x="256" y="717"/>
                      <a:pt x="256" y="714"/>
                      <a:pt x="258" y="711"/>
                    </a:cubicBezTo>
                    <a:cubicBezTo>
                      <a:pt x="259" y="709"/>
                      <a:pt x="260" y="707"/>
                      <a:pt x="261" y="705"/>
                    </a:cubicBezTo>
                    <a:cubicBezTo>
                      <a:pt x="264" y="700"/>
                      <a:pt x="267" y="695"/>
                      <a:pt x="266" y="689"/>
                    </a:cubicBezTo>
                    <a:lnTo>
                      <a:pt x="267" y="690"/>
                    </a:lnTo>
                    <a:cubicBezTo>
                      <a:pt x="267" y="694"/>
                      <a:pt x="268" y="698"/>
                      <a:pt x="272" y="700"/>
                    </a:cubicBezTo>
                    <a:cubicBezTo>
                      <a:pt x="275" y="703"/>
                      <a:pt x="276" y="706"/>
                      <a:pt x="276" y="710"/>
                    </a:cubicBezTo>
                    <a:cubicBezTo>
                      <a:pt x="276" y="716"/>
                      <a:pt x="276" y="722"/>
                      <a:pt x="276" y="728"/>
                    </a:cubicBezTo>
                    <a:cubicBezTo>
                      <a:pt x="277" y="729"/>
                      <a:pt x="279" y="730"/>
                      <a:pt x="281" y="731"/>
                    </a:cubicBezTo>
                    <a:cubicBezTo>
                      <a:pt x="283" y="732"/>
                      <a:pt x="284" y="733"/>
                      <a:pt x="284" y="736"/>
                    </a:cubicBezTo>
                    <a:cubicBezTo>
                      <a:pt x="284" y="740"/>
                      <a:pt x="284" y="745"/>
                      <a:pt x="284" y="749"/>
                    </a:cubicBezTo>
                    <a:cubicBezTo>
                      <a:pt x="284" y="815"/>
                      <a:pt x="284" y="880"/>
                      <a:pt x="284" y="945"/>
                    </a:cubicBezTo>
                    <a:cubicBezTo>
                      <a:pt x="283" y="1011"/>
                      <a:pt x="283" y="1078"/>
                      <a:pt x="283" y="1144"/>
                    </a:cubicBezTo>
                    <a:cubicBezTo>
                      <a:pt x="283" y="1146"/>
                      <a:pt x="283" y="1149"/>
                      <a:pt x="283" y="1151"/>
                    </a:cubicBezTo>
                    <a:cubicBezTo>
                      <a:pt x="287" y="1153"/>
                      <a:pt x="290" y="1152"/>
                      <a:pt x="293" y="1152"/>
                    </a:cubicBezTo>
                    <a:cubicBezTo>
                      <a:pt x="295" y="1150"/>
                      <a:pt x="294" y="1148"/>
                      <a:pt x="294" y="1146"/>
                    </a:cubicBezTo>
                    <a:cubicBezTo>
                      <a:pt x="294" y="1132"/>
                      <a:pt x="294" y="1117"/>
                      <a:pt x="294" y="1103"/>
                    </a:cubicBezTo>
                    <a:cubicBezTo>
                      <a:pt x="294" y="1087"/>
                      <a:pt x="294" y="1070"/>
                      <a:pt x="294" y="1054"/>
                    </a:cubicBezTo>
                    <a:cubicBezTo>
                      <a:pt x="294" y="1031"/>
                      <a:pt x="294" y="1008"/>
                      <a:pt x="295" y="985"/>
                    </a:cubicBezTo>
                    <a:cubicBezTo>
                      <a:pt x="295" y="928"/>
                      <a:pt x="295" y="870"/>
                      <a:pt x="295" y="812"/>
                    </a:cubicBezTo>
                    <a:cubicBezTo>
                      <a:pt x="295" y="773"/>
                      <a:pt x="295" y="733"/>
                      <a:pt x="295" y="693"/>
                    </a:cubicBezTo>
                    <a:cubicBezTo>
                      <a:pt x="295" y="645"/>
                      <a:pt x="295" y="597"/>
                      <a:pt x="295" y="549"/>
                    </a:cubicBezTo>
                    <a:cubicBezTo>
                      <a:pt x="296" y="482"/>
                      <a:pt x="296" y="414"/>
                      <a:pt x="296" y="347"/>
                    </a:cubicBezTo>
                    <a:cubicBezTo>
                      <a:pt x="296" y="299"/>
                      <a:pt x="296" y="251"/>
                      <a:pt x="296" y="203"/>
                    </a:cubicBezTo>
                    <a:cubicBezTo>
                      <a:pt x="296" y="161"/>
                      <a:pt x="296" y="119"/>
                      <a:pt x="297" y="78"/>
                    </a:cubicBezTo>
                    <a:cubicBezTo>
                      <a:pt x="297" y="54"/>
                      <a:pt x="297" y="31"/>
                      <a:pt x="297" y="8"/>
                    </a:cubicBezTo>
                    <a:cubicBezTo>
                      <a:pt x="297" y="6"/>
                      <a:pt x="297" y="3"/>
                      <a:pt x="297" y="1"/>
                    </a:cubicBezTo>
                    <a:cubicBezTo>
                      <a:pt x="301" y="0"/>
                      <a:pt x="305" y="1"/>
                      <a:pt x="309" y="1"/>
                    </a:cubicBezTo>
                    <a:cubicBezTo>
                      <a:pt x="309" y="3"/>
                      <a:pt x="309" y="4"/>
                      <a:pt x="309" y="6"/>
                    </a:cubicBezTo>
                    <a:cubicBezTo>
                      <a:pt x="309" y="16"/>
                      <a:pt x="309" y="26"/>
                      <a:pt x="309" y="36"/>
                    </a:cubicBezTo>
                    <a:cubicBezTo>
                      <a:pt x="309" y="54"/>
                      <a:pt x="309" y="72"/>
                      <a:pt x="309" y="91"/>
                    </a:cubicBezTo>
                    <a:cubicBezTo>
                      <a:pt x="309" y="129"/>
                      <a:pt x="309" y="166"/>
                      <a:pt x="309" y="204"/>
                    </a:cubicBezTo>
                    <a:cubicBezTo>
                      <a:pt x="309" y="246"/>
                      <a:pt x="309" y="288"/>
                      <a:pt x="308" y="330"/>
                    </a:cubicBezTo>
                    <a:cubicBezTo>
                      <a:pt x="308" y="382"/>
                      <a:pt x="308" y="434"/>
                      <a:pt x="308" y="486"/>
                    </a:cubicBezTo>
                    <a:cubicBezTo>
                      <a:pt x="308" y="555"/>
                      <a:pt x="308" y="625"/>
                      <a:pt x="308" y="695"/>
                    </a:cubicBezTo>
                    <a:cubicBezTo>
                      <a:pt x="308" y="734"/>
                      <a:pt x="308" y="774"/>
                      <a:pt x="308" y="813"/>
                    </a:cubicBezTo>
                    <a:cubicBezTo>
                      <a:pt x="307" y="847"/>
                      <a:pt x="307" y="882"/>
                      <a:pt x="307" y="916"/>
                    </a:cubicBezTo>
                    <a:cubicBezTo>
                      <a:pt x="307" y="959"/>
                      <a:pt x="307" y="1003"/>
                      <a:pt x="307" y="1047"/>
                    </a:cubicBezTo>
                    <a:cubicBezTo>
                      <a:pt x="307" y="1079"/>
                      <a:pt x="307" y="1111"/>
                      <a:pt x="307" y="1144"/>
                    </a:cubicBezTo>
                    <a:cubicBezTo>
                      <a:pt x="307" y="1146"/>
                      <a:pt x="307" y="1149"/>
                      <a:pt x="307" y="1151"/>
                    </a:cubicBezTo>
                    <a:cubicBezTo>
                      <a:pt x="310" y="1153"/>
                      <a:pt x="313" y="1152"/>
                      <a:pt x="316" y="1152"/>
                    </a:cubicBezTo>
                    <a:cubicBezTo>
                      <a:pt x="318" y="1150"/>
                      <a:pt x="317" y="1148"/>
                      <a:pt x="317" y="1146"/>
                    </a:cubicBezTo>
                    <a:cubicBezTo>
                      <a:pt x="317" y="1127"/>
                      <a:pt x="317" y="1108"/>
                      <a:pt x="318" y="1089"/>
                    </a:cubicBezTo>
                    <a:cubicBezTo>
                      <a:pt x="318" y="1033"/>
                      <a:pt x="318" y="977"/>
                      <a:pt x="318" y="921"/>
                    </a:cubicBezTo>
                    <a:cubicBezTo>
                      <a:pt x="318" y="880"/>
                      <a:pt x="318" y="838"/>
                      <a:pt x="318" y="797"/>
                    </a:cubicBezTo>
                    <a:cubicBezTo>
                      <a:pt x="318" y="734"/>
                      <a:pt x="319" y="671"/>
                      <a:pt x="319" y="608"/>
                    </a:cubicBezTo>
                    <a:cubicBezTo>
                      <a:pt x="319" y="555"/>
                      <a:pt x="319" y="502"/>
                      <a:pt x="319" y="450"/>
                    </a:cubicBezTo>
                    <a:cubicBezTo>
                      <a:pt x="319" y="371"/>
                      <a:pt x="320" y="292"/>
                      <a:pt x="320" y="214"/>
                    </a:cubicBezTo>
                    <a:cubicBezTo>
                      <a:pt x="320" y="146"/>
                      <a:pt x="320" y="79"/>
                      <a:pt x="320" y="11"/>
                    </a:cubicBezTo>
                    <a:lnTo>
                      <a:pt x="320" y="6"/>
                    </a:lnTo>
                    <a:cubicBezTo>
                      <a:pt x="322" y="6"/>
                      <a:pt x="323" y="6"/>
                      <a:pt x="324" y="6"/>
                    </a:cubicBezTo>
                    <a:cubicBezTo>
                      <a:pt x="328" y="8"/>
                      <a:pt x="333" y="11"/>
                      <a:pt x="337" y="13"/>
                    </a:cubicBezTo>
                    <a:cubicBezTo>
                      <a:pt x="340" y="14"/>
                      <a:pt x="341" y="16"/>
                      <a:pt x="341" y="19"/>
                    </a:cubicBezTo>
                    <a:cubicBezTo>
                      <a:pt x="341" y="29"/>
                      <a:pt x="341" y="40"/>
                      <a:pt x="341" y="51"/>
                    </a:cubicBezTo>
                    <a:cubicBezTo>
                      <a:pt x="341" y="69"/>
                      <a:pt x="341" y="88"/>
                      <a:pt x="340" y="107"/>
                    </a:cubicBezTo>
                    <a:cubicBezTo>
                      <a:pt x="340" y="112"/>
                      <a:pt x="341" y="117"/>
                      <a:pt x="343" y="122"/>
                    </a:cubicBezTo>
                    <a:cubicBezTo>
                      <a:pt x="344" y="123"/>
                      <a:pt x="344" y="124"/>
                      <a:pt x="344" y="125"/>
                    </a:cubicBezTo>
                    <a:lnTo>
                      <a:pt x="343" y="127"/>
                    </a:lnTo>
                    <a:cubicBezTo>
                      <a:pt x="341" y="128"/>
                      <a:pt x="340" y="131"/>
                      <a:pt x="340" y="134"/>
                    </a:cubicBezTo>
                    <a:cubicBezTo>
                      <a:pt x="340" y="152"/>
                      <a:pt x="340" y="171"/>
                      <a:pt x="340" y="190"/>
                    </a:cubicBezTo>
                    <a:cubicBezTo>
                      <a:pt x="340" y="220"/>
                      <a:pt x="340" y="251"/>
                      <a:pt x="340" y="282"/>
                    </a:cubicBezTo>
                    <a:cubicBezTo>
                      <a:pt x="340" y="320"/>
                      <a:pt x="340" y="357"/>
                      <a:pt x="340" y="395"/>
                    </a:cubicBezTo>
                    <a:cubicBezTo>
                      <a:pt x="340" y="399"/>
                      <a:pt x="340" y="404"/>
                      <a:pt x="340" y="408"/>
                    </a:cubicBezTo>
                    <a:cubicBezTo>
                      <a:pt x="342" y="409"/>
                      <a:pt x="343" y="409"/>
                      <a:pt x="345" y="410"/>
                    </a:cubicBezTo>
                    <a:cubicBezTo>
                      <a:pt x="345" y="412"/>
                      <a:pt x="345" y="414"/>
                      <a:pt x="345" y="416"/>
                    </a:cubicBezTo>
                    <a:cubicBezTo>
                      <a:pt x="343" y="457"/>
                      <a:pt x="344" y="498"/>
                      <a:pt x="344" y="539"/>
                    </a:cubicBezTo>
                    <a:cubicBezTo>
                      <a:pt x="344" y="555"/>
                      <a:pt x="344" y="571"/>
                      <a:pt x="343" y="587"/>
                    </a:cubicBezTo>
                    <a:cubicBezTo>
                      <a:pt x="343" y="613"/>
                      <a:pt x="343" y="640"/>
                      <a:pt x="343" y="667"/>
                    </a:cubicBezTo>
                    <a:cubicBezTo>
                      <a:pt x="343" y="676"/>
                      <a:pt x="343" y="685"/>
                      <a:pt x="343" y="694"/>
                    </a:cubicBezTo>
                    <a:cubicBezTo>
                      <a:pt x="343" y="700"/>
                      <a:pt x="344" y="705"/>
                      <a:pt x="344" y="711"/>
                    </a:cubicBezTo>
                    <a:cubicBezTo>
                      <a:pt x="344" y="730"/>
                      <a:pt x="344" y="749"/>
                      <a:pt x="344" y="767"/>
                    </a:cubicBezTo>
                    <a:cubicBezTo>
                      <a:pt x="343" y="814"/>
                      <a:pt x="343" y="861"/>
                      <a:pt x="343" y="908"/>
                    </a:cubicBezTo>
                    <a:cubicBezTo>
                      <a:pt x="343" y="934"/>
                      <a:pt x="343" y="961"/>
                      <a:pt x="343" y="988"/>
                    </a:cubicBezTo>
                    <a:cubicBezTo>
                      <a:pt x="343" y="1025"/>
                      <a:pt x="343" y="1061"/>
                      <a:pt x="343" y="1097"/>
                    </a:cubicBezTo>
                    <a:cubicBezTo>
                      <a:pt x="343" y="1116"/>
                      <a:pt x="343" y="1136"/>
                      <a:pt x="343" y="1155"/>
                    </a:cubicBezTo>
                    <a:cubicBezTo>
                      <a:pt x="343" y="1157"/>
                      <a:pt x="343" y="1160"/>
                      <a:pt x="343" y="1163"/>
                    </a:cubicBezTo>
                    <a:close/>
                    <a:moveTo>
                      <a:pt x="131" y="1047"/>
                    </a:moveTo>
                    <a:cubicBezTo>
                      <a:pt x="129" y="1055"/>
                      <a:pt x="129" y="1145"/>
                      <a:pt x="130" y="1151"/>
                    </a:cubicBezTo>
                    <a:cubicBezTo>
                      <a:pt x="132" y="1151"/>
                      <a:pt x="133" y="1152"/>
                      <a:pt x="135" y="1152"/>
                    </a:cubicBezTo>
                    <a:cubicBezTo>
                      <a:pt x="159" y="1152"/>
                      <a:pt x="184" y="1152"/>
                      <a:pt x="208" y="1152"/>
                    </a:cubicBezTo>
                    <a:cubicBezTo>
                      <a:pt x="210" y="1152"/>
                      <a:pt x="212" y="1151"/>
                      <a:pt x="213" y="1151"/>
                    </a:cubicBezTo>
                    <a:cubicBezTo>
                      <a:pt x="214" y="1121"/>
                      <a:pt x="214" y="1090"/>
                      <a:pt x="214" y="1060"/>
                    </a:cubicBezTo>
                    <a:cubicBezTo>
                      <a:pt x="214" y="1056"/>
                      <a:pt x="214" y="1053"/>
                      <a:pt x="214" y="1049"/>
                    </a:cubicBezTo>
                    <a:lnTo>
                      <a:pt x="213" y="1049"/>
                    </a:lnTo>
                    <a:lnTo>
                      <a:pt x="212" y="1048"/>
                    </a:lnTo>
                    <a:cubicBezTo>
                      <a:pt x="211" y="1048"/>
                      <a:pt x="210" y="1047"/>
                      <a:pt x="209" y="1047"/>
                    </a:cubicBezTo>
                    <a:cubicBezTo>
                      <a:pt x="183" y="1047"/>
                      <a:pt x="157" y="1047"/>
                      <a:pt x="131" y="1047"/>
                    </a:cubicBezTo>
                    <a:close/>
                    <a:moveTo>
                      <a:pt x="183" y="1031"/>
                    </a:moveTo>
                    <a:cubicBezTo>
                      <a:pt x="189" y="1031"/>
                      <a:pt x="195" y="1032"/>
                      <a:pt x="200" y="1030"/>
                    </a:cubicBezTo>
                    <a:cubicBezTo>
                      <a:pt x="200" y="1019"/>
                      <a:pt x="200" y="1009"/>
                      <a:pt x="200" y="998"/>
                    </a:cubicBezTo>
                    <a:cubicBezTo>
                      <a:pt x="197" y="996"/>
                      <a:pt x="194" y="997"/>
                      <a:pt x="192" y="997"/>
                    </a:cubicBezTo>
                    <a:cubicBezTo>
                      <a:pt x="189" y="997"/>
                      <a:pt x="186" y="996"/>
                      <a:pt x="183" y="998"/>
                    </a:cubicBezTo>
                    <a:cubicBezTo>
                      <a:pt x="183" y="1009"/>
                      <a:pt x="183" y="1019"/>
                      <a:pt x="183" y="1031"/>
                    </a:cubicBezTo>
                    <a:close/>
                    <a:moveTo>
                      <a:pt x="144" y="1031"/>
                    </a:moveTo>
                    <a:cubicBezTo>
                      <a:pt x="150" y="1031"/>
                      <a:pt x="156" y="1032"/>
                      <a:pt x="161" y="1030"/>
                    </a:cubicBezTo>
                    <a:cubicBezTo>
                      <a:pt x="161" y="1024"/>
                      <a:pt x="161" y="1019"/>
                      <a:pt x="161" y="1013"/>
                    </a:cubicBezTo>
                    <a:cubicBezTo>
                      <a:pt x="161" y="1008"/>
                      <a:pt x="162" y="1003"/>
                      <a:pt x="160" y="997"/>
                    </a:cubicBezTo>
                    <a:cubicBezTo>
                      <a:pt x="155" y="997"/>
                      <a:pt x="150" y="996"/>
                      <a:pt x="144" y="998"/>
                    </a:cubicBezTo>
                    <a:cubicBezTo>
                      <a:pt x="144" y="1009"/>
                      <a:pt x="144" y="1019"/>
                      <a:pt x="144" y="1031"/>
                    </a:cubicBezTo>
                    <a:close/>
                    <a:moveTo>
                      <a:pt x="183" y="949"/>
                    </a:moveTo>
                    <a:cubicBezTo>
                      <a:pt x="183" y="956"/>
                      <a:pt x="182" y="962"/>
                      <a:pt x="184" y="969"/>
                    </a:cubicBezTo>
                    <a:cubicBezTo>
                      <a:pt x="189" y="969"/>
                      <a:pt x="195" y="969"/>
                      <a:pt x="200" y="968"/>
                    </a:cubicBezTo>
                    <a:cubicBezTo>
                      <a:pt x="201" y="962"/>
                      <a:pt x="201" y="956"/>
                      <a:pt x="200" y="949"/>
                    </a:cubicBezTo>
                    <a:lnTo>
                      <a:pt x="183" y="949"/>
                    </a:lnTo>
                    <a:close/>
                    <a:moveTo>
                      <a:pt x="200" y="945"/>
                    </a:moveTo>
                    <a:cubicBezTo>
                      <a:pt x="200" y="938"/>
                      <a:pt x="201" y="932"/>
                      <a:pt x="200" y="926"/>
                    </a:cubicBezTo>
                    <a:cubicBezTo>
                      <a:pt x="193" y="924"/>
                      <a:pt x="188" y="924"/>
                      <a:pt x="183" y="926"/>
                    </a:cubicBezTo>
                    <a:cubicBezTo>
                      <a:pt x="184" y="932"/>
                      <a:pt x="182" y="939"/>
                      <a:pt x="184" y="945"/>
                    </a:cubicBezTo>
                    <a:cubicBezTo>
                      <a:pt x="189" y="946"/>
                      <a:pt x="194" y="945"/>
                      <a:pt x="200" y="945"/>
                    </a:cubicBezTo>
                    <a:close/>
                    <a:moveTo>
                      <a:pt x="145" y="949"/>
                    </a:moveTo>
                    <a:cubicBezTo>
                      <a:pt x="144" y="955"/>
                      <a:pt x="144" y="963"/>
                      <a:pt x="145" y="968"/>
                    </a:cubicBezTo>
                    <a:cubicBezTo>
                      <a:pt x="150" y="969"/>
                      <a:pt x="156" y="969"/>
                      <a:pt x="161" y="968"/>
                    </a:cubicBezTo>
                    <a:cubicBezTo>
                      <a:pt x="162" y="965"/>
                      <a:pt x="161" y="962"/>
                      <a:pt x="161" y="958"/>
                    </a:cubicBezTo>
                    <a:cubicBezTo>
                      <a:pt x="161" y="955"/>
                      <a:pt x="162" y="952"/>
                      <a:pt x="160" y="949"/>
                    </a:cubicBezTo>
                    <a:cubicBezTo>
                      <a:pt x="155" y="949"/>
                      <a:pt x="150" y="949"/>
                      <a:pt x="145" y="949"/>
                    </a:cubicBezTo>
                    <a:close/>
                    <a:moveTo>
                      <a:pt x="200" y="993"/>
                    </a:moveTo>
                    <a:cubicBezTo>
                      <a:pt x="201" y="984"/>
                      <a:pt x="200" y="978"/>
                      <a:pt x="199" y="973"/>
                    </a:cubicBezTo>
                    <a:cubicBezTo>
                      <a:pt x="194" y="973"/>
                      <a:pt x="189" y="972"/>
                      <a:pt x="183" y="974"/>
                    </a:cubicBezTo>
                    <a:lnTo>
                      <a:pt x="183" y="993"/>
                    </a:lnTo>
                    <a:cubicBezTo>
                      <a:pt x="189" y="994"/>
                      <a:pt x="194" y="994"/>
                      <a:pt x="200" y="993"/>
                    </a:cubicBezTo>
                    <a:close/>
                    <a:moveTo>
                      <a:pt x="184" y="920"/>
                    </a:moveTo>
                    <a:cubicBezTo>
                      <a:pt x="189" y="921"/>
                      <a:pt x="194" y="920"/>
                      <a:pt x="200" y="920"/>
                    </a:cubicBezTo>
                    <a:cubicBezTo>
                      <a:pt x="200" y="913"/>
                      <a:pt x="201" y="907"/>
                      <a:pt x="200" y="901"/>
                    </a:cubicBezTo>
                    <a:cubicBezTo>
                      <a:pt x="193" y="900"/>
                      <a:pt x="189" y="900"/>
                      <a:pt x="184" y="901"/>
                    </a:cubicBezTo>
                    <a:lnTo>
                      <a:pt x="184" y="920"/>
                    </a:lnTo>
                    <a:close/>
                    <a:moveTo>
                      <a:pt x="145" y="925"/>
                    </a:moveTo>
                    <a:cubicBezTo>
                      <a:pt x="144" y="932"/>
                      <a:pt x="143" y="938"/>
                      <a:pt x="145" y="945"/>
                    </a:cubicBezTo>
                    <a:cubicBezTo>
                      <a:pt x="151" y="945"/>
                      <a:pt x="156" y="946"/>
                      <a:pt x="161" y="944"/>
                    </a:cubicBezTo>
                    <a:cubicBezTo>
                      <a:pt x="161" y="938"/>
                      <a:pt x="162" y="932"/>
                      <a:pt x="161" y="925"/>
                    </a:cubicBezTo>
                    <a:cubicBezTo>
                      <a:pt x="155" y="925"/>
                      <a:pt x="150" y="924"/>
                      <a:pt x="145" y="925"/>
                    </a:cubicBezTo>
                    <a:close/>
                    <a:moveTo>
                      <a:pt x="161" y="973"/>
                    </a:moveTo>
                    <a:cubicBezTo>
                      <a:pt x="155" y="973"/>
                      <a:pt x="150" y="972"/>
                      <a:pt x="145" y="973"/>
                    </a:cubicBezTo>
                    <a:cubicBezTo>
                      <a:pt x="144" y="980"/>
                      <a:pt x="144" y="986"/>
                      <a:pt x="144" y="993"/>
                    </a:cubicBezTo>
                    <a:cubicBezTo>
                      <a:pt x="150" y="993"/>
                      <a:pt x="155" y="994"/>
                      <a:pt x="161" y="992"/>
                    </a:cubicBezTo>
                    <a:lnTo>
                      <a:pt x="161" y="973"/>
                    </a:lnTo>
                    <a:close/>
                    <a:moveTo>
                      <a:pt x="161" y="900"/>
                    </a:moveTo>
                    <a:cubicBezTo>
                      <a:pt x="155" y="900"/>
                      <a:pt x="150" y="900"/>
                      <a:pt x="145" y="901"/>
                    </a:cubicBezTo>
                    <a:cubicBezTo>
                      <a:pt x="144" y="907"/>
                      <a:pt x="144" y="914"/>
                      <a:pt x="145" y="920"/>
                    </a:cubicBezTo>
                    <a:cubicBezTo>
                      <a:pt x="151" y="920"/>
                      <a:pt x="156" y="921"/>
                      <a:pt x="161" y="920"/>
                    </a:cubicBezTo>
                    <a:cubicBezTo>
                      <a:pt x="162" y="914"/>
                      <a:pt x="161" y="908"/>
                      <a:pt x="161" y="900"/>
                    </a:cubicBezTo>
                    <a:close/>
                    <a:moveTo>
                      <a:pt x="145" y="896"/>
                    </a:moveTo>
                    <a:cubicBezTo>
                      <a:pt x="150" y="897"/>
                      <a:pt x="155" y="897"/>
                      <a:pt x="160" y="896"/>
                    </a:cubicBezTo>
                    <a:cubicBezTo>
                      <a:pt x="161" y="888"/>
                      <a:pt x="161" y="880"/>
                      <a:pt x="160" y="876"/>
                    </a:cubicBezTo>
                    <a:lnTo>
                      <a:pt x="150" y="876"/>
                    </a:lnTo>
                    <a:cubicBezTo>
                      <a:pt x="144" y="882"/>
                      <a:pt x="144" y="888"/>
                      <a:pt x="145" y="896"/>
                    </a:cubicBezTo>
                    <a:close/>
                    <a:moveTo>
                      <a:pt x="200" y="896"/>
                    </a:moveTo>
                    <a:cubicBezTo>
                      <a:pt x="201" y="888"/>
                      <a:pt x="201" y="881"/>
                      <a:pt x="194" y="876"/>
                    </a:cubicBezTo>
                    <a:cubicBezTo>
                      <a:pt x="191" y="876"/>
                      <a:pt x="188" y="875"/>
                      <a:pt x="185" y="876"/>
                    </a:cubicBezTo>
                    <a:cubicBezTo>
                      <a:pt x="184" y="884"/>
                      <a:pt x="184" y="892"/>
                      <a:pt x="186" y="896"/>
                    </a:cubicBezTo>
                    <a:cubicBezTo>
                      <a:pt x="190" y="897"/>
                      <a:pt x="195" y="897"/>
                      <a:pt x="200" y="896"/>
                    </a:cubicBezTo>
                    <a:close/>
                    <a:moveTo>
                      <a:pt x="206" y="990"/>
                    </a:moveTo>
                    <a:cubicBezTo>
                      <a:pt x="205" y="997"/>
                      <a:pt x="205" y="1025"/>
                      <a:pt x="206" y="1031"/>
                    </a:cubicBezTo>
                    <a:cubicBezTo>
                      <a:pt x="208" y="1031"/>
                      <a:pt x="210" y="1032"/>
                      <a:pt x="212" y="1030"/>
                    </a:cubicBezTo>
                    <a:cubicBezTo>
                      <a:pt x="212" y="1029"/>
                      <a:pt x="212" y="1028"/>
                      <a:pt x="212" y="1027"/>
                    </a:cubicBezTo>
                    <a:cubicBezTo>
                      <a:pt x="213" y="1016"/>
                      <a:pt x="213" y="1005"/>
                      <a:pt x="213" y="993"/>
                    </a:cubicBezTo>
                    <a:cubicBezTo>
                      <a:pt x="213" y="992"/>
                      <a:pt x="212" y="991"/>
                      <a:pt x="212" y="990"/>
                    </a:cubicBezTo>
                    <a:cubicBezTo>
                      <a:pt x="210" y="990"/>
                      <a:pt x="208" y="990"/>
                      <a:pt x="206" y="990"/>
                    </a:cubicBezTo>
                    <a:close/>
                    <a:moveTo>
                      <a:pt x="132" y="990"/>
                    </a:moveTo>
                    <a:cubicBezTo>
                      <a:pt x="131" y="1003"/>
                      <a:pt x="132" y="1015"/>
                      <a:pt x="132" y="1027"/>
                    </a:cubicBezTo>
                    <a:cubicBezTo>
                      <a:pt x="132" y="1028"/>
                      <a:pt x="132" y="1029"/>
                      <a:pt x="132" y="1031"/>
                    </a:cubicBezTo>
                    <a:lnTo>
                      <a:pt x="138" y="1031"/>
                    </a:lnTo>
                    <a:cubicBezTo>
                      <a:pt x="139" y="1025"/>
                      <a:pt x="139" y="996"/>
                      <a:pt x="138" y="990"/>
                    </a:cubicBezTo>
                    <a:lnTo>
                      <a:pt x="132" y="990"/>
                    </a:lnTo>
                    <a:close/>
                    <a:moveTo>
                      <a:pt x="177" y="981"/>
                    </a:moveTo>
                    <a:cubicBezTo>
                      <a:pt x="174" y="981"/>
                      <a:pt x="171" y="981"/>
                      <a:pt x="169" y="981"/>
                    </a:cubicBezTo>
                    <a:cubicBezTo>
                      <a:pt x="169" y="981"/>
                      <a:pt x="168" y="981"/>
                      <a:pt x="167" y="981"/>
                    </a:cubicBezTo>
                    <a:cubicBezTo>
                      <a:pt x="167" y="988"/>
                      <a:pt x="166" y="995"/>
                      <a:pt x="168" y="1001"/>
                    </a:cubicBezTo>
                    <a:cubicBezTo>
                      <a:pt x="171" y="1002"/>
                      <a:pt x="174" y="1002"/>
                      <a:pt x="177" y="1001"/>
                    </a:cubicBezTo>
                    <a:cubicBezTo>
                      <a:pt x="177" y="995"/>
                      <a:pt x="177" y="990"/>
                      <a:pt x="177" y="985"/>
                    </a:cubicBezTo>
                    <a:cubicBezTo>
                      <a:pt x="177" y="984"/>
                      <a:pt x="177" y="983"/>
                      <a:pt x="177" y="981"/>
                    </a:cubicBezTo>
                    <a:close/>
                    <a:moveTo>
                      <a:pt x="177" y="1006"/>
                    </a:moveTo>
                    <a:cubicBezTo>
                      <a:pt x="173" y="1005"/>
                      <a:pt x="170" y="1005"/>
                      <a:pt x="167" y="1006"/>
                    </a:cubicBezTo>
                    <a:cubicBezTo>
                      <a:pt x="167" y="1013"/>
                      <a:pt x="166" y="1019"/>
                      <a:pt x="167" y="1026"/>
                    </a:cubicBezTo>
                    <a:cubicBezTo>
                      <a:pt x="173" y="1027"/>
                      <a:pt x="173" y="1027"/>
                      <a:pt x="177" y="1025"/>
                    </a:cubicBezTo>
                    <a:lnTo>
                      <a:pt x="177" y="1006"/>
                    </a:lnTo>
                    <a:close/>
                    <a:moveTo>
                      <a:pt x="177" y="977"/>
                    </a:moveTo>
                    <a:cubicBezTo>
                      <a:pt x="177" y="970"/>
                      <a:pt x="178" y="964"/>
                      <a:pt x="177" y="957"/>
                    </a:cubicBezTo>
                    <a:cubicBezTo>
                      <a:pt x="174" y="956"/>
                      <a:pt x="171" y="956"/>
                      <a:pt x="167" y="957"/>
                    </a:cubicBezTo>
                    <a:cubicBezTo>
                      <a:pt x="167" y="961"/>
                      <a:pt x="167" y="964"/>
                      <a:pt x="167" y="967"/>
                    </a:cubicBezTo>
                    <a:cubicBezTo>
                      <a:pt x="167" y="970"/>
                      <a:pt x="166" y="974"/>
                      <a:pt x="168" y="977"/>
                    </a:cubicBezTo>
                    <a:lnTo>
                      <a:pt x="177" y="977"/>
                    </a:lnTo>
                    <a:close/>
                    <a:moveTo>
                      <a:pt x="167" y="928"/>
                    </a:moveTo>
                    <a:cubicBezTo>
                      <a:pt x="171" y="929"/>
                      <a:pt x="174" y="929"/>
                      <a:pt x="177" y="928"/>
                    </a:cubicBezTo>
                    <a:cubicBezTo>
                      <a:pt x="178" y="925"/>
                      <a:pt x="177" y="922"/>
                      <a:pt x="177" y="919"/>
                    </a:cubicBezTo>
                    <a:cubicBezTo>
                      <a:pt x="177" y="915"/>
                      <a:pt x="178" y="912"/>
                      <a:pt x="176" y="909"/>
                    </a:cubicBezTo>
                    <a:cubicBezTo>
                      <a:pt x="173" y="909"/>
                      <a:pt x="170" y="908"/>
                      <a:pt x="167" y="909"/>
                    </a:cubicBezTo>
                    <a:cubicBezTo>
                      <a:pt x="167" y="916"/>
                      <a:pt x="167" y="922"/>
                      <a:pt x="167" y="928"/>
                    </a:cubicBezTo>
                    <a:close/>
                    <a:moveTo>
                      <a:pt x="177" y="884"/>
                    </a:moveTo>
                    <a:cubicBezTo>
                      <a:pt x="174" y="884"/>
                      <a:pt x="171" y="883"/>
                      <a:pt x="168" y="884"/>
                    </a:cubicBezTo>
                    <a:cubicBezTo>
                      <a:pt x="167" y="888"/>
                      <a:pt x="167" y="891"/>
                      <a:pt x="167" y="895"/>
                    </a:cubicBezTo>
                    <a:cubicBezTo>
                      <a:pt x="167" y="898"/>
                      <a:pt x="166" y="901"/>
                      <a:pt x="168" y="904"/>
                    </a:cubicBezTo>
                    <a:cubicBezTo>
                      <a:pt x="171" y="905"/>
                      <a:pt x="174" y="905"/>
                      <a:pt x="177" y="904"/>
                    </a:cubicBezTo>
                    <a:cubicBezTo>
                      <a:pt x="177" y="898"/>
                      <a:pt x="178" y="891"/>
                      <a:pt x="177" y="884"/>
                    </a:cubicBezTo>
                    <a:close/>
                    <a:moveTo>
                      <a:pt x="167" y="933"/>
                    </a:moveTo>
                    <a:cubicBezTo>
                      <a:pt x="167" y="939"/>
                      <a:pt x="167" y="944"/>
                      <a:pt x="167" y="950"/>
                    </a:cubicBezTo>
                    <a:cubicBezTo>
                      <a:pt x="167" y="951"/>
                      <a:pt x="167" y="952"/>
                      <a:pt x="168" y="952"/>
                    </a:cubicBezTo>
                    <a:cubicBezTo>
                      <a:pt x="173" y="953"/>
                      <a:pt x="173" y="953"/>
                      <a:pt x="177" y="952"/>
                    </a:cubicBezTo>
                    <a:cubicBezTo>
                      <a:pt x="177" y="946"/>
                      <a:pt x="178" y="939"/>
                      <a:pt x="177" y="932"/>
                    </a:cubicBezTo>
                    <a:cubicBezTo>
                      <a:pt x="174" y="932"/>
                      <a:pt x="172" y="932"/>
                      <a:pt x="170" y="932"/>
                    </a:cubicBezTo>
                    <a:cubicBezTo>
                      <a:pt x="169" y="932"/>
                      <a:pt x="169" y="933"/>
                      <a:pt x="167" y="933"/>
                    </a:cubicBezTo>
                    <a:close/>
                    <a:moveTo>
                      <a:pt x="177" y="880"/>
                    </a:moveTo>
                    <a:cubicBezTo>
                      <a:pt x="177" y="878"/>
                      <a:pt x="178" y="877"/>
                      <a:pt x="178" y="876"/>
                    </a:cubicBezTo>
                    <a:cubicBezTo>
                      <a:pt x="178" y="872"/>
                      <a:pt x="178" y="869"/>
                      <a:pt x="178" y="865"/>
                    </a:cubicBezTo>
                    <a:cubicBezTo>
                      <a:pt x="177" y="862"/>
                      <a:pt x="175" y="860"/>
                      <a:pt x="173" y="860"/>
                    </a:cubicBezTo>
                    <a:cubicBezTo>
                      <a:pt x="170" y="860"/>
                      <a:pt x="168" y="862"/>
                      <a:pt x="167" y="865"/>
                    </a:cubicBezTo>
                    <a:cubicBezTo>
                      <a:pt x="167" y="870"/>
                      <a:pt x="167" y="875"/>
                      <a:pt x="168" y="879"/>
                    </a:cubicBezTo>
                    <a:cubicBezTo>
                      <a:pt x="171" y="880"/>
                      <a:pt x="174" y="880"/>
                      <a:pt x="177" y="880"/>
                    </a:cubicBezTo>
                    <a:close/>
                    <a:moveTo>
                      <a:pt x="206" y="917"/>
                    </a:moveTo>
                    <a:cubicBezTo>
                      <a:pt x="205" y="924"/>
                      <a:pt x="205" y="930"/>
                      <a:pt x="206" y="936"/>
                    </a:cubicBezTo>
                    <a:cubicBezTo>
                      <a:pt x="208" y="937"/>
                      <a:pt x="211" y="937"/>
                      <a:pt x="213" y="936"/>
                    </a:cubicBezTo>
                    <a:cubicBezTo>
                      <a:pt x="213" y="930"/>
                      <a:pt x="213" y="924"/>
                      <a:pt x="212" y="917"/>
                    </a:cubicBezTo>
                    <a:lnTo>
                      <a:pt x="206" y="917"/>
                    </a:lnTo>
                    <a:close/>
                    <a:moveTo>
                      <a:pt x="132" y="965"/>
                    </a:moveTo>
                    <a:cubicBezTo>
                      <a:pt x="132" y="972"/>
                      <a:pt x="132" y="978"/>
                      <a:pt x="132" y="985"/>
                    </a:cubicBezTo>
                    <a:cubicBezTo>
                      <a:pt x="132" y="985"/>
                      <a:pt x="133" y="986"/>
                      <a:pt x="133" y="987"/>
                    </a:cubicBezTo>
                    <a:cubicBezTo>
                      <a:pt x="135" y="986"/>
                      <a:pt x="137" y="986"/>
                      <a:pt x="138" y="986"/>
                    </a:cubicBezTo>
                    <a:cubicBezTo>
                      <a:pt x="139" y="977"/>
                      <a:pt x="139" y="966"/>
                      <a:pt x="138" y="965"/>
                    </a:cubicBezTo>
                    <a:lnTo>
                      <a:pt x="132" y="965"/>
                    </a:lnTo>
                    <a:close/>
                    <a:moveTo>
                      <a:pt x="212" y="987"/>
                    </a:moveTo>
                    <a:cubicBezTo>
                      <a:pt x="213" y="979"/>
                      <a:pt x="213" y="972"/>
                      <a:pt x="212" y="965"/>
                    </a:cubicBezTo>
                    <a:cubicBezTo>
                      <a:pt x="210" y="964"/>
                      <a:pt x="208" y="964"/>
                      <a:pt x="205" y="966"/>
                    </a:cubicBezTo>
                    <a:cubicBezTo>
                      <a:pt x="205" y="972"/>
                      <a:pt x="205" y="979"/>
                      <a:pt x="205" y="986"/>
                    </a:cubicBezTo>
                    <a:cubicBezTo>
                      <a:pt x="208" y="986"/>
                      <a:pt x="210" y="986"/>
                      <a:pt x="212" y="987"/>
                    </a:cubicBezTo>
                    <a:close/>
                    <a:moveTo>
                      <a:pt x="212" y="961"/>
                    </a:moveTo>
                    <a:cubicBezTo>
                      <a:pt x="213" y="954"/>
                      <a:pt x="213" y="948"/>
                      <a:pt x="212" y="942"/>
                    </a:cubicBezTo>
                    <a:cubicBezTo>
                      <a:pt x="210" y="941"/>
                      <a:pt x="208" y="941"/>
                      <a:pt x="206" y="942"/>
                    </a:cubicBezTo>
                    <a:cubicBezTo>
                      <a:pt x="205" y="948"/>
                      <a:pt x="205" y="954"/>
                      <a:pt x="206" y="961"/>
                    </a:cubicBezTo>
                    <a:lnTo>
                      <a:pt x="212" y="961"/>
                    </a:lnTo>
                    <a:close/>
                    <a:moveTo>
                      <a:pt x="138" y="936"/>
                    </a:moveTo>
                    <a:cubicBezTo>
                      <a:pt x="140" y="930"/>
                      <a:pt x="140" y="923"/>
                      <a:pt x="138" y="918"/>
                    </a:cubicBezTo>
                    <a:cubicBezTo>
                      <a:pt x="136" y="917"/>
                      <a:pt x="134" y="917"/>
                      <a:pt x="133" y="918"/>
                    </a:cubicBezTo>
                    <a:cubicBezTo>
                      <a:pt x="131" y="927"/>
                      <a:pt x="132" y="934"/>
                      <a:pt x="133" y="937"/>
                    </a:cubicBezTo>
                    <a:cubicBezTo>
                      <a:pt x="135" y="936"/>
                      <a:pt x="137" y="936"/>
                      <a:pt x="138" y="936"/>
                    </a:cubicBezTo>
                    <a:close/>
                    <a:moveTo>
                      <a:pt x="139" y="961"/>
                    </a:moveTo>
                    <a:cubicBezTo>
                      <a:pt x="140" y="955"/>
                      <a:pt x="139" y="950"/>
                      <a:pt x="139" y="944"/>
                    </a:cubicBezTo>
                    <a:cubicBezTo>
                      <a:pt x="139" y="943"/>
                      <a:pt x="139" y="943"/>
                      <a:pt x="138" y="942"/>
                    </a:cubicBezTo>
                    <a:lnTo>
                      <a:pt x="133" y="942"/>
                    </a:lnTo>
                    <a:cubicBezTo>
                      <a:pt x="132" y="948"/>
                      <a:pt x="132" y="956"/>
                      <a:pt x="133" y="961"/>
                    </a:cubicBezTo>
                    <a:cubicBezTo>
                      <a:pt x="134" y="961"/>
                      <a:pt x="135" y="961"/>
                      <a:pt x="136" y="961"/>
                    </a:cubicBezTo>
                    <a:cubicBezTo>
                      <a:pt x="136" y="961"/>
                      <a:pt x="137" y="961"/>
                      <a:pt x="139" y="961"/>
                    </a:cubicBezTo>
                    <a:moveTo>
                      <a:pt x="213" y="912"/>
                    </a:moveTo>
                    <a:cubicBezTo>
                      <a:pt x="212" y="900"/>
                      <a:pt x="211" y="896"/>
                      <a:pt x="206" y="893"/>
                    </a:cubicBezTo>
                    <a:cubicBezTo>
                      <a:pt x="205" y="898"/>
                      <a:pt x="205" y="907"/>
                      <a:pt x="206" y="912"/>
                    </a:cubicBezTo>
                    <a:cubicBezTo>
                      <a:pt x="208" y="913"/>
                      <a:pt x="210" y="914"/>
                      <a:pt x="213" y="912"/>
                    </a:cubicBezTo>
                    <a:close/>
                    <a:moveTo>
                      <a:pt x="139" y="892"/>
                    </a:moveTo>
                    <a:cubicBezTo>
                      <a:pt x="135" y="895"/>
                      <a:pt x="135" y="898"/>
                      <a:pt x="134" y="900"/>
                    </a:cubicBezTo>
                    <a:cubicBezTo>
                      <a:pt x="133" y="904"/>
                      <a:pt x="131" y="908"/>
                      <a:pt x="132" y="912"/>
                    </a:cubicBezTo>
                    <a:lnTo>
                      <a:pt x="133" y="913"/>
                    </a:lnTo>
                    <a:lnTo>
                      <a:pt x="139" y="913"/>
                    </a:lnTo>
                    <a:cubicBezTo>
                      <a:pt x="140" y="906"/>
                      <a:pt x="139" y="900"/>
                      <a:pt x="139" y="892"/>
                    </a:cubicBezTo>
                    <a:close/>
                    <a:moveTo>
                      <a:pt x="156" y="871"/>
                    </a:moveTo>
                    <a:cubicBezTo>
                      <a:pt x="160" y="873"/>
                      <a:pt x="161" y="872"/>
                      <a:pt x="160" y="868"/>
                    </a:cubicBezTo>
                    <a:cubicBezTo>
                      <a:pt x="158" y="868"/>
                      <a:pt x="157" y="869"/>
                      <a:pt x="156" y="871"/>
                    </a:cubicBezTo>
                    <a:close/>
                    <a:moveTo>
                      <a:pt x="185" y="867"/>
                    </a:moveTo>
                    <a:cubicBezTo>
                      <a:pt x="184" y="869"/>
                      <a:pt x="184" y="871"/>
                      <a:pt x="186" y="872"/>
                    </a:cubicBezTo>
                    <a:cubicBezTo>
                      <a:pt x="187" y="873"/>
                      <a:pt x="188" y="873"/>
                      <a:pt x="189" y="871"/>
                    </a:cubicBezTo>
                    <a:cubicBezTo>
                      <a:pt x="188" y="870"/>
                      <a:pt x="187" y="869"/>
                      <a:pt x="185" y="86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6" name="Freeform 2398">
                <a:extLst>
                  <a:ext uri="{FF2B5EF4-FFF2-40B4-BE49-F238E27FC236}">
                    <a16:creationId xmlns:a16="http://schemas.microsoft.com/office/drawing/2014/main" id="{DCC6564F-0BA0-40A1-A6CE-8ED14210ED46}"/>
                  </a:ext>
                </a:extLst>
              </p:cNvPr>
              <p:cNvSpPr>
                <a:spLocks/>
              </p:cNvSpPr>
              <p:nvPr/>
            </p:nvSpPr>
            <p:spPr bwMode="auto">
              <a:xfrm>
                <a:off x="3178" y="4106"/>
                <a:ext cx="73" cy="87"/>
              </a:xfrm>
              <a:custGeom>
                <a:avLst/>
                <a:gdLst>
                  <a:gd name="T0" fmla="*/ 119 w 129"/>
                  <a:gd name="T1" fmla="*/ 26 h 153"/>
                  <a:gd name="T2" fmla="*/ 119 w 129"/>
                  <a:gd name="T3" fmla="*/ 28 h 153"/>
                  <a:gd name="T4" fmla="*/ 117 w 129"/>
                  <a:gd name="T5" fmla="*/ 59 h 153"/>
                  <a:gd name="T6" fmla="*/ 117 w 129"/>
                  <a:gd name="T7" fmla="*/ 83 h 153"/>
                  <a:gd name="T8" fmla="*/ 123 w 129"/>
                  <a:gd name="T9" fmla="*/ 88 h 153"/>
                  <a:gd name="T10" fmla="*/ 123 w 129"/>
                  <a:gd name="T11" fmla="*/ 97 h 153"/>
                  <a:gd name="T12" fmla="*/ 123 w 129"/>
                  <a:gd name="T13" fmla="*/ 114 h 153"/>
                  <a:gd name="T14" fmla="*/ 126 w 129"/>
                  <a:gd name="T15" fmla="*/ 123 h 153"/>
                  <a:gd name="T16" fmla="*/ 129 w 129"/>
                  <a:gd name="T17" fmla="*/ 133 h 153"/>
                  <a:gd name="T18" fmla="*/ 128 w 129"/>
                  <a:gd name="T19" fmla="*/ 145 h 153"/>
                  <a:gd name="T20" fmla="*/ 127 w 129"/>
                  <a:gd name="T21" fmla="*/ 153 h 153"/>
                  <a:gd name="T22" fmla="*/ 117 w 129"/>
                  <a:gd name="T23" fmla="*/ 147 h 153"/>
                  <a:gd name="T24" fmla="*/ 97 w 129"/>
                  <a:gd name="T25" fmla="*/ 133 h 153"/>
                  <a:gd name="T26" fmla="*/ 89 w 129"/>
                  <a:gd name="T27" fmla="*/ 131 h 153"/>
                  <a:gd name="T28" fmla="*/ 47 w 129"/>
                  <a:gd name="T29" fmla="*/ 131 h 153"/>
                  <a:gd name="T30" fmla="*/ 25 w 129"/>
                  <a:gd name="T31" fmla="*/ 138 h 153"/>
                  <a:gd name="T32" fmla="*/ 8 w 129"/>
                  <a:gd name="T33" fmla="*/ 150 h 153"/>
                  <a:gd name="T34" fmla="*/ 3 w 129"/>
                  <a:gd name="T35" fmla="*/ 153 h 153"/>
                  <a:gd name="T36" fmla="*/ 1 w 129"/>
                  <a:gd name="T37" fmla="*/ 149 h 153"/>
                  <a:gd name="T38" fmla="*/ 0 w 129"/>
                  <a:gd name="T39" fmla="*/ 131 h 153"/>
                  <a:gd name="T40" fmla="*/ 3 w 129"/>
                  <a:gd name="T41" fmla="*/ 124 h 153"/>
                  <a:gd name="T42" fmla="*/ 7 w 129"/>
                  <a:gd name="T43" fmla="*/ 110 h 153"/>
                  <a:gd name="T44" fmla="*/ 6 w 129"/>
                  <a:gd name="T45" fmla="*/ 92 h 153"/>
                  <a:gd name="T46" fmla="*/ 9 w 129"/>
                  <a:gd name="T47" fmla="*/ 85 h 153"/>
                  <a:gd name="T48" fmla="*/ 12 w 129"/>
                  <a:gd name="T49" fmla="*/ 79 h 153"/>
                  <a:gd name="T50" fmla="*/ 12 w 129"/>
                  <a:gd name="T51" fmla="*/ 44 h 153"/>
                  <a:gd name="T52" fmla="*/ 10 w 129"/>
                  <a:gd name="T53" fmla="*/ 26 h 153"/>
                  <a:gd name="T54" fmla="*/ 22 w 129"/>
                  <a:gd name="T55" fmla="*/ 18 h 153"/>
                  <a:gd name="T56" fmla="*/ 46 w 129"/>
                  <a:gd name="T57" fmla="*/ 2 h 153"/>
                  <a:gd name="T58" fmla="*/ 51 w 129"/>
                  <a:gd name="T59" fmla="*/ 0 h 153"/>
                  <a:gd name="T60" fmla="*/ 78 w 129"/>
                  <a:gd name="T61" fmla="*/ 0 h 153"/>
                  <a:gd name="T62" fmla="*/ 85 w 129"/>
                  <a:gd name="T63" fmla="*/ 3 h 153"/>
                  <a:gd name="T64" fmla="*/ 119 w 129"/>
                  <a:gd name="T65"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53">
                    <a:moveTo>
                      <a:pt x="119" y="26"/>
                    </a:moveTo>
                    <a:cubicBezTo>
                      <a:pt x="119" y="27"/>
                      <a:pt x="120" y="27"/>
                      <a:pt x="119" y="28"/>
                    </a:cubicBezTo>
                    <a:cubicBezTo>
                      <a:pt x="117" y="38"/>
                      <a:pt x="117" y="49"/>
                      <a:pt x="117" y="59"/>
                    </a:cubicBezTo>
                    <a:cubicBezTo>
                      <a:pt x="117" y="67"/>
                      <a:pt x="117" y="75"/>
                      <a:pt x="117" y="83"/>
                    </a:cubicBezTo>
                    <a:cubicBezTo>
                      <a:pt x="119" y="85"/>
                      <a:pt x="121" y="86"/>
                      <a:pt x="123" y="88"/>
                    </a:cubicBezTo>
                    <a:lnTo>
                      <a:pt x="123" y="97"/>
                    </a:lnTo>
                    <a:cubicBezTo>
                      <a:pt x="123" y="102"/>
                      <a:pt x="123" y="108"/>
                      <a:pt x="123" y="114"/>
                    </a:cubicBezTo>
                    <a:cubicBezTo>
                      <a:pt x="123" y="117"/>
                      <a:pt x="123" y="120"/>
                      <a:pt x="126" y="123"/>
                    </a:cubicBezTo>
                    <a:cubicBezTo>
                      <a:pt x="128" y="126"/>
                      <a:pt x="129" y="129"/>
                      <a:pt x="129" y="133"/>
                    </a:cubicBezTo>
                    <a:cubicBezTo>
                      <a:pt x="128" y="137"/>
                      <a:pt x="128" y="141"/>
                      <a:pt x="128" y="145"/>
                    </a:cubicBezTo>
                    <a:cubicBezTo>
                      <a:pt x="128" y="148"/>
                      <a:pt x="128" y="150"/>
                      <a:pt x="127" y="153"/>
                    </a:cubicBezTo>
                    <a:cubicBezTo>
                      <a:pt x="123" y="152"/>
                      <a:pt x="120" y="149"/>
                      <a:pt x="117" y="147"/>
                    </a:cubicBezTo>
                    <a:cubicBezTo>
                      <a:pt x="110" y="143"/>
                      <a:pt x="104" y="138"/>
                      <a:pt x="97" y="133"/>
                    </a:cubicBezTo>
                    <a:cubicBezTo>
                      <a:pt x="95" y="132"/>
                      <a:pt x="92" y="131"/>
                      <a:pt x="89" y="131"/>
                    </a:cubicBezTo>
                    <a:cubicBezTo>
                      <a:pt x="75" y="131"/>
                      <a:pt x="61" y="131"/>
                      <a:pt x="47" y="131"/>
                    </a:cubicBezTo>
                    <a:cubicBezTo>
                      <a:pt x="39" y="130"/>
                      <a:pt x="32" y="132"/>
                      <a:pt x="25" y="138"/>
                    </a:cubicBezTo>
                    <a:cubicBezTo>
                      <a:pt x="20" y="142"/>
                      <a:pt x="14" y="146"/>
                      <a:pt x="8" y="150"/>
                    </a:cubicBezTo>
                    <a:cubicBezTo>
                      <a:pt x="6" y="151"/>
                      <a:pt x="5" y="152"/>
                      <a:pt x="3" y="153"/>
                    </a:cubicBezTo>
                    <a:cubicBezTo>
                      <a:pt x="1" y="152"/>
                      <a:pt x="1" y="150"/>
                      <a:pt x="1" y="149"/>
                    </a:cubicBezTo>
                    <a:cubicBezTo>
                      <a:pt x="1" y="143"/>
                      <a:pt x="1" y="137"/>
                      <a:pt x="0" y="131"/>
                    </a:cubicBezTo>
                    <a:cubicBezTo>
                      <a:pt x="0" y="128"/>
                      <a:pt x="1" y="126"/>
                      <a:pt x="3" y="124"/>
                    </a:cubicBezTo>
                    <a:cubicBezTo>
                      <a:pt x="6" y="120"/>
                      <a:pt x="7" y="115"/>
                      <a:pt x="7" y="110"/>
                    </a:cubicBezTo>
                    <a:cubicBezTo>
                      <a:pt x="6" y="104"/>
                      <a:pt x="7" y="98"/>
                      <a:pt x="6" y="92"/>
                    </a:cubicBezTo>
                    <a:cubicBezTo>
                      <a:pt x="6" y="90"/>
                      <a:pt x="7" y="87"/>
                      <a:pt x="9" y="85"/>
                    </a:cubicBezTo>
                    <a:cubicBezTo>
                      <a:pt x="11" y="84"/>
                      <a:pt x="12" y="81"/>
                      <a:pt x="12" y="79"/>
                    </a:cubicBezTo>
                    <a:cubicBezTo>
                      <a:pt x="12" y="67"/>
                      <a:pt x="12" y="56"/>
                      <a:pt x="12" y="44"/>
                    </a:cubicBezTo>
                    <a:cubicBezTo>
                      <a:pt x="12" y="38"/>
                      <a:pt x="11" y="33"/>
                      <a:pt x="10" y="26"/>
                    </a:cubicBezTo>
                    <a:cubicBezTo>
                      <a:pt x="14" y="23"/>
                      <a:pt x="18" y="20"/>
                      <a:pt x="22" y="18"/>
                    </a:cubicBezTo>
                    <a:cubicBezTo>
                      <a:pt x="30" y="12"/>
                      <a:pt x="38" y="7"/>
                      <a:pt x="46" y="2"/>
                    </a:cubicBezTo>
                    <a:cubicBezTo>
                      <a:pt x="47" y="1"/>
                      <a:pt x="49" y="0"/>
                      <a:pt x="51" y="0"/>
                    </a:cubicBezTo>
                    <a:cubicBezTo>
                      <a:pt x="60" y="0"/>
                      <a:pt x="69" y="0"/>
                      <a:pt x="78" y="0"/>
                    </a:cubicBezTo>
                    <a:cubicBezTo>
                      <a:pt x="81" y="0"/>
                      <a:pt x="83" y="1"/>
                      <a:pt x="85" y="3"/>
                    </a:cubicBezTo>
                    <a:cubicBezTo>
                      <a:pt x="96" y="10"/>
                      <a:pt x="108" y="18"/>
                      <a:pt x="119" y="2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7" name="Freeform 2399">
                <a:extLst>
                  <a:ext uri="{FF2B5EF4-FFF2-40B4-BE49-F238E27FC236}">
                    <a16:creationId xmlns:a16="http://schemas.microsoft.com/office/drawing/2014/main" id="{9188A43E-6AE9-4E47-8FE1-EF971DF24614}"/>
                  </a:ext>
                </a:extLst>
              </p:cNvPr>
              <p:cNvSpPr>
                <a:spLocks noEditPoints="1"/>
              </p:cNvSpPr>
              <p:nvPr/>
            </p:nvSpPr>
            <p:spPr bwMode="auto">
              <a:xfrm>
                <a:off x="3194" y="3819"/>
                <a:ext cx="41" cy="228"/>
              </a:xfrm>
              <a:custGeom>
                <a:avLst/>
                <a:gdLst>
                  <a:gd name="T0" fmla="*/ 39 w 74"/>
                  <a:gd name="T1" fmla="*/ 0 h 402"/>
                  <a:gd name="T2" fmla="*/ 39 w 74"/>
                  <a:gd name="T3" fmla="*/ 6 h 402"/>
                  <a:gd name="T4" fmla="*/ 39 w 74"/>
                  <a:gd name="T5" fmla="*/ 45 h 402"/>
                  <a:gd name="T6" fmla="*/ 42 w 74"/>
                  <a:gd name="T7" fmla="*/ 54 h 402"/>
                  <a:gd name="T8" fmla="*/ 43 w 74"/>
                  <a:gd name="T9" fmla="*/ 61 h 402"/>
                  <a:gd name="T10" fmla="*/ 45 w 74"/>
                  <a:gd name="T11" fmla="*/ 84 h 402"/>
                  <a:gd name="T12" fmla="*/ 49 w 74"/>
                  <a:gd name="T13" fmla="*/ 127 h 402"/>
                  <a:gd name="T14" fmla="*/ 53 w 74"/>
                  <a:gd name="T15" fmla="*/ 164 h 402"/>
                  <a:gd name="T16" fmla="*/ 57 w 74"/>
                  <a:gd name="T17" fmla="*/ 207 h 402"/>
                  <a:gd name="T18" fmla="*/ 61 w 74"/>
                  <a:gd name="T19" fmla="*/ 250 h 402"/>
                  <a:gd name="T20" fmla="*/ 63 w 74"/>
                  <a:gd name="T21" fmla="*/ 278 h 402"/>
                  <a:gd name="T22" fmla="*/ 66 w 74"/>
                  <a:gd name="T23" fmla="*/ 311 h 402"/>
                  <a:gd name="T24" fmla="*/ 70 w 74"/>
                  <a:gd name="T25" fmla="*/ 350 h 402"/>
                  <a:gd name="T26" fmla="*/ 74 w 74"/>
                  <a:gd name="T27" fmla="*/ 398 h 402"/>
                  <a:gd name="T28" fmla="*/ 74 w 74"/>
                  <a:gd name="T29" fmla="*/ 400 h 402"/>
                  <a:gd name="T30" fmla="*/ 70 w 74"/>
                  <a:gd name="T31" fmla="*/ 399 h 402"/>
                  <a:gd name="T32" fmla="*/ 56 w 74"/>
                  <a:gd name="T33" fmla="*/ 389 h 402"/>
                  <a:gd name="T34" fmla="*/ 47 w 74"/>
                  <a:gd name="T35" fmla="*/ 386 h 402"/>
                  <a:gd name="T36" fmla="*/ 26 w 74"/>
                  <a:gd name="T37" fmla="*/ 386 h 402"/>
                  <a:gd name="T38" fmla="*/ 19 w 74"/>
                  <a:gd name="T39" fmla="*/ 388 h 402"/>
                  <a:gd name="T40" fmla="*/ 2 w 74"/>
                  <a:gd name="T41" fmla="*/ 401 h 402"/>
                  <a:gd name="T42" fmla="*/ 0 w 74"/>
                  <a:gd name="T43" fmla="*/ 398 h 402"/>
                  <a:gd name="T44" fmla="*/ 2 w 74"/>
                  <a:gd name="T45" fmla="*/ 367 h 402"/>
                  <a:gd name="T46" fmla="*/ 5 w 74"/>
                  <a:gd name="T47" fmla="*/ 345 h 402"/>
                  <a:gd name="T48" fmla="*/ 11 w 74"/>
                  <a:gd name="T49" fmla="*/ 278 h 402"/>
                  <a:gd name="T50" fmla="*/ 15 w 74"/>
                  <a:gd name="T51" fmla="*/ 235 h 402"/>
                  <a:gd name="T52" fmla="*/ 21 w 74"/>
                  <a:gd name="T53" fmla="*/ 175 h 402"/>
                  <a:gd name="T54" fmla="*/ 26 w 74"/>
                  <a:gd name="T55" fmla="*/ 119 h 402"/>
                  <a:gd name="T56" fmla="*/ 28 w 74"/>
                  <a:gd name="T57" fmla="*/ 93 h 402"/>
                  <a:gd name="T58" fmla="*/ 31 w 74"/>
                  <a:gd name="T59" fmla="*/ 59 h 402"/>
                  <a:gd name="T60" fmla="*/ 33 w 74"/>
                  <a:gd name="T61" fmla="*/ 54 h 402"/>
                  <a:gd name="T62" fmla="*/ 35 w 74"/>
                  <a:gd name="T63" fmla="*/ 47 h 402"/>
                  <a:gd name="T64" fmla="*/ 35 w 74"/>
                  <a:gd name="T65" fmla="*/ 9 h 402"/>
                  <a:gd name="T66" fmla="*/ 36 w 74"/>
                  <a:gd name="T67" fmla="*/ 3 h 402"/>
                  <a:gd name="T68" fmla="*/ 39 w 74"/>
                  <a:gd name="T69" fmla="*/ 0 h 402"/>
                  <a:gd name="T70" fmla="*/ 42 w 74"/>
                  <a:gd name="T71" fmla="*/ 380 h 402"/>
                  <a:gd name="T72" fmla="*/ 43 w 74"/>
                  <a:gd name="T73" fmla="*/ 377 h 402"/>
                  <a:gd name="T74" fmla="*/ 43 w 74"/>
                  <a:gd name="T75" fmla="*/ 342 h 402"/>
                  <a:gd name="T76" fmla="*/ 38 w 74"/>
                  <a:gd name="T77" fmla="*/ 330 h 402"/>
                  <a:gd name="T78" fmla="*/ 35 w 74"/>
                  <a:gd name="T79" fmla="*/ 332 h 402"/>
                  <a:gd name="T80" fmla="*/ 31 w 74"/>
                  <a:gd name="T81" fmla="*/ 343 h 402"/>
                  <a:gd name="T82" fmla="*/ 31 w 74"/>
                  <a:gd name="T83" fmla="*/ 374 h 402"/>
                  <a:gd name="T84" fmla="*/ 32 w 74"/>
                  <a:gd name="T85" fmla="*/ 380 h 402"/>
                  <a:gd name="T86" fmla="*/ 42 w 74"/>
                  <a:gd name="T87" fmla="*/ 38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402">
                    <a:moveTo>
                      <a:pt x="39" y="0"/>
                    </a:moveTo>
                    <a:lnTo>
                      <a:pt x="39" y="6"/>
                    </a:lnTo>
                    <a:cubicBezTo>
                      <a:pt x="39" y="19"/>
                      <a:pt x="39" y="32"/>
                      <a:pt x="39" y="45"/>
                    </a:cubicBezTo>
                    <a:cubicBezTo>
                      <a:pt x="39" y="49"/>
                      <a:pt x="39" y="52"/>
                      <a:pt x="42" y="54"/>
                    </a:cubicBezTo>
                    <a:cubicBezTo>
                      <a:pt x="43" y="56"/>
                      <a:pt x="43" y="59"/>
                      <a:pt x="43" y="61"/>
                    </a:cubicBezTo>
                    <a:cubicBezTo>
                      <a:pt x="44" y="69"/>
                      <a:pt x="45" y="76"/>
                      <a:pt x="45" y="84"/>
                    </a:cubicBezTo>
                    <a:cubicBezTo>
                      <a:pt x="47" y="98"/>
                      <a:pt x="48" y="113"/>
                      <a:pt x="49" y="127"/>
                    </a:cubicBezTo>
                    <a:cubicBezTo>
                      <a:pt x="51" y="140"/>
                      <a:pt x="52" y="152"/>
                      <a:pt x="53" y="164"/>
                    </a:cubicBezTo>
                    <a:cubicBezTo>
                      <a:pt x="54" y="179"/>
                      <a:pt x="55" y="193"/>
                      <a:pt x="57" y="207"/>
                    </a:cubicBezTo>
                    <a:cubicBezTo>
                      <a:pt x="58" y="222"/>
                      <a:pt x="60" y="236"/>
                      <a:pt x="61" y="250"/>
                    </a:cubicBezTo>
                    <a:cubicBezTo>
                      <a:pt x="62" y="259"/>
                      <a:pt x="62" y="269"/>
                      <a:pt x="63" y="278"/>
                    </a:cubicBezTo>
                    <a:cubicBezTo>
                      <a:pt x="64" y="289"/>
                      <a:pt x="65" y="300"/>
                      <a:pt x="66" y="311"/>
                    </a:cubicBezTo>
                    <a:cubicBezTo>
                      <a:pt x="68" y="324"/>
                      <a:pt x="69" y="337"/>
                      <a:pt x="70" y="350"/>
                    </a:cubicBezTo>
                    <a:cubicBezTo>
                      <a:pt x="71" y="366"/>
                      <a:pt x="73" y="382"/>
                      <a:pt x="74" y="398"/>
                    </a:cubicBezTo>
                    <a:lnTo>
                      <a:pt x="74" y="400"/>
                    </a:lnTo>
                    <a:cubicBezTo>
                      <a:pt x="72" y="402"/>
                      <a:pt x="71" y="400"/>
                      <a:pt x="70" y="399"/>
                    </a:cubicBezTo>
                    <a:cubicBezTo>
                      <a:pt x="65" y="396"/>
                      <a:pt x="60" y="392"/>
                      <a:pt x="56" y="389"/>
                    </a:cubicBezTo>
                    <a:cubicBezTo>
                      <a:pt x="53" y="387"/>
                      <a:pt x="50" y="386"/>
                      <a:pt x="47" y="386"/>
                    </a:cubicBezTo>
                    <a:cubicBezTo>
                      <a:pt x="40" y="386"/>
                      <a:pt x="33" y="386"/>
                      <a:pt x="26" y="386"/>
                    </a:cubicBezTo>
                    <a:cubicBezTo>
                      <a:pt x="23" y="386"/>
                      <a:pt x="21" y="386"/>
                      <a:pt x="19" y="388"/>
                    </a:cubicBezTo>
                    <a:cubicBezTo>
                      <a:pt x="13" y="392"/>
                      <a:pt x="7" y="397"/>
                      <a:pt x="2" y="401"/>
                    </a:cubicBezTo>
                    <a:cubicBezTo>
                      <a:pt x="0" y="400"/>
                      <a:pt x="0" y="399"/>
                      <a:pt x="0" y="398"/>
                    </a:cubicBezTo>
                    <a:cubicBezTo>
                      <a:pt x="1" y="387"/>
                      <a:pt x="2" y="377"/>
                      <a:pt x="2" y="367"/>
                    </a:cubicBezTo>
                    <a:cubicBezTo>
                      <a:pt x="3" y="360"/>
                      <a:pt x="4" y="352"/>
                      <a:pt x="5" y="345"/>
                    </a:cubicBezTo>
                    <a:cubicBezTo>
                      <a:pt x="7" y="323"/>
                      <a:pt x="9" y="300"/>
                      <a:pt x="11" y="278"/>
                    </a:cubicBezTo>
                    <a:cubicBezTo>
                      <a:pt x="12" y="264"/>
                      <a:pt x="14" y="249"/>
                      <a:pt x="15" y="235"/>
                    </a:cubicBezTo>
                    <a:cubicBezTo>
                      <a:pt x="17" y="215"/>
                      <a:pt x="19" y="195"/>
                      <a:pt x="21" y="175"/>
                    </a:cubicBezTo>
                    <a:cubicBezTo>
                      <a:pt x="23" y="156"/>
                      <a:pt x="24" y="137"/>
                      <a:pt x="26" y="119"/>
                    </a:cubicBezTo>
                    <a:cubicBezTo>
                      <a:pt x="27" y="110"/>
                      <a:pt x="27" y="102"/>
                      <a:pt x="28" y="93"/>
                    </a:cubicBezTo>
                    <a:cubicBezTo>
                      <a:pt x="29" y="82"/>
                      <a:pt x="30" y="70"/>
                      <a:pt x="31" y="59"/>
                    </a:cubicBezTo>
                    <a:cubicBezTo>
                      <a:pt x="31" y="57"/>
                      <a:pt x="32" y="55"/>
                      <a:pt x="33" y="54"/>
                    </a:cubicBezTo>
                    <a:cubicBezTo>
                      <a:pt x="35" y="52"/>
                      <a:pt x="35" y="50"/>
                      <a:pt x="35" y="47"/>
                    </a:cubicBezTo>
                    <a:cubicBezTo>
                      <a:pt x="35" y="34"/>
                      <a:pt x="35" y="21"/>
                      <a:pt x="35" y="9"/>
                    </a:cubicBezTo>
                    <a:cubicBezTo>
                      <a:pt x="35" y="7"/>
                      <a:pt x="36" y="5"/>
                      <a:pt x="36" y="3"/>
                    </a:cubicBezTo>
                    <a:cubicBezTo>
                      <a:pt x="36" y="1"/>
                      <a:pt x="37" y="0"/>
                      <a:pt x="39" y="0"/>
                    </a:cubicBezTo>
                    <a:close/>
                    <a:moveTo>
                      <a:pt x="42" y="380"/>
                    </a:moveTo>
                    <a:cubicBezTo>
                      <a:pt x="42" y="379"/>
                      <a:pt x="43" y="378"/>
                      <a:pt x="43" y="377"/>
                    </a:cubicBezTo>
                    <a:cubicBezTo>
                      <a:pt x="43" y="365"/>
                      <a:pt x="43" y="354"/>
                      <a:pt x="43" y="342"/>
                    </a:cubicBezTo>
                    <a:cubicBezTo>
                      <a:pt x="43" y="337"/>
                      <a:pt x="41" y="334"/>
                      <a:pt x="38" y="330"/>
                    </a:cubicBezTo>
                    <a:cubicBezTo>
                      <a:pt x="37" y="331"/>
                      <a:pt x="36" y="332"/>
                      <a:pt x="35" y="332"/>
                    </a:cubicBezTo>
                    <a:cubicBezTo>
                      <a:pt x="33" y="335"/>
                      <a:pt x="31" y="339"/>
                      <a:pt x="31" y="343"/>
                    </a:cubicBezTo>
                    <a:cubicBezTo>
                      <a:pt x="31" y="353"/>
                      <a:pt x="31" y="364"/>
                      <a:pt x="31" y="374"/>
                    </a:cubicBezTo>
                    <a:cubicBezTo>
                      <a:pt x="31" y="376"/>
                      <a:pt x="32" y="378"/>
                      <a:pt x="32" y="380"/>
                    </a:cubicBezTo>
                    <a:cubicBezTo>
                      <a:pt x="35" y="380"/>
                      <a:pt x="39" y="381"/>
                      <a:pt x="42" y="38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8" name="Freeform 2400">
                <a:extLst>
                  <a:ext uri="{FF2B5EF4-FFF2-40B4-BE49-F238E27FC236}">
                    <a16:creationId xmlns:a16="http://schemas.microsoft.com/office/drawing/2014/main" id="{40A701C2-42F2-4B4B-A60C-D5A2C7772C0B}"/>
                  </a:ext>
                </a:extLst>
              </p:cNvPr>
              <p:cNvSpPr>
                <a:spLocks/>
              </p:cNvSpPr>
              <p:nvPr/>
            </p:nvSpPr>
            <p:spPr bwMode="auto">
              <a:xfrm>
                <a:off x="3266" y="4363"/>
                <a:ext cx="11" cy="394"/>
              </a:xfrm>
              <a:custGeom>
                <a:avLst/>
                <a:gdLst>
                  <a:gd name="T0" fmla="*/ 2 w 20"/>
                  <a:gd name="T1" fmla="*/ 6 h 694"/>
                  <a:gd name="T2" fmla="*/ 19 w 20"/>
                  <a:gd name="T3" fmla="*/ 0 h 694"/>
                  <a:gd name="T4" fmla="*/ 20 w 20"/>
                  <a:gd name="T5" fmla="*/ 4 h 694"/>
                  <a:gd name="T6" fmla="*/ 20 w 20"/>
                  <a:gd name="T7" fmla="*/ 79 h 694"/>
                  <a:gd name="T8" fmla="*/ 19 w 20"/>
                  <a:gd name="T9" fmla="*/ 200 h 694"/>
                  <a:gd name="T10" fmla="*/ 19 w 20"/>
                  <a:gd name="T11" fmla="*/ 343 h 694"/>
                  <a:gd name="T12" fmla="*/ 19 w 20"/>
                  <a:gd name="T13" fmla="*/ 517 h 694"/>
                  <a:gd name="T14" fmla="*/ 18 w 20"/>
                  <a:gd name="T15" fmla="*/ 685 h 694"/>
                  <a:gd name="T16" fmla="*/ 18 w 20"/>
                  <a:gd name="T17" fmla="*/ 694 h 694"/>
                  <a:gd name="T18" fmla="*/ 16 w 20"/>
                  <a:gd name="T19" fmla="*/ 693 h 694"/>
                  <a:gd name="T20" fmla="*/ 13 w 20"/>
                  <a:gd name="T21" fmla="*/ 684 h 694"/>
                  <a:gd name="T22" fmla="*/ 9 w 20"/>
                  <a:gd name="T23" fmla="*/ 677 h 694"/>
                  <a:gd name="T24" fmla="*/ 4 w 20"/>
                  <a:gd name="T25" fmla="*/ 673 h 694"/>
                  <a:gd name="T26" fmla="*/ 0 w 20"/>
                  <a:gd name="T27" fmla="*/ 666 h 694"/>
                  <a:gd name="T28" fmla="*/ 0 w 20"/>
                  <a:gd name="T29" fmla="*/ 633 h 694"/>
                  <a:gd name="T30" fmla="*/ 0 w 20"/>
                  <a:gd name="T31" fmla="*/ 431 h 694"/>
                  <a:gd name="T32" fmla="*/ 1 w 20"/>
                  <a:gd name="T33" fmla="*/ 253 h 694"/>
                  <a:gd name="T34" fmla="*/ 1 w 20"/>
                  <a:gd name="T35" fmla="*/ 110 h 694"/>
                  <a:gd name="T36" fmla="*/ 1 w 20"/>
                  <a:gd name="T37" fmla="*/ 11 h 694"/>
                  <a:gd name="T38" fmla="*/ 2 w 20"/>
                  <a:gd name="T39" fmla="*/ 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694">
                    <a:moveTo>
                      <a:pt x="2" y="6"/>
                    </a:moveTo>
                    <a:cubicBezTo>
                      <a:pt x="8" y="3"/>
                      <a:pt x="13" y="2"/>
                      <a:pt x="19" y="0"/>
                    </a:cubicBezTo>
                    <a:cubicBezTo>
                      <a:pt x="20" y="2"/>
                      <a:pt x="20" y="3"/>
                      <a:pt x="20" y="4"/>
                    </a:cubicBezTo>
                    <a:cubicBezTo>
                      <a:pt x="20" y="29"/>
                      <a:pt x="20" y="54"/>
                      <a:pt x="20" y="79"/>
                    </a:cubicBezTo>
                    <a:cubicBezTo>
                      <a:pt x="20" y="119"/>
                      <a:pt x="20" y="159"/>
                      <a:pt x="19" y="200"/>
                    </a:cubicBezTo>
                    <a:cubicBezTo>
                      <a:pt x="19" y="247"/>
                      <a:pt x="19" y="295"/>
                      <a:pt x="19" y="343"/>
                    </a:cubicBezTo>
                    <a:cubicBezTo>
                      <a:pt x="19" y="401"/>
                      <a:pt x="19" y="459"/>
                      <a:pt x="19" y="517"/>
                    </a:cubicBezTo>
                    <a:cubicBezTo>
                      <a:pt x="19" y="573"/>
                      <a:pt x="19" y="629"/>
                      <a:pt x="18" y="685"/>
                    </a:cubicBezTo>
                    <a:cubicBezTo>
                      <a:pt x="18" y="687"/>
                      <a:pt x="18" y="690"/>
                      <a:pt x="18" y="694"/>
                    </a:cubicBezTo>
                    <a:cubicBezTo>
                      <a:pt x="17" y="694"/>
                      <a:pt x="16" y="694"/>
                      <a:pt x="16" y="693"/>
                    </a:cubicBezTo>
                    <a:cubicBezTo>
                      <a:pt x="14" y="691"/>
                      <a:pt x="12" y="688"/>
                      <a:pt x="13" y="684"/>
                    </a:cubicBezTo>
                    <a:cubicBezTo>
                      <a:pt x="13" y="681"/>
                      <a:pt x="12" y="679"/>
                      <a:pt x="9" y="677"/>
                    </a:cubicBezTo>
                    <a:cubicBezTo>
                      <a:pt x="7" y="676"/>
                      <a:pt x="6" y="674"/>
                      <a:pt x="4" y="673"/>
                    </a:cubicBezTo>
                    <a:cubicBezTo>
                      <a:pt x="1" y="671"/>
                      <a:pt x="0" y="669"/>
                      <a:pt x="0" y="666"/>
                    </a:cubicBezTo>
                    <a:cubicBezTo>
                      <a:pt x="0" y="655"/>
                      <a:pt x="0" y="644"/>
                      <a:pt x="0" y="633"/>
                    </a:cubicBezTo>
                    <a:cubicBezTo>
                      <a:pt x="0" y="566"/>
                      <a:pt x="0" y="499"/>
                      <a:pt x="0" y="431"/>
                    </a:cubicBezTo>
                    <a:cubicBezTo>
                      <a:pt x="1" y="372"/>
                      <a:pt x="1" y="312"/>
                      <a:pt x="1" y="253"/>
                    </a:cubicBezTo>
                    <a:cubicBezTo>
                      <a:pt x="1" y="205"/>
                      <a:pt x="1" y="158"/>
                      <a:pt x="1" y="110"/>
                    </a:cubicBezTo>
                    <a:lnTo>
                      <a:pt x="1" y="11"/>
                    </a:lnTo>
                    <a:cubicBezTo>
                      <a:pt x="2" y="10"/>
                      <a:pt x="2" y="8"/>
                      <a:pt x="2" y="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99" name="Freeform 2401">
                <a:extLst>
                  <a:ext uri="{FF2B5EF4-FFF2-40B4-BE49-F238E27FC236}">
                    <a16:creationId xmlns:a16="http://schemas.microsoft.com/office/drawing/2014/main" id="{0FC8B240-F529-4F7F-85DF-C447422D7C21}"/>
                  </a:ext>
                </a:extLst>
              </p:cNvPr>
              <p:cNvSpPr>
                <a:spLocks/>
              </p:cNvSpPr>
              <p:nvPr/>
            </p:nvSpPr>
            <p:spPr bwMode="auto">
              <a:xfrm>
                <a:off x="3149" y="4363"/>
                <a:ext cx="12" cy="394"/>
              </a:xfrm>
              <a:custGeom>
                <a:avLst/>
                <a:gdLst>
                  <a:gd name="T0" fmla="*/ 3 w 21"/>
                  <a:gd name="T1" fmla="*/ 0 h 693"/>
                  <a:gd name="T2" fmla="*/ 21 w 21"/>
                  <a:gd name="T3" fmla="*/ 5 h 693"/>
                  <a:gd name="T4" fmla="*/ 19 w 21"/>
                  <a:gd name="T5" fmla="*/ 670 h 693"/>
                  <a:gd name="T6" fmla="*/ 10 w 21"/>
                  <a:gd name="T7" fmla="*/ 677 h 693"/>
                  <a:gd name="T8" fmla="*/ 7 w 21"/>
                  <a:gd name="T9" fmla="*/ 682 h 693"/>
                  <a:gd name="T10" fmla="*/ 7 w 21"/>
                  <a:gd name="T11" fmla="*/ 685 h 693"/>
                  <a:gd name="T12" fmla="*/ 2 w 21"/>
                  <a:gd name="T13" fmla="*/ 693 h 693"/>
                  <a:gd name="T14" fmla="*/ 1 w 21"/>
                  <a:gd name="T15" fmla="*/ 692 h 693"/>
                  <a:gd name="T16" fmla="*/ 3 w 21"/>
                  <a:gd name="T17" fmla="*/ 0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93">
                    <a:moveTo>
                      <a:pt x="3" y="0"/>
                    </a:moveTo>
                    <a:cubicBezTo>
                      <a:pt x="10" y="1"/>
                      <a:pt x="15" y="3"/>
                      <a:pt x="21" y="5"/>
                    </a:cubicBezTo>
                    <a:cubicBezTo>
                      <a:pt x="20" y="227"/>
                      <a:pt x="20" y="448"/>
                      <a:pt x="19" y="670"/>
                    </a:cubicBezTo>
                    <a:cubicBezTo>
                      <a:pt x="16" y="672"/>
                      <a:pt x="13" y="675"/>
                      <a:pt x="10" y="677"/>
                    </a:cubicBezTo>
                    <a:cubicBezTo>
                      <a:pt x="8" y="678"/>
                      <a:pt x="7" y="680"/>
                      <a:pt x="7" y="682"/>
                    </a:cubicBezTo>
                    <a:cubicBezTo>
                      <a:pt x="7" y="683"/>
                      <a:pt x="7" y="684"/>
                      <a:pt x="7" y="685"/>
                    </a:cubicBezTo>
                    <a:cubicBezTo>
                      <a:pt x="7" y="689"/>
                      <a:pt x="5" y="691"/>
                      <a:pt x="2" y="693"/>
                    </a:cubicBezTo>
                    <a:lnTo>
                      <a:pt x="1" y="692"/>
                    </a:lnTo>
                    <a:cubicBezTo>
                      <a:pt x="0" y="684"/>
                      <a:pt x="3" y="7"/>
                      <a:pt x="3"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0" name="Freeform 2402">
                <a:extLst>
                  <a:ext uri="{FF2B5EF4-FFF2-40B4-BE49-F238E27FC236}">
                    <a16:creationId xmlns:a16="http://schemas.microsoft.com/office/drawing/2014/main" id="{D9176A45-0809-4A03-B3AC-B627D8C00301}"/>
                  </a:ext>
                </a:extLst>
              </p:cNvPr>
              <p:cNvSpPr>
                <a:spLocks/>
              </p:cNvSpPr>
              <p:nvPr/>
            </p:nvSpPr>
            <p:spPr bwMode="auto">
              <a:xfrm>
                <a:off x="3173" y="4186"/>
                <a:ext cx="82" cy="68"/>
              </a:xfrm>
              <a:custGeom>
                <a:avLst/>
                <a:gdLst>
                  <a:gd name="T0" fmla="*/ 0 w 146"/>
                  <a:gd name="T1" fmla="*/ 119 h 120"/>
                  <a:gd name="T2" fmla="*/ 1 w 146"/>
                  <a:gd name="T3" fmla="*/ 109 h 120"/>
                  <a:gd name="T4" fmla="*/ 6 w 146"/>
                  <a:gd name="T5" fmla="*/ 54 h 120"/>
                  <a:gd name="T6" fmla="*/ 5 w 146"/>
                  <a:gd name="T7" fmla="*/ 42 h 120"/>
                  <a:gd name="T8" fmla="*/ 3 w 146"/>
                  <a:gd name="T9" fmla="*/ 31 h 120"/>
                  <a:gd name="T10" fmla="*/ 12 w 146"/>
                  <a:gd name="T11" fmla="*/ 25 h 120"/>
                  <a:gd name="T12" fmla="*/ 45 w 146"/>
                  <a:gd name="T13" fmla="*/ 2 h 120"/>
                  <a:gd name="T14" fmla="*/ 52 w 146"/>
                  <a:gd name="T15" fmla="*/ 0 h 120"/>
                  <a:gd name="T16" fmla="*/ 94 w 146"/>
                  <a:gd name="T17" fmla="*/ 0 h 120"/>
                  <a:gd name="T18" fmla="*/ 103 w 146"/>
                  <a:gd name="T19" fmla="*/ 3 h 120"/>
                  <a:gd name="T20" fmla="*/ 138 w 146"/>
                  <a:gd name="T21" fmla="*/ 27 h 120"/>
                  <a:gd name="T22" fmla="*/ 143 w 146"/>
                  <a:gd name="T23" fmla="*/ 31 h 120"/>
                  <a:gd name="T24" fmla="*/ 142 w 146"/>
                  <a:gd name="T25" fmla="*/ 39 h 120"/>
                  <a:gd name="T26" fmla="*/ 141 w 146"/>
                  <a:gd name="T27" fmla="*/ 63 h 120"/>
                  <a:gd name="T28" fmla="*/ 144 w 146"/>
                  <a:gd name="T29" fmla="*/ 89 h 120"/>
                  <a:gd name="T30" fmla="*/ 146 w 146"/>
                  <a:gd name="T31" fmla="*/ 114 h 120"/>
                  <a:gd name="T32" fmla="*/ 146 w 146"/>
                  <a:gd name="T33" fmla="*/ 119 h 120"/>
                  <a:gd name="T34" fmla="*/ 131 w 146"/>
                  <a:gd name="T35" fmla="*/ 108 h 120"/>
                  <a:gd name="T36" fmla="*/ 130 w 146"/>
                  <a:gd name="T37" fmla="*/ 92 h 120"/>
                  <a:gd name="T38" fmla="*/ 103 w 146"/>
                  <a:gd name="T39" fmla="*/ 83 h 120"/>
                  <a:gd name="T40" fmla="*/ 101 w 146"/>
                  <a:gd name="T41" fmla="*/ 83 h 120"/>
                  <a:gd name="T42" fmla="*/ 100 w 146"/>
                  <a:gd name="T43" fmla="*/ 96 h 120"/>
                  <a:gd name="T44" fmla="*/ 93 w 146"/>
                  <a:gd name="T45" fmla="*/ 97 h 120"/>
                  <a:gd name="T46" fmla="*/ 92 w 146"/>
                  <a:gd name="T47" fmla="*/ 103 h 120"/>
                  <a:gd name="T48" fmla="*/ 91 w 146"/>
                  <a:gd name="T49" fmla="*/ 112 h 120"/>
                  <a:gd name="T50" fmla="*/ 89 w 146"/>
                  <a:gd name="T51" fmla="*/ 114 h 120"/>
                  <a:gd name="T52" fmla="*/ 87 w 146"/>
                  <a:gd name="T53" fmla="*/ 112 h 120"/>
                  <a:gd name="T54" fmla="*/ 87 w 146"/>
                  <a:gd name="T55" fmla="*/ 108 h 120"/>
                  <a:gd name="T56" fmla="*/ 87 w 146"/>
                  <a:gd name="T57" fmla="*/ 97 h 120"/>
                  <a:gd name="T58" fmla="*/ 74 w 146"/>
                  <a:gd name="T59" fmla="*/ 97 h 120"/>
                  <a:gd name="T60" fmla="*/ 60 w 146"/>
                  <a:gd name="T61" fmla="*/ 97 h 120"/>
                  <a:gd name="T62" fmla="*/ 59 w 146"/>
                  <a:gd name="T63" fmla="*/ 101 h 120"/>
                  <a:gd name="T64" fmla="*/ 59 w 146"/>
                  <a:gd name="T65" fmla="*/ 112 h 120"/>
                  <a:gd name="T66" fmla="*/ 57 w 146"/>
                  <a:gd name="T67" fmla="*/ 114 h 120"/>
                  <a:gd name="T68" fmla="*/ 55 w 146"/>
                  <a:gd name="T69" fmla="*/ 112 h 120"/>
                  <a:gd name="T70" fmla="*/ 55 w 146"/>
                  <a:gd name="T71" fmla="*/ 106 h 120"/>
                  <a:gd name="T72" fmla="*/ 55 w 146"/>
                  <a:gd name="T73" fmla="*/ 97 h 120"/>
                  <a:gd name="T74" fmla="*/ 51 w 146"/>
                  <a:gd name="T75" fmla="*/ 96 h 120"/>
                  <a:gd name="T76" fmla="*/ 47 w 146"/>
                  <a:gd name="T77" fmla="*/ 96 h 120"/>
                  <a:gd name="T78" fmla="*/ 46 w 146"/>
                  <a:gd name="T79" fmla="*/ 89 h 120"/>
                  <a:gd name="T80" fmla="*/ 46 w 146"/>
                  <a:gd name="T81" fmla="*/ 83 h 120"/>
                  <a:gd name="T82" fmla="*/ 41 w 146"/>
                  <a:gd name="T83" fmla="*/ 83 h 120"/>
                  <a:gd name="T84" fmla="*/ 39 w 146"/>
                  <a:gd name="T85" fmla="*/ 84 h 120"/>
                  <a:gd name="T86" fmla="*/ 17 w 146"/>
                  <a:gd name="T87" fmla="*/ 91 h 120"/>
                  <a:gd name="T88" fmla="*/ 15 w 146"/>
                  <a:gd name="T89" fmla="*/ 108 h 120"/>
                  <a:gd name="T90" fmla="*/ 2 w 146"/>
                  <a:gd name="T91" fmla="*/ 120 h 120"/>
                  <a:gd name="T92" fmla="*/ 0 w 146"/>
                  <a:gd name="T93" fmla="*/ 11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20">
                    <a:moveTo>
                      <a:pt x="0" y="119"/>
                    </a:moveTo>
                    <a:cubicBezTo>
                      <a:pt x="1" y="116"/>
                      <a:pt x="1" y="113"/>
                      <a:pt x="1" y="109"/>
                    </a:cubicBezTo>
                    <a:cubicBezTo>
                      <a:pt x="3" y="91"/>
                      <a:pt x="5" y="72"/>
                      <a:pt x="6" y="54"/>
                    </a:cubicBezTo>
                    <a:cubicBezTo>
                      <a:pt x="6" y="50"/>
                      <a:pt x="6" y="46"/>
                      <a:pt x="5" y="42"/>
                    </a:cubicBezTo>
                    <a:cubicBezTo>
                      <a:pt x="4" y="39"/>
                      <a:pt x="4" y="35"/>
                      <a:pt x="3" y="31"/>
                    </a:cubicBezTo>
                    <a:cubicBezTo>
                      <a:pt x="6" y="29"/>
                      <a:pt x="9" y="27"/>
                      <a:pt x="12" y="25"/>
                    </a:cubicBezTo>
                    <a:cubicBezTo>
                      <a:pt x="23" y="17"/>
                      <a:pt x="34" y="10"/>
                      <a:pt x="45" y="2"/>
                    </a:cubicBezTo>
                    <a:cubicBezTo>
                      <a:pt x="47" y="1"/>
                      <a:pt x="49" y="0"/>
                      <a:pt x="52" y="0"/>
                    </a:cubicBezTo>
                    <a:cubicBezTo>
                      <a:pt x="66" y="0"/>
                      <a:pt x="80" y="0"/>
                      <a:pt x="94" y="0"/>
                    </a:cubicBezTo>
                    <a:cubicBezTo>
                      <a:pt x="97" y="0"/>
                      <a:pt x="100" y="1"/>
                      <a:pt x="103" y="3"/>
                    </a:cubicBezTo>
                    <a:cubicBezTo>
                      <a:pt x="115" y="11"/>
                      <a:pt x="127" y="19"/>
                      <a:pt x="138" y="27"/>
                    </a:cubicBezTo>
                    <a:cubicBezTo>
                      <a:pt x="140" y="29"/>
                      <a:pt x="142" y="30"/>
                      <a:pt x="143" y="31"/>
                    </a:cubicBezTo>
                    <a:cubicBezTo>
                      <a:pt x="144" y="34"/>
                      <a:pt x="143" y="36"/>
                      <a:pt x="142" y="39"/>
                    </a:cubicBezTo>
                    <a:cubicBezTo>
                      <a:pt x="140" y="47"/>
                      <a:pt x="140" y="55"/>
                      <a:pt x="141" y="63"/>
                    </a:cubicBezTo>
                    <a:cubicBezTo>
                      <a:pt x="142" y="72"/>
                      <a:pt x="143" y="81"/>
                      <a:pt x="144" y="89"/>
                    </a:cubicBezTo>
                    <a:cubicBezTo>
                      <a:pt x="144" y="98"/>
                      <a:pt x="145" y="106"/>
                      <a:pt x="146" y="114"/>
                    </a:cubicBezTo>
                    <a:cubicBezTo>
                      <a:pt x="146" y="116"/>
                      <a:pt x="146" y="117"/>
                      <a:pt x="146" y="119"/>
                    </a:cubicBezTo>
                    <a:cubicBezTo>
                      <a:pt x="139" y="117"/>
                      <a:pt x="136" y="111"/>
                      <a:pt x="131" y="108"/>
                    </a:cubicBezTo>
                    <a:cubicBezTo>
                      <a:pt x="130" y="103"/>
                      <a:pt x="131" y="97"/>
                      <a:pt x="130" y="92"/>
                    </a:cubicBezTo>
                    <a:cubicBezTo>
                      <a:pt x="121" y="88"/>
                      <a:pt x="112" y="86"/>
                      <a:pt x="103" y="83"/>
                    </a:cubicBezTo>
                    <a:cubicBezTo>
                      <a:pt x="102" y="82"/>
                      <a:pt x="102" y="83"/>
                      <a:pt x="101" y="83"/>
                    </a:cubicBezTo>
                    <a:cubicBezTo>
                      <a:pt x="99" y="87"/>
                      <a:pt x="101" y="91"/>
                      <a:pt x="100" y="96"/>
                    </a:cubicBezTo>
                    <a:cubicBezTo>
                      <a:pt x="97" y="96"/>
                      <a:pt x="95" y="97"/>
                      <a:pt x="93" y="97"/>
                    </a:cubicBezTo>
                    <a:cubicBezTo>
                      <a:pt x="91" y="99"/>
                      <a:pt x="92" y="101"/>
                      <a:pt x="92" y="103"/>
                    </a:cubicBezTo>
                    <a:cubicBezTo>
                      <a:pt x="91" y="106"/>
                      <a:pt x="92" y="109"/>
                      <a:pt x="91" y="112"/>
                    </a:cubicBezTo>
                    <a:lnTo>
                      <a:pt x="89" y="114"/>
                    </a:lnTo>
                    <a:lnTo>
                      <a:pt x="87" y="112"/>
                    </a:lnTo>
                    <a:cubicBezTo>
                      <a:pt x="87" y="111"/>
                      <a:pt x="87" y="110"/>
                      <a:pt x="87" y="108"/>
                    </a:cubicBezTo>
                    <a:cubicBezTo>
                      <a:pt x="87" y="105"/>
                      <a:pt x="87" y="101"/>
                      <a:pt x="87" y="97"/>
                    </a:cubicBezTo>
                    <a:cubicBezTo>
                      <a:pt x="82" y="96"/>
                      <a:pt x="78" y="97"/>
                      <a:pt x="74" y="97"/>
                    </a:cubicBezTo>
                    <a:cubicBezTo>
                      <a:pt x="69" y="97"/>
                      <a:pt x="65" y="97"/>
                      <a:pt x="60" y="97"/>
                    </a:cubicBezTo>
                    <a:cubicBezTo>
                      <a:pt x="60" y="98"/>
                      <a:pt x="59" y="99"/>
                      <a:pt x="59" y="101"/>
                    </a:cubicBezTo>
                    <a:cubicBezTo>
                      <a:pt x="59" y="104"/>
                      <a:pt x="59" y="108"/>
                      <a:pt x="59" y="112"/>
                    </a:cubicBezTo>
                    <a:cubicBezTo>
                      <a:pt x="59" y="114"/>
                      <a:pt x="58" y="114"/>
                      <a:pt x="57" y="114"/>
                    </a:cubicBezTo>
                    <a:lnTo>
                      <a:pt x="55" y="112"/>
                    </a:lnTo>
                    <a:cubicBezTo>
                      <a:pt x="55" y="110"/>
                      <a:pt x="55" y="108"/>
                      <a:pt x="55" y="106"/>
                    </a:cubicBezTo>
                    <a:cubicBezTo>
                      <a:pt x="54" y="103"/>
                      <a:pt x="55" y="100"/>
                      <a:pt x="55" y="97"/>
                    </a:cubicBezTo>
                    <a:cubicBezTo>
                      <a:pt x="53" y="97"/>
                      <a:pt x="52" y="96"/>
                      <a:pt x="51" y="96"/>
                    </a:cubicBezTo>
                    <a:cubicBezTo>
                      <a:pt x="50" y="96"/>
                      <a:pt x="49" y="96"/>
                      <a:pt x="47" y="96"/>
                    </a:cubicBezTo>
                    <a:cubicBezTo>
                      <a:pt x="46" y="94"/>
                      <a:pt x="46" y="92"/>
                      <a:pt x="46" y="89"/>
                    </a:cubicBezTo>
                    <a:cubicBezTo>
                      <a:pt x="46" y="87"/>
                      <a:pt x="46" y="85"/>
                      <a:pt x="46" y="83"/>
                    </a:cubicBezTo>
                    <a:cubicBezTo>
                      <a:pt x="44" y="83"/>
                      <a:pt x="43" y="83"/>
                      <a:pt x="41" y="83"/>
                    </a:cubicBezTo>
                    <a:lnTo>
                      <a:pt x="39" y="84"/>
                    </a:lnTo>
                    <a:cubicBezTo>
                      <a:pt x="32" y="86"/>
                      <a:pt x="24" y="89"/>
                      <a:pt x="17" y="91"/>
                    </a:cubicBezTo>
                    <a:cubicBezTo>
                      <a:pt x="15" y="97"/>
                      <a:pt x="17" y="102"/>
                      <a:pt x="15" y="108"/>
                    </a:cubicBezTo>
                    <a:cubicBezTo>
                      <a:pt x="11" y="112"/>
                      <a:pt x="6" y="116"/>
                      <a:pt x="2" y="120"/>
                    </a:cubicBezTo>
                    <a:lnTo>
                      <a:pt x="0" y="11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1" name="Freeform 2403">
                <a:extLst>
                  <a:ext uri="{FF2B5EF4-FFF2-40B4-BE49-F238E27FC236}">
                    <a16:creationId xmlns:a16="http://schemas.microsoft.com/office/drawing/2014/main" id="{4AD8D70C-BF1A-47E1-8CFB-E198C7725F90}"/>
                  </a:ext>
                </a:extLst>
              </p:cNvPr>
              <p:cNvSpPr>
                <a:spLocks/>
              </p:cNvSpPr>
              <p:nvPr/>
            </p:nvSpPr>
            <p:spPr bwMode="auto">
              <a:xfrm>
                <a:off x="3166" y="4687"/>
                <a:ext cx="94" cy="44"/>
              </a:xfrm>
              <a:custGeom>
                <a:avLst/>
                <a:gdLst>
                  <a:gd name="T0" fmla="*/ 111 w 167"/>
                  <a:gd name="T1" fmla="*/ 70 h 78"/>
                  <a:gd name="T2" fmla="*/ 106 w 167"/>
                  <a:gd name="T3" fmla="*/ 64 h 78"/>
                  <a:gd name="T4" fmla="*/ 88 w 167"/>
                  <a:gd name="T5" fmla="*/ 64 h 78"/>
                  <a:gd name="T6" fmla="*/ 85 w 167"/>
                  <a:gd name="T7" fmla="*/ 73 h 78"/>
                  <a:gd name="T8" fmla="*/ 85 w 167"/>
                  <a:gd name="T9" fmla="*/ 76 h 78"/>
                  <a:gd name="T10" fmla="*/ 82 w 167"/>
                  <a:gd name="T11" fmla="*/ 78 h 78"/>
                  <a:gd name="T12" fmla="*/ 81 w 167"/>
                  <a:gd name="T13" fmla="*/ 74 h 78"/>
                  <a:gd name="T14" fmla="*/ 78 w 167"/>
                  <a:gd name="T15" fmla="*/ 64 h 78"/>
                  <a:gd name="T16" fmla="*/ 61 w 167"/>
                  <a:gd name="T17" fmla="*/ 64 h 78"/>
                  <a:gd name="T18" fmla="*/ 56 w 167"/>
                  <a:gd name="T19" fmla="*/ 70 h 78"/>
                  <a:gd name="T20" fmla="*/ 53 w 167"/>
                  <a:gd name="T21" fmla="*/ 67 h 78"/>
                  <a:gd name="T22" fmla="*/ 41 w 167"/>
                  <a:gd name="T23" fmla="*/ 59 h 78"/>
                  <a:gd name="T24" fmla="*/ 34 w 167"/>
                  <a:gd name="T25" fmla="*/ 55 h 78"/>
                  <a:gd name="T26" fmla="*/ 22 w 167"/>
                  <a:gd name="T27" fmla="*/ 56 h 78"/>
                  <a:gd name="T28" fmla="*/ 9 w 167"/>
                  <a:gd name="T29" fmla="*/ 65 h 78"/>
                  <a:gd name="T30" fmla="*/ 2 w 167"/>
                  <a:gd name="T31" fmla="*/ 72 h 78"/>
                  <a:gd name="T32" fmla="*/ 1 w 167"/>
                  <a:gd name="T33" fmla="*/ 69 h 78"/>
                  <a:gd name="T34" fmla="*/ 2 w 167"/>
                  <a:gd name="T35" fmla="*/ 0 h 78"/>
                  <a:gd name="T36" fmla="*/ 4 w 167"/>
                  <a:gd name="T37" fmla="*/ 0 h 78"/>
                  <a:gd name="T38" fmla="*/ 164 w 167"/>
                  <a:gd name="T39" fmla="*/ 0 h 78"/>
                  <a:gd name="T40" fmla="*/ 166 w 167"/>
                  <a:gd name="T41" fmla="*/ 7 h 78"/>
                  <a:gd name="T42" fmla="*/ 166 w 167"/>
                  <a:gd name="T43" fmla="*/ 67 h 78"/>
                  <a:gd name="T44" fmla="*/ 165 w 167"/>
                  <a:gd name="T45" fmla="*/ 72 h 78"/>
                  <a:gd name="T46" fmla="*/ 159 w 167"/>
                  <a:gd name="T47" fmla="*/ 67 h 78"/>
                  <a:gd name="T48" fmla="*/ 148 w 167"/>
                  <a:gd name="T49" fmla="*/ 58 h 78"/>
                  <a:gd name="T50" fmla="*/ 124 w 167"/>
                  <a:gd name="T51" fmla="*/ 59 h 78"/>
                  <a:gd name="T52" fmla="*/ 114 w 167"/>
                  <a:gd name="T53" fmla="*/ 68 h 78"/>
                  <a:gd name="T54" fmla="*/ 111 w 167"/>
                  <a:gd name="T55"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7" h="78">
                    <a:moveTo>
                      <a:pt x="111" y="70"/>
                    </a:moveTo>
                    <a:cubicBezTo>
                      <a:pt x="108" y="68"/>
                      <a:pt x="107" y="66"/>
                      <a:pt x="106" y="64"/>
                    </a:cubicBezTo>
                    <a:cubicBezTo>
                      <a:pt x="103" y="59"/>
                      <a:pt x="92" y="56"/>
                      <a:pt x="88" y="64"/>
                    </a:cubicBezTo>
                    <a:cubicBezTo>
                      <a:pt x="87" y="67"/>
                      <a:pt x="85" y="69"/>
                      <a:pt x="85" y="73"/>
                    </a:cubicBezTo>
                    <a:cubicBezTo>
                      <a:pt x="85" y="74"/>
                      <a:pt x="85" y="75"/>
                      <a:pt x="85" y="76"/>
                    </a:cubicBezTo>
                    <a:cubicBezTo>
                      <a:pt x="84" y="77"/>
                      <a:pt x="83" y="77"/>
                      <a:pt x="82" y="78"/>
                    </a:cubicBezTo>
                    <a:cubicBezTo>
                      <a:pt x="82" y="76"/>
                      <a:pt x="81" y="75"/>
                      <a:pt x="81" y="74"/>
                    </a:cubicBezTo>
                    <a:cubicBezTo>
                      <a:pt x="81" y="68"/>
                      <a:pt x="81" y="68"/>
                      <a:pt x="78" y="64"/>
                    </a:cubicBezTo>
                    <a:cubicBezTo>
                      <a:pt x="74" y="57"/>
                      <a:pt x="65" y="57"/>
                      <a:pt x="61" y="64"/>
                    </a:cubicBezTo>
                    <a:cubicBezTo>
                      <a:pt x="59" y="66"/>
                      <a:pt x="58" y="68"/>
                      <a:pt x="56" y="70"/>
                    </a:cubicBezTo>
                    <a:cubicBezTo>
                      <a:pt x="55" y="69"/>
                      <a:pt x="54" y="68"/>
                      <a:pt x="53" y="67"/>
                    </a:cubicBezTo>
                    <a:cubicBezTo>
                      <a:pt x="49" y="64"/>
                      <a:pt x="46" y="61"/>
                      <a:pt x="41" y="59"/>
                    </a:cubicBezTo>
                    <a:cubicBezTo>
                      <a:pt x="39" y="57"/>
                      <a:pt x="37" y="56"/>
                      <a:pt x="34" y="55"/>
                    </a:cubicBezTo>
                    <a:cubicBezTo>
                      <a:pt x="30" y="54"/>
                      <a:pt x="26" y="54"/>
                      <a:pt x="22" y="56"/>
                    </a:cubicBezTo>
                    <a:cubicBezTo>
                      <a:pt x="18" y="59"/>
                      <a:pt x="13" y="61"/>
                      <a:pt x="9" y="65"/>
                    </a:cubicBezTo>
                    <a:cubicBezTo>
                      <a:pt x="7" y="67"/>
                      <a:pt x="5" y="69"/>
                      <a:pt x="2" y="72"/>
                    </a:cubicBezTo>
                    <a:cubicBezTo>
                      <a:pt x="1" y="71"/>
                      <a:pt x="1" y="70"/>
                      <a:pt x="1" y="69"/>
                    </a:cubicBezTo>
                    <a:cubicBezTo>
                      <a:pt x="0" y="43"/>
                      <a:pt x="1" y="6"/>
                      <a:pt x="2" y="0"/>
                    </a:cubicBezTo>
                    <a:lnTo>
                      <a:pt x="4" y="0"/>
                    </a:lnTo>
                    <a:cubicBezTo>
                      <a:pt x="58" y="0"/>
                      <a:pt x="111" y="0"/>
                      <a:pt x="164" y="0"/>
                    </a:cubicBezTo>
                    <a:cubicBezTo>
                      <a:pt x="167" y="2"/>
                      <a:pt x="166" y="5"/>
                      <a:pt x="166" y="7"/>
                    </a:cubicBezTo>
                    <a:cubicBezTo>
                      <a:pt x="166" y="27"/>
                      <a:pt x="166" y="47"/>
                      <a:pt x="166" y="67"/>
                    </a:cubicBezTo>
                    <a:cubicBezTo>
                      <a:pt x="166" y="69"/>
                      <a:pt x="166" y="70"/>
                      <a:pt x="165" y="72"/>
                    </a:cubicBezTo>
                    <a:cubicBezTo>
                      <a:pt x="162" y="71"/>
                      <a:pt x="161" y="69"/>
                      <a:pt x="159" y="67"/>
                    </a:cubicBezTo>
                    <a:cubicBezTo>
                      <a:pt x="156" y="64"/>
                      <a:pt x="152" y="61"/>
                      <a:pt x="148" y="58"/>
                    </a:cubicBezTo>
                    <a:cubicBezTo>
                      <a:pt x="139" y="53"/>
                      <a:pt x="132" y="54"/>
                      <a:pt x="124" y="59"/>
                    </a:cubicBezTo>
                    <a:cubicBezTo>
                      <a:pt x="120" y="62"/>
                      <a:pt x="116" y="64"/>
                      <a:pt x="114" y="68"/>
                    </a:cubicBezTo>
                    <a:cubicBezTo>
                      <a:pt x="113" y="69"/>
                      <a:pt x="112" y="69"/>
                      <a:pt x="111" y="7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2" name="Freeform 2404">
                <a:extLst>
                  <a:ext uri="{FF2B5EF4-FFF2-40B4-BE49-F238E27FC236}">
                    <a16:creationId xmlns:a16="http://schemas.microsoft.com/office/drawing/2014/main" id="{7AF9191E-90E8-4F1F-B715-C8D3C815FD2B}"/>
                  </a:ext>
                </a:extLst>
              </p:cNvPr>
              <p:cNvSpPr>
                <a:spLocks/>
              </p:cNvSpPr>
              <p:nvPr/>
            </p:nvSpPr>
            <p:spPr bwMode="auto">
              <a:xfrm>
                <a:off x="3166" y="4403"/>
                <a:ext cx="94" cy="141"/>
              </a:xfrm>
              <a:custGeom>
                <a:avLst/>
                <a:gdLst>
                  <a:gd name="T0" fmla="*/ 73 w 166"/>
                  <a:gd name="T1" fmla="*/ 248 h 249"/>
                  <a:gd name="T2" fmla="*/ 73 w 166"/>
                  <a:gd name="T3" fmla="*/ 141 h 249"/>
                  <a:gd name="T4" fmla="*/ 70 w 166"/>
                  <a:gd name="T5" fmla="*/ 103 h 249"/>
                  <a:gd name="T6" fmla="*/ 48 w 166"/>
                  <a:gd name="T7" fmla="*/ 79 h 249"/>
                  <a:gd name="T8" fmla="*/ 14 w 166"/>
                  <a:gd name="T9" fmla="*/ 95 h 249"/>
                  <a:gd name="T10" fmla="*/ 6 w 166"/>
                  <a:gd name="T11" fmla="*/ 121 h 249"/>
                  <a:gd name="T12" fmla="*/ 6 w 166"/>
                  <a:gd name="T13" fmla="*/ 246 h 249"/>
                  <a:gd name="T14" fmla="*/ 1 w 166"/>
                  <a:gd name="T15" fmla="*/ 240 h 249"/>
                  <a:gd name="T16" fmla="*/ 1 w 166"/>
                  <a:gd name="T17" fmla="*/ 112 h 249"/>
                  <a:gd name="T18" fmla="*/ 20 w 166"/>
                  <a:gd name="T19" fmla="*/ 74 h 249"/>
                  <a:gd name="T20" fmla="*/ 35 w 166"/>
                  <a:gd name="T21" fmla="*/ 45 h 249"/>
                  <a:gd name="T22" fmla="*/ 34 w 166"/>
                  <a:gd name="T23" fmla="*/ 24 h 249"/>
                  <a:gd name="T24" fmla="*/ 37 w 166"/>
                  <a:gd name="T25" fmla="*/ 8 h 249"/>
                  <a:gd name="T26" fmla="*/ 43 w 166"/>
                  <a:gd name="T27" fmla="*/ 1 h 249"/>
                  <a:gd name="T28" fmla="*/ 41 w 166"/>
                  <a:gd name="T29" fmla="*/ 8 h 249"/>
                  <a:gd name="T30" fmla="*/ 41 w 166"/>
                  <a:gd name="T31" fmla="*/ 22 h 249"/>
                  <a:gd name="T32" fmla="*/ 42 w 166"/>
                  <a:gd name="T33" fmla="*/ 34 h 249"/>
                  <a:gd name="T34" fmla="*/ 61 w 166"/>
                  <a:gd name="T35" fmla="*/ 79 h 249"/>
                  <a:gd name="T36" fmla="*/ 76 w 166"/>
                  <a:gd name="T37" fmla="*/ 84 h 249"/>
                  <a:gd name="T38" fmla="*/ 78 w 166"/>
                  <a:gd name="T39" fmla="*/ 14 h 249"/>
                  <a:gd name="T40" fmla="*/ 89 w 166"/>
                  <a:gd name="T41" fmla="*/ 1 h 249"/>
                  <a:gd name="T42" fmla="*/ 89 w 166"/>
                  <a:gd name="T43" fmla="*/ 42 h 249"/>
                  <a:gd name="T44" fmla="*/ 89 w 166"/>
                  <a:gd name="T45" fmla="*/ 83 h 249"/>
                  <a:gd name="T46" fmla="*/ 115 w 166"/>
                  <a:gd name="T47" fmla="*/ 63 h 249"/>
                  <a:gd name="T48" fmla="*/ 124 w 166"/>
                  <a:gd name="T49" fmla="*/ 43 h 249"/>
                  <a:gd name="T50" fmla="*/ 124 w 166"/>
                  <a:gd name="T51" fmla="*/ 24 h 249"/>
                  <a:gd name="T52" fmla="*/ 126 w 166"/>
                  <a:gd name="T53" fmla="*/ 14 h 249"/>
                  <a:gd name="T54" fmla="*/ 132 w 166"/>
                  <a:gd name="T55" fmla="*/ 1 h 249"/>
                  <a:gd name="T56" fmla="*/ 132 w 166"/>
                  <a:gd name="T57" fmla="*/ 25 h 249"/>
                  <a:gd name="T58" fmla="*/ 135 w 166"/>
                  <a:gd name="T59" fmla="*/ 53 h 249"/>
                  <a:gd name="T60" fmla="*/ 164 w 166"/>
                  <a:gd name="T61" fmla="*/ 103 h 249"/>
                  <a:gd name="T62" fmla="*/ 166 w 166"/>
                  <a:gd name="T63" fmla="*/ 157 h 249"/>
                  <a:gd name="T64" fmla="*/ 165 w 166"/>
                  <a:gd name="T65" fmla="*/ 245 h 249"/>
                  <a:gd name="T66" fmla="*/ 160 w 166"/>
                  <a:gd name="T67" fmla="*/ 245 h 249"/>
                  <a:gd name="T68" fmla="*/ 160 w 166"/>
                  <a:gd name="T69" fmla="*/ 118 h 249"/>
                  <a:gd name="T70" fmla="*/ 142 w 166"/>
                  <a:gd name="T71" fmla="*/ 82 h 249"/>
                  <a:gd name="T72" fmla="*/ 115 w 166"/>
                  <a:gd name="T73" fmla="*/ 81 h 249"/>
                  <a:gd name="T74" fmla="*/ 98 w 166"/>
                  <a:gd name="T75" fmla="*/ 101 h 249"/>
                  <a:gd name="T76" fmla="*/ 93 w 166"/>
                  <a:gd name="T77" fmla="*/ 24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6" h="249">
                    <a:moveTo>
                      <a:pt x="93" y="248"/>
                    </a:moveTo>
                    <a:cubicBezTo>
                      <a:pt x="86" y="249"/>
                      <a:pt x="80" y="248"/>
                      <a:pt x="73" y="248"/>
                    </a:cubicBezTo>
                    <a:cubicBezTo>
                      <a:pt x="73" y="246"/>
                      <a:pt x="73" y="244"/>
                      <a:pt x="73" y="243"/>
                    </a:cubicBezTo>
                    <a:cubicBezTo>
                      <a:pt x="73" y="209"/>
                      <a:pt x="73" y="175"/>
                      <a:pt x="73" y="141"/>
                    </a:cubicBezTo>
                    <a:cubicBezTo>
                      <a:pt x="73" y="133"/>
                      <a:pt x="73" y="125"/>
                      <a:pt x="73" y="117"/>
                    </a:cubicBezTo>
                    <a:cubicBezTo>
                      <a:pt x="73" y="112"/>
                      <a:pt x="72" y="108"/>
                      <a:pt x="70" y="103"/>
                    </a:cubicBezTo>
                    <a:cubicBezTo>
                      <a:pt x="67" y="98"/>
                      <a:pt x="64" y="93"/>
                      <a:pt x="60" y="88"/>
                    </a:cubicBezTo>
                    <a:cubicBezTo>
                      <a:pt x="57" y="84"/>
                      <a:pt x="53" y="81"/>
                      <a:pt x="48" y="79"/>
                    </a:cubicBezTo>
                    <a:cubicBezTo>
                      <a:pt x="42" y="76"/>
                      <a:pt x="36" y="76"/>
                      <a:pt x="30" y="79"/>
                    </a:cubicBezTo>
                    <a:cubicBezTo>
                      <a:pt x="23" y="83"/>
                      <a:pt x="18" y="88"/>
                      <a:pt x="14" y="95"/>
                    </a:cubicBezTo>
                    <a:cubicBezTo>
                      <a:pt x="13" y="96"/>
                      <a:pt x="12" y="98"/>
                      <a:pt x="11" y="100"/>
                    </a:cubicBezTo>
                    <a:cubicBezTo>
                      <a:pt x="7" y="106"/>
                      <a:pt x="6" y="113"/>
                      <a:pt x="6" y="121"/>
                    </a:cubicBezTo>
                    <a:cubicBezTo>
                      <a:pt x="6" y="161"/>
                      <a:pt x="6" y="201"/>
                      <a:pt x="6" y="242"/>
                    </a:cubicBezTo>
                    <a:cubicBezTo>
                      <a:pt x="6" y="243"/>
                      <a:pt x="6" y="244"/>
                      <a:pt x="6" y="246"/>
                    </a:cubicBezTo>
                    <a:cubicBezTo>
                      <a:pt x="6" y="248"/>
                      <a:pt x="5" y="248"/>
                      <a:pt x="2" y="247"/>
                    </a:cubicBezTo>
                    <a:cubicBezTo>
                      <a:pt x="0" y="245"/>
                      <a:pt x="1" y="243"/>
                      <a:pt x="1" y="240"/>
                    </a:cubicBezTo>
                    <a:cubicBezTo>
                      <a:pt x="1" y="210"/>
                      <a:pt x="1" y="180"/>
                      <a:pt x="1" y="151"/>
                    </a:cubicBezTo>
                    <a:cubicBezTo>
                      <a:pt x="1" y="138"/>
                      <a:pt x="1" y="125"/>
                      <a:pt x="1" y="112"/>
                    </a:cubicBezTo>
                    <a:cubicBezTo>
                      <a:pt x="1" y="109"/>
                      <a:pt x="2" y="105"/>
                      <a:pt x="4" y="102"/>
                    </a:cubicBezTo>
                    <a:cubicBezTo>
                      <a:pt x="9" y="93"/>
                      <a:pt x="14" y="83"/>
                      <a:pt x="20" y="74"/>
                    </a:cubicBezTo>
                    <a:cubicBezTo>
                      <a:pt x="24" y="66"/>
                      <a:pt x="29" y="58"/>
                      <a:pt x="34" y="49"/>
                    </a:cubicBezTo>
                    <a:cubicBezTo>
                      <a:pt x="35" y="48"/>
                      <a:pt x="35" y="46"/>
                      <a:pt x="35" y="45"/>
                    </a:cubicBezTo>
                    <a:cubicBezTo>
                      <a:pt x="35" y="39"/>
                      <a:pt x="35" y="33"/>
                      <a:pt x="35" y="28"/>
                    </a:cubicBezTo>
                    <a:cubicBezTo>
                      <a:pt x="35" y="27"/>
                      <a:pt x="35" y="26"/>
                      <a:pt x="34" y="24"/>
                    </a:cubicBezTo>
                    <a:cubicBezTo>
                      <a:pt x="35" y="23"/>
                      <a:pt x="37" y="21"/>
                      <a:pt x="37" y="19"/>
                    </a:cubicBezTo>
                    <a:cubicBezTo>
                      <a:pt x="37" y="15"/>
                      <a:pt x="37" y="12"/>
                      <a:pt x="37" y="8"/>
                    </a:cubicBezTo>
                    <a:cubicBezTo>
                      <a:pt x="37" y="6"/>
                      <a:pt x="36" y="4"/>
                      <a:pt x="35" y="1"/>
                    </a:cubicBezTo>
                    <a:cubicBezTo>
                      <a:pt x="38" y="0"/>
                      <a:pt x="40" y="1"/>
                      <a:pt x="43" y="1"/>
                    </a:cubicBezTo>
                    <a:cubicBezTo>
                      <a:pt x="43" y="2"/>
                      <a:pt x="43" y="3"/>
                      <a:pt x="42" y="3"/>
                    </a:cubicBezTo>
                    <a:cubicBezTo>
                      <a:pt x="42" y="5"/>
                      <a:pt x="41" y="6"/>
                      <a:pt x="41" y="8"/>
                    </a:cubicBezTo>
                    <a:cubicBezTo>
                      <a:pt x="41" y="12"/>
                      <a:pt x="41" y="16"/>
                      <a:pt x="41" y="20"/>
                    </a:cubicBezTo>
                    <a:lnTo>
                      <a:pt x="41" y="22"/>
                    </a:lnTo>
                    <a:cubicBezTo>
                      <a:pt x="44" y="23"/>
                      <a:pt x="43" y="26"/>
                      <a:pt x="42" y="28"/>
                    </a:cubicBezTo>
                    <a:cubicBezTo>
                      <a:pt x="42" y="30"/>
                      <a:pt x="43" y="32"/>
                      <a:pt x="42" y="34"/>
                    </a:cubicBezTo>
                    <a:cubicBezTo>
                      <a:pt x="41" y="43"/>
                      <a:pt x="44" y="51"/>
                      <a:pt x="48" y="58"/>
                    </a:cubicBezTo>
                    <a:cubicBezTo>
                      <a:pt x="53" y="65"/>
                      <a:pt x="57" y="72"/>
                      <a:pt x="61" y="79"/>
                    </a:cubicBezTo>
                    <a:cubicBezTo>
                      <a:pt x="63" y="82"/>
                      <a:pt x="65" y="84"/>
                      <a:pt x="68" y="84"/>
                    </a:cubicBezTo>
                    <a:cubicBezTo>
                      <a:pt x="71" y="84"/>
                      <a:pt x="74" y="84"/>
                      <a:pt x="76" y="84"/>
                    </a:cubicBezTo>
                    <a:cubicBezTo>
                      <a:pt x="78" y="82"/>
                      <a:pt x="77" y="80"/>
                      <a:pt x="77" y="78"/>
                    </a:cubicBezTo>
                    <a:cubicBezTo>
                      <a:pt x="78" y="57"/>
                      <a:pt x="78" y="35"/>
                      <a:pt x="78" y="14"/>
                    </a:cubicBezTo>
                    <a:cubicBezTo>
                      <a:pt x="78" y="10"/>
                      <a:pt x="78" y="6"/>
                      <a:pt x="78" y="2"/>
                    </a:cubicBezTo>
                    <a:cubicBezTo>
                      <a:pt x="81" y="0"/>
                      <a:pt x="85" y="0"/>
                      <a:pt x="89" y="1"/>
                    </a:cubicBezTo>
                    <a:cubicBezTo>
                      <a:pt x="89" y="8"/>
                      <a:pt x="89" y="15"/>
                      <a:pt x="89" y="22"/>
                    </a:cubicBezTo>
                    <a:cubicBezTo>
                      <a:pt x="89" y="29"/>
                      <a:pt x="89" y="35"/>
                      <a:pt x="89" y="42"/>
                    </a:cubicBezTo>
                    <a:lnTo>
                      <a:pt x="89" y="63"/>
                    </a:lnTo>
                    <a:lnTo>
                      <a:pt x="89" y="83"/>
                    </a:lnTo>
                    <a:cubicBezTo>
                      <a:pt x="94" y="84"/>
                      <a:pt x="98" y="83"/>
                      <a:pt x="103" y="84"/>
                    </a:cubicBezTo>
                    <a:cubicBezTo>
                      <a:pt x="107" y="77"/>
                      <a:pt x="111" y="70"/>
                      <a:pt x="115" y="63"/>
                    </a:cubicBezTo>
                    <a:cubicBezTo>
                      <a:pt x="117" y="59"/>
                      <a:pt x="119" y="56"/>
                      <a:pt x="121" y="52"/>
                    </a:cubicBezTo>
                    <a:cubicBezTo>
                      <a:pt x="123" y="50"/>
                      <a:pt x="124" y="47"/>
                      <a:pt x="124" y="43"/>
                    </a:cubicBezTo>
                    <a:cubicBezTo>
                      <a:pt x="124" y="39"/>
                      <a:pt x="124" y="35"/>
                      <a:pt x="124" y="30"/>
                    </a:cubicBezTo>
                    <a:cubicBezTo>
                      <a:pt x="124" y="28"/>
                      <a:pt x="124" y="26"/>
                      <a:pt x="124" y="24"/>
                    </a:cubicBezTo>
                    <a:cubicBezTo>
                      <a:pt x="125" y="23"/>
                      <a:pt x="126" y="22"/>
                      <a:pt x="126" y="19"/>
                    </a:cubicBezTo>
                    <a:cubicBezTo>
                      <a:pt x="126" y="18"/>
                      <a:pt x="126" y="16"/>
                      <a:pt x="126" y="14"/>
                    </a:cubicBezTo>
                    <a:cubicBezTo>
                      <a:pt x="126" y="10"/>
                      <a:pt x="126" y="6"/>
                      <a:pt x="124" y="2"/>
                    </a:cubicBezTo>
                    <a:cubicBezTo>
                      <a:pt x="127" y="0"/>
                      <a:pt x="129" y="1"/>
                      <a:pt x="132" y="1"/>
                    </a:cubicBezTo>
                    <a:cubicBezTo>
                      <a:pt x="129" y="7"/>
                      <a:pt x="130" y="14"/>
                      <a:pt x="130" y="20"/>
                    </a:cubicBezTo>
                    <a:cubicBezTo>
                      <a:pt x="130" y="21"/>
                      <a:pt x="131" y="23"/>
                      <a:pt x="132" y="25"/>
                    </a:cubicBezTo>
                    <a:cubicBezTo>
                      <a:pt x="131" y="31"/>
                      <a:pt x="132" y="39"/>
                      <a:pt x="132" y="46"/>
                    </a:cubicBezTo>
                    <a:cubicBezTo>
                      <a:pt x="132" y="48"/>
                      <a:pt x="133" y="51"/>
                      <a:pt x="135" y="53"/>
                    </a:cubicBezTo>
                    <a:cubicBezTo>
                      <a:pt x="140" y="62"/>
                      <a:pt x="145" y="71"/>
                      <a:pt x="151" y="80"/>
                    </a:cubicBezTo>
                    <a:cubicBezTo>
                      <a:pt x="155" y="88"/>
                      <a:pt x="159" y="96"/>
                      <a:pt x="164" y="103"/>
                    </a:cubicBezTo>
                    <a:cubicBezTo>
                      <a:pt x="165" y="105"/>
                      <a:pt x="166" y="107"/>
                      <a:pt x="166" y="109"/>
                    </a:cubicBezTo>
                    <a:cubicBezTo>
                      <a:pt x="166" y="125"/>
                      <a:pt x="166" y="141"/>
                      <a:pt x="166" y="157"/>
                    </a:cubicBezTo>
                    <a:cubicBezTo>
                      <a:pt x="166" y="175"/>
                      <a:pt x="165" y="194"/>
                      <a:pt x="165" y="213"/>
                    </a:cubicBezTo>
                    <a:cubicBezTo>
                      <a:pt x="165" y="223"/>
                      <a:pt x="165" y="234"/>
                      <a:pt x="165" y="245"/>
                    </a:cubicBezTo>
                    <a:cubicBezTo>
                      <a:pt x="165" y="248"/>
                      <a:pt x="164" y="249"/>
                      <a:pt x="162" y="248"/>
                    </a:cubicBezTo>
                    <a:cubicBezTo>
                      <a:pt x="160" y="248"/>
                      <a:pt x="160" y="246"/>
                      <a:pt x="160" y="245"/>
                    </a:cubicBezTo>
                    <a:cubicBezTo>
                      <a:pt x="160" y="234"/>
                      <a:pt x="160" y="224"/>
                      <a:pt x="160" y="214"/>
                    </a:cubicBezTo>
                    <a:cubicBezTo>
                      <a:pt x="160" y="182"/>
                      <a:pt x="160" y="150"/>
                      <a:pt x="160" y="118"/>
                    </a:cubicBezTo>
                    <a:cubicBezTo>
                      <a:pt x="160" y="113"/>
                      <a:pt x="159" y="108"/>
                      <a:pt x="157" y="103"/>
                    </a:cubicBezTo>
                    <a:cubicBezTo>
                      <a:pt x="153" y="95"/>
                      <a:pt x="149" y="88"/>
                      <a:pt x="142" y="82"/>
                    </a:cubicBezTo>
                    <a:cubicBezTo>
                      <a:pt x="140" y="81"/>
                      <a:pt x="138" y="80"/>
                      <a:pt x="135" y="79"/>
                    </a:cubicBezTo>
                    <a:cubicBezTo>
                      <a:pt x="128" y="76"/>
                      <a:pt x="121" y="77"/>
                      <a:pt x="115" y="81"/>
                    </a:cubicBezTo>
                    <a:cubicBezTo>
                      <a:pt x="108" y="85"/>
                      <a:pt x="103" y="92"/>
                      <a:pt x="99" y="99"/>
                    </a:cubicBezTo>
                    <a:lnTo>
                      <a:pt x="98" y="101"/>
                    </a:lnTo>
                    <a:cubicBezTo>
                      <a:pt x="95" y="107"/>
                      <a:pt x="94" y="114"/>
                      <a:pt x="94" y="120"/>
                    </a:cubicBezTo>
                    <a:cubicBezTo>
                      <a:pt x="94" y="161"/>
                      <a:pt x="93" y="201"/>
                      <a:pt x="93" y="241"/>
                    </a:cubicBezTo>
                    <a:cubicBezTo>
                      <a:pt x="93" y="243"/>
                      <a:pt x="93" y="245"/>
                      <a:pt x="93" y="24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3" name="Freeform 2405">
                <a:extLst>
                  <a:ext uri="{FF2B5EF4-FFF2-40B4-BE49-F238E27FC236}">
                    <a16:creationId xmlns:a16="http://schemas.microsoft.com/office/drawing/2014/main" id="{C0636B7C-1734-4D5F-AF64-577240FF4334}"/>
                  </a:ext>
                </a:extLst>
              </p:cNvPr>
              <p:cNvSpPr>
                <a:spLocks/>
              </p:cNvSpPr>
              <p:nvPr/>
            </p:nvSpPr>
            <p:spPr bwMode="auto">
              <a:xfrm>
                <a:off x="3187" y="4044"/>
                <a:ext cx="55" cy="67"/>
              </a:xfrm>
              <a:custGeom>
                <a:avLst/>
                <a:gdLst>
                  <a:gd name="T0" fmla="*/ 95 w 96"/>
                  <a:gd name="T1" fmla="*/ 118 h 118"/>
                  <a:gd name="T2" fmla="*/ 91 w 96"/>
                  <a:gd name="T3" fmla="*/ 116 h 118"/>
                  <a:gd name="T4" fmla="*/ 73 w 96"/>
                  <a:gd name="T5" fmla="*/ 103 h 118"/>
                  <a:gd name="T6" fmla="*/ 62 w 96"/>
                  <a:gd name="T7" fmla="*/ 100 h 118"/>
                  <a:gd name="T8" fmla="*/ 33 w 96"/>
                  <a:gd name="T9" fmla="*/ 100 h 118"/>
                  <a:gd name="T10" fmla="*/ 23 w 96"/>
                  <a:gd name="T11" fmla="*/ 103 h 118"/>
                  <a:gd name="T12" fmla="*/ 4 w 96"/>
                  <a:gd name="T13" fmla="*/ 116 h 118"/>
                  <a:gd name="T14" fmla="*/ 0 w 96"/>
                  <a:gd name="T15" fmla="*/ 118 h 118"/>
                  <a:gd name="T16" fmla="*/ 0 w 96"/>
                  <a:gd name="T17" fmla="*/ 112 h 118"/>
                  <a:gd name="T18" fmla="*/ 3 w 96"/>
                  <a:gd name="T19" fmla="*/ 79 h 118"/>
                  <a:gd name="T20" fmla="*/ 6 w 96"/>
                  <a:gd name="T21" fmla="*/ 53 h 118"/>
                  <a:gd name="T22" fmla="*/ 8 w 96"/>
                  <a:gd name="T23" fmla="*/ 25 h 118"/>
                  <a:gd name="T24" fmla="*/ 12 w 96"/>
                  <a:gd name="T25" fmla="*/ 18 h 118"/>
                  <a:gd name="T26" fmla="*/ 33 w 96"/>
                  <a:gd name="T27" fmla="*/ 3 h 118"/>
                  <a:gd name="T28" fmla="*/ 40 w 96"/>
                  <a:gd name="T29" fmla="*/ 0 h 118"/>
                  <a:gd name="T30" fmla="*/ 56 w 96"/>
                  <a:gd name="T31" fmla="*/ 0 h 118"/>
                  <a:gd name="T32" fmla="*/ 62 w 96"/>
                  <a:gd name="T33" fmla="*/ 2 h 118"/>
                  <a:gd name="T34" fmla="*/ 85 w 96"/>
                  <a:gd name="T35" fmla="*/ 19 h 118"/>
                  <a:gd name="T36" fmla="*/ 87 w 96"/>
                  <a:gd name="T37" fmla="*/ 23 h 118"/>
                  <a:gd name="T38" fmla="*/ 89 w 96"/>
                  <a:gd name="T39" fmla="*/ 40 h 118"/>
                  <a:gd name="T40" fmla="*/ 92 w 96"/>
                  <a:gd name="T41" fmla="*/ 80 h 118"/>
                  <a:gd name="T42" fmla="*/ 95 w 96"/>
                  <a:gd name="T43" fmla="*/ 113 h 118"/>
                  <a:gd name="T44" fmla="*/ 95 w 96"/>
                  <a:gd name="T4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6" h="118">
                    <a:moveTo>
                      <a:pt x="95" y="118"/>
                    </a:moveTo>
                    <a:cubicBezTo>
                      <a:pt x="94" y="117"/>
                      <a:pt x="92" y="117"/>
                      <a:pt x="91" y="116"/>
                    </a:cubicBezTo>
                    <a:cubicBezTo>
                      <a:pt x="85" y="112"/>
                      <a:pt x="79" y="108"/>
                      <a:pt x="73" y="103"/>
                    </a:cubicBezTo>
                    <a:cubicBezTo>
                      <a:pt x="70" y="101"/>
                      <a:pt x="67" y="100"/>
                      <a:pt x="62" y="100"/>
                    </a:cubicBezTo>
                    <a:cubicBezTo>
                      <a:pt x="53" y="100"/>
                      <a:pt x="43" y="100"/>
                      <a:pt x="33" y="100"/>
                    </a:cubicBezTo>
                    <a:cubicBezTo>
                      <a:pt x="29" y="100"/>
                      <a:pt x="26" y="101"/>
                      <a:pt x="23" y="103"/>
                    </a:cubicBezTo>
                    <a:cubicBezTo>
                      <a:pt x="17" y="107"/>
                      <a:pt x="10" y="112"/>
                      <a:pt x="4" y="116"/>
                    </a:cubicBezTo>
                    <a:cubicBezTo>
                      <a:pt x="3" y="117"/>
                      <a:pt x="2" y="117"/>
                      <a:pt x="0" y="118"/>
                    </a:cubicBezTo>
                    <a:cubicBezTo>
                      <a:pt x="0" y="116"/>
                      <a:pt x="0" y="114"/>
                      <a:pt x="0" y="112"/>
                    </a:cubicBezTo>
                    <a:cubicBezTo>
                      <a:pt x="1" y="101"/>
                      <a:pt x="2" y="90"/>
                      <a:pt x="3" y="79"/>
                    </a:cubicBezTo>
                    <a:cubicBezTo>
                      <a:pt x="4" y="70"/>
                      <a:pt x="5" y="61"/>
                      <a:pt x="6" y="53"/>
                    </a:cubicBezTo>
                    <a:cubicBezTo>
                      <a:pt x="7" y="43"/>
                      <a:pt x="8" y="34"/>
                      <a:pt x="8" y="25"/>
                    </a:cubicBezTo>
                    <a:cubicBezTo>
                      <a:pt x="9" y="22"/>
                      <a:pt x="10" y="20"/>
                      <a:pt x="12" y="18"/>
                    </a:cubicBezTo>
                    <a:cubicBezTo>
                      <a:pt x="19" y="13"/>
                      <a:pt x="26" y="8"/>
                      <a:pt x="33" y="3"/>
                    </a:cubicBezTo>
                    <a:cubicBezTo>
                      <a:pt x="35" y="1"/>
                      <a:pt x="38" y="0"/>
                      <a:pt x="40" y="0"/>
                    </a:cubicBezTo>
                    <a:cubicBezTo>
                      <a:pt x="46" y="1"/>
                      <a:pt x="51" y="0"/>
                      <a:pt x="56" y="0"/>
                    </a:cubicBezTo>
                    <a:cubicBezTo>
                      <a:pt x="58" y="0"/>
                      <a:pt x="60" y="1"/>
                      <a:pt x="62" y="2"/>
                    </a:cubicBezTo>
                    <a:cubicBezTo>
                      <a:pt x="69" y="8"/>
                      <a:pt x="77" y="13"/>
                      <a:pt x="85" y="19"/>
                    </a:cubicBezTo>
                    <a:cubicBezTo>
                      <a:pt x="86" y="20"/>
                      <a:pt x="87" y="21"/>
                      <a:pt x="87" y="23"/>
                    </a:cubicBezTo>
                    <a:cubicBezTo>
                      <a:pt x="88" y="29"/>
                      <a:pt x="88" y="34"/>
                      <a:pt x="89" y="40"/>
                    </a:cubicBezTo>
                    <a:cubicBezTo>
                      <a:pt x="90" y="53"/>
                      <a:pt x="91" y="67"/>
                      <a:pt x="92" y="80"/>
                    </a:cubicBezTo>
                    <a:cubicBezTo>
                      <a:pt x="93" y="91"/>
                      <a:pt x="94" y="102"/>
                      <a:pt x="95" y="113"/>
                    </a:cubicBezTo>
                    <a:cubicBezTo>
                      <a:pt x="96" y="114"/>
                      <a:pt x="95" y="116"/>
                      <a:pt x="95" y="11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4" name="Freeform 2406">
                <a:extLst>
                  <a:ext uri="{FF2B5EF4-FFF2-40B4-BE49-F238E27FC236}">
                    <a16:creationId xmlns:a16="http://schemas.microsoft.com/office/drawing/2014/main" id="{0C1CE4D9-9EFF-4AD9-AF23-4296D9057B94}"/>
                  </a:ext>
                </a:extLst>
              </p:cNvPr>
              <p:cNvSpPr>
                <a:spLocks noEditPoints="1"/>
              </p:cNvSpPr>
              <p:nvPr/>
            </p:nvSpPr>
            <p:spPr bwMode="auto">
              <a:xfrm>
                <a:off x="3190" y="4288"/>
                <a:ext cx="48" cy="95"/>
              </a:xfrm>
              <a:custGeom>
                <a:avLst/>
                <a:gdLst>
                  <a:gd name="T0" fmla="*/ 46 w 84"/>
                  <a:gd name="T1" fmla="*/ 150 h 167"/>
                  <a:gd name="T2" fmla="*/ 32 w 84"/>
                  <a:gd name="T3" fmla="*/ 157 h 167"/>
                  <a:gd name="T4" fmla="*/ 29 w 84"/>
                  <a:gd name="T5" fmla="*/ 167 h 167"/>
                  <a:gd name="T6" fmla="*/ 14 w 84"/>
                  <a:gd name="T7" fmla="*/ 150 h 167"/>
                  <a:gd name="T8" fmla="*/ 0 w 84"/>
                  <a:gd name="T9" fmla="*/ 143 h 167"/>
                  <a:gd name="T10" fmla="*/ 1 w 84"/>
                  <a:gd name="T11" fmla="*/ 54 h 167"/>
                  <a:gd name="T12" fmla="*/ 10 w 84"/>
                  <a:gd name="T13" fmla="*/ 44 h 167"/>
                  <a:gd name="T14" fmla="*/ 20 w 84"/>
                  <a:gd name="T15" fmla="*/ 40 h 167"/>
                  <a:gd name="T16" fmla="*/ 26 w 84"/>
                  <a:gd name="T17" fmla="*/ 19 h 167"/>
                  <a:gd name="T18" fmla="*/ 44 w 84"/>
                  <a:gd name="T19" fmla="*/ 1 h 167"/>
                  <a:gd name="T20" fmla="*/ 65 w 84"/>
                  <a:gd name="T21" fmla="*/ 31 h 167"/>
                  <a:gd name="T22" fmla="*/ 82 w 84"/>
                  <a:gd name="T23" fmla="*/ 45 h 167"/>
                  <a:gd name="T24" fmla="*/ 82 w 84"/>
                  <a:gd name="T25" fmla="*/ 150 h 167"/>
                  <a:gd name="T26" fmla="*/ 54 w 84"/>
                  <a:gd name="T27" fmla="*/ 167 h 167"/>
                  <a:gd name="T28" fmla="*/ 51 w 84"/>
                  <a:gd name="T29" fmla="*/ 161 h 167"/>
                  <a:gd name="T30" fmla="*/ 39 w 84"/>
                  <a:gd name="T31" fmla="*/ 132 h 167"/>
                  <a:gd name="T32" fmla="*/ 40 w 84"/>
                  <a:gd name="T33" fmla="*/ 110 h 167"/>
                  <a:gd name="T34" fmla="*/ 37 w 84"/>
                  <a:gd name="T35" fmla="*/ 90 h 167"/>
                  <a:gd name="T36" fmla="*/ 31 w 84"/>
                  <a:gd name="T37" fmla="*/ 86 h 167"/>
                  <a:gd name="T38" fmla="*/ 24 w 84"/>
                  <a:gd name="T39" fmla="*/ 102 h 167"/>
                  <a:gd name="T40" fmla="*/ 24 w 84"/>
                  <a:gd name="T41" fmla="*/ 133 h 167"/>
                  <a:gd name="T42" fmla="*/ 39 w 84"/>
                  <a:gd name="T43" fmla="*/ 132 h 167"/>
                  <a:gd name="T44" fmla="*/ 46 w 84"/>
                  <a:gd name="T45" fmla="*/ 95 h 167"/>
                  <a:gd name="T46" fmla="*/ 44 w 84"/>
                  <a:gd name="T47" fmla="*/ 128 h 167"/>
                  <a:gd name="T48" fmla="*/ 59 w 84"/>
                  <a:gd name="T49" fmla="*/ 132 h 167"/>
                  <a:gd name="T50" fmla="*/ 60 w 84"/>
                  <a:gd name="T51" fmla="*/ 99 h 167"/>
                  <a:gd name="T52" fmla="*/ 52 w 84"/>
                  <a:gd name="T53" fmla="*/ 86 h 167"/>
                  <a:gd name="T54" fmla="*/ 47 w 84"/>
                  <a:gd name="T55" fmla="*/ 89 h 167"/>
                  <a:gd name="T56" fmla="*/ 59 w 84"/>
                  <a:gd name="T57" fmla="*/ 76 h 167"/>
                  <a:gd name="T58" fmla="*/ 60 w 84"/>
                  <a:gd name="T59" fmla="*/ 47 h 167"/>
                  <a:gd name="T60" fmla="*/ 54 w 84"/>
                  <a:gd name="T61" fmla="*/ 34 h 167"/>
                  <a:gd name="T62" fmla="*/ 48 w 84"/>
                  <a:gd name="T63" fmla="*/ 39 h 167"/>
                  <a:gd name="T64" fmla="*/ 44 w 84"/>
                  <a:gd name="T65" fmla="*/ 71 h 167"/>
                  <a:gd name="T66" fmla="*/ 40 w 84"/>
                  <a:gd name="T67" fmla="*/ 76 h 167"/>
                  <a:gd name="T68" fmla="*/ 38 w 84"/>
                  <a:gd name="T69" fmla="*/ 42 h 167"/>
                  <a:gd name="T70" fmla="*/ 30 w 84"/>
                  <a:gd name="T71" fmla="*/ 35 h 167"/>
                  <a:gd name="T72" fmla="*/ 24 w 84"/>
                  <a:gd name="T73" fmla="*/ 49 h 167"/>
                  <a:gd name="T74" fmla="*/ 24 w 84"/>
                  <a:gd name="T75" fmla="*/ 76 h 167"/>
                  <a:gd name="T76" fmla="*/ 49 w 84"/>
                  <a:gd name="T77" fmla="*/ 23 h 167"/>
                  <a:gd name="T78" fmla="*/ 36 w 84"/>
                  <a:gd name="T79" fmla="*/ 23 h 167"/>
                  <a:gd name="T80" fmla="*/ 49 w 84"/>
                  <a:gd name="T81"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67">
                    <a:moveTo>
                      <a:pt x="51" y="151"/>
                    </a:moveTo>
                    <a:cubicBezTo>
                      <a:pt x="49" y="151"/>
                      <a:pt x="47" y="150"/>
                      <a:pt x="46" y="150"/>
                    </a:cubicBezTo>
                    <a:cubicBezTo>
                      <a:pt x="42" y="150"/>
                      <a:pt x="37" y="150"/>
                      <a:pt x="33" y="151"/>
                    </a:cubicBezTo>
                    <a:cubicBezTo>
                      <a:pt x="32" y="153"/>
                      <a:pt x="32" y="155"/>
                      <a:pt x="32" y="157"/>
                    </a:cubicBezTo>
                    <a:cubicBezTo>
                      <a:pt x="32" y="160"/>
                      <a:pt x="32" y="162"/>
                      <a:pt x="32" y="165"/>
                    </a:cubicBezTo>
                    <a:cubicBezTo>
                      <a:pt x="32" y="166"/>
                      <a:pt x="31" y="167"/>
                      <a:pt x="29" y="167"/>
                    </a:cubicBezTo>
                    <a:cubicBezTo>
                      <a:pt x="27" y="162"/>
                      <a:pt x="29" y="156"/>
                      <a:pt x="28" y="151"/>
                    </a:cubicBezTo>
                    <a:cubicBezTo>
                      <a:pt x="24" y="150"/>
                      <a:pt x="19" y="151"/>
                      <a:pt x="14" y="150"/>
                    </a:cubicBezTo>
                    <a:cubicBezTo>
                      <a:pt x="10" y="150"/>
                      <a:pt x="6" y="150"/>
                      <a:pt x="2" y="150"/>
                    </a:cubicBezTo>
                    <a:cubicBezTo>
                      <a:pt x="0" y="148"/>
                      <a:pt x="0" y="145"/>
                      <a:pt x="0" y="143"/>
                    </a:cubicBezTo>
                    <a:cubicBezTo>
                      <a:pt x="0" y="125"/>
                      <a:pt x="1" y="106"/>
                      <a:pt x="1" y="88"/>
                    </a:cubicBezTo>
                    <a:cubicBezTo>
                      <a:pt x="1" y="76"/>
                      <a:pt x="1" y="65"/>
                      <a:pt x="1" y="54"/>
                    </a:cubicBezTo>
                    <a:cubicBezTo>
                      <a:pt x="1" y="51"/>
                      <a:pt x="1" y="48"/>
                      <a:pt x="1" y="45"/>
                    </a:cubicBezTo>
                    <a:cubicBezTo>
                      <a:pt x="4" y="43"/>
                      <a:pt x="7" y="44"/>
                      <a:pt x="10" y="44"/>
                    </a:cubicBezTo>
                    <a:cubicBezTo>
                      <a:pt x="13" y="44"/>
                      <a:pt x="15" y="44"/>
                      <a:pt x="19" y="44"/>
                    </a:cubicBezTo>
                    <a:cubicBezTo>
                      <a:pt x="19" y="42"/>
                      <a:pt x="19" y="41"/>
                      <a:pt x="20" y="40"/>
                    </a:cubicBezTo>
                    <a:cubicBezTo>
                      <a:pt x="20" y="38"/>
                      <a:pt x="20" y="36"/>
                      <a:pt x="20" y="35"/>
                    </a:cubicBezTo>
                    <a:cubicBezTo>
                      <a:pt x="19" y="28"/>
                      <a:pt x="21" y="23"/>
                      <a:pt x="26" y="19"/>
                    </a:cubicBezTo>
                    <a:cubicBezTo>
                      <a:pt x="30" y="13"/>
                      <a:pt x="35" y="7"/>
                      <a:pt x="40" y="2"/>
                    </a:cubicBezTo>
                    <a:cubicBezTo>
                      <a:pt x="41" y="0"/>
                      <a:pt x="43" y="0"/>
                      <a:pt x="44" y="1"/>
                    </a:cubicBezTo>
                    <a:cubicBezTo>
                      <a:pt x="50" y="9"/>
                      <a:pt x="57" y="16"/>
                      <a:pt x="63" y="25"/>
                    </a:cubicBezTo>
                    <a:cubicBezTo>
                      <a:pt x="64" y="27"/>
                      <a:pt x="65" y="28"/>
                      <a:pt x="65" y="31"/>
                    </a:cubicBezTo>
                    <a:cubicBezTo>
                      <a:pt x="65" y="35"/>
                      <a:pt x="65" y="39"/>
                      <a:pt x="65" y="43"/>
                    </a:cubicBezTo>
                    <a:cubicBezTo>
                      <a:pt x="71" y="45"/>
                      <a:pt x="77" y="43"/>
                      <a:pt x="82" y="45"/>
                    </a:cubicBezTo>
                    <a:cubicBezTo>
                      <a:pt x="83" y="51"/>
                      <a:pt x="84" y="127"/>
                      <a:pt x="83" y="146"/>
                    </a:cubicBezTo>
                    <a:cubicBezTo>
                      <a:pt x="83" y="147"/>
                      <a:pt x="83" y="148"/>
                      <a:pt x="82" y="150"/>
                    </a:cubicBezTo>
                    <a:cubicBezTo>
                      <a:pt x="73" y="151"/>
                      <a:pt x="65" y="150"/>
                      <a:pt x="56" y="151"/>
                    </a:cubicBezTo>
                    <a:cubicBezTo>
                      <a:pt x="53" y="156"/>
                      <a:pt x="56" y="162"/>
                      <a:pt x="54" y="167"/>
                    </a:cubicBezTo>
                    <a:cubicBezTo>
                      <a:pt x="53" y="167"/>
                      <a:pt x="52" y="166"/>
                      <a:pt x="52" y="166"/>
                    </a:cubicBezTo>
                    <a:cubicBezTo>
                      <a:pt x="51" y="164"/>
                      <a:pt x="51" y="163"/>
                      <a:pt x="51" y="161"/>
                    </a:cubicBezTo>
                    <a:cubicBezTo>
                      <a:pt x="51" y="158"/>
                      <a:pt x="51" y="155"/>
                      <a:pt x="51" y="151"/>
                    </a:cubicBezTo>
                    <a:close/>
                    <a:moveTo>
                      <a:pt x="39" y="132"/>
                    </a:moveTo>
                    <a:cubicBezTo>
                      <a:pt x="39" y="130"/>
                      <a:pt x="39" y="129"/>
                      <a:pt x="39" y="127"/>
                    </a:cubicBezTo>
                    <a:cubicBezTo>
                      <a:pt x="39" y="122"/>
                      <a:pt x="39" y="116"/>
                      <a:pt x="40" y="110"/>
                    </a:cubicBezTo>
                    <a:cubicBezTo>
                      <a:pt x="40" y="104"/>
                      <a:pt x="40" y="98"/>
                      <a:pt x="37" y="92"/>
                    </a:cubicBezTo>
                    <a:lnTo>
                      <a:pt x="37" y="90"/>
                    </a:lnTo>
                    <a:cubicBezTo>
                      <a:pt x="36" y="90"/>
                      <a:pt x="35" y="90"/>
                      <a:pt x="34" y="89"/>
                    </a:cubicBezTo>
                    <a:cubicBezTo>
                      <a:pt x="33" y="89"/>
                      <a:pt x="33" y="86"/>
                      <a:pt x="31" y="86"/>
                    </a:cubicBezTo>
                    <a:cubicBezTo>
                      <a:pt x="29" y="89"/>
                      <a:pt x="29" y="89"/>
                      <a:pt x="26" y="90"/>
                    </a:cubicBezTo>
                    <a:cubicBezTo>
                      <a:pt x="26" y="94"/>
                      <a:pt x="23" y="98"/>
                      <a:pt x="24" y="102"/>
                    </a:cubicBezTo>
                    <a:cubicBezTo>
                      <a:pt x="24" y="110"/>
                      <a:pt x="24" y="119"/>
                      <a:pt x="24" y="128"/>
                    </a:cubicBezTo>
                    <a:cubicBezTo>
                      <a:pt x="24" y="129"/>
                      <a:pt x="24" y="131"/>
                      <a:pt x="24" y="133"/>
                    </a:cubicBezTo>
                    <a:cubicBezTo>
                      <a:pt x="27" y="133"/>
                      <a:pt x="30" y="133"/>
                      <a:pt x="33" y="133"/>
                    </a:cubicBezTo>
                    <a:cubicBezTo>
                      <a:pt x="35" y="133"/>
                      <a:pt x="37" y="132"/>
                      <a:pt x="39" y="132"/>
                    </a:cubicBezTo>
                    <a:close/>
                    <a:moveTo>
                      <a:pt x="47" y="89"/>
                    </a:moveTo>
                    <a:cubicBezTo>
                      <a:pt x="46" y="91"/>
                      <a:pt x="47" y="93"/>
                      <a:pt x="46" y="95"/>
                    </a:cubicBezTo>
                    <a:cubicBezTo>
                      <a:pt x="44" y="97"/>
                      <a:pt x="44" y="99"/>
                      <a:pt x="44" y="101"/>
                    </a:cubicBezTo>
                    <a:cubicBezTo>
                      <a:pt x="44" y="110"/>
                      <a:pt x="44" y="119"/>
                      <a:pt x="44" y="128"/>
                    </a:cubicBezTo>
                    <a:cubicBezTo>
                      <a:pt x="44" y="129"/>
                      <a:pt x="45" y="131"/>
                      <a:pt x="45" y="132"/>
                    </a:cubicBezTo>
                    <a:cubicBezTo>
                      <a:pt x="50" y="133"/>
                      <a:pt x="55" y="133"/>
                      <a:pt x="59" y="132"/>
                    </a:cubicBezTo>
                    <a:lnTo>
                      <a:pt x="60" y="131"/>
                    </a:lnTo>
                    <a:cubicBezTo>
                      <a:pt x="60" y="121"/>
                      <a:pt x="60" y="110"/>
                      <a:pt x="60" y="99"/>
                    </a:cubicBezTo>
                    <a:cubicBezTo>
                      <a:pt x="60" y="96"/>
                      <a:pt x="58" y="93"/>
                      <a:pt x="57" y="90"/>
                    </a:cubicBezTo>
                    <a:cubicBezTo>
                      <a:pt x="54" y="91"/>
                      <a:pt x="54" y="87"/>
                      <a:pt x="52" y="86"/>
                    </a:cubicBezTo>
                    <a:cubicBezTo>
                      <a:pt x="51" y="87"/>
                      <a:pt x="50" y="88"/>
                      <a:pt x="50" y="89"/>
                    </a:cubicBezTo>
                    <a:lnTo>
                      <a:pt x="47" y="89"/>
                    </a:lnTo>
                    <a:close/>
                    <a:moveTo>
                      <a:pt x="45" y="76"/>
                    </a:moveTo>
                    <a:cubicBezTo>
                      <a:pt x="50" y="77"/>
                      <a:pt x="55" y="77"/>
                      <a:pt x="59" y="76"/>
                    </a:cubicBezTo>
                    <a:lnTo>
                      <a:pt x="60" y="74"/>
                    </a:lnTo>
                    <a:cubicBezTo>
                      <a:pt x="60" y="65"/>
                      <a:pt x="60" y="56"/>
                      <a:pt x="60" y="47"/>
                    </a:cubicBezTo>
                    <a:cubicBezTo>
                      <a:pt x="60" y="45"/>
                      <a:pt x="59" y="43"/>
                      <a:pt x="58" y="41"/>
                    </a:cubicBezTo>
                    <a:cubicBezTo>
                      <a:pt x="57" y="38"/>
                      <a:pt x="55" y="36"/>
                      <a:pt x="54" y="34"/>
                    </a:cubicBezTo>
                    <a:cubicBezTo>
                      <a:pt x="53" y="33"/>
                      <a:pt x="51" y="33"/>
                      <a:pt x="50" y="34"/>
                    </a:cubicBezTo>
                    <a:cubicBezTo>
                      <a:pt x="49" y="36"/>
                      <a:pt x="49" y="38"/>
                      <a:pt x="48" y="39"/>
                    </a:cubicBezTo>
                    <a:cubicBezTo>
                      <a:pt x="45" y="42"/>
                      <a:pt x="44" y="45"/>
                      <a:pt x="44" y="49"/>
                    </a:cubicBezTo>
                    <a:cubicBezTo>
                      <a:pt x="44" y="56"/>
                      <a:pt x="44" y="64"/>
                      <a:pt x="44" y="71"/>
                    </a:cubicBezTo>
                    <a:cubicBezTo>
                      <a:pt x="44" y="73"/>
                      <a:pt x="45" y="74"/>
                      <a:pt x="45" y="76"/>
                    </a:cubicBezTo>
                    <a:close/>
                    <a:moveTo>
                      <a:pt x="40" y="76"/>
                    </a:moveTo>
                    <a:cubicBezTo>
                      <a:pt x="40" y="66"/>
                      <a:pt x="40" y="56"/>
                      <a:pt x="40" y="47"/>
                    </a:cubicBezTo>
                    <a:cubicBezTo>
                      <a:pt x="39" y="45"/>
                      <a:pt x="39" y="43"/>
                      <a:pt x="38" y="42"/>
                    </a:cubicBezTo>
                    <a:cubicBezTo>
                      <a:pt x="36" y="39"/>
                      <a:pt x="34" y="36"/>
                      <a:pt x="32" y="33"/>
                    </a:cubicBezTo>
                    <a:cubicBezTo>
                      <a:pt x="31" y="34"/>
                      <a:pt x="30" y="34"/>
                      <a:pt x="30" y="35"/>
                    </a:cubicBezTo>
                    <a:cubicBezTo>
                      <a:pt x="29" y="36"/>
                      <a:pt x="29" y="37"/>
                      <a:pt x="28" y="38"/>
                    </a:cubicBezTo>
                    <a:cubicBezTo>
                      <a:pt x="24" y="41"/>
                      <a:pt x="24" y="45"/>
                      <a:pt x="24" y="49"/>
                    </a:cubicBezTo>
                    <a:cubicBezTo>
                      <a:pt x="24" y="57"/>
                      <a:pt x="24" y="64"/>
                      <a:pt x="24" y="72"/>
                    </a:cubicBezTo>
                    <a:cubicBezTo>
                      <a:pt x="24" y="73"/>
                      <a:pt x="24" y="75"/>
                      <a:pt x="24" y="76"/>
                    </a:cubicBezTo>
                    <a:cubicBezTo>
                      <a:pt x="29" y="77"/>
                      <a:pt x="34" y="77"/>
                      <a:pt x="40" y="76"/>
                    </a:cubicBezTo>
                    <a:close/>
                    <a:moveTo>
                      <a:pt x="49" y="23"/>
                    </a:moveTo>
                    <a:cubicBezTo>
                      <a:pt x="48" y="19"/>
                      <a:pt x="44" y="19"/>
                      <a:pt x="42" y="17"/>
                    </a:cubicBezTo>
                    <a:cubicBezTo>
                      <a:pt x="40" y="20"/>
                      <a:pt x="37" y="20"/>
                      <a:pt x="36" y="23"/>
                    </a:cubicBezTo>
                    <a:cubicBezTo>
                      <a:pt x="38" y="24"/>
                      <a:pt x="40" y="26"/>
                      <a:pt x="42" y="27"/>
                    </a:cubicBezTo>
                    <a:cubicBezTo>
                      <a:pt x="44" y="26"/>
                      <a:pt x="46" y="24"/>
                      <a:pt x="49"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5" name="Freeform 2407">
                <a:extLst>
                  <a:ext uri="{FF2B5EF4-FFF2-40B4-BE49-F238E27FC236}">
                    <a16:creationId xmlns:a16="http://schemas.microsoft.com/office/drawing/2014/main" id="{51CA6EFD-3331-45A2-AE44-409AF3529576}"/>
                  </a:ext>
                </a:extLst>
              </p:cNvPr>
              <p:cNvSpPr>
                <a:spLocks/>
              </p:cNvSpPr>
              <p:nvPr/>
            </p:nvSpPr>
            <p:spPr bwMode="auto">
              <a:xfrm>
                <a:off x="3266" y="4245"/>
                <a:ext cx="42" cy="118"/>
              </a:xfrm>
              <a:custGeom>
                <a:avLst/>
                <a:gdLst>
                  <a:gd name="T0" fmla="*/ 64 w 74"/>
                  <a:gd name="T1" fmla="*/ 168 h 208"/>
                  <a:gd name="T2" fmla="*/ 73 w 74"/>
                  <a:gd name="T3" fmla="*/ 174 h 208"/>
                  <a:gd name="T4" fmla="*/ 74 w 74"/>
                  <a:gd name="T5" fmla="*/ 208 h 208"/>
                  <a:gd name="T6" fmla="*/ 70 w 74"/>
                  <a:gd name="T7" fmla="*/ 207 h 208"/>
                  <a:gd name="T8" fmla="*/ 52 w 74"/>
                  <a:gd name="T9" fmla="*/ 198 h 208"/>
                  <a:gd name="T10" fmla="*/ 45 w 74"/>
                  <a:gd name="T11" fmla="*/ 197 h 208"/>
                  <a:gd name="T12" fmla="*/ 37 w 74"/>
                  <a:gd name="T13" fmla="*/ 197 h 208"/>
                  <a:gd name="T14" fmla="*/ 33 w 74"/>
                  <a:gd name="T15" fmla="*/ 197 h 208"/>
                  <a:gd name="T16" fmla="*/ 21 w 74"/>
                  <a:gd name="T17" fmla="*/ 197 h 208"/>
                  <a:gd name="T18" fmla="*/ 5 w 74"/>
                  <a:gd name="T19" fmla="*/ 202 h 208"/>
                  <a:gd name="T20" fmla="*/ 1 w 74"/>
                  <a:gd name="T21" fmla="*/ 202 h 208"/>
                  <a:gd name="T22" fmla="*/ 1 w 74"/>
                  <a:gd name="T23" fmla="*/ 190 h 208"/>
                  <a:gd name="T24" fmla="*/ 19 w 74"/>
                  <a:gd name="T25" fmla="*/ 183 h 208"/>
                  <a:gd name="T26" fmla="*/ 20 w 74"/>
                  <a:gd name="T27" fmla="*/ 176 h 208"/>
                  <a:gd name="T28" fmla="*/ 20 w 74"/>
                  <a:gd name="T29" fmla="*/ 132 h 208"/>
                  <a:gd name="T30" fmla="*/ 16 w 74"/>
                  <a:gd name="T31" fmla="*/ 110 h 208"/>
                  <a:gd name="T32" fmla="*/ 15 w 74"/>
                  <a:gd name="T33" fmla="*/ 94 h 208"/>
                  <a:gd name="T34" fmla="*/ 15 w 74"/>
                  <a:gd name="T35" fmla="*/ 91 h 208"/>
                  <a:gd name="T36" fmla="*/ 21 w 74"/>
                  <a:gd name="T37" fmla="*/ 90 h 208"/>
                  <a:gd name="T38" fmla="*/ 22 w 74"/>
                  <a:gd name="T39" fmla="*/ 89 h 208"/>
                  <a:gd name="T40" fmla="*/ 26 w 74"/>
                  <a:gd name="T41" fmla="*/ 62 h 208"/>
                  <a:gd name="T42" fmla="*/ 30 w 74"/>
                  <a:gd name="T43" fmla="*/ 36 h 208"/>
                  <a:gd name="T44" fmla="*/ 31 w 74"/>
                  <a:gd name="T45" fmla="*/ 25 h 208"/>
                  <a:gd name="T46" fmla="*/ 29 w 74"/>
                  <a:gd name="T47" fmla="*/ 21 h 208"/>
                  <a:gd name="T48" fmla="*/ 28 w 74"/>
                  <a:gd name="T49" fmla="*/ 18 h 208"/>
                  <a:gd name="T50" fmla="*/ 26 w 74"/>
                  <a:gd name="T51" fmla="*/ 9 h 208"/>
                  <a:gd name="T52" fmla="*/ 31 w 74"/>
                  <a:gd name="T53" fmla="*/ 7 h 208"/>
                  <a:gd name="T54" fmla="*/ 35 w 74"/>
                  <a:gd name="T55" fmla="*/ 0 h 208"/>
                  <a:gd name="T56" fmla="*/ 37 w 74"/>
                  <a:gd name="T57" fmla="*/ 3 h 208"/>
                  <a:gd name="T58" fmla="*/ 42 w 74"/>
                  <a:gd name="T59" fmla="*/ 8 h 208"/>
                  <a:gd name="T60" fmla="*/ 41 w 74"/>
                  <a:gd name="T61" fmla="*/ 11 h 208"/>
                  <a:gd name="T62" fmla="*/ 40 w 74"/>
                  <a:gd name="T63" fmla="*/ 17 h 208"/>
                  <a:gd name="T64" fmla="*/ 39 w 74"/>
                  <a:gd name="T65" fmla="*/ 20 h 208"/>
                  <a:gd name="T66" fmla="*/ 37 w 74"/>
                  <a:gd name="T67" fmla="*/ 26 h 208"/>
                  <a:gd name="T68" fmla="*/ 38 w 74"/>
                  <a:gd name="T69" fmla="*/ 39 h 208"/>
                  <a:gd name="T70" fmla="*/ 43 w 74"/>
                  <a:gd name="T71" fmla="*/ 73 h 208"/>
                  <a:gd name="T72" fmla="*/ 45 w 74"/>
                  <a:gd name="T73" fmla="*/ 85 h 208"/>
                  <a:gd name="T74" fmla="*/ 46 w 74"/>
                  <a:gd name="T75" fmla="*/ 90 h 208"/>
                  <a:gd name="T76" fmla="*/ 52 w 74"/>
                  <a:gd name="T77" fmla="*/ 91 h 208"/>
                  <a:gd name="T78" fmla="*/ 53 w 74"/>
                  <a:gd name="T79" fmla="*/ 93 h 208"/>
                  <a:gd name="T80" fmla="*/ 52 w 74"/>
                  <a:gd name="T81" fmla="*/ 115 h 208"/>
                  <a:gd name="T82" fmla="*/ 50 w 74"/>
                  <a:gd name="T83" fmla="*/ 157 h 208"/>
                  <a:gd name="T84" fmla="*/ 51 w 74"/>
                  <a:gd name="T85" fmla="*/ 159 h 208"/>
                  <a:gd name="T86" fmla="*/ 53 w 74"/>
                  <a:gd name="T87" fmla="*/ 161 h 208"/>
                  <a:gd name="T88" fmla="*/ 57 w 74"/>
                  <a:gd name="T89" fmla="*/ 169 h 208"/>
                  <a:gd name="T90" fmla="*/ 58 w 74"/>
                  <a:gd name="T91" fmla="*/ 171 h 208"/>
                  <a:gd name="T92" fmla="*/ 62 w 74"/>
                  <a:gd name="T93" fmla="*/ 172 h 208"/>
                  <a:gd name="T94" fmla="*/ 64 w 74"/>
                  <a:gd name="T95" fmla="*/ 16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208">
                    <a:moveTo>
                      <a:pt x="64" y="168"/>
                    </a:moveTo>
                    <a:cubicBezTo>
                      <a:pt x="67" y="170"/>
                      <a:pt x="70" y="172"/>
                      <a:pt x="73" y="174"/>
                    </a:cubicBezTo>
                    <a:cubicBezTo>
                      <a:pt x="74" y="179"/>
                      <a:pt x="74" y="188"/>
                      <a:pt x="74" y="208"/>
                    </a:cubicBezTo>
                    <a:cubicBezTo>
                      <a:pt x="72" y="207"/>
                      <a:pt x="71" y="208"/>
                      <a:pt x="70" y="207"/>
                    </a:cubicBezTo>
                    <a:cubicBezTo>
                      <a:pt x="64" y="204"/>
                      <a:pt x="58" y="201"/>
                      <a:pt x="52" y="198"/>
                    </a:cubicBezTo>
                    <a:cubicBezTo>
                      <a:pt x="50" y="197"/>
                      <a:pt x="48" y="197"/>
                      <a:pt x="45" y="197"/>
                    </a:cubicBezTo>
                    <a:cubicBezTo>
                      <a:pt x="43" y="197"/>
                      <a:pt x="40" y="197"/>
                      <a:pt x="37" y="197"/>
                    </a:cubicBezTo>
                    <a:cubicBezTo>
                      <a:pt x="36" y="197"/>
                      <a:pt x="34" y="197"/>
                      <a:pt x="33" y="197"/>
                    </a:cubicBezTo>
                    <a:cubicBezTo>
                      <a:pt x="29" y="195"/>
                      <a:pt x="25" y="196"/>
                      <a:pt x="21" y="197"/>
                    </a:cubicBezTo>
                    <a:cubicBezTo>
                      <a:pt x="15" y="199"/>
                      <a:pt x="10" y="201"/>
                      <a:pt x="5" y="202"/>
                    </a:cubicBezTo>
                    <a:cubicBezTo>
                      <a:pt x="4" y="202"/>
                      <a:pt x="2" y="202"/>
                      <a:pt x="1" y="202"/>
                    </a:cubicBezTo>
                    <a:cubicBezTo>
                      <a:pt x="0" y="198"/>
                      <a:pt x="0" y="194"/>
                      <a:pt x="1" y="190"/>
                    </a:cubicBezTo>
                    <a:cubicBezTo>
                      <a:pt x="7" y="188"/>
                      <a:pt x="13" y="186"/>
                      <a:pt x="19" y="183"/>
                    </a:cubicBezTo>
                    <a:cubicBezTo>
                      <a:pt x="19" y="181"/>
                      <a:pt x="20" y="178"/>
                      <a:pt x="20" y="176"/>
                    </a:cubicBezTo>
                    <a:cubicBezTo>
                      <a:pt x="20" y="161"/>
                      <a:pt x="20" y="147"/>
                      <a:pt x="20" y="132"/>
                    </a:cubicBezTo>
                    <a:cubicBezTo>
                      <a:pt x="20" y="125"/>
                      <a:pt x="18" y="117"/>
                      <a:pt x="16" y="110"/>
                    </a:cubicBezTo>
                    <a:cubicBezTo>
                      <a:pt x="15" y="105"/>
                      <a:pt x="14" y="99"/>
                      <a:pt x="15" y="94"/>
                    </a:cubicBezTo>
                    <a:cubicBezTo>
                      <a:pt x="15" y="93"/>
                      <a:pt x="15" y="92"/>
                      <a:pt x="15" y="91"/>
                    </a:cubicBezTo>
                    <a:cubicBezTo>
                      <a:pt x="17" y="91"/>
                      <a:pt x="19" y="91"/>
                      <a:pt x="21" y="90"/>
                    </a:cubicBezTo>
                    <a:lnTo>
                      <a:pt x="22" y="89"/>
                    </a:lnTo>
                    <a:cubicBezTo>
                      <a:pt x="24" y="80"/>
                      <a:pt x="25" y="71"/>
                      <a:pt x="26" y="62"/>
                    </a:cubicBezTo>
                    <a:cubicBezTo>
                      <a:pt x="28" y="53"/>
                      <a:pt x="29" y="45"/>
                      <a:pt x="30" y="36"/>
                    </a:cubicBezTo>
                    <a:cubicBezTo>
                      <a:pt x="31" y="32"/>
                      <a:pt x="31" y="29"/>
                      <a:pt x="31" y="25"/>
                    </a:cubicBezTo>
                    <a:cubicBezTo>
                      <a:pt x="31" y="24"/>
                      <a:pt x="31" y="22"/>
                      <a:pt x="29" y="21"/>
                    </a:cubicBezTo>
                    <a:lnTo>
                      <a:pt x="28" y="18"/>
                    </a:lnTo>
                    <a:cubicBezTo>
                      <a:pt x="28" y="15"/>
                      <a:pt x="28" y="12"/>
                      <a:pt x="26" y="9"/>
                    </a:cubicBezTo>
                    <a:cubicBezTo>
                      <a:pt x="28" y="8"/>
                      <a:pt x="29" y="7"/>
                      <a:pt x="31" y="7"/>
                    </a:cubicBezTo>
                    <a:cubicBezTo>
                      <a:pt x="32" y="5"/>
                      <a:pt x="31" y="2"/>
                      <a:pt x="35" y="0"/>
                    </a:cubicBezTo>
                    <a:cubicBezTo>
                      <a:pt x="35" y="1"/>
                      <a:pt x="36" y="2"/>
                      <a:pt x="37" y="3"/>
                    </a:cubicBezTo>
                    <a:cubicBezTo>
                      <a:pt x="38" y="6"/>
                      <a:pt x="38" y="6"/>
                      <a:pt x="42" y="8"/>
                    </a:cubicBezTo>
                    <a:lnTo>
                      <a:pt x="41" y="11"/>
                    </a:lnTo>
                    <a:cubicBezTo>
                      <a:pt x="40" y="13"/>
                      <a:pt x="40" y="15"/>
                      <a:pt x="40" y="17"/>
                    </a:cubicBezTo>
                    <a:cubicBezTo>
                      <a:pt x="41" y="18"/>
                      <a:pt x="40" y="20"/>
                      <a:pt x="39" y="20"/>
                    </a:cubicBezTo>
                    <a:cubicBezTo>
                      <a:pt x="37" y="22"/>
                      <a:pt x="37" y="24"/>
                      <a:pt x="37" y="26"/>
                    </a:cubicBezTo>
                    <a:cubicBezTo>
                      <a:pt x="38" y="30"/>
                      <a:pt x="38" y="35"/>
                      <a:pt x="38" y="39"/>
                    </a:cubicBezTo>
                    <a:cubicBezTo>
                      <a:pt x="40" y="50"/>
                      <a:pt x="42" y="62"/>
                      <a:pt x="43" y="73"/>
                    </a:cubicBezTo>
                    <a:cubicBezTo>
                      <a:pt x="44" y="77"/>
                      <a:pt x="44" y="81"/>
                      <a:pt x="45" y="85"/>
                    </a:cubicBezTo>
                    <a:cubicBezTo>
                      <a:pt x="45" y="86"/>
                      <a:pt x="45" y="88"/>
                      <a:pt x="46" y="90"/>
                    </a:cubicBezTo>
                    <a:cubicBezTo>
                      <a:pt x="48" y="91"/>
                      <a:pt x="50" y="91"/>
                      <a:pt x="52" y="91"/>
                    </a:cubicBezTo>
                    <a:lnTo>
                      <a:pt x="53" y="93"/>
                    </a:lnTo>
                    <a:cubicBezTo>
                      <a:pt x="53" y="100"/>
                      <a:pt x="53" y="108"/>
                      <a:pt x="52" y="115"/>
                    </a:cubicBezTo>
                    <a:cubicBezTo>
                      <a:pt x="50" y="129"/>
                      <a:pt x="50" y="143"/>
                      <a:pt x="50" y="157"/>
                    </a:cubicBezTo>
                    <a:cubicBezTo>
                      <a:pt x="50" y="157"/>
                      <a:pt x="50" y="158"/>
                      <a:pt x="51" y="159"/>
                    </a:cubicBezTo>
                    <a:cubicBezTo>
                      <a:pt x="51" y="159"/>
                      <a:pt x="52" y="160"/>
                      <a:pt x="53" y="161"/>
                    </a:cubicBezTo>
                    <a:cubicBezTo>
                      <a:pt x="56" y="163"/>
                      <a:pt x="58" y="166"/>
                      <a:pt x="57" y="169"/>
                    </a:cubicBezTo>
                    <a:lnTo>
                      <a:pt x="58" y="171"/>
                    </a:lnTo>
                    <a:cubicBezTo>
                      <a:pt x="58" y="172"/>
                      <a:pt x="61" y="173"/>
                      <a:pt x="62" y="172"/>
                    </a:cubicBezTo>
                    <a:cubicBezTo>
                      <a:pt x="63" y="171"/>
                      <a:pt x="63" y="169"/>
                      <a:pt x="64" y="16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6" name="Freeform 2408">
                <a:extLst>
                  <a:ext uri="{FF2B5EF4-FFF2-40B4-BE49-F238E27FC236}">
                    <a16:creationId xmlns:a16="http://schemas.microsoft.com/office/drawing/2014/main" id="{92271E43-51B3-4748-BBA4-C24440FDE18C}"/>
                  </a:ext>
                </a:extLst>
              </p:cNvPr>
              <p:cNvSpPr>
                <a:spLocks/>
              </p:cNvSpPr>
              <p:nvPr/>
            </p:nvSpPr>
            <p:spPr bwMode="auto">
              <a:xfrm>
                <a:off x="3120" y="4245"/>
                <a:ext cx="41" cy="118"/>
              </a:xfrm>
              <a:custGeom>
                <a:avLst/>
                <a:gdLst>
                  <a:gd name="T0" fmla="*/ 21 w 73"/>
                  <a:gd name="T1" fmla="*/ 91 h 208"/>
                  <a:gd name="T2" fmla="*/ 28 w 73"/>
                  <a:gd name="T3" fmla="*/ 90 h 208"/>
                  <a:gd name="T4" fmla="*/ 29 w 73"/>
                  <a:gd name="T5" fmla="*/ 88 h 208"/>
                  <a:gd name="T6" fmla="*/ 33 w 73"/>
                  <a:gd name="T7" fmla="*/ 63 h 208"/>
                  <a:gd name="T8" fmla="*/ 37 w 73"/>
                  <a:gd name="T9" fmla="*/ 33 h 208"/>
                  <a:gd name="T10" fmla="*/ 37 w 73"/>
                  <a:gd name="T11" fmla="*/ 24 h 208"/>
                  <a:gd name="T12" fmla="*/ 34 w 73"/>
                  <a:gd name="T13" fmla="*/ 18 h 208"/>
                  <a:gd name="T14" fmla="*/ 33 w 73"/>
                  <a:gd name="T15" fmla="*/ 10 h 208"/>
                  <a:gd name="T16" fmla="*/ 33 w 73"/>
                  <a:gd name="T17" fmla="*/ 9 h 208"/>
                  <a:gd name="T18" fmla="*/ 37 w 73"/>
                  <a:gd name="T19" fmla="*/ 5 h 208"/>
                  <a:gd name="T20" fmla="*/ 40 w 73"/>
                  <a:gd name="T21" fmla="*/ 0 h 208"/>
                  <a:gd name="T22" fmla="*/ 43 w 73"/>
                  <a:gd name="T23" fmla="*/ 4 h 208"/>
                  <a:gd name="T24" fmla="*/ 46 w 73"/>
                  <a:gd name="T25" fmla="*/ 7 h 208"/>
                  <a:gd name="T26" fmla="*/ 48 w 73"/>
                  <a:gd name="T27" fmla="*/ 10 h 208"/>
                  <a:gd name="T28" fmla="*/ 46 w 73"/>
                  <a:gd name="T29" fmla="*/ 17 h 208"/>
                  <a:gd name="T30" fmla="*/ 46 w 73"/>
                  <a:gd name="T31" fmla="*/ 20 h 208"/>
                  <a:gd name="T32" fmla="*/ 44 w 73"/>
                  <a:gd name="T33" fmla="*/ 30 h 208"/>
                  <a:gd name="T34" fmla="*/ 46 w 73"/>
                  <a:gd name="T35" fmla="*/ 48 h 208"/>
                  <a:gd name="T36" fmla="*/ 52 w 73"/>
                  <a:gd name="T37" fmla="*/ 85 h 208"/>
                  <a:gd name="T38" fmla="*/ 52 w 73"/>
                  <a:gd name="T39" fmla="*/ 90 h 208"/>
                  <a:gd name="T40" fmla="*/ 59 w 73"/>
                  <a:gd name="T41" fmla="*/ 91 h 208"/>
                  <a:gd name="T42" fmla="*/ 59 w 73"/>
                  <a:gd name="T43" fmla="*/ 108 h 208"/>
                  <a:gd name="T44" fmla="*/ 58 w 73"/>
                  <a:gd name="T45" fmla="*/ 112 h 208"/>
                  <a:gd name="T46" fmla="*/ 54 w 73"/>
                  <a:gd name="T47" fmla="*/ 143 h 208"/>
                  <a:gd name="T48" fmla="*/ 54 w 73"/>
                  <a:gd name="T49" fmla="*/ 175 h 208"/>
                  <a:gd name="T50" fmla="*/ 55 w 73"/>
                  <a:gd name="T51" fmla="*/ 183 h 208"/>
                  <a:gd name="T52" fmla="*/ 73 w 73"/>
                  <a:gd name="T53" fmla="*/ 190 h 208"/>
                  <a:gd name="T54" fmla="*/ 72 w 73"/>
                  <a:gd name="T55" fmla="*/ 202 h 208"/>
                  <a:gd name="T56" fmla="*/ 69 w 73"/>
                  <a:gd name="T57" fmla="*/ 202 h 208"/>
                  <a:gd name="T58" fmla="*/ 51 w 73"/>
                  <a:gd name="T59" fmla="*/ 196 h 208"/>
                  <a:gd name="T60" fmla="*/ 42 w 73"/>
                  <a:gd name="T61" fmla="*/ 196 h 208"/>
                  <a:gd name="T62" fmla="*/ 33 w 73"/>
                  <a:gd name="T63" fmla="*/ 196 h 208"/>
                  <a:gd name="T64" fmla="*/ 17 w 73"/>
                  <a:gd name="T65" fmla="*/ 200 h 208"/>
                  <a:gd name="T66" fmla="*/ 8 w 73"/>
                  <a:gd name="T67" fmla="*/ 205 h 208"/>
                  <a:gd name="T68" fmla="*/ 1 w 73"/>
                  <a:gd name="T69" fmla="*/ 208 h 208"/>
                  <a:gd name="T70" fmla="*/ 0 w 73"/>
                  <a:gd name="T71" fmla="*/ 203 h 208"/>
                  <a:gd name="T72" fmla="*/ 0 w 73"/>
                  <a:gd name="T73" fmla="*/ 179 h 208"/>
                  <a:gd name="T74" fmla="*/ 5 w 73"/>
                  <a:gd name="T75" fmla="*/ 171 h 208"/>
                  <a:gd name="T76" fmla="*/ 9 w 73"/>
                  <a:gd name="T77" fmla="*/ 168 h 208"/>
                  <a:gd name="T78" fmla="*/ 17 w 73"/>
                  <a:gd name="T79" fmla="*/ 171 h 208"/>
                  <a:gd name="T80" fmla="*/ 24 w 73"/>
                  <a:gd name="T81" fmla="*/ 159 h 208"/>
                  <a:gd name="T82" fmla="*/ 24 w 73"/>
                  <a:gd name="T83" fmla="*/ 152 h 208"/>
                  <a:gd name="T84" fmla="*/ 24 w 73"/>
                  <a:gd name="T85" fmla="*/ 123 h 208"/>
                  <a:gd name="T86" fmla="*/ 22 w 73"/>
                  <a:gd name="T87" fmla="*/ 107 h 208"/>
                  <a:gd name="T88" fmla="*/ 21 w 73"/>
                  <a:gd name="T89" fmla="*/ 9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 h="208">
                    <a:moveTo>
                      <a:pt x="21" y="91"/>
                    </a:moveTo>
                    <a:cubicBezTo>
                      <a:pt x="24" y="91"/>
                      <a:pt x="26" y="90"/>
                      <a:pt x="28" y="90"/>
                    </a:cubicBezTo>
                    <a:lnTo>
                      <a:pt x="29" y="88"/>
                    </a:lnTo>
                    <a:cubicBezTo>
                      <a:pt x="30" y="80"/>
                      <a:pt x="32" y="71"/>
                      <a:pt x="33" y="63"/>
                    </a:cubicBezTo>
                    <a:cubicBezTo>
                      <a:pt x="34" y="53"/>
                      <a:pt x="36" y="43"/>
                      <a:pt x="37" y="33"/>
                    </a:cubicBezTo>
                    <a:cubicBezTo>
                      <a:pt x="37" y="30"/>
                      <a:pt x="37" y="27"/>
                      <a:pt x="37" y="24"/>
                    </a:cubicBezTo>
                    <a:cubicBezTo>
                      <a:pt x="38" y="22"/>
                      <a:pt x="34" y="20"/>
                      <a:pt x="34" y="18"/>
                    </a:cubicBezTo>
                    <a:cubicBezTo>
                      <a:pt x="35" y="15"/>
                      <a:pt x="35" y="13"/>
                      <a:pt x="33" y="10"/>
                    </a:cubicBezTo>
                    <a:lnTo>
                      <a:pt x="33" y="9"/>
                    </a:lnTo>
                    <a:cubicBezTo>
                      <a:pt x="33" y="7"/>
                      <a:pt x="37" y="7"/>
                      <a:pt x="37" y="5"/>
                    </a:cubicBezTo>
                    <a:cubicBezTo>
                      <a:pt x="38" y="3"/>
                      <a:pt x="39" y="2"/>
                      <a:pt x="40" y="0"/>
                    </a:cubicBezTo>
                    <a:cubicBezTo>
                      <a:pt x="42" y="1"/>
                      <a:pt x="43" y="2"/>
                      <a:pt x="43" y="4"/>
                    </a:cubicBezTo>
                    <a:cubicBezTo>
                      <a:pt x="44" y="6"/>
                      <a:pt x="45" y="7"/>
                      <a:pt x="46" y="7"/>
                    </a:cubicBezTo>
                    <a:lnTo>
                      <a:pt x="48" y="10"/>
                    </a:lnTo>
                    <a:cubicBezTo>
                      <a:pt x="46" y="12"/>
                      <a:pt x="46" y="15"/>
                      <a:pt x="46" y="17"/>
                    </a:cubicBezTo>
                    <a:lnTo>
                      <a:pt x="46" y="20"/>
                    </a:lnTo>
                    <a:cubicBezTo>
                      <a:pt x="43" y="23"/>
                      <a:pt x="44" y="26"/>
                      <a:pt x="44" y="30"/>
                    </a:cubicBezTo>
                    <a:cubicBezTo>
                      <a:pt x="44" y="36"/>
                      <a:pt x="45" y="42"/>
                      <a:pt x="46" y="48"/>
                    </a:cubicBezTo>
                    <a:cubicBezTo>
                      <a:pt x="48" y="61"/>
                      <a:pt x="50" y="73"/>
                      <a:pt x="52" y="85"/>
                    </a:cubicBezTo>
                    <a:cubicBezTo>
                      <a:pt x="52" y="87"/>
                      <a:pt x="52" y="88"/>
                      <a:pt x="52" y="90"/>
                    </a:cubicBezTo>
                    <a:cubicBezTo>
                      <a:pt x="55" y="90"/>
                      <a:pt x="57" y="91"/>
                      <a:pt x="59" y="91"/>
                    </a:cubicBezTo>
                    <a:cubicBezTo>
                      <a:pt x="61" y="97"/>
                      <a:pt x="60" y="103"/>
                      <a:pt x="59" y="108"/>
                    </a:cubicBezTo>
                    <a:cubicBezTo>
                      <a:pt x="59" y="109"/>
                      <a:pt x="58" y="110"/>
                      <a:pt x="58" y="112"/>
                    </a:cubicBezTo>
                    <a:cubicBezTo>
                      <a:pt x="54" y="127"/>
                      <a:pt x="54" y="127"/>
                      <a:pt x="54" y="143"/>
                    </a:cubicBezTo>
                    <a:cubicBezTo>
                      <a:pt x="54" y="154"/>
                      <a:pt x="54" y="164"/>
                      <a:pt x="54" y="175"/>
                    </a:cubicBezTo>
                    <a:cubicBezTo>
                      <a:pt x="54" y="178"/>
                      <a:pt x="55" y="181"/>
                      <a:pt x="55" y="183"/>
                    </a:cubicBezTo>
                    <a:cubicBezTo>
                      <a:pt x="61" y="186"/>
                      <a:pt x="67" y="188"/>
                      <a:pt x="73" y="190"/>
                    </a:cubicBezTo>
                    <a:cubicBezTo>
                      <a:pt x="73" y="194"/>
                      <a:pt x="73" y="198"/>
                      <a:pt x="72" y="202"/>
                    </a:cubicBezTo>
                    <a:cubicBezTo>
                      <a:pt x="71" y="202"/>
                      <a:pt x="70" y="202"/>
                      <a:pt x="69" y="202"/>
                    </a:cubicBezTo>
                    <a:cubicBezTo>
                      <a:pt x="63" y="200"/>
                      <a:pt x="57" y="198"/>
                      <a:pt x="51" y="196"/>
                    </a:cubicBezTo>
                    <a:cubicBezTo>
                      <a:pt x="48" y="196"/>
                      <a:pt x="46" y="195"/>
                      <a:pt x="42" y="196"/>
                    </a:cubicBezTo>
                    <a:cubicBezTo>
                      <a:pt x="40" y="197"/>
                      <a:pt x="36" y="196"/>
                      <a:pt x="33" y="196"/>
                    </a:cubicBezTo>
                    <a:cubicBezTo>
                      <a:pt x="27" y="196"/>
                      <a:pt x="22" y="197"/>
                      <a:pt x="17" y="200"/>
                    </a:cubicBezTo>
                    <a:cubicBezTo>
                      <a:pt x="14" y="202"/>
                      <a:pt x="11" y="204"/>
                      <a:pt x="8" y="205"/>
                    </a:cubicBezTo>
                    <a:cubicBezTo>
                      <a:pt x="6" y="206"/>
                      <a:pt x="3" y="207"/>
                      <a:pt x="1" y="208"/>
                    </a:cubicBezTo>
                    <a:cubicBezTo>
                      <a:pt x="1" y="206"/>
                      <a:pt x="0" y="205"/>
                      <a:pt x="0" y="203"/>
                    </a:cubicBezTo>
                    <a:cubicBezTo>
                      <a:pt x="0" y="195"/>
                      <a:pt x="1" y="187"/>
                      <a:pt x="0" y="179"/>
                    </a:cubicBezTo>
                    <a:cubicBezTo>
                      <a:pt x="0" y="175"/>
                      <a:pt x="2" y="172"/>
                      <a:pt x="5" y="171"/>
                    </a:cubicBezTo>
                    <a:cubicBezTo>
                      <a:pt x="6" y="170"/>
                      <a:pt x="8" y="169"/>
                      <a:pt x="9" y="168"/>
                    </a:cubicBezTo>
                    <a:cubicBezTo>
                      <a:pt x="12" y="170"/>
                      <a:pt x="12" y="174"/>
                      <a:pt x="17" y="171"/>
                    </a:cubicBezTo>
                    <a:cubicBezTo>
                      <a:pt x="17" y="166"/>
                      <a:pt x="18" y="162"/>
                      <a:pt x="24" y="159"/>
                    </a:cubicBezTo>
                    <a:cubicBezTo>
                      <a:pt x="24" y="157"/>
                      <a:pt x="24" y="154"/>
                      <a:pt x="24" y="152"/>
                    </a:cubicBezTo>
                    <a:cubicBezTo>
                      <a:pt x="24" y="142"/>
                      <a:pt x="24" y="133"/>
                      <a:pt x="24" y="123"/>
                    </a:cubicBezTo>
                    <a:cubicBezTo>
                      <a:pt x="24" y="118"/>
                      <a:pt x="23" y="113"/>
                      <a:pt x="22" y="107"/>
                    </a:cubicBezTo>
                    <a:cubicBezTo>
                      <a:pt x="21" y="102"/>
                      <a:pt x="21" y="97"/>
                      <a:pt x="21" y="9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7" name="Freeform 2409">
                <a:extLst>
                  <a:ext uri="{FF2B5EF4-FFF2-40B4-BE49-F238E27FC236}">
                    <a16:creationId xmlns:a16="http://schemas.microsoft.com/office/drawing/2014/main" id="{ECFB0380-2F60-4C02-BB02-B17A4B25AE15}"/>
                  </a:ext>
                </a:extLst>
              </p:cNvPr>
              <p:cNvSpPr>
                <a:spLocks noEditPoints="1"/>
              </p:cNvSpPr>
              <p:nvPr/>
            </p:nvSpPr>
            <p:spPr bwMode="auto">
              <a:xfrm>
                <a:off x="3234" y="4550"/>
                <a:ext cx="26" cy="131"/>
              </a:xfrm>
              <a:custGeom>
                <a:avLst/>
                <a:gdLst>
                  <a:gd name="T0" fmla="*/ 45 w 46"/>
                  <a:gd name="T1" fmla="*/ 231 h 231"/>
                  <a:gd name="T2" fmla="*/ 3 w 46"/>
                  <a:gd name="T3" fmla="*/ 231 h 231"/>
                  <a:gd name="T4" fmla="*/ 1 w 46"/>
                  <a:gd name="T5" fmla="*/ 225 h 231"/>
                  <a:gd name="T6" fmla="*/ 1 w 46"/>
                  <a:gd name="T7" fmla="*/ 177 h 231"/>
                  <a:gd name="T8" fmla="*/ 1 w 46"/>
                  <a:gd name="T9" fmla="*/ 100 h 231"/>
                  <a:gd name="T10" fmla="*/ 3 w 46"/>
                  <a:gd name="T11" fmla="*/ 91 h 231"/>
                  <a:gd name="T12" fmla="*/ 4 w 46"/>
                  <a:gd name="T13" fmla="*/ 88 h 231"/>
                  <a:gd name="T14" fmla="*/ 16 w 46"/>
                  <a:gd name="T15" fmla="*/ 53 h 231"/>
                  <a:gd name="T16" fmla="*/ 19 w 46"/>
                  <a:gd name="T17" fmla="*/ 45 h 231"/>
                  <a:gd name="T18" fmla="*/ 19 w 46"/>
                  <a:gd name="T19" fmla="*/ 41 h 231"/>
                  <a:gd name="T20" fmla="*/ 20 w 46"/>
                  <a:gd name="T21" fmla="*/ 23 h 231"/>
                  <a:gd name="T22" fmla="*/ 20 w 46"/>
                  <a:gd name="T23" fmla="*/ 5 h 231"/>
                  <a:gd name="T24" fmla="*/ 20 w 46"/>
                  <a:gd name="T25" fmla="*/ 2 h 231"/>
                  <a:gd name="T26" fmla="*/ 21 w 46"/>
                  <a:gd name="T27" fmla="*/ 0 h 231"/>
                  <a:gd name="T28" fmla="*/ 23 w 46"/>
                  <a:gd name="T29" fmla="*/ 2 h 231"/>
                  <a:gd name="T30" fmla="*/ 24 w 46"/>
                  <a:gd name="T31" fmla="*/ 8 h 231"/>
                  <a:gd name="T32" fmla="*/ 24 w 46"/>
                  <a:gd name="T33" fmla="*/ 29 h 231"/>
                  <a:gd name="T34" fmla="*/ 24 w 46"/>
                  <a:gd name="T35" fmla="*/ 35 h 231"/>
                  <a:gd name="T36" fmla="*/ 24 w 46"/>
                  <a:gd name="T37" fmla="*/ 38 h 231"/>
                  <a:gd name="T38" fmla="*/ 25 w 46"/>
                  <a:gd name="T39" fmla="*/ 46 h 231"/>
                  <a:gd name="T40" fmla="*/ 33 w 46"/>
                  <a:gd name="T41" fmla="*/ 65 h 231"/>
                  <a:gd name="T42" fmla="*/ 45 w 46"/>
                  <a:gd name="T43" fmla="*/ 93 h 231"/>
                  <a:gd name="T44" fmla="*/ 46 w 46"/>
                  <a:gd name="T45" fmla="*/ 101 h 231"/>
                  <a:gd name="T46" fmla="*/ 46 w 46"/>
                  <a:gd name="T47" fmla="*/ 166 h 231"/>
                  <a:gd name="T48" fmla="*/ 46 w 46"/>
                  <a:gd name="T49" fmla="*/ 224 h 231"/>
                  <a:gd name="T50" fmla="*/ 45 w 46"/>
                  <a:gd name="T51" fmla="*/ 231 h 231"/>
                  <a:gd name="T52" fmla="*/ 32 w 46"/>
                  <a:gd name="T53" fmla="*/ 160 h 231"/>
                  <a:gd name="T54" fmla="*/ 31 w 46"/>
                  <a:gd name="T55" fmla="*/ 153 h 231"/>
                  <a:gd name="T56" fmla="*/ 31 w 46"/>
                  <a:gd name="T57" fmla="*/ 114 h 231"/>
                  <a:gd name="T58" fmla="*/ 27 w 46"/>
                  <a:gd name="T59" fmla="*/ 103 h 231"/>
                  <a:gd name="T60" fmla="*/ 24 w 46"/>
                  <a:gd name="T61" fmla="*/ 99 h 231"/>
                  <a:gd name="T62" fmla="*/ 21 w 46"/>
                  <a:gd name="T63" fmla="*/ 98 h 231"/>
                  <a:gd name="T64" fmla="*/ 18 w 46"/>
                  <a:gd name="T65" fmla="*/ 100 h 231"/>
                  <a:gd name="T66" fmla="*/ 16 w 46"/>
                  <a:gd name="T67" fmla="*/ 103 h 231"/>
                  <a:gd name="T68" fmla="*/ 15 w 46"/>
                  <a:gd name="T69" fmla="*/ 104 h 231"/>
                  <a:gd name="T70" fmla="*/ 12 w 46"/>
                  <a:gd name="T71" fmla="*/ 109 h 231"/>
                  <a:gd name="T72" fmla="*/ 11 w 46"/>
                  <a:gd name="T73" fmla="*/ 112 h 231"/>
                  <a:gd name="T74" fmla="*/ 12 w 46"/>
                  <a:gd name="T75" fmla="*/ 128 h 231"/>
                  <a:gd name="T76" fmla="*/ 10 w 46"/>
                  <a:gd name="T77" fmla="*/ 160 h 231"/>
                  <a:gd name="T78" fmla="*/ 32 w 46"/>
                  <a:gd name="T79" fmla="*/ 160 h 231"/>
                  <a:gd name="T80" fmla="*/ 30 w 46"/>
                  <a:gd name="T81" fmla="*/ 223 h 231"/>
                  <a:gd name="T82" fmla="*/ 30 w 46"/>
                  <a:gd name="T83" fmla="*/ 218 h 231"/>
                  <a:gd name="T84" fmla="*/ 30 w 46"/>
                  <a:gd name="T85" fmla="*/ 192 h 231"/>
                  <a:gd name="T86" fmla="*/ 30 w 46"/>
                  <a:gd name="T87" fmla="*/ 178 h 231"/>
                  <a:gd name="T88" fmla="*/ 28 w 46"/>
                  <a:gd name="T89" fmla="*/ 173 h 231"/>
                  <a:gd name="T90" fmla="*/ 24 w 46"/>
                  <a:gd name="T91" fmla="*/ 168 h 231"/>
                  <a:gd name="T92" fmla="*/ 21 w 46"/>
                  <a:gd name="T93" fmla="*/ 166 h 231"/>
                  <a:gd name="T94" fmla="*/ 18 w 46"/>
                  <a:gd name="T95" fmla="*/ 168 h 231"/>
                  <a:gd name="T96" fmla="*/ 16 w 46"/>
                  <a:gd name="T97" fmla="*/ 172 h 231"/>
                  <a:gd name="T98" fmla="*/ 11 w 46"/>
                  <a:gd name="T99" fmla="*/ 181 h 231"/>
                  <a:gd name="T100" fmla="*/ 12 w 46"/>
                  <a:gd name="T101" fmla="*/ 219 h 231"/>
                  <a:gd name="T102" fmla="*/ 12 w 46"/>
                  <a:gd name="T103" fmla="*/ 223 h 231"/>
                  <a:gd name="T104" fmla="*/ 30 w 46"/>
                  <a:gd name="T105" fmla="*/ 22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 h="231">
                    <a:moveTo>
                      <a:pt x="45" y="231"/>
                    </a:moveTo>
                    <a:cubicBezTo>
                      <a:pt x="30" y="231"/>
                      <a:pt x="16" y="231"/>
                      <a:pt x="3" y="231"/>
                    </a:cubicBezTo>
                    <a:cubicBezTo>
                      <a:pt x="0" y="229"/>
                      <a:pt x="1" y="227"/>
                      <a:pt x="1" y="225"/>
                    </a:cubicBezTo>
                    <a:cubicBezTo>
                      <a:pt x="1" y="209"/>
                      <a:pt x="1" y="193"/>
                      <a:pt x="1" y="177"/>
                    </a:cubicBezTo>
                    <a:cubicBezTo>
                      <a:pt x="1" y="151"/>
                      <a:pt x="1" y="125"/>
                      <a:pt x="1" y="100"/>
                    </a:cubicBezTo>
                    <a:cubicBezTo>
                      <a:pt x="1" y="96"/>
                      <a:pt x="1" y="93"/>
                      <a:pt x="3" y="91"/>
                    </a:cubicBezTo>
                    <a:cubicBezTo>
                      <a:pt x="4" y="90"/>
                      <a:pt x="4" y="89"/>
                      <a:pt x="4" y="88"/>
                    </a:cubicBezTo>
                    <a:cubicBezTo>
                      <a:pt x="8" y="76"/>
                      <a:pt x="12" y="65"/>
                      <a:pt x="16" y="53"/>
                    </a:cubicBezTo>
                    <a:cubicBezTo>
                      <a:pt x="17" y="50"/>
                      <a:pt x="18" y="48"/>
                      <a:pt x="19" y="45"/>
                    </a:cubicBezTo>
                    <a:cubicBezTo>
                      <a:pt x="19" y="44"/>
                      <a:pt x="20" y="42"/>
                      <a:pt x="19" y="41"/>
                    </a:cubicBezTo>
                    <a:cubicBezTo>
                      <a:pt x="18" y="35"/>
                      <a:pt x="20" y="29"/>
                      <a:pt x="20" y="23"/>
                    </a:cubicBezTo>
                    <a:cubicBezTo>
                      <a:pt x="19" y="17"/>
                      <a:pt x="20" y="11"/>
                      <a:pt x="20" y="5"/>
                    </a:cubicBezTo>
                    <a:cubicBezTo>
                      <a:pt x="20" y="4"/>
                      <a:pt x="19" y="3"/>
                      <a:pt x="20" y="2"/>
                    </a:cubicBezTo>
                    <a:lnTo>
                      <a:pt x="21" y="0"/>
                    </a:lnTo>
                    <a:lnTo>
                      <a:pt x="23" y="2"/>
                    </a:lnTo>
                    <a:cubicBezTo>
                      <a:pt x="24" y="4"/>
                      <a:pt x="24" y="6"/>
                      <a:pt x="24" y="8"/>
                    </a:cubicBezTo>
                    <a:cubicBezTo>
                      <a:pt x="24" y="15"/>
                      <a:pt x="24" y="22"/>
                      <a:pt x="24" y="29"/>
                    </a:cubicBezTo>
                    <a:cubicBezTo>
                      <a:pt x="24" y="31"/>
                      <a:pt x="23" y="33"/>
                      <a:pt x="24" y="35"/>
                    </a:cubicBezTo>
                    <a:cubicBezTo>
                      <a:pt x="25" y="35"/>
                      <a:pt x="24" y="37"/>
                      <a:pt x="24" y="38"/>
                    </a:cubicBezTo>
                    <a:cubicBezTo>
                      <a:pt x="23" y="41"/>
                      <a:pt x="24" y="43"/>
                      <a:pt x="25" y="46"/>
                    </a:cubicBezTo>
                    <a:cubicBezTo>
                      <a:pt x="27" y="52"/>
                      <a:pt x="30" y="59"/>
                      <a:pt x="33" y="65"/>
                    </a:cubicBezTo>
                    <a:cubicBezTo>
                      <a:pt x="37" y="74"/>
                      <a:pt x="40" y="84"/>
                      <a:pt x="45" y="93"/>
                    </a:cubicBezTo>
                    <a:cubicBezTo>
                      <a:pt x="46" y="96"/>
                      <a:pt x="46" y="98"/>
                      <a:pt x="46" y="101"/>
                    </a:cubicBezTo>
                    <a:cubicBezTo>
                      <a:pt x="46" y="123"/>
                      <a:pt x="46" y="145"/>
                      <a:pt x="46" y="166"/>
                    </a:cubicBezTo>
                    <a:cubicBezTo>
                      <a:pt x="46" y="186"/>
                      <a:pt x="46" y="205"/>
                      <a:pt x="46" y="224"/>
                    </a:cubicBezTo>
                    <a:cubicBezTo>
                      <a:pt x="46" y="226"/>
                      <a:pt x="46" y="228"/>
                      <a:pt x="45" y="231"/>
                    </a:cubicBezTo>
                    <a:close/>
                    <a:moveTo>
                      <a:pt x="32" y="160"/>
                    </a:moveTo>
                    <a:cubicBezTo>
                      <a:pt x="31" y="157"/>
                      <a:pt x="31" y="155"/>
                      <a:pt x="31" y="153"/>
                    </a:cubicBezTo>
                    <a:cubicBezTo>
                      <a:pt x="30" y="140"/>
                      <a:pt x="30" y="127"/>
                      <a:pt x="31" y="114"/>
                    </a:cubicBezTo>
                    <a:cubicBezTo>
                      <a:pt x="31" y="109"/>
                      <a:pt x="27" y="107"/>
                      <a:pt x="27" y="103"/>
                    </a:cubicBezTo>
                    <a:cubicBezTo>
                      <a:pt x="25" y="103"/>
                      <a:pt x="24" y="101"/>
                      <a:pt x="24" y="99"/>
                    </a:cubicBezTo>
                    <a:cubicBezTo>
                      <a:pt x="23" y="98"/>
                      <a:pt x="22" y="98"/>
                      <a:pt x="21" y="98"/>
                    </a:cubicBezTo>
                    <a:cubicBezTo>
                      <a:pt x="20" y="98"/>
                      <a:pt x="19" y="98"/>
                      <a:pt x="18" y="100"/>
                    </a:cubicBezTo>
                    <a:cubicBezTo>
                      <a:pt x="18" y="101"/>
                      <a:pt x="18" y="102"/>
                      <a:pt x="16" y="103"/>
                    </a:cubicBezTo>
                    <a:lnTo>
                      <a:pt x="15" y="104"/>
                    </a:lnTo>
                    <a:cubicBezTo>
                      <a:pt x="15" y="106"/>
                      <a:pt x="14" y="108"/>
                      <a:pt x="12" y="109"/>
                    </a:cubicBezTo>
                    <a:cubicBezTo>
                      <a:pt x="12" y="109"/>
                      <a:pt x="11" y="111"/>
                      <a:pt x="11" y="112"/>
                    </a:cubicBezTo>
                    <a:cubicBezTo>
                      <a:pt x="11" y="117"/>
                      <a:pt x="12" y="122"/>
                      <a:pt x="12" y="128"/>
                    </a:cubicBezTo>
                    <a:cubicBezTo>
                      <a:pt x="11" y="138"/>
                      <a:pt x="13" y="149"/>
                      <a:pt x="10" y="160"/>
                    </a:cubicBezTo>
                    <a:cubicBezTo>
                      <a:pt x="17" y="160"/>
                      <a:pt x="25" y="161"/>
                      <a:pt x="32" y="160"/>
                    </a:cubicBezTo>
                    <a:close/>
                    <a:moveTo>
                      <a:pt x="30" y="223"/>
                    </a:moveTo>
                    <a:cubicBezTo>
                      <a:pt x="30" y="221"/>
                      <a:pt x="30" y="220"/>
                      <a:pt x="30" y="218"/>
                    </a:cubicBezTo>
                    <a:cubicBezTo>
                      <a:pt x="30" y="209"/>
                      <a:pt x="30" y="201"/>
                      <a:pt x="30" y="192"/>
                    </a:cubicBezTo>
                    <a:cubicBezTo>
                      <a:pt x="30" y="188"/>
                      <a:pt x="30" y="183"/>
                      <a:pt x="30" y="178"/>
                    </a:cubicBezTo>
                    <a:cubicBezTo>
                      <a:pt x="30" y="176"/>
                      <a:pt x="30" y="174"/>
                      <a:pt x="28" y="173"/>
                    </a:cubicBezTo>
                    <a:cubicBezTo>
                      <a:pt x="25" y="172"/>
                      <a:pt x="25" y="170"/>
                      <a:pt x="24" y="168"/>
                    </a:cubicBezTo>
                    <a:cubicBezTo>
                      <a:pt x="24" y="167"/>
                      <a:pt x="23" y="166"/>
                      <a:pt x="21" y="166"/>
                    </a:cubicBezTo>
                    <a:cubicBezTo>
                      <a:pt x="19" y="166"/>
                      <a:pt x="18" y="167"/>
                      <a:pt x="18" y="168"/>
                    </a:cubicBezTo>
                    <a:cubicBezTo>
                      <a:pt x="18" y="170"/>
                      <a:pt x="18" y="171"/>
                      <a:pt x="16" y="172"/>
                    </a:cubicBezTo>
                    <a:cubicBezTo>
                      <a:pt x="12" y="174"/>
                      <a:pt x="11" y="177"/>
                      <a:pt x="11" y="181"/>
                    </a:cubicBezTo>
                    <a:cubicBezTo>
                      <a:pt x="12" y="194"/>
                      <a:pt x="11" y="206"/>
                      <a:pt x="12" y="219"/>
                    </a:cubicBezTo>
                    <a:cubicBezTo>
                      <a:pt x="12" y="220"/>
                      <a:pt x="12" y="221"/>
                      <a:pt x="12" y="223"/>
                    </a:cubicBezTo>
                    <a:lnTo>
                      <a:pt x="30" y="22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8" name="Freeform 2410">
                <a:extLst>
                  <a:ext uri="{FF2B5EF4-FFF2-40B4-BE49-F238E27FC236}">
                    <a16:creationId xmlns:a16="http://schemas.microsoft.com/office/drawing/2014/main" id="{13617D52-DA48-4584-AFD8-970876F1563F}"/>
                  </a:ext>
                </a:extLst>
              </p:cNvPr>
              <p:cNvSpPr>
                <a:spLocks/>
              </p:cNvSpPr>
              <p:nvPr/>
            </p:nvSpPr>
            <p:spPr bwMode="auto">
              <a:xfrm>
                <a:off x="3155" y="4241"/>
                <a:ext cx="118" cy="45"/>
              </a:xfrm>
              <a:custGeom>
                <a:avLst/>
                <a:gdLst>
                  <a:gd name="T0" fmla="*/ 7 w 208"/>
                  <a:gd name="T1" fmla="*/ 78 h 79"/>
                  <a:gd name="T2" fmla="*/ 6 w 208"/>
                  <a:gd name="T3" fmla="*/ 76 h 79"/>
                  <a:gd name="T4" fmla="*/ 6 w 208"/>
                  <a:gd name="T5" fmla="*/ 62 h 79"/>
                  <a:gd name="T6" fmla="*/ 7 w 208"/>
                  <a:gd name="T7" fmla="*/ 59 h 79"/>
                  <a:gd name="T8" fmla="*/ 3 w 208"/>
                  <a:gd name="T9" fmla="*/ 51 h 79"/>
                  <a:gd name="T10" fmla="*/ 0 w 208"/>
                  <a:gd name="T11" fmla="*/ 48 h 79"/>
                  <a:gd name="T12" fmla="*/ 7 w 208"/>
                  <a:gd name="T13" fmla="*/ 32 h 79"/>
                  <a:gd name="T14" fmla="*/ 11 w 208"/>
                  <a:gd name="T15" fmla="*/ 32 h 79"/>
                  <a:gd name="T16" fmla="*/ 17 w 208"/>
                  <a:gd name="T17" fmla="*/ 32 h 79"/>
                  <a:gd name="T18" fmla="*/ 18 w 208"/>
                  <a:gd name="T19" fmla="*/ 47 h 79"/>
                  <a:gd name="T20" fmla="*/ 24 w 208"/>
                  <a:gd name="T21" fmla="*/ 44 h 79"/>
                  <a:gd name="T22" fmla="*/ 56 w 208"/>
                  <a:gd name="T23" fmla="*/ 17 h 79"/>
                  <a:gd name="T24" fmla="*/ 58 w 208"/>
                  <a:gd name="T25" fmla="*/ 12 h 79"/>
                  <a:gd name="T26" fmla="*/ 58 w 208"/>
                  <a:gd name="T27" fmla="*/ 2 h 79"/>
                  <a:gd name="T28" fmla="*/ 66 w 208"/>
                  <a:gd name="T29" fmla="*/ 0 h 79"/>
                  <a:gd name="T30" fmla="*/ 67 w 208"/>
                  <a:gd name="T31" fmla="*/ 10 h 79"/>
                  <a:gd name="T32" fmla="*/ 75 w 208"/>
                  <a:gd name="T33" fmla="*/ 10 h 79"/>
                  <a:gd name="T34" fmla="*/ 75 w 208"/>
                  <a:gd name="T35" fmla="*/ 27 h 79"/>
                  <a:gd name="T36" fmla="*/ 101 w 208"/>
                  <a:gd name="T37" fmla="*/ 27 h 79"/>
                  <a:gd name="T38" fmla="*/ 102 w 208"/>
                  <a:gd name="T39" fmla="*/ 10 h 79"/>
                  <a:gd name="T40" fmla="*/ 106 w 208"/>
                  <a:gd name="T41" fmla="*/ 10 h 79"/>
                  <a:gd name="T42" fmla="*/ 108 w 208"/>
                  <a:gd name="T43" fmla="*/ 27 h 79"/>
                  <a:gd name="T44" fmla="*/ 120 w 208"/>
                  <a:gd name="T45" fmla="*/ 28 h 79"/>
                  <a:gd name="T46" fmla="*/ 133 w 208"/>
                  <a:gd name="T47" fmla="*/ 28 h 79"/>
                  <a:gd name="T48" fmla="*/ 134 w 208"/>
                  <a:gd name="T49" fmla="*/ 11 h 79"/>
                  <a:gd name="T50" fmla="*/ 142 w 208"/>
                  <a:gd name="T51" fmla="*/ 9 h 79"/>
                  <a:gd name="T52" fmla="*/ 143 w 208"/>
                  <a:gd name="T53" fmla="*/ 0 h 79"/>
                  <a:gd name="T54" fmla="*/ 150 w 208"/>
                  <a:gd name="T55" fmla="*/ 2 h 79"/>
                  <a:gd name="T56" fmla="*/ 151 w 208"/>
                  <a:gd name="T57" fmla="*/ 12 h 79"/>
                  <a:gd name="T58" fmla="*/ 154 w 208"/>
                  <a:gd name="T59" fmla="*/ 18 h 79"/>
                  <a:gd name="T60" fmla="*/ 163 w 208"/>
                  <a:gd name="T61" fmla="*/ 26 h 79"/>
                  <a:gd name="T62" fmla="*/ 189 w 208"/>
                  <a:gd name="T63" fmla="*/ 48 h 79"/>
                  <a:gd name="T64" fmla="*/ 191 w 208"/>
                  <a:gd name="T65" fmla="*/ 45 h 79"/>
                  <a:gd name="T66" fmla="*/ 191 w 208"/>
                  <a:gd name="T67" fmla="*/ 37 h 79"/>
                  <a:gd name="T68" fmla="*/ 192 w 208"/>
                  <a:gd name="T69" fmla="*/ 33 h 79"/>
                  <a:gd name="T70" fmla="*/ 202 w 208"/>
                  <a:gd name="T71" fmla="*/ 33 h 79"/>
                  <a:gd name="T72" fmla="*/ 208 w 208"/>
                  <a:gd name="T73" fmla="*/ 41 h 79"/>
                  <a:gd name="T74" fmla="*/ 208 w 208"/>
                  <a:gd name="T75" fmla="*/ 48 h 79"/>
                  <a:gd name="T76" fmla="*/ 202 w 208"/>
                  <a:gd name="T77" fmla="*/ 63 h 79"/>
                  <a:gd name="T78" fmla="*/ 202 w 208"/>
                  <a:gd name="T79" fmla="*/ 79 h 79"/>
                  <a:gd name="T80" fmla="*/ 197 w 208"/>
                  <a:gd name="T81" fmla="*/ 77 h 79"/>
                  <a:gd name="T82" fmla="*/ 156 w 208"/>
                  <a:gd name="T83" fmla="*/ 50 h 79"/>
                  <a:gd name="T84" fmla="*/ 146 w 208"/>
                  <a:gd name="T85" fmla="*/ 43 h 79"/>
                  <a:gd name="T86" fmla="*/ 136 w 208"/>
                  <a:gd name="T87" fmla="*/ 40 h 79"/>
                  <a:gd name="T88" fmla="*/ 106 w 208"/>
                  <a:gd name="T89" fmla="*/ 40 h 79"/>
                  <a:gd name="T90" fmla="*/ 71 w 208"/>
                  <a:gd name="T91" fmla="*/ 40 h 79"/>
                  <a:gd name="T92" fmla="*/ 63 w 208"/>
                  <a:gd name="T93" fmla="*/ 43 h 79"/>
                  <a:gd name="T94" fmla="*/ 25 w 208"/>
                  <a:gd name="T95" fmla="*/ 67 h 79"/>
                  <a:gd name="T96" fmla="*/ 10 w 208"/>
                  <a:gd name="T97" fmla="*/ 77 h 79"/>
                  <a:gd name="T98" fmla="*/ 7 w 208"/>
                  <a:gd name="T99" fmla="*/ 7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8" h="79">
                    <a:moveTo>
                      <a:pt x="7" y="78"/>
                    </a:moveTo>
                    <a:cubicBezTo>
                      <a:pt x="7" y="77"/>
                      <a:pt x="6" y="77"/>
                      <a:pt x="6" y="76"/>
                    </a:cubicBezTo>
                    <a:cubicBezTo>
                      <a:pt x="6" y="71"/>
                      <a:pt x="6" y="67"/>
                      <a:pt x="6" y="62"/>
                    </a:cubicBezTo>
                    <a:cubicBezTo>
                      <a:pt x="6" y="61"/>
                      <a:pt x="6" y="60"/>
                      <a:pt x="7" y="59"/>
                    </a:cubicBezTo>
                    <a:cubicBezTo>
                      <a:pt x="7" y="56"/>
                      <a:pt x="6" y="53"/>
                      <a:pt x="3" y="51"/>
                    </a:cubicBezTo>
                    <a:cubicBezTo>
                      <a:pt x="2" y="50"/>
                      <a:pt x="1" y="49"/>
                      <a:pt x="0" y="48"/>
                    </a:cubicBezTo>
                    <a:cubicBezTo>
                      <a:pt x="0" y="42"/>
                      <a:pt x="0" y="42"/>
                      <a:pt x="7" y="32"/>
                    </a:cubicBezTo>
                    <a:lnTo>
                      <a:pt x="11" y="32"/>
                    </a:lnTo>
                    <a:lnTo>
                      <a:pt x="17" y="32"/>
                    </a:lnTo>
                    <a:cubicBezTo>
                      <a:pt x="18" y="37"/>
                      <a:pt x="17" y="42"/>
                      <a:pt x="18" y="47"/>
                    </a:cubicBezTo>
                    <a:cubicBezTo>
                      <a:pt x="21" y="47"/>
                      <a:pt x="22" y="45"/>
                      <a:pt x="24" y="44"/>
                    </a:cubicBezTo>
                    <a:cubicBezTo>
                      <a:pt x="35" y="35"/>
                      <a:pt x="45" y="26"/>
                      <a:pt x="56" y="17"/>
                    </a:cubicBezTo>
                    <a:cubicBezTo>
                      <a:pt x="58" y="16"/>
                      <a:pt x="58" y="14"/>
                      <a:pt x="58" y="12"/>
                    </a:cubicBezTo>
                    <a:cubicBezTo>
                      <a:pt x="58" y="9"/>
                      <a:pt x="58" y="6"/>
                      <a:pt x="58" y="2"/>
                    </a:cubicBezTo>
                    <a:cubicBezTo>
                      <a:pt x="60" y="1"/>
                      <a:pt x="63" y="1"/>
                      <a:pt x="66" y="0"/>
                    </a:cubicBezTo>
                    <a:cubicBezTo>
                      <a:pt x="66" y="3"/>
                      <a:pt x="67" y="6"/>
                      <a:pt x="67" y="10"/>
                    </a:cubicBezTo>
                    <a:cubicBezTo>
                      <a:pt x="70" y="10"/>
                      <a:pt x="72" y="10"/>
                      <a:pt x="75" y="10"/>
                    </a:cubicBezTo>
                    <a:cubicBezTo>
                      <a:pt x="76" y="16"/>
                      <a:pt x="74" y="22"/>
                      <a:pt x="75" y="27"/>
                    </a:cubicBezTo>
                    <a:cubicBezTo>
                      <a:pt x="81" y="28"/>
                      <a:pt x="94" y="28"/>
                      <a:pt x="101" y="27"/>
                    </a:cubicBezTo>
                    <a:cubicBezTo>
                      <a:pt x="102" y="22"/>
                      <a:pt x="101" y="16"/>
                      <a:pt x="102" y="10"/>
                    </a:cubicBezTo>
                    <a:lnTo>
                      <a:pt x="106" y="10"/>
                    </a:lnTo>
                    <a:cubicBezTo>
                      <a:pt x="108" y="16"/>
                      <a:pt x="106" y="21"/>
                      <a:pt x="108" y="27"/>
                    </a:cubicBezTo>
                    <a:cubicBezTo>
                      <a:pt x="112" y="29"/>
                      <a:pt x="116" y="28"/>
                      <a:pt x="120" y="28"/>
                    </a:cubicBezTo>
                    <a:cubicBezTo>
                      <a:pt x="125" y="28"/>
                      <a:pt x="129" y="28"/>
                      <a:pt x="133" y="28"/>
                    </a:cubicBezTo>
                    <a:cubicBezTo>
                      <a:pt x="135" y="22"/>
                      <a:pt x="133" y="16"/>
                      <a:pt x="134" y="11"/>
                    </a:cubicBezTo>
                    <a:cubicBezTo>
                      <a:pt x="136" y="9"/>
                      <a:pt x="139" y="11"/>
                      <a:pt x="142" y="9"/>
                    </a:cubicBezTo>
                    <a:cubicBezTo>
                      <a:pt x="142" y="6"/>
                      <a:pt x="142" y="4"/>
                      <a:pt x="143" y="0"/>
                    </a:cubicBezTo>
                    <a:cubicBezTo>
                      <a:pt x="146" y="0"/>
                      <a:pt x="148" y="1"/>
                      <a:pt x="150" y="2"/>
                    </a:cubicBezTo>
                    <a:cubicBezTo>
                      <a:pt x="151" y="6"/>
                      <a:pt x="151" y="9"/>
                      <a:pt x="151" y="12"/>
                    </a:cubicBezTo>
                    <a:cubicBezTo>
                      <a:pt x="151" y="14"/>
                      <a:pt x="152" y="16"/>
                      <a:pt x="154" y="18"/>
                    </a:cubicBezTo>
                    <a:cubicBezTo>
                      <a:pt x="157" y="21"/>
                      <a:pt x="160" y="23"/>
                      <a:pt x="163" y="26"/>
                    </a:cubicBezTo>
                    <a:cubicBezTo>
                      <a:pt x="172" y="33"/>
                      <a:pt x="181" y="40"/>
                      <a:pt x="189" y="48"/>
                    </a:cubicBezTo>
                    <a:cubicBezTo>
                      <a:pt x="191" y="47"/>
                      <a:pt x="191" y="46"/>
                      <a:pt x="191" y="45"/>
                    </a:cubicBezTo>
                    <a:cubicBezTo>
                      <a:pt x="191" y="42"/>
                      <a:pt x="191" y="39"/>
                      <a:pt x="191" y="37"/>
                    </a:cubicBezTo>
                    <a:cubicBezTo>
                      <a:pt x="191" y="35"/>
                      <a:pt x="191" y="34"/>
                      <a:pt x="192" y="33"/>
                    </a:cubicBezTo>
                    <a:cubicBezTo>
                      <a:pt x="195" y="32"/>
                      <a:pt x="199" y="31"/>
                      <a:pt x="202" y="33"/>
                    </a:cubicBezTo>
                    <a:cubicBezTo>
                      <a:pt x="204" y="35"/>
                      <a:pt x="206" y="38"/>
                      <a:pt x="208" y="41"/>
                    </a:cubicBezTo>
                    <a:cubicBezTo>
                      <a:pt x="208" y="43"/>
                      <a:pt x="208" y="46"/>
                      <a:pt x="208" y="48"/>
                    </a:cubicBezTo>
                    <a:cubicBezTo>
                      <a:pt x="203" y="52"/>
                      <a:pt x="202" y="57"/>
                      <a:pt x="202" y="63"/>
                    </a:cubicBezTo>
                    <a:cubicBezTo>
                      <a:pt x="202" y="68"/>
                      <a:pt x="202" y="73"/>
                      <a:pt x="202" y="79"/>
                    </a:cubicBezTo>
                    <a:cubicBezTo>
                      <a:pt x="200" y="78"/>
                      <a:pt x="198" y="77"/>
                      <a:pt x="197" y="77"/>
                    </a:cubicBezTo>
                    <a:cubicBezTo>
                      <a:pt x="183" y="68"/>
                      <a:pt x="170" y="59"/>
                      <a:pt x="156" y="50"/>
                    </a:cubicBezTo>
                    <a:cubicBezTo>
                      <a:pt x="153" y="48"/>
                      <a:pt x="149" y="46"/>
                      <a:pt x="146" y="43"/>
                    </a:cubicBezTo>
                    <a:cubicBezTo>
                      <a:pt x="143" y="41"/>
                      <a:pt x="140" y="40"/>
                      <a:pt x="136" y="40"/>
                    </a:cubicBezTo>
                    <a:cubicBezTo>
                      <a:pt x="126" y="40"/>
                      <a:pt x="116" y="40"/>
                      <a:pt x="106" y="40"/>
                    </a:cubicBezTo>
                    <a:cubicBezTo>
                      <a:pt x="94" y="40"/>
                      <a:pt x="83" y="40"/>
                      <a:pt x="71" y="40"/>
                    </a:cubicBezTo>
                    <a:cubicBezTo>
                      <a:pt x="68" y="40"/>
                      <a:pt x="65" y="41"/>
                      <a:pt x="63" y="43"/>
                    </a:cubicBezTo>
                    <a:cubicBezTo>
                      <a:pt x="50" y="51"/>
                      <a:pt x="38" y="59"/>
                      <a:pt x="25" y="67"/>
                    </a:cubicBezTo>
                    <a:cubicBezTo>
                      <a:pt x="20" y="71"/>
                      <a:pt x="15" y="74"/>
                      <a:pt x="10" y="77"/>
                    </a:cubicBezTo>
                    <a:cubicBezTo>
                      <a:pt x="10" y="77"/>
                      <a:pt x="9" y="78"/>
                      <a:pt x="7" y="7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09" name="Freeform 2411">
                <a:extLst>
                  <a:ext uri="{FF2B5EF4-FFF2-40B4-BE49-F238E27FC236}">
                    <a16:creationId xmlns:a16="http://schemas.microsoft.com/office/drawing/2014/main" id="{8922461F-3E10-4253-AF4B-C583E7E0D522}"/>
                  </a:ext>
                </a:extLst>
              </p:cNvPr>
              <p:cNvSpPr>
                <a:spLocks noEditPoints="1"/>
              </p:cNvSpPr>
              <p:nvPr/>
            </p:nvSpPr>
            <p:spPr bwMode="auto">
              <a:xfrm>
                <a:off x="3166" y="4549"/>
                <a:ext cx="26" cy="132"/>
              </a:xfrm>
              <a:custGeom>
                <a:avLst/>
                <a:gdLst>
                  <a:gd name="T0" fmla="*/ 24 w 46"/>
                  <a:gd name="T1" fmla="*/ 0 h 232"/>
                  <a:gd name="T2" fmla="*/ 27 w 46"/>
                  <a:gd name="T3" fmla="*/ 2 h 232"/>
                  <a:gd name="T4" fmla="*/ 27 w 46"/>
                  <a:gd name="T5" fmla="*/ 6 h 232"/>
                  <a:gd name="T6" fmla="*/ 27 w 46"/>
                  <a:gd name="T7" fmla="*/ 23 h 232"/>
                  <a:gd name="T8" fmla="*/ 29 w 46"/>
                  <a:gd name="T9" fmla="*/ 36 h 232"/>
                  <a:gd name="T10" fmla="*/ 29 w 46"/>
                  <a:gd name="T11" fmla="*/ 37 h 232"/>
                  <a:gd name="T12" fmla="*/ 29 w 46"/>
                  <a:gd name="T13" fmla="*/ 49 h 232"/>
                  <a:gd name="T14" fmla="*/ 42 w 46"/>
                  <a:gd name="T15" fmla="*/ 89 h 232"/>
                  <a:gd name="T16" fmla="*/ 43 w 46"/>
                  <a:gd name="T17" fmla="*/ 91 h 232"/>
                  <a:gd name="T18" fmla="*/ 45 w 46"/>
                  <a:gd name="T19" fmla="*/ 102 h 232"/>
                  <a:gd name="T20" fmla="*/ 45 w 46"/>
                  <a:gd name="T21" fmla="*/ 218 h 232"/>
                  <a:gd name="T22" fmla="*/ 45 w 46"/>
                  <a:gd name="T23" fmla="*/ 227 h 232"/>
                  <a:gd name="T24" fmla="*/ 44 w 46"/>
                  <a:gd name="T25" fmla="*/ 231 h 232"/>
                  <a:gd name="T26" fmla="*/ 1 w 46"/>
                  <a:gd name="T27" fmla="*/ 231 h 232"/>
                  <a:gd name="T28" fmla="*/ 0 w 46"/>
                  <a:gd name="T29" fmla="*/ 228 h 232"/>
                  <a:gd name="T30" fmla="*/ 0 w 46"/>
                  <a:gd name="T31" fmla="*/ 149 h 232"/>
                  <a:gd name="T32" fmla="*/ 0 w 46"/>
                  <a:gd name="T33" fmla="*/ 103 h 232"/>
                  <a:gd name="T34" fmla="*/ 3 w 46"/>
                  <a:gd name="T35" fmla="*/ 92 h 232"/>
                  <a:gd name="T36" fmla="*/ 11 w 46"/>
                  <a:gd name="T37" fmla="*/ 73 h 232"/>
                  <a:gd name="T38" fmla="*/ 22 w 46"/>
                  <a:gd name="T39" fmla="*/ 46 h 232"/>
                  <a:gd name="T40" fmla="*/ 23 w 46"/>
                  <a:gd name="T41" fmla="*/ 42 h 232"/>
                  <a:gd name="T42" fmla="*/ 23 w 46"/>
                  <a:gd name="T43" fmla="*/ 34 h 232"/>
                  <a:gd name="T44" fmla="*/ 23 w 46"/>
                  <a:gd name="T45" fmla="*/ 25 h 232"/>
                  <a:gd name="T46" fmla="*/ 23 w 46"/>
                  <a:gd name="T47" fmla="*/ 16 h 232"/>
                  <a:gd name="T48" fmla="*/ 23 w 46"/>
                  <a:gd name="T49" fmla="*/ 8 h 232"/>
                  <a:gd name="T50" fmla="*/ 24 w 46"/>
                  <a:gd name="T51" fmla="*/ 0 h 232"/>
                  <a:gd name="T52" fmla="*/ 35 w 46"/>
                  <a:gd name="T53" fmla="*/ 111 h 232"/>
                  <a:gd name="T54" fmla="*/ 31 w 46"/>
                  <a:gd name="T55" fmla="*/ 106 h 232"/>
                  <a:gd name="T56" fmla="*/ 28 w 46"/>
                  <a:gd name="T57" fmla="*/ 100 h 232"/>
                  <a:gd name="T58" fmla="*/ 25 w 46"/>
                  <a:gd name="T59" fmla="*/ 99 h 232"/>
                  <a:gd name="T60" fmla="*/ 22 w 46"/>
                  <a:gd name="T61" fmla="*/ 101 h 232"/>
                  <a:gd name="T62" fmla="*/ 17 w 46"/>
                  <a:gd name="T63" fmla="*/ 109 h 232"/>
                  <a:gd name="T64" fmla="*/ 15 w 46"/>
                  <a:gd name="T65" fmla="*/ 115 h 232"/>
                  <a:gd name="T66" fmla="*/ 15 w 46"/>
                  <a:gd name="T67" fmla="*/ 138 h 232"/>
                  <a:gd name="T68" fmla="*/ 14 w 46"/>
                  <a:gd name="T69" fmla="*/ 161 h 232"/>
                  <a:gd name="T70" fmla="*/ 37 w 46"/>
                  <a:gd name="T71" fmla="*/ 160 h 232"/>
                  <a:gd name="T72" fmla="*/ 35 w 46"/>
                  <a:gd name="T73" fmla="*/ 151 h 232"/>
                  <a:gd name="T74" fmla="*/ 35 w 46"/>
                  <a:gd name="T75" fmla="*/ 111 h 232"/>
                  <a:gd name="T76" fmla="*/ 34 w 46"/>
                  <a:gd name="T77" fmla="*/ 224 h 232"/>
                  <a:gd name="T78" fmla="*/ 34 w 46"/>
                  <a:gd name="T79" fmla="*/ 219 h 232"/>
                  <a:gd name="T80" fmla="*/ 34 w 46"/>
                  <a:gd name="T81" fmla="*/ 181 h 232"/>
                  <a:gd name="T82" fmla="*/ 34 w 46"/>
                  <a:gd name="T83" fmla="*/ 178 h 232"/>
                  <a:gd name="T84" fmla="*/ 32 w 46"/>
                  <a:gd name="T85" fmla="*/ 175 h 232"/>
                  <a:gd name="T86" fmla="*/ 28 w 46"/>
                  <a:gd name="T87" fmla="*/ 169 h 232"/>
                  <a:gd name="T88" fmla="*/ 25 w 46"/>
                  <a:gd name="T89" fmla="*/ 167 h 232"/>
                  <a:gd name="T90" fmla="*/ 22 w 46"/>
                  <a:gd name="T91" fmla="*/ 169 h 232"/>
                  <a:gd name="T92" fmla="*/ 19 w 46"/>
                  <a:gd name="T93" fmla="*/ 174 h 232"/>
                  <a:gd name="T94" fmla="*/ 15 w 46"/>
                  <a:gd name="T95" fmla="*/ 181 h 232"/>
                  <a:gd name="T96" fmla="*/ 15 w 46"/>
                  <a:gd name="T97" fmla="*/ 220 h 232"/>
                  <a:gd name="T98" fmla="*/ 16 w 46"/>
                  <a:gd name="T99" fmla="*/ 224 h 232"/>
                  <a:gd name="T100" fmla="*/ 34 w 46"/>
                  <a:gd name="T101" fmla="*/ 22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232">
                    <a:moveTo>
                      <a:pt x="24" y="0"/>
                    </a:moveTo>
                    <a:cubicBezTo>
                      <a:pt x="26" y="1"/>
                      <a:pt x="27" y="2"/>
                      <a:pt x="27" y="2"/>
                    </a:cubicBezTo>
                    <a:cubicBezTo>
                      <a:pt x="27" y="3"/>
                      <a:pt x="27" y="5"/>
                      <a:pt x="27" y="6"/>
                    </a:cubicBezTo>
                    <a:cubicBezTo>
                      <a:pt x="27" y="12"/>
                      <a:pt x="27" y="17"/>
                      <a:pt x="27" y="23"/>
                    </a:cubicBezTo>
                    <a:cubicBezTo>
                      <a:pt x="27" y="27"/>
                      <a:pt x="26" y="32"/>
                      <a:pt x="29" y="36"/>
                    </a:cubicBezTo>
                    <a:lnTo>
                      <a:pt x="29" y="37"/>
                    </a:lnTo>
                    <a:cubicBezTo>
                      <a:pt x="26" y="42"/>
                      <a:pt x="28" y="45"/>
                      <a:pt x="29" y="49"/>
                    </a:cubicBezTo>
                    <a:cubicBezTo>
                      <a:pt x="34" y="63"/>
                      <a:pt x="38" y="76"/>
                      <a:pt x="42" y="89"/>
                    </a:cubicBezTo>
                    <a:lnTo>
                      <a:pt x="43" y="91"/>
                    </a:lnTo>
                    <a:cubicBezTo>
                      <a:pt x="46" y="94"/>
                      <a:pt x="45" y="98"/>
                      <a:pt x="45" y="102"/>
                    </a:cubicBezTo>
                    <a:cubicBezTo>
                      <a:pt x="45" y="141"/>
                      <a:pt x="45" y="179"/>
                      <a:pt x="45" y="218"/>
                    </a:cubicBezTo>
                    <a:cubicBezTo>
                      <a:pt x="45" y="221"/>
                      <a:pt x="45" y="224"/>
                      <a:pt x="45" y="227"/>
                    </a:cubicBezTo>
                    <a:cubicBezTo>
                      <a:pt x="45" y="229"/>
                      <a:pt x="44" y="230"/>
                      <a:pt x="44" y="231"/>
                    </a:cubicBezTo>
                    <a:cubicBezTo>
                      <a:pt x="38" y="232"/>
                      <a:pt x="9" y="232"/>
                      <a:pt x="1" y="231"/>
                    </a:cubicBezTo>
                    <a:cubicBezTo>
                      <a:pt x="1" y="230"/>
                      <a:pt x="0" y="229"/>
                      <a:pt x="0" y="228"/>
                    </a:cubicBezTo>
                    <a:cubicBezTo>
                      <a:pt x="0" y="201"/>
                      <a:pt x="0" y="175"/>
                      <a:pt x="0" y="149"/>
                    </a:cubicBezTo>
                    <a:cubicBezTo>
                      <a:pt x="0" y="133"/>
                      <a:pt x="1" y="118"/>
                      <a:pt x="0" y="103"/>
                    </a:cubicBezTo>
                    <a:cubicBezTo>
                      <a:pt x="0" y="99"/>
                      <a:pt x="1" y="96"/>
                      <a:pt x="3" y="92"/>
                    </a:cubicBezTo>
                    <a:cubicBezTo>
                      <a:pt x="6" y="86"/>
                      <a:pt x="8" y="79"/>
                      <a:pt x="11" y="73"/>
                    </a:cubicBezTo>
                    <a:cubicBezTo>
                      <a:pt x="15" y="64"/>
                      <a:pt x="18" y="55"/>
                      <a:pt x="22" y="46"/>
                    </a:cubicBezTo>
                    <a:cubicBezTo>
                      <a:pt x="22" y="45"/>
                      <a:pt x="23" y="43"/>
                      <a:pt x="23" y="42"/>
                    </a:cubicBezTo>
                    <a:cubicBezTo>
                      <a:pt x="23" y="39"/>
                      <a:pt x="20" y="36"/>
                      <a:pt x="23" y="34"/>
                    </a:cubicBezTo>
                    <a:cubicBezTo>
                      <a:pt x="23" y="31"/>
                      <a:pt x="23" y="28"/>
                      <a:pt x="23" y="25"/>
                    </a:cubicBezTo>
                    <a:cubicBezTo>
                      <a:pt x="23" y="22"/>
                      <a:pt x="23" y="19"/>
                      <a:pt x="23" y="16"/>
                    </a:cubicBezTo>
                    <a:cubicBezTo>
                      <a:pt x="23" y="14"/>
                      <a:pt x="23" y="11"/>
                      <a:pt x="23" y="8"/>
                    </a:cubicBezTo>
                    <a:cubicBezTo>
                      <a:pt x="23" y="6"/>
                      <a:pt x="23" y="4"/>
                      <a:pt x="24" y="0"/>
                    </a:cubicBezTo>
                    <a:close/>
                    <a:moveTo>
                      <a:pt x="35" y="111"/>
                    </a:moveTo>
                    <a:cubicBezTo>
                      <a:pt x="34" y="109"/>
                      <a:pt x="31" y="108"/>
                      <a:pt x="31" y="106"/>
                    </a:cubicBezTo>
                    <a:cubicBezTo>
                      <a:pt x="32" y="103"/>
                      <a:pt x="27" y="103"/>
                      <a:pt x="28" y="100"/>
                    </a:cubicBezTo>
                    <a:cubicBezTo>
                      <a:pt x="28" y="99"/>
                      <a:pt x="27" y="99"/>
                      <a:pt x="25" y="99"/>
                    </a:cubicBezTo>
                    <a:cubicBezTo>
                      <a:pt x="24" y="99"/>
                      <a:pt x="23" y="99"/>
                      <a:pt x="22" y="101"/>
                    </a:cubicBezTo>
                    <a:cubicBezTo>
                      <a:pt x="21" y="104"/>
                      <a:pt x="19" y="106"/>
                      <a:pt x="17" y="109"/>
                    </a:cubicBezTo>
                    <a:cubicBezTo>
                      <a:pt x="16" y="111"/>
                      <a:pt x="15" y="112"/>
                      <a:pt x="15" y="115"/>
                    </a:cubicBezTo>
                    <a:cubicBezTo>
                      <a:pt x="15" y="122"/>
                      <a:pt x="15" y="130"/>
                      <a:pt x="15" y="138"/>
                    </a:cubicBezTo>
                    <a:cubicBezTo>
                      <a:pt x="15" y="146"/>
                      <a:pt x="16" y="153"/>
                      <a:pt x="14" y="161"/>
                    </a:cubicBezTo>
                    <a:cubicBezTo>
                      <a:pt x="21" y="162"/>
                      <a:pt x="30" y="162"/>
                      <a:pt x="37" y="160"/>
                    </a:cubicBezTo>
                    <a:cubicBezTo>
                      <a:pt x="34" y="158"/>
                      <a:pt x="35" y="154"/>
                      <a:pt x="35" y="151"/>
                    </a:cubicBezTo>
                    <a:lnTo>
                      <a:pt x="35" y="111"/>
                    </a:lnTo>
                    <a:close/>
                    <a:moveTo>
                      <a:pt x="34" y="224"/>
                    </a:moveTo>
                    <a:cubicBezTo>
                      <a:pt x="34" y="222"/>
                      <a:pt x="34" y="220"/>
                      <a:pt x="34" y="219"/>
                    </a:cubicBezTo>
                    <a:cubicBezTo>
                      <a:pt x="34" y="206"/>
                      <a:pt x="34" y="194"/>
                      <a:pt x="34" y="181"/>
                    </a:cubicBezTo>
                    <a:cubicBezTo>
                      <a:pt x="35" y="180"/>
                      <a:pt x="35" y="179"/>
                      <a:pt x="34" y="178"/>
                    </a:cubicBezTo>
                    <a:cubicBezTo>
                      <a:pt x="34" y="177"/>
                      <a:pt x="33" y="175"/>
                      <a:pt x="32" y="175"/>
                    </a:cubicBezTo>
                    <a:cubicBezTo>
                      <a:pt x="29" y="173"/>
                      <a:pt x="29" y="171"/>
                      <a:pt x="28" y="169"/>
                    </a:cubicBezTo>
                    <a:cubicBezTo>
                      <a:pt x="28" y="167"/>
                      <a:pt x="26" y="166"/>
                      <a:pt x="25" y="167"/>
                    </a:cubicBezTo>
                    <a:cubicBezTo>
                      <a:pt x="24" y="167"/>
                      <a:pt x="23" y="168"/>
                      <a:pt x="22" y="169"/>
                    </a:cubicBezTo>
                    <a:cubicBezTo>
                      <a:pt x="21" y="170"/>
                      <a:pt x="21" y="173"/>
                      <a:pt x="19" y="174"/>
                    </a:cubicBezTo>
                    <a:cubicBezTo>
                      <a:pt x="15" y="175"/>
                      <a:pt x="15" y="178"/>
                      <a:pt x="15" y="181"/>
                    </a:cubicBezTo>
                    <a:cubicBezTo>
                      <a:pt x="15" y="194"/>
                      <a:pt x="15" y="207"/>
                      <a:pt x="15" y="220"/>
                    </a:cubicBezTo>
                    <a:cubicBezTo>
                      <a:pt x="15" y="221"/>
                      <a:pt x="16" y="222"/>
                      <a:pt x="16" y="224"/>
                    </a:cubicBezTo>
                    <a:cubicBezTo>
                      <a:pt x="22" y="224"/>
                      <a:pt x="27" y="224"/>
                      <a:pt x="34" y="22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0" name="Freeform 2412">
                <a:extLst>
                  <a:ext uri="{FF2B5EF4-FFF2-40B4-BE49-F238E27FC236}">
                    <a16:creationId xmlns:a16="http://schemas.microsoft.com/office/drawing/2014/main" id="{43D3B166-A71C-4652-9D49-46EEBD56696F}"/>
                  </a:ext>
                </a:extLst>
              </p:cNvPr>
              <p:cNvSpPr>
                <a:spLocks noEditPoints="1"/>
              </p:cNvSpPr>
              <p:nvPr/>
            </p:nvSpPr>
            <p:spPr bwMode="auto">
              <a:xfrm>
                <a:off x="3197" y="4570"/>
                <a:ext cx="32" cy="111"/>
              </a:xfrm>
              <a:custGeom>
                <a:avLst/>
                <a:gdLst>
                  <a:gd name="T0" fmla="*/ 2 w 55"/>
                  <a:gd name="T1" fmla="*/ 194 h 194"/>
                  <a:gd name="T2" fmla="*/ 1 w 55"/>
                  <a:gd name="T3" fmla="*/ 148 h 194"/>
                  <a:gd name="T4" fmla="*/ 3 w 55"/>
                  <a:gd name="T5" fmla="*/ 52 h 194"/>
                  <a:gd name="T6" fmla="*/ 22 w 55"/>
                  <a:gd name="T7" fmla="*/ 15 h 194"/>
                  <a:gd name="T8" fmla="*/ 30 w 55"/>
                  <a:gd name="T9" fmla="*/ 0 h 194"/>
                  <a:gd name="T10" fmla="*/ 51 w 55"/>
                  <a:gd name="T11" fmla="*/ 50 h 194"/>
                  <a:gd name="T12" fmla="*/ 54 w 55"/>
                  <a:gd name="T13" fmla="*/ 186 h 194"/>
                  <a:gd name="T14" fmla="*/ 9 w 55"/>
                  <a:gd name="T15" fmla="*/ 123 h 194"/>
                  <a:gd name="T16" fmla="*/ 45 w 55"/>
                  <a:gd name="T17" fmla="*/ 123 h 194"/>
                  <a:gd name="T18" fmla="*/ 44 w 55"/>
                  <a:gd name="T19" fmla="*/ 113 h 194"/>
                  <a:gd name="T20" fmla="*/ 42 w 55"/>
                  <a:gd name="T21" fmla="*/ 65 h 194"/>
                  <a:gd name="T22" fmla="*/ 36 w 55"/>
                  <a:gd name="T23" fmla="*/ 55 h 194"/>
                  <a:gd name="T24" fmla="*/ 33 w 55"/>
                  <a:gd name="T25" fmla="*/ 60 h 194"/>
                  <a:gd name="T26" fmla="*/ 30 w 55"/>
                  <a:gd name="T27" fmla="*/ 72 h 194"/>
                  <a:gd name="T28" fmla="*/ 29 w 55"/>
                  <a:gd name="T29" fmla="*/ 120 h 194"/>
                  <a:gd name="T30" fmla="*/ 26 w 55"/>
                  <a:gd name="T31" fmla="*/ 105 h 194"/>
                  <a:gd name="T32" fmla="*/ 24 w 55"/>
                  <a:gd name="T33" fmla="*/ 62 h 194"/>
                  <a:gd name="T34" fmla="*/ 19 w 55"/>
                  <a:gd name="T35" fmla="*/ 55 h 194"/>
                  <a:gd name="T36" fmla="*/ 15 w 55"/>
                  <a:gd name="T37" fmla="*/ 61 h 194"/>
                  <a:gd name="T38" fmla="*/ 11 w 55"/>
                  <a:gd name="T39" fmla="*/ 112 h 194"/>
                  <a:gd name="T40" fmla="*/ 15 w 55"/>
                  <a:gd name="T41" fmla="*/ 134 h 194"/>
                  <a:gd name="T42" fmla="*/ 9 w 55"/>
                  <a:gd name="T43" fmla="*/ 143 h 194"/>
                  <a:gd name="T44" fmla="*/ 10 w 55"/>
                  <a:gd name="T45" fmla="*/ 186 h 194"/>
                  <a:gd name="T46" fmla="*/ 41 w 55"/>
                  <a:gd name="T47" fmla="*/ 186 h 194"/>
                  <a:gd name="T48" fmla="*/ 45 w 55"/>
                  <a:gd name="T49" fmla="*/ 167 h 194"/>
                  <a:gd name="T50" fmla="*/ 43 w 55"/>
                  <a:gd name="T51" fmla="*/ 137 h 194"/>
                  <a:gd name="T52" fmla="*/ 36 w 55"/>
                  <a:gd name="T53" fmla="*/ 129 h 194"/>
                  <a:gd name="T54" fmla="*/ 32 w 55"/>
                  <a:gd name="T55" fmla="*/ 133 h 194"/>
                  <a:gd name="T56" fmla="*/ 22 w 55"/>
                  <a:gd name="T57" fmla="*/ 132 h 194"/>
                  <a:gd name="T58" fmla="*/ 15 w 55"/>
                  <a:gd name="T59" fmla="*/ 134 h 194"/>
                  <a:gd name="T60" fmla="*/ 28 w 55"/>
                  <a:gd name="T61" fmla="*/ 49 h 194"/>
                  <a:gd name="T62" fmla="*/ 27 w 55"/>
                  <a:gd name="T6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 h="194">
                    <a:moveTo>
                      <a:pt x="54" y="194"/>
                    </a:moveTo>
                    <a:lnTo>
                      <a:pt x="2" y="194"/>
                    </a:lnTo>
                    <a:cubicBezTo>
                      <a:pt x="0" y="192"/>
                      <a:pt x="0" y="191"/>
                      <a:pt x="0" y="189"/>
                    </a:cubicBezTo>
                    <a:cubicBezTo>
                      <a:pt x="0" y="175"/>
                      <a:pt x="0" y="162"/>
                      <a:pt x="1" y="148"/>
                    </a:cubicBezTo>
                    <a:cubicBezTo>
                      <a:pt x="1" y="120"/>
                      <a:pt x="1" y="91"/>
                      <a:pt x="1" y="62"/>
                    </a:cubicBezTo>
                    <a:cubicBezTo>
                      <a:pt x="1" y="59"/>
                      <a:pt x="1" y="55"/>
                      <a:pt x="3" y="52"/>
                    </a:cubicBezTo>
                    <a:cubicBezTo>
                      <a:pt x="8" y="43"/>
                      <a:pt x="12" y="34"/>
                      <a:pt x="17" y="25"/>
                    </a:cubicBezTo>
                    <a:cubicBezTo>
                      <a:pt x="18" y="21"/>
                      <a:pt x="20" y="18"/>
                      <a:pt x="22" y="15"/>
                    </a:cubicBezTo>
                    <a:cubicBezTo>
                      <a:pt x="24" y="11"/>
                      <a:pt x="26" y="7"/>
                      <a:pt x="26" y="2"/>
                    </a:cubicBezTo>
                    <a:cubicBezTo>
                      <a:pt x="26" y="2"/>
                      <a:pt x="28" y="1"/>
                      <a:pt x="30" y="0"/>
                    </a:cubicBezTo>
                    <a:cubicBezTo>
                      <a:pt x="29" y="5"/>
                      <a:pt x="31" y="9"/>
                      <a:pt x="33" y="14"/>
                    </a:cubicBezTo>
                    <a:cubicBezTo>
                      <a:pt x="39" y="26"/>
                      <a:pt x="45" y="38"/>
                      <a:pt x="51" y="50"/>
                    </a:cubicBezTo>
                    <a:cubicBezTo>
                      <a:pt x="54" y="55"/>
                      <a:pt x="55" y="60"/>
                      <a:pt x="55" y="65"/>
                    </a:cubicBezTo>
                    <a:cubicBezTo>
                      <a:pt x="54" y="105"/>
                      <a:pt x="54" y="146"/>
                      <a:pt x="54" y="186"/>
                    </a:cubicBezTo>
                    <a:cubicBezTo>
                      <a:pt x="54" y="188"/>
                      <a:pt x="54" y="191"/>
                      <a:pt x="54" y="194"/>
                    </a:cubicBezTo>
                    <a:close/>
                    <a:moveTo>
                      <a:pt x="9" y="123"/>
                    </a:moveTo>
                    <a:cubicBezTo>
                      <a:pt x="16" y="124"/>
                      <a:pt x="22" y="123"/>
                      <a:pt x="27" y="123"/>
                    </a:cubicBezTo>
                    <a:cubicBezTo>
                      <a:pt x="33" y="123"/>
                      <a:pt x="39" y="124"/>
                      <a:pt x="45" y="123"/>
                    </a:cubicBezTo>
                    <a:cubicBezTo>
                      <a:pt x="45" y="121"/>
                      <a:pt x="44" y="119"/>
                      <a:pt x="44" y="118"/>
                    </a:cubicBezTo>
                    <a:cubicBezTo>
                      <a:pt x="44" y="116"/>
                      <a:pt x="44" y="115"/>
                      <a:pt x="44" y="113"/>
                    </a:cubicBezTo>
                    <a:cubicBezTo>
                      <a:pt x="44" y="99"/>
                      <a:pt x="44" y="85"/>
                      <a:pt x="44" y="72"/>
                    </a:cubicBezTo>
                    <a:cubicBezTo>
                      <a:pt x="44" y="69"/>
                      <a:pt x="45" y="67"/>
                      <a:pt x="42" y="65"/>
                    </a:cubicBezTo>
                    <a:cubicBezTo>
                      <a:pt x="42" y="62"/>
                      <a:pt x="39" y="61"/>
                      <a:pt x="38" y="58"/>
                    </a:cubicBezTo>
                    <a:cubicBezTo>
                      <a:pt x="38" y="56"/>
                      <a:pt x="38" y="55"/>
                      <a:pt x="36" y="55"/>
                    </a:cubicBezTo>
                    <a:cubicBezTo>
                      <a:pt x="35" y="55"/>
                      <a:pt x="34" y="56"/>
                      <a:pt x="34" y="58"/>
                    </a:cubicBezTo>
                    <a:lnTo>
                      <a:pt x="33" y="60"/>
                    </a:lnTo>
                    <a:cubicBezTo>
                      <a:pt x="31" y="61"/>
                      <a:pt x="31" y="62"/>
                      <a:pt x="31" y="64"/>
                    </a:cubicBezTo>
                    <a:cubicBezTo>
                      <a:pt x="30" y="67"/>
                      <a:pt x="30" y="69"/>
                      <a:pt x="30" y="72"/>
                    </a:cubicBezTo>
                    <a:cubicBezTo>
                      <a:pt x="30" y="86"/>
                      <a:pt x="30" y="101"/>
                      <a:pt x="30" y="115"/>
                    </a:cubicBezTo>
                    <a:cubicBezTo>
                      <a:pt x="30" y="117"/>
                      <a:pt x="29" y="119"/>
                      <a:pt x="29" y="120"/>
                    </a:cubicBezTo>
                    <a:cubicBezTo>
                      <a:pt x="27" y="121"/>
                      <a:pt x="26" y="120"/>
                      <a:pt x="26" y="119"/>
                    </a:cubicBezTo>
                    <a:cubicBezTo>
                      <a:pt x="26" y="114"/>
                      <a:pt x="26" y="110"/>
                      <a:pt x="26" y="105"/>
                    </a:cubicBezTo>
                    <a:cubicBezTo>
                      <a:pt x="26" y="94"/>
                      <a:pt x="26" y="83"/>
                      <a:pt x="26" y="72"/>
                    </a:cubicBezTo>
                    <a:cubicBezTo>
                      <a:pt x="26" y="69"/>
                      <a:pt x="25" y="65"/>
                      <a:pt x="24" y="62"/>
                    </a:cubicBezTo>
                    <a:cubicBezTo>
                      <a:pt x="24" y="60"/>
                      <a:pt x="21" y="59"/>
                      <a:pt x="21" y="56"/>
                    </a:cubicBezTo>
                    <a:lnTo>
                      <a:pt x="19" y="55"/>
                    </a:lnTo>
                    <a:lnTo>
                      <a:pt x="17" y="56"/>
                    </a:lnTo>
                    <a:cubicBezTo>
                      <a:pt x="17" y="58"/>
                      <a:pt x="17" y="60"/>
                      <a:pt x="15" y="61"/>
                    </a:cubicBezTo>
                    <a:cubicBezTo>
                      <a:pt x="14" y="65"/>
                      <a:pt x="11" y="68"/>
                      <a:pt x="11" y="72"/>
                    </a:cubicBezTo>
                    <a:cubicBezTo>
                      <a:pt x="11" y="85"/>
                      <a:pt x="11" y="99"/>
                      <a:pt x="11" y="112"/>
                    </a:cubicBezTo>
                    <a:cubicBezTo>
                      <a:pt x="11" y="115"/>
                      <a:pt x="11" y="119"/>
                      <a:pt x="9" y="123"/>
                    </a:cubicBezTo>
                    <a:close/>
                    <a:moveTo>
                      <a:pt x="15" y="134"/>
                    </a:moveTo>
                    <a:lnTo>
                      <a:pt x="15" y="135"/>
                    </a:lnTo>
                    <a:cubicBezTo>
                      <a:pt x="11" y="136"/>
                      <a:pt x="9" y="139"/>
                      <a:pt x="9" y="143"/>
                    </a:cubicBezTo>
                    <a:cubicBezTo>
                      <a:pt x="10" y="156"/>
                      <a:pt x="9" y="170"/>
                      <a:pt x="9" y="183"/>
                    </a:cubicBezTo>
                    <a:cubicBezTo>
                      <a:pt x="9" y="184"/>
                      <a:pt x="10" y="185"/>
                      <a:pt x="10" y="186"/>
                    </a:cubicBezTo>
                    <a:cubicBezTo>
                      <a:pt x="11" y="186"/>
                      <a:pt x="12" y="186"/>
                      <a:pt x="13" y="186"/>
                    </a:cubicBezTo>
                    <a:cubicBezTo>
                      <a:pt x="23" y="186"/>
                      <a:pt x="32" y="186"/>
                      <a:pt x="41" y="186"/>
                    </a:cubicBezTo>
                    <a:cubicBezTo>
                      <a:pt x="43" y="186"/>
                      <a:pt x="44" y="186"/>
                      <a:pt x="45" y="185"/>
                    </a:cubicBezTo>
                    <a:cubicBezTo>
                      <a:pt x="45" y="179"/>
                      <a:pt x="45" y="173"/>
                      <a:pt x="45" y="167"/>
                    </a:cubicBezTo>
                    <a:cubicBezTo>
                      <a:pt x="45" y="159"/>
                      <a:pt x="45" y="151"/>
                      <a:pt x="45" y="143"/>
                    </a:cubicBezTo>
                    <a:cubicBezTo>
                      <a:pt x="45" y="141"/>
                      <a:pt x="45" y="138"/>
                      <a:pt x="43" y="137"/>
                    </a:cubicBezTo>
                    <a:cubicBezTo>
                      <a:pt x="41" y="135"/>
                      <a:pt x="38" y="134"/>
                      <a:pt x="38" y="130"/>
                    </a:cubicBezTo>
                    <a:lnTo>
                      <a:pt x="36" y="129"/>
                    </a:lnTo>
                    <a:cubicBezTo>
                      <a:pt x="35" y="129"/>
                      <a:pt x="34" y="130"/>
                      <a:pt x="33" y="130"/>
                    </a:cubicBezTo>
                    <a:lnTo>
                      <a:pt x="32" y="133"/>
                    </a:lnTo>
                    <a:cubicBezTo>
                      <a:pt x="31" y="135"/>
                      <a:pt x="30" y="138"/>
                      <a:pt x="26" y="138"/>
                    </a:cubicBezTo>
                    <a:cubicBezTo>
                      <a:pt x="26" y="136"/>
                      <a:pt x="23" y="135"/>
                      <a:pt x="22" y="132"/>
                    </a:cubicBezTo>
                    <a:cubicBezTo>
                      <a:pt x="22" y="129"/>
                      <a:pt x="22" y="129"/>
                      <a:pt x="17" y="130"/>
                    </a:cubicBezTo>
                    <a:cubicBezTo>
                      <a:pt x="17" y="131"/>
                      <a:pt x="16" y="132"/>
                      <a:pt x="15" y="134"/>
                    </a:cubicBezTo>
                    <a:close/>
                    <a:moveTo>
                      <a:pt x="31" y="52"/>
                    </a:moveTo>
                    <a:cubicBezTo>
                      <a:pt x="31" y="51"/>
                      <a:pt x="30" y="49"/>
                      <a:pt x="28" y="49"/>
                    </a:cubicBezTo>
                    <a:cubicBezTo>
                      <a:pt x="27" y="49"/>
                      <a:pt x="25" y="50"/>
                      <a:pt x="24" y="51"/>
                    </a:cubicBezTo>
                    <a:cubicBezTo>
                      <a:pt x="24" y="53"/>
                      <a:pt x="26" y="54"/>
                      <a:pt x="27" y="55"/>
                    </a:cubicBezTo>
                    <a:cubicBezTo>
                      <a:pt x="29" y="55"/>
                      <a:pt x="31" y="53"/>
                      <a:pt x="31" y="5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1" name="Freeform 2413">
                <a:extLst>
                  <a:ext uri="{FF2B5EF4-FFF2-40B4-BE49-F238E27FC236}">
                    <a16:creationId xmlns:a16="http://schemas.microsoft.com/office/drawing/2014/main" id="{FD2AE444-8A8C-48DB-A80C-41EC5E3DBC91}"/>
                  </a:ext>
                </a:extLst>
              </p:cNvPr>
              <p:cNvSpPr>
                <a:spLocks noEditPoints="1"/>
              </p:cNvSpPr>
              <p:nvPr/>
            </p:nvSpPr>
            <p:spPr bwMode="auto">
              <a:xfrm>
                <a:off x="3225" y="4451"/>
                <a:ext cx="26" cy="92"/>
              </a:xfrm>
              <a:custGeom>
                <a:avLst/>
                <a:gdLst>
                  <a:gd name="T0" fmla="*/ 2 w 46"/>
                  <a:gd name="T1" fmla="*/ 162 h 162"/>
                  <a:gd name="T2" fmla="*/ 0 w 46"/>
                  <a:gd name="T3" fmla="*/ 122 h 162"/>
                  <a:gd name="T4" fmla="*/ 13 w 46"/>
                  <a:gd name="T5" fmla="*/ 7 h 162"/>
                  <a:gd name="T6" fmla="*/ 33 w 46"/>
                  <a:gd name="T7" fmla="*/ 6 h 162"/>
                  <a:gd name="T8" fmla="*/ 46 w 46"/>
                  <a:gd name="T9" fmla="*/ 34 h 162"/>
                  <a:gd name="T10" fmla="*/ 46 w 46"/>
                  <a:gd name="T11" fmla="*/ 154 h 162"/>
                  <a:gd name="T12" fmla="*/ 37 w 46"/>
                  <a:gd name="T13" fmla="*/ 101 h 162"/>
                  <a:gd name="T14" fmla="*/ 35 w 46"/>
                  <a:gd name="T15" fmla="*/ 94 h 162"/>
                  <a:gd name="T16" fmla="*/ 27 w 46"/>
                  <a:gd name="T17" fmla="*/ 104 h 162"/>
                  <a:gd name="T18" fmla="*/ 26 w 46"/>
                  <a:gd name="T19" fmla="*/ 152 h 162"/>
                  <a:gd name="T20" fmla="*/ 42 w 46"/>
                  <a:gd name="T21" fmla="*/ 155 h 162"/>
                  <a:gd name="T22" fmla="*/ 42 w 46"/>
                  <a:gd name="T23" fmla="*/ 109 h 162"/>
                  <a:gd name="T24" fmla="*/ 19 w 46"/>
                  <a:gd name="T25" fmla="*/ 156 h 162"/>
                  <a:gd name="T26" fmla="*/ 20 w 46"/>
                  <a:gd name="T27" fmla="*/ 107 h 162"/>
                  <a:gd name="T28" fmla="*/ 14 w 46"/>
                  <a:gd name="T29" fmla="*/ 100 h 162"/>
                  <a:gd name="T30" fmla="*/ 11 w 46"/>
                  <a:gd name="T31" fmla="*/ 94 h 162"/>
                  <a:gd name="T32" fmla="*/ 9 w 46"/>
                  <a:gd name="T33" fmla="*/ 101 h 162"/>
                  <a:gd name="T34" fmla="*/ 3 w 46"/>
                  <a:gd name="T35" fmla="*/ 148 h 162"/>
                  <a:gd name="T36" fmla="*/ 14 w 46"/>
                  <a:gd name="T37" fmla="*/ 156 h 162"/>
                  <a:gd name="T38" fmla="*/ 19 w 46"/>
                  <a:gd name="T39" fmla="*/ 90 h 162"/>
                  <a:gd name="T40" fmla="*/ 14 w 46"/>
                  <a:gd name="T41" fmla="*/ 39 h 162"/>
                  <a:gd name="T42" fmla="*/ 12 w 46"/>
                  <a:gd name="T43" fmla="*/ 33 h 162"/>
                  <a:gd name="T44" fmla="*/ 4 w 46"/>
                  <a:gd name="T45" fmla="*/ 42 h 162"/>
                  <a:gd name="T46" fmla="*/ 4 w 46"/>
                  <a:gd name="T47" fmla="*/ 87 h 162"/>
                  <a:gd name="T48" fmla="*/ 19 w 46"/>
                  <a:gd name="T49" fmla="*/ 90 h 162"/>
                  <a:gd name="T50" fmla="*/ 26 w 46"/>
                  <a:gd name="T51" fmla="*/ 50 h 162"/>
                  <a:gd name="T52" fmla="*/ 27 w 46"/>
                  <a:gd name="T53" fmla="*/ 90 h 162"/>
                  <a:gd name="T54" fmla="*/ 41 w 46"/>
                  <a:gd name="T55" fmla="*/ 43 h 162"/>
                  <a:gd name="T56" fmla="*/ 36 w 46"/>
                  <a:gd name="T57" fmla="*/ 35 h 162"/>
                  <a:gd name="T58" fmla="*/ 33 w 46"/>
                  <a:gd name="T59" fmla="*/ 34 h 162"/>
                  <a:gd name="T60" fmla="*/ 30 w 46"/>
                  <a:gd name="T61" fmla="*/ 24 h 162"/>
                  <a:gd name="T62" fmla="*/ 25 w 46"/>
                  <a:gd name="T63" fmla="*/ 18 h 162"/>
                  <a:gd name="T64" fmla="*/ 16 w 46"/>
                  <a:gd name="T65" fmla="*/ 22 h 162"/>
                  <a:gd name="T66" fmla="*/ 21 w 46"/>
                  <a:gd name="T67" fmla="*/ 31 h 162"/>
                  <a:gd name="T68" fmla="*/ 30 w 46"/>
                  <a:gd name="T69" fmla="*/ 2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162">
                    <a:moveTo>
                      <a:pt x="46" y="162"/>
                    </a:moveTo>
                    <a:lnTo>
                      <a:pt x="2" y="162"/>
                    </a:lnTo>
                    <a:cubicBezTo>
                      <a:pt x="0" y="161"/>
                      <a:pt x="0" y="159"/>
                      <a:pt x="0" y="157"/>
                    </a:cubicBezTo>
                    <a:cubicBezTo>
                      <a:pt x="0" y="145"/>
                      <a:pt x="0" y="133"/>
                      <a:pt x="0" y="122"/>
                    </a:cubicBezTo>
                    <a:cubicBezTo>
                      <a:pt x="0" y="93"/>
                      <a:pt x="0" y="64"/>
                      <a:pt x="0" y="35"/>
                    </a:cubicBezTo>
                    <a:cubicBezTo>
                      <a:pt x="0" y="24"/>
                      <a:pt x="5" y="15"/>
                      <a:pt x="13" y="7"/>
                    </a:cubicBezTo>
                    <a:lnTo>
                      <a:pt x="13" y="6"/>
                    </a:lnTo>
                    <a:cubicBezTo>
                      <a:pt x="20" y="0"/>
                      <a:pt x="26" y="0"/>
                      <a:pt x="33" y="6"/>
                    </a:cubicBezTo>
                    <a:cubicBezTo>
                      <a:pt x="39" y="12"/>
                      <a:pt x="43" y="20"/>
                      <a:pt x="46" y="27"/>
                    </a:cubicBezTo>
                    <a:cubicBezTo>
                      <a:pt x="46" y="29"/>
                      <a:pt x="46" y="32"/>
                      <a:pt x="46" y="34"/>
                    </a:cubicBezTo>
                    <a:cubicBezTo>
                      <a:pt x="46" y="48"/>
                      <a:pt x="46" y="63"/>
                      <a:pt x="46" y="78"/>
                    </a:cubicBezTo>
                    <a:cubicBezTo>
                      <a:pt x="46" y="103"/>
                      <a:pt x="46" y="129"/>
                      <a:pt x="46" y="154"/>
                    </a:cubicBezTo>
                    <a:cubicBezTo>
                      <a:pt x="46" y="157"/>
                      <a:pt x="46" y="159"/>
                      <a:pt x="46" y="162"/>
                    </a:cubicBezTo>
                    <a:close/>
                    <a:moveTo>
                      <a:pt x="37" y="101"/>
                    </a:moveTo>
                    <a:cubicBezTo>
                      <a:pt x="36" y="99"/>
                      <a:pt x="36" y="97"/>
                      <a:pt x="36" y="95"/>
                    </a:cubicBezTo>
                    <a:lnTo>
                      <a:pt x="35" y="94"/>
                    </a:lnTo>
                    <a:lnTo>
                      <a:pt x="33" y="95"/>
                    </a:lnTo>
                    <a:cubicBezTo>
                      <a:pt x="32" y="99"/>
                      <a:pt x="30" y="102"/>
                      <a:pt x="27" y="104"/>
                    </a:cubicBezTo>
                    <a:cubicBezTo>
                      <a:pt x="26" y="105"/>
                      <a:pt x="26" y="107"/>
                      <a:pt x="26" y="109"/>
                    </a:cubicBezTo>
                    <a:cubicBezTo>
                      <a:pt x="26" y="123"/>
                      <a:pt x="26" y="138"/>
                      <a:pt x="26" y="152"/>
                    </a:cubicBezTo>
                    <a:cubicBezTo>
                      <a:pt x="26" y="153"/>
                      <a:pt x="26" y="155"/>
                      <a:pt x="27" y="156"/>
                    </a:cubicBezTo>
                    <a:cubicBezTo>
                      <a:pt x="32" y="156"/>
                      <a:pt x="37" y="157"/>
                      <a:pt x="42" y="155"/>
                    </a:cubicBezTo>
                    <a:cubicBezTo>
                      <a:pt x="42" y="154"/>
                      <a:pt x="42" y="154"/>
                      <a:pt x="42" y="153"/>
                    </a:cubicBezTo>
                    <a:cubicBezTo>
                      <a:pt x="42" y="139"/>
                      <a:pt x="42" y="124"/>
                      <a:pt x="42" y="109"/>
                    </a:cubicBezTo>
                    <a:cubicBezTo>
                      <a:pt x="42" y="105"/>
                      <a:pt x="41" y="102"/>
                      <a:pt x="37" y="101"/>
                    </a:cubicBezTo>
                    <a:close/>
                    <a:moveTo>
                      <a:pt x="19" y="156"/>
                    </a:moveTo>
                    <a:cubicBezTo>
                      <a:pt x="19" y="155"/>
                      <a:pt x="19" y="154"/>
                      <a:pt x="19" y="154"/>
                    </a:cubicBezTo>
                    <a:cubicBezTo>
                      <a:pt x="20" y="138"/>
                      <a:pt x="20" y="123"/>
                      <a:pt x="20" y="107"/>
                    </a:cubicBezTo>
                    <a:cubicBezTo>
                      <a:pt x="20" y="105"/>
                      <a:pt x="19" y="104"/>
                      <a:pt x="18" y="103"/>
                    </a:cubicBezTo>
                    <a:cubicBezTo>
                      <a:pt x="16" y="102"/>
                      <a:pt x="15" y="101"/>
                      <a:pt x="14" y="100"/>
                    </a:cubicBezTo>
                    <a:cubicBezTo>
                      <a:pt x="14" y="99"/>
                      <a:pt x="13" y="97"/>
                      <a:pt x="13" y="95"/>
                    </a:cubicBezTo>
                    <a:lnTo>
                      <a:pt x="11" y="94"/>
                    </a:lnTo>
                    <a:lnTo>
                      <a:pt x="10" y="95"/>
                    </a:lnTo>
                    <a:cubicBezTo>
                      <a:pt x="9" y="97"/>
                      <a:pt x="9" y="99"/>
                      <a:pt x="9" y="101"/>
                    </a:cubicBezTo>
                    <a:cubicBezTo>
                      <a:pt x="5" y="102"/>
                      <a:pt x="3" y="105"/>
                      <a:pt x="3" y="109"/>
                    </a:cubicBezTo>
                    <a:cubicBezTo>
                      <a:pt x="4" y="122"/>
                      <a:pt x="3" y="135"/>
                      <a:pt x="3" y="148"/>
                    </a:cubicBezTo>
                    <a:cubicBezTo>
                      <a:pt x="4" y="151"/>
                      <a:pt x="3" y="153"/>
                      <a:pt x="4" y="156"/>
                    </a:cubicBezTo>
                    <a:cubicBezTo>
                      <a:pt x="8" y="156"/>
                      <a:pt x="11" y="156"/>
                      <a:pt x="14" y="156"/>
                    </a:cubicBezTo>
                    <a:cubicBezTo>
                      <a:pt x="16" y="156"/>
                      <a:pt x="17" y="156"/>
                      <a:pt x="19" y="156"/>
                    </a:cubicBezTo>
                    <a:close/>
                    <a:moveTo>
                      <a:pt x="19" y="90"/>
                    </a:moveTo>
                    <a:cubicBezTo>
                      <a:pt x="20" y="83"/>
                      <a:pt x="20" y="48"/>
                      <a:pt x="19" y="42"/>
                    </a:cubicBezTo>
                    <a:cubicBezTo>
                      <a:pt x="17" y="41"/>
                      <a:pt x="16" y="40"/>
                      <a:pt x="14" y="39"/>
                    </a:cubicBezTo>
                    <a:cubicBezTo>
                      <a:pt x="14" y="38"/>
                      <a:pt x="14" y="37"/>
                      <a:pt x="13" y="36"/>
                    </a:cubicBezTo>
                    <a:cubicBezTo>
                      <a:pt x="13" y="35"/>
                      <a:pt x="13" y="34"/>
                      <a:pt x="12" y="33"/>
                    </a:cubicBezTo>
                    <a:cubicBezTo>
                      <a:pt x="8" y="34"/>
                      <a:pt x="10" y="37"/>
                      <a:pt x="9" y="39"/>
                    </a:cubicBezTo>
                    <a:cubicBezTo>
                      <a:pt x="7" y="40"/>
                      <a:pt x="6" y="41"/>
                      <a:pt x="4" y="42"/>
                    </a:cubicBezTo>
                    <a:lnTo>
                      <a:pt x="4" y="44"/>
                    </a:lnTo>
                    <a:cubicBezTo>
                      <a:pt x="4" y="58"/>
                      <a:pt x="4" y="72"/>
                      <a:pt x="4" y="87"/>
                    </a:cubicBezTo>
                    <a:cubicBezTo>
                      <a:pt x="4" y="88"/>
                      <a:pt x="4" y="89"/>
                      <a:pt x="5" y="90"/>
                    </a:cubicBezTo>
                    <a:lnTo>
                      <a:pt x="19" y="90"/>
                    </a:lnTo>
                    <a:close/>
                    <a:moveTo>
                      <a:pt x="31" y="39"/>
                    </a:moveTo>
                    <a:cubicBezTo>
                      <a:pt x="25" y="44"/>
                      <a:pt x="26" y="42"/>
                      <a:pt x="26" y="50"/>
                    </a:cubicBezTo>
                    <a:cubicBezTo>
                      <a:pt x="26" y="61"/>
                      <a:pt x="26" y="72"/>
                      <a:pt x="26" y="83"/>
                    </a:cubicBezTo>
                    <a:cubicBezTo>
                      <a:pt x="26" y="85"/>
                      <a:pt x="25" y="87"/>
                      <a:pt x="27" y="90"/>
                    </a:cubicBezTo>
                    <a:cubicBezTo>
                      <a:pt x="32" y="90"/>
                      <a:pt x="37" y="91"/>
                      <a:pt x="42" y="89"/>
                    </a:cubicBezTo>
                    <a:cubicBezTo>
                      <a:pt x="43" y="82"/>
                      <a:pt x="43" y="45"/>
                      <a:pt x="41" y="43"/>
                    </a:cubicBezTo>
                    <a:cubicBezTo>
                      <a:pt x="40" y="41"/>
                      <a:pt x="38" y="40"/>
                      <a:pt x="37" y="39"/>
                    </a:cubicBezTo>
                    <a:cubicBezTo>
                      <a:pt x="36" y="37"/>
                      <a:pt x="36" y="36"/>
                      <a:pt x="36" y="35"/>
                    </a:cubicBezTo>
                    <a:lnTo>
                      <a:pt x="34" y="33"/>
                    </a:lnTo>
                    <a:lnTo>
                      <a:pt x="33" y="34"/>
                    </a:lnTo>
                    <a:cubicBezTo>
                      <a:pt x="32" y="36"/>
                      <a:pt x="32" y="37"/>
                      <a:pt x="31" y="39"/>
                    </a:cubicBezTo>
                    <a:close/>
                    <a:moveTo>
                      <a:pt x="30" y="24"/>
                    </a:moveTo>
                    <a:lnTo>
                      <a:pt x="29" y="23"/>
                    </a:lnTo>
                    <a:cubicBezTo>
                      <a:pt x="28" y="21"/>
                      <a:pt x="26" y="20"/>
                      <a:pt x="25" y="18"/>
                    </a:cubicBezTo>
                    <a:cubicBezTo>
                      <a:pt x="25" y="17"/>
                      <a:pt x="22" y="17"/>
                      <a:pt x="21" y="18"/>
                    </a:cubicBezTo>
                    <a:cubicBezTo>
                      <a:pt x="20" y="19"/>
                      <a:pt x="19" y="21"/>
                      <a:pt x="16" y="22"/>
                    </a:cubicBezTo>
                    <a:cubicBezTo>
                      <a:pt x="15" y="23"/>
                      <a:pt x="15" y="26"/>
                      <a:pt x="17" y="26"/>
                    </a:cubicBezTo>
                    <a:cubicBezTo>
                      <a:pt x="19" y="27"/>
                      <a:pt x="20" y="29"/>
                      <a:pt x="21" y="31"/>
                    </a:cubicBezTo>
                    <a:lnTo>
                      <a:pt x="24" y="31"/>
                    </a:lnTo>
                    <a:cubicBezTo>
                      <a:pt x="26" y="29"/>
                      <a:pt x="28" y="27"/>
                      <a:pt x="30" y="25"/>
                    </a:cubicBezTo>
                    <a:lnTo>
                      <a:pt x="30" y="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2" name="Freeform 2414">
                <a:extLst>
                  <a:ext uri="{FF2B5EF4-FFF2-40B4-BE49-F238E27FC236}">
                    <a16:creationId xmlns:a16="http://schemas.microsoft.com/office/drawing/2014/main" id="{4EC25792-1404-436C-86A9-BA9EC44B72DE}"/>
                  </a:ext>
                </a:extLst>
              </p:cNvPr>
              <p:cNvSpPr>
                <a:spLocks/>
              </p:cNvSpPr>
              <p:nvPr/>
            </p:nvSpPr>
            <p:spPr bwMode="auto">
              <a:xfrm>
                <a:off x="3243" y="4317"/>
                <a:ext cx="28" cy="67"/>
              </a:xfrm>
              <a:custGeom>
                <a:avLst/>
                <a:gdLst>
                  <a:gd name="T0" fmla="*/ 30 w 49"/>
                  <a:gd name="T1" fmla="*/ 100 h 118"/>
                  <a:gd name="T2" fmla="*/ 7 w 49"/>
                  <a:gd name="T3" fmla="*/ 101 h 118"/>
                  <a:gd name="T4" fmla="*/ 5 w 49"/>
                  <a:gd name="T5" fmla="*/ 116 h 118"/>
                  <a:gd name="T6" fmla="*/ 1 w 49"/>
                  <a:gd name="T7" fmla="*/ 117 h 118"/>
                  <a:gd name="T8" fmla="*/ 0 w 49"/>
                  <a:gd name="T9" fmla="*/ 115 h 118"/>
                  <a:gd name="T10" fmla="*/ 0 w 49"/>
                  <a:gd name="T11" fmla="*/ 88 h 118"/>
                  <a:gd name="T12" fmla="*/ 0 w 49"/>
                  <a:gd name="T13" fmla="*/ 4 h 118"/>
                  <a:gd name="T14" fmla="*/ 0 w 49"/>
                  <a:gd name="T15" fmla="*/ 0 h 118"/>
                  <a:gd name="T16" fmla="*/ 4 w 49"/>
                  <a:gd name="T17" fmla="*/ 1 h 118"/>
                  <a:gd name="T18" fmla="*/ 22 w 49"/>
                  <a:gd name="T19" fmla="*/ 13 h 118"/>
                  <a:gd name="T20" fmla="*/ 44 w 49"/>
                  <a:gd name="T21" fmla="*/ 34 h 118"/>
                  <a:gd name="T22" fmla="*/ 48 w 49"/>
                  <a:gd name="T23" fmla="*/ 49 h 118"/>
                  <a:gd name="T24" fmla="*/ 30 w 49"/>
                  <a:gd name="T25" fmla="*/ 55 h 118"/>
                  <a:gd name="T26" fmla="*/ 30 w 49"/>
                  <a:gd name="T27" fmla="*/ 10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 h="118">
                    <a:moveTo>
                      <a:pt x="30" y="100"/>
                    </a:moveTo>
                    <a:cubicBezTo>
                      <a:pt x="22" y="101"/>
                      <a:pt x="14" y="100"/>
                      <a:pt x="7" y="101"/>
                    </a:cubicBezTo>
                    <a:cubicBezTo>
                      <a:pt x="5" y="106"/>
                      <a:pt x="7" y="112"/>
                      <a:pt x="5" y="116"/>
                    </a:cubicBezTo>
                    <a:cubicBezTo>
                      <a:pt x="4" y="118"/>
                      <a:pt x="2" y="117"/>
                      <a:pt x="1" y="117"/>
                    </a:cubicBezTo>
                    <a:lnTo>
                      <a:pt x="0" y="115"/>
                    </a:lnTo>
                    <a:cubicBezTo>
                      <a:pt x="0" y="106"/>
                      <a:pt x="0" y="97"/>
                      <a:pt x="0" y="88"/>
                    </a:cubicBezTo>
                    <a:cubicBezTo>
                      <a:pt x="0" y="60"/>
                      <a:pt x="0" y="32"/>
                      <a:pt x="0" y="4"/>
                    </a:cubicBezTo>
                    <a:cubicBezTo>
                      <a:pt x="0" y="3"/>
                      <a:pt x="0" y="2"/>
                      <a:pt x="0" y="0"/>
                    </a:cubicBezTo>
                    <a:cubicBezTo>
                      <a:pt x="2" y="1"/>
                      <a:pt x="3" y="1"/>
                      <a:pt x="4" y="1"/>
                    </a:cubicBezTo>
                    <a:cubicBezTo>
                      <a:pt x="11" y="4"/>
                      <a:pt x="17" y="9"/>
                      <a:pt x="22" y="13"/>
                    </a:cubicBezTo>
                    <a:cubicBezTo>
                      <a:pt x="30" y="20"/>
                      <a:pt x="37" y="27"/>
                      <a:pt x="44" y="34"/>
                    </a:cubicBezTo>
                    <a:cubicBezTo>
                      <a:pt x="48" y="38"/>
                      <a:pt x="49" y="42"/>
                      <a:pt x="48" y="49"/>
                    </a:cubicBezTo>
                    <a:cubicBezTo>
                      <a:pt x="43" y="51"/>
                      <a:pt x="37" y="53"/>
                      <a:pt x="30" y="55"/>
                    </a:cubicBezTo>
                    <a:cubicBezTo>
                      <a:pt x="30" y="70"/>
                      <a:pt x="30" y="85"/>
                      <a:pt x="30" y="10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13" name="Freeform 2415">
                <a:extLst>
                  <a:ext uri="{FF2B5EF4-FFF2-40B4-BE49-F238E27FC236}">
                    <a16:creationId xmlns:a16="http://schemas.microsoft.com/office/drawing/2014/main" id="{0A6E205C-654C-414A-B027-CC1020946E4B}"/>
                  </a:ext>
                </a:extLst>
              </p:cNvPr>
              <p:cNvSpPr>
                <a:spLocks noEditPoints="1"/>
              </p:cNvSpPr>
              <p:nvPr/>
            </p:nvSpPr>
            <p:spPr bwMode="auto">
              <a:xfrm>
                <a:off x="3176" y="4451"/>
                <a:ext cx="25" cy="93"/>
              </a:xfrm>
              <a:custGeom>
                <a:avLst/>
                <a:gdLst>
                  <a:gd name="T0" fmla="*/ 0 w 45"/>
                  <a:gd name="T1" fmla="*/ 161 h 163"/>
                  <a:gd name="T2" fmla="*/ 0 w 45"/>
                  <a:gd name="T3" fmla="*/ 32 h 163"/>
                  <a:gd name="T4" fmla="*/ 8 w 45"/>
                  <a:gd name="T5" fmla="*/ 11 h 163"/>
                  <a:gd name="T6" fmla="*/ 31 w 45"/>
                  <a:gd name="T7" fmla="*/ 5 h 163"/>
                  <a:gd name="T8" fmla="*/ 41 w 45"/>
                  <a:gd name="T9" fmla="*/ 19 h 163"/>
                  <a:gd name="T10" fmla="*/ 45 w 45"/>
                  <a:gd name="T11" fmla="*/ 76 h 163"/>
                  <a:gd name="T12" fmla="*/ 45 w 45"/>
                  <a:gd name="T13" fmla="*/ 156 h 163"/>
                  <a:gd name="T14" fmla="*/ 41 w 45"/>
                  <a:gd name="T15" fmla="*/ 156 h 163"/>
                  <a:gd name="T16" fmla="*/ 42 w 45"/>
                  <a:gd name="T17" fmla="*/ 110 h 163"/>
                  <a:gd name="T18" fmla="*/ 36 w 45"/>
                  <a:gd name="T19" fmla="*/ 96 h 163"/>
                  <a:gd name="T20" fmla="*/ 32 w 45"/>
                  <a:gd name="T21" fmla="*/ 96 h 163"/>
                  <a:gd name="T22" fmla="*/ 26 w 45"/>
                  <a:gd name="T23" fmla="*/ 109 h 163"/>
                  <a:gd name="T24" fmla="*/ 27 w 45"/>
                  <a:gd name="T25" fmla="*/ 156 h 163"/>
                  <a:gd name="T26" fmla="*/ 19 w 45"/>
                  <a:gd name="T27" fmla="*/ 156 h 163"/>
                  <a:gd name="T28" fmla="*/ 19 w 45"/>
                  <a:gd name="T29" fmla="*/ 110 h 163"/>
                  <a:gd name="T30" fmla="*/ 11 w 45"/>
                  <a:gd name="T31" fmla="*/ 94 h 163"/>
                  <a:gd name="T32" fmla="*/ 3 w 45"/>
                  <a:gd name="T33" fmla="*/ 110 h 163"/>
                  <a:gd name="T34" fmla="*/ 4 w 45"/>
                  <a:gd name="T35" fmla="*/ 156 h 163"/>
                  <a:gd name="T36" fmla="*/ 41 w 45"/>
                  <a:gd name="T37" fmla="*/ 90 h 163"/>
                  <a:gd name="T38" fmla="*/ 42 w 45"/>
                  <a:gd name="T39" fmla="*/ 46 h 163"/>
                  <a:gd name="T40" fmla="*/ 36 w 45"/>
                  <a:gd name="T41" fmla="*/ 39 h 163"/>
                  <a:gd name="T42" fmla="*/ 34 w 45"/>
                  <a:gd name="T43" fmla="*/ 33 h 163"/>
                  <a:gd name="T44" fmla="*/ 31 w 45"/>
                  <a:gd name="T45" fmla="*/ 39 h 163"/>
                  <a:gd name="T46" fmla="*/ 26 w 45"/>
                  <a:gd name="T47" fmla="*/ 66 h 163"/>
                  <a:gd name="T48" fmla="*/ 34 w 45"/>
                  <a:gd name="T49" fmla="*/ 90 h 163"/>
                  <a:gd name="T50" fmla="*/ 19 w 45"/>
                  <a:gd name="T51" fmla="*/ 90 h 163"/>
                  <a:gd name="T52" fmla="*/ 19 w 45"/>
                  <a:gd name="T53" fmla="*/ 46 h 163"/>
                  <a:gd name="T54" fmla="*/ 14 w 45"/>
                  <a:gd name="T55" fmla="*/ 37 h 163"/>
                  <a:gd name="T56" fmla="*/ 11 w 45"/>
                  <a:gd name="T57" fmla="*/ 33 h 163"/>
                  <a:gd name="T58" fmla="*/ 9 w 45"/>
                  <a:gd name="T59" fmla="*/ 39 h 163"/>
                  <a:gd name="T60" fmla="*/ 3 w 45"/>
                  <a:gd name="T61" fmla="*/ 86 h 163"/>
                  <a:gd name="T62" fmla="*/ 19 w 45"/>
                  <a:gd name="T63" fmla="*/ 90 h 163"/>
                  <a:gd name="T64" fmla="*/ 19 w 45"/>
                  <a:gd name="T65" fmla="*/ 20 h 163"/>
                  <a:gd name="T66" fmla="*/ 19 w 45"/>
                  <a:gd name="T67" fmla="*/ 28 h 163"/>
                  <a:gd name="T68" fmla="*/ 25 w 45"/>
                  <a:gd name="T69" fmla="*/ 30 h 163"/>
                  <a:gd name="T70" fmla="*/ 29 w 45"/>
                  <a:gd name="T71" fmla="*/ 2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 h="163">
                    <a:moveTo>
                      <a:pt x="44" y="162"/>
                    </a:moveTo>
                    <a:cubicBezTo>
                      <a:pt x="35" y="163"/>
                      <a:pt x="6" y="162"/>
                      <a:pt x="0" y="161"/>
                    </a:cubicBezTo>
                    <a:cubicBezTo>
                      <a:pt x="0" y="160"/>
                      <a:pt x="0" y="158"/>
                      <a:pt x="0" y="157"/>
                    </a:cubicBezTo>
                    <a:cubicBezTo>
                      <a:pt x="0" y="115"/>
                      <a:pt x="0" y="74"/>
                      <a:pt x="0" y="32"/>
                    </a:cubicBezTo>
                    <a:cubicBezTo>
                      <a:pt x="0" y="29"/>
                      <a:pt x="0" y="25"/>
                      <a:pt x="2" y="22"/>
                    </a:cubicBezTo>
                    <a:cubicBezTo>
                      <a:pt x="4" y="18"/>
                      <a:pt x="6" y="14"/>
                      <a:pt x="8" y="11"/>
                    </a:cubicBezTo>
                    <a:cubicBezTo>
                      <a:pt x="10" y="9"/>
                      <a:pt x="11" y="7"/>
                      <a:pt x="14" y="5"/>
                    </a:cubicBezTo>
                    <a:cubicBezTo>
                      <a:pt x="21" y="0"/>
                      <a:pt x="25" y="1"/>
                      <a:pt x="31" y="5"/>
                    </a:cubicBezTo>
                    <a:cubicBezTo>
                      <a:pt x="35" y="8"/>
                      <a:pt x="38" y="11"/>
                      <a:pt x="39" y="16"/>
                    </a:cubicBezTo>
                    <a:cubicBezTo>
                      <a:pt x="40" y="17"/>
                      <a:pt x="41" y="18"/>
                      <a:pt x="41" y="19"/>
                    </a:cubicBezTo>
                    <a:cubicBezTo>
                      <a:pt x="44" y="24"/>
                      <a:pt x="45" y="29"/>
                      <a:pt x="45" y="35"/>
                    </a:cubicBezTo>
                    <a:cubicBezTo>
                      <a:pt x="45" y="49"/>
                      <a:pt x="45" y="62"/>
                      <a:pt x="45" y="76"/>
                    </a:cubicBezTo>
                    <a:cubicBezTo>
                      <a:pt x="45" y="92"/>
                      <a:pt x="45" y="108"/>
                      <a:pt x="45" y="124"/>
                    </a:cubicBezTo>
                    <a:cubicBezTo>
                      <a:pt x="45" y="135"/>
                      <a:pt x="45" y="145"/>
                      <a:pt x="45" y="156"/>
                    </a:cubicBezTo>
                    <a:cubicBezTo>
                      <a:pt x="45" y="158"/>
                      <a:pt x="45" y="159"/>
                      <a:pt x="44" y="162"/>
                    </a:cubicBezTo>
                    <a:close/>
                    <a:moveTo>
                      <a:pt x="41" y="156"/>
                    </a:moveTo>
                    <a:cubicBezTo>
                      <a:pt x="41" y="153"/>
                      <a:pt x="42" y="152"/>
                      <a:pt x="42" y="150"/>
                    </a:cubicBezTo>
                    <a:cubicBezTo>
                      <a:pt x="42" y="137"/>
                      <a:pt x="41" y="123"/>
                      <a:pt x="42" y="110"/>
                    </a:cubicBezTo>
                    <a:cubicBezTo>
                      <a:pt x="42" y="106"/>
                      <a:pt x="41" y="102"/>
                      <a:pt x="36" y="100"/>
                    </a:cubicBezTo>
                    <a:cubicBezTo>
                      <a:pt x="36" y="99"/>
                      <a:pt x="36" y="97"/>
                      <a:pt x="36" y="96"/>
                    </a:cubicBezTo>
                    <a:lnTo>
                      <a:pt x="34" y="94"/>
                    </a:lnTo>
                    <a:cubicBezTo>
                      <a:pt x="33" y="94"/>
                      <a:pt x="32" y="95"/>
                      <a:pt x="32" y="96"/>
                    </a:cubicBezTo>
                    <a:cubicBezTo>
                      <a:pt x="31" y="98"/>
                      <a:pt x="31" y="99"/>
                      <a:pt x="31" y="101"/>
                    </a:cubicBezTo>
                    <a:cubicBezTo>
                      <a:pt x="27" y="102"/>
                      <a:pt x="26" y="105"/>
                      <a:pt x="26" y="109"/>
                    </a:cubicBezTo>
                    <a:cubicBezTo>
                      <a:pt x="26" y="123"/>
                      <a:pt x="26" y="137"/>
                      <a:pt x="26" y="151"/>
                    </a:cubicBezTo>
                    <a:cubicBezTo>
                      <a:pt x="26" y="152"/>
                      <a:pt x="25" y="154"/>
                      <a:pt x="27" y="156"/>
                    </a:cubicBezTo>
                    <a:lnTo>
                      <a:pt x="41" y="156"/>
                    </a:lnTo>
                    <a:close/>
                    <a:moveTo>
                      <a:pt x="19" y="156"/>
                    </a:moveTo>
                    <a:cubicBezTo>
                      <a:pt x="19" y="154"/>
                      <a:pt x="19" y="152"/>
                      <a:pt x="19" y="150"/>
                    </a:cubicBezTo>
                    <a:cubicBezTo>
                      <a:pt x="19" y="137"/>
                      <a:pt x="19" y="123"/>
                      <a:pt x="19" y="110"/>
                    </a:cubicBezTo>
                    <a:cubicBezTo>
                      <a:pt x="20" y="105"/>
                      <a:pt x="18" y="102"/>
                      <a:pt x="14" y="101"/>
                    </a:cubicBezTo>
                    <a:cubicBezTo>
                      <a:pt x="13" y="98"/>
                      <a:pt x="14" y="96"/>
                      <a:pt x="11" y="94"/>
                    </a:cubicBezTo>
                    <a:cubicBezTo>
                      <a:pt x="8" y="95"/>
                      <a:pt x="10" y="98"/>
                      <a:pt x="9" y="100"/>
                    </a:cubicBezTo>
                    <a:cubicBezTo>
                      <a:pt x="3" y="104"/>
                      <a:pt x="3" y="104"/>
                      <a:pt x="3" y="110"/>
                    </a:cubicBezTo>
                    <a:cubicBezTo>
                      <a:pt x="3" y="123"/>
                      <a:pt x="3" y="137"/>
                      <a:pt x="3" y="151"/>
                    </a:cubicBezTo>
                    <a:cubicBezTo>
                      <a:pt x="3" y="152"/>
                      <a:pt x="4" y="154"/>
                      <a:pt x="4" y="156"/>
                    </a:cubicBezTo>
                    <a:cubicBezTo>
                      <a:pt x="9" y="156"/>
                      <a:pt x="14" y="156"/>
                      <a:pt x="19" y="156"/>
                    </a:cubicBezTo>
                    <a:close/>
                    <a:moveTo>
                      <a:pt x="41" y="90"/>
                    </a:moveTo>
                    <a:cubicBezTo>
                      <a:pt x="41" y="88"/>
                      <a:pt x="42" y="88"/>
                      <a:pt x="42" y="87"/>
                    </a:cubicBezTo>
                    <a:cubicBezTo>
                      <a:pt x="42" y="73"/>
                      <a:pt x="42" y="60"/>
                      <a:pt x="42" y="46"/>
                    </a:cubicBezTo>
                    <a:cubicBezTo>
                      <a:pt x="42" y="44"/>
                      <a:pt x="41" y="42"/>
                      <a:pt x="39" y="41"/>
                    </a:cubicBezTo>
                    <a:cubicBezTo>
                      <a:pt x="38" y="40"/>
                      <a:pt x="37" y="39"/>
                      <a:pt x="36" y="39"/>
                    </a:cubicBezTo>
                    <a:cubicBezTo>
                      <a:pt x="36" y="37"/>
                      <a:pt x="36" y="36"/>
                      <a:pt x="36" y="35"/>
                    </a:cubicBezTo>
                    <a:lnTo>
                      <a:pt x="34" y="33"/>
                    </a:lnTo>
                    <a:lnTo>
                      <a:pt x="32" y="35"/>
                    </a:lnTo>
                    <a:cubicBezTo>
                      <a:pt x="31" y="36"/>
                      <a:pt x="31" y="38"/>
                      <a:pt x="31" y="39"/>
                    </a:cubicBezTo>
                    <a:cubicBezTo>
                      <a:pt x="29" y="40"/>
                      <a:pt x="28" y="42"/>
                      <a:pt x="26" y="43"/>
                    </a:cubicBezTo>
                    <a:cubicBezTo>
                      <a:pt x="26" y="51"/>
                      <a:pt x="26" y="58"/>
                      <a:pt x="26" y="66"/>
                    </a:cubicBezTo>
                    <a:cubicBezTo>
                      <a:pt x="26" y="74"/>
                      <a:pt x="25" y="81"/>
                      <a:pt x="26" y="90"/>
                    </a:cubicBezTo>
                    <a:cubicBezTo>
                      <a:pt x="29" y="90"/>
                      <a:pt x="32" y="90"/>
                      <a:pt x="34" y="90"/>
                    </a:cubicBezTo>
                    <a:cubicBezTo>
                      <a:pt x="37" y="90"/>
                      <a:pt x="39" y="90"/>
                      <a:pt x="41" y="90"/>
                    </a:cubicBezTo>
                    <a:moveTo>
                      <a:pt x="19" y="90"/>
                    </a:moveTo>
                    <a:cubicBezTo>
                      <a:pt x="19" y="88"/>
                      <a:pt x="19" y="87"/>
                      <a:pt x="19" y="86"/>
                    </a:cubicBezTo>
                    <a:cubicBezTo>
                      <a:pt x="19" y="73"/>
                      <a:pt x="19" y="59"/>
                      <a:pt x="19" y="46"/>
                    </a:cubicBezTo>
                    <a:cubicBezTo>
                      <a:pt x="19" y="43"/>
                      <a:pt x="19" y="41"/>
                      <a:pt x="16" y="40"/>
                    </a:cubicBezTo>
                    <a:cubicBezTo>
                      <a:pt x="14" y="40"/>
                      <a:pt x="13" y="38"/>
                      <a:pt x="14" y="37"/>
                    </a:cubicBezTo>
                    <a:lnTo>
                      <a:pt x="13" y="34"/>
                    </a:lnTo>
                    <a:lnTo>
                      <a:pt x="11" y="33"/>
                    </a:lnTo>
                    <a:lnTo>
                      <a:pt x="10" y="34"/>
                    </a:lnTo>
                    <a:cubicBezTo>
                      <a:pt x="9" y="36"/>
                      <a:pt x="9" y="37"/>
                      <a:pt x="9" y="39"/>
                    </a:cubicBezTo>
                    <a:cubicBezTo>
                      <a:pt x="5" y="41"/>
                      <a:pt x="3" y="43"/>
                      <a:pt x="3" y="47"/>
                    </a:cubicBezTo>
                    <a:cubicBezTo>
                      <a:pt x="3" y="60"/>
                      <a:pt x="3" y="73"/>
                      <a:pt x="3" y="86"/>
                    </a:cubicBezTo>
                    <a:cubicBezTo>
                      <a:pt x="3" y="87"/>
                      <a:pt x="4" y="88"/>
                      <a:pt x="4" y="90"/>
                    </a:cubicBezTo>
                    <a:lnTo>
                      <a:pt x="19" y="90"/>
                    </a:lnTo>
                    <a:close/>
                    <a:moveTo>
                      <a:pt x="22" y="17"/>
                    </a:moveTo>
                    <a:cubicBezTo>
                      <a:pt x="21" y="18"/>
                      <a:pt x="20" y="19"/>
                      <a:pt x="19" y="20"/>
                    </a:cubicBezTo>
                    <a:cubicBezTo>
                      <a:pt x="18" y="21"/>
                      <a:pt x="15" y="22"/>
                      <a:pt x="15" y="24"/>
                    </a:cubicBezTo>
                    <a:cubicBezTo>
                      <a:pt x="15" y="26"/>
                      <a:pt x="17" y="27"/>
                      <a:pt x="19" y="28"/>
                    </a:cubicBezTo>
                    <a:lnTo>
                      <a:pt x="20" y="30"/>
                    </a:lnTo>
                    <a:cubicBezTo>
                      <a:pt x="21" y="32"/>
                      <a:pt x="24" y="32"/>
                      <a:pt x="25" y="30"/>
                    </a:cubicBezTo>
                    <a:cubicBezTo>
                      <a:pt x="26" y="28"/>
                      <a:pt x="27" y="27"/>
                      <a:pt x="29" y="26"/>
                    </a:cubicBezTo>
                    <a:cubicBezTo>
                      <a:pt x="30" y="25"/>
                      <a:pt x="30" y="23"/>
                      <a:pt x="29" y="22"/>
                    </a:cubicBezTo>
                    <a:cubicBezTo>
                      <a:pt x="27" y="21"/>
                      <a:pt x="25" y="19"/>
                      <a:pt x="22"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8" name="Group 2617">
              <a:extLst>
                <a:ext uri="{FF2B5EF4-FFF2-40B4-BE49-F238E27FC236}">
                  <a16:creationId xmlns:a16="http://schemas.microsoft.com/office/drawing/2014/main" id="{FD940C53-A9A5-4681-9974-C5D1F35C8A10}"/>
                </a:ext>
              </a:extLst>
            </p:cNvPr>
            <p:cNvGrpSpPr>
              <a:grpSpLocks/>
            </p:cNvGrpSpPr>
            <p:nvPr/>
          </p:nvGrpSpPr>
          <p:grpSpPr bwMode="auto">
            <a:xfrm>
              <a:off x="2039938" y="4810497"/>
              <a:ext cx="3154363" cy="2312988"/>
              <a:chOff x="1285" y="3570"/>
              <a:chExt cx="1987" cy="1457"/>
            </a:xfrm>
            <a:noFill/>
          </p:grpSpPr>
          <p:sp>
            <p:nvSpPr>
              <p:cNvPr id="5714" name="Freeform 2417">
                <a:extLst>
                  <a:ext uri="{FF2B5EF4-FFF2-40B4-BE49-F238E27FC236}">
                    <a16:creationId xmlns:a16="http://schemas.microsoft.com/office/drawing/2014/main" id="{907AB026-F02F-4FC6-ACC6-0BE86C5B599E}"/>
                  </a:ext>
                </a:extLst>
              </p:cNvPr>
              <p:cNvSpPr>
                <a:spLocks/>
              </p:cNvSpPr>
              <p:nvPr/>
            </p:nvSpPr>
            <p:spPr bwMode="auto">
              <a:xfrm>
                <a:off x="3157" y="4317"/>
                <a:ext cx="28" cy="66"/>
              </a:xfrm>
              <a:custGeom>
                <a:avLst/>
                <a:gdLst>
                  <a:gd name="T0" fmla="*/ 47 w 50"/>
                  <a:gd name="T1" fmla="*/ 117 h 117"/>
                  <a:gd name="T2" fmla="*/ 43 w 50"/>
                  <a:gd name="T3" fmla="*/ 117 h 117"/>
                  <a:gd name="T4" fmla="*/ 42 w 50"/>
                  <a:gd name="T5" fmla="*/ 101 h 117"/>
                  <a:gd name="T6" fmla="*/ 38 w 50"/>
                  <a:gd name="T7" fmla="*/ 100 h 117"/>
                  <a:gd name="T8" fmla="*/ 20 w 50"/>
                  <a:gd name="T9" fmla="*/ 100 h 117"/>
                  <a:gd name="T10" fmla="*/ 19 w 50"/>
                  <a:gd name="T11" fmla="*/ 95 h 117"/>
                  <a:gd name="T12" fmla="*/ 19 w 50"/>
                  <a:gd name="T13" fmla="*/ 62 h 117"/>
                  <a:gd name="T14" fmla="*/ 19 w 50"/>
                  <a:gd name="T15" fmla="*/ 56 h 117"/>
                  <a:gd name="T16" fmla="*/ 0 w 50"/>
                  <a:gd name="T17" fmla="*/ 48 h 117"/>
                  <a:gd name="T18" fmla="*/ 6 w 50"/>
                  <a:gd name="T19" fmla="*/ 33 h 117"/>
                  <a:gd name="T20" fmla="*/ 19 w 50"/>
                  <a:gd name="T21" fmla="*/ 20 h 117"/>
                  <a:gd name="T22" fmla="*/ 36 w 50"/>
                  <a:gd name="T23" fmla="*/ 6 h 117"/>
                  <a:gd name="T24" fmla="*/ 48 w 50"/>
                  <a:gd name="T25" fmla="*/ 0 h 117"/>
                  <a:gd name="T26" fmla="*/ 49 w 50"/>
                  <a:gd name="T27" fmla="*/ 6 h 117"/>
                  <a:gd name="T28" fmla="*/ 49 w 50"/>
                  <a:gd name="T29" fmla="*/ 61 h 117"/>
                  <a:gd name="T30" fmla="*/ 48 w 50"/>
                  <a:gd name="T31" fmla="*/ 110 h 117"/>
                  <a:gd name="T32" fmla="*/ 47 w 50"/>
                  <a:gd name="T3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117">
                    <a:moveTo>
                      <a:pt x="47" y="117"/>
                    </a:moveTo>
                    <a:cubicBezTo>
                      <a:pt x="46" y="117"/>
                      <a:pt x="45" y="117"/>
                      <a:pt x="43" y="117"/>
                    </a:cubicBezTo>
                    <a:cubicBezTo>
                      <a:pt x="42" y="112"/>
                      <a:pt x="43" y="106"/>
                      <a:pt x="42" y="101"/>
                    </a:cubicBezTo>
                    <a:cubicBezTo>
                      <a:pt x="41" y="101"/>
                      <a:pt x="39" y="100"/>
                      <a:pt x="38" y="100"/>
                    </a:cubicBezTo>
                    <a:cubicBezTo>
                      <a:pt x="32" y="100"/>
                      <a:pt x="26" y="100"/>
                      <a:pt x="20" y="100"/>
                    </a:cubicBezTo>
                    <a:cubicBezTo>
                      <a:pt x="18" y="99"/>
                      <a:pt x="19" y="97"/>
                      <a:pt x="19" y="95"/>
                    </a:cubicBezTo>
                    <a:cubicBezTo>
                      <a:pt x="19" y="84"/>
                      <a:pt x="19" y="73"/>
                      <a:pt x="19" y="62"/>
                    </a:cubicBezTo>
                    <a:cubicBezTo>
                      <a:pt x="19" y="60"/>
                      <a:pt x="19" y="58"/>
                      <a:pt x="19" y="56"/>
                    </a:cubicBezTo>
                    <a:cubicBezTo>
                      <a:pt x="13" y="52"/>
                      <a:pt x="6" y="52"/>
                      <a:pt x="0" y="48"/>
                    </a:cubicBezTo>
                    <a:cubicBezTo>
                      <a:pt x="0" y="42"/>
                      <a:pt x="2" y="37"/>
                      <a:pt x="6" y="33"/>
                    </a:cubicBezTo>
                    <a:cubicBezTo>
                      <a:pt x="10" y="28"/>
                      <a:pt x="15" y="24"/>
                      <a:pt x="19" y="20"/>
                    </a:cubicBezTo>
                    <a:cubicBezTo>
                      <a:pt x="25" y="15"/>
                      <a:pt x="30" y="11"/>
                      <a:pt x="36" y="6"/>
                    </a:cubicBezTo>
                    <a:cubicBezTo>
                      <a:pt x="39" y="4"/>
                      <a:pt x="43" y="1"/>
                      <a:pt x="48" y="0"/>
                    </a:cubicBezTo>
                    <a:cubicBezTo>
                      <a:pt x="50" y="2"/>
                      <a:pt x="49" y="4"/>
                      <a:pt x="49" y="6"/>
                    </a:cubicBezTo>
                    <a:cubicBezTo>
                      <a:pt x="49" y="24"/>
                      <a:pt x="49" y="42"/>
                      <a:pt x="49" y="61"/>
                    </a:cubicBezTo>
                    <a:cubicBezTo>
                      <a:pt x="49" y="77"/>
                      <a:pt x="49" y="94"/>
                      <a:pt x="48" y="110"/>
                    </a:cubicBezTo>
                    <a:cubicBezTo>
                      <a:pt x="48" y="112"/>
                      <a:pt x="49" y="115"/>
                      <a:pt x="47" y="1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5" name="Freeform 2418">
                <a:extLst>
                  <a:ext uri="{FF2B5EF4-FFF2-40B4-BE49-F238E27FC236}">
                    <a16:creationId xmlns:a16="http://schemas.microsoft.com/office/drawing/2014/main" id="{ACDA3AA8-8951-4613-B966-EDC1AB933C25}"/>
                  </a:ext>
                </a:extLst>
              </p:cNvPr>
              <p:cNvSpPr>
                <a:spLocks/>
              </p:cNvSpPr>
              <p:nvPr/>
            </p:nvSpPr>
            <p:spPr bwMode="auto">
              <a:xfrm>
                <a:off x="3167" y="4380"/>
                <a:ext cx="93" cy="17"/>
              </a:xfrm>
              <a:custGeom>
                <a:avLst/>
                <a:gdLst>
                  <a:gd name="T0" fmla="*/ 0 w 164"/>
                  <a:gd name="T1" fmla="*/ 30 h 30"/>
                  <a:gd name="T2" fmla="*/ 0 w 164"/>
                  <a:gd name="T3" fmla="*/ 1 h 30"/>
                  <a:gd name="T4" fmla="*/ 12 w 164"/>
                  <a:gd name="T5" fmla="*/ 1 h 30"/>
                  <a:gd name="T6" fmla="*/ 13 w 164"/>
                  <a:gd name="T7" fmla="*/ 16 h 30"/>
                  <a:gd name="T8" fmla="*/ 43 w 164"/>
                  <a:gd name="T9" fmla="*/ 16 h 30"/>
                  <a:gd name="T10" fmla="*/ 43 w 164"/>
                  <a:gd name="T11" fmla="*/ 13 h 30"/>
                  <a:gd name="T12" fmla="*/ 44 w 164"/>
                  <a:gd name="T13" fmla="*/ 1 h 30"/>
                  <a:gd name="T14" fmla="*/ 57 w 164"/>
                  <a:gd name="T15" fmla="*/ 0 h 30"/>
                  <a:gd name="T16" fmla="*/ 58 w 164"/>
                  <a:gd name="T17" fmla="*/ 16 h 30"/>
                  <a:gd name="T18" fmla="*/ 61 w 164"/>
                  <a:gd name="T19" fmla="*/ 17 h 30"/>
                  <a:gd name="T20" fmla="*/ 101 w 164"/>
                  <a:gd name="T21" fmla="*/ 17 h 30"/>
                  <a:gd name="T22" fmla="*/ 105 w 164"/>
                  <a:gd name="T23" fmla="*/ 16 h 30"/>
                  <a:gd name="T24" fmla="*/ 106 w 164"/>
                  <a:gd name="T25" fmla="*/ 1 h 30"/>
                  <a:gd name="T26" fmla="*/ 120 w 164"/>
                  <a:gd name="T27" fmla="*/ 1 h 30"/>
                  <a:gd name="T28" fmla="*/ 121 w 164"/>
                  <a:gd name="T29" fmla="*/ 16 h 30"/>
                  <a:gd name="T30" fmla="*/ 150 w 164"/>
                  <a:gd name="T31" fmla="*/ 16 h 30"/>
                  <a:gd name="T32" fmla="*/ 151 w 164"/>
                  <a:gd name="T33" fmla="*/ 8 h 30"/>
                  <a:gd name="T34" fmla="*/ 151 w 164"/>
                  <a:gd name="T35" fmla="*/ 0 h 30"/>
                  <a:gd name="T36" fmla="*/ 157 w 164"/>
                  <a:gd name="T37" fmla="*/ 0 h 30"/>
                  <a:gd name="T38" fmla="*/ 163 w 164"/>
                  <a:gd name="T39" fmla="*/ 1 h 30"/>
                  <a:gd name="T40" fmla="*/ 163 w 164"/>
                  <a:gd name="T41" fmla="*/ 29 h 30"/>
                  <a:gd name="T42" fmla="*/ 161 w 164"/>
                  <a:gd name="T43" fmla="*/ 30 h 30"/>
                  <a:gd name="T44" fmla="*/ 0 w 164"/>
                  <a:gd name="T4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30">
                    <a:moveTo>
                      <a:pt x="0" y="30"/>
                    </a:moveTo>
                    <a:cubicBezTo>
                      <a:pt x="0" y="20"/>
                      <a:pt x="0" y="11"/>
                      <a:pt x="0" y="1"/>
                    </a:cubicBezTo>
                    <a:cubicBezTo>
                      <a:pt x="4" y="0"/>
                      <a:pt x="8" y="0"/>
                      <a:pt x="12" y="1"/>
                    </a:cubicBezTo>
                    <a:cubicBezTo>
                      <a:pt x="13" y="6"/>
                      <a:pt x="12" y="11"/>
                      <a:pt x="13" y="16"/>
                    </a:cubicBezTo>
                    <a:cubicBezTo>
                      <a:pt x="19" y="17"/>
                      <a:pt x="32" y="17"/>
                      <a:pt x="43" y="16"/>
                    </a:cubicBezTo>
                    <a:cubicBezTo>
                      <a:pt x="43" y="15"/>
                      <a:pt x="43" y="14"/>
                      <a:pt x="43" y="13"/>
                    </a:cubicBezTo>
                    <a:cubicBezTo>
                      <a:pt x="44" y="9"/>
                      <a:pt x="43" y="5"/>
                      <a:pt x="44" y="1"/>
                    </a:cubicBezTo>
                    <a:cubicBezTo>
                      <a:pt x="48" y="0"/>
                      <a:pt x="53" y="0"/>
                      <a:pt x="57" y="0"/>
                    </a:cubicBezTo>
                    <a:cubicBezTo>
                      <a:pt x="59" y="6"/>
                      <a:pt x="57" y="11"/>
                      <a:pt x="58" y="16"/>
                    </a:cubicBezTo>
                    <a:cubicBezTo>
                      <a:pt x="59" y="16"/>
                      <a:pt x="60" y="17"/>
                      <a:pt x="61" y="17"/>
                    </a:cubicBezTo>
                    <a:cubicBezTo>
                      <a:pt x="74" y="17"/>
                      <a:pt x="88" y="17"/>
                      <a:pt x="101" y="17"/>
                    </a:cubicBezTo>
                    <a:cubicBezTo>
                      <a:pt x="103" y="17"/>
                      <a:pt x="104" y="17"/>
                      <a:pt x="105" y="16"/>
                    </a:cubicBezTo>
                    <a:cubicBezTo>
                      <a:pt x="107" y="11"/>
                      <a:pt x="105" y="6"/>
                      <a:pt x="106" y="1"/>
                    </a:cubicBezTo>
                    <a:cubicBezTo>
                      <a:pt x="111" y="0"/>
                      <a:pt x="115" y="0"/>
                      <a:pt x="120" y="1"/>
                    </a:cubicBezTo>
                    <a:cubicBezTo>
                      <a:pt x="121" y="6"/>
                      <a:pt x="119" y="11"/>
                      <a:pt x="121" y="16"/>
                    </a:cubicBezTo>
                    <a:cubicBezTo>
                      <a:pt x="126" y="17"/>
                      <a:pt x="142" y="17"/>
                      <a:pt x="150" y="16"/>
                    </a:cubicBezTo>
                    <a:cubicBezTo>
                      <a:pt x="151" y="14"/>
                      <a:pt x="150" y="11"/>
                      <a:pt x="151" y="8"/>
                    </a:cubicBezTo>
                    <a:cubicBezTo>
                      <a:pt x="151" y="6"/>
                      <a:pt x="151" y="3"/>
                      <a:pt x="151" y="0"/>
                    </a:cubicBezTo>
                    <a:cubicBezTo>
                      <a:pt x="153" y="0"/>
                      <a:pt x="155" y="0"/>
                      <a:pt x="157" y="0"/>
                    </a:cubicBezTo>
                    <a:cubicBezTo>
                      <a:pt x="159" y="0"/>
                      <a:pt x="161" y="0"/>
                      <a:pt x="163" y="1"/>
                    </a:cubicBezTo>
                    <a:cubicBezTo>
                      <a:pt x="164" y="5"/>
                      <a:pt x="164" y="23"/>
                      <a:pt x="163" y="29"/>
                    </a:cubicBezTo>
                    <a:lnTo>
                      <a:pt x="161" y="30"/>
                    </a:lnTo>
                    <a:cubicBezTo>
                      <a:pt x="108" y="30"/>
                      <a:pt x="54" y="30"/>
                      <a:pt x="0" y="3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6" name="Freeform 2419">
                <a:extLst>
                  <a:ext uri="{FF2B5EF4-FFF2-40B4-BE49-F238E27FC236}">
                    <a16:creationId xmlns:a16="http://schemas.microsoft.com/office/drawing/2014/main" id="{8FD233F9-CF51-48DB-A41C-61B9B5153813}"/>
                  </a:ext>
                </a:extLst>
              </p:cNvPr>
              <p:cNvSpPr>
                <a:spLocks/>
              </p:cNvSpPr>
              <p:nvPr/>
            </p:nvSpPr>
            <p:spPr bwMode="auto">
              <a:xfrm>
                <a:off x="3239" y="4274"/>
                <a:ext cx="33" cy="56"/>
              </a:xfrm>
              <a:custGeom>
                <a:avLst/>
                <a:gdLst>
                  <a:gd name="T0" fmla="*/ 8 w 57"/>
                  <a:gd name="T1" fmla="*/ 63 h 98"/>
                  <a:gd name="T2" fmla="*/ 7 w 57"/>
                  <a:gd name="T3" fmla="*/ 60 h 98"/>
                  <a:gd name="T4" fmla="*/ 6 w 57"/>
                  <a:gd name="T5" fmla="*/ 59 h 98"/>
                  <a:gd name="T6" fmla="*/ 0 w 57"/>
                  <a:gd name="T7" fmla="*/ 58 h 98"/>
                  <a:gd name="T8" fmla="*/ 0 w 57"/>
                  <a:gd name="T9" fmla="*/ 56 h 98"/>
                  <a:gd name="T10" fmla="*/ 0 w 57"/>
                  <a:gd name="T11" fmla="*/ 23 h 98"/>
                  <a:gd name="T12" fmla="*/ 0 w 57"/>
                  <a:gd name="T13" fmla="*/ 5 h 98"/>
                  <a:gd name="T14" fmla="*/ 1 w 57"/>
                  <a:gd name="T15" fmla="*/ 0 h 98"/>
                  <a:gd name="T16" fmla="*/ 54 w 57"/>
                  <a:gd name="T17" fmla="*/ 35 h 98"/>
                  <a:gd name="T18" fmla="*/ 54 w 57"/>
                  <a:gd name="T19" fmla="*/ 45 h 98"/>
                  <a:gd name="T20" fmla="*/ 51 w 57"/>
                  <a:gd name="T21" fmla="*/ 65 h 98"/>
                  <a:gd name="T22" fmla="*/ 55 w 57"/>
                  <a:gd name="T23" fmla="*/ 83 h 98"/>
                  <a:gd name="T24" fmla="*/ 55 w 57"/>
                  <a:gd name="T25" fmla="*/ 98 h 98"/>
                  <a:gd name="T26" fmla="*/ 51 w 57"/>
                  <a:gd name="T27" fmla="*/ 95 h 98"/>
                  <a:gd name="T28" fmla="*/ 39 w 57"/>
                  <a:gd name="T29" fmla="*/ 83 h 98"/>
                  <a:gd name="T30" fmla="*/ 16 w 57"/>
                  <a:gd name="T31" fmla="*/ 67 h 98"/>
                  <a:gd name="T32" fmla="*/ 8 w 57"/>
                  <a:gd name="T33" fmla="*/ 6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98">
                    <a:moveTo>
                      <a:pt x="8" y="63"/>
                    </a:moveTo>
                    <a:cubicBezTo>
                      <a:pt x="7" y="62"/>
                      <a:pt x="7" y="61"/>
                      <a:pt x="7" y="60"/>
                    </a:cubicBezTo>
                    <a:lnTo>
                      <a:pt x="6" y="59"/>
                    </a:lnTo>
                    <a:cubicBezTo>
                      <a:pt x="4" y="59"/>
                      <a:pt x="2" y="58"/>
                      <a:pt x="0" y="58"/>
                    </a:cubicBezTo>
                    <a:cubicBezTo>
                      <a:pt x="0" y="57"/>
                      <a:pt x="0" y="56"/>
                      <a:pt x="0" y="56"/>
                    </a:cubicBezTo>
                    <a:cubicBezTo>
                      <a:pt x="0" y="45"/>
                      <a:pt x="0" y="34"/>
                      <a:pt x="0" y="23"/>
                    </a:cubicBezTo>
                    <a:cubicBezTo>
                      <a:pt x="0" y="17"/>
                      <a:pt x="0" y="11"/>
                      <a:pt x="0" y="5"/>
                    </a:cubicBezTo>
                    <a:cubicBezTo>
                      <a:pt x="0" y="3"/>
                      <a:pt x="0" y="2"/>
                      <a:pt x="1" y="0"/>
                    </a:cubicBezTo>
                    <a:cubicBezTo>
                      <a:pt x="19" y="12"/>
                      <a:pt x="36" y="24"/>
                      <a:pt x="54" y="35"/>
                    </a:cubicBezTo>
                    <a:cubicBezTo>
                      <a:pt x="56" y="39"/>
                      <a:pt x="56" y="42"/>
                      <a:pt x="54" y="45"/>
                    </a:cubicBezTo>
                    <a:cubicBezTo>
                      <a:pt x="50" y="52"/>
                      <a:pt x="50" y="58"/>
                      <a:pt x="51" y="65"/>
                    </a:cubicBezTo>
                    <a:cubicBezTo>
                      <a:pt x="52" y="71"/>
                      <a:pt x="53" y="77"/>
                      <a:pt x="55" y="83"/>
                    </a:cubicBezTo>
                    <a:cubicBezTo>
                      <a:pt x="57" y="87"/>
                      <a:pt x="57" y="92"/>
                      <a:pt x="55" y="98"/>
                    </a:cubicBezTo>
                    <a:cubicBezTo>
                      <a:pt x="54" y="97"/>
                      <a:pt x="53" y="96"/>
                      <a:pt x="51" y="95"/>
                    </a:cubicBezTo>
                    <a:cubicBezTo>
                      <a:pt x="47" y="91"/>
                      <a:pt x="43" y="86"/>
                      <a:pt x="39" y="83"/>
                    </a:cubicBezTo>
                    <a:cubicBezTo>
                      <a:pt x="32" y="77"/>
                      <a:pt x="25" y="71"/>
                      <a:pt x="16" y="67"/>
                    </a:cubicBezTo>
                    <a:cubicBezTo>
                      <a:pt x="14" y="66"/>
                      <a:pt x="11" y="65"/>
                      <a:pt x="8" y="6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7" name="Freeform 2420">
                <a:extLst>
                  <a:ext uri="{FF2B5EF4-FFF2-40B4-BE49-F238E27FC236}">
                    <a16:creationId xmlns:a16="http://schemas.microsoft.com/office/drawing/2014/main" id="{8B3EEF18-E692-43A6-BA4E-0B11C6E94D6B}"/>
                  </a:ext>
                </a:extLst>
              </p:cNvPr>
              <p:cNvSpPr>
                <a:spLocks/>
              </p:cNvSpPr>
              <p:nvPr/>
            </p:nvSpPr>
            <p:spPr bwMode="auto">
              <a:xfrm>
                <a:off x="3157" y="4275"/>
                <a:ext cx="32" cy="55"/>
              </a:xfrm>
              <a:custGeom>
                <a:avLst/>
                <a:gdLst>
                  <a:gd name="T0" fmla="*/ 1 w 57"/>
                  <a:gd name="T1" fmla="*/ 97 h 97"/>
                  <a:gd name="T2" fmla="*/ 2 w 57"/>
                  <a:gd name="T3" fmla="*/ 79 h 97"/>
                  <a:gd name="T4" fmla="*/ 6 w 57"/>
                  <a:gd name="T5" fmla="*/ 54 h 97"/>
                  <a:gd name="T6" fmla="*/ 3 w 57"/>
                  <a:gd name="T7" fmla="*/ 45 h 97"/>
                  <a:gd name="T8" fmla="*/ 2 w 57"/>
                  <a:gd name="T9" fmla="*/ 35 h 97"/>
                  <a:gd name="T10" fmla="*/ 56 w 57"/>
                  <a:gd name="T11" fmla="*/ 0 h 97"/>
                  <a:gd name="T12" fmla="*/ 57 w 57"/>
                  <a:gd name="T13" fmla="*/ 1 h 97"/>
                  <a:gd name="T14" fmla="*/ 56 w 57"/>
                  <a:gd name="T15" fmla="*/ 54 h 97"/>
                  <a:gd name="T16" fmla="*/ 56 w 57"/>
                  <a:gd name="T17" fmla="*/ 57 h 97"/>
                  <a:gd name="T18" fmla="*/ 50 w 57"/>
                  <a:gd name="T19" fmla="*/ 58 h 97"/>
                  <a:gd name="T20" fmla="*/ 48 w 57"/>
                  <a:gd name="T21" fmla="*/ 63 h 97"/>
                  <a:gd name="T22" fmla="*/ 1 w 57"/>
                  <a:gd name="T2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97">
                    <a:moveTo>
                      <a:pt x="1" y="97"/>
                    </a:moveTo>
                    <a:cubicBezTo>
                      <a:pt x="0" y="91"/>
                      <a:pt x="0" y="85"/>
                      <a:pt x="2" y="79"/>
                    </a:cubicBezTo>
                    <a:cubicBezTo>
                      <a:pt x="5" y="71"/>
                      <a:pt x="6" y="63"/>
                      <a:pt x="6" y="54"/>
                    </a:cubicBezTo>
                    <a:cubicBezTo>
                      <a:pt x="6" y="51"/>
                      <a:pt x="4" y="48"/>
                      <a:pt x="3" y="45"/>
                    </a:cubicBezTo>
                    <a:cubicBezTo>
                      <a:pt x="1" y="42"/>
                      <a:pt x="0" y="38"/>
                      <a:pt x="2" y="35"/>
                    </a:cubicBezTo>
                    <a:cubicBezTo>
                      <a:pt x="7" y="31"/>
                      <a:pt x="50" y="2"/>
                      <a:pt x="56" y="0"/>
                    </a:cubicBezTo>
                    <a:lnTo>
                      <a:pt x="57" y="1"/>
                    </a:lnTo>
                    <a:cubicBezTo>
                      <a:pt x="57" y="19"/>
                      <a:pt x="56" y="36"/>
                      <a:pt x="56" y="54"/>
                    </a:cubicBezTo>
                    <a:cubicBezTo>
                      <a:pt x="56" y="54"/>
                      <a:pt x="56" y="55"/>
                      <a:pt x="56" y="57"/>
                    </a:cubicBezTo>
                    <a:cubicBezTo>
                      <a:pt x="54" y="57"/>
                      <a:pt x="52" y="57"/>
                      <a:pt x="50" y="58"/>
                    </a:cubicBezTo>
                    <a:cubicBezTo>
                      <a:pt x="49" y="59"/>
                      <a:pt x="49" y="61"/>
                      <a:pt x="48" y="63"/>
                    </a:cubicBezTo>
                    <a:cubicBezTo>
                      <a:pt x="29" y="69"/>
                      <a:pt x="15" y="83"/>
                      <a:pt x="1" y="9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8" name="Freeform 2421">
                <a:extLst>
                  <a:ext uri="{FF2B5EF4-FFF2-40B4-BE49-F238E27FC236}">
                    <a16:creationId xmlns:a16="http://schemas.microsoft.com/office/drawing/2014/main" id="{85B4B273-A57D-4910-B291-79727BD605BC}"/>
                  </a:ext>
                </a:extLst>
              </p:cNvPr>
              <p:cNvSpPr>
                <a:spLocks/>
              </p:cNvSpPr>
              <p:nvPr/>
            </p:nvSpPr>
            <p:spPr bwMode="auto">
              <a:xfrm>
                <a:off x="3195" y="4270"/>
                <a:ext cx="38" cy="32"/>
              </a:xfrm>
              <a:custGeom>
                <a:avLst/>
                <a:gdLst>
                  <a:gd name="T0" fmla="*/ 68 w 68"/>
                  <a:gd name="T1" fmla="*/ 1 h 55"/>
                  <a:gd name="T2" fmla="*/ 68 w 68"/>
                  <a:gd name="T3" fmla="*/ 54 h 55"/>
                  <a:gd name="T4" fmla="*/ 65 w 68"/>
                  <a:gd name="T5" fmla="*/ 54 h 55"/>
                  <a:gd name="T6" fmla="*/ 56 w 68"/>
                  <a:gd name="T7" fmla="*/ 40 h 55"/>
                  <a:gd name="T8" fmla="*/ 39 w 68"/>
                  <a:gd name="T9" fmla="*/ 24 h 55"/>
                  <a:gd name="T10" fmla="*/ 34 w 68"/>
                  <a:gd name="T11" fmla="*/ 21 h 55"/>
                  <a:gd name="T12" fmla="*/ 15 w 68"/>
                  <a:gd name="T13" fmla="*/ 36 h 55"/>
                  <a:gd name="T14" fmla="*/ 3 w 68"/>
                  <a:gd name="T15" fmla="*/ 53 h 55"/>
                  <a:gd name="T16" fmla="*/ 1 w 68"/>
                  <a:gd name="T17" fmla="*/ 54 h 55"/>
                  <a:gd name="T18" fmla="*/ 1 w 68"/>
                  <a:gd name="T19" fmla="*/ 0 h 55"/>
                  <a:gd name="T20" fmla="*/ 6 w 68"/>
                  <a:gd name="T21" fmla="*/ 0 h 55"/>
                  <a:gd name="T22" fmla="*/ 56 w 68"/>
                  <a:gd name="T23" fmla="*/ 0 h 55"/>
                  <a:gd name="T24" fmla="*/ 63 w 68"/>
                  <a:gd name="T25" fmla="*/ 0 h 55"/>
                  <a:gd name="T26" fmla="*/ 68 w 68"/>
                  <a:gd name="T2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55">
                    <a:moveTo>
                      <a:pt x="68" y="1"/>
                    </a:moveTo>
                    <a:lnTo>
                      <a:pt x="68" y="54"/>
                    </a:lnTo>
                    <a:cubicBezTo>
                      <a:pt x="67" y="55"/>
                      <a:pt x="66" y="55"/>
                      <a:pt x="65" y="54"/>
                    </a:cubicBezTo>
                    <a:cubicBezTo>
                      <a:pt x="62" y="49"/>
                      <a:pt x="59" y="44"/>
                      <a:pt x="56" y="40"/>
                    </a:cubicBezTo>
                    <a:cubicBezTo>
                      <a:pt x="51" y="34"/>
                      <a:pt x="45" y="28"/>
                      <a:pt x="39" y="24"/>
                    </a:cubicBezTo>
                    <a:cubicBezTo>
                      <a:pt x="38" y="22"/>
                      <a:pt x="36" y="22"/>
                      <a:pt x="34" y="21"/>
                    </a:cubicBezTo>
                    <a:cubicBezTo>
                      <a:pt x="27" y="24"/>
                      <a:pt x="20" y="30"/>
                      <a:pt x="15" y="36"/>
                    </a:cubicBezTo>
                    <a:cubicBezTo>
                      <a:pt x="11" y="42"/>
                      <a:pt x="7" y="47"/>
                      <a:pt x="3" y="53"/>
                    </a:cubicBezTo>
                    <a:cubicBezTo>
                      <a:pt x="3" y="53"/>
                      <a:pt x="2" y="55"/>
                      <a:pt x="1" y="54"/>
                    </a:cubicBezTo>
                    <a:cubicBezTo>
                      <a:pt x="0" y="48"/>
                      <a:pt x="0" y="7"/>
                      <a:pt x="1" y="0"/>
                    </a:cubicBezTo>
                    <a:cubicBezTo>
                      <a:pt x="3" y="0"/>
                      <a:pt x="5" y="0"/>
                      <a:pt x="6" y="0"/>
                    </a:cubicBezTo>
                    <a:cubicBezTo>
                      <a:pt x="23" y="0"/>
                      <a:pt x="39" y="0"/>
                      <a:pt x="56" y="0"/>
                    </a:cubicBezTo>
                    <a:cubicBezTo>
                      <a:pt x="58" y="0"/>
                      <a:pt x="61" y="0"/>
                      <a:pt x="63" y="0"/>
                    </a:cubicBezTo>
                    <a:cubicBezTo>
                      <a:pt x="64" y="0"/>
                      <a:pt x="66" y="0"/>
                      <a:pt x="68"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9" name="Freeform 2422">
                <a:extLst>
                  <a:ext uri="{FF2B5EF4-FFF2-40B4-BE49-F238E27FC236}">
                    <a16:creationId xmlns:a16="http://schemas.microsoft.com/office/drawing/2014/main" id="{2F42E72C-3D81-4EFE-9C53-81CC425BB31A}"/>
                  </a:ext>
                </a:extLst>
              </p:cNvPr>
              <p:cNvSpPr>
                <a:spLocks noEditPoints="1"/>
              </p:cNvSpPr>
              <p:nvPr/>
            </p:nvSpPr>
            <p:spPr bwMode="auto">
              <a:xfrm>
                <a:off x="3233" y="4724"/>
                <a:ext cx="21" cy="60"/>
              </a:xfrm>
              <a:custGeom>
                <a:avLst/>
                <a:gdLst>
                  <a:gd name="T0" fmla="*/ 1 w 37"/>
                  <a:gd name="T1" fmla="*/ 13 h 107"/>
                  <a:gd name="T2" fmla="*/ 14 w 37"/>
                  <a:gd name="T3" fmla="*/ 2 h 107"/>
                  <a:gd name="T4" fmla="*/ 22 w 37"/>
                  <a:gd name="T5" fmla="*/ 1 h 107"/>
                  <a:gd name="T6" fmla="*/ 35 w 37"/>
                  <a:gd name="T7" fmla="*/ 12 h 107"/>
                  <a:gd name="T8" fmla="*/ 36 w 37"/>
                  <a:gd name="T9" fmla="*/ 15 h 107"/>
                  <a:gd name="T10" fmla="*/ 37 w 37"/>
                  <a:gd name="T11" fmla="*/ 23 h 107"/>
                  <a:gd name="T12" fmla="*/ 36 w 37"/>
                  <a:gd name="T13" fmla="*/ 100 h 107"/>
                  <a:gd name="T14" fmla="*/ 36 w 37"/>
                  <a:gd name="T15" fmla="*/ 106 h 107"/>
                  <a:gd name="T16" fmla="*/ 1 w 37"/>
                  <a:gd name="T17" fmla="*/ 106 h 107"/>
                  <a:gd name="T18" fmla="*/ 0 w 37"/>
                  <a:gd name="T19" fmla="*/ 100 h 107"/>
                  <a:gd name="T20" fmla="*/ 1 w 37"/>
                  <a:gd name="T21" fmla="*/ 60 h 107"/>
                  <a:gd name="T22" fmla="*/ 1 w 37"/>
                  <a:gd name="T23" fmla="*/ 17 h 107"/>
                  <a:gd name="T24" fmla="*/ 1 w 37"/>
                  <a:gd name="T25" fmla="*/ 13 h 107"/>
                  <a:gd name="T26" fmla="*/ 16 w 37"/>
                  <a:gd name="T27" fmla="*/ 10 h 107"/>
                  <a:gd name="T28" fmla="*/ 12 w 37"/>
                  <a:gd name="T29" fmla="*/ 17 h 107"/>
                  <a:gd name="T30" fmla="*/ 11 w 37"/>
                  <a:gd name="T31" fmla="*/ 19 h 107"/>
                  <a:gd name="T32" fmla="*/ 10 w 37"/>
                  <a:gd name="T33" fmla="*/ 22 h 107"/>
                  <a:gd name="T34" fmla="*/ 8 w 37"/>
                  <a:gd name="T35" fmla="*/ 28 h 107"/>
                  <a:gd name="T36" fmla="*/ 7 w 37"/>
                  <a:gd name="T37" fmla="*/ 82 h 107"/>
                  <a:gd name="T38" fmla="*/ 8 w 37"/>
                  <a:gd name="T39" fmla="*/ 90 h 107"/>
                  <a:gd name="T40" fmla="*/ 18 w 37"/>
                  <a:gd name="T41" fmla="*/ 90 h 107"/>
                  <a:gd name="T42" fmla="*/ 29 w 37"/>
                  <a:gd name="T43" fmla="*/ 90 h 107"/>
                  <a:gd name="T44" fmla="*/ 29 w 37"/>
                  <a:gd name="T45" fmla="*/ 86 h 107"/>
                  <a:gd name="T46" fmla="*/ 29 w 37"/>
                  <a:gd name="T47" fmla="*/ 28 h 107"/>
                  <a:gd name="T48" fmla="*/ 27 w 37"/>
                  <a:gd name="T49" fmla="*/ 22 h 107"/>
                  <a:gd name="T50" fmla="*/ 25 w 37"/>
                  <a:gd name="T51" fmla="*/ 19 h 107"/>
                  <a:gd name="T52" fmla="*/ 24 w 37"/>
                  <a:gd name="T53" fmla="*/ 16 h 107"/>
                  <a:gd name="T54" fmla="*/ 22 w 37"/>
                  <a:gd name="T55" fmla="*/ 12 h 107"/>
                  <a:gd name="T56" fmla="*/ 16 w 37"/>
                  <a:gd name="T57" fmla="*/ 1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07">
                    <a:moveTo>
                      <a:pt x="1" y="13"/>
                    </a:moveTo>
                    <a:cubicBezTo>
                      <a:pt x="5" y="8"/>
                      <a:pt x="9" y="5"/>
                      <a:pt x="14" y="2"/>
                    </a:cubicBezTo>
                    <a:cubicBezTo>
                      <a:pt x="17" y="0"/>
                      <a:pt x="20" y="0"/>
                      <a:pt x="22" y="1"/>
                    </a:cubicBezTo>
                    <a:cubicBezTo>
                      <a:pt x="27" y="4"/>
                      <a:pt x="32" y="7"/>
                      <a:pt x="35" y="12"/>
                    </a:cubicBezTo>
                    <a:cubicBezTo>
                      <a:pt x="36" y="13"/>
                      <a:pt x="36" y="14"/>
                      <a:pt x="36" y="15"/>
                    </a:cubicBezTo>
                    <a:cubicBezTo>
                      <a:pt x="37" y="18"/>
                      <a:pt x="37" y="20"/>
                      <a:pt x="37" y="23"/>
                    </a:cubicBezTo>
                    <a:cubicBezTo>
                      <a:pt x="36" y="48"/>
                      <a:pt x="36" y="74"/>
                      <a:pt x="36" y="100"/>
                    </a:cubicBezTo>
                    <a:cubicBezTo>
                      <a:pt x="36" y="102"/>
                      <a:pt x="36" y="104"/>
                      <a:pt x="36" y="106"/>
                    </a:cubicBezTo>
                    <a:cubicBezTo>
                      <a:pt x="31" y="107"/>
                      <a:pt x="10" y="107"/>
                      <a:pt x="1" y="106"/>
                    </a:cubicBezTo>
                    <a:cubicBezTo>
                      <a:pt x="0" y="104"/>
                      <a:pt x="0" y="102"/>
                      <a:pt x="0" y="100"/>
                    </a:cubicBezTo>
                    <a:cubicBezTo>
                      <a:pt x="0" y="87"/>
                      <a:pt x="0" y="74"/>
                      <a:pt x="1" y="60"/>
                    </a:cubicBezTo>
                    <a:cubicBezTo>
                      <a:pt x="1" y="46"/>
                      <a:pt x="1" y="32"/>
                      <a:pt x="1" y="17"/>
                    </a:cubicBezTo>
                    <a:cubicBezTo>
                      <a:pt x="1" y="16"/>
                      <a:pt x="1" y="14"/>
                      <a:pt x="1" y="13"/>
                    </a:cubicBezTo>
                    <a:close/>
                    <a:moveTo>
                      <a:pt x="16" y="10"/>
                    </a:moveTo>
                    <a:cubicBezTo>
                      <a:pt x="16" y="12"/>
                      <a:pt x="15" y="15"/>
                      <a:pt x="12" y="17"/>
                    </a:cubicBezTo>
                    <a:cubicBezTo>
                      <a:pt x="12" y="17"/>
                      <a:pt x="12" y="18"/>
                      <a:pt x="11" y="19"/>
                    </a:cubicBezTo>
                    <a:lnTo>
                      <a:pt x="10" y="22"/>
                    </a:lnTo>
                    <a:cubicBezTo>
                      <a:pt x="8" y="23"/>
                      <a:pt x="8" y="25"/>
                      <a:pt x="8" y="28"/>
                    </a:cubicBezTo>
                    <a:cubicBezTo>
                      <a:pt x="8" y="46"/>
                      <a:pt x="8" y="64"/>
                      <a:pt x="7" y="82"/>
                    </a:cubicBezTo>
                    <a:cubicBezTo>
                      <a:pt x="7" y="85"/>
                      <a:pt x="8" y="87"/>
                      <a:pt x="8" y="90"/>
                    </a:cubicBezTo>
                    <a:cubicBezTo>
                      <a:pt x="11" y="91"/>
                      <a:pt x="15" y="90"/>
                      <a:pt x="18" y="90"/>
                    </a:cubicBezTo>
                    <a:cubicBezTo>
                      <a:pt x="22" y="90"/>
                      <a:pt x="25" y="91"/>
                      <a:pt x="29" y="90"/>
                    </a:cubicBezTo>
                    <a:cubicBezTo>
                      <a:pt x="29" y="88"/>
                      <a:pt x="29" y="87"/>
                      <a:pt x="29" y="86"/>
                    </a:cubicBezTo>
                    <a:cubicBezTo>
                      <a:pt x="29" y="67"/>
                      <a:pt x="29" y="47"/>
                      <a:pt x="29" y="28"/>
                    </a:cubicBezTo>
                    <a:cubicBezTo>
                      <a:pt x="29" y="25"/>
                      <a:pt x="29" y="23"/>
                      <a:pt x="27" y="22"/>
                    </a:cubicBezTo>
                    <a:cubicBezTo>
                      <a:pt x="26" y="21"/>
                      <a:pt x="26" y="20"/>
                      <a:pt x="25" y="19"/>
                    </a:cubicBezTo>
                    <a:cubicBezTo>
                      <a:pt x="25" y="18"/>
                      <a:pt x="25" y="16"/>
                      <a:pt x="24" y="16"/>
                    </a:cubicBezTo>
                    <a:cubicBezTo>
                      <a:pt x="22" y="15"/>
                      <a:pt x="22" y="14"/>
                      <a:pt x="22" y="12"/>
                    </a:cubicBezTo>
                    <a:cubicBezTo>
                      <a:pt x="21" y="9"/>
                      <a:pt x="21" y="9"/>
                      <a:pt x="16" y="1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0" name="Freeform 2423">
                <a:extLst>
                  <a:ext uri="{FF2B5EF4-FFF2-40B4-BE49-F238E27FC236}">
                    <a16:creationId xmlns:a16="http://schemas.microsoft.com/office/drawing/2014/main" id="{ACD22DFA-8E0F-4E49-A657-900C774FEEF4}"/>
                  </a:ext>
                </a:extLst>
              </p:cNvPr>
              <p:cNvSpPr>
                <a:spLocks noEditPoints="1"/>
              </p:cNvSpPr>
              <p:nvPr/>
            </p:nvSpPr>
            <p:spPr bwMode="auto">
              <a:xfrm>
                <a:off x="3172" y="4724"/>
                <a:ext cx="21" cy="60"/>
              </a:xfrm>
              <a:custGeom>
                <a:avLst/>
                <a:gdLst>
                  <a:gd name="T0" fmla="*/ 19 w 37"/>
                  <a:gd name="T1" fmla="*/ 0 h 107"/>
                  <a:gd name="T2" fmla="*/ 35 w 37"/>
                  <a:gd name="T3" fmla="*/ 11 h 107"/>
                  <a:gd name="T4" fmla="*/ 37 w 37"/>
                  <a:gd name="T5" fmla="*/ 17 h 107"/>
                  <a:gd name="T6" fmla="*/ 36 w 37"/>
                  <a:gd name="T7" fmla="*/ 57 h 107"/>
                  <a:gd name="T8" fmla="*/ 36 w 37"/>
                  <a:gd name="T9" fmla="*/ 102 h 107"/>
                  <a:gd name="T10" fmla="*/ 36 w 37"/>
                  <a:gd name="T11" fmla="*/ 106 h 107"/>
                  <a:gd name="T12" fmla="*/ 1 w 37"/>
                  <a:gd name="T13" fmla="*/ 106 h 107"/>
                  <a:gd name="T14" fmla="*/ 1 w 37"/>
                  <a:gd name="T15" fmla="*/ 99 h 107"/>
                  <a:gd name="T16" fmla="*/ 1 w 37"/>
                  <a:gd name="T17" fmla="*/ 37 h 107"/>
                  <a:gd name="T18" fmla="*/ 1 w 37"/>
                  <a:gd name="T19" fmla="*/ 16 h 107"/>
                  <a:gd name="T20" fmla="*/ 4 w 37"/>
                  <a:gd name="T21" fmla="*/ 10 h 107"/>
                  <a:gd name="T22" fmla="*/ 19 w 37"/>
                  <a:gd name="T23" fmla="*/ 0 h 107"/>
                  <a:gd name="T24" fmla="*/ 29 w 37"/>
                  <a:gd name="T25" fmla="*/ 90 h 107"/>
                  <a:gd name="T26" fmla="*/ 29 w 37"/>
                  <a:gd name="T27" fmla="*/ 88 h 107"/>
                  <a:gd name="T28" fmla="*/ 29 w 37"/>
                  <a:gd name="T29" fmla="*/ 27 h 107"/>
                  <a:gd name="T30" fmla="*/ 29 w 37"/>
                  <a:gd name="T31" fmla="*/ 24 h 107"/>
                  <a:gd name="T32" fmla="*/ 26 w 37"/>
                  <a:gd name="T33" fmla="*/ 17 h 107"/>
                  <a:gd name="T34" fmla="*/ 24 w 37"/>
                  <a:gd name="T35" fmla="*/ 15 h 107"/>
                  <a:gd name="T36" fmla="*/ 22 w 37"/>
                  <a:gd name="T37" fmla="*/ 11 h 107"/>
                  <a:gd name="T38" fmla="*/ 19 w 37"/>
                  <a:gd name="T39" fmla="*/ 9 h 107"/>
                  <a:gd name="T40" fmla="*/ 16 w 37"/>
                  <a:gd name="T41" fmla="*/ 11 h 107"/>
                  <a:gd name="T42" fmla="*/ 15 w 37"/>
                  <a:gd name="T43" fmla="*/ 15 h 107"/>
                  <a:gd name="T44" fmla="*/ 12 w 37"/>
                  <a:gd name="T45" fmla="*/ 19 h 107"/>
                  <a:gd name="T46" fmla="*/ 10 w 37"/>
                  <a:gd name="T47" fmla="*/ 22 h 107"/>
                  <a:gd name="T48" fmla="*/ 8 w 37"/>
                  <a:gd name="T49" fmla="*/ 28 h 107"/>
                  <a:gd name="T50" fmla="*/ 8 w 37"/>
                  <a:gd name="T51" fmla="*/ 83 h 107"/>
                  <a:gd name="T52" fmla="*/ 9 w 37"/>
                  <a:gd name="T53" fmla="*/ 90 h 107"/>
                  <a:gd name="T54" fmla="*/ 29 w 37"/>
                  <a:gd name="T55" fmla="*/ 9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107">
                    <a:moveTo>
                      <a:pt x="19" y="0"/>
                    </a:moveTo>
                    <a:cubicBezTo>
                      <a:pt x="26" y="2"/>
                      <a:pt x="30" y="6"/>
                      <a:pt x="35" y="11"/>
                    </a:cubicBezTo>
                    <a:cubicBezTo>
                      <a:pt x="37" y="13"/>
                      <a:pt x="37" y="15"/>
                      <a:pt x="37" y="17"/>
                    </a:cubicBezTo>
                    <a:cubicBezTo>
                      <a:pt x="36" y="30"/>
                      <a:pt x="36" y="44"/>
                      <a:pt x="36" y="57"/>
                    </a:cubicBezTo>
                    <a:cubicBezTo>
                      <a:pt x="36" y="72"/>
                      <a:pt x="36" y="87"/>
                      <a:pt x="36" y="102"/>
                    </a:cubicBezTo>
                    <a:cubicBezTo>
                      <a:pt x="36" y="103"/>
                      <a:pt x="36" y="105"/>
                      <a:pt x="36" y="106"/>
                    </a:cubicBezTo>
                    <a:cubicBezTo>
                      <a:pt x="29" y="107"/>
                      <a:pt x="7" y="107"/>
                      <a:pt x="1" y="106"/>
                    </a:cubicBezTo>
                    <a:cubicBezTo>
                      <a:pt x="0" y="104"/>
                      <a:pt x="1" y="101"/>
                      <a:pt x="1" y="99"/>
                    </a:cubicBezTo>
                    <a:cubicBezTo>
                      <a:pt x="1" y="78"/>
                      <a:pt x="1" y="57"/>
                      <a:pt x="1" y="37"/>
                    </a:cubicBezTo>
                    <a:cubicBezTo>
                      <a:pt x="1" y="30"/>
                      <a:pt x="1" y="23"/>
                      <a:pt x="1" y="16"/>
                    </a:cubicBezTo>
                    <a:cubicBezTo>
                      <a:pt x="1" y="14"/>
                      <a:pt x="2" y="11"/>
                      <a:pt x="4" y="10"/>
                    </a:cubicBezTo>
                    <a:cubicBezTo>
                      <a:pt x="8" y="6"/>
                      <a:pt x="13" y="2"/>
                      <a:pt x="19" y="0"/>
                    </a:cubicBezTo>
                    <a:close/>
                    <a:moveTo>
                      <a:pt x="29" y="90"/>
                    </a:moveTo>
                    <a:cubicBezTo>
                      <a:pt x="29" y="89"/>
                      <a:pt x="29" y="88"/>
                      <a:pt x="29" y="88"/>
                    </a:cubicBezTo>
                    <a:cubicBezTo>
                      <a:pt x="29" y="67"/>
                      <a:pt x="29" y="47"/>
                      <a:pt x="29" y="27"/>
                    </a:cubicBezTo>
                    <a:cubicBezTo>
                      <a:pt x="29" y="26"/>
                      <a:pt x="29" y="25"/>
                      <a:pt x="29" y="24"/>
                    </a:cubicBezTo>
                    <a:cubicBezTo>
                      <a:pt x="27" y="22"/>
                      <a:pt x="25" y="20"/>
                      <a:pt x="26" y="17"/>
                    </a:cubicBezTo>
                    <a:lnTo>
                      <a:pt x="24" y="15"/>
                    </a:lnTo>
                    <a:cubicBezTo>
                      <a:pt x="22" y="15"/>
                      <a:pt x="22" y="13"/>
                      <a:pt x="22" y="11"/>
                    </a:cubicBezTo>
                    <a:cubicBezTo>
                      <a:pt x="22" y="10"/>
                      <a:pt x="21" y="9"/>
                      <a:pt x="19" y="9"/>
                    </a:cubicBezTo>
                    <a:cubicBezTo>
                      <a:pt x="17" y="9"/>
                      <a:pt x="16" y="10"/>
                      <a:pt x="16" y="11"/>
                    </a:cubicBezTo>
                    <a:cubicBezTo>
                      <a:pt x="16" y="13"/>
                      <a:pt x="17" y="14"/>
                      <a:pt x="15" y="15"/>
                    </a:cubicBezTo>
                    <a:cubicBezTo>
                      <a:pt x="12" y="15"/>
                      <a:pt x="12" y="17"/>
                      <a:pt x="12" y="19"/>
                    </a:cubicBezTo>
                    <a:cubicBezTo>
                      <a:pt x="12" y="20"/>
                      <a:pt x="11" y="21"/>
                      <a:pt x="10" y="22"/>
                    </a:cubicBezTo>
                    <a:cubicBezTo>
                      <a:pt x="8" y="24"/>
                      <a:pt x="8" y="26"/>
                      <a:pt x="8" y="28"/>
                    </a:cubicBezTo>
                    <a:cubicBezTo>
                      <a:pt x="8" y="46"/>
                      <a:pt x="8" y="65"/>
                      <a:pt x="8" y="83"/>
                    </a:cubicBezTo>
                    <a:cubicBezTo>
                      <a:pt x="8" y="85"/>
                      <a:pt x="8" y="88"/>
                      <a:pt x="9" y="90"/>
                    </a:cubicBezTo>
                    <a:cubicBezTo>
                      <a:pt x="15" y="90"/>
                      <a:pt x="22" y="91"/>
                      <a:pt x="29" y="9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1" name="Freeform 2424">
                <a:extLst>
                  <a:ext uri="{FF2B5EF4-FFF2-40B4-BE49-F238E27FC236}">
                    <a16:creationId xmlns:a16="http://schemas.microsoft.com/office/drawing/2014/main" id="{3C45D0FE-F2B5-4421-9F7B-3B46D7427B12}"/>
                  </a:ext>
                </a:extLst>
              </p:cNvPr>
              <p:cNvSpPr>
                <a:spLocks/>
              </p:cNvSpPr>
              <p:nvPr/>
            </p:nvSpPr>
            <p:spPr bwMode="auto">
              <a:xfrm>
                <a:off x="3188" y="4550"/>
                <a:ext cx="21" cy="44"/>
              </a:xfrm>
              <a:custGeom>
                <a:avLst/>
                <a:gdLst>
                  <a:gd name="T0" fmla="*/ 36 w 37"/>
                  <a:gd name="T1" fmla="*/ 0 h 79"/>
                  <a:gd name="T2" fmla="*/ 37 w 37"/>
                  <a:gd name="T3" fmla="*/ 3 h 79"/>
                  <a:gd name="T4" fmla="*/ 37 w 37"/>
                  <a:gd name="T5" fmla="*/ 14 h 79"/>
                  <a:gd name="T6" fmla="*/ 31 w 37"/>
                  <a:gd name="T7" fmla="*/ 15 h 79"/>
                  <a:gd name="T8" fmla="*/ 31 w 37"/>
                  <a:gd name="T9" fmla="*/ 26 h 79"/>
                  <a:gd name="T10" fmla="*/ 32 w 37"/>
                  <a:gd name="T11" fmla="*/ 28 h 79"/>
                  <a:gd name="T12" fmla="*/ 34 w 37"/>
                  <a:gd name="T13" fmla="*/ 36 h 79"/>
                  <a:gd name="T14" fmla="*/ 30 w 37"/>
                  <a:gd name="T15" fmla="*/ 46 h 79"/>
                  <a:gd name="T16" fmla="*/ 16 w 37"/>
                  <a:gd name="T17" fmla="*/ 75 h 79"/>
                  <a:gd name="T18" fmla="*/ 13 w 37"/>
                  <a:gd name="T19" fmla="*/ 79 h 79"/>
                  <a:gd name="T20" fmla="*/ 1 w 37"/>
                  <a:gd name="T21" fmla="*/ 43 h 79"/>
                  <a:gd name="T22" fmla="*/ 4 w 37"/>
                  <a:gd name="T23" fmla="*/ 40 h 79"/>
                  <a:gd name="T24" fmla="*/ 4 w 37"/>
                  <a:gd name="T25" fmla="*/ 25 h 79"/>
                  <a:gd name="T26" fmla="*/ 1 w 37"/>
                  <a:gd name="T27" fmla="*/ 24 h 79"/>
                  <a:gd name="T28" fmla="*/ 5 w 37"/>
                  <a:gd name="T29" fmla="*/ 18 h 79"/>
                  <a:gd name="T30" fmla="*/ 5 w 37"/>
                  <a:gd name="T31" fmla="*/ 6 h 79"/>
                  <a:gd name="T32" fmla="*/ 1 w 37"/>
                  <a:gd name="T33" fmla="*/ 4 h 79"/>
                  <a:gd name="T34" fmla="*/ 0 w 37"/>
                  <a:gd name="T35" fmla="*/ 1 h 79"/>
                  <a:gd name="T36" fmla="*/ 2 w 37"/>
                  <a:gd name="T37" fmla="*/ 0 h 79"/>
                  <a:gd name="T38" fmla="*/ 36 w 37"/>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79">
                    <a:moveTo>
                      <a:pt x="36" y="0"/>
                    </a:moveTo>
                    <a:cubicBezTo>
                      <a:pt x="37" y="1"/>
                      <a:pt x="37" y="2"/>
                      <a:pt x="37" y="3"/>
                    </a:cubicBezTo>
                    <a:cubicBezTo>
                      <a:pt x="37" y="7"/>
                      <a:pt x="37" y="10"/>
                      <a:pt x="37" y="14"/>
                    </a:cubicBezTo>
                    <a:cubicBezTo>
                      <a:pt x="35" y="14"/>
                      <a:pt x="33" y="15"/>
                      <a:pt x="31" y="15"/>
                    </a:cubicBezTo>
                    <a:cubicBezTo>
                      <a:pt x="31" y="19"/>
                      <a:pt x="31" y="22"/>
                      <a:pt x="31" y="26"/>
                    </a:cubicBezTo>
                    <a:cubicBezTo>
                      <a:pt x="31" y="27"/>
                      <a:pt x="32" y="28"/>
                      <a:pt x="32" y="28"/>
                    </a:cubicBezTo>
                    <a:cubicBezTo>
                      <a:pt x="36" y="31"/>
                      <a:pt x="35" y="33"/>
                      <a:pt x="34" y="36"/>
                    </a:cubicBezTo>
                    <a:cubicBezTo>
                      <a:pt x="33" y="39"/>
                      <a:pt x="31" y="43"/>
                      <a:pt x="30" y="46"/>
                    </a:cubicBezTo>
                    <a:cubicBezTo>
                      <a:pt x="25" y="55"/>
                      <a:pt x="20" y="65"/>
                      <a:pt x="16" y="75"/>
                    </a:cubicBezTo>
                    <a:cubicBezTo>
                      <a:pt x="15" y="76"/>
                      <a:pt x="14" y="77"/>
                      <a:pt x="13" y="79"/>
                    </a:cubicBezTo>
                    <a:cubicBezTo>
                      <a:pt x="10" y="74"/>
                      <a:pt x="5" y="59"/>
                      <a:pt x="1" y="43"/>
                    </a:cubicBezTo>
                    <a:cubicBezTo>
                      <a:pt x="2" y="42"/>
                      <a:pt x="3" y="41"/>
                      <a:pt x="4" y="40"/>
                    </a:cubicBezTo>
                    <a:lnTo>
                      <a:pt x="4" y="25"/>
                    </a:lnTo>
                    <a:cubicBezTo>
                      <a:pt x="3" y="25"/>
                      <a:pt x="2" y="24"/>
                      <a:pt x="1" y="24"/>
                    </a:cubicBezTo>
                    <a:cubicBezTo>
                      <a:pt x="0" y="20"/>
                      <a:pt x="3" y="21"/>
                      <a:pt x="5" y="18"/>
                    </a:cubicBezTo>
                    <a:lnTo>
                      <a:pt x="5" y="6"/>
                    </a:lnTo>
                    <a:cubicBezTo>
                      <a:pt x="4" y="6"/>
                      <a:pt x="2" y="5"/>
                      <a:pt x="1" y="4"/>
                    </a:cubicBezTo>
                    <a:cubicBezTo>
                      <a:pt x="1" y="3"/>
                      <a:pt x="1" y="2"/>
                      <a:pt x="0" y="1"/>
                    </a:cubicBezTo>
                    <a:lnTo>
                      <a:pt x="2" y="0"/>
                    </a:lnTo>
                    <a:cubicBezTo>
                      <a:pt x="13" y="0"/>
                      <a:pt x="24" y="0"/>
                      <a:pt x="36"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2" name="Freeform 2425">
                <a:extLst>
                  <a:ext uri="{FF2B5EF4-FFF2-40B4-BE49-F238E27FC236}">
                    <a16:creationId xmlns:a16="http://schemas.microsoft.com/office/drawing/2014/main" id="{B71CFEF4-E6CA-4B1F-B41E-A8B08A3161AC}"/>
                  </a:ext>
                </a:extLst>
              </p:cNvPr>
              <p:cNvSpPr>
                <a:spLocks/>
              </p:cNvSpPr>
              <p:nvPr/>
            </p:nvSpPr>
            <p:spPr bwMode="auto">
              <a:xfrm>
                <a:off x="3217" y="4550"/>
                <a:ext cx="22" cy="44"/>
              </a:xfrm>
              <a:custGeom>
                <a:avLst/>
                <a:gdLst>
                  <a:gd name="T0" fmla="*/ 1 w 38"/>
                  <a:gd name="T1" fmla="*/ 0 h 78"/>
                  <a:gd name="T2" fmla="*/ 36 w 38"/>
                  <a:gd name="T3" fmla="*/ 0 h 78"/>
                  <a:gd name="T4" fmla="*/ 33 w 38"/>
                  <a:gd name="T5" fmla="*/ 7 h 78"/>
                  <a:gd name="T6" fmla="*/ 33 w 38"/>
                  <a:gd name="T7" fmla="*/ 19 h 78"/>
                  <a:gd name="T8" fmla="*/ 38 w 38"/>
                  <a:gd name="T9" fmla="*/ 23 h 78"/>
                  <a:gd name="T10" fmla="*/ 33 w 38"/>
                  <a:gd name="T11" fmla="*/ 25 h 78"/>
                  <a:gd name="T12" fmla="*/ 33 w 38"/>
                  <a:gd name="T13" fmla="*/ 40 h 78"/>
                  <a:gd name="T14" fmla="*/ 37 w 38"/>
                  <a:gd name="T15" fmla="*/ 43 h 78"/>
                  <a:gd name="T16" fmla="*/ 25 w 38"/>
                  <a:gd name="T17" fmla="*/ 77 h 78"/>
                  <a:gd name="T18" fmla="*/ 24 w 38"/>
                  <a:gd name="T19" fmla="*/ 78 h 78"/>
                  <a:gd name="T20" fmla="*/ 22 w 38"/>
                  <a:gd name="T21" fmla="*/ 75 h 78"/>
                  <a:gd name="T22" fmla="*/ 3 w 38"/>
                  <a:gd name="T23" fmla="*/ 35 h 78"/>
                  <a:gd name="T24" fmla="*/ 5 w 38"/>
                  <a:gd name="T25" fmla="*/ 29 h 78"/>
                  <a:gd name="T26" fmla="*/ 7 w 38"/>
                  <a:gd name="T27" fmla="*/ 26 h 78"/>
                  <a:gd name="T28" fmla="*/ 7 w 38"/>
                  <a:gd name="T29" fmla="*/ 15 h 78"/>
                  <a:gd name="T30" fmla="*/ 1 w 38"/>
                  <a:gd name="T31" fmla="*/ 14 h 78"/>
                  <a:gd name="T32" fmla="*/ 1 w 38"/>
                  <a:gd name="T3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78">
                    <a:moveTo>
                      <a:pt x="1" y="0"/>
                    </a:moveTo>
                    <a:cubicBezTo>
                      <a:pt x="13" y="0"/>
                      <a:pt x="25" y="0"/>
                      <a:pt x="36" y="0"/>
                    </a:cubicBezTo>
                    <a:cubicBezTo>
                      <a:pt x="38" y="4"/>
                      <a:pt x="38" y="4"/>
                      <a:pt x="33" y="7"/>
                    </a:cubicBezTo>
                    <a:cubicBezTo>
                      <a:pt x="33" y="10"/>
                      <a:pt x="33" y="15"/>
                      <a:pt x="33" y="19"/>
                    </a:cubicBezTo>
                    <a:cubicBezTo>
                      <a:pt x="35" y="20"/>
                      <a:pt x="36" y="21"/>
                      <a:pt x="38" y="23"/>
                    </a:cubicBezTo>
                    <a:cubicBezTo>
                      <a:pt x="36" y="24"/>
                      <a:pt x="35" y="25"/>
                      <a:pt x="33" y="25"/>
                    </a:cubicBezTo>
                    <a:cubicBezTo>
                      <a:pt x="33" y="30"/>
                      <a:pt x="32" y="35"/>
                      <a:pt x="33" y="40"/>
                    </a:cubicBezTo>
                    <a:cubicBezTo>
                      <a:pt x="34" y="41"/>
                      <a:pt x="36" y="42"/>
                      <a:pt x="37" y="43"/>
                    </a:cubicBezTo>
                    <a:cubicBezTo>
                      <a:pt x="33" y="54"/>
                      <a:pt x="29" y="66"/>
                      <a:pt x="25" y="77"/>
                    </a:cubicBezTo>
                    <a:lnTo>
                      <a:pt x="24" y="78"/>
                    </a:lnTo>
                    <a:cubicBezTo>
                      <a:pt x="23" y="77"/>
                      <a:pt x="23" y="76"/>
                      <a:pt x="22" y="75"/>
                    </a:cubicBezTo>
                    <a:cubicBezTo>
                      <a:pt x="16" y="62"/>
                      <a:pt x="9" y="49"/>
                      <a:pt x="3" y="35"/>
                    </a:cubicBezTo>
                    <a:cubicBezTo>
                      <a:pt x="2" y="32"/>
                      <a:pt x="2" y="31"/>
                      <a:pt x="5" y="29"/>
                    </a:cubicBezTo>
                    <a:cubicBezTo>
                      <a:pt x="6" y="28"/>
                      <a:pt x="7" y="27"/>
                      <a:pt x="7" y="26"/>
                    </a:cubicBezTo>
                    <a:cubicBezTo>
                      <a:pt x="7" y="22"/>
                      <a:pt x="7" y="19"/>
                      <a:pt x="7" y="15"/>
                    </a:cubicBezTo>
                    <a:cubicBezTo>
                      <a:pt x="5" y="15"/>
                      <a:pt x="3" y="14"/>
                      <a:pt x="1" y="14"/>
                    </a:cubicBezTo>
                    <a:cubicBezTo>
                      <a:pt x="0" y="9"/>
                      <a:pt x="0" y="5"/>
                      <a:pt x="1"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3" name="Freeform 2426">
                <a:extLst>
                  <a:ext uri="{FF2B5EF4-FFF2-40B4-BE49-F238E27FC236}">
                    <a16:creationId xmlns:a16="http://schemas.microsoft.com/office/drawing/2014/main" id="{CEEA117F-E4B6-42A6-AEE4-A24F4596DE72}"/>
                  </a:ext>
                </a:extLst>
              </p:cNvPr>
              <p:cNvSpPr>
                <a:spLocks/>
              </p:cNvSpPr>
              <p:nvPr/>
            </p:nvSpPr>
            <p:spPr bwMode="auto">
              <a:xfrm>
                <a:off x="3246" y="4403"/>
                <a:ext cx="14" cy="46"/>
              </a:xfrm>
              <a:custGeom>
                <a:avLst/>
                <a:gdLst>
                  <a:gd name="T0" fmla="*/ 24 w 26"/>
                  <a:gd name="T1" fmla="*/ 82 h 82"/>
                  <a:gd name="T2" fmla="*/ 23 w 26"/>
                  <a:gd name="T3" fmla="*/ 80 h 82"/>
                  <a:gd name="T4" fmla="*/ 5 w 26"/>
                  <a:gd name="T5" fmla="*/ 49 h 82"/>
                  <a:gd name="T6" fmla="*/ 3 w 26"/>
                  <a:gd name="T7" fmla="*/ 41 h 82"/>
                  <a:gd name="T8" fmla="*/ 3 w 26"/>
                  <a:gd name="T9" fmla="*/ 34 h 82"/>
                  <a:gd name="T10" fmla="*/ 5 w 26"/>
                  <a:gd name="T11" fmla="*/ 28 h 82"/>
                  <a:gd name="T12" fmla="*/ 7 w 26"/>
                  <a:gd name="T13" fmla="*/ 24 h 82"/>
                  <a:gd name="T14" fmla="*/ 7 w 26"/>
                  <a:gd name="T15" fmla="*/ 13 h 82"/>
                  <a:gd name="T16" fmla="*/ 1 w 26"/>
                  <a:gd name="T17" fmla="*/ 12 h 82"/>
                  <a:gd name="T18" fmla="*/ 6 w 26"/>
                  <a:gd name="T19" fmla="*/ 1 h 82"/>
                  <a:gd name="T20" fmla="*/ 26 w 26"/>
                  <a:gd name="T21" fmla="*/ 1 h 82"/>
                  <a:gd name="T22" fmla="*/ 26 w 26"/>
                  <a:gd name="T23" fmla="*/ 4 h 82"/>
                  <a:gd name="T24" fmla="*/ 26 w 26"/>
                  <a:gd name="T25" fmla="*/ 81 h 82"/>
                  <a:gd name="T26" fmla="*/ 24 w 26"/>
                  <a:gd name="T2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82">
                    <a:moveTo>
                      <a:pt x="24" y="82"/>
                    </a:moveTo>
                    <a:cubicBezTo>
                      <a:pt x="24" y="81"/>
                      <a:pt x="23" y="80"/>
                      <a:pt x="23" y="80"/>
                    </a:cubicBezTo>
                    <a:cubicBezTo>
                      <a:pt x="17" y="69"/>
                      <a:pt x="11" y="59"/>
                      <a:pt x="5" y="49"/>
                    </a:cubicBezTo>
                    <a:cubicBezTo>
                      <a:pt x="3" y="47"/>
                      <a:pt x="2" y="44"/>
                      <a:pt x="3" y="41"/>
                    </a:cubicBezTo>
                    <a:cubicBezTo>
                      <a:pt x="3" y="39"/>
                      <a:pt x="3" y="37"/>
                      <a:pt x="3" y="34"/>
                    </a:cubicBezTo>
                    <a:cubicBezTo>
                      <a:pt x="2" y="32"/>
                      <a:pt x="3" y="29"/>
                      <a:pt x="5" y="28"/>
                    </a:cubicBezTo>
                    <a:cubicBezTo>
                      <a:pt x="6" y="27"/>
                      <a:pt x="7" y="25"/>
                      <a:pt x="7" y="24"/>
                    </a:cubicBezTo>
                    <a:cubicBezTo>
                      <a:pt x="7" y="21"/>
                      <a:pt x="7" y="17"/>
                      <a:pt x="7" y="13"/>
                    </a:cubicBezTo>
                    <a:cubicBezTo>
                      <a:pt x="5" y="13"/>
                      <a:pt x="3" y="12"/>
                      <a:pt x="1" y="12"/>
                    </a:cubicBezTo>
                    <a:cubicBezTo>
                      <a:pt x="0" y="7"/>
                      <a:pt x="3" y="4"/>
                      <a:pt x="6" y="1"/>
                    </a:cubicBezTo>
                    <a:cubicBezTo>
                      <a:pt x="13" y="1"/>
                      <a:pt x="19" y="0"/>
                      <a:pt x="26" y="1"/>
                    </a:cubicBezTo>
                    <a:cubicBezTo>
                      <a:pt x="26" y="3"/>
                      <a:pt x="26" y="3"/>
                      <a:pt x="26" y="4"/>
                    </a:cubicBezTo>
                    <a:cubicBezTo>
                      <a:pt x="26" y="30"/>
                      <a:pt x="26" y="56"/>
                      <a:pt x="26" y="81"/>
                    </a:cubicBezTo>
                    <a:cubicBezTo>
                      <a:pt x="26" y="81"/>
                      <a:pt x="25" y="81"/>
                      <a:pt x="24" y="8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4" name="Freeform 2427">
                <a:extLst>
                  <a:ext uri="{FF2B5EF4-FFF2-40B4-BE49-F238E27FC236}">
                    <a16:creationId xmlns:a16="http://schemas.microsoft.com/office/drawing/2014/main" id="{2A92D86E-4AFC-40DE-9ED4-F6AE1B05C1D3}"/>
                  </a:ext>
                </a:extLst>
              </p:cNvPr>
              <p:cNvSpPr>
                <a:spLocks/>
              </p:cNvSpPr>
              <p:nvPr/>
            </p:nvSpPr>
            <p:spPr bwMode="auto">
              <a:xfrm>
                <a:off x="3167" y="4403"/>
                <a:ext cx="14" cy="46"/>
              </a:xfrm>
              <a:custGeom>
                <a:avLst/>
                <a:gdLst>
                  <a:gd name="T0" fmla="*/ 1 w 25"/>
                  <a:gd name="T1" fmla="*/ 81 h 81"/>
                  <a:gd name="T2" fmla="*/ 0 w 25"/>
                  <a:gd name="T3" fmla="*/ 79 h 81"/>
                  <a:gd name="T4" fmla="*/ 1 w 25"/>
                  <a:gd name="T5" fmla="*/ 0 h 81"/>
                  <a:gd name="T6" fmla="*/ 3 w 25"/>
                  <a:gd name="T7" fmla="*/ 0 h 81"/>
                  <a:gd name="T8" fmla="*/ 20 w 25"/>
                  <a:gd name="T9" fmla="*/ 0 h 81"/>
                  <a:gd name="T10" fmla="*/ 25 w 25"/>
                  <a:gd name="T11" fmla="*/ 11 h 81"/>
                  <a:gd name="T12" fmla="*/ 20 w 25"/>
                  <a:gd name="T13" fmla="*/ 12 h 81"/>
                  <a:gd name="T14" fmla="*/ 20 w 25"/>
                  <a:gd name="T15" fmla="*/ 14 h 81"/>
                  <a:gd name="T16" fmla="*/ 20 w 25"/>
                  <a:gd name="T17" fmla="*/ 21 h 81"/>
                  <a:gd name="T18" fmla="*/ 22 w 25"/>
                  <a:gd name="T19" fmla="*/ 28 h 81"/>
                  <a:gd name="T20" fmla="*/ 23 w 25"/>
                  <a:gd name="T21" fmla="*/ 30 h 81"/>
                  <a:gd name="T22" fmla="*/ 21 w 25"/>
                  <a:gd name="T23" fmla="*/ 47 h 81"/>
                  <a:gd name="T24" fmla="*/ 19 w 25"/>
                  <a:gd name="T25" fmla="*/ 51 h 81"/>
                  <a:gd name="T26" fmla="*/ 2 w 25"/>
                  <a:gd name="T27" fmla="*/ 80 h 81"/>
                  <a:gd name="T28" fmla="*/ 1 w 25"/>
                  <a:gd name="T2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81">
                    <a:moveTo>
                      <a:pt x="1" y="81"/>
                    </a:moveTo>
                    <a:lnTo>
                      <a:pt x="0" y="79"/>
                    </a:lnTo>
                    <a:cubicBezTo>
                      <a:pt x="0" y="70"/>
                      <a:pt x="1" y="4"/>
                      <a:pt x="1" y="0"/>
                    </a:cubicBezTo>
                    <a:lnTo>
                      <a:pt x="3" y="0"/>
                    </a:lnTo>
                    <a:cubicBezTo>
                      <a:pt x="9" y="0"/>
                      <a:pt x="14" y="0"/>
                      <a:pt x="20" y="0"/>
                    </a:cubicBezTo>
                    <a:cubicBezTo>
                      <a:pt x="24" y="6"/>
                      <a:pt x="24" y="6"/>
                      <a:pt x="25" y="11"/>
                    </a:cubicBezTo>
                    <a:cubicBezTo>
                      <a:pt x="24" y="11"/>
                      <a:pt x="22" y="12"/>
                      <a:pt x="20" y="12"/>
                    </a:cubicBezTo>
                    <a:lnTo>
                      <a:pt x="20" y="14"/>
                    </a:lnTo>
                    <a:cubicBezTo>
                      <a:pt x="20" y="16"/>
                      <a:pt x="20" y="19"/>
                      <a:pt x="20" y="21"/>
                    </a:cubicBezTo>
                    <a:cubicBezTo>
                      <a:pt x="20" y="23"/>
                      <a:pt x="20" y="26"/>
                      <a:pt x="22" y="28"/>
                    </a:cubicBezTo>
                    <a:lnTo>
                      <a:pt x="23" y="30"/>
                    </a:lnTo>
                    <a:cubicBezTo>
                      <a:pt x="23" y="35"/>
                      <a:pt x="24" y="41"/>
                      <a:pt x="21" y="47"/>
                    </a:cubicBezTo>
                    <a:cubicBezTo>
                      <a:pt x="20" y="48"/>
                      <a:pt x="20" y="50"/>
                      <a:pt x="19" y="51"/>
                    </a:cubicBezTo>
                    <a:cubicBezTo>
                      <a:pt x="14" y="61"/>
                      <a:pt x="8" y="70"/>
                      <a:pt x="2" y="80"/>
                    </a:cubicBezTo>
                    <a:lnTo>
                      <a:pt x="1" y="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5" name="Freeform 2428">
                <a:extLst>
                  <a:ext uri="{FF2B5EF4-FFF2-40B4-BE49-F238E27FC236}">
                    <a16:creationId xmlns:a16="http://schemas.microsoft.com/office/drawing/2014/main" id="{BB500D66-55D1-43FF-BFDB-273407E0A057}"/>
                  </a:ext>
                </a:extLst>
              </p:cNvPr>
              <p:cNvSpPr>
                <a:spLocks/>
              </p:cNvSpPr>
              <p:nvPr/>
            </p:nvSpPr>
            <p:spPr bwMode="auto">
              <a:xfrm>
                <a:off x="3217" y="4729"/>
                <a:ext cx="7" cy="55"/>
              </a:xfrm>
              <a:custGeom>
                <a:avLst/>
                <a:gdLst>
                  <a:gd name="T0" fmla="*/ 12 w 13"/>
                  <a:gd name="T1" fmla="*/ 96 h 97"/>
                  <a:gd name="T2" fmla="*/ 1 w 13"/>
                  <a:gd name="T3" fmla="*/ 96 h 97"/>
                  <a:gd name="T4" fmla="*/ 0 w 13"/>
                  <a:gd name="T5" fmla="*/ 93 h 97"/>
                  <a:gd name="T6" fmla="*/ 1 w 13"/>
                  <a:gd name="T7" fmla="*/ 13 h 97"/>
                  <a:gd name="T8" fmla="*/ 1 w 13"/>
                  <a:gd name="T9" fmla="*/ 3 h 97"/>
                  <a:gd name="T10" fmla="*/ 13 w 13"/>
                  <a:gd name="T11" fmla="*/ 3 h 97"/>
                  <a:gd name="T12" fmla="*/ 12 w 13"/>
                  <a:gd name="T13" fmla="*/ 96 h 97"/>
                </a:gdLst>
                <a:ahLst/>
                <a:cxnLst>
                  <a:cxn ang="0">
                    <a:pos x="T0" y="T1"/>
                  </a:cxn>
                  <a:cxn ang="0">
                    <a:pos x="T2" y="T3"/>
                  </a:cxn>
                  <a:cxn ang="0">
                    <a:pos x="T4" y="T5"/>
                  </a:cxn>
                  <a:cxn ang="0">
                    <a:pos x="T6" y="T7"/>
                  </a:cxn>
                  <a:cxn ang="0">
                    <a:pos x="T8" y="T9"/>
                  </a:cxn>
                  <a:cxn ang="0">
                    <a:pos x="T10" y="T11"/>
                  </a:cxn>
                  <a:cxn ang="0">
                    <a:pos x="T12" y="T13"/>
                  </a:cxn>
                </a:cxnLst>
                <a:rect l="0" t="0" r="r" b="b"/>
                <a:pathLst>
                  <a:path w="13" h="97">
                    <a:moveTo>
                      <a:pt x="12" y="96"/>
                    </a:moveTo>
                    <a:cubicBezTo>
                      <a:pt x="8" y="97"/>
                      <a:pt x="4" y="97"/>
                      <a:pt x="1" y="96"/>
                    </a:cubicBezTo>
                    <a:cubicBezTo>
                      <a:pt x="1" y="95"/>
                      <a:pt x="0" y="94"/>
                      <a:pt x="0" y="93"/>
                    </a:cubicBezTo>
                    <a:cubicBezTo>
                      <a:pt x="0" y="66"/>
                      <a:pt x="1" y="40"/>
                      <a:pt x="1" y="13"/>
                    </a:cubicBezTo>
                    <a:cubicBezTo>
                      <a:pt x="1" y="10"/>
                      <a:pt x="1" y="7"/>
                      <a:pt x="1" y="3"/>
                    </a:cubicBezTo>
                    <a:cubicBezTo>
                      <a:pt x="4" y="0"/>
                      <a:pt x="8" y="0"/>
                      <a:pt x="13" y="3"/>
                    </a:cubicBezTo>
                    <a:cubicBezTo>
                      <a:pt x="12" y="34"/>
                      <a:pt x="12" y="65"/>
                      <a:pt x="12" y="9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6" name="Freeform 2429">
                <a:extLst>
                  <a:ext uri="{FF2B5EF4-FFF2-40B4-BE49-F238E27FC236}">
                    <a16:creationId xmlns:a16="http://schemas.microsoft.com/office/drawing/2014/main" id="{8409B5DE-1F04-47E5-9F37-FF61E34A25BD}"/>
                  </a:ext>
                </a:extLst>
              </p:cNvPr>
              <p:cNvSpPr>
                <a:spLocks/>
              </p:cNvSpPr>
              <p:nvPr/>
            </p:nvSpPr>
            <p:spPr bwMode="auto">
              <a:xfrm>
                <a:off x="3201" y="4729"/>
                <a:ext cx="7" cy="55"/>
              </a:xfrm>
              <a:custGeom>
                <a:avLst/>
                <a:gdLst>
                  <a:gd name="T0" fmla="*/ 12 w 12"/>
                  <a:gd name="T1" fmla="*/ 3 h 97"/>
                  <a:gd name="T2" fmla="*/ 12 w 12"/>
                  <a:gd name="T3" fmla="*/ 94 h 97"/>
                  <a:gd name="T4" fmla="*/ 11 w 12"/>
                  <a:gd name="T5" fmla="*/ 97 h 97"/>
                  <a:gd name="T6" fmla="*/ 2 w 12"/>
                  <a:gd name="T7" fmla="*/ 97 h 97"/>
                  <a:gd name="T8" fmla="*/ 1 w 12"/>
                  <a:gd name="T9" fmla="*/ 91 h 97"/>
                  <a:gd name="T10" fmla="*/ 1 w 12"/>
                  <a:gd name="T11" fmla="*/ 33 h 97"/>
                  <a:gd name="T12" fmla="*/ 1 w 12"/>
                  <a:gd name="T13" fmla="*/ 3 h 97"/>
                  <a:gd name="T14" fmla="*/ 12 w 12"/>
                  <a:gd name="T15" fmla="*/ 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7">
                    <a:moveTo>
                      <a:pt x="12" y="3"/>
                    </a:moveTo>
                    <a:cubicBezTo>
                      <a:pt x="12" y="34"/>
                      <a:pt x="12" y="64"/>
                      <a:pt x="12" y="94"/>
                    </a:cubicBezTo>
                    <a:cubicBezTo>
                      <a:pt x="12" y="95"/>
                      <a:pt x="11" y="96"/>
                      <a:pt x="11" y="97"/>
                    </a:cubicBezTo>
                    <a:lnTo>
                      <a:pt x="2" y="97"/>
                    </a:lnTo>
                    <a:cubicBezTo>
                      <a:pt x="0" y="95"/>
                      <a:pt x="1" y="93"/>
                      <a:pt x="1" y="91"/>
                    </a:cubicBezTo>
                    <a:cubicBezTo>
                      <a:pt x="1" y="72"/>
                      <a:pt x="1" y="52"/>
                      <a:pt x="1" y="33"/>
                    </a:cubicBezTo>
                    <a:cubicBezTo>
                      <a:pt x="1" y="23"/>
                      <a:pt x="1" y="13"/>
                      <a:pt x="1" y="3"/>
                    </a:cubicBezTo>
                    <a:cubicBezTo>
                      <a:pt x="4" y="0"/>
                      <a:pt x="8" y="0"/>
                      <a:pt x="12" y="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7" name="Freeform 2430">
                <a:extLst>
                  <a:ext uri="{FF2B5EF4-FFF2-40B4-BE49-F238E27FC236}">
                    <a16:creationId xmlns:a16="http://schemas.microsoft.com/office/drawing/2014/main" id="{C9D68A02-5E94-4ED0-866A-5318E134B83C}"/>
                  </a:ext>
                </a:extLst>
              </p:cNvPr>
              <p:cNvSpPr>
                <a:spLocks/>
              </p:cNvSpPr>
              <p:nvPr/>
            </p:nvSpPr>
            <p:spPr bwMode="auto">
              <a:xfrm>
                <a:off x="3222" y="4403"/>
                <a:ext cx="10" cy="37"/>
              </a:xfrm>
              <a:custGeom>
                <a:avLst/>
                <a:gdLst>
                  <a:gd name="T0" fmla="*/ 1 w 17"/>
                  <a:gd name="T1" fmla="*/ 66 h 66"/>
                  <a:gd name="T2" fmla="*/ 1 w 17"/>
                  <a:gd name="T3" fmla="*/ 6 h 66"/>
                  <a:gd name="T4" fmla="*/ 1 w 17"/>
                  <a:gd name="T5" fmla="*/ 1 h 66"/>
                  <a:gd name="T6" fmla="*/ 11 w 17"/>
                  <a:gd name="T7" fmla="*/ 1 h 66"/>
                  <a:gd name="T8" fmla="*/ 16 w 17"/>
                  <a:gd name="T9" fmla="*/ 12 h 66"/>
                  <a:gd name="T10" fmla="*/ 11 w 17"/>
                  <a:gd name="T11" fmla="*/ 13 h 66"/>
                  <a:gd name="T12" fmla="*/ 11 w 17"/>
                  <a:gd name="T13" fmla="*/ 15 h 66"/>
                  <a:gd name="T14" fmla="*/ 10 w 17"/>
                  <a:gd name="T15" fmla="*/ 22 h 66"/>
                  <a:gd name="T16" fmla="*/ 13 w 17"/>
                  <a:gd name="T17" fmla="*/ 28 h 66"/>
                  <a:gd name="T18" fmla="*/ 15 w 17"/>
                  <a:gd name="T19" fmla="*/ 34 h 66"/>
                  <a:gd name="T20" fmla="*/ 15 w 17"/>
                  <a:gd name="T21" fmla="*/ 36 h 66"/>
                  <a:gd name="T22" fmla="*/ 10 w 17"/>
                  <a:gd name="T23" fmla="*/ 53 h 66"/>
                  <a:gd name="T24" fmla="*/ 4 w 17"/>
                  <a:gd name="T25" fmla="*/ 63 h 66"/>
                  <a:gd name="T26" fmla="*/ 1 w 17"/>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66">
                    <a:moveTo>
                      <a:pt x="1" y="66"/>
                    </a:moveTo>
                    <a:cubicBezTo>
                      <a:pt x="0" y="60"/>
                      <a:pt x="0" y="36"/>
                      <a:pt x="1" y="6"/>
                    </a:cubicBezTo>
                    <a:cubicBezTo>
                      <a:pt x="1" y="4"/>
                      <a:pt x="1" y="3"/>
                      <a:pt x="1" y="1"/>
                    </a:cubicBezTo>
                    <a:cubicBezTo>
                      <a:pt x="5" y="0"/>
                      <a:pt x="8" y="1"/>
                      <a:pt x="11" y="1"/>
                    </a:cubicBezTo>
                    <a:cubicBezTo>
                      <a:pt x="13" y="5"/>
                      <a:pt x="17" y="7"/>
                      <a:pt x="16" y="12"/>
                    </a:cubicBezTo>
                    <a:cubicBezTo>
                      <a:pt x="14" y="12"/>
                      <a:pt x="13" y="13"/>
                      <a:pt x="11" y="13"/>
                    </a:cubicBezTo>
                    <a:lnTo>
                      <a:pt x="11" y="15"/>
                    </a:lnTo>
                    <a:cubicBezTo>
                      <a:pt x="11" y="17"/>
                      <a:pt x="11" y="20"/>
                      <a:pt x="10" y="22"/>
                    </a:cubicBezTo>
                    <a:cubicBezTo>
                      <a:pt x="10" y="24"/>
                      <a:pt x="11" y="27"/>
                      <a:pt x="13" y="28"/>
                    </a:cubicBezTo>
                    <a:cubicBezTo>
                      <a:pt x="14" y="30"/>
                      <a:pt x="15" y="32"/>
                      <a:pt x="15" y="34"/>
                    </a:cubicBezTo>
                    <a:lnTo>
                      <a:pt x="15" y="36"/>
                    </a:lnTo>
                    <a:cubicBezTo>
                      <a:pt x="16" y="42"/>
                      <a:pt x="13" y="48"/>
                      <a:pt x="10" y="53"/>
                    </a:cubicBezTo>
                    <a:cubicBezTo>
                      <a:pt x="8" y="56"/>
                      <a:pt x="6" y="59"/>
                      <a:pt x="4" y="63"/>
                    </a:cubicBezTo>
                    <a:cubicBezTo>
                      <a:pt x="3" y="64"/>
                      <a:pt x="3" y="65"/>
                      <a:pt x="1" y="66"/>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8" name="Freeform 2431">
                <a:extLst>
                  <a:ext uri="{FF2B5EF4-FFF2-40B4-BE49-F238E27FC236}">
                    <a16:creationId xmlns:a16="http://schemas.microsoft.com/office/drawing/2014/main" id="{E5ABBB5E-AF53-4AAB-86DB-3A85D09573C2}"/>
                  </a:ext>
                </a:extLst>
              </p:cNvPr>
              <p:cNvSpPr>
                <a:spLocks/>
              </p:cNvSpPr>
              <p:nvPr/>
            </p:nvSpPr>
            <p:spPr bwMode="auto">
              <a:xfrm>
                <a:off x="3195" y="4403"/>
                <a:ext cx="9" cy="36"/>
              </a:xfrm>
              <a:custGeom>
                <a:avLst/>
                <a:gdLst>
                  <a:gd name="T0" fmla="*/ 1 w 16"/>
                  <a:gd name="T1" fmla="*/ 12 h 65"/>
                  <a:gd name="T2" fmla="*/ 6 w 16"/>
                  <a:gd name="T3" fmla="*/ 1 h 65"/>
                  <a:gd name="T4" fmla="*/ 15 w 16"/>
                  <a:gd name="T5" fmla="*/ 1 h 65"/>
                  <a:gd name="T6" fmla="*/ 16 w 16"/>
                  <a:gd name="T7" fmla="*/ 4 h 65"/>
                  <a:gd name="T8" fmla="*/ 16 w 16"/>
                  <a:gd name="T9" fmla="*/ 63 h 65"/>
                  <a:gd name="T10" fmla="*/ 16 w 16"/>
                  <a:gd name="T11" fmla="*/ 65 h 65"/>
                  <a:gd name="T12" fmla="*/ 13 w 16"/>
                  <a:gd name="T13" fmla="*/ 64 h 65"/>
                  <a:gd name="T14" fmla="*/ 5 w 16"/>
                  <a:gd name="T15" fmla="*/ 48 h 65"/>
                  <a:gd name="T16" fmla="*/ 2 w 16"/>
                  <a:gd name="T17" fmla="*/ 40 h 65"/>
                  <a:gd name="T18" fmla="*/ 2 w 16"/>
                  <a:gd name="T19" fmla="*/ 33 h 65"/>
                  <a:gd name="T20" fmla="*/ 4 w 16"/>
                  <a:gd name="T21" fmla="*/ 28 h 65"/>
                  <a:gd name="T22" fmla="*/ 6 w 16"/>
                  <a:gd name="T23" fmla="*/ 23 h 65"/>
                  <a:gd name="T24" fmla="*/ 6 w 16"/>
                  <a:gd name="T25" fmla="*/ 14 h 65"/>
                  <a:gd name="T26" fmla="*/ 1 w 16"/>
                  <a:gd name="T27" fmla="*/ 1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5">
                    <a:moveTo>
                      <a:pt x="1" y="12"/>
                    </a:moveTo>
                    <a:cubicBezTo>
                      <a:pt x="0" y="7"/>
                      <a:pt x="4" y="4"/>
                      <a:pt x="6" y="1"/>
                    </a:cubicBezTo>
                    <a:cubicBezTo>
                      <a:pt x="9" y="0"/>
                      <a:pt x="12" y="0"/>
                      <a:pt x="15" y="1"/>
                    </a:cubicBezTo>
                    <a:cubicBezTo>
                      <a:pt x="16" y="2"/>
                      <a:pt x="16" y="3"/>
                      <a:pt x="16" y="4"/>
                    </a:cubicBezTo>
                    <a:cubicBezTo>
                      <a:pt x="16" y="24"/>
                      <a:pt x="16" y="44"/>
                      <a:pt x="16" y="63"/>
                    </a:cubicBezTo>
                    <a:lnTo>
                      <a:pt x="16" y="65"/>
                    </a:lnTo>
                    <a:cubicBezTo>
                      <a:pt x="15" y="65"/>
                      <a:pt x="14" y="65"/>
                      <a:pt x="13" y="64"/>
                    </a:cubicBezTo>
                    <a:cubicBezTo>
                      <a:pt x="10" y="59"/>
                      <a:pt x="8" y="53"/>
                      <a:pt x="5" y="48"/>
                    </a:cubicBezTo>
                    <a:cubicBezTo>
                      <a:pt x="3" y="46"/>
                      <a:pt x="2" y="43"/>
                      <a:pt x="2" y="40"/>
                    </a:cubicBezTo>
                    <a:cubicBezTo>
                      <a:pt x="2" y="38"/>
                      <a:pt x="3" y="36"/>
                      <a:pt x="2" y="33"/>
                    </a:cubicBezTo>
                    <a:cubicBezTo>
                      <a:pt x="2" y="32"/>
                      <a:pt x="3" y="30"/>
                      <a:pt x="4" y="28"/>
                    </a:cubicBezTo>
                    <a:cubicBezTo>
                      <a:pt x="6" y="27"/>
                      <a:pt x="6" y="25"/>
                      <a:pt x="6" y="23"/>
                    </a:cubicBezTo>
                    <a:cubicBezTo>
                      <a:pt x="6" y="20"/>
                      <a:pt x="6" y="17"/>
                      <a:pt x="6" y="14"/>
                    </a:cubicBezTo>
                    <a:cubicBezTo>
                      <a:pt x="5" y="13"/>
                      <a:pt x="3" y="12"/>
                      <a:pt x="1"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29" name="Freeform 2432">
                <a:extLst>
                  <a:ext uri="{FF2B5EF4-FFF2-40B4-BE49-F238E27FC236}">
                    <a16:creationId xmlns:a16="http://schemas.microsoft.com/office/drawing/2014/main" id="{5635AB94-7B57-46DB-90B4-F2DA49597D8D}"/>
                  </a:ext>
                </a:extLst>
              </p:cNvPr>
              <p:cNvSpPr>
                <a:spLocks/>
              </p:cNvSpPr>
              <p:nvPr/>
            </p:nvSpPr>
            <p:spPr bwMode="auto">
              <a:xfrm>
                <a:off x="3167" y="4550"/>
                <a:ext cx="7" cy="36"/>
              </a:xfrm>
              <a:custGeom>
                <a:avLst/>
                <a:gdLst>
                  <a:gd name="T0" fmla="*/ 0 w 12"/>
                  <a:gd name="T1" fmla="*/ 0 h 65"/>
                  <a:gd name="T2" fmla="*/ 10 w 12"/>
                  <a:gd name="T3" fmla="*/ 0 h 65"/>
                  <a:gd name="T4" fmla="*/ 11 w 12"/>
                  <a:gd name="T5" fmla="*/ 5 h 65"/>
                  <a:gd name="T6" fmla="*/ 7 w 12"/>
                  <a:gd name="T7" fmla="*/ 6 h 65"/>
                  <a:gd name="T8" fmla="*/ 7 w 12"/>
                  <a:gd name="T9" fmla="*/ 18 h 65"/>
                  <a:gd name="T10" fmla="*/ 12 w 12"/>
                  <a:gd name="T11" fmla="*/ 23 h 65"/>
                  <a:gd name="T12" fmla="*/ 7 w 12"/>
                  <a:gd name="T13" fmla="*/ 25 h 65"/>
                  <a:gd name="T14" fmla="*/ 7 w 12"/>
                  <a:gd name="T15" fmla="*/ 40 h 65"/>
                  <a:gd name="T16" fmla="*/ 10 w 12"/>
                  <a:gd name="T17" fmla="*/ 42 h 65"/>
                  <a:gd name="T18" fmla="*/ 1 w 12"/>
                  <a:gd name="T19" fmla="*/ 65 h 65"/>
                  <a:gd name="T20" fmla="*/ 0 w 12"/>
                  <a:gd name="T21" fmla="*/ 63 h 65"/>
                  <a:gd name="T22" fmla="*/ 0 w 12"/>
                  <a:gd name="T23" fmla="*/ 41 h 65"/>
                  <a:gd name="T24" fmla="*/ 0 w 12"/>
                  <a:gd name="T25" fmla="*/ 8 h 65"/>
                  <a:gd name="T26" fmla="*/ 0 w 12"/>
                  <a:gd name="T2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65">
                    <a:moveTo>
                      <a:pt x="0" y="0"/>
                    </a:moveTo>
                    <a:lnTo>
                      <a:pt x="10" y="0"/>
                    </a:lnTo>
                    <a:cubicBezTo>
                      <a:pt x="12" y="2"/>
                      <a:pt x="11" y="3"/>
                      <a:pt x="11" y="5"/>
                    </a:cubicBezTo>
                    <a:cubicBezTo>
                      <a:pt x="10" y="5"/>
                      <a:pt x="8" y="6"/>
                      <a:pt x="7" y="6"/>
                    </a:cubicBezTo>
                    <a:cubicBezTo>
                      <a:pt x="6" y="10"/>
                      <a:pt x="7" y="14"/>
                      <a:pt x="7" y="18"/>
                    </a:cubicBezTo>
                    <a:cubicBezTo>
                      <a:pt x="8" y="20"/>
                      <a:pt x="10" y="21"/>
                      <a:pt x="12" y="23"/>
                    </a:cubicBezTo>
                    <a:cubicBezTo>
                      <a:pt x="10" y="24"/>
                      <a:pt x="8" y="24"/>
                      <a:pt x="7" y="25"/>
                    </a:cubicBezTo>
                    <a:lnTo>
                      <a:pt x="7" y="40"/>
                    </a:lnTo>
                    <a:cubicBezTo>
                      <a:pt x="8" y="41"/>
                      <a:pt x="9" y="42"/>
                      <a:pt x="10" y="42"/>
                    </a:cubicBezTo>
                    <a:cubicBezTo>
                      <a:pt x="10" y="44"/>
                      <a:pt x="5" y="58"/>
                      <a:pt x="1" y="65"/>
                    </a:cubicBezTo>
                    <a:cubicBezTo>
                      <a:pt x="0" y="65"/>
                      <a:pt x="0" y="64"/>
                      <a:pt x="0" y="63"/>
                    </a:cubicBezTo>
                    <a:cubicBezTo>
                      <a:pt x="0" y="56"/>
                      <a:pt x="0" y="48"/>
                      <a:pt x="0" y="41"/>
                    </a:cubicBezTo>
                    <a:cubicBezTo>
                      <a:pt x="0" y="30"/>
                      <a:pt x="0" y="19"/>
                      <a:pt x="0" y="8"/>
                    </a:cubicBezTo>
                    <a:cubicBezTo>
                      <a:pt x="0" y="6"/>
                      <a:pt x="0" y="3"/>
                      <a:pt x="0"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0" name="Freeform 2433">
                <a:extLst>
                  <a:ext uri="{FF2B5EF4-FFF2-40B4-BE49-F238E27FC236}">
                    <a16:creationId xmlns:a16="http://schemas.microsoft.com/office/drawing/2014/main" id="{3B1A8244-A773-4DF8-96B8-2CFB96DFCCD5}"/>
                  </a:ext>
                </a:extLst>
              </p:cNvPr>
              <p:cNvSpPr>
                <a:spLocks/>
              </p:cNvSpPr>
              <p:nvPr/>
            </p:nvSpPr>
            <p:spPr bwMode="auto">
              <a:xfrm>
                <a:off x="3253" y="4550"/>
                <a:ext cx="7" cy="36"/>
              </a:xfrm>
              <a:custGeom>
                <a:avLst/>
                <a:gdLst>
                  <a:gd name="T0" fmla="*/ 2 w 12"/>
                  <a:gd name="T1" fmla="*/ 0 h 64"/>
                  <a:gd name="T2" fmla="*/ 11 w 12"/>
                  <a:gd name="T3" fmla="*/ 0 h 64"/>
                  <a:gd name="T4" fmla="*/ 12 w 12"/>
                  <a:gd name="T5" fmla="*/ 4 h 64"/>
                  <a:gd name="T6" fmla="*/ 12 w 12"/>
                  <a:gd name="T7" fmla="*/ 62 h 64"/>
                  <a:gd name="T8" fmla="*/ 12 w 12"/>
                  <a:gd name="T9" fmla="*/ 64 h 64"/>
                  <a:gd name="T10" fmla="*/ 6 w 12"/>
                  <a:gd name="T11" fmla="*/ 54 h 64"/>
                  <a:gd name="T12" fmla="*/ 1 w 12"/>
                  <a:gd name="T13" fmla="*/ 43 h 64"/>
                  <a:gd name="T14" fmla="*/ 5 w 12"/>
                  <a:gd name="T15" fmla="*/ 40 h 64"/>
                  <a:gd name="T16" fmla="*/ 5 w 12"/>
                  <a:gd name="T17" fmla="*/ 26 h 64"/>
                  <a:gd name="T18" fmla="*/ 5 w 12"/>
                  <a:gd name="T19" fmla="*/ 19 h 64"/>
                  <a:gd name="T20" fmla="*/ 5 w 12"/>
                  <a:gd name="T21" fmla="*/ 18 h 64"/>
                  <a:gd name="T22" fmla="*/ 5 w 12"/>
                  <a:gd name="T23" fmla="*/ 7 h 64"/>
                  <a:gd name="T24" fmla="*/ 2 w 12"/>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64">
                    <a:moveTo>
                      <a:pt x="2" y="0"/>
                    </a:moveTo>
                    <a:lnTo>
                      <a:pt x="11" y="0"/>
                    </a:lnTo>
                    <a:cubicBezTo>
                      <a:pt x="11" y="2"/>
                      <a:pt x="12" y="3"/>
                      <a:pt x="12" y="4"/>
                    </a:cubicBezTo>
                    <a:cubicBezTo>
                      <a:pt x="12" y="24"/>
                      <a:pt x="12" y="43"/>
                      <a:pt x="12" y="62"/>
                    </a:cubicBezTo>
                    <a:lnTo>
                      <a:pt x="12" y="64"/>
                    </a:lnTo>
                    <a:cubicBezTo>
                      <a:pt x="9" y="62"/>
                      <a:pt x="8" y="60"/>
                      <a:pt x="6" y="54"/>
                    </a:cubicBezTo>
                    <a:cubicBezTo>
                      <a:pt x="4" y="50"/>
                      <a:pt x="3" y="47"/>
                      <a:pt x="1" y="43"/>
                    </a:cubicBezTo>
                    <a:cubicBezTo>
                      <a:pt x="3" y="42"/>
                      <a:pt x="4" y="41"/>
                      <a:pt x="5" y="40"/>
                    </a:cubicBezTo>
                    <a:lnTo>
                      <a:pt x="5" y="26"/>
                    </a:lnTo>
                    <a:cubicBezTo>
                      <a:pt x="0" y="23"/>
                      <a:pt x="0" y="23"/>
                      <a:pt x="5" y="19"/>
                    </a:cubicBezTo>
                    <a:lnTo>
                      <a:pt x="5" y="18"/>
                    </a:lnTo>
                    <a:lnTo>
                      <a:pt x="5" y="7"/>
                    </a:lnTo>
                    <a:cubicBezTo>
                      <a:pt x="0" y="4"/>
                      <a:pt x="0" y="4"/>
                      <a:pt x="2"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1" name="Freeform 2434">
                <a:extLst>
                  <a:ext uri="{FF2B5EF4-FFF2-40B4-BE49-F238E27FC236}">
                    <a16:creationId xmlns:a16="http://schemas.microsoft.com/office/drawing/2014/main" id="{D89A8DC6-04FA-4610-A7EE-24770C7CDBF1}"/>
                  </a:ext>
                </a:extLst>
              </p:cNvPr>
              <p:cNvSpPr>
                <a:spLocks/>
              </p:cNvSpPr>
              <p:nvPr/>
            </p:nvSpPr>
            <p:spPr bwMode="auto">
              <a:xfrm>
                <a:off x="3172" y="4929"/>
                <a:ext cx="1" cy="2"/>
              </a:xfrm>
              <a:custGeom>
                <a:avLst/>
                <a:gdLst>
                  <a:gd name="T0" fmla="*/ 0 w 2"/>
                  <a:gd name="T1" fmla="*/ 4 h 4"/>
                  <a:gd name="T2" fmla="*/ 0 w 2"/>
                  <a:gd name="T3" fmla="*/ 1 h 4"/>
                  <a:gd name="T4" fmla="*/ 1 w 2"/>
                  <a:gd name="T5" fmla="*/ 0 h 4"/>
                  <a:gd name="T6" fmla="*/ 1 w 2"/>
                  <a:gd name="T7" fmla="*/ 1 h 4"/>
                  <a:gd name="T8" fmla="*/ 2 w 2"/>
                  <a:gd name="T9" fmla="*/ 4 h 4"/>
                  <a:gd name="T10" fmla="*/ 0 w 2"/>
                  <a:gd name="T11" fmla="*/ 4 h 4"/>
                </a:gdLst>
                <a:ahLst/>
                <a:cxnLst>
                  <a:cxn ang="0">
                    <a:pos x="T0" y="T1"/>
                  </a:cxn>
                  <a:cxn ang="0">
                    <a:pos x="T2" y="T3"/>
                  </a:cxn>
                  <a:cxn ang="0">
                    <a:pos x="T4" y="T5"/>
                  </a:cxn>
                  <a:cxn ang="0">
                    <a:pos x="T6" y="T7"/>
                  </a:cxn>
                  <a:cxn ang="0">
                    <a:pos x="T8" y="T9"/>
                  </a:cxn>
                  <a:cxn ang="0">
                    <a:pos x="T10" y="T11"/>
                  </a:cxn>
                </a:cxnLst>
                <a:rect l="0" t="0" r="r" b="b"/>
                <a:pathLst>
                  <a:path w="2" h="4">
                    <a:moveTo>
                      <a:pt x="0" y="4"/>
                    </a:moveTo>
                    <a:cubicBezTo>
                      <a:pt x="0" y="3"/>
                      <a:pt x="0" y="2"/>
                      <a:pt x="0" y="1"/>
                    </a:cubicBezTo>
                    <a:lnTo>
                      <a:pt x="1" y="0"/>
                    </a:lnTo>
                    <a:lnTo>
                      <a:pt x="1" y="1"/>
                    </a:lnTo>
                    <a:cubicBezTo>
                      <a:pt x="1" y="2"/>
                      <a:pt x="1" y="3"/>
                      <a:pt x="2" y="4"/>
                    </a:cubicBezTo>
                    <a:lnTo>
                      <a:pt x="0"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2" name="Freeform 2435">
                <a:extLst>
                  <a:ext uri="{FF2B5EF4-FFF2-40B4-BE49-F238E27FC236}">
                    <a16:creationId xmlns:a16="http://schemas.microsoft.com/office/drawing/2014/main" id="{F9AC0787-7B7C-46F1-8032-F247185AA24B}"/>
                  </a:ext>
                </a:extLst>
              </p:cNvPr>
              <p:cNvSpPr>
                <a:spLocks noEditPoints="1"/>
              </p:cNvSpPr>
              <p:nvPr/>
            </p:nvSpPr>
            <p:spPr bwMode="auto">
              <a:xfrm>
                <a:off x="2870" y="4508"/>
                <a:ext cx="149" cy="506"/>
              </a:xfrm>
              <a:custGeom>
                <a:avLst/>
                <a:gdLst>
                  <a:gd name="T0" fmla="*/ 1 w 264"/>
                  <a:gd name="T1" fmla="*/ 755 h 892"/>
                  <a:gd name="T2" fmla="*/ 2 w 264"/>
                  <a:gd name="T3" fmla="*/ 320 h 892"/>
                  <a:gd name="T4" fmla="*/ 4 w 264"/>
                  <a:gd name="T5" fmla="*/ 95 h 892"/>
                  <a:gd name="T6" fmla="*/ 22 w 264"/>
                  <a:gd name="T7" fmla="*/ 65 h 892"/>
                  <a:gd name="T8" fmla="*/ 22 w 264"/>
                  <a:gd name="T9" fmla="*/ 277 h 892"/>
                  <a:gd name="T10" fmla="*/ 21 w 264"/>
                  <a:gd name="T11" fmla="*/ 489 h 892"/>
                  <a:gd name="T12" fmla="*/ 21 w 264"/>
                  <a:gd name="T13" fmla="*/ 701 h 892"/>
                  <a:gd name="T14" fmla="*/ 28 w 264"/>
                  <a:gd name="T15" fmla="*/ 883 h 892"/>
                  <a:gd name="T16" fmla="*/ 31 w 264"/>
                  <a:gd name="T17" fmla="*/ 211 h 892"/>
                  <a:gd name="T18" fmla="*/ 41 w 264"/>
                  <a:gd name="T19" fmla="*/ 36 h 892"/>
                  <a:gd name="T20" fmla="*/ 39 w 264"/>
                  <a:gd name="T21" fmla="*/ 556 h 892"/>
                  <a:gd name="T22" fmla="*/ 47 w 264"/>
                  <a:gd name="T23" fmla="*/ 856 h 892"/>
                  <a:gd name="T24" fmla="*/ 47 w 264"/>
                  <a:gd name="T25" fmla="*/ 669 h 892"/>
                  <a:gd name="T26" fmla="*/ 54 w 264"/>
                  <a:gd name="T27" fmla="*/ 543 h 892"/>
                  <a:gd name="T28" fmla="*/ 69 w 264"/>
                  <a:gd name="T29" fmla="*/ 656 h 892"/>
                  <a:gd name="T30" fmla="*/ 77 w 264"/>
                  <a:gd name="T31" fmla="*/ 780 h 892"/>
                  <a:gd name="T32" fmla="*/ 78 w 264"/>
                  <a:gd name="T33" fmla="*/ 882 h 892"/>
                  <a:gd name="T34" fmla="*/ 112 w 264"/>
                  <a:gd name="T35" fmla="*/ 646 h 892"/>
                  <a:gd name="T36" fmla="*/ 177 w 264"/>
                  <a:gd name="T37" fmla="*/ 868 h 892"/>
                  <a:gd name="T38" fmla="*/ 186 w 264"/>
                  <a:gd name="T39" fmla="*/ 814 h 892"/>
                  <a:gd name="T40" fmla="*/ 112 w 264"/>
                  <a:gd name="T41" fmla="*/ 636 h 892"/>
                  <a:gd name="T42" fmla="*/ 78 w 264"/>
                  <a:gd name="T43" fmla="*/ 694 h 892"/>
                  <a:gd name="T44" fmla="*/ 187 w 264"/>
                  <a:gd name="T45" fmla="*/ 599 h 892"/>
                  <a:gd name="T46" fmla="*/ 187 w 264"/>
                  <a:gd name="T47" fmla="*/ 731 h 892"/>
                  <a:gd name="T48" fmla="*/ 187 w 264"/>
                  <a:gd name="T49" fmla="*/ 864 h 892"/>
                  <a:gd name="T50" fmla="*/ 196 w 264"/>
                  <a:gd name="T51" fmla="*/ 565 h 892"/>
                  <a:gd name="T52" fmla="*/ 211 w 264"/>
                  <a:gd name="T53" fmla="*/ 545 h 892"/>
                  <a:gd name="T54" fmla="*/ 217 w 264"/>
                  <a:gd name="T55" fmla="*/ 883 h 892"/>
                  <a:gd name="T56" fmla="*/ 226 w 264"/>
                  <a:gd name="T57" fmla="*/ 532 h 892"/>
                  <a:gd name="T58" fmla="*/ 237 w 264"/>
                  <a:gd name="T59" fmla="*/ 1 h 892"/>
                  <a:gd name="T60" fmla="*/ 236 w 264"/>
                  <a:gd name="T61" fmla="*/ 533 h 892"/>
                  <a:gd name="T62" fmla="*/ 243 w 264"/>
                  <a:gd name="T63" fmla="*/ 878 h 892"/>
                  <a:gd name="T64" fmla="*/ 245 w 264"/>
                  <a:gd name="T65" fmla="*/ 9 h 892"/>
                  <a:gd name="T66" fmla="*/ 263 w 264"/>
                  <a:gd name="T67" fmla="*/ 94 h 892"/>
                  <a:gd name="T68" fmla="*/ 261 w 264"/>
                  <a:gd name="T69" fmla="*/ 313 h 892"/>
                  <a:gd name="T70" fmla="*/ 264 w 264"/>
                  <a:gd name="T71" fmla="*/ 545 h 892"/>
                  <a:gd name="T72" fmla="*/ 100 w 264"/>
                  <a:gd name="T73" fmla="*/ 803 h 892"/>
                  <a:gd name="T74" fmla="*/ 164 w 264"/>
                  <a:gd name="T75" fmla="*/ 804 h 892"/>
                  <a:gd name="T76" fmla="*/ 154 w 264"/>
                  <a:gd name="T77" fmla="*/ 765 h 892"/>
                  <a:gd name="T78" fmla="*/ 124 w 264"/>
                  <a:gd name="T79" fmla="*/ 790 h 892"/>
                  <a:gd name="T80" fmla="*/ 141 w 264"/>
                  <a:gd name="T81" fmla="*/ 743 h 892"/>
                  <a:gd name="T82" fmla="*/ 141 w 264"/>
                  <a:gd name="T83" fmla="*/ 725 h 892"/>
                  <a:gd name="T84" fmla="*/ 111 w 264"/>
                  <a:gd name="T85" fmla="*/ 728 h 892"/>
                  <a:gd name="T86" fmla="*/ 154 w 264"/>
                  <a:gd name="T87" fmla="*/ 705 h 892"/>
                  <a:gd name="T88" fmla="*/ 123 w 264"/>
                  <a:gd name="T89" fmla="*/ 709 h 892"/>
                  <a:gd name="T90" fmla="*/ 124 w 264"/>
                  <a:gd name="T91" fmla="*/ 690 h 892"/>
                  <a:gd name="T92" fmla="*/ 123 w 264"/>
                  <a:gd name="T93" fmla="*/ 687 h 892"/>
                  <a:gd name="T94" fmla="*/ 142 w 264"/>
                  <a:gd name="T95" fmla="*/ 672 h 892"/>
                  <a:gd name="T96" fmla="*/ 163 w 264"/>
                  <a:gd name="T97" fmla="*/ 762 h 892"/>
                  <a:gd name="T98" fmla="*/ 106 w 264"/>
                  <a:gd name="T99" fmla="*/ 759 h 892"/>
                  <a:gd name="T100" fmla="*/ 136 w 264"/>
                  <a:gd name="T101" fmla="*/ 755 h 892"/>
                  <a:gd name="T102" fmla="*/ 136 w 264"/>
                  <a:gd name="T103" fmla="*/ 749 h 892"/>
                  <a:gd name="T104" fmla="*/ 136 w 264"/>
                  <a:gd name="T105" fmla="*/ 712 h 892"/>
                  <a:gd name="T106" fmla="*/ 128 w 264"/>
                  <a:gd name="T107" fmla="*/ 686 h 892"/>
                  <a:gd name="T108" fmla="*/ 136 w 264"/>
                  <a:gd name="T109" fmla="*/ 730 h 892"/>
                  <a:gd name="T110" fmla="*/ 133 w 264"/>
                  <a:gd name="T111" fmla="*/ 660 h 892"/>
                  <a:gd name="T112" fmla="*/ 163 w 264"/>
                  <a:gd name="T113" fmla="*/ 703 h 892"/>
                  <a:gd name="T114" fmla="*/ 101 w 264"/>
                  <a:gd name="T115" fmla="*/ 740 h 892"/>
                  <a:gd name="T116" fmla="*/ 163 w 264"/>
                  <a:gd name="T117" fmla="*/ 722 h 892"/>
                  <a:gd name="T118" fmla="*/ 102 w 264"/>
                  <a:gd name="T119" fmla="*/ 718 h 892"/>
                  <a:gd name="T120" fmla="*/ 104 w 264"/>
                  <a:gd name="T121" fmla="*/ 737 h 892"/>
                  <a:gd name="T122" fmla="*/ 103 w 264"/>
                  <a:gd name="T123" fmla="*/ 691 h 892"/>
                  <a:gd name="T124" fmla="*/ 119 w 264"/>
                  <a:gd name="T125" fmla="*/ 668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892">
                    <a:moveTo>
                      <a:pt x="263" y="891"/>
                    </a:moveTo>
                    <a:cubicBezTo>
                      <a:pt x="261" y="892"/>
                      <a:pt x="260" y="892"/>
                      <a:pt x="259" y="892"/>
                    </a:cubicBezTo>
                    <a:cubicBezTo>
                      <a:pt x="174" y="892"/>
                      <a:pt x="88" y="891"/>
                      <a:pt x="3" y="891"/>
                    </a:cubicBezTo>
                    <a:lnTo>
                      <a:pt x="2" y="891"/>
                    </a:lnTo>
                    <a:cubicBezTo>
                      <a:pt x="0" y="890"/>
                      <a:pt x="1" y="888"/>
                      <a:pt x="1" y="886"/>
                    </a:cubicBezTo>
                    <a:cubicBezTo>
                      <a:pt x="1" y="866"/>
                      <a:pt x="1" y="845"/>
                      <a:pt x="1" y="824"/>
                    </a:cubicBezTo>
                    <a:cubicBezTo>
                      <a:pt x="1" y="801"/>
                      <a:pt x="1" y="778"/>
                      <a:pt x="1" y="755"/>
                    </a:cubicBezTo>
                    <a:cubicBezTo>
                      <a:pt x="1" y="739"/>
                      <a:pt x="1" y="723"/>
                      <a:pt x="1" y="707"/>
                    </a:cubicBezTo>
                    <a:cubicBezTo>
                      <a:pt x="2" y="686"/>
                      <a:pt x="2" y="666"/>
                      <a:pt x="2" y="645"/>
                    </a:cubicBezTo>
                    <a:cubicBezTo>
                      <a:pt x="2" y="629"/>
                      <a:pt x="2" y="612"/>
                      <a:pt x="2" y="596"/>
                    </a:cubicBezTo>
                    <a:cubicBezTo>
                      <a:pt x="2" y="584"/>
                      <a:pt x="1" y="572"/>
                      <a:pt x="2" y="560"/>
                    </a:cubicBezTo>
                    <a:cubicBezTo>
                      <a:pt x="2" y="540"/>
                      <a:pt x="2" y="519"/>
                      <a:pt x="2" y="499"/>
                    </a:cubicBezTo>
                    <a:cubicBezTo>
                      <a:pt x="2" y="448"/>
                      <a:pt x="3" y="398"/>
                      <a:pt x="3" y="347"/>
                    </a:cubicBezTo>
                    <a:cubicBezTo>
                      <a:pt x="3" y="338"/>
                      <a:pt x="2" y="329"/>
                      <a:pt x="2" y="320"/>
                    </a:cubicBezTo>
                    <a:cubicBezTo>
                      <a:pt x="2" y="318"/>
                      <a:pt x="2" y="317"/>
                      <a:pt x="2" y="315"/>
                    </a:cubicBezTo>
                    <a:cubicBezTo>
                      <a:pt x="4" y="314"/>
                      <a:pt x="5" y="314"/>
                      <a:pt x="6" y="313"/>
                    </a:cubicBezTo>
                    <a:cubicBezTo>
                      <a:pt x="6" y="312"/>
                      <a:pt x="6" y="310"/>
                      <a:pt x="6" y="309"/>
                    </a:cubicBezTo>
                    <a:cubicBezTo>
                      <a:pt x="7" y="247"/>
                      <a:pt x="7" y="186"/>
                      <a:pt x="7" y="124"/>
                    </a:cubicBezTo>
                    <a:cubicBezTo>
                      <a:pt x="7" y="117"/>
                      <a:pt x="7" y="110"/>
                      <a:pt x="7" y="104"/>
                    </a:cubicBezTo>
                    <a:cubicBezTo>
                      <a:pt x="7" y="101"/>
                      <a:pt x="7" y="98"/>
                      <a:pt x="4" y="97"/>
                    </a:cubicBezTo>
                    <a:cubicBezTo>
                      <a:pt x="4" y="96"/>
                      <a:pt x="4" y="95"/>
                      <a:pt x="4" y="95"/>
                    </a:cubicBezTo>
                    <a:cubicBezTo>
                      <a:pt x="6" y="91"/>
                      <a:pt x="7" y="86"/>
                      <a:pt x="7" y="82"/>
                    </a:cubicBezTo>
                    <a:cubicBezTo>
                      <a:pt x="7" y="60"/>
                      <a:pt x="7" y="38"/>
                      <a:pt x="7" y="16"/>
                    </a:cubicBezTo>
                    <a:cubicBezTo>
                      <a:pt x="7" y="15"/>
                      <a:pt x="7" y="14"/>
                      <a:pt x="7" y="13"/>
                    </a:cubicBezTo>
                    <a:lnTo>
                      <a:pt x="9" y="11"/>
                    </a:lnTo>
                    <a:cubicBezTo>
                      <a:pt x="13" y="9"/>
                      <a:pt x="17" y="6"/>
                      <a:pt x="23" y="4"/>
                    </a:cubicBezTo>
                    <a:cubicBezTo>
                      <a:pt x="23" y="15"/>
                      <a:pt x="23" y="25"/>
                      <a:pt x="23" y="35"/>
                    </a:cubicBezTo>
                    <a:cubicBezTo>
                      <a:pt x="23" y="45"/>
                      <a:pt x="23" y="55"/>
                      <a:pt x="22" y="65"/>
                    </a:cubicBezTo>
                    <a:cubicBezTo>
                      <a:pt x="22" y="75"/>
                      <a:pt x="22" y="85"/>
                      <a:pt x="22" y="95"/>
                    </a:cubicBezTo>
                    <a:cubicBezTo>
                      <a:pt x="22" y="105"/>
                      <a:pt x="22" y="116"/>
                      <a:pt x="22" y="126"/>
                    </a:cubicBezTo>
                    <a:cubicBezTo>
                      <a:pt x="22" y="136"/>
                      <a:pt x="22" y="146"/>
                      <a:pt x="22" y="156"/>
                    </a:cubicBezTo>
                    <a:cubicBezTo>
                      <a:pt x="22" y="166"/>
                      <a:pt x="22" y="176"/>
                      <a:pt x="22" y="186"/>
                    </a:cubicBezTo>
                    <a:cubicBezTo>
                      <a:pt x="22" y="196"/>
                      <a:pt x="22" y="206"/>
                      <a:pt x="22" y="216"/>
                    </a:cubicBezTo>
                    <a:cubicBezTo>
                      <a:pt x="22" y="227"/>
                      <a:pt x="22" y="237"/>
                      <a:pt x="22" y="247"/>
                    </a:cubicBezTo>
                    <a:cubicBezTo>
                      <a:pt x="22" y="257"/>
                      <a:pt x="22" y="267"/>
                      <a:pt x="22" y="277"/>
                    </a:cubicBezTo>
                    <a:cubicBezTo>
                      <a:pt x="22" y="287"/>
                      <a:pt x="22" y="297"/>
                      <a:pt x="22" y="307"/>
                    </a:cubicBezTo>
                    <a:cubicBezTo>
                      <a:pt x="22" y="317"/>
                      <a:pt x="22" y="327"/>
                      <a:pt x="22" y="338"/>
                    </a:cubicBezTo>
                    <a:cubicBezTo>
                      <a:pt x="22" y="348"/>
                      <a:pt x="22" y="358"/>
                      <a:pt x="22" y="368"/>
                    </a:cubicBezTo>
                    <a:cubicBezTo>
                      <a:pt x="22" y="378"/>
                      <a:pt x="22" y="388"/>
                      <a:pt x="22" y="398"/>
                    </a:cubicBezTo>
                    <a:cubicBezTo>
                      <a:pt x="22" y="408"/>
                      <a:pt x="22" y="418"/>
                      <a:pt x="22" y="428"/>
                    </a:cubicBezTo>
                    <a:cubicBezTo>
                      <a:pt x="22" y="438"/>
                      <a:pt x="22" y="449"/>
                      <a:pt x="22" y="459"/>
                    </a:cubicBezTo>
                    <a:cubicBezTo>
                      <a:pt x="22" y="469"/>
                      <a:pt x="21" y="479"/>
                      <a:pt x="21" y="489"/>
                    </a:cubicBezTo>
                    <a:cubicBezTo>
                      <a:pt x="21" y="499"/>
                      <a:pt x="21" y="509"/>
                      <a:pt x="21" y="519"/>
                    </a:cubicBezTo>
                    <a:cubicBezTo>
                      <a:pt x="21" y="529"/>
                      <a:pt x="21" y="539"/>
                      <a:pt x="21" y="549"/>
                    </a:cubicBezTo>
                    <a:cubicBezTo>
                      <a:pt x="21" y="560"/>
                      <a:pt x="21" y="570"/>
                      <a:pt x="21" y="580"/>
                    </a:cubicBezTo>
                    <a:cubicBezTo>
                      <a:pt x="21" y="590"/>
                      <a:pt x="21" y="600"/>
                      <a:pt x="21" y="610"/>
                    </a:cubicBezTo>
                    <a:cubicBezTo>
                      <a:pt x="21" y="620"/>
                      <a:pt x="21" y="630"/>
                      <a:pt x="21" y="640"/>
                    </a:cubicBezTo>
                    <a:cubicBezTo>
                      <a:pt x="21" y="650"/>
                      <a:pt x="21" y="660"/>
                      <a:pt x="21" y="671"/>
                    </a:cubicBezTo>
                    <a:cubicBezTo>
                      <a:pt x="21" y="681"/>
                      <a:pt x="21" y="691"/>
                      <a:pt x="21" y="701"/>
                    </a:cubicBezTo>
                    <a:cubicBezTo>
                      <a:pt x="21" y="711"/>
                      <a:pt x="21" y="721"/>
                      <a:pt x="21" y="731"/>
                    </a:cubicBezTo>
                    <a:cubicBezTo>
                      <a:pt x="21" y="741"/>
                      <a:pt x="21" y="751"/>
                      <a:pt x="21" y="761"/>
                    </a:cubicBezTo>
                    <a:cubicBezTo>
                      <a:pt x="21" y="771"/>
                      <a:pt x="21" y="782"/>
                      <a:pt x="21" y="792"/>
                    </a:cubicBezTo>
                    <a:cubicBezTo>
                      <a:pt x="21" y="802"/>
                      <a:pt x="21" y="812"/>
                      <a:pt x="20" y="822"/>
                    </a:cubicBezTo>
                    <a:cubicBezTo>
                      <a:pt x="20" y="832"/>
                      <a:pt x="20" y="842"/>
                      <a:pt x="20" y="852"/>
                    </a:cubicBezTo>
                    <a:cubicBezTo>
                      <a:pt x="20" y="862"/>
                      <a:pt x="20" y="872"/>
                      <a:pt x="20" y="882"/>
                    </a:cubicBezTo>
                    <a:cubicBezTo>
                      <a:pt x="23" y="883"/>
                      <a:pt x="26" y="883"/>
                      <a:pt x="28" y="883"/>
                    </a:cubicBezTo>
                    <a:cubicBezTo>
                      <a:pt x="29" y="881"/>
                      <a:pt x="29" y="879"/>
                      <a:pt x="29" y="877"/>
                    </a:cubicBezTo>
                    <a:cubicBezTo>
                      <a:pt x="29" y="855"/>
                      <a:pt x="29" y="833"/>
                      <a:pt x="29" y="811"/>
                    </a:cubicBezTo>
                    <a:cubicBezTo>
                      <a:pt x="29" y="761"/>
                      <a:pt x="29" y="710"/>
                      <a:pt x="29" y="659"/>
                    </a:cubicBezTo>
                    <a:cubicBezTo>
                      <a:pt x="29" y="621"/>
                      <a:pt x="30" y="583"/>
                      <a:pt x="30" y="545"/>
                    </a:cubicBezTo>
                    <a:cubicBezTo>
                      <a:pt x="30" y="491"/>
                      <a:pt x="30" y="437"/>
                      <a:pt x="30" y="383"/>
                    </a:cubicBezTo>
                    <a:cubicBezTo>
                      <a:pt x="30" y="347"/>
                      <a:pt x="30" y="310"/>
                      <a:pt x="30" y="274"/>
                    </a:cubicBezTo>
                    <a:cubicBezTo>
                      <a:pt x="31" y="253"/>
                      <a:pt x="31" y="232"/>
                      <a:pt x="31" y="211"/>
                    </a:cubicBezTo>
                    <a:cubicBezTo>
                      <a:pt x="31" y="186"/>
                      <a:pt x="31" y="162"/>
                      <a:pt x="31" y="137"/>
                    </a:cubicBezTo>
                    <a:cubicBezTo>
                      <a:pt x="31" y="109"/>
                      <a:pt x="31" y="81"/>
                      <a:pt x="31" y="54"/>
                    </a:cubicBezTo>
                    <a:cubicBezTo>
                      <a:pt x="31" y="38"/>
                      <a:pt x="31" y="23"/>
                      <a:pt x="31" y="7"/>
                    </a:cubicBezTo>
                    <a:cubicBezTo>
                      <a:pt x="31" y="5"/>
                      <a:pt x="31" y="4"/>
                      <a:pt x="31" y="2"/>
                    </a:cubicBezTo>
                    <a:cubicBezTo>
                      <a:pt x="34" y="0"/>
                      <a:pt x="37" y="1"/>
                      <a:pt x="40" y="1"/>
                    </a:cubicBezTo>
                    <a:cubicBezTo>
                      <a:pt x="41" y="3"/>
                      <a:pt x="41" y="4"/>
                      <a:pt x="41" y="5"/>
                    </a:cubicBezTo>
                    <a:cubicBezTo>
                      <a:pt x="41" y="15"/>
                      <a:pt x="41" y="26"/>
                      <a:pt x="41" y="36"/>
                    </a:cubicBezTo>
                    <a:cubicBezTo>
                      <a:pt x="41" y="37"/>
                      <a:pt x="40" y="39"/>
                      <a:pt x="40" y="40"/>
                    </a:cubicBezTo>
                    <a:cubicBezTo>
                      <a:pt x="40" y="76"/>
                      <a:pt x="40" y="112"/>
                      <a:pt x="40" y="148"/>
                    </a:cubicBezTo>
                    <a:cubicBezTo>
                      <a:pt x="40" y="169"/>
                      <a:pt x="40" y="190"/>
                      <a:pt x="40" y="211"/>
                    </a:cubicBezTo>
                    <a:cubicBezTo>
                      <a:pt x="40" y="237"/>
                      <a:pt x="40" y="263"/>
                      <a:pt x="40" y="288"/>
                    </a:cubicBezTo>
                    <a:cubicBezTo>
                      <a:pt x="40" y="309"/>
                      <a:pt x="40" y="330"/>
                      <a:pt x="40" y="351"/>
                    </a:cubicBezTo>
                    <a:cubicBezTo>
                      <a:pt x="40" y="387"/>
                      <a:pt x="40" y="422"/>
                      <a:pt x="40" y="458"/>
                    </a:cubicBezTo>
                    <a:cubicBezTo>
                      <a:pt x="40" y="491"/>
                      <a:pt x="39" y="523"/>
                      <a:pt x="39" y="556"/>
                    </a:cubicBezTo>
                    <a:cubicBezTo>
                      <a:pt x="39" y="588"/>
                      <a:pt x="39" y="621"/>
                      <a:pt x="39" y="653"/>
                    </a:cubicBezTo>
                    <a:cubicBezTo>
                      <a:pt x="39" y="684"/>
                      <a:pt x="39" y="715"/>
                      <a:pt x="39" y="746"/>
                    </a:cubicBezTo>
                    <a:cubicBezTo>
                      <a:pt x="39" y="775"/>
                      <a:pt x="39" y="803"/>
                      <a:pt x="39" y="832"/>
                    </a:cubicBezTo>
                    <a:cubicBezTo>
                      <a:pt x="39" y="847"/>
                      <a:pt x="38" y="862"/>
                      <a:pt x="38" y="876"/>
                    </a:cubicBezTo>
                    <a:cubicBezTo>
                      <a:pt x="38" y="878"/>
                      <a:pt x="38" y="880"/>
                      <a:pt x="38" y="882"/>
                    </a:cubicBezTo>
                    <a:cubicBezTo>
                      <a:pt x="41" y="883"/>
                      <a:pt x="44" y="883"/>
                      <a:pt x="46" y="882"/>
                    </a:cubicBezTo>
                    <a:cubicBezTo>
                      <a:pt x="47" y="873"/>
                      <a:pt x="47" y="865"/>
                      <a:pt x="47" y="856"/>
                    </a:cubicBezTo>
                    <a:cubicBezTo>
                      <a:pt x="47" y="847"/>
                      <a:pt x="47" y="838"/>
                      <a:pt x="47" y="829"/>
                    </a:cubicBezTo>
                    <a:cubicBezTo>
                      <a:pt x="47" y="820"/>
                      <a:pt x="47" y="811"/>
                      <a:pt x="47" y="802"/>
                    </a:cubicBezTo>
                    <a:cubicBezTo>
                      <a:pt x="47" y="793"/>
                      <a:pt x="47" y="784"/>
                      <a:pt x="47" y="776"/>
                    </a:cubicBezTo>
                    <a:cubicBezTo>
                      <a:pt x="47" y="767"/>
                      <a:pt x="47" y="758"/>
                      <a:pt x="47" y="749"/>
                    </a:cubicBezTo>
                    <a:cubicBezTo>
                      <a:pt x="47" y="740"/>
                      <a:pt x="47" y="731"/>
                      <a:pt x="47" y="722"/>
                    </a:cubicBezTo>
                    <a:cubicBezTo>
                      <a:pt x="47" y="713"/>
                      <a:pt x="47" y="704"/>
                      <a:pt x="47" y="695"/>
                    </a:cubicBezTo>
                    <a:cubicBezTo>
                      <a:pt x="47" y="686"/>
                      <a:pt x="47" y="677"/>
                      <a:pt x="47" y="669"/>
                    </a:cubicBezTo>
                    <a:cubicBezTo>
                      <a:pt x="47" y="660"/>
                      <a:pt x="47" y="651"/>
                      <a:pt x="47" y="642"/>
                    </a:cubicBezTo>
                    <a:cubicBezTo>
                      <a:pt x="47" y="633"/>
                      <a:pt x="47" y="624"/>
                      <a:pt x="47" y="615"/>
                    </a:cubicBezTo>
                    <a:cubicBezTo>
                      <a:pt x="47" y="606"/>
                      <a:pt x="47" y="597"/>
                      <a:pt x="47" y="589"/>
                    </a:cubicBezTo>
                    <a:cubicBezTo>
                      <a:pt x="47" y="580"/>
                      <a:pt x="47" y="571"/>
                      <a:pt x="48" y="562"/>
                    </a:cubicBezTo>
                    <a:cubicBezTo>
                      <a:pt x="49" y="561"/>
                      <a:pt x="49" y="561"/>
                      <a:pt x="50" y="560"/>
                    </a:cubicBezTo>
                    <a:cubicBezTo>
                      <a:pt x="54" y="559"/>
                      <a:pt x="55" y="557"/>
                      <a:pt x="54" y="554"/>
                    </a:cubicBezTo>
                    <a:cubicBezTo>
                      <a:pt x="54" y="550"/>
                      <a:pt x="54" y="547"/>
                      <a:pt x="54" y="543"/>
                    </a:cubicBezTo>
                    <a:cubicBezTo>
                      <a:pt x="54" y="541"/>
                      <a:pt x="55" y="540"/>
                      <a:pt x="56" y="539"/>
                    </a:cubicBezTo>
                    <a:lnTo>
                      <a:pt x="58" y="537"/>
                    </a:lnTo>
                    <a:cubicBezTo>
                      <a:pt x="60" y="535"/>
                      <a:pt x="61" y="533"/>
                      <a:pt x="60" y="530"/>
                    </a:cubicBezTo>
                    <a:lnTo>
                      <a:pt x="61" y="528"/>
                    </a:lnTo>
                    <a:cubicBezTo>
                      <a:pt x="61" y="535"/>
                      <a:pt x="65" y="540"/>
                      <a:pt x="68" y="546"/>
                    </a:cubicBezTo>
                    <a:cubicBezTo>
                      <a:pt x="69" y="548"/>
                      <a:pt x="70" y="551"/>
                      <a:pt x="70" y="553"/>
                    </a:cubicBezTo>
                    <a:cubicBezTo>
                      <a:pt x="70" y="587"/>
                      <a:pt x="69" y="622"/>
                      <a:pt x="69" y="656"/>
                    </a:cubicBezTo>
                    <a:cubicBezTo>
                      <a:pt x="69" y="702"/>
                      <a:pt x="69" y="748"/>
                      <a:pt x="69" y="794"/>
                    </a:cubicBezTo>
                    <a:cubicBezTo>
                      <a:pt x="69" y="814"/>
                      <a:pt x="69" y="834"/>
                      <a:pt x="69" y="855"/>
                    </a:cubicBezTo>
                    <a:cubicBezTo>
                      <a:pt x="69" y="862"/>
                      <a:pt x="69" y="870"/>
                      <a:pt x="69" y="877"/>
                    </a:cubicBezTo>
                    <a:cubicBezTo>
                      <a:pt x="69" y="879"/>
                      <a:pt x="68" y="881"/>
                      <a:pt x="69" y="883"/>
                    </a:cubicBezTo>
                    <a:cubicBezTo>
                      <a:pt x="72" y="883"/>
                      <a:pt x="74" y="883"/>
                      <a:pt x="76" y="883"/>
                    </a:cubicBezTo>
                    <a:cubicBezTo>
                      <a:pt x="78" y="881"/>
                      <a:pt x="77" y="880"/>
                      <a:pt x="77" y="878"/>
                    </a:cubicBezTo>
                    <a:cubicBezTo>
                      <a:pt x="77" y="845"/>
                      <a:pt x="77" y="812"/>
                      <a:pt x="77" y="780"/>
                    </a:cubicBezTo>
                    <a:cubicBezTo>
                      <a:pt x="77" y="778"/>
                      <a:pt x="77" y="776"/>
                      <a:pt x="78" y="774"/>
                    </a:cubicBezTo>
                    <a:lnTo>
                      <a:pt x="78" y="774"/>
                    </a:lnTo>
                    <a:cubicBezTo>
                      <a:pt x="78" y="778"/>
                      <a:pt x="79" y="782"/>
                      <a:pt x="78" y="786"/>
                    </a:cubicBezTo>
                    <a:cubicBezTo>
                      <a:pt x="78" y="787"/>
                      <a:pt x="78" y="789"/>
                      <a:pt x="78" y="790"/>
                    </a:cubicBezTo>
                    <a:cubicBezTo>
                      <a:pt x="78" y="806"/>
                      <a:pt x="78" y="822"/>
                      <a:pt x="78" y="837"/>
                    </a:cubicBezTo>
                    <a:cubicBezTo>
                      <a:pt x="78" y="851"/>
                      <a:pt x="78" y="864"/>
                      <a:pt x="78" y="877"/>
                    </a:cubicBezTo>
                    <a:lnTo>
                      <a:pt x="78" y="882"/>
                    </a:lnTo>
                    <a:cubicBezTo>
                      <a:pt x="80" y="883"/>
                      <a:pt x="82" y="883"/>
                      <a:pt x="83" y="883"/>
                    </a:cubicBezTo>
                    <a:cubicBezTo>
                      <a:pt x="84" y="883"/>
                      <a:pt x="84" y="883"/>
                      <a:pt x="85" y="883"/>
                    </a:cubicBezTo>
                    <a:cubicBezTo>
                      <a:pt x="87" y="882"/>
                      <a:pt x="86" y="880"/>
                      <a:pt x="86" y="879"/>
                    </a:cubicBezTo>
                    <a:cubicBezTo>
                      <a:pt x="86" y="869"/>
                      <a:pt x="86" y="858"/>
                      <a:pt x="86" y="847"/>
                    </a:cubicBezTo>
                    <a:cubicBezTo>
                      <a:pt x="87" y="795"/>
                      <a:pt x="87" y="742"/>
                      <a:pt x="87" y="690"/>
                    </a:cubicBezTo>
                    <a:cubicBezTo>
                      <a:pt x="87" y="688"/>
                      <a:pt x="87" y="685"/>
                      <a:pt x="88" y="683"/>
                    </a:cubicBezTo>
                    <a:cubicBezTo>
                      <a:pt x="93" y="669"/>
                      <a:pt x="100" y="656"/>
                      <a:pt x="112" y="646"/>
                    </a:cubicBezTo>
                    <a:cubicBezTo>
                      <a:pt x="116" y="643"/>
                      <a:pt x="120" y="640"/>
                      <a:pt x="125" y="638"/>
                    </a:cubicBezTo>
                    <a:cubicBezTo>
                      <a:pt x="128" y="637"/>
                      <a:pt x="130" y="637"/>
                      <a:pt x="132" y="636"/>
                    </a:cubicBezTo>
                    <a:cubicBezTo>
                      <a:pt x="147" y="640"/>
                      <a:pt x="157" y="649"/>
                      <a:pt x="165" y="660"/>
                    </a:cubicBezTo>
                    <a:cubicBezTo>
                      <a:pt x="170" y="667"/>
                      <a:pt x="173" y="674"/>
                      <a:pt x="176" y="682"/>
                    </a:cubicBezTo>
                    <a:cubicBezTo>
                      <a:pt x="177" y="684"/>
                      <a:pt x="178" y="687"/>
                      <a:pt x="178" y="689"/>
                    </a:cubicBezTo>
                    <a:cubicBezTo>
                      <a:pt x="177" y="725"/>
                      <a:pt x="177" y="761"/>
                      <a:pt x="177" y="797"/>
                    </a:cubicBezTo>
                    <a:cubicBezTo>
                      <a:pt x="177" y="820"/>
                      <a:pt x="177" y="844"/>
                      <a:pt x="177" y="868"/>
                    </a:cubicBezTo>
                    <a:cubicBezTo>
                      <a:pt x="177" y="872"/>
                      <a:pt x="177" y="876"/>
                      <a:pt x="177" y="880"/>
                    </a:cubicBezTo>
                    <a:cubicBezTo>
                      <a:pt x="177" y="881"/>
                      <a:pt x="177" y="882"/>
                      <a:pt x="177" y="883"/>
                    </a:cubicBezTo>
                    <a:cubicBezTo>
                      <a:pt x="179" y="883"/>
                      <a:pt x="181" y="883"/>
                      <a:pt x="182" y="883"/>
                    </a:cubicBezTo>
                    <a:cubicBezTo>
                      <a:pt x="183" y="883"/>
                      <a:pt x="184" y="883"/>
                      <a:pt x="185" y="883"/>
                    </a:cubicBezTo>
                    <a:cubicBezTo>
                      <a:pt x="185" y="881"/>
                      <a:pt x="185" y="880"/>
                      <a:pt x="185" y="879"/>
                    </a:cubicBezTo>
                    <a:cubicBezTo>
                      <a:pt x="185" y="868"/>
                      <a:pt x="185" y="857"/>
                      <a:pt x="185" y="847"/>
                    </a:cubicBezTo>
                    <a:cubicBezTo>
                      <a:pt x="185" y="836"/>
                      <a:pt x="186" y="825"/>
                      <a:pt x="186" y="814"/>
                    </a:cubicBezTo>
                    <a:cubicBezTo>
                      <a:pt x="186" y="789"/>
                      <a:pt x="186" y="764"/>
                      <a:pt x="186" y="739"/>
                    </a:cubicBezTo>
                    <a:cubicBezTo>
                      <a:pt x="186" y="723"/>
                      <a:pt x="186" y="708"/>
                      <a:pt x="186" y="692"/>
                    </a:cubicBezTo>
                    <a:cubicBezTo>
                      <a:pt x="186" y="686"/>
                      <a:pt x="185" y="680"/>
                      <a:pt x="182" y="674"/>
                    </a:cubicBezTo>
                    <a:cubicBezTo>
                      <a:pt x="179" y="667"/>
                      <a:pt x="175" y="659"/>
                      <a:pt x="170" y="653"/>
                    </a:cubicBezTo>
                    <a:cubicBezTo>
                      <a:pt x="161" y="641"/>
                      <a:pt x="150" y="633"/>
                      <a:pt x="136" y="628"/>
                    </a:cubicBezTo>
                    <a:cubicBezTo>
                      <a:pt x="134" y="628"/>
                      <a:pt x="132" y="628"/>
                      <a:pt x="130" y="628"/>
                    </a:cubicBezTo>
                    <a:cubicBezTo>
                      <a:pt x="123" y="630"/>
                      <a:pt x="117" y="633"/>
                      <a:pt x="112" y="636"/>
                    </a:cubicBezTo>
                    <a:cubicBezTo>
                      <a:pt x="103" y="642"/>
                      <a:pt x="96" y="650"/>
                      <a:pt x="90" y="659"/>
                    </a:cubicBezTo>
                    <a:cubicBezTo>
                      <a:pt x="86" y="665"/>
                      <a:pt x="83" y="672"/>
                      <a:pt x="81" y="679"/>
                    </a:cubicBezTo>
                    <a:cubicBezTo>
                      <a:pt x="79" y="682"/>
                      <a:pt x="79" y="685"/>
                      <a:pt x="79" y="688"/>
                    </a:cubicBezTo>
                    <a:cubicBezTo>
                      <a:pt x="79" y="711"/>
                      <a:pt x="79" y="735"/>
                      <a:pt x="79" y="758"/>
                    </a:cubicBezTo>
                    <a:lnTo>
                      <a:pt x="79" y="764"/>
                    </a:lnTo>
                    <a:cubicBezTo>
                      <a:pt x="77" y="763"/>
                      <a:pt x="78" y="761"/>
                      <a:pt x="78" y="760"/>
                    </a:cubicBezTo>
                    <a:cubicBezTo>
                      <a:pt x="78" y="738"/>
                      <a:pt x="78" y="716"/>
                      <a:pt x="78" y="694"/>
                    </a:cubicBezTo>
                    <a:cubicBezTo>
                      <a:pt x="78" y="658"/>
                      <a:pt x="78" y="622"/>
                      <a:pt x="78" y="586"/>
                    </a:cubicBezTo>
                    <a:cubicBezTo>
                      <a:pt x="78" y="584"/>
                      <a:pt x="78" y="582"/>
                      <a:pt x="78" y="580"/>
                    </a:cubicBezTo>
                    <a:cubicBezTo>
                      <a:pt x="80" y="579"/>
                      <a:pt x="82" y="579"/>
                      <a:pt x="83" y="579"/>
                    </a:cubicBezTo>
                    <a:cubicBezTo>
                      <a:pt x="96" y="579"/>
                      <a:pt x="109" y="579"/>
                      <a:pt x="121" y="579"/>
                    </a:cubicBezTo>
                    <a:cubicBezTo>
                      <a:pt x="142" y="580"/>
                      <a:pt x="162" y="580"/>
                      <a:pt x="182" y="580"/>
                    </a:cubicBezTo>
                    <a:cubicBezTo>
                      <a:pt x="184" y="580"/>
                      <a:pt x="185" y="580"/>
                      <a:pt x="187" y="580"/>
                    </a:cubicBezTo>
                    <a:cubicBezTo>
                      <a:pt x="188" y="586"/>
                      <a:pt x="187" y="593"/>
                      <a:pt x="187" y="599"/>
                    </a:cubicBezTo>
                    <a:cubicBezTo>
                      <a:pt x="187" y="605"/>
                      <a:pt x="187" y="612"/>
                      <a:pt x="187" y="618"/>
                    </a:cubicBezTo>
                    <a:cubicBezTo>
                      <a:pt x="187" y="624"/>
                      <a:pt x="187" y="631"/>
                      <a:pt x="187" y="637"/>
                    </a:cubicBezTo>
                    <a:cubicBezTo>
                      <a:pt x="187" y="643"/>
                      <a:pt x="187" y="650"/>
                      <a:pt x="187" y="656"/>
                    </a:cubicBezTo>
                    <a:lnTo>
                      <a:pt x="187" y="674"/>
                    </a:lnTo>
                    <a:cubicBezTo>
                      <a:pt x="187" y="681"/>
                      <a:pt x="187" y="687"/>
                      <a:pt x="187" y="693"/>
                    </a:cubicBezTo>
                    <a:cubicBezTo>
                      <a:pt x="187" y="700"/>
                      <a:pt x="187" y="706"/>
                      <a:pt x="187" y="712"/>
                    </a:cubicBezTo>
                    <a:cubicBezTo>
                      <a:pt x="187" y="719"/>
                      <a:pt x="187" y="725"/>
                      <a:pt x="187" y="731"/>
                    </a:cubicBezTo>
                    <a:cubicBezTo>
                      <a:pt x="187" y="738"/>
                      <a:pt x="187" y="744"/>
                      <a:pt x="187" y="750"/>
                    </a:cubicBezTo>
                    <a:cubicBezTo>
                      <a:pt x="187" y="757"/>
                      <a:pt x="187" y="763"/>
                      <a:pt x="187" y="769"/>
                    </a:cubicBezTo>
                    <a:cubicBezTo>
                      <a:pt x="187" y="776"/>
                      <a:pt x="187" y="782"/>
                      <a:pt x="187" y="788"/>
                    </a:cubicBezTo>
                    <a:cubicBezTo>
                      <a:pt x="187" y="795"/>
                      <a:pt x="187" y="801"/>
                      <a:pt x="187" y="807"/>
                    </a:cubicBezTo>
                    <a:cubicBezTo>
                      <a:pt x="187" y="813"/>
                      <a:pt x="187" y="819"/>
                      <a:pt x="187" y="826"/>
                    </a:cubicBezTo>
                    <a:cubicBezTo>
                      <a:pt x="187" y="832"/>
                      <a:pt x="187" y="838"/>
                      <a:pt x="187" y="845"/>
                    </a:cubicBezTo>
                    <a:cubicBezTo>
                      <a:pt x="187" y="851"/>
                      <a:pt x="187" y="857"/>
                      <a:pt x="187" y="864"/>
                    </a:cubicBezTo>
                    <a:cubicBezTo>
                      <a:pt x="187" y="870"/>
                      <a:pt x="187" y="876"/>
                      <a:pt x="187" y="883"/>
                    </a:cubicBezTo>
                    <a:cubicBezTo>
                      <a:pt x="189" y="884"/>
                      <a:pt x="192" y="883"/>
                      <a:pt x="194" y="883"/>
                    </a:cubicBezTo>
                    <a:cubicBezTo>
                      <a:pt x="196" y="881"/>
                      <a:pt x="195" y="880"/>
                      <a:pt x="195" y="878"/>
                    </a:cubicBezTo>
                    <a:cubicBezTo>
                      <a:pt x="195" y="863"/>
                      <a:pt x="195" y="848"/>
                      <a:pt x="195" y="833"/>
                    </a:cubicBezTo>
                    <a:cubicBezTo>
                      <a:pt x="195" y="814"/>
                      <a:pt x="195" y="795"/>
                      <a:pt x="195" y="776"/>
                    </a:cubicBezTo>
                    <a:cubicBezTo>
                      <a:pt x="196" y="745"/>
                      <a:pt x="196" y="713"/>
                      <a:pt x="196" y="681"/>
                    </a:cubicBezTo>
                    <a:cubicBezTo>
                      <a:pt x="196" y="643"/>
                      <a:pt x="196" y="604"/>
                      <a:pt x="196" y="565"/>
                    </a:cubicBezTo>
                    <a:cubicBezTo>
                      <a:pt x="196" y="561"/>
                      <a:pt x="196" y="557"/>
                      <a:pt x="196" y="553"/>
                    </a:cubicBezTo>
                    <a:cubicBezTo>
                      <a:pt x="196" y="550"/>
                      <a:pt x="197" y="548"/>
                      <a:pt x="198" y="546"/>
                    </a:cubicBezTo>
                    <a:cubicBezTo>
                      <a:pt x="199" y="544"/>
                      <a:pt x="199" y="543"/>
                      <a:pt x="200" y="541"/>
                    </a:cubicBezTo>
                    <a:cubicBezTo>
                      <a:pt x="203" y="537"/>
                      <a:pt x="205" y="533"/>
                      <a:pt x="204" y="528"/>
                    </a:cubicBezTo>
                    <a:lnTo>
                      <a:pt x="205" y="529"/>
                    </a:lnTo>
                    <a:cubicBezTo>
                      <a:pt x="205" y="532"/>
                      <a:pt x="206" y="535"/>
                      <a:pt x="208" y="537"/>
                    </a:cubicBezTo>
                    <a:cubicBezTo>
                      <a:pt x="211" y="539"/>
                      <a:pt x="212" y="542"/>
                      <a:pt x="211" y="545"/>
                    </a:cubicBezTo>
                    <a:cubicBezTo>
                      <a:pt x="211" y="549"/>
                      <a:pt x="211" y="554"/>
                      <a:pt x="211" y="558"/>
                    </a:cubicBezTo>
                    <a:cubicBezTo>
                      <a:pt x="213" y="559"/>
                      <a:pt x="214" y="560"/>
                      <a:pt x="216" y="561"/>
                    </a:cubicBezTo>
                    <a:cubicBezTo>
                      <a:pt x="217" y="561"/>
                      <a:pt x="218" y="563"/>
                      <a:pt x="218" y="564"/>
                    </a:cubicBezTo>
                    <a:cubicBezTo>
                      <a:pt x="218" y="568"/>
                      <a:pt x="218" y="571"/>
                      <a:pt x="218" y="575"/>
                    </a:cubicBezTo>
                    <a:cubicBezTo>
                      <a:pt x="218" y="625"/>
                      <a:pt x="218" y="675"/>
                      <a:pt x="218" y="725"/>
                    </a:cubicBezTo>
                    <a:cubicBezTo>
                      <a:pt x="217" y="776"/>
                      <a:pt x="217" y="826"/>
                      <a:pt x="217" y="877"/>
                    </a:cubicBezTo>
                    <a:cubicBezTo>
                      <a:pt x="217" y="879"/>
                      <a:pt x="217" y="881"/>
                      <a:pt x="217" y="883"/>
                    </a:cubicBezTo>
                    <a:cubicBezTo>
                      <a:pt x="220" y="884"/>
                      <a:pt x="222" y="883"/>
                      <a:pt x="224" y="883"/>
                    </a:cubicBezTo>
                    <a:cubicBezTo>
                      <a:pt x="226" y="882"/>
                      <a:pt x="225" y="880"/>
                      <a:pt x="225" y="878"/>
                    </a:cubicBezTo>
                    <a:cubicBezTo>
                      <a:pt x="225" y="868"/>
                      <a:pt x="225" y="857"/>
                      <a:pt x="225" y="846"/>
                    </a:cubicBezTo>
                    <a:cubicBezTo>
                      <a:pt x="226" y="833"/>
                      <a:pt x="226" y="821"/>
                      <a:pt x="226" y="808"/>
                    </a:cubicBezTo>
                    <a:cubicBezTo>
                      <a:pt x="226" y="790"/>
                      <a:pt x="226" y="773"/>
                      <a:pt x="226" y="756"/>
                    </a:cubicBezTo>
                    <a:lnTo>
                      <a:pt x="226" y="623"/>
                    </a:lnTo>
                    <a:cubicBezTo>
                      <a:pt x="226" y="593"/>
                      <a:pt x="226" y="562"/>
                      <a:pt x="226" y="532"/>
                    </a:cubicBezTo>
                    <a:cubicBezTo>
                      <a:pt x="226" y="495"/>
                      <a:pt x="226" y="458"/>
                      <a:pt x="227" y="421"/>
                    </a:cubicBezTo>
                    <a:cubicBezTo>
                      <a:pt x="227" y="370"/>
                      <a:pt x="227" y="318"/>
                      <a:pt x="227" y="267"/>
                    </a:cubicBezTo>
                    <a:cubicBezTo>
                      <a:pt x="227" y="230"/>
                      <a:pt x="227" y="193"/>
                      <a:pt x="227" y="156"/>
                    </a:cubicBezTo>
                    <a:cubicBezTo>
                      <a:pt x="227" y="124"/>
                      <a:pt x="227" y="92"/>
                      <a:pt x="227" y="60"/>
                    </a:cubicBezTo>
                    <a:cubicBezTo>
                      <a:pt x="228" y="42"/>
                      <a:pt x="228" y="24"/>
                      <a:pt x="228" y="6"/>
                    </a:cubicBezTo>
                    <a:cubicBezTo>
                      <a:pt x="228" y="5"/>
                      <a:pt x="228" y="3"/>
                      <a:pt x="228" y="2"/>
                    </a:cubicBezTo>
                    <a:cubicBezTo>
                      <a:pt x="231" y="1"/>
                      <a:pt x="234" y="1"/>
                      <a:pt x="237" y="1"/>
                    </a:cubicBezTo>
                    <a:cubicBezTo>
                      <a:pt x="237" y="3"/>
                      <a:pt x="237" y="4"/>
                      <a:pt x="237" y="5"/>
                    </a:cubicBezTo>
                    <a:cubicBezTo>
                      <a:pt x="237" y="13"/>
                      <a:pt x="237" y="20"/>
                      <a:pt x="237" y="28"/>
                    </a:cubicBezTo>
                    <a:cubicBezTo>
                      <a:pt x="237" y="42"/>
                      <a:pt x="237" y="56"/>
                      <a:pt x="237" y="70"/>
                    </a:cubicBezTo>
                    <a:cubicBezTo>
                      <a:pt x="237" y="99"/>
                      <a:pt x="237" y="128"/>
                      <a:pt x="237" y="157"/>
                    </a:cubicBezTo>
                    <a:cubicBezTo>
                      <a:pt x="237" y="189"/>
                      <a:pt x="237" y="221"/>
                      <a:pt x="237" y="254"/>
                    </a:cubicBezTo>
                    <a:cubicBezTo>
                      <a:pt x="236" y="293"/>
                      <a:pt x="236" y="333"/>
                      <a:pt x="236" y="373"/>
                    </a:cubicBezTo>
                    <a:cubicBezTo>
                      <a:pt x="236" y="426"/>
                      <a:pt x="236" y="480"/>
                      <a:pt x="236" y="533"/>
                    </a:cubicBezTo>
                    <a:cubicBezTo>
                      <a:pt x="236" y="563"/>
                      <a:pt x="236" y="593"/>
                      <a:pt x="236" y="623"/>
                    </a:cubicBezTo>
                    <a:cubicBezTo>
                      <a:pt x="236" y="650"/>
                      <a:pt x="236" y="676"/>
                      <a:pt x="235" y="702"/>
                    </a:cubicBezTo>
                    <a:cubicBezTo>
                      <a:pt x="235" y="736"/>
                      <a:pt x="235" y="769"/>
                      <a:pt x="235" y="803"/>
                    </a:cubicBezTo>
                    <a:cubicBezTo>
                      <a:pt x="235" y="827"/>
                      <a:pt x="235" y="852"/>
                      <a:pt x="235" y="877"/>
                    </a:cubicBezTo>
                    <a:cubicBezTo>
                      <a:pt x="235" y="879"/>
                      <a:pt x="235" y="881"/>
                      <a:pt x="235" y="883"/>
                    </a:cubicBezTo>
                    <a:cubicBezTo>
                      <a:pt x="238" y="884"/>
                      <a:pt x="240" y="883"/>
                      <a:pt x="242" y="883"/>
                    </a:cubicBezTo>
                    <a:cubicBezTo>
                      <a:pt x="244" y="882"/>
                      <a:pt x="243" y="880"/>
                      <a:pt x="243" y="878"/>
                    </a:cubicBezTo>
                    <a:cubicBezTo>
                      <a:pt x="243" y="864"/>
                      <a:pt x="243" y="849"/>
                      <a:pt x="244" y="835"/>
                    </a:cubicBezTo>
                    <a:cubicBezTo>
                      <a:pt x="244" y="792"/>
                      <a:pt x="244" y="749"/>
                      <a:pt x="244" y="706"/>
                    </a:cubicBezTo>
                    <a:cubicBezTo>
                      <a:pt x="244" y="675"/>
                      <a:pt x="244" y="643"/>
                      <a:pt x="244" y="611"/>
                    </a:cubicBezTo>
                    <a:cubicBezTo>
                      <a:pt x="244" y="563"/>
                      <a:pt x="244" y="515"/>
                      <a:pt x="244" y="466"/>
                    </a:cubicBezTo>
                    <a:cubicBezTo>
                      <a:pt x="245" y="426"/>
                      <a:pt x="245" y="386"/>
                      <a:pt x="245" y="345"/>
                    </a:cubicBezTo>
                    <a:cubicBezTo>
                      <a:pt x="245" y="285"/>
                      <a:pt x="245" y="225"/>
                      <a:pt x="245" y="164"/>
                    </a:cubicBezTo>
                    <a:cubicBezTo>
                      <a:pt x="245" y="113"/>
                      <a:pt x="245" y="61"/>
                      <a:pt x="245" y="9"/>
                    </a:cubicBezTo>
                    <a:lnTo>
                      <a:pt x="245" y="5"/>
                    </a:lnTo>
                    <a:cubicBezTo>
                      <a:pt x="247" y="5"/>
                      <a:pt x="248" y="5"/>
                      <a:pt x="248" y="5"/>
                    </a:cubicBezTo>
                    <a:cubicBezTo>
                      <a:pt x="252" y="7"/>
                      <a:pt x="255" y="9"/>
                      <a:pt x="259" y="10"/>
                    </a:cubicBezTo>
                    <a:cubicBezTo>
                      <a:pt x="261" y="11"/>
                      <a:pt x="261" y="13"/>
                      <a:pt x="261" y="15"/>
                    </a:cubicBezTo>
                    <a:cubicBezTo>
                      <a:pt x="261" y="23"/>
                      <a:pt x="261" y="31"/>
                      <a:pt x="261" y="39"/>
                    </a:cubicBezTo>
                    <a:cubicBezTo>
                      <a:pt x="261" y="54"/>
                      <a:pt x="261" y="68"/>
                      <a:pt x="261" y="82"/>
                    </a:cubicBezTo>
                    <a:cubicBezTo>
                      <a:pt x="261" y="87"/>
                      <a:pt x="261" y="91"/>
                      <a:pt x="263" y="94"/>
                    </a:cubicBezTo>
                    <a:lnTo>
                      <a:pt x="264" y="96"/>
                    </a:lnTo>
                    <a:lnTo>
                      <a:pt x="263" y="98"/>
                    </a:lnTo>
                    <a:cubicBezTo>
                      <a:pt x="261" y="99"/>
                      <a:pt x="261" y="101"/>
                      <a:pt x="261" y="103"/>
                    </a:cubicBezTo>
                    <a:cubicBezTo>
                      <a:pt x="261" y="117"/>
                      <a:pt x="261" y="132"/>
                      <a:pt x="261" y="146"/>
                    </a:cubicBezTo>
                    <a:cubicBezTo>
                      <a:pt x="261" y="169"/>
                      <a:pt x="261" y="193"/>
                      <a:pt x="261" y="216"/>
                    </a:cubicBezTo>
                    <a:lnTo>
                      <a:pt x="261" y="303"/>
                    </a:lnTo>
                    <a:lnTo>
                      <a:pt x="261" y="313"/>
                    </a:lnTo>
                    <a:cubicBezTo>
                      <a:pt x="262" y="314"/>
                      <a:pt x="263" y="314"/>
                      <a:pt x="264" y="315"/>
                    </a:cubicBezTo>
                    <a:cubicBezTo>
                      <a:pt x="264" y="316"/>
                      <a:pt x="264" y="318"/>
                      <a:pt x="264" y="319"/>
                    </a:cubicBezTo>
                    <a:cubicBezTo>
                      <a:pt x="263" y="351"/>
                      <a:pt x="264" y="382"/>
                      <a:pt x="264" y="413"/>
                    </a:cubicBezTo>
                    <a:cubicBezTo>
                      <a:pt x="264" y="426"/>
                      <a:pt x="263" y="438"/>
                      <a:pt x="263" y="450"/>
                    </a:cubicBezTo>
                    <a:cubicBezTo>
                      <a:pt x="263" y="471"/>
                      <a:pt x="263" y="491"/>
                      <a:pt x="263" y="512"/>
                    </a:cubicBezTo>
                    <a:cubicBezTo>
                      <a:pt x="263" y="519"/>
                      <a:pt x="263" y="525"/>
                      <a:pt x="263" y="532"/>
                    </a:cubicBezTo>
                    <a:cubicBezTo>
                      <a:pt x="263" y="537"/>
                      <a:pt x="264" y="541"/>
                      <a:pt x="264" y="545"/>
                    </a:cubicBezTo>
                    <a:cubicBezTo>
                      <a:pt x="264" y="560"/>
                      <a:pt x="264" y="574"/>
                      <a:pt x="264" y="589"/>
                    </a:cubicBezTo>
                    <a:cubicBezTo>
                      <a:pt x="263" y="624"/>
                      <a:pt x="263" y="660"/>
                      <a:pt x="263" y="696"/>
                    </a:cubicBezTo>
                    <a:cubicBezTo>
                      <a:pt x="263" y="717"/>
                      <a:pt x="263" y="737"/>
                      <a:pt x="263" y="758"/>
                    </a:cubicBezTo>
                    <a:cubicBezTo>
                      <a:pt x="263" y="786"/>
                      <a:pt x="263" y="814"/>
                      <a:pt x="263" y="842"/>
                    </a:cubicBezTo>
                    <a:cubicBezTo>
                      <a:pt x="263" y="856"/>
                      <a:pt x="263" y="871"/>
                      <a:pt x="263" y="885"/>
                    </a:cubicBezTo>
                    <a:cubicBezTo>
                      <a:pt x="263" y="887"/>
                      <a:pt x="263" y="889"/>
                      <a:pt x="263" y="891"/>
                    </a:cubicBezTo>
                    <a:close/>
                    <a:moveTo>
                      <a:pt x="100" y="803"/>
                    </a:moveTo>
                    <a:cubicBezTo>
                      <a:pt x="99" y="809"/>
                      <a:pt x="99" y="878"/>
                      <a:pt x="100" y="883"/>
                    </a:cubicBezTo>
                    <a:cubicBezTo>
                      <a:pt x="101" y="883"/>
                      <a:pt x="102" y="883"/>
                      <a:pt x="104" y="883"/>
                    </a:cubicBezTo>
                    <a:cubicBezTo>
                      <a:pt x="122" y="883"/>
                      <a:pt x="141" y="883"/>
                      <a:pt x="160" y="883"/>
                    </a:cubicBezTo>
                    <a:cubicBezTo>
                      <a:pt x="161" y="883"/>
                      <a:pt x="162" y="883"/>
                      <a:pt x="164" y="883"/>
                    </a:cubicBezTo>
                    <a:cubicBezTo>
                      <a:pt x="164" y="859"/>
                      <a:pt x="164" y="836"/>
                      <a:pt x="164" y="813"/>
                    </a:cubicBezTo>
                    <a:cubicBezTo>
                      <a:pt x="164" y="810"/>
                      <a:pt x="164" y="807"/>
                      <a:pt x="164" y="804"/>
                    </a:cubicBezTo>
                    <a:lnTo>
                      <a:pt x="164" y="804"/>
                    </a:lnTo>
                    <a:lnTo>
                      <a:pt x="163" y="803"/>
                    </a:lnTo>
                    <a:cubicBezTo>
                      <a:pt x="162" y="803"/>
                      <a:pt x="161" y="803"/>
                      <a:pt x="160" y="803"/>
                    </a:cubicBezTo>
                    <a:cubicBezTo>
                      <a:pt x="140" y="803"/>
                      <a:pt x="120" y="803"/>
                      <a:pt x="100" y="803"/>
                    </a:cubicBezTo>
                    <a:close/>
                    <a:moveTo>
                      <a:pt x="141" y="791"/>
                    </a:moveTo>
                    <a:cubicBezTo>
                      <a:pt x="142" y="791"/>
                      <a:pt x="144" y="791"/>
                      <a:pt x="145" y="791"/>
                    </a:cubicBezTo>
                    <a:cubicBezTo>
                      <a:pt x="148" y="791"/>
                      <a:pt x="151" y="791"/>
                      <a:pt x="154" y="790"/>
                    </a:cubicBezTo>
                    <a:cubicBezTo>
                      <a:pt x="154" y="782"/>
                      <a:pt x="154" y="773"/>
                      <a:pt x="154" y="765"/>
                    </a:cubicBezTo>
                    <a:cubicBezTo>
                      <a:pt x="152" y="764"/>
                      <a:pt x="150" y="764"/>
                      <a:pt x="149" y="765"/>
                    </a:cubicBezTo>
                    <a:cubicBezTo>
                      <a:pt x="148" y="765"/>
                      <a:pt x="148" y="765"/>
                      <a:pt x="147" y="765"/>
                    </a:cubicBezTo>
                    <a:cubicBezTo>
                      <a:pt x="145" y="765"/>
                      <a:pt x="143" y="764"/>
                      <a:pt x="141" y="766"/>
                    </a:cubicBezTo>
                    <a:cubicBezTo>
                      <a:pt x="141" y="774"/>
                      <a:pt x="140" y="782"/>
                      <a:pt x="141" y="791"/>
                    </a:cubicBezTo>
                    <a:close/>
                    <a:moveTo>
                      <a:pt x="111" y="791"/>
                    </a:moveTo>
                    <a:cubicBezTo>
                      <a:pt x="112" y="790"/>
                      <a:pt x="114" y="791"/>
                      <a:pt x="116" y="791"/>
                    </a:cubicBezTo>
                    <a:cubicBezTo>
                      <a:pt x="118" y="791"/>
                      <a:pt x="121" y="791"/>
                      <a:pt x="124" y="790"/>
                    </a:cubicBezTo>
                    <a:cubicBezTo>
                      <a:pt x="124" y="785"/>
                      <a:pt x="124" y="781"/>
                      <a:pt x="124" y="777"/>
                    </a:cubicBezTo>
                    <a:cubicBezTo>
                      <a:pt x="123" y="773"/>
                      <a:pt x="124" y="769"/>
                      <a:pt x="123" y="765"/>
                    </a:cubicBezTo>
                    <a:cubicBezTo>
                      <a:pt x="122" y="765"/>
                      <a:pt x="121" y="764"/>
                      <a:pt x="120" y="764"/>
                    </a:cubicBezTo>
                    <a:cubicBezTo>
                      <a:pt x="117" y="764"/>
                      <a:pt x="114" y="764"/>
                      <a:pt x="111" y="765"/>
                    </a:cubicBezTo>
                    <a:cubicBezTo>
                      <a:pt x="111" y="773"/>
                      <a:pt x="110" y="782"/>
                      <a:pt x="111" y="791"/>
                    </a:cubicBezTo>
                    <a:close/>
                    <a:moveTo>
                      <a:pt x="141" y="728"/>
                    </a:moveTo>
                    <a:cubicBezTo>
                      <a:pt x="141" y="733"/>
                      <a:pt x="140" y="738"/>
                      <a:pt x="141" y="743"/>
                    </a:cubicBezTo>
                    <a:cubicBezTo>
                      <a:pt x="145" y="743"/>
                      <a:pt x="149" y="743"/>
                      <a:pt x="153" y="743"/>
                    </a:cubicBezTo>
                    <a:cubicBezTo>
                      <a:pt x="154" y="738"/>
                      <a:pt x="154" y="733"/>
                      <a:pt x="153" y="728"/>
                    </a:cubicBezTo>
                    <a:lnTo>
                      <a:pt x="141" y="728"/>
                    </a:lnTo>
                    <a:close/>
                    <a:moveTo>
                      <a:pt x="154" y="725"/>
                    </a:moveTo>
                    <a:cubicBezTo>
                      <a:pt x="154" y="719"/>
                      <a:pt x="154" y="715"/>
                      <a:pt x="153" y="710"/>
                    </a:cubicBezTo>
                    <a:cubicBezTo>
                      <a:pt x="148" y="709"/>
                      <a:pt x="144" y="709"/>
                      <a:pt x="140" y="710"/>
                    </a:cubicBezTo>
                    <a:cubicBezTo>
                      <a:pt x="141" y="715"/>
                      <a:pt x="140" y="720"/>
                      <a:pt x="141" y="725"/>
                    </a:cubicBezTo>
                    <a:cubicBezTo>
                      <a:pt x="145" y="725"/>
                      <a:pt x="149" y="725"/>
                      <a:pt x="154" y="725"/>
                    </a:cubicBezTo>
                    <a:close/>
                    <a:moveTo>
                      <a:pt x="111" y="728"/>
                    </a:moveTo>
                    <a:cubicBezTo>
                      <a:pt x="110" y="732"/>
                      <a:pt x="110" y="739"/>
                      <a:pt x="112" y="743"/>
                    </a:cubicBezTo>
                    <a:cubicBezTo>
                      <a:pt x="115" y="743"/>
                      <a:pt x="119" y="743"/>
                      <a:pt x="123" y="742"/>
                    </a:cubicBezTo>
                    <a:cubicBezTo>
                      <a:pt x="124" y="740"/>
                      <a:pt x="124" y="737"/>
                      <a:pt x="124" y="735"/>
                    </a:cubicBezTo>
                    <a:cubicBezTo>
                      <a:pt x="124" y="733"/>
                      <a:pt x="125" y="730"/>
                      <a:pt x="123" y="728"/>
                    </a:cubicBezTo>
                    <a:cubicBezTo>
                      <a:pt x="119" y="728"/>
                      <a:pt x="115" y="727"/>
                      <a:pt x="111" y="728"/>
                    </a:cubicBezTo>
                    <a:close/>
                    <a:moveTo>
                      <a:pt x="153" y="761"/>
                    </a:moveTo>
                    <a:cubicBezTo>
                      <a:pt x="154" y="755"/>
                      <a:pt x="154" y="750"/>
                      <a:pt x="153" y="746"/>
                    </a:cubicBezTo>
                    <a:cubicBezTo>
                      <a:pt x="149" y="746"/>
                      <a:pt x="145" y="746"/>
                      <a:pt x="141" y="747"/>
                    </a:cubicBezTo>
                    <a:lnTo>
                      <a:pt x="141" y="761"/>
                    </a:lnTo>
                    <a:cubicBezTo>
                      <a:pt x="145" y="762"/>
                      <a:pt x="149" y="762"/>
                      <a:pt x="153" y="761"/>
                    </a:cubicBezTo>
                    <a:close/>
                    <a:moveTo>
                      <a:pt x="141" y="705"/>
                    </a:moveTo>
                    <a:cubicBezTo>
                      <a:pt x="145" y="706"/>
                      <a:pt x="149" y="706"/>
                      <a:pt x="154" y="705"/>
                    </a:cubicBezTo>
                    <a:cubicBezTo>
                      <a:pt x="154" y="700"/>
                      <a:pt x="154" y="696"/>
                      <a:pt x="153" y="691"/>
                    </a:cubicBezTo>
                    <a:cubicBezTo>
                      <a:pt x="148" y="690"/>
                      <a:pt x="145" y="690"/>
                      <a:pt x="141" y="691"/>
                    </a:cubicBezTo>
                    <a:lnTo>
                      <a:pt x="141" y="705"/>
                    </a:lnTo>
                    <a:close/>
                    <a:moveTo>
                      <a:pt x="111" y="710"/>
                    </a:moveTo>
                    <a:cubicBezTo>
                      <a:pt x="111" y="715"/>
                      <a:pt x="110" y="720"/>
                      <a:pt x="111" y="725"/>
                    </a:cubicBezTo>
                    <a:cubicBezTo>
                      <a:pt x="116" y="725"/>
                      <a:pt x="120" y="725"/>
                      <a:pt x="124" y="724"/>
                    </a:cubicBezTo>
                    <a:cubicBezTo>
                      <a:pt x="124" y="719"/>
                      <a:pt x="124" y="714"/>
                      <a:pt x="123" y="709"/>
                    </a:cubicBezTo>
                    <a:cubicBezTo>
                      <a:pt x="119" y="709"/>
                      <a:pt x="115" y="709"/>
                      <a:pt x="111" y="710"/>
                    </a:cubicBezTo>
                    <a:close/>
                    <a:moveTo>
                      <a:pt x="124" y="746"/>
                    </a:moveTo>
                    <a:cubicBezTo>
                      <a:pt x="119" y="746"/>
                      <a:pt x="115" y="746"/>
                      <a:pt x="111" y="746"/>
                    </a:cubicBezTo>
                    <a:cubicBezTo>
                      <a:pt x="110" y="751"/>
                      <a:pt x="111" y="756"/>
                      <a:pt x="111" y="761"/>
                    </a:cubicBezTo>
                    <a:cubicBezTo>
                      <a:pt x="115" y="761"/>
                      <a:pt x="119" y="762"/>
                      <a:pt x="124" y="761"/>
                    </a:cubicBezTo>
                    <a:lnTo>
                      <a:pt x="124" y="746"/>
                    </a:lnTo>
                    <a:close/>
                    <a:moveTo>
                      <a:pt x="124" y="690"/>
                    </a:moveTo>
                    <a:cubicBezTo>
                      <a:pt x="122" y="690"/>
                      <a:pt x="121" y="690"/>
                      <a:pt x="120" y="690"/>
                    </a:cubicBezTo>
                    <a:cubicBezTo>
                      <a:pt x="117" y="690"/>
                      <a:pt x="114" y="690"/>
                      <a:pt x="111" y="691"/>
                    </a:cubicBezTo>
                    <a:cubicBezTo>
                      <a:pt x="111" y="696"/>
                      <a:pt x="110" y="701"/>
                      <a:pt x="111" y="706"/>
                    </a:cubicBezTo>
                    <a:cubicBezTo>
                      <a:pt x="116" y="706"/>
                      <a:pt x="119" y="706"/>
                      <a:pt x="124" y="706"/>
                    </a:cubicBezTo>
                    <a:cubicBezTo>
                      <a:pt x="124" y="701"/>
                      <a:pt x="124" y="696"/>
                      <a:pt x="124" y="690"/>
                    </a:cubicBezTo>
                    <a:moveTo>
                      <a:pt x="111" y="687"/>
                    </a:moveTo>
                    <a:cubicBezTo>
                      <a:pt x="115" y="688"/>
                      <a:pt x="119" y="688"/>
                      <a:pt x="123" y="687"/>
                    </a:cubicBezTo>
                    <a:cubicBezTo>
                      <a:pt x="124" y="681"/>
                      <a:pt x="124" y="675"/>
                      <a:pt x="123" y="672"/>
                    </a:cubicBezTo>
                    <a:lnTo>
                      <a:pt x="116" y="672"/>
                    </a:lnTo>
                    <a:cubicBezTo>
                      <a:pt x="110" y="676"/>
                      <a:pt x="110" y="681"/>
                      <a:pt x="111" y="687"/>
                    </a:cubicBezTo>
                    <a:close/>
                    <a:moveTo>
                      <a:pt x="153" y="687"/>
                    </a:moveTo>
                    <a:cubicBezTo>
                      <a:pt x="154" y="681"/>
                      <a:pt x="154" y="676"/>
                      <a:pt x="149" y="672"/>
                    </a:cubicBezTo>
                    <a:cubicBezTo>
                      <a:pt x="149" y="672"/>
                      <a:pt x="148" y="672"/>
                      <a:pt x="147" y="672"/>
                    </a:cubicBezTo>
                    <a:cubicBezTo>
                      <a:pt x="145" y="671"/>
                      <a:pt x="144" y="671"/>
                      <a:pt x="142" y="672"/>
                    </a:cubicBezTo>
                    <a:cubicBezTo>
                      <a:pt x="141" y="678"/>
                      <a:pt x="141" y="684"/>
                      <a:pt x="142" y="687"/>
                    </a:cubicBezTo>
                    <a:cubicBezTo>
                      <a:pt x="146" y="688"/>
                      <a:pt x="150" y="688"/>
                      <a:pt x="153" y="687"/>
                    </a:cubicBezTo>
                    <a:close/>
                    <a:moveTo>
                      <a:pt x="158" y="759"/>
                    </a:moveTo>
                    <a:cubicBezTo>
                      <a:pt x="157" y="765"/>
                      <a:pt x="157" y="786"/>
                      <a:pt x="158" y="790"/>
                    </a:cubicBezTo>
                    <a:cubicBezTo>
                      <a:pt x="160" y="790"/>
                      <a:pt x="161" y="791"/>
                      <a:pt x="163" y="790"/>
                    </a:cubicBezTo>
                    <a:lnTo>
                      <a:pt x="163" y="788"/>
                    </a:lnTo>
                    <a:cubicBezTo>
                      <a:pt x="163" y="779"/>
                      <a:pt x="163" y="770"/>
                      <a:pt x="163" y="762"/>
                    </a:cubicBezTo>
                    <a:cubicBezTo>
                      <a:pt x="163" y="761"/>
                      <a:pt x="163" y="760"/>
                      <a:pt x="162" y="759"/>
                    </a:cubicBezTo>
                    <a:cubicBezTo>
                      <a:pt x="161" y="759"/>
                      <a:pt x="160" y="759"/>
                      <a:pt x="158" y="759"/>
                    </a:cubicBezTo>
                    <a:close/>
                    <a:moveTo>
                      <a:pt x="101" y="759"/>
                    </a:moveTo>
                    <a:cubicBezTo>
                      <a:pt x="101" y="769"/>
                      <a:pt x="101" y="778"/>
                      <a:pt x="101" y="788"/>
                    </a:cubicBezTo>
                    <a:cubicBezTo>
                      <a:pt x="101" y="788"/>
                      <a:pt x="101" y="789"/>
                      <a:pt x="102" y="790"/>
                    </a:cubicBezTo>
                    <a:lnTo>
                      <a:pt x="106" y="790"/>
                    </a:lnTo>
                    <a:cubicBezTo>
                      <a:pt x="107" y="786"/>
                      <a:pt x="107" y="763"/>
                      <a:pt x="106" y="759"/>
                    </a:cubicBezTo>
                    <a:lnTo>
                      <a:pt x="101" y="759"/>
                    </a:lnTo>
                    <a:close/>
                    <a:moveTo>
                      <a:pt x="136" y="752"/>
                    </a:moveTo>
                    <a:cubicBezTo>
                      <a:pt x="133" y="752"/>
                      <a:pt x="132" y="752"/>
                      <a:pt x="130" y="752"/>
                    </a:cubicBezTo>
                    <a:cubicBezTo>
                      <a:pt x="129" y="752"/>
                      <a:pt x="129" y="752"/>
                      <a:pt x="128" y="753"/>
                    </a:cubicBezTo>
                    <a:cubicBezTo>
                      <a:pt x="128" y="757"/>
                      <a:pt x="127" y="763"/>
                      <a:pt x="129" y="768"/>
                    </a:cubicBezTo>
                    <a:cubicBezTo>
                      <a:pt x="131" y="768"/>
                      <a:pt x="134" y="769"/>
                      <a:pt x="136" y="767"/>
                    </a:cubicBezTo>
                    <a:cubicBezTo>
                      <a:pt x="136" y="763"/>
                      <a:pt x="136" y="759"/>
                      <a:pt x="136" y="755"/>
                    </a:cubicBezTo>
                    <a:cubicBezTo>
                      <a:pt x="136" y="754"/>
                      <a:pt x="136" y="754"/>
                      <a:pt x="136" y="752"/>
                    </a:cubicBezTo>
                    <a:close/>
                    <a:moveTo>
                      <a:pt x="136" y="771"/>
                    </a:moveTo>
                    <a:cubicBezTo>
                      <a:pt x="133" y="771"/>
                      <a:pt x="131" y="771"/>
                      <a:pt x="128" y="771"/>
                    </a:cubicBezTo>
                    <a:cubicBezTo>
                      <a:pt x="128" y="777"/>
                      <a:pt x="128" y="782"/>
                      <a:pt x="128" y="786"/>
                    </a:cubicBezTo>
                    <a:cubicBezTo>
                      <a:pt x="133" y="787"/>
                      <a:pt x="133" y="787"/>
                      <a:pt x="136" y="786"/>
                    </a:cubicBezTo>
                    <a:lnTo>
                      <a:pt x="136" y="771"/>
                    </a:lnTo>
                    <a:close/>
                    <a:moveTo>
                      <a:pt x="136" y="749"/>
                    </a:moveTo>
                    <a:cubicBezTo>
                      <a:pt x="136" y="744"/>
                      <a:pt x="136" y="739"/>
                      <a:pt x="136" y="734"/>
                    </a:cubicBezTo>
                    <a:cubicBezTo>
                      <a:pt x="133" y="733"/>
                      <a:pt x="131" y="733"/>
                      <a:pt x="128" y="734"/>
                    </a:cubicBezTo>
                    <a:cubicBezTo>
                      <a:pt x="128" y="737"/>
                      <a:pt x="128" y="739"/>
                      <a:pt x="128" y="741"/>
                    </a:cubicBezTo>
                    <a:cubicBezTo>
                      <a:pt x="128" y="744"/>
                      <a:pt x="128" y="747"/>
                      <a:pt x="129" y="749"/>
                    </a:cubicBezTo>
                    <a:lnTo>
                      <a:pt x="136" y="749"/>
                    </a:lnTo>
                    <a:close/>
                    <a:moveTo>
                      <a:pt x="128" y="712"/>
                    </a:moveTo>
                    <a:cubicBezTo>
                      <a:pt x="131" y="712"/>
                      <a:pt x="133" y="712"/>
                      <a:pt x="136" y="712"/>
                    </a:cubicBezTo>
                    <a:cubicBezTo>
                      <a:pt x="137" y="709"/>
                      <a:pt x="136" y="707"/>
                      <a:pt x="136" y="705"/>
                    </a:cubicBezTo>
                    <a:cubicBezTo>
                      <a:pt x="136" y="702"/>
                      <a:pt x="137" y="699"/>
                      <a:pt x="135" y="697"/>
                    </a:cubicBezTo>
                    <a:cubicBezTo>
                      <a:pt x="133" y="697"/>
                      <a:pt x="131" y="697"/>
                      <a:pt x="128" y="697"/>
                    </a:cubicBezTo>
                    <a:cubicBezTo>
                      <a:pt x="128" y="702"/>
                      <a:pt x="128" y="707"/>
                      <a:pt x="128" y="712"/>
                    </a:cubicBezTo>
                    <a:close/>
                    <a:moveTo>
                      <a:pt x="136" y="678"/>
                    </a:moveTo>
                    <a:cubicBezTo>
                      <a:pt x="133" y="678"/>
                      <a:pt x="131" y="678"/>
                      <a:pt x="129" y="678"/>
                    </a:cubicBezTo>
                    <a:cubicBezTo>
                      <a:pt x="128" y="681"/>
                      <a:pt x="128" y="683"/>
                      <a:pt x="128" y="686"/>
                    </a:cubicBezTo>
                    <a:cubicBezTo>
                      <a:pt x="128" y="689"/>
                      <a:pt x="128" y="691"/>
                      <a:pt x="129" y="694"/>
                    </a:cubicBezTo>
                    <a:cubicBezTo>
                      <a:pt x="131" y="694"/>
                      <a:pt x="133" y="694"/>
                      <a:pt x="136" y="694"/>
                    </a:cubicBezTo>
                    <a:cubicBezTo>
                      <a:pt x="136" y="688"/>
                      <a:pt x="136" y="683"/>
                      <a:pt x="136" y="678"/>
                    </a:cubicBezTo>
                    <a:close/>
                    <a:moveTo>
                      <a:pt x="128" y="716"/>
                    </a:moveTo>
                    <a:cubicBezTo>
                      <a:pt x="128" y="720"/>
                      <a:pt x="128" y="724"/>
                      <a:pt x="128" y="728"/>
                    </a:cubicBezTo>
                    <a:lnTo>
                      <a:pt x="129" y="730"/>
                    </a:lnTo>
                    <a:cubicBezTo>
                      <a:pt x="132" y="731"/>
                      <a:pt x="132" y="731"/>
                      <a:pt x="136" y="730"/>
                    </a:cubicBezTo>
                    <a:cubicBezTo>
                      <a:pt x="136" y="725"/>
                      <a:pt x="137" y="720"/>
                      <a:pt x="136" y="715"/>
                    </a:cubicBezTo>
                    <a:cubicBezTo>
                      <a:pt x="134" y="715"/>
                      <a:pt x="132" y="715"/>
                      <a:pt x="130" y="715"/>
                    </a:cubicBezTo>
                    <a:cubicBezTo>
                      <a:pt x="130" y="715"/>
                      <a:pt x="129" y="715"/>
                      <a:pt x="128" y="716"/>
                    </a:cubicBezTo>
                    <a:close/>
                    <a:moveTo>
                      <a:pt x="136" y="675"/>
                    </a:moveTo>
                    <a:cubicBezTo>
                      <a:pt x="136" y="673"/>
                      <a:pt x="136" y="673"/>
                      <a:pt x="136" y="672"/>
                    </a:cubicBezTo>
                    <a:cubicBezTo>
                      <a:pt x="136" y="669"/>
                      <a:pt x="136" y="666"/>
                      <a:pt x="136" y="663"/>
                    </a:cubicBezTo>
                    <a:cubicBezTo>
                      <a:pt x="136" y="661"/>
                      <a:pt x="135" y="660"/>
                      <a:pt x="133" y="660"/>
                    </a:cubicBezTo>
                    <a:cubicBezTo>
                      <a:pt x="131" y="660"/>
                      <a:pt x="129" y="661"/>
                      <a:pt x="128" y="663"/>
                    </a:cubicBezTo>
                    <a:cubicBezTo>
                      <a:pt x="128" y="667"/>
                      <a:pt x="128" y="671"/>
                      <a:pt x="129" y="674"/>
                    </a:cubicBezTo>
                    <a:cubicBezTo>
                      <a:pt x="131" y="675"/>
                      <a:pt x="133" y="675"/>
                      <a:pt x="136" y="675"/>
                    </a:cubicBezTo>
                    <a:close/>
                    <a:moveTo>
                      <a:pt x="158" y="703"/>
                    </a:moveTo>
                    <a:cubicBezTo>
                      <a:pt x="158" y="709"/>
                      <a:pt x="157" y="713"/>
                      <a:pt x="158" y="718"/>
                    </a:cubicBezTo>
                    <a:cubicBezTo>
                      <a:pt x="160" y="719"/>
                      <a:pt x="162" y="719"/>
                      <a:pt x="163" y="718"/>
                    </a:cubicBezTo>
                    <a:cubicBezTo>
                      <a:pt x="164" y="713"/>
                      <a:pt x="164" y="708"/>
                      <a:pt x="163" y="703"/>
                    </a:cubicBezTo>
                    <a:lnTo>
                      <a:pt x="158" y="703"/>
                    </a:lnTo>
                    <a:close/>
                    <a:moveTo>
                      <a:pt x="101" y="740"/>
                    </a:moveTo>
                    <a:cubicBezTo>
                      <a:pt x="101" y="745"/>
                      <a:pt x="101" y="750"/>
                      <a:pt x="101" y="755"/>
                    </a:cubicBezTo>
                    <a:lnTo>
                      <a:pt x="102" y="757"/>
                    </a:lnTo>
                    <a:cubicBezTo>
                      <a:pt x="104" y="756"/>
                      <a:pt x="105" y="756"/>
                      <a:pt x="106" y="756"/>
                    </a:cubicBezTo>
                    <a:cubicBezTo>
                      <a:pt x="107" y="750"/>
                      <a:pt x="107" y="741"/>
                      <a:pt x="106" y="740"/>
                    </a:cubicBezTo>
                    <a:lnTo>
                      <a:pt x="101" y="740"/>
                    </a:lnTo>
                    <a:close/>
                    <a:moveTo>
                      <a:pt x="163" y="757"/>
                    </a:moveTo>
                    <a:cubicBezTo>
                      <a:pt x="163" y="751"/>
                      <a:pt x="163" y="745"/>
                      <a:pt x="163" y="740"/>
                    </a:cubicBezTo>
                    <a:cubicBezTo>
                      <a:pt x="161" y="739"/>
                      <a:pt x="159" y="739"/>
                      <a:pt x="158" y="741"/>
                    </a:cubicBezTo>
                    <a:cubicBezTo>
                      <a:pt x="157" y="746"/>
                      <a:pt x="157" y="751"/>
                      <a:pt x="158" y="756"/>
                    </a:cubicBezTo>
                    <a:cubicBezTo>
                      <a:pt x="159" y="756"/>
                      <a:pt x="161" y="756"/>
                      <a:pt x="163" y="757"/>
                    </a:cubicBezTo>
                    <a:close/>
                    <a:moveTo>
                      <a:pt x="163" y="737"/>
                    </a:moveTo>
                    <a:cubicBezTo>
                      <a:pt x="164" y="732"/>
                      <a:pt x="163" y="727"/>
                      <a:pt x="163" y="722"/>
                    </a:cubicBezTo>
                    <a:cubicBezTo>
                      <a:pt x="161" y="722"/>
                      <a:pt x="160" y="722"/>
                      <a:pt x="158" y="723"/>
                    </a:cubicBezTo>
                    <a:cubicBezTo>
                      <a:pt x="157" y="727"/>
                      <a:pt x="157" y="732"/>
                      <a:pt x="158" y="737"/>
                    </a:cubicBezTo>
                    <a:lnTo>
                      <a:pt x="163" y="737"/>
                    </a:lnTo>
                    <a:close/>
                    <a:moveTo>
                      <a:pt x="106" y="718"/>
                    </a:moveTo>
                    <a:cubicBezTo>
                      <a:pt x="107" y="713"/>
                      <a:pt x="107" y="708"/>
                      <a:pt x="106" y="704"/>
                    </a:cubicBezTo>
                    <a:cubicBezTo>
                      <a:pt x="105" y="703"/>
                      <a:pt x="103" y="703"/>
                      <a:pt x="102" y="704"/>
                    </a:cubicBezTo>
                    <a:cubicBezTo>
                      <a:pt x="101" y="711"/>
                      <a:pt x="101" y="717"/>
                      <a:pt x="102" y="718"/>
                    </a:cubicBezTo>
                    <a:cubicBezTo>
                      <a:pt x="104" y="718"/>
                      <a:pt x="105" y="718"/>
                      <a:pt x="106" y="718"/>
                    </a:cubicBezTo>
                    <a:close/>
                    <a:moveTo>
                      <a:pt x="106" y="737"/>
                    </a:moveTo>
                    <a:cubicBezTo>
                      <a:pt x="107" y="732"/>
                      <a:pt x="107" y="728"/>
                      <a:pt x="107" y="724"/>
                    </a:cubicBezTo>
                    <a:lnTo>
                      <a:pt x="106" y="722"/>
                    </a:lnTo>
                    <a:lnTo>
                      <a:pt x="102" y="722"/>
                    </a:lnTo>
                    <a:cubicBezTo>
                      <a:pt x="101" y="727"/>
                      <a:pt x="101" y="733"/>
                      <a:pt x="102" y="737"/>
                    </a:cubicBezTo>
                    <a:lnTo>
                      <a:pt x="104" y="737"/>
                    </a:lnTo>
                    <a:lnTo>
                      <a:pt x="106" y="737"/>
                    </a:lnTo>
                    <a:close/>
                    <a:moveTo>
                      <a:pt x="163" y="700"/>
                    </a:moveTo>
                    <a:cubicBezTo>
                      <a:pt x="163" y="690"/>
                      <a:pt x="162" y="687"/>
                      <a:pt x="158" y="685"/>
                    </a:cubicBezTo>
                    <a:cubicBezTo>
                      <a:pt x="157" y="689"/>
                      <a:pt x="157" y="695"/>
                      <a:pt x="158" y="700"/>
                    </a:cubicBezTo>
                    <a:cubicBezTo>
                      <a:pt x="160" y="701"/>
                      <a:pt x="161" y="701"/>
                      <a:pt x="163" y="700"/>
                    </a:cubicBezTo>
                    <a:close/>
                    <a:moveTo>
                      <a:pt x="107" y="684"/>
                    </a:moveTo>
                    <a:cubicBezTo>
                      <a:pt x="104" y="686"/>
                      <a:pt x="103" y="689"/>
                      <a:pt x="103" y="691"/>
                    </a:cubicBezTo>
                    <a:cubicBezTo>
                      <a:pt x="102" y="693"/>
                      <a:pt x="101" y="696"/>
                      <a:pt x="102" y="699"/>
                    </a:cubicBezTo>
                    <a:lnTo>
                      <a:pt x="102" y="700"/>
                    </a:lnTo>
                    <a:lnTo>
                      <a:pt x="107" y="700"/>
                    </a:lnTo>
                    <a:cubicBezTo>
                      <a:pt x="107" y="695"/>
                      <a:pt x="107" y="690"/>
                      <a:pt x="107" y="684"/>
                    </a:cubicBezTo>
                    <a:close/>
                    <a:moveTo>
                      <a:pt x="119" y="668"/>
                    </a:moveTo>
                    <a:cubicBezTo>
                      <a:pt x="123" y="669"/>
                      <a:pt x="124" y="669"/>
                      <a:pt x="123" y="666"/>
                    </a:cubicBezTo>
                    <a:cubicBezTo>
                      <a:pt x="121" y="666"/>
                      <a:pt x="120" y="667"/>
                      <a:pt x="119" y="668"/>
                    </a:cubicBezTo>
                    <a:close/>
                    <a:moveTo>
                      <a:pt x="142" y="665"/>
                    </a:moveTo>
                    <a:cubicBezTo>
                      <a:pt x="141" y="667"/>
                      <a:pt x="141" y="668"/>
                      <a:pt x="142" y="669"/>
                    </a:cubicBezTo>
                    <a:cubicBezTo>
                      <a:pt x="143" y="669"/>
                      <a:pt x="145" y="669"/>
                      <a:pt x="145" y="668"/>
                    </a:cubicBezTo>
                    <a:cubicBezTo>
                      <a:pt x="144" y="667"/>
                      <a:pt x="143" y="666"/>
                      <a:pt x="142" y="665"/>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3" name="Freeform 2436">
                <a:extLst>
                  <a:ext uri="{FF2B5EF4-FFF2-40B4-BE49-F238E27FC236}">
                    <a16:creationId xmlns:a16="http://schemas.microsoft.com/office/drawing/2014/main" id="{0D9AA599-5E9D-4497-A62C-8E461F8840E5}"/>
                  </a:ext>
                </a:extLst>
              </p:cNvPr>
              <p:cNvSpPr>
                <a:spLocks/>
              </p:cNvSpPr>
              <p:nvPr/>
            </p:nvSpPr>
            <p:spPr bwMode="auto">
              <a:xfrm>
                <a:off x="2919" y="4313"/>
                <a:ext cx="55" cy="66"/>
              </a:xfrm>
              <a:custGeom>
                <a:avLst/>
                <a:gdLst>
                  <a:gd name="T0" fmla="*/ 90 w 98"/>
                  <a:gd name="T1" fmla="*/ 20 h 117"/>
                  <a:gd name="T2" fmla="*/ 91 w 98"/>
                  <a:gd name="T3" fmla="*/ 21 h 117"/>
                  <a:gd name="T4" fmla="*/ 89 w 98"/>
                  <a:gd name="T5" fmla="*/ 45 h 117"/>
                  <a:gd name="T6" fmla="*/ 89 w 98"/>
                  <a:gd name="T7" fmla="*/ 63 h 117"/>
                  <a:gd name="T8" fmla="*/ 93 w 98"/>
                  <a:gd name="T9" fmla="*/ 68 h 117"/>
                  <a:gd name="T10" fmla="*/ 93 w 98"/>
                  <a:gd name="T11" fmla="*/ 74 h 117"/>
                  <a:gd name="T12" fmla="*/ 93 w 98"/>
                  <a:gd name="T13" fmla="*/ 87 h 117"/>
                  <a:gd name="T14" fmla="*/ 96 w 98"/>
                  <a:gd name="T15" fmla="*/ 94 h 117"/>
                  <a:gd name="T16" fmla="*/ 98 w 98"/>
                  <a:gd name="T17" fmla="*/ 102 h 117"/>
                  <a:gd name="T18" fmla="*/ 97 w 98"/>
                  <a:gd name="T19" fmla="*/ 111 h 117"/>
                  <a:gd name="T20" fmla="*/ 97 w 98"/>
                  <a:gd name="T21" fmla="*/ 117 h 117"/>
                  <a:gd name="T22" fmla="*/ 89 w 98"/>
                  <a:gd name="T23" fmla="*/ 113 h 117"/>
                  <a:gd name="T24" fmla="*/ 74 w 98"/>
                  <a:gd name="T25" fmla="*/ 102 h 117"/>
                  <a:gd name="T26" fmla="*/ 68 w 98"/>
                  <a:gd name="T27" fmla="*/ 100 h 117"/>
                  <a:gd name="T28" fmla="*/ 35 w 98"/>
                  <a:gd name="T29" fmla="*/ 100 h 117"/>
                  <a:gd name="T30" fmla="*/ 19 w 98"/>
                  <a:gd name="T31" fmla="*/ 105 h 117"/>
                  <a:gd name="T32" fmla="*/ 5 w 98"/>
                  <a:gd name="T33" fmla="*/ 115 h 117"/>
                  <a:gd name="T34" fmla="*/ 2 w 98"/>
                  <a:gd name="T35" fmla="*/ 117 h 117"/>
                  <a:gd name="T36" fmla="*/ 0 w 98"/>
                  <a:gd name="T37" fmla="*/ 114 h 117"/>
                  <a:gd name="T38" fmla="*/ 0 w 98"/>
                  <a:gd name="T39" fmla="*/ 100 h 117"/>
                  <a:gd name="T40" fmla="*/ 1 w 98"/>
                  <a:gd name="T41" fmla="*/ 95 h 117"/>
                  <a:gd name="T42" fmla="*/ 4 w 98"/>
                  <a:gd name="T43" fmla="*/ 84 h 117"/>
                  <a:gd name="T44" fmla="*/ 4 w 98"/>
                  <a:gd name="T45" fmla="*/ 70 h 117"/>
                  <a:gd name="T46" fmla="*/ 6 w 98"/>
                  <a:gd name="T47" fmla="*/ 65 h 117"/>
                  <a:gd name="T48" fmla="*/ 8 w 98"/>
                  <a:gd name="T49" fmla="*/ 60 h 117"/>
                  <a:gd name="T50" fmla="*/ 8 w 98"/>
                  <a:gd name="T51" fmla="*/ 34 h 117"/>
                  <a:gd name="T52" fmla="*/ 7 w 98"/>
                  <a:gd name="T53" fmla="*/ 20 h 117"/>
                  <a:gd name="T54" fmla="*/ 16 w 98"/>
                  <a:gd name="T55" fmla="*/ 13 h 117"/>
                  <a:gd name="T56" fmla="*/ 34 w 98"/>
                  <a:gd name="T57" fmla="*/ 1 h 117"/>
                  <a:gd name="T58" fmla="*/ 38 w 98"/>
                  <a:gd name="T59" fmla="*/ 0 h 117"/>
                  <a:gd name="T60" fmla="*/ 59 w 98"/>
                  <a:gd name="T61" fmla="*/ 0 h 117"/>
                  <a:gd name="T62" fmla="*/ 64 w 98"/>
                  <a:gd name="T63" fmla="*/ 2 h 117"/>
                  <a:gd name="T64" fmla="*/ 90 w 98"/>
                  <a:gd name="T65" fmla="*/ 2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117">
                    <a:moveTo>
                      <a:pt x="90" y="20"/>
                    </a:moveTo>
                    <a:lnTo>
                      <a:pt x="91" y="21"/>
                    </a:lnTo>
                    <a:cubicBezTo>
                      <a:pt x="89" y="29"/>
                      <a:pt x="89" y="37"/>
                      <a:pt x="89" y="45"/>
                    </a:cubicBezTo>
                    <a:cubicBezTo>
                      <a:pt x="89" y="51"/>
                      <a:pt x="89" y="57"/>
                      <a:pt x="89" y="63"/>
                    </a:cubicBezTo>
                    <a:cubicBezTo>
                      <a:pt x="90" y="65"/>
                      <a:pt x="92" y="66"/>
                      <a:pt x="93" y="68"/>
                    </a:cubicBezTo>
                    <a:lnTo>
                      <a:pt x="93" y="74"/>
                    </a:lnTo>
                    <a:cubicBezTo>
                      <a:pt x="93" y="78"/>
                      <a:pt x="93" y="83"/>
                      <a:pt x="93" y="87"/>
                    </a:cubicBezTo>
                    <a:cubicBezTo>
                      <a:pt x="93" y="90"/>
                      <a:pt x="94" y="92"/>
                      <a:pt x="96" y="94"/>
                    </a:cubicBezTo>
                    <a:cubicBezTo>
                      <a:pt x="98" y="96"/>
                      <a:pt x="98" y="99"/>
                      <a:pt x="98" y="102"/>
                    </a:cubicBezTo>
                    <a:cubicBezTo>
                      <a:pt x="98" y="105"/>
                      <a:pt x="98" y="108"/>
                      <a:pt x="97" y="111"/>
                    </a:cubicBezTo>
                    <a:cubicBezTo>
                      <a:pt x="97" y="113"/>
                      <a:pt x="97" y="115"/>
                      <a:pt x="97" y="117"/>
                    </a:cubicBezTo>
                    <a:cubicBezTo>
                      <a:pt x="94" y="116"/>
                      <a:pt x="92" y="114"/>
                      <a:pt x="89" y="113"/>
                    </a:cubicBezTo>
                    <a:cubicBezTo>
                      <a:pt x="84" y="109"/>
                      <a:pt x="79" y="106"/>
                      <a:pt x="74" y="102"/>
                    </a:cubicBezTo>
                    <a:cubicBezTo>
                      <a:pt x="72" y="101"/>
                      <a:pt x="70" y="100"/>
                      <a:pt x="68" y="100"/>
                    </a:cubicBezTo>
                    <a:cubicBezTo>
                      <a:pt x="57" y="100"/>
                      <a:pt x="46" y="101"/>
                      <a:pt x="35" y="100"/>
                    </a:cubicBezTo>
                    <a:cubicBezTo>
                      <a:pt x="29" y="100"/>
                      <a:pt x="24" y="101"/>
                      <a:pt x="19" y="105"/>
                    </a:cubicBezTo>
                    <a:cubicBezTo>
                      <a:pt x="14" y="109"/>
                      <a:pt x="10" y="112"/>
                      <a:pt x="5" y="115"/>
                    </a:cubicBezTo>
                    <a:cubicBezTo>
                      <a:pt x="4" y="115"/>
                      <a:pt x="3" y="116"/>
                      <a:pt x="2" y="117"/>
                    </a:cubicBezTo>
                    <a:cubicBezTo>
                      <a:pt x="0" y="116"/>
                      <a:pt x="0" y="115"/>
                      <a:pt x="0" y="114"/>
                    </a:cubicBezTo>
                    <a:cubicBezTo>
                      <a:pt x="0" y="109"/>
                      <a:pt x="0" y="104"/>
                      <a:pt x="0" y="100"/>
                    </a:cubicBezTo>
                    <a:cubicBezTo>
                      <a:pt x="0" y="98"/>
                      <a:pt x="0" y="96"/>
                      <a:pt x="1" y="95"/>
                    </a:cubicBezTo>
                    <a:cubicBezTo>
                      <a:pt x="4" y="92"/>
                      <a:pt x="4" y="88"/>
                      <a:pt x="4" y="84"/>
                    </a:cubicBezTo>
                    <a:cubicBezTo>
                      <a:pt x="4" y="80"/>
                      <a:pt x="4" y="75"/>
                      <a:pt x="4" y="70"/>
                    </a:cubicBezTo>
                    <a:cubicBezTo>
                      <a:pt x="4" y="68"/>
                      <a:pt x="5" y="67"/>
                      <a:pt x="6" y="65"/>
                    </a:cubicBezTo>
                    <a:cubicBezTo>
                      <a:pt x="8" y="64"/>
                      <a:pt x="8" y="62"/>
                      <a:pt x="8" y="60"/>
                    </a:cubicBezTo>
                    <a:cubicBezTo>
                      <a:pt x="8" y="51"/>
                      <a:pt x="9" y="43"/>
                      <a:pt x="8" y="34"/>
                    </a:cubicBezTo>
                    <a:cubicBezTo>
                      <a:pt x="8" y="29"/>
                      <a:pt x="8" y="25"/>
                      <a:pt x="7" y="20"/>
                    </a:cubicBezTo>
                    <a:cubicBezTo>
                      <a:pt x="10" y="18"/>
                      <a:pt x="13" y="15"/>
                      <a:pt x="16" y="13"/>
                    </a:cubicBezTo>
                    <a:cubicBezTo>
                      <a:pt x="22" y="9"/>
                      <a:pt x="28" y="5"/>
                      <a:pt x="34" y="1"/>
                    </a:cubicBezTo>
                    <a:cubicBezTo>
                      <a:pt x="35" y="0"/>
                      <a:pt x="37" y="0"/>
                      <a:pt x="38" y="0"/>
                    </a:cubicBezTo>
                    <a:cubicBezTo>
                      <a:pt x="45" y="0"/>
                      <a:pt x="52" y="0"/>
                      <a:pt x="59" y="0"/>
                    </a:cubicBezTo>
                    <a:cubicBezTo>
                      <a:pt x="61" y="0"/>
                      <a:pt x="63" y="1"/>
                      <a:pt x="64" y="2"/>
                    </a:cubicBezTo>
                    <a:cubicBezTo>
                      <a:pt x="73" y="8"/>
                      <a:pt x="82" y="14"/>
                      <a:pt x="90" y="2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4" name="Freeform 2437">
                <a:extLst>
                  <a:ext uri="{FF2B5EF4-FFF2-40B4-BE49-F238E27FC236}">
                    <a16:creationId xmlns:a16="http://schemas.microsoft.com/office/drawing/2014/main" id="{4117B2A0-D143-4A07-B45D-A9014C8DECDD}"/>
                  </a:ext>
                </a:extLst>
              </p:cNvPr>
              <p:cNvSpPr>
                <a:spLocks noEditPoints="1"/>
              </p:cNvSpPr>
              <p:nvPr/>
            </p:nvSpPr>
            <p:spPr bwMode="auto">
              <a:xfrm>
                <a:off x="2930" y="4093"/>
                <a:ext cx="33" cy="174"/>
              </a:xfrm>
              <a:custGeom>
                <a:avLst/>
                <a:gdLst>
                  <a:gd name="T0" fmla="*/ 30 w 57"/>
                  <a:gd name="T1" fmla="*/ 0 h 308"/>
                  <a:gd name="T2" fmla="*/ 30 w 57"/>
                  <a:gd name="T3" fmla="*/ 5 h 308"/>
                  <a:gd name="T4" fmla="*/ 30 w 57"/>
                  <a:gd name="T5" fmla="*/ 35 h 308"/>
                  <a:gd name="T6" fmla="*/ 32 w 57"/>
                  <a:gd name="T7" fmla="*/ 42 h 308"/>
                  <a:gd name="T8" fmla="*/ 33 w 57"/>
                  <a:gd name="T9" fmla="*/ 47 h 308"/>
                  <a:gd name="T10" fmla="*/ 34 w 57"/>
                  <a:gd name="T11" fmla="*/ 64 h 308"/>
                  <a:gd name="T12" fmla="*/ 38 w 57"/>
                  <a:gd name="T13" fmla="*/ 98 h 308"/>
                  <a:gd name="T14" fmla="*/ 40 w 57"/>
                  <a:gd name="T15" fmla="*/ 126 h 308"/>
                  <a:gd name="T16" fmla="*/ 43 w 57"/>
                  <a:gd name="T17" fmla="*/ 159 h 308"/>
                  <a:gd name="T18" fmla="*/ 46 w 57"/>
                  <a:gd name="T19" fmla="*/ 192 h 308"/>
                  <a:gd name="T20" fmla="*/ 48 w 57"/>
                  <a:gd name="T21" fmla="*/ 213 h 308"/>
                  <a:gd name="T22" fmla="*/ 51 w 57"/>
                  <a:gd name="T23" fmla="*/ 239 h 308"/>
                  <a:gd name="T24" fmla="*/ 53 w 57"/>
                  <a:gd name="T25" fmla="*/ 269 h 308"/>
                  <a:gd name="T26" fmla="*/ 57 w 57"/>
                  <a:gd name="T27" fmla="*/ 305 h 308"/>
                  <a:gd name="T28" fmla="*/ 57 w 57"/>
                  <a:gd name="T29" fmla="*/ 307 h 308"/>
                  <a:gd name="T30" fmla="*/ 53 w 57"/>
                  <a:gd name="T31" fmla="*/ 306 h 308"/>
                  <a:gd name="T32" fmla="*/ 42 w 57"/>
                  <a:gd name="T33" fmla="*/ 298 h 308"/>
                  <a:gd name="T34" fmla="*/ 36 w 57"/>
                  <a:gd name="T35" fmla="*/ 296 h 308"/>
                  <a:gd name="T36" fmla="*/ 20 w 57"/>
                  <a:gd name="T37" fmla="*/ 296 h 308"/>
                  <a:gd name="T38" fmla="*/ 14 w 57"/>
                  <a:gd name="T39" fmla="*/ 297 h 308"/>
                  <a:gd name="T40" fmla="*/ 1 w 57"/>
                  <a:gd name="T41" fmla="*/ 307 h 308"/>
                  <a:gd name="T42" fmla="*/ 0 w 57"/>
                  <a:gd name="T43" fmla="*/ 305 h 308"/>
                  <a:gd name="T44" fmla="*/ 2 w 57"/>
                  <a:gd name="T45" fmla="*/ 281 h 308"/>
                  <a:gd name="T46" fmla="*/ 3 w 57"/>
                  <a:gd name="T47" fmla="*/ 264 h 308"/>
                  <a:gd name="T48" fmla="*/ 8 w 57"/>
                  <a:gd name="T49" fmla="*/ 213 h 308"/>
                  <a:gd name="T50" fmla="*/ 11 w 57"/>
                  <a:gd name="T51" fmla="*/ 180 h 308"/>
                  <a:gd name="T52" fmla="*/ 16 w 57"/>
                  <a:gd name="T53" fmla="*/ 134 h 308"/>
                  <a:gd name="T54" fmla="*/ 20 w 57"/>
                  <a:gd name="T55" fmla="*/ 91 h 308"/>
                  <a:gd name="T56" fmla="*/ 21 w 57"/>
                  <a:gd name="T57" fmla="*/ 72 h 308"/>
                  <a:gd name="T58" fmla="*/ 24 w 57"/>
                  <a:gd name="T59" fmla="*/ 45 h 308"/>
                  <a:gd name="T60" fmla="*/ 25 w 57"/>
                  <a:gd name="T61" fmla="*/ 41 h 308"/>
                  <a:gd name="T62" fmla="*/ 27 w 57"/>
                  <a:gd name="T63" fmla="*/ 36 h 308"/>
                  <a:gd name="T64" fmla="*/ 27 w 57"/>
                  <a:gd name="T65" fmla="*/ 7 h 308"/>
                  <a:gd name="T66" fmla="*/ 27 w 57"/>
                  <a:gd name="T67" fmla="*/ 2 h 308"/>
                  <a:gd name="T68" fmla="*/ 30 w 57"/>
                  <a:gd name="T69" fmla="*/ 0 h 308"/>
                  <a:gd name="T70" fmla="*/ 32 w 57"/>
                  <a:gd name="T71" fmla="*/ 291 h 308"/>
                  <a:gd name="T72" fmla="*/ 32 w 57"/>
                  <a:gd name="T73" fmla="*/ 289 h 308"/>
                  <a:gd name="T74" fmla="*/ 32 w 57"/>
                  <a:gd name="T75" fmla="*/ 262 h 308"/>
                  <a:gd name="T76" fmla="*/ 29 w 57"/>
                  <a:gd name="T77" fmla="*/ 253 h 308"/>
                  <a:gd name="T78" fmla="*/ 27 w 57"/>
                  <a:gd name="T79" fmla="*/ 255 h 308"/>
                  <a:gd name="T80" fmla="*/ 24 w 57"/>
                  <a:gd name="T81" fmla="*/ 263 h 308"/>
                  <a:gd name="T82" fmla="*/ 24 w 57"/>
                  <a:gd name="T83" fmla="*/ 287 h 308"/>
                  <a:gd name="T84" fmla="*/ 24 w 57"/>
                  <a:gd name="T85" fmla="*/ 291 h 308"/>
                  <a:gd name="T86" fmla="*/ 32 w 57"/>
                  <a:gd name="T87" fmla="*/ 291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 h="308">
                    <a:moveTo>
                      <a:pt x="30" y="0"/>
                    </a:moveTo>
                    <a:lnTo>
                      <a:pt x="30" y="5"/>
                    </a:lnTo>
                    <a:cubicBezTo>
                      <a:pt x="30" y="15"/>
                      <a:pt x="30" y="25"/>
                      <a:pt x="30" y="35"/>
                    </a:cubicBezTo>
                    <a:cubicBezTo>
                      <a:pt x="30" y="37"/>
                      <a:pt x="30" y="40"/>
                      <a:pt x="32" y="42"/>
                    </a:cubicBezTo>
                    <a:cubicBezTo>
                      <a:pt x="33" y="43"/>
                      <a:pt x="33" y="45"/>
                      <a:pt x="33" y="47"/>
                    </a:cubicBezTo>
                    <a:cubicBezTo>
                      <a:pt x="34" y="53"/>
                      <a:pt x="34" y="58"/>
                      <a:pt x="34" y="64"/>
                    </a:cubicBezTo>
                    <a:cubicBezTo>
                      <a:pt x="35" y="75"/>
                      <a:pt x="37" y="87"/>
                      <a:pt x="38" y="98"/>
                    </a:cubicBezTo>
                    <a:cubicBezTo>
                      <a:pt x="39" y="107"/>
                      <a:pt x="39" y="117"/>
                      <a:pt x="40" y="126"/>
                    </a:cubicBezTo>
                    <a:cubicBezTo>
                      <a:pt x="41" y="137"/>
                      <a:pt x="42" y="148"/>
                      <a:pt x="43" y="159"/>
                    </a:cubicBezTo>
                    <a:cubicBezTo>
                      <a:pt x="44" y="170"/>
                      <a:pt x="45" y="181"/>
                      <a:pt x="46" y="192"/>
                    </a:cubicBezTo>
                    <a:cubicBezTo>
                      <a:pt x="47" y="199"/>
                      <a:pt x="47" y="206"/>
                      <a:pt x="48" y="213"/>
                    </a:cubicBezTo>
                    <a:cubicBezTo>
                      <a:pt x="49" y="222"/>
                      <a:pt x="50" y="230"/>
                      <a:pt x="51" y="239"/>
                    </a:cubicBezTo>
                    <a:cubicBezTo>
                      <a:pt x="52" y="249"/>
                      <a:pt x="52" y="259"/>
                      <a:pt x="53" y="269"/>
                    </a:cubicBezTo>
                    <a:cubicBezTo>
                      <a:pt x="54" y="281"/>
                      <a:pt x="56" y="293"/>
                      <a:pt x="57" y="305"/>
                    </a:cubicBezTo>
                    <a:lnTo>
                      <a:pt x="57" y="307"/>
                    </a:lnTo>
                    <a:cubicBezTo>
                      <a:pt x="55" y="308"/>
                      <a:pt x="54" y="307"/>
                      <a:pt x="53" y="306"/>
                    </a:cubicBezTo>
                    <a:cubicBezTo>
                      <a:pt x="50" y="303"/>
                      <a:pt x="46" y="301"/>
                      <a:pt x="42" y="298"/>
                    </a:cubicBezTo>
                    <a:cubicBezTo>
                      <a:pt x="40" y="296"/>
                      <a:pt x="38" y="296"/>
                      <a:pt x="36" y="296"/>
                    </a:cubicBezTo>
                    <a:cubicBezTo>
                      <a:pt x="30" y="296"/>
                      <a:pt x="25" y="296"/>
                      <a:pt x="20" y="296"/>
                    </a:cubicBezTo>
                    <a:cubicBezTo>
                      <a:pt x="17" y="296"/>
                      <a:pt x="16" y="296"/>
                      <a:pt x="14" y="297"/>
                    </a:cubicBezTo>
                    <a:cubicBezTo>
                      <a:pt x="10" y="301"/>
                      <a:pt x="5" y="304"/>
                      <a:pt x="1" y="307"/>
                    </a:cubicBezTo>
                    <a:cubicBezTo>
                      <a:pt x="0" y="307"/>
                      <a:pt x="0" y="306"/>
                      <a:pt x="0" y="305"/>
                    </a:cubicBezTo>
                    <a:cubicBezTo>
                      <a:pt x="0" y="297"/>
                      <a:pt x="1" y="289"/>
                      <a:pt x="2" y="281"/>
                    </a:cubicBezTo>
                    <a:cubicBezTo>
                      <a:pt x="2" y="276"/>
                      <a:pt x="3" y="270"/>
                      <a:pt x="3" y="264"/>
                    </a:cubicBezTo>
                    <a:cubicBezTo>
                      <a:pt x="5" y="247"/>
                      <a:pt x="6" y="230"/>
                      <a:pt x="8" y="213"/>
                    </a:cubicBezTo>
                    <a:cubicBezTo>
                      <a:pt x="9" y="202"/>
                      <a:pt x="10" y="191"/>
                      <a:pt x="11" y="180"/>
                    </a:cubicBezTo>
                    <a:cubicBezTo>
                      <a:pt x="13" y="165"/>
                      <a:pt x="14" y="149"/>
                      <a:pt x="16" y="134"/>
                    </a:cubicBezTo>
                    <a:cubicBezTo>
                      <a:pt x="17" y="120"/>
                      <a:pt x="18" y="105"/>
                      <a:pt x="20" y="91"/>
                    </a:cubicBezTo>
                    <a:cubicBezTo>
                      <a:pt x="20" y="84"/>
                      <a:pt x="21" y="78"/>
                      <a:pt x="21" y="72"/>
                    </a:cubicBezTo>
                    <a:cubicBezTo>
                      <a:pt x="22" y="63"/>
                      <a:pt x="23" y="54"/>
                      <a:pt x="24" y="45"/>
                    </a:cubicBezTo>
                    <a:cubicBezTo>
                      <a:pt x="24" y="44"/>
                      <a:pt x="24" y="42"/>
                      <a:pt x="25" y="41"/>
                    </a:cubicBezTo>
                    <a:cubicBezTo>
                      <a:pt x="27" y="40"/>
                      <a:pt x="27" y="38"/>
                      <a:pt x="27" y="36"/>
                    </a:cubicBezTo>
                    <a:cubicBezTo>
                      <a:pt x="27" y="26"/>
                      <a:pt x="27" y="16"/>
                      <a:pt x="27" y="7"/>
                    </a:cubicBezTo>
                    <a:cubicBezTo>
                      <a:pt x="27" y="5"/>
                      <a:pt x="27" y="4"/>
                      <a:pt x="27" y="2"/>
                    </a:cubicBezTo>
                    <a:cubicBezTo>
                      <a:pt x="27" y="1"/>
                      <a:pt x="28" y="0"/>
                      <a:pt x="30" y="0"/>
                    </a:cubicBezTo>
                    <a:moveTo>
                      <a:pt x="32" y="291"/>
                    </a:moveTo>
                    <a:lnTo>
                      <a:pt x="32" y="289"/>
                    </a:lnTo>
                    <a:cubicBezTo>
                      <a:pt x="32" y="280"/>
                      <a:pt x="32" y="271"/>
                      <a:pt x="32" y="262"/>
                    </a:cubicBezTo>
                    <a:cubicBezTo>
                      <a:pt x="33" y="259"/>
                      <a:pt x="31" y="256"/>
                      <a:pt x="29" y="253"/>
                    </a:cubicBezTo>
                    <a:lnTo>
                      <a:pt x="27" y="255"/>
                    </a:lnTo>
                    <a:cubicBezTo>
                      <a:pt x="25" y="257"/>
                      <a:pt x="24" y="260"/>
                      <a:pt x="24" y="263"/>
                    </a:cubicBezTo>
                    <a:cubicBezTo>
                      <a:pt x="24" y="271"/>
                      <a:pt x="24" y="279"/>
                      <a:pt x="24" y="287"/>
                    </a:cubicBezTo>
                    <a:cubicBezTo>
                      <a:pt x="24" y="288"/>
                      <a:pt x="24" y="290"/>
                      <a:pt x="24" y="291"/>
                    </a:cubicBezTo>
                    <a:cubicBezTo>
                      <a:pt x="27" y="292"/>
                      <a:pt x="29" y="292"/>
                      <a:pt x="32" y="29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5" name="Freeform 2438">
                <a:extLst>
                  <a:ext uri="{FF2B5EF4-FFF2-40B4-BE49-F238E27FC236}">
                    <a16:creationId xmlns:a16="http://schemas.microsoft.com/office/drawing/2014/main" id="{C06AB62A-C2C5-4DD6-89CA-82CAEFE7B4C9}"/>
                  </a:ext>
                </a:extLst>
              </p:cNvPr>
              <p:cNvSpPr>
                <a:spLocks/>
              </p:cNvSpPr>
              <p:nvPr/>
            </p:nvSpPr>
            <p:spPr bwMode="auto">
              <a:xfrm>
                <a:off x="2985" y="4510"/>
                <a:ext cx="10" cy="302"/>
              </a:xfrm>
              <a:custGeom>
                <a:avLst/>
                <a:gdLst>
                  <a:gd name="T0" fmla="*/ 1 w 16"/>
                  <a:gd name="T1" fmla="*/ 4 h 532"/>
                  <a:gd name="T2" fmla="*/ 14 w 16"/>
                  <a:gd name="T3" fmla="*/ 0 h 532"/>
                  <a:gd name="T4" fmla="*/ 15 w 16"/>
                  <a:gd name="T5" fmla="*/ 3 h 532"/>
                  <a:gd name="T6" fmla="*/ 15 w 16"/>
                  <a:gd name="T7" fmla="*/ 60 h 532"/>
                  <a:gd name="T8" fmla="*/ 15 w 16"/>
                  <a:gd name="T9" fmla="*/ 153 h 532"/>
                  <a:gd name="T10" fmla="*/ 15 w 16"/>
                  <a:gd name="T11" fmla="*/ 262 h 532"/>
                  <a:gd name="T12" fmla="*/ 14 w 16"/>
                  <a:gd name="T13" fmla="*/ 396 h 532"/>
                  <a:gd name="T14" fmla="*/ 14 w 16"/>
                  <a:gd name="T15" fmla="*/ 524 h 532"/>
                  <a:gd name="T16" fmla="*/ 14 w 16"/>
                  <a:gd name="T17" fmla="*/ 532 h 532"/>
                  <a:gd name="T18" fmla="*/ 12 w 16"/>
                  <a:gd name="T19" fmla="*/ 531 h 532"/>
                  <a:gd name="T20" fmla="*/ 10 w 16"/>
                  <a:gd name="T21" fmla="*/ 524 h 532"/>
                  <a:gd name="T22" fmla="*/ 7 w 16"/>
                  <a:gd name="T23" fmla="*/ 519 h 532"/>
                  <a:gd name="T24" fmla="*/ 3 w 16"/>
                  <a:gd name="T25" fmla="*/ 515 h 532"/>
                  <a:gd name="T26" fmla="*/ 0 w 16"/>
                  <a:gd name="T27" fmla="*/ 510 h 532"/>
                  <a:gd name="T28" fmla="*/ 0 w 16"/>
                  <a:gd name="T29" fmla="*/ 485 h 532"/>
                  <a:gd name="T30" fmla="*/ 0 w 16"/>
                  <a:gd name="T31" fmla="*/ 330 h 532"/>
                  <a:gd name="T32" fmla="*/ 1 w 16"/>
                  <a:gd name="T33" fmla="*/ 194 h 532"/>
                  <a:gd name="T34" fmla="*/ 1 w 16"/>
                  <a:gd name="T35" fmla="*/ 84 h 532"/>
                  <a:gd name="T36" fmla="*/ 1 w 16"/>
                  <a:gd name="T37" fmla="*/ 9 h 532"/>
                  <a:gd name="T38" fmla="*/ 1 w 16"/>
                  <a:gd name="T39" fmla="*/ 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532">
                    <a:moveTo>
                      <a:pt x="1" y="4"/>
                    </a:moveTo>
                    <a:cubicBezTo>
                      <a:pt x="6" y="2"/>
                      <a:pt x="10" y="1"/>
                      <a:pt x="14" y="0"/>
                    </a:cubicBezTo>
                    <a:cubicBezTo>
                      <a:pt x="16" y="1"/>
                      <a:pt x="15" y="2"/>
                      <a:pt x="15" y="3"/>
                    </a:cubicBezTo>
                    <a:lnTo>
                      <a:pt x="15" y="60"/>
                    </a:lnTo>
                    <a:cubicBezTo>
                      <a:pt x="15" y="91"/>
                      <a:pt x="15" y="122"/>
                      <a:pt x="15" y="153"/>
                    </a:cubicBezTo>
                    <a:cubicBezTo>
                      <a:pt x="15" y="189"/>
                      <a:pt x="15" y="226"/>
                      <a:pt x="15" y="262"/>
                    </a:cubicBezTo>
                    <a:cubicBezTo>
                      <a:pt x="15" y="307"/>
                      <a:pt x="15" y="352"/>
                      <a:pt x="14" y="396"/>
                    </a:cubicBezTo>
                    <a:cubicBezTo>
                      <a:pt x="14" y="439"/>
                      <a:pt x="14" y="482"/>
                      <a:pt x="14" y="524"/>
                    </a:cubicBezTo>
                    <a:lnTo>
                      <a:pt x="14" y="532"/>
                    </a:lnTo>
                    <a:cubicBezTo>
                      <a:pt x="13" y="531"/>
                      <a:pt x="13" y="531"/>
                      <a:pt x="12" y="531"/>
                    </a:cubicBezTo>
                    <a:cubicBezTo>
                      <a:pt x="10" y="529"/>
                      <a:pt x="9" y="527"/>
                      <a:pt x="10" y="524"/>
                    </a:cubicBezTo>
                    <a:cubicBezTo>
                      <a:pt x="10" y="522"/>
                      <a:pt x="9" y="520"/>
                      <a:pt x="7" y="519"/>
                    </a:cubicBezTo>
                    <a:cubicBezTo>
                      <a:pt x="6" y="518"/>
                      <a:pt x="4" y="516"/>
                      <a:pt x="3" y="515"/>
                    </a:cubicBezTo>
                    <a:cubicBezTo>
                      <a:pt x="1" y="514"/>
                      <a:pt x="0" y="513"/>
                      <a:pt x="0" y="510"/>
                    </a:cubicBezTo>
                    <a:cubicBezTo>
                      <a:pt x="0" y="502"/>
                      <a:pt x="0" y="493"/>
                      <a:pt x="0" y="485"/>
                    </a:cubicBezTo>
                    <a:cubicBezTo>
                      <a:pt x="0" y="433"/>
                      <a:pt x="0" y="382"/>
                      <a:pt x="0" y="330"/>
                    </a:cubicBezTo>
                    <a:cubicBezTo>
                      <a:pt x="0" y="285"/>
                      <a:pt x="1" y="239"/>
                      <a:pt x="1" y="194"/>
                    </a:cubicBezTo>
                    <a:cubicBezTo>
                      <a:pt x="1" y="157"/>
                      <a:pt x="1" y="121"/>
                      <a:pt x="1" y="84"/>
                    </a:cubicBezTo>
                    <a:lnTo>
                      <a:pt x="1" y="9"/>
                    </a:lnTo>
                    <a:cubicBezTo>
                      <a:pt x="1" y="7"/>
                      <a:pt x="1" y="6"/>
                      <a:pt x="1" y="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6" name="Freeform 2439">
                <a:extLst>
                  <a:ext uri="{FF2B5EF4-FFF2-40B4-BE49-F238E27FC236}">
                    <a16:creationId xmlns:a16="http://schemas.microsoft.com/office/drawing/2014/main" id="{FDF4DCE9-2873-44CB-9C0D-BC7841C1DA0A}"/>
                  </a:ext>
                </a:extLst>
              </p:cNvPr>
              <p:cNvSpPr>
                <a:spLocks/>
              </p:cNvSpPr>
              <p:nvPr/>
            </p:nvSpPr>
            <p:spPr bwMode="auto">
              <a:xfrm>
                <a:off x="2896" y="4510"/>
                <a:ext cx="9" cy="301"/>
              </a:xfrm>
              <a:custGeom>
                <a:avLst/>
                <a:gdLst>
                  <a:gd name="T0" fmla="*/ 3 w 16"/>
                  <a:gd name="T1" fmla="*/ 0 h 531"/>
                  <a:gd name="T2" fmla="*/ 16 w 16"/>
                  <a:gd name="T3" fmla="*/ 4 h 531"/>
                  <a:gd name="T4" fmla="*/ 14 w 16"/>
                  <a:gd name="T5" fmla="*/ 513 h 531"/>
                  <a:gd name="T6" fmla="*/ 7 w 16"/>
                  <a:gd name="T7" fmla="*/ 519 h 531"/>
                  <a:gd name="T8" fmla="*/ 5 w 16"/>
                  <a:gd name="T9" fmla="*/ 523 h 531"/>
                  <a:gd name="T10" fmla="*/ 5 w 16"/>
                  <a:gd name="T11" fmla="*/ 525 h 531"/>
                  <a:gd name="T12" fmla="*/ 2 w 16"/>
                  <a:gd name="T13" fmla="*/ 531 h 531"/>
                  <a:gd name="T14" fmla="*/ 1 w 16"/>
                  <a:gd name="T15" fmla="*/ 530 h 531"/>
                  <a:gd name="T16" fmla="*/ 3 w 16"/>
                  <a:gd name="T17"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31">
                    <a:moveTo>
                      <a:pt x="3" y="0"/>
                    </a:moveTo>
                    <a:cubicBezTo>
                      <a:pt x="7" y="1"/>
                      <a:pt x="11" y="2"/>
                      <a:pt x="16" y="4"/>
                    </a:cubicBezTo>
                    <a:cubicBezTo>
                      <a:pt x="15" y="174"/>
                      <a:pt x="15" y="343"/>
                      <a:pt x="14" y="513"/>
                    </a:cubicBezTo>
                    <a:cubicBezTo>
                      <a:pt x="12" y="515"/>
                      <a:pt x="10" y="517"/>
                      <a:pt x="7" y="519"/>
                    </a:cubicBezTo>
                    <a:cubicBezTo>
                      <a:pt x="6" y="520"/>
                      <a:pt x="5" y="521"/>
                      <a:pt x="5" y="523"/>
                    </a:cubicBezTo>
                    <a:lnTo>
                      <a:pt x="5" y="525"/>
                    </a:lnTo>
                    <a:cubicBezTo>
                      <a:pt x="6" y="528"/>
                      <a:pt x="4" y="530"/>
                      <a:pt x="2" y="531"/>
                    </a:cubicBezTo>
                    <a:lnTo>
                      <a:pt x="1" y="530"/>
                    </a:lnTo>
                    <a:cubicBezTo>
                      <a:pt x="0" y="524"/>
                      <a:pt x="2" y="5"/>
                      <a:pt x="3"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7" name="Freeform 2440">
                <a:extLst>
                  <a:ext uri="{FF2B5EF4-FFF2-40B4-BE49-F238E27FC236}">
                    <a16:creationId xmlns:a16="http://schemas.microsoft.com/office/drawing/2014/main" id="{F35685BC-5685-4E04-B58D-F6FC03E8DE80}"/>
                  </a:ext>
                </a:extLst>
              </p:cNvPr>
              <p:cNvSpPr>
                <a:spLocks/>
              </p:cNvSpPr>
              <p:nvPr/>
            </p:nvSpPr>
            <p:spPr bwMode="auto">
              <a:xfrm>
                <a:off x="2915" y="4374"/>
                <a:ext cx="63" cy="52"/>
              </a:xfrm>
              <a:custGeom>
                <a:avLst/>
                <a:gdLst>
                  <a:gd name="T0" fmla="*/ 0 w 112"/>
                  <a:gd name="T1" fmla="*/ 91 h 91"/>
                  <a:gd name="T2" fmla="*/ 0 w 112"/>
                  <a:gd name="T3" fmla="*/ 84 h 91"/>
                  <a:gd name="T4" fmla="*/ 4 w 112"/>
                  <a:gd name="T5" fmla="*/ 41 h 91"/>
                  <a:gd name="T6" fmla="*/ 3 w 112"/>
                  <a:gd name="T7" fmla="*/ 32 h 91"/>
                  <a:gd name="T8" fmla="*/ 2 w 112"/>
                  <a:gd name="T9" fmla="*/ 24 h 91"/>
                  <a:gd name="T10" fmla="*/ 9 w 112"/>
                  <a:gd name="T11" fmla="*/ 19 h 91"/>
                  <a:gd name="T12" fmla="*/ 34 w 112"/>
                  <a:gd name="T13" fmla="*/ 1 h 91"/>
                  <a:gd name="T14" fmla="*/ 39 w 112"/>
                  <a:gd name="T15" fmla="*/ 0 h 91"/>
                  <a:gd name="T16" fmla="*/ 71 w 112"/>
                  <a:gd name="T17" fmla="*/ 0 h 91"/>
                  <a:gd name="T18" fmla="*/ 78 w 112"/>
                  <a:gd name="T19" fmla="*/ 2 h 91"/>
                  <a:gd name="T20" fmla="*/ 105 w 112"/>
                  <a:gd name="T21" fmla="*/ 21 h 91"/>
                  <a:gd name="T22" fmla="*/ 109 w 112"/>
                  <a:gd name="T23" fmla="*/ 24 h 91"/>
                  <a:gd name="T24" fmla="*/ 109 w 112"/>
                  <a:gd name="T25" fmla="*/ 30 h 91"/>
                  <a:gd name="T26" fmla="*/ 108 w 112"/>
                  <a:gd name="T27" fmla="*/ 48 h 91"/>
                  <a:gd name="T28" fmla="*/ 109 w 112"/>
                  <a:gd name="T29" fmla="*/ 68 h 91"/>
                  <a:gd name="T30" fmla="*/ 111 w 112"/>
                  <a:gd name="T31" fmla="*/ 87 h 91"/>
                  <a:gd name="T32" fmla="*/ 112 w 112"/>
                  <a:gd name="T33" fmla="*/ 91 h 91"/>
                  <a:gd name="T34" fmla="*/ 100 w 112"/>
                  <a:gd name="T35" fmla="*/ 83 h 91"/>
                  <a:gd name="T36" fmla="*/ 99 w 112"/>
                  <a:gd name="T37" fmla="*/ 70 h 91"/>
                  <a:gd name="T38" fmla="*/ 78 w 112"/>
                  <a:gd name="T39" fmla="*/ 63 h 91"/>
                  <a:gd name="T40" fmla="*/ 77 w 112"/>
                  <a:gd name="T41" fmla="*/ 63 h 91"/>
                  <a:gd name="T42" fmla="*/ 76 w 112"/>
                  <a:gd name="T43" fmla="*/ 73 h 91"/>
                  <a:gd name="T44" fmla="*/ 71 w 112"/>
                  <a:gd name="T45" fmla="*/ 74 h 91"/>
                  <a:gd name="T46" fmla="*/ 70 w 112"/>
                  <a:gd name="T47" fmla="*/ 79 h 91"/>
                  <a:gd name="T48" fmla="*/ 69 w 112"/>
                  <a:gd name="T49" fmla="*/ 86 h 91"/>
                  <a:gd name="T50" fmla="*/ 68 w 112"/>
                  <a:gd name="T51" fmla="*/ 87 h 91"/>
                  <a:gd name="T52" fmla="*/ 66 w 112"/>
                  <a:gd name="T53" fmla="*/ 86 h 91"/>
                  <a:gd name="T54" fmla="*/ 66 w 112"/>
                  <a:gd name="T55" fmla="*/ 83 h 91"/>
                  <a:gd name="T56" fmla="*/ 66 w 112"/>
                  <a:gd name="T57" fmla="*/ 74 h 91"/>
                  <a:gd name="T58" fmla="*/ 56 w 112"/>
                  <a:gd name="T59" fmla="*/ 74 h 91"/>
                  <a:gd name="T60" fmla="*/ 46 w 112"/>
                  <a:gd name="T61" fmla="*/ 74 h 91"/>
                  <a:gd name="T62" fmla="*/ 45 w 112"/>
                  <a:gd name="T63" fmla="*/ 77 h 91"/>
                  <a:gd name="T64" fmla="*/ 45 w 112"/>
                  <a:gd name="T65" fmla="*/ 86 h 91"/>
                  <a:gd name="T66" fmla="*/ 43 w 112"/>
                  <a:gd name="T67" fmla="*/ 87 h 91"/>
                  <a:gd name="T68" fmla="*/ 41 w 112"/>
                  <a:gd name="T69" fmla="*/ 86 h 91"/>
                  <a:gd name="T70" fmla="*/ 41 w 112"/>
                  <a:gd name="T71" fmla="*/ 81 h 91"/>
                  <a:gd name="T72" fmla="*/ 41 w 112"/>
                  <a:gd name="T73" fmla="*/ 74 h 91"/>
                  <a:gd name="T74" fmla="*/ 38 w 112"/>
                  <a:gd name="T75" fmla="*/ 74 h 91"/>
                  <a:gd name="T76" fmla="*/ 36 w 112"/>
                  <a:gd name="T77" fmla="*/ 74 h 91"/>
                  <a:gd name="T78" fmla="*/ 35 w 112"/>
                  <a:gd name="T79" fmla="*/ 68 h 91"/>
                  <a:gd name="T80" fmla="*/ 35 w 112"/>
                  <a:gd name="T81" fmla="*/ 63 h 91"/>
                  <a:gd name="T82" fmla="*/ 31 w 112"/>
                  <a:gd name="T83" fmla="*/ 64 h 91"/>
                  <a:gd name="T84" fmla="*/ 29 w 112"/>
                  <a:gd name="T85" fmla="*/ 64 h 91"/>
                  <a:gd name="T86" fmla="*/ 12 w 112"/>
                  <a:gd name="T87" fmla="*/ 70 h 91"/>
                  <a:gd name="T88" fmla="*/ 11 w 112"/>
                  <a:gd name="T89" fmla="*/ 82 h 91"/>
                  <a:gd name="T90" fmla="*/ 1 w 112"/>
                  <a:gd name="T91" fmla="*/ 91 h 91"/>
                  <a:gd name="T92" fmla="*/ 0 w 112"/>
                  <a:gd name="T9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91">
                    <a:moveTo>
                      <a:pt x="0" y="91"/>
                    </a:moveTo>
                    <a:cubicBezTo>
                      <a:pt x="0" y="89"/>
                      <a:pt x="0" y="86"/>
                      <a:pt x="0" y="84"/>
                    </a:cubicBezTo>
                    <a:cubicBezTo>
                      <a:pt x="1" y="69"/>
                      <a:pt x="3" y="55"/>
                      <a:pt x="4" y="41"/>
                    </a:cubicBezTo>
                    <a:cubicBezTo>
                      <a:pt x="4" y="38"/>
                      <a:pt x="4" y="35"/>
                      <a:pt x="3" y="32"/>
                    </a:cubicBezTo>
                    <a:cubicBezTo>
                      <a:pt x="3" y="30"/>
                      <a:pt x="2" y="27"/>
                      <a:pt x="2" y="24"/>
                    </a:cubicBezTo>
                    <a:cubicBezTo>
                      <a:pt x="4" y="22"/>
                      <a:pt x="6" y="20"/>
                      <a:pt x="9" y="19"/>
                    </a:cubicBezTo>
                    <a:cubicBezTo>
                      <a:pt x="17" y="13"/>
                      <a:pt x="26" y="7"/>
                      <a:pt x="34" y="1"/>
                    </a:cubicBezTo>
                    <a:cubicBezTo>
                      <a:pt x="36" y="0"/>
                      <a:pt x="37" y="0"/>
                      <a:pt x="39" y="0"/>
                    </a:cubicBezTo>
                    <a:cubicBezTo>
                      <a:pt x="50" y="0"/>
                      <a:pt x="61" y="0"/>
                      <a:pt x="71" y="0"/>
                    </a:cubicBezTo>
                    <a:cubicBezTo>
                      <a:pt x="74" y="0"/>
                      <a:pt x="76" y="1"/>
                      <a:pt x="78" y="2"/>
                    </a:cubicBezTo>
                    <a:cubicBezTo>
                      <a:pt x="87" y="8"/>
                      <a:pt x="96" y="15"/>
                      <a:pt x="105" y="21"/>
                    </a:cubicBezTo>
                    <a:cubicBezTo>
                      <a:pt x="107" y="22"/>
                      <a:pt x="108" y="23"/>
                      <a:pt x="109" y="24"/>
                    </a:cubicBezTo>
                    <a:cubicBezTo>
                      <a:pt x="110" y="26"/>
                      <a:pt x="109" y="28"/>
                      <a:pt x="109" y="30"/>
                    </a:cubicBezTo>
                    <a:cubicBezTo>
                      <a:pt x="107" y="36"/>
                      <a:pt x="107" y="42"/>
                      <a:pt x="108" y="48"/>
                    </a:cubicBezTo>
                    <a:cubicBezTo>
                      <a:pt x="109" y="55"/>
                      <a:pt x="109" y="62"/>
                      <a:pt x="109" y="68"/>
                    </a:cubicBezTo>
                    <a:cubicBezTo>
                      <a:pt x="110" y="75"/>
                      <a:pt x="111" y="81"/>
                      <a:pt x="111" y="87"/>
                    </a:cubicBezTo>
                    <a:cubicBezTo>
                      <a:pt x="111" y="88"/>
                      <a:pt x="111" y="90"/>
                      <a:pt x="112" y="91"/>
                    </a:cubicBezTo>
                    <a:cubicBezTo>
                      <a:pt x="106" y="90"/>
                      <a:pt x="104" y="85"/>
                      <a:pt x="100" y="83"/>
                    </a:cubicBezTo>
                    <a:cubicBezTo>
                      <a:pt x="99" y="78"/>
                      <a:pt x="100" y="74"/>
                      <a:pt x="99" y="70"/>
                    </a:cubicBezTo>
                    <a:cubicBezTo>
                      <a:pt x="92" y="68"/>
                      <a:pt x="85" y="65"/>
                      <a:pt x="78" y="63"/>
                    </a:cubicBezTo>
                    <a:lnTo>
                      <a:pt x="77" y="63"/>
                    </a:lnTo>
                    <a:cubicBezTo>
                      <a:pt x="75" y="66"/>
                      <a:pt x="77" y="70"/>
                      <a:pt x="76" y="73"/>
                    </a:cubicBezTo>
                    <a:cubicBezTo>
                      <a:pt x="74" y="74"/>
                      <a:pt x="72" y="74"/>
                      <a:pt x="71" y="74"/>
                    </a:cubicBezTo>
                    <a:cubicBezTo>
                      <a:pt x="69" y="75"/>
                      <a:pt x="70" y="77"/>
                      <a:pt x="70" y="79"/>
                    </a:cubicBezTo>
                    <a:cubicBezTo>
                      <a:pt x="69" y="81"/>
                      <a:pt x="70" y="84"/>
                      <a:pt x="69" y="86"/>
                    </a:cubicBezTo>
                    <a:lnTo>
                      <a:pt x="68" y="87"/>
                    </a:lnTo>
                    <a:lnTo>
                      <a:pt x="66" y="86"/>
                    </a:lnTo>
                    <a:cubicBezTo>
                      <a:pt x="66" y="85"/>
                      <a:pt x="66" y="84"/>
                      <a:pt x="66" y="83"/>
                    </a:cubicBezTo>
                    <a:cubicBezTo>
                      <a:pt x="66" y="80"/>
                      <a:pt x="66" y="77"/>
                      <a:pt x="66" y="74"/>
                    </a:cubicBezTo>
                    <a:cubicBezTo>
                      <a:pt x="62" y="73"/>
                      <a:pt x="59" y="74"/>
                      <a:pt x="56" y="74"/>
                    </a:cubicBezTo>
                    <a:cubicBezTo>
                      <a:pt x="53" y="74"/>
                      <a:pt x="49" y="74"/>
                      <a:pt x="46" y="74"/>
                    </a:cubicBezTo>
                    <a:cubicBezTo>
                      <a:pt x="45" y="75"/>
                      <a:pt x="45" y="76"/>
                      <a:pt x="45" y="77"/>
                    </a:cubicBezTo>
                    <a:cubicBezTo>
                      <a:pt x="45" y="80"/>
                      <a:pt x="45" y="83"/>
                      <a:pt x="45" y="86"/>
                    </a:cubicBezTo>
                    <a:cubicBezTo>
                      <a:pt x="45" y="87"/>
                      <a:pt x="44" y="87"/>
                      <a:pt x="43" y="87"/>
                    </a:cubicBezTo>
                    <a:lnTo>
                      <a:pt x="41" y="86"/>
                    </a:lnTo>
                    <a:cubicBezTo>
                      <a:pt x="41" y="84"/>
                      <a:pt x="41" y="83"/>
                      <a:pt x="41" y="81"/>
                    </a:cubicBezTo>
                    <a:cubicBezTo>
                      <a:pt x="41" y="79"/>
                      <a:pt x="41" y="77"/>
                      <a:pt x="41" y="74"/>
                    </a:cubicBezTo>
                    <a:cubicBezTo>
                      <a:pt x="40" y="74"/>
                      <a:pt x="39" y="74"/>
                      <a:pt x="38" y="74"/>
                    </a:cubicBezTo>
                    <a:cubicBezTo>
                      <a:pt x="37" y="74"/>
                      <a:pt x="37" y="74"/>
                      <a:pt x="36" y="74"/>
                    </a:cubicBezTo>
                    <a:cubicBezTo>
                      <a:pt x="34" y="72"/>
                      <a:pt x="35" y="70"/>
                      <a:pt x="35" y="68"/>
                    </a:cubicBezTo>
                    <a:cubicBezTo>
                      <a:pt x="35" y="67"/>
                      <a:pt x="35" y="65"/>
                      <a:pt x="35" y="63"/>
                    </a:cubicBezTo>
                    <a:cubicBezTo>
                      <a:pt x="33" y="63"/>
                      <a:pt x="32" y="63"/>
                      <a:pt x="31" y="64"/>
                    </a:cubicBezTo>
                    <a:lnTo>
                      <a:pt x="29" y="64"/>
                    </a:lnTo>
                    <a:cubicBezTo>
                      <a:pt x="24" y="66"/>
                      <a:pt x="18" y="68"/>
                      <a:pt x="12" y="70"/>
                    </a:cubicBezTo>
                    <a:cubicBezTo>
                      <a:pt x="11" y="74"/>
                      <a:pt x="12" y="78"/>
                      <a:pt x="11" y="82"/>
                    </a:cubicBezTo>
                    <a:cubicBezTo>
                      <a:pt x="8" y="85"/>
                      <a:pt x="4" y="88"/>
                      <a:pt x="1" y="91"/>
                    </a:cubicBezTo>
                    <a:lnTo>
                      <a:pt x="0" y="9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8" name="Freeform 2441">
                <a:extLst>
                  <a:ext uri="{FF2B5EF4-FFF2-40B4-BE49-F238E27FC236}">
                    <a16:creationId xmlns:a16="http://schemas.microsoft.com/office/drawing/2014/main" id="{3C80C426-C61E-45BB-8E0C-287EDAF882E1}"/>
                  </a:ext>
                </a:extLst>
              </p:cNvPr>
              <p:cNvSpPr>
                <a:spLocks/>
              </p:cNvSpPr>
              <p:nvPr/>
            </p:nvSpPr>
            <p:spPr bwMode="auto">
              <a:xfrm>
                <a:off x="2909" y="4757"/>
                <a:ext cx="72" cy="34"/>
              </a:xfrm>
              <a:custGeom>
                <a:avLst/>
                <a:gdLst>
                  <a:gd name="T0" fmla="*/ 84 w 127"/>
                  <a:gd name="T1" fmla="*/ 54 h 60"/>
                  <a:gd name="T2" fmla="*/ 80 w 127"/>
                  <a:gd name="T3" fmla="*/ 50 h 60"/>
                  <a:gd name="T4" fmla="*/ 67 w 127"/>
                  <a:gd name="T5" fmla="*/ 50 h 60"/>
                  <a:gd name="T6" fmla="*/ 64 w 127"/>
                  <a:gd name="T7" fmla="*/ 56 h 60"/>
                  <a:gd name="T8" fmla="*/ 64 w 127"/>
                  <a:gd name="T9" fmla="*/ 59 h 60"/>
                  <a:gd name="T10" fmla="*/ 62 w 127"/>
                  <a:gd name="T11" fmla="*/ 60 h 60"/>
                  <a:gd name="T12" fmla="*/ 61 w 127"/>
                  <a:gd name="T13" fmla="*/ 57 h 60"/>
                  <a:gd name="T14" fmla="*/ 59 w 127"/>
                  <a:gd name="T15" fmla="*/ 49 h 60"/>
                  <a:gd name="T16" fmla="*/ 46 w 127"/>
                  <a:gd name="T17" fmla="*/ 49 h 60"/>
                  <a:gd name="T18" fmla="*/ 42 w 127"/>
                  <a:gd name="T19" fmla="*/ 54 h 60"/>
                  <a:gd name="T20" fmla="*/ 40 w 127"/>
                  <a:gd name="T21" fmla="*/ 52 h 60"/>
                  <a:gd name="T22" fmla="*/ 31 w 127"/>
                  <a:gd name="T23" fmla="*/ 46 h 60"/>
                  <a:gd name="T24" fmla="*/ 25 w 127"/>
                  <a:gd name="T25" fmla="*/ 43 h 60"/>
                  <a:gd name="T26" fmla="*/ 16 w 127"/>
                  <a:gd name="T27" fmla="*/ 44 h 60"/>
                  <a:gd name="T28" fmla="*/ 6 w 127"/>
                  <a:gd name="T29" fmla="*/ 50 h 60"/>
                  <a:gd name="T30" fmla="*/ 1 w 127"/>
                  <a:gd name="T31" fmla="*/ 56 h 60"/>
                  <a:gd name="T32" fmla="*/ 0 w 127"/>
                  <a:gd name="T33" fmla="*/ 53 h 60"/>
                  <a:gd name="T34" fmla="*/ 1 w 127"/>
                  <a:gd name="T35" fmla="*/ 1 h 60"/>
                  <a:gd name="T36" fmla="*/ 2 w 127"/>
                  <a:gd name="T37" fmla="*/ 0 h 60"/>
                  <a:gd name="T38" fmla="*/ 125 w 127"/>
                  <a:gd name="T39" fmla="*/ 1 h 60"/>
                  <a:gd name="T40" fmla="*/ 126 w 127"/>
                  <a:gd name="T41" fmla="*/ 6 h 60"/>
                  <a:gd name="T42" fmla="*/ 126 w 127"/>
                  <a:gd name="T43" fmla="*/ 52 h 60"/>
                  <a:gd name="T44" fmla="*/ 125 w 127"/>
                  <a:gd name="T45" fmla="*/ 56 h 60"/>
                  <a:gd name="T46" fmla="*/ 121 w 127"/>
                  <a:gd name="T47" fmla="*/ 52 h 60"/>
                  <a:gd name="T48" fmla="*/ 112 w 127"/>
                  <a:gd name="T49" fmla="*/ 45 h 60"/>
                  <a:gd name="T50" fmla="*/ 94 w 127"/>
                  <a:gd name="T51" fmla="*/ 46 h 60"/>
                  <a:gd name="T52" fmla="*/ 86 w 127"/>
                  <a:gd name="T53" fmla="*/ 53 h 60"/>
                  <a:gd name="T54" fmla="*/ 84 w 127"/>
                  <a:gd name="T55" fmla="*/ 5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 h="60">
                    <a:moveTo>
                      <a:pt x="84" y="54"/>
                    </a:moveTo>
                    <a:cubicBezTo>
                      <a:pt x="82" y="53"/>
                      <a:pt x="81" y="52"/>
                      <a:pt x="80" y="50"/>
                    </a:cubicBezTo>
                    <a:cubicBezTo>
                      <a:pt x="78" y="46"/>
                      <a:pt x="70" y="44"/>
                      <a:pt x="67" y="50"/>
                    </a:cubicBezTo>
                    <a:cubicBezTo>
                      <a:pt x="66" y="52"/>
                      <a:pt x="64" y="54"/>
                      <a:pt x="64" y="56"/>
                    </a:cubicBezTo>
                    <a:lnTo>
                      <a:pt x="64" y="59"/>
                    </a:lnTo>
                    <a:cubicBezTo>
                      <a:pt x="64" y="59"/>
                      <a:pt x="63" y="60"/>
                      <a:pt x="62" y="60"/>
                    </a:cubicBezTo>
                    <a:cubicBezTo>
                      <a:pt x="62" y="59"/>
                      <a:pt x="62" y="58"/>
                      <a:pt x="61" y="57"/>
                    </a:cubicBezTo>
                    <a:cubicBezTo>
                      <a:pt x="61" y="53"/>
                      <a:pt x="61" y="53"/>
                      <a:pt x="59" y="49"/>
                    </a:cubicBezTo>
                    <a:cubicBezTo>
                      <a:pt x="56" y="44"/>
                      <a:pt x="49" y="44"/>
                      <a:pt x="46" y="49"/>
                    </a:cubicBezTo>
                    <a:cubicBezTo>
                      <a:pt x="45" y="51"/>
                      <a:pt x="44" y="53"/>
                      <a:pt x="42" y="54"/>
                    </a:cubicBezTo>
                    <a:cubicBezTo>
                      <a:pt x="41" y="54"/>
                      <a:pt x="40" y="53"/>
                      <a:pt x="40" y="52"/>
                    </a:cubicBezTo>
                    <a:cubicBezTo>
                      <a:pt x="37" y="50"/>
                      <a:pt x="34" y="48"/>
                      <a:pt x="31" y="46"/>
                    </a:cubicBezTo>
                    <a:cubicBezTo>
                      <a:pt x="29" y="45"/>
                      <a:pt x="27" y="44"/>
                      <a:pt x="25" y="43"/>
                    </a:cubicBezTo>
                    <a:cubicBezTo>
                      <a:pt x="22" y="42"/>
                      <a:pt x="19" y="42"/>
                      <a:pt x="16" y="44"/>
                    </a:cubicBezTo>
                    <a:cubicBezTo>
                      <a:pt x="13" y="46"/>
                      <a:pt x="9" y="48"/>
                      <a:pt x="6" y="50"/>
                    </a:cubicBezTo>
                    <a:cubicBezTo>
                      <a:pt x="5" y="52"/>
                      <a:pt x="3" y="54"/>
                      <a:pt x="1" y="56"/>
                    </a:cubicBezTo>
                    <a:cubicBezTo>
                      <a:pt x="0" y="55"/>
                      <a:pt x="0" y="54"/>
                      <a:pt x="0" y="53"/>
                    </a:cubicBezTo>
                    <a:cubicBezTo>
                      <a:pt x="0" y="34"/>
                      <a:pt x="0" y="5"/>
                      <a:pt x="1" y="1"/>
                    </a:cubicBezTo>
                    <a:lnTo>
                      <a:pt x="2" y="0"/>
                    </a:lnTo>
                    <a:cubicBezTo>
                      <a:pt x="43" y="0"/>
                      <a:pt x="84" y="0"/>
                      <a:pt x="125" y="1"/>
                    </a:cubicBezTo>
                    <a:cubicBezTo>
                      <a:pt x="127" y="2"/>
                      <a:pt x="126" y="4"/>
                      <a:pt x="126" y="6"/>
                    </a:cubicBezTo>
                    <a:cubicBezTo>
                      <a:pt x="126" y="22"/>
                      <a:pt x="126" y="37"/>
                      <a:pt x="126" y="52"/>
                    </a:cubicBezTo>
                    <a:cubicBezTo>
                      <a:pt x="126" y="53"/>
                      <a:pt x="127" y="55"/>
                      <a:pt x="125" y="56"/>
                    </a:cubicBezTo>
                    <a:cubicBezTo>
                      <a:pt x="123" y="55"/>
                      <a:pt x="122" y="53"/>
                      <a:pt x="121" y="52"/>
                    </a:cubicBezTo>
                    <a:cubicBezTo>
                      <a:pt x="118" y="50"/>
                      <a:pt x="115" y="47"/>
                      <a:pt x="112" y="45"/>
                    </a:cubicBezTo>
                    <a:cubicBezTo>
                      <a:pt x="106" y="41"/>
                      <a:pt x="100" y="42"/>
                      <a:pt x="94" y="46"/>
                    </a:cubicBezTo>
                    <a:cubicBezTo>
                      <a:pt x="91" y="48"/>
                      <a:pt x="88" y="50"/>
                      <a:pt x="86" y="53"/>
                    </a:cubicBezTo>
                    <a:cubicBezTo>
                      <a:pt x="86" y="53"/>
                      <a:pt x="85" y="54"/>
                      <a:pt x="84" y="5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39" name="Freeform 2442">
                <a:extLst>
                  <a:ext uri="{FF2B5EF4-FFF2-40B4-BE49-F238E27FC236}">
                    <a16:creationId xmlns:a16="http://schemas.microsoft.com/office/drawing/2014/main" id="{D7EE482F-9394-4A06-91D4-F821D8547651}"/>
                  </a:ext>
                </a:extLst>
              </p:cNvPr>
              <p:cNvSpPr>
                <a:spLocks/>
              </p:cNvSpPr>
              <p:nvPr/>
            </p:nvSpPr>
            <p:spPr bwMode="auto">
              <a:xfrm>
                <a:off x="2909" y="4540"/>
                <a:ext cx="72" cy="108"/>
              </a:xfrm>
              <a:custGeom>
                <a:avLst/>
                <a:gdLst>
                  <a:gd name="T0" fmla="*/ 56 w 127"/>
                  <a:gd name="T1" fmla="*/ 190 h 190"/>
                  <a:gd name="T2" fmla="*/ 56 w 127"/>
                  <a:gd name="T3" fmla="*/ 108 h 190"/>
                  <a:gd name="T4" fmla="*/ 53 w 127"/>
                  <a:gd name="T5" fmla="*/ 79 h 190"/>
                  <a:gd name="T6" fmla="*/ 37 w 127"/>
                  <a:gd name="T7" fmla="*/ 60 h 190"/>
                  <a:gd name="T8" fmla="*/ 11 w 127"/>
                  <a:gd name="T9" fmla="*/ 72 h 190"/>
                  <a:gd name="T10" fmla="*/ 4 w 127"/>
                  <a:gd name="T11" fmla="*/ 92 h 190"/>
                  <a:gd name="T12" fmla="*/ 4 w 127"/>
                  <a:gd name="T13" fmla="*/ 188 h 190"/>
                  <a:gd name="T14" fmla="*/ 1 w 127"/>
                  <a:gd name="T15" fmla="*/ 184 h 190"/>
                  <a:gd name="T16" fmla="*/ 1 w 127"/>
                  <a:gd name="T17" fmla="*/ 86 h 190"/>
                  <a:gd name="T18" fmla="*/ 15 w 127"/>
                  <a:gd name="T19" fmla="*/ 57 h 190"/>
                  <a:gd name="T20" fmla="*/ 27 w 127"/>
                  <a:gd name="T21" fmla="*/ 34 h 190"/>
                  <a:gd name="T22" fmla="*/ 26 w 127"/>
                  <a:gd name="T23" fmla="*/ 18 h 190"/>
                  <a:gd name="T24" fmla="*/ 28 w 127"/>
                  <a:gd name="T25" fmla="*/ 6 h 190"/>
                  <a:gd name="T26" fmla="*/ 33 w 127"/>
                  <a:gd name="T27" fmla="*/ 0 h 190"/>
                  <a:gd name="T28" fmla="*/ 31 w 127"/>
                  <a:gd name="T29" fmla="*/ 6 h 190"/>
                  <a:gd name="T30" fmla="*/ 32 w 127"/>
                  <a:gd name="T31" fmla="*/ 16 h 190"/>
                  <a:gd name="T32" fmla="*/ 32 w 127"/>
                  <a:gd name="T33" fmla="*/ 26 h 190"/>
                  <a:gd name="T34" fmla="*/ 47 w 127"/>
                  <a:gd name="T35" fmla="*/ 61 h 190"/>
                  <a:gd name="T36" fmla="*/ 58 w 127"/>
                  <a:gd name="T37" fmla="*/ 64 h 190"/>
                  <a:gd name="T38" fmla="*/ 59 w 127"/>
                  <a:gd name="T39" fmla="*/ 11 h 190"/>
                  <a:gd name="T40" fmla="*/ 68 w 127"/>
                  <a:gd name="T41" fmla="*/ 1 h 190"/>
                  <a:gd name="T42" fmla="*/ 68 w 127"/>
                  <a:gd name="T43" fmla="*/ 32 h 190"/>
                  <a:gd name="T44" fmla="*/ 68 w 127"/>
                  <a:gd name="T45" fmla="*/ 63 h 190"/>
                  <a:gd name="T46" fmla="*/ 88 w 127"/>
                  <a:gd name="T47" fmla="*/ 48 h 190"/>
                  <a:gd name="T48" fmla="*/ 95 w 127"/>
                  <a:gd name="T49" fmla="*/ 33 h 190"/>
                  <a:gd name="T50" fmla="*/ 95 w 127"/>
                  <a:gd name="T51" fmla="*/ 18 h 190"/>
                  <a:gd name="T52" fmla="*/ 97 w 127"/>
                  <a:gd name="T53" fmla="*/ 11 h 190"/>
                  <a:gd name="T54" fmla="*/ 101 w 127"/>
                  <a:gd name="T55" fmla="*/ 1 h 190"/>
                  <a:gd name="T56" fmla="*/ 101 w 127"/>
                  <a:gd name="T57" fmla="*/ 19 h 190"/>
                  <a:gd name="T58" fmla="*/ 103 w 127"/>
                  <a:gd name="T59" fmla="*/ 40 h 190"/>
                  <a:gd name="T60" fmla="*/ 126 w 127"/>
                  <a:gd name="T61" fmla="*/ 79 h 190"/>
                  <a:gd name="T62" fmla="*/ 127 w 127"/>
                  <a:gd name="T63" fmla="*/ 120 h 190"/>
                  <a:gd name="T64" fmla="*/ 126 w 127"/>
                  <a:gd name="T65" fmla="*/ 187 h 190"/>
                  <a:gd name="T66" fmla="*/ 123 w 127"/>
                  <a:gd name="T67" fmla="*/ 187 h 190"/>
                  <a:gd name="T68" fmla="*/ 123 w 127"/>
                  <a:gd name="T69" fmla="*/ 90 h 190"/>
                  <a:gd name="T70" fmla="*/ 108 w 127"/>
                  <a:gd name="T71" fmla="*/ 63 h 190"/>
                  <a:gd name="T72" fmla="*/ 88 w 127"/>
                  <a:gd name="T73" fmla="*/ 62 h 190"/>
                  <a:gd name="T74" fmla="*/ 75 w 127"/>
                  <a:gd name="T75" fmla="*/ 77 h 190"/>
                  <a:gd name="T76" fmla="*/ 71 w 127"/>
                  <a:gd name="T77" fmla="*/ 18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7" h="190">
                    <a:moveTo>
                      <a:pt x="71" y="189"/>
                    </a:moveTo>
                    <a:cubicBezTo>
                      <a:pt x="66" y="190"/>
                      <a:pt x="61" y="190"/>
                      <a:pt x="56" y="190"/>
                    </a:cubicBezTo>
                    <a:cubicBezTo>
                      <a:pt x="56" y="188"/>
                      <a:pt x="56" y="187"/>
                      <a:pt x="56" y="186"/>
                    </a:cubicBezTo>
                    <a:cubicBezTo>
                      <a:pt x="56" y="160"/>
                      <a:pt x="56" y="134"/>
                      <a:pt x="56" y="108"/>
                    </a:cubicBezTo>
                    <a:cubicBezTo>
                      <a:pt x="56" y="102"/>
                      <a:pt x="56" y="95"/>
                      <a:pt x="56" y="89"/>
                    </a:cubicBezTo>
                    <a:cubicBezTo>
                      <a:pt x="56" y="86"/>
                      <a:pt x="55" y="82"/>
                      <a:pt x="53" y="79"/>
                    </a:cubicBezTo>
                    <a:cubicBezTo>
                      <a:pt x="51" y="75"/>
                      <a:pt x="49" y="71"/>
                      <a:pt x="46" y="67"/>
                    </a:cubicBezTo>
                    <a:cubicBezTo>
                      <a:pt x="43" y="64"/>
                      <a:pt x="40" y="62"/>
                      <a:pt x="37" y="60"/>
                    </a:cubicBezTo>
                    <a:cubicBezTo>
                      <a:pt x="32" y="58"/>
                      <a:pt x="28" y="58"/>
                      <a:pt x="23" y="61"/>
                    </a:cubicBezTo>
                    <a:cubicBezTo>
                      <a:pt x="18" y="63"/>
                      <a:pt x="14" y="67"/>
                      <a:pt x="11" y="72"/>
                    </a:cubicBezTo>
                    <a:cubicBezTo>
                      <a:pt x="10" y="74"/>
                      <a:pt x="9" y="75"/>
                      <a:pt x="8" y="76"/>
                    </a:cubicBezTo>
                    <a:cubicBezTo>
                      <a:pt x="6" y="81"/>
                      <a:pt x="4" y="86"/>
                      <a:pt x="4" y="92"/>
                    </a:cubicBezTo>
                    <a:cubicBezTo>
                      <a:pt x="5" y="123"/>
                      <a:pt x="5" y="154"/>
                      <a:pt x="4" y="185"/>
                    </a:cubicBezTo>
                    <a:cubicBezTo>
                      <a:pt x="4" y="186"/>
                      <a:pt x="5" y="187"/>
                      <a:pt x="4" y="188"/>
                    </a:cubicBezTo>
                    <a:cubicBezTo>
                      <a:pt x="4" y="190"/>
                      <a:pt x="4" y="190"/>
                      <a:pt x="1" y="189"/>
                    </a:cubicBezTo>
                    <a:cubicBezTo>
                      <a:pt x="0" y="188"/>
                      <a:pt x="1" y="186"/>
                      <a:pt x="1" y="184"/>
                    </a:cubicBezTo>
                    <a:cubicBezTo>
                      <a:pt x="1" y="161"/>
                      <a:pt x="1" y="138"/>
                      <a:pt x="1" y="115"/>
                    </a:cubicBezTo>
                    <a:cubicBezTo>
                      <a:pt x="1" y="105"/>
                      <a:pt x="1" y="96"/>
                      <a:pt x="1" y="86"/>
                    </a:cubicBezTo>
                    <a:cubicBezTo>
                      <a:pt x="1" y="83"/>
                      <a:pt x="1" y="80"/>
                      <a:pt x="3" y="78"/>
                    </a:cubicBezTo>
                    <a:cubicBezTo>
                      <a:pt x="7" y="71"/>
                      <a:pt x="11" y="64"/>
                      <a:pt x="15" y="57"/>
                    </a:cubicBezTo>
                    <a:cubicBezTo>
                      <a:pt x="19" y="50"/>
                      <a:pt x="22" y="44"/>
                      <a:pt x="26" y="38"/>
                    </a:cubicBezTo>
                    <a:cubicBezTo>
                      <a:pt x="26" y="37"/>
                      <a:pt x="27" y="35"/>
                      <a:pt x="27" y="34"/>
                    </a:cubicBezTo>
                    <a:cubicBezTo>
                      <a:pt x="27" y="30"/>
                      <a:pt x="27" y="25"/>
                      <a:pt x="27" y="21"/>
                    </a:cubicBezTo>
                    <a:cubicBezTo>
                      <a:pt x="27" y="20"/>
                      <a:pt x="26" y="19"/>
                      <a:pt x="26" y="18"/>
                    </a:cubicBezTo>
                    <a:cubicBezTo>
                      <a:pt x="27" y="17"/>
                      <a:pt x="29" y="16"/>
                      <a:pt x="28" y="14"/>
                    </a:cubicBezTo>
                    <a:cubicBezTo>
                      <a:pt x="28" y="12"/>
                      <a:pt x="29" y="9"/>
                      <a:pt x="28" y="6"/>
                    </a:cubicBezTo>
                    <a:cubicBezTo>
                      <a:pt x="28" y="4"/>
                      <a:pt x="28" y="3"/>
                      <a:pt x="27" y="1"/>
                    </a:cubicBezTo>
                    <a:cubicBezTo>
                      <a:pt x="29" y="0"/>
                      <a:pt x="31" y="0"/>
                      <a:pt x="33" y="0"/>
                    </a:cubicBezTo>
                    <a:cubicBezTo>
                      <a:pt x="33" y="1"/>
                      <a:pt x="33" y="2"/>
                      <a:pt x="32" y="2"/>
                    </a:cubicBezTo>
                    <a:cubicBezTo>
                      <a:pt x="32" y="4"/>
                      <a:pt x="31" y="5"/>
                      <a:pt x="31" y="6"/>
                    </a:cubicBezTo>
                    <a:cubicBezTo>
                      <a:pt x="31" y="9"/>
                      <a:pt x="31" y="12"/>
                      <a:pt x="31" y="15"/>
                    </a:cubicBezTo>
                    <a:lnTo>
                      <a:pt x="32" y="16"/>
                    </a:lnTo>
                    <a:cubicBezTo>
                      <a:pt x="34" y="18"/>
                      <a:pt x="33" y="20"/>
                      <a:pt x="32" y="21"/>
                    </a:cubicBezTo>
                    <a:cubicBezTo>
                      <a:pt x="32" y="23"/>
                      <a:pt x="33" y="25"/>
                      <a:pt x="32" y="26"/>
                    </a:cubicBezTo>
                    <a:cubicBezTo>
                      <a:pt x="32" y="33"/>
                      <a:pt x="33" y="38"/>
                      <a:pt x="37" y="44"/>
                    </a:cubicBezTo>
                    <a:cubicBezTo>
                      <a:pt x="41" y="49"/>
                      <a:pt x="44" y="55"/>
                      <a:pt x="47" y="61"/>
                    </a:cubicBezTo>
                    <a:cubicBezTo>
                      <a:pt x="48" y="63"/>
                      <a:pt x="50" y="64"/>
                      <a:pt x="52" y="64"/>
                    </a:cubicBezTo>
                    <a:cubicBezTo>
                      <a:pt x="54" y="64"/>
                      <a:pt x="56" y="64"/>
                      <a:pt x="58" y="64"/>
                    </a:cubicBezTo>
                    <a:cubicBezTo>
                      <a:pt x="60" y="62"/>
                      <a:pt x="59" y="61"/>
                      <a:pt x="59" y="60"/>
                    </a:cubicBezTo>
                    <a:cubicBezTo>
                      <a:pt x="59" y="43"/>
                      <a:pt x="59" y="27"/>
                      <a:pt x="59" y="11"/>
                    </a:cubicBezTo>
                    <a:lnTo>
                      <a:pt x="59" y="1"/>
                    </a:lnTo>
                    <a:cubicBezTo>
                      <a:pt x="62" y="0"/>
                      <a:pt x="65" y="0"/>
                      <a:pt x="68" y="1"/>
                    </a:cubicBezTo>
                    <a:cubicBezTo>
                      <a:pt x="68" y="6"/>
                      <a:pt x="68" y="11"/>
                      <a:pt x="68" y="17"/>
                    </a:cubicBezTo>
                    <a:cubicBezTo>
                      <a:pt x="68" y="22"/>
                      <a:pt x="68" y="27"/>
                      <a:pt x="68" y="32"/>
                    </a:cubicBezTo>
                    <a:lnTo>
                      <a:pt x="68" y="48"/>
                    </a:lnTo>
                    <a:lnTo>
                      <a:pt x="68" y="63"/>
                    </a:lnTo>
                    <a:cubicBezTo>
                      <a:pt x="72" y="64"/>
                      <a:pt x="75" y="64"/>
                      <a:pt x="79" y="64"/>
                    </a:cubicBezTo>
                    <a:cubicBezTo>
                      <a:pt x="82" y="58"/>
                      <a:pt x="85" y="53"/>
                      <a:pt x="88" y="48"/>
                    </a:cubicBezTo>
                    <a:cubicBezTo>
                      <a:pt x="90" y="45"/>
                      <a:pt x="91" y="42"/>
                      <a:pt x="93" y="40"/>
                    </a:cubicBezTo>
                    <a:cubicBezTo>
                      <a:pt x="94" y="38"/>
                      <a:pt x="95" y="36"/>
                      <a:pt x="95" y="33"/>
                    </a:cubicBezTo>
                    <a:cubicBezTo>
                      <a:pt x="95" y="30"/>
                      <a:pt x="95" y="26"/>
                      <a:pt x="95" y="23"/>
                    </a:cubicBezTo>
                    <a:cubicBezTo>
                      <a:pt x="95" y="21"/>
                      <a:pt x="95" y="20"/>
                      <a:pt x="95" y="18"/>
                    </a:cubicBezTo>
                    <a:cubicBezTo>
                      <a:pt x="96" y="17"/>
                      <a:pt x="97" y="16"/>
                      <a:pt x="96" y="14"/>
                    </a:cubicBezTo>
                    <a:cubicBezTo>
                      <a:pt x="96" y="13"/>
                      <a:pt x="97" y="12"/>
                      <a:pt x="97" y="11"/>
                    </a:cubicBezTo>
                    <a:cubicBezTo>
                      <a:pt x="97" y="7"/>
                      <a:pt x="97" y="4"/>
                      <a:pt x="95" y="1"/>
                    </a:cubicBezTo>
                    <a:cubicBezTo>
                      <a:pt x="97" y="0"/>
                      <a:pt x="99" y="0"/>
                      <a:pt x="101" y="1"/>
                    </a:cubicBezTo>
                    <a:cubicBezTo>
                      <a:pt x="99" y="5"/>
                      <a:pt x="100" y="10"/>
                      <a:pt x="100" y="15"/>
                    </a:cubicBezTo>
                    <a:cubicBezTo>
                      <a:pt x="100" y="16"/>
                      <a:pt x="101" y="17"/>
                      <a:pt x="101" y="19"/>
                    </a:cubicBezTo>
                    <a:cubicBezTo>
                      <a:pt x="100" y="24"/>
                      <a:pt x="101" y="29"/>
                      <a:pt x="101" y="35"/>
                    </a:cubicBezTo>
                    <a:cubicBezTo>
                      <a:pt x="101" y="37"/>
                      <a:pt x="102" y="39"/>
                      <a:pt x="103" y="40"/>
                    </a:cubicBezTo>
                    <a:cubicBezTo>
                      <a:pt x="107" y="47"/>
                      <a:pt x="111" y="54"/>
                      <a:pt x="115" y="61"/>
                    </a:cubicBezTo>
                    <a:cubicBezTo>
                      <a:pt x="119" y="67"/>
                      <a:pt x="122" y="73"/>
                      <a:pt x="126" y="79"/>
                    </a:cubicBezTo>
                    <a:cubicBezTo>
                      <a:pt x="126" y="80"/>
                      <a:pt x="127" y="82"/>
                      <a:pt x="127" y="83"/>
                    </a:cubicBezTo>
                    <a:cubicBezTo>
                      <a:pt x="127" y="95"/>
                      <a:pt x="127" y="108"/>
                      <a:pt x="127" y="120"/>
                    </a:cubicBezTo>
                    <a:cubicBezTo>
                      <a:pt x="127" y="134"/>
                      <a:pt x="127" y="148"/>
                      <a:pt x="127" y="163"/>
                    </a:cubicBezTo>
                    <a:cubicBezTo>
                      <a:pt x="127" y="171"/>
                      <a:pt x="127" y="179"/>
                      <a:pt x="126" y="187"/>
                    </a:cubicBezTo>
                    <a:cubicBezTo>
                      <a:pt x="126" y="189"/>
                      <a:pt x="126" y="190"/>
                      <a:pt x="124" y="190"/>
                    </a:cubicBezTo>
                    <a:cubicBezTo>
                      <a:pt x="123" y="190"/>
                      <a:pt x="123" y="188"/>
                      <a:pt x="123" y="187"/>
                    </a:cubicBezTo>
                    <a:cubicBezTo>
                      <a:pt x="123" y="179"/>
                      <a:pt x="123" y="171"/>
                      <a:pt x="123" y="164"/>
                    </a:cubicBezTo>
                    <a:cubicBezTo>
                      <a:pt x="123" y="139"/>
                      <a:pt x="123" y="115"/>
                      <a:pt x="123" y="90"/>
                    </a:cubicBezTo>
                    <a:cubicBezTo>
                      <a:pt x="123" y="86"/>
                      <a:pt x="122" y="82"/>
                      <a:pt x="120" y="79"/>
                    </a:cubicBezTo>
                    <a:cubicBezTo>
                      <a:pt x="117" y="73"/>
                      <a:pt x="114" y="67"/>
                      <a:pt x="108" y="63"/>
                    </a:cubicBezTo>
                    <a:cubicBezTo>
                      <a:pt x="107" y="62"/>
                      <a:pt x="105" y="61"/>
                      <a:pt x="104" y="60"/>
                    </a:cubicBezTo>
                    <a:cubicBezTo>
                      <a:pt x="98" y="58"/>
                      <a:pt x="93" y="59"/>
                      <a:pt x="88" y="62"/>
                    </a:cubicBezTo>
                    <a:cubicBezTo>
                      <a:pt x="82" y="65"/>
                      <a:pt x="79" y="70"/>
                      <a:pt x="76" y="75"/>
                    </a:cubicBezTo>
                    <a:lnTo>
                      <a:pt x="75" y="77"/>
                    </a:lnTo>
                    <a:cubicBezTo>
                      <a:pt x="72" y="82"/>
                      <a:pt x="72" y="87"/>
                      <a:pt x="72" y="92"/>
                    </a:cubicBezTo>
                    <a:cubicBezTo>
                      <a:pt x="72" y="123"/>
                      <a:pt x="72" y="154"/>
                      <a:pt x="71" y="185"/>
                    </a:cubicBezTo>
                    <a:lnTo>
                      <a:pt x="71" y="1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0" name="Freeform 2443">
                <a:extLst>
                  <a:ext uri="{FF2B5EF4-FFF2-40B4-BE49-F238E27FC236}">
                    <a16:creationId xmlns:a16="http://schemas.microsoft.com/office/drawing/2014/main" id="{78968CC8-9336-4157-8694-7A90277E7E27}"/>
                  </a:ext>
                </a:extLst>
              </p:cNvPr>
              <p:cNvSpPr>
                <a:spLocks/>
              </p:cNvSpPr>
              <p:nvPr/>
            </p:nvSpPr>
            <p:spPr bwMode="auto">
              <a:xfrm>
                <a:off x="2925" y="4265"/>
                <a:ext cx="42" cy="51"/>
              </a:xfrm>
              <a:custGeom>
                <a:avLst/>
                <a:gdLst>
                  <a:gd name="T0" fmla="*/ 73 w 73"/>
                  <a:gd name="T1" fmla="*/ 90 h 90"/>
                  <a:gd name="T2" fmla="*/ 70 w 73"/>
                  <a:gd name="T3" fmla="*/ 88 h 90"/>
                  <a:gd name="T4" fmla="*/ 56 w 73"/>
                  <a:gd name="T5" fmla="*/ 79 h 90"/>
                  <a:gd name="T6" fmla="*/ 48 w 73"/>
                  <a:gd name="T7" fmla="*/ 76 h 90"/>
                  <a:gd name="T8" fmla="*/ 26 w 73"/>
                  <a:gd name="T9" fmla="*/ 76 h 90"/>
                  <a:gd name="T10" fmla="*/ 18 w 73"/>
                  <a:gd name="T11" fmla="*/ 78 h 90"/>
                  <a:gd name="T12" fmla="*/ 3 w 73"/>
                  <a:gd name="T13" fmla="*/ 88 h 90"/>
                  <a:gd name="T14" fmla="*/ 0 w 73"/>
                  <a:gd name="T15" fmla="*/ 90 h 90"/>
                  <a:gd name="T16" fmla="*/ 0 w 73"/>
                  <a:gd name="T17" fmla="*/ 85 h 90"/>
                  <a:gd name="T18" fmla="*/ 3 w 73"/>
                  <a:gd name="T19" fmla="*/ 60 h 90"/>
                  <a:gd name="T20" fmla="*/ 5 w 73"/>
                  <a:gd name="T21" fmla="*/ 40 h 90"/>
                  <a:gd name="T22" fmla="*/ 7 w 73"/>
                  <a:gd name="T23" fmla="*/ 18 h 90"/>
                  <a:gd name="T24" fmla="*/ 10 w 73"/>
                  <a:gd name="T25" fmla="*/ 13 h 90"/>
                  <a:gd name="T26" fmla="*/ 26 w 73"/>
                  <a:gd name="T27" fmla="*/ 1 h 90"/>
                  <a:gd name="T28" fmla="*/ 31 w 73"/>
                  <a:gd name="T29" fmla="*/ 0 h 90"/>
                  <a:gd name="T30" fmla="*/ 44 w 73"/>
                  <a:gd name="T31" fmla="*/ 0 h 90"/>
                  <a:gd name="T32" fmla="*/ 48 w 73"/>
                  <a:gd name="T33" fmla="*/ 1 h 90"/>
                  <a:gd name="T34" fmla="*/ 65 w 73"/>
                  <a:gd name="T35" fmla="*/ 14 h 90"/>
                  <a:gd name="T36" fmla="*/ 67 w 73"/>
                  <a:gd name="T37" fmla="*/ 17 h 90"/>
                  <a:gd name="T38" fmla="*/ 68 w 73"/>
                  <a:gd name="T39" fmla="*/ 30 h 90"/>
                  <a:gd name="T40" fmla="*/ 71 w 73"/>
                  <a:gd name="T41" fmla="*/ 61 h 90"/>
                  <a:gd name="T42" fmla="*/ 73 w 73"/>
                  <a:gd name="T43" fmla="*/ 86 h 90"/>
                  <a:gd name="T44" fmla="*/ 73 w 73"/>
                  <a:gd name="T4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 h="90">
                    <a:moveTo>
                      <a:pt x="73" y="90"/>
                    </a:moveTo>
                    <a:cubicBezTo>
                      <a:pt x="72" y="89"/>
                      <a:pt x="71" y="89"/>
                      <a:pt x="70" y="88"/>
                    </a:cubicBezTo>
                    <a:cubicBezTo>
                      <a:pt x="66" y="85"/>
                      <a:pt x="61" y="82"/>
                      <a:pt x="56" y="79"/>
                    </a:cubicBezTo>
                    <a:cubicBezTo>
                      <a:pt x="54" y="77"/>
                      <a:pt x="51" y="76"/>
                      <a:pt x="48" y="76"/>
                    </a:cubicBezTo>
                    <a:cubicBezTo>
                      <a:pt x="41" y="76"/>
                      <a:pt x="33" y="76"/>
                      <a:pt x="26" y="76"/>
                    </a:cubicBezTo>
                    <a:cubicBezTo>
                      <a:pt x="23" y="76"/>
                      <a:pt x="20" y="77"/>
                      <a:pt x="18" y="78"/>
                    </a:cubicBezTo>
                    <a:cubicBezTo>
                      <a:pt x="13" y="82"/>
                      <a:pt x="8" y="85"/>
                      <a:pt x="3" y="88"/>
                    </a:cubicBezTo>
                    <a:cubicBezTo>
                      <a:pt x="3" y="89"/>
                      <a:pt x="2" y="89"/>
                      <a:pt x="0" y="90"/>
                    </a:cubicBezTo>
                    <a:cubicBezTo>
                      <a:pt x="0" y="88"/>
                      <a:pt x="0" y="87"/>
                      <a:pt x="0" y="85"/>
                    </a:cubicBezTo>
                    <a:cubicBezTo>
                      <a:pt x="1" y="77"/>
                      <a:pt x="2" y="68"/>
                      <a:pt x="3" y="60"/>
                    </a:cubicBezTo>
                    <a:cubicBezTo>
                      <a:pt x="3" y="53"/>
                      <a:pt x="4" y="46"/>
                      <a:pt x="5" y="40"/>
                    </a:cubicBezTo>
                    <a:cubicBezTo>
                      <a:pt x="5" y="33"/>
                      <a:pt x="6" y="26"/>
                      <a:pt x="7" y="18"/>
                    </a:cubicBezTo>
                    <a:cubicBezTo>
                      <a:pt x="7" y="16"/>
                      <a:pt x="8" y="15"/>
                      <a:pt x="10" y="13"/>
                    </a:cubicBezTo>
                    <a:cubicBezTo>
                      <a:pt x="15" y="10"/>
                      <a:pt x="20" y="6"/>
                      <a:pt x="26" y="1"/>
                    </a:cubicBezTo>
                    <a:cubicBezTo>
                      <a:pt x="27" y="0"/>
                      <a:pt x="29" y="0"/>
                      <a:pt x="31" y="0"/>
                    </a:cubicBezTo>
                    <a:cubicBezTo>
                      <a:pt x="35" y="0"/>
                      <a:pt x="39" y="0"/>
                      <a:pt x="44" y="0"/>
                    </a:cubicBezTo>
                    <a:cubicBezTo>
                      <a:pt x="45" y="0"/>
                      <a:pt x="46" y="0"/>
                      <a:pt x="48" y="1"/>
                    </a:cubicBezTo>
                    <a:cubicBezTo>
                      <a:pt x="53" y="5"/>
                      <a:pt x="59" y="10"/>
                      <a:pt x="65" y="14"/>
                    </a:cubicBezTo>
                    <a:cubicBezTo>
                      <a:pt x="66" y="15"/>
                      <a:pt x="67" y="16"/>
                      <a:pt x="67" y="17"/>
                    </a:cubicBezTo>
                    <a:cubicBezTo>
                      <a:pt x="67" y="21"/>
                      <a:pt x="68" y="26"/>
                      <a:pt x="68" y="30"/>
                    </a:cubicBezTo>
                    <a:cubicBezTo>
                      <a:pt x="69" y="40"/>
                      <a:pt x="70" y="51"/>
                      <a:pt x="71" y="61"/>
                    </a:cubicBezTo>
                    <a:cubicBezTo>
                      <a:pt x="72" y="69"/>
                      <a:pt x="73" y="78"/>
                      <a:pt x="73" y="86"/>
                    </a:cubicBezTo>
                    <a:cubicBezTo>
                      <a:pt x="73" y="87"/>
                      <a:pt x="73" y="88"/>
                      <a:pt x="73" y="9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1" name="Freeform 2444">
                <a:extLst>
                  <a:ext uri="{FF2B5EF4-FFF2-40B4-BE49-F238E27FC236}">
                    <a16:creationId xmlns:a16="http://schemas.microsoft.com/office/drawing/2014/main" id="{09CEC2EF-AEE6-406B-B6E5-4F682DE192A6}"/>
                  </a:ext>
                </a:extLst>
              </p:cNvPr>
              <p:cNvSpPr>
                <a:spLocks noEditPoints="1"/>
              </p:cNvSpPr>
              <p:nvPr/>
            </p:nvSpPr>
            <p:spPr bwMode="auto">
              <a:xfrm>
                <a:off x="2928" y="4452"/>
                <a:ext cx="36" cy="73"/>
              </a:xfrm>
              <a:custGeom>
                <a:avLst/>
                <a:gdLst>
                  <a:gd name="T0" fmla="*/ 35 w 64"/>
                  <a:gd name="T1" fmla="*/ 115 h 128"/>
                  <a:gd name="T2" fmla="*/ 25 w 64"/>
                  <a:gd name="T3" fmla="*/ 120 h 128"/>
                  <a:gd name="T4" fmla="*/ 22 w 64"/>
                  <a:gd name="T5" fmla="*/ 127 h 128"/>
                  <a:gd name="T6" fmla="*/ 11 w 64"/>
                  <a:gd name="T7" fmla="*/ 115 h 128"/>
                  <a:gd name="T8" fmla="*/ 0 w 64"/>
                  <a:gd name="T9" fmla="*/ 109 h 128"/>
                  <a:gd name="T10" fmla="*/ 1 w 64"/>
                  <a:gd name="T11" fmla="*/ 41 h 128"/>
                  <a:gd name="T12" fmla="*/ 8 w 64"/>
                  <a:gd name="T13" fmla="*/ 33 h 128"/>
                  <a:gd name="T14" fmla="*/ 15 w 64"/>
                  <a:gd name="T15" fmla="*/ 30 h 128"/>
                  <a:gd name="T16" fmla="*/ 20 w 64"/>
                  <a:gd name="T17" fmla="*/ 14 h 128"/>
                  <a:gd name="T18" fmla="*/ 34 w 64"/>
                  <a:gd name="T19" fmla="*/ 1 h 128"/>
                  <a:gd name="T20" fmla="*/ 50 w 64"/>
                  <a:gd name="T21" fmla="*/ 23 h 128"/>
                  <a:gd name="T22" fmla="*/ 63 w 64"/>
                  <a:gd name="T23" fmla="*/ 34 h 128"/>
                  <a:gd name="T24" fmla="*/ 63 w 64"/>
                  <a:gd name="T25" fmla="*/ 115 h 128"/>
                  <a:gd name="T26" fmla="*/ 41 w 64"/>
                  <a:gd name="T27" fmla="*/ 128 h 128"/>
                  <a:gd name="T28" fmla="*/ 39 w 64"/>
                  <a:gd name="T29" fmla="*/ 123 h 128"/>
                  <a:gd name="T30" fmla="*/ 30 w 64"/>
                  <a:gd name="T31" fmla="*/ 101 h 128"/>
                  <a:gd name="T32" fmla="*/ 30 w 64"/>
                  <a:gd name="T33" fmla="*/ 84 h 128"/>
                  <a:gd name="T34" fmla="*/ 29 w 64"/>
                  <a:gd name="T35" fmla="*/ 69 h 128"/>
                  <a:gd name="T36" fmla="*/ 24 w 64"/>
                  <a:gd name="T37" fmla="*/ 66 h 128"/>
                  <a:gd name="T38" fmla="*/ 18 w 64"/>
                  <a:gd name="T39" fmla="*/ 78 h 128"/>
                  <a:gd name="T40" fmla="*/ 19 w 64"/>
                  <a:gd name="T41" fmla="*/ 101 h 128"/>
                  <a:gd name="T42" fmla="*/ 30 w 64"/>
                  <a:gd name="T43" fmla="*/ 101 h 128"/>
                  <a:gd name="T44" fmla="*/ 35 w 64"/>
                  <a:gd name="T45" fmla="*/ 72 h 128"/>
                  <a:gd name="T46" fmla="*/ 34 w 64"/>
                  <a:gd name="T47" fmla="*/ 98 h 128"/>
                  <a:gd name="T48" fmla="*/ 45 w 64"/>
                  <a:gd name="T49" fmla="*/ 101 h 128"/>
                  <a:gd name="T50" fmla="*/ 46 w 64"/>
                  <a:gd name="T51" fmla="*/ 76 h 128"/>
                  <a:gd name="T52" fmla="*/ 40 w 64"/>
                  <a:gd name="T53" fmla="*/ 66 h 128"/>
                  <a:gd name="T54" fmla="*/ 36 w 64"/>
                  <a:gd name="T55" fmla="*/ 68 h 128"/>
                  <a:gd name="T56" fmla="*/ 46 w 64"/>
                  <a:gd name="T57" fmla="*/ 58 h 128"/>
                  <a:gd name="T58" fmla="*/ 46 w 64"/>
                  <a:gd name="T59" fmla="*/ 36 h 128"/>
                  <a:gd name="T60" fmla="*/ 41 w 64"/>
                  <a:gd name="T61" fmla="*/ 26 h 128"/>
                  <a:gd name="T62" fmla="*/ 37 w 64"/>
                  <a:gd name="T63" fmla="*/ 30 h 128"/>
                  <a:gd name="T64" fmla="*/ 34 w 64"/>
                  <a:gd name="T65" fmla="*/ 54 h 128"/>
                  <a:gd name="T66" fmla="*/ 30 w 64"/>
                  <a:gd name="T67" fmla="*/ 58 h 128"/>
                  <a:gd name="T68" fmla="*/ 29 w 64"/>
                  <a:gd name="T69" fmla="*/ 32 h 128"/>
                  <a:gd name="T70" fmla="*/ 23 w 64"/>
                  <a:gd name="T71" fmla="*/ 26 h 128"/>
                  <a:gd name="T72" fmla="*/ 18 w 64"/>
                  <a:gd name="T73" fmla="*/ 37 h 128"/>
                  <a:gd name="T74" fmla="*/ 19 w 64"/>
                  <a:gd name="T75" fmla="*/ 58 h 128"/>
                  <a:gd name="T76" fmla="*/ 37 w 64"/>
                  <a:gd name="T77" fmla="*/ 17 h 128"/>
                  <a:gd name="T78" fmla="*/ 27 w 64"/>
                  <a:gd name="T79" fmla="*/ 17 h 128"/>
                  <a:gd name="T80" fmla="*/ 37 w 64"/>
                  <a:gd name="T81" fmla="*/ 1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 h="128">
                    <a:moveTo>
                      <a:pt x="39" y="115"/>
                    </a:moveTo>
                    <a:cubicBezTo>
                      <a:pt x="38" y="115"/>
                      <a:pt x="36" y="115"/>
                      <a:pt x="35" y="115"/>
                    </a:cubicBezTo>
                    <a:cubicBezTo>
                      <a:pt x="32" y="115"/>
                      <a:pt x="29" y="115"/>
                      <a:pt x="25" y="115"/>
                    </a:cubicBezTo>
                    <a:cubicBezTo>
                      <a:pt x="25" y="117"/>
                      <a:pt x="25" y="118"/>
                      <a:pt x="25" y="120"/>
                    </a:cubicBezTo>
                    <a:cubicBezTo>
                      <a:pt x="25" y="122"/>
                      <a:pt x="25" y="124"/>
                      <a:pt x="24" y="126"/>
                    </a:cubicBezTo>
                    <a:cubicBezTo>
                      <a:pt x="24" y="127"/>
                      <a:pt x="24" y="128"/>
                      <a:pt x="22" y="127"/>
                    </a:cubicBezTo>
                    <a:cubicBezTo>
                      <a:pt x="21" y="124"/>
                      <a:pt x="22" y="120"/>
                      <a:pt x="22" y="116"/>
                    </a:cubicBezTo>
                    <a:cubicBezTo>
                      <a:pt x="18" y="114"/>
                      <a:pt x="15" y="115"/>
                      <a:pt x="11" y="115"/>
                    </a:cubicBezTo>
                    <a:cubicBezTo>
                      <a:pt x="8" y="115"/>
                      <a:pt x="5" y="115"/>
                      <a:pt x="1" y="115"/>
                    </a:cubicBezTo>
                    <a:cubicBezTo>
                      <a:pt x="0" y="113"/>
                      <a:pt x="0" y="111"/>
                      <a:pt x="0" y="109"/>
                    </a:cubicBezTo>
                    <a:cubicBezTo>
                      <a:pt x="0" y="95"/>
                      <a:pt x="1" y="81"/>
                      <a:pt x="1" y="67"/>
                    </a:cubicBezTo>
                    <a:cubicBezTo>
                      <a:pt x="1" y="58"/>
                      <a:pt x="1" y="50"/>
                      <a:pt x="1" y="41"/>
                    </a:cubicBezTo>
                    <a:cubicBezTo>
                      <a:pt x="1" y="39"/>
                      <a:pt x="1" y="36"/>
                      <a:pt x="1" y="34"/>
                    </a:cubicBezTo>
                    <a:cubicBezTo>
                      <a:pt x="3" y="33"/>
                      <a:pt x="5" y="33"/>
                      <a:pt x="8" y="33"/>
                    </a:cubicBezTo>
                    <a:cubicBezTo>
                      <a:pt x="10" y="33"/>
                      <a:pt x="12" y="33"/>
                      <a:pt x="14" y="33"/>
                    </a:cubicBezTo>
                    <a:cubicBezTo>
                      <a:pt x="15" y="32"/>
                      <a:pt x="15" y="31"/>
                      <a:pt x="15" y="30"/>
                    </a:cubicBezTo>
                    <a:cubicBezTo>
                      <a:pt x="15" y="29"/>
                      <a:pt x="15" y="28"/>
                      <a:pt x="15" y="26"/>
                    </a:cubicBezTo>
                    <a:cubicBezTo>
                      <a:pt x="14" y="21"/>
                      <a:pt x="17" y="18"/>
                      <a:pt x="20" y="14"/>
                    </a:cubicBezTo>
                    <a:cubicBezTo>
                      <a:pt x="23" y="10"/>
                      <a:pt x="27" y="5"/>
                      <a:pt x="31" y="1"/>
                    </a:cubicBezTo>
                    <a:cubicBezTo>
                      <a:pt x="32" y="0"/>
                      <a:pt x="33" y="0"/>
                      <a:pt x="34" y="1"/>
                    </a:cubicBezTo>
                    <a:cubicBezTo>
                      <a:pt x="39" y="7"/>
                      <a:pt x="44" y="12"/>
                      <a:pt x="48" y="19"/>
                    </a:cubicBezTo>
                    <a:cubicBezTo>
                      <a:pt x="49" y="20"/>
                      <a:pt x="50" y="22"/>
                      <a:pt x="50" y="23"/>
                    </a:cubicBezTo>
                    <a:cubicBezTo>
                      <a:pt x="50" y="26"/>
                      <a:pt x="50" y="29"/>
                      <a:pt x="50" y="33"/>
                    </a:cubicBezTo>
                    <a:cubicBezTo>
                      <a:pt x="54" y="34"/>
                      <a:pt x="59" y="32"/>
                      <a:pt x="63" y="34"/>
                    </a:cubicBezTo>
                    <a:cubicBezTo>
                      <a:pt x="64" y="39"/>
                      <a:pt x="64" y="97"/>
                      <a:pt x="64" y="111"/>
                    </a:cubicBezTo>
                    <a:cubicBezTo>
                      <a:pt x="64" y="112"/>
                      <a:pt x="63" y="113"/>
                      <a:pt x="63" y="115"/>
                    </a:cubicBezTo>
                    <a:cubicBezTo>
                      <a:pt x="56" y="115"/>
                      <a:pt x="50" y="115"/>
                      <a:pt x="43" y="115"/>
                    </a:cubicBezTo>
                    <a:cubicBezTo>
                      <a:pt x="41" y="119"/>
                      <a:pt x="43" y="124"/>
                      <a:pt x="41" y="128"/>
                    </a:cubicBezTo>
                    <a:lnTo>
                      <a:pt x="40" y="127"/>
                    </a:lnTo>
                    <a:cubicBezTo>
                      <a:pt x="39" y="126"/>
                      <a:pt x="39" y="124"/>
                      <a:pt x="39" y="123"/>
                    </a:cubicBezTo>
                    <a:cubicBezTo>
                      <a:pt x="39" y="121"/>
                      <a:pt x="39" y="118"/>
                      <a:pt x="39" y="115"/>
                    </a:cubicBezTo>
                    <a:close/>
                    <a:moveTo>
                      <a:pt x="30" y="101"/>
                    </a:moveTo>
                    <a:cubicBezTo>
                      <a:pt x="30" y="100"/>
                      <a:pt x="30" y="99"/>
                      <a:pt x="30" y="97"/>
                    </a:cubicBezTo>
                    <a:cubicBezTo>
                      <a:pt x="30" y="93"/>
                      <a:pt x="30" y="89"/>
                      <a:pt x="30" y="84"/>
                    </a:cubicBezTo>
                    <a:cubicBezTo>
                      <a:pt x="30" y="80"/>
                      <a:pt x="31" y="75"/>
                      <a:pt x="29" y="70"/>
                    </a:cubicBezTo>
                    <a:lnTo>
                      <a:pt x="29" y="69"/>
                    </a:lnTo>
                    <a:cubicBezTo>
                      <a:pt x="28" y="69"/>
                      <a:pt x="27" y="68"/>
                      <a:pt x="26" y="68"/>
                    </a:cubicBezTo>
                    <a:cubicBezTo>
                      <a:pt x="25" y="68"/>
                      <a:pt x="26" y="66"/>
                      <a:pt x="24" y="66"/>
                    </a:cubicBezTo>
                    <a:cubicBezTo>
                      <a:pt x="22" y="68"/>
                      <a:pt x="22" y="68"/>
                      <a:pt x="20" y="69"/>
                    </a:cubicBezTo>
                    <a:cubicBezTo>
                      <a:pt x="20" y="72"/>
                      <a:pt x="18" y="74"/>
                      <a:pt x="18" y="78"/>
                    </a:cubicBezTo>
                    <a:cubicBezTo>
                      <a:pt x="18" y="84"/>
                      <a:pt x="18" y="91"/>
                      <a:pt x="18" y="98"/>
                    </a:cubicBezTo>
                    <a:cubicBezTo>
                      <a:pt x="18" y="99"/>
                      <a:pt x="18" y="100"/>
                      <a:pt x="19" y="101"/>
                    </a:cubicBezTo>
                    <a:cubicBezTo>
                      <a:pt x="21" y="101"/>
                      <a:pt x="23" y="101"/>
                      <a:pt x="25" y="101"/>
                    </a:cubicBezTo>
                    <a:cubicBezTo>
                      <a:pt x="27" y="101"/>
                      <a:pt x="28" y="101"/>
                      <a:pt x="30" y="101"/>
                    </a:cubicBezTo>
                    <a:close/>
                    <a:moveTo>
                      <a:pt x="36" y="68"/>
                    </a:moveTo>
                    <a:cubicBezTo>
                      <a:pt x="36" y="70"/>
                      <a:pt x="36" y="71"/>
                      <a:pt x="35" y="72"/>
                    </a:cubicBezTo>
                    <a:cubicBezTo>
                      <a:pt x="34" y="74"/>
                      <a:pt x="34" y="76"/>
                      <a:pt x="34" y="77"/>
                    </a:cubicBezTo>
                    <a:cubicBezTo>
                      <a:pt x="34" y="84"/>
                      <a:pt x="34" y="91"/>
                      <a:pt x="34" y="98"/>
                    </a:cubicBezTo>
                    <a:cubicBezTo>
                      <a:pt x="34" y="99"/>
                      <a:pt x="34" y="100"/>
                      <a:pt x="34" y="101"/>
                    </a:cubicBezTo>
                    <a:cubicBezTo>
                      <a:pt x="38" y="102"/>
                      <a:pt x="42" y="102"/>
                      <a:pt x="45" y="101"/>
                    </a:cubicBezTo>
                    <a:lnTo>
                      <a:pt x="46" y="100"/>
                    </a:lnTo>
                    <a:cubicBezTo>
                      <a:pt x="46" y="92"/>
                      <a:pt x="46" y="84"/>
                      <a:pt x="46" y="76"/>
                    </a:cubicBezTo>
                    <a:cubicBezTo>
                      <a:pt x="46" y="73"/>
                      <a:pt x="45" y="71"/>
                      <a:pt x="44" y="69"/>
                    </a:cubicBezTo>
                    <a:cubicBezTo>
                      <a:pt x="41" y="69"/>
                      <a:pt x="42" y="66"/>
                      <a:pt x="40" y="66"/>
                    </a:cubicBezTo>
                    <a:cubicBezTo>
                      <a:pt x="39" y="66"/>
                      <a:pt x="39" y="67"/>
                      <a:pt x="38" y="68"/>
                    </a:cubicBezTo>
                    <a:lnTo>
                      <a:pt x="36" y="68"/>
                    </a:lnTo>
                    <a:close/>
                    <a:moveTo>
                      <a:pt x="34" y="58"/>
                    </a:moveTo>
                    <a:cubicBezTo>
                      <a:pt x="39" y="59"/>
                      <a:pt x="42" y="59"/>
                      <a:pt x="46" y="58"/>
                    </a:cubicBezTo>
                    <a:lnTo>
                      <a:pt x="46" y="57"/>
                    </a:lnTo>
                    <a:cubicBezTo>
                      <a:pt x="46" y="50"/>
                      <a:pt x="46" y="43"/>
                      <a:pt x="46" y="36"/>
                    </a:cubicBezTo>
                    <a:cubicBezTo>
                      <a:pt x="46" y="34"/>
                      <a:pt x="45" y="32"/>
                      <a:pt x="44" y="31"/>
                    </a:cubicBezTo>
                    <a:cubicBezTo>
                      <a:pt x="44" y="29"/>
                      <a:pt x="42" y="27"/>
                      <a:pt x="41" y="26"/>
                    </a:cubicBezTo>
                    <a:cubicBezTo>
                      <a:pt x="41" y="25"/>
                      <a:pt x="39" y="25"/>
                      <a:pt x="39" y="26"/>
                    </a:cubicBezTo>
                    <a:cubicBezTo>
                      <a:pt x="38" y="27"/>
                      <a:pt x="38" y="29"/>
                      <a:pt x="37" y="30"/>
                    </a:cubicBezTo>
                    <a:cubicBezTo>
                      <a:pt x="35" y="32"/>
                      <a:pt x="34" y="34"/>
                      <a:pt x="34" y="37"/>
                    </a:cubicBezTo>
                    <a:cubicBezTo>
                      <a:pt x="34" y="43"/>
                      <a:pt x="34" y="49"/>
                      <a:pt x="34" y="54"/>
                    </a:cubicBezTo>
                    <a:cubicBezTo>
                      <a:pt x="34" y="55"/>
                      <a:pt x="34" y="56"/>
                      <a:pt x="34" y="58"/>
                    </a:cubicBezTo>
                    <a:close/>
                    <a:moveTo>
                      <a:pt x="30" y="58"/>
                    </a:moveTo>
                    <a:cubicBezTo>
                      <a:pt x="30" y="50"/>
                      <a:pt x="31" y="43"/>
                      <a:pt x="30" y="36"/>
                    </a:cubicBezTo>
                    <a:cubicBezTo>
                      <a:pt x="30" y="34"/>
                      <a:pt x="30" y="33"/>
                      <a:pt x="29" y="32"/>
                    </a:cubicBezTo>
                    <a:cubicBezTo>
                      <a:pt x="28" y="29"/>
                      <a:pt x="26" y="27"/>
                      <a:pt x="25" y="25"/>
                    </a:cubicBezTo>
                    <a:lnTo>
                      <a:pt x="23" y="26"/>
                    </a:lnTo>
                    <a:lnTo>
                      <a:pt x="21" y="29"/>
                    </a:lnTo>
                    <a:cubicBezTo>
                      <a:pt x="19" y="31"/>
                      <a:pt x="18" y="34"/>
                      <a:pt x="18" y="37"/>
                    </a:cubicBezTo>
                    <a:cubicBezTo>
                      <a:pt x="18" y="43"/>
                      <a:pt x="18" y="49"/>
                      <a:pt x="18" y="55"/>
                    </a:cubicBezTo>
                    <a:cubicBezTo>
                      <a:pt x="18" y="56"/>
                      <a:pt x="19" y="57"/>
                      <a:pt x="19" y="58"/>
                    </a:cubicBezTo>
                    <a:cubicBezTo>
                      <a:pt x="23" y="59"/>
                      <a:pt x="26" y="59"/>
                      <a:pt x="30" y="58"/>
                    </a:cubicBezTo>
                    <a:close/>
                    <a:moveTo>
                      <a:pt x="37" y="17"/>
                    </a:moveTo>
                    <a:cubicBezTo>
                      <a:pt x="37" y="15"/>
                      <a:pt x="34" y="15"/>
                      <a:pt x="32" y="13"/>
                    </a:cubicBezTo>
                    <a:cubicBezTo>
                      <a:pt x="31" y="15"/>
                      <a:pt x="28" y="15"/>
                      <a:pt x="27" y="17"/>
                    </a:cubicBezTo>
                    <a:cubicBezTo>
                      <a:pt x="29" y="18"/>
                      <a:pt x="31" y="19"/>
                      <a:pt x="32" y="20"/>
                    </a:cubicBezTo>
                    <a:cubicBezTo>
                      <a:pt x="34" y="19"/>
                      <a:pt x="36" y="18"/>
                      <a:pt x="37" y="1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2" name="Freeform 2445">
                <a:extLst>
                  <a:ext uri="{FF2B5EF4-FFF2-40B4-BE49-F238E27FC236}">
                    <a16:creationId xmlns:a16="http://schemas.microsoft.com/office/drawing/2014/main" id="{FF59AF35-638B-4B00-BE53-FC9DD8C607C9}"/>
                  </a:ext>
                </a:extLst>
              </p:cNvPr>
              <p:cNvSpPr>
                <a:spLocks/>
              </p:cNvSpPr>
              <p:nvPr/>
            </p:nvSpPr>
            <p:spPr bwMode="auto">
              <a:xfrm>
                <a:off x="2986" y="4419"/>
                <a:ext cx="32" cy="90"/>
              </a:xfrm>
              <a:custGeom>
                <a:avLst/>
                <a:gdLst>
                  <a:gd name="T0" fmla="*/ 49 w 57"/>
                  <a:gd name="T1" fmla="*/ 128 h 159"/>
                  <a:gd name="T2" fmla="*/ 56 w 57"/>
                  <a:gd name="T3" fmla="*/ 133 h 159"/>
                  <a:gd name="T4" fmla="*/ 56 w 57"/>
                  <a:gd name="T5" fmla="*/ 159 h 159"/>
                  <a:gd name="T6" fmla="*/ 54 w 57"/>
                  <a:gd name="T7" fmla="*/ 158 h 159"/>
                  <a:gd name="T8" fmla="*/ 40 w 57"/>
                  <a:gd name="T9" fmla="*/ 152 h 159"/>
                  <a:gd name="T10" fmla="*/ 35 w 57"/>
                  <a:gd name="T11" fmla="*/ 150 h 159"/>
                  <a:gd name="T12" fmla="*/ 28 w 57"/>
                  <a:gd name="T13" fmla="*/ 150 h 159"/>
                  <a:gd name="T14" fmla="*/ 25 w 57"/>
                  <a:gd name="T15" fmla="*/ 150 h 159"/>
                  <a:gd name="T16" fmla="*/ 16 w 57"/>
                  <a:gd name="T17" fmla="*/ 151 h 159"/>
                  <a:gd name="T18" fmla="*/ 3 w 57"/>
                  <a:gd name="T19" fmla="*/ 155 h 159"/>
                  <a:gd name="T20" fmla="*/ 1 w 57"/>
                  <a:gd name="T21" fmla="*/ 155 h 159"/>
                  <a:gd name="T22" fmla="*/ 0 w 57"/>
                  <a:gd name="T23" fmla="*/ 145 h 159"/>
                  <a:gd name="T24" fmla="*/ 14 w 57"/>
                  <a:gd name="T25" fmla="*/ 140 h 159"/>
                  <a:gd name="T26" fmla="*/ 15 w 57"/>
                  <a:gd name="T27" fmla="*/ 134 h 159"/>
                  <a:gd name="T28" fmla="*/ 15 w 57"/>
                  <a:gd name="T29" fmla="*/ 101 h 159"/>
                  <a:gd name="T30" fmla="*/ 12 w 57"/>
                  <a:gd name="T31" fmla="*/ 84 h 159"/>
                  <a:gd name="T32" fmla="*/ 11 w 57"/>
                  <a:gd name="T33" fmla="*/ 72 h 159"/>
                  <a:gd name="T34" fmla="*/ 12 w 57"/>
                  <a:gd name="T35" fmla="*/ 70 h 159"/>
                  <a:gd name="T36" fmla="*/ 16 w 57"/>
                  <a:gd name="T37" fmla="*/ 69 h 159"/>
                  <a:gd name="T38" fmla="*/ 17 w 57"/>
                  <a:gd name="T39" fmla="*/ 68 h 159"/>
                  <a:gd name="T40" fmla="*/ 20 w 57"/>
                  <a:gd name="T41" fmla="*/ 47 h 159"/>
                  <a:gd name="T42" fmla="*/ 23 w 57"/>
                  <a:gd name="T43" fmla="*/ 27 h 159"/>
                  <a:gd name="T44" fmla="*/ 24 w 57"/>
                  <a:gd name="T45" fmla="*/ 19 h 159"/>
                  <a:gd name="T46" fmla="*/ 22 w 57"/>
                  <a:gd name="T47" fmla="*/ 16 h 159"/>
                  <a:gd name="T48" fmla="*/ 21 w 57"/>
                  <a:gd name="T49" fmla="*/ 14 h 159"/>
                  <a:gd name="T50" fmla="*/ 20 w 57"/>
                  <a:gd name="T51" fmla="*/ 6 h 159"/>
                  <a:gd name="T52" fmla="*/ 23 w 57"/>
                  <a:gd name="T53" fmla="*/ 5 h 159"/>
                  <a:gd name="T54" fmla="*/ 26 w 57"/>
                  <a:gd name="T55" fmla="*/ 0 h 159"/>
                  <a:gd name="T56" fmla="*/ 28 w 57"/>
                  <a:gd name="T57" fmla="*/ 2 h 159"/>
                  <a:gd name="T58" fmla="*/ 32 w 57"/>
                  <a:gd name="T59" fmla="*/ 6 h 159"/>
                  <a:gd name="T60" fmla="*/ 31 w 57"/>
                  <a:gd name="T61" fmla="*/ 8 h 159"/>
                  <a:gd name="T62" fmla="*/ 31 w 57"/>
                  <a:gd name="T63" fmla="*/ 13 h 159"/>
                  <a:gd name="T64" fmla="*/ 30 w 57"/>
                  <a:gd name="T65" fmla="*/ 15 h 159"/>
                  <a:gd name="T66" fmla="*/ 28 w 57"/>
                  <a:gd name="T67" fmla="*/ 20 h 159"/>
                  <a:gd name="T68" fmla="*/ 29 w 57"/>
                  <a:gd name="T69" fmla="*/ 30 h 159"/>
                  <a:gd name="T70" fmla="*/ 33 w 57"/>
                  <a:gd name="T71" fmla="*/ 56 h 159"/>
                  <a:gd name="T72" fmla="*/ 34 w 57"/>
                  <a:gd name="T73" fmla="*/ 65 h 159"/>
                  <a:gd name="T74" fmla="*/ 35 w 57"/>
                  <a:gd name="T75" fmla="*/ 69 h 159"/>
                  <a:gd name="T76" fmla="*/ 40 w 57"/>
                  <a:gd name="T77" fmla="*/ 70 h 159"/>
                  <a:gd name="T78" fmla="*/ 40 w 57"/>
                  <a:gd name="T79" fmla="*/ 71 h 159"/>
                  <a:gd name="T80" fmla="*/ 39 w 57"/>
                  <a:gd name="T81" fmla="*/ 88 h 159"/>
                  <a:gd name="T82" fmla="*/ 38 w 57"/>
                  <a:gd name="T83" fmla="*/ 120 h 159"/>
                  <a:gd name="T84" fmla="*/ 39 w 57"/>
                  <a:gd name="T85" fmla="*/ 122 h 159"/>
                  <a:gd name="T86" fmla="*/ 41 w 57"/>
                  <a:gd name="T87" fmla="*/ 123 h 159"/>
                  <a:gd name="T88" fmla="*/ 44 w 57"/>
                  <a:gd name="T89" fmla="*/ 129 h 159"/>
                  <a:gd name="T90" fmla="*/ 44 w 57"/>
                  <a:gd name="T91" fmla="*/ 131 h 159"/>
                  <a:gd name="T92" fmla="*/ 47 w 57"/>
                  <a:gd name="T93" fmla="*/ 131 h 159"/>
                  <a:gd name="T94" fmla="*/ 49 w 57"/>
                  <a:gd name="T95" fmla="*/ 12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159">
                    <a:moveTo>
                      <a:pt x="49" y="128"/>
                    </a:moveTo>
                    <a:cubicBezTo>
                      <a:pt x="52" y="130"/>
                      <a:pt x="54" y="131"/>
                      <a:pt x="56" y="133"/>
                    </a:cubicBezTo>
                    <a:cubicBezTo>
                      <a:pt x="57" y="137"/>
                      <a:pt x="57" y="144"/>
                      <a:pt x="56" y="159"/>
                    </a:cubicBezTo>
                    <a:cubicBezTo>
                      <a:pt x="55" y="159"/>
                      <a:pt x="54" y="159"/>
                      <a:pt x="54" y="158"/>
                    </a:cubicBezTo>
                    <a:cubicBezTo>
                      <a:pt x="49" y="156"/>
                      <a:pt x="44" y="154"/>
                      <a:pt x="40" y="152"/>
                    </a:cubicBezTo>
                    <a:cubicBezTo>
                      <a:pt x="38" y="151"/>
                      <a:pt x="36" y="150"/>
                      <a:pt x="35" y="150"/>
                    </a:cubicBezTo>
                    <a:lnTo>
                      <a:pt x="28" y="150"/>
                    </a:lnTo>
                    <a:cubicBezTo>
                      <a:pt x="27" y="150"/>
                      <a:pt x="26" y="151"/>
                      <a:pt x="25" y="150"/>
                    </a:cubicBezTo>
                    <a:cubicBezTo>
                      <a:pt x="22" y="149"/>
                      <a:pt x="19" y="150"/>
                      <a:pt x="16" y="151"/>
                    </a:cubicBezTo>
                    <a:cubicBezTo>
                      <a:pt x="12" y="152"/>
                      <a:pt x="7" y="153"/>
                      <a:pt x="3" y="155"/>
                    </a:cubicBezTo>
                    <a:cubicBezTo>
                      <a:pt x="3" y="155"/>
                      <a:pt x="2" y="155"/>
                      <a:pt x="1" y="155"/>
                    </a:cubicBezTo>
                    <a:cubicBezTo>
                      <a:pt x="0" y="152"/>
                      <a:pt x="0" y="149"/>
                      <a:pt x="0" y="145"/>
                    </a:cubicBezTo>
                    <a:cubicBezTo>
                      <a:pt x="5" y="144"/>
                      <a:pt x="10" y="142"/>
                      <a:pt x="14" y="140"/>
                    </a:cubicBezTo>
                    <a:cubicBezTo>
                      <a:pt x="15" y="138"/>
                      <a:pt x="15" y="136"/>
                      <a:pt x="15" y="134"/>
                    </a:cubicBezTo>
                    <a:cubicBezTo>
                      <a:pt x="15" y="123"/>
                      <a:pt x="15" y="112"/>
                      <a:pt x="15" y="101"/>
                    </a:cubicBezTo>
                    <a:cubicBezTo>
                      <a:pt x="15" y="95"/>
                      <a:pt x="13" y="90"/>
                      <a:pt x="12" y="84"/>
                    </a:cubicBezTo>
                    <a:cubicBezTo>
                      <a:pt x="11" y="80"/>
                      <a:pt x="11" y="76"/>
                      <a:pt x="11" y="72"/>
                    </a:cubicBezTo>
                    <a:lnTo>
                      <a:pt x="12" y="70"/>
                    </a:lnTo>
                    <a:cubicBezTo>
                      <a:pt x="13" y="69"/>
                      <a:pt x="15" y="69"/>
                      <a:pt x="16" y="69"/>
                    </a:cubicBezTo>
                    <a:lnTo>
                      <a:pt x="17" y="68"/>
                    </a:lnTo>
                    <a:cubicBezTo>
                      <a:pt x="18" y="61"/>
                      <a:pt x="19" y="54"/>
                      <a:pt x="20" y="47"/>
                    </a:cubicBezTo>
                    <a:cubicBezTo>
                      <a:pt x="21" y="41"/>
                      <a:pt x="22" y="34"/>
                      <a:pt x="23" y="27"/>
                    </a:cubicBezTo>
                    <a:cubicBezTo>
                      <a:pt x="23" y="24"/>
                      <a:pt x="23" y="22"/>
                      <a:pt x="24" y="19"/>
                    </a:cubicBezTo>
                    <a:cubicBezTo>
                      <a:pt x="24" y="18"/>
                      <a:pt x="24" y="16"/>
                      <a:pt x="22" y="16"/>
                    </a:cubicBezTo>
                    <a:lnTo>
                      <a:pt x="21" y="14"/>
                    </a:lnTo>
                    <a:cubicBezTo>
                      <a:pt x="21" y="11"/>
                      <a:pt x="21" y="9"/>
                      <a:pt x="20" y="6"/>
                    </a:cubicBezTo>
                    <a:cubicBezTo>
                      <a:pt x="21" y="6"/>
                      <a:pt x="22" y="5"/>
                      <a:pt x="23" y="5"/>
                    </a:cubicBezTo>
                    <a:cubicBezTo>
                      <a:pt x="24" y="4"/>
                      <a:pt x="24" y="1"/>
                      <a:pt x="26" y="0"/>
                    </a:cubicBezTo>
                    <a:lnTo>
                      <a:pt x="28" y="2"/>
                    </a:lnTo>
                    <a:cubicBezTo>
                      <a:pt x="29" y="5"/>
                      <a:pt x="29" y="5"/>
                      <a:pt x="32" y="6"/>
                    </a:cubicBezTo>
                    <a:lnTo>
                      <a:pt x="31" y="8"/>
                    </a:lnTo>
                    <a:cubicBezTo>
                      <a:pt x="31" y="10"/>
                      <a:pt x="30" y="11"/>
                      <a:pt x="31" y="13"/>
                    </a:cubicBezTo>
                    <a:lnTo>
                      <a:pt x="30" y="15"/>
                    </a:lnTo>
                    <a:cubicBezTo>
                      <a:pt x="28" y="16"/>
                      <a:pt x="28" y="18"/>
                      <a:pt x="28" y="20"/>
                    </a:cubicBezTo>
                    <a:cubicBezTo>
                      <a:pt x="29" y="23"/>
                      <a:pt x="29" y="26"/>
                      <a:pt x="29" y="30"/>
                    </a:cubicBezTo>
                    <a:cubicBezTo>
                      <a:pt x="30" y="38"/>
                      <a:pt x="32" y="47"/>
                      <a:pt x="33" y="56"/>
                    </a:cubicBezTo>
                    <a:cubicBezTo>
                      <a:pt x="33" y="59"/>
                      <a:pt x="34" y="62"/>
                      <a:pt x="34" y="65"/>
                    </a:cubicBezTo>
                    <a:cubicBezTo>
                      <a:pt x="34" y="66"/>
                      <a:pt x="34" y="67"/>
                      <a:pt x="35" y="69"/>
                    </a:cubicBezTo>
                    <a:cubicBezTo>
                      <a:pt x="37" y="69"/>
                      <a:pt x="38" y="69"/>
                      <a:pt x="40" y="70"/>
                    </a:cubicBezTo>
                    <a:lnTo>
                      <a:pt x="40" y="71"/>
                    </a:lnTo>
                    <a:cubicBezTo>
                      <a:pt x="41" y="77"/>
                      <a:pt x="40" y="82"/>
                      <a:pt x="39" y="88"/>
                    </a:cubicBezTo>
                    <a:cubicBezTo>
                      <a:pt x="38" y="99"/>
                      <a:pt x="38" y="109"/>
                      <a:pt x="38" y="120"/>
                    </a:cubicBezTo>
                    <a:cubicBezTo>
                      <a:pt x="38" y="120"/>
                      <a:pt x="38" y="121"/>
                      <a:pt x="39" y="122"/>
                    </a:cubicBezTo>
                    <a:cubicBezTo>
                      <a:pt x="39" y="122"/>
                      <a:pt x="40" y="123"/>
                      <a:pt x="41" y="123"/>
                    </a:cubicBezTo>
                    <a:cubicBezTo>
                      <a:pt x="43" y="125"/>
                      <a:pt x="44" y="127"/>
                      <a:pt x="44" y="129"/>
                    </a:cubicBezTo>
                    <a:lnTo>
                      <a:pt x="44" y="131"/>
                    </a:lnTo>
                    <a:cubicBezTo>
                      <a:pt x="44" y="132"/>
                      <a:pt x="46" y="132"/>
                      <a:pt x="47" y="131"/>
                    </a:cubicBezTo>
                    <a:cubicBezTo>
                      <a:pt x="48" y="130"/>
                      <a:pt x="48" y="130"/>
                      <a:pt x="49" y="12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3" name="Freeform 2446">
                <a:extLst>
                  <a:ext uri="{FF2B5EF4-FFF2-40B4-BE49-F238E27FC236}">
                    <a16:creationId xmlns:a16="http://schemas.microsoft.com/office/drawing/2014/main" id="{7F83601E-72FA-4119-BD08-E55F00195DA3}"/>
                  </a:ext>
                </a:extLst>
              </p:cNvPr>
              <p:cNvSpPr>
                <a:spLocks/>
              </p:cNvSpPr>
              <p:nvPr/>
            </p:nvSpPr>
            <p:spPr bwMode="auto">
              <a:xfrm>
                <a:off x="2874" y="4419"/>
                <a:ext cx="31" cy="90"/>
              </a:xfrm>
              <a:custGeom>
                <a:avLst/>
                <a:gdLst>
                  <a:gd name="T0" fmla="*/ 17 w 56"/>
                  <a:gd name="T1" fmla="*/ 69 h 159"/>
                  <a:gd name="T2" fmla="*/ 22 w 56"/>
                  <a:gd name="T3" fmla="*/ 69 h 159"/>
                  <a:gd name="T4" fmla="*/ 22 w 56"/>
                  <a:gd name="T5" fmla="*/ 68 h 159"/>
                  <a:gd name="T6" fmla="*/ 25 w 56"/>
                  <a:gd name="T7" fmla="*/ 48 h 159"/>
                  <a:gd name="T8" fmla="*/ 28 w 56"/>
                  <a:gd name="T9" fmla="*/ 25 h 159"/>
                  <a:gd name="T10" fmla="*/ 29 w 56"/>
                  <a:gd name="T11" fmla="*/ 19 h 159"/>
                  <a:gd name="T12" fmla="*/ 27 w 56"/>
                  <a:gd name="T13" fmla="*/ 13 h 159"/>
                  <a:gd name="T14" fmla="*/ 26 w 56"/>
                  <a:gd name="T15" fmla="*/ 8 h 159"/>
                  <a:gd name="T16" fmla="*/ 25 w 56"/>
                  <a:gd name="T17" fmla="*/ 7 h 159"/>
                  <a:gd name="T18" fmla="*/ 29 w 56"/>
                  <a:gd name="T19" fmla="*/ 4 h 159"/>
                  <a:gd name="T20" fmla="*/ 30 w 56"/>
                  <a:gd name="T21" fmla="*/ 0 h 159"/>
                  <a:gd name="T22" fmla="*/ 33 w 56"/>
                  <a:gd name="T23" fmla="*/ 3 h 159"/>
                  <a:gd name="T24" fmla="*/ 36 w 56"/>
                  <a:gd name="T25" fmla="*/ 5 h 159"/>
                  <a:gd name="T26" fmla="*/ 37 w 56"/>
                  <a:gd name="T27" fmla="*/ 7 h 159"/>
                  <a:gd name="T28" fmla="*/ 36 w 56"/>
                  <a:gd name="T29" fmla="*/ 13 h 159"/>
                  <a:gd name="T30" fmla="*/ 35 w 56"/>
                  <a:gd name="T31" fmla="*/ 15 h 159"/>
                  <a:gd name="T32" fmla="*/ 34 w 56"/>
                  <a:gd name="T33" fmla="*/ 22 h 159"/>
                  <a:gd name="T34" fmla="*/ 35 w 56"/>
                  <a:gd name="T35" fmla="*/ 37 h 159"/>
                  <a:gd name="T36" fmla="*/ 40 w 56"/>
                  <a:gd name="T37" fmla="*/ 65 h 159"/>
                  <a:gd name="T38" fmla="*/ 40 w 56"/>
                  <a:gd name="T39" fmla="*/ 69 h 159"/>
                  <a:gd name="T40" fmla="*/ 46 w 56"/>
                  <a:gd name="T41" fmla="*/ 70 h 159"/>
                  <a:gd name="T42" fmla="*/ 45 w 56"/>
                  <a:gd name="T43" fmla="*/ 83 h 159"/>
                  <a:gd name="T44" fmla="*/ 44 w 56"/>
                  <a:gd name="T45" fmla="*/ 85 h 159"/>
                  <a:gd name="T46" fmla="*/ 42 w 56"/>
                  <a:gd name="T47" fmla="*/ 109 h 159"/>
                  <a:gd name="T48" fmla="*/ 42 w 56"/>
                  <a:gd name="T49" fmla="*/ 134 h 159"/>
                  <a:gd name="T50" fmla="*/ 42 w 56"/>
                  <a:gd name="T51" fmla="*/ 140 h 159"/>
                  <a:gd name="T52" fmla="*/ 56 w 56"/>
                  <a:gd name="T53" fmla="*/ 145 h 159"/>
                  <a:gd name="T54" fmla="*/ 56 w 56"/>
                  <a:gd name="T55" fmla="*/ 155 h 159"/>
                  <a:gd name="T56" fmla="*/ 53 w 56"/>
                  <a:gd name="T57" fmla="*/ 154 h 159"/>
                  <a:gd name="T58" fmla="*/ 39 w 56"/>
                  <a:gd name="T59" fmla="*/ 150 h 159"/>
                  <a:gd name="T60" fmla="*/ 33 w 56"/>
                  <a:gd name="T61" fmla="*/ 150 h 159"/>
                  <a:gd name="T62" fmla="*/ 26 w 56"/>
                  <a:gd name="T63" fmla="*/ 150 h 159"/>
                  <a:gd name="T64" fmla="*/ 13 w 56"/>
                  <a:gd name="T65" fmla="*/ 153 h 159"/>
                  <a:gd name="T66" fmla="*/ 6 w 56"/>
                  <a:gd name="T67" fmla="*/ 157 h 159"/>
                  <a:gd name="T68" fmla="*/ 1 w 56"/>
                  <a:gd name="T69" fmla="*/ 159 h 159"/>
                  <a:gd name="T70" fmla="*/ 0 w 56"/>
                  <a:gd name="T71" fmla="*/ 156 h 159"/>
                  <a:gd name="T72" fmla="*/ 0 w 56"/>
                  <a:gd name="T73" fmla="*/ 137 h 159"/>
                  <a:gd name="T74" fmla="*/ 4 w 56"/>
                  <a:gd name="T75" fmla="*/ 131 h 159"/>
                  <a:gd name="T76" fmla="*/ 7 w 56"/>
                  <a:gd name="T77" fmla="*/ 129 h 159"/>
                  <a:gd name="T78" fmla="*/ 13 w 56"/>
                  <a:gd name="T79" fmla="*/ 131 h 159"/>
                  <a:gd name="T80" fmla="*/ 19 w 56"/>
                  <a:gd name="T81" fmla="*/ 122 h 159"/>
                  <a:gd name="T82" fmla="*/ 19 w 56"/>
                  <a:gd name="T83" fmla="*/ 116 h 159"/>
                  <a:gd name="T84" fmla="*/ 18 w 56"/>
                  <a:gd name="T85" fmla="*/ 94 h 159"/>
                  <a:gd name="T86" fmla="*/ 17 w 56"/>
                  <a:gd name="T87" fmla="*/ 82 h 159"/>
                  <a:gd name="T88" fmla="*/ 17 w 56"/>
                  <a:gd name="T89" fmla="*/ 6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159">
                    <a:moveTo>
                      <a:pt x="17" y="69"/>
                    </a:moveTo>
                    <a:cubicBezTo>
                      <a:pt x="19" y="69"/>
                      <a:pt x="20" y="69"/>
                      <a:pt x="22" y="69"/>
                    </a:cubicBezTo>
                    <a:lnTo>
                      <a:pt x="22" y="68"/>
                    </a:lnTo>
                    <a:cubicBezTo>
                      <a:pt x="23" y="61"/>
                      <a:pt x="24" y="54"/>
                      <a:pt x="25" y="48"/>
                    </a:cubicBezTo>
                    <a:cubicBezTo>
                      <a:pt x="26" y="40"/>
                      <a:pt x="27" y="33"/>
                      <a:pt x="28" y="25"/>
                    </a:cubicBezTo>
                    <a:cubicBezTo>
                      <a:pt x="29" y="23"/>
                      <a:pt x="28" y="21"/>
                      <a:pt x="29" y="19"/>
                    </a:cubicBezTo>
                    <a:cubicBezTo>
                      <a:pt x="29" y="16"/>
                      <a:pt x="26" y="15"/>
                      <a:pt x="27" y="13"/>
                    </a:cubicBezTo>
                    <a:cubicBezTo>
                      <a:pt x="27" y="11"/>
                      <a:pt x="27" y="9"/>
                      <a:pt x="26" y="8"/>
                    </a:cubicBezTo>
                    <a:lnTo>
                      <a:pt x="25" y="7"/>
                    </a:lnTo>
                    <a:cubicBezTo>
                      <a:pt x="25" y="5"/>
                      <a:pt x="28" y="5"/>
                      <a:pt x="29" y="4"/>
                    </a:cubicBezTo>
                    <a:cubicBezTo>
                      <a:pt x="29" y="2"/>
                      <a:pt x="30" y="1"/>
                      <a:pt x="30" y="0"/>
                    </a:cubicBezTo>
                    <a:cubicBezTo>
                      <a:pt x="33" y="0"/>
                      <a:pt x="33" y="1"/>
                      <a:pt x="33" y="3"/>
                    </a:cubicBezTo>
                    <a:cubicBezTo>
                      <a:pt x="34" y="4"/>
                      <a:pt x="34" y="5"/>
                      <a:pt x="36" y="5"/>
                    </a:cubicBezTo>
                    <a:lnTo>
                      <a:pt x="37" y="7"/>
                    </a:lnTo>
                    <a:cubicBezTo>
                      <a:pt x="36" y="9"/>
                      <a:pt x="35" y="11"/>
                      <a:pt x="36" y="13"/>
                    </a:cubicBezTo>
                    <a:lnTo>
                      <a:pt x="35" y="15"/>
                    </a:lnTo>
                    <a:cubicBezTo>
                      <a:pt x="33" y="17"/>
                      <a:pt x="34" y="20"/>
                      <a:pt x="34" y="22"/>
                    </a:cubicBezTo>
                    <a:cubicBezTo>
                      <a:pt x="34" y="27"/>
                      <a:pt x="35" y="32"/>
                      <a:pt x="35" y="37"/>
                    </a:cubicBezTo>
                    <a:cubicBezTo>
                      <a:pt x="37" y="46"/>
                      <a:pt x="38" y="56"/>
                      <a:pt x="40" y="65"/>
                    </a:cubicBezTo>
                    <a:cubicBezTo>
                      <a:pt x="40" y="66"/>
                      <a:pt x="40" y="67"/>
                      <a:pt x="40" y="69"/>
                    </a:cubicBezTo>
                    <a:cubicBezTo>
                      <a:pt x="42" y="69"/>
                      <a:pt x="44" y="69"/>
                      <a:pt x="46" y="70"/>
                    </a:cubicBezTo>
                    <a:cubicBezTo>
                      <a:pt x="47" y="74"/>
                      <a:pt x="46" y="78"/>
                      <a:pt x="45" y="83"/>
                    </a:cubicBezTo>
                    <a:cubicBezTo>
                      <a:pt x="45" y="84"/>
                      <a:pt x="45" y="84"/>
                      <a:pt x="44" y="85"/>
                    </a:cubicBezTo>
                    <a:cubicBezTo>
                      <a:pt x="42" y="97"/>
                      <a:pt x="42" y="97"/>
                      <a:pt x="42" y="109"/>
                    </a:cubicBezTo>
                    <a:cubicBezTo>
                      <a:pt x="42" y="117"/>
                      <a:pt x="42" y="126"/>
                      <a:pt x="42" y="134"/>
                    </a:cubicBezTo>
                    <a:cubicBezTo>
                      <a:pt x="42" y="136"/>
                      <a:pt x="42" y="138"/>
                      <a:pt x="42" y="140"/>
                    </a:cubicBezTo>
                    <a:cubicBezTo>
                      <a:pt x="47" y="142"/>
                      <a:pt x="51" y="144"/>
                      <a:pt x="56" y="145"/>
                    </a:cubicBezTo>
                    <a:cubicBezTo>
                      <a:pt x="56" y="149"/>
                      <a:pt x="56" y="151"/>
                      <a:pt x="56" y="155"/>
                    </a:cubicBezTo>
                    <a:cubicBezTo>
                      <a:pt x="55" y="155"/>
                      <a:pt x="54" y="154"/>
                      <a:pt x="53" y="154"/>
                    </a:cubicBezTo>
                    <a:cubicBezTo>
                      <a:pt x="48" y="153"/>
                      <a:pt x="44" y="152"/>
                      <a:pt x="39" y="150"/>
                    </a:cubicBezTo>
                    <a:cubicBezTo>
                      <a:pt x="37" y="150"/>
                      <a:pt x="35" y="149"/>
                      <a:pt x="33" y="150"/>
                    </a:cubicBezTo>
                    <a:cubicBezTo>
                      <a:pt x="30" y="151"/>
                      <a:pt x="28" y="150"/>
                      <a:pt x="26" y="150"/>
                    </a:cubicBezTo>
                    <a:cubicBezTo>
                      <a:pt x="21" y="150"/>
                      <a:pt x="17" y="151"/>
                      <a:pt x="13" y="153"/>
                    </a:cubicBezTo>
                    <a:cubicBezTo>
                      <a:pt x="11" y="155"/>
                      <a:pt x="8" y="156"/>
                      <a:pt x="6" y="157"/>
                    </a:cubicBezTo>
                    <a:cubicBezTo>
                      <a:pt x="4" y="158"/>
                      <a:pt x="3" y="158"/>
                      <a:pt x="1" y="159"/>
                    </a:cubicBezTo>
                    <a:cubicBezTo>
                      <a:pt x="1" y="158"/>
                      <a:pt x="0" y="157"/>
                      <a:pt x="0" y="156"/>
                    </a:cubicBezTo>
                    <a:cubicBezTo>
                      <a:pt x="0" y="149"/>
                      <a:pt x="1" y="143"/>
                      <a:pt x="0" y="137"/>
                    </a:cubicBezTo>
                    <a:cubicBezTo>
                      <a:pt x="0" y="134"/>
                      <a:pt x="1" y="132"/>
                      <a:pt x="4" y="131"/>
                    </a:cubicBezTo>
                    <a:cubicBezTo>
                      <a:pt x="5" y="130"/>
                      <a:pt x="6" y="129"/>
                      <a:pt x="7" y="129"/>
                    </a:cubicBezTo>
                    <a:cubicBezTo>
                      <a:pt x="9" y="130"/>
                      <a:pt x="10" y="133"/>
                      <a:pt x="13" y="131"/>
                    </a:cubicBezTo>
                    <a:cubicBezTo>
                      <a:pt x="13" y="127"/>
                      <a:pt x="14" y="124"/>
                      <a:pt x="19" y="122"/>
                    </a:cubicBezTo>
                    <a:cubicBezTo>
                      <a:pt x="19" y="120"/>
                      <a:pt x="19" y="118"/>
                      <a:pt x="19" y="116"/>
                    </a:cubicBezTo>
                    <a:cubicBezTo>
                      <a:pt x="19" y="109"/>
                      <a:pt x="19" y="102"/>
                      <a:pt x="18" y="94"/>
                    </a:cubicBezTo>
                    <a:cubicBezTo>
                      <a:pt x="18" y="90"/>
                      <a:pt x="17" y="86"/>
                      <a:pt x="17" y="82"/>
                    </a:cubicBezTo>
                    <a:cubicBezTo>
                      <a:pt x="16" y="78"/>
                      <a:pt x="16" y="74"/>
                      <a:pt x="17" y="6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4" name="Freeform 2447">
                <a:extLst>
                  <a:ext uri="{FF2B5EF4-FFF2-40B4-BE49-F238E27FC236}">
                    <a16:creationId xmlns:a16="http://schemas.microsoft.com/office/drawing/2014/main" id="{05D06BC4-222D-4748-A351-17B5DF9CAFA5}"/>
                  </a:ext>
                </a:extLst>
              </p:cNvPr>
              <p:cNvSpPr>
                <a:spLocks noEditPoints="1"/>
              </p:cNvSpPr>
              <p:nvPr/>
            </p:nvSpPr>
            <p:spPr bwMode="auto">
              <a:xfrm>
                <a:off x="2961" y="4652"/>
                <a:ext cx="20" cy="101"/>
              </a:xfrm>
              <a:custGeom>
                <a:avLst/>
                <a:gdLst>
                  <a:gd name="T0" fmla="*/ 35 w 35"/>
                  <a:gd name="T1" fmla="*/ 177 h 177"/>
                  <a:gd name="T2" fmla="*/ 2 w 35"/>
                  <a:gd name="T3" fmla="*/ 177 h 177"/>
                  <a:gd name="T4" fmla="*/ 1 w 35"/>
                  <a:gd name="T5" fmla="*/ 172 h 177"/>
                  <a:gd name="T6" fmla="*/ 1 w 35"/>
                  <a:gd name="T7" fmla="*/ 135 h 177"/>
                  <a:gd name="T8" fmla="*/ 1 w 35"/>
                  <a:gd name="T9" fmla="*/ 77 h 177"/>
                  <a:gd name="T10" fmla="*/ 3 w 35"/>
                  <a:gd name="T11" fmla="*/ 70 h 177"/>
                  <a:gd name="T12" fmla="*/ 3 w 35"/>
                  <a:gd name="T13" fmla="*/ 68 h 177"/>
                  <a:gd name="T14" fmla="*/ 12 w 35"/>
                  <a:gd name="T15" fmla="*/ 41 h 177"/>
                  <a:gd name="T16" fmla="*/ 15 w 35"/>
                  <a:gd name="T17" fmla="*/ 35 h 177"/>
                  <a:gd name="T18" fmla="*/ 15 w 35"/>
                  <a:gd name="T19" fmla="*/ 32 h 177"/>
                  <a:gd name="T20" fmla="*/ 15 w 35"/>
                  <a:gd name="T21" fmla="*/ 18 h 177"/>
                  <a:gd name="T22" fmla="*/ 15 w 35"/>
                  <a:gd name="T23" fmla="*/ 4 h 177"/>
                  <a:gd name="T24" fmla="*/ 15 w 35"/>
                  <a:gd name="T25" fmla="*/ 2 h 177"/>
                  <a:gd name="T26" fmla="*/ 17 w 35"/>
                  <a:gd name="T27" fmla="*/ 0 h 177"/>
                  <a:gd name="T28" fmla="*/ 18 w 35"/>
                  <a:gd name="T29" fmla="*/ 2 h 177"/>
                  <a:gd name="T30" fmla="*/ 18 w 35"/>
                  <a:gd name="T31" fmla="*/ 6 h 177"/>
                  <a:gd name="T32" fmla="*/ 18 w 35"/>
                  <a:gd name="T33" fmla="*/ 22 h 177"/>
                  <a:gd name="T34" fmla="*/ 19 w 35"/>
                  <a:gd name="T35" fmla="*/ 27 h 177"/>
                  <a:gd name="T36" fmla="*/ 19 w 35"/>
                  <a:gd name="T37" fmla="*/ 29 h 177"/>
                  <a:gd name="T38" fmla="*/ 19 w 35"/>
                  <a:gd name="T39" fmla="*/ 35 h 177"/>
                  <a:gd name="T40" fmla="*/ 25 w 35"/>
                  <a:gd name="T41" fmla="*/ 50 h 177"/>
                  <a:gd name="T42" fmla="*/ 34 w 35"/>
                  <a:gd name="T43" fmla="*/ 71 h 177"/>
                  <a:gd name="T44" fmla="*/ 35 w 35"/>
                  <a:gd name="T45" fmla="*/ 78 h 177"/>
                  <a:gd name="T46" fmla="*/ 35 w 35"/>
                  <a:gd name="T47" fmla="*/ 128 h 177"/>
                  <a:gd name="T48" fmla="*/ 35 w 35"/>
                  <a:gd name="T49" fmla="*/ 172 h 177"/>
                  <a:gd name="T50" fmla="*/ 35 w 35"/>
                  <a:gd name="T51" fmla="*/ 177 h 177"/>
                  <a:gd name="T52" fmla="*/ 25 w 35"/>
                  <a:gd name="T53" fmla="*/ 123 h 177"/>
                  <a:gd name="T54" fmla="*/ 24 w 35"/>
                  <a:gd name="T55" fmla="*/ 117 h 177"/>
                  <a:gd name="T56" fmla="*/ 24 w 35"/>
                  <a:gd name="T57" fmla="*/ 87 h 177"/>
                  <a:gd name="T58" fmla="*/ 21 w 35"/>
                  <a:gd name="T59" fmla="*/ 79 h 177"/>
                  <a:gd name="T60" fmla="*/ 18 w 35"/>
                  <a:gd name="T61" fmla="*/ 76 h 177"/>
                  <a:gd name="T62" fmla="*/ 16 w 35"/>
                  <a:gd name="T63" fmla="*/ 75 h 177"/>
                  <a:gd name="T64" fmla="*/ 14 w 35"/>
                  <a:gd name="T65" fmla="*/ 77 h 177"/>
                  <a:gd name="T66" fmla="*/ 13 w 35"/>
                  <a:gd name="T67" fmla="*/ 79 h 177"/>
                  <a:gd name="T68" fmla="*/ 12 w 35"/>
                  <a:gd name="T69" fmla="*/ 80 h 177"/>
                  <a:gd name="T70" fmla="*/ 10 w 35"/>
                  <a:gd name="T71" fmla="*/ 84 h 177"/>
                  <a:gd name="T72" fmla="*/ 9 w 35"/>
                  <a:gd name="T73" fmla="*/ 86 h 177"/>
                  <a:gd name="T74" fmla="*/ 9 w 35"/>
                  <a:gd name="T75" fmla="*/ 98 h 177"/>
                  <a:gd name="T76" fmla="*/ 8 w 35"/>
                  <a:gd name="T77" fmla="*/ 123 h 177"/>
                  <a:gd name="T78" fmla="*/ 25 w 35"/>
                  <a:gd name="T79" fmla="*/ 123 h 177"/>
                  <a:gd name="T80" fmla="*/ 23 w 35"/>
                  <a:gd name="T81" fmla="*/ 171 h 177"/>
                  <a:gd name="T82" fmla="*/ 23 w 35"/>
                  <a:gd name="T83" fmla="*/ 167 h 177"/>
                  <a:gd name="T84" fmla="*/ 23 w 35"/>
                  <a:gd name="T85" fmla="*/ 147 h 177"/>
                  <a:gd name="T86" fmla="*/ 23 w 35"/>
                  <a:gd name="T87" fmla="*/ 137 h 177"/>
                  <a:gd name="T88" fmla="*/ 21 w 35"/>
                  <a:gd name="T89" fmla="*/ 133 h 177"/>
                  <a:gd name="T90" fmla="*/ 19 w 35"/>
                  <a:gd name="T91" fmla="*/ 129 h 177"/>
                  <a:gd name="T92" fmla="*/ 16 w 35"/>
                  <a:gd name="T93" fmla="*/ 127 h 177"/>
                  <a:gd name="T94" fmla="*/ 14 w 35"/>
                  <a:gd name="T95" fmla="*/ 129 h 177"/>
                  <a:gd name="T96" fmla="*/ 13 w 35"/>
                  <a:gd name="T97" fmla="*/ 132 h 177"/>
                  <a:gd name="T98" fmla="*/ 9 w 35"/>
                  <a:gd name="T99" fmla="*/ 139 h 177"/>
                  <a:gd name="T100" fmla="*/ 9 w 35"/>
                  <a:gd name="T101" fmla="*/ 168 h 177"/>
                  <a:gd name="T102" fmla="*/ 9 w 35"/>
                  <a:gd name="T103" fmla="*/ 171 h 177"/>
                  <a:gd name="T104" fmla="*/ 23 w 35"/>
                  <a:gd name="T105" fmla="*/ 17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177">
                    <a:moveTo>
                      <a:pt x="35" y="177"/>
                    </a:moveTo>
                    <a:cubicBezTo>
                      <a:pt x="23" y="177"/>
                      <a:pt x="13" y="177"/>
                      <a:pt x="2" y="177"/>
                    </a:cubicBezTo>
                    <a:cubicBezTo>
                      <a:pt x="0" y="176"/>
                      <a:pt x="1" y="174"/>
                      <a:pt x="1" y="172"/>
                    </a:cubicBezTo>
                    <a:cubicBezTo>
                      <a:pt x="1" y="160"/>
                      <a:pt x="1" y="148"/>
                      <a:pt x="1" y="135"/>
                    </a:cubicBezTo>
                    <a:cubicBezTo>
                      <a:pt x="1" y="116"/>
                      <a:pt x="1" y="96"/>
                      <a:pt x="1" y="77"/>
                    </a:cubicBezTo>
                    <a:cubicBezTo>
                      <a:pt x="1" y="74"/>
                      <a:pt x="1" y="72"/>
                      <a:pt x="3" y="70"/>
                    </a:cubicBezTo>
                    <a:lnTo>
                      <a:pt x="3" y="68"/>
                    </a:lnTo>
                    <a:cubicBezTo>
                      <a:pt x="6" y="59"/>
                      <a:pt x="9" y="50"/>
                      <a:pt x="12" y="41"/>
                    </a:cubicBezTo>
                    <a:cubicBezTo>
                      <a:pt x="13" y="39"/>
                      <a:pt x="14" y="37"/>
                      <a:pt x="15" y="35"/>
                    </a:cubicBezTo>
                    <a:cubicBezTo>
                      <a:pt x="15" y="34"/>
                      <a:pt x="15" y="32"/>
                      <a:pt x="15" y="32"/>
                    </a:cubicBezTo>
                    <a:cubicBezTo>
                      <a:pt x="14" y="27"/>
                      <a:pt x="16" y="22"/>
                      <a:pt x="15" y="18"/>
                    </a:cubicBezTo>
                    <a:cubicBezTo>
                      <a:pt x="15" y="13"/>
                      <a:pt x="15" y="9"/>
                      <a:pt x="15" y="4"/>
                    </a:cubicBezTo>
                    <a:lnTo>
                      <a:pt x="15" y="2"/>
                    </a:lnTo>
                    <a:lnTo>
                      <a:pt x="17" y="0"/>
                    </a:lnTo>
                    <a:lnTo>
                      <a:pt x="18" y="2"/>
                    </a:lnTo>
                    <a:cubicBezTo>
                      <a:pt x="18" y="3"/>
                      <a:pt x="18" y="5"/>
                      <a:pt x="18" y="6"/>
                    </a:cubicBezTo>
                    <a:cubicBezTo>
                      <a:pt x="18" y="12"/>
                      <a:pt x="18" y="17"/>
                      <a:pt x="18" y="22"/>
                    </a:cubicBezTo>
                    <a:cubicBezTo>
                      <a:pt x="18" y="24"/>
                      <a:pt x="18" y="25"/>
                      <a:pt x="19" y="27"/>
                    </a:cubicBezTo>
                    <a:lnTo>
                      <a:pt x="19" y="29"/>
                    </a:lnTo>
                    <a:cubicBezTo>
                      <a:pt x="18" y="31"/>
                      <a:pt x="18" y="33"/>
                      <a:pt x="19" y="35"/>
                    </a:cubicBezTo>
                    <a:cubicBezTo>
                      <a:pt x="21" y="40"/>
                      <a:pt x="23" y="45"/>
                      <a:pt x="25" y="50"/>
                    </a:cubicBezTo>
                    <a:cubicBezTo>
                      <a:pt x="28" y="57"/>
                      <a:pt x="31" y="64"/>
                      <a:pt x="34" y="71"/>
                    </a:cubicBezTo>
                    <a:cubicBezTo>
                      <a:pt x="35" y="74"/>
                      <a:pt x="35" y="76"/>
                      <a:pt x="35" y="78"/>
                    </a:cubicBezTo>
                    <a:cubicBezTo>
                      <a:pt x="35" y="94"/>
                      <a:pt x="35" y="111"/>
                      <a:pt x="35" y="128"/>
                    </a:cubicBezTo>
                    <a:cubicBezTo>
                      <a:pt x="35" y="142"/>
                      <a:pt x="35" y="157"/>
                      <a:pt x="35" y="172"/>
                    </a:cubicBezTo>
                    <a:cubicBezTo>
                      <a:pt x="35" y="173"/>
                      <a:pt x="35" y="175"/>
                      <a:pt x="35" y="177"/>
                    </a:cubicBezTo>
                    <a:close/>
                    <a:moveTo>
                      <a:pt x="25" y="123"/>
                    </a:moveTo>
                    <a:cubicBezTo>
                      <a:pt x="24" y="121"/>
                      <a:pt x="24" y="119"/>
                      <a:pt x="24" y="117"/>
                    </a:cubicBezTo>
                    <a:cubicBezTo>
                      <a:pt x="23" y="107"/>
                      <a:pt x="23" y="97"/>
                      <a:pt x="24" y="87"/>
                    </a:cubicBezTo>
                    <a:cubicBezTo>
                      <a:pt x="24" y="84"/>
                      <a:pt x="21" y="82"/>
                      <a:pt x="21" y="79"/>
                    </a:cubicBezTo>
                    <a:cubicBezTo>
                      <a:pt x="19" y="79"/>
                      <a:pt x="19" y="78"/>
                      <a:pt x="18" y="76"/>
                    </a:cubicBezTo>
                    <a:cubicBezTo>
                      <a:pt x="18" y="75"/>
                      <a:pt x="17" y="75"/>
                      <a:pt x="16" y="75"/>
                    </a:cubicBezTo>
                    <a:cubicBezTo>
                      <a:pt x="15" y="75"/>
                      <a:pt x="14" y="76"/>
                      <a:pt x="14" y="77"/>
                    </a:cubicBezTo>
                    <a:cubicBezTo>
                      <a:pt x="14" y="78"/>
                      <a:pt x="14" y="79"/>
                      <a:pt x="13" y="79"/>
                    </a:cubicBezTo>
                    <a:lnTo>
                      <a:pt x="12" y="80"/>
                    </a:lnTo>
                    <a:cubicBezTo>
                      <a:pt x="11" y="81"/>
                      <a:pt x="11" y="83"/>
                      <a:pt x="10" y="84"/>
                    </a:cubicBezTo>
                    <a:lnTo>
                      <a:pt x="9" y="86"/>
                    </a:lnTo>
                    <a:cubicBezTo>
                      <a:pt x="9" y="90"/>
                      <a:pt x="9" y="94"/>
                      <a:pt x="9" y="98"/>
                    </a:cubicBezTo>
                    <a:cubicBezTo>
                      <a:pt x="9" y="106"/>
                      <a:pt x="10" y="114"/>
                      <a:pt x="8" y="123"/>
                    </a:cubicBezTo>
                    <a:cubicBezTo>
                      <a:pt x="14" y="123"/>
                      <a:pt x="19" y="123"/>
                      <a:pt x="25" y="123"/>
                    </a:cubicBezTo>
                    <a:close/>
                    <a:moveTo>
                      <a:pt x="23" y="171"/>
                    </a:moveTo>
                    <a:cubicBezTo>
                      <a:pt x="23" y="169"/>
                      <a:pt x="23" y="168"/>
                      <a:pt x="23" y="167"/>
                    </a:cubicBezTo>
                    <a:cubicBezTo>
                      <a:pt x="23" y="161"/>
                      <a:pt x="23" y="154"/>
                      <a:pt x="23" y="147"/>
                    </a:cubicBezTo>
                    <a:cubicBezTo>
                      <a:pt x="23" y="144"/>
                      <a:pt x="23" y="140"/>
                      <a:pt x="23" y="137"/>
                    </a:cubicBezTo>
                    <a:cubicBezTo>
                      <a:pt x="23" y="135"/>
                      <a:pt x="23" y="134"/>
                      <a:pt x="21" y="133"/>
                    </a:cubicBezTo>
                    <a:cubicBezTo>
                      <a:pt x="20" y="132"/>
                      <a:pt x="19" y="131"/>
                      <a:pt x="19" y="129"/>
                    </a:cubicBezTo>
                    <a:cubicBezTo>
                      <a:pt x="18" y="128"/>
                      <a:pt x="17" y="127"/>
                      <a:pt x="16" y="127"/>
                    </a:cubicBezTo>
                    <a:cubicBezTo>
                      <a:pt x="15" y="127"/>
                      <a:pt x="14" y="128"/>
                      <a:pt x="14" y="129"/>
                    </a:cubicBezTo>
                    <a:cubicBezTo>
                      <a:pt x="14" y="130"/>
                      <a:pt x="14" y="132"/>
                      <a:pt x="13" y="132"/>
                    </a:cubicBezTo>
                    <a:cubicBezTo>
                      <a:pt x="9" y="133"/>
                      <a:pt x="9" y="136"/>
                      <a:pt x="9" y="139"/>
                    </a:cubicBezTo>
                    <a:cubicBezTo>
                      <a:pt x="9" y="149"/>
                      <a:pt x="9" y="158"/>
                      <a:pt x="9" y="168"/>
                    </a:cubicBezTo>
                    <a:cubicBezTo>
                      <a:pt x="9" y="169"/>
                      <a:pt x="9" y="170"/>
                      <a:pt x="9" y="171"/>
                    </a:cubicBezTo>
                    <a:lnTo>
                      <a:pt x="23" y="1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5" name="Freeform 2448">
                <a:extLst>
                  <a:ext uri="{FF2B5EF4-FFF2-40B4-BE49-F238E27FC236}">
                    <a16:creationId xmlns:a16="http://schemas.microsoft.com/office/drawing/2014/main" id="{B93E8B48-AC64-4AF8-A62B-986E26772416}"/>
                  </a:ext>
                </a:extLst>
              </p:cNvPr>
              <p:cNvSpPr>
                <a:spLocks/>
              </p:cNvSpPr>
              <p:nvPr/>
            </p:nvSpPr>
            <p:spPr bwMode="auto">
              <a:xfrm>
                <a:off x="2901" y="4416"/>
                <a:ext cx="90" cy="34"/>
              </a:xfrm>
              <a:custGeom>
                <a:avLst/>
                <a:gdLst>
                  <a:gd name="T0" fmla="*/ 5 w 159"/>
                  <a:gd name="T1" fmla="*/ 60 h 60"/>
                  <a:gd name="T2" fmla="*/ 5 w 159"/>
                  <a:gd name="T3" fmla="*/ 59 h 60"/>
                  <a:gd name="T4" fmla="*/ 4 w 159"/>
                  <a:gd name="T5" fmla="*/ 47 h 60"/>
                  <a:gd name="T6" fmla="*/ 5 w 159"/>
                  <a:gd name="T7" fmla="*/ 45 h 60"/>
                  <a:gd name="T8" fmla="*/ 2 w 159"/>
                  <a:gd name="T9" fmla="*/ 39 h 60"/>
                  <a:gd name="T10" fmla="*/ 0 w 159"/>
                  <a:gd name="T11" fmla="*/ 37 h 60"/>
                  <a:gd name="T12" fmla="*/ 5 w 159"/>
                  <a:gd name="T13" fmla="*/ 25 h 60"/>
                  <a:gd name="T14" fmla="*/ 8 w 159"/>
                  <a:gd name="T15" fmla="*/ 25 h 60"/>
                  <a:gd name="T16" fmla="*/ 12 w 159"/>
                  <a:gd name="T17" fmla="*/ 25 h 60"/>
                  <a:gd name="T18" fmla="*/ 13 w 159"/>
                  <a:gd name="T19" fmla="*/ 36 h 60"/>
                  <a:gd name="T20" fmla="*/ 18 w 159"/>
                  <a:gd name="T21" fmla="*/ 34 h 60"/>
                  <a:gd name="T22" fmla="*/ 43 w 159"/>
                  <a:gd name="T23" fmla="*/ 13 h 60"/>
                  <a:gd name="T24" fmla="*/ 44 w 159"/>
                  <a:gd name="T25" fmla="*/ 9 h 60"/>
                  <a:gd name="T26" fmla="*/ 44 w 159"/>
                  <a:gd name="T27" fmla="*/ 2 h 60"/>
                  <a:gd name="T28" fmla="*/ 50 w 159"/>
                  <a:gd name="T29" fmla="*/ 0 h 60"/>
                  <a:gd name="T30" fmla="*/ 51 w 159"/>
                  <a:gd name="T31" fmla="*/ 8 h 60"/>
                  <a:gd name="T32" fmla="*/ 57 w 159"/>
                  <a:gd name="T33" fmla="*/ 8 h 60"/>
                  <a:gd name="T34" fmla="*/ 57 w 159"/>
                  <a:gd name="T35" fmla="*/ 21 h 60"/>
                  <a:gd name="T36" fmla="*/ 77 w 159"/>
                  <a:gd name="T37" fmla="*/ 21 h 60"/>
                  <a:gd name="T38" fmla="*/ 78 w 159"/>
                  <a:gd name="T39" fmla="*/ 8 h 60"/>
                  <a:gd name="T40" fmla="*/ 81 w 159"/>
                  <a:gd name="T41" fmla="*/ 8 h 60"/>
                  <a:gd name="T42" fmla="*/ 82 w 159"/>
                  <a:gd name="T43" fmla="*/ 21 h 60"/>
                  <a:gd name="T44" fmla="*/ 92 w 159"/>
                  <a:gd name="T45" fmla="*/ 21 h 60"/>
                  <a:gd name="T46" fmla="*/ 101 w 159"/>
                  <a:gd name="T47" fmla="*/ 21 h 60"/>
                  <a:gd name="T48" fmla="*/ 102 w 159"/>
                  <a:gd name="T49" fmla="*/ 9 h 60"/>
                  <a:gd name="T50" fmla="*/ 108 w 159"/>
                  <a:gd name="T51" fmla="*/ 7 h 60"/>
                  <a:gd name="T52" fmla="*/ 109 w 159"/>
                  <a:gd name="T53" fmla="*/ 1 h 60"/>
                  <a:gd name="T54" fmla="*/ 115 w 159"/>
                  <a:gd name="T55" fmla="*/ 2 h 60"/>
                  <a:gd name="T56" fmla="*/ 115 w 159"/>
                  <a:gd name="T57" fmla="*/ 9 h 60"/>
                  <a:gd name="T58" fmla="*/ 118 w 159"/>
                  <a:gd name="T59" fmla="*/ 14 h 60"/>
                  <a:gd name="T60" fmla="*/ 125 w 159"/>
                  <a:gd name="T61" fmla="*/ 20 h 60"/>
                  <a:gd name="T62" fmla="*/ 145 w 159"/>
                  <a:gd name="T63" fmla="*/ 37 h 60"/>
                  <a:gd name="T64" fmla="*/ 146 w 159"/>
                  <a:gd name="T65" fmla="*/ 35 h 60"/>
                  <a:gd name="T66" fmla="*/ 146 w 159"/>
                  <a:gd name="T67" fmla="*/ 28 h 60"/>
                  <a:gd name="T68" fmla="*/ 146 w 159"/>
                  <a:gd name="T69" fmla="*/ 25 h 60"/>
                  <a:gd name="T70" fmla="*/ 154 w 159"/>
                  <a:gd name="T71" fmla="*/ 25 h 60"/>
                  <a:gd name="T72" fmla="*/ 159 w 159"/>
                  <a:gd name="T73" fmla="*/ 32 h 60"/>
                  <a:gd name="T74" fmla="*/ 159 w 159"/>
                  <a:gd name="T75" fmla="*/ 37 h 60"/>
                  <a:gd name="T76" fmla="*/ 155 w 159"/>
                  <a:gd name="T77" fmla="*/ 48 h 60"/>
                  <a:gd name="T78" fmla="*/ 155 w 159"/>
                  <a:gd name="T79" fmla="*/ 60 h 60"/>
                  <a:gd name="T80" fmla="*/ 151 w 159"/>
                  <a:gd name="T81" fmla="*/ 59 h 60"/>
                  <a:gd name="T82" fmla="*/ 119 w 159"/>
                  <a:gd name="T83" fmla="*/ 38 h 60"/>
                  <a:gd name="T84" fmla="*/ 112 w 159"/>
                  <a:gd name="T85" fmla="*/ 33 h 60"/>
                  <a:gd name="T86" fmla="*/ 104 w 159"/>
                  <a:gd name="T87" fmla="*/ 31 h 60"/>
                  <a:gd name="T88" fmla="*/ 81 w 159"/>
                  <a:gd name="T89" fmla="*/ 31 h 60"/>
                  <a:gd name="T90" fmla="*/ 54 w 159"/>
                  <a:gd name="T91" fmla="*/ 31 h 60"/>
                  <a:gd name="T92" fmla="*/ 48 w 159"/>
                  <a:gd name="T93" fmla="*/ 33 h 60"/>
                  <a:gd name="T94" fmla="*/ 19 w 159"/>
                  <a:gd name="T95" fmla="*/ 52 h 60"/>
                  <a:gd name="T96" fmla="*/ 8 w 159"/>
                  <a:gd name="T97" fmla="*/ 59 h 60"/>
                  <a:gd name="T98" fmla="*/ 5 w 159"/>
                  <a:gd name="T9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60">
                    <a:moveTo>
                      <a:pt x="5" y="60"/>
                    </a:moveTo>
                    <a:lnTo>
                      <a:pt x="5" y="59"/>
                    </a:lnTo>
                    <a:cubicBezTo>
                      <a:pt x="4" y="55"/>
                      <a:pt x="4" y="51"/>
                      <a:pt x="4" y="47"/>
                    </a:cubicBezTo>
                    <a:lnTo>
                      <a:pt x="5" y="45"/>
                    </a:lnTo>
                    <a:cubicBezTo>
                      <a:pt x="5" y="43"/>
                      <a:pt x="4" y="41"/>
                      <a:pt x="2" y="39"/>
                    </a:cubicBezTo>
                    <a:lnTo>
                      <a:pt x="0" y="37"/>
                    </a:lnTo>
                    <a:cubicBezTo>
                      <a:pt x="0" y="32"/>
                      <a:pt x="0" y="32"/>
                      <a:pt x="5" y="25"/>
                    </a:cubicBezTo>
                    <a:lnTo>
                      <a:pt x="8" y="25"/>
                    </a:lnTo>
                    <a:lnTo>
                      <a:pt x="12" y="25"/>
                    </a:lnTo>
                    <a:cubicBezTo>
                      <a:pt x="14" y="29"/>
                      <a:pt x="12" y="32"/>
                      <a:pt x="13" y="36"/>
                    </a:cubicBezTo>
                    <a:cubicBezTo>
                      <a:pt x="15" y="36"/>
                      <a:pt x="17" y="35"/>
                      <a:pt x="18" y="34"/>
                    </a:cubicBezTo>
                    <a:cubicBezTo>
                      <a:pt x="26" y="27"/>
                      <a:pt x="34" y="20"/>
                      <a:pt x="43" y="13"/>
                    </a:cubicBezTo>
                    <a:cubicBezTo>
                      <a:pt x="44" y="12"/>
                      <a:pt x="44" y="11"/>
                      <a:pt x="44" y="9"/>
                    </a:cubicBezTo>
                    <a:cubicBezTo>
                      <a:pt x="44" y="7"/>
                      <a:pt x="44" y="4"/>
                      <a:pt x="44" y="2"/>
                    </a:cubicBezTo>
                    <a:cubicBezTo>
                      <a:pt x="46" y="1"/>
                      <a:pt x="48" y="1"/>
                      <a:pt x="50" y="0"/>
                    </a:cubicBezTo>
                    <a:cubicBezTo>
                      <a:pt x="51" y="3"/>
                      <a:pt x="51" y="5"/>
                      <a:pt x="51" y="8"/>
                    </a:cubicBezTo>
                    <a:cubicBezTo>
                      <a:pt x="53" y="8"/>
                      <a:pt x="55" y="8"/>
                      <a:pt x="57" y="8"/>
                    </a:cubicBezTo>
                    <a:cubicBezTo>
                      <a:pt x="58" y="12"/>
                      <a:pt x="56" y="17"/>
                      <a:pt x="57" y="21"/>
                    </a:cubicBezTo>
                    <a:cubicBezTo>
                      <a:pt x="62" y="22"/>
                      <a:pt x="72" y="22"/>
                      <a:pt x="77" y="21"/>
                    </a:cubicBezTo>
                    <a:cubicBezTo>
                      <a:pt x="78" y="17"/>
                      <a:pt x="77" y="13"/>
                      <a:pt x="78" y="8"/>
                    </a:cubicBezTo>
                    <a:lnTo>
                      <a:pt x="81" y="8"/>
                    </a:lnTo>
                    <a:cubicBezTo>
                      <a:pt x="83" y="12"/>
                      <a:pt x="81" y="16"/>
                      <a:pt x="82" y="21"/>
                    </a:cubicBezTo>
                    <a:cubicBezTo>
                      <a:pt x="85" y="22"/>
                      <a:pt x="89" y="21"/>
                      <a:pt x="92" y="21"/>
                    </a:cubicBezTo>
                    <a:cubicBezTo>
                      <a:pt x="95" y="22"/>
                      <a:pt x="98" y="21"/>
                      <a:pt x="101" y="21"/>
                    </a:cubicBezTo>
                    <a:cubicBezTo>
                      <a:pt x="103" y="17"/>
                      <a:pt x="102" y="13"/>
                      <a:pt x="102" y="9"/>
                    </a:cubicBezTo>
                    <a:cubicBezTo>
                      <a:pt x="104" y="7"/>
                      <a:pt x="107" y="9"/>
                      <a:pt x="108" y="7"/>
                    </a:cubicBezTo>
                    <a:cubicBezTo>
                      <a:pt x="109" y="5"/>
                      <a:pt x="109" y="3"/>
                      <a:pt x="109" y="1"/>
                    </a:cubicBezTo>
                    <a:cubicBezTo>
                      <a:pt x="111" y="0"/>
                      <a:pt x="113" y="1"/>
                      <a:pt x="115" y="2"/>
                    </a:cubicBezTo>
                    <a:cubicBezTo>
                      <a:pt x="116" y="4"/>
                      <a:pt x="115" y="7"/>
                      <a:pt x="115" y="9"/>
                    </a:cubicBezTo>
                    <a:cubicBezTo>
                      <a:pt x="115" y="11"/>
                      <a:pt x="116" y="13"/>
                      <a:pt x="118" y="14"/>
                    </a:cubicBezTo>
                    <a:cubicBezTo>
                      <a:pt x="120" y="16"/>
                      <a:pt x="122" y="18"/>
                      <a:pt x="125" y="20"/>
                    </a:cubicBezTo>
                    <a:cubicBezTo>
                      <a:pt x="131" y="26"/>
                      <a:pt x="138" y="31"/>
                      <a:pt x="145" y="37"/>
                    </a:cubicBezTo>
                    <a:cubicBezTo>
                      <a:pt x="146" y="36"/>
                      <a:pt x="146" y="35"/>
                      <a:pt x="146" y="35"/>
                    </a:cubicBezTo>
                    <a:cubicBezTo>
                      <a:pt x="146" y="32"/>
                      <a:pt x="146" y="30"/>
                      <a:pt x="146" y="28"/>
                    </a:cubicBezTo>
                    <a:cubicBezTo>
                      <a:pt x="146" y="27"/>
                      <a:pt x="146" y="26"/>
                      <a:pt x="146" y="25"/>
                    </a:cubicBezTo>
                    <a:cubicBezTo>
                      <a:pt x="149" y="25"/>
                      <a:pt x="152" y="24"/>
                      <a:pt x="154" y="25"/>
                    </a:cubicBezTo>
                    <a:cubicBezTo>
                      <a:pt x="156" y="27"/>
                      <a:pt x="158" y="30"/>
                      <a:pt x="159" y="32"/>
                    </a:cubicBezTo>
                    <a:cubicBezTo>
                      <a:pt x="159" y="33"/>
                      <a:pt x="159" y="35"/>
                      <a:pt x="159" y="37"/>
                    </a:cubicBezTo>
                    <a:cubicBezTo>
                      <a:pt x="155" y="40"/>
                      <a:pt x="154" y="44"/>
                      <a:pt x="155" y="48"/>
                    </a:cubicBezTo>
                    <a:cubicBezTo>
                      <a:pt x="155" y="52"/>
                      <a:pt x="155" y="56"/>
                      <a:pt x="155" y="60"/>
                    </a:cubicBezTo>
                    <a:cubicBezTo>
                      <a:pt x="153" y="60"/>
                      <a:pt x="152" y="59"/>
                      <a:pt x="151" y="59"/>
                    </a:cubicBezTo>
                    <a:cubicBezTo>
                      <a:pt x="140" y="52"/>
                      <a:pt x="130" y="45"/>
                      <a:pt x="119" y="38"/>
                    </a:cubicBezTo>
                    <a:cubicBezTo>
                      <a:pt x="117" y="37"/>
                      <a:pt x="114" y="35"/>
                      <a:pt x="112" y="33"/>
                    </a:cubicBezTo>
                    <a:cubicBezTo>
                      <a:pt x="110" y="31"/>
                      <a:pt x="107" y="31"/>
                      <a:pt x="104" y="31"/>
                    </a:cubicBezTo>
                    <a:cubicBezTo>
                      <a:pt x="96" y="31"/>
                      <a:pt x="89" y="31"/>
                      <a:pt x="81" y="31"/>
                    </a:cubicBezTo>
                    <a:cubicBezTo>
                      <a:pt x="72" y="31"/>
                      <a:pt x="63" y="31"/>
                      <a:pt x="54" y="31"/>
                    </a:cubicBezTo>
                    <a:cubicBezTo>
                      <a:pt x="52" y="31"/>
                      <a:pt x="50" y="32"/>
                      <a:pt x="48" y="33"/>
                    </a:cubicBezTo>
                    <a:cubicBezTo>
                      <a:pt x="38" y="39"/>
                      <a:pt x="29" y="45"/>
                      <a:pt x="19" y="52"/>
                    </a:cubicBezTo>
                    <a:cubicBezTo>
                      <a:pt x="15" y="54"/>
                      <a:pt x="11" y="57"/>
                      <a:pt x="8" y="59"/>
                    </a:cubicBezTo>
                    <a:cubicBezTo>
                      <a:pt x="7" y="60"/>
                      <a:pt x="6" y="60"/>
                      <a:pt x="5" y="6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6" name="Freeform 2449">
                <a:extLst>
                  <a:ext uri="{FF2B5EF4-FFF2-40B4-BE49-F238E27FC236}">
                    <a16:creationId xmlns:a16="http://schemas.microsoft.com/office/drawing/2014/main" id="{B5A80BC7-71FF-4631-BAE4-AB5B16789105}"/>
                  </a:ext>
                </a:extLst>
              </p:cNvPr>
              <p:cNvSpPr>
                <a:spLocks noEditPoints="1"/>
              </p:cNvSpPr>
              <p:nvPr/>
            </p:nvSpPr>
            <p:spPr bwMode="auto">
              <a:xfrm>
                <a:off x="2909" y="4652"/>
                <a:ext cx="20" cy="101"/>
              </a:xfrm>
              <a:custGeom>
                <a:avLst/>
                <a:gdLst>
                  <a:gd name="T0" fmla="*/ 18 w 35"/>
                  <a:gd name="T1" fmla="*/ 0 h 178"/>
                  <a:gd name="T2" fmla="*/ 21 w 35"/>
                  <a:gd name="T3" fmla="*/ 2 h 178"/>
                  <a:gd name="T4" fmla="*/ 21 w 35"/>
                  <a:gd name="T5" fmla="*/ 5 h 178"/>
                  <a:gd name="T6" fmla="*/ 21 w 35"/>
                  <a:gd name="T7" fmla="*/ 18 h 178"/>
                  <a:gd name="T8" fmla="*/ 22 w 35"/>
                  <a:gd name="T9" fmla="*/ 28 h 178"/>
                  <a:gd name="T10" fmla="*/ 22 w 35"/>
                  <a:gd name="T11" fmla="*/ 29 h 178"/>
                  <a:gd name="T12" fmla="*/ 22 w 35"/>
                  <a:gd name="T13" fmla="*/ 38 h 178"/>
                  <a:gd name="T14" fmla="*/ 32 w 35"/>
                  <a:gd name="T15" fmla="*/ 68 h 178"/>
                  <a:gd name="T16" fmla="*/ 33 w 35"/>
                  <a:gd name="T17" fmla="*/ 70 h 178"/>
                  <a:gd name="T18" fmla="*/ 35 w 35"/>
                  <a:gd name="T19" fmla="*/ 79 h 178"/>
                  <a:gd name="T20" fmla="*/ 34 w 35"/>
                  <a:gd name="T21" fmla="*/ 167 h 178"/>
                  <a:gd name="T22" fmla="*/ 34 w 35"/>
                  <a:gd name="T23" fmla="*/ 175 h 178"/>
                  <a:gd name="T24" fmla="*/ 34 w 35"/>
                  <a:gd name="T25" fmla="*/ 178 h 178"/>
                  <a:gd name="T26" fmla="*/ 1 w 35"/>
                  <a:gd name="T27" fmla="*/ 178 h 178"/>
                  <a:gd name="T28" fmla="*/ 0 w 35"/>
                  <a:gd name="T29" fmla="*/ 175 h 178"/>
                  <a:gd name="T30" fmla="*/ 0 w 35"/>
                  <a:gd name="T31" fmla="*/ 114 h 178"/>
                  <a:gd name="T32" fmla="*/ 0 w 35"/>
                  <a:gd name="T33" fmla="*/ 79 h 178"/>
                  <a:gd name="T34" fmla="*/ 2 w 35"/>
                  <a:gd name="T35" fmla="*/ 71 h 178"/>
                  <a:gd name="T36" fmla="*/ 8 w 35"/>
                  <a:gd name="T37" fmla="*/ 56 h 178"/>
                  <a:gd name="T38" fmla="*/ 17 w 35"/>
                  <a:gd name="T39" fmla="*/ 36 h 178"/>
                  <a:gd name="T40" fmla="*/ 17 w 35"/>
                  <a:gd name="T41" fmla="*/ 33 h 178"/>
                  <a:gd name="T42" fmla="*/ 17 w 35"/>
                  <a:gd name="T43" fmla="*/ 26 h 178"/>
                  <a:gd name="T44" fmla="*/ 18 w 35"/>
                  <a:gd name="T45" fmla="*/ 20 h 178"/>
                  <a:gd name="T46" fmla="*/ 18 w 35"/>
                  <a:gd name="T47" fmla="*/ 13 h 178"/>
                  <a:gd name="T48" fmla="*/ 18 w 35"/>
                  <a:gd name="T49" fmla="*/ 7 h 178"/>
                  <a:gd name="T50" fmla="*/ 18 w 35"/>
                  <a:gd name="T51" fmla="*/ 0 h 178"/>
                  <a:gd name="T52" fmla="*/ 27 w 35"/>
                  <a:gd name="T53" fmla="*/ 85 h 178"/>
                  <a:gd name="T54" fmla="*/ 24 w 35"/>
                  <a:gd name="T55" fmla="*/ 82 h 178"/>
                  <a:gd name="T56" fmla="*/ 21 w 35"/>
                  <a:gd name="T57" fmla="*/ 77 h 178"/>
                  <a:gd name="T58" fmla="*/ 19 w 35"/>
                  <a:gd name="T59" fmla="*/ 76 h 178"/>
                  <a:gd name="T60" fmla="*/ 17 w 35"/>
                  <a:gd name="T61" fmla="*/ 78 h 178"/>
                  <a:gd name="T62" fmla="*/ 13 w 35"/>
                  <a:gd name="T63" fmla="*/ 84 h 178"/>
                  <a:gd name="T64" fmla="*/ 12 w 35"/>
                  <a:gd name="T65" fmla="*/ 88 h 178"/>
                  <a:gd name="T66" fmla="*/ 12 w 35"/>
                  <a:gd name="T67" fmla="*/ 106 h 178"/>
                  <a:gd name="T68" fmla="*/ 11 w 35"/>
                  <a:gd name="T69" fmla="*/ 124 h 178"/>
                  <a:gd name="T70" fmla="*/ 28 w 35"/>
                  <a:gd name="T71" fmla="*/ 123 h 178"/>
                  <a:gd name="T72" fmla="*/ 27 w 35"/>
                  <a:gd name="T73" fmla="*/ 116 h 178"/>
                  <a:gd name="T74" fmla="*/ 27 w 35"/>
                  <a:gd name="T75" fmla="*/ 85 h 178"/>
                  <a:gd name="T76" fmla="*/ 26 w 35"/>
                  <a:gd name="T77" fmla="*/ 172 h 178"/>
                  <a:gd name="T78" fmla="*/ 26 w 35"/>
                  <a:gd name="T79" fmla="*/ 168 h 178"/>
                  <a:gd name="T80" fmla="*/ 26 w 35"/>
                  <a:gd name="T81" fmla="*/ 139 h 178"/>
                  <a:gd name="T82" fmla="*/ 26 w 35"/>
                  <a:gd name="T83" fmla="*/ 137 h 178"/>
                  <a:gd name="T84" fmla="*/ 25 w 35"/>
                  <a:gd name="T85" fmla="*/ 134 h 178"/>
                  <a:gd name="T86" fmla="*/ 21 w 35"/>
                  <a:gd name="T87" fmla="*/ 130 h 178"/>
                  <a:gd name="T88" fmla="*/ 19 w 35"/>
                  <a:gd name="T89" fmla="*/ 128 h 178"/>
                  <a:gd name="T90" fmla="*/ 17 w 35"/>
                  <a:gd name="T91" fmla="*/ 130 h 178"/>
                  <a:gd name="T92" fmla="*/ 14 w 35"/>
                  <a:gd name="T93" fmla="*/ 134 h 178"/>
                  <a:gd name="T94" fmla="*/ 11 w 35"/>
                  <a:gd name="T95" fmla="*/ 139 h 178"/>
                  <a:gd name="T96" fmla="*/ 12 w 35"/>
                  <a:gd name="T97" fmla="*/ 169 h 178"/>
                  <a:gd name="T98" fmla="*/ 12 w 35"/>
                  <a:gd name="T99" fmla="*/ 172 h 178"/>
                  <a:gd name="T100" fmla="*/ 26 w 35"/>
                  <a:gd name="T101" fmla="*/ 17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178">
                    <a:moveTo>
                      <a:pt x="18" y="0"/>
                    </a:moveTo>
                    <a:cubicBezTo>
                      <a:pt x="20" y="1"/>
                      <a:pt x="20" y="2"/>
                      <a:pt x="21" y="2"/>
                    </a:cubicBezTo>
                    <a:cubicBezTo>
                      <a:pt x="21" y="3"/>
                      <a:pt x="21" y="4"/>
                      <a:pt x="21" y="5"/>
                    </a:cubicBezTo>
                    <a:cubicBezTo>
                      <a:pt x="21" y="9"/>
                      <a:pt x="21" y="14"/>
                      <a:pt x="21" y="18"/>
                    </a:cubicBezTo>
                    <a:cubicBezTo>
                      <a:pt x="21" y="21"/>
                      <a:pt x="20" y="25"/>
                      <a:pt x="22" y="28"/>
                    </a:cubicBezTo>
                    <a:lnTo>
                      <a:pt x="22" y="29"/>
                    </a:lnTo>
                    <a:cubicBezTo>
                      <a:pt x="20" y="32"/>
                      <a:pt x="21" y="35"/>
                      <a:pt x="22" y="38"/>
                    </a:cubicBezTo>
                    <a:cubicBezTo>
                      <a:pt x="26" y="48"/>
                      <a:pt x="29" y="58"/>
                      <a:pt x="32" y="68"/>
                    </a:cubicBezTo>
                    <a:lnTo>
                      <a:pt x="33" y="70"/>
                    </a:lnTo>
                    <a:cubicBezTo>
                      <a:pt x="35" y="73"/>
                      <a:pt x="35" y="76"/>
                      <a:pt x="35" y="79"/>
                    </a:cubicBezTo>
                    <a:cubicBezTo>
                      <a:pt x="35" y="108"/>
                      <a:pt x="34" y="138"/>
                      <a:pt x="34" y="167"/>
                    </a:cubicBezTo>
                    <a:cubicBezTo>
                      <a:pt x="34" y="170"/>
                      <a:pt x="34" y="172"/>
                      <a:pt x="34" y="175"/>
                    </a:cubicBezTo>
                    <a:cubicBezTo>
                      <a:pt x="34" y="176"/>
                      <a:pt x="34" y="177"/>
                      <a:pt x="34" y="178"/>
                    </a:cubicBezTo>
                    <a:cubicBezTo>
                      <a:pt x="29" y="178"/>
                      <a:pt x="7" y="178"/>
                      <a:pt x="1" y="178"/>
                    </a:cubicBezTo>
                    <a:cubicBezTo>
                      <a:pt x="0" y="177"/>
                      <a:pt x="0" y="176"/>
                      <a:pt x="0" y="175"/>
                    </a:cubicBezTo>
                    <a:cubicBezTo>
                      <a:pt x="0" y="155"/>
                      <a:pt x="0" y="134"/>
                      <a:pt x="0" y="114"/>
                    </a:cubicBezTo>
                    <a:cubicBezTo>
                      <a:pt x="0" y="103"/>
                      <a:pt x="0" y="91"/>
                      <a:pt x="0" y="79"/>
                    </a:cubicBezTo>
                    <a:cubicBezTo>
                      <a:pt x="0" y="77"/>
                      <a:pt x="1" y="74"/>
                      <a:pt x="2" y="71"/>
                    </a:cubicBezTo>
                    <a:cubicBezTo>
                      <a:pt x="4" y="66"/>
                      <a:pt x="6" y="61"/>
                      <a:pt x="8" y="56"/>
                    </a:cubicBezTo>
                    <a:cubicBezTo>
                      <a:pt x="11" y="49"/>
                      <a:pt x="14" y="42"/>
                      <a:pt x="17" y="36"/>
                    </a:cubicBezTo>
                    <a:cubicBezTo>
                      <a:pt x="17" y="35"/>
                      <a:pt x="17" y="34"/>
                      <a:pt x="17" y="33"/>
                    </a:cubicBezTo>
                    <a:cubicBezTo>
                      <a:pt x="18" y="30"/>
                      <a:pt x="15" y="28"/>
                      <a:pt x="17" y="26"/>
                    </a:cubicBezTo>
                    <a:cubicBezTo>
                      <a:pt x="18" y="24"/>
                      <a:pt x="18" y="22"/>
                      <a:pt x="18" y="20"/>
                    </a:cubicBezTo>
                    <a:cubicBezTo>
                      <a:pt x="18" y="18"/>
                      <a:pt x="18" y="15"/>
                      <a:pt x="18" y="13"/>
                    </a:cubicBezTo>
                    <a:cubicBezTo>
                      <a:pt x="18" y="11"/>
                      <a:pt x="18" y="9"/>
                      <a:pt x="18" y="7"/>
                    </a:cubicBezTo>
                    <a:cubicBezTo>
                      <a:pt x="18" y="5"/>
                      <a:pt x="18" y="3"/>
                      <a:pt x="18" y="0"/>
                    </a:cubicBezTo>
                    <a:close/>
                    <a:moveTo>
                      <a:pt x="27" y="85"/>
                    </a:moveTo>
                    <a:cubicBezTo>
                      <a:pt x="26" y="84"/>
                      <a:pt x="24" y="84"/>
                      <a:pt x="24" y="82"/>
                    </a:cubicBezTo>
                    <a:cubicBezTo>
                      <a:pt x="24" y="80"/>
                      <a:pt x="21" y="80"/>
                      <a:pt x="21" y="77"/>
                    </a:cubicBezTo>
                    <a:cubicBezTo>
                      <a:pt x="21" y="77"/>
                      <a:pt x="20" y="76"/>
                      <a:pt x="19" y="76"/>
                    </a:cubicBezTo>
                    <a:cubicBezTo>
                      <a:pt x="18" y="76"/>
                      <a:pt x="17" y="77"/>
                      <a:pt x="17" y="78"/>
                    </a:cubicBezTo>
                    <a:cubicBezTo>
                      <a:pt x="16" y="80"/>
                      <a:pt x="15" y="82"/>
                      <a:pt x="13" y="84"/>
                    </a:cubicBezTo>
                    <a:cubicBezTo>
                      <a:pt x="12" y="85"/>
                      <a:pt x="12" y="86"/>
                      <a:pt x="12" y="88"/>
                    </a:cubicBezTo>
                    <a:cubicBezTo>
                      <a:pt x="12" y="94"/>
                      <a:pt x="12" y="100"/>
                      <a:pt x="12" y="106"/>
                    </a:cubicBezTo>
                    <a:cubicBezTo>
                      <a:pt x="11" y="112"/>
                      <a:pt x="12" y="118"/>
                      <a:pt x="11" y="124"/>
                    </a:cubicBezTo>
                    <a:cubicBezTo>
                      <a:pt x="16" y="124"/>
                      <a:pt x="23" y="124"/>
                      <a:pt x="28" y="123"/>
                    </a:cubicBezTo>
                    <a:cubicBezTo>
                      <a:pt x="26" y="121"/>
                      <a:pt x="27" y="119"/>
                      <a:pt x="27" y="116"/>
                    </a:cubicBezTo>
                    <a:cubicBezTo>
                      <a:pt x="27" y="106"/>
                      <a:pt x="27" y="96"/>
                      <a:pt x="27" y="85"/>
                    </a:cubicBezTo>
                    <a:close/>
                    <a:moveTo>
                      <a:pt x="26" y="172"/>
                    </a:moveTo>
                    <a:cubicBezTo>
                      <a:pt x="26" y="170"/>
                      <a:pt x="26" y="169"/>
                      <a:pt x="26" y="168"/>
                    </a:cubicBezTo>
                    <a:cubicBezTo>
                      <a:pt x="26" y="159"/>
                      <a:pt x="26" y="149"/>
                      <a:pt x="26" y="139"/>
                    </a:cubicBezTo>
                    <a:cubicBezTo>
                      <a:pt x="26" y="139"/>
                      <a:pt x="26" y="138"/>
                      <a:pt x="26" y="137"/>
                    </a:cubicBezTo>
                    <a:cubicBezTo>
                      <a:pt x="26" y="136"/>
                      <a:pt x="25" y="135"/>
                      <a:pt x="25" y="134"/>
                    </a:cubicBezTo>
                    <a:cubicBezTo>
                      <a:pt x="22" y="133"/>
                      <a:pt x="22" y="132"/>
                      <a:pt x="21" y="130"/>
                    </a:cubicBezTo>
                    <a:cubicBezTo>
                      <a:pt x="21" y="129"/>
                      <a:pt x="20" y="128"/>
                      <a:pt x="19" y="128"/>
                    </a:cubicBezTo>
                    <a:lnTo>
                      <a:pt x="17" y="130"/>
                    </a:lnTo>
                    <a:cubicBezTo>
                      <a:pt x="16" y="131"/>
                      <a:pt x="16" y="133"/>
                      <a:pt x="14" y="134"/>
                    </a:cubicBezTo>
                    <a:cubicBezTo>
                      <a:pt x="12" y="135"/>
                      <a:pt x="11" y="137"/>
                      <a:pt x="11" y="139"/>
                    </a:cubicBezTo>
                    <a:cubicBezTo>
                      <a:pt x="12" y="149"/>
                      <a:pt x="11" y="159"/>
                      <a:pt x="12" y="169"/>
                    </a:cubicBezTo>
                    <a:cubicBezTo>
                      <a:pt x="12" y="170"/>
                      <a:pt x="12" y="171"/>
                      <a:pt x="12" y="172"/>
                    </a:cubicBezTo>
                    <a:cubicBezTo>
                      <a:pt x="17" y="172"/>
                      <a:pt x="21" y="172"/>
                      <a:pt x="26" y="17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7" name="Freeform 2450">
                <a:extLst>
                  <a:ext uri="{FF2B5EF4-FFF2-40B4-BE49-F238E27FC236}">
                    <a16:creationId xmlns:a16="http://schemas.microsoft.com/office/drawing/2014/main" id="{8B9F478E-12E1-4DCE-B64A-F8FEB6C81FA5}"/>
                  </a:ext>
                </a:extLst>
              </p:cNvPr>
              <p:cNvSpPr>
                <a:spLocks noEditPoints="1"/>
              </p:cNvSpPr>
              <p:nvPr/>
            </p:nvSpPr>
            <p:spPr bwMode="auto">
              <a:xfrm>
                <a:off x="2933" y="4668"/>
                <a:ext cx="24" cy="85"/>
              </a:xfrm>
              <a:custGeom>
                <a:avLst/>
                <a:gdLst>
                  <a:gd name="T0" fmla="*/ 2 w 42"/>
                  <a:gd name="T1" fmla="*/ 149 h 149"/>
                  <a:gd name="T2" fmla="*/ 0 w 42"/>
                  <a:gd name="T3" fmla="*/ 114 h 149"/>
                  <a:gd name="T4" fmla="*/ 3 w 42"/>
                  <a:gd name="T5" fmla="*/ 40 h 149"/>
                  <a:gd name="T6" fmla="*/ 17 w 42"/>
                  <a:gd name="T7" fmla="*/ 12 h 149"/>
                  <a:gd name="T8" fmla="*/ 23 w 42"/>
                  <a:gd name="T9" fmla="*/ 0 h 149"/>
                  <a:gd name="T10" fmla="*/ 39 w 42"/>
                  <a:gd name="T11" fmla="*/ 39 h 149"/>
                  <a:gd name="T12" fmla="*/ 42 w 42"/>
                  <a:gd name="T13" fmla="*/ 143 h 149"/>
                  <a:gd name="T14" fmla="*/ 7 w 42"/>
                  <a:gd name="T15" fmla="*/ 95 h 149"/>
                  <a:gd name="T16" fmla="*/ 35 w 42"/>
                  <a:gd name="T17" fmla="*/ 95 h 149"/>
                  <a:gd name="T18" fmla="*/ 34 w 42"/>
                  <a:gd name="T19" fmla="*/ 87 h 149"/>
                  <a:gd name="T20" fmla="*/ 32 w 42"/>
                  <a:gd name="T21" fmla="*/ 51 h 149"/>
                  <a:gd name="T22" fmla="*/ 28 w 42"/>
                  <a:gd name="T23" fmla="*/ 43 h 149"/>
                  <a:gd name="T24" fmla="*/ 25 w 42"/>
                  <a:gd name="T25" fmla="*/ 47 h 149"/>
                  <a:gd name="T26" fmla="*/ 23 w 42"/>
                  <a:gd name="T27" fmla="*/ 56 h 149"/>
                  <a:gd name="T28" fmla="*/ 22 w 42"/>
                  <a:gd name="T29" fmla="*/ 93 h 149"/>
                  <a:gd name="T30" fmla="*/ 20 w 42"/>
                  <a:gd name="T31" fmla="*/ 81 h 149"/>
                  <a:gd name="T32" fmla="*/ 19 w 42"/>
                  <a:gd name="T33" fmla="*/ 48 h 149"/>
                  <a:gd name="T34" fmla="*/ 15 w 42"/>
                  <a:gd name="T35" fmla="*/ 43 h 149"/>
                  <a:gd name="T36" fmla="*/ 11 w 42"/>
                  <a:gd name="T37" fmla="*/ 47 h 149"/>
                  <a:gd name="T38" fmla="*/ 8 w 42"/>
                  <a:gd name="T39" fmla="*/ 86 h 149"/>
                  <a:gd name="T40" fmla="*/ 12 w 42"/>
                  <a:gd name="T41" fmla="*/ 104 h 149"/>
                  <a:gd name="T42" fmla="*/ 7 w 42"/>
                  <a:gd name="T43" fmla="*/ 110 h 149"/>
                  <a:gd name="T44" fmla="*/ 8 w 42"/>
                  <a:gd name="T45" fmla="*/ 143 h 149"/>
                  <a:gd name="T46" fmla="*/ 32 w 42"/>
                  <a:gd name="T47" fmla="*/ 143 h 149"/>
                  <a:gd name="T48" fmla="*/ 35 w 42"/>
                  <a:gd name="T49" fmla="*/ 129 h 149"/>
                  <a:gd name="T50" fmla="*/ 33 w 42"/>
                  <a:gd name="T51" fmla="*/ 105 h 149"/>
                  <a:gd name="T52" fmla="*/ 28 w 42"/>
                  <a:gd name="T53" fmla="*/ 99 h 149"/>
                  <a:gd name="T54" fmla="*/ 25 w 42"/>
                  <a:gd name="T55" fmla="*/ 102 h 149"/>
                  <a:gd name="T56" fmla="*/ 17 w 42"/>
                  <a:gd name="T57" fmla="*/ 102 h 149"/>
                  <a:gd name="T58" fmla="*/ 12 w 42"/>
                  <a:gd name="T59" fmla="*/ 104 h 149"/>
                  <a:gd name="T60" fmla="*/ 22 w 42"/>
                  <a:gd name="T61" fmla="*/ 38 h 149"/>
                  <a:gd name="T62" fmla="*/ 21 w 42"/>
                  <a:gd name="T63" fmla="*/ 4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149">
                    <a:moveTo>
                      <a:pt x="42" y="149"/>
                    </a:moveTo>
                    <a:lnTo>
                      <a:pt x="2" y="149"/>
                    </a:lnTo>
                    <a:cubicBezTo>
                      <a:pt x="0" y="148"/>
                      <a:pt x="0" y="147"/>
                      <a:pt x="0" y="145"/>
                    </a:cubicBezTo>
                    <a:cubicBezTo>
                      <a:pt x="0" y="135"/>
                      <a:pt x="0" y="124"/>
                      <a:pt x="0" y="114"/>
                    </a:cubicBezTo>
                    <a:cubicBezTo>
                      <a:pt x="1" y="92"/>
                      <a:pt x="1" y="70"/>
                      <a:pt x="0" y="48"/>
                    </a:cubicBezTo>
                    <a:cubicBezTo>
                      <a:pt x="0" y="45"/>
                      <a:pt x="1" y="43"/>
                      <a:pt x="3" y="40"/>
                    </a:cubicBezTo>
                    <a:cubicBezTo>
                      <a:pt x="6" y="34"/>
                      <a:pt x="10" y="26"/>
                      <a:pt x="13" y="19"/>
                    </a:cubicBezTo>
                    <a:cubicBezTo>
                      <a:pt x="14" y="17"/>
                      <a:pt x="15" y="14"/>
                      <a:pt x="17" y="12"/>
                    </a:cubicBezTo>
                    <a:cubicBezTo>
                      <a:pt x="18" y="9"/>
                      <a:pt x="20" y="6"/>
                      <a:pt x="20" y="2"/>
                    </a:cubicBezTo>
                    <a:cubicBezTo>
                      <a:pt x="20" y="2"/>
                      <a:pt x="22" y="1"/>
                      <a:pt x="23" y="0"/>
                    </a:cubicBezTo>
                    <a:cubicBezTo>
                      <a:pt x="22" y="5"/>
                      <a:pt x="24" y="8"/>
                      <a:pt x="26" y="11"/>
                    </a:cubicBezTo>
                    <a:cubicBezTo>
                      <a:pt x="30" y="20"/>
                      <a:pt x="35" y="30"/>
                      <a:pt x="39" y="39"/>
                    </a:cubicBezTo>
                    <a:cubicBezTo>
                      <a:pt x="41" y="43"/>
                      <a:pt x="42" y="47"/>
                      <a:pt x="42" y="51"/>
                    </a:cubicBezTo>
                    <a:cubicBezTo>
                      <a:pt x="42" y="81"/>
                      <a:pt x="42" y="112"/>
                      <a:pt x="42" y="143"/>
                    </a:cubicBezTo>
                    <a:cubicBezTo>
                      <a:pt x="42" y="145"/>
                      <a:pt x="42" y="147"/>
                      <a:pt x="42" y="149"/>
                    </a:cubicBezTo>
                    <a:close/>
                    <a:moveTo>
                      <a:pt x="7" y="95"/>
                    </a:moveTo>
                    <a:cubicBezTo>
                      <a:pt x="12" y="95"/>
                      <a:pt x="17" y="95"/>
                      <a:pt x="21" y="95"/>
                    </a:cubicBezTo>
                    <a:cubicBezTo>
                      <a:pt x="26" y="95"/>
                      <a:pt x="30" y="96"/>
                      <a:pt x="35" y="95"/>
                    </a:cubicBezTo>
                    <a:cubicBezTo>
                      <a:pt x="34" y="93"/>
                      <a:pt x="34" y="92"/>
                      <a:pt x="34" y="91"/>
                    </a:cubicBezTo>
                    <a:cubicBezTo>
                      <a:pt x="34" y="90"/>
                      <a:pt x="34" y="88"/>
                      <a:pt x="34" y="87"/>
                    </a:cubicBezTo>
                    <a:cubicBezTo>
                      <a:pt x="34" y="77"/>
                      <a:pt x="34" y="66"/>
                      <a:pt x="34" y="56"/>
                    </a:cubicBezTo>
                    <a:cubicBezTo>
                      <a:pt x="34" y="54"/>
                      <a:pt x="34" y="52"/>
                      <a:pt x="32" y="51"/>
                    </a:cubicBezTo>
                    <a:cubicBezTo>
                      <a:pt x="32" y="48"/>
                      <a:pt x="30" y="47"/>
                      <a:pt x="30" y="45"/>
                    </a:cubicBezTo>
                    <a:cubicBezTo>
                      <a:pt x="29" y="44"/>
                      <a:pt x="29" y="43"/>
                      <a:pt x="28" y="43"/>
                    </a:cubicBezTo>
                    <a:cubicBezTo>
                      <a:pt x="27" y="43"/>
                      <a:pt x="26" y="44"/>
                      <a:pt x="26" y="45"/>
                    </a:cubicBezTo>
                    <a:lnTo>
                      <a:pt x="25" y="47"/>
                    </a:lnTo>
                    <a:cubicBezTo>
                      <a:pt x="24" y="47"/>
                      <a:pt x="24" y="48"/>
                      <a:pt x="24" y="50"/>
                    </a:cubicBezTo>
                    <a:cubicBezTo>
                      <a:pt x="23" y="52"/>
                      <a:pt x="23" y="54"/>
                      <a:pt x="23" y="56"/>
                    </a:cubicBezTo>
                    <a:cubicBezTo>
                      <a:pt x="23" y="67"/>
                      <a:pt x="23" y="78"/>
                      <a:pt x="23" y="89"/>
                    </a:cubicBezTo>
                    <a:cubicBezTo>
                      <a:pt x="23" y="90"/>
                      <a:pt x="23" y="92"/>
                      <a:pt x="22" y="93"/>
                    </a:cubicBezTo>
                    <a:cubicBezTo>
                      <a:pt x="21" y="93"/>
                      <a:pt x="20" y="93"/>
                      <a:pt x="20" y="91"/>
                    </a:cubicBezTo>
                    <a:cubicBezTo>
                      <a:pt x="20" y="88"/>
                      <a:pt x="20" y="85"/>
                      <a:pt x="20" y="81"/>
                    </a:cubicBezTo>
                    <a:cubicBezTo>
                      <a:pt x="20" y="73"/>
                      <a:pt x="20" y="64"/>
                      <a:pt x="20" y="56"/>
                    </a:cubicBezTo>
                    <a:cubicBezTo>
                      <a:pt x="20" y="53"/>
                      <a:pt x="20" y="51"/>
                      <a:pt x="19" y="48"/>
                    </a:cubicBezTo>
                    <a:cubicBezTo>
                      <a:pt x="18" y="47"/>
                      <a:pt x="16" y="46"/>
                      <a:pt x="16" y="44"/>
                    </a:cubicBezTo>
                    <a:lnTo>
                      <a:pt x="15" y="43"/>
                    </a:lnTo>
                    <a:lnTo>
                      <a:pt x="13" y="44"/>
                    </a:lnTo>
                    <a:cubicBezTo>
                      <a:pt x="13" y="45"/>
                      <a:pt x="13" y="47"/>
                      <a:pt x="11" y="47"/>
                    </a:cubicBezTo>
                    <a:cubicBezTo>
                      <a:pt x="10" y="50"/>
                      <a:pt x="8" y="52"/>
                      <a:pt x="8" y="56"/>
                    </a:cubicBezTo>
                    <a:cubicBezTo>
                      <a:pt x="9" y="66"/>
                      <a:pt x="8" y="76"/>
                      <a:pt x="8" y="86"/>
                    </a:cubicBezTo>
                    <a:cubicBezTo>
                      <a:pt x="8" y="89"/>
                      <a:pt x="9" y="92"/>
                      <a:pt x="7" y="95"/>
                    </a:cubicBezTo>
                    <a:close/>
                    <a:moveTo>
                      <a:pt x="12" y="104"/>
                    </a:moveTo>
                    <a:lnTo>
                      <a:pt x="11" y="104"/>
                    </a:lnTo>
                    <a:cubicBezTo>
                      <a:pt x="8" y="105"/>
                      <a:pt x="7" y="107"/>
                      <a:pt x="7" y="110"/>
                    </a:cubicBezTo>
                    <a:cubicBezTo>
                      <a:pt x="7" y="120"/>
                      <a:pt x="7" y="131"/>
                      <a:pt x="7" y="141"/>
                    </a:cubicBezTo>
                    <a:lnTo>
                      <a:pt x="8" y="143"/>
                    </a:lnTo>
                    <a:cubicBezTo>
                      <a:pt x="9" y="143"/>
                      <a:pt x="9" y="143"/>
                      <a:pt x="10" y="143"/>
                    </a:cubicBezTo>
                    <a:cubicBezTo>
                      <a:pt x="17" y="143"/>
                      <a:pt x="25" y="143"/>
                      <a:pt x="32" y="143"/>
                    </a:cubicBezTo>
                    <a:cubicBezTo>
                      <a:pt x="33" y="143"/>
                      <a:pt x="34" y="143"/>
                      <a:pt x="35" y="142"/>
                    </a:cubicBezTo>
                    <a:cubicBezTo>
                      <a:pt x="35" y="138"/>
                      <a:pt x="34" y="133"/>
                      <a:pt x="35" y="129"/>
                    </a:cubicBezTo>
                    <a:cubicBezTo>
                      <a:pt x="35" y="122"/>
                      <a:pt x="35" y="116"/>
                      <a:pt x="35" y="110"/>
                    </a:cubicBezTo>
                    <a:cubicBezTo>
                      <a:pt x="35" y="108"/>
                      <a:pt x="35" y="106"/>
                      <a:pt x="33" y="105"/>
                    </a:cubicBezTo>
                    <a:cubicBezTo>
                      <a:pt x="31" y="104"/>
                      <a:pt x="30" y="103"/>
                      <a:pt x="29" y="101"/>
                    </a:cubicBezTo>
                    <a:lnTo>
                      <a:pt x="28" y="99"/>
                    </a:lnTo>
                    <a:lnTo>
                      <a:pt x="26" y="101"/>
                    </a:lnTo>
                    <a:lnTo>
                      <a:pt x="25" y="102"/>
                    </a:lnTo>
                    <a:cubicBezTo>
                      <a:pt x="24" y="104"/>
                      <a:pt x="23" y="106"/>
                      <a:pt x="20" y="106"/>
                    </a:cubicBezTo>
                    <a:cubicBezTo>
                      <a:pt x="20" y="104"/>
                      <a:pt x="17" y="104"/>
                      <a:pt x="17" y="102"/>
                    </a:cubicBezTo>
                    <a:cubicBezTo>
                      <a:pt x="17" y="99"/>
                      <a:pt x="17" y="99"/>
                      <a:pt x="13" y="100"/>
                    </a:cubicBezTo>
                    <a:cubicBezTo>
                      <a:pt x="13" y="101"/>
                      <a:pt x="12" y="102"/>
                      <a:pt x="12" y="104"/>
                    </a:cubicBezTo>
                    <a:close/>
                    <a:moveTo>
                      <a:pt x="24" y="40"/>
                    </a:moveTo>
                    <a:cubicBezTo>
                      <a:pt x="24" y="39"/>
                      <a:pt x="23" y="38"/>
                      <a:pt x="22" y="38"/>
                    </a:cubicBezTo>
                    <a:cubicBezTo>
                      <a:pt x="21" y="38"/>
                      <a:pt x="19" y="39"/>
                      <a:pt x="19" y="40"/>
                    </a:cubicBezTo>
                    <a:cubicBezTo>
                      <a:pt x="18" y="41"/>
                      <a:pt x="20" y="42"/>
                      <a:pt x="21" y="42"/>
                    </a:cubicBezTo>
                    <a:cubicBezTo>
                      <a:pt x="22" y="42"/>
                      <a:pt x="24" y="41"/>
                      <a:pt x="24" y="4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8" name="Freeform 2451">
                <a:extLst>
                  <a:ext uri="{FF2B5EF4-FFF2-40B4-BE49-F238E27FC236}">
                    <a16:creationId xmlns:a16="http://schemas.microsoft.com/office/drawing/2014/main" id="{342D1D02-DDDB-4D52-B00E-7EA9D531E79B}"/>
                  </a:ext>
                </a:extLst>
              </p:cNvPr>
              <p:cNvSpPr>
                <a:spLocks noEditPoints="1"/>
              </p:cNvSpPr>
              <p:nvPr/>
            </p:nvSpPr>
            <p:spPr bwMode="auto">
              <a:xfrm>
                <a:off x="2954" y="4577"/>
                <a:ext cx="21" cy="71"/>
              </a:xfrm>
              <a:custGeom>
                <a:avLst/>
                <a:gdLst>
                  <a:gd name="T0" fmla="*/ 2 w 36"/>
                  <a:gd name="T1" fmla="*/ 124 h 124"/>
                  <a:gd name="T2" fmla="*/ 1 w 36"/>
                  <a:gd name="T3" fmla="*/ 93 h 124"/>
                  <a:gd name="T4" fmla="*/ 10 w 36"/>
                  <a:gd name="T5" fmla="*/ 5 h 124"/>
                  <a:gd name="T6" fmla="*/ 26 w 36"/>
                  <a:gd name="T7" fmla="*/ 5 h 124"/>
                  <a:gd name="T8" fmla="*/ 36 w 36"/>
                  <a:gd name="T9" fmla="*/ 26 h 124"/>
                  <a:gd name="T10" fmla="*/ 36 w 36"/>
                  <a:gd name="T11" fmla="*/ 118 h 124"/>
                  <a:gd name="T12" fmla="*/ 29 w 36"/>
                  <a:gd name="T13" fmla="*/ 77 h 124"/>
                  <a:gd name="T14" fmla="*/ 27 w 36"/>
                  <a:gd name="T15" fmla="*/ 72 h 124"/>
                  <a:gd name="T16" fmla="*/ 21 w 36"/>
                  <a:gd name="T17" fmla="*/ 79 h 124"/>
                  <a:gd name="T18" fmla="*/ 21 w 36"/>
                  <a:gd name="T19" fmla="*/ 116 h 124"/>
                  <a:gd name="T20" fmla="*/ 32 w 36"/>
                  <a:gd name="T21" fmla="*/ 119 h 124"/>
                  <a:gd name="T22" fmla="*/ 33 w 36"/>
                  <a:gd name="T23" fmla="*/ 83 h 124"/>
                  <a:gd name="T24" fmla="*/ 15 w 36"/>
                  <a:gd name="T25" fmla="*/ 119 h 124"/>
                  <a:gd name="T26" fmla="*/ 16 w 36"/>
                  <a:gd name="T27" fmla="*/ 82 h 124"/>
                  <a:gd name="T28" fmla="*/ 11 w 36"/>
                  <a:gd name="T29" fmla="*/ 77 h 124"/>
                  <a:gd name="T30" fmla="*/ 9 w 36"/>
                  <a:gd name="T31" fmla="*/ 72 h 124"/>
                  <a:gd name="T32" fmla="*/ 7 w 36"/>
                  <a:gd name="T33" fmla="*/ 77 h 124"/>
                  <a:gd name="T34" fmla="*/ 3 w 36"/>
                  <a:gd name="T35" fmla="*/ 113 h 124"/>
                  <a:gd name="T36" fmla="*/ 12 w 36"/>
                  <a:gd name="T37" fmla="*/ 119 h 124"/>
                  <a:gd name="T38" fmla="*/ 15 w 36"/>
                  <a:gd name="T39" fmla="*/ 68 h 124"/>
                  <a:gd name="T40" fmla="*/ 11 w 36"/>
                  <a:gd name="T41" fmla="*/ 30 h 124"/>
                  <a:gd name="T42" fmla="*/ 10 w 36"/>
                  <a:gd name="T43" fmla="*/ 25 h 124"/>
                  <a:gd name="T44" fmla="*/ 4 w 36"/>
                  <a:gd name="T45" fmla="*/ 32 h 124"/>
                  <a:gd name="T46" fmla="*/ 3 w 36"/>
                  <a:gd name="T47" fmla="*/ 66 h 124"/>
                  <a:gd name="T48" fmla="*/ 15 w 36"/>
                  <a:gd name="T49" fmla="*/ 68 h 124"/>
                  <a:gd name="T50" fmla="*/ 21 w 36"/>
                  <a:gd name="T51" fmla="*/ 38 h 124"/>
                  <a:gd name="T52" fmla="*/ 21 w 36"/>
                  <a:gd name="T53" fmla="*/ 68 h 124"/>
                  <a:gd name="T54" fmla="*/ 32 w 36"/>
                  <a:gd name="T55" fmla="*/ 32 h 124"/>
                  <a:gd name="T56" fmla="*/ 28 w 36"/>
                  <a:gd name="T57" fmla="*/ 26 h 124"/>
                  <a:gd name="T58" fmla="*/ 26 w 36"/>
                  <a:gd name="T59" fmla="*/ 26 h 124"/>
                  <a:gd name="T60" fmla="*/ 24 w 36"/>
                  <a:gd name="T61" fmla="*/ 18 h 124"/>
                  <a:gd name="T62" fmla="*/ 20 w 36"/>
                  <a:gd name="T63" fmla="*/ 13 h 124"/>
                  <a:gd name="T64" fmla="*/ 13 w 36"/>
                  <a:gd name="T65" fmla="*/ 17 h 124"/>
                  <a:gd name="T66" fmla="*/ 17 w 36"/>
                  <a:gd name="T67" fmla="*/ 23 h 124"/>
                  <a:gd name="T68" fmla="*/ 24 w 36"/>
                  <a:gd name="T69"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124">
                    <a:moveTo>
                      <a:pt x="36" y="124"/>
                    </a:moveTo>
                    <a:lnTo>
                      <a:pt x="2" y="124"/>
                    </a:lnTo>
                    <a:cubicBezTo>
                      <a:pt x="0" y="123"/>
                      <a:pt x="1" y="121"/>
                      <a:pt x="1" y="120"/>
                    </a:cubicBezTo>
                    <a:cubicBezTo>
                      <a:pt x="1" y="111"/>
                      <a:pt x="1" y="102"/>
                      <a:pt x="1" y="93"/>
                    </a:cubicBezTo>
                    <a:cubicBezTo>
                      <a:pt x="1" y="71"/>
                      <a:pt x="1" y="49"/>
                      <a:pt x="1" y="27"/>
                    </a:cubicBezTo>
                    <a:cubicBezTo>
                      <a:pt x="1" y="18"/>
                      <a:pt x="4" y="11"/>
                      <a:pt x="10" y="5"/>
                    </a:cubicBezTo>
                    <a:lnTo>
                      <a:pt x="11" y="5"/>
                    </a:lnTo>
                    <a:cubicBezTo>
                      <a:pt x="16" y="0"/>
                      <a:pt x="21" y="0"/>
                      <a:pt x="26" y="5"/>
                    </a:cubicBezTo>
                    <a:cubicBezTo>
                      <a:pt x="31" y="9"/>
                      <a:pt x="33" y="15"/>
                      <a:pt x="36" y="20"/>
                    </a:cubicBezTo>
                    <a:cubicBezTo>
                      <a:pt x="36" y="22"/>
                      <a:pt x="36" y="24"/>
                      <a:pt x="36" y="26"/>
                    </a:cubicBezTo>
                    <a:cubicBezTo>
                      <a:pt x="36" y="37"/>
                      <a:pt x="36" y="48"/>
                      <a:pt x="36" y="59"/>
                    </a:cubicBezTo>
                    <a:cubicBezTo>
                      <a:pt x="36" y="79"/>
                      <a:pt x="36" y="98"/>
                      <a:pt x="36" y="118"/>
                    </a:cubicBezTo>
                    <a:cubicBezTo>
                      <a:pt x="36" y="120"/>
                      <a:pt x="36" y="121"/>
                      <a:pt x="36" y="124"/>
                    </a:cubicBezTo>
                    <a:close/>
                    <a:moveTo>
                      <a:pt x="29" y="77"/>
                    </a:moveTo>
                    <a:cubicBezTo>
                      <a:pt x="28" y="75"/>
                      <a:pt x="28" y="74"/>
                      <a:pt x="28" y="73"/>
                    </a:cubicBezTo>
                    <a:lnTo>
                      <a:pt x="27" y="72"/>
                    </a:lnTo>
                    <a:lnTo>
                      <a:pt x="26" y="72"/>
                    </a:lnTo>
                    <a:cubicBezTo>
                      <a:pt x="25" y="75"/>
                      <a:pt x="24" y="78"/>
                      <a:pt x="21" y="79"/>
                    </a:cubicBezTo>
                    <a:cubicBezTo>
                      <a:pt x="21" y="80"/>
                      <a:pt x="21" y="82"/>
                      <a:pt x="21" y="83"/>
                    </a:cubicBezTo>
                    <a:cubicBezTo>
                      <a:pt x="20" y="94"/>
                      <a:pt x="21" y="105"/>
                      <a:pt x="21" y="116"/>
                    </a:cubicBezTo>
                    <a:cubicBezTo>
                      <a:pt x="21" y="117"/>
                      <a:pt x="21" y="118"/>
                      <a:pt x="21" y="119"/>
                    </a:cubicBezTo>
                    <a:cubicBezTo>
                      <a:pt x="25" y="119"/>
                      <a:pt x="29" y="120"/>
                      <a:pt x="32" y="119"/>
                    </a:cubicBezTo>
                    <a:lnTo>
                      <a:pt x="33" y="117"/>
                    </a:lnTo>
                    <a:cubicBezTo>
                      <a:pt x="33" y="106"/>
                      <a:pt x="33" y="95"/>
                      <a:pt x="33" y="83"/>
                    </a:cubicBezTo>
                    <a:cubicBezTo>
                      <a:pt x="33" y="80"/>
                      <a:pt x="32" y="78"/>
                      <a:pt x="29" y="77"/>
                    </a:cubicBezTo>
                    <a:close/>
                    <a:moveTo>
                      <a:pt x="15" y="119"/>
                    </a:moveTo>
                    <a:lnTo>
                      <a:pt x="16" y="117"/>
                    </a:lnTo>
                    <a:cubicBezTo>
                      <a:pt x="16" y="105"/>
                      <a:pt x="16" y="94"/>
                      <a:pt x="16" y="82"/>
                    </a:cubicBezTo>
                    <a:cubicBezTo>
                      <a:pt x="16" y="80"/>
                      <a:pt x="15" y="79"/>
                      <a:pt x="14" y="79"/>
                    </a:cubicBezTo>
                    <a:cubicBezTo>
                      <a:pt x="13" y="78"/>
                      <a:pt x="12" y="77"/>
                      <a:pt x="11" y="77"/>
                    </a:cubicBezTo>
                    <a:cubicBezTo>
                      <a:pt x="11" y="75"/>
                      <a:pt x="11" y="74"/>
                      <a:pt x="11" y="73"/>
                    </a:cubicBezTo>
                    <a:lnTo>
                      <a:pt x="9" y="72"/>
                    </a:lnTo>
                    <a:lnTo>
                      <a:pt x="8" y="73"/>
                    </a:lnTo>
                    <a:cubicBezTo>
                      <a:pt x="8" y="74"/>
                      <a:pt x="8" y="75"/>
                      <a:pt x="7" y="77"/>
                    </a:cubicBezTo>
                    <a:cubicBezTo>
                      <a:pt x="4" y="78"/>
                      <a:pt x="3" y="80"/>
                      <a:pt x="3" y="83"/>
                    </a:cubicBezTo>
                    <a:cubicBezTo>
                      <a:pt x="3" y="93"/>
                      <a:pt x="3" y="103"/>
                      <a:pt x="3" y="113"/>
                    </a:cubicBezTo>
                    <a:cubicBezTo>
                      <a:pt x="3" y="115"/>
                      <a:pt x="3" y="117"/>
                      <a:pt x="4" y="119"/>
                    </a:cubicBezTo>
                    <a:cubicBezTo>
                      <a:pt x="7" y="119"/>
                      <a:pt x="9" y="119"/>
                      <a:pt x="12" y="119"/>
                    </a:cubicBezTo>
                    <a:cubicBezTo>
                      <a:pt x="13" y="119"/>
                      <a:pt x="14" y="119"/>
                      <a:pt x="15" y="119"/>
                    </a:cubicBezTo>
                    <a:close/>
                    <a:moveTo>
                      <a:pt x="15" y="68"/>
                    </a:moveTo>
                    <a:cubicBezTo>
                      <a:pt x="16" y="64"/>
                      <a:pt x="16" y="36"/>
                      <a:pt x="15" y="32"/>
                    </a:cubicBezTo>
                    <a:cubicBezTo>
                      <a:pt x="14" y="31"/>
                      <a:pt x="13" y="30"/>
                      <a:pt x="11" y="30"/>
                    </a:cubicBezTo>
                    <a:lnTo>
                      <a:pt x="11" y="27"/>
                    </a:lnTo>
                    <a:lnTo>
                      <a:pt x="10" y="25"/>
                    </a:lnTo>
                    <a:cubicBezTo>
                      <a:pt x="7" y="26"/>
                      <a:pt x="8" y="28"/>
                      <a:pt x="8" y="29"/>
                    </a:cubicBezTo>
                    <a:cubicBezTo>
                      <a:pt x="6" y="30"/>
                      <a:pt x="5" y="31"/>
                      <a:pt x="4" y="32"/>
                    </a:cubicBezTo>
                    <a:lnTo>
                      <a:pt x="3" y="33"/>
                    </a:lnTo>
                    <a:cubicBezTo>
                      <a:pt x="3" y="44"/>
                      <a:pt x="3" y="55"/>
                      <a:pt x="3" y="66"/>
                    </a:cubicBezTo>
                    <a:cubicBezTo>
                      <a:pt x="3" y="67"/>
                      <a:pt x="4" y="68"/>
                      <a:pt x="4" y="68"/>
                    </a:cubicBezTo>
                    <a:lnTo>
                      <a:pt x="15" y="68"/>
                    </a:lnTo>
                    <a:close/>
                    <a:moveTo>
                      <a:pt x="25" y="29"/>
                    </a:moveTo>
                    <a:cubicBezTo>
                      <a:pt x="20" y="33"/>
                      <a:pt x="21" y="32"/>
                      <a:pt x="21" y="38"/>
                    </a:cubicBezTo>
                    <a:cubicBezTo>
                      <a:pt x="21" y="46"/>
                      <a:pt x="21" y="55"/>
                      <a:pt x="21" y="63"/>
                    </a:cubicBezTo>
                    <a:cubicBezTo>
                      <a:pt x="21" y="65"/>
                      <a:pt x="20" y="67"/>
                      <a:pt x="21" y="68"/>
                    </a:cubicBezTo>
                    <a:cubicBezTo>
                      <a:pt x="25" y="69"/>
                      <a:pt x="29" y="69"/>
                      <a:pt x="33" y="68"/>
                    </a:cubicBezTo>
                    <a:cubicBezTo>
                      <a:pt x="33" y="62"/>
                      <a:pt x="33" y="34"/>
                      <a:pt x="32" y="32"/>
                    </a:cubicBezTo>
                    <a:cubicBezTo>
                      <a:pt x="31" y="31"/>
                      <a:pt x="30" y="30"/>
                      <a:pt x="29" y="29"/>
                    </a:cubicBezTo>
                    <a:cubicBezTo>
                      <a:pt x="29" y="28"/>
                      <a:pt x="28" y="27"/>
                      <a:pt x="28" y="26"/>
                    </a:cubicBezTo>
                    <a:lnTo>
                      <a:pt x="27" y="25"/>
                    </a:lnTo>
                    <a:lnTo>
                      <a:pt x="26" y="26"/>
                    </a:lnTo>
                    <a:cubicBezTo>
                      <a:pt x="25" y="27"/>
                      <a:pt x="25" y="28"/>
                      <a:pt x="25" y="29"/>
                    </a:cubicBezTo>
                    <a:close/>
                    <a:moveTo>
                      <a:pt x="24" y="18"/>
                    </a:moveTo>
                    <a:lnTo>
                      <a:pt x="23" y="17"/>
                    </a:lnTo>
                    <a:cubicBezTo>
                      <a:pt x="22" y="16"/>
                      <a:pt x="21" y="15"/>
                      <a:pt x="20" y="13"/>
                    </a:cubicBezTo>
                    <a:lnTo>
                      <a:pt x="17" y="13"/>
                    </a:lnTo>
                    <a:cubicBezTo>
                      <a:pt x="16" y="15"/>
                      <a:pt x="15" y="16"/>
                      <a:pt x="13" y="17"/>
                    </a:cubicBezTo>
                    <a:cubicBezTo>
                      <a:pt x="12" y="17"/>
                      <a:pt x="12" y="19"/>
                      <a:pt x="13" y="20"/>
                    </a:cubicBezTo>
                    <a:cubicBezTo>
                      <a:pt x="15" y="21"/>
                      <a:pt x="16" y="22"/>
                      <a:pt x="17" y="23"/>
                    </a:cubicBezTo>
                    <a:lnTo>
                      <a:pt x="19" y="24"/>
                    </a:lnTo>
                    <a:cubicBezTo>
                      <a:pt x="21" y="22"/>
                      <a:pt x="22" y="20"/>
                      <a:pt x="24" y="19"/>
                    </a:cubicBezTo>
                    <a:lnTo>
                      <a:pt x="24"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49" name="Freeform 2452">
                <a:extLst>
                  <a:ext uri="{FF2B5EF4-FFF2-40B4-BE49-F238E27FC236}">
                    <a16:creationId xmlns:a16="http://schemas.microsoft.com/office/drawing/2014/main" id="{4AB52CF4-8C5E-4E79-97BD-52DAA92E833C}"/>
                  </a:ext>
                </a:extLst>
              </p:cNvPr>
              <p:cNvSpPr>
                <a:spLocks/>
              </p:cNvSpPr>
              <p:nvPr/>
            </p:nvSpPr>
            <p:spPr bwMode="auto">
              <a:xfrm>
                <a:off x="2968" y="4474"/>
                <a:ext cx="22" cy="51"/>
              </a:xfrm>
              <a:custGeom>
                <a:avLst/>
                <a:gdLst>
                  <a:gd name="T0" fmla="*/ 23 w 38"/>
                  <a:gd name="T1" fmla="*/ 77 h 90"/>
                  <a:gd name="T2" fmla="*/ 5 w 38"/>
                  <a:gd name="T3" fmla="*/ 77 h 90"/>
                  <a:gd name="T4" fmla="*/ 4 w 38"/>
                  <a:gd name="T5" fmla="*/ 89 h 90"/>
                  <a:gd name="T6" fmla="*/ 1 w 38"/>
                  <a:gd name="T7" fmla="*/ 89 h 90"/>
                  <a:gd name="T8" fmla="*/ 0 w 38"/>
                  <a:gd name="T9" fmla="*/ 89 h 90"/>
                  <a:gd name="T10" fmla="*/ 0 w 38"/>
                  <a:gd name="T11" fmla="*/ 68 h 90"/>
                  <a:gd name="T12" fmla="*/ 0 w 38"/>
                  <a:gd name="T13" fmla="*/ 3 h 90"/>
                  <a:gd name="T14" fmla="*/ 0 w 38"/>
                  <a:gd name="T15" fmla="*/ 0 h 90"/>
                  <a:gd name="T16" fmla="*/ 3 w 38"/>
                  <a:gd name="T17" fmla="*/ 1 h 90"/>
                  <a:gd name="T18" fmla="*/ 17 w 38"/>
                  <a:gd name="T19" fmla="*/ 10 h 90"/>
                  <a:gd name="T20" fmla="*/ 34 w 38"/>
                  <a:gd name="T21" fmla="*/ 26 h 90"/>
                  <a:gd name="T22" fmla="*/ 37 w 38"/>
                  <a:gd name="T23" fmla="*/ 38 h 90"/>
                  <a:gd name="T24" fmla="*/ 23 w 38"/>
                  <a:gd name="T25" fmla="*/ 43 h 90"/>
                  <a:gd name="T26" fmla="*/ 23 w 38"/>
                  <a:gd name="T27" fmla="*/ 7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90">
                    <a:moveTo>
                      <a:pt x="23" y="77"/>
                    </a:moveTo>
                    <a:cubicBezTo>
                      <a:pt x="17" y="77"/>
                      <a:pt x="11" y="77"/>
                      <a:pt x="5" y="77"/>
                    </a:cubicBezTo>
                    <a:cubicBezTo>
                      <a:pt x="4" y="81"/>
                      <a:pt x="5" y="86"/>
                      <a:pt x="4" y="89"/>
                    </a:cubicBezTo>
                    <a:cubicBezTo>
                      <a:pt x="3" y="90"/>
                      <a:pt x="2" y="90"/>
                      <a:pt x="1" y="89"/>
                    </a:cubicBezTo>
                    <a:lnTo>
                      <a:pt x="0" y="89"/>
                    </a:lnTo>
                    <a:cubicBezTo>
                      <a:pt x="0" y="82"/>
                      <a:pt x="0" y="75"/>
                      <a:pt x="0" y="68"/>
                    </a:cubicBezTo>
                    <a:cubicBezTo>
                      <a:pt x="0" y="46"/>
                      <a:pt x="0" y="25"/>
                      <a:pt x="0" y="3"/>
                    </a:cubicBezTo>
                    <a:cubicBezTo>
                      <a:pt x="0" y="2"/>
                      <a:pt x="0" y="2"/>
                      <a:pt x="0" y="0"/>
                    </a:cubicBezTo>
                    <a:cubicBezTo>
                      <a:pt x="1" y="1"/>
                      <a:pt x="2" y="1"/>
                      <a:pt x="3" y="1"/>
                    </a:cubicBezTo>
                    <a:cubicBezTo>
                      <a:pt x="8" y="3"/>
                      <a:pt x="13" y="7"/>
                      <a:pt x="17" y="10"/>
                    </a:cubicBezTo>
                    <a:cubicBezTo>
                      <a:pt x="23" y="15"/>
                      <a:pt x="28" y="21"/>
                      <a:pt x="34" y="26"/>
                    </a:cubicBezTo>
                    <a:cubicBezTo>
                      <a:pt x="37" y="29"/>
                      <a:pt x="38" y="32"/>
                      <a:pt x="37" y="38"/>
                    </a:cubicBezTo>
                    <a:cubicBezTo>
                      <a:pt x="33" y="39"/>
                      <a:pt x="28" y="41"/>
                      <a:pt x="23" y="43"/>
                    </a:cubicBezTo>
                    <a:cubicBezTo>
                      <a:pt x="23" y="54"/>
                      <a:pt x="23" y="65"/>
                      <a:pt x="23" y="77"/>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0" name="Freeform 2453">
                <a:extLst>
                  <a:ext uri="{FF2B5EF4-FFF2-40B4-BE49-F238E27FC236}">
                    <a16:creationId xmlns:a16="http://schemas.microsoft.com/office/drawing/2014/main" id="{6CEE715B-5DF9-4544-804E-73E5163CB15E}"/>
                  </a:ext>
                </a:extLst>
              </p:cNvPr>
              <p:cNvSpPr>
                <a:spLocks noEditPoints="1"/>
              </p:cNvSpPr>
              <p:nvPr/>
            </p:nvSpPr>
            <p:spPr bwMode="auto">
              <a:xfrm>
                <a:off x="2917" y="4577"/>
                <a:ext cx="20" cy="71"/>
              </a:xfrm>
              <a:custGeom>
                <a:avLst/>
                <a:gdLst>
                  <a:gd name="T0" fmla="*/ 0 w 35"/>
                  <a:gd name="T1" fmla="*/ 123 h 124"/>
                  <a:gd name="T2" fmla="*/ 0 w 35"/>
                  <a:gd name="T3" fmla="*/ 25 h 124"/>
                  <a:gd name="T4" fmla="*/ 6 w 35"/>
                  <a:gd name="T5" fmla="*/ 8 h 124"/>
                  <a:gd name="T6" fmla="*/ 24 w 35"/>
                  <a:gd name="T7" fmla="*/ 4 h 124"/>
                  <a:gd name="T8" fmla="*/ 32 w 35"/>
                  <a:gd name="T9" fmla="*/ 14 h 124"/>
                  <a:gd name="T10" fmla="*/ 35 w 35"/>
                  <a:gd name="T11" fmla="*/ 58 h 124"/>
                  <a:gd name="T12" fmla="*/ 34 w 35"/>
                  <a:gd name="T13" fmla="*/ 119 h 124"/>
                  <a:gd name="T14" fmla="*/ 32 w 35"/>
                  <a:gd name="T15" fmla="*/ 119 h 124"/>
                  <a:gd name="T16" fmla="*/ 32 w 35"/>
                  <a:gd name="T17" fmla="*/ 84 h 124"/>
                  <a:gd name="T18" fmla="*/ 27 w 35"/>
                  <a:gd name="T19" fmla="*/ 73 h 124"/>
                  <a:gd name="T20" fmla="*/ 24 w 35"/>
                  <a:gd name="T21" fmla="*/ 73 h 124"/>
                  <a:gd name="T22" fmla="*/ 20 w 35"/>
                  <a:gd name="T23" fmla="*/ 84 h 124"/>
                  <a:gd name="T24" fmla="*/ 21 w 35"/>
                  <a:gd name="T25" fmla="*/ 119 h 124"/>
                  <a:gd name="T26" fmla="*/ 14 w 35"/>
                  <a:gd name="T27" fmla="*/ 119 h 124"/>
                  <a:gd name="T28" fmla="*/ 15 w 35"/>
                  <a:gd name="T29" fmla="*/ 84 h 124"/>
                  <a:gd name="T30" fmla="*/ 9 w 35"/>
                  <a:gd name="T31" fmla="*/ 72 h 124"/>
                  <a:gd name="T32" fmla="*/ 3 w 35"/>
                  <a:gd name="T33" fmla="*/ 84 h 124"/>
                  <a:gd name="T34" fmla="*/ 3 w 35"/>
                  <a:gd name="T35" fmla="*/ 119 h 124"/>
                  <a:gd name="T36" fmla="*/ 31 w 35"/>
                  <a:gd name="T37" fmla="*/ 68 h 124"/>
                  <a:gd name="T38" fmla="*/ 32 w 35"/>
                  <a:gd name="T39" fmla="*/ 35 h 124"/>
                  <a:gd name="T40" fmla="*/ 28 w 35"/>
                  <a:gd name="T41" fmla="*/ 29 h 124"/>
                  <a:gd name="T42" fmla="*/ 26 w 35"/>
                  <a:gd name="T43" fmla="*/ 25 h 124"/>
                  <a:gd name="T44" fmla="*/ 24 w 35"/>
                  <a:gd name="T45" fmla="*/ 29 h 124"/>
                  <a:gd name="T46" fmla="*/ 20 w 35"/>
                  <a:gd name="T47" fmla="*/ 50 h 124"/>
                  <a:gd name="T48" fmla="*/ 26 w 35"/>
                  <a:gd name="T49" fmla="*/ 69 h 124"/>
                  <a:gd name="T50" fmla="*/ 14 w 35"/>
                  <a:gd name="T51" fmla="*/ 68 h 124"/>
                  <a:gd name="T52" fmla="*/ 15 w 35"/>
                  <a:gd name="T53" fmla="*/ 35 h 124"/>
                  <a:gd name="T54" fmla="*/ 10 w 35"/>
                  <a:gd name="T55" fmla="*/ 28 h 124"/>
                  <a:gd name="T56" fmla="*/ 8 w 35"/>
                  <a:gd name="T57" fmla="*/ 25 h 124"/>
                  <a:gd name="T58" fmla="*/ 7 w 35"/>
                  <a:gd name="T59" fmla="*/ 30 h 124"/>
                  <a:gd name="T60" fmla="*/ 3 w 35"/>
                  <a:gd name="T61" fmla="*/ 66 h 124"/>
                  <a:gd name="T62" fmla="*/ 14 w 35"/>
                  <a:gd name="T63" fmla="*/ 68 h 124"/>
                  <a:gd name="T64" fmla="*/ 15 w 35"/>
                  <a:gd name="T65" fmla="*/ 15 h 124"/>
                  <a:gd name="T66" fmla="*/ 14 w 35"/>
                  <a:gd name="T67" fmla="*/ 21 h 124"/>
                  <a:gd name="T68" fmla="*/ 19 w 35"/>
                  <a:gd name="T69" fmla="*/ 23 h 124"/>
                  <a:gd name="T70" fmla="*/ 22 w 35"/>
                  <a:gd name="T71" fmla="*/ 1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124">
                    <a:moveTo>
                      <a:pt x="34" y="123"/>
                    </a:moveTo>
                    <a:cubicBezTo>
                      <a:pt x="27" y="124"/>
                      <a:pt x="4" y="124"/>
                      <a:pt x="0" y="123"/>
                    </a:cubicBezTo>
                    <a:cubicBezTo>
                      <a:pt x="0" y="122"/>
                      <a:pt x="0" y="121"/>
                      <a:pt x="0" y="120"/>
                    </a:cubicBezTo>
                    <a:cubicBezTo>
                      <a:pt x="0" y="88"/>
                      <a:pt x="0" y="56"/>
                      <a:pt x="0" y="25"/>
                    </a:cubicBezTo>
                    <a:cubicBezTo>
                      <a:pt x="0" y="22"/>
                      <a:pt x="0" y="19"/>
                      <a:pt x="2" y="16"/>
                    </a:cubicBezTo>
                    <a:cubicBezTo>
                      <a:pt x="3" y="14"/>
                      <a:pt x="5" y="11"/>
                      <a:pt x="6" y="8"/>
                    </a:cubicBezTo>
                    <a:cubicBezTo>
                      <a:pt x="7" y="6"/>
                      <a:pt x="9" y="5"/>
                      <a:pt x="10" y="4"/>
                    </a:cubicBezTo>
                    <a:cubicBezTo>
                      <a:pt x="16" y="0"/>
                      <a:pt x="19" y="0"/>
                      <a:pt x="24" y="4"/>
                    </a:cubicBezTo>
                    <a:cubicBezTo>
                      <a:pt x="26" y="6"/>
                      <a:pt x="29" y="8"/>
                      <a:pt x="30" y="12"/>
                    </a:cubicBezTo>
                    <a:cubicBezTo>
                      <a:pt x="31" y="13"/>
                      <a:pt x="31" y="13"/>
                      <a:pt x="32" y="14"/>
                    </a:cubicBezTo>
                    <a:cubicBezTo>
                      <a:pt x="34" y="18"/>
                      <a:pt x="35" y="22"/>
                      <a:pt x="35" y="27"/>
                    </a:cubicBezTo>
                    <a:cubicBezTo>
                      <a:pt x="34" y="37"/>
                      <a:pt x="35" y="47"/>
                      <a:pt x="35" y="58"/>
                    </a:cubicBezTo>
                    <a:cubicBezTo>
                      <a:pt x="35" y="70"/>
                      <a:pt x="35" y="82"/>
                      <a:pt x="35" y="95"/>
                    </a:cubicBezTo>
                    <a:cubicBezTo>
                      <a:pt x="35" y="103"/>
                      <a:pt x="34" y="111"/>
                      <a:pt x="34" y="119"/>
                    </a:cubicBezTo>
                    <a:cubicBezTo>
                      <a:pt x="34" y="120"/>
                      <a:pt x="34" y="122"/>
                      <a:pt x="34" y="123"/>
                    </a:cubicBezTo>
                    <a:close/>
                    <a:moveTo>
                      <a:pt x="32" y="119"/>
                    </a:moveTo>
                    <a:cubicBezTo>
                      <a:pt x="32" y="117"/>
                      <a:pt x="32" y="116"/>
                      <a:pt x="32" y="115"/>
                    </a:cubicBezTo>
                    <a:cubicBezTo>
                      <a:pt x="32" y="104"/>
                      <a:pt x="32" y="94"/>
                      <a:pt x="32" y="84"/>
                    </a:cubicBezTo>
                    <a:cubicBezTo>
                      <a:pt x="32" y="81"/>
                      <a:pt x="31" y="78"/>
                      <a:pt x="28" y="76"/>
                    </a:cubicBezTo>
                    <a:cubicBezTo>
                      <a:pt x="28" y="75"/>
                      <a:pt x="28" y="74"/>
                      <a:pt x="27" y="73"/>
                    </a:cubicBezTo>
                    <a:lnTo>
                      <a:pt x="26" y="72"/>
                    </a:lnTo>
                    <a:cubicBezTo>
                      <a:pt x="25" y="72"/>
                      <a:pt x="24" y="72"/>
                      <a:pt x="24" y="73"/>
                    </a:cubicBezTo>
                    <a:cubicBezTo>
                      <a:pt x="24" y="74"/>
                      <a:pt x="24" y="76"/>
                      <a:pt x="24" y="77"/>
                    </a:cubicBezTo>
                    <a:cubicBezTo>
                      <a:pt x="20" y="78"/>
                      <a:pt x="20" y="80"/>
                      <a:pt x="20" y="84"/>
                    </a:cubicBezTo>
                    <a:cubicBezTo>
                      <a:pt x="20" y="94"/>
                      <a:pt x="20" y="105"/>
                      <a:pt x="20" y="115"/>
                    </a:cubicBezTo>
                    <a:cubicBezTo>
                      <a:pt x="20" y="116"/>
                      <a:pt x="19" y="118"/>
                      <a:pt x="21" y="119"/>
                    </a:cubicBezTo>
                    <a:lnTo>
                      <a:pt x="32" y="119"/>
                    </a:lnTo>
                    <a:close/>
                    <a:moveTo>
                      <a:pt x="14" y="119"/>
                    </a:moveTo>
                    <a:cubicBezTo>
                      <a:pt x="14" y="117"/>
                      <a:pt x="15" y="116"/>
                      <a:pt x="15" y="115"/>
                    </a:cubicBezTo>
                    <a:cubicBezTo>
                      <a:pt x="15" y="104"/>
                      <a:pt x="15" y="94"/>
                      <a:pt x="15" y="84"/>
                    </a:cubicBezTo>
                    <a:cubicBezTo>
                      <a:pt x="15" y="80"/>
                      <a:pt x="14" y="78"/>
                      <a:pt x="11" y="77"/>
                    </a:cubicBezTo>
                    <a:cubicBezTo>
                      <a:pt x="10" y="75"/>
                      <a:pt x="11" y="73"/>
                      <a:pt x="9" y="72"/>
                    </a:cubicBezTo>
                    <a:cubicBezTo>
                      <a:pt x="6" y="72"/>
                      <a:pt x="8" y="75"/>
                      <a:pt x="7" y="76"/>
                    </a:cubicBezTo>
                    <a:cubicBezTo>
                      <a:pt x="3" y="79"/>
                      <a:pt x="3" y="79"/>
                      <a:pt x="3" y="84"/>
                    </a:cubicBezTo>
                    <a:cubicBezTo>
                      <a:pt x="2" y="94"/>
                      <a:pt x="2" y="105"/>
                      <a:pt x="3" y="115"/>
                    </a:cubicBezTo>
                    <a:cubicBezTo>
                      <a:pt x="3" y="116"/>
                      <a:pt x="3" y="118"/>
                      <a:pt x="3" y="119"/>
                    </a:cubicBezTo>
                    <a:cubicBezTo>
                      <a:pt x="7" y="119"/>
                      <a:pt x="10" y="120"/>
                      <a:pt x="14" y="119"/>
                    </a:cubicBezTo>
                    <a:close/>
                    <a:moveTo>
                      <a:pt x="31" y="68"/>
                    </a:moveTo>
                    <a:cubicBezTo>
                      <a:pt x="32" y="67"/>
                      <a:pt x="32" y="67"/>
                      <a:pt x="32" y="67"/>
                    </a:cubicBezTo>
                    <a:cubicBezTo>
                      <a:pt x="32" y="56"/>
                      <a:pt x="32" y="45"/>
                      <a:pt x="32" y="35"/>
                    </a:cubicBezTo>
                    <a:cubicBezTo>
                      <a:pt x="32" y="33"/>
                      <a:pt x="31" y="32"/>
                      <a:pt x="30" y="31"/>
                    </a:cubicBezTo>
                    <a:cubicBezTo>
                      <a:pt x="29" y="30"/>
                      <a:pt x="28" y="30"/>
                      <a:pt x="28" y="29"/>
                    </a:cubicBezTo>
                    <a:cubicBezTo>
                      <a:pt x="28" y="28"/>
                      <a:pt x="28" y="27"/>
                      <a:pt x="27" y="26"/>
                    </a:cubicBezTo>
                    <a:lnTo>
                      <a:pt x="26" y="25"/>
                    </a:lnTo>
                    <a:lnTo>
                      <a:pt x="24" y="26"/>
                    </a:lnTo>
                    <a:cubicBezTo>
                      <a:pt x="24" y="27"/>
                      <a:pt x="24" y="28"/>
                      <a:pt x="24" y="29"/>
                    </a:cubicBezTo>
                    <a:cubicBezTo>
                      <a:pt x="23" y="31"/>
                      <a:pt x="21" y="31"/>
                      <a:pt x="20" y="33"/>
                    </a:cubicBezTo>
                    <a:cubicBezTo>
                      <a:pt x="20" y="38"/>
                      <a:pt x="20" y="44"/>
                      <a:pt x="20" y="50"/>
                    </a:cubicBezTo>
                    <a:cubicBezTo>
                      <a:pt x="20" y="56"/>
                      <a:pt x="19" y="62"/>
                      <a:pt x="20" y="68"/>
                    </a:cubicBezTo>
                    <a:cubicBezTo>
                      <a:pt x="22" y="68"/>
                      <a:pt x="24" y="69"/>
                      <a:pt x="26" y="69"/>
                    </a:cubicBezTo>
                    <a:cubicBezTo>
                      <a:pt x="28" y="69"/>
                      <a:pt x="30" y="68"/>
                      <a:pt x="31" y="68"/>
                    </a:cubicBezTo>
                    <a:close/>
                    <a:moveTo>
                      <a:pt x="14" y="68"/>
                    </a:moveTo>
                    <a:cubicBezTo>
                      <a:pt x="14" y="67"/>
                      <a:pt x="15" y="66"/>
                      <a:pt x="15" y="66"/>
                    </a:cubicBezTo>
                    <a:cubicBezTo>
                      <a:pt x="15" y="55"/>
                      <a:pt x="15" y="45"/>
                      <a:pt x="15" y="35"/>
                    </a:cubicBezTo>
                    <a:cubicBezTo>
                      <a:pt x="15" y="33"/>
                      <a:pt x="14" y="31"/>
                      <a:pt x="12" y="31"/>
                    </a:cubicBezTo>
                    <a:cubicBezTo>
                      <a:pt x="11" y="30"/>
                      <a:pt x="10" y="29"/>
                      <a:pt x="10" y="28"/>
                    </a:cubicBezTo>
                    <a:lnTo>
                      <a:pt x="10" y="26"/>
                    </a:lnTo>
                    <a:lnTo>
                      <a:pt x="8" y="25"/>
                    </a:lnTo>
                    <a:lnTo>
                      <a:pt x="8" y="26"/>
                    </a:lnTo>
                    <a:cubicBezTo>
                      <a:pt x="7" y="27"/>
                      <a:pt x="7" y="28"/>
                      <a:pt x="7" y="30"/>
                    </a:cubicBezTo>
                    <a:cubicBezTo>
                      <a:pt x="4" y="31"/>
                      <a:pt x="2" y="32"/>
                      <a:pt x="2" y="35"/>
                    </a:cubicBezTo>
                    <a:cubicBezTo>
                      <a:pt x="3" y="45"/>
                      <a:pt x="3" y="56"/>
                      <a:pt x="3" y="66"/>
                    </a:cubicBezTo>
                    <a:cubicBezTo>
                      <a:pt x="3" y="67"/>
                      <a:pt x="3" y="67"/>
                      <a:pt x="3" y="68"/>
                    </a:cubicBezTo>
                    <a:lnTo>
                      <a:pt x="14" y="68"/>
                    </a:lnTo>
                    <a:close/>
                    <a:moveTo>
                      <a:pt x="17" y="12"/>
                    </a:moveTo>
                    <a:cubicBezTo>
                      <a:pt x="16" y="14"/>
                      <a:pt x="15" y="14"/>
                      <a:pt x="15" y="15"/>
                    </a:cubicBezTo>
                    <a:cubicBezTo>
                      <a:pt x="14" y="16"/>
                      <a:pt x="12" y="16"/>
                      <a:pt x="12" y="18"/>
                    </a:cubicBezTo>
                    <a:cubicBezTo>
                      <a:pt x="11" y="20"/>
                      <a:pt x="13" y="20"/>
                      <a:pt x="14" y="21"/>
                    </a:cubicBezTo>
                    <a:lnTo>
                      <a:pt x="15" y="23"/>
                    </a:lnTo>
                    <a:cubicBezTo>
                      <a:pt x="16" y="24"/>
                      <a:pt x="18" y="24"/>
                      <a:pt x="19" y="23"/>
                    </a:cubicBezTo>
                    <a:cubicBezTo>
                      <a:pt x="20" y="21"/>
                      <a:pt x="21" y="20"/>
                      <a:pt x="22" y="20"/>
                    </a:cubicBezTo>
                    <a:cubicBezTo>
                      <a:pt x="23" y="19"/>
                      <a:pt x="23" y="17"/>
                      <a:pt x="22" y="17"/>
                    </a:cubicBezTo>
                    <a:cubicBezTo>
                      <a:pt x="21" y="15"/>
                      <a:pt x="19" y="14"/>
                      <a:pt x="17" y="1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1" name="Freeform 2454">
                <a:extLst>
                  <a:ext uri="{FF2B5EF4-FFF2-40B4-BE49-F238E27FC236}">
                    <a16:creationId xmlns:a16="http://schemas.microsoft.com/office/drawing/2014/main" id="{48C93516-F6DF-4446-B24B-892F6A08B40F}"/>
                  </a:ext>
                </a:extLst>
              </p:cNvPr>
              <p:cNvSpPr>
                <a:spLocks/>
              </p:cNvSpPr>
              <p:nvPr/>
            </p:nvSpPr>
            <p:spPr bwMode="auto">
              <a:xfrm>
                <a:off x="2902" y="4474"/>
                <a:ext cx="22" cy="51"/>
              </a:xfrm>
              <a:custGeom>
                <a:avLst/>
                <a:gdLst>
                  <a:gd name="T0" fmla="*/ 36 w 38"/>
                  <a:gd name="T1" fmla="*/ 90 h 90"/>
                  <a:gd name="T2" fmla="*/ 33 w 38"/>
                  <a:gd name="T3" fmla="*/ 89 h 90"/>
                  <a:gd name="T4" fmla="*/ 32 w 38"/>
                  <a:gd name="T5" fmla="*/ 78 h 90"/>
                  <a:gd name="T6" fmla="*/ 29 w 38"/>
                  <a:gd name="T7" fmla="*/ 77 h 90"/>
                  <a:gd name="T8" fmla="*/ 16 w 38"/>
                  <a:gd name="T9" fmla="*/ 77 h 90"/>
                  <a:gd name="T10" fmla="*/ 14 w 38"/>
                  <a:gd name="T11" fmla="*/ 73 h 90"/>
                  <a:gd name="T12" fmla="*/ 14 w 38"/>
                  <a:gd name="T13" fmla="*/ 48 h 90"/>
                  <a:gd name="T14" fmla="*/ 14 w 38"/>
                  <a:gd name="T15" fmla="*/ 43 h 90"/>
                  <a:gd name="T16" fmla="*/ 0 w 38"/>
                  <a:gd name="T17" fmla="*/ 37 h 90"/>
                  <a:gd name="T18" fmla="*/ 5 w 38"/>
                  <a:gd name="T19" fmla="*/ 25 h 90"/>
                  <a:gd name="T20" fmla="*/ 15 w 38"/>
                  <a:gd name="T21" fmla="*/ 15 h 90"/>
                  <a:gd name="T22" fmla="*/ 27 w 38"/>
                  <a:gd name="T23" fmla="*/ 5 h 90"/>
                  <a:gd name="T24" fmla="*/ 36 w 38"/>
                  <a:gd name="T25" fmla="*/ 0 h 90"/>
                  <a:gd name="T26" fmla="*/ 37 w 38"/>
                  <a:gd name="T27" fmla="*/ 4 h 90"/>
                  <a:gd name="T28" fmla="*/ 37 w 38"/>
                  <a:gd name="T29" fmla="*/ 46 h 90"/>
                  <a:gd name="T30" fmla="*/ 37 w 38"/>
                  <a:gd name="T31" fmla="*/ 84 h 90"/>
                  <a:gd name="T32" fmla="*/ 36 w 38"/>
                  <a:gd name="T3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90">
                    <a:moveTo>
                      <a:pt x="36" y="90"/>
                    </a:moveTo>
                    <a:cubicBezTo>
                      <a:pt x="35" y="90"/>
                      <a:pt x="34" y="90"/>
                      <a:pt x="33" y="89"/>
                    </a:cubicBezTo>
                    <a:cubicBezTo>
                      <a:pt x="32" y="86"/>
                      <a:pt x="33" y="82"/>
                      <a:pt x="32" y="78"/>
                    </a:cubicBezTo>
                    <a:cubicBezTo>
                      <a:pt x="31" y="77"/>
                      <a:pt x="30" y="77"/>
                      <a:pt x="29" y="77"/>
                    </a:cubicBezTo>
                    <a:cubicBezTo>
                      <a:pt x="25" y="77"/>
                      <a:pt x="20" y="77"/>
                      <a:pt x="16" y="77"/>
                    </a:cubicBezTo>
                    <a:cubicBezTo>
                      <a:pt x="14" y="76"/>
                      <a:pt x="14" y="74"/>
                      <a:pt x="14" y="73"/>
                    </a:cubicBezTo>
                    <a:cubicBezTo>
                      <a:pt x="14" y="64"/>
                      <a:pt x="14" y="56"/>
                      <a:pt x="14" y="48"/>
                    </a:cubicBezTo>
                    <a:cubicBezTo>
                      <a:pt x="14" y="46"/>
                      <a:pt x="14" y="44"/>
                      <a:pt x="14" y="43"/>
                    </a:cubicBezTo>
                    <a:cubicBezTo>
                      <a:pt x="10" y="40"/>
                      <a:pt x="4" y="40"/>
                      <a:pt x="0" y="37"/>
                    </a:cubicBezTo>
                    <a:cubicBezTo>
                      <a:pt x="0" y="32"/>
                      <a:pt x="1" y="28"/>
                      <a:pt x="5" y="25"/>
                    </a:cubicBezTo>
                    <a:cubicBezTo>
                      <a:pt x="8" y="22"/>
                      <a:pt x="11" y="19"/>
                      <a:pt x="15" y="15"/>
                    </a:cubicBezTo>
                    <a:cubicBezTo>
                      <a:pt x="19" y="12"/>
                      <a:pt x="23" y="8"/>
                      <a:pt x="27" y="5"/>
                    </a:cubicBezTo>
                    <a:cubicBezTo>
                      <a:pt x="30" y="3"/>
                      <a:pt x="33" y="1"/>
                      <a:pt x="36" y="0"/>
                    </a:cubicBezTo>
                    <a:cubicBezTo>
                      <a:pt x="38" y="1"/>
                      <a:pt x="37" y="3"/>
                      <a:pt x="37" y="4"/>
                    </a:cubicBezTo>
                    <a:cubicBezTo>
                      <a:pt x="37" y="18"/>
                      <a:pt x="37" y="32"/>
                      <a:pt x="37" y="46"/>
                    </a:cubicBezTo>
                    <a:cubicBezTo>
                      <a:pt x="37" y="59"/>
                      <a:pt x="37" y="72"/>
                      <a:pt x="37" y="84"/>
                    </a:cubicBezTo>
                    <a:cubicBezTo>
                      <a:pt x="37" y="86"/>
                      <a:pt x="37" y="88"/>
                      <a:pt x="36" y="9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2" name="Freeform 2455">
                <a:extLst>
                  <a:ext uri="{FF2B5EF4-FFF2-40B4-BE49-F238E27FC236}">
                    <a16:creationId xmlns:a16="http://schemas.microsoft.com/office/drawing/2014/main" id="{8A2E5F3E-C0EC-4DAD-9715-CF1A4472F358}"/>
                  </a:ext>
                </a:extLst>
              </p:cNvPr>
              <p:cNvSpPr>
                <a:spLocks/>
              </p:cNvSpPr>
              <p:nvPr/>
            </p:nvSpPr>
            <p:spPr bwMode="auto">
              <a:xfrm>
                <a:off x="2910" y="4522"/>
                <a:ext cx="71" cy="13"/>
              </a:xfrm>
              <a:custGeom>
                <a:avLst/>
                <a:gdLst>
                  <a:gd name="T0" fmla="*/ 0 w 126"/>
                  <a:gd name="T1" fmla="*/ 23 h 23"/>
                  <a:gd name="T2" fmla="*/ 0 w 126"/>
                  <a:gd name="T3" fmla="*/ 1 h 23"/>
                  <a:gd name="T4" fmla="*/ 10 w 126"/>
                  <a:gd name="T5" fmla="*/ 1 h 23"/>
                  <a:gd name="T6" fmla="*/ 11 w 126"/>
                  <a:gd name="T7" fmla="*/ 12 h 23"/>
                  <a:gd name="T8" fmla="*/ 33 w 126"/>
                  <a:gd name="T9" fmla="*/ 13 h 23"/>
                  <a:gd name="T10" fmla="*/ 34 w 126"/>
                  <a:gd name="T11" fmla="*/ 10 h 23"/>
                  <a:gd name="T12" fmla="*/ 34 w 126"/>
                  <a:gd name="T13" fmla="*/ 1 h 23"/>
                  <a:gd name="T14" fmla="*/ 44 w 126"/>
                  <a:gd name="T15" fmla="*/ 0 h 23"/>
                  <a:gd name="T16" fmla="*/ 45 w 126"/>
                  <a:gd name="T17" fmla="*/ 12 h 23"/>
                  <a:gd name="T18" fmla="*/ 47 w 126"/>
                  <a:gd name="T19" fmla="*/ 13 h 23"/>
                  <a:gd name="T20" fmla="*/ 78 w 126"/>
                  <a:gd name="T21" fmla="*/ 13 h 23"/>
                  <a:gd name="T22" fmla="*/ 81 w 126"/>
                  <a:gd name="T23" fmla="*/ 13 h 23"/>
                  <a:gd name="T24" fmla="*/ 82 w 126"/>
                  <a:gd name="T25" fmla="*/ 1 h 23"/>
                  <a:gd name="T26" fmla="*/ 92 w 126"/>
                  <a:gd name="T27" fmla="*/ 1 h 23"/>
                  <a:gd name="T28" fmla="*/ 93 w 126"/>
                  <a:gd name="T29" fmla="*/ 12 h 23"/>
                  <a:gd name="T30" fmla="*/ 115 w 126"/>
                  <a:gd name="T31" fmla="*/ 13 h 23"/>
                  <a:gd name="T32" fmla="*/ 116 w 126"/>
                  <a:gd name="T33" fmla="*/ 6 h 23"/>
                  <a:gd name="T34" fmla="*/ 116 w 126"/>
                  <a:gd name="T35" fmla="*/ 0 h 23"/>
                  <a:gd name="T36" fmla="*/ 121 w 126"/>
                  <a:gd name="T37" fmla="*/ 0 h 23"/>
                  <a:gd name="T38" fmla="*/ 125 w 126"/>
                  <a:gd name="T39" fmla="*/ 1 h 23"/>
                  <a:gd name="T40" fmla="*/ 125 w 126"/>
                  <a:gd name="T41" fmla="*/ 23 h 23"/>
                  <a:gd name="T42" fmla="*/ 124 w 126"/>
                  <a:gd name="T43" fmla="*/ 23 h 23"/>
                  <a:gd name="T44" fmla="*/ 0 w 126"/>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6" h="23">
                    <a:moveTo>
                      <a:pt x="0" y="23"/>
                    </a:moveTo>
                    <a:cubicBezTo>
                      <a:pt x="0" y="15"/>
                      <a:pt x="0" y="8"/>
                      <a:pt x="0" y="1"/>
                    </a:cubicBezTo>
                    <a:cubicBezTo>
                      <a:pt x="4" y="0"/>
                      <a:pt x="7" y="0"/>
                      <a:pt x="10" y="1"/>
                    </a:cubicBezTo>
                    <a:cubicBezTo>
                      <a:pt x="11" y="5"/>
                      <a:pt x="10" y="8"/>
                      <a:pt x="11" y="12"/>
                    </a:cubicBezTo>
                    <a:cubicBezTo>
                      <a:pt x="15" y="13"/>
                      <a:pt x="25" y="13"/>
                      <a:pt x="33" y="13"/>
                    </a:cubicBezTo>
                    <a:cubicBezTo>
                      <a:pt x="33" y="12"/>
                      <a:pt x="34" y="11"/>
                      <a:pt x="34" y="10"/>
                    </a:cubicBezTo>
                    <a:cubicBezTo>
                      <a:pt x="34" y="7"/>
                      <a:pt x="34" y="4"/>
                      <a:pt x="34" y="1"/>
                    </a:cubicBezTo>
                    <a:cubicBezTo>
                      <a:pt x="37" y="0"/>
                      <a:pt x="41" y="0"/>
                      <a:pt x="44" y="0"/>
                    </a:cubicBezTo>
                    <a:cubicBezTo>
                      <a:pt x="46" y="4"/>
                      <a:pt x="44" y="8"/>
                      <a:pt x="45" y="12"/>
                    </a:cubicBezTo>
                    <a:lnTo>
                      <a:pt x="47" y="13"/>
                    </a:lnTo>
                    <a:cubicBezTo>
                      <a:pt x="57" y="13"/>
                      <a:pt x="68" y="13"/>
                      <a:pt x="78" y="13"/>
                    </a:cubicBezTo>
                    <a:cubicBezTo>
                      <a:pt x="79" y="13"/>
                      <a:pt x="80" y="13"/>
                      <a:pt x="81" y="13"/>
                    </a:cubicBezTo>
                    <a:cubicBezTo>
                      <a:pt x="82" y="9"/>
                      <a:pt x="81" y="5"/>
                      <a:pt x="82" y="1"/>
                    </a:cubicBezTo>
                    <a:cubicBezTo>
                      <a:pt x="85" y="0"/>
                      <a:pt x="89" y="0"/>
                      <a:pt x="92" y="1"/>
                    </a:cubicBezTo>
                    <a:cubicBezTo>
                      <a:pt x="93" y="5"/>
                      <a:pt x="92" y="9"/>
                      <a:pt x="93" y="12"/>
                    </a:cubicBezTo>
                    <a:cubicBezTo>
                      <a:pt x="97" y="13"/>
                      <a:pt x="109" y="13"/>
                      <a:pt x="115" y="13"/>
                    </a:cubicBezTo>
                    <a:cubicBezTo>
                      <a:pt x="116" y="11"/>
                      <a:pt x="116" y="8"/>
                      <a:pt x="116" y="6"/>
                    </a:cubicBezTo>
                    <a:cubicBezTo>
                      <a:pt x="116" y="5"/>
                      <a:pt x="116" y="3"/>
                      <a:pt x="116" y="0"/>
                    </a:cubicBezTo>
                    <a:cubicBezTo>
                      <a:pt x="118" y="0"/>
                      <a:pt x="119" y="0"/>
                      <a:pt x="121" y="0"/>
                    </a:cubicBezTo>
                    <a:cubicBezTo>
                      <a:pt x="122" y="0"/>
                      <a:pt x="124" y="0"/>
                      <a:pt x="125" y="1"/>
                    </a:cubicBezTo>
                    <a:cubicBezTo>
                      <a:pt x="126" y="4"/>
                      <a:pt x="126" y="18"/>
                      <a:pt x="125" y="23"/>
                    </a:cubicBezTo>
                    <a:lnTo>
                      <a:pt x="124" y="23"/>
                    </a:lnTo>
                    <a:cubicBezTo>
                      <a:pt x="83" y="23"/>
                      <a:pt x="42" y="23"/>
                      <a:pt x="0" y="23"/>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3" name="Freeform 2456">
                <a:extLst>
                  <a:ext uri="{FF2B5EF4-FFF2-40B4-BE49-F238E27FC236}">
                    <a16:creationId xmlns:a16="http://schemas.microsoft.com/office/drawing/2014/main" id="{7A46E2F7-3191-48D6-9122-8EF2366A3F8D}"/>
                  </a:ext>
                </a:extLst>
              </p:cNvPr>
              <p:cNvSpPr>
                <a:spLocks/>
              </p:cNvSpPr>
              <p:nvPr/>
            </p:nvSpPr>
            <p:spPr bwMode="auto">
              <a:xfrm>
                <a:off x="2966" y="4442"/>
                <a:ext cx="24" cy="42"/>
              </a:xfrm>
              <a:custGeom>
                <a:avLst/>
                <a:gdLst>
                  <a:gd name="T0" fmla="*/ 6 w 43"/>
                  <a:gd name="T1" fmla="*/ 48 h 75"/>
                  <a:gd name="T2" fmla="*/ 5 w 43"/>
                  <a:gd name="T3" fmla="*/ 45 h 75"/>
                  <a:gd name="T4" fmla="*/ 4 w 43"/>
                  <a:gd name="T5" fmla="*/ 45 h 75"/>
                  <a:gd name="T6" fmla="*/ 0 w 43"/>
                  <a:gd name="T7" fmla="*/ 44 h 75"/>
                  <a:gd name="T8" fmla="*/ 0 w 43"/>
                  <a:gd name="T9" fmla="*/ 42 h 75"/>
                  <a:gd name="T10" fmla="*/ 0 w 43"/>
                  <a:gd name="T11" fmla="*/ 17 h 75"/>
                  <a:gd name="T12" fmla="*/ 0 w 43"/>
                  <a:gd name="T13" fmla="*/ 3 h 75"/>
                  <a:gd name="T14" fmla="*/ 0 w 43"/>
                  <a:gd name="T15" fmla="*/ 0 h 75"/>
                  <a:gd name="T16" fmla="*/ 41 w 43"/>
                  <a:gd name="T17" fmla="*/ 26 h 75"/>
                  <a:gd name="T18" fmla="*/ 41 w 43"/>
                  <a:gd name="T19" fmla="*/ 34 h 75"/>
                  <a:gd name="T20" fmla="*/ 39 w 43"/>
                  <a:gd name="T21" fmla="*/ 49 h 75"/>
                  <a:gd name="T22" fmla="*/ 42 w 43"/>
                  <a:gd name="T23" fmla="*/ 63 h 75"/>
                  <a:gd name="T24" fmla="*/ 42 w 43"/>
                  <a:gd name="T25" fmla="*/ 75 h 75"/>
                  <a:gd name="T26" fmla="*/ 39 w 43"/>
                  <a:gd name="T27" fmla="*/ 72 h 75"/>
                  <a:gd name="T28" fmla="*/ 29 w 43"/>
                  <a:gd name="T29" fmla="*/ 63 h 75"/>
                  <a:gd name="T30" fmla="*/ 12 w 43"/>
                  <a:gd name="T31" fmla="*/ 51 h 75"/>
                  <a:gd name="T32" fmla="*/ 6 w 43"/>
                  <a:gd name="T33" fmla="*/ 4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75">
                    <a:moveTo>
                      <a:pt x="6" y="48"/>
                    </a:moveTo>
                    <a:cubicBezTo>
                      <a:pt x="5" y="47"/>
                      <a:pt x="5" y="46"/>
                      <a:pt x="5" y="45"/>
                    </a:cubicBezTo>
                    <a:lnTo>
                      <a:pt x="4" y="45"/>
                    </a:lnTo>
                    <a:cubicBezTo>
                      <a:pt x="3" y="45"/>
                      <a:pt x="2" y="44"/>
                      <a:pt x="0" y="44"/>
                    </a:cubicBezTo>
                    <a:lnTo>
                      <a:pt x="0" y="42"/>
                    </a:lnTo>
                    <a:cubicBezTo>
                      <a:pt x="0" y="34"/>
                      <a:pt x="0" y="26"/>
                      <a:pt x="0" y="17"/>
                    </a:cubicBezTo>
                    <a:cubicBezTo>
                      <a:pt x="0" y="13"/>
                      <a:pt x="0" y="8"/>
                      <a:pt x="0" y="3"/>
                    </a:cubicBezTo>
                    <a:cubicBezTo>
                      <a:pt x="0" y="2"/>
                      <a:pt x="0" y="1"/>
                      <a:pt x="0" y="0"/>
                    </a:cubicBezTo>
                    <a:cubicBezTo>
                      <a:pt x="14" y="9"/>
                      <a:pt x="28" y="18"/>
                      <a:pt x="41" y="26"/>
                    </a:cubicBezTo>
                    <a:cubicBezTo>
                      <a:pt x="43" y="29"/>
                      <a:pt x="43" y="32"/>
                      <a:pt x="41" y="34"/>
                    </a:cubicBezTo>
                    <a:cubicBezTo>
                      <a:pt x="38" y="39"/>
                      <a:pt x="38" y="44"/>
                      <a:pt x="39" y="49"/>
                    </a:cubicBezTo>
                    <a:cubicBezTo>
                      <a:pt x="40" y="54"/>
                      <a:pt x="41" y="58"/>
                      <a:pt x="42" y="63"/>
                    </a:cubicBezTo>
                    <a:cubicBezTo>
                      <a:pt x="43" y="66"/>
                      <a:pt x="43" y="70"/>
                      <a:pt x="42" y="75"/>
                    </a:cubicBezTo>
                    <a:cubicBezTo>
                      <a:pt x="41" y="74"/>
                      <a:pt x="40" y="73"/>
                      <a:pt x="39" y="72"/>
                    </a:cubicBezTo>
                    <a:cubicBezTo>
                      <a:pt x="36" y="69"/>
                      <a:pt x="33" y="66"/>
                      <a:pt x="29" y="63"/>
                    </a:cubicBezTo>
                    <a:cubicBezTo>
                      <a:pt x="24" y="58"/>
                      <a:pt x="19" y="54"/>
                      <a:pt x="12" y="51"/>
                    </a:cubicBezTo>
                    <a:cubicBezTo>
                      <a:pt x="10" y="50"/>
                      <a:pt x="8" y="49"/>
                      <a:pt x="6" y="4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4" name="Freeform 2457">
                <a:extLst>
                  <a:ext uri="{FF2B5EF4-FFF2-40B4-BE49-F238E27FC236}">
                    <a16:creationId xmlns:a16="http://schemas.microsoft.com/office/drawing/2014/main" id="{B07E7C4A-210C-4211-8E97-DDA186851678}"/>
                  </a:ext>
                </a:extLst>
              </p:cNvPr>
              <p:cNvSpPr>
                <a:spLocks/>
              </p:cNvSpPr>
              <p:nvPr/>
            </p:nvSpPr>
            <p:spPr bwMode="auto">
              <a:xfrm>
                <a:off x="2902" y="4442"/>
                <a:ext cx="24" cy="42"/>
              </a:xfrm>
              <a:custGeom>
                <a:avLst/>
                <a:gdLst>
                  <a:gd name="T0" fmla="*/ 1 w 43"/>
                  <a:gd name="T1" fmla="*/ 74 h 74"/>
                  <a:gd name="T2" fmla="*/ 1 w 43"/>
                  <a:gd name="T3" fmla="*/ 61 h 74"/>
                  <a:gd name="T4" fmla="*/ 4 w 43"/>
                  <a:gd name="T5" fmla="*/ 42 h 74"/>
                  <a:gd name="T6" fmla="*/ 2 w 43"/>
                  <a:gd name="T7" fmla="*/ 35 h 74"/>
                  <a:gd name="T8" fmla="*/ 1 w 43"/>
                  <a:gd name="T9" fmla="*/ 27 h 74"/>
                  <a:gd name="T10" fmla="*/ 43 w 43"/>
                  <a:gd name="T11" fmla="*/ 0 h 74"/>
                  <a:gd name="T12" fmla="*/ 43 w 43"/>
                  <a:gd name="T13" fmla="*/ 1 h 74"/>
                  <a:gd name="T14" fmla="*/ 43 w 43"/>
                  <a:gd name="T15" fmla="*/ 41 h 74"/>
                  <a:gd name="T16" fmla="*/ 43 w 43"/>
                  <a:gd name="T17" fmla="*/ 44 h 74"/>
                  <a:gd name="T18" fmla="*/ 38 w 43"/>
                  <a:gd name="T19" fmla="*/ 45 h 74"/>
                  <a:gd name="T20" fmla="*/ 37 w 43"/>
                  <a:gd name="T21" fmla="*/ 48 h 74"/>
                  <a:gd name="T22" fmla="*/ 1 w 43"/>
                  <a:gd name="T23"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4">
                    <a:moveTo>
                      <a:pt x="1" y="74"/>
                    </a:moveTo>
                    <a:cubicBezTo>
                      <a:pt x="0" y="70"/>
                      <a:pt x="0" y="66"/>
                      <a:pt x="1" y="61"/>
                    </a:cubicBezTo>
                    <a:cubicBezTo>
                      <a:pt x="4" y="55"/>
                      <a:pt x="4" y="48"/>
                      <a:pt x="4" y="42"/>
                    </a:cubicBezTo>
                    <a:cubicBezTo>
                      <a:pt x="4" y="39"/>
                      <a:pt x="3" y="37"/>
                      <a:pt x="2" y="35"/>
                    </a:cubicBezTo>
                    <a:cubicBezTo>
                      <a:pt x="1" y="32"/>
                      <a:pt x="0" y="30"/>
                      <a:pt x="1" y="27"/>
                    </a:cubicBezTo>
                    <a:cubicBezTo>
                      <a:pt x="5" y="24"/>
                      <a:pt x="39" y="2"/>
                      <a:pt x="43" y="0"/>
                    </a:cubicBezTo>
                    <a:lnTo>
                      <a:pt x="43" y="1"/>
                    </a:lnTo>
                    <a:cubicBezTo>
                      <a:pt x="43" y="15"/>
                      <a:pt x="43" y="28"/>
                      <a:pt x="43" y="41"/>
                    </a:cubicBezTo>
                    <a:cubicBezTo>
                      <a:pt x="43" y="42"/>
                      <a:pt x="43" y="43"/>
                      <a:pt x="43" y="44"/>
                    </a:cubicBezTo>
                    <a:cubicBezTo>
                      <a:pt x="41" y="44"/>
                      <a:pt x="40" y="44"/>
                      <a:pt x="38" y="45"/>
                    </a:cubicBezTo>
                    <a:cubicBezTo>
                      <a:pt x="38" y="46"/>
                      <a:pt x="37" y="47"/>
                      <a:pt x="37" y="48"/>
                    </a:cubicBezTo>
                    <a:cubicBezTo>
                      <a:pt x="22" y="53"/>
                      <a:pt x="12" y="64"/>
                      <a:pt x="1" y="7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5" name="Freeform 2458">
                <a:extLst>
                  <a:ext uri="{FF2B5EF4-FFF2-40B4-BE49-F238E27FC236}">
                    <a16:creationId xmlns:a16="http://schemas.microsoft.com/office/drawing/2014/main" id="{5F55A01F-D12E-453E-B25D-C2CBF9FB2852}"/>
                  </a:ext>
                </a:extLst>
              </p:cNvPr>
              <p:cNvSpPr>
                <a:spLocks/>
              </p:cNvSpPr>
              <p:nvPr/>
            </p:nvSpPr>
            <p:spPr bwMode="auto">
              <a:xfrm>
                <a:off x="2931" y="4438"/>
                <a:ext cx="29" cy="24"/>
              </a:xfrm>
              <a:custGeom>
                <a:avLst/>
                <a:gdLst>
                  <a:gd name="T0" fmla="*/ 52 w 52"/>
                  <a:gd name="T1" fmla="*/ 1 h 42"/>
                  <a:gd name="T2" fmla="*/ 52 w 52"/>
                  <a:gd name="T3" fmla="*/ 42 h 42"/>
                  <a:gd name="T4" fmla="*/ 50 w 52"/>
                  <a:gd name="T5" fmla="*/ 41 h 42"/>
                  <a:gd name="T6" fmla="*/ 43 w 52"/>
                  <a:gd name="T7" fmla="*/ 31 h 42"/>
                  <a:gd name="T8" fmla="*/ 30 w 52"/>
                  <a:gd name="T9" fmla="*/ 18 h 42"/>
                  <a:gd name="T10" fmla="*/ 27 w 52"/>
                  <a:gd name="T11" fmla="*/ 16 h 42"/>
                  <a:gd name="T12" fmla="*/ 12 w 52"/>
                  <a:gd name="T13" fmla="*/ 28 h 42"/>
                  <a:gd name="T14" fmla="*/ 3 w 52"/>
                  <a:gd name="T15" fmla="*/ 41 h 42"/>
                  <a:gd name="T16" fmla="*/ 1 w 52"/>
                  <a:gd name="T17" fmla="*/ 42 h 42"/>
                  <a:gd name="T18" fmla="*/ 1 w 52"/>
                  <a:gd name="T19" fmla="*/ 0 h 42"/>
                  <a:gd name="T20" fmla="*/ 5 w 52"/>
                  <a:gd name="T21" fmla="*/ 0 h 42"/>
                  <a:gd name="T22" fmla="*/ 43 w 52"/>
                  <a:gd name="T23" fmla="*/ 0 h 42"/>
                  <a:gd name="T24" fmla="*/ 49 w 52"/>
                  <a:gd name="T25" fmla="*/ 0 h 42"/>
                  <a:gd name="T26" fmla="*/ 52 w 52"/>
                  <a:gd name="T2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2">
                    <a:moveTo>
                      <a:pt x="52" y="1"/>
                    </a:moveTo>
                    <a:lnTo>
                      <a:pt x="52" y="42"/>
                    </a:lnTo>
                    <a:lnTo>
                      <a:pt x="50" y="41"/>
                    </a:lnTo>
                    <a:cubicBezTo>
                      <a:pt x="48" y="38"/>
                      <a:pt x="46" y="34"/>
                      <a:pt x="43" y="31"/>
                    </a:cubicBezTo>
                    <a:cubicBezTo>
                      <a:pt x="39" y="26"/>
                      <a:pt x="35" y="22"/>
                      <a:pt x="30" y="18"/>
                    </a:cubicBezTo>
                    <a:cubicBezTo>
                      <a:pt x="29" y="17"/>
                      <a:pt x="28" y="17"/>
                      <a:pt x="27" y="16"/>
                    </a:cubicBezTo>
                    <a:cubicBezTo>
                      <a:pt x="21" y="19"/>
                      <a:pt x="16" y="23"/>
                      <a:pt x="12" y="28"/>
                    </a:cubicBezTo>
                    <a:cubicBezTo>
                      <a:pt x="9" y="32"/>
                      <a:pt x="5" y="36"/>
                      <a:pt x="3" y="41"/>
                    </a:cubicBezTo>
                    <a:cubicBezTo>
                      <a:pt x="2" y="41"/>
                      <a:pt x="2" y="42"/>
                      <a:pt x="1" y="42"/>
                    </a:cubicBezTo>
                    <a:cubicBezTo>
                      <a:pt x="0" y="37"/>
                      <a:pt x="0" y="5"/>
                      <a:pt x="1" y="0"/>
                    </a:cubicBezTo>
                    <a:cubicBezTo>
                      <a:pt x="2" y="0"/>
                      <a:pt x="4" y="0"/>
                      <a:pt x="5" y="0"/>
                    </a:cubicBezTo>
                    <a:cubicBezTo>
                      <a:pt x="18" y="0"/>
                      <a:pt x="30" y="0"/>
                      <a:pt x="43" y="0"/>
                    </a:cubicBezTo>
                    <a:cubicBezTo>
                      <a:pt x="45" y="0"/>
                      <a:pt x="47" y="0"/>
                      <a:pt x="49" y="0"/>
                    </a:cubicBezTo>
                    <a:cubicBezTo>
                      <a:pt x="50" y="0"/>
                      <a:pt x="51" y="0"/>
                      <a:pt x="52" y="1"/>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6" name="Freeform 2459">
                <a:extLst>
                  <a:ext uri="{FF2B5EF4-FFF2-40B4-BE49-F238E27FC236}">
                    <a16:creationId xmlns:a16="http://schemas.microsoft.com/office/drawing/2014/main" id="{1105E4E4-39DC-4F58-8CE8-4CF97649CC9B}"/>
                  </a:ext>
                </a:extLst>
              </p:cNvPr>
              <p:cNvSpPr>
                <a:spLocks noEditPoints="1"/>
              </p:cNvSpPr>
              <p:nvPr/>
            </p:nvSpPr>
            <p:spPr bwMode="auto">
              <a:xfrm>
                <a:off x="2960" y="4786"/>
                <a:ext cx="16" cy="47"/>
              </a:xfrm>
              <a:custGeom>
                <a:avLst/>
                <a:gdLst>
                  <a:gd name="T0" fmla="*/ 1 w 29"/>
                  <a:gd name="T1" fmla="*/ 10 h 83"/>
                  <a:gd name="T2" fmla="*/ 11 w 29"/>
                  <a:gd name="T3" fmla="*/ 2 h 83"/>
                  <a:gd name="T4" fmla="*/ 18 w 29"/>
                  <a:gd name="T5" fmla="*/ 2 h 83"/>
                  <a:gd name="T6" fmla="*/ 27 w 29"/>
                  <a:gd name="T7" fmla="*/ 9 h 83"/>
                  <a:gd name="T8" fmla="*/ 29 w 29"/>
                  <a:gd name="T9" fmla="*/ 12 h 83"/>
                  <a:gd name="T10" fmla="*/ 29 w 29"/>
                  <a:gd name="T11" fmla="*/ 18 h 83"/>
                  <a:gd name="T12" fmla="*/ 28 w 29"/>
                  <a:gd name="T13" fmla="*/ 77 h 83"/>
                  <a:gd name="T14" fmla="*/ 28 w 29"/>
                  <a:gd name="T15" fmla="*/ 81 h 83"/>
                  <a:gd name="T16" fmla="*/ 2 w 29"/>
                  <a:gd name="T17" fmla="*/ 82 h 83"/>
                  <a:gd name="T18" fmla="*/ 1 w 29"/>
                  <a:gd name="T19" fmla="*/ 77 h 83"/>
                  <a:gd name="T20" fmla="*/ 1 w 29"/>
                  <a:gd name="T21" fmla="*/ 47 h 83"/>
                  <a:gd name="T22" fmla="*/ 1 w 29"/>
                  <a:gd name="T23" fmla="*/ 14 h 83"/>
                  <a:gd name="T24" fmla="*/ 1 w 29"/>
                  <a:gd name="T25" fmla="*/ 10 h 83"/>
                  <a:gd name="T26" fmla="*/ 13 w 29"/>
                  <a:gd name="T27" fmla="*/ 8 h 83"/>
                  <a:gd name="T28" fmla="*/ 10 w 29"/>
                  <a:gd name="T29" fmla="*/ 13 h 83"/>
                  <a:gd name="T30" fmla="*/ 9 w 29"/>
                  <a:gd name="T31" fmla="*/ 15 h 83"/>
                  <a:gd name="T32" fmla="*/ 9 w 29"/>
                  <a:gd name="T33" fmla="*/ 17 h 83"/>
                  <a:gd name="T34" fmla="*/ 7 w 29"/>
                  <a:gd name="T35" fmla="*/ 22 h 83"/>
                  <a:gd name="T36" fmla="*/ 6 w 29"/>
                  <a:gd name="T37" fmla="*/ 64 h 83"/>
                  <a:gd name="T38" fmla="*/ 7 w 29"/>
                  <a:gd name="T39" fmla="*/ 69 h 83"/>
                  <a:gd name="T40" fmla="*/ 14 w 29"/>
                  <a:gd name="T41" fmla="*/ 70 h 83"/>
                  <a:gd name="T42" fmla="*/ 23 w 29"/>
                  <a:gd name="T43" fmla="*/ 69 h 83"/>
                  <a:gd name="T44" fmla="*/ 23 w 29"/>
                  <a:gd name="T45" fmla="*/ 66 h 83"/>
                  <a:gd name="T46" fmla="*/ 23 w 29"/>
                  <a:gd name="T47" fmla="*/ 22 h 83"/>
                  <a:gd name="T48" fmla="*/ 21 w 29"/>
                  <a:gd name="T49" fmla="*/ 17 h 83"/>
                  <a:gd name="T50" fmla="*/ 20 w 29"/>
                  <a:gd name="T51" fmla="*/ 15 h 83"/>
                  <a:gd name="T52" fmla="*/ 19 w 29"/>
                  <a:gd name="T53" fmla="*/ 13 h 83"/>
                  <a:gd name="T54" fmla="*/ 17 w 29"/>
                  <a:gd name="T55" fmla="*/ 10 h 83"/>
                  <a:gd name="T56" fmla="*/ 13 w 29"/>
                  <a:gd name="T57"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83">
                    <a:moveTo>
                      <a:pt x="1" y="10"/>
                    </a:moveTo>
                    <a:cubicBezTo>
                      <a:pt x="4" y="7"/>
                      <a:pt x="8" y="4"/>
                      <a:pt x="11" y="2"/>
                    </a:cubicBezTo>
                    <a:cubicBezTo>
                      <a:pt x="14" y="1"/>
                      <a:pt x="16" y="0"/>
                      <a:pt x="18" y="2"/>
                    </a:cubicBezTo>
                    <a:cubicBezTo>
                      <a:pt x="21" y="4"/>
                      <a:pt x="25" y="6"/>
                      <a:pt x="27" y="9"/>
                    </a:cubicBezTo>
                    <a:cubicBezTo>
                      <a:pt x="28" y="10"/>
                      <a:pt x="28" y="11"/>
                      <a:pt x="29" y="12"/>
                    </a:cubicBezTo>
                    <a:cubicBezTo>
                      <a:pt x="29" y="14"/>
                      <a:pt x="29" y="16"/>
                      <a:pt x="29" y="18"/>
                    </a:cubicBezTo>
                    <a:cubicBezTo>
                      <a:pt x="29" y="38"/>
                      <a:pt x="28" y="57"/>
                      <a:pt x="28" y="77"/>
                    </a:cubicBezTo>
                    <a:cubicBezTo>
                      <a:pt x="28" y="78"/>
                      <a:pt x="28" y="80"/>
                      <a:pt x="28" y="81"/>
                    </a:cubicBezTo>
                    <a:cubicBezTo>
                      <a:pt x="24" y="82"/>
                      <a:pt x="8" y="83"/>
                      <a:pt x="2" y="82"/>
                    </a:cubicBezTo>
                    <a:cubicBezTo>
                      <a:pt x="0" y="80"/>
                      <a:pt x="1" y="78"/>
                      <a:pt x="1" y="77"/>
                    </a:cubicBezTo>
                    <a:cubicBezTo>
                      <a:pt x="1" y="67"/>
                      <a:pt x="1" y="57"/>
                      <a:pt x="1" y="47"/>
                    </a:cubicBezTo>
                    <a:cubicBezTo>
                      <a:pt x="1" y="36"/>
                      <a:pt x="1" y="25"/>
                      <a:pt x="1" y="14"/>
                    </a:cubicBezTo>
                    <a:cubicBezTo>
                      <a:pt x="1" y="12"/>
                      <a:pt x="1" y="11"/>
                      <a:pt x="1" y="10"/>
                    </a:cubicBezTo>
                    <a:close/>
                    <a:moveTo>
                      <a:pt x="13" y="8"/>
                    </a:moveTo>
                    <a:cubicBezTo>
                      <a:pt x="13" y="10"/>
                      <a:pt x="12" y="12"/>
                      <a:pt x="10" y="13"/>
                    </a:cubicBezTo>
                    <a:lnTo>
                      <a:pt x="9" y="15"/>
                    </a:lnTo>
                    <a:lnTo>
                      <a:pt x="9" y="17"/>
                    </a:lnTo>
                    <a:cubicBezTo>
                      <a:pt x="7" y="18"/>
                      <a:pt x="7" y="20"/>
                      <a:pt x="7" y="22"/>
                    </a:cubicBezTo>
                    <a:cubicBezTo>
                      <a:pt x="7" y="36"/>
                      <a:pt x="6" y="50"/>
                      <a:pt x="6" y="64"/>
                    </a:cubicBezTo>
                    <a:cubicBezTo>
                      <a:pt x="6" y="65"/>
                      <a:pt x="6" y="67"/>
                      <a:pt x="7" y="69"/>
                    </a:cubicBezTo>
                    <a:cubicBezTo>
                      <a:pt x="9" y="70"/>
                      <a:pt x="12" y="70"/>
                      <a:pt x="14" y="70"/>
                    </a:cubicBezTo>
                    <a:cubicBezTo>
                      <a:pt x="17" y="70"/>
                      <a:pt x="20" y="70"/>
                      <a:pt x="23" y="69"/>
                    </a:cubicBezTo>
                    <a:cubicBezTo>
                      <a:pt x="23" y="68"/>
                      <a:pt x="23" y="67"/>
                      <a:pt x="23" y="66"/>
                    </a:cubicBezTo>
                    <a:cubicBezTo>
                      <a:pt x="23" y="51"/>
                      <a:pt x="23" y="37"/>
                      <a:pt x="23" y="22"/>
                    </a:cubicBezTo>
                    <a:cubicBezTo>
                      <a:pt x="23" y="20"/>
                      <a:pt x="23" y="18"/>
                      <a:pt x="21" y="17"/>
                    </a:cubicBezTo>
                    <a:lnTo>
                      <a:pt x="20" y="15"/>
                    </a:lnTo>
                    <a:lnTo>
                      <a:pt x="19" y="13"/>
                    </a:lnTo>
                    <a:cubicBezTo>
                      <a:pt x="18" y="12"/>
                      <a:pt x="17" y="11"/>
                      <a:pt x="17" y="10"/>
                    </a:cubicBezTo>
                    <a:cubicBezTo>
                      <a:pt x="17" y="7"/>
                      <a:pt x="16" y="7"/>
                      <a:pt x="13" y="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7" name="Freeform 2460">
                <a:extLst>
                  <a:ext uri="{FF2B5EF4-FFF2-40B4-BE49-F238E27FC236}">
                    <a16:creationId xmlns:a16="http://schemas.microsoft.com/office/drawing/2014/main" id="{84F46EC4-C510-4CBD-AA8D-1397EC4FB4E2}"/>
                  </a:ext>
                </a:extLst>
              </p:cNvPr>
              <p:cNvSpPr>
                <a:spLocks noEditPoints="1"/>
              </p:cNvSpPr>
              <p:nvPr/>
            </p:nvSpPr>
            <p:spPr bwMode="auto">
              <a:xfrm>
                <a:off x="2914" y="4786"/>
                <a:ext cx="16" cy="46"/>
              </a:xfrm>
              <a:custGeom>
                <a:avLst/>
                <a:gdLst>
                  <a:gd name="T0" fmla="*/ 14 w 28"/>
                  <a:gd name="T1" fmla="*/ 0 h 81"/>
                  <a:gd name="T2" fmla="*/ 26 w 28"/>
                  <a:gd name="T3" fmla="*/ 8 h 81"/>
                  <a:gd name="T4" fmla="*/ 28 w 28"/>
                  <a:gd name="T5" fmla="*/ 12 h 81"/>
                  <a:gd name="T6" fmla="*/ 27 w 28"/>
                  <a:gd name="T7" fmla="*/ 43 h 81"/>
                  <a:gd name="T8" fmla="*/ 27 w 28"/>
                  <a:gd name="T9" fmla="*/ 78 h 81"/>
                  <a:gd name="T10" fmla="*/ 27 w 28"/>
                  <a:gd name="T11" fmla="*/ 81 h 81"/>
                  <a:gd name="T12" fmla="*/ 1 w 28"/>
                  <a:gd name="T13" fmla="*/ 81 h 81"/>
                  <a:gd name="T14" fmla="*/ 0 w 28"/>
                  <a:gd name="T15" fmla="*/ 75 h 81"/>
                  <a:gd name="T16" fmla="*/ 0 w 28"/>
                  <a:gd name="T17" fmla="*/ 28 h 81"/>
                  <a:gd name="T18" fmla="*/ 0 w 28"/>
                  <a:gd name="T19" fmla="*/ 12 h 81"/>
                  <a:gd name="T20" fmla="*/ 3 w 28"/>
                  <a:gd name="T21" fmla="*/ 7 h 81"/>
                  <a:gd name="T22" fmla="*/ 14 w 28"/>
                  <a:gd name="T23" fmla="*/ 0 h 81"/>
                  <a:gd name="T24" fmla="*/ 21 w 28"/>
                  <a:gd name="T25" fmla="*/ 68 h 81"/>
                  <a:gd name="T26" fmla="*/ 22 w 28"/>
                  <a:gd name="T27" fmla="*/ 67 h 81"/>
                  <a:gd name="T28" fmla="*/ 22 w 28"/>
                  <a:gd name="T29" fmla="*/ 20 h 81"/>
                  <a:gd name="T30" fmla="*/ 22 w 28"/>
                  <a:gd name="T31" fmla="*/ 18 h 81"/>
                  <a:gd name="T32" fmla="*/ 19 w 28"/>
                  <a:gd name="T33" fmla="*/ 12 h 81"/>
                  <a:gd name="T34" fmla="*/ 18 w 28"/>
                  <a:gd name="T35" fmla="*/ 11 h 81"/>
                  <a:gd name="T36" fmla="*/ 16 w 28"/>
                  <a:gd name="T37" fmla="*/ 8 h 81"/>
                  <a:gd name="T38" fmla="*/ 14 w 28"/>
                  <a:gd name="T39" fmla="*/ 6 h 81"/>
                  <a:gd name="T40" fmla="*/ 12 w 28"/>
                  <a:gd name="T41" fmla="*/ 8 h 81"/>
                  <a:gd name="T42" fmla="*/ 11 w 28"/>
                  <a:gd name="T43" fmla="*/ 11 h 81"/>
                  <a:gd name="T44" fmla="*/ 9 w 28"/>
                  <a:gd name="T45" fmla="*/ 14 h 81"/>
                  <a:gd name="T46" fmla="*/ 8 w 28"/>
                  <a:gd name="T47" fmla="*/ 16 h 81"/>
                  <a:gd name="T48" fmla="*/ 6 w 28"/>
                  <a:gd name="T49" fmla="*/ 21 h 81"/>
                  <a:gd name="T50" fmla="*/ 6 w 28"/>
                  <a:gd name="T51" fmla="*/ 63 h 81"/>
                  <a:gd name="T52" fmla="*/ 7 w 28"/>
                  <a:gd name="T53" fmla="*/ 69 h 81"/>
                  <a:gd name="T54" fmla="*/ 21 w 28"/>
                  <a:gd name="T55"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81">
                    <a:moveTo>
                      <a:pt x="14" y="0"/>
                    </a:moveTo>
                    <a:cubicBezTo>
                      <a:pt x="19" y="1"/>
                      <a:pt x="23" y="4"/>
                      <a:pt x="26" y="8"/>
                    </a:cubicBezTo>
                    <a:cubicBezTo>
                      <a:pt x="28" y="9"/>
                      <a:pt x="28" y="11"/>
                      <a:pt x="28" y="12"/>
                    </a:cubicBezTo>
                    <a:cubicBezTo>
                      <a:pt x="28" y="23"/>
                      <a:pt x="27" y="33"/>
                      <a:pt x="27" y="43"/>
                    </a:cubicBezTo>
                    <a:cubicBezTo>
                      <a:pt x="27" y="55"/>
                      <a:pt x="27" y="66"/>
                      <a:pt x="27" y="78"/>
                    </a:cubicBezTo>
                    <a:cubicBezTo>
                      <a:pt x="27" y="79"/>
                      <a:pt x="27" y="80"/>
                      <a:pt x="27" y="81"/>
                    </a:cubicBezTo>
                    <a:cubicBezTo>
                      <a:pt x="22" y="81"/>
                      <a:pt x="5" y="81"/>
                      <a:pt x="1" y="81"/>
                    </a:cubicBezTo>
                    <a:cubicBezTo>
                      <a:pt x="0" y="79"/>
                      <a:pt x="0" y="77"/>
                      <a:pt x="0" y="75"/>
                    </a:cubicBezTo>
                    <a:cubicBezTo>
                      <a:pt x="0" y="59"/>
                      <a:pt x="0" y="43"/>
                      <a:pt x="0" y="28"/>
                    </a:cubicBezTo>
                    <a:cubicBezTo>
                      <a:pt x="0" y="22"/>
                      <a:pt x="0" y="17"/>
                      <a:pt x="0" y="12"/>
                    </a:cubicBezTo>
                    <a:cubicBezTo>
                      <a:pt x="0" y="10"/>
                      <a:pt x="1" y="8"/>
                      <a:pt x="3" y="7"/>
                    </a:cubicBezTo>
                    <a:cubicBezTo>
                      <a:pt x="6" y="4"/>
                      <a:pt x="9" y="1"/>
                      <a:pt x="14" y="0"/>
                    </a:cubicBezTo>
                    <a:close/>
                    <a:moveTo>
                      <a:pt x="21" y="68"/>
                    </a:moveTo>
                    <a:cubicBezTo>
                      <a:pt x="22" y="67"/>
                      <a:pt x="22" y="67"/>
                      <a:pt x="22" y="67"/>
                    </a:cubicBezTo>
                    <a:cubicBezTo>
                      <a:pt x="22" y="51"/>
                      <a:pt x="22" y="36"/>
                      <a:pt x="22" y="20"/>
                    </a:cubicBezTo>
                    <a:lnTo>
                      <a:pt x="22" y="18"/>
                    </a:lnTo>
                    <a:cubicBezTo>
                      <a:pt x="20" y="16"/>
                      <a:pt x="19" y="15"/>
                      <a:pt x="19" y="12"/>
                    </a:cubicBezTo>
                    <a:lnTo>
                      <a:pt x="18" y="11"/>
                    </a:lnTo>
                    <a:cubicBezTo>
                      <a:pt x="16" y="11"/>
                      <a:pt x="16" y="10"/>
                      <a:pt x="16" y="8"/>
                    </a:cubicBezTo>
                    <a:cubicBezTo>
                      <a:pt x="16" y="7"/>
                      <a:pt x="15" y="6"/>
                      <a:pt x="14" y="6"/>
                    </a:cubicBezTo>
                    <a:cubicBezTo>
                      <a:pt x="13" y="6"/>
                      <a:pt x="12" y="7"/>
                      <a:pt x="12" y="8"/>
                    </a:cubicBezTo>
                    <a:cubicBezTo>
                      <a:pt x="12" y="9"/>
                      <a:pt x="12" y="10"/>
                      <a:pt x="11" y="11"/>
                    </a:cubicBezTo>
                    <a:cubicBezTo>
                      <a:pt x="9" y="11"/>
                      <a:pt x="9" y="12"/>
                      <a:pt x="9" y="14"/>
                    </a:cubicBezTo>
                    <a:lnTo>
                      <a:pt x="8" y="16"/>
                    </a:lnTo>
                    <a:cubicBezTo>
                      <a:pt x="6" y="18"/>
                      <a:pt x="6" y="19"/>
                      <a:pt x="6" y="21"/>
                    </a:cubicBezTo>
                    <a:cubicBezTo>
                      <a:pt x="6" y="35"/>
                      <a:pt x="6" y="49"/>
                      <a:pt x="6" y="63"/>
                    </a:cubicBezTo>
                    <a:cubicBezTo>
                      <a:pt x="6" y="65"/>
                      <a:pt x="5" y="67"/>
                      <a:pt x="7" y="69"/>
                    </a:cubicBezTo>
                    <a:cubicBezTo>
                      <a:pt x="11" y="69"/>
                      <a:pt x="16" y="69"/>
                      <a:pt x="21" y="68"/>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8" name="Freeform 2461">
                <a:extLst>
                  <a:ext uri="{FF2B5EF4-FFF2-40B4-BE49-F238E27FC236}">
                    <a16:creationId xmlns:a16="http://schemas.microsoft.com/office/drawing/2014/main" id="{4E807DB2-B76A-4B1A-BFC3-41CF2CDC461F}"/>
                  </a:ext>
                </a:extLst>
              </p:cNvPr>
              <p:cNvSpPr>
                <a:spLocks/>
              </p:cNvSpPr>
              <p:nvPr/>
            </p:nvSpPr>
            <p:spPr bwMode="auto">
              <a:xfrm>
                <a:off x="2926" y="4652"/>
                <a:ext cx="16" cy="34"/>
              </a:xfrm>
              <a:custGeom>
                <a:avLst/>
                <a:gdLst>
                  <a:gd name="T0" fmla="*/ 28 w 29"/>
                  <a:gd name="T1" fmla="*/ 0 h 60"/>
                  <a:gd name="T2" fmla="*/ 28 w 29"/>
                  <a:gd name="T3" fmla="*/ 3 h 60"/>
                  <a:gd name="T4" fmla="*/ 28 w 29"/>
                  <a:gd name="T5" fmla="*/ 11 h 60"/>
                  <a:gd name="T6" fmla="*/ 24 w 29"/>
                  <a:gd name="T7" fmla="*/ 12 h 60"/>
                  <a:gd name="T8" fmla="*/ 24 w 29"/>
                  <a:gd name="T9" fmla="*/ 20 h 60"/>
                  <a:gd name="T10" fmla="*/ 25 w 29"/>
                  <a:gd name="T11" fmla="*/ 22 h 60"/>
                  <a:gd name="T12" fmla="*/ 26 w 29"/>
                  <a:gd name="T13" fmla="*/ 28 h 60"/>
                  <a:gd name="T14" fmla="*/ 23 w 29"/>
                  <a:gd name="T15" fmla="*/ 35 h 60"/>
                  <a:gd name="T16" fmla="*/ 12 w 29"/>
                  <a:gd name="T17" fmla="*/ 58 h 60"/>
                  <a:gd name="T18" fmla="*/ 10 w 29"/>
                  <a:gd name="T19" fmla="*/ 60 h 60"/>
                  <a:gd name="T20" fmla="*/ 1 w 29"/>
                  <a:gd name="T21" fmla="*/ 33 h 60"/>
                  <a:gd name="T22" fmla="*/ 3 w 29"/>
                  <a:gd name="T23" fmla="*/ 31 h 60"/>
                  <a:gd name="T24" fmla="*/ 3 w 29"/>
                  <a:gd name="T25" fmla="*/ 20 h 60"/>
                  <a:gd name="T26" fmla="*/ 1 w 29"/>
                  <a:gd name="T27" fmla="*/ 18 h 60"/>
                  <a:gd name="T28" fmla="*/ 4 w 29"/>
                  <a:gd name="T29" fmla="*/ 14 h 60"/>
                  <a:gd name="T30" fmla="*/ 4 w 29"/>
                  <a:gd name="T31" fmla="*/ 5 h 60"/>
                  <a:gd name="T32" fmla="*/ 1 w 29"/>
                  <a:gd name="T33" fmla="*/ 4 h 60"/>
                  <a:gd name="T34" fmla="*/ 0 w 29"/>
                  <a:gd name="T35" fmla="*/ 1 h 60"/>
                  <a:gd name="T36" fmla="*/ 1 w 29"/>
                  <a:gd name="T37" fmla="*/ 0 h 60"/>
                  <a:gd name="T38" fmla="*/ 28 w 29"/>
                  <a:gd name="T3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60">
                    <a:moveTo>
                      <a:pt x="28" y="0"/>
                    </a:moveTo>
                    <a:cubicBezTo>
                      <a:pt x="28" y="1"/>
                      <a:pt x="29" y="2"/>
                      <a:pt x="28" y="3"/>
                    </a:cubicBezTo>
                    <a:cubicBezTo>
                      <a:pt x="28" y="5"/>
                      <a:pt x="28" y="8"/>
                      <a:pt x="28" y="11"/>
                    </a:cubicBezTo>
                    <a:cubicBezTo>
                      <a:pt x="27" y="11"/>
                      <a:pt x="25" y="11"/>
                      <a:pt x="24" y="12"/>
                    </a:cubicBezTo>
                    <a:cubicBezTo>
                      <a:pt x="24" y="15"/>
                      <a:pt x="24" y="17"/>
                      <a:pt x="24" y="20"/>
                    </a:cubicBezTo>
                    <a:lnTo>
                      <a:pt x="25" y="22"/>
                    </a:lnTo>
                    <a:cubicBezTo>
                      <a:pt x="27" y="24"/>
                      <a:pt x="27" y="26"/>
                      <a:pt x="26" y="28"/>
                    </a:cubicBezTo>
                    <a:cubicBezTo>
                      <a:pt x="25" y="30"/>
                      <a:pt x="24" y="33"/>
                      <a:pt x="23" y="35"/>
                    </a:cubicBezTo>
                    <a:cubicBezTo>
                      <a:pt x="19" y="43"/>
                      <a:pt x="16" y="50"/>
                      <a:pt x="12" y="58"/>
                    </a:cubicBezTo>
                    <a:cubicBezTo>
                      <a:pt x="12" y="59"/>
                      <a:pt x="11" y="59"/>
                      <a:pt x="10" y="60"/>
                    </a:cubicBezTo>
                    <a:cubicBezTo>
                      <a:pt x="8" y="57"/>
                      <a:pt x="4" y="46"/>
                      <a:pt x="1" y="33"/>
                    </a:cubicBezTo>
                    <a:cubicBezTo>
                      <a:pt x="1" y="32"/>
                      <a:pt x="2" y="32"/>
                      <a:pt x="3" y="31"/>
                    </a:cubicBezTo>
                    <a:lnTo>
                      <a:pt x="3" y="20"/>
                    </a:lnTo>
                    <a:cubicBezTo>
                      <a:pt x="3" y="19"/>
                      <a:pt x="2" y="19"/>
                      <a:pt x="1" y="18"/>
                    </a:cubicBezTo>
                    <a:cubicBezTo>
                      <a:pt x="0" y="16"/>
                      <a:pt x="3" y="16"/>
                      <a:pt x="4" y="14"/>
                    </a:cubicBezTo>
                    <a:lnTo>
                      <a:pt x="4" y="5"/>
                    </a:lnTo>
                    <a:cubicBezTo>
                      <a:pt x="3" y="5"/>
                      <a:pt x="2" y="4"/>
                      <a:pt x="1" y="4"/>
                    </a:cubicBezTo>
                    <a:cubicBezTo>
                      <a:pt x="0" y="3"/>
                      <a:pt x="0" y="2"/>
                      <a:pt x="0" y="1"/>
                    </a:cubicBezTo>
                    <a:lnTo>
                      <a:pt x="1" y="0"/>
                    </a:lnTo>
                    <a:cubicBezTo>
                      <a:pt x="10" y="0"/>
                      <a:pt x="19" y="0"/>
                      <a:pt x="28"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59" name="Freeform 2462">
                <a:extLst>
                  <a:ext uri="{FF2B5EF4-FFF2-40B4-BE49-F238E27FC236}">
                    <a16:creationId xmlns:a16="http://schemas.microsoft.com/office/drawing/2014/main" id="{1B2EC3F4-6EEA-4022-9BA0-D8D2972E6DB4}"/>
                  </a:ext>
                </a:extLst>
              </p:cNvPr>
              <p:cNvSpPr>
                <a:spLocks/>
              </p:cNvSpPr>
              <p:nvPr/>
            </p:nvSpPr>
            <p:spPr bwMode="auto">
              <a:xfrm>
                <a:off x="2949" y="4652"/>
                <a:ext cx="16" cy="34"/>
              </a:xfrm>
              <a:custGeom>
                <a:avLst/>
                <a:gdLst>
                  <a:gd name="T0" fmla="*/ 0 w 29"/>
                  <a:gd name="T1" fmla="*/ 0 h 60"/>
                  <a:gd name="T2" fmla="*/ 28 w 29"/>
                  <a:gd name="T3" fmla="*/ 0 h 60"/>
                  <a:gd name="T4" fmla="*/ 25 w 29"/>
                  <a:gd name="T5" fmla="*/ 5 h 60"/>
                  <a:gd name="T6" fmla="*/ 25 w 29"/>
                  <a:gd name="T7" fmla="*/ 14 h 60"/>
                  <a:gd name="T8" fmla="*/ 29 w 29"/>
                  <a:gd name="T9" fmla="*/ 18 h 60"/>
                  <a:gd name="T10" fmla="*/ 25 w 29"/>
                  <a:gd name="T11" fmla="*/ 20 h 60"/>
                  <a:gd name="T12" fmla="*/ 25 w 29"/>
                  <a:gd name="T13" fmla="*/ 31 h 60"/>
                  <a:gd name="T14" fmla="*/ 28 w 29"/>
                  <a:gd name="T15" fmla="*/ 33 h 60"/>
                  <a:gd name="T16" fmla="*/ 19 w 29"/>
                  <a:gd name="T17" fmla="*/ 59 h 60"/>
                  <a:gd name="T18" fmla="*/ 18 w 29"/>
                  <a:gd name="T19" fmla="*/ 60 h 60"/>
                  <a:gd name="T20" fmla="*/ 17 w 29"/>
                  <a:gd name="T21" fmla="*/ 58 h 60"/>
                  <a:gd name="T22" fmla="*/ 2 w 29"/>
                  <a:gd name="T23" fmla="*/ 27 h 60"/>
                  <a:gd name="T24" fmla="*/ 3 w 29"/>
                  <a:gd name="T25" fmla="*/ 22 h 60"/>
                  <a:gd name="T26" fmla="*/ 5 w 29"/>
                  <a:gd name="T27" fmla="*/ 20 h 60"/>
                  <a:gd name="T28" fmla="*/ 5 w 29"/>
                  <a:gd name="T29" fmla="*/ 12 h 60"/>
                  <a:gd name="T30" fmla="*/ 1 w 29"/>
                  <a:gd name="T31" fmla="*/ 11 h 60"/>
                  <a:gd name="T32" fmla="*/ 0 w 29"/>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60">
                    <a:moveTo>
                      <a:pt x="0" y="0"/>
                    </a:moveTo>
                    <a:cubicBezTo>
                      <a:pt x="10" y="0"/>
                      <a:pt x="19" y="0"/>
                      <a:pt x="28" y="0"/>
                    </a:cubicBezTo>
                    <a:cubicBezTo>
                      <a:pt x="29" y="3"/>
                      <a:pt x="29" y="3"/>
                      <a:pt x="25" y="5"/>
                    </a:cubicBezTo>
                    <a:cubicBezTo>
                      <a:pt x="25" y="8"/>
                      <a:pt x="25" y="11"/>
                      <a:pt x="25" y="14"/>
                    </a:cubicBezTo>
                    <a:cubicBezTo>
                      <a:pt x="26" y="15"/>
                      <a:pt x="28" y="16"/>
                      <a:pt x="29" y="18"/>
                    </a:cubicBezTo>
                    <a:cubicBezTo>
                      <a:pt x="28" y="18"/>
                      <a:pt x="27" y="19"/>
                      <a:pt x="25" y="20"/>
                    </a:cubicBezTo>
                    <a:cubicBezTo>
                      <a:pt x="25" y="23"/>
                      <a:pt x="25" y="27"/>
                      <a:pt x="25" y="31"/>
                    </a:cubicBezTo>
                    <a:cubicBezTo>
                      <a:pt x="26" y="32"/>
                      <a:pt x="27" y="32"/>
                      <a:pt x="28" y="33"/>
                    </a:cubicBezTo>
                    <a:cubicBezTo>
                      <a:pt x="25" y="42"/>
                      <a:pt x="22" y="51"/>
                      <a:pt x="19" y="59"/>
                    </a:cubicBezTo>
                    <a:lnTo>
                      <a:pt x="18" y="60"/>
                    </a:lnTo>
                    <a:lnTo>
                      <a:pt x="17" y="58"/>
                    </a:lnTo>
                    <a:cubicBezTo>
                      <a:pt x="12" y="48"/>
                      <a:pt x="7" y="38"/>
                      <a:pt x="2" y="27"/>
                    </a:cubicBezTo>
                    <a:cubicBezTo>
                      <a:pt x="1" y="25"/>
                      <a:pt x="1" y="24"/>
                      <a:pt x="3" y="22"/>
                    </a:cubicBezTo>
                    <a:cubicBezTo>
                      <a:pt x="4" y="22"/>
                      <a:pt x="5" y="21"/>
                      <a:pt x="5" y="20"/>
                    </a:cubicBezTo>
                    <a:cubicBezTo>
                      <a:pt x="5" y="17"/>
                      <a:pt x="5" y="15"/>
                      <a:pt x="5" y="12"/>
                    </a:cubicBezTo>
                    <a:cubicBezTo>
                      <a:pt x="3" y="11"/>
                      <a:pt x="2" y="11"/>
                      <a:pt x="1" y="11"/>
                    </a:cubicBezTo>
                    <a:cubicBezTo>
                      <a:pt x="0" y="7"/>
                      <a:pt x="0" y="4"/>
                      <a:pt x="0"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0" name="Freeform 2463">
                <a:extLst>
                  <a:ext uri="{FF2B5EF4-FFF2-40B4-BE49-F238E27FC236}">
                    <a16:creationId xmlns:a16="http://schemas.microsoft.com/office/drawing/2014/main" id="{B9B2CAC8-AD28-4681-A86C-242C53B8096F}"/>
                  </a:ext>
                </a:extLst>
              </p:cNvPr>
              <p:cNvSpPr>
                <a:spLocks/>
              </p:cNvSpPr>
              <p:nvPr/>
            </p:nvSpPr>
            <p:spPr bwMode="auto">
              <a:xfrm>
                <a:off x="2970" y="4540"/>
                <a:ext cx="11" cy="36"/>
              </a:xfrm>
              <a:custGeom>
                <a:avLst/>
                <a:gdLst>
                  <a:gd name="T0" fmla="*/ 19 w 20"/>
                  <a:gd name="T1" fmla="*/ 63 h 63"/>
                  <a:gd name="T2" fmla="*/ 17 w 20"/>
                  <a:gd name="T3" fmla="*/ 61 h 63"/>
                  <a:gd name="T4" fmla="*/ 4 w 20"/>
                  <a:gd name="T5" fmla="*/ 37 h 63"/>
                  <a:gd name="T6" fmla="*/ 2 w 20"/>
                  <a:gd name="T7" fmla="*/ 31 h 63"/>
                  <a:gd name="T8" fmla="*/ 2 w 20"/>
                  <a:gd name="T9" fmla="*/ 26 h 63"/>
                  <a:gd name="T10" fmla="*/ 4 w 20"/>
                  <a:gd name="T11" fmla="*/ 21 h 63"/>
                  <a:gd name="T12" fmla="*/ 5 w 20"/>
                  <a:gd name="T13" fmla="*/ 18 h 63"/>
                  <a:gd name="T14" fmla="*/ 5 w 20"/>
                  <a:gd name="T15" fmla="*/ 10 h 63"/>
                  <a:gd name="T16" fmla="*/ 1 w 20"/>
                  <a:gd name="T17" fmla="*/ 9 h 63"/>
                  <a:gd name="T18" fmla="*/ 5 w 20"/>
                  <a:gd name="T19" fmla="*/ 0 h 63"/>
                  <a:gd name="T20" fmla="*/ 20 w 20"/>
                  <a:gd name="T21" fmla="*/ 1 h 63"/>
                  <a:gd name="T22" fmla="*/ 20 w 20"/>
                  <a:gd name="T23" fmla="*/ 3 h 63"/>
                  <a:gd name="T24" fmla="*/ 20 w 20"/>
                  <a:gd name="T25" fmla="*/ 62 h 63"/>
                  <a:gd name="T26" fmla="*/ 19 w 20"/>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63">
                    <a:moveTo>
                      <a:pt x="19" y="63"/>
                    </a:moveTo>
                    <a:lnTo>
                      <a:pt x="17" y="61"/>
                    </a:lnTo>
                    <a:cubicBezTo>
                      <a:pt x="13" y="53"/>
                      <a:pt x="8" y="45"/>
                      <a:pt x="4" y="37"/>
                    </a:cubicBezTo>
                    <a:cubicBezTo>
                      <a:pt x="3" y="35"/>
                      <a:pt x="2" y="34"/>
                      <a:pt x="2" y="31"/>
                    </a:cubicBezTo>
                    <a:cubicBezTo>
                      <a:pt x="2" y="30"/>
                      <a:pt x="2" y="28"/>
                      <a:pt x="2" y="26"/>
                    </a:cubicBezTo>
                    <a:cubicBezTo>
                      <a:pt x="2" y="24"/>
                      <a:pt x="2" y="22"/>
                      <a:pt x="4" y="21"/>
                    </a:cubicBezTo>
                    <a:cubicBezTo>
                      <a:pt x="5" y="20"/>
                      <a:pt x="5" y="19"/>
                      <a:pt x="5" y="18"/>
                    </a:cubicBezTo>
                    <a:cubicBezTo>
                      <a:pt x="5" y="15"/>
                      <a:pt x="5" y="13"/>
                      <a:pt x="5" y="10"/>
                    </a:cubicBezTo>
                    <a:cubicBezTo>
                      <a:pt x="4" y="10"/>
                      <a:pt x="3" y="9"/>
                      <a:pt x="1" y="9"/>
                    </a:cubicBezTo>
                    <a:cubicBezTo>
                      <a:pt x="0" y="5"/>
                      <a:pt x="3" y="3"/>
                      <a:pt x="5" y="0"/>
                    </a:cubicBezTo>
                    <a:cubicBezTo>
                      <a:pt x="10" y="0"/>
                      <a:pt x="15" y="0"/>
                      <a:pt x="20" y="1"/>
                    </a:cubicBezTo>
                    <a:cubicBezTo>
                      <a:pt x="20" y="2"/>
                      <a:pt x="20" y="2"/>
                      <a:pt x="20" y="3"/>
                    </a:cubicBezTo>
                    <a:cubicBezTo>
                      <a:pt x="20" y="23"/>
                      <a:pt x="20" y="42"/>
                      <a:pt x="20" y="62"/>
                    </a:cubicBezTo>
                    <a:lnTo>
                      <a:pt x="19"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1" name="Freeform 2464">
                <a:extLst>
                  <a:ext uri="{FF2B5EF4-FFF2-40B4-BE49-F238E27FC236}">
                    <a16:creationId xmlns:a16="http://schemas.microsoft.com/office/drawing/2014/main" id="{C071FF7B-66EE-446C-8511-EA3F7EBCAFE6}"/>
                  </a:ext>
                </a:extLst>
              </p:cNvPr>
              <p:cNvSpPr>
                <a:spLocks/>
              </p:cNvSpPr>
              <p:nvPr/>
            </p:nvSpPr>
            <p:spPr bwMode="auto">
              <a:xfrm>
                <a:off x="2909" y="4540"/>
                <a:ext cx="12" cy="35"/>
              </a:xfrm>
              <a:custGeom>
                <a:avLst/>
                <a:gdLst>
                  <a:gd name="T0" fmla="*/ 1 w 20"/>
                  <a:gd name="T1" fmla="*/ 62 h 62"/>
                  <a:gd name="T2" fmla="*/ 1 w 20"/>
                  <a:gd name="T3" fmla="*/ 61 h 62"/>
                  <a:gd name="T4" fmla="*/ 2 w 20"/>
                  <a:gd name="T5" fmla="*/ 1 h 62"/>
                  <a:gd name="T6" fmla="*/ 3 w 20"/>
                  <a:gd name="T7" fmla="*/ 0 h 62"/>
                  <a:gd name="T8" fmla="*/ 16 w 20"/>
                  <a:gd name="T9" fmla="*/ 0 h 62"/>
                  <a:gd name="T10" fmla="*/ 20 w 20"/>
                  <a:gd name="T11" fmla="*/ 9 h 62"/>
                  <a:gd name="T12" fmla="*/ 16 w 20"/>
                  <a:gd name="T13" fmla="*/ 10 h 62"/>
                  <a:gd name="T14" fmla="*/ 16 w 20"/>
                  <a:gd name="T15" fmla="*/ 11 h 62"/>
                  <a:gd name="T16" fmla="*/ 16 w 20"/>
                  <a:gd name="T17" fmla="*/ 17 h 62"/>
                  <a:gd name="T18" fmla="*/ 17 w 20"/>
                  <a:gd name="T19" fmla="*/ 22 h 62"/>
                  <a:gd name="T20" fmla="*/ 18 w 20"/>
                  <a:gd name="T21" fmla="*/ 23 h 62"/>
                  <a:gd name="T22" fmla="*/ 17 w 20"/>
                  <a:gd name="T23" fmla="*/ 37 h 62"/>
                  <a:gd name="T24" fmla="*/ 16 w 20"/>
                  <a:gd name="T25" fmla="*/ 39 h 62"/>
                  <a:gd name="T26" fmla="*/ 2 w 20"/>
                  <a:gd name="T27" fmla="*/ 62 h 62"/>
                  <a:gd name="T28" fmla="*/ 1 w 20"/>
                  <a:gd name="T2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62">
                    <a:moveTo>
                      <a:pt x="1" y="62"/>
                    </a:moveTo>
                    <a:lnTo>
                      <a:pt x="1" y="61"/>
                    </a:lnTo>
                    <a:cubicBezTo>
                      <a:pt x="0" y="54"/>
                      <a:pt x="1" y="4"/>
                      <a:pt x="2" y="1"/>
                    </a:cubicBezTo>
                    <a:lnTo>
                      <a:pt x="3" y="0"/>
                    </a:lnTo>
                    <a:cubicBezTo>
                      <a:pt x="7" y="0"/>
                      <a:pt x="12" y="0"/>
                      <a:pt x="16" y="0"/>
                    </a:cubicBezTo>
                    <a:cubicBezTo>
                      <a:pt x="19" y="5"/>
                      <a:pt x="19" y="5"/>
                      <a:pt x="20" y="9"/>
                    </a:cubicBezTo>
                    <a:cubicBezTo>
                      <a:pt x="19" y="9"/>
                      <a:pt x="18" y="9"/>
                      <a:pt x="16" y="10"/>
                    </a:cubicBezTo>
                    <a:lnTo>
                      <a:pt x="16" y="11"/>
                    </a:lnTo>
                    <a:cubicBezTo>
                      <a:pt x="16" y="13"/>
                      <a:pt x="16" y="15"/>
                      <a:pt x="16" y="17"/>
                    </a:cubicBezTo>
                    <a:cubicBezTo>
                      <a:pt x="16" y="18"/>
                      <a:pt x="16" y="20"/>
                      <a:pt x="17" y="22"/>
                    </a:cubicBezTo>
                    <a:lnTo>
                      <a:pt x="18" y="23"/>
                    </a:lnTo>
                    <a:cubicBezTo>
                      <a:pt x="18" y="28"/>
                      <a:pt x="19" y="32"/>
                      <a:pt x="17" y="37"/>
                    </a:cubicBezTo>
                    <a:cubicBezTo>
                      <a:pt x="16" y="37"/>
                      <a:pt x="16" y="39"/>
                      <a:pt x="16" y="39"/>
                    </a:cubicBezTo>
                    <a:cubicBezTo>
                      <a:pt x="11" y="47"/>
                      <a:pt x="7" y="54"/>
                      <a:pt x="2" y="62"/>
                    </a:cubicBezTo>
                    <a:lnTo>
                      <a:pt x="1"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2" name="Freeform 2465">
                <a:extLst>
                  <a:ext uri="{FF2B5EF4-FFF2-40B4-BE49-F238E27FC236}">
                    <a16:creationId xmlns:a16="http://schemas.microsoft.com/office/drawing/2014/main" id="{17AA6E33-8FDF-4FA8-A3EC-6C8D04212631}"/>
                  </a:ext>
                </a:extLst>
              </p:cNvPr>
              <p:cNvSpPr>
                <a:spLocks/>
              </p:cNvSpPr>
              <p:nvPr/>
            </p:nvSpPr>
            <p:spPr bwMode="auto">
              <a:xfrm>
                <a:off x="2948" y="4790"/>
                <a:ext cx="6" cy="43"/>
              </a:xfrm>
              <a:custGeom>
                <a:avLst/>
                <a:gdLst>
                  <a:gd name="T0" fmla="*/ 9 w 10"/>
                  <a:gd name="T1" fmla="*/ 74 h 75"/>
                  <a:gd name="T2" fmla="*/ 1 w 10"/>
                  <a:gd name="T3" fmla="*/ 74 h 75"/>
                  <a:gd name="T4" fmla="*/ 0 w 10"/>
                  <a:gd name="T5" fmla="*/ 71 h 75"/>
                  <a:gd name="T6" fmla="*/ 1 w 10"/>
                  <a:gd name="T7" fmla="*/ 10 h 75"/>
                  <a:gd name="T8" fmla="*/ 1 w 10"/>
                  <a:gd name="T9" fmla="*/ 3 h 75"/>
                  <a:gd name="T10" fmla="*/ 10 w 10"/>
                  <a:gd name="T11" fmla="*/ 3 h 75"/>
                  <a:gd name="T12" fmla="*/ 9 w 10"/>
                  <a:gd name="T13" fmla="*/ 74 h 75"/>
                </a:gdLst>
                <a:ahLst/>
                <a:cxnLst>
                  <a:cxn ang="0">
                    <a:pos x="T0" y="T1"/>
                  </a:cxn>
                  <a:cxn ang="0">
                    <a:pos x="T2" y="T3"/>
                  </a:cxn>
                  <a:cxn ang="0">
                    <a:pos x="T4" y="T5"/>
                  </a:cxn>
                  <a:cxn ang="0">
                    <a:pos x="T6" y="T7"/>
                  </a:cxn>
                  <a:cxn ang="0">
                    <a:pos x="T8" y="T9"/>
                  </a:cxn>
                  <a:cxn ang="0">
                    <a:pos x="T10" y="T11"/>
                  </a:cxn>
                  <a:cxn ang="0">
                    <a:pos x="T12" y="T13"/>
                  </a:cxn>
                </a:cxnLst>
                <a:rect l="0" t="0" r="r" b="b"/>
                <a:pathLst>
                  <a:path w="10" h="75">
                    <a:moveTo>
                      <a:pt x="9" y="74"/>
                    </a:moveTo>
                    <a:cubicBezTo>
                      <a:pt x="6" y="74"/>
                      <a:pt x="4" y="75"/>
                      <a:pt x="1" y="74"/>
                    </a:cubicBezTo>
                    <a:cubicBezTo>
                      <a:pt x="1" y="73"/>
                      <a:pt x="0" y="72"/>
                      <a:pt x="0" y="71"/>
                    </a:cubicBezTo>
                    <a:cubicBezTo>
                      <a:pt x="0" y="51"/>
                      <a:pt x="1" y="31"/>
                      <a:pt x="1" y="10"/>
                    </a:cubicBezTo>
                    <a:cubicBezTo>
                      <a:pt x="1" y="8"/>
                      <a:pt x="1" y="5"/>
                      <a:pt x="1" y="3"/>
                    </a:cubicBezTo>
                    <a:cubicBezTo>
                      <a:pt x="3" y="0"/>
                      <a:pt x="7" y="0"/>
                      <a:pt x="10" y="3"/>
                    </a:cubicBezTo>
                    <a:cubicBezTo>
                      <a:pt x="10" y="26"/>
                      <a:pt x="10" y="50"/>
                      <a:pt x="9" y="74"/>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3" name="Freeform 2466">
                <a:extLst>
                  <a:ext uri="{FF2B5EF4-FFF2-40B4-BE49-F238E27FC236}">
                    <a16:creationId xmlns:a16="http://schemas.microsoft.com/office/drawing/2014/main" id="{F9297B6C-60F5-4E4A-AA2D-ABD9E3F7562A}"/>
                  </a:ext>
                </a:extLst>
              </p:cNvPr>
              <p:cNvSpPr>
                <a:spLocks/>
              </p:cNvSpPr>
              <p:nvPr/>
            </p:nvSpPr>
            <p:spPr bwMode="auto">
              <a:xfrm>
                <a:off x="2937" y="4790"/>
                <a:ext cx="5" cy="42"/>
              </a:xfrm>
              <a:custGeom>
                <a:avLst/>
                <a:gdLst>
                  <a:gd name="T0" fmla="*/ 9 w 9"/>
                  <a:gd name="T1" fmla="*/ 2 h 74"/>
                  <a:gd name="T2" fmla="*/ 9 w 9"/>
                  <a:gd name="T3" fmla="*/ 72 h 74"/>
                  <a:gd name="T4" fmla="*/ 8 w 9"/>
                  <a:gd name="T5" fmla="*/ 74 h 74"/>
                  <a:gd name="T6" fmla="*/ 1 w 9"/>
                  <a:gd name="T7" fmla="*/ 74 h 74"/>
                  <a:gd name="T8" fmla="*/ 0 w 9"/>
                  <a:gd name="T9" fmla="*/ 70 h 74"/>
                  <a:gd name="T10" fmla="*/ 0 w 9"/>
                  <a:gd name="T11" fmla="*/ 25 h 74"/>
                  <a:gd name="T12" fmla="*/ 0 w 9"/>
                  <a:gd name="T13" fmla="*/ 2 h 74"/>
                  <a:gd name="T14" fmla="*/ 9 w 9"/>
                  <a:gd name="T15" fmla="*/ 2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4">
                    <a:moveTo>
                      <a:pt x="9" y="2"/>
                    </a:moveTo>
                    <a:cubicBezTo>
                      <a:pt x="9" y="26"/>
                      <a:pt x="9" y="49"/>
                      <a:pt x="9" y="72"/>
                    </a:cubicBezTo>
                    <a:lnTo>
                      <a:pt x="8" y="74"/>
                    </a:lnTo>
                    <a:lnTo>
                      <a:pt x="1" y="74"/>
                    </a:lnTo>
                    <a:cubicBezTo>
                      <a:pt x="0" y="73"/>
                      <a:pt x="0" y="71"/>
                      <a:pt x="0" y="70"/>
                    </a:cubicBezTo>
                    <a:cubicBezTo>
                      <a:pt x="0" y="55"/>
                      <a:pt x="0" y="40"/>
                      <a:pt x="0" y="25"/>
                    </a:cubicBezTo>
                    <a:cubicBezTo>
                      <a:pt x="0" y="18"/>
                      <a:pt x="0" y="10"/>
                      <a:pt x="0" y="2"/>
                    </a:cubicBezTo>
                    <a:cubicBezTo>
                      <a:pt x="3" y="0"/>
                      <a:pt x="5" y="0"/>
                      <a:pt x="9" y="2"/>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4" name="Freeform 2467">
                <a:extLst>
                  <a:ext uri="{FF2B5EF4-FFF2-40B4-BE49-F238E27FC236}">
                    <a16:creationId xmlns:a16="http://schemas.microsoft.com/office/drawing/2014/main" id="{0D9650C2-AADF-4075-A003-467E1598BF71}"/>
                  </a:ext>
                </a:extLst>
              </p:cNvPr>
              <p:cNvSpPr>
                <a:spLocks/>
              </p:cNvSpPr>
              <p:nvPr/>
            </p:nvSpPr>
            <p:spPr bwMode="auto">
              <a:xfrm>
                <a:off x="2953" y="4540"/>
                <a:ext cx="7" cy="28"/>
              </a:xfrm>
              <a:custGeom>
                <a:avLst/>
                <a:gdLst>
                  <a:gd name="T0" fmla="*/ 1 w 13"/>
                  <a:gd name="T1" fmla="*/ 50 h 50"/>
                  <a:gd name="T2" fmla="*/ 0 w 13"/>
                  <a:gd name="T3" fmla="*/ 4 h 50"/>
                  <a:gd name="T4" fmla="*/ 1 w 13"/>
                  <a:gd name="T5" fmla="*/ 1 h 50"/>
                  <a:gd name="T6" fmla="*/ 8 w 13"/>
                  <a:gd name="T7" fmla="*/ 0 h 50"/>
                  <a:gd name="T8" fmla="*/ 12 w 13"/>
                  <a:gd name="T9" fmla="*/ 9 h 50"/>
                  <a:gd name="T10" fmla="*/ 8 w 13"/>
                  <a:gd name="T11" fmla="*/ 10 h 50"/>
                  <a:gd name="T12" fmla="*/ 8 w 13"/>
                  <a:gd name="T13" fmla="*/ 11 h 50"/>
                  <a:gd name="T14" fmla="*/ 8 w 13"/>
                  <a:gd name="T15" fmla="*/ 17 h 50"/>
                  <a:gd name="T16" fmla="*/ 9 w 13"/>
                  <a:gd name="T17" fmla="*/ 22 h 50"/>
                  <a:gd name="T18" fmla="*/ 11 w 13"/>
                  <a:gd name="T19" fmla="*/ 26 h 50"/>
                  <a:gd name="T20" fmla="*/ 11 w 13"/>
                  <a:gd name="T21" fmla="*/ 27 h 50"/>
                  <a:gd name="T22" fmla="*/ 7 w 13"/>
                  <a:gd name="T23" fmla="*/ 40 h 50"/>
                  <a:gd name="T24" fmla="*/ 3 w 13"/>
                  <a:gd name="T25" fmla="*/ 48 h 50"/>
                  <a:gd name="T26" fmla="*/ 1 w 13"/>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50">
                    <a:moveTo>
                      <a:pt x="1" y="50"/>
                    </a:moveTo>
                    <a:cubicBezTo>
                      <a:pt x="0" y="46"/>
                      <a:pt x="0" y="27"/>
                      <a:pt x="0" y="4"/>
                    </a:cubicBezTo>
                    <a:cubicBezTo>
                      <a:pt x="0" y="3"/>
                      <a:pt x="1" y="2"/>
                      <a:pt x="1" y="1"/>
                    </a:cubicBezTo>
                    <a:cubicBezTo>
                      <a:pt x="3" y="0"/>
                      <a:pt x="6" y="0"/>
                      <a:pt x="8" y="0"/>
                    </a:cubicBezTo>
                    <a:cubicBezTo>
                      <a:pt x="10" y="3"/>
                      <a:pt x="13" y="5"/>
                      <a:pt x="12" y="9"/>
                    </a:cubicBezTo>
                    <a:cubicBezTo>
                      <a:pt x="11" y="9"/>
                      <a:pt x="10" y="10"/>
                      <a:pt x="8" y="10"/>
                    </a:cubicBezTo>
                    <a:lnTo>
                      <a:pt x="8" y="11"/>
                    </a:lnTo>
                    <a:cubicBezTo>
                      <a:pt x="8" y="13"/>
                      <a:pt x="8" y="15"/>
                      <a:pt x="8" y="17"/>
                    </a:cubicBezTo>
                    <a:cubicBezTo>
                      <a:pt x="8" y="19"/>
                      <a:pt x="8" y="20"/>
                      <a:pt x="9" y="22"/>
                    </a:cubicBezTo>
                    <a:cubicBezTo>
                      <a:pt x="11" y="23"/>
                      <a:pt x="11" y="24"/>
                      <a:pt x="11" y="26"/>
                    </a:cubicBezTo>
                    <a:lnTo>
                      <a:pt x="11" y="27"/>
                    </a:lnTo>
                    <a:cubicBezTo>
                      <a:pt x="12" y="32"/>
                      <a:pt x="10" y="36"/>
                      <a:pt x="7" y="40"/>
                    </a:cubicBezTo>
                    <a:cubicBezTo>
                      <a:pt x="6" y="43"/>
                      <a:pt x="4" y="45"/>
                      <a:pt x="3" y="48"/>
                    </a:cubicBezTo>
                    <a:cubicBezTo>
                      <a:pt x="2" y="48"/>
                      <a:pt x="2" y="49"/>
                      <a:pt x="1" y="5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5" name="Freeform 2468">
                <a:extLst>
                  <a:ext uri="{FF2B5EF4-FFF2-40B4-BE49-F238E27FC236}">
                    <a16:creationId xmlns:a16="http://schemas.microsoft.com/office/drawing/2014/main" id="{7CBCF62C-08F5-4929-93CB-D1B1B90126C2}"/>
                  </a:ext>
                </a:extLst>
              </p:cNvPr>
              <p:cNvSpPr>
                <a:spLocks/>
              </p:cNvSpPr>
              <p:nvPr/>
            </p:nvSpPr>
            <p:spPr bwMode="auto">
              <a:xfrm>
                <a:off x="2932" y="4540"/>
                <a:ext cx="6" cy="28"/>
              </a:xfrm>
              <a:custGeom>
                <a:avLst/>
                <a:gdLst>
                  <a:gd name="T0" fmla="*/ 1 w 12"/>
                  <a:gd name="T1" fmla="*/ 9 h 49"/>
                  <a:gd name="T2" fmla="*/ 5 w 12"/>
                  <a:gd name="T3" fmla="*/ 0 h 49"/>
                  <a:gd name="T4" fmla="*/ 12 w 12"/>
                  <a:gd name="T5" fmla="*/ 1 h 49"/>
                  <a:gd name="T6" fmla="*/ 12 w 12"/>
                  <a:gd name="T7" fmla="*/ 3 h 49"/>
                  <a:gd name="T8" fmla="*/ 12 w 12"/>
                  <a:gd name="T9" fmla="*/ 48 h 49"/>
                  <a:gd name="T10" fmla="*/ 12 w 12"/>
                  <a:gd name="T11" fmla="*/ 49 h 49"/>
                  <a:gd name="T12" fmla="*/ 10 w 12"/>
                  <a:gd name="T13" fmla="*/ 49 h 49"/>
                  <a:gd name="T14" fmla="*/ 3 w 12"/>
                  <a:gd name="T15" fmla="*/ 37 h 49"/>
                  <a:gd name="T16" fmla="*/ 2 w 12"/>
                  <a:gd name="T17" fmla="*/ 31 h 49"/>
                  <a:gd name="T18" fmla="*/ 2 w 12"/>
                  <a:gd name="T19" fmla="*/ 25 h 49"/>
                  <a:gd name="T20" fmla="*/ 3 w 12"/>
                  <a:gd name="T21" fmla="*/ 22 h 49"/>
                  <a:gd name="T22" fmla="*/ 5 w 12"/>
                  <a:gd name="T23" fmla="*/ 18 h 49"/>
                  <a:gd name="T24" fmla="*/ 5 w 12"/>
                  <a:gd name="T25" fmla="*/ 10 h 49"/>
                  <a:gd name="T26" fmla="*/ 1 w 12"/>
                  <a:gd name="T27"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9">
                    <a:moveTo>
                      <a:pt x="1" y="9"/>
                    </a:moveTo>
                    <a:cubicBezTo>
                      <a:pt x="0" y="5"/>
                      <a:pt x="3" y="3"/>
                      <a:pt x="5" y="0"/>
                    </a:cubicBezTo>
                    <a:cubicBezTo>
                      <a:pt x="7" y="0"/>
                      <a:pt x="9" y="0"/>
                      <a:pt x="12" y="1"/>
                    </a:cubicBezTo>
                    <a:lnTo>
                      <a:pt x="12" y="3"/>
                    </a:lnTo>
                    <a:cubicBezTo>
                      <a:pt x="12" y="18"/>
                      <a:pt x="12" y="33"/>
                      <a:pt x="12" y="48"/>
                    </a:cubicBezTo>
                    <a:lnTo>
                      <a:pt x="12" y="49"/>
                    </a:lnTo>
                    <a:lnTo>
                      <a:pt x="10" y="49"/>
                    </a:lnTo>
                    <a:cubicBezTo>
                      <a:pt x="8" y="45"/>
                      <a:pt x="6" y="41"/>
                      <a:pt x="3" y="37"/>
                    </a:cubicBezTo>
                    <a:cubicBezTo>
                      <a:pt x="2" y="35"/>
                      <a:pt x="2" y="33"/>
                      <a:pt x="2" y="31"/>
                    </a:cubicBezTo>
                    <a:cubicBezTo>
                      <a:pt x="2" y="29"/>
                      <a:pt x="2" y="27"/>
                      <a:pt x="2" y="25"/>
                    </a:cubicBezTo>
                    <a:cubicBezTo>
                      <a:pt x="2" y="24"/>
                      <a:pt x="2" y="23"/>
                      <a:pt x="3" y="22"/>
                    </a:cubicBezTo>
                    <a:cubicBezTo>
                      <a:pt x="5" y="21"/>
                      <a:pt x="5" y="19"/>
                      <a:pt x="5" y="18"/>
                    </a:cubicBezTo>
                    <a:cubicBezTo>
                      <a:pt x="5" y="15"/>
                      <a:pt x="5" y="13"/>
                      <a:pt x="5" y="10"/>
                    </a:cubicBezTo>
                    <a:cubicBezTo>
                      <a:pt x="4" y="10"/>
                      <a:pt x="2" y="9"/>
                      <a:pt x="1" y="9"/>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6" name="Freeform 2469">
                <a:extLst>
                  <a:ext uri="{FF2B5EF4-FFF2-40B4-BE49-F238E27FC236}">
                    <a16:creationId xmlns:a16="http://schemas.microsoft.com/office/drawing/2014/main" id="{E03C5676-475C-4716-996B-A7EDD8C22386}"/>
                  </a:ext>
                </a:extLst>
              </p:cNvPr>
              <p:cNvSpPr>
                <a:spLocks/>
              </p:cNvSpPr>
              <p:nvPr/>
            </p:nvSpPr>
            <p:spPr bwMode="auto">
              <a:xfrm>
                <a:off x="2909" y="4652"/>
                <a:ext cx="6" cy="29"/>
              </a:xfrm>
              <a:custGeom>
                <a:avLst/>
                <a:gdLst>
                  <a:gd name="T0" fmla="*/ 1 w 10"/>
                  <a:gd name="T1" fmla="*/ 0 h 50"/>
                  <a:gd name="T2" fmla="*/ 8 w 10"/>
                  <a:gd name="T3" fmla="*/ 0 h 50"/>
                  <a:gd name="T4" fmla="*/ 9 w 10"/>
                  <a:gd name="T5" fmla="*/ 4 h 50"/>
                  <a:gd name="T6" fmla="*/ 6 w 10"/>
                  <a:gd name="T7" fmla="*/ 5 h 50"/>
                  <a:gd name="T8" fmla="*/ 6 w 10"/>
                  <a:gd name="T9" fmla="*/ 14 h 50"/>
                  <a:gd name="T10" fmla="*/ 10 w 10"/>
                  <a:gd name="T11" fmla="*/ 18 h 50"/>
                  <a:gd name="T12" fmla="*/ 6 w 10"/>
                  <a:gd name="T13" fmla="*/ 20 h 50"/>
                  <a:gd name="T14" fmla="*/ 6 w 10"/>
                  <a:gd name="T15" fmla="*/ 31 h 50"/>
                  <a:gd name="T16" fmla="*/ 8 w 10"/>
                  <a:gd name="T17" fmla="*/ 33 h 50"/>
                  <a:gd name="T18" fmla="*/ 2 w 10"/>
                  <a:gd name="T19" fmla="*/ 50 h 50"/>
                  <a:gd name="T20" fmla="*/ 0 w 10"/>
                  <a:gd name="T21" fmla="*/ 48 h 50"/>
                  <a:gd name="T22" fmla="*/ 0 w 10"/>
                  <a:gd name="T23" fmla="*/ 32 h 50"/>
                  <a:gd name="T24" fmla="*/ 1 w 10"/>
                  <a:gd name="T25" fmla="*/ 6 h 50"/>
                  <a:gd name="T26" fmla="*/ 1 w 10"/>
                  <a:gd name="T2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50">
                    <a:moveTo>
                      <a:pt x="1" y="0"/>
                    </a:moveTo>
                    <a:lnTo>
                      <a:pt x="8" y="0"/>
                    </a:lnTo>
                    <a:cubicBezTo>
                      <a:pt x="10" y="1"/>
                      <a:pt x="9" y="3"/>
                      <a:pt x="9" y="4"/>
                    </a:cubicBezTo>
                    <a:cubicBezTo>
                      <a:pt x="8" y="4"/>
                      <a:pt x="7" y="5"/>
                      <a:pt x="6" y="5"/>
                    </a:cubicBezTo>
                    <a:cubicBezTo>
                      <a:pt x="5" y="8"/>
                      <a:pt x="6" y="11"/>
                      <a:pt x="6" y="14"/>
                    </a:cubicBezTo>
                    <a:cubicBezTo>
                      <a:pt x="7" y="15"/>
                      <a:pt x="8" y="16"/>
                      <a:pt x="10" y="18"/>
                    </a:cubicBezTo>
                    <a:cubicBezTo>
                      <a:pt x="8" y="18"/>
                      <a:pt x="7" y="19"/>
                      <a:pt x="6" y="20"/>
                    </a:cubicBezTo>
                    <a:lnTo>
                      <a:pt x="6" y="31"/>
                    </a:lnTo>
                    <a:lnTo>
                      <a:pt x="8" y="33"/>
                    </a:lnTo>
                    <a:cubicBezTo>
                      <a:pt x="9" y="34"/>
                      <a:pt x="4" y="45"/>
                      <a:pt x="2" y="50"/>
                    </a:cubicBezTo>
                    <a:cubicBezTo>
                      <a:pt x="0" y="50"/>
                      <a:pt x="0" y="49"/>
                      <a:pt x="0" y="48"/>
                    </a:cubicBezTo>
                    <a:cubicBezTo>
                      <a:pt x="0" y="43"/>
                      <a:pt x="0" y="37"/>
                      <a:pt x="0" y="32"/>
                    </a:cubicBezTo>
                    <a:cubicBezTo>
                      <a:pt x="0" y="23"/>
                      <a:pt x="1" y="15"/>
                      <a:pt x="1" y="6"/>
                    </a:cubicBezTo>
                    <a:cubicBezTo>
                      <a:pt x="1" y="5"/>
                      <a:pt x="1" y="3"/>
                      <a:pt x="1"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7" name="Freeform 2470">
                <a:extLst>
                  <a:ext uri="{FF2B5EF4-FFF2-40B4-BE49-F238E27FC236}">
                    <a16:creationId xmlns:a16="http://schemas.microsoft.com/office/drawing/2014/main" id="{79379DC1-0A6D-40B3-B79A-1BBFA7903168}"/>
                  </a:ext>
                </a:extLst>
              </p:cNvPr>
              <p:cNvSpPr>
                <a:spLocks/>
              </p:cNvSpPr>
              <p:nvPr/>
            </p:nvSpPr>
            <p:spPr bwMode="auto">
              <a:xfrm>
                <a:off x="2976" y="4652"/>
                <a:ext cx="5" cy="29"/>
              </a:xfrm>
              <a:custGeom>
                <a:avLst/>
                <a:gdLst>
                  <a:gd name="T0" fmla="*/ 1 w 9"/>
                  <a:gd name="T1" fmla="*/ 0 h 50"/>
                  <a:gd name="T2" fmla="*/ 9 w 9"/>
                  <a:gd name="T3" fmla="*/ 0 h 50"/>
                  <a:gd name="T4" fmla="*/ 9 w 9"/>
                  <a:gd name="T5" fmla="*/ 3 h 50"/>
                  <a:gd name="T6" fmla="*/ 9 w 9"/>
                  <a:gd name="T7" fmla="*/ 48 h 50"/>
                  <a:gd name="T8" fmla="*/ 9 w 9"/>
                  <a:gd name="T9" fmla="*/ 50 h 50"/>
                  <a:gd name="T10" fmla="*/ 5 w 9"/>
                  <a:gd name="T11" fmla="*/ 42 h 50"/>
                  <a:gd name="T12" fmla="*/ 1 w 9"/>
                  <a:gd name="T13" fmla="*/ 33 h 50"/>
                  <a:gd name="T14" fmla="*/ 4 w 9"/>
                  <a:gd name="T15" fmla="*/ 31 h 50"/>
                  <a:gd name="T16" fmla="*/ 4 w 9"/>
                  <a:gd name="T17" fmla="*/ 20 h 50"/>
                  <a:gd name="T18" fmla="*/ 4 w 9"/>
                  <a:gd name="T19" fmla="*/ 15 h 50"/>
                  <a:gd name="T20" fmla="*/ 4 w 9"/>
                  <a:gd name="T21" fmla="*/ 14 h 50"/>
                  <a:gd name="T22" fmla="*/ 4 w 9"/>
                  <a:gd name="T23" fmla="*/ 6 h 50"/>
                  <a:gd name="T24" fmla="*/ 1 w 9"/>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50">
                    <a:moveTo>
                      <a:pt x="1" y="0"/>
                    </a:moveTo>
                    <a:lnTo>
                      <a:pt x="9" y="0"/>
                    </a:lnTo>
                    <a:cubicBezTo>
                      <a:pt x="9" y="1"/>
                      <a:pt x="9" y="2"/>
                      <a:pt x="9" y="3"/>
                    </a:cubicBezTo>
                    <a:cubicBezTo>
                      <a:pt x="9" y="18"/>
                      <a:pt x="9" y="33"/>
                      <a:pt x="9" y="48"/>
                    </a:cubicBezTo>
                    <a:lnTo>
                      <a:pt x="9" y="50"/>
                    </a:lnTo>
                    <a:cubicBezTo>
                      <a:pt x="7" y="48"/>
                      <a:pt x="6" y="46"/>
                      <a:pt x="5" y="42"/>
                    </a:cubicBezTo>
                    <a:cubicBezTo>
                      <a:pt x="3" y="39"/>
                      <a:pt x="2" y="36"/>
                      <a:pt x="1" y="33"/>
                    </a:cubicBezTo>
                    <a:cubicBezTo>
                      <a:pt x="2" y="32"/>
                      <a:pt x="3" y="32"/>
                      <a:pt x="4" y="31"/>
                    </a:cubicBezTo>
                    <a:lnTo>
                      <a:pt x="4" y="20"/>
                    </a:lnTo>
                    <a:cubicBezTo>
                      <a:pt x="0" y="18"/>
                      <a:pt x="0" y="18"/>
                      <a:pt x="4" y="15"/>
                    </a:cubicBezTo>
                    <a:lnTo>
                      <a:pt x="4" y="14"/>
                    </a:lnTo>
                    <a:lnTo>
                      <a:pt x="4" y="6"/>
                    </a:lnTo>
                    <a:cubicBezTo>
                      <a:pt x="1" y="3"/>
                      <a:pt x="1" y="3"/>
                      <a:pt x="1" y="0"/>
                    </a:cubicBez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8" name="Freeform 2471">
                <a:extLst>
                  <a:ext uri="{FF2B5EF4-FFF2-40B4-BE49-F238E27FC236}">
                    <a16:creationId xmlns:a16="http://schemas.microsoft.com/office/drawing/2014/main" id="{393016FD-D011-4C08-8FC4-0867A75EE345}"/>
                  </a:ext>
                </a:extLst>
              </p:cNvPr>
              <p:cNvSpPr>
                <a:spLocks/>
              </p:cNvSpPr>
              <p:nvPr/>
            </p:nvSpPr>
            <p:spPr bwMode="auto">
              <a:xfrm>
                <a:off x="2914" y="4943"/>
                <a:ext cx="1" cy="2"/>
              </a:xfrm>
              <a:custGeom>
                <a:avLst/>
                <a:gdLst>
                  <a:gd name="T0" fmla="*/ 0 w 1"/>
                  <a:gd name="T1" fmla="*/ 3 h 3"/>
                  <a:gd name="T2" fmla="*/ 0 w 1"/>
                  <a:gd name="T3" fmla="*/ 0 h 3"/>
                  <a:gd name="T4" fmla="*/ 0 w 1"/>
                  <a:gd name="T5" fmla="*/ 0 h 3"/>
                  <a:gd name="T6" fmla="*/ 1 w 1"/>
                  <a:gd name="T7" fmla="*/ 0 h 3"/>
                  <a:gd name="T8" fmla="*/ 1 w 1"/>
                  <a:gd name="T9" fmla="*/ 3 h 3"/>
                  <a:gd name="T10" fmla="*/ 0 w 1"/>
                  <a:gd name="T11" fmla="*/ 3 h 3"/>
                </a:gdLst>
                <a:ahLst/>
                <a:cxnLst>
                  <a:cxn ang="0">
                    <a:pos x="T0" y="T1"/>
                  </a:cxn>
                  <a:cxn ang="0">
                    <a:pos x="T2" y="T3"/>
                  </a:cxn>
                  <a:cxn ang="0">
                    <a:pos x="T4" y="T5"/>
                  </a:cxn>
                  <a:cxn ang="0">
                    <a:pos x="T6" y="T7"/>
                  </a:cxn>
                  <a:cxn ang="0">
                    <a:pos x="T8" y="T9"/>
                  </a:cxn>
                  <a:cxn ang="0">
                    <a:pos x="T10" y="T11"/>
                  </a:cxn>
                </a:cxnLst>
                <a:rect l="0" t="0" r="r" b="b"/>
                <a:pathLst>
                  <a:path w="1" h="3">
                    <a:moveTo>
                      <a:pt x="0" y="3"/>
                    </a:moveTo>
                    <a:lnTo>
                      <a:pt x="0" y="0"/>
                    </a:lnTo>
                    <a:lnTo>
                      <a:pt x="0" y="0"/>
                    </a:lnTo>
                    <a:lnTo>
                      <a:pt x="1" y="0"/>
                    </a:lnTo>
                    <a:lnTo>
                      <a:pt x="1" y="3"/>
                    </a:lnTo>
                    <a:lnTo>
                      <a:pt x="0"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69" name="Freeform 2472">
                <a:extLst>
                  <a:ext uri="{FF2B5EF4-FFF2-40B4-BE49-F238E27FC236}">
                    <a16:creationId xmlns:a16="http://schemas.microsoft.com/office/drawing/2014/main" id="{1580AF4B-E098-4063-BFE7-5C1B945A2A49}"/>
                  </a:ext>
                </a:extLst>
              </p:cNvPr>
              <p:cNvSpPr>
                <a:spLocks noEditPoints="1"/>
              </p:cNvSpPr>
              <p:nvPr/>
            </p:nvSpPr>
            <p:spPr bwMode="auto">
              <a:xfrm>
                <a:off x="2170" y="4228"/>
                <a:ext cx="898" cy="799"/>
              </a:xfrm>
              <a:custGeom>
                <a:avLst/>
                <a:gdLst>
                  <a:gd name="T0" fmla="*/ 867 w 1583"/>
                  <a:gd name="T1" fmla="*/ 499 h 1408"/>
                  <a:gd name="T2" fmla="*/ 864 w 1583"/>
                  <a:gd name="T3" fmla="*/ 1101 h 1408"/>
                  <a:gd name="T4" fmla="*/ 945 w 1583"/>
                  <a:gd name="T5" fmla="*/ 841 h 1408"/>
                  <a:gd name="T6" fmla="*/ 949 w 1583"/>
                  <a:gd name="T7" fmla="*/ 840 h 1408"/>
                  <a:gd name="T8" fmla="*/ 1010 w 1583"/>
                  <a:gd name="T9" fmla="*/ 686 h 1408"/>
                  <a:gd name="T10" fmla="*/ 1035 w 1583"/>
                  <a:gd name="T11" fmla="*/ 830 h 1408"/>
                  <a:gd name="T12" fmla="*/ 1576 w 1583"/>
                  <a:gd name="T13" fmla="*/ 1211 h 1408"/>
                  <a:gd name="T14" fmla="*/ 529 w 1583"/>
                  <a:gd name="T15" fmla="*/ 1043 h 1408"/>
                  <a:gd name="T16" fmla="*/ 571 w 1583"/>
                  <a:gd name="T17" fmla="*/ 1392 h 1408"/>
                  <a:gd name="T18" fmla="*/ 751 w 1583"/>
                  <a:gd name="T19" fmla="*/ 922 h 1408"/>
                  <a:gd name="T20" fmla="*/ 796 w 1583"/>
                  <a:gd name="T21" fmla="*/ 1394 h 1408"/>
                  <a:gd name="T22" fmla="*/ 824 w 1583"/>
                  <a:gd name="T23" fmla="*/ 590 h 1408"/>
                  <a:gd name="T24" fmla="*/ 829 w 1583"/>
                  <a:gd name="T25" fmla="*/ 1175 h 1408"/>
                  <a:gd name="T26" fmla="*/ 830 w 1583"/>
                  <a:gd name="T27" fmla="*/ 33 h 1408"/>
                  <a:gd name="T28" fmla="*/ 764 w 1583"/>
                  <a:gd name="T29" fmla="*/ 872 h 1408"/>
                  <a:gd name="T30" fmla="*/ 582 w 1583"/>
                  <a:gd name="T31" fmla="*/ 1334 h 1408"/>
                  <a:gd name="T32" fmla="*/ 537 w 1583"/>
                  <a:gd name="T33" fmla="*/ 1388 h 1408"/>
                  <a:gd name="T34" fmla="*/ 1583 w 1583"/>
                  <a:gd name="T35" fmla="*/ 1395 h 1408"/>
                  <a:gd name="T36" fmla="*/ 1041 w 1583"/>
                  <a:gd name="T37" fmla="*/ 1007 h 1408"/>
                  <a:gd name="T38" fmla="*/ 1012 w 1583"/>
                  <a:gd name="T39" fmla="*/ 679 h 1408"/>
                  <a:gd name="T40" fmla="*/ 954 w 1583"/>
                  <a:gd name="T41" fmla="*/ 825 h 1408"/>
                  <a:gd name="T42" fmla="*/ 1005 w 1583"/>
                  <a:gd name="T43" fmla="*/ 1385 h 1408"/>
                  <a:gd name="T44" fmla="*/ 999 w 1583"/>
                  <a:gd name="T45" fmla="*/ 871 h 1408"/>
                  <a:gd name="T46" fmla="*/ 869 w 1583"/>
                  <a:gd name="T47" fmla="*/ 149 h 1408"/>
                  <a:gd name="T48" fmla="*/ 887 w 1583"/>
                  <a:gd name="T49" fmla="*/ 1395 h 1408"/>
                  <a:gd name="T50" fmla="*/ 985 w 1583"/>
                  <a:gd name="T51" fmla="*/ 1258 h 1408"/>
                  <a:gd name="T52" fmla="*/ 718 w 1583"/>
                  <a:gd name="T53" fmla="*/ 1385 h 1408"/>
                  <a:gd name="T54" fmla="*/ 583 w 1583"/>
                  <a:gd name="T55" fmla="*/ 1110 h 1408"/>
                  <a:gd name="T56" fmla="*/ 743 w 1583"/>
                  <a:gd name="T57" fmla="*/ 1097 h 1408"/>
                  <a:gd name="T58" fmla="*/ 750 w 1583"/>
                  <a:gd name="T59" fmla="*/ 1372 h 1408"/>
                  <a:gd name="T60" fmla="*/ 314 w 1583"/>
                  <a:gd name="T61" fmla="*/ 1322 h 1408"/>
                  <a:gd name="T62" fmla="*/ 1253 w 1583"/>
                  <a:gd name="T63" fmla="*/ 1115 h 1408"/>
                  <a:gd name="T64" fmla="*/ 1265 w 1583"/>
                  <a:gd name="T65" fmla="*/ 1151 h 1408"/>
                  <a:gd name="T66" fmla="*/ 32 w 1583"/>
                  <a:gd name="T67" fmla="*/ 1328 h 1408"/>
                  <a:gd name="T68" fmla="*/ 1451 w 1583"/>
                  <a:gd name="T69" fmla="*/ 1136 h 1408"/>
                  <a:gd name="T70" fmla="*/ 1551 w 1583"/>
                  <a:gd name="T71" fmla="*/ 1330 h 1408"/>
                  <a:gd name="T72" fmla="*/ 696 w 1583"/>
                  <a:gd name="T73" fmla="*/ 1242 h 1408"/>
                  <a:gd name="T74" fmla="*/ 638 w 1583"/>
                  <a:gd name="T75" fmla="*/ 1236 h 1408"/>
                  <a:gd name="T76" fmla="*/ 635 w 1583"/>
                  <a:gd name="T77" fmla="*/ 1203 h 1408"/>
                  <a:gd name="T78" fmla="*/ 657 w 1583"/>
                  <a:gd name="T79" fmla="*/ 1144 h 1408"/>
                  <a:gd name="T80" fmla="*/ 654 w 1583"/>
                  <a:gd name="T81" fmla="*/ 1114 h 1408"/>
                  <a:gd name="T82" fmla="*/ 691 w 1583"/>
                  <a:gd name="T83" fmla="*/ 1120 h 1408"/>
                  <a:gd name="T84" fmla="*/ 687 w 1583"/>
                  <a:gd name="T85" fmla="*/ 1170 h 1408"/>
                  <a:gd name="T86" fmla="*/ 705 w 1583"/>
                  <a:gd name="T87" fmla="*/ 1112 h 1408"/>
                  <a:gd name="T88" fmla="*/ 683 w 1583"/>
                  <a:gd name="T89" fmla="*/ 1081 h 1408"/>
                  <a:gd name="T90" fmla="*/ 679 w 1583"/>
                  <a:gd name="T91" fmla="*/ 1152 h 1408"/>
                  <a:gd name="T92" fmla="*/ 675 w 1583"/>
                  <a:gd name="T93" fmla="*/ 1126 h 1408"/>
                  <a:gd name="T94" fmla="*/ 658 w 1583"/>
                  <a:gd name="T95" fmla="*/ 1183 h 1408"/>
                  <a:gd name="T96" fmla="*/ 661 w 1583"/>
                  <a:gd name="T97" fmla="*/ 1123 h 1408"/>
                  <a:gd name="T98" fmla="*/ 699 w 1583"/>
                  <a:gd name="T99" fmla="*/ 1059 h 1408"/>
                  <a:gd name="T100" fmla="*/ 661 w 1583"/>
                  <a:gd name="T101" fmla="*/ 1237 h 1408"/>
                  <a:gd name="T102" fmla="*/ 671 w 1583"/>
                  <a:gd name="T103" fmla="*/ 1067 h 1408"/>
                  <a:gd name="T104" fmla="*/ 619 w 1583"/>
                  <a:gd name="T105" fmla="*/ 1248 h 1408"/>
                  <a:gd name="T106" fmla="*/ 708 w 1583"/>
                  <a:gd name="T107" fmla="*/ 1196 h 1408"/>
                  <a:gd name="T108" fmla="*/ 617 w 1583"/>
                  <a:gd name="T109" fmla="*/ 1113 h 1408"/>
                  <a:gd name="T110" fmla="*/ 624 w 1583"/>
                  <a:gd name="T111" fmla="*/ 1130 h 1408"/>
                  <a:gd name="T112" fmla="*/ 626 w 1583"/>
                  <a:gd name="T113" fmla="*/ 1170 h 1408"/>
                  <a:gd name="T114" fmla="*/ 629 w 1583"/>
                  <a:gd name="T115" fmla="*/ 1161 h 1408"/>
                  <a:gd name="T116" fmla="*/ 718 w 1583"/>
                  <a:gd name="T117" fmla="*/ 1137 h 1408"/>
                  <a:gd name="T118" fmla="*/ 716 w 1583"/>
                  <a:gd name="T119" fmla="*/ 1195 h 1408"/>
                  <a:gd name="T120" fmla="*/ 626 w 1583"/>
                  <a:gd name="T121" fmla="*/ 1091 h 1408"/>
                  <a:gd name="T122" fmla="*/ 711 w 1583"/>
                  <a:gd name="T123" fmla="*/ 1083 h 1408"/>
                  <a:gd name="T124" fmla="*/ 688 w 1583"/>
                  <a:gd name="T125" fmla="*/ 1052 h 1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3" h="1408">
                    <a:moveTo>
                      <a:pt x="826" y="1391"/>
                    </a:moveTo>
                    <a:lnTo>
                      <a:pt x="826" y="1395"/>
                    </a:lnTo>
                    <a:lnTo>
                      <a:pt x="837" y="1395"/>
                    </a:lnTo>
                    <a:lnTo>
                      <a:pt x="839" y="1395"/>
                    </a:lnTo>
                    <a:lnTo>
                      <a:pt x="840" y="1392"/>
                    </a:lnTo>
                    <a:cubicBezTo>
                      <a:pt x="840" y="1391"/>
                      <a:pt x="841" y="1389"/>
                      <a:pt x="841" y="1387"/>
                    </a:cubicBezTo>
                    <a:cubicBezTo>
                      <a:pt x="841" y="1386"/>
                      <a:pt x="841" y="1385"/>
                      <a:pt x="841" y="1383"/>
                    </a:cubicBezTo>
                    <a:cubicBezTo>
                      <a:pt x="841" y="1382"/>
                      <a:pt x="841" y="1381"/>
                      <a:pt x="841" y="1380"/>
                    </a:cubicBezTo>
                    <a:lnTo>
                      <a:pt x="841" y="1379"/>
                    </a:lnTo>
                    <a:lnTo>
                      <a:pt x="841" y="1379"/>
                    </a:lnTo>
                    <a:lnTo>
                      <a:pt x="841" y="1379"/>
                    </a:lnTo>
                    <a:cubicBezTo>
                      <a:pt x="841" y="1331"/>
                      <a:pt x="841" y="1283"/>
                      <a:pt x="841" y="1234"/>
                    </a:cubicBezTo>
                    <a:cubicBezTo>
                      <a:pt x="842" y="1156"/>
                      <a:pt x="842" y="1078"/>
                      <a:pt x="842" y="1000"/>
                    </a:cubicBezTo>
                    <a:cubicBezTo>
                      <a:pt x="842" y="919"/>
                      <a:pt x="842" y="838"/>
                      <a:pt x="842" y="757"/>
                    </a:cubicBezTo>
                    <a:cubicBezTo>
                      <a:pt x="842" y="636"/>
                      <a:pt x="842" y="514"/>
                      <a:pt x="842" y="392"/>
                    </a:cubicBezTo>
                    <a:cubicBezTo>
                      <a:pt x="843" y="290"/>
                      <a:pt x="843" y="188"/>
                      <a:pt x="843" y="86"/>
                    </a:cubicBezTo>
                    <a:cubicBezTo>
                      <a:pt x="843" y="69"/>
                      <a:pt x="843" y="52"/>
                      <a:pt x="843" y="35"/>
                    </a:cubicBezTo>
                    <a:cubicBezTo>
                      <a:pt x="843" y="30"/>
                      <a:pt x="843" y="24"/>
                      <a:pt x="843" y="19"/>
                    </a:cubicBezTo>
                    <a:cubicBezTo>
                      <a:pt x="843" y="16"/>
                      <a:pt x="844" y="13"/>
                      <a:pt x="844" y="10"/>
                    </a:cubicBezTo>
                    <a:lnTo>
                      <a:pt x="841" y="10"/>
                    </a:lnTo>
                    <a:lnTo>
                      <a:pt x="840" y="13"/>
                    </a:lnTo>
                    <a:cubicBezTo>
                      <a:pt x="844" y="13"/>
                      <a:pt x="852" y="17"/>
                      <a:pt x="861" y="24"/>
                    </a:cubicBezTo>
                    <a:lnTo>
                      <a:pt x="863" y="21"/>
                    </a:lnTo>
                    <a:lnTo>
                      <a:pt x="860" y="21"/>
                    </a:lnTo>
                    <a:cubicBezTo>
                      <a:pt x="860" y="30"/>
                      <a:pt x="860" y="38"/>
                      <a:pt x="860" y="47"/>
                    </a:cubicBezTo>
                    <a:lnTo>
                      <a:pt x="860" y="50"/>
                    </a:lnTo>
                    <a:cubicBezTo>
                      <a:pt x="860" y="76"/>
                      <a:pt x="860" y="103"/>
                      <a:pt x="859" y="130"/>
                    </a:cubicBezTo>
                    <a:lnTo>
                      <a:pt x="859" y="131"/>
                    </a:lnTo>
                    <a:cubicBezTo>
                      <a:pt x="859" y="138"/>
                      <a:pt x="860" y="145"/>
                      <a:pt x="863" y="151"/>
                    </a:cubicBezTo>
                    <a:cubicBezTo>
                      <a:pt x="864" y="152"/>
                      <a:pt x="864" y="153"/>
                      <a:pt x="865" y="155"/>
                    </a:cubicBezTo>
                    <a:lnTo>
                      <a:pt x="868" y="154"/>
                    </a:lnTo>
                    <a:lnTo>
                      <a:pt x="865" y="151"/>
                    </a:lnTo>
                    <a:cubicBezTo>
                      <a:pt x="864" y="153"/>
                      <a:pt x="863" y="154"/>
                      <a:pt x="863" y="154"/>
                    </a:cubicBezTo>
                    <a:cubicBezTo>
                      <a:pt x="861" y="156"/>
                      <a:pt x="860" y="159"/>
                      <a:pt x="860" y="161"/>
                    </a:cubicBezTo>
                    <a:lnTo>
                      <a:pt x="860" y="162"/>
                    </a:lnTo>
                    <a:lnTo>
                      <a:pt x="860" y="163"/>
                    </a:lnTo>
                    <a:cubicBezTo>
                      <a:pt x="860" y="164"/>
                      <a:pt x="860" y="165"/>
                      <a:pt x="860" y="167"/>
                    </a:cubicBezTo>
                    <a:cubicBezTo>
                      <a:pt x="860" y="232"/>
                      <a:pt x="859" y="298"/>
                      <a:pt x="859" y="363"/>
                    </a:cubicBezTo>
                    <a:cubicBezTo>
                      <a:pt x="859" y="404"/>
                      <a:pt x="859" y="445"/>
                      <a:pt x="859" y="486"/>
                    </a:cubicBezTo>
                    <a:cubicBezTo>
                      <a:pt x="859" y="489"/>
                      <a:pt x="859" y="492"/>
                      <a:pt x="859" y="495"/>
                    </a:cubicBezTo>
                    <a:lnTo>
                      <a:pt x="860" y="498"/>
                    </a:lnTo>
                    <a:lnTo>
                      <a:pt x="862" y="498"/>
                    </a:lnTo>
                    <a:cubicBezTo>
                      <a:pt x="864" y="499"/>
                      <a:pt x="866" y="499"/>
                      <a:pt x="869" y="500"/>
                    </a:cubicBezTo>
                    <a:lnTo>
                      <a:pt x="869" y="497"/>
                    </a:lnTo>
                    <a:lnTo>
                      <a:pt x="866" y="498"/>
                    </a:lnTo>
                    <a:lnTo>
                      <a:pt x="867" y="500"/>
                    </a:lnTo>
                    <a:lnTo>
                      <a:pt x="870" y="499"/>
                    </a:lnTo>
                    <a:lnTo>
                      <a:pt x="867" y="499"/>
                    </a:lnTo>
                    <a:cubicBezTo>
                      <a:pt x="867" y="501"/>
                      <a:pt x="867" y="504"/>
                      <a:pt x="867" y="506"/>
                    </a:cubicBezTo>
                    <a:cubicBezTo>
                      <a:pt x="867" y="508"/>
                      <a:pt x="867" y="511"/>
                      <a:pt x="867" y="513"/>
                    </a:cubicBezTo>
                    <a:lnTo>
                      <a:pt x="867" y="514"/>
                    </a:lnTo>
                    <a:lnTo>
                      <a:pt x="868" y="515"/>
                    </a:lnTo>
                    <a:cubicBezTo>
                      <a:pt x="869" y="517"/>
                      <a:pt x="871" y="518"/>
                      <a:pt x="872" y="519"/>
                    </a:cubicBezTo>
                    <a:cubicBezTo>
                      <a:pt x="873" y="520"/>
                      <a:pt x="873" y="521"/>
                      <a:pt x="873" y="521"/>
                    </a:cubicBezTo>
                    <a:cubicBezTo>
                      <a:pt x="873" y="522"/>
                      <a:pt x="873" y="522"/>
                      <a:pt x="873" y="523"/>
                    </a:cubicBezTo>
                    <a:lnTo>
                      <a:pt x="876" y="524"/>
                    </a:lnTo>
                    <a:lnTo>
                      <a:pt x="875" y="521"/>
                    </a:lnTo>
                    <a:cubicBezTo>
                      <a:pt x="873" y="522"/>
                      <a:pt x="870" y="522"/>
                      <a:pt x="868" y="523"/>
                    </a:cubicBezTo>
                    <a:lnTo>
                      <a:pt x="866" y="524"/>
                    </a:lnTo>
                    <a:lnTo>
                      <a:pt x="865" y="526"/>
                    </a:lnTo>
                    <a:cubicBezTo>
                      <a:pt x="865" y="526"/>
                      <a:pt x="865" y="527"/>
                      <a:pt x="865" y="528"/>
                    </a:cubicBezTo>
                    <a:cubicBezTo>
                      <a:pt x="865" y="546"/>
                      <a:pt x="864" y="667"/>
                      <a:pt x="864" y="756"/>
                    </a:cubicBezTo>
                    <a:cubicBezTo>
                      <a:pt x="864" y="782"/>
                      <a:pt x="864" y="804"/>
                      <a:pt x="864" y="821"/>
                    </a:cubicBezTo>
                    <a:cubicBezTo>
                      <a:pt x="865" y="830"/>
                      <a:pt x="865" y="836"/>
                      <a:pt x="865" y="841"/>
                    </a:cubicBezTo>
                    <a:cubicBezTo>
                      <a:pt x="865" y="846"/>
                      <a:pt x="865" y="849"/>
                      <a:pt x="865" y="850"/>
                    </a:cubicBezTo>
                    <a:lnTo>
                      <a:pt x="865" y="852"/>
                    </a:lnTo>
                    <a:lnTo>
                      <a:pt x="867" y="853"/>
                    </a:lnTo>
                    <a:cubicBezTo>
                      <a:pt x="868" y="853"/>
                      <a:pt x="870" y="854"/>
                      <a:pt x="872" y="854"/>
                    </a:cubicBezTo>
                    <a:cubicBezTo>
                      <a:pt x="892" y="856"/>
                      <a:pt x="913" y="858"/>
                      <a:pt x="933" y="859"/>
                    </a:cubicBezTo>
                    <a:cubicBezTo>
                      <a:pt x="954" y="861"/>
                      <a:pt x="974" y="863"/>
                      <a:pt x="995" y="864"/>
                    </a:cubicBezTo>
                    <a:lnTo>
                      <a:pt x="995" y="861"/>
                    </a:lnTo>
                    <a:lnTo>
                      <a:pt x="992" y="862"/>
                    </a:lnTo>
                    <a:cubicBezTo>
                      <a:pt x="992" y="864"/>
                      <a:pt x="993" y="865"/>
                      <a:pt x="993" y="865"/>
                    </a:cubicBezTo>
                    <a:lnTo>
                      <a:pt x="993" y="871"/>
                    </a:lnTo>
                    <a:cubicBezTo>
                      <a:pt x="993" y="883"/>
                      <a:pt x="993" y="896"/>
                      <a:pt x="993" y="908"/>
                    </a:cubicBezTo>
                    <a:lnTo>
                      <a:pt x="994" y="908"/>
                    </a:lnTo>
                    <a:lnTo>
                      <a:pt x="993" y="908"/>
                    </a:lnTo>
                    <a:lnTo>
                      <a:pt x="993" y="908"/>
                    </a:lnTo>
                    <a:lnTo>
                      <a:pt x="994" y="908"/>
                    </a:lnTo>
                    <a:lnTo>
                      <a:pt x="993" y="908"/>
                    </a:lnTo>
                    <a:lnTo>
                      <a:pt x="993" y="908"/>
                    </a:lnTo>
                    <a:cubicBezTo>
                      <a:pt x="993" y="908"/>
                      <a:pt x="992" y="909"/>
                      <a:pt x="992" y="910"/>
                    </a:cubicBezTo>
                    <a:lnTo>
                      <a:pt x="995" y="911"/>
                    </a:lnTo>
                    <a:lnTo>
                      <a:pt x="997" y="909"/>
                    </a:lnTo>
                    <a:cubicBezTo>
                      <a:pt x="996" y="907"/>
                      <a:pt x="995" y="907"/>
                      <a:pt x="995" y="906"/>
                    </a:cubicBezTo>
                    <a:cubicBezTo>
                      <a:pt x="984" y="893"/>
                      <a:pt x="970" y="884"/>
                      <a:pt x="954" y="878"/>
                    </a:cubicBezTo>
                    <a:cubicBezTo>
                      <a:pt x="949" y="876"/>
                      <a:pt x="943" y="874"/>
                      <a:pt x="938" y="872"/>
                    </a:cubicBezTo>
                    <a:lnTo>
                      <a:pt x="937" y="872"/>
                    </a:lnTo>
                    <a:lnTo>
                      <a:pt x="936" y="872"/>
                    </a:lnTo>
                    <a:cubicBezTo>
                      <a:pt x="931" y="874"/>
                      <a:pt x="925" y="876"/>
                      <a:pt x="920" y="878"/>
                    </a:cubicBezTo>
                    <a:cubicBezTo>
                      <a:pt x="905" y="885"/>
                      <a:pt x="891" y="893"/>
                      <a:pt x="880" y="906"/>
                    </a:cubicBezTo>
                    <a:cubicBezTo>
                      <a:pt x="875" y="913"/>
                      <a:pt x="871" y="920"/>
                      <a:pt x="867" y="926"/>
                    </a:cubicBezTo>
                    <a:cubicBezTo>
                      <a:pt x="865" y="931"/>
                      <a:pt x="864" y="935"/>
                      <a:pt x="864" y="940"/>
                    </a:cubicBezTo>
                    <a:lnTo>
                      <a:pt x="864" y="945"/>
                    </a:lnTo>
                    <a:cubicBezTo>
                      <a:pt x="864" y="996"/>
                      <a:pt x="864" y="1047"/>
                      <a:pt x="864" y="1098"/>
                    </a:cubicBezTo>
                    <a:lnTo>
                      <a:pt x="864" y="1101"/>
                    </a:lnTo>
                    <a:lnTo>
                      <a:pt x="864" y="1105"/>
                    </a:lnTo>
                    <a:lnTo>
                      <a:pt x="864" y="1107"/>
                    </a:lnTo>
                    <a:lnTo>
                      <a:pt x="865" y="1108"/>
                    </a:lnTo>
                    <a:cubicBezTo>
                      <a:pt x="867" y="1110"/>
                      <a:pt x="870" y="1110"/>
                      <a:pt x="872" y="1110"/>
                    </a:cubicBezTo>
                    <a:cubicBezTo>
                      <a:pt x="874" y="1110"/>
                      <a:pt x="875" y="1110"/>
                      <a:pt x="875" y="1110"/>
                    </a:cubicBezTo>
                    <a:lnTo>
                      <a:pt x="875" y="1109"/>
                    </a:lnTo>
                    <a:lnTo>
                      <a:pt x="875" y="1110"/>
                    </a:lnTo>
                    <a:lnTo>
                      <a:pt x="875" y="1110"/>
                    </a:lnTo>
                    <a:lnTo>
                      <a:pt x="875" y="1109"/>
                    </a:lnTo>
                    <a:lnTo>
                      <a:pt x="875" y="1110"/>
                    </a:lnTo>
                    <a:lnTo>
                      <a:pt x="875" y="1110"/>
                    </a:lnTo>
                    <a:lnTo>
                      <a:pt x="875" y="1110"/>
                    </a:lnTo>
                    <a:cubicBezTo>
                      <a:pt x="886" y="1110"/>
                      <a:pt x="897" y="1110"/>
                      <a:pt x="907" y="1110"/>
                    </a:cubicBezTo>
                    <a:lnTo>
                      <a:pt x="932" y="1110"/>
                    </a:lnTo>
                    <a:cubicBezTo>
                      <a:pt x="951" y="1110"/>
                      <a:pt x="971" y="1110"/>
                      <a:pt x="990" y="1110"/>
                    </a:cubicBezTo>
                    <a:lnTo>
                      <a:pt x="990" y="1110"/>
                    </a:lnTo>
                    <a:lnTo>
                      <a:pt x="990" y="1110"/>
                    </a:lnTo>
                    <a:cubicBezTo>
                      <a:pt x="991" y="1110"/>
                      <a:pt x="992" y="1110"/>
                      <a:pt x="993" y="1110"/>
                    </a:cubicBezTo>
                    <a:lnTo>
                      <a:pt x="993" y="1107"/>
                    </a:lnTo>
                    <a:lnTo>
                      <a:pt x="991" y="1110"/>
                    </a:lnTo>
                    <a:cubicBezTo>
                      <a:pt x="992" y="1110"/>
                      <a:pt x="992" y="1110"/>
                      <a:pt x="992" y="1111"/>
                    </a:cubicBezTo>
                    <a:cubicBezTo>
                      <a:pt x="992" y="1112"/>
                      <a:pt x="992" y="1113"/>
                      <a:pt x="992" y="1114"/>
                    </a:cubicBezTo>
                    <a:cubicBezTo>
                      <a:pt x="992" y="1141"/>
                      <a:pt x="992" y="1168"/>
                      <a:pt x="992" y="1195"/>
                    </a:cubicBezTo>
                    <a:cubicBezTo>
                      <a:pt x="992" y="1226"/>
                      <a:pt x="992" y="1256"/>
                      <a:pt x="992" y="1286"/>
                    </a:cubicBezTo>
                    <a:cubicBezTo>
                      <a:pt x="992" y="1318"/>
                      <a:pt x="992" y="1350"/>
                      <a:pt x="992" y="1382"/>
                    </a:cubicBezTo>
                    <a:lnTo>
                      <a:pt x="992" y="1382"/>
                    </a:lnTo>
                    <a:cubicBezTo>
                      <a:pt x="992" y="1385"/>
                      <a:pt x="992" y="1388"/>
                      <a:pt x="992" y="1391"/>
                    </a:cubicBezTo>
                    <a:lnTo>
                      <a:pt x="992" y="1393"/>
                    </a:lnTo>
                    <a:lnTo>
                      <a:pt x="994" y="1394"/>
                    </a:lnTo>
                    <a:cubicBezTo>
                      <a:pt x="997" y="1395"/>
                      <a:pt x="999" y="1395"/>
                      <a:pt x="1001" y="1395"/>
                    </a:cubicBezTo>
                    <a:cubicBezTo>
                      <a:pt x="1003" y="1395"/>
                      <a:pt x="1006" y="1395"/>
                      <a:pt x="1008" y="1394"/>
                    </a:cubicBezTo>
                    <a:lnTo>
                      <a:pt x="1010" y="1394"/>
                    </a:lnTo>
                    <a:lnTo>
                      <a:pt x="1010" y="1391"/>
                    </a:lnTo>
                    <a:cubicBezTo>
                      <a:pt x="1011" y="1390"/>
                      <a:pt x="1011" y="1388"/>
                      <a:pt x="1011" y="1385"/>
                    </a:cubicBezTo>
                    <a:cubicBezTo>
                      <a:pt x="1011" y="1378"/>
                      <a:pt x="1011" y="1371"/>
                      <a:pt x="1011" y="1363"/>
                    </a:cubicBezTo>
                    <a:lnTo>
                      <a:pt x="1011" y="1358"/>
                    </a:lnTo>
                    <a:lnTo>
                      <a:pt x="1011" y="1342"/>
                    </a:lnTo>
                    <a:cubicBezTo>
                      <a:pt x="1011" y="1315"/>
                      <a:pt x="1011" y="1287"/>
                      <a:pt x="1011" y="1259"/>
                    </a:cubicBezTo>
                    <a:cubicBezTo>
                      <a:pt x="1011" y="1238"/>
                      <a:pt x="1011" y="1217"/>
                      <a:pt x="1011" y="1196"/>
                    </a:cubicBezTo>
                    <a:cubicBezTo>
                      <a:pt x="1011" y="1128"/>
                      <a:pt x="1011" y="1059"/>
                      <a:pt x="1011" y="991"/>
                    </a:cubicBezTo>
                    <a:cubicBezTo>
                      <a:pt x="1012" y="947"/>
                      <a:pt x="1012" y="903"/>
                      <a:pt x="1012" y="859"/>
                    </a:cubicBezTo>
                    <a:cubicBezTo>
                      <a:pt x="1012" y="858"/>
                      <a:pt x="1012" y="856"/>
                      <a:pt x="1012" y="855"/>
                    </a:cubicBezTo>
                    <a:cubicBezTo>
                      <a:pt x="1012" y="853"/>
                      <a:pt x="1012" y="850"/>
                      <a:pt x="1011" y="848"/>
                    </a:cubicBezTo>
                    <a:lnTo>
                      <a:pt x="1010" y="847"/>
                    </a:lnTo>
                    <a:lnTo>
                      <a:pt x="1008" y="846"/>
                    </a:lnTo>
                    <a:cubicBezTo>
                      <a:pt x="1001" y="844"/>
                      <a:pt x="993" y="845"/>
                      <a:pt x="987" y="844"/>
                    </a:cubicBezTo>
                    <a:cubicBezTo>
                      <a:pt x="980" y="843"/>
                      <a:pt x="973" y="843"/>
                      <a:pt x="966" y="843"/>
                    </a:cubicBezTo>
                    <a:cubicBezTo>
                      <a:pt x="959" y="842"/>
                      <a:pt x="952" y="841"/>
                      <a:pt x="945" y="841"/>
                    </a:cubicBezTo>
                    <a:cubicBezTo>
                      <a:pt x="937" y="840"/>
                      <a:pt x="930" y="840"/>
                      <a:pt x="923" y="839"/>
                    </a:cubicBezTo>
                    <a:cubicBezTo>
                      <a:pt x="916" y="838"/>
                      <a:pt x="909" y="838"/>
                      <a:pt x="903" y="837"/>
                    </a:cubicBezTo>
                    <a:cubicBezTo>
                      <a:pt x="895" y="836"/>
                      <a:pt x="888" y="837"/>
                      <a:pt x="881" y="835"/>
                    </a:cubicBezTo>
                    <a:lnTo>
                      <a:pt x="881" y="838"/>
                    </a:lnTo>
                    <a:lnTo>
                      <a:pt x="884" y="838"/>
                    </a:lnTo>
                    <a:cubicBezTo>
                      <a:pt x="884" y="834"/>
                      <a:pt x="884" y="830"/>
                      <a:pt x="884" y="827"/>
                    </a:cubicBezTo>
                    <a:cubicBezTo>
                      <a:pt x="884" y="822"/>
                      <a:pt x="884" y="818"/>
                      <a:pt x="884" y="814"/>
                    </a:cubicBezTo>
                    <a:lnTo>
                      <a:pt x="881" y="814"/>
                    </a:lnTo>
                    <a:lnTo>
                      <a:pt x="881" y="817"/>
                    </a:lnTo>
                    <a:cubicBezTo>
                      <a:pt x="884" y="817"/>
                      <a:pt x="885" y="817"/>
                      <a:pt x="886" y="817"/>
                    </a:cubicBezTo>
                    <a:cubicBezTo>
                      <a:pt x="888" y="817"/>
                      <a:pt x="889" y="817"/>
                      <a:pt x="893" y="818"/>
                    </a:cubicBezTo>
                    <a:lnTo>
                      <a:pt x="894" y="815"/>
                    </a:lnTo>
                    <a:lnTo>
                      <a:pt x="891" y="815"/>
                    </a:lnTo>
                    <a:lnTo>
                      <a:pt x="891" y="832"/>
                    </a:lnTo>
                    <a:lnTo>
                      <a:pt x="891" y="834"/>
                    </a:lnTo>
                    <a:lnTo>
                      <a:pt x="893" y="835"/>
                    </a:lnTo>
                    <a:cubicBezTo>
                      <a:pt x="901" y="837"/>
                      <a:pt x="908" y="836"/>
                      <a:pt x="915" y="837"/>
                    </a:cubicBezTo>
                    <a:lnTo>
                      <a:pt x="917" y="837"/>
                    </a:lnTo>
                    <a:lnTo>
                      <a:pt x="918" y="835"/>
                    </a:lnTo>
                    <a:cubicBezTo>
                      <a:pt x="919" y="832"/>
                      <a:pt x="919" y="829"/>
                      <a:pt x="919" y="827"/>
                    </a:cubicBezTo>
                    <a:cubicBezTo>
                      <a:pt x="919" y="826"/>
                      <a:pt x="919" y="824"/>
                      <a:pt x="919" y="823"/>
                    </a:cubicBezTo>
                    <a:cubicBezTo>
                      <a:pt x="919" y="821"/>
                      <a:pt x="919" y="819"/>
                      <a:pt x="919" y="818"/>
                    </a:cubicBezTo>
                    <a:lnTo>
                      <a:pt x="916" y="817"/>
                    </a:lnTo>
                    <a:lnTo>
                      <a:pt x="917" y="820"/>
                    </a:lnTo>
                    <a:lnTo>
                      <a:pt x="919" y="820"/>
                    </a:lnTo>
                    <a:lnTo>
                      <a:pt x="919" y="820"/>
                    </a:lnTo>
                    <a:lnTo>
                      <a:pt x="919" y="819"/>
                    </a:lnTo>
                    <a:lnTo>
                      <a:pt x="919" y="820"/>
                    </a:lnTo>
                    <a:lnTo>
                      <a:pt x="919" y="820"/>
                    </a:lnTo>
                    <a:lnTo>
                      <a:pt x="919" y="819"/>
                    </a:lnTo>
                    <a:lnTo>
                      <a:pt x="919" y="820"/>
                    </a:lnTo>
                    <a:lnTo>
                      <a:pt x="919" y="818"/>
                    </a:lnTo>
                    <a:lnTo>
                      <a:pt x="918" y="820"/>
                    </a:lnTo>
                    <a:lnTo>
                      <a:pt x="919" y="820"/>
                    </a:lnTo>
                    <a:lnTo>
                      <a:pt x="919" y="818"/>
                    </a:lnTo>
                    <a:lnTo>
                      <a:pt x="918" y="820"/>
                    </a:lnTo>
                    <a:lnTo>
                      <a:pt x="918" y="820"/>
                    </a:lnTo>
                    <a:cubicBezTo>
                      <a:pt x="929" y="821"/>
                      <a:pt x="939" y="822"/>
                      <a:pt x="948" y="823"/>
                    </a:cubicBezTo>
                    <a:lnTo>
                      <a:pt x="949" y="820"/>
                    </a:lnTo>
                    <a:lnTo>
                      <a:pt x="947" y="822"/>
                    </a:lnTo>
                    <a:lnTo>
                      <a:pt x="947" y="823"/>
                    </a:lnTo>
                    <a:lnTo>
                      <a:pt x="947" y="824"/>
                    </a:lnTo>
                    <a:lnTo>
                      <a:pt x="947" y="825"/>
                    </a:lnTo>
                    <a:lnTo>
                      <a:pt x="947" y="826"/>
                    </a:lnTo>
                    <a:lnTo>
                      <a:pt x="948" y="828"/>
                    </a:lnTo>
                    <a:cubicBezTo>
                      <a:pt x="948" y="829"/>
                      <a:pt x="947" y="830"/>
                      <a:pt x="947" y="831"/>
                    </a:cubicBezTo>
                    <a:cubicBezTo>
                      <a:pt x="947" y="833"/>
                      <a:pt x="948" y="836"/>
                      <a:pt x="948" y="838"/>
                    </a:cubicBezTo>
                    <a:lnTo>
                      <a:pt x="949" y="840"/>
                    </a:lnTo>
                    <a:lnTo>
                      <a:pt x="951" y="840"/>
                    </a:lnTo>
                    <a:cubicBezTo>
                      <a:pt x="951" y="840"/>
                      <a:pt x="953" y="841"/>
                      <a:pt x="954" y="841"/>
                    </a:cubicBezTo>
                    <a:cubicBezTo>
                      <a:pt x="959" y="842"/>
                      <a:pt x="964" y="842"/>
                      <a:pt x="969" y="842"/>
                    </a:cubicBezTo>
                    <a:lnTo>
                      <a:pt x="972" y="842"/>
                    </a:lnTo>
                    <a:lnTo>
                      <a:pt x="973" y="840"/>
                    </a:lnTo>
                    <a:cubicBezTo>
                      <a:pt x="973" y="838"/>
                      <a:pt x="974" y="835"/>
                      <a:pt x="974" y="833"/>
                    </a:cubicBezTo>
                    <a:cubicBezTo>
                      <a:pt x="974" y="832"/>
                      <a:pt x="974" y="830"/>
                      <a:pt x="974" y="829"/>
                    </a:cubicBezTo>
                    <a:cubicBezTo>
                      <a:pt x="974" y="827"/>
                      <a:pt x="974" y="826"/>
                      <a:pt x="974" y="825"/>
                    </a:cubicBezTo>
                    <a:lnTo>
                      <a:pt x="971" y="824"/>
                    </a:lnTo>
                    <a:lnTo>
                      <a:pt x="972" y="827"/>
                    </a:lnTo>
                    <a:cubicBezTo>
                      <a:pt x="973" y="826"/>
                      <a:pt x="975" y="826"/>
                      <a:pt x="976" y="826"/>
                    </a:cubicBezTo>
                    <a:cubicBezTo>
                      <a:pt x="978" y="826"/>
                      <a:pt x="981" y="826"/>
                      <a:pt x="984" y="826"/>
                    </a:cubicBezTo>
                    <a:lnTo>
                      <a:pt x="988" y="826"/>
                    </a:lnTo>
                    <a:cubicBezTo>
                      <a:pt x="990" y="826"/>
                      <a:pt x="992" y="826"/>
                      <a:pt x="994" y="826"/>
                    </a:cubicBezTo>
                    <a:cubicBezTo>
                      <a:pt x="996" y="826"/>
                      <a:pt x="998" y="826"/>
                      <a:pt x="1001" y="825"/>
                    </a:cubicBezTo>
                    <a:lnTo>
                      <a:pt x="1003" y="825"/>
                    </a:lnTo>
                    <a:lnTo>
                      <a:pt x="1004" y="823"/>
                    </a:lnTo>
                    <a:cubicBezTo>
                      <a:pt x="1004" y="821"/>
                      <a:pt x="1004" y="820"/>
                      <a:pt x="1004" y="818"/>
                    </a:cubicBezTo>
                    <a:cubicBezTo>
                      <a:pt x="1004" y="811"/>
                      <a:pt x="1004" y="805"/>
                      <a:pt x="1004" y="798"/>
                    </a:cubicBezTo>
                    <a:lnTo>
                      <a:pt x="1004" y="785"/>
                    </a:lnTo>
                    <a:cubicBezTo>
                      <a:pt x="1004" y="784"/>
                      <a:pt x="1004" y="782"/>
                      <a:pt x="1004" y="781"/>
                    </a:cubicBezTo>
                    <a:cubicBezTo>
                      <a:pt x="1003" y="779"/>
                      <a:pt x="1002" y="777"/>
                      <a:pt x="1000" y="776"/>
                    </a:cubicBezTo>
                    <a:lnTo>
                      <a:pt x="1000" y="776"/>
                    </a:lnTo>
                    <a:lnTo>
                      <a:pt x="999" y="778"/>
                    </a:lnTo>
                    <a:lnTo>
                      <a:pt x="1000" y="777"/>
                    </a:lnTo>
                    <a:lnTo>
                      <a:pt x="1000" y="776"/>
                    </a:lnTo>
                    <a:lnTo>
                      <a:pt x="999" y="778"/>
                    </a:lnTo>
                    <a:lnTo>
                      <a:pt x="1000" y="777"/>
                    </a:lnTo>
                    <a:lnTo>
                      <a:pt x="1000" y="776"/>
                    </a:lnTo>
                    <a:lnTo>
                      <a:pt x="1000" y="776"/>
                    </a:lnTo>
                    <a:cubicBezTo>
                      <a:pt x="1000" y="774"/>
                      <a:pt x="1000" y="773"/>
                      <a:pt x="1000" y="771"/>
                    </a:cubicBezTo>
                    <a:cubicBezTo>
                      <a:pt x="1000" y="769"/>
                      <a:pt x="1000" y="767"/>
                      <a:pt x="1000" y="765"/>
                    </a:cubicBezTo>
                    <a:lnTo>
                      <a:pt x="997" y="765"/>
                    </a:lnTo>
                    <a:lnTo>
                      <a:pt x="998" y="768"/>
                    </a:lnTo>
                    <a:cubicBezTo>
                      <a:pt x="1000" y="767"/>
                      <a:pt x="1002" y="766"/>
                      <a:pt x="1004" y="765"/>
                    </a:cubicBezTo>
                    <a:lnTo>
                      <a:pt x="1005" y="765"/>
                    </a:lnTo>
                    <a:lnTo>
                      <a:pt x="1006" y="762"/>
                    </a:lnTo>
                    <a:lnTo>
                      <a:pt x="1006" y="762"/>
                    </a:lnTo>
                    <a:lnTo>
                      <a:pt x="1006" y="761"/>
                    </a:lnTo>
                    <a:cubicBezTo>
                      <a:pt x="1009" y="746"/>
                      <a:pt x="1011" y="731"/>
                      <a:pt x="1013" y="715"/>
                    </a:cubicBezTo>
                    <a:cubicBezTo>
                      <a:pt x="1013" y="713"/>
                      <a:pt x="1013" y="712"/>
                      <a:pt x="1013" y="710"/>
                    </a:cubicBezTo>
                    <a:cubicBezTo>
                      <a:pt x="1013" y="707"/>
                      <a:pt x="1013" y="705"/>
                      <a:pt x="1013" y="702"/>
                    </a:cubicBezTo>
                    <a:cubicBezTo>
                      <a:pt x="1012" y="698"/>
                      <a:pt x="1011" y="694"/>
                      <a:pt x="1010" y="691"/>
                    </a:cubicBezTo>
                    <a:lnTo>
                      <a:pt x="1007" y="692"/>
                    </a:lnTo>
                    <a:lnTo>
                      <a:pt x="1010" y="693"/>
                    </a:lnTo>
                    <a:cubicBezTo>
                      <a:pt x="1012" y="691"/>
                      <a:pt x="1013" y="688"/>
                      <a:pt x="1015" y="686"/>
                    </a:cubicBezTo>
                    <a:lnTo>
                      <a:pt x="1013" y="684"/>
                    </a:lnTo>
                    <a:lnTo>
                      <a:pt x="1010" y="686"/>
                    </a:lnTo>
                    <a:cubicBezTo>
                      <a:pt x="1012" y="688"/>
                      <a:pt x="1014" y="690"/>
                      <a:pt x="1017" y="693"/>
                    </a:cubicBezTo>
                    <a:lnTo>
                      <a:pt x="1019" y="691"/>
                    </a:lnTo>
                    <a:lnTo>
                      <a:pt x="1016" y="690"/>
                    </a:lnTo>
                    <a:cubicBezTo>
                      <a:pt x="1015" y="692"/>
                      <a:pt x="1015" y="695"/>
                      <a:pt x="1015" y="697"/>
                    </a:cubicBezTo>
                    <a:cubicBezTo>
                      <a:pt x="1014" y="699"/>
                      <a:pt x="1014" y="700"/>
                      <a:pt x="1013" y="701"/>
                    </a:cubicBezTo>
                    <a:lnTo>
                      <a:pt x="1012" y="702"/>
                    </a:lnTo>
                    <a:lnTo>
                      <a:pt x="1012" y="703"/>
                    </a:lnTo>
                    <a:lnTo>
                      <a:pt x="1012" y="705"/>
                    </a:lnTo>
                    <a:lnTo>
                      <a:pt x="1012" y="707"/>
                    </a:lnTo>
                    <a:cubicBezTo>
                      <a:pt x="1012" y="708"/>
                      <a:pt x="1012" y="710"/>
                      <a:pt x="1013" y="713"/>
                    </a:cubicBezTo>
                    <a:cubicBezTo>
                      <a:pt x="1014" y="727"/>
                      <a:pt x="1016" y="741"/>
                      <a:pt x="1018" y="755"/>
                    </a:cubicBezTo>
                    <a:cubicBezTo>
                      <a:pt x="1018" y="757"/>
                      <a:pt x="1019" y="759"/>
                      <a:pt x="1019" y="762"/>
                    </a:cubicBezTo>
                    <a:lnTo>
                      <a:pt x="1019" y="764"/>
                    </a:lnTo>
                    <a:lnTo>
                      <a:pt x="1021" y="765"/>
                    </a:lnTo>
                    <a:cubicBezTo>
                      <a:pt x="1023" y="766"/>
                      <a:pt x="1025" y="766"/>
                      <a:pt x="1027" y="768"/>
                    </a:cubicBezTo>
                    <a:lnTo>
                      <a:pt x="1028" y="765"/>
                    </a:lnTo>
                    <a:lnTo>
                      <a:pt x="1025" y="765"/>
                    </a:lnTo>
                    <a:cubicBezTo>
                      <a:pt x="1025" y="767"/>
                      <a:pt x="1025" y="769"/>
                      <a:pt x="1025" y="771"/>
                    </a:cubicBezTo>
                    <a:cubicBezTo>
                      <a:pt x="1025" y="772"/>
                      <a:pt x="1025" y="774"/>
                      <a:pt x="1025" y="775"/>
                    </a:cubicBezTo>
                    <a:lnTo>
                      <a:pt x="1025" y="777"/>
                    </a:lnTo>
                    <a:lnTo>
                      <a:pt x="1025" y="777"/>
                    </a:lnTo>
                    <a:lnTo>
                      <a:pt x="1026" y="777"/>
                    </a:lnTo>
                    <a:lnTo>
                      <a:pt x="1025" y="777"/>
                    </a:lnTo>
                    <a:lnTo>
                      <a:pt x="1025" y="777"/>
                    </a:lnTo>
                    <a:lnTo>
                      <a:pt x="1026" y="777"/>
                    </a:lnTo>
                    <a:lnTo>
                      <a:pt x="1025" y="777"/>
                    </a:lnTo>
                    <a:lnTo>
                      <a:pt x="1027" y="778"/>
                    </a:lnTo>
                    <a:lnTo>
                      <a:pt x="1026" y="776"/>
                    </a:lnTo>
                    <a:lnTo>
                      <a:pt x="1025" y="777"/>
                    </a:lnTo>
                    <a:lnTo>
                      <a:pt x="1027" y="778"/>
                    </a:lnTo>
                    <a:lnTo>
                      <a:pt x="1026" y="776"/>
                    </a:lnTo>
                    <a:cubicBezTo>
                      <a:pt x="1024" y="777"/>
                      <a:pt x="1023" y="778"/>
                      <a:pt x="1022" y="780"/>
                    </a:cubicBezTo>
                    <a:cubicBezTo>
                      <a:pt x="1021" y="782"/>
                      <a:pt x="1021" y="783"/>
                      <a:pt x="1021" y="785"/>
                    </a:cubicBezTo>
                    <a:cubicBezTo>
                      <a:pt x="1021" y="786"/>
                      <a:pt x="1021" y="786"/>
                      <a:pt x="1021" y="787"/>
                    </a:cubicBezTo>
                    <a:lnTo>
                      <a:pt x="1021" y="787"/>
                    </a:lnTo>
                    <a:lnTo>
                      <a:pt x="1024" y="787"/>
                    </a:lnTo>
                    <a:lnTo>
                      <a:pt x="1021" y="787"/>
                    </a:lnTo>
                    <a:cubicBezTo>
                      <a:pt x="1021" y="792"/>
                      <a:pt x="1021" y="796"/>
                      <a:pt x="1021" y="801"/>
                    </a:cubicBezTo>
                    <a:cubicBezTo>
                      <a:pt x="1021" y="806"/>
                      <a:pt x="1021" y="811"/>
                      <a:pt x="1021" y="816"/>
                    </a:cubicBezTo>
                    <a:cubicBezTo>
                      <a:pt x="1021" y="818"/>
                      <a:pt x="1022" y="820"/>
                      <a:pt x="1022" y="823"/>
                    </a:cubicBezTo>
                    <a:lnTo>
                      <a:pt x="1022" y="825"/>
                    </a:lnTo>
                    <a:lnTo>
                      <a:pt x="1025" y="826"/>
                    </a:lnTo>
                    <a:cubicBezTo>
                      <a:pt x="1029" y="826"/>
                      <a:pt x="1033" y="826"/>
                      <a:pt x="1036" y="826"/>
                    </a:cubicBezTo>
                    <a:lnTo>
                      <a:pt x="1037" y="823"/>
                    </a:lnTo>
                    <a:lnTo>
                      <a:pt x="1034" y="825"/>
                    </a:lnTo>
                    <a:cubicBezTo>
                      <a:pt x="1035" y="826"/>
                      <a:pt x="1035" y="826"/>
                      <a:pt x="1035" y="827"/>
                    </a:cubicBezTo>
                    <a:cubicBezTo>
                      <a:pt x="1035" y="828"/>
                      <a:pt x="1035" y="829"/>
                      <a:pt x="1035" y="830"/>
                    </a:cubicBezTo>
                    <a:lnTo>
                      <a:pt x="1035" y="830"/>
                    </a:lnTo>
                    <a:lnTo>
                      <a:pt x="1038" y="830"/>
                    </a:lnTo>
                    <a:lnTo>
                      <a:pt x="1035" y="830"/>
                    </a:lnTo>
                    <a:cubicBezTo>
                      <a:pt x="1035" y="842"/>
                      <a:pt x="1035" y="854"/>
                      <a:pt x="1035" y="865"/>
                    </a:cubicBezTo>
                    <a:cubicBezTo>
                      <a:pt x="1035" y="874"/>
                      <a:pt x="1035" y="882"/>
                      <a:pt x="1035" y="890"/>
                    </a:cubicBezTo>
                    <a:cubicBezTo>
                      <a:pt x="1035" y="929"/>
                      <a:pt x="1035" y="968"/>
                      <a:pt x="1035" y="1007"/>
                    </a:cubicBezTo>
                    <a:cubicBezTo>
                      <a:pt x="1035" y="1071"/>
                      <a:pt x="1035" y="1135"/>
                      <a:pt x="1034" y="1199"/>
                    </a:cubicBezTo>
                    <a:cubicBezTo>
                      <a:pt x="1034" y="1259"/>
                      <a:pt x="1034" y="1320"/>
                      <a:pt x="1034" y="1381"/>
                    </a:cubicBezTo>
                    <a:cubicBezTo>
                      <a:pt x="1034" y="1382"/>
                      <a:pt x="1034" y="1384"/>
                      <a:pt x="1034" y="1385"/>
                    </a:cubicBezTo>
                    <a:cubicBezTo>
                      <a:pt x="1034" y="1387"/>
                      <a:pt x="1034" y="1390"/>
                      <a:pt x="1035" y="1392"/>
                    </a:cubicBezTo>
                    <a:lnTo>
                      <a:pt x="1035" y="1394"/>
                    </a:lnTo>
                    <a:lnTo>
                      <a:pt x="1037" y="1394"/>
                    </a:lnTo>
                    <a:cubicBezTo>
                      <a:pt x="1039" y="1394"/>
                      <a:pt x="1041" y="1395"/>
                      <a:pt x="1043" y="1395"/>
                    </a:cubicBezTo>
                    <a:lnTo>
                      <a:pt x="1044" y="1395"/>
                    </a:lnTo>
                    <a:cubicBezTo>
                      <a:pt x="1046" y="1395"/>
                      <a:pt x="1047" y="1395"/>
                      <a:pt x="1048" y="1395"/>
                    </a:cubicBezTo>
                    <a:lnTo>
                      <a:pt x="1049" y="1395"/>
                    </a:lnTo>
                    <a:lnTo>
                      <a:pt x="1050" y="1394"/>
                    </a:lnTo>
                    <a:cubicBezTo>
                      <a:pt x="1053" y="1392"/>
                      <a:pt x="1053" y="1389"/>
                      <a:pt x="1053" y="1387"/>
                    </a:cubicBezTo>
                    <a:cubicBezTo>
                      <a:pt x="1053" y="1386"/>
                      <a:pt x="1053" y="1385"/>
                      <a:pt x="1053" y="1384"/>
                    </a:cubicBezTo>
                    <a:lnTo>
                      <a:pt x="1050" y="1384"/>
                    </a:lnTo>
                    <a:lnTo>
                      <a:pt x="1053" y="1384"/>
                    </a:lnTo>
                    <a:lnTo>
                      <a:pt x="1053" y="1384"/>
                    </a:lnTo>
                    <a:lnTo>
                      <a:pt x="1050" y="1384"/>
                    </a:lnTo>
                    <a:lnTo>
                      <a:pt x="1053" y="1384"/>
                    </a:lnTo>
                    <a:lnTo>
                      <a:pt x="1053" y="1384"/>
                    </a:lnTo>
                    <a:lnTo>
                      <a:pt x="1053" y="1384"/>
                    </a:lnTo>
                    <a:cubicBezTo>
                      <a:pt x="1053" y="1363"/>
                      <a:pt x="1053" y="1342"/>
                      <a:pt x="1053" y="1320"/>
                    </a:cubicBezTo>
                    <a:cubicBezTo>
                      <a:pt x="1053" y="1238"/>
                      <a:pt x="1053" y="1156"/>
                      <a:pt x="1053" y="1073"/>
                    </a:cubicBezTo>
                    <a:cubicBezTo>
                      <a:pt x="1053" y="1063"/>
                      <a:pt x="1053" y="1053"/>
                      <a:pt x="1054" y="1043"/>
                    </a:cubicBezTo>
                    <a:cubicBezTo>
                      <a:pt x="1054" y="1041"/>
                      <a:pt x="1054" y="1039"/>
                      <a:pt x="1054" y="1036"/>
                    </a:cubicBezTo>
                    <a:lnTo>
                      <a:pt x="1051" y="1035"/>
                    </a:lnTo>
                    <a:lnTo>
                      <a:pt x="1051" y="1039"/>
                    </a:lnTo>
                    <a:cubicBezTo>
                      <a:pt x="1052" y="1039"/>
                      <a:pt x="1054" y="1039"/>
                      <a:pt x="1055" y="1039"/>
                    </a:cubicBezTo>
                    <a:lnTo>
                      <a:pt x="1056" y="1039"/>
                    </a:lnTo>
                    <a:cubicBezTo>
                      <a:pt x="1080" y="1042"/>
                      <a:pt x="1104" y="1046"/>
                      <a:pt x="1128" y="1049"/>
                    </a:cubicBezTo>
                    <a:cubicBezTo>
                      <a:pt x="1161" y="1054"/>
                      <a:pt x="1193" y="1059"/>
                      <a:pt x="1225" y="1064"/>
                    </a:cubicBezTo>
                    <a:cubicBezTo>
                      <a:pt x="1249" y="1067"/>
                      <a:pt x="1273" y="1071"/>
                      <a:pt x="1297" y="1074"/>
                    </a:cubicBezTo>
                    <a:cubicBezTo>
                      <a:pt x="1321" y="1078"/>
                      <a:pt x="1344" y="1081"/>
                      <a:pt x="1368" y="1085"/>
                    </a:cubicBezTo>
                    <a:cubicBezTo>
                      <a:pt x="1382" y="1087"/>
                      <a:pt x="1396" y="1089"/>
                      <a:pt x="1410" y="1091"/>
                    </a:cubicBezTo>
                    <a:cubicBezTo>
                      <a:pt x="1438" y="1095"/>
                      <a:pt x="1466" y="1099"/>
                      <a:pt x="1494" y="1103"/>
                    </a:cubicBezTo>
                    <a:cubicBezTo>
                      <a:pt x="1521" y="1107"/>
                      <a:pt x="1548" y="1111"/>
                      <a:pt x="1575" y="1115"/>
                    </a:cubicBezTo>
                    <a:cubicBezTo>
                      <a:pt x="1576" y="1115"/>
                      <a:pt x="1577" y="1115"/>
                      <a:pt x="1578" y="1116"/>
                    </a:cubicBezTo>
                    <a:lnTo>
                      <a:pt x="1579" y="1113"/>
                    </a:lnTo>
                    <a:lnTo>
                      <a:pt x="1576" y="1113"/>
                    </a:lnTo>
                    <a:cubicBezTo>
                      <a:pt x="1576" y="1115"/>
                      <a:pt x="1577" y="1117"/>
                      <a:pt x="1577" y="1119"/>
                    </a:cubicBezTo>
                    <a:lnTo>
                      <a:pt x="1577" y="1119"/>
                    </a:lnTo>
                    <a:lnTo>
                      <a:pt x="1580" y="1119"/>
                    </a:lnTo>
                    <a:lnTo>
                      <a:pt x="1577" y="1119"/>
                    </a:lnTo>
                    <a:cubicBezTo>
                      <a:pt x="1577" y="1149"/>
                      <a:pt x="1576" y="1180"/>
                      <a:pt x="1576" y="1211"/>
                    </a:cubicBezTo>
                    <a:cubicBezTo>
                      <a:pt x="1576" y="1255"/>
                      <a:pt x="1576" y="1298"/>
                      <a:pt x="1576" y="1341"/>
                    </a:cubicBezTo>
                    <a:cubicBezTo>
                      <a:pt x="1576" y="1347"/>
                      <a:pt x="1576" y="1352"/>
                      <a:pt x="1576" y="1357"/>
                    </a:cubicBezTo>
                    <a:lnTo>
                      <a:pt x="1576" y="1374"/>
                    </a:lnTo>
                    <a:cubicBezTo>
                      <a:pt x="1576" y="1381"/>
                      <a:pt x="1576" y="1388"/>
                      <a:pt x="1576" y="1395"/>
                    </a:cubicBezTo>
                    <a:lnTo>
                      <a:pt x="1576" y="1395"/>
                    </a:lnTo>
                    <a:cubicBezTo>
                      <a:pt x="1576" y="1397"/>
                      <a:pt x="1576" y="1398"/>
                      <a:pt x="1576" y="1399"/>
                    </a:cubicBezTo>
                    <a:cubicBezTo>
                      <a:pt x="1576" y="1400"/>
                      <a:pt x="1576" y="1401"/>
                      <a:pt x="1576" y="1402"/>
                    </a:cubicBezTo>
                    <a:lnTo>
                      <a:pt x="1579" y="1404"/>
                    </a:lnTo>
                    <a:lnTo>
                      <a:pt x="1578" y="1401"/>
                    </a:lnTo>
                    <a:lnTo>
                      <a:pt x="1576" y="1401"/>
                    </a:lnTo>
                    <a:lnTo>
                      <a:pt x="1576" y="1401"/>
                    </a:lnTo>
                    <a:lnTo>
                      <a:pt x="1576" y="1402"/>
                    </a:lnTo>
                    <a:lnTo>
                      <a:pt x="1576" y="1401"/>
                    </a:lnTo>
                    <a:lnTo>
                      <a:pt x="1576" y="1401"/>
                    </a:lnTo>
                    <a:lnTo>
                      <a:pt x="1576" y="1402"/>
                    </a:lnTo>
                    <a:lnTo>
                      <a:pt x="1576" y="1401"/>
                    </a:lnTo>
                    <a:cubicBezTo>
                      <a:pt x="1219" y="1401"/>
                      <a:pt x="861" y="1401"/>
                      <a:pt x="503" y="1401"/>
                    </a:cubicBezTo>
                    <a:lnTo>
                      <a:pt x="6" y="1401"/>
                    </a:lnTo>
                    <a:lnTo>
                      <a:pt x="6" y="1402"/>
                    </a:lnTo>
                    <a:lnTo>
                      <a:pt x="7" y="1401"/>
                    </a:lnTo>
                    <a:lnTo>
                      <a:pt x="6" y="1401"/>
                    </a:lnTo>
                    <a:lnTo>
                      <a:pt x="6" y="1402"/>
                    </a:lnTo>
                    <a:lnTo>
                      <a:pt x="7" y="1401"/>
                    </a:lnTo>
                    <a:cubicBezTo>
                      <a:pt x="7" y="1401"/>
                      <a:pt x="6" y="1401"/>
                      <a:pt x="5" y="1400"/>
                    </a:cubicBezTo>
                    <a:lnTo>
                      <a:pt x="4" y="1403"/>
                    </a:lnTo>
                    <a:lnTo>
                      <a:pt x="7" y="1403"/>
                    </a:lnTo>
                    <a:cubicBezTo>
                      <a:pt x="7" y="1401"/>
                      <a:pt x="6" y="1398"/>
                      <a:pt x="6" y="1395"/>
                    </a:cubicBezTo>
                    <a:cubicBezTo>
                      <a:pt x="6" y="1360"/>
                      <a:pt x="6" y="1325"/>
                      <a:pt x="6" y="1290"/>
                    </a:cubicBezTo>
                    <a:cubicBezTo>
                      <a:pt x="6" y="1248"/>
                      <a:pt x="6" y="1206"/>
                      <a:pt x="6" y="1163"/>
                    </a:cubicBezTo>
                    <a:lnTo>
                      <a:pt x="6" y="1148"/>
                    </a:lnTo>
                    <a:cubicBezTo>
                      <a:pt x="6" y="1139"/>
                      <a:pt x="6" y="1129"/>
                      <a:pt x="6" y="1119"/>
                    </a:cubicBezTo>
                    <a:cubicBezTo>
                      <a:pt x="6" y="1118"/>
                      <a:pt x="6" y="1116"/>
                      <a:pt x="6" y="1114"/>
                    </a:cubicBezTo>
                    <a:lnTo>
                      <a:pt x="3" y="1114"/>
                    </a:lnTo>
                    <a:lnTo>
                      <a:pt x="5" y="1116"/>
                    </a:lnTo>
                    <a:lnTo>
                      <a:pt x="6" y="1115"/>
                    </a:lnTo>
                    <a:lnTo>
                      <a:pt x="8" y="1115"/>
                    </a:lnTo>
                    <a:lnTo>
                      <a:pt x="7" y="1112"/>
                    </a:lnTo>
                    <a:lnTo>
                      <a:pt x="8" y="1115"/>
                    </a:lnTo>
                    <a:cubicBezTo>
                      <a:pt x="181" y="1090"/>
                      <a:pt x="355" y="1064"/>
                      <a:pt x="528" y="1038"/>
                    </a:cubicBezTo>
                    <a:lnTo>
                      <a:pt x="529" y="1038"/>
                    </a:lnTo>
                    <a:lnTo>
                      <a:pt x="531" y="1038"/>
                    </a:lnTo>
                    <a:lnTo>
                      <a:pt x="531" y="1035"/>
                    </a:lnTo>
                    <a:lnTo>
                      <a:pt x="529" y="1037"/>
                    </a:lnTo>
                    <a:cubicBezTo>
                      <a:pt x="529" y="1038"/>
                      <a:pt x="529" y="1038"/>
                      <a:pt x="529" y="1040"/>
                    </a:cubicBezTo>
                    <a:cubicBezTo>
                      <a:pt x="529" y="1040"/>
                      <a:pt x="529" y="1041"/>
                      <a:pt x="529" y="1043"/>
                    </a:cubicBezTo>
                    <a:lnTo>
                      <a:pt x="529" y="1043"/>
                    </a:lnTo>
                    <a:lnTo>
                      <a:pt x="532" y="1043"/>
                    </a:lnTo>
                    <a:lnTo>
                      <a:pt x="529" y="1043"/>
                    </a:lnTo>
                    <a:cubicBezTo>
                      <a:pt x="529" y="1066"/>
                      <a:pt x="529" y="1089"/>
                      <a:pt x="529" y="1112"/>
                    </a:cubicBezTo>
                    <a:cubicBezTo>
                      <a:pt x="529" y="1121"/>
                      <a:pt x="529" y="1130"/>
                      <a:pt x="529" y="1140"/>
                    </a:cubicBezTo>
                    <a:cubicBezTo>
                      <a:pt x="529" y="1160"/>
                      <a:pt x="529" y="1181"/>
                      <a:pt x="529" y="1202"/>
                    </a:cubicBezTo>
                    <a:cubicBezTo>
                      <a:pt x="529" y="1217"/>
                      <a:pt x="529" y="1233"/>
                      <a:pt x="529" y="1248"/>
                    </a:cubicBezTo>
                    <a:cubicBezTo>
                      <a:pt x="530" y="1277"/>
                      <a:pt x="530" y="1305"/>
                      <a:pt x="530" y="1333"/>
                    </a:cubicBezTo>
                    <a:cubicBezTo>
                      <a:pt x="530" y="1349"/>
                      <a:pt x="530" y="1366"/>
                      <a:pt x="530" y="1383"/>
                    </a:cubicBezTo>
                    <a:cubicBezTo>
                      <a:pt x="530" y="1385"/>
                      <a:pt x="530" y="1388"/>
                      <a:pt x="530" y="1390"/>
                    </a:cubicBezTo>
                    <a:lnTo>
                      <a:pt x="530" y="1392"/>
                    </a:lnTo>
                    <a:lnTo>
                      <a:pt x="532" y="1393"/>
                    </a:lnTo>
                    <a:cubicBezTo>
                      <a:pt x="533" y="1394"/>
                      <a:pt x="535" y="1395"/>
                      <a:pt x="537" y="1395"/>
                    </a:cubicBezTo>
                    <a:cubicBezTo>
                      <a:pt x="539" y="1395"/>
                      <a:pt x="540" y="1394"/>
                      <a:pt x="541" y="1394"/>
                    </a:cubicBezTo>
                    <a:lnTo>
                      <a:pt x="543" y="1393"/>
                    </a:lnTo>
                    <a:lnTo>
                      <a:pt x="543" y="1392"/>
                    </a:lnTo>
                    <a:cubicBezTo>
                      <a:pt x="543" y="1391"/>
                      <a:pt x="544" y="1390"/>
                      <a:pt x="544" y="1388"/>
                    </a:cubicBezTo>
                    <a:cubicBezTo>
                      <a:pt x="544" y="1371"/>
                      <a:pt x="544" y="1354"/>
                      <a:pt x="544" y="1337"/>
                    </a:cubicBezTo>
                    <a:cubicBezTo>
                      <a:pt x="544" y="1244"/>
                      <a:pt x="544" y="1152"/>
                      <a:pt x="544" y="1060"/>
                    </a:cubicBezTo>
                    <a:cubicBezTo>
                      <a:pt x="544" y="1006"/>
                      <a:pt x="544" y="951"/>
                      <a:pt x="544" y="896"/>
                    </a:cubicBezTo>
                    <a:cubicBezTo>
                      <a:pt x="544" y="893"/>
                      <a:pt x="544" y="890"/>
                      <a:pt x="544" y="886"/>
                    </a:cubicBezTo>
                    <a:lnTo>
                      <a:pt x="541" y="886"/>
                    </a:lnTo>
                    <a:lnTo>
                      <a:pt x="543" y="889"/>
                    </a:lnTo>
                    <a:cubicBezTo>
                      <a:pt x="546" y="887"/>
                      <a:pt x="549" y="886"/>
                      <a:pt x="552" y="884"/>
                    </a:cubicBezTo>
                    <a:lnTo>
                      <a:pt x="552" y="884"/>
                    </a:lnTo>
                    <a:lnTo>
                      <a:pt x="553" y="883"/>
                    </a:lnTo>
                    <a:cubicBezTo>
                      <a:pt x="554" y="880"/>
                      <a:pt x="554" y="878"/>
                      <a:pt x="554" y="876"/>
                    </a:cubicBezTo>
                    <a:cubicBezTo>
                      <a:pt x="554" y="875"/>
                      <a:pt x="554" y="873"/>
                      <a:pt x="554" y="873"/>
                    </a:cubicBezTo>
                    <a:lnTo>
                      <a:pt x="554" y="872"/>
                    </a:lnTo>
                    <a:cubicBezTo>
                      <a:pt x="554" y="869"/>
                      <a:pt x="554" y="866"/>
                      <a:pt x="554" y="864"/>
                    </a:cubicBezTo>
                    <a:cubicBezTo>
                      <a:pt x="554" y="861"/>
                      <a:pt x="554" y="859"/>
                      <a:pt x="554" y="857"/>
                    </a:cubicBezTo>
                    <a:lnTo>
                      <a:pt x="554" y="857"/>
                    </a:lnTo>
                    <a:cubicBezTo>
                      <a:pt x="554" y="854"/>
                      <a:pt x="555" y="853"/>
                      <a:pt x="556" y="852"/>
                    </a:cubicBezTo>
                    <a:lnTo>
                      <a:pt x="556" y="852"/>
                    </a:lnTo>
                    <a:lnTo>
                      <a:pt x="557" y="850"/>
                    </a:lnTo>
                    <a:lnTo>
                      <a:pt x="557" y="850"/>
                    </a:lnTo>
                    <a:lnTo>
                      <a:pt x="557" y="850"/>
                    </a:lnTo>
                    <a:cubicBezTo>
                      <a:pt x="560" y="847"/>
                      <a:pt x="562" y="845"/>
                      <a:pt x="563" y="843"/>
                    </a:cubicBezTo>
                    <a:cubicBezTo>
                      <a:pt x="564" y="840"/>
                      <a:pt x="564" y="838"/>
                      <a:pt x="565" y="834"/>
                    </a:cubicBezTo>
                    <a:lnTo>
                      <a:pt x="561" y="834"/>
                    </a:lnTo>
                    <a:lnTo>
                      <a:pt x="558" y="833"/>
                    </a:lnTo>
                    <a:lnTo>
                      <a:pt x="558" y="836"/>
                    </a:lnTo>
                    <a:cubicBezTo>
                      <a:pt x="558" y="841"/>
                      <a:pt x="561" y="845"/>
                      <a:pt x="562" y="849"/>
                    </a:cubicBezTo>
                    <a:cubicBezTo>
                      <a:pt x="564" y="853"/>
                      <a:pt x="565" y="857"/>
                      <a:pt x="568" y="861"/>
                    </a:cubicBezTo>
                    <a:cubicBezTo>
                      <a:pt x="570" y="865"/>
                      <a:pt x="571" y="870"/>
                      <a:pt x="571" y="875"/>
                    </a:cubicBezTo>
                    <a:lnTo>
                      <a:pt x="571" y="875"/>
                    </a:lnTo>
                    <a:cubicBezTo>
                      <a:pt x="571" y="926"/>
                      <a:pt x="571" y="976"/>
                      <a:pt x="571" y="1026"/>
                    </a:cubicBezTo>
                    <a:cubicBezTo>
                      <a:pt x="570" y="1109"/>
                      <a:pt x="570" y="1193"/>
                      <a:pt x="570" y="1276"/>
                    </a:cubicBezTo>
                    <a:cubicBezTo>
                      <a:pt x="570" y="1311"/>
                      <a:pt x="570" y="1347"/>
                      <a:pt x="570" y="1382"/>
                    </a:cubicBezTo>
                    <a:cubicBezTo>
                      <a:pt x="570" y="1383"/>
                      <a:pt x="570" y="1384"/>
                      <a:pt x="570" y="1386"/>
                    </a:cubicBezTo>
                    <a:cubicBezTo>
                      <a:pt x="570" y="1388"/>
                      <a:pt x="570" y="1390"/>
                      <a:pt x="571" y="1392"/>
                    </a:cubicBezTo>
                    <a:lnTo>
                      <a:pt x="572" y="1394"/>
                    </a:lnTo>
                    <a:lnTo>
                      <a:pt x="573" y="1394"/>
                    </a:lnTo>
                    <a:cubicBezTo>
                      <a:pt x="575" y="1395"/>
                      <a:pt x="577" y="1395"/>
                      <a:pt x="579" y="1395"/>
                    </a:cubicBezTo>
                    <a:cubicBezTo>
                      <a:pt x="581" y="1395"/>
                      <a:pt x="583" y="1395"/>
                      <a:pt x="584" y="1395"/>
                    </a:cubicBezTo>
                    <a:lnTo>
                      <a:pt x="586" y="1395"/>
                    </a:lnTo>
                    <a:lnTo>
                      <a:pt x="586" y="1394"/>
                    </a:lnTo>
                    <a:cubicBezTo>
                      <a:pt x="588" y="1391"/>
                      <a:pt x="589" y="1389"/>
                      <a:pt x="589" y="1387"/>
                    </a:cubicBezTo>
                    <a:cubicBezTo>
                      <a:pt x="589" y="1386"/>
                      <a:pt x="589" y="1385"/>
                      <a:pt x="589" y="1384"/>
                    </a:cubicBezTo>
                    <a:lnTo>
                      <a:pt x="586" y="1384"/>
                    </a:lnTo>
                    <a:lnTo>
                      <a:pt x="589" y="1384"/>
                    </a:lnTo>
                    <a:lnTo>
                      <a:pt x="589" y="1384"/>
                    </a:lnTo>
                    <a:lnTo>
                      <a:pt x="586" y="1384"/>
                    </a:lnTo>
                    <a:lnTo>
                      <a:pt x="589" y="1384"/>
                    </a:lnTo>
                    <a:lnTo>
                      <a:pt x="589" y="1384"/>
                    </a:lnTo>
                    <a:lnTo>
                      <a:pt x="589" y="1384"/>
                    </a:lnTo>
                    <a:cubicBezTo>
                      <a:pt x="589" y="1377"/>
                      <a:pt x="589" y="1371"/>
                      <a:pt x="589" y="1364"/>
                    </a:cubicBezTo>
                    <a:cubicBezTo>
                      <a:pt x="589" y="1357"/>
                      <a:pt x="589" y="1350"/>
                      <a:pt x="589" y="1342"/>
                    </a:cubicBezTo>
                    <a:cubicBezTo>
                      <a:pt x="589" y="1339"/>
                      <a:pt x="589" y="1337"/>
                      <a:pt x="589" y="1334"/>
                    </a:cubicBezTo>
                    <a:cubicBezTo>
                      <a:pt x="589" y="1250"/>
                      <a:pt x="589" y="1166"/>
                      <a:pt x="589" y="1081"/>
                    </a:cubicBezTo>
                    <a:cubicBezTo>
                      <a:pt x="589" y="1030"/>
                      <a:pt x="589" y="978"/>
                      <a:pt x="590" y="926"/>
                    </a:cubicBezTo>
                    <a:cubicBezTo>
                      <a:pt x="590" y="922"/>
                      <a:pt x="590" y="918"/>
                      <a:pt x="590" y="915"/>
                    </a:cubicBezTo>
                    <a:lnTo>
                      <a:pt x="587" y="914"/>
                    </a:lnTo>
                    <a:lnTo>
                      <a:pt x="589" y="917"/>
                    </a:lnTo>
                    <a:lnTo>
                      <a:pt x="589" y="917"/>
                    </a:lnTo>
                    <a:lnTo>
                      <a:pt x="591" y="916"/>
                    </a:lnTo>
                    <a:lnTo>
                      <a:pt x="591" y="913"/>
                    </a:lnTo>
                    <a:lnTo>
                      <a:pt x="591" y="916"/>
                    </a:lnTo>
                    <a:cubicBezTo>
                      <a:pt x="644" y="916"/>
                      <a:pt x="698" y="916"/>
                      <a:pt x="752" y="916"/>
                    </a:cubicBezTo>
                    <a:lnTo>
                      <a:pt x="752" y="913"/>
                    </a:lnTo>
                    <a:lnTo>
                      <a:pt x="752" y="916"/>
                    </a:lnTo>
                    <a:lnTo>
                      <a:pt x="752" y="915"/>
                    </a:lnTo>
                    <a:lnTo>
                      <a:pt x="751" y="916"/>
                    </a:lnTo>
                    <a:lnTo>
                      <a:pt x="752" y="916"/>
                    </a:lnTo>
                    <a:lnTo>
                      <a:pt x="752" y="915"/>
                    </a:lnTo>
                    <a:lnTo>
                      <a:pt x="751" y="916"/>
                    </a:lnTo>
                    <a:lnTo>
                      <a:pt x="751" y="916"/>
                    </a:lnTo>
                    <a:lnTo>
                      <a:pt x="751" y="916"/>
                    </a:lnTo>
                    <a:lnTo>
                      <a:pt x="751" y="916"/>
                    </a:lnTo>
                    <a:lnTo>
                      <a:pt x="751" y="916"/>
                    </a:lnTo>
                    <a:lnTo>
                      <a:pt x="751" y="916"/>
                    </a:lnTo>
                    <a:lnTo>
                      <a:pt x="753" y="917"/>
                    </a:lnTo>
                    <a:lnTo>
                      <a:pt x="754" y="914"/>
                    </a:lnTo>
                    <a:lnTo>
                      <a:pt x="751" y="916"/>
                    </a:lnTo>
                    <a:cubicBezTo>
                      <a:pt x="751" y="916"/>
                      <a:pt x="752" y="917"/>
                      <a:pt x="752" y="918"/>
                    </a:cubicBezTo>
                    <a:cubicBezTo>
                      <a:pt x="752" y="919"/>
                      <a:pt x="751" y="920"/>
                      <a:pt x="751" y="922"/>
                    </a:cubicBezTo>
                    <a:lnTo>
                      <a:pt x="751" y="922"/>
                    </a:lnTo>
                    <a:lnTo>
                      <a:pt x="755" y="922"/>
                    </a:lnTo>
                    <a:lnTo>
                      <a:pt x="751" y="922"/>
                    </a:lnTo>
                    <a:cubicBezTo>
                      <a:pt x="751" y="935"/>
                      <a:pt x="751" y="949"/>
                      <a:pt x="751" y="962"/>
                    </a:cubicBezTo>
                    <a:cubicBezTo>
                      <a:pt x="751" y="973"/>
                      <a:pt x="751" y="983"/>
                      <a:pt x="751" y="993"/>
                    </a:cubicBezTo>
                    <a:cubicBezTo>
                      <a:pt x="751" y="1034"/>
                      <a:pt x="751" y="1076"/>
                      <a:pt x="751" y="1117"/>
                    </a:cubicBezTo>
                    <a:cubicBezTo>
                      <a:pt x="751" y="1142"/>
                      <a:pt x="751" y="1167"/>
                      <a:pt x="751" y="1192"/>
                    </a:cubicBezTo>
                    <a:lnTo>
                      <a:pt x="751" y="1205"/>
                    </a:lnTo>
                    <a:cubicBezTo>
                      <a:pt x="751" y="1234"/>
                      <a:pt x="751" y="1264"/>
                      <a:pt x="751" y="1293"/>
                    </a:cubicBezTo>
                    <a:cubicBezTo>
                      <a:pt x="751" y="1323"/>
                      <a:pt x="751" y="1352"/>
                      <a:pt x="751" y="1381"/>
                    </a:cubicBezTo>
                    <a:cubicBezTo>
                      <a:pt x="751" y="1382"/>
                      <a:pt x="751" y="1384"/>
                      <a:pt x="751" y="1385"/>
                    </a:cubicBezTo>
                    <a:cubicBezTo>
                      <a:pt x="751" y="1387"/>
                      <a:pt x="751" y="1390"/>
                      <a:pt x="752" y="1393"/>
                    </a:cubicBezTo>
                    <a:lnTo>
                      <a:pt x="753" y="1394"/>
                    </a:lnTo>
                    <a:lnTo>
                      <a:pt x="754" y="1394"/>
                    </a:lnTo>
                    <a:cubicBezTo>
                      <a:pt x="756" y="1395"/>
                      <a:pt x="758" y="1395"/>
                      <a:pt x="760" y="1395"/>
                    </a:cubicBezTo>
                    <a:cubicBezTo>
                      <a:pt x="762" y="1395"/>
                      <a:pt x="764" y="1395"/>
                      <a:pt x="766" y="1395"/>
                    </a:cubicBezTo>
                    <a:lnTo>
                      <a:pt x="769" y="1394"/>
                    </a:lnTo>
                    <a:lnTo>
                      <a:pt x="769" y="1392"/>
                    </a:lnTo>
                    <a:cubicBezTo>
                      <a:pt x="769" y="1390"/>
                      <a:pt x="769" y="1388"/>
                      <a:pt x="770" y="1386"/>
                    </a:cubicBezTo>
                    <a:cubicBezTo>
                      <a:pt x="770" y="1362"/>
                      <a:pt x="770" y="1338"/>
                      <a:pt x="770" y="1314"/>
                    </a:cubicBezTo>
                    <a:cubicBezTo>
                      <a:pt x="770" y="1305"/>
                      <a:pt x="770" y="1296"/>
                      <a:pt x="770" y="1287"/>
                    </a:cubicBezTo>
                    <a:cubicBezTo>
                      <a:pt x="770" y="1267"/>
                      <a:pt x="770" y="1247"/>
                      <a:pt x="770" y="1226"/>
                    </a:cubicBezTo>
                    <a:cubicBezTo>
                      <a:pt x="770" y="1214"/>
                      <a:pt x="770" y="1202"/>
                      <a:pt x="770" y="1190"/>
                    </a:cubicBezTo>
                    <a:cubicBezTo>
                      <a:pt x="770" y="1097"/>
                      <a:pt x="770" y="1004"/>
                      <a:pt x="771" y="911"/>
                    </a:cubicBezTo>
                    <a:cubicBezTo>
                      <a:pt x="771" y="899"/>
                      <a:pt x="771" y="887"/>
                      <a:pt x="771" y="875"/>
                    </a:cubicBezTo>
                    <a:lnTo>
                      <a:pt x="771" y="872"/>
                    </a:lnTo>
                    <a:lnTo>
                      <a:pt x="771" y="872"/>
                    </a:lnTo>
                    <a:cubicBezTo>
                      <a:pt x="771" y="869"/>
                      <a:pt x="772" y="866"/>
                      <a:pt x="773" y="863"/>
                    </a:cubicBezTo>
                    <a:cubicBezTo>
                      <a:pt x="775" y="859"/>
                      <a:pt x="777" y="854"/>
                      <a:pt x="779" y="850"/>
                    </a:cubicBezTo>
                    <a:cubicBezTo>
                      <a:pt x="781" y="846"/>
                      <a:pt x="783" y="841"/>
                      <a:pt x="783" y="836"/>
                    </a:cubicBezTo>
                    <a:lnTo>
                      <a:pt x="783" y="834"/>
                    </a:lnTo>
                    <a:lnTo>
                      <a:pt x="777" y="834"/>
                    </a:lnTo>
                    <a:lnTo>
                      <a:pt x="777" y="835"/>
                    </a:lnTo>
                    <a:cubicBezTo>
                      <a:pt x="777" y="842"/>
                      <a:pt x="780" y="847"/>
                      <a:pt x="784" y="851"/>
                    </a:cubicBezTo>
                    <a:cubicBezTo>
                      <a:pt x="786" y="852"/>
                      <a:pt x="786" y="853"/>
                      <a:pt x="786" y="856"/>
                    </a:cubicBezTo>
                    <a:lnTo>
                      <a:pt x="786" y="856"/>
                    </a:lnTo>
                    <a:cubicBezTo>
                      <a:pt x="786" y="858"/>
                      <a:pt x="786" y="861"/>
                      <a:pt x="786" y="863"/>
                    </a:cubicBezTo>
                    <a:cubicBezTo>
                      <a:pt x="786" y="866"/>
                      <a:pt x="786" y="870"/>
                      <a:pt x="786" y="873"/>
                    </a:cubicBezTo>
                    <a:cubicBezTo>
                      <a:pt x="786" y="875"/>
                      <a:pt x="786" y="878"/>
                      <a:pt x="787" y="880"/>
                    </a:cubicBezTo>
                    <a:lnTo>
                      <a:pt x="787" y="882"/>
                    </a:lnTo>
                    <a:lnTo>
                      <a:pt x="788" y="883"/>
                    </a:lnTo>
                    <a:cubicBezTo>
                      <a:pt x="791" y="885"/>
                      <a:pt x="794" y="886"/>
                      <a:pt x="797" y="888"/>
                    </a:cubicBezTo>
                    <a:lnTo>
                      <a:pt x="799" y="886"/>
                    </a:lnTo>
                    <a:lnTo>
                      <a:pt x="796" y="886"/>
                    </a:lnTo>
                    <a:cubicBezTo>
                      <a:pt x="796" y="888"/>
                      <a:pt x="796" y="890"/>
                      <a:pt x="796" y="892"/>
                    </a:cubicBezTo>
                    <a:cubicBezTo>
                      <a:pt x="796" y="946"/>
                      <a:pt x="796" y="1000"/>
                      <a:pt x="796" y="1054"/>
                    </a:cubicBezTo>
                    <a:cubicBezTo>
                      <a:pt x="796" y="1109"/>
                      <a:pt x="796" y="1164"/>
                      <a:pt x="796" y="1219"/>
                    </a:cubicBezTo>
                    <a:cubicBezTo>
                      <a:pt x="796" y="1241"/>
                      <a:pt x="796" y="1263"/>
                      <a:pt x="796" y="1286"/>
                    </a:cubicBezTo>
                    <a:cubicBezTo>
                      <a:pt x="796" y="1318"/>
                      <a:pt x="796" y="1351"/>
                      <a:pt x="796" y="1384"/>
                    </a:cubicBezTo>
                    <a:cubicBezTo>
                      <a:pt x="796" y="1386"/>
                      <a:pt x="796" y="1389"/>
                      <a:pt x="796" y="1391"/>
                    </a:cubicBezTo>
                    <a:lnTo>
                      <a:pt x="796" y="1394"/>
                    </a:lnTo>
                    <a:lnTo>
                      <a:pt x="798" y="1394"/>
                    </a:lnTo>
                    <a:cubicBezTo>
                      <a:pt x="801" y="1395"/>
                      <a:pt x="803" y="1395"/>
                      <a:pt x="805" y="1395"/>
                    </a:cubicBezTo>
                    <a:cubicBezTo>
                      <a:pt x="807" y="1395"/>
                      <a:pt x="809" y="1395"/>
                      <a:pt x="811" y="1394"/>
                    </a:cubicBezTo>
                    <a:lnTo>
                      <a:pt x="814" y="1394"/>
                    </a:lnTo>
                    <a:lnTo>
                      <a:pt x="814" y="1392"/>
                    </a:lnTo>
                    <a:cubicBezTo>
                      <a:pt x="814" y="1389"/>
                      <a:pt x="814" y="1387"/>
                      <a:pt x="814" y="1384"/>
                    </a:cubicBezTo>
                    <a:cubicBezTo>
                      <a:pt x="814" y="1318"/>
                      <a:pt x="815" y="1253"/>
                      <a:pt x="815" y="1187"/>
                    </a:cubicBezTo>
                    <a:cubicBezTo>
                      <a:pt x="815" y="1169"/>
                      <a:pt x="815" y="1152"/>
                      <a:pt x="815" y="1134"/>
                    </a:cubicBezTo>
                    <a:cubicBezTo>
                      <a:pt x="815" y="1081"/>
                      <a:pt x="815" y="1029"/>
                      <a:pt x="815" y="977"/>
                    </a:cubicBezTo>
                    <a:cubicBezTo>
                      <a:pt x="815" y="856"/>
                      <a:pt x="816" y="735"/>
                      <a:pt x="816" y="614"/>
                    </a:cubicBezTo>
                    <a:cubicBezTo>
                      <a:pt x="816" y="529"/>
                      <a:pt x="816" y="444"/>
                      <a:pt x="816" y="359"/>
                    </a:cubicBezTo>
                    <a:cubicBezTo>
                      <a:pt x="816" y="244"/>
                      <a:pt x="816" y="128"/>
                      <a:pt x="816" y="13"/>
                    </a:cubicBezTo>
                    <a:cubicBezTo>
                      <a:pt x="816" y="12"/>
                      <a:pt x="816" y="10"/>
                      <a:pt x="816" y="9"/>
                    </a:cubicBezTo>
                    <a:cubicBezTo>
                      <a:pt x="816" y="8"/>
                      <a:pt x="816" y="7"/>
                      <a:pt x="817" y="6"/>
                    </a:cubicBezTo>
                    <a:lnTo>
                      <a:pt x="814" y="4"/>
                    </a:lnTo>
                    <a:lnTo>
                      <a:pt x="815" y="7"/>
                    </a:lnTo>
                    <a:cubicBezTo>
                      <a:pt x="817" y="7"/>
                      <a:pt x="818" y="7"/>
                      <a:pt x="819" y="7"/>
                    </a:cubicBezTo>
                    <a:cubicBezTo>
                      <a:pt x="822" y="7"/>
                      <a:pt x="824" y="7"/>
                      <a:pt x="827" y="7"/>
                    </a:cubicBezTo>
                    <a:lnTo>
                      <a:pt x="827" y="4"/>
                    </a:lnTo>
                    <a:lnTo>
                      <a:pt x="824" y="4"/>
                    </a:lnTo>
                    <a:cubicBezTo>
                      <a:pt x="824" y="9"/>
                      <a:pt x="824" y="13"/>
                      <a:pt x="824" y="18"/>
                    </a:cubicBezTo>
                    <a:cubicBezTo>
                      <a:pt x="824" y="23"/>
                      <a:pt x="824" y="28"/>
                      <a:pt x="824" y="33"/>
                    </a:cubicBezTo>
                    <a:lnTo>
                      <a:pt x="824" y="35"/>
                    </a:lnTo>
                    <a:cubicBezTo>
                      <a:pt x="824" y="39"/>
                      <a:pt x="824" y="43"/>
                      <a:pt x="824" y="47"/>
                    </a:cubicBezTo>
                    <a:cubicBezTo>
                      <a:pt x="824" y="54"/>
                      <a:pt x="824" y="60"/>
                      <a:pt x="824" y="66"/>
                    </a:cubicBezTo>
                    <a:lnTo>
                      <a:pt x="824" y="96"/>
                    </a:lnTo>
                    <a:lnTo>
                      <a:pt x="824" y="128"/>
                    </a:lnTo>
                    <a:lnTo>
                      <a:pt x="824" y="158"/>
                    </a:lnTo>
                    <a:cubicBezTo>
                      <a:pt x="824" y="164"/>
                      <a:pt x="824" y="170"/>
                      <a:pt x="824" y="176"/>
                    </a:cubicBezTo>
                    <a:cubicBezTo>
                      <a:pt x="824" y="180"/>
                      <a:pt x="824" y="185"/>
                      <a:pt x="824" y="189"/>
                    </a:cubicBezTo>
                    <a:cubicBezTo>
                      <a:pt x="824" y="199"/>
                      <a:pt x="824" y="210"/>
                      <a:pt x="824" y="220"/>
                    </a:cubicBezTo>
                    <a:cubicBezTo>
                      <a:pt x="824" y="229"/>
                      <a:pt x="824" y="238"/>
                      <a:pt x="824" y="247"/>
                    </a:cubicBezTo>
                    <a:lnTo>
                      <a:pt x="824" y="251"/>
                    </a:lnTo>
                    <a:cubicBezTo>
                      <a:pt x="824" y="261"/>
                      <a:pt x="824" y="271"/>
                      <a:pt x="824" y="281"/>
                    </a:cubicBezTo>
                    <a:cubicBezTo>
                      <a:pt x="824" y="284"/>
                      <a:pt x="824" y="288"/>
                      <a:pt x="824" y="291"/>
                    </a:cubicBezTo>
                    <a:cubicBezTo>
                      <a:pt x="824" y="297"/>
                      <a:pt x="824" y="304"/>
                      <a:pt x="824" y="311"/>
                    </a:cubicBezTo>
                    <a:lnTo>
                      <a:pt x="824" y="313"/>
                    </a:lnTo>
                    <a:cubicBezTo>
                      <a:pt x="824" y="323"/>
                      <a:pt x="824" y="333"/>
                      <a:pt x="824" y="343"/>
                    </a:cubicBezTo>
                    <a:cubicBezTo>
                      <a:pt x="824" y="347"/>
                      <a:pt x="824" y="350"/>
                      <a:pt x="824" y="354"/>
                    </a:cubicBezTo>
                    <a:cubicBezTo>
                      <a:pt x="824" y="360"/>
                      <a:pt x="824" y="367"/>
                      <a:pt x="824" y="374"/>
                    </a:cubicBezTo>
                    <a:lnTo>
                      <a:pt x="824" y="405"/>
                    </a:lnTo>
                    <a:lnTo>
                      <a:pt x="824" y="435"/>
                    </a:lnTo>
                    <a:lnTo>
                      <a:pt x="824" y="466"/>
                    </a:lnTo>
                    <a:lnTo>
                      <a:pt x="824" y="497"/>
                    </a:lnTo>
                    <a:lnTo>
                      <a:pt x="824" y="528"/>
                    </a:lnTo>
                    <a:lnTo>
                      <a:pt x="824" y="544"/>
                    </a:lnTo>
                    <a:cubicBezTo>
                      <a:pt x="824" y="549"/>
                      <a:pt x="824" y="554"/>
                      <a:pt x="824" y="559"/>
                    </a:cubicBezTo>
                    <a:cubicBezTo>
                      <a:pt x="824" y="569"/>
                      <a:pt x="824" y="579"/>
                      <a:pt x="824" y="590"/>
                    </a:cubicBezTo>
                    <a:cubicBezTo>
                      <a:pt x="824" y="600"/>
                      <a:pt x="823" y="610"/>
                      <a:pt x="823" y="620"/>
                    </a:cubicBezTo>
                    <a:cubicBezTo>
                      <a:pt x="823" y="631"/>
                      <a:pt x="823" y="641"/>
                      <a:pt x="823" y="651"/>
                    </a:cubicBezTo>
                    <a:cubicBezTo>
                      <a:pt x="823" y="655"/>
                      <a:pt x="823" y="659"/>
                      <a:pt x="823" y="663"/>
                    </a:cubicBezTo>
                    <a:cubicBezTo>
                      <a:pt x="823" y="669"/>
                      <a:pt x="823" y="676"/>
                      <a:pt x="823" y="682"/>
                    </a:cubicBezTo>
                    <a:lnTo>
                      <a:pt x="823" y="713"/>
                    </a:lnTo>
                    <a:cubicBezTo>
                      <a:pt x="823" y="723"/>
                      <a:pt x="823" y="734"/>
                      <a:pt x="823" y="744"/>
                    </a:cubicBezTo>
                    <a:lnTo>
                      <a:pt x="823" y="775"/>
                    </a:lnTo>
                    <a:lnTo>
                      <a:pt x="823" y="805"/>
                    </a:lnTo>
                    <a:lnTo>
                      <a:pt x="823" y="836"/>
                    </a:lnTo>
                    <a:lnTo>
                      <a:pt x="823" y="867"/>
                    </a:lnTo>
                    <a:cubicBezTo>
                      <a:pt x="823" y="877"/>
                      <a:pt x="823" y="888"/>
                      <a:pt x="823" y="898"/>
                    </a:cubicBezTo>
                    <a:cubicBezTo>
                      <a:pt x="823" y="908"/>
                      <a:pt x="823" y="919"/>
                      <a:pt x="823" y="929"/>
                    </a:cubicBezTo>
                    <a:cubicBezTo>
                      <a:pt x="823" y="939"/>
                      <a:pt x="823" y="949"/>
                      <a:pt x="823" y="959"/>
                    </a:cubicBezTo>
                    <a:cubicBezTo>
                      <a:pt x="823" y="970"/>
                      <a:pt x="823" y="980"/>
                      <a:pt x="823" y="990"/>
                    </a:cubicBezTo>
                    <a:lnTo>
                      <a:pt x="823" y="1000"/>
                    </a:lnTo>
                    <a:lnTo>
                      <a:pt x="823" y="1021"/>
                    </a:lnTo>
                    <a:lnTo>
                      <a:pt x="823" y="1052"/>
                    </a:lnTo>
                    <a:lnTo>
                      <a:pt x="823" y="1082"/>
                    </a:lnTo>
                    <a:lnTo>
                      <a:pt x="823" y="1100"/>
                    </a:lnTo>
                    <a:cubicBezTo>
                      <a:pt x="823" y="1105"/>
                      <a:pt x="823" y="1109"/>
                      <a:pt x="823" y="1114"/>
                    </a:cubicBezTo>
                    <a:cubicBezTo>
                      <a:pt x="823" y="1124"/>
                      <a:pt x="823" y="1134"/>
                      <a:pt x="823" y="1144"/>
                    </a:cubicBezTo>
                    <a:cubicBezTo>
                      <a:pt x="823" y="1155"/>
                      <a:pt x="823" y="1165"/>
                      <a:pt x="823" y="1175"/>
                    </a:cubicBezTo>
                    <a:cubicBezTo>
                      <a:pt x="822" y="1185"/>
                      <a:pt x="822" y="1196"/>
                      <a:pt x="822" y="1206"/>
                    </a:cubicBezTo>
                    <a:cubicBezTo>
                      <a:pt x="822" y="1209"/>
                      <a:pt x="822" y="1213"/>
                      <a:pt x="822" y="1216"/>
                    </a:cubicBezTo>
                    <a:cubicBezTo>
                      <a:pt x="822" y="1223"/>
                      <a:pt x="822" y="1230"/>
                      <a:pt x="822" y="1236"/>
                    </a:cubicBezTo>
                    <a:lnTo>
                      <a:pt x="822" y="1267"/>
                    </a:lnTo>
                    <a:lnTo>
                      <a:pt x="822" y="1299"/>
                    </a:lnTo>
                    <a:lnTo>
                      <a:pt x="822" y="1329"/>
                    </a:lnTo>
                    <a:lnTo>
                      <a:pt x="822" y="1332"/>
                    </a:lnTo>
                    <a:lnTo>
                      <a:pt x="822" y="1344"/>
                    </a:lnTo>
                    <a:cubicBezTo>
                      <a:pt x="822" y="1349"/>
                      <a:pt x="822" y="1355"/>
                      <a:pt x="822" y="1360"/>
                    </a:cubicBezTo>
                    <a:cubicBezTo>
                      <a:pt x="822" y="1365"/>
                      <a:pt x="822" y="1371"/>
                      <a:pt x="822" y="1376"/>
                    </a:cubicBezTo>
                    <a:cubicBezTo>
                      <a:pt x="822" y="1381"/>
                      <a:pt x="822" y="1386"/>
                      <a:pt x="822" y="1392"/>
                    </a:cubicBezTo>
                    <a:lnTo>
                      <a:pt x="823" y="1395"/>
                    </a:lnTo>
                    <a:lnTo>
                      <a:pt x="826" y="1395"/>
                    </a:lnTo>
                    <a:lnTo>
                      <a:pt x="826" y="1391"/>
                    </a:lnTo>
                    <a:lnTo>
                      <a:pt x="829" y="1391"/>
                    </a:lnTo>
                    <a:cubicBezTo>
                      <a:pt x="829" y="1386"/>
                      <a:pt x="829" y="1381"/>
                      <a:pt x="829" y="1376"/>
                    </a:cubicBezTo>
                    <a:cubicBezTo>
                      <a:pt x="829" y="1371"/>
                      <a:pt x="829" y="1365"/>
                      <a:pt x="829" y="1360"/>
                    </a:cubicBezTo>
                    <a:cubicBezTo>
                      <a:pt x="829" y="1355"/>
                      <a:pt x="829" y="1349"/>
                      <a:pt x="829" y="1344"/>
                    </a:cubicBezTo>
                    <a:cubicBezTo>
                      <a:pt x="829" y="1340"/>
                      <a:pt x="829" y="1336"/>
                      <a:pt x="829" y="1332"/>
                    </a:cubicBezTo>
                    <a:lnTo>
                      <a:pt x="829" y="1329"/>
                    </a:lnTo>
                    <a:lnTo>
                      <a:pt x="829" y="1299"/>
                    </a:lnTo>
                    <a:lnTo>
                      <a:pt x="829" y="1267"/>
                    </a:lnTo>
                    <a:lnTo>
                      <a:pt x="829" y="1236"/>
                    </a:lnTo>
                    <a:lnTo>
                      <a:pt x="829" y="1216"/>
                    </a:lnTo>
                    <a:lnTo>
                      <a:pt x="829" y="1206"/>
                    </a:lnTo>
                    <a:cubicBezTo>
                      <a:pt x="829" y="1196"/>
                      <a:pt x="829" y="1185"/>
                      <a:pt x="829" y="1175"/>
                    </a:cubicBezTo>
                    <a:cubicBezTo>
                      <a:pt x="829" y="1165"/>
                      <a:pt x="829" y="1155"/>
                      <a:pt x="829" y="1144"/>
                    </a:cubicBezTo>
                    <a:cubicBezTo>
                      <a:pt x="829" y="1134"/>
                      <a:pt x="829" y="1124"/>
                      <a:pt x="829" y="1114"/>
                    </a:cubicBezTo>
                    <a:lnTo>
                      <a:pt x="829" y="1100"/>
                    </a:lnTo>
                    <a:lnTo>
                      <a:pt x="829" y="1082"/>
                    </a:lnTo>
                    <a:lnTo>
                      <a:pt x="829" y="1052"/>
                    </a:lnTo>
                    <a:lnTo>
                      <a:pt x="829" y="1021"/>
                    </a:lnTo>
                    <a:lnTo>
                      <a:pt x="829" y="1000"/>
                    </a:lnTo>
                    <a:lnTo>
                      <a:pt x="829" y="990"/>
                    </a:lnTo>
                    <a:cubicBezTo>
                      <a:pt x="829" y="980"/>
                      <a:pt x="829" y="970"/>
                      <a:pt x="829" y="959"/>
                    </a:cubicBezTo>
                    <a:cubicBezTo>
                      <a:pt x="829" y="949"/>
                      <a:pt x="829" y="939"/>
                      <a:pt x="829" y="929"/>
                    </a:cubicBezTo>
                    <a:cubicBezTo>
                      <a:pt x="829" y="919"/>
                      <a:pt x="829" y="908"/>
                      <a:pt x="829" y="898"/>
                    </a:cubicBezTo>
                    <a:cubicBezTo>
                      <a:pt x="829" y="888"/>
                      <a:pt x="829" y="877"/>
                      <a:pt x="829" y="867"/>
                    </a:cubicBezTo>
                    <a:lnTo>
                      <a:pt x="829" y="836"/>
                    </a:lnTo>
                    <a:lnTo>
                      <a:pt x="829" y="805"/>
                    </a:lnTo>
                    <a:lnTo>
                      <a:pt x="829" y="775"/>
                    </a:lnTo>
                    <a:lnTo>
                      <a:pt x="829" y="744"/>
                    </a:lnTo>
                    <a:cubicBezTo>
                      <a:pt x="829" y="734"/>
                      <a:pt x="829" y="723"/>
                      <a:pt x="829" y="713"/>
                    </a:cubicBezTo>
                    <a:lnTo>
                      <a:pt x="829" y="682"/>
                    </a:lnTo>
                    <a:cubicBezTo>
                      <a:pt x="829" y="676"/>
                      <a:pt x="829" y="669"/>
                      <a:pt x="829" y="663"/>
                    </a:cubicBezTo>
                    <a:cubicBezTo>
                      <a:pt x="829" y="659"/>
                      <a:pt x="829" y="655"/>
                      <a:pt x="829" y="651"/>
                    </a:cubicBezTo>
                    <a:cubicBezTo>
                      <a:pt x="829" y="641"/>
                      <a:pt x="830" y="631"/>
                      <a:pt x="830" y="620"/>
                    </a:cubicBezTo>
                    <a:cubicBezTo>
                      <a:pt x="830" y="610"/>
                      <a:pt x="830" y="600"/>
                      <a:pt x="830" y="590"/>
                    </a:cubicBezTo>
                    <a:cubicBezTo>
                      <a:pt x="830" y="580"/>
                      <a:pt x="830" y="569"/>
                      <a:pt x="830" y="559"/>
                    </a:cubicBezTo>
                    <a:cubicBezTo>
                      <a:pt x="830" y="554"/>
                      <a:pt x="830" y="549"/>
                      <a:pt x="830" y="544"/>
                    </a:cubicBezTo>
                    <a:lnTo>
                      <a:pt x="830" y="528"/>
                    </a:lnTo>
                    <a:lnTo>
                      <a:pt x="830" y="497"/>
                    </a:lnTo>
                    <a:lnTo>
                      <a:pt x="830" y="466"/>
                    </a:lnTo>
                    <a:lnTo>
                      <a:pt x="830" y="435"/>
                    </a:lnTo>
                    <a:lnTo>
                      <a:pt x="830" y="405"/>
                    </a:lnTo>
                    <a:lnTo>
                      <a:pt x="830" y="374"/>
                    </a:lnTo>
                    <a:lnTo>
                      <a:pt x="830" y="354"/>
                    </a:lnTo>
                    <a:lnTo>
                      <a:pt x="830" y="343"/>
                    </a:lnTo>
                    <a:cubicBezTo>
                      <a:pt x="830" y="333"/>
                      <a:pt x="830" y="323"/>
                      <a:pt x="830" y="313"/>
                    </a:cubicBezTo>
                    <a:lnTo>
                      <a:pt x="830" y="311"/>
                    </a:lnTo>
                    <a:cubicBezTo>
                      <a:pt x="830" y="304"/>
                      <a:pt x="830" y="297"/>
                      <a:pt x="830" y="291"/>
                    </a:cubicBezTo>
                    <a:cubicBezTo>
                      <a:pt x="830" y="288"/>
                      <a:pt x="830" y="284"/>
                      <a:pt x="830" y="281"/>
                    </a:cubicBezTo>
                    <a:cubicBezTo>
                      <a:pt x="830" y="271"/>
                      <a:pt x="830" y="261"/>
                      <a:pt x="830" y="251"/>
                    </a:cubicBezTo>
                    <a:lnTo>
                      <a:pt x="830" y="247"/>
                    </a:lnTo>
                    <a:cubicBezTo>
                      <a:pt x="830" y="238"/>
                      <a:pt x="830" y="229"/>
                      <a:pt x="830" y="220"/>
                    </a:cubicBezTo>
                    <a:cubicBezTo>
                      <a:pt x="830" y="210"/>
                      <a:pt x="830" y="199"/>
                      <a:pt x="830" y="189"/>
                    </a:cubicBezTo>
                    <a:cubicBezTo>
                      <a:pt x="830" y="185"/>
                      <a:pt x="830" y="180"/>
                      <a:pt x="830" y="176"/>
                    </a:cubicBezTo>
                    <a:lnTo>
                      <a:pt x="830" y="158"/>
                    </a:lnTo>
                    <a:lnTo>
                      <a:pt x="830" y="128"/>
                    </a:lnTo>
                    <a:lnTo>
                      <a:pt x="830" y="96"/>
                    </a:lnTo>
                    <a:lnTo>
                      <a:pt x="830" y="66"/>
                    </a:lnTo>
                    <a:cubicBezTo>
                      <a:pt x="830" y="60"/>
                      <a:pt x="831" y="54"/>
                      <a:pt x="831" y="47"/>
                    </a:cubicBezTo>
                    <a:cubicBezTo>
                      <a:pt x="831" y="43"/>
                      <a:pt x="830" y="39"/>
                      <a:pt x="830" y="35"/>
                    </a:cubicBezTo>
                    <a:lnTo>
                      <a:pt x="830" y="33"/>
                    </a:lnTo>
                    <a:cubicBezTo>
                      <a:pt x="830" y="28"/>
                      <a:pt x="831" y="23"/>
                      <a:pt x="831" y="18"/>
                    </a:cubicBezTo>
                    <a:cubicBezTo>
                      <a:pt x="831" y="13"/>
                      <a:pt x="830" y="8"/>
                      <a:pt x="830" y="3"/>
                    </a:cubicBezTo>
                    <a:lnTo>
                      <a:pt x="830" y="1"/>
                    </a:lnTo>
                    <a:lnTo>
                      <a:pt x="827" y="1"/>
                    </a:lnTo>
                    <a:cubicBezTo>
                      <a:pt x="824" y="1"/>
                      <a:pt x="822" y="0"/>
                      <a:pt x="819" y="0"/>
                    </a:cubicBezTo>
                    <a:cubicBezTo>
                      <a:pt x="818" y="0"/>
                      <a:pt x="816" y="0"/>
                      <a:pt x="814" y="1"/>
                    </a:cubicBezTo>
                    <a:lnTo>
                      <a:pt x="812" y="1"/>
                    </a:lnTo>
                    <a:lnTo>
                      <a:pt x="812" y="2"/>
                    </a:lnTo>
                    <a:cubicBezTo>
                      <a:pt x="810" y="5"/>
                      <a:pt x="810" y="7"/>
                      <a:pt x="810" y="9"/>
                    </a:cubicBezTo>
                    <a:cubicBezTo>
                      <a:pt x="810" y="11"/>
                      <a:pt x="810" y="12"/>
                      <a:pt x="810" y="13"/>
                    </a:cubicBezTo>
                    <a:cubicBezTo>
                      <a:pt x="810" y="128"/>
                      <a:pt x="810" y="244"/>
                      <a:pt x="810" y="359"/>
                    </a:cubicBezTo>
                    <a:cubicBezTo>
                      <a:pt x="810" y="444"/>
                      <a:pt x="809" y="529"/>
                      <a:pt x="809" y="614"/>
                    </a:cubicBezTo>
                    <a:cubicBezTo>
                      <a:pt x="809" y="735"/>
                      <a:pt x="809" y="856"/>
                      <a:pt x="809" y="977"/>
                    </a:cubicBezTo>
                    <a:cubicBezTo>
                      <a:pt x="809" y="1029"/>
                      <a:pt x="809" y="1081"/>
                      <a:pt x="809" y="1134"/>
                    </a:cubicBezTo>
                    <a:cubicBezTo>
                      <a:pt x="809" y="1151"/>
                      <a:pt x="808" y="1169"/>
                      <a:pt x="808" y="1187"/>
                    </a:cubicBezTo>
                    <a:cubicBezTo>
                      <a:pt x="808" y="1253"/>
                      <a:pt x="808" y="1318"/>
                      <a:pt x="808" y="1384"/>
                    </a:cubicBezTo>
                    <a:cubicBezTo>
                      <a:pt x="808" y="1386"/>
                      <a:pt x="808" y="1388"/>
                      <a:pt x="807" y="1391"/>
                    </a:cubicBezTo>
                    <a:lnTo>
                      <a:pt x="811" y="1391"/>
                    </a:lnTo>
                    <a:lnTo>
                      <a:pt x="810" y="1388"/>
                    </a:lnTo>
                    <a:cubicBezTo>
                      <a:pt x="808" y="1388"/>
                      <a:pt x="807" y="1389"/>
                      <a:pt x="805" y="1389"/>
                    </a:cubicBezTo>
                    <a:cubicBezTo>
                      <a:pt x="803" y="1389"/>
                      <a:pt x="802" y="1388"/>
                      <a:pt x="800" y="1388"/>
                    </a:cubicBezTo>
                    <a:lnTo>
                      <a:pt x="799" y="1391"/>
                    </a:lnTo>
                    <a:lnTo>
                      <a:pt x="802" y="1391"/>
                    </a:lnTo>
                    <a:cubicBezTo>
                      <a:pt x="802" y="1388"/>
                      <a:pt x="802" y="1386"/>
                      <a:pt x="802" y="1384"/>
                    </a:cubicBezTo>
                    <a:cubicBezTo>
                      <a:pt x="802" y="1351"/>
                      <a:pt x="802" y="1318"/>
                      <a:pt x="802" y="1286"/>
                    </a:cubicBezTo>
                    <a:cubicBezTo>
                      <a:pt x="802" y="1263"/>
                      <a:pt x="802" y="1241"/>
                      <a:pt x="802" y="1219"/>
                    </a:cubicBezTo>
                    <a:cubicBezTo>
                      <a:pt x="802" y="1164"/>
                      <a:pt x="802" y="1109"/>
                      <a:pt x="802" y="1054"/>
                    </a:cubicBezTo>
                    <a:cubicBezTo>
                      <a:pt x="802" y="1000"/>
                      <a:pt x="803" y="946"/>
                      <a:pt x="803" y="892"/>
                    </a:cubicBezTo>
                    <a:cubicBezTo>
                      <a:pt x="803" y="889"/>
                      <a:pt x="802" y="887"/>
                      <a:pt x="802" y="885"/>
                    </a:cubicBezTo>
                    <a:lnTo>
                      <a:pt x="802" y="884"/>
                    </a:lnTo>
                    <a:lnTo>
                      <a:pt x="800" y="883"/>
                    </a:lnTo>
                    <a:cubicBezTo>
                      <a:pt x="797" y="881"/>
                      <a:pt x="794" y="879"/>
                      <a:pt x="791" y="877"/>
                    </a:cubicBezTo>
                    <a:lnTo>
                      <a:pt x="790" y="880"/>
                    </a:lnTo>
                    <a:lnTo>
                      <a:pt x="793" y="880"/>
                    </a:lnTo>
                    <a:cubicBezTo>
                      <a:pt x="793" y="877"/>
                      <a:pt x="793" y="875"/>
                      <a:pt x="793" y="873"/>
                    </a:cubicBezTo>
                    <a:cubicBezTo>
                      <a:pt x="793" y="870"/>
                      <a:pt x="793" y="866"/>
                      <a:pt x="793" y="863"/>
                    </a:cubicBezTo>
                    <a:cubicBezTo>
                      <a:pt x="793" y="861"/>
                      <a:pt x="793" y="859"/>
                      <a:pt x="793" y="856"/>
                    </a:cubicBezTo>
                    <a:lnTo>
                      <a:pt x="793" y="856"/>
                    </a:lnTo>
                    <a:cubicBezTo>
                      <a:pt x="793" y="852"/>
                      <a:pt x="792" y="849"/>
                      <a:pt x="789" y="846"/>
                    </a:cubicBezTo>
                    <a:cubicBezTo>
                      <a:pt x="785" y="843"/>
                      <a:pt x="783" y="839"/>
                      <a:pt x="783" y="835"/>
                    </a:cubicBezTo>
                    <a:lnTo>
                      <a:pt x="783" y="834"/>
                    </a:lnTo>
                    <a:lnTo>
                      <a:pt x="780" y="834"/>
                    </a:lnTo>
                    <a:lnTo>
                      <a:pt x="777" y="834"/>
                    </a:lnTo>
                    <a:lnTo>
                      <a:pt x="777" y="836"/>
                    </a:lnTo>
                    <a:cubicBezTo>
                      <a:pt x="777" y="839"/>
                      <a:pt x="775" y="843"/>
                      <a:pt x="773" y="847"/>
                    </a:cubicBezTo>
                    <a:cubicBezTo>
                      <a:pt x="771" y="852"/>
                      <a:pt x="769" y="856"/>
                      <a:pt x="767" y="861"/>
                    </a:cubicBezTo>
                    <a:cubicBezTo>
                      <a:pt x="765" y="864"/>
                      <a:pt x="764" y="868"/>
                      <a:pt x="764" y="872"/>
                    </a:cubicBezTo>
                    <a:lnTo>
                      <a:pt x="764" y="872"/>
                    </a:lnTo>
                    <a:cubicBezTo>
                      <a:pt x="764" y="873"/>
                      <a:pt x="764" y="874"/>
                      <a:pt x="764" y="875"/>
                    </a:cubicBezTo>
                    <a:cubicBezTo>
                      <a:pt x="764" y="887"/>
                      <a:pt x="764" y="899"/>
                      <a:pt x="764" y="911"/>
                    </a:cubicBezTo>
                    <a:cubicBezTo>
                      <a:pt x="764" y="1004"/>
                      <a:pt x="764" y="1097"/>
                      <a:pt x="764" y="1190"/>
                    </a:cubicBezTo>
                    <a:cubicBezTo>
                      <a:pt x="764" y="1202"/>
                      <a:pt x="764" y="1214"/>
                      <a:pt x="764" y="1226"/>
                    </a:cubicBezTo>
                    <a:cubicBezTo>
                      <a:pt x="764" y="1247"/>
                      <a:pt x="764" y="1267"/>
                      <a:pt x="764" y="1287"/>
                    </a:cubicBezTo>
                    <a:cubicBezTo>
                      <a:pt x="764" y="1296"/>
                      <a:pt x="764" y="1305"/>
                      <a:pt x="764" y="1314"/>
                    </a:cubicBezTo>
                    <a:cubicBezTo>
                      <a:pt x="763" y="1338"/>
                      <a:pt x="763" y="1362"/>
                      <a:pt x="763" y="1385"/>
                    </a:cubicBezTo>
                    <a:cubicBezTo>
                      <a:pt x="763" y="1387"/>
                      <a:pt x="763" y="1389"/>
                      <a:pt x="763" y="1391"/>
                    </a:cubicBezTo>
                    <a:lnTo>
                      <a:pt x="766" y="1391"/>
                    </a:lnTo>
                    <a:lnTo>
                      <a:pt x="765" y="1388"/>
                    </a:lnTo>
                    <a:cubicBezTo>
                      <a:pt x="763" y="1388"/>
                      <a:pt x="762" y="1389"/>
                      <a:pt x="760" y="1389"/>
                    </a:cubicBezTo>
                    <a:cubicBezTo>
                      <a:pt x="758" y="1389"/>
                      <a:pt x="757" y="1389"/>
                      <a:pt x="756" y="1388"/>
                    </a:cubicBezTo>
                    <a:lnTo>
                      <a:pt x="755" y="1391"/>
                    </a:lnTo>
                    <a:lnTo>
                      <a:pt x="758" y="1390"/>
                    </a:lnTo>
                    <a:cubicBezTo>
                      <a:pt x="757" y="1389"/>
                      <a:pt x="757" y="1387"/>
                      <a:pt x="757" y="1385"/>
                    </a:cubicBezTo>
                    <a:cubicBezTo>
                      <a:pt x="757" y="1384"/>
                      <a:pt x="757" y="1383"/>
                      <a:pt x="757" y="1381"/>
                    </a:cubicBezTo>
                    <a:cubicBezTo>
                      <a:pt x="757" y="1352"/>
                      <a:pt x="757" y="1323"/>
                      <a:pt x="757" y="1293"/>
                    </a:cubicBezTo>
                    <a:cubicBezTo>
                      <a:pt x="757" y="1264"/>
                      <a:pt x="757" y="1234"/>
                      <a:pt x="757" y="1205"/>
                    </a:cubicBezTo>
                    <a:lnTo>
                      <a:pt x="757" y="1192"/>
                    </a:lnTo>
                    <a:cubicBezTo>
                      <a:pt x="757" y="1167"/>
                      <a:pt x="757" y="1142"/>
                      <a:pt x="757" y="1117"/>
                    </a:cubicBezTo>
                    <a:cubicBezTo>
                      <a:pt x="758" y="1076"/>
                      <a:pt x="758" y="1034"/>
                      <a:pt x="758" y="993"/>
                    </a:cubicBezTo>
                    <a:cubicBezTo>
                      <a:pt x="758" y="983"/>
                      <a:pt x="758" y="973"/>
                      <a:pt x="758" y="962"/>
                    </a:cubicBezTo>
                    <a:cubicBezTo>
                      <a:pt x="758" y="949"/>
                      <a:pt x="758" y="935"/>
                      <a:pt x="758" y="922"/>
                    </a:cubicBezTo>
                    <a:lnTo>
                      <a:pt x="758" y="922"/>
                    </a:lnTo>
                    <a:lnTo>
                      <a:pt x="758" y="922"/>
                    </a:lnTo>
                    <a:lnTo>
                      <a:pt x="756" y="922"/>
                    </a:lnTo>
                    <a:lnTo>
                      <a:pt x="758" y="922"/>
                    </a:lnTo>
                    <a:lnTo>
                      <a:pt x="758" y="922"/>
                    </a:lnTo>
                    <a:lnTo>
                      <a:pt x="756" y="922"/>
                    </a:lnTo>
                    <a:lnTo>
                      <a:pt x="758" y="922"/>
                    </a:lnTo>
                    <a:cubicBezTo>
                      <a:pt x="758" y="921"/>
                      <a:pt x="758" y="919"/>
                      <a:pt x="758" y="918"/>
                    </a:cubicBezTo>
                    <a:cubicBezTo>
                      <a:pt x="758" y="916"/>
                      <a:pt x="758" y="914"/>
                      <a:pt x="756" y="912"/>
                    </a:cubicBezTo>
                    <a:lnTo>
                      <a:pt x="756" y="911"/>
                    </a:lnTo>
                    <a:lnTo>
                      <a:pt x="755" y="911"/>
                    </a:lnTo>
                    <a:lnTo>
                      <a:pt x="754" y="911"/>
                    </a:lnTo>
                    <a:cubicBezTo>
                      <a:pt x="754" y="911"/>
                      <a:pt x="753" y="910"/>
                      <a:pt x="752" y="910"/>
                    </a:cubicBezTo>
                    <a:lnTo>
                      <a:pt x="752" y="910"/>
                    </a:lnTo>
                    <a:lnTo>
                      <a:pt x="752" y="910"/>
                    </a:lnTo>
                    <a:cubicBezTo>
                      <a:pt x="698" y="910"/>
                      <a:pt x="644" y="910"/>
                      <a:pt x="591" y="910"/>
                    </a:cubicBezTo>
                    <a:lnTo>
                      <a:pt x="590" y="910"/>
                    </a:lnTo>
                    <a:lnTo>
                      <a:pt x="588" y="910"/>
                    </a:lnTo>
                    <a:lnTo>
                      <a:pt x="587" y="911"/>
                    </a:lnTo>
                    <a:lnTo>
                      <a:pt x="585" y="912"/>
                    </a:lnTo>
                    <a:lnTo>
                      <a:pt x="584" y="913"/>
                    </a:lnTo>
                    <a:lnTo>
                      <a:pt x="584" y="914"/>
                    </a:lnTo>
                    <a:cubicBezTo>
                      <a:pt x="584" y="918"/>
                      <a:pt x="583" y="922"/>
                      <a:pt x="583" y="926"/>
                    </a:cubicBezTo>
                    <a:cubicBezTo>
                      <a:pt x="583" y="978"/>
                      <a:pt x="583" y="1030"/>
                      <a:pt x="583" y="1081"/>
                    </a:cubicBezTo>
                    <a:cubicBezTo>
                      <a:pt x="583" y="1166"/>
                      <a:pt x="583" y="1250"/>
                      <a:pt x="582" y="1334"/>
                    </a:cubicBezTo>
                    <a:lnTo>
                      <a:pt x="582" y="1342"/>
                    </a:lnTo>
                    <a:cubicBezTo>
                      <a:pt x="582" y="1350"/>
                      <a:pt x="582" y="1357"/>
                      <a:pt x="582" y="1364"/>
                    </a:cubicBezTo>
                    <a:cubicBezTo>
                      <a:pt x="582" y="1371"/>
                      <a:pt x="582" y="1377"/>
                      <a:pt x="582" y="1384"/>
                    </a:cubicBezTo>
                    <a:lnTo>
                      <a:pt x="586" y="1384"/>
                    </a:lnTo>
                    <a:lnTo>
                      <a:pt x="582" y="1384"/>
                    </a:lnTo>
                    <a:lnTo>
                      <a:pt x="582" y="1384"/>
                    </a:lnTo>
                    <a:cubicBezTo>
                      <a:pt x="582" y="1385"/>
                      <a:pt x="582" y="1386"/>
                      <a:pt x="582" y="1387"/>
                    </a:cubicBezTo>
                    <a:cubicBezTo>
                      <a:pt x="582" y="1388"/>
                      <a:pt x="582" y="1389"/>
                      <a:pt x="582" y="1390"/>
                    </a:cubicBezTo>
                    <a:lnTo>
                      <a:pt x="584" y="1392"/>
                    </a:lnTo>
                    <a:lnTo>
                      <a:pt x="584" y="1388"/>
                    </a:lnTo>
                    <a:cubicBezTo>
                      <a:pt x="582" y="1388"/>
                      <a:pt x="580" y="1389"/>
                      <a:pt x="579" y="1389"/>
                    </a:cubicBezTo>
                    <a:cubicBezTo>
                      <a:pt x="577" y="1389"/>
                      <a:pt x="576" y="1389"/>
                      <a:pt x="575" y="1388"/>
                    </a:cubicBezTo>
                    <a:lnTo>
                      <a:pt x="574" y="1391"/>
                    </a:lnTo>
                    <a:lnTo>
                      <a:pt x="577" y="1390"/>
                    </a:lnTo>
                    <a:cubicBezTo>
                      <a:pt x="576" y="1389"/>
                      <a:pt x="576" y="1387"/>
                      <a:pt x="576" y="1386"/>
                    </a:cubicBezTo>
                    <a:cubicBezTo>
                      <a:pt x="576" y="1385"/>
                      <a:pt x="576" y="1383"/>
                      <a:pt x="576" y="1382"/>
                    </a:cubicBezTo>
                    <a:cubicBezTo>
                      <a:pt x="576" y="1347"/>
                      <a:pt x="577" y="1311"/>
                      <a:pt x="577" y="1276"/>
                    </a:cubicBezTo>
                    <a:cubicBezTo>
                      <a:pt x="577" y="1193"/>
                      <a:pt x="577" y="1109"/>
                      <a:pt x="577" y="1026"/>
                    </a:cubicBezTo>
                    <a:cubicBezTo>
                      <a:pt x="577" y="976"/>
                      <a:pt x="577" y="926"/>
                      <a:pt x="577" y="875"/>
                    </a:cubicBezTo>
                    <a:lnTo>
                      <a:pt x="577" y="875"/>
                    </a:lnTo>
                    <a:cubicBezTo>
                      <a:pt x="577" y="869"/>
                      <a:pt x="577" y="863"/>
                      <a:pt x="573" y="858"/>
                    </a:cubicBezTo>
                    <a:cubicBezTo>
                      <a:pt x="571" y="855"/>
                      <a:pt x="570" y="851"/>
                      <a:pt x="568" y="847"/>
                    </a:cubicBezTo>
                    <a:cubicBezTo>
                      <a:pt x="566" y="843"/>
                      <a:pt x="565" y="839"/>
                      <a:pt x="565" y="836"/>
                    </a:cubicBezTo>
                    <a:lnTo>
                      <a:pt x="565" y="834"/>
                    </a:lnTo>
                    <a:lnTo>
                      <a:pt x="558" y="833"/>
                    </a:lnTo>
                    <a:cubicBezTo>
                      <a:pt x="558" y="837"/>
                      <a:pt x="557" y="839"/>
                      <a:pt x="557" y="840"/>
                    </a:cubicBezTo>
                    <a:cubicBezTo>
                      <a:pt x="556" y="842"/>
                      <a:pt x="555" y="843"/>
                      <a:pt x="552" y="846"/>
                    </a:cubicBezTo>
                    <a:lnTo>
                      <a:pt x="555" y="848"/>
                    </a:lnTo>
                    <a:lnTo>
                      <a:pt x="552" y="846"/>
                    </a:lnTo>
                    <a:lnTo>
                      <a:pt x="551" y="848"/>
                    </a:lnTo>
                    <a:lnTo>
                      <a:pt x="554" y="850"/>
                    </a:lnTo>
                    <a:lnTo>
                      <a:pt x="552" y="847"/>
                    </a:lnTo>
                    <a:cubicBezTo>
                      <a:pt x="549" y="850"/>
                      <a:pt x="548" y="854"/>
                      <a:pt x="548" y="857"/>
                    </a:cubicBezTo>
                    <a:lnTo>
                      <a:pt x="548" y="857"/>
                    </a:lnTo>
                    <a:cubicBezTo>
                      <a:pt x="548" y="859"/>
                      <a:pt x="548" y="861"/>
                      <a:pt x="548" y="864"/>
                    </a:cubicBezTo>
                    <a:cubicBezTo>
                      <a:pt x="548" y="866"/>
                      <a:pt x="548" y="869"/>
                      <a:pt x="548" y="872"/>
                    </a:cubicBezTo>
                    <a:lnTo>
                      <a:pt x="548" y="873"/>
                    </a:lnTo>
                    <a:cubicBezTo>
                      <a:pt x="548" y="874"/>
                      <a:pt x="548" y="875"/>
                      <a:pt x="548" y="876"/>
                    </a:cubicBezTo>
                    <a:cubicBezTo>
                      <a:pt x="548" y="877"/>
                      <a:pt x="548" y="879"/>
                      <a:pt x="547" y="880"/>
                    </a:cubicBezTo>
                    <a:lnTo>
                      <a:pt x="550" y="881"/>
                    </a:lnTo>
                    <a:lnTo>
                      <a:pt x="548" y="878"/>
                    </a:lnTo>
                    <a:cubicBezTo>
                      <a:pt x="546" y="880"/>
                      <a:pt x="543" y="882"/>
                      <a:pt x="540" y="883"/>
                    </a:cubicBezTo>
                    <a:lnTo>
                      <a:pt x="538" y="884"/>
                    </a:lnTo>
                    <a:lnTo>
                      <a:pt x="538" y="886"/>
                    </a:lnTo>
                    <a:cubicBezTo>
                      <a:pt x="538" y="889"/>
                      <a:pt x="538" y="893"/>
                      <a:pt x="538" y="896"/>
                    </a:cubicBezTo>
                    <a:cubicBezTo>
                      <a:pt x="538" y="951"/>
                      <a:pt x="538" y="1006"/>
                      <a:pt x="538" y="1060"/>
                    </a:cubicBezTo>
                    <a:cubicBezTo>
                      <a:pt x="538" y="1152"/>
                      <a:pt x="538" y="1244"/>
                      <a:pt x="537" y="1337"/>
                    </a:cubicBezTo>
                    <a:cubicBezTo>
                      <a:pt x="537" y="1354"/>
                      <a:pt x="537" y="1371"/>
                      <a:pt x="537" y="1388"/>
                    </a:cubicBezTo>
                    <a:cubicBezTo>
                      <a:pt x="537" y="1388"/>
                      <a:pt x="537" y="1389"/>
                      <a:pt x="537" y="1390"/>
                    </a:cubicBezTo>
                    <a:lnTo>
                      <a:pt x="540" y="1391"/>
                    </a:lnTo>
                    <a:lnTo>
                      <a:pt x="539" y="1388"/>
                    </a:lnTo>
                    <a:lnTo>
                      <a:pt x="537" y="1388"/>
                    </a:lnTo>
                    <a:cubicBezTo>
                      <a:pt x="537" y="1388"/>
                      <a:pt x="536" y="1388"/>
                      <a:pt x="536" y="1388"/>
                    </a:cubicBezTo>
                    <a:lnTo>
                      <a:pt x="534" y="1390"/>
                    </a:lnTo>
                    <a:lnTo>
                      <a:pt x="537" y="1390"/>
                    </a:lnTo>
                    <a:cubicBezTo>
                      <a:pt x="537" y="1388"/>
                      <a:pt x="536" y="1385"/>
                      <a:pt x="536" y="1383"/>
                    </a:cubicBezTo>
                    <a:cubicBezTo>
                      <a:pt x="536" y="1366"/>
                      <a:pt x="536" y="1349"/>
                      <a:pt x="536" y="1333"/>
                    </a:cubicBezTo>
                    <a:cubicBezTo>
                      <a:pt x="536" y="1305"/>
                      <a:pt x="536" y="1276"/>
                      <a:pt x="536" y="1248"/>
                    </a:cubicBezTo>
                    <a:cubicBezTo>
                      <a:pt x="536" y="1233"/>
                      <a:pt x="536" y="1217"/>
                      <a:pt x="536" y="1202"/>
                    </a:cubicBezTo>
                    <a:cubicBezTo>
                      <a:pt x="536" y="1181"/>
                      <a:pt x="536" y="1160"/>
                      <a:pt x="536" y="1140"/>
                    </a:cubicBezTo>
                    <a:cubicBezTo>
                      <a:pt x="536" y="1130"/>
                      <a:pt x="536" y="1121"/>
                      <a:pt x="536" y="1112"/>
                    </a:cubicBezTo>
                    <a:cubicBezTo>
                      <a:pt x="536" y="1089"/>
                      <a:pt x="536" y="1066"/>
                      <a:pt x="535" y="1043"/>
                    </a:cubicBezTo>
                    <a:lnTo>
                      <a:pt x="535" y="1043"/>
                    </a:lnTo>
                    <a:lnTo>
                      <a:pt x="535" y="1043"/>
                    </a:lnTo>
                    <a:lnTo>
                      <a:pt x="535" y="1043"/>
                    </a:lnTo>
                    <a:cubicBezTo>
                      <a:pt x="535" y="1042"/>
                      <a:pt x="536" y="1041"/>
                      <a:pt x="536" y="1040"/>
                    </a:cubicBezTo>
                    <a:cubicBezTo>
                      <a:pt x="536" y="1038"/>
                      <a:pt x="535" y="1036"/>
                      <a:pt x="534" y="1033"/>
                    </a:cubicBezTo>
                    <a:lnTo>
                      <a:pt x="533" y="1032"/>
                    </a:lnTo>
                    <a:lnTo>
                      <a:pt x="531" y="1032"/>
                    </a:lnTo>
                    <a:cubicBezTo>
                      <a:pt x="531" y="1032"/>
                      <a:pt x="530" y="1032"/>
                      <a:pt x="529" y="1032"/>
                    </a:cubicBezTo>
                    <a:lnTo>
                      <a:pt x="527" y="1032"/>
                    </a:lnTo>
                    <a:cubicBezTo>
                      <a:pt x="354" y="1058"/>
                      <a:pt x="180" y="1083"/>
                      <a:pt x="7" y="1109"/>
                    </a:cubicBezTo>
                    <a:lnTo>
                      <a:pt x="7" y="1109"/>
                    </a:lnTo>
                    <a:lnTo>
                      <a:pt x="4" y="1110"/>
                    </a:lnTo>
                    <a:lnTo>
                      <a:pt x="3" y="1110"/>
                    </a:lnTo>
                    <a:lnTo>
                      <a:pt x="1" y="1111"/>
                    </a:lnTo>
                    <a:lnTo>
                      <a:pt x="0" y="1112"/>
                    </a:lnTo>
                    <a:lnTo>
                      <a:pt x="0" y="1114"/>
                    </a:lnTo>
                    <a:cubicBezTo>
                      <a:pt x="0" y="1115"/>
                      <a:pt x="0" y="1117"/>
                      <a:pt x="0" y="1119"/>
                    </a:cubicBezTo>
                    <a:cubicBezTo>
                      <a:pt x="0" y="1129"/>
                      <a:pt x="0" y="1139"/>
                      <a:pt x="0" y="1148"/>
                    </a:cubicBezTo>
                    <a:lnTo>
                      <a:pt x="0" y="1163"/>
                    </a:lnTo>
                    <a:cubicBezTo>
                      <a:pt x="0" y="1206"/>
                      <a:pt x="0" y="1248"/>
                      <a:pt x="0" y="1290"/>
                    </a:cubicBezTo>
                    <a:cubicBezTo>
                      <a:pt x="0" y="1325"/>
                      <a:pt x="0" y="1360"/>
                      <a:pt x="0" y="1395"/>
                    </a:cubicBezTo>
                    <a:cubicBezTo>
                      <a:pt x="0" y="1398"/>
                      <a:pt x="0" y="1401"/>
                      <a:pt x="0" y="1404"/>
                    </a:cubicBezTo>
                    <a:lnTo>
                      <a:pt x="0" y="1406"/>
                    </a:lnTo>
                    <a:lnTo>
                      <a:pt x="2" y="1406"/>
                    </a:lnTo>
                    <a:lnTo>
                      <a:pt x="4" y="1407"/>
                    </a:lnTo>
                    <a:cubicBezTo>
                      <a:pt x="4" y="1407"/>
                      <a:pt x="5" y="1408"/>
                      <a:pt x="6" y="1408"/>
                    </a:cubicBezTo>
                    <a:cubicBezTo>
                      <a:pt x="172" y="1408"/>
                      <a:pt x="338" y="1408"/>
                      <a:pt x="503" y="1408"/>
                    </a:cubicBezTo>
                    <a:cubicBezTo>
                      <a:pt x="861" y="1408"/>
                      <a:pt x="1219" y="1408"/>
                      <a:pt x="1576" y="1408"/>
                    </a:cubicBezTo>
                    <a:cubicBezTo>
                      <a:pt x="1579" y="1407"/>
                      <a:pt x="1579" y="1407"/>
                      <a:pt x="1580" y="1407"/>
                    </a:cubicBezTo>
                    <a:lnTo>
                      <a:pt x="1581" y="1406"/>
                    </a:lnTo>
                    <a:lnTo>
                      <a:pt x="1582" y="1405"/>
                    </a:lnTo>
                    <a:cubicBezTo>
                      <a:pt x="1583" y="1403"/>
                      <a:pt x="1583" y="1401"/>
                      <a:pt x="1583" y="1399"/>
                    </a:cubicBezTo>
                    <a:cubicBezTo>
                      <a:pt x="1583" y="1398"/>
                      <a:pt x="1583" y="1396"/>
                      <a:pt x="1583" y="1395"/>
                    </a:cubicBezTo>
                    <a:lnTo>
                      <a:pt x="1583" y="1395"/>
                    </a:lnTo>
                    <a:lnTo>
                      <a:pt x="1583" y="1374"/>
                    </a:lnTo>
                    <a:lnTo>
                      <a:pt x="1583" y="1357"/>
                    </a:lnTo>
                    <a:cubicBezTo>
                      <a:pt x="1583" y="1352"/>
                      <a:pt x="1583" y="1347"/>
                      <a:pt x="1583" y="1341"/>
                    </a:cubicBezTo>
                    <a:cubicBezTo>
                      <a:pt x="1583" y="1298"/>
                      <a:pt x="1583" y="1255"/>
                      <a:pt x="1583" y="1211"/>
                    </a:cubicBezTo>
                    <a:cubicBezTo>
                      <a:pt x="1583" y="1180"/>
                      <a:pt x="1583" y="1149"/>
                      <a:pt x="1583" y="1119"/>
                    </a:cubicBezTo>
                    <a:lnTo>
                      <a:pt x="1583" y="1119"/>
                    </a:lnTo>
                    <a:lnTo>
                      <a:pt x="1583" y="1118"/>
                    </a:lnTo>
                    <a:lnTo>
                      <a:pt x="1581" y="1119"/>
                    </a:lnTo>
                    <a:lnTo>
                      <a:pt x="1583" y="1119"/>
                    </a:lnTo>
                    <a:lnTo>
                      <a:pt x="1583" y="1118"/>
                    </a:lnTo>
                    <a:lnTo>
                      <a:pt x="1581" y="1119"/>
                    </a:lnTo>
                    <a:lnTo>
                      <a:pt x="1583" y="1119"/>
                    </a:lnTo>
                    <a:lnTo>
                      <a:pt x="1583" y="1119"/>
                    </a:lnTo>
                    <a:cubicBezTo>
                      <a:pt x="1583" y="1116"/>
                      <a:pt x="1583" y="1114"/>
                      <a:pt x="1582" y="1112"/>
                    </a:cubicBezTo>
                    <a:lnTo>
                      <a:pt x="1582" y="1110"/>
                    </a:lnTo>
                    <a:lnTo>
                      <a:pt x="1580" y="1110"/>
                    </a:lnTo>
                    <a:cubicBezTo>
                      <a:pt x="1579" y="1109"/>
                      <a:pt x="1578" y="1109"/>
                      <a:pt x="1576" y="1109"/>
                    </a:cubicBezTo>
                    <a:cubicBezTo>
                      <a:pt x="1549" y="1105"/>
                      <a:pt x="1522" y="1101"/>
                      <a:pt x="1495" y="1097"/>
                    </a:cubicBezTo>
                    <a:cubicBezTo>
                      <a:pt x="1467" y="1093"/>
                      <a:pt x="1439" y="1089"/>
                      <a:pt x="1411" y="1085"/>
                    </a:cubicBezTo>
                    <a:cubicBezTo>
                      <a:pt x="1397" y="1083"/>
                      <a:pt x="1383" y="1080"/>
                      <a:pt x="1369" y="1078"/>
                    </a:cubicBezTo>
                    <a:cubicBezTo>
                      <a:pt x="1345" y="1075"/>
                      <a:pt x="1322" y="1072"/>
                      <a:pt x="1298" y="1068"/>
                    </a:cubicBezTo>
                    <a:cubicBezTo>
                      <a:pt x="1274" y="1064"/>
                      <a:pt x="1250" y="1061"/>
                      <a:pt x="1226" y="1057"/>
                    </a:cubicBezTo>
                    <a:cubicBezTo>
                      <a:pt x="1194" y="1052"/>
                      <a:pt x="1162" y="1048"/>
                      <a:pt x="1129" y="1043"/>
                    </a:cubicBezTo>
                    <a:cubicBezTo>
                      <a:pt x="1105" y="1040"/>
                      <a:pt x="1081" y="1036"/>
                      <a:pt x="1057" y="1032"/>
                    </a:cubicBezTo>
                    <a:cubicBezTo>
                      <a:pt x="1056" y="1032"/>
                      <a:pt x="1055" y="1032"/>
                      <a:pt x="1055" y="1032"/>
                    </a:cubicBezTo>
                    <a:cubicBezTo>
                      <a:pt x="1053" y="1032"/>
                      <a:pt x="1052" y="1032"/>
                      <a:pt x="1051" y="1032"/>
                    </a:cubicBezTo>
                    <a:lnTo>
                      <a:pt x="1048" y="1032"/>
                    </a:lnTo>
                    <a:lnTo>
                      <a:pt x="1048" y="1035"/>
                    </a:lnTo>
                    <a:cubicBezTo>
                      <a:pt x="1047" y="1038"/>
                      <a:pt x="1047" y="1041"/>
                      <a:pt x="1047" y="1043"/>
                    </a:cubicBezTo>
                    <a:cubicBezTo>
                      <a:pt x="1047" y="1053"/>
                      <a:pt x="1047" y="1063"/>
                      <a:pt x="1047" y="1073"/>
                    </a:cubicBezTo>
                    <a:lnTo>
                      <a:pt x="1047" y="1320"/>
                    </a:lnTo>
                    <a:cubicBezTo>
                      <a:pt x="1047" y="1342"/>
                      <a:pt x="1047" y="1363"/>
                      <a:pt x="1047" y="1384"/>
                    </a:cubicBezTo>
                    <a:lnTo>
                      <a:pt x="1050" y="1384"/>
                    </a:lnTo>
                    <a:lnTo>
                      <a:pt x="1047" y="1384"/>
                    </a:lnTo>
                    <a:lnTo>
                      <a:pt x="1047" y="1384"/>
                    </a:lnTo>
                    <a:cubicBezTo>
                      <a:pt x="1047" y="1385"/>
                      <a:pt x="1047" y="1386"/>
                      <a:pt x="1047" y="1387"/>
                    </a:cubicBezTo>
                    <a:cubicBezTo>
                      <a:pt x="1047" y="1388"/>
                      <a:pt x="1047" y="1388"/>
                      <a:pt x="1046" y="1389"/>
                    </a:cubicBezTo>
                    <a:lnTo>
                      <a:pt x="1048" y="1391"/>
                    </a:lnTo>
                    <a:lnTo>
                      <a:pt x="1048" y="1388"/>
                    </a:lnTo>
                    <a:cubicBezTo>
                      <a:pt x="1047" y="1388"/>
                      <a:pt x="1045" y="1388"/>
                      <a:pt x="1044" y="1388"/>
                    </a:cubicBezTo>
                    <a:lnTo>
                      <a:pt x="1043" y="1388"/>
                    </a:lnTo>
                    <a:cubicBezTo>
                      <a:pt x="1042" y="1388"/>
                      <a:pt x="1040" y="1388"/>
                      <a:pt x="1038" y="1388"/>
                    </a:cubicBezTo>
                    <a:lnTo>
                      <a:pt x="1038" y="1391"/>
                    </a:lnTo>
                    <a:lnTo>
                      <a:pt x="1041" y="1390"/>
                    </a:lnTo>
                    <a:cubicBezTo>
                      <a:pt x="1040" y="1388"/>
                      <a:pt x="1040" y="1387"/>
                      <a:pt x="1040" y="1385"/>
                    </a:cubicBezTo>
                    <a:cubicBezTo>
                      <a:pt x="1040" y="1384"/>
                      <a:pt x="1040" y="1382"/>
                      <a:pt x="1040" y="1381"/>
                    </a:cubicBezTo>
                    <a:cubicBezTo>
                      <a:pt x="1040" y="1320"/>
                      <a:pt x="1041" y="1259"/>
                      <a:pt x="1041" y="1199"/>
                    </a:cubicBezTo>
                    <a:cubicBezTo>
                      <a:pt x="1041" y="1135"/>
                      <a:pt x="1041" y="1071"/>
                      <a:pt x="1041" y="1007"/>
                    </a:cubicBezTo>
                    <a:cubicBezTo>
                      <a:pt x="1041" y="968"/>
                      <a:pt x="1041" y="929"/>
                      <a:pt x="1041" y="890"/>
                    </a:cubicBezTo>
                    <a:cubicBezTo>
                      <a:pt x="1041" y="882"/>
                      <a:pt x="1041" y="874"/>
                      <a:pt x="1041" y="865"/>
                    </a:cubicBezTo>
                    <a:cubicBezTo>
                      <a:pt x="1041" y="854"/>
                      <a:pt x="1041" y="842"/>
                      <a:pt x="1041" y="830"/>
                    </a:cubicBezTo>
                    <a:lnTo>
                      <a:pt x="1041" y="830"/>
                    </a:lnTo>
                    <a:lnTo>
                      <a:pt x="1041" y="830"/>
                    </a:lnTo>
                    <a:lnTo>
                      <a:pt x="1039" y="830"/>
                    </a:lnTo>
                    <a:lnTo>
                      <a:pt x="1041" y="830"/>
                    </a:lnTo>
                    <a:lnTo>
                      <a:pt x="1041" y="830"/>
                    </a:lnTo>
                    <a:lnTo>
                      <a:pt x="1039" y="830"/>
                    </a:lnTo>
                    <a:lnTo>
                      <a:pt x="1041" y="830"/>
                    </a:lnTo>
                    <a:cubicBezTo>
                      <a:pt x="1041" y="830"/>
                      <a:pt x="1041" y="829"/>
                      <a:pt x="1041" y="827"/>
                    </a:cubicBezTo>
                    <a:cubicBezTo>
                      <a:pt x="1041" y="826"/>
                      <a:pt x="1041" y="823"/>
                      <a:pt x="1039" y="821"/>
                    </a:cubicBezTo>
                    <a:lnTo>
                      <a:pt x="1038" y="820"/>
                    </a:lnTo>
                    <a:lnTo>
                      <a:pt x="1037" y="820"/>
                    </a:lnTo>
                    <a:cubicBezTo>
                      <a:pt x="1033" y="820"/>
                      <a:pt x="1029" y="819"/>
                      <a:pt x="1025" y="819"/>
                    </a:cubicBezTo>
                    <a:lnTo>
                      <a:pt x="1025" y="822"/>
                    </a:lnTo>
                    <a:lnTo>
                      <a:pt x="1028" y="822"/>
                    </a:lnTo>
                    <a:cubicBezTo>
                      <a:pt x="1028" y="819"/>
                      <a:pt x="1028" y="817"/>
                      <a:pt x="1028" y="815"/>
                    </a:cubicBezTo>
                    <a:cubicBezTo>
                      <a:pt x="1027" y="811"/>
                      <a:pt x="1027" y="806"/>
                      <a:pt x="1027" y="801"/>
                    </a:cubicBezTo>
                    <a:cubicBezTo>
                      <a:pt x="1027" y="796"/>
                      <a:pt x="1027" y="792"/>
                      <a:pt x="1027" y="787"/>
                    </a:cubicBezTo>
                    <a:lnTo>
                      <a:pt x="1027" y="787"/>
                    </a:lnTo>
                    <a:lnTo>
                      <a:pt x="1027" y="787"/>
                    </a:lnTo>
                    <a:lnTo>
                      <a:pt x="1027" y="787"/>
                    </a:lnTo>
                    <a:cubicBezTo>
                      <a:pt x="1027" y="786"/>
                      <a:pt x="1027" y="785"/>
                      <a:pt x="1027" y="785"/>
                    </a:cubicBezTo>
                    <a:cubicBezTo>
                      <a:pt x="1027" y="784"/>
                      <a:pt x="1028" y="783"/>
                      <a:pt x="1028" y="783"/>
                    </a:cubicBezTo>
                    <a:lnTo>
                      <a:pt x="1029" y="781"/>
                    </a:lnTo>
                    <a:cubicBezTo>
                      <a:pt x="1030" y="781"/>
                      <a:pt x="1030" y="780"/>
                      <a:pt x="1031" y="779"/>
                    </a:cubicBezTo>
                    <a:cubicBezTo>
                      <a:pt x="1031" y="778"/>
                      <a:pt x="1031" y="777"/>
                      <a:pt x="1031" y="776"/>
                    </a:cubicBezTo>
                    <a:cubicBezTo>
                      <a:pt x="1031" y="774"/>
                      <a:pt x="1031" y="772"/>
                      <a:pt x="1031" y="771"/>
                    </a:cubicBezTo>
                    <a:cubicBezTo>
                      <a:pt x="1031" y="769"/>
                      <a:pt x="1031" y="767"/>
                      <a:pt x="1031" y="765"/>
                    </a:cubicBezTo>
                    <a:lnTo>
                      <a:pt x="1031" y="763"/>
                    </a:lnTo>
                    <a:lnTo>
                      <a:pt x="1030" y="762"/>
                    </a:lnTo>
                    <a:cubicBezTo>
                      <a:pt x="1027" y="761"/>
                      <a:pt x="1026" y="760"/>
                      <a:pt x="1024" y="759"/>
                    </a:cubicBezTo>
                    <a:lnTo>
                      <a:pt x="1022" y="762"/>
                    </a:lnTo>
                    <a:lnTo>
                      <a:pt x="1025" y="761"/>
                    </a:lnTo>
                    <a:cubicBezTo>
                      <a:pt x="1025" y="759"/>
                      <a:pt x="1025" y="756"/>
                      <a:pt x="1024" y="754"/>
                    </a:cubicBezTo>
                    <a:cubicBezTo>
                      <a:pt x="1023" y="740"/>
                      <a:pt x="1021" y="726"/>
                      <a:pt x="1019" y="712"/>
                    </a:cubicBezTo>
                    <a:cubicBezTo>
                      <a:pt x="1019" y="710"/>
                      <a:pt x="1019" y="708"/>
                      <a:pt x="1019" y="707"/>
                    </a:cubicBezTo>
                    <a:lnTo>
                      <a:pt x="1019" y="705"/>
                    </a:lnTo>
                    <a:lnTo>
                      <a:pt x="1019" y="703"/>
                    </a:lnTo>
                    <a:lnTo>
                      <a:pt x="1016" y="703"/>
                    </a:lnTo>
                    <a:lnTo>
                      <a:pt x="1018" y="705"/>
                    </a:lnTo>
                    <a:cubicBezTo>
                      <a:pt x="1020" y="703"/>
                      <a:pt x="1021" y="700"/>
                      <a:pt x="1021" y="697"/>
                    </a:cubicBezTo>
                    <a:cubicBezTo>
                      <a:pt x="1021" y="695"/>
                      <a:pt x="1021" y="693"/>
                      <a:pt x="1022" y="693"/>
                    </a:cubicBezTo>
                    <a:lnTo>
                      <a:pt x="1023" y="691"/>
                    </a:lnTo>
                    <a:lnTo>
                      <a:pt x="1021" y="689"/>
                    </a:lnTo>
                    <a:cubicBezTo>
                      <a:pt x="1019" y="686"/>
                      <a:pt x="1017" y="684"/>
                      <a:pt x="1015" y="682"/>
                    </a:cubicBezTo>
                    <a:lnTo>
                      <a:pt x="1012" y="679"/>
                    </a:lnTo>
                    <a:lnTo>
                      <a:pt x="1010" y="682"/>
                    </a:lnTo>
                    <a:cubicBezTo>
                      <a:pt x="1008" y="685"/>
                      <a:pt x="1006" y="687"/>
                      <a:pt x="1004" y="690"/>
                    </a:cubicBezTo>
                    <a:lnTo>
                      <a:pt x="1004" y="691"/>
                    </a:lnTo>
                    <a:lnTo>
                      <a:pt x="1004" y="692"/>
                    </a:lnTo>
                    <a:cubicBezTo>
                      <a:pt x="1005" y="696"/>
                      <a:pt x="1006" y="699"/>
                      <a:pt x="1006" y="703"/>
                    </a:cubicBezTo>
                    <a:cubicBezTo>
                      <a:pt x="1007" y="705"/>
                      <a:pt x="1007" y="708"/>
                      <a:pt x="1007" y="710"/>
                    </a:cubicBezTo>
                    <a:cubicBezTo>
                      <a:pt x="1007" y="711"/>
                      <a:pt x="1007" y="713"/>
                      <a:pt x="1007" y="714"/>
                    </a:cubicBezTo>
                    <a:cubicBezTo>
                      <a:pt x="1005" y="730"/>
                      <a:pt x="1002" y="745"/>
                      <a:pt x="1000" y="760"/>
                    </a:cubicBezTo>
                    <a:lnTo>
                      <a:pt x="1003" y="761"/>
                    </a:lnTo>
                    <a:lnTo>
                      <a:pt x="1000" y="759"/>
                    </a:lnTo>
                    <a:lnTo>
                      <a:pt x="1000" y="761"/>
                    </a:lnTo>
                    <a:lnTo>
                      <a:pt x="1003" y="762"/>
                    </a:lnTo>
                    <a:lnTo>
                      <a:pt x="1001" y="759"/>
                    </a:lnTo>
                    <a:cubicBezTo>
                      <a:pt x="999" y="760"/>
                      <a:pt x="997" y="761"/>
                      <a:pt x="995" y="762"/>
                    </a:cubicBezTo>
                    <a:lnTo>
                      <a:pt x="994" y="763"/>
                    </a:lnTo>
                    <a:lnTo>
                      <a:pt x="994" y="765"/>
                    </a:lnTo>
                    <a:cubicBezTo>
                      <a:pt x="994" y="767"/>
                      <a:pt x="993" y="769"/>
                      <a:pt x="993" y="771"/>
                    </a:cubicBezTo>
                    <a:cubicBezTo>
                      <a:pt x="993" y="773"/>
                      <a:pt x="993" y="775"/>
                      <a:pt x="994" y="776"/>
                    </a:cubicBezTo>
                    <a:cubicBezTo>
                      <a:pt x="994" y="778"/>
                      <a:pt x="994" y="779"/>
                      <a:pt x="995" y="780"/>
                    </a:cubicBezTo>
                    <a:cubicBezTo>
                      <a:pt x="995" y="781"/>
                      <a:pt x="996" y="782"/>
                      <a:pt x="997" y="782"/>
                    </a:cubicBezTo>
                    <a:lnTo>
                      <a:pt x="997" y="782"/>
                    </a:lnTo>
                    <a:lnTo>
                      <a:pt x="998" y="783"/>
                    </a:lnTo>
                    <a:cubicBezTo>
                      <a:pt x="998" y="783"/>
                      <a:pt x="998" y="784"/>
                      <a:pt x="998" y="785"/>
                    </a:cubicBezTo>
                    <a:cubicBezTo>
                      <a:pt x="998" y="789"/>
                      <a:pt x="998" y="794"/>
                      <a:pt x="998" y="798"/>
                    </a:cubicBezTo>
                    <a:cubicBezTo>
                      <a:pt x="998" y="805"/>
                      <a:pt x="998" y="811"/>
                      <a:pt x="998" y="818"/>
                    </a:cubicBezTo>
                    <a:cubicBezTo>
                      <a:pt x="998" y="819"/>
                      <a:pt x="998" y="820"/>
                      <a:pt x="997" y="822"/>
                    </a:cubicBezTo>
                    <a:lnTo>
                      <a:pt x="1001" y="822"/>
                    </a:lnTo>
                    <a:lnTo>
                      <a:pt x="1000" y="819"/>
                    </a:lnTo>
                    <a:cubicBezTo>
                      <a:pt x="998" y="819"/>
                      <a:pt x="996" y="820"/>
                      <a:pt x="994" y="820"/>
                    </a:cubicBezTo>
                    <a:cubicBezTo>
                      <a:pt x="992" y="820"/>
                      <a:pt x="990" y="820"/>
                      <a:pt x="988" y="820"/>
                    </a:cubicBezTo>
                    <a:lnTo>
                      <a:pt x="984" y="820"/>
                    </a:lnTo>
                    <a:cubicBezTo>
                      <a:pt x="981" y="820"/>
                      <a:pt x="978" y="820"/>
                      <a:pt x="975" y="820"/>
                    </a:cubicBezTo>
                    <a:cubicBezTo>
                      <a:pt x="973" y="820"/>
                      <a:pt x="972" y="820"/>
                      <a:pt x="970" y="821"/>
                    </a:cubicBezTo>
                    <a:lnTo>
                      <a:pt x="969" y="821"/>
                    </a:lnTo>
                    <a:lnTo>
                      <a:pt x="968" y="823"/>
                    </a:lnTo>
                    <a:cubicBezTo>
                      <a:pt x="967" y="825"/>
                      <a:pt x="967" y="827"/>
                      <a:pt x="967" y="829"/>
                    </a:cubicBezTo>
                    <a:cubicBezTo>
                      <a:pt x="967" y="831"/>
                      <a:pt x="967" y="832"/>
                      <a:pt x="967" y="833"/>
                    </a:cubicBezTo>
                    <a:cubicBezTo>
                      <a:pt x="967" y="835"/>
                      <a:pt x="967" y="837"/>
                      <a:pt x="967" y="838"/>
                    </a:cubicBezTo>
                    <a:lnTo>
                      <a:pt x="970" y="839"/>
                    </a:lnTo>
                    <a:lnTo>
                      <a:pt x="970" y="836"/>
                    </a:lnTo>
                    <a:cubicBezTo>
                      <a:pt x="965" y="836"/>
                      <a:pt x="960" y="835"/>
                      <a:pt x="955" y="835"/>
                    </a:cubicBezTo>
                    <a:cubicBezTo>
                      <a:pt x="955" y="835"/>
                      <a:pt x="954" y="834"/>
                      <a:pt x="952" y="834"/>
                    </a:cubicBezTo>
                    <a:lnTo>
                      <a:pt x="951" y="837"/>
                    </a:lnTo>
                    <a:lnTo>
                      <a:pt x="954" y="836"/>
                    </a:lnTo>
                    <a:cubicBezTo>
                      <a:pt x="954" y="835"/>
                      <a:pt x="954" y="833"/>
                      <a:pt x="954" y="831"/>
                    </a:cubicBezTo>
                    <a:cubicBezTo>
                      <a:pt x="954" y="830"/>
                      <a:pt x="954" y="829"/>
                      <a:pt x="954" y="828"/>
                    </a:cubicBezTo>
                    <a:lnTo>
                      <a:pt x="954" y="826"/>
                    </a:lnTo>
                    <a:lnTo>
                      <a:pt x="954" y="825"/>
                    </a:lnTo>
                    <a:lnTo>
                      <a:pt x="954" y="824"/>
                    </a:lnTo>
                    <a:cubicBezTo>
                      <a:pt x="954" y="824"/>
                      <a:pt x="954" y="822"/>
                      <a:pt x="953" y="821"/>
                    </a:cubicBezTo>
                    <a:cubicBezTo>
                      <a:pt x="953" y="820"/>
                      <a:pt x="952" y="818"/>
                      <a:pt x="951" y="817"/>
                    </a:cubicBezTo>
                    <a:lnTo>
                      <a:pt x="950" y="817"/>
                    </a:lnTo>
                    <a:lnTo>
                      <a:pt x="949" y="817"/>
                    </a:lnTo>
                    <a:cubicBezTo>
                      <a:pt x="939" y="816"/>
                      <a:pt x="929" y="814"/>
                      <a:pt x="919" y="813"/>
                    </a:cubicBezTo>
                    <a:lnTo>
                      <a:pt x="919" y="816"/>
                    </a:lnTo>
                    <a:lnTo>
                      <a:pt x="919" y="813"/>
                    </a:lnTo>
                    <a:lnTo>
                      <a:pt x="919" y="813"/>
                    </a:lnTo>
                    <a:cubicBezTo>
                      <a:pt x="917" y="813"/>
                      <a:pt x="916" y="814"/>
                      <a:pt x="915" y="814"/>
                    </a:cubicBezTo>
                    <a:lnTo>
                      <a:pt x="914" y="814"/>
                    </a:lnTo>
                    <a:lnTo>
                      <a:pt x="913" y="816"/>
                    </a:lnTo>
                    <a:cubicBezTo>
                      <a:pt x="913" y="819"/>
                      <a:pt x="912" y="821"/>
                      <a:pt x="912" y="823"/>
                    </a:cubicBezTo>
                    <a:cubicBezTo>
                      <a:pt x="912" y="824"/>
                      <a:pt x="912" y="826"/>
                      <a:pt x="912" y="827"/>
                    </a:cubicBezTo>
                    <a:cubicBezTo>
                      <a:pt x="912" y="829"/>
                      <a:pt x="912" y="831"/>
                      <a:pt x="912" y="833"/>
                    </a:cubicBezTo>
                    <a:lnTo>
                      <a:pt x="915" y="834"/>
                    </a:lnTo>
                    <a:lnTo>
                      <a:pt x="915" y="831"/>
                    </a:lnTo>
                    <a:cubicBezTo>
                      <a:pt x="908" y="830"/>
                      <a:pt x="901" y="831"/>
                      <a:pt x="895" y="829"/>
                    </a:cubicBezTo>
                    <a:lnTo>
                      <a:pt x="894" y="832"/>
                    </a:lnTo>
                    <a:lnTo>
                      <a:pt x="897" y="832"/>
                    </a:lnTo>
                    <a:lnTo>
                      <a:pt x="897" y="815"/>
                    </a:lnTo>
                    <a:lnTo>
                      <a:pt x="897" y="813"/>
                    </a:lnTo>
                    <a:lnTo>
                      <a:pt x="895" y="812"/>
                    </a:lnTo>
                    <a:cubicBezTo>
                      <a:pt x="891" y="811"/>
                      <a:pt x="889" y="810"/>
                      <a:pt x="886" y="810"/>
                    </a:cubicBezTo>
                    <a:cubicBezTo>
                      <a:pt x="885" y="810"/>
                      <a:pt x="883" y="811"/>
                      <a:pt x="880" y="811"/>
                    </a:cubicBezTo>
                    <a:lnTo>
                      <a:pt x="878" y="811"/>
                    </a:lnTo>
                    <a:lnTo>
                      <a:pt x="878" y="814"/>
                    </a:lnTo>
                    <a:cubicBezTo>
                      <a:pt x="877" y="818"/>
                      <a:pt x="877" y="822"/>
                      <a:pt x="877" y="827"/>
                    </a:cubicBezTo>
                    <a:cubicBezTo>
                      <a:pt x="877" y="830"/>
                      <a:pt x="877" y="834"/>
                      <a:pt x="877" y="838"/>
                    </a:cubicBezTo>
                    <a:lnTo>
                      <a:pt x="878" y="841"/>
                    </a:lnTo>
                    <a:lnTo>
                      <a:pt x="880" y="841"/>
                    </a:lnTo>
                    <a:cubicBezTo>
                      <a:pt x="888" y="843"/>
                      <a:pt x="895" y="843"/>
                      <a:pt x="902" y="844"/>
                    </a:cubicBezTo>
                    <a:cubicBezTo>
                      <a:pt x="909" y="845"/>
                      <a:pt x="916" y="845"/>
                      <a:pt x="923" y="845"/>
                    </a:cubicBezTo>
                    <a:cubicBezTo>
                      <a:pt x="930" y="846"/>
                      <a:pt x="937" y="847"/>
                      <a:pt x="944" y="847"/>
                    </a:cubicBezTo>
                    <a:cubicBezTo>
                      <a:pt x="951" y="848"/>
                      <a:pt x="958" y="848"/>
                      <a:pt x="966" y="849"/>
                    </a:cubicBezTo>
                    <a:cubicBezTo>
                      <a:pt x="972" y="849"/>
                      <a:pt x="979" y="850"/>
                      <a:pt x="986" y="850"/>
                    </a:cubicBezTo>
                    <a:cubicBezTo>
                      <a:pt x="994" y="851"/>
                      <a:pt x="1001" y="851"/>
                      <a:pt x="1007" y="853"/>
                    </a:cubicBezTo>
                    <a:lnTo>
                      <a:pt x="1008" y="849"/>
                    </a:lnTo>
                    <a:lnTo>
                      <a:pt x="1005" y="851"/>
                    </a:lnTo>
                    <a:cubicBezTo>
                      <a:pt x="1005" y="852"/>
                      <a:pt x="1005" y="853"/>
                      <a:pt x="1005" y="855"/>
                    </a:cubicBezTo>
                    <a:cubicBezTo>
                      <a:pt x="1005" y="856"/>
                      <a:pt x="1005" y="857"/>
                      <a:pt x="1005" y="859"/>
                    </a:cubicBezTo>
                    <a:cubicBezTo>
                      <a:pt x="1005" y="903"/>
                      <a:pt x="1005" y="947"/>
                      <a:pt x="1005" y="991"/>
                    </a:cubicBezTo>
                    <a:cubicBezTo>
                      <a:pt x="1005" y="1059"/>
                      <a:pt x="1005" y="1128"/>
                      <a:pt x="1005" y="1196"/>
                    </a:cubicBezTo>
                    <a:cubicBezTo>
                      <a:pt x="1005" y="1217"/>
                      <a:pt x="1005" y="1238"/>
                      <a:pt x="1005" y="1259"/>
                    </a:cubicBezTo>
                    <a:lnTo>
                      <a:pt x="1005" y="1342"/>
                    </a:lnTo>
                    <a:lnTo>
                      <a:pt x="1005" y="1358"/>
                    </a:lnTo>
                    <a:lnTo>
                      <a:pt x="1005" y="1363"/>
                    </a:lnTo>
                    <a:cubicBezTo>
                      <a:pt x="1005" y="1371"/>
                      <a:pt x="1005" y="1378"/>
                      <a:pt x="1005" y="1385"/>
                    </a:cubicBezTo>
                    <a:cubicBezTo>
                      <a:pt x="1005" y="1387"/>
                      <a:pt x="1004" y="1389"/>
                      <a:pt x="1004" y="1391"/>
                    </a:cubicBezTo>
                    <a:lnTo>
                      <a:pt x="1007" y="1391"/>
                    </a:lnTo>
                    <a:lnTo>
                      <a:pt x="1007" y="1388"/>
                    </a:lnTo>
                    <a:cubicBezTo>
                      <a:pt x="1005" y="1388"/>
                      <a:pt x="1003" y="1389"/>
                      <a:pt x="1001" y="1389"/>
                    </a:cubicBezTo>
                    <a:cubicBezTo>
                      <a:pt x="999" y="1389"/>
                      <a:pt x="998" y="1388"/>
                      <a:pt x="996" y="1388"/>
                    </a:cubicBezTo>
                    <a:lnTo>
                      <a:pt x="995" y="1391"/>
                    </a:lnTo>
                    <a:lnTo>
                      <a:pt x="998" y="1391"/>
                    </a:lnTo>
                    <a:cubicBezTo>
                      <a:pt x="998" y="1388"/>
                      <a:pt x="998" y="1385"/>
                      <a:pt x="998" y="1382"/>
                    </a:cubicBezTo>
                    <a:lnTo>
                      <a:pt x="998" y="1382"/>
                    </a:lnTo>
                    <a:cubicBezTo>
                      <a:pt x="998" y="1350"/>
                      <a:pt x="998" y="1318"/>
                      <a:pt x="998" y="1286"/>
                    </a:cubicBezTo>
                    <a:cubicBezTo>
                      <a:pt x="998" y="1256"/>
                      <a:pt x="998" y="1226"/>
                      <a:pt x="998" y="1195"/>
                    </a:cubicBezTo>
                    <a:cubicBezTo>
                      <a:pt x="998" y="1168"/>
                      <a:pt x="998" y="1141"/>
                      <a:pt x="998" y="1114"/>
                    </a:cubicBezTo>
                    <a:cubicBezTo>
                      <a:pt x="998" y="1113"/>
                      <a:pt x="998" y="1112"/>
                      <a:pt x="998" y="1111"/>
                    </a:cubicBezTo>
                    <a:cubicBezTo>
                      <a:pt x="999" y="1109"/>
                      <a:pt x="998" y="1107"/>
                      <a:pt x="995" y="1105"/>
                    </a:cubicBezTo>
                    <a:lnTo>
                      <a:pt x="995" y="1104"/>
                    </a:lnTo>
                    <a:lnTo>
                      <a:pt x="994" y="1104"/>
                    </a:lnTo>
                    <a:cubicBezTo>
                      <a:pt x="993" y="1104"/>
                      <a:pt x="992" y="1104"/>
                      <a:pt x="990" y="1104"/>
                    </a:cubicBezTo>
                    <a:lnTo>
                      <a:pt x="990" y="1104"/>
                    </a:lnTo>
                    <a:lnTo>
                      <a:pt x="990" y="1107"/>
                    </a:lnTo>
                    <a:lnTo>
                      <a:pt x="990" y="1104"/>
                    </a:lnTo>
                    <a:cubicBezTo>
                      <a:pt x="971" y="1104"/>
                      <a:pt x="951" y="1104"/>
                      <a:pt x="932" y="1104"/>
                    </a:cubicBezTo>
                    <a:cubicBezTo>
                      <a:pt x="924" y="1104"/>
                      <a:pt x="916" y="1104"/>
                      <a:pt x="907" y="1104"/>
                    </a:cubicBezTo>
                    <a:cubicBezTo>
                      <a:pt x="897" y="1104"/>
                      <a:pt x="886" y="1104"/>
                      <a:pt x="875" y="1104"/>
                    </a:cubicBezTo>
                    <a:lnTo>
                      <a:pt x="875" y="1107"/>
                    </a:lnTo>
                    <a:lnTo>
                      <a:pt x="876" y="1104"/>
                    </a:lnTo>
                    <a:lnTo>
                      <a:pt x="875" y="1104"/>
                    </a:lnTo>
                    <a:cubicBezTo>
                      <a:pt x="874" y="1104"/>
                      <a:pt x="873" y="1104"/>
                      <a:pt x="872" y="1104"/>
                    </a:cubicBezTo>
                    <a:cubicBezTo>
                      <a:pt x="871" y="1104"/>
                      <a:pt x="870" y="1104"/>
                      <a:pt x="869" y="1103"/>
                    </a:cubicBezTo>
                    <a:lnTo>
                      <a:pt x="867" y="1105"/>
                    </a:lnTo>
                    <a:lnTo>
                      <a:pt x="870" y="1105"/>
                    </a:lnTo>
                    <a:lnTo>
                      <a:pt x="870" y="1101"/>
                    </a:lnTo>
                    <a:lnTo>
                      <a:pt x="870" y="1098"/>
                    </a:lnTo>
                    <a:cubicBezTo>
                      <a:pt x="870" y="1047"/>
                      <a:pt x="870" y="996"/>
                      <a:pt x="870" y="945"/>
                    </a:cubicBezTo>
                    <a:lnTo>
                      <a:pt x="870" y="940"/>
                    </a:lnTo>
                    <a:cubicBezTo>
                      <a:pt x="870" y="936"/>
                      <a:pt x="871" y="932"/>
                      <a:pt x="873" y="929"/>
                    </a:cubicBezTo>
                    <a:cubicBezTo>
                      <a:pt x="877" y="923"/>
                      <a:pt x="880" y="916"/>
                      <a:pt x="885" y="910"/>
                    </a:cubicBezTo>
                    <a:cubicBezTo>
                      <a:pt x="895" y="898"/>
                      <a:pt x="908" y="890"/>
                      <a:pt x="923" y="884"/>
                    </a:cubicBezTo>
                    <a:cubicBezTo>
                      <a:pt x="928" y="882"/>
                      <a:pt x="933" y="880"/>
                      <a:pt x="938" y="878"/>
                    </a:cubicBezTo>
                    <a:lnTo>
                      <a:pt x="937" y="875"/>
                    </a:lnTo>
                    <a:lnTo>
                      <a:pt x="936" y="878"/>
                    </a:lnTo>
                    <a:cubicBezTo>
                      <a:pt x="941" y="880"/>
                      <a:pt x="947" y="882"/>
                      <a:pt x="952" y="884"/>
                    </a:cubicBezTo>
                    <a:cubicBezTo>
                      <a:pt x="967" y="890"/>
                      <a:pt x="980" y="898"/>
                      <a:pt x="990" y="910"/>
                    </a:cubicBezTo>
                    <a:cubicBezTo>
                      <a:pt x="991" y="911"/>
                      <a:pt x="991" y="912"/>
                      <a:pt x="992" y="913"/>
                    </a:cubicBezTo>
                    <a:lnTo>
                      <a:pt x="996" y="916"/>
                    </a:lnTo>
                    <a:lnTo>
                      <a:pt x="998" y="912"/>
                    </a:lnTo>
                    <a:lnTo>
                      <a:pt x="998" y="911"/>
                    </a:lnTo>
                    <a:cubicBezTo>
                      <a:pt x="999" y="910"/>
                      <a:pt x="999" y="909"/>
                      <a:pt x="999" y="908"/>
                    </a:cubicBezTo>
                    <a:cubicBezTo>
                      <a:pt x="999" y="896"/>
                      <a:pt x="999" y="883"/>
                      <a:pt x="999" y="871"/>
                    </a:cubicBezTo>
                    <a:lnTo>
                      <a:pt x="999" y="865"/>
                    </a:lnTo>
                    <a:cubicBezTo>
                      <a:pt x="999" y="863"/>
                      <a:pt x="998" y="861"/>
                      <a:pt x="998" y="860"/>
                    </a:cubicBezTo>
                    <a:lnTo>
                      <a:pt x="998" y="858"/>
                    </a:lnTo>
                    <a:lnTo>
                      <a:pt x="995" y="858"/>
                    </a:lnTo>
                    <a:cubicBezTo>
                      <a:pt x="974" y="856"/>
                      <a:pt x="954" y="855"/>
                      <a:pt x="934" y="853"/>
                    </a:cubicBezTo>
                    <a:cubicBezTo>
                      <a:pt x="913" y="851"/>
                      <a:pt x="893" y="850"/>
                      <a:pt x="873" y="848"/>
                    </a:cubicBezTo>
                    <a:cubicBezTo>
                      <a:pt x="872" y="848"/>
                      <a:pt x="870" y="847"/>
                      <a:pt x="869" y="847"/>
                    </a:cubicBezTo>
                    <a:lnTo>
                      <a:pt x="868" y="850"/>
                    </a:lnTo>
                    <a:lnTo>
                      <a:pt x="871" y="850"/>
                    </a:lnTo>
                    <a:cubicBezTo>
                      <a:pt x="871" y="849"/>
                      <a:pt x="871" y="846"/>
                      <a:pt x="871" y="841"/>
                    </a:cubicBezTo>
                    <a:cubicBezTo>
                      <a:pt x="871" y="826"/>
                      <a:pt x="871" y="794"/>
                      <a:pt x="871" y="756"/>
                    </a:cubicBezTo>
                    <a:cubicBezTo>
                      <a:pt x="871" y="709"/>
                      <a:pt x="871" y="652"/>
                      <a:pt x="871" y="607"/>
                    </a:cubicBezTo>
                    <a:cubicBezTo>
                      <a:pt x="871" y="584"/>
                      <a:pt x="871" y="565"/>
                      <a:pt x="871" y="550"/>
                    </a:cubicBezTo>
                    <a:cubicBezTo>
                      <a:pt x="871" y="543"/>
                      <a:pt x="871" y="537"/>
                      <a:pt x="871" y="533"/>
                    </a:cubicBezTo>
                    <a:cubicBezTo>
                      <a:pt x="872" y="531"/>
                      <a:pt x="872" y="529"/>
                      <a:pt x="872" y="528"/>
                    </a:cubicBezTo>
                    <a:lnTo>
                      <a:pt x="872" y="527"/>
                    </a:lnTo>
                    <a:lnTo>
                      <a:pt x="872" y="527"/>
                    </a:lnTo>
                    <a:lnTo>
                      <a:pt x="872" y="527"/>
                    </a:lnTo>
                    <a:lnTo>
                      <a:pt x="869" y="526"/>
                    </a:lnTo>
                    <a:lnTo>
                      <a:pt x="869" y="529"/>
                    </a:lnTo>
                    <a:cubicBezTo>
                      <a:pt x="872" y="529"/>
                      <a:pt x="874" y="528"/>
                      <a:pt x="877" y="527"/>
                    </a:cubicBezTo>
                    <a:lnTo>
                      <a:pt x="878" y="527"/>
                    </a:lnTo>
                    <a:lnTo>
                      <a:pt x="879" y="526"/>
                    </a:lnTo>
                    <a:cubicBezTo>
                      <a:pt x="879" y="524"/>
                      <a:pt x="880" y="523"/>
                      <a:pt x="880" y="521"/>
                    </a:cubicBezTo>
                    <a:cubicBezTo>
                      <a:pt x="880" y="518"/>
                      <a:pt x="878" y="516"/>
                      <a:pt x="876" y="515"/>
                    </a:cubicBezTo>
                    <a:cubicBezTo>
                      <a:pt x="875" y="513"/>
                      <a:pt x="873" y="512"/>
                      <a:pt x="873" y="511"/>
                    </a:cubicBezTo>
                    <a:lnTo>
                      <a:pt x="870" y="513"/>
                    </a:lnTo>
                    <a:lnTo>
                      <a:pt x="873" y="513"/>
                    </a:lnTo>
                    <a:lnTo>
                      <a:pt x="873" y="506"/>
                    </a:lnTo>
                    <a:cubicBezTo>
                      <a:pt x="873" y="504"/>
                      <a:pt x="873" y="501"/>
                      <a:pt x="873" y="499"/>
                    </a:cubicBezTo>
                    <a:lnTo>
                      <a:pt x="873" y="498"/>
                    </a:lnTo>
                    <a:lnTo>
                      <a:pt x="872" y="496"/>
                    </a:lnTo>
                    <a:lnTo>
                      <a:pt x="872" y="494"/>
                    </a:lnTo>
                    <a:lnTo>
                      <a:pt x="870" y="494"/>
                    </a:lnTo>
                    <a:cubicBezTo>
                      <a:pt x="868" y="493"/>
                      <a:pt x="866" y="493"/>
                      <a:pt x="863" y="492"/>
                    </a:cubicBezTo>
                    <a:lnTo>
                      <a:pt x="863" y="495"/>
                    </a:lnTo>
                    <a:lnTo>
                      <a:pt x="866" y="495"/>
                    </a:lnTo>
                    <a:cubicBezTo>
                      <a:pt x="866" y="492"/>
                      <a:pt x="866" y="489"/>
                      <a:pt x="866" y="486"/>
                    </a:cubicBezTo>
                    <a:cubicBezTo>
                      <a:pt x="866" y="445"/>
                      <a:pt x="866" y="404"/>
                      <a:pt x="866" y="363"/>
                    </a:cubicBezTo>
                    <a:cubicBezTo>
                      <a:pt x="866" y="298"/>
                      <a:pt x="866" y="232"/>
                      <a:pt x="866" y="167"/>
                    </a:cubicBezTo>
                    <a:cubicBezTo>
                      <a:pt x="866" y="165"/>
                      <a:pt x="866" y="164"/>
                      <a:pt x="866" y="163"/>
                    </a:cubicBezTo>
                    <a:lnTo>
                      <a:pt x="866" y="161"/>
                    </a:lnTo>
                    <a:lnTo>
                      <a:pt x="866" y="161"/>
                    </a:lnTo>
                    <a:cubicBezTo>
                      <a:pt x="866" y="160"/>
                      <a:pt x="866" y="160"/>
                      <a:pt x="867" y="159"/>
                    </a:cubicBezTo>
                    <a:cubicBezTo>
                      <a:pt x="868" y="158"/>
                      <a:pt x="869" y="156"/>
                      <a:pt x="870" y="156"/>
                    </a:cubicBezTo>
                    <a:lnTo>
                      <a:pt x="871" y="154"/>
                    </a:lnTo>
                    <a:lnTo>
                      <a:pt x="871" y="152"/>
                    </a:lnTo>
                    <a:cubicBezTo>
                      <a:pt x="870" y="151"/>
                      <a:pt x="870" y="150"/>
                      <a:pt x="869" y="149"/>
                    </a:cubicBezTo>
                    <a:cubicBezTo>
                      <a:pt x="867" y="143"/>
                      <a:pt x="866" y="137"/>
                      <a:pt x="866" y="131"/>
                    </a:cubicBezTo>
                    <a:lnTo>
                      <a:pt x="866" y="130"/>
                    </a:lnTo>
                    <a:cubicBezTo>
                      <a:pt x="866" y="103"/>
                      <a:pt x="866" y="76"/>
                      <a:pt x="866" y="50"/>
                    </a:cubicBezTo>
                    <a:cubicBezTo>
                      <a:pt x="866" y="49"/>
                      <a:pt x="866" y="48"/>
                      <a:pt x="866" y="47"/>
                    </a:cubicBezTo>
                    <a:cubicBezTo>
                      <a:pt x="866" y="38"/>
                      <a:pt x="866" y="29"/>
                      <a:pt x="866" y="21"/>
                    </a:cubicBezTo>
                    <a:lnTo>
                      <a:pt x="866" y="19"/>
                    </a:lnTo>
                    <a:lnTo>
                      <a:pt x="865" y="18"/>
                    </a:lnTo>
                    <a:cubicBezTo>
                      <a:pt x="855" y="12"/>
                      <a:pt x="847" y="8"/>
                      <a:pt x="841" y="7"/>
                    </a:cubicBezTo>
                    <a:lnTo>
                      <a:pt x="838" y="6"/>
                    </a:lnTo>
                    <a:lnTo>
                      <a:pt x="837" y="10"/>
                    </a:lnTo>
                    <a:cubicBezTo>
                      <a:pt x="837" y="13"/>
                      <a:pt x="837" y="16"/>
                      <a:pt x="837" y="19"/>
                    </a:cubicBezTo>
                    <a:cubicBezTo>
                      <a:pt x="837" y="24"/>
                      <a:pt x="837" y="30"/>
                      <a:pt x="837" y="35"/>
                    </a:cubicBezTo>
                    <a:cubicBezTo>
                      <a:pt x="837" y="52"/>
                      <a:pt x="837" y="69"/>
                      <a:pt x="837" y="86"/>
                    </a:cubicBezTo>
                    <a:cubicBezTo>
                      <a:pt x="836" y="188"/>
                      <a:pt x="836" y="290"/>
                      <a:pt x="836" y="392"/>
                    </a:cubicBezTo>
                    <a:cubicBezTo>
                      <a:pt x="836" y="514"/>
                      <a:pt x="836" y="635"/>
                      <a:pt x="836" y="757"/>
                    </a:cubicBezTo>
                    <a:cubicBezTo>
                      <a:pt x="836" y="838"/>
                      <a:pt x="836" y="919"/>
                      <a:pt x="836" y="1000"/>
                    </a:cubicBezTo>
                    <a:cubicBezTo>
                      <a:pt x="835" y="1078"/>
                      <a:pt x="835" y="1156"/>
                      <a:pt x="835" y="1234"/>
                    </a:cubicBezTo>
                    <a:cubicBezTo>
                      <a:pt x="835" y="1283"/>
                      <a:pt x="835" y="1331"/>
                      <a:pt x="835" y="1379"/>
                    </a:cubicBezTo>
                    <a:lnTo>
                      <a:pt x="838" y="1379"/>
                    </a:lnTo>
                    <a:lnTo>
                      <a:pt x="835" y="1379"/>
                    </a:lnTo>
                    <a:lnTo>
                      <a:pt x="835" y="1380"/>
                    </a:lnTo>
                    <a:cubicBezTo>
                      <a:pt x="835" y="1381"/>
                      <a:pt x="835" y="1382"/>
                      <a:pt x="835" y="1383"/>
                    </a:cubicBezTo>
                    <a:cubicBezTo>
                      <a:pt x="835" y="1385"/>
                      <a:pt x="835" y="1386"/>
                      <a:pt x="835" y="1387"/>
                    </a:cubicBezTo>
                    <a:cubicBezTo>
                      <a:pt x="835" y="1388"/>
                      <a:pt x="834" y="1389"/>
                      <a:pt x="834" y="1391"/>
                    </a:cubicBezTo>
                    <a:lnTo>
                      <a:pt x="837" y="1391"/>
                    </a:lnTo>
                    <a:lnTo>
                      <a:pt x="837" y="1388"/>
                    </a:lnTo>
                    <a:lnTo>
                      <a:pt x="826" y="1388"/>
                    </a:lnTo>
                    <a:lnTo>
                      <a:pt x="826" y="1391"/>
                    </a:lnTo>
                    <a:lnTo>
                      <a:pt x="829" y="1391"/>
                    </a:lnTo>
                    <a:lnTo>
                      <a:pt x="826" y="1391"/>
                    </a:lnTo>
                    <a:close/>
                    <a:moveTo>
                      <a:pt x="988" y="1258"/>
                    </a:moveTo>
                    <a:lnTo>
                      <a:pt x="990" y="1256"/>
                    </a:lnTo>
                    <a:cubicBezTo>
                      <a:pt x="989" y="1255"/>
                      <a:pt x="988" y="1254"/>
                      <a:pt x="987" y="1254"/>
                    </a:cubicBezTo>
                    <a:cubicBezTo>
                      <a:pt x="974" y="1247"/>
                      <a:pt x="961" y="1241"/>
                      <a:pt x="947" y="1235"/>
                    </a:cubicBezTo>
                    <a:cubicBezTo>
                      <a:pt x="941" y="1232"/>
                      <a:pt x="938" y="1230"/>
                      <a:pt x="934" y="1230"/>
                    </a:cubicBezTo>
                    <a:cubicBezTo>
                      <a:pt x="929" y="1230"/>
                      <a:pt x="926" y="1232"/>
                      <a:pt x="920" y="1235"/>
                    </a:cubicBezTo>
                    <a:cubicBezTo>
                      <a:pt x="906" y="1241"/>
                      <a:pt x="893" y="1247"/>
                      <a:pt x="880" y="1254"/>
                    </a:cubicBezTo>
                    <a:lnTo>
                      <a:pt x="880" y="1254"/>
                    </a:lnTo>
                    <a:cubicBezTo>
                      <a:pt x="878" y="1255"/>
                      <a:pt x="877" y="1256"/>
                      <a:pt x="876" y="1256"/>
                    </a:cubicBezTo>
                    <a:lnTo>
                      <a:pt x="875" y="1257"/>
                    </a:lnTo>
                    <a:lnTo>
                      <a:pt x="875" y="1259"/>
                    </a:lnTo>
                    <a:cubicBezTo>
                      <a:pt x="875" y="1260"/>
                      <a:pt x="875" y="1262"/>
                      <a:pt x="875" y="1263"/>
                    </a:cubicBezTo>
                    <a:cubicBezTo>
                      <a:pt x="874" y="1293"/>
                      <a:pt x="874" y="1323"/>
                      <a:pt x="874" y="1352"/>
                    </a:cubicBezTo>
                    <a:lnTo>
                      <a:pt x="874" y="1388"/>
                    </a:lnTo>
                    <a:cubicBezTo>
                      <a:pt x="875" y="1390"/>
                      <a:pt x="875" y="1391"/>
                      <a:pt x="876" y="1393"/>
                    </a:cubicBezTo>
                    <a:lnTo>
                      <a:pt x="876" y="1395"/>
                    </a:lnTo>
                    <a:lnTo>
                      <a:pt x="879" y="1395"/>
                    </a:lnTo>
                    <a:lnTo>
                      <a:pt x="887" y="1395"/>
                    </a:lnTo>
                    <a:lnTo>
                      <a:pt x="919" y="1395"/>
                    </a:lnTo>
                    <a:lnTo>
                      <a:pt x="947" y="1395"/>
                    </a:lnTo>
                    <a:cubicBezTo>
                      <a:pt x="958" y="1395"/>
                      <a:pt x="969" y="1395"/>
                      <a:pt x="979" y="1395"/>
                    </a:cubicBezTo>
                    <a:lnTo>
                      <a:pt x="979" y="1395"/>
                    </a:lnTo>
                    <a:lnTo>
                      <a:pt x="979" y="1395"/>
                    </a:lnTo>
                    <a:lnTo>
                      <a:pt x="979" y="1393"/>
                    </a:lnTo>
                    <a:lnTo>
                      <a:pt x="979" y="1395"/>
                    </a:lnTo>
                    <a:lnTo>
                      <a:pt x="979" y="1395"/>
                    </a:lnTo>
                    <a:lnTo>
                      <a:pt x="979" y="1393"/>
                    </a:lnTo>
                    <a:lnTo>
                      <a:pt x="979" y="1395"/>
                    </a:lnTo>
                    <a:cubicBezTo>
                      <a:pt x="980" y="1395"/>
                      <a:pt x="981" y="1395"/>
                      <a:pt x="983" y="1395"/>
                    </a:cubicBezTo>
                    <a:cubicBezTo>
                      <a:pt x="985" y="1395"/>
                      <a:pt x="988" y="1395"/>
                      <a:pt x="990" y="1392"/>
                    </a:cubicBezTo>
                    <a:lnTo>
                      <a:pt x="991" y="1391"/>
                    </a:lnTo>
                    <a:lnTo>
                      <a:pt x="991" y="1390"/>
                    </a:lnTo>
                    <a:lnTo>
                      <a:pt x="991" y="1258"/>
                    </a:lnTo>
                    <a:lnTo>
                      <a:pt x="991" y="1257"/>
                    </a:lnTo>
                    <a:lnTo>
                      <a:pt x="990" y="1256"/>
                    </a:lnTo>
                    <a:lnTo>
                      <a:pt x="988" y="1258"/>
                    </a:lnTo>
                    <a:lnTo>
                      <a:pt x="985" y="1258"/>
                    </a:lnTo>
                    <a:lnTo>
                      <a:pt x="985" y="1390"/>
                    </a:lnTo>
                    <a:lnTo>
                      <a:pt x="988" y="1390"/>
                    </a:lnTo>
                    <a:lnTo>
                      <a:pt x="986" y="1388"/>
                    </a:lnTo>
                    <a:cubicBezTo>
                      <a:pt x="985" y="1389"/>
                      <a:pt x="984" y="1389"/>
                      <a:pt x="983" y="1389"/>
                    </a:cubicBezTo>
                    <a:cubicBezTo>
                      <a:pt x="982" y="1389"/>
                      <a:pt x="981" y="1389"/>
                      <a:pt x="979" y="1389"/>
                    </a:cubicBezTo>
                    <a:lnTo>
                      <a:pt x="979" y="1389"/>
                    </a:lnTo>
                    <a:lnTo>
                      <a:pt x="979" y="1392"/>
                    </a:lnTo>
                    <a:lnTo>
                      <a:pt x="979" y="1389"/>
                    </a:lnTo>
                    <a:cubicBezTo>
                      <a:pt x="969" y="1389"/>
                      <a:pt x="958" y="1389"/>
                      <a:pt x="947" y="1389"/>
                    </a:cubicBezTo>
                    <a:lnTo>
                      <a:pt x="919" y="1389"/>
                    </a:lnTo>
                    <a:lnTo>
                      <a:pt x="887" y="1389"/>
                    </a:lnTo>
                    <a:lnTo>
                      <a:pt x="879" y="1389"/>
                    </a:lnTo>
                    <a:lnTo>
                      <a:pt x="879" y="1392"/>
                    </a:lnTo>
                    <a:lnTo>
                      <a:pt x="882" y="1391"/>
                    </a:lnTo>
                    <a:cubicBezTo>
                      <a:pt x="881" y="1389"/>
                      <a:pt x="881" y="1388"/>
                      <a:pt x="881" y="1388"/>
                    </a:cubicBezTo>
                    <a:cubicBezTo>
                      <a:pt x="881" y="1376"/>
                      <a:pt x="881" y="1364"/>
                      <a:pt x="881" y="1352"/>
                    </a:cubicBezTo>
                    <a:cubicBezTo>
                      <a:pt x="881" y="1323"/>
                      <a:pt x="881" y="1293"/>
                      <a:pt x="881" y="1263"/>
                    </a:cubicBezTo>
                    <a:cubicBezTo>
                      <a:pt x="881" y="1262"/>
                      <a:pt x="881" y="1261"/>
                      <a:pt x="881" y="1259"/>
                    </a:cubicBezTo>
                    <a:lnTo>
                      <a:pt x="878" y="1259"/>
                    </a:lnTo>
                    <a:lnTo>
                      <a:pt x="880" y="1262"/>
                    </a:lnTo>
                    <a:cubicBezTo>
                      <a:pt x="881" y="1261"/>
                      <a:pt x="882" y="1260"/>
                      <a:pt x="883" y="1260"/>
                    </a:cubicBezTo>
                    <a:lnTo>
                      <a:pt x="883" y="1260"/>
                    </a:lnTo>
                    <a:cubicBezTo>
                      <a:pt x="896" y="1253"/>
                      <a:pt x="909" y="1247"/>
                      <a:pt x="922" y="1241"/>
                    </a:cubicBezTo>
                    <a:cubicBezTo>
                      <a:pt x="928" y="1238"/>
                      <a:pt x="931" y="1237"/>
                      <a:pt x="934" y="1237"/>
                    </a:cubicBezTo>
                    <a:cubicBezTo>
                      <a:pt x="936" y="1237"/>
                      <a:pt x="939" y="1238"/>
                      <a:pt x="945" y="1240"/>
                    </a:cubicBezTo>
                    <a:cubicBezTo>
                      <a:pt x="958" y="1246"/>
                      <a:pt x="971" y="1253"/>
                      <a:pt x="984" y="1259"/>
                    </a:cubicBezTo>
                    <a:cubicBezTo>
                      <a:pt x="984" y="1259"/>
                      <a:pt x="985" y="1260"/>
                      <a:pt x="986" y="1261"/>
                    </a:cubicBezTo>
                    <a:lnTo>
                      <a:pt x="988" y="1258"/>
                    </a:lnTo>
                    <a:lnTo>
                      <a:pt x="985" y="1258"/>
                    </a:lnTo>
                    <a:lnTo>
                      <a:pt x="988" y="1258"/>
                    </a:lnTo>
                    <a:close/>
                    <a:moveTo>
                      <a:pt x="620" y="1265"/>
                    </a:moveTo>
                    <a:lnTo>
                      <a:pt x="617" y="1264"/>
                    </a:lnTo>
                    <a:cubicBezTo>
                      <a:pt x="616" y="1266"/>
                      <a:pt x="616" y="1268"/>
                      <a:pt x="616" y="1270"/>
                    </a:cubicBezTo>
                    <a:cubicBezTo>
                      <a:pt x="616" y="1271"/>
                      <a:pt x="616" y="1272"/>
                      <a:pt x="616" y="1273"/>
                    </a:cubicBezTo>
                    <a:lnTo>
                      <a:pt x="616" y="1273"/>
                    </a:lnTo>
                    <a:lnTo>
                      <a:pt x="619" y="1273"/>
                    </a:lnTo>
                    <a:lnTo>
                      <a:pt x="616" y="1273"/>
                    </a:lnTo>
                    <a:cubicBezTo>
                      <a:pt x="616" y="1291"/>
                      <a:pt x="616" y="1309"/>
                      <a:pt x="616" y="1327"/>
                    </a:cubicBezTo>
                    <a:cubicBezTo>
                      <a:pt x="616" y="1347"/>
                      <a:pt x="615" y="1367"/>
                      <a:pt x="615" y="1387"/>
                    </a:cubicBezTo>
                    <a:cubicBezTo>
                      <a:pt x="615" y="1389"/>
                      <a:pt x="616" y="1391"/>
                      <a:pt x="617" y="1392"/>
                    </a:cubicBezTo>
                    <a:lnTo>
                      <a:pt x="617" y="1394"/>
                    </a:lnTo>
                    <a:lnTo>
                      <a:pt x="619" y="1395"/>
                    </a:lnTo>
                    <a:cubicBezTo>
                      <a:pt x="621" y="1395"/>
                      <a:pt x="622" y="1395"/>
                      <a:pt x="624" y="1395"/>
                    </a:cubicBezTo>
                    <a:cubicBezTo>
                      <a:pt x="639" y="1395"/>
                      <a:pt x="655" y="1395"/>
                      <a:pt x="670" y="1395"/>
                    </a:cubicBezTo>
                    <a:cubicBezTo>
                      <a:pt x="685" y="1395"/>
                      <a:pt x="700" y="1395"/>
                      <a:pt x="715" y="1395"/>
                    </a:cubicBezTo>
                    <a:cubicBezTo>
                      <a:pt x="717" y="1395"/>
                      <a:pt x="719" y="1395"/>
                      <a:pt x="721" y="1394"/>
                    </a:cubicBezTo>
                    <a:lnTo>
                      <a:pt x="723" y="1394"/>
                    </a:lnTo>
                    <a:lnTo>
                      <a:pt x="724" y="1391"/>
                    </a:lnTo>
                    <a:cubicBezTo>
                      <a:pt x="724" y="1389"/>
                      <a:pt x="724" y="1387"/>
                      <a:pt x="724" y="1385"/>
                    </a:cubicBezTo>
                    <a:cubicBezTo>
                      <a:pt x="724" y="1356"/>
                      <a:pt x="724" y="1328"/>
                      <a:pt x="724" y="1299"/>
                    </a:cubicBezTo>
                    <a:lnTo>
                      <a:pt x="724" y="1269"/>
                    </a:lnTo>
                    <a:cubicBezTo>
                      <a:pt x="724" y="1267"/>
                      <a:pt x="724" y="1266"/>
                      <a:pt x="723" y="1264"/>
                    </a:cubicBezTo>
                    <a:lnTo>
                      <a:pt x="723" y="1262"/>
                    </a:lnTo>
                    <a:lnTo>
                      <a:pt x="721" y="1262"/>
                    </a:lnTo>
                    <a:cubicBezTo>
                      <a:pt x="720" y="1262"/>
                      <a:pt x="718" y="1261"/>
                      <a:pt x="717" y="1261"/>
                    </a:cubicBezTo>
                    <a:lnTo>
                      <a:pt x="701" y="1261"/>
                    </a:lnTo>
                    <a:cubicBezTo>
                      <a:pt x="675" y="1261"/>
                      <a:pt x="649" y="1261"/>
                      <a:pt x="622" y="1261"/>
                    </a:cubicBezTo>
                    <a:cubicBezTo>
                      <a:pt x="620" y="1261"/>
                      <a:pt x="619" y="1262"/>
                      <a:pt x="619" y="1262"/>
                    </a:cubicBezTo>
                    <a:lnTo>
                      <a:pt x="618" y="1263"/>
                    </a:lnTo>
                    <a:lnTo>
                      <a:pt x="617" y="1264"/>
                    </a:lnTo>
                    <a:lnTo>
                      <a:pt x="620" y="1265"/>
                    </a:lnTo>
                    <a:lnTo>
                      <a:pt x="621" y="1268"/>
                    </a:lnTo>
                    <a:lnTo>
                      <a:pt x="622" y="1268"/>
                    </a:lnTo>
                    <a:lnTo>
                      <a:pt x="622" y="1268"/>
                    </a:lnTo>
                    <a:lnTo>
                      <a:pt x="622" y="1267"/>
                    </a:lnTo>
                    <a:lnTo>
                      <a:pt x="622" y="1268"/>
                    </a:lnTo>
                    <a:lnTo>
                      <a:pt x="622" y="1268"/>
                    </a:lnTo>
                    <a:lnTo>
                      <a:pt x="622" y="1267"/>
                    </a:lnTo>
                    <a:lnTo>
                      <a:pt x="622" y="1268"/>
                    </a:lnTo>
                    <a:cubicBezTo>
                      <a:pt x="649" y="1268"/>
                      <a:pt x="675" y="1267"/>
                      <a:pt x="701" y="1267"/>
                    </a:cubicBezTo>
                    <a:lnTo>
                      <a:pt x="717" y="1267"/>
                    </a:lnTo>
                    <a:cubicBezTo>
                      <a:pt x="717" y="1267"/>
                      <a:pt x="718" y="1268"/>
                      <a:pt x="720" y="1268"/>
                    </a:cubicBezTo>
                    <a:lnTo>
                      <a:pt x="720" y="1265"/>
                    </a:lnTo>
                    <a:lnTo>
                      <a:pt x="717" y="1265"/>
                    </a:lnTo>
                    <a:cubicBezTo>
                      <a:pt x="717" y="1267"/>
                      <a:pt x="718" y="1268"/>
                      <a:pt x="718" y="1269"/>
                    </a:cubicBezTo>
                    <a:cubicBezTo>
                      <a:pt x="718" y="1279"/>
                      <a:pt x="718" y="1289"/>
                      <a:pt x="718" y="1299"/>
                    </a:cubicBezTo>
                    <a:cubicBezTo>
                      <a:pt x="718" y="1328"/>
                      <a:pt x="718" y="1356"/>
                      <a:pt x="718" y="1385"/>
                    </a:cubicBezTo>
                    <a:cubicBezTo>
                      <a:pt x="718" y="1387"/>
                      <a:pt x="717" y="1388"/>
                      <a:pt x="717" y="1391"/>
                    </a:cubicBezTo>
                    <a:lnTo>
                      <a:pt x="720" y="1391"/>
                    </a:lnTo>
                    <a:lnTo>
                      <a:pt x="720" y="1388"/>
                    </a:lnTo>
                    <a:cubicBezTo>
                      <a:pt x="718" y="1388"/>
                      <a:pt x="716" y="1389"/>
                      <a:pt x="715" y="1389"/>
                    </a:cubicBezTo>
                    <a:cubicBezTo>
                      <a:pt x="700" y="1389"/>
                      <a:pt x="685" y="1389"/>
                      <a:pt x="670" y="1389"/>
                    </a:cubicBezTo>
                    <a:cubicBezTo>
                      <a:pt x="655" y="1389"/>
                      <a:pt x="639" y="1389"/>
                      <a:pt x="624" y="1389"/>
                    </a:cubicBezTo>
                    <a:cubicBezTo>
                      <a:pt x="623" y="1389"/>
                      <a:pt x="622" y="1388"/>
                      <a:pt x="620" y="1388"/>
                    </a:cubicBezTo>
                    <a:lnTo>
                      <a:pt x="620" y="1391"/>
                    </a:lnTo>
                    <a:lnTo>
                      <a:pt x="623" y="1391"/>
                    </a:lnTo>
                    <a:cubicBezTo>
                      <a:pt x="622" y="1389"/>
                      <a:pt x="622" y="1387"/>
                      <a:pt x="622" y="1387"/>
                    </a:cubicBezTo>
                    <a:cubicBezTo>
                      <a:pt x="622" y="1367"/>
                      <a:pt x="622" y="1347"/>
                      <a:pt x="622" y="1327"/>
                    </a:cubicBezTo>
                    <a:cubicBezTo>
                      <a:pt x="622" y="1309"/>
                      <a:pt x="622" y="1291"/>
                      <a:pt x="622" y="1273"/>
                    </a:cubicBezTo>
                    <a:lnTo>
                      <a:pt x="622" y="1273"/>
                    </a:lnTo>
                    <a:lnTo>
                      <a:pt x="622" y="1273"/>
                    </a:lnTo>
                    <a:lnTo>
                      <a:pt x="620" y="1273"/>
                    </a:lnTo>
                    <a:lnTo>
                      <a:pt x="622" y="1273"/>
                    </a:lnTo>
                    <a:lnTo>
                      <a:pt x="622" y="1273"/>
                    </a:lnTo>
                    <a:lnTo>
                      <a:pt x="620" y="1273"/>
                    </a:lnTo>
                    <a:lnTo>
                      <a:pt x="622" y="1273"/>
                    </a:lnTo>
                    <a:lnTo>
                      <a:pt x="622" y="1273"/>
                    </a:lnTo>
                    <a:cubicBezTo>
                      <a:pt x="622" y="1272"/>
                      <a:pt x="622" y="1271"/>
                      <a:pt x="622" y="1270"/>
                    </a:cubicBezTo>
                    <a:cubicBezTo>
                      <a:pt x="622" y="1269"/>
                      <a:pt x="622" y="1268"/>
                      <a:pt x="623" y="1267"/>
                    </a:cubicBezTo>
                    <a:lnTo>
                      <a:pt x="620" y="1265"/>
                    </a:lnTo>
                    <a:lnTo>
                      <a:pt x="621" y="1268"/>
                    </a:lnTo>
                    <a:lnTo>
                      <a:pt x="620" y="1265"/>
                    </a:lnTo>
                    <a:close/>
                    <a:moveTo>
                      <a:pt x="740" y="1392"/>
                    </a:moveTo>
                    <a:lnTo>
                      <a:pt x="740" y="1395"/>
                    </a:lnTo>
                    <a:cubicBezTo>
                      <a:pt x="742" y="1395"/>
                      <a:pt x="744" y="1395"/>
                      <a:pt x="746" y="1395"/>
                    </a:cubicBezTo>
                    <a:cubicBezTo>
                      <a:pt x="747" y="1395"/>
                      <a:pt x="748" y="1395"/>
                      <a:pt x="750" y="1395"/>
                    </a:cubicBezTo>
                    <a:lnTo>
                      <a:pt x="750" y="1395"/>
                    </a:lnTo>
                    <a:cubicBezTo>
                      <a:pt x="751" y="1395"/>
                      <a:pt x="753" y="1394"/>
                      <a:pt x="754" y="1393"/>
                    </a:cubicBezTo>
                    <a:cubicBezTo>
                      <a:pt x="755" y="1392"/>
                      <a:pt x="756" y="1390"/>
                      <a:pt x="756" y="1388"/>
                    </a:cubicBezTo>
                    <a:cubicBezTo>
                      <a:pt x="756" y="1383"/>
                      <a:pt x="756" y="1378"/>
                      <a:pt x="756" y="1372"/>
                    </a:cubicBezTo>
                    <a:lnTo>
                      <a:pt x="756" y="1371"/>
                    </a:lnTo>
                    <a:cubicBezTo>
                      <a:pt x="756" y="1343"/>
                      <a:pt x="756" y="1315"/>
                      <a:pt x="756" y="1287"/>
                    </a:cubicBezTo>
                    <a:cubicBezTo>
                      <a:pt x="756" y="1256"/>
                      <a:pt x="756" y="1224"/>
                      <a:pt x="756" y="1193"/>
                    </a:cubicBezTo>
                    <a:cubicBezTo>
                      <a:pt x="756" y="1176"/>
                      <a:pt x="756" y="1159"/>
                      <a:pt x="756" y="1142"/>
                    </a:cubicBezTo>
                    <a:cubicBezTo>
                      <a:pt x="756" y="1124"/>
                      <a:pt x="756" y="1107"/>
                      <a:pt x="756" y="1089"/>
                    </a:cubicBezTo>
                    <a:lnTo>
                      <a:pt x="756" y="1088"/>
                    </a:lnTo>
                    <a:cubicBezTo>
                      <a:pt x="756" y="1084"/>
                      <a:pt x="756" y="1080"/>
                      <a:pt x="755" y="1076"/>
                    </a:cubicBezTo>
                    <a:cubicBezTo>
                      <a:pt x="748" y="1051"/>
                      <a:pt x="736" y="1028"/>
                      <a:pt x="717" y="1009"/>
                    </a:cubicBezTo>
                    <a:cubicBezTo>
                      <a:pt x="705" y="998"/>
                      <a:pt x="690" y="990"/>
                      <a:pt x="674" y="986"/>
                    </a:cubicBezTo>
                    <a:cubicBezTo>
                      <a:pt x="673" y="986"/>
                      <a:pt x="672" y="986"/>
                      <a:pt x="671" y="986"/>
                    </a:cubicBezTo>
                    <a:cubicBezTo>
                      <a:pt x="669" y="986"/>
                      <a:pt x="668" y="986"/>
                      <a:pt x="666" y="986"/>
                    </a:cubicBezTo>
                    <a:cubicBezTo>
                      <a:pt x="644" y="991"/>
                      <a:pt x="627" y="1004"/>
                      <a:pt x="613" y="1021"/>
                    </a:cubicBezTo>
                    <a:cubicBezTo>
                      <a:pt x="599" y="1039"/>
                      <a:pt x="590" y="1059"/>
                      <a:pt x="584" y="1080"/>
                    </a:cubicBezTo>
                    <a:cubicBezTo>
                      <a:pt x="583" y="1082"/>
                      <a:pt x="584" y="1084"/>
                      <a:pt x="583" y="1086"/>
                    </a:cubicBezTo>
                    <a:cubicBezTo>
                      <a:pt x="583" y="1094"/>
                      <a:pt x="583" y="1102"/>
                      <a:pt x="583" y="1110"/>
                    </a:cubicBezTo>
                    <a:cubicBezTo>
                      <a:pt x="583" y="1153"/>
                      <a:pt x="583" y="1196"/>
                      <a:pt x="583" y="1238"/>
                    </a:cubicBezTo>
                    <a:cubicBezTo>
                      <a:pt x="583" y="1251"/>
                      <a:pt x="583" y="1264"/>
                      <a:pt x="583" y="1277"/>
                    </a:cubicBezTo>
                    <a:cubicBezTo>
                      <a:pt x="583" y="1281"/>
                      <a:pt x="583" y="1285"/>
                      <a:pt x="583" y="1288"/>
                    </a:cubicBezTo>
                    <a:cubicBezTo>
                      <a:pt x="583" y="1304"/>
                      <a:pt x="583" y="1319"/>
                      <a:pt x="584" y="1335"/>
                    </a:cubicBezTo>
                    <a:cubicBezTo>
                      <a:pt x="584" y="1339"/>
                      <a:pt x="584" y="1343"/>
                      <a:pt x="584" y="1347"/>
                    </a:cubicBezTo>
                    <a:cubicBezTo>
                      <a:pt x="584" y="1354"/>
                      <a:pt x="584" y="1361"/>
                      <a:pt x="584" y="1368"/>
                    </a:cubicBezTo>
                    <a:cubicBezTo>
                      <a:pt x="584" y="1373"/>
                      <a:pt x="584" y="1379"/>
                      <a:pt x="584" y="1384"/>
                    </a:cubicBezTo>
                    <a:lnTo>
                      <a:pt x="584" y="1384"/>
                    </a:lnTo>
                    <a:cubicBezTo>
                      <a:pt x="584" y="1385"/>
                      <a:pt x="583" y="1386"/>
                      <a:pt x="583" y="1387"/>
                    </a:cubicBezTo>
                    <a:cubicBezTo>
                      <a:pt x="583" y="1389"/>
                      <a:pt x="584" y="1392"/>
                      <a:pt x="586" y="1394"/>
                    </a:cubicBezTo>
                    <a:lnTo>
                      <a:pt x="587" y="1395"/>
                    </a:lnTo>
                    <a:lnTo>
                      <a:pt x="588" y="1395"/>
                    </a:lnTo>
                    <a:cubicBezTo>
                      <a:pt x="590" y="1395"/>
                      <a:pt x="592" y="1395"/>
                      <a:pt x="594" y="1395"/>
                    </a:cubicBezTo>
                    <a:cubicBezTo>
                      <a:pt x="596" y="1395"/>
                      <a:pt x="599" y="1395"/>
                      <a:pt x="601" y="1393"/>
                    </a:cubicBezTo>
                    <a:lnTo>
                      <a:pt x="603" y="1392"/>
                    </a:lnTo>
                    <a:lnTo>
                      <a:pt x="603" y="1390"/>
                    </a:lnTo>
                    <a:lnTo>
                      <a:pt x="603" y="1383"/>
                    </a:lnTo>
                    <a:cubicBezTo>
                      <a:pt x="603" y="1326"/>
                      <a:pt x="603" y="1268"/>
                      <a:pt x="603" y="1211"/>
                    </a:cubicBezTo>
                    <a:cubicBezTo>
                      <a:pt x="603" y="1170"/>
                      <a:pt x="603" y="1129"/>
                      <a:pt x="603" y="1089"/>
                    </a:cubicBezTo>
                    <a:cubicBezTo>
                      <a:pt x="603" y="1086"/>
                      <a:pt x="604" y="1083"/>
                      <a:pt x="604" y="1080"/>
                    </a:cubicBezTo>
                    <a:cubicBezTo>
                      <a:pt x="609" y="1064"/>
                      <a:pt x="616" y="1049"/>
                      <a:pt x="626" y="1036"/>
                    </a:cubicBezTo>
                    <a:cubicBezTo>
                      <a:pt x="635" y="1024"/>
                      <a:pt x="646" y="1014"/>
                      <a:pt x="660" y="1009"/>
                    </a:cubicBezTo>
                    <a:cubicBezTo>
                      <a:pt x="663" y="1007"/>
                      <a:pt x="665" y="1006"/>
                      <a:pt x="667" y="1006"/>
                    </a:cubicBezTo>
                    <a:cubicBezTo>
                      <a:pt x="669" y="1005"/>
                      <a:pt x="670" y="1005"/>
                      <a:pt x="670" y="1005"/>
                    </a:cubicBezTo>
                    <a:cubicBezTo>
                      <a:pt x="671" y="1005"/>
                      <a:pt x="672" y="1005"/>
                      <a:pt x="674" y="1006"/>
                    </a:cubicBezTo>
                    <a:cubicBezTo>
                      <a:pt x="676" y="1006"/>
                      <a:pt x="678" y="1007"/>
                      <a:pt x="681" y="1009"/>
                    </a:cubicBezTo>
                    <a:cubicBezTo>
                      <a:pt x="695" y="1014"/>
                      <a:pt x="705" y="1023"/>
                      <a:pt x="714" y="1035"/>
                    </a:cubicBezTo>
                    <a:cubicBezTo>
                      <a:pt x="719" y="1041"/>
                      <a:pt x="723" y="1048"/>
                      <a:pt x="727" y="1056"/>
                    </a:cubicBezTo>
                    <a:cubicBezTo>
                      <a:pt x="732" y="1067"/>
                      <a:pt x="737" y="1078"/>
                      <a:pt x="737" y="1090"/>
                    </a:cubicBezTo>
                    <a:cubicBezTo>
                      <a:pt x="737" y="1092"/>
                      <a:pt x="737" y="1094"/>
                      <a:pt x="737" y="1096"/>
                    </a:cubicBezTo>
                    <a:lnTo>
                      <a:pt x="736" y="1096"/>
                    </a:lnTo>
                    <a:lnTo>
                      <a:pt x="736" y="1097"/>
                    </a:lnTo>
                    <a:lnTo>
                      <a:pt x="736" y="1123"/>
                    </a:lnTo>
                    <a:lnTo>
                      <a:pt x="736" y="1163"/>
                    </a:lnTo>
                    <a:cubicBezTo>
                      <a:pt x="736" y="1191"/>
                      <a:pt x="736" y="1219"/>
                      <a:pt x="736" y="1246"/>
                    </a:cubicBezTo>
                    <a:cubicBezTo>
                      <a:pt x="736" y="1292"/>
                      <a:pt x="736" y="1337"/>
                      <a:pt x="736" y="1382"/>
                    </a:cubicBezTo>
                    <a:lnTo>
                      <a:pt x="736" y="1383"/>
                    </a:lnTo>
                    <a:cubicBezTo>
                      <a:pt x="736" y="1385"/>
                      <a:pt x="736" y="1388"/>
                      <a:pt x="737" y="1392"/>
                    </a:cubicBezTo>
                    <a:lnTo>
                      <a:pt x="737" y="1395"/>
                    </a:lnTo>
                    <a:lnTo>
                      <a:pt x="740" y="1395"/>
                    </a:lnTo>
                    <a:lnTo>
                      <a:pt x="740" y="1392"/>
                    </a:lnTo>
                    <a:lnTo>
                      <a:pt x="743" y="1392"/>
                    </a:lnTo>
                    <a:cubicBezTo>
                      <a:pt x="743" y="1388"/>
                      <a:pt x="743" y="1385"/>
                      <a:pt x="743" y="1383"/>
                    </a:cubicBezTo>
                    <a:lnTo>
                      <a:pt x="743" y="1382"/>
                    </a:lnTo>
                    <a:cubicBezTo>
                      <a:pt x="743" y="1337"/>
                      <a:pt x="743" y="1292"/>
                      <a:pt x="743" y="1246"/>
                    </a:cubicBezTo>
                    <a:cubicBezTo>
                      <a:pt x="743" y="1219"/>
                      <a:pt x="743" y="1191"/>
                      <a:pt x="743" y="1163"/>
                    </a:cubicBezTo>
                    <a:lnTo>
                      <a:pt x="743" y="1123"/>
                    </a:lnTo>
                    <a:lnTo>
                      <a:pt x="743" y="1097"/>
                    </a:lnTo>
                    <a:lnTo>
                      <a:pt x="743" y="1096"/>
                    </a:lnTo>
                    <a:lnTo>
                      <a:pt x="740" y="1096"/>
                    </a:lnTo>
                    <a:lnTo>
                      <a:pt x="743" y="1097"/>
                    </a:lnTo>
                    <a:cubicBezTo>
                      <a:pt x="743" y="1094"/>
                      <a:pt x="743" y="1092"/>
                      <a:pt x="743" y="1090"/>
                    </a:cubicBezTo>
                    <a:cubicBezTo>
                      <a:pt x="743" y="1077"/>
                      <a:pt x="738" y="1064"/>
                      <a:pt x="732" y="1053"/>
                    </a:cubicBezTo>
                    <a:cubicBezTo>
                      <a:pt x="729" y="1045"/>
                      <a:pt x="724" y="1038"/>
                      <a:pt x="719" y="1031"/>
                    </a:cubicBezTo>
                    <a:cubicBezTo>
                      <a:pt x="710" y="1019"/>
                      <a:pt x="698" y="1009"/>
                      <a:pt x="684" y="1003"/>
                    </a:cubicBezTo>
                    <a:cubicBezTo>
                      <a:pt x="681" y="1002"/>
                      <a:pt x="678" y="1001"/>
                      <a:pt x="676" y="1000"/>
                    </a:cubicBezTo>
                    <a:cubicBezTo>
                      <a:pt x="674" y="999"/>
                      <a:pt x="672" y="999"/>
                      <a:pt x="670" y="999"/>
                    </a:cubicBezTo>
                    <a:cubicBezTo>
                      <a:pt x="668" y="999"/>
                      <a:pt x="667" y="999"/>
                      <a:pt x="665" y="1000"/>
                    </a:cubicBezTo>
                    <a:cubicBezTo>
                      <a:pt x="663" y="1001"/>
                      <a:pt x="660" y="1002"/>
                      <a:pt x="657" y="1003"/>
                    </a:cubicBezTo>
                    <a:cubicBezTo>
                      <a:pt x="642" y="1009"/>
                      <a:pt x="631" y="1020"/>
                      <a:pt x="621" y="1032"/>
                    </a:cubicBezTo>
                    <a:cubicBezTo>
                      <a:pt x="611" y="1046"/>
                      <a:pt x="603" y="1062"/>
                      <a:pt x="598" y="1079"/>
                    </a:cubicBezTo>
                    <a:cubicBezTo>
                      <a:pt x="597" y="1082"/>
                      <a:pt x="597" y="1085"/>
                      <a:pt x="597" y="1089"/>
                    </a:cubicBezTo>
                    <a:cubicBezTo>
                      <a:pt x="597" y="1129"/>
                      <a:pt x="597" y="1170"/>
                      <a:pt x="597" y="1211"/>
                    </a:cubicBezTo>
                    <a:cubicBezTo>
                      <a:pt x="597" y="1268"/>
                      <a:pt x="597" y="1325"/>
                      <a:pt x="597" y="1383"/>
                    </a:cubicBezTo>
                    <a:lnTo>
                      <a:pt x="597" y="1390"/>
                    </a:lnTo>
                    <a:lnTo>
                      <a:pt x="600" y="1390"/>
                    </a:lnTo>
                    <a:lnTo>
                      <a:pt x="598" y="1388"/>
                    </a:lnTo>
                    <a:cubicBezTo>
                      <a:pt x="597" y="1388"/>
                      <a:pt x="596" y="1389"/>
                      <a:pt x="594" y="1389"/>
                    </a:cubicBezTo>
                    <a:cubicBezTo>
                      <a:pt x="592" y="1389"/>
                      <a:pt x="591" y="1388"/>
                      <a:pt x="588" y="1388"/>
                    </a:cubicBezTo>
                    <a:lnTo>
                      <a:pt x="588" y="1392"/>
                    </a:lnTo>
                    <a:lnTo>
                      <a:pt x="591" y="1389"/>
                    </a:lnTo>
                    <a:cubicBezTo>
                      <a:pt x="590" y="1389"/>
                      <a:pt x="590" y="1388"/>
                      <a:pt x="590" y="1387"/>
                    </a:cubicBezTo>
                    <a:cubicBezTo>
                      <a:pt x="590" y="1386"/>
                      <a:pt x="590" y="1385"/>
                      <a:pt x="590" y="1384"/>
                    </a:cubicBezTo>
                    <a:lnTo>
                      <a:pt x="590" y="1384"/>
                    </a:lnTo>
                    <a:cubicBezTo>
                      <a:pt x="590" y="1379"/>
                      <a:pt x="590" y="1373"/>
                      <a:pt x="590" y="1368"/>
                    </a:cubicBezTo>
                    <a:cubicBezTo>
                      <a:pt x="590" y="1361"/>
                      <a:pt x="590" y="1354"/>
                      <a:pt x="590" y="1347"/>
                    </a:cubicBezTo>
                    <a:cubicBezTo>
                      <a:pt x="590" y="1343"/>
                      <a:pt x="590" y="1339"/>
                      <a:pt x="590" y="1335"/>
                    </a:cubicBezTo>
                    <a:cubicBezTo>
                      <a:pt x="590" y="1319"/>
                      <a:pt x="590" y="1304"/>
                      <a:pt x="590" y="1288"/>
                    </a:cubicBezTo>
                    <a:cubicBezTo>
                      <a:pt x="590" y="1285"/>
                      <a:pt x="590" y="1281"/>
                      <a:pt x="590" y="1277"/>
                    </a:cubicBezTo>
                    <a:cubicBezTo>
                      <a:pt x="590" y="1264"/>
                      <a:pt x="590" y="1251"/>
                      <a:pt x="590" y="1238"/>
                    </a:cubicBezTo>
                    <a:cubicBezTo>
                      <a:pt x="590" y="1196"/>
                      <a:pt x="590" y="1153"/>
                      <a:pt x="590" y="1110"/>
                    </a:cubicBezTo>
                    <a:cubicBezTo>
                      <a:pt x="590" y="1102"/>
                      <a:pt x="590" y="1094"/>
                      <a:pt x="590" y="1086"/>
                    </a:cubicBezTo>
                    <a:cubicBezTo>
                      <a:pt x="590" y="1084"/>
                      <a:pt x="590" y="1083"/>
                      <a:pt x="590" y="1082"/>
                    </a:cubicBezTo>
                    <a:cubicBezTo>
                      <a:pt x="596" y="1061"/>
                      <a:pt x="604" y="1042"/>
                      <a:pt x="618" y="1025"/>
                    </a:cubicBezTo>
                    <a:cubicBezTo>
                      <a:pt x="631" y="1009"/>
                      <a:pt x="647" y="997"/>
                      <a:pt x="668" y="992"/>
                    </a:cubicBezTo>
                    <a:cubicBezTo>
                      <a:pt x="669" y="992"/>
                      <a:pt x="670" y="992"/>
                      <a:pt x="671" y="992"/>
                    </a:cubicBezTo>
                    <a:lnTo>
                      <a:pt x="673" y="992"/>
                    </a:lnTo>
                    <a:cubicBezTo>
                      <a:pt x="688" y="996"/>
                      <a:pt x="701" y="1003"/>
                      <a:pt x="712" y="1014"/>
                    </a:cubicBezTo>
                    <a:cubicBezTo>
                      <a:pt x="731" y="1032"/>
                      <a:pt x="742" y="1053"/>
                      <a:pt x="749" y="1078"/>
                    </a:cubicBezTo>
                    <a:cubicBezTo>
                      <a:pt x="750" y="1081"/>
                      <a:pt x="750" y="1084"/>
                      <a:pt x="750" y="1088"/>
                    </a:cubicBezTo>
                    <a:lnTo>
                      <a:pt x="750" y="1089"/>
                    </a:lnTo>
                    <a:cubicBezTo>
                      <a:pt x="750" y="1107"/>
                      <a:pt x="749" y="1124"/>
                      <a:pt x="749" y="1142"/>
                    </a:cubicBezTo>
                    <a:cubicBezTo>
                      <a:pt x="749" y="1159"/>
                      <a:pt x="749" y="1176"/>
                      <a:pt x="749" y="1193"/>
                    </a:cubicBezTo>
                    <a:cubicBezTo>
                      <a:pt x="749" y="1224"/>
                      <a:pt x="749" y="1256"/>
                      <a:pt x="749" y="1287"/>
                    </a:cubicBezTo>
                    <a:cubicBezTo>
                      <a:pt x="750" y="1315"/>
                      <a:pt x="750" y="1343"/>
                      <a:pt x="750" y="1371"/>
                    </a:cubicBezTo>
                    <a:lnTo>
                      <a:pt x="750" y="1372"/>
                    </a:lnTo>
                    <a:cubicBezTo>
                      <a:pt x="750" y="1377"/>
                      <a:pt x="750" y="1383"/>
                      <a:pt x="749" y="1388"/>
                    </a:cubicBezTo>
                    <a:lnTo>
                      <a:pt x="749" y="1389"/>
                    </a:lnTo>
                    <a:lnTo>
                      <a:pt x="749" y="1389"/>
                    </a:lnTo>
                    <a:lnTo>
                      <a:pt x="749" y="1389"/>
                    </a:lnTo>
                    <a:lnTo>
                      <a:pt x="749" y="1389"/>
                    </a:lnTo>
                    <a:lnTo>
                      <a:pt x="749" y="1389"/>
                    </a:lnTo>
                    <a:lnTo>
                      <a:pt x="749" y="1389"/>
                    </a:lnTo>
                    <a:lnTo>
                      <a:pt x="750" y="1389"/>
                    </a:lnTo>
                    <a:lnTo>
                      <a:pt x="750" y="1388"/>
                    </a:lnTo>
                    <a:lnTo>
                      <a:pt x="749" y="1389"/>
                    </a:lnTo>
                    <a:lnTo>
                      <a:pt x="750" y="1389"/>
                    </a:lnTo>
                    <a:lnTo>
                      <a:pt x="750" y="1388"/>
                    </a:lnTo>
                    <a:lnTo>
                      <a:pt x="749" y="1388"/>
                    </a:lnTo>
                    <a:lnTo>
                      <a:pt x="749" y="1388"/>
                    </a:lnTo>
                    <a:cubicBezTo>
                      <a:pt x="748" y="1389"/>
                      <a:pt x="747" y="1389"/>
                      <a:pt x="746" y="1389"/>
                    </a:cubicBezTo>
                    <a:cubicBezTo>
                      <a:pt x="744" y="1389"/>
                      <a:pt x="742" y="1389"/>
                      <a:pt x="740" y="1389"/>
                    </a:cubicBezTo>
                    <a:lnTo>
                      <a:pt x="740" y="1392"/>
                    </a:lnTo>
                    <a:lnTo>
                      <a:pt x="743" y="1392"/>
                    </a:lnTo>
                    <a:lnTo>
                      <a:pt x="740" y="1392"/>
                    </a:lnTo>
                    <a:close/>
                    <a:moveTo>
                      <a:pt x="503" y="1320"/>
                    </a:moveTo>
                    <a:lnTo>
                      <a:pt x="506" y="1321"/>
                    </a:lnTo>
                    <a:cubicBezTo>
                      <a:pt x="507" y="1319"/>
                      <a:pt x="507" y="1316"/>
                      <a:pt x="507" y="1314"/>
                    </a:cubicBezTo>
                    <a:cubicBezTo>
                      <a:pt x="507" y="1313"/>
                      <a:pt x="507" y="1312"/>
                      <a:pt x="507" y="1310"/>
                    </a:cubicBezTo>
                    <a:cubicBezTo>
                      <a:pt x="507" y="1280"/>
                      <a:pt x="507" y="1249"/>
                      <a:pt x="507" y="1219"/>
                    </a:cubicBezTo>
                    <a:cubicBezTo>
                      <a:pt x="507" y="1198"/>
                      <a:pt x="507" y="1178"/>
                      <a:pt x="507" y="1157"/>
                    </a:cubicBezTo>
                    <a:lnTo>
                      <a:pt x="507" y="1157"/>
                    </a:lnTo>
                    <a:cubicBezTo>
                      <a:pt x="507" y="1149"/>
                      <a:pt x="506" y="1141"/>
                      <a:pt x="501" y="1133"/>
                    </a:cubicBezTo>
                    <a:lnTo>
                      <a:pt x="498" y="1135"/>
                    </a:lnTo>
                    <a:lnTo>
                      <a:pt x="501" y="1134"/>
                    </a:lnTo>
                    <a:lnTo>
                      <a:pt x="500" y="1133"/>
                    </a:lnTo>
                    <a:lnTo>
                      <a:pt x="500" y="1133"/>
                    </a:lnTo>
                    <a:lnTo>
                      <a:pt x="500" y="1133"/>
                    </a:lnTo>
                    <a:cubicBezTo>
                      <a:pt x="489" y="1113"/>
                      <a:pt x="473" y="1097"/>
                      <a:pt x="455" y="1084"/>
                    </a:cubicBezTo>
                    <a:cubicBezTo>
                      <a:pt x="442" y="1075"/>
                      <a:pt x="427" y="1068"/>
                      <a:pt x="412" y="1063"/>
                    </a:cubicBezTo>
                    <a:cubicBezTo>
                      <a:pt x="411" y="1063"/>
                      <a:pt x="410" y="1062"/>
                      <a:pt x="409" y="1062"/>
                    </a:cubicBezTo>
                    <a:cubicBezTo>
                      <a:pt x="407" y="1062"/>
                      <a:pt x="405" y="1063"/>
                      <a:pt x="404" y="1063"/>
                    </a:cubicBezTo>
                    <a:cubicBezTo>
                      <a:pt x="392" y="1068"/>
                      <a:pt x="379" y="1073"/>
                      <a:pt x="368" y="1081"/>
                    </a:cubicBezTo>
                    <a:cubicBezTo>
                      <a:pt x="361" y="1086"/>
                      <a:pt x="353" y="1092"/>
                      <a:pt x="346" y="1098"/>
                    </a:cubicBezTo>
                    <a:cubicBezTo>
                      <a:pt x="335" y="1108"/>
                      <a:pt x="327" y="1120"/>
                      <a:pt x="318" y="1131"/>
                    </a:cubicBezTo>
                    <a:cubicBezTo>
                      <a:pt x="314" y="1138"/>
                      <a:pt x="311" y="1145"/>
                      <a:pt x="311" y="1154"/>
                    </a:cubicBezTo>
                    <a:lnTo>
                      <a:pt x="311" y="1155"/>
                    </a:lnTo>
                    <a:cubicBezTo>
                      <a:pt x="312" y="1171"/>
                      <a:pt x="312" y="1187"/>
                      <a:pt x="312" y="1203"/>
                    </a:cubicBezTo>
                    <a:cubicBezTo>
                      <a:pt x="312" y="1214"/>
                      <a:pt x="312" y="1225"/>
                      <a:pt x="312" y="1236"/>
                    </a:cubicBezTo>
                    <a:lnTo>
                      <a:pt x="312" y="1244"/>
                    </a:lnTo>
                    <a:cubicBezTo>
                      <a:pt x="312" y="1267"/>
                      <a:pt x="312" y="1289"/>
                      <a:pt x="312" y="1312"/>
                    </a:cubicBezTo>
                    <a:lnTo>
                      <a:pt x="312" y="1312"/>
                    </a:lnTo>
                    <a:cubicBezTo>
                      <a:pt x="312" y="1313"/>
                      <a:pt x="312" y="1314"/>
                      <a:pt x="312" y="1315"/>
                    </a:cubicBezTo>
                    <a:cubicBezTo>
                      <a:pt x="312" y="1317"/>
                      <a:pt x="312" y="1320"/>
                      <a:pt x="314" y="1322"/>
                    </a:cubicBezTo>
                    <a:lnTo>
                      <a:pt x="315" y="1323"/>
                    </a:lnTo>
                    <a:lnTo>
                      <a:pt x="316" y="1323"/>
                    </a:lnTo>
                    <a:lnTo>
                      <a:pt x="503" y="1323"/>
                    </a:lnTo>
                    <a:lnTo>
                      <a:pt x="505" y="1323"/>
                    </a:lnTo>
                    <a:lnTo>
                      <a:pt x="506" y="1321"/>
                    </a:lnTo>
                    <a:lnTo>
                      <a:pt x="503" y="1320"/>
                    </a:lnTo>
                    <a:lnTo>
                      <a:pt x="503" y="1317"/>
                    </a:lnTo>
                    <a:lnTo>
                      <a:pt x="316" y="1317"/>
                    </a:lnTo>
                    <a:lnTo>
                      <a:pt x="316" y="1320"/>
                    </a:lnTo>
                    <a:lnTo>
                      <a:pt x="319" y="1318"/>
                    </a:lnTo>
                    <a:cubicBezTo>
                      <a:pt x="318" y="1317"/>
                      <a:pt x="318" y="1317"/>
                      <a:pt x="318" y="1315"/>
                    </a:cubicBezTo>
                    <a:cubicBezTo>
                      <a:pt x="318" y="1315"/>
                      <a:pt x="318" y="1313"/>
                      <a:pt x="318" y="1312"/>
                    </a:cubicBezTo>
                    <a:lnTo>
                      <a:pt x="318" y="1312"/>
                    </a:lnTo>
                    <a:cubicBezTo>
                      <a:pt x="318" y="1289"/>
                      <a:pt x="318" y="1267"/>
                      <a:pt x="318" y="1244"/>
                    </a:cubicBezTo>
                    <a:cubicBezTo>
                      <a:pt x="318" y="1241"/>
                      <a:pt x="318" y="1238"/>
                      <a:pt x="318" y="1236"/>
                    </a:cubicBezTo>
                    <a:cubicBezTo>
                      <a:pt x="318" y="1225"/>
                      <a:pt x="318" y="1214"/>
                      <a:pt x="318" y="1203"/>
                    </a:cubicBezTo>
                    <a:cubicBezTo>
                      <a:pt x="318" y="1187"/>
                      <a:pt x="318" y="1171"/>
                      <a:pt x="318" y="1155"/>
                    </a:cubicBezTo>
                    <a:lnTo>
                      <a:pt x="318" y="1154"/>
                    </a:lnTo>
                    <a:cubicBezTo>
                      <a:pt x="318" y="1146"/>
                      <a:pt x="320" y="1141"/>
                      <a:pt x="324" y="1135"/>
                    </a:cubicBezTo>
                    <a:cubicBezTo>
                      <a:pt x="332" y="1123"/>
                      <a:pt x="340" y="1112"/>
                      <a:pt x="350" y="1103"/>
                    </a:cubicBezTo>
                    <a:cubicBezTo>
                      <a:pt x="357" y="1097"/>
                      <a:pt x="364" y="1091"/>
                      <a:pt x="372" y="1086"/>
                    </a:cubicBezTo>
                    <a:cubicBezTo>
                      <a:pt x="382" y="1078"/>
                      <a:pt x="394" y="1074"/>
                      <a:pt x="406" y="1069"/>
                    </a:cubicBezTo>
                    <a:cubicBezTo>
                      <a:pt x="407" y="1069"/>
                      <a:pt x="408" y="1069"/>
                      <a:pt x="409" y="1069"/>
                    </a:cubicBezTo>
                    <a:lnTo>
                      <a:pt x="410" y="1069"/>
                    </a:lnTo>
                    <a:cubicBezTo>
                      <a:pt x="425" y="1074"/>
                      <a:pt x="439" y="1080"/>
                      <a:pt x="451" y="1089"/>
                    </a:cubicBezTo>
                    <a:cubicBezTo>
                      <a:pt x="469" y="1102"/>
                      <a:pt x="484" y="1117"/>
                      <a:pt x="495" y="1136"/>
                    </a:cubicBezTo>
                    <a:lnTo>
                      <a:pt x="498" y="1135"/>
                    </a:lnTo>
                    <a:lnTo>
                      <a:pt x="495" y="1136"/>
                    </a:lnTo>
                    <a:lnTo>
                      <a:pt x="495" y="1137"/>
                    </a:lnTo>
                    <a:lnTo>
                      <a:pt x="495" y="1137"/>
                    </a:lnTo>
                    <a:lnTo>
                      <a:pt x="495" y="1137"/>
                    </a:lnTo>
                    <a:cubicBezTo>
                      <a:pt x="500" y="1143"/>
                      <a:pt x="501" y="1149"/>
                      <a:pt x="501" y="1157"/>
                    </a:cubicBezTo>
                    <a:lnTo>
                      <a:pt x="501" y="1157"/>
                    </a:lnTo>
                    <a:cubicBezTo>
                      <a:pt x="501" y="1178"/>
                      <a:pt x="501" y="1198"/>
                      <a:pt x="501" y="1219"/>
                    </a:cubicBezTo>
                    <a:cubicBezTo>
                      <a:pt x="501" y="1249"/>
                      <a:pt x="501" y="1280"/>
                      <a:pt x="501" y="1310"/>
                    </a:cubicBezTo>
                    <a:cubicBezTo>
                      <a:pt x="501" y="1312"/>
                      <a:pt x="501" y="1313"/>
                      <a:pt x="501" y="1314"/>
                    </a:cubicBezTo>
                    <a:cubicBezTo>
                      <a:pt x="501" y="1316"/>
                      <a:pt x="501" y="1317"/>
                      <a:pt x="500" y="1319"/>
                    </a:cubicBezTo>
                    <a:lnTo>
                      <a:pt x="503" y="1320"/>
                    </a:lnTo>
                    <a:lnTo>
                      <a:pt x="503" y="1317"/>
                    </a:lnTo>
                    <a:lnTo>
                      <a:pt x="503" y="1320"/>
                    </a:lnTo>
                    <a:close/>
                    <a:moveTo>
                      <a:pt x="1267" y="1320"/>
                    </a:moveTo>
                    <a:lnTo>
                      <a:pt x="1271" y="1320"/>
                    </a:lnTo>
                    <a:cubicBezTo>
                      <a:pt x="1271" y="1316"/>
                      <a:pt x="1271" y="1313"/>
                      <a:pt x="1271" y="1310"/>
                    </a:cubicBezTo>
                    <a:cubicBezTo>
                      <a:pt x="1271" y="1280"/>
                      <a:pt x="1271" y="1250"/>
                      <a:pt x="1271" y="1219"/>
                    </a:cubicBezTo>
                    <a:cubicBezTo>
                      <a:pt x="1271" y="1196"/>
                      <a:pt x="1271" y="1173"/>
                      <a:pt x="1272" y="1151"/>
                    </a:cubicBezTo>
                    <a:lnTo>
                      <a:pt x="1272" y="1150"/>
                    </a:lnTo>
                    <a:cubicBezTo>
                      <a:pt x="1272" y="1146"/>
                      <a:pt x="1271" y="1142"/>
                      <a:pt x="1268" y="1138"/>
                    </a:cubicBezTo>
                    <a:cubicBezTo>
                      <a:pt x="1264" y="1130"/>
                      <a:pt x="1258" y="1123"/>
                      <a:pt x="1253" y="1115"/>
                    </a:cubicBezTo>
                    <a:cubicBezTo>
                      <a:pt x="1248" y="1108"/>
                      <a:pt x="1241" y="1102"/>
                      <a:pt x="1235" y="1096"/>
                    </a:cubicBezTo>
                    <a:cubicBezTo>
                      <a:pt x="1218" y="1081"/>
                      <a:pt x="1199" y="1070"/>
                      <a:pt x="1178" y="1063"/>
                    </a:cubicBezTo>
                    <a:cubicBezTo>
                      <a:pt x="1177" y="1063"/>
                      <a:pt x="1176" y="1062"/>
                      <a:pt x="1174" y="1062"/>
                    </a:cubicBezTo>
                    <a:cubicBezTo>
                      <a:pt x="1173" y="1062"/>
                      <a:pt x="1172" y="1063"/>
                      <a:pt x="1171" y="1063"/>
                    </a:cubicBezTo>
                    <a:cubicBezTo>
                      <a:pt x="1152" y="1070"/>
                      <a:pt x="1134" y="1079"/>
                      <a:pt x="1118" y="1092"/>
                    </a:cubicBezTo>
                    <a:cubicBezTo>
                      <a:pt x="1102" y="1105"/>
                      <a:pt x="1089" y="1120"/>
                      <a:pt x="1079" y="1139"/>
                    </a:cubicBezTo>
                    <a:cubicBezTo>
                      <a:pt x="1077" y="1143"/>
                      <a:pt x="1076" y="1147"/>
                      <a:pt x="1076" y="1151"/>
                    </a:cubicBezTo>
                    <a:lnTo>
                      <a:pt x="1076" y="1151"/>
                    </a:lnTo>
                    <a:lnTo>
                      <a:pt x="1079" y="1151"/>
                    </a:lnTo>
                    <a:lnTo>
                      <a:pt x="1076" y="1151"/>
                    </a:lnTo>
                    <a:cubicBezTo>
                      <a:pt x="1076" y="1170"/>
                      <a:pt x="1076" y="1190"/>
                      <a:pt x="1076" y="1209"/>
                    </a:cubicBezTo>
                    <a:cubicBezTo>
                      <a:pt x="1076" y="1228"/>
                      <a:pt x="1076" y="1247"/>
                      <a:pt x="1076" y="1266"/>
                    </a:cubicBezTo>
                    <a:cubicBezTo>
                      <a:pt x="1076" y="1279"/>
                      <a:pt x="1076" y="1291"/>
                      <a:pt x="1076" y="1304"/>
                    </a:cubicBezTo>
                    <a:lnTo>
                      <a:pt x="1076" y="1315"/>
                    </a:lnTo>
                    <a:cubicBezTo>
                      <a:pt x="1076" y="1317"/>
                      <a:pt x="1076" y="1319"/>
                      <a:pt x="1077" y="1321"/>
                    </a:cubicBezTo>
                    <a:lnTo>
                      <a:pt x="1077" y="1323"/>
                    </a:lnTo>
                    <a:lnTo>
                      <a:pt x="1080" y="1323"/>
                    </a:lnTo>
                    <a:lnTo>
                      <a:pt x="1267" y="1323"/>
                    </a:lnTo>
                    <a:lnTo>
                      <a:pt x="1271" y="1323"/>
                    </a:lnTo>
                    <a:lnTo>
                      <a:pt x="1271" y="1320"/>
                    </a:lnTo>
                    <a:lnTo>
                      <a:pt x="1267" y="1320"/>
                    </a:lnTo>
                    <a:lnTo>
                      <a:pt x="1267" y="1317"/>
                    </a:lnTo>
                    <a:lnTo>
                      <a:pt x="1080" y="1317"/>
                    </a:lnTo>
                    <a:lnTo>
                      <a:pt x="1080" y="1320"/>
                    </a:lnTo>
                    <a:lnTo>
                      <a:pt x="1083" y="1320"/>
                    </a:lnTo>
                    <a:cubicBezTo>
                      <a:pt x="1083" y="1318"/>
                      <a:pt x="1082" y="1316"/>
                      <a:pt x="1082" y="1315"/>
                    </a:cubicBezTo>
                    <a:cubicBezTo>
                      <a:pt x="1082" y="1311"/>
                      <a:pt x="1082" y="1307"/>
                      <a:pt x="1082" y="1304"/>
                    </a:cubicBezTo>
                    <a:cubicBezTo>
                      <a:pt x="1082" y="1291"/>
                      <a:pt x="1082" y="1279"/>
                      <a:pt x="1082" y="1266"/>
                    </a:cubicBezTo>
                    <a:cubicBezTo>
                      <a:pt x="1082" y="1247"/>
                      <a:pt x="1082" y="1228"/>
                      <a:pt x="1082" y="1209"/>
                    </a:cubicBezTo>
                    <a:cubicBezTo>
                      <a:pt x="1082" y="1190"/>
                      <a:pt x="1082" y="1170"/>
                      <a:pt x="1082" y="1151"/>
                    </a:cubicBezTo>
                    <a:lnTo>
                      <a:pt x="1082" y="1151"/>
                    </a:lnTo>
                    <a:lnTo>
                      <a:pt x="1082" y="1151"/>
                    </a:lnTo>
                    <a:lnTo>
                      <a:pt x="1080" y="1151"/>
                    </a:lnTo>
                    <a:lnTo>
                      <a:pt x="1082" y="1151"/>
                    </a:lnTo>
                    <a:lnTo>
                      <a:pt x="1082" y="1151"/>
                    </a:lnTo>
                    <a:lnTo>
                      <a:pt x="1080" y="1151"/>
                    </a:lnTo>
                    <a:lnTo>
                      <a:pt x="1082" y="1151"/>
                    </a:lnTo>
                    <a:lnTo>
                      <a:pt x="1082" y="1151"/>
                    </a:lnTo>
                    <a:cubicBezTo>
                      <a:pt x="1082" y="1148"/>
                      <a:pt x="1083" y="1145"/>
                      <a:pt x="1085" y="1142"/>
                    </a:cubicBezTo>
                    <a:cubicBezTo>
                      <a:pt x="1094" y="1124"/>
                      <a:pt x="1107" y="1109"/>
                      <a:pt x="1122" y="1096"/>
                    </a:cubicBezTo>
                    <a:cubicBezTo>
                      <a:pt x="1137" y="1084"/>
                      <a:pt x="1154" y="1076"/>
                      <a:pt x="1173" y="1069"/>
                    </a:cubicBezTo>
                    <a:lnTo>
                      <a:pt x="1174" y="1069"/>
                    </a:lnTo>
                    <a:cubicBezTo>
                      <a:pt x="1175" y="1069"/>
                      <a:pt x="1175" y="1069"/>
                      <a:pt x="1176" y="1069"/>
                    </a:cubicBezTo>
                    <a:cubicBezTo>
                      <a:pt x="1196" y="1076"/>
                      <a:pt x="1215" y="1086"/>
                      <a:pt x="1231" y="1101"/>
                    </a:cubicBezTo>
                    <a:cubicBezTo>
                      <a:pt x="1237" y="1106"/>
                      <a:pt x="1243" y="1112"/>
                      <a:pt x="1247" y="1119"/>
                    </a:cubicBezTo>
                    <a:cubicBezTo>
                      <a:pt x="1253" y="1127"/>
                      <a:pt x="1259" y="1133"/>
                      <a:pt x="1263" y="1141"/>
                    </a:cubicBezTo>
                    <a:cubicBezTo>
                      <a:pt x="1264" y="1144"/>
                      <a:pt x="1265" y="1147"/>
                      <a:pt x="1265" y="1150"/>
                    </a:cubicBezTo>
                    <a:lnTo>
                      <a:pt x="1265" y="1151"/>
                    </a:lnTo>
                    <a:cubicBezTo>
                      <a:pt x="1265" y="1173"/>
                      <a:pt x="1265" y="1196"/>
                      <a:pt x="1265" y="1219"/>
                    </a:cubicBezTo>
                    <a:cubicBezTo>
                      <a:pt x="1265" y="1250"/>
                      <a:pt x="1265" y="1280"/>
                      <a:pt x="1265" y="1310"/>
                    </a:cubicBezTo>
                    <a:cubicBezTo>
                      <a:pt x="1265" y="1313"/>
                      <a:pt x="1264" y="1316"/>
                      <a:pt x="1264" y="1320"/>
                    </a:cubicBezTo>
                    <a:lnTo>
                      <a:pt x="1267" y="1320"/>
                    </a:lnTo>
                    <a:lnTo>
                      <a:pt x="1267" y="1317"/>
                    </a:lnTo>
                    <a:lnTo>
                      <a:pt x="1267" y="1320"/>
                    </a:lnTo>
                    <a:close/>
                    <a:moveTo>
                      <a:pt x="230" y="1330"/>
                    </a:moveTo>
                    <a:lnTo>
                      <a:pt x="233" y="1330"/>
                    </a:lnTo>
                    <a:cubicBezTo>
                      <a:pt x="233" y="1328"/>
                      <a:pt x="233" y="1326"/>
                      <a:pt x="233" y="1324"/>
                    </a:cubicBezTo>
                    <a:lnTo>
                      <a:pt x="233" y="1321"/>
                    </a:lnTo>
                    <a:cubicBezTo>
                      <a:pt x="233" y="1306"/>
                      <a:pt x="233" y="1291"/>
                      <a:pt x="233" y="1276"/>
                    </a:cubicBezTo>
                    <a:cubicBezTo>
                      <a:pt x="233" y="1262"/>
                      <a:pt x="233" y="1247"/>
                      <a:pt x="233" y="1233"/>
                    </a:cubicBezTo>
                    <a:cubicBezTo>
                      <a:pt x="233" y="1222"/>
                      <a:pt x="233" y="1211"/>
                      <a:pt x="233" y="1200"/>
                    </a:cubicBezTo>
                    <a:lnTo>
                      <a:pt x="233" y="1200"/>
                    </a:lnTo>
                    <a:cubicBezTo>
                      <a:pt x="233" y="1195"/>
                      <a:pt x="232" y="1191"/>
                      <a:pt x="229" y="1188"/>
                    </a:cubicBezTo>
                    <a:cubicBezTo>
                      <a:pt x="223" y="1181"/>
                      <a:pt x="216" y="1175"/>
                      <a:pt x="209" y="1169"/>
                    </a:cubicBezTo>
                    <a:cubicBezTo>
                      <a:pt x="198" y="1159"/>
                      <a:pt x="184" y="1152"/>
                      <a:pt x="170" y="1146"/>
                    </a:cubicBezTo>
                    <a:cubicBezTo>
                      <a:pt x="158" y="1141"/>
                      <a:pt x="145" y="1138"/>
                      <a:pt x="132" y="1136"/>
                    </a:cubicBezTo>
                    <a:cubicBezTo>
                      <a:pt x="131" y="1136"/>
                      <a:pt x="130" y="1136"/>
                      <a:pt x="129" y="1136"/>
                    </a:cubicBezTo>
                    <a:cubicBezTo>
                      <a:pt x="128" y="1136"/>
                      <a:pt x="127" y="1136"/>
                      <a:pt x="126" y="1136"/>
                    </a:cubicBezTo>
                    <a:cubicBezTo>
                      <a:pt x="107" y="1139"/>
                      <a:pt x="89" y="1144"/>
                      <a:pt x="72" y="1153"/>
                    </a:cubicBezTo>
                    <a:cubicBezTo>
                      <a:pt x="56" y="1162"/>
                      <a:pt x="43" y="1173"/>
                      <a:pt x="31" y="1185"/>
                    </a:cubicBezTo>
                    <a:cubicBezTo>
                      <a:pt x="29" y="1188"/>
                      <a:pt x="27" y="1189"/>
                      <a:pt x="26" y="1191"/>
                    </a:cubicBezTo>
                    <a:cubicBezTo>
                      <a:pt x="26" y="1192"/>
                      <a:pt x="25" y="1193"/>
                      <a:pt x="25" y="1194"/>
                    </a:cubicBezTo>
                    <a:cubicBezTo>
                      <a:pt x="25" y="1195"/>
                      <a:pt x="25" y="1196"/>
                      <a:pt x="25" y="1197"/>
                    </a:cubicBezTo>
                    <a:cubicBezTo>
                      <a:pt x="25" y="1199"/>
                      <a:pt x="25" y="1200"/>
                      <a:pt x="25" y="1202"/>
                    </a:cubicBezTo>
                    <a:cubicBezTo>
                      <a:pt x="25" y="1220"/>
                      <a:pt x="25" y="1237"/>
                      <a:pt x="25" y="1255"/>
                    </a:cubicBezTo>
                    <a:cubicBezTo>
                      <a:pt x="25" y="1277"/>
                      <a:pt x="25" y="1300"/>
                      <a:pt x="25" y="1322"/>
                    </a:cubicBezTo>
                    <a:lnTo>
                      <a:pt x="27" y="1322"/>
                    </a:lnTo>
                    <a:lnTo>
                      <a:pt x="25" y="1322"/>
                    </a:lnTo>
                    <a:lnTo>
                      <a:pt x="25" y="1322"/>
                    </a:lnTo>
                    <a:lnTo>
                      <a:pt x="27" y="1322"/>
                    </a:lnTo>
                    <a:lnTo>
                      <a:pt x="25" y="1322"/>
                    </a:lnTo>
                    <a:lnTo>
                      <a:pt x="25" y="1322"/>
                    </a:lnTo>
                    <a:cubicBezTo>
                      <a:pt x="25" y="1323"/>
                      <a:pt x="25" y="1324"/>
                      <a:pt x="25" y="1326"/>
                    </a:cubicBezTo>
                    <a:cubicBezTo>
                      <a:pt x="25" y="1327"/>
                      <a:pt x="25" y="1330"/>
                      <a:pt x="27" y="1332"/>
                    </a:cubicBezTo>
                    <a:lnTo>
                      <a:pt x="27" y="1333"/>
                    </a:lnTo>
                    <a:lnTo>
                      <a:pt x="31" y="1334"/>
                    </a:lnTo>
                    <a:lnTo>
                      <a:pt x="31" y="1334"/>
                    </a:lnTo>
                    <a:lnTo>
                      <a:pt x="32" y="1334"/>
                    </a:lnTo>
                    <a:cubicBezTo>
                      <a:pt x="96" y="1334"/>
                      <a:pt x="161" y="1334"/>
                      <a:pt x="226" y="1334"/>
                    </a:cubicBezTo>
                    <a:cubicBezTo>
                      <a:pt x="228" y="1334"/>
                      <a:pt x="229" y="1334"/>
                      <a:pt x="230" y="1333"/>
                    </a:cubicBezTo>
                    <a:lnTo>
                      <a:pt x="233" y="1333"/>
                    </a:lnTo>
                    <a:lnTo>
                      <a:pt x="233" y="1330"/>
                    </a:lnTo>
                    <a:lnTo>
                      <a:pt x="230" y="1330"/>
                    </a:lnTo>
                    <a:lnTo>
                      <a:pt x="229" y="1327"/>
                    </a:lnTo>
                    <a:cubicBezTo>
                      <a:pt x="228" y="1327"/>
                      <a:pt x="227" y="1328"/>
                      <a:pt x="226" y="1328"/>
                    </a:cubicBezTo>
                    <a:cubicBezTo>
                      <a:pt x="161" y="1328"/>
                      <a:pt x="96" y="1328"/>
                      <a:pt x="32" y="1328"/>
                    </a:cubicBezTo>
                    <a:lnTo>
                      <a:pt x="32" y="1331"/>
                    </a:lnTo>
                    <a:lnTo>
                      <a:pt x="33" y="1328"/>
                    </a:lnTo>
                    <a:lnTo>
                      <a:pt x="30" y="1327"/>
                    </a:lnTo>
                    <a:lnTo>
                      <a:pt x="29" y="1330"/>
                    </a:lnTo>
                    <a:lnTo>
                      <a:pt x="32" y="1329"/>
                    </a:lnTo>
                    <a:cubicBezTo>
                      <a:pt x="32" y="1328"/>
                      <a:pt x="31" y="1327"/>
                      <a:pt x="31" y="1326"/>
                    </a:cubicBezTo>
                    <a:cubicBezTo>
                      <a:pt x="31" y="1325"/>
                      <a:pt x="31" y="1324"/>
                      <a:pt x="31" y="1322"/>
                    </a:cubicBezTo>
                    <a:lnTo>
                      <a:pt x="29" y="1322"/>
                    </a:lnTo>
                    <a:lnTo>
                      <a:pt x="31" y="1322"/>
                    </a:lnTo>
                    <a:lnTo>
                      <a:pt x="31" y="1322"/>
                    </a:lnTo>
                    <a:lnTo>
                      <a:pt x="29" y="1322"/>
                    </a:lnTo>
                    <a:lnTo>
                      <a:pt x="31" y="1322"/>
                    </a:lnTo>
                    <a:lnTo>
                      <a:pt x="31" y="1322"/>
                    </a:lnTo>
                    <a:cubicBezTo>
                      <a:pt x="31" y="1300"/>
                      <a:pt x="31" y="1277"/>
                      <a:pt x="31" y="1255"/>
                    </a:cubicBezTo>
                    <a:cubicBezTo>
                      <a:pt x="31" y="1237"/>
                      <a:pt x="31" y="1220"/>
                      <a:pt x="31" y="1202"/>
                    </a:cubicBezTo>
                    <a:cubicBezTo>
                      <a:pt x="31" y="1200"/>
                      <a:pt x="31" y="1199"/>
                      <a:pt x="31" y="1197"/>
                    </a:cubicBezTo>
                    <a:cubicBezTo>
                      <a:pt x="31" y="1196"/>
                      <a:pt x="31" y="1195"/>
                      <a:pt x="31" y="1195"/>
                    </a:cubicBezTo>
                    <a:lnTo>
                      <a:pt x="32" y="1194"/>
                    </a:lnTo>
                    <a:cubicBezTo>
                      <a:pt x="33" y="1193"/>
                      <a:pt x="34" y="1192"/>
                      <a:pt x="36" y="1189"/>
                    </a:cubicBezTo>
                    <a:cubicBezTo>
                      <a:pt x="47" y="1177"/>
                      <a:pt x="60" y="1167"/>
                      <a:pt x="75" y="1159"/>
                    </a:cubicBezTo>
                    <a:cubicBezTo>
                      <a:pt x="91" y="1150"/>
                      <a:pt x="109" y="1145"/>
                      <a:pt x="127" y="1142"/>
                    </a:cubicBezTo>
                    <a:lnTo>
                      <a:pt x="129" y="1142"/>
                    </a:lnTo>
                    <a:lnTo>
                      <a:pt x="131" y="1142"/>
                    </a:lnTo>
                    <a:cubicBezTo>
                      <a:pt x="144" y="1144"/>
                      <a:pt x="156" y="1147"/>
                      <a:pt x="168" y="1152"/>
                    </a:cubicBezTo>
                    <a:cubicBezTo>
                      <a:pt x="181" y="1157"/>
                      <a:pt x="194" y="1164"/>
                      <a:pt x="205" y="1174"/>
                    </a:cubicBezTo>
                    <a:cubicBezTo>
                      <a:pt x="212" y="1180"/>
                      <a:pt x="218" y="1185"/>
                      <a:pt x="224" y="1192"/>
                    </a:cubicBezTo>
                    <a:cubicBezTo>
                      <a:pt x="226" y="1195"/>
                      <a:pt x="227" y="1197"/>
                      <a:pt x="227" y="1200"/>
                    </a:cubicBezTo>
                    <a:lnTo>
                      <a:pt x="227" y="1200"/>
                    </a:lnTo>
                    <a:cubicBezTo>
                      <a:pt x="227" y="1211"/>
                      <a:pt x="227" y="1222"/>
                      <a:pt x="227" y="1233"/>
                    </a:cubicBezTo>
                    <a:cubicBezTo>
                      <a:pt x="227" y="1247"/>
                      <a:pt x="227" y="1262"/>
                      <a:pt x="227" y="1276"/>
                    </a:cubicBezTo>
                    <a:cubicBezTo>
                      <a:pt x="227" y="1291"/>
                      <a:pt x="227" y="1306"/>
                      <a:pt x="227" y="1321"/>
                    </a:cubicBezTo>
                    <a:lnTo>
                      <a:pt x="227" y="1324"/>
                    </a:lnTo>
                    <a:cubicBezTo>
                      <a:pt x="227" y="1325"/>
                      <a:pt x="227" y="1327"/>
                      <a:pt x="227" y="1330"/>
                    </a:cubicBezTo>
                    <a:lnTo>
                      <a:pt x="230" y="1330"/>
                    </a:lnTo>
                    <a:lnTo>
                      <a:pt x="229" y="1327"/>
                    </a:lnTo>
                    <a:lnTo>
                      <a:pt x="230" y="1330"/>
                    </a:lnTo>
                    <a:close/>
                    <a:moveTo>
                      <a:pt x="1554" y="1330"/>
                    </a:moveTo>
                    <a:lnTo>
                      <a:pt x="1558" y="1330"/>
                    </a:lnTo>
                    <a:lnTo>
                      <a:pt x="1558" y="1321"/>
                    </a:lnTo>
                    <a:cubicBezTo>
                      <a:pt x="1558" y="1295"/>
                      <a:pt x="1558" y="1270"/>
                      <a:pt x="1558" y="1244"/>
                    </a:cubicBezTo>
                    <a:cubicBezTo>
                      <a:pt x="1558" y="1229"/>
                      <a:pt x="1558" y="1215"/>
                      <a:pt x="1558" y="1200"/>
                    </a:cubicBezTo>
                    <a:lnTo>
                      <a:pt x="1558" y="1199"/>
                    </a:lnTo>
                    <a:cubicBezTo>
                      <a:pt x="1558" y="1195"/>
                      <a:pt x="1557" y="1190"/>
                      <a:pt x="1553" y="1186"/>
                    </a:cubicBezTo>
                    <a:cubicBezTo>
                      <a:pt x="1547" y="1181"/>
                      <a:pt x="1541" y="1175"/>
                      <a:pt x="1535" y="1170"/>
                    </a:cubicBezTo>
                    <a:cubicBezTo>
                      <a:pt x="1523" y="1159"/>
                      <a:pt x="1508" y="1151"/>
                      <a:pt x="1493" y="1145"/>
                    </a:cubicBezTo>
                    <a:cubicBezTo>
                      <a:pt x="1481" y="1141"/>
                      <a:pt x="1470" y="1138"/>
                      <a:pt x="1458" y="1136"/>
                    </a:cubicBezTo>
                    <a:cubicBezTo>
                      <a:pt x="1457" y="1136"/>
                      <a:pt x="1455" y="1136"/>
                      <a:pt x="1454" y="1136"/>
                    </a:cubicBezTo>
                    <a:lnTo>
                      <a:pt x="1451" y="1136"/>
                    </a:lnTo>
                    <a:cubicBezTo>
                      <a:pt x="1432" y="1139"/>
                      <a:pt x="1414" y="1144"/>
                      <a:pt x="1398" y="1153"/>
                    </a:cubicBezTo>
                    <a:cubicBezTo>
                      <a:pt x="1380" y="1162"/>
                      <a:pt x="1366" y="1174"/>
                      <a:pt x="1353" y="1189"/>
                    </a:cubicBezTo>
                    <a:cubicBezTo>
                      <a:pt x="1351" y="1191"/>
                      <a:pt x="1350" y="1194"/>
                      <a:pt x="1350" y="1198"/>
                    </a:cubicBezTo>
                    <a:lnTo>
                      <a:pt x="1350" y="1199"/>
                    </a:lnTo>
                    <a:lnTo>
                      <a:pt x="1353" y="1198"/>
                    </a:lnTo>
                    <a:lnTo>
                      <a:pt x="1350" y="1199"/>
                    </a:lnTo>
                    <a:lnTo>
                      <a:pt x="1350" y="1200"/>
                    </a:lnTo>
                    <a:lnTo>
                      <a:pt x="1350" y="1202"/>
                    </a:lnTo>
                    <a:cubicBezTo>
                      <a:pt x="1349" y="1233"/>
                      <a:pt x="1349" y="1265"/>
                      <a:pt x="1349" y="1296"/>
                    </a:cubicBezTo>
                    <a:cubicBezTo>
                      <a:pt x="1349" y="1301"/>
                      <a:pt x="1349" y="1306"/>
                      <a:pt x="1349" y="1312"/>
                    </a:cubicBezTo>
                    <a:cubicBezTo>
                      <a:pt x="1349" y="1316"/>
                      <a:pt x="1349" y="1321"/>
                      <a:pt x="1349" y="1325"/>
                    </a:cubicBezTo>
                    <a:cubicBezTo>
                      <a:pt x="1349" y="1328"/>
                      <a:pt x="1350" y="1330"/>
                      <a:pt x="1350" y="1331"/>
                    </a:cubicBezTo>
                    <a:lnTo>
                      <a:pt x="1351" y="1334"/>
                    </a:lnTo>
                    <a:lnTo>
                      <a:pt x="1354" y="1334"/>
                    </a:lnTo>
                    <a:cubicBezTo>
                      <a:pt x="1397" y="1334"/>
                      <a:pt x="1440" y="1334"/>
                      <a:pt x="1482" y="1334"/>
                    </a:cubicBezTo>
                    <a:cubicBezTo>
                      <a:pt x="1505" y="1334"/>
                      <a:pt x="1527" y="1334"/>
                      <a:pt x="1549" y="1334"/>
                    </a:cubicBezTo>
                    <a:cubicBezTo>
                      <a:pt x="1551" y="1334"/>
                      <a:pt x="1553" y="1334"/>
                      <a:pt x="1555" y="1334"/>
                    </a:cubicBezTo>
                    <a:lnTo>
                      <a:pt x="1558" y="1333"/>
                    </a:lnTo>
                    <a:lnTo>
                      <a:pt x="1558" y="1330"/>
                    </a:lnTo>
                    <a:lnTo>
                      <a:pt x="1554" y="1330"/>
                    </a:lnTo>
                    <a:lnTo>
                      <a:pt x="1554" y="1327"/>
                    </a:lnTo>
                    <a:cubicBezTo>
                      <a:pt x="1551" y="1328"/>
                      <a:pt x="1550" y="1328"/>
                      <a:pt x="1549" y="1328"/>
                    </a:cubicBezTo>
                    <a:cubicBezTo>
                      <a:pt x="1527" y="1328"/>
                      <a:pt x="1505" y="1328"/>
                      <a:pt x="1482" y="1328"/>
                    </a:cubicBezTo>
                    <a:cubicBezTo>
                      <a:pt x="1440" y="1328"/>
                      <a:pt x="1397" y="1328"/>
                      <a:pt x="1354" y="1328"/>
                    </a:cubicBezTo>
                    <a:lnTo>
                      <a:pt x="1354" y="1331"/>
                    </a:lnTo>
                    <a:lnTo>
                      <a:pt x="1357" y="1330"/>
                    </a:lnTo>
                    <a:cubicBezTo>
                      <a:pt x="1356" y="1328"/>
                      <a:pt x="1356" y="1326"/>
                      <a:pt x="1356" y="1325"/>
                    </a:cubicBezTo>
                    <a:cubicBezTo>
                      <a:pt x="1356" y="1321"/>
                      <a:pt x="1356" y="1316"/>
                      <a:pt x="1356" y="1312"/>
                    </a:cubicBezTo>
                    <a:cubicBezTo>
                      <a:pt x="1356" y="1306"/>
                      <a:pt x="1356" y="1301"/>
                      <a:pt x="1356" y="1296"/>
                    </a:cubicBezTo>
                    <a:cubicBezTo>
                      <a:pt x="1356" y="1265"/>
                      <a:pt x="1356" y="1233"/>
                      <a:pt x="1356" y="1202"/>
                    </a:cubicBezTo>
                    <a:lnTo>
                      <a:pt x="1356" y="1200"/>
                    </a:lnTo>
                    <a:lnTo>
                      <a:pt x="1356" y="1198"/>
                    </a:lnTo>
                    <a:lnTo>
                      <a:pt x="1356" y="1198"/>
                    </a:lnTo>
                    <a:lnTo>
                      <a:pt x="1356" y="1198"/>
                    </a:lnTo>
                    <a:lnTo>
                      <a:pt x="1356" y="1198"/>
                    </a:lnTo>
                    <a:cubicBezTo>
                      <a:pt x="1356" y="1196"/>
                      <a:pt x="1356" y="1195"/>
                      <a:pt x="1358" y="1193"/>
                    </a:cubicBezTo>
                    <a:cubicBezTo>
                      <a:pt x="1370" y="1179"/>
                      <a:pt x="1384" y="1167"/>
                      <a:pt x="1401" y="1159"/>
                    </a:cubicBezTo>
                    <a:cubicBezTo>
                      <a:pt x="1417" y="1150"/>
                      <a:pt x="1434" y="1145"/>
                      <a:pt x="1452" y="1142"/>
                    </a:cubicBezTo>
                    <a:lnTo>
                      <a:pt x="1454" y="1142"/>
                    </a:lnTo>
                    <a:cubicBezTo>
                      <a:pt x="1455" y="1142"/>
                      <a:pt x="1456" y="1142"/>
                      <a:pt x="1457" y="1142"/>
                    </a:cubicBezTo>
                    <a:cubicBezTo>
                      <a:pt x="1468" y="1144"/>
                      <a:pt x="1480" y="1147"/>
                      <a:pt x="1491" y="1151"/>
                    </a:cubicBezTo>
                    <a:cubicBezTo>
                      <a:pt x="1505" y="1157"/>
                      <a:pt x="1519" y="1164"/>
                      <a:pt x="1531" y="1175"/>
                    </a:cubicBezTo>
                    <a:cubicBezTo>
                      <a:pt x="1537" y="1180"/>
                      <a:pt x="1542" y="1185"/>
                      <a:pt x="1548" y="1191"/>
                    </a:cubicBezTo>
                    <a:cubicBezTo>
                      <a:pt x="1551" y="1193"/>
                      <a:pt x="1552" y="1196"/>
                      <a:pt x="1552" y="1199"/>
                    </a:cubicBezTo>
                    <a:lnTo>
                      <a:pt x="1552" y="1200"/>
                    </a:lnTo>
                    <a:cubicBezTo>
                      <a:pt x="1551" y="1215"/>
                      <a:pt x="1551" y="1229"/>
                      <a:pt x="1551" y="1244"/>
                    </a:cubicBezTo>
                    <a:cubicBezTo>
                      <a:pt x="1551" y="1270"/>
                      <a:pt x="1551" y="1295"/>
                      <a:pt x="1551" y="1321"/>
                    </a:cubicBezTo>
                    <a:lnTo>
                      <a:pt x="1551" y="1330"/>
                    </a:lnTo>
                    <a:lnTo>
                      <a:pt x="1554" y="1330"/>
                    </a:lnTo>
                    <a:lnTo>
                      <a:pt x="1554" y="1327"/>
                    </a:lnTo>
                    <a:lnTo>
                      <a:pt x="1554" y="1330"/>
                    </a:lnTo>
                    <a:close/>
                    <a:moveTo>
                      <a:pt x="685" y="1205"/>
                    </a:moveTo>
                    <a:lnTo>
                      <a:pt x="682" y="1205"/>
                    </a:lnTo>
                    <a:cubicBezTo>
                      <a:pt x="682" y="1210"/>
                      <a:pt x="682" y="1215"/>
                      <a:pt x="682" y="1220"/>
                    </a:cubicBezTo>
                    <a:cubicBezTo>
                      <a:pt x="682" y="1222"/>
                      <a:pt x="682" y="1224"/>
                      <a:pt x="682" y="1225"/>
                    </a:cubicBezTo>
                    <a:lnTo>
                      <a:pt x="682" y="1227"/>
                    </a:lnTo>
                    <a:cubicBezTo>
                      <a:pt x="682" y="1230"/>
                      <a:pt x="682" y="1233"/>
                      <a:pt x="682" y="1236"/>
                    </a:cubicBezTo>
                    <a:cubicBezTo>
                      <a:pt x="682" y="1239"/>
                      <a:pt x="682" y="1243"/>
                      <a:pt x="683" y="1246"/>
                    </a:cubicBezTo>
                    <a:lnTo>
                      <a:pt x="684" y="1249"/>
                    </a:lnTo>
                    <a:lnTo>
                      <a:pt x="686" y="1249"/>
                    </a:lnTo>
                    <a:lnTo>
                      <a:pt x="686" y="1249"/>
                    </a:lnTo>
                    <a:cubicBezTo>
                      <a:pt x="689" y="1249"/>
                      <a:pt x="692" y="1249"/>
                      <a:pt x="696" y="1249"/>
                    </a:cubicBezTo>
                    <a:cubicBezTo>
                      <a:pt x="699" y="1249"/>
                      <a:pt x="702" y="1249"/>
                      <a:pt x="705" y="1248"/>
                    </a:cubicBezTo>
                    <a:lnTo>
                      <a:pt x="707" y="1247"/>
                    </a:lnTo>
                    <a:lnTo>
                      <a:pt x="708" y="1245"/>
                    </a:lnTo>
                    <a:cubicBezTo>
                      <a:pt x="708" y="1242"/>
                      <a:pt x="708" y="1240"/>
                      <a:pt x="708" y="1237"/>
                    </a:cubicBezTo>
                    <a:cubicBezTo>
                      <a:pt x="708" y="1236"/>
                      <a:pt x="708" y="1234"/>
                      <a:pt x="708" y="1233"/>
                    </a:cubicBezTo>
                    <a:lnTo>
                      <a:pt x="708" y="1231"/>
                    </a:lnTo>
                    <a:cubicBezTo>
                      <a:pt x="708" y="1229"/>
                      <a:pt x="708" y="1227"/>
                      <a:pt x="708" y="1225"/>
                    </a:cubicBezTo>
                    <a:cubicBezTo>
                      <a:pt x="708" y="1222"/>
                      <a:pt x="708" y="1220"/>
                      <a:pt x="708" y="1218"/>
                    </a:cubicBezTo>
                    <a:lnTo>
                      <a:pt x="708" y="1217"/>
                    </a:lnTo>
                    <a:cubicBezTo>
                      <a:pt x="708" y="1215"/>
                      <a:pt x="708" y="1214"/>
                      <a:pt x="708" y="1212"/>
                    </a:cubicBezTo>
                    <a:cubicBezTo>
                      <a:pt x="708" y="1209"/>
                      <a:pt x="708" y="1207"/>
                      <a:pt x="707" y="1204"/>
                    </a:cubicBezTo>
                    <a:lnTo>
                      <a:pt x="707" y="1201"/>
                    </a:lnTo>
                    <a:lnTo>
                      <a:pt x="705" y="1201"/>
                    </a:lnTo>
                    <a:cubicBezTo>
                      <a:pt x="702" y="1201"/>
                      <a:pt x="699" y="1201"/>
                      <a:pt x="695" y="1201"/>
                    </a:cubicBezTo>
                    <a:cubicBezTo>
                      <a:pt x="692" y="1201"/>
                      <a:pt x="688" y="1201"/>
                      <a:pt x="685" y="1202"/>
                    </a:cubicBezTo>
                    <a:lnTo>
                      <a:pt x="682" y="1202"/>
                    </a:lnTo>
                    <a:lnTo>
                      <a:pt x="682" y="1205"/>
                    </a:lnTo>
                    <a:lnTo>
                      <a:pt x="685" y="1205"/>
                    </a:lnTo>
                    <a:lnTo>
                      <a:pt x="686" y="1208"/>
                    </a:lnTo>
                    <a:cubicBezTo>
                      <a:pt x="689" y="1208"/>
                      <a:pt x="692" y="1207"/>
                      <a:pt x="695" y="1207"/>
                    </a:cubicBezTo>
                    <a:cubicBezTo>
                      <a:pt x="698" y="1207"/>
                      <a:pt x="701" y="1208"/>
                      <a:pt x="704" y="1208"/>
                    </a:cubicBezTo>
                    <a:lnTo>
                      <a:pt x="704" y="1205"/>
                    </a:lnTo>
                    <a:lnTo>
                      <a:pt x="701" y="1205"/>
                    </a:lnTo>
                    <a:cubicBezTo>
                      <a:pt x="702" y="1207"/>
                      <a:pt x="702" y="1209"/>
                      <a:pt x="702" y="1212"/>
                    </a:cubicBezTo>
                    <a:cubicBezTo>
                      <a:pt x="702" y="1213"/>
                      <a:pt x="702" y="1215"/>
                      <a:pt x="702" y="1217"/>
                    </a:cubicBezTo>
                    <a:lnTo>
                      <a:pt x="702" y="1218"/>
                    </a:lnTo>
                    <a:cubicBezTo>
                      <a:pt x="702" y="1220"/>
                      <a:pt x="702" y="1222"/>
                      <a:pt x="702" y="1225"/>
                    </a:cubicBezTo>
                    <a:cubicBezTo>
                      <a:pt x="702" y="1227"/>
                      <a:pt x="702" y="1229"/>
                      <a:pt x="702" y="1231"/>
                    </a:cubicBezTo>
                    <a:lnTo>
                      <a:pt x="702" y="1233"/>
                    </a:lnTo>
                    <a:cubicBezTo>
                      <a:pt x="702" y="1234"/>
                      <a:pt x="702" y="1236"/>
                      <a:pt x="702" y="1237"/>
                    </a:cubicBezTo>
                    <a:cubicBezTo>
                      <a:pt x="702" y="1240"/>
                      <a:pt x="702" y="1242"/>
                      <a:pt x="701" y="1244"/>
                    </a:cubicBezTo>
                    <a:lnTo>
                      <a:pt x="705" y="1245"/>
                    </a:lnTo>
                    <a:lnTo>
                      <a:pt x="704" y="1242"/>
                    </a:lnTo>
                    <a:cubicBezTo>
                      <a:pt x="701" y="1242"/>
                      <a:pt x="698" y="1242"/>
                      <a:pt x="696" y="1242"/>
                    </a:cubicBezTo>
                    <a:cubicBezTo>
                      <a:pt x="693" y="1242"/>
                      <a:pt x="689" y="1242"/>
                      <a:pt x="686" y="1242"/>
                    </a:cubicBezTo>
                    <a:lnTo>
                      <a:pt x="686" y="1242"/>
                    </a:lnTo>
                    <a:lnTo>
                      <a:pt x="686" y="1245"/>
                    </a:lnTo>
                    <a:lnTo>
                      <a:pt x="689" y="1244"/>
                    </a:lnTo>
                    <a:cubicBezTo>
                      <a:pt x="688" y="1242"/>
                      <a:pt x="688" y="1239"/>
                      <a:pt x="688" y="1236"/>
                    </a:cubicBezTo>
                    <a:cubicBezTo>
                      <a:pt x="688" y="1233"/>
                      <a:pt x="688" y="1230"/>
                      <a:pt x="688" y="1227"/>
                    </a:cubicBezTo>
                    <a:lnTo>
                      <a:pt x="688" y="1225"/>
                    </a:lnTo>
                    <a:cubicBezTo>
                      <a:pt x="688" y="1224"/>
                      <a:pt x="688" y="1222"/>
                      <a:pt x="688" y="1220"/>
                    </a:cubicBezTo>
                    <a:cubicBezTo>
                      <a:pt x="688" y="1215"/>
                      <a:pt x="688" y="1210"/>
                      <a:pt x="688" y="1205"/>
                    </a:cubicBezTo>
                    <a:lnTo>
                      <a:pt x="685" y="1205"/>
                    </a:lnTo>
                    <a:lnTo>
                      <a:pt x="686" y="1208"/>
                    </a:lnTo>
                    <a:lnTo>
                      <a:pt x="685" y="1205"/>
                    </a:lnTo>
                    <a:close/>
                    <a:moveTo>
                      <a:pt x="635" y="1205"/>
                    </a:moveTo>
                    <a:lnTo>
                      <a:pt x="632" y="1205"/>
                    </a:lnTo>
                    <a:cubicBezTo>
                      <a:pt x="632" y="1210"/>
                      <a:pt x="632" y="1215"/>
                      <a:pt x="632" y="1220"/>
                    </a:cubicBezTo>
                    <a:cubicBezTo>
                      <a:pt x="632" y="1222"/>
                      <a:pt x="632" y="1224"/>
                      <a:pt x="632" y="1225"/>
                    </a:cubicBezTo>
                    <a:lnTo>
                      <a:pt x="632" y="1226"/>
                    </a:lnTo>
                    <a:cubicBezTo>
                      <a:pt x="632" y="1229"/>
                      <a:pt x="632" y="1232"/>
                      <a:pt x="632" y="1236"/>
                    </a:cubicBezTo>
                    <a:cubicBezTo>
                      <a:pt x="632" y="1239"/>
                      <a:pt x="632" y="1242"/>
                      <a:pt x="632" y="1246"/>
                    </a:cubicBezTo>
                    <a:lnTo>
                      <a:pt x="633" y="1248"/>
                    </a:lnTo>
                    <a:lnTo>
                      <a:pt x="635" y="1248"/>
                    </a:lnTo>
                    <a:cubicBezTo>
                      <a:pt x="639" y="1248"/>
                      <a:pt x="642" y="1249"/>
                      <a:pt x="645" y="1249"/>
                    </a:cubicBezTo>
                    <a:cubicBezTo>
                      <a:pt x="648" y="1249"/>
                      <a:pt x="651" y="1249"/>
                      <a:pt x="654" y="1248"/>
                    </a:cubicBezTo>
                    <a:lnTo>
                      <a:pt x="656" y="1247"/>
                    </a:lnTo>
                    <a:lnTo>
                      <a:pt x="657" y="1245"/>
                    </a:lnTo>
                    <a:cubicBezTo>
                      <a:pt x="657" y="1240"/>
                      <a:pt x="658" y="1233"/>
                      <a:pt x="658" y="1225"/>
                    </a:cubicBezTo>
                    <a:cubicBezTo>
                      <a:pt x="658" y="1221"/>
                      <a:pt x="658" y="1216"/>
                      <a:pt x="657" y="1213"/>
                    </a:cubicBezTo>
                    <a:cubicBezTo>
                      <a:pt x="657" y="1209"/>
                      <a:pt x="657" y="1206"/>
                      <a:pt x="656" y="1204"/>
                    </a:cubicBezTo>
                    <a:lnTo>
                      <a:pt x="656" y="1201"/>
                    </a:lnTo>
                    <a:lnTo>
                      <a:pt x="653" y="1201"/>
                    </a:lnTo>
                    <a:lnTo>
                      <a:pt x="635" y="1201"/>
                    </a:lnTo>
                    <a:lnTo>
                      <a:pt x="632" y="1201"/>
                    </a:lnTo>
                    <a:lnTo>
                      <a:pt x="632" y="1205"/>
                    </a:lnTo>
                    <a:lnTo>
                      <a:pt x="635" y="1205"/>
                    </a:lnTo>
                    <a:lnTo>
                      <a:pt x="635" y="1208"/>
                    </a:lnTo>
                    <a:lnTo>
                      <a:pt x="653" y="1208"/>
                    </a:lnTo>
                    <a:lnTo>
                      <a:pt x="653" y="1205"/>
                    </a:lnTo>
                    <a:lnTo>
                      <a:pt x="650" y="1205"/>
                    </a:lnTo>
                    <a:cubicBezTo>
                      <a:pt x="650" y="1206"/>
                      <a:pt x="651" y="1209"/>
                      <a:pt x="651" y="1213"/>
                    </a:cubicBezTo>
                    <a:cubicBezTo>
                      <a:pt x="651" y="1217"/>
                      <a:pt x="651" y="1221"/>
                      <a:pt x="651" y="1225"/>
                    </a:cubicBezTo>
                    <a:cubicBezTo>
                      <a:pt x="651" y="1233"/>
                      <a:pt x="651" y="1240"/>
                      <a:pt x="650" y="1244"/>
                    </a:cubicBezTo>
                    <a:lnTo>
                      <a:pt x="654" y="1245"/>
                    </a:lnTo>
                    <a:lnTo>
                      <a:pt x="653" y="1242"/>
                    </a:lnTo>
                    <a:cubicBezTo>
                      <a:pt x="650" y="1242"/>
                      <a:pt x="648" y="1242"/>
                      <a:pt x="645" y="1242"/>
                    </a:cubicBezTo>
                    <a:cubicBezTo>
                      <a:pt x="642" y="1242"/>
                      <a:pt x="639" y="1242"/>
                      <a:pt x="636" y="1242"/>
                    </a:cubicBezTo>
                    <a:lnTo>
                      <a:pt x="636" y="1245"/>
                    </a:lnTo>
                    <a:lnTo>
                      <a:pt x="639" y="1244"/>
                    </a:lnTo>
                    <a:cubicBezTo>
                      <a:pt x="638" y="1242"/>
                      <a:pt x="638" y="1239"/>
                      <a:pt x="638" y="1236"/>
                    </a:cubicBezTo>
                    <a:cubicBezTo>
                      <a:pt x="638" y="1233"/>
                      <a:pt x="638" y="1230"/>
                      <a:pt x="638" y="1226"/>
                    </a:cubicBezTo>
                    <a:lnTo>
                      <a:pt x="638" y="1225"/>
                    </a:lnTo>
                    <a:cubicBezTo>
                      <a:pt x="638" y="1224"/>
                      <a:pt x="638" y="1222"/>
                      <a:pt x="638" y="1220"/>
                    </a:cubicBezTo>
                    <a:cubicBezTo>
                      <a:pt x="638" y="1215"/>
                      <a:pt x="638" y="1210"/>
                      <a:pt x="638" y="1205"/>
                    </a:cubicBezTo>
                    <a:lnTo>
                      <a:pt x="635" y="1205"/>
                    </a:lnTo>
                    <a:lnTo>
                      <a:pt x="635" y="1208"/>
                    </a:lnTo>
                    <a:lnTo>
                      <a:pt x="635" y="1205"/>
                    </a:lnTo>
                    <a:close/>
                    <a:moveTo>
                      <a:pt x="704" y="1200"/>
                    </a:moveTo>
                    <a:lnTo>
                      <a:pt x="707" y="1200"/>
                    </a:lnTo>
                    <a:cubicBezTo>
                      <a:pt x="708" y="1197"/>
                      <a:pt x="708" y="1192"/>
                      <a:pt x="708" y="1188"/>
                    </a:cubicBezTo>
                    <a:cubicBezTo>
                      <a:pt x="708" y="1183"/>
                      <a:pt x="708" y="1178"/>
                      <a:pt x="707" y="1174"/>
                    </a:cubicBezTo>
                    <a:lnTo>
                      <a:pt x="706" y="1172"/>
                    </a:lnTo>
                    <a:lnTo>
                      <a:pt x="704" y="1172"/>
                    </a:lnTo>
                    <a:cubicBezTo>
                      <a:pt x="701" y="1172"/>
                      <a:pt x="698" y="1171"/>
                      <a:pt x="694" y="1171"/>
                    </a:cubicBezTo>
                    <a:cubicBezTo>
                      <a:pt x="691" y="1171"/>
                      <a:pt x="688" y="1172"/>
                      <a:pt x="684" y="1173"/>
                    </a:cubicBezTo>
                    <a:lnTo>
                      <a:pt x="682" y="1174"/>
                    </a:lnTo>
                    <a:lnTo>
                      <a:pt x="682" y="1176"/>
                    </a:lnTo>
                    <a:lnTo>
                      <a:pt x="682" y="1177"/>
                    </a:lnTo>
                    <a:cubicBezTo>
                      <a:pt x="682" y="1181"/>
                      <a:pt x="682" y="1185"/>
                      <a:pt x="682" y="1189"/>
                    </a:cubicBezTo>
                    <a:cubicBezTo>
                      <a:pt x="682" y="1192"/>
                      <a:pt x="682" y="1196"/>
                      <a:pt x="682" y="1200"/>
                    </a:cubicBezTo>
                    <a:lnTo>
                      <a:pt x="682" y="1202"/>
                    </a:lnTo>
                    <a:lnTo>
                      <a:pt x="684" y="1202"/>
                    </a:lnTo>
                    <a:cubicBezTo>
                      <a:pt x="688" y="1203"/>
                      <a:pt x="691" y="1204"/>
                      <a:pt x="694" y="1204"/>
                    </a:cubicBezTo>
                    <a:cubicBezTo>
                      <a:pt x="698" y="1204"/>
                      <a:pt x="701" y="1203"/>
                      <a:pt x="704" y="1203"/>
                    </a:cubicBezTo>
                    <a:lnTo>
                      <a:pt x="707" y="1203"/>
                    </a:lnTo>
                    <a:lnTo>
                      <a:pt x="707" y="1200"/>
                    </a:lnTo>
                    <a:lnTo>
                      <a:pt x="704" y="1200"/>
                    </a:lnTo>
                    <a:lnTo>
                      <a:pt x="704" y="1197"/>
                    </a:lnTo>
                    <a:cubicBezTo>
                      <a:pt x="700" y="1197"/>
                      <a:pt x="697" y="1197"/>
                      <a:pt x="694" y="1197"/>
                    </a:cubicBezTo>
                    <a:cubicBezTo>
                      <a:pt x="691" y="1197"/>
                      <a:pt x="689" y="1197"/>
                      <a:pt x="686" y="1196"/>
                    </a:cubicBezTo>
                    <a:lnTo>
                      <a:pt x="685" y="1199"/>
                    </a:lnTo>
                    <a:lnTo>
                      <a:pt x="689" y="1199"/>
                    </a:lnTo>
                    <a:cubicBezTo>
                      <a:pt x="688" y="1196"/>
                      <a:pt x="688" y="1192"/>
                      <a:pt x="688" y="1189"/>
                    </a:cubicBezTo>
                    <a:cubicBezTo>
                      <a:pt x="688" y="1185"/>
                      <a:pt x="688" y="1181"/>
                      <a:pt x="688" y="1177"/>
                    </a:cubicBezTo>
                    <a:lnTo>
                      <a:pt x="688" y="1176"/>
                    </a:lnTo>
                    <a:lnTo>
                      <a:pt x="685" y="1176"/>
                    </a:lnTo>
                    <a:lnTo>
                      <a:pt x="686" y="1179"/>
                    </a:lnTo>
                    <a:cubicBezTo>
                      <a:pt x="689" y="1178"/>
                      <a:pt x="692" y="1178"/>
                      <a:pt x="694" y="1178"/>
                    </a:cubicBezTo>
                    <a:cubicBezTo>
                      <a:pt x="697" y="1178"/>
                      <a:pt x="700" y="1178"/>
                      <a:pt x="703" y="1178"/>
                    </a:cubicBezTo>
                    <a:lnTo>
                      <a:pt x="704" y="1175"/>
                    </a:lnTo>
                    <a:lnTo>
                      <a:pt x="700" y="1176"/>
                    </a:lnTo>
                    <a:cubicBezTo>
                      <a:pt x="701" y="1179"/>
                      <a:pt x="702" y="1183"/>
                      <a:pt x="702" y="1188"/>
                    </a:cubicBezTo>
                    <a:cubicBezTo>
                      <a:pt x="702" y="1192"/>
                      <a:pt x="702" y="1196"/>
                      <a:pt x="701" y="1199"/>
                    </a:cubicBezTo>
                    <a:lnTo>
                      <a:pt x="704" y="1200"/>
                    </a:lnTo>
                    <a:lnTo>
                      <a:pt x="704" y="1197"/>
                    </a:lnTo>
                    <a:lnTo>
                      <a:pt x="704" y="1200"/>
                    </a:lnTo>
                    <a:close/>
                    <a:moveTo>
                      <a:pt x="635" y="1200"/>
                    </a:moveTo>
                    <a:lnTo>
                      <a:pt x="635" y="1203"/>
                    </a:lnTo>
                    <a:cubicBezTo>
                      <a:pt x="637" y="1203"/>
                      <a:pt x="638" y="1203"/>
                      <a:pt x="639" y="1203"/>
                    </a:cubicBezTo>
                    <a:cubicBezTo>
                      <a:pt x="641" y="1203"/>
                      <a:pt x="644" y="1203"/>
                      <a:pt x="647" y="1203"/>
                    </a:cubicBezTo>
                    <a:cubicBezTo>
                      <a:pt x="649" y="1204"/>
                      <a:pt x="653" y="1203"/>
                      <a:pt x="656" y="1202"/>
                    </a:cubicBezTo>
                    <a:lnTo>
                      <a:pt x="658" y="1201"/>
                    </a:lnTo>
                    <a:lnTo>
                      <a:pt x="658" y="1199"/>
                    </a:lnTo>
                    <a:cubicBezTo>
                      <a:pt x="658" y="1195"/>
                      <a:pt x="658" y="1192"/>
                      <a:pt x="658" y="1188"/>
                    </a:cubicBezTo>
                    <a:cubicBezTo>
                      <a:pt x="658" y="1185"/>
                      <a:pt x="658" y="1182"/>
                      <a:pt x="658" y="1180"/>
                    </a:cubicBezTo>
                    <a:cubicBezTo>
                      <a:pt x="658" y="1177"/>
                      <a:pt x="657" y="1176"/>
                      <a:pt x="656" y="1174"/>
                    </a:cubicBezTo>
                    <a:lnTo>
                      <a:pt x="656" y="1171"/>
                    </a:lnTo>
                    <a:lnTo>
                      <a:pt x="653" y="1171"/>
                    </a:lnTo>
                    <a:cubicBezTo>
                      <a:pt x="652" y="1172"/>
                      <a:pt x="651" y="1172"/>
                      <a:pt x="650" y="1172"/>
                    </a:cubicBezTo>
                    <a:cubicBezTo>
                      <a:pt x="648" y="1172"/>
                      <a:pt x="645" y="1171"/>
                      <a:pt x="643" y="1171"/>
                    </a:cubicBezTo>
                    <a:cubicBezTo>
                      <a:pt x="640" y="1171"/>
                      <a:pt x="637" y="1172"/>
                      <a:pt x="634" y="1173"/>
                    </a:cubicBezTo>
                    <a:lnTo>
                      <a:pt x="632" y="1174"/>
                    </a:lnTo>
                    <a:lnTo>
                      <a:pt x="632" y="1176"/>
                    </a:lnTo>
                    <a:lnTo>
                      <a:pt x="632" y="1200"/>
                    </a:lnTo>
                    <a:lnTo>
                      <a:pt x="632" y="1204"/>
                    </a:lnTo>
                    <a:lnTo>
                      <a:pt x="635" y="1203"/>
                    </a:lnTo>
                    <a:lnTo>
                      <a:pt x="635" y="1200"/>
                    </a:lnTo>
                    <a:lnTo>
                      <a:pt x="638" y="1200"/>
                    </a:lnTo>
                    <a:lnTo>
                      <a:pt x="638" y="1176"/>
                    </a:lnTo>
                    <a:lnTo>
                      <a:pt x="635" y="1176"/>
                    </a:lnTo>
                    <a:lnTo>
                      <a:pt x="636" y="1179"/>
                    </a:lnTo>
                    <a:cubicBezTo>
                      <a:pt x="638" y="1178"/>
                      <a:pt x="640" y="1178"/>
                      <a:pt x="643" y="1178"/>
                    </a:cubicBezTo>
                    <a:cubicBezTo>
                      <a:pt x="645" y="1178"/>
                      <a:pt x="647" y="1178"/>
                      <a:pt x="650" y="1178"/>
                    </a:cubicBezTo>
                    <a:cubicBezTo>
                      <a:pt x="651" y="1178"/>
                      <a:pt x="652" y="1178"/>
                      <a:pt x="654" y="1178"/>
                    </a:cubicBezTo>
                    <a:lnTo>
                      <a:pt x="653" y="1175"/>
                    </a:lnTo>
                    <a:lnTo>
                      <a:pt x="650" y="1175"/>
                    </a:lnTo>
                    <a:cubicBezTo>
                      <a:pt x="651" y="1178"/>
                      <a:pt x="651" y="1179"/>
                      <a:pt x="651" y="1180"/>
                    </a:cubicBezTo>
                    <a:cubicBezTo>
                      <a:pt x="651" y="1183"/>
                      <a:pt x="651" y="1185"/>
                      <a:pt x="651" y="1188"/>
                    </a:cubicBezTo>
                    <a:cubicBezTo>
                      <a:pt x="651" y="1192"/>
                      <a:pt x="651" y="1195"/>
                      <a:pt x="651" y="1199"/>
                    </a:cubicBezTo>
                    <a:lnTo>
                      <a:pt x="655" y="1199"/>
                    </a:lnTo>
                    <a:lnTo>
                      <a:pt x="653" y="1196"/>
                    </a:lnTo>
                    <a:cubicBezTo>
                      <a:pt x="651" y="1197"/>
                      <a:pt x="649" y="1197"/>
                      <a:pt x="647" y="1197"/>
                    </a:cubicBezTo>
                    <a:cubicBezTo>
                      <a:pt x="644" y="1197"/>
                      <a:pt x="642" y="1197"/>
                      <a:pt x="639" y="1197"/>
                    </a:cubicBezTo>
                    <a:cubicBezTo>
                      <a:pt x="637" y="1197"/>
                      <a:pt x="636" y="1197"/>
                      <a:pt x="635" y="1197"/>
                    </a:cubicBezTo>
                    <a:lnTo>
                      <a:pt x="635" y="1200"/>
                    </a:lnTo>
                    <a:lnTo>
                      <a:pt x="638" y="1200"/>
                    </a:lnTo>
                    <a:lnTo>
                      <a:pt x="635" y="1200"/>
                    </a:lnTo>
                    <a:close/>
                    <a:moveTo>
                      <a:pt x="635" y="1171"/>
                    </a:moveTo>
                    <a:lnTo>
                      <a:pt x="635" y="1174"/>
                    </a:lnTo>
                    <a:cubicBezTo>
                      <a:pt x="639" y="1174"/>
                      <a:pt x="642" y="1174"/>
                      <a:pt x="646" y="1174"/>
                    </a:cubicBezTo>
                    <a:cubicBezTo>
                      <a:pt x="649" y="1174"/>
                      <a:pt x="652" y="1174"/>
                      <a:pt x="655" y="1173"/>
                    </a:cubicBezTo>
                    <a:lnTo>
                      <a:pt x="657" y="1173"/>
                    </a:lnTo>
                    <a:lnTo>
                      <a:pt x="657" y="1170"/>
                    </a:lnTo>
                    <a:cubicBezTo>
                      <a:pt x="658" y="1166"/>
                      <a:pt x="658" y="1162"/>
                      <a:pt x="658" y="1158"/>
                    </a:cubicBezTo>
                    <a:cubicBezTo>
                      <a:pt x="658" y="1154"/>
                      <a:pt x="658" y="1150"/>
                      <a:pt x="657" y="1146"/>
                    </a:cubicBezTo>
                    <a:lnTo>
                      <a:pt x="657" y="1144"/>
                    </a:lnTo>
                    <a:lnTo>
                      <a:pt x="654" y="1144"/>
                    </a:lnTo>
                    <a:cubicBezTo>
                      <a:pt x="651" y="1143"/>
                      <a:pt x="647" y="1143"/>
                      <a:pt x="643" y="1143"/>
                    </a:cubicBezTo>
                    <a:cubicBezTo>
                      <a:pt x="640" y="1143"/>
                      <a:pt x="637" y="1143"/>
                      <a:pt x="634" y="1144"/>
                    </a:cubicBezTo>
                    <a:lnTo>
                      <a:pt x="632" y="1145"/>
                    </a:lnTo>
                    <a:lnTo>
                      <a:pt x="632" y="1147"/>
                    </a:lnTo>
                    <a:lnTo>
                      <a:pt x="632" y="1171"/>
                    </a:lnTo>
                    <a:lnTo>
                      <a:pt x="632" y="1174"/>
                    </a:lnTo>
                    <a:lnTo>
                      <a:pt x="635" y="1174"/>
                    </a:lnTo>
                    <a:lnTo>
                      <a:pt x="635" y="1171"/>
                    </a:lnTo>
                    <a:lnTo>
                      <a:pt x="638" y="1171"/>
                    </a:lnTo>
                    <a:lnTo>
                      <a:pt x="638" y="1147"/>
                    </a:lnTo>
                    <a:lnTo>
                      <a:pt x="635" y="1147"/>
                    </a:lnTo>
                    <a:lnTo>
                      <a:pt x="636" y="1150"/>
                    </a:lnTo>
                    <a:cubicBezTo>
                      <a:pt x="638" y="1149"/>
                      <a:pt x="640" y="1149"/>
                      <a:pt x="643" y="1149"/>
                    </a:cubicBezTo>
                    <a:cubicBezTo>
                      <a:pt x="646" y="1149"/>
                      <a:pt x="650" y="1150"/>
                      <a:pt x="654" y="1150"/>
                    </a:cubicBezTo>
                    <a:lnTo>
                      <a:pt x="654" y="1147"/>
                    </a:lnTo>
                    <a:lnTo>
                      <a:pt x="651" y="1147"/>
                    </a:lnTo>
                    <a:cubicBezTo>
                      <a:pt x="651" y="1151"/>
                      <a:pt x="651" y="1154"/>
                      <a:pt x="651" y="1158"/>
                    </a:cubicBezTo>
                    <a:cubicBezTo>
                      <a:pt x="651" y="1162"/>
                      <a:pt x="651" y="1166"/>
                      <a:pt x="651" y="1170"/>
                    </a:cubicBezTo>
                    <a:lnTo>
                      <a:pt x="654" y="1170"/>
                    </a:lnTo>
                    <a:lnTo>
                      <a:pt x="654" y="1167"/>
                    </a:lnTo>
                    <a:cubicBezTo>
                      <a:pt x="651" y="1168"/>
                      <a:pt x="648" y="1168"/>
                      <a:pt x="646" y="1168"/>
                    </a:cubicBezTo>
                    <a:cubicBezTo>
                      <a:pt x="642" y="1168"/>
                      <a:pt x="639" y="1168"/>
                      <a:pt x="635" y="1167"/>
                    </a:cubicBezTo>
                    <a:lnTo>
                      <a:pt x="635" y="1171"/>
                    </a:lnTo>
                    <a:lnTo>
                      <a:pt x="638" y="1171"/>
                    </a:lnTo>
                    <a:lnTo>
                      <a:pt x="635" y="1171"/>
                    </a:lnTo>
                    <a:close/>
                    <a:moveTo>
                      <a:pt x="654" y="1117"/>
                    </a:moveTo>
                    <a:lnTo>
                      <a:pt x="654" y="1114"/>
                    </a:lnTo>
                    <a:cubicBezTo>
                      <a:pt x="651" y="1113"/>
                      <a:pt x="648" y="1113"/>
                      <a:pt x="645" y="1113"/>
                    </a:cubicBezTo>
                    <a:cubicBezTo>
                      <a:pt x="642" y="1113"/>
                      <a:pt x="639" y="1113"/>
                      <a:pt x="635" y="1114"/>
                    </a:cubicBezTo>
                    <a:lnTo>
                      <a:pt x="633" y="1114"/>
                    </a:lnTo>
                    <a:lnTo>
                      <a:pt x="633" y="1116"/>
                    </a:lnTo>
                    <a:cubicBezTo>
                      <a:pt x="632" y="1119"/>
                      <a:pt x="632" y="1121"/>
                      <a:pt x="632" y="1124"/>
                    </a:cubicBezTo>
                    <a:cubicBezTo>
                      <a:pt x="632" y="1126"/>
                      <a:pt x="632" y="1128"/>
                      <a:pt x="632" y="1130"/>
                    </a:cubicBezTo>
                    <a:lnTo>
                      <a:pt x="632" y="1130"/>
                    </a:lnTo>
                    <a:cubicBezTo>
                      <a:pt x="632" y="1131"/>
                      <a:pt x="632" y="1133"/>
                      <a:pt x="632" y="1135"/>
                    </a:cubicBezTo>
                    <a:cubicBezTo>
                      <a:pt x="632" y="1138"/>
                      <a:pt x="632" y="1141"/>
                      <a:pt x="633" y="1143"/>
                    </a:cubicBezTo>
                    <a:lnTo>
                      <a:pt x="634" y="1145"/>
                    </a:lnTo>
                    <a:lnTo>
                      <a:pt x="636" y="1145"/>
                    </a:lnTo>
                    <a:lnTo>
                      <a:pt x="639" y="1145"/>
                    </a:lnTo>
                    <a:cubicBezTo>
                      <a:pt x="641" y="1145"/>
                      <a:pt x="643" y="1145"/>
                      <a:pt x="646" y="1145"/>
                    </a:cubicBezTo>
                    <a:cubicBezTo>
                      <a:pt x="649" y="1145"/>
                      <a:pt x="652" y="1145"/>
                      <a:pt x="655" y="1144"/>
                    </a:cubicBezTo>
                    <a:lnTo>
                      <a:pt x="657" y="1143"/>
                    </a:lnTo>
                    <a:lnTo>
                      <a:pt x="657" y="1141"/>
                    </a:lnTo>
                    <a:cubicBezTo>
                      <a:pt x="658" y="1137"/>
                      <a:pt x="658" y="1132"/>
                      <a:pt x="658" y="1128"/>
                    </a:cubicBezTo>
                    <a:cubicBezTo>
                      <a:pt x="658" y="1124"/>
                      <a:pt x="658" y="1121"/>
                      <a:pt x="657" y="1117"/>
                    </a:cubicBezTo>
                    <a:lnTo>
                      <a:pt x="657" y="1114"/>
                    </a:lnTo>
                    <a:lnTo>
                      <a:pt x="654" y="1114"/>
                    </a:lnTo>
                    <a:lnTo>
                      <a:pt x="654" y="1117"/>
                    </a:lnTo>
                    <a:lnTo>
                      <a:pt x="651" y="1118"/>
                    </a:lnTo>
                    <a:cubicBezTo>
                      <a:pt x="651" y="1121"/>
                      <a:pt x="651" y="1125"/>
                      <a:pt x="651" y="1128"/>
                    </a:cubicBezTo>
                    <a:cubicBezTo>
                      <a:pt x="651" y="1132"/>
                      <a:pt x="651" y="1136"/>
                      <a:pt x="651" y="1141"/>
                    </a:cubicBezTo>
                    <a:lnTo>
                      <a:pt x="654" y="1141"/>
                    </a:lnTo>
                    <a:lnTo>
                      <a:pt x="653" y="1138"/>
                    </a:lnTo>
                    <a:cubicBezTo>
                      <a:pt x="651" y="1138"/>
                      <a:pt x="649" y="1139"/>
                      <a:pt x="646" y="1139"/>
                    </a:cubicBezTo>
                    <a:cubicBezTo>
                      <a:pt x="644" y="1139"/>
                      <a:pt x="641" y="1138"/>
                      <a:pt x="639" y="1138"/>
                    </a:cubicBezTo>
                    <a:cubicBezTo>
                      <a:pt x="638" y="1138"/>
                      <a:pt x="637" y="1139"/>
                      <a:pt x="636" y="1139"/>
                    </a:cubicBezTo>
                    <a:lnTo>
                      <a:pt x="636" y="1142"/>
                    </a:lnTo>
                    <a:lnTo>
                      <a:pt x="639" y="1140"/>
                    </a:lnTo>
                    <a:cubicBezTo>
                      <a:pt x="638" y="1139"/>
                      <a:pt x="638" y="1137"/>
                      <a:pt x="638" y="1135"/>
                    </a:cubicBezTo>
                    <a:cubicBezTo>
                      <a:pt x="638" y="1134"/>
                      <a:pt x="638" y="1132"/>
                      <a:pt x="638" y="1130"/>
                    </a:cubicBezTo>
                    <a:lnTo>
                      <a:pt x="638" y="1129"/>
                    </a:lnTo>
                    <a:cubicBezTo>
                      <a:pt x="638" y="1127"/>
                      <a:pt x="638" y="1126"/>
                      <a:pt x="638" y="1124"/>
                    </a:cubicBezTo>
                    <a:cubicBezTo>
                      <a:pt x="638" y="1122"/>
                      <a:pt x="638" y="1120"/>
                      <a:pt x="639" y="1118"/>
                    </a:cubicBezTo>
                    <a:lnTo>
                      <a:pt x="636" y="1117"/>
                    </a:lnTo>
                    <a:lnTo>
                      <a:pt x="636" y="1120"/>
                    </a:lnTo>
                    <a:cubicBezTo>
                      <a:pt x="639" y="1120"/>
                      <a:pt x="642" y="1120"/>
                      <a:pt x="645" y="1120"/>
                    </a:cubicBezTo>
                    <a:cubicBezTo>
                      <a:pt x="648" y="1120"/>
                      <a:pt x="651" y="1120"/>
                      <a:pt x="653" y="1120"/>
                    </a:cubicBezTo>
                    <a:lnTo>
                      <a:pt x="654" y="1117"/>
                    </a:lnTo>
                    <a:lnTo>
                      <a:pt x="651" y="1118"/>
                    </a:lnTo>
                    <a:lnTo>
                      <a:pt x="654" y="1117"/>
                    </a:lnTo>
                    <a:close/>
                    <a:moveTo>
                      <a:pt x="685" y="1117"/>
                    </a:moveTo>
                    <a:lnTo>
                      <a:pt x="682" y="1117"/>
                    </a:lnTo>
                    <a:cubicBezTo>
                      <a:pt x="682" y="1122"/>
                      <a:pt x="682" y="1126"/>
                      <a:pt x="682" y="1131"/>
                    </a:cubicBezTo>
                    <a:cubicBezTo>
                      <a:pt x="682" y="1134"/>
                      <a:pt x="682" y="1138"/>
                      <a:pt x="682" y="1142"/>
                    </a:cubicBezTo>
                    <a:lnTo>
                      <a:pt x="683" y="1144"/>
                    </a:lnTo>
                    <a:lnTo>
                      <a:pt x="685" y="1145"/>
                    </a:lnTo>
                    <a:cubicBezTo>
                      <a:pt x="689" y="1145"/>
                      <a:pt x="693" y="1145"/>
                      <a:pt x="697" y="1145"/>
                    </a:cubicBezTo>
                    <a:cubicBezTo>
                      <a:pt x="699" y="1145"/>
                      <a:pt x="702" y="1145"/>
                      <a:pt x="705" y="1144"/>
                    </a:cubicBezTo>
                    <a:lnTo>
                      <a:pt x="707" y="1144"/>
                    </a:lnTo>
                    <a:lnTo>
                      <a:pt x="707" y="1142"/>
                    </a:lnTo>
                    <a:cubicBezTo>
                      <a:pt x="708" y="1137"/>
                      <a:pt x="708" y="1133"/>
                      <a:pt x="708" y="1129"/>
                    </a:cubicBezTo>
                    <a:cubicBezTo>
                      <a:pt x="708" y="1124"/>
                      <a:pt x="708" y="1119"/>
                      <a:pt x="706" y="1116"/>
                    </a:cubicBezTo>
                    <a:lnTo>
                      <a:pt x="706" y="1113"/>
                    </a:lnTo>
                    <a:lnTo>
                      <a:pt x="703" y="1113"/>
                    </a:lnTo>
                    <a:cubicBezTo>
                      <a:pt x="701" y="1113"/>
                      <a:pt x="699" y="1113"/>
                      <a:pt x="697" y="1113"/>
                    </a:cubicBezTo>
                    <a:cubicBezTo>
                      <a:pt x="695" y="1113"/>
                      <a:pt x="693" y="1113"/>
                      <a:pt x="691" y="1113"/>
                    </a:cubicBezTo>
                    <a:lnTo>
                      <a:pt x="691" y="1113"/>
                    </a:lnTo>
                    <a:cubicBezTo>
                      <a:pt x="689" y="1113"/>
                      <a:pt x="688" y="1114"/>
                      <a:pt x="685" y="1114"/>
                    </a:cubicBezTo>
                    <a:lnTo>
                      <a:pt x="682" y="1114"/>
                    </a:lnTo>
                    <a:lnTo>
                      <a:pt x="682" y="1117"/>
                    </a:lnTo>
                    <a:lnTo>
                      <a:pt x="685" y="1117"/>
                    </a:lnTo>
                    <a:lnTo>
                      <a:pt x="686" y="1120"/>
                    </a:lnTo>
                    <a:cubicBezTo>
                      <a:pt x="688" y="1120"/>
                      <a:pt x="690" y="1120"/>
                      <a:pt x="691" y="1120"/>
                    </a:cubicBezTo>
                    <a:lnTo>
                      <a:pt x="691" y="1120"/>
                    </a:lnTo>
                    <a:lnTo>
                      <a:pt x="691" y="1120"/>
                    </a:lnTo>
                    <a:cubicBezTo>
                      <a:pt x="693" y="1120"/>
                      <a:pt x="695" y="1120"/>
                      <a:pt x="697" y="1120"/>
                    </a:cubicBezTo>
                    <a:cubicBezTo>
                      <a:pt x="699" y="1120"/>
                      <a:pt x="701" y="1120"/>
                      <a:pt x="703" y="1120"/>
                    </a:cubicBezTo>
                    <a:lnTo>
                      <a:pt x="703" y="1117"/>
                    </a:lnTo>
                    <a:lnTo>
                      <a:pt x="700" y="1117"/>
                    </a:lnTo>
                    <a:cubicBezTo>
                      <a:pt x="701" y="1120"/>
                      <a:pt x="702" y="1124"/>
                      <a:pt x="702" y="1129"/>
                    </a:cubicBezTo>
                    <a:cubicBezTo>
                      <a:pt x="702" y="1133"/>
                      <a:pt x="702" y="1136"/>
                      <a:pt x="701" y="1141"/>
                    </a:cubicBezTo>
                    <a:lnTo>
                      <a:pt x="704" y="1141"/>
                    </a:lnTo>
                    <a:lnTo>
                      <a:pt x="703" y="1138"/>
                    </a:lnTo>
                    <a:cubicBezTo>
                      <a:pt x="701" y="1139"/>
                      <a:pt x="699" y="1139"/>
                      <a:pt x="697" y="1139"/>
                    </a:cubicBezTo>
                    <a:cubicBezTo>
                      <a:pt x="693" y="1139"/>
                      <a:pt x="690" y="1138"/>
                      <a:pt x="686" y="1138"/>
                    </a:cubicBezTo>
                    <a:lnTo>
                      <a:pt x="686" y="1141"/>
                    </a:lnTo>
                    <a:lnTo>
                      <a:pt x="689" y="1141"/>
                    </a:lnTo>
                    <a:cubicBezTo>
                      <a:pt x="688" y="1138"/>
                      <a:pt x="688" y="1134"/>
                      <a:pt x="688" y="1131"/>
                    </a:cubicBezTo>
                    <a:cubicBezTo>
                      <a:pt x="688" y="1126"/>
                      <a:pt x="688" y="1122"/>
                      <a:pt x="689" y="1117"/>
                    </a:cubicBezTo>
                    <a:lnTo>
                      <a:pt x="685" y="1117"/>
                    </a:lnTo>
                    <a:lnTo>
                      <a:pt x="686" y="1120"/>
                    </a:lnTo>
                    <a:lnTo>
                      <a:pt x="685" y="1117"/>
                    </a:lnTo>
                    <a:close/>
                    <a:moveTo>
                      <a:pt x="686" y="1147"/>
                    </a:moveTo>
                    <a:lnTo>
                      <a:pt x="683" y="1146"/>
                    </a:lnTo>
                    <a:cubicBezTo>
                      <a:pt x="682" y="1151"/>
                      <a:pt x="682" y="1155"/>
                      <a:pt x="682" y="1159"/>
                    </a:cubicBezTo>
                    <a:cubicBezTo>
                      <a:pt x="682" y="1164"/>
                      <a:pt x="682" y="1168"/>
                      <a:pt x="684" y="1171"/>
                    </a:cubicBezTo>
                    <a:lnTo>
                      <a:pt x="684" y="1173"/>
                    </a:lnTo>
                    <a:lnTo>
                      <a:pt x="686" y="1174"/>
                    </a:lnTo>
                    <a:cubicBezTo>
                      <a:pt x="689" y="1174"/>
                      <a:pt x="693" y="1174"/>
                      <a:pt x="696" y="1174"/>
                    </a:cubicBezTo>
                    <a:cubicBezTo>
                      <a:pt x="699" y="1174"/>
                      <a:pt x="702" y="1174"/>
                      <a:pt x="706" y="1173"/>
                    </a:cubicBezTo>
                    <a:lnTo>
                      <a:pt x="708" y="1172"/>
                    </a:lnTo>
                    <a:lnTo>
                      <a:pt x="708" y="1170"/>
                    </a:lnTo>
                    <a:cubicBezTo>
                      <a:pt x="708" y="1166"/>
                      <a:pt x="708" y="1162"/>
                      <a:pt x="708" y="1158"/>
                    </a:cubicBezTo>
                    <a:cubicBezTo>
                      <a:pt x="708" y="1154"/>
                      <a:pt x="708" y="1150"/>
                      <a:pt x="708" y="1146"/>
                    </a:cubicBezTo>
                    <a:lnTo>
                      <a:pt x="707" y="1143"/>
                    </a:lnTo>
                    <a:lnTo>
                      <a:pt x="705" y="1143"/>
                    </a:lnTo>
                    <a:cubicBezTo>
                      <a:pt x="701" y="1143"/>
                      <a:pt x="697" y="1143"/>
                      <a:pt x="694" y="1143"/>
                    </a:cubicBezTo>
                    <a:cubicBezTo>
                      <a:pt x="691" y="1143"/>
                      <a:pt x="688" y="1143"/>
                      <a:pt x="685" y="1144"/>
                    </a:cubicBezTo>
                    <a:lnTo>
                      <a:pt x="683" y="1144"/>
                    </a:lnTo>
                    <a:lnTo>
                      <a:pt x="683" y="1146"/>
                    </a:lnTo>
                    <a:lnTo>
                      <a:pt x="686" y="1147"/>
                    </a:lnTo>
                    <a:lnTo>
                      <a:pt x="686" y="1150"/>
                    </a:lnTo>
                    <a:cubicBezTo>
                      <a:pt x="689" y="1149"/>
                      <a:pt x="691" y="1149"/>
                      <a:pt x="694" y="1149"/>
                    </a:cubicBezTo>
                    <a:cubicBezTo>
                      <a:pt x="697" y="1149"/>
                      <a:pt x="701" y="1150"/>
                      <a:pt x="704" y="1150"/>
                    </a:cubicBezTo>
                    <a:lnTo>
                      <a:pt x="704" y="1147"/>
                    </a:lnTo>
                    <a:lnTo>
                      <a:pt x="701" y="1147"/>
                    </a:lnTo>
                    <a:cubicBezTo>
                      <a:pt x="702" y="1150"/>
                      <a:pt x="702" y="1154"/>
                      <a:pt x="702" y="1158"/>
                    </a:cubicBezTo>
                    <a:cubicBezTo>
                      <a:pt x="702" y="1162"/>
                      <a:pt x="702" y="1166"/>
                      <a:pt x="702" y="1170"/>
                    </a:cubicBezTo>
                    <a:lnTo>
                      <a:pt x="705" y="1170"/>
                    </a:lnTo>
                    <a:lnTo>
                      <a:pt x="704" y="1167"/>
                    </a:lnTo>
                    <a:cubicBezTo>
                      <a:pt x="701" y="1168"/>
                      <a:pt x="699" y="1168"/>
                      <a:pt x="696" y="1168"/>
                    </a:cubicBezTo>
                    <a:cubicBezTo>
                      <a:pt x="693" y="1168"/>
                      <a:pt x="690" y="1168"/>
                      <a:pt x="687" y="1167"/>
                    </a:cubicBezTo>
                    <a:lnTo>
                      <a:pt x="687" y="1170"/>
                    </a:lnTo>
                    <a:lnTo>
                      <a:pt x="690" y="1169"/>
                    </a:lnTo>
                    <a:cubicBezTo>
                      <a:pt x="689" y="1167"/>
                      <a:pt x="688" y="1163"/>
                      <a:pt x="688" y="1159"/>
                    </a:cubicBezTo>
                    <a:cubicBezTo>
                      <a:pt x="688" y="1155"/>
                      <a:pt x="688" y="1152"/>
                      <a:pt x="689" y="1147"/>
                    </a:cubicBezTo>
                    <a:lnTo>
                      <a:pt x="686" y="1147"/>
                    </a:lnTo>
                    <a:lnTo>
                      <a:pt x="686" y="1150"/>
                    </a:lnTo>
                    <a:lnTo>
                      <a:pt x="686" y="1147"/>
                    </a:lnTo>
                    <a:close/>
                    <a:moveTo>
                      <a:pt x="635" y="1111"/>
                    </a:moveTo>
                    <a:lnTo>
                      <a:pt x="635" y="1114"/>
                    </a:lnTo>
                    <a:cubicBezTo>
                      <a:pt x="639" y="1115"/>
                      <a:pt x="642" y="1115"/>
                      <a:pt x="645" y="1115"/>
                    </a:cubicBezTo>
                    <a:cubicBezTo>
                      <a:pt x="649" y="1115"/>
                      <a:pt x="652" y="1115"/>
                      <a:pt x="656" y="1113"/>
                    </a:cubicBezTo>
                    <a:lnTo>
                      <a:pt x="658" y="1113"/>
                    </a:lnTo>
                    <a:lnTo>
                      <a:pt x="658" y="1110"/>
                    </a:lnTo>
                    <a:cubicBezTo>
                      <a:pt x="658" y="1109"/>
                      <a:pt x="658" y="1108"/>
                      <a:pt x="658" y="1107"/>
                    </a:cubicBezTo>
                    <a:cubicBezTo>
                      <a:pt x="658" y="1104"/>
                      <a:pt x="658" y="1101"/>
                      <a:pt x="658" y="1098"/>
                    </a:cubicBezTo>
                    <a:cubicBezTo>
                      <a:pt x="658" y="1095"/>
                      <a:pt x="658" y="1091"/>
                      <a:pt x="657" y="1088"/>
                    </a:cubicBezTo>
                    <a:lnTo>
                      <a:pt x="657" y="1086"/>
                    </a:lnTo>
                    <a:lnTo>
                      <a:pt x="654" y="1085"/>
                    </a:lnTo>
                    <a:cubicBezTo>
                      <a:pt x="651" y="1085"/>
                      <a:pt x="648" y="1084"/>
                      <a:pt x="644" y="1084"/>
                    </a:cubicBezTo>
                    <a:cubicBezTo>
                      <a:pt x="641" y="1084"/>
                      <a:pt x="638" y="1085"/>
                      <a:pt x="634" y="1086"/>
                    </a:cubicBezTo>
                    <a:lnTo>
                      <a:pt x="632" y="1086"/>
                    </a:lnTo>
                    <a:lnTo>
                      <a:pt x="632" y="1089"/>
                    </a:lnTo>
                    <a:cubicBezTo>
                      <a:pt x="632" y="1092"/>
                      <a:pt x="632" y="1095"/>
                      <a:pt x="632" y="1099"/>
                    </a:cubicBezTo>
                    <a:cubicBezTo>
                      <a:pt x="632" y="1102"/>
                      <a:pt x="632" y="1105"/>
                      <a:pt x="632" y="1108"/>
                    </a:cubicBezTo>
                    <a:cubicBezTo>
                      <a:pt x="632" y="1110"/>
                      <a:pt x="632" y="1111"/>
                      <a:pt x="632" y="1112"/>
                    </a:cubicBezTo>
                    <a:lnTo>
                      <a:pt x="633" y="1114"/>
                    </a:lnTo>
                    <a:lnTo>
                      <a:pt x="635" y="1114"/>
                    </a:lnTo>
                    <a:lnTo>
                      <a:pt x="635" y="1111"/>
                    </a:lnTo>
                    <a:lnTo>
                      <a:pt x="639" y="1110"/>
                    </a:lnTo>
                    <a:cubicBezTo>
                      <a:pt x="638" y="1109"/>
                      <a:pt x="638" y="1108"/>
                      <a:pt x="638" y="1108"/>
                    </a:cubicBezTo>
                    <a:cubicBezTo>
                      <a:pt x="638" y="1105"/>
                      <a:pt x="638" y="1102"/>
                      <a:pt x="638" y="1099"/>
                    </a:cubicBezTo>
                    <a:lnTo>
                      <a:pt x="638" y="1089"/>
                    </a:lnTo>
                    <a:lnTo>
                      <a:pt x="635" y="1089"/>
                    </a:lnTo>
                    <a:lnTo>
                      <a:pt x="636" y="1092"/>
                    </a:lnTo>
                    <a:cubicBezTo>
                      <a:pt x="639" y="1091"/>
                      <a:pt x="641" y="1091"/>
                      <a:pt x="644" y="1091"/>
                    </a:cubicBezTo>
                    <a:cubicBezTo>
                      <a:pt x="647" y="1091"/>
                      <a:pt x="650" y="1091"/>
                      <a:pt x="653" y="1092"/>
                    </a:cubicBezTo>
                    <a:lnTo>
                      <a:pt x="654" y="1088"/>
                    </a:lnTo>
                    <a:lnTo>
                      <a:pt x="651" y="1089"/>
                    </a:lnTo>
                    <a:cubicBezTo>
                      <a:pt x="651" y="1092"/>
                      <a:pt x="651" y="1095"/>
                      <a:pt x="651" y="1098"/>
                    </a:cubicBezTo>
                    <a:cubicBezTo>
                      <a:pt x="651" y="1101"/>
                      <a:pt x="651" y="1104"/>
                      <a:pt x="651" y="1107"/>
                    </a:cubicBezTo>
                    <a:cubicBezTo>
                      <a:pt x="651" y="1108"/>
                      <a:pt x="651" y="1109"/>
                      <a:pt x="651" y="1111"/>
                    </a:cubicBezTo>
                    <a:lnTo>
                      <a:pt x="655" y="1110"/>
                    </a:lnTo>
                    <a:lnTo>
                      <a:pt x="653" y="1107"/>
                    </a:lnTo>
                    <a:cubicBezTo>
                      <a:pt x="651" y="1108"/>
                      <a:pt x="648" y="1109"/>
                      <a:pt x="645" y="1109"/>
                    </a:cubicBezTo>
                    <a:cubicBezTo>
                      <a:pt x="642" y="1109"/>
                      <a:pt x="640" y="1109"/>
                      <a:pt x="636" y="1108"/>
                    </a:cubicBezTo>
                    <a:lnTo>
                      <a:pt x="635" y="1111"/>
                    </a:lnTo>
                    <a:lnTo>
                      <a:pt x="639" y="1110"/>
                    </a:lnTo>
                    <a:lnTo>
                      <a:pt x="635" y="1111"/>
                    </a:lnTo>
                    <a:moveTo>
                      <a:pt x="705" y="1112"/>
                    </a:moveTo>
                    <a:lnTo>
                      <a:pt x="708" y="1112"/>
                    </a:lnTo>
                    <a:cubicBezTo>
                      <a:pt x="708" y="1107"/>
                      <a:pt x="708" y="1103"/>
                      <a:pt x="708" y="1099"/>
                    </a:cubicBezTo>
                    <a:cubicBezTo>
                      <a:pt x="708" y="1095"/>
                      <a:pt x="708" y="1092"/>
                      <a:pt x="708" y="1088"/>
                    </a:cubicBezTo>
                    <a:lnTo>
                      <a:pt x="707" y="1085"/>
                    </a:lnTo>
                    <a:lnTo>
                      <a:pt x="705" y="1085"/>
                    </a:lnTo>
                    <a:cubicBezTo>
                      <a:pt x="701" y="1085"/>
                      <a:pt x="698" y="1084"/>
                      <a:pt x="694" y="1084"/>
                    </a:cubicBezTo>
                    <a:cubicBezTo>
                      <a:pt x="691" y="1084"/>
                      <a:pt x="688" y="1085"/>
                      <a:pt x="686" y="1085"/>
                    </a:cubicBezTo>
                    <a:lnTo>
                      <a:pt x="684" y="1086"/>
                    </a:lnTo>
                    <a:lnTo>
                      <a:pt x="683" y="1088"/>
                    </a:lnTo>
                    <a:cubicBezTo>
                      <a:pt x="682" y="1091"/>
                      <a:pt x="682" y="1096"/>
                      <a:pt x="682" y="1100"/>
                    </a:cubicBezTo>
                    <a:cubicBezTo>
                      <a:pt x="682" y="1104"/>
                      <a:pt x="682" y="1109"/>
                      <a:pt x="683" y="1112"/>
                    </a:cubicBezTo>
                    <a:lnTo>
                      <a:pt x="684" y="1114"/>
                    </a:lnTo>
                    <a:lnTo>
                      <a:pt x="686" y="1115"/>
                    </a:lnTo>
                    <a:cubicBezTo>
                      <a:pt x="689" y="1115"/>
                      <a:pt x="692" y="1115"/>
                      <a:pt x="695" y="1115"/>
                    </a:cubicBezTo>
                    <a:cubicBezTo>
                      <a:pt x="698" y="1115"/>
                      <a:pt x="702" y="1115"/>
                      <a:pt x="705" y="1115"/>
                    </a:cubicBezTo>
                    <a:lnTo>
                      <a:pt x="708" y="1114"/>
                    </a:lnTo>
                    <a:lnTo>
                      <a:pt x="708" y="1112"/>
                    </a:lnTo>
                    <a:lnTo>
                      <a:pt x="705" y="1112"/>
                    </a:lnTo>
                    <a:lnTo>
                      <a:pt x="704" y="1108"/>
                    </a:lnTo>
                    <a:cubicBezTo>
                      <a:pt x="701" y="1109"/>
                      <a:pt x="698" y="1109"/>
                      <a:pt x="695" y="1109"/>
                    </a:cubicBezTo>
                    <a:cubicBezTo>
                      <a:pt x="692" y="1109"/>
                      <a:pt x="690" y="1109"/>
                      <a:pt x="687" y="1108"/>
                    </a:cubicBezTo>
                    <a:lnTo>
                      <a:pt x="686" y="1111"/>
                    </a:lnTo>
                    <a:lnTo>
                      <a:pt x="689" y="1111"/>
                    </a:lnTo>
                    <a:cubicBezTo>
                      <a:pt x="689" y="1108"/>
                      <a:pt x="688" y="1104"/>
                      <a:pt x="688" y="1100"/>
                    </a:cubicBezTo>
                    <a:cubicBezTo>
                      <a:pt x="688" y="1096"/>
                      <a:pt x="689" y="1092"/>
                      <a:pt x="689" y="1089"/>
                    </a:cubicBezTo>
                    <a:lnTo>
                      <a:pt x="686" y="1088"/>
                    </a:lnTo>
                    <a:lnTo>
                      <a:pt x="687" y="1091"/>
                    </a:lnTo>
                    <a:cubicBezTo>
                      <a:pt x="689" y="1091"/>
                      <a:pt x="692" y="1091"/>
                      <a:pt x="694" y="1091"/>
                    </a:cubicBezTo>
                    <a:cubicBezTo>
                      <a:pt x="697" y="1091"/>
                      <a:pt x="701" y="1091"/>
                      <a:pt x="704" y="1091"/>
                    </a:cubicBezTo>
                    <a:lnTo>
                      <a:pt x="704" y="1088"/>
                    </a:lnTo>
                    <a:lnTo>
                      <a:pt x="701" y="1089"/>
                    </a:lnTo>
                    <a:cubicBezTo>
                      <a:pt x="702" y="1092"/>
                      <a:pt x="702" y="1095"/>
                      <a:pt x="702" y="1099"/>
                    </a:cubicBezTo>
                    <a:cubicBezTo>
                      <a:pt x="702" y="1103"/>
                      <a:pt x="702" y="1107"/>
                      <a:pt x="702" y="1111"/>
                    </a:cubicBezTo>
                    <a:lnTo>
                      <a:pt x="705" y="1112"/>
                    </a:lnTo>
                    <a:lnTo>
                      <a:pt x="704" y="1108"/>
                    </a:lnTo>
                    <a:lnTo>
                      <a:pt x="705" y="1112"/>
                    </a:lnTo>
                    <a:moveTo>
                      <a:pt x="662" y="1068"/>
                    </a:moveTo>
                    <a:lnTo>
                      <a:pt x="658" y="1068"/>
                    </a:lnTo>
                    <a:cubicBezTo>
                      <a:pt x="658" y="1073"/>
                      <a:pt x="658" y="1077"/>
                      <a:pt x="658" y="1081"/>
                    </a:cubicBezTo>
                    <a:cubicBezTo>
                      <a:pt x="658" y="1083"/>
                      <a:pt x="658" y="1085"/>
                      <a:pt x="658" y="1087"/>
                    </a:cubicBezTo>
                    <a:cubicBezTo>
                      <a:pt x="658" y="1089"/>
                      <a:pt x="658" y="1092"/>
                      <a:pt x="659" y="1095"/>
                    </a:cubicBezTo>
                    <a:lnTo>
                      <a:pt x="660" y="1096"/>
                    </a:lnTo>
                    <a:lnTo>
                      <a:pt x="662" y="1096"/>
                    </a:lnTo>
                    <a:cubicBezTo>
                      <a:pt x="665" y="1097"/>
                      <a:pt x="668" y="1097"/>
                      <a:pt x="671" y="1097"/>
                    </a:cubicBezTo>
                    <a:cubicBezTo>
                      <a:pt x="674" y="1097"/>
                      <a:pt x="676" y="1097"/>
                      <a:pt x="679" y="1096"/>
                    </a:cubicBezTo>
                    <a:lnTo>
                      <a:pt x="681" y="1096"/>
                    </a:lnTo>
                    <a:lnTo>
                      <a:pt x="682" y="1093"/>
                    </a:lnTo>
                    <a:cubicBezTo>
                      <a:pt x="682" y="1089"/>
                      <a:pt x="683" y="1085"/>
                      <a:pt x="683" y="1081"/>
                    </a:cubicBezTo>
                    <a:cubicBezTo>
                      <a:pt x="683" y="1076"/>
                      <a:pt x="682" y="1071"/>
                      <a:pt x="681" y="1068"/>
                    </a:cubicBezTo>
                    <a:lnTo>
                      <a:pt x="681" y="1065"/>
                    </a:lnTo>
                    <a:lnTo>
                      <a:pt x="678" y="1065"/>
                    </a:lnTo>
                    <a:lnTo>
                      <a:pt x="662" y="1065"/>
                    </a:lnTo>
                    <a:lnTo>
                      <a:pt x="659" y="1065"/>
                    </a:lnTo>
                    <a:lnTo>
                      <a:pt x="658" y="1068"/>
                    </a:lnTo>
                    <a:lnTo>
                      <a:pt x="662" y="1068"/>
                    </a:lnTo>
                    <a:lnTo>
                      <a:pt x="662" y="1072"/>
                    </a:lnTo>
                    <a:lnTo>
                      <a:pt x="678" y="1072"/>
                    </a:lnTo>
                    <a:lnTo>
                      <a:pt x="678" y="1068"/>
                    </a:lnTo>
                    <a:lnTo>
                      <a:pt x="675" y="1069"/>
                    </a:lnTo>
                    <a:cubicBezTo>
                      <a:pt x="676" y="1072"/>
                      <a:pt x="676" y="1076"/>
                      <a:pt x="676" y="1081"/>
                    </a:cubicBezTo>
                    <a:cubicBezTo>
                      <a:pt x="676" y="1085"/>
                      <a:pt x="676" y="1089"/>
                      <a:pt x="675" y="1092"/>
                    </a:cubicBezTo>
                    <a:lnTo>
                      <a:pt x="678" y="1093"/>
                    </a:lnTo>
                    <a:lnTo>
                      <a:pt x="678" y="1090"/>
                    </a:lnTo>
                    <a:cubicBezTo>
                      <a:pt x="676" y="1090"/>
                      <a:pt x="674" y="1090"/>
                      <a:pt x="671" y="1090"/>
                    </a:cubicBezTo>
                    <a:cubicBezTo>
                      <a:pt x="669" y="1090"/>
                      <a:pt x="666" y="1090"/>
                      <a:pt x="662" y="1090"/>
                    </a:cubicBezTo>
                    <a:lnTo>
                      <a:pt x="662" y="1093"/>
                    </a:lnTo>
                    <a:lnTo>
                      <a:pt x="665" y="1092"/>
                    </a:lnTo>
                    <a:cubicBezTo>
                      <a:pt x="664" y="1090"/>
                      <a:pt x="664" y="1089"/>
                      <a:pt x="664" y="1087"/>
                    </a:cubicBezTo>
                    <a:cubicBezTo>
                      <a:pt x="664" y="1085"/>
                      <a:pt x="664" y="1083"/>
                      <a:pt x="664" y="1081"/>
                    </a:cubicBezTo>
                    <a:cubicBezTo>
                      <a:pt x="664" y="1077"/>
                      <a:pt x="665" y="1073"/>
                      <a:pt x="665" y="1069"/>
                    </a:cubicBezTo>
                    <a:lnTo>
                      <a:pt x="662" y="1068"/>
                    </a:lnTo>
                    <a:lnTo>
                      <a:pt x="662" y="1072"/>
                    </a:lnTo>
                    <a:lnTo>
                      <a:pt x="662" y="1068"/>
                    </a:lnTo>
                    <a:close/>
                    <a:moveTo>
                      <a:pt x="662" y="1155"/>
                    </a:moveTo>
                    <a:lnTo>
                      <a:pt x="660" y="1153"/>
                    </a:lnTo>
                    <a:cubicBezTo>
                      <a:pt x="658" y="1156"/>
                      <a:pt x="658" y="1158"/>
                      <a:pt x="658" y="1160"/>
                    </a:cubicBezTo>
                    <a:cubicBezTo>
                      <a:pt x="658" y="1161"/>
                      <a:pt x="658" y="1162"/>
                      <a:pt x="658" y="1163"/>
                    </a:cubicBezTo>
                    <a:lnTo>
                      <a:pt x="658" y="1163"/>
                    </a:lnTo>
                    <a:cubicBezTo>
                      <a:pt x="658" y="1165"/>
                      <a:pt x="658" y="1167"/>
                      <a:pt x="658" y="1168"/>
                    </a:cubicBezTo>
                    <a:cubicBezTo>
                      <a:pt x="658" y="1170"/>
                      <a:pt x="658" y="1171"/>
                      <a:pt x="658" y="1173"/>
                    </a:cubicBezTo>
                    <a:lnTo>
                      <a:pt x="658" y="1173"/>
                    </a:lnTo>
                    <a:cubicBezTo>
                      <a:pt x="658" y="1174"/>
                      <a:pt x="658" y="1175"/>
                      <a:pt x="658" y="1176"/>
                    </a:cubicBezTo>
                    <a:cubicBezTo>
                      <a:pt x="658" y="1178"/>
                      <a:pt x="658" y="1181"/>
                      <a:pt x="661" y="1183"/>
                    </a:cubicBezTo>
                    <a:lnTo>
                      <a:pt x="662" y="1184"/>
                    </a:lnTo>
                    <a:lnTo>
                      <a:pt x="663" y="1184"/>
                    </a:lnTo>
                    <a:lnTo>
                      <a:pt x="669" y="1184"/>
                    </a:lnTo>
                    <a:cubicBezTo>
                      <a:pt x="671" y="1184"/>
                      <a:pt x="673" y="1184"/>
                      <a:pt x="676" y="1184"/>
                    </a:cubicBezTo>
                    <a:cubicBezTo>
                      <a:pt x="678" y="1184"/>
                      <a:pt x="678" y="1183"/>
                      <a:pt x="679" y="1183"/>
                    </a:cubicBezTo>
                    <a:lnTo>
                      <a:pt x="681" y="1183"/>
                    </a:lnTo>
                    <a:lnTo>
                      <a:pt x="681" y="1181"/>
                    </a:lnTo>
                    <a:cubicBezTo>
                      <a:pt x="682" y="1179"/>
                      <a:pt x="682" y="1176"/>
                      <a:pt x="682" y="1174"/>
                    </a:cubicBezTo>
                    <a:cubicBezTo>
                      <a:pt x="682" y="1172"/>
                      <a:pt x="682" y="1170"/>
                      <a:pt x="682" y="1168"/>
                    </a:cubicBezTo>
                    <a:lnTo>
                      <a:pt x="682" y="1168"/>
                    </a:lnTo>
                    <a:cubicBezTo>
                      <a:pt x="682" y="1166"/>
                      <a:pt x="682" y="1164"/>
                      <a:pt x="682" y="1161"/>
                    </a:cubicBezTo>
                    <a:cubicBezTo>
                      <a:pt x="682" y="1159"/>
                      <a:pt x="682" y="1156"/>
                      <a:pt x="680" y="1153"/>
                    </a:cubicBezTo>
                    <a:lnTo>
                      <a:pt x="679" y="1152"/>
                    </a:lnTo>
                    <a:lnTo>
                      <a:pt x="678" y="1152"/>
                    </a:lnTo>
                    <a:cubicBezTo>
                      <a:pt x="675" y="1152"/>
                      <a:pt x="672" y="1152"/>
                      <a:pt x="668" y="1152"/>
                    </a:cubicBezTo>
                    <a:cubicBezTo>
                      <a:pt x="666" y="1152"/>
                      <a:pt x="664" y="1152"/>
                      <a:pt x="662" y="1152"/>
                    </a:cubicBezTo>
                    <a:lnTo>
                      <a:pt x="661" y="1152"/>
                    </a:lnTo>
                    <a:lnTo>
                      <a:pt x="660" y="1153"/>
                    </a:lnTo>
                    <a:lnTo>
                      <a:pt x="662" y="1155"/>
                    </a:lnTo>
                    <a:lnTo>
                      <a:pt x="663" y="1158"/>
                    </a:lnTo>
                    <a:cubicBezTo>
                      <a:pt x="665" y="1158"/>
                      <a:pt x="666" y="1158"/>
                      <a:pt x="668" y="1158"/>
                    </a:cubicBezTo>
                    <a:cubicBezTo>
                      <a:pt x="671" y="1158"/>
                      <a:pt x="674" y="1158"/>
                      <a:pt x="677" y="1158"/>
                    </a:cubicBezTo>
                    <a:lnTo>
                      <a:pt x="678" y="1155"/>
                    </a:lnTo>
                    <a:lnTo>
                      <a:pt x="675" y="1157"/>
                    </a:lnTo>
                    <a:cubicBezTo>
                      <a:pt x="676" y="1158"/>
                      <a:pt x="676" y="1159"/>
                      <a:pt x="676" y="1161"/>
                    </a:cubicBezTo>
                    <a:cubicBezTo>
                      <a:pt x="676" y="1163"/>
                      <a:pt x="676" y="1165"/>
                      <a:pt x="676" y="1168"/>
                    </a:cubicBezTo>
                    <a:lnTo>
                      <a:pt x="676" y="1168"/>
                    </a:lnTo>
                    <a:cubicBezTo>
                      <a:pt x="676" y="1170"/>
                      <a:pt x="676" y="1172"/>
                      <a:pt x="676" y="1174"/>
                    </a:cubicBezTo>
                    <a:cubicBezTo>
                      <a:pt x="676" y="1176"/>
                      <a:pt x="676" y="1178"/>
                      <a:pt x="675" y="1179"/>
                    </a:cubicBezTo>
                    <a:lnTo>
                      <a:pt x="678" y="1180"/>
                    </a:lnTo>
                    <a:lnTo>
                      <a:pt x="677" y="1177"/>
                    </a:lnTo>
                    <a:lnTo>
                      <a:pt x="676" y="1178"/>
                    </a:lnTo>
                    <a:lnTo>
                      <a:pt x="676" y="1178"/>
                    </a:lnTo>
                    <a:lnTo>
                      <a:pt x="676" y="1178"/>
                    </a:lnTo>
                    <a:lnTo>
                      <a:pt x="676" y="1178"/>
                    </a:lnTo>
                    <a:lnTo>
                      <a:pt x="676" y="1178"/>
                    </a:lnTo>
                    <a:lnTo>
                      <a:pt x="676" y="1178"/>
                    </a:lnTo>
                    <a:lnTo>
                      <a:pt x="676" y="1178"/>
                    </a:lnTo>
                    <a:cubicBezTo>
                      <a:pt x="673" y="1178"/>
                      <a:pt x="671" y="1178"/>
                      <a:pt x="669" y="1178"/>
                    </a:cubicBezTo>
                    <a:lnTo>
                      <a:pt x="663" y="1178"/>
                    </a:lnTo>
                    <a:lnTo>
                      <a:pt x="663" y="1181"/>
                    </a:lnTo>
                    <a:lnTo>
                      <a:pt x="665" y="1179"/>
                    </a:lnTo>
                    <a:cubicBezTo>
                      <a:pt x="664" y="1177"/>
                      <a:pt x="664" y="1177"/>
                      <a:pt x="664" y="1176"/>
                    </a:cubicBezTo>
                    <a:cubicBezTo>
                      <a:pt x="664" y="1175"/>
                      <a:pt x="664" y="1174"/>
                      <a:pt x="664" y="1173"/>
                    </a:cubicBezTo>
                    <a:lnTo>
                      <a:pt x="664" y="1172"/>
                    </a:lnTo>
                    <a:cubicBezTo>
                      <a:pt x="664" y="1171"/>
                      <a:pt x="664" y="1170"/>
                      <a:pt x="664" y="1168"/>
                    </a:cubicBezTo>
                    <a:cubicBezTo>
                      <a:pt x="664" y="1167"/>
                      <a:pt x="664" y="1165"/>
                      <a:pt x="664" y="1164"/>
                    </a:cubicBezTo>
                    <a:lnTo>
                      <a:pt x="664" y="1163"/>
                    </a:lnTo>
                    <a:cubicBezTo>
                      <a:pt x="664" y="1162"/>
                      <a:pt x="664" y="1161"/>
                      <a:pt x="664" y="1160"/>
                    </a:cubicBezTo>
                    <a:cubicBezTo>
                      <a:pt x="664" y="1159"/>
                      <a:pt x="664" y="1158"/>
                      <a:pt x="665" y="1157"/>
                    </a:cubicBezTo>
                    <a:lnTo>
                      <a:pt x="662" y="1155"/>
                    </a:lnTo>
                    <a:lnTo>
                      <a:pt x="663" y="1158"/>
                    </a:lnTo>
                    <a:lnTo>
                      <a:pt x="662" y="1155"/>
                    </a:lnTo>
                    <a:close/>
                    <a:moveTo>
                      <a:pt x="661" y="1098"/>
                    </a:moveTo>
                    <a:lnTo>
                      <a:pt x="658" y="1098"/>
                    </a:lnTo>
                    <a:cubicBezTo>
                      <a:pt x="658" y="1102"/>
                      <a:pt x="658" y="1106"/>
                      <a:pt x="658" y="1111"/>
                    </a:cubicBezTo>
                    <a:cubicBezTo>
                      <a:pt x="658" y="1115"/>
                      <a:pt x="658" y="1119"/>
                      <a:pt x="659" y="1123"/>
                    </a:cubicBezTo>
                    <a:lnTo>
                      <a:pt x="659" y="1126"/>
                    </a:lnTo>
                    <a:lnTo>
                      <a:pt x="662" y="1126"/>
                    </a:lnTo>
                    <a:cubicBezTo>
                      <a:pt x="665" y="1126"/>
                      <a:pt x="668" y="1126"/>
                      <a:pt x="672" y="1126"/>
                    </a:cubicBezTo>
                    <a:cubicBezTo>
                      <a:pt x="673" y="1126"/>
                      <a:pt x="674" y="1126"/>
                      <a:pt x="675" y="1126"/>
                    </a:cubicBezTo>
                    <a:lnTo>
                      <a:pt x="675" y="1126"/>
                    </a:lnTo>
                    <a:cubicBezTo>
                      <a:pt x="677" y="1126"/>
                      <a:pt x="679" y="1125"/>
                      <a:pt x="680" y="1125"/>
                    </a:cubicBezTo>
                    <a:lnTo>
                      <a:pt x="683" y="1124"/>
                    </a:lnTo>
                    <a:lnTo>
                      <a:pt x="683" y="1121"/>
                    </a:lnTo>
                    <a:cubicBezTo>
                      <a:pt x="682" y="1119"/>
                      <a:pt x="682" y="1117"/>
                      <a:pt x="682" y="1114"/>
                    </a:cubicBezTo>
                    <a:cubicBezTo>
                      <a:pt x="682" y="1112"/>
                      <a:pt x="682" y="1109"/>
                      <a:pt x="682" y="1106"/>
                    </a:cubicBezTo>
                    <a:cubicBezTo>
                      <a:pt x="682" y="1103"/>
                      <a:pt x="682" y="1100"/>
                      <a:pt x="682" y="1097"/>
                    </a:cubicBezTo>
                    <a:lnTo>
                      <a:pt x="681" y="1095"/>
                    </a:lnTo>
                    <a:lnTo>
                      <a:pt x="679" y="1095"/>
                    </a:lnTo>
                    <a:cubicBezTo>
                      <a:pt x="675" y="1095"/>
                      <a:pt x="672" y="1094"/>
                      <a:pt x="668" y="1094"/>
                    </a:cubicBezTo>
                    <a:lnTo>
                      <a:pt x="667" y="1094"/>
                    </a:lnTo>
                    <a:lnTo>
                      <a:pt x="667" y="1094"/>
                    </a:lnTo>
                    <a:cubicBezTo>
                      <a:pt x="665" y="1094"/>
                      <a:pt x="663" y="1095"/>
                      <a:pt x="661" y="1095"/>
                    </a:cubicBezTo>
                    <a:lnTo>
                      <a:pt x="658" y="1095"/>
                    </a:lnTo>
                    <a:lnTo>
                      <a:pt x="658" y="1098"/>
                    </a:lnTo>
                    <a:lnTo>
                      <a:pt x="661" y="1098"/>
                    </a:lnTo>
                    <a:lnTo>
                      <a:pt x="662" y="1101"/>
                    </a:lnTo>
                    <a:cubicBezTo>
                      <a:pt x="664" y="1101"/>
                      <a:pt x="665" y="1101"/>
                      <a:pt x="667" y="1101"/>
                    </a:cubicBezTo>
                    <a:lnTo>
                      <a:pt x="667" y="1101"/>
                    </a:lnTo>
                    <a:lnTo>
                      <a:pt x="668" y="1101"/>
                    </a:lnTo>
                    <a:cubicBezTo>
                      <a:pt x="672" y="1101"/>
                      <a:pt x="675" y="1101"/>
                      <a:pt x="678" y="1101"/>
                    </a:cubicBezTo>
                    <a:lnTo>
                      <a:pt x="679" y="1098"/>
                    </a:lnTo>
                    <a:lnTo>
                      <a:pt x="675" y="1098"/>
                    </a:lnTo>
                    <a:cubicBezTo>
                      <a:pt x="676" y="1101"/>
                      <a:pt x="676" y="1104"/>
                      <a:pt x="676" y="1106"/>
                    </a:cubicBezTo>
                    <a:cubicBezTo>
                      <a:pt x="676" y="1109"/>
                      <a:pt x="676" y="1112"/>
                      <a:pt x="676" y="1114"/>
                    </a:cubicBezTo>
                    <a:cubicBezTo>
                      <a:pt x="676" y="1117"/>
                      <a:pt x="676" y="1119"/>
                      <a:pt x="676" y="1122"/>
                    </a:cubicBezTo>
                    <a:lnTo>
                      <a:pt x="679" y="1121"/>
                    </a:lnTo>
                    <a:lnTo>
                      <a:pt x="679" y="1118"/>
                    </a:lnTo>
                    <a:cubicBezTo>
                      <a:pt x="677" y="1119"/>
                      <a:pt x="675" y="1120"/>
                      <a:pt x="674" y="1119"/>
                    </a:cubicBezTo>
                    <a:lnTo>
                      <a:pt x="675" y="1119"/>
                    </a:lnTo>
                    <a:cubicBezTo>
                      <a:pt x="674" y="1120"/>
                      <a:pt x="673" y="1120"/>
                      <a:pt x="672" y="1120"/>
                    </a:cubicBezTo>
                    <a:cubicBezTo>
                      <a:pt x="668" y="1120"/>
                      <a:pt x="665" y="1119"/>
                      <a:pt x="662" y="1119"/>
                    </a:cubicBezTo>
                    <a:lnTo>
                      <a:pt x="662" y="1123"/>
                    </a:lnTo>
                    <a:lnTo>
                      <a:pt x="665" y="1122"/>
                    </a:lnTo>
                    <a:cubicBezTo>
                      <a:pt x="664" y="1118"/>
                      <a:pt x="664" y="1114"/>
                      <a:pt x="664" y="1111"/>
                    </a:cubicBezTo>
                    <a:cubicBezTo>
                      <a:pt x="664" y="1107"/>
                      <a:pt x="664" y="1103"/>
                      <a:pt x="665" y="1098"/>
                    </a:cubicBezTo>
                    <a:lnTo>
                      <a:pt x="661" y="1098"/>
                    </a:lnTo>
                    <a:lnTo>
                      <a:pt x="662" y="1101"/>
                    </a:lnTo>
                    <a:lnTo>
                      <a:pt x="661" y="1098"/>
                    </a:lnTo>
                    <a:close/>
                    <a:moveTo>
                      <a:pt x="679" y="1210"/>
                    </a:moveTo>
                    <a:lnTo>
                      <a:pt x="682" y="1210"/>
                    </a:lnTo>
                    <a:cubicBezTo>
                      <a:pt x="682" y="1206"/>
                      <a:pt x="682" y="1202"/>
                      <a:pt x="682" y="1197"/>
                    </a:cubicBezTo>
                    <a:cubicBezTo>
                      <a:pt x="682" y="1193"/>
                      <a:pt x="682" y="1189"/>
                      <a:pt x="681" y="1185"/>
                    </a:cubicBezTo>
                    <a:lnTo>
                      <a:pt x="681" y="1182"/>
                    </a:lnTo>
                    <a:lnTo>
                      <a:pt x="678" y="1182"/>
                    </a:lnTo>
                    <a:cubicBezTo>
                      <a:pt x="675" y="1182"/>
                      <a:pt x="673" y="1181"/>
                      <a:pt x="669" y="1181"/>
                    </a:cubicBezTo>
                    <a:cubicBezTo>
                      <a:pt x="667" y="1181"/>
                      <a:pt x="663" y="1182"/>
                      <a:pt x="660" y="1183"/>
                    </a:cubicBezTo>
                    <a:lnTo>
                      <a:pt x="658" y="1183"/>
                    </a:lnTo>
                    <a:lnTo>
                      <a:pt x="658" y="1186"/>
                    </a:lnTo>
                    <a:cubicBezTo>
                      <a:pt x="658" y="1189"/>
                      <a:pt x="658" y="1192"/>
                      <a:pt x="658" y="1195"/>
                    </a:cubicBezTo>
                    <a:cubicBezTo>
                      <a:pt x="658" y="1196"/>
                      <a:pt x="658" y="1197"/>
                      <a:pt x="658" y="1198"/>
                    </a:cubicBezTo>
                    <a:lnTo>
                      <a:pt x="658" y="1199"/>
                    </a:lnTo>
                    <a:cubicBezTo>
                      <a:pt x="658" y="1200"/>
                      <a:pt x="658" y="1202"/>
                      <a:pt x="658" y="1204"/>
                    </a:cubicBezTo>
                    <a:cubicBezTo>
                      <a:pt x="658" y="1206"/>
                      <a:pt x="658" y="1209"/>
                      <a:pt x="659" y="1212"/>
                    </a:cubicBezTo>
                    <a:lnTo>
                      <a:pt x="660" y="1213"/>
                    </a:lnTo>
                    <a:lnTo>
                      <a:pt x="662" y="1214"/>
                    </a:lnTo>
                    <a:cubicBezTo>
                      <a:pt x="665" y="1214"/>
                      <a:pt x="667" y="1214"/>
                      <a:pt x="670" y="1214"/>
                    </a:cubicBezTo>
                    <a:cubicBezTo>
                      <a:pt x="673" y="1214"/>
                      <a:pt x="676" y="1214"/>
                      <a:pt x="679" y="1213"/>
                    </a:cubicBezTo>
                    <a:lnTo>
                      <a:pt x="682" y="1213"/>
                    </a:lnTo>
                    <a:lnTo>
                      <a:pt x="682" y="1210"/>
                    </a:lnTo>
                    <a:lnTo>
                      <a:pt x="679" y="1210"/>
                    </a:lnTo>
                    <a:lnTo>
                      <a:pt x="678" y="1207"/>
                    </a:lnTo>
                    <a:cubicBezTo>
                      <a:pt x="675" y="1207"/>
                      <a:pt x="673" y="1208"/>
                      <a:pt x="670" y="1208"/>
                    </a:cubicBezTo>
                    <a:cubicBezTo>
                      <a:pt x="668" y="1208"/>
                      <a:pt x="665" y="1207"/>
                      <a:pt x="662" y="1207"/>
                    </a:cubicBezTo>
                    <a:lnTo>
                      <a:pt x="662" y="1210"/>
                    </a:lnTo>
                    <a:lnTo>
                      <a:pt x="665" y="1209"/>
                    </a:lnTo>
                    <a:cubicBezTo>
                      <a:pt x="664" y="1207"/>
                      <a:pt x="664" y="1206"/>
                      <a:pt x="664" y="1204"/>
                    </a:cubicBezTo>
                    <a:cubicBezTo>
                      <a:pt x="664" y="1202"/>
                      <a:pt x="664" y="1201"/>
                      <a:pt x="664" y="1199"/>
                    </a:cubicBezTo>
                    <a:lnTo>
                      <a:pt x="664" y="1198"/>
                    </a:lnTo>
                    <a:cubicBezTo>
                      <a:pt x="664" y="1197"/>
                      <a:pt x="664" y="1196"/>
                      <a:pt x="664" y="1195"/>
                    </a:cubicBezTo>
                    <a:cubicBezTo>
                      <a:pt x="664" y="1192"/>
                      <a:pt x="664" y="1189"/>
                      <a:pt x="664" y="1186"/>
                    </a:cubicBezTo>
                    <a:lnTo>
                      <a:pt x="661" y="1186"/>
                    </a:lnTo>
                    <a:lnTo>
                      <a:pt x="662" y="1189"/>
                    </a:lnTo>
                    <a:cubicBezTo>
                      <a:pt x="665" y="1188"/>
                      <a:pt x="667" y="1188"/>
                      <a:pt x="669" y="1188"/>
                    </a:cubicBezTo>
                    <a:cubicBezTo>
                      <a:pt x="672" y="1188"/>
                      <a:pt x="675" y="1188"/>
                      <a:pt x="678" y="1188"/>
                    </a:cubicBezTo>
                    <a:lnTo>
                      <a:pt x="678" y="1185"/>
                    </a:lnTo>
                    <a:lnTo>
                      <a:pt x="675" y="1186"/>
                    </a:lnTo>
                    <a:cubicBezTo>
                      <a:pt x="676" y="1190"/>
                      <a:pt x="676" y="1193"/>
                      <a:pt x="676" y="1197"/>
                    </a:cubicBezTo>
                    <a:cubicBezTo>
                      <a:pt x="676" y="1201"/>
                      <a:pt x="676" y="1206"/>
                      <a:pt x="675" y="1210"/>
                    </a:cubicBezTo>
                    <a:lnTo>
                      <a:pt x="679" y="1210"/>
                    </a:lnTo>
                    <a:lnTo>
                      <a:pt x="678" y="1207"/>
                    </a:lnTo>
                    <a:lnTo>
                      <a:pt x="679" y="1210"/>
                    </a:lnTo>
                    <a:close/>
                    <a:moveTo>
                      <a:pt x="661" y="1127"/>
                    </a:moveTo>
                    <a:lnTo>
                      <a:pt x="658" y="1127"/>
                    </a:lnTo>
                    <a:cubicBezTo>
                      <a:pt x="658" y="1131"/>
                      <a:pt x="658" y="1136"/>
                      <a:pt x="658" y="1140"/>
                    </a:cubicBezTo>
                    <a:cubicBezTo>
                      <a:pt x="658" y="1144"/>
                      <a:pt x="658" y="1148"/>
                      <a:pt x="658" y="1151"/>
                    </a:cubicBezTo>
                    <a:lnTo>
                      <a:pt x="659" y="1154"/>
                    </a:lnTo>
                    <a:lnTo>
                      <a:pt x="661" y="1154"/>
                    </a:lnTo>
                    <a:cubicBezTo>
                      <a:pt x="665" y="1155"/>
                      <a:pt x="668" y="1155"/>
                      <a:pt x="671" y="1155"/>
                    </a:cubicBezTo>
                    <a:cubicBezTo>
                      <a:pt x="674" y="1155"/>
                      <a:pt x="677" y="1154"/>
                      <a:pt x="680" y="1154"/>
                    </a:cubicBezTo>
                    <a:lnTo>
                      <a:pt x="682" y="1153"/>
                    </a:lnTo>
                    <a:lnTo>
                      <a:pt x="682" y="1150"/>
                    </a:lnTo>
                    <a:lnTo>
                      <a:pt x="682" y="1127"/>
                    </a:lnTo>
                    <a:lnTo>
                      <a:pt x="682" y="1123"/>
                    </a:lnTo>
                    <a:lnTo>
                      <a:pt x="679" y="1123"/>
                    </a:lnTo>
                    <a:lnTo>
                      <a:pt x="661" y="1123"/>
                    </a:lnTo>
                    <a:lnTo>
                      <a:pt x="658" y="1123"/>
                    </a:lnTo>
                    <a:lnTo>
                      <a:pt x="658" y="1127"/>
                    </a:lnTo>
                    <a:lnTo>
                      <a:pt x="661" y="1127"/>
                    </a:lnTo>
                    <a:lnTo>
                      <a:pt x="661" y="1130"/>
                    </a:lnTo>
                    <a:lnTo>
                      <a:pt x="679" y="1130"/>
                    </a:lnTo>
                    <a:lnTo>
                      <a:pt x="679" y="1127"/>
                    </a:lnTo>
                    <a:lnTo>
                      <a:pt x="676" y="1127"/>
                    </a:lnTo>
                    <a:lnTo>
                      <a:pt x="676" y="1150"/>
                    </a:lnTo>
                    <a:lnTo>
                      <a:pt x="679" y="1150"/>
                    </a:lnTo>
                    <a:lnTo>
                      <a:pt x="678" y="1147"/>
                    </a:lnTo>
                    <a:cubicBezTo>
                      <a:pt x="675" y="1148"/>
                      <a:pt x="673" y="1149"/>
                      <a:pt x="671" y="1149"/>
                    </a:cubicBezTo>
                    <a:cubicBezTo>
                      <a:pt x="669" y="1149"/>
                      <a:pt x="666" y="1148"/>
                      <a:pt x="662" y="1148"/>
                    </a:cubicBezTo>
                    <a:lnTo>
                      <a:pt x="662" y="1151"/>
                    </a:lnTo>
                    <a:lnTo>
                      <a:pt x="665" y="1150"/>
                    </a:lnTo>
                    <a:cubicBezTo>
                      <a:pt x="664" y="1147"/>
                      <a:pt x="664" y="1144"/>
                      <a:pt x="664" y="1140"/>
                    </a:cubicBezTo>
                    <a:cubicBezTo>
                      <a:pt x="664" y="1136"/>
                      <a:pt x="664" y="1131"/>
                      <a:pt x="664" y="1127"/>
                    </a:cubicBezTo>
                    <a:lnTo>
                      <a:pt x="661" y="1127"/>
                    </a:lnTo>
                    <a:lnTo>
                      <a:pt x="661" y="1130"/>
                    </a:lnTo>
                    <a:lnTo>
                      <a:pt x="661" y="1127"/>
                    </a:lnTo>
                    <a:close/>
                    <a:moveTo>
                      <a:pt x="687" y="1084"/>
                    </a:moveTo>
                    <a:lnTo>
                      <a:pt x="687" y="1087"/>
                    </a:lnTo>
                    <a:cubicBezTo>
                      <a:pt x="689" y="1087"/>
                      <a:pt x="691" y="1087"/>
                      <a:pt x="693" y="1087"/>
                    </a:cubicBezTo>
                    <a:cubicBezTo>
                      <a:pt x="694" y="1087"/>
                      <a:pt x="695" y="1087"/>
                      <a:pt x="696" y="1087"/>
                    </a:cubicBezTo>
                    <a:lnTo>
                      <a:pt x="696" y="1087"/>
                    </a:lnTo>
                    <a:cubicBezTo>
                      <a:pt x="699" y="1087"/>
                      <a:pt x="702" y="1086"/>
                      <a:pt x="705" y="1086"/>
                    </a:cubicBezTo>
                    <a:lnTo>
                      <a:pt x="707" y="1086"/>
                    </a:lnTo>
                    <a:lnTo>
                      <a:pt x="708" y="1084"/>
                    </a:lnTo>
                    <a:cubicBezTo>
                      <a:pt x="708" y="1081"/>
                      <a:pt x="708" y="1078"/>
                      <a:pt x="708" y="1075"/>
                    </a:cubicBezTo>
                    <a:cubicBezTo>
                      <a:pt x="708" y="1069"/>
                      <a:pt x="707" y="1062"/>
                      <a:pt x="701" y="1056"/>
                    </a:cubicBezTo>
                    <a:lnTo>
                      <a:pt x="700" y="1056"/>
                    </a:lnTo>
                    <a:lnTo>
                      <a:pt x="699" y="1055"/>
                    </a:lnTo>
                    <a:cubicBezTo>
                      <a:pt x="697" y="1055"/>
                      <a:pt x="695" y="1055"/>
                      <a:pt x="693" y="1055"/>
                    </a:cubicBezTo>
                    <a:cubicBezTo>
                      <a:pt x="691" y="1055"/>
                      <a:pt x="688" y="1055"/>
                      <a:pt x="686" y="1056"/>
                    </a:cubicBezTo>
                    <a:lnTo>
                      <a:pt x="684" y="1057"/>
                    </a:lnTo>
                    <a:lnTo>
                      <a:pt x="684" y="1059"/>
                    </a:lnTo>
                    <a:cubicBezTo>
                      <a:pt x="683" y="1063"/>
                      <a:pt x="683" y="1067"/>
                      <a:pt x="683" y="1071"/>
                    </a:cubicBezTo>
                    <a:cubicBezTo>
                      <a:pt x="683" y="1075"/>
                      <a:pt x="683" y="1079"/>
                      <a:pt x="684" y="1084"/>
                    </a:cubicBezTo>
                    <a:lnTo>
                      <a:pt x="684" y="1087"/>
                    </a:lnTo>
                    <a:lnTo>
                      <a:pt x="687" y="1087"/>
                    </a:lnTo>
                    <a:lnTo>
                      <a:pt x="687" y="1084"/>
                    </a:lnTo>
                    <a:lnTo>
                      <a:pt x="690" y="1083"/>
                    </a:lnTo>
                    <a:cubicBezTo>
                      <a:pt x="690" y="1079"/>
                      <a:pt x="690" y="1075"/>
                      <a:pt x="690" y="1071"/>
                    </a:cubicBezTo>
                    <a:cubicBezTo>
                      <a:pt x="690" y="1067"/>
                      <a:pt x="690" y="1063"/>
                      <a:pt x="690" y="1059"/>
                    </a:cubicBezTo>
                    <a:lnTo>
                      <a:pt x="687" y="1059"/>
                    </a:lnTo>
                    <a:lnTo>
                      <a:pt x="688" y="1062"/>
                    </a:lnTo>
                    <a:cubicBezTo>
                      <a:pt x="690" y="1062"/>
                      <a:pt x="691" y="1061"/>
                      <a:pt x="693" y="1061"/>
                    </a:cubicBezTo>
                    <a:cubicBezTo>
                      <a:pt x="695" y="1061"/>
                      <a:pt x="696" y="1062"/>
                      <a:pt x="698" y="1062"/>
                    </a:cubicBezTo>
                    <a:lnTo>
                      <a:pt x="699" y="1059"/>
                    </a:lnTo>
                    <a:lnTo>
                      <a:pt x="696" y="1061"/>
                    </a:lnTo>
                    <a:cubicBezTo>
                      <a:pt x="701" y="1065"/>
                      <a:pt x="702" y="1070"/>
                      <a:pt x="702" y="1075"/>
                    </a:cubicBezTo>
                    <a:cubicBezTo>
                      <a:pt x="702" y="1078"/>
                      <a:pt x="702" y="1080"/>
                      <a:pt x="701" y="1083"/>
                    </a:cubicBezTo>
                    <a:lnTo>
                      <a:pt x="704" y="1083"/>
                    </a:lnTo>
                    <a:lnTo>
                      <a:pt x="704" y="1080"/>
                    </a:lnTo>
                    <a:cubicBezTo>
                      <a:pt x="701" y="1080"/>
                      <a:pt x="699" y="1080"/>
                      <a:pt x="696" y="1080"/>
                    </a:cubicBezTo>
                    <a:lnTo>
                      <a:pt x="696" y="1080"/>
                    </a:lnTo>
                    <a:cubicBezTo>
                      <a:pt x="695" y="1080"/>
                      <a:pt x="694" y="1080"/>
                      <a:pt x="693" y="1080"/>
                    </a:cubicBezTo>
                    <a:cubicBezTo>
                      <a:pt x="691" y="1080"/>
                      <a:pt x="689" y="1080"/>
                      <a:pt x="687" y="1080"/>
                    </a:cubicBezTo>
                    <a:lnTo>
                      <a:pt x="687" y="1084"/>
                    </a:lnTo>
                    <a:lnTo>
                      <a:pt x="690" y="1083"/>
                    </a:lnTo>
                    <a:lnTo>
                      <a:pt x="687" y="1084"/>
                    </a:lnTo>
                    <a:moveTo>
                      <a:pt x="662" y="1240"/>
                    </a:moveTo>
                    <a:lnTo>
                      <a:pt x="662" y="1243"/>
                    </a:lnTo>
                    <a:lnTo>
                      <a:pt x="663" y="1243"/>
                    </a:lnTo>
                    <a:cubicBezTo>
                      <a:pt x="666" y="1243"/>
                      <a:pt x="668" y="1243"/>
                      <a:pt x="671" y="1243"/>
                    </a:cubicBezTo>
                    <a:cubicBezTo>
                      <a:pt x="674" y="1243"/>
                      <a:pt x="677" y="1243"/>
                      <a:pt x="679" y="1242"/>
                    </a:cubicBezTo>
                    <a:lnTo>
                      <a:pt x="681" y="1242"/>
                    </a:lnTo>
                    <a:lnTo>
                      <a:pt x="681" y="1240"/>
                    </a:lnTo>
                    <a:cubicBezTo>
                      <a:pt x="682" y="1235"/>
                      <a:pt x="682" y="1231"/>
                      <a:pt x="682" y="1228"/>
                    </a:cubicBezTo>
                    <a:cubicBezTo>
                      <a:pt x="682" y="1223"/>
                      <a:pt x="682" y="1218"/>
                      <a:pt x="681" y="1214"/>
                    </a:cubicBezTo>
                    <a:lnTo>
                      <a:pt x="680" y="1212"/>
                    </a:lnTo>
                    <a:lnTo>
                      <a:pt x="678" y="1211"/>
                    </a:lnTo>
                    <a:cubicBezTo>
                      <a:pt x="675" y="1211"/>
                      <a:pt x="672" y="1211"/>
                      <a:pt x="669" y="1211"/>
                    </a:cubicBezTo>
                    <a:cubicBezTo>
                      <a:pt x="666" y="1211"/>
                      <a:pt x="663" y="1211"/>
                      <a:pt x="660" y="1212"/>
                    </a:cubicBezTo>
                    <a:lnTo>
                      <a:pt x="658" y="1213"/>
                    </a:lnTo>
                    <a:lnTo>
                      <a:pt x="658" y="1215"/>
                    </a:lnTo>
                    <a:cubicBezTo>
                      <a:pt x="658" y="1219"/>
                      <a:pt x="658" y="1224"/>
                      <a:pt x="658" y="1228"/>
                    </a:cubicBezTo>
                    <a:cubicBezTo>
                      <a:pt x="658" y="1232"/>
                      <a:pt x="658" y="1236"/>
                      <a:pt x="658" y="1240"/>
                    </a:cubicBezTo>
                    <a:lnTo>
                      <a:pt x="659" y="1243"/>
                    </a:lnTo>
                    <a:lnTo>
                      <a:pt x="662" y="1243"/>
                    </a:lnTo>
                    <a:lnTo>
                      <a:pt x="662" y="1240"/>
                    </a:lnTo>
                    <a:lnTo>
                      <a:pt x="665" y="1240"/>
                    </a:lnTo>
                    <a:cubicBezTo>
                      <a:pt x="664" y="1236"/>
                      <a:pt x="664" y="1232"/>
                      <a:pt x="664" y="1228"/>
                    </a:cubicBezTo>
                    <a:cubicBezTo>
                      <a:pt x="664" y="1224"/>
                      <a:pt x="664" y="1219"/>
                      <a:pt x="664" y="1215"/>
                    </a:cubicBezTo>
                    <a:lnTo>
                      <a:pt x="661" y="1215"/>
                    </a:lnTo>
                    <a:lnTo>
                      <a:pt x="662" y="1218"/>
                    </a:lnTo>
                    <a:cubicBezTo>
                      <a:pt x="664" y="1217"/>
                      <a:pt x="667" y="1217"/>
                      <a:pt x="669" y="1217"/>
                    </a:cubicBezTo>
                    <a:cubicBezTo>
                      <a:pt x="672" y="1217"/>
                      <a:pt x="674" y="1218"/>
                      <a:pt x="677" y="1218"/>
                    </a:cubicBezTo>
                    <a:lnTo>
                      <a:pt x="678" y="1215"/>
                    </a:lnTo>
                    <a:lnTo>
                      <a:pt x="674" y="1215"/>
                    </a:lnTo>
                    <a:cubicBezTo>
                      <a:pt x="675" y="1219"/>
                      <a:pt x="676" y="1223"/>
                      <a:pt x="676" y="1228"/>
                    </a:cubicBezTo>
                    <a:cubicBezTo>
                      <a:pt x="676" y="1231"/>
                      <a:pt x="675" y="1235"/>
                      <a:pt x="675" y="1239"/>
                    </a:cubicBezTo>
                    <a:lnTo>
                      <a:pt x="678" y="1239"/>
                    </a:lnTo>
                    <a:lnTo>
                      <a:pt x="677" y="1236"/>
                    </a:lnTo>
                    <a:cubicBezTo>
                      <a:pt x="675" y="1237"/>
                      <a:pt x="674" y="1237"/>
                      <a:pt x="671" y="1237"/>
                    </a:cubicBezTo>
                    <a:cubicBezTo>
                      <a:pt x="669" y="1237"/>
                      <a:pt x="666" y="1237"/>
                      <a:pt x="663" y="1237"/>
                    </a:cubicBezTo>
                    <a:lnTo>
                      <a:pt x="661" y="1237"/>
                    </a:lnTo>
                    <a:lnTo>
                      <a:pt x="662" y="1240"/>
                    </a:lnTo>
                    <a:lnTo>
                      <a:pt x="665" y="1240"/>
                    </a:lnTo>
                    <a:lnTo>
                      <a:pt x="662" y="1240"/>
                    </a:lnTo>
                    <a:moveTo>
                      <a:pt x="652" y="1083"/>
                    </a:moveTo>
                    <a:lnTo>
                      <a:pt x="656" y="1084"/>
                    </a:lnTo>
                    <a:cubicBezTo>
                      <a:pt x="656" y="1080"/>
                      <a:pt x="657" y="1075"/>
                      <a:pt x="657" y="1070"/>
                    </a:cubicBezTo>
                    <a:cubicBezTo>
                      <a:pt x="657" y="1066"/>
                      <a:pt x="656" y="1062"/>
                      <a:pt x="656" y="1058"/>
                    </a:cubicBezTo>
                    <a:lnTo>
                      <a:pt x="655" y="1056"/>
                    </a:lnTo>
                    <a:lnTo>
                      <a:pt x="653" y="1056"/>
                    </a:lnTo>
                    <a:cubicBezTo>
                      <a:pt x="651" y="1055"/>
                      <a:pt x="649" y="1055"/>
                      <a:pt x="648" y="1055"/>
                    </a:cubicBezTo>
                    <a:cubicBezTo>
                      <a:pt x="646" y="1055"/>
                      <a:pt x="644" y="1055"/>
                      <a:pt x="642" y="1055"/>
                    </a:cubicBezTo>
                    <a:lnTo>
                      <a:pt x="641" y="1056"/>
                    </a:lnTo>
                    <a:lnTo>
                      <a:pt x="640" y="1056"/>
                    </a:lnTo>
                    <a:cubicBezTo>
                      <a:pt x="634" y="1062"/>
                      <a:pt x="631" y="1068"/>
                      <a:pt x="631" y="1075"/>
                    </a:cubicBezTo>
                    <a:cubicBezTo>
                      <a:pt x="631" y="1078"/>
                      <a:pt x="632" y="1081"/>
                      <a:pt x="633" y="1084"/>
                    </a:cubicBezTo>
                    <a:lnTo>
                      <a:pt x="634" y="1086"/>
                    </a:lnTo>
                    <a:lnTo>
                      <a:pt x="636" y="1087"/>
                    </a:lnTo>
                    <a:cubicBezTo>
                      <a:pt x="639" y="1087"/>
                      <a:pt x="642" y="1087"/>
                      <a:pt x="645" y="1087"/>
                    </a:cubicBezTo>
                    <a:cubicBezTo>
                      <a:pt x="647" y="1087"/>
                      <a:pt x="650" y="1087"/>
                      <a:pt x="653" y="1086"/>
                    </a:cubicBezTo>
                    <a:lnTo>
                      <a:pt x="655" y="1086"/>
                    </a:lnTo>
                    <a:lnTo>
                      <a:pt x="656" y="1084"/>
                    </a:lnTo>
                    <a:lnTo>
                      <a:pt x="652" y="1083"/>
                    </a:lnTo>
                    <a:lnTo>
                      <a:pt x="652" y="1080"/>
                    </a:lnTo>
                    <a:cubicBezTo>
                      <a:pt x="650" y="1080"/>
                      <a:pt x="647" y="1080"/>
                      <a:pt x="645" y="1080"/>
                    </a:cubicBezTo>
                    <a:cubicBezTo>
                      <a:pt x="642" y="1080"/>
                      <a:pt x="639" y="1080"/>
                      <a:pt x="636" y="1080"/>
                    </a:cubicBezTo>
                    <a:lnTo>
                      <a:pt x="636" y="1083"/>
                    </a:lnTo>
                    <a:lnTo>
                      <a:pt x="639" y="1082"/>
                    </a:lnTo>
                    <a:cubicBezTo>
                      <a:pt x="638" y="1080"/>
                      <a:pt x="638" y="1077"/>
                      <a:pt x="638" y="1075"/>
                    </a:cubicBezTo>
                    <a:cubicBezTo>
                      <a:pt x="638" y="1070"/>
                      <a:pt x="640" y="1065"/>
                      <a:pt x="644" y="1061"/>
                    </a:cubicBezTo>
                    <a:lnTo>
                      <a:pt x="642" y="1059"/>
                    </a:lnTo>
                    <a:lnTo>
                      <a:pt x="643" y="1062"/>
                    </a:lnTo>
                    <a:cubicBezTo>
                      <a:pt x="644" y="1062"/>
                      <a:pt x="646" y="1061"/>
                      <a:pt x="648" y="1061"/>
                    </a:cubicBezTo>
                    <a:cubicBezTo>
                      <a:pt x="649" y="1061"/>
                      <a:pt x="651" y="1061"/>
                      <a:pt x="652" y="1062"/>
                    </a:cubicBezTo>
                    <a:lnTo>
                      <a:pt x="653" y="1059"/>
                    </a:lnTo>
                    <a:lnTo>
                      <a:pt x="649" y="1059"/>
                    </a:lnTo>
                    <a:cubicBezTo>
                      <a:pt x="650" y="1063"/>
                      <a:pt x="650" y="1066"/>
                      <a:pt x="650" y="1070"/>
                    </a:cubicBezTo>
                    <a:cubicBezTo>
                      <a:pt x="650" y="1075"/>
                      <a:pt x="650" y="1079"/>
                      <a:pt x="649" y="1083"/>
                    </a:cubicBezTo>
                    <a:lnTo>
                      <a:pt x="652" y="1083"/>
                    </a:lnTo>
                    <a:lnTo>
                      <a:pt x="652" y="1080"/>
                    </a:lnTo>
                    <a:lnTo>
                      <a:pt x="652" y="1083"/>
                    </a:lnTo>
                    <a:moveTo>
                      <a:pt x="661" y="1043"/>
                    </a:moveTo>
                    <a:lnTo>
                      <a:pt x="658" y="1043"/>
                    </a:lnTo>
                    <a:lnTo>
                      <a:pt x="658" y="1044"/>
                    </a:lnTo>
                    <a:cubicBezTo>
                      <a:pt x="658" y="1047"/>
                      <a:pt x="658" y="1051"/>
                      <a:pt x="658" y="1054"/>
                    </a:cubicBezTo>
                    <a:cubicBezTo>
                      <a:pt x="658" y="1057"/>
                      <a:pt x="658" y="1060"/>
                      <a:pt x="659" y="1064"/>
                    </a:cubicBezTo>
                    <a:lnTo>
                      <a:pt x="659" y="1066"/>
                    </a:lnTo>
                    <a:lnTo>
                      <a:pt x="662" y="1066"/>
                    </a:lnTo>
                    <a:cubicBezTo>
                      <a:pt x="665" y="1067"/>
                      <a:pt x="668" y="1067"/>
                      <a:pt x="671" y="1067"/>
                    </a:cubicBezTo>
                    <a:cubicBezTo>
                      <a:pt x="674" y="1067"/>
                      <a:pt x="677" y="1067"/>
                      <a:pt x="679" y="1066"/>
                    </a:cubicBezTo>
                    <a:lnTo>
                      <a:pt x="681" y="1066"/>
                    </a:lnTo>
                    <a:lnTo>
                      <a:pt x="682" y="1064"/>
                    </a:lnTo>
                    <a:cubicBezTo>
                      <a:pt x="682" y="1061"/>
                      <a:pt x="683" y="1057"/>
                      <a:pt x="683" y="1054"/>
                    </a:cubicBezTo>
                    <a:cubicBezTo>
                      <a:pt x="683" y="1051"/>
                      <a:pt x="682" y="1047"/>
                      <a:pt x="682" y="1044"/>
                    </a:cubicBezTo>
                    <a:cubicBezTo>
                      <a:pt x="682" y="1042"/>
                      <a:pt x="681" y="1040"/>
                      <a:pt x="680" y="1039"/>
                    </a:cubicBezTo>
                    <a:cubicBezTo>
                      <a:pt x="679" y="1038"/>
                      <a:pt x="677" y="1037"/>
                      <a:pt x="676" y="1037"/>
                    </a:cubicBezTo>
                    <a:cubicBezTo>
                      <a:pt x="674" y="1036"/>
                      <a:pt x="672" y="1036"/>
                      <a:pt x="670" y="1036"/>
                    </a:cubicBezTo>
                    <a:cubicBezTo>
                      <a:pt x="666" y="1036"/>
                      <a:pt x="662" y="1037"/>
                      <a:pt x="659" y="1041"/>
                    </a:cubicBezTo>
                    <a:lnTo>
                      <a:pt x="658" y="1042"/>
                    </a:lnTo>
                    <a:lnTo>
                      <a:pt x="658" y="1043"/>
                    </a:lnTo>
                    <a:lnTo>
                      <a:pt x="661" y="1043"/>
                    </a:lnTo>
                    <a:lnTo>
                      <a:pt x="664" y="1045"/>
                    </a:lnTo>
                    <a:cubicBezTo>
                      <a:pt x="666" y="1043"/>
                      <a:pt x="668" y="1042"/>
                      <a:pt x="670" y="1042"/>
                    </a:cubicBezTo>
                    <a:cubicBezTo>
                      <a:pt x="671" y="1042"/>
                      <a:pt x="672" y="1042"/>
                      <a:pt x="674" y="1043"/>
                    </a:cubicBezTo>
                    <a:lnTo>
                      <a:pt x="676" y="1044"/>
                    </a:lnTo>
                    <a:lnTo>
                      <a:pt x="676" y="1044"/>
                    </a:lnTo>
                    <a:cubicBezTo>
                      <a:pt x="676" y="1048"/>
                      <a:pt x="676" y="1051"/>
                      <a:pt x="676" y="1054"/>
                    </a:cubicBezTo>
                    <a:cubicBezTo>
                      <a:pt x="676" y="1057"/>
                      <a:pt x="676" y="1060"/>
                      <a:pt x="676" y="1062"/>
                    </a:cubicBezTo>
                    <a:lnTo>
                      <a:pt x="679" y="1063"/>
                    </a:lnTo>
                    <a:lnTo>
                      <a:pt x="678" y="1060"/>
                    </a:lnTo>
                    <a:cubicBezTo>
                      <a:pt x="676" y="1060"/>
                      <a:pt x="674" y="1061"/>
                      <a:pt x="671" y="1061"/>
                    </a:cubicBezTo>
                    <a:cubicBezTo>
                      <a:pt x="668" y="1061"/>
                      <a:pt x="665" y="1060"/>
                      <a:pt x="662" y="1060"/>
                    </a:cubicBezTo>
                    <a:lnTo>
                      <a:pt x="662" y="1063"/>
                    </a:lnTo>
                    <a:lnTo>
                      <a:pt x="665" y="1063"/>
                    </a:lnTo>
                    <a:cubicBezTo>
                      <a:pt x="665" y="1060"/>
                      <a:pt x="664" y="1057"/>
                      <a:pt x="664" y="1054"/>
                    </a:cubicBezTo>
                    <a:cubicBezTo>
                      <a:pt x="664" y="1051"/>
                      <a:pt x="665" y="1048"/>
                      <a:pt x="665" y="1044"/>
                    </a:cubicBezTo>
                    <a:lnTo>
                      <a:pt x="665" y="1043"/>
                    </a:lnTo>
                    <a:lnTo>
                      <a:pt x="661" y="1043"/>
                    </a:lnTo>
                    <a:lnTo>
                      <a:pt x="664" y="1045"/>
                    </a:lnTo>
                    <a:lnTo>
                      <a:pt x="661" y="1043"/>
                    </a:lnTo>
                    <a:close/>
                    <a:moveTo>
                      <a:pt x="629" y="1245"/>
                    </a:moveTo>
                    <a:lnTo>
                      <a:pt x="632" y="1245"/>
                    </a:lnTo>
                    <a:cubicBezTo>
                      <a:pt x="632" y="1241"/>
                      <a:pt x="632" y="1238"/>
                      <a:pt x="632" y="1235"/>
                    </a:cubicBezTo>
                    <a:cubicBezTo>
                      <a:pt x="632" y="1233"/>
                      <a:pt x="632" y="1232"/>
                      <a:pt x="632" y="1230"/>
                    </a:cubicBezTo>
                    <a:cubicBezTo>
                      <a:pt x="632" y="1220"/>
                      <a:pt x="632" y="1209"/>
                      <a:pt x="632" y="1199"/>
                    </a:cubicBezTo>
                    <a:cubicBezTo>
                      <a:pt x="632" y="1196"/>
                      <a:pt x="631" y="1196"/>
                      <a:pt x="631" y="1195"/>
                    </a:cubicBezTo>
                    <a:lnTo>
                      <a:pt x="630" y="1193"/>
                    </a:lnTo>
                    <a:lnTo>
                      <a:pt x="628" y="1193"/>
                    </a:lnTo>
                    <a:cubicBezTo>
                      <a:pt x="628" y="1193"/>
                      <a:pt x="626" y="1192"/>
                      <a:pt x="625" y="1192"/>
                    </a:cubicBezTo>
                    <a:cubicBezTo>
                      <a:pt x="623" y="1192"/>
                      <a:pt x="620" y="1193"/>
                      <a:pt x="618" y="1195"/>
                    </a:cubicBezTo>
                    <a:lnTo>
                      <a:pt x="618" y="1196"/>
                    </a:lnTo>
                    <a:lnTo>
                      <a:pt x="618" y="1197"/>
                    </a:lnTo>
                    <a:cubicBezTo>
                      <a:pt x="618" y="1199"/>
                      <a:pt x="617" y="1202"/>
                      <a:pt x="617" y="1204"/>
                    </a:cubicBezTo>
                    <a:cubicBezTo>
                      <a:pt x="617" y="1211"/>
                      <a:pt x="617" y="1217"/>
                      <a:pt x="617" y="1223"/>
                    </a:cubicBezTo>
                    <a:cubicBezTo>
                      <a:pt x="617" y="1229"/>
                      <a:pt x="617" y="1235"/>
                      <a:pt x="617" y="1242"/>
                    </a:cubicBezTo>
                    <a:cubicBezTo>
                      <a:pt x="617" y="1244"/>
                      <a:pt x="618" y="1245"/>
                      <a:pt x="618" y="1246"/>
                    </a:cubicBezTo>
                    <a:lnTo>
                      <a:pt x="619" y="1248"/>
                    </a:lnTo>
                    <a:lnTo>
                      <a:pt x="621" y="1248"/>
                    </a:lnTo>
                    <a:lnTo>
                      <a:pt x="629" y="1248"/>
                    </a:lnTo>
                    <a:lnTo>
                      <a:pt x="632" y="1248"/>
                    </a:lnTo>
                    <a:lnTo>
                      <a:pt x="632" y="1245"/>
                    </a:lnTo>
                    <a:lnTo>
                      <a:pt x="629" y="1245"/>
                    </a:lnTo>
                    <a:lnTo>
                      <a:pt x="629" y="1242"/>
                    </a:lnTo>
                    <a:lnTo>
                      <a:pt x="621" y="1242"/>
                    </a:lnTo>
                    <a:lnTo>
                      <a:pt x="621" y="1245"/>
                    </a:lnTo>
                    <a:lnTo>
                      <a:pt x="624" y="1244"/>
                    </a:lnTo>
                    <a:cubicBezTo>
                      <a:pt x="624" y="1243"/>
                      <a:pt x="624" y="1242"/>
                      <a:pt x="624" y="1242"/>
                    </a:cubicBezTo>
                    <a:cubicBezTo>
                      <a:pt x="624" y="1235"/>
                      <a:pt x="624" y="1229"/>
                      <a:pt x="624" y="1223"/>
                    </a:cubicBezTo>
                    <a:cubicBezTo>
                      <a:pt x="624" y="1217"/>
                      <a:pt x="624" y="1211"/>
                      <a:pt x="624" y="1204"/>
                    </a:cubicBezTo>
                    <a:cubicBezTo>
                      <a:pt x="624" y="1202"/>
                      <a:pt x="624" y="1200"/>
                      <a:pt x="624" y="1198"/>
                    </a:cubicBezTo>
                    <a:lnTo>
                      <a:pt x="621" y="1197"/>
                    </a:lnTo>
                    <a:lnTo>
                      <a:pt x="623" y="1200"/>
                    </a:lnTo>
                    <a:lnTo>
                      <a:pt x="625" y="1199"/>
                    </a:lnTo>
                    <a:cubicBezTo>
                      <a:pt x="625" y="1199"/>
                      <a:pt x="626" y="1199"/>
                      <a:pt x="628" y="1199"/>
                    </a:cubicBezTo>
                    <a:lnTo>
                      <a:pt x="628" y="1196"/>
                    </a:lnTo>
                    <a:lnTo>
                      <a:pt x="625" y="1197"/>
                    </a:lnTo>
                    <a:lnTo>
                      <a:pt x="626" y="1199"/>
                    </a:lnTo>
                    <a:lnTo>
                      <a:pt x="626" y="1199"/>
                    </a:lnTo>
                    <a:lnTo>
                      <a:pt x="627" y="1199"/>
                    </a:lnTo>
                    <a:lnTo>
                      <a:pt x="626" y="1199"/>
                    </a:lnTo>
                    <a:lnTo>
                      <a:pt x="626" y="1199"/>
                    </a:lnTo>
                    <a:lnTo>
                      <a:pt x="627" y="1199"/>
                    </a:lnTo>
                    <a:lnTo>
                      <a:pt x="626" y="1199"/>
                    </a:lnTo>
                    <a:cubicBezTo>
                      <a:pt x="626" y="1209"/>
                      <a:pt x="626" y="1220"/>
                      <a:pt x="626" y="1230"/>
                    </a:cubicBezTo>
                    <a:lnTo>
                      <a:pt x="626" y="1235"/>
                    </a:lnTo>
                    <a:lnTo>
                      <a:pt x="626" y="1245"/>
                    </a:lnTo>
                    <a:lnTo>
                      <a:pt x="629" y="1245"/>
                    </a:lnTo>
                    <a:lnTo>
                      <a:pt x="629" y="1242"/>
                    </a:lnTo>
                    <a:lnTo>
                      <a:pt x="629" y="1245"/>
                    </a:lnTo>
                    <a:close/>
                    <a:moveTo>
                      <a:pt x="718" y="1245"/>
                    </a:moveTo>
                    <a:lnTo>
                      <a:pt x="721" y="1246"/>
                    </a:lnTo>
                    <a:cubicBezTo>
                      <a:pt x="722" y="1243"/>
                      <a:pt x="722" y="1240"/>
                      <a:pt x="722" y="1237"/>
                    </a:cubicBezTo>
                    <a:cubicBezTo>
                      <a:pt x="722" y="1235"/>
                      <a:pt x="722" y="1232"/>
                      <a:pt x="722" y="1230"/>
                    </a:cubicBezTo>
                    <a:lnTo>
                      <a:pt x="722" y="1229"/>
                    </a:lnTo>
                    <a:cubicBezTo>
                      <a:pt x="722" y="1226"/>
                      <a:pt x="722" y="1224"/>
                      <a:pt x="722" y="1221"/>
                    </a:cubicBezTo>
                    <a:cubicBezTo>
                      <a:pt x="722" y="1218"/>
                      <a:pt x="722" y="1215"/>
                      <a:pt x="722" y="1213"/>
                    </a:cubicBezTo>
                    <a:lnTo>
                      <a:pt x="722" y="1211"/>
                    </a:lnTo>
                    <a:cubicBezTo>
                      <a:pt x="722" y="1209"/>
                      <a:pt x="722" y="1207"/>
                      <a:pt x="722" y="1204"/>
                    </a:cubicBezTo>
                    <a:cubicBezTo>
                      <a:pt x="722" y="1201"/>
                      <a:pt x="722" y="1199"/>
                      <a:pt x="721" y="1196"/>
                    </a:cubicBezTo>
                    <a:lnTo>
                      <a:pt x="721" y="1195"/>
                    </a:lnTo>
                    <a:lnTo>
                      <a:pt x="720" y="1194"/>
                    </a:lnTo>
                    <a:cubicBezTo>
                      <a:pt x="718" y="1193"/>
                      <a:pt x="716" y="1192"/>
                      <a:pt x="714" y="1192"/>
                    </a:cubicBezTo>
                    <a:cubicBezTo>
                      <a:pt x="713" y="1192"/>
                      <a:pt x="711" y="1193"/>
                      <a:pt x="710" y="1194"/>
                    </a:cubicBezTo>
                    <a:lnTo>
                      <a:pt x="709" y="1195"/>
                    </a:lnTo>
                    <a:lnTo>
                      <a:pt x="708" y="1196"/>
                    </a:lnTo>
                    <a:cubicBezTo>
                      <a:pt x="708" y="1201"/>
                      <a:pt x="708" y="1213"/>
                      <a:pt x="708" y="1224"/>
                    </a:cubicBezTo>
                    <a:cubicBezTo>
                      <a:pt x="708" y="1233"/>
                      <a:pt x="708" y="1242"/>
                      <a:pt x="708" y="1245"/>
                    </a:cubicBezTo>
                    <a:lnTo>
                      <a:pt x="709" y="1248"/>
                    </a:lnTo>
                    <a:lnTo>
                      <a:pt x="711" y="1248"/>
                    </a:lnTo>
                    <a:lnTo>
                      <a:pt x="718" y="1248"/>
                    </a:lnTo>
                    <a:lnTo>
                      <a:pt x="720" y="1248"/>
                    </a:lnTo>
                    <a:lnTo>
                      <a:pt x="721" y="1246"/>
                    </a:lnTo>
                    <a:lnTo>
                      <a:pt x="718" y="1245"/>
                    </a:lnTo>
                    <a:lnTo>
                      <a:pt x="718" y="1242"/>
                    </a:lnTo>
                    <a:lnTo>
                      <a:pt x="711" y="1242"/>
                    </a:lnTo>
                    <a:lnTo>
                      <a:pt x="711" y="1245"/>
                    </a:lnTo>
                    <a:lnTo>
                      <a:pt x="715" y="1244"/>
                    </a:lnTo>
                    <a:cubicBezTo>
                      <a:pt x="714" y="1242"/>
                      <a:pt x="714" y="1233"/>
                      <a:pt x="714" y="1224"/>
                    </a:cubicBezTo>
                    <a:cubicBezTo>
                      <a:pt x="714" y="1213"/>
                      <a:pt x="714" y="1201"/>
                      <a:pt x="715" y="1197"/>
                    </a:cubicBezTo>
                    <a:lnTo>
                      <a:pt x="712" y="1197"/>
                    </a:lnTo>
                    <a:lnTo>
                      <a:pt x="713" y="1199"/>
                    </a:lnTo>
                    <a:lnTo>
                      <a:pt x="714" y="1199"/>
                    </a:lnTo>
                    <a:cubicBezTo>
                      <a:pt x="715" y="1199"/>
                      <a:pt x="716" y="1199"/>
                      <a:pt x="717" y="1200"/>
                    </a:cubicBezTo>
                    <a:lnTo>
                      <a:pt x="718" y="1197"/>
                    </a:lnTo>
                    <a:lnTo>
                      <a:pt x="715" y="1197"/>
                    </a:lnTo>
                    <a:cubicBezTo>
                      <a:pt x="715" y="1199"/>
                      <a:pt x="715" y="1202"/>
                      <a:pt x="715" y="1204"/>
                    </a:cubicBezTo>
                    <a:cubicBezTo>
                      <a:pt x="715" y="1206"/>
                      <a:pt x="715" y="1209"/>
                      <a:pt x="715" y="1211"/>
                    </a:cubicBezTo>
                    <a:lnTo>
                      <a:pt x="715" y="1213"/>
                    </a:lnTo>
                    <a:cubicBezTo>
                      <a:pt x="715" y="1216"/>
                      <a:pt x="715" y="1218"/>
                      <a:pt x="715" y="1221"/>
                    </a:cubicBezTo>
                    <a:cubicBezTo>
                      <a:pt x="715" y="1224"/>
                      <a:pt x="715" y="1226"/>
                      <a:pt x="715" y="1228"/>
                    </a:cubicBezTo>
                    <a:lnTo>
                      <a:pt x="715" y="1230"/>
                    </a:lnTo>
                    <a:cubicBezTo>
                      <a:pt x="715" y="1232"/>
                      <a:pt x="716" y="1235"/>
                      <a:pt x="716" y="1237"/>
                    </a:cubicBezTo>
                    <a:cubicBezTo>
                      <a:pt x="716" y="1240"/>
                      <a:pt x="715" y="1242"/>
                      <a:pt x="715" y="1244"/>
                    </a:cubicBezTo>
                    <a:lnTo>
                      <a:pt x="718" y="1245"/>
                    </a:lnTo>
                    <a:lnTo>
                      <a:pt x="718" y="1242"/>
                    </a:lnTo>
                    <a:lnTo>
                      <a:pt x="718" y="1245"/>
                    </a:lnTo>
                    <a:close/>
                    <a:moveTo>
                      <a:pt x="621" y="1130"/>
                    </a:moveTo>
                    <a:lnTo>
                      <a:pt x="619" y="1133"/>
                    </a:lnTo>
                    <a:lnTo>
                      <a:pt x="619" y="1134"/>
                    </a:lnTo>
                    <a:cubicBezTo>
                      <a:pt x="620" y="1134"/>
                      <a:pt x="620" y="1135"/>
                      <a:pt x="621" y="1135"/>
                    </a:cubicBezTo>
                    <a:cubicBezTo>
                      <a:pt x="623" y="1135"/>
                      <a:pt x="625" y="1136"/>
                      <a:pt x="626" y="1136"/>
                    </a:cubicBezTo>
                    <a:cubicBezTo>
                      <a:pt x="627" y="1136"/>
                      <a:pt x="628" y="1136"/>
                      <a:pt x="629" y="1135"/>
                    </a:cubicBezTo>
                    <a:cubicBezTo>
                      <a:pt x="631" y="1134"/>
                      <a:pt x="632" y="1133"/>
                      <a:pt x="632" y="1131"/>
                    </a:cubicBezTo>
                    <a:cubicBezTo>
                      <a:pt x="632" y="1130"/>
                      <a:pt x="632" y="1129"/>
                      <a:pt x="632" y="1127"/>
                    </a:cubicBezTo>
                    <a:cubicBezTo>
                      <a:pt x="633" y="1124"/>
                      <a:pt x="633" y="1120"/>
                      <a:pt x="633" y="1117"/>
                    </a:cubicBezTo>
                    <a:cubicBezTo>
                      <a:pt x="633" y="1116"/>
                      <a:pt x="633" y="1114"/>
                      <a:pt x="633" y="1113"/>
                    </a:cubicBezTo>
                    <a:cubicBezTo>
                      <a:pt x="633" y="1111"/>
                      <a:pt x="632" y="1109"/>
                      <a:pt x="632" y="1108"/>
                    </a:cubicBezTo>
                    <a:lnTo>
                      <a:pt x="631" y="1105"/>
                    </a:lnTo>
                    <a:lnTo>
                      <a:pt x="629" y="1105"/>
                    </a:lnTo>
                    <a:lnTo>
                      <a:pt x="621" y="1105"/>
                    </a:lnTo>
                    <a:lnTo>
                      <a:pt x="618" y="1105"/>
                    </a:lnTo>
                    <a:lnTo>
                      <a:pt x="618" y="1108"/>
                    </a:lnTo>
                    <a:cubicBezTo>
                      <a:pt x="618" y="1110"/>
                      <a:pt x="617" y="1111"/>
                      <a:pt x="617" y="1113"/>
                    </a:cubicBezTo>
                    <a:cubicBezTo>
                      <a:pt x="617" y="1116"/>
                      <a:pt x="617" y="1119"/>
                      <a:pt x="617" y="1122"/>
                    </a:cubicBezTo>
                    <a:lnTo>
                      <a:pt x="617" y="1130"/>
                    </a:lnTo>
                    <a:lnTo>
                      <a:pt x="617" y="1132"/>
                    </a:lnTo>
                    <a:lnTo>
                      <a:pt x="619" y="1133"/>
                    </a:lnTo>
                    <a:lnTo>
                      <a:pt x="621" y="1130"/>
                    </a:lnTo>
                    <a:lnTo>
                      <a:pt x="624" y="1130"/>
                    </a:lnTo>
                    <a:lnTo>
                      <a:pt x="624" y="1122"/>
                    </a:lnTo>
                    <a:cubicBezTo>
                      <a:pt x="624" y="1119"/>
                      <a:pt x="624" y="1116"/>
                      <a:pt x="624" y="1113"/>
                    </a:cubicBezTo>
                    <a:cubicBezTo>
                      <a:pt x="624" y="1112"/>
                      <a:pt x="624" y="1111"/>
                      <a:pt x="624" y="1109"/>
                    </a:cubicBezTo>
                    <a:lnTo>
                      <a:pt x="621" y="1108"/>
                    </a:lnTo>
                    <a:lnTo>
                      <a:pt x="621" y="1112"/>
                    </a:lnTo>
                    <a:lnTo>
                      <a:pt x="629" y="1112"/>
                    </a:lnTo>
                    <a:lnTo>
                      <a:pt x="629" y="1108"/>
                    </a:lnTo>
                    <a:lnTo>
                      <a:pt x="626" y="1109"/>
                    </a:lnTo>
                    <a:cubicBezTo>
                      <a:pt x="626" y="1111"/>
                      <a:pt x="626" y="1112"/>
                      <a:pt x="626" y="1113"/>
                    </a:cubicBezTo>
                    <a:cubicBezTo>
                      <a:pt x="626" y="1114"/>
                      <a:pt x="626" y="1116"/>
                      <a:pt x="626" y="1117"/>
                    </a:cubicBezTo>
                    <a:cubicBezTo>
                      <a:pt x="626" y="1120"/>
                      <a:pt x="626" y="1124"/>
                      <a:pt x="626" y="1127"/>
                    </a:cubicBezTo>
                    <a:cubicBezTo>
                      <a:pt x="626" y="1129"/>
                      <a:pt x="626" y="1130"/>
                      <a:pt x="626" y="1130"/>
                    </a:cubicBezTo>
                    <a:lnTo>
                      <a:pt x="627" y="1130"/>
                    </a:lnTo>
                    <a:lnTo>
                      <a:pt x="626" y="1130"/>
                    </a:lnTo>
                    <a:lnTo>
                      <a:pt x="626" y="1130"/>
                    </a:lnTo>
                    <a:lnTo>
                      <a:pt x="627" y="1130"/>
                    </a:lnTo>
                    <a:lnTo>
                      <a:pt x="626" y="1130"/>
                    </a:lnTo>
                    <a:lnTo>
                      <a:pt x="627" y="1130"/>
                    </a:lnTo>
                    <a:lnTo>
                      <a:pt x="626" y="1129"/>
                    </a:lnTo>
                    <a:lnTo>
                      <a:pt x="626" y="1130"/>
                    </a:lnTo>
                    <a:lnTo>
                      <a:pt x="627" y="1130"/>
                    </a:lnTo>
                    <a:lnTo>
                      <a:pt x="626" y="1129"/>
                    </a:lnTo>
                    <a:lnTo>
                      <a:pt x="626" y="1130"/>
                    </a:lnTo>
                    <a:lnTo>
                      <a:pt x="626" y="1129"/>
                    </a:lnTo>
                    <a:lnTo>
                      <a:pt x="626" y="1129"/>
                    </a:lnTo>
                    <a:lnTo>
                      <a:pt x="626" y="1130"/>
                    </a:lnTo>
                    <a:lnTo>
                      <a:pt x="626" y="1129"/>
                    </a:lnTo>
                    <a:lnTo>
                      <a:pt x="626" y="1129"/>
                    </a:lnTo>
                    <a:cubicBezTo>
                      <a:pt x="626" y="1129"/>
                      <a:pt x="625" y="1129"/>
                      <a:pt x="623" y="1129"/>
                    </a:cubicBezTo>
                    <a:lnTo>
                      <a:pt x="623" y="1131"/>
                    </a:lnTo>
                    <a:lnTo>
                      <a:pt x="624" y="1129"/>
                    </a:lnTo>
                    <a:lnTo>
                      <a:pt x="623" y="1129"/>
                    </a:lnTo>
                    <a:lnTo>
                      <a:pt x="623" y="1131"/>
                    </a:lnTo>
                    <a:lnTo>
                      <a:pt x="624" y="1129"/>
                    </a:lnTo>
                    <a:lnTo>
                      <a:pt x="624" y="1129"/>
                    </a:lnTo>
                    <a:lnTo>
                      <a:pt x="624" y="1129"/>
                    </a:lnTo>
                    <a:lnTo>
                      <a:pt x="624" y="1129"/>
                    </a:lnTo>
                    <a:lnTo>
                      <a:pt x="624" y="1129"/>
                    </a:lnTo>
                    <a:lnTo>
                      <a:pt x="624" y="1129"/>
                    </a:lnTo>
                    <a:lnTo>
                      <a:pt x="623" y="1128"/>
                    </a:lnTo>
                    <a:lnTo>
                      <a:pt x="621" y="1130"/>
                    </a:lnTo>
                    <a:lnTo>
                      <a:pt x="624" y="1130"/>
                    </a:lnTo>
                    <a:lnTo>
                      <a:pt x="621" y="1130"/>
                    </a:lnTo>
                    <a:close/>
                    <a:moveTo>
                      <a:pt x="629" y="1191"/>
                    </a:moveTo>
                    <a:lnTo>
                      <a:pt x="632" y="1191"/>
                    </a:lnTo>
                    <a:cubicBezTo>
                      <a:pt x="632" y="1184"/>
                      <a:pt x="632" y="1177"/>
                      <a:pt x="632" y="1170"/>
                    </a:cubicBezTo>
                    <a:lnTo>
                      <a:pt x="632" y="1170"/>
                    </a:lnTo>
                    <a:lnTo>
                      <a:pt x="632" y="1170"/>
                    </a:lnTo>
                    <a:lnTo>
                      <a:pt x="632" y="1170"/>
                    </a:lnTo>
                    <a:cubicBezTo>
                      <a:pt x="632" y="1169"/>
                      <a:pt x="632" y="1168"/>
                      <a:pt x="632" y="1166"/>
                    </a:cubicBezTo>
                    <a:cubicBezTo>
                      <a:pt x="631" y="1165"/>
                      <a:pt x="631" y="1164"/>
                      <a:pt x="630" y="1163"/>
                    </a:cubicBezTo>
                    <a:lnTo>
                      <a:pt x="629" y="1161"/>
                    </a:lnTo>
                    <a:lnTo>
                      <a:pt x="627" y="1162"/>
                    </a:lnTo>
                    <a:cubicBezTo>
                      <a:pt x="625" y="1162"/>
                      <a:pt x="623" y="1162"/>
                      <a:pt x="621" y="1162"/>
                    </a:cubicBezTo>
                    <a:lnTo>
                      <a:pt x="619" y="1162"/>
                    </a:lnTo>
                    <a:lnTo>
                      <a:pt x="618" y="1165"/>
                    </a:lnTo>
                    <a:cubicBezTo>
                      <a:pt x="617" y="1167"/>
                      <a:pt x="617" y="1170"/>
                      <a:pt x="617" y="1172"/>
                    </a:cubicBezTo>
                    <a:cubicBezTo>
                      <a:pt x="617" y="1174"/>
                      <a:pt x="617" y="1176"/>
                      <a:pt x="617" y="1178"/>
                    </a:cubicBezTo>
                    <a:lnTo>
                      <a:pt x="617" y="1179"/>
                    </a:lnTo>
                    <a:cubicBezTo>
                      <a:pt x="617" y="1180"/>
                      <a:pt x="617" y="1182"/>
                      <a:pt x="617" y="1184"/>
                    </a:cubicBezTo>
                    <a:cubicBezTo>
                      <a:pt x="617" y="1187"/>
                      <a:pt x="617" y="1190"/>
                      <a:pt x="619" y="1193"/>
                    </a:cubicBezTo>
                    <a:lnTo>
                      <a:pt x="620" y="1194"/>
                    </a:lnTo>
                    <a:lnTo>
                      <a:pt x="622" y="1194"/>
                    </a:lnTo>
                    <a:lnTo>
                      <a:pt x="629" y="1194"/>
                    </a:lnTo>
                    <a:lnTo>
                      <a:pt x="632" y="1194"/>
                    </a:lnTo>
                    <a:lnTo>
                      <a:pt x="632" y="1191"/>
                    </a:lnTo>
                    <a:lnTo>
                      <a:pt x="629" y="1191"/>
                    </a:lnTo>
                    <a:lnTo>
                      <a:pt x="629" y="1188"/>
                    </a:lnTo>
                    <a:lnTo>
                      <a:pt x="622" y="1188"/>
                    </a:lnTo>
                    <a:lnTo>
                      <a:pt x="622" y="1191"/>
                    </a:lnTo>
                    <a:lnTo>
                      <a:pt x="625" y="1190"/>
                    </a:lnTo>
                    <a:cubicBezTo>
                      <a:pt x="624" y="1188"/>
                      <a:pt x="624" y="1187"/>
                      <a:pt x="624" y="1184"/>
                    </a:cubicBezTo>
                    <a:cubicBezTo>
                      <a:pt x="624" y="1183"/>
                      <a:pt x="624" y="1181"/>
                      <a:pt x="624" y="1179"/>
                    </a:cubicBezTo>
                    <a:lnTo>
                      <a:pt x="624" y="1178"/>
                    </a:lnTo>
                    <a:cubicBezTo>
                      <a:pt x="624" y="1176"/>
                      <a:pt x="624" y="1174"/>
                      <a:pt x="624" y="1172"/>
                    </a:cubicBezTo>
                    <a:cubicBezTo>
                      <a:pt x="624" y="1170"/>
                      <a:pt x="624" y="1168"/>
                      <a:pt x="624" y="1166"/>
                    </a:cubicBezTo>
                    <a:lnTo>
                      <a:pt x="621" y="1165"/>
                    </a:lnTo>
                    <a:lnTo>
                      <a:pt x="621" y="1169"/>
                    </a:lnTo>
                    <a:cubicBezTo>
                      <a:pt x="624" y="1168"/>
                      <a:pt x="626" y="1168"/>
                      <a:pt x="628" y="1168"/>
                    </a:cubicBezTo>
                    <a:lnTo>
                      <a:pt x="628" y="1165"/>
                    </a:lnTo>
                    <a:lnTo>
                      <a:pt x="625" y="1166"/>
                    </a:lnTo>
                    <a:lnTo>
                      <a:pt x="626" y="1168"/>
                    </a:lnTo>
                    <a:lnTo>
                      <a:pt x="626" y="1168"/>
                    </a:lnTo>
                    <a:lnTo>
                      <a:pt x="626" y="1168"/>
                    </a:lnTo>
                    <a:lnTo>
                      <a:pt x="626" y="1168"/>
                    </a:lnTo>
                    <a:lnTo>
                      <a:pt x="626" y="1168"/>
                    </a:lnTo>
                    <a:lnTo>
                      <a:pt x="626" y="1168"/>
                    </a:lnTo>
                    <a:lnTo>
                      <a:pt x="626" y="1168"/>
                    </a:lnTo>
                    <a:lnTo>
                      <a:pt x="626" y="1168"/>
                    </a:lnTo>
                    <a:lnTo>
                      <a:pt x="626" y="1170"/>
                    </a:lnTo>
                    <a:lnTo>
                      <a:pt x="626" y="1170"/>
                    </a:lnTo>
                    <a:lnTo>
                      <a:pt x="629" y="1170"/>
                    </a:lnTo>
                    <a:lnTo>
                      <a:pt x="626" y="1170"/>
                    </a:lnTo>
                    <a:cubicBezTo>
                      <a:pt x="626" y="1177"/>
                      <a:pt x="626" y="1184"/>
                      <a:pt x="626" y="1191"/>
                    </a:cubicBezTo>
                    <a:lnTo>
                      <a:pt x="629" y="1191"/>
                    </a:lnTo>
                    <a:lnTo>
                      <a:pt x="629" y="1188"/>
                    </a:lnTo>
                    <a:lnTo>
                      <a:pt x="629" y="1191"/>
                    </a:lnTo>
                    <a:close/>
                    <a:moveTo>
                      <a:pt x="629" y="1161"/>
                    </a:moveTo>
                    <a:lnTo>
                      <a:pt x="632" y="1161"/>
                    </a:lnTo>
                    <a:cubicBezTo>
                      <a:pt x="632" y="1158"/>
                      <a:pt x="632" y="1156"/>
                      <a:pt x="632" y="1154"/>
                    </a:cubicBezTo>
                    <a:cubicBezTo>
                      <a:pt x="632" y="1152"/>
                      <a:pt x="632" y="1151"/>
                      <a:pt x="632" y="1149"/>
                    </a:cubicBezTo>
                    <a:lnTo>
                      <a:pt x="632" y="1148"/>
                    </a:lnTo>
                    <a:cubicBezTo>
                      <a:pt x="632" y="1147"/>
                      <a:pt x="633" y="1145"/>
                      <a:pt x="633" y="1142"/>
                    </a:cubicBezTo>
                    <a:cubicBezTo>
                      <a:pt x="633" y="1140"/>
                      <a:pt x="632" y="1138"/>
                      <a:pt x="631" y="1136"/>
                    </a:cubicBezTo>
                    <a:lnTo>
                      <a:pt x="630" y="1135"/>
                    </a:lnTo>
                    <a:lnTo>
                      <a:pt x="629" y="1134"/>
                    </a:lnTo>
                    <a:cubicBezTo>
                      <a:pt x="628" y="1134"/>
                      <a:pt x="626" y="1133"/>
                      <a:pt x="625" y="1133"/>
                    </a:cubicBezTo>
                    <a:cubicBezTo>
                      <a:pt x="623" y="1133"/>
                      <a:pt x="621" y="1134"/>
                      <a:pt x="619" y="1135"/>
                    </a:cubicBezTo>
                    <a:lnTo>
                      <a:pt x="618" y="1136"/>
                    </a:lnTo>
                    <a:lnTo>
                      <a:pt x="618" y="1138"/>
                    </a:lnTo>
                    <a:cubicBezTo>
                      <a:pt x="617" y="1142"/>
                      <a:pt x="617" y="1145"/>
                      <a:pt x="617" y="1149"/>
                    </a:cubicBezTo>
                    <a:cubicBezTo>
                      <a:pt x="617" y="1153"/>
                      <a:pt x="617" y="1157"/>
                      <a:pt x="618" y="1161"/>
                    </a:cubicBezTo>
                    <a:lnTo>
                      <a:pt x="618" y="1162"/>
                    </a:lnTo>
                    <a:lnTo>
                      <a:pt x="619" y="1163"/>
                    </a:lnTo>
                    <a:cubicBezTo>
                      <a:pt x="621" y="1164"/>
                      <a:pt x="623" y="1165"/>
                      <a:pt x="625" y="1165"/>
                    </a:cubicBezTo>
                    <a:cubicBezTo>
                      <a:pt x="627" y="1165"/>
                      <a:pt x="629" y="1164"/>
                      <a:pt x="630" y="1164"/>
                    </a:cubicBezTo>
                    <a:lnTo>
                      <a:pt x="632" y="1163"/>
                    </a:lnTo>
                    <a:lnTo>
                      <a:pt x="632" y="1161"/>
                    </a:lnTo>
                    <a:lnTo>
                      <a:pt x="629" y="1161"/>
                    </a:lnTo>
                    <a:lnTo>
                      <a:pt x="628" y="1158"/>
                    </a:lnTo>
                    <a:cubicBezTo>
                      <a:pt x="627" y="1158"/>
                      <a:pt x="626" y="1158"/>
                      <a:pt x="625" y="1158"/>
                    </a:cubicBezTo>
                    <a:cubicBezTo>
                      <a:pt x="624" y="1158"/>
                      <a:pt x="624" y="1158"/>
                      <a:pt x="623" y="1158"/>
                    </a:cubicBezTo>
                    <a:lnTo>
                      <a:pt x="621" y="1160"/>
                    </a:lnTo>
                    <a:lnTo>
                      <a:pt x="624" y="1160"/>
                    </a:lnTo>
                    <a:cubicBezTo>
                      <a:pt x="624" y="1157"/>
                      <a:pt x="624" y="1153"/>
                      <a:pt x="624" y="1149"/>
                    </a:cubicBezTo>
                    <a:cubicBezTo>
                      <a:pt x="624" y="1146"/>
                      <a:pt x="624" y="1142"/>
                      <a:pt x="624" y="1138"/>
                    </a:cubicBezTo>
                    <a:lnTo>
                      <a:pt x="621" y="1138"/>
                    </a:lnTo>
                    <a:lnTo>
                      <a:pt x="623" y="1141"/>
                    </a:lnTo>
                    <a:cubicBezTo>
                      <a:pt x="624" y="1140"/>
                      <a:pt x="624" y="1140"/>
                      <a:pt x="625" y="1140"/>
                    </a:cubicBezTo>
                    <a:cubicBezTo>
                      <a:pt x="625" y="1140"/>
                      <a:pt x="626" y="1140"/>
                      <a:pt x="627" y="1140"/>
                    </a:cubicBezTo>
                    <a:lnTo>
                      <a:pt x="628" y="1137"/>
                    </a:lnTo>
                    <a:lnTo>
                      <a:pt x="626" y="1139"/>
                    </a:lnTo>
                    <a:cubicBezTo>
                      <a:pt x="626" y="1140"/>
                      <a:pt x="626" y="1141"/>
                      <a:pt x="626" y="1142"/>
                    </a:cubicBezTo>
                    <a:cubicBezTo>
                      <a:pt x="626" y="1144"/>
                      <a:pt x="626" y="1146"/>
                      <a:pt x="626" y="1148"/>
                    </a:cubicBezTo>
                    <a:lnTo>
                      <a:pt x="626" y="1149"/>
                    </a:lnTo>
                    <a:cubicBezTo>
                      <a:pt x="626" y="1151"/>
                      <a:pt x="626" y="1152"/>
                      <a:pt x="626" y="1154"/>
                    </a:cubicBezTo>
                    <a:cubicBezTo>
                      <a:pt x="626" y="1156"/>
                      <a:pt x="626" y="1158"/>
                      <a:pt x="626" y="1161"/>
                    </a:cubicBezTo>
                    <a:lnTo>
                      <a:pt x="629" y="1161"/>
                    </a:lnTo>
                    <a:lnTo>
                      <a:pt x="628" y="1158"/>
                    </a:lnTo>
                    <a:lnTo>
                      <a:pt x="629" y="1161"/>
                    </a:lnTo>
                    <a:close/>
                    <a:moveTo>
                      <a:pt x="719" y="1132"/>
                    </a:moveTo>
                    <a:lnTo>
                      <a:pt x="722" y="1132"/>
                    </a:lnTo>
                    <a:cubicBezTo>
                      <a:pt x="722" y="1128"/>
                      <a:pt x="722" y="1124"/>
                      <a:pt x="722" y="1120"/>
                    </a:cubicBezTo>
                    <a:cubicBezTo>
                      <a:pt x="722" y="1116"/>
                      <a:pt x="722" y="1112"/>
                      <a:pt x="722" y="1109"/>
                    </a:cubicBezTo>
                    <a:lnTo>
                      <a:pt x="722" y="1107"/>
                    </a:lnTo>
                    <a:lnTo>
                      <a:pt x="720" y="1106"/>
                    </a:lnTo>
                    <a:cubicBezTo>
                      <a:pt x="718" y="1106"/>
                      <a:pt x="717" y="1105"/>
                      <a:pt x="715" y="1105"/>
                    </a:cubicBezTo>
                    <a:cubicBezTo>
                      <a:pt x="714" y="1105"/>
                      <a:pt x="712" y="1106"/>
                      <a:pt x="710" y="1106"/>
                    </a:cubicBezTo>
                    <a:lnTo>
                      <a:pt x="708" y="1107"/>
                    </a:lnTo>
                    <a:lnTo>
                      <a:pt x="708" y="1109"/>
                    </a:lnTo>
                    <a:cubicBezTo>
                      <a:pt x="708" y="1110"/>
                      <a:pt x="708" y="1111"/>
                      <a:pt x="708" y="1112"/>
                    </a:cubicBezTo>
                    <a:cubicBezTo>
                      <a:pt x="708" y="1115"/>
                      <a:pt x="708" y="1118"/>
                      <a:pt x="708" y="1122"/>
                    </a:cubicBezTo>
                    <a:cubicBezTo>
                      <a:pt x="708" y="1125"/>
                      <a:pt x="708" y="1129"/>
                      <a:pt x="708" y="1133"/>
                    </a:cubicBezTo>
                    <a:lnTo>
                      <a:pt x="709" y="1135"/>
                    </a:lnTo>
                    <a:lnTo>
                      <a:pt x="711" y="1135"/>
                    </a:lnTo>
                    <a:cubicBezTo>
                      <a:pt x="712" y="1135"/>
                      <a:pt x="713" y="1136"/>
                      <a:pt x="715" y="1136"/>
                    </a:cubicBezTo>
                    <a:lnTo>
                      <a:pt x="715" y="1136"/>
                    </a:lnTo>
                    <a:lnTo>
                      <a:pt x="715" y="1136"/>
                    </a:lnTo>
                    <a:lnTo>
                      <a:pt x="715" y="1136"/>
                    </a:lnTo>
                    <a:cubicBezTo>
                      <a:pt x="717" y="1136"/>
                      <a:pt x="718" y="1135"/>
                      <a:pt x="719" y="1135"/>
                    </a:cubicBezTo>
                    <a:lnTo>
                      <a:pt x="722" y="1135"/>
                    </a:lnTo>
                    <a:lnTo>
                      <a:pt x="722" y="1132"/>
                    </a:lnTo>
                    <a:lnTo>
                      <a:pt x="719" y="1132"/>
                    </a:lnTo>
                    <a:lnTo>
                      <a:pt x="718" y="1129"/>
                    </a:lnTo>
                    <a:cubicBezTo>
                      <a:pt x="716" y="1129"/>
                      <a:pt x="715" y="1129"/>
                      <a:pt x="715" y="1129"/>
                    </a:cubicBezTo>
                    <a:lnTo>
                      <a:pt x="715" y="1132"/>
                    </a:lnTo>
                    <a:lnTo>
                      <a:pt x="715" y="1129"/>
                    </a:lnTo>
                    <a:lnTo>
                      <a:pt x="715" y="1129"/>
                    </a:lnTo>
                    <a:cubicBezTo>
                      <a:pt x="714" y="1129"/>
                      <a:pt x="713" y="1129"/>
                      <a:pt x="712" y="1129"/>
                    </a:cubicBezTo>
                    <a:lnTo>
                      <a:pt x="712" y="1132"/>
                    </a:lnTo>
                    <a:lnTo>
                      <a:pt x="715" y="1131"/>
                    </a:lnTo>
                    <a:cubicBezTo>
                      <a:pt x="714" y="1128"/>
                      <a:pt x="714" y="1125"/>
                      <a:pt x="714" y="1122"/>
                    </a:cubicBezTo>
                    <a:cubicBezTo>
                      <a:pt x="714" y="1119"/>
                      <a:pt x="714" y="1115"/>
                      <a:pt x="714" y="1112"/>
                    </a:cubicBezTo>
                    <a:cubicBezTo>
                      <a:pt x="714" y="1111"/>
                      <a:pt x="714" y="1110"/>
                      <a:pt x="714" y="1109"/>
                    </a:cubicBezTo>
                    <a:lnTo>
                      <a:pt x="711" y="1109"/>
                    </a:lnTo>
                    <a:lnTo>
                      <a:pt x="711" y="1112"/>
                    </a:lnTo>
                    <a:cubicBezTo>
                      <a:pt x="714" y="1112"/>
                      <a:pt x="715" y="1112"/>
                      <a:pt x="715" y="1112"/>
                    </a:cubicBezTo>
                    <a:cubicBezTo>
                      <a:pt x="716" y="1112"/>
                      <a:pt x="716" y="1112"/>
                      <a:pt x="718" y="1112"/>
                    </a:cubicBezTo>
                    <a:lnTo>
                      <a:pt x="719" y="1109"/>
                    </a:lnTo>
                    <a:lnTo>
                      <a:pt x="716" y="1109"/>
                    </a:lnTo>
                    <a:cubicBezTo>
                      <a:pt x="716" y="1113"/>
                      <a:pt x="716" y="1116"/>
                      <a:pt x="716" y="1120"/>
                    </a:cubicBezTo>
                    <a:cubicBezTo>
                      <a:pt x="716" y="1124"/>
                      <a:pt x="716" y="1128"/>
                      <a:pt x="715" y="1132"/>
                    </a:cubicBezTo>
                    <a:lnTo>
                      <a:pt x="719" y="1132"/>
                    </a:lnTo>
                    <a:lnTo>
                      <a:pt x="718" y="1129"/>
                    </a:lnTo>
                    <a:lnTo>
                      <a:pt x="719" y="1132"/>
                    </a:lnTo>
                    <a:close/>
                    <a:moveTo>
                      <a:pt x="718" y="1137"/>
                    </a:moveTo>
                    <a:lnTo>
                      <a:pt x="718" y="1134"/>
                    </a:lnTo>
                    <a:cubicBezTo>
                      <a:pt x="717" y="1134"/>
                      <a:pt x="716" y="1134"/>
                      <a:pt x="715" y="1134"/>
                    </a:cubicBezTo>
                    <a:cubicBezTo>
                      <a:pt x="714" y="1134"/>
                      <a:pt x="713" y="1134"/>
                      <a:pt x="712" y="1134"/>
                    </a:cubicBezTo>
                    <a:lnTo>
                      <a:pt x="712" y="1134"/>
                    </a:lnTo>
                    <a:lnTo>
                      <a:pt x="710" y="1135"/>
                    </a:lnTo>
                    <a:lnTo>
                      <a:pt x="709" y="1136"/>
                    </a:lnTo>
                    <a:lnTo>
                      <a:pt x="708" y="1138"/>
                    </a:lnTo>
                    <a:cubicBezTo>
                      <a:pt x="708" y="1141"/>
                      <a:pt x="708" y="1145"/>
                      <a:pt x="708" y="1149"/>
                    </a:cubicBezTo>
                    <a:cubicBezTo>
                      <a:pt x="708" y="1154"/>
                      <a:pt x="708" y="1158"/>
                      <a:pt x="709" y="1162"/>
                    </a:cubicBezTo>
                    <a:lnTo>
                      <a:pt x="709" y="1164"/>
                    </a:lnTo>
                    <a:lnTo>
                      <a:pt x="712" y="1164"/>
                    </a:lnTo>
                    <a:lnTo>
                      <a:pt x="718" y="1164"/>
                    </a:lnTo>
                    <a:lnTo>
                      <a:pt x="721" y="1164"/>
                    </a:lnTo>
                    <a:lnTo>
                      <a:pt x="722" y="1161"/>
                    </a:lnTo>
                    <a:cubicBezTo>
                      <a:pt x="722" y="1157"/>
                      <a:pt x="722" y="1154"/>
                      <a:pt x="722" y="1150"/>
                    </a:cubicBezTo>
                    <a:cubicBezTo>
                      <a:pt x="722" y="1145"/>
                      <a:pt x="722" y="1141"/>
                      <a:pt x="721" y="1137"/>
                    </a:cubicBezTo>
                    <a:lnTo>
                      <a:pt x="721" y="1134"/>
                    </a:lnTo>
                    <a:lnTo>
                      <a:pt x="718" y="1134"/>
                    </a:lnTo>
                    <a:lnTo>
                      <a:pt x="718" y="1137"/>
                    </a:lnTo>
                    <a:lnTo>
                      <a:pt x="715" y="1137"/>
                    </a:lnTo>
                    <a:cubicBezTo>
                      <a:pt x="715" y="1142"/>
                      <a:pt x="716" y="1146"/>
                      <a:pt x="716" y="1150"/>
                    </a:cubicBezTo>
                    <a:cubicBezTo>
                      <a:pt x="716" y="1153"/>
                      <a:pt x="716" y="1157"/>
                      <a:pt x="715" y="1161"/>
                    </a:cubicBezTo>
                    <a:lnTo>
                      <a:pt x="718" y="1161"/>
                    </a:lnTo>
                    <a:lnTo>
                      <a:pt x="718" y="1158"/>
                    </a:lnTo>
                    <a:lnTo>
                      <a:pt x="712" y="1158"/>
                    </a:lnTo>
                    <a:lnTo>
                      <a:pt x="712" y="1161"/>
                    </a:lnTo>
                    <a:lnTo>
                      <a:pt x="715" y="1161"/>
                    </a:lnTo>
                    <a:cubicBezTo>
                      <a:pt x="714" y="1157"/>
                      <a:pt x="714" y="1153"/>
                      <a:pt x="714" y="1149"/>
                    </a:cubicBezTo>
                    <a:cubicBezTo>
                      <a:pt x="714" y="1145"/>
                      <a:pt x="714" y="1142"/>
                      <a:pt x="715" y="1138"/>
                    </a:cubicBezTo>
                    <a:lnTo>
                      <a:pt x="711" y="1138"/>
                    </a:lnTo>
                    <a:lnTo>
                      <a:pt x="713" y="1141"/>
                    </a:lnTo>
                    <a:lnTo>
                      <a:pt x="715" y="1140"/>
                    </a:lnTo>
                    <a:lnTo>
                      <a:pt x="713" y="1137"/>
                    </a:lnTo>
                    <a:lnTo>
                      <a:pt x="713" y="1140"/>
                    </a:lnTo>
                    <a:lnTo>
                      <a:pt x="715" y="1140"/>
                    </a:lnTo>
                    <a:cubicBezTo>
                      <a:pt x="716" y="1140"/>
                      <a:pt x="717" y="1140"/>
                      <a:pt x="718" y="1140"/>
                    </a:cubicBezTo>
                    <a:lnTo>
                      <a:pt x="718" y="1137"/>
                    </a:lnTo>
                    <a:lnTo>
                      <a:pt x="715" y="1137"/>
                    </a:lnTo>
                    <a:lnTo>
                      <a:pt x="718" y="1137"/>
                    </a:lnTo>
                    <a:close/>
                    <a:moveTo>
                      <a:pt x="711" y="1165"/>
                    </a:moveTo>
                    <a:lnTo>
                      <a:pt x="708" y="1165"/>
                    </a:lnTo>
                    <a:cubicBezTo>
                      <a:pt x="708" y="1169"/>
                      <a:pt x="707" y="1174"/>
                      <a:pt x="707" y="1179"/>
                    </a:cubicBezTo>
                    <a:cubicBezTo>
                      <a:pt x="707" y="1183"/>
                      <a:pt x="708" y="1187"/>
                      <a:pt x="708" y="1192"/>
                    </a:cubicBezTo>
                    <a:lnTo>
                      <a:pt x="709" y="1194"/>
                    </a:lnTo>
                    <a:lnTo>
                      <a:pt x="711" y="1194"/>
                    </a:lnTo>
                    <a:cubicBezTo>
                      <a:pt x="713" y="1195"/>
                      <a:pt x="714" y="1195"/>
                      <a:pt x="715" y="1195"/>
                    </a:cubicBezTo>
                    <a:lnTo>
                      <a:pt x="716" y="1195"/>
                    </a:lnTo>
                    <a:lnTo>
                      <a:pt x="716" y="1195"/>
                    </a:lnTo>
                    <a:lnTo>
                      <a:pt x="719" y="1194"/>
                    </a:lnTo>
                    <a:lnTo>
                      <a:pt x="721" y="1193"/>
                    </a:lnTo>
                    <a:lnTo>
                      <a:pt x="721" y="1191"/>
                    </a:lnTo>
                    <a:cubicBezTo>
                      <a:pt x="722" y="1187"/>
                      <a:pt x="722" y="1182"/>
                      <a:pt x="722" y="1177"/>
                    </a:cubicBezTo>
                    <a:cubicBezTo>
                      <a:pt x="722" y="1172"/>
                      <a:pt x="722" y="1168"/>
                      <a:pt x="721" y="1164"/>
                    </a:cubicBezTo>
                    <a:lnTo>
                      <a:pt x="720" y="1162"/>
                    </a:lnTo>
                    <a:lnTo>
                      <a:pt x="718" y="1162"/>
                    </a:lnTo>
                    <a:cubicBezTo>
                      <a:pt x="716" y="1162"/>
                      <a:pt x="714" y="1162"/>
                      <a:pt x="711" y="1162"/>
                    </a:cubicBezTo>
                    <a:lnTo>
                      <a:pt x="708" y="1162"/>
                    </a:lnTo>
                    <a:lnTo>
                      <a:pt x="708" y="1165"/>
                    </a:lnTo>
                    <a:lnTo>
                      <a:pt x="711" y="1165"/>
                    </a:lnTo>
                    <a:lnTo>
                      <a:pt x="711" y="1168"/>
                    </a:lnTo>
                    <a:cubicBezTo>
                      <a:pt x="714" y="1168"/>
                      <a:pt x="716" y="1168"/>
                      <a:pt x="717" y="1168"/>
                    </a:cubicBezTo>
                    <a:lnTo>
                      <a:pt x="718" y="1165"/>
                    </a:lnTo>
                    <a:lnTo>
                      <a:pt x="715" y="1166"/>
                    </a:lnTo>
                    <a:cubicBezTo>
                      <a:pt x="715" y="1168"/>
                      <a:pt x="716" y="1173"/>
                      <a:pt x="716" y="1177"/>
                    </a:cubicBezTo>
                    <a:cubicBezTo>
                      <a:pt x="716" y="1182"/>
                      <a:pt x="715" y="1186"/>
                      <a:pt x="715" y="1190"/>
                    </a:cubicBezTo>
                    <a:lnTo>
                      <a:pt x="718" y="1191"/>
                    </a:lnTo>
                    <a:lnTo>
                      <a:pt x="717" y="1188"/>
                    </a:lnTo>
                    <a:lnTo>
                      <a:pt x="715" y="1189"/>
                    </a:lnTo>
                    <a:lnTo>
                      <a:pt x="716" y="1192"/>
                    </a:lnTo>
                    <a:lnTo>
                      <a:pt x="716" y="1188"/>
                    </a:lnTo>
                    <a:lnTo>
                      <a:pt x="715" y="1188"/>
                    </a:lnTo>
                    <a:cubicBezTo>
                      <a:pt x="714" y="1188"/>
                      <a:pt x="713" y="1188"/>
                      <a:pt x="712" y="1188"/>
                    </a:cubicBezTo>
                    <a:lnTo>
                      <a:pt x="711" y="1191"/>
                    </a:lnTo>
                    <a:lnTo>
                      <a:pt x="715" y="1191"/>
                    </a:lnTo>
                    <a:cubicBezTo>
                      <a:pt x="714" y="1187"/>
                      <a:pt x="714" y="1183"/>
                      <a:pt x="714" y="1179"/>
                    </a:cubicBezTo>
                    <a:cubicBezTo>
                      <a:pt x="714" y="1174"/>
                      <a:pt x="714" y="1170"/>
                      <a:pt x="714" y="1165"/>
                    </a:cubicBezTo>
                    <a:lnTo>
                      <a:pt x="711" y="1165"/>
                    </a:lnTo>
                    <a:lnTo>
                      <a:pt x="711" y="1168"/>
                    </a:lnTo>
                    <a:lnTo>
                      <a:pt x="711" y="1165"/>
                    </a:lnTo>
                    <a:moveTo>
                      <a:pt x="629" y="1079"/>
                    </a:moveTo>
                    <a:lnTo>
                      <a:pt x="626" y="1077"/>
                    </a:lnTo>
                    <a:cubicBezTo>
                      <a:pt x="623" y="1080"/>
                      <a:pt x="621" y="1084"/>
                      <a:pt x="620" y="1088"/>
                    </a:cubicBezTo>
                    <a:cubicBezTo>
                      <a:pt x="619" y="1092"/>
                      <a:pt x="618" y="1096"/>
                      <a:pt x="618" y="1102"/>
                    </a:cubicBezTo>
                    <a:lnTo>
                      <a:pt x="618" y="1103"/>
                    </a:lnTo>
                    <a:lnTo>
                      <a:pt x="618" y="1106"/>
                    </a:lnTo>
                    <a:lnTo>
                      <a:pt x="622" y="1106"/>
                    </a:lnTo>
                    <a:lnTo>
                      <a:pt x="629" y="1106"/>
                    </a:lnTo>
                    <a:lnTo>
                      <a:pt x="631" y="1106"/>
                    </a:lnTo>
                    <a:lnTo>
                      <a:pt x="632" y="1104"/>
                    </a:lnTo>
                    <a:cubicBezTo>
                      <a:pt x="632" y="1100"/>
                      <a:pt x="633" y="1096"/>
                      <a:pt x="633" y="1091"/>
                    </a:cubicBezTo>
                    <a:cubicBezTo>
                      <a:pt x="633" y="1087"/>
                      <a:pt x="632" y="1083"/>
                      <a:pt x="632" y="1079"/>
                    </a:cubicBezTo>
                    <a:lnTo>
                      <a:pt x="631" y="1072"/>
                    </a:lnTo>
                    <a:lnTo>
                      <a:pt x="626" y="1077"/>
                    </a:lnTo>
                    <a:lnTo>
                      <a:pt x="629" y="1079"/>
                    </a:lnTo>
                    <a:lnTo>
                      <a:pt x="626" y="1080"/>
                    </a:lnTo>
                    <a:cubicBezTo>
                      <a:pt x="626" y="1083"/>
                      <a:pt x="626" y="1087"/>
                      <a:pt x="626" y="1091"/>
                    </a:cubicBezTo>
                    <a:cubicBezTo>
                      <a:pt x="626" y="1095"/>
                      <a:pt x="626" y="1099"/>
                      <a:pt x="625" y="1102"/>
                    </a:cubicBezTo>
                    <a:lnTo>
                      <a:pt x="629" y="1103"/>
                    </a:lnTo>
                    <a:lnTo>
                      <a:pt x="629" y="1100"/>
                    </a:lnTo>
                    <a:lnTo>
                      <a:pt x="622" y="1100"/>
                    </a:lnTo>
                    <a:lnTo>
                      <a:pt x="622" y="1103"/>
                    </a:lnTo>
                    <a:lnTo>
                      <a:pt x="625" y="1103"/>
                    </a:lnTo>
                    <a:lnTo>
                      <a:pt x="625" y="1102"/>
                    </a:lnTo>
                    <a:cubicBezTo>
                      <a:pt x="625" y="1097"/>
                      <a:pt x="625" y="1093"/>
                      <a:pt x="626" y="1090"/>
                    </a:cubicBezTo>
                    <a:cubicBezTo>
                      <a:pt x="627" y="1087"/>
                      <a:pt x="629" y="1084"/>
                      <a:pt x="631" y="1081"/>
                    </a:cubicBezTo>
                    <a:lnTo>
                      <a:pt x="629" y="1079"/>
                    </a:lnTo>
                    <a:lnTo>
                      <a:pt x="626" y="1080"/>
                    </a:lnTo>
                    <a:lnTo>
                      <a:pt x="629" y="1079"/>
                    </a:lnTo>
                    <a:close/>
                    <a:moveTo>
                      <a:pt x="719" y="1102"/>
                    </a:moveTo>
                    <a:lnTo>
                      <a:pt x="722" y="1102"/>
                    </a:lnTo>
                    <a:cubicBezTo>
                      <a:pt x="722" y="1095"/>
                      <a:pt x="721" y="1089"/>
                      <a:pt x="719" y="1083"/>
                    </a:cubicBezTo>
                    <a:cubicBezTo>
                      <a:pt x="718" y="1082"/>
                      <a:pt x="718" y="1080"/>
                      <a:pt x="717" y="1079"/>
                    </a:cubicBezTo>
                    <a:cubicBezTo>
                      <a:pt x="716" y="1078"/>
                      <a:pt x="714" y="1077"/>
                      <a:pt x="713" y="1077"/>
                    </a:cubicBezTo>
                    <a:lnTo>
                      <a:pt x="710" y="1076"/>
                    </a:lnTo>
                    <a:lnTo>
                      <a:pt x="709" y="1079"/>
                    </a:lnTo>
                    <a:cubicBezTo>
                      <a:pt x="708" y="1082"/>
                      <a:pt x="708" y="1087"/>
                      <a:pt x="708" y="1091"/>
                    </a:cubicBezTo>
                    <a:cubicBezTo>
                      <a:pt x="708" y="1096"/>
                      <a:pt x="708" y="1100"/>
                      <a:pt x="709" y="1104"/>
                    </a:cubicBezTo>
                    <a:lnTo>
                      <a:pt x="709" y="1106"/>
                    </a:lnTo>
                    <a:lnTo>
                      <a:pt x="712" y="1106"/>
                    </a:lnTo>
                    <a:cubicBezTo>
                      <a:pt x="713" y="1106"/>
                      <a:pt x="714" y="1106"/>
                      <a:pt x="715" y="1106"/>
                    </a:cubicBezTo>
                    <a:lnTo>
                      <a:pt x="717" y="1106"/>
                    </a:lnTo>
                    <a:lnTo>
                      <a:pt x="717" y="1103"/>
                    </a:lnTo>
                    <a:lnTo>
                      <a:pt x="717" y="1106"/>
                    </a:lnTo>
                    <a:cubicBezTo>
                      <a:pt x="719" y="1106"/>
                      <a:pt x="720" y="1105"/>
                      <a:pt x="720" y="1105"/>
                    </a:cubicBezTo>
                    <a:lnTo>
                      <a:pt x="722" y="1104"/>
                    </a:lnTo>
                    <a:lnTo>
                      <a:pt x="722" y="1102"/>
                    </a:lnTo>
                    <a:lnTo>
                      <a:pt x="719" y="1102"/>
                    </a:lnTo>
                    <a:lnTo>
                      <a:pt x="718" y="1099"/>
                    </a:lnTo>
                    <a:lnTo>
                      <a:pt x="716" y="1100"/>
                    </a:lnTo>
                    <a:lnTo>
                      <a:pt x="716" y="1100"/>
                    </a:lnTo>
                    <a:lnTo>
                      <a:pt x="716" y="1101"/>
                    </a:lnTo>
                    <a:lnTo>
                      <a:pt x="716" y="1100"/>
                    </a:lnTo>
                    <a:lnTo>
                      <a:pt x="716" y="1100"/>
                    </a:lnTo>
                    <a:lnTo>
                      <a:pt x="716" y="1101"/>
                    </a:lnTo>
                    <a:lnTo>
                      <a:pt x="716" y="1100"/>
                    </a:lnTo>
                    <a:lnTo>
                      <a:pt x="716" y="1100"/>
                    </a:lnTo>
                    <a:lnTo>
                      <a:pt x="715" y="1100"/>
                    </a:lnTo>
                    <a:cubicBezTo>
                      <a:pt x="714" y="1100"/>
                      <a:pt x="713" y="1100"/>
                      <a:pt x="712" y="1100"/>
                    </a:cubicBezTo>
                    <a:lnTo>
                      <a:pt x="712" y="1103"/>
                    </a:lnTo>
                    <a:lnTo>
                      <a:pt x="715" y="1103"/>
                    </a:lnTo>
                    <a:cubicBezTo>
                      <a:pt x="714" y="1099"/>
                      <a:pt x="714" y="1095"/>
                      <a:pt x="714" y="1091"/>
                    </a:cubicBezTo>
                    <a:cubicBezTo>
                      <a:pt x="714" y="1087"/>
                      <a:pt x="714" y="1083"/>
                      <a:pt x="715" y="1081"/>
                    </a:cubicBezTo>
                    <a:lnTo>
                      <a:pt x="712" y="1080"/>
                    </a:lnTo>
                    <a:lnTo>
                      <a:pt x="711" y="1083"/>
                    </a:lnTo>
                    <a:lnTo>
                      <a:pt x="712" y="1083"/>
                    </a:lnTo>
                    <a:lnTo>
                      <a:pt x="713" y="1085"/>
                    </a:lnTo>
                    <a:cubicBezTo>
                      <a:pt x="715" y="1090"/>
                      <a:pt x="716" y="1096"/>
                      <a:pt x="716" y="1102"/>
                    </a:cubicBezTo>
                    <a:lnTo>
                      <a:pt x="719" y="1102"/>
                    </a:lnTo>
                    <a:lnTo>
                      <a:pt x="718" y="1099"/>
                    </a:lnTo>
                    <a:lnTo>
                      <a:pt x="719" y="1102"/>
                    </a:lnTo>
                    <a:close/>
                    <a:moveTo>
                      <a:pt x="687" y="1049"/>
                    </a:moveTo>
                    <a:lnTo>
                      <a:pt x="684" y="1049"/>
                    </a:lnTo>
                    <a:cubicBezTo>
                      <a:pt x="684" y="1050"/>
                      <a:pt x="684" y="1051"/>
                      <a:pt x="684" y="1052"/>
                    </a:cubicBezTo>
                    <a:lnTo>
                      <a:pt x="684" y="1053"/>
                    </a:lnTo>
                    <a:cubicBezTo>
                      <a:pt x="684" y="1054"/>
                      <a:pt x="685" y="1055"/>
                      <a:pt x="686" y="1056"/>
                    </a:cubicBezTo>
                    <a:cubicBezTo>
                      <a:pt x="687" y="1057"/>
                      <a:pt x="688" y="1057"/>
                      <a:pt x="689" y="1057"/>
                    </a:cubicBezTo>
                    <a:cubicBezTo>
                      <a:pt x="690" y="1057"/>
                      <a:pt x="692" y="1057"/>
                      <a:pt x="692" y="1057"/>
                    </a:cubicBezTo>
                    <a:lnTo>
                      <a:pt x="698" y="1057"/>
                    </a:lnTo>
                    <a:lnTo>
                      <a:pt x="695" y="1052"/>
                    </a:lnTo>
                    <a:cubicBezTo>
                      <a:pt x="695" y="1051"/>
                      <a:pt x="694" y="1049"/>
                      <a:pt x="693" y="1048"/>
                    </a:cubicBezTo>
                    <a:cubicBezTo>
                      <a:pt x="691" y="1047"/>
                      <a:pt x="689" y="1046"/>
                      <a:pt x="687" y="1046"/>
                    </a:cubicBezTo>
                    <a:lnTo>
                      <a:pt x="687" y="1046"/>
                    </a:lnTo>
                    <a:lnTo>
                      <a:pt x="683" y="1046"/>
                    </a:lnTo>
                    <a:lnTo>
                      <a:pt x="684" y="1049"/>
                    </a:lnTo>
                    <a:lnTo>
                      <a:pt x="687" y="1049"/>
                    </a:lnTo>
                    <a:lnTo>
                      <a:pt x="687" y="1052"/>
                    </a:lnTo>
                    <a:lnTo>
                      <a:pt x="687" y="1050"/>
                    </a:lnTo>
                    <a:lnTo>
                      <a:pt x="687" y="1052"/>
                    </a:lnTo>
                    <a:lnTo>
                      <a:pt x="687" y="1052"/>
                    </a:lnTo>
                    <a:lnTo>
                      <a:pt x="687" y="1050"/>
                    </a:lnTo>
                    <a:lnTo>
                      <a:pt x="687" y="1052"/>
                    </a:lnTo>
                    <a:lnTo>
                      <a:pt x="687" y="1052"/>
                    </a:lnTo>
                    <a:cubicBezTo>
                      <a:pt x="688" y="1052"/>
                      <a:pt x="688" y="1052"/>
                      <a:pt x="688" y="1052"/>
                    </a:cubicBezTo>
                    <a:cubicBezTo>
                      <a:pt x="688" y="1053"/>
                      <a:pt x="689" y="1054"/>
                      <a:pt x="690" y="1055"/>
                    </a:cubicBezTo>
                    <a:lnTo>
                      <a:pt x="692" y="1053"/>
                    </a:lnTo>
                    <a:lnTo>
                      <a:pt x="692" y="1050"/>
                    </a:lnTo>
                    <a:cubicBezTo>
                      <a:pt x="691" y="1050"/>
                      <a:pt x="690" y="1050"/>
                      <a:pt x="689" y="1050"/>
                    </a:cubicBezTo>
                    <a:lnTo>
                      <a:pt x="689" y="1050"/>
                    </a:lnTo>
                    <a:lnTo>
                      <a:pt x="689" y="1051"/>
                    </a:lnTo>
                    <a:lnTo>
                      <a:pt x="689" y="1050"/>
                    </a:lnTo>
                    <a:lnTo>
                      <a:pt x="689" y="1050"/>
                    </a:lnTo>
                    <a:lnTo>
                      <a:pt x="689" y="1051"/>
                    </a:lnTo>
                    <a:lnTo>
                      <a:pt x="689" y="1050"/>
                    </a:lnTo>
                    <a:lnTo>
                      <a:pt x="688" y="1052"/>
                    </a:lnTo>
                    <a:lnTo>
                      <a:pt x="690" y="1051"/>
                    </a:lnTo>
                    <a:lnTo>
                      <a:pt x="689" y="1050"/>
                    </a:lnTo>
                    <a:lnTo>
                      <a:pt x="688" y="1052"/>
                    </a:lnTo>
                    <a:lnTo>
                      <a:pt x="690" y="1051"/>
                    </a:lnTo>
                    <a:lnTo>
                      <a:pt x="688" y="1052"/>
                    </a:lnTo>
                    <a:lnTo>
                      <a:pt x="690" y="1052"/>
                    </a:lnTo>
                    <a:lnTo>
                      <a:pt x="690" y="1051"/>
                    </a:lnTo>
                    <a:lnTo>
                      <a:pt x="688" y="1052"/>
                    </a:lnTo>
                    <a:lnTo>
                      <a:pt x="690" y="1052"/>
                    </a:lnTo>
                    <a:lnTo>
                      <a:pt x="690" y="1051"/>
                    </a:lnTo>
                    <a:cubicBezTo>
                      <a:pt x="690" y="1051"/>
                      <a:pt x="690" y="1050"/>
                      <a:pt x="690" y="1049"/>
                    </a:cubicBezTo>
                    <a:lnTo>
                      <a:pt x="687" y="1049"/>
                    </a:lnTo>
                    <a:lnTo>
                      <a:pt x="687" y="1052"/>
                    </a:lnTo>
                    <a:lnTo>
                      <a:pt x="687" y="1049"/>
                    </a:lnTo>
                    <a:close/>
                    <a:moveTo>
                      <a:pt x="647" y="1053"/>
                    </a:moveTo>
                    <a:lnTo>
                      <a:pt x="647" y="1056"/>
                    </a:lnTo>
                    <a:cubicBezTo>
                      <a:pt x="649" y="1057"/>
                      <a:pt x="650" y="1057"/>
                      <a:pt x="651" y="1057"/>
                    </a:cubicBezTo>
                    <a:cubicBezTo>
                      <a:pt x="652" y="1057"/>
                      <a:pt x="653" y="1057"/>
                      <a:pt x="655" y="1056"/>
                    </a:cubicBezTo>
                    <a:lnTo>
                      <a:pt x="656" y="1054"/>
                    </a:lnTo>
                    <a:lnTo>
                      <a:pt x="656" y="1052"/>
                    </a:lnTo>
                    <a:cubicBezTo>
                      <a:pt x="656" y="1051"/>
                      <a:pt x="656" y="1050"/>
                      <a:pt x="656" y="1048"/>
                    </a:cubicBezTo>
                    <a:lnTo>
                      <a:pt x="655" y="1043"/>
                    </a:lnTo>
                    <a:lnTo>
                      <a:pt x="651" y="1046"/>
                    </a:lnTo>
                    <a:cubicBezTo>
                      <a:pt x="649" y="1048"/>
                      <a:pt x="648" y="1049"/>
                      <a:pt x="645" y="1051"/>
                    </a:cubicBezTo>
                    <a:lnTo>
                      <a:pt x="639" y="1056"/>
                    </a:lnTo>
                    <a:lnTo>
                      <a:pt x="647" y="1056"/>
                    </a:lnTo>
                    <a:lnTo>
                      <a:pt x="647" y="1053"/>
                    </a:lnTo>
                    <a:lnTo>
                      <a:pt x="649" y="1056"/>
                    </a:lnTo>
                    <a:cubicBezTo>
                      <a:pt x="652" y="1054"/>
                      <a:pt x="653" y="1052"/>
                      <a:pt x="655" y="1051"/>
                    </a:cubicBezTo>
                    <a:lnTo>
                      <a:pt x="653" y="1049"/>
                    </a:lnTo>
                    <a:lnTo>
                      <a:pt x="650" y="1049"/>
                    </a:lnTo>
                    <a:cubicBezTo>
                      <a:pt x="650" y="1051"/>
                      <a:pt x="650" y="1052"/>
                      <a:pt x="650" y="1052"/>
                    </a:cubicBezTo>
                    <a:lnTo>
                      <a:pt x="650" y="1052"/>
                    </a:lnTo>
                    <a:lnTo>
                      <a:pt x="652" y="1052"/>
                    </a:lnTo>
                    <a:lnTo>
                      <a:pt x="650" y="1051"/>
                    </a:lnTo>
                    <a:lnTo>
                      <a:pt x="650" y="1052"/>
                    </a:lnTo>
                    <a:lnTo>
                      <a:pt x="652" y="1052"/>
                    </a:lnTo>
                    <a:lnTo>
                      <a:pt x="650" y="1051"/>
                    </a:lnTo>
                    <a:lnTo>
                      <a:pt x="652" y="1052"/>
                    </a:lnTo>
                    <a:lnTo>
                      <a:pt x="651" y="1050"/>
                    </a:lnTo>
                    <a:lnTo>
                      <a:pt x="650" y="1051"/>
                    </a:lnTo>
                    <a:lnTo>
                      <a:pt x="652" y="1052"/>
                    </a:lnTo>
                    <a:lnTo>
                      <a:pt x="651" y="1050"/>
                    </a:lnTo>
                    <a:lnTo>
                      <a:pt x="651" y="1050"/>
                    </a:lnTo>
                    <a:lnTo>
                      <a:pt x="651" y="1050"/>
                    </a:lnTo>
                    <a:lnTo>
                      <a:pt x="651" y="1050"/>
                    </a:lnTo>
                    <a:lnTo>
                      <a:pt x="651" y="1050"/>
                    </a:lnTo>
                    <a:lnTo>
                      <a:pt x="651" y="1050"/>
                    </a:lnTo>
                    <a:lnTo>
                      <a:pt x="651" y="1050"/>
                    </a:lnTo>
                    <a:cubicBezTo>
                      <a:pt x="650" y="1050"/>
                      <a:pt x="649" y="1050"/>
                      <a:pt x="648" y="1050"/>
                    </a:cubicBezTo>
                    <a:lnTo>
                      <a:pt x="647" y="1053"/>
                    </a:lnTo>
                    <a:lnTo>
                      <a:pt x="649" y="1056"/>
                    </a:lnTo>
                    <a:lnTo>
                      <a:pt x="647" y="105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0" name="Freeform 2473">
                <a:extLst>
                  <a:ext uri="{FF2B5EF4-FFF2-40B4-BE49-F238E27FC236}">
                    <a16:creationId xmlns:a16="http://schemas.microsoft.com/office/drawing/2014/main" id="{D1014AD0-C13D-42B2-A44F-C710663EBE95}"/>
                  </a:ext>
                </a:extLst>
              </p:cNvPr>
              <p:cNvSpPr>
                <a:spLocks/>
              </p:cNvSpPr>
              <p:nvPr/>
            </p:nvSpPr>
            <p:spPr bwMode="auto">
              <a:xfrm>
                <a:off x="2426" y="4231"/>
                <a:ext cx="31" cy="555"/>
              </a:xfrm>
              <a:custGeom>
                <a:avLst/>
                <a:gdLst>
                  <a:gd name="T0" fmla="*/ 32 w 55"/>
                  <a:gd name="T1" fmla="*/ 125 h 979"/>
                  <a:gd name="T2" fmla="*/ 28 w 55"/>
                  <a:gd name="T3" fmla="*/ 17 h 979"/>
                  <a:gd name="T4" fmla="*/ 48 w 55"/>
                  <a:gd name="T5" fmla="*/ 6 h 979"/>
                  <a:gd name="T6" fmla="*/ 49 w 55"/>
                  <a:gd name="T7" fmla="*/ 106 h 979"/>
                  <a:gd name="T8" fmla="*/ 48 w 55"/>
                  <a:gd name="T9" fmla="*/ 508 h 979"/>
                  <a:gd name="T10" fmla="*/ 48 w 55"/>
                  <a:gd name="T11" fmla="*/ 697 h 979"/>
                  <a:gd name="T12" fmla="*/ 50 w 55"/>
                  <a:gd name="T13" fmla="*/ 964 h 979"/>
                  <a:gd name="T14" fmla="*/ 16 w 55"/>
                  <a:gd name="T15" fmla="*/ 974 h 979"/>
                  <a:gd name="T16" fmla="*/ 15 w 55"/>
                  <a:gd name="T17" fmla="*/ 949 h 979"/>
                  <a:gd name="T18" fmla="*/ 6 w 55"/>
                  <a:gd name="T19" fmla="*/ 934 h 979"/>
                  <a:gd name="T20" fmla="*/ 6 w 55"/>
                  <a:gd name="T21" fmla="*/ 934 h 979"/>
                  <a:gd name="T22" fmla="*/ 6 w 55"/>
                  <a:gd name="T23" fmla="*/ 934 h 979"/>
                  <a:gd name="T24" fmla="*/ 8 w 55"/>
                  <a:gd name="T25" fmla="*/ 933 h 979"/>
                  <a:gd name="T26" fmla="*/ 13 w 55"/>
                  <a:gd name="T27" fmla="*/ 911 h 979"/>
                  <a:gd name="T28" fmla="*/ 22 w 55"/>
                  <a:gd name="T29" fmla="*/ 903 h 979"/>
                  <a:gd name="T30" fmla="*/ 23 w 55"/>
                  <a:gd name="T31" fmla="*/ 861 h 979"/>
                  <a:gd name="T32" fmla="*/ 17 w 55"/>
                  <a:gd name="T33" fmla="*/ 740 h 979"/>
                  <a:gd name="T34" fmla="*/ 13 w 55"/>
                  <a:gd name="T35" fmla="*/ 735 h 979"/>
                  <a:gd name="T36" fmla="*/ 22 w 55"/>
                  <a:gd name="T37" fmla="*/ 734 h 979"/>
                  <a:gd name="T38" fmla="*/ 23 w 55"/>
                  <a:gd name="T39" fmla="*/ 631 h 979"/>
                  <a:gd name="T40" fmla="*/ 21 w 55"/>
                  <a:gd name="T41" fmla="*/ 520 h 979"/>
                  <a:gd name="T42" fmla="*/ 17 w 55"/>
                  <a:gd name="T43" fmla="*/ 518 h 979"/>
                  <a:gd name="T44" fmla="*/ 23 w 55"/>
                  <a:gd name="T45" fmla="*/ 507 h 979"/>
                  <a:gd name="T46" fmla="*/ 28 w 55"/>
                  <a:gd name="T47" fmla="*/ 495 h 979"/>
                  <a:gd name="T48" fmla="*/ 31 w 55"/>
                  <a:gd name="T49" fmla="*/ 490 h 979"/>
                  <a:gd name="T50" fmla="*/ 32 w 55"/>
                  <a:gd name="T51" fmla="*/ 205 h 979"/>
                  <a:gd name="T52" fmla="*/ 31 w 55"/>
                  <a:gd name="T53" fmla="*/ 153 h 979"/>
                  <a:gd name="T54" fmla="*/ 24 w 55"/>
                  <a:gd name="T55" fmla="*/ 150 h 979"/>
                  <a:gd name="T56" fmla="*/ 26 w 55"/>
                  <a:gd name="T57" fmla="*/ 160 h 979"/>
                  <a:gd name="T58" fmla="*/ 25 w 55"/>
                  <a:gd name="T59" fmla="*/ 367 h 979"/>
                  <a:gd name="T60" fmla="*/ 25 w 55"/>
                  <a:gd name="T61" fmla="*/ 488 h 979"/>
                  <a:gd name="T62" fmla="*/ 20 w 55"/>
                  <a:gd name="T63" fmla="*/ 490 h 979"/>
                  <a:gd name="T64" fmla="*/ 17 w 55"/>
                  <a:gd name="T65" fmla="*/ 509 h 979"/>
                  <a:gd name="T66" fmla="*/ 12 w 55"/>
                  <a:gd name="T67" fmla="*/ 522 h 979"/>
                  <a:gd name="T68" fmla="*/ 20 w 55"/>
                  <a:gd name="T69" fmla="*/ 523 h 979"/>
                  <a:gd name="T70" fmla="*/ 17 w 55"/>
                  <a:gd name="T71" fmla="*/ 723 h 979"/>
                  <a:gd name="T72" fmla="*/ 16 w 55"/>
                  <a:gd name="T73" fmla="*/ 732 h 979"/>
                  <a:gd name="T74" fmla="*/ 10 w 55"/>
                  <a:gd name="T75" fmla="*/ 732 h 979"/>
                  <a:gd name="T76" fmla="*/ 12 w 55"/>
                  <a:gd name="T77" fmla="*/ 744 h 979"/>
                  <a:gd name="T78" fmla="*/ 16 w 55"/>
                  <a:gd name="T79" fmla="*/ 861 h 979"/>
                  <a:gd name="T80" fmla="*/ 19 w 55"/>
                  <a:gd name="T81" fmla="*/ 902 h 979"/>
                  <a:gd name="T82" fmla="*/ 6 w 55"/>
                  <a:gd name="T83" fmla="*/ 911 h 979"/>
                  <a:gd name="T84" fmla="*/ 4 w 55"/>
                  <a:gd name="T85" fmla="*/ 928 h 979"/>
                  <a:gd name="T86" fmla="*/ 1 w 55"/>
                  <a:gd name="T87" fmla="*/ 937 h 979"/>
                  <a:gd name="T88" fmla="*/ 8 w 55"/>
                  <a:gd name="T89" fmla="*/ 958 h 979"/>
                  <a:gd name="T90" fmla="*/ 13 w 55"/>
                  <a:gd name="T91" fmla="*/ 978 h 979"/>
                  <a:gd name="T92" fmla="*/ 54 w 55"/>
                  <a:gd name="T93" fmla="*/ 955 h 979"/>
                  <a:gd name="T94" fmla="*/ 54 w 55"/>
                  <a:gd name="T95" fmla="*/ 549 h 979"/>
                  <a:gd name="T96" fmla="*/ 55 w 55"/>
                  <a:gd name="T97" fmla="*/ 313 h 979"/>
                  <a:gd name="T98" fmla="*/ 55 w 55"/>
                  <a:gd name="T99" fmla="*/ 64 h 979"/>
                  <a:gd name="T100" fmla="*/ 50 w 55"/>
                  <a:gd name="T101" fmla="*/ 2 h 979"/>
                  <a:gd name="T102" fmla="*/ 25 w 55"/>
                  <a:gd name="T103" fmla="*/ 25 h 979"/>
                  <a:gd name="T104" fmla="*/ 22 w 55"/>
                  <a:gd name="T105" fmla="*/ 148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979">
                    <a:moveTo>
                      <a:pt x="24" y="150"/>
                    </a:moveTo>
                    <a:lnTo>
                      <a:pt x="27" y="151"/>
                    </a:lnTo>
                    <a:cubicBezTo>
                      <a:pt x="31" y="143"/>
                      <a:pt x="32" y="136"/>
                      <a:pt x="32" y="129"/>
                    </a:cubicBezTo>
                    <a:cubicBezTo>
                      <a:pt x="32" y="127"/>
                      <a:pt x="32" y="126"/>
                      <a:pt x="32" y="125"/>
                    </a:cubicBezTo>
                    <a:cubicBezTo>
                      <a:pt x="32" y="93"/>
                      <a:pt x="32" y="61"/>
                      <a:pt x="31" y="29"/>
                    </a:cubicBezTo>
                    <a:lnTo>
                      <a:pt x="31" y="25"/>
                    </a:lnTo>
                    <a:lnTo>
                      <a:pt x="31" y="17"/>
                    </a:lnTo>
                    <a:lnTo>
                      <a:pt x="28" y="17"/>
                    </a:lnTo>
                    <a:lnTo>
                      <a:pt x="30" y="20"/>
                    </a:lnTo>
                    <a:cubicBezTo>
                      <a:pt x="37" y="15"/>
                      <a:pt x="44" y="11"/>
                      <a:pt x="52" y="8"/>
                    </a:cubicBezTo>
                    <a:lnTo>
                      <a:pt x="51" y="5"/>
                    </a:lnTo>
                    <a:lnTo>
                      <a:pt x="48" y="6"/>
                    </a:lnTo>
                    <a:cubicBezTo>
                      <a:pt x="48" y="7"/>
                      <a:pt x="49" y="8"/>
                      <a:pt x="48" y="8"/>
                    </a:cubicBezTo>
                    <a:cubicBezTo>
                      <a:pt x="49" y="27"/>
                      <a:pt x="49" y="45"/>
                      <a:pt x="49" y="64"/>
                    </a:cubicBezTo>
                    <a:lnTo>
                      <a:pt x="49" y="69"/>
                    </a:lnTo>
                    <a:cubicBezTo>
                      <a:pt x="49" y="81"/>
                      <a:pt x="49" y="94"/>
                      <a:pt x="49" y="106"/>
                    </a:cubicBezTo>
                    <a:cubicBezTo>
                      <a:pt x="49" y="114"/>
                      <a:pt x="49" y="123"/>
                      <a:pt x="49" y="131"/>
                    </a:cubicBezTo>
                    <a:cubicBezTo>
                      <a:pt x="49" y="192"/>
                      <a:pt x="49" y="252"/>
                      <a:pt x="49" y="313"/>
                    </a:cubicBezTo>
                    <a:cubicBezTo>
                      <a:pt x="49" y="319"/>
                      <a:pt x="49" y="325"/>
                      <a:pt x="49" y="331"/>
                    </a:cubicBezTo>
                    <a:cubicBezTo>
                      <a:pt x="49" y="390"/>
                      <a:pt x="48" y="449"/>
                      <a:pt x="48" y="508"/>
                    </a:cubicBezTo>
                    <a:cubicBezTo>
                      <a:pt x="48" y="514"/>
                      <a:pt x="48" y="520"/>
                      <a:pt x="48" y="525"/>
                    </a:cubicBezTo>
                    <a:cubicBezTo>
                      <a:pt x="48" y="533"/>
                      <a:pt x="48" y="541"/>
                      <a:pt x="48" y="549"/>
                    </a:cubicBezTo>
                    <a:lnTo>
                      <a:pt x="48" y="574"/>
                    </a:lnTo>
                    <a:lnTo>
                      <a:pt x="48" y="697"/>
                    </a:lnTo>
                    <a:cubicBezTo>
                      <a:pt x="48" y="734"/>
                      <a:pt x="48" y="771"/>
                      <a:pt x="48" y="809"/>
                    </a:cubicBezTo>
                    <a:cubicBezTo>
                      <a:pt x="48" y="858"/>
                      <a:pt x="48" y="907"/>
                      <a:pt x="48" y="955"/>
                    </a:cubicBezTo>
                    <a:cubicBezTo>
                      <a:pt x="48" y="958"/>
                      <a:pt x="47" y="961"/>
                      <a:pt x="47" y="964"/>
                    </a:cubicBezTo>
                    <a:lnTo>
                      <a:pt x="50" y="964"/>
                    </a:lnTo>
                    <a:lnTo>
                      <a:pt x="49" y="961"/>
                    </a:lnTo>
                    <a:cubicBezTo>
                      <a:pt x="37" y="965"/>
                      <a:pt x="25" y="968"/>
                      <a:pt x="12" y="972"/>
                    </a:cubicBezTo>
                    <a:lnTo>
                      <a:pt x="12" y="975"/>
                    </a:lnTo>
                    <a:lnTo>
                      <a:pt x="16" y="974"/>
                    </a:lnTo>
                    <a:cubicBezTo>
                      <a:pt x="15" y="972"/>
                      <a:pt x="15" y="971"/>
                      <a:pt x="15" y="970"/>
                    </a:cubicBezTo>
                    <a:cubicBezTo>
                      <a:pt x="15" y="966"/>
                      <a:pt x="15" y="962"/>
                      <a:pt x="15" y="958"/>
                    </a:cubicBezTo>
                    <a:cubicBezTo>
                      <a:pt x="15" y="955"/>
                      <a:pt x="15" y="953"/>
                      <a:pt x="15" y="950"/>
                    </a:cubicBezTo>
                    <a:lnTo>
                      <a:pt x="15" y="949"/>
                    </a:lnTo>
                    <a:cubicBezTo>
                      <a:pt x="15" y="943"/>
                      <a:pt x="13" y="938"/>
                      <a:pt x="7" y="935"/>
                    </a:cubicBezTo>
                    <a:lnTo>
                      <a:pt x="6" y="934"/>
                    </a:lnTo>
                    <a:lnTo>
                      <a:pt x="6" y="934"/>
                    </a:lnTo>
                    <a:lnTo>
                      <a:pt x="6" y="934"/>
                    </a:lnTo>
                    <a:lnTo>
                      <a:pt x="6" y="934"/>
                    </a:lnTo>
                    <a:lnTo>
                      <a:pt x="6" y="934"/>
                    </a:lnTo>
                    <a:lnTo>
                      <a:pt x="6" y="934"/>
                    </a:lnTo>
                    <a:lnTo>
                      <a:pt x="6" y="934"/>
                    </a:lnTo>
                    <a:lnTo>
                      <a:pt x="6" y="934"/>
                    </a:lnTo>
                    <a:lnTo>
                      <a:pt x="6" y="934"/>
                    </a:lnTo>
                    <a:lnTo>
                      <a:pt x="6" y="934"/>
                    </a:lnTo>
                    <a:lnTo>
                      <a:pt x="6" y="934"/>
                    </a:lnTo>
                    <a:lnTo>
                      <a:pt x="6" y="934"/>
                    </a:lnTo>
                    <a:lnTo>
                      <a:pt x="6" y="934"/>
                    </a:lnTo>
                    <a:lnTo>
                      <a:pt x="8" y="933"/>
                    </a:lnTo>
                    <a:lnTo>
                      <a:pt x="8" y="933"/>
                    </a:lnTo>
                    <a:cubicBezTo>
                      <a:pt x="8" y="932"/>
                      <a:pt x="9" y="932"/>
                      <a:pt x="11" y="931"/>
                    </a:cubicBezTo>
                    <a:lnTo>
                      <a:pt x="13" y="930"/>
                    </a:lnTo>
                    <a:lnTo>
                      <a:pt x="13" y="928"/>
                    </a:lnTo>
                    <a:lnTo>
                      <a:pt x="13" y="911"/>
                    </a:lnTo>
                    <a:lnTo>
                      <a:pt x="9" y="911"/>
                    </a:lnTo>
                    <a:lnTo>
                      <a:pt x="12" y="913"/>
                    </a:lnTo>
                    <a:cubicBezTo>
                      <a:pt x="15" y="910"/>
                      <a:pt x="18" y="907"/>
                      <a:pt x="21" y="904"/>
                    </a:cubicBezTo>
                    <a:lnTo>
                      <a:pt x="22" y="903"/>
                    </a:lnTo>
                    <a:lnTo>
                      <a:pt x="22" y="902"/>
                    </a:lnTo>
                    <a:cubicBezTo>
                      <a:pt x="22" y="900"/>
                      <a:pt x="23" y="897"/>
                      <a:pt x="23" y="895"/>
                    </a:cubicBezTo>
                    <a:cubicBezTo>
                      <a:pt x="23" y="888"/>
                      <a:pt x="23" y="881"/>
                      <a:pt x="23" y="874"/>
                    </a:cubicBezTo>
                    <a:lnTo>
                      <a:pt x="23" y="861"/>
                    </a:lnTo>
                    <a:cubicBezTo>
                      <a:pt x="23" y="853"/>
                      <a:pt x="23" y="846"/>
                      <a:pt x="23" y="838"/>
                    </a:cubicBezTo>
                    <a:cubicBezTo>
                      <a:pt x="23" y="812"/>
                      <a:pt x="23" y="785"/>
                      <a:pt x="23" y="759"/>
                    </a:cubicBezTo>
                    <a:lnTo>
                      <a:pt x="23" y="758"/>
                    </a:lnTo>
                    <a:cubicBezTo>
                      <a:pt x="23" y="752"/>
                      <a:pt x="22" y="746"/>
                      <a:pt x="17" y="740"/>
                    </a:cubicBezTo>
                    <a:cubicBezTo>
                      <a:pt x="17" y="739"/>
                      <a:pt x="16" y="738"/>
                      <a:pt x="16" y="738"/>
                    </a:cubicBezTo>
                    <a:lnTo>
                      <a:pt x="16" y="737"/>
                    </a:lnTo>
                    <a:cubicBezTo>
                      <a:pt x="16" y="737"/>
                      <a:pt x="16" y="736"/>
                      <a:pt x="16" y="735"/>
                    </a:cubicBezTo>
                    <a:lnTo>
                      <a:pt x="13" y="735"/>
                    </a:lnTo>
                    <a:lnTo>
                      <a:pt x="13" y="738"/>
                    </a:lnTo>
                    <a:cubicBezTo>
                      <a:pt x="15" y="738"/>
                      <a:pt x="17" y="737"/>
                      <a:pt x="19" y="737"/>
                    </a:cubicBezTo>
                    <a:lnTo>
                      <a:pt x="21" y="737"/>
                    </a:lnTo>
                    <a:lnTo>
                      <a:pt x="22" y="734"/>
                    </a:lnTo>
                    <a:lnTo>
                      <a:pt x="23" y="733"/>
                    </a:lnTo>
                    <a:lnTo>
                      <a:pt x="23" y="733"/>
                    </a:lnTo>
                    <a:cubicBezTo>
                      <a:pt x="23" y="729"/>
                      <a:pt x="23" y="726"/>
                      <a:pt x="23" y="723"/>
                    </a:cubicBezTo>
                    <a:cubicBezTo>
                      <a:pt x="23" y="693"/>
                      <a:pt x="23" y="662"/>
                      <a:pt x="23" y="631"/>
                    </a:cubicBezTo>
                    <a:lnTo>
                      <a:pt x="23" y="539"/>
                    </a:lnTo>
                    <a:lnTo>
                      <a:pt x="23" y="523"/>
                    </a:lnTo>
                    <a:lnTo>
                      <a:pt x="23" y="521"/>
                    </a:lnTo>
                    <a:lnTo>
                      <a:pt x="21" y="520"/>
                    </a:lnTo>
                    <a:cubicBezTo>
                      <a:pt x="19" y="519"/>
                      <a:pt x="17" y="519"/>
                      <a:pt x="16" y="518"/>
                    </a:cubicBezTo>
                    <a:lnTo>
                      <a:pt x="15" y="521"/>
                    </a:lnTo>
                    <a:lnTo>
                      <a:pt x="18" y="520"/>
                    </a:lnTo>
                    <a:cubicBezTo>
                      <a:pt x="18" y="519"/>
                      <a:pt x="17" y="518"/>
                      <a:pt x="17" y="518"/>
                    </a:cubicBezTo>
                    <a:lnTo>
                      <a:pt x="18" y="516"/>
                    </a:lnTo>
                    <a:lnTo>
                      <a:pt x="19" y="515"/>
                    </a:lnTo>
                    <a:cubicBezTo>
                      <a:pt x="21" y="514"/>
                      <a:pt x="22" y="513"/>
                      <a:pt x="22" y="511"/>
                    </a:cubicBezTo>
                    <a:cubicBezTo>
                      <a:pt x="23" y="510"/>
                      <a:pt x="23" y="509"/>
                      <a:pt x="23" y="507"/>
                    </a:cubicBezTo>
                    <a:cubicBezTo>
                      <a:pt x="23" y="503"/>
                      <a:pt x="23" y="498"/>
                      <a:pt x="23" y="493"/>
                    </a:cubicBezTo>
                    <a:lnTo>
                      <a:pt x="20" y="493"/>
                    </a:lnTo>
                    <a:lnTo>
                      <a:pt x="21" y="496"/>
                    </a:lnTo>
                    <a:cubicBezTo>
                      <a:pt x="23" y="496"/>
                      <a:pt x="25" y="495"/>
                      <a:pt x="28" y="495"/>
                    </a:cubicBezTo>
                    <a:lnTo>
                      <a:pt x="29" y="494"/>
                    </a:lnTo>
                    <a:lnTo>
                      <a:pt x="31" y="491"/>
                    </a:lnTo>
                    <a:lnTo>
                      <a:pt x="31" y="490"/>
                    </a:lnTo>
                    <a:lnTo>
                      <a:pt x="31" y="490"/>
                    </a:lnTo>
                    <a:cubicBezTo>
                      <a:pt x="31" y="486"/>
                      <a:pt x="31" y="482"/>
                      <a:pt x="31" y="478"/>
                    </a:cubicBezTo>
                    <a:cubicBezTo>
                      <a:pt x="31" y="441"/>
                      <a:pt x="31" y="404"/>
                      <a:pt x="32" y="367"/>
                    </a:cubicBezTo>
                    <a:cubicBezTo>
                      <a:pt x="32" y="315"/>
                      <a:pt x="32" y="264"/>
                      <a:pt x="32" y="213"/>
                    </a:cubicBezTo>
                    <a:cubicBezTo>
                      <a:pt x="32" y="210"/>
                      <a:pt x="32" y="207"/>
                      <a:pt x="32" y="205"/>
                    </a:cubicBezTo>
                    <a:cubicBezTo>
                      <a:pt x="32" y="197"/>
                      <a:pt x="32" y="189"/>
                      <a:pt x="32" y="182"/>
                    </a:cubicBezTo>
                    <a:cubicBezTo>
                      <a:pt x="32" y="175"/>
                      <a:pt x="32" y="167"/>
                      <a:pt x="32" y="160"/>
                    </a:cubicBezTo>
                    <a:lnTo>
                      <a:pt x="32" y="160"/>
                    </a:lnTo>
                    <a:cubicBezTo>
                      <a:pt x="32" y="158"/>
                      <a:pt x="32" y="156"/>
                      <a:pt x="31" y="153"/>
                    </a:cubicBezTo>
                    <a:cubicBezTo>
                      <a:pt x="30" y="151"/>
                      <a:pt x="29" y="149"/>
                      <a:pt x="26" y="147"/>
                    </a:cubicBezTo>
                    <a:lnTo>
                      <a:pt x="24" y="150"/>
                    </a:lnTo>
                    <a:lnTo>
                      <a:pt x="27" y="151"/>
                    </a:lnTo>
                    <a:lnTo>
                      <a:pt x="24" y="150"/>
                    </a:lnTo>
                    <a:lnTo>
                      <a:pt x="22" y="152"/>
                    </a:lnTo>
                    <a:cubicBezTo>
                      <a:pt x="24" y="153"/>
                      <a:pt x="25" y="154"/>
                      <a:pt x="25" y="156"/>
                    </a:cubicBezTo>
                    <a:cubicBezTo>
                      <a:pt x="25" y="157"/>
                      <a:pt x="26" y="158"/>
                      <a:pt x="26" y="160"/>
                    </a:cubicBezTo>
                    <a:lnTo>
                      <a:pt x="26" y="160"/>
                    </a:lnTo>
                    <a:cubicBezTo>
                      <a:pt x="26" y="167"/>
                      <a:pt x="26" y="175"/>
                      <a:pt x="26" y="182"/>
                    </a:cubicBezTo>
                    <a:cubicBezTo>
                      <a:pt x="26" y="189"/>
                      <a:pt x="26" y="197"/>
                      <a:pt x="26" y="205"/>
                    </a:cubicBezTo>
                    <a:lnTo>
                      <a:pt x="26" y="213"/>
                    </a:lnTo>
                    <a:cubicBezTo>
                      <a:pt x="25" y="264"/>
                      <a:pt x="25" y="315"/>
                      <a:pt x="25" y="367"/>
                    </a:cubicBezTo>
                    <a:cubicBezTo>
                      <a:pt x="25" y="404"/>
                      <a:pt x="25" y="441"/>
                      <a:pt x="25" y="478"/>
                    </a:cubicBezTo>
                    <a:cubicBezTo>
                      <a:pt x="25" y="482"/>
                      <a:pt x="25" y="486"/>
                      <a:pt x="25" y="489"/>
                    </a:cubicBezTo>
                    <a:lnTo>
                      <a:pt x="28" y="489"/>
                    </a:lnTo>
                    <a:lnTo>
                      <a:pt x="25" y="488"/>
                    </a:lnTo>
                    <a:lnTo>
                      <a:pt x="24" y="490"/>
                    </a:lnTo>
                    <a:lnTo>
                      <a:pt x="27" y="492"/>
                    </a:lnTo>
                    <a:lnTo>
                      <a:pt x="26" y="488"/>
                    </a:lnTo>
                    <a:cubicBezTo>
                      <a:pt x="24" y="489"/>
                      <a:pt x="22" y="489"/>
                      <a:pt x="20" y="490"/>
                    </a:cubicBezTo>
                    <a:lnTo>
                      <a:pt x="17" y="490"/>
                    </a:lnTo>
                    <a:lnTo>
                      <a:pt x="17" y="493"/>
                    </a:lnTo>
                    <a:cubicBezTo>
                      <a:pt x="17" y="498"/>
                      <a:pt x="17" y="503"/>
                      <a:pt x="17" y="507"/>
                    </a:cubicBezTo>
                    <a:lnTo>
                      <a:pt x="17" y="509"/>
                    </a:lnTo>
                    <a:lnTo>
                      <a:pt x="16" y="509"/>
                    </a:lnTo>
                    <a:cubicBezTo>
                      <a:pt x="14" y="510"/>
                      <a:pt x="13" y="511"/>
                      <a:pt x="12" y="513"/>
                    </a:cubicBezTo>
                    <a:cubicBezTo>
                      <a:pt x="11" y="514"/>
                      <a:pt x="11" y="516"/>
                      <a:pt x="11" y="518"/>
                    </a:cubicBezTo>
                    <a:cubicBezTo>
                      <a:pt x="11" y="519"/>
                      <a:pt x="11" y="520"/>
                      <a:pt x="12" y="522"/>
                    </a:cubicBezTo>
                    <a:lnTo>
                      <a:pt x="12" y="523"/>
                    </a:lnTo>
                    <a:lnTo>
                      <a:pt x="14" y="524"/>
                    </a:lnTo>
                    <a:cubicBezTo>
                      <a:pt x="15" y="524"/>
                      <a:pt x="17" y="525"/>
                      <a:pt x="19" y="526"/>
                    </a:cubicBezTo>
                    <a:lnTo>
                      <a:pt x="20" y="523"/>
                    </a:lnTo>
                    <a:lnTo>
                      <a:pt x="17" y="523"/>
                    </a:lnTo>
                    <a:lnTo>
                      <a:pt x="17" y="539"/>
                    </a:lnTo>
                    <a:lnTo>
                      <a:pt x="17" y="631"/>
                    </a:lnTo>
                    <a:cubicBezTo>
                      <a:pt x="17" y="662"/>
                      <a:pt x="17" y="693"/>
                      <a:pt x="17" y="723"/>
                    </a:cubicBezTo>
                    <a:cubicBezTo>
                      <a:pt x="17" y="726"/>
                      <a:pt x="16" y="729"/>
                      <a:pt x="16" y="732"/>
                    </a:cubicBezTo>
                    <a:lnTo>
                      <a:pt x="19" y="732"/>
                    </a:lnTo>
                    <a:lnTo>
                      <a:pt x="17" y="731"/>
                    </a:lnTo>
                    <a:lnTo>
                      <a:pt x="16" y="732"/>
                    </a:lnTo>
                    <a:lnTo>
                      <a:pt x="19" y="734"/>
                    </a:lnTo>
                    <a:lnTo>
                      <a:pt x="18" y="731"/>
                    </a:lnTo>
                    <a:cubicBezTo>
                      <a:pt x="16" y="731"/>
                      <a:pt x="14" y="731"/>
                      <a:pt x="12" y="732"/>
                    </a:cubicBezTo>
                    <a:lnTo>
                      <a:pt x="10" y="732"/>
                    </a:lnTo>
                    <a:lnTo>
                      <a:pt x="10" y="735"/>
                    </a:lnTo>
                    <a:cubicBezTo>
                      <a:pt x="10" y="735"/>
                      <a:pt x="9" y="736"/>
                      <a:pt x="9" y="737"/>
                    </a:cubicBezTo>
                    <a:cubicBezTo>
                      <a:pt x="9" y="738"/>
                      <a:pt x="9" y="739"/>
                      <a:pt x="10" y="740"/>
                    </a:cubicBezTo>
                    <a:cubicBezTo>
                      <a:pt x="10" y="742"/>
                      <a:pt x="12" y="743"/>
                      <a:pt x="12" y="744"/>
                    </a:cubicBezTo>
                    <a:cubicBezTo>
                      <a:pt x="16" y="748"/>
                      <a:pt x="17" y="752"/>
                      <a:pt x="17" y="758"/>
                    </a:cubicBezTo>
                    <a:lnTo>
                      <a:pt x="17" y="758"/>
                    </a:lnTo>
                    <a:cubicBezTo>
                      <a:pt x="16" y="785"/>
                      <a:pt x="16" y="812"/>
                      <a:pt x="16" y="838"/>
                    </a:cubicBezTo>
                    <a:cubicBezTo>
                      <a:pt x="16" y="846"/>
                      <a:pt x="16" y="853"/>
                      <a:pt x="16" y="861"/>
                    </a:cubicBezTo>
                    <a:cubicBezTo>
                      <a:pt x="16" y="866"/>
                      <a:pt x="16" y="870"/>
                      <a:pt x="16" y="874"/>
                    </a:cubicBezTo>
                    <a:cubicBezTo>
                      <a:pt x="16" y="881"/>
                      <a:pt x="16" y="888"/>
                      <a:pt x="16" y="894"/>
                    </a:cubicBezTo>
                    <a:cubicBezTo>
                      <a:pt x="16" y="897"/>
                      <a:pt x="16" y="899"/>
                      <a:pt x="16" y="902"/>
                    </a:cubicBezTo>
                    <a:lnTo>
                      <a:pt x="19" y="902"/>
                    </a:lnTo>
                    <a:lnTo>
                      <a:pt x="17" y="899"/>
                    </a:lnTo>
                    <a:cubicBezTo>
                      <a:pt x="14" y="902"/>
                      <a:pt x="11" y="905"/>
                      <a:pt x="7" y="908"/>
                    </a:cubicBezTo>
                    <a:lnTo>
                      <a:pt x="6" y="909"/>
                    </a:lnTo>
                    <a:lnTo>
                      <a:pt x="6" y="911"/>
                    </a:lnTo>
                    <a:lnTo>
                      <a:pt x="6" y="928"/>
                    </a:lnTo>
                    <a:lnTo>
                      <a:pt x="9" y="928"/>
                    </a:lnTo>
                    <a:lnTo>
                      <a:pt x="8" y="925"/>
                    </a:lnTo>
                    <a:cubicBezTo>
                      <a:pt x="7" y="926"/>
                      <a:pt x="5" y="927"/>
                      <a:pt x="4" y="928"/>
                    </a:cubicBezTo>
                    <a:lnTo>
                      <a:pt x="4" y="928"/>
                    </a:lnTo>
                    <a:cubicBezTo>
                      <a:pt x="3" y="928"/>
                      <a:pt x="2" y="929"/>
                      <a:pt x="1" y="930"/>
                    </a:cubicBezTo>
                    <a:cubicBezTo>
                      <a:pt x="0" y="931"/>
                      <a:pt x="0" y="932"/>
                      <a:pt x="0" y="934"/>
                    </a:cubicBezTo>
                    <a:cubicBezTo>
                      <a:pt x="0" y="935"/>
                      <a:pt x="0" y="936"/>
                      <a:pt x="1" y="937"/>
                    </a:cubicBezTo>
                    <a:cubicBezTo>
                      <a:pt x="2" y="938"/>
                      <a:pt x="3" y="939"/>
                      <a:pt x="4" y="940"/>
                    </a:cubicBezTo>
                    <a:cubicBezTo>
                      <a:pt x="7" y="942"/>
                      <a:pt x="8" y="945"/>
                      <a:pt x="9" y="949"/>
                    </a:cubicBezTo>
                    <a:lnTo>
                      <a:pt x="9" y="950"/>
                    </a:lnTo>
                    <a:cubicBezTo>
                      <a:pt x="8" y="952"/>
                      <a:pt x="8" y="955"/>
                      <a:pt x="8" y="958"/>
                    </a:cubicBezTo>
                    <a:cubicBezTo>
                      <a:pt x="8" y="962"/>
                      <a:pt x="9" y="966"/>
                      <a:pt x="9" y="970"/>
                    </a:cubicBezTo>
                    <a:cubicBezTo>
                      <a:pt x="9" y="972"/>
                      <a:pt x="9" y="973"/>
                      <a:pt x="9" y="975"/>
                    </a:cubicBezTo>
                    <a:lnTo>
                      <a:pt x="10" y="979"/>
                    </a:lnTo>
                    <a:lnTo>
                      <a:pt x="13" y="978"/>
                    </a:lnTo>
                    <a:cubicBezTo>
                      <a:pt x="26" y="974"/>
                      <a:pt x="39" y="971"/>
                      <a:pt x="51" y="967"/>
                    </a:cubicBezTo>
                    <a:lnTo>
                      <a:pt x="54" y="966"/>
                    </a:lnTo>
                    <a:lnTo>
                      <a:pt x="54" y="964"/>
                    </a:lnTo>
                    <a:cubicBezTo>
                      <a:pt x="54" y="961"/>
                      <a:pt x="54" y="958"/>
                      <a:pt x="54" y="955"/>
                    </a:cubicBezTo>
                    <a:cubicBezTo>
                      <a:pt x="54" y="907"/>
                      <a:pt x="54" y="858"/>
                      <a:pt x="54" y="809"/>
                    </a:cubicBezTo>
                    <a:cubicBezTo>
                      <a:pt x="54" y="771"/>
                      <a:pt x="54" y="734"/>
                      <a:pt x="54" y="697"/>
                    </a:cubicBezTo>
                    <a:cubicBezTo>
                      <a:pt x="54" y="656"/>
                      <a:pt x="54" y="615"/>
                      <a:pt x="54" y="574"/>
                    </a:cubicBezTo>
                    <a:lnTo>
                      <a:pt x="54" y="549"/>
                    </a:lnTo>
                    <a:cubicBezTo>
                      <a:pt x="54" y="541"/>
                      <a:pt x="54" y="533"/>
                      <a:pt x="54" y="525"/>
                    </a:cubicBezTo>
                    <a:cubicBezTo>
                      <a:pt x="54" y="520"/>
                      <a:pt x="54" y="514"/>
                      <a:pt x="54" y="508"/>
                    </a:cubicBezTo>
                    <a:cubicBezTo>
                      <a:pt x="55" y="449"/>
                      <a:pt x="55" y="390"/>
                      <a:pt x="55" y="331"/>
                    </a:cubicBezTo>
                    <a:lnTo>
                      <a:pt x="55" y="313"/>
                    </a:lnTo>
                    <a:cubicBezTo>
                      <a:pt x="55" y="252"/>
                      <a:pt x="55" y="192"/>
                      <a:pt x="55" y="131"/>
                    </a:cubicBezTo>
                    <a:cubicBezTo>
                      <a:pt x="55" y="123"/>
                      <a:pt x="55" y="114"/>
                      <a:pt x="55" y="106"/>
                    </a:cubicBezTo>
                    <a:cubicBezTo>
                      <a:pt x="55" y="94"/>
                      <a:pt x="55" y="81"/>
                      <a:pt x="55" y="69"/>
                    </a:cubicBezTo>
                    <a:lnTo>
                      <a:pt x="55" y="64"/>
                    </a:lnTo>
                    <a:cubicBezTo>
                      <a:pt x="55" y="45"/>
                      <a:pt x="55" y="27"/>
                      <a:pt x="55" y="8"/>
                    </a:cubicBezTo>
                    <a:cubicBezTo>
                      <a:pt x="55" y="7"/>
                      <a:pt x="54" y="6"/>
                      <a:pt x="54" y="4"/>
                    </a:cubicBezTo>
                    <a:lnTo>
                      <a:pt x="53" y="0"/>
                    </a:lnTo>
                    <a:lnTo>
                      <a:pt x="50" y="2"/>
                    </a:lnTo>
                    <a:cubicBezTo>
                      <a:pt x="41" y="6"/>
                      <a:pt x="34" y="10"/>
                      <a:pt x="27" y="14"/>
                    </a:cubicBezTo>
                    <a:lnTo>
                      <a:pt x="25" y="15"/>
                    </a:lnTo>
                    <a:lnTo>
                      <a:pt x="25" y="17"/>
                    </a:lnTo>
                    <a:lnTo>
                      <a:pt x="25" y="25"/>
                    </a:lnTo>
                    <a:lnTo>
                      <a:pt x="25" y="29"/>
                    </a:lnTo>
                    <a:cubicBezTo>
                      <a:pt x="25" y="61"/>
                      <a:pt x="25" y="93"/>
                      <a:pt x="25" y="125"/>
                    </a:cubicBezTo>
                    <a:cubicBezTo>
                      <a:pt x="25" y="126"/>
                      <a:pt x="25" y="128"/>
                      <a:pt x="25" y="129"/>
                    </a:cubicBezTo>
                    <a:cubicBezTo>
                      <a:pt x="25" y="136"/>
                      <a:pt x="25" y="142"/>
                      <a:pt x="22" y="148"/>
                    </a:cubicBezTo>
                    <a:lnTo>
                      <a:pt x="20" y="150"/>
                    </a:lnTo>
                    <a:lnTo>
                      <a:pt x="22" y="152"/>
                    </a:lnTo>
                    <a:lnTo>
                      <a:pt x="24" y="15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1" name="Freeform 2474">
                <a:extLst>
                  <a:ext uri="{FF2B5EF4-FFF2-40B4-BE49-F238E27FC236}">
                    <a16:creationId xmlns:a16="http://schemas.microsoft.com/office/drawing/2014/main" id="{057BA921-1B32-40EE-8C68-1E68FBBB2032}"/>
                  </a:ext>
                </a:extLst>
              </p:cNvPr>
              <p:cNvSpPr>
                <a:spLocks noEditPoints="1"/>
              </p:cNvSpPr>
              <p:nvPr/>
            </p:nvSpPr>
            <p:spPr bwMode="auto">
              <a:xfrm>
                <a:off x="2524" y="3570"/>
                <a:ext cx="55" cy="283"/>
              </a:xfrm>
              <a:custGeom>
                <a:avLst/>
                <a:gdLst>
                  <a:gd name="T0" fmla="*/ 48 w 97"/>
                  <a:gd name="T1" fmla="*/ 14 h 499"/>
                  <a:gd name="T2" fmla="*/ 48 w 97"/>
                  <a:gd name="T3" fmla="*/ 31 h 499"/>
                  <a:gd name="T4" fmla="*/ 49 w 97"/>
                  <a:gd name="T5" fmla="*/ 49 h 499"/>
                  <a:gd name="T6" fmla="*/ 49 w 97"/>
                  <a:gd name="T7" fmla="*/ 59 h 499"/>
                  <a:gd name="T8" fmla="*/ 54 w 97"/>
                  <a:gd name="T9" fmla="*/ 77 h 499"/>
                  <a:gd name="T10" fmla="*/ 61 w 97"/>
                  <a:gd name="T11" fmla="*/ 158 h 499"/>
                  <a:gd name="T12" fmla="*/ 78 w 97"/>
                  <a:gd name="T13" fmla="*/ 345 h 499"/>
                  <a:gd name="T14" fmla="*/ 90 w 97"/>
                  <a:gd name="T15" fmla="*/ 494 h 499"/>
                  <a:gd name="T16" fmla="*/ 73 w 97"/>
                  <a:gd name="T17" fmla="*/ 475 h 499"/>
                  <a:gd name="T18" fmla="*/ 64 w 97"/>
                  <a:gd name="T19" fmla="*/ 472 h 499"/>
                  <a:gd name="T20" fmla="*/ 23 w 97"/>
                  <a:gd name="T21" fmla="*/ 475 h 499"/>
                  <a:gd name="T22" fmla="*/ 7 w 97"/>
                  <a:gd name="T23" fmla="*/ 493 h 499"/>
                  <a:gd name="T24" fmla="*/ 7 w 97"/>
                  <a:gd name="T25" fmla="*/ 491 h 499"/>
                  <a:gd name="T26" fmla="*/ 5 w 97"/>
                  <a:gd name="T27" fmla="*/ 491 h 499"/>
                  <a:gd name="T28" fmla="*/ 7 w 97"/>
                  <a:gd name="T29" fmla="*/ 492 h 499"/>
                  <a:gd name="T30" fmla="*/ 16 w 97"/>
                  <a:gd name="T31" fmla="*/ 390 h 499"/>
                  <a:gd name="T32" fmla="*/ 38 w 97"/>
                  <a:gd name="T33" fmla="*/ 139 h 499"/>
                  <a:gd name="T34" fmla="*/ 44 w 97"/>
                  <a:gd name="T35" fmla="*/ 76 h 499"/>
                  <a:gd name="T36" fmla="*/ 47 w 97"/>
                  <a:gd name="T37" fmla="*/ 58 h 499"/>
                  <a:gd name="T38" fmla="*/ 49 w 97"/>
                  <a:gd name="T39" fmla="*/ 26 h 499"/>
                  <a:gd name="T40" fmla="*/ 48 w 97"/>
                  <a:gd name="T41" fmla="*/ 6 h 499"/>
                  <a:gd name="T42" fmla="*/ 43 w 97"/>
                  <a:gd name="T43" fmla="*/ 16 h 499"/>
                  <a:gd name="T44" fmla="*/ 42 w 97"/>
                  <a:gd name="T45" fmla="*/ 40 h 499"/>
                  <a:gd name="T46" fmla="*/ 41 w 97"/>
                  <a:gd name="T47" fmla="*/ 68 h 499"/>
                  <a:gd name="T48" fmla="*/ 36 w 97"/>
                  <a:gd name="T49" fmla="*/ 82 h 499"/>
                  <a:gd name="T50" fmla="*/ 21 w 97"/>
                  <a:gd name="T51" fmla="*/ 252 h 499"/>
                  <a:gd name="T52" fmla="*/ 0 w 97"/>
                  <a:gd name="T53" fmla="*/ 491 h 499"/>
                  <a:gd name="T54" fmla="*/ 1 w 97"/>
                  <a:gd name="T55" fmla="*/ 495 h 499"/>
                  <a:gd name="T56" fmla="*/ 27 w 97"/>
                  <a:gd name="T57" fmla="*/ 480 h 499"/>
                  <a:gd name="T58" fmla="*/ 64 w 97"/>
                  <a:gd name="T59" fmla="*/ 478 h 499"/>
                  <a:gd name="T60" fmla="*/ 65 w 97"/>
                  <a:gd name="T61" fmla="*/ 478 h 499"/>
                  <a:gd name="T62" fmla="*/ 65 w 97"/>
                  <a:gd name="T63" fmla="*/ 478 h 499"/>
                  <a:gd name="T64" fmla="*/ 97 w 97"/>
                  <a:gd name="T65" fmla="*/ 499 h 499"/>
                  <a:gd name="T66" fmla="*/ 90 w 97"/>
                  <a:gd name="T67" fmla="*/ 411 h 499"/>
                  <a:gd name="T68" fmla="*/ 72 w 97"/>
                  <a:gd name="T69" fmla="*/ 204 h 499"/>
                  <a:gd name="T70" fmla="*/ 61 w 97"/>
                  <a:gd name="T71" fmla="*/ 77 h 499"/>
                  <a:gd name="T72" fmla="*/ 56 w 97"/>
                  <a:gd name="T73" fmla="*/ 66 h 499"/>
                  <a:gd name="T74" fmla="*/ 56 w 97"/>
                  <a:gd name="T75" fmla="*/ 49 h 499"/>
                  <a:gd name="T76" fmla="*/ 54 w 97"/>
                  <a:gd name="T77" fmla="*/ 49 h 499"/>
                  <a:gd name="T78" fmla="*/ 54 w 97"/>
                  <a:gd name="T79" fmla="*/ 35 h 499"/>
                  <a:gd name="T80" fmla="*/ 54 w 97"/>
                  <a:gd name="T81" fmla="*/ 19 h 499"/>
                  <a:gd name="T82" fmla="*/ 48 w 97"/>
                  <a:gd name="T83" fmla="*/ 0 h 499"/>
                  <a:gd name="T84" fmla="*/ 60 w 97"/>
                  <a:gd name="T85" fmla="*/ 470 h 499"/>
                  <a:gd name="T86" fmla="*/ 61 w 97"/>
                  <a:gd name="T87" fmla="*/ 430 h 499"/>
                  <a:gd name="T88" fmla="*/ 48 w 97"/>
                  <a:gd name="T89" fmla="*/ 404 h 499"/>
                  <a:gd name="T90" fmla="*/ 35 w 97"/>
                  <a:gd name="T91" fmla="*/ 424 h 499"/>
                  <a:gd name="T92" fmla="*/ 36 w 97"/>
                  <a:gd name="T93" fmla="*/ 469 h 499"/>
                  <a:gd name="T94" fmla="*/ 49 w 97"/>
                  <a:gd name="T95" fmla="*/ 473 h 499"/>
                  <a:gd name="T96" fmla="*/ 50 w 97"/>
                  <a:gd name="T97" fmla="*/ 473 h 499"/>
                  <a:gd name="T98" fmla="*/ 57 w 97"/>
                  <a:gd name="T99" fmla="*/ 469 h 499"/>
                  <a:gd name="T100" fmla="*/ 49 w 97"/>
                  <a:gd name="T101" fmla="*/ 469 h 499"/>
                  <a:gd name="T102" fmla="*/ 40 w 97"/>
                  <a:gd name="T103" fmla="*/ 466 h 499"/>
                  <a:gd name="T104" fmla="*/ 42 w 97"/>
                  <a:gd name="T105" fmla="*/ 452 h 499"/>
                  <a:gd name="T106" fmla="*/ 42 w 97"/>
                  <a:gd name="T107" fmla="*/ 424 h 499"/>
                  <a:gd name="T108" fmla="*/ 49 w 97"/>
                  <a:gd name="T109" fmla="*/ 411 h 499"/>
                  <a:gd name="T110" fmla="*/ 54 w 97"/>
                  <a:gd name="T111" fmla="*/ 466 h 499"/>
                  <a:gd name="T112" fmla="*/ 54 w 97"/>
                  <a:gd name="T113" fmla="*/ 466 h 499"/>
                  <a:gd name="T114" fmla="*/ 57 w 97"/>
                  <a:gd name="T115" fmla="*/ 46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 h="499">
                    <a:moveTo>
                      <a:pt x="48" y="6"/>
                    </a:moveTo>
                    <a:lnTo>
                      <a:pt x="46" y="8"/>
                    </a:lnTo>
                    <a:cubicBezTo>
                      <a:pt x="47" y="9"/>
                      <a:pt x="47" y="10"/>
                      <a:pt x="48" y="11"/>
                    </a:cubicBezTo>
                    <a:cubicBezTo>
                      <a:pt x="48" y="11"/>
                      <a:pt x="48" y="13"/>
                      <a:pt x="48" y="14"/>
                    </a:cubicBezTo>
                    <a:cubicBezTo>
                      <a:pt x="48" y="16"/>
                      <a:pt x="48" y="17"/>
                      <a:pt x="48" y="19"/>
                    </a:cubicBezTo>
                    <a:cubicBezTo>
                      <a:pt x="48" y="21"/>
                      <a:pt x="48" y="23"/>
                      <a:pt x="48" y="25"/>
                    </a:cubicBezTo>
                    <a:cubicBezTo>
                      <a:pt x="48" y="27"/>
                      <a:pt x="48" y="28"/>
                      <a:pt x="48" y="30"/>
                    </a:cubicBezTo>
                    <a:lnTo>
                      <a:pt x="48" y="31"/>
                    </a:lnTo>
                    <a:cubicBezTo>
                      <a:pt x="48" y="32"/>
                      <a:pt x="48" y="33"/>
                      <a:pt x="48" y="35"/>
                    </a:cubicBezTo>
                    <a:cubicBezTo>
                      <a:pt x="48" y="38"/>
                      <a:pt x="48" y="41"/>
                      <a:pt x="49" y="45"/>
                    </a:cubicBezTo>
                    <a:lnTo>
                      <a:pt x="50" y="46"/>
                    </a:lnTo>
                    <a:cubicBezTo>
                      <a:pt x="50" y="47"/>
                      <a:pt x="49" y="48"/>
                      <a:pt x="49" y="49"/>
                    </a:cubicBezTo>
                    <a:lnTo>
                      <a:pt x="49" y="50"/>
                    </a:lnTo>
                    <a:lnTo>
                      <a:pt x="53" y="49"/>
                    </a:lnTo>
                    <a:lnTo>
                      <a:pt x="49" y="49"/>
                    </a:lnTo>
                    <a:cubicBezTo>
                      <a:pt x="49" y="53"/>
                      <a:pt x="49" y="56"/>
                      <a:pt x="49" y="59"/>
                    </a:cubicBezTo>
                    <a:cubicBezTo>
                      <a:pt x="49" y="61"/>
                      <a:pt x="49" y="64"/>
                      <a:pt x="49" y="66"/>
                    </a:cubicBezTo>
                    <a:lnTo>
                      <a:pt x="49" y="67"/>
                    </a:lnTo>
                    <a:cubicBezTo>
                      <a:pt x="49" y="68"/>
                      <a:pt x="49" y="70"/>
                      <a:pt x="50" y="72"/>
                    </a:cubicBezTo>
                    <a:cubicBezTo>
                      <a:pt x="51" y="74"/>
                      <a:pt x="52" y="76"/>
                      <a:pt x="54" y="77"/>
                    </a:cubicBezTo>
                    <a:lnTo>
                      <a:pt x="54" y="79"/>
                    </a:lnTo>
                    <a:cubicBezTo>
                      <a:pt x="55" y="79"/>
                      <a:pt x="55" y="80"/>
                      <a:pt x="55" y="81"/>
                    </a:cubicBezTo>
                    <a:cubicBezTo>
                      <a:pt x="56" y="90"/>
                      <a:pt x="56" y="98"/>
                      <a:pt x="57" y="107"/>
                    </a:cubicBezTo>
                    <a:cubicBezTo>
                      <a:pt x="59" y="124"/>
                      <a:pt x="60" y="141"/>
                      <a:pt x="61" y="158"/>
                    </a:cubicBezTo>
                    <a:cubicBezTo>
                      <a:pt x="63" y="173"/>
                      <a:pt x="64" y="189"/>
                      <a:pt x="65" y="204"/>
                    </a:cubicBezTo>
                    <a:cubicBezTo>
                      <a:pt x="66" y="212"/>
                      <a:pt x="67" y="219"/>
                      <a:pt x="67" y="226"/>
                    </a:cubicBezTo>
                    <a:cubicBezTo>
                      <a:pt x="69" y="251"/>
                      <a:pt x="72" y="275"/>
                      <a:pt x="74" y="299"/>
                    </a:cubicBezTo>
                    <a:cubicBezTo>
                      <a:pt x="75" y="315"/>
                      <a:pt x="76" y="330"/>
                      <a:pt x="78" y="345"/>
                    </a:cubicBezTo>
                    <a:cubicBezTo>
                      <a:pt x="80" y="367"/>
                      <a:pt x="82" y="389"/>
                      <a:pt x="84" y="411"/>
                    </a:cubicBezTo>
                    <a:cubicBezTo>
                      <a:pt x="85" y="428"/>
                      <a:pt x="86" y="444"/>
                      <a:pt x="88" y="461"/>
                    </a:cubicBezTo>
                    <a:cubicBezTo>
                      <a:pt x="88" y="470"/>
                      <a:pt x="89" y="479"/>
                      <a:pt x="90" y="488"/>
                    </a:cubicBezTo>
                    <a:cubicBezTo>
                      <a:pt x="90" y="490"/>
                      <a:pt x="90" y="491"/>
                      <a:pt x="90" y="494"/>
                    </a:cubicBezTo>
                    <a:lnTo>
                      <a:pt x="94" y="494"/>
                    </a:lnTo>
                    <a:lnTo>
                      <a:pt x="95" y="491"/>
                    </a:lnTo>
                    <a:cubicBezTo>
                      <a:pt x="93" y="490"/>
                      <a:pt x="92" y="489"/>
                      <a:pt x="91" y="488"/>
                    </a:cubicBezTo>
                    <a:cubicBezTo>
                      <a:pt x="85" y="484"/>
                      <a:pt x="79" y="479"/>
                      <a:pt x="73" y="475"/>
                    </a:cubicBezTo>
                    <a:cubicBezTo>
                      <a:pt x="71" y="473"/>
                      <a:pt x="68" y="472"/>
                      <a:pt x="65" y="472"/>
                    </a:cubicBezTo>
                    <a:lnTo>
                      <a:pt x="64" y="472"/>
                    </a:lnTo>
                    <a:lnTo>
                      <a:pt x="64" y="475"/>
                    </a:lnTo>
                    <a:lnTo>
                      <a:pt x="64" y="472"/>
                    </a:lnTo>
                    <a:cubicBezTo>
                      <a:pt x="60" y="472"/>
                      <a:pt x="55" y="472"/>
                      <a:pt x="51" y="472"/>
                    </a:cubicBezTo>
                    <a:cubicBezTo>
                      <a:pt x="45" y="472"/>
                      <a:pt x="39" y="472"/>
                      <a:pt x="33" y="472"/>
                    </a:cubicBezTo>
                    <a:lnTo>
                      <a:pt x="33" y="472"/>
                    </a:lnTo>
                    <a:cubicBezTo>
                      <a:pt x="29" y="472"/>
                      <a:pt x="26" y="473"/>
                      <a:pt x="23" y="475"/>
                    </a:cubicBezTo>
                    <a:cubicBezTo>
                      <a:pt x="18" y="480"/>
                      <a:pt x="12" y="484"/>
                      <a:pt x="6" y="489"/>
                    </a:cubicBezTo>
                    <a:cubicBezTo>
                      <a:pt x="5" y="490"/>
                      <a:pt x="4" y="490"/>
                      <a:pt x="2" y="491"/>
                    </a:cubicBezTo>
                    <a:lnTo>
                      <a:pt x="4" y="494"/>
                    </a:lnTo>
                    <a:lnTo>
                      <a:pt x="7" y="493"/>
                    </a:lnTo>
                    <a:lnTo>
                      <a:pt x="7" y="491"/>
                    </a:lnTo>
                    <a:lnTo>
                      <a:pt x="7" y="491"/>
                    </a:lnTo>
                    <a:lnTo>
                      <a:pt x="5" y="491"/>
                    </a:lnTo>
                    <a:lnTo>
                      <a:pt x="7" y="491"/>
                    </a:lnTo>
                    <a:lnTo>
                      <a:pt x="7" y="491"/>
                    </a:lnTo>
                    <a:lnTo>
                      <a:pt x="5" y="491"/>
                    </a:lnTo>
                    <a:lnTo>
                      <a:pt x="7" y="491"/>
                    </a:lnTo>
                    <a:lnTo>
                      <a:pt x="5" y="491"/>
                    </a:lnTo>
                    <a:lnTo>
                      <a:pt x="7" y="492"/>
                    </a:lnTo>
                    <a:lnTo>
                      <a:pt x="7" y="491"/>
                    </a:lnTo>
                    <a:lnTo>
                      <a:pt x="5" y="491"/>
                    </a:lnTo>
                    <a:lnTo>
                      <a:pt x="7" y="492"/>
                    </a:lnTo>
                    <a:lnTo>
                      <a:pt x="7" y="492"/>
                    </a:lnTo>
                    <a:lnTo>
                      <a:pt x="7" y="492"/>
                    </a:lnTo>
                    <a:cubicBezTo>
                      <a:pt x="8" y="471"/>
                      <a:pt x="10" y="450"/>
                      <a:pt x="12" y="430"/>
                    </a:cubicBezTo>
                    <a:cubicBezTo>
                      <a:pt x="13" y="416"/>
                      <a:pt x="14" y="403"/>
                      <a:pt x="16" y="390"/>
                    </a:cubicBezTo>
                    <a:cubicBezTo>
                      <a:pt x="18" y="366"/>
                      <a:pt x="20" y="342"/>
                      <a:pt x="22" y="317"/>
                    </a:cubicBezTo>
                    <a:cubicBezTo>
                      <a:pt x="24" y="296"/>
                      <a:pt x="26" y="274"/>
                      <a:pt x="28" y="252"/>
                    </a:cubicBezTo>
                    <a:cubicBezTo>
                      <a:pt x="30" y="230"/>
                      <a:pt x="32" y="208"/>
                      <a:pt x="34" y="185"/>
                    </a:cubicBezTo>
                    <a:cubicBezTo>
                      <a:pt x="35" y="170"/>
                      <a:pt x="36" y="155"/>
                      <a:pt x="38" y="139"/>
                    </a:cubicBezTo>
                    <a:cubicBezTo>
                      <a:pt x="39" y="123"/>
                      <a:pt x="40" y="108"/>
                      <a:pt x="42" y="92"/>
                    </a:cubicBezTo>
                    <a:cubicBezTo>
                      <a:pt x="42" y="89"/>
                      <a:pt x="42" y="85"/>
                      <a:pt x="43" y="82"/>
                    </a:cubicBezTo>
                    <a:cubicBezTo>
                      <a:pt x="43" y="81"/>
                      <a:pt x="43" y="79"/>
                      <a:pt x="43" y="78"/>
                    </a:cubicBezTo>
                    <a:cubicBezTo>
                      <a:pt x="43" y="77"/>
                      <a:pt x="44" y="77"/>
                      <a:pt x="44" y="76"/>
                    </a:cubicBezTo>
                    <a:cubicBezTo>
                      <a:pt x="46" y="75"/>
                      <a:pt x="47" y="73"/>
                      <a:pt x="47" y="72"/>
                    </a:cubicBezTo>
                    <a:cubicBezTo>
                      <a:pt x="47" y="70"/>
                      <a:pt x="47" y="69"/>
                      <a:pt x="47" y="68"/>
                    </a:cubicBezTo>
                    <a:lnTo>
                      <a:pt x="47" y="67"/>
                    </a:lnTo>
                    <a:lnTo>
                      <a:pt x="47" y="58"/>
                    </a:lnTo>
                    <a:cubicBezTo>
                      <a:pt x="47" y="55"/>
                      <a:pt x="47" y="52"/>
                      <a:pt x="47" y="49"/>
                    </a:cubicBezTo>
                    <a:cubicBezTo>
                      <a:pt x="47" y="46"/>
                      <a:pt x="47" y="44"/>
                      <a:pt x="48" y="42"/>
                    </a:cubicBezTo>
                    <a:cubicBezTo>
                      <a:pt x="49" y="39"/>
                      <a:pt x="49" y="37"/>
                      <a:pt x="49" y="35"/>
                    </a:cubicBezTo>
                    <a:cubicBezTo>
                      <a:pt x="49" y="32"/>
                      <a:pt x="49" y="29"/>
                      <a:pt x="49" y="26"/>
                    </a:cubicBezTo>
                    <a:cubicBezTo>
                      <a:pt x="49" y="22"/>
                      <a:pt x="49" y="19"/>
                      <a:pt x="49" y="16"/>
                    </a:cubicBezTo>
                    <a:lnTo>
                      <a:pt x="49" y="16"/>
                    </a:lnTo>
                    <a:cubicBezTo>
                      <a:pt x="49" y="13"/>
                      <a:pt x="50" y="10"/>
                      <a:pt x="51" y="7"/>
                    </a:cubicBezTo>
                    <a:lnTo>
                      <a:pt x="48" y="6"/>
                    </a:lnTo>
                    <a:lnTo>
                      <a:pt x="46" y="8"/>
                    </a:lnTo>
                    <a:lnTo>
                      <a:pt x="48" y="6"/>
                    </a:lnTo>
                    <a:lnTo>
                      <a:pt x="46" y="4"/>
                    </a:lnTo>
                    <a:cubicBezTo>
                      <a:pt x="43" y="8"/>
                      <a:pt x="43" y="12"/>
                      <a:pt x="43" y="16"/>
                    </a:cubicBezTo>
                    <a:lnTo>
                      <a:pt x="43" y="16"/>
                    </a:lnTo>
                    <a:cubicBezTo>
                      <a:pt x="43" y="19"/>
                      <a:pt x="43" y="22"/>
                      <a:pt x="43" y="26"/>
                    </a:cubicBezTo>
                    <a:cubicBezTo>
                      <a:pt x="43" y="29"/>
                      <a:pt x="43" y="32"/>
                      <a:pt x="43" y="35"/>
                    </a:cubicBezTo>
                    <a:cubicBezTo>
                      <a:pt x="43" y="37"/>
                      <a:pt x="43" y="39"/>
                      <a:pt x="42" y="40"/>
                    </a:cubicBezTo>
                    <a:cubicBezTo>
                      <a:pt x="41" y="43"/>
                      <a:pt x="41" y="47"/>
                      <a:pt x="41" y="49"/>
                    </a:cubicBezTo>
                    <a:cubicBezTo>
                      <a:pt x="41" y="52"/>
                      <a:pt x="41" y="55"/>
                      <a:pt x="41" y="58"/>
                    </a:cubicBezTo>
                    <a:lnTo>
                      <a:pt x="41" y="67"/>
                    </a:lnTo>
                    <a:lnTo>
                      <a:pt x="41" y="68"/>
                    </a:lnTo>
                    <a:cubicBezTo>
                      <a:pt x="41" y="69"/>
                      <a:pt x="41" y="70"/>
                      <a:pt x="41" y="70"/>
                    </a:cubicBezTo>
                    <a:lnTo>
                      <a:pt x="40" y="71"/>
                    </a:lnTo>
                    <a:cubicBezTo>
                      <a:pt x="38" y="73"/>
                      <a:pt x="37" y="75"/>
                      <a:pt x="37" y="77"/>
                    </a:cubicBezTo>
                    <a:cubicBezTo>
                      <a:pt x="36" y="78"/>
                      <a:pt x="36" y="80"/>
                      <a:pt x="36" y="82"/>
                    </a:cubicBezTo>
                    <a:cubicBezTo>
                      <a:pt x="36" y="85"/>
                      <a:pt x="36" y="88"/>
                      <a:pt x="36" y="92"/>
                    </a:cubicBezTo>
                    <a:cubicBezTo>
                      <a:pt x="34" y="107"/>
                      <a:pt x="33" y="123"/>
                      <a:pt x="31" y="139"/>
                    </a:cubicBezTo>
                    <a:cubicBezTo>
                      <a:pt x="30" y="154"/>
                      <a:pt x="29" y="169"/>
                      <a:pt x="27" y="185"/>
                    </a:cubicBezTo>
                    <a:cubicBezTo>
                      <a:pt x="25" y="207"/>
                      <a:pt x="23" y="229"/>
                      <a:pt x="21" y="252"/>
                    </a:cubicBezTo>
                    <a:cubicBezTo>
                      <a:pt x="19" y="273"/>
                      <a:pt x="18" y="295"/>
                      <a:pt x="16" y="317"/>
                    </a:cubicBezTo>
                    <a:cubicBezTo>
                      <a:pt x="14" y="341"/>
                      <a:pt x="11" y="365"/>
                      <a:pt x="9" y="389"/>
                    </a:cubicBezTo>
                    <a:cubicBezTo>
                      <a:pt x="8" y="403"/>
                      <a:pt x="7" y="416"/>
                      <a:pt x="6" y="429"/>
                    </a:cubicBezTo>
                    <a:cubicBezTo>
                      <a:pt x="4" y="450"/>
                      <a:pt x="2" y="470"/>
                      <a:pt x="0" y="491"/>
                    </a:cubicBezTo>
                    <a:lnTo>
                      <a:pt x="3" y="491"/>
                    </a:lnTo>
                    <a:lnTo>
                      <a:pt x="0" y="491"/>
                    </a:lnTo>
                    <a:lnTo>
                      <a:pt x="0" y="491"/>
                    </a:lnTo>
                    <a:cubicBezTo>
                      <a:pt x="0" y="493"/>
                      <a:pt x="1" y="494"/>
                      <a:pt x="1" y="495"/>
                    </a:cubicBezTo>
                    <a:lnTo>
                      <a:pt x="2" y="499"/>
                    </a:lnTo>
                    <a:lnTo>
                      <a:pt x="6" y="497"/>
                    </a:lnTo>
                    <a:cubicBezTo>
                      <a:pt x="7" y="496"/>
                      <a:pt x="9" y="495"/>
                      <a:pt x="10" y="494"/>
                    </a:cubicBezTo>
                    <a:cubicBezTo>
                      <a:pt x="16" y="489"/>
                      <a:pt x="22" y="485"/>
                      <a:pt x="27" y="480"/>
                    </a:cubicBezTo>
                    <a:cubicBezTo>
                      <a:pt x="29" y="479"/>
                      <a:pt x="31" y="478"/>
                      <a:pt x="33" y="478"/>
                    </a:cubicBezTo>
                    <a:lnTo>
                      <a:pt x="33" y="478"/>
                    </a:lnTo>
                    <a:cubicBezTo>
                      <a:pt x="39" y="478"/>
                      <a:pt x="45" y="478"/>
                      <a:pt x="51" y="478"/>
                    </a:cubicBezTo>
                    <a:cubicBezTo>
                      <a:pt x="55" y="478"/>
                      <a:pt x="60" y="478"/>
                      <a:pt x="64" y="478"/>
                    </a:cubicBezTo>
                    <a:lnTo>
                      <a:pt x="65" y="478"/>
                    </a:lnTo>
                    <a:lnTo>
                      <a:pt x="65" y="478"/>
                    </a:lnTo>
                    <a:lnTo>
                      <a:pt x="64" y="476"/>
                    </a:lnTo>
                    <a:lnTo>
                      <a:pt x="65" y="478"/>
                    </a:lnTo>
                    <a:lnTo>
                      <a:pt x="65" y="478"/>
                    </a:lnTo>
                    <a:lnTo>
                      <a:pt x="64" y="476"/>
                    </a:lnTo>
                    <a:lnTo>
                      <a:pt x="65" y="478"/>
                    </a:lnTo>
                    <a:lnTo>
                      <a:pt x="65" y="478"/>
                    </a:lnTo>
                    <a:cubicBezTo>
                      <a:pt x="66" y="478"/>
                      <a:pt x="68" y="479"/>
                      <a:pt x="69" y="480"/>
                    </a:cubicBezTo>
                    <a:cubicBezTo>
                      <a:pt x="75" y="484"/>
                      <a:pt x="81" y="489"/>
                      <a:pt x="87" y="494"/>
                    </a:cubicBezTo>
                    <a:cubicBezTo>
                      <a:pt x="89" y="495"/>
                      <a:pt x="90" y="495"/>
                      <a:pt x="92" y="496"/>
                    </a:cubicBezTo>
                    <a:lnTo>
                      <a:pt x="97" y="499"/>
                    </a:lnTo>
                    <a:lnTo>
                      <a:pt x="97" y="493"/>
                    </a:lnTo>
                    <a:cubicBezTo>
                      <a:pt x="97" y="491"/>
                      <a:pt x="96" y="489"/>
                      <a:pt x="96" y="488"/>
                    </a:cubicBezTo>
                    <a:cubicBezTo>
                      <a:pt x="96" y="478"/>
                      <a:pt x="95" y="469"/>
                      <a:pt x="94" y="460"/>
                    </a:cubicBezTo>
                    <a:cubicBezTo>
                      <a:pt x="93" y="444"/>
                      <a:pt x="91" y="427"/>
                      <a:pt x="90" y="411"/>
                    </a:cubicBezTo>
                    <a:cubicBezTo>
                      <a:pt x="88" y="389"/>
                      <a:pt x="86" y="367"/>
                      <a:pt x="84" y="345"/>
                    </a:cubicBezTo>
                    <a:cubicBezTo>
                      <a:pt x="83" y="329"/>
                      <a:pt x="81" y="314"/>
                      <a:pt x="80" y="299"/>
                    </a:cubicBezTo>
                    <a:cubicBezTo>
                      <a:pt x="78" y="274"/>
                      <a:pt x="76" y="250"/>
                      <a:pt x="74" y="226"/>
                    </a:cubicBezTo>
                    <a:cubicBezTo>
                      <a:pt x="73" y="219"/>
                      <a:pt x="72" y="211"/>
                      <a:pt x="72" y="204"/>
                    </a:cubicBezTo>
                    <a:cubicBezTo>
                      <a:pt x="70" y="188"/>
                      <a:pt x="69" y="173"/>
                      <a:pt x="68" y="158"/>
                    </a:cubicBezTo>
                    <a:cubicBezTo>
                      <a:pt x="66" y="140"/>
                      <a:pt x="65" y="123"/>
                      <a:pt x="63" y="106"/>
                    </a:cubicBezTo>
                    <a:cubicBezTo>
                      <a:pt x="63" y="98"/>
                      <a:pt x="62" y="89"/>
                      <a:pt x="61" y="81"/>
                    </a:cubicBezTo>
                    <a:cubicBezTo>
                      <a:pt x="61" y="80"/>
                      <a:pt x="61" y="78"/>
                      <a:pt x="61" y="77"/>
                    </a:cubicBezTo>
                    <a:cubicBezTo>
                      <a:pt x="60" y="75"/>
                      <a:pt x="59" y="74"/>
                      <a:pt x="58" y="72"/>
                    </a:cubicBezTo>
                    <a:cubicBezTo>
                      <a:pt x="57" y="72"/>
                      <a:pt x="56" y="71"/>
                      <a:pt x="56" y="70"/>
                    </a:cubicBezTo>
                    <a:cubicBezTo>
                      <a:pt x="56" y="69"/>
                      <a:pt x="56" y="68"/>
                      <a:pt x="56" y="67"/>
                    </a:cubicBezTo>
                    <a:lnTo>
                      <a:pt x="56" y="66"/>
                    </a:lnTo>
                    <a:cubicBezTo>
                      <a:pt x="56" y="64"/>
                      <a:pt x="56" y="61"/>
                      <a:pt x="56" y="59"/>
                    </a:cubicBezTo>
                    <a:cubicBezTo>
                      <a:pt x="56" y="56"/>
                      <a:pt x="56" y="53"/>
                      <a:pt x="56" y="49"/>
                    </a:cubicBezTo>
                    <a:lnTo>
                      <a:pt x="56" y="49"/>
                    </a:lnTo>
                    <a:lnTo>
                      <a:pt x="56" y="49"/>
                    </a:lnTo>
                    <a:lnTo>
                      <a:pt x="54" y="49"/>
                    </a:lnTo>
                    <a:lnTo>
                      <a:pt x="56" y="49"/>
                    </a:lnTo>
                    <a:lnTo>
                      <a:pt x="56" y="49"/>
                    </a:lnTo>
                    <a:lnTo>
                      <a:pt x="54" y="49"/>
                    </a:lnTo>
                    <a:lnTo>
                      <a:pt x="56" y="49"/>
                    </a:lnTo>
                    <a:cubicBezTo>
                      <a:pt x="56" y="49"/>
                      <a:pt x="56" y="47"/>
                      <a:pt x="56" y="46"/>
                    </a:cubicBezTo>
                    <a:cubicBezTo>
                      <a:pt x="56" y="45"/>
                      <a:pt x="56" y="44"/>
                      <a:pt x="55" y="42"/>
                    </a:cubicBezTo>
                    <a:cubicBezTo>
                      <a:pt x="54" y="40"/>
                      <a:pt x="54" y="38"/>
                      <a:pt x="54" y="35"/>
                    </a:cubicBezTo>
                    <a:cubicBezTo>
                      <a:pt x="54" y="33"/>
                      <a:pt x="54" y="32"/>
                      <a:pt x="54" y="31"/>
                    </a:cubicBezTo>
                    <a:lnTo>
                      <a:pt x="54" y="30"/>
                    </a:lnTo>
                    <a:cubicBezTo>
                      <a:pt x="54" y="28"/>
                      <a:pt x="54" y="27"/>
                      <a:pt x="54" y="25"/>
                    </a:cubicBezTo>
                    <a:cubicBezTo>
                      <a:pt x="54" y="23"/>
                      <a:pt x="54" y="21"/>
                      <a:pt x="54" y="19"/>
                    </a:cubicBezTo>
                    <a:cubicBezTo>
                      <a:pt x="54" y="17"/>
                      <a:pt x="54" y="16"/>
                      <a:pt x="54" y="14"/>
                    </a:cubicBezTo>
                    <a:cubicBezTo>
                      <a:pt x="54" y="13"/>
                      <a:pt x="54" y="11"/>
                      <a:pt x="54" y="9"/>
                    </a:cubicBezTo>
                    <a:cubicBezTo>
                      <a:pt x="53" y="7"/>
                      <a:pt x="53" y="5"/>
                      <a:pt x="51" y="4"/>
                    </a:cubicBezTo>
                    <a:lnTo>
                      <a:pt x="48" y="0"/>
                    </a:lnTo>
                    <a:lnTo>
                      <a:pt x="46" y="4"/>
                    </a:lnTo>
                    <a:lnTo>
                      <a:pt x="48" y="6"/>
                    </a:lnTo>
                    <a:close/>
                    <a:moveTo>
                      <a:pt x="57" y="469"/>
                    </a:moveTo>
                    <a:lnTo>
                      <a:pt x="60" y="470"/>
                    </a:lnTo>
                    <a:cubicBezTo>
                      <a:pt x="60" y="469"/>
                      <a:pt x="61" y="468"/>
                      <a:pt x="61" y="466"/>
                    </a:cubicBezTo>
                    <a:lnTo>
                      <a:pt x="61" y="466"/>
                    </a:lnTo>
                    <a:lnTo>
                      <a:pt x="61" y="466"/>
                    </a:lnTo>
                    <a:cubicBezTo>
                      <a:pt x="61" y="454"/>
                      <a:pt x="61" y="442"/>
                      <a:pt x="61" y="430"/>
                    </a:cubicBezTo>
                    <a:cubicBezTo>
                      <a:pt x="61" y="427"/>
                      <a:pt x="61" y="424"/>
                      <a:pt x="61" y="421"/>
                    </a:cubicBezTo>
                    <a:cubicBezTo>
                      <a:pt x="61" y="416"/>
                      <a:pt x="59" y="412"/>
                      <a:pt x="56" y="409"/>
                    </a:cubicBezTo>
                    <a:cubicBezTo>
                      <a:pt x="55" y="408"/>
                      <a:pt x="54" y="406"/>
                      <a:pt x="53" y="406"/>
                    </a:cubicBezTo>
                    <a:cubicBezTo>
                      <a:pt x="52" y="405"/>
                      <a:pt x="50" y="404"/>
                      <a:pt x="48" y="404"/>
                    </a:cubicBezTo>
                    <a:cubicBezTo>
                      <a:pt x="45" y="404"/>
                      <a:pt x="43" y="406"/>
                      <a:pt x="41" y="409"/>
                    </a:cubicBezTo>
                    <a:cubicBezTo>
                      <a:pt x="37" y="413"/>
                      <a:pt x="35" y="418"/>
                      <a:pt x="35" y="424"/>
                    </a:cubicBezTo>
                    <a:lnTo>
                      <a:pt x="35" y="424"/>
                    </a:lnTo>
                    <a:lnTo>
                      <a:pt x="35" y="424"/>
                    </a:lnTo>
                    <a:cubicBezTo>
                      <a:pt x="35" y="430"/>
                      <a:pt x="35" y="435"/>
                      <a:pt x="35" y="440"/>
                    </a:cubicBezTo>
                    <a:lnTo>
                      <a:pt x="35" y="452"/>
                    </a:lnTo>
                    <a:cubicBezTo>
                      <a:pt x="35" y="456"/>
                      <a:pt x="35" y="459"/>
                      <a:pt x="35" y="463"/>
                    </a:cubicBezTo>
                    <a:cubicBezTo>
                      <a:pt x="36" y="465"/>
                      <a:pt x="36" y="467"/>
                      <a:pt x="36" y="469"/>
                    </a:cubicBezTo>
                    <a:lnTo>
                      <a:pt x="36" y="471"/>
                    </a:lnTo>
                    <a:lnTo>
                      <a:pt x="38" y="472"/>
                    </a:lnTo>
                    <a:cubicBezTo>
                      <a:pt x="41" y="472"/>
                      <a:pt x="43" y="473"/>
                      <a:pt x="45" y="473"/>
                    </a:cubicBezTo>
                    <a:cubicBezTo>
                      <a:pt x="47" y="473"/>
                      <a:pt x="48" y="473"/>
                      <a:pt x="49" y="473"/>
                    </a:cubicBezTo>
                    <a:lnTo>
                      <a:pt x="49" y="473"/>
                    </a:lnTo>
                    <a:lnTo>
                      <a:pt x="49" y="473"/>
                    </a:lnTo>
                    <a:lnTo>
                      <a:pt x="49" y="473"/>
                    </a:lnTo>
                    <a:lnTo>
                      <a:pt x="50" y="473"/>
                    </a:lnTo>
                    <a:cubicBezTo>
                      <a:pt x="52" y="473"/>
                      <a:pt x="55" y="472"/>
                      <a:pt x="57" y="472"/>
                    </a:cubicBezTo>
                    <a:lnTo>
                      <a:pt x="59" y="472"/>
                    </a:lnTo>
                    <a:lnTo>
                      <a:pt x="60" y="470"/>
                    </a:lnTo>
                    <a:lnTo>
                      <a:pt x="57" y="469"/>
                    </a:lnTo>
                    <a:lnTo>
                      <a:pt x="56" y="466"/>
                    </a:lnTo>
                    <a:cubicBezTo>
                      <a:pt x="54" y="466"/>
                      <a:pt x="52" y="466"/>
                      <a:pt x="50" y="466"/>
                    </a:cubicBezTo>
                    <a:lnTo>
                      <a:pt x="49" y="466"/>
                    </a:lnTo>
                    <a:lnTo>
                      <a:pt x="49" y="469"/>
                    </a:lnTo>
                    <a:lnTo>
                      <a:pt x="50" y="466"/>
                    </a:lnTo>
                    <a:lnTo>
                      <a:pt x="49" y="466"/>
                    </a:lnTo>
                    <a:cubicBezTo>
                      <a:pt x="48" y="466"/>
                      <a:pt x="46" y="466"/>
                      <a:pt x="45" y="466"/>
                    </a:cubicBezTo>
                    <a:cubicBezTo>
                      <a:pt x="43" y="466"/>
                      <a:pt x="42" y="466"/>
                      <a:pt x="40" y="466"/>
                    </a:cubicBezTo>
                    <a:lnTo>
                      <a:pt x="39" y="469"/>
                    </a:lnTo>
                    <a:lnTo>
                      <a:pt x="43" y="468"/>
                    </a:lnTo>
                    <a:cubicBezTo>
                      <a:pt x="42" y="466"/>
                      <a:pt x="42" y="464"/>
                      <a:pt x="42" y="463"/>
                    </a:cubicBezTo>
                    <a:cubicBezTo>
                      <a:pt x="42" y="459"/>
                      <a:pt x="42" y="456"/>
                      <a:pt x="42" y="452"/>
                    </a:cubicBezTo>
                    <a:cubicBezTo>
                      <a:pt x="42" y="448"/>
                      <a:pt x="42" y="444"/>
                      <a:pt x="42" y="440"/>
                    </a:cubicBezTo>
                    <a:cubicBezTo>
                      <a:pt x="42" y="435"/>
                      <a:pt x="42" y="430"/>
                      <a:pt x="42" y="424"/>
                    </a:cubicBezTo>
                    <a:lnTo>
                      <a:pt x="42" y="424"/>
                    </a:lnTo>
                    <a:lnTo>
                      <a:pt x="42" y="424"/>
                    </a:lnTo>
                    <a:lnTo>
                      <a:pt x="42" y="424"/>
                    </a:lnTo>
                    <a:cubicBezTo>
                      <a:pt x="42" y="420"/>
                      <a:pt x="43" y="416"/>
                      <a:pt x="46" y="412"/>
                    </a:cubicBezTo>
                    <a:cubicBezTo>
                      <a:pt x="47" y="411"/>
                      <a:pt x="48" y="410"/>
                      <a:pt x="48" y="410"/>
                    </a:cubicBezTo>
                    <a:lnTo>
                      <a:pt x="49" y="411"/>
                    </a:lnTo>
                    <a:cubicBezTo>
                      <a:pt x="50" y="411"/>
                      <a:pt x="50" y="412"/>
                      <a:pt x="51" y="413"/>
                    </a:cubicBezTo>
                    <a:cubicBezTo>
                      <a:pt x="53" y="416"/>
                      <a:pt x="54" y="418"/>
                      <a:pt x="54" y="421"/>
                    </a:cubicBezTo>
                    <a:lnTo>
                      <a:pt x="54" y="430"/>
                    </a:lnTo>
                    <a:cubicBezTo>
                      <a:pt x="54" y="442"/>
                      <a:pt x="54" y="454"/>
                      <a:pt x="54" y="466"/>
                    </a:cubicBezTo>
                    <a:lnTo>
                      <a:pt x="54" y="466"/>
                    </a:lnTo>
                    <a:lnTo>
                      <a:pt x="55" y="466"/>
                    </a:lnTo>
                    <a:lnTo>
                      <a:pt x="54" y="466"/>
                    </a:lnTo>
                    <a:lnTo>
                      <a:pt x="54" y="466"/>
                    </a:lnTo>
                    <a:lnTo>
                      <a:pt x="55" y="466"/>
                    </a:lnTo>
                    <a:lnTo>
                      <a:pt x="54" y="466"/>
                    </a:lnTo>
                    <a:cubicBezTo>
                      <a:pt x="54" y="466"/>
                      <a:pt x="54" y="467"/>
                      <a:pt x="54" y="468"/>
                    </a:cubicBezTo>
                    <a:lnTo>
                      <a:pt x="57" y="469"/>
                    </a:lnTo>
                    <a:lnTo>
                      <a:pt x="56" y="466"/>
                    </a:lnTo>
                    <a:lnTo>
                      <a:pt x="57" y="46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2" name="Freeform 2475">
                <a:extLst>
                  <a:ext uri="{FF2B5EF4-FFF2-40B4-BE49-F238E27FC236}">
                    <a16:creationId xmlns:a16="http://schemas.microsoft.com/office/drawing/2014/main" id="{2F6D0507-1CCA-400F-A916-D2DA496DB2EA}"/>
                  </a:ext>
                </a:extLst>
              </p:cNvPr>
              <p:cNvSpPr>
                <a:spLocks/>
              </p:cNvSpPr>
              <p:nvPr/>
            </p:nvSpPr>
            <p:spPr bwMode="auto">
              <a:xfrm>
                <a:off x="2764" y="4738"/>
                <a:ext cx="304" cy="116"/>
              </a:xfrm>
              <a:custGeom>
                <a:avLst/>
                <a:gdLst>
                  <a:gd name="T0" fmla="*/ 47 w 536"/>
                  <a:gd name="T1" fmla="*/ 93 h 203"/>
                  <a:gd name="T2" fmla="*/ 75 w 536"/>
                  <a:gd name="T3" fmla="*/ 117 h 203"/>
                  <a:gd name="T4" fmla="*/ 133 w 536"/>
                  <a:gd name="T5" fmla="*/ 107 h 203"/>
                  <a:gd name="T6" fmla="*/ 185 w 536"/>
                  <a:gd name="T7" fmla="*/ 134 h 203"/>
                  <a:gd name="T8" fmla="*/ 207 w 536"/>
                  <a:gd name="T9" fmla="*/ 120 h 203"/>
                  <a:gd name="T10" fmla="*/ 227 w 536"/>
                  <a:gd name="T11" fmla="*/ 138 h 203"/>
                  <a:gd name="T12" fmla="*/ 251 w 536"/>
                  <a:gd name="T13" fmla="*/ 125 h 203"/>
                  <a:gd name="T14" fmla="*/ 289 w 536"/>
                  <a:gd name="T15" fmla="*/ 124 h 203"/>
                  <a:gd name="T16" fmla="*/ 289 w 536"/>
                  <a:gd name="T17" fmla="*/ 94 h 203"/>
                  <a:gd name="T18" fmla="*/ 285 w 536"/>
                  <a:gd name="T19" fmla="*/ 81 h 203"/>
                  <a:gd name="T20" fmla="*/ 296 w 536"/>
                  <a:gd name="T21" fmla="*/ 26 h 203"/>
                  <a:gd name="T22" fmla="*/ 298 w 536"/>
                  <a:gd name="T23" fmla="*/ 14 h 203"/>
                  <a:gd name="T24" fmla="*/ 305 w 536"/>
                  <a:gd name="T25" fmla="*/ 75 h 203"/>
                  <a:gd name="T26" fmla="*/ 302 w 536"/>
                  <a:gd name="T27" fmla="*/ 89 h 203"/>
                  <a:gd name="T28" fmla="*/ 339 w 536"/>
                  <a:gd name="T29" fmla="*/ 134 h 203"/>
                  <a:gd name="T30" fmla="*/ 354 w 536"/>
                  <a:gd name="T31" fmla="*/ 155 h 203"/>
                  <a:gd name="T32" fmla="*/ 384 w 536"/>
                  <a:gd name="T33" fmla="*/ 141 h 203"/>
                  <a:gd name="T34" fmla="*/ 398 w 536"/>
                  <a:gd name="T35" fmla="*/ 162 h 203"/>
                  <a:gd name="T36" fmla="*/ 426 w 536"/>
                  <a:gd name="T37" fmla="*/ 148 h 203"/>
                  <a:gd name="T38" fmla="*/ 444 w 536"/>
                  <a:gd name="T39" fmla="*/ 167 h 203"/>
                  <a:gd name="T40" fmla="*/ 471 w 536"/>
                  <a:gd name="T41" fmla="*/ 155 h 203"/>
                  <a:gd name="T42" fmla="*/ 491 w 536"/>
                  <a:gd name="T43" fmla="*/ 176 h 203"/>
                  <a:gd name="T44" fmla="*/ 503 w 536"/>
                  <a:gd name="T45" fmla="*/ 158 h 203"/>
                  <a:gd name="T46" fmla="*/ 520 w 536"/>
                  <a:gd name="T47" fmla="*/ 143 h 203"/>
                  <a:gd name="T48" fmla="*/ 516 w 536"/>
                  <a:gd name="T49" fmla="*/ 102 h 203"/>
                  <a:gd name="T50" fmla="*/ 526 w 536"/>
                  <a:gd name="T51" fmla="*/ 63 h 203"/>
                  <a:gd name="T52" fmla="*/ 524 w 536"/>
                  <a:gd name="T53" fmla="*/ 36 h 203"/>
                  <a:gd name="T54" fmla="*/ 530 w 536"/>
                  <a:gd name="T55" fmla="*/ 98 h 203"/>
                  <a:gd name="T56" fmla="*/ 476 w 536"/>
                  <a:gd name="T57" fmla="*/ 189 h 203"/>
                  <a:gd name="T58" fmla="*/ 5 w 536"/>
                  <a:gd name="T59" fmla="*/ 119 h 203"/>
                  <a:gd name="T60" fmla="*/ 192 w 536"/>
                  <a:gd name="T61" fmla="*/ 153 h 203"/>
                  <a:gd name="T62" fmla="*/ 536 w 536"/>
                  <a:gd name="T63" fmla="*/ 203 h 203"/>
                  <a:gd name="T64" fmla="*/ 532 w 536"/>
                  <a:gd name="T65" fmla="*/ 50 h 203"/>
                  <a:gd name="T66" fmla="*/ 518 w 536"/>
                  <a:gd name="T67" fmla="*/ 39 h 203"/>
                  <a:gd name="T68" fmla="*/ 517 w 536"/>
                  <a:gd name="T69" fmla="*/ 96 h 203"/>
                  <a:gd name="T70" fmla="*/ 513 w 536"/>
                  <a:gd name="T71" fmla="*/ 117 h 203"/>
                  <a:gd name="T72" fmla="*/ 513 w 536"/>
                  <a:gd name="T73" fmla="*/ 117 h 203"/>
                  <a:gd name="T74" fmla="*/ 511 w 536"/>
                  <a:gd name="T75" fmla="*/ 153 h 203"/>
                  <a:gd name="T76" fmla="*/ 486 w 536"/>
                  <a:gd name="T77" fmla="*/ 154 h 203"/>
                  <a:gd name="T78" fmla="*/ 476 w 536"/>
                  <a:gd name="T79" fmla="*/ 172 h 203"/>
                  <a:gd name="T80" fmla="*/ 441 w 536"/>
                  <a:gd name="T81" fmla="*/ 145 h 203"/>
                  <a:gd name="T82" fmla="*/ 431 w 536"/>
                  <a:gd name="T83" fmla="*/ 164 h 203"/>
                  <a:gd name="T84" fmla="*/ 395 w 536"/>
                  <a:gd name="T85" fmla="*/ 139 h 203"/>
                  <a:gd name="T86" fmla="*/ 388 w 536"/>
                  <a:gd name="T87" fmla="*/ 156 h 203"/>
                  <a:gd name="T88" fmla="*/ 351 w 536"/>
                  <a:gd name="T89" fmla="*/ 134 h 203"/>
                  <a:gd name="T90" fmla="*/ 344 w 536"/>
                  <a:gd name="T91" fmla="*/ 147 h 203"/>
                  <a:gd name="T92" fmla="*/ 307 w 536"/>
                  <a:gd name="T93" fmla="*/ 119 h 203"/>
                  <a:gd name="T94" fmla="*/ 311 w 536"/>
                  <a:gd name="T95" fmla="*/ 72 h 203"/>
                  <a:gd name="T96" fmla="*/ 301 w 536"/>
                  <a:gd name="T97" fmla="*/ 21 h 203"/>
                  <a:gd name="T98" fmla="*/ 287 w 536"/>
                  <a:gd name="T99" fmla="*/ 10 h 203"/>
                  <a:gd name="T100" fmla="*/ 281 w 536"/>
                  <a:gd name="T101" fmla="*/ 70 h 203"/>
                  <a:gd name="T102" fmla="*/ 283 w 536"/>
                  <a:gd name="T103" fmla="*/ 120 h 203"/>
                  <a:gd name="T104" fmla="*/ 281 w 536"/>
                  <a:gd name="T105" fmla="*/ 120 h 203"/>
                  <a:gd name="T106" fmla="*/ 247 w 536"/>
                  <a:gd name="T107" fmla="*/ 133 h 203"/>
                  <a:gd name="T108" fmla="*/ 232 w 536"/>
                  <a:gd name="T109" fmla="*/ 125 h 203"/>
                  <a:gd name="T110" fmla="*/ 183 w 536"/>
                  <a:gd name="T111" fmla="*/ 120 h 203"/>
                  <a:gd name="T112" fmla="*/ 172 w 536"/>
                  <a:gd name="T113" fmla="*/ 111 h 203"/>
                  <a:gd name="T114" fmla="*/ 127 w 536"/>
                  <a:gd name="T115" fmla="*/ 123 h 203"/>
                  <a:gd name="T116" fmla="*/ 52 w 536"/>
                  <a:gd name="T117" fmla="*/ 104 h 203"/>
                  <a:gd name="T118" fmla="*/ 1 w 536"/>
                  <a:gd name="T119" fmla="*/ 7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03">
                    <a:moveTo>
                      <a:pt x="4" y="122"/>
                    </a:moveTo>
                    <a:lnTo>
                      <a:pt x="8" y="122"/>
                    </a:lnTo>
                    <a:cubicBezTo>
                      <a:pt x="7" y="118"/>
                      <a:pt x="7" y="109"/>
                      <a:pt x="7" y="100"/>
                    </a:cubicBezTo>
                    <a:cubicBezTo>
                      <a:pt x="7" y="92"/>
                      <a:pt x="7" y="84"/>
                      <a:pt x="7" y="80"/>
                    </a:cubicBezTo>
                    <a:lnTo>
                      <a:pt x="4" y="80"/>
                    </a:lnTo>
                    <a:lnTo>
                      <a:pt x="4" y="83"/>
                    </a:lnTo>
                    <a:cubicBezTo>
                      <a:pt x="11" y="83"/>
                      <a:pt x="18" y="86"/>
                      <a:pt x="25" y="88"/>
                    </a:cubicBezTo>
                    <a:cubicBezTo>
                      <a:pt x="32" y="89"/>
                      <a:pt x="39" y="91"/>
                      <a:pt x="47" y="93"/>
                    </a:cubicBezTo>
                    <a:lnTo>
                      <a:pt x="47" y="90"/>
                    </a:lnTo>
                    <a:lnTo>
                      <a:pt x="44" y="91"/>
                    </a:lnTo>
                    <a:cubicBezTo>
                      <a:pt x="45" y="93"/>
                      <a:pt x="45" y="96"/>
                      <a:pt x="45" y="98"/>
                    </a:cubicBezTo>
                    <a:cubicBezTo>
                      <a:pt x="45" y="100"/>
                      <a:pt x="45" y="102"/>
                      <a:pt x="45" y="104"/>
                    </a:cubicBezTo>
                    <a:cubicBezTo>
                      <a:pt x="45" y="105"/>
                      <a:pt x="45" y="107"/>
                      <a:pt x="45" y="109"/>
                    </a:cubicBezTo>
                    <a:lnTo>
                      <a:pt x="46" y="111"/>
                    </a:lnTo>
                    <a:lnTo>
                      <a:pt x="48" y="112"/>
                    </a:lnTo>
                    <a:cubicBezTo>
                      <a:pt x="57" y="114"/>
                      <a:pt x="66" y="115"/>
                      <a:pt x="75" y="117"/>
                    </a:cubicBezTo>
                    <a:cubicBezTo>
                      <a:pt x="84" y="119"/>
                      <a:pt x="93" y="120"/>
                      <a:pt x="103" y="121"/>
                    </a:cubicBezTo>
                    <a:cubicBezTo>
                      <a:pt x="111" y="123"/>
                      <a:pt x="120" y="125"/>
                      <a:pt x="130" y="126"/>
                    </a:cubicBezTo>
                    <a:lnTo>
                      <a:pt x="134" y="126"/>
                    </a:lnTo>
                    <a:lnTo>
                      <a:pt x="134" y="123"/>
                    </a:lnTo>
                    <a:cubicBezTo>
                      <a:pt x="134" y="116"/>
                      <a:pt x="134" y="110"/>
                      <a:pt x="135" y="104"/>
                    </a:cubicBezTo>
                    <a:lnTo>
                      <a:pt x="131" y="104"/>
                    </a:lnTo>
                    <a:lnTo>
                      <a:pt x="132" y="107"/>
                    </a:lnTo>
                    <a:lnTo>
                      <a:pt x="133" y="107"/>
                    </a:lnTo>
                    <a:cubicBezTo>
                      <a:pt x="139" y="107"/>
                      <a:pt x="144" y="109"/>
                      <a:pt x="149" y="110"/>
                    </a:cubicBezTo>
                    <a:cubicBezTo>
                      <a:pt x="156" y="111"/>
                      <a:pt x="162" y="112"/>
                      <a:pt x="168" y="114"/>
                    </a:cubicBezTo>
                    <a:lnTo>
                      <a:pt x="169" y="111"/>
                    </a:lnTo>
                    <a:lnTo>
                      <a:pt x="166" y="111"/>
                    </a:lnTo>
                    <a:cubicBezTo>
                      <a:pt x="166" y="117"/>
                      <a:pt x="166" y="122"/>
                      <a:pt x="166" y="128"/>
                    </a:cubicBezTo>
                    <a:lnTo>
                      <a:pt x="166" y="130"/>
                    </a:lnTo>
                    <a:lnTo>
                      <a:pt x="168" y="131"/>
                    </a:lnTo>
                    <a:cubicBezTo>
                      <a:pt x="174" y="133"/>
                      <a:pt x="180" y="133"/>
                      <a:pt x="185" y="134"/>
                    </a:cubicBezTo>
                    <a:lnTo>
                      <a:pt x="187" y="134"/>
                    </a:lnTo>
                    <a:lnTo>
                      <a:pt x="188" y="132"/>
                    </a:lnTo>
                    <a:cubicBezTo>
                      <a:pt x="190" y="129"/>
                      <a:pt x="190" y="126"/>
                      <a:pt x="190" y="124"/>
                    </a:cubicBezTo>
                    <a:cubicBezTo>
                      <a:pt x="190" y="122"/>
                      <a:pt x="190" y="121"/>
                      <a:pt x="190" y="120"/>
                    </a:cubicBezTo>
                    <a:cubicBezTo>
                      <a:pt x="190" y="118"/>
                      <a:pt x="190" y="116"/>
                      <a:pt x="190" y="115"/>
                    </a:cubicBezTo>
                    <a:lnTo>
                      <a:pt x="187" y="114"/>
                    </a:lnTo>
                    <a:lnTo>
                      <a:pt x="187" y="117"/>
                    </a:lnTo>
                    <a:cubicBezTo>
                      <a:pt x="194" y="117"/>
                      <a:pt x="200" y="119"/>
                      <a:pt x="207" y="120"/>
                    </a:cubicBezTo>
                    <a:cubicBezTo>
                      <a:pt x="213" y="121"/>
                      <a:pt x="220" y="122"/>
                      <a:pt x="227" y="123"/>
                    </a:cubicBezTo>
                    <a:lnTo>
                      <a:pt x="228" y="120"/>
                    </a:lnTo>
                    <a:lnTo>
                      <a:pt x="224" y="121"/>
                    </a:lnTo>
                    <a:cubicBezTo>
                      <a:pt x="225" y="123"/>
                      <a:pt x="225" y="124"/>
                      <a:pt x="225" y="126"/>
                    </a:cubicBezTo>
                    <a:cubicBezTo>
                      <a:pt x="225" y="127"/>
                      <a:pt x="225" y="128"/>
                      <a:pt x="225" y="130"/>
                    </a:cubicBezTo>
                    <a:cubicBezTo>
                      <a:pt x="225" y="131"/>
                      <a:pt x="225" y="133"/>
                      <a:pt x="225" y="135"/>
                    </a:cubicBezTo>
                    <a:lnTo>
                      <a:pt x="225" y="137"/>
                    </a:lnTo>
                    <a:lnTo>
                      <a:pt x="227" y="138"/>
                    </a:lnTo>
                    <a:cubicBezTo>
                      <a:pt x="232" y="141"/>
                      <a:pt x="239" y="143"/>
                      <a:pt x="249" y="143"/>
                    </a:cubicBezTo>
                    <a:lnTo>
                      <a:pt x="251" y="143"/>
                    </a:lnTo>
                    <a:lnTo>
                      <a:pt x="252" y="141"/>
                    </a:lnTo>
                    <a:cubicBezTo>
                      <a:pt x="253" y="138"/>
                      <a:pt x="253" y="136"/>
                      <a:pt x="253" y="133"/>
                    </a:cubicBezTo>
                    <a:cubicBezTo>
                      <a:pt x="253" y="131"/>
                      <a:pt x="253" y="129"/>
                      <a:pt x="253" y="128"/>
                    </a:cubicBezTo>
                    <a:cubicBezTo>
                      <a:pt x="253" y="126"/>
                      <a:pt x="253" y="124"/>
                      <a:pt x="253" y="122"/>
                    </a:cubicBezTo>
                    <a:lnTo>
                      <a:pt x="250" y="122"/>
                    </a:lnTo>
                    <a:lnTo>
                      <a:pt x="251" y="125"/>
                    </a:lnTo>
                    <a:cubicBezTo>
                      <a:pt x="252" y="125"/>
                      <a:pt x="254" y="124"/>
                      <a:pt x="254" y="124"/>
                    </a:cubicBezTo>
                    <a:lnTo>
                      <a:pt x="255" y="124"/>
                    </a:lnTo>
                    <a:lnTo>
                      <a:pt x="255" y="124"/>
                    </a:lnTo>
                    <a:cubicBezTo>
                      <a:pt x="263" y="125"/>
                      <a:pt x="272" y="126"/>
                      <a:pt x="280" y="127"/>
                    </a:cubicBezTo>
                    <a:lnTo>
                      <a:pt x="282" y="127"/>
                    </a:lnTo>
                    <a:cubicBezTo>
                      <a:pt x="283" y="127"/>
                      <a:pt x="284" y="127"/>
                      <a:pt x="286" y="127"/>
                    </a:cubicBezTo>
                    <a:lnTo>
                      <a:pt x="288" y="127"/>
                    </a:lnTo>
                    <a:lnTo>
                      <a:pt x="289" y="124"/>
                    </a:lnTo>
                    <a:cubicBezTo>
                      <a:pt x="289" y="124"/>
                      <a:pt x="289" y="122"/>
                      <a:pt x="290" y="120"/>
                    </a:cubicBezTo>
                    <a:lnTo>
                      <a:pt x="289" y="120"/>
                    </a:lnTo>
                    <a:lnTo>
                      <a:pt x="290" y="120"/>
                    </a:lnTo>
                    <a:lnTo>
                      <a:pt x="289" y="120"/>
                    </a:lnTo>
                    <a:lnTo>
                      <a:pt x="290" y="120"/>
                    </a:lnTo>
                    <a:lnTo>
                      <a:pt x="290" y="120"/>
                    </a:lnTo>
                    <a:lnTo>
                      <a:pt x="290" y="120"/>
                    </a:lnTo>
                    <a:cubicBezTo>
                      <a:pt x="289" y="111"/>
                      <a:pt x="289" y="103"/>
                      <a:pt x="289" y="94"/>
                    </a:cubicBezTo>
                    <a:cubicBezTo>
                      <a:pt x="289" y="92"/>
                      <a:pt x="289" y="90"/>
                      <a:pt x="288" y="88"/>
                    </a:cubicBezTo>
                    <a:cubicBezTo>
                      <a:pt x="288" y="86"/>
                      <a:pt x="287" y="83"/>
                      <a:pt x="285" y="81"/>
                    </a:cubicBezTo>
                    <a:lnTo>
                      <a:pt x="284" y="82"/>
                    </a:lnTo>
                    <a:lnTo>
                      <a:pt x="285" y="82"/>
                    </a:lnTo>
                    <a:lnTo>
                      <a:pt x="285" y="81"/>
                    </a:lnTo>
                    <a:lnTo>
                      <a:pt x="284" y="82"/>
                    </a:lnTo>
                    <a:lnTo>
                      <a:pt x="285" y="82"/>
                    </a:lnTo>
                    <a:lnTo>
                      <a:pt x="285" y="81"/>
                    </a:lnTo>
                    <a:cubicBezTo>
                      <a:pt x="285" y="80"/>
                      <a:pt x="285" y="77"/>
                      <a:pt x="286" y="74"/>
                    </a:cubicBezTo>
                    <a:lnTo>
                      <a:pt x="283" y="73"/>
                    </a:lnTo>
                    <a:lnTo>
                      <a:pt x="284" y="76"/>
                    </a:lnTo>
                    <a:cubicBezTo>
                      <a:pt x="286" y="75"/>
                      <a:pt x="288" y="74"/>
                      <a:pt x="289" y="73"/>
                    </a:cubicBezTo>
                    <a:lnTo>
                      <a:pt x="291" y="72"/>
                    </a:lnTo>
                    <a:lnTo>
                      <a:pt x="291" y="71"/>
                    </a:lnTo>
                    <a:cubicBezTo>
                      <a:pt x="293" y="57"/>
                      <a:pt x="294" y="44"/>
                      <a:pt x="296" y="31"/>
                    </a:cubicBezTo>
                    <a:cubicBezTo>
                      <a:pt x="296" y="30"/>
                      <a:pt x="296" y="28"/>
                      <a:pt x="296" y="26"/>
                    </a:cubicBezTo>
                    <a:cubicBezTo>
                      <a:pt x="296" y="23"/>
                      <a:pt x="296" y="20"/>
                      <a:pt x="295" y="17"/>
                    </a:cubicBezTo>
                    <a:cubicBezTo>
                      <a:pt x="294" y="16"/>
                      <a:pt x="294" y="14"/>
                      <a:pt x="294" y="11"/>
                    </a:cubicBezTo>
                    <a:lnTo>
                      <a:pt x="291" y="11"/>
                    </a:lnTo>
                    <a:lnTo>
                      <a:pt x="293" y="13"/>
                    </a:lnTo>
                    <a:cubicBezTo>
                      <a:pt x="295" y="11"/>
                      <a:pt x="296" y="9"/>
                      <a:pt x="298" y="7"/>
                    </a:cubicBezTo>
                    <a:lnTo>
                      <a:pt x="295" y="5"/>
                    </a:lnTo>
                    <a:lnTo>
                      <a:pt x="293" y="7"/>
                    </a:lnTo>
                    <a:cubicBezTo>
                      <a:pt x="295" y="9"/>
                      <a:pt x="296" y="11"/>
                      <a:pt x="298" y="14"/>
                    </a:cubicBezTo>
                    <a:lnTo>
                      <a:pt x="301" y="12"/>
                    </a:lnTo>
                    <a:lnTo>
                      <a:pt x="297" y="11"/>
                    </a:lnTo>
                    <a:cubicBezTo>
                      <a:pt x="297" y="14"/>
                      <a:pt x="296" y="17"/>
                      <a:pt x="295" y="20"/>
                    </a:cubicBezTo>
                    <a:cubicBezTo>
                      <a:pt x="295" y="22"/>
                      <a:pt x="294" y="24"/>
                      <a:pt x="294" y="25"/>
                    </a:cubicBezTo>
                    <a:lnTo>
                      <a:pt x="294" y="28"/>
                    </a:lnTo>
                    <a:cubicBezTo>
                      <a:pt x="296" y="41"/>
                      <a:pt x="298" y="54"/>
                      <a:pt x="300" y="67"/>
                    </a:cubicBezTo>
                    <a:cubicBezTo>
                      <a:pt x="300" y="68"/>
                      <a:pt x="300" y="70"/>
                      <a:pt x="301" y="71"/>
                    </a:cubicBezTo>
                    <a:cubicBezTo>
                      <a:pt x="302" y="73"/>
                      <a:pt x="303" y="74"/>
                      <a:pt x="305" y="75"/>
                    </a:cubicBezTo>
                    <a:lnTo>
                      <a:pt x="306" y="72"/>
                    </a:lnTo>
                    <a:lnTo>
                      <a:pt x="304" y="74"/>
                    </a:lnTo>
                    <a:lnTo>
                      <a:pt x="306" y="76"/>
                    </a:lnTo>
                    <a:lnTo>
                      <a:pt x="308" y="74"/>
                    </a:lnTo>
                    <a:lnTo>
                      <a:pt x="305" y="74"/>
                    </a:lnTo>
                    <a:cubicBezTo>
                      <a:pt x="305" y="76"/>
                      <a:pt x="305" y="79"/>
                      <a:pt x="305" y="80"/>
                    </a:cubicBezTo>
                    <a:cubicBezTo>
                      <a:pt x="305" y="81"/>
                      <a:pt x="305" y="82"/>
                      <a:pt x="304" y="83"/>
                    </a:cubicBezTo>
                    <a:cubicBezTo>
                      <a:pt x="303" y="85"/>
                      <a:pt x="302" y="87"/>
                      <a:pt x="302" y="89"/>
                    </a:cubicBezTo>
                    <a:cubicBezTo>
                      <a:pt x="302" y="95"/>
                      <a:pt x="302" y="101"/>
                      <a:pt x="302" y="107"/>
                    </a:cubicBezTo>
                    <a:cubicBezTo>
                      <a:pt x="302" y="112"/>
                      <a:pt x="302" y="117"/>
                      <a:pt x="302" y="122"/>
                    </a:cubicBezTo>
                    <a:lnTo>
                      <a:pt x="302" y="124"/>
                    </a:lnTo>
                    <a:lnTo>
                      <a:pt x="303" y="124"/>
                    </a:lnTo>
                    <a:cubicBezTo>
                      <a:pt x="307" y="127"/>
                      <a:pt x="311" y="130"/>
                      <a:pt x="316" y="133"/>
                    </a:cubicBezTo>
                    <a:cubicBezTo>
                      <a:pt x="318" y="134"/>
                      <a:pt x="321" y="134"/>
                      <a:pt x="323" y="134"/>
                    </a:cubicBezTo>
                    <a:cubicBezTo>
                      <a:pt x="328" y="135"/>
                      <a:pt x="333" y="136"/>
                      <a:pt x="339" y="137"/>
                    </a:cubicBezTo>
                    <a:lnTo>
                      <a:pt x="339" y="134"/>
                    </a:lnTo>
                    <a:lnTo>
                      <a:pt x="337" y="135"/>
                    </a:lnTo>
                    <a:cubicBezTo>
                      <a:pt x="337" y="136"/>
                      <a:pt x="337" y="137"/>
                      <a:pt x="337" y="139"/>
                    </a:cubicBezTo>
                    <a:cubicBezTo>
                      <a:pt x="337" y="140"/>
                      <a:pt x="337" y="142"/>
                      <a:pt x="337" y="144"/>
                    </a:cubicBezTo>
                    <a:cubicBezTo>
                      <a:pt x="337" y="146"/>
                      <a:pt x="337" y="147"/>
                      <a:pt x="338" y="149"/>
                    </a:cubicBezTo>
                    <a:lnTo>
                      <a:pt x="338" y="150"/>
                    </a:lnTo>
                    <a:lnTo>
                      <a:pt x="339" y="151"/>
                    </a:lnTo>
                    <a:cubicBezTo>
                      <a:pt x="343" y="153"/>
                      <a:pt x="347" y="153"/>
                      <a:pt x="351" y="154"/>
                    </a:cubicBezTo>
                    <a:lnTo>
                      <a:pt x="354" y="155"/>
                    </a:lnTo>
                    <a:lnTo>
                      <a:pt x="355" y="152"/>
                    </a:lnTo>
                    <a:cubicBezTo>
                      <a:pt x="356" y="150"/>
                      <a:pt x="356" y="147"/>
                      <a:pt x="356" y="145"/>
                    </a:cubicBezTo>
                    <a:cubicBezTo>
                      <a:pt x="356" y="143"/>
                      <a:pt x="356" y="142"/>
                      <a:pt x="356" y="141"/>
                    </a:cubicBezTo>
                    <a:cubicBezTo>
                      <a:pt x="356" y="139"/>
                      <a:pt x="356" y="138"/>
                      <a:pt x="357" y="136"/>
                    </a:cubicBezTo>
                    <a:lnTo>
                      <a:pt x="354" y="135"/>
                    </a:lnTo>
                    <a:lnTo>
                      <a:pt x="353" y="138"/>
                    </a:lnTo>
                    <a:cubicBezTo>
                      <a:pt x="363" y="140"/>
                      <a:pt x="373" y="142"/>
                      <a:pt x="383" y="144"/>
                    </a:cubicBezTo>
                    <a:lnTo>
                      <a:pt x="384" y="141"/>
                    </a:lnTo>
                    <a:lnTo>
                      <a:pt x="381" y="142"/>
                    </a:lnTo>
                    <a:cubicBezTo>
                      <a:pt x="381" y="144"/>
                      <a:pt x="382" y="145"/>
                      <a:pt x="382" y="147"/>
                    </a:cubicBezTo>
                    <a:cubicBezTo>
                      <a:pt x="382" y="149"/>
                      <a:pt x="381" y="150"/>
                      <a:pt x="381" y="152"/>
                    </a:cubicBezTo>
                    <a:cubicBezTo>
                      <a:pt x="381" y="154"/>
                      <a:pt x="382" y="156"/>
                      <a:pt x="382" y="158"/>
                    </a:cubicBezTo>
                    <a:lnTo>
                      <a:pt x="383" y="160"/>
                    </a:lnTo>
                    <a:lnTo>
                      <a:pt x="384" y="160"/>
                    </a:lnTo>
                    <a:cubicBezTo>
                      <a:pt x="387" y="161"/>
                      <a:pt x="391" y="163"/>
                      <a:pt x="395" y="163"/>
                    </a:cubicBezTo>
                    <a:cubicBezTo>
                      <a:pt x="396" y="163"/>
                      <a:pt x="397" y="162"/>
                      <a:pt x="398" y="162"/>
                    </a:cubicBezTo>
                    <a:lnTo>
                      <a:pt x="401" y="162"/>
                    </a:lnTo>
                    <a:lnTo>
                      <a:pt x="401" y="159"/>
                    </a:lnTo>
                    <a:cubicBezTo>
                      <a:pt x="401" y="154"/>
                      <a:pt x="401" y="148"/>
                      <a:pt x="401" y="142"/>
                    </a:cubicBezTo>
                    <a:lnTo>
                      <a:pt x="398" y="142"/>
                    </a:lnTo>
                    <a:lnTo>
                      <a:pt x="398" y="145"/>
                    </a:lnTo>
                    <a:cubicBezTo>
                      <a:pt x="408" y="146"/>
                      <a:pt x="418" y="148"/>
                      <a:pt x="429" y="150"/>
                    </a:cubicBezTo>
                    <a:lnTo>
                      <a:pt x="429" y="146"/>
                    </a:lnTo>
                    <a:lnTo>
                      <a:pt x="426" y="148"/>
                    </a:lnTo>
                    <a:cubicBezTo>
                      <a:pt x="427" y="150"/>
                      <a:pt x="427" y="152"/>
                      <a:pt x="427" y="154"/>
                    </a:cubicBezTo>
                    <a:cubicBezTo>
                      <a:pt x="427" y="155"/>
                      <a:pt x="427" y="156"/>
                      <a:pt x="427" y="157"/>
                    </a:cubicBezTo>
                    <a:cubicBezTo>
                      <a:pt x="427" y="160"/>
                      <a:pt x="427" y="162"/>
                      <a:pt x="428" y="165"/>
                    </a:cubicBezTo>
                    <a:lnTo>
                      <a:pt x="429" y="167"/>
                    </a:lnTo>
                    <a:lnTo>
                      <a:pt x="431" y="167"/>
                    </a:lnTo>
                    <a:cubicBezTo>
                      <a:pt x="434" y="168"/>
                      <a:pt x="437" y="169"/>
                      <a:pt x="440" y="169"/>
                    </a:cubicBezTo>
                    <a:lnTo>
                      <a:pt x="443" y="170"/>
                    </a:lnTo>
                    <a:lnTo>
                      <a:pt x="444" y="167"/>
                    </a:lnTo>
                    <a:cubicBezTo>
                      <a:pt x="445" y="164"/>
                      <a:pt x="445" y="161"/>
                      <a:pt x="445" y="159"/>
                    </a:cubicBezTo>
                    <a:cubicBezTo>
                      <a:pt x="445" y="158"/>
                      <a:pt x="445" y="156"/>
                      <a:pt x="445" y="155"/>
                    </a:cubicBezTo>
                    <a:cubicBezTo>
                      <a:pt x="445" y="153"/>
                      <a:pt x="445" y="151"/>
                      <a:pt x="446" y="149"/>
                    </a:cubicBezTo>
                    <a:lnTo>
                      <a:pt x="443" y="148"/>
                    </a:lnTo>
                    <a:lnTo>
                      <a:pt x="442" y="151"/>
                    </a:lnTo>
                    <a:cubicBezTo>
                      <a:pt x="453" y="153"/>
                      <a:pt x="463" y="155"/>
                      <a:pt x="473" y="157"/>
                    </a:cubicBezTo>
                    <a:lnTo>
                      <a:pt x="474" y="154"/>
                    </a:lnTo>
                    <a:lnTo>
                      <a:pt x="471" y="155"/>
                    </a:lnTo>
                    <a:cubicBezTo>
                      <a:pt x="472" y="157"/>
                      <a:pt x="472" y="159"/>
                      <a:pt x="472" y="161"/>
                    </a:cubicBezTo>
                    <a:cubicBezTo>
                      <a:pt x="472" y="163"/>
                      <a:pt x="472" y="164"/>
                      <a:pt x="472" y="166"/>
                    </a:cubicBezTo>
                    <a:cubicBezTo>
                      <a:pt x="472" y="168"/>
                      <a:pt x="472" y="171"/>
                      <a:pt x="473" y="173"/>
                    </a:cubicBezTo>
                    <a:lnTo>
                      <a:pt x="473" y="175"/>
                    </a:lnTo>
                    <a:lnTo>
                      <a:pt x="475" y="176"/>
                    </a:lnTo>
                    <a:cubicBezTo>
                      <a:pt x="479" y="176"/>
                      <a:pt x="482" y="177"/>
                      <a:pt x="486" y="177"/>
                    </a:cubicBezTo>
                    <a:cubicBezTo>
                      <a:pt x="487" y="177"/>
                      <a:pt x="488" y="177"/>
                      <a:pt x="489" y="177"/>
                    </a:cubicBezTo>
                    <a:lnTo>
                      <a:pt x="491" y="176"/>
                    </a:lnTo>
                    <a:lnTo>
                      <a:pt x="491" y="174"/>
                    </a:lnTo>
                    <a:cubicBezTo>
                      <a:pt x="492" y="172"/>
                      <a:pt x="492" y="169"/>
                      <a:pt x="492" y="167"/>
                    </a:cubicBezTo>
                    <a:cubicBezTo>
                      <a:pt x="492" y="165"/>
                      <a:pt x="492" y="162"/>
                      <a:pt x="492" y="160"/>
                    </a:cubicBezTo>
                    <a:cubicBezTo>
                      <a:pt x="492" y="158"/>
                      <a:pt x="492" y="157"/>
                      <a:pt x="492" y="155"/>
                    </a:cubicBezTo>
                    <a:lnTo>
                      <a:pt x="489" y="154"/>
                    </a:lnTo>
                    <a:lnTo>
                      <a:pt x="490" y="158"/>
                    </a:lnTo>
                    <a:cubicBezTo>
                      <a:pt x="491" y="157"/>
                      <a:pt x="492" y="157"/>
                      <a:pt x="493" y="157"/>
                    </a:cubicBezTo>
                    <a:cubicBezTo>
                      <a:pt x="496" y="157"/>
                      <a:pt x="500" y="158"/>
                      <a:pt x="503" y="158"/>
                    </a:cubicBezTo>
                    <a:lnTo>
                      <a:pt x="503" y="158"/>
                    </a:lnTo>
                    <a:cubicBezTo>
                      <a:pt x="506" y="159"/>
                      <a:pt x="508" y="159"/>
                      <a:pt x="511" y="159"/>
                    </a:cubicBezTo>
                    <a:lnTo>
                      <a:pt x="511" y="159"/>
                    </a:lnTo>
                    <a:lnTo>
                      <a:pt x="511" y="159"/>
                    </a:lnTo>
                    <a:lnTo>
                      <a:pt x="511" y="159"/>
                    </a:lnTo>
                    <a:cubicBezTo>
                      <a:pt x="513" y="159"/>
                      <a:pt x="516" y="159"/>
                      <a:pt x="517" y="157"/>
                    </a:cubicBezTo>
                    <a:cubicBezTo>
                      <a:pt x="519" y="156"/>
                      <a:pt x="520" y="154"/>
                      <a:pt x="520" y="151"/>
                    </a:cubicBezTo>
                    <a:cubicBezTo>
                      <a:pt x="520" y="149"/>
                      <a:pt x="520" y="146"/>
                      <a:pt x="520" y="143"/>
                    </a:cubicBezTo>
                    <a:cubicBezTo>
                      <a:pt x="520" y="141"/>
                      <a:pt x="520" y="139"/>
                      <a:pt x="520" y="137"/>
                    </a:cubicBezTo>
                    <a:cubicBezTo>
                      <a:pt x="520" y="131"/>
                      <a:pt x="519" y="125"/>
                      <a:pt x="519" y="120"/>
                    </a:cubicBezTo>
                    <a:lnTo>
                      <a:pt x="519" y="119"/>
                    </a:lnTo>
                    <a:lnTo>
                      <a:pt x="519" y="118"/>
                    </a:lnTo>
                    <a:lnTo>
                      <a:pt x="519" y="116"/>
                    </a:lnTo>
                    <a:cubicBezTo>
                      <a:pt x="519" y="115"/>
                      <a:pt x="519" y="114"/>
                      <a:pt x="517" y="113"/>
                    </a:cubicBezTo>
                    <a:cubicBezTo>
                      <a:pt x="516" y="112"/>
                      <a:pt x="516" y="111"/>
                      <a:pt x="515" y="108"/>
                    </a:cubicBezTo>
                    <a:cubicBezTo>
                      <a:pt x="515" y="107"/>
                      <a:pt x="516" y="105"/>
                      <a:pt x="516" y="102"/>
                    </a:cubicBezTo>
                    <a:lnTo>
                      <a:pt x="516" y="102"/>
                    </a:lnTo>
                    <a:lnTo>
                      <a:pt x="513" y="102"/>
                    </a:lnTo>
                    <a:lnTo>
                      <a:pt x="514" y="105"/>
                    </a:lnTo>
                    <a:cubicBezTo>
                      <a:pt x="516" y="104"/>
                      <a:pt x="518" y="103"/>
                      <a:pt x="520" y="102"/>
                    </a:cubicBezTo>
                    <a:lnTo>
                      <a:pt x="521" y="101"/>
                    </a:lnTo>
                    <a:lnTo>
                      <a:pt x="521" y="99"/>
                    </a:lnTo>
                    <a:cubicBezTo>
                      <a:pt x="523" y="90"/>
                      <a:pt x="524" y="81"/>
                      <a:pt x="525" y="72"/>
                    </a:cubicBezTo>
                    <a:cubicBezTo>
                      <a:pt x="525" y="69"/>
                      <a:pt x="526" y="66"/>
                      <a:pt x="526" y="63"/>
                    </a:cubicBezTo>
                    <a:cubicBezTo>
                      <a:pt x="526" y="60"/>
                      <a:pt x="527" y="57"/>
                      <a:pt x="527" y="55"/>
                    </a:cubicBezTo>
                    <a:cubicBezTo>
                      <a:pt x="527" y="52"/>
                      <a:pt x="526" y="49"/>
                      <a:pt x="525" y="45"/>
                    </a:cubicBezTo>
                    <a:cubicBezTo>
                      <a:pt x="524" y="45"/>
                      <a:pt x="524" y="42"/>
                      <a:pt x="524" y="39"/>
                    </a:cubicBezTo>
                    <a:lnTo>
                      <a:pt x="521" y="40"/>
                    </a:lnTo>
                    <a:lnTo>
                      <a:pt x="523" y="42"/>
                    </a:lnTo>
                    <a:cubicBezTo>
                      <a:pt x="525" y="40"/>
                      <a:pt x="527" y="38"/>
                      <a:pt x="528" y="36"/>
                    </a:cubicBezTo>
                    <a:lnTo>
                      <a:pt x="526" y="34"/>
                    </a:lnTo>
                    <a:lnTo>
                      <a:pt x="524" y="36"/>
                    </a:lnTo>
                    <a:cubicBezTo>
                      <a:pt x="525" y="38"/>
                      <a:pt x="527" y="40"/>
                      <a:pt x="529" y="42"/>
                    </a:cubicBezTo>
                    <a:lnTo>
                      <a:pt x="531" y="40"/>
                    </a:lnTo>
                    <a:lnTo>
                      <a:pt x="528" y="39"/>
                    </a:lnTo>
                    <a:cubicBezTo>
                      <a:pt x="527" y="42"/>
                      <a:pt x="526" y="45"/>
                      <a:pt x="526" y="49"/>
                    </a:cubicBezTo>
                    <a:cubicBezTo>
                      <a:pt x="525" y="51"/>
                      <a:pt x="525" y="52"/>
                      <a:pt x="525" y="54"/>
                    </a:cubicBezTo>
                    <a:cubicBezTo>
                      <a:pt x="525" y="55"/>
                      <a:pt x="525" y="56"/>
                      <a:pt x="525" y="57"/>
                    </a:cubicBezTo>
                    <a:cubicBezTo>
                      <a:pt x="527" y="68"/>
                      <a:pt x="528" y="79"/>
                      <a:pt x="529" y="89"/>
                    </a:cubicBezTo>
                    <a:cubicBezTo>
                      <a:pt x="530" y="92"/>
                      <a:pt x="530" y="95"/>
                      <a:pt x="530" y="98"/>
                    </a:cubicBezTo>
                    <a:cubicBezTo>
                      <a:pt x="530" y="107"/>
                      <a:pt x="530" y="116"/>
                      <a:pt x="530" y="125"/>
                    </a:cubicBezTo>
                    <a:cubicBezTo>
                      <a:pt x="530" y="147"/>
                      <a:pt x="530" y="170"/>
                      <a:pt x="530" y="193"/>
                    </a:cubicBezTo>
                    <a:cubicBezTo>
                      <a:pt x="530" y="195"/>
                      <a:pt x="530" y="197"/>
                      <a:pt x="530" y="199"/>
                    </a:cubicBezTo>
                    <a:lnTo>
                      <a:pt x="533" y="200"/>
                    </a:lnTo>
                    <a:lnTo>
                      <a:pt x="533" y="196"/>
                    </a:lnTo>
                    <a:cubicBezTo>
                      <a:pt x="531" y="197"/>
                      <a:pt x="530" y="197"/>
                      <a:pt x="529" y="197"/>
                    </a:cubicBezTo>
                    <a:lnTo>
                      <a:pt x="529" y="197"/>
                    </a:lnTo>
                    <a:cubicBezTo>
                      <a:pt x="511" y="194"/>
                      <a:pt x="493" y="192"/>
                      <a:pt x="476" y="189"/>
                    </a:cubicBezTo>
                    <a:cubicBezTo>
                      <a:pt x="455" y="186"/>
                      <a:pt x="434" y="183"/>
                      <a:pt x="413" y="180"/>
                    </a:cubicBezTo>
                    <a:cubicBezTo>
                      <a:pt x="388" y="176"/>
                      <a:pt x="364" y="172"/>
                      <a:pt x="340" y="169"/>
                    </a:cubicBezTo>
                    <a:cubicBezTo>
                      <a:pt x="311" y="165"/>
                      <a:pt x="283" y="160"/>
                      <a:pt x="254" y="156"/>
                    </a:cubicBezTo>
                    <a:cubicBezTo>
                      <a:pt x="234" y="153"/>
                      <a:pt x="213" y="150"/>
                      <a:pt x="193" y="147"/>
                    </a:cubicBezTo>
                    <a:cubicBezTo>
                      <a:pt x="175" y="144"/>
                      <a:pt x="157" y="142"/>
                      <a:pt x="139" y="139"/>
                    </a:cubicBezTo>
                    <a:cubicBezTo>
                      <a:pt x="124" y="137"/>
                      <a:pt x="109" y="135"/>
                      <a:pt x="95" y="132"/>
                    </a:cubicBezTo>
                    <a:cubicBezTo>
                      <a:pt x="77" y="130"/>
                      <a:pt x="60" y="127"/>
                      <a:pt x="42" y="125"/>
                    </a:cubicBezTo>
                    <a:cubicBezTo>
                      <a:pt x="30" y="123"/>
                      <a:pt x="18" y="121"/>
                      <a:pt x="5" y="119"/>
                    </a:cubicBezTo>
                    <a:lnTo>
                      <a:pt x="4" y="122"/>
                    </a:lnTo>
                    <a:lnTo>
                      <a:pt x="8" y="122"/>
                    </a:lnTo>
                    <a:lnTo>
                      <a:pt x="4" y="122"/>
                    </a:lnTo>
                    <a:lnTo>
                      <a:pt x="4" y="125"/>
                    </a:lnTo>
                    <a:cubicBezTo>
                      <a:pt x="17" y="127"/>
                      <a:pt x="29" y="129"/>
                      <a:pt x="41" y="131"/>
                    </a:cubicBezTo>
                    <a:cubicBezTo>
                      <a:pt x="59" y="134"/>
                      <a:pt x="76" y="136"/>
                      <a:pt x="94" y="139"/>
                    </a:cubicBezTo>
                    <a:cubicBezTo>
                      <a:pt x="108" y="141"/>
                      <a:pt x="123" y="143"/>
                      <a:pt x="138" y="145"/>
                    </a:cubicBezTo>
                    <a:cubicBezTo>
                      <a:pt x="156" y="148"/>
                      <a:pt x="174" y="151"/>
                      <a:pt x="192" y="153"/>
                    </a:cubicBezTo>
                    <a:cubicBezTo>
                      <a:pt x="212" y="156"/>
                      <a:pt x="233" y="159"/>
                      <a:pt x="253" y="162"/>
                    </a:cubicBezTo>
                    <a:cubicBezTo>
                      <a:pt x="282" y="167"/>
                      <a:pt x="310" y="171"/>
                      <a:pt x="339" y="175"/>
                    </a:cubicBezTo>
                    <a:cubicBezTo>
                      <a:pt x="363" y="179"/>
                      <a:pt x="387" y="182"/>
                      <a:pt x="412" y="186"/>
                    </a:cubicBezTo>
                    <a:cubicBezTo>
                      <a:pt x="433" y="189"/>
                      <a:pt x="454" y="192"/>
                      <a:pt x="475" y="195"/>
                    </a:cubicBezTo>
                    <a:cubicBezTo>
                      <a:pt x="493" y="198"/>
                      <a:pt x="510" y="200"/>
                      <a:pt x="528" y="203"/>
                    </a:cubicBezTo>
                    <a:lnTo>
                      <a:pt x="529" y="203"/>
                    </a:lnTo>
                    <a:cubicBezTo>
                      <a:pt x="531" y="203"/>
                      <a:pt x="532" y="203"/>
                      <a:pt x="533" y="203"/>
                    </a:cubicBezTo>
                    <a:lnTo>
                      <a:pt x="536" y="203"/>
                    </a:lnTo>
                    <a:lnTo>
                      <a:pt x="536" y="200"/>
                    </a:lnTo>
                    <a:cubicBezTo>
                      <a:pt x="536" y="197"/>
                      <a:pt x="536" y="195"/>
                      <a:pt x="536" y="193"/>
                    </a:cubicBezTo>
                    <a:cubicBezTo>
                      <a:pt x="536" y="170"/>
                      <a:pt x="536" y="147"/>
                      <a:pt x="536" y="125"/>
                    </a:cubicBezTo>
                    <a:cubicBezTo>
                      <a:pt x="536" y="116"/>
                      <a:pt x="536" y="107"/>
                      <a:pt x="536" y="98"/>
                    </a:cubicBezTo>
                    <a:cubicBezTo>
                      <a:pt x="536" y="95"/>
                      <a:pt x="536" y="92"/>
                      <a:pt x="536" y="89"/>
                    </a:cubicBezTo>
                    <a:cubicBezTo>
                      <a:pt x="534" y="78"/>
                      <a:pt x="533" y="67"/>
                      <a:pt x="532" y="57"/>
                    </a:cubicBezTo>
                    <a:cubicBezTo>
                      <a:pt x="531" y="56"/>
                      <a:pt x="531" y="55"/>
                      <a:pt x="531" y="54"/>
                    </a:cubicBezTo>
                    <a:cubicBezTo>
                      <a:pt x="531" y="53"/>
                      <a:pt x="532" y="51"/>
                      <a:pt x="532" y="50"/>
                    </a:cubicBezTo>
                    <a:cubicBezTo>
                      <a:pt x="532" y="47"/>
                      <a:pt x="533" y="44"/>
                      <a:pt x="534" y="41"/>
                    </a:cubicBezTo>
                    <a:lnTo>
                      <a:pt x="535" y="40"/>
                    </a:lnTo>
                    <a:lnTo>
                      <a:pt x="534" y="38"/>
                    </a:lnTo>
                    <a:cubicBezTo>
                      <a:pt x="532" y="36"/>
                      <a:pt x="530" y="34"/>
                      <a:pt x="528" y="32"/>
                    </a:cubicBezTo>
                    <a:lnTo>
                      <a:pt x="526" y="29"/>
                    </a:lnTo>
                    <a:lnTo>
                      <a:pt x="524" y="32"/>
                    </a:lnTo>
                    <a:cubicBezTo>
                      <a:pt x="522" y="34"/>
                      <a:pt x="520" y="36"/>
                      <a:pt x="519" y="38"/>
                    </a:cubicBezTo>
                    <a:lnTo>
                      <a:pt x="518" y="39"/>
                    </a:lnTo>
                    <a:lnTo>
                      <a:pt x="518" y="40"/>
                    </a:lnTo>
                    <a:cubicBezTo>
                      <a:pt x="518" y="42"/>
                      <a:pt x="518" y="45"/>
                      <a:pt x="519" y="48"/>
                    </a:cubicBezTo>
                    <a:cubicBezTo>
                      <a:pt x="520" y="50"/>
                      <a:pt x="521" y="52"/>
                      <a:pt x="521" y="55"/>
                    </a:cubicBezTo>
                    <a:cubicBezTo>
                      <a:pt x="521" y="57"/>
                      <a:pt x="520" y="59"/>
                      <a:pt x="520" y="62"/>
                    </a:cubicBezTo>
                    <a:cubicBezTo>
                      <a:pt x="520" y="65"/>
                      <a:pt x="519" y="68"/>
                      <a:pt x="519" y="71"/>
                    </a:cubicBezTo>
                    <a:cubicBezTo>
                      <a:pt x="518" y="80"/>
                      <a:pt x="516" y="89"/>
                      <a:pt x="515" y="98"/>
                    </a:cubicBezTo>
                    <a:lnTo>
                      <a:pt x="518" y="99"/>
                    </a:lnTo>
                    <a:lnTo>
                      <a:pt x="517" y="96"/>
                    </a:lnTo>
                    <a:cubicBezTo>
                      <a:pt x="515" y="97"/>
                      <a:pt x="513" y="98"/>
                      <a:pt x="511" y="99"/>
                    </a:cubicBezTo>
                    <a:lnTo>
                      <a:pt x="509" y="100"/>
                    </a:lnTo>
                    <a:lnTo>
                      <a:pt x="509" y="102"/>
                    </a:lnTo>
                    <a:lnTo>
                      <a:pt x="509" y="102"/>
                    </a:lnTo>
                    <a:cubicBezTo>
                      <a:pt x="509" y="104"/>
                      <a:pt x="509" y="106"/>
                      <a:pt x="509" y="108"/>
                    </a:cubicBezTo>
                    <a:cubicBezTo>
                      <a:pt x="509" y="111"/>
                      <a:pt x="510" y="115"/>
                      <a:pt x="513" y="118"/>
                    </a:cubicBezTo>
                    <a:lnTo>
                      <a:pt x="515" y="117"/>
                    </a:lnTo>
                    <a:lnTo>
                      <a:pt x="513" y="117"/>
                    </a:lnTo>
                    <a:lnTo>
                      <a:pt x="513" y="118"/>
                    </a:lnTo>
                    <a:lnTo>
                      <a:pt x="515" y="117"/>
                    </a:lnTo>
                    <a:lnTo>
                      <a:pt x="513" y="117"/>
                    </a:lnTo>
                    <a:lnTo>
                      <a:pt x="514" y="117"/>
                    </a:lnTo>
                    <a:lnTo>
                      <a:pt x="513" y="117"/>
                    </a:lnTo>
                    <a:lnTo>
                      <a:pt x="513" y="117"/>
                    </a:lnTo>
                    <a:lnTo>
                      <a:pt x="514" y="117"/>
                    </a:lnTo>
                    <a:lnTo>
                      <a:pt x="513" y="117"/>
                    </a:lnTo>
                    <a:lnTo>
                      <a:pt x="513" y="118"/>
                    </a:lnTo>
                    <a:lnTo>
                      <a:pt x="513" y="119"/>
                    </a:lnTo>
                    <a:lnTo>
                      <a:pt x="513" y="120"/>
                    </a:lnTo>
                    <a:cubicBezTo>
                      <a:pt x="513" y="126"/>
                      <a:pt x="513" y="131"/>
                      <a:pt x="513" y="137"/>
                    </a:cubicBezTo>
                    <a:cubicBezTo>
                      <a:pt x="513" y="139"/>
                      <a:pt x="514" y="141"/>
                      <a:pt x="514" y="143"/>
                    </a:cubicBezTo>
                    <a:cubicBezTo>
                      <a:pt x="514" y="146"/>
                      <a:pt x="513" y="148"/>
                      <a:pt x="513" y="151"/>
                    </a:cubicBezTo>
                    <a:lnTo>
                      <a:pt x="513" y="152"/>
                    </a:lnTo>
                    <a:lnTo>
                      <a:pt x="511" y="153"/>
                    </a:lnTo>
                    <a:lnTo>
                      <a:pt x="511" y="153"/>
                    </a:lnTo>
                    <a:lnTo>
                      <a:pt x="511" y="153"/>
                    </a:lnTo>
                    <a:cubicBezTo>
                      <a:pt x="509" y="153"/>
                      <a:pt x="507" y="152"/>
                      <a:pt x="504" y="152"/>
                    </a:cubicBezTo>
                    <a:lnTo>
                      <a:pt x="504" y="152"/>
                    </a:lnTo>
                    <a:cubicBezTo>
                      <a:pt x="501" y="152"/>
                      <a:pt x="497" y="151"/>
                      <a:pt x="493" y="151"/>
                    </a:cubicBezTo>
                    <a:cubicBezTo>
                      <a:pt x="492" y="151"/>
                      <a:pt x="490" y="151"/>
                      <a:pt x="489" y="151"/>
                    </a:cubicBezTo>
                    <a:lnTo>
                      <a:pt x="487" y="152"/>
                    </a:lnTo>
                    <a:lnTo>
                      <a:pt x="486" y="154"/>
                    </a:lnTo>
                    <a:cubicBezTo>
                      <a:pt x="486" y="156"/>
                      <a:pt x="486" y="158"/>
                      <a:pt x="486" y="160"/>
                    </a:cubicBezTo>
                    <a:cubicBezTo>
                      <a:pt x="486" y="163"/>
                      <a:pt x="486" y="165"/>
                      <a:pt x="486" y="167"/>
                    </a:cubicBezTo>
                    <a:cubicBezTo>
                      <a:pt x="486" y="169"/>
                      <a:pt x="486" y="171"/>
                      <a:pt x="485" y="173"/>
                    </a:cubicBezTo>
                    <a:lnTo>
                      <a:pt x="488" y="174"/>
                    </a:lnTo>
                    <a:lnTo>
                      <a:pt x="488" y="170"/>
                    </a:lnTo>
                    <a:lnTo>
                      <a:pt x="486" y="171"/>
                    </a:lnTo>
                    <a:cubicBezTo>
                      <a:pt x="483" y="171"/>
                      <a:pt x="480" y="170"/>
                      <a:pt x="476" y="169"/>
                    </a:cubicBezTo>
                    <a:lnTo>
                      <a:pt x="476" y="172"/>
                    </a:lnTo>
                    <a:lnTo>
                      <a:pt x="479" y="171"/>
                    </a:lnTo>
                    <a:cubicBezTo>
                      <a:pt x="478" y="170"/>
                      <a:pt x="478" y="168"/>
                      <a:pt x="478" y="166"/>
                    </a:cubicBezTo>
                    <a:cubicBezTo>
                      <a:pt x="478" y="165"/>
                      <a:pt x="478" y="163"/>
                      <a:pt x="478" y="161"/>
                    </a:cubicBezTo>
                    <a:cubicBezTo>
                      <a:pt x="478" y="159"/>
                      <a:pt x="478" y="156"/>
                      <a:pt x="477" y="153"/>
                    </a:cubicBezTo>
                    <a:lnTo>
                      <a:pt x="476" y="151"/>
                    </a:lnTo>
                    <a:lnTo>
                      <a:pt x="475" y="151"/>
                    </a:lnTo>
                    <a:cubicBezTo>
                      <a:pt x="464" y="149"/>
                      <a:pt x="454" y="147"/>
                      <a:pt x="443" y="145"/>
                    </a:cubicBezTo>
                    <a:lnTo>
                      <a:pt x="441" y="145"/>
                    </a:lnTo>
                    <a:lnTo>
                      <a:pt x="440" y="147"/>
                    </a:lnTo>
                    <a:cubicBezTo>
                      <a:pt x="439" y="150"/>
                      <a:pt x="439" y="153"/>
                      <a:pt x="439" y="155"/>
                    </a:cubicBezTo>
                    <a:cubicBezTo>
                      <a:pt x="439" y="156"/>
                      <a:pt x="439" y="158"/>
                      <a:pt x="439" y="159"/>
                    </a:cubicBezTo>
                    <a:cubicBezTo>
                      <a:pt x="439" y="161"/>
                      <a:pt x="439" y="163"/>
                      <a:pt x="438" y="165"/>
                    </a:cubicBezTo>
                    <a:lnTo>
                      <a:pt x="441" y="166"/>
                    </a:lnTo>
                    <a:lnTo>
                      <a:pt x="442" y="163"/>
                    </a:lnTo>
                    <a:cubicBezTo>
                      <a:pt x="438" y="162"/>
                      <a:pt x="435" y="162"/>
                      <a:pt x="432" y="161"/>
                    </a:cubicBezTo>
                    <a:lnTo>
                      <a:pt x="431" y="164"/>
                    </a:lnTo>
                    <a:lnTo>
                      <a:pt x="434" y="163"/>
                    </a:lnTo>
                    <a:cubicBezTo>
                      <a:pt x="434" y="162"/>
                      <a:pt x="434" y="160"/>
                      <a:pt x="434" y="157"/>
                    </a:cubicBezTo>
                    <a:cubicBezTo>
                      <a:pt x="434" y="156"/>
                      <a:pt x="434" y="155"/>
                      <a:pt x="434" y="154"/>
                    </a:cubicBezTo>
                    <a:cubicBezTo>
                      <a:pt x="434" y="151"/>
                      <a:pt x="434" y="148"/>
                      <a:pt x="432" y="145"/>
                    </a:cubicBezTo>
                    <a:lnTo>
                      <a:pt x="432" y="144"/>
                    </a:lnTo>
                    <a:lnTo>
                      <a:pt x="430" y="143"/>
                    </a:lnTo>
                    <a:cubicBezTo>
                      <a:pt x="420" y="142"/>
                      <a:pt x="410" y="139"/>
                      <a:pt x="398" y="139"/>
                    </a:cubicBezTo>
                    <a:lnTo>
                      <a:pt x="395" y="139"/>
                    </a:lnTo>
                    <a:lnTo>
                      <a:pt x="395" y="142"/>
                    </a:lnTo>
                    <a:cubicBezTo>
                      <a:pt x="395" y="148"/>
                      <a:pt x="395" y="153"/>
                      <a:pt x="394" y="159"/>
                    </a:cubicBezTo>
                    <a:lnTo>
                      <a:pt x="398" y="159"/>
                    </a:lnTo>
                    <a:lnTo>
                      <a:pt x="397" y="156"/>
                    </a:lnTo>
                    <a:lnTo>
                      <a:pt x="395" y="156"/>
                    </a:lnTo>
                    <a:cubicBezTo>
                      <a:pt x="392" y="156"/>
                      <a:pt x="389" y="155"/>
                      <a:pt x="386" y="154"/>
                    </a:cubicBezTo>
                    <a:lnTo>
                      <a:pt x="385" y="157"/>
                    </a:lnTo>
                    <a:lnTo>
                      <a:pt x="388" y="156"/>
                    </a:lnTo>
                    <a:cubicBezTo>
                      <a:pt x="388" y="155"/>
                      <a:pt x="388" y="154"/>
                      <a:pt x="388" y="152"/>
                    </a:cubicBezTo>
                    <a:cubicBezTo>
                      <a:pt x="388" y="151"/>
                      <a:pt x="388" y="149"/>
                      <a:pt x="388" y="147"/>
                    </a:cubicBezTo>
                    <a:cubicBezTo>
                      <a:pt x="388" y="145"/>
                      <a:pt x="388" y="142"/>
                      <a:pt x="386" y="140"/>
                    </a:cubicBezTo>
                    <a:lnTo>
                      <a:pt x="386" y="138"/>
                    </a:lnTo>
                    <a:lnTo>
                      <a:pt x="384" y="138"/>
                    </a:lnTo>
                    <a:cubicBezTo>
                      <a:pt x="374" y="136"/>
                      <a:pt x="364" y="134"/>
                      <a:pt x="354" y="132"/>
                    </a:cubicBezTo>
                    <a:lnTo>
                      <a:pt x="352" y="131"/>
                    </a:lnTo>
                    <a:lnTo>
                      <a:pt x="351" y="134"/>
                    </a:lnTo>
                    <a:cubicBezTo>
                      <a:pt x="350" y="136"/>
                      <a:pt x="350" y="139"/>
                      <a:pt x="350" y="141"/>
                    </a:cubicBezTo>
                    <a:cubicBezTo>
                      <a:pt x="350" y="142"/>
                      <a:pt x="350" y="144"/>
                      <a:pt x="350" y="145"/>
                    </a:cubicBezTo>
                    <a:cubicBezTo>
                      <a:pt x="350" y="147"/>
                      <a:pt x="349" y="148"/>
                      <a:pt x="349" y="150"/>
                    </a:cubicBezTo>
                    <a:lnTo>
                      <a:pt x="352" y="151"/>
                    </a:lnTo>
                    <a:lnTo>
                      <a:pt x="352" y="148"/>
                    </a:lnTo>
                    <a:cubicBezTo>
                      <a:pt x="348" y="147"/>
                      <a:pt x="345" y="147"/>
                      <a:pt x="343" y="145"/>
                    </a:cubicBezTo>
                    <a:lnTo>
                      <a:pt x="341" y="148"/>
                    </a:lnTo>
                    <a:lnTo>
                      <a:pt x="344" y="147"/>
                    </a:lnTo>
                    <a:cubicBezTo>
                      <a:pt x="344" y="146"/>
                      <a:pt x="344" y="145"/>
                      <a:pt x="344" y="144"/>
                    </a:cubicBezTo>
                    <a:cubicBezTo>
                      <a:pt x="344" y="143"/>
                      <a:pt x="344" y="141"/>
                      <a:pt x="344" y="139"/>
                    </a:cubicBezTo>
                    <a:cubicBezTo>
                      <a:pt x="344" y="137"/>
                      <a:pt x="343" y="134"/>
                      <a:pt x="342" y="132"/>
                    </a:cubicBezTo>
                    <a:lnTo>
                      <a:pt x="341" y="131"/>
                    </a:lnTo>
                    <a:lnTo>
                      <a:pt x="340" y="130"/>
                    </a:lnTo>
                    <a:cubicBezTo>
                      <a:pt x="334" y="130"/>
                      <a:pt x="329" y="129"/>
                      <a:pt x="323" y="128"/>
                    </a:cubicBezTo>
                    <a:cubicBezTo>
                      <a:pt x="322" y="128"/>
                      <a:pt x="320" y="127"/>
                      <a:pt x="319" y="127"/>
                    </a:cubicBezTo>
                    <a:cubicBezTo>
                      <a:pt x="315" y="125"/>
                      <a:pt x="311" y="122"/>
                      <a:pt x="307" y="119"/>
                    </a:cubicBezTo>
                    <a:lnTo>
                      <a:pt x="305" y="122"/>
                    </a:lnTo>
                    <a:lnTo>
                      <a:pt x="308" y="122"/>
                    </a:lnTo>
                    <a:lnTo>
                      <a:pt x="308" y="107"/>
                    </a:lnTo>
                    <a:cubicBezTo>
                      <a:pt x="308" y="101"/>
                      <a:pt x="308" y="95"/>
                      <a:pt x="308" y="89"/>
                    </a:cubicBezTo>
                    <a:lnTo>
                      <a:pt x="309" y="88"/>
                    </a:lnTo>
                    <a:cubicBezTo>
                      <a:pt x="311" y="85"/>
                      <a:pt x="312" y="82"/>
                      <a:pt x="312" y="80"/>
                    </a:cubicBezTo>
                    <a:cubicBezTo>
                      <a:pt x="312" y="77"/>
                      <a:pt x="311" y="75"/>
                      <a:pt x="311" y="74"/>
                    </a:cubicBezTo>
                    <a:lnTo>
                      <a:pt x="311" y="72"/>
                    </a:lnTo>
                    <a:lnTo>
                      <a:pt x="309" y="70"/>
                    </a:lnTo>
                    <a:lnTo>
                      <a:pt x="308" y="69"/>
                    </a:lnTo>
                    <a:lnTo>
                      <a:pt x="307" y="69"/>
                    </a:lnTo>
                    <a:lnTo>
                      <a:pt x="307" y="68"/>
                    </a:lnTo>
                    <a:cubicBezTo>
                      <a:pt x="306" y="68"/>
                      <a:pt x="306" y="67"/>
                      <a:pt x="306" y="66"/>
                    </a:cubicBezTo>
                    <a:cubicBezTo>
                      <a:pt x="304" y="53"/>
                      <a:pt x="302" y="40"/>
                      <a:pt x="301" y="27"/>
                    </a:cubicBezTo>
                    <a:lnTo>
                      <a:pt x="301" y="25"/>
                    </a:lnTo>
                    <a:cubicBezTo>
                      <a:pt x="301" y="24"/>
                      <a:pt x="301" y="23"/>
                      <a:pt x="301" y="21"/>
                    </a:cubicBezTo>
                    <a:cubicBezTo>
                      <a:pt x="302" y="19"/>
                      <a:pt x="303" y="16"/>
                      <a:pt x="304" y="13"/>
                    </a:cubicBezTo>
                    <a:lnTo>
                      <a:pt x="304" y="11"/>
                    </a:lnTo>
                    <a:lnTo>
                      <a:pt x="303" y="10"/>
                    </a:lnTo>
                    <a:cubicBezTo>
                      <a:pt x="301" y="7"/>
                      <a:pt x="300" y="5"/>
                      <a:pt x="298" y="3"/>
                    </a:cubicBezTo>
                    <a:lnTo>
                      <a:pt x="295" y="0"/>
                    </a:lnTo>
                    <a:lnTo>
                      <a:pt x="293" y="3"/>
                    </a:lnTo>
                    <a:cubicBezTo>
                      <a:pt x="291" y="5"/>
                      <a:pt x="290" y="7"/>
                      <a:pt x="288" y="9"/>
                    </a:cubicBezTo>
                    <a:lnTo>
                      <a:pt x="287" y="10"/>
                    </a:lnTo>
                    <a:lnTo>
                      <a:pt x="288" y="12"/>
                    </a:lnTo>
                    <a:cubicBezTo>
                      <a:pt x="288" y="14"/>
                      <a:pt x="288" y="17"/>
                      <a:pt x="289" y="20"/>
                    </a:cubicBezTo>
                    <a:cubicBezTo>
                      <a:pt x="290" y="22"/>
                      <a:pt x="290" y="24"/>
                      <a:pt x="290" y="26"/>
                    </a:cubicBezTo>
                    <a:cubicBezTo>
                      <a:pt x="290" y="27"/>
                      <a:pt x="290" y="29"/>
                      <a:pt x="290" y="30"/>
                    </a:cubicBezTo>
                    <a:cubicBezTo>
                      <a:pt x="288" y="44"/>
                      <a:pt x="286" y="57"/>
                      <a:pt x="285" y="70"/>
                    </a:cubicBezTo>
                    <a:lnTo>
                      <a:pt x="288" y="70"/>
                    </a:lnTo>
                    <a:lnTo>
                      <a:pt x="286" y="68"/>
                    </a:lnTo>
                    <a:cubicBezTo>
                      <a:pt x="284" y="69"/>
                      <a:pt x="283" y="69"/>
                      <a:pt x="281" y="70"/>
                    </a:cubicBezTo>
                    <a:lnTo>
                      <a:pt x="280" y="71"/>
                    </a:lnTo>
                    <a:lnTo>
                      <a:pt x="280" y="73"/>
                    </a:lnTo>
                    <a:cubicBezTo>
                      <a:pt x="279" y="76"/>
                      <a:pt x="279" y="79"/>
                      <a:pt x="279" y="81"/>
                    </a:cubicBezTo>
                    <a:cubicBezTo>
                      <a:pt x="279" y="82"/>
                      <a:pt x="279" y="83"/>
                      <a:pt x="279" y="84"/>
                    </a:cubicBezTo>
                    <a:cubicBezTo>
                      <a:pt x="279" y="85"/>
                      <a:pt x="280" y="86"/>
                      <a:pt x="281" y="86"/>
                    </a:cubicBezTo>
                    <a:cubicBezTo>
                      <a:pt x="282" y="87"/>
                      <a:pt x="282" y="88"/>
                      <a:pt x="282" y="89"/>
                    </a:cubicBezTo>
                    <a:cubicBezTo>
                      <a:pt x="282" y="90"/>
                      <a:pt x="282" y="92"/>
                      <a:pt x="282" y="94"/>
                    </a:cubicBezTo>
                    <a:cubicBezTo>
                      <a:pt x="283" y="103"/>
                      <a:pt x="283" y="112"/>
                      <a:pt x="283" y="120"/>
                    </a:cubicBezTo>
                    <a:lnTo>
                      <a:pt x="286" y="120"/>
                    </a:lnTo>
                    <a:lnTo>
                      <a:pt x="283" y="120"/>
                    </a:lnTo>
                    <a:lnTo>
                      <a:pt x="283" y="120"/>
                    </a:lnTo>
                    <a:cubicBezTo>
                      <a:pt x="283" y="120"/>
                      <a:pt x="283" y="121"/>
                      <a:pt x="282" y="123"/>
                    </a:cubicBezTo>
                    <a:lnTo>
                      <a:pt x="286" y="123"/>
                    </a:lnTo>
                    <a:lnTo>
                      <a:pt x="286" y="120"/>
                    </a:lnTo>
                    <a:cubicBezTo>
                      <a:pt x="284" y="120"/>
                      <a:pt x="283" y="120"/>
                      <a:pt x="282" y="120"/>
                    </a:cubicBezTo>
                    <a:lnTo>
                      <a:pt x="281" y="120"/>
                    </a:lnTo>
                    <a:cubicBezTo>
                      <a:pt x="272" y="120"/>
                      <a:pt x="264" y="119"/>
                      <a:pt x="255" y="118"/>
                    </a:cubicBezTo>
                    <a:lnTo>
                      <a:pt x="255" y="118"/>
                    </a:lnTo>
                    <a:lnTo>
                      <a:pt x="254" y="118"/>
                    </a:lnTo>
                    <a:cubicBezTo>
                      <a:pt x="252" y="118"/>
                      <a:pt x="251" y="119"/>
                      <a:pt x="250" y="119"/>
                    </a:cubicBezTo>
                    <a:lnTo>
                      <a:pt x="248" y="119"/>
                    </a:lnTo>
                    <a:lnTo>
                      <a:pt x="247" y="121"/>
                    </a:lnTo>
                    <a:cubicBezTo>
                      <a:pt x="247" y="123"/>
                      <a:pt x="247" y="126"/>
                      <a:pt x="247" y="128"/>
                    </a:cubicBezTo>
                    <a:cubicBezTo>
                      <a:pt x="247" y="130"/>
                      <a:pt x="247" y="131"/>
                      <a:pt x="247" y="133"/>
                    </a:cubicBezTo>
                    <a:cubicBezTo>
                      <a:pt x="247" y="135"/>
                      <a:pt x="246" y="137"/>
                      <a:pt x="246" y="139"/>
                    </a:cubicBezTo>
                    <a:lnTo>
                      <a:pt x="249" y="140"/>
                    </a:lnTo>
                    <a:lnTo>
                      <a:pt x="249" y="137"/>
                    </a:lnTo>
                    <a:cubicBezTo>
                      <a:pt x="240" y="136"/>
                      <a:pt x="235" y="135"/>
                      <a:pt x="230" y="132"/>
                    </a:cubicBezTo>
                    <a:lnTo>
                      <a:pt x="228" y="135"/>
                    </a:lnTo>
                    <a:lnTo>
                      <a:pt x="232" y="135"/>
                    </a:lnTo>
                    <a:cubicBezTo>
                      <a:pt x="232" y="133"/>
                      <a:pt x="232" y="132"/>
                      <a:pt x="232" y="130"/>
                    </a:cubicBezTo>
                    <a:cubicBezTo>
                      <a:pt x="232" y="128"/>
                      <a:pt x="232" y="127"/>
                      <a:pt x="232" y="125"/>
                    </a:cubicBezTo>
                    <a:cubicBezTo>
                      <a:pt x="232" y="123"/>
                      <a:pt x="231" y="121"/>
                      <a:pt x="231" y="120"/>
                    </a:cubicBezTo>
                    <a:lnTo>
                      <a:pt x="230" y="118"/>
                    </a:lnTo>
                    <a:lnTo>
                      <a:pt x="228" y="117"/>
                    </a:lnTo>
                    <a:cubicBezTo>
                      <a:pt x="221" y="116"/>
                      <a:pt x="215" y="115"/>
                      <a:pt x="208" y="114"/>
                    </a:cubicBezTo>
                    <a:cubicBezTo>
                      <a:pt x="202" y="113"/>
                      <a:pt x="195" y="111"/>
                      <a:pt x="187" y="111"/>
                    </a:cubicBezTo>
                    <a:lnTo>
                      <a:pt x="185" y="111"/>
                    </a:lnTo>
                    <a:lnTo>
                      <a:pt x="184" y="113"/>
                    </a:lnTo>
                    <a:cubicBezTo>
                      <a:pt x="183" y="115"/>
                      <a:pt x="183" y="118"/>
                      <a:pt x="183" y="120"/>
                    </a:cubicBezTo>
                    <a:cubicBezTo>
                      <a:pt x="183" y="121"/>
                      <a:pt x="183" y="123"/>
                      <a:pt x="183" y="124"/>
                    </a:cubicBezTo>
                    <a:cubicBezTo>
                      <a:pt x="183" y="126"/>
                      <a:pt x="183" y="128"/>
                      <a:pt x="182" y="129"/>
                    </a:cubicBezTo>
                    <a:lnTo>
                      <a:pt x="185" y="131"/>
                    </a:lnTo>
                    <a:lnTo>
                      <a:pt x="186" y="128"/>
                    </a:lnTo>
                    <a:cubicBezTo>
                      <a:pt x="180" y="127"/>
                      <a:pt x="175" y="127"/>
                      <a:pt x="171" y="125"/>
                    </a:cubicBezTo>
                    <a:lnTo>
                      <a:pt x="169" y="128"/>
                    </a:lnTo>
                    <a:lnTo>
                      <a:pt x="173" y="128"/>
                    </a:lnTo>
                    <a:cubicBezTo>
                      <a:pt x="172" y="122"/>
                      <a:pt x="172" y="117"/>
                      <a:pt x="172" y="111"/>
                    </a:cubicBezTo>
                    <a:lnTo>
                      <a:pt x="172" y="109"/>
                    </a:lnTo>
                    <a:lnTo>
                      <a:pt x="170" y="108"/>
                    </a:lnTo>
                    <a:cubicBezTo>
                      <a:pt x="163" y="106"/>
                      <a:pt x="157" y="105"/>
                      <a:pt x="151" y="104"/>
                    </a:cubicBezTo>
                    <a:cubicBezTo>
                      <a:pt x="146" y="103"/>
                      <a:pt x="140" y="101"/>
                      <a:pt x="133" y="101"/>
                    </a:cubicBezTo>
                    <a:lnTo>
                      <a:pt x="131" y="101"/>
                    </a:lnTo>
                    <a:lnTo>
                      <a:pt x="128" y="101"/>
                    </a:lnTo>
                    <a:lnTo>
                      <a:pt x="128" y="104"/>
                    </a:lnTo>
                    <a:cubicBezTo>
                      <a:pt x="128" y="110"/>
                      <a:pt x="128" y="116"/>
                      <a:pt x="127" y="123"/>
                    </a:cubicBezTo>
                    <a:lnTo>
                      <a:pt x="131" y="123"/>
                    </a:lnTo>
                    <a:lnTo>
                      <a:pt x="131" y="120"/>
                    </a:lnTo>
                    <a:cubicBezTo>
                      <a:pt x="121" y="119"/>
                      <a:pt x="113" y="117"/>
                      <a:pt x="104" y="115"/>
                    </a:cubicBezTo>
                    <a:cubicBezTo>
                      <a:pt x="94" y="114"/>
                      <a:pt x="85" y="112"/>
                      <a:pt x="76" y="111"/>
                    </a:cubicBezTo>
                    <a:cubicBezTo>
                      <a:pt x="67" y="109"/>
                      <a:pt x="58" y="108"/>
                      <a:pt x="50" y="106"/>
                    </a:cubicBezTo>
                    <a:lnTo>
                      <a:pt x="49" y="109"/>
                    </a:lnTo>
                    <a:lnTo>
                      <a:pt x="52" y="108"/>
                    </a:lnTo>
                    <a:cubicBezTo>
                      <a:pt x="52" y="107"/>
                      <a:pt x="52" y="105"/>
                      <a:pt x="52" y="104"/>
                    </a:cubicBezTo>
                    <a:cubicBezTo>
                      <a:pt x="52" y="102"/>
                      <a:pt x="52" y="100"/>
                      <a:pt x="52" y="98"/>
                    </a:cubicBezTo>
                    <a:cubicBezTo>
                      <a:pt x="52" y="95"/>
                      <a:pt x="51" y="92"/>
                      <a:pt x="51" y="89"/>
                    </a:cubicBezTo>
                    <a:lnTo>
                      <a:pt x="50" y="87"/>
                    </a:lnTo>
                    <a:lnTo>
                      <a:pt x="48" y="87"/>
                    </a:lnTo>
                    <a:cubicBezTo>
                      <a:pt x="41" y="85"/>
                      <a:pt x="34" y="83"/>
                      <a:pt x="27" y="81"/>
                    </a:cubicBezTo>
                    <a:cubicBezTo>
                      <a:pt x="20" y="80"/>
                      <a:pt x="13" y="77"/>
                      <a:pt x="4" y="77"/>
                    </a:cubicBezTo>
                    <a:lnTo>
                      <a:pt x="2" y="77"/>
                    </a:lnTo>
                    <a:lnTo>
                      <a:pt x="1" y="79"/>
                    </a:lnTo>
                    <a:cubicBezTo>
                      <a:pt x="0" y="83"/>
                      <a:pt x="0" y="92"/>
                      <a:pt x="0" y="100"/>
                    </a:cubicBezTo>
                    <a:cubicBezTo>
                      <a:pt x="0" y="109"/>
                      <a:pt x="1" y="118"/>
                      <a:pt x="1" y="123"/>
                    </a:cubicBezTo>
                    <a:lnTo>
                      <a:pt x="2" y="125"/>
                    </a:lnTo>
                    <a:lnTo>
                      <a:pt x="4" y="125"/>
                    </a:lnTo>
                    <a:lnTo>
                      <a:pt x="4" y="1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3" name="Freeform 2476">
                <a:extLst>
                  <a:ext uri="{FF2B5EF4-FFF2-40B4-BE49-F238E27FC236}">
                    <a16:creationId xmlns:a16="http://schemas.microsoft.com/office/drawing/2014/main" id="{4C7BB4AA-4407-4C4E-B852-B9ABAFDC9304}"/>
                  </a:ext>
                </a:extLst>
              </p:cNvPr>
              <p:cNvSpPr>
                <a:spLocks/>
              </p:cNvSpPr>
              <p:nvPr/>
            </p:nvSpPr>
            <p:spPr bwMode="auto">
              <a:xfrm>
                <a:off x="2170" y="4740"/>
                <a:ext cx="304" cy="114"/>
              </a:xfrm>
              <a:custGeom>
                <a:avLst/>
                <a:gdLst>
                  <a:gd name="T0" fmla="*/ 19 w 536"/>
                  <a:gd name="T1" fmla="*/ 110 h 201"/>
                  <a:gd name="T2" fmla="*/ 33 w 536"/>
                  <a:gd name="T3" fmla="*/ 156 h 201"/>
                  <a:gd name="T4" fmla="*/ 44 w 536"/>
                  <a:gd name="T5" fmla="*/ 172 h 201"/>
                  <a:gd name="T6" fmla="*/ 64 w 536"/>
                  <a:gd name="T7" fmla="*/ 153 h 201"/>
                  <a:gd name="T8" fmla="*/ 91 w 536"/>
                  <a:gd name="T9" fmla="*/ 166 h 201"/>
                  <a:gd name="T10" fmla="*/ 106 w 536"/>
                  <a:gd name="T11" fmla="*/ 148 h 201"/>
                  <a:gd name="T12" fmla="*/ 136 w 536"/>
                  <a:gd name="T13" fmla="*/ 160 h 201"/>
                  <a:gd name="T14" fmla="*/ 152 w 536"/>
                  <a:gd name="T15" fmla="*/ 143 h 201"/>
                  <a:gd name="T16" fmla="*/ 182 w 536"/>
                  <a:gd name="T17" fmla="*/ 151 h 201"/>
                  <a:gd name="T18" fmla="*/ 196 w 536"/>
                  <a:gd name="T19" fmla="*/ 135 h 201"/>
                  <a:gd name="T20" fmla="*/ 234 w 536"/>
                  <a:gd name="T21" fmla="*/ 112 h 201"/>
                  <a:gd name="T22" fmla="*/ 230 w 536"/>
                  <a:gd name="T23" fmla="*/ 80 h 201"/>
                  <a:gd name="T24" fmla="*/ 227 w 536"/>
                  <a:gd name="T25" fmla="*/ 72 h 201"/>
                  <a:gd name="T26" fmla="*/ 239 w 536"/>
                  <a:gd name="T27" fmla="*/ 9 h 201"/>
                  <a:gd name="T28" fmla="*/ 245 w 536"/>
                  <a:gd name="T29" fmla="*/ 9 h 201"/>
                  <a:gd name="T30" fmla="*/ 251 w 536"/>
                  <a:gd name="T31" fmla="*/ 74 h 201"/>
                  <a:gd name="T32" fmla="*/ 250 w 536"/>
                  <a:gd name="T33" fmla="*/ 81 h 201"/>
                  <a:gd name="T34" fmla="*/ 246 w 536"/>
                  <a:gd name="T35" fmla="*/ 116 h 201"/>
                  <a:gd name="T36" fmla="*/ 283 w 536"/>
                  <a:gd name="T37" fmla="*/ 120 h 201"/>
                  <a:gd name="T38" fmla="*/ 310 w 536"/>
                  <a:gd name="T39" fmla="*/ 135 h 201"/>
                  <a:gd name="T40" fmla="*/ 346 w 536"/>
                  <a:gd name="T41" fmla="*/ 119 h 201"/>
                  <a:gd name="T42" fmla="*/ 370 w 536"/>
                  <a:gd name="T43" fmla="*/ 109 h 201"/>
                  <a:gd name="T44" fmla="*/ 402 w 536"/>
                  <a:gd name="T45" fmla="*/ 120 h 201"/>
                  <a:gd name="T46" fmla="*/ 487 w 536"/>
                  <a:gd name="T47" fmla="*/ 110 h 201"/>
                  <a:gd name="T48" fmla="*/ 532 w 536"/>
                  <a:gd name="T49" fmla="*/ 80 h 201"/>
                  <a:gd name="T50" fmla="*/ 532 w 536"/>
                  <a:gd name="T51" fmla="*/ 119 h 201"/>
                  <a:gd name="T52" fmla="*/ 529 w 536"/>
                  <a:gd name="T53" fmla="*/ 117 h 201"/>
                  <a:gd name="T54" fmla="*/ 5 w 536"/>
                  <a:gd name="T55" fmla="*/ 197 h 201"/>
                  <a:gd name="T56" fmla="*/ 5 w 536"/>
                  <a:gd name="T57" fmla="*/ 197 h 201"/>
                  <a:gd name="T58" fmla="*/ 6 w 536"/>
                  <a:gd name="T59" fmla="*/ 94 h 201"/>
                  <a:gd name="T60" fmla="*/ 9 w 536"/>
                  <a:gd name="T61" fmla="*/ 32 h 201"/>
                  <a:gd name="T62" fmla="*/ 11 w 536"/>
                  <a:gd name="T63" fmla="*/ 44 h 201"/>
                  <a:gd name="T64" fmla="*/ 16 w 536"/>
                  <a:gd name="T65" fmla="*/ 54 h 201"/>
                  <a:gd name="T66" fmla="*/ 9 w 536"/>
                  <a:gd name="T67" fmla="*/ 29 h 201"/>
                  <a:gd name="T68" fmla="*/ 2 w 536"/>
                  <a:gd name="T69" fmla="*/ 70 h 201"/>
                  <a:gd name="T70" fmla="*/ 6 w 536"/>
                  <a:gd name="T71" fmla="*/ 201 h 201"/>
                  <a:gd name="T72" fmla="*/ 535 w 536"/>
                  <a:gd name="T73" fmla="*/ 99 h 201"/>
                  <a:gd name="T74" fmla="*/ 485 w 536"/>
                  <a:gd name="T75" fmla="*/ 88 h 201"/>
                  <a:gd name="T76" fmla="*/ 407 w 536"/>
                  <a:gd name="T77" fmla="*/ 121 h 201"/>
                  <a:gd name="T78" fmla="*/ 407 w 536"/>
                  <a:gd name="T79" fmla="*/ 100 h 201"/>
                  <a:gd name="T80" fmla="*/ 365 w 536"/>
                  <a:gd name="T81" fmla="*/ 123 h 201"/>
                  <a:gd name="T82" fmla="*/ 350 w 536"/>
                  <a:gd name="T83" fmla="*/ 108 h 201"/>
                  <a:gd name="T84" fmla="*/ 296 w 536"/>
                  <a:gd name="T85" fmla="*/ 134 h 201"/>
                  <a:gd name="T86" fmla="*/ 282 w 536"/>
                  <a:gd name="T87" fmla="*/ 116 h 201"/>
                  <a:gd name="T88" fmla="*/ 253 w 536"/>
                  <a:gd name="T89" fmla="*/ 91 h 201"/>
                  <a:gd name="T90" fmla="*/ 257 w 536"/>
                  <a:gd name="T91" fmla="*/ 80 h 201"/>
                  <a:gd name="T92" fmla="*/ 246 w 536"/>
                  <a:gd name="T93" fmla="*/ 30 h 201"/>
                  <a:gd name="T94" fmla="*/ 239 w 536"/>
                  <a:gd name="T95" fmla="*/ 0 h 201"/>
                  <a:gd name="T96" fmla="*/ 230 w 536"/>
                  <a:gd name="T97" fmla="*/ 60 h 201"/>
                  <a:gd name="T98" fmla="*/ 224 w 536"/>
                  <a:gd name="T99" fmla="*/ 81 h 201"/>
                  <a:gd name="T100" fmla="*/ 228 w 536"/>
                  <a:gd name="T101" fmla="*/ 112 h 201"/>
                  <a:gd name="T102" fmla="*/ 193 w 536"/>
                  <a:gd name="T103" fmla="*/ 129 h 201"/>
                  <a:gd name="T104" fmla="*/ 186 w 536"/>
                  <a:gd name="T105" fmla="*/ 143 h 201"/>
                  <a:gd name="T106" fmla="*/ 148 w 536"/>
                  <a:gd name="T107" fmla="*/ 138 h 201"/>
                  <a:gd name="T108" fmla="*/ 141 w 536"/>
                  <a:gd name="T109" fmla="*/ 156 h 201"/>
                  <a:gd name="T110" fmla="*/ 103 w 536"/>
                  <a:gd name="T111" fmla="*/ 142 h 201"/>
                  <a:gd name="T112" fmla="*/ 97 w 536"/>
                  <a:gd name="T113" fmla="*/ 163 h 201"/>
                  <a:gd name="T114" fmla="*/ 58 w 536"/>
                  <a:gd name="T115" fmla="*/ 165 h 201"/>
                  <a:gd name="T116" fmla="*/ 50 w 536"/>
                  <a:gd name="T117" fmla="*/ 166 h 201"/>
                  <a:gd name="T118" fmla="*/ 26 w 536"/>
                  <a:gd name="T119" fmla="*/ 151 h 201"/>
                  <a:gd name="T120" fmla="*/ 27 w 536"/>
                  <a:gd name="T121" fmla="*/ 107 h 201"/>
                  <a:gd name="T122" fmla="*/ 17 w 536"/>
                  <a:gd name="T123" fmla="*/ 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6" h="201">
                    <a:moveTo>
                      <a:pt x="17" y="97"/>
                    </a:moveTo>
                    <a:lnTo>
                      <a:pt x="16" y="100"/>
                    </a:lnTo>
                    <a:cubicBezTo>
                      <a:pt x="18" y="101"/>
                      <a:pt x="20" y="102"/>
                      <a:pt x="22" y="103"/>
                    </a:cubicBezTo>
                    <a:lnTo>
                      <a:pt x="23" y="100"/>
                    </a:lnTo>
                    <a:lnTo>
                      <a:pt x="20" y="100"/>
                    </a:lnTo>
                    <a:lnTo>
                      <a:pt x="20" y="101"/>
                    </a:lnTo>
                    <a:cubicBezTo>
                      <a:pt x="20" y="103"/>
                      <a:pt x="20" y="105"/>
                      <a:pt x="20" y="107"/>
                    </a:cubicBezTo>
                    <a:cubicBezTo>
                      <a:pt x="20" y="108"/>
                      <a:pt x="20" y="109"/>
                      <a:pt x="19" y="110"/>
                    </a:cubicBezTo>
                    <a:cubicBezTo>
                      <a:pt x="17" y="112"/>
                      <a:pt x="17" y="114"/>
                      <a:pt x="17" y="116"/>
                    </a:cubicBezTo>
                    <a:cubicBezTo>
                      <a:pt x="16" y="125"/>
                      <a:pt x="16" y="134"/>
                      <a:pt x="16" y="143"/>
                    </a:cubicBezTo>
                    <a:cubicBezTo>
                      <a:pt x="16" y="145"/>
                      <a:pt x="16" y="147"/>
                      <a:pt x="16" y="148"/>
                    </a:cubicBezTo>
                    <a:cubicBezTo>
                      <a:pt x="16" y="151"/>
                      <a:pt x="17" y="153"/>
                      <a:pt x="18" y="155"/>
                    </a:cubicBezTo>
                    <a:cubicBezTo>
                      <a:pt x="20" y="157"/>
                      <a:pt x="23" y="157"/>
                      <a:pt x="25" y="157"/>
                    </a:cubicBezTo>
                    <a:lnTo>
                      <a:pt x="27" y="157"/>
                    </a:lnTo>
                    <a:lnTo>
                      <a:pt x="27" y="157"/>
                    </a:lnTo>
                    <a:cubicBezTo>
                      <a:pt x="29" y="157"/>
                      <a:pt x="31" y="157"/>
                      <a:pt x="33" y="156"/>
                    </a:cubicBezTo>
                    <a:lnTo>
                      <a:pt x="33" y="156"/>
                    </a:lnTo>
                    <a:cubicBezTo>
                      <a:pt x="37" y="156"/>
                      <a:pt x="41" y="155"/>
                      <a:pt x="45" y="155"/>
                    </a:cubicBezTo>
                    <a:lnTo>
                      <a:pt x="46" y="155"/>
                    </a:lnTo>
                    <a:lnTo>
                      <a:pt x="46" y="152"/>
                    </a:lnTo>
                    <a:lnTo>
                      <a:pt x="43" y="153"/>
                    </a:lnTo>
                    <a:cubicBezTo>
                      <a:pt x="44" y="155"/>
                      <a:pt x="44" y="156"/>
                      <a:pt x="44" y="158"/>
                    </a:cubicBezTo>
                    <a:cubicBezTo>
                      <a:pt x="44" y="160"/>
                      <a:pt x="44" y="163"/>
                      <a:pt x="44" y="166"/>
                    </a:cubicBezTo>
                    <a:cubicBezTo>
                      <a:pt x="44" y="168"/>
                      <a:pt x="44" y="170"/>
                      <a:pt x="44" y="172"/>
                    </a:cubicBezTo>
                    <a:lnTo>
                      <a:pt x="45" y="174"/>
                    </a:lnTo>
                    <a:lnTo>
                      <a:pt x="47" y="175"/>
                    </a:lnTo>
                    <a:cubicBezTo>
                      <a:pt x="48" y="175"/>
                      <a:pt x="49" y="175"/>
                      <a:pt x="50" y="175"/>
                    </a:cubicBezTo>
                    <a:cubicBezTo>
                      <a:pt x="54" y="175"/>
                      <a:pt x="57" y="174"/>
                      <a:pt x="60" y="174"/>
                    </a:cubicBezTo>
                    <a:lnTo>
                      <a:pt x="63" y="174"/>
                    </a:lnTo>
                    <a:lnTo>
                      <a:pt x="63" y="171"/>
                    </a:lnTo>
                    <a:cubicBezTo>
                      <a:pt x="63" y="169"/>
                      <a:pt x="64" y="167"/>
                      <a:pt x="64" y="165"/>
                    </a:cubicBezTo>
                    <a:cubicBezTo>
                      <a:pt x="64" y="161"/>
                      <a:pt x="64" y="157"/>
                      <a:pt x="64" y="153"/>
                    </a:cubicBezTo>
                    <a:lnTo>
                      <a:pt x="61" y="153"/>
                    </a:lnTo>
                    <a:lnTo>
                      <a:pt x="62" y="156"/>
                    </a:lnTo>
                    <a:cubicBezTo>
                      <a:pt x="65" y="155"/>
                      <a:pt x="71" y="153"/>
                      <a:pt x="77" y="152"/>
                    </a:cubicBezTo>
                    <a:cubicBezTo>
                      <a:pt x="83" y="151"/>
                      <a:pt x="90" y="150"/>
                      <a:pt x="94" y="150"/>
                    </a:cubicBezTo>
                    <a:lnTo>
                      <a:pt x="94" y="147"/>
                    </a:lnTo>
                    <a:lnTo>
                      <a:pt x="90" y="147"/>
                    </a:lnTo>
                    <a:cubicBezTo>
                      <a:pt x="91" y="152"/>
                      <a:pt x="91" y="158"/>
                      <a:pt x="91" y="164"/>
                    </a:cubicBezTo>
                    <a:lnTo>
                      <a:pt x="91" y="166"/>
                    </a:lnTo>
                    <a:lnTo>
                      <a:pt x="94" y="167"/>
                    </a:lnTo>
                    <a:cubicBezTo>
                      <a:pt x="95" y="167"/>
                      <a:pt x="96" y="167"/>
                      <a:pt x="97" y="167"/>
                    </a:cubicBezTo>
                    <a:cubicBezTo>
                      <a:pt x="100" y="167"/>
                      <a:pt x="103" y="166"/>
                      <a:pt x="106" y="165"/>
                    </a:cubicBezTo>
                    <a:lnTo>
                      <a:pt x="108" y="164"/>
                    </a:lnTo>
                    <a:lnTo>
                      <a:pt x="108" y="162"/>
                    </a:lnTo>
                    <a:cubicBezTo>
                      <a:pt x="109" y="156"/>
                      <a:pt x="109" y="151"/>
                      <a:pt x="109" y="145"/>
                    </a:cubicBezTo>
                    <a:lnTo>
                      <a:pt x="106" y="145"/>
                    </a:lnTo>
                    <a:lnTo>
                      <a:pt x="106" y="148"/>
                    </a:lnTo>
                    <a:cubicBezTo>
                      <a:pt x="117" y="146"/>
                      <a:pt x="127" y="144"/>
                      <a:pt x="137" y="143"/>
                    </a:cubicBezTo>
                    <a:lnTo>
                      <a:pt x="137" y="140"/>
                    </a:lnTo>
                    <a:lnTo>
                      <a:pt x="134" y="140"/>
                    </a:lnTo>
                    <a:cubicBezTo>
                      <a:pt x="134" y="142"/>
                      <a:pt x="134" y="144"/>
                      <a:pt x="135" y="145"/>
                    </a:cubicBezTo>
                    <a:lnTo>
                      <a:pt x="135" y="147"/>
                    </a:lnTo>
                    <a:cubicBezTo>
                      <a:pt x="135" y="148"/>
                      <a:pt x="135" y="150"/>
                      <a:pt x="135" y="151"/>
                    </a:cubicBezTo>
                    <a:cubicBezTo>
                      <a:pt x="135" y="153"/>
                      <a:pt x="135" y="155"/>
                      <a:pt x="135" y="158"/>
                    </a:cubicBezTo>
                    <a:lnTo>
                      <a:pt x="136" y="160"/>
                    </a:lnTo>
                    <a:lnTo>
                      <a:pt x="138" y="160"/>
                    </a:lnTo>
                    <a:cubicBezTo>
                      <a:pt x="139" y="160"/>
                      <a:pt x="140" y="161"/>
                      <a:pt x="141" y="161"/>
                    </a:cubicBezTo>
                    <a:cubicBezTo>
                      <a:pt x="145" y="160"/>
                      <a:pt x="148" y="159"/>
                      <a:pt x="152" y="158"/>
                    </a:cubicBezTo>
                    <a:lnTo>
                      <a:pt x="154" y="158"/>
                    </a:lnTo>
                    <a:lnTo>
                      <a:pt x="154" y="155"/>
                    </a:lnTo>
                    <a:lnTo>
                      <a:pt x="154" y="140"/>
                    </a:lnTo>
                    <a:lnTo>
                      <a:pt x="151" y="140"/>
                    </a:lnTo>
                    <a:lnTo>
                      <a:pt x="152" y="143"/>
                    </a:lnTo>
                    <a:cubicBezTo>
                      <a:pt x="157" y="140"/>
                      <a:pt x="161" y="140"/>
                      <a:pt x="167" y="139"/>
                    </a:cubicBezTo>
                    <a:cubicBezTo>
                      <a:pt x="172" y="138"/>
                      <a:pt x="177" y="137"/>
                      <a:pt x="183" y="136"/>
                    </a:cubicBezTo>
                    <a:lnTo>
                      <a:pt x="182" y="133"/>
                    </a:lnTo>
                    <a:lnTo>
                      <a:pt x="179" y="134"/>
                    </a:lnTo>
                    <a:cubicBezTo>
                      <a:pt x="179" y="136"/>
                      <a:pt x="180" y="138"/>
                      <a:pt x="180" y="139"/>
                    </a:cubicBezTo>
                    <a:lnTo>
                      <a:pt x="180" y="141"/>
                    </a:lnTo>
                    <a:cubicBezTo>
                      <a:pt x="180" y="141"/>
                      <a:pt x="180" y="142"/>
                      <a:pt x="180" y="143"/>
                    </a:cubicBezTo>
                    <a:cubicBezTo>
                      <a:pt x="180" y="145"/>
                      <a:pt x="180" y="148"/>
                      <a:pt x="182" y="151"/>
                    </a:cubicBezTo>
                    <a:lnTo>
                      <a:pt x="183" y="153"/>
                    </a:lnTo>
                    <a:lnTo>
                      <a:pt x="185" y="152"/>
                    </a:lnTo>
                    <a:cubicBezTo>
                      <a:pt x="189" y="151"/>
                      <a:pt x="192" y="151"/>
                      <a:pt x="196" y="150"/>
                    </a:cubicBezTo>
                    <a:lnTo>
                      <a:pt x="198" y="149"/>
                    </a:lnTo>
                    <a:lnTo>
                      <a:pt x="198" y="147"/>
                    </a:lnTo>
                    <a:cubicBezTo>
                      <a:pt x="198" y="142"/>
                      <a:pt x="199" y="137"/>
                      <a:pt x="199" y="132"/>
                    </a:cubicBezTo>
                    <a:lnTo>
                      <a:pt x="196" y="132"/>
                    </a:lnTo>
                    <a:lnTo>
                      <a:pt x="196" y="135"/>
                    </a:lnTo>
                    <a:cubicBezTo>
                      <a:pt x="201" y="134"/>
                      <a:pt x="205" y="133"/>
                      <a:pt x="208" y="133"/>
                    </a:cubicBezTo>
                    <a:cubicBezTo>
                      <a:pt x="217" y="133"/>
                      <a:pt x="223" y="129"/>
                      <a:pt x="229" y="125"/>
                    </a:cubicBezTo>
                    <a:cubicBezTo>
                      <a:pt x="230" y="124"/>
                      <a:pt x="231" y="123"/>
                      <a:pt x="232" y="122"/>
                    </a:cubicBezTo>
                    <a:lnTo>
                      <a:pt x="234" y="121"/>
                    </a:lnTo>
                    <a:lnTo>
                      <a:pt x="234" y="120"/>
                    </a:lnTo>
                    <a:cubicBezTo>
                      <a:pt x="234" y="118"/>
                      <a:pt x="234" y="115"/>
                      <a:pt x="234" y="113"/>
                    </a:cubicBezTo>
                    <a:lnTo>
                      <a:pt x="234" y="112"/>
                    </a:lnTo>
                    <a:lnTo>
                      <a:pt x="234" y="112"/>
                    </a:lnTo>
                    <a:lnTo>
                      <a:pt x="234" y="112"/>
                    </a:lnTo>
                    <a:cubicBezTo>
                      <a:pt x="234" y="106"/>
                      <a:pt x="234" y="99"/>
                      <a:pt x="234" y="93"/>
                    </a:cubicBezTo>
                    <a:lnTo>
                      <a:pt x="234" y="92"/>
                    </a:lnTo>
                    <a:cubicBezTo>
                      <a:pt x="234" y="91"/>
                      <a:pt x="234" y="90"/>
                      <a:pt x="234" y="89"/>
                    </a:cubicBezTo>
                    <a:cubicBezTo>
                      <a:pt x="234" y="87"/>
                      <a:pt x="234" y="86"/>
                      <a:pt x="233" y="84"/>
                    </a:cubicBezTo>
                    <a:cubicBezTo>
                      <a:pt x="233" y="82"/>
                      <a:pt x="232" y="81"/>
                      <a:pt x="230" y="79"/>
                    </a:cubicBezTo>
                    <a:lnTo>
                      <a:pt x="229" y="81"/>
                    </a:lnTo>
                    <a:lnTo>
                      <a:pt x="230" y="80"/>
                    </a:lnTo>
                    <a:lnTo>
                      <a:pt x="230" y="79"/>
                    </a:lnTo>
                    <a:lnTo>
                      <a:pt x="229" y="81"/>
                    </a:lnTo>
                    <a:lnTo>
                      <a:pt x="230" y="80"/>
                    </a:lnTo>
                    <a:lnTo>
                      <a:pt x="230" y="80"/>
                    </a:lnTo>
                    <a:lnTo>
                      <a:pt x="230" y="79"/>
                    </a:lnTo>
                    <a:cubicBezTo>
                      <a:pt x="230" y="78"/>
                      <a:pt x="230" y="77"/>
                      <a:pt x="230" y="76"/>
                    </a:cubicBezTo>
                    <a:cubicBezTo>
                      <a:pt x="230" y="75"/>
                      <a:pt x="230" y="73"/>
                      <a:pt x="230" y="72"/>
                    </a:cubicBezTo>
                    <a:lnTo>
                      <a:pt x="227" y="72"/>
                    </a:lnTo>
                    <a:lnTo>
                      <a:pt x="229" y="74"/>
                    </a:lnTo>
                    <a:cubicBezTo>
                      <a:pt x="230" y="74"/>
                      <a:pt x="231" y="73"/>
                      <a:pt x="232" y="72"/>
                    </a:cubicBezTo>
                    <a:cubicBezTo>
                      <a:pt x="233" y="72"/>
                      <a:pt x="234" y="71"/>
                      <a:pt x="235" y="69"/>
                    </a:cubicBezTo>
                    <a:cubicBezTo>
                      <a:pt x="236" y="66"/>
                      <a:pt x="236" y="63"/>
                      <a:pt x="237" y="61"/>
                    </a:cubicBezTo>
                    <a:cubicBezTo>
                      <a:pt x="238" y="50"/>
                      <a:pt x="240" y="40"/>
                      <a:pt x="241" y="29"/>
                    </a:cubicBezTo>
                    <a:cubicBezTo>
                      <a:pt x="241" y="27"/>
                      <a:pt x="242" y="25"/>
                      <a:pt x="242" y="23"/>
                    </a:cubicBezTo>
                    <a:cubicBezTo>
                      <a:pt x="242" y="20"/>
                      <a:pt x="241" y="18"/>
                      <a:pt x="240" y="15"/>
                    </a:cubicBezTo>
                    <a:cubicBezTo>
                      <a:pt x="239" y="14"/>
                      <a:pt x="239" y="12"/>
                      <a:pt x="239" y="9"/>
                    </a:cubicBezTo>
                    <a:lnTo>
                      <a:pt x="236" y="10"/>
                    </a:lnTo>
                    <a:lnTo>
                      <a:pt x="238" y="12"/>
                    </a:lnTo>
                    <a:cubicBezTo>
                      <a:pt x="239" y="10"/>
                      <a:pt x="241" y="8"/>
                      <a:pt x="243" y="5"/>
                    </a:cubicBezTo>
                    <a:lnTo>
                      <a:pt x="240" y="3"/>
                    </a:lnTo>
                    <a:lnTo>
                      <a:pt x="239" y="6"/>
                    </a:lnTo>
                    <a:cubicBezTo>
                      <a:pt x="239" y="6"/>
                      <a:pt x="239" y="7"/>
                      <a:pt x="240" y="8"/>
                    </a:cubicBezTo>
                    <a:cubicBezTo>
                      <a:pt x="241" y="9"/>
                      <a:pt x="241" y="10"/>
                      <a:pt x="243" y="11"/>
                    </a:cubicBezTo>
                    <a:lnTo>
                      <a:pt x="245" y="9"/>
                    </a:lnTo>
                    <a:lnTo>
                      <a:pt x="242" y="9"/>
                    </a:lnTo>
                    <a:cubicBezTo>
                      <a:pt x="242" y="11"/>
                      <a:pt x="242" y="14"/>
                      <a:pt x="241" y="15"/>
                    </a:cubicBezTo>
                    <a:cubicBezTo>
                      <a:pt x="240" y="18"/>
                      <a:pt x="240" y="21"/>
                      <a:pt x="240" y="24"/>
                    </a:cubicBezTo>
                    <a:cubicBezTo>
                      <a:pt x="240" y="26"/>
                      <a:pt x="240" y="28"/>
                      <a:pt x="240" y="30"/>
                    </a:cubicBezTo>
                    <a:cubicBezTo>
                      <a:pt x="242" y="43"/>
                      <a:pt x="243" y="56"/>
                      <a:pt x="245" y="69"/>
                    </a:cubicBezTo>
                    <a:lnTo>
                      <a:pt x="245" y="70"/>
                    </a:lnTo>
                    <a:lnTo>
                      <a:pt x="247" y="71"/>
                    </a:lnTo>
                    <a:cubicBezTo>
                      <a:pt x="248" y="72"/>
                      <a:pt x="250" y="73"/>
                      <a:pt x="251" y="74"/>
                    </a:cubicBezTo>
                    <a:lnTo>
                      <a:pt x="253" y="71"/>
                    </a:lnTo>
                    <a:lnTo>
                      <a:pt x="250" y="72"/>
                    </a:lnTo>
                    <a:cubicBezTo>
                      <a:pt x="250" y="73"/>
                      <a:pt x="250" y="74"/>
                      <a:pt x="250" y="75"/>
                    </a:cubicBezTo>
                    <a:cubicBezTo>
                      <a:pt x="250" y="77"/>
                      <a:pt x="250" y="78"/>
                      <a:pt x="250" y="80"/>
                    </a:cubicBezTo>
                    <a:lnTo>
                      <a:pt x="250" y="80"/>
                    </a:lnTo>
                    <a:lnTo>
                      <a:pt x="253" y="80"/>
                    </a:lnTo>
                    <a:lnTo>
                      <a:pt x="250" y="79"/>
                    </a:lnTo>
                    <a:lnTo>
                      <a:pt x="250" y="81"/>
                    </a:lnTo>
                    <a:lnTo>
                      <a:pt x="253" y="82"/>
                    </a:lnTo>
                    <a:lnTo>
                      <a:pt x="251" y="80"/>
                    </a:lnTo>
                    <a:cubicBezTo>
                      <a:pt x="249" y="81"/>
                      <a:pt x="248" y="82"/>
                      <a:pt x="248" y="84"/>
                    </a:cubicBezTo>
                    <a:cubicBezTo>
                      <a:pt x="247" y="86"/>
                      <a:pt x="247" y="87"/>
                      <a:pt x="247" y="88"/>
                    </a:cubicBezTo>
                    <a:cubicBezTo>
                      <a:pt x="247" y="89"/>
                      <a:pt x="247" y="90"/>
                      <a:pt x="247" y="91"/>
                    </a:cubicBezTo>
                    <a:lnTo>
                      <a:pt x="247" y="91"/>
                    </a:lnTo>
                    <a:cubicBezTo>
                      <a:pt x="247" y="100"/>
                      <a:pt x="247" y="108"/>
                      <a:pt x="246" y="116"/>
                    </a:cubicBezTo>
                    <a:lnTo>
                      <a:pt x="246" y="116"/>
                    </a:lnTo>
                    <a:cubicBezTo>
                      <a:pt x="246" y="118"/>
                      <a:pt x="247" y="120"/>
                      <a:pt x="247" y="122"/>
                    </a:cubicBezTo>
                    <a:lnTo>
                      <a:pt x="247" y="124"/>
                    </a:lnTo>
                    <a:lnTo>
                      <a:pt x="250" y="125"/>
                    </a:lnTo>
                    <a:cubicBezTo>
                      <a:pt x="251" y="125"/>
                      <a:pt x="252" y="125"/>
                      <a:pt x="253" y="125"/>
                    </a:cubicBezTo>
                    <a:cubicBezTo>
                      <a:pt x="263" y="125"/>
                      <a:pt x="272" y="122"/>
                      <a:pt x="282" y="123"/>
                    </a:cubicBezTo>
                    <a:cubicBezTo>
                      <a:pt x="283" y="123"/>
                      <a:pt x="284" y="123"/>
                      <a:pt x="286" y="123"/>
                    </a:cubicBezTo>
                    <a:lnTo>
                      <a:pt x="286" y="119"/>
                    </a:lnTo>
                    <a:lnTo>
                      <a:pt x="283" y="120"/>
                    </a:lnTo>
                    <a:cubicBezTo>
                      <a:pt x="283" y="126"/>
                      <a:pt x="283" y="132"/>
                      <a:pt x="283" y="138"/>
                    </a:cubicBezTo>
                    <a:lnTo>
                      <a:pt x="284" y="141"/>
                    </a:lnTo>
                    <a:lnTo>
                      <a:pt x="286" y="141"/>
                    </a:lnTo>
                    <a:lnTo>
                      <a:pt x="288" y="142"/>
                    </a:lnTo>
                    <a:cubicBezTo>
                      <a:pt x="292" y="142"/>
                      <a:pt x="295" y="140"/>
                      <a:pt x="297" y="140"/>
                    </a:cubicBezTo>
                    <a:cubicBezTo>
                      <a:pt x="301" y="140"/>
                      <a:pt x="304" y="139"/>
                      <a:pt x="307" y="138"/>
                    </a:cubicBezTo>
                    <a:lnTo>
                      <a:pt x="310" y="137"/>
                    </a:lnTo>
                    <a:lnTo>
                      <a:pt x="310" y="135"/>
                    </a:lnTo>
                    <a:cubicBezTo>
                      <a:pt x="310" y="129"/>
                      <a:pt x="310" y="124"/>
                      <a:pt x="311" y="119"/>
                    </a:cubicBezTo>
                    <a:lnTo>
                      <a:pt x="308" y="119"/>
                    </a:lnTo>
                    <a:lnTo>
                      <a:pt x="308" y="122"/>
                    </a:lnTo>
                    <a:cubicBezTo>
                      <a:pt x="322" y="119"/>
                      <a:pt x="335" y="117"/>
                      <a:pt x="349" y="115"/>
                    </a:cubicBezTo>
                    <a:lnTo>
                      <a:pt x="348" y="112"/>
                    </a:lnTo>
                    <a:lnTo>
                      <a:pt x="346" y="113"/>
                    </a:lnTo>
                    <a:cubicBezTo>
                      <a:pt x="346" y="114"/>
                      <a:pt x="346" y="115"/>
                      <a:pt x="346" y="117"/>
                    </a:cubicBezTo>
                    <a:cubicBezTo>
                      <a:pt x="346" y="117"/>
                      <a:pt x="346" y="118"/>
                      <a:pt x="346" y="119"/>
                    </a:cubicBezTo>
                    <a:lnTo>
                      <a:pt x="346" y="120"/>
                    </a:lnTo>
                    <a:cubicBezTo>
                      <a:pt x="346" y="123"/>
                      <a:pt x="347" y="126"/>
                      <a:pt x="347" y="129"/>
                    </a:cubicBezTo>
                    <a:lnTo>
                      <a:pt x="347" y="132"/>
                    </a:lnTo>
                    <a:lnTo>
                      <a:pt x="350" y="132"/>
                    </a:lnTo>
                    <a:cubicBezTo>
                      <a:pt x="356" y="131"/>
                      <a:pt x="361" y="131"/>
                      <a:pt x="367" y="129"/>
                    </a:cubicBezTo>
                    <a:lnTo>
                      <a:pt x="369" y="128"/>
                    </a:lnTo>
                    <a:lnTo>
                      <a:pt x="369" y="126"/>
                    </a:lnTo>
                    <a:cubicBezTo>
                      <a:pt x="370" y="121"/>
                      <a:pt x="370" y="115"/>
                      <a:pt x="370" y="109"/>
                    </a:cubicBezTo>
                    <a:lnTo>
                      <a:pt x="367" y="109"/>
                    </a:lnTo>
                    <a:lnTo>
                      <a:pt x="368" y="112"/>
                    </a:lnTo>
                    <a:cubicBezTo>
                      <a:pt x="379" y="109"/>
                      <a:pt x="392" y="107"/>
                      <a:pt x="404" y="104"/>
                    </a:cubicBezTo>
                    <a:lnTo>
                      <a:pt x="404" y="101"/>
                    </a:lnTo>
                    <a:lnTo>
                      <a:pt x="401" y="102"/>
                    </a:lnTo>
                    <a:cubicBezTo>
                      <a:pt x="401" y="105"/>
                      <a:pt x="401" y="107"/>
                      <a:pt x="401" y="110"/>
                    </a:cubicBezTo>
                    <a:cubicBezTo>
                      <a:pt x="401" y="111"/>
                      <a:pt x="401" y="112"/>
                      <a:pt x="401" y="114"/>
                    </a:cubicBezTo>
                    <a:cubicBezTo>
                      <a:pt x="401" y="116"/>
                      <a:pt x="401" y="118"/>
                      <a:pt x="402" y="120"/>
                    </a:cubicBezTo>
                    <a:lnTo>
                      <a:pt x="402" y="121"/>
                    </a:lnTo>
                    <a:lnTo>
                      <a:pt x="404" y="123"/>
                    </a:lnTo>
                    <a:lnTo>
                      <a:pt x="404" y="123"/>
                    </a:lnTo>
                    <a:lnTo>
                      <a:pt x="406" y="124"/>
                    </a:lnTo>
                    <a:lnTo>
                      <a:pt x="407" y="124"/>
                    </a:lnTo>
                    <a:lnTo>
                      <a:pt x="407" y="124"/>
                    </a:lnTo>
                    <a:cubicBezTo>
                      <a:pt x="412" y="123"/>
                      <a:pt x="416" y="122"/>
                      <a:pt x="421" y="122"/>
                    </a:cubicBezTo>
                    <a:cubicBezTo>
                      <a:pt x="443" y="118"/>
                      <a:pt x="465" y="114"/>
                      <a:pt x="487" y="110"/>
                    </a:cubicBezTo>
                    <a:lnTo>
                      <a:pt x="489" y="110"/>
                    </a:lnTo>
                    <a:lnTo>
                      <a:pt x="490" y="108"/>
                    </a:lnTo>
                    <a:cubicBezTo>
                      <a:pt x="490" y="105"/>
                      <a:pt x="491" y="103"/>
                      <a:pt x="491" y="100"/>
                    </a:cubicBezTo>
                    <a:cubicBezTo>
                      <a:pt x="491" y="98"/>
                      <a:pt x="491" y="97"/>
                      <a:pt x="491" y="96"/>
                    </a:cubicBezTo>
                    <a:cubicBezTo>
                      <a:pt x="491" y="93"/>
                      <a:pt x="491" y="91"/>
                      <a:pt x="491" y="89"/>
                    </a:cubicBezTo>
                    <a:lnTo>
                      <a:pt x="488" y="88"/>
                    </a:lnTo>
                    <a:lnTo>
                      <a:pt x="489" y="91"/>
                    </a:lnTo>
                    <a:cubicBezTo>
                      <a:pt x="503" y="87"/>
                      <a:pt x="517" y="84"/>
                      <a:pt x="532" y="80"/>
                    </a:cubicBezTo>
                    <a:lnTo>
                      <a:pt x="531" y="77"/>
                    </a:lnTo>
                    <a:lnTo>
                      <a:pt x="528" y="78"/>
                    </a:lnTo>
                    <a:cubicBezTo>
                      <a:pt x="529" y="81"/>
                      <a:pt x="529" y="85"/>
                      <a:pt x="529" y="88"/>
                    </a:cubicBezTo>
                    <a:cubicBezTo>
                      <a:pt x="529" y="91"/>
                      <a:pt x="529" y="95"/>
                      <a:pt x="529" y="98"/>
                    </a:cubicBezTo>
                    <a:lnTo>
                      <a:pt x="529" y="99"/>
                    </a:lnTo>
                    <a:cubicBezTo>
                      <a:pt x="529" y="103"/>
                      <a:pt x="529" y="106"/>
                      <a:pt x="529" y="110"/>
                    </a:cubicBezTo>
                    <a:cubicBezTo>
                      <a:pt x="529" y="113"/>
                      <a:pt x="529" y="116"/>
                      <a:pt x="529" y="119"/>
                    </a:cubicBezTo>
                    <a:lnTo>
                      <a:pt x="532" y="119"/>
                    </a:lnTo>
                    <a:lnTo>
                      <a:pt x="530" y="117"/>
                    </a:lnTo>
                    <a:lnTo>
                      <a:pt x="529" y="117"/>
                    </a:lnTo>
                    <a:lnTo>
                      <a:pt x="529" y="118"/>
                    </a:lnTo>
                    <a:lnTo>
                      <a:pt x="529" y="118"/>
                    </a:lnTo>
                    <a:lnTo>
                      <a:pt x="529" y="117"/>
                    </a:lnTo>
                    <a:lnTo>
                      <a:pt x="529" y="118"/>
                    </a:lnTo>
                    <a:lnTo>
                      <a:pt x="529" y="118"/>
                    </a:lnTo>
                    <a:lnTo>
                      <a:pt x="529" y="117"/>
                    </a:lnTo>
                    <a:lnTo>
                      <a:pt x="530" y="119"/>
                    </a:lnTo>
                    <a:lnTo>
                      <a:pt x="529" y="117"/>
                    </a:lnTo>
                    <a:lnTo>
                      <a:pt x="529" y="117"/>
                    </a:lnTo>
                    <a:lnTo>
                      <a:pt x="530" y="119"/>
                    </a:lnTo>
                    <a:lnTo>
                      <a:pt x="529" y="117"/>
                    </a:lnTo>
                    <a:cubicBezTo>
                      <a:pt x="355" y="143"/>
                      <a:pt x="180" y="169"/>
                      <a:pt x="5" y="195"/>
                    </a:cubicBezTo>
                    <a:lnTo>
                      <a:pt x="5" y="195"/>
                    </a:lnTo>
                    <a:lnTo>
                      <a:pt x="5" y="197"/>
                    </a:lnTo>
                    <a:lnTo>
                      <a:pt x="5" y="195"/>
                    </a:lnTo>
                    <a:lnTo>
                      <a:pt x="5" y="195"/>
                    </a:lnTo>
                    <a:lnTo>
                      <a:pt x="5" y="197"/>
                    </a:lnTo>
                    <a:lnTo>
                      <a:pt x="5" y="195"/>
                    </a:lnTo>
                    <a:lnTo>
                      <a:pt x="5" y="197"/>
                    </a:lnTo>
                    <a:lnTo>
                      <a:pt x="6" y="195"/>
                    </a:lnTo>
                    <a:lnTo>
                      <a:pt x="5" y="195"/>
                    </a:lnTo>
                    <a:lnTo>
                      <a:pt x="5" y="197"/>
                    </a:lnTo>
                    <a:lnTo>
                      <a:pt x="6" y="195"/>
                    </a:lnTo>
                    <a:lnTo>
                      <a:pt x="5" y="195"/>
                    </a:lnTo>
                    <a:lnTo>
                      <a:pt x="4" y="195"/>
                    </a:lnTo>
                    <a:lnTo>
                      <a:pt x="3" y="198"/>
                    </a:lnTo>
                    <a:lnTo>
                      <a:pt x="7" y="197"/>
                    </a:lnTo>
                    <a:cubicBezTo>
                      <a:pt x="6" y="195"/>
                      <a:pt x="6" y="193"/>
                      <a:pt x="6" y="191"/>
                    </a:cubicBezTo>
                    <a:cubicBezTo>
                      <a:pt x="6" y="173"/>
                      <a:pt x="6" y="155"/>
                      <a:pt x="6" y="136"/>
                    </a:cubicBezTo>
                    <a:cubicBezTo>
                      <a:pt x="6" y="122"/>
                      <a:pt x="6" y="108"/>
                      <a:pt x="6" y="94"/>
                    </a:cubicBezTo>
                    <a:cubicBezTo>
                      <a:pt x="6" y="87"/>
                      <a:pt x="8" y="79"/>
                      <a:pt x="9" y="71"/>
                    </a:cubicBezTo>
                    <a:cubicBezTo>
                      <a:pt x="9" y="69"/>
                      <a:pt x="9" y="68"/>
                      <a:pt x="9" y="66"/>
                    </a:cubicBezTo>
                    <a:cubicBezTo>
                      <a:pt x="10" y="62"/>
                      <a:pt x="11" y="57"/>
                      <a:pt x="11" y="53"/>
                    </a:cubicBezTo>
                    <a:cubicBezTo>
                      <a:pt x="11" y="48"/>
                      <a:pt x="10" y="42"/>
                      <a:pt x="7" y="37"/>
                    </a:cubicBezTo>
                    <a:lnTo>
                      <a:pt x="5" y="39"/>
                    </a:lnTo>
                    <a:lnTo>
                      <a:pt x="7" y="40"/>
                    </a:lnTo>
                    <a:cubicBezTo>
                      <a:pt x="9" y="38"/>
                      <a:pt x="10" y="36"/>
                      <a:pt x="12" y="34"/>
                    </a:cubicBezTo>
                    <a:lnTo>
                      <a:pt x="9" y="32"/>
                    </a:lnTo>
                    <a:lnTo>
                      <a:pt x="9" y="36"/>
                    </a:lnTo>
                    <a:lnTo>
                      <a:pt x="10" y="36"/>
                    </a:lnTo>
                    <a:lnTo>
                      <a:pt x="10" y="32"/>
                    </a:lnTo>
                    <a:lnTo>
                      <a:pt x="8" y="35"/>
                    </a:lnTo>
                    <a:cubicBezTo>
                      <a:pt x="9" y="36"/>
                      <a:pt x="11" y="38"/>
                      <a:pt x="12" y="40"/>
                    </a:cubicBezTo>
                    <a:lnTo>
                      <a:pt x="15" y="37"/>
                    </a:lnTo>
                    <a:lnTo>
                      <a:pt x="12" y="37"/>
                    </a:lnTo>
                    <a:cubicBezTo>
                      <a:pt x="11" y="40"/>
                      <a:pt x="12" y="43"/>
                      <a:pt x="11" y="44"/>
                    </a:cubicBezTo>
                    <a:cubicBezTo>
                      <a:pt x="10" y="47"/>
                      <a:pt x="9" y="49"/>
                      <a:pt x="9" y="52"/>
                    </a:cubicBezTo>
                    <a:lnTo>
                      <a:pt x="9" y="54"/>
                    </a:lnTo>
                    <a:cubicBezTo>
                      <a:pt x="11" y="69"/>
                      <a:pt x="12" y="83"/>
                      <a:pt x="14" y="97"/>
                    </a:cubicBezTo>
                    <a:lnTo>
                      <a:pt x="14" y="99"/>
                    </a:lnTo>
                    <a:lnTo>
                      <a:pt x="16" y="100"/>
                    </a:lnTo>
                    <a:lnTo>
                      <a:pt x="17" y="97"/>
                    </a:lnTo>
                    <a:lnTo>
                      <a:pt x="20" y="96"/>
                    </a:lnTo>
                    <a:cubicBezTo>
                      <a:pt x="19" y="82"/>
                      <a:pt x="17" y="68"/>
                      <a:pt x="16" y="54"/>
                    </a:cubicBezTo>
                    <a:lnTo>
                      <a:pt x="15" y="52"/>
                    </a:lnTo>
                    <a:cubicBezTo>
                      <a:pt x="15" y="50"/>
                      <a:pt x="16" y="48"/>
                      <a:pt x="17" y="47"/>
                    </a:cubicBezTo>
                    <a:cubicBezTo>
                      <a:pt x="18" y="43"/>
                      <a:pt x="18" y="40"/>
                      <a:pt x="18" y="38"/>
                    </a:cubicBezTo>
                    <a:lnTo>
                      <a:pt x="18" y="36"/>
                    </a:lnTo>
                    <a:lnTo>
                      <a:pt x="17" y="35"/>
                    </a:lnTo>
                    <a:cubicBezTo>
                      <a:pt x="15" y="33"/>
                      <a:pt x="14" y="32"/>
                      <a:pt x="12" y="30"/>
                    </a:cubicBezTo>
                    <a:lnTo>
                      <a:pt x="11" y="29"/>
                    </a:lnTo>
                    <a:lnTo>
                      <a:pt x="9" y="29"/>
                    </a:lnTo>
                    <a:lnTo>
                      <a:pt x="8" y="29"/>
                    </a:lnTo>
                    <a:lnTo>
                      <a:pt x="7" y="30"/>
                    </a:lnTo>
                    <a:cubicBezTo>
                      <a:pt x="5" y="32"/>
                      <a:pt x="4" y="34"/>
                      <a:pt x="2" y="37"/>
                    </a:cubicBezTo>
                    <a:lnTo>
                      <a:pt x="1" y="38"/>
                    </a:lnTo>
                    <a:lnTo>
                      <a:pt x="2" y="40"/>
                    </a:lnTo>
                    <a:cubicBezTo>
                      <a:pt x="4" y="44"/>
                      <a:pt x="4" y="48"/>
                      <a:pt x="4" y="53"/>
                    </a:cubicBezTo>
                    <a:cubicBezTo>
                      <a:pt x="4" y="57"/>
                      <a:pt x="4" y="61"/>
                      <a:pt x="3" y="65"/>
                    </a:cubicBezTo>
                    <a:cubicBezTo>
                      <a:pt x="3" y="67"/>
                      <a:pt x="2" y="68"/>
                      <a:pt x="2" y="70"/>
                    </a:cubicBezTo>
                    <a:cubicBezTo>
                      <a:pt x="1" y="78"/>
                      <a:pt x="0" y="86"/>
                      <a:pt x="0" y="94"/>
                    </a:cubicBezTo>
                    <a:cubicBezTo>
                      <a:pt x="0" y="108"/>
                      <a:pt x="0" y="122"/>
                      <a:pt x="0" y="136"/>
                    </a:cubicBezTo>
                    <a:cubicBezTo>
                      <a:pt x="0" y="155"/>
                      <a:pt x="0" y="173"/>
                      <a:pt x="0" y="191"/>
                    </a:cubicBezTo>
                    <a:cubicBezTo>
                      <a:pt x="0" y="194"/>
                      <a:pt x="0" y="196"/>
                      <a:pt x="0" y="198"/>
                    </a:cubicBezTo>
                    <a:lnTo>
                      <a:pt x="0" y="200"/>
                    </a:lnTo>
                    <a:lnTo>
                      <a:pt x="3" y="201"/>
                    </a:lnTo>
                    <a:cubicBezTo>
                      <a:pt x="3" y="201"/>
                      <a:pt x="3" y="201"/>
                      <a:pt x="5" y="201"/>
                    </a:cubicBezTo>
                    <a:lnTo>
                      <a:pt x="6" y="201"/>
                    </a:lnTo>
                    <a:lnTo>
                      <a:pt x="6" y="201"/>
                    </a:lnTo>
                    <a:cubicBezTo>
                      <a:pt x="181" y="175"/>
                      <a:pt x="356" y="150"/>
                      <a:pt x="530" y="124"/>
                    </a:cubicBezTo>
                    <a:cubicBezTo>
                      <a:pt x="531" y="123"/>
                      <a:pt x="532" y="123"/>
                      <a:pt x="532" y="123"/>
                    </a:cubicBezTo>
                    <a:lnTo>
                      <a:pt x="533" y="122"/>
                    </a:lnTo>
                    <a:lnTo>
                      <a:pt x="535" y="121"/>
                    </a:lnTo>
                    <a:lnTo>
                      <a:pt x="535" y="120"/>
                    </a:lnTo>
                    <a:cubicBezTo>
                      <a:pt x="535" y="116"/>
                      <a:pt x="536" y="113"/>
                      <a:pt x="536" y="110"/>
                    </a:cubicBezTo>
                    <a:cubicBezTo>
                      <a:pt x="536" y="106"/>
                      <a:pt x="535" y="103"/>
                      <a:pt x="535" y="99"/>
                    </a:cubicBezTo>
                    <a:lnTo>
                      <a:pt x="535" y="98"/>
                    </a:lnTo>
                    <a:cubicBezTo>
                      <a:pt x="535" y="95"/>
                      <a:pt x="536" y="92"/>
                      <a:pt x="536" y="88"/>
                    </a:cubicBezTo>
                    <a:cubicBezTo>
                      <a:pt x="536" y="84"/>
                      <a:pt x="535" y="81"/>
                      <a:pt x="535" y="77"/>
                    </a:cubicBezTo>
                    <a:lnTo>
                      <a:pt x="534" y="73"/>
                    </a:lnTo>
                    <a:lnTo>
                      <a:pt x="531" y="74"/>
                    </a:lnTo>
                    <a:cubicBezTo>
                      <a:pt x="516" y="78"/>
                      <a:pt x="501" y="81"/>
                      <a:pt x="487" y="85"/>
                    </a:cubicBezTo>
                    <a:lnTo>
                      <a:pt x="485" y="86"/>
                    </a:lnTo>
                    <a:lnTo>
                      <a:pt x="485" y="88"/>
                    </a:lnTo>
                    <a:cubicBezTo>
                      <a:pt x="484" y="90"/>
                      <a:pt x="484" y="93"/>
                      <a:pt x="484" y="96"/>
                    </a:cubicBezTo>
                    <a:cubicBezTo>
                      <a:pt x="484" y="97"/>
                      <a:pt x="484" y="99"/>
                      <a:pt x="484" y="100"/>
                    </a:cubicBezTo>
                    <a:cubicBezTo>
                      <a:pt x="484" y="102"/>
                      <a:pt x="484" y="104"/>
                      <a:pt x="484" y="106"/>
                    </a:cubicBezTo>
                    <a:lnTo>
                      <a:pt x="487" y="107"/>
                    </a:lnTo>
                    <a:lnTo>
                      <a:pt x="486" y="104"/>
                    </a:lnTo>
                    <a:cubicBezTo>
                      <a:pt x="464" y="108"/>
                      <a:pt x="442" y="112"/>
                      <a:pt x="420" y="115"/>
                    </a:cubicBezTo>
                    <a:cubicBezTo>
                      <a:pt x="416" y="116"/>
                      <a:pt x="411" y="117"/>
                      <a:pt x="406" y="117"/>
                    </a:cubicBezTo>
                    <a:lnTo>
                      <a:pt x="407" y="121"/>
                    </a:lnTo>
                    <a:lnTo>
                      <a:pt x="408" y="118"/>
                    </a:lnTo>
                    <a:lnTo>
                      <a:pt x="407" y="118"/>
                    </a:lnTo>
                    <a:lnTo>
                      <a:pt x="407" y="117"/>
                    </a:lnTo>
                    <a:lnTo>
                      <a:pt x="405" y="120"/>
                    </a:lnTo>
                    <a:lnTo>
                      <a:pt x="408" y="119"/>
                    </a:lnTo>
                    <a:cubicBezTo>
                      <a:pt x="408" y="117"/>
                      <a:pt x="408" y="116"/>
                      <a:pt x="408" y="114"/>
                    </a:cubicBezTo>
                    <a:cubicBezTo>
                      <a:pt x="408" y="112"/>
                      <a:pt x="408" y="111"/>
                      <a:pt x="408" y="110"/>
                    </a:cubicBezTo>
                    <a:cubicBezTo>
                      <a:pt x="408" y="107"/>
                      <a:pt x="408" y="104"/>
                      <a:pt x="407" y="100"/>
                    </a:cubicBezTo>
                    <a:lnTo>
                      <a:pt x="406" y="97"/>
                    </a:lnTo>
                    <a:lnTo>
                      <a:pt x="403" y="98"/>
                    </a:lnTo>
                    <a:cubicBezTo>
                      <a:pt x="391" y="101"/>
                      <a:pt x="378" y="103"/>
                      <a:pt x="366" y="106"/>
                    </a:cubicBezTo>
                    <a:lnTo>
                      <a:pt x="364" y="107"/>
                    </a:lnTo>
                    <a:lnTo>
                      <a:pt x="364" y="109"/>
                    </a:lnTo>
                    <a:cubicBezTo>
                      <a:pt x="363" y="115"/>
                      <a:pt x="363" y="120"/>
                      <a:pt x="363" y="126"/>
                    </a:cubicBezTo>
                    <a:lnTo>
                      <a:pt x="366" y="126"/>
                    </a:lnTo>
                    <a:lnTo>
                      <a:pt x="365" y="123"/>
                    </a:lnTo>
                    <a:cubicBezTo>
                      <a:pt x="360" y="125"/>
                      <a:pt x="355" y="125"/>
                      <a:pt x="349" y="126"/>
                    </a:cubicBezTo>
                    <a:lnTo>
                      <a:pt x="350" y="129"/>
                    </a:lnTo>
                    <a:lnTo>
                      <a:pt x="353" y="129"/>
                    </a:lnTo>
                    <a:cubicBezTo>
                      <a:pt x="353" y="125"/>
                      <a:pt x="353" y="123"/>
                      <a:pt x="353" y="120"/>
                    </a:cubicBezTo>
                    <a:lnTo>
                      <a:pt x="353" y="119"/>
                    </a:lnTo>
                    <a:cubicBezTo>
                      <a:pt x="353" y="119"/>
                      <a:pt x="353" y="118"/>
                      <a:pt x="353" y="117"/>
                    </a:cubicBezTo>
                    <a:cubicBezTo>
                      <a:pt x="353" y="115"/>
                      <a:pt x="352" y="112"/>
                      <a:pt x="351" y="110"/>
                    </a:cubicBezTo>
                    <a:lnTo>
                      <a:pt x="350" y="108"/>
                    </a:lnTo>
                    <a:lnTo>
                      <a:pt x="348" y="108"/>
                    </a:lnTo>
                    <a:cubicBezTo>
                      <a:pt x="334" y="110"/>
                      <a:pt x="321" y="113"/>
                      <a:pt x="307" y="115"/>
                    </a:cubicBezTo>
                    <a:lnTo>
                      <a:pt x="305" y="116"/>
                    </a:lnTo>
                    <a:lnTo>
                      <a:pt x="304" y="118"/>
                    </a:lnTo>
                    <a:cubicBezTo>
                      <a:pt x="304" y="124"/>
                      <a:pt x="304" y="129"/>
                      <a:pt x="303" y="135"/>
                    </a:cubicBezTo>
                    <a:lnTo>
                      <a:pt x="307" y="135"/>
                    </a:lnTo>
                    <a:lnTo>
                      <a:pt x="306" y="132"/>
                    </a:lnTo>
                    <a:cubicBezTo>
                      <a:pt x="302" y="132"/>
                      <a:pt x="299" y="133"/>
                      <a:pt x="296" y="134"/>
                    </a:cubicBezTo>
                    <a:cubicBezTo>
                      <a:pt x="293" y="134"/>
                      <a:pt x="291" y="135"/>
                      <a:pt x="288" y="135"/>
                    </a:cubicBezTo>
                    <a:lnTo>
                      <a:pt x="287" y="135"/>
                    </a:lnTo>
                    <a:lnTo>
                      <a:pt x="287" y="138"/>
                    </a:lnTo>
                    <a:lnTo>
                      <a:pt x="290" y="138"/>
                    </a:lnTo>
                    <a:cubicBezTo>
                      <a:pt x="290" y="132"/>
                      <a:pt x="289" y="126"/>
                      <a:pt x="289" y="119"/>
                    </a:cubicBezTo>
                    <a:lnTo>
                      <a:pt x="289" y="117"/>
                    </a:lnTo>
                    <a:lnTo>
                      <a:pt x="286" y="116"/>
                    </a:lnTo>
                    <a:cubicBezTo>
                      <a:pt x="285" y="116"/>
                      <a:pt x="283" y="116"/>
                      <a:pt x="282" y="116"/>
                    </a:cubicBezTo>
                    <a:cubicBezTo>
                      <a:pt x="271" y="116"/>
                      <a:pt x="262" y="118"/>
                      <a:pt x="253" y="118"/>
                    </a:cubicBezTo>
                    <a:cubicBezTo>
                      <a:pt x="252" y="118"/>
                      <a:pt x="251" y="118"/>
                      <a:pt x="250" y="118"/>
                    </a:cubicBezTo>
                    <a:lnTo>
                      <a:pt x="250" y="121"/>
                    </a:lnTo>
                    <a:lnTo>
                      <a:pt x="253" y="121"/>
                    </a:lnTo>
                    <a:cubicBezTo>
                      <a:pt x="253" y="119"/>
                      <a:pt x="253" y="118"/>
                      <a:pt x="253" y="116"/>
                    </a:cubicBezTo>
                    <a:lnTo>
                      <a:pt x="253" y="116"/>
                    </a:lnTo>
                    <a:cubicBezTo>
                      <a:pt x="253" y="108"/>
                      <a:pt x="253" y="100"/>
                      <a:pt x="253" y="91"/>
                    </a:cubicBezTo>
                    <a:lnTo>
                      <a:pt x="253" y="91"/>
                    </a:lnTo>
                    <a:cubicBezTo>
                      <a:pt x="253" y="90"/>
                      <a:pt x="253" y="89"/>
                      <a:pt x="253" y="88"/>
                    </a:cubicBezTo>
                    <a:cubicBezTo>
                      <a:pt x="253" y="87"/>
                      <a:pt x="253" y="87"/>
                      <a:pt x="254" y="86"/>
                    </a:cubicBezTo>
                    <a:lnTo>
                      <a:pt x="255" y="85"/>
                    </a:lnTo>
                    <a:lnTo>
                      <a:pt x="256" y="84"/>
                    </a:lnTo>
                    <a:lnTo>
                      <a:pt x="257" y="81"/>
                    </a:lnTo>
                    <a:lnTo>
                      <a:pt x="257" y="80"/>
                    </a:lnTo>
                    <a:lnTo>
                      <a:pt x="257" y="80"/>
                    </a:lnTo>
                    <a:lnTo>
                      <a:pt x="257" y="80"/>
                    </a:lnTo>
                    <a:cubicBezTo>
                      <a:pt x="257" y="78"/>
                      <a:pt x="257" y="77"/>
                      <a:pt x="257" y="75"/>
                    </a:cubicBezTo>
                    <a:cubicBezTo>
                      <a:pt x="257" y="74"/>
                      <a:pt x="257" y="72"/>
                      <a:pt x="256" y="70"/>
                    </a:cubicBezTo>
                    <a:lnTo>
                      <a:pt x="255" y="69"/>
                    </a:lnTo>
                    <a:lnTo>
                      <a:pt x="254" y="68"/>
                    </a:lnTo>
                    <a:cubicBezTo>
                      <a:pt x="253" y="67"/>
                      <a:pt x="252" y="67"/>
                      <a:pt x="250" y="66"/>
                    </a:cubicBezTo>
                    <a:lnTo>
                      <a:pt x="248" y="68"/>
                    </a:lnTo>
                    <a:lnTo>
                      <a:pt x="251" y="68"/>
                    </a:lnTo>
                    <a:cubicBezTo>
                      <a:pt x="250" y="55"/>
                      <a:pt x="248" y="42"/>
                      <a:pt x="246" y="30"/>
                    </a:cubicBezTo>
                    <a:cubicBezTo>
                      <a:pt x="246" y="28"/>
                      <a:pt x="246" y="26"/>
                      <a:pt x="246" y="24"/>
                    </a:cubicBezTo>
                    <a:cubicBezTo>
                      <a:pt x="246" y="22"/>
                      <a:pt x="246" y="19"/>
                      <a:pt x="247" y="17"/>
                    </a:cubicBezTo>
                    <a:cubicBezTo>
                      <a:pt x="248" y="14"/>
                      <a:pt x="248" y="11"/>
                      <a:pt x="248" y="9"/>
                    </a:cubicBezTo>
                    <a:lnTo>
                      <a:pt x="248" y="7"/>
                    </a:lnTo>
                    <a:lnTo>
                      <a:pt x="247" y="6"/>
                    </a:lnTo>
                    <a:cubicBezTo>
                      <a:pt x="247" y="6"/>
                      <a:pt x="246" y="5"/>
                      <a:pt x="245" y="4"/>
                    </a:cubicBezTo>
                    <a:cubicBezTo>
                      <a:pt x="245" y="3"/>
                      <a:pt x="244" y="1"/>
                      <a:pt x="241" y="0"/>
                    </a:cubicBezTo>
                    <a:lnTo>
                      <a:pt x="239" y="0"/>
                    </a:lnTo>
                    <a:lnTo>
                      <a:pt x="238" y="2"/>
                    </a:lnTo>
                    <a:cubicBezTo>
                      <a:pt x="236" y="4"/>
                      <a:pt x="234" y="6"/>
                      <a:pt x="233" y="8"/>
                    </a:cubicBezTo>
                    <a:lnTo>
                      <a:pt x="232" y="9"/>
                    </a:lnTo>
                    <a:lnTo>
                      <a:pt x="232" y="10"/>
                    </a:lnTo>
                    <a:cubicBezTo>
                      <a:pt x="233" y="12"/>
                      <a:pt x="233" y="15"/>
                      <a:pt x="234" y="18"/>
                    </a:cubicBezTo>
                    <a:cubicBezTo>
                      <a:pt x="235" y="20"/>
                      <a:pt x="235" y="21"/>
                      <a:pt x="235" y="23"/>
                    </a:cubicBezTo>
                    <a:cubicBezTo>
                      <a:pt x="235" y="24"/>
                      <a:pt x="235" y="26"/>
                      <a:pt x="235" y="28"/>
                    </a:cubicBezTo>
                    <a:cubicBezTo>
                      <a:pt x="233" y="39"/>
                      <a:pt x="232" y="49"/>
                      <a:pt x="230" y="60"/>
                    </a:cubicBezTo>
                    <a:cubicBezTo>
                      <a:pt x="230" y="63"/>
                      <a:pt x="230" y="65"/>
                      <a:pt x="229" y="66"/>
                    </a:cubicBezTo>
                    <a:lnTo>
                      <a:pt x="228" y="67"/>
                    </a:lnTo>
                    <a:cubicBezTo>
                      <a:pt x="227" y="68"/>
                      <a:pt x="226" y="69"/>
                      <a:pt x="225" y="70"/>
                    </a:cubicBezTo>
                    <a:lnTo>
                      <a:pt x="224" y="70"/>
                    </a:lnTo>
                    <a:lnTo>
                      <a:pt x="224" y="72"/>
                    </a:lnTo>
                    <a:cubicBezTo>
                      <a:pt x="224" y="73"/>
                      <a:pt x="224" y="75"/>
                      <a:pt x="224" y="76"/>
                    </a:cubicBezTo>
                    <a:cubicBezTo>
                      <a:pt x="224" y="77"/>
                      <a:pt x="224" y="78"/>
                      <a:pt x="224" y="79"/>
                    </a:cubicBezTo>
                    <a:cubicBezTo>
                      <a:pt x="224" y="79"/>
                      <a:pt x="224" y="80"/>
                      <a:pt x="224" y="81"/>
                    </a:cubicBezTo>
                    <a:cubicBezTo>
                      <a:pt x="224" y="82"/>
                      <a:pt x="224" y="83"/>
                      <a:pt x="226" y="84"/>
                    </a:cubicBezTo>
                    <a:lnTo>
                      <a:pt x="227" y="86"/>
                    </a:lnTo>
                    <a:cubicBezTo>
                      <a:pt x="227" y="87"/>
                      <a:pt x="228" y="88"/>
                      <a:pt x="228" y="89"/>
                    </a:cubicBezTo>
                    <a:cubicBezTo>
                      <a:pt x="228" y="90"/>
                      <a:pt x="227" y="91"/>
                      <a:pt x="227" y="92"/>
                    </a:cubicBezTo>
                    <a:lnTo>
                      <a:pt x="227" y="93"/>
                    </a:lnTo>
                    <a:cubicBezTo>
                      <a:pt x="228" y="99"/>
                      <a:pt x="228" y="106"/>
                      <a:pt x="228" y="112"/>
                    </a:cubicBezTo>
                    <a:lnTo>
                      <a:pt x="231" y="112"/>
                    </a:lnTo>
                    <a:lnTo>
                      <a:pt x="228" y="112"/>
                    </a:lnTo>
                    <a:lnTo>
                      <a:pt x="228" y="113"/>
                    </a:lnTo>
                    <a:cubicBezTo>
                      <a:pt x="228" y="115"/>
                      <a:pt x="227" y="117"/>
                      <a:pt x="227" y="120"/>
                    </a:cubicBezTo>
                    <a:lnTo>
                      <a:pt x="230" y="120"/>
                    </a:lnTo>
                    <a:lnTo>
                      <a:pt x="229" y="117"/>
                    </a:lnTo>
                    <a:cubicBezTo>
                      <a:pt x="227" y="118"/>
                      <a:pt x="226" y="119"/>
                      <a:pt x="225" y="120"/>
                    </a:cubicBezTo>
                    <a:cubicBezTo>
                      <a:pt x="220" y="124"/>
                      <a:pt x="214" y="127"/>
                      <a:pt x="208" y="127"/>
                    </a:cubicBezTo>
                    <a:cubicBezTo>
                      <a:pt x="203" y="127"/>
                      <a:pt x="199" y="128"/>
                      <a:pt x="195" y="129"/>
                    </a:cubicBezTo>
                    <a:lnTo>
                      <a:pt x="193" y="129"/>
                    </a:lnTo>
                    <a:lnTo>
                      <a:pt x="193" y="132"/>
                    </a:lnTo>
                    <a:cubicBezTo>
                      <a:pt x="192" y="137"/>
                      <a:pt x="192" y="141"/>
                      <a:pt x="192" y="146"/>
                    </a:cubicBezTo>
                    <a:lnTo>
                      <a:pt x="195" y="147"/>
                    </a:lnTo>
                    <a:lnTo>
                      <a:pt x="194" y="143"/>
                    </a:lnTo>
                    <a:cubicBezTo>
                      <a:pt x="191" y="144"/>
                      <a:pt x="187" y="145"/>
                      <a:pt x="184" y="146"/>
                    </a:cubicBezTo>
                    <a:lnTo>
                      <a:pt x="184" y="149"/>
                    </a:lnTo>
                    <a:lnTo>
                      <a:pt x="187" y="148"/>
                    </a:lnTo>
                    <a:cubicBezTo>
                      <a:pt x="187" y="146"/>
                      <a:pt x="186" y="145"/>
                      <a:pt x="186" y="143"/>
                    </a:cubicBezTo>
                    <a:cubicBezTo>
                      <a:pt x="186" y="142"/>
                      <a:pt x="186" y="142"/>
                      <a:pt x="186" y="141"/>
                    </a:cubicBezTo>
                    <a:lnTo>
                      <a:pt x="186" y="138"/>
                    </a:lnTo>
                    <a:cubicBezTo>
                      <a:pt x="186" y="136"/>
                      <a:pt x="186" y="135"/>
                      <a:pt x="185" y="133"/>
                    </a:cubicBezTo>
                    <a:lnTo>
                      <a:pt x="185" y="129"/>
                    </a:lnTo>
                    <a:lnTo>
                      <a:pt x="182" y="130"/>
                    </a:lnTo>
                    <a:cubicBezTo>
                      <a:pt x="176" y="131"/>
                      <a:pt x="171" y="132"/>
                      <a:pt x="165" y="133"/>
                    </a:cubicBezTo>
                    <a:cubicBezTo>
                      <a:pt x="161" y="134"/>
                      <a:pt x="155" y="134"/>
                      <a:pt x="149" y="137"/>
                    </a:cubicBezTo>
                    <a:lnTo>
                      <a:pt x="148" y="138"/>
                    </a:lnTo>
                    <a:lnTo>
                      <a:pt x="148" y="140"/>
                    </a:lnTo>
                    <a:lnTo>
                      <a:pt x="148" y="155"/>
                    </a:lnTo>
                    <a:lnTo>
                      <a:pt x="151" y="155"/>
                    </a:lnTo>
                    <a:lnTo>
                      <a:pt x="150" y="152"/>
                    </a:lnTo>
                    <a:cubicBezTo>
                      <a:pt x="146" y="153"/>
                      <a:pt x="144" y="154"/>
                      <a:pt x="141" y="154"/>
                    </a:cubicBezTo>
                    <a:lnTo>
                      <a:pt x="139" y="154"/>
                    </a:lnTo>
                    <a:lnTo>
                      <a:pt x="138" y="157"/>
                    </a:lnTo>
                    <a:lnTo>
                      <a:pt x="141" y="156"/>
                    </a:lnTo>
                    <a:cubicBezTo>
                      <a:pt x="141" y="155"/>
                      <a:pt x="141" y="153"/>
                      <a:pt x="141" y="151"/>
                    </a:cubicBezTo>
                    <a:cubicBezTo>
                      <a:pt x="141" y="150"/>
                      <a:pt x="141" y="148"/>
                      <a:pt x="141" y="147"/>
                    </a:cubicBezTo>
                    <a:cubicBezTo>
                      <a:pt x="141" y="146"/>
                      <a:pt x="141" y="145"/>
                      <a:pt x="141" y="144"/>
                    </a:cubicBezTo>
                    <a:cubicBezTo>
                      <a:pt x="141" y="142"/>
                      <a:pt x="140" y="141"/>
                      <a:pt x="140" y="139"/>
                    </a:cubicBezTo>
                    <a:lnTo>
                      <a:pt x="139" y="136"/>
                    </a:lnTo>
                    <a:lnTo>
                      <a:pt x="136" y="137"/>
                    </a:lnTo>
                    <a:cubicBezTo>
                      <a:pt x="126" y="138"/>
                      <a:pt x="116" y="140"/>
                      <a:pt x="105" y="142"/>
                    </a:cubicBezTo>
                    <a:lnTo>
                      <a:pt x="103" y="142"/>
                    </a:lnTo>
                    <a:lnTo>
                      <a:pt x="103" y="145"/>
                    </a:lnTo>
                    <a:cubicBezTo>
                      <a:pt x="102" y="151"/>
                      <a:pt x="102" y="156"/>
                      <a:pt x="102" y="162"/>
                    </a:cubicBezTo>
                    <a:lnTo>
                      <a:pt x="105" y="162"/>
                    </a:lnTo>
                    <a:lnTo>
                      <a:pt x="104" y="159"/>
                    </a:lnTo>
                    <a:cubicBezTo>
                      <a:pt x="101" y="160"/>
                      <a:pt x="99" y="161"/>
                      <a:pt x="97" y="161"/>
                    </a:cubicBezTo>
                    <a:lnTo>
                      <a:pt x="95" y="160"/>
                    </a:lnTo>
                    <a:lnTo>
                      <a:pt x="94" y="163"/>
                    </a:lnTo>
                    <a:lnTo>
                      <a:pt x="97" y="163"/>
                    </a:lnTo>
                    <a:cubicBezTo>
                      <a:pt x="97" y="158"/>
                      <a:pt x="97" y="152"/>
                      <a:pt x="97" y="147"/>
                    </a:cubicBezTo>
                    <a:lnTo>
                      <a:pt x="97" y="144"/>
                    </a:lnTo>
                    <a:lnTo>
                      <a:pt x="94" y="144"/>
                    </a:lnTo>
                    <a:cubicBezTo>
                      <a:pt x="89" y="144"/>
                      <a:pt x="82" y="145"/>
                      <a:pt x="76" y="146"/>
                    </a:cubicBezTo>
                    <a:cubicBezTo>
                      <a:pt x="69" y="147"/>
                      <a:pt x="63" y="149"/>
                      <a:pt x="60" y="150"/>
                    </a:cubicBezTo>
                    <a:lnTo>
                      <a:pt x="58" y="151"/>
                    </a:lnTo>
                    <a:lnTo>
                      <a:pt x="58" y="153"/>
                    </a:lnTo>
                    <a:cubicBezTo>
                      <a:pt x="58" y="157"/>
                      <a:pt x="58" y="161"/>
                      <a:pt x="58" y="165"/>
                    </a:cubicBezTo>
                    <a:cubicBezTo>
                      <a:pt x="58" y="166"/>
                      <a:pt x="57" y="168"/>
                      <a:pt x="57" y="170"/>
                    </a:cubicBezTo>
                    <a:lnTo>
                      <a:pt x="60" y="171"/>
                    </a:lnTo>
                    <a:lnTo>
                      <a:pt x="60" y="167"/>
                    </a:lnTo>
                    <a:cubicBezTo>
                      <a:pt x="56" y="168"/>
                      <a:pt x="53" y="169"/>
                      <a:pt x="50" y="169"/>
                    </a:cubicBezTo>
                    <a:lnTo>
                      <a:pt x="48" y="168"/>
                    </a:lnTo>
                    <a:lnTo>
                      <a:pt x="47" y="172"/>
                    </a:lnTo>
                    <a:lnTo>
                      <a:pt x="51" y="171"/>
                    </a:lnTo>
                    <a:cubicBezTo>
                      <a:pt x="50" y="169"/>
                      <a:pt x="50" y="168"/>
                      <a:pt x="50" y="166"/>
                    </a:cubicBezTo>
                    <a:cubicBezTo>
                      <a:pt x="50" y="163"/>
                      <a:pt x="50" y="161"/>
                      <a:pt x="50" y="158"/>
                    </a:cubicBezTo>
                    <a:cubicBezTo>
                      <a:pt x="50" y="156"/>
                      <a:pt x="50" y="154"/>
                      <a:pt x="49" y="151"/>
                    </a:cubicBezTo>
                    <a:lnTo>
                      <a:pt x="49" y="149"/>
                    </a:lnTo>
                    <a:lnTo>
                      <a:pt x="46" y="149"/>
                    </a:lnTo>
                    <a:lnTo>
                      <a:pt x="45" y="149"/>
                    </a:lnTo>
                    <a:cubicBezTo>
                      <a:pt x="41" y="149"/>
                      <a:pt x="36" y="150"/>
                      <a:pt x="33" y="150"/>
                    </a:cubicBezTo>
                    <a:lnTo>
                      <a:pt x="33" y="150"/>
                    </a:lnTo>
                    <a:cubicBezTo>
                      <a:pt x="30" y="150"/>
                      <a:pt x="28" y="151"/>
                      <a:pt x="26" y="151"/>
                    </a:cubicBezTo>
                    <a:lnTo>
                      <a:pt x="26" y="151"/>
                    </a:lnTo>
                    <a:lnTo>
                      <a:pt x="25" y="151"/>
                    </a:lnTo>
                    <a:cubicBezTo>
                      <a:pt x="23" y="151"/>
                      <a:pt x="23" y="151"/>
                      <a:pt x="23" y="151"/>
                    </a:cubicBezTo>
                    <a:cubicBezTo>
                      <a:pt x="23" y="151"/>
                      <a:pt x="23" y="150"/>
                      <a:pt x="23" y="148"/>
                    </a:cubicBezTo>
                    <a:cubicBezTo>
                      <a:pt x="23" y="147"/>
                      <a:pt x="23" y="145"/>
                      <a:pt x="23" y="143"/>
                    </a:cubicBezTo>
                    <a:cubicBezTo>
                      <a:pt x="23" y="134"/>
                      <a:pt x="23" y="125"/>
                      <a:pt x="23" y="116"/>
                    </a:cubicBezTo>
                    <a:lnTo>
                      <a:pt x="24" y="115"/>
                    </a:lnTo>
                    <a:cubicBezTo>
                      <a:pt x="26" y="112"/>
                      <a:pt x="27" y="109"/>
                      <a:pt x="27" y="107"/>
                    </a:cubicBezTo>
                    <a:cubicBezTo>
                      <a:pt x="27" y="104"/>
                      <a:pt x="26" y="102"/>
                      <a:pt x="26" y="101"/>
                    </a:cubicBezTo>
                    <a:lnTo>
                      <a:pt x="26" y="100"/>
                    </a:lnTo>
                    <a:lnTo>
                      <a:pt x="26" y="98"/>
                    </a:lnTo>
                    <a:lnTo>
                      <a:pt x="24" y="97"/>
                    </a:lnTo>
                    <a:cubicBezTo>
                      <a:pt x="23" y="96"/>
                      <a:pt x="21" y="95"/>
                      <a:pt x="19" y="94"/>
                    </a:cubicBezTo>
                    <a:lnTo>
                      <a:pt x="17" y="97"/>
                    </a:lnTo>
                    <a:lnTo>
                      <a:pt x="20" y="96"/>
                    </a:lnTo>
                    <a:lnTo>
                      <a:pt x="17" y="9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4" name="Freeform 2477">
                <a:extLst>
                  <a:ext uri="{FF2B5EF4-FFF2-40B4-BE49-F238E27FC236}">
                    <a16:creationId xmlns:a16="http://schemas.microsoft.com/office/drawing/2014/main" id="{D23228E6-58BC-49EE-A05C-13FA5BEF0415}"/>
                  </a:ext>
                </a:extLst>
              </p:cNvPr>
              <p:cNvSpPr>
                <a:spLocks/>
              </p:cNvSpPr>
              <p:nvPr/>
            </p:nvSpPr>
            <p:spPr bwMode="auto">
              <a:xfrm>
                <a:off x="2506" y="3920"/>
                <a:ext cx="90" cy="110"/>
              </a:xfrm>
              <a:custGeom>
                <a:avLst/>
                <a:gdLst>
                  <a:gd name="T0" fmla="*/ 7 w 159"/>
                  <a:gd name="T1" fmla="*/ 178 h 193"/>
                  <a:gd name="T2" fmla="*/ 7 w 159"/>
                  <a:gd name="T3" fmla="*/ 161 h 193"/>
                  <a:gd name="T4" fmla="*/ 13 w 159"/>
                  <a:gd name="T5" fmla="*/ 138 h 193"/>
                  <a:gd name="T6" fmla="*/ 13 w 159"/>
                  <a:gd name="T7" fmla="*/ 114 h 193"/>
                  <a:gd name="T8" fmla="*/ 19 w 159"/>
                  <a:gd name="T9" fmla="*/ 101 h 193"/>
                  <a:gd name="T10" fmla="*/ 19 w 159"/>
                  <a:gd name="T11" fmla="*/ 101 h 193"/>
                  <a:gd name="T12" fmla="*/ 14 w 159"/>
                  <a:gd name="T13" fmla="*/ 36 h 193"/>
                  <a:gd name="T14" fmla="*/ 55 w 159"/>
                  <a:gd name="T15" fmla="*/ 9 h 193"/>
                  <a:gd name="T16" fmla="*/ 63 w 159"/>
                  <a:gd name="T17" fmla="*/ 7 h 193"/>
                  <a:gd name="T18" fmla="*/ 97 w 159"/>
                  <a:gd name="T19" fmla="*/ 7 h 193"/>
                  <a:gd name="T20" fmla="*/ 141 w 159"/>
                  <a:gd name="T21" fmla="*/ 36 h 193"/>
                  <a:gd name="T22" fmla="*/ 141 w 159"/>
                  <a:gd name="T23" fmla="*/ 36 h 193"/>
                  <a:gd name="T24" fmla="*/ 141 w 159"/>
                  <a:gd name="T25" fmla="*/ 36 h 193"/>
                  <a:gd name="T26" fmla="*/ 141 w 159"/>
                  <a:gd name="T27" fmla="*/ 36 h 193"/>
                  <a:gd name="T28" fmla="*/ 139 w 159"/>
                  <a:gd name="T29" fmla="*/ 59 h 193"/>
                  <a:gd name="T30" fmla="*/ 139 w 159"/>
                  <a:gd name="T31" fmla="*/ 96 h 193"/>
                  <a:gd name="T32" fmla="*/ 144 w 159"/>
                  <a:gd name="T33" fmla="*/ 110 h 193"/>
                  <a:gd name="T34" fmla="*/ 146 w 159"/>
                  <a:gd name="T35" fmla="*/ 111 h 193"/>
                  <a:gd name="T36" fmla="*/ 145 w 159"/>
                  <a:gd name="T37" fmla="*/ 126 h 193"/>
                  <a:gd name="T38" fmla="*/ 149 w 159"/>
                  <a:gd name="T39" fmla="*/ 154 h 193"/>
                  <a:gd name="T40" fmla="*/ 151 w 159"/>
                  <a:gd name="T41" fmla="*/ 182 h 193"/>
                  <a:gd name="T42" fmla="*/ 155 w 159"/>
                  <a:gd name="T43" fmla="*/ 185 h 193"/>
                  <a:gd name="T44" fmla="*/ 109 w 159"/>
                  <a:gd name="T45" fmla="*/ 157 h 193"/>
                  <a:gd name="T46" fmla="*/ 108 w 159"/>
                  <a:gd name="T47" fmla="*/ 157 h 193"/>
                  <a:gd name="T48" fmla="*/ 50 w 159"/>
                  <a:gd name="T49" fmla="*/ 157 h 193"/>
                  <a:gd name="T50" fmla="*/ 3 w 159"/>
                  <a:gd name="T51" fmla="*/ 185 h 193"/>
                  <a:gd name="T52" fmla="*/ 5 w 159"/>
                  <a:gd name="T53" fmla="*/ 188 h 193"/>
                  <a:gd name="T54" fmla="*/ 40 w 159"/>
                  <a:gd name="T55" fmla="*/ 167 h 193"/>
                  <a:gd name="T56" fmla="*/ 99 w 159"/>
                  <a:gd name="T57" fmla="*/ 164 h 193"/>
                  <a:gd name="T58" fmla="*/ 109 w 159"/>
                  <a:gd name="T59" fmla="*/ 164 h 193"/>
                  <a:gd name="T60" fmla="*/ 152 w 159"/>
                  <a:gd name="T61" fmla="*/ 191 h 193"/>
                  <a:gd name="T62" fmla="*/ 158 w 159"/>
                  <a:gd name="T63" fmla="*/ 182 h 193"/>
                  <a:gd name="T64" fmla="*/ 154 w 159"/>
                  <a:gd name="T65" fmla="*/ 150 h 193"/>
                  <a:gd name="T66" fmla="*/ 151 w 159"/>
                  <a:gd name="T67" fmla="*/ 126 h 193"/>
                  <a:gd name="T68" fmla="*/ 151 w 159"/>
                  <a:gd name="T69" fmla="*/ 107 h 193"/>
                  <a:gd name="T70" fmla="*/ 146 w 159"/>
                  <a:gd name="T71" fmla="*/ 101 h 193"/>
                  <a:gd name="T72" fmla="*/ 145 w 159"/>
                  <a:gd name="T73" fmla="*/ 82 h 193"/>
                  <a:gd name="T74" fmla="*/ 146 w 159"/>
                  <a:gd name="T75" fmla="*/ 51 h 193"/>
                  <a:gd name="T76" fmla="*/ 147 w 159"/>
                  <a:gd name="T77" fmla="*/ 34 h 193"/>
                  <a:gd name="T78" fmla="*/ 145 w 159"/>
                  <a:gd name="T79" fmla="*/ 31 h 193"/>
                  <a:gd name="T80" fmla="*/ 97 w 159"/>
                  <a:gd name="T81" fmla="*/ 0 h 193"/>
                  <a:gd name="T82" fmla="*/ 63 w 159"/>
                  <a:gd name="T83" fmla="*/ 0 h 193"/>
                  <a:gd name="T84" fmla="*/ 63 w 159"/>
                  <a:gd name="T85" fmla="*/ 0 h 193"/>
                  <a:gd name="T86" fmla="*/ 12 w 159"/>
                  <a:gd name="T87" fmla="*/ 34 h 193"/>
                  <a:gd name="T88" fmla="*/ 12 w 159"/>
                  <a:gd name="T89" fmla="*/ 48 h 193"/>
                  <a:gd name="T90" fmla="*/ 13 w 159"/>
                  <a:gd name="T91" fmla="*/ 101 h 193"/>
                  <a:gd name="T92" fmla="*/ 7 w 159"/>
                  <a:gd name="T93" fmla="*/ 114 h 193"/>
                  <a:gd name="T94" fmla="*/ 7 w 159"/>
                  <a:gd name="T95" fmla="*/ 131 h 193"/>
                  <a:gd name="T96" fmla="*/ 3 w 159"/>
                  <a:gd name="T97" fmla="*/ 151 h 193"/>
                  <a:gd name="T98" fmla="*/ 1 w 159"/>
                  <a:gd name="T99" fmla="*/ 176 h 193"/>
                  <a:gd name="T100" fmla="*/ 2 w 159"/>
                  <a:gd name="T10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 h="193">
                    <a:moveTo>
                      <a:pt x="5" y="188"/>
                    </a:moveTo>
                    <a:lnTo>
                      <a:pt x="8" y="187"/>
                    </a:lnTo>
                    <a:cubicBezTo>
                      <a:pt x="7" y="184"/>
                      <a:pt x="7" y="181"/>
                      <a:pt x="7" y="178"/>
                    </a:cubicBezTo>
                    <a:lnTo>
                      <a:pt x="7" y="176"/>
                    </a:lnTo>
                    <a:cubicBezTo>
                      <a:pt x="7" y="171"/>
                      <a:pt x="7" y="166"/>
                      <a:pt x="7" y="162"/>
                    </a:cubicBezTo>
                    <a:lnTo>
                      <a:pt x="7" y="161"/>
                    </a:lnTo>
                    <a:cubicBezTo>
                      <a:pt x="7" y="158"/>
                      <a:pt x="7" y="157"/>
                      <a:pt x="8" y="155"/>
                    </a:cubicBezTo>
                    <a:cubicBezTo>
                      <a:pt x="12" y="150"/>
                      <a:pt x="13" y="145"/>
                      <a:pt x="13" y="139"/>
                    </a:cubicBezTo>
                    <a:lnTo>
                      <a:pt x="13" y="138"/>
                    </a:lnTo>
                    <a:cubicBezTo>
                      <a:pt x="13" y="135"/>
                      <a:pt x="13" y="133"/>
                      <a:pt x="13" y="131"/>
                    </a:cubicBezTo>
                    <a:cubicBezTo>
                      <a:pt x="13" y="126"/>
                      <a:pt x="13" y="121"/>
                      <a:pt x="13" y="117"/>
                    </a:cubicBezTo>
                    <a:cubicBezTo>
                      <a:pt x="13" y="116"/>
                      <a:pt x="13" y="115"/>
                      <a:pt x="13" y="114"/>
                    </a:cubicBezTo>
                    <a:lnTo>
                      <a:pt x="13" y="114"/>
                    </a:lnTo>
                    <a:cubicBezTo>
                      <a:pt x="13" y="111"/>
                      <a:pt x="14" y="110"/>
                      <a:pt x="15" y="109"/>
                    </a:cubicBezTo>
                    <a:cubicBezTo>
                      <a:pt x="17" y="107"/>
                      <a:pt x="19" y="104"/>
                      <a:pt x="19" y="101"/>
                    </a:cubicBezTo>
                    <a:lnTo>
                      <a:pt x="19" y="101"/>
                    </a:lnTo>
                    <a:lnTo>
                      <a:pt x="19" y="101"/>
                    </a:lnTo>
                    <a:lnTo>
                      <a:pt x="19" y="101"/>
                    </a:lnTo>
                    <a:cubicBezTo>
                      <a:pt x="19" y="83"/>
                      <a:pt x="19" y="65"/>
                      <a:pt x="19" y="48"/>
                    </a:cubicBezTo>
                    <a:cubicBezTo>
                      <a:pt x="19" y="43"/>
                      <a:pt x="18" y="40"/>
                      <a:pt x="17" y="35"/>
                    </a:cubicBezTo>
                    <a:lnTo>
                      <a:pt x="14" y="36"/>
                    </a:lnTo>
                    <a:lnTo>
                      <a:pt x="16" y="38"/>
                    </a:lnTo>
                    <a:cubicBezTo>
                      <a:pt x="17" y="37"/>
                      <a:pt x="18" y="36"/>
                      <a:pt x="19" y="36"/>
                    </a:cubicBezTo>
                    <a:cubicBezTo>
                      <a:pt x="31" y="27"/>
                      <a:pt x="43" y="18"/>
                      <a:pt x="55" y="9"/>
                    </a:cubicBezTo>
                    <a:cubicBezTo>
                      <a:pt x="58" y="8"/>
                      <a:pt x="60" y="7"/>
                      <a:pt x="63" y="7"/>
                    </a:cubicBezTo>
                    <a:lnTo>
                      <a:pt x="63" y="7"/>
                    </a:lnTo>
                    <a:lnTo>
                      <a:pt x="63" y="7"/>
                    </a:lnTo>
                    <a:cubicBezTo>
                      <a:pt x="68" y="7"/>
                      <a:pt x="74" y="7"/>
                      <a:pt x="79" y="7"/>
                    </a:cubicBezTo>
                    <a:cubicBezTo>
                      <a:pt x="85" y="7"/>
                      <a:pt x="91" y="7"/>
                      <a:pt x="97" y="7"/>
                    </a:cubicBezTo>
                    <a:lnTo>
                      <a:pt x="97" y="7"/>
                    </a:lnTo>
                    <a:lnTo>
                      <a:pt x="97" y="7"/>
                    </a:lnTo>
                    <a:cubicBezTo>
                      <a:pt x="100" y="7"/>
                      <a:pt x="101" y="7"/>
                      <a:pt x="103" y="8"/>
                    </a:cubicBezTo>
                    <a:cubicBezTo>
                      <a:pt x="115" y="18"/>
                      <a:pt x="128" y="27"/>
                      <a:pt x="141" y="36"/>
                    </a:cubicBezTo>
                    <a:lnTo>
                      <a:pt x="141" y="36"/>
                    </a:lnTo>
                    <a:lnTo>
                      <a:pt x="141" y="36"/>
                    </a:lnTo>
                    <a:lnTo>
                      <a:pt x="141" y="36"/>
                    </a:lnTo>
                    <a:lnTo>
                      <a:pt x="141" y="36"/>
                    </a:lnTo>
                    <a:lnTo>
                      <a:pt x="141" y="36"/>
                    </a:lnTo>
                    <a:lnTo>
                      <a:pt x="141" y="36"/>
                    </a:lnTo>
                    <a:lnTo>
                      <a:pt x="142" y="38"/>
                    </a:lnTo>
                    <a:lnTo>
                      <a:pt x="144" y="36"/>
                    </a:lnTo>
                    <a:lnTo>
                      <a:pt x="141" y="36"/>
                    </a:lnTo>
                    <a:lnTo>
                      <a:pt x="141" y="38"/>
                    </a:lnTo>
                    <a:cubicBezTo>
                      <a:pt x="141" y="41"/>
                      <a:pt x="140" y="45"/>
                      <a:pt x="140" y="50"/>
                    </a:cubicBezTo>
                    <a:cubicBezTo>
                      <a:pt x="139" y="53"/>
                      <a:pt x="139" y="56"/>
                      <a:pt x="139" y="59"/>
                    </a:cubicBezTo>
                    <a:cubicBezTo>
                      <a:pt x="139" y="61"/>
                      <a:pt x="139" y="63"/>
                      <a:pt x="139" y="65"/>
                    </a:cubicBezTo>
                    <a:cubicBezTo>
                      <a:pt x="139" y="70"/>
                      <a:pt x="139" y="76"/>
                      <a:pt x="139" y="82"/>
                    </a:cubicBezTo>
                    <a:cubicBezTo>
                      <a:pt x="139" y="86"/>
                      <a:pt x="139" y="91"/>
                      <a:pt x="139" y="96"/>
                    </a:cubicBezTo>
                    <a:lnTo>
                      <a:pt x="139" y="97"/>
                    </a:lnTo>
                    <a:cubicBezTo>
                      <a:pt x="139" y="99"/>
                      <a:pt x="139" y="101"/>
                      <a:pt x="140" y="104"/>
                    </a:cubicBezTo>
                    <a:cubicBezTo>
                      <a:pt x="141" y="106"/>
                      <a:pt x="142" y="108"/>
                      <a:pt x="144" y="110"/>
                    </a:cubicBezTo>
                    <a:lnTo>
                      <a:pt x="144" y="110"/>
                    </a:lnTo>
                    <a:lnTo>
                      <a:pt x="144" y="110"/>
                    </a:lnTo>
                    <a:cubicBezTo>
                      <a:pt x="144" y="110"/>
                      <a:pt x="145" y="110"/>
                      <a:pt x="146" y="111"/>
                    </a:cubicBezTo>
                    <a:lnTo>
                      <a:pt x="148" y="109"/>
                    </a:lnTo>
                    <a:lnTo>
                      <a:pt x="145" y="109"/>
                    </a:lnTo>
                    <a:cubicBezTo>
                      <a:pt x="145" y="115"/>
                      <a:pt x="145" y="120"/>
                      <a:pt x="145" y="126"/>
                    </a:cubicBezTo>
                    <a:cubicBezTo>
                      <a:pt x="145" y="130"/>
                      <a:pt x="145" y="134"/>
                      <a:pt x="145" y="138"/>
                    </a:cubicBezTo>
                    <a:lnTo>
                      <a:pt x="145" y="139"/>
                    </a:lnTo>
                    <a:cubicBezTo>
                      <a:pt x="145" y="144"/>
                      <a:pt x="146" y="149"/>
                      <a:pt x="149" y="154"/>
                    </a:cubicBezTo>
                    <a:cubicBezTo>
                      <a:pt x="151" y="156"/>
                      <a:pt x="152" y="159"/>
                      <a:pt x="152" y="162"/>
                    </a:cubicBezTo>
                    <a:lnTo>
                      <a:pt x="152" y="163"/>
                    </a:lnTo>
                    <a:cubicBezTo>
                      <a:pt x="152" y="170"/>
                      <a:pt x="152" y="176"/>
                      <a:pt x="151" y="182"/>
                    </a:cubicBezTo>
                    <a:cubicBezTo>
                      <a:pt x="151" y="183"/>
                      <a:pt x="151" y="185"/>
                      <a:pt x="150" y="187"/>
                    </a:cubicBezTo>
                    <a:lnTo>
                      <a:pt x="153" y="188"/>
                    </a:lnTo>
                    <a:lnTo>
                      <a:pt x="155" y="185"/>
                    </a:lnTo>
                    <a:cubicBezTo>
                      <a:pt x="152" y="183"/>
                      <a:pt x="150" y="182"/>
                      <a:pt x="147" y="180"/>
                    </a:cubicBezTo>
                    <a:cubicBezTo>
                      <a:pt x="139" y="174"/>
                      <a:pt x="131" y="168"/>
                      <a:pt x="123" y="162"/>
                    </a:cubicBezTo>
                    <a:cubicBezTo>
                      <a:pt x="119" y="159"/>
                      <a:pt x="114" y="157"/>
                      <a:pt x="109" y="157"/>
                    </a:cubicBezTo>
                    <a:lnTo>
                      <a:pt x="108" y="157"/>
                    </a:lnTo>
                    <a:lnTo>
                      <a:pt x="108" y="161"/>
                    </a:lnTo>
                    <a:lnTo>
                      <a:pt x="108" y="157"/>
                    </a:lnTo>
                    <a:cubicBezTo>
                      <a:pt x="105" y="157"/>
                      <a:pt x="102" y="157"/>
                      <a:pt x="99" y="157"/>
                    </a:cubicBezTo>
                    <a:cubicBezTo>
                      <a:pt x="83" y="157"/>
                      <a:pt x="67" y="157"/>
                      <a:pt x="51" y="157"/>
                    </a:cubicBezTo>
                    <a:lnTo>
                      <a:pt x="50" y="157"/>
                    </a:lnTo>
                    <a:cubicBezTo>
                      <a:pt x="45" y="157"/>
                      <a:pt x="40" y="159"/>
                      <a:pt x="36" y="162"/>
                    </a:cubicBezTo>
                    <a:cubicBezTo>
                      <a:pt x="27" y="169"/>
                      <a:pt x="17" y="176"/>
                      <a:pt x="7" y="183"/>
                    </a:cubicBezTo>
                    <a:cubicBezTo>
                      <a:pt x="6" y="184"/>
                      <a:pt x="5" y="184"/>
                      <a:pt x="3" y="185"/>
                    </a:cubicBezTo>
                    <a:lnTo>
                      <a:pt x="5" y="188"/>
                    </a:lnTo>
                    <a:lnTo>
                      <a:pt x="8" y="187"/>
                    </a:lnTo>
                    <a:lnTo>
                      <a:pt x="5" y="188"/>
                    </a:lnTo>
                    <a:lnTo>
                      <a:pt x="6" y="191"/>
                    </a:lnTo>
                    <a:cubicBezTo>
                      <a:pt x="8" y="190"/>
                      <a:pt x="9" y="189"/>
                      <a:pt x="11" y="188"/>
                    </a:cubicBezTo>
                    <a:cubicBezTo>
                      <a:pt x="21" y="181"/>
                      <a:pt x="30" y="174"/>
                      <a:pt x="40" y="167"/>
                    </a:cubicBezTo>
                    <a:cubicBezTo>
                      <a:pt x="43" y="164"/>
                      <a:pt x="46" y="163"/>
                      <a:pt x="50" y="163"/>
                    </a:cubicBezTo>
                    <a:lnTo>
                      <a:pt x="50" y="163"/>
                    </a:lnTo>
                    <a:cubicBezTo>
                      <a:pt x="67" y="164"/>
                      <a:pt x="83" y="164"/>
                      <a:pt x="99" y="164"/>
                    </a:cubicBezTo>
                    <a:cubicBezTo>
                      <a:pt x="102" y="164"/>
                      <a:pt x="105" y="164"/>
                      <a:pt x="108" y="164"/>
                    </a:cubicBezTo>
                    <a:lnTo>
                      <a:pt x="109" y="164"/>
                    </a:lnTo>
                    <a:lnTo>
                      <a:pt x="109" y="164"/>
                    </a:lnTo>
                    <a:cubicBezTo>
                      <a:pt x="113" y="164"/>
                      <a:pt x="116" y="165"/>
                      <a:pt x="119" y="167"/>
                    </a:cubicBezTo>
                    <a:cubicBezTo>
                      <a:pt x="127" y="174"/>
                      <a:pt x="135" y="179"/>
                      <a:pt x="143" y="185"/>
                    </a:cubicBezTo>
                    <a:cubicBezTo>
                      <a:pt x="146" y="187"/>
                      <a:pt x="149" y="189"/>
                      <a:pt x="152" y="191"/>
                    </a:cubicBezTo>
                    <a:lnTo>
                      <a:pt x="155" y="193"/>
                    </a:lnTo>
                    <a:lnTo>
                      <a:pt x="156" y="189"/>
                    </a:lnTo>
                    <a:cubicBezTo>
                      <a:pt x="157" y="186"/>
                      <a:pt x="158" y="184"/>
                      <a:pt x="158" y="182"/>
                    </a:cubicBezTo>
                    <a:cubicBezTo>
                      <a:pt x="158" y="176"/>
                      <a:pt x="158" y="170"/>
                      <a:pt x="158" y="164"/>
                    </a:cubicBezTo>
                    <a:lnTo>
                      <a:pt x="158" y="162"/>
                    </a:lnTo>
                    <a:cubicBezTo>
                      <a:pt x="159" y="158"/>
                      <a:pt x="157" y="154"/>
                      <a:pt x="154" y="150"/>
                    </a:cubicBezTo>
                    <a:cubicBezTo>
                      <a:pt x="152" y="147"/>
                      <a:pt x="151" y="144"/>
                      <a:pt x="151" y="139"/>
                    </a:cubicBezTo>
                    <a:lnTo>
                      <a:pt x="151" y="138"/>
                    </a:lnTo>
                    <a:cubicBezTo>
                      <a:pt x="151" y="134"/>
                      <a:pt x="151" y="130"/>
                      <a:pt x="151" y="126"/>
                    </a:cubicBezTo>
                    <a:cubicBezTo>
                      <a:pt x="151" y="120"/>
                      <a:pt x="151" y="115"/>
                      <a:pt x="151" y="109"/>
                    </a:cubicBezTo>
                    <a:lnTo>
                      <a:pt x="151" y="108"/>
                    </a:lnTo>
                    <a:lnTo>
                      <a:pt x="151" y="107"/>
                    </a:lnTo>
                    <a:cubicBezTo>
                      <a:pt x="150" y="107"/>
                      <a:pt x="149" y="106"/>
                      <a:pt x="148" y="105"/>
                    </a:cubicBezTo>
                    <a:lnTo>
                      <a:pt x="148" y="105"/>
                    </a:lnTo>
                    <a:cubicBezTo>
                      <a:pt x="147" y="104"/>
                      <a:pt x="146" y="103"/>
                      <a:pt x="146" y="101"/>
                    </a:cubicBezTo>
                    <a:cubicBezTo>
                      <a:pt x="145" y="100"/>
                      <a:pt x="145" y="99"/>
                      <a:pt x="145" y="97"/>
                    </a:cubicBezTo>
                    <a:lnTo>
                      <a:pt x="145" y="96"/>
                    </a:lnTo>
                    <a:cubicBezTo>
                      <a:pt x="145" y="91"/>
                      <a:pt x="145" y="87"/>
                      <a:pt x="145" y="82"/>
                    </a:cubicBezTo>
                    <a:cubicBezTo>
                      <a:pt x="145" y="76"/>
                      <a:pt x="145" y="70"/>
                      <a:pt x="145" y="65"/>
                    </a:cubicBezTo>
                    <a:cubicBezTo>
                      <a:pt x="145" y="63"/>
                      <a:pt x="145" y="61"/>
                      <a:pt x="145" y="59"/>
                    </a:cubicBezTo>
                    <a:cubicBezTo>
                      <a:pt x="145" y="57"/>
                      <a:pt x="146" y="54"/>
                      <a:pt x="146" y="51"/>
                    </a:cubicBezTo>
                    <a:cubicBezTo>
                      <a:pt x="146" y="47"/>
                      <a:pt x="148" y="43"/>
                      <a:pt x="148" y="38"/>
                    </a:cubicBezTo>
                    <a:cubicBezTo>
                      <a:pt x="148" y="37"/>
                      <a:pt x="148" y="36"/>
                      <a:pt x="147" y="35"/>
                    </a:cubicBezTo>
                    <a:lnTo>
                      <a:pt x="147" y="34"/>
                    </a:lnTo>
                    <a:lnTo>
                      <a:pt x="147" y="33"/>
                    </a:lnTo>
                    <a:cubicBezTo>
                      <a:pt x="146" y="33"/>
                      <a:pt x="146" y="32"/>
                      <a:pt x="145" y="31"/>
                    </a:cubicBezTo>
                    <a:lnTo>
                      <a:pt x="145" y="31"/>
                    </a:lnTo>
                    <a:cubicBezTo>
                      <a:pt x="132" y="22"/>
                      <a:pt x="119" y="13"/>
                      <a:pt x="107" y="3"/>
                    </a:cubicBezTo>
                    <a:cubicBezTo>
                      <a:pt x="104" y="1"/>
                      <a:pt x="100" y="0"/>
                      <a:pt x="97" y="0"/>
                    </a:cubicBezTo>
                    <a:lnTo>
                      <a:pt x="97" y="0"/>
                    </a:lnTo>
                    <a:lnTo>
                      <a:pt x="97" y="0"/>
                    </a:lnTo>
                    <a:cubicBezTo>
                      <a:pt x="91" y="1"/>
                      <a:pt x="85" y="1"/>
                      <a:pt x="79" y="1"/>
                    </a:cubicBezTo>
                    <a:cubicBezTo>
                      <a:pt x="74" y="1"/>
                      <a:pt x="68" y="1"/>
                      <a:pt x="63" y="0"/>
                    </a:cubicBezTo>
                    <a:lnTo>
                      <a:pt x="63" y="4"/>
                    </a:lnTo>
                    <a:lnTo>
                      <a:pt x="63" y="0"/>
                    </a:lnTo>
                    <a:lnTo>
                      <a:pt x="63" y="0"/>
                    </a:lnTo>
                    <a:cubicBezTo>
                      <a:pt x="58" y="0"/>
                      <a:pt x="55" y="2"/>
                      <a:pt x="51" y="4"/>
                    </a:cubicBezTo>
                    <a:cubicBezTo>
                      <a:pt x="39" y="13"/>
                      <a:pt x="27" y="22"/>
                      <a:pt x="15" y="31"/>
                    </a:cubicBezTo>
                    <a:cubicBezTo>
                      <a:pt x="13" y="32"/>
                      <a:pt x="13" y="33"/>
                      <a:pt x="12" y="34"/>
                    </a:cubicBezTo>
                    <a:lnTo>
                      <a:pt x="11" y="35"/>
                    </a:lnTo>
                    <a:lnTo>
                      <a:pt x="11" y="36"/>
                    </a:lnTo>
                    <a:cubicBezTo>
                      <a:pt x="12" y="41"/>
                      <a:pt x="12" y="44"/>
                      <a:pt x="12" y="48"/>
                    </a:cubicBezTo>
                    <a:cubicBezTo>
                      <a:pt x="13" y="65"/>
                      <a:pt x="13" y="83"/>
                      <a:pt x="13" y="101"/>
                    </a:cubicBezTo>
                    <a:lnTo>
                      <a:pt x="16" y="101"/>
                    </a:lnTo>
                    <a:lnTo>
                      <a:pt x="13" y="101"/>
                    </a:lnTo>
                    <a:lnTo>
                      <a:pt x="13" y="101"/>
                    </a:lnTo>
                    <a:cubicBezTo>
                      <a:pt x="13" y="102"/>
                      <a:pt x="12" y="103"/>
                      <a:pt x="11" y="104"/>
                    </a:cubicBezTo>
                    <a:cubicBezTo>
                      <a:pt x="8" y="107"/>
                      <a:pt x="7" y="110"/>
                      <a:pt x="7" y="114"/>
                    </a:cubicBezTo>
                    <a:lnTo>
                      <a:pt x="7" y="114"/>
                    </a:lnTo>
                    <a:cubicBezTo>
                      <a:pt x="7" y="115"/>
                      <a:pt x="7" y="116"/>
                      <a:pt x="7" y="117"/>
                    </a:cubicBezTo>
                    <a:cubicBezTo>
                      <a:pt x="7" y="121"/>
                      <a:pt x="7" y="126"/>
                      <a:pt x="7" y="131"/>
                    </a:cubicBezTo>
                    <a:cubicBezTo>
                      <a:pt x="7" y="133"/>
                      <a:pt x="7" y="136"/>
                      <a:pt x="7" y="138"/>
                    </a:cubicBezTo>
                    <a:lnTo>
                      <a:pt x="7" y="139"/>
                    </a:lnTo>
                    <a:cubicBezTo>
                      <a:pt x="7" y="144"/>
                      <a:pt x="6" y="148"/>
                      <a:pt x="3" y="151"/>
                    </a:cubicBezTo>
                    <a:cubicBezTo>
                      <a:pt x="1" y="154"/>
                      <a:pt x="0" y="157"/>
                      <a:pt x="0" y="161"/>
                    </a:cubicBezTo>
                    <a:lnTo>
                      <a:pt x="0" y="162"/>
                    </a:lnTo>
                    <a:cubicBezTo>
                      <a:pt x="1" y="167"/>
                      <a:pt x="1" y="171"/>
                      <a:pt x="1" y="176"/>
                    </a:cubicBezTo>
                    <a:lnTo>
                      <a:pt x="1" y="178"/>
                    </a:lnTo>
                    <a:cubicBezTo>
                      <a:pt x="1" y="182"/>
                      <a:pt x="1" y="185"/>
                      <a:pt x="2" y="188"/>
                    </a:cubicBezTo>
                    <a:lnTo>
                      <a:pt x="2" y="193"/>
                    </a:lnTo>
                    <a:lnTo>
                      <a:pt x="6" y="191"/>
                    </a:lnTo>
                    <a:lnTo>
                      <a:pt x="5" y="18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5" name="Freeform 2478">
                <a:extLst>
                  <a:ext uri="{FF2B5EF4-FFF2-40B4-BE49-F238E27FC236}">
                    <a16:creationId xmlns:a16="http://schemas.microsoft.com/office/drawing/2014/main" id="{01192485-659A-4663-968A-DFBAC5346463}"/>
                  </a:ext>
                </a:extLst>
              </p:cNvPr>
              <p:cNvSpPr>
                <a:spLocks/>
              </p:cNvSpPr>
              <p:nvPr/>
            </p:nvSpPr>
            <p:spPr bwMode="auto">
              <a:xfrm>
                <a:off x="2501" y="4017"/>
                <a:ext cx="101" cy="86"/>
              </a:xfrm>
              <a:custGeom>
                <a:avLst/>
                <a:gdLst>
                  <a:gd name="T0" fmla="*/ 164 w 177"/>
                  <a:gd name="T1" fmla="*/ 68 h 152"/>
                  <a:gd name="T2" fmla="*/ 174 w 177"/>
                  <a:gd name="T3" fmla="*/ 147 h 152"/>
                  <a:gd name="T4" fmla="*/ 159 w 177"/>
                  <a:gd name="T5" fmla="*/ 130 h 152"/>
                  <a:gd name="T6" fmla="*/ 159 w 177"/>
                  <a:gd name="T7" fmla="*/ 115 h 152"/>
                  <a:gd name="T8" fmla="*/ 123 w 177"/>
                  <a:gd name="T9" fmla="*/ 99 h 152"/>
                  <a:gd name="T10" fmla="*/ 122 w 177"/>
                  <a:gd name="T11" fmla="*/ 119 h 152"/>
                  <a:gd name="T12" fmla="*/ 109 w 177"/>
                  <a:gd name="T13" fmla="*/ 125 h 152"/>
                  <a:gd name="T14" fmla="*/ 109 w 177"/>
                  <a:gd name="T15" fmla="*/ 138 h 152"/>
                  <a:gd name="T16" fmla="*/ 109 w 177"/>
                  <a:gd name="T17" fmla="*/ 137 h 152"/>
                  <a:gd name="T18" fmla="*/ 110 w 177"/>
                  <a:gd name="T19" fmla="*/ 137 h 152"/>
                  <a:gd name="T20" fmla="*/ 110 w 177"/>
                  <a:gd name="T21" fmla="*/ 137 h 152"/>
                  <a:gd name="T22" fmla="*/ 110 w 177"/>
                  <a:gd name="T23" fmla="*/ 133 h 152"/>
                  <a:gd name="T24" fmla="*/ 107 w 177"/>
                  <a:gd name="T25" fmla="*/ 117 h 152"/>
                  <a:gd name="T26" fmla="*/ 68 w 177"/>
                  <a:gd name="T27" fmla="*/ 116 h 152"/>
                  <a:gd name="T28" fmla="*/ 66 w 177"/>
                  <a:gd name="T29" fmla="*/ 140 h 152"/>
                  <a:gd name="T30" fmla="*/ 68 w 177"/>
                  <a:gd name="T31" fmla="*/ 140 h 152"/>
                  <a:gd name="T32" fmla="*/ 64 w 177"/>
                  <a:gd name="T33" fmla="*/ 117 h 152"/>
                  <a:gd name="T34" fmla="*/ 58 w 177"/>
                  <a:gd name="T35" fmla="*/ 108 h 152"/>
                  <a:gd name="T36" fmla="*/ 36 w 177"/>
                  <a:gd name="T37" fmla="*/ 105 h 152"/>
                  <a:gd name="T38" fmla="*/ 17 w 177"/>
                  <a:gd name="T39" fmla="*/ 127 h 152"/>
                  <a:gd name="T40" fmla="*/ 5 w 177"/>
                  <a:gd name="T41" fmla="*/ 144 h 152"/>
                  <a:gd name="T42" fmla="*/ 5 w 177"/>
                  <a:gd name="T43" fmla="*/ 145 h 152"/>
                  <a:gd name="T44" fmla="*/ 5 w 177"/>
                  <a:gd name="T45" fmla="*/ 145 h 152"/>
                  <a:gd name="T46" fmla="*/ 5 w 177"/>
                  <a:gd name="T47" fmla="*/ 145 h 152"/>
                  <a:gd name="T48" fmla="*/ 12 w 177"/>
                  <a:gd name="T49" fmla="*/ 72 h 152"/>
                  <a:gd name="T50" fmla="*/ 7 w 177"/>
                  <a:gd name="T51" fmla="*/ 44 h 152"/>
                  <a:gd name="T52" fmla="*/ 62 w 177"/>
                  <a:gd name="T53" fmla="*/ 5 h 152"/>
                  <a:gd name="T54" fmla="*/ 62 w 177"/>
                  <a:gd name="T55" fmla="*/ 6 h 152"/>
                  <a:gd name="T56" fmla="*/ 115 w 177"/>
                  <a:gd name="T57" fmla="*/ 6 h 152"/>
                  <a:gd name="T58" fmla="*/ 168 w 177"/>
                  <a:gd name="T59" fmla="*/ 43 h 152"/>
                  <a:gd name="T60" fmla="*/ 171 w 177"/>
                  <a:gd name="T61" fmla="*/ 36 h 152"/>
                  <a:gd name="T62" fmla="*/ 115 w 177"/>
                  <a:gd name="T63" fmla="*/ 0 h 152"/>
                  <a:gd name="T64" fmla="*/ 63 w 177"/>
                  <a:gd name="T65" fmla="*/ 0 h 152"/>
                  <a:gd name="T66" fmla="*/ 1 w 177"/>
                  <a:gd name="T67" fmla="*/ 40 h 152"/>
                  <a:gd name="T68" fmla="*/ 2 w 177"/>
                  <a:gd name="T69" fmla="*/ 118 h 152"/>
                  <a:gd name="T70" fmla="*/ 5 w 177"/>
                  <a:gd name="T71" fmla="*/ 150 h 152"/>
                  <a:gd name="T72" fmla="*/ 23 w 177"/>
                  <a:gd name="T73" fmla="*/ 121 h 152"/>
                  <a:gd name="T74" fmla="*/ 54 w 177"/>
                  <a:gd name="T75" fmla="*/ 106 h 152"/>
                  <a:gd name="T76" fmla="*/ 51 w 177"/>
                  <a:gd name="T77" fmla="*/ 112 h 152"/>
                  <a:gd name="T78" fmla="*/ 64 w 177"/>
                  <a:gd name="T79" fmla="*/ 120 h 152"/>
                  <a:gd name="T80" fmla="*/ 63 w 177"/>
                  <a:gd name="T81" fmla="*/ 144 h 152"/>
                  <a:gd name="T82" fmla="*/ 73 w 177"/>
                  <a:gd name="T83" fmla="*/ 133 h 152"/>
                  <a:gd name="T84" fmla="*/ 70 w 177"/>
                  <a:gd name="T85" fmla="*/ 122 h 152"/>
                  <a:gd name="T86" fmla="*/ 103 w 177"/>
                  <a:gd name="T87" fmla="*/ 122 h 152"/>
                  <a:gd name="T88" fmla="*/ 104 w 177"/>
                  <a:gd name="T89" fmla="*/ 133 h 152"/>
                  <a:gd name="T90" fmla="*/ 114 w 177"/>
                  <a:gd name="T91" fmla="*/ 141 h 152"/>
                  <a:gd name="T92" fmla="*/ 115 w 177"/>
                  <a:gd name="T93" fmla="*/ 129 h 152"/>
                  <a:gd name="T94" fmla="*/ 122 w 177"/>
                  <a:gd name="T95" fmla="*/ 122 h 152"/>
                  <a:gd name="T96" fmla="*/ 123 w 177"/>
                  <a:gd name="T97" fmla="*/ 102 h 152"/>
                  <a:gd name="T98" fmla="*/ 153 w 177"/>
                  <a:gd name="T99" fmla="*/ 115 h 152"/>
                  <a:gd name="T100" fmla="*/ 153 w 177"/>
                  <a:gd name="T101" fmla="*/ 124 h 152"/>
                  <a:gd name="T102" fmla="*/ 168 w 177"/>
                  <a:gd name="T103" fmla="*/ 147 h 152"/>
                  <a:gd name="T104" fmla="*/ 177 w 177"/>
                  <a:gd name="T105" fmla="*/ 141 h 152"/>
                  <a:gd name="T106" fmla="*/ 174 w 177"/>
                  <a:gd name="T107"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7" h="152">
                    <a:moveTo>
                      <a:pt x="170" y="40"/>
                    </a:moveTo>
                    <a:lnTo>
                      <a:pt x="167" y="41"/>
                    </a:lnTo>
                    <a:lnTo>
                      <a:pt x="168" y="43"/>
                    </a:lnTo>
                    <a:cubicBezTo>
                      <a:pt x="168" y="46"/>
                      <a:pt x="167" y="48"/>
                      <a:pt x="166" y="51"/>
                    </a:cubicBezTo>
                    <a:cubicBezTo>
                      <a:pt x="165" y="56"/>
                      <a:pt x="164" y="62"/>
                      <a:pt x="164" y="68"/>
                    </a:cubicBezTo>
                    <a:cubicBezTo>
                      <a:pt x="164" y="71"/>
                      <a:pt x="165" y="74"/>
                      <a:pt x="165" y="77"/>
                    </a:cubicBezTo>
                    <a:cubicBezTo>
                      <a:pt x="167" y="98"/>
                      <a:pt x="169" y="120"/>
                      <a:pt x="171" y="141"/>
                    </a:cubicBezTo>
                    <a:lnTo>
                      <a:pt x="171" y="143"/>
                    </a:lnTo>
                    <a:cubicBezTo>
                      <a:pt x="171" y="144"/>
                      <a:pt x="171" y="145"/>
                      <a:pt x="171" y="147"/>
                    </a:cubicBezTo>
                    <a:lnTo>
                      <a:pt x="174" y="147"/>
                    </a:lnTo>
                    <a:lnTo>
                      <a:pt x="175" y="144"/>
                    </a:lnTo>
                    <a:cubicBezTo>
                      <a:pt x="173" y="143"/>
                      <a:pt x="172" y="142"/>
                      <a:pt x="172" y="142"/>
                    </a:cubicBezTo>
                    <a:cubicBezTo>
                      <a:pt x="170" y="140"/>
                      <a:pt x="168" y="139"/>
                      <a:pt x="166" y="137"/>
                    </a:cubicBezTo>
                    <a:cubicBezTo>
                      <a:pt x="162" y="133"/>
                      <a:pt x="160" y="132"/>
                      <a:pt x="160" y="132"/>
                    </a:cubicBezTo>
                    <a:cubicBezTo>
                      <a:pt x="160" y="131"/>
                      <a:pt x="160" y="131"/>
                      <a:pt x="159" y="130"/>
                    </a:cubicBezTo>
                    <a:cubicBezTo>
                      <a:pt x="159" y="129"/>
                      <a:pt x="159" y="128"/>
                      <a:pt x="159" y="126"/>
                    </a:cubicBezTo>
                    <a:lnTo>
                      <a:pt x="159" y="124"/>
                    </a:lnTo>
                    <a:lnTo>
                      <a:pt x="159" y="122"/>
                    </a:lnTo>
                    <a:cubicBezTo>
                      <a:pt x="159" y="120"/>
                      <a:pt x="159" y="118"/>
                      <a:pt x="159" y="116"/>
                    </a:cubicBezTo>
                    <a:lnTo>
                      <a:pt x="159" y="115"/>
                    </a:lnTo>
                    <a:lnTo>
                      <a:pt x="159" y="113"/>
                    </a:lnTo>
                    <a:lnTo>
                      <a:pt x="158" y="112"/>
                    </a:lnTo>
                    <a:lnTo>
                      <a:pt x="157" y="111"/>
                    </a:lnTo>
                    <a:cubicBezTo>
                      <a:pt x="154" y="109"/>
                      <a:pt x="148" y="107"/>
                      <a:pt x="141" y="105"/>
                    </a:cubicBezTo>
                    <a:cubicBezTo>
                      <a:pt x="135" y="102"/>
                      <a:pt x="128" y="100"/>
                      <a:pt x="123" y="99"/>
                    </a:cubicBezTo>
                    <a:lnTo>
                      <a:pt x="120" y="99"/>
                    </a:lnTo>
                    <a:lnTo>
                      <a:pt x="120" y="102"/>
                    </a:lnTo>
                    <a:cubicBezTo>
                      <a:pt x="119" y="103"/>
                      <a:pt x="119" y="104"/>
                      <a:pt x="119" y="107"/>
                    </a:cubicBezTo>
                    <a:cubicBezTo>
                      <a:pt x="118" y="110"/>
                      <a:pt x="118" y="114"/>
                      <a:pt x="118" y="119"/>
                    </a:cubicBezTo>
                    <a:lnTo>
                      <a:pt x="122" y="119"/>
                    </a:lnTo>
                    <a:lnTo>
                      <a:pt x="121" y="115"/>
                    </a:lnTo>
                    <a:cubicBezTo>
                      <a:pt x="118" y="116"/>
                      <a:pt x="115" y="116"/>
                      <a:pt x="113" y="117"/>
                    </a:cubicBezTo>
                    <a:lnTo>
                      <a:pt x="111" y="117"/>
                    </a:lnTo>
                    <a:lnTo>
                      <a:pt x="110" y="118"/>
                    </a:lnTo>
                    <a:cubicBezTo>
                      <a:pt x="109" y="121"/>
                      <a:pt x="109" y="123"/>
                      <a:pt x="109" y="125"/>
                    </a:cubicBezTo>
                    <a:cubicBezTo>
                      <a:pt x="109" y="126"/>
                      <a:pt x="109" y="128"/>
                      <a:pt x="109" y="129"/>
                    </a:cubicBezTo>
                    <a:lnTo>
                      <a:pt x="109" y="130"/>
                    </a:lnTo>
                    <a:cubicBezTo>
                      <a:pt x="109" y="131"/>
                      <a:pt x="109" y="132"/>
                      <a:pt x="109" y="133"/>
                    </a:cubicBezTo>
                    <a:cubicBezTo>
                      <a:pt x="109" y="134"/>
                      <a:pt x="109" y="136"/>
                      <a:pt x="109" y="137"/>
                    </a:cubicBezTo>
                    <a:lnTo>
                      <a:pt x="109" y="138"/>
                    </a:lnTo>
                    <a:lnTo>
                      <a:pt x="111" y="138"/>
                    </a:lnTo>
                    <a:lnTo>
                      <a:pt x="109" y="137"/>
                    </a:lnTo>
                    <a:lnTo>
                      <a:pt x="109" y="138"/>
                    </a:lnTo>
                    <a:lnTo>
                      <a:pt x="111" y="138"/>
                    </a:lnTo>
                    <a:lnTo>
                      <a:pt x="109" y="137"/>
                    </a:lnTo>
                    <a:lnTo>
                      <a:pt x="111" y="139"/>
                    </a:lnTo>
                    <a:lnTo>
                      <a:pt x="110" y="137"/>
                    </a:lnTo>
                    <a:lnTo>
                      <a:pt x="109" y="137"/>
                    </a:lnTo>
                    <a:lnTo>
                      <a:pt x="111" y="139"/>
                    </a:lnTo>
                    <a:lnTo>
                      <a:pt x="110" y="137"/>
                    </a:lnTo>
                    <a:lnTo>
                      <a:pt x="110" y="138"/>
                    </a:lnTo>
                    <a:lnTo>
                      <a:pt x="110" y="137"/>
                    </a:lnTo>
                    <a:lnTo>
                      <a:pt x="110" y="137"/>
                    </a:lnTo>
                    <a:lnTo>
                      <a:pt x="110" y="138"/>
                    </a:lnTo>
                    <a:lnTo>
                      <a:pt x="110" y="137"/>
                    </a:lnTo>
                    <a:lnTo>
                      <a:pt x="110" y="137"/>
                    </a:lnTo>
                    <a:cubicBezTo>
                      <a:pt x="109" y="137"/>
                      <a:pt x="109" y="137"/>
                      <a:pt x="108" y="137"/>
                    </a:cubicBezTo>
                    <a:lnTo>
                      <a:pt x="108" y="140"/>
                    </a:lnTo>
                    <a:lnTo>
                      <a:pt x="111" y="139"/>
                    </a:lnTo>
                    <a:cubicBezTo>
                      <a:pt x="110" y="137"/>
                      <a:pt x="110" y="135"/>
                      <a:pt x="110" y="133"/>
                    </a:cubicBezTo>
                    <a:cubicBezTo>
                      <a:pt x="110" y="131"/>
                      <a:pt x="110" y="129"/>
                      <a:pt x="110" y="126"/>
                    </a:cubicBezTo>
                    <a:cubicBezTo>
                      <a:pt x="110" y="124"/>
                      <a:pt x="110" y="122"/>
                      <a:pt x="110" y="120"/>
                    </a:cubicBezTo>
                    <a:lnTo>
                      <a:pt x="110" y="119"/>
                    </a:lnTo>
                    <a:lnTo>
                      <a:pt x="107" y="117"/>
                    </a:lnTo>
                    <a:lnTo>
                      <a:pt x="107" y="117"/>
                    </a:lnTo>
                    <a:lnTo>
                      <a:pt x="106" y="116"/>
                    </a:lnTo>
                    <a:cubicBezTo>
                      <a:pt x="101" y="116"/>
                      <a:pt x="96" y="116"/>
                      <a:pt x="91" y="116"/>
                    </a:cubicBezTo>
                    <a:cubicBezTo>
                      <a:pt x="86" y="116"/>
                      <a:pt x="81" y="116"/>
                      <a:pt x="76" y="116"/>
                    </a:cubicBezTo>
                    <a:cubicBezTo>
                      <a:pt x="74" y="116"/>
                      <a:pt x="72" y="116"/>
                      <a:pt x="70" y="116"/>
                    </a:cubicBezTo>
                    <a:lnTo>
                      <a:pt x="68" y="116"/>
                    </a:lnTo>
                    <a:lnTo>
                      <a:pt x="67" y="119"/>
                    </a:lnTo>
                    <a:cubicBezTo>
                      <a:pt x="67" y="121"/>
                      <a:pt x="66" y="123"/>
                      <a:pt x="66" y="125"/>
                    </a:cubicBezTo>
                    <a:cubicBezTo>
                      <a:pt x="66" y="126"/>
                      <a:pt x="66" y="127"/>
                      <a:pt x="66" y="129"/>
                    </a:cubicBezTo>
                    <a:cubicBezTo>
                      <a:pt x="66" y="130"/>
                      <a:pt x="66" y="131"/>
                      <a:pt x="66" y="133"/>
                    </a:cubicBezTo>
                    <a:cubicBezTo>
                      <a:pt x="66" y="135"/>
                      <a:pt x="66" y="138"/>
                      <a:pt x="66" y="140"/>
                    </a:cubicBezTo>
                    <a:lnTo>
                      <a:pt x="69" y="140"/>
                    </a:lnTo>
                    <a:lnTo>
                      <a:pt x="69" y="137"/>
                    </a:lnTo>
                    <a:cubicBezTo>
                      <a:pt x="67" y="137"/>
                      <a:pt x="66" y="137"/>
                      <a:pt x="65" y="137"/>
                    </a:cubicBezTo>
                    <a:lnTo>
                      <a:pt x="65" y="141"/>
                    </a:lnTo>
                    <a:lnTo>
                      <a:pt x="68" y="140"/>
                    </a:lnTo>
                    <a:cubicBezTo>
                      <a:pt x="68" y="137"/>
                      <a:pt x="67" y="135"/>
                      <a:pt x="67" y="133"/>
                    </a:cubicBezTo>
                    <a:cubicBezTo>
                      <a:pt x="67" y="131"/>
                      <a:pt x="67" y="129"/>
                      <a:pt x="67" y="126"/>
                    </a:cubicBezTo>
                    <a:cubicBezTo>
                      <a:pt x="67" y="124"/>
                      <a:pt x="67" y="122"/>
                      <a:pt x="67" y="119"/>
                    </a:cubicBezTo>
                    <a:lnTo>
                      <a:pt x="66" y="117"/>
                    </a:lnTo>
                    <a:lnTo>
                      <a:pt x="64" y="117"/>
                    </a:lnTo>
                    <a:cubicBezTo>
                      <a:pt x="61" y="116"/>
                      <a:pt x="59" y="116"/>
                      <a:pt x="56" y="116"/>
                    </a:cubicBezTo>
                    <a:lnTo>
                      <a:pt x="55" y="119"/>
                    </a:lnTo>
                    <a:lnTo>
                      <a:pt x="58" y="118"/>
                    </a:lnTo>
                    <a:cubicBezTo>
                      <a:pt x="58" y="116"/>
                      <a:pt x="58" y="114"/>
                      <a:pt x="58" y="112"/>
                    </a:cubicBezTo>
                    <a:cubicBezTo>
                      <a:pt x="58" y="111"/>
                      <a:pt x="58" y="110"/>
                      <a:pt x="58" y="108"/>
                    </a:cubicBezTo>
                    <a:cubicBezTo>
                      <a:pt x="58" y="106"/>
                      <a:pt x="58" y="104"/>
                      <a:pt x="57" y="102"/>
                    </a:cubicBezTo>
                    <a:lnTo>
                      <a:pt x="57" y="99"/>
                    </a:lnTo>
                    <a:lnTo>
                      <a:pt x="54" y="99"/>
                    </a:lnTo>
                    <a:lnTo>
                      <a:pt x="54" y="99"/>
                    </a:lnTo>
                    <a:cubicBezTo>
                      <a:pt x="46" y="100"/>
                      <a:pt x="41" y="103"/>
                      <a:pt x="36" y="105"/>
                    </a:cubicBezTo>
                    <a:cubicBezTo>
                      <a:pt x="30" y="106"/>
                      <a:pt x="25" y="109"/>
                      <a:pt x="19" y="110"/>
                    </a:cubicBezTo>
                    <a:lnTo>
                      <a:pt x="18" y="111"/>
                    </a:lnTo>
                    <a:lnTo>
                      <a:pt x="17" y="113"/>
                    </a:lnTo>
                    <a:cubicBezTo>
                      <a:pt x="17" y="116"/>
                      <a:pt x="17" y="118"/>
                      <a:pt x="17" y="121"/>
                    </a:cubicBezTo>
                    <a:cubicBezTo>
                      <a:pt x="17" y="123"/>
                      <a:pt x="17" y="125"/>
                      <a:pt x="17" y="127"/>
                    </a:cubicBezTo>
                    <a:lnTo>
                      <a:pt x="17" y="128"/>
                    </a:lnTo>
                    <a:cubicBezTo>
                      <a:pt x="17" y="131"/>
                      <a:pt x="16" y="133"/>
                      <a:pt x="13" y="135"/>
                    </a:cubicBezTo>
                    <a:cubicBezTo>
                      <a:pt x="9" y="138"/>
                      <a:pt x="6" y="141"/>
                      <a:pt x="2" y="144"/>
                    </a:cubicBezTo>
                    <a:lnTo>
                      <a:pt x="5" y="147"/>
                    </a:lnTo>
                    <a:lnTo>
                      <a:pt x="5" y="144"/>
                    </a:lnTo>
                    <a:lnTo>
                      <a:pt x="5" y="144"/>
                    </a:lnTo>
                    <a:lnTo>
                      <a:pt x="5" y="145"/>
                    </a:lnTo>
                    <a:lnTo>
                      <a:pt x="6" y="144"/>
                    </a:lnTo>
                    <a:lnTo>
                      <a:pt x="5" y="144"/>
                    </a:lnTo>
                    <a:lnTo>
                      <a:pt x="5" y="145"/>
                    </a:lnTo>
                    <a:lnTo>
                      <a:pt x="6" y="144"/>
                    </a:lnTo>
                    <a:lnTo>
                      <a:pt x="5" y="145"/>
                    </a:lnTo>
                    <a:lnTo>
                      <a:pt x="6" y="145"/>
                    </a:lnTo>
                    <a:lnTo>
                      <a:pt x="6" y="144"/>
                    </a:lnTo>
                    <a:lnTo>
                      <a:pt x="5" y="145"/>
                    </a:lnTo>
                    <a:lnTo>
                      <a:pt x="6" y="145"/>
                    </a:lnTo>
                    <a:lnTo>
                      <a:pt x="5" y="145"/>
                    </a:lnTo>
                    <a:lnTo>
                      <a:pt x="6" y="145"/>
                    </a:lnTo>
                    <a:lnTo>
                      <a:pt x="6" y="145"/>
                    </a:lnTo>
                    <a:lnTo>
                      <a:pt x="5" y="145"/>
                    </a:lnTo>
                    <a:lnTo>
                      <a:pt x="6" y="145"/>
                    </a:lnTo>
                    <a:lnTo>
                      <a:pt x="6" y="145"/>
                    </a:lnTo>
                    <a:lnTo>
                      <a:pt x="6" y="144"/>
                    </a:lnTo>
                    <a:cubicBezTo>
                      <a:pt x="7" y="135"/>
                      <a:pt x="7" y="127"/>
                      <a:pt x="8" y="118"/>
                    </a:cubicBezTo>
                    <a:cubicBezTo>
                      <a:pt x="9" y="103"/>
                      <a:pt x="11" y="87"/>
                      <a:pt x="12" y="72"/>
                    </a:cubicBezTo>
                    <a:cubicBezTo>
                      <a:pt x="12" y="71"/>
                      <a:pt x="12" y="69"/>
                      <a:pt x="12" y="68"/>
                    </a:cubicBezTo>
                    <a:cubicBezTo>
                      <a:pt x="12" y="63"/>
                      <a:pt x="11" y="58"/>
                      <a:pt x="10" y="53"/>
                    </a:cubicBezTo>
                    <a:cubicBezTo>
                      <a:pt x="10" y="49"/>
                      <a:pt x="9" y="45"/>
                      <a:pt x="8" y="41"/>
                    </a:cubicBezTo>
                    <a:lnTo>
                      <a:pt x="5" y="41"/>
                    </a:lnTo>
                    <a:lnTo>
                      <a:pt x="7" y="44"/>
                    </a:lnTo>
                    <a:cubicBezTo>
                      <a:pt x="9" y="42"/>
                      <a:pt x="11" y="41"/>
                      <a:pt x="13" y="39"/>
                    </a:cubicBezTo>
                    <a:cubicBezTo>
                      <a:pt x="27" y="29"/>
                      <a:pt x="41" y="19"/>
                      <a:pt x="54" y="9"/>
                    </a:cubicBezTo>
                    <a:cubicBezTo>
                      <a:pt x="57" y="7"/>
                      <a:pt x="59" y="6"/>
                      <a:pt x="62" y="6"/>
                    </a:cubicBezTo>
                    <a:lnTo>
                      <a:pt x="62" y="6"/>
                    </a:lnTo>
                    <a:lnTo>
                      <a:pt x="62" y="5"/>
                    </a:lnTo>
                    <a:lnTo>
                      <a:pt x="62" y="6"/>
                    </a:lnTo>
                    <a:lnTo>
                      <a:pt x="62" y="6"/>
                    </a:lnTo>
                    <a:lnTo>
                      <a:pt x="62" y="5"/>
                    </a:lnTo>
                    <a:lnTo>
                      <a:pt x="62" y="6"/>
                    </a:lnTo>
                    <a:lnTo>
                      <a:pt x="62" y="6"/>
                    </a:lnTo>
                    <a:lnTo>
                      <a:pt x="62" y="6"/>
                    </a:lnTo>
                    <a:cubicBezTo>
                      <a:pt x="71" y="6"/>
                      <a:pt x="79" y="6"/>
                      <a:pt x="88" y="6"/>
                    </a:cubicBezTo>
                    <a:cubicBezTo>
                      <a:pt x="97" y="6"/>
                      <a:pt x="106" y="6"/>
                      <a:pt x="115" y="6"/>
                    </a:cubicBezTo>
                    <a:lnTo>
                      <a:pt x="115" y="6"/>
                    </a:lnTo>
                    <a:lnTo>
                      <a:pt x="115" y="6"/>
                    </a:lnTo>
                    <a:cubicBezTo>
                      <a:pt x="118" y="6"/>
                      <a:pt x="119" y="7"/>
                      <a:pt x="121" y="8"/>
                    </a:cubicBezTo>
                    <a:cubicBezTo>
                      <a:pt x="136" y="19"/>
                      <a:pt x="152" y="30"/>
                      <a:pt x="167" y="42"/>
                    </a:cubicBezTo>
                    <a:lnTo>
                      <a:pt x="169" y="39"/>
                    </a:lnTo>
                    <a:lnTo>
                      <a:pt x="167" y="41"/>
                    </a:lnTo>
                    <a:lnTo>
                      <a:pt x="168" y="43"/>
                    </a:lnTo>
                    <a:lnTo>
                      <a:pt x="170" y="40"/>
                    </a:lnTo>
                    <a:lnTo>
                      <a:pt x="167" y="41"/>
                    </a:lnTo>
                    <a:lnTo>
                      <a:pt x="170" y="40"/>
                    </a:lnTo>
                    <a:lnTo>
                      <a:pt x="172" y="38"/>
                    </a:lnTo>
                    <a:lnTo>
                      <a:pt x="171" y="36"/>
                    </a:lnTo>
                    <a:lnTo>
                      <a:pt x="171" y="36"/>
                    </a:lnTo>
                    <a:lnTo>
                      <a:pt x="171" y="36"/>
                    </a:lnTo>
                    <a:cubicBezTo>
                      <a:pt x="155" y="25"/>
                      <a:pt x="140" y="14"/>
                      <a:pt x="125" y="3"/>
                    </a:cubicBezTo>
                    <a:cubicBezTo>
                      <a:pt x="122" y="1"/>
                      <a:pt x="118" y="0"/>
                      <a:pt x="115" y="0"/>
                    </a:cubicBezTo>
                    <a:lnTo>
                      <a:pt x="115" y="0"/>
                    </a:lnTo>
                    <a:lnTo>
                      <a:pt x="115" y="0"/>
                    </a:lnTo>
                    <a:cubicBezTo>
                      <a:pt x="106" y="0"/>
                      <a:pt x="97" y="0"/>
                      <a:pt x="88" y="0"/>
                    </a:cubicBezTo>
                    <a:cubicBezTo>
                      <a:pt x="80" y="0"/>
                      <a:pt x="71" y="0"/>
                      <a:pt x="63" y="0"/>
                    </a:cubicBezTo>
                    <a:lnTo>
                      <a:pt x="62" y="3"/>
                    </a:lnTo>
                    <a:lnTo>
                      <a:pt x="63" y="0"/>
                    </a:lnTo>
                    <a:lnTo>
                      <a:pt x="62" y="0"/>
                    </a:lnTo>
                    <a:cubicBezTo>
                      <a:pt x="58" y="0"/>
                      <a:pt x="54" y="1"/>
                      <a:pt x="51" y="4"/>
                    </a:cubicBezTo>
                    <a:cubicBezTo>
                      <a:pt x="37" y="14"/>
                      <a:pt x="23" y="24"/>
                      <a:pt x="9" y="34"/>
                    </a:cubicBezTo>
                    <a:cubicBezTo>
                      <a:pt x="7" y="36"/>
                      <a:pt x="5" y="37"/>
                      <a:pt x="3" y="39"/>
                    </a:cubicBezTo>
                    <a:lnTo>
                      <a:pt x="1" y="40"/>
                    </a:lnTo>
                    <a:lnTo>
                      <a:pt x="2" y="42"/>
                    </a:lnTo>
                    <a:cubicBezTo>
                      <a:pt x="2" y="46"/>
                      <a:pt x="3" y="50"/>
                      <a:pt x="4" y="54"/>
                    </a:cubicBezTo>
                    <a:cubicBezTo>
                      <a:pt x="5" y="59"/>
                      <a:pt x="6" y="64"/>
                      <a:pt x="6" y="68"/>
                    </a:cubicBezTo>
                    <a:cubicBezTo>
                      <a:pt x="6" y="69"/>
                      <a:pt x="6" y="70"/>
                      <a:pt x="6" y="71"/>
                    </a:cubicBezTo>
                    <a:cubicBezTo>
                      <a:pt x="4" y="87"/>
                      <a:pt x="3" y="102"/>
                      <a:pt x="2" y="118"/>
                    </a:cubicBezTo>
                    <a:cubicBezTo>
                      <a:pt x="1" y="126"/>
                      <a:pt x="0" y="135"/>
                      <a:pt x="0" y="143"/>
                    </a:cubicBezTo>
                    <a:lnTo>
                      <a:pt x="0" y="145"/>
                    </a:lnTo>
                    <a:cubicBezTo>
                      <a:pt x="0" y="145"/>
                      <a:pt x="0" y="147"/>
                      <a:pt x="1" y="148"/>
                    </a:cubicBezTo>
                    <a:cubicBezTo>
                      <a:pt x="1" y="149"/>
                      <a:pt x="3" y="150"/>
                      <a:pt x="4" y="150"/>
                    </a:cubicBezTo>
                    <a:lnTo>
                      <a:pt x="5" y="150"/>
                    </a:lnTo>
                    <a:lnTo>
                      <a:pt x="7" y="149"/>
                    </a:lnTo>
                    <a:cubicBezTo>
                      <a:pt x="10" y="146"/>
                      <a:pt x="14" y="143"/>
                      <a:pt x="17" y="140"/>
                    </a:cubicBezTo>
                    <a:cubicBezTo>
                      <a:pt x="21" y="137"/>
                      <a:pt x="23" y="133"/>
                      <a:pt x="23" y="128"/>
                    </a:cubicBezTo>
                    <a:lnTo>
                      <a:pt x="23" y="127"/>
                    </a:lnTo>
                    <a:cubicBezTo>
                      <a:pt x="23" y="125"/>
                      <a:pt x="23" y="123"/>
                      <a:pt x="23" y="121"/>
                    </a:cubicBezTo>
                    <a:cubicBezTo>
                      <a:pt x="23" y="119"/>
                      <a:pt x="23" y="116"/>
                      <a:pt x="24" y="114"/>
                    </a:cubicBezTo>
                    <a:lnTo>
                      <a:pt x="21" y="113"/>
                    </a:lnTo>
                    <a:lnTo>
                      <a:pt x="22" y="116"/>
                    </a:lnTo>
                    <a:cubicBezTo>
                      <a:pt x="27" y="114"/>
                      <a:pt x="32" y="112"/>
                      <a:pt x="38" y="111"/>
                    </a:cubicBezTo>
                    <a:cubicBezTo>
                      <a:pt x="44" y="109"/>
                      <a:pt x="49" y="106"/>
                      <a:pt x="54" y="106"/>
                    </a:cubicBezTo>
                    <a:lnTo>
                      <a:pt x="54" y="106"/>
                    </a:lnTo>
                    <a:lnTo>
                      <a:pt x="54" y="103"/>
                    </a:lnTo>
                    <a:lnTo>
                      <a:pt x="51" y="103"/>
                    </a:lnTo>
                    <a:cubicBezTo>
                      <a:pt x="51" y="105"/>
                      <a:pt x="51" y="106"/>
                      <a:pt x="51" y="108"/>
                    </a:cubicBezTo>
                    <a:cubicBezTo>
                      <a:pt x="51" y="109"/>
                      <a:pt x="51" y="111"/>
                      <a:pt x="51" y="112"/>
                    </a:cubicBezTo>
                    <a:cubicBezTo>
                      <a:pt x="51" y="115"/>
                      <a:pt x="51" y="117"/>
                      <a:pt x="52" y="120"/>
                    </a:cubicBezTo>
                    <a:lnTo>
                      <a:pt x="53" y="122"/>
                    </a:lnTo>
                    <a:lnTo>
                      <a:pt x="55" y="122"/>
                    </a:lnTo>
                    <a:cubicBezTo>
                      <a:pt x="58" y="122"/>
                      <a:pt x="60" y="123"/>
                      <a:pt x="63" y="123"/>
                    </a:cubicBezTo>
                    <a:lnTo>
                      <a:pt x="64" y="120"/>
                    </a:lnTo>
                    <a:lnTo>
                      <a:pt x="61" y="121"/>
                    </a:lnTo>
                    <a:cubicBezTo>
                      <a:pt x="61" y="122"/>
                      <a:pt x="61" y="124"/>
                      <a:pt x="61" y="126"/>
                    </a:cubicBezTo>
                    <a:cubicBezTo>
                      <a:pt x="61" y="128"/>
                      <a:pt x="61" y="130"/>
                      <a:pt x="61" y="133"/>
                    </a:cubicBezTo>
                    <a:cubicBezTo>
                      <a:pt x="61" y="135"/>
                      <a:pt x="61" y="138"/>
                      <a:pt x="62" y="142"/>
                    </a:cubicBezTo>
                    <a:lnTo>
                      <a:pt x="63" y="144"/>
                    </a:lnTo>
                    <a:lnTo>
                      <a:pt x="66" y="144"/>
                    </a:lnTo>
                    <a:cubicBezTo>
                      <a:pt x="67" y="144"/>
                      <a:pt x="68" y="143"/>
                      <a:pt x="69" y="143"/>
                    </a:cubicBezTo>
                    <a:lnTo>
                      <a:pt x="72" y="143"/>
                    </a:lnTo>
                    <a:lnTo>
                      <a:pt x="72" y="141"/>
                    </a:lnTo>
                    <a:cubicBezTo>
                      <a:pt x="72" y="138"/>
                      <a:pt x="73" y="135"/>
                      <a:pt x="73" y="133"/>
                    </a:cubicBezTo>
                    <a:cubicBezTo>
                      <a:pt x="73" y="131"/>
                      <a:pt x="73" y="130"/>
                      <a:pt x="73" y="129"/>
                    </a:cubicBezTo>
                    <a:cubicBezTo>
                      <a:pt x="73" y="128"/>
                      <a:pt x="73" y="126"/>
                      <a:pt x="73" y="125"/>
                    </a:cubicBezTo>
                    <a:cubicBezTo>
                      <a:pt x="73" y="124"/>
                      <a:pt x="73" y="122"/>
                      <a:pt x="73" y="120"/>
                    </a:cubicBezTo>
                    <a:lnTo>
                      <a:pt x="70" y="119"/>
                    </a:lnTo>
                    <a:lnTo>
                      <a:pt x="70" y="122"/>
                    </a:lnTo>
                    <a:cubicBezTo>
                      <a:pt x="72" y="122"/>
                      <a:pt x="74" y="122"/>
                      <a:pt x="76" y="122"/>
                    </a:cubicBezTo>
                    <a:cubicBezTo>
                      <a:pt x="81" y="122"/>
                      <a:pt x="86" y="122"/>
                      <a:pt x="91" y="122"/>
                    </a:cubicBezTo>
                    <a:cubicBezTo>
                      <a:pt x="96" y="122"/>
                      <a:pt x="100" y="122"/>
                      <a:pt x="105" y="123"/>
                    </a:cubicBezTo>
                    <a:lnTo>
                      <a:pt x="105" y="120"/>
                    </a:lnTo>
                    <a:lnTo>
                      <a:pt x="103" y="122"/>
                    </a:lnTo>
                    <a:lnTo>
                      <a:pt x="105" y="123"/>
                    </a:lnTo>
                    <a:lnTo>
                      <a:pt x="107" y="121"/>
                    </a:lnTo>
                    <a:lnTo>
                      <a:pt x="104" y="121"/>
                    </a:lnTo>
                    <a:cubicBezTo>
                      <a:pt x="104" y="123"/>
                      <a:pt x="104" y="124"/>
                      <a:pt x="104" y="126"/>
                    </a:cubicBezTo>
                    <a:cubicBezTo>
                      <a:pt x="104" y="128"/>
                      <a:pt x="104" y="130"/>
                      <a:pt x="104" y="133"/>
                    </a:cubicBezTo>
                    <a:cubicBezTo>
                      <a:pt x="104" y="135"/>
                      <a:pt x="104" y="138"/>
                      <a:pt x="105" y="141"/>
                    </a:cubicBezTo>
                    <a:lnTo>
                      <a:pt x="106" y="144"/>
                    </a:lnTo>
                    <a:lnTo>
                      <a:pt x="108" y="143"/>
                    </a:lnTo>
                    <a:cubicBezTo>
                      <a:pt x="110" y="143"/>
                      <a:pt x="111" y="143"/>
                      <a:pt x="112" y="143"/>
                    </a:cubicBezTo>
                    <a:cubicBezTo>
                      <a:pt x="113" y="142"/>
                      <a:pt x="114" y="142"/>
                      <a:pt x="114" y="141"/>
                    </a:cubicBezTo>
                    <a:lnTo>
                      <a:pt x="115" y="139"/>
                    </a:lnTo>
                    <a:lnTo>
                      <a:pt x="115" y="137"/>
                    </a:lnTo>
                    <a:cubicBezTo>
                      <a:pt x="115" y="136"/>
                      <a:pt x="115" y="134"/>
                      <a:pt x="115" y="133"/>
                    </a:cubicBezTo>
                    <a:cubicBezTo>
                      <a:pt x="115" y="132"/>
                      <a:pt x="115" y="131"/>
                      <a:pt x="115" y="130"/>
                    </a:cubicBezTo>
                    <a:lnTo>
                      <a:pt x="115" y="129"/>
                    </a:lnTo>
                    <a:cubicBezTo>
                      <a:pt x="115" y="127"/>
                      <a:pt x="115" y="126"/>
                      <a:pt x="115" y="125"/>
                    </a:cubicBezTo>
                    <a:cubicBezTo>
                      <a:pt x="115" y="123"/>
                      <a:pt x="115" y="122"/>
                      <a:pt x="116" y="121"/>
                    </a:cubicBezTo>
                    <a:lnTo>
                      <a:pt x="113" y="120"/>
                    </a:lnTo>
                    <a:lnTo>
                      <a:pt x="113" y="123"/>
                    </a:lnTo>
                    <a:cubicBezTo>
                      <a:pt x="116" y="122"/>
                      <a:pt x="119" y="122"/>
                      <a:pt x="122" y="122"/>
                    </a:cubicBezTo>
                    <a:lnTo>
                      <a:pt x="125" y="121"/>
                    </a:lnTo>
                    <a:lnTo>
                      <a:pt x="125" y="119"/>
                    </a:lnTo>
                    <a:cubicBezTo>
                      <a:pt x="125" y="114"/>
                      <a:pt x="125" y="111"/>
                      <a:pt x="125" y="107"/>
                    </a:cubicBezTo>
                    <a:cubicBezTo>
                      <a:pt x="125" y="106"/>
                      <a:pt x="125" y="105"/>
                      <a:pt x="126" y="103"/>
                    </a:cubicBezTo>
                    <a:lnTo>
                      <a:pt x="123" y="102"/>
                    </a:lnTo>
                    <a:lnTo>
                      <a:pt x="122" y="105"/>
                    </a:lnTo>
                    <a:cubicBezTo>
                      <a:pt x="126" y="106"/>
                      <a:pt x="133" y="108"/>
                      <a:pt x="139" y="111"/>
                    </a:cubicBezTo>
                    <a:cubicBezTo>
                      <a:pt x="145" y="113"/>
                      <a:pt x="152" y="115"/>
                      <a:pt x="154" y="117"/>
                    </a:cubicBezTo>
                    <a:lnTo>
                      <a:pt x="156" y="114"/>
                    </a:lnTo>
                    <a:lnTo>
                      <a:pt x="153" y="115"/>
                    </a:lnTo>
                    <a:lnTo>
                      <a:pt x="153" y="116"/>
                    </a:lnTo>
                    <a:lnTo>
                      <a:pt x="156" y="116"/>
                    </a:lnTo>
                    <a:lnTo>
                      <a:pt x="153" y="116"/>
                    </a:lnTo>
                    <a:cubicBezTo>
                      <a:pt x="153" y="118"/>
                      <a:pt x="153" y="120"/>
                      <a:pt x="153" y="122"/>
                    </a:cubicBezTo>
                    <a:lnTo>
                      <a:pt x="153" y="124"/>
                    </a:lnTo>
                    <a:lnTo>
                      <a:pt x="153" y="126"/>
                    </a:lnTo>
                    <a:cubicBezTo>
                      <a:pt x="153" y="128"/>
                      <a:pt x="153" y="130"/>
                      <a:pt x="153" y="131"/>
                    </a:cubicBezTo>
                    <a:cubicBezTo>
                      <a:pt x="153" y="133"/>
                      <a:pt x="154" y="135"/>
                      <a:pt x="156" y="137"/>
                    </a:cubicBezTo>
                    <a:cubicBezTo>
                      <a:pt x="157" y="138"/>
                      <a:pt x="159" y="139"/>
                      <a:pt x="161" y="142"/>
                    </a:cubicBezTo>
                    <a:cubicBezTo>
                      <a:pt x="164" y="143"/>
                      <a:pt x="166" y="145"/>
                      <a:pt x="168" y="147"/>
                    </a:cubicBezTo>
                    <a:cubicBezTo>
                      <a:pt x="169" y="148"/>
                      <a:pt x="171" y="149"/>
                      <a:pt x="172" y="150"/>
                    </a:cubicBezTo>
                    <a:lnTo>
                      <a:pt x="177" y="152"/>
                    </a:lnTo>
                    <a:lnTo>
                      <a:pt x="177" y="147"/>
                    </a:lnTo>
                    <a:cubicBezTo>
                      <a:pt x="177" y="145"/>
                      <a:pt x="177" y="144"/>
                      <a:pt x="177" y="143"/>
                    </a:cubicBezTo>
                    <a:lnTo>
                      <a:pt x="177" y="141"/>
                    </a:lnTo>
                    <a:cubicBezTo>
                      <a:pt x="175" y="119"/>
                      <a:pt x="174" y="98"/>
                      <a:pt x="171" y="76"/>
                    </a:cubicBezTo>
                    <a:cubicBezTo>
                      <a:pt x="171" y="74"/>
                      <a:pt x="171" y="71"/>
                      <a:pt x="171" y="68"/>
                    </a:cubicBezTo>
                    <a:cubicBezTo>
                      <a:pt x="171" y="63"/>
                      <a:pt x="171" y="57"/>
                      <a:pt x="173" y="52"/>
                    </a:cubicBezTo>
                    <a:cubicBezTo>
                      <a:pt x="173" y="49"/>
                      <a:pt x="174" y="47"/>
                      <a:pt x="174" y="43"/>
                    </a:cubicBezTo>
                    <a:cubicBezTo>
                      <a:pt x="174" y="42"/>
                      <a:pt x="174" y="41"/>
                      <a:pt x="174" y="40"/>
                    </a:cubicBezTo>
                    <a:lnTo>
                      <a:pt x="173" y="39"/>
                    </a:lnTo>
                    <a:lnTo>
                      <a:pt x="172" y="38"/>
                    </a:lnTo>
                    <a:lnTo>
                      <a:pt x="170" y="4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6" name="Freeform 2479">
                <a:extLst>
                  <a:ext uri="{FF2B5EF4-FFF2-40B4-BE49-F238E27FC236}">
                    <a16:creationId xmlns:a16="http://schemas.microsoft.com/office/drawing/2014/main" id="{19CE1586-CB57-4F90-B7A3-C84B33C9ADC3}"/>
                  </a:ext>
                </a:extLst>
              </p:cNvPr>
              <p:cNvSpPr>
                <a:spLocks/>
              </p:cNvSpPr>
              <p:nvPr/>
            </p:nvSpPr>
            <p:spPr bwMode="auto">
              <a:xfrm>
                <a:off x="2610" y="4230"/>
                <a:ext cx="16" cy="478"/>
              </a:xfrm>
              <a:custGeom>
                <a:avLst/>
                <a:gdLst>
                  <a:gd name="T0" fmla="*/ 24 w 28"/>
                  <a:gd name="T1" fmla="*/ 836 h 843"/>
                  <a:gd name="T2" fmla="*/ 20 w 28"/>
                  <a:gd name="T3" fmla="*/ 829 h 843"/>
                  <a:gd name="T4" fmla="*/ 20 w 28"/>
                  <a:gd name="T5" fmla="*/ 825 h 843"/>
                  <a:gd name="T6" fmla="*/ 20 w 28"/>
                  <a:gd name="T7" fmla="*/ 825 h 843"/>
                  <a:gd name="T8" fmla="*/ 20 w 28"/>
                  <a:gd name="T9" fmla="*/ 825 h 843"/>
                  <a:gd name="T10" fmla="*/ 8 w 28"/>
                  <a:gd name="T11" fmla="*/ 811 h 843"/>
                  <a:gd name="T12" fmla="*/ 7 w 28"/>
                  <a:gd name="T13" fmla="*/ 807 h 843"/>
                  <a:gd name="T14" fmla="*/ 7 w 28"/>
                  <a:gd name="T15" fmla="*/ 807 h 843"/>
                  <a:gd name="T16" fmla="*/ 7 w 28"/>
                  <a:gd name="T17" fmla="*/ 802 h 843"/>
                  <a:gd name="T18" fmla="*/ 7 w 28"/>
                  <a:gd name="T19" fmla="*/ 451 h 843"/>
                  <a:gd name="T20" fmla="*/ 8 w 28"/>
                  <a:gd name="T21" fmla="*/ 153 h 843"/>
                  <a:gd name="T22" fmla="*/ 8 w 28"/>
                  <a:gd name="T23" fmla="*/ 10 h 843"/>
                  <a:gd name="T24" fmla="*/ 6 w 28"/>
                  <a:gd name="T25" fmla="*/ 13 h 843"/>
                  <a:gd name="T26" fmla="*/ 23 w 28"/>
                  <a:gd name="T27" fmla="*/ 4 h 843"/>
                  <a:gd name="T28" fmla="*/ 22 w 28"/>
                  <a:gd name="T29" fmla="*/ 7 h 843"/>
                  <a:gd name="T30" fmla="*/ 21 w 28"/>
                  <a:gd name="T31" fmla="*/ 6 h 843"/>
                  <a:gd name="T32" fmla="*/ 25 w 28"/>
                  <a:gd name="T33" fmla="*/ 6 h 843"/>
                  <a:gd name="T34" fmla="*/ 22 w 28"/>
                  <a:gd name="T35" fmla="*/ 116 h 843"/>
                  <a:gd name="T36" fmla="*/ 20 w 28"/>
                  <a:gd name="T37" fmla="*/ 838 h 843"/>
                  <a:gd name="T38" fmla="*/ 21 w 28"/>
                  <a:gd name="T39" fmla="*/ 835 h 843"/>
                  <a:gd name="T40" fmla="*/ 22 w 28"/>
                  <a:gd name="T41" fmla="*/ 839 h 843"/>
                  <a:gd name="T42" fmla="*/ 22 w 28"/>
                  <a:gd name="T43" fmla="*/ 839 h 843"/>
                  <a:gd name="T44" fmla="*/ 25 w 28"/>
                  <a:gd name="T45" fmla="*/ 840 h 843"/>
                  <a:gd name="T46" fmla="*/ 26 w 28"/>
                  <a:gd name="T47" fmla="*/ 838 h 843"/>
                  <a:gd name="T48" fmla="*/ 28 w 28"/>
                  <a:gd name="T49" fmla="*/ 116 h 843"/>
                  <a:gd name="T50" fmla="*/ 28 w 28"/>
                  <a:gd name="T51" fmla="*/ 5 h 843"/>
                  <a:gd name="T52" fmla="*/ 27 w 28"/>
                  <a:gd name="T53" fmla="*/ 3 h 843"/>
                  <a:gd name="T54" fmla="*/ 24 w 28"/>
                  <a:gd name="T55" fmla="*/ 0 h 843"/>
                  <a:gd name="T56" fmla="*/ 3 w 28"/>
                  <a:gd name="T57" fmla="*/ 7 h 843"/>
                  <a:gd name="T58" fmla="*/ 1 w 28"/>
                  <a:gd name="T59" fmla="*/ 10 h 843"/>
                  <a:gd name="T60" fmla="*/ 1 w 28"/>
                  <a:gd name="T61" fmla="*/ 153 h 843"/>
                  <a:gd name="T62" fmla="*/ 1 w 28"/>
                  <a:gd name="T63" fmla="*/ 451 h 843"/>
                  <a:gd name="T64" fmla="*/ 0 w 28"/>
                  <a:gd name="T65" fmla="*/ 802 h 843"/>
                  <a:gd name="T66" fmla="*/ 0 w 28"/>
                  <a:gd name="T67" fmla="*/ 807 h 843"/>
                  <a:gd name="T68" fmla="*/ 0 w 28"/>
                  <a:gd name="T69" fmla="*/ 807 h 843"/>
                  <a:gd name="T70" fmla="*/ 5 w 28"/>
                  <a:gd name="T71" fmla="*/ 816 h 843"/>
                  <a:gd name="T72" fmla="*/ 14 w 28"/>
                  <a:gd name="T73" fmla="*/ 825 h 843"/>
                  <a:gd name="T74" fmla="*/ 17 w 28"/>
                  <a:gd name="T75" fmla="*/ 825 h 843"/>
                  <a:gd name="T76" fmla="*/ 14 w 28"/>
                  <a:gd name="T77" fmla="*/ 825 h 843"/>
                  <a:gd name="T78" fmla="*/ 14 w 28"/>
                  <a:gd name="T79" fmla="*/ 828 h 843"/>
                  <a:gd name="T80" fmla="*/ 20 w 28"/>
                  <a:gd name="T81" fmla="*/ 841 h 843"/>
                  <a:gd name="T82" fmla="*/ 24 w 28"/>
                  <a:gd name="T83" fmla="*/ 841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843">
                    <a:moveTo>
                      <a:pt x="22" y="839"/>
                    </a:moveTo>
                    <a:lnTo>
                      <a:pt x="24" y="836"/>
                    </a:lnTo>
                    <a:cubicBezTo>
                      <a:pt x="21" y="834"/>
                      <a:pt x="20" y="832"/>
                      <a:pt x="20" y="830"/>
                    </a:cubicBezTo>
                    <a:lnTo>
                      <a:pt x="20" y="829"/>
                    </a:lnTo>
                    <a:lnTo>
                      <a:pt x="20" y="828"/>
                    </a:lnTo>
                    <a:cubicBezTo>
                      <a:pt x="20" y="827"/>
                      <a:pt x="20" y="826"/>
                      <a:pt x="20" y="825"/>
                    </a:cubicBezTo>
                    <a:lnTo>
                      <a:pt x="20" y="825"/>
                    </a:lnTo>
                    <a:lnTo>
                      <a:pt x="20" y="825"/>
                    </a:lnTo>
                    <a:lnTo>
                      <a:pt x="20" y="825"/>
                    </a:lnTo>
                    <a:lnTo>
                      <a:pt x="20" y="825"/>
                    </a:lnTo>
                    <a:cubicBezTo>
                      <a:pt x="20" y="822"/>
                      <a:pt x="19" y="819"/>
                      <a:pt x="16" y="817"/>
                    </a:cubicBezTo>
                    <a:cubicBezTo>
                      <a:pt x="14" y="815"/>
                      <a:pt x="11" y="813"/>
                      <a:pt x="8" y="811"/>
                    </a:cubicBezTo>
                    <a:cubicBezTo>
                      <a:pt x="7" y="810"/>
                      <a:pt x="7" y="809"/>
                      <a:pt x="7" y="807"/>
                    </a:cubicBezTo>
                    <a:lnTo>
                      <a:pt x="7" y="807"/>
                    </a:lnTo>
                    <a:lnTo>
                      <a:pt x="7" y="807"/>
                    </a:lnTo>
                    <a:lnTo>
                      <a:pt x="7" y="807"/>
                    </a:lnTo>
                    <a:lnTo>
                      <a:pt x="7" y="806"/>
                    </a:lnTo>
                    <a:cubicBezTo>
                      <a:pt x="7" y="804"/>
                      <a:pt x="7" y="803"/>
                      <a:pt x="7" y="802"/>
                    </a:cubicBezTo>
                    <a:cubicBezTo>
                      <a:pt x="7" y="720"/>
                      <a:pt x="7" y="638"/>
                      <a:pt x="7" y="556"/>
                    </a:cubicBezTo>
                    <a:cubicBezTo>
                      <a:pt x="7" y="521"/>
                      <a:pt x="7" y="486"/>
                      <a:pt x="7" y="451"/>
                    </a:cubicBezTo>
                    <a:cubicBezTo>
                      <a:pt x="7" y="388"/>
                      <a:pt x="7" y="325"/>
                      <a:pt x="7" y="262"/>
                    </a:cubicBezTo>
                    <a:cubicBezTo>
                      <a:pt x="7" y="226"/>
                      <a:pt x="8" y="189"/>
                      <a:pt x="8" y="153"/>
                    </a:cubicBezTo>
                    <a:cubicBezTo>
                      <a:pt x="8" y="108"/>
                      <a:pt x="8" y="64"/>
                      <a:pt x="8" y="19"/>
                    </a:cubicBezTo>
                    <a:lnTo>
                      <a:pt x="8" y="10"/>
                    </a:lnTo>
                    <a:lnTo>
                      <a:pt x="5" y="10"/>
                    </a:lnTo>
                    <a:lnTo>
                      <a:pt x="6" y="13"/>
                    </a:lnTo>
                    <a:cubicBezTo>
                      <a:pt x="12" y="10"/>
                      <a:pt x="18" y="9"/>
                      <a:pt x="24" y="7"/>
                    </a:cubicBezTo>
                    <a:lnTo>
                      <a:pt x="23" y="4"/>
                    </a:lnTo>
                    <a:lnTo>
                      <a:pt x="21" y="6"/>
                    </a:lnTo>
                    <a:lnTo>
                      <a:pt x="22" y="7"/>
                    </a:lnTo>
                    <a:lnTo>
                      <a:pt x="24" y="5"/>
                    </a:lnTo>
                    <a:lnTo>
                      <a:pt x="21" y="6"/>
                    </a:lnTo>
                    <a:lnTo>
                      <a:pt x="21" y="6"/>
                    </a:lnTo>
                    <a:lnTo>
                      <a:pt x="25" y="6"/>
                    </a:lnTo>
                    <a:lnTo>
                      <a:pt x="21" y="6"/>
                    </a:lnTo>
                    <a:cubicBezTo>
                      <a:pt x="21" y="42"/>
                      <a:pt x="22" y="79"/>
                      <a:pt x="22" y="116"/>
                    </a:cubicBezTo>
                    <a:cubicBezTo>
                      <a:pt x="22" y="124"/>
                      <a:pt x="22" y="131"/>
                      <a:pt x="22" y="139"/>
                    </a:cubicBezTo>
                    <a:cubicBezTo>
                      <a:pt x="21" y="372"/>
                      <a:pt x="21" y="605"/>
                      <a:pt x="20" y="838"/>
                    </a:cubicBezTo>
                    <a:lnTo>
                      <a:pt x="23" y="838"/>
                    </a:lnTo>
                    <a:lnTo>
                      <a:pt x="21" y="835"/>
                    </a:lnTo>
                    <a:lnTo>
                      <a:pt x="20" y="836"/>
                    </a:lnTo>
                    <a:lnTo>
                      <a:pt x="22" y="839"/>
                    </a:lnTo>
                    <a:lnTo>
                      <a:pt x="24" y="836"/>
                    </a:lnTo>
                    <a:lnTo>
                      <a:pt x="22" y="839"/>
                    </a:lnTo>
                    <a:lnTo>
                      <a:pt x="24" y="841"/>
                    </a:lnTo>
                    <a:lnTo>
                      <a:pt x="25" y="840"/>
                    </a:lnTo>
                    <a:lnTo>
                      <a:pt x="26" y="839"/>
                    </a:lnTo>
                    <a:lnTo>
                      <a:pt x="26" y="838"/>
                    </a:lnTo>
                    <a:cubicBezTo>
                      <a:pt x="27" y="605"/>
                      <a:pt x="27" y="372"/>
                      <a:pt x="28" y="139"/>
                    </a:cubicBezTo>
                    <a:cubicBezTo>
                      <a:pt x="28" y="131"/>
                      <a:pt x="28" y="124"/>
                      <a:pt x="28" y="116"/>
                    </a:cubicBezTo>
                    <a:cubicBezTo>
                      <a:pt x="28" y="79"/>
                      <a:pt x="28" y="42"/>
                      <a:pt x="28" y="5"/>
                    </a:cubicBezTo>
                    <a:lnTo>
                      <a:pt x="28" y="5"/>
                    </a:lnTo>
                    <a:lnTo>
                      <a:pt x="27" y="4"/>
                    </a:lnTo>
                    <a:lnTo>
                      <a:pt x="27" y="3"/>
                    </a:lnTo>
                    <a:lnTo>
                      <a:pt x="25" y="1"/>
                    </a:lnTo>
                    <a:lnTo>
                      <a:pt x="24" y="0"/>
                    </a:lnTo>
                    <a:lnTo>
                      <a:pt x="22" y="1"/>
                    </a:lnTo>
                    <a:cubicBezTo>
                      <a:pt x="17" y="3"/>
                      <a:pt x="10" y="4"/>
                      <a:pt x="3" y="7"/>
                    </a:cubicBezTo>
                    <a:lnTo>
                      <a:pt x="1" y="8"/>
                    </a:lnTo>
                    <a:lnTo>
                      <a:pt x="1" y="10"/>
                    </a:lnTo>
                    <a:lnTo>
                      <a:pt x="1" y="19"/>
                    </a:lnTo>
                    <a:cubicBezTo>
                      <a:pt x="1" y="64"/>
                      <a:pt x="1" y="108"/>
                      <a:pt x="1" y="153"/>
                    </a:cubicBezTo>
                    <a:cubicBezTo>
                      <a:pt x="1" y="189"/>
                      <a:pt x="1" y="226"/>
                      <a:pt x="1" y="262"/>
                    </a:cubicBezTo>
                    <a:cubicBezTo>
                      <a:pt x="1" y="325"/>
                      <a:pt x="1" y="388"/>
                      <a:pt x="1" y="451"/>
                    </a:cubicBezTo>
                    <a:cubicBezTo>
                      <a:pt x="1" y="486"/>
                      <a:pt x="0" y="521"/>
                      <a:pt x="0" y="556"/>
                    </a:cubicBezTo>
                    <a:cubicBezTo>
                      <a:pt x="0" y="638"/>
                      <a:pt x="0" y="720"/>
                      <a:pt x="0" y="802"/>
                    </a:cubicBezTo>
                    <a:cubicBezTo>
                      <a:pt x="0" y="803"/>
                      <a:pt x="0" y="805"/>
                      <a:pt x="0" y="806"/>
                    </a:cubicBezTo>
                    <a:lnTo>
                      <a:pt x="0" y="807"/>
                    </a:lnTo>
                    <a:lnTo>
                      <a:pt x="3" y="807"/>
                    </a:lnTo>
                    <a:lnTo>
                      <a:pt x="0" y="807"/>
                    </a:lnTo>
                    <a:lnTo>
                      <a:pt x="0" y="807"/>
                    </a:lnTo>
                    <a:cubicBezTo>
                      <a:pt x="0" y="811"/>
                      <a:pt x="2" y="814"/>
                      <a:pt x="5" y="816"/>
                    </a:cubicBezTo>
                    <a:cubicBezTo>
                      <a:pt x="7" y="818"/>
                      <a:pt x="10" y="820"/>
                      <a:pt x="13" y="822"/>
                    </a:cubicBezTo>
                    <a:cubicBezTo>
                      <a:pt x="14" y="823"/>
                      <a:pt x="14" y="823"/>
                      <a:pt x="14" y="825"/>
                    </a:cubicBezTo>
                    <a:lnTo>
                      <a:pt x="14" y="825"/>
                    </a:lnTo>
                    <a:lnTo>
                      <a:pt x="17" y="825"/>
                    </a:lnTo>
                    <a:lnTo>
                      <a:pt x="14" y="825"/>
                    </a:lnTo>
                    <a:lnTo>
                      <a:pt x="14" y="825"/>
                    </a:lnTo>
                    <a:cubicBezTo>
                      <a:pt x="14" y="826"/>
                      <a:pt x="14" y="827"/>
                      <a:pt x="14" y="828"/>
                    </a:cubicBezTo>
                    <a:lnTo>
                      <a:pt x="14" y="828"/>
                    </a:lnTo>
                    <a:lnTo>
                      <a:pt x="14" y="830"/>
                    </a:lnTo>
                    <a:cubicBezTo>
                      <a:pt x="14" y="834"/>
                      <a:pt x="16" y="838"/>
                      <a:pt x="20" y="841"/>
                    </a:cubicBezTo>
                    <a:lnTo>
                      <a:pt x="22" y="843"/>
                    </a:lnTo>
                    <a:lnTo>
                      <a:pt x="24" y="841"/>
                    </a:lnTo>
                    <a:lnTo>
                      <a:pt x="22" y="83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7" name="Freeform 2480">
                <a:extLst>
                  <a:ext uri="{FF2B5EF4-FFF2-40B4-BE49-F238E27FC236}">
                    <a16:creationId xmlns:a16="http://schemas.microsoft.com/office/drawing/2014/main" id="{91DDB5AB-96B1-4698-82BF-4275BE734E7C}"/>
                  </a:ext>
                </a:extLst>
              </p:cNvPr>
              <p:cNvSpPr>
                <a:spLocks/>
              </p:cNvSpPr>
              <p:nvPr/>
            </p:nvSpPr>
            <p:spPr bwMode="auto">
              <a:xfrm>
                <a:off x="2475" y="4229"/>
                <a:ext cx="16" cy="479"/>
              </a:xfrm>
              <a:custGeom>
                <a:avLst/>
                <a:gdLst>
                  <a:gd name="T0" fmla="*/ 4 w 28"/>
                  <a:gd name="T1" fmla="*/ 8 h 843"/>
                  <a:gd name="T2" fmla="*/ 22 w 28"/>
                  <a:gd name="T3" fmla="*/ 13 h 843"/>
                  <a:gd name="T4" fmla="*/ 20 w 28"/>
                  <a:gd name="T5" fmla="*/ 12 h 843"/>
                  <a:gd name="T6" fmla="*/ 21 w 28"/>
                  <a:gd name="T7" fmla="*/ 19 h 843"/>
                  <a:gd name="T8" fmla="*/ 24 w 28"/>
                  <a:gd name="T9" fmla="*/ 19 h 843"/>
                  <a:gd name="T10" fmla="*/ 21 w 28"/>
                  <a:gd name="T11" fmla="*/ 39 h 843"/>
                  <a:gd name="T12" fmla="*/ 21 w 28"/>
                  <a:gd name="T13" fmla="*/ 97 h 843"/>
                  <a:gd name="T14" fmla="*/ 22 w 28"/>
                  <a:gd name="T15" fmla="*/ 276 h 843"/>
                  <a:gd name="T16" fmla="*/ 21 w 28"/>
                  <a:gd name="T17" fmla="*/ 474 h 843"/>
                  <a:gd name="T18" fmla="*/ 21 w 28"/>
                  <a:gd name="T19" fmla="*/ 811 h 843"/>
                  <a:gd name="T20" fmla="*/ 21 w 28"/>
                  <a:gd name="T21" fmla="*/ 809 h 843"/>
                  <a:gd name="T22" fmla="*/ 6 w 28"/>
                  <a:gd name="T23" fmla="*/ 828 h 843"/>
                  <a:gd name="T24" fmla="*/ 6 w 28"/>
                  <a:gd name="T25" fmla="*/ 831 h 843"/>
                  <a:gd name="T26" fmla="*/ 5 w 28"/>
                  <a:gd name="T27" fmla="*/ 840 h 843"/>
                  <a:gd name="T28" fmla="*/ 5 w 28"/>
                  <a:gd name="T29" fmla="*/ 837 h 843"/>
                  <a:gd name="T30" fmla="*/ 7 w 28"/>
                  <a:gd name="T31" fmla="*/ 837 h 843"/>
                  <a:gd name="T32" fmla="*/ 3 w 28"/>
                  <a:gd name="T33" fmla="*/ 839 h 843"/>
                  <a:gd name="T34" fmla="*/ 8 w 28"/>
                  <a:gd name="T35" fmla="*/ 5 h 843"/>
                  <a:gd name="T36" fmla="*/ 4 w 28"/>
                  <a:gd name="T37" fmla="*/ 8 h 843"/>
                  <a:gd name="T38" fmla="*/ 2 w 28"/>
                  <a:gd name="T39" fmla="*/ 5 h 843"/>
                  <a:gd name="T40" fmla="*/ 0 w 28"/>
                  <a:gd name="T41" fmla="*/ 840 h 843"/>
                  <a:gd name="T42" fmla="*/ 3 w 28"/>
                  <a:gd name="T43" fmla="*/ 843 h 843"/>
                  <a:gd name="T44" fmla="*/ 6 w 28"/>
                  <a:gd name="T45" fmla="*/ 843 h 843"/>
                  <a:gd name="T46" fmla="*/ 13 w 28"/>
                  <a:gd name="T47" fmla="*/ 831 h 843"/>
                  <a:gd name="T48" fmla="*/ 13 w 28"/>
                  <a:gd name="T49" fmla="*/ 828 h 843"/>
                  <a:gd name="T50" fmla="*/ 27 w 28"/>
                  <a:gd name="T51" fmla="*/ 812 h 843"/>
                  <a:gd name="T52" fmla="*/ 27 w 28"/>
                  <a:gd name="T53" fmla="*/ 811 h 843"/>
                  <a:gd name="T54" fmla="*/ 27 w 28"/>
                  <a:gd name="T55" fmla="*/ 474 h 843"/>
                  <a:gd name="T56" fmla="*/ 28 w 28"/>
                  <a:gd name="T57" fmla="*/ 276 h 843"/>
                  <a:gd name="T58" fmla="*/ 28 w 28"/>
                  <a:gd name="T59" fmla="*/ 97 h 843"/>
                  <a:gd name="T60" fmla="*/ 28 w 28"/>
                  <a:gd name="T61" fmla="*/ 39 h 843"/>
                  <a:gd name="T62" fmla="*/ 28 w 28"/>
                  <a:gd name="T63" fmla="*/ 19 h 843"/>
                  <a:gd name="T64" fmla="*/ 27 w 28"/>
                  <a:gd name="T65" fmla="*/ 19 h 843"/>
                  <a:gd name="T66" fmla="*/ 28 w 28"/>
                  <a:gd name="T67" fmla="*/ 19 h 843"/>
                  <a:gd name="T68" fmla="*/ 28 w 28"/>
                  <a:gd name="T69" fmla="*/ 19 h 843"/>
                  <a:gd name="T70" fmla="*/ 26 w 28"/>
                  <a:gd name="T71" fmla="*/ 8 h 843"/>
                  <a:gd name="T72" fmla="*/ 24 w 28"/>
                  <a:gd name="T73" fmla="*/ 7 h 843"/>
                  <a:gd name="T74" fmla="*/ 6 w 28"/>
                  <a:gd name="T75" fmla="*/ 1 h 843"/>
                  <a:gd name="T76" fmla="*/ 2 w 28"/>
                  <a:gd name="T77" fmla="*/ 5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843">
                    <a:moveTo>
                      <a:pt x="5" y="5"/>
                    </a:moveTo>
                    <a:lnTo>
                      <a:pt x="4" y="8"/>
                    </a:lnTo>
                    <a:cubicBezTo>
                      <a:pt x="7" y="8"/>
                      <a:pt x="8" y="9"/>
                      <a:pt x="10" y="9"/>
                    </a:cubicBezTo>
                    <a:cubicBezTo>
                      <a:pt x="14" y="11"/>
                      <a:pt x="18" y="12"/>
                      <a:pt x="22" y="13"/>
                    </a:cubicBezTo>
                    <a:lnTo>
                      <a:pt x="23" y="10"/>
                    </a:lnTo>
                    <a:lnTo>
                      <a:pt x="20" y="12"/>
                    </a:lnTo>
                    <a:cubicBezTo>
                      <a:pt x="21" y="13"/>
                      <a:pt x="21" y="14"/>
                      <a:pt x="21" y="16"/>
                    </a:cubicBezTo>
                    <a:cubicBezTo>
                      <a:pt x="21" y="17"/>
                      <a:pt x="21" y="18"/>
                      <a:pt x="21" y="19"/>
                    </a:cubicBezTo>
                    <a:lnTo>
                      <a:pt x="21" y="20"/>
                    </a:lnTo>
                    <a:lnTo>
                      <a:pt x="24" y="19"/>
                    </a:lnTo>
                    <a:lnTo>
                      <a:pt x="21" y="19"/>
                    </a:lnTo>
                    <a:cubicBezTo>
                      <a:pt x="21" y="26"/>
                      <a:pt x="21" y="32"/>
                      <a:pt x="21" y="39"/>
                    </a:cubicBezTo>
                    <a:cubicBezTo>
                      <a:pt x="21" y="48"/>
                      <a:pt x="21" y="58"/>
                      <a:pt x="21" y="68"/>
                    </a:cubicBezTo>
                    <a:cubicBezTo>
                      <a:pt x="21" y="78"/>
                      <a:pt x="21" y="88"/>
                      <a:pt x="21" y="97"/>
                    </a:cubicBezTo>
                    <a:cubicBezTo>
                      <a:pt x="21" y="120"/>
                      <a:pt x="22" y="142"/>
                      <a:pt x="22" y="164"/>
                    </a:cubicBezTo>
                    <a:cubicBezTo>
                      <a:pt x="22" y="201"/>
                      <a:pt x="22" y="238"/>
                      <a:pt x="22" y="276"/>
                    </a:cubicBezTo>
                    <a:cubicBezTo>
                      <a:pt x="22" y="299"/>
                      <a:pt x="22" y="321"/>
                      <a:pt x="22" y="344"/>
                    </a:cubicBezTo>
                    <a:cubicBezTo>
                      <a:pt x="22" y="387"/>
                      <a:pt x="21" y="430"/>
                      <a:pt x="21" y="474"/>
                    </a:cubicBezTo>
                    <a:cubicBezTo>
                      <a:pt x="21" y="581"/>
                      <a:pt x="21" y="687"/>
                      <a:pt x="21" y="794"/>
                    </a:cubicBezTo>
                    <a:lnTo>
                      <a:pt x="21" y="811"/>
                    </a:lnTo>
                    <a:lnTo>
                      <a:pt x="24" y="811"/>
                    </a:lnTo>
                    <a:lnTo>
                      <a:pt x="21" y="809"/>
                    </a:lnTo>
                    <a:cubicBezTo>
                      <a:pt x="19" y="813"/>
                      <a:pt x="16" y="814"/>
                      <a:pt x="12" y="817"/>
                    </a:cubicBezTo>
                    <a:cubicBezTo>
                      <a:pt x="9" y="820"/>
                      <a:pt x="6" y="823"/>
                      <a:pt x="6" y="828"/>
                    </a:cubicBezTo>
                    <a:lnTo>
                      <a:pt x="6" y="829"/>
                    </a:lnTo>
                    <a:lnTo>
                      <a:pt x="6" y="831"/>
                    </a:lnTo>
                    <a:cubicBezTo>
                      <a:pt x="6" y="834"/>
                      <a:pt x="6" y="835"/>
                      <a:pt x="3" y="837"/>
                    </a:cubicBezTo>
                    <a:lnTo>
                      <a:pt x="5" y="840"/>
                    </a:lnTo>
                    <a:lnTo>
                      <a:pt x="5" y="837"/>
                    </a:lnTo>
                    <a:lnTo>
                      <a:pt x="5" y="837"/>
                    </a:lnTo>
                    <a:lnTo>
                      <a:pt x="5" y="840"/>
                    </a:lnTo>
                    <a:lnTo>
                      <a:pt x="7" y="837"/>
                    </a:lnTo>
                    <a:lnTo>
                      <a:pt x="6" y="836"/>
                    </a:lnTo>
                    <a:lnTo>
                      <a:pt x="3" y="839"/>
                    </a:lnTo>
                    <a:lnTo>
                      <a:pt x="7" y="839"/>
                    </a:lnTo>
                    <a:cubicBezTo>
                      <a:pt x="7" y="561"/>
                      <a:pt x="8" y="283"/>
                      <a:pt x="8" y="5"/>
                    </a:cubicBezTo>
                    <a:lnTo>
                      <a:pt x="5" y="5"/>
                    </a:lnTo>
                    <a:lnTo>
                      <a:pt x="4" y="8"/>
                    </a:lnTo>
                    <a:lnTo>
                      <a:pt x="5" y="5"/>
                    </a:lnTo>
                    <a:lnTo>
                      <a:pt x="2" y="5"/>
                    </a:lnTo>
                    <a:cubicBezTo>
                      <a:pt x="1" y="283"/>
                      <a:pt x="1" y="561"/>
                      <a:pt x="0" y="839"/>
                    </a:cubicBezTo>
                    <a:lnTo>
                      <a:pt x="0" y="840"/>
                    </a:lnTo>
                    <a:lnTo>
                      <a:pt x="2" y="842"/>
                    </a:lnTo>
                    <a:lnTo>
                      <a:pt x="3" y="843"/>
                    </a:lnTo>
                    <a:lnTo>
                      <a:pt x="5" y="843"/>
                    </a:lnTo>
                    <a:lnTo>
                      <a:pt x="6" y="843"/>
                    </a:lnTo>
                    <a:lnTo>
                      <a:pt x="7" y="842"/>
                    </a:lnTo>
                    <a:cubicBezTo>
                      <a:pt x="11" y="840"/>
                      <a:pt x="13" y="835"/>
                      <a:pt x="13" y="831"/>
                    </a:cubicBezTo>
                    <a:lnTo>
                      <a:pt x="13" y="829"/>
                    </a:lnTo>
                    <a:lnTo>
                      <a:pt x="13" y="828"/>
                    </a:lnTo>
                    <a:cubicBezTo>
                      <a:pt x="13" y="825"/>
                      <a:pt x="13" y="824"/>
                      <a:pt x="16" y="822"/>
                    </a:cubicBezTo>
                    <a:cubicBezTo>
                      <a:pt x="19" y="820"/>
                      <a:pt x="24" y="818"/>
                      <a:pt x="27" y="812"/>
                    </a:cubicBezTo>
                    <a:lnTo>
                      <a:pt x="27" y="812"/>
                    </a:lnTo>
                    <a:lnTo>
                      <a:pt x="27" y="811"/>
                    </a:lnTo>
                    <a:lnTo>
                      <a:pt x="27" y="794"/>
                    </a:lnTo>
                    <a:cubicBezTo>
                      <a:pt x="27" y="687"/>
                      <a:pt x="27" y="581"/>
                      <a:pt x="27" y="474"/>
                    </a:cubicBezTo>
                    <a:cubicBezTo>
                      <a:pt x="27" y="431"/>
                      <a:pt x="28" y="387"/>
                      <a:pt x="28" y="344"/>
                    </a:cubicBezTo>
                    <a:cubicBezTo>
                      <a:pt x="28" y="321"/>
                      <a:pt x="28" y="299"/>
                      <a:pt x="28" y="276"/>
                    </a:cubicBezTo>
                    <a:cubicBezTo>
                      <a:pt x="28" y="238"/>
                      <a:pt x="28" y="201"/>
                      <a:pt x="28" y="164"/>
                    </a:cubicBezTo>
                    <a:cubicBezTo>
                      <a:pt x="28" y="142"/>
                      <a:pt x="28" y="119"/>
                      <a:pt x="28" y="97"/>
                    </a:cubicBezTo>
                    <a:cubicBezTo>
                      <a:pt x="28" y="88"/>
                      <a:pt x="28" y="78"/>
                      <a:pt x="28" y="68"/>
                    </a:cubicBezTo>
                    <a:cubicBezTo>
                      <a:pt x="28" y="58"/>
                      <a:pt x="28" y="48"/>
                      <a:pt x="28" y="39"/>
                    </a:cubicBezTo>
                    <a:cubicBezTo>
                      <a:pt x="28" y="32"/>
                      <a:pt x="28" y="26"/>
                      <a:pt x="28" y="19"/>
                    </a:cubicBezTo>
                    <a:lnTo>
                      <a:pt x="28" y="19"/>
                    </a:lnTo>
                    <a:lnTo>
                      <a:pt x="28" y="19"/>
                    </a:lnTo>
                    <a:lnTo>
                      <a:pt x="27" y="19"/>
                    </a:lnTo>
                    <a:lnTo>
                      <a:pt x="28" y="19"/>
                    </a:lnTo>
                    <a:lnTo>
                      <a:pt x="28" y="19"/>
                    </a:lnTo>
                    <a:lnTo>
                      <a:pt x="27" y="19"/>
                    </a:lnTo>
                    <a:lnTo>
                      <a:pt x="28" y="19"/>
                    </a:lnTo>
                    <a:cubicBezTo>
                      <a:pt x="28" y="18"/>
                      <a:pt x="28" y="17"/>
                      <a:pt x="28" y="16"/>
                    </a:cubicBezTo>
                    <a:cubicBezTo>
                      <a:pt x="28" y="14"/>
                      <a:pt x="27" y="11"/>
                      <a:pt x="26" y="8"/>
                    </a:cubicBezTo>
                    <a:lnTo>
                      <a:pt x="25" y="7"/>
                    </a:lnTo>
                    <a:lnTo>
                      <a:pt x="24" y="7"/>
                    </a:lnTo>
                    <a:cubicBezTo>
                      <a:pt x="20" y="6"/>
                      <a:pt x="16" y="4"/>
                      <a:pt x="12" y="3"/>
                    </a:cubicBezTo>
                    <a:cubicBezTo>
                      <a:pt x="10" y="3"/>
                      <a:pt x="8" y="2"/>
                      <a:pt x="6" y="1"/>
                    </a:cubicBezTo>
                    <a:lnTo>
                      <a:pt x="2" y="0"/>
                    </a:lnTo>
                    <a:lnTo>
                      <a:pt x="2" y="5"/>
                    </a:lnTo>
                    <a:lnTo>
                      <a:pt x="5" y="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8" name="Freeform 2481">
                <a:extLst>
                  <a:ext uri="{FF2B5EF4-FFF2-40B4-BE49-F238E27FC236}">
                    <a16:creationId xmlns:a16="http://schemas.microsoft.com/office/drawing/2014/main" id="{D5B29704-7CBF-486F-8316-8FB9E5F99473}"/>
                  </a:ext>
                </a:extLst>
              </p:cNvPr>
              <p:cNvSpPr>
                <a:spLocks/>
              </p:cNvSpPr>
              <p:nvPr/>
            </p:nvSpPr>
            <p:spPr bwMode="auto">
              <a:xfrm>
                <a:off x="2494" y="4620"/>
                <a:ext cx="113" cy="58"/>
              </a:xfrm>
              <a:custGeom>
                <a:avLst/>
                <a:gdLst>
                  <a:gd name="T0" fmla="*/ 179 w 199"/>
                  <a:gd name="T1" fmla="*/ 72 h 102"/>
                  <a:gd name="T2" fmla="*/ 139 w 199"/>
                  <a:gd name="T3" fmla="*/ 79 h 102"/>
                  <a:gd name="T4" fmla="*/ 135 w 199"/>
                  <a:gd name="T5" fmla="*/ 84 h 102"/>
                  <a:gd name="T6" fmla="*/ 128 w 199"/>
                  <a:gd name="T7" fmla="*/ 75 h 102"/>
                  <a:gd name="T8" fmla="*/ 102 w 199"/>
                  <a:gd name="T9" fmla="*/ 83 h 102"/>
                  <a:gd name="T10" fmla="*/ 102 w 199"/>
                  <a:gd name="T11" fmla="*/ 95 h 102"/>
                  <a:gd name="T12" fmla="*/ 98 w 199"/>
                  <a:gd name="T13" fmla="*/ 95 h 102"/>
                  <a:gd name="T14" fmla="*/ 100 w 199"/>
                  <a:gd name="T15" fmla="*/ 94 h 102"/>
                  <a:gd name="T16" fmla="*/ 100 w 199"/>
                  <a:gd name="T17" fmla="*/ 94 h 102"/>
                  <a:gd name="T18" fmla="*/ 100 w 199"/>
                  <a:gd name="T19" fmla="*/ 94 h 102"/>
                  <a:gd name="T20" fmla="*/ 100 w 199"/>
                  <a:gd name="T21" fmla="*/ 94 h 102"/>
                  <a:gd name="T22" fmla="*/ 97 w 199"/>
                  <a:gd name="T23" fmla="*/ 82 h 102"/>
                  <a:gd name="T24" fmla="*/ 70 w 199"/>
                  <a:gd name="T25" fmla="*/ 77 h 102"/>
                  <a:gd name="T26" fmla="*/ 67 w 199"/>
                  <a:gd name="T27" fmla="*/ 85 h 102"/>
                  <a:gd name="T28" fmla="*/ 36 w 199"/>
                  <a:gd name="T29" fmla="*/ 66 h 102"/>
                  <a:gd name="T30" fmla="*/ 2 w 199"/>
                  <a:gd name="T31" fmla="*/ 87 h 102"/>
                  <a:gd name="T32" fmla="*/ 7 w 199"/>
                  <a:gd name="T33" fmla="*/ 87 h 102"/>
                  <a:gd name="T34" fmla="*/ 7 w 199"/>
                  <a:gd name="T35" fmla="*/ 87 h 102"/>
                  <a:gd name="T36" fmla="*/ 7 w 199"/>
                  <a:gd name="T37" fmla="*/ 87 h 102"/>
                  <a:gd name="T38" fmla="*/ 7 w 199"/>
                  <a:gd name="T39" fmla="*/ 12 h 102"/>
                  <a:gd name="T40" fmla="*/ 5 w 199"/>
                  <a:gd name="T41" fmla="*/ 7 h 102"/>
                  <a:gd name="T42" fmla="*/ 11 w 199"/>
                  <a:gd name="T43" fmla="*/ 6 h 102"/>
                  <a:gd name="T44" fmla="*/ 185 w 199"/>
                  <a:gd name="T45" fmla="*/ 6 h 102"/>
                  <a:gd name="T46" fmla="*/ 192 w 199"/>
                  <a:gd name="T47" fmla="*/ 4 h 102"/>
                  <a:gd name="T48" fmla="*/ 196 w 199"/>
                  <a:gd name="T49" fmla="*/ 9 h 102"/>
                  <a:gd name="T50" fmla="*/ 192 w 199"/>
                  <a:gd name="T51" fmla="*/ 74 h 102"/>
                  <a:gd name="T52" fmla="*/ 195 w 199"/>
                  <a:gd name="T53" fmla="*/ 89 h 102"/>
                  <a:gd name="T54" fmla="*/ 198 w 199"/>
                  <a:gd name="T55" fmla="*/ 90 h 102"/>
                  <a:gd name="T56" fmla="*/ 199 w 199"/>
                  <a:gd name="T57" fmla="*/ 73 h 102"/>
                  <a:gd name="T58" fmla="*/ 199 w 199"/>
                  <a:gd name="T59" fmla="*/ 9 h 102"/>
                  <a:gd name="T60" fmla="*/ 199 w 199"/>
                  <a:gd name="T61" fmla="*/ 9 h 102"/>
                  <a:gd name="T62" fmla="*/ 199 w 199"/>
                  <a:gd name="T63" fmla="*/ 3 h 102"/>
                  <a:gd name="T64" fmla="*/ 185 w 199"/>
                  <a:gd name="T65" fmla="*/ 0 h 102"/>
                  <a:gd name="T66" fmla="*/ 11 w 199"/>
                  <a:gd name="T67" fmla="*/ 0 h 102"/>
                  <a:gd name="T68" fmla="*/ 4 w 199"/>
                  <a:gd name="T69" fmla="*/ 1 h 102"/>
                  <a:gd name="T70" fmla="*/ 1 w 199"/>
                  <a:gd name="T71" fmla="*/ 12 h 102"/>
                  <a:gd name="T72" fmla="*/ 2 w 199"/>
                  <a:gd name="T73" fmla="*/ 91 h 102"/>
                  <a:gd name="T74" fmla="*/ 11 w 199"/>
                  <a:gd name="T75" fmla="*/ 88 h 102"/>
                  <a:gd name="T76" fmla="*/ 46 w 199"/>
                  <a:gd name="T77" fmla="*/ 76 h 102"/>
                  <a:gd name="T78" fmla="*/ 65 w 199"/>
                  <a:gd name="T79" fmla="*/ 91 h 102"/>
                  <a:gd name="T80" fmla="*/ 82 w 199"/>
                  <a:gd name="T81" fmla="*/ 77 h 102"/>
                  <a:gd name="T82" fmla="*/ 94 w 199"/>
                  <a:gd name="T83" fmla="*/ 93 h 102"/>
                  <a:gd name="T84" fmla="*/ 94 w 199"/>
                  <a:gd name="T85" fmla="*/ 93 h 102"/>
                  <a:gd name="T86" fmla="*/ 95 w 199"/>
                  <a:gd name="T87" fmla="*/ 99 h 102"/>
                  <a:gd name="T88" fmla="*/ 103 w 199"/>
                  <a:gd name="T89" fmla="*/ 100 h 102"/>
                  <a:gd name="T90" fmla="*/ 106 w 199"/>
                  <a:gd name="T91" fmla="*/ 95 h 102"/>
                  <a:gd name="T92" fmla="*/ 108 w 199"/>
                  <a:gd name="T93" fmla="*/ 87 h 102"/>
                  <a:gd name="T94" fmla="*/ 124 w 199"/>
                  <a:gd name="T95" fmla="*/ 80 h 102"/>
                  <a:gd name="T96" fmla="*/ 134 w 199"/>
                  <a:gd name="T97" fmla="*/ 90 h 102"/>
                  <a:gd name="T98" fmla="*/ 143 w 199"/>
                  <a:gd name="T99" fmla="*/ 84 h 102"/>
                  <a:gd name="T100" fmla="*/ 175 w 199"/>
                  <a:gd name="T101" fmla="*/ 77 h 102"/>
                  <a:gd name="T102" fmla="*/ 198 w 199"/>
                  <a:gd name="T103" fmla="*/ 9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102">
                    <a:moveTo>
                      <a:pt x="195" y="89"/>
                    </a:moveTo>
                    <a:lnTo>
                      <a:pt x="197" y="87"/>
                    </a:lnTo>
                    <a:cubicBezTo>
                      <a:pt x="191" y="81"/>
                      <a:pt x="185" y="76"/>
                      <a:pt x="179" y="72"/>
                    </a:cubicBezTo>
                    <a:cubicBezTo>
                      <a:pt x="175" y="68"/>
                      <a:pt x="169" y="66"/>
                      <a:pt x="164" y="66"/>
                    </a:cubicBezTo>
                    <a:cubicBezTo>
                      <a:pt x="159" y="66"/>
                      <a:pt x="154" y="68"/>
                      <a:pt x="149" y="71"/>
                    </a:cubicBezTo>
                    <a:cubicBezTo>
                      <a:pt x="145" y="73"/>
                      <a:pt x="142" y="76"/>
                      <a:pt x="139" y="79"/>
                    </a:cubicBezTo>
                    <a:cubicBezTo>
                      <a:pt x="136" y="81"/>
                      <a:pt x="134" y="83"/>
                      <a:pt x="132" y="85"/>
                    </a:cubicBezTo>
                    <a:lnTo>
                      <a:pt x="135" y="87"/>
                    </a:lnTo>
                    <a:lnTo>
                      <a:pt x="135" y="84"/>
                    </a:lnTo>
                    <a:lnTo>
                      <a:pt x="134" y="83"/>
                    </a:lnTo>
                    <a:cubicBezTo>
                      <a:pt x="133" y="83"/>
                      <a:pt x="133" y="82"/>
                      <a:pt x="132" y="80"/>
                    </a:cubicBezTo>
                    <a:cubicBezTo>
                      <a:pt x="131" y="79"/>
                      <a:pt x="130" y="77"/>
                      <a:pt x="128" y="75"/>
                    </a:cubicBezTo>
                    <a:cubicBezTo>
                      <a:pt x="126" y="73"/>
                      <a:pt x="122" y="71"/>
                      <a:pt x="118" y="71"/>
                    </a:cubicBezTo>
                    <a:cubicBezTo>
                      <a:pt x="114" y="71"/>
                      <a:pt x="111" y="73"/>
                      <a:pt x="108" y="76"/>
                    </a:cubicBezTo>
                    <a:cubicBezTo>
                      <a:pt x="106" y="78"/>
                      <a:pt x="104" y="81"/>
                      <a:pt x="102" y="83"/>
                    </a:cubicBezTo>
                    <a:cubicBezTo>
                      <a:pt x="101" y="86"/>
                      <a:pt x="99" y="90"/>
                      <a:pt x="99" y="94"/>
                    </a:cubicBezTo>
                    <a:lnTo>
                      <a:pt x="99" y="95"/>
                    </a:lnTo>
                    <a:lnTo>
                      <a:pt x="102" y="95"/>
                    </a:lnTo>
                    <a:lnTo>
                      <a:pt x="99" y="93"/>
                    </a:lnTo>
                    <a:lnTo>
                      <a:pt x="99" y="95"/>
                    </a:lnTo>
                    <a:lnTo>
                      <a:pt x="98" y="95"/>
                    </a:lnTo>
                    <a:lnTo>
                      <a:pt x="100" y="98"/>
                    </a:lnTo>
                    <a:lnTo>
                      <a:pt x="101" y="95"/>
                    </a:lnTo>
                    <a:lnTo>
                      <a:pt x="100" y="94"/>
                    </a:lnTo>
                    <a:lnTo>
                      <a:pt x="98" y="97"/>
                    </a:lnTo>
                    <a:lnTo>
                      <a:pt x="101" y="95"/>
                    </a:lnTo>
                    <a:lnTo>
                      <a:pt x="100" y="94"/>
                    </a:lnTo>
                    <a:lnTo>
                      <a:pt x="100" y="94"/>
                    </a:lnTo>
                    <a:lnTo>
                      <a:pt x="100" y="94"/>
                    </a:lnTo>
                    <a:lnTo>
                      <a:pt x="100" y="94"/>
                    </a:lnTo>
                    <a:lnTo>
                      <a:pt x="100" y="94"/>
                    </a:lnTo>
                    <a:lnTo>
                      <a:pt x="100" y="94"/>
                    </a:lnTo>
                    <a:lnTo>
                      <a:pt x="100" y="94"/>
                    </a:lnTo>
                    <a:lnTo>
                      <a:pt x="100" y="94"/>
                    </a:lnTo>
                    <a:lnTo>
                      <a:pt x="100" y="93"/>
                    </a:lnTo>
                    <a:cubicBezTo>
                      <a:pt x="100" y="89"/>
                      <a:pt x="99" y="85"/>
                      <a:pt x="97" y="82"/>
                    </a:cubicBezTo>
                    <a:cubicBezTo>
                      <a:pt x="95" y="79"/>
                      <a:pt x="93" y="77"/>
                      <a:pt x="91" y="75"/>
                    </a:cubicBezTo>
                    <a:cubicBezTo>
                      <a:pt x="88" y="72"/>
                      <a:pt x="85" y="71"/>
                      <a:pt x="82" y="71"/>
                    </a:cubicBezTo>
                    <a:cubicBezTo>
                      <a:pt x="77" y="71"/>
                      <a:pt x="73" y="73"/>
                      <a:pt x="70" y="77"/>
                    </a:cubicBezTo>
                    <a:cubicBezTo>
                      <a:pt x="68" y="81"/>
                      <a:pt x="67" y="83"/>
                      <a:pt x="64" y="84"/>
                    </a:cubicBezTo>
                    <a:lnTo>
                      <a:pt x="65" y="87"/>
                    </a:lnTo>
                    <a:lnTo>
                      <a:pt x="67" y="85"/>
                    </a:lnTo>
                    <a:cubicBezTo>
                      <a:pt x="66" y="84"/>
                      <a:pt x="65" y="82"/>
                      <a:pt x="63" y="81"/>
                    </a:cubicBezTo>
                    <a:cubicBezTo>
                      <a:pt x="58" y="77"/>
                      <a:pt x="54" y="73"/>
                      <a:pt x="49" y="70"/>
                    </a:cubicBezTo>
                    <a:cubicBezTo>
                      <a:pt x="45" y="68"/>
                      <a:pt x="40" y="66"/>
                      <a:pt x="36" y="66"/>
                    </a:cubicBezTo>
                    <a:cubicBezTo>
                      <a:pt x="31" y="66"/>
                      <a:pt x="26" y="68"/>
                      <a:pt x="22" y="71"/>
                    </a:cubicBezTo>
                    <a:cubicBezTo>
                      <a:pt x="16" y="75"/>
                      <a:pt x="11" y="79"/>
                      <a:pt x="7" y="83"/>
                    </a:cubicBezTo>
                    <a:cubicBezTo>
                      <a:pt x="5" y="85"/>
                      <a:pt x="4" y="86"/>
                      <a:pt x="2" y="87"/>
                    </a:cubicBezTo>
                    <a:lnTo>
                      <a:pt x="5" y="90"/>
                    </a:lnTo>
                    <a:lnTo>
                      <a:pt x="7" y="88"/>
                    </a:lnTo>
                    <a:lnTo>
                      <a:pt x="7" y="87"/>
                    </a:lnTo>
                    <a:lnTo>
                      <a:pt x="6" y="86"/>
                    </a:lnTo>
                    <a:lnTo>
                      <a:pt x="5" y="87"/>
                    </a:lnTo>
                    <a:lnTo>
                      <a:pt x="7" y="87"/>
                    </a:lnTo>
                    <a:lnTo>
                      <a:pt x="6" y="86"/>
                    </a:lnTo>
                    <a:lnTo>
                      <a:pt x="5" y="87"/>
                    </a:lnTo>
                    <a:lnTo>
                      <a:pt x="7" y="87"/>
                    </a:lnTo>
                    <a:cubicBezTo>
                      <a:pt x="6" y="85"/>
                      <a:pt x="6" y="76"/>
                      <a:pt x="6" y="66"/>
                    </a:cubicBezTo>
                    <a:cubicBezTo>
                      <a:pt x="6" y="54"/>
                      <a:pt x="6" y="39"/>
                      <a:pt x="7" y="27"/>
                    </a:cubicBezTo>
                    <a:cubicBezTo>
                      <a:pt x="7" y="21"/>
                      <a:pt x="7" y="16"/>
                      <a:pt x="7" y="12"/>
                    </a:cubicBezTo>
                    <a:cubicBezTo>
                      <a:pt x="7" y="8"/>
                      <a:pt x="7" y="5"/>
                      <a:pt x="7" y="4"/>
                    </a:cubicBezTo>
                    <a:lnTo>
                      <a:pt x="4" y="4"/>
                    </a:lnTo>
                    <a:lnTo>
                      <a:pt x="5" y="7"/>
                    </a:lnTo>
                    <a:cubicBezTo>
                      <a:pt x="6" y="7"/>
                      <a:pt x="8" y="6"/>
                      <a:pt x="9" y="6"/>
                    </a:cubicBezTo>
                    <a:lnTo>
                      <a:pt x="9" y="6"/>
                    </a:lnTo>
                    <a:lnTo>
                      <a:pt x="11" y="6"/>
                    </a:lnTo>
                    <a:cubicBezTo>
                      <a:pt x="12" y="6"/>
                      <a:pt x="13" y="6"/>
                      <a:pt x="14" y="6"/>
                    </a:cubicBezTo>
                    <a:cubicBezTo>
                      <a:pt x="43" y="6"/>
                      <a:pt x="71" y="6"/>
                      <a:pt x="100" y="6"/>
                    </a:cubicBezTo>
                    <a:cubicBezTo>
                      <a:pt x="128" y="6"/>
                      <a:pt x="157" y="6"/>
                      <a:pt x="185" y="6"/>
                    </a:cubicBezTo>
                    <a:cubicBezTo>
                      <a:pt x="188" y="6"/>
                      <a:pt x="192" y="6"/>
                      <a:pt x="195" y="6"/>
                    </a:cubicBezTo>
                    <a:lnTo>
                      <a:pt x="195" y="3"/>
                    </a:lnTo>
                    <a:lnTo>
                      <a:pt x="192" y="4"/>
                    </a:lnTo>
                    <a:cubicBezTo>
                      <a:pt x="193" y="6"/>
                      <a:pt x="193" y="8"/>
                      <a:pt x="193" y="9"/>
                    </a:cubicBezTo>
                    <a:lnTo>
                      <a:pt x="193" y="9"/>
                    </a:lnTo>
                    <a:lnTo>
                      <a:pt x="196" y="9"/>
                    </a:lnTo>
                    <a:lnTo>
                      <a:pt x="193" y="9"/>
                    </a:lnTo>
                    <a:cubicBezTo>
                      <a:pt x="193" y="31"/>
                      <a:pt x="193" y="52"/>
                      <a:pt x="192" y="73"/>
                    </a:cubicBezTo>
                    <a:lnTo>
                      <a:pt x="192" y="74"/>
                    </a:lnTo>
                    <a:cubicBezTo>
                      <a:pt x="192" y="78"/>
                      <a:pt x="193" y="81"/>
                      <a:pt x="193" y="85"/>
                    </a:cubicBezTo>
                    <a:cubicBezTo>
                      <a:pt x="193" y="86"/>
                      <a:pt x="192" y="87"/>
                      <a:pt x="192" y="89"/>
                    </a:cubicBezTo>
                    <a:lnTo>
                      <a:pt x="195" y="89"/>
                    </a:lnTo>
                    <a:lnTo>
                      <a:pt x="197" y="87"/>
                    </a:lnTo>
                    <a:lnTo>
                      <a:pt x="195" y="89"/>
                    </a:lnTo>
                    <a:lnTo>
                      <a:pt x="198" y="90"/>
                    </a:lnTo>
                    <a:cubicBezTo>
                      <a:pt x="199" y="88"/>
                      <a:pt x="199" y="86"/>
                      <a:pt x="199" y="85"/>
                    </a:cubicBezTo>
                    <a:cubicBezTo>
                      <a:pt x="199" y="81"/>
                      <a:pt x="199" y="78"/>
                      <a:pt x="199" y="74"/>
                    </a:cubicBezTo>
                    <a:lnTo>
                      <a:pt x="199" y="73"/>
                    </a:lnTo>
                    <a:cubicBezTo>
                      <a:pt x="199" y="52"/>
                      <a:pt x="199" y="31"/>
                      <a:pt x="199" y="9"/>
                    </a:cubicBezTo>
                    <a:lnTo>
                      <a:pt x="199" y="9"/>
                    </a:lnTo>
                    <a:lnTo>
                      <a:pt x="199" y="9"/>
                    </a:lnTo>
                    <a:lnTo>
                      <a:pt x="198" y="9"/>
                    </a:lnTo>
                    <a:lnTo>
                      <a:pt x="199" y="9"/>
                    </a:lnTo>
                    <a:lnTo>
                      <a:pt x="199" y="9"/>
                    </a:lnTo>
                    <a:lnTo>
                      <a:pt x="198" y="9"/>
                    </a:lnTo>
                    <a:lnTo>
                      <a:pt x="199" y="9"/>
                    </a:lnTo>
                    <a:cubicBezTo>
                      <a:pt x="199" y="7"/>
                      <a:pt x="199" y="5"/>
                      <a:pt x="199" y="3"/>
                    </a:cubicBezTo>
                    <a:lnTo>
                      <a:pt x="198" y="0"/>
                    </a:lnTo>
                    <a:lnTo>
                      <a:pt x="195" y="0"/>
                    </a:lnTo>
                    <a:cubicBezTo>
                      <a:pt x="192" y="0"/>
                      <a:pt x="189" y="0"/>
                      <a:pt x="185" y="0"/>
                    </a:cubicBezTo>
                    <a:cubicBezTo>
                      <a:pt x="157" y="0"/>
                      <a:pt x="128" y="0"/>
                      <a:pt x="100" y="0"/>
                    </a:cubicBezTo>
                    <a:lnTo>
                      <a:pt x="14" y="0"/>
                    </a:lnTo>
                    <a:cubicBezTo>
                      <a:pt x="13" y="0"/>
                      <a:pt x="12" y="0"/>
                      <a:pt x="11" y="0"/>
                    </a:cubicBezTo>
                    <a:cubicBezTo>
                      <a:pt x="10" y="0"/>
                      <a:pt x="9" y="0"/>
                      <a:pt x="8" y="0"/>
                    </a:cubicBezTo>
                    <a:lnTo>
                      <a:pt x="8" y="0"/>
                    </a:lnTo>
                    <a:cubicBezTo>
                      <a:pt x="6" y="0"/>
                      <a:pt x="5" y="0"/>
                      <a:pt x="4" y="1"/>
                    </a:cubicBezTo>
                    <a:lnTo>
                      <a:pt x="1" y="1"/>
                    </a:lnTo>
                    <a:lnTo>
                      <a:pt x="1" y="3"/>
                    </a:lnTo>
                    <a:cubicBezTo>
                      <a:pt x="1" y="5"/>
                      <a:pt x="1" y="7"/>
                      <a:pt x="1" y="12"/>
                    </a:cubicBezTo>
                    <a:cubicBezTo>
                      <a:pt x="0" y="24"/>
                      <a:pt x="0" y="48"/>
                      <a:pt x="0" y="66"/>
                    </a:cubicBezTo>
                    <a:cubicBezTo>
                      <a:pt x="0" y="76"/>
                      <a:pt x="0" y="85"/>
                      <a:pt x="0" y="87"/>
                    </a:cubicBezTo>
                    <a:cubicBezTo>
                      <a:pt x="1" y="90"/>
                      <a:pt x="1" y="90"/>
                      <a:pt x="2" y="91"/>
                    </a:cubicBezTo>
                    <a:lnTo>
                      <a:pt x="4" y="95"/>
                    </a:lnTo>
                    <a:lnTo>
                      <a:pt x="7" y="92"/>
                    </a:lnTo>
                    <a:cubicBezTo>
                      <a:pt x="8" y="91"/>
                      <a:pt x="10" y="89"/>
                      <a:pt x="11" y="88"/>
                    </a:cubicBezTo>
                    <a:cubicBezTo>
                      <a:pt x="15" y="83"/>
                      <a:pt x="20" y="80"/>
                      <a:pt x="25" y="76"/>
                    </a:cubicBezTo>
                    <a:cubicBezTo>
                      <a:pt x="29" y="74"/>
                      <a:pt x="32" y="72"/>
                      <a:pt x="36" y="72"/>
                    </a:cubicBezTo>
                    <a:cubicBezTo>
                      <a:pt x="39" y="72"/>
                      <a:pt x="42" y="73"/>
                      <a:pt x="46" y="76"/>
                    </a:cubicBezTo>
                    <a:cubicBezTo>
                      <a:pt x="50" y="78"/>
                      <a:pt x="54" y="82"/>
                      <a:pt x="59" y="86"/>
                    </a:cubicBezTo>
                    <a:cubicBezTo>
                      <a:pt x="60" y="87"/>
                      <a:pt x="62" y="88"/>
                      <a:pt x="63" y="90"/>
                    </a:cubicBezTo>
                    <a:lnTo>
                      <a:pt x="65" y="91"/>
                    </a:lnTo>
                    <a:lnTo>
                      <a:pt x="67" y="90"/>
                    </a:lnTo>
                    <a:cubicBezTo>
                      <a:pt x="72" y="87"/>
                      <a:pt x="73" y="83"/>
                      <a:pt x="75" y="81"/>
                    </a:cubicBezTo>
                    <a:cubicBezTo>
                      <a:pt x="77" y="78"/>
                      <a:pt x="79" y="77"/>
                      <a:pt x="82" y="77"/>
                    </a:cubicBezTo>
                    <a:cubicBezTo>
                      <a:pt x="83" y="77"/>
                      <a:pt x="85" y="78"/>
                      <a:pt x="86" y="79"/>
                    </a:cubicBezTo>
                    <a:cubicBezTo>
                      <a:pt x="88" y="81"/>
                      <a:pt x="90" y="84"/>
                      <a:pt x="91" y="86"/>
                    </a:cubicBezTo>
                    <a:cubicBezTo>
                      <a:pt x="93" y="88"/>
                      <a:pt x="94" y="90"/>
                      <a:pt x="94" y="93"/>
                    </a:cubicBezTo>
                    <a:lnTo>
                      <a:pt x="94" y="93"/>
                    </a:lnTo>
                    <a:lnTo>
                      <a:pt x="97" y="93"/>
                    </a:lnTo>
                    <a:lnTo>
                      <a:pt x="94" y="93"/>
                    </a:lnTo>
                    <a:lnTo>
                      <a:pt x="94" y="94"/>
                    </a:lnTo>
                    <a:cubicBezTo>
                      <a:pt x="94" y="95"/>
                      <a:pt x="94" y="97"/>
                      <a:pt x="95" y="98"/>
                    </a:cubicBezTo>
                    <a:lnTo>
                      <a:pt x="95" y="99"/>
                    </a:lnTo>
                    <a:lnTo>
                      <a:pt x="98" y="101"/>
                    </a:lnTo>
                    <a:lnTo>
                      <a:pt x="99" y="102"/>
                    </a:lnTo>
                    <a:lnTo>
                      <a:pt x="103" y="100"/>
                    </a:lnTo>
                    <a:lnTo>
                      <a:pt x="104" y="99"/>
                    </a:lnTo>
                    <a:lnTo>
                      <a:pt x="105" y="96"/>
                    </a:lnTo>
                    <a:lnTo>
                      <a:pt x="106" y="95"/>
                    </a:lnTo>
                    <a:lnTo>
                      <a:pt x="106" y="94"/>
                    </a:lnTo>
                    <a:lnTo>
                      <a:pt x="106" y="94"/>
                    </a:lnTo>
                    <a:cubicBezTo>
                      <a:pt x="106" y="91"/>
                      <a:pt x="106" y="89"/>
                      <a:pt x="108" y="87"/>
                    </a:cubicBezTo>
                    <a:cubicBezTo>
                      <a:pt x="109" y="84"/>
                      <a:pt x="111" y="82"/>
                      <a:pt x="113" y="80"/>
                    </a:cubicBezTo>
                    <a:cubicBezTo>
                      <a:pt x="115" y="78"/>
                      <a:pt x="116" y="77"/>
                      <a:pt x="118" y="77"/>
                    </a:cubicBezTo>
                    <a:cubicBezTo>
                      <a:pt x="120" y="77"/>
                      <a:pt x="122" y="78"/>
                      <a:pt x="124" y="80"/>
                    </a:cubicBezTo>
                    <a:cubicBezTo>
                      <a:pt x="125" y="81"/>
                      <a:pt x="125" y="82"/>
                      <a:pt x="127" y="84"/>
                    </a:cubicBezTo>
                    <a:cubicBezTo>
                      <a:pt x="127" y="85"/>
                      <a:pt x="128" y="86"/>
                      <a:pt x="129" y="87"/>
                    </a:cubicBezTo>
                    <a:cubicBezTo>
                      <a:pt x="130" y="89"/>
                      <a:pt x="132" y="90"/>
                      <a:pt x="134" y="90"/>
                    </a:cubicBezTo>
                    <a:lnTo>
                      <a:pt x="136" y="91"/>
                    </a:lnTo>
                    <a:lnTo>
                      <a:pt x="137" y="90"/>
                    </a:lnTo>
                    <a:cubicBezTo>
                      <a:pt x="139" y="88"/>
                      <a:pt x="141" y="86"/>
                      <a:pt x="143" y="84"/>
                    </a:cubicBezTo>
                    <a:cubicBezTo>
                      <a:pt x="146" y="81"/>
                      <a:pt x="149" y="78"/>
                      <a:pt x="153" y="76"/>
                    </a:cubicBezTo>
                    <a:cubicBezTo>
                      <a:pt x="157" y="74"/>
                      <a:pt x="161" y="72"/>
                      <a:pt x="164" y="72"/>
                    </a:cubicBezTo>
                    <a:cubicBezTo>
                      <a:pt x="168" y="72"/>
                      <a:pt x="171" y="74"/>
                      <a:pt x="175" y="77"/>
                    </a:cubicBezTo>
                    <a:cubicBezTo>
                      <a:pt x="181" y="81"/>
                      <a:pt x="187" y="86"/>
                      <a:pt x="193" y="92"/>
                    </a:cubicBezTo>
                    <a:lnTo>
                      <a:pt x="198" y="95"/>
                    </a:lnTo>
                    <a:lnTo>
                      <a:pt x="198" y="90"/>
                    </a:lnTo>
                    <a:lnTo>
                      <a:pt x="195" y="8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79" name="Freeform 2482">
                <a:extLst>
                  <a:ext uri="{FF2B5EF4-FFF2-40B4-BE49-F238E27FC236}">
                    <a16:creationId xmlns:a16="http://schemas.microsoft.com/office/drawing/2014/main" id="{0C3C178F-A296-4D81-9779-AB159588E5A4}"/>
                  </a:ext>
                </a:extLst>
              </p:cNvPr>
              <p:cNvSpPr>
                <a:spLocks/>
              </p:cNvSpPr>
              <p:nvPr/>
            </p:nvSpPr>
            <p:spPr bwMode="auto">
              <a:xfrm>
                <a:off x="2460" y="4229"/>
                <a:ext cx="12" cy="547"/>
              </a:xfrm>
              <a:custGeom>
                <a:avLst/>
                <a:gdLst>
                  <a:gd name="T0" fmla="*/ 5 w 22"/>
                  <a:gd name="T1" fmla="*/ 6 h 965"/>
                  <a:gd name="T2" fmla="*/ 18 w 22"/>
                  <a:gd name="T3" fmla="*/ 3 h 965"/>
                  <a:gd name="T4" fmla="*/ 15 w 22"/>
                  <a:gd name="T5" fmla="*/ 10 h 965"/>
                  <a:gd name="T6" fmla="*/ 16 w 22"/>
                  <a:gd name="T7" fmla="*/ 184 h 965"/>
                  <a:gd name="T8" fmla="*/ 16 w 22"/>
                  <a:gd name="T9" fmla="*/ 301 h 965"/>
                  <a:gd name="T10" fmla="*/ 15 w 22"/>
                  <a:gd name="T11" fmla="*/ 504 h 965"/>
                  <a:gd name="T12" fmla="*/ 14 w 22"/>
                  <a:gd name="T13" fmla="*/ 916 h 965"/>
                  <a:gd name="T14" fmla="*/ 14 w 22"/>
                  <a:gd name="T15" fmla="*/ 956 h 965"/>
                  <a:gd name="T16" fmla="*/ 16 w 22"/>
                  <a:gd name="T17" fmla="*/ 954 h 965"/>
                  <a:gd name="T18" fmla="*/ 9 w 22"/>
                  <a:gd name="T19" fmla="*/ 956 h 965"/>
                  <a:gd name="T20" fmla="*/ 4 w 22"/>
                  <a:gd name="T21" fmla="*/ 961 h 965"/>
                  <a:gd name="T22" fmla="*/ 6 w 22"/>
                  <a:gd name="T23" fmla="*/ 956 h 965"/>
                  <a:gd name="T24" fmla="*/ 4 w 22"/>
                  <a:gd name="T25" fmla="*/ 956 h 965"/>
                  <a:gd name="T26" fmla="*/ 6 w 22"/>
                  <a:gd name="T27" fmla="*/ 956 h 965"/>
                  <a:gd name="T28" fmla="*/ 6 w 22"/>
                  <a:gd name="T29" fmla="*/ 956 h 965"/>
                  <a:gd name="T30" fmla="*/ 6 w 22"/>
                  <a:gd name="T31" fmla="*/ 956 h 965"/>
                  <a:gd name="T32" fmla="*/ 7 w 22"/>
                  <a:gd name="T33" fmla="*/ 866 h 965"/>
                  <a:gd name="T34" fmla="*/ 7 w 22"/>
                  <a:gd name="T35" fmla="*/ 786 h 965"/>
                  <a:gd name="T36" fmla="*/ 7 w 22"/>
                  <a:gd name="T37" fmla="*/ 672 h 965"/>
                  <a:gd name="T38" fmla="*/ 7 w 22"/>
                  <a:gd name="T39" fmla="*/ 473 h 965"/>
                  <a:gd name="T40" fmla="*/ 8 w 22"/>
                  <a:gd name="T41" fmla="*/ 227 h 965"/>
                  <a:gd name="T42" fmla="*/ 8 w 22"/>
                  <a:gd name="T43" fmla="*/ 13 h 965"/>
                  <a:gd name="T44" fmla="*/ 8 w 22"/>
                  <a:gd name="T45" fmla="*/ 3 h 965"/>
                  <a:gd name="T46" fmla="*/ 5 w 22"/>
                  <a:gd name="T47" fmla="*/ 6 h 965"/>
                  <a:gd name="T48" fmla="*/ 2 w 22"/>
                  <a:gd name="T49" fmla="*/ 3 h 965"/>
                  <a:gd name="T50" fmla="*/ 1 w 22"/>
                  <a:gd name="T51" fmla="*/ 13 h 965"/>
                  <a:gd name="T52" fmla="*/ 2 w 22"/>
                  <a:gd name="T53" fmla="*/ 227 h 965"/>
                  <a:gd name="T54" fmla="*/ 1 w 22"/>
                  <a:gd name="T55" fmla="*/ 473 h 965"/>
                  <a:gd name="T56" fmla="*/ 1 w 22"/>
                  <a:gd name="T57" fmla="*/ 672 h 965"/>
                  <a:gd name="T58" fmla="*/ 0 w 22"/>
                  <a:gd name="T59" fmla="*/ 786 h 965"/>
                  <a:gd name="T60" fmla="*/ 0 w 22"/>
                  <a:gd name="T61" fmla="*/ 866 h 965"/>
                  <a:gd name="T62" fmla="*/ 0 w 22"/>
                  <a:gd name="T63" fmla="*/ 956 h 965"/>
                  <a:gd name="T64" fmla="*/ 0 w 22"/>
                  <a:gd name="T65" fmla="*/ 956 h 965"/>
                  <a:gd name="T66" fmla="*/ 1 w 22"/>
                  <a:gd name="T67" fmla="*/ 962 h 965"/>
                  <a:gd name="T68" fmla="*/ 5 w 22"/>
                  <a:gd name="T69" fmla="*/ 964 h 965"/>
                  <a:gd name="T70" fmla="*/ 12 w 22"/>
                  <a:gd name="T71" fmla="*/ 962 h 965"/>
                  <a:gd name="T72" fmla="*/ 20 w 22"/>
                  <a:gd name="T73" fmla="*/ 959 h 965"/>
                  <a:gd name="T74" fmla="*/ 21 w 22"/>
                  <a:gd name="T75" fmla="*/ 954 h 965"/>
                  <a:gd name="T76" fmla="*/ 21 w 22"/>
                  <a:gd name="T77" fmla="*/ 790 h 965"/>
                  <a:gd name="T78" fmla="*/ 22 w 22"/>
                  <a:gd name="T79" fmla="*/ 402 h 965"/>
                  <a:gd name="T80" fmla="*/ 22 w 22"/>
                  <a:gd name="T81" fmla="*/ 285 h 965"/>
                  <a:gd name="T82" fmla="*/ 22 w 22"/>
                  <a:gd name="T83" fmla="*/ 112 h 965"/>
                  <a:gd name="T84" fmla="*/ 21 w 22"/>
                  <a:gd name="T85" fmla="*/ 3 h 965"/>
                  <a:gd name="T86" fmla="*/ 18 w 22"/>
                  <a:gd name="T87" fmla="*/ 0 h 965"/>
                  <a:gd name="T88" fmla="*/ 2 w 22"/>
                  <a:gd name="T89" fmla="*/ 0 h 965"/>
                  <a:gd name="T90" fmla="*/ 5 w 22"/>
                  <a:gd name="T91" fmla="*/ 3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 h="965">
                    <a:moveTo>
                      <a:pt x="5" y="3"/>
                    </a:moveTo>
                    <a:lnTo>
                      <a:pt x="5" y="6"/>
                    </a:lnTo>
                    <a:lnTo>
                      <a:pt x="18" y="6"/>
                    </a:lnTo>
                    <a:lnTo>
                      <a:pt x="18" y="3"/>
                    </a:lnTo>
                    <a:lnTo>
                      <a:pt x="15" y="3"/>
                    </a:lnTo>
                    <a:cubicBezTo>
                      <a:pt x="15" y="6"/>
                      <a:pt x="15" y="8"/>
                      <a:pt x="15" y="10"/>
                    </a:cubicBezTo>
                    <a:cubicBezTo>
                      <a:pt x="15" y="44"/>
                      <a:pt x="16" y="78"/>
                      <a:pt x="16" y="112"/>
                    </a:cubicBezTo>
                    <a:cubicBezTo>
                      <a:pt x="16" y="136"/>
                      <a:pt x="16" y="160"/>
                      <a:pt x="16" y="184"/>
                    </a:cubicBezTo>
                    <a:cubicBezTo>
                      <a:pt x="16" y="218"/>
                      <a:pt x="16" y="252"/>
                      <a:pt x="16" y="285"/>
                    </a:cubicBezTo>
                    <a:cubicBezTo>
                      <a:pt x="16" y="290"/>
                      <a:pt x="16" y="296"/>
                      <a:pt x="16" y="301"/>
                    </a:cubicBezTo>
                    <a:cubicBezTo>
                      <a:pt x="16" y="335"/>
                      <a:pt x="16" y="368"/>
                      <a:pt x="15" y="402"/>
                    </a:cubicBezTo>
                    <a:cubicBezTo>
                      <a:pt x="15" y="436"/>
                      <a:pt x="15" y="470"/>
                      <a:pt x="15" y="504"/>
                    </a:cubicBezTo>
                    <a:cubicBezTo>
                      <a:pt x="15" y="600"/>
                      <a:pt x="15" y="695"/>
                      <a:pt x="14" y="790"/>
                    </a:cubicBezTo>
                    <a:cubicBezTo>
                      <a:pt x="14" y="832"/>
                      <a:pt x="14" y="874"/>
                      <a:pt x="14" y="916"/>
                    </a:cubicBezTo>
                    <a:cubicBezTo>
                      <a:pt x="14" y="928"/>
                      <a:pt x="14" y="941"/>
                      <a:pt x="14" y="954"/>
                    </a:cubicBezTo>
                    <a:cubicBezTo>
                      <a:pt x="14" y="954"/>
                      <a:pt x="14" y="955"/>
                      <a:pt x="14" y="956"/>
                    </a:cubicBezTo>
                    <a:lnTo>
                      <a:pt x="17" y="957"/>
                    </a:lnTo>
                    <a:lnTo>
                      <a:pt x="16" y="954"/>
                    </a:lnTo>
                    <a:cubicBezTo>
                      <a:pt x="14" y="955"/>
                      <a:pt x="12" y="956"/>
                      <a:pt x="9" y="956"/>
                    </a:cubicBezTo>
                    <a:lnTo>
                      <a:pt x="9" y="956"/>
                    </a:lnTo>
                    <a:cubicBezTo>
                      <a:pt x="8" y="957"/>
                      <a:pt x="6" y="957"/>
                      <a:pt x="3" y="958"/>
                    </a:cubicBezTo>
                    <a:lnTo>
                      <a:pt x="4" y="961"/>
                    </a:lnTo>
                    <a:lnTo>
                      <a:pt x="7" y="961"/>
                    </a:lnTo>
                    <a:cubicBezTo>
                      <a:pt x="7" y="959"/>
                      <a:pt x="6" y="957"/>
                      <a:pt x="6" y="956"/>
                    </a:cubicBezTo>
                    <a:lnTo>
                      <a:pt x="6" y="956"/>
                    </a:lnTo>
                    <a:lnTo>
                      <a:pt x="4" y="956"/>
                    </a:lnTo>
                    <a:lnTo>
                      <a:pt x="6" y="956"/>
                    </a:lnTo>
                    <a:lnTo>
                      <a:pt x="6" y="956"/>
                    </a:lnTo>
                    <a:lnTo>
                      <a:pt x="4" y="956"/>
                    </a:lnTo>
                    <a:lnTo>
                      <a:pt x="6" y="956"/>
                    </a:lnTo>
                    <a:lnTo>
                      <a:pt x="6" y="956"/>
                    </a:lnTo>
                    <a:lnTo>
                      <a:pt x="6" y="956"/>
                    </a:lnTo>
                    <a:cubicBezTo>
                      <a:pt x="6" y="930"/>
                      <a:pt x="7" y="904"/>
                      <a:pt x="7" y="878"/>
                    </a:cubicBezTo>
                    <a:cubicBezTo>
                      <a:pt x="7" y="874"/>
                      <a:pt x="7" y="870"/>
                      <a:pt x="7" y="866"/>
                    </a:cubicBezTo>
                    <a:lnTo>
                      <a:pt x="7" y="850"/>
                    </a:lnTo>
                    <a:cubicBezTo>
                      <a:pt x="7" y="829"/>
                      <a:pt x="7" y="807"/>
                      <a:pt x="7" y="786"/>
                    </a:cubicBezTo>
                    <a:cubicBezTo>
                      <a:pt x="7" y="768"/>
                      <a:pt x="7" y="750"/>
                      <a:pt x="7" y="732"/>
                    </a:cubicBezTo>
                    <a:cubicBezTo>
                      <a:pt x="7" y="712"/>
                      <a:pt x="7" y="692"/>
                      <a:pt x="7" y="672"/>
                    </a:cubicBezTo>
                    <a:cubicBezTo>
                      <a:pt x="7" y="657"/>
                      <a:pt x="7" y="641"/>
                      <a:pt x="7" y="626"/>
                    </a:cubicBezTo>
                    <a:cubicBezTo>
                      <a:pt x="7" y="575"/>
                      <a:pt x="7" y="524"/>
                      <a:pt x="7" y="473"/>
                    </a:cubicBezTo>
                    <a:cubicBezTo>
                      <a:pt x="8" y="411"/>
                      <a:pt x="8" y="349"/>
                      <a:pt x="8" y="287"/>
                    </a:cubicBezTo>
                    <a:cubicBezTo>
                      <a:pt x="8" y="267"/>
                      <a:pt x="8" y="247"/>
                      <a:pt x="8" y="227"/>
                    </a:cubicBezTo>
                    <a:cubicBezTo>
                      <a:pt x="8" y="186"/>
                      <a:pt x="8" y="144"/>
                      <a:pt x="8" y="103"/>
                    </a:cubicBezTo>
                    <a:cubicBezTo>
                      <a:pt x="8" y="73"/>
                      <a:pt x="8" y="43"/>
                      <a:pt x="8" y="13"/>
                    </a:cubicBezTo>
                    <a:lnTo>
                      <a:pt x="8" y="12"/>
                    </a:lnTo>
                    <a:cubicBezTo>
                      <a:pt x="8" y="9"/>
                      <a:pt x="8" y="7"/>
                      <a:pt x="8" y="3"/>
                    </a:cubicBezTo>
                    <a:lnTo>
                      <a:pt x="5" y="3"/>
                    </a:lnTo>
                    <a:lnTo>
                      <a:pt x="5" y="6"/>
                    </a:lnTo>
                    <a:lnTo>
                      <a:pt x="5" y="3"/>
                    </a:lnTo>
                    <a:lnTo>
                      <a:pt x="2" y="3"/>
                    </a:lnTo>
                    <a:cubicBezTo>
                      <a:pt x="1" y="6"/>
                      <a:pt x="1" y="9"/>
                      <a:pt x="1" y="12"/>
                    </a:cubicBezTo>
                    <a:lnTo>
                      <a:pt x="1" y="13"/>
                    </a:lnTo>
                    <a:cubicBezTo>
                      <a:pt x="1" y="43"/>
                      <a:pt x="2" y="73"/>
                      <a:pt x="2" y="103"/>
                    </a:cubicBezTo>
                    <a:cubicBezTo>
                      <a:pt x="2" y="144"/>
                      <a:pt x="2" y="186"/>
                      <a:pt x="2" y="227"/>
                    </a:cubicBezTo>
                    <a:cubicBezTo>
                      <a:pt x="2" y="247"/>
                      <a:pt x="2" y="267"/>
                      <a:pt x="2" y="287"/>
                    </a:cubicBezTo>
                    <a:cubicBezTo>
                      <a:pt x="2" y="349"/>
                      <a:pt x="1" y="411"/>
                      <a:pt x="1" y="473"/>
                    </a:cubicBezTo>
                    <a:cubicBezTo>
                      <a:pt x="1" y="524"/>
                      <a:pt x="1" y="575"/>
                      <a:pt x="1" y="626"/>
                    </a:cubicBezTo>
                    <a:cubicBezTo>
                      <a:pt x="1" y="641"/>
                      <a:pt x="1" y="656"/>
                      <a:pt x="1" y="672"/>
                    </a:cubicBezTo>
                    <a:cubicBezTo>
                      <a:pt x="1" y="692"/>
                      <a:pt x="0" y="712"/>
                      <a:pt x="0" y="732"/>
                    </a:cubicBezTo>
                    <a:cubicBezTo>
                      <a:pt x="0" y="750"/>
                      <a:pt x="0" y="768"/>
                      <a:pt x="0" y="786"/>
                    </a:cubicBezTo>
                    <a:lnTo>
                      <a:pt x="0" y="850"/>
                    </a:lnTo>
                    <a:lnTo>
                      <a:pt x="0" y="866"/>
                    </a:lnTo>
                    <a:cubicBezTo>
                      <a:pt x="0" y="870"/>
                      <a:pt x="0" y="874"/>
                      <a:pt x="0" y="878"/>
                    </a:cubicBezTo>
                    <a:cubicBezTo>
                      <a:pt x="0" y="904"/>
                      <a:pt x="0" y="930"/>
                      <a:pt x="0" y="956"/>
                    </a:cubicBezTo>
                    <a:lnTo>
                      <a:pt x="3" y="956"/>
                    </a:lnTo>
                    <a:lnTo>
                      <a:pt x="0" y="956"/>
                    </a:lnTo>
                    <a:lnTo>
                      <a:pt x="0" y="956"/>
                    </a:lnTo>
                    <a:cubicBezTo>
                      <a:pt x="0" y="958"/>
                      <a:pt x="0" y="960"/>
                      <a:pt x="1" y="962"/>
                    </a:cubicBezTo>
                    <a:lnTo>
                      <a:pt x="1" y="965"/>
                    </a:lnTo>
                    <a:lnTo>
                      <a:pt x="5" y="964"/>
                    </a:lnTo>
                    <a:cubicBezTo>
                      <a:pt x="7" y="964"/>
                      <a:pt x="9" y="963"/>
                      <a:pt x="11" y="962"/>
                    </a:cubicBezTo>
                    <a:lnTo>
                      <a:pt x="12" y="962"/>
                    </a:lnTo>
                    <a:cubicBezTo>
                      <a:pt x="14" y="961"/>
                      <a:pt x="16" y="960"/>
                      <a:pt x="18" y="960"/>
                    </a:cubicBezTo>
                    <a:lnTo>
                      <a:pt x="20" y="959"/>
                    </a:lnTo>
                    <a:lnTo>
                      <a:pt x="20" y="957"/>
                    </a:lnTo>
                    <a:cubicBezTo>
                      <a:pt x="20" y="956"/>
                      <a:pt x="21" y="955"/>
                      <a:pt x="21" y="954"/>
                    </a:cubicBezTo>
                    <a:cubicBezTo>
                      <a:pt x="21" y="941"/>
                      <a:pt x="21" y="928"/>
                      <a:pt x="21" y="916"/>
                    </a:cubicBezTo>
                    <a:cubicBezTo>
                      <a:pt x="21" y="874"/>
                      <a:pt x="21" y="832"/>
                      <a:pt x="21" y="790"/>
                    </a:cubicBezTo>
                    <a:cubicBezTo>
                      <a:pt x="21" y="695"/>
                      <a:pt x="21" y="600"/>
                      <a:pt x="21" y="504"/>
                    </a:cubicBezTo>
                    <a:cubicBezTo>
                      <a:pt x="21" y="470"/>
                      <a:pt x="22" y="436"/>
                      <a:pt x="22" y="402"/>
                    </a:cubicBezTo>
                    <a:cubicBezTo>
                      <a:pt x="22" y="368"/>
                      <a:pt x="22" y="335"/>
                      <a:pt x="22" y="301"/>
                    </a:cubicBezTo>
                    <a:cubicBezTo>
                      <a:pt x="22" y="296"/>
                      <a:pt x="22" y="290"/>
                      <a:pt x="22" y="285"/>
                    </a:cubicBezTo>
                    <a:cubicBezTo>
                      <a:pt x="22" y="252"/>
                      <a:pt x="22" y="218"/>
                      <a:pt x="22" y="184"/>
                    </a:cubicBezTo>
                    <a:cubicBezTo>
                      <a:pt x="22" y="160"/>
                      <a:pt x="22" y="136"/>
                      <a:pt x="22" y="112"/>
                    </a:cubicBezTo>
                    <a:cubicBezTo>
                      <a:pt x="22" y="78"/>
                      <a:pt x="22" y="44"/>
                      <a:pt x="22" y="10"/>
                    </a:cubicBezTo>
                    <a:cubicBezTo>
                      <a:pt x="22" y="8"/>
                      <a:pt x="21" y="5"/>
                      <a:pt x="21" y="3"/>
                    </a:cubicBezTo>
                    <a:lnTo>
                      <a:pt x="21" y="0"/>
                    </a:lnTo>
                    <a:lnTo>
                      <a:pt x="18" y="0"/>
                    </a:lnTo>
                    <a:lnTo>
                      <a:pt x="5" y="0"/>
                    </a:lnTo>
                    <a:lnTo>
                      <a:pt x="2" y="0"/>
                    </a:lnTo>
                    <a:lnTo>
                      <a:pt x="2" y="3"/>
                    </a:lnTo>
                    <a:lnTo>
                      <a:pt x="5"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0" name="Freeform 2483">
                <a:extLst>
                  <a:ext uri="{FF2B5EF4-FFF2-40B4-BE49-F238E27FC236}">
                    <a16:creationId xmlns:a16="http://schemas.microsoft.com/office/drawing/2014/main" id="{2FC6EBD7-ACEB-488B-8C18-37F75D59EC8F}"/>
                  </a:ext>
                </a:extLst>
              </p:cNvPr>
              <p:cNvSpPr>
                <a:spLocks/>
              </p:cNvSpPr>
              <p:nvPr/>
            </p:nvSpPr>
            <p:spPr bwMode="auto">
              <a:xfrm>
                <a:off x="2494" y="4278"/>
                <a:ext cx="113" cy="173"/>
              </a:xfrm>
              <a:custGeom>
                <a:avLst/>
                <a:gdLst>
                  <a:gd name="T0" fmla="*/ 111 w 199"/>
                  <a:gd name="T1" fmla="*/ 299 h 306"/>
                  <a:gd name="T2" fmla="*/ 112 w 199"/>
                  <a:gd name="T3" fmla="*/ 301 h 306"/>
                  <a:gd name="T4" fmla="*/ 89 w 199"/>
                  <a:gd name="T5" fmla="*/ 301 h 306"/>
                  <a:gd name="T6" fmla="*/ 86 w 199"/>
                  <a:gd name="T7" fmla="*/ 131 h 306"/>
                  <a:gd name="T8" fmla="*/ 10 w 199"/>
                  <a:gd name="T9" fmla="*/ 126 h 306"/>
                  <a:gd name="T10" fmla="*/ 6 w 199"/>
                  <a:gd name="T11" fmla="*/ 295 h 306"/>
                  <a:gd name="T12" fmla="*/ 6 w 199"/>
                  <a:gd name="T13" fmla="*/ 300 h 306"/>
                  <a:gd name="T14" fmla="*/ 6 w 199"/>
                  <a:gd name="T15" fmla="*/ 298 h 306"/>
                  <a:gd name="T16" fmla="*/ 3 w 199"/>
                  <a:gd name="T17" fmla="*/ 299 h 306"/>
                  <a:gd name="T18" fmla="*/ 10 w 199"/>
                  <a:gd name="T19" fmla="*/ 125 h 306"/>
                  <a:gd name="T20" fmla="*/ 45 w 199"/>
                  <a:gd name="T21" fmla="*/ 33 h 306"/>
                  <a:gd name="T22" fmla="*/ 48 w 199"/>
                  <a:gd name="T23" fmla="*/ 24 h 306"/>
                  <a:gd name="T24" fmla="*/ 48 w 199"/>
                  <a:gd name="T25" fmla="*/ 24 h 306"/>
                  <a:gd name="T26" fmla="*/ 44 w 199"/>
                  <a:gd name="T27" fmla="*/ 7 h 306"/>
                  <a:gd name="T28" fmla="*/ 45 w 199"/>
                  <a:gd name="T29" fmla="*/ 18 h 306"/>
                  <a:gd name="T30" fmla="*/ 50 w 199"/>
                  <a:gd name="T31" fmla="*/ 31 h 306"/>
                  <a:gd name="T32" fmla="*/ 47 w 199"/>
                  <a:gd name="T33" fmla="*/ 57 h 306"/>
                  <a:gd name="T34" fmla="*/ 90 w 199"/>
                  <a:gd name="T35" fmla="*/ 105 h 306"/>
                  <a:gd name="T36" fmla="*/ 93 w 199"/>
                  <a:gd name="T37" fmla="*/ 10 h 306"/>
                  <a:gd name="T38" fmla="*/ 108 w 199"/>
                  <a:gd name="T39" fmla="*/ 4 h 306"/>
                  <a:gd name="T40" fmla="*/ 105 w 199"/>
                  <a:gd name="T41" fmla="*/ 53 h 306"/>
                  <a:gd name="T42" fmla="*/ 124 w 199"/>
                  <a:gd name="T43" fmla="*/ 106 h 306"/>
                  <a:gd name="T44" fmla="*/ 152 w 199"/>
                  <a:gd name="T45" fmla="*/ 55 h 306"/>
                  <a:gd name="T46" fmla="*/ 149 w 199"/>
                  <a:gd name="T47" fmla="*/ 30 h 306"/>
                  <a:gd name="T48" fmla="*/ 154 w 199"/>
                  <a:gd name="T49" fmla="*/ 22 h 306"/>
                  <a:gd name="T50" fmla="*/ 149 w 199"/>
                  <a:gd name="T51" fmla="*/ 8 h 306"/>
                  <a:gd name="T52" fmla="*/ 151 w 199"/>
                  <a:gd name="T53" fmla="*/ 13 h 306"/>
                  <a:gd name="T54" fmla="*/ 158 w 199"/>
                  <a:gd name="T55" fmla="*/ 31 h 306"/>
                  <a:gd name="T56" fmla="*/ 192 w 199"/>
                  <a:gd name="T57" fmla="*/ 136 h 306"/>
                  <a:gd name="T58" fmla="*/ 190 w 199"/>
                  <a:gd name="T59" fmla="*/ 299 h 306"/>
                  <a:gd name="T60" fmla="*/ 194 w 199"/>
                  <a:gd name="T61" fmla="*/ 143 h 306"/>
                  <a:gd name="T62" fmla="*/ 119 w 199"/>
                  <a:gd name="T63" fmla="*/ 119 h 306"/>
                  <a:gd name="T64" fmla="*/ 111 w 199"/>
                  <a:gd name="T65" fmla="*/ 294 h 306"/>
                  <a:gd name="T66" fmla="*/ 117 w 199"/>
                  <a:gd name="T67" fmla="*/ 294 h 306"/>
                  <a:gd name="T68" fmla="*/ 124 w 199"/>
                  <a:gd name="T69" fmla="*/ 122 h 306"/>
                  <a:gd name="T70" fmla="*/ 188 w 199"/>
                  <a:gd name="T71" fmla="*/ 143 h 306"/>
                  <a:gd name="T72" fmla="*/ 191 w 199"/>
                  <a:gd name="T73" fmla="*/ 305 h 306"/>
                  <a:gd name="T74" fmla="*/ 199 w 199"/>
                  <a:gd name="T75" fmla="*/ 136 h 306"/>
                  <a:gd name="T76" fmla="*/ 161 w 199"/>
                  <a:gd name="T77" fmla="*/ 30 h 306"/>
                  <a:gd name="T78" fmla="*/ 158 w 199"/>
                  <a:gd name="T79" fmla="*/ 13 h 306"/>
                  <a:gd name="T80" fmla="*/ 148 w 199"/>
                  <a:gd name="T81" fmla="*/ 1 h 306"/>
                  <a:gd name="T82" fmla="*/ 148 w 199"/>
                  <a:gd name="T83" fmla="*/ 22 h 306"/>
                  <a:gd name="T84" fmla="*/ 146 w 199"/>
                  <a:gd name="T85" fmla="*/ 28 h 306"/>
                  <a:gd name="T86" fmla="*/ 143 w 199"/>
                  <a:gd name="T87" fmla="*/ 64 h 306"/>
                  <a:gd name="T88" fmla="*/ 115 w 199"/>
                  <a:gd name="T89" fmla="*/ 100 h 306"/>
                  <a:gd name="T90" fmla="*/ 111 w 199"/>
                  <a:gd name="T91" fmla="*/ 38 h 306"/>
                  <a:gd name="T92" fmla="*/ 108 w 199"/>
                  <a:gd name="T93" fmla="*/ 0 h 306"/>
                  <a:gd name="T94" fmla="*/ 87 w 199"/>
                  <a:gd name="T95" fmla="*/ 13 h 306"/>
                  <a:gd name="T96" fmla="*/ 82 w 199"/>
                  <a:gd name="T97" fmla="*/ 100 h 306"/>
                  <a:gd name="T98" fmla="*/ 53 w 199"/>
                  <a:gd name="T99" fmla="*/ 57 h 306"/>
                  <a:gd name="T100" fmla="*/ 51 w 199"/>
                  <a:gd name="T101" fmla="*/ 27 h 306"/>
                  <a:gd name="T102" fmla="*/ 53 w 199"/>
                  <a:gd name="T103" fmla="*/ 4 h 306"/>
                  <a:gd name="T104" fmla="*/ 39 w 199"/>
                  <a:gd name="T105" fmla="*/ 5 h 306"/>
                  <a:gd name="T106" fmla="*/ 41 w 199"/>
                  <a:gd name="T107" fmla="*/ 24 h 306"/>
                  <a:gd name="T108" fmla="*/ 38 w 199"/>
                  <a:gd name="T109" fmla="*/ 32 h 306"/>
                  <a:gd name="T110" fmla="*/ 0 w 199"/>
                  <a:gd name="T111" fmla="*/ 139 h 306"/>
                  <a:gd name="T112" fmla="*/ 1 w 199"/>
                  <a:gd name="T113" fmla="*/ 302 h 306"/>
                  <a:gd name="T114" fmla="*/ 12 w 199"/>
                  <a:gd name="T115" fmla="*/ 295 h 306"/>
                  <a:gd name="T116" fmla="*/ 16 w 199"/>
                  <a:gd name="T117" fmla="*/ 129 h 306"/>
                  <a:gd name="T118" fmla="*/ 80 w 199"/>
                  <a:gd name="T119" fmla="*/ 133 h 306"/>
                  <a:gd name="T120" fmla="*/ 82 w 199"/>
                  <a:gd name="T121" fmla="*/ 302 h 306"/>
                  <a:gd name="T122" fmla="*/ 114 w 199"/>
                  <a:gd name="T123" fmla="*/ 30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 h="306">
                    <a:moveTo>
                      <a:pt x="114" y="301"/>
                    </a:moveTo>
                    <a:lnTo>
                      <a:pt x="113" y="298"/>
                    </a:lnTo>
                    <a:lnTo>
                      <a:pt x="111" y="299"/>
                    </a:lnTo>
                    <a:lnTo>
                      <a:pt x="111" y="299"/>
                    </a:lnTo>
                    <a:lnTo>
                      <a:pt x="111" y="299"/>
                    </a:lnTo>
                    <a:lnTo>
                      <a:pt x="111" y="299"/>
                    </a:lnTo>
                    <a:lnTo>
                      <a:pt x="111" y="299"/>
                    </a:lnTo>
                    <a:lnTo>
                      <a:pt x="111" y="299"/>
                    </a:lnTo>
                    <a:lnTo>
                      <a:pt x="112" y="301"/>
                    </a:lnTo>
                    <a:lnTo>
                      <a:pt x="112" y="299"/>
                    </a:lnTo>
                    <a:lnTo>
                      <a:pt x="111" y="299"/>
                    </a:lnTo>
                    <a:lnTo>
                      <a:pt x="112" y="301"/>
                    </a:lnTo>
                    <a:lnTo>
                      <a:pt x="112" y="299"/>
                    </a:lnTo>
                    <a:cubicBezTo>
                      <a:pt x="111" y="299"/>
                      <a:pt x="109" y="299"/>
                      <a:pt x="108" y="299"/>
                    </a:cubicBezTo>
                    <a:cubicBezTo>
                      <a:pt x="106" y="299"/>
                      <a:pt x="105" y="299"/>
                      <a:pt x="103" y="299"/>
                    </a:cubicBezTo>
                    <a:cubicBezTo>
                      <a:pt x="97" y="299"/>
                      <a:pt x="92" y="299"/>
                      <a:pt x="85" y="298"/>
                    </a:cubicBezTo>
                    <a:lnTo>
                      <a:pt x="85" y="302"/>
                    </a:lnTo>
                    <a:lnTo>
                      <a:pt x="89" y="301"/>
                    </a:lnTo>
                    <a:cubicBezTo>
                      <a:pt x="88" y="299"/>
                      <a:pt x="88" y="298"/>
                      <a:pt x="88" y="296"/>
                    </a:cubicBezTo>
                    <a:cubicBezTo>
                      <a:pt x="88" y="264"/>
                      <a:pt x="88" y="231"/>
                      <a:pt x="88" y="198"/>
                    </a:cubicBezTo>
                    <a:lnTo>
                      <a:pt x="88" y="196"/>
                    </a:lnTo>
                    <a:cubicBezTo>
                      <a:pt x="88" y="179"/>
                      <a:pt x="88" y="161"/>
                      <a:pt x="88" y="144"/>
                    </a:cubicBezTo>
                    <a:lnTo>
                      <a:pt x="88" y="142"/>
                    </a:lnTo>
                    <a:cubicBezTo>
                      <a:pt x="88" y="138"/>
                      <a:pt x="87" y="134"/>
                      <a:pt x="86" y="131"/>
                    </a:cubicBezTo>
                    <a:cubicBezTo>
                      <a:pt x="83" y="123"/>
                      <a:pt x="80" y="116"/>
                      <a:pt x="75" y="109"/>
                    </a:cubicBezTo>
                    <a:cubicBezTo>
                      <a:pt x="71" y="104"/>
                      <a:pt x="66" y="99"/>
                      <a:pt x="60" y="96"/>
                    </a:cubicBezTo>
                    <a:cubicBezTo>
                      <a:pt x="56" y="94"/>
                      <a:pt x="52" y="92"/>
                      <a:pt x="47" y="92"/>
                    </a:cubicBezTo>
                    <a:cubicBezTo>
                      <a:pt x="43" y="92"/>
                      <a:pt x="38" y="94"/>
                      <a:pt x="34" y="96"/>
                    </a:cubicBezTo>
                    <a:cubicBezTo>
                      <a:pt x="25" y="101"/>
                      <a:pt x="19" y="109"/>
                      <a:pt x="14" y="117"/>
                    </a:cubicBezTo>
                    <a:cubicBezTo>
                      <a:pt x="13" y="120"/>
                      <a:pt x="11" y="123"/>
                      <a:pt x="10" y="126"/>
                    </a:cubicBezTo>
                    <a:cubicBezTo>
                      <a:pt x="7" y="132"/>
                      <a:pt x="5" y="139"/>
                      <a:pt x="5" y="146"/>
                    </a:cubicBezTo>
                    <a:lnTo>
                      <a:pt x="5" y="146"/>
                    </a:lnTo>
                    <a:lnTo>
                      <a:pt x="5" y="146"/>
                    </a:lnTo>
                    <a:cubicBezTo>
                      <a:pt x="6" y="168"/>
                      <a:pt x="6" y="191"/>
                      <a:pt x="6" y="213"/>
                    </a:cubicBezTo>
                    <a:cubicBezTo>
                      <a:pt x="6" y="240"/>
                      <a:pt x="6" y="266"/>
                      <a:pt x="6" y="292"/>
                    </a:cubicBezTo>
                    <a:cubicBezTo>
                      <a:pt x="6" y="293"/>
                      <a:pt x="6" y="294"/>
                      <a:pt x="6" y="295"/>
                    </a:cubicBezTo>
                    <a:cubicBezTo>
                      <a:pt x="6" y="296"/>
                      <a:pt x="5" y="298"/>
                      <a:pt x="5" y="299"/>
                    </a:cubicBezTo>
                    <a:lnTo>
                      <a:pt x="5" y="299"/>
                    </a:lnTo>
                    <a:lnTo>
                      <a:pt x="6" y="300"/>
                    </a:lnTo>
                    <a:lnTo>
                      <a:pt x="6" y="299"/>
                    </a:lnTo>
                    <a:lnTo>
                      <a:pt x="5" y="299"/>
                    </a:lnTo>
                    <a:lnTo>
                      <a:pt x="6" y="300"/>
                    </a:lnTo>
                    <a:lnTo>
                      <a:pt x="6" y="299"/>
                    </a:lnTo>
                    <a:lnTo>
                      <a:pt x="6" y="300"/>
                    </a:lnTo>
                    <a:lnTo>
                      <a:pt x="6" y="298"/>
                    </a:lnTo>
                    <a:lnTo>
                      <a:pt x="6" y="299"/>
                    </a:lnTo>
                    <a:lnTo>
                      <a:pt x="6" y="300"/>
                    </a:lnTo>
                    <a:lnTo>
                      <a:pt x="6" y="298"/>
                    </a:lnTo>
                    <a:lnTo>
                      <a:pt x="6" y="298"/>
                    </a:lnTo>
                    <a:lnTo>
                      <a:pt x="5" y="298"/>
                    </a:lnTo>
                    <a:lnTo>
                      <a:pt x="4" y="301"/>
                    </a:lnTo>
                    <a:lnTo>
                      <a:pt x="7" y="300"/>
                    </a:lnTo>
                    <a:lnTo>
                      <a:pt x="7" y="298"/>
                    </a:lnTo>
                    <a:lnTo>
                      <a:pt x="3" y="299"/>
                    </a:lnTo>
                    <a:lnTo>
                      <a:pt x="7" y="299"/>
                    </a:lnTo>
                    <a:lnTo>
                      <a:pt x="7" y="291"/>
                    </a:lnTo>
                    <a:cubicBezTo>
                      <a:pt x="7" y="264"/>
                      <a:pt x="7" y="238"/>
                      <a:pt x="7" y="212"/>
                    </a:cubicBezTo>
                    <a:cubicBezTo>
                      <a:pt x="7" y="187"/>
                      <a:pt x="7" y="163"/>
                      <a:pt x="7" y="139"/>
                    </a:cubicBezTo>
                    <a:lnTo>
                      <a:pt x="7" y="139"/>
                    </a:lnTo>
                    <a:cubicBezTo>
                      <a:pt x="7" y="134"/>
                      <a:pt x="8" y="130"/>
                      <a:pt x="10" y="125"/>
                    </a:cubicBezTo>
                    <a:cubicBezTo>
                      <a:pt x="21" y="106"/>
                      <a:pt x="31" y="87"/>
                      <a:pt x="41" y="68"/>
                    </a:cubicBezTo>
                    <a:cubicBezTo>
                      <a:pt x="44" y="64"/>
                      <a:pt x="45" y="59"/>
                      <a:pt x="45" y="54"/>
                    </a:cubicBezTo>
                    <a:lnTo>
                      <a:pt x="45" y="53"/>
                    </a:lnTo>
                    <a:cubicBezTo>
                      <a:pt x="45" y="46"/>
                      <a:pt x="45" y="39"/>
                      <a:pt x="45" y="32"/>
                    </a:cubicBezTo>
                    <a:lnTo>
                      <a:pt x="42" y="32"/>
                    </a:lnTo>
                    <a:lnTo>
                      <a:pt x="45" y="33"/>
                    </a:lnTo>
                    <a:lnTo>
                      <a:pt x="45" y="31"/>
                    </a:lnTo>
                    <a:lnTo>
                      <a:pt x="42" y="30"/>
                    </a:lnTo>
                    <a:lnTo>
                      <a:pt x="44" y="33"/>
                    </a:lnTo>
                    <a:cubicBezTo>
                      <a:pt x="45" y="32"/>
                      <a:pt x="46" y="31"/>
                      <a:pt x="47" y="29"/>
                    </a:cubicBezTo>
                    <a:cubicBezTo>
                      <a:pt x="48" y="28"/>
                      <a:pt x="48" y="27"/>
                      <a:pt x="48" y="26"/>
                    </a:cubicBezTo>
                    <a:lnTo>
                      <a:pt x="48" y="24"/>
                    </a:lnTo>
                    <a:lnTo>
                      <a:pt x="46" y="24"/>
                    </a:lnTo>
                    <a:lnTo>
                      <a:pt x="48" y="24"/>
                    </a:lnTo>
                    <a:lnTo>
                      <a:pt x="48" y="24"/>
                    </a:lnTo>
                    <a:lnTo>
                      <a:pt x="46" y="24"/>
                    </a:lnTo>
                    <a:lnTo>
                      <a:pt x="48" y="24"/>
                    </a:lnTo>
                    <a:lnTo>
                      <a:pt x="48" y="24"/>
                    </a:lnTo>
                    <a:lnTo>
                      <a:pt x="48" y="24"/>
                    </a:lnTo>
                    <a:cubicBezTo>
                      <a:pt x="48" y="22"/>
                      <a:pt x="48" y="20"/>
                      <a:pt x="48" y="18"/>
                    </a:cubicBezTo>
                    <a:cubicBezTo>
                      <a:pt x="48" y="17"/>
                      <a:pt x="48" y="15"/>
                      <a:pt x="47" y="13"/>
                    </a:cubicBezTo>
                    <a:cubicBezTo>
                      <a:pt x="47" y="10"/>
                      <a:pt x="46" y="7"/>
                      <a:pt x="45" y="3"/>
                    </a:cubicBezTo>
                    <a:lnTo>
                      <a:pt x="42" y="4"/>
                    </a:lnTo>
                    <a:lnTo>
                      <a:pt x="44" y="7"/>
                    </a:lnTo>
                    <a:lnTo>
                      <a:pt x="46" y="6"/>
                    </a:lnTo>
                    <a:cubicBezTo>
                      <a:pt x="47" y="6"/>
                      <a:pt x="48" y="7"/>
                      <a:pt x="50" y="7"/>
                    </a:cubicBezTo>
                    <a:lnTo>
                      <a:pt x="50" y="4"/>
                    </a:lnTo>
                    <a:lnTo>
                      <a:pt x="47" y="3"/>
                    </a:lnTo>
                    <a:cubicBezTo>
                      <a:pt x="46" y="7"/>
                      <a:pt x="45" y="10"/>
                      <a:pt x="45" y="14"/>
                    </a:cubicBezTo>
                    <a:cubicBezTo>
                      <a:pt x="45" y="15"/>
                      <a:pt x="45" y="17"/>
                      <a:pt x="45" y="18"/>
                    </a:cubicBezTo>
                    <a:cubicBezTo>
                      <a:pt x="45" y="21"/>
                      <a:pt x="45" y="23"/>
                      <a:pt x="45" y="25"/>
                    </a:cubicBezTo>
                    <a:lnTo>
                      <a:pt x="45" y="25"/>
                    </a:lnTo>
                    <a:lnTo>
                      <a:pt x="45" y="26"/>
                    </a:lnTo>
                    <a:cubicBezTo>
                      <a:pt x="45" y="27"/>
                      <a:pt x="45" y="28"/>
                      <a:pt x="45" y="30"/>
                    </a:cubicBezTo>
                    <a:cubicBezTo>
                      <a:pt x="46" y="31"/>
                      <a:pt x="47" y="33"/>
                      <a:pt x="49" y="34"/>
                    </a:cubicBezTo>
                    <a:lnTo>
                      <a:pt x="50" y="31"/>
                    </a:lnTo>
                    <a:lnTo>
                      <a:pt x="47" y="31"/>
                    </a:lnTo>
                    <a:lnTo>
                      <a:pt x="48" y="33"/>
                    </a:lnTo>
                    <a:lnTo>
                      <a:pt x="51" y="33"/>
                    </a:lnTo>
                    <a:lnTo>
                      <a:pt x="48" y="33"/>
                    </a:lnTo>
                    <a:cubicBezTo>
                      <a:pt x="47" y="41"/>
                      <a:pt x="47" y="49"/>
                      <a:pt x="47" y="57"/>
                    </a:cubicBezTo>
                    <a:lnTo>
                      <a:pt x="47" y="57"/>
                    </a:lnTo>
                    <a:cubicBezTo>
                      <a:pt x="47" y="59"/>
                      <a:pt x="48" y="61"/>
                      <a:pt x="49" y="63"/>
                    </a:cubicBezTo>
                    <a:cubicBezTo>
                      <a:pt x="56" y="77"/>
                      <a:pt x="63" y="90"/>
                      <a:pt x="71" y="104"/>
                    </a:cubicBezTo>
                    <a:lnTo>
                      <a:pt x="71" y="105"/>
                    </a:lnTo>
                    <a:lnTo>
                      <a:pt x="73" y="105"/>
                    </a:lnTo>
                    <a:cubicBezTo>
                      <a:pt x="76" y="106"/>
                      <a:pt x="79" y="106"/>
                      <a:pt x="82" y="106"/>
                    </a:cubicBezTo>
                    <a:cubicBezTo>
                      <a:pt x="84" y="106"/>
                      <a:pt x="87" y="106"/>
                      <a:pt x="90" y="105"/>
                    </a:cubicBezTo>
                    <a:lnTo>
                      <a:pt x="93" y="105"/>
                    </a:lnTo>
                    <a:lnTo>
                      <a:pt x="93" y="102"/>
                    </a:lnTo>
                    <a:cubicBezTo>
                      <a:pt x="93" y="99"/>
                      <a:pt x="93" y="96"/>
                      <a:pt x="93" y="93"/>
                    </a:cubicBezTo>
                    <a:cubicBezTo>
                      <a:pt x="93" y="80"/>
                      <a:pt x="93" y="66"/>
                      <a:pt x="93" y="53"/>
                    </a:cubicBezTo>
                    <a:cubicBezTo>
                      <a:pt x="93" y="40"/>
                      <a:pt x="93" y="27"/>
                      <a:pt x="93" y="13"/>
                    </a:cubicBezTo>
                    <a:cubicBezTo>
                      <a:pt x="93" y="12"/>
                      <a:pt x="93" y="11"/>
                      <a:pt x="93" y="10"/>
                    </a:cubicBezTo>
                    <a:cubicBezTo>
                      <a:pt x="93" y="8"/>
                      <a:pt x="93" y="6"/>
                      <a:pt x="94" y="5"/>
                    </a:cubicBezTo>
                    <a:lnTo>
                      <a:pt x="91" y="4"/>
                    </a:lnTo>
                    <a:lnTo>
                      <a:pt x="92" y="7"/>
                    </a:lnTo>
                    <a:cubicBezTo>
                      <a:pt x="94" y="6"/>
                      <a:pt x="96" y="6"/>
                      <a:pt x="99" y="6"/>
                    </a:cubicBezTo>
                    <a:cubicBezTo>
                      <a:pt x="101" y="6"/>
                      <a:pt x="104" y="7"/>
                      <a:pt x="107" y="7"/>
                    </a:cubicBezTo>
                    <a:lnTo>
                      <a:pt x="108" y="4"/>
                    </a:lnTo>
                    <a:lnTo>
                      <a:pt x="104" y="4"/>
                    </a:lnTo>
                    <a:cubicBezTo>
                      <a:pt x="105" y="8"/>
                      <a:pt x="105" y="12"/>
                      <a:pt x="105" y="15"/>
                    </a:cubicBezTo>
                    <a:cubicBezTo>
                      <a:pt x="105" y="19"/>
                      <a:pt x="105" y="23"/>
                      <a:pt x="105" y="26"/>
                    </a:cubicBezTo>
                    <a:lnTo>
                      <a:pt x="105" y="29"/>
                    </a:lnTo>
                    <a:cubicBezTo>
                      <a:pt x="105" y="32"/>
                      <a:pt x="105" y="35"/>
                      <a:pt x="105" y="38"/>
                    </a:cubicBezTo>
                    <a:cubicBezTo>
                      <a:pt x="105" y="43"/>
                      <a:pt x="105" y="48"/>
                      <a:pt x="105" y="53"/>
                    </a:cubicBezTo>
                    <a:lnTo>
                      <a:pt x="105" y="78"/>
                    </a:lnTo>
                    <a:lnTo>
                      <a:pt x="105" y="102"/>
                    </a:lnTo>
                    <a:lnTo>
                      <a:pt x="105" y="104"/>
                    </a:lnTo>
                    <a:lnTo>
                      <a:pt x="107" y="105"/>
                    </a:lnTo>
                    <a:cubicBezTo>
                      <a:pt x="110" y="106"/>
                      <a:pt x="113" y="106"/>
                      <a:pt x="115" y="106"/>
                    </a:cubicBezTo>
                    <a:cubicBezTo>
                      <a:pt x="119" y="106"/>
                      <a:pt x="122" y="106"/>
                      <a:pt x="124" y="106"/>
                    </a:cubicBezTo>
                    <a:lnTo>
                      <a:pt x="125" y="106"/>
                    </a:lnTo>
                    <a:lnTo>
                      <a:pt x="127" y="106"/>
                    </a:lnTo>
                    <a:lnTo>
                      <a:pt x="128" y="104"/>
                    </a:lnTo>
                    <a:cubicBezTo>
                      <a:pt x="129" y="103"/>
                      <a:pt x="130" y="101"/>
                      <a:pt x="131" y="99"/>
                    </a:cubicBezTo>
                    <a:cubicBezTo>
                      <a:pt x="137" y="88"/>
                      <a:pt x="143" y="78"/>
                      <a:pt x="149" y="67"/>
                    </a:cubicBezTo>
                    <a:cubicBezTo>
                      <a:pt x="151" y="64"/>
                      <a:pt x="152" y="60"/>
                      <a:pt x="152" y="55"/>
                    </a:cubicBezTo>
                    <a:lnTo>
                      <a:pt x="152" y="54"/>
                    </a:lnTo>
                    <a:cubicBezTo>
                      <a:pt x="152" y="47"/>
                      <a:pt x="152" y="40"/>
                      <a:pt x="152" y="32"/>
                    </a:cubicBezTo>
                    <a:lnTo>
                      <a:pt x="149" y="33"/>
                    </a:lnTo>
                    <a:lnTo>
                      <a:pt x="152" y="33"/>
                    </a:lnTo>
                    <a:lnTo>
                      <a:pt x="152" y="31"/>
                    </a:lnTo>
                    <a:lnTo>
                      <a:pt x="149" y="30"/>
                    </a:lnTo>
                    <a:lnTo>
                      <a:pt x="150" y="33"/>
                    </a:lnTo>
                    <a:cubicBezTo>
                      <a:pt x="152" y="32"/>
                      <a:pt x="153" y="31"/>
                      <a:pt x="154" y="29"/>
                    </a:cubicBezTo>
                    <a:cubicBezTo>
                      <a:pt x="154" y="28"/>
                      <a:pt x="154" y="27"/>
                      <a:pt x="154" y="26"/>
                    </a:cubicBezTo>
                    <a:lnTo>
                      <a:pt x="154" y="24"/>
                    </a:lnTo>
                    <a:lnTo>
                      <a:pt x="154" y="23"/>
                    </a:lnTo>
                    <a:lnTo>
                      <a:pt x="154" y="22"/>
                    </a:lnTo>
                    <a:lnTo>
                      <a:pt x="154" y="20"/>
                    </a:lnTo>
                    <a:lnTo>
                      <a:pt x="154" y="19"/>
                    </a:lnTo>
                    <a:cubicBezTo>
                      <a:pt x="154" y="18"/>
                      <a:pt x="154" y="16"/>
                      <a:pt x="154" y="15"/>
                    </a:cubicBezTo>
                    <a:cubicBezTo>
                      <a:pt x="154" y="11"/>
                      <a:pt x="154" y="7"/>
                      <a:pt x="151" y="3"/>
                    </a:cubicBezTo>
                    <a:lnTo>
                      <a:pt x="149" y="4"/>
                    </a:lnTo>
                    <a:lnTo>
                      <a:pt x="149" y="8"/>
                    </a:lnTo>
                    <a:cubicBezTo>
                      <a:pt x="152" y="7"/>
                      <a:pt x="153" y="7"/>
                      <a:pt x="153" y="7"/>
                    </a:cubicBezTo>
                    <a:cubicBezTo>
                      <a:pt x="154" y="7"/>
                      <a:pt x="155" y="7"/>
                      <a:pt x="157" y="7"/>
                    </a:cubicBezTo>
                    <a:lnTo>
                      <a:pt x="158" y="4"/>
                    </a:lnTo>
                    <a:lnTo>
                      <a:pt x="154" y="4"/>
                    </a:lnTo>
                    <a:cubicBezTo>
                      <a:pt x="154" y="5"/>
                      <a:pt x="154" y="6"/>
                      <a:pt x="153" y="7"/>
                    </a:cubicBezTo>
                    <a:cubicBezTo>
                      <a:pt x="152" y="9"/>
                      <a:pt x="151" y="11"/>
                      <a:pt x="151" y="13"/>
                    </a:cubicBezTo>
                    <a:lnTo>
                      <a:pt x="151" y="15"/>
                    </a:lnTo>
                    <a:cubicBezTo>
                      <a:pt x="152" y="16"/>
                      <a:pt x="152" y="18"/>
                      <a:pt x="152" y="20"/>
                    </a:cubicBezTo>
                    <a:cubicBezTo>
                      <a:pt x="152" y="21"/>
                      <a:pt x="152" y="22"/>
                      <a:pt x="152" y="24"/>
                    </a:cubicBezTo>
                    <a:lnTo>
                      <a:pt x="152" y="25"/>
                    </a:lnTo>
                    <a:cubicBezTo>
                      <a:pt x="151" y="29"/>
                      <a:pt x="153" y="32"/>
                      <a:pt x="156" y="34"/>
                    </a:cubicBezTo>
                    <a:lnTo>
                      <a:pt x="158" y="31"/>
                    </a:lnTo>
                    <a:lnTo>
                      <a:pt x="155" y="31"/>
                    </a:lnTo>
                    <a:cubicBezTo>
                      <a:pt x="154" y="35"/>
                      <a:pt x="154" y="40"/>
                      <a:pt x="154" y="45"/>
                    </a:cubicBezTo>
                    <a:cubicBezTo>
                      <a:pt x="154" y="49"/>
                      <a:pt x="154" y="54"/>
                      <a:pt x="154" y="59"/>
                    </a:cubicBezTo>
                    <a:cubicBezTo>
                      <a:pt x="154" y="62"/>
                      <a:pt x="156" y="65"/>
                      <a:pt x="157" y="67"/>
                    </a:cubicBezTo>
                    <a:cubicBezTo>
                      <a:pt x="168" y="87"/>
                      <a:pt x="179" y="107"/>
                      <a:pt x="190" y="126"/>
                    </a:cubicBezTo>
                    <a:cubicBezTo>
                      <a:pt x="192" y="129"/>
                      <a:pt x="192" y="132"/>
                      <a:pt x="192" y="136"/>
                    </a:cubicBezTo>
                    <a:cubicBezTo>
                      <a:pt x="192" y="168"/>
                      <a:pt x="192" y="200"/>
                      <a:pt x="192" y="232"/>
                    </a:cubicBezTo>
                    <a:lnTo>
                      <a:pt x="192" y="296"/>
                    </a:lnTo>
                    <a:lnTo>
                      <a:pt x="192" y="300"/>
                    </a:lnTo>
                    <a:lnTo>
                      <a:pt x="196" y="300"/>
                    </a:lnTo>
                    <a:lnTo>
                      <a:pt x="195" y="297"/>
                    </a:lnTo>
                    <a:cubicBezTo>
                      <a:pt x="193" y="298"/>
                      <a:pt x="192" y="298"/>
                      <a:pt x="190" y="299"/>
                    </a:cubicBezTo>
                    <a:lnTo>
                      <a:pt x="191" y="302"/>
                    </a:lnTo>
                    <a:lnTo>
                      <a:pt x="194" y="302"/>
                    </a:lnTo>
                    <a:cubicBezTo>
                      <a:pt x="194" y="298"/>
                      <a:pt x="194" y="296"/>
                      <a:pt x="194" y="294"/>
                    </a:cubicBezTo>
                    <a:cubicBezTo>
                      <a:pt x="194" y="265"/>
                      <a:pt x="194" y="236"/>
                      <a:pt x="194" y="208"/>
                    </a:cubicBezTo>
                    <a:cubicBezTo>
                      <a:pt x="194" y="186"/>
                      <a:pt x="194" y="165"/>
                      <a:pt x="194" y="144"/>
                    </a:cubicBezTo>
                    <a:lnTo>
                      <a:pt x="194" y="143"/>
                    </a:lnTo>
                    <a:cubicBezTo>
                      <a:pt x="194" y="140"/>
                      <a:pt x="193" y="136"/>
                      <a:pt x="192" y="132"/>
                    </a:cubicBezTo>
                    <a:cubicBezTo>
                      <a:pt x="188" y="121"/>
                      <a:pt x="183" y="110"/>
                      <a:pt x="174" y="102"/>
                    </a:cubicBezTo>
                    <a:cubicBezTo>
                      <a:pt x="170" y="99"/>
                      <a:pt x="166" y="96"/>
                      <a:pt x="162" y="94"/>
                    </a:cubicBezTo>
                    <a:cubicBezTo>
                      <a:pt x="158" y="93"/>
                      <a:pt x="155" y="92"/>
                      <a:pt x="152" y="92"/>
                    </a:cubicBezTo>
                    <a:cubicBezTo>
                      <a:pt x="145" y="92"/>
                      <a:pt x="138" y="96"/>
                      <a:pt x="132" y="101"/>
                    </a:cubicBezTo>
                    <a:cubicBezTo>
                      <a:pt x="127" y="106"/>
                      <a:pt x="122" y="112"/>
                      <a:pt x="119" y="119"/>
                    </a:cubicBezTo>
                    <a:cubicBezTo>
                      <a:pt x="117" y="121"/>
                      <a:pt x="116" y="124"/>
                      <a:pt x="115" y="126"/>
                    </a:cubicBezTo>
                    <a:cubicBezTo>
                      <a:pt x="113" y="132"/>
                      <a:pt x="111" y="137"/>
                      <a:pt x="111" y="143"/>
                    </a:cubicBezTo>
                    <a:lnTo>
                      <a:pt x="111" y="145"/>
                    </a:lnTo>
                    <a:cubicBezTo>
                      <a:pt x="111" y="149"/>
                      <a:pt x="111" y="153"/>
                      <a:pt x="111" y="157"/>
                    </a:cubicBezTo>
                    <a:cubicBezTo>
                      <a:pt x="111" y="163"/>
                      <a:pt x="111" y="169"/>
                      <a:pt x="111" y="174"/>
                    </a:cubicBezTo>
                    <a:cubicBezTo>
                      <a:pt x="111" y="214"/>
                      <a:pt x="111" y="254"/>
                      <a:pt x="111" y="294"/>
                    </a:cubicBezTo>
                    <a:cubicBezTo>
                      <a:pt x="111" y="296"/>
                      <a:pt x="111" y="299"/>
                      <a:pt x="111" y="301"/>
                    </a:cubicBezTo>
                    <a:lnTo>
                      <a:pt x="114" y="301"/>
                    </a:lnTo>
                    <a:lnTo>
                      <a:pt x="113" y="298"/>
                    </a:lnTo>
                    <a:lnTo>
                      <a:pt x="114" y="301"/>
                    </a:lnTo>
                    <a:lnTo>
                      <a:pt x="117" y="301"/>
                    </a:lnTo>
                    <a:cubicBezTo>
                      <a:pt x="117" y="299"/>
                      <a:pt x="117" y="296"/>
                      <a:pt x="117" y="294"/>
                    </a:cubicBezTo>
                    <a:cubicBezTo>
                      <a:pt x="118" y="254"/>
                      <a:pt x="118" y="214"/>
                      <a:pt x="118" y="174"/>
                    </a:cubicBezTo>
                    <a:cubicBezTo>
                      <a:pt x="118" y="169"/>
                      <a:pt x="118" y="163"/>
                      <a:pt x="118" y="157"/>
                    </a:cubicBezTo>
                    <a:cubicBezTo>
                      <a:pt x="118" y="153"/>
                      <a:pt x="118" y="149"/>
                      <a:pt x="118" y="145"/>
                    </a:cubicBezTo>
                    <a:lnTo>
                      <a:pt x="118" y="143"/>
                    </a:lnTo>
                    <a:cubicBezTo>
                      <a:pt x="118" y="138"/>
                      <a:pt x="119" y="134"/>
                      <a:pt x="121" y="129"/>
                    </a:cubicBezTo>
                    <a:cubicBezTo>
                      <a:pt x="122" y="127"/>
                      <a:pt x="123" y="124"/>
                      <a:pt x="124" y="122"/>
                    </a:cubicBezTo>
                    <a:cubicBezTo>
                      <a:pt x="127" y="115"/>
                      <a:pt x="131" y="110"/>
                      <a:pt x="137" y="106"/>
                    </a:cubicBezTo>
                    <a:cubicBezTo>
                      <a:pt x="142" y="101"/>
                      <a:pt x="147" y="99"/>
                      <a:pt x="152" y="99"/>
                    </a:cubicBezTo>
                    <a:cubicBezTo>
                      <a:pt x="154" y="99"/>
                      <a:pt x="157" y="99"/>
                      <a:pt x="159" y="100"/>
                    </a:cubicBezTo>
                    <a:cubicBezTo>
                      <a:pt x="163" y="102"/>
                      <a:pt x="166" y="104"/>
                      <a:pt x="169" y="107"/>
                    </a:cubicBezTo>
                    <a:cubicBezTo>
                      <a:pt x="178" y="114"/>
                      <a:pt x="182" y="124"/>
                      <a:pt x="186" y="134"/>
                    </a:cubicBezTo>
                    <a:cubicBezTo>
                      <a:pt x="187" y="137"/>
                      <a:pt x="188" y="140"/>
                      <a:pt x="188" y="143"/>
                    </a:cubicBezTo>
                    <a:lnTo>
                      <a:pt x="188" y="144"/>
                    </a:lnTo>
                    <a:cubicBezTo>
                      <a:pt x="187" y="165"/>
                      <a:pt x="187" y="186"/>
                      <a:pt x="187" y="207"/>
                    </a:cubicBezTo>
                    <a:cubicBezTo>
                      <a:pt x="187" y="236"/>
                      <a:pt x="187" y="265"/>
                      <a:pt x="187" y="294"/>
                    </a:cubicBezTo>
                    <a:cubicBezTo>
                      <a:pt x="187" y="296"/>
                      <a:pt x="187" y="299"/>
                      <a:pt x="188" y="302"/>
                    </a:cubicBezTo>
                    <a:lnTo>
                      <a:pt x="188" y="306"/>
                    </a:lnTo>
                    <a:lnTo>
                      <a:pt x="191" y="305"/>
                    </a:lnTo>
                    <a:cubicBezTo>
                      <a:pt x="193" y="304"/>
                      <a:pt x="195" y="304"/>
                      <a:pt x="196" y="304"/>
                    </a:cubicBezTo>
                    <a:lnTo>
                      <a:pt x="199" y="303"/>
                    </a:lnTo>
                    <a:lnTo>
                      <a:pt x="199" y="300"/>
                    </a:lnTo>
                    <a:lnTo>
                      <a:pt x="199" y="296"/>
                    </a:lnTo>
                    <a:lnTo>
                      <a:pt x="199" y="232"/>
                    </a:lnTo>
                    <a:cubicBezTo>
                      <a:pt x="199" y="200"/>
                      <a:pt x="199" y="168"/>
                      <a:pt x="199" y="136"/>
                    </a:cubicBezTo>
                    <a:cubicBezTo>
                      <a:pt x="199" y="131"/>
                      <a:pt x="198" y="127"/>
                      <a:pt x="196" y="123"/>
                    </a:cubicBezTo>
                    <a:cubicBezTo>
                      <a:pt x="185" y="104"/>
                      <a:pt x="174" y="84"/>
                      <a:pt x="163" y="64"/>
                    </a:cubicBezTo>
                    <a:cubicBezTo>
                      <a:pt x="162" y="61"/>
                      <a:pt x="160" y="59"/>
                      <a:pt x="160" y="58"/>
                    </a:cubicBezTo>
                    <a:cubicBezTo>
                      <a:pt x="160" y="54"/>
                      <a:pt x="160" y="49"/>
                      <a:pt x="160" y="45"/>
                    </a:cubicBezTo>
                    <a:cubicBezTo>
                      <a:pt x="160" y="40"/>
                      <a:pt x="160" y="36"/>
                      <a:pt x="161" y="32"/>
                    </a:cubicBezTo>
                    <a:lnTo>
                      <a:pt x="161" y="30"/>
                    </a:lnTo>
                    <a:lnTo>
                      <a:pt x="160" y="28"/>
                    </a:lnTo>
                    <a:cubicBezTo>
                      <a:pt x="158" y="27"/>
                      <a:pt x="158" y="27"/>
                      <a:pt x="158" y="25"/>
                    </a:cubicBezTo>
                    <a:lnTo>
                      <a:pt x="158" y="25"/>
                    </a:lnTo>
                    <a:cubicBezTo>
                      <a:pt x="158" y="23"/>
                      <a:pt x="158" y="21"/>
                      <a:pt x="158" y="20"/>
                    </a:cubicBezTo>
                    <a:cubicBezTo>
                      <a:pt x="158" y="18"/>
                      <a:pt x="158" y="16"/>
                      <a:pt x="158" y="14"/>
                    </a:cubicBezTo>
                    <a:lnTo>
                      <a:pt x="158" y="13"/>
                    </a:lnTo>
                    <a:cubicBezTo>
                      <a:pt x="158" y="13"/>
                      <a:pt x="158" y="12"/>
                      <a:pt x="159" y="10"/>
                    </a:cubicBezTo>
                    <a:cubicBezTo>
                      <a:pt x="159" y="9"/>
                      <a:pt x="160" y="7"/>
                      <a:pt x="161" y="5"/>
                    </a:cubicBezTo>
                    <a:lnTo>
                      <a:pt x="161" y="2"/>
                    </a:lnTo>
                    <a:lnTo>
                      <a:pt x="158" y="1"/>
                    </a:lnTo>
                    <a:cubicBezTo>
                      <a:pt x="156" y="1"/>
                      <a:pt x="155" y="0"/>
                      <a:pt x="153" y="0"/>
                    </a:cubicBezTo>
                    <a:cubicBezTo>
                      <a:pt x="152" y="0"/>
                      <a:pt x="150" y="1"/>
                      <a:pt x="148" y="1"/>
                    </a:cubicBezTo>
                    <a:lnTo>
                      <a:pt x="143" y="3"/>
                    </a:lnTo>
                    <a:lnTo>
                      <a:pt x="146" y="6"/>
                    </a:lnTo>
                    <a:cubicBezTo>
                      <a:pt x="148" y="9"/>
                      <a:pt x="148" y="11"/>
                      <a:pt x="148" y="15"/>
                    </a:cubicBezTo>
                    <a:cubicBezTo>
                      <a:pt x="148" y="16"/>
                      <a:pt x="148" y="17"/>
                      <a:pt x="148" y="19"/>
                    </a:cubicBezTo>
                    <a:lnTo>
                      <a:pt x="148" y="20"/>
                    </a:lnTo>
                    <a:lnTo>
                      <a:pt x="148" y="22"/>
                    </a:lnTo>
                    <a:lnTo>
                      <a:pt x="148" y="23"/>
                    </a:lnTo>
                    <a:lnTo>
                      <a:pt x="148" y="24"/>
                    </a:lnTo>
                    <a:lnTo>
                      <a:pt x="148" y="26"/>
                    </a:lnTo>
                    <a:lnTo>
                      <a:pt x="148" y="27"/>
                    </a:lnTo>
                    <a:lnTo>
                      <a:pt x="147" y="28"/>
                    </a:lnTo>
                    <a:lnTo>
                      <a:pt x="146" y="28"/>
                    </a:lnTo>
                    <a:lnTo>
                      <a:pt x="145" y="32"/>
                    </a:lnTo>
                    <a:lnTo>
                      <a:pt x="145" y="32"/>
                    </a:lnTo>
                    <a:lnTo>
                      <a:pt x="145" y="33"/>
                    </a:lnTo>
                    <a:cubicBezTo>
                      <a:pt x="146" y="40"/>
                      <a:pt x="146" y="47"/>
                      <a:pt x="146" y="54"/>
                    </a:cubicBezTo>
                    <a:lnTo>
                      <a:pt x="146" y="55"/>
                    </a:lnTo>
                    <a:cubicBezTo>
                      <a:pt x="146" y="58"/>
                      <a:pt x="145" y="61"/>
                      <a:pt x="143" y="64"/>
                    </a:cubicBezTo>
                    <a:cubicBezTo>
                      <a:pt x="137" y="75"/>
                      <a:pt x="131" y="85"/>
                      <a:pt x="126" y="96"/>
                    </a:cubicBezTo>
                    <a:cubicBezTo>
                      <a:pt x="125" y="98"/>
                      <a:pt x="124" y="99"/>
                      <a:pt x="123" y="101"/>
                    </a:cubicBezTo>
                    <a:lnTo>
                      <a:pt x="125" y="102"/>
                    </a:lnTo>
                    <a:lnTo>
                      <a:pt x="125" y="99"/>
                    </a:lnTo>
                    <a:lnTo>
                      <a:pt x="124" y="99"/>
                    </a:lnTo>
                    <a:cubicBezTo>
                      <a:pt x="121" y="99"/>
                      <a:pt x="118" y="100"/>
                      <a:pt x="115" y="100"/>
                    </a:cubicBezTo>
                    <a:cubicBezTo>
                      <a:pt x="113" y="100"/>
                      <a:pt x="111" y="99"/>
                      <a:pt x="109" y="99"/>
                    </a:cubicBezTo>
                    <a:lnTo>
                      <a:pt x="108" y="102"/>
                    </a:lnTo>
                    <a:lnTo>
                      <a:pt x="111" y="102"/>
                    </a:lnTo>
                    <a:lnTo>
                      <a:pt x="111" y="78"/>
                    </a:lnTo>
                    <a:lnTo>
                      <a:pt x="111" y="53"/>
                    </a:lnTo>
                    <a:cubicBezTo>
                      <a:pt x="111" y="48"/>
                      <a:pt x="111" y="43"/>
                      <a:pt x="111" y="38"/>
                    </a:cubicBezTo>
                    <a:cubicBezTo>
                      <a:pt x="111" y="35"/>
                      <a:pt x="111" y="32"/>
                      <a:pt x="111" y="29"/>
                    </a:cubicBezTo>
                    <a:lnTo>
                      <a:pt x="111" y="26"/>
                    </a:lnTo>
                    <a:cubicBezTo>
                      <a:pt x="111" y="23"/>
                      <a:pt x="112" y="19"/>
                      <a:pt x="112" y="15"/>
                    </a:cubicBezTo>
                    <a:cubicBezTo>
                      <a:pt x="112" y="11"/>
                      <a:pt x="111" y="7"/>
                      <a:pt x="111" y="3"/>
                    </a:cubicBezTo>
                    <a:lnTo>
                      <a:pt x="110" y="1"/>
                    </a:lnTo>
                    <a:lnTo>
                      <a:pt x="108" y="0"/>
                    </a:lnTo>
                    <a:cubicBezTo>
                      <a:pt x="105" y="0"/>
                      <a:pt x="102" y="0"/>
                      <a:pt x="99" y="0"/>
                    </a:cubicBezTo>
                    <a:cubicBezTo>
                      <a:pt x="96" y="0"/>
                      <a:pt x="93" y="0"/>
                      <a:pt x="90" y="1"/>
                    </a:cubicBezTo>
                    <a:lnTo>
                      <a:pt x="89" y="1"/>
                    </a:lnTo>
                    <a:lnTo>
                      <a:pt x="88" y="3"/>
                    </a:lnTo>
                    <a:cubicBezTo>
                      <a:pt x="87" y="5"/>
                      <a:pt x="87" y="8"/>
                      <a:pt x="87" y="10"/>
                    </a:cubicBezTo>
                    <a:cubicBezTo>
                      <a:pt x="87" y="11"/>
                      <a:pt x="87" y="12"/>
                      <a:pt x="87" y="13"/>
                    </a:cubicBezTo>
                    <a:lnTo>
                      <a:pt x="87" y="53"/>
                    </a:lnTo>
                    <a:cubicBezTo>
                      <a:pt x="87" y="66"/>
                      <a:pt x="87" y="80"/>
                      <a:pt x="87" y="93"/>
                    </a:cubicBezTo>
                    <a:cubicBezTo>
                      <a:pt x="87" y="96"/>
                      <a:pt x="87" y="99"/>
                      <a:pt x="87" y="102"/>
                    </a:cubicBezTo>
                    <a:lnTo>
                      <a:pt x="90" y="102"/>
                    </a:lnTo>
                    <a:lnTo>
                      <a:pt x="89" y="99"/>
                    </a:lnTo>
                    <a:cubicBezTo>
                      <a:pt x="87" y="99"/>
                      <a:pt x="84" y="100"/>
                      <a:pt x="82" y="100"/>
                    </a:cubicBezTo>
                    <a:cubicBezTo>
                      <a:pt x="79" y="100"/>
                      <a:pt x="77" y="99"/>
                      <a:pt x="74" y="99"/>
                    </a:cubicBezTo>
                    <a:lnTo>
                      <a:pt x="73" y="102"/>
                    </a:lnTo>
                    <a:lnTo>
                      <a:pt x="76" y="101"/>
                    </a:lnTo>
                    <a:cubicBezTo>
                      <a:pt x="69" y="87"/>
                      <a:pt x="61" y="73"/>
                      <a:pt x="54" y="60"/>
                    </a:cubicBezTo>
                    <a:cubicBezTo>
                      <a:pt x="54" y="59"/>
                      <a:pt x="53" y="58"/>
                      <a:pt x="53" y="57"/>
                    </a:cubicBezTo>
                    <a:lnTo>
                      <a:pt x="53" y="57"/>
                    </a:lnTo>
                    <a:cubicBezTo>
                      <a:pt x="53" y="49"/>
                      <a:pt x="54" y="41"/>
                      <a:pt x="54" y="33"/>
                    </a:cubicBezTo>
                    <a:lnTo>
                      <a:pt x="54" y="32"/>
                    </a:lnTo>
                    <a:lnTo>
                      <a:pt x="53" y="30"/>
                    </a:lnTo>
                    <a:lnTo>
                      <a:pt x="53" y="28"/>
                    </a:lnTo>
                    <a:lnTo>
                      <a:pt x="52" y="28"/>
                    </a:lnTo>
                    <a:lnTo>
                      <a:pt x="51" y="27"/>
                    </a:lnTo>
                    <a:cubicBezTo>
                      <a:pt x="51" y="27"/>
                      <a:pt x="51" y="27"/>
                      <a:pt x="51" y="26"/>
                    </a:cubicBezTo>
                    <a:lnTo>
                      <a:pt x="51" y="25"/>
                    </a:lnTo>
                    <a:lnTo>
                      <a:pt x="51" y="25"/>
                    </a:lnTo>
                    <a:cubicBezTo>
                      <a:pt x="51" y="23"/>
                      <a:pt x="51" y="21"/>
                      <a:pt x="51" y="18"/>
                    </a:cubicBezTo>
                    <a:cubicBezTo>
                      <a:pt x="51" y="17"/>
                      <a:pt x="51" y="16"/>
                      <a:pt x="51" y="15"/>
                    </a:cubicBezTo>
                    <a:cubicBezTo>
                      <a:pt x="51" y="11"/>
                      <a:pt x="52" y="8"/>
                      <a:pt x="53" y="4"/>
                    </a:cubicBezTo>
                    <a:lnTo>
                      <a:pt x="54" y="1"/>
                    </a:lnTo>
                    <a:lnTo>
                      <a:pt x="50" y="0"/>
                    </a:lnTo>
                    <a:cubicBezTo>
                      <a:pt x="49" y="0"/>
                      <a:pt x="47" y="0"/>
                      <a:pt x="46" y="0"/>
                    </a:cubicBezTo>
                    <a:cubicBezTo>
                      <a:pt x="44" y="0"/>
                      <a:pt x="42" y="0"/>
                      <a:pt x="40" y="1"/>
                    </a:cubicBezTo>
                    <a:lnTo>
                      <a:pt x="39" y="3"/>
                    </a:lnTo>
                    <a:lnTo>
                      <a:pt x="39" y="5"/>
                    </a:lnTo>
                    <a:cubicBezTo>
                      <a:pt x="40" y="8"/>
                      <a:pt x="41" y="11"/>
                      <a:pt x="41" y="14"/>
                    </a:cubicBezTo>
                    <a:cubicBezTo>
                      <a:pt x="41" y="15"/>
                      <a:pt x="41" y="17"/>
                      <a:pt x="41" y="18"/>
                    </a:cubicBezTo>
                    <a:cubicBezTo>
                      <a:pt x="41" y="20"/>
                      <a:pt x="41" y="22"/>
                      <a:pt x="41" y="24"/>
                    </a:cubicBezTo>
                    <a:lnTo>
                      <a:pt x="44" y="24"/>
                    </a:lnTo>
                    <a:lnTo>
                      <a:pt x="41" y="23"/>
                    </a:lnTo>
                    <a:lnTo>
                      <a:pt x="41" y="24"/>
                    </a:lnTo>
                    <a:lnTo>
                      <a:pt x="41" y="26"/>
                    </a:lnTo>
                    <a:lnTo>
                      <a:pt x="41" y="27"/>
                    </a:lnTo>
                    <a:lnTo>
                      <a:pt x="40" y="28"/>
                    </a:lnTo>
                    <a:lnTo>
                      <a:pt x="39" y="28"/>
                    </a:lnTo>
                    <a:lnTo>
                      <a:pt x="38" y="32"/>
                    </a:lnTo>
                    <a:lnTo>
                      <a:pt x="38" y="32"/>
                    </a:lnTo>
                    <a:lnTo>
                      <a:pt x="38" y="33"/>
                    </a:lnTo>
                    <a:cubicBezTo>
                      <a:pt x="38" y="39"/>
                      <a:pt x="39" y="46"/>
                      <a:pt x="39" y="53"/>
                    </a:cubicBezTo>
                    <a:lnTo>
                      <a:pt x="39" y="54"/>
                    </a:lnTo>
                    <a:cubicBezTo>
                      <a:pt x="39" y="58"/>
                      <a:pt x="38" y="61"/>
                      <a:pt x="36" y="65"/>
                    </a:cubicBezTo>
                    <a:cubicBezTo>
                      <a:pt x="25" y="84"/>
                      <a:pt x="15" y="103"/>
                      <a:pt x="4" y="122"/>
                    </a:cubicBezTo>
                    <a:cubicBezTo>
                      <a:pt x="2" y="127"/>
                      <a:pt x="0" y="133"/>
                      <a:pt x="0" y="139"/>
                    </a:cubicBezTo>
                    <a:lnTo>
                      <a:pt x="0" y="139"/>
                    </a:lnTo>
                    <a:cubicBezTo>
                      <a:pt x="0" y="163"/>
                      <a:pt x="0" y="187"/>
                      <a:pt x="0" y="212"/>
                    </a:cubicBezTo>
                    <a:cubicBezTo>
                      <a:pt x="0" y="238"/>
                      <a:pt x="0" y="264"/>
                      <a:pt x="0" y="291"/>
                    </a:cubicBezTo>
                    <a:lnTo>
                      <a:pt x="0" y="299"/>
                    </a:lnTo>
                    <a:lnTo>
                      <a:pt x="0" y="299"/>
                    </a:lnTo>
                    <a:lnTo>
                      <a:pt x="1" y="302"/>
                    </a:lnTo>
                    <a:lnTo>
                      <a:pt x="1" y="303"/>
                    </a:lnTo>
                    <a:lnTo>
                      <a:pt x="3" y="304"/>
                    </a:lnTo>
                    <a:cubicBezTo>
                      <a:pt x="4" y="304"/>
                      <a:pt x="5" y="305"/>
                      <a:pt x="6" y="305"/>
                    </a:cubicBezTo>
                    <a:cubicBezTo>
                      <a:pt x="7" y="305"/>
                      <a:pt x="9" y="304"/>
                      <a:pt x="10" y="303"/>
                    </a:cubicBezTo>
                    <a:cubicBezTo>
                      <a:pt x="11" y="302"/>
                      <a:pt x="11" y="301"/>
                      <a:pt x="12" y="300"/>
                    </a:cubicBezTo>
                    <a:cubicBezTo>
                      <a:pt x="12" y="298"/>
                      <a:pt x="12" y="297"/>
                      <a:pt x="12" y="295"/>
                    </a:cubicBezTo>
                    <a:cubicBezTo>
                      <a:pt x="12" y="294"/>
                      <a:pt x="12" y="293"/>
                      <a:pt x="12" y="292"/>
                    </a:cubicBezTo>
                    <a:cubicBezTo>
                      <a:pt x="12" y="266"/>
                      <a:pt x="12" y="240"/>
                      <a:pt x="12" y="213"/>
                    </a:cubicBezTo>
                    <a:cubicBezTo>
                      <a:pt x="12" y="191"/>
                      <a:pt x="12" y="168"/>
                      <a:pt x="12" y="146"/>
                    </a:cubicBezTo>
                    <a:lnTo>
                      <a:pt x="12" y="146"/>
                    </a:lnTo>
                    <a:lnTo>
                      <a:pt x="12" y="146"/>
                    </a:lnTo>
                    <a:cubicBezTo>
                      <a:pt x="12" y="140"/>
                      <a:pt x="13" y="134"/>
                      <a:pt x="16" y="129"/>
                    </a:cubicBezTo>
                    <a:cubicBezTo>
                      <a:pt x="17" y="126"/>
                      <a:pt x="18" y="123"/>
                      <a:pt x="20" y="120"/>
                    </a:cubicBezTo>
                    <a:cubicBezTo>
                      <a:pt x="24" y="112"/>
                      <a:pt x="29" y="106"/>
                      <a:pt x="37" y="102"/>
                    </a:cubicBezTo>
                    <a:cubicBezTo>
                      <a:pt x="41" y="100"/>
                      <a:pt x="44" y="99"/>
                      <a:pt x="47" y="99"/>
                    </a:cubicBezTo>
                    <a:cubicBezTo>
                      <a:pt x="50" y="99"/>
                      <a:pt x="54" y="100"/>
                      <a:pt x="57" y="101"/>
                    </a:cubicBezTo>
                    <a:cubicBezTo>
                      <a:pt x="62" y="104"/>
                      <a:pt x="66" y="108"/>
                      <a:pt x="70" y="113"/>
                    </a:cubicBezTo>
                    <a:cubicBezTo>
                      <a:pt x="74" y="119"/>
                      <a:pt x="77" y="126"/>
                      <a:pt x="80" y="133"/>
                    </a:cubicBezTo>
                    <a:cubicBezTo>
                      <a:pt x="81" y="136"/>
                      <a:pt x="82" y="139"/>
                      <a:pt x="82" y="142"/>
                    </a:cubicBezTo>
                    <a:lnTo>
                      <a:pt x="82" y="144"/>
                    </a:lnTo>
                    <a:cubicBezTo>
                      <a:pt x="82" y="161"/>
                      <a:pt x="82" y="179"/>
                      <a:pt x="82" y="196"/>
                    </a:cubicBezTo>
                    <a:lnTo>
                      <a:pt x="82" y="198"/>
                    </a:lnTo>
                    <a:cubicBezTo>
                      <a:pt x="82" y="231"/>
                      <a:pt x="82" y="264"/>
                      <a:pt x="82" y="296"/>
                    </a:cubicBezTo>
                    <a:cubicBezTo>
                      <a:pt x="82" y="298"/>
                      <a:pt x="82" y="300"/>
                      <a:pt x="82" y="302"/>
                    </a:cubicBezTo>
                    <a:lnTo>
                      <a:pt x="82" y="305"/>
                    </a:lnTo>
                    <a:lnTo>
                      <a:pt x="85" y="305"/>
                    </a:lnTo>
                    <a:cubicBezTo>
                      <a:pt x="91" y="305"/>
                      <a:pt x="97" y="305"/>
                      <a:pt x="103" y="305"/>
                    </a:cubicBezTo>
                    <a:cubicBezTo>
                      <a:pt x="104" y="305"/>
                      <a:pt x="106" y="305"/>
                      <a:pt x="108" y="305"/>
                    </a:cubicBezTo>
                    <a:cubicBezTo>
                      <a:pt x="109" y="305"/>
                      <a:pt x="111" y="305"/>
                      <a:pt x="112" y="305"/>
                    </a:cubicBezTo>
                    <a:cubicBezTo>
                      <a:pt x="113" y="305"/>
                      <a:pt x="114" y="305"/>
                      <a:pt x="114" y="304"/>
                    </a:cubicBezTo>
                    <a:lnTo>
                      <a:pt x="115" y="304"/>
                    </a:lnTo>
                    <a:lnTo>
                      <a:pt x="117" y="303"/>
                    </a:lnTo>
                    <a:lnTo>
                      <a:pt x="117" y="301"/>
                    </a:lnTo>
                    <a:lnTo>
                      <a:pt x="114" y="30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1" name="Freeform 2484">
                <a:extLst>
                  <a:ext uri="{FF2B5EF4-FFF2-40B4-BE49-F238E27FC236}">
                    <a16:creationId xmlns:a16="http://schemas.microsoft.com/office/drawing/2014/main" id="{C0D244D3-6005-4099-AAFA-62AE2EE90B23}"/>
                  </a:ext>
                </a:extLst>
              </p:cNvPr>
              <p:cNvSpPr>
                <a:spLocks/>
              </p:cNvSpPr>
              <p:nvPr/>
            </p:nvSpPr>
            <p:spPr bwMode="auto">
              <a:xfrm>
                <a:off x="2517" y="3845"/>
                <a:ext cx="68" cy="85"/>
              </a:xfrm>
              <a:custGeom>
                <a:avLst/>
                <a:gdLst>
                  <a:gd name="T0" fmla="*/ 119 w 120"/>
                  <a:gd name="T1" fmla="*/ 142 h 151"/>
                  <a:gd name="T2" fmla="*/ 93 w 120"/>
                  <a:gd name="T3" fmla="*/ 124 h 151"/>
                  <a:gd name="T4" fmla="*/ 82 w 120"/>
                  <a:gd name="T5" fmla="*/ 120 h 151"/>
                  <a:gd name="T6" fmla="*/ 82 w 120"/>
                  <a:gd name="T7" fmla="*/ 120 h 151"/>
                  <a:gd name="T8" fmla="*/ 39 w 120"/>
                  <a:gd name="T9" fmla="*/ 120 h 151"/>
                  <a:gd name="T10" fmla="*/ 39 w 120"/>
                  <a:gd name="T11" fmla="*/ 120 h 151"/>
                  <a:gd name="T12" fmla="*/ 7 w 120"/>
                  <a:gd name="T13" fmla="*/ 139 h 151"/>
                  <a:gd name="T14" fmla="*/ 5 w 120"/>
                  <a:gd name="T15" fmla="*/ 145 h 151"/>
                  <a:gd name="T16" fmla="*/ 6 w 120"/>
                  <a:gd name="T17" fmla="*/ 142 h 151"/>
                  <a:gd name="T18" fmla="*/ 6 w 120"/>
                  <a:gd name="T19" fmla="*/ 142 h 151"/>
                  <a:gd name="T20" fmla="*/ 6 w 120"/>
                  <a:gd name="T21" fmla="*/ 142 h 151"/>
                  <a:gd name="T22" fmla="*/ 6 w 120"/>
                  <a:gd name="T23" fmla="*/ 142 h 151"/>
                  <a:gd name="T24" fmla="*/ 7 w 120"/>
                  <a:gd name="T25" fmla="*/ 140 h 151"/>
                  <a:gd name="T26" fmla="*/ 16 w 120"/>
                  <a:gd name="T27" fmla="*/ 33 h 151"/>
                  <a:gd name="T28" fmla="*/ 44 w 120"/>
                  <a:gd name="T29" fmla="*/ 9 h 151"/>
                  <a:gd name="T30" fmla="*/ 49 w 120"/>
                  <a:gd name="T31" fmla="*/ 7 h 151"/>
                  <a:gd name="T32" fmla="*/ 49 w 120"/>
                  <a:gd name="T33" fmla="*/ 7 h 151"/>
                  <a:gd name="T34" fmla="*/ 72 w 120"/>
                  <a:gd name="T35" fmla="*/ 7 h 151"/>
                  <a:gd name="T36" fmla="*/ 72 w 120"/>
                  <a:gd name="T37" fmla="*/ 7 h 151"/>
                  <a:gd name="T38" fmla="*/ 77 w 120"/>
                  <a:gd name="T39" fmla="*/ 9 h 151"/>
                  <a:gd name="T40" fmla="*/ 105 w 120"/>
                  <a:gd name="T41" fmla="*/ 33 h 151"/>
                  <a:gd name="T42" fmla="*/ 114 w 120"/>
                  <a:gd name="T43" fmla="*/ 139 h 151"/>
                  <a:gd name="T44" fmla="*/ 114 w 120"/>
                  <a:gd name="T45" fmla="*/ 145 h 151"/>
                  <a:gd name="T46" fmla="*/ 119 w 120"/>
                  <a:gd name="T47" fmla="*/ 142 h 151"/>
                  <a:gd name="T48" fmla="*/ 120 w 120"/>
                  <a:gd name="T49" fmla="*/ 145 h 151"/>
                  <a:gd name="T50" fmla="*/ 120 w 120"/>
                  <a:gd name="T51" fmla="*/ 139 h 151"/>
                  <a:gd name="T52" fmla="*/ 111 w 120"/>
                  <a:gd name="T53" fmla="*/ 33 h 151"/>
                  <a:gd name="T54" fmla="*/ 81 w 120"/>
                  <a:gd name="T55" fmla="*/ 4 h 151"/>
                  <a:gd name="T56" fmla="*/ 72 w 120"/>
                  <a:gd name="T57" fmla="*/ 0 h 151"/>
                  <a:gd name="T58" fmla="*/ 72 w 120"/>
                  <a:gd name="T59" fmla="*/ 0 h 151"/>
                  <a:gd name="T60" fmla="*/ 49 w 120"/>
                  <a:gd name="T61" fmla="*/ 0 h 151"/>
                  <a:gd name="T62" fmla="*/ 49 w 120"/>
                  <a:gd name="T63" fmla="*/ 0 h 151"/>
                  <a:gd name="T64" fmla="*/ 40 w 120"/>
                  <a:gd name="T65" fmla="*/ 4 h 151"/>
                  <a:gd name="T66" fmla="*/ 10 w 120"/>
                  <a:gd name="T67" fmla="*/ 33 h 151"/>
                  <a:gd name="T68" fmla="*/ 0 w 120"/>
                  <a:gd name="T69" fmla="*/ 140 h 151"/>
                  <a:gd name="T70" fmla="*/ 3 w 120"/>
                  <a:gd name="T71" fmla="*/ 147 h 151"/>
                  <a:gd name="T72" fmla="*/ 6 w 120"/>
                  <a:gd name="T73" fmla="*/ 148 h 151"/>
                  <a:gd name="T74" fmla="*/ 33 w 120"/>
                  <a:gd name="T75" fmla="*/ 129 h 151"/>
                  <a:gd name="T76" fmla="*/ 39 w 120"/>
                  <a:gd name="T77" fmla="*/ 127 h 151"/>
                  <a:gd name="T78" fmla="*/ 61 w 120"/>
                  <a:gd name="T79" fmla="*/ 127 h 151"/>
                  <a:gd name="T80" fmla="*/ 82 w 120"/>
                  <a:gd name="T81" fmla="*/ 127 h 151"/>
                  <a:gd name="T82" fmla="*/ 82 w 120"/>
                  <a:gd name="T83" fmla="*/ 125 h 151"/>
                  <a:gd name="T84" fmla="*/ 82 w 120"/>
                  <a:gd name="T85" fmla="*/ 127 h 151"/>
                  <a:gd name="T86" fmla="*/ 82 w 120"/>
                  <a:gd name="T87" fmla="*/ 127 h 151"/>
                  <a:gd name="T88" fmla="*/ 89 w 120"/>
                  <a:gd name="T89" fmla="*/ 129 h 151"/>
                  <a:gd name="T90" fmla="*/ 116 w 120"/>
                  <a:gd name="T91" fmla="*/ 148 h 151"/>
                  <a:gd name="T92" fmla="*/ 120 w 120"/>
                  <a:gd name="T93" fmla="*/ 14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0" h="151">
                    <a:moveTo>
                      <a:pt x="117" y="145"/>
                    </a:moveTo>
                    <a:lnTo>
                      <a:pt x="119" y="142"/>
                    </a:lnTo>
                    <a:cubicBezTo>
                      <a:pt x="116" y="141"/>
                      <a:pt x="115" y="140"/>
                      <a:pt x="114" y="140"/>
                    </a:cubicBezTo>
                    <a:cubicBezTo>
                      <a:pt x="107" y="134"/>
                      <a:pt x="99" y="129"/>
                      <a:pt x="93" y="124"/>
                    </a:cubicBezTo>
                    <a:cubicBezTo>
                      <a:pt x="90" y="122"/>
                      <a:pt x="86" y="120"/>
                      <a:pt x="82" y="120"/>
                    </a:cubicBezTo>
                    <a:lnTo>
                      <a:pt x="82" y="120"/>
                    </a:lnTo>
                    <a:lnTo>
                      <a:pt x="82" y="124"/>
                    </a:lnTo>
                    <a:lnTo>
                      <a:pt x="82" y="120"/>
                    </a:lnTo>
                    <a:cubicBezTo>
                      <a:pt x="75" y="120"/>
                      <a:pt x="68" y="120"/>
                      <a:pt x="61" y="120"/>
                    </a:cubicBezTo>
                    <a:cubicBezTo>
                      <a:pt x="54" y="120"/>
                      <a:pt x="46" y="120"/>
                      <a:pt x="39" y="120"/>
                    </a:cubicBezTo>
                    <a:lnTo>
                      <a:pt x="39" y="120"/>
                    </a:lnTo>
                    <a:lnTo>
                      <a:pt x="39" y="120"/>
                    </a:lnTo>
                    <a:cubicBezTo>
                      <a:pt x="35" y="120"/>
                      <a:pt x="32" y="122"/>
                      <a:pt x="29" y="124"/>
                    </a:cubicBezTo>
                    <a:cubicBezTo>
                      <a:pt x="22" y="129"/>
                      <a:pt x="15" y="134"/>
                      <a:pt x="7" y="139"/>
                    </a:cubicBezTo>
                    <a:cubicBezTo>
                      <a:pt x="6" y="140"/>
                      <a:pt x="5" y="141"/>
                      <a:pt x="3" y="142"/>
                    </a:cubicBezTo>
                    <a:lnTo>
                      <a:pt x="5" y="145"/>
                    </a:lnTo>
                    <a:lnTo>
                      <a:pt x="7" y="142"/>
                    </a:lnTo>
                    <a:lnTo>
                      <a:pt x="6" y="142"/>
                    </a:lnTo>
                    <a:lnTo>
                      <a:pt x="6" y="142"/>
                    </a:lnTo>
                    <a:lnTo>
                      <a:pt x="6" y="142"/>
                    </a:lnTo>
                    <a:lnTo>
                      <a:pt x="6" y="142"/>
                    </a:lnTo>
                    <a:lnTo>
                      <a:pt x="6" y="142"/>
                    </a:lnTo>
                    <a:lnTo>
                      <a:pt x="6" y="142"/>
                    </a:lnTo>
                    <a:lnTo>
                      <a:pt x="6" y="142"/>
                    </a:lnTo>
                    <a:lnTo>
                      <a:pt x="6" y="142"/>
                    </a:lnTo>
                    <a:cubicBezTo>
                      <a:pt x="6" y="142"/>
                      <a:pt x="7" y="141"/>
                      <a:pt x="7" y="140"/>
                    </a:cubicBezTo>
                    <a:cubicBezTo>
                      <a:pt x="9" y="113"/>
                      <a:pt x="12" y="85"/>
                      <a:pt x="14" y="57"/>
                    </a:cubicBezTo>
                    <a:cubicBezTo>
                      <a:pt x="15" y="49"/>
                      <a:pt x="16" y="41"/>
                      <a:pt x="16" y="33"/>
                    </a:cubicBezTo>
                    <a:cubicBezTo>
                      <a:pt x="16" y="31"/>
                      <a:pt x="17" y="30"/>
                      <a:pt x="19" y="28"/>
                    </a:cubicBezTo>
                    <a:cubicBezTo>
                      <a:pt x="27" y="22"/>
                      <a:pt x="36" y="15"/>
                      <a:pt x="44" y="9"/>
                    </a:cubicBezTo>
                    <a:cubicBezTo>
                      <a:pt x="46" y="7"/>
                      <a:pt x="47" y="7"/>
                      <a:pt x="49" y="7"/>
                    </a:cubicBezTo>
                    <a:lnTo>
                      <a:pt x="49" y="7"/>
                    </a:lnTo>
                    <a:lnTo>
                      <a:pt x="49" y="7"/>
                    </a:lnTo>
                    <a:lnTo>
                      <a:pt x="49" y="7"/>
                    </a:lnTo>
                    <a:cubicBezTo>
                      <a:pt x="53" y="7"/>
                      <a:pt x="56" y="7"/>
                      <a:pt x="60" y="7"/>
                    </a:cubicBezTo>
                    <a:cubicBezTo>
                      <a:pt x="64" y="7"/>
                      <a:pt x="68" y="7"/>
                      <a:pt x="72" y="7"/>
                    </a:cubicBezTo>
                    <a:lnTo>
                      <a:pt x="72" y="7"/>
                    </a:lnTo>
                    <a:lnTo>
                      <a:pt x="72" y="7"/>
                    </a:lnTo>
                    <a:lnTo>
                      <a:pt x="72" y="7"/>
                    </a:lnTo>
                    <a:cubicBezTo>
                      <a:pt x="74" y="7"/>
                      <a:pt x="75" y="7"/>
                      <a:pt x="77" y="9"/>
                    </a:cubicBezTo>
                    <a:cubicBezTo>
                      <a:pt x="85" y="15"/>
                      <a:pt x="93" y="22"/>
                      <a:pt x="102" y="28"/>
                    </a:cubicBezTo>
                    <a:cubicBezTo>
                      <a:pt x="104" y="30"/>
                      <a:pt x="104" y="31"/>
                      <a:pt x="105" y="33"/>
                    </a:cubicBezTo>
                    <a:cubicBezTo>
                      <a:pt x="107" y="60"/>
                      <a:pt x="109" y="86"/>
                      <a:pt x="111" y="112"/>
                    </a:cubicBezTo>
                    <a:cubicBezTo>
                      <a:pt x="112" y="121"/>
                      <a:pt x="113" y="130"/>
                      <a:pt x="114" y="139"/>
                    </a:cubicBezTo>
                    <a:lnTo>
                      <a:pt x="114" y="141"/>
                    </a:lnTo>
                    <a:cubicBezTo>
                      <a:pt x="114" y="142"/>
                      <a:pt x="114" y="143"/>
                      <a:pt x="114" y="145"/>
                    </a:cubicBezTo>
                    <a:lnTo>
                      <a:pt x="117" y="145"/>
                    </a:lnTo>
                    <a:lnTo>
                      <a:pt x="119" y="142"/>
                    </a:lnTo>
                    <a:lnTo>
                      <a:pt x="117" y="145"/>
                    </a:lnTo>
                    <a:lnTo>
                      <a:pt x="120" y="145"/>
                    </a:lnTo>
                    <a:cubicBezTo>
                      <a:pt x="120" y="144"/>
                      <a:pt x="120" y="142"/>
                      <a:pt x="120" y="141"/>
                    </a:cubicBezTo>
                    <a:lnTo>
                      <a:pt x="120" y="139"/>
                    </a:lnTo>
                    <a:cubicBezTo>
                      <a:pt x="120" y="129"/>
                      <a:pt x="119" y="120"/>
                      <a:pt x="118" y="111"/>
                    </a:cubicBezTo>
                    <a:cubicBezTo>
                      <a:pt x="115" y="85"/>
                      <a:pt x="113" y="59"/>
                      <a:pt x="111" y="33"/>
                    </a:cubicBezTo>
                    <a:cubicBezTo>
                      <a:pt x="111" y="29"/>
                      <a:pt x="109" y="25"/>
                      <a:pt x="106" y="23"/>
                    </a:cubicBezTo>
                    <a:cubicBezTo>
                      <a:pt x="97" y="17"/>
                      <a:pt x="89" y="10"/>
                      <a:pt x="81" y="4"/>
                    </a:cubicBezTo>
                    <a:cubicBezTo>
                      <a:pt x="79" y="2"/>
                      <a:pt x="76" y="0"/>
                      <a:pt x="72" y="0"/>
                    </a:cubicBezTo>
                    <a:lnTo>
                      <a:pt x="72" y="0"/>
                    </a:lnTo>
                    <a:lnTo>
                      <a:pt x="72" y="4"/>
                    </a:lnTo>
                    <a:lnTo>
                      <a:pt x="72" y="0"/>
                    </a:lnTo>
                    <a:cubicBezTo>
                      <a:pt x="68" y="0"/>
                      <a:pt x="64" y="1"/>
                      <a:pt x="60" y="1"/>
                    </a:cubicBezTo>
                    <a:cubicBezTo>
                      <a:pt x="56" y="1"/>
                      <a:pt x="53" y="0"/>
                      <a:pt x="49" y="0"/>
                    </a:cubicBezTo>
                    <a:lnTo>
                      <a:pt x="49" y="4"/>
                    </a:lnTo>
                    <a:lnTo>
                      <a:pt x="49" y="0"/>
                    </a:lnTo>
                    <a:lnTo>
                      <a:pt x="49" y="0"/>
                    </a:lnTo>
                    <a:cubicBezTo>
                      <a:pt x="46" y="0"/>
                      <a:pt x="43" y="2"/>
                      <a:pt x="40" y="4"/>
                    </a:cubicBezTo>
                    <a:cubicBezTo>
                      <a:pt x="32" y="10"/>
                      <a:pt x="23" y="17"/>
                      <a:pt x="15" y="23"/>
                    </a:cubicBezTo>
                    <a:cubicBezTo>
                      <a:pt x="12" y="26"/>
                      <a:pt x="10" y="29"/>
                      <a:pt x="10" y="33"/>
                    </a:cubicBezTo>
                    <a:cubicBezTo>
                      <a:pt x="9" y="41"/>
                      <a:pt x="9" y="49"/>
                      <a:pt x="8" y="57"/>
                    </a:cubicBezTo>
                    <a:cubicBezTo>
                      <a:pt x="5" y="84"/>
                      <a:pt x="3" y="112"/>
                      <a:pt x="0" y="140"/>
                    </a:cubicBezTo>
                    <a:cubicBezTo>
                      <a:pt x="0" y="140"/>
                      <a:pt x="0" y="141"/>
                      <a:pt x="0" y="142"/>
                    </a:cubicBezTo>
                    <a:cubicBezTo>
                      <a:pt x="0" y="144"/>
                      <a:pt x="1" y="146"/>
                      <a:pt x="3" y="147"/>
                    </a:cubicBezTo>
                    <a:lnTo>
                      <a:pt x="5" y="149"/>
                    </a:lnTo>
                    <a:lnTo>
                      <a:pt x="6" y="148"/>
                    </a:lnTo>
                    <a:cubicBezTo>
                      <a:pt x="8" y="147"/>
                      <a:pt x="10" y="146"/>
                      <a:pt x="11" y="145"/>
                    </a:cubicBezTo>
                    <a:cubicBezTo>
                      <a:pt x="18" y="139"/>
                      <a:pt x="26" y="134"/>
                      <a:pt x="33" y="129"/>
                    </a:cubicBezTo>
                    <a:cubicBezTo>
                      <a:pt x="35" y="127"/>
                      <a:pt x="37" y="127"/>
                      <a:pt x="39" y="127"/>
                    </a:cubicBezTo>
                    <a:lnTo>
                      <a:pt x="39" y="127"/>
                    </a:lnTo>
                    <a:lnTo>
                      <a:pt x="39" y="127"/>
                    </a:lnTo>
                    <a:cubicBezTo>
                      <a:pt x="46" y="127"/>
                      <a:pt x="54" y="127"/>
                      <a:pt x="61" y="127"/>
                    </a:cubicBezTo>
                    <a:cubicBezTo>
                      <a:pt x="68" y="127"/>
                      <a:pt x="75" y="127"/>
                      <a:pt x="82" y="127"/>
                    </a:cubicBezTo>
                    <a:lnTo>
                      <a:pt x="82" y="127"/>
                    </a:lnTo>
                    <a:lnTo>
                      <a:pt x="82" y="127"/>
                    </a:lnTo>
                    <a:lnTo>
                      <a:pt x="82" y="125"/>
                    </a:lnTo>
                    <a:lnTo>
                      <a:pt x="82" y="127"/>
                    </a:lnTo>
                    <a:lnTo>
                      <a:pt x="82" y="127"/>
                    </a:lnTo>
                    <a:lnTo>
                      <a:pt x="82" y="125"/>
                    </a:lnTo>
                    <a:lnTo>
                      <a:pt x="82" y="127"/>
                    </a:lnTo>
                    <a:lnTo>
                      <a:pt x="82" y="127"/>
                    </a:lnTo>
                    <a:cubicBezTo>
                      <a:pt x="85" y="127"/>
                      <a:pt x="87" y="127"/>
                      <a:pt x="89" y="129"/>
                    </a:cubicBezTo>
                    <a:cubicBezTo>
                      <a:pt x="96" y="134"/>
                      <a:pt x="103" y="140"/>
                      <a:pt x="110" y="145"/>
                    </a:cubicBezTo>
                    <a:cubicBezTo>
                      <a:pt x="112" y="146"/>
                      <a:pt x="114" y="147"/>
                      <a:pt x="116" y="148"/>
                    </a:cubicBezTo>
                    <a:lnTo>
                      <a:pt x="120" y="151"/>
                    </a:lnTo>
                    <a:lnTo>
                      <a:pt x="120" y="145"/>
                    </a:lnTo>
                    <a:lnTo>
                      <a:pt x="117" y="14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2" name="Freeform 2485">
                <a:extLst>
                  <a:ext uri="{FF2B5EF4-FFF2-40B4-BE49-F238E27FC236}">
                    <a16:creationId xmlns:a16="http://schemas.microsoft.com/office/drawing/2014/main" id="{2CE3B01F-860C-472D-B8A1-DF0325377DC4}"/>
                  </a:ext>
                </a:extLst>
              </p:cNvPr>
              <p:cNvSpPr>
                <a:spLocks noEditPoints="1"/>
              </p:cNvSpPr>
              <p:nvPr/>
            </p:nvSpPr>
            <p:spPr bwMode="auto">
              <a:xfrm>
                <a:off x="2521" y="4139"/>
                <a:ext cx="60" cy="119"/>
              </a:xfrm>
              <a:custGeom>
                <a:avLst/>
                <a:gdLst>
                  <a:gd name="T0" fmla="*/ 68 w 105"/>
                  <a:gd name="T1" fmla="*/ 202 h 209"/>
                  <a:gd name="T2" fmla="*/ 67 w 105"/>
                  <a:gd name="T3" fmla="*/ 202 h 209"/>
                  <a:gd name="T4" fmla="*/ 70 w 105"/>
                  <a:gd name="T5" fmla="*/ 196 h 209"/>
                  <a:gd name="T6" fmla="*/ 53 w 105"/>
                  <a:gd name="T7" fmla="*/ 182 h 209"/>
                  <a:gd name="T8" fmla="*/ 35 w 105"/>
                  <a:gd name="T9" fmla="*/ 202 h 209"/>
                  <a:gd name="T10" fmla="*/ 36 w 105"/>
                  <a:gd name="T11" fmla="*/ 184 h 209"/>
                  <a:gd name="T12" fmla="*/ 6 w 105"/>
                  <a:gd name="T13" fmla="*/ 182 h 209"/>
                  <a:gd name="T14" fmla="*/ 6 w 105"/>
                  <a:gd name="T15" fmla="*/ 60 h 209"/>
                  <a:gd name="T16" fmla="*/ 28 w 105"/>
                  <a:gd name="T17" fmla="*/ 50 h 209"/>
                  <a:gd name="T18" fmla="*/ 76 w 105"/>
                  <a:gd name="T19" fmla="*/ 34 h 209"/>
                  <a:gd name="T20" fmla="*/ 91 w 105"/>
                  <a:gd name="T21" fmla="*/ 60 h 209"/>
                  <a:gd name="T22" fmla="*/ 100 w 105"/>
                  <a:gd name="T23" fmla="*/ 60 h 209"/>
                  <a:gd name="T24" fmla="*/ 99 w 105"/>
                  <a:gd name="T25" fmla="*/ 60 h 209"/>
                  <a:gd name="T26" fmla="*/ 101 w 105"/>
                  <a:gd name="T27" fmla="*/ 185 h 209"/>
                  <a:gd name="T28" fmla="*/ 78 w 105"/>
                  <a:gd name="T29" fmla="*/ 189 h 209"/>
                  <a:gd name="T30" fmla="*/ 105 w 105"/>
                  <a:gd name="T31" fmla="*/ 57 h 209"/>
                  <a:gd name="T32" fmla="*/ 91 w 105"/>
                  <a:gd name="T33" fmla="*/ 54 h 209"/>
                  <a:gd name="T34" fmla="*/ 81 w 105"/>
                  <a:gd name="T35" fmla="*/ 30 h 209"/>
                  <a:gd name="T36" fmla="*/ 22 w 105"/>
                  <a:gd name="T37" fmla="*/ 50 h 209"/>
                  <a:gd name="T38" fmla="*/ 1 w 105"/>
                  <a:gd name="T39" fmla="*/ 186 h 209"/>
                  <a:gd name="T40" fmla="*/ 31 w 105"/>
                  <a:gd name="T41" fmla="*/ 193 h 209"/>
                  <a:gd name="T42" fmla="*/ 42 w 105"/>
                  <a:gd name="T43" fmla="*/ 191 h 209"/>
                  <a:gd name="T44" fmla="*/ 65 w 105"/>
                  <a:gd name="T45" fmla="*/ 189 h 209"/>
                  <a:gd name="T46" fmla="*/ 66 w 105"/>
                  <a:gd name="T47" fmla="*/ 208 h 209"/>
                  <a:gd name="T48" fmla="*/ 74 w 105"/>
                  <a:gd name="T49" fmla="*/ 187 h 209"/>
                  <a:gd name="T50" fmla="*/ 55 w 105"/>
                  <a:gd name="T51" fmla="*/ 128 h 209"/>
                  <a:gd name="T52" fmla="*/ 77 w 105"/>
                  <a:gd name="T53" fmla="*/ 166 h 209"/>
                  <a:gd name="T54" fmla="*/ 75 w 105"/>
                  <a:gd name="T55" fmla="*/ 109 h 209"/>
                  <a:gd name="T56" fmla="*/ 73 w 105"/>
                  <a:gd name="T57" fmla="*/ 110 h 209"/>
                  <a:gd name="T58" fmla="*/ 72 w 105"/>
                  <a:gd name="T59" fmla="*/ 108 h 209"/>
                  <a:gd name="T60" fmla="*/ 61 w 105"/>
                  <a:gd name="T61" fmla="*/ 112 h 209"/>
                  <a:gd name="T62" fmla="*/ 66 w 105"/>
                  <a:gd name="T63" fmla="*/ 111 h 209"/>
                  <a:gd name="T64" fmla="*/ 73 w 105"/>
                  <a:gd name="T65" fmla="*/ 132 h 209"/>
                  <a:gd name="T66" fmla="*/ 59 w 105"/>
                  <a:gd name="T67" fmla="*/ 160 h 209"/>
                  <a:gd name="T68" fmla="*/ 62 w 105"/>
                  <a:gd name="T69" fmla="*/ 121 h 209"/>
                  <a:gd name="T70" fmla="*/ 32 w 105"/>
                  <a:gd name="T71" fmla="*/ 109 h 209"/>
                  <a:gd name="T72" fmla="*/ 26 w 105"/>
                  <a:gd name="T73" fmla="*/ 148 h 209"/>
                  <a:gd name="T74" fmla="*/ 50 w 105"/>
                  <a:gd name="T75" fmla="*/ 158 h 209"/>
                  <a:gd name="T76" fmla="*/ 43 w 105"/>
                  <a:gd name="T77" fmla="*/ 109 h 209"/>
                  <a:gd name="T78" fmla="*/ 44 w 105"/>
                  <a:gd name="T79" fmla="*/ 113 h 209"/>
                  <a:gd name="T80" fmla="*/ 46 w 105"/>
                  <a:gd name="T81" fmla="*/ 161 h 209"/>
                  <a:gd name="T82" fmla="*/ 32 w 105"/>
                  <a:gd name="T83" fmla="*/ 136 h 209"/>
                  <a:gd name="T84" fmla="*/ 38 w 105"/>
                  <a:gd name="T85" fmla="*/ 107 h 209"/>
                  <a:gd name="T86" fmla="*/ 78 w 105"/>
                  <a:gd name="T87" fmla="*/ 54 h 209"/>
                  <a:gd name="T88" fmla="*/ 55 w 105"/>
                  <a:gd name="T89" fmla="*/ 74 h 209"/>
                  <a:gd name="T90" fmla="*/ 79 w 105"/>
                  <a:gd name="T91" fmla="*/ 97 h 209"/>
                  <a:gd name="T92" fmla="*/ 61 w 105"/>
                  <a:gd name="T93" fmla="*/ 74 h 209"/>
                  <a:gd name="T94" fmla="*/ 66 w 105"/>
                  <a:gd name="T95" fmla="*/ 46 h 209"/>
                  <a:gd name="T96" fmla="*/ 73 w 105"/>
                  <a:gd name="T97" fmla="*/ 94 h 209"/>
                  <a:gd name="T98" fmla="*/ 26 w 105"/>
                  <a:gd name="T99" fmla="*/ 62 h 209"/>
                  <a:gd name="T100" fmla="*/ 40 w 105"/>
                  <a:gd name="T101" fmla="*/ 100 h 209"/>
                  <a:gd name="T102" fmla="*/ 41 w 105"/>
                  <a:gd name="T103" fmla="*/ 41 h 209"/>
                  <a:gd name="T104" fmla="*/ 44 w 105"/>
                  <a:gd name="T105" fmla="*/ 64 h 209"/>
                  <a:gd name="T106" fmla="*/ 30 w 105"/>
                  <a:gd name="T107" fmla="*/ 93 h 209"/>
                  <a:gd name="T108" fmla="*/ 32 w 105"/>
                  <a:gd name="T109" fmla="*/ 93 h 209"/>
                  <a:gd name="T110" fmla="*/ 38 w 105"/>
                  <a:gd name="T111" fmla="*/ 44 h 209"/>
                  <a:gd name="T112" fmla="*/ 43 w 105"/>
                  <a:gd name="T113" fmla="*/ 26 h 209"/>
                  <a:gd name="T114" fmla="*/ 66 w 105"/>
                  <a:gd name="T115" fmla="*/ 29 h 209"/>
                  <a:gd name="T116" fmla="*/ 46 w 105"/>
                  <a:gd name="T117" fmla="*/ 31 h 209"/>
                  <a:gd name="T118" fmla="*/ 63 w 105"/>
                  <a:gd name="T119" fmla="*/ 2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5" h="209">
                    <a:moveTo>
                      <a:pt x="71" y="186"/>
                    </a:moveTo>
                    <a:lnTo>
                      <a:pt x="68" y="185"/>
                    </a:lnTo>
                    <a:cubicBezTo>
                      <a:pt x="67" y="187"/>
                      <a:pt x="67" y="190"/>
                      <a:pt x="67" y="192"/>
                    </a:cubicBezTo>
                    <a:cubicBezTo>
                      <a:pt x="67" y="193"/>
                      <a:pt x="67" y="194"/>
                      <a:pt x="67" y="195"/>
                    </a:cubicBezTo>
                    <a:lnTo>
                      <a:pt x="67" y="197"/>
                    </a:lnTo>
                    <a:lnTo>
                      <a:pt x="67" y="198"/>
                    </a:lnTo>
                    <a:cubicBezTo>
                      <a:pt x="67" y="200"/>
                      <a:pt x="67" y="201"/>
                      <a:pt x="67" y="202"/>
                    </a:cubicBezTo>
                    <a:lnTo>
                      <a:pt x="67" y="202"/>
                    </a:lnTo>
                    <a:lnTo>
                      <a:pt x="68" y="202"/>
                    </a:lnTo>
                    <a:lnTo>
                      <a:pt x="67" y="202"/>
                    </a:lnTo>
                    <a:lnTo>
                      <a:pt x="67" y="202"/>
                    </a:lnTo>
                    <a:lnTo>
                      <a:pt x="68" y="202"/>
                    </a:lnTo>
                    <a:lnTo>
                      <a:pt x="67" y="202"/>
                    </a:lnTo>
                    <a:lnTo>
                      <a:pt x="67" y="202"/>
                    </a:lnTo>
                    <a:lnTo>
                      <a:pt x="67" y="202"/>
                    </a:lnTo>
                    <a:lnTo>
                      <a:pt x="67" y="202"/>
                    </a:lnTo>
                    <a:lnTo>
                      <a:pt x="67" y="202"/>
                    </a:lnTo>
                    <a:lnTo>
                      <a:pt x="67" y="202"/>
                    </a:lnTo>
                    <a:lnTo>
                      <a:pt x="67" y="202"/>
                    </a:lnTo>
                    <a:lnTo>
                      <a:pt x="68" y="205"/>
                    </a:lnTo>
                    <a:lnTo>
                      <a:pt x="70" y="202"/>
                    </a:lnTo>
                    <a:lnTo>
                      <a:pt x="70" y="202"/>
                    </a:lnTo>
                    <a:lnTo>
                      <a:pt x="70" y="202"/>
                    </a:lnTo>
                    <a:lnTo>
                      <a:pt x="69" y="202"/>
                    </a:lnTo>
                    <a:cubicBezTo>
                      <a:pt x="69" y="201"/>
                      <a:pt x="70" y="200"/>
                      <a:pt x="70" y="199"/>
                    </a:cubicBezTo>
                    <a:lnTo>
                      <a:pt x="70" y="198"/>
                    </a:lnTo>
                    <a:lnTo>
                      <a:pt x="70" y="196"/>
                    </a:lnTo>
                    <a:cubicBezTo>
                      <a:pt x="70" y="195"/>
                      <a:pt x="70" y="193"/>
                      <a:pt x="70" y="192"/>
                    </a:cubicBezTo>
                    <a:cubicBezTo>
                      <a:pt x="70" y="190"/>
                      <a:pt x="69" y="188"/>
                      <a:pt x="69" y="185"/>
                    </a:cubicBezTo>
                    <a:lnTo>
                      <a:pt x="68" y="184"/>
                    </a:lnTo>
                    <a:lnTo>
                      <a:pt x="67" y="183"/>
                    </a:lnTo>
                    <a:cubicBezTo>
                      <a:pt x="64" y="182"/>
                      <a:pt x="62" y="182"/>
                      <a:pt x="59" y="182"/>
                    </a:cubicBezTo>
                    <a:cubicBezTo>
                      <a:pt x="57" y="182"/>
                      <a:pt x="55" y="182"/>
                      <a:pt x="53" y="182"/>
                    </a:cubicBezTo>
                    <a:lnTo>
                      <a:pt x="53" y="182"/>
                    </a:lnTo>
                    <a:lnTo>
                      <a:pt x="53" y="186"/>
                    </a:lnTo>
                    <a:lnTo>
                      <a:pt x="53" y="182"/>
                    </a:lnTo>
                    <a:cubicBezTo>
                      <a:pt x="51" y="182"/>
                      <a:pt x="49" y="182"/>
                      <a:pt x="48" y="182"/>
                    </a:cubicBezTo>
                    <a:cubicBezTo>
                      <a:pt x="45" y="182"/>
                      <a:pt x="42" y="182"/>
                      <a:pt x="40" y="182"/>
                    </a:cubicBezTo>
                    <a:lnTo>
                      <a:pt x="37" y="182"/>
                    </a:lnTo>
                    <a:lnTo>
                      <a:pt x="37" y="185"/>
                    </a:lnTo>
                    <a:cubicBezTo>
                      <a:pt x="36" y="187"/>
                      <a:pt x="36" y="189"/>
                      <a:pt x="36" y="191"/>
                    </a:cubicBezTo>
                    <a:cubicBezTo>
                      <a:pt x="35" y="195"/>
                      <a:pt x="35" y="199"/>
                      <a:pt x="35" y="203"/>
                    </a:cubicBezTo>
                    <a:lnTo>
                      <a:pt x="38" y="204"/>
                    </a:lnTo>
                    <a:lnTo>
                      <a:pt x="36" y="201"/>
                    </a:lnTo>
                    <a:lnTo>
                      <a:pt x="35" y="202"/>
                    </a:lnTo>
                    <a:lnTo>
                      <a:pt x="37" y="205"/>
                    </a:lnTo>
                    <a:lnTo>
                      <a:pt x="39" y="202"/>
                    </a:lnTo>
                    <a:lnTo>
                      <a:pt x="37" y="201"/>
                    </a:lnTo>
                    <a:lnTo>
                      <a:pt x="35" y="203"/>
                    </a:lnTo>
                    <a:lnTo>
                      <a:pt x="38" y="203"/>
                    </a:lnTo>
                    <a:cubicBezTo>
                      <a:pt x="38" y="200"/>
                      <a:pt x="38" y="197"/>
                      <a:pt x="38" y="193"/>
                    </a:cubicBezTo>
                    <a:lnTo>
                      <a:pt x="38" y="193"/>
                    </a:lnTo>
                    <a:cubicBezTo>
                      <a:pt x="38" y="193"/>
                      <a:pt x="38" y="192"/>
                      <a:pt x="38" y="190"/>
                    </a:cubicBezTo>
                    <a:cubicBezTo>
                      <a:pt x="38" y="188"/>
                      <a:pt x="38" y="186"/>
                      <a:pt x="36" y="184"/>
                    </a:cubicBezTo>
                    <a:lnTo>
                      <a:pt x="35" y="183"/>
                    </a:lnTo>
                    <a:lnTo>
                      <a:pt x="34" y="183"/>
                    </a:lnTo>
                    <a:cubicBezTo>
                      <a:pt x="30" y="182"/>
                      <a:pt x="27" y="182"/>
                      <a:pt x="23" y="182"/>
                    </a:cubicBezTo>
                    <a:cubicBezTo>
                      <a:pt x="20" y="182"/>
                      <a:pt x="17" y="182"/>
                      <a:pt x="14" y="182"/>
                    </a:cubicBezTo>
                    <a:cubicBezTo>
                      <a:pt x="11" y="182"/>
                      <a:pt x="7" y="182"/>
                      <a:pt x="4" y="182"/>
                    </a:cubicBezTo>
                    <a:lnTo>
                      <a:pt x="4" y="185"/>
                    </a:lnTo>
                    <a:lnTo>
                      <a:pt x="7" y="184"/>
                    </a:lnTo>
                    <a:lnTo>
                      <a:pt x="6" y="183"/>
                    </a:lnTo>
                    <a:lnTo>
                      <a:pt x="6" y="182"/>
                    </a:lnTo>
                    <a:lnTo>
                      <a:pt x="5" y="182"/>
                    </a:lnTo>
                    <a:lnTo>
                      <a:pt x="6" y="182"/>
                    </a:lnTo>
                    <a:lnTo>
                      <a:pt x="6" y="182"/>
                    </a:lnTo>
                    <a:lnTo>
                      <a:pt x="5" y="182"/>
                    </a:lnTo>
                    <a:lnTo>
                      <a:pt x="6" y="182"/>
                    </a:lnTo>
                    <a:cubicBezTo>
                      <a:pt x="6" y="142"/>
                      <a:pt x="6" y="101"/>
                      <a:pt x="6" y="60"/>
                    </a:cubicBezTo>
                    <a:lnTo>
                      <a:pt x="6" y="60"/>
                    </a:lnTo>
                    <a:lnTo>
                      <a:pt x="6" y="61"/>
                    </a:lnTo>
                    <a:lnTo>
                      <a:pt x="6" y="60"/>
                    </a:lnTo>
                    <a:lnTo>
                      <a:pt x="6" y="60"/>
                    </a:lnTo>
                    <a:lnTo>
                      <a:pt x="6" y="61"/>
                    </a:lnTo>
                    <a:cubicBezTo>
                      <a:pt x="6" y="61"/>
                      <a:pt x="7" y="60"/>
                      <a:pt x="7" y="59"/>
                    </a:cubicBezTo>
                    <a:lnTo>
                      <a:pt x="4" y="58"/>
                    </a:lnTo>
                    <a:lnTo>
                      <a:pt x="4" y="61"/>
                    </a:lnTo>
                    <a:cubicBezTo>
                      <a:pt x="10" y="61"/>
                      <a:pt x="17" y="60"/>
                      <a:pt x="24" y="60"/>
                    </a:cubicBezTo>
                    <a:lnTo>
                      <a:pt x="26" y="60"/>
                    </a:lnTo>
                    <a:lnTo>
                      <a:pt x="27" y="58"/>
                    </a:lnTo>
                    <a:cubicBezTo>
                      <a:pt x="28" y="55"/>
                      <a:pt x="28" y="53"/>
                      <a:pt x="28" y="50"/>
                    </a:cubicBezTo>
                    <a:cubicBezTo>
                      <a:pt x="28" y="49"/>
                      <a:pt x="28" y="47"/>
                      <a:pt x="28" y="46"/>
                    </a:cubicBezTo>
                    <a:lnTo>
                      <a:pt x="28" y="44"/>
                    </a:lnTo>
                    <a:cubicBezTo>
                      <a:pt x="28" y="40"/>
                      <a:pt x="29" y="36"/>
                      <a:pt x="32" y="32"/>
                    </a:cubicBezTo>
                    <a:cubicBezTo>
                      <a:pt x="35" y="28"/>
                      <a:pt x="39" y="23"/>
                      <a:pt x="43" y="18"/>
                    </a:cubicBezTo>
                    <a:cubicBezTo>
                      <a:pt x="47" y="13"/>
                      <a:pt x="51" y="9"/>
                      <a:pt x="55" y="7"/>
                    </a:cubicBezTo>
                    <a:lnTo>
                      <a:pt x="53" y="4"/>
                    </a:lnTo>
                    <a:lnTo>
                      <a:pt x="52" y="7"/>
                    </a:lnTo>
                    <a:cubicBezTo>
                      <a:pt x="55" y="9"/>
                      <a:pt x="58" y="12"/>
                      <a:pt x="61" y="15"/>
                    </a:cubicBezTo>
                    <a:cubicBezTo>
                      <a:pt x="66" y="21"/>
                      <a:pt x="71" y="28"/>
                      <a:pt x="76" y="34"/>
                    </a:cubicBezTo>
                    <a:cubicBezTo>
                      <a:pt x="77" y="36"/>
                      <a:pt x="78" y="39"/>
                      <a:pt x="78" y="42"/>
                    </a:cubicBezTo>
                    <a:lnTo>
                      <a:pt x="78" y="42"/>
                    </a:lnTo>
                    <a:lnTo>
                      <a:pt x="78" y="42"/>
                    </a:lnTo>
                    <a:cubicBezTo>
                      <a:pt x="78" y="44"/>
                      <a:pt x="78" y="46"/>
                      <a:pt x="78" y="49"/>
                    </a:cubicBezTo>
                    <a:cubicBezTo>
                      <a:pt x="78" y="51"/>
                      <a:pt x="78" y="54"/>
                      <a:pt x="78" y="57"/>
                    </a:cubicBezTo>
                    <a:lnTo>
                      <a:pt x="79" y="59"/>
                    </a:lnTo>
                    <a:lnTo>
                      <a:pt x="80" y="59"/>
                    </a:lnTo>
                    <a:cubicBezTo>
                      <a:pt x="83" y="60"/>
                      <a:pt x="86" y="61"/>
                      <a:pt x="88" y="61"/>
                    </a:cubicBezTo>
                    <a:cubicBezTo>
                      <a:pt x="89" y="61"/>
                      <a:pt x="90" y="60"/>
                      <a:pt x="91" y="60"/>
                    </a:cubicBezTo>
                    <a:lnTo>
                      <a:pt x="92" y="60"/>
                    </a:lnTo>
                    <a:lnTo>
                      <a:pt x="92" y="60"/>
                    </a:lnTo>
                    <a:cubicBezTo>
                      <a:pt x="93" y="61"/>
                      <a:pt x="94" y="61"/>
                      <a:pt x="96" y="61"/>
                    </a:cubicBezTo>
                    <a:cubicBezTo>
                      <a:pt x="97" y="61"/>
                      <a:pt x="99" y="61"/>
                      <a:pt x="101" y="61"/>
                    </a:cubicBezTo>
                    <a:lnTo>
                      <a:pt x="101" y="57"/>
                    </a:lnTo>
                    <a:lnTo>
                      <a:pt x="99" y="60"/>
                    </a:lnTo>
                    <a:lnTo>
                      <a:pt x="100" y="61"/>
                    </a:lnTo>
                    <a:lnTo>
                      <a:pt x="100" y="61"/>
                    </a:lnTo>
                    <a:lnTo>
                      <a:pt x="100" y="60"/>
                    </a:lnTo>
                    <a:lnTo>
                      <a:pt x="100" y="61"/>
                    </a:lnTo>
                    <a:lnTo>
                      <a:pt x="100" y="61"/>
                    </a:lnTo>
                    <a:lnTo>
                      <a:pt x="100" y="60"/>
                    </a:lnTo>
                    <a:lnTo>
                      <a:pt x="100" y="61"/>
                    </a:lnTo>
                    <a:lnTo>
                      <a:pt x="101" y="59"/>
                    </a:lnTo>
                    <a:lnTo>
                      <a:pt x="99" y="60"/>
                    </a:lnTo>
                    <a:lnTo>
                      <a:pt x="100" y="61"/>
                    </a:lnTo>
                    <a:lnTo>
                      <a:pt x="101" y="59"/>
                    </a:lnTo>
                    <a:lnTo>
                      <a:pt x="99" y="60"/>
                    </a:lnTo>
                    <a:lnTo>
                      <a:pt x="102" y="59"/>
                    </a:lnTo>
                    <a:lnTo>
                      <a:pt x="99" y="59"/>
                    </a:lnTo>
                    <a:lnTo>
                      <a:pt x="99" y="60"/>
                    </a:lnTo>
                    <a:lnTo>
                      <a:pt x="102" y="59"/>
                    </a:lnTo>
                    <a:lnTo>
                      <a:pt x="99" y="59"/>
                    </a:lnTo>
                    <a:cubicBezTo>
                      <a:pt x="99" y="100"/>
                      <a:pt x="99" y="141"/>
                      <a:pt x="99" y="182"/>
                    </a:cubicBezTo>
                    <a:lnTo>
                      <a:pt x="99" y="182"/>
                    </a:lnTo>
                    <a:cubicBezTo>
                      <a:pt x="99" y="182"/>
                      <a:pt x="99" y="183"/>
                      <a:pt x="98" y="184"/>
                    </a:cubicBezTo>
                    <a:lnTo>
                      <a:pt x="101" y="185"/>
                    </a:lnTo>
                    <a:lnTo>
                      <a:pt x="101" y="182"/>
                    </a:lnTo>
                    <a:cubicBezTo>
                      <a:pt x="99" y="182"/>
                      <a:pt x="98" y="182"/>
                      <a:pt x="97" y="182"/>
                    </a:cubicBezTo>
                    <a:cubicBezTo>
                      <a:pt x="90" y="182"/>
                      <a:pt x="84" y="182"/>
                      <a:pt x="78" y="182"/>
                    </a:cubicBezTo>
                    <a:cubicBezTo>
                      <a:pt x="75" y="182"/>
                      <a:pt x="73" y="183"/>
                      <a:pt x="71" y="183"/>
                    </a:cubicBezTo>
                    <a:lnTo>
                      <a:pt x="69" y="183"/>
                    </a:lnTo>
                    <a:lnTo>
                      <a:pt x="68" y="185"/>
                    </a:lnTo>
                    <a:lnTo>
                      <a:pt x="71" y="186"/>
                    </a:lnTo>
                    <a:lnTo>
                      <a:pt x="72" y="189"/>
                    </a:lnTo>
                    <a:cubicBezTo>
                      <a:pt x="74" y="189"/>
                      <a:pt x="76" y="189"/>
                      <a:pt x="78" y="189"/>
                    </a:cubicBezTo>
                    <a:cubicBezTo>
                      <a:pt x="84" y="189"/>
                      <a:pt x="90" y="189"/>
                      <a:pt x="97" y="189"/>
                    </a:cubicBezTo>
                    <a:cubicBezTo>
                      <a:pt x="99" y="189"/>
                      <a:pt x="101" y="188"/>
                      <a:pt x="102" y="188"/>
                    </a:cubicBezTo>
                    <a:lnTo>
                      <a:pt x="104" y="188"/>
                    </a:lnTo>
                    <a:lnTo>
                      <a:pt x="105" y="186"/>
                    </a:lnTo>
                    <a:cubicBezTo>
                      <a:pt x="105" y="184"/>
                      <a:pt x="105" y="184"/>
                      <a:pt x="105" y="182"/>
                    </a:cubicBezTo>
                    <a:cubicBezTo>
                      <a:pt x="105" y="141"/>
                      <a:pt x="105" y="100"/>
                      <a:pt x="105" y="59"/>
                    </a:cubicBezTo>
                    <a:lnTo>
                      <a:pt x="105" y="59"/>
                    </a:lnTo>
                    <a:lnTo>
                      <a:pt x="105" y="58"/>
                    </a:lnTo>
                    <a:lnTo>
                      <a:pt x="105" y="57"/>
                    </a:lnTo>
                    <a:lnTo>
                      <a:pt x="105" y="57"/>
                    </a:lnTo>
                    <a:lnTo>
                      <a:pt x="104" y="56"/>
                    </a:lnTo>
                    <a:lnTo>
                      <a:pt x="103" y="55"/>
                    </a:lnTo>
                    <a:lnTo>
                      <a:pt x="102" y="54"/>
                    </a:lnTo>
                    <a:lnTo>
                      <a:pt x="101" y="54"/>
                    </a:lnTo>
                    <a:cubicBezTo>
                      <a:pt x="99" y="54"/>
                      <a:pt x="97" y="54"/>
                      <a:pt x="96" y="54"/>
                    </a:cubicBezTo>
                    <a:cubicBezTo>
                      <a:pt x="94" y="54"/>
                      <a:pt x="93" y="54"/>
                      <a:pt x="92" y="54"/>
                    </a:cubicBezTo>
                    <a:lnTo>
                      <a:pt x="92" y="54"/>
                    </a:lnTo>
                    <a:lnTo>
                      <a:pt x="91" y="54"/>
                    </a:lnTo>
                    <a:cubicBezTo>
                      <a:pt x="90" y="54"/>
                      <a:pt x="89" y="54"/>
                      <a:pt x="88" y="54"/>
                    </a:cubicBezTo>
                    <a:cubicBezTo>
                      <a:pt x="86" y="54"/>
                      <a:pt x="85" y="54"/>
                      <a:pt x="83" y="53"/>
                    </a:cubicBezTo>
                    <a:lnTo>
                      <a:pt x="82" y="56"/>
                    </a:lnTo>
                    <a:lnTo>
                      <a:pt x="85" y="56"/>
                    </a:lnTo>
                    <a:cubicBezTo>
                      <a:pt x="84" y="53"/>
                      <a:pt x="84" y="51"/>
                      <a:pt x="84" y="49"/>
                    </a:cubicBezTo>
                    <a:cubicBezTo>
                      <a:pt x="84" y="47"/>
                      <a:pt x="84" y="44"/>
                      <a:pt x="84" y="42"/>
                    </a:cubicBezTo>
                    <a:lnTo>
                      <a:pt x="84" y="42"/>
                    </a:lnTo>
                    <a:lnTo>
                      <a:pt x="84" y="42"/>
                    </a:lnTo>
                    <a:cubicBezTo>
                      <a:pt x="84" y="38"/>
                      <a:pt x="83" y="34"/>
                      <a:pt x="81" y="30"/>
                    </a:cubicBezTo>
                    <a:cubicBezTo>
                      <a:pt x="76" y="24"/>
                      <a:pt x="71" y="17"/>
                      <a:pt x="66" y="11"/>
                    </a:cubicBezTo>
                    <a:cubicBezTo>
                      <a:pt x="63" y="7"/>
                      <a:pt x="59" y="4"/>
                      <a:pt x="55" y="1"/>
                    </a:cubicBezTo>
                    <a:lnTo>
                      <a:pt x="54" y="0"/>
                    </a:lnTo>
                    <a:lnTo>
                      <a:pt x="52" y="1"/>
                    </a:lnTo>
                    <a:cubicBezTo>
                      <a:pt x="47" y="4"/>
                      <a:pt x="42" y="9"/>
                      <a:pt x="38" y="14"/>
                    </a:cubicBezTo>
                    <a:cubicBezTo>
                      <a:pt x="34" y="19"/>
                      <a:pt x="30" y="24"/>
                      <a:pt x="27" y="29"/>
                    </a:cubicBezTo>
                    <a:cubicBezTo>
                      <a:pt x="23" y="33"/>
                      <a:pt x="21" y="38"/>
                      <a:pt x="21" y="44"/>
                    </a:cubicBezTo>
                    <a:lnTo>
                      <a:pt x="21" y="46"/>
                    </a:lnTo>
                    <a:cubicBezTo>
                      <a:pt x="21" y="48"/>
                      <a:pt x="22" y="49"/>
                      <a:pt x="22" y="50"/>
                    </a:cubicBezTo>
                    <a:cubicBezTo>
                      <a:pt x="22" y="52"/>
                      <a:pt x="21" y="54"/>
                      <a:pt x="21" y="56"/>
                    </a:cubicBezTo>
                    <a:lnTo>
                      <a:pt x="24" y="57"/>
                    </a:lnTo>
                    <a:lnTo>
                      <a:pt x="23" y="54"/>
                    </a:lnTo>
                    <a:cubicBezTo>
                      <a:pt x="17" y="54"/>
                      <a:pt x="10" y="54"/>
                      <a:pt x="4" y="54"/>
                    </a:cubicBezTo>
                    <a:lnTo>
                      <a:pt x="2" y="54"/>
                    </a:lnTo>
                    <a:lnTo>
                      <a:pt x="1" y="57"/>
                    </a:lnTo>
                    <a:cubicBezTo>
                      <a:pt x="1" y="58"/>
                      <a:pt x="0" y="58"/>
                      <a:pt x="0" y="60"/>
                    </a:cubicBezTo>
                    <a:cubicBezTo>
                      <a:pt x="0" y="101"/>
                      <a:pt x="0" y="142"/>
                      <a:pt x="0" y="182"/>
                    </a:cubicBezTo>
                    <a:cubicBezTo>
                      <a:pt x="0" y="184"/>
                      <a:pt x="0" y="185"/>
                      <a:pt x="1" y="186"/>
                    </a:cubicBezTo>
                    <a:lnTo>
                      <a:pt x="1" y="188"/>
                    </a:lnTo>
                    <a:lnTo>
                      <a:pt x="3" y="188"/>
                    </a:lnTo>
                    <a:cubicBezTo>
                      <a:pt x="7" y="189"/>
                      <a:pt x="10" y="189"/>
                      <a:pt x="14" y="189"/>
                    </a:cubicBezTo>
                    <a:cubicBezTo>
                      <a:pt x="17" y="189"/>
                      <a:pt x="20" y="189"/>
                      <a:pt x="23" y="189"/>
                    </a:cubicBezTo>
                    <a:cubicBezTo>
                      <a:pt x="27" y="189"/>
                      <a:pt x="30" y="189"/>
                      <a:pt x="33" y="189"/>
                    </a:cubicBezTo>
                    <a:lnTo>
                      <a:pt x="33" y="186"/>
                    </a:lnTo>
                    <a:lnTo>
                      <a:pt x="31" y="188"/>
                    </a:lnTo>
                    <a:cubicBezTo>
                      <a:pt x="32" y="189"/>
                      <a:pt x="32" y="189"/>
                      <a:pt x="32" y="190"/>
                    </a:cubicBezTo>
                    <a:cubicBezTo>
                      <a:pt x="32" y="191"/>
                      <a:pt x="31" y="192"/>
                      <a:pt x="31" y="193"/>
                    </a:cubicBezTo>
                    <a:lnTo>
                      <a:pt x="31" y="194"/>
                    </a:lnTo>
                    <a:cubicBezTo>
                      <a:pt x="32" y="197"/>
                      <a:pt x="32" y="200"/>
                      <a:pt x="32" y="204"/>
                    </a:cubicBezTo>
                    <a:lnTo>
                      <a:pt x="32" y="205"/>
                    </a:lnTo>
                    <a:lnTo>
                      <a:pt x="34" y="207"/>
                    </a:lnTo>
                    <a:lnTo>
                      <a:pt x="36" y="209"/>
                    </a:lnTo>
                    <a:lnTo>
                      <a:pt x="40" y="206"/>
                    </a:lnTo>
                    <a:lnTo>
                      <a:pt x="41" y="205"/>
                    </a:lnTo>
                    <a:lnTo>
                      <a:pt x="41" y="204"/>
                    </a:lnTo>
                    <a:cubicBezTo>
                      <a:pt x="42" y="199"/>
                      <a:pt x="42" y="195"/>
                      <a:pt x="42" y="191"/>
                    </a:cubicBezTo>
                    <a:cubicBezTo>
                      <a:pt x="42" y="190"/>
                      <a:pt x="42" y="188"/>
                      <a:pt x="43" y="186"/>
                    </a:cubicBezTo>
                    <a:lnTo>
                      <a:pt x="40" y="186"/>
                    </a:lnTo>
                    <a:lnTo>
                      <a:pt x="40" y="189"/>
                    </a:lnTo>
                    <a:cubicBezTo>
                      <a:pt x="43" y="189"/>
                      <a:pt x="45" y="189"/>
                      <a:pt x="48" y="189"/>
                    </a:cubicBezTo>
                    <a:cubicBezTo>
                      <a:pt x="49" y="189"/>
                      <a:pt x="51" y="189"/>
                      <a:pt x="53" y="189"/>
                    </a:cubicBezTo>
                    <a:lnTo>
                      <a:pt x="53" y="189"/>
                    </a:lnTo>
                    <a:lnTo>
                      <a:pt x="53" y="189"/>
                    </a:lnTo>
                    <a:cubicBezTo>
                      <a:pt x="55" y="189"/>
                      <a:pt x="57" y="189"/>
                      <a:pt x="59" y="189"/>
                    </a:cubicBezTo>
                    <a:cubicBezTo>
                      <a:pt x="61" y="189"/>
                      <a:pt x="63" y="189"/>
                      <a:pt x="65" y="189"/>
                    </a:cubicBezTo>
                    <a:lnTo>
                      <a:pt x="66" y="186"/>
                    </a:lnTo>
                    <a:lnTo>
                      <a:pt x="63" y="187"/>
                    </a:lnTo>
                    <a:cubicBezTo>
                      <a:pt x="63" y="189"/>
                      <a:pt x="63" y="190"/>
                      <a:pt x="63" y="192"/>
                    </a:cubicBezTo>
                    <a:cubicBezTo>
                      <a:pt x="63" y="193"/>
                      <a:pt x="63" y="194"/>
                      <a:pt x="63" y="196"/>
                    </a:cubicBezTo>
                    <a:cubicBezTo>
                      <a:pt x="63" y="197"/>
                      <a:pt x="63" y="197"/>
                      <a:pt x="63" y="198"/>
                    </a:cubicBezTo>
                    <a:lnTo>
                      <a:pt x="63" y="199"/>
                    </a:lnTo>
                    <a:cubicBezTo>
                      <a:pt x="63" y="199"/>
                      <a:pt x="63" y="200"/>
                      <a:pt x="63" y="202"/>
                    </a:cubicBezTo>
                    <a:cubicBezTo>
                      <a:pt x="63" y="202"/>
                      <a:pt x="63" y="204"/>
                      <a:pt x="64" y="205"/>
                    </a:cubicBezTo>
                    <a:cubicBezTo>
                      <a:pt x="64" y="206"/>
                      <a:pt x="65" y="207"/>
                      <a:pt x="66" y="208"/>
                    </a:cubicBezTo>
                    <a:lnTo>
                      <a:pt x="68" y="208"/>
                    </a:lnTo>
                    <a:lnTo>
                      <a:pt x="69" y="208"/>
                    </a:lnTo>
                    <a:cubicBezTo>
                      <a:pt x="71" y="207"/>
                      <a:pt x="72" y="206"/>
                      <a:pt x="73" y="205"/>
                    </a:cubicBezTo>
                    <a:cubicBezTo>
                      <a:pt x="73" y="204"/>
                      <a:pt x="74" y="203"/>
                      <a:pt x="74" y="202"/>
                    </a:cubicBezTo>
                    <a:cubicBezTo>
                      <a:pt x="73" y="200"/>
                      <a:pt x="73" y="199"/>
                      <a:pt x="73" y="198"/>
                    </a:cubicBezTo>
                    <a:lnTo>
                      <a:pt x="73" y="198"/>
                    </a:lnTo>
                    <a:cubicBezTo>
                      <a:pt x="73" y="197"/>
                      <a:pt x="73" y="196"/>
                      <a:pt x="73" y="195"/>
                    </a:cubicBezTo>
                    <a:cubicBezTo>
                      <a:pt x="73" y="194"/>
                      <a:pt x="73" y="193"/>
                      <a:pt x="73" y="192"/>
                    </a:cubicBezTo>
                    <a:cubicBezTo>
                      <a:pt x="73" y="190"/>
                      <a:pt x="74" y="189"/>
                      <a:pt x="74" y="187"/>
                    </a:cubicBezTo>
                    <a:lnTo>
                      <a:pt x="71" y="186"/>
                    </a:lnTo>
                    <a:lnTo>
                      <a:pt x="72" y="189"/>
                    </a:lnTo>
                    <a:lnTo>
                      <a:pt x="71" y="186"/>
                    </a:lnTo>
                    <a:close/>
                    <a:moveTo>
                      <a:pt x="61" y="112"/>
                    </a:moveTo>
                    <a:lnTo>
                      <a:pt x="58" y="112"/>
                    </a:lnTo>
                    <a:lnTo>
                      <a:pt x="58" y="113"/>
                    </a:lnTo>
                    <a:cubicBezTo>
                      <a:pt x="58" y="115"/>
                      <a:pt x="57" y="117"/>
                      <a:pt x="56" y="119"/>
                    </a:cubicBezTo>
                    <a:cubicBezTo>
                      <a:pt x="56" y="121"/>
                      <a:pt x="55" y="123"/>
                      <a:pt x="55" y="126"/>
                    </a:cubicBezTo>
                    <a:lnTo>
                      <a:pt x="55" y="128"/>
                    </a:lnTo>
                    <a:cubicBezTo>
                      <a:pt x="55" y="129"/>
                      <a:pt x="55" y="131"/>
                      <a:pt x="55" y="133"/>
                    </a:cubicBezTo>
                    <a:cubicBezTo>
                      <a:pt x="55" y="136"/>
                      <a:pt x="55" y="140"/>
                      <a:pt x="55" y="143"/>
                    </a:cubicBezTo>
                    <a:cubicBezTo>
                      <a:pt x="55" y="146"/>
                      <a:pt x="55" y="149"/>
                      <a:pt x="55" y="152"/>
                    </a:cubicBezTo>
                    <a:cubicBezTo>
                      <a:pt x="55" y="154"/>
                      <a:pt x="55" y="155"/>
                      <a:pt x="55" y="156"/>
                    </a:cubicBezTo>
                    <a:cubicBezTo>
                      <a:pt x="55" y="159"/>
                      <a:pt x="55" y="161"/>
                      <a:pt x="55" y="164"/>
                    </a:cubicBezTo>
                    <a:lnTo>
                      <a:pt x="55" y="166"/>
                    </a:lnTo>
                    <a:lnTo>
                      <a:pt x="58" y="167"/>
                    </a:lnTo>
                    <a:cubicBezTo>
                      <a:pt x="61" y="167"/>
                      <a:pt x="64" y="168"/>
                      <a:pt x="67" y="168"/>
                    </a:cubicBezTo>
                    <a:cubicBezTo>
                      <a:pt x="70" y="168"/>
                      <a:pt x="74" y="167"/>
                      <a:pt x="77" y="166"/>
                    </a:cubicBezTo>
                    <a:lnTo>
                      <a:pt x="79" y="166"/>
                    </a:lnTo>
                    <a:lnTo>
                      <a:pt x="79" y="163"/>
                    </a:lnTo>
                    <a:cubicBezTo>
                      <a:pt x="79" y="161"/>
                      <a:pt x="80" y="159"/>
                      <a:pt x="80" y="157"/>
                    </a:cubicBezTo>
                    <a:lnTo>
                      <a:pt x="80" y="153"/>
                    </a:lnTo>
                    <a:cubicBezTo>
                      <a:pt x="80" y="149"/>
                      <a:pt x="80" y="146"/>
                      <a:pt x="80" y="143"/>
                    </a:cubicBezTo>
                    <a:cubicBezTo>
                      <a:pt x="80" y="141"/>
                      <a:pt x="80" y="139"/>
                      <a:pt x="80" y="137"/>
                    </a:cubicBezTo>
                    <a:cubicBezTo>
                      <a:pt x="80" y="135"/>
                      <a:pt x="80" y="133"/>
                      <a:pt x="80" y="132"/>
                    </a:cubicBezTo>
                    <a:cubicBezTo>
                      <a:pt x="80" y="125"/>
                      <a:pt x="79" y="118"/>
                      <a:pt x="76" y="111"/>
                    </a:cubicBezTo>
                    <a:lnTo>
                      <a:pt x="75" y="109"/>
                    </a:lnTo>
                    <a:lnTo>
                      <a:pt x="72" y="109"/>
                    </a:lnTo>
                    <a:lnTo>
                      <a:pt x="72" y="110"/>
                    </a:lnTo>
                    <a:lnTo>
                      <a:pt x="72" y="110"/>
                    </a:lnTo>
                    <a:lnTo>
                      <a:pt x="72" y="110"/>
                    </a:lnTo>
                    <a:lnTo>
                      <a:pt x="72" y="110"/>
                    </a:lnTo>
                    <a:lnTo>
                      <a:pt x="72" y="110"/>
                    </a:lnTo>
                    <a:lnTo>
                      <a:pt x="72" y="110"/>
                    </a:lnTo>
                    <a:lnTo>
                      <a:pt x="72" y="110"/>
                    </a:lnTo>
                    <a:lnTo>
                      <a:pt x="73" y="110"/>
                    </a:lnTo>
                    <a:lnTo>
                      <a:pt x="72" y="110"/>
                    </a:lnTo>
                    <a:lnTo>
                      <a:pt x="72" y="110"/>
                    </a:lnTo>
                    <a:lnTo>
                      <a:pt x="73" y="110"/>
                    </a:lnTo>
                    <a:lnTo>
                      <a:pt x="73" y="110"/>
                    </a:lnTo>
                    <a:lnTo>
                      <a:pt x="73" y="110"/>
                    </a:lnTo>
                    <a:lnTo>
                      <a:pt x="73" y="110"/>
                    </a:lnTo>
                    <a:lnTo>
                      <a:pt x="73" y="110"/>
                    </a:lnTo>
                    <a:lnTo>
                      <a:pt x="73" y="110"/>
                    </a:lnTo>
                    <a:lnTo>
                      <a:pt x="72" y="108"/>
                    </a:lnTo>
                    <a:cubicBezTo>
                      <a:pt x="71" y="108"/>
                      <a:pt x="71" y="106"/>
                      <a:pt x="69" y="105"/>
                    </a:cubicBezTo>
                    <a:lnTo>
                      <a:pt x="67" y="104"/>
                    </a:lnTo>
                    <a:lnTo>
                      <a:pt x="66" y="106"/>
                    </a:lnTo>
                    <a:cubicBezTo>
                      <a:pt x="64" y="107"/>
                      <a:pt x="63" y="108"/>
                      <a:pt x="63" y="109"/>
                    </a:cubicBezTo>
                    <a:lnTo>
                      <a:pt x="62" y="109"/>
                    </a:lnTo>
                    <a:lnTo>
                      <a:pt x="62" y="109"/>
                    </a:lnTo>
                    <a:lnTo>
                      <a:pt x="57" y="108"/>
                    </a:lnTo>
                    <a:lnTo>
                      <a:pt x="58" y="112"/>
                    </a:lnTo>
                    <a:lnTo>
                      <a:pt x="61" y="112"/>
                    </a:lnTo>
                    <a:lnTo>
                      <a:pt x="60" y="115"/>
                    </a:lnTo>
                    <a:lnTo>
                      <a:pt x="62" y="116"/>
                    </a:lnTo>
                    <a:cubicBezTo>
                      <a:pt x="65" y="116"/>
                      <a:pt x="67" y="114"/>
                      <a:pt x="68" y="113"/>
                    </a:cubicBezTo>
                    <a:cubicBezTo>
                      <a:pt x="69" y="112"/>
                      <a:pt x="69" y="111"/>
                      <a:pt x="70" y="111"/>
                    </a:cubicBezTo>
                    <a:lnTo>
                      <a:pt x="68" y="108"/>
                    </a:lnTo>
                    <a:lnTo>
                      <a:pt x="66" y="111"/>
                    </a:lnTo>
                    <a:lnTo>
                      <a:pt x="66" y="110"/>
                    </a:lnTo>
                    <a:lnTo>
                      <a:pt x="66" y="111"/>
                    </a:lnTo>
                    <a:lnTo>
                      <a:pt x="66" y="111"/>
                    </a:lnTo>
                    <a:lnTo>
                      <a:pt x="66" y="110"/>
                    </a:lnTo>
                    <a:lnTo>
                      <a:pt x="66" y="111"/>
                    </a:lnTo>
                    <a:cubicBezTo>
                      <a:pt x="66" y="111"/>
                      <a:pt x="66" y="112"/>
                      <a:pt x="67" y="113"/>
                    </a:cubicBezTo>
                    <a:lnTo>
                      <a:pt x="69" y="115"/>
                    </a:lnTo>
                    <a:cubicBezTo>
                      <a:pt x="70" y="115"/>
                      <a:pt x="71" y="116"/>
                      <a:pt x="72" y="116"/>
                    </a:cubicBezTo>
                    <a:lnTo>
                      <a:pt x="74" y="115"/>
                    </a:lnTo>
                    <a:lnTo>
                      <a:pt x="73" y="112"/>
                    </a:lnTo>
                    <a:lnTo>
                      <a:pt x="70" y="114"/>
                    </a:lnTo>
                    <a:cubicBezTo>
                      <a:pt x="73" y="119"/>
                      <a:pt x="73" y="125"/>
                      <a:pt x="73" y="132"/>
                    </a:cubicBezTo>
                    <a:cubicBezTo>
                      <a:pt x="73" y="133"/>
                      <a:pt x="73" y="135"/>
                      <a:pt x="73" y="137"/>
                    </a:cubicBezTo>
                    <a:cubicBezTo>
                      <a:pt x="73" y="139"/>
                      <a:pt x="73" y="141"/>
                      <a:pt x="73" y="143"/>
                    </a:cubicBezTo>
                    <a:cubicBezTo>
                      <a:pt x="73" y="147"/>
                      <a:pt x="73" y="150"/>
                      <a:pt x="73" y="153"/>
                    </a:cubicBezTo>
                    <a:cubicBezTo>
                      <a:pt x="73" y="154"/>
                      <a:pt x="73" y="155"/>
                      <a:pt x="73" y="157"/>
                    </a:cubicBezTo>
                    <a:cubicBezTo>
                      <a:pt x="73" y="159"/>
                      <a:pt x="73" y="161"/>
                      <a:pt x="73" y="163"/>
                    </a:cubicBezTo>
                    <a:lnTo>
                      <a:pt x="76" y="163"/>
                    </a:lnTo>
                    <a:lnTo>
                      <a:pt x="75" y="160"/>
                    </a:lnTo>
                    <a:cubicBezTo>
                      <a:pt x="72" y="161"/>
                      <a:pt x="70" y="162"/>
                      <a:pt x="67" y="162"/>
                    </a:cubicBezTo>
                    <a:cubicBezTo>
                      <a:pt x="65" y="162"/>
                      <a:pt x="62" y="161"/>
                      <a:pt x="59" y="160"/>
                    </a:cubicBezTo>
                    <a:lnTo>
                      <a:pt x="58" y="163"/>
                    </a:lnTo>
                    <a:lnTo>
                      <a:pt x="62" y="163"/>
                    </a:lnTo>
                    <a:cubicBezTo>
                      <a:pt x="61" y="161"/>
                      <a:pt x="61" y="158"/>
                      <a:pt x="61" y="156"/>
                    </a:cubicBezTo>
                    <a:cubicBezTo>
                      <a:pt x="61" y="155"/>
                      <a:pt x="61" y="154"/>
                      <a:pt x="61" y="152"/>
                    </a:cubicBezTo>
                    <a:cubicBezTo>
                      <a:pt x="61" y="149"/>
                      <a:pt x="61" y="146"/>
                      <a:pt x="61" y="143"/>
                    </a:cubicBezTo>
                    <a:cubicBezTo>
                      <a:pt x="61" y="140"/>
                      <a:pt x="61" y="137"/>
                      <a:pt x="61" y="133"/>
                    </a:cubicBezTo>
                    <a:cubicBezTo>
                      <a:pt x="61" y="131"/>
                      <a:pt x="61" y="129"/>
                      <a:pt x="61" y="127"/>
                    </a:cubicBezTo>
                    <a:lnTo>
                      <a:pt x="61" y="126"/>
                    </a:lnTo>
                    <a:cubicBezTo>
                      <a:pt x="61" y="125"/>
                      <a:pt x="62" y="123"/>
                      <a:pt x="62" y="121"/>
                    </a:cubicBezTo>
                    <a:cubicBezTo>
                      <a:pt x="63" y="119"/>
                      <a:pt x="64" y="116"/>
                      <a:pt x="64" y="113"/>
                    </a:cubicBezTo>
                    <a:lnTo>
                      <a:pt x="64" y="112"/>
                    </a:lnTo>
                    <a:lnTo>
                      <a:pt x="61" y="112"/>
                    </a:lnTo>
                    <a:lnTo>
                      <a:pt x="60" y="115"/>
                    </a:lnTo>
                    <a:lnTo>
                      <a:pt x="61" y="112"/>
                    </a:lnTo>
                    <a:close/>
                    <a:moveTo>
                      <a:pt x="38" y="107"/>
                    </a:moveTo>
                    <a:lnTo>
                      <a:pt x="35" y="107"/>
                    </a:lnTo>
                    <a:cubicBezTo>
                      <a:pt x="34" y="108"/>
                      <a:pt x="34" y="108"/>
                      <a:pt x="34" y="109"/>
                    </a:cubicBezTo>
                    <a:cubicBezTo>
                      <a:pt x="33" y="109"/>
                      <a:pt x="33" y="109"/>
                      <a:pt x="32" y="109"/>
                    </a:cubicBezTo>
                    <a:lnTo>
                      <a:pt x="31" y="109"/>
                    </a:lnTo>
                    <a:lnTo>
                      <a:pt x="28" y="109"/>
                    </a:lnTo>
                    <a:lnTo>
                      <a:pt x="28" y="112"/>
                    </a:lnTo>
                    <a:cubicBezTo>
                      <a:pt x="28" y="117"/>
                      <a:pt x="25" y="122"/>
                      <a:pt x="25" y="128"/>
                    </a:cubicBezTo>
                    <a:lnTo>
                      <a:pt x="25" y="130"/>
                    </a:lnTo>
                    <a:cubicBezTo>
                      <a:pt x="26" y="132"/>
                      <a:pt x="26" y="134"/>
                      <a:pt x="26" y="136"/>
                    </a:cubicBezTo>
                    <a:cubicBezTo>
                      <a:pt x="26" y="139"/>
                      <a:pt x="26" y="142"/>
                      <a:pt x="26" y="145"/>
                    </a:cubicBezTo>
                    <a:lnTo>
                      <a:pt x="26" y="146"/>
                    </a:lnTo>
                    <a:lnTo>
                      <a:pt x="26" y="148"/>
                    </a:lnTo>
                    <a:cubicBezTo>
                      <a:pt x="26" y="150"/>
                      <a:pt x="25" y="153"/>
                      <a:pt x="25" y="155"/>
                    </a:cubicBezTo>
                    <a:cubicBezTo>
                      <a:pt x="25" y="158"/>
                      <a:pt x="26" y="161"/>
                      <a:pt x="26" y="164"/>
                    </a:cubicBezTo>
                    <a:lnTo>
                      <a:pt x="26" y="166"/>
                    </a:lnTo>
                    <a:lnTo>
                      <a:pt x="29" y="167"/>
                    </a:lnTo>
                    <a:cubicBezTo>
                      <a:pt x="32" y="167"/>
                      <a:pt x="35" y="168"/>
                      <a:pt x="39" y="168"/>
                    </a:cubicBezTo>
                    <a:cubicBezTo>
                      <a:pt x="41" y="168"/>
                      <a:pt x="44" y="167"/>
                      <a:pt x="46" y="167"/>
                    </a:cubicBezTo>
                    <a:lnTo>
                      <a:pt x="49" y="167"/>
                    </a:lnTo>
                    <a:lnTo>
                      <a:pt x="49" y="164"/>
                    </a:lnTo>
                    <a:cubicBezTo>
                      <a:pt x="50" y="162"/>
                      <a:pt x="50" y="160"/>
                      <a:pt x="50" y="158"/>
                    </a:cubicBezTo>
                    <a:lnTo>
                      <a:pt x="50" y="156"/>
                    </a:lnTo>
                    <a:cubicBezTo>
                      <a:pt x="50" y="153"/>
                      <a:pt x="50" y="150"/>
                      <a:pt x="50" y="147"/>
                    </a:cubicBezTo>
                    <a:cubicBezTo>
                      <a:pt x="50" y="145"/>
                      <a:pt x="50" y="144"/>
                      <a:pt x="50" y="142"/>
                    </a:cubicBezTo>
                    <a:cubicBezTo>
                      <a:pt x="50" y="139"/>
                      <a:pt x="50" y="136"/>
                      <a:pt x="50" y="133"/>
                    </a:cubicBezTo>
                    <a:cubicBezTo>
                      <a:pt x="50" y="126"/>
                      <a:pt x="50" y="118"/>
                      <a:pt x="47" y="111"/>
                    </a:cubicBezTo>
                    <a:lnTo>
                      <a:pt x="46" y="110"/>
                    </a:lnTo>
                    <a:lnTo>
                      <a:pt x="45" y="110"/>
                    </a:lnTo>
                    <a:lnTo>
                      <a:pt x="43" y="109"/>
                    </a:lnTo>
                    <a:lnTo>
                      <a:pt x="43" y="109"/>
                    </a:lnTo>
                    <a:cubicBezTo>
                      <a:pt x="42" y="108"/>
                      <a:pt x="42" y="107"/>
                      <a:pt x="41" y="106"/>
                    </a:cubicBezTo>
                    <a:lnTo>
                      <a:pt x="37" y="100"/>
                    </a:lnTo>
                    <a:lnTo>
                      <a:pt x="35" y="107"/>
                    </a:lnTo>
                    <a:lnTo>
                      <a:pt x="38" y="107"/>
                    </a:lnTo>
                    <a:lnTo>
                      <a:pt x="35" y="109"/>
                    </a:lnTo>
                    <a:cubicBezTo>
                      <a:pt x="37" y="111"/>
                      <a:pt x="37" y="112"/>
                      <a:pt x="39" y="114"/>
                    </a:cubicBezTo>
                    <a:lnTo>
                      <a:pt x="41" y="115"/>
                    </a:lnTo>
                    <a:lnTo>
                      <a:pt x="43" y="116"/>
                    </a:lnTo>
                    <a:lnTo>
                      <a:pt x="44" y="113"/>
                    </a:lnTo>
                    <a:lnTo>
                      <a:pt x="41" y="114"/>
                    </a:lnTo>
                    <a:cubicBezTo>
                      <a:pt x="43" y="120"/>
                      <a:pt x="44" y="126"/>
                      <a:pt x="44" y="133"/>
                    </a:cubicBezTo>
                    <a:cubicBezTo>
                      <a:pt x="44" y="135"/>
                      <a:pt x="44" y="138"/>
                      <a:pt x="44" y="141"/>
                    </a:cubicBezTo>
                    <a:cubicBezTo>
                      <a:pt x="44" y="143"/>
                      <a:pt x="43" y="145"/>
                      <a:pt x="43" y="147"/>
                    </a:cubicBezTo>
                    <a:cubicBezTo>
                      <a:pt x="43" y="150"/>
                      <a:pt x="44" y="153"/>
                      <a:pt x="44" y="156"/>
                    </a:cubicBezTo>
                    <a:lnTo>
                      <a:pt x="44" y="158"/>
                    </a:lnTo>
                    <a:cubicBezTo>
                      <a:pt x="44" y="160"/>
                      <a:pt x="43" y="161"/>
                      <a:pt x="43" y="164"/>
                    </a:cubicBezTo>
                    <a:lnTo>
                      <a:pt x="46" y="164"/>
                    </a:lnTo>
                    <a:lnTo>
                      <a:pt x="46" y="161"/>
                    </a:lnTo>
                    <a:cubicBezTo>
                      <a:pt x="43" y="161"/>
                      <a:pt x="41" y="161"/>
                      <a:pt x="39" y="161"/>
                    </a:cubicBezTo>
                    <a:cubicBezTo>
                      <a:pt x="36" y="161"/>
                      <a:pt x="33" y="161"/>
                      <a:pt x="30" y="160"/>
                    </a:cubicBezTo>
                    <a:lnTo>
                      <a:pt x="29" y="164"/>
                    </a:lnTo>
                    <a:lnTo>
                      <a:pt x="32" y="163"/>
                    </a:lnTo>
                    <a:cubicBezTo>
                      <a:pt x="32" y="161"/>
                      <a:pt x="32" y="158"/>
                      <a:pt x="32" y="155"/>
                    </a:cubicBezTo>
                    <a:cubicBezTo>
                      <a:pt x="32" y="153"/>
                      <a:pt x="32" y="150"/>
                      <a:pt x="32" y="148"/>
                    </a:cubicBezTo>
                    <a:lnTo>
                      <a:pt x="32" y="146"/>
                    </a:lnTo>
                    <a:lnTo>
                      <a:pt x="32" y="145"/>
                    </a:lnTo>
                    <a:cubicBezTo>
                      <a:pt x="32" y="142"/>
                      <a:pt x="32" y="139"/>
                      <a:pt x="32" y="136"/>
                    </a:cubicBezTo>
                    <a:cubicBezTo>
                      <a:pt x="32" y="134"/>
                      <a:pt x="32" y="132"/>
                      <a:pt x="32" y="129"/>
                    </a:cubicBezTo>
                    <a:lnTo>
                      <a:pt x="32" y="128"/>
                    </a:lnTo>
                    <a:cubicBezTo>
                      <a:pt x="32" y="124"/>
                      <a:pt x="34" y="119"/>
                      <a:pt x="35" y="112"/>
                    </a:cubicBezTo>
                    <a:lnTo>
                      <a:pt x="31" y="112"/>
                    </a:lnTo>
                    <a:lnTo>
                      <a:pt x="31" y="116"/>
                    </a:lnTo>
                    <a:lnTo>
                      <a:pt x="32" y="116"/>
                    </a:lnTo>
                    <a:cubicBezTo>
                      <a:pt x="34" y="116"/>
                      <a:pt x="36" y="115"/>
                      <a:pt x="37" y="114"/>
                    </a:cubicBezTo>
                    <a:cubicBezTo>
                      <a:pt x="39" y="112"/>
                      <a:pt x="40" y="111"/>
                      <a:pt x="41" y="108"/>
                    </a:cubicBezTo>
                    <a:lnTo>
                      <a:pt x="38" y="107"/>
                    </a:lnTo>
                    <a:lnTo>
                      <a:pt x="35" y="109"/>
                    </a:lnTo>
                    <a:lnTo>
                      <a:pt x="38" y="107"/>
                    </a:lnTo>
                    <a:close/>
                    <a:moveTo>
                      <a:pt x="76" y="96"/>
                    </a:moveTo>
                    <a:lnTo>
                      <a:pt x="79" y="97"/>
                    </a:lnTo>
                    <a:lnTo>
                      <a:pt x="79" y="96"/>
                    </a:lnTo>
                    <a:cubicBezTo>
                      <a:pt x="79" y="96"/>
                      <a:pt x="79" y="95"/>
                      <a:pt x="79" y="94"/>
                    </a:cubicBezTo>
                    <a:cubicBezTo>
                      <a:pt x="80" y="83"/>
                      <a:pt x="80" y="72"/>
                      <a:pt x="80" y="61"/>
                    </a:cubicBezTo>
                    <a:lnTo>
                      <a:pt x="80" y="61"/>
                    </a:lnTo>
                    <a:cubicBezTo>
                      <a:pt x="80" y="59"/>
                      <a:pt x="80" y="56"/>
                      <a:pt x="78" y="54"/>
                    </a:cubicBezTo>
                    <a:cubicBezTo>
                      <a:pt x="76" y="50"/>
                      <a:pt x="74" y="46"/>
                      <a:pt x="71" y="43"/>
                    </a:cubicBezTo>
                    <a:lnTo>
                      <a:pt x="70" y="41"/>
                    </a:lnTo>
                    <a:lnTo>
                      <a:pt x="67" y="41"/>
                    </a:lnTo>
                    <a:lnTo>
                      <a:pt x="65" y="41"/>
                    </a:lnTo>
                    <a:lnTo>
                      <a:pt x="64" y="43"/>
                    </a:lnTo>
                    <a:cubicBezTo>
                      <a:pt x="63" y="45"/>
                      <a:pt x="61" y="47"/>
                      <a:pt x="60" y="49"/>
                    </a:cubicBezTo>
                    <a:cubicBezTo>
                      <a:pt x="56" y="53"/>
                      <a:pt x="55" y="58"/>
                      <a:pt x="55" y="64"/>
                    </a:cubicBezTo>
                    <a:lnTo>
                      <a:pt x="55" y="64"/>
                    </a:lnTo>
                    <a:cubicBezTo>
                      <a:pt x="55" y="68"/>
                      <a:pt x="55" y="71"/>
                      <a:pt x="55" y="74"/>
                    </a:cubicBezTo>
                    <a:cubicBezTo>
                      <a:pt x="55" y="78"/>
                      <a:pt x="55" y="82"/>
                      <a:pt x="55" y="86"/>
                    </a:cubicBezTo>
                    <a:cubicBezTo>
                      <a:pt x="55" y="88"/>
                      <a:pt x="55" y="89"/>
                      <a:pt x="55" y="91"/>
                    </a:cubicBezTo>
                    <a:cubicBezTo>
                      <a:pt x="55" y="93"/>
                      <a:pt x="55" y="94"/>
                      <a:pt x="55" y="96"/>
                    </a:cubicBezTo>
                    <a:lnTo>
                      <a:pt x="55" y="98"/>
                    </a:lnTo>
                    <a:lnTo>
                      <a:pt x="58" y="99"/>
                    </a:lnTo>
                    <a:cubicBezTo>
                      <a:pt x="61" y="100"/>
                      <a:pt x="64" y="100"/>
                      <a:pt x="67" y="100"/>
                    </a:cubicBezTo>
                    <a:cubicBezTo>
                      <a:pt x="70" y="100"/>
                      <a:pt x="73" y="100"/>
                      <a:pt x="76" y="99"/>
                    </a:cubicBezTo>
                    <a:lnTo>
                      <a:pt x="78" y="99"/>
                    </a:lnTo>
                    <a:lnTo>
                      <a:pt x="79" y="97"/>
                    </a:lnTo>
                    <a:lnTo>
                      <a:pt x="76" y="96"/>
                    </a:lnTo>
                    <a:lnTo>
                      <a:pt x="75" y="93"/>
                    </a:lnTo>
                    <a:cubicBezTo>
                      <a:pt x="72" y="93"/>
                      <a:pt x="70" y="94"/>
                      <a:pt x="67" y="94"/>
                    </a:cubicBezTo>
                    <a:cubicBezTo>
                      <a:pt x="65" y="94"/>
                      <a:pt x="62" y="93"/>
                      <a:pt x="59" y="92"/>
                    </a:cubicBezTo>
                    <a:lnTo>
                      <a:pt x="58" y="96"/>
                    </a:lnTo>
                    <a:lnTo>
                      <a:pt x="62" y="95"/>
                    </a:lnTo>
                    <a:cubicBezTo>
                      <a:pt x="61" y="93"/>
                      <a:pt x="61" y="92"/>
                      <a:pt x="61" y="91"/>
                    </a:cubicBezTo>
                    <a:lnTo>
                      <a:pt x="61" y="86"/>
                    </a:lnTo>
                    <a:cubicBezTo>
                      <a:pt x="61" y="82"/>
                      <a:pt x="61" y="78"/>
                      <a:pt x="61" y="74"/>
                    </a:cubicBezTo>
                    <a:cubicBezTo>
                      <a:pt x="61" y="71"/>
                      <a:pt x="61" y="67"/>
                      <a:pt x="61" y="64"/>
                    </a:cubicBezTo>
                    <a:lnTo>
                      <a:pt x="61" y="64"/>
                    </a:lnTo>
                    <a:cubicBezTo>
                      <a:pt x="61" y="60"/>
                      <a:pt x="62" y="56"/>
                      <a:pt x="65" y="53"/>
                    </a:cubicBezTo>
                    <a:cubicBezTo>
                      <a:pt x="67" y="51"/>
                      <a:pt x="68" y="48"/>
                      <a:pt x="70" y="46"/>
                    </a:cubicBezTo>
                    <a:lnTo>
                      <a:pt x="67" y="44"/>
                    </a:lnTo>
                    <a:lnTo>
                      <a:pt x="67" y="48"/>
                    </a:lnTo>
                    <a:lnTo>
                      <a:pt x="68" y="48"/>
                    </a:lnTo>
                    <a:lnTo>
                      <a:pt x="69" y="44"/>
                    </a:lnTo>
                    <a:lnTo>
                      <a:pt x="66" y="46"/>
                    </a:lnTo>
                    <a:cubicBezTo>
                      <a:pt x="68" y="50"/>
                      <a:pt x="71" y="53"/>
                      <a:pt x="73" y="57"/>
                    </a:cubicBezTo>
                    <a:cubicBezTo>
                      <a:pt x="73" y="58"/>
                      <a:pt x="74" y="59"/>
                      <a:pt x="74" y="61"/>
                    </a:cubicBezTo>
                    <a:lnTo>
                      <a:pt x="74" y="61"/>
                    </a:lnTo>
                    <a:cubicBezTo>
                      <a:pt x="73" y="72"/>
                      <a:pt x="73" y="83"/>
                      <a:pt x="73" y="94"/>
                    </a:cubicBezTo>
                    <a:lnTo>
                      <a:pt x="75" y="94"/>
                    </a:lnTo>
                    <a:lnTo>
                      <a:pt x="73" y="94"/>
                    </a:lnTo>
                    <a:lnTo>
                      <a:pt x="73" y="94"/>
                    </a:lnTo>
                    <a:lnTo>
                      <a:pt x="75" y="94"/>
                    </a:lnTo>
                    <a:lnTo>
                      <a:pt x="73" y="94"/>
                    </a:lnTo>
                    <a:lnTo>
                      <a:pt x="73" y="94"/>
                    </a:lnTo>
                    <a:lnTo>
                      <a:pt x="73" y="95"/>
                    </a:lnTo>
                    <a:lnTo>
                      <a:pt x="76" y="96"/>
                    </a:lnTo>
                    <a:lnTo>
                      <a:pt x="75" y="93"/>
                    </a:lnTo>
                    <a:lnTo>
                      <a:pt x="76" y="96"/>
                    </a:lnTo>
                    <a:close/>
                    <a:moveTo>
                      <a:pt x="38" y="44"/>
                    </a:moveTo>
                    <a:lnTo>
                      <a:pt x="35" y="42"/>
                    </a:lnTo>
                    <a:cubicBezTo>
                      <a:pt x="33" y="45"/>
                      <a:pt x="32" y="47"/>
                      <a:pt x="30" y="49"/>
                    </a:cubicBezTo>
                    <a:cubicBezTo>
                      <a:pt x="28" y="53"/>
                      <a:pt x="26" y="57"/>
                      <a:pt x="26" y="62"/>
                    </a:cubicBezTo>
                    <a:lnTo>
                      <a:pt x="26" y="62"/>
                    </a:lnTo>
                    <a:lnTo>
                      <a:pt x="29" y="62"/>
                    </a:lnTo>
                    <a:lnTo>
                      <a:pt x="26" y="62"/>
                    </a:lnTo>
                    <a:cubicBezTo>
                      <a:pt x="26" y="72"/>
                      <a:pt x="26" y="83"/>
                      <a:pt x="26" y="93"/>
                    </a:cubicBezTo>
                    <a:cubicBezTo>
                      <a:pt x="26" y="95"/>
                      <a:pt x="27" y="96"/>
                      <a:pt x="27" y="97"/>
                    </a:cubicBezTo>
                    <a:lnTo>
                      <a:pt x="28" y="99"/>
                    </a:lnTo>
                    <a:lnTo>
                      <a:pt x="30" y="99"/>
                    </a:lnTo>
                    <a:lnTo>
                      <a:pt x="31" y="99"/>
                    </a:lnTo>
                    <a:cubicBezTo>
                      <a:pt x="33" y="99"/>
                      <a:pt x="37" y="100"/>
                      <a:pt x="40" y="100"/>
                    </a:cubicBezTo>
                    <a:cubicBezTo>
                      <a:pt x="43" y="100"/>
                      <a:pt x="45" y="99"/>
                      <a:pt x="48" y="98"/>
                    </a:cubicBezTo>
                    <a:lnTo>
                      <a:pt x="50" y="98"/>
                    </a:lnTo>
                    <a:lnTo>
                      <a:pt x="50" y="95"/>
                    </a:lnTo>
                    <a:lnTo>
                      <a:pt x="50" y="90"/>
                    </a:lnTo>
                    <a:cubicBezTo>
                      <a:pt x="50" y="85"/>
                      <a:pt x="50" y="80"/>
                      <a:pt x="50" y="75"/>
                    </a:cubicBezTo>
                    <a:cubicBezTo>
                      <a:pt x="50" y="72"/>
                      <a:pt x="50" y="69"/>
                      <a:pt x="50" y="66"/>
                    </a:cubicBezTo>
                    <a:lnTo>
                      <a:pt x="51" y="64"/>
                    </a:lnTo>
                    <a:cubicBezTo>
                      <a:pt x="51" y="55"/>
                      <a:pt x="46" y="48"/>
                      <a:pt x="41" y="42"/>
                    </a:cubicBezTo>
                    <a:lnTo>
                      <a:pt x="41" y="41"/>
                    </a:lnTo>
                    <a:lnTo>
                      <a:pt x="38" y="41"/>
                    </a:lnTo>
                    <a:lnTo>
                      <a:pt x="36" y="41"/>
                    </a:lnTo>
                    <a:lnTo>
                      <a:pt x="35" y="42"/>
                    </a:lnTo>
                    <a:lnTo>
                      <a:pt x="38" y="44"/>
                    </a:lnTo>
                    <a:lnTo>
                      <a:pt x="37" y="47"/>
                    </a:lnTo>
                    <a:lnTo>
                      <a:pt x="38" y="47"/>
                    </a:lnTo>
                    <a:lnTo>
                      <a:pt x="39" y="44"/>
                    </a:lnTo>
                    <a:lnTo>
                      <a:pt x="36" y="46"/>
                    </a:lnTo>
                    <a:cubicBezTo>
                      <a:pt x="41" y="52"/>
                      <a:pt x="44" y="57"/>
                      <a:pt x="44" y="64"/>
                    </a:cubicBezTo>
                    <a:lnTo>
                      <a:pt x="44" y="65"/>
                    </a:lnTo>
                    <a:cubicBezTo>
                      <a:pt x="44" y="69"/>
                      <a:pt x="44" y="72"/>
                      <a:pt x="44" y="75"/>
                    </a:cubicBezTo>
                    <a:cubicBezTo>
                      <a:pt x="44" y="80"/>
                      <a:pt x="44" y="85"/>
                      <a:pt x="44" y="90"/>
                    </a:cubicBezTo>
                    <a:lnTo>
                      <a:pt x="44" y="95"/>
                    </a:lnTo>
                    <a:lnTo>
                      <a:pt x="47" y="95"/>
                    </a:lnTo>
                    <a:lnTo>
                      <a:pt x="46" y="92"/>
                    </a:lnTo>
                    <a:cubicBezTo>
                      <a:pt x="44" y="93"/>
                      <a:pt x="42" y="93"/>
                      <a:pt x="40" y="93"/>
                    </a:cubicBezTo>
                    <a:cubicBezTo>
                      <a:pt x="37" y="93"/>
                      <a:pt x="34" y="93"/>
                      <a:pt x="31" y="93"/>
                    </a:cubicBezTo>
                    <a:lnTo>
                      <a:pt x="30" y="93"/>
                    </a:lnTo>
                    <a:lnTo>
                      <a:pt x="30" y="96"/>
                    </a:lnTo>
                    <a:lnTo>
                      <a:pt x="33" y="95"/>
                    </a:lnTo>
                    <a:lnTo>
                      <a:pt x="32" y="93"/>
                    </a:lnTo>
                    <a:lnTo>
                      <a:pt x="32" y="93"/>
                    </a:lnTo>
                    <a:lnTo>
                      <a:pt x="32" y="93"/>
                    </a:lnTo>
                    <a:lnTo>
                      <a:pt x="32" y="93"/>
                    </a:lnTo>
                    <a:lnTo>
                      <a:pt x="32" y="93"/>
                    </a:lnTo>
                    <a:lnTo>
                      <a:pt x="32" y="93"/>
                    </a:lnTo>
                    <a:lnTo>
                      <a:pt x="32" y="93"/>
                    </a:lnTo>
                    <a:cubicBezTo>
                      <a:pt x="32" y="83"/>
                      <a:pt x="32" y="72"/>
                      <a:pt x="32" y="62"/>
                    </a:cubicBezTo>
                    <a:lnTo>
                      <a:pt x="32" y="62"/>
                    </a:lnTo>
                    <a:lnTo>
                      <a:pt x="32" y="62"/>
                    </a:lnTo>
                    <a:lnTo>
                      <a:pt x="32" y="62"/>
                    </a:lnTo>
                    <a:cubicBezTo>
                      <a:pt x="32" y="59"/>
                      <a:pt x="33" y="56"/>
                      <a:pt x="35" y="53"/>
                    </a:cubicBezTo>
                    <a:cubicBezTo>
                      <a:pt x="37" y="51"/>
                      <a:pt x="39" y="48"/>
                      <a:pt x="40" y="46"/>
                    </a:cubicBezTo>
                    <a:lnTo>
                      <a:pt x="38" y="44"/>
                    </a:lnTo>
                    <a:lnTo>
                      <a:pt x="37" y="47"/>
                    </a:lnTo>
                    <a:lnTo>
                      <a:pt x="38" y="44"/>
                    </a:lnTo>
                    <a:close/>
                    <a:moveTo>
                      <a:pt x="65" y="31"/>
                    </a:moveTo>
                    <a:lnTo>
                      <a:pt x="66" y="29"/>
                    </a:lnTo>
                    <a:cubicBezTo>
                      <a:pt x="64" y="27"/>
                      <a:pt x="62" y="26"/>
                      <a:pt x="60" y="24"/>
                    </a:cubicBezTo>
                    <a:cubicBezTo>
                      <a:pt x="60" y="24"/>
                      <a:pt x="59" y="23"/>
                      <a:pt x="58" y="22"/>
                    </a:cubicBezTo>
                    <a:cubicBezTo>
                      <a:pt x="58" y="21"/>
                      <a:pt x="56" y="20"/>
                      <a:pt x="53" y="19"/>
                    </a:cubicBezTo>
                    <a:lnTo>
                      <a:pt x="53" y="19"/>
                    </a:lnTo>
                    <a:cubicBezTo>
                      <a:pt x="50" y="19"/>
                      <a:pt x="48" y="21"/>
                      <a:pt x="47" y="22"/>
                    </a:cubicBezTo>
                    <a:cubicBezTo>
                      <a:pt x="46" y="23"/>
                      <a:pt x="46" y="24"/>
                      <a:pt x="46" y="24"/>
                    </a:cubicBezTo>
                    <a:cubicBezTo>
                      <a:pt x="45" y="25"/>
                      <a:pt x="44" y="25"/>
                      <a:pt x="43" y="26"/>
                    </a:cubicBezTo>
                    <a:cubicBezTo>
                      <a:pt x="41" y="27"/>
                      <a:pt x="39" y="29"/>
                      <a:pt x="39" y="32"/>
                    </a:cubicBezTo>
                    <a:lnTo>
                      <a:pt x="39" y="34"/>
                    </a:lnTo>
                    <a:lnTo>
                      <a:pt x="41" y="35"/>
                    </a:lnTo>
                    <a:cubicBezTo>
                      <a:pt x="44" y="37"/>
                      <a:pt x="48" y="40"/>
                      <a:pt x="51" y="42"/>
                    </a:cubicBezTo>
                    <a:lnTo>
                      <a:pt x="53" y="44"/>
                    </a:lnTo>
                    <a:lnTo>
                      <a:pt x="55" y="42"/>
                    </a:lnTo>
                    <a:cubicBezTo>
                      <a:pt x="59" y="39"/>
                      <a:pt x="62" y="37"/>
                      <a:pt x="66" y="34"/>
                    </a:cubicBezTo>
                    <a:lnTo>
                      <a:pt x="70" y="31"/>
                    </a:lnTo>
                    <a:lnTo>
                      <a:pt x="66" y="29"/>
                    </a:lnTo>
                    <a:lnTo>
                      <a:pt x="65" y="31"/>
                    </a:lnTo>
                    <a:lnTo>
                      <a:pt x="63" y="29"/>
                    </a:lnTo>
                    <a:cubicBezTo>
                      <a:pt x="59" y="32"/>
                      <a:pt x="55" y="34"/>
                      <a:pt x="51" y="37"/>
                    </a:cubicBezTo>
                    <a:lnTo>
                      <a:pt x="53" y="40"/>
                    </a:lnTo>
                    <a:lnTo>
                      <a:pt x="55" y="37"/>
                    </a:lnTo>
                    <a:cubicBezTo>
                      <a:pt x="51" y="35"/>
                      <a:pt x="48" y="32"/>
                      <a:pt x="44" y="30"/>
                    </a:cubicBezTo>
                    <a:lnTo>
                      <a:pt x="43" y="32"/>
                    </a:lnTo>
                    <a:lnTo>
                      <a:pt x="46" y="32"/>
                    </a:lnTo>
                    <a:lnTo>
                      <a:pt x="46" y="31"/>
                    </a:lnTo>
                    <a:cubicBezTo>
                      <a:pt x="47" y="31"/>
                      <a:pt x="48" y="30"/>
                      <a:pt x="49" y="29"/>
                    </a:cubicBezTo>
                    <a:cubicBezTo>
                      <a:pt x="51" y="28"/>
                      <a:pt x="52" y="27"/>
                      <a:pt x="52" y="26"/>
                    </a:cubicBezTo>
                    <a:lnTo>
                      <a:pt x="53" y="26"/>
                    </a:lnTo>
                    <a:lnTo>
                      <a:pt x="53" y="26"/>
                    </a:lnTo>
                    <a:lnTo>
                      <a:pt x="54" y="26"/>
                    </a:lnTo>
                    <a:cubicBezTo>
                      <a:pt x="54" y="27"/>
                      <a:pt x="55" y="28"/>
                      <a:pt x="56" y="29"/>
                    </a:cubicBezTo>
                    <a:cubicBezTo>
                      <a:pt x="58" y="31"/>
                      <a:pt x="60" y="32"/>
                      <a:pt x="63" y="34"/>
                    </a:cubicBezTo>
                    <a:lnTo>
                      <a:pt x="65" y="31"/>
                    </a:lnTo>
                    <a:lnTo>
                      <a:pt x="63" y="29"/>
                    </a:lnTo>
                    <a:lnTo>
                      <a:pt x="65"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3" name="Freeform 2486">
                <a:extLst>
                  <a:ext uri="{FF2B5EF4-FFF2-40B4-BE49-F238E27FC236}">
                    <a16:creationId xmlns:a16="http://schemas.microsoft.com/office/drawing/2014/main" id="{BDC2B6EB-7C78-4785-ABAD-C6B8E353731A}"/>
                  </a:ext>
                </a:extLst>
              </p:cNvPr>
              <p:cNvSpPr>
                <a:spLocks noEditPoints="1"/>
              </p:cNvSpPr>
              <p:nvPr/>
            </p:nvSpPr>
            <p:spPr bwMode="auto">
              <a:xfrm>
                <a:off x="2667" y="4731"/>
                <a:ext cx="70" cy="122"/>
              </a:xfrm>
              <a:custGeom>
                <a:avLst/>
                <a:gdLst>
                  <a:gd name="T0" fmla="*/ 102 w 123"/>
                  <a:gd name="T1" fmla="*/ 139 h 214"/>
                  <a:gd name="T2" fmla="*/ 88 w 123"/>
                  <a:gd name="T3" fmla="*/ 207 h 214"/>
                  <a:gd name="T4" fmla="*/ 68 w 123"/>
                  <a:gd name="T5" fmla="*/ 143 h 214"/>
                  <a:gd name="T6" fmla="*/ 59 w 123"/>
                  <a:gd name="T7" fmla="*/ 206 h 214"/>
                  <a:gd name="T8" fmla="*/ 54 w 123"/>
                  <a:gd name="T9" fmla="*/ 142 h 214"/>
                  <a:gd name="T10" fmla="*/ 33 w 123"/>
                  <a:gd name="T11" fmla="*/ 204 h 214"/>
                  <a:gd name="T12" fmla="*/ 29 w 123"/>
                  <a:gd name="T13" fmla="*/ 144 h 214"/>
                  <a:gd name="T14" fmla="*/ 5 w 123"/>
                  <a:gd name="T15" fmla="*/ 179 h 214"/>
                  <a:gd name="T16" fmla="*/ 6 w 123"/>
                  <a:gd name="T17" fmla="*/ 206 h 214"/>
                  <a:gd name="T18" fmla="*/ 116 w 123"/>
                  <a:gd name="T19" fmla="*/ 59 h 214"/>
                  <a:gd name="T20" fmla="*/ 61 w 123"/>
                  <a:gd name="T21" fmla="*/ 0 h 214"/>
                  <a:gd name="T22" fmla="*/ 12 w 123"/>
                  <a:gd name="T23" fmla="*/ 151 h 214"/>
                  <a:gd name="T24" fmla="*/ 11 w 123"/>
                  <a:gd name="T25" fmla="*/ 150 h 214"/>
                  <a:gd name="T26" fmla="*/ 29 w 123"/>
                  <a:gd name="T27" fmla="*/ 149 h 214"/>
                  <a:gd name="T28" fmla="*/ 38 w 123"/>
                  <a:gd name="T29" fmla="*/ 207 h 214"/>
                  <a:gd name="T30" fmla="*/ 46 w 123"/>
                  <a:gd name="T31" fmla="*/ 144 h 214"/>
                  <a:gd name="T32" fmla="*/ 56 w 123"/>
                  <a:gd name="T33" fmla="*/ 157 h 214"/>
                  <a:gd name="T34" fmla="*/ 69 w 123"/>
                  <a:gd name="T35" fmla="*/ 149 h 214"/>
                  <a:gd name="T36" fmla="*/ 83 w 123"/>
                  <a:gd name="T37" fmla="*/ 151 h 214"/>
                  <a:gd name="T38" fmla="*/ 93 w 123"/>
                  <a:gd name="T39" fmla="*/ 154 h 214"/>
                  <a:gd name="T40" fmla="*/ 102 w 123"/>
                  <a:gd name="T41" fmla="*/ 145 h 214"/>
                  <a:gd name="T42" fmla="*/ 110 w 123"/>
                  <a:gd name="T43" fmla="*/ 150 h 214"/>
                  <a:gd name="T44" fmla="*/ 8 w 123"/>
                  <a:gd name="T45" fmla="*/ 64 h 214"/>
                  <a:gd name="T46" fmla="*/ 34 w 123"/>
                  <a:gd name="T47" fmla="*/ 82 h 214"/>
                  <a:gd name="T48" fmla="*/ 19 w 123"/>
                  <a:gd name="T49" fmla="*/ 60 h 214"/>
                  <a:gd name="T50" fmla="*/ 11 w 123"/>
                  <a:gd name="T51" fmla="*/ 118 h 214"/>
                  <a:gd name="T52" fmla="*/ 112 w 123"/>
                  <a:gd name="T53" fmla="*/ 61 h 214"/>
                  <a:gd name="T54" fmla="*/ 107 w 123"/>
                  <a:gd name="T55" fmla="*/ 124 h 214"/>
                  <a:gd name="T56" fmla="*/ 95 w 123"/>
                  <a:gd name="T57" fmla="*/ 118 h 214"/>
                  <a:gd name="T58" fmla="*/ 108 w 123"/>
                  <a:gd name="T59" fmla="*/ 64 h 214"/>
                  <a:gd name="T60" fmla="*/ 67 w 123"/>
                  <a:gd name="T61" fmla="*/ 60 h 214"/>
                  <a:gd name="T62" fmla="*/ 85 w 123"/>
                  <a:gd name="T63" fmla="*/ 124 h 214"/>
                  <a:gd name="T64" fmla="*/ 68 w 123"/>
                  <a:gd name="T65" fmla="*/ 67 h 214"/>
                  <a:gd name="T66" fmla="*/ 81 w 123"/>
                  <a:gd name="T67" fmla="*/ 90 h 214"/>
                  <a:gd name="T68" fmla="*/ 61 w 123"/>
                  <a:gd name="T69" fmla="*/ 89 h 214"/>
                  <a:gd name="T70" fmla="*/ 39 w 123"/>
                  <a:gd name="T71" fmla="*/ 124 h 214"/>
                  <a:gd name="T72" fmla="*/ 55 w 123"/>
                  <a:gd name="T73" fmla="*/ 89 h 214"/>
                  <a:gd name="T74" fmla="*/ 47 w 123"/>
                  <a:gd name="T75" fmla="*/ 55 h 214"/>
                  <a:gd name="T76" fmla="*/ 35 w 123"/>
                  <a:gd name="T77" fmla="*/ 49 h 214"/>
                  <a:gd name="T78" fmla="*/ 42 w 123"/>
                  <a:gd name="T79" fmla="*/ 34 h 214"/>
                  <a:gd name="T80" fmla="*/ 43 w 123"/>
                  <a:gd name="T81" fmla="*/ 48 h 214"/>
                  <a:gd name="T82" fmla="*/ 80 w 123"/>
                  <a:gd name="T83" fmla="*/ 28 h 214"/>
                  <a:gd name="T84" fmla="*/ 79 w 123"/>
                  <a:gd name="T85" fmla="*/ 42 h 214"/>
                  <a:gd name="T86" fmla="*/ 80 w 123"/>
                  <a:gd name="T87" fmla="*/ 35 h 214"/>
                  <a:gd name="T88" fmla="*/ 84 w 123"/>
                  <a:gd name="T89" fmla="*/ 56 h 214"/>
                  <a:gd name="T90" fmla="*/ 89 w 123"/>
                  <a:gd name="T91" fmla="*/ 37 h 214"/>
                  <a:gd name="T92" fmla="*/ 96 w 123"/>
                  <a:gd name="T93" fmla="*/ 37 h 214"/>
                  <a:gd name="T94" fmla="*/ 97 w 123"/>
                  <a:gd name="T95" fmla="*/ 35 h 214"/>
                  <a:gd name="T96" fmla="*/ 96 w 123"/>
                  <a:gd name="T97" fmla="*/ 51 h 214"/>
                  <a:gd name="T98" fmla="*/ 20 w 123"/>
                  <a:gd name="T99" fmla="*/ 40 h 214"/>
                  <a:gd name="T100" fmla="*/ 26 w 123"/>
                  <a:gd name="T101" fmla="*/ 37 h 214"/>
                  <a:gd name="T102" fmla="*/ 26 w 123"/>
                  <a:gd name="T103" fmla="*/ 35 h 214"/>
                  <a:gd name="T104" fmla="*/ 62 w 123"/>
                  <a:gd name="T105" fmla="*/ 32 h 214"/>
                  <a:gd name="T106" fmla="*/ 63 w 123"/>
                  <a:gd name="T107" fmla="*/ 25 h 214"/>
                  <a:gd name="T108" fmla="*/ 54 w 123"/>
                  <a:gd name="T109" fmla="*/ 40 h 214"/>
                  <a:gd name="T110" fmla="*/ 65 w 123"/>
                  <a:gd name="T111" fmla="*/ 47 h 214"/>
                  <a:gd name="T112" fmla="*/ 70 w 123"/>
                  <a:gd name="T113" fmla="*/ 49 h 214"/>
                  <a:gd name="T114" fmla="*/ 110 w 123"/>
                  <a:gd name="T115" fmla="*/ 43 h 214"/>
                  <a:gd name="T116" fmla="*/ 108 w 123"/>
                  <a:gd name="T117" fmla="*/ 42 h 214"/>
                  <a:gd name="T118" fmla="*/ 15 w 123"/>
                  <a:gd name="T119" fmla="*/ 40 h 214"/>
                  <a:gd name="T120" fmla="*/ 15 w 123"/>
                  <a:gd name="T121" fmla="*/ 4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214">
                    <a:moveTo>
                      <a:pt x="119" y="208"/>
                    </a:moveTo>
                    <a:lnTo>
                      <a:pt x="119" y="205"/>
                    </a:lnTo>
                    <a:lnTo>
                      <a:pt x="114" y="205"/>
                    </a:lnTo>
                    <a:lnTo>
                      <a:pt x="114" y="208"/>
                    </a:lnTo>
                    <a:lnTo>
                      <a:pt x="117" y="208"/>
                    </a:lnTo>
                    <a:cubicBezTo>
                      <a:pt x="117" y="205"/>
                      <a:pt x="117" y="203"/>
                      <a:pt x="117" y="201"/>
                    </a:cubicBezTo>
                    <a:cubicBezTo>
                      <a:pt x="117" y="185"/>
                      <a:pt x="117" y="169"/>
                      <a:pt x="117" y="154"/>
                    </a:cubicBezTo>
                    <a:lnTo>
                      <a:pt x="117" y="152"/>
                    </a:lnTo>
                    <a:lnTo>
                      <a:pt x="117" y="150"/>
                    </a:lnTo>
                    <a:lnTo>
                      <a:pt x="117" y="150"/>
                    </a:lnTo>
                    <a:cubicBezTo>
                      <a:pt x="117" y="149"/>
                      <a:pt x="116" y="147"/>
                      <a:pt x="115" y="146"/>
                    </a:cubicBezTo>
                    <a:cubicBezTo>
                      <a:pt x="115" y="145"/>
                      <a:pt x="113" y="144"/>
                      <a:pt x="111" y="144"/>
                    </a:cubicBezTo>
                    <a:lnTo>
                      <a:pt x="111" y="144"/>
                    </a:lnTo>
                    <a:cubicBezTo>
                      <a:pt x="110" y="144"/>
                      <a:pt x="109" y="143"/>
                      <a:pt x="109" y="143"/>
                    </a:cubicBezTo>
                    <a:cubicBezTo>
                      <a:pt x="108" y="142"/>
                      <a:pt x="107" y="141"/>
                      <a:pt x="106" y="140"/>
                    </a:cubicBezTo>
                    <a:cubicBezTo>
                      <a:pt x="105" y="139"/>
                      <a:pt x="104" y="139"/>
                      <a:pt x="103" y="139"/>
                    </a:cubicBezTo>
                    <a:lnTo>
                      <a:pt x="102" y="139"/>
                    </a:lnTo>
                    <a:lnTo>
                      <a:pt x="101" y="138"/>
                    </a:lnTo>
                    <a:lnTo>
                      <a:pt x="99" y="139"/>
                    </a:lnTo>
                    <a:cubicBezTo>
                      <a:pt x="99" y="140"/>
                      <a:pt x="98" y="141"/>
                      <a:pt x="97" y="141"/>
                    </a:cubicBezTo>
                    <a:cubicBezTo>
                      <a:pt x="96" y="142"/>
                      <a:pt x="95" y="143"/>
                      <a:pt x="94" y="143"/>
                    </a:cubicBezTo>
                    <a:lnTo>
                      <a:pt x="94" y="143"/>
                    </a:lnTo>
                    <a:cubicBezTo>
                      <a:pt x="93" y="144"/>
                      <a:pt x="92" y="144"/>
                      <a:pt x="91" y="145"/>
                    </a:cubicBezTo>
                    <a:lnTo>
                      <a:pt x="88" y="146"/>
                    </a:lnTo>
                    <a:cubicBezTo>
                      <a:pt x="87" y="147"/>
                      <a:pt x="87" y="149"/>
                      <a:pt x="87" y="150"/>
                    </a:cubicBezTo>
                    <a:cubicBezTo>
                      <a:pt x="86" y="151"/>
                      <a:pt x="86" y="153"/>
                      <a:pt x="86" y="154"/>
                    </a:cubicBezTo>
                    <a:cubicBezTo>
                      <a:pt x="86" y="161"/>
                      <a:pt x="86" y="168"/>
                      <a:pt x="86" y="174"/>
                    </a:cubicBezTo>
                    <a:lnTo>
                      <a:pt x="86" y="187"/>
                    </a:lnTo>
                    <a:cubicBezTo>
                      <a:pt x="86" y="191"/>
                      <a:pt x="86" y="196"/>
                      <a:pt x="86" y="200"/>
                    </a:cubicBezTo>
                    <a:cubicBezTo>
                      <a:pt x="86" y="202"/>
                      <a:pt x="86" y="204"/>
                      <a:pt x="86" y="206"/>
                    </a:cubicBezTo>
                    <a:lnTo>
                      <a:pt x="89" y="207"/>
                    </a:lnTo>
                    <a:lnTo>
                      <a:pt x="87" y="204"/>
                    </a:lnTo>
                    <a:lnTo>
                      <a:pt x="86" y="205"/>
                    </a:lnTo>
                    <a:lnTo>
                      <a:pt x="88" y="207"/>
                    </a:lnTo>
                    <a:lnTo>
                      <a:pt x="90" y="205"/>
                    </a:lnTo>
                    <a:lnTo>
                      <a:pt x="88" y="204"/>
                    </a:lnTo>
                    <a:lnTo>
                      <a:pt x="86" y="206"/>
                    </a:lnTo>
                    <a:lnTo>
                      <a:pt x="89" y="206"/>
                    </a:lnTo>
                    <a:cubicBezTo>
                      <a:pt x="89" y="204"/>
                      <a:pt x="89" y="202"/>
                      <a:pt x="89" y="201"/>
                    </a:cubicBezTo>
                    <a:lnTo>
                      <a:pt x="89" y="200"/>
                    </a:lnTo>
                    <a:cubicBezTo>
                      <a:pt x="89" y="184"/>
                      <a:pt x="89" y="169"/>
                      <a:pt x="90" y="153"/>
                    </a:cubicBezTo>
                    <a:lnTo>
                      <a:pt x="90" y="152"/>
                    </a:lnTo>
                    <a:cubicBezTo>
                      <a:pt x="90" y="151"/>
                      <a:pt x="90" y="150"/>
                      <a:pt x="89" y="149"/>
                    </a:cubicBezTo>
                    <a:cubicBezTo>
                      <a:pt x="89" y="148"/>
                      <a:pt x="88" y="146"/>
                      <a:pt x="87" y="146"/>
                    </a:cubicBezTo>
                    <a:cubicBezTo>
                      <a:pt x="86" y="145"/>
                      <a:pt x="85" y="144"/>
                      <a:pt x="83" y="143"/>
                    </a:cubicBezTo>
                    <a:cubicBezTo>
                      <a:pt x="81" y="143"/>
                      <a:pt x="80" y="141"/>
                      <a:pt x="77" y="139"/>
                    </a:cubicBezTo>
                    <a:lnTo>
                      <a:pt x="75" y="138"/>
                    </a:lnTo>
                    <a:lnTo>
                      <a:pt x="73" y="139"/>
                    </a:lnTo>
                    <a:cubicBezTo>
                      <a:pt x="72" y="140"/>
                      <a:pt x="71" y="141"/>
                      <a:pt x="70" y="141"/>
                    </a:cubicBezTo>
                    <a:cubicBezTo>
                      <a:pt x="69" y="142"/>
                      <a:pt x="68" y="143"/>
                      <a:pt x="68" y="143"/>
                    </a:cubicBezTo>
                    <a:lnTo>
                      <a:pt x="68" y="143"/>
                    </a:lnTo>
                    <a:lnTo>
                      <a:pt x="68" y="143"/>
                    </a:lnTo>
                    <a:lnTo>
                      <a:pt x="69" y="145"/>
                    </a:lnTo>
                    <a:lnTo>
                      <a:pt x="69" y="143"/>
                    </a:lnTo>
                    <a:lnTo>
                      <a:pt x="68" y="143"/>
                    </a:lnTo>
                    <a:lnTo>
                      <a:pt x="69" y="145"/>
                    </a:lnTo>
                    <a:lnTo>
                      <a:pt x="69" y="143"/>
                    </a:lnTo>
                    <a:lnTo>
                      <a:pt x="69" y="143"/>
                    </a:lnTo>
                    <a:cubicBezTo>
                      <a:pt x="65" y="143"/>
                      <a:pt x="62" y="145"/>
                      <a:pt x="61" y="147"/>
                    </a:cubicBezTo>
                    <a:cubicBezTo>
                      <a:pt x="60" y="150"/>
                      <a:pt x="60" y="152"/>
                      <a:pt x="60" y="154"/>
                    </a:cubicBezTo>
                    <a:lnTo>
                      <a:pt x="60" y="155"/>
                    </a:lnTo>
                    <a:cubicBezTo>
                      <a:pt x="60" y="161"/>
                      <a:pt x="60" y="168"/>
                      <a:pt x="60" y="175"/>
                    </a:cubicBezTo>
                    <a:cubicBezTo>
                      <a:pt x="60" y="183"/>
                      <a:pt x="60" y="192"/>
                      <a:pt x="60" y="200"/>
                    </a:cubicBezTo>
                    <a:lnTo>
                      <a:pt x="63" y="200"/>
                    </a:lnTo>
                    <a:lnTo>
                      <a:pt x="60" y="200"/>
                    </a:lnTo>
                    <a:lnTo>
                      <a:pt x="60" y="200"/>
                    </a:lnTo>
                    <a:cubicBezTo>
                      <a:pt x="60" y="202"/>
                      <a:pt x="60" y="203"/>
                      <a:pt x="60" y="204"/>
                    </a:cubicBezTo>
                    <a:cubicBezTo>
                      <a:pt x="60" y="205"/>
                      <a:pt x="59" y="205"/>
                      <a:pt x="59" y="206"/>
                    </a:cubicBezTo>
                    <a:lnTo>
                      <a:pt x="62" y="208"/>
                    </a:lnTo>
                    <a:lnTo>
                      <a:pt x="63" y="205"/>
                    </a:lnTo>
                    <a:lnTo>
                      <a:pt x="61" y="204"/>
                    </a:lnTo>
                    <a:lnTo>
                      <a:pt x="60" y="207"/>
                    </a:lnTo>
                    <a:lnTo>
                      <a:pt x="63" y="206"/>
                    </a:lnTo>
                    <a:cubicBezTo>
                      <a:pt x="63" y="205"/>
                      <a:pt x="62" y="203"/>
                      <a:pt x="62" y="201"/>
                    </a:cubicBezTo>
                    <a:cubicBezTo>
                      <a:pt x="62" y="194"/>
                      <a:pt x="62" y="186"/>
                      <a:pt x="62" y="179"/>
                    </a:cubicBezTo>
                    <a:lnTo>
                      <a:pt x="62" y="168"/>
                    </a:lnTo>
                    <a:lnTo>
                      <a:pt x="62" y="157"/>
                    </a:lnTo>
                    <a:lnTo>
                      <a:pt x="62" y="157"/>
                    </a:lnTo>
                    <a:cubicBezTo>
                      <a:pt x="62" y="156"/>
                      <a:pt x="62" y="155"/>
                      <a:pt x="62" y="154"/>
                    </a:cubicBezTo>
                    <a:cubicBezTo>
                      <a:pt x="62" y="153"/>
                      <a:pt x="62" y="151"/>
                      <a:pt x="62" y="150"/>
                    </a:cubicBezTo>
                    <a:cubicBezTo>
                      <a:pt x="62" y="149"/>
                      <a:pt x="62" y="148"/>
                      <a:pt x="61" y="147"/>
                    </a:cubicBezTo>
                    <a:lnTo>
                      <a:pt x="60" y="145"/>
                    </a:lnTo>
                    <a:cubicBezTo>
                      <a:pt x="60" y="145"/>
                      <a:pt x="59" y="144"/>
                      <a:pt x="57" y="144"/>
                    </a:cubicBezTo>
                    <a:lnTo>
                      <a:pt x="57" y="144"/>
                    </a:lnTo>
                    <a:cubicBezTo>
                      <a:pt x="56" y="144"/>
                      <a:pt x="55" y="143"/>
                      <a:pt x="54" y="142"/>
                    </a:cubicBezTo>
                    <a:cubicBezTo>
                      <a:pt x="53" y="141"/>
                      <a:pt x="51" y="140"/>
                      <a:pt x="49" y="139"/>
                    </a:cubicBezTo>
                    <a:lnTo>
                      <a:pt x="47" y="138"/>
                    </a:lnTo>
                    <a:lnTo>
                      <a:pt x="45" y="139"/>
                    </a:lnTo>
                    <a:cubicBezTo>
                      <a:pt x="44" y="140"/>
                      <a:pt x="42" y="142"/>
                      <a:pt x="41" y="142"/>
                    </a:cubicBezTo>
                    <a:cubicBezTo>
                      <a:pt x="40" y="143"/>
                      <a:pt x="39" y="144"/>
                      <a:pt x="38" y="144"/>
                    </a:cubicBezTo>
                    <a:lnTo>
                      <a:pt x="38" y="144"/>
                    </a:lnTo>
                    <a:lnTo>
                      <a:pt x="38" y="144"/>
                    </a:lnTo>
                    <a:cubicBezTo>
                      <a:pt x="36" y="144"/>
                      <a:pt x="35" y="145"/>
                      <a:pt x="34" y="146"/>
                    </a:cubicBezTo>
                    <a:cubicBezTo>
                      <a:pt x="33" y="148"/>
                      <a:pt x="33" y="149"/>
                      <a:pt x="32" y="151"/>
                    </a:cubicBezTo>
                    <a:cubicBezTo>
                      <a:pt x="32" y="153"/>
                      <a:pt x="32" y="155"/>
                      <a:pt x="32" y="157"/>
                    </a:cubicBezTo>
                    <a:lnTo>
                      <a:pt x="32" y="168"/>
                    </a:lnTo>
                    <a:lnTo>
                      <a:pt x="32" y="178"/>
                    </a:lnTo>
                    <a:cubicBezTo>
                      <a:pt x="32" y="185"/>
                      <a:pt x="32" y="193"/>
                      <a:pt x="32" y="200"/>
                    </a:cubicBezTo>
                    <a:cubicBezTo>
                      <a:pt x="32" y="202"/>
                      <a:pt x="32" y="204"/>
                      <a:pt x="32" y="206"/>
                    </a:cubicBezTo>
                    <a:lnTo>
                      <a:pt x="32" y="206"/>
                    </a:lnTo>
                    <a:lnTo>
                      <a:pt x="34" y="206"/>
                    </a:lnTo>
                    <a:lnTo>
                      <a:pt x="33" y="204"/>
                    </a:lnTo>
                    <a:cubicBezTo>
                      <a:pt x="33" y="204"/>
                      <a:pt x="32" y="205"/>
                      <a:pt x="32" y="206"/>
                    </a:cubicBezTo>
                    <a:lnTo>
                      <a:pt x="34" y="206"/>
                    </a:lnTo>
                    <a:lnTo>
                      <a:pt x="33" y="204"/>
                    </a:lnTo>
                    <a:lnTo>
                      <a:pt x="34" y="205"/>
                    </a:lnTo>
                    <a:lnTo>
                      <a:pt x="33" y="204"/>
                    </a:lnTo>
                    <a:lnTo>
                      <a:pt x="33" y="204"/>
                    </a:lnTo>
                    <a:lnTo>
                      <a:pt x="34" y="205"/>
                    </a:lnTo>
                    <a:lnTo>
                      <a:pt x="33" y="204"/>
                    </a:lnTo>
                    <a:cubicBezTo>
                      <a:pt x="33" y="204"/>
                      <a:pt x="32" y="205"/>
                      <a:pt x="31" y="205"/>
                    </a:cubicBezTo>
                    <a:lnTo>
                      <a:pt x="33" y="208"/>
                    </a:lnTo>
                    <a:lnTo>
                      <a:pt x="36" y="208"/>
                    </a:lnTo>
                    <a:cubicBezTo>
                      <a:pt x="36" y="205"/>
                      <a:pt x="36" y="203"/>
                      <a:pt x="36" y="201"/>
                    </a:cubicBezTo>
                    <a:cubicBezTo>
                      <a:pt x="36" y="191"/>
                      <a:pt x="36" y="181"/>
                      <a:pt x="36" y="172"/>
                    </a:cubicBezTo>
                    <a:cubicBezTo>
                      <a:pt x="36" y="167"/>
                      <a:pt x="36" y="162"/>
                      <a:pt x="36" y="157"/>
                    </a:cubicBezTo>
                    <a:cubicBezTo>
                      <a:pt x="36" y="155"/>
                      <a:pt x="35" y="152"/>
                      <a:pt x="35" y="150"/>
                    </a:cubicBezTo>
                    <a:cubicBezTo>
                      <a:pt x="35" y="149"/>
                      <a:pt x="35" y="147"/>
                      <a:pt x="34" y="146"/>
                    </a:cubicBezTo>
                    <a:cubicBezTo>
                      <a:pt x="33" y="145"/>
                      <a:pt x="31" y="144"/>
                      <a:pt x="29" y="144"/>
                    </a:cubicBezTo>
                    <a:lnTo>
                      <a:pt x="29" y="144"/>
                    </a:lnTo>
                    <a:cubicBezTo>
                      <a:pt x="28" y="144"/>
                      <a:pt x="28" y="143"/>
                      <a:pt x="27" y="143"/>
                    </a:cubicBezTo>
                    <a:cubicBezTo>
                      <a:pt x="26" y="142"/>
                      <a:pt x="25" y="141"/>
                      <a:pt x="24" y="140"/>
                    </a:cubicBezTo>
                    <a:lnTo>
                      <a:pt x="24" y="139"/>
                    </a:lnTo>
                    <a:lnTo>
                      <a:pt x="21" y="139"/>
                    </a:lnTo>
                    <a:lnTo>
                      <a:pt x="20" y="138"/>
                    </a:lnTo>
                    <a:lnTo>
                      <a:pt x="19" y="139"/>
                    </a:lnTo>
                    <a:cubicBezTo>
                      <a:pt x="17" y="140"/>
                      <a:pt x="15" y="142"/>
                      <a:pt x="14" y="142"/>
                    </a:cubicBezTo>
                    <a:cubicBezTo>
                      <a:pt x="13" y="143"/>
                      <a:pt x="13" y="144"/>
                      <a:pt x="12" y="144"/>
                    </a:cubicBezTo>
                    <a:lnTo>
                      <a:pt x="12" y="144"/>
                    </a:lnTo>
                    <a:lnTo>
                      <a:pt x="12" y="144"/>
                    </a:lnTo>
                    <a:lnTo>
                      <a:pt x="11" y="144"/>
                    </a:lnTo>
                    <a:cubicBezTo>
                      <a:pt x="9" y="144"/>
                      <a:pt x="7" y="145"/>
                      <a:pt x="7" y="147"/>
                    </a:cubicBezTo>
                    <a:cubicBezTo>
                      <a:pt x="6" y="148"/>
                      <a:pt x="5" y="149"/>
                      <a:pt x="5" y="151"/>
                    </a:cubicBezTo>
                    <a:cubicBezTo>
                      <a:pt x="5" y="153"/>
                      <a:pt x="5" y="154"/>
                      <a:pt x="5" y="156"/>
                    </a:cubicBezTo>
                    <a:lnTo>
                      <a:pt x="5" y="157"/>
                    </a:lnTo>
                    <a:lnTo>
                      <a:pt x="5" y="179"/>
                    </a:lnTo>
                    <a:cubicBezTo>
                      <a:pt x="5" y="186"/>
                      <a:pt x="5" y="193"/>
                      <a:pt x="5" y="200"/>
                    </a:cubicBezTo>
                    <a:cubicBezTo>
                      <a:pt x="5" y="202"/>
                      <a:pt x="5" y="205"/>
                      <a:pt x="5" y="207"/>
                    </a:cubicBezTo>
                    <a:lnTo>
                      <a:pt x="8" y="207"/>
                    </a:lnTo>
                    <a:lnTo>
                      <a:pt x="6" y="204"/>
                    </a:lnTo>
                    <a:lnTo>
                      <a:pt x="6" y="205"/>
                    </a:lnTo>
                    <a:lnTo>
                      <a:pt x="6" y="205"/>
                    </a:lnTo>
                    <a:lnTo>
                      <a:pt x="6" y="205"/>
                    </a:lnTo>
                    <a:lnTo>
                      <a:pt x="6" y="205"/>
                    </a:lnTo>
                    <a:lnTo>
                      <a:pt x="6" y="205"/>
                    </a:lnTo>
                    <a:lnTo>
                      <a:pt x="6" y="205"/>
                    </a:lnTo>
                    <a:lnTo>
                      <a:pt x="6" y="205"/>
                    </a:lnTo>
                    <a:lnTo>
                      <a:pt x="6" y="206"/>
                    </a:lnTo>
                    <a:lnTo>
                      <a:pt x="7" y="205"/>
                    </a:lnTo>
                    <a:lnTo>
                      <a:pt x="6" y="205"/>
                    </a:lnTo>
                    <a:lnTo>
                      <a:pt x="6" y="206"/>
                    </a:lnTo>
                    <a:lnTo>
                      <a:pt x="7" y="205"/>
                    </a:lnTo>
                    <a:lnTo>
                      <a:pt x="6" y="206"/>
                    </a:lnTo>
                    <a:lnTo>
                      <a:pt x="7" y="205"/>
                    </a:lnTo>
                    <a:lnTo>
                      <a:pt x="7" y="205"/>
                    </a:lnTo>
                    <a:lnTo>
                      <a:pt x="6" y="206"/>
                    </a:lnTo>
                    <a:lnTo>
                      <a:pt x="7" y="205"/>
                    </a:lnTo>
                    <a:lnTo>
                      <a:pt x="7" y="205"/>
                    </a:lnTo>
                    <a:cubicBezTo>
                      <a:pt x="7" y="204"/>
                      <a:pt x="7" y="203"/>
                      <a:pt x="7" y="202"/>
                    </a:cubicBezTo>
                    <a:cubicBezTo>
                      <a:pt x="7" y="201"/>
                      <a:pt x="7" y="200"/>
                      <a:pt x="7" y="199"/>
                    </a:cubicBezTo>
                    <a:cubicBezTo>
                      <a:pt x="7" y="151"/>
                      <a:pt x="7" y="104"/>
                      <a:pt x="7" y="56"/>
                    </a:cubicBezTo>
                    <a:cubicBezTo>
                      <a:pt x="7" y="51"/>
                      <a:pt x="8" y="48"/>
                      <a:pt x="11" y="44"/>
                    </a:cubicBezTo>
                    <a:cubicBezTo>
                      <a:pt x="17" y="34"/>
                      <a:pt x="25" y="25"/>
                      <a:pt x="35" y="18"/>
                    </a:cubicBezTo>
                    <a:cubicBezTo>
                      <a:pt x="42" y="14"/>
                      <a:pt x="50" y="10"/>
                      <a:pt x="58" y="7"/>
                    </a:cubicBezTo>
                    <a:cubicBezTo>
                      <a:pt x="59" y="6"/>
                      <a:pt x="60" y="6"/>
                      <a:pt x="61" y="6"/>
                    </a:cubicBezTo>
                    <a:lnTo>
                      <a:pt x="63" y="7"/>
                    </a:lnTo>
                    <a:cubicBezTo>
                      <a:pt x="75" y="11"/>
                      <a:pt x="86" y="17"/>
                      <a:pt x="96" y="24"/>
                    </a:cubicBezTo>
                    <a:cubicBezTo>
                      <a:pt x="105" y="32"/>
                      <a:pt x="111" y="41"/>
                      <a:pt x="116" y="52"/>
                    </a:cubicBezTo>
                    <a:cubicBezTo>
                      <a:pt x="116" y="52"/>
                      <a:pt x="116" y="54"/>
                      <a:pt x="116" y="56"/>
                    </a:cubicBezTo>
                    <a:cubicBezTo>
                      <a:pt x="116" y="57"/>
                      <a:pt x="116" y="58"/>
                      <a:pt x="116" y="59"/>
                    </a:cubicBezTo>
                    <a:cubicBezTo>
                      <a:pt x="116" y="76"/>
                      <a:pt x="116" y="94"/>
                      <a:pt x="116" y="112"/>
                    </a:cubicBezTo>
                    <a:lnTo>
                      <a:pt x="116" y="145"/>
                    </a:lnTo>
                    <a:cubicBezTo>
                      <a:pt x="116" y="164"/>
                      <a:pt x="116" y="184"/>
                      <a:pt x="116" y="204"/>
                    </a:cubicBezTo>
                    <a:cubicBezTo>
                      <a:pt x="116" y="204"/>
                      <a:pt x="116" y="205"/>
                      <a:pt x="116" y="207"/>
                    </a:cubicBezTo>
                    <a:lnTo>
                      <a:pt x="119" y="208"/>
                    </a:lnTo>
                    <a:lnTo>
                      <a:pt x="119" y="205"/>
                    </a:lnTo>
                    <a:lnTo>
                      <a:pt x="119" y="208"/>
                    </a:lnTo>
                    <a:lnTo>
                      <a:pt x="122" y="208"/>
                    </a:lnTo>
                    <a:cubicBezTo>
                      <a:pt x="122" y="206"/>
                      <a:pt x="123" y="205"/>
                      <a:pt x="123" y="204"/>
                    </a:cubicBezTo>
                    <a:cubicBezTo>
                      <a:pt x="123" y="184"/>
                      <a:pt x="123" y="164"/>
                      <a:pt x="123" y="145"/>
                    </a:cubicBezTo>
                    <a:cubicBezTo>
                      <a:pt x="123" y="134"/>
                      <a:pt x="123" y="123"/>
                      <a:pt x="123" y="112"/>
                    </a:cubicBezTo>
                    <a:cubicBezTo>
                      <a:pt x="123" y="94"/>
                      <a:pt x="123" y="76"/>
                      <a:pt x="123" y="59"/>
                    </a:cubicBezTo>
                    <a:cubicBezTo>
                      <a:pt x="123" y="58"/>
                      <a:pt x="123" y="57"/>
                      <a:pt x="123" y="56"/>
                    </a:cubicBezTo>
                    <a:cubicBezTo>
                      <a:pt x="123" y="54"/>
                      <a:pt x="123" y="51"/>
                      <a:pt x="122" y="49"/>
                    </a:cubicBezTo>
                    <a:cubicBezTo>
                      <a:pt x="116" y="38"/>
                      <a:pt x="110" y="28"/>
                      <a:pt x="100" y="19"/>
                    </a:cubicBezTo>
                    <a:cubicBezTo>
                      <a:pt x="89" y="11"/>
                      <a:pt x="78" y="5"/>
                      <a:pt x="66" y="1"/>
                    </a:cubicBezTo>
                    <a:cubicBezTo>
                      <a:pt x="64" y="0"/>
                      <a:pt x="63" y="0"/>
                      <a:pt x="61" y="0"/>
                    </a:cubicBezTo>
                    <a:cubicBezTo>
                      <a:pt x="59" y="0"/>
                      <a:pt x="58" y="0"/>
                      <a:pt x="56" y="1"/>
                    </a:cubicBezTo>
                    <a:cubicBezTo>
                      <a:pt x="48" y="4"/>
                      <a:pt x="40" y="8"/>
                      <a:pt x="32" y="13"/>
                    </a:cubicBezTo>
                    <a:cubicBezTo>
                      <a:pt x="21" y="20"/>
                      <a:pt x="12" y="30"/>
                      <a:pt x="5" y="41"/>
                    </a:cubicBezTo>
                    <a:cubicBezTo>
                      <a:pt x="2" y="45"/>
                      <a:pt x="1" y="50"/>
                      <a:pt x="1" y="56"/>
                    </a:cubicBezTo>
                    <a:cubicBezTo>
                      <a:pt x="1" y="104"/>
                      <a:pt x="1" y="151"/>
                      <a:pt x="0" y="199"/>
                    </a:cubicBezTo>
                    <a:cubicBezTo>
                      <a:pt x="0" y="200"/>
                      <a:pt x="0" y="201"/>
                      <a:pt x="0" y="202"/>
                    </a:cubicBezTo>
                    <a:cubicBezTo>
                      <a:pt x="0" y="203"/>
                      <a:pt x="0" y="205"/>
                      <a:pt x="1" y="206"/>
                    </a:cubicBezTo>
                    <a:cubicBezTo>
                      <a:pt x="1" y="207"/>
                      <a:pt x="1" y="208"/>
                      <a:pt x="2" y="209"/>
                    </a:cubicBezTo>
                    <a:cubicBezTo>
                      <a:pt x="3" y="210"/>
                      <a:pt x="4" y="211"/>
                      <a:pt x="6" y="211"/>
                    </a:cubicBezTo>
                    <a:cubicBezTo>
                      <a:pt x="7" y="211"/>
                      <a:pt x="8" y="211"/>
                      <a:pt x="10" y="210"/>
                    </a:cubicBezTo>
                    <a:lnTo>
                      <a:pt x="11" y="209"/>
                    </a:lnTo>
                    <a:lnTo>
                      <a:pt x="11" y="207"/>
                    </a:lnTo>
                    <a:cubicBezTo>
                      <a:pt x="11" y="205"/>
                      <a:pt x="11" y="203"/>
                      <a:pt x="11" y="200"/>
                    </a:cubicBezTo>
                    <a:cubicBezTo>
                      <a:pt x="11" y="193"/>
                      <a:pt x="11" y="186"/>
                      <a:pt x="11" y="179"/>
                    </a:cubicBezTo>
                    <a:lnTo>
                      <a:pt x="11" y="157"/>
                    </a:lnTo>
                    <a:lnTo>
                      <a:pt x="11" y="156"/>
                    </a:lnTo>
                    <a:cubicBezTo>
                      <a:pt x="11" y="155"/>
                      <a:pt x="11" y="153"/>
                      <a:pt x="12" y="151"/>
                    </a:cubicBezTo>
                    <a:lnTo>
                      <a:pt x="12" y="150"/>
                    </a:lnTo>
                    <a:lnTo>
                      <a:pt x="12" y="150"/>
                    </a:lnTo>
                    <a:lnTo>
                      <a:pt x="12" y="150"/>
                    </a:lnTo>
                    <a:lnTo>
                      <a:pt x="12" y="150"/>
                    </a:lnTo>
                    <a:lnTo>
                      <a:pt x="12" y="150"/>
                    </a:lnTo>
                    <a:lnTo>
                      <a:pt x="12" y="150"/>
                    </a:lnTo>
                    <a:lnTo>
                      <a:pt x="12" y="150"/>
                    </a:lnTo>
                    <a:lnTo>
                      <a:pt x="11" y="149"/>
                    </a:lnTo>
                    <a:lnTo>
                      <a:pt x="11" y="150"/>
                    </a:lnTo>
                    <a:lnTo>
                      <a:pt x="12" y="150"/>
                    </a:lnTo>
                    <a:lnTo>
                      <a:pt x="11" y="149"/>
                    </a:lnTo>
                    <a:lnTo>
                      <a:pt x="11" y="150"/>
                    </a:lnTo>
                    <a:lnTo>
                      <a:pt x="11" y="149"/>
                    </a:lnTo>
                    <a:lnTo>
                      <a:pt x="11" y="150"/>
                    </a:lnTo>
                    <a:lnTo>
                      <a:pt x="11" y="150"/>
                    </a:lnTo>
                    <a:lnTo>
                      <a:pt x="11" y="149"/>
                    </a:lnTo>
                    <a:lnTo>
                      <a:pt x="11" y="150"/>
                    </a:lnTo>
                    <a:lnTo>
                      <a:pt x="11" y="150"/>
                    </a:lnTo>
                    <a:lnTo>
                      <a:pt x="12" y="150"/>
                    </a:lnTo>
                    <a:cubicBezTo>
                      <a:pt x="15" y="150"/>
                      <a:pt x="17" y="148"/>
                      <a:pt x="19" y="147"/>
                    </a:cubicBezTo>
                    <a:cubicBezTo>
                      <a:pt x="20" y="146"/>
                      <a:pt x="21" y="145"/>
                      <a:pt x="22" y="145"/>
                    </a:cubicBezTo>
                    <a:lnTo>
                      <a:pt x="20" y="142"/>
                    </a:lnTo>
                    <a:lnTo>
                      <a:pt x="19" y="145"/>
                    </a:lnTo>
                    <a:lnTo>
                      <a:pt x="21" y="145"/>
                    </a:lnTo>
                    <a:lnTo>
                      <a:pt x="22" y="142"/>
                    </a:lnTo>
                    <a:lnTo>
                      <a:pt x="20" y="145"/>
                    </a:lnTo>
                    <a:cubicBezTo>
                      <a:pt x="21" y="145"/>
                      <a:pt x="22" y="147"/>
                      <a:pt x="23" y="148"/>
                    </a:cubicBezTo>
                    <a:cubicBezTo>
                      <a:pt x="25" y="149"/>
                      <a:pt x="27" y="150"/>
                      <a:pt x="29" y="150"/>
                    </a:cubicBezTo>
                    <a:lnTo>
                      <a:pt x="29" y="150"/>
                    </a:lnTo>
                    <a:lnTo>
                      <a:pt x="29" y="150"/>
                    </a:lnTo>
                    <a:lnTo>
                      <a:pt x="29" y="149"/>
                    </a:lnTo>
                    <a:lnTo>
                      <a:pt x="29" y="150"/>
                    </a:lnTo>
                    <a:lnTo>
                      <a:pt x="29" y="150"/>
                    </a:lnTo>
                    <a:lnTo>
                      <a:pt x="29" y="149"/>
                    </a:lnTo>
                    <a:lnTo>
                      <a:pt x="29" y="150"/>
                    </a:lnTo>
                    <a:lnTo>
                      <a:pt x="29" y="149"/>
                    </a:lnTo>
                    <a:lnTo>
                      <a:pt x="29" y="150"/>
                    </a:lnTo>
                    <a:lnTo>
                      <a:pt x="29" y="150"/>
                    </a:lnTo>
                    <a:lnTo>
                      <a:pt x="29" y="149"/>
                    </a:lnTo>
                    <a:lnTo>
                      <a:pt x="29" y="150"/>
                    </a:lnTo>
                    <a:lnTo>
                      <a:pt x="29" y="150"/>
                    </a:lnTo>
                    <a:cubicBezTo>
                      <a:pt x="29" y="153"/>
                      <a:pt x="29" y="155"/>
                      <a:pt x="29" y="157"/>
                    </a:cubicBezTo>
                    <a:lnTo>
                      <a:pt x="29" y="172"/>
                    </a:lnTo>
                    <a:cubicBezTo>
                      <a:pt x="29" y="181"/>
                      <a:pt x="29" y="191"/>
                      <a:pt x="29" y="201"/>
                    </a:cubicBezTo>
                    <a:cubicBezTo>
                      <a:pt x="29" y="203"/>
                      <a:pt x="29" y="205"/>
                      <a:pt x="30" y="208"/>
                    </a:cubicBezTo>
                    <a:lnTo>
                      <a:pt x="30" y="214"/>
                    </a:lnTo>
                    <a:lnTo>
                      <a:pt x="35" y="210"/>
                    </a:lnTo>
                    <a:lnTo>
                      <a:pt x="36" y="210"/>
                    </a:lnTo>
                    <a:lnTo>
                      <a:pt x="37" y="209"/>
                    </a:lnTo>
                    <a:cubicBezTo>
                      <a:pt x="37" y="209"/>
                      <a:pt x="38" y="208"/>
                      <a:pt x="38" y="207"/>
                    </a:cubicBezTo>
                    <a:lnTo>
                      <a:pt x="38" y="207"/>
                    </a:lnTo>
                    <a:cubicBezTo>
                      <a:pt x="39" y="204"/>
                      <a:pt x="39" y="202"/>
                      <a:pt x="39" y="200"/>
                    </a:cubicBezTo>
                    <a:cubicBezTo>
                      <a:pt x="39" y="193"/>
                      <a:pt x="39" y="185"/>
                      <a:pt x="39" y="178"/>
                    </a:cubicBezTo>
                    <a:lnTo>
                      <a:pt x="39" y="168"/>
                    </a:lnTo>
                    <a:lnTo>
                      <a:pt x="39" y="157"/>
                    </a:lnTo>
                    <a:cubicBezTo>
                      <a:pt x="39" y="155"/>
                      <a:pt x="39" y="153"/>
                      <a:pt x="39" y="151"/>
                    </a:cubicBezTo>
                    <a:lnTo>
                      <a:pt x="39" y="150"/>
                    </a:lnTo>
                    <a:lnTo>
                      <a:pt x="39" y="150"/>
                    </a:lnTo>
                    <a:lnTo>
                      <a:pt x="38" y="149"/>
                    </a:lnTo>
                    <a:lnTo>
                      <a:pt x="39" y="150"/>
                    </a:lnTo>
                    <a:lnTo>
                      <a:pt x="39" y="150"/>
                    </a:lnTo>
                    <a:lnTo>
                      <a:pt x="38" y="149"/>
                    </a:lnTo>
                    <a:lnTo>
                      <a:pt x="39" y="150"/>
                    </a:lnTo>
                    <a:lnTo>
                      <a:pt x="39" y="150"/>
                    </a:lnTo>
                    <a:cubicBezTo>
                      <a:pt x="41" y="150"/>
                      <a:pt x="43" y="149"/>
                      <a:pt x="45" y="147"/>
                    </a:cubicBezTo>
                    <a:cubicBezTo>
                      <a:pt x="47" y="146"/>
                      <a:pt x="48" y="145"/>
                      <a:pt x="49" y="144"/>
                    </a:cubicBezTo>
                    <a:lnTo>
                      <a:pt x="47" y="141"/>
                    </a:lnTo>
                    <a:lnTo>
                      <a:pt x="46" y="144"/>
                    </a:lnTo>
                    <a:cubicBezTo>
                      <a:pt x="47" y="145"/>
                      <a:pt x="48" y="146"/>
                      <a:pt x="50" y="147"/>
                    </a:cubicBezTo>
                    <a:cubicBezTo>
                      <a:pt x="52" y="149"/>
                      <a:pt x="54" y="150"/>
                      <a:pt x="57" y="150"/>
                    </a:cubicBezTo>
                    <a:lnTo>
                      <a:pt x="57" y="150"/>
                    </a:lnTo>
                    <a:lnTo>
                      <a:pt x="57" y="148"/>
                    </a:lnTo>
                    <a:lnTo>
                      <a:pt x="55" y="150"/>
                    </a:lnTo>
                    <a:cubicBezTo>
                      <a:pt x="55" y="150"/>
                      <a:pt x="56" y="150"/>
                      <a:pt x="57" y="150"/>
                    </a:cubicBezTo>
                    <a:lnTo>
                      <a:pt x="57" y="148"/>
                    </a:lnTo>
                    <a:lnTo>
                      <a:pt x="55" y="150"/>
                    </a:lnTo>
                    <a:lnTo>
                      <a:pt x="55" y="150"/>
                    </a:lnTo>
                    <a:lnTo>
                      <a:pt x="55" y="150"/>
                    </a:lnTo>
                    <a:lnTo>
                      <a:pt x="55" y="150"/>
                    </a:lnTo>
                    <a:lnTo>
                      <a:pt x="55" y="150"/>
                    </a:lnTo>
                    <a:lnTo>
                      <a:pt x="55" y="150"/>
                    </a:lnTo>
                    <a:lnTo>
                      <a:pt x="56" y="151"/>
                    </a:lnTo>
                    <a:cubicBezTo>
                      <a:pt x="56" y="152"/>
                      <a:pt x="56" y="153"/>
                      <a:pt x="56" y="154"/>
                    </a:cubicBezTo>
                    <a:cubicBezTo>
                      <a:pt x="56" y="155"/>
                      <a:pt x="56" y="156"/>
                      <a:pt x="56" y="157"/>
                    </a:cubicBezTo>
                    <a:lnTo>
                      <a:pt x="56" y="157"/>
                    </a:lnTo>
                    <a:lnTo>
                      <a:pt x="56" y="168"/>
                    </a:lnTo>
                    <a:lnTo>
                      <a:pt x="56" y="179"/>
                    </a:lnTo>
                    <a:cubicBezTo>
                      <a:pt x="56" y="186"/>
                      <a:pt x="56" y="194"/>
                      <a:pt x="56" y="201"/>
                    </a:cubicBezTo>
                    <a:cubicBezTo>
                      <a:pt x="56" y="203"/>
                      <a:pt x="56" y="205"/>
                      <a:pt x="57" y="207"/>
                    </a:cubicBezTo>
                    <a:lnTo>
                      <a:pt x="57" y="209"/>
                    </a:lnTo>
                    <a:lnTo>
                      <a:pt x="60" y="211"/>
                    </a:lnTo>
                    <a:lnTo>
                      <a:pt x="63" y="212"/>
                    </a:lnTo>
                    <a:lnTo>
                      <a:pt x="64" y="210"/>
                    </a:lnTo>
                    <a:cubicBezTo>
                      <a:pt x="66" y="207"/>
                      <a:pt x="66" y="205"/>
                      <a:pt x="66" y="204"/>
                    </a:cubicBezTo>
                    <a:cubicBezTo>
                      <a:pt x="66" y="202"/>
                      <a:pt x="66" y="201"/>
                      <a:pt x="66" y="200"/>
                    </a:cubicBezTo>
                    <a:lnTo>
                      <a:pt x="66" y="200"/>
                    </a:lnTo>
                    <a:lnTo>
                      <a:pt x="66" y="200"/>
                    </a:lnTo>
                    <a:cubicBezTo>
                      <a:pt x="66" y="192"/>
                      <a:pt x="66" y="183"/>
                      <a:pt x="66" y="175"/>
                    </a:cubicBezTo>
                    <a:cubicBezTo>
                      <a:pt x="66" y="168"/>
                      <a:pt x="66" y="161"/>
                      <a:pt x="66" y="155"/>
                    </a:cubicBezTo>
                    <a:lnTo>
                      <a:pt x="66" y="154"/>
                    </a:lnTo>
                    <a:cubicBezTo>
                      <a:pt x="66" y="152"/>
                      <a:pt x="66" y="151"/>
                      <a:pt x="66" y="150"/>
                    </a:cubicBezTo>
                    <a:cubicBezTo>
                      <a:pt x="67" y="150"/>
                      <a:pt x="67" y="149"/>
                      <a:pt x="69" y="149"/>
                    </a:cubicBezTo>
                    <a:lnTo>
                      <a:pt x="69" y="149"/>
                    </a:lnTo>
                    <a:cubicBezTo>
                      <a:pt x="71" y="149"/>
                      <a:pt x="72" y="148"/>
                      <a:pt x="72" y="148"/>
                    </a:cubicBezTo>
                    <a:lnTo>
                      <a:pt x="73" y="147"/>
                    </a:lnTo>
                    <a:cubicBezTo>
                      <a:pt x="74" y="146"/>
                      <a:pt x="76" y="145"/>
                      <a:pt x="77" y="144"/>
                    </a:cubicBezTo>
                    <a:lnTo>
                      <a:pt x="75" y="142"/>
                    </a:lnTo>
                    <a:lnTo>
                      <a:pt x="73" y="144"/>
                    </a:lnTo>
                    <a:cubicBezTo>
                      <a:pt x="75" y="146"/>
                      <a:pt x="77" y="148"/>
                      <a:pt x="80" y="149"/>
                    </a:cubicBezTo>
                    <a:cubicBezTo>
                      <a:pt x="81" y="150"/>
                      <a:pt x="82" y="150"/>
                      <a:pt x="83" y="150"/>
                    </a:cubicBezTo>
                    <a:lnTo>
                      <a:pt x="83" y="151"/>
                    </a:lnTo>
                    <a:lnTo>
                      <a:pt x="83" y="150"/>
                    </a:lnTo>
                    <a:lnTo>
                      <a:pt x="83" y="151"/>
                    </a:lnTo>
                    <a:lnTo>
                      <a:pt x="83" y="151"/>
                    </a:lnTo>
                    <a:lnTo>
                      <a:pt x="83" y="150"/>
                    </a:lnTo>
                    <a:lnTo>
                      <a:pt x="83" y="151"/>
                    </a:lnTo>
                    <a:lnTo>
                      <a:pt x="83" y="150"/>
                    </a:lnTo>
                    <a:lnTo>
                      <a:pt x="83" y="151"/>
                    </a:lnTo>
                    <a:lnTo>
                      <a:pt x="83" y="151"/>
                    </a:lnTo>
                    <a:lnTo>
                      <a:pt x="83" y="150"/>
                    </a:lnTo>
                    <a:lnTo>
                      <a:pt x="83" y="151"/>
                    </a:lnTo>
                    <a:cubicBezTo>
                      <a:pt x="83" y="151"/>
                      <a:pt x="83" y="151"/>
                      <a:pt x="83" y="152"/>
                    </a:cubicBezTo>
                    <a:lnTo>
                      <a:pt x="83" y="153"/>
                    </a:lnTo>
                    <a:cubicBezTo>
                      <a:pt x="83" y="169"/>
                      <a:pt x="83" y="184"/>
                      <a:pt x="83" y="200"/>
                    </a:cubicBezTo>
                    <a:lnTo>
                      <a:pt x="83" y="201"/>
                    </a:lnTo>
                    <a:cubicBezTo>
                      <a:pt x="83" y="203"/>
                      <a:pt x="83" y="205"/>
                      <a:pt x="83" y="207"/>
                    </a:cubicBezTo>
                    <a:lnTo>
                      <a:pt x="83" y="208"/>
                    </a:lnTo>
                    <a:lnTo>
                      <a:pt x="86" y="210"/>
                    </a:lnTo>
                    <a:lnTo>
                      <a:pt x="88" y="211"/>
                    </a:lnTo>
                    <a:lnTo>
                      <a:pt x="91" y="209"/>
                    </a:lnTo>
                    <a:lnTo>
                      <a:pt x="92" y="208"/>
                    </a:lnTo>
                    <a:lnTo>
                      <a:pt x="92" y="207"/>
                    </a:lnTo>
                    <a:cubicBezTo>
                      <a:pt x="93" y="205"/>
                      <a:pt x="93" y="202"/>
                      <a:pt x="93" y="200"/>
                    </a:cubicBezTo>
                    <a:cubicBezTo>
                      <a:pt x="93" y="196"/>
                      <a:pt x="93" y="191"/>
                      <a:pt x="93" y="187"/>
                    </a:cubicBezTo>
                    <a:lnTo>
                      <a:pt x="93" y="174"/>
                    </a:lnTo>
                    <a:cubicBezTo>
                      <a:pt x="93" y="168"/>
                      <a:pt x="93" y="161"/>
                      <a:pt x="93" y="154"/>
                    </a:cubicBezTo>
                    <a:cubicBezTo>
                      <a:pt x="93" y="153"/>
                      <a:pt x="93" y="152"/>
                      <a:pt x="93" y="151"/>
                    </a:cubicBezTo>
                    <a:lnTo>
                      <a:pt x="93" y="151"/>
                    </a:lnTo>
                    <a:lnTo>
                      <a:pt x="93" y="151"/>
                    </a:lnTo>
                    <a:lnTo>
                      <a:pt x="93" y="151"/>
                    </a:lnTo>
                    <a:lnTo>
                      <a:pt x="93" y="151"/>
                    </a:lnTo>
                    <a:lnTo>
                      <a:pt x="93" y="151"/>
                    </a:lnTo>
                    <a:lnTo>
                      <a:pt x="93" y="151"/>
                    </a:lnTo>
                    <a:cubicBezTo>
                      <a:pt x="93" y="151"/>
                      <a:pt x="94" y="150"/>
                      <a:pt x="97" y="149"/>
                    </a:cubicBezTo>
                    <a:lnTo>
                      <a:pt x="97" y="149"/>
                    </a:lnTo>
                    <a:cubicBezTo>
                      <a:pt x="98" y="148"/>
                      <a:pt x="100" y="147"/>
                      <a:pt x="101" y="147"/>
                    </a:cubicBezTo>
                    <a:cubicBezTo>
                      <a:pt x="102" y="146"/>
                      <a:pt x="103" y="145"/>
                      <a:pt x="104" y="144"/>
                    </a:cubicBezTo>
                    <a:lnTo>
                      <a:pt x="102" y="142"/>
                    </a:lnTo>
                    <a:lnTo>
                      <a:pt x="101" y="145"/>
                    </a:lnTo>
                    <a:lnTo>
                      <a:pt x="102" y="145"/>
                    </a:lnTo>
                    <a:lnTo>
                      <a:pt x="102" y="145"/>
                    </a:lnTo>
                    <a:lnTo>
                      <a:pt x="102" y="145"/>
                    </a:lnTo>
                    <a:lnTo>
                      <a:pt x="102" y="145"/>
                    </a:lnTo>
                    <a:lnTo>
                      <a:pt x="102" y="145"/>
                    </a:lnTo>
                    <a:lnTo>
                      <a:pt x="102" y="145"/>
                    </a:lnTo>
                    <a:lnTo>
                      <a:pt x="103" y="143"/>
                    </a:lnTo>
                    <a:lnTo>
                      <a:pt x="101" y="145"/>
                    </a:lnTo>
                    <a:lnTo>
                      <a:pt x="102" y="145"/>
                    </a:lnTo>
                    <a:lnTo>
                      <a:pt x="103" y="143"/>
                    </a:lnTo>
                    <a:lnTo>
                      <a:pt x="101" y="145"/>
                    </a:lnTo>
                    <a:cubicBezTo>
                      <a:pt x="102" y="145"/>
                      <a:pt x="103" y="147"/>
                      <a:pt x="105" y="148"/>
                    </a:cubicBezTo>
                    <a:cubicBezTo>
                      <a:pt x="106" y="149"/>
                      <a:pt x="108" y="150"/>
                      <a:pt x="111" y="150"/>
                    </a:cubicBezTo>
                    <a:lnTo>
                      <a:pt x="111" y="150"/>
                    </a:lnTo>
                    <a:lnTo>
                      <a:pt x="111" y="149"/>
                    </a:lnTo>
                    <a:lnTo>
                      <a:pt x="110" y="150"/>
                    </a:lnTo>
                    <a:lnTo>
                      <a:pt x="111" y="150"/>
                    </a:lnTo>
                    <a:lnTo>
                      <a:pt x="111" y="149"/>
                    </a:lnTo>
                    <a:lnTo>
                      <a:pt x="110" y="150"/>
                    </a:lnTo>
                    <a:lnTo>
                      <a:pt x="111" y="150"/>
                    </a:lnTo>
                    <a:lnTo>
                      <a:pt x="110" y="150"/>
                    </a:lnTo>
                    <a:lnTo>
                      <a:pt x="110" y="150"/>
                    </a:lnTo>
                    <a:lnTo>
                      <a:pt x="111" y="150"/>
                    </a:lnTo>
                    <a:lnTo>
                      <a:pt x="110" y="150"/>
                    </a:lnTo>
                    <a:lnTo>
                      <a:pt x="111" y="151"/>
                    </a:lnTo>
                    <a:lnTo>
                      <a:pt x="111" y="151"/>
                    </a:lnTo>
                    <a:lnTo>
                      <a:pt x="111" y="152"/>
                    </a:lnTo>
                    <a:lnTo>
                      <a:pt x="111" y="154"/>
                    </a:lnTo>
                    <a:cubicBezTo>
                      <a:pt x="111" y="169"/>
                      <a:pt x="110" y="185"/>
                      <a:pt x="110" y="201"/>
                    </a:cubicBezTo>
                    <a:cubicBezTo>
                      <a:pt x="110" y="203"/>
                      <a:pt x="111" y="205"/>
                      <a:pt x="111" y="208"/>
                    </a:cubicBezTo>
                    <a:lnTo>
                      <a:pt x="111" y="211"/>
                    </a:lnTo>
                    <a:lnTo>
                      <a:pt x="114" y="211"/>
                    </a:lnTo>
                    <a:lnTo>
                      <a:pt x="119" y="211"/>
                    </a:lnTo>
                    <a:lnTo>
                      <a:pt x="122" y="211"/>
                    </a:lnTo>
                    <a:lnTo>
                      <a:pt x="122" y="208"/>
                    </a:lnTo>
                    <a:lnTo>
                      <a:pt x="119" y="208"/>
                    </a:lnTo>
                    <a:close/>
                    <a:moveTo>
                      <a:pt x="11" y="64"/>
                    </a:moveTo>
                    <a:lnTo>
                      <a:pt x="8" y="64"/>
                    </a:lnTo>
                    <a:cubicBezTo>
                      <a:pt x="7" y="69"/>
                      <a:pt x="7" y="74"/>
                      <a:pt x="7" y="79"/>
                    </a:cubicBezTo>
                    <a:cubicBezTo>
                      <a:pt x="7" y="83"/>
                      <a:pt x="7" y="88"/>
                      <a:pt x="7" y="92"/>
                    </a:cubicBezTo>
                    <a:lnTo>
                      <a:pt x="7" y="94"/>
                    </a:lnTo>
                    <a:cubicBezTo>
                      <a:pt x="7" y="98"/>
                      <a:pt x="7" y="103"/>
                      <a:pt x="7" y="108"/>
                    </a:cubicBezTo>
                    <a:cubicBezTo>
                      <a:pt x="7" y="113"/>
                      <a:pt x="7" y="117"/>
                      <a:pt x="8" y="122"/>
                    </a:cubicBezTo>
                    <a:lnTo>
                      <a:pt x="8" y="124"/>
                    </a:lnTo>
                    <a:lnTo>
                      <a:pt x="11" y="124"/>
                    </a:lnTo>
                    <a:lnTo>
                      <a:pt x="13" y="124"/>
                    </a:lnTo>
                    <a:cubicBezTo>
                      <a:pt x="15" y="124"/>
                      <a:pt x="18" y="124"/>
                      <a:pt x="21" y="124"/>
                    </a:cubicBezTo>
                    <a:cubicBezTo>
                      <a:pt x="24" y="124"/>
                      <a:pt x="28" y="124"/>
                      <a:pt x="31" y="124"/>
                    </a:cubicBezTo>
                    <a:lnTo>
                      <a:pt x="33" y="123"/>
                    </a:lnTo>
                    <a:lnTo>
                      <a:pt x="33" y="121"/>
                    </a:lnTo>
                    <a:cubicBezTo>
                      <a:pt x="34" y="118"/>
                      <a:pt x="34" y="115"/>
                      <a:pt x="34" y="112"/>
                    </a:cubicBezTo>
                    <a:cubicBezTo>
                      <a:pt x="34" y="109"/>
                      <a:pt x="34" y="106"/>
                      <a:pt x="34" y="103"/>
                    </a:cubicBezTo>
                    <a:lnTo>
                      <a:pt x="34" y="101"/>
                    </a:lnTo>
                    <a:cubicBezTo>
                      <a:pt x="34" y="98"/>
                      <a:pt x="34" y="94"/>
                      <a:pt x="34" y="91"/>
                    </a:cubicBezTo>
                    <a:cubicBezTo>
                      <a:pt x="34" y="88"/>
                      <a:pt x="34" y="85"/>
                      <a:pt x="34" y="82"/>
                    </a:cubicBezTo>
                    <a:lnTo>
                      <a:pt x="34" y="81"/>
                    </a:lnTo>
                    <a:cubicBezTo>
                      <a:pt x="34" y="78"/>
                      <a:pt x="34" y="75"/>
                      <a:pt x="34" y="73"/>
                    </a:cubicBezTo>
                    <a:cubicBezTo>
                      <a:pt x="34" y="69"/>
                      <a:pt x="34" y="66"/>
                      <a:pt x="33" y="62"/>
                    </a:cubicBezTo>
                    <a:lnTo>
                      <a:pt x="32" y="60"/>
                    </a:lnTo>
                    <a:lnTo>
                      <a:pt x="30" y="60"/>
                    </a:lnTo>
                    <a:cubicBezTo>
                      <a:pt x="29" y="60"/>
                      <a:pt x="28" y="60"/>
                      <a:pt x="27" y="59"/>
                    </a:cubicBezTo>
                    <a:cubicBezTo>
                      <a:pt x="26" y="58"/>
                      <a:pt x="25" y="57"/>
                      <a:pt x="23" y="55"/>
                    </a:cubicBezTo>
                    <a:lnTo>
                      <a:pt x="22" y="54"/>
                    </a:lnTo>
                    <a:lnTo>
                      <a:pt x="20" y="55"/>
                    </a:lnTo>
                    <a:cubicBezTo>
                      <a:pt x="16" y="57"/>
                      <a:pt x="13" y="59"/>
                      <a:pt x="9" y="62"/>
                    </a:cubicBezTo>
                    <a:lnTo>
                      <a:pt x="8" y="62"/>
                    </a:lnTo>
                    <a:lnTo>
                      <a:pt x="8" y="64"/>
                    </a:lnTo>
                    <a:lnTo>
                      <a:pt x="11" y="64"/>
                    </a:lnTo>
                    <a:lnTo>
                      <a:pt x="13" y="67"/>
                    </a:lnTo>
                    <a:cubicBezTo>
                      <a:pt x="16" y="65"/>
                      <a:pt x="19" y="63"/>
                      <a:pt x="23" y="60"/>
                    </a:cubicBezTo>
                    <a:lnTo>
                      <a:pt x="21" y="58"/>
                    </a:lnTo>
                    <a:lnTo>
                      <a:pt x="19" y="60"/>
                    </a:lnTo>
                    <a:cubicBezTo>
                      <a:pt x="20" y="61"/>
                      <a:pt x="21" y="63"/>
                      <a:pt x="23" y="64"/>
                    </a:cubicBezTo>
                    <a:cubicBezTo>
                      <a:pt x="25" y="65"/>
                      <a:pt x="27" y="66"/>
                      <a:pt x="30" y="66"/>
                    </a:cubicBezTo>
                    <a:lnTo>
                      <a:pt x="30" y="63"/>
                    </a:lnTo>
                    <a:lnTo>
                      <a:pt x="27" y="64"/>
                    </a:lnTo>
                    <a:cubicBezTo>
                      <a:pt x="27" y="67"/>
                      <a:pt x="28" y="70"/>
                      <a:pt x="28" y="73"/>
                    </a:cubicBezTo>
                    <a:cubicBezTo>
                      <a:pt x="28" y="75"/>
                      <a:pt x="27" y="78"/>
                      <a:pt x="27" y="81"/>
                    </a:cubicBezTo>
                    <a:lnTo>
                      <a:pt x="27" y="82"/>
                    </a:lnTo>
                    <a:cubicBezTo>
                      <a:pt x="28" y="85"/>
                      <a:pt x="28" y="88"/>
                      <a:pt x="28" y="91"/>
                    </a:cubicBezTo>
                    <a:cubicBezTo>
                      <a:pt x="28" y="94"/>
                      <a:pt x="28" y="98"/>
                      <a:pt x="27" y="101"/>
                    </a:cubicBezTo>
                    <a:lnTo>
                      <a:pt x="27" y="103"/>
                    </a:lnTo>
                    <a:cubicBezTo>
                      <a:pt x="27" y="106"/>
                      <a:pt x="28" y="109"/>
                      <a:pt x="28" y="112"/>
                    </a:cubicBezTo>
                    <a:cubicBezTo>
                      <a:pt x="28" y="114"/>
                      <a:pt x="27" y="117"/>
                      <a:pt x="27" y="120"/>
                    </a:cubicBezTo>
                    <a:lnTo>
                      <a:pt x="30" y="121"/>
                    </a:lnTo>
                    <a:lnTo>
                      <a:pt x="30" y="117"/>
                    </a:lnTo>
                    <a:cubicBezTo>
                      <a:pt x="27" y="118"/>
                      <a:pt x="24" y="118"/>
                      <a:pt x="21" y="118"/>
                    </a:cubicBezTo>
                    <a:cubicBezTo>
                      <a:pt x="19" y="118"/>
                      <a:pt x="16" y="118"/>
                      <a:pt x="13" y="118"/>
                    </a:cubicBezTo>
                    <a:lnTo>
                      <a:pt x="11" y="118"/>
                    </a:lnTo>
                    <a:lnTo>
                      <a:pt x="11" y="121"/>
                    </a:lnTo>
                    <a:lnTo>
                      <a:pt x="14" y="121"/>
                    </a:lnTo>
                    <a:cubicBezTo>
                      <a:pt x="13" y="116"/>
                      <a:pt x="13" y="112"/>
                      <a:pt x="13" y="108"/>
                    </a:cubicBezTo>
                    <a:cubicBezTo>
                      <a:pt x="13" y="104"/>
                      <a:pt x="13" y="99"/>
                      <a:pt x="13" y="94"/>
                    </a:cubicBezTo>
                    <a:lnTo>
                      <a:pt x="13" y="92"/>
                    </a:lnTo>
                    <a:cubicBezTo>
                      <a:pt x="13" y="87"/>
                      <a:pt x="13" y="83"/>
                      <a:pt x="13" y="79"/>
                    </a:cubicBezTo>
                    <a:cubicBezTo>
                      <a:pt x="13" y="74"/>
                      <a:pt x="13" y="69"/>
                      <a:pt x="14" y="65"/>
                    </a:cubicBezTo>
                    <a:lnTo>
                      <a:pt x="11" y="64"/>
                    </a:lnTo>
                    <a:lnTo>
                      <a:pt x="13" y="67"/>
                    </a:lnTo>
                    <a:lnTo>
                      <a:pt x="11" y="64"/>
                    </a:lnTo>
                    <a:close/>
                    <a:moveTo>
                      <a:pt x="112" y="121"/>
                    </a:moveTo>
                    <a:lnTo>
                      <a:pt x="115" y="121"/>
                    </a:lnTo>
                    <a:cubicBezTo>
                      <a:pt x="115" y="116"/>
                      <a:pt x="116" y="106"/>
                      <a:pt x="116" y="95"/>
                    </a:cubicBezTo>
                    <a:cubicBezTo>
                      <a:pt x="116" y="88"/>
                      <a:pt x="115" y="81"/>
                      <a:pt x="115" y="76"/>
                    </a:cubicBezTo>
                    <a:cubicBezTo>
                      <a:pt x="115" y="70"/>
                      <a:pt x="115" y="65"/>
                      <a:pt x="114" y="63"/>
                    </a:cubicBezTo>
                    <a:lnTo>
                      <a:pt x="114" y="61"/>
                    </a:lnTo>
                    <a:lnTo>
                      <a:pt x="112" y="61"/>
                    </a:lnTo>
                    <a:cubicBezTo>
                      <a:pt x="111" y="60"/>
                      <a:pt x="109" y="59"/>
                      <a:pt x="108" y="59"/>
                    </a:cubicBezTo>
                    <a:cubicBezTo>
                      <a:pt x="107" y="58"/>
                      <a:pt x="106" y="57"/>
                      <a:pt x="105" y="56"/>
                    </a:cubicBezTo>
                    <a:lnTo>
                      <a:pt x="103" y="54"/>
                    </a:lnTo>
                    <a:lnTo>
                      <a:pt x="101" y="55"/>
                    </a:lnTo>
                    <a:cubicBezTo>
                      <a:pt x="97" y="58"/>
                      <a:pt x="94" y="60"/>
                      <a:pt x="91" y="62"/>
                    </a:cubicBezTo>
                    <a:lnTo>
                      <a:pt x="90" y="62"/>
                    </a:lnTo>
                    <a:lnTo>
                      <a:pt x="89" y="66"/>
                    </a:lnTo>
                    <a:lnTo>
                      <a:pt x="89" y="66"/>
                    </a:lnTo>
                    <a:lnTo>
                      <a:pt x="89" y="67"/>
                    </a:lnTo>
                    <a:cubicBezTo>
                      <a:pt x="89" y="77"/>
                      <a:pt x="89" y="86"/>
                      <a:pt x="89" y="96"/>
                    </a:cubicBezTo>
                    <a:cubicBezTo>
                      <a:pt x="89" y="104"/>
                      <a:pt x="89" y="111"/>
                      <a:pt x="89" y="118"/>
                    </a:cubicBezTo>
                    <a:cubicBezTo>
                      <a:pt x="89" y="120"/>
                      <a:pt x="90" y="121"/>
                      <a:pt x="90" y="122"/>
                    </a:cubicBezTo>
                    <a:lnTo>
                      <a:pt x="91" y="124"/>
                    </a:lnTo>
                    <a:lnTo>
                      <a:pt x="93" y="124"/>
                    </a:lnTo>
                    <a:cubicBezTo>
                      <a:pt x="96" y="124"/>
                      <a:pt x="98" y="124"/>
                      <a:pt x="100" y="124"/>
                    </a:cubicBezTo>
                    <a:cubicBezTo>
                      <a:pt x="103" y="124"/>
                      <a:pt x="105" y="124"/>
                      <a:pt x="107" y="124"/>
                    </a:cubicBezTo>
                    <a:lnTo>
                      <a:pt x="107" y="124"/>
                    </a:lnTo>
                    <a:cubicBezTo>
                      <a:pt x="109" y="124"/>
                      <a:pt x="110" y="124"/>
                      <a:pt x="112" y="124"/>
                    </a:cubicBezTo>
                    <a:lnTo>
                      <a:pt x="115" y="124"/>
                    </a:lnTo>
                    <a:lnTo>
                      <a:pt x="115" y="121"/>
                    </a:lnTo>
                    <a:lnTo>
                      <a:pt x="112" y="121"/>
                    </a:lnTo>
                    <a:lnTo>
                      <a:pt x="111" y="118"/>
                    </a:lnTo>
                    <a:cubicBezTo>
                      <a:pt x="109" y="118"/>
                      <a:pt x="108" y="118"/>
                      <a:pt x="107" y="118"/>
                    </a:cubicBezTo>
                    <a:lnTo>
                      <a:pt x="107" y="118"/>
                    </a:lnTo>
                    <a:lnTo>
                      <a:pt x="107" y="118"/>
                    </a:lnTo>
                    <a:cubicBezTo>
                      <a:pt x="105" y="118"/>
                      <a:pt x="103" y="118"/>
                      <a:pt x="100" y="118"/>
                    </a:cubicBezTo>
                    <a:lnTo>
                      <a:pt x="93" y="118"/>
                    </a:lnTo>
                    <a:lnTo>
                      <a:pt x="93" y="121"/>
                    </a:lnTo>
                    <a:lnTo>
                      <a:pt x="96" y="120"/>
                    </a:lnTo>
                    <a:cubicBezTo>
                      <a:pt x="96" y="119"/>
                      <a:pt x="96" y="119"/>
                      <a:pt x="95" y="118"/>
                    </a:cubicBezTo>
                    <a:lnTo>
                      <a:pt x="95" y="118"/>
                    </a:lnTo>
                    <a:lnTo>
                      <a:pt x="95" y="118"/>
                    </a:lnTo>
                    <a:lnTo>
                      <a:pt x="95" y="118"/>
                    </a:lnTo>
                    <a:lnTo>
                      <a:pt x="95" y="118"/>
                    </a:lnTo>
                    <a:lnTo>
                      <a:pt x="95" y="118"/>
                    </a:lnTo>
                    <a:lnTo>
                      <a:pt x="95" y="118"/>
                    </a:lnTo>
                    <a:lnTo>
                      <a:pt x="95" y="118"/>
                    </a:lnTo>
                    <a:cubicBezTo>
                      <a:pt x="95" y="111"/>
                      <a:pt x="95" y="104"/>
                      <a:pt x="95" y="96"/>
                    </a:cubicBezTo>
                    <a:cubicBezTo>
                      <a:pt x="95" y="86"/>
                      <a:pt x="95" y="77"/>
                      <a:pt x="95" y="67"/>
                    </a:cubicBezTo>
                    <a:lnTo>
                      <a:pt x="92" y="67"/>
                    </a:lnTo>
                    <a:lnTo>
                      <a:pt x="95" y="67"/>
                    </a:lnTo>
                    <a:lnTo>
                      <a:pt x="96" y="65"/>
                    </a:lnTo>
                    <a:lnTo>
                      <a:pt x="93" y="64"/>
                    </a:lnTo>
                    <a:lnTo>
                      <a:pt x="94" y="67"/>
                    </a:lnTo>
                    <a:cubicBezTo>
                      <a:pt x="98" y="65"/>
                      <a:pt x="101" y="63"/>
                      <a:pt x="104" y="61"/>
                    </a:cubicBezTo>
                    <a:lnTo>
                      <a:pt x="103" y="58"/>
                    </a:lnTo>
                    <a:lnTo>
                      <a:pt x="100" y="60"/>
                    </a:lnTo>
                    <a:cubicBezTo>
                      <a:pt x="101" y="61"/>
                      <a:pt x="102" y="63"/>
                      <a:pt x="105" y="64"/>
                    </a:cubicBezTo>
                    <a:cubicBezTo>
                      <a:pt x="107" y="66"/>
                      <a:pt x="109" y="66"/>
                      <a:pt x="110" y="67"/>
                    </a:cubicBezTo>
                    <a:lnTo>
                      <a:pt x="111" y="64"/>
                    </a:lnTo>
                    <a:lnTo>
                      <a:pt x="108" y="64"/>
                    </a:lnTo>
                    <a:cubicBezTo>
                      <a:pt x="108" y="65"/>
                      <a:pt x="109" y="70"/>
                      <a:pt x="109" y="76"/>
                    </a:cubicBezTo>
                    <a:cubicBezTo>
                      <a:pt x="109" y="81"/>
                      <a:pt x="109" y="89"/>
                      <a:pt x="109" y="95"/>
                    </a:cubicBezTo>
                    <a:cubicBezTo>
                      <a:pt x="109" y="106"/>
                      <a:pt x="109" y="116"/>
                      <a:pt x="109" y="120"/>
                    </a:cubicBezTo>
                    <a:lnTo>
                      <a:pt x="112" y="121"/>
                    </a:lnTo>
                    <a:lnTo>
                      <a:pt x="111" y="118"/>
                    </a:lnTo>
                    <a:lnTo>
                      <a:pt x="112" y="121"/>
                    </a:lnTo>
                    <a:close/>
                    <a:moveTo>
                      <a:pt x="84" y="121"/>
                    </a:moveTo>
                    <a:lnTo>
                      <a:pt x="88" y="121"/>
                    </a:lnTo>
                    <a:cubicBezTo>
                      <a:pt x="88" y="110"/>
                      <a:pt x="88" y="100"/>
                      <a:pt x="88" y="90"/>
                    </a:cubicBezTo>
                    <a:cubicBezTo>
                      <a:pt x="88" y="81"/>
                      <a:pt x="88" y="73"/>
                      <a:pt x="87" y="64"/>
                    </a:cubicBezTo>
                    <a:lnTo>
                      <a:pt x="87" y="63"/>
                    </a:lnTo>
                    <a:lnTo>
                      <a:pt x="86" y="62"/>
                    </a:lnTo>
                    <a:cubicBezTo>
                      <a:pt x="82" y="59"/>
                      <a:pt x="79" y="57"/>
                      <a:pt x="76" y="55"/>
                    </a:cubicBezTo>
                    <a:lnTo>
                      <a:pt x="74" y="54"/>
                    </a:lnTo>
                    <a:lnTo>
                      <a:pt x="72" y="55"/>
                    </a:lnTo>
                    <a:cubicBezTo>
                      <a:pt x="71" y="56"/>
                      <a:pt x="70" y="58"/>
                      <a:pt x="69" y="59"/>
                    </a:cubicBezTo>
                    <a:cubicBezTo>
                      <a:pt x="68" y="59"/>
                      <a:pt x="67" y="60"/>
                      <a:pt x="67" y="60"/>
                    </a:cubicBezTo>
                    <a:lnTo>
                      <a:pt x="67" y="60"/>
                    </a:lnTo>
                    <a:lnTo>
                      <a:pt x="67" y="60"/>
                    </a:lnTo>
                    <a:cubicBezTo>
                      <a:pt x="66" y="60"/>
                      <a:pt x="65" y="61"/>
                      <a:pt x="64" y="61"/>
                    </a:cubicBezTo>
                    <a:cubicBezTo>
                      <a:pt x="63" y="62"/>
                      <a:pt x="62" y="64"/>
                      <a:pt x="62" y="65"/>
                    </a:cubicBezTo>
                    <a:cubicBezTo>
                      <a:pt x="61" y="67"/>
                      <a:pt x="61" y="69"/>
                      <a:pt x="61" y="70"/>
                    </a:cubicBezTo>
                    <a:lnTo>
                      <a:pt x="61" y="72"/>
                    </a:lnTo>
                    <a:lnTo>
                      <a:pt x="61" y="72"/>
                    </a:lnTo>
                    <a:lnTo>
                      <a:pt x="61" y="72"/>
                    </a:lnTo>
                    <a:cubicBezTo>
                      <a:pt x="61" y="82"/>
                      <a:pt x="61" y="93"/>
                      <a:pt x="61" y="103"/>
                    </a:cubicBezTo>
                    <a:cubicBezTo>
                      <a:pt x="61" y="105"/>
                      <a:pt x="61" y="108"/>
                      <a:pt x="61" y="110"/>
                    </a:cubicBezTo>
                    <a:lnTo>
                      <a:pt x="61" y="110"/>
                    </a:lnTo>
                    <a:cubicBezTo>
                      <a:pt x="61" y="111"/>
                      <a:pt x="61" y="113"/>
                      <a:pt x="61" y="114"/>
                    </a:cubicBezTo>
                    <a:cubicBezTo>
                      <a:pt x="61" y="116"/>
                      <a:pt x="61" y="119"/>
                      <a:pt x="62" y="122"/>
                    </a:cubicBezTo>
                    <a:lnTo>
                      <a:pt x="63" y="123"/>
                    </a:lnTo>
                    <a:lnTo>
                      <a:pt x="65" y="124"/>
                    </a:lnTo>
                    <a:cubicBezTo>
                      <a:pt x="68" y="124"/>
                      <a:pt x="71" y="124"/>
                      <a:pt x="74" y="124"/>
                    </a:cubicBezTo>
                    <a:cubicBezTo>
                      <a:pt x="77" y="124"/>
                      <a:pt x="81" y="124"/>
                      <a:pt x="85" y="124"/>
                    </a:cubicBezTo>
                    <a:lnTo>
                      <a:pt x="88" y="124"/>
                    </a:lnTo>
                    <a:lnTo>
                      <a:pt x="88" y="121"/>
                    </a:lnTo>
                    <a:lnTo>
                      <a:pt x="84" y="121"/>
                    </a:lnTo>
                    <a:lnTo>
                      <a:pt x="84" y="118"/>
                    </a:lnTo>
                    <a:cubicBezTo>
                      <a:pt x="80" y="118"/>
                      <a:pt x="77" y="118"/>
                      <a:pt x="74" y="118"/>
                    </a:cubicBezTo>
                    <a:cubicBezTo>
                      <a:pt x="71" y="118"/>
                      <a:pt x="68" y="118"/>
                      <a:pt x="66" y="117"/>
                    </a:cubicBezTo>
                    <a:lnTo>
                      <a:pt x="65" y="121"/>
                    </a:lnTo>
                    <a:lnTo>
                      <a:pt x="68" y="120"/>
                    </a:lnTo>
                    <a:cubicBezTo>
                      <a:pt x="68" y="118"/>
                      <a:pt x="68" y="116"/>
                      <a:pt x="68" y="114"/>
                    </a:cubicBezTo>
                    <a:cubicBezTo>
                      <a:pt x="68" y="113"/>
                      <a:pt x="68" y="111"/>
                      <a:pt x="68" y="110"/>
                    </a:cubicBezTo>
                    <a:lnTo>
                      <a:pt x="68" y="110"/>
                    </a:lnTo>
                    <a:cubicBezTo>
                      <a:pt x="68" y="108"/>
                      <a:pt x="68" y="105"/>
                      <a:pt x="68" y="103"/>
                    </a:cubicBezTo>
                    <a:cubicBezTo>
                      <a:pt x="68" y="93"/>
                      <a:pt x="68" y="82"/>
                      <a:pt x="68" y="72"/>
                    </a:cubicBezTo>
                    <a:lnTo>
                      <a:pt x="68" y="72"/>
                    </a:lnTo>
                    <a:lnTo>
                      <a:pt x="68" y="72"/>
                    </a:lnTo>
                    <a:lnTo>
                      <a:pt x="68" y="70"/>
                    </a:lnTo>
                    <a:cubicBezTo>
                      <a:pt x="68" y="69"/>
                      <a:pt x="68" y="68"/>
                      <a:pt x="68" y="67"/>
                    </a:cubicBezTo>
                    <a:lnTo>
                      <a:pt x="68" y="66"/>
                    </a:lnTo>
                    <a:lnTo>
                      <a:pt x="69" y="66"/>
                    </a:lnTo>
                    <a:lnTo>
                      <a:pt x="69" y="66"/>
                    </a:lnTo>
                    <a:lnTo>
                      <a:pt x="67" y="65"/>
                    </a:lnTo>
                    <a:lnTo>
                      <a:pt x="68" y="66"/>
                    </a:lnTo>
                    <a:lnTo>
                      <a:pt x="69" y="66"/>
                    </a:lnTo>
                    <a:lnTo>
                      <a:pt x="67" y="65"/>
                    </a:lnTo>
                    <a:lnTo>
                      <a:pt x="68" y="66"/>
                    </a:lnTo>
                    <a:lnTo>
                      <a:pt x="68" y="66"/>
                    </a:lnTo>
                    <a:cubicBezTo>
                      <a:pt x="70" y="66"/>
                      <a:pt x="72" y="64"/>
                      <a:pt x="73" y="63"/>
                    </a:cubicBezTo>
                    <a:cubicBezTo>
                      <a:pt x="75" y="62"/>
                      <a:pt x="75" y="61"/>
                      <a:pt x="76" y="60"/>
                    </a:cubicBezTo>
                    <a:lnTo>
                      <a:pt x="74" y="58"/>
                    </a:lnTo>
                    <a:lnTo>
                      <a:pt x="73" y="61"/>
                    </a:lnTo>
                    <a:cubicBezTo>
                      <a:pt x="76" y="63"/>
                      <a:pt x="79" y="65"/>
                      <a:pt x="82" y="67"/>
                    </a:cubicBezTo>
                    <a:lnTo>
                      <a:pt x="84" y="64"/>
                    </a:lnTo>
                    <a:lnTo>
                      <a:pt x="81" y="64"/>
                    </a:lnTo>
                    <a:cubicBezTo>
                      <a:pt x="81" y="73"/>
                      <a:pt x="81" y="81"/>
                      <a:pt x="81" y="90"/>
                    </a:cubicBezTo>
                    <a:cubicBezTo>
                      <a:pt x="81" y="100"/>
                      <a:pt x="81" y="110"/>
                      <a:pt x="81" y="121"/>
                    </a:cubicBezTo>
                    <a:lnTo>
                      <a:pt x="84" y="121"/>
                    </a:lnTo>
                    <a:lnTo>
                      <a:pt x="84" y="118"/>
                    </a:lnTo>
                    <a:lnTo>
                      <a:pt x="84" y="121"/>
                    </a:lnTo>
                    <a:close/>
                    <a:moveTo>
                      <a:pt x="39" y="121"/>
                    </a:moveTo>
                    <a:lnTo>
                      <a:pt x="39" y="124"/>
                    </a:lnTo>
                    <a:cubicBezTo>
                      <a:pt x="41" y="124"/>
                      <a:pt x="43" y="124"/>
                      <a:pt x="45" y="124"/>
                    </a:cubicBezTo>
                    <a:cubicBezTo>
                      <a:pt x="46" y="124"/>
                      <a:pt x="47" y="124"/>
                      <a:pt x="48" y="124"/>
                    </a:cubicBezTo>
                    <a:lnTo>
                      <a:pt x="49" y="124"/>
                    </a:lnTo>
                    <a:cubicBezTo>
                      <a:pt x="50" y="124"/>
                      <a:pt x="51" y="124"/>
                      <a:pt x="52" y="124"/>
                    </a:cubicBezTo>
                    <a:cubicBezTo>
                      <a:pt x="54" y="124"/>
                      <a:pt x="56" y="124"/>
                      <a:pt x="59" y="123"/>
                    </a:cubicBezTo>
                    <a:lnTo>
                      <a:pt x="60" y="122"/>
                    </a:lnTo>
                    <a:lnTo>
                      <a:pt x="61" y="120"/>
                    </a:lnTo>
                    <a:cubicBezTo>
                      <a:pt x="61" y="117"/>
                      <a:pt x="61" y="115"/>
                      <a:pt x="61" y="112"/>
                    </a:cubicBezTo>
                    <a:cubicBezTo>
                      <a:pt x="61" y="109"/>
                      <a:pt x="61" y="106"/>
                      <a:pt x="61" y="103"/>
                    </a:cubicBezTo>
                    <a:lnTo>
                      <a:pt x="61" y="101"/>
                    </a:lnTo>
                    <a:cubicBezTo>
                      <a:pt x="61" y="97"/>
                      <a:pt x="61" y="93"/>
                      <a:pt x="61" y="89"/>
                    </a:cubicBezTo>
                    <a:cubicBezTo>
                      <a:pt x="61" y="87"/>
                      <a:pt x="61" y="84"/>
                      <a:pt x="61" y="82"/>
                    </a:cubicBezTo>
                    <a:lnTo>
                      <a:pt x="61" y="80"/>
                    </a:lnTo>
                    <a:cubicBezTo>
                      <a:pt x="61" y="77"/>
                      <a:pt x="61" y="74"/>
                      <a:pt x="61" y="71"/>
                    </a:cubicBezTo>
                    <a:cubicBezTo>
                      <a:pt x="61" y="69"/>
                      <a:pt x="61" y="66"/>
                      <a:pt x="60" y="64"/>
                    </a:cubicBezTo>
                    <a:lnTo>
                      <a:pt x="60" y="62"/>
                    </a:lnTo>
                    <a:lnTo>
                      <a:pt x="59" y="62"/>
                    </a:lnTo>
                    <a:cubicBezTo>
                      <a:pt x="55" y="59"/>
                      <a:pt x="53" y="57"/>
                      <a:pt x="49" y="55"/>
                    </a:cubicBezTo>
                    <a:lnTo>
                      <a:pt x="47" y="54"/>
                    </a:lnTo>
                    <a:lnTo>
                      <a:pt x="45" y="56"/>
                    </a:lnTo>
                    <a:cubicBezTo>
                      <a:pt x="43" y="58"/>
                      <a:pt x="41" y="60"/>
                      <a:pt x="38" y="61"/>
                    </a:cubicBezTo>
                    <a:lnTo>
                      <a:pt x="36" y="61"/>
                    </a:lnTo>
                    <a:lnTo>
                      <a:pt x="36" y="63"/>
                    </a:lnTo>
                    <a:cubicBezTo>
                      <a:pt x="35" y="65"/>
                      <a:pt x="35" y="69"/>
                      <a:pt x="35" y="74"/>
                    </a:cubicBezTo>
                    <a:cubicBezTo>
                      <a:pt x="35" y="80"/>
                      <a:pt x="35" y="86"/>
                      <a:pt x="35" y="92"/>
                    </a:cubicBezTo>
                    <a:cubicBezTo>
                      <a:pt x="35" y="105"/>
                      <a:pt x="35" y="117"/>
                      <a:pt x="36" y="122"/>
                    </a:cubicBezTo>
                    <a:lnTo>
                      <a:pt x="36" y="124"/>
                    </a:lnTo>
                    <a:lnTo>
                      <a:pt x="39" y="124"/>
                    </a:lnTo>
                    <a:lnTo>
                      <a:pt x="39" y="121"/>
                    </a:lnTo>
                    <a:lnTo>
                      <a:pt x="42" y="121"/>
                    </a:lnTo>
                    <a:cubicBezTo>
                      <a:pt x="41" y="117"/>
                      <a:pt x="41" y="104"/>
                      <a:pt x="41" y="92"/>
                    </a:cubicBezTo>
                    <a:cubicBezTo>
                      <a:pt x="41" y="86"/>
                      <a:pt x="41" y="80"/>
                      <a:pt x="41" y="75"/>
                    </a:cubicBezTo>
                    <a:cubicBezTo>
                      <a:pt x="41" y="70"/>
                      <a:pt x="42" y="66"/>
                      <a:pt x="42" y="64"/>
                    </a:cubicBezTo>
                    <a:lnTo>
                      <a:pt x="39" y="64"/>
                    </a:lnTo>
                    <a:lnTo>
                      <a:pt x="40" y="67"/>
                    </a:lnTo>
                    <a:cubicBezTo>
                      <a:pt x="44" y="66"/>
                      <a:pt x="47" y="63"/>
                      <a:pt x="50" y="60"/>
                    </a:cubicBezTo>
                    <a:lnTo>
                      <a:pt x="47" y="58"/>
                    </a:lnTo>
                    <a:lnTo>
                      <a:pt x="46" y="61"/>
                    </a:lnTo>
                    <a:cubicBezTo>
                      <a:pt x="49" y="63"/>
                      <a:pt x="52" y="65"/>
                      <a:pt x="55" y="67"/>
                    </a:cubicBezTo>
                    <a:lnTo>
                      <a:pt x="57" y="64"/>
                    </a:lnTo>
                    <a:lnTo>
                      <a:pt x="54" y="65"/>
                    </a:lnTo>
                    <a:cubicBezTo>
                      <a:pt x="54" y="67"/>
                      <a:pt x="55" y="69"/>
                      <a:pt x="55" y="71"/>
                    </a:cubicBezTo>
                    <a:cubicBezTo>
                      <a:pt x="55" y="74"/>
                      <a:pt x="54" y="77"/>
                      <a:pt x="54" y="80"/>
                    </a:cubicBezTo>
                    <a:lnTo>
                      <a:pt x="54" y="82"/>
                    </a:lnTo>
                    <a:cubicBezTo>
                      <a:pt x="54" y="85"/>
                      <a:pt x="55" y="87"/>
                      <a:pt x="55" y="89"/>
                    </a:cubicBezTo>
                    <a:cubicBezTo>
                      <a:pt x="55" y="93"/>
                      <a:pt x="54" y="97"/>
                      <a:pt x="54" y="101"/>
                    </a:cubicBezTo>
                    <a:lnTo>
                      <a:pt x="54" y="103"/>
                    </a:lnTo>
                    <a:cubicBezTo>
                      <a:pt x="54" y="106"/>
                      <a:pt x="54" y="109"/>
                      <a:pt x="54" y="112"/>
                    </a:cubicBezTo>
                    <a:cubicBezTo>
                      <a:pt x="54" y="115"/>
                      <a:pt x="54" y="117"/>
                      <a:pt x="54" y="120"/>
                    </a:cubicBezTo>
                    <a:lnTo>
                      <a:pt x="57" y="120"/>
                    </a:lnTo>
                    <a:lnTo>
                      <a:pt x="56" y="117"/>
                    </a:lnTo>
                    <a:cubicBezTo>
                      <a:pt x="55" y="118"/>
                      <a:pt x="54" y="118"/>
                      <a:pt x="52" y="118"/>
                    </a:cubicBezTo>
                    <a:cubicBezTo>
                      <a:pt x="51" y="118"/>
                      <a:pt x="50" y="118"/>
                      <a:pt x="49" y="118"/>
                    </a:cubicBezTo>
                    <a:lnTo>
                      <a:pt x="48" y="118"/>
                    </a:lnTo>
                    <a:cubicBezTo>
                      <a:pt x="47" y="118"/>
                      <a:pt x="46" y="118"/>
                      <a:pt x="45" y="118"/>
                    </a:cubicBezTo>
                    <a:cubicBezTo>
                      <a:pt x="43" y="118"/>
                      <a:pt x="41" y="118"/>
                      <a:pt x="39" y="118"/>
                    </a:cubicBezTo>
                    <a:lnTo>
                      <a:pt x="39" y="121"/>
                    </a:lnTo>
                    <a:lnTo>
                      <a:pt x="42" y="121"/>
                    </a:lnTo>
                    <a:lnTo>
                      <a:pt x="39" y="121"/>
                    </a:lnTo>
                    <a:close/>
                    <a:moveTo>
                      <a:pt x="39" y="57"/>
                    </a:moveTo>
                    <a:lnTo>
                      <a:pt x="40" y="60"/>
                    </a:lnTo>
                    <a:cubicBezTo>
                      <a:pt x="43" y="59"/>
                      <a:pt x="45" y="57"/>
                      <a:pt x="47" y="55"/>
                    </a:cubicBezTo>
                    <a:cubicBezTo>
                      <a:pt x="48" y="53"/>
                      <a:pt x="49" y="51"/>
                      <a:pt x="49" y="48"/>
                    </a:cubicBezTo>
                    <a:lnTo>
                      <a:pt x="49" y="47"/>
                    </a:lnTo>
                    <a:lnTo>
                      <a:pt x="49" y="44"/>
                    </a:lnTo>
                    <a:cubicBezTo>
                      <a:pt x="49" y="43"/>
                      <a:pt x="49" y="42"/>
                      <a:pt x="49" y="41"/>
                    </a:cubicBezTo>
                    <a:lnTo>
                      <a:pt x="49" y="38"/>
                    </a:lnTo>
                    <a:cubicBezTo>
                      <a:pt x="49" y="36"/>
                      <a:pt x="48" y="34"/>
                      <a:pt x="48" y="33"/>
                    </a:cubicBezTo>
                    <a:cubicBezTo>
                      <a:pt x="47" y="32"/>
                      <a:pt x="47" y="31"/>
                      <a:pt x="46" y="30"/>
                    </a:cubicBezTo>
                    <a:cubicBezTo>
                      <a:pt x="45" y="30"/>
                      <a:pt x="45" y="29"/>
                      <a:pt x="43" y="29"/>
                    </a:cubicBezTo>
                    <a:lnTo>
                      <a:pt x="42" y="29"/>
                    </a:lnTo>
                    <a:lnTo>
                      <a:pt x="38" y="31"/>
                    </a:lnTo>
                    <a:lnTo>
                      <a:pt x="38" y="31"/>
                    </a:lnTo>
                    <a:lnTo>
                      <a:pt x="37" y="32"/>
                    </a:lnTo>
                    <a:cubicBezTo>
                      <a:pt x="36" y="33"/>
                      <a:pt x="36" y="35"/>
                      <a:pt x="35" y="37"/>
                    </a:cubicBezTo>
                    <a:cubicBezTo>
                      <a:pt x="35" y="38"/>
                      <a:pt x="35" y="40"/>
                      <a:pt x="35" y="42"/>
                    </a:cubicBezTo>
                    <a:lnTo>
                      <a:pt x="35" y="43"/>
                    </a:lnTo>
                    <a:lnTo>
                      <a:pt x="35" y="44"/>
                    </a:lnTo>
                    <a:cubicBezTo>
                      <a:pt x="35" y="46"/>
                      <a:pt x="35" y="47"/>
                      <a:pt x="35" y="49"/>
                    </a:cubicBezTo>
                    <a:cubicBezTo>
                      <a:pt x="35" y="52"/>
                      <a:pt x="35" y="54"/>
                      <a:pt x="36" y="57"/>
                    </a:cubicBezTo>
                    <a:lnTo>
                      <a:pt x="36" y="61"/>
                    </a:lnTo>
                    <a:lnTo>
                      <a:pt x="40" y="60"/>
                    </a:lnTo>
                    <a:lnTo>
                      <a:pt x="39" y="57"/>
                    </a:lnTo>
                    <a:lnTo>
                      <a:pt x="42" y="56"/>
                    </a:lnTo>
                    <a:cubicBezTo>
                      <a:pt x="41" y="54"/>
                      <a:pt x="41" y="52"/>
                      <a:pt x="41" y="49"/>
                    </a:cubicBezTo>
                    <a:cubicBezTo>
                      <a:pt x="41" y="48"/>
                      <a:pt x="41" y="46"/>
                      <a:pt x="41" y="44"/>
                    </a:cubicBezTo>
                    <a:lnTo>
                      <a:pt x="41" y="43"/>
                    </a:lnTo>
                    <a:lnTo>
                      <a:pt x="41" y="42"/>
                    </a:lnTo>
                    <a:cubicBezTo>
                      <a:pt x="41" y="40"/>
                      <a:pt x="41" y="39"/>
                      <a:pt x="42" y="38"/>
                    </a:cubicBezTo>
                    <a:lnTo>
                      <a:pt x="43" y="35"/>
                    </a:lnTo>
                    <a:lnTo>
                      <a:pt x="40" y="33"/>
                    </a:lnTo>
                    <a:lnTo>
                      <a:pt x="42" y="36"/>
                    </a:lnTo>
                    <a:lnTo>
                      <a:pt x="44" y="35"/>
                    </a:lnTo>
                    <a:lnTo>
                      <a:pt x="43" y="32"/>
                    </a:lnTo>
                    <a:lnTo>
                      <a:pt x="42" y="35"/>
                    </a:lnTo>
                    <a:lnTo>
                      <a:pt x="42" y="34"/>
                    </a:lnTo>
                    <a:lnTo>
                      <a:pt x="42" y="35"/>
                    </a:lnTo>
                    <a:lnTo>
                      <a:pt x="42" y="35"/>
                    </a:lnTo>
                    <a:lnTo>
                      <a:pt x="42" y="34"/>
                    </a:lnTo>
                    <a:lnTo>
                      <a:pt x="42" y="35"/>
                    </a:lnTo>
                    <a:lnTo>
                      <a:pt x="42" y="35"/>
                    </a:lnTo>
                    <a:lnTo>
                      <a:pt x="42" y="35"/>
                    </a:lnTo>
                    <a:lnTo>
                      <a:pt x="42" y="35"/>
                    </a:lnTo>
                    <a:lnTo>
                      <a:pt x="42" y="35"/>
                    </a:lnTo>
                    <a:lnTo>
                      <a:pt x="42" y="35"/>
                    </a:lnTo>
                    <a:lnTo>
                      <a:pt x="42" y="35"/>
                    </a:lnTo>
                    <a:lnTo>
                      <a:pt x="42" y="35"/>
                    </a:lnTo>
                    <a:lnTo>
                      <a:pt x="42" y="35"/>
                    </a:lnTo>
                    <a:cubicBezTo>
                      <a:pt x="42" y="36"/>
                      <a:pt x="43" y="38"/>
                      <a:pt x="43" y="39"/>
                    </a:cubicBezTo>
                    <a:lnTo>
                      <a:pt x="43" y="41"/>
                    </a:lnTo>
                    <a:cubicBezTo>
                      <a:pt x="43" y="42"/>
                      <a:pt x="43" y="43"/>
                      <a:pt x="43" y="44"/>
                    </a:cubicBezTo>
                    <a:cubicBezTo>
                      <a:pt x="43" y="45"/>
                      <a:pt x="43" y="46"/>
                      <a:pt x="43" y="47"/>
                    </a:cubicBezTo>
                    <a:lnTo>
                      <a:pt x="43" y="48"/>
                    </a:lnTo>
                    <a:cubicBezTo>
                      <a:pt x="43" y="50"/>
                      <a:pt x="43" y="50"/>
                      <a:pt x="42" y="51"/>
                    </a:cubicBezTo>
                    <a:cubicBezTo>
                      <a:pt x="41" y="52"/>
                      <a:pt x="40" y="53"/>
                      <a:pt x="38" y="54"/>
                    </a:cubicBezTo>
                    <a:lnTo>
                      <a:pt x="39" y="57"/>
                    </a:lnTo>
                    <a:lnTo>
                      <a:pt x="42" y="56"/>
                    </a:lnTo>
                    <a:lnTo>
                      <a:pt x="39" y="57"/>
                    </a:lnTo>
                    <a:close/>
                    <a:moveTo>
                      <a:pt x="84" y="56"/>
                    </a:moveTo>
                    <a:lnTo>
                      <a:pt x="87" y="56"/>
                    </a:lnTo>
                    <a:lnTo>
                      <a:pt x="87" y="47"/>
                    </a:lnTo>
                    <a:cubicBezTo>
                      <a:pt x="87" y="44"/>
                      <a:pt x="87" y="40"/>
                      <a:pt x="87" y="37"/>
                    </a:cubicBezTo>
                    <a:lnTo>
                      <a:pt x="87" y="37"/>
                    </a:lnTo>
                    <a:lnTo>
                      <a:pt x="86" y="34"/>
                    </a:lnTo>
                    <a:lnTo>
                      <a:pt x="86" y="33"/>
                    </a:lnTo>
                    <a:lnTo>
                      <a:pt x="86" y="33"/>
                    </a:lnTo>
                    <a:lnTo>
                      <a:pt x="85" y="31"/>
                    </a:lnTo>
                    <a:cubicBezTo>
                      <a:pt x="84" y="30"/>
                      <a:pt x="84" y="29"/>
                      <a:pt x="82" y="29"/>
                    </a:cubicBezTo>
                    <a:lnTo>
                      <a:pt x="82" y="29"/>
                    </a:lnTo>
                    <a:lnTo>
                      <a:pt x="80" y="28"/>
                    </a:lnTo>
                    <a:cubicBezTo>
                      <a:pt x="78" y="28"/>
                      <a:pt x="77" y="30"/>
                      <a:pt x="76" y="30"/>
                    </a:cubicBezTo>
                    <a:lnTo>
                      <a:pt x="75" y="32"/>
                    </a:lnTo>
                    <a:cubicBezTo>
                      <a:pt x="73" y="36"/>
                      <a:pt x="73" y="39"/>
                      <a:pt x="73" y="42"/>
                    </a:cubicBezTo>
                    <a:cubicBezTo>
                      <a:pt x="73" y="44"/>
                      <a:pt x="73" y="46"/>
                      <a:pt x="73" y="47"/>
                    </a:cubicBezTo>
                    <a:lnTo>
                      <a:pt x="73" y="48"/>
                    </a:lnTo>
                    <a:lnTo>
                      <a:pt x="73" y="48"/>
                    </a:lnTo>
                    <a:cubicBezTo>
                      <a:pt x="73" y="50"/>
                      <a:pt x="74" y="53"/>
                      <a:pt x="76" y="55"/>
                    </a:cubicBezTo>
                    <a:cubicBezTo>
                      <a:pt x="78" y="57"/>
                      <a:pt x="80" y="58"/>
                      <a:pt x="83" y="59"/>
                    </a:cubicBezTo>
                    <a:lnTo>
                      <a:pt x="87" y="61"/>
                    </a:lnTo>
                    <a:lnTo>
                      <a:pt x="87" y="56"/>
                    </a:lnTo>
                    <a:lnTo>
                      <a:pt x="84" y="56"/>
                    </a:lnTo>
                    <a:lnTo>
                      <a:pt x="85" y="53"/>
                    </a:lnTo>
                    <a:cubicBezTo>
                      <a:pt x="83" y="53"/>
                      <a:pt x="81" y="52"/>
                      <a:pt x="81" y="51"/>
                    </a:cubicBezTo>
                    <a:cubicBezTo>
                      <a:pt x="80" y="50"/>
                      <a:pt x="80" y="49"/>
                      <a:pt x="80" y="48"/>
                    </a:cubicBezTo>
                    <a:lnTo>
                      <a:pt x="80" y="48"/>
                    </a:lnTo>
                    <a:lnTo>
                      <a:pt x="80" y="47"/>
                    </a:lnTo>
                    <a:cubicBezTo>
                      <a:pt x="80" y="45"/>
                      <a:pt x="79" y="44"/>
                      <a:pt x="79" y="42"/>
                    </a:cubicBezTo>
                    <a:cubicBezTo>
                      <a:pt x="79" y="39"/>
                      <a:pt x="80" y="37"/>
                      <a:pt x="81" y="36"/>
                    </a:cubicBezTo>
                    <a:lnTo>
                      <a:pt x="81" y="34"/>
                    </a:lnTo>
                    <a:lnTo>
                      <a:pt x="81" y="34"/>
                    </a:lnTo>
                    <a:lnTo>
                      <a:pt x="81" y="34"/>
                    </a:lnTo>
                    <a:lnTo>
                      <a:pt x="81" y="34"/>
                    </a:lnTo>
                    <a:lnTo>
                      <a:pt x="81" y="34"/>
                    </a:lnTo>
                    <a:lnTo>
                      <a:pt x="81" y="34"/>
                    </a:lnTo>
                    <a:lnTo>
                      <a:pt x="80" y="33"/>
                    </a:lnTo>
                    <a:lnTo>
                      <a:pt x="80" y="35"/>
                    </a:lnTo>
                    <a:lnTo>
                      <a:pt x="81" y="34"/>
                    </a:lnTo>
                    <a:lnTo>
                      <a:pt x="80" y="33"/>
                    </a:lnTo>
                    <a:lnTo>
                      <a:pt x="80" y="35"/>
                    </a:lnTo>
                    <a:lnTo>
                      <a:pt x="80" y="33"/>
                    </a:lnTo>
                    <a:lnTo>
                      <a:pt x="80" y="35"/>
                    </a:lnTo>
                    <a:lnTo>
                      <a:pt x="80" y="35"/>
                    </a:lnTo>
                    <a:lnTo>
                      <a:pt x="80" y="33"/>
                    </a:lnTo>
                    <a:lnTo>
                      <a:pt x="80" y="35"/>
                    </a:lnTo>
                    <a:lnTo>
                      <a:pt x="80" y="35"/>
                    </a:lnTo>
                    <a:lnTo>
                      <a:pt x="80" y="34"/>
                    </a:lnTo>
                    <a:lnTo>
                      <a:pt x="80" y="35"/>
                    </a:lnTo>
                    <a:lnTo>
                      <a:pt x="80" y="35"/>
                    </a:lnTo>
                    <a:lnTo>
                      <a:pt x="80" y="34"/>
                    </a:lnTo>
                    <a:lnTo>
                      <a:pt x="80" y="35"/>
                    </a:lnTo>
                    <a:cubicBezTo>
                      <a:pt x="80" y="35"/>
                      <a:pt x="80" y="35"/>
                      <a:pt x="81" y="36"/>
                    </a:cubicBezTo>
                    <a:lnTo>
                      <a:pt x="83" y="35"/>
                    </a:lnTo>
                    <a:lnTo>
                      <a:pt x="80" y="35"/>
                    </a:lnTo>
                    <a:lnTo>
                      <a:pt x="81" y="38"/>
                    </a:lnTo>
                    <a:lnTo>
                      <a:pt x="84" y="37"/>
                    </a:lnTo>
                    <a:lnTo>
                      <a:pt x="81" y="37"/>
                    </a:lnTo>
                    <a:cubicBezTo>
                      <a:pt x="81" y="40"/>
                      <a:pt x="81" y="44"/>
                      <a:pt x="81" y="47"/>
                    </a:cubicBezTo>
                    <a:lnTo>
                      <a:pt x="81" y="56"/>
                    </a:lnTo>
                    <a:lnTo>
                      <a:pt x="84" y="56"/>
                    </a:lnTo>
                    <a:lnTo>
                      <a:pt x="85" y="53"/>
                    </a:lnTo>
                    <a:lnTo>
                      <a:pt x="84" y="56"/>
                    </a:lnTo>
                    <a:close/>
                    <a:moveTo>
                      <a:pt x="93" y="56"/>
                    </a:moveTo>
                    <a:lnTo>
                      <a:pt x="94" y="59"/>
                    </a:lnTo>
                    <a:cubicBezTo>
                      <a:pt x="96" y="58"/>
                      <a:pt x="98" y="58"/>
                      <a:pt x="100" y="56"/>
                    </a:cubicBezTo>
                    <a:cubicBezTo>
                      <a:pt x="102" y="55"/>
                      <a:pt x="103" y="53"/>
                      <a:pt x="103" y="51"/>
                    </a:cubicBezTo>
                    <a:lnTo>
                      <a:pt x="103" y="49"/>
                    </a:lnTo>
                    <a:cubicBezTo>
                      <a:pt x="103" y="44"/>
                      <a:pt x="103" y="39"/>
                      <a:pt x="102" y="34"/>
                    </a:cubicBezTo>
                    <a:cubicBezTo>
                      <a:pt x="102" y="33"/>
                      <a:pt x="102" y="32"/>
                      <a:pt x="101" y="31"/>
                    </a:cubicBezTo>
                    <a:cubicBezTo>
                      <a:pt x="100" y="30"/>
                      <a:pt x="99" y="29"/>
                      <a:pt x="97" y="29"/>
                    </a:cubicBezTo>
                    <a:lnTo>
                      <a:pt x="96" y="29"/>
                    </a:lnTo>
                    <a:lnTo>
                      <a:pt x="97" y="32"/>
                    </a:lnTo>
                    <a:lnTo>
                      <a:pt x="96" y="29"/>
                    </a:lnTo>
                    <a:cubicBezTo>
                      <a:pt x="94" y="29"/>
                      <a:pt x="94" y="30"/>
                      <a:pt x="93" y="30"/>
                    </a:cubicBezTo>
                    <a:lnTo>
                      <a:pt x="91" y="32"/>
                    </a:lnTo>
                    <a:cubicBezTo>
                      <a:pt x="90" y="34"/>
                      <a:pt x="89" y="35"/>
                      <a:pt x="89" y="37"/>
                    </a:cubicBezTo>
                    <a:lnTo>
                      <a:pt x="89" y="38"/>
                    </a:lnTo>
                    <a:lnTo>
                      <a:pt x="93" y="37"/>
                    </a:lnTo>
                    <a:lnTo>
                      <a:pt x="89" y="37"/>
                    </a:lnTo>
                    <a:lnTo>
                      <a:pt x="89" y="38"/>
                    </a:lnTo>
                    <a:cubicBezTo>
                      <a:pt x="89" y="42"/>
                      <a:pt x="89" y="45"/>
                      <a:pt x="89" y="49"/>
                    </a:cubicBezTo>
                    <a:cubicBezTo>
                      <a:pt x="89" y="52"/>
                      <a:pt x="89" y="54"/>
                      <a:pt x="90" y="57"/>
                    </a:cubicBezTo>
                    <a:lnTo>
                      <a:pt x="90" y="61"/>
                    </a:lnTo>
                    <a:lnTo>
                      <a:pt x="94" y="59"/>
                    </a:lnTo>
                    <a:lnTo>
                      <a:pt x="93" y="56"/>
                    </a:lnTo>
                    <a:lnTo>
                      <a:pt x="96" y="56"/>
                    </a:lnTo>
                    <a:cubicBezTo>
                      <a:pt x="96" y="54"/>
                      <a:pt x="95" y="52"/>
                      <a:pt x="95" y="49"/>
                    </a:cubicBezTo>
                    <a:cubicBezTo>
                      <a:pt x="95" y="46"/>
                      <a:pt x="96" y="42"/>
                      <a:pt x="96" y="38"/>
                    </a:cubicBezTo>
                    <a:lnTo>
                      <a:pt x="96" y="37"/>
                    </a:lnTo>
                    <a:lnTo>
                      <a:pt x="96" y="37"/>
                    </a:lnTo>
                    <a:lnTo>
                      <a:pt x="96" y="37"/>
                    </a:lnTo>
                    <a:lnTo>
                      <a:pt x="93" y="37"/>
                    </a:lnTo>
                    <a:lnTo>
                      <a:pt x="96" y="37"/>
                    </a:lnTo>
                    <a:lnTo>
                      <a:pt x="96" y="37"/>
                    </a:lnTo>
                    <a:lnTo>
                      <a:pt x="93" y="37"/>
                    </a:lnTo>
                    <a:lnTo>
                      <a:pt x="96" y="37"/>
                    </a:lnTo>
                    <a:lnTo>
                      <a:pt x="94" y="37"/>
                    </a:lnTo>
                    <a:lnTo>
                      <a:pt x="96" y="37"/>
                    </a:lnTo>
                    <a:lnTo>
                      <a:pt x="96" y="37"/>
                    </a:lnTo>
                    <a:lnTo>
                      <a:pt x="94" y="37"/>
                    </a:lnTo>
                    <a:lnTo>
                      <a:pt x="96" y="37"/>
                    </a:lnTo>
                    <a:lnTo>
                      <a:pt x="96" y="36"/>
                    </a:lnTo>
                    <a:lnTo>
                      <a:pt x="97" y="35"/>
                    </a:lnTo>
                    <a:lnTo>
                      <a:pt x="97" y="35"/>
                    </a:lnTo>
                    <a:lnTo>
                      <a:pt x="97" y="34"/>
                    </a:lnTo>
                    <a:lnTo>
                      <a:pt x="97" y="35"/>
                    </a:lnTo>
                    <a:lnTo>
                      <a:pt x="97" y="35"/>
                    </a:lnTo>
                    <a:lnTo>
                      <a:pt x="97" y="34"/>
                    </a:lnTo>
                    <a:lnTo>
                      <a:pt x="97" y="35"/>
                    </a:lnTo>
                    <a:lnTo>
                      <a:pt x="97" y="35"/>
                    </a:lnTo>
                    <a:lnTo>
                      <a:pt x="97" y="35"/>
                    </a:lnTo>
                    <a:lnTo>
                      <a:pt x="97" y="34"/>
                    </a:lnTo>
                    <a:lnTo>
                      <a:pt x="97" y="35"/>
                    </a:lnTo>
                    <a:lnTo>
                      <a:pt x="97" y="35"/>
                    </a:lnTo>
                    <a:lnTo>
                      <a:pt x="97" y="34"/>
                    </a:lnTo>
                    <a:lnTo>
                      <a:pt x="97" y="35"/>
                    </a:lnTo>
                    <a:lnTo>
                      <a:pt x="97" y="34"/>
                    </a:lnTo>
                    <a:lnTo>
                      <a:pt x="96" y="35"/>
                    </a:lnTo>
                    <a:lnTo>
                      <a:pt x="97" y="35"/>
                    </a:lnTo>
                    <a:lnTo>
                      <a:pt x="97" y="34"/>
                    </a:lnTo>
                    <a:lnTo>
                      <a:pt x="96" y="35"/>
                    </a:lnTo>
                    <a:lnTo>
                      <a:pt x="96" y="34"/>
                    </a:lnTo>
                    <a:lnTo>
                      <a:pt x="96" y="34"/>
                    </a:lnTo>
                    <a:lnTo>
                      <a:pt x="96" y="35"/>
                    </a:lnTo>
                    <a:lnTo>
                      <a:pt x="96" y="34"/>
                    </a:lnTo>
                    <a:lnTo>
                      <a:pt x="96" y="34"/>
                    </a:lnTo>
                    <a:lnTo>
                      <a:pt x="96" y="35"/>
                    </a:lnTo>
                    <a:cubicBezTo>
                      <a:pt x="96" y="39"/>
                      <a:pt x="96" y="44"/>
                      <a:pt x="96" y="49"/>
                    </a:cubicBezTo>
                    <a:lnTo>
                      <a:pt x="96" y="51"/>
                    </a:lnTo>
                    <a:lnTo>
                      <a:pt x="96" y="51"/>
                    </a:lnTo>
                    <a:lnTo>
                      <a:pt x="96" y="51"/>
                    </a:lnTo>
                    <a:cubicBezTo>
                      <a:pt x="96" y="51"/>
                      <a:pt x="95" y="52"/>
                      <a:pt x="92" y="53"/>
                    </a:cubicBezTo>
                    <a:lnTo>
                      <a:pt x="93" y="56"/>
                    </a:lnTo>
                    <a:lnTo>
                      <a:pt x="96" y="56"/>
                    </a:lnTo>
                    <a:lnTo>
                      <a:pt x="93" y="56"/>
                    </a:lnTo>
                    <a:close/>
                    <a:moveTo>
                      <a:pt x="30" y="56"/>
                    </a:moveTo>
                    <a:lnTo>
                      <a:pt x="33" y="56"/>
                    </a:lnTo>
                    <a:cubicBezTo>
                      <a:pt x="33" y="52"/>
                      <a:pt x="33" y="49"/>
                      <a:pt x="33" y="45"/>
                    </a:cubicBezTo>
                    <a:cubicBezTo>
                      <a:pt x="33" y="42"/>
                      <a:pt x="33" y="39"/>
                      <a:pt x="33" y="36"/>
                    </a:cubicBezTo>
                    <a:cubicBezTo>
                      <a:pt x="33" y="34"/>
                      <a:pt x="32" y="33"/>
                      <a:pt x="32" y="31"/>
                    </a:cubicBezTo>
                    <a:cubicBezTo>
                      <a:pt x="31" y="30"/>
                      <a:pt x="29" y="29"/>
                      <a:pt x="27" y="29"/>
                    </a:cubicBezTo>
                    <a:lnTo>
                      <a:pt x="26" y="29"/>
                    </a:lnTo>
                    <a:lnTo>
                      <a:pt x="27" y="32"/>
                    </a:lnTo>
                    <a:lnTo>
                      <a:pt x="26" y="29"/>
                    </a:lnTo>
                    <a:cubicBezTo>
                      <a:pt x="24" y="29"/>
                      <a:pt x="22" y="30"/>
                      <a:pt x="22" y="32"/>
                    </a:cubicBezTo>
                    <a:cubicBezTo>
                      <a:pt x="21" y="33"/>
                      <a:pt x="20" y="34"/>
                      <a:pt x="20" y="35"/>
                    </a:cubicBezTo>
                    <a:cubicBezTo>
                      <a:pt x="20" y="37"/>
                      <a:pt x="20" y="39"/>
                      <a:pt x="20" y="40"/>
                    </a:cubicBezTo>
                    <a:lnTo>
                      <a:pt x="20" y="41"/>
                    </a:lnTo>
                    <a:cubicBezTo>
                      <a:pt x="20" y="42"/>
                      <a:pt x="20" y="44"/>
                      <a:pt x="20" y="45"/>
                    </a:cubicBezTo>
                    <a:lnTo>
                      <a:pt x="20" y="47"/>
                    </a:lnTo>
                    <a:lnTo>
                      <a:pt x="20" y="48"/>
                    </a:lnTo>
                    <a:cubicBezTo>
                      <a:pt x="19" y="51"/>
                      <a:pt x="20" y="53"/>
                      <a:pt x="22" y="55"/>
                    </a:cubicBezTo>
                    <a:cubicBezTo>
                      <a:pt x="24" y="57"/>
                      <a:pt x="26" y="58"/>
                      <a:pt x="29" y="59"/>
                    </a:cubicBezTo>
                    <a:lnTo>
                      <a:pt x="33" y="60"/>
                    </a:lnTo>
                    <a:lnTo>
                      <a:pt x="33" y="56"/>
                    </a:lnTo>
                    <a:lnTo>
                      <a:pt x="30" y="56"/>
                    </a:lnTo>
                    <a:lnTo>
                      <a:pt x="31" y="53"/>
                    </a:lnTo>
                    <a:cubicBezTo>
                      <a:pt x="29" y="53"/>
                      <a:pt x="27" y="52"/>
                      <a:pt x="27" y="51"/>
                    </a:cubicBezTo>
                    <a:cubicBezTo>
                      <a:pt x="26" y="50"/>
                      <a:pt x="26" y="50"/>
                      <a:pt x="26" y="48"/>
                    </a:cubicBezTo>
                    <a:lnTo>
                      <a:pt x="26" y="48"/>
                    </a:lnTo>
                    <a:cubicBezTo>
                      <a:pt x="26" y="47"/>
                      <a:pt x="26" y="46"/>
                      <a:pt x="26" y="45"/>
                    </a:cubicBezTo>
                    <a:cubicBezTo>
                      <a:pt x="26" y="44"/>
                      <a:pt x="26" y="42"/>
                      <a:pt x="26" y="41"/>
                    </a:cubicBezTo>
                    <a:lnTo>
                      <a:pt x="26" y="40"/>
                    </a:lnTo>
                    <a:cubicBezTo>
                      <a:pt x="26" y="39"/>
                      <a:pt x="26" y="38"/>
                      <a:pt x="26" y="37"/>
                    </a:cubicBezTo>
                    <a:cubicBezTo>
                      <a:pt x="27" y="36"/>
                      <a:pt x="27" y="35"/>
                      <a:pt x="27" y="35"/>
                    </a:cubicBezTo>
                    <a:lnTo>
                      <a:pt x="27" y="35"/>
                    </a:lnTo>
                    <a:lnTo>
                      <a:pt x="27" y="35"/>
                    </a:lnTo>
                    <a:lnTo>
                      <a:pt x="27" y="35"/>
                    </a:lnTo>
                    <a:lnTo>
                      <a:pt x="27" y="33"/>
                    </a:lnTo>
                    <a:lnTo>
                      <a:pt x="27" y="35"/>
                    </a:lnTo>
                    <a:lnTo>
                      <a:pt x="27" y="35"/>
                    </a:lnTo>
                    <a:lnTo>
                      <a:pt x="27" y="33"/>
                    </a:lnTo>
                    <a:lnTo>
                      <a:pt x="27" y="35"/>
                    </a:lnTo>
                    <a:lnTo>
                      <a:pt x="27" y="34"/>
                    </a:lnTo>
                    <a:lnTo>
                      <a:pt x="26" y="35"/>
                    </a:lnTo>
                    <a:lnTo>
                      <a:pt x="27" y="35"/>
                    </a:lnTo>
                    <a:lnTo>
                      <a:pt x="27" y="34"/>
                    </a:lnTo>
                    <a:lnTo>
                      <a:pt x="26" y="35"/>
                    </a:lnTo>
                    <a:lnTo>
                      <a:pt x="26" y="34"/>
                    </a:lnTo>
                    <a:lnTo>
                      <a:pt x="26" y="35"/>
                    </a:lnTo>
                    <a:lnTo>
                      <a:pt x="26" y="35"/>
                    </a:lnTo>
                    <a:lnTo>
                      <a:pt x="26" y="34"/>
                    </a:lnTo>
                    <a:lnTo>
                      <a:pt x="26" y="35"/>
                    </a:lnTo>
                    <a:lnTo>
                      <a:pt x="26" y="35"/>
                    </a:lnTo>
                    <a:lnTo>
                      <a:pt x="27" y="37"/>
                    </a:lnTo>
                    <a:cubicBezTo>
                      <a:pt x="27" y="40"/>
                      <a:pt x="27" y="42"/>
                      <a:pt x="27" y="45"/>
                    </a:cubicBezTo>
                    <a:cubicBezTo>
                      <a:pt x="27" y="49"/>
                      <a:pt x="27" y="52"/>
                      <a:pt x="27" y="56"/>
                    </a:cubicBezTo>
                    <a:lnTo>
                      <a:pt x="30" y="56"/>
                    </a:lnTo>
                    <a:lnTo>
                      <a:pt x="31" y="53"/>
                    </a:lnTo>
                    <a:lnTo>
                      <a:pt x="30" y="56"/>
                    </a:lnTo>
                    <a:close/>
                    <a:moveTo>
                      <a:pt x="61" y="14"/>
                    </a:moveTo>
                    <a:lnTo>
                      <a:pt x="59" y="11"/>
                    </a:lnTo>
                    <a:cubicBezTo>
                      <a:pt x="58" y="13"/>
                      <a:pt x="56" y="14"/>
                      <a:pt x="55" y="15"/>
                    </a:cubicBezTo>
                    <a:cubicBezTo>
                      <a:pt x="53" y="17"/>
                      <a:pt x="52" y="19"/>
                      <a:pt x="51" y="22"/>
                    </a:cubicBezTo>
                    <a:lnTo>
                      <a:pt x="51" y="23"/>
                    </a:lnTo>
                    <a:lnTo>
                      <a:pt x="52" y="25"/>
                    </a:lnTo>
                    <a:cubicBezTo>
                      <a:pt x="54" y="27"/>
                      <a:pt x="56" y="30"/>
                      <a:pt x="61" y="31"/>
                    </a:cubicBezTo>
                    <a:lnTo>
                      <a:pt x="62" y="32"/>
                    </a:lnTo>
                    <a:lnTo>
                      <a:pt x="64" y="31"/>
                    </a:lnTo>
                    <a:cubicBezTo>
                      <a:pt x="67" y="29"/>
                      <a:pt x="69" y="27"/>
                      <a:pt x="72" y="23"/>
                    </a:cubicBezTo>
                    <a:lnTo>
                      <a:pt x="73" y="21"/>
                    </a:lnTo>
                    <a:lnTo>
                      <a:pt x="72" y="20"/>
                    </a:lnTo>
                    <a:cubicBezTo>
                      <a:pt x="71" y="18"/>
                      <a:pt x="70" y="17"/>
                      <a:pt x="68" y="15"/>
                    </a:cubicBezTo>
                    <a:cubicBezTo>
                      <a:pt x="67" y="14"/>
                      <a:pt x="65" y="12"/>
                      <a:pt x="63" y="11"/>
                    </a:cubicBezTo>
                    <a:lnTo>
                      <a:pt x="61" y="10"/>
                    </a:lnTo>
                    <a:lnTo>
                      <a:pt x="59" y="11"/>
                    </a:lnTo>
                    <a:lnTo>
                      <a:pt x="61" y="14"/>
                    </a:lnTo>
                    <a:lnTo>
                      <a:pt x="60" y="17"/>
                    </a:lnTo>
                    <a:cubicBezTo>
                      <a:pt x="61" y="17"/>
                      <a:pt x="62" y="18"/>
                      <a:pt x="63" y="19"/>
                    </a:cubicBezTo>
                    <a:cubicBezTo>
                      <a:pt x="64" y="21"/>
                      <a:pt x="65" y="22"/>
                      <a:pt x="67" y="24"/>
                    </a:cubicBezTo>
                    <a:lnTo>
                      <a:pt x="69" y="22"/>
                    </a:lnTo>
                    <a:lnTo>
                      <a:pt x="67" y="20"/>
                    </a:lnTo>
                    <a:cubicBezTo>
                      <a:pt x="65" y="22"/>
                      <a:pt x="63" y="24"/>
                      <a:pt x="60" y="25"/>
                    </a:cubicBezTo>
                    <a:lnTo>
                      <a:pt x="62" y="28"/>
                    </a:lnTo>
                    <a:lnTo>
                      <a:pt x="63" y="25"/>
                    </a:lnTo>
                    <a:cubicBezTo>
                      <a:pt x="60" y="25"/>
                      <a:pt x="59" y="23"/>
                      <a:pt x="56" y="20"/>
                    </a:cubicBezTo>
                    <a:lnTo>
                      <a:pt x="54" y="22"/>
                    </a:lnTo>
                    <a:lnTo>
                      <a:pt x="57" y="23"/>
                    </a:lnTo>
                    <a:cubicBezTo>
                      <a:pt x="58" y="22"/>
                      <a:pt x="58" y="21"/>
                      <a:pt x="59" y="20"/>
                    </a:cubicBezTo>
                    <a:cubicBezTo>
                      <a:pt x="60" y="19"/>
                      <a:pt x="62" y="18"/>
                      <a:pt x="63" y="16"/>
                    </a:cubicBezTo>
                    <a:lnTo>
                      <a:pt x="61" y="14"/>
                    </a:lnTo>
                    <a:lnTo>
                      <a:pt x="60" y="17"/>
                    </a:lnTo>
                    <a:lnTo>
                      <a:pt x="61" y="14"/>
                    </a:lnTo>
                    <a:close/>
                    <a:moveTo>
                      <a:pt x="52" y="42"/>
                    </a:moveTo>
                    <a:lnTo>
                      <a:pt x="50" y="40"/>
                    </a:lnTo>
                    <a:cubicBezTo>
                      <a:pt x="47" y="42"/>
                      <a:pt x="46" y="45"/>
                      <a:pt x="46" y="47"/>
                    </a:cubicBezTo>
                    <a:cubicBezTo>
                      <a:pt x="46" y="49"/>
                      <a:pt x="47" y="51"/>
                      <a:pt x="47" y="52"/>
                    </a:cubicBezTo>
                    <a:cubicBezTo>
                      <a:pt x="48" y="54"/>
                      <a:pt x="49" y="56"/>
                      <a:pt x="51" y="57"/>
                    </a:cubicBezTo>
                    <a:cubicBezTo>
                      <a:pt x="52" y="57"/>
                      <a:pt x="54" y="58"/>
                      <a:pt x="56" y="58"/>
                    </a:cubicBezTo>
                    <a:lnTo>
                      <a:pt x="60" y="58"/>
                    </a:lnTo>
                    <a:lnTo>
                      <a:pt x="59" y="54"/>
                    </a:lnTo>
                    <a:cubicBezTo>
                      <a:pt x="59" y="49"/>
                      <a:pt x="57" y="44"/>
                      <a:pt x="54" y="40"/>
                    </a:cubicBezTo>
                    <a:lnTo>
                      <a:pt x="52" y="38"/>
                    </a:lnTo>
                    <a:lnTo>
                      <a:pt x="50" y="40"/>
                    </a:lnTo>
                    <a:lnTo>
                      <a:pt x="52" y="42"/>
                    </a:lnTo>
                    <a:lnTo>
                      <a:pt x="49" y="44"/>
                    </a:lnTo>
                    <a:cubicBezTo>
                      <a:pt x="52" y="47"/>
                      <a:pt x="53" y="50"/>
                      <a:pt x="53" y="55"/>
                    </a:cubicBezTo>
                    <a:lnTo>
                      <a:pt x="56" y="55"/>
                    </a:lnTo>
                    <a:lnTo>
                      <a:pt x="57" y="52"/>
                    </a:lnTo>
                    <a:cubicBezTo>
                      <a:pt x="55" y="51"/>
                      <a:pt x="54" y="51"/>
                      <a:pt x="54" y="51"/>
                    </a:cubicBezTo>
                    <a:lnTo>
                      <a:pt x="53" y="50"/>
                    </a:lnTo>
                    <a:cubicBezTo>
                      <a:pt x="53" y="49"/>
                      <a:pt x="52" y="48"/>
                      <a:pt x="52" y="47"/>
                    </a:cubicBezTo>
                    <a:cubicBezTo>
                      <a:pt x="52" y="46"/>
                      <a:pt x="53" y="46"/>
                      <a:pt x="54" y="45"/>
                    </a:cubicBezTo>
                    <a:lnTo>
                      <a:pt x="52" y="42"/>
                    </a:lnTo>
                    <a:lnTo>
                      <a:pt x="49" y="44"/>
                    </a:lnTo>
                    <a:lnTo>
                      <a:pt x="52" y="42"/>
                    </a:lnTo>
                    <a:close/>
                    <a:moveTo>
                      <a:pt x="73" y="43"/>
                    </a:moveTo>
                    <a:lnTo>
                      <a:pt x="71" y="40"/>
                    </a:lnTo>
                    <a:cubicBezTo>
                      <a:pt x="68" y="43"/>
                      <a:pt x="67" y="45"/>
                      <a:pt x="65" y="47"/>
                    </a:cubicBezTo>
                    <a:cubicBezTo>
                      <a:pt x="64" y="49"/>
                      <a:pt x="64" y="51"/>
                      <a:pt x="64" y="53"/>
                    </a:cubicBezTo>
                    <a:lnTo>
                      <a:pt x="64" y="55"/>
                    </a:lnTo>
                    <a:lnTo>
                      <a:pt x="64" y="58"/>
                    </a:lnTo>
                    <a:lnTo>
                      <a:pt x="68" y="58"/>
                    </a:lnTo>
                    <a:cubicBezTo>
                      <a:pt x="70" y="58"/>
                      <a:pt x="72" y="57"/>
                      <a:pt x="73" y="56"/>
                    </a:cubicBezTo>
                    <a:cubicBezTo>
                      <a:pt x="75" y="54"/>
                      <a:pt x="76" y="52"/>
                      <a:pt x="76" y="49"/>
                    </a:cubicBezTo>
                    <a:lnTo>
                      <a:pt x="76" y="49"/>
                    </a:lnTo>
                    <a:lnTo>
                      <a:pt x="76" y="49"/>
                    </a:lnTo>
                    <a:lnTo>
                      <a:pt x="76" y="49"/>
                    </a:lnTo>
                    <a:lnTo>
                      <a:pt x="76" y="47"/>
                    </a:lnTo>
                    <a:lnTo>
                      <a:pt x="76" y="43"/>
                    </a:lnTo>
                    <a:lnTo>
                      <a:pt x="76" y="35"/>
                    </a:lnTo>
                    <a:lnTo>
                      <a:pt x="71" y="40"/>
                    </a:lnTo>
                    <a:lnTo>
                      <a:pt x="73" y="43"/>
                    </a:lnTo>
                    <a:lnTo>
                      <a:pt x="70" y="43"/>
                    </a:lnTo>
                    <a:lnTo>
                      <a:pt x="70" y="47"/>
                    </a:lnTo>
                    <a:lnTo>
                      <a:pt x="70" y="49"/>
                    </a:lnTo>
                    <a:lnTo>
                      <a:pt x="73" y="49"/>
                    </a:lnTo>
                    <a:lnTo>
                      <a:pt x="70" y="49"/>
                    </a:lnTo>
                    <a:lnTo>
                      <a:pt x="70" y="49"/>
                    </a:lnTo>
                    <a:cubicBezTo>
                      <a:pt x="70" y="51"/>
                      <a:pt x="69" y="51"/>
                      <a:pt x="69" y="51"/>
                    </a:cubicBezTo>
                    <a:cubicBezTo>
                      <a:pt x="69" y="51"/>
                      <a:pt x="68" y="52"/>
                      <a:pt x="67" y="52"/>
                    </a:cubicBezTo>
                    <a:lnTo>
                      <a:pt x="67" y="55"/>
                    </a:lnTo>
                    <a:lnTo>
                      <a:pt x="70" y="55"/>
                    </a:lnTo>
                    <a:lnTo>
                      <a:pt x="70" y="53"/>
                    </a:lnTo>
                    <a:cubicBezTo>
                      <a:pt x="70" y="52"/>
                      <a:pt x="71" y="51"/>
                      <a:pt x="71" y="50"/>
                    </a:cubicBezTo>
                    <a:cubicBezTo>
                      <a:pt x="72" y="49"/>
                      <a:pt x="73" y="47"/>
                      <a:pt x="75" y="45"/>
                    </a:cubicBezTo>
                    <a:lnTo>
                      <a:pt x="73" y="43"/>
                    </a:lnTo>
                    <a:lnTo>
                      <a:pt x="70" y="43"/>
                    </a:lnTo>
                    <a:lnTo>
                      <a:pt x="73" y="43"/>
                    </a:lnTo>
                    <a:close/>
                    <a:moveTo>
                      <a:pt x="111" y="55"/>
                    </a:moveTo>
                    <a:lnTo>
                      <a:pt x="114" y="54"/>
                    </a:lnTo>
                    <a:cubicBezTo>
                      <a:pt x="113" y="49"/>
                      <a:pt x="112" y="46"/>
                      <a:pt x="110" y="43"/>
                    </a:cubicBezTo>
                    <a:lnTo>
                      <a:pt x="110" y="43"/>
                    </a:lnTo>
                    <a:lnTo>
                      <a:pt x="110" y="43"/>
                    </a:lnTo>
                    <a:cubicBezTo>
                      <a:pt x="110" y="41"/>
                      <a:pt x="109" y="41"/>
                      <a:pt x="108" y="40"/>
                    </a:cubicBezTo>
                    <a:lnTo>
                      <a:pt x="106" y="39"/>
                    </a:lnTo>
                    <a:lnTo>
                      <a:pt x="102" y="36"/>
                    </a:lnTo>
                    <a:lnTo>
                      <a:pt x="101" y="42"/>
                    </a:lnTo>
                    <a:cubicBezTo>
                      <a:pt x="101" y="44"/>
                      <a:pt x="101" y="46"/>
                      <a:pt x="101" y="47"/>
                    </a:cubicBezTo>
                    <a:lnTo>
                      <a:pt x="101" y="48"/>
                    </a:lnTo>
                    <a:cubicBezTo>
                      <a:pt x="101" y="51"/>
                      <a:pt x="102" y="54"/>
                      <a:pt x="104" y="55"/>
                    </a:cubicBezTo>
                    <a:cubicBezTo>
                      <a:pt x="106" y="57"/>
                      <a:pt x="108" y="58"/>
                      <a:pt x="111" y="58"/>
                    </a:cubicBezTo>
                    <a:lnTo>
                      <a:pt x="116" y="59"/>
                    </a:lnTo>
                    <a:lnTo>
                      <a:pt x="114" y="54"/>
                    </a:lnTo>
                    <a:lnTo>
                      <a:pt x="111" y="55"/>
                    </a:lnTo>
                    <a:lnTo>
                      <a:pt x="112" y="52"/>
                    </a:lnTo>
                    <a:cubicBezTo>
                      <a:pt x="110" y="51"/>
                      <a:pt x="108" y="51"/>
                      <a:pt x="108" y="50"/>
                    </a:cubicBezTo>
                    <a:cubicBezTo>
                      <a:pt x="107" y="50"/>
                      <a:pt x="107" y="50"/>
                      <a:pt x="107" y="48"/>
                    </a:cubicBezTo>
                    <a:lnTo>
                      <a:pt x="107" y="48"/>
                    </a:lnTo>
                    <a:cubicBezTo>
                      <a:pt x="107" y="46"/>
                      <a:pt x="107" y="45"/>
                      <a:pt x="108" y="42"/>
                    </a:cubicBezTo>
                    <a:lnTo>
                      <a:pt x="105" y="42"/>
                    </a:lnTo>
                    <a:lnTo>
                      <a:pt x="103" y="45"/>
                    </a:lnTo>
                    <a:lnTo>
                      <a:pt x="105" y="46"/>
                    </a:lnTo>
                    <a:lnTo>
                      <a:pt x="105" y="46"/>
                    </a:lnTo>
                    <a:lnTo>
                      <a:pt x="105" y="46"/>
                    </a:lnTo>
                    <a:lnTo>
                      <a:pt x="106" y="45"/>
                    </a:lnTo>
                    <a:lnTo>
                      <a:pt x="104" y="45"/>
                    </a:lnTo>
                    <a:lnTo>
                      <a:pt x="105" y="46"/>
                    </a:lnTo>
                    <a:lnTo>
                      <a:pt x="106" y="45"/>
                    </a:lnTo>
                    <a:lnTo>
                      <a:pt x="104" y="45"/>
                    </a:lnTo>
                    <a:lnTo>
                      <a:pt x="104" y="45"/>
                    </a:lnTo>
                    <a:cubicBezTo>
                      <a:pt x="106" y="48"/>
                      <a:pt x="107" y="52"/>
                      <a:pt x="108" y="56"/>
                    </a:cubicBezTo>
                    <a:lnTo>
                      <a:pt x="111" y="55"/>
                    </a:lnTo>
                    <a:lnTo>
                      <a:pt x="112" y="52"/>
                    </a:lnTo>
                    <a:lnTo>
                      <a:pt x="111" y="55"/>
                    </a:lnTo>
                    <a:close/>
                    <a:moveTo>
                      <a:pt x="18" y="41"/>
                    </a:moveTo>
                    <a:lnTo>
                      <a:pt x="15" y="40"/>
                    </a:lnTo>
                    <a:cubicBezTo>
                      <a:pt x="13" y="44"/>
                      <a:pt x="12" y="46"/>
                      <a:pt x="11" y="48"/>
                    </a:cubicBezTo>
                    <a:cubicBezTo>
                      <a:pt x="10" y="50"/>
                      <a:pt x="10" y="52"/>
                      <a:pt x="10" y="55"/>
                    </a:cubicBezTo>
                    <a:lnTo>
                      <a:pt x="9" y="59"/>
                    </a:lnTo>
                    <a:lnTo>
                      <a:pt x="13" y="58"/>
                    </a:lnTo>
                    <a:cubicBezTo>
                      <a:pt x="15" y="58"/>
                      <a:pt x="17" y="57"/>
                      <a:pt x="19" y="56"/>
                    </a:cubicBezTo>
                    <a:cubicBezTo>
                      <a:pt x="21" y="54"/>
                      <a:pt x="22" y="52"/>
                      <a:pt x="22" y="49"/>
                    </a:cubicBezTo>
                    <a:lnTo>
                      <a:pt x="22" y="49"/>
                    </a:lnTo>
                    <a:lnTo>
                      <a:pt x="19" y="49"/>
                    </a:lnTo>
                    <a:lnTo>
                      <a:pt x="22" y="50"/>
                    </a:lnTo>
                    <a:lnTo>
                      <a:pt x="22" y="49"/>
                    </a:lnTo>
                    <a:lnTo>
                      <a:pt x="19" y="49"/>
                    </a:lnTo>
                    <a:lnTo>
                      <a:pt x="22" y="50"/>
                    </a:lnTo>
                    <a:lnTo>
                      <a:pt x="22" y="49"/>
                    </a:lnTo>
                    <a:lnTo>
                      <a:pt x="22" y="49"/>
                    </a:lnTo>
                    <a:cubicBezTo>
                      <a:pt x="22" y="47"/>
                      <a:pt x="21" y="45"/>
                      <a:pt x="21" y="41"/>
                    </a:cubicBezTo>
                    <a:lnTo>
                      <a:pt x="21" y="31"/>
                    </a:lnTo>
                    <a:lnTo>
                      <a:pt x="15" y="40"/>
                    </a:lnTo>
                    <a:lnTo>
                      <a:pt x="18" y="41"/>
                    </a:lnTo>
                    <a:lnTo>
                      <a:pt x="15" y="41"/>
                    </a:lnTo>
                    <a:cubicBezTo>
                      <a:pt x="15" y="45"/>
                      <a:pt x="15" y="48"/>
                      <a:pt x="15" y="49"/>
                    </a:cubicBezTo>
                    <a:lnTo>
                      <a:pt x="18" y="49"/>
                    </a:lnTo>
                    <a:lnTo>
                      <a:pt x="15" y="49"/>
                    </a:lnTo>
                    <a:lnTo>
                      <a:pt x="15" y="49"/>
                    </a:lnTo>
                    <a:cubicBezTo>
                      <a:pt x="15" y="51"/>
                      <a:pt x="15" y="51"/>
                      <a:pt x="15" y="51"/>
                    </a:cubicBezTo>
                    <a:cubicBezTo>
                      <a:pt x="14" y="51"/>
                      <a:pt x="14" y="52"/>
                      <a:pt x="12" y="52"/>
                    </a:cubicBezTo>
                    <a:lnTo>
                      <a:pt x="13" y="55"/>
                    </a:lnTo>
                    <a:lnTo>
                      <a:pt x="16" y="55"/>
                    </a:lnTo>
                    <a:cubicBezTo>
                      <a:pt x="16" y="52"/>
                      <a:pt x="16" y="51"/>
                      <a:pt x="17" y="50"/>
                    </a:cubicBezTo>
                    <a:cubicBezTo>
                      <a:pt x="17" y="49"/>
                      <a:pt x="18" y="47"/>
                      <a:pt x="21" y="43"/>
                    </a:cubicBezTo>
                    <a:lnTo>
                      <a:pt x="18" y="41"/>
                    </a:lnTo>
                    <a:lnTo>
                      <a:pt x="15" y="41"/>
                    </a:lnTo>
                    <a:lnTo>
                      <a:pt x="18" y="4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4" name="Freeform 2487">
                <a:extLst>
                  <a:ext uri="{FF2B5EF4-FFF2-40B4-BE49-F238E27FC236}">
                    <a16:creationId xmlns:a16="http://schemas.microsoft.com/office/drawing/2014/main" id="{6E000782-A5A4-4727-B779-8F47479B4B1C}"/>
                  </a:ext>
                </a:extLst>
              </p:cNvPr>
              <p:cNvSpPr>
                <a:spLocks/>
              </p:cNvSpPr>
              <p:nvPr/>
            </p:nvSpPr>
            <p:spPr bwMode="auto">
              <a:xfrm>
                <a:off x="2440" y="4088"/>
                <a:ext cx="50" cy="145"/>
              </a:xfrm>
              <a:custGeom>
                <a:avLst/>
                <a:gdLst>
                  <a:gd name="T0" fmla="*/ 68 w 89"/>
                  <a:gd name="T1" fmla="*/ 113 h 257"/>
                  <a:gd name="T2" fmla="*/ 67 w 89"/>
                  <a:gd name="T3" fmla="*/ 133 h 257"/>
                  <a:gd name="T4" fmla="*/ 62 w 89"/>
                  <a:gd name="T5" fmla="*/ 186 h 257"/>
                  <a:gd name="T6" fmla="*/ 85 w 89"/>
                  <a:gd name="T7" fmla="*/ 234 h 257"/>
                  <a:gd name="T8" fmla="*/ 87 w 89"/>
                  <a:gd name="T9" fmla="*/ 243 h 257"/>
                  <a:gd name="T10" fmla="*/ 45 w 89"/>
                  <a:gd name="T11" fmla="*/ 235 h 257"/>
                  <a:gd name="T12" fmla="*/ 3 w 89"/>
                  <a:gd name="T13" fmla="*/ 250 h 257"/>
                  <a:gd name="T14" fmla="*/ 4 w 89"/>
                  <a:gd name="T15" fmla="*/ 212 h 257"/>
                  <a:gd name="T16" fmla="*/ 12 w 89"/>
                  <a:gd name="T17" fmla="*/ 208 h 257"/>
                  <a:gd name="T18" fmla="*/ 14 w 89"/>
                  <a:gd name="T19" fmla="*/ 210 h 257"/>
                  <a:gd name="T20" fmla="*/ 25 w 89"/>
                  <a:gd name="T21" fmla="*/ 210 h 257"/>
                  <a:gd name="T22" fmla="*/ 34 w 89"/>
                  <a:gd name="T23" fmla="*/ 194 h 257"/>
                  <a:gd name="T24" fmla="*/ 34 w 89"/>
                  <a:gd name="T25" fmla="*/ 189 h 257"/>
                  <a:gd name="T26" fmla="*/ 32 w 89"/>
                  <a:gd name="T27" fmla="*/ 135 h 257"/>
                  <a:gd name="T28" fmla="*/ 28 w 89"/>
                  <a:gd name="T29" fmla="*/ 115 h 257"/>
                  <a:gd name="T30" fmla="*/ 40 w 89"/>
                  <a:gd name="T31" fmla="*/ 110 h 257"/>
                  <a:gd name="T32" fmla="*/ 48 w 89"/>
                  <a:gd name="T33" fmla="*/ 27 h 257"/>
                  <a:gd name="T34" fmla="*/ 45 w 89"/>
                  <a:gd name="T35" fmla="*/ 24 h 257"/>
                  <a:gd name="T36" fmla="*/ 45 w 89"/>
                  <a:gd name="T37" fmla="*/ 24 h 257"/>
                  <a:gd name="T38" fmla="*/ 46 w 89"/>
                  <a:gd name="T39" fmla="*/ 24 h 257"/>
                  <a:gd name="T40" fmla="*/ 42 w 89"/>
                  <a:gd name="T41" fmla="*/ 16 h 257"/>
                  <a:gd name="T42" fmla="*/ 51 w 89"/>
                  <a:gd name="T43" fmla="*/ 6 h 257"/>
                  <a:gd name="T44" fmla="*/ 50 w 89"/>
                  <a:gd name="T45" fmla="*/ 12 h 257"/>
                  <a:gd name="T46" fmla="*/ 55 w 89"/>
                  <a:gd name="T47" fmla="*/ 12 h 257"/>
                  <a:gd name="T48" fmla="*/ 53 w 89"/>
                  <a:gd name="T49" fmla="*/ 25 h 257"/>
                  <a:gd name="T50" fmla="*/ 58 w 89"/>
                  <a:gd name="T51" fmla="*/ 103 h 257"/>
                  <a:gd name="T52" fmla="*/ 66 w 89"/>
                  <a:gd name="T53" fmla="*/ 111 h 257"/>
                  <a:gd name="T54" fmla="*/ 59 w 89"/>
                  <a:gd name="T55" fmla="*/ 28 h 257"/>
                  <a:gd name="T56" fmla="*/ 61 w 89"/>
                  <a:gd name="T57" fmla="*/ 14 h 257"/>
                  <a:gd name="T58" fmla="*/ 56 w 89"/>
                  <a:gd name="T59" fmla="*/ 9 h 257"/>
                  <a:gd name="T60" fmla="*/ 48 w 89"/>
                  <a:gd name="T61" fmla="*/ 0 h 257"/>
                  <a:gd name="T62" fmla="*/ 39 w 89"/>
                  <a:gd name="T63" fmla="*/ 10 h 257"/>
                  <a:gd name="T64" fmla="*/ 43 w 89"/>
                  <a:gd name="T65" fmla="*/ 23 h 257"/>
                  <a:gd name="T66" fmla="*/ 43 w 89"/>
                  <a:gd name="T67" fmla="*/ 30 h 257"/>
                  <a:gd name="T68" fmla="*/ 43 w 89"/>
                  <a:gd name="T69" fmla="*/ 31 h 257"/>
                  <a:gd name="T70" fmla="*/ 44 w 89"/>
                  <a:gd name="T71" fmla="*/ 31 h 257"/>
                  <a:gd name="T72" fmla="*/ 34 w 89"/>
                  <a:gd name="T73" fmla="*/ 109 h 257"/>
                  <a:gd name="T74" fmla="*/ 35 w 89"/>
                  <a:gd name="T75" fmla="*/ 108 h 257"/>
                  <a:gd name="T76" fmla="*/ 24 w 89"/>
                  <a:gd name="T77" fmla="*/ 119 h 257"/>
                  <a:gd name="T78" fmla="*/ 28 w 89"/>
                  <a:gd name="T79" fmla="*/ 189 h 257"/>
                  <a:gd name="T80" fmla="*/ 23 w 89"/>
                  <a:gd name="T81" fmla="*/ 208 h 257"/>
                  <a:gd name="T82" fmla="*/ 19 w 89"/>
                  <a:gd name="T83" fmla="*/ 207 h 257"/>
                  <a:gd name="T84" fmla="*/ 19 w 89"/>
                  <a:gd name="T85" fmla="*/ 207 h 257"/>
                  <a:gd name="T86" fmla="*/ 19 w 89"/>
                  <a:gd name="T87" fmla="*/ 208 h 257"/>
                  <a:gd name="T88" fmla="*/ 19 w 89"/>
                  <a:gd name="T89" fmla="*/ 207 h 257"/>
                  <a:gd name="T90" fmla="*/ 12 w 89"/>
                  <a:gd name="T91" fmla="*/ 203 h 257"/>
                  <a:gd name="T92" fmla="*/ 1 w 89"/>
                  <a:gd name="T93" fmla="*/ 253 h 257"/>
                  <a:gd name="T94" fmla="*/ 39 w 89"/>
                  <a:gd name="T95" fmla="*/ 242 h 257"/>
                  <a:gd name="T96" fmla="*/ 58 w 89"/>
                  <a:gd name="T97" fmla="*/ 241 h 257"/>
                  <a:gd name="T98" fmla="*/ 89 w 89"/>
                  <a:gd name="T99" fmla="*/ 231 h 257"/>
                  <a:gd name="T100" fmla="*/ 68 w 89"/>
                  <a:gd name="T101" fmla="*/ 217 h 257"/>
                  <a:gd name="T102" fmla="*/ 73 w 89"/>
                  <a:gd name="T103" fmla="*/ 135 h 257"/>
                  <a:gd name="T104" fmla="*/ 75 w 89"/>
                  <a:gd name="T105" fmla="*/ 121 h 257"/>
                  <a:gd name="T106" fmla="*/ 63 w 89"/>
                  <a:gd name="T107" fmla="*/ 11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57">
                    <a:moveTo>
                      <a:pt x="63" y="111"/>
                    </a:moveTo>
                    <a:lnTo>
                      <a:pt x="62" y="114"/>
                    </a:lnTo>
                    <a:cubicBezTo>
                      <a:pt x="65" y="115"/>
                      <a:pt x="68" y="115"/>
                      <a:pt x="70" y="115"/>
                    </a:cubicBezTo>
                    <a:lnTo>
                      <a:pt x="71" y="112"/>
                    </a:lnTo>
                    <a:lnTo>
                      <a:pt x="68" y="113"/>
                    </a:lnTo>
                    <a:cubicBezTo>
                      <a:pt x="68" y="116"/>
                      <a:pt x="68" y="118"/>
                      <a:pt x="68" y="121"/>
                    </a:cubicBezTo>
                    <a:cubicBezTo>
                      <a:pt x="68" y="125"/>
                      <a:pt x="68" y="128"/>
                      <a:pt x="68" y="132"/>
                    </a:cubicBezTo>
                    <a:lnTo>
                      <a:pt x="71" y="132"/>
                    </a:lnTo>
                    <a:lnTo>
                      <a:pt x="68" y="131"/>
                    </a:lnTo>
                    <a:lnTo>
                      <a:pt x="67" y="133"/>
                    </a:lnTo>
                    <a:lnTo>
                      <a:pt x="70" y="134"/>
                    </a:lnTo>
                    <a:lnTo>
                      <a:pt x="67" y="133"/>
                    </a:lnTo>
                    <a:cubicBezTo>
                      <a:pt x="64" y="146"/>
                      <a:pt x="62" y="160"/>
                      <a:pt x="62" y="174"/>
                    </a:cubicBezTo>
                    <a:cubicBezTo>
                      <a:pt x="62" y="176"/>
                      <a:pt x="62" y="178"/>
                      <a:pt x="62" y="180"/>
                    </a:cubicBezTo>
                    <a:cubicBezTo>
                      <a:pt x="62" y="182"/>
                      <a:pt x="62" y="184"/>
                      <a:pt x="62" y="186"/>
                    </a:cubicBezTo>
                    <a:cubicBezTo>
                      <a:pt x="62" y="195"/>
                      <a:pt x="62" y="204"/>
                      <a:pt x="62" y="213"/>
                    </a:cubicBezTo>
                    <a:cubicBezTo>
                      <a:pt x="62" y="214"/>
                      <a:pt x="62" y="215"/>
                      <a:pt x="62" y="217"/>
                    </a:cubicBezTo>
                    <a:cubicBezTo>
                      <a:pt x="62" y="220"/>
                      <a:pt x="62" y="222"/>
                      <a:pt x="64" y="224"/>
                    </a:cubicBezTo>
                    <a:cubicBezTo>
                      <a:pt x="65" y="227"/>
                      <a:pt x="68" y="228"/>
                      <a:pt x="71" y="229"/>
                    </a:cubicBezTo>
                    <a:cubicBezTo>
                      <a:pt x="75" y="230"/>
                      <a:pt x="80" y="232"/>
                      <a:pt x="85" y="234"/>
                    </a:cubicBezTo>
                    <a:lnTo>
                      <a:pt x="86" y="231"/>
                    </a:lnTo>
                    <a:lnTo>
                      <a:pt x="83" y="231"/>
                    </a:lnTo>
                    <a:lnTo>
                      <a:pt x="83" y="246"/>
                    </a:lnTo>
                    <a:lnTo>
                      <a:pt x="86" y="246"/>
                    </a:lnTo>
                    <a:lnTo>
                      <a:pt x="87" y="243"/>
                    </a:lnTo>
                    <a:cubicBezTo>
                      <a:pt x="85" y="242"/>
                      <a:pt x="83" y="242"/>
                      <a:pt x="82" y="242"/>
                    </a:cubicBezTo>
                    <a:cubicBezTo>
                      <a:pt x="75" y="240"/>
                      <a:pt x="67" y="237"/>
                      <a:pt x="60" y="235"/>
                    </a:cubicBezTo>
                    <a:cubicBezTo>
                      <a:pt x="59" y="234"/>
                      <a:pt x="57" y="234"/>
                      <a:pt x="55" y="234"/>
                    </a:cubicBezTo>
                    <a:cubicBezTo>
                      <a:pt x="54" y="234"/>
                      <a:pt x="53" y="234"/>
                      <a:pt x="52" y="235"/>
                    </a:cubicBezTo>
                    <a:cubicBezTo>
                      <a:pt x="50" y="235"/>
                      <a:pt x="47" y="235"/>
                      <a:pt x="45" y="235"/>
                    </a:cubicBezTo>
                    <a:cubicBezTo>
                      <a:pt x="44" y="235"/>
                      <a:pt x="43" y="235"/>
                      <a:pt x="41" y="235"/>
                    </a:cubicBezTo>
                    <a:lnTo>
                      <a:pt x="39" y="235"/>
                    </a:lnTo>
                    <a:cubicBezTo>
                      <a:pt x="34" y="235"/>
                      <a:pt x="29" y="236"/>
                      <a:pt x="24" y="239"/>
                    </a:cubicBezTo>
                    <a:cubicBezTo>
                      <a:pt x="18" y="243"/>
                      <a:pt x="12" y="246"/>
                      <a:pt x="6" y="249"/>
                    </a:cubicBezTo>
                    <a:cubicBezTo>
                      <a:pt x="6" y="249"/>
                      <a:pt x="4" y="249"/>
                      <a:pt x="3" y="250"/>
                    </a:cubicBezTo>
                    <a:lnTo>
                      <a:pt x="4" y="253"/>
                    </a:lnTo>
                    <a:lnTo>
                      <a:pt x="7" y="252"/>
                    </a:lnTo>
                    <a:cubicBezTo>
                      <a:pt x="7" y="249"/>
                      <a:pt x="6" y="240"/>
                      <a:pt x="6" y="232"/>
                    </a:cubicBezTo>
                    <a:cubicBezTo>
                      <a:pt x="6" y="224"/>
                      <a:pt x="7" y="216"/>
                      <a:pt x="7" y="213"/>
                    </a:cubicBezTo>
                    <a:lnTo>
                      <a:pt x="4" y="212"/>
                    </a:lnTo>
                    <a:lnTo>
                      <a:pt x="6" y="215"/>
                    </a:lnTo>
                    <a:cubicBezTo>
                      <a:pt x="9" y="213"/>
                      <a:pt x="12" y="210"/>
                      <a:pt x="15" y="208"/>
                    </a:cubicBezTo>
                    <a:lnTo>
                      <a:pt x="14" y="205"/>
                    </a:lnTo>
                    <a:lnTo>
                      <a:pt x="12" y="208"/>
                    </a:lnTo>
                    <a:lnTo>
                      <a:pt x="12" y="208"/>
                    </a:lnTo>
                    <a:lnTo>
                      <a:pt x="12" y="208"/>
                    </a:lnTo>
                    <a:lnTo>
                      <a:pt x="12" y="208"/>
                    </a:lnTo>
                    <a:lnTo>
                      <a:pt x="12" y="208"/>
                    </a:lnTo>
                    <a:lnTo>
                      <a:pt x="12" y="208"/>
                    </a:lnTo>
                    <a:cubicBezTo>
                      <a:pt x="12" y="208"/>
                      <a:pt x="13" y="209"/>
                      <a:pt x="14" y="210"/>
                    </a:cubicBezTo>
                    <a:lnTo>
                      <a:pt x="16" y="212"/>
                    </a:lnTo>
                    <a:cubicBezTo>
                      <a:pt x="17" y="213"/>
                      <a:pt x="18" y="213"/>
                      <a:pt x="19" y="213"/>
                    </a:cubicBezTo>
                    <a:cubicBezTo>
                      <a:pt x="21" y="213"/>
                      <a:pt x="22" y="213"/>
                      <a:pt x="24" y="212"/>
                    </a:cubicBezTo>
                    <a:lnTo>
                      <a:pt x="24" y="211"/>
                    </a:lnTo>
                    <a:lnTo>
                      <a:pt x="25" y="210"/>
                    </a:lnTo>
                    <a:lnTo>
                      <a:pt x="26" y="209"/>
                    </a:lnTo>
                    <a:lnTo>
                      <a:pt x="26" y="208"/>
                    </a:lnTo>
                    <a:lnTo>
                      <a:pt x="26" y="207"/>
                    </a:lnTo>
                    <a:cubicBezTo>
                      <a:pt x="26" y="203"/>
                      <a:pt x="27" y="201"/>
                      <a:pt x="30" y="199"/>
                    </a:cubicBezTo>
                    <a:cubicBezTo>
                      <a:pt x="32" y="197"/>
                      <a:pt x="33" y="196"/>
                      <a:pt x="34" y="194"/>
                    </a:cubicBezTo>
                    <a:cubicBezTo>
                      <a:pt x="34" y="192"/>
                      <a:pt x="34" y="190"/>
                      <a:pt x="34" y="189"/>
                    </a:cubicBezTo>
                    <a:lnTo>
                      <a:pt x="34" y="189"/>
                    </a:lnTo>
                    <a:lnTo>
                      <a:pt x="32" y="189"/>
                    </a:lnTo>
                    <a:lnTo>
                      <a:pt x="34" y="189"/>
                    </a:lnTo>
                    <a:lnTo>
                      <a:pt x="34" y="189"/>
                    </a:lnTo>
                    <a:lnTo>
                      <a:pt x="32" y="189"/>
                    </a:lnTo>
                    <a:lnTo>
                      <a:pt x="34" y="189"/>
                    </a:lnTo>
                    <a:lnTo>
                      <a:pt x="34" y="189"/>
                    </a:lnTo>
                    <a:lnTo>
                      <a:pt x="34" y="189"/>
                    </a:lnTo>
                    <a:cubicBezTo>
                      <a:pt x="34" y="171"/>
                      <a:pt x="35" y="153"/>
                      <a:pt x="32" y="135"/>
                    </a:cubicBezTo>
                    <a:cubicBezTo>
                      <a:pt x="31" y="130"/>
                      <a:pt x="31" y="124"/>
                      <a:pt x="31" y="119"/>
                    </a:cubicBezTo>
                    <a:lnTo>
                      <a:pt x="31" y="118"/>
                    </a:lnTo>
                    <a:cubicBezTo>
                      <a:pt x="31" y="117"/>
                      <a:pt x="31" y="115"/>
                      <a:pt x="31" y="112"/>
                    </a:cubicBezTo>
                    <a:lnTo>
                      <a:pt x="28" y="112"/>
                    </a:lnTo>
                    <a:lnTo>
                      <a:pt x="28" y="115"/>
                    </a:lnTo>
                    <a:cubicBezTo>
                      <a:pt x="31" y="115"/>
                      <a:pt x="33" y="115"/>
                      <a:pt x="36" y="115"/>
                    </a:cubicBezTo>
                    <a:lnTo>
                      <a:pt x="37" y="115"/>
                    </a:lnTo>
                    <a:lnTo>
                      <a:pt x="39" y="111"/>
                    </a:lnTo>
                    <a:lnTo>
                      <a:pt x="40" y="110"/>
                    </a:lnTo>
                    <a:lnTo>
                      <a:pt x="40" y="110"/>
                    </a:lnTo>
                    <a:cubicBezTo>
                      <a:pt x="41" y="105"/>
                      <a:pt x="41" y="99"/>
                      <a:pt x="42" y="94"/>
                    </a:cubicBezTo>
                    <a:cubicBezTo>
                      <a:pt x="45" y="78"/>
                      <a:pt x="47" y="61"/>
                      <a:pt x="49" y="44"/>
                    </a:cubicBezTo>
                    <a:cubicBezTo>
                      <a:pt x="49" y="42"/>
                      <a:pt x="49" y="39"/>
                      <a:pt x="49" y="37"/>
                    </a:cubicBezTo>
                    <a:cubicBezTo>
                      <a:pt x="49" y="35"/>
                      <a:pt x="49" y="33"/>
                      <a:pt x="49" y="30"/>
                    </a:cubicBezTo>
                    <a:cubicBezTo>
                      <a:pt x="49" y="29"/>
                      <a:pt x="48" y="28"/>
                      <a:pt x="48" y="27"/>
                    </a:cubicBezTo>
                    <a:lnTo>
                      <a:pt x="47" y="26"/>
                    </a:lnTo>
                    <a:lnTo>
                      <a:pt x="46" y="24"/>
                    </a:lnTo>
                    <a:lnTo>
                      <a:pt x="46" y="23"/>
                    </a:lnTo>
                    <a:lnTo>
                      <a:pt x="46" y="23"/>
                    </a:lnTo>
                    <a:lnTo>
                      <a:pt x="45" y="24"/>
                    </a:lnTo>
                    <a:lnTo>
                      <a:pt x="46" y="24"/>
                    </a:lnTo>
                    <a:lnTo>
                      <a:pt x="46" y="23"/>
                    </a:lnTo>
                    <a:lnTo>
                      <a:pt x="45" y="24"/>
                    </a:lnTo>
                    <a:lnTo>
                      <a:pt x="46" y="24"/>
                    </a:lnTo>
                    <a:lnTo>
                      <a:pt x="45" y="24"/>
                    </a:lnTo>
                    <a:lnTo>
                      <a:pt x="46" y="24"/>
                    </a:lnTo>
                    <a:lnTo>
                      <a:pt x="46" y="24"/>
                    </a:lnTo>
                    <a:lnTo>
                      <a:pt x="45" y="24"/>
                    </a:lnTo>
                    <a:lnTo>
                      <a:pt x="46" y="24"/>
                    </a:lnTo>
                    <a:lnTo>
                      <a:pt x="46" y="24"/>
                    </a:lnTo>
                    <a:lnTo>
                      <a:pt x="46" y="24"/>
                    </a:lnTo>
                    <a:lnTo>
                      <a:pt x="46" y="22"/>
                    </a:lnTo>
                    <a:cubicBezTo>
                      <a:pt x="46" y="18"/>
                      <a:pt x="45" y="15"/>
                      <a:pt x="44" y="12"/>
                    </a:cubicBezTo>
                    <a:lnTo>
                      <a:pt x="41" y="13"/>
                    </a:lnTo>
                    <a:lnTo>
                      <a:pt x="42" y="16"/>
                    </a:lnTo>
                    <a:cubicBezTo>
                      <a:pt x="44" y="15"/>
                      <a:pt x="45" y="14"/>
                      <a:pt x="47" y="14"/>
                    </a:cubicBezTo>
                    <a:lnTo>
                      <a:pt x="48" y="13"/>
                    </a:lnTo>
                    <a:lnTo>
                      <a:pt x="48" y="12"/>
                    </a:lnTo>
                    <a:cubicBezTo>
                      <a:pt x="49" y="10"/>
                      <a:pt x="49" y="9"/>
                      <a:pt x="50" y="8"/>
                    </a:cubicBezTo>
                    <a:cubicBezTo>
                      <a:pt x="50" y="7"/>
                      <a:pt x="51" y="6"/>
                      <a:pt x="51" y="6"/>
                    </a:cubicBezTo>
                    <a:lnTo>
                      <a:pt x="50" y="3"/>
                    </a:lnTo>
                    <a:lnTo>
                      <a:pt x="49" y="6"/>
                    </a:lnTo>
                    <a:lnTo>
                      <a:pt x="49" y="6"/>
                    </a:lnTo>
                    <a:cubicBezTo>
                      <a:pt x="49" y="6"/>
                      <a:pt x="49" y="7"/>
                      <a:pt x="50" y="8"/>
                    </a:cubicBezTo>
                    <a:cubicBezTo>
                      <a:pt x="50" y="9"/>
                      <a:pt x="50" y="10"/>
                      <a:pt x="50" y="12"/>
                    </a:cubicBezTo>
                    <a:lnTo>
                      <a:pt x="51" y="13"/>
                    </a:lnTo>
                    <a:lnTo>
                      <a:pt x="52" y="13"/>
                    </a:lnTo>
                    <a:cubicBezTo>
                      <a:pt x="54" y="14"/>
                      <a:pt x="55" y="15"/>
                      <a:pt x="57" y="16"/>
                    </a:cubicBezTo>
                    <a:lnTo>
                      <a:pt x="58" y="13"/>
                    </a:lnTo>
                    <a:lnTo>
                      <a:pt x="55" y="12"/>
                    </a:lnTo>
                    <a:cubicBezTo>
                      <a:pt x="55" y="15"/>
                      <a:pt x="53" y="18"/>
                      <a:pt x="53" y="22"/>
                    </a:cubicBezTo>
                    <a:lnTo>
                      <a:pt x="53" y="24"/>
                    </a:lnTo>
                    <a:lnTo>
                      <a:pt x="56" y="24"/>
                    </a:lnTo>
                    <a:lnTo>
                      <a:pt x="53" y="23"/>
                    </a:lnTo>
                    <a:lnTo>
                      <a:pt x="53" y="25"/>
                    </a:lnTo>
                    <a:lnTo>
                      <a:pt x="56" y="26"/>
                    </a:lnTo>
                    <a:lnTo>
                      <a:pt x="54" y="24"/>
                    </a:lnTo>
                    <a:cubicBezTo>
                      <a:pt x="50" y="27"/>
                      <a:pt x="49" y="30"/>
                      <a:pt x="49" y="34"/>
                    </a:cubicBezTo>
                    <a:cubicBezTo>
                      <a:pt x="49" y="37"/>
                      <a:pt x="50" y="40"/>
                      <a:pt x="50" y="42"/>
                    </a:cubicBezTo>
                    <a:cubicBezTo>
                      <a:pt x="53" y="62"/>
                      <a:pt x="56" y="83"/>
                      <a:pt x="58" y="103"/>
                    </a:cubicBezTo>
                    <a:cubicBezTo>
                      <a:pt x="59" y="106"/>
                      <a:pt x="59" y="109"/>
                      <a:pt x="60" y="112"/>
                    </a:cubicBezTo>
                    <a:lnTo>
                      <a:pt x="60" y="114"/>
                    </a:lnTo>
                    <a:lnTo>
                      <a:pt x="62" y="114"/>
                    </a:lnTo>
                    <a:lnTo>
                      <a:pt x="63" y="111"/>
                    </a:lnTo>
                    <a:lnTo>
                      <a:pt x="66" y="111"/>
                    </a:lnTo>
                    <a:cubicBezTo>
                      <a:pt x="65" y="108"/>
                      <a:pt x="65" y="105"/>
                      <a:pt x="65" y="103"/>
                    </a:cubicBezTo>
                    <a:cubicBezTo>
                      <a:pt x="62" y="82"/>
                      <a:pt x="59" y="62"/>
                      <a:pt x="57" y="41"/>
                    </a:cubicBezTo>
                    <a:cubicBezTo>
                      <a:pt x="56" y="38"/>
                      <a:pt x="56" y="36"/>
                      <a:pt x="56" y="34"/>
                    </a:cubicBezTo>
                    <a:cubicBezTo>
                      <a:pt x="56" y="31"/>
                      <a:pt x="56" y="30"/>
                      <a:pt x="58" y="28"/>
                    </a:cubicBezTo>
                    <a:lnTo>
                      <a:pt x="59" y="28"/>
                    </a:lnTo>
                    <a:lnTo>
                      <a:pt x="59" y="24"/>
                    </a:lnTo>
                    <a:lnTo>
                      <a:pt x="59" y="24"/>
                    </a:lnTo>
                    <a:lnTo>
                      <a:pt x="59" y="23"/>
                    </a:lnTo>
                    <a:lnTo>
                      <a:pt x="59" y="22"/>
                    </a:lnTo>
                    <a:cubicBezTo>
                      <a:pt x="59" y="20"/>
                      <a:pt x="60" y="17"/>
                      <a:pt x="61" y="14"/>
                    </a:cubicBezTo>
                    <a:lnTo>
                      <a:pt x="62" y="11"/>
                    </a:lnTo>
                    <a:lnTo>
                      <a:pt x="60" y="10"/>
                    </a:lnTo>
                    <a:cubicBezTo>
                      <a:pt x="58" y="9"/>
                      <a:pt x="56" y="8"/>
                      <a:pt x="55" y="8"/>
                    </a:cubicBezTo>
                    <a:lnTo>
                      <a:pt x="53" y="10"/>
                    </a:lnTo>
                    <a:lnTo>
                      <a:pt x="56" y="9"/>
                    </a:lnTo>
                    <a:cubicBezTo>
                      <a:pt x="56" y="9"/>
                      <a:pt x="56" y="7"/>
                      <a:pt x="55" y="5"/>
                    </a:cubicBezTo>
                    <a:cubicBezTo>
                      <a:pt x="55" y="4"/>
                      <a:pt x="55" y="3"/>
                      <a:pt x="54" y="2"/>
                    </a:cubicBezTo>
                    <a:cubicBezTo>
                      <a:pt x="53" y="1"/>
                      <a:pt x="52" y="0"/>
                      <a:pt x="51" y="0"/>
                    </a:cubicBezTo>
                    <a:lnTo>
                      <a:pt x="49" y="0"/>
                    </a:lnTo>
                    <a:lnTo>
                      <a:pt x="48" y="0"/>
                    </a:lnTo>
                    <a:cubicBezTo>
                      <a:pt x="46" y="2"/>
                      <a:pt x="44" y="4"/>
                      <a:pt x="44" y="6"/>
                    </a:cubicBezTo>
                    <a:cubicBezTo>
                      <a:pt x="43" y="7"/>
                      <a:pt x="43" y="9"/>
                      <a:pt x="43" y="9"/>
                    </a:cubicBezTo>
                    <a:lnTo>
                      <a:pt x="46" y="11"/>
                    </a:lnTo>
                    <a:lnTo>
                      <a:pt x="44" y="8"/>
                    </a:lnTo>
                    <a:cubicBezTo>
                      <a:pt x="43" y="8"/>
                      <a:pt x="41" y="9"/>
                      <a:pt x="39" y="10"/>
                    </a:cubicBezTo>
                    <a:lnTo>
                      <a:pt x="37" y="11"/>
                    </a:lnTo>
                    <a:lnTo>
                      <a:pt x="38" y="14"/>
                    </a:lnTo>
                    <a:cubicBezTo>
                      <a:pt x="39" y="17"/>
                      <a:pt x="40" y="20"/>
                      <a:pt x="40" y="22"/>
                    </a:cubicBezTo>
                    <a:lnTo>
                      <a:pt x="40" y="23"/>
                    </a:lnTo>
                    <a:lnTo>
                      <a:pt x="43" y="23"/>
                    </a:lnTo>
                    <a:lnTo>
                      <a:pt x="40" y="23"/>
                    </a:lnTo>
                    <a:lnTo>
                      <a:pt x="40" y="24"/>
                    </a:lnTo>
                    <a:cubicBezTo>
                      <a:pt x="40" y="25"/>
                      <a:pt x="40" y="26"/>
                      <a:pt x="41" y="27"/>
                    </a:cubicBezTo>
                    <a:lnTo>
                      <a:pt x="41" y="28"/>
                    </a:lnTo>
                    <a:cubicBezTo>
                      <a:pt x="42" y="29"/>
                      <a:pt x="42" y="30"/>
                      <a:pt x="43" y="30"/>
                    </a:cubicBezTo>
                    <a:lnTo>
                      <a:pt x="43" y="31"/>
                    </a:lnTo>
                    <a:lnTo>
                      <a:pt x="43" y="31"/>
                    </a:lnTo>
                    <a:lnTo>
                      <a:pt x="43" y="31"/>
                    </a:lnTo>
                    <a:lnTo>
                      <a:pt x="43" y="31"/>
                    </a:lnTo>
                    <a:lnTo>
                      <a:pt x="43" y="31"/>
                    </a:lnTo>
                    <a:lnTo>
                      <a:pt x="43" y="31"/>
                    </a:lnTo>
                    <a:lnTo>
                      <a:pt x="44" y="31"/>
                    </a:lnTo>
                    <a:lnTo>
                      <a:pt x="43" y="31"/>
                    </a:lnTo>
                    <a:lnTo>
                      <a:pt x="43" y="31"/>
                    </a:lnTo>
                    <a:lnTo>
                      <a:pt x="44" y="31"/>
                    </a:lnTo>
                    <a:lnTo>
                      <a:pt x="43" y="31"/>
                    </a:lnTo>
                    <a:cubicBezTo>
                      <a:pt x="43" y="33"/>
                      <a:pt x="43" y="35"/>
                      <a:pt x="43" y="37"/>
                    </a:cubicBezTo>
                    <a:cubicBezTo>
                      <a:pt x="43" y="39"/>
                      <a:pt x="43" y="41"/>
                      <a:pt x="43" y="43"/>
                    </a:cubicBezTo>
                    <a:cubicBezTo>
                      <a:pt x="41" y="60"/>
                      <a:pt x="38" y="77"/>
                      <a:pt x="36" y="93"/>
                    </a:cubicBezTo>
                    <a:cubicBezTo>
                      <a:pt x="35" y="98"/>
                      <a:pt x="34" y="104"/>
                      <a:pt x="34" y="109"/>
                    </a:cubicBezTo>
                    <a:lnTo>
                      <a:pt x="37" y="109"/>
                    </a:lnTo>
                    <a:lnTo>
                      <a:pt x="34" y="108"/>
                    </a:lnTo>
                    <a:lnTo>
                      <a:pt x="33" y="110"/>
                    </a:lnTo>
                    <a:lnTo>
                      <a:pt x="35" y="112"/>
                    </a:lnTo>
                    <a:lnTo>
                      <a:pt x="35" y="108"/>
                    </a:lnTo>
                    <a:cubicBezTo>
                      <a:pt x="33" y="109"/>
                      <a:pt x="30" y="109"/>
                      <a:pt x="28" y="109"/>
                    </a:cubicBezTo>
                    <a:lnTo>
                      <a:pt x="25" y="109"/>
                    </a:lnTo>
                    <a:lnTo>
                      <a:pt x="25" y="112"/>
                    </a:lnTo>
                    <a:cubicBezTo>
                      <a:pt x="25" y="114"/>
                      <a:pt x="24" y="116"/>
                      <a:pt x="24" y="118"/>
                    </a:cubicBezTo>
                    <a:lnTo>
                      <a:pt x="24" y="119"/>
                    </a:lnTo>
                    <a:cubicBezTo>
                      <a:pt x="25" y="125"/>
                      <a:pt x="25" y="130"/>
                      <a:pt x="26" y="135"/>
                    </a:cubicBezTo>
                    <a:cubicBezTo>
                      <a:pt x="28" y="153"/>
                      <a:pt x="28" y="171"/>
                      <a:pt x="28" y="189"/>
                    </a:cubicBezTo>
                    <a:lnTo>
                      <a:pt x="31" y="189"/>
                    </a:lnTo>
                    <a:lnTo>
                      <a:pt x="28" y="189"/>
                    </a:lnTo>
                    <a:lnTo>
                      <a:pt x="28" y="189"/>
                    </a:lnTo>
                    <a:cubicBezTo>
                      <a:pt x="28" y="190"/>
                      <a:pt x="28" y="191"/>
                      <a:pt x="28" y="192"/>
                    </a:cubicBezTo>
                    <a:lnTo>
                      <a:pt x="26" y="194"/>
                    </a:lnTo>
                    <a:cubicBezTo>
                      <a:pt x="22" y="197"/>
                      <a:pt x="19" y="201"/>
                      <a:pt x="19" y="207"/>
                    </a:cubicBezTo>
                    <a:lnTo>
                      <a:pt x="19" y="209"/>
                    </a:lnTo>
                    <a:lnTo>
                      <a:pt x="23" y="208"/>
                    </a:lnTo>
                    <a:lnTo>
                      <a:pt x="20" y="206"/>
                    </a:lnTo>
                    <a:lnTo>
                      <a:pt x="19" y="207"/>
                    </a:lnTo>
                    <a:lnTo>
                      <a:pt x="22" y="209"/>
                    </a:lnTo>
                    <a:lnTo>
                      <a:pt x="20" y="206"/>
                    </a:lnTo>
                    <a:lnTo>
                      <a:pt x="19" y="207"/>
                    </a:lnTo>
                    <a:lnTo>
                      <a:pt x="19" y="207"/>
                    </a:lnTo>
                    <a:lnTo>
                      <a:pt x="19" y="207"/>
                    </a:lnTo>
                    <a:lnTo>
                      <a:pt x="19" y="207"/>
                    </a:lnTo>
                    <a:lnTo>
                      <a:pt x="19" y="207"/>
                    </a:lnTo>
                    <a:lnTo>
                      <a:pt x="19" y="207"/>
                    </a:lnTo>
                    <a:lnTo>
                      <a:pt x="19" y="207"/>
                    </a:lnTo>
                    <a:lnTo>
                      <a:pt x="19" y="208"/>
                    </a:lnTo>
                    <a:lnTo>
                      <a:pt x="19" y="207"/>
                    </a:lnTo>
                    <a:lnTo>
                      <a:pt x="19" y="207"/>
                    </a:lnTo>
                    <a:lnTo>
                      <a:pt x="19" y="208"/>
                    </a:lnTo>
                    <a:lnTo>
                      <a:pt x="19" y="207"/>
                    </a:lnTo>
                    <a:lnTo>
                      <a:pt x="19" y="207"/>
                    </a:lnTo>
                    <a:lnTo>
                      <a:pt x="20" y="207"/>
                    </a:lnTo>
                    <a:lnTo>
                      <a:pt x="19" y="207"/>
                    </a:lnTo>
                    <a:lnTo>
                      <a:pt x="19" y="207"/>
                    </a:lnTo>
                    <a:lnTo>
                      <a:pt x="20" y="207"/>
                    </a:lnTo>
                    <a:cubicBezTo>
                      <a:pt x="19" y="207"/>
                      <a:pt x="19" y="206"/>
                      <a:pt x="18" y="205"/>
                    </a:cubicBezTo>
                    <a:cubicBezTo>
                      <a:pt x="18" y="205"/>
                      <a:pt x="17" y="203"/>
                      <a:pt x="15" y="203"/>
                    </a:cubicBezTo>
                    <a:lnTo>
                      <a:pt x="13" y="202"/>
                    </a:lnTo>
                    <a:lnTo>
                      <a:pt x="12" y="203"/>
                    </a:lnTo>
                    <a:cubicBezTo>
                      <a:pt x="8" y="205"/>
                      <a:pt x="5" y="208"/>
                      <a:pt x="2" y="210"/>
                    </a:cubicBezTo>
                    <a:lnTo>
                      <a:pt x="1" y="210"/>
                    </a:lnTo>
                    <a:lnTo>
                      <a:pt x="1" y="212"/>
                    </a:lnTo>
                    <a:cubicBezTo>
                      <a:pt x="0" y="216"/>
                      <a:pt x="0" y="224"/>
                      <a:pt x="0" y="232"/>
                    </a:cubicBezTo>
                    <a:cubicBezTo>
                      <a:pt x="0" y="241"/>
                      <a:pt x="0" y="249"/>
                      <a:pt x="1" y="253"/>
                    </a:cubicBezTo>
                    <a:lnTo>
                      <a:pt x="1" y="257"/>
                    </a:lnTo>
                    <a:lnTo>
                      <a:pt x="5" y="256"/>
                    </a:lnTo>
                    <a:cubicBezTo>
                      <a:pt x="6" y="255"/>
                      <a:pt x="8" y="255"/>
                      <a:pt x="9" y="254"/>
                    </a:cubicBezTo>
                    <a:cubicBezTo>
                      <a:pt x="15" y="251"/>
                      <a:pt x="21" y="248"/>
                      <a:pt x="27" y="245"/>
                    </a:cubicBezTo>
                    <a:cubicBezTo>
                      <a:pt x="31" y="242"/>
                      <a:pt x="35" y="242"/>
                      <a:pt x="39" y="242"/>
                    </a:cubicBezTo>
                    <a:lnTo>
                      <a:pt x="41" y="242"/>
                    </a:lnTo>
                    <a:cubicBezTo>
                      <a:pt x="42" y="242"/>
                      <a:pt x="44" y="242"/>
                      <a:pt x="45" y="242"/>
                    </a:cubicBezTo>
                    <a:cubicBezTo>
                      <a:pt x="48" y="242"/>
                      <a:pt x="51" y="241"/>
                      <a:pt x="53" y="241"/>
                    </a:cubicBezTo>
                    <a:lnTo>
                      <a:pt x="55" y="240"/>
                    </a:lnTo>
                    <a:cubicBezTo>
                      <a:pt x="56" y="240"/>
                      <a:pt x="57" y="241"/>
                      <a:pt x="58" y="241"/>
                    </a:cubicBezTo>
                    <a:cubicBezTo>
                      <a:pt x="65" y="243"/>
                      <a:pt x="73" y="246"/>
                      <a:pt x="80" y="248"/>
                    </a:cubicBezTo>
                    <a:cubicBezTo>
                      <a:pt x="82" y="248"/>
                      <a:pt x="84" y="249"/>
                      <a:pt x="85" y="249"/>
                    </a:cubicBezTo>
                    <a:lnTo>
                      <a:pt x="89" y="250"/>
                    </a:lnTo>
                    <a:lnTo>
                      <a:pt x="89" y="246"/>
                    </a:lnTo>
                    <a:lnTo>
                      <a:pt x="89" y="231"/>
                    </a:lnTo>
                    <a:lnTo>
                      <a:pt x="89" y="229"/>
                    </a:lnTo>
                    <a:lnTo>
                      <a:pt x="87" y="228"/>
                    </a:lnTo>
                    <a:cubicBezTo>
                      <a:pt x="82" y="226"/>
                      <a:pt x="78" y="224"/>
                      <a:pt x="72" y="223"/>
                    </a:cubicBezTo>
                    <a:cubicBezTo>
                      <a:pt x="70" y="222"/>
                      <a:pt x="69" y="222"/>
                      <a:pt x="69" y="221"/>
                    </a:cubicBezTo>
                    <a:cubicBezTo>
                      <a:pt x="68" y="220"/>
                      <a:pt x="68" y="219"/>
                      <a:pt x="68" y="217"/>
                    </a:cubicBezTo>
                    <a:cubicBezTo>
                      <a:pt x="68" y="216"/>
                      <a:pt x="68" y="214"/>
                      <a:pt x="68" y="213"/>
                    </a:cubicBezTo>
                    <a:cubicBezTo>
                      <a:pt x="68" y="204"/>
                      <a:pt x="69" y="195"/>
                      <a:pt x="69" y="186"/>
                    </a:cubicBezTo>
                    <a:cubicBezTo>
                      <a:pt x="69" y="184"/>
                      <a:pt x="69" y="182"/>
                      <a:pt x="69" y="180"/>
                    </a:cubicBezTo>
                    <a:cubicBezTo>
                      <a:pt x="69" y="178"/>
                      <a:pt x="68" y="176"/>
                      <a:pt x="68" y="174"/>
                    </a:cubicBezTo>
                    <a:cubicBezTo>
                      <a:pt x="68" y="161"/>
                      <a:pt x="70" y="147"/>
                      <a:pt x="73" y="135"/>
                    </a:cubicBezTo>
                    <a:lnTo>
                      <a:pt x="74" y="134"/>
                    </a:lnTo>
                    <a:lnTo>
                      <a:pt x="74" y="133"/>
                    </a:lnTo>
                    <a:lnTo>
                      <a:pt x="74" y="133"/>
                    </a:lnTo>
                    <a:lnTo>
                      <a:pt x="74" y="132"/>
                    </a:lnTo>
                    <a:cubicBezTo>
                      <a:pt x="74" y="129"/>
                      <a:pt x="75" y="125"/>
                      <a:pt x="75" y="121"/>
                    </a:cubicBezTo>
                    <a:cubicBezTo>
                      <a:pt x="75" y="118"/>
                      <a:pt x="75" y="115"/>
                      <a:pt x="74" y="112"/>
                    </a:cubicBezTo>
                    <a:lnTo>
                      <a:pt x="73" y="110"/>
                    </a:lnTo>
                    <a:lnTo>
                      <a:pt x="71" y="109"/>
                    </a:lnTo>
                    <a:cubicBezTo>
                      <a:pt x="68" y="109"/>
                      <a:pt x="66" y="108"/>
                      <a:pt x="63" y="108"/>
                    </a:cubicBezTo>
                    <a:lnTo>
                      <a:pt x="63" y="111"/>
                    </a:lnTo>
                    <a:lnTo>
                      <a:pt x="66" y="111"/>
                    </a:lnTo>
                    <a:lnTo>
                      <a:pt x="63" y="1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5" name="Freeform 2488">
                <a:extLst>
                  <a:ext uri="{FF2B5EF4-FFF2-40B4-BE49-F238E27FC236}">
                    <a16:creationId xmlns:a16="http://schemas.microsoft.com/office/drawing/2014/main" id="{2791CF2F-EC18-4484-BCE0-BA71FF95CD82}"/>
                  </a:ext>
                </a:extLst>
              </p:cNvPr>
              <p:cNvSpPr>
                <a:spLocks/>
              </p:cNvSpPr>
              <p:nvPr/>
            </p:nvSpPr>
            <p:spPr bwMode="auto">
              <a:xfrm>
                <a:off x="2481" y="4083"/>
                <a:ext cx="140" cy="59"/>
              </a:xfrm>
              <a:custGeom>
                <a:avLst/>
                <a:gdLst>
                  <a:gd name="T0" fmla="*/ 13 w 248"/>
                  <a:gd name="T1" fmla="*/ 74 h 104"/>
                  <a:gd name="T2" fmla="*/ 7 w 248"/>
                  <a:gd name="T3" fmla="*/ 61 h 104"/>
                  <a:gd name="T4" fmla="*/ 7 w 248"/>
                  <a:gd name="T5" fmla="*/ 52 h 104"/>
                  <a:gd name="T6" fmla="*/ 21 w 248"/>
                  <a:gd name="T7" fmla="*/ 42 h 104"/>
                  <a:gd name="T8" fmla="*/ 20 w 248"/>
                  <a:gd name="T9" fmla="*/ 63 h 104"/>
                  <a:gd name="T10" fmla="*/ 27 w 248"/>
                  <a:gd name="T11" fmla="*/ 63 h 104"/>
                  <a:gd name="T12" fmla="*/ 69 w 248"/>
                  <a:gd name="T13" fmla="*/ 6 h 104"/>
                  <a:gd name="T14" fmla="*/ 76 w 248"/>
                  <a:gd name="T15" fmla="*/ 15 h 104"/>
                  <a:gd name="T16" fmla="*/ 84 w 248"/>
                  <a:gd name="T17" fmla="*/ 17 h 104"/>
                  <a:gd name="T18" fmla="*/ 88 w 248"/>
                  <a:gd name="T19" fmla="*/ 39 h 104"/>
                  <a:gd name="T20" fmla="*/ 121 w 248"/>
                  <a:gd name="T21" fmla="*/ 30 h 104"/>
                  <a:gd name="T22" fmla="*/ 121 w 248"/>
                  <a:gd name="T23" fmla="*/ 17 h 104"/>
                  <a:gd name="T24" fmla="*/ 129 w 248"/>
                  <a:gd name="T25" fmla="*/ 16 h 104"/>
                  <a:gd name="T26" fmla="*/ 127 w 248"/>
                  <a:gd name="T27" fmla="*/ 25 h 104"/>
                  <a:gd name="T28" fmla="*/ 144 w 248"/>
                  <a:gd name="T29" fmla="*/ 40 h 104"/>
                  <a:gd name="T30" fmla="*/ 164 w 248"/>
                  <a:gd name="T31" fmla="*/ 28 h 104"/>
                  <a:gd name="T32" fmla="*/ 170 w 248"/>
                  <a:gd name="T33" fmla="*/ 18 h 104"/>
                  <a:gd name="T34" fmla="*/ 171 w 248"/>
                  <a:gd name="T35" fmla="*/ 6 h 104"/>
                  <a:gd name="T36" fmla="*/ 176 w 248"/>
                  <a:gd name="T37" fmla="*/ 12 h 104"/>
                  <a:gd name="T38" fmla="*/ 219 w 248"/>
                  <a:gd name="T39" fmla="*/ 61 h 104"/>
                  <a:gd name="T40" fmla="*/ 229 w 248"/>
                  <a:gd name="T41" fmla="*/ 58 h 104"/>
                  <a:gd name="T42" fmla="*/ 227 w 248"/>
                  <a:gd name="T43" fmla="*/ 57 h 104"/>
                  <a:gd name="T44" fmla="*/ 229 w 248"/>
                  <a:gd name="T45" fmla="*/ 43 h 104"/>
                  <a:gd name="T46" fmla="*/ 237 w 248"/>
                  <a:gd name="T47" fmla="*/ 45 h 104"/>
                  <a:gd name="T48" fmla="*/ 242 w 248"/>
                  <a:gd name="T49" fmla="*/ 61 h 104"/>
                  <a:gd name="T50" fmla="*/ 235 w 248"/>
                  <a:gd name="T51" fmla="*/ 95 h 104"/>
                  <a:gd name="T52" fmla="*/ 235 w 248"/>
                  <a:gd name="T53" fmla="*/ 95 h 104"/>
                  <a:gd name="T54" fmla="*/ 237 w 248"/>
                  <a:gd name="T55" fmla="*/ 97 h 104"/>
                  <a:gd name="T56" fmla="*/ 163 w 248"/>
                  <a:gd name="T57" fmla="*/ 48 h 104"/>
                  <a:gd name="T58" fmla="*/ 86 w 248"/>
                  <a:gd name="T59" fmla="*/ 48 h 104"/>
                  <a:gd name="T60" fmla="*/ 11 w 248"/>
                  <a:gd name="T61" fmla="*/ 98 h 104"/>
                  <a:gd name="T62" fmla="*/ 75 w 248"/>
                  <a:gd name="T63" fmla="*/ 58 h 104"/>
                  <a:gd name="T64" fmla="*/ 163 w 248"/>
                  <a:gd name="T65" fmla="*/ 55 h 104"/>
                  <a:gd name="T66" fmla="*/ 231 w 248"/>
                  <a:gd name="T67" fmla="*/ 97 h 104"/>
                  <a:gd name="T68" fmla="*/ 241 w 248"/>
                  <a:gd name="T69" fmla="*/ 95 h 104"/>
                  <a:gd name="T70" fmla="*/ 247 w 248"/>
                  <a:gd name="T71" fmla="*/ 64 h 104"/>
                  <a:gd name="T72" fmla="*/ 240 w 248"/>
                  <a:gd name="T73" fmla="*/ 40 h 104"/>
                  <a:gd name="T74" fmla="*/ 225 w 248"/>
                  <a:gd name="T75" fmla="*/ 40 h 104"/>
                  <a:gd name="T76" fmla="*/ 226 w 248"/>
                  <a:gd name="T77" fmla="*/ 57 h 104"/>
                  <a:gd name="T78" fmla="*/ 224 w 248"/>
                  <a:gd name="T79" fmla="*/ 58 h 104"/>
                  <a:gd name="T80" fmla="*/ 224 w 248"/>
                  <a:gd name="T81" fmla="*/ 58 h 104"/>
                  <a:gd name="T82" fmla="*/ 223 w 248"/>
                  <a:gd name="T83" fmla="*/ 58 h 104"/>
                  <a:gd name="T84" fmla="*/ 186 w 248"/>
                  <a:gd name="T85" fmla="*/ 23 h 104"/>
                  <a:gd name="T86" fmla="*/ 183 w 248"/>
                  <a:gd name="T87" fmla="*/ 5 h 104"/>
                  <a:gd name="T88" fmla="*/ 168 w 248"/>
                  <a:gd name="T89" fmla="*/ 3 h 104"/>
                  <a:gd name="T90" fmla="*/ 159 w 248"/>
                  <a:gd name="T91" fmla="*/ 13 h 104"/>
                  <a:gd name="T92" fmla="*/ 160 w 248"/>
                  <a:gd name="T93" fmla="*/ 37 h 104"/>
                  <a:gd name="T94" fmla="*/ 131 w 248"/>
                  <a:gd name="T95" fmla="*/ 36 h 104"/>
                  <a:gd name="T96" fmla="*/ 133 w 248"/>
                  <a:gd name="T97" fmla="*/ 21 h 104"/>
                  <a:gd name="T98" fmla="*/ 123 w 248"/>
                  <a:gd name="T99" fmla="*/ 12 h 104"/>
                  <a:gd name="T100" fmla="*/ 114 w 248"/>
                  <a:gd name="T101" fmla="*/ 24 h 104"/>
                  <a:gd name="T102" fmla="*/ 116 w 248"/>
                  <a:gd name="T103" fmla="*/ 37 h 104"/>
                  <a:gd name="T104" fmla="*/ 91 w 248"/>
                  <a:gd name="T105" fmla="*/ 36 h 104"/>
                  <a:gd name="T106" fmla="*/ 87 w 248"/>
                  <a:gd name="T107" fmla="*/ 13 h 104"/>
                  <a:gd name="T108" fmla="*/ 80 w 248"/>
                  <a:gd name="T109" fmla="*/ 0 h 104"/>
                  <a:gd name="T110" fmla="*/ 66 w 248"/>
                  <a:gd name="T111" fmla="*/ 22 h 104"/>
                  <a:gd name="T112" fmla="*/ 23 w 248"/>
                  <a:gd name="T113" fmla="*/ 58 h 104"/>
                  <a:gd name="T114" fmla="*/ 23 w 248"/>
                  <a:gd name="T115" fmla="*/ 61 h 104"/>
                  <a:gd name="T116" fmla="*/ 23 w 248"/>
                  <a:gd name="T117" fmla="*/ 39 h 104"/>
                  <a:gd name="T118" fmla="*/ 2 w 248"/>
                  <a:gd name="T119" fmla="*/ 49 h 104"/>
                  <a:gd name="T120" fmla="*/ 2 w 248"/>
                  <a:gd name="T121" fmla="*/ 66 h 104"/>
                  <a:gd name="T122" fmla="*/ 6 w 248"/>
                  <a:gd name="T123" fmla="*/ 82 h 104"/>
                  <a:gd name="T124" fmla="*/ 11 w 248"/>
                  <a:gd name="T125"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104">
                    <a:moveTo>
                      <a:pt x="11" y="98"/>
                    </a:moveTo>
                    <a:lnTo>
                      <a:pt x="14" y="98"/>
                    </a:lnTo>
                    <a:cubicBezTo>
                      <a:pt x="13" y="95"/>
                      <a:pt x="13" y="94"/>
                      <a:pt x="13" y="93"/>
                    </a:cubicBezTo>
                    <a:cubicBezTo>
                      <a:pt x="13" y="89"/>
                      <a:pt x="13" y="86"/>
                      <a:pt x="13" y="82"/>
                    </a:cubicBezTo>
                    <a:cubicBezTo>
                      <a:pt x="13" y="79"/>
                      <a:pt x="13" y="77"/>
                      <a:pt x="13" y="74"/>
                    </a:cubicBezTo>
                    <a:lnTo>
                      <a:pt x="13" y="73"/>
                    </a:lnTo>
                    <a:cubicBezTo>
                      <a:pt x="13" y="71"/>
                      <a:pt x="13" y="68"/>
                      <a:pt x="11" y="66"/>
                    </a:cubicBezTo>
                    <a:cubicBezTo>
                      <a:pt x="10" y="64"/>
                      <a:pt x="8" y="62"/>
                      <a:pt x="6" y="60"/>
                    </a:cubicBezTo>
                    <a:lnTo>
                      <a:pt x="4" y="63"/>
                    </a:lnTo>
                    <a:lnTo>
                      <a:pt x="7" y="61"/>
                    </a:lnTo>
                    <a:lnTo>
                      <a:pt x="5" y="60"/>
                    </a:lnTo>
                    <a:lnTo>
                      <a:pt x="3" y="62"/>
                    </a:lnTo>
                    <a:lnTo>
                      <a:pt x="6" y="61"/>
                    </a:lnTo>
                    <a:cubicBezTo>
                      <a:pt x="6" y="60"/>
                      <a:pt x="6" y="58"/>
                      <a:pt x="6" y="57"/>
                    </a:cubicBezTo>
                    <a:cubicBezTo>
                      <a:pt x="6" y="55"/>
                      <a:pt x="6" y="54"/>
                      <a:pt x="7" y="52"/>
                    </a:cubicBezTo>
                    <a:cubicBezTo>
                      <a:pt x="8" y="51"/>
                      <a:pt x="10" y="48"/>
                      <a:pt x="14" y="44"/>
                    </a:cubicBezTo>
                    <a:lnTo>
                      <a:pt x="11" y="42"/>
                    </a:lnTo>
                    <a:lnTo>
                      <a:pt x="11" y="45"/>
                    </a:lnTo>
                    <a:lnTo>
                      <a:pt x="21" y="45"/>
                    </a:lnTo>
                    <a:lnTo>
                      <a:pt x="21" y="42"/>
                    </a:lnTo>
                    <a:lnTo>
                      <a:pt x="18" y="43"/>
                    </a:lnTo>
                    <a:cubicBezTo>
                      <a:pt x="19" y="45"/>
                      <a:pt x="19" y="47"/>
                      <a:pt x="19" y="49"/>
                    </a:cubicBezTo>
                    <a:cubicBezTo>
                      <a:pt x="19" y="51"/>
                      <a:pt x="19" y="53"/>
                      <a:pt x="19" y="55"/>
                    </a:cubicBezTo>
                    <a:cubicBezTo>
                      <a:pt x="19" y="57"/>
                      <a:pt x="19" y="59"/>
                      <a:pt x="20" y="61"/>
                    </a:cubicBezTo>
                    <a:lnTo>
                      <a:pt x="20" y="63"/>
                    </a:lnTo>
                    <a:lnTo>
                      <a:pt x="22" y="64"/>
                    </a:lnTo>
                    <a:lnTo>
                      <a:pt x="24" y="65"/>
                    </a:lnTo>
                    <a:lnTo>
                      <a:pt x="25" y="64"/>
                    </a:lnTo>
                    <a:lnTo>
                      <a:pt x="26" y="64"/>
                    </a:lnTo>
                    <a:lnTo>
                      <a:pt x="27" y="63"/>
                    </a:lnTo>
                    <a:cubicBezTo>
                      <a:pt x="41" y="50"/>
                      <a:pt x="56" y="38"/>
                      <a:pt x="71" y="24"/>
                    </a:cubicBezTo>
                    <a:lnTo>
                      <a:pt x="72" y="23"/>
                    </a:lnTo>
                    <a:lnTo>
                      <a:pt x="72" y="22"/>
                    </a:lnTo>
                    <a:lnTo>
                      <a:pt x="72" y="6"/>
                    </a:lnTo>
                    <a:lnTo>
                      <a:pt x="69" y="6"/>
                    </a:lnTo>
                    <a:lnTo>
                      <a:pt x="71" y="9"/>
                    </a:lnTo>
                    <a:cubicBezTo>
                      <a:pt x="73" y="7"/>
                      <a:pt x="75" y="7"/>
                      <a:pt x="78" y="7"/>
                    </a:cubicBezTo>
                    <a:lnTo>
                      <a:pt x="77" y="3"/>
                    </a:lnTo>
                    <a:lnTo>
                      <a:pt x="74" y="4"/>
                    </a:lnTo>
                    <a:cubicBezTo>
                      <a:pt x="75" y="8"/>
                      <a:pt x="75" y="11"/>
                      <a:pt x="76" y="15"/>
                    </a:cubicBezTo>
                    <a:lnTo>
                      <a:pt x="76" y="17"/>
                    </a:lnTo>
                    <a:lnTo>
                      <a:pt x="78" y="18"/>
                    </a:lnTo>
                    <a:cubicBezTo>
                      <a:pt x="81" y="18"/>
                      <a:pt x="83" y="19"/>
                      <a:pt x="86" y="19"/>
                    </a:cubicBezTo>
                    <a:lnTo>
                      <a:pt x="87" y="16"/>
                    </a:lnTo>
                    <a:lnTo>
                      <a:pt x="84" y="17"/>
                    </a:lnTo>
                    <a:cubicBezTo>
                      <a:pt x="84" y="19"/>
                      <a:pt x="84" y="21"/>
                      <a:pt x="84" y="24"/>
                    </a:cubicBezTo>
                    <a:cubicBezTo>
                      <a:pt x="84" y="25"/>
                      <a:pt x="84" y="27"/>
                      <a:pt x="84" y="29"/>
                    </a:cubicBezTo>
                    <a:cubicBezTo>
                      <a:pt x="84" y="31"/>
                      <a:pt x="84" y="34"/>
                      <a:pt x="85" y="37"/>
                    </a:cubicBezTo>
                    <a:lnTo>
                      <a:pt x="85" y="39"/>
                    </a:lnTo>
                    <a:lnTo>
                      <a:pt x="88" y="39"/>
                    </a:lnTo>
                    <a:cubicBezTo>
                      <a:pt x="92" y="40"/>
                      <a:pt x="96" y="40"/>
                      <a:pt x="101" y="40"/>
                    </a:cubicBezTo>
                    <a:cubicBezTo>
                      <a:pt x="106" y="40"/>
                      <a:pt x="111" y="40"/>
                      <a:pt x="116" y="40"/>
                    </a:cubicBezTo>
                    <a:lnTo>
                      <a:pt x="119" y="40"/>
                    </a:lnTo>
                    <a:lnTo>
                      <a:pt x="119" y="38"/>
                    </a:lnTo>
                    <a:cubicBezTo>
                      <a:pt x="121" y="35"/>
                      <a:pt x="121" y="32"/>
                      <a:pt x="121" y="30"/>
                    </a:cubicBezTo>
                    <a:cubicBezTo>
                      <a:pt x="121" y="29"/>
                      <a:pt x="121" y="27"/>
                      <a:pt x="121" y="26"/>
                    </a:cubicBezTo>
                    <a:lnTo>
                      <a:pt x="121" y="25"/>
                    </a:lnTo>
                    <a:lnTo>
                      <a:pt x="121" y="24"/>
                    </a:lnTo>
                    <a:cubicBezTo>
                      <a:pt x="121" y="22"/>
                      <a:pt x="121" y="21"/>
                      <a:pt x="121" y="21"/>
                    </a:cubicBezTo>
                    <a:cubicBezTo>
                      <a:pt x="121" y="19"/>
                      <a:pt x="121" y="18"/>
                      <a:pt x="121" y="17"/>
                    </a:cubicBezTo>
                    <a:lnTo>
                      <a:pt x="119" y="16"/>
                    </a:lnTo>
                    <a:lnTo>
                      <a:pt x="120" y="19"/>
                    </a:lnTo>
                    <a:cubicBezTo>
                      <a:pt x="121" y="19"/>
                      <a:pt x="122" y="18"/>
                      <a:pt x="123" y="18"/>
                    </a:cubicBezTo>
                    <a:cubicBezTo>
                      <a:pt x="125" y="18"/>
                      <a:pt x="127" y="19"/>
                      <a:pt x="128" y="19"/>
                    </a:cubicBezTo>
                    <a:lnTo>
                      <a:pt x="129" y="16"/>
                    </a:lnTo>
                    <a:lnTo>
                      <a:pt x="127" y="18"/>
                    </a:lnTo>
                    <a:cubicBezTo>
                      <a:pt x="127" y="18"/>
                      <a:pt x="127" y="18"/>
                      <a:pt x="127" y="20"/>
                    </a:cubicBezTo>
                    <a:lnTo>
                      <a:pt x="127" y="21"/>
                    </a:lnTo>
                    <a:lnTo>
                      <a:pt x="127" y="22"/>
                    </a:lnTo>
                    <a:cubicBezTo>
                      <a:pt x="127" y="23"/>
                      <a:pt x="127" y="24"/>
                      <a:pt x="127" y="25"/>
                    </a:cubicBezTo>
                    <a:cubicBezTo>
                      <a:pt x="127" y="26"/>
                      <a:pt x="127" y="28"/>
                      <a:pt x="127" y="29"/>
                    </a:cubicBezTo>
                    <a:cubicBezTo>
                      <a:pt x="127" y="32"/>
                      <a:pt x="127" y="34"/>
                      <a:pt x="128" y="37"/>
                    </a:cubicBezTo>
                    <a:lnTo>
                      <a:pt x="128" y="39"/>
                    </a:lnTo>
                    <a:lnTo>
                      <a:pt x="130" y="40"/>
                    </a:lnTo>
                    <a:cubicBezTo>
                      <a:pt x="135" y="40"/>
                      <a:pt x="139" y="40"/>
                      <a:pt x="144" y="40"/>
                    </a:cubicBezTo>
                    <a:cubicBezTo>
                      <a:pt x="148" y="40"/>
                      <a:pt x="152" y="40"/>
                      <a:pt x="157" y="40"/>
                    </a:cubicBezTo>
                    <a:cubicBezTo>
                      <a:pt x="158" y="40"/>
                      <a:pt x="159" y="40"/>
                      <a:pt x="160" y="40"/>
                    </a:cubicBezTo>
                    <a:lnTo>
                      <a:pt x="162" y="40"/>
                    </a:lnTo>
                    <a:lnTo>
                      <a:pt x="163" y="38"/>
                    </a:lnTo>
                    <a:cubicBezTo>
                      <a:pt x="164" y="34"/>
                      <a:pt x="164" y="31"/>
                      <a:pt x="164" y="28"/>
                    </a:cubicBezTo>
                    <a:cubicBezTo>
                      <a:pt x="164" y="27"/>
                      <a:pt x="164" y="25"/>
                      <a:pt x="164" y="24"/>
                    </a:cubicBezTo>
                    <a:cubicBezTo>
                      <a:pt x="164" y="21"/>
                      <a:pt x="164" y="19"/>
                      <a:pt x="164" y="17"/>
                    </a:cubicBezTo>
                    <a:lnTo>
                      <a:pt x="161" y="16"/>
                    </a:lnTo>
                    <a:lnTo>
                      <a:pt x="162" y="19"/>
                    </a:lnTo>
                    <a:cubicBezTo>
                      <a:pt x="164" y="19"/>
                      <a:pt x="167" y="18"/>
                      <a:pt x="170" y="18"/>
                    </a:cubicBezTo>
                    <a:lnTo>
                      <a:pt x="173" y="18"/>
                    </a:lnTo>
                    <a:lnTo>
                      <a:pt x="173" y="15"/>
                    </a:lnTo>
                    <a:cubicBezTo>
                      <a:pt x="173" y="11"/>
                      <a:pt x="174" y="8"/>
                      <a:pt x="174" y="4"/>
                    </a:cubicBezTo>
                    <a:lnTo>
                      <a:pt x="171" y="3"/>
                    </a:lnTo>
                    <a:lnTo>
                      <a:pt x="171" y="6"/>
                    </a:lnTo>
                    <a:lnTo>
                      <a:pt x="172" y="6"/>
                    </a:lnTo>
                    <a:cubicBezTo>
                      <a:pt x="174" y="6"/>
                      <a:pt x="175" y="7"/>
                      <a:pt x="178" y="9"/>
                    </a:cubicBezTo>
                    <a:lnTo>
                      <a:pt x="180" y="6"/>
                    </a:lnTo>
                    <a:lnTo>
                      <a:pt x="176" y="6"/>
                    </a:lnTo>
                    <a:cubicBezTo>
                      <a:pt x="176" y="8"/>
                      <a:pt x="176" y="10"/>
                      <a:pt x="176" y="12"/>
                    </a:cubicBezTo>
                    <a:cubicBezTo>
                      <a:pt x="176" y="13"/>
                      <a:pt x="176" y="15"/>
                      <a:pt x="176" y="16"/>
                    </a:cubicBezTo>
                    <a:lnTo>
                      <a:pt x="176" y="16"/>
                    </a:lnTo>
                    <a:cubicBezTo>
                      <a:pt x="176" y="21"/>
                      <a:pt x="178" y="25"/>
                      <a:pt x="182" y="28"/>
                    </a:cubicBezTo>
                    <a:cubicBezTo>
                      <a:pt x="188" y="33"/>
                      <a:pt x="193" y="38"/>
                      <a:pt x="199" y="43"/>
                    </a:cubicBezTo>
                    <a:cubicBezTo>
                      <a:pt x="206" y="49"/>
                      <a:pt x="212" y="55"/>
                      <a:pt x="219" y="61"/>
                    </a:cubicBezTo>
                    <a:cubicBezTo>
                      <a:pt x="220" y="62"/>
                      <a:pt x="221" y="63"/>
                      <a:pt x="222" y="63"/>
                    </a:cubicBezTo>
                    <a:lnTo>
                      <a:pt x="223" y="64"/>
                    </a:lnTo>
                    <a:lnTo>
                      <a:pt x="225" y="64"/>
                    </a:lnTo>
                    <a:cubicBezTo>
                      <a:pt x="226" y="63"/>
                      <a:pt x="228" y="62"/>
                      <a:pt x="228" y="61"/>
                    </a:cubicBezTo>
                    <a:cubicBezTo>
                      <a:pt x="229" y="60"/>
                      <a:pt x="229" y="59"/>
                      <a:pt x="229" y="58"/>
                    </a:cubicBezTo>
                    <a:lnTo>
                      <a:pt x="229" y="57"/>
                    </a:lnTo>
                    <a:lnTo>
                      <a:pt x="227" y="57"/>
                    </a:lnTo>
                    <a:lnTo>
                      <a:pt x="229" y="57"/>
                    </a:lnTo>
                    <a:lnTo>
                      <a:pt x="229" y="57"/>
                    </a:lnTo>
                    <a:lnTo>
                      <a:pt x="227" y="57"/>
                    </a:lnTo>
                    <a:lnTo>
                      <a:pt x="229" y="57"/>
                    </a:lnTo>
                    <a:lnTo>
                      <a:pt x="229" y="57"/>
                    </a:lnTo>
                    <a:lnTo>
                      <a:pt x="229" y="57"/>
                    </a:lnTo>
                    <a:cubicBezTo>
                      <a:pt x="229" y="55"/>
                      <a:pt x="229" y="53"/>
                      <a:pt x="229" y="51"/>
                    </a:cubicBezTo>
                    <a:cubicBezTo>
                      <a:pt x="229" y="48"/>
                      <a:pt x="229" y="46"/>
                      <a:pt x="229" y="43"/>
                    </a:cubicBezTo>
                    <a:lnTo>
                      <a:pt x="226" y="43"/>
                    </a:lnTo>
                    <a:lnTo>
                      <a:pt x="227" y="46"/>
                    </a:lnTo>
                    <a:cubicBezTo>
                      <a:pt x="229" y="45"/>
                      <a:pt x="230" y="45"/>
                      <a:pt x="232" y="45"/>
                    </a:cubicBezTo>
                    <a:cubicBezTo>
                      <a:pt x="233" y="45"/>
                      <a:pt x="235" y="45"/>
                      <a:pt x="237" y="45"/>
                    </a:cubicBezTo>
                    <a:lnTo>
                      <a:pt x="237" y="45"/>
                    </a:lnTo>
                    <a:lnTo>
                      <a:pt x="237" y="42"/>
                    </a:lnTo>
                    <a:lnTo>
                      <a:pt x="235" y="44"/>
                    </a:lnTo>
                    <a:cubicBezTo>
                      <a:pt x="237" y="46"/>
                      <a:pt x="238" y="49"/>
                      <a:pt x="240" y="51"/>
                    </a:cubicBezTo>
                    <a:cubicBezTo>
                      <a:pt x="241" y="53"/>
                      <a:pt x="242" y="56"/>
                      <a:pt x="242" y="58"/>
                    </a:cubicBezTo>
                    <a:cubicBezTo>
                      <a:pt x="242" y="59"/>
                      <a:pt x="242" y="60"/>
                      <a:pt x="242" y="61"/>
                    </a:cubicBezTo>
                    <a:lnTo>
                      <a:pt x="245" y="62"/>
                    </a:lnTo>
                    <a:lnTo>
                      <a:pt x="242" y="60"/>
                    </a:lnTo>
                    <a:cubicBezTo>
                      <a:pt x="239" y="63"/>
                      <a:pt x="237" y="65"/>
                      <a:pt x="236" y="67"/>
                    </a:cubicBezTo>
                    <a:cubicBezTo>
                      <a:pt x="235" y="70"/>
                      <a:pt x="235" y="73"/>
                      <a:pt x="235" y="78"/>
                    </a:cubicBezTo>
                    <a:cubicBezTo>
                      <a:pt x="235" y="84"/>
                      <a:pt x="235" y="89"/>
                      <a:pt x="235" y="95"/>
                    </a:cubicBezTo>
                    <a:lnTo>
                      <a:pt x="235" y="95"/>
                    </a:lnTo>
                    <a:lnTo>
                      <a:pt x="235" y="95"/>
                    </a:lnTo>
                    <a:lnTo>
                      <a:pt x="237" y="95"/>
                    </a:lnTo>
                    <a:lnTo>
                      <a:pt x="235" y="95"/>
                    </a:lnTo>
                    <a:lnTo>
                      <a:pt x="235" y="95"/>
                    </a:lnTo>
                    <a:lnTo>
                      <a:pt x="237" y="95"/>
                    </a:lnTo>
                    <a:lnTo>
                      <a:pt x="235" y="95"/>
                    </a:lnTo>
                    <a:lnTo>
                      <a:pt x="235" y="95"/>
                    </a:lnTo>
                    <a:lnTo>
                      <a:pt x="234" y="96"/>
                    </a:lnTo>
                    <a:lnTo>
                      <a:pt x="237" y="97"/>
                    </a:lnTo>
                    <a:lnTo>
                      <a:pt x="239" y="94"/>
                    </a:lnTo>
                    <a:cubicBezTo>
                      <a:pt x="237" y="93"/>
                      <a:pt x="235" y="93"/>
                      <a:pt x="234" y="92"/>
                    </a:cubicBezTo>
                    <a:cubicBezTo>
                      <a:pt x="216" y="79"/>
                      <a:pt x="197" y="66"/>
                      <a:pt x="178" y="53"/>
                    </a:cubicBezTo>
                    <a:cubicBezTo>
                      <a:pt x="174" y="50"/>
                      <a:pt x="169" y="48"/>
                      <a:pt x="163" y="48"/>
                    </a:cubicBezTo>
                    <a:lnTo>
                      <a:pt x="163" y="48"/>
                    </a:lnTo>
                    <a:lnTo>
                      <a:pt x="163" y="52"/>
                    </a:lnTo>
                    <a:lnTo>
                      <a:pt x="163" y="48"/>
                    </a:lnTo>
                    <a:cubicBezTo>
                      <a:pt x="150" y="49"/>
                      <a:pt x="137" y="49"/>
                      <a:pt x="125" y="49"/>
                    </a:cubicBezTo>
                    <a:cubicBezTo>
                      <a:pt x="112" y="49"/>
                      <a:pt x="99" y="49"/>
                      <a:pt x="86" y="48"/>
                    </a:cubicBezTo>
                    <a:lnTo>
                      <a:pt x="86" y="48"/>
                    </a:lnTo>
                    <a:lnTo>
                      <a:pt x="85" y="48"/>
                    </a:lnTo>
                    <a:cubicBezTo>
                      <a:pt x="80" y="48"/>
                      <a:pt x="75" y="50"/>
                      <a:pt x="71" y="53"/>
                    </a:cubicBezTo>
                    <a:cubicBezTo>
                      <a:pt x="54" y="65"/>
                      <a:pt x="36" y="77"/>
                      <a:pt x="18" y="90"/>
                    </a:cubicBezTo>
                    <a:cubicBezTo>
                      <a:pt x="16" y="92"/>
                      <a:pt x="13" y="93"/>
                      <a:pt x="9" y="96"/>
                    </a:cubicBezTo>
                    <a:lnTo>
                      <a:pt x="11" y="98"/>
                    </a:lnTo>
                    <a:lnTo>
                      <a:pt x="14" y="98"/>
                    </a:lnTo>
                    <a:lnTo>
                      <a:pt x="11" y="98"/>
                    </a:lnTo>
                    <a:lnTo>
                      <a:pt x="12" y="101"/>
                    </a:lnTo>
                    <a:cubicBezTo>
                      <a:pt x="16" y="99"/>
                      <a:pt x="19" y="97"/>
                      <a:pt x="22" y="95"/>
                    </a:cubicBezTo>
                    <a:cubicBezTo>
                      <a:pt x="40" y="83"/>
                      <a:pt x="57" y="71"/>
                      <a:pt x="75" y="58"/>
                    </a:cubicBezTo>
                    <a:cubicBezTo>
                      <a:pt x="78" y="56"/>
                      <a:pt x="81" y="55"/>
                      <a:pt x="85" y="55"/>
                    </a:cubicBezTo>
                    <a:lnTo>
                      <a:pt x="86" y="55"/>
                    </a:lnTo>
                    <a:lnTo>
                      <a:pt x="86" y="55"/>
                    </a:lnTo>
                    <a:cubicBezTo>
                      <a:pt x="99" y="55"/>
                      <a:pt x="112" y="55"/>
                      <a:pt x="125" y="55"/>
                    </a:cubicBezTo>
                    <a:cubicBezTo>
                      <a:pt x="137" y="55"/>
                      <a:pt x="150" y="55"/>
                      <a:pt x="163" y="55"/>
                    </a:cubicBezTo>
                    <a:lnTo>
                      <a:pt x="163" y="55"/>
                    </a:lnTo>
                    <a:lnTo>
                      <a:pt x="163" y="55"/>
                    </a:lnTo>
                    <a:lnTo>
                      <a:pt x="163" y="55"/>
                    </a:lnTo>
                    <a:cubicBezTo>
                      <a:pt x="168" y="55"/>
                      <a:pt x="171" y="56"/>
                      <a:pt x="175" y="59"/>
                    </a:cubicBezTo>
                    <a:cubicBezTo>
                      <a:pt x="193" y="72"/>
                      <a:pt x="212" y="84"/>
                      <a:pt x="231" y="97"/>
                    </a:cubicBezTo>
                    <a:cubicBezTo>
                      <a:pt x="232" y="99"/>
                      <a:pt x="234" y="99"/>
                      <a:pt x="236" y="100"/>
                    </a:cubicBezTo>
                    <a:lnTo>
                      <a:pt x="239" y="102"/>
                    </a:lnTo>
                    <a:lnTo>
                      <a:pt x="240" y="98"/>
                    </a:lnTo>
                    <a:lnTo>
                      <a:pt x="241" y="97"/>
                    </a:lnTo>
                    <a:cubicBezTo>
                      <a:pt x="241" y="97"/>
                      <a:pt x="241" y="96"/>
                      <a:pt x="241" y="95"/>
                    </a:cubicBezTo>
                    <a:lnTo>
                      <a:pt x="238" y="95"/>
                    </a:lnTo>
                    <a:lnTo>
                      <a:pt x="241" y="95"/>
                    </a:lnTo>
                    <a:cubicBezTo>
                      <a:pt x="241" y="89"/>
                      <a:pt x="241" y="84"/>
                      <a:pt x="241" y="78"/>
                    </a:cubicBezTo>
                    <a:cubicBezTo>
                      <a:pt x="241" y="73"/>
                      <a:pt x="241" y="71"/>
                      <a:pt x="242" y="70"/>
                    </a:cubicBezTo>
                    <a:cubicBezTo>
                      <a:pt x="242" y="69"/>
                      <a:pt x="244" y="67"/>
                      <a:pt x="247" y="64"/>
                    </a:cubicBezTo>
                    <a:lnTo>
                      <a:pt x="247" y="63"/>
                    </a:lnTo>
                    <a:lnTo>
                      <a:pt x="248" y="63"/>
                    </a:lnTo>
                    <a:cubicBezTo>
                      <a:pt x="248" y="61"/>
                      <a:pt x="248" y="60"/>
                      <a:pt x="248" y="58"/>
                    </a:cubicBezTo>
                    <a:cubicBezTo>
                      <a:pt x="248" y="54"/>
                      <a:pt x="247" y="51"/>
                      <a:pt x="245" y="48"/>
                    </a:cubicBezTo>
                    <a:cubicBezTo>
                      <a:pt x="244" y="45"/>
                      <a:pt x="242" y="43"/>
                      <a:pt x="240" y="40"/>
                    </a:cubicBezTo>
                    <a:lnTo>
                      <a:pt x="239" y="39"/>
                    </a:lnTo>
                    <a:lnTo>
                      <a:pt x="237" y="39"/>
                    </a:lnTo>
                    <a:lnTo>
                      <a:pt x="237" y="39"/>
                    </a:lnTo>
                    <a:cubicBezTo>
                      <a:pt x="235" y="39"/>
                      <a:pt x="234" y="39"/>
                      <a:pt x="232" y="39"/>
                    </a:cubicBezTo>
                    <a:cubicBezTo>
                      <a:pt x="230" y="39"/>
                      <a:pt x="227" y="39"/>
                      <a:pt x="225" y="40"/>
                    </a:cubicBezTo>
                    <a:lnTo>
                      <a:pt x="223" y="41"/>
                    </a:lnTo>
                    <a:lnTo>
                      <a:pt x="223" y="43"/>
                    </a:lnTo>
                    <a:cubicBezTo>
                      <a:pt x="223" y="46"/>
                      <a:pt x="223" y="48"/>
                      <a:pt x="223" y="51"/>
                    </a:cubicBezTo>
                    <a:cubicBezTo>
                      <a:pt x="223" y="53"/>
                      <a:pt x="223" y="55"/>
                      <a:pt x="223" y="57"/>
                    </a:cubicBezTo>
                    <a:lnTo>
                      <a:pt x="226" y="57"/>
                    </a:lnTo>
                    <a:lnTo>
                      <a:pt x="223" y="57"/>
                    </a:lnTo>
                    <a:lnTo>
                      <a:pt x="223" y="57"/>
                    </a:lnTo>
                    <a:lnTo>
                      <a:pt x="223" y="58"/>
                    </a:lnTo>
                    <a:lnTo>
                      <a:pt x="223" y="58"/>
                    </a:lnTo>
                    <a:lnTo>
                      <a:pt x="224" y="58"/>
                    </a:lnTo>
                    <a:lnTo>
                      <a:pt x="223" y="58"/>
                    </a:lnTo>
                    <a:lnTo>
                      <a:pt x="223" y="58"/>
                    </a:lnTo>
                    <a:lnTo>
                      <a:pt x="224" y="58"/>
                    </a:lnTo>
                    <a:lnTo>
                      <a:pt x="223" y="58"/>
                    </a:lnTo>
                    <a:lnTo>
                      <a:pt x="224" y="58"/>
                    </a:lnTo>
                    <a:lnTo>
                      <a:pt x="223" y="57"/>
                    </a:lnTo>
                    <a:lnTo>
                      <a:pt x="223" y="58"/>
                    </a:lnTo>
                    <a:lnTo>
                      <a:pt x="224" y="58"/>
                    </a:lnTo>
                    <a:lnTo>
                      <a:pt x="223" y="57"/>
                    </a:lnTo>
                    <a:lnTo>
                      <a:pt x="223" y="58"/>
                    </a:lnTo>
                    <a:lnTo>
                      <a:pt x="224" y="61"/>
                    </a:lnTo>
                    <a:lnTo>
                      <a:pt x="226" y="58"/>
                    </a:lnTo>
                    <a:cubicBezTo>
                      <a:pt x="225" y="57"/>
                      <a:pt x="224" y="57"/>
                      <a:pt x="223" y="56"/>
                    </a:cubicBezTo>
                    <a:cubicBezTo>
                      <a:pt x="216" y="50"/>
                      <a:pt x="210" y="44"/>
                      <a:pt x="203" y="38"/>
                    </a:cubicBezTo>
                    <a:cubicBezTo>
                      <a:pt x="198" y="33"/>
                      <a:pt x="192" y="28"/>
                      <a:pt x="186" y="23"/>
                    </a:cubicBezTo>
                    <a:cubicBezTo>
                      <a:pt x="183" y="21"/>
                      <a:pt x="183" y="19"/>
                      <a:pt x="183" y="16"/>
                    </a:cubicBezTo>
                    <a:lnTo>
                      <a:pt x="183" y="16"/>
                    </a:lnTo>
                    <a:cubicBezTo>
                      <a:pt x="183" y="15"/>
                      <a:pt x="183" y="13"/>
                      <a:pt x="183" y="12"/>
                    </a:cubicBezTo>
                    <a:cubicBezTo>
                      <a:pt x="183" y="10"/>
                      <a:pt x="183" y="8"/>
                      <a:pt x="183" y="6"/>
                    </a:cubicBezTo>
                    <a:lnTo>
                      <a:pt x="183" y="5"/>
                    </a:lnTo>
                    <a:lnTo>
                      <a:pt x="181" y="4"/>
                    </a:lnTo>
                    <a:cubicBezTo>
                      <a:pt x="179" y="2"/>
                      <a:pt x="176" y="0"/>
                      <a:pt x="172" y="0"/>
                    </a:cubicBezTo>
                    <a:lnTo>
                      <a:pt x="170" y="0"/>
                    </a:lnTo>
                    <a:lnTo>
                      <a:pt x="168" y="0"/>
                    </a:lnTo>
                    <a:lnTo>
                      <a:pt x="168" y="3"/>
                    </a:lnTo>
                    <a:cubicBezTo>
                      <a:pt x="167" y="7"/>
                      <a:pt x="167" y="11"/>
                      <a:pt x="167" y="14"/>
                    </a:cubicBezTo>
                    <a:lnTo>
                      <a:pt x="170" y="15"/>
                    </a:lnTo>
                    <a:lnTo>
                      <a:pt x="169" y="12"/>
                    </a:lnTo>
                    <a:cubicBezTo>
                      <a:pt x="166" y="12"/>
                      <a:pt x="164" y="12"/>
                      <a:pt x="161" y="13"/>
                    </a:cubicBezTo>
                    <a:lnTo>
                      <a:pt x="159" y="13"/>
                    </a:lnTo>
                    <a:lnTo>
                      <a:pt x="158" y="15"/>
                    </a:lnTo>
                    <a:cubicBezTo>
                      <a:pt x="158" y="18"/>
                      <a:pt x="157" y="21"/>
                      <a:pt x="157" y="24"/>
                    </a:cubicBezTo>
                    <a:cubicBezTo>
                      <a:pt x="157" y="25"/>
                      <a:pt x="157" y="27"/>
                      <a:pt x="157" y="28"/>
                    </a:cubicBezTo>
                    <a:cubicBezTo>
                      <a:pt x="157" y="31"/>
                      <a:pt x="157" y="33"/>
                      <a:pt x="157" y="36"/>
                    </a:cubicBezTo>
                    <a:lnTo>
                      <a:pt x="160" y="37"/>
                    </a:lnTo>
                    <a:lnTo>
                      <a:pt x="160" y="34"/>
                    </a:lnTo>
                    <a:cubicBezTo>
                      <a:pt x="159" y="34"/>
                      <a:pt x="158" y="34"/>
                      <a:pt x="157" y="34"/>
                    </a:cubicBezTo>
                    <a:cubicBezTo>
                      <a:pt x="152" y="34"/>
                      <a:pt x="148" y="34"/>
                      <a:pt x="144" y="34"/>
                    </a:cubicBezTo>
                    <a:cubicBezTo>
                      <a:pt x="139" y="34"/>
                      <a:pt x="135" y="34"/>
                      <a:pt x="131" y="33"/>
                    </a:cubicBezTo>
                    <a:lnTo>
                      <a:pt x="131" y="36"/>
                    </a:lnTo>
                    <a:lnTo>
                      <a:pt x="134" y="36"/>
                    </a:lnTo>
                    <a:cubicBezTo>
                      <a:pt x="134" y="34"/>
                      <a:pt x="133" y="31"/>
                      <a:pt x="133" y="29"/>
                    </a:cubicBezTo>
                    <a:cubicBezTo>
                      <a:pt x="133" y="28"/>
                      <a:pt x="133" y="26"/>
                      <a:pt x="133" y="25"/>
                    </a:cubicBezTo>
                    <a:cubicBezTo>
                      <a:pt x="133" y="24"/>
                      <a:pt x="133" y="23"/>
                      <a:pt x="133" y="22"/>
                    </a:cubicBezTo>
                    <a:lnTo>
                      <a:pt x="133" y="21"/>
                    </a:lnTo>
                    <a:lnTo>
                      <a:pt x="133" y="20"/>
                    </a:lnTo>
                    <a:cubicBezTo>
                      <a:pt x="133" y="18"/>
                      <a:pt x="133" y="15"/>
                      <a:pt x="131" y="13"/>
                    </a:cubicBezTo>
                    <a:lnTo>
                      <a:pt x="130" y="13"/>
                    </a:lnTo>
                    <a:lnTo>
                      <a:pt x="129" y="12"/>
                    </a:lnTo>
                    <a:cubicBezTo>
                      <a:pt x="127" y="12"/>
                      <a:pt x="125" y="12"/>
                      <a:pt x="123" y="12"/>
                    </a:cubicBezTo>
                    <a:cubicBezTo>
                      <a:pt x="122" y="12"/>
                      <a:pt x="120" y="12"/>
                      <a:pt x="118" y="13"/>
                    </a:cubicBezTo>
                    <a:lnTo>
                      <a:pt x="117" y="13"/>
                    </a:lnTo>
                    <a:lnTo>
                      <a:pt x="116" y="14"/>
                    </a:lnTo>
                    <a:cubicBezTo>
                      <a:pt x="115" y="17"/>
                      <a:pt x="114" y="19"/>
                      <a:pt x="114" y="21"/>
                    </a:cubicBezTo>
                    <a:cubicBezTo>
                      <a:pt x="114" y="22"/>
                      <a:pt x="114" y="23"/>
                      <a:pt x="114" y="24"/>
                    </a:cubicBezTo>
                    <a:lnTo>
                      <a:pt x="114" y="24"/>
                    </a:lnTo>
                    <a:lnTo>
                      <a:pt x="114" y="26"/>
                    </a:lnTo>
                    <a:cubicBezTo>
                      <a:pt x="114" y="28"/>
                      <a:pt x="114" y="29"/>
                      <a:pt x="114" y="30"/>
                    </a:cubicBezTo>
                    <a:cubicBezTo>
                      <a:pt x="114" y="32"/>
                      <a:pt x="114" y="34"/>
                      <a:pt x="114" y="35"/>
                    </a:cubicBezTo>
                    <a:lnTo>
                      <a:pt x="116" y="37"/>
                    </a:lnTo>
                    <a:lnTo>
                      <a:pt x="116" y="34"/>
                    </a:lnTo>
                    <a:cubicBezTo>
                      <a:pt x="111" y="34"/>
                      <a:pt x="106" y="34"/>
                      <a:pt x="101" y="34"/>
                    </a:cubicBezTo>
                    <a:cubicBezTo>
                      <a:pt x="97" y="34"/>
                      <a:pt x="92" y="34"/>
                      <a:pt x="88" y="33"/>
                    </a:cubicBezTo>
                    <a:lnTo>
                      <a:pt x="88" y="36"/>
                    </a:lnTo>
                    <a:lnTo>
                      <a:pt x="91" y="36"/>
                    </a:lnTo>
                    <a:cubicBezTo>
                      <a:pt x="91" y="33"/>
                      <a:pt x="91" y="31"/>
                      <a:pt x="91" y="29"/>
                    </a:cubicBezTo>
                    <a:cubicBezTo>
                      <a:pt x="91" y="27"/>
                      <a:pt x="91" y="25"/>
                      <a:pt x="91" y="24"/>
                    </a:cubicBezTo>
                    <a:cubicBezTo>
                      <a:pt x="91" y="21"/>
                      <a:pt x="91" y="18"/>
                      <a:pt x="90" y="15"/>
                    </a:cubicBezTo>
                    <a:lnTo>
                      <a:pt x="90" y="13"/>
                    </a:lnTo>
                    <a:lnTo>
                      <a:pt x="87" y="13"/>
                    </a:lnTo>
                    <a:cubicBezTo>
                      <a:pt x="85" y="12"/>
                      <a:pt x="82" y="12"/>
                      <a:pt x="79" y="11"/>
                    </a:cubicBezTo>
                    <a:lnTo>
                      <a:pt x="79" y="15"/>
                    </a:lnTo>
                    <a:lnTo>
                      <a:pt x="82" y="14"/>
                    </a:lnTo>
                    <a:cubicBezTo>
                      <a:pt x="81" y="10"/>
                      <a:pt x="81" y="7"/>
                      <a:pt x="81" y="3"/>
                    </a:cubicBezTo>
                    <a:lnTo>
                      <a:pt x="80" y="0"/>
                    </a:lnTo>
                    <a:lnTo>
                      <a:pt x="77" y="0"/>
                    </a:lnTo>
                    <a:cubicBezTo>
                      <a:pt x="74" y="0"/>
                      <a:pt x="70" y="1"/>
                      <a:pt x="67" y="4"/>
                    </a:cubicBezTo>
                    <a:lnTo>
                      <a:pt x="66" y="5"/>
                    </a:lnTo>
                    <a:lnTo>
                      <a:pt x="66" y="6"/>
                    </a:lnTo>
                    <a:lnTo>
                      <a:pt x="66" y="22"/>
                    </a:lnTo>
                    <a:lnTo>
                      <a:pt x="69" y="22"/>
                    </a:lnTo>
                    <a:lnTo>
                      <a:pt x="67" y="19"/>
                    </a:lnTo>
                    <a:cubicBezTo>
                      <a:pt x="52" y="33"/>
                      <a:pt x="37" y="46"/>
                      <a:pt x="22" y="58"/>
                    </a:cubicBezTo>
                    <a:lnTo>
                      <a:pt x="24" y="61"/>
                    </a:lnTo>
                    <a:lnTo>
                      <a:pt x="23" y="58"/>
                    </a:lnTo>
                    <a:lnTo>
                      <a:pt x="23" y="58"/>
                    </a:lnTo>
                    <a:lnTo>
                      <a:pt x="24" y="61"/>
                    </a:lnTo>
                    <a:lnTo>
                      <a:pt x="25" y="58"/>
                    </a:lnTo>
                    <a:lnTo>
                      <a:pt x="24" y="58"/>
                    </a:lnTo>
                    <a:lnTo>
                      <a:pt x="23" y="61"/>
                    </a:lnTo>
                    <a:lnTo>
                      <a:pt x="26" y="60"/>
                    </a:lnTo>
                    <a:cubicBezTo>
                      <a:pt x="25" y="59"/>
                      <a:pt x="25" y="57"/>
                      <a:pt x="25" y="55"/>
                    </a:cubicBezTo>
                    <a:cubicBezTo>
                      <a:pt x="25" y="54"/>
                      <a:pt x="25" y="52"/>
                      <a:pt x="25" y="49"/>
                    </a:cubicBezTo>
                    <a:cubicBezTo>
                      <a:pt x="25" y="47"/>
                      <a:pt x="25" y="44"/>
                      <a:pt x="24" y="41"/>
                    </a:cubicBezTo>
                    <a:lnTo>
                      <a:pt x="23" y="39"/>
                    </a:lnTo>
                    <a:lnTo>
                      <a:pt x="21" y="39"/>
                    </a:lnTo>
                    <a:lnTo>
                      <a:pt x="11" y="39"/>
                    </a:lnTo>
                    <a:lnTo>
                      <a:pt x="10" y="39"/>
                    </a:lnTo>
                    <a:lnTo>
                      <a:pt x="9" y="40"/>
                    </a:lnTo>
                    <a:cubicBezTo>
                      <a:pt x="5" y="44"/>
                      <a:pt x="3" y="47"/>
                      <a:pt x="2" y="49"/>
                    </a:cubicBezTo>
                    <a:cubicBezTo>
                      <a:pt x="0" y="52"/>
                      <a:pt x="0" y="54"/>
                      <a:pt x="0" y="57"/>
                    </a:cubicBezTo>
                    <a:cubicBezTo>
                      <a:pt x="0" y="59"/>
                      <a:pt x="0" y="60"/>
                      <a:pt x="0" y="62"/>
                    </a:cubicBezTo>
                    <a:lnTo>
                      <a:pt x="0" y="63"/>
                    </a:lnTo>
                    <a:lnTo>
                      <a:pt x="2" y="65"/>
                    </a:lnTo>
                    <a:lnTo>
                      <a:pt x="2" y="66"/>
                    </a:lnTo>
                    <a:lnTo>
                      <a:pt x="3" y="66"/>
                    </a:lnTo>
                    <a:cubicBezTo>
                      <a:pt x="4" y="67"/>
                      <a:pt x="5" y="68"/>
                      <a:pt x="6" y="69"/>
                    </a:cubicBezTo>
                    <a:cubicBezTo>
                      <a:pt x="6" y="70"/>
                      <a:pt x="7" y="71"/>
                      <a:pt x="7" y="73"/>
                    </a:cubicBezTo>
                    <a:lnTo>
                      <a:pt x="7" y="74"/>
                    </a:lnTo>
                    <a:cubicBezTo>
                      <a:pt x="6" y="77"/>
                      <a:pt x="6" y="79"/>
                      <a:pt x="6" y="82"/>
                    </a:cubicBezTo>
                    <a:cubicBezTo>
                      <a:pt x="6" y="86"/>
                      <a:pt x="6" y="90"/>
                      <a:pt x="7" y="93"/>
                    </a:cubicBezTo>
                    <a:cubicBezTo>
                      <a:pt x="7" y="96"/>
                      <a:pt x="7" y="97"/>
                      <a:pt x="8" y="99"/>
                    </a:cubicBezTo>
                    <a:lnTo>
                      <a:pt x="9" y="104"/>
                    </a:lnTo>
                    <a:lnTo>
                      <a:pt x="12" y="101"/>
                    </a:lnTo>
                    <a:lnTo>
                      <a:pt x="11" y="9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6" name="Freeform 2489">
                <a:extLst>
                  <a:ext uri="{FF2B5EF4-FFF2-40B4-BE49-F238E27FC236}">
                    <a16:creationId xmlns:a16="http://schemas.microsoft.com/office/drawing/2014/main" id="{58237A4A-B6A2-49CD-8CAC-FFEA985AFB70}"/>
                  </a:ext>
                </a:extLst>
              </p:cNvPr>
              <p:cNvSpPr>
                <a:spLocks/>
              </p:cNvSpPr>
              <p:nvPr/>
            </p:nvSpPr>
            <p:spPr bwMode="auto">
              <a:xfrm>
                <a:off x="2611" y="4086"/>
                <a:ext cx="51" cy="148"/>
              </a:xfrm>
              <a:custGeom>
                <a:avLst/>
                <a:gdLst>
                  <a:gd name="T0" fmla="*/ 36 w 90"/>
                  <a:gd name="T1" fmla="*/ 17 h 260"/>
                  <a:gd name="T2" fmla="*/ 38 w 90"/>
                  <a:gd name="T3" fmla="*/ 15 h 260"/>
                  <a:gd name="T4" fmla="*/ 41 w 90"/>
                  <a:gd name="T5" fmla="*/ 9 h 260"/>
                  <a:gd name="T6" fmla="*/ 46 w 90"/>
                  <a:gd name="T7" fmla="*/ 16 h 260"/>
                  <a:gd name="T8" fmla="*/ 47 w 90"/>
                  <a:gd name="T9" fmla="*/ 17 h 260"/>
                  <a:gd name="T10" fmla="*/ 47 w 90"/>
                  <a:gd name="T11" fmla="*/ 16 h 260"/>
                  <a:gd name="T12" fmla="*/ 46 w 90"/>
                  <a:gd name="T13" fmla="*/ 16 h 260"/>
                  <a:gd name="T14" fmla="*/ 44 w 90"/>
                  <a:gd name="T15" fmla="*/ 26 h 260"/>
                  <a:gd name="T16" fmla="*/ 42 w 90"/>
                  <a:gd name="T17" fmla="*/ 44 h 260"/>
                  <a:gd name="T18" fmla="*/ 62 w 90"/>
                  <a:gd name="T19" fmla="*/ 118 h 260"/>
                  <a:gd name="T20" fmla="*/ 60 w 90"/>
                  <a:gd name="T21" fmla="*/ 128 h 260"/>
                  <a:gd name="T22" fmla="*/ 57 w 90"/>
                  <a:gd name="T23" fmla="*/ 196 h 260"/>
                  <a:gd name="T24" fmla="*/ 67 w 90"/>
                  <a:gd name="T25" fmla="*/ 214 h 260"/>
                  <a:gd name="T26" fmla="*/ 75 w 90"/>
                  <a:gd name="T27" fmla="*/ 214 h 260"/>
                  <a:gd name="T28" fmla="*/ 77 w 90"/>
                  <a:gd name="T29" fmla="*/ 208 h 260"/>
                  <a:gd name="T30" fmla="*/ 83 w 90"/>
                  <a:gd name="T31" fmla="*/ 220 h 260"/>
                  <a:gd name="T32" fmla="*/ 87 w 90"/>
                  <a:gd name="T33" fmla="*/ 252 h 260"/>
                  <a:gd name="T34" fmla="*/ 44 w 90"/>
                  <a:gd name="T35" fmla="*/ 237 h 260"/>
                  <a:gd name="T36" fmla="*/ 4 w 90"/>
                  <a:gd name="T37" fmla="*/ 245 h 260"/>
                  <a:gd name="T38" fmla="*/ 4 w 90"/>
                  <a:gd name="T39" fmla="*/ 234 h 260"/>
                  <a:gd name="T40" fmla="*/ 29 w 90"/>
                  <a:gd name="T41" fmla="*/ 217 h 260"/>
                  <a:gd name="T42" fmla="*/ 29 w 90"/>
                  <a:gd name="T43" fmla="*/ 217 h 260"/>
                  <a:gd name="T44" fmla="*/ 28 w 90"/>
                  <a:gd name="T45" fmla="*/ 173 h 260"/>
                  <a:gd name="T46" fmla="*/ 19 w 90"/>
                  <a:gd name="T47" fmla="*/ 114 h 260"/>
                  <a:gd name="T48" fmla="*/ 32 w 90"/>
                  <a:gd name="T49" fmla="*/ 109 h 260"/>
                  <a:gd name="T50" fmla="*/ 37 w 90"/>
                  <a:gd name="T51" fmla="*/ 26 h 260"/>
                  <a:gd name="T52" fmla="*/ 33 w 90"/>
                  <a:gd name="T53" fmla="*/ 16 h 260"/>
                  <a:gd name="T54" fmla="*/ 31 w 90"/>
                  <a:gd name="T55" fmla="*/ 21 h 260"/>
                  <a:gd name="T56" fmla="*/ 34 w 90"/>
                  <a:gd name="T57" fmla="*/ 33 h 260"/>
                  <a:gd name="T58" fmla="*/ 28 w 90"/>
                  <a:gd name="T59" fmla="*/ 110 h 260"/>
                  <a:gd name="T60" fmla="*/ 16 w 90"/>
                  <a:gd name="T61" fmla="*/ 122 h 260"/>
                  <a:gd name="T62" fmla="*/ 22 w 90"/>
                  <a:gd name="T63" fmla="*/ 217 h 260"/>
                  <a:gd name="T64" fmla="*/ 25 w 90"/>
                  <a:gd name="T65" fmla="*/ 225 h 260"/>
                  <a:gd name="T66" fmla="*/ 0 w 90"/>
                  <a:gd name="T67" fmla="*/ 241 h 260"/>
                  <a:gd name="T68" fmla="*/ 31 w 90"/>
                  <a:gd name="T69" fmla="*/ 244 h 260"/>
                  <a:gd name="T70" fmla="*/ 51 w 90"/>
                  <a:gd name="T71" fmla="*/ 244 h 260"/>
                  <a:gd name="T72" fmla="*/ 89 w 90"/>
                  <a:gd name="T73" fmla="*/ 255 h 260"/>
                  <a:gd name="T74" fmla="*/ 90 w 90"/>
                  <a:gd name="T75" fmla="*/ 219 h 260"/>
                  <a:gd name="T76" fmla="*/ 77 w 90"/>
                  <a:gd name="T77" fmla="*/ 205 h 260"/>
                  <a:gd name="T78" fmla="*/ 73 w 90"/>
                  <a:gd name="T79" fmla="*/ 209 h 260"/>
                  <a:gd name="T80" fmla="*/ 67 w 90"/>
                  <a:gd name="T81" fmla="*/ 210 h 260"/>
                  <a:gd name="T82" fmla="*/ 62 w 90"/>
                  <a:gd name="T83" fmla="*/ 190 h 260"/>
                  <a:gd name="T84" fmla="*/ 66 w 90"/>
                  <a:gd name="T85" fmla="*/ 126 h 260"/>
                  <a:gd name="T86" fmla="*/ 55 w 90"/>
                  <a:gd name="T87" fmla="*/ 110 h 260"/>
                  <a:gd name="T88" fmla="*/ 48 w 90"/>
                  <a:gd name="T89" fmla="*/ 33 h 260"/>
                  <a:gd name="T90" fmla="*/ 47 w 90"/>
                  <a:gd name="T91" fmla="*/ 33 h 260"/>
                  <a:gd name="T92" fmla="*/ 51 w 90"/>
                  <a:gd name="T93" fmla="*/ 22 h 260"/>
                  <a:gd name="T94" fmla="*/ 48 w 90"/>
                  <a:gd name="T95" fmla="*/ 10 h 260"/>
                  <a:gd name="T96" fmla="*/ 42 w 90"/>
                  <a:gd name="T97" fmla="*/ 2 h 260"/>
                  <a:gd name="T98" fmla="*/ 35 w 90"/>
                  <a:gd name="T99" fmla="*/ 10 h 260"/>
                  <a:gd name="T100" fmla="*/ 35 w 90"/>
                  <a:gd name="T101" fmla="*/ 10 h 260"/>
                  <a:gd name="T102" fmla="*/ 33 w 90"/>
                  <a:gd name="T103" fmla="*/ 1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 h="260">
                    <a:moveTo>
                      <a:pt x="33" y="16"/>
                    </a:moveTo>
                    <a:lnTo>
                      <a:pt x="36" y="17"/>
                    </a:lnTo>
                    <a:lnTo>
                      <a:pt x="36" y="16"/>
                    </a:lnTo>
                    <a:lnTo>
                      <a:pt x="36" y="16"/>
                    </a:lnTo>
                    <a:lnTo>
                      <a:pt x="36" y="17"/>
                    </a:lnTo>
                    <a:lnTo>
                      <a:pt x="36" y="16"/>
                    </a:lnTo>
                    <a:lnTo>
                      <a:pt x="36" y="16"/>
                    </a:lnTo>
                    <a:lnTo>
                      <a:pt x="36" y="17"/>
                    </a:lnTo>
                    <a:lnTo>
                      <a:pt x="36" y="16"/>
                    </a:lnTo>
                    <a:cubicBezTo>
                      <a:pt x="36" y="16"/>
                      <a:pt x="37" y="16"/>
                      <a:pt x="38" y="15"/>
                    </a:cubicBezTo>
                    <a:cubicBezTo>
                      <a:pt x="39" y="14"/>
                      <a:pt x="41" y="13"/>
                      <a:pt x="41" y="11"/>
                    </a:cubicBezTo>
                    <a:cubicBezTo>
                      <a:pt x="41" y="10"/>
                      <a:pt x="42" y="8"/>
                      <a:pt x="44" y="6"/>
                    </a:cubicBezTo>
                    <a:lnTo>
                      <a:pt x="41" y="4"/>
                    </a:lnTo>
                    <a:lnTo>
                      <a:pt x="39" y="7"/>
                    </a:lnTo>
                    <a:cubicBezTo>
                      <a:pt x="40" y="8"/>
                      <a:pt x="40" y="8"/>
                      <a:pt x="41" y="9"/>
                    </a:cubicBezTo>
                    <a:cubicBezTo>
                      <a:pt x="41" y="10"/>
                      <a:pt x="41" y="12"/>
                      <a:pt x="41" y="13"/>
                    </a:cubicBezTo>
                    <a:lnTo>
                      <a:pt x="42" y="15"/>
                    </a:lnTo>
                    <a:lnTo>
                      <a:pt x="44" y="16"/>
                    </a:lnTo>
                    <a:cubicBezTo>
                      <a:pt x="45" y="16"/>
                      <a:pt x="46" y="16"/>
                      <a:pt x="46" y="16"/>
                    </a:cubicBezTo>
                    <a:lnTo>
                      <a:pt x="46" y="16"/>
                    </a:lnTo>
                    <a:lnTo>
                      <a:pt x="47" y="17"/>
                    </a:lnTo>
                    <a:lnTo>
                      <a:pt x="47" y="17"/>
                    </a:lnTo>
                    <a:lnTo>
                      <a:pt x="47" y="16"/>
                    </a:lnTo>
                    <a:lnTo>
                      <a:pt x="47" y="16"/>
                    </a:lnTo>
                    <a:lnTo>
                      <a:pt x="47" y="17"/>
                    </a:lnTo>
                    <a:lnTo>
                      <a:pt x="47" y="16"/>
                    </a:lnTo>
                    <a:lnTo>
                      <a:pt x="47" y="16"/>
                    </a:lnTo>
                    <a:lnTo>
                      <a:pt x="48" y="16"/>
                    </a:lnTo>
                    <a:lnTo>
                      <a:pt x="46" y="16"/>
                    </a:lnTo>
                    <a:lnTo>
                      <a:pt x="47" y="16"/>
                    </a:lnTo>
                    <a:lnTo>
                      <a:pt x="48" y="16"/>
                    </a:lnTo>
                    <a:lnTo>
                      <a:pt x="46" y="16"/>
                    </a:lnTo>
                    <a:lnTo>
                      <a:pt x="47" y="16"/>
                    </a:lnTo>
                    <a:lnTo>
                      <a:pt x="46" y="16"/>
                    </a:lnTo>
                    <a:lnTo>
                      <a:pt x="46" y="16"/>
                    </a:lnTo>
                    <a:lnTo>
                      <a:pt x="47" y="16"/>
                    </a:lnTo>
                    <a:lnTo>
                      <a:pt x="46" y="16"/>
                    </a:lnTo>
                    <a:lnTo>
                      <a:pt x="46" y="16"/>
                    </a:lnTo>
                    <a:cubicBezTo>
                      <a:pt x="46" y="17"/>
                      <a:pt x="45" y="19"/>
                      <a:pt x="44" y="22"/>
                    </a:cubicBezTo>
                    <a:cubicBezTo>
                      <a:pt x="44" y="24"/>
                      <a:pt x="44" y="25"/>
                      <a:pt x="44" y="26"/>
                    </a:cubicBezTo>
                    <a:cubicBezTo>
                      <a:pt x="44" y="27"/>
                      <a:pt x="44" y="27"/>
                      <a:pt x="43" y="28"/>
                    </a:cubicBezTo>
                    <a:cubicBezTo>
                      <a:pt x="42" y="29"/>
                      <a:pt x="42" y="30"/>
                      <a:pt x="41" y="31"/>
                    </a:cubicBezTo>
                    <a:lnTo>
                      <a:pt x="41" y="33"/>
                    </a:lnTo>
                    <a:lnTo>
                      <a:pt x="41" y="33"/>
                    </a:lnTo>
                    <a:cubicBezTo>
                      <a:pt x="41" y="37"/>
                      <a:pt x="41" y="40"/>
                      <a:pt x="42" y="44"/>
                    </a:cubicBezTo>
                    <a:cubicBezTo>
                      <a:pt x="44" y="64"/>
                      <a:pt x="47" y="84"/>
                      <a:pt x="49" y="104"/>
                    </a:cubicBezTo>
                    <a:cubicBezTo>
                      <a:pt x="50" y="107"/>
                      <a:pt x="50" y="110"/>
                      <a:pt x="51" y="114"/>
                    </a:cubicBezTo>
                    <a:lnTo>
                      <a:pt x="52" y="116"/>
                    </a:lnTo>
                    <a:lnTo>
                      <a:pt x="54" y="116"/>
                    </a:lnTo>
                    <a:cubicBezTo>
                      <a:pt x="56" y="117"/>
                      <a:pt x="59" y="117"/>
                      <a:pt x="62" y="118"/>
                    </a:cubicBezTo>
                    <a:lnTo>
                      <a:pt x="62" y="114"/>
                    </a:lnTo>
                    <a:lnTo>
                      <a:pt x="59" y="115"/>
                    </a:lnTo>
                    <a:cubicBezTo>
                      <a:pt x="59" y="117"/>
                      <a:pt x="59" y="119"/>
                      <a:pt x="59" y="122"/>
                    </a:cubicBezTo>
                    <a:cubicBezTo>
                      <a:pt x="60" y="123"/>
                      <a:pt x="60" y="125"/>
                      <a:pt x="60" y="126"/>
                    </a:cubicBezTo>
                    <a:lnTo>
                      <a:pt x="60" y="128"/>
                    </a:lnTo>
                    <a:cubicBezTo>
                      <a:pt x="59" y="133"/>
                      <a:pt x="58" y="138"/>
                      <a:pt x="58" y="143"/>
                    </a:cubicBezTo>
                    <a:cubicBezTo>
                      <a:pt x="57" y="151"/>
                      <a:pt x="57" y="159"/>
                      <a:pt x="56" y="168"/>
                    </a:cubicBezTo>
                    <a:cubicBezTo>
                      <a:pt x="56" y="175"/>
                      <a:pt x="56" y="182"/>
                      <a:pt x="56" y="188"/>
                    </a:cubicBezTo>
                    <a:lnTo>
                      <a:pt x="56" y="190"/>
                    </a:lnTo>
                    <a:cubicBezTo>
                      <a:pt x="56" y="192"/>
                      <a:pt x="56" y="194"/>
                      <a:pt x="57" y="196"/>
                    </a:cubicBezTo>
                    <a:cubicBezTo>
                      <a:pt x="58" y="198"/>
                      <a:pt x="59" y="200"/>
                      <a:pt x="61" y="201"/>
                    </a:cubicBezTo>
                    <a:cubicBezTo>
                      <a:pt x="63" y="202"/>
                      <a:pt x="63" y="203"/>
                      <a:pt x="64" y="205"/>
                    </a:cubicBezTo>
                    <a:cubicBezTo>
                      <a:pt x="64" y="206"/>
                      <a:pt x="64" y="208"/>
                      <a:pt x="64" y="210"/>
                    </a:cubicBezTo>
                    <a:lnTo>
                      <a:pt x="64" y="212"/>
                    </a:lnTo>
                    <a:lnTo>
                      <a:pt x="67" y="214"/>
                    </a:lnTo>
                    <a:lnTo>
                      <a:pt x="67" y="214"/>
                    </a:lnTo>
                    <a:lnTo>
                      <a:pt x="68" y="215"/>
                    </a:lnTo>
                    <a:cubicBezTo>
                      <a:pt x="69" y="215"/>
                      <a:pt x="71" y="215"/>
                      <a:pt x="72" y="215"/>
                    </a:cubicBezTo>
                    <a:lnTo>
                      <a:pt x="74" y="216"/>
                    </a:lnTo>
                    <a:lnTo>
                      <a:pt x="75" y="214"/>
                    </a:lnTo>
                    <a:cubicBezTo>
                      <a:pt x="76" y="213"/>
                      <a:pt x="77" y="211"/>
                      <a:pt x="78" y="210"/>
                    </a:cubicBezTo>
                    <a:lnTo>
                      <a:pt x="76" y="208"/>
                    </a:lnTo>
                    <a:lnTo>
                      <a:pt x="75" y="211"/>
                    </a:lnTo>
                    <a:lnTo>
                      <a:pt x="77" y="211"/>
                    </a:lnTo>
                    <a:lnTo>
                      <a:pt x="77" y="208"/>
                    </a:lnTo>
                    <a:lnTo>
                      <a:pt x="76" y="211"/>
                    </a:lnTo>
                    <a:cubicBezTo>
                      <a:pt x="77" y="212"/>
                      <a:pt x="79" y="213"/>
                      <a:pt x="81" y="214"/>
                    </a:cubicBezTo>
                    <a:cubicBezTo>
                      <a:pt x="82" y="215"/>
                      <a:pt x="82" y="216"/>
                      <a:pt x="83" y="216"/>
                    </a:cubicBezTo>
                    <a:cubicBezTo>
                      <a:pt x="83" y="217"/>
                      <a:pt x="83" y="218"/>
                      <a:pt x="83" y="219"/>
                    </a:cubicBezTo>
                    <a:lnTo>
                      <a:pt x="83" y="220"/>
                    </a:lnTo>
                    <a:lnTo>
                      <a:pt x="83" y="220"/>
                    </a:lnTo>
                    <a:cubicBezTo>
                      <a:pt x="83" y="230"/>
                      <a:pt x="83" y="240"/>
                      <a:pt x="83" y="250"/>
                    </a:cubicBezTo>
                    <a:cubicBezTo>
                      <a:pt x="83" y="251"/>
                      <a:pt x="83" y="252"/>
                      <a:pt x="82" y="254"/>
                    </a:cubicBezTo>
                    <a:lnTo>
                      <a:pt x="85" y="255"/>
                    </a:lnTo>
                    <a:lnTo>
                      <a:pt x="87" y="252"/>
                    </a:lnTo>
                    <a:cubicBezTo>
                      <a:pt x="80" y="248"/>
                      <a:pt x="73" y="245"/>
                      <a:pt x="67" y="241"/>
                    </a:cubicBezTo>
                    <a:cubicBezTo>
                      <a:pt x="62" y="239"/>
                      <a:pt x="57" y="237"/>
                      <a:pt x="51" y="237"/>
                    </a:cubicBezTo>
                    <a:lnTo>
                      <a:pt x="51" y="237"/>
                    </a:lnTo>
                    <a:lnTo>
                      <a:pt x="51" y="237"/>
                    </a:lnTo>
                    <a:cubicBezTo>
                      <a:pt x="48" y="237"/>
                      <a:pt x="46" y="237"/>
                      <a:pt x="44" y="237"/>
                    </a:cubicBezTo>
                    <a:cubicBezTo>
                      <a:pt x="41" y="237"/>
                      <a:pt x="39" y="237"/>
                      <a:pt x="36" y="237"/>
                    </a:cubicBezTo>
                    <a:lnTo>
                      <a:pt x="34" y="236"/>
                    </a:lnTo>
                    <a:cubicBezTo>
                      <a:pt x="32" y="236"/>
                      <a:pt x="30" y="237"/>
                      <a:pt x="29" y="238"/>
                    </a:cubicBezTo>
                    <a:cubicBezTo>
                      <a:pt x="22" y="240"/>
                      <a:pt x="16" y="242"/>
                      <a:pt x="9" y="244"/>
                    </a:cubicBezTo>
                    <a:cubicBezTo>
                      <a:pt x="8" y="244"/>
                      <a:pt x="6" y="245"/>
                      <a:pt x="4" y="245"/>
                    </a:cubicBezTo>
                    <a:lnTo>
                      <a:pt x="4" y="248"/>
                    </a:lnTo>
                    <a:lnTo>
                      <a:pt x="7" y="247"/>
                    </a:lnTo>
                    <a:cubicBezTo>
                      <a:pt x="7" y="245"/>
                      <a:pt x="7" y="243"/>
                      <a:pt x="7" y="241"/>
                    </a:cubicBezTo>
                    <a:cubicBezTo>
                      <a:pt x="7" y="239"/>
                      <a:pt x="7" y="236"/>
                      <a:pt x="7" y="234"/>
                    </a:cubicBezTo>
                    <a:lnTo>
                      <a:pt x="4" y="234"/>
                    </a:lnTo>
                    <a:lnTo>
                      <a:pt x="6" y="236"/>
                    </a:lnTo>
                    <a:cubicBezTo>
                      <a:pt x="11" y="233"/>
                      <a:pt x="19" y="232"/>
                      <a:pt x="26" y="228"/>
                    </a:cubicBezTo>
                    <a:lnTo>
                      <a:pt x="28" y="227"/>
                    </a:lnTo>
                    <a:lnTo>
                      <a:pt x="28" y="225"/>
                    </a:lnTo>
                    <a:cubicBezTo>
                      <a:pt x="28" y="223"/>
                      <a:pt x="29" y="220"/>
                      <a:pt x="29" y="217"/>
                    </a:cubicBezTo>
                    <a:lnTo>
                      <a:pt x="29" y="217"/>
                    </a:lnTo>
                    <a:lnTo>
                      <a:pt x="29" y="217"/>
                    </a:lnTo>
                    <a:lnTo>
                      <a:pt x="29" y="217"/>
                    </a:lnTo>
                    <a:lnTo>
                      <a:pt x="29" y="217"/>
                    </a:lnTo>
                    <a:lnTo>
                      <a:pt x="29" y="217"/>
                    </a:lnTo>
                    <a:lnTo>
                      <a:pt x="29" y="217"/>
                    </a:lnTo>
                    <a:lnTo>
                      <a:pt x="29" y="217"/>
                    </a:lnTo>
                    <a:cubicBezTo>
                      <a:pt x="29" y="207"/>
                      <a:pt x="28" y="196"/>
                      <a:pt x="28" y="186"/>
                    </a:cubicBezTo>
                    <a:cubicBezTo>
                      <a:pt x="28" y="183"/>
                      <a:pt x="28" y="180"/>
                      <a:pt x="28" y="176"/>
                    </a:cubicBezTo>
                    <a:cubicBezTo>
                      <a:pt x="28" y="175"/>
                      <a:pt x="28" y="174"/>
                      <a:pt x="28" y="173"/>
                    </a:cubicBezTo>
                    <a:cubicBezTo>
                      <a:pt x="29" y="162"/>
                      <a:pt x="27" y="151"/>
                      <a:pt x="25" y="140"/>
                    </a:cubicBezTo>
                    <a:cubicBezTo>
                      <a:pt x="23" y="134"/>
                      <a:pt x="22" y="128"/>
                      <a:pt x="22" y="122"/>
                    </a:cubicBezTo>
                    <a:cubicBezTo>
                      <a:pt x="22" y="121"/>
                      <a:pt x="22" y="120"/>
                      <a:pt x="22" y="119"/>
                    </a:cubicBezTo>
                    <a:cubicBezTo>
                      <a:pt x="22" y="118"/>
                      <a:pt x="22" y="116"/>
                      <a:pt x="23" y="115"/>
                    </a:cubicBezTo>
                    <a:lnTo>
                      <a:pt x="19" y="114"/>
                    </a:lnTo>
                    <a:lnTo>
                      <a:pt x="20" y="118"/>
                    </a:lnTo>
                    <a:cubicBezTo>
                      <a:pt x="23" y="117"/>
                      <a:pt x="25" y="117"/>
                      <a:pt x="28" y="117"/>
                    </a:cubicBezTo>
                    <a:lnTo>
                      <a:pt x="31" y="116"/>
                    </a:lnTo>
                    <a:lnTo>
                      <a:pt x="31" y="114"/>
                    </a:lnTo>
                    <a:cubicBezTo>
                      <a:pt x="32" y="112"/>
                      <a:pt x="32" y="111"/>
                      <a:pt x="32" y="109"/>
                    </a:cubicBezTo>
                    <a:cubicBezTo>
                      <a:pt x="35" y="89"/>
                      <a:pt x="37" y="69"/>
                      <a:pt x="40" y="50"/>
                    </a:cubicBezTo>
                    <a:cubicBezTo>
                      <a:pt x="41" y="44"/>
                      <a:pt x="40" y="39"/>
                      <a:pt x="41" y="34"/>
                    </a:cubicBezTo>
                    <a:lnTo>
                      <a:pt x="41" y="33"/>
                    </a:lnTo>
                    <a:cubicBezTo>
                      <a:pt x="41" y="30"/>
                      <a:pt x="39" y="29"/>
                      <a:pt x="39" y="28"/>
                    </a:cubicBezTo>
                    <a:cubicBezTo>
                      <a:pt x="38" y="27"/>
                      <a:pt x="37" y="26"/>
                      <a:pt x="37" y="26"/>
                    </a:cubicBezTo>
                    <a:lnTo>
                      <a:pt x="37" y="25"/>
                    </a:lnTo>
                    <a:cubicBezTo>
                      <a:pt x="37" y="25"/>
                      <a:pt x="38" y="23"/>
                      <a:pt x="38" y="21"/>
                    </a:cubicBezTo>
                    <a:cubicBezTo>
                      <a:pt x="38" y="20"/>
                      <a:pt x="37" y="18"/>
                      <a:pt x="36" y="17"/>
                    </a:cubicBezTo>
                    <a:cubicBezTo>
                      <a:pt x="36" y="16"/>
                      <a:pt x="36" y="15"/>
                      <a:pt x="35" y="15"/>
                    </a:cubicBezTo>
                    <a:lnTo>
                      <a:pt x="33" y="16"/>
                    </a:lnTo>
                    <a:lnTo>
                      <a:pt x="36" y="17"/>
                    </a:lnTo>
                    <a:lnTo>
                      <a:pt x="33" y="16"/>
                    </a:lnTo>
                    <a:lnTo>
                      <a:pt x="30" y="17"/>
                    </a:lnTo>
                    <a:cubicBezTo>
                      <a:pt x="30" y="18"/>
                      <a:pt x="30" y="19"/>
                      <a:pt x="31" y="20"/>
                    </a:cubicBezTo>
                    <a:lnTo>
                      <a:pt x="31" y="21"/>
                    </a:lnTo>
                    <a:cubicBezTo>
                      <a:pt x="32" y="22"/>
                      <a:pt x="31" y="23"/>
                      <a:pt x="31" y="25"/>
                    </a:cubicBezTo>
                    <a:lnTo>
                      <a:pt x="31" y="27"/>
                    </a:lnTo>
                    <a:cubicBezTo>
                      <a:pt x="32" y="29"/>
                      <a:pt x="33" y="31"/>
                      <a:pt x="34" y="32"/>
                    </a:cubicBezTo>
                    <a:cubicBezTo>
                      <a:pt x="34" y="32"/>
                      <a:pt x="34" y="33"/>
                      <a:pt x="34" y="33"/>
                    </a:cubicBezTo>
                    <a:lnTo>
                      <a:pt x="34" y="33"/>
                    </a:lnTo>
                    <a:cubicBezTo>
                      <a:pt x="34" y="39"/>
                      <a:pt x="34" y="44"/>
                      <a:pt x="34" y="49"/>
                    </a:cubicBezTo>
                    <a:cubicBezTo>
                      <a:pt x="31" y="69"/>
                      <a:pt x="28" y="88"/>
                      <a:pt x="26" y="108"/>
                    </a:cubicBezTo>
                    <a:cubicBezTo>
                      <a:pt x="26" y="109"/>
                      <a:pt x="25" y="111"/>
                      <a:pt x="25" y="113"/>
                    </a:cubicBezTo>
                    <a:lnTo>
                      <a:pt x="28" y="113"/>
                    </a:lnTo>
                    <a:lnTo>
                      <a:pt x="28" y="110"/>
                    </a:lnTo>
                    <a:cubicBezTo>
                      <a:pt x="25" y="111"/>
                      <a:pt x="22" y="111"/>
                      <a:pt x="19" y="111"/>
                    </a:cubicBezTo>
                    <a:lnTo>
                      <a:pt x="17" y="111"/>
                    </a:lnTo>
                    <a:lnTo>
                      <a:pt x="16" y="114"/>
                    </a:lnTo>
                    <a:cubicBezTo>
                      <a:pt x="16" y="116"/>
                      <a:pt x="16" y="117"/>
                      <a:pt x="16" y="118"/>
                    </a:cubicBezTo>
                    <a:cubicBezTo>
                      <a:pt x="16" y="120"/>
                      <a:pt x="16" y="121"/>
                      <a:pt x="16" y="122"/>
                    </a:cubicBezTo>
                    <a:cubicBezTo>
                      <a:pt x="16" y="129"/>
                      <a:pt x="17" y="135"/>
                      <a:pt x="18" y="142"/>
                    </a:cubicBezTo>
                    <a:cubicBezTo>
                      <a:pt x="21" y="152"/>
                      <a:pt x="22" y="162"/>
                      <a:pt x="22" y="173"/>
                    </a:cubicBezTo>
                    <a:cubicBezTo>
                      <a:pt x="22" y="174"/>
                      <a:pt x="22" y="175"/>
                      <a:pt x="22" y="176"/>
                    </a:cubicBezTo>
                    <a:cubicBezTo>
                      <a:pt x="22" y="180"/>
                      <a:pt x="22" y="183"/>
                      <a:pt x="22" y="186"/>
                    </a:cubicBezTo>
                    <a:cubicBezTo>
                      <a:pt x="22" y="197"/>
                      <a:pt x="22" y="207"/>
                      <a:pt x="22" y="217"/>
                    </a:cubicBezTo>
                    <a:lnTo>
                      <a:pt x="25" y="217"/>
                    </a:lnTo>
                    <a:lnTo>
                      <a:pt x="22" y="217"/>
                    </a:lnTo>
                    <a:lnTo>
                      <a:pt x="22" y="217"/>
                    </a:lnTo>
                    <a:cubicBezTo>
                      <a:pt x="22" y="219"/>
                      <a:pt x="22" y="222"/>
                      <a:pt x="22" y="225"/>
                    </a:cubicBezTo>
                    <a:lnTo>
                      <a:pt x="25" y="225"/>
                    </a:lnTo>
                    <a:lnTo>
                      <a:pt x="23" y="222"/>
                    </a:lnTo>
                    <a:cubicBezTo>
                      <a:pt x="17" y="226"/>
                      <a:pt x="10" y="227"/>
                      <a:pt x="2" y="231"/>
                    </a:cubicBezTo>
                    <a:lnTo>
                      <a:pt x="1" y="232"/>
                    </a:lnTo>
                    <a:lnTo>
                      <a:pt x="1" y="233"/>
                    </a:lnTo>
                    <a:cubicBezTo>
                      <a:pt x="1" y="236"/>
                      <a:pt x="0" y="238"/>
                      <a:pt x="0" y="241"/>
                    </a:cubicBezTo>
                    <a:cubicBezTo>
                      <a:pt x="0" y="243"/>
                      <a:pt x="1" y="246"/>
                      <a:pt x="1" y="249"/>
                    </a:cubicBezTo>
                    <a:lnTo>
                      <a:pt x="2" y="252"/>
                    </a:lnTo>
                    <a:lnTo>
                      <a:pt x="5" y="251"/>
                    </a:lnTo>
                    <a:cubicBezTo>
                      <a:pt x="7" y="251"/>
                      <a:pt x="9" y="250"/>
                      <a:pt x="11" y="250"/>
                    </a:cubicBezTo>
                    <a:cubicBezTo>
                      <a:pt x="18" y="248"/>
                      <a:pt x="24" y="246"/>
                      <a:pt x="31" y="244"/>
                    </a:cubicBezTo>
                    <a:cubicBezTo>
                      <a:pt x="32" y="243"/>
                      <a:pt x="34" y="243"/>
                      <a:pt x="34" y="243"/>
                    </a:cubicBezTo>
                    <a:lnTo>
                      <a:pt x="34" y="243"/>
                    </a:lnTo>
                    <a:cubicBezTo>
                      <a:pt x="38" y="244"/>
                      <a:pt x="41" y="244"/>
                      <a:pt x="44" y="244"/>
                    </a:cubicBezTo>
                    <a:cubicBezTo>
                      <a:pt x="46" y="244"/>
                      <a:pt x="49" y="244"/>
                      <a:pt x="51" y="244"/>
                    </a:cubicBezTo>
                    <a:lnTo>
                      <a:pt x="51" y="244"/>
                    </a:lnTo>
                    <a:lnTo>
                      <a:pt x="51" y="244"/>
                    </a:lnTo>
                    <a:cubicBezTo>
                      <a:pt x="56" y="244"/>
                      <a:pt x="60" y="245"/>
                      <a:pt x="64" y="247"/>
                    </a:cubicBezTo>
                    <a:cubicBezTo>
                      <a:pt x="70" y="251"/>
                      <a:pt x="77" y="254"/>
                      <a:pt x="84" y="258"/>
                    </a:cubicBezTo>
                    <a:lnTo>
                      <a:pt x="88" y="260"/>
                    </a:lnTo>
                    <a:lnTo>
                      <a:pt x="89" y="255"/>
                    </a:lnTo>
                    <a:cubicBezTo>
                      <a:pt x="89" y="254"/>
                      <a:pt x="89" y="252"/>
                      <a:pt x="89" y="251"/>
                    </a:cubicBezTo>
                    <a:cubicBezTo>
                      <a:pt x="89" y="240"/>
                      <a:pt x="89" y="230"/>
                      <a:pt x="90" y="220"/>
                    </a:cubicBezTo>
                    <a:lnTo>
                      <a:pt x="90" y="220"/>
                    </a:lnTo>
                    <a:lnTo>
                      <a:pt x="90" y="220"/>
                    </a:lnTo>
                    <a:lnTo>
                      <a:pt x="90" y="219"/>
                    </a:lnTo>
                    <a:cubicBezTo>
                      <a:pt x="90" y="217"/>
                      <a:pt x="89" y="215"/>
                      <a:pt x="88" y="213"/>
                    </a:cubicBezTo>
                    <a:cubicBezTo>
                      <a:pt x="87" y="211"/>
                      <a:pt x="86" y="210"/>
                      <a:pt x="84" y="209"/>
                    </a:cubicBezTo>
                    <a:cubicBezTo>
                      <a:pt x="82" y="208"/>
                      <a:pt x="81" y="207"/>
                      <a:pt x="79" y="206"/>
                    </a:cubicBezTo>
                    <a:lnTo>
                      <a:pt x="79" y="205"/>
                    </a:lnTo>
                    <a:lnTo>
                      <a:pt x="77" y="205"/>
                    </a:lnTo>
                    <a:lnTo>
                      <a:pt x="75" y="204"/>
                    </a:lnTo>
                    <a:lnTo>
                      <a:pt x="73" y="206"/>
                    </a:lnTo>
                    <a:cubicBezTo>
                      <a:pt x="72" y="207"/>
                      <a:pt x="71" y="209"/>
                      <a:pt x="70" y="210"/>
                    </a:cubicBezTo>
                    <a:lnTo>
                      <a:pt x="72" y="212"/>
                    </a:lnTo>
                    <a:lnTo>
                      <a:pt x="73" y="209"/>
                    </a:lnTo>
                    <a:cubicBezTo>
                      <a:pt x="72" y="209"/>
                      <a:pt x="71" y="209"/>
                      <a:pt x="70" y="208"/>
                    </a:cubicBezTo>
                    <a:lnTo>
                      <a:pt x="69" y="212"/>
                    </a:lnTo>
                    <a:lnTo>
                      <a:pt x="71" y="209"/>
                    </a:lnTo>
                    <a:lnTo>
                      <a:pt x="69" y="208"/>
                    </a:lnTo>
                    <a:lnTo>
                      <a:pt x="67" y="210"/>
                    </a:lnTo>
                    <a:lnTo>
                      <a:pt x="71" y="210"/>
                    </a:lnTo>
                    <a:cubicBezTo>
                      <a:pt x="71" y="208"/>
                      <a:pt x="71" y="206"/>
                      <a:pt x="70" y="203"/>
                    </a:cubicBezTo>
                    <a:cubicBezTo>
                      <a:pt x="69" y="201"/>
                      <a:pt x="68" y="198"/>
                      <a:pt x="65" y="196"/>
                    </a:cubicBezTo>
                    <a:cubicBezTo>
                      <a:pt x="64" y="195"/>
                      <a:pt x="63" y="195"/>
                      <a:pt x="63" y="194"/>
                    </a:cubicBezTo>
                    <a:cubicBezTo>
                      <a:pt x="62" y="192"/>
                      <a:pt x="62" y="191"/>
                      <a:pt x="62" y="190"/>
                    </a:cubicBezTo>
                    <a:lnTo>
                      <a:pt x="62" y="189"/>
                    </a:lnTo>
                    <a:cubicBezTo>
                      <a:pt x="62" y="182"/>
                      <a:pt x="62" y="175"/>
                      <a:pt x="63" y="168"/>
                    </a:cubicBezTo>
                    <a:cubicBezTo>
                      <a:pt x="63" y="160"/>
                      <a:pt x="64" y="152"/>
                      <a:pt x="64" y="143"/>
                    </a:cubicBezTo>
                    <a:cubicBezTo>
                      <a:pt x="65" y="139"/>
                      <a:pt x="65" y="134"/>
                      <a:pt x="66" y="129"/>
                    </a:cubicBezTo>
                    <a:lnTo>
                      <a:pt x="66" y="126"/>
                    </a:lnTo>
                    <a:cubicBezTo>
                      <a:pt x="66" y="125"/>
                      <a:pt x="66" y="123"/>
                      <a:pt x="66" y="121"/>
                    </a:cubicBezTo>
                    <a:cubicBezTo>
                      <a:pt x="66" y="119"/>
                      <a:pt x="65" y="117"/>
                      <a:pt x="65" y="114"/>
                    </a:cubicBezTo>
                    <a:lnTo>
                      <a:pt x="65" y="112"/>
                    </a:lnTo>
                    <a:lnTo>
                      <a:pt x="63" y="111"/>
                    </a:lnTo>
                    <a:cubicBezTo>
                      <a:pt x="60" y="111"/>
                      <a:pt x="57" y="110"/>
                      <a:pt x="55" y="110"/>
                    </a:cubicBezTo>
                    <a:lnTo>
                      <a:pt x="54" y="113"/>
                    </a:lnTo>
                    <a:lnTo>
                      <a:pt x="57" y="113"/>
                    </a:lnTo>
                    <a:cubicBezTo>
                      <a:pt x="57" y="109"/>
                      <a:pt x="56" y="106"/>
                      <a:pt x="55" y="103"/>
                    </a:cubicBezTo>
                    <a:cubicBezTo>
                      <a:pt x="53" y="83"/>
                      <a:pt x="50" y="63"/>
                      <a:pt x="48" y="43"/>
                    </a:cubicBezTo>
                    <a:cubicBezTo>
                      <a:pt x="48" y="40"/>
                      <a:pt x="48" y="37"/>
                      <a:pt x="48" y="33"/>
                    </a:cubicBezTo>
                    <a:lnTo>
                      <a:pt x="47" y="33"/>
                    </a:lnTo>
                    <a:lnTo>
                      <a:pt x="48" y="32"/>
                    </a:lnTo>
                    <a:lnTo>
                      <a:pt x="48" y="32"/>
                    </a:lnTo>
                    <a:lnTo>
                      <a:pt x="46" y="31"/>
                    </a:lnTo>
                    <a:lnTo>
                      <a:pt x="47" y="33"/>
                    </a:lnTo>
                    <a:lnTo>
                      <a:pt x="48" y="32"/>
                    </a:lnTo>
                    <a:lnTo>
                      <a:pt x="46" y="31"/>
                    </a:lnTo>
                    <a:lnTo>
                      <a:pt x="47" y="33"/>
                    </a:lnTo>
                    <a:cubicBezTo>
                      <a:pt x="49" y="31"/>
                      <a:pt x="50" y="29"/>
                      <a:pt x="50" y="27"/>
                    </a:cubicBezTo>
                    <a:cubicBezTo>
                      <a:pt x="51" y="25"/>
                      <a:pt x="51" y="23"/>
                      <a:pt x="51" y="22"/>
                    </a:cubicBezTo>
                    <a:cubicBezTo>
                      <a:pt x="51" y="22"/>
                      <a:pt x="51" y="21"/>
                      <a:pt x="52" y="19"/>
                    </a:cubicBezTo>
                    <a:cubicBezTo>
                      <a:pt x="52" y="18"/>
                      <a:pt x="53" y="17"/>
                      <a:pt x="53" y="16"/>
                    </a:cubicBezTo>
                    <a:cubicBezTo>
                      <a:pt x="53" y="14"/>
                      <a:pt x="52" y="13"/>
                      <a:pt x="51" y="12"/>
                    </a:cubicBezTo>
                    <a:cubicBezTo>
                      <a:pt x="50" y="11"/>
                      <a:pt x="49" y="11"/>
                      <a:pt x="48" y="10"/>
                    </a:cubicBezTo>
                    <a:lnTo>
                      <a:pt x="48" y="10"/>
                    </a:lnTo>
                    <a:cubicBezTo>
                      <a:pt x="47" y="10"/>
                      <a:pt x="46" y="10"/>
                      <a:pt x="45" y="10"/>
                    </a:cubicBezTo>
                    <a:lnTo>
                      <a:pt x="45" y="13"/>
                    </a:lnTo>
                    <a:lnTo>
                      <a:pt x="48" y="12"/>
                    </a:lnTo>
                    <a:cubicBezTo>
                      <a:pt x="47" y="11"/>
                      <a:pt x="47" y="9"/>
                      <a:pt x="47" y="7"/>
                    </a:cubicBezTo>
                    <a:cubicBezTo>
                      <a:pt x="46" y="5"/>
                      <a:pt x="45" y="3"/>
                      <a:pt x="42" y="2"/>
                    </a:cubicBezTo>
                    <a:lnTo>
                      <a:pt x="40" y="0"/>
                    </a:lnTo>
                    <a:lnTo>
                      <a:pt x="38" y="3"/>
                    </a:lnTo>
                    <a:cubicBezTo>
                      <a:pt x="37" y="5"/>
                      <a:pt x="35" y="7"/>
                      <a:pt x="35" y="10"/>
                    </a:cubicBezTo>
                    <a:lnTo>
                      <a:pt x="35" y="10"/>
                    </a:lnTo>
                    <a:lnTo>
                      <a:pt x="35" y="10"/>
                    </a:lnTo>
                    <a:lnTo>
                      <a:pt x="35" y="10"/>
                    </a:lnTo>
                    <a:lnTo>
                      <a:pt x="35" y="10"/>
                    </a:lnTo>
                    <a:lnTo>
                      <a:pt x="35" y="10"/>
                    </a:lnTo>
                    <a:lnTo>
                      <a:pt x="35" y="10"/>
                    </a:lnTo>
                    <a:lnTo>
                      <a:pt x="35" y="10"/>
                    </a:lnTo>
                    <a:cubicBezTo>
                      <a:pt x="35" y="10"/>
                      <a:pt x="34" y="10"/>
                      <a:pt x="33" y="11"/>
                    </a:cubicBezTo>
                    <a:cubicBezTo>
                      <a:pt x="31" y="12"/>
                      <a:pt x="30" y="13"/>
                      <a:pt x="29" y="15"/>
                    </a:cubicBezTo>
                    <a:lnTo>
                      <a:pt x="29" y="16"/>
                    </a:lnTo>
                    <a:lnTo>
                      <a:pt x="30" y="17"/>
                    </a:lnTo>
                    <a:lnTo>
                      <a:pt x="33" y="1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7" name="Freeform 2490">
                <a:extLst>
                  <a:ext uri="{FF2B5EF4-FFF2-40B4-BE49-F238E27FC236}">
                    <a16:creationId xmlns:a16="http://schemas.microsoft.com/office/drawing/2014/main" id="{24446D55-A301-4C21-BC75-6F6E3BF0BE47}"/>
                  </a:ext>
                </a:extLst>
              </p:cNvPr>
              <p:cNvSpPr>
                <a:spLocks noEditPoints="1"/>
              </p:cNvSpPr>
              <p:nvPr/>
            </p:nvSpPr>
            <p:spPr bwMode="auto">
              <a:xfrm>
                <a:off x="2530" y="4471"/>
                <a:ext cx="42" cy="145"/>
              </a:xfrm>
              <a:custGeom>
                <a:avLst/>
                <a:gdLst>
                  <a:gd name="T0" fmla="*/ 35 w 73"/>
                  <a:gd name="T1" fmla="*/ 9 h 255"/>
                  <a:gd name="T2" fmla="*/ 66 w 73"/>
                  <a:gd name="T3" fmla="*/ 99 h 255"/>
                  <a:gd name="T4" fmla="*/ 66 w 73"/>
                  <a:gd name="T5" fmla="*/ 246 h 255"/>
                  <a:gd name="T6" fmla="*/ 4 w 73"/>
                  <a:gd name="T7" fmla="*/ 251 h 255"/>
                  <a:gd name="T8" fmla="*/ 9 w 73"/>
                  <a:gd name="T9" fmla="*/ 81 h 255"/>
                  <a:gd name="T10" fmla="*/ 35 w 73"/>
                  <a:gd name="T11" fmla="*/ 5 h 255"/>
                  <a:gd name="T12" fmla="*/ 0 w 73"/>
                  <a:gd name="T13" fmla="*/ 96 h 255"/>
                  <a:gd name="T14" fmla="*/ 16 w 73"/>
                  <a:gd name="T15" fmla="*/ 255 h 255"/>
                  <a:gd name="T16" fmla="*/ 72 w 73"/>
                  <a:gd name="T17" fmla="*/ 243 h 255"/>
                  <a:gd name="T18" fmla="*/ 45 w 73"/>
                  <a:gd name="T19" fmla="*/ 26 h 255"/>
                  <a:gd name="T20" fmla="*/ 35 w 73"/>
                  <a:gd name="T21" fmla="*/ 5 h 255"/>
                  <a:gd name="T22" fmla="*/ 35 w 73"/>
                  <a:gd name="T23" fmla="*/ 99 h 255"/>
                  <a:gd name="T24" fmla="*/ 26 w 73"/>
                  <a:gd name="T25" fmla="*/ 82 h 255"/>
                  <a:gd name="T26" fmla="*/ 11 w 73"/>
                  <a:gd name="T27" fmla="*/ 124 h 255"/>
                  <a:gd name="T28" fmla="*/ 34 w 73"/>
                  <a:gd name="T29" fmla="*/ 170 h 255"/>
                  <a:gd name="T30" fmla="*/ 16 w 73"/>
                  <a:gd name="T31" fmla="*/ 167 h 255"/>
                  <a:gd name="T32" fmla="*/ 24 w 73"/>
                  <a:gd name="T33" fmla="*/ 88 h 255"/>
                  <a:gd name="T34" fmla="*/ 27 w 73"/>
                  <a:gd name="T35" fmla="*/ 97 h 255"/>
                  <a:gd name="T36" fmla="*/ 30 w 73"/>
                  <a:gd name="T37" fmla="*/ 133 h 255"/>
                  <a:gd name="T38" fmla="*/ 63 w 73"/>
                  <a:gd name="T39" fmla="*/ 236 h 255"/>
                  <a:gd name="T40" fmla="*/ 55 w 73"/>
                  <a:gd name="T41" fmla="*/ 176 h 255"/>
                  <a:gd name="T42" fmla="*/ 48 w 73"/>
                  <a:gd name="T43" fmla="*/ 171 h 255"/>
                  <a:gd name="T44" fmla="*/ 41 w 73"/>
                  <a:gd name="T45" fmla="*/ 179 h 255"/>
                  <a:gd name="T46" fmla="*/ 34 w 73"/>
                  <a:gd name="T47" fmla="*/ 192 h 255"/>
                  <a:gd name="T48" fmla="*/ 48 w 73"/>
                  <a:gd name="T49" fmla="*/ 246 h 255"/>
                  <a:gd name="T50" fmla="*/ 37 w 73"/>
                  <a:gd name="T51" fmla="*/ 242 h 255"/>
                  <a:gd name="T52" fmla="*/ 44 w 73"/>
                  <a:gd name="T53" fmla="*/ 184 h 255"/>
                  <a:gd name="T54" fmla="*/ 48 w 73"/>
                  <a:gd name="T55" fmla="*/ 178 h 255"/>
                  <a:gd name="T56" fmla="*/ 48 w 73"/>
                  <a:gd name="T57" fmla="*/ 177 h 255"/>
                  <a:gd name="T58" fmla="*/ 48 w 73"/>
                  <a:gd name="T59" fmla="*/ 176 h 255"/>
                  <a:gd name="T60" fmla="*/ 48 w 73"/>
                  <a:gd name="T61" fmla="*/ 177 h 255"/>
                  <a:gd name="T62" fmla="*/ 56 w 73"/>
                  <a:gd name="T63" fmla="*/ 194 h 255"/>
                  <a:gd name="T64" fmla="*/ 62 w 73"/>
                  <a:gd name="T65" fmla="*/ 167 h 255"/>
                  <a:gd name="T66" fmla="*/ 51 w 73"/>
                  <a:gd name="T67" fmla="*/ 82 h 255"/>
                  <a:gd name="T68" fmla="*/ 39 w 73"/>
                  <a:gd name="T69" fmla="*/ 107 h 255"/>
                  <a:gd name="T70" fmla="*/ 38 w 73"/>
                  <a:gd name="T71" fmla="*/ 170 h 255"/>
                  <a:gd name="T72" fmla="*/ 38 w 73"/>
                  <a:gd name="T73" fmla="*/ 164 h 255"/>
                  <a:gd name="T74" fmla="*/ 42 w 73"/>
                  <a:gd name="T75" fmla="*/ 107 h 255"/>
                  <a:gd name="T76" fmla="*/ 49 w 73"/>
                  <a:gd name="T77" fmla="*/ 89 h 255"/>
                  <a:gd name="T78" fmla="*/ 56 w 73"/>
                  <a:gd name="T79" fmla="*/ 167 h 255"/>
                  <a:gd name="T80" fmla="*/ 37 w 73"/>
                  <a:gd name="T81" fmla="*/ 245 h 255"/>
                  <a:gd name="T82" fmla="*/ 32 w 73"/>
                  <a:gd name="T83" fmla="*/ 179 h 255"/>
                  <a:gd name="T84" fmla="*/ 24 w 73"/>
                  <a:gd name="T85" fmla="*/ 171 h 255"/>
                  <a:gd name="T86" fmla="*/ 10 w 73"/>
                  <a:gd name="T87" fmla="*/ 184 h 255"/>
                  <a:gd name="T88" fmla="*/ 16 w 73"/>
                  <a:gd name="T89" fmla="*/ 239 h 255"/>
                  <a:gd name="T90" fmla="*/ 24 w 73"/>
                  <a:gd name="T91" fmla="*/ 176 h 255"/>
                  <a:gd name="T92" fmla="*/ 24 w 73"/>
                  <a:gd name="T93" fmla="*/ 174 h 255"/>
                  <a:gd name="T94" fmla="*/ 23 w 73"/>
                  <a:gd name="T95" fmla="*/ 177 h 255"/>
                  <a:gd name="T96" fmla="*/ 29 w 73"/>
                  <a:gd name="T97" fmla="*/ 185 h 255"/>
                  <a:gd name="T98" fmla="*/ 34 w 73"/>
                  <a:gd name="T99" fmla="*/ 242 h 255"/>
                  <a:gd name="T100" fmla="*/ 26 w 73"/>
                  <a:gd name="T101" fmla="*/ 83 h 255"/>
                  <a:gd name="T102" fmla="*/ 46 w 73"/>
                  <a:gd name="T103" fmla="*/ 81 h 255"/>
                  <a:gd name="T104" fmla="*/ 26 w 73"/>
                  <a:gd name="T105" fmla="*/ 83 h 255"/>
                  <a:gd name="T106" fmla="*/ 40 w 73"/>
                  <a:gd name="T107" fmla="*/ 82 h 255"/>
                  <a:gd name="T108" fmla="*/ 40 w 73"/>
                  <a:gd name="T109" fmla="*/ 81 h 255"/>
                  <a:gd name="T110" fmla="*/ 40 w 73"/>
                  <a:gd name="T111" fmla="*/ 81 h 255"/>
                  <a:gd name="T112" fmla="*/ 36 w 73"/>
                  <a:gd name="T113" fmla="*/ 85 h 255"/>
                  <a:gd name="T114" fmla="*/ 31 w 73"/>
                  <a:gd name="T115" fmla="*/ 7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255">
                    <a:moveTo>
                      <a:pt x="35" y="5"/>
                    </a:moveTo>
                    <a:lnTo>
                      <a:pt x="33" y="8"/>
                    </a:lnTo>
                    <a:lnTo>
                      <a:pt x="34" y="8"/>
                    </a:lnTo>
                    <a:lnTo>
                      <a:pt x="34" y="9"/>
                    </a:lnTo>
                    <a:lnTo>
                      <a:pt x="35" y="9"/>
                    </a:lnTo>
                    <a:lnTo>
                      <a:pt x="34" y="9"/>
                    </a:lnTo>
                    <a:lnTo>
                      <a:pt x="34" y="9"/>
                    </a:lnTo>
                    <a:lnTo>
                      <a:pt x="35" y="9"/>
                    </a:lnTo>
                    <a:lnTo>
                      <a:pt x="34" y="9"/>
                    </a:lnTo>
                    <a:lnTo>
                      <a:pt x="34" y="9"/>
                    </a:lnTo>
                    <a:lnTo>
                      <a:pt x="34" y="10"/>
                    </a:lnTo>
                    <a:lnTo>
                      <a:pt x="34" y="12"/>
                    </a:lnTo>
                    <a:cubicBezTo>
                      <a:pt x="34" y="18"/>
                      <a:pt x="36" y="24"/>
                      <a:pt x="39" y="29"/>
                    </a:cubicBezTo>
                    <a:cubicBezTo>
                      <a:pt x="47" y="45"/>
                      <a:pt x="54" y="62"/>
                      <a:pt x="62" y="79"/>
                    </a:cubicBezTo>
                    <a:cubicBezTo>
                      <a:pt x="65" y="85"/>
                      <a:pt x="66" y="91"/>
                      <a:pt x="66" y="98"/>
                    </a:cubicBezTo>
                    <a:lnTo>
                      <a:pt x="66" y="99"/>
                    </a:lnTo>
                    <a:cubicBezTo>
                      <a:pt x="66" y="126"/>
                      <a:pt x="66" y="153"/>
                      <a:pt x="66" y="180"/>
                    </a:cubicBezTo>
                    <a:cubicBezTo>
                      <a:pt x="66" y="185"/>
                      <a:pt x="66" y="191"/>
                      <a:pt x="66" y="196"/>
                    </a:cubicBezTo>
                    <a:cubicBezTo>
                      <a:pt x="66" y="206"/>
                      <a:pt x="66" y="217"/>
                      <a:pt x="66" y="227"/>
                    </a:cubicBezTo>
                    <a:cubicBezTo>
                      <a:pt x="66" y="232"/>
                      <a:pt x="66" y="237"/>
                      <a:pt x="66" y="242"/>
                    </a:cubicBezTo>
                    <a:lnTo>
                      <a:pt x="69" y="242"/>
                    </a:lnTo>
                    <a:lnTo>
                      <a:pt x="66" y="242"/>
                    </a:lnTo>
                    <a:lnTo>
                      <a:pt x="66" y="243"/>
                    </a:lnTo>
                    <a:cubicBezTo>
                      <a:pt x="66" y="244"/>
                      <a:pt x="66" y="245"/>
                      <a:pt x="66" y="246"/>
                    </a:cubicBezTo>
                    <a:cubicBezTo>
                      <a:pt x="66" y="248"/>
                      <a:pt x="66" y="249"/>
                      <a:pt x="65" y="249"/>
                    </a:cubicBezTo>
                    <a:lnTo>
                      <a:pt x="68" y="251"/>
                    </a:lnTo>
                    <a:lnTo>
                      <a:pt x="68" y="248"/>
                    </a:lnTo>
                    <a:cubicBezTo>
                      <a:pt x="66" y="248"/>
                      <a:pt x="62" y="249"/>
                      <a:pt x="56" y="249"/>
                    </a:cubicBezTo>
                    <a:cubicBezTo>
                      <a:pt x="51" y="249"/>
                      <a:pt x="44" y="249"/>
                      <a:pt x="37" y="249"/>
                    </a:cubicBezTo>
                    <a:cubicBezTo>
                      <a:pt x="30" y="249"/>
                      <a:pt x="23" y="249"/>
                      <a:pt x="17" y="249"/>
                    </a:cubicBezTo>
                    <a:cubicBezTo>
                      <a:pt x="11" y="248"/>
                      <a:pt x="6" y="248"/>
                      <a:pt x="4" y="248"/>
                    </a:cubicBezTo>
                    <a:lnTo>
                      <a:pt x="4" y="251"/>
                    </a:lnTo>
                    <a:lnTo>
                      <a:pt x="7" y="251"/>
                    </a:lnTo>
                    <a:cubicBezTo>
                      <a:pt x="7" y="249"/>
                      <a:pt x="6" y="247"/>
                      <a:pt x="6" y="246"/>
                    </a:cubicBezTo>
                    <a:cubicBezTo>
                      <a:pt x="6" y="241"/>
                      <a:pt x="6" y="237"/>
                      <a:pt x="6" y="233"/>
                    </a:cubicBezTo>
                    <a:lnTo>
                      <a:pt x="6" y="219"/>
                    </a:lnTo>
                    <a:cubicBezTo>
                      <a:pt x="6" y="199"/>
                      <a:pt x="6" y="180"/>
                      <a:pt x="6" y="160"/>
                    </a:cubicBezTo>
                    <a:cubicBezTo>
                      <a:pt x="6" y="138"/>
                      <a:pt x="6" y="117"/>
                      <a:pt x="6" y="96"/>
                    </a:cubicBezTo>
                    <a:lnTo>
                      <a:pt x="6" y="96"/>
                    </a:lnTo>
                    <a:cubicBezTo>
                      <a:pt x="6" y="90"/>
                      <a:pt x="7" y="86"/>
                      <a:pt x="9" y="81"/>
                    </a:cubicBezTo>
                    <a:cubicBezTo>
                      <a:pt x="18" y="63"/>
                      <a:pt x="27" y="44"/>
                      <a:pt x="36" y="25"/>
                    </a:cubicBezTo>
                    <a:cubicBezTo>
                      <a:pt x="37" y="22"/>
                      <a:pt x="38" y="19"/>
                      <a:pt x="38" y="15"/>
                    </a:cubicBezTo>
                    <a:lnTo>
                      <a:pt x="38" y="14"/>
                    </a:lnTo>
                    <a:cubicBezTo>
                      <a:pt x="38" y="13"/>
                      <a:pt x="38" y="12"/>
                      <a:pt x="38" y="11"/>
                    </a:cubicBezTo>
                    <a:cubicBezTo>
                      <a:pt x="38" y="9"/>
                      <a:pt x="38" y="7"/>
                      <a:pt x="38" y="5"/>
                    </a:cubicBezTo>
                    <a:lnTo>
                      <a:pt x="35" y="5"/>
                    </a:lnTo>
                    <a:lnTo>
                      <a:pt x="33" y="8"/>
                    </a:lnTo>
                    <a:lnTo>
                      <a:pt x="35" y="5"/>
                    </a:lnTo>
                    <a:lnTo>
                      <a:pt x="32" y="5"/>
                    </a:lnTo>
                    <a:cubicBezTo>
                      <a:pt x="32" y="7"/>
                      <a:pt x="32" y="9"/>
                      <a:pt x="32" y="11"/>
                    </a:cubicBezTo>
                    <a:cubicBezTo>
                      <a:pt x="32" y="12"/>
                      <a:pt x="32" y="13"/>
                      <a:pt x="32" y="14"/>
                    </a:cubicBezTo>
                    <a:lnTo>
                      <a:pt x="32" y="15"/>
                    </a:lnTo>
                    <a:cubicBezTo>
                      <a:pt x="32" y="18"/>
                      <a:pt x="31" y="20"/>
                      <a:pt x="30" y="22"/>
                    </a:cubicBezTo>
                    <a:cubicBezTo>
                      <a:pt x="21" y="41"/>
                      <a:pt x="13" y="60"/>
                      <a:pt x="4" y="79"/>
                    </a:cubicBezTo>
                    <a:cubicBezTo>
                      <a:pt x="1" y="84"/>
                      <a:pt x="0" y="90"/>
                      <a:pt x="0" y="96"/>
                    </a:cubicBezTo>
                    <a:lnTo>
                      <a:pt x="0" y="96"/>
                    </a:lnTo>
                    <a:cubicBezTo>
                      <a:pt x="0" y="117"/>
                      <a:pt x="0" y="138"/>
                      <a:pt x="0" y="160"/>
                    </a:cubicBezTo>
                    <a:cubicBezTo>
                      <a:pt x="0" y="180"/>
                      <a:pt x="0" y="199"/>
                      <a:pt x="0" y="219"/>
                    </a:cubicBezTo>
                    <a:cubicBezTo>
                      <a:pt x="0" y="224"/>
                      <a:pt x="0" y="228"/>
                      <a:pt x="0" y="233"/>
                    </a:cubicBezTo>
                    <a:cubicBezTo>
                      <a:pt x="0" y="237"/>
                      <a:pt x="0" y="241"/>
                      <a:pt x="0" y="246"/>
                    </a:cubicBezTo>
                    <a:cubicBezTo>
                      <a:pt x="0" y="248"/>
                      <a:pt x="0" y="250"/>
                      <a:pt x="1" y="252"/>
                    </a:cubicBezTo>
                    <a:lnTo>
                      <a:pt x="1" y="254"/>
                    </a:lnTo>
                    <a:lnTo>
                      <a:pt x="3" y="254"/>
                    </a:lnTo>
                    <a:cubicBezTo>
                      <a:pt x="6" y="255"/>
                      <a:pt x="10" y="255"/>
                      <a:pt x="16" y="255"/>
                    </a:cubicBezTo>
                    <a:cubicBezTo>
                      <a:pt x="23" y="255"/>
                      <a:pt x="30" y="255"/>
                      <a:pt x="37" y="255"/>
                    </a:cubicBezTo>
                    <a:cubicBezTo>
                      <a:pt x="44" y="255"/>
                      <a:pt x="51" y="255"/>
                      <a:pt x="57" y="255"/>
                    </a:cubicBezTo>
                    <a:cubicBezTo>
                      <a:pt x="62" y="255"/>
                      <a:pt x="66" y="255"/>
                      <a:pt x="68" y="254"/>
                    </a:cubicBezTo>
                    <a:lnTo>
                      <a:pt x="70" y="254"/>
                    </a:lnTo>
                    <a:lnTo>
                      <a:pt x="71" y="253"/>
                    </a:lnTo>
                    <a:cubicBezTo>
                      <a:pt x="72" y="251"/>
                      <a:pt x="72" y="248"/>
                      <a:pt x="72" y="246"/>
                    </a:cubicBezTo>
                    <a:cubicBezTo>
                      <a:pt x="72" y="245"/>
                      <a:pt x="72" y="244"/>
                      <a:pt x="72" y="243"/>
                    </a:cubicBezTo>
                    <a:lnTo>
                      <a:pt x="72" y="243"/>
                    </a:lnTo>
                    <a:lnTo>
                      <a:pt x="72" y="242"/>
                    </a:lnTo>
                    <a:cubicBezTo>
                      <a:pt x="72" y="237"/>
                      <a:pt x="72" y="232"/>
                      <a:pt x="72" y="227"/>
                    </a:cubicBezTo>
                    <a:cubicBezTo>
                      <a:pt x="72" y="217"/>
                      <a:pt x="72" y="206"/>
                      <a:pt x="72" y="196"/>
                    </a:cubicBezTo>
                    <a:cubicBezTo>
                      <a:pt x="72" y="191"/>
                      <a:pt x="72" y="185"/>
                      <a:pt x="72" y="180"/>
                    </a:cubicBezTo>
                    <a:cubicBezTo>
                      <a:pt x="72" y="153"/>
                      <a:pt x="72" y="126"/>
                      <a:pt x="73" y="99"/>
                    </a:cubicBezTo>
                    <a:lnTo>
                      <a:pt x="73" y="98"/>
                    </a:lnTo>
                    <a:cubicBezTo>
                      <a:pt x="73" y="91"/>
                      <a:pt x="72" y="84"/>
                      <a:pt x="68" y="76"/>
                    </a:cubicBezTo>
                    <a:cubicBezTo>
                      <a:pt x="60" y="60"/>
                      <a:pt x="52" y="43"/>
                      <a:pt x="45" y="26"/>
                    </a:cubicBezTo>
                    <a:cubicBezTo>
                      <a:pt x="42" y="21"/>
                      <a:pt x="41" y="17"/>
                      <a:pt x="41" y="12"/>
                    </a:cubicBezTo>
                    <a:lnTo>
                      <a:pt x="41" y="10"/>
                    </a:lnTo>
                    <a:lnTo>
                      <a:pt x="41" y="9"/>
                    </a:lnTo>
                    <a:cubicBezTo>
                      <a:pt x="41" y="8"/>
                      <a:pt x="41" y="6"/>
                      <a:pt x="40" y="5"/>
                    </a:cubicBezTo>
                    <a:cubicBezTo>
                      <a:pt x="39" y="4"/>
                      <a:pt x="38" y="3"/>
                      <a:pt x="36" y="2"/>
                    </a:cubicBezTo>
                    <a:lnTo>
                      <a:pt x="32" y="0"/>
                    </a:lnTo>
                    <a:lnTo>
                      <a:pt x="32" y="5"/>
                    </a:lnTo>
                    <a:lnTo>
                      <a:pt x="35" y="5"/>
                    </a:lnTo>
                    <a:close/>
                    <a:moveTo>
                      <a:pt x="34" y="167"/>
                    </a:moveTo>
                    <a:lnTo>
                      <a:pt x="37" y="167"/>
                    </a:lnTo>
                    <a:cubicBezTo>
                      <a:pt x="37" y="162"/>
                      <a:pt x="36" y="157"/>
                      <a:pt x="36" y="153"/>
                    </a:cubicBezTo>
                    <a:cubicBezTo>
                      <a:pt x="36" y="147"/>
                      <a:pt x="36" y="140"/>
                      <a:pt x="36" y="133"/>
                    </a:cubicBezTo>
                    <a:cubicBezTo>
                      <a:pt x="36" y="126"/>
                      <a:pt x="36" y="119"/>
                      <a:pt x="36" y="112"/>
                    </a:cubicBezTo>
                    <a:lnTo>
                      <a:pt x="36" y="107"/>
                    </a:lnTo>
                    <a:cubicBezTo>
                      <a:pt x="36" y="106"/>
                      <a:pt x="36" y="105"/>
                      <a:pt x="36" y="104"/>
                    </a:cubicBezTo>
                    <a:cubicBezTo>
                      <a:pt x="36" y="103"/>
                      <a:pt x="36" y="101"/>
                      <a:pt x="35" y="99"/>
                    </a:cubicBezTo>
                    <a:cubicBezTo>
                      <a:pt x="35" y="98"/>
                      <a:pt x="34" y="96"/>
                      <a:pt x="32" y="95"/>
                    </a:cubicBezTo>
                    <a:lnTo>
                      <a:pt x="30" y="97"/>
                    </a:lnTo>
                    <a:lnTo>
                      <a:pt x="33" y="97"/>
                    </a:lnTo>
                    <a:lnTo>
                      <a:pt x="33" y="97"/>
                    </a:lnTo>
                    <a:cubicBezTo>
                      <a:pt x="33" y="93"/>
                      <a:pt x="32" y="91"/>
                      <a:pt x="31" y="90"/>
                    </a:cubicBezTo>
                    <a:cubicBezTo>
                      <a:pt x="30" y="88"/>
                      <a:pt x="29" y="87"/>
                      <a:pt x="29" y="87"/>
                    </a:cubicBezTo>
                    <a:lnTo>
                      <a:pt x="29" y="85"/>
                    </a:lnTo>
                    <a:lnTo>
                      <a:pt x="26" y="82"/>
                    </a:lnTo>
                    <a:lnTo>
                      <a:pt x="24" y="81"/>
                    </a:lnTo>
                    <a:lnTo>
                      <a:pt x="20" y="84"/>
                    </a:lnTo>
                    <a:lnTo>
                      <a:pt x="19" y="84"/>
                    </a:lnTo>
                    <a:lnTo>
                      <a:pt x="18" y="85"/>
                    </a:lnTo>
                    <a:cubicBezTo>
                      <a:pt x="16" y="89"/>
                      <a:pt x="14" y="94"/>
                      <a:pt x="12" y="99"/>
                    </a:cubicBezTo>
                    <a:cubicBezTo>
                      <a:pt x="11" y="101"/>
                      <a:pt x="11" y="103"/>
                      <a:pt x="11" y="105"/>
                    </a:cubicBezTo>
                    <a:cubicBezTo>
                      <a:pt x="11" y="108"/>
                      <a:pt x="11" y="111"/>
                      <a:pt x="11" y="114"/>
                    </a:cubicBezTo>
                    <a:lnTo>
                      <a:pt x="11" y="124"/>
                    </a:lnTo>
                    <a:cubicBezTo>
                      <a:pt x="11" y="128"/>
                      <a:pt x="11" y="132"/>
                      <a:pt x="11" y="135"/>
                    </a:cubicBezTo>
                    <a:lnTo>
                      <a:pt x="11" y="138"/>
                    </a:lnTo>
                    <a:cubicBezTo>
                      <a:pt x="11" y="142"/>
                      <a:pt x="11" y="146"/>
                      <a:pt x="11" y="150"/>
                    </a:cubicBezTo>
                    <a:cubicBezTo>
                      <a:pt x="11" y="155"/>
                      <a:pt x="10" y="161"/>
                      <a:pt x="10" y="167"/>
                    </a:cubicBezTo>
                    <a:lnTo>
                      <a:pt x="9" y="170"/>
                    </a:lnTo>
                    <a:lnTo>
                      <a:pt x="13" y="170"/>
                    </a:lnTo>
                    <a:cubicBezTo>
                      <a:pt x="16" y="171"/>
                      <a:pt x="19" y="171"/>
                      <a:pt x="23" y="171"/>
                    </a:cubicBezTo>
                    <a:cubicBezTo>
                      <a:pt x="27" y="171"/>
                      <a:pt x="30" y="170"/>
                      <a:pt x="34" y="170"/>
                    </a:cubicBezTo>
                    <a:lnTo>
                      <a:pt x="37" y="170"/>
                    </a:lnTo>
                    <a:lnTo>
                      <a:pt x="37" y="167"/>
                    </a:lnTo>
                    <a:lnTo>
                      <a:pt x="34" y="167"/>
                    </a:lnTo>
                    <a:lnTo>
                      <a:pt x="34" y="164"/>
                    </a:lnTo>
                    <a:cubicBezTo>
                      <a:pt x="30" y="164"/>
                      <a:pt x="26" y="164"/>
                      <a:pt x="23" y="164"/>
                    </a:cubicBezTo>
                    <a:cubicBezTo>
                      <a:pt x="20" y="164"/>
                      <a:pt x="16" y="164"/>
                      <a:pt x="13" y="164"/>
                    </a:cubicBezTo>
                    <a:lnTo>
                      <a:pt x="13" y="167"/>
                    </a:lnTo>
                    <a:lnTo>
                      <a:pt x="16" y="167"/>
                    </a:lnTo>
                    <a:cubicBezTo>
                      <a:pt x="17" y="161"/>
                      <a:pt x="17" y="156"/>
                      <a:pt x="17" y="150"/>
                    </a:cubicBezTo>
                    <a:cubicBezTo>
                      <a:pt x="17" y="146"/>
                      <a:pt x="17" y="142"/>
                      <a:pt x="17" y="138"/>
                    </a:cubicBezTo>
                    <a:lnTo>
                      <a:pt x="17" y="135"/>
                    </a:lnTo>
                    <a:cubicBezTo>
                      <a:pt x="17" y="132"/>
                      <a:pt x="17" y="128"/>
                      <a:pt x="17" y="124"/>
                    </a:cubicBezTo>
                    <a:cubicBezTo>
                      <a:pt x="17" y="121"/>
                      <a:pt x="17" y="118"/>
                      <a:pt x="17" y="114"/>
                    </a:cubicBezTo>
                    <a:cubicBezTo>
                      <a:pt x="17" y="111"/>
                      <a:pt x="17" y="108"/>
                      <a:pt x="17" y="105"/>
                    </a:cubicBezTo>
                    <a:cubicBezTo>
                      <a:pt x="17" y="103"/>
                      <a:pt x="17" y="102"/>
                      <a:pt x="17" y="101"/>
                    </a:cubicBezTo>
                    <a:cubicBezTo>
                      <a:pt x="20" y="97"/>
                      <a:pt x="22" y="92"/>
                      <a:pt x="24" y="88"/>
                    </a:cubicBezTo>
                    <a:lnTo>
                      <a:pt x="21" y="86"/>
                    </a:lnTo>
                    <a:lnTo>
                      <a:pt x="23" y="89"/>
                    </a:lnTo>
                    <a:lnTo>
                      <a:pt x="24" y="89"/>
                    </a:lnTo>
                    <a:lnTo>
                      <a:pt x="24" y="89"/>
                    </a:lnTo>
                    <a:lnTo>
                      <a:pt x="26" y="87"/>
                    </a:lnTo>
                    <a:lnTo>
                      <a:pt x="23" y="87"/>
                    </a:lnTo>
                    <a:cubicBezTo>
                      <a:pt x="23" y="90"/>
                      <a:pt x="25" y="92"/>
                      <a:pt x="26" y="93"/>
                    </a:cubicBezTo>
                    <a:cubicBezTo>
                      <a:pt x="27" y="95"/>
                      <a:pt x="27" y="96"/>
                      <a:pt x="27" y="97"/>
                    </a:cubicBezTo>
                    <a:lnTo>
                      <a:pt x="27" y="97"/>
                    </a:lnTo>
                    <a:lnTo>
                      <a:pt x="27" y="98"/>
                    </a:lnTo>
                    <a:lnTo>
                      <a:pt x="28" y="99"/>
                    </a:lnTo>
                    <a:lnTo>
                      <a:pt x="29" y="101"/>
                    </a:lnTo>
                    <a:cubicBezTo>
                      <a:pt x="30" y="102"/>
                      <a:pt x="30" y="103"/>
                      <a:pt x="30" y="104"/>
                    </a:cubicBezTo>
                    <a:cubicBezTo>
                      <a:pt x="30" y="105"/>
                      <a:pt x="30" y="106"/>
                      <a:pt x="30" y="107"/>
                    </a:cubicBezTo>
                    <a:lnTo>
                      <a:pt x="30" y="112"/>
                    </a:lnTo>
                    <a:lnTo>
                      <a:pt x="30" y="133"/>
                    </a:lnTo>
                    <a:cubicBezTo>
                      <a:pt x="30" y="140"/>
                      <a:pt x="30" y="147"/>
                      <a:pt x="30" y="153"/>
                    </a:cubicBezTo>
                    <a:cubicBezTo>
                      <a:pt x="30" y="158"/>
                      <a:pt x="30" y="162"/>
                      <a:pt x="31" y="167"/>
                    </a:cubicBezTo>
                    <a:lnTo>
                      <a:pt x="34" y="167"/>
                    </a:lnTo>
                    <a:lnTo>
                      <a:pt x="34" y="164"/>
                    </a:lnTo>
                    <a:lnTo>
                      <a:pt x="34" y="167"/>
                    </a:lnTo>
                    <a:close/>
                    <a:moveTo>
                      <a:pt x="59" y="243"/>
                    </a:moveTo>
                    <a:lnTo>
                      <a:pt x="62" y="243"/>
                    </a:lnTo>
                    <a:cubicBezTo>
                      <a:pt x="62" y="240"/>
                      <a:pt x="63" y="238"/>
                      <a:pt x="63" y="236"/>
                    </a:cubicBezTo>
                    <a:cubicBezTo>
                      <a:pt x="63" y="229"/>
                      <a:pt x="63" y="222"/>
                      <a:pt x="63" y="215"/>
                    </a:cubicBezTo>
                    <a:cubicBezTo>
                      <a:pt x="63" y="208"/>
                      <a:pt x="63" y="201"/>
                      <a:pt x="63" y="194"/>
                    </a:cubicBezTo>
                    <a:cubicBezTo>
                      <a:pt x="63" y="192"/>
                      <a:pt x="62" y="190"/>
                      <a:pt x="62" y="188"/>
                    </a:cubicBezTo>
                    <a:cubicBezTo>
                      <a:pt x="62" y="187"/>
                      <a:pt x="62" y="185"/>
                      <a:pt x="61" y="183"/>
                    </a:cubicBezTo>
                    <a:cubicBezTo>
                      <a:pt x="60" y="182"/>
                      <a:pt x="59" y="180"/>
                      <a:pt x="57" y="180"/>
                    </a:cubicBezTo>
                    <a:cubicBezTo>
                      <a:pt x="56" y="179"/>
                      <a:pt x="56" y="179"/>
                      <a:pt x="55" y="178"/>
                    </a:cubicBezTo>
                    <a:cubicBezTo>
                      <a:pt x="55" y="178"/>
                      <a:pt x="55" y="178"/>
                      <a:pt x="55" y="177"/>
                    </a:cubicBezTo>
                    <a:lnTo>
                      <a:pt x="55" y="176"/>
                    </a:lnTo>
                    <a:lnTo>
                      <a:pt x="55" y="175"/>
                    </a:lnTo>
                    <a:lnTo>
                      <a:pt x="54" y="174"/>
                    </a:lnTo>
                    <a:lnTo>
                      <a:pt x="54" y="174"/>
                    </a:lnTo>
                    <a:lnTo>
                      <a:pt x="52" y="172"/>
                    </a:lnTo>
                    <a:cubicBezTo>
                      <a:pt x="52" y="172"/>
                      <a:pt x="51" y="171"/>
                      <a:pt x="49" y="171"/>
                    </a:cubicBezTo>
                    <a:lnTo>
                      <a:pt x="49" y="174"/>
                    </a:lnTo>
                    <a:lnTo>
                      <a:pt x="49" y="171"/>
                    </a:lnTo>
                    <a:lnTo>
                      <a:pt x="48" y="171"/>
                    </a:lnTo>
                    <a:cubicBezTo>
                      <a:pt x="47" y="171"/>
                      <a:pt x="46" y="171"/>
                      <a:pt x="45" y="172"/>
                    </a:cubicBezTo>
                    <a:cubicBezTo>
                      <a:pt x="44" y="172"/>
                      <a:pt x="43" y="173"/>
                      <a:pt x="43" y="174"/>
                    </a:cubicBezTo>
                    <a:cubicBezTo>
                      <a:pt x="41" y="176"/>
                      <a:pt x="41" y="177"/>
                      <a:pt x="41" y="178"/>
                    </a:cubicBezTo>
                    <a:lnTo>
                      <a:pt x="41" y="179"/>
                    </a:lnTo>
                    <a:lnTo>
                      <a:pt x="41" y="179"/>
                    </a:lnTo>
                    <a:lnTo>
                      <a:pt x="41" y="178"/>
                    </a:lnTo>
                    <a:lnTo>
                      <a:pt x="41" y="179"/>
                    </a:lnTo>
                    <a:lnTo>
                      <a:pt x="41" y="179"/>
                    </a:lnTo>
                    <a:lnTo>
                      <a:pt x="41" y="178"/>
                    </a:lnTo>
                    <a:lnTo>
                      <a:pt x="41" y="179"/>
                    </a:lnTo>
                    <a:lnTo>
                      <a:pt x="41" y="178"/>
                    </a:lnTo>
                    <a:lnTo>
                      <a:pt x="41" y="178"/>
                    </a:lnTo>
                    <a:lnTo>
                      <a:pt x="41" y="179"/>
                    </a:lnTo>
                    <a:lnTo>
                      <a:pt x="41" y="178"/>
                    </a:lnTo>
                    <a:cubicBezTo>
                      <a:pt x="38" y="180"/>
                      <a:pt x="36" y="182"/>
                      <a:pt x="35" y="185"/>
                    </a:cubicBezTo>
                    <a:cubicBezTo>
                      <a:pt x="34" y="187"/>
                      <a:pt x="34" y="190"/>
                      <a:pt x="34" y="192"/>
                    </a:cubicBezTo>
                    <a:lnTo>
                      <a:pt x="34" y="193"/>
                    </a:lnTo>
                    <a:lnTo>
                      <a:pt x="37" y="192"/>
                    </a:lnTo>
                    <a:lnTo>
                      <a:pt x="34" y="192"/>
                    </a:lnTo>
                    <a:cubicBezTo>
                      <a:pt x="34" y="207"/>
                      <a:pt x="34" y="221"/>
                      <a:pt x="34" y="235"/>
                    </a:cubicBezTo>
                    <a:cubicBezTo>
                      <a:pt x="34" y="238"/>
                      <a:pt x="34" y="240"/>
                      <a:pt x="34" y="242"/>
                    </a:cubicBezTo>
                    <a:lnTo>
                      <a:pt x="35" y="245"/>
                    </a:lnTo>
                    <a:lnTo>
                      <a:pt x="37" y="245"/>
                    </a:lnTo>
                    <a:cubicBezTo>
                      <a:pt x="41" y="246"/>
                      <a:pt x="44" y="246"/>
                      <a:pt x="48" y="246"/>
                    </a:cubicBezTo>
                    <a:cubicBezTo>
                      <a:pt x="52" y="246"/>
                      <a:pt x="55" y="246"/>
                      <a:pt x="59" y="246"/>
                    </a:cubicBezTo>
                    <a:lnTo>
                      <a:pt x="62" y="246"/>
                    </a:lnTo>
                    <a:lnTo>
                      <a:pt x="62" y="243"/>
                    </a:lnTo>
                    <a:lnTo>
                      <a:pt x="59" y="243"/>
                    </a:lnTo>
                    <a:lnTo>
                      <a:pt x="59" y="239"/>
                    </a:lnTo>
                    <a:cubicBezTo>
                      <a:pt x="55" y="240"/>
                      <a:pt x="51" y="240"/>
                      <a:pt x="48" y="240"/>
                    </a:cubicBezTo>
                    <a:cubicBezTo>
                      <a:pt x="45" y="240"/>
                      <a:pt x="41" y="240"/>
                      <a:pt x="38" y="239"/>
                    </a:cubicBezTo>
                    <a:lnTo>
                      <a:pt x="37" y="242"/>
                    </a:lnTo>
                    <a:lnTo>
                      <a:pt x="41" y="242"/>
                    </a:lnTo>
                    <a:cubicBezTo>
                      <a:pt x="40" y="239"/>
                      <a:pt x="40" y="237"/>
                      <a:pt x="40" y="235"/>
                    </a:cubicBezTo>
                    <a:cubicBezTo>
                      <a:pt x="40" y="221"/>
                      <a:pt x="40" y="207"/>
                      <a:pt x="40" y="192"/>
                    </a:cubicBezTo>
                    <a:lnTo>
                      <a:pt x="40" y="192"/>
                    </a:lnTo>
                    <a:lnTo>
                      <a:pt x="40" y="192"/>
                    </a:lnTo>
                    <a:lnTo>
                      <a:pt x="40" y="192"/>
                    </a:lnTo>
                    <a:cubicBezTo>
                      <a:pt x="40" y="190"/>
                      <a:pt x="40" y="188"/>
                      <a:pt x="41" y="187"/>
                    </a:cubicBezTo>
                    <a:cubicBezTo>
                      <a:pt x="41" y="186"/>
                      <a:pt x="42" y="185"/>
                      <a:pt x="44" y="184"/>
                    </a:cubicBezTo>
                    <a:cubicBezTo>
                      <a:pt x="45" y="184"/>
                      <a:pt x="46" y="183"/>
                      <a:pt x="46" y="182"/>
                    </a:cubicBezTo>
                    <a:cubicBezTo>
                      <a:pt x="47" y="181"/>
                      <a:pt x="47" y="179"/>
                      <a:pt x="47" y="179"/>
                    </a:cubicBezTo>
                    <a:lnTo>
                      <a:pt x="48" y="178"/>
                    </a:lnTo>
                    <a:lnTo>
                      <a:pt x="48" y="178"/>
                    </a:lnTo>
                    <a:lnTo>
                      <a:pt x="48" y="178"/>
                    </a:lnTo>
                    <a:lnTo>
                      <a:pt x="48" y="178"/>
                    </a:lnTo>
                    <a:lnTo>
                      <a:pt x="48" y="178"/>
                    </a:lnTo>
                    <a:lnTo>
                      <a:pt x="48" y="178"/>
                    </a:lnTo>
                    <a:lnTo>
                      <a:pt x="48" y="178"/>
                    </a:lnTo>
                    <a:lnTo>
                      <a:pt x="48" y="177"/>
                    </a:lnTo>
                    <a:lnTo>
                      <a:pt x="49" y="177"/>
                    </a:lnTo>
                    <a:lnTo>
                      <a:pt x="48" y="176"/>
                    </a:lnTo>
                    <a:lnTo>
                      <a:pt x="48" y="177"/>
                    </a:lnTo>
                    <a:lnTo>
                      <a:pt x="49" y="177"/>
                    </a:lnTo>
                    <a:lnTo>
                      <a:pt x="48" y="176"/>
                    </a:lnTo>
                    <a:lnTo>
                      <a:pt x="48" y="177"/>
                    </a:lnTo>
                    <a:lnTo>
                      <a:pt x="48" y="175"/>
                    </a:lnTo>
                    <a:lnTo>
                      <a:pt x="48" y="177"/>
                    </a:lnTo>
                    <a:lnTo>
                      <a:pt x="48" y="177"/>
                    </a:lnTo>
                    <a:lnTo>
                      <a:pt x="48" y="175"/>
                    </a:lnTo>
                    <a:lnTo>
                      <a:pt x="48" y="177"/>
                    </a:lnTo>
                    <a:lnTo>
                      <a:pt x="48" y="177"/>
                    </a:lnTo>
                    <a:lnTo>
                      <a:pt x="48" y="177"/>
                    </a:lnTo>
                    <a:lnTo>
                      <a:pt x="48" y="176"/>
                    </a:lnTo>
                    <a:lnTo>
                      <a:pt x="48" y="177"/>
                    </a:lnTo>
                    <a:lnTo>
                      <a:pt x="48" y="177"/>
                    </a:lnTo>
                    <a:lnTo>
                      <a:pt x="48" y="176"/>
                    </a:lnTo>
                    <a:lnTo>
                      <a:pt x="48" y="177"/>
                    </a:lnTo>
                    <a:lnTo>
                      <a:pt x="48" y="177"/>
                    </a:lnTo>
                    <a:lnTo>
                      <a:pt x="50" y="178"/>
                    </a:lnTo>
                    <a:lnTo>
                      <a:pt x="52" y="176"/>
                    </a:lnTo>
                    <a:lnTo>
                      <a:pt x="48" y="177"/>
                    </a:lnTo>
                    <a:lnTo>
                      <a:pt x="49" y="178"/>
                    </a:lnTo>
                    <a:lnTo>
                      <a:pt x="52" y="177"/>
                    </a:lnTo>
                    <a:lnTo>
                      <a:pt x="49" y="177"/>
                    </a:lnTo>
                    <a:cubicBezTo>
                      <a:pt x="49" y="179"/>
                      <a:pt x="49" y="181"/>
                      <a:pt x="50" y="182"/>
                    </a:cubicBezTo>
                    <a:cubicBezTo>
                      <a:pt x="51" y="184"/>
                      <a:pt x="53" y="185"/>
                      <a:pt x="55" y="185"/>
                    </a:cubicBezTo>
                    <a:lnTo>
                      <a:pt x="56" y="186"/>
                    </a:lnTo>
                    <a:cubicBezTo>
                      <a:pt x="56" y="187"/>
                      <a:pt x="56" y="188"/>
                      <a:pt x="56" y="189"/>
                    </a:cubicBezTo>
                    <a:cubicBezTo>
                      <a:pt x="56" y="190"/>
                      <a:pt x="56" y="192"/>
                      <a:pt x="56" y="194"/>
                    </a:cubicBezTo>
                    <a:cubicBezTo>
                      <a:pt x="56" y="201"/>
                      <a:pt x="56" y="208"/>
                      <a:pt x="56" y="215"/>
                    </a:cubicBezTo>
                    <a:cubicBezTo>
                      <a:pt x="56" y="222"/>
                      <a:pt x="56" y="229"/>
                      <a:pt x="56" y="236"/>
                    </a:cubicBezTo>
                    <a:cubicBezTo>
                      <a:pt x="56" y="237"/>
                      <a:pt x="56" y="239"/>
                      <a:pt x="56" y="242"/>
                    </a:cubicBezTo>
                    <a:lnTo>
                      <a:pt x="59" y="243"/>
                    </a:lnTo>
                    <a:lnTo>
                      <a:pt x="59" y="239"/>
                    </a:lnTo>
                    <a:lnTo>
                      <a:pt x="59" y="243"/>
                    </a:lnTo>
                    <a:close/>
                    <a:moveTo>
                      <a:pt x="59" y="167"/>
                    </a:moveTo>
                    <a:lnTo>
                      <a:pt x="62" y="167"/>
                    </a:lnTo>
                    <a:cubicBezTo>
                      <a:pt x="62" y="161"/>
                      <a:pt x="61" y="157"/>
                      <a:pt x="61" y="152"/>
                    </a:cubicBezTo>
                    <a:lnTo>
                      <a:pt x="61" y="147"/>
                    </a:lnTo>
                    <a:cubicBezTo>
                      <a:pt x="61" y="135"/>
                      <a:pt x="61" y="122"/>
                      <a:pt x="61" y="110"/>
                    </a:cubicBezTo>
                    <a:lnTo>
                      <a:pt x="61" y="108"/>
                    </a:lnTo>
                    <a:cubicBezTo>
                      <a:pt x="61" y="105"/>
                      <a:pt x="61" y="101"/>
                      <a:pt x="60" y="98"/>
                    </a:cubicBezTo>
                    <a:cubicBezTo>
                      <a:pt x="58" y="93"/>
                      <a:pt x="55" y="89"/>
                      <a:pt x="54" y="85"/>
                    </a:cubicBezTo>
                    <a:lnTo>
                      <a:pt x="54" y="84"/>
                    </a:lnTo>
                    <a:lnTo>
                      <a:pt x="51" y="82"/>
                    </a:lnTo>
                    <a:lnTo>
                      <a:pt x="49" y="81"/>
                    </a:lnTo>
                    <a:lnTo>
                      <a:pt x="45" y="83"/>
                    </a:lnTo>
                    <a:lnTo>
                      <a:pt x="45" y="83"/>
                    </a:lnTo>
                    <a:lnTo>
                      <a:pt x="44" y="84"/>
                    </a:lnTo>
                    <a:cubicBezTo>
                      <a:pt x="43" y="87"/>
                      <a:pt x="43" y="89"/>
                      <a:pt x="42" y="89"/>
                    </a:cubicBezTo>
                    <a:cubicBezTo>
                      <a:pt x="38" y="94"/>
                      <a:pt x="36" y="100"/>
                      <a:pt x="36" y="106"/>
                    </a:cubicBezTo>
                    <a:lnTo>
                      <a:pt x="36" y="107"/>
                    </a:lnTo>
                    <a:lnTo>
                      <a:pt x="39" y="107"/>
                    </a:lnTo>
                    <a:lnTo>
                      <a:pt x="36" y="107"/>
                    </a:lnTo>
                    <a:cubicBezTo>
                      <a:pt x="36" y="112"/>
                      <a:pt x="36" y="116"/>
                      <a:pt x="36" y="121"/>
                    </a:cubicBezTo>
                    <a:cubicBezTo>
                      <a:pt x="36" y="126"/>
                      <a:pt x="36" y="131"/>
                      <a:pt x="36" y="136"/>
                    </a:cubicBezTo>
                    <a:lnTo>
                      <a:pt x="36" y="139"/>
                    </a:lnTo>
                    <a:cubicBezTo>
                      <a:pt x="36" y="143"/>
                      <a:pt x="36" y="147"/>
                      <a:pt x="36" y="151"/>
                    </a:cubicBezTo>
                    <a:cubicBezTo>
                      <a:pt x="36" y="156"/>
                      <a:pt x="36" y="161"/>
                      <a:pt x="35" y="166"/>
                    </a:cubicBezTo>
                    <a:lnTo>
                      <a:pt x="34" y="170"/>
                    </a:lnTo>
                    <a:lnTo>
                      <a:pt x="38" y="170"/>
                    </a:lnTo>
                    <a:cubicBezTo>
                      <a:pt x="42" y="171"/>
                      <a:pt x="45" y="171"/>
                      <a:pt x="49" y="171"/>
                    </a:cubicBezTo>
                    <a:cubicBezTo>
                      <a:pt x="52" y="171"/>
                      <a:pt x="56" y="171"/>
                      <a:pt x="60" y="170"/>
                    </a:cubicBezTo>
                    <a:lnTo>
                      <a:pt x="63" y="170"/>
                    </a:lnTo>
                    <a:lnTo>
                      <a:pt x="62" y="167"/>
                    </a:lnTo>
                    <a:lnTo>
                      <a:pt x="59" y="167"/>
                    </a:lnTo>
                    <a:lnTo>
                      <a:pt x="59" y="164"/>
                    </a:lnTo>
                    <a:cubicBezTo>
                      <a:pt x="55" y="164"/>
                      <a:pt x="52" y="164"/>
                      <a:pt x="49" y="164"/>
                    </a:cubicBezTo>
                    <a:cubicBezTo>
                      <a:pt x="45" y="164"/>
                      <a:pt x="42" y="164"/>
                      <a:pt x="38" y="164"/>
                    </a:cubicBezTo>
                    <a:lnTo>
                      <a:pt x="38" y="167"/>
                    </a:lnTo>
                    <a:lnTo>
                      <a:pt x="41" y="168"/>
                    </a:lnTo>
                    <a:cubicBezTo>
                      <a:pt x="42" y="162"/>
                      <a:pt x="42" y="156"/>
                      <a:pt x="42" y="151"/>
                    </a:cubicBezTo>
                    <a:cubicBezTo>
                      <a:pt x="42" y="147"/>
                      <a:pt x="42" y="143"/>
                      <a:pt x="42" y="139"/>
                    </a:cubicBezTo>
                    <a:lnTo>
                      <a:pt x="42" y="137"/>
                    </a:lnTo>
                    <a:cubicBezTo>
                      <a:pt x="42" y="131"/>
                      <a:pt x="42" y="126"/>
                      <a:pt x="42" y="121"/>
                    </a:cubicBezTo>
                    <a:cubicBezTo>
                      <a:pt x="42" y="116"/>
                      <a:pt x="42" y="112"/>
                      <a:pt x="42" y="107"/>
                    </a:cubicBezTo>
                    <a:lnTo>
                      <a:pt x="42" y="107"/>
                    </a:lnTo>
                    <a:lnTo>
                      <a:pt x="42" y="107"/>
                    </a:lnTo>
                    <a:lnTo>
                      <a:pt x="42" y="106"/>
                    </a:lnTo>
                    <a:cubicBezTo>
                      <a:pt x="42" y="101"/>
                      <a:pt x="44" y="97"/>
                      <a:pt x="47" y="93"/>
                    </a:cubicBezTo>
                    <a:cubicBezTo>
                      <a:pt x="49" y="90"/>
                      <a:pt x="49" y="88"/>
                      <a:pt x="50" y="87"/>
                    </a:cubicBezTo>
                    <a:lnTo>
                      <a:pt x="47" y="86"/>
                    </a:lnTo>
                    <a:lnTo>
                      <a:pt x="48" y="89"/>
                    </a:lnTo>
                    <a:lnTo>
                      <a:pt x="49" y="88"/>
                    </a:lnTo>
                    <a:lnTo>
                      <a:pt x="49" y="89"/>
                    </a:lnTo>
                    <a:lnTo>
                      <a:pt x="51" y="86"/>
                    </a:lnTo>
                    <a:lnTo>
                      <a:pt x="48" y="87"/>
                    </a:lnTo>
                    <a:cubicBezTo>
                      <a:pt x="50" y="92"/>
                      <a:pt x="53" y="96"/>
                      <a:pt x="54" y="100"/>
                    </a:cubicBezTo>
                    <a:cubicBezTo>
                      <a:pt x="55" y="102"/>
                      <a:pt x="55" y="105"/>
                      <a:pt x="55" y="108"/>
                    </a:cubicBezTo>
                    <a:lnTo>
                      <a:pt x="55" y="110"/>
                    </a:lnTo>
                    <a:cubicBezTo>
                      <a:pt x="55" y="122"/>
                      <a:pt x="55" y="135"/>
                      <a:pt x="55" y="147"/>
                    </a:cubicBezTo>
                    <a:cubicBezTo>
                      <a:pt x="55" y="149"/>
                      <a:pt x="55" y="150"/>
                      <a:pt x="55" y="152"/>
                    </a:cubicBezTo>
                    <a:cubicBezTo>
                      <a:pt x="55" y="157"/>
                      <a:pt x="56" y="162"/>
                      <a:pt x="56" y="167"/>
                    </a:cubicBezTo>
                    <a:lnTo>
                      <a:pt x="59" y="167"/>
                    </a:lnTo>
                    <a:lnTo>
                      <a:pt x="59" y="164"/>
                    </a:lnTo>
                    <a:lnTo>
                      <a:pt x="59" y="167"/>
                    </a:lnTo>
                    <a:close/>
                    <a:moveTo>
                      <a:pt x="13" y="243"/>
                    </a:moveTo>
                    <a:lnTo>
                      <a:pt x="13" y="246"/>
                    </a:lnTo>
                    <a:cubicBezTo>
                      <a:pt x="17" y="246"/>
                      <a:pt x="21" y="246"/>
                      <a:pt x="24" y="246"/>
                    </a:cubicBezTo>
                    <a:cubicBezTo>
                      <a:pt x="28" y="246"/>
                      <a:pt x="31" y="246"/>
                      <a:pt x="35" y="245"/>
                    </a:cubicBezTo>
                    <a:lnTo>
                      <a:pt x="37" y="245"/>
                    </a:lnTo>
                    <a:lnTo>
                      <a:pt x="37" y="243"/>
                    </a:lnTo>
                    <a:cubicBezTo>
                      <a:pt x="37" y="241"/>
                      <a:pt x="38" y="240"/>
                      <a:pt x="38" y="238"/>
                    </a:cubicBezTo>
                    <a:cubicBezTo>
                      <a:pt x="38" y="233"/>
                      <a:pt x="38" y="227"/>
                      <a:pt x="38" y="221"/>
                    </a:cubicBezTo>
                    <a:cubicBezTo>
                      <a:pt x="38" y="217"/>
                      <a:pt x="38" y="212"/>
                      <a:pt x="38" y="208"/>
                    </a:cubicBezTo>
                    <a:lnTo>
                      <a:pt x="38" y="195"/>
                    </a:lnTo>
                    <a:lnTo>
                      <a:pt x="38" y="190"/>
                    </a:lnTo>
                    <a:cubicBezTo>
                      <a:pt x="38" y="188"/>
                      <a:pt x="38" y="186"/>
                      <a:pt x="37" y="184"/>
                    </a:cubicBezTo>
                    <a:cubicBezTo>
                      <a:pt x="36" y="182"/>
                      <a:pt x="34" y="180"/>
                      <a:pt x="32" y="179"/>
                    </a:cubicBezTo>
                    <a:lnTo>
                      <a:pt x="31" y="179"/>
                    </a:lnTo>
                    <a:lnTo>
                      <a:pt x="31" y="178"/>
                    </a:lnTo>
                    <a:lnTo>
                      <a:pt x="31" y="178"/>
                    </a:lnTo>
                    <a:lnTo>
                      <a:pt x="30" y="175"/>
                    </a:lnTo>
                    <a:lnTo>
                      <a:pt x="30" y="174"/>
                    </a:lnTo>
                    <a:lnTo>
                      <a:pt x="29" y="174"/>
                    </a:lnTo>
                    <a:lnTo>
                      <a:pt x="27" y="172"/>
                    </a:lnTo>
                    <a:cubicBezTo>
                      <a:pt x="27" y="171"/>
                      <a:pt x="26" y="171"/>
                      <a:pt x="24" y="171"/>
                    </a:cubicBezTo>
                    <a:lnTo>
                      <a:pt x="24" y="174"/>
                    </a:lnTo>
                    <a:lnTo>
                      <a:pt x="24" y="171"/>
                    </a:lnTo>
                    <a:lnTo>
                      <a:pt x="24" y="171"/>
                    </a:lnTo>
                    <a:cubicBezTo>
                      <a:pt x="22" y="171"/>
                      <a:pt x="21" y="171"/>
                      <a:pt x="20" y="172"/>
                    </a:cubicBezTo>
                    <a:cubicBezTo>
                      <a:pt x="19" y="172"/>
                      <a:pt x="19" y="173"/>
                      <a:pt x="18" y="174"/>
                    </a:cubicBezTo>
                    <a:cubicBezTo>
                      <a:pt x="17" y="176"/>
                      <a:pt x="17" y="177"/>
                      <a:pt x="16" y="178"/>
                    </a:cubicBezTo>
                    <a:lnTo>
                      <a:pt x="16" y="179"/>
                    </a:lnTo>
                    <a:cubicBezTo>
                      <a:pt x="13" y="180"/>
                      <a:pt x="11" y="182"/>
                      <a:pt x="10" y="184"/>
                    </a:cubicBezTo>
                    <a:cubicBezTo>
                      <a:pt x="9" y="187"/>
                      <a:pt x="9" y="189"/>
                      <a:pt x="9" y="191"/>
                    </a:cubicBezTo>
                    <a:cubicBezTo>
                      <a:pt x="9" y="207"/>
                      <a:pt x="9" y="223"/>
                      <a:pt x="9" y="239"/>
                    </a:cubicBezTo>
                    <a:cubicBezTo>
                      <a:pt x="9" y="240"/>
                      <a:pt x="10" y="242"/>
                      <a:pt x="10" y="243"/>
                    </a:cubicBezTo>
                    <a:lnTo>
                      <a:pt x="10" y="246"/>
                    </a:lnTo>
                    <a:lnTo>
                      <a:pt x="13" y="246"/>
                    </a:lnTo>
                    <a:lnTo>
                      <a:pt x="13" y="243"/>
                    </a:lnTo>
                    <a:lnTo>
                      <a:pt x="16" y="242"/>
                    </a:lnTo>
                    <a:cubicBezTo>
                      <a:pt x="16" y="240"/>
                      <a:pt x="16" y="239"/>
                      <a:pt x="16" y="239"/>
                    </a:cubicBezTo>
                    <a:cubicBezTo>
                      <a:pt x="16" y="223"/>
                      <a:pt x="16" y="207"/>
                      <a:pt x="16" y="191"/>
                    </a:cubicBezTo>
                    <a:cubicBezTo>
                      <a:pt x="16" y="189"/>
                      <a:pt x="16" y="188"/>
                      <a:pt x="16" y="187"/>
                    </a:cubicBezTo>
                    <a:cubicBezTo>
                      <a:pt x="17" y="186"/>
                      <a:pt x="17" y="185"/>
                      <a:pt x="18" y="185"/>
                    </a:cubicBezTo>
                    <a:cubicBezTo>
                      <a:pt x="21" y="184"/>
                      <a:pt x="22" y="182"/>
                      <a:pt x="22" y="180"/>
                    </a:cubicBezTo>
                    <a:cubicBezTo>
                      <a:pt x="23" y="179"/>
                      <a:pt x="23" y="178"/>
                      <a:pt x="23" y="178"/>
                    </a:cubicBezTo>
                    <a:lnTo>
                      <a:pt x="24" y="177"/>
                    </a:lnTo>
                    <a:lnTo>
                      <a:pt x="24" y="177"/>
                    </a:lnTo>
                    <a:lnTo>
                      <a:pt x="24" y="176"/>
                    </a:lnTo>
                    <a:lnTo>
                      <a:pt x="24" y="177"/>
                    </a:lnTo>
                    <a:lnTo>
                      <a:pt x="24" y="177"/>
                    </a:lnTo>
                    <a:lnTo>
                      <a:pt x="24" y="176"/>
                    </a:lnTo>
                    <a:lnTo>
                      <a:pt x="24" y="177"/>
                    </a:lnTo>
                    <a:lnTo>
                      <a:pt x="24" y="174"/>
                    </a:lnTo>
                    <a:lnTo>
                      <a:pt x="24" y="177"/>
                    </a:lnTo>
                    <a:lnTo>
                      <a:pt x="24" y="177"/>
                    </a:lnTo>
                    <a:lnTo>
                      <a:pt x="24" y="174"/>
                    </a:lnTo>
                    <a:lnTo>
                      <a:pt x="24" y="177"/>
                    </a:lnTo>
                    <a:lnTo>
                      <a:pt x="24" y="177"/>
                    </a:lnTo>
                    <a:lnTo>
                      <a:pt x="24" y="177"/>
                    </a:lnTo>
                    <a:lnTo>
                      <a:pt x="24" y="176"/>
                    </a:lnTo>
                    <a:lnTo>
                      <a:pt x="23" y="177"/>
                    </a:lnTo>
                    <a:lnTo>
                      <a:pt x="24" y="177"/>
                    </a:lnTo>
                    <a:lnTo>
                      <a:pt x="24" y="176"/>
                    </a:lnTo>
                    <a:lnTo>
                      <a:pt x="23" y="177"/>
                    </a:lnTo>
                    <a:lnTo>
                      <a:pt x="25" y="178"/>
                    </a:lnTo>
                    <a:lnTo>
                      <a:pt x="27" y="176"/>
                    </a:lnTo>
                    <a:lnTo>
                      <a:pt x="24" y="177"/>
                    </a:lnTo>
                    <a:lnTo>
                      <a:pt x="25" y="179"/>
                    </a:lnTo>
                    <a:lnTo>
                      <a:pt x="28" y="178"/>
                    </a:lnTo>
                    <a:lnTo>
                      <a:pt x="25" y="178"/>
                    </a:lnTo>
                    <a:cubicBezTo>
                      <a:pt x="25" y="180"/>
                      <a:pt x="25" y="181"/>
                      <a:pt x="26" y="182"/>
                    </a:cubicBezTo>
                    <a:cubicBezTo>
                      <a:pt x="27" y="184"/>
                      <a:pt x="28" y="184"/>
                      <a:pt x="29" y="185"/>
                    </a:cubicBezTo>
                    <a:cubicBezTo>
                      <a:pt x="30" y="185"/>
                      <a:pt x="31" y="186"/>
                      <a:pt x="31" y="186"/>
                    </a:cubicBezTo>
                    <a:cubicBezTo>
                      <a:pt x="31" y="187"/>
                      <a:pt x="32" y="188"/>
                      <a:pt x="32" y="190"/>
                    </a:cubicBezTo>
                    <a:lnTo>
                      <a:pt x="32" y="195"/>
                    </a:lnTo>
                    <a:lnTo>
                      <a:pt x="32" y="208"/>
                    </a:lnTo>
                    <a:cubicBezTo>
                      <a:pt x="32" y="212"/>
                      <a:pt x="32" y="217"/>
                      <a:pt x="32" y="221"/>
                    </a:cubicBezTo>
                    <a:cubicBezTo>
                      <a:pt x="32" y="227"/>
                      <a:pt x="31" y="232"/>
                      <a:pt x="31" y="238"/>
                    </a:cubicBezTo>
                    <a:cubicBezTo>
                      <a:pt x="31" y="239"/>
                      <a:pt x="31" y="240"/>
                      <a:pt x="31" y="242"/>
                    </a:cubicBezTo>
                    <a:lnTo>
                      <a:pt x="34" y="242"/>
                    </a:lnTo>
                    <a:lnTo>
                      <a:pt x="33" y="239"/>
                    </a:lnTo>
                    <a:cubicBezTo>
                      <a:pt x="30" y="240"/>
                      <a:pt x="27" y="240"/>
                      <a:pt x="24" y="240"/>
                    </a:cubicBezTo>
                    <a:cubicBezTo>
                      <a:pt x="21" y="240"/>
                      <a:pt x="17" y="239"/>
                      <a:pt x="13" y="239"/>
                    </a:cubicBezTo>
                    <a:lnTo>
                      <a:pt x="13" y="243"/>
                    </a:lnTo>
                    <a:lnTo>
                      <a:pt x="16" y="242"/>
                    </a:lnTo>
                    <a:lnTo>
                      <a:pt x="13" y="243"/>
                    </a:lnTo>
                    <a:close/>
                    <a:moveTo>
                      <a:pt x="29" y="81"/>
                    </a:moveTo>
                    <a:lnTo>
                      <a:pt x="26" y="83"/>
                    </a:lnTo>
                    <a:cubicBezTo>
                      <a:pt x="27" y="84"/>
                      <a:pt x="28" y="85"/>
                      <a:pt x="29" y="86"/>
                    </a:cubicBezTo>
                    <a:lnTo>
                      <a:pt x="29" y="86"/>
                    </a:lnTo>
                    <a:cubicBezTo>
                      <a:pt x="30" y="87"/>
                      <a:pt x="31" y="88"/>
                      <a:pt x="32" y="89"/>
                    </a:cubicBezTo>
                    <a:cubicBezTo>
                      <a:pt x="33" y="90"/>
                      <a:pt x="34" y="91"/>
                      <a:pt x="36" y="91"/>
                    </a:cubicBezTo>
                    <a:cubicBezTo>
                      <a:pt x="38" y="91"/>
                      <a:pt x="39" y="90"/>
                      <a:pt x="40" y="89"/>
                    </a:cubicBezTo>
                    <a:cubicBezTo>
                      <a:pt x="41" y="88"/>
                      <a:pt x="42" y="87"/>
                      <a:pt x="43" y="86"/>
                    </a:cubicBezTo>
                    <a:lnTo>
                      <a:pt x="45" y="84"/>
                    </a:lnTo>
                    <a:cubicBezTo>
                      <a:pt x="46" y="83"/>
                      <a:pt x="46" y="82"/>
                      <a:pt x="46" y="81"/>
                    </a:cubicBezTo>
                    <a:cubicBezTo>
                      <a:pt x="46" y="80"/>
                      <a:pt x="46" y="79"/>
                      <a:pt x="45" y="78"/>
                    </a:cubicBezTo>
                    <a:lnTo>
                      <a:pt x="43" y="76"/>
                    </a:lnTo>
                    <a:cubicBezTo>
                      <a:pt x="42" y="74"/>
                      <a:pt x="40" y="73"/>
                      <a:pt x="38" y="71"/>
                    </a:cubicBezTo>
                    <a:lnTo>
                      <a:pt x="36" y="69"/>
                    </a:lnTo>
                    <a:lnTo>
                      <a:pt x="33" y="71"/>
                    </a:lnTo>
                    <a:cubicBezTo>
                      <a:pt x="31" y="74"/>
                      <a:pt x="29" y="76"/>
                      <a:pt x="26" y="79"/>
                    </a:cubicBezTo>
                    <a:lnTo>
                      <a:pt x="24" y="81"/>
                    </a:lnTo>
                    <a:lnTo>
                      <a:pt x="26" y="83"/>
                    </a:lnTo>
                    <a:lnTo>
                      <a:pt x="29" y="81"/>
                    </a:lnTo>
                    <a:lnTo>
                      <a:pt x="31" y="83"/>
                    </a:lnTo>
                    <a:cubicBezTo>
                      <a:pt x="33" y="80"/>
                      <a:pt x="36" y="78"/>
                      <a:pt x="38" y="75"/>
                    </a:cubicBezTo>
                    <a:lnTo>
                      <a:pt x="36" y="73"/>
                    </a:lnTo>
                    <a:lnTo>
                      <a:pt x="34" y="76"/>
                    </a:lnTo>
                    <a:cubicBezTo>
                      <a:pt x="36" y="77"/>
                      <a:pt x="37" y="79"/>
                      <a:pt x="39" y="80"/>
                    </a:cubicBezTo>
                    <a:lnTo>
                      <a:pt x="40" y="82"/>
                    </a:lnTo>
                    <a:lnTo>
                      <a:pt x="40" y="82"/>
                    </a:lnTo>
                    <a:lnTo>
                      <a:pt x="41" y="81"/>
                    </a:lnTo>
                    <a:lnTo>
                      <a:pt x="40" y="81"/>
                    </a:lnTo>
                    <a:lnTo>
                      <a:pt x="40" y="82"/>
                    </a:lnTo>
                    <a:lnTo>
                      <a:pt x="41" y="81"/>
                    </a:lnTo>
                    <a:lnTo>
                      <a:pt x="40" y="81"/>
                    </a:lnTo>
                    <a:lnTo>
                      <a:pt x="41" y="81"/>
                    </a:lnTo>
                    <a:lnTo>
                      <a:pt x="40" y="80"/>
                    </a:lnTo>
                    <a:lnTo>
                      <a:pt x="40" y="81"/>
                    </a:lnTo>
                    <a:lnTo>
                      <a:pt x="41" y="81"/>
                    </a:lnTo>
                    <a:lnTo>
                      <a:pt x="40" y="80"/>
                    </a:lnTo>
                    <a:lnTo>
                      <a:pt x="41" y="81"/>
                    </a:lnTo>
                    <a:lnTo>
                      <a:pt x="40" y="80"/>
                    </a:lnTo>
                    <a:lnTo>
                      <a:pt x="40" y="80"/>
                    </a:lnTo>
                    <a:lnTo>
                      <a:pt x="41" y="81"/>
                    </a:lnTo>
                    <a:lnTo>
                      <a:pt x="40" y="80"/>
                    </a:lnTo>
                    <a:lnTo>
                      <a:pt x="40" y="81"/>
                    </a:lnTo>
                    <a:lnTo>
                      <a:pt x="39" y="82"/>
                    </a:lnTo>
                    <a:cubicBezTo>
                      <a:pt x="38" y="83"/>
                      <a:pt x="37" y="84"/>
                      <a:pt x="36" y="84"/>
                    </a:cubicBezTo>
                    <a:lnTo>
                      <a:pt x="36" y="85"/>
                    </a:lnTo>
                    <a:lnTo>
                      <a:pt x="36" y="85"/>
                    </a:lnTo>
                    <a:lnTo>
                      <a:pt x="36" y="85"/>
                    </a:lnTo>
                    <a:lnTo>
                      <a:pt x="36" y="85"/>
                    </a:lnTo>
                    <a:lnTo>
                      <a:pt x="36" y="85"/>
                    </a:lnTo>
                    <a:lnTo>
                      <a:pt x="36" y="85"/>
                    </a:lnTo>
                    <a:lnTo>
                      <a:pt x="36" y="86"/>
                    </a:lnTo>
                    <a:lnTo>
                      <a:pt x="36" y="85"/>
                    </a:lnTo>
                    <a:lnTo>
                      <a:pt x="36" y="85"/>
                    </a:lnTo>
                    <a:lnTo>
                      <a:pt x="36" y="86"/>
                    </a:lnTo>
                    <a:lnTo>
                      <a:pt x="36" y="85"/>
                    </a:lnTo>
                    <a:cubicBezTo>
                      <a:pt x="36" y="85"/>
                      <a:pt x="35" y="84"/>
                      <a:pt x="33" y="81"/>
                    </a:cubicBezTo>
                    <a:lnTo>
                      <a:pt x="33" y="81"/>
                    </a:lnTo>
                    <a:cubicBezTo>
                      <a:pt x="33" y="81"/>
                      <a:pt x="32" y="80"/>
                      <a:pt x="31" y="79"/>
                    </a:cubicBezTo>
                    <a:lnTo>
                      <a:pt x="29" y="81"/>
                    </a:lnTo>
                    <a:lnTo>
                      <a:pt x="31" y="83"/>
                    </a:lnTo>
                    <a:lnTo>
                      <a:pt x="29" y="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8" name="Freeform 2491">
                <a:extLst>
                  <a:ext uri="{FF2B5EF4-FFF2-40B4-BE49-F238E27FC236}">
                    <a16:creationId xmlns:a16="http://schemas.microsoft.com/office/drawing/2014/main" id="{01B13274-1877-43D0-A7B9-CDCF813CFF01}"/>
                  </a:ext>
                </a:extLst>
              </p:cNvPr>
              <p:cNvSpPr>
                <a:spLocks noEditPoints="1"/>
              </p:cNvSpPr>
              <p:nvPr/>
            </p:nvSpPr>
            <p:spPr bwMode="auto">
              <a:xfrm>
                <a:off x="2575" y="4454"/>
                <a:ext cx="32" cy="162"/>
              </a:xfrm>
              <a:custGeom>
                <a:avLst/>
                <a:gdLst>
                  <a:gd name="T0" fmla="*/ 3 w 56"/>
                  <a:gd name="T1" fmla="*/ 281 h 285"/>
                  <a:gd name="T2" fmla="*/ 8 w 56"/>
                  <a:gd name="T3" fmla="*/ 114 h 285"/>
                  <a:gd name="T4" fmla="*/ 23 w 56"/>
                  <a:gd name="T5" fmla="*/ 49 h 285"/>
                  <a:gd name="T6" fmla="*/ 27 w 56"/>
                  <a:gd name="T7" fmla="*/ 14 h 285"/>
                  <a:gd name="T8" fmla="*/ 25 w 56"/>
                  <a:gd name="T9" fmla="*/ 4 h 285"/>
                  <a:gd name="T10" fmla="*/ 24 w 56"/>
                  <a:gd name="T11" fmla="*/ 19 h 285"/>
                  <a:gd name="T12" fmla="*/ 28 w 56"/>
                  <a:gd name="T13" fmla="*/ 47 h 285"/>
                  <a:gd name="T14" fmla="*/ 26 w 56"/>
                  <a:gd name="T15" fmla="*/ 47 h 285"/>
                  <a:gd name="T16" fmla="*/ 26 w 56"/>
                  <a:gd name="T17" fmla="*/ 47 h 285"/>
                  <a:gd name="T18" fmla="*/ 25 w 56"/>
                  <a:gd name="T19" fmla="*/ 53 h 285"/>
                  <a:gd name="T20" fmla="*/ 50 w 56"/>
                  <a:gd name="T21" fmla="*/ 128 h 285"/>
                  <a:gd name="T22" fmla="*/ 52 w 56"/>
                  <a:gd name="T23" fmla="*/ 281 h 285"/>
                  <a:gd name="T24" fmla="*/ 56 w 56"/>
                  <a:gd name="T25" fmla="*/ 127 h 285"/>
                  <a:gd name="T26" fmla="*/ 56 w 56"/>
                  <a:gd name="T27" fmla="*/ 128 h 285"/>
                  <a:gd name="T28" fmla="*/ 31 w 56"/>
                  <a:gd name="T29" fmla="*/ 44 h 285"/>
                  <a:gd name="T30" fmla="*/ 31 w 56"/>
                  <a:gd name="T31" fmla="*/ 10 h 285"/>
                  <a:gd name="T32" fmla="*/ 21 w 56"/>
                  <a:gd name="T33" fmla="*/ 4 h 285"/>
                  <a:gd name="T34" fmla="*/ 19 w 56"/>
                  <a:gd name="T35" fmla="*/ 46 h 285"/>
                  <a:gd name="T36" fmla="*/ 19 w 56"/>
                  <a:gd name="T37" fmla="*/ 61 h 285"/>
                  <a:gd name="T38" fmla="*/ 4 w 56"/>
                  <a:gd name="T39" fmla="*/ 110 h 285"/>
                  <a:gd name="T40" fmla="*/ 0 w 56"/>
                  <a:gd name="T41" fmla="*/ 126 h 285"/>
                  <a:gd name="T42" fmla="*/ 31 w 56"/>
                  <a:gd name="T43" fmla="*/ 285 h 285"/>
                  <a:gd name="T44" fmla="*/ 42 w 56"/>
                  <a:gd name="T45" fmla="*/ 196 h 285"/>
                  <a:gd name="T46" fmla="*/ 37 w 56"/>
                  <a:gd name="T47" fmla="*/ 132 h 285"/>
                  <a:gd name="T48" fmla="*/ 27 w 56"/>
                  <a:gd name="T49" fmla="*/ 118 h 285"/>
                  <a:gd name="T50" fmla="*/ 14 w 56"/>
                  <a:gd name="T51" fmla="*/ 133 h 285"/>
                  <a:gd name="T52" fmla="*/ 11 w 56"/>
                  <a:gd name="T53" fmla="*/ 153 h 285"/>
                  <a:gd name="T54" fmla="*/ 10 w 56"/>
                  <a:gd name="T55" fmla="*/ 196 h 285"/>
                  <a:gd name="T56" fmla="*/ 39 w 56"/>
                  <a:gd name="T57" fmla="*/ 197 h 285"/>
                  <a:gd name="T58" fmla="*/ 17 w 56"/>
                  <a:gd name="T59" fmla="*/ 181 h 285"/>
                  <a:gd name="T60" fmla="*/ 17 w 56"/>
                  <a:gd name="T61" fmla="*/ 141 h 285"/>
                  <a:gd name="T62" fmla="*/ 26 w 56"/>
                  <a:gd name="T63" fmla="*/ 124 h 285"/>
                  <a:gd name="T64" fmla="*/ 25 w 56"/>
                  <a:gd name="T65" fmla="*/ 125 h 285"/>
                  <a:gd name="T66" fmla="*/ 26 w 56"/>
                  <a:gd name="T67" fmla="*/ 122 h 285"/>
                  <a:gd name="T68" fmla="*/ 30 w 56"/>
                  <a:gd name="T69" fmla="*/ 131 h 285"/>
                  <a:gd name="T70" fmla="*/ 32 w 56"/>
                  <a:gd name="T71" fmla="*/ 136 h 285"/>
                  <a:gd name="T72" fmla="*/ 33 w 56"/>
                  <a:gd name="T73" fmla="*/ 188 h 285"/>
                  <a:gd name="T74" fmla="*/ 39 w 56"/>
                  <a:gd name="T75" fmla="*/ 272 h 285"/>
                  <a:gd name="T76" fmla="*/ 38 w 56"/>
                  <a:gd name="T77" fmla="*/ 213 h 285"/>
                  <a:gd name="T78" fmla="*/ 25 w 56"/>
                  <a:gd name="T79" fmla="*/ 200 h 285"/>
                  <a:gd name="T80" fmla="*/ 18 w 56"/>
                  <a:gd name="T81" fmla="*/ 208 h 285"/>
                  <a:gd name="T82" fmla="*/ 18 w 56"/>
                  <a:gd name="T83" fmla="*/ 208 h 285"/>
                  <a:gd name="T84" fmla="*/ 11 w 56"/>
                  <a:gd name="T85" fmla="*/ 258 h 285"/>
                  <a:gd name="T86" fmla="*/ 36 w 56"/>
                  <a:gd name="T87" fmla="*/ 275 h 285"/>
                  <a:gd name="T88" fmla="*/ 15 w 56"/>
                  <a:gd name="T89" fmla="*/ 269 h 285"/>
                  <a:gd name="T90" fmla="*/ 17 w 56"/>
                  <a:gd name="T91" fmla="*/ 222 h 285"/>
                  <a:gd name="T92" fmla="*/ 24 w 56"/>
                  <a:gd name="T93" fmla="*/ 210 h 285"/>
                  <a:gd name="T94" fmla="*/ 25 w 56"/>
                  <a:gd name="T95" fmla="*/ 207 h 285"/>
                  <a:gd name="T96" fmla="*/ 25 w 56"/>
                  <a:gd name="T97" fmla="*/ 207 h 285"/>
                  <a:gd name="T98" fmla="*/ 26 w 56"/>
                  <a:gd name="T99" fmla="*/ 207 h 285"/>
                  <a:gd name="T100" fmla="*/ 27 w 56"/>
                  <a:gd name="T101" fmla="*/ 206 h 285"/>
                  <a:gd name="T102" fmla="*/ 32 w 56"/>
                  <a:gd name="T103" fmla="*/ 215 h 285"/>
                  <a:gd name="T104" fmla="*/ 33 w 56"/>
                  <a:gd name="T105" fmla="*/ 225 h 285"/>
                  <a:gd name="T106" fmla="*/ 36 w 56"/>
                  <a:gd name="T107" fmla="*/ 27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285">
                    <a:moveTo>
                      <a:pt x="52" y="281"/>
                    </a:moveTo>
                    <a:lnTo>
                      <a:pt x="52" y="278"/>
                    </a:lnTo>
                    <a:cubicBezTo>
                      <a:pt x="48" y="279"/>
                      <a:pt x="39" y="279"/>
                      <a:pt x="31" y="279"/>
                    </a:cubicBezTo>
                    <a:cubicBezTo>
                      <a:pt x="25" y="279"/>
                      <a:pt x="19" y="279"/>
                      <a:pt x="14" y="279"/>
                    </a:cubicBezTo>
                    <a:cubicBezTo>
                      <a:pt x="9" y="278"/>
                      <a:pt x="5" y="278"/>
                      <a:pt x="4" y="278"/>
                    </a:cubicBezTo>
                    <a:lnTo>
                      <a:pt x="3" y="281"/>
                    </a:lnTo>
                    <a:lnTo>
                      <a:pt x="6" y="281"/>
                    </a:lnTo>
                    <a:cubicBezTo>
                      <a:pt x="6" y="279"/>
                      <a:pt x="6" y="277"/>
                      <a:pt x="6" y="276"/>
                    </a:cubicBezTo>
                    <a:cubicBezTo>
                      <a:pt x="6" y="226"/>
                      <a:pt x="6" y="176"/>
                      <a:pt x="6" y="126"/>
                    </a:cubicBezTo>
                    <a:lnTo>
                      <a:pt x="6" y="126"/>
                    </a:lnTo>
                    <a:cubicBezTo>
                      <a:pt x="6" y="125"/>
                      <a:pt x="6" y="123"/>
                      <a:pt x="6" y="122"/>
                    </a:cubicBezTo>
                    <a:cubicBezTo>
                      <a:pt x="6" y="119"/>
                      <a:pt x="6" y="116"/>
                      <a:pt x="8" y="114"/>
                    </a:cubicBezTo>
                    <a:cubicBezTo>
                      <a:pt x="9" y="113"/>
                      <a:pt x="10" y="112"/>
                      <a:pt x="10" y="111"/>
                    </a:cubicBezTo>
                    <a:cubicBezTo>
                      <a:pt x="10" y="110"/>
                      <a:pt x="10" y="110"/>
                      <a:pt x="10" y="109"/>
                    </a:cubicBezTo>
                    <a:cubicBezTo>
                      <a:pt x="15" y="94"/>
                      <a:pt x="20" y="78"/>
                      <a:pt x="25" y="63"/>
                    </a:cubicBezTo>
                    <a:cubicBezTo>
                      <a:pt x="26" y="60"/>
                      <a:pt x="27" y="57"/>
                      <a:pt x="27" y="54"/>
                    </a:cubicBezTo>
                    <a:cubicBezTo>
                      <a:pt x="27" y="52"/>
                      <a:pt x="26" y="49"/>
                      <a:pt x="25" y="47"/>
                    </a:cubicBezTo>
                    <a:lnTo>
                      <a:pt x="23" y="49"/>
                    </a:lnTo>
                    <a:lnTo>
                      <a:pt x="26" y="48"/>
                    </a:lnTo>
                    <a:lnTo>
                      <a:pt x="25" y="46"/>
                    </a:lnTo>
                    <a:lnTo>
                      <a:pt x="22" y="47"/>
                    </a:lnTo>
                    <a:lnTo>
                      <a:pt x="25" y="48"/>
                    </a:lnTo>
                    <a:cubicBezTo>
                      <a:pt x="27" y="42"/>
                      <a:pt x="27" y="36"/>
                      <a:pt x="27" y="31"/>
                    </a:cubicBezTo>
                    <a:cubicBezTo>
                      <a:pt x="27" y="25"/>
                      <a:pt x="27" y="19"/>
                      <a:pt x="27" y="14"/>
                    </a:cubicBezTo>
                    <a:cubicBezTo>
                      <a:pt x="27" y="12"/>
                      <a:pt x="27" y="10"/>
                      <a:pt x="27" y="8"/>
                    </a:cubicBezTo>
                    <a:lnTo>
                      <a:pt x="24" y="8"/>
                    </a:lnTo>
                    <a:lnTo>
                      <a:pt x="27" y="8"/>
                    </a:lnTo>
                    <a:lnTo>
                      <a:pt x="27" y="7"/>
                    </a:lnTo>
                    <a:lnTo>
                      <a:pt x="27" y="7"/>
                    </a:lnTo>
                    <a:lnTo>
                      <a:pt x="25" y="4"/>
                    </a:lnTo>
                    <a:lnTo>
                      <a:pt x="24" y="7"/>
                    </a:lnTo>
                    <a:lnTo>
                      <a:pt x="26" y="8"/>
                    </a:lnTo>
                    <a:lnTo>
                      <a:pt x="27" y="5"/>
                    </a:lnTo>
                    <a:lnTo>
                      <a:pt x="24" y="6"/>
                    </a:lnTo>
                    <a:cubicBezTo>
                      <a:pt x="24" y="7"/>
                      <a:pt x="24" y="9"/>
                      <a:pt x="24" y="10"/>
                    </a:cubicBezTo>
                    <a:cubicBezTo>
                      <a:pt x="24" y="13"/>
                      <a:pt x="24" y="16"/>
                      <a:pt x="24" y="19"/>
                    </a:cubicBezTo>
                    <a:lnTo>
                      <a:pt x="24" y="26"/>
                    </a:lnTo>
                    <a:cubicBezTo>
                      <a:pt x="24" y="30"/>
                      <a:pt x="24" y="34"/>
                      <a:pt x="24" y="38"/>
                    </a:cubicBezTo>
                    <a:lnTo>
                      <a:pt x="24" y="39"/>
                    </a:lnTo>
                    <a:cubicBezTo>
                      <a:pt x="24" y="39"/>
                      <a:pt x="24" y="40"/>
                      <a:pt x="24" y="41"/>
                    </a:cubicBezTo>
                    <a:cubicBezTo>
                      <a:pt x="24" y="43"/>
                      <a:pt x="25" y="45"/>
                      <a:pt x="26" y="48"/>
                    </a:cubicBezTo>
                    <a:lnTo>
                      <a:pt x="28" y="47"/>
                    </a:lnTo>
                    <a:lnTo>
                      <a:pt x="26" y="47"/>
                    </a:lnTo>
                    <a:lnTo>
                      <a:pt x="26" y="48"/>
                    </a:lnTo>
                    <a:lnTo>
                      <a:pt x="28" y="47"/>
                    </a:lnTo>
                    <a:lnTo>
                      <a:pt x="26" y="47"/>
                    </a:lnTo>
                    <a:lnTo>
                      <a:pt x="26" y="47"/>
                    </a:lnTo>
                    <a:lnTo>
                      <a:pt x="26" y="47"/>
                    </a:lnTo>
                    <a:lnTo>
                      <a:pt x="26" y="47"/>
                    </a:lnTo>
                    <a:lnTo>
                      <a:pt x="26" y="47"/>
                    </a:lnTo>
                    <a:lnTo>
                      <a:pt x="26" y="47"/>
                    </a:lnTo>
                    <a:lnTo>
                      <a:pt x="26" y="47"/>
                    </a:lnTo>
                    <a:lnTo>
                      <a:pt x="26" y="47"/>
                    </a:lnTo>
                    <a:lnTo>
                      <a:pt x="26" y="47"/>
                    </a:lnTo>
                    <a:lnTo>
                      <a:pt x="26" y="47"/>
                    </a:lnTo>
                    <a:lnTo>
                      <a:pt x="26" y="47"/>
                    </a:lnTo>
                    <a:lnTo>
                      <a:pt x="26" y="47"/>
                    </a:lnTo>
                    <a:lnTo>
                      <a:pt x="26" y="47"/>
                    </a:lnTo>
                    <a:lnTo>
                      <a:pt x="26" y="47"/>
                    </a:lnTo>
                    <a:cubicBezTo>
                      <a:pt x="25" y="49"/>
                      <a:pt x="25" y="51"/>
                      <a:pt x="25" y="53"/>
                    </a:cubicBezTo>
                    <a:cubicBezTo>
                      <a:pt x="25" y="56"/>
                      <a:pt x="26" y="59"/>
                      <a:pt x="27" y="62"/>
                    </a:cubicBezTo>
                    <a:cubicBezTo>
                      <a:pt x="34" y="79"/>
                      <a:pt x="40" y="96"/>
                      <a:pt x="47" y="113"/>
                    </a:cubicBezTo>
                    <a:cubicBezTo>
                      <a:pt x="49" y="118"/>
                      <a:pt x="50" y="123"/>
                      <a:pt x="50" y="128"/>
                    </a:cubicBezTo>
                    <a:lnTo>
                      <a:pt x="50" y="128"/>
                    </a:lnTo>
                    <a:lnTo>
                      <a:pt x="53" y="128"/>
                    </a:lnTo>
                    <a:lnTo>
                      <a:pt x="50" y="128"/>
                    </a:lnTo>
                    <a:cubicBezTo>
                      <a:pt x="50" y="176"/>
                      <a:pt x="50" y="224"/>
                      <a:pt x="50" y="272"/>
                    </a:cubicBezTo>
                    <a:cubicBezTo>
                      <a:pt x="50" y="273"/>
                      <a:pt x="50" y="274"/>
                      <a:pt x="50" y="275"/>
                    </a:cubicBezTo>
                    <a:cubicBezTo>
                      <a:pt x="50" y="277"/>
                      <a:pt x="50" y="279"/>
                      <a:pt x="49" y="280"/>
                    </a:cubicBezTo>
                    <a:lnTo>
                      <a:pt x="52" y="281"/>
                    </a:lnTo>
                    <a:lnTo>
                      <a:pt x="52" y="278"/>
                    </a:lnTo>
                    <a:lnTo>
                      <a:pt x="52" y="281"/>
                    </a:lnTo>
                    <a:lnTo>
                      <a:pt x="55" y="283"/>
                    </a:lnTo>
                    <a:cubicBezTo>
                      <a:pt x="56" y="280"/>
                      <a:pt x="56" y="277"/>
                      <a:pt x="56" y="275"/>
                    </a:cubicBezTo>
                    <a:cubicBezTo>
                      <a:pt x="56" y="274"/>
                      <a:pt x="56" y="273"/>
                      <a:pt x="56" y="272"/>
                    </a:cubicBezTo>
                    <a:cubicBezTo>
                      <a:pt x="56" y="224"/>
                      <a:pt x="56" y="176"/>
                      <a:pt x="56" y="128"/>
                    </a:cubicBezTo>
                    <a:lnTo>
                      <a:pt x="56" y="128"/>
                    </a:lnTo>
                    <a:lnTo>
                      <a:pt x="56" y="127"/>
                    </a:lnTo>
                    <a:lnTo>
                      <a:pt x="54" y="128"/>
                    </a:lnTo>
                    <a:lnTo>
                      <a:pt x="56" y="128"/>
                    </a:lnTo>
                    <a:lnTo>
                      <a:pt x="56" y="127"/>
                    </a:lnTo>
                    <a:lnTo>
                      <a:pt x="54" y="128"/>
                    </a:lnTo>
                    <a:lnTo>
                      <a:pt x="56" y="128"/>
                    </a:lnTo>
                    <a:lnTo>
                      <a:pt x="56" y="128"/>
                    </a:lnTo>
                    <a:cubicBezTo>
                      <a:pt x="56" y="122"/>
                      <a:pt x="55" y="116"/>
                      <a:pt x="53" y="111"/>
                    </a:cubicBezTo>
                    <a:cubicBezTo>
                      <a:pt x="46" y="94"/>
                      <a:pt x="40" y="77"/>
                      <a:pt x="33" y="59"/>
                    </a:cubicBezTo>
                    <a:cubicBezTo>
                      <a:pt x="32" y="57"/>
                      <a:pt x="31" y="55"/>
                      <a:pt x="31" y="53"/>
                    </a:cubicBezTo>
                    <a:cubicBezTo>
                      <a:pt x="31" y="52"/>
                      <a:pt x="31" y="51"/>
                      <a:pt x="32" y="50"/>
                    </a:cubicBezTo>
                    <a:cubicBezTo>
                      <a:pt x="32" y="49"/>
                      <a:pt x="32" y="48"/>
                      <a:pt x="32" y="47"/>
                    </a:cubicBezTo>
                    <a:cubicBezTo>
                      <a:pt x="32" y="46"/>
                      <a:pt x="32" y="45"/>
                      <a:pt x="31" y="44"/>
                    </a:cubicBezTo>
                    <a:cubicBezTo>
                      <a:pt x="31" y="43"/>
                      <a:pt x="31" y="42"/>
                      <a:pt x="31" y="41"/>
                    </a:cubicBezTo>
                    <a:cubicBezTo>
                      <a:pt x="31" y="41"/>
                      <a:pt x="31" y="40"/>
                      <a:pt x="31" y="39"/>
                    </a:cubicBezTo>
                    <a:lnTo>
                      <a:pt x="31" y="38"/>
                    </a:lnTo>
                    <a:cubicBezTo>
                      <a:pt x="31" y="34"/>
                      <a:pt x="31" y="30"/>
                      <a:pt x="31" y="26"/>
                    </a:cubicBezTo>
                    <a:lnTo>
                      <a:pt x="31" y="19"/>
                    </a:lnTo>
                    <a:lnTo>
                      <a:pt x="31" y="10"/>
                    </a:lnTo>
                    <a:cubicBezTo>
                      <a:pt x="31" y="8"/>
                      <a:pt x="31" y="7"/>
                      <a:pt x="30" y="5"/>
                    </a:cubicBezTo>
                    <a:lnTo>
                      <a:pt x="30" y="3"/>
                    </a:lnTo>
                    <a:lnTo>
                      <a:pt x="27" y="2"/>
                    </a:lnTo>
                    <a:lnTo>
                      <a:pt x="25" y="0"/>
                    </a:lnTo>
                    <a:lnTo>
                      <a:pt x="22" y="3"/>
                    </a:lnTo>
                    <a:lnTo>
                      <a:pt x="21" y="4"/>
                    </a:lnTo>
                    <a:lnTo>
                      <a:pt x="21" y="7"/>
                    </a:lnTo>
                    <a:lnTo>
                      <a:pt x="21" y="7"/>
                    </a:lnTo>
                    <a:lnTo>
                      <a:pt x="21" y="7"/>
                    </a:lnTo>
                    <a:cubicBezTo>
                      <a:pt x="21" y="10"/>
                      <a:pt x="20" y="12"/>
                      <a:pt x="20" y="14"/>
                    </a:cubicBezTo>
                    <a:cubicBezTo>
                      <a:pt x="20" y="20"/>
                      <a:pt x="21" y="25"/>
                      <a:pt x="21" y="31"/>
                    </a:cubicBezTo>
                    <a:cubicBezTo>
                      <a:pt x="21" y="36"/>
                      <a:pt x="20" y="41"/>
                      <a:pt x="19" y="46"/>
                    </a:cubicBezTo>
                    <a:lnTo>
                      <a:pt x="19" y="47"/>
                    </a:lnTo>
                    <a:lnTo>
                      <a:pt x="19" y="49"/>
                    </a:lnTo>
                    <a:lnTo>
                      <a:pt x="19" y="50"/>
                    </a:lnTo>
                    <a:lnTo>
                      <a:pt x="20" y="50"/>
                    </a:lnTo>
                    <a:cubicBezTo>
                      <a:pt x="20" y="51"/>
                      <a:pt x="20" y="52"/>
                      <a:pt x="20" y="54"/>
                    </a:cubicBezTo>
                    <a:cubicBezTo>
                      <a:pt x="20" y="56"/>
                      <a:pt x="20" y="58"/>
                      <a:pt x="19" y="61"/>
                    </a:cubicBezTo>
                    <a:cubicBezTo>
                      <a:pt x="14" y="76"/>
                      <a:pt x="9" y="92"/>
                      <a:pt x="4" y="107"/>
                    </a:cubicBezTo>
                    <a:cubicBezTo>
                      <a:pt x="4" y="108"/>
                      <a:pt x="4" y="109"/>
                      <a:pt x="4" y="110"/>
                    </a:cubicBezTo>
                    <a:lnTo>
                      <a:pt x="4" y="110"/>
                    </a:lnTo>
                    <a:lnTo>
                      <a:pt x="4" y="110"/>
                    </a:lnTo>
                    <a:lnTo>
                      <a:pt x="4" y="111"/>
                    </a:lnTo>
                    <a:lnTo>
                      <a:pt x="4" y="110"/>
                    </a:lnTo>
                    <a:lnTo>
                      <a:pt x="4" y="110"/>
                    </a:lnTo>
                    <a:lnTo>
                      <a:pt x="4" y="111"/>
                    </a:lnTo>
                    <a:lnTo>
                      <a:pt x="4" y="110"/>
                    </a:lnTo>
                    <a:cubicBezTo>
                      <a:pt x="0" y="114"/>
                      <a:pt x="0" y="118"/>
                      <a:pt x="0" y="122"/>
                    </a:cubicBezTo>
                    <a:cubicBezTo>
                      <a:pt x="0" y="123"/>
                      <a:pt x="0" y="125"/>
                      <a:pt x="0" y="126"/>
                    </a:cubicBezTo>
                    <a:lnTo>
                      <a:pt x="0" y="126"/>
                    </a:lnTo>
                    <a:cubicBezTo>
                      <a:pt x="0" y="176"/>
                      <a:pt x="0" y="226"/>
                      <a:pt x="0" y="275"/>
                    </a:cubicBezTo>
                    <a:cubicBezTo>
                      <a:pt x="0" y="278"/>
                      <a:pt x="0" y="280"/>
                      <a:pt x="0" y="281"/>
                    </a:cubicBezTo>
                    <a:lnTo>
                      <a:pt x="0" y="284"/>
                    </a:lnTo>
                    <a:lnTo>
                      <a:pt x="3" y="284"/>
                    </a:lnTo>
                    <a:cubicBezTo>
                      <a:pt x="5" y="284"/>
                      <a:pt x="9" y="285"/>
                      <a:pt x="14" y="285"/>
                    </a:cubicBezTo>
                    <a:cubicBezTo>
                      <a:pt x="19" y="285"/>
                      <a:pt x="25" y="285"/>
                      <a:pt x="31" y="285"/>
                    </a:cubicBezTo>
                    <a:cubicBezTo>
                      <a:pt x="40" y="285"/>
                      <a:pt x="48" y="285"/>
                      <a:pt x="52" y="284"/>
                    </a:cubicBezTo>
                    <a:lnTo>
                      <a:pt x="54" y="284"/>
                    </a:lnTo>
                    <a:lnTo>
                      <a:pt x="55" y="283"/>
                    </a:lnTo>
                    <a:lnTo>
                      <a:pt x="52" y="281"/>
                    </a:lnTo>
                    <a:close/>
                    <a:moveTo>
                      <a:pt x="39" y="197"/>
                    </a:moveTo>
                    <a:lnTo>
                      <a:pt x="42" y="196"/>
                    </a:lnTo>
                    <a:cubicBezTo>
                      <a:pt x="40" y="192"/>
                      <a:pt x="39" y="190"/>
                      <a:pt x="39" y="188"/>
                    </a:cubicBezTo>
                    <a:lnTo>
                      <a:pt x="39" y="188"/>
                    </a:lnTo>
                    <a:lnTo>
                      <a:pt x="39" y="188"/>
                    </a:lnTo>
                    <a:cubicBezTo>
                      <a:pt x="40" y="171"/>
                      <a:pt x="39" y="155"/>
                      <a:pt x="40" y="139"/>
                    </a:cubicBezTo>
                    <a:lnTo>
                      <a:pt x="40" y="139"/>
                    </a:lnTo>
                    <a:cubicBezTo>
                      <a:pt x="40" y="137"/>
                      <a:pt x="39" y="134"/>
                      <a:pt x="37" y="132"/>
                    </a:cubicBezTo>
                    <a:cubicBezTo>
                      <a:pt x="37" y="132"/>
                      <a:pt x="37" y="131"/>
                      <a:pt x="36" y="130"/>
                    </a:cubicBezTo>
                    <a:cubicBezTo>
                      <a:pt x="36" y="129"/>
                      <a:pt x="35" y="127"/>
                      <a:pt x="34" y="126"/>
                    </a:cubicBezTo>
                    <a:cubicBezTo>
                      <a:pt x="32" y="125"/>
                      <a:pt x="32" y="125"/>
                      <a:pt x="32" y="123"/>
                    </a:cubicBezTo>
                    <a:lnTo>
                      <a:pt x="31" y="122"/>
                    </a:lnTo>
                    <a:lnTo>
                      <a:pt x="28" y="119"/>
                    </a:lnTo>
                    <a:lnTo>
                      <a:pt x="27" y="118"/>
                    </a:lnTo>
                    <a:lnTo>
                      <a:pt x="26" y="118"/>
                    </a:lnTo>
                    <a:cubicBezTo>
                      <a:pt x="25" y="119"/>
                      <a:pt x="24" y="119"/>
                      <a:pt x="23" y="119"/>
                    </a:cubicBezTo>
                    <a:lnTo>
                      <a:pt x="21" y="120"/>
                    </a:lnTo>
                    <a:cubicBezTo>
                      <a:pt x="21" y="121"/>
                      <a:pt x="20" y="121"/>
                      <a:pt x="20" y="123"/>
                    </a:cubicBezTo>
                    <a:cubicBezTo>
                      <a:pt x="20" y="124"/>
                      <a:pt x="19" y="125"/>
                      <a:pt x="18" y="126"/>
                    </a:cubicBezTo>
                    <a:cubicBezTo>
                      <a:pt x="16" y="128"/>
                      <a:pt x="14" y="130"/>
                      <a:pt x="14" y="133"/>
                    </a:cubicBezTo>
                    <a:lnTo>
                      <a:pt x="17" y="133"/>
                    </a:lnTo>
                    <a:lnTo>
                      <a:pt x="15" y="131"/>
                    </a:lnTo>
                    <a:cubicBezTo>
                      <a:pt x="13" y="132"/>
                      <a:pt x="12" y="134"/>
                      <a:pt x="11" y="136"/>
                    </a:cubicBezTo>
                    <a:cubicBezTo>
                      <a:pt x="11" y="137"/>
                      <a:pt x="11" y="139"/>
                      <a:pt x="11" y="141"/>
                    </a:cubicBezTo>
                    <a:lnTo>
                      <a:pt x="11" y="142"/>
                    </a:lnTo>
                    <a:cubicBezTo>
                      <a:pt x="11" y="146"/>
                      <a:pt x="11" y="150"/>
                      <a:pt x="11" y="153"/>
                    </a:cubicBezTo>
                    <a:lnTo>
                      <a:pt x="11" y="164"/>
                    </a:lnTo>
                    <a:lnTo>
                      <a:pt x="11" y="173"/>
                    </a:lnTo>
                    <a:cubicBezTo>
                      <a:pt x="11" y="175"/>
                      <a:pt x="11" y="178"/>
                      <a:pt x="11" y="180"/>
                    </a:cubicBezTo>
                    <a:lnTo>
                      <a:pt x="11" y="181"/>
                    </a:lnTo>
                    <a:cubicBezTo>
                      <a:pt x="11" y="183"/>
                      <a:pt x="11" y="184"/>
                      <a:pt x="11" y="186"/>
                    </a:cubicBezTo>
                    <a:cubicBezTo>
                      <a:pt x="11" y="189"/>
                      <a:pt x="11" y="193"/>
                      <a:pt x="10" y="196"/>
                    </a:cubicBezTo>
                    <a:lnTo>
                      <a:pt x="8" y="200"/>
                    </a:lnTo>
                    <a:lnTo>
                      <a:pt x="13" y="200"/>
                    </a:lnTo>
                    <a:lnTo>
                      <a:pt x="39" y="200"/>
                    </a:lnTo>
                    <a:lnTo>
                      <a:pt x="45" y="200"/>
                    </a:lnTo>
                    <a:lnTo>
                      <a:pt x="42" y="196"/>
                    </a:lnTo>
                    <a:lnTo>
                      <a:pt x="39" y="197"/>
                    </a:lnTo>
                    <a:lnTo>
                      <a:pt x="39" y="194"/>
                    </a:lnTo>
                    <a:lnTo>
                      <a:pt x="13" y="194"/>
                    </a:lnTo>
                    <a:lnTo>
                      <a:pt x="13" y="197"/>
                    </a:lnTo>
                    <a:lnTo>
                      <a:pt x="16" y="198"/>
                    </a:lnTo>
                    <a:cubicBezTo>
                      <a:pt x="17" y="194"/>
                      <a:pt x="17" y="190"/>
                      <a:pt x="17" y="186"/>
                    </a:cubicBezTo>
                    <a:cubicBezTo>
                      <a:pt x="17" y="184"/>
                      <a:pt x="17" y="183"/>
                      <a:pt x="17" y="181"/>
                    </a:cubicBezTo>
                    <a:lnTo>
                      <a:pt x="17" y="181"/>
                    </a:lnTo>
                    <a:cubicBezTo>
                      <a:pt x="17" y="178"/>
                      <a:pt x="17" y="175"/>
                      <a:pt x="17" y="173"/>
                    </a:cubicBezTo>
                    <a:cubicBezTo>
                      <a:pt x="17" y="170"/>
                      <a:pt x="17" y="167"/>
                      <a:pt x="17" y="164"/>
                    </a:cubicBezTo>
                    <a:lnTo>
                      <a:pt x="17" y="153"/>
                    </a:lnTo>
                    <a:lnTo>
                      <a:pt x="17" y="142"/>
                    </a:lnTo>
                    <a:lnTo>
                      <a:pt x="17" y="141"/>
                    </a:lnTo>
                    <a:cubicBezTo>
                      <a:pt x="17" y="139"/>
                      <a:pt x="17" y="138"/>
                      <a:pt x="17" y="138"/>
                    </a:cubicBezTo>
                    <a:lnTo>
                      <a:pt x="19" y="136"/>
                    </a:lnTo>
                    <a:lnTo>
                      <a:pt x="20" y="135"/>
                    </a:lnTo>
                    <a:lnTo>
                      <a:pt x="20" y="134"/>
                    </a:lnTo>
                    <a:cubicBezTo>
                      <a:pt x="20" y="133"/>
                      <a:pt x="21" y="132"/>
                      <a:pt x="22" y="131"/>
                    </a:cubicBezTo>
                    <a:cubicBezTo>
                      <a:pt x="23" y="129"/>
                      <a:pt x="26" y="127"/>
                      <a:pt x="26" y="124"/>
                    </a:cubicBezTo>
                    <a:lnTo>
                      <a:pt x="24" y="123"/>
                    </a:lnTo>
                    <a:lnTo>
                      <a:pt x="25" y="125"/>
                    </a:lnTo>
                    <a:cubicBezTo>
                      <a:pt x="25" y="125"/>
                      <a:pt x="26" y="125"/>
                      <a:pt x="26" y="124"/>
                    </a:cubicBezTo>
                    <a:lnTo>
                      <a:pt x="24" y="123"/>
                    </a:lnTo>
                    <a:lnTo>
                      <a:pt x="25" y="125"/>
                    </a:lnTo>
                    <a:lnTo>
                      <a:pt x="25" y="125"/>
                    </a:lnTo>
                    <a:lnTo>
                      <a:pt x="25" y="125"/>
                    </a:lnTo>
                    <a:lnTo>
                      <a:pt x="25" y="125"/>
                    </a:lnTo>
                    <a:lnTo>
                      <a:pt x="25" y="125"/>
                    </a:lnTo>
                    <a:lnTo>
                      <a:pt x="25" y="125"/>
                    </a:lnTo>
                    <a:lnTo>
                      <a:pt x="27" y="125"/>
                    </a:lnTo>
                    <a:lnTo>
                      <a:pt x="26" y="122"/>
                    </a:lnTo>
                    <a:lnTo>
                      <a:pt x="24" y="124"/>
                    </a:lnTo>
                    <a:lnTo>
                      <a:pt x="27" y="126"/>
                    </a:lnTo>
                    <a:lnTo>
                      <a:pt x="29" y="123"/>
                    </a:lnTo>
                    <a:lnTo>
                      <a:pt x="25" y="124"/>
                    </a:lnTo>
                    <a:cubicBezTo>
                      <a:pt x="26" y="127"/>
                      <a:pt x="27" y="129"/>
                      <a:pt x="30" y="131"/>
                    </a:cubicBezTo>
                    <a:lnTo>
                      <a:pt x="30" y="131"/>
                    </a:lnTo>
                    <a:lnTo>
                      <a:pt x="30" y="131"/>
                    </a:lnTo>
                    <a:lnTo>
                      <a:pt x="30" y="131"/>
                    </a:lnTo>
                    <a:lnTo>
                      <a:pt x="30" y="131"/>
                    </a:lnTo>
                    <a:lnTo>
                      <a:pt x="30" y="131"/>
                    </a:lnTo>
                    <a:cubicBezTo>
                      <a:pt x="30" y="131"/>
                      <a:pt x="30" y="132"/>
                      <a:pt x="31" y="133"/>
                    </a:cubicBezTo>
                    <a:cubicBezTo>
                      <a:pt x="31" y="134"/>
                      <a:pt x="31" y="135"/>
                      <a:pt x="32" y="136"/>
                    </a:cubicBezTo>
                    <a:cubicBezTo>
                      <a:pt x="33" y="137"/>
                      <a:pt x="33" y="138"/>
                      <a:pt x="33" y="139"/>
                    </a:cubicBezTo>
                    <a:lnTo>
                      <a:pt x="33" y="139"/>
                    </a:lnTo>
                    <a:cubicBezTo>
                      <a:pt x="33" y="155"/>
                      <a:pt x="33" y="171"/>
                      <a:pt x="33" y="187"/>
                    </a:cubicBezTo>
                    <a:lnTo>
                      <a:pt x="36" y="187"/>
                    </a:lnTo>
                    <a:lnTo>
                      <a:pt x="33" y="187"/>
                    </a:lnTo>
                    <a:lnTo>
                      <a:pt x="33" y="188"/>
                    </a:lnTo>
                    <a:cubicBezTo>
                      <a:pt x="33" y="192"/>
                      <a:pt x="35" y="195"/>
                      <a:pt x="37" y="199"/>
                    </a:cubicBezTo>
                    <a:lnTo>
                      <a:pt x="39" y="197"/>
                    </a:lnTo>
                    <a:lnTo>
                      <a:pt x="39" y="194"/>
                    </a:lnTo>
                    <a:lnTo>
                      <a:pt x="39" y="197"/>
                    </a:lnTo>
                    <a:close/>
                    <a:moveTo>
                      <a:pt x="36" y="272"/>
                    </a:moveTo>
                    <a:lnTo>
                      <a:pt x="39" y="272"/>
                    </a:lnTo>
                    <a:cubicBezTo>
                      <a:pt x="39" y="270"/>
                      <a:pt x="39" y="267"/>
                      <a:pt x="39" y="265"/>
                    </a:cubicBezTo>
                    <a:cubicBezTo>
                      <a:pt x="39" y="258"/>
                      <a:pt x="39" y="251"/>
                      <a:pt x="39" y="245"/>
                    </a:cubicBezTo>
                    <a:cubicBezTo>
                      <a:pt x="39" y="238"/>
                      <a:pt x="39" y="232"/>
                      <a:pt x="39" y="225"/>
                    </a:cubicBezTo>
                    <a:cubicBezTo>
                      <a:pt x="39" y="224"/>
                      <a:pt x="39" y="222"/>
                      <a:pt x="39" y="221"/>
                    </a:cubicBezTo>
                    <a:cubicBezTo>
                      <a:pt x="39" y="220"/>
                      <a:pt x="39" y="218"/>
                      <a:pt x="39" y="217"/>
                    </a:cubicBezTo>
                    <a:cubicBezTo>
                      <a:pt x="39" y="216"/>
                      <a:pt x="38" y="215"/>
                      <a:pt x="38" y="213"/>
                    </a:cubicBezTo>
                    <a:cubicBezTo>
                      <a:pt x="37" y="212"/>
                      <a:pt x="37" y="211"/>
                      <a:pt x="35" y="210"/>
                    </a:cubicBezTo>
                    <a:cubicBezTo>
                      <a:pt x="34" y="209"/>
                      <a:pt x="33" y="209"/>
                      <a:pt x="33" y="208"/>
                    </a:cubicBezTo>
                    <a:cubicBezTo>
                      <a:pt x="32" y="207"/>
                      <a:pt x="32" y="207"/>
                      <a:pt x="32" y="205"/>
                    </a:cubicBezTo>
                    <a:cubicBezTo>
                      <a:pt x="32" y="204"/>
                      <a:pt x="31" y="203"/>
                      <a:pt x="31" y="203"/>
                    </a:cubicBezTo>
                    <a:cubicBezTo>
                      <a:pt x="29" y="201"/>
                      <a:pt x="28" y="201"/>
                      <a:pt x="26" y="200"/>
                    </a:cubicBezTo>
                    <a:lnTo>
                      <a:pt x="25" y="200"/>
                    </a:lnTo>
                    <a:lnTo>
                      <a:pt x="21" y="202"/>
                    </a:lnTo>
                    <a:lnTo>
                      <a:pt x="21" y="202"/>
                    </a:lnTo>
                    <a:lnTo>
                      <a:pt x="20" y="203"/>
                    </a:lnTo>
                    <a:cubicBezTo>
                      <a:pt x="19" y="204"/>
                      <a:pt x="19" y="205"/>
                      <a:pt x="19" y="206"/>
                    </a:cubicBezTo>
                    <a:lnTo>
                      <a:pt x="19" y="207"/>
                    </a:lnTo>
                    <a:lnTo>
                      <a:pt x="18" y="208"/>
                    </a:lnTo>
                    <a:lnTo>
                      <a:pt x="18" y="209"/>
                    </a:lnTo>
                    <a:lnTo>
                      <a:pt x="18" y="209"/>
                    </a:lnTo>
                    <a:lnTo>
                      <a:pt x="18" y="208"/>
                    </a:lnTo>
                    <a:lnTo>
                      <a:pt x="18" y="209"/>
                    </a:lnTo>
                    <a:lnTo>
                      <a:pt x="18" y="209"/>
                    </a:lnTo>
                    <a:lnTo>
                      <a:pt x="18" y="208"/>
                    </a:lnTo>
                    <a:lnTo>
                      <a:pt x="18" y="208"/>
                    </a:lnTo>
                    <a:cubicBezTo>
                      <a:pt x="15" y="210"/>
                      <a:pt x="13" y="212"/>
                      <a:pt x="12" y="214"/>
                    </a:cubicBezTo>
                    <a:cubicBezTo>
                      <a:pt x="11" y="217"/>
                      <a:pt x="11" y="219"/>
                      <a:pt x="11" y="222"/>
                    </a:cubicBezTo>
                    <a:lnTo>
                      <a:pt x="11" y="222"/>
                    </a:lnTo>
                    <a:cubicBezTo>
                      <a:pt x="11" y="229"/>
                      <a:pt x="11" y="235"/>
                      <a:pt x="11" y="242"/>
                    </a:cubicBezTo>
                    <a:cubicBezTo>
                      <a:pt x="11" y="247"/>
                      <a:pt x="11" y="253"/>
                      <a:pt x="11" y="258"/>
                    </a:cubicBezTo>
                    <a:cubicBezTo>
                      <a:pt x="11" y="261"/>
                      <a:pt x="11" y="264"/>
                      <a:pt x="11" y="266"/>
                    </a:cubicBezTo>
                    <a:cubicBezTo>
                      <a:pt x="11" y="268"/>
                      <a:pt x="11" y="270"/>
                      <a:pt x="11" y="272"/>
                    </a:cubicBezTo>
                    <a:lnTo>
                      <a:pt x="12" y="274"/>
                    </a:lnTo>
                    <a:lnTo>
                      <a:pt x="14" y="275"/>
                    </a:lnTo>
                    <a:cubicBezTo>
                      <a:pt x="17" y="276"/>
                      <a:pt x="21" y="276"/>
                      <a:pt x="25" y="276"/>
                    </a:cubicBezTo>
                    <a:cubicBezTo>
                      <a:pt x="29" y="276"/>
                      <a:pt x="32" y="276"/>
                      <a:pt x="36" y="275"/>
                    </a:cubicBezTo>
                    <a:lnTo>
                      <a:pt x="39" y="274"/>
                    </a:lnTo>
                    <a:lnTo>
                      <a:pt x="39" y="272"/>
                    </a:lnTo>
                    <a:lnTo>
                      <a:pt x="36" y="272"/>
                    </a:lnTo>
                    <a:lnTo>
                      <a:pt x="35" y="269"/>
                    </a:lnTo>
                    <a:cubicBezTo>
                      <a:pt x="31" y="269"/>
                      <a:pt x="28" y="270"/>
                      <a:pt x="25" y="270"/>
                    </a:cubicBezTo>
                    <a:cubicBezTo>
                      <a:pt x="22" y="270"/>
                      <a:pt x="18" y="269"/>
                      <a:pt x="15" y="269"/>
                    </a:cubicBezTo>
                    <a:lnTo>
                      <a:pt x="14" y="272"/>
                    </a:lnTo>
                    <a:lnTo>
                      <a:pt x="18" y="271"/>
                    </a:lnTo>
                    <a:cubicBezTo>
                      <a:pt x="17" y="270"/>
                      <a:pt x="17" y="268"/>
                      <a:pt x="17" y="266"/>
                    </a:cubicBezTo>
                    <a:lnTo>
                      <a:pt x="17" y="258"/>
                    </a:lnTo>
                    <a:lnTo>
                      <a:pt x="17" y="242"/>
                    </a:lnTo>
                    <a:cubicBezTo>
                      <a:pt x="17" y="235"/>
                      <a:pt x="17" y="229"/>
                      <a:pt x="17" y="222"/>
                    </a:cubicBezTo>
                    <a:lnTo>
                      <a:pt x="17" y="222"/>
                    </a:lnTo>
                    <a:cubicBezTo>
                      <a:pt x="17" y="220"/>
                      <a:pt x="17" y="218"/>
                      <a:pt x="18" y="217"/>
                    </a:cubicBezTo>
                    <a:cubicBezTo>
                      <a:pt x="18" y="216"/>
                      <a:pt x="19" y="215"/>
                      <a:pt x="21" y="214"/>
                    </a:cubicBezTo>
                    <a:lnTo>
                      <a:pt x="21" y="214"/>
                    </a:lnTo>
                    <a:cubicBezTo>
                      <a:pt x="22" y="213"/>
                      <a:pt x="23" y="212"/>
                      <a:pt x="23" y="211"/>
                    </a:cubicBezTo>
                    <a:lnTo>
                      <a:pt x="24" y="210"/>
                    </a:lnTo>
                    <a:cubicBezTo>
                      <a:pt x="25" y="209"/>
                      <a:pt x="25" y="208"/>
                      <a:pt x="25" y="207"/>
                    </a:cubicBezTo>
                    <a:lnTo>
                      <a:pt x="25" y="207"/>
                    </a:lnTo>
                    <a:lnTo>
                      <a:pt x="25" y="207"/>
                    </a:lnTo>
                    <a:lnTo>
                      <a:pt x="25" y="207"/>
                    </a:lnTo>
                    <a:lnTo>
                      <a:pt x="25" y="207"/>
                    </a:lnTo>
                    <a:lnTo>
                      <a:pt x="25" y="207"/>
                    </a:lnTo>
                    <a:lnTo>
                      <a:pt x="25" y="207"/>
                    </a:lnTo>
                    <a:lnTo>
                      <a:pt x="25" y="206"/>
                    </a:lnTo>
                    <a:lnTo>
                      <a:pt x="25" y="207"/>
                    </a:lnTo>
                    <a:lnTo>
                      <a:pt x="25" y="207"/>
                    </a:lnTo>
                    <a:lnTo>
                      <a:pt x="25" y="206"/>
                    </a:lnTo>
                    <a:lnTo>
                      <a:pt x="25" y="207"/>
                    </a:lnTo>
                    <a:lnTo>
                      <a:pt x="23" y="205"/>
                    </a:lnTo>
                    <a:lnTo>
                      <a:pt x="24" y="208"/>
                    </a:lnTo>
                    <a:lnTo>
                      <a:pt x="27" y="206"/>
                    </a:lnTo>
                    <a:lnTo>
                      <a:pt x="25" y="204"/>
                    </a:lnTo>
                    <a:lnTo>
                      <a:pt x="25" y="207"/>
                    </a:lnTo>
                    <a:lnTo>
                      <a:pt x="26" y="207"/>
                    </a:lnTo>
                    <a:lnTo>
                      <a:pt x="26" y="207"/>
                    </a:lnTo>
                    <a:lnTo>
                      <a:pt x="26" y="207"/>
                    </a:lnTo>
                    <a:lnTo>
                      <a:pt x="27" y="206"/>
                    </a:lnTo>
                    <a:lnTo>
                      <a:pt x="25" y="206"/>
                    </a:lnTo>
                    <a:cubicBezTo>
                      <a:pt x="26" y="207"/>
                      <a:pt x="26" y="207"/>
                      <a:pt x="26" y="207"/>
                    </a:cubicBezTo>
                    <a:lnTo>
                      <a:pt x="27" y="206"/>
                    </a:lnTo>
                    <a:lnTo>
                      <a:pt x="25" y="206"/>
                    </a:lnTo>
                    <a:cubicBezTo>
                      <a:pt x="26" y="208"/>
                      <a:pt x="26" y="210"/>
                      <a:pt x="27" y="212"/>
                    </a:cubicBezTo>
                    <a:cubicBezTo>
                      <a:pt x="28" y="213"/>
                      <a:pt x="30" y="214"/>
                      <a:pt x="32" y="215"/>
                    </a:cubicBezTo>
                    <a:lnTo>
                      <a:pt x="32" y="215"/>
                    </a:lnTo>
                    <a:lnTo>
                      <a:pt x="32" y="215"/>
                    </a:lnTo>
                    <a:lnTo>
                      <a:pt x="32" y="215"/>
                    </a:lnTo>
                    <a:lnTo>
                      <a:pt x="32" y="215"/>
                    </a:lnTo>
                    <a:lnTo>
                      <a:pt x="32" y="215"/>
                    </a:lnTo>
                    <a:lnTo>
                      <a:pt x="32" y="216"/>
                    </a:lnTo>
                    <a:lnTo>
                      <a:pt x="33" y="218"/>
                    </a:lnTo>
                    <a:cubicBezTo>
                      <a:pt x="33" y="219"/>
                      <a:pt x="33" y="220"/>
                      <a:pt x="33" y="221"/>
                    </a:cubicBezTo>
                    <a:cubicBezTo>
                      <a:pt x="33" y="222"/>
                      <a:pt x="33" y="224"/>
                      <a:pt x="33" y="225"/>
                    </a:cubicBezTo>
                    <a:cubicBezTo>
                      <a:pt x="33" y="232"/>
                      <a:pt x="33" y="238"/>
                      <a:pt x="33" y="245"/>
                    </a:cubicBezTo>
                    <a:cubicBezTo>
                      <a:pt x="33" y="251"/>
                      <a:pt x="33" y="258"/>
                      <a:pt x="33" y="265"/>
                    </a:cubicBezTo>
                    <a:cubicBezTo>
                      <a:pt x="33" y="267"/>
                      <a:pt x="33" y="269"/>
                      <a:pt x="32" y="272"/>
                    </a:cubicBezTo>
                    <a:lnTo>
                      <a:pt x="36" y="272"/>
                    </a:lnTo>
                    <a:lnTo>
                      <a:pt x="35" y="269"/>
                    </a:lnTo>
                    <a:lnTo>
                      <a:pt x="3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89" name="Freeform 2492">
                <a:extLst>
                  <a:ext uri="{FF2B5EF4-FFF2-40B4-BE49-F238E27FC236}">
                    <a16:creationId xmlns:a16="http://schemas.microsoft.com/office/drawing/2014/main" id="{0A1E10F2-6398-4B09-AB7E-BBF5B65C492F}"/>
                  </a:ext>
                </a:extLst>
              </p:cNvPr>
              <p:cNvSpPr>
                <a:spLocks noEditPoints="1"/>
              </p:cNvSpPr>
              <p:nvPr/>
            </p:nvSpPr>
            <p:spPr bwMode="auto">
              <a:xfrm>
                <a:off x="2494" y="4454"/>
                <a:ext cx="32" cy="162"/>
              </a:xfrm>
              <a:custGeom>
                <a:avLst/>
                <a:gdLst>
                  <a:gd name="T0" fmla="*/ 4 w 57"/>
                  <a:gd name="T1" fmla="*/ 281 h 285"/>
                  <a:gd name="T2" fmla="*/ 7 w 57"/>
                  <a:gd name="T3" fmla="*/ 277 h 285"/>
                  <a:gd name="T4" fmla="*/ 7 w 57"/>
                  <a:gd name="T5" fmla="*/ 277 h 285"/>
                  <a:gd name="T6" fmla="*/ 32 w 57"/>
                  <a:gd name="T7" fmla="*/ 48 h 285"/>
                  <a:gd name="T8" fmla="*/ 32 w 57"/>
                  <a:gd name="T9" fmla="*/ 47 h 285"/>
                  <a:gd name="T10" fmla="*/ 30 w 57"/>
                  <a:gd name="T11" fmla="*/ 6 h 285"/>
                  <a:gd name="T12" fmla="*/ 32 w 57"/>
                  <a:gd name="T13" fmla="*/ 8 h 285"/>
                  <a:gd name="T14" fmla="*/ 31 w 57"/>
                  <a:gd name="T15" fmla="*/ 27 h 285"/>
                  <a:gd name="T16" fmla="*/ 33 w 57"/>
                  <a:gd name="T17" fmla="*/ 47 h 285"/>
                  <a:gd name="T18" fmla="*/ 32 w 57"/>
                  <a:gd name="T19" fmla="*/ 47 h 285"/>
                  <a:gd name="T20" fmla="*/ 48 w 57"/>
                  <a:gd name="T21" fmla="*/ 112 h 285"/>
                  <a:gd name="T22" fmla="*/ 54 w 57"/>
                  <a:gd name="T23" fmla="*/ 281 h 285"/>
                  <a:gd name="T24" fmla="*/ 57 w 57"/>
                  <a:gd name="T25" fmla="*/ 128 h 285"/>
                  <a:gd name="T26" fmla="*/ 53 w 57"/>
                  <a:gd name="T27" fmla="*/ 108 h 285"/>
                  <a:gd name="T28" fmla="*/ 37 w 57"/>
                  <a:gd name="T29" fmla="*/ 54 h 285"/>
                  <a:gd name="T30" fmla="*/ 37 w 57"/>
                  <a:gd name="T31" fmla="*/ 38 h 285"/>
                  <a:gd name="T32" fmla="*/ 37 w 57"/>
                  <a:gd name="T33" fmla="*/ 5 h 285"/>
                  <a:gd name="T34" fmla="*/ 27 w 57"/>
                  <a:gd name="T35" fmla="*/ 4 h 285"/>
                  <a:gd name="T36" fmla="*/ 25 w 57"/>
                  <a:gd name="T37" fmla="*/ 46 h 285"/>
                  <a:gd name="T38" fmla="*/ 26 w 57"/>
                  <a:gd name="T39" fmla="*/ 53 h 285"/>
                  <a:gd name="T40" fmla="*/ 3 w 57"/>
                  <a:gd name="T41" fmla="*/ 277 h 285"/>
                  <a:gd name="T42" fmla="*/ 4 w 57"/>
                  <a:gd name="T43" fmla="*/ 284 h 285"/>
                  <a:gd name="T44" fmla="*/ 54 w 57"/>
                  <a:gd name="T45" fmla="*/ 281 h 285"/>
                  <a:gd name="T46" fmla="*/ 46 w 57"/>
                  <a:gd name="T47" fmla="*/ 140 h 285"/>
                  <a:gd name="T48" fmla="*/ 32 w 57"/>
                  <a:gd name="T49" fmla="*/ 118 h 285"/>
                  <a:gd name="T50" fmla="*/ 23 w 57"/>
                  <a:gd name="T51" fmla="*/ 133 h 285"/>
                  <a:gd name="T52" fmla="*/ 17 w 57"/>
                  <a:gd name="T53" fmla="*/ 157 h 285"/>
                  <a:gd name="T54" fmla="*/ 15 w 57"/>
                  <a:gd name="T55" fmla="*/ 201 h 285"/>
                  <a:gd name="T56" fmla="*/ 51 w 57"/>
                  <a:gd name="T57" fmla="*/ 199 h 285"/>
                  <a:gd name="T58" fmla="*/ 29 w 57"/>
                  <a:gd name="T59" fmla="*/ 194 h 285"/>
                  <a:gd name="T60" fmla="*/ 23 w 57"/>
                  <a:gd name="T61" fmla="*/ 171 h 285"/>
                  <a:gd name="T62" fmla="*/ 24 w 57"/>
                  <a:gd name="T63" fmla="*/ 137 h 285"/>
                  <a:gd name="T64" fmla="*/ 33 w 57"/>
                  <a:gd name="T65" fmla="*/ 123 h 285"/>
                  <a:gd name="T66" fmla="*/ 32 w 57"/>
                  <a:gd name="T67" fmla="*/ 124 h 285"/>
                  <a:gd name="T68" fmla="*/ 32 w 57"/>
                  <a:gd name="T69" fmla="*/ 125 h 285"/>
                  <a:gd name="T70" fmla="*/ 31 w 57"/>
                  <a:gd name="T71" fmla="*/ 124 h 285"/>
                  <a:gd name="T72" fmla="*/ 39 w 57"/>
                  <a:gd name="T73" fmla="*/ 137 h 285"/>
                  <a:gd name="T74" fmla="*/ 43 w 57"/>
                  <a:gd name="T75" fmla="*/ 199 h 285"/>
                  <a:gd name="T76" fmla="*/ 46 w 57"/>
                  <a:gd name="T77" fmla="*/ 272 h 285"/>
                  <a:gd name="T78" fmla="*/ 46 w 57"/>
                  <a:gd name="T79" fmla="*/ 219 h 285"/>
                  <a:gd name="T80" fmla="*/ 39 w 57"/>
                  <a:gd name="T81" fmla="*/ 209 h 285"/>
                  <a:gd name="T82" fmla="*/ 37 w 57"/>
                  <a:gd name="T83" fmla="*/ 204 h 285"/>
                  <a:gd name="T84" fmla="*/ 25 w 57"/>
                  <a:gd name="T85" fmla="*/ 207 h 285"/>
                  <a:gd name="T86" fmla="*/ 24 w 57"/>
                  <a:gd name="T87" fmla="*/ 209 h 285"/>
                  <a:gd name="T88" fmla="*/ 17 w 57"/>
                  <a:gd name="T89" fmla="*/ 222 h 285"/>
                  <a:gd name="T90" fmla="*/ 17 w 57"/>
                  <a:gd name="T91" fmla="*/ 267 h 285"/>
                  <a:gd name="T92" fmla="*/ 43 w 57"/>
                  <a:gd name="T93" fmla="*/ 275 h 285"/>
                  <a:gd name="T94" fmla="*/ 31 w 57"/>
                  <a:gd name="T95" fmla="*/ 270 h 285"/>
                  <a:gd name="T96" fmla="*/ 23 w 57"/>
                  <a:gd name="T97" fmla="*/ 254 h 285"/>
                  <a:gd name="T98" fmla="*/ 23 w 57"/>
                  <a:gd name="T99" fmla="*/ 221 h 285"/>
                  <a:gd name="T100" fmla="*/ 32 w 57"/>
                  <a:gd name="T101" fmla="*/ 207 h 285"/>
                  <a:gd name="T102" fmla="*/ 32 w 57"/>
                  <a:gd name="T103" fmla="*/ 207 h 285"/>
                  <a:gd name="T104" fmla="*/ 32 w 57"/>
                  <a:gd name="T105" fmla="*/ 207 h 285"/>
                  <a:gd name="T106" fmla="*/ 35 w 57"/>
                  <a:gd name="T107" fmla="*/ 207 h 285"/>
                  <a:gd name="T108" fmla="*/ 39 w 57"/>
                  <a:gd name="T109" fmla="*/ 216 h 285"/>
                  <a:gd name="T110" fmla="*/ 39 w 57"/>
                  <a:gd name="T111" fmla="*/ 219 h 285"/>
                  <a:gd name="T112" fmla="*/ 42 w 57"/>
                  <a:gd name="T113" fmla="*/ 272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 h="285">
                    <a:moveTo>
                      <a:pt x="54" y="281"/>
                    </a:moveTo>
                    <a:lnTo>
                      <a:pt x="53" y="278"/>
                    </a:lnTo>
                    <a:cubicBezTo>
                      <a:pt x="49" y="279"/>
                      <a:pt x="40" y="279"/>
                      <a:pt x="30" y="279"/>
                    </a:cubicBezTo>
                    <a:cubicBezTo>
                      <a:pt x="19" y="279"/>
                      <a:pt x="8" y="278"/>
                      <a:pt x="4" y="278"/>
                    </a:cubicBezTo>
                    <a:lnTo>
                      <a:pt x="4" y="281"/>
                    </a:lnTo>
                    <a:lnTo>
                      <a:pt x="7" y="281"/>
                    </a:lnTo>
                    <a:cubicBezTo>
                      <a:pt x="7" y="279"/>
                      <a:pt x="6" y="278"/>
                      <a:pt x="7" y="277"/>
                    </a:cubicBezTo>
                    <a:lnTo>
                      <a:pt x="7" y="277"/>
                    </a:lnTo>
                    <a:lnTo>
                      <a:pt x="4" y="277"/>
                    </a:lnTo>
                    <a:lnTo>
                      <a:pt x="7" y="277"/>
                    </a:lnTo>
                    <a:lnTo>
                      <a:pt x="7" y="277"/>
                    </a:lnTo>
                    <a:lnTo>
                      <a:pt x="4" y="277"/>
                    </a:lnTo>
                    <a:lnTo>
                      <a:pt x="7" y="277"/>
                    </a:lnTo>
                    <a:lnTo>
                      <a:pt x="7" y="277"/>
                    </a:lnTo>
                    <a:lnTo>
                      <a:pt x="7" y="277"/>
                    </a:lnTo>
                    <a:cubicBezTo>
                      <a:pt x="7" y="228"/>
                      <a:pt x="7" y="179"/>
                      <a:pt x="7" y="130"/>
                    </a:cubicBezTo>
                    <a:cubicBezTo>
                      <a:pt x="7" y="124"/>
                      <a:pt x="8" y="118"/>
                      <a:pt x="11" y="113"/>
                    </a:cubicBezTo>
                    <a:cubicBezTo>
                      <a:pt x="17" y="96"/>
                      <a:pt x="24" y="80"/>
                      <a:pt x="30" y="64"/>
                    </a:cubicBezTo>
                    <a:cubicBezTo>
                      <a:pt x="32" y="60"/>
                      <a:pt x="33" y="57"/>
                      <a:pt x="33" y="53"/>
                    </a:cubicBezTo>
                    <a:cubicBezTo>
                      <a:pt x="33" y="51"/>
                      <a:pt x="32" y="50"/>
                      <a:pt x="32" y="48"/>
                    </a:cubicBezTo>
                    <a:lnTo>
                      <a:pt x="29" y="49"/>
                    </a:lnTo>
                    <a:lnTo>
                      <a:pt x="32" y="48"/>
                    </a:lnTo>
                    <a:lnTo>
                      <a:pt x="32" y="46"/>
                    </a:lnTo>
                    <a:lnTo>
                      <a:pt x="28" y="46"/>
                    </a:lnTo>
                    <a:lnTo>
                      <a:pt x="32" y="47"/>
                    </a:lnTo>
                    <a:cubicBezTo>
                      <a:pt x="33" y="40"/>
                      <a:pt x="33" y="34"/>
                      <a:pt x="33" y="28"/>
                    </a:cubicBezTo>
                    <a:cubicBezTo>
                      <a:pt x="33" y="25"/>
                      <a:pt x="33" y="21"/>
                      <a:pt x="33" y="18"/>
                    </a:cubicBezTo>
                    <a:cubicBezTo>
                      <a:pt x="33" y="16"/>
                      <a:pt x="33" y="14"/>
                      <a:pt x="33" y="13"/>
                    </a:cubicBezTo>
                    <a:cubicBezTo>
                      <a:pt x="33" y="10"/>
                      <a:pt x="33" y="8"/>
                      <a:pt x="33" y="6"/>
                    </a:cubicBezTo>
                    <a:lnTo>
                      <a:pt x="30" y="6"/>
                    </a:lnTo>
                    <a:lnTo>
                      <a:pt x="32" y="8"/>
                    </a:lnTo>
                    <a:lnTo>
                      <a:pt x="34" y="7"/>
                    </a:lnTo>
                    <a:lnTo>
                      <a:pt x="32" y="4"/>
                    </a:lnTo>
                    <a:lnTo>
                      <a:pt x="30" y="7"/>
                    </a:lnTo>
                    <a:lnTo>
                      <a:pt x="32" y="8"/>
                    </a:lnTo>
                    <a:lnTo>
                      <a:pt x="34" y="6"/>
                    </a:lnTo>
                    <a:lnTo>
                      <a:pt x="30" y="6"/>
                    </a:lnTo>
                    <a:cubicBezTo>
                      <a:pt x="31" y="8"/>
                      <a:pt x="31" y="9"/>
                      <a:pt x="31" y="11"/>
                    </a:cubicBezTo>
                    <a:cubicBezTo>
                      <a:pt x="31" y="14"/>
                      <a:pt x="31" y="16"/>
                      <a:pt x="31" y="18"/>
                    </a:cubicBezTo>
                    <a:cubicBezTo>
                      <a:pt x="31" y="21"/>
                      <a:pt x="31" y="24"/>
                      <a:pt x="31" y="27"/>
                    </a:cubicBezTo>
                    <a:cubicBezTo>
                      <a:pt x="31" y="30"/>
                      <a:pt x="31" y="34"/>
                      <a:pt x="31" y="38"/>
                    </a:cubicBezTo>
                    <a:lnTo>
                      <a:pt x="31" y="38"/>
                    </a:lnTo>
                    <a:cubicBezTo>
                      <a:pt x="31" y="39"/>
                      <a:pt x="31" y="40"/>
                      <a:pt x="31" y="41"/>
                    </a:cubicBezTo>
                    <a:cubicBezTo>
                      <a:pt x="31" y="43"/>
                      <a:pt x="31" y="45"/>
                      <a:pt x="32" y="48"/>
                    </a:cubicBezTo>
                    <a:lnTo>
                      <a:pt x="33" y="47"/>
                    </a:lnTo>
                    <a:lnTo>
                      <a:pt x="32" y="47"/>
                    </a:lnTo>
                    <a:lnTo>
                      <a:pt x="32" y="48"/>
                    </a:lnTo>
                    <a:lnTo>
                      <a:pt x="33" y="47"/>
                    </a:lnTo>
                    <a:lnTo>
                      <a:pt x="32" y="47"/>
                    </a:lnTo>
                    <a:lnTo>
                      <a:pt x="32" y="47"/>
                    </a:lnTo>
                    <a:lnTo>
                      <a:pt x="32" y="49"/>
                    </a:lnTo>
                    <a:cubicBezTo>
                      <a:pt x="31" y="51"/>
                      <a:pt x="31" y="52"/>
                      <a:pt x="31" y="54"/>
                    </a:cubicBezTo>
                    <a:cubicBezTo>
                      <a:pt x="31" y="56"/>
                      <a:pt x="32" y="58"/>
                      <a:pt x="32" y="60"/>
                    </a:cubicBezTo>
                    <a:cubicBezTo>
                      <a:pt x="37" y="76"/>
                      <a:pt x="42" y="92"/>
                      <a:pt x="47" y="108"/>
                    </a:cubicBezTo>
                    <a:cubicBezTo>
                      <a:pt x="47" y="109"/>
                      <a:pt x="47" y="110"/>
                      <a:pt x="48" y="112"/>
                    </a:cubicBezTo>
                    <a:cubicBezTo>
                      <a:pt x="51" y="115"/>
                      <a:pt x="51" y="118"/>
                      <a:pt x="51" y="122"/>
                    </a:cubicBezTo>
                    <a:cubicBezTo>
                      <a:pt x="51" y="124"/>
                      <a:pt x="51" y="126"/>
                      <a:pt x="51" y="128"/>
                    </a:cubicBezTo>
                    <a:cubicBezTo>
                      <a:pt x="51" y="176"/>
                      <a:pt x="51" y="224"/>
                      <a:pt x="51" y="273"/>
                    </a:cubicBezTo>
                    <a:cubicBezTo>
                      <a:pt x="51" y="275"/>
                      <a:pt x="50" y="278"/>
                      <a:pt x="50" y="281"/>
                    </a:cubicBezTo>
                    <a:lnTo>
                      <a:pt x="54" y="281"/>
                    </a:lnTo>
                    <a:lnTo>
                      <a:pt x="53" y="278"/>
                    </a:lnTo>
                    <a:lnTo>
                      <a:pt x="54" y="281"/>
                    </a:lnTo>
                    <a:lnTo>
                      <a:pt x="57" y="281"/>
                    </a:lnTo>
                    <a:cubicBezTo>
                      <a:pt x="57" y="278"/>
                      <a:pt x="57" y="276"/>
                      <a:pt x="57" y="273"/>
                    </a:cubicBezTo>
                    <a:cubicBezTo>
                      <a:pt x="57" y="224"/>
                      <a:pt x="57" y="176"/>
                      <a:pt x="57" y="128"/>
                    </a:cubicBezTo>
                    <a:cubicBezTo>
                      <a:pt x="57" y="126"/>
                      <a:pt x="57" y="124"/>
                      <a:pt x="57" y="122"/>
                    </a:cubicBezTo>
                    <a:cubicBezTo>
                      <a:pt x="57" y="118"/>
                      <a:pt x="57" y="113"/>
                      <a:pt x="53" y="108"/>
                    </a:cubicBezTo>
                    <a:lnTo>
                      <a:pt x="53" y="108"/>
                    </a:lnTo>
                    <a:lnTo>
                      <a:pt x="53" y="108"/>
                    </a:lnTo>
                    <a:lnTo>
                      <a:pt x="53" y="108"/>
                    </a:lnTo>
                    <a:lnTo>
                      <a:pt x="53" y="108"/>
                    </a:lnTo>
                    <a:lnTo>
                      <a:pt x="53" y="108"/>
                    </a:lnTo>
                    <a:cubicBezTo>
                      <a:pt x="53" y="108"/>
                      <a:pt x="53" y="107"/>
                      <a:pt x="53" y="106"/>
                    </a:cubicBezTo>
                    <a:cubicBezTo>
                      <a:pt x="48" y="90"/>
                      <a:pt x="43" y="74"/>
                      <a:pt x="38" y="59"/>
                    </a:cubicBezTo>
                    <a:cubicBezTo>
                      <a:pt x="38" y="57"/>
                      <a:pt x="37" y="55"/>
                      <a:pt x="37" y="54"/>
                    </a:cubicBezTo>
                    <a:cubicBezTo>
                      <a:pt x="37" y="53"/>
                      <a:pt x="38" y="52"/>
                      <a:pt x="38" y="51"/>
                    </a:cubicBezTo>
                    <a:cubicBezTo>
                      <a:pt x="38" y="50"/>
                      <a:pt x="39" y="49"/>
                      <a:pt x="39" y="47"/>
                    </a:cubicBezTo>
                    <a:cubicBezTo>
                      <a:pt x="39" y="47"/>
                      <a:pt x="39" y="45"/>
                      <a:pt x="38" y="44"/>
                    </a:cubicBezTo>
                    <a:cubicBezTo>
                      <a:pt x="37" y="43"/>
                      <a:pt x="37" y="42"/>
                      <a:pt x="37" y="41"/>
                    </a:cubicBezTo>
                    <a:cubicBezTo>
                      <a:pt x="37" y="40"/>
                      <a:pt x="37" y="39"/>
                      <a:pt x="37" y="38"/>
                    </a:cubicBezTo>
                    <a:lnTo>
                      <a:pt x="37" y="38"/>
                    </a:lnTo>
                    <a:cubicBezTo>
                      <a:pt x="37" y="34"/>
                      <a:pt x="37" y="30"/>
                      <a:pt x="37" y="27"/>
                    </a:cubicBezTo>
                    <a:lnTo>
                      <a:pt x="37" y="18"/>
                    </a:lnTo>
                    <a:cubicBezTo>
                      <a:pt x="37" y="16"/>
                      <a:pt x="37" y="14"/>
                      <a:pt x="37" y="11"/>
                    </a:cubicBezTo>
                    <a:cubicBezTo>
                      <a:pt x="37" y="9"/>
                      <a:pt x="37" y="7"/>
                      <a:pt x="37" y="5"/>
                    </a:cubicBezTo>
                    <a:lnTo>
                      <a:pt x="36" y="4"/>
                    </a:lnTo>
                    <a:lnTo>
                      <a:pt x="34" y="2"/>
                    </a:lnTo>
                    <a:lnTo>
                      <a:pt x="32" y="0"/>
                    </a:lnTo>
                    <a:lnTo>
                      <a:pt x="28" y="4"/>
                    </a:lnTo>
                    <a:lnTo>
                      <a:pt x="27" y="4"/>
                    </a:lnTo>
                    <a:lnTo>
                      <a:pt x="27" y="5"/>
                    </a:lnTo>
                    <a:cubicBezTo>
                      <a:pt x="27" y="8"/>
                      <a:pt x="27" y="10"/>
                      <a:pt x="27" y="12"/>
                    </a:cubicBezTo>
                    <a:cubicBezTo>
                      <a:pt x="27" y="14"/>
                      <a:pt x="27" y="16"/>
                      <a:pt x="27" y="18"/>
                    </a:cubicBezTo>
                    <a:cubicBezTo>
                      <a:pt x="27" y="21"/>
                      <a:pt x="27" y="25"/>
                      <a:pt x="27" y="28"/>
                    </a:cubicBezTo>
                    <a:cubicBezTo>
                      <a:pt x="27" y="34"/>
                      <a:pt x="26" y="40"/>
                      <a:pt x="25" y="46"/>
                    </a:cubicBezTo>
                    <a:lnTo>
                      <a:pt x="25" y="46"/>
                    </a:lnTo>
                    <a:lnTo>
                      <a:pt x="26" y="49"/>
                    </a:lnTo>
                    <a:lnTo>
                      <a:pt x="26" y="49"/>
                    </a:lnTo>
                    <a:lnTo>
                      <a:pt x="26" y="49"/>
                    </a:lnTo>
                    <a:cubicBezTo>
                      <a:pt x="26" y="51"/>
                      <a:pt x="26" y="52"/>
                      <a:pt x="26" y="53"/>
                    </a:cubicBezTo>
                    <a:cubicBezTo>
                      <a:pt x="26" y="56"/>
                      <a:pt x="26" y="58"/>
                      <a:pt x="24" y="61"/>
                    </a:cubicBezTo>
                    <a:cubicBezTo>
                      <a:pt x="18" y="78"/>
                      <a:pt x="11" y="94"/>
                      <a:pt x="5" y="110"/>
                    </a:cubicBezTo>
                    <a:cubicBezTo>
                      <a:pt x="2" y="117"/>
                      <a:pt x="1" y="123"/>
                      <a:pt x="1" y="130"/>
                    </a:cubicBezTo>
                    <a:cubicBezTo>
                      <a:pt x="1" y="179"/>
                      <a:pt x="0" y="228"/>
                      <a:pt x="0" y="277"/>
                    </a:cubicBezTo>
                    <a:lnTo>
                      <a:pt x="3" y="277"/>
                    </a:lnTo>
                    <a:lnTo>
                      <a:pt x="0" y="277"/>
                    </a:lnTo>
                    <a:lnTo>
                      <a:pt x="0" y="277"/>
                    </a:lnTo>
                    <a:cubicBezTo>
                      <a:pt x="0" y="279"/>
                      <a:pt x="1" y="281"/>
                      <a:pt x="1" y="282"/>
                    </a:cubicBezTo>
                    <a:lnTo>
                      <a:pt x="1" y="284"/>
                    </a:lnTo>
                    <a:lnTo>
                      <a:pt x="4" y="284"/>
                    </a:lnTo>
                    <a:cubicBezTo>
                      <a:pt x="8" y="285"/>
                      <a:pt x="19" y="285"/>
                      <a:pt x="30" y="285"/>
                    </a:cubicBezTo>
                    <a:cubicBezTo>
                      <a:pt x="40" y="285"/>
                      <a:pt x="49" y="285"/>
                      <a:pt x="54" y="284"/>
                    </a:cubicBezTo>
                    <a:lnTo>
                      <a:pt x="57" y="284"/>
                    </a:lnTo>
                    <a:lnTo>
                      <a:pt x="57" y="281"/>
                    </a:lnTo>
                    <a:lnTo>
                      <a:pt x="54" y="281"/>
                    </a:lnTo>
                    <a:close/>
                    <a:moveTo>
                      <a:pt x="45" y="197"/>
                    </a:moveTo>
                    <a:lnTo>
                      <a:pt x="48" y="195"/>
                    </a:lnTo>
                    <a:cubicBezTo>
                      <a:pt x="46" y="192"/>
                      <a:pt x="46" y="190"/>
                      <a:pt x="46" y="187"/>
                    </a:cubicBezTo>
                    <a:cubicBezTo>
                      <a:pt x="46" y="185"/>
                      <a:pt x="46" y="183"/>
                      <a:pt x="46" y="181"/>
                    </a:cubicBezTo>
                    <a:cubicBezTo>
                      <a:pt x="46" y="168"/>
                      <a:pt x="46" y="154"/>
                      <a:pt x="46" y="140"/>
                    </a:cubicBezTo>
                    <a:lnTo>
                      <a:pt x="46" y="139"/>
                    </a:lnTo>
                    <a:cubicBezTo>
                      <a:pt x="46" y="137"/>
                      <a:pt x="46" y="136"/>
                      <a:pt x="45" y="134"/>
                    </a:cubicBezTo>
                    <a:cubicBezTo>
                      <a:pt x="42" y="129"/>
                      <a:pt x="39" y="125"/>
                      <a:pt x="37" y="121"/>
                    </a:cubicBezTo>
                    <a:cubicBezTo>
                      <a:pt x="36" y="120"/>
                      <a:pt x="35" y="119"/>
                      <a:pt x="34" y="119"/>
                    </a:cubicBezTo>
                    <a:cubicBezTo>
                      <a:pt x="33" y="118"/>
                      <a:pt x="33" y="118"/>
                      <a:pt x="32" y="118"/>
                    </a:cubicBezTo>
                    <a:cubicBezTo>
                      <a:pt x="31" y="118"/>
                      <a:pt x="30" y="118"/>
                      <a:pt x="29" y="119"/>
                    </a:cubicBezTo>
                    <a:cubicBezTo>
                      <a:pt x="28" y="119"/>
                      <a:pt x="27" y="120"/>
                      <a:pt x="27" y="122"/>
                    </a:cubicBezTo>
                    <a:cubicBezTo>
                      <a:pt x="27" y="123"/>
                      <a:pt x="26" y="124"/>
                      <a:pt x="24" y="126"/>
                    </a:cubicBezTo>
                    <a:cubicBezTo>
                      <a:pt x="23" y="127"/>
                      <a:pt x="20" y="129"/>
                      <a:pt x="20" y="133"/>
                    </a:cubicBezTo>
                    <a:lnTo>
                      <a:pt x="23" y="133"/>
                    </a:lnTo>
                    <a:lnTo>
                      <a:pt x="22" y="130"/>
                    </a:lnTo>
                    <a:cubicBezTo>
                      <a:pt x="20" y="132"/>
                      <a:pt x="18" y="134"/>
                      <a:pt x="18" y="135"/>
                    </a:cubicBezTo>
                    <a:cubicBezTo>
                      <a:pt x="17" y="137"/>
                      <a:pt x="17" y="139"/>
                      <a:pt x="17" y="140"/>
                    </a:cubicBezTo>
                    <a:lnTo>
                      <a:pt x="17" y="141"/>
                    </a:lnTo>
                    <a:cubicBezTo>
                      <a:pt x="17" y="147"/>
                      <a:pt x="17" y="152"/>
                      <a:pt x="17" y="157"/>
                    </a:cubicBezTo>
                    <a:cubicBezTo>
                      <a:pt x="17" y="161"/>
                      <a:pt x="17" y="165"/>
                      <a:pt x="17" y="169"/>
                    </a:cubicBezTo>
                    <a:lnTo>
                      <a:pt x="17" y="171"/>
                    </a:lnTo>
                    <a:cubicBezTo>
                      <a:pt x="17" y="175"/>
                      <a:pt x="17" y="178"/>
                      <a:pt x="17" y="182"/>
                    </a:cubicBezTo>
                    <a:cubicBezTo>
                      <a:pt x="17" y="187"/>
                      <a:pt x="17" y="192"/>
                      <a:pt x="16" y="197"/>
                    </a:cubicBezTo>
                    <a:lnTo>
                      <a:pt x="15" y="201"/>
                    </a:lnTo>
                    <a:lnTo>
                      <a:pt x="19" y="201"/>
                    </a:lnTo>
                    <a:cubicBezTo>
                      <a:pt x="22" y="201"/>
                      <a:pt x="26" y="201"/>
                      <a:pt x="29" y="201"/>
                    </a:cubicBezTo>
                    <a:cubicBezTo>
                      <a:pt x="33" y="201"/>
                      <a:pt x="37" y="201"/>
                      <a:pt x="41" y="201"/>
                    </a:cubicBezTo>
                    <a:cubicBezTo>
                      <a:pt x="43" y="201"/>
                      <a:pt x="44" y="200"/>
                      <a:pt x="46" y="200"/>
                    </a:cubicBezTo>
                    <a:lnTo>
                      <a:pt x="51" y="199"/>
                    </a:lnTo>
                    <a:lnTo>
                      <a:pt x="48" y="195"/>
                    </a:lnTo>
                    <a:lnTo>
                      <a:pt x="45" y="197"/>
                    </a:lnTo>
                    <a:lnTo>
                      <a:pt x="45" y="194"/>
                    </a:lnTo>
                    <a:cubicBezTo>
                      <a:pt x="42" y="194"/>
                      <a:pt x="41" y="194"/>
                      <a:pt x="41" y="194"/>
                    </a:cubicBezTo>
                    <a:cubicBezTo>
                      <a:pt x="37" y="194"/>
                      <a:pt x="33" y="194"/>
                      <a:pt x="29" y="194"/>
                    </a:cubicBezTo>
                    <a:lnTo>
                      <a:pt x="19" y="194"/>
                    </a:lnTo>
                    <a:lnTo>
                      <a:pt x="19" y="197"/>
                    </a:lnTo>
                    <a:lnTo>
                      <a:pt x="22" y="198"/>
                    </a:lnTo>
                    <a:cubicBezTo>
                      <a:pt x="23" y="192"/>
                      <a:pt x="24" y="187"/>
                      <a:pt x="24" y="182"/>
                    </a:cubicBezTo>
                    <a:cubicBezTo>
                      <a:pt x="24" y="178"/>
                      <a:pt x="23" y="175"/>
                      <a:pt x="23" y="171"/>
                    </a:cubicBezTo>
                    <a:lnTo>
                      <a:pt x="23" y="169"/>
                    </a:lnTo>
                    <a:cubicBezTo>
                      <a:pt x="23" y="165"/>
                      <a:pt x="24" y="161"/>
                      <a:pt x="24" y="157"/>
                    </a:cubicBezTo>
                    <a:cubicBezTo>
                      <a:pt x="24" y="152"/>
                      <a:pt x="23" y="147"/>
                      <a:pt x="23" y="141"/>
                    </a:cubicBezTo>
                    <a:lnTo>
                      <a:pt x="23" y="140"/>
                    </a:lnTo>
                    <a:cubicBezTo>
                      <a:pt x="23" y="139"/>
                      <a:pt x="24" y="138"/>
                      <a:pt x="24" y="137"/>
                    </a:cubicBezTo>
                    <a:lnTo>
                      <a:pt x="25" y="136"/>
                    </a:lnTo>
                    <a:lnTo>
                      <a:pt x="26" y="135"/>
                    </a:lnTo>
                    <a:lnTo>
                      <a:pt x="26" y="133"/>
                    </a:lnTo>
                    <a:cubicBezTo>
                      <a:pt x="27" y="132"/>
                      <a:pt x="27" y="132"/>
                      <a:pt x="29" y="130"/>
                    </a:cubicBezTo>
                    <a:cubicBezTo>
                      <a:pt x="30" y="128"/>
                      <a:pt x="32" y="126"/>
                      <a:pt x="33" y="123"/>
                    </a:cubicBezTo>
                    <a:lnTo>
                      <a:pt x="31" y="123"/>
                    </a:lnTo>
                    <a:lnTo>
                      <a:pt x="32" y="124"/>
                    </a:lnTo>
                    <a:cubicBezTo>
                      <a:pt x="32" y="124"/>
                      <a:pt x="33" y="124"/>
                      <a:pt x="33" y="123"/>
                    </a:cubicBezTo>
                    <a:lnTo>
                      <a:pt x="31" y="123"/>
                    </a:lnTo>
                    <a:lnTo>
                      <a:pt x="32" y="124"/>
                    </a:lnTo>
                    <a:lnTo>
                      <a:pt x="32" y="124"/>
                    </a:lnTo>
                    <a:lnTo>
                      <a:pt x="32" y="125"/>
                    </a:lnTo>
                    <a:lnTo>
                      <a:pt x="32" y="124"/>
                    </a:lnTo>
                    <a:lnTo>
                      <a:pt x="32" y="124"/>
                    </a:lnTo>
                    <a:lnTo>
                      <a:pt x="32" y="125"/>
                    </a:lnTo>
                    <a:lnTo>
                      <a:pt x="32" y="125"/>
                    </a:lnTo>
                    <a:lnTo>
                      <a:pt x="32" y="125"/>
                    </a:lnTo>
                    <a:lnTo>
                      <a:pt x="32" y="125"/>
                    </a:lnTo>
                    <a:lnTo>
                      <a:pt x="32" y="123"/>
                    </a:lnTo>
                    <a:lnTo>
                      <a:pt x="31" y="124"/>
                    </a:lnTo>
                    <a:lnTo>
                      <a:pt x="32" y="125"/>
                    </a:lnTo>
                    <a:lnTo>
                      <a:pt x="32" y="123"/>
                    </a:lnTo>
                    <a:lnTo>
                      <a:pt x="31" y="124"/>
                    </a:lnTo>
                    <a:cubicBezTo>
                      <a:pt x="34" y="129"/>
                      <a:pt x="37" y="133"/>
                      <a:pt x="39" y="137"/>
                    </a:cubicBezTo>
                    <a:lnTo>
                      <a:pt x="39" y="137"/>
                    </a:lnTo>
                    <a:lnTo>
                      <a:pt x="40" y="139"/>
                    </a:lnTo>
                    <a:lnTo>
                      <a:pt x="40" y="140"/>
                    </a:lnTo>
                    <a:cubicBezTo>
                      <a:pt x="40" y="154"/>
                      <a:pt x="39" y="168"/>
                      <a:pt x="39" y="181"/>
                    </a:cubicBezTo>
                    <a:cubicBezTo>
                      <a:pt x="39" y="183"/>
                      <a:pt x="39" y="185"/>
                      <a:pt x="39" y="187"/>
                    </a:cubicBezTo>
                    <a:cubicBezTo>
                      <a:pt x="39" y="191"/>
                      <a:pt x="40" y="195"/>
                      <a:pt x="43" y="199"/>
                    </a:cubicBezTo>
                    <a:lnTo>
                      <a:pt x="45" y="197"/>
                    </a:lnTo>
                    <a:lnTo>
                      <a:pt x="45" y="194"/>
                    </a:lnTo>
                    <a:lnTo>
                      <a:pt x="45" y="197"/>
                    </a:lnTo>
                    <a:close/>
                    <a:moveTo>
                      <a:pt x="42" y="272"/>
                    </a:moveTo>
                    <a:lnTo>
                      <a:pt x="46" y="272"/>
                    </a:lnTo>
                    <a:lnTo>
                      <a:pt x="46" y="242"/>
                    </a:lnTo>
                    <a:cubicBezTo>
                      <a:pt x="46" y="234"/>
                      <a:pt x="46" y="227"/>
                      <a:pt x="46" y="219"/>
                    </a:cubicBezTo>
                    <a:lnTo>
                      <a:pt x="46" y="219"/>
                    </a:lnTo>
                    <a:lnTo>
                      <a:pt x="44" y="219"/>
                    </a:lnTo>
                    <a:lnTo>
                      <a:pt x="46" y="219"/>
                    </a:lnTo>
                    <a:lnTo>
                      <a:pt x="46" y="219"/>
                    </a:lnTo>
                    <a:lnTo>
                      <a:pt x="44" y="219"/>
                    </a:lnTo>
                    <a:lnTo>
                      <a:pt x="46" y="219"/>
                    </a:lnTo>
                    <a:cubicBezTo>
                      <a:pt x="46" y="217"/>
                      <a:pt x="45" y="215"/>
                      <a:pt x="44" y="213"/>
                    </a:cubicBezTo>
                    <a:cubicBezTo>
                      <a:pt x="43" y="211"/>
                      <a:pt x="42" y="210"/>
                      <a:pt x="39" y="209"/>
                    </a:cubicBezTo>
                    <a:lnTo>
                      <a:pt x="39" y="209"/>
                    </a:lnTo>
                    <a:lnTo>
                      <a:pt x="39" y="208"/>
                    </a:lnTo>
                    <a:lnTo>
                      <a:pt x="38" y="207"/>
                    </a:lnTo>
                    <a:lnTo>
                      <a:pt x="38" y="207"/>
                    </a:lnTo>
                    <a:lnTo>
                      <a:pt x="37" y="204"/>
                    </a:lnTo>
                    <a:lnTo>
                      <a:pt x="37" y="204"/>
                    </a:lnTo>
                    <a:lnTo>
                      <a:pt x="37" y="204"/>
                    </a:lnTo>
                    <a:cubicBezTo>
                      <a:pt x="36" y="201"/>
                      <a:pt x="34" y="200"/>
                      <a:pt x="32" y="200"/>
                    </a:cubicBezTo>
                    <a:cubicBezTo>
                      <a:pt x="30" y="200"/>
                      <a:pt x="27" y="201"/>
                      <a:pt x="26" y="204"/>
                    </a:cubicBezTo>
                    <a:cubicBezTo>
                      <a:pt x="25" y="205"/>
                      <a:pt x="25" y="206"/>
                      <a:pt x="25" y="207"/>
                    </a:cubicBezTo>
                    <a:lnTo>
                      <a:pt x="24" y="208"/>
                    </a:lnTo>
                    <a:lnTo>
                      <a:pt x="24" y="209"/>
                    </a:lnTo>
                    <a:lnTo>
                      <a:pt x="25" y="210"/>
                    </a:lnTo>
                    <a:lnTo>
                      <a:pt x="24" y="208"/>
                    </a:lnTo>
                    <a:lnTo>
                      <a:pt x="24" y="209"/>
                    </a:lnTo>
                    <a:lnTo>
                      <a:pt x="25" y="210"/>
                    </a:lnTo>
                    <a:lnTo>
                      <a:pt x="24" y="208"/>
                    </a:lnTo>
                    <a:cubicBezTo>
                      <a:pt x="21" y="210"/>
                      <a:pt x="19" y="212"/>
                      <a:pt x="18" y="214"/>
                    </a:cubicBezTo>
                    <a:cubicBezTo>
                      <a:pt x="17" y="217"/>
                      <a:pt x="17" y="219"/>
                      <a:pt x="17" y="221"/>
                    </a:cubicBezTo>
                    <a:lnTo>
                      <a:pt x="17" y="222"/>
                    </a:lnTo>
                    <a:lnTo>
                      <a:pt x="20" y="222"/>
                    </a:lnTo>
                    <a:lnTo>
                      <a:pt x="17" y="222"/>
                    </a:lnTo>
                    <a:cubicBezTo>
                      <a:pt x="17" y="229"/>
                      <a:pt x="17" y="237"/>
                      <a:pt x="17" y="244"/>
                    </a:cubicBezTo>
                    <a:lnTo>
                      <a:pt x="17" y="254"/>
                    </a:lnTo>
                    <a:cubicBezTo>
                      <a:pt x="17" y="258"/>
                      <a:pt x="17" y="263"/>
                      <a:pt x="17" y="267"/>
                    </a:cubicBezTo>
                    <a:cubicBezTo>
                      <a:pt x="17" y="269"/>
                      <a:pt x="17" y="271"/>
                      <a:pt x="18" y="272"/>
                    </a:cubicBezTo>
                    <a:lnTo>
                      <a:pt x="18" y="274"/>
                    </a:lnTo>
                    <a:lnTo>
                      <a:pt x="20" y="275"/>
                    </a:lnTo>
                    <a:cubicBezTo>
                      <a:pt x="24" y="276"/>
                      <a:pt x="28" y="276"/>
                      <a:pt x="31" y="276"/>
                    </a:cubicBezTo>
                    <a:cubicBezTo>
                      <a:pt x="35" y="276"/>
                      <a:pt x="39" y="276"/>
                      <a:pt x="43" y="275"/>
                    </a:cubicBezTo>
                    <a:lnTo>
                      <a:pt x="46" y="274"/>
                    </a:lnTo>
                    <a:lnTo>
                      <a:pt x="46" y="272"/>
                    </a:lnTo>
                    <a:lnTo>
                      <a:pt x="42" y="272"/>
                    </a:lnTo>
                    <a:lnTo>
                      <a:pt x="42" y="269"/>
                    </a:lnTo>
                    <a:cubicBezTo>
                      <a:pt x="38" y="269"/>
                      <a:pt x="35" y="270"/>
                      <a:pt x="31" y="270"/>
                    </a:cubicBezTo>
                    <a:cubicBezTo>
                      <a:pt x="28" y="270"/>
                      <a:pt x="25" y="269"/>
                      <a:pt x="21" y="269"/>
                    </a:cubicBezTo>
                    <a:lnTo>
                      <a:pt x="21" y="272"/>
                    </a:lnTo>
                    <a:lnTo>
                      <a:pt x="24" y="271"/>
                    </a:lnTo>
                    <a:cubicBezTo>
                      <a:pt x="24" y="270"/>
                      <a:pt x="23" y="268"/>
                      <a:pt x="23" y="267"/>
                    </a:cubicBezTo>
                    <a:lnTo>
                      <a:pt x="23" y="254"/>
                    </a:lnTo>
                    <a:lnTo>
                      <a:pt x="23" y="244"/>
                    </a:lnTo>
                    <a:cubicBezTo>
                      <a:pt x="23" y="237"/>
                      <a:pt x="23" y="229"/>
                      <a:pt x="23" y="222"/>
                    </a:cubicBezTo>
                    <a:lnTo>
                      <a:pt x="23" y="222"/>
                    </a:lnTo>
                    <a:lnTo>
                      <a:pt x="23" y="222"/>
                    </a:lnTo>
                    <a:lnTo>
                      <a:pt x="23" y="221"/>
                    </a:lnTo>
                    <a:cubicBezTo>
                      <a:pt x="23" y="219"/>
                      <a:pt x="24" y="218"/>
                      <a:pt x="24" y="217"/>
                    </a:cubicBezTo>
                    <a:cubicBezTo>
                      <a:pt x="25" y="216"/>
                      <a:pt x="25" y="215"/>
                      <a:pt x="27" y="214"/>
                    </a:cubicBezTo>
                    <a:cubicBezTo>
                      <a:pt x="28" y="213"/>
                      <a:pt x="29" y="212"/>
                      <a:pt x="30" y="212"/>
                    </a:cubicBezTo>
                    <a:lnTo>
                      <a:pt x="30" y="210"/>
                    </a:lnTo>
                    <a:cubicBezTo>
                      <a:pt x="31" y="208"/>
                      <a:pt x="31" y="207"/>
                      <a:pt x="32" y="207"/>
                    </a:cubicBezTo>
                    <a:lnTo>
                      <a:pt x="32" y="207"/>
                    </a:lnTo>
                    <a:lnTo>
                      <a:pt x="32" y="207"/>
                    </a:lnTo>
                    <a:lnTo>
                      <a:pt x="32" y="207"/>
                    </a:lnTo>
                    <a:lnTo>
                      <a:pt x="32" y="207"/>
                    </a:lnTo>
                    <a:lnTo>
                      <a:pt x="32" y="207"/>
                    </a:lnTo>
                    <a:lnTo>
                      <a:pt x="32" y="207"/>
                    </a:lnTo>
                    <a:lnTo>
                      <a:pt x="32" y="207"/>
                    </a:lnTo>
                    <a:lnTo>
                      <a:pt x="32" y="207"/>
                    </a:lnTo>
                    <a:lnTo>
                      <a:pt x="32" y="207"/>
                    </a:lnTo>
                    <a:lnTo>
                      <a:pt x="32" y="207"/>
                    </a:lnTo>
                    <a:lnTo>
                      <a:pt x="32" y="207"/>
                    </a:lnTo>
                    <a:lnTo>
                      <a:pt x="34" y="205"/>
                    </a:lnTo>
                    <a:lnTo>
                      <a:pt x="31" y="206"/>
                    </a:lnTo>
                    <a:lnTo>
                      <a:pt x="32" y="209"/>
                    </a:lnTo>
                    <a:lnTo>
                      <a:pt x="35" y="207"/>
                    </a:lnTo>
                    <a:lnTo>
                      <a:pt x="32" y="208"/>
                    </a:lnTo>
                    <a:cubicBezTo>
                      <a:pt x="32" y="209"/>
                      <a:pt x="33" y="210"/>
                      <a:pt x="33" y="212"/>
                    </a:cubicBezTo>
                    <a:cubicBezTo>
                      <a:pt x="34" y="213"/>
                      <a:pt x="35" y="214"/>
                      <a:pt x="37" y="215"/>
                    </a:cubicBezTo>
                    <a:lnTo>
                      <a:pt x="37" y="215"/>
                    </a:lnTo>
                    <a:cubicBezTo>
                      <a:pt x="38" y="215"/>
                      <a:pt x="38" y="216"/>
                      <a:pt x="39" y="216"/>
                    </a:cubicBezTo>
                    <a:cubicBezTo>
                      <a:pt x="39" y="217"/>
                      <a:pt x="39" y="218"/>
                      <a:pt x="39" y="219"/>
                    </a:cubicBezTo>
                    <a:lnTo>
                      <a:pt x="39" y="219"/>
                    </a:lnTo>
                    <a:lnTo>
                      <a:pt x="41" y="219"/>
                    </a:lnTo>
                    <a:lnTo>
                      <a:pt x="39" y="219"/>
                    </a:lnTo>
                    <a:lnTo>
                      <a:pt x="39" y="219"/>
                    </a:lnTo>
                    <a:lnTo>
                      <a:pt x="41" y="219"/>
                    </a:lnTo>
                    <a:lnTo>
                      <a:pt x="39" y="219"/>
                    </a:lnTo>
                    <a:cubicBezTo>
                      <a:pt x="39" y="227"/>
                      <a:pt x="39" y="234"/>
                      <a:pt x="39" y="242"/>
                    </a:cubicBezTo>
                    <a:cubicBezTo>
                      <a:pt x="39" y="252"/>
                      <a:pt x="39" y="262"/>
                      <a:pt x="39" y="272"/>
                    </a:cubicBezTo>
                    <a:lnTo>
                      <a:pt x="42" y="272"/>
                    </a:lnTo>
                    <a:lnTo>
                      <a:pt x="42" y="269"/>
                    </a:lnTo>
                    <a:lnTo>
                      <a:pt x="42"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0" name="Freeform 2493">
                <a:extLst>
                  <a:ext uri="{FF2B5EF4-FFF2-40B4-BE49-F238E27FC236}">
                    <a16:creationId xmlns:a16="http://schemas.microsoft.com/office/drawing/2014/main" id="{CAE46473-A0F0-4EF1-87BD-5E3AFD7008C6}"/>
                  </a:ext>
                </a:extLst>
              </p:cNvPr>
              <p:cNvSpPr>
                <a:spLocks/>
              </p:cNvSpPr>
              <p:nvPr/>
            </p:nvSpPr>
            <p:spPr bwMode="auto">
              <a:xfrm>
                <a:off x="2494" y="4245"/>
                <a:ext cx="113" cy="29"/>
              </a:xfrm>
              <a:custGeom>
                <a:avLst/>
                <a:gdLst>
                  <a:gd name="T0" fmla="*/ 143 w 199"/>
                  <a:gd name="T1" fmla="*/ 32 h 51"/>
                  <a:gd name="T2" fmla="*/ 163 w 199"/>
                  <a:gd name="T3" fmla="*/ 35 h 51"/>
                  <a:gd name="T4" fmla="*/ 183 w 199"/>
                  <a:gd name="T5" fmla="*/ 34 h 51"/>
                  <a:gd name="T6" fmla="*/ 184 w 199"/>
                  <a:gd name="T7" fmla="*/ 22 h 51"/>
                  <a:gd name="T8" fmla="*/ 182 w 199"/>
                  <a:gd name="T9" fmla="*/ 15 h 51"/>
                  <a:gd name="T10" fmla="*/ 192 w 199"/>
                  <a:gd name="T11" fmla="*/ 13 h 51"/>
                  <a:gd name="T12" fmla="*/ 195 w 199"/>
                  <a:gd name="T13" fmla="*/ 43 h 51"/>
                  <a:gd name="T14" fmla="*/ 18 w 199"/>
                  <a:gd name="T15" fmla="*/ 44 h 51"/>
                  <a:gd name="T16" fmla="*/ 7 w 199"/>
                  <a:gd name="T17" fmla="*/ 45 h 51"/>
                  <a:gd name="T18" fmla="*/ 6 w 199"/>
                  <a:gd name="T19" fmla="*/ 30 h 51"/>
                  <a:gd name="T20" fmla="*/ 5 w 199"/>
                  <a:gd name="T21" fmla="*/ 16 h 51"/>
                  <a:gd name="T22" fmla="*/ 18 w 199"/>
                  <a:gd name="T23" fmla="*/ 12 h 51"/>
                  <a:gd name="T24" fmla="*/ 18 w 199"/>
                  <a:gd name="T25" fmla="*/ 33 h 51"/>
                  <a:gd name="T26" fmla="*/ 56 w 199"/>
                  <a:gd name="T27" fmla="*/ 31 h 51"/>
                  <a:gd name="T28" fmla="*/ 61 w 199"/>
                  <a:gd name="T29" fmla="*/ 15 h 51"/>
                  <a:gd name="T30" fmla="*/ 66 w 199"/>
                  <a:gd name="T31" fmla="*/ 19 h 51"/>
                  <a:gd name="T32" fmla="*/ 69 w 199"/>
                  <a:gd name="T33" fmla="*/ 34 h 51"/>
                  <a:gd name="T34" fmla="*/ 89 w 199"/>
                  <a:gd name="T35" fmla="*/ 35 h 51"/>
                  <a:gd name="T36" fmla="*/ 101 w 199"/>
                  <a:gd name="T37" fmla="*/ 27 h 51"/>
                  <a:gd name="T38" fmla="*/ 95 w 199"/>
                  <a:gd name="T39" fmla="*/ 13 h 51"/>
                  <a:gd name="T40" fmla="*/ 97 w 199"/>
                  <a:gd name="T41" fmla="*/ 16 h 51"/>
                  <a:gd name="T42" fmla="*/ 99 w 199"/>
                  <a:gd name="T43" fmla="*/ 15 h 51"/>
                  <a:gd name="T44" fmla="*/ 97 w 199"/>
                  <a:gd name="T45" fmla="*/ 15 h 51"/>
                  <a:gd name="T46" fmla="*/ 100 w 199"/>
                  <a:gd name="T47" fmla="*/ 34 h 51"/>
                  <a:gd name="T48" fmla="*/ 126 w 199"/>
                  <a:gd name="T49" fmla="*/ 35 h 51"/>
                  <a:gd name="T50" fmla="*/ 133 w 199"/>
                  <a:gd name="T51" fmla="*/ 27 h 51"/>
                  <a:gd name="T52" fmla="*/ 133 w 199"/>
                  <a:gd name="T53" fmla="*/ 22 h 51"/>
                  <a:gd name="T54" fmla="*/ 137 w 199"/>
                  <a:gd name="T55" fmla="*/ 15 h 51"/>
                  <a:gd name="T56" fmla="*/ 146 w 199"/>
                  <a:gd name="T57" fmla="*/ 12 h 51"/>
                  <a:gd name="T58" fmla="*/ 127 w 199"/>
                  <a:gd name="T59" fmla="*/ 11 h 51"/>
                  <a:gd name="T60" fmla="*/ 126 w 199"/>
                  <a:gd name="T61" fmla="*/ 23 h 51"/>
                  <a:gd name="T62" fmla="*/ 128 w 199"/>
                  <a:gd name="T63" fmla="*/ 28 h 51"/>
                  <a:gd name="T64" fmla="*/ 126 w 199"/>
                  <a:gd name="T65" fmla="*/ 28 h 51"/>
                  <a:gd name="T66" fmla="*/ 101 w 199"/>
                  <a:gd name="T67" fmla="*/ 30 h 51"/>
                  <a:gd name="T68" fmla="*/ 102 w 199"/>
                  <a:gd name="T69" fmla="*/ 12 h 51"/>
                  <a:gd name="T70" fmla="*/ 95 w 199"/>
                  <a:gd name="T71" fmla="*/ 21 h 51"/>
                  <a:gd name="T72" fmla="*/ 97 w 199"/>
                  <a:gd name="T73" fmla="*/ 28 h 51"/>
                  <a:gd name="T74" fmla="*/ 76 w 199"/>
                  <a:gd name="T75" fmla="*/ 28 h 51"/>
                  <a:gd name="T76" fmla="*/ 72 w 199"/>
                  <a:gd name="T77" fmla="*/ 25 h 51"/>
                  <a:gd name="T78" fmla="*/ 69 w 199"/>
                  <a:gd name="T79" fmla="*/ 9 h 51"/>
                  <a:gd name="T80" fmla="*/ 50 w 199"/>
                  <a:gd name="T81" fmla="*/ 12 h 51"/>
                  <a:gd name="T82" fmla="*/ 36 w 199"/>
                  <a:gd name="T83" fmla="*/ 28 h 51"/>
                  <a:gd name="T84" fmla="*/ 21 w 199"/>
                  <a:gd name="T85" fmla="*/ 12 h 51"/>
                  <a:gd name="T86" fmla="*/ 10 w 199"/>
                  <a:gd name="T87" fmla="*/ 8 h 51"/>
                  <a:gd name="T88" fmla="*/ 0 w 199"/>
                  <a:gd name="T89" fmla="*/ 25 h 51"/>
                  <a:gd name="T90" fmla="*/ 0 w 199"/>
                  <a:gd name="T91" fmla="*/ 42 h 51"/>
                  <a:gd name="T92" fmla="*/ 9 w 199"/>
                  <a:gd name="T93" fmla="*/ 50 h 51"/>
                  <a:gd name="T94" fmla="*/ 199 w 199"/>
                  <a:gd name="T95" fmla="*/ 49 h 51"/>
                  <a:gd name="T96" fmla="*/ 198 w 199"/>
                  <a:gd name="T97" fmla="*/ 10 h 51"/>
                  <a:gd name="T98" fmla="*/ 178 w 199"/>
                  <a:gd name="T99" fmla="*/ 10 h 51"/>
                  <a:gd name="T100" fmla="*/ 178 w 199"/>
                  <a:gd name="T101" fmla="*/ 22 h 51"/>
                  <a:gd name="T102" fmla="*/ 180 w 199"/>
                  <a:gd name="T103" fmla="*/ 28 h 51"/>
                  <a:gd name="T104" fmla="*/ 163 w 199"/>
                  <a:gd name="T105" fmla="*/ 28 h 51"/>
                  <a:gd name="T106" fmla="*/ 149 w 199"/>
                  <a:gd name="T107" fmla="*/ 30 h 51"/>
                  <a:gd name="T108" fmla="*/ 146 w 199"/>
                  <a:gd name="T109"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9" h="51">
                    <a:moveTo>
                      <a:pt x="146" y="12"/>
                    </a:moveTo>
                    <a:lnTo>
                      <a:pt x="143" y="12"/>
                    </a:lnTo>
                    <a:lnTo>
                      <a:pt x="143" y="30"/>
                    </a:lnTo>
                    <a:lnTo>
                      <a:pt x="143" y="32"/>
                    </a:lnTo>
                    <a:lnTo>
                      <a:pt x="145" y="33"/>
                    </a:lnTo>
                    <a:cubicBezTo>
                      <a:pt x="148" y="35"/>
                      <a:pt x="152" y="35"/>
                      <a:pt x="155" y="35"/>
                    </a:cubicBezTo>
                    <a:cubicBezTo>
                      <a:pt x="157" y="35"/>
                      <a:pt x="160" y="35"/>
                      <a:pt x="163" y="35"/>
                    </a:cubicBezTo>
                    <a:lnTo>
                      <a:pt x="163" y="35"/>
                    </a:lnTo>
                    <a:lnTo>
                      <a:pt x="163" y="35"/>
                    </a:lnTo>
                    <a:cubicBezTo>
                      <a:pt x="166" y="35"/>
                      <a:pt x="169" y="35"/>
                      <a:pt x="172" y="35"/>
                    </a:cubicBezTo>
                    <a:cubicBezTo>
                      <a:pt x="175" y="35"/>
                      <a:pt x="178" y="35"/>
                      <a:pt x="181" y="34"/>
                    </a:cubicBezTo>
                    <a:lnTo>
                      <a:pt x="183" y="34"/>
                    </a:lnTo>
                    <a:lnTo>
                      <a:pt x="183" y="32"/>
                    </a:lnTo>
                    <a:cubicBezTo>
                      <a:pt x="184" y="30"/>
                      <a:pt x="184" y="28"/>
                      <a:pt x="184" y="26"/>
                    </a:cubicBezTo>
                    <a:cubicBezTo>
                      <a:pt x="184" y="24"/>
                      <a:pt x="184" y="23"/>
                      <a:pt x="184" y="22"/>
                    </a:cubicBezTo>
                    <a:lnTo>
                      <a:pt x="184" y="22"/>
                    </a:lnTo>
                    <a:lnTo>
                      <a:pt x="184" y="22"/>
                    </a:lnTo>
                    <a:cubicBezTo>
                      <a:pt x="184" y="19"/>
                      <a:pt x="185" y="16"/>
                      <a:pt x="185" y="12"/>
                    </a:cubicBezTo>
                    <a:lnTo>
                      <a:pt x="182" y="12"/>
                    </a:lnTo>
                    <a:lnTo>
                      <a:pt x="182" y="15"/>
                    </a:lnTo>
                    <a:cubicBezTo>
                      <a:pt x="184" y="15"/>
                      <a:pt x="186" y="15"/>
                      <a:pt x="188" y="15"/>
                    </a:cubicBezTo>
                    <a:cubicBezTo>
                      <a:pt x="190" y="15"/>
                      <a:pt x="192" y="15"/>
                      <a:pt x="195" y="15"/>
                    </a:cubicBezTo>
                    <a:lnTo>
                      <a:pt x="195" y="12"/>
                    </a:lnTo>
                    <a:lnTo>
                      <a:pt x="192" y="13"/>
                    </a:lnTo>
                    <a:cubicBezTo>
                      <a:pt x="192" y="18"/>
                      <a:pt x="193" y="23"/>
                      <a:pt x="193" y="28"/>
                    </a:cubicBezTo>
                    <a:cubicBezTo>
                      <a:pt x="193" y="34"/>
                      <a:pt x="192" y="40"/>
                      <a:pt x="192" y="46"/>
                    </a:cubicBezTo>
                    <a:lnTo>
                      <a:pt x="196" y="46"/>
                    </a:lnTo>
                    <a:lnTo>
                      <a:pt x="195" y="43"/>
                    </a:lnTo>
                    <a:cubicBezTo>
                      <a:pt x="193" y="44"/>
                      <a:pt x="191" y="44"/>
                      <a:pt x="190" y="44"/>
                    </a:cubicBezTo>
                    <a:cubicBezTo>
                      <a:pt x="181" y="44"/>
                      <a:pt x="157" y="45"/>
                      <a:pt x="129" y="45"/>
                    </a:cubicBezTo>
                    <a:cubicBezTo>
                      <a:pt x="103" y="45"/>
                      <a:pt x="73" y="44"/>
                      <a:pt x="49" y="44"/>
                    </a:cubicBezTo>
                    <a:cubicBezTo>
                      <a:pt x="37" y="44"/>
                      <a:pt x="26" y="44"/>
                      <a:pt x="18" y="44"/>
                    </a:cubicBezTo>
                    <a:cubicBezTo>
                      <a:pt x="15" y="44"/>
                      <a:pt x="11" y="44"/>
                      <a:pt x="9" y="44"/>
                    </a:cubicBezTo>
                    <a:cubicBezTo>
                      <a:pt x="7" y="43"/>
                      <a:pt x="5" y="43"/>
                      <a:pt x="5" y="43"/>
                    </a:cubicBezTo>
                    <a:lnTo>
                      <a:pt x="4" y="46"/>
                    </a:lnTo>
                    <a:lnTo>
                      <a:pt x="7" y="45"/>
                    </a:lnTo>
                    <a:cubicBezTo>
                      <a:pt x="7" y="44"/>
                      <a:pt x="6" y="43"/>
                      <a:pt x="6" y="42"/>
                    </a:cubicBezTo>
                    <a:cubicBezTo>
                      <a:pt x="6" y="40"/>
                      <a:pt x="7" y="39"/>
                      <a:pt x="7" y="37"/>
                    </a:cubicBezTo>
                    <a:lnTo>
                      <a:pt x="7" y="35"/>
                    </a:lnTo>
                    <a:cubicBezTo>
                      <a:pt x="6" y="34"/>
                      <a:pt x="6" y="32"/>
                      <a:pt x="6" y="30"/>
                    </a:cubicBezTo>
                    <a:cubicBezTo>
                      <a:pt x="6" y="29"/>
                      <a:pt x="6" y="27"/>
                      <a:pt x="6" y="25"/>
                    </a:cubicBezTo>
                    <a:cubicBezTo>
                      <a:pt x="6" y="21"/>
                      <a:pt x="7" y="17"/>
                      <a:pt x="7" y="13"/>
                    </a:cubicBezTo>
                    <a:lnTo>
                      <a:pt x="3" y="13"/>
                    </a:lnTo>
                    <a:lnTo>
                      <a:pt x="5" y="16"/>
                    </a:lnTo>
                    <a:cubicBezTo>
                      <a:pt x="6" y="15"/>
                      <a:pt x="8" y="15"/>
                      <a:pt x="10" y="15"/>
                    </a:cubicBezTo>
                    <a:cubicBezTo>
                      <a:pt x="12" y="15"/>
                      <a:pt x="15" y="15"/>
                      <a:pt x="17" y="15"/>
                    </a:cubicBezTo>
                    <a:lnTo>
                      <a:pt x="18" y="15"/>
                    </a:lnTo>
                    <a:lnTo>
                      <a:pt x="18" y="12"/>
                    </a:lnTo>
                    <a:lnTo>
                      <a:pt x="15" y="12"/>
                    </a:lnTo>
                    <a:cubicBezTo>
                      <a:pt x="15" y="19"/>
                      <a:pt x="15" y="25"/>
                      <a:pt x="15" y="30"/>
                    </a:cubicBezTo>
                    <a:lnTo>
                      <a:pt x="15" y="33"/>
                    </a:lnTo>
                    <a:lnTo>
                      <a:pt x="18" y="33"/>
                    </a:lnTo>
                    <a:cubicBezTo>
                      <a:pt x="22" y="34"/>
                      <a:pt x="29" y="35"/>
                      <a:pt x="36" y="35"/>
                    </a:cubicBezTo>
                    <a:cubicBezTo>
                      <a:pt x="43" y="35"/>
                      <a:pt x="49" y="34"/>
                      <a:pt x="53" y="34"/>
                    </a:cubicBezTo>
                    <a:lnTo>
                      <a:pt x="56" y="33"/>
                    </a:lnTo>
                    <a:lnTo>
                      <a:pt x="56" y="31"/>
                    </a:lnTo>
                    <a:cubicBezTo>
                      <a:pt x="56" y="25"/>
                      <a:pt x="56" y="19"/>
                      <a:pt x="56" y="13"/>
                    </a:cubicBezTo>
                    <a:lnTo>
                      <a:pt x="53" y="12"/>
                    </a:lnTo>
                    <a:lnTo>
                      <a:pt x="54" y="16"/>
                    </a:lnTo>
                    <a:cubicBezTo>
                      <a:pt x="56" y="15"/>
                      <a:pt x="59" y="15"/>
                      <a:pt x="61" y="15"/>
                    </a:cubicBezTo>
                    <a:cubicBezTo>
                      <a:pt x="63" y="15"/>
                      <a:pt x="65" y="15"/>
                      <a:pt x="68" y="15"/>
                    </a:cubicBezTo>
                    <a:lnTo>
                      <a:pt x="68" y="12"/>
                    </a:lnTo>
                    <a:lnTo>
                      <a:pt x="65" y="13"/>
                    </a:lnTo>
                    <a:cubicBezTo>
                      <a:pt x="66" y="15"/>
                      <a:pt x="66" y="17"/>
                      <a:pt x="66" y="19"/>
                    </a:cubicBezTo>
                    <a:cubicBezTo>
                      <a:pt x="66" y="20"/>
                      <a:pt x="66" y="22"/>
                      <a:pt x="66" y="25"/>
                    </a:cubicBezTo>
                    <a:cubicBezTo>
                      <a:pt x="66" y="27"/>
                      <a:pt x="66" y="29"/>
                      <a:pt x="67" y="31"/>
                    </a:cubicBezTo>
                    <a:lnTo>
                      <a:pt x="67" y="33"/>
                    </a:lnTo>
                    <a:lnTo>
                      <a:pt x="69" y="34"/>
                    </a:lnTo>
                    <a:cubicBezTo>
                      <a:pt x="71" y="35"/>
                      <a:pt x="74" y="35"/>
                      <a:pt x="76" y="35"/>
                    </a:cubicBezTo>
                    <a:cubicBezTo>
                      <a:pt x="78" y="35"/>
                      <a:pt x="80" y="35"/>
                      <a:pt x="82" y="35"/>
                    </a:cubicBezTo>
                    <a:lnTo>
                      <a:pt x="83" y="35"/>
                    </a:lnTo>
                    <a:cubicBezTo>
                      <a:pt x="85" y="35"/>
                      <a:pt x="87" y="35"/>
                      <a:pt x="89" y="35"/>
                    </a:cubicBezTo>
                    <a:cubicBezTo>
                      <a:pt x="92" y="35"/>
                      <a:pt x="94" y="35"/>
                      <a:pt x="97" y="35"/>
                    </a:cubicBezTo>
                    <a:lnTo>
                      <a:pt x="100" y="35"/>
                    </a:lnTo>
                    <a:lnTo>
                      <a:pt x="100" y="32"/>
                    </a:lnTo>
                    <a:cubicBezTo>
                      <a:pt x="101" y="30"/>
                      <a:pt x="101" y="29"/>
                      <a:pt x="101" y="27"/>
                    </a:cubicBezTo>
                    <a:cubicBezTo>
                      <a:pt x="101" y="25"/>
                      <a:pt x="101" y="23"/>
                      <a:pt x="101" y="21"/>
                    </a:cubicBezTo>
                    <a:cubicBezTo>
                      <a:pt x="101" y="18"/>
                      <a:pt x="101" y="15"/>
                      <a:pt x="101" y="11"/>
                    </a:cubicBezTo>
                    <a:lnTo>
                      <a:pt x="98" y="11"/>
                    </a:lnTo>
                    <a:lnTo>
                      <a:pt x="95" y="13"/>
                    </a:lnTo>
                    <a:cubicBezTo>
                      <a:pt x="96" y="14"/>
                      <a:pt x="97" y="15"/>
                      <a:pt x="97" y="16"/>
                    </a:cubicBezTo>
                    <a:lnTo>
                      <a:pt x="97" y="16"/>
                    </a:lnTo>
                    <a:lnTo>
                      <a:pt x="97" y="16"/>
                    </a:lnTo>
                    <a:lnTo>
                      <a:pt x="97" y="16"/>
                    </a:lnTo>
                    <a:lnTo>
                      <a:pt x="97" y="16"/>
                    </a:lnTo>
                    <a:lnTo>
                      <a:pt x="97" y="16"/>
                    </a:lnTo>
                    <a:lnTo>
                      <a:pt x="97" y="16"/>
                    </a:lnTo>
                    <a:lnTo>
                      <a:pt x="99" y="15"/>
                    </a:lnTo>
                    <a:lnTo>
                      <a:pt x="97" y="15"/>
                    </a:lnTo>
                    <a:lnTo>
                      <a:pt x="97" y="16"/>
                    </a:lnTo>
                    <a:lnTo>
                      <a:pt x="99" y="15"/>
                    </a:lnTo>
                    <a:lnTo>
                      <a:pt x="97" y="15"/>
                    </a:lnTo>
                    <a:cubicBezTo>
                      <a:pt x="97" y="18"/>
                      <a:pt x="97" y="20"/>
                      <a:pt x="97" y="23"/>
                    </a:cubicBezTo>
                    <a:cubicBezTo>
                      <a:pt x="97" y="25"/>
                      <a:pt x="97" y="28"/>
                      <a:pt x="97" y="30"/>
                    </a:cubicBezTo>
                    <a:lnTo>
                      <a:pt x="97" y="33"/>
                    </a:lnTo>
                    <a:lnTo>
                      <a:pt x="100" y="34"/>
                    </a:lnTo>
                    <a:cubicBezTo>
                      <a:pt x="102" y="34"/>
                      <a:pt x="103" y="35"/>
                      <a:pt x="106" y="35"/>
                    </a:cubicBezTo>
                    <a:cubicBezTo>
                      <a:pt x="108" y="35"/>
                      <a:pt x="111" y="35"/>
                      <a:pt x="113" y="35"/>
                    </a:cubicBezTo>
                    <a:cubicBezTo>
                      <a:pt x="118" y="35"/>
                      <a:pt x="122" y="35"/>
                      <a:pt x="126" y="35"/>
                    </a:cubicBezTo>
                    <a:lnTo>
                      <a:pt x="126" y="35"/>
                    </a:lnTo>
                    <a:cubicBezTo>
                      <a:pt x="128" y="35"/>
                      <a:pt x="129" y="34"/>
                      <a:pt x="130" y="34"/>
                    </a:cubicBezTo>
                    <a:lnTo>
                      <a:pt x="132" y="34"/>
                    </a:lnTo>
                    <a:lnTo>
                      <a:pt x="132" y="32"/>
                    </a:lnTo>
                    <a:cubicBezTo>
                      <a:pt x="133" y="30"/>
                      <a:pt x="133" y="28"/>
                      <a:pt x="133" y="27"/>
                    </a:cubicBezTo>
                    <a:cubicBezTo>
                      <a:pt x="133" y="25"/>
                      <a:pt x="133" y="24"/>
                      <a:pt x="133" y="23"/>
                    </a:cubicBezTo>
                    <a:lnTo>
                      <a:pt x="133" y="22"/>
                    </a:lnTo>
                    <a:lnTo>
                      <a:pt x="133" y="22"/>
                    </a:lnTo>
                    <a:lnTo>
                      <a:pt x="133" y="22"/>
                    </a:lnTo>
                    <a:cubicBezTo>
                      <a:pt x="133" y="19"/>
                      <a:pt x="133" y="16"/>
                      <a:pt x="133" y="13"/>
                    </a:cubicBezTo>
                    <a:lnTo>
                      <a:pt x="130" y="13"/>
                    </a:lnTo>
                    <a:lnTo>
                      <a:pt x="131" y="16"/>
                    </a:lnTo>
                    <a:cubicBezTo>
                      <a:pt x="133" y="15"/>
                      <a:pt x="135" y="15"/>
                      <a:pt x="137" y="15"/>
                    </a:cubicBezTo>
                    <a:cubicBezTo>
                      <a:pt x="140" y="15"/>
                      <a:pt x="142" y="15"/>
                      <a:pt x="146" y="15"/>
                    </a:cubicBezTo>
                    <a:lnTo>
                      <a:pt x="146" y="12"/>
                    </a:lnTo>
                    <a:lnTo>
                      <a:pt x="143" y="12"/>
                    </a:lnTo>
                    <a:lnTo>
                      <a:pt x="146" y="12"/>
                    </a:lnTo>
                    <a:lnTo>
                      <a:pt x="146" y="9"/>
                    </a:lnTo>
                    <a:cubicBezTo>
                      <a:pt x="143" y="9"/>
                      <a:pt x="140" y="8"/>
                      <a:pt x="137" y="8"/>
                    </a:cubicBezTo>
                    <a:cubicBezTo>
                      <a:pt x="135" y="8"/>
                      <a:pt x="132" y="9"/>
                      <a:pt x="129" y="10"/>
                    </a:cubicBezTo>
                    <a:lnTo>
                      <a:pt x="127" y="11"/>
                    </a:lnTo>
                    <a:lnTo>
                      <a:pt x="127" y="13"/>
                    </a:lnTo>
                    <a:cubicBezTo>
                      <a:pt x="127" y="16"/>
                      <a:pt x="127" y="19"/>
                      <a:pt x="126" y="22"/>
                    </a:cubicBezTo>
                    <a:lnTo>
                      <a:pt x="126" y="22"/>
                    </a:lnTo>
                    <a:lnTo>
                      <a:pt x="126" y="23"/>
                    </a:lnTo>
                    <a:cubicBezTo>
                      <a:pt x="126" y="24"/>
                      <a:pt x="126" y="26"/>
                      <a:pt x="126" y="27"/>
                    </a:cubicBezTo>
                    <a:cubicBezTo>
                      <a:pt x="126" y="28"/>
                      <a:pt x="126" y="29"/>
                      <a:pt x="126" y="30"/>
                    </a:cubicBezTo>
                    <a:lnTo>
                      <a:pt x="129" y="31"/>
                    </a:lnTo>
                    <a:lnTo>
                      <a:pt x="128" y="28"/>
                    </a:lnTo>
                    <a:lnTo>
                      <a:pt x="127" y="28"/>
                    </a:lnTo>
                    <a:lnTo>
                      <a:pt x="126" y="28"/>
                    </a:lnTo>
                    <a:lnTo>
                      <a:pt x="126" y="28"/>
                    </a:lnTo>
                    <a:lnTo>
                      <a:pt x="126" y="28"/>
                    </a:lnTo>
                    <a:cubicBezTo>
                      <a:pt x="122" y="28"/>
                      <a:pt x="118" y="28"/>
                      <a:pt x="113" y="28"/>
                    </a:cubicBezTo>
                    <a:cubicBezTo>
                      <a:pt x="111" y="28"/>
                      <a:pt x="108" y="28"/>
                      <a:pt x="106" y="28"/>
                    </a:cubicBezTo>
                    <a:cubicBezTo>
                      <a:pt x="105" y="28"/>
                      <a:pt x="103" y="28"/>
                      <a:pt x="101" y="27"/>
                    </a:cubicBezTo>
                    <a:lnTo>
                      <a:pt x="101" y="30"/>
                    </a:lnTo>
                    <a:lnTo>
                      <a:pt x="104" y="30"/>
                    </a:lnTo>
                    <a:cubicBezTo>
                      <a:pt x="104" y="28"/>
                      <a:pt x="104" y="25"/>
                      <a:pt x="104" y="23"/>
                    </a:cubicBezTo>
                    <a:cubicBezTo>
                      <a:pt x="104" y="20"/>
                      <a:pt x="104" y="18"/>
                      <a:pt x="104" y="15"/>
                    </a:cubicBezTo>
                    <a:cubicBezTo>
                      <a:pt x="104" y="14"/>
                      <a:pt x="103" y="13"/>
                      <a:pt x="102" y="12"/>
                    </a:cubicBezTo>
                    <a:cubicBezTo>
                      <a:pt x="102" y="11"/>
                      <a:pt x="101" y="11"/>
                      <a:pt x="101" y="10"/>
                    </a:cubicBezTo>
                    <a:lnTo>
                      <a:pt x="95" y="0"/>
                    </a:lnTo>
                    <a:lnTo>
                      <a:pt x="95" y="11"/>
                    </a:lnTo>
                    <a:cubicBezTo>
                      <a:pt x="95" y="15"/>
                      <a:pt x="95" y="18"/>
                      <a:pt x="95" y="21"/>
                    </a:cubicBezTo>
                    <a:cubicBezTo>
                      <a:pt x="95" y="23"/>
                      <a:pt x="95" y="25"/>
                      <a:pt x="95" y="26"/>
                    </a:cubicBezTo>
                    <a:cubicBezTo>
                      <a:pt x="95" y="27"/>
                      <a:pt x="94" y="29"/>
                      <a:pt x="94" y="31"/>
                    </a:cubicBezTo>
                    <a:lnTo>
                      <a:pt x="97" y="32"/>
                    </a:lnTo>
                    <a:lnTo>
                      <a:pt x="97" y="28"/>
                    </a:lnTo>
                    <a:cubicBezTo>
                      <a:pt x="94" y="28"/>
                      <a:pt x="91" y="28"/>
                      <a:pt x="89" y="28"/>
                    </a:cubicBezTo>
                    <a:cubicBezTo>
                      <a:pt x="87" y="28"/>
                      <a:pt x="85" y="28"/>
                      <a:pt x="84" y="28"/>
                    </a:cubicBezTo>
                    <a:lnTo>
                      <a:pt x="82" y="28"/>
                    </a:lnTo>
                    <a:cubicBezTo>
                      <a:pt x="80" y="28"/>
                      <a:pt x="78" y="28"/>
                      <a:pt x="76" y="28"/>
                    </a:cubicBezTo>
                    <a:cubicBezTo>
                      <a:pt x="74" y="28"/>
                      <a:pt x="72" y="28"/>
                      <a:pt x="71" y="28"/>
                    </a:cubicBezTo>
                    <a:lnTo>
                      <a:pt x="70" y="31"/>
                    </a:lnTo>
                    <a:lnTo>
                      <a:pt x="73" y="30"/>
                    </a:lnTo>
                    <a:cubicBezTo>
                      <a:pt x="72" y="28"/>
                      <a:pt x="72" y="27"/>
                      <a:pt x="72" y="25"/>
                    </a:cubicBezTo>
                    <a:cubicBezTo>
                      <a:pt x="72" y="23"/>
                      <a:pt x="72" y="21"/>
                      <a:pt x="72" y="19"/>
                    </a:cubicBezTo>
                    <a:cubicBezTo>
                      <a:pt x="72" y="16"/>
                      <a:pt x="72" y="14"/>
                      <a:pt x="71" y="11"/>
                    </a:cubicBezTo>
                    <a:lnTo>
                      <a:pt x="71" y="9"/>
                    </a:lnTo>
                    <a:lnTo>
                      <a:pt x="69" y="9"/>
                    </a:lnTo>
                    <a:cubicBezTo>
                      <a:pt x="66" y="9"/>
                      <a:pt x="64" y="8"/>
                      <a:pt x="61" y="8"/>
                    </a:cubicBezTo>
                    <a:cubicBezTo>
                      <a:pt x="58" y="8"/>
                      <a:pt x="55" y="9"/>
                      <a:pt x="53" y="9"/>
                    </a:cubicBezTo>
                    <a:lnTo>
                      <a:pt x="50" y="10"/>
                    </a:lnTo>
                    <a:lnTo>
                      <a:pt x="50" y="12"/>
                    </a:lnTo>
                    <a:cubicBezTo>
                      <a:pt x="50" y="19"/>
                      <a:pt x="50" y="25"/>
                      <a:pt x="50" y="30"/>
                    </a:cubicBezTo>
                    <a:lnTo>
                      <a:pt x="53" y="31"/>
                    </a:lnTo>
                    <a:lnTo>
                      <a:pt x="52" y="27"/>
                    </a:lnTo>
                    <a:cubicBezTo>
                      <a:pt x="49" y="28"/>
                      <a:pt x="42" y="28"/>
                      <a:pt x="36" y="28"/>
                    </a:cubicBezTo>
                    <a:cubicBezTo>
                      <a:pt x="29" y="28"/>
                      <a:pt x="22" y="28"/>
                      <a:pt x="19" y="27"/>
                    </a:cubicBezTo>
                    <a:lnTo>
                      <a:pt x="18" y="30"/>
                    </a:lnTo>
                    <a:lnTo>
                      <a:pt x="22" y="30"/>
                    </a:lnTo>
                    <a:cubicBezTo>
                      <a:pt x="21" y="24"/>
                      <a:pt x="21" y="18"/>
                      <a:pt x="21" y="12"/>
                    </a:cubicBezTo>
                    <a:lnTo>
                      <a:pt x="21" y="9"/>
                    </a:lnTo>
                    <a:lnTo>
                      <a:pt x="18" y="9"/>
                    </a:lnTo>
                    <a:lnTo>
                      <a:pt x="17" y="9"/>
                    </a:lnTo>
                    <a:cubicBezTo>
                      <a:pt x="15" y="9"/>
                      <a:pt x="13" y="8"/>
                      <a:pt x="10" y="8"/>
                    </a:cubicBezTo>
                    <a:cubicBezTo>
                      <a:pt x="8" y="8"/>
                      <a:pt x="5" y="9"/>
                      <a:pt x="2" y="10"/>
                    </a:cubicBezTo>
                    <a:lnTo>
                      <a:pt x="0" y="11"/>
                    </a:lnTo>
                    <a:lnTo>
                      <a:pt x="0" y="13"/>
                    </a:lnTo>
                    <a:cubicBezTo>
                      <a:pt x="0" y="17"/>
                      <a:pt x="0" y="21"/>
                      <a:pt x="0" y="25"/>
                    </a:cubicBezTo>
                    <a:cubicBezTo>
                      <a:pt x="0" y="26"/>
                      <a:pt x="0" y="28"/>
                      <a:pt x="0" y="30"/>
                    </a:cubicBezTo>
                    <a:cubicBezTo>
                      <a:pt x="0" y="32"/>
                      <a:pt x="0" y="34"/>
                      <a:pt x="0" y="36"/>
                    </a:cubicBezTo>
                    <a:lnTo>
                      <a:pt x="0" y="37"/>
                    </a:lnTo>
                    <a:cubicBezTo>
                      <a:pt x="0" y="38"/>
                      <a:pt x="0" y="40"/>
                      <a:pt x="0" y="42"/>
                    </a:cubicBezTo>
                    <a:cubicBezTo>
                      <a:pt x="0" y="44"/>
                      <a:pt x="0" y="46"/>
                      <a:pt x="1" y="48"/>
                    </a:cubicBezTo>
                    <a:lnTo>
                      <a:pt x="2" y="49"/>
                    </a:lnTo>
                    <a:lnTo>
                      <a:pt x="4" y="50"/>
                    </a:lnTo>
                    <a:cubicBezTo>
                      <a:pt x="5" y="50"/>
                      <a:pt x="6" y="50"/>
                      <a:pt x="9" y="50"/>
                    </a:cubicBezTo>
                    <a:cubicBezTo>
                      <a:pt x="26" y="51"/>
                      <a:pt x="83" y="51"/>
                      <a:pt x="129" y="51"/>
                    </a:cubicBezTo>
                    <a:cubicBezTo>
                      <a:pt x="157" y="51"/>
                      <a:pt x="181" y="51"/>
                      <a:pt x="190" y="50"/>
                    </a:cubicBezTo>
                    <a:cubicBezTo>
                      <a:pt x="193" y="50"/>
                      <a:pt x="194" y="50"/>
                      <a:pt x="196" y="50"/>
                    </a:cubicBezTo>
                    <a:lnTo>
                      <a:pt x="199" y="49"/>
                    </a:lnTo>
                    <a:lnTo>
                      <a:pt x="199" y="46"/>
                    </a:lnTo>
                    <a:cubicBezTo>
                      <a:pt x="199" y="40"/>
                      <a:pt x="199" y="34"/>
                      <a:pt x="199" y="28"/>
                    </a:cubicBezTo>
                    <a:cubicBezTo>
                      <a:pt x="199" y="23"/>
                      <a:pt x="199" y="17"/>
                      <a:pt x="198" y="12"/>
                    </a:cubicBezTo>
                    <a:lnTo>
                      <a:pt x="198" y="10"/>
                    </a:lnTo>
                    <a:lnTo>
                      <a:pt x="196" y="9"/>
                    </a:lnTo>
                    <a:cubicBezTo>
                      <a:pt x="193" y="9"/>
                      <a:pt x="191" y="8"/>
                      <a:pt x="188" y="8"/>
                    </a:cubicBezTo>
                    <a:cubicBezTo>
                      <a:pt x="186" y="8"/>
                      <a:pt x="183" y="9"/>
                      <a:pt x="181" y="9"/>
                    </a:cubicBezTo>
                    <a:lnTo>
                      <a:pt x="178" y="10"/>
                    </a:lnTo>
                    <a:lnTo>
                      <a:pt x="178" y="12"/>
                    </a:lnTo>
                    <a:cubicBezTo>
                      <a:pt x="178" y="15"/>
                      <a:pt x="178" y="18"/>
                      <a:pt x="178" y="22"/>
                    </a:cubicBezTo>
                    <a:lnTo>
                      <a:pt x="178" y="21"/>
                    </a:lnTo>
                    <a:lnTo>
                      <a:pt x="178" y="22"/>
                    </a:lnTo>
                    <a:cubicBezTo>
                      <a:pt x="178" y="24"/>
                      <a:pt x="178" y="25"/>
                      <a:pt x="178" y="26"/>
                    </a:cubicBezTo>
                    <a:cubicBezTo>
                      <a:pt x="178" y="27"/>
                      <a:pt x="178" y="29"/>
                      <a:pt x="177" y="30"/>
                    </a:cubicBezTo>
                    <a:lnTo>
                      <a:pt x="180" y="31"/>
                    </a:lnTo>
                    <a:lnTo>
                      <a:pt x="180" y="28"/>
                    </a:lnTo>
                    <a:cubicBezTo>
                      <a:pt x="177" y="28"/>
                      <a:pt x="175" y="29"/>
                      <a:pt x="172" y="29"/>
                    </a:cubicBezTo>
                    <a:cubicBezTo>
                      <a:pt x="169" y="29"/>
                      <a:pt x="166" y="28"/>
                      <a:pt x="163" y="28"/>
                    </a:cubicBezTo>
                    <a:lnTo>
                      <a:pt x="163" y="28"/>
                    </a:lnTo>
                    <a:lnTo>
                      <a:pt x="163" y="28"/>
                    </a:lnTo>
                    <a:cubicBezTo>
                      <a:pt x="160" y="28"/>
                      <a:pt x="157" y="29"/>
                      <a:pt x="155" y="29"/>
                    </a:cubicBezTo>
                    <a:cubicBezTo>
                      <a:pt x="152" y="29"/>
                      <a:pt x="149" y="28"/>
                      <a:pt x="147" y="27"/>
                    </a:cubicBezTo>
                    <a:lnTo>
                      <a:pt x="146" y="30"/>
                    </a:lnTo>
                    <a:lnTo>
                      <a:pt x="149" y="30"/>
                    </a:lnTo>
                    <a:lnTo>
                      <a:pt x="149" y="12"/>
                    </a:lnTo>
                    <a:lnTo>
                      <a:pt x="149" y="9"/>
                    </a:lnTo>
                    <a:lnTo>
                      <a:pt x="146" y="9"/>
                    </a:lnTo>
                    <a:lnTo>
                      <a:pt x="146"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1" name="Freeform 2494">
                <a:extLst>
                  <a:ext uri="{FF2B5EF4-FFF2-40B4-BE49-F238E27FC236}">
                    <a16:creationId xmlns:a16="http://schemas.microsoft.com/office/drawing/2014/main" id="{04CB1768-D852-47BD-B44A-EEC21D7575C4}"/>
                  </a:ext>
                </a:extLst>
              </p:cNvPr>
              <p:cNvSpPr>
                <a:spLocks noEditPoints="1"/>
              </p:cNvSpPr>
              <p:nvPr/>
            </p:nvSpPr>
            <p:spPr bwMode="auto">
              <a:xfrm>
                <a:off x="2564" y="4338"/>
                <a:ext cx="33" cy="113"/>
              </a:xfrm>
              <a:custGeom>
                <a:avLst/>
                <a:gdLst>
                  <a:gd name="T0" fmla="*/ 8 w 58"/>
                  <a:gd name="T1" fmla="*/ 31 h 199"/>
                  <a:gd name="T2" fmla="*/ 51 w 58"/>
                  <a:gd name="T3" fmla="*/ 31 h 199"/>
                  <a:gd name="T4" fmla="*/ 55 w 58"/>
                  <a:gd name="T5" fmla="*/ 195 h 199"/>
                  <a:gd name="T6" fmla="*/ 29 w 58"/>
                  <a:gd name="T7" fmla="*/ 0 h 199"/>
                  <a:gd name="T8" fmla="*/ 0 w 58"/>
                  <a:gd name="T9" fmla="*/ 190 h 199"/>
                  <a:gd name="T10" fmla="*/ 39 w 58"/>
                  <a:gd name="T11" fmla="*/ 122 h 199"/>
                  <a:gd name="T12" fmla="*/ 29 w 58"/>
                  <a:gd name="T13" fmla="*/ 170 h 199"/>
                  <a:gd name="T14" fmla="*/ 54 w 58"/>
                  <a:gd name="T15" fmla="*/ 188 h 199"/>
                  <a:gd name="T16" fmla="*/ 47 w 58"/>
                  <a:gd name="T17" fmla="*/ 119 h 199"/>
                  <a:gd name="T18" fmla="*/ 37 w 58"/>
                  <a:gd name="T19" fmla="*/ 113 h 199"/>
                  <a:gd name="T20" fmla="*/ 40 w 58"/>
                  <a:gd name="T21" fmla="*/ 115 h 199"/>
                  <a:gd name="T22" fmla="*/ 42 w 58"/>
                  <a:gd name="T23" fmla="*/ 122 h 199"/>
                  <a:gd name="T24" fmla="*/ 48 w 58"/>
                  <a:gd name="T25" fmla="*/ 157 h 199"/>
                  <a:gd name="T26" fmla="*/ 37 w 58"/>
                  <a:gd name="T27" fmla="*/ 187 h 199"/>
                  <a:gd name="T28" fmla="*/ 40 w 58"/>
                  <a:gd name="T29" fmla="*/ 125 h 199"/>
                  <a:gd name="T30" fmla="*/ 11 w 58"/>
                  <a:gd name="T31" fmla="*/ 116 h 199"/>
                  <a:gd name="T32" fmla="*/ 4 w 58"/>
                  <a:gd name="T33" fmla="*/ 144 h 199"/>
                  <a:gd name="T34" fmla="*/ 16 w 58"/>
                  <a:gd name="T35" fmla="*/ 192 h 199"/>
                  <a:gd name="T36" fmla="*/ 28 w 58"/>
                  <a:gd name="T37" fmla="*/ 130 h 199"/>
                  <a:gd name="T38" fmla="*/ 21 w 58"/>
                  <a:gd name="T39" fmla="*/ 112 h 199"/>
                  <a:gd name="T40" fmla="*/ 22 w 58"/>
                  <a:gd name="T41" fmla="*/ 130 h 199"/>
                  <a:gd name="T42" fmla="*/ 25 w 58"/>
                  <a:gd name="T43" fmla="*/ 188 h 199"/>
                  <a:gd name="T44" fmla="*/ 10 w 58"/>
                  <a:gd name="T45" fmla="*/ 180 h 199"/>
                  <a:gd name="T46" fmla="*/ 10 w 58"/>
                  <a:gd name="T47" fmla="*/ 128 h 199"/>
                  <a:gd name="T48" fmla="*/ 17 w 58"/>
                  <a:gd name="T49" fmla="*/ 117 h 199"/>
                  <a:gd name="T50" fmla="*/ 18 w 58"/>
                  <a:gd name="T51" fmla="*/ 114 h 199"/>
                  <a:gd name="T52" fmla="*/ 54 w 58"/>
                  <a:gd name="T53" fmla="*/ 52 h 199"/>
                  <a:gd name="T54" fmla="*/ 48 w 58"/>
                  <a:gd name="T55" fmla="*/ 45 h 199"/>
                  <a:gd name="T56" fmla="*/ 37 w 58"/>
                  <a:gd name="T57" fmla="*/ 41 h 199"/>
                  <a:gd name="T58" fmla="*/ 29 w 58"/>
                  <a:gd name="T59" fmla="*/ 96 h 199"/>
                  <a:gd name="T60" fmla="*/ 53 w 58"/>
                  <a:gd name="T61" fmla="*/ 109 h 199"/>
                  <a:gd name="T62" fmla="*/ 36 w 58"/>
                  <a:gd name="T63" fmla="*/ 96 h 199"/>
                  <a:gd name="T64" fmla="*/ 43 w 58"/>
                  <a:gd name="T65" fmla="*/ 44 h 199"/>
                  <a:gd name="T66" fmla="*/ 41 w 58"/>
                  <a:gd name="T67" fmla="*/ 43 h 199"/>
                  <a:gd name="T68" fmla="*/ 48 w 58"/>
                  <a:gd name="T69" fmla="*/ 53 h 199"/>
                  <a:gd name="T70" fmla="*/ 48 w 58"/>
                  <a:gd name="T71" fmla="*/ 54 h 199"/>
                  <a:gd name="T72" fmla="*/ 48 w 58"/>
                  <a:gd name="T73" fmla="*/ 105 h 199"/>
                  <a:gd name="T74" fmla="*/ 50 w 58"/>
                  <a:gd name="T75" fmla="*/ 108 h 199"/>
                  <a:gd name="T76" fmla="*/ 18 w 58"/>
                  <a:gd name="T77" fmla="*/ 112 h 199"/>
                  <a:gd name="T78" fmla="*/ 27 w 58"/>
                  <a:gd name="T79" fmla="*/ 50 h 199"/>
                  <a:gd name="T80" fmla="*/ 11 w 58"/>
                  <a:gd name="T81" fmla="*/ 40 h 199"/>
                  <a:gd name="T82" fmla="*/ 4 w 58"/>
                  <a:gd name="T83" fmla="*/ 63 h 199"/>
                  <a:gd name="T84" fmla="*/ 10 w 58"/>
                  <a:gd name="T85" fmla="*/ 87 h 199"/>
                  <a:gd name="T86" fmla="*/ 12 w 58"/>
                  <a:gd name="T87" fmla="*/ 51 h 199"/>
                  <a:gd name="T88" fmla="*/ 15 w 58"/>
                  <a:gd name="T89" fmla="*/ 42 h 199"/>
                  <a:gd name="T90" fmla="*/ 21 w 58"/>
                  <a:gd name="T91" fmla="*/ 52 h 199"/>
                  <a:gd name="T92" fmla="*/ 18 w 58"/>
                  <a:gd name="T93" fmla="*/ 105 h 199"/>
                  <a:gd name="T94" fmla="*/ 10 w 58"/>
                  <a:gd name="T95" fmla="*/ 108 h 199"/>
                  <a:gd name="T96" fmla="*/ 41 w 58"/>
                  <a:gd name="T97" fmla="*/ 30 h 199"/>
                  <a:gd name="T98" fmla="*/ 18 w 58"/>
                  <a:gd name="T99" fmla="*/ 28 h 199"/>
                  <a:gd name="T100" fmla="*/ 24 w 58"/>
                  <a:gd name="T101" fmla="*/ 29 h 199"/>
                  <a:gd name="T102" fmla="*/ 30 w 58"/>
                  <a:gd name="T103" fmla="*/ 23 h 199"/>
                  <a:gd name="T104" fmla="*/ 29 w 58"/>
                  <a:gd name="T105" fmla="*/ 24 h 199"/>
                  <a:gd name="T106" fmla="*/ 29 w 58"/>
                  <a:gd name="T107" fmla="*/ 24 h 199"/>
                  <a:gd name="T108" fmla="*/ 35 w 58"/>
                  <a:gd name="T109" fmla="*/ 29 h 199"/>
                  <a:gd name="T110" fmla="*/ 20 w 58"/>
                  <a:gd name="T111" fmla="*/ 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199">
                    <a:moveTo>
                      <a:pt x="55" y="195"/>
                    </a:moveTo>
                    <a:lnTo>
                      <a:pt x="55" y="192"/>
                    </a:lnTo>
                    <a:cubicBezTo>
                      <a:pt x="37" y="193"/>
                      <a:pt x="21" y="192"/>
                      <a:pt x="4" y="193"/>
                    </a:cubicBezTo>
                    <a:lnTo>
                      <a:pt x="4" y="196"/>
                    </a:lnTo>
                    <a:lnTo>
                      <a:pt x="7" y="196"/>
                    </a:lnTo>
                    <a:cubicBezTo>
                      <a:pt x="7" y="193"/>
                      <a:pt x="6" y="191"/>
                      <a:pt x="6" y="190"/>
                    </a:cubicBezTo>
                    <a:cubicBezTo>
                      <a:pt x="6" y="140"/>
                      <a:pt x="6" y="90"/>
                      <a:pt x="6" y="40"/>
                    </a:cubicBezTo>
                    <a:cubicBezTo>
                      <a:pt x="6" y="37"/>
                      <a:pt x="7" y="34"/>
                      <a:pt x="8" y="31"/>
                    </a:cubicBezTo>
                    <a:cubicBezTo>
                      <a:pt x="11" y="24"/>
                      <a:pt x="14" y="17"/>
                      <a:pt x="19" y="12"/>
                    </a:cubicBezTo>
                    <a:lnTo>
                      <a:pt x="19" y="12"/>
                    </a:lnTo>
                    <a:lnTo>
                      <a:pt x="21" y="10"/>
                    </a:lnTo>
                    <a:lnTo>
                      <a:pt x="19" y="8"/>
                    </a:lnTo>
                    <a:lnTo>
                      <a:pt x="21" y="10"/>
                    </a:lnTo>
                    <a:cubicBezTo>
                      <a:pt x="24" y="7"/>
                      <a:pt x="27" y="6"/>
                      <a:pt x="29" y="6"/>
                    </a:cubicBezTo>
                    <a:cubicBezTo>
                      <a:pt x="32" y="6"/>
                      <a:pt x="35" y="7"/>
                      <a:pt x="38" y="10"/>
                    </a:cubicBezTo>
                    <a:cubicBezTo>
                      <a:pt x="44" y="16"/>
                      <a:pt x="48" y="23"/>
                      <a:pt x="51" y="31"/>
                    </a:cubicBezTo>
                    <a:cubicBezTo>
                      <a:pt x="51" y="34"/>
                      <a:pt x="52" y="37"/>
                      <a:pt x="52" y="40"/>
                    </a:cubicBezTo>
                    <a:cubicBezTo>
                      <a:pt x="52" y="44"/>
                      <a:pt x="52" y="48"/>
                      <a:pt x="52" y="52"/>
                    </a:cubicBezTo>
                    <a:cubicBezTo>
                      <a:pt x="52" y="69"/>
                      <a:pt x="52" y="87"/>
                      <a:pt x="52" y="105"/>
                    </a:cubicBezTo>
                    <a:cubicBezTo>
                      <a:pt x="52" y="131"/>
                      <a:pt x="52" y="158"/>
                      <a:pt x="51" y="184"/>
                    </a:cubicBezTo>
                    <a:lnTo>
                      <a:pt x="51" y="195"/>
                    </a:lnTo>
                    <a:lnTo>
                      <a:pt x="55" y="195"/>
                    </a:lnTo>
                    <a:lnTo>
                      <a:pt x="55" y="192"/>
                    </a:lnTo>
                    <a:lnTo>
                      <a:pt x="55" y="195"/>
                    </a:lnTo>
                    <a:lnTo>
                      <a:pt x="58" y="195"/>
                    </a:lnTo>
                    <a:lnTo>
                      <a:pt x="58" y="184"/>
                    </a:lnTo>
                    <a:cubicBezTo>
                      <a:pt x="58" y="158"/>
                      <a:pt x="58" y="131"/>
                      <a:pt x="58" y="105"/>
                    </a:cubicBezTo>
                    <a:cubicBezTo>
                      <a:pt x="58" y="87"/>
                      <a:pt x="58" y="69"/>
                      <a:pt x="58" y="52"/>
                    </a:cubicBezTo>
                    <a:lnTo>
                      <a:pt x="58" y="40"/>
                    </a:lnTo>
                    <a:cubicBezTo>
                      <a:pt x="58" y="37"/>
                      <a:pt x="58" y="33"/>
                      <a:pt x="57" y="29"/>
                    </a:cubicBezTo>
                    <a:cubicBezTo>
                      <a:pt x="54" y="20"/>
                      <a:pt x="49" y="12"/>
                      <a:pt x="42" y="6"/>
                    </a:cubicBezTo>
                    <a:cubicBezTo>
                      <a:pt x="38" y="2"/>
                      <a:pt x="34" y="0"/>
                      <a:pt x="29" y="0"/>
                    </a:cubicBezTo>
                    <a:cubicBezTo>
                      <a:pt x="25" y="0"/>
                      <a:pt x="20" y="2"/>
                      <a:pt x="17" y="5"/>
                    </a:cubicBezTo>
                    <a:lnTo>
                      <a:pt x="17" y="5"/>
                    </a:lnTo>
                    <a:lnTo>
                      <a:pt x="14" y="8"/>
                    </a:lnTo>
                    <a:lnTo>
                      <a:pt x="17" y="10"/>
                    </a:lnTo>
                    <a:lnTo>
                      <a:pt x="14" y="8"/>
                    </a:lnTo>
                    <a:cubicBezTo>
                      <a:pt x="8" y="14"/>
                      <a:pt x="5" y="22"/>
                      <a:pt x="2" y="29"/>
                    </a:cubicBezTo>
                    <a:cubicBezTo>
                      <a:pt x="1" y="32"/>
                      <a:pt x="0" y="36"/>
                      <a:pt x="0" y="40"/>
                    </a:cubicBezTo>
                    <a:cubicBezTo>
                      <a:pt x="0" y="90"/>
                      <a:pt x="0" y="140"/>
                      <a:pt x="0" y="190"/>
                    </a:cubicBezTo>
                    <a:cubicBezTo>
                      <a:pt x="0" y="192"/>
                      <a:pt x="1" y="194"/>
                      <a:pt x="1" y="196"/>
                    </a:cubicBezTo>
                    <a:lnTo>
                      <a:pt x="1" y="199"/>
                    </a:lnTo>
                    <a:lnTo>
                      <a:pt x="4" y="199"/>
                    </a:lnTo>
                    <a:cubicBezTo>
                      <a:pt x="21" y="199"/>
                      <a:pt x="37" y="199"/>
                      <a:pt x="55" y="198"/>
                    </a:cubicBezTo>
                    <a:lnTo>
                      <a:pt x="58" y="198"/>
                    </a:lnTo>
                    <a:lnTo>
                      <a:pt x="58" y="195"/>
                    </a:lnTo>
                    <a:lnTo>
                      <a:pt x="55" y="195"/>
                    </a:lnTo>
                    <a:close/>
                    <a:moveTo>
                      <a:pt x="39" y="122"/>
                    </a:moveTo>
                    <a:lnTo>
                      <a:pt x="38" y="119"/>
                    </a:lnTo>
                    <a:cubicBezTo>
                      <a:pt x="35" y="120"/>
                      <a:pt x="33" y="121"/>
                      <a:pt x="31" y="123"/>
                    </a:cubicBezTo>
                    <a:cubicBezTo>
                      <a:pt x="30" y="126"/>
                      <a:pt x="29" y="128"/>
                      <a:pt x="29" y="131"/>
                    </a:cubicBezTo>
                    <a:lnTo>
                      <a:pt x="29" y="131"/>
                    </a:lnTo>
                    <a:lnTo>
                      <a:pt x="32" y="131"/>
                    </a:lnTo>
                    <a:lnTo>
                      <a:pt x="29" y="131"/>
                    </a:lnTo>
                    <a:cubicBezTo>
                      <a:pt x="29" y="140"/>
                      <a:pt x="29" y="148"/>
                      <a:pt x="29" y="156"/>
                    </a:cubicBezTo>
                    <a:lnTo>
                      <a:pt x="29" y="170"/>
                    </a:lnTo>
                    <a:cubicBezTo>
                      <a:pt x="29" y="174"/>
                      <a:pt x="29" y="179"/>
                      <a:pt x="29" y="184"/>
                    </a:cubicBezTo>
                    <a:cubicBezTo>
                      <a:pt x="29" y="186"/>
                      <a:pt x="30" y="188"/>
                      <a:pt x="30" y="189"/>
                    </a:cubicBezTo>
                    <a:lnTo>
                      <a:pt x="31" y="191"/>
                    </a:lnTo>
                    <a:lnTo>
                      <a:pt x="33" y="191"/>
                    </a:lnTo>
                    <a:cubicBezTo>
                      <a:pt x="36" y="192"/>
                      <a:pt x="39" y="192"/>
                      <a:pt x="42" y="192"/>
                    </a:cubicBezTo>
                    <a:cubicBezTo>
                      <a:pt x="45" y="192"/>
                      <a:pt x="48" y="192"/>
                      <a:pt x="51" y="191"/>
                    </a:cubicBezTo>
                    <a:lnTo>
                      <a:pt x="54" y="191"/>
                    </a:lnTo>
                    <a:lnTo>
                      <a:pt x="54" y="188"/>
                    </a:lnTo>
                    <a:cubicBezTo>
                      <a:pt x="54" y="185"/>
                      <a:pt x="54" y="182"/>
                      <a:pt x="54" y="179"/>
                    </a:cubicBezTo>
                    <a:cubicBezTo>
                      <a:pt x="54" y="172"/>
                      <a:pt x="54" y="164"/>
                      <a:pt x="54" y="157"/>
                    </a:cubicBezTo>
                    <a:lnTo>
                      <a:pt x="54" y="134"/>
                    </a:lnTo>
                    <a:cubicBezTo>
                      <a:pt x="54" y="133"/>
                      <a:pt x="54" y="131"/>
                      <a:pt x="54" y="130"/>
                    </a:cubicBezTo>
                    <a:lnTo>
                      <a:pt x="54" y="129"/>
                    </a:lnTo>
                    <a:lnTo>
                      <a:pt x="54" y="129"/>
                    </a:lnTo>
                    <a:cubicBezTo>
                      <a:pt x="54" y="126"/>
                      <a:pt x="53" y="123"/>
                      <a:pt x="51" y="121"/>
                    </a:cubicBezTo>
                    <a:cubicBezTo>
                      <a:pt x="49" y="120"/>
                      <a:pt x="48" y="119"/>
                      <a:pt x="47" y="119"/>
                    </a:cubicBezTo>
                    <a:lnTo>
                      <a:pt x="45" y="121"/>
                    </a:lnTo>
                    <a:lnTo>
                      <a:pt x="48" y="121"/>
                    </a:lnTo>
                    <a:cubicBezTo>
                      <a:pt x="48" y="118"/>
                      <a:pt x="47" y="116"/>
                      <a:pt x="47" y="114"/>
                    </a:cubicBezTo>
                    <a:lnTo>
                      <a:pt x="46" y="113"/>
                    </a:lnTo>
                    <a:lnTo>
                      <a:pt x="44" y="111"/>
                    </a:lnTo>
                    <a:lnTo>
                      <a:pt x="42" y="110"/>
                    </a:lnTo>
                    <a:lnTo>
                      <a:pt x="38" y="113"/>
                    </a:lnTo>
                    <a:lnTo>
                      <a:pt x="37" y="113"/>
                    </a:lnTo>
                    <a:lnTo>
                      <a:pt x="37" y="114"/>
                    </a:lnTo>
                    <a:cubicBezTo>
                      <a:pt x="36" y="117"/>
                      <a:pt x="36" y="119"/>
                      <a:pt x="36" y="121"/>
                    </a:cubicBezTo>
                    <a:lnTo>
                      <a:pt x="39" y="122"/>
                    </a:lnTo>
                    <a:lnTo>
                      <a:pt x="38" y="119"/>
                    </a:lnTo>
                    <a:lnTo>
                      <a:pt x="39" y="122"/>
                    </a:lnTo>
                    <a:lnTo>
                      <a:pt x="42" y="122"/>
                    </a:lnTo>
                    <a:cubicBezTo>
                      <a:pt x="43" y="119"/>
                      <a:pt x="43" y="118"/>
                      <a:pt x="43" y="116"/>
                    </a:cubicBezTo>
                    <a:lnTo>
                      <a:pt x="40" y="115"/>
                    </a:lnTo>
                    <a:lnTo>
                      <a:pt x="42" y="118"/>
                    </a:lnTo>
                    <a:lnTo>
                      <a:pt x="44" y="116"/>
                    </a:lnTo>
                    <a:lnTo>
                      <a:pt x="42" y="114"/>
                    </a:lnTo>
                    <a:lnTo>
                      <a:pt x="40" y="117"/>
                    </a:lnTo>
                    <a:lnTo>
                      <a:pt x="42" y="118"/>
                    </a:lnTo>
                    <a:lnTo>
                      <a:pt x="44" y="115"/>
                    </a:lnTo>
                    <a:lnTo>
                      <a:pt x="41" y="116"/>
                    </a:lnTo>
                    <a:cubicBezTo>
                      <a:pt x="41" y="118"/>
                      <a:pt x="41" y="119"/>
                      <a:pt x="42" y="122"/>
                    </a:cubicBezTo>
                    <a:lnTo>
                      <a:pt x="42" y="123"/>
                    </a:lnTo>
                    <a:lnTo>
                      <a:pt x="43" y="124"/>
                    </a:lnTo>
                    <a:cubicBezTo>
                      <a:pt x="44" y="125"/>
                      <a:pt x="46" y="125"/>
                      <a:pt x="47" y="126"/>
                    </a:cubicBezTo>
                    <a:cubicBezTo>
                      <a:pt x="48" y="127"/>
                      <a:pt x="48" y="128"/>
                      <a:pt x="48" y="129"/>
                    </a:cubicBezTo>
                    <a:lnTo>
                      <a:pt x="48" y="129"/>
                    </a:lnTo>
                    <a:lnTo>
                      <a:pt x="48" y="130"/>
                    </a:lnTo>
                    <a:cubicBezTo>
                      <a:pt x="48" y="131"/>
                      <a:pt x="48" y="133"/>
                      <a:pt x="48" y="134"/>
                    </a:cubicBezTo>
                    <a:lnTo>
                      <a:pt x="48" y="157"/>
                    </a:lnTo>
                    <a:cubicBezTo>
                      <a:pt x="48" y="164"/>
                      <a:pt x="48" y="172"/>
                      <a:pt x="48" y="179"/>
                    </a:cubicBezTo>
                    <a:cubicBezTo>
                      <a:pt x="48" y="182"/>
                      <a:pt x="48" y="185"/>
                      <a:pt x="48" y="188"/>
                    </a:cubicBezTo>
                    <a:lnTo>
                      <a:pt x="51" y="188"/>
                    </a:lnTo>
                    <a:lnTo>
                      <a:pt x="50" y="185"/>
                    </a:lnTo>
                    <a:cubicBezTo>
                      <a:pt x="48" y="185"/>
                      <a:pt x="45" y="185"/>
                      <a:pt x="42" y="185"/>
                    </a:cubicBezTo>
                    <a:cubicBezTo>
                      <a:pt x="39" y="185"/>
                      <a:pt x="37" y="185"/>
                      <a:pt x="34" y="185"/>
                    </a:cubicBezTo>
                    <a:lnTo>
                      <a:pt x="33" y="188"/>
                    </a:lnTo>
                    <a:lnTo>
                      <a:pt x="37" y="187"/>
                    </a:lnTo>
                    <a:cubicBezTo>
                      <a:pt x="36" y="185"/>
                      <a:pt x="36" y="184"/>
                      <a:pt x="36" y="184"/>
                    </a:cubicBezTo>
                    <a:cubicBezTo>
                      <a:pt x="36" y="179"/>
                      <a:pt x="36" y="174"/>
                      <a:pt x="36" y="170"/>
                    </a:cubicBezTo>
                    <a:lnTo>
                      <a:pt x="36" y="156"/>
                    </a:lnTo>
                    <a:cubicBezTo>
                      <a:pt x="36" y="148"/>
                      <a:pt x="36" y="140"/>
                      <a:pt x="35" y="131"/>
                    </a:cubicBezTo>
                    <a:lnTo>
                      <a:pt x="35" y="131"/>
                    </a:lnTo>
                    <a:lnTo>
                      <a:pt x="35" y="131"/>
                    </a:lnTo>
                    <a:cubicBezTo>
                      <a:pt x="35" y="129"/>
                      <a:pt x="36" y="128"/>
                      <a:pt x="37" y="127"/>
                    </a:cubicBezTo>
                    <a:cubicBezTo>
                      <a:pt x="37" y="126"/>
                      <a:pt x="38" y="125"/>
                      <a:pt x="40" y="125"/>
                    </a:cubicBezTo>
                    <a:lnTo>
                      <a:pt x="42" y="124"/>
                    </a:lnTo>
                    <a:lnTo>
                      <a:pt x="42" y="122"/>
                    </a:lnTo>
                    <a:lnTo>
                      <a:pt x="39" y="122"/>
                    </a:lnTo>
                    <a:close/>
                    <a:moveTo>
                      <a:pt x="18" y="114"/>
                    </a:moveTo>
                    <a:lnTo>
                      <a:pt x="19" y="111"/>
                    </a:lnTo>
                    <a:cubicBezTo>
                      <a:pt x="18" y="111"/>
                      <a:pt x="17" y="111"/>
                      <a:pt x="16" y="111"/>
                    </a:cubicBezTo>
                    <a:cubicBezTo>
                      <a:pt x="15" y="111"/>
                      <a:pt x="13" y="112"/>
                      <a:pt x="12" y="113"/>
                    </a:cubicBezTo>
                    <a:cubicBezTo>
                      <a:pt x="11" y="114"/>
                      <a:pt x="11" y="115"/>
                      <a:pt x="11" y="116"/>
                    </a:cubicBezTo>
                    <a:cubicBezTo>
                      <a:pt x="10" y="119"/>
                      <a:pt x="10" y="120"/>
                      <a:pt x="7" y="122"/>
                    </a:cubicBezTo>
                    <a:cubicBezTo>
                      <a:pt x="6" y="123"/>
                      <a:pt x="5" y="125"/>
                      <a:pt x="4" y="126"/>
                    </a:cubicBezTo>
                    <a:cubicBezTo>
                      <a:pt x="4" y="128"/>
                      <a:pt x="4" y="129"/>
                      <a:pt x="4" y="130"/>
                    </a:cubicBezTo>
                    <a:lnTo>
                      <a:pt x="4" y="131"/>
                    </a:lnTo>
                    <a:lnTo>
                      <a:pt x="7" y="130"/>
                    </a:lnTo>
                    <a:lnTo>
                      <a:pt x="4" y="130"/>
                    </a:lnTo>
                    <a:cubicBezTo>
                      <a:pt x="4" y="132"/>
                      <a:pt x="4" y="133"/>
                      <a:pt x="4" y="135"/>
                    </a:cubicBezTo>
                    <a:cubicBezTo>
                      <a:pt x="4" y="138"/>
                      <a:pt x="4" y="141"/>
                      <a:pt x="4" y="144"/>
                    </a:cubicBezTo>
                    <a:cubicBezTo>
                      <a:pt x="4" y="153"/>
                      <a:pt x="4" y="161"/>
                      <a:pt x="4" y="170"/>
                    </a:cubicBezTo>
                    <a:cubicBezTo>
                      <a:pt x="4" y="174"/>
                      <a:pt x="4" y="177"/>
                      <a:pt x="4" y="180"/>
                    </a:cubicBezTo>
                    <a:lnTo>
                      <a:pt x="4" y="180"/>
                    </a:lnTo>
                    <a:cubicBezTo>
                      <a:pt x="4" y="181"/>
                      <a:pt x="3" y="182"/>
                      <a:pt x="3" y="183"/>
                    </a:cubicBezTo>
                    <a:cubicBezTo>
                      <a:pt x="3" y="185"/>
                      <a:pt x="4" y="188"/>
                      <a:pt x="6" y="190"/>
                    </a:cubicBezTo>
                    <a:lnTo>
                      <a:pt x="7" y="191"/>
                    </a:lnTo>
                    <a:lnTo>
                      <a:pt x="8" y="191"/>
                    </a:lnTo>
                    <a:cubicBezTo>
                      <a:pt x="11" y="192"/>
                      <a:pt x="13" y="192"/>
                      <a:pt x="16" y="192"/>
                    </a:cubicBezTo>
                    <a:cubicBezTo>
                      <a:pt x="19" y="192"/>
                      <a:pt x="22" y="192"/>
                      <a:pt x="25" y="191"/>
                    </a:cubicBezTo>
                    <a:lnTo>
                      <a:pt x="28" y="190"/>
                    </a:lnTo>
                    <a:lnTo>
                      <a:pt x="28" y="188"/>
                    </a:lnTo>
                    <a:cubicBezTo>
                      <a:pt x="28" y="186"/>
                      <a:pt x="28" y="185"/>
                      <a:pt x="28" y="183"/>
                    </a:cubicBezTo>
                    <a:cubicBezTo>
                      <a:pt x="28" y="180"/>
                      <a:pt x="28" y="177"/>
                      <a:pt x="28" y="174"/>
                    </a:cubicBezTo>
                    <a:lnTo>
                      <a:pt x="28" y="171"/>
                    </a:lnTo>
                    <a:cubicBezTo>
                      <a:pt x="28" y="161"/>
                      <a:pt x="28" y="152"/>
                      <a:pt x="28" y="142"/>
                    </a:cubicBezTo>
                    <a:cubicBezTo>
                      <a:pt x="28" y="138"/>
                      <a:pt x="28" y="134"/>
                      <a:pt x="28" y="130"/>
                    </a:cubicBezTo>
                    <a:lnTo>
                      <a:pt x="28" y="130"/>
                    </a:lnTo>
                    <a:lnTo>
                      <a:pt x="28" y="130"/>
                    </a:lnTo>
                    <a:cubicBezTo>
                      <a:pt x="28" y="128"/>
                      <a:pt x="28" y="126"/>
                      <a:pt x="27" y="125"/>
                    </a:cubicBezTo>
                    <a:cubicBezTo>
                      <a:pt x="26" y="123"/>
                      <a:pt x="25" y="121"/>
                      <a:pt x="23" y="120"/>
                    </a:cubicBezTo>
                    <a:lnTo>
                      <a:pt x="22" y="119"/>
                    </a:lnTo>
                    <a:lnTo>
                      <a:pt x="22" y="118"/>
                    </a:lnTo>
                    <a:cubicBezTo>
                      <a:pt x="22" y="116"/>
                      <a:pt x="21" y="114"/>
                      <a:pt x="21" y="114"/>
                    </a:cubicBezTo>
                    <a:lnTo>
                      <a:pt x="21" y="112"/>
                    </a:lnTo>
                    <a:lnTo>
                      <a:pt x="19" y="111"/>
                    </a:lnTo>
                    <a:lnTo>
                      <a:pt x="18" y="114"/>
                    </a:lnTo>
                    <a:lnTo>
                      <a:pt x="15" y="115"/>
                    </a:lnTo>
                    <a:cubicBezTo>
                      <a:pt x="15" y="116"/>
                      <a:pt x="15" y="118"/>
                      <a:pt x="15" y="118"/>
                    </a:cubicBezTo>
                    <a:cubicBezTo>
                      <a:pt x="15" y="120"/>
                      <a:pt x="16" y="121"/>
                      <a:pt x="16" y="122"/>
                    </a:cubicBezTo>
                    <a:cubicBezTo>
                      <a:pt x="17" y="124"/>
                      <a:pt x="18" y="125"/>
                      <a:pt x="20" y="126"/>
                    </a:cubicBezTo>
                    <a:cubicBezTo>
                      <a:pt x="21" y="126"/>
                      <a:pt x="21" y="127"/>
                      <a:pt x="21" y="127"/>
                    </a:cubicBezTo>
                    <a:cubicBezTo>
                      <a:pt x="22" y="128"/>
                      <a:pt x="22" y="129"/>
                      <a:pt x="22" y="130"/>
                    </a:cubicBezTo>
                    <a:lnTo>
                      <a:pt x="22" y="130"/>
                    </a:lnTo>
                    <a:lnTo>
                      <a:pt x="22" y="130"/>
                    </a:lnTo>
                    <a:cubicBezTo>
                      <a:pt x="22" y="134"/>
                      <a:pt x="22" y="138"/>
                      <a:pt x="22" y="142"/>
                    </a:cubicBezTo>
                    <a:cubicBezTo>
                      <a:pt x="22" y="152"/>
                      <a:pt x="22" y="161"/>
                      <a:pt x="22" y="171"/>
                    </a:cubicBezTo>
                    <a:lnTo>
                      <a:pt x="22" y="174"/>
                    </a:lnTo>
                    <a:cubicBezTo>
                      <a:pt x="22" y="177"/>
                      <a:pt x="22" y="180"/>
                      <a:pt x="22" y="183"/>
                    </a:cubicBezTo>
                    <a:cubicBezTo>
                      <a:pt x="22" y="184"/>
                      <a:pt x="22" y="185"/>
                      <a:pt x="22" y="187"/>
                    </a:cubicBezTo>
                    <a:lnTo>
                      <a:pt x="25" y="188"/>
                    </a:lnTo>
                    <a:lnTo>
                      <a:pt x="24" y="185"/>
                    </a:lnTo>
                    <a:cubicBezTo>
                      <a:pt x="21" y="185"/>
                      <a:pt x="19" y="185"/>
                      <a:pt x="16" y="185"/>
                    </a:cubicBezTo>
                    <a:cubicBezTo>
                      <a:pt x="14" y="185"/>
                      <a:pt x="11" y="185"/>
                      <a:pt x="8" y="185"/>
                    </a:cubicBezTo>
                    <a:lnTo>
                      <a:pt x="8" y="188"/>
                    </a:lnTo>
                    <a:lnTo>
                      <a:pt x="11" y="186"/>
                    </a:lnTo>
                    <a:cubicBezTo>
                      <a:pt x="10" y="185"/>
                      <a:pt x="10" y="185"/>
                      <a:pt x="10" y="183"/>
                    </a:cubicBezTo>
                    <a:cubicBezTo>
                      <a:pt x="10" y="182"/>
                      <a:pt x="10" y="181"/>
                      <a:pt x="10" y="180"/>
                    </a:cubicBezTo>
                    <a:lnTo>
                      <a:pt x="10" y="180"/>
                    </a:lnTo>
                    <a:cubicBezTo>
                      <a:pt x="10" y="177"/>
                      <a:pt x="10" y="174"/>
                      <a:pt x="10" y="170"/>
                    </a:cubicBezTo>
                    <a:cubicBezTo>
                      <a:pt x="10" y="161"/>
                      <a:pt x="10" y="153"/>
                      <a:pt x="10" y="144"/>
                    </a:cubicBezTo>
                    <a:cubicBezTo>
                      <a:pt x="10" y="141"/>
                      <a:pt x="10" y="138"/>
                      <a:pt x="10" y="135"/>
                    </a:cubicBezTo>
                    <a:cubicBezTo>
                      <a:pt x="10" y="133"/>
                      <a:pt x="10" y="132"/>
                      <a:pt x="10" y="130"/>
                    </a:cubicBezTo>
                    <a:lnTo>
                      <a:pt x="10" y="130"/>
                    </a:lnTo>
                    <a:lnTo>
                      <a:pt x="10" y="130"/>
                    </a:lnTo>
                    <a:lnTo>
                      <a:pt x="10" y="130"/>
                    </a:lnTo>
                    <a:cubicBezTo>
                      <a:pt x="10" y="129"/>
                      <a:pt x="10" y="128"/>
                      <a:pt x="10" y="128"/>
                    </a:cubicBezTo>
                    <a:lnTo>
                      <a:pt x="11" y="127"/>
                    </a:lnTo>
                    <a:cubicBezTo>
                      <a:pt x="15" y="125"/>
                      <a:pt x="16" y="121"/>
                      <a:pt x="17" y="117"/>
                    </a:cubicBezTo>
                    <a:lnTo>
                      <a:pt x="17" y="117"/>
                    </a:lnTo>
                    <a:lnTo>
                      <a:pt x="17" y="117"/>
                    </a:lnTo>
                    <a:lnTo>
                      <a:pt x="17" y="117"/>
                    </a:lnTo>
                    <a:lnTo>
                      <a:pt x="17" y="117"/>
                    </a:lnTo>
                    <a:lnTo>
                      <a:pt x="17" y="117"/>
                    </a:lnTo>
                    <a:lnTo>
                      <a:pt x="17" y="117"/>
                    </a:lnTo>
                    <a:lnTo>
                      <a:pt x="16" y="116"/>
                    </a:lnTo>
                    <a:lnTo>
                      <a:pt x="16" y="117"/>
                    </a:lnTo>
                    <a:lnTo>
                      <a:pt x="17" y="117"/>
                    </a:lnTo>
                    <a:lnTo>
                      <a:pt x="16" y="116"/>
                    </a:lnTo>
                    <a:lnTo>
                      <a:pt x="16" y="117"/>
                    </a:lnTo>
                    <a:lnTo>
                      <a:pt x="16" y="117"/>
                    </a:lnTo>
                    <a:lnTo>
                      <a:pt x="17" y="117"/>
                    </a:lnTo>
                    <a:lnTo>
                      <a:pt x="18" y="114"/>
                    </a:lnTo>
                    <a:lnTo>
                      <a:pt x="15" y="115"/>
                    </a:lnTo>
                    <a:lnTo>
                      <a:pt x="18" y="114"/>
                    </a:lnTo>
                    <a:close/>
                    <a:moveTo>
                      <a:pt x="50" y="108"/>
                    </a:moveTo>
                    <a:lnTo>
                      <a:pt x="53" y="109"/>
                    </a:lnTo>
                    <a:lnTo>
                      <a:pt x="53" y="108"/>
                    </a:lnTo>
                    <a:cubicBezTo>
                      <a:pt x="54" y="108"/>
                      <a:pt x="54" y="107"/>
                      <a:pt x="54" y="106"/>
                    </a:cubicBezTo>
                    <a:cubicBezTo>
                      <a:pt x="54" y="89"/>
                      <a:pt x="54" y="72"/>
                      <a:pt x="54" y="54"/>
                    </a:cubicBezTo>
                    <a:cubicBezTo>
                      <a:pt x="54" y="54"/>
                      <a:pt x="54" y="53"/>
                      <a:pt x="54" y="52"/>
                    </a:cubicBezTo>
                    <a:cubicBezTo>
                      <a:pt x="54" y="51"/>
                      <a:pt x="54" y="50"/>
                      <a:pt x="53" y="49"/>
                    </a:cubicBezTo>
                    <a:lnTo>
                      <a:pt x="53" y="49"/>
                    </a:lnTo>
                    <a:cubicBezTo>
                      <a:pt x="51" y="47"/>
                      <a:pt x="49" y="46"/>
                      <a:pt x="48" y="45"/>
                    </a:cubicBezTo>
                    <a:lnTo>
                      <a:pt x="47" y="45"/>
                    </a:lnTo>
                    <a:lnTo>
                      <a:pt x="48" y="45"/>
                    </a:lnTo>
                    <a:lnTo>
                      <a:pt x="48" y="45"/>
                    </a:lnTo>
                    <a:lnTo>
                      <a:pt x="47" y="45"/>
                    </a:lnTo>
                    <a:lnTo>
                      <a:pt x="48" y="45"/>
                    </a:lnTo>
                    <a:lnTo>
                      <a:pt x="48" y="44"/>
                    </a:lnTo>
                    <a:cubicBezTo>
                      <a:pt x="48" y="44"/>
                      <a:pt x="48" y="43"/>
                      <a:pt x="47" y="41"/>
                    </a:cubicBezTo>
                    <a:cubicBezTo>
                      <a:pt x="47" y="40"/>
                      <a:pt x="46" y="38"/>
                      <a:pt x="44" y="37"/>
                    </a:cubicBezTo>
                    <a:lnTo>
                      <a:pt x="44" y="37"/>
                    </a:lnTo>
                    <a:lnTo>
                      <a:pt x="44" y="37"/>
                    </a:lnTo>
                    <a:lnTo>
                      <a:pt x="41" y="36"/>
                    </a:lnTo>
                    <a:lnTo>
                      <a:pt x="40" y="38"/>
                    </a:lnTo>
                    <a:cubicBezTo>
                      <a:pt x="39" y="39"/>
                      <a:pt x="38" y="40"/>
                      <a:pt x="37" y="41"/>
                    </a:cubicBezTo>
                    <a:cubicBezTo>
                      <a:pt x="36" y="43"/>
                      <a:pt x="36" y="44"/>
                      <a:pt x="36" y="47"/>
                    </a:cubicBezTo>
                    <a:lnTo>
                      <a:pt x="39" y="47"/>
                    </a:lnTo>
                    <a:lnTo>
                      <a:pt x="38" y="44"/>
                    </a:lnTo>
                    <a:cubicBezTo>
                      <a:pt x="35" y="45"/>
                      <a:pt x="32" y="47"/>
                      <a:pt x="31" y="50"/>
                    </a:cubicBezTo>
                    <a:cubicBezTo>
                      <a:pt x="29" y="52"/>
                      <a:pt x="29" y="55"/>
                      <a:pt x="29" y="58"/>
                    </a:cubicBezTo>
                    <a:lnTo>
                      <a:pt x="29" y="59"/>
                    </a:lnTo>
                    <a:cubicBezTo>
                      <a:pt x="29" y="65"/>
                      <a:pt x="29" y="70"/>
                      <a:pt x="29" y="76"/>
                    </a:cubicBezTo>
                    <a:cubicBezTo>
                      <a:pt x="29" y="83"/>
                      <a:pt x="29" y="89"/>
                      <a:pt x="29" y="96"/>
                    </a:cubicBezTo>
                    <a:lnTo>
                      <a:pt x="29" y="100"/>
                    </a:lnTo>
                    <a:cubicBezTo>
                      <a:pt x="29" y="103"/>
                      <a:pt x="30" y="105"/>
                      <a:pt x="30" y="108"/>
                    </a:cubicBezTo>
                    <a:lnTo>
                      <a:pt x="30" y="111"/>
                    </a:lnTo>
                    <a:lnTo>
                      <a:pt x="32" y="111"/>
                    </a:lnTo>
                    <a:cubicBezTo>
                      <a:pt x="36" y="111"/>
                      <a:pt x="39" y="112"/>
                      <a:pt x="42" y="112"/>
                    </a:cubicBezTo>
                    <a:cubicBezTo>
                      <a:pt x="45" y="112"/>
                      <a:pt x="48" y="112"/>
                      <a:pt x="51" y="111"/>
                    </a:cubicBezTo>
                    <a:lnTo>
                      <a:pt x="52" y="110"/>
                    </a:lnTo>
                    <a:lnTo>
                      <a:pt x="53" y="109"/>
                    </a:lnTo>
                    <a:lnTo>
                      <a:pt x="50" y="108"/>
                    </a:lnTo>
                    <a:lnTo>
                      <a:pt x="49" y="105"/>
                    </a:lnTo>
                    <a:cubicBezTo>
                      <a:pt x="47" y="105"/>
                      <a:pt x="45" y="105"/>
                      <a:pt x="42" y="105"/>
                    </a:cubicBezTo>
                    <a:cubicBezTo>
                      <a:pt x="40" y="105"/>
                      <a:pt x="37" y="105"/>
                      <a:pt x="33" y="105"/>
                    </a:cubicBezTo>
                    <a:lnTo>
                      <a:pt x="33" y="108"/>
                    </a:lnTo>
                    <a:lnTo>
                      <a:pt x="36" y="108"/>
                    </a:lnTo>
                    <a:cubicBezTo>
                      <a:pt x="36" y="105"/>
                      <a:pt x="36" y="102"/>
                      <a:pt x="36" y="100"/>
                    </a:cubicBezTo>
                    <a:cubicBezTo>
                      <a:pt x="36" y="99"/>
                      <a:pt x="36" y="98"/>
                      <a:pt x="36" y="96"/>
                    </a:cubicBezTo>
                    <a:cubicBezTo>
                      <a:pt x="36" y="90"/>
                      <a:pt x="36" y="83"/>
                      <a:pt x="36" y="76"/>
                    </a:cubicBezTo>
                    <a:cubicBezTo>
                      <a:pt x="36" y="70"/>
                      <a:pt x="36" y="65"/>
                      <a:pt x="35" y="59"/>
                    </a:cubicBezTo>
                    <a:lnTo>
                      <a:pt x="35" y="58"/>
                    </a:lnTo>
                    <a:cubicBezTo>
                      <a:pt x="35" y="56"/>
                      <a:pt x="36" y="54"/>
                      <a:pt x="36" y="53"/>
                    </a:cubicBezTo>
                    <a:cubicBezTo>
                      <a:pt x="37" y="52"/>
                      <a:pt x="38" y="51"/>
                      <a:pt x="40" y="50"/>
                    </a:cubicBezTo>
                    <a:lnTo>
                      <a:pt x="41" y="50"/>
                    </a:lnTo>
                    <a:lnTo>
                      <a:pt x="42" y="48"/>
                    </a:lnTo>
                    <a:cubicBezTo>
                      <a:pt x="42" y="46"/>
                      <a:pt x="43" y="45"/>
                      <a:pt x="43" y="44"/>
                    </a:cubicBezTo>
                    <a:cubicBezTo>
                      <a:pt x="43" y="44"/>
                      <a:pt x="43" y="43"/>
                      <a:pt x="44" y="42"/>
                    </a:cubicBezTo>
                    <a:lnTo>
                      <a:pt x="42" y="40"/>
                    </a:lnTo>
                    <a:lnTo>
                      <a:pt x="41" y="43"/>
                    </a:lnTo>
                    <a:lnTo>
                      <a:pt x="41" y="43"/>
                    </a:lnTo>
                    <a:lnTo>
                      <a:pt x="43" y="40"/>
                    </a:lnTo>
                    <a:lnTo>
                      <a:pt x="41" y="43"/>
                    </a:lnTo>
                    <a:lnTo>
                      <a:pt x="41" y="43"/>
                    </a:lnTo>
                    <a:lnTo>
                      <a:pt x="41" y="43"/>
                    </a:lnTo>
                    <a:lnTo>
                      <a:pt x="41" y="43"/>
                    </a:lnTo>
                    <a:lnTo>
                      <a:pt x="41" y="43"/>
                    </a:lnTo>
                    <a:lnTo>
                      <a:pt x="41" y="43"/>
                    </a:lnTo>
                    <a:lnTo>
                      <a:pt x="41" y="43"/>
                    </a:lnTo>
                    <a:lnTo>
                      <a:pt x="41" y="43"/>
                    </a:lnTo>
                    <a:cubicBezTo>
                      <a:pt x="41" y="43"/>
                      <a:pt x="41" y="44"/>
                      <a:pt x="41" y="45"/>
                    </a:cubicBezTo>
                    <a:cubicBezTo>
                      <a:pt x="42" y="46"/>
                      <a:pt x="42" y="48"/>
                      <a:pt x="43" y="49"/>
                    </a:cubicBezTo>
                    <a:cubicBezTo>
                      <a:pt x="45" y="51"/>
                      <a:pt x="47" y="52"/>
                      <a:pt x="48" y="53"/>
                    </a:cubicBezTo>
                    <a:lnTo>
                      <a:pt x="48" y="53"/>
                    </a:lnTo>
                    <a:lnTo>
                      <a:pt x="48" y="53"/>
                    </a:lnTo>
                    <a:lnTo>
                      <a:pt x="49" y="53"/>
                    </a:lnTo>
                    <a:lnTo>
                      <a:pt x="48" y="53"/>
                    </a:lnTo>
                    <a:lnTo>
                      <a:pt x="48" y="53"/>
                    </a:lnTo>
                    <a:lnTo>
                      <a:pt x="49" y="53"/>
                    </a:lnTo>
                    <a:lnTo>
                      <a:pt x="48" y="53"/>
                    </a:lnTo>
                    <a:lnTo>
                      <a:pt x="48" y="54"/>
                    </a:lnTo>
                    <a:cubicBezTo>
                      <a:pt x="48" y="72"/>
                      <a:pt x="48" y="89"/>
                      <a:pt x="48" y="106"/>
                    </a:cubicBezTo>
                    <a:lnTo>
                      <a:pt x="50" y="106"/>
                    </a:lnTo>
                    <a:lnTo>
                      <a:pt x="48" y="105"/>
                    </a:lnTo>
                    <a:lnTo>
                      <a:pt x="48" y="106"/>
                    </a:lnTo>
                    <a:lnTo>
                      <a:pt x="50" y="106"/>
                    </a:lnTo>
                    <a:lnTo>
                      <a:pt x="48" y="105"/>
                    </a:lnTo>
                    <a:lnTo>
                      <a:pt x="49" y="105"/>
                    </a:lnTo>
                    <a:lnTo>
                      <a:pt x="48" y="105"/>
                    </a:lnTo>
                    <a:lnTo>
                      <a:pt x="48" y="105"/>
                    </a:lnTo>
                    <a:lnTo>
                      <a:pt x="49" y="105"/>
                    </a:lnTo>
                    <a:lnTo>
                      <a:pt x="48" y="105"/>
                    </a:lnTo>
                    <a:lnTo>
                      <a:pt x="48" y="105"/>
                    </a:lnTo>
                    <a:lnTo>
                      <a:pt x="47" y="106"/>
                    </a:lnTo>
                    <a:lnTo>
                      <a:pt x="50" y="108"/>
                    </a:lnTo>
                    <a:lnTo>
                      <a:pt x="49" y="105"/>
                    </a:lnTo>
                    <a:lnTo>
                      <a:pt x="50" y="108"/>
                    </a:lnTo>
                    <a:close/>
                    <a:moveTo>
                      <a:pt x="7" y="108"/>
                    </a:moveTo>
                    <a:lnTo>
                      <a:pt x="6" y="111"/>
                    </a:lnTo>
                    <a:cubicBezTo>
                      <a:pt x="9" y="112"/>
                      <a:pt x="12" y="112"/>
                      <a:pt x="14" y="112"/>
                    </a:cubicBezTo>
                    <a:cubicBezTo>
                      <a:pt x="15" y="112"/>
                      <a:pt x="16" y="112"/>
                      <a:pt x="18" y="112"/>
                    </a:cubicBezTo>
                    <a:lnTo>
                      <a:pt x="18" y="112"/>
                    </a:lnTo>
                    <a:lnTo>
                      <a:pt x="18" y="112"/>
                    </a:lnTo>
                    <a:lnTo>
                      <a:pt x="18" y="112"/>
                    </a:lnTo>
                    <a:lnTo>
                      <a:pt x="18" y="112"/>
                    </a:lnTo>
                    <a:cubicBezTo>
                      <a:pt x="20" y="112"/>
                      <a:pt x="22" y="111"/>
                      <a:pt x="25" y="111"/>
                    </a:cubicBezTo>
                    <a:lnTo>
                      <a:pt x="27" y="111"/>
                    </a:lnTo>
                    <a:lnTo>
                      <a:pt x="28" y="108"/>
                    </a:lnTo>
                    <a:cubicBezTo>
                      <a:pt x="28" y="107"/>
                      <a:pt x="28" y="105"/>
                      <a:pt x="28" y="103"/>
                    </a:cubicBezTo>
                    <a:cubicBezTo>
                      <a:pt x="28" y="99"/>
                      <a:pt x="28" y="94"/>
                      <a:pt x="28" y="90"/>
                    </a:cubicBezTo>
                    <a:cubicBezTo>
                      <a:pt x="28" y="79"/>
                      <a:pt x="28" y="68"/>
                      <a:pt x="28" y="57"/>
                    </a:cubicBezTo>
                    <a:cubicBezTo>
                      <a:pt x="28" y="56"/>
                      <a:pt x="28" y="54"/>
                      <a:pt x="28" y="53"/>
                    </a:cubicBezTo>
                    <a:cubicBezTo>
                      <a:pt x="28" y="52"/>
                      <a:pt x="28" y="51"/>
                      <a:pt x="27" y="50"/>
                    </a:cubicBezTo>
                    <a:cubicBezTo>
                      <a:pt x="27" y="49"/>
                      <a:pt x="26" y="48"/>
                      <a:pt x="25" y="47"/>
                    </a:cubicBezTo>
                    <a:cubicBezTo>
                      <a:pt x="23" y="46"/>
                      <a:pt x="23" y="46"/>
                      <a:pt x="22" y="45"/>
                    </a:cubicBezTo>
                    <a:cubicBezTo>
                      <a:pt x="22" y="44"/>
                      <a:pt x="21" y="42"/>
                      <a:pt x="21" y="41"/>
                    </a:cubicBezTo>
                    <a:lnTo>
                      <a:pt x="21" y="39"/>
                    </a:lnTo>
                    <a:lnTo>
                      <a:pt x="18" y="37"/>
                    </a:lnTo>
                    <a:lnTo>
                      <a:pt x="17" y="36"/>
                    </a:lnTo>
                    <a:lnTo>
                      <a:pt x="15" y="37"/>
                    </a:lnTo>
                    <a:cubicBezTo>
                      <a:pt x="13" y="37"/>
                      <a:pt x="12" y="39"/>
                      <a:pt x="11" y="40"/>
                    </a:cubicBezTo>
                    <a:cubicBezTo>
                      <a:pt x="10" y="42"/>
                      <a:pt x="10" y="43"/>
                      <a:pt x="10" y="44"/>
                    </a:cubicBezTo>
                    <a:cubicBezTo>
                      <a:pt x="10" y="45"/>
                      <a:pt x="10" y="45"/>
                      <a:pt x="9" y="46"/>
                    </a:cubicBezTo>
                    <a:cubicBezTo>
                      <a:pt x="7" y="47"/>
                      <a:pt x="5" y="49"/>
                      <a:pt x="5" y="51"/>
                    </a:cubicBezTo>
                    <a:cubicBezTo>
                      <a:pt x="4" y="53"/>
                      <a:pt x="4" y="55"/>
                      <a:pt x="4" y="57"/>
                    </a:cubicBezTo>
                    <a:lnTo>
                      <a:pt x="4" y="58"/>
                    </a:lnTo>
                    <a:lnTo>
                      <a:pt x="7" y="58"/>
                    </a:lnTo>
                    <a:lnTo>
                      <a:pt x="4" y="58"/>
                    </a:lnTo>
                    <a:cubicBezTo>
                      <a:pt x="4" y="59"/>
                      <a:pt x="4" y="61"/>
                      <a:pt x="4" y="63"/>
                    </a:cubicBezTo>
                    <a:cubicBezTo>
                      <a:pt x="4" y="71"/>
                      <a:pt x="3" y="78"/>
                      <a:pt x="3" y="86"/>
                    </a:cubicBezTo>
                    <a:lnTo>
                      <a:pt x="3" y="87"/>
                    </a:lnTo>
                    <a:cubicBezTo>
                      <a:pt x="3" y="93"/>
                      <a:pt x="4" y="100"/>
                      <a:pt x="4" y="108"/>
                    </a:cubicBezTo>
                    <a:lnTo>
                      <a:pt x="4" y="110"/>
                    </a:lnTo>
                    <a:lnTo>
                      <a:pt x="6" y="111"/>
                    </a:lnTo>
                    <a:lnTo>
                      <a:pt x="7" y="108"/>
                    </a:lnTo>
                    <a:lnTo>
                      <a:pt x="10" y="108"/>
                    </a:lnTo>
                    <a:cubicBezTo>
                      <a:pt x="10" y="100"/>
                      <a:pt x="10" y="93"/>
                      <a:pt x="10" y="87"/>
                    </a:cubicBezTo>
                    <a:lnTo>
                      <a:pt x="10" y="86"/>
                    </a:lnTo>
                    <a:cubicBezTo>
                      <a:pt x="10" y="78"/>
                      <a:pt x="10" y="71"/>
                      <a:pt x="10" y="63"/>
                    </a:cubicBezTo>
                    <a:cubicBezTo>
                      <a:pt x="10" y="61"/>
                      <a:pt x="10" y="59"/>
                      <a:pt x="10" y="58"/>
                    </a:cubicBezTo>
                    <a:lnTo>
                      <a:pt x="10" y="58"/>
                    </a:lnTo>
                    <a:lnTo>
                      <a:pt x="10" y="58"/>
                    </a:lnTo>
                    <a:lnTo>
                      <a:pt x="10" y="57"/>
                    </a:lnTo>
                    <a:cubicBezTo>
                      <a:pt x="10" y="56"/>
                      <a:pt x="10" y="54"/>
                      <a:pt x="10" y="53"/>
                    </a:cubicBezTo>
                    <a:cubicBezTo>
                      <a:pt x="11" y="53"/>
                      <a:pt x="11" y="52"/>
                      <a:pt x="12" y="51"/>
                    </a:cubicBezTo>
                    <a:cubicBezTo>
                      <a:pt x="15" y="50"/>
                      <a:pt x="16" y="47"/>
                      <a:pt x="16" y="45"/>
                    </a:cubicBezTo>
                    <a:lnTo>
                      <a:pt x="17" y="43"/>
                    </a:lnTo>
                    <a:lnTo>
                      <a:pt x="17" y="43"/>
                    </a:lnTo>
                    <a:lnTo>
                      <a:pt x="16" y="40"/>
                    </a:lnTo>
                    <a:lnTo>
                      <a:pt x="14" y="42"/>
                    </a:lnTo>
                    <a:lnTo>
                      <a:pt x="16" y="44"/>
                    </a:lnTo>
                    <a:lnTo>
                      <a:pt x="18" y="41"/>
                    </a:lnTo>
                    <a:lnTo>
                      <a:pt x="15" y="42"/>
                    </a:lnTo>
                    <a:cubicBezTo>
                      <a:pt x="15" y="44"/>
                      <a:pt x="16" y="46"/>
                      <a:pt x="17" y="48"/>
                    </a:cubicBezTo>
                    <a:cubicBezTo>
                      <a:pt x="18" y="50"/>
                      <a:pt x="19" y="51"/>
                      <a:pt x="22" y="53"/>
                    </a:cubicBezTo>
                    <a:lnTo>
                      <a:pt x="22" y="51"/>
                    </a:lnTo>
                    <a:lnTo>
                      <a:pt x="21" y="52"/>
                    </a:lnTo>
                    <a:lnTo>
                      <a:pt x="22" y="53"/>
                    </a:lnTo>
                    <a:lnTo>
                      <a:pt x="22" y="51"/>
                    </a:lnTo>
                    <a:lnTo>
                      <a:pt x="21" y="52"/>
                    </a:lnTo>
                    <a:lnTo>
                      <a:pt x="21" y="52"/>
                    </a:lnTo>
                    <a:lnTo>
                      <a:pt x="22" y="54"/>
                    </a:lnTo>
                    <a:cubicBezTo>
                      <a:pt x="22" y="55"/>
                      <a:pt x="22" y="56"/>
                      <a:pt x="22" y="57"/>
                    </a:cubicBezTo>
                    <a:cubicBezTo>
                      <a:pt x="22" y="68"/>
                      <a:pt x="22" y="79"/>
                      <a:pt x="22" y="90"/>
                    </a:cubicBezTo>
                    <a:cubicBezTo>
                      <a:pt x="22" y="94"/>
                      <a:pt x="22" y="99"/>
                      <a:pt x="22" y="103"/>
                    </a:cubicBezTo>
                    <a:cubicBezTo>
                      <a:pt x="22" y="104"/>
                      <a:pt x="22" y="105"/>
                      <a:pt x="21" y="107"/>
                    </a:cubicBezTo>
                    <a:lnTo>
                      <a:pt x="24" y="108"/>
                    </a:lnTo>
                    <a:lnTo>
                      <a:pt x="24" y="105"/>
                    </a:lnTo>
                    <a:cubicBezTo>
                      <a:pt x="22" y="105"/>
                      <a:pt x="20" y="105"/>
                      <a:pt x="18" y="105"/>
                    </a:cubicBezTo>
                    <a:lnTo>
                      <a:pt x="18" y="105"/>
                    </a:lnTo>
                    <a:lnTo>
                      <a:pt x="18" y="108"/>
                    </a:lnTo>
                    <a:lnTo>
                      <a:pt x="18" y="105"/>
                    </a:lnTo>
                    <a:lnTo>
                      <a:pt x="18" y="105"/>
                    </a:lnTo>
                    <a:cubicBezTo>
                      <a:pt x="16" y="105"/>
                      <a:pt x="15" y="105"/>
                      <a:pt x="14" y="105"/>
                    </a:cubicBezTo>
                    <a:cubicBezTo>
                      <a:pt x="12" y="105"/>
                      <a:pt x="10" y="105"/>
                      <a:pt x="8" y="105"/>
                    </a:cubicBezTo>
                    <a:lnTo>
                      <a:pt x="7" y="108"/>
                    </a:lnTo>
                    <a:lnTo>
                      <a:pt x="10" y="108"/>
                    </a:lnTo>
                    <a:lnTo>
                      <a:pt x="7" y="108"/>
                    </a:lnTo>
                    <a:close/>
                    <a:moveTo>
                      <a:pt x="20" y="30"/>
                    </a:moveTo>
                    <a:lnTo>
                      <a:pt x="18" y="32"/>
                    </a:lnTo>
                    <a:cubicBezTo>
                      <a:pt x="20" y="34"/>
                      <a:pt x="22" y="37"/>
                      <a:pt x="24" y="39"/>
                    </a:cubicBezTo>
                    <a:cubicBezTo>
                      <a:pt x="25" y="40"/>
                      <a:pt x="27" y="41"/>
                      <a:pt x="29" y="41"/>
                    </a:cubicBezTo>
                    <a:cubicBezTo>
                      <a:pt x="31" y="41"/>
                      <a:pt x="34" y="40"/>
                      <a:pt x="35" y="38"/>
                    </a:cubicBezTo>
                    <a:cubicBezTo>
                      <a:pt x="36" y="37"/>
                      <a:pt x="37" y="36"/>
                      <a:pt x="38" y="34"/>
                    </a:cubicBezTo>
                    <a:cubicBezTo>
                      <a:pt x="40" y="33"/>
                      <a:pt x="41" y="31"/>
                      <a:pt x="41" y="30"/>
                    </a:cubicBezTo>
                    <a:cubicBezTo>
                      <a:pt x="41" y="28"/>
                      <a:pt x="40" y="27"/>
                      <a:pt x="39" y="25"/>
                    </a:cubicBezTo>
                    <a:cubicBezTo>
                      <a:pt x="38" y="23"/>
                      <a:pt x="36" y="21"/>
                      <a:pt x="34" y="19"/>
                    </a:cubicBezTo>
                    <a:lnTo>
                      <a:pt x="34" y="19"/>
                    </a:lnTo>
                    <a:cubicBezTo>
                      <a:pt x="32" y="18"/>
                      <a:pt x="31" y="17"/>
                      <a:pt x="29" y="17"/>
                    </a:cubicBezTo>
                    <a:cubicBezTo>
                      <a:pt x="28" y="17"/>
                      <a:pt x="26" y="18"/>
                      <a:pt x="24" y="20"/>
                    </a:cubicBezTo>
                    <a:cubicBezTo>
                      <a:pt x="23" y="22"/>
                      <a:pt x="22" y="23"/>
                      <a:pt x="20" y="25"/>
                    </a:cubicBezTo>
                    <a:lnTo>
                      <a:pt x="20" y="25"/>
                    </a:lnTo>
                    <a:cubicBezTo>
                      <a:pt x="18" y="26"/>
                      <a:pt x="18" y="27"/>
                      <a:pt x="18" y="28"/>
                    </a:cubicBezTo>
                    <a:lnTo>
                      <a:pt x="17" y="29"/>
                    </a:lnTo>
                    <a:lnTo>
                      <a:pt x="17" y="31"/>
                    </a:lnTo>
                    <a:lnTo>
                      <a:pt x="18" y="32"/>
                    </a:lnTo>
                    <a:lnTo>
                      <a:pt x="20" y="30"/>
                    </a:lnTo>
                    <a:lnTo>
                      <a:pt x="23" y="31"/>
                    </a:lnTo>
                    <a:lnTo>
                      <a:pt x="24" y="29"/>
                    </a:lnTo>
                    <a:lnTo>
                      <a:pt x="24" y="29"/>
                    </a:lnTo>
                    <a:lnTo>
                      <a:pt x="24" y="29"/>
                    </a:lnTo>
                    <a:lnTo>
                      <a:pt x="22" y="29"/>
                    </a:lnTo>
                    <a:lnTo>
                      <a:pt x="23" y="30"/>
                    </a:lnTo>
                    <a:lnTo>
                      <a:pt x="24" y="29"/>
                    </a:lnTo>
                    <a:lnTo>
                      <a:pt x="22" y="29"/>
                    </a:lnTo>
                    <a:lnTo>
                      <a:pt x="23" y="30"/>
                    </a:lnTo>
                    <a:lnTo>
                      <a:pt x="23" y="30"/>
                    </a:lnTo>
                    <a:lnTo>
                      <a:pt x="23" y="30"/>
                    </a:lnTo>
                    <a:cubicBezTo>
                      <a:pt x="26" y="28"/>
                      <a:pt x="28" y="26"/>
                      <a:pt x="30" y="23"/>
                    </a:cubicBezTo>
                    <a:lnTo>
                      <a:pt x="29" y="23"/>
                    </a:lnTo>
                    <a:lnTo>
                      <a:pt x="29" y="24"/>
                    </a:lnTo>
                    <a:lnTo>
                      <a:pt x="30" y="23"/>
                    </a:lnTo>
                    <a:lnTo>
                      <a:pt x="29" y="23"/>
                    </a:lnTo>
                    <a:lnTo>
                      <a:pt x="29" y="24"/>
                    </a:lnTo>
                    <a:lnTo>
                      <a:pt x="29" y="23"/>
                    </a:lnTo>
                    <a:lnTo>
                      <a:pt x="29" y="24"/>
                    </a:lnTo>
                    <a:lnTo>
                      <a:pt x="29" y="24"/>
                    </a:lnTo>
                    <a:lnTo>
                      <a:pt x="29" y="23"/>
                    </a:lnTo>
                    <a:lnTo>
                      <a:pt x="29" y="24"/>
                    </a:lnTo>
                    <a:lnTo>
                      <a:pt x="29" y="24"/>
                    </a:lnTo>
                    <a:lnTo>
                      <a:pt x="29" y="24"/>
                    </a:lnTo>
                    <a:lnTo>
                      <a:pt x="29" y="24"/>
                    </a:lnTo>
                    <a:lnTo>
                      <a:pt x="29" y="24"/>
                    </a:lnTo>
                    <a:lnTo>
                      <a:pt x="29" y="24"/>
                    </a:lnTo>
                    <a:lnTo>
                      <a:pt x="29" y="24"/>
                    </a:lnTo>
                    <a:lnTo>
                      <a:pt x="29" y="24"/>
                    </a:lnTo>
                    <a:cubicBezTo>
                      <a:pt x="31" y="26"/>
                      <a:pt x="33" y="28"/>
                      <a:pt x="35" y="30"/>
                    </a:cubicBezTo>
                    <a:lnTo>
                      <a:pt x="35" y="30"/>
                    </a:lnTo>
                    <a:lnTo>
                      <a:pt x="35" y="30"/>
                    </a:lnTo>
                    <a:lnTo>
                      <a:pt x="35" y="29"/>
                    </a:lnTo>
                    <a:lnTo>
                      <a:pt x="35" y="30"/>
                    </a:lnTo>
                    <a:lnTo>
                      <a:pt x="35" y="30"/>
                    </a:lnTo>
                    <a:lnTo>
                      <a:pt x="35" y="29"/>
                    </a:lnTo>
                    <a:cubicBezTo>
                      <a:pt x="33" y="31"/>
                      <a:pt x="31" y="32"/>
                      <a:pt x="29" y="35"/>
                    </a:cubicBezTo>
                    <a:lnTo>
                      <a:pt x="29" y="35"/>
                    </a:lnTo>
                    <a:lnTo>
                      <a:pt x="29" y="35"/>
                    </a:lnTo>
                    <a:lnTo>
                      <a:pt x="29" y="35"/>
                    </a:lnTo>
                    <a:cubicBezTo>
                      <a:pt x="27" y="33"/>
                      <a:pt x="25" y="30"/>
                      <a:pt x="23" y="28"/>
                    </a:cubicBezTo>
                    <a:lnTo>
                      <a:pt x="20" y="30"/>
                    </a:lnTo>
                    <a:lnTo>
                      <a:pt x="23" y="31"/>
                    </a:lnTo>
                    <a:lnTo>
                      <a:pt x="20" y="3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2" name="Freeform 2495">
                <a:extLst>
                  <a:ext uri="{FF2B5EF4-FFF2-40B4-BE49-F238E27FC236}">
                    <a16:creationId xmlns:a16="http://schemas.microsoft.com/office/drawing/2014/main" id="{4C75F5FB-8410-49CE-926F-3F78F38A30A8}"/>
                  </a:ext>
                </a:extLst>
              </p:cNvPr>
              <p:cNvSpPr>
                <a:spLocks/>
              </p:cNvSpPr>
              <p:nvPr/>
            </p:nvSpPr>
            <p:spPr bwMode="auto">
              <a:xfrm>
                <a:off x="2585" y="4174"/>
                <a:ext cx="34" cy="84"/>
              </a:xfrm>
              <a:custGeom>
                <a:avLst/>
                <a:gdLst>
                  <a:gd name="T0" fmla="*/ 57 w 61"/>
                  <a:gd name="T1" fmla="*/ 59 h 148"/>
                  <a:gd name="T2" fmla="*/ 34 w 61"/>
                  <a:gd name="T3" fmla="*/ 68 h 148"/>
                  <a:gd name="T4" fmla="*/ 34 w 61"/>
                  <a:gd name="T5" fmla="*/ 77 h 148"/>
                  <a:gd name="T6" fmla="*/ 34 w 61"/>
                  <a:gd name="T7" fmla="*/ 123 h 148"/>
                  <a:gd name="T8" fmla="*/ 36 w 61"/>
                  <a:gd name="T9" fmla="*/ 120 h 148"/>
                  <a:gd name="T10" fmla="*/ 22 w 61"/>
                  <a:gd name="T11" fmla="*/ 121 h 148"/>
                  <a:gd name="T12" fmla="*/ 8 w 61"/>
                  <a:gd name="T13" fmla="*/ 121 h 148"/>
                  <a:gd name="T14" fmla="*/ 6 w 61"/>
                  <a:gd name="T15" fmla="*/ 130 h 148"/>
                  <a:gd name="T16" fmla="*/ 9 w 61"/>
                  <a:gd name="T17" fmla="*/ 144 h 148"/>
                  <a:gd name="T18" fmla="*/ 4 w 61"/>
                  <a:gd name="T19" fmla="*/ 141 h 148"/>
                  <a:gd name="T20" fmla="*/ 7 w 61"/>
                  <a:gd name="T21" fmla="*/ 143 h 148"/>
                  <a:gd name="T22" fmla="*/ 6 w 61"/>
                  <a:gd name="T23" fmla="*/ 141 h 148"/>
                  <a:gd name="T24" fmla="*/ 6 w 61"/>
                  <a:gd name="T25" fmla="*/ 138 h 148"/>
                  <a:gd name="T26" fmla="*/ 6 w 61"/>
                  <a:gd name="T27" fmla="*/ 30 h 148"/>
                  <a:gd name="T28" fmla="*/ 7 w 61"/>
                  <a:gd name="T29" fmla="*/ 4 h 148"/>
                  <a:gd name="T30" fmla="*/ 3 w 61"/>
                  <a:gd name="T31" fmla="*/ 7 h 148"/>
                  <a:gd name="T32" fmla="*/ 40 w 61"/>
                  <a:gd name="T33" fmla="*/ 37 h 148"/>
                  <a:gd name="T34" fmla="*/ 55 w 61"/>
                  <a:gd name="T35" fmla="*/ 60 h 148"/>
                  <a:gd name="T36" fmla="*/ 58 w 61"/>
                  <a:gd name="T37" fmla="*/ 62 h 148"/>
                  <a:gd name="T38" fmla="*/ 58 w 61"/>
                  <a:gd name="T39" fmla="*/ 62 h 148"/>
                  <a:gd name="T40" fmla="*/ 61 w 61"/>
                  <a:gd name="T41" fmla="*/ 60 h 148"/>
                  <a:gd name="T42" fmla="*/ 45 w 61"/>
                  <a:gd name="T43" fmla="*/ 32 h 148"/>
                  <a:gd name="T44" fmla="*/ 5 w 61"/>
                  <a:gd name="T45" fmla="*/ 1 h 148"/>
                  <a:gd name="T46" fmla="*/ 1 w 61"/>
                  <a:gd name="T47" fmla="*/ 3 h 148"/>
                  <a:gd name="T48" fmla="*/ 0 w 61"/>
                  <a:gd name="T49" fmla="*/ 30 h 148"/>
                  <a:gd name="T50" fmla="*/ 0 w 61"/>
                  <a:gd name="T51" fmla="*/ 138 h 148"/>
                  <a:gd name="T52" fmla="*/ 0 w 61"/>
                  <a:gd name="T53" fmla="*/ 141 h 148"/>
                  <a:gd name="T54" fmla="*/ 2 w 61"/>
                  <a:gd name="T55" fmla="*/ 148 h 148"/>
                  <a:gd name="T56" fmla="*/ 10 w 61"/>
                  <a:gd name="T57" fmla="*/ 147 h 148"/>
                  <a:gd name="T58" fmla="*/ 13 w 61"/>
                  <a:gd name="T59" fmla="*/ 144 h 148"/>
                  <a:gd name="T60" fmla="*/ 14 w 61"/>
                  <a:gd name="T61" fmla="*/ 125 h 148"/>
                  <a:gd name="T62" fmla="*/ 11 w 61"/>
                  <a:gd name="T63" fmla="*/ 128 h 148"/>
                  <a:gd name="T64" fmla="*/ 32 w 61"/>
                  <a:gd name="T65" fmla="*/ 128 h 148"/>
                  <a:gd name="T66" fmla="*/ 40 w 61"/>
                  <a:gd name="T67" fmla="*/ 126 h 148"/>
                  <a:gd name="T68" fmla="*/ 40 w 61"/>
                  <a:gd name="T69" fmla="*/ 118 h 148"/>
                  <a:gd name="T70" fmla="*/ 41 w 61"/>
                  <a:gd name="T71" fmla="*/ 71 h 148"/>
                  <a:gd name="T72" fmla="*/ 39 w 61"/>
                  <a:gd name="T73" fmla="*/ 73 h 148"/>
                  <a:gd name="T74" fmla="*/ 61 w 61"/>
                  <a:gd name="T75" fmla="*/ 64 h 148"/>
                  <a:gd name="T76" fmla="*/ 58 w 61"/>
                  <a:gd name="T77" fmla="*/ 6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148">
                    <a:moveTo>
                      <a:pt x="58" y="62"/>
                    </a:moveTo>
                    <a:lnTo>
                      <a:pt x="57" y="59"/>
                    </a:lnTo>
                    <a:cubicBezTo>
                      <a:pt x="50" y="62"/>
                      <a:pt x="43" y="65"/>
                      <a:pt x="36" y="67"/>
                    </a:cubicBezTo>
                    <a:lnTo>
                      <a:pt x="34" y="68"/>
                    </a:lnTo>
                    <a:lnTo>
                      <a:pt x="34" y="70"/>
                    </a:lnTo>
                    <a:cubicBezTo>
                      <a:pt x="34" y="72"/>
                      <a:pt x="34" y="74"/>
                      <a:pt x="34" y="77"/>
                    </a:cubicBezTo>
                    <a:cubicBezTo>
                      <a:pt x="34" y="91"/>
                      <a:pt x="34" y="104"/>
                      <a:pt x="34" y="118"/>
                    </a:cubicBezTo>
                    <a:lnTo>
                      <a:pt x="34" y="123"/>
                    </a:lnTo>
                    <a:lnTo>
                      <a:pt x="37" y="123"/>
                    </a:lnTo>
                    <a:lnTo>
                      <a:pt x="36" y="120"/>
                    </a:lnTo>
                    <a:cubicBezTo>
                      <a:pt x="34" y="121"/>
                      <a:pt x="33" y="121"/>
                      <a:pt x="32" y="121"/>
                    </a:cubicBezTo>
                    <a:cubicBezTo>
                      <a:pt x="29" y="121"/>
                      <a:pt x="25" y="121"/>
                      <a:pt x="22" y="121"/>
                    </a:cubicBezTo>
                    <a:cubicBezTo>
                      <a:pt x="18" y="121"/>
                      <a:pt x="15" y="121"/>
                      <a:pt x="11" y="121"/>
                    </a:cubicBezTo>
                    <a:lnTo>
                      <a:pt x="8" y="121"/>
                    </a:lnTo>
                    <a:lnTo>
                      <a:pt x="8" y="124"/>
                    </a:lnTo>
                    <a:cubicBezTo>
                      <a:pt x="7" y="126"/>
                      <a:pt x="7" y="128"/>
                      <a:pt x="6" y="130"/>
                    </a:cubicBezTo>
                    <a:cubicBezTo>
                      <a:pt x="6" y="135"/>
                      <a:pt x="6" y="139"/>
                      <a:pt x="6" y="144"/>
                    </a:cubicBezTo>
                    <a:lnTo>
                      <a:pt x="9" y="144"/>
                    </a:lnTo>
                    <a:lnTo>
                      <a:pt x="9" y="141"/>
                    </a:lnTo>
                    <a:cubicBezTo>
                      <a:pt x="7" y="141"/>
                      <a:pt x="5" y="141"/>
                      <a:pt x="4" y="141"/>
                    </a:cubicBezTo>
                    <a:lnTo>
                      <a:pt x="4" y="144"/>
                    </a:lnTo>
                    <a:lnTo>
                      <a:pt x="7" y="143"/>
                    </a:lnTo>
                    <a:lnTo>
                      <a:pt x="6" y="142"/>
                    </a:lnTo>
                    <a:lnTo>
                      <a:pt x="6" y="141"/>
                    </a:lnTo>
                    <a:lnTo>
                      <a:pt x="6" y="141"/>
                    </a:lnTo>
                    <a:lnTo>
                      <a:pt x="6" y="138"/>
                    </a:lnTo>
                    <a:cubicBezTo>
                      <a:pt x="6" y="125"/>
                      <a:pt x="6" y="112"/>
                      <a:pt x="6" y="99"/>
                    </a:cubicBezTo>
                    <a:cubicBezTo>
                      <a:pt x="6" y="76"/>
                      <a:pt x="6" y="53"/>
                      <a:pt x="6" y="30"/>
                    </a:cubicBezTo>
                    <a:lnTo>
                      <a:pt x="6" y="15"/>
                    </a:lnTo>
                    <a:cubicBezTo>
                      <a:pt x="6" y="12"/>
                      <a:pt x="6" y="8"/>
                      <a:pt x="7" y="4"/>
                    </a:cubicBezTo>
                    <a:lnTo>
                      <a:pt x="4" y="4"/>
                    </a:lnTo>
                    <a:lnTo>
                      <a:pt x="3" y="7"/>
                    </a:lnTo>
                    <a:cubicBezTo>
                      <a:pt x="8" y="9"/>
                      <a:pt x="12" y="11"/>
                      <a:pt x="15" y="14"/>
                    </a:cubicBezTo>
                    <a:cubicBezTo>
                      <a:pt x="24" y="21"/>
                      <a:pt x="33" y="28"/>
                      <a:pt x="40" y="37"/>
                    </a:cubicBezTo>
                    <a:cubicBezTo>
                      <a:pt x="43" y="40"/>
                      <a:pt x="46" y="42"/>
                      <a:pt x="49" y="45"/>
                    </a:cubicBezTo>
                    <a:cubicBezTo>
                      <a:pt x="53" y="49"/>
                      <a:pt x="55" y="54"/>
                      <a:pt x="55" y="60"/>
                    </a:cubicBezTo>
                    <a:lnTo>
                      <a:pt x="55" y="62"/>
                    </a:lnTo>
                    <a:lnTo>
                      <a:pt x="58" y="62"/>
                    </a:lnTo>
                    <a:lnTo>
                      <a:pt x="57" y="59"/>
                    </a:lnTo>
                    <a:lnTo>
                      <a:pt x="58" y="62"/>
                    </a:lnTo>
                    <a:lnTo>
                      <a:pt x="61" y="62"/>
                    </a:lnTo>
                    <a:lnTo>
                      <a:pt x="61" y="60"/>
                    </a:lnTo>
                    <a:cubicBezTo>
                      <a:pt x="61" y="52"/>
                      <a:pt x="59" y="46"/>
                      <a:pt x="53" y="41"/>
                    </a:cubicBezTo>
                    <a:cubicBezTo>
                      <a:pt x="50" y="38"/>
                      <a:pt x="48" y="35"/>
                      <a:pt x="45" y="32"/>
                    </a:cubicBezTo>
                    <a:cubicBezTo>
                      <a:pt x="37" y="24"/>
                      <a:pt x="28" y="16"/>
                      <a:pt x="19" y="9"/>
                    </a:cubicBezTo>
                    <a:cubicBezTo>
                      <a:pt x="15" y="5"/>
                      <a:pt x="10" y="3"/>
                      <a:pt x="5" y="1"/>
                    </a:cubicBezTo>
                    <a:lnTo>
                      <a:pt x="1" y="0"/>
                    </a:lnTo>
                    <a:lnTo>
                      <a:pt x="1" y="3"/>
                    </a:lnTo>
                    <a:cubicBezTo>
                      <a:pt x="0" y="8"/>
                      <a:pt x="0" y="12"/>
                      <a:pt x="0" y="15"/>
                    </a:cubicBezTo>
                    <a:lnTo>
                      <a:pt x="0" y="30"/>
                    </a:lnTo>
                    <a:cubicBezTo>
                      <a:pt x="0" y="53"/>
                      <a:pt x="0" y="76"/>
                      <a:pt x="0" y="99"/>
                    </a:cubicBezTo>
                    <a:cubicBezTo>
                      <a:pt x="0" y="112"/>
                      <a:pt x="0" y="125"/>
                      <a:pt x="0" y="138"/>
                    </a:cubicBezTo>
                    <a:lnTo>
                      <a:pt x="0" y="141"/>
                    </a:lnTo>
                    <a:lnTo>
                      <a:pt x="0" y="141"/>
                    </a:lnTo>
                    <a:cubicBezTo>
                      <a:pt x="0" y="143"/>
                      <a:pt x="1" y="144"/>
                      <a:pt x="1" y="145"/>
                    </a:cubicBezTo>
                    <a:lnTo>
                      <a:pt x="2" y="148"/>
                    </a:lnTo>
                    <a:lnTo>
                      <a:pt x="4" y="147"/>
                    </a:lnTo>
                    <a:cubicBezTo>
                      <a:pt x="6" y="147"/>
                      <a:pt x="8" y="147"/>
                      <a:pt x="10" y="147"/>
                    </a:cubicBezTo>
                    <a:lnTo>
                      <a:pt x="12" y="147"/>
                    </a:lnTo>
                    <a:lnTo>
                      <a:pt x="13" y="144"/>
                    </a:lnTo>
                    <a:cubicBezTo>
                      <a:pt x="13" y="139"/>
                      <a:pt x="13" y="135"/>
                      <a:pt x="13" y="130"/>
                    </a:cubicBezTo>
                    <a:cubicBezTo>
                      <a:pt x="13" y="129"/>
                      <a:pt x="13" y="127"/>
                      <a:pt x="14" y="125"/>
                    </a:cubicBezTo>
                    <a:lnTo>
                      <a:pt x="11" y="124"/>
                    </a:lnTo>
                    <a:lnTo>
                      <a:pt x="11" y="128"/>
                    </a:lnTo>
                    <a:lnTo>
                      <a:pt x="22" y="128"/>
                    </a:lnTo>
                    <a:cubicBezTo>
                      <a:pt x="25" y="128"/>
                      <a:pt x="29" y="128"/>
                      <a:pt x="32" y="128"/>
                    </a:cubicBezTo>
                    <a:cubicBezTo>
                      <a:pt x="34" y="127"/>
                      <a:pt x="36" y="127"/>
                      <a:pt x="37" y="127"/>
                    </a:cubicBezTo>
                    <a:lnTo>
                      <a:pt x="40" y="126"/>
                    </a:lnTo>
                    <a:lnTo>
                      <a:pt x="40" y="123"/>
                    </a:lnTo>
                    <a:lnTo>
                      <a:pt x="40" y="118"/>
                    </a:lnTo>
                    <a:cubicBezTo>
                      <a:pt x="40" y="104"/>
                      <a:pt x="40" y="91"/>
                      <a:pt x="40" y="77"/>
                    </a:cubicBezTo>
                    <a:cubicBezTo>
                      <a:pt x="40" y="75"/>
                      <a:pt x="40" y="73"/>
                      <a:pt x="41" y="71"/>
                    </a:cubicBezTo>
                    <a:lnTo>
                      <a:pt x="37" y="70"/>
                    </a:lnTo>
                    <a:lnTo>
                      <a:pt x="39" y="73"/>
                    </a:lnTo>
                    <a:cubicBezTo>
                      <a:pt x="46" y="70"/>
                      <a:pt x="52" y="68"/>
                      <a:pt x="59" y="65"/>
                    </a:cubicBezTo>
                    <a:lnTo>
                      <a:pt x="61" y="64"/>
                    </a:lnTo>
                    <a:lnTo>
                      <a:pt x="61" y="62"/>
                    </a:lnTo>
                    <a:lnTo>
                      <a:pt x="58" y="6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3" name="Freeform 2496">
                <a:extLst>
                  <a:ext uri="{FF2B5EF4-FFF2-40B4-BE49-F238E27FC236}">
                    <a16:creationId xmlns:a16="http://schemas.microsoft.com/office/drawing/2014/main" id="{728E4ABE-AA8D-4835-AF7B-19D56467B089}"/>
                  </a:ext>
                </a:extLst>
              </p:cNvPr>
              <p:cNvSpPr>
                <a:spLocks/>
              </p:cNvSpPr>
              <p:nvPr/>
            </p:nvSpPr>
            <p:spPr bwMode="auto">
              <a:xfrm>
                <a:off x="2483" y="4174"/>
                <a:ext cx="35" cy="83"/>
              </a:xfrm>
              <a:custGeom>
                <a:avLst/>
                <a:gdLst>
                  <a:gd name="T0" fmla="*/ 58 w 62"/>
                  <a:gd name="T1" fmla="*/ 141 h 147"/>
                  <a:gd name="T2" fmla="*/ 55 w 62"/>
                  <a:gd name="T3" fmla="*/ 141 h 147"/>
                  <a:gd name="T4" fmla="*/ 55 w 62"/>
                  <a:gd name="T5" fmla="*/ 141 h 147"/>
                  <a:gd name="T6" fmla="*/ 55 w 62"/>
                  <a:gd name="T7" fmla="*/ 142 h 147"/>
                  <a:gd name="T8" fmla="*/ 55 w 62"/>
                  <a:gd name="T9" fmla="*/ 142 h 147"/>
                  <a:gd name="T10" fmla="*/ 55 w 62"/>
                  <a:gd name="T11" fmla="*/ 141 h 147"/>
                  <a:gd name="T12" fmla="*/ 56 w 62"/>
                  <a:gd name="T13" fmla="*/ 141 h 147"/>
                  <a:gd name="T14" fmla="*/ 55 w 62"/>
                  <a:gd name="T15" fmla="*/ 141 h 147"/>
                  <a:gd name="T16" fmla="*/ 55 w 62"/>
                  <a:gd name="T17" fmla="*/ 141 h 147"/>
                  <a:gd name="T18" fmla="*/ 55 w 62"/>
                  <a:gd name="T19" fmla="*/ 141 h 147"/>
                  <a:gd name="T20" fmla="*/ 55 w 62"/>
                  <a:gd name="T21" fmla="*/ 137 h 147"/>
                  <a:gd name="T22" fmla="*/ 55 w 62"/>
                  <a:gd name="T23" fmla="*/ 133 h 147"/>
                  <a:gd name="T24" fmla="*/ 55 w 62"/>
                  <a:gd name="T25" fmla="*/ 123 h 147"/>
                  <a:gd name="T26" fmla="*/ 42 w 62"/>
                  <a:gd name="T27" fmla="*/ 121 h 147"/>
                  <a:gd name="T28" fmla="*/ 25 w 62"/>
                  <a:gd name="T29" fmla="*/ 121 h 147"/>
                  <a:gd name="T30" fmla="*/ 28 w 62"/>
                  <a:gd name="T31" fmla="*/ 124 h 147"/>
                  <a:gd name="T32" fmla="*/ 28 w 62"/>
                  <a:gd name="T33" fmla="*/ 79 h 147"/>
                  <a:gd name="T34" fmla="*/ 27 w 62"/>
                  <a:gd name="T35" fmla="*/ 68 h 147"/>
                  <a:gd name="T36" fmla="*/ 4 w 62"/>
                  <a:gd name="T37" fmla="*/ 59 h 147"/>
                  <a:gd name="T38" fmla="*/ 6 w 62"/>
                  <a:gd name="T39" fmla="*/ 62 h 147"/>
                  <a:gd name="T40" fmla="*/ 33 w 62"/>
                  <a:gd name="T41" fmla="*/ 25 h 147"/>
                  <a:gd name="T42" fmla="*/ 59 w 62"/>
                  <a:gd name="T43" fmla="*/ 7 h 147"/>
                  <a:gd name="T44" fmla="*/ 54 w 62"/>
                  <a:gd name="T45" fmla="*/ 5 h 147"/>
                  <a:gd name="T46" fmla="*/ 55 w 62"/>
                  <a:gd name="T47" fmla="*/ 16 h 147"/>
                  <a:gd name="T48" fmla="*/ 55 w 62"/>
                  <a:gd name="T49" fmla="*/ 76 h 147"/>
                  <a:gd name="T50" fmla="*/ 55 w 62"/>
                  <a:gd name="T51" fmla="*/ 129 h 147"/>
                  <a:gd name="T52" fmla="*/ 55 w 62"/>
                  <a:gd name="T53" fmla="*/ 144 h 147"/>
                  <a:gd name="T54" fmla="*/ 58 w 62"/>
                  <a:gd name="T55" fmla="*/ 141 h 147"/>
                  <a:gd name="T56" fmla="*/ 61 w 62"/>
                  <a:gd name="T57" fmla="*/ 144 h 147"/>
                  <a:gd name="T58" fmla="*/ 61 w 62"/>
                  <a:gd name="T59" fmla="*/ 129 h 147"/>
                  <a:gd name="T60" fmla="*/ 61 w 62"/>
                  <a:gd name="T61" fmla="*/ 76 h 147"/>
                  <a:gd name="T62" fmla="*/ 62 w 62"/>
                  <a:gd name="T63" fmla="*/ 16 h 147"/>
                  <a:gd name="T64" fmla="*/ 60 w 62"/>
                  <a:gd name="T65" fmla="*/ 4 h 147"/>
                  <a:gd name="T66" fmla="*/ 56 w 62"/>
                  <a:gd name="T67" fmla="*/ 1 h 147"/>
                  <a:gd name="T68" fmla="*/ 29 w 62"/>
                  <a:gd name="T69" fmla="*/ 20 h 147"/>
                  <a:gd name="T70" fmla="*/ 0 w 62"/>
                  <a:gd name="T71" fmla="*/ 62 h 147"/>
                  <a:gd name="T72" fmla="*/ 2 w 62"/>
                  <a:gd name="T73" fmla="*/ 65 h 147"/>
                  <a:gd name="T74" fmla="*/ 24 w 62"/>
                  <a:gd name="T75" fmla="*/ 70 h 147"/>
                  <a:gd name="T76" fmla="*/ 21 w 62"/>
                  <a:gd name="T77" fmla="*/ 79 h 147"/>
                  <a:gd name="T78" fmla="*/ 22 w 62"/>
                  <a:gd name="T79" fmla="*/ 124 h 147"/>
                  <a:gd name="T80" fmla="*/ 24 w 62"/>
                  <a:gd name="T81" fmla="*/ 127 h 147"/>
                  <a:gd name="T82" fmla="*/ 42 w 62"/>
                  <a:gd name="T83" fmla="*/ 128 h 147"/>
                  <a:gd name="T84" fmla="*/ 52 w 62"/>
                  <a:gd name="T85" fmla="*/ 125 h 147"/>
                  <a:gd name="T86" fmla="*/ 49 w 62"/>
                  <a:gd name="T87" fmla="*/ 133 h 147"/>
                  <a:gd name="T88" fmla="*/ 49 w 62"/>
                  <a:gd name="T89" fmla="*/ 137 h 147"/>
                  <a:gd name="T90" fmla="*/ 50 w 62"/>
                  <a:gd name="T91" fmla="*/ 144 h 147"/>
                  <a:gd name="T92" fmla="*/ 55 w 62"/>
                  <a:gd name="T93" fmla="*/ 147 h 147"/>
                  <a:gd name="T94" fmla="*/ 61 w 62"/>
                  <a:gd name="T95" fmla="*/ 147 h 147"/>
                  <a:gd name="T96" fmla="*/ 58 w 62"/>
                  <a:gd name="T97" fmla="*/ 14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147">
                    <a:moveTo>
                      <a:pt x="58" y="144"/>
                    </a:moveTo>
                    <a:lnTo>
                      <a:pt x="58" y="141"/>
                    </a:lnTo>
                    <a:cubicBezTo>
                      <a:pt x="56" y="141"/>
                      <a:pt x="55" y="141"/>
                      <a:pt x="55" y="141"/>
                    </a:cubicBezTo>
                    <a:lnTo>
                      <a:pt x="55" y="141"/>
                    </a:lnTo>
                    <a:lnTo>
                      <a:pt x="55" y="142"/>
                    </a:lnTo>
                    <a:lnTo>
                      <a:pt x="55" y="141"/>
                    </a:lnTo>
                    <a:lnTo>
                      <a:pt x="55" y="141"/>
                    </a:lnTo>
                    <a:lnTo>
                      <a:pt x="55" y="142"/>
                    </a:lnTo>
                    <a:lnTo>
                      <a:pt x="55" y="141"/>
                    </a:lnTo>
                    <a:lnTo>
                      <a:pt x="55" y="142"/>
                    </a:lnTo>
                    <a:lnTo>
                      <a:pt x="56" y="141"/>
                    </a:lnTo>
                    <a:lnTo>
                      <a:pt x="55" y="141"/>
                    </a:lnTo>
                    <a:lnTo>
                      <a:pt x="55" y="142"/>
                    </a:lnTo>
                    <a:lnTo>
                      <a:pt x="56" y="141"/>
                    </a:lnTo>
                    <a:lnTo>
                      <a:pt x="55" y="141"/>
                    </a:lnTo>
                    <a:lnTo>
                      <a:pt x="55" y="141"/>
                    </a:lnTo>
                    <a:lnTo>
                      <a:pt x="55" y="141"/>
                    </a:lnTo>
                    <a:lnTo>
                      <a:pt x="55" y="141"/>
                    </a:lnTo>
                    <a:lnTo>
                      <a:pt x="55" y="141"/>
                    </a:lnTo>
                    <a:lnTo>
                      <a:pt x="55" y="141"/>
                    </a:lnTo>
                    <a:lnTo>
                      <a:pt x="55" y="141"/>
                    </a:lnTo>
                    <a:cubicBezTo>
                      <a:pt x="55" y="140"/>
                      <a:pt x="55" y="138"/>
                      <a:pt x="55" y="137"/>
                    </a:cubicBezTo>
                    <a:lnTo>
                      <a:pt x="55" y="136"/>
                    </a:lnTo>
                    <a:cubicBezTo>
                      <a:pt x="55" y="135"/>
                      <a:pt x="55" y="134"/>
                      <a:pt x="55" y="133"/>
                    </a:cubicBezTo>
                    <a:cubicBezTo>
                      <a:pt x="55" y="130"/>
                      <a:pt x="55" y="128"/>
                      <a:pt x="55" y="125"/>
                    </a:cubicBezTo>
                    <a:lnTo>
                      <a:pt x="55" y="123"/>
                    </a:lnTo>
                    <a:lnTo>
                      <a:pt x="52" y="122"/>
                    </a:lnTo>
                    <a:cubicBezTo>
                      <a:pt x="49" y="121"/>
                      <a:pt x="45" y="121"/>
                      <a:pt x="42" y="121"/>
                    </a:cubicBezTo>
                    <a:cubicBezTo>
                      <a:pt x="39" y="121"/>
                      <a:pt x="36" y="121"/>
                      <a:pt x="33" y="121"/>
                    </a:cubicBezTo>
                    <a:cubicBezTo>
                      <a:pt x="31" y="121"/>
                      <a:pt x="28" y="121"/>
                      <a:pt x="25" y="121"/>
                    </a:cubicBezTo>
                    <a:lnTo>
                      <a:pt x="25" y="124"/>
                    </a:lnTo>
                    <a:lnTo>
                      <a:pt x="28" y="124"/>
                    </a:lnTo>
                    <a:cubicBezTo>
                      <a:pt x="28" y="121"/>
                      <a:pt x="27" y="120"/>
                      <a:pt x="27" y="118"/>
                    </a:cubicBezTo>
                    <a:cubicBezTo>
                      <a:pt x="28" y="105"/>
                      <a:pt x="28" y="92"/>
                      <a:pt x="28" y="79"/>
                    </a:cubicBezTo>
                    <a:cubicBezTo>
                      <a:pt x="28" y="76"/>
                      <a:pt x="28" y="73"/>
                      <a:pt x="27" y="70"/>
                    </a:cubicBezTo>
                    <a:lnTo>
                      <a:pt x="27" y="68"/>
                    </a:lnTo>
                    <a:lnTo>
                      <a:pt x="25" y="67"/>
                    </a:lnTo>
                    <a:cubicBezTo>
                      <a:pt x="18" y="64"/>
                      <a:pt x="11" y="62"/>
                      <a:pt x="4" y="59"/>
                    </a:cubicBezTo>
                    <a:lnTo>
                      <a:pt x="3" y="62"/>
                    </a:lnTo>
                    <a:lnTo>
                      <a:pt x="6" y="62"/>
                    </a:lnTo>
                    <a:cubicBezTo>
                      <a:pt x="7" y="54"/>
                      <a:pt x="9" y="49"/>
                      <a:pt x="14" y="44"/>
                    </a:cubicBezTo>
                    <a:cubicBezTo>
                      <a:pt x="21" y="38"/>
                      <a:pt x="27" y="31"/>
                      <a:pt x="33" y="25"/>
                    </a:cubicBezTo>
                    <a:cubicBezTo>
                      <a:pt x="40" y="19"/>
                      <a:pt x="47" y="13"/>
                      <a:pt x="55" y="9"/>
                    </a:cubicBezTo>
                    <a:cubicBezTo>
                      <a:pt x="56" y="8"/>
                      <a:pt x="57" y="8"/>
                      <a:pt x="59" y="7"/>
                    </a:cubicBezTo>
                    <a:lnTo>
                      <a:pt x="57" y="4"/>
                    </a:lnTo>
                    <a:lnTo>
                      <a:pt x="54" y="5"/>
                    </a:lnTo>
                    <a:cubicBezTo>
                      <a:pt x="55" y="7"/>
                      <a:pt x="55" y="9"/>
                      <a:pt x="55" y="9"/>
                    </a:cubicBezTo>
                    <a:cubicBezTo>
                      <a:pt x="55" y="11"/>
                      <a:pt x="55" y="14"/>
                      <a:pt x="55" y="16"/>
                    </a:cubicBezTo>
                    <a:cubicBezTo>
                      <a:pt x="55" y="24"/>
                      <a:pt x="55" y="32"/>
                      <a:pt x="55" y="40"/>
                    </a:cubicBezTo>
                    <a:cubicBezTo>
                      <a:pt x="55" y="52"/>
                      <a:pt x="55" y="64"/>
                      <a:pt x="55" y="76"/>
                    </a:cubicBezTo>
                    <a:cubicBezTo>
                      <a:pt x="55" y="84"/>
                      <a:pt x="55" y="92"/>
                      <a:pt x="55" y="100"/>
                    </a:cubicBezTo>
                    <a:lnTo>
                      <a:pt x="55" y="129"/>
                    </a:lnTo>
                    <a:lnTo>
                      <a:pt x="55" y="134"/>
                    </a:lnTo>
                    <a:lnTo>
                      <a:pt x="55" y="144"/>
                    </a:lnTo>
                    <a:lnTo>
                      <a:pt x="58" y="144"/>
                    </a:lnTo>
                    <a:lnTo>
                      <a:pt x="58" y="141"/>
                    </a:lnTo>
                    <a:lnTo>
                      <a:pt x="58" y="144"/>
                    </a:lnTo>
                    <a:lnTo>
                      <a:pt x="61" y="144"/>
                    </a:lnTo>
                    <a:lnTo>
                      <a:pt x="61" y="134"/>
                    </a:lnTo>
                    <a:lnTo>
                      <a:pt x="61" y="129"/>
                    </a:lnTo>
                    <a:cubicBezTo>
                      <a:pt x="61" y="120"/>
                      <a:pt x="61" y="110"/>
                      <a:pt x="61" y="100"/>
                    </a:cubicBezTo>
                    <a:cubicBezTo>
                      <a:pt x="61" y="92"/>
                      <a:pt x="61" y="84"/>
                      <a:pt x="61" y="76"/>
                    </a:cubicBezTo>
                    <a:cubicBezTo>
                      <a:pt x="61" y="64"/>
                      <a:pt x="61" y="52"/>
                      <a:pt x="62" y="40"/>
                    </a:cubicBezTo>
                    <a:cubicBezTo>
                      <a:pt x="62" y="32"/>
                      <a:pt x="62" y="24"/>
                      <a:pt x="62" y="16"/>
                    </a:cubicBezTo>
                    <a:cubicBezTo>
                      <a:pt x="62" y="14"/>
                      <a:pt x="62" y="11"/>
                      <a:pt x="62" y="9"/>
                    </a:cubicBezTo>
                    <a:cubicBezTo>
                      <a:pt x="62" y="7"/>
                      <a:pt x="61" y="5"/>
                      <a:pt x="60" y="4"/>
                    </a:cubicBezTo>
                    <a:lnTo>
                      <a:pt x="59" y="0"/>
                    </a:lnTo>
                    <a:lnTo>
                      <a:pt x="56" y="1"/>
                    </a:lnTo>
                    <a:cubicBezTo>
                      <a:pt x="55" y="2"/>
                      <a:pt x="54" y="2"/>
                      <a:pt x="52" y="3"/>
                    </a:cubicBezTo>
                    <a:cubicBezTo>
                      <a:pt x="43" y="7"/>
                      <a:pt x="36" y="14"/>
                      <a:pt x="29" y="20"/>
                    </a:cubicBezTo>
                    <a:cubicBezTo>
                      <a:pt x="22" y="27"/>
                      <a:pt x="16" y="34"/>
                      <a:pt x="10" y="39"/>
                    </a:cubicBezTo>
                    <a:cubicBezTo>
                      <a:pt x="3" y="45"/>
                      <a:pt x="0" y="53"/>
                      <a:pt x="0" y="62"/>
                    </a:cubicBezTo>
                    <a:lnTo>
                      <a:pt x="0" y="64"/>
                    </a:lnTo>
                    <a:lnTo>
                      <a:pt x="2" y="65"/>
                    </a:lnTo>
                    <a:cubicBezTo>
                      <a:pt x="9" y="68"/>
                      <a:pt x="16" y="70"/>
                      <a:pt x="23" y="73"/>
                    </a:cubicBezTo>
                    <a:lnTo>
                      <a:pt x="24" y="70"/>
                    </a:lnTo>
                    <a:lnTo>
                      <a:pt x="21" y="70"/>
                    </a:lnTo>
                    <a:cubicBezTo>
                      <a:pt x="21" y="73"/>
                      <a:pt x="21" y="76"/>
                      <a:pt x="21" y="79"/>
                    </a:cubicBezTo>
                    <a:cubicBezTo>
                      <a:pt x="21" y="92"/>
                      <a:pt x="21" y="105"/>
                      <a:pt x="21" y="118"/>
                    </a:cubicBezTo>
                    <a:cubicBezTo>
                      <a:pt x="21" y="121"/>
                      <a:pt x="22" y="123"/>
                      <a:pt x="22" y="124"/>
                    </a:cubicBezTo>
                    <a:lnTo>
                      <a:pt x="22" y="127"/>
                    </a:lnTo>
                    <a:lnTo>
                      <a:pt x="24" y="127"/>
                    </a:lnTo>
                    <a:cubicBezTo>
                      <a:pt x="27" y="128"/>
                      <a:pt x="30" y="128"/>
                      <a:pt x="33" y="128"/>
                    </a:cubicBezTo>
                    <a:cubicBezTo>
                      <a:pt x="36" y="128"/>
                      <a:pt x="39" y="128"/>
                      <a:pt x="42" y="128"/>
                    </a:cubicBezTo>
                    <a:cubicBezTo>
                      <a:pt x="45" y="128"/>
                      <a:pt x="48" y="128"/>
                      <a:pt x="51" y="128"/>
                    </a:cubicBezTo>
                    <a:lnTo>
                      <a:pt x="52" y="125"/>
                    </a:lnTo>
                    <a:lnTo>
                      <a:pt x="49" y="126"/>
                    </a:lnTo>
                    <a:cubicBezTo>
                      <a:pt x="49" y="128"/>
                      <a:pt x="49" y="131"/>
                      <a:pt x="49" y="133"/>
                    </a:cubicBezTo>
                    <a:cubicBezTo>
                      <a:pt x="49" y="134"/>
                      <a:pt x="49" y="135"/>
                      <a:pt x="49" y="136"/>
                    </a:cubicBezTo>
                    <a:lnTo>
                      <a:pt x="49" y="137"/>
                    </a:lnTo>
                    <a:cubicBezTo>
                      <a:pt x="49" y="138"/>
                      <a:pt x="49" y="140"/>
                      <a:pt x="49" y="142"/>
                    </a:cubicBezTo>
                    <a:cubicBezTo>
                      <a:pt x="49" y="143"/>
                      <a:pt x="49" y="144"/>
                      <a:pt x="50" y="144"/>
                    </a:cubicBezTo>
                    <a:cubicBezTo>
                      <a:pt x="50" y="145"/>
                      <a:pt x="51" y="146"/>
                      <a:pt x="52" y="147"/>
                    </a:cubicBezTo>
                    <a:cubicBezTo>
                      <a:pt x="53" y="147"/>
                      <a:pt x="54" y="147"/>
                      <a:pt x="55" y="147"/>
                    </a:cubicBezTo>
                    <a:cubicBezTo>
                      <a:pt x="56" y="147"/>
                      <a:pt x="57" y="147"/>
                      <a:pt x="58" y="147"/>
                    </a:cubicBezTo>
                    <a:lnTo>
                      <a:pt x="61" y="147"/>
                    </a:lnTo>
                    <a:lnTo>
                      <a:pt x="61" y="144"/>
                    </a:lnTo>
                    <a:lnTo>
                      <a:pt x="58" y="14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4" name="Freeform 2497">
                <a:extLst>
                  <a:ext uri="{FF2B5EF4-FFF2-40B4-BE49-F238E27FC236}">
                    <a16:creationId xmlns:a16="http://schemas.microsoft.com/office/drawing/2014/main" id="{BE8DA70A-0BA9-4D2A-902E-2BF6AE959D7F}"/>
                  </a:ext>
                </a:extLst>
              </p:cNvPr>
              <p:cNvSpPr>
                <a:spLocks noEditPoints="1"/>
              </p:cNvSpPr>
              <p:nvPr/>
            </p:nvSpPr>
            <p:spPr bwMode="auto">
              <a:xfrm>
                <a:off x="2505" y="4338"/>
                <a:ext cx="33" cy="113"/>
              </a:xfrm>
              <a:custGeom>
                <a:avLst/>
                <a:gdLst>
                  <a:gd name="T0" fmla="*/ 6 w 58"/>
                  <a:gd name="T1" fmla="*/ 125 h 199"/>
                  <a:gd name="T2" fmla="*/ 17 w 58"/>
                  <a:gd name="T3" fmla="*/ 9 h 199"/>
                  <a:gd name="T4" fmla="*/ 51 w 58"/>
                  <a:gd name="T5" fmla="*/ 40 h 199"/>
                  <a:gd name="T6" fmla="*/ 57 w 58"/>
                  <a:gd name="T7" fmla="*/ 196 h 199"/>
                  <a:gd name="T8" fmla="*/ 58 w 58"/>
                  <a:gd name="T9" fmla="*/ 40 h 199"/>
                  <a:gd name="T10" fmla="*/ 15 w 58"/>
                  <a:gd name="T11" fmla="*/ 7 h 199"/>
                  <a:gd name="T12" fmla="*/ 0 w 58"/>
                  <a:gd name="T13" fmla="*/ 125 h 199"/>
                  <a:gd name="T14" fmla="*/ 57 w 58"/>
                  <a:gd name="T15" fmla="*/ 196 h 199"/>
                  <a:gd name="T16" fmla="*/ 39 w 58"/>
                  <a:gd name="T17" fmla="*/ 112 h 199"/>
                  <a:gd name="T18" fmla="*/ 34 w 58"/>
                  <a:gd name="T19" fmla="*/ 121 h 199"/>
                  <a:gd name="T20" fmla="*/ 42 w 58"/>
                  <a:gd name="T21" fmla="*/ 192 h 199"/>
                  <a:gd name="T22" fmla="*/ 54 w 58"/>
                  <a:gd name="T23" fmla="*/ 154 h 199"/>
                  <a:gd name="T24" fmla="*/ 44 w 58"/>
                  <a:gd name="T25" fmla="*/ 125 h 199"/>
                  <a:gd name="T26" fmla="*/ 51 w 58"/>
                  <a:gd name="T27" fmla="*/ 187 h 199"/>
                  <a:gd name="T28" fmla="*/ 36 w 58"/>
                  <a:gd name="T29" fmla="*/ 188 h 199"/>
                  <a:gd name="T30" fmla="*/ 39 w 58"/>
                  <a:gd name="T31" fmla="*/ 118 h 199"/>
                  <a:gd name="T32" fmla="*/ 40 w 58"/>
                  <a:gd name="T33" fmla="*/ 115 h 199"/>
                  <a:gd name="T34" fmla="*/ 42 w 58"/>
                  <a:gd name="T35" fmla="*/ 122 h 199"/>
                  <a:gd name="T36" fmla="*/ 29 w 58"/>
                  <a:gd name="T37" fmla="*/ 131 h 199"/>
                  <a:gd name="T38" fmla="*/ 25 w 58"/>
                  <a:gd name="T39" fmla="*/ 121 h 199"/>
                  <a:gd name="T40" fmla="*/ 13 w 58"/>
                  <a:gd name="T41" fmla="*/ 112 h 199"/>
                  <a:gd name="T42" fmla="*/ 10 w 58"/>
                  <a:gd name="T43" fmla="*/ 120 h 199"/>
                  <a:gd name="T44" fmla="*/ 6 w 58"/>
                  <a:gd name="T45" fmla="*/ 191 h 199"/>
                  <a:gd name="T46" fmla="*/ 8 w 58"/>
                  <a:gd name="T47" fmla="*/ 188 h 199"/>
                  <a:gd name="T48" fmla="*/ 15 w 58"/>
                  <a:gd name="T49" fmla="*/ 123 h 199"/>
                  <a:gd name="T50" fmla="*/ 14 w 58"/>
                  <a:gd name="T51" fmla="*/ 118 h 199"/>
                  <a:gd name="T52" fmla="*/ 15 w 58"/>
                  <a:gd name="T53" fmla="*/ 115 h 199"/>
                  <a:gd name="T54" fmla="*/ 16 w 58"/>
                  <a:gd name="T55" fmla="*/ 122 h 199"/>
                  <a:gd name="T56" fmla="*/ 22 w 58"/>
                  <a:gd name="T57" fmla="*/ 131 h 199"/>
                  <a:gd name="T58" fmla="*/ 25 w 58"/>
                  <a:gd name="T59" fmla="*/ 188 h 199"/>
                  <a:gd name="T60" fmla="*/ 54 w 58"/>
                  <a:gd name="T61" fmla="*/ 55 h 199"/>
                  <a:gd name="T62" fmla="*/ 49 w 58"/>
                  <a:gd name="T63" fmla="*/ 46 h 199"/>
                  <a:gd name="T64" fmla="*/ 38 w 58"/>
                  <a:gd name="T65" fmla="*/ 39 h 199"/>
                  <a:gd name="T66" fmla="*/ 29 w 58"/>
                  <a:gd name="T67" fmla="*/ 54 h 199"/>
                  <a:gd name="T68" fmla="*/ 36 w 58"/>
                  <a:gd name="T69" fmla="*/ 108 h 199"/>
                  <a:gd name="T70" fmla="*/ 42 w 58"/>
                  <a:gd name="T71" fmla="*/ 48 h 199"/>
                  <a:gd name="T72" fmla="*/ 42 w 58"/>
                  <a:gd name="T73" fmla="*/ 43 h 199"/>
                  <a:gd name="T74" fmla="*/ 42 w 58"/>
                  <a:gd name="T75" fmla="*/ 43 h 199"/>
                  <a:gd name="T76" fmla="*/ 48 w 58"/>
                  <a:gd name="T77" fmla="*/ 55 h 199"/>
                  <a:gd name="T78" fmla="*/ 48 w 58"/>
                  <a:gd name="T79" fmla="*/ 105 h 199"/>
                  <a:gd name="T80" fmla="*/ 33 w 58"/>
                  <a:gd name="T81" fmla="*/ 105 h 199"/>
                  <a:gd name="T82" fmla="*/ 29 w 58"/>
                  <a:gd name="T83" fmla="*/ 55 h 199"/>
                  <a:gd name="T84" fmla="*/ 17 w 58"/>
                  <a:gd name="T85" fmla="*/ 37 h 199"/>
                  <a:gd name="T86" fmla="*/ 5 w 58"/>
                  <a:gd name="T87" fmla="*/ 50 h 199"/>
                  <a:gd name="T88" fmla="*/ 7 w 58"/>
                  <a:gd name="T89" fmla="*/ 111 h 199"/>
                  <a:gd name="T90" fmla="*/ 8 w 58"/>
                  <a:gd name="T91" fmla="*/ 105 h 199"/>
                  <a:gd name="T92" fmla="*/ 11 w 58"/>
                  <a:gd name="T93" fmla="*/ 53 h 199"/>
                  <a:gd name="T94" fmla="*/ 17 w 58"/>
                  <a:gd name="T95" fmla="*/ 43 h 199"/>
                  <a:gd name="T96" fmla="*/ 16 w 58"/>
                  <a:gd name="T97" fmla="*/ 42 h 199"/>
                  <a:gd name="T98" fmla="*/ 16 w 58"/>
                  <a:gd name="T99" fmla="*/ 43 h 199"/>
                  <a:gd name="T100" fmla="*/ 16 w 58"/>
                  <a:gd name="T101" fmla="*/ 42 h 199"/>
                  <a:gd name="T102" fmla="*/ 17 w 58"/>
                  <a:gd name="T103" fmla="*/ 49 h 199"/>
                  <a:gd name="T104" fmla="*/ 25 w 58"/>
                  <a:gd name="T105" fmla="*/ 108 h 199"/>
                  <a:gd name="T106" fmla="*/ 33 w 58"/>
                  <a:gd name="T107" fmla="*/ 19 h 199"/>
                  <a:gd name="T108" fmla="*/ 18 w 58"/>
                  <a:gd name="T109" fmla="*/ 33 h 199"/>
                  <a:gd name="T110" fmla="*/ 39 w 58"/>
                  <a:gd name="T111" fmla="*/ 34 h 199"/>
                  <a:gd name="T112" fmla="*/ 35 w 58"/>
                  <a:gd name="T113" fmla="*/ 29 h 199"/>
                  <a:gd name="T114" fmla="*/ 29 w 58"/>
                  <a:gd name="T115" fmla="*/ 35 h 199"/>
                  <a:gd name="T116" fmla="*/ 28 w 58"/>
                  <a:gd name="T117" fmla="*/ 35 h 199"/>
                  <a:gd name="T118" fmla="*/ 23 w 58"/>
                  <a:gd name="T119" fmla="*/ 29 h 199"/>
                  <a:gd name="T120" fmla="*/ 22 w 58"/>
                  <a:gd name="T121" fmla="*/ 29 h 199"/>
                  <a:gd name="T122" fmla="*/ 25 w 58"/>
                  <a:gd name="T123" fmla="*/ 28 h 199"/>
                  <a:gd name="T124" fmla="*/ 37 w 58"/>
                  <a:gd name="T125" fmla="*/ 2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 h="199">
                    <a:moveTo>
                      <a:pt x="54" y="195"/>
                    </a:moveTo>
                    <a:lnTo>
                      <a:pt x="54" y="192"/>
                    </a:lnTo>
                    <a:lnTo>
                      <a:pt x="4" y="192"/>
                    </a:lnTo>
                    <a:lnTo>
                      <a:pt x="4" y="195"/>
                    </a:lnTo>
                    <a:lnTo>
                      <a:pt x="7" y="195"/>
                    </a:lnTo>
                    <a:cubicBezTo>
                      <a:pt x="7" y="193"/>
                      <a:pt x="6" y="191"/>
                      <a:pt x="6" y="190"/>
                    </a:cubicBezTo>
                    <a:lnTo>
                      <a:pt x="6" y="181"/>
                    </a:lnTo>
                    <a:cubicBezTo>
                      <a:pt x="6" y="162"/>
                      <a:pt x="6" y="143"/>
                      <a:pt x="6" y="125"/>
                    </a:cubicBezTo>
                    <a:cubicBezTo>
                      <a:pt x="6" y="109"/>
                      <a:pt x="7" y="94"/>
                      <a:pt x="7" y="79"/>
                    </a:cubicBezTo>
                    <a:cubicBezTo>
                      <a:pt x="7" y="68"/>
                      <a:pt x="7" y="57"/>
                      <a:pt x="6" y="47"/>
                    </a:cubicBezTo>
                    <a:lnTo>
                      <a:pt x="6" y="45"/>
                    </a:lnTo>
                    <a:cubicBezTo>
                      <a:pt x="6" y="33"/>
                      <a:pt x="11" y="23"/>
                      <a:pt x="18" y="13"/>
                    </a:cubicBezTo>
                    <a:lnTo>
                      <a:pt x="15" y="11"/>
                    </a:lnTo>
                    <a:lnTo>
                      <a:pt x="18" y="13"/>
                    </a:lnTo>
                    <a:lnTo>
                      <a:pt x="20" y="11"/>
                    </a:lnTo>
                    <a:lnTo>
                      <a:pt x="17" y="9"/>
                    </a:lnTo>
                    <a:lnTo>
                      <a:pt x="19" y="11"/>
                    </a:lnTo>
                    <a:cubicBezTo>
                      <a:pt x="23" y="8"/>
                      <a:pt x="26" y="6"/>
                      <a:pt x="29" y="6"/>
                    </a:cubicBezTo>
                    <a:cubicBezTo>
                      <a:pt x="31" y="6"/>
                      <a:pt x="34" y="7"/>
                      <a:pt x="38" y="11"/>
                    </a:cubicBezTo>
                    <a:cubicBezTo>
                      <a:pt x="43" y="16"/>
                      <a:pt x="46" y="21"/>
                      <a:pt x="49" y="27"/>
                    </a:cubicBezTo>
                    <a:cubicBezTo>
                      <a:pt x="50" y="31"/>
                      <a:pt x="51" y="35"/>
                      <a:pt x="51" y="40"/>
                    </a:cubicBezTo>
                    <a:lnTo>
                      <a:pt x="51" y="40"/>
                    </a:lnTo>
                    <a:lnTo>
                      <a:pt x="54" y="40"/>
                    </a:lnTo>
                    <a:lnTo>
                      <a:pt x="51" y="40"/>
                    </a:lnTo>
                    <a:cubicBezTo>
                      <a:pt x="51" y="64"/>
                      <a:pt x="51" y="89"/>
                      <a:pt x="51" y="113"/>
                    </a:cubicBezTo>
                    <a:lnTo>
                      <a:pt x="51" y="157"/>
                    </a:lnTo>
                    <a:lnTo>
                      <a:pt x="51" y="186"/>
                    </a:lnTo>
                    <a:cubicBezTo>
                      <a:pt x="51" y="189"/>
                      <a:pt x="51" y="192"/>
                      <a:pt x="51" y="195"/>
                    </a:cubicBezTo>
                    <a:lnTo>
                      <a:pt x="54" y="195"/>
                    </a:lnTo>
                    <a:lnTo>
                      <a:pt x="54" y="192"/>
                    </a:lnTo>
                    <a:lnTo>
                      <a:pt x="54" y="195"/>
                    </a:lnTo>
                    <a:lnTo>
                      <a:pt x="57" y="196"/>
                    </a:lnTo>
                    <a:cubicBezTo>
                      <a:pt x="57" y="192"/>
                      <a:pt x="58" y="189"/>
                      <a:pt x="58" y="186"/>
                    </a:cubicBezTo>
                    <a:lnTo>
                      <a:pt x="58" y="157"/>
                    </a:lnTo>
                    <a:lnTo>
                      <a:pt x="58" y="113"/>
                    </a:lnTo>
                    <a:cubicBezTo>
                      <a:pt x="58" y="89"/>
                      <a:pt x="58" y="64"/>
                      <a:pt x="58" y="40"/>
                    </a:cubicBezTo>
                    <a:lnTo>
                      <a:pt x="58" y="40"/>
                    </a:lnTo>
                    <a:lnTo>
                      <a:pt x="58" y="40"/>
                    </a:lnTo>
                    <a:lnTo>
                      <a:pt x="55" y="40"/>
                    </a:lnTo>
                    <a:lnTo>
                      <a:pt x="58" y="40"/>
                    </a:lnTo>
                    <a:lnTo>
                      <a:pt x="58" y="40"/>
                    </a:lnTo>
                    <a:lnTo>
                      <a:pt x="55" y="40"/>
                    </a:lnTo>
                    <a:lnTo>
                      <a:pt x="58" y="40"/>
                    </a:lnTo>
                    <a:lnTo>
                      <a:pt x="58" y="40"/>
                    </a:lnTo>
                    <a:cubicBezTo>
                      <a:pt x="58" y="35"/>
                      <a:pt x="57" y="30"/>
                      <a:pt x="55" y="25"/>
                    </a:cubicBezTo>
                    <a:cubicBezTo>
                      <a:pt x="52" y="18"/>
                      <a:pt x="48" y="12"/>
                      <a:pt x="43" y="7"/>
                    </a:cubicBezTo>
                    <a:cubicBezTo>
                      <a:pt x="38" y="2"/>
                      <a:pt x="34" y="0"/>
                      <a:pt x="29" y="0"/>
                    </a:cubicBezTo>
                    <a:cubicBezTo>
                      <a:pt x="23" y="0"/>
                      <a:pt x="19" y="3"/>
                      <a:pt x="15" y="7"/>
                    </a:cubicBezTo>
                    <a:lnTo>
                      <a:pt x="15" y="7"/>
                    </a:lnTo>
                    <a:lnTo>
                      <a:pt x="13" y="9"/>
                    </a:lnTo>
                    <a:lnTo>
                      <a:pt x="13" y="9"/>
                    </a:lnTo>
                    <a:lnTo>
                      <a:pt x="13" y="9"/>
                    </a:lnTo>
                    <a:cubicBezTo>
                      <a:pt x="5" y="20"/>
                      <a:pt x="0" y="31"/>
                      <a:pt x="0" y="45"/>
                    </a:cubicBezTo>
                    <a:lnTo>
                      <a:pt x="0" y="47"/>
                    </a:lnTo>
                    <a:cubicBezTo>
                      <a:pt x="0" y="57"/>
                      <a:pt x="0" y="68"/>
                      <a:pt x="0" y="79"/>
                    </a:cubicBezTo>
                    <a:cubicBezTo>
                      <a:pt x="0" y="94"/>
                      <a:pt x="0" y="109"/>
                      <a:pt x="0" y="125"/>
                    </a:cubicBezTo>
                    <a:cubicBezTo>
                      <a:pt x="0" y="143"/>
                      <a:pt x="0" y="162"/>
                      <a:pt x="0" y="181"/>
                    </a:cubicBezTo>
                    <a:lnTo>
                      <a:pt x="0" y="190"/>
                    </a:lnTo>
                    <a:cubicBezTo>
                      <a:pt x="0" y="192"/>
                      <a:pt x="0" y="194"/>
                      <a:pt x="1" y="196"/>
                    </a:cubicBezTo>
                    <a:lnTo>
                      <a:pt x="1" y="199"/>
                    </a:lnTo>
                    <a:lnTo>
                      <a:pt x="4" y="199"/>
                    </a:lnTo>
                    <a:lnTo>
                      <a:pt x="54" y="199"/>
                    </a:lnTo>
                    <a:lnTo>
                      <a:pt x="57" y="199"/>
                    </a:lnTo>
                    <a:lnTo>
                      <a:pt x="57" y="196"/>
                    </a:lnTo>
                    <a:lnTo>
                      <a:pt x="54" y="195"/>
                    </a:lnTo>
                    <a:close/>
                    <a:moveTo>
                      <a:pt x="45" y="122"/>
                    </a:moveTo>
                    <a:lnTo>
                      <a:pt x="48" y="121"/>
                    </a:lnTo>
                    <a:cubicBezTo>
                      <a:pt x="48" y="118"/>
                      <a:pt x="47" y="116"/>
                      <a:pt x="47" y="114"/>
                    </a:cubicBezTo>
                    <a:lnTo>
                      <a:pt x="46" y="113"/>
                    </a:lnTo>
                    <a:lnTo>
                      <a:pt x="43" y="111"/>
                    </a:lnTo>
                    <a:lnTo>
                      <a:pt x="42" y="110"/>
                    </a:lnTo>
                    <a:lnTo>
                      <a:pt x="39" y="112"/>
                    </a:lnTo>
                    <a:lnTo>
                      <a:pt x="38" y="112"/>
                    </a:lnTo>
                    <a:lnTo>
                      <a:pt x="38" y="113"/>
                    </a:lnTo>
                    <a:cubicBezTo>
                      <a:pt x="37" y="114"/>
                      <a:pt x="36" y="115"/>
                      <a:pt x="36" y="118"/>
                    </a:cubicBezTo>
                    <a:lnTo>
                      <a:pt x="36" y="118"/>
                    </a:lnTo>
                    <a:lnTo>
                      <a:pt x="36" y="118"/>
                    </a:lnTo>
                    <a:lnTo>
                      <a:pt x="36" y="118"/>
                    </a:lnTo>
                    <a:cubicBezTo>
                      <a:pt x="36" y="119"/>
                      <a:pt x="36" y="119"/>
                      <a:pt x="36" y="120"/>
                    </a:cubicBezTo>
                    <a:cubicBezTo>
                      <a:pt x="35" y="120"/>
                      <a:pt x="35" y="120"/>
                      <a:pt x="34" y="121"/>
                    </a:cubicBezTo>
                    <a:cubicBezTo>
                      <a:pt x="32" y="122"/>
                      <a:pt x="31" y="123"/>
                      <a:pt x="30" y="125"/>
                    </a:cubicBezTo>
                    <a:cubicBezTo>
                      <a:pt x="29" y="127"/>
                      <a:pt x="29" y="129"/>
                      <a:pt x="29" y="131"/>
                    </a:cubicBezTo>
                    <a:cubicBezTo>
                      <a:pt x="29" y="148"/>
                      <a:pt x="29" y="166"/>
                      <a:pt x="29" y="184"/>
                    </a:cubicBezTo>
                    <a:cubicBezTo>
                      <a:pt x="29" y="187"/>
                      <a:pt x="30" y="188"/>
                      <a:pt x="30" y="189"/>
                    </a:cubicBezTo>
                    <a:lnTo>
                      <a:pt x="31" y="192"/>
                    </a:lnTo>
                    <a:lnTo>
                      <a:pt x="33" y="192"/>
                    </a:lnTo>
                    <a:cubicBezTo>
                      <a:pt x="35" y="192"/>
                      <a:pt x="37" y="192"/>
                      <a:pt x="39" y="192"/>
                    </a:cubicBezTo>
                    <a:cubicBezTo>
                      <a:pt x="40" y="192"/>
                      <a:pt x="41" y="192"/>
                      <a:pt x="42" y="192"/>
                    </a:cubicBezTo>
                    <a:lnTo>
                      <a:pt x="43" y="192"/>
                    </a:lnTo>
                    <a:cubicBezTo>
                      <a:pt x="43" y="192"/>
                      <a:pt x="45" y="192"/>
                      <a:pt x="46" y="192"/>
                    </a:cubicBezTo>
                    <a:cubicBezTo>
                      <a:pt x="48" y="192"/>
                      <a:pt x="50" y="191"/>
                      <a:pt x="52" y="190"/>
                    </a:cubicBezTo>
                    <a:lnTo>
                      <a:pt x="54" y="189"/>
                    </a:lnTo>
                    <a:lnTo>
                      <a:pt x="54" y="188"/>
                    </a:lnTo>
                    <a:cubicBezTo>
                      <a:pt x="54" y="185"/>
                      <a:pt x="54" y="183"/>
                      <a:pt x="54" y="181"/>
                    </a:cubicBezTo>
                    <a:lnTo>
                      <a:pt x="54" y="175"/>
                    </a:lnTo>
                    <a:cubicBezTo>
                      <a:pt x="54" y="168"/>
                      <a:pt x="54" y="161"/>
                      <a:pt x="54" y="154"/>
                    </a:cubicBezTo>
                    <a:cubicBezTo>
                      <a:pt x="54" y="147"/>
                      <a:pt x="54" y="140"/>
                      <a:pt x="55" y="133"/>
                    </a:cubicBezTo>
                    <a:lnTo>
                      <a:pt x="55" y="132"/>
                    </a:lnTo>
                    <a:cubicBezTo>
                      <a:pt x="55" y="130"/>
                      <a:pt x="54" y="127"/>
                      <a:pt x="53" y="124"/>
                    </a:cubicBezTo>
                    <a:cubicBezTo>
                      <a:pt x="52" y="122"/>
                      <a:pt x="49" y="120"/>
                      <a:pt x="46" y="119"/>
                    </a:cubicBezTo>
                    <a:lnTo>
                      <a:pt x="45" y="122"/>
                    </a:lnTo>
                    <a:lnTo>
                      <a:pt x="48" y="121"/>
                    </a:lnTo>
                    <a:lnTo>
                      <a:pt x="45" y="122"/>
                    </a:lnTo>
                    <a:lnTo>
                      <a:pt x="44" y="125"/>
                    </a:lnTo>
                    <a:cubicBezTo>
                      <a:pt x="46" y="125"/>
                      <a:pt x="47" y="126"/>
                      <a:pt x="47" y="127"/>
                    </a:cubicBezTo>
                    <a:cubicBezTo>
                      <a:pt x="48" y="128"/>
                      <a:pt x="48" y="130"/>
                      <a:pt x="48" y="132"/>
                    </a:cubicBezTo>
                    <a:lnTo>
                      <a:pt x="48" y="133"/>
                    </a:lnTo>
                    <a:cubicBezTo>
                      <a:pt x="48" y="140"/>
                      <a:pt x="48" y="147"/>
                      <a:pt x="48" y="154"/>
                    </a:cubicBezTo>
                    <a:cubicBezTo>
                      <a:pt x="48" y="161"/>
                      <a:pt x="48" y="168"/>
                      <a:pt x="48" y="175"/>
                    </a:cubicBezTo>
                    <a:lnTo>
                      <a:pt x="48" y="181"/>
                    </a:lnTo>
                    <a:cubicBezTo>
                      <a:pt x="48" y="183"/>
                      <a:pt x="48" y="185"/>
                      <a:pt x="48" y="187"/>
                    </a:cubicBezTo>
                    <a:lnTo>
                      <a:pt x="51" y="187"/>
                    </a:lnTo>
                    <a:lnTo>
                      <a:pt x="49" y="185"/>
                    </a:lnTo>
                    <a:cubicBezTo>
                      <a:pt x="48" y="185"/>
                      <a:pt x="47" y="185"/>
                      <a:pt x="46" y="185"/>
                    </a:cubicBezTo>
                    <a:cubicBezTo>
                      <a:pt x="45" y="185"/>
                      <a:pt x="44" y="185"/>
                      <a:pt x="43" y="185"/>
                    </a:cubicBezTo>
                    <a:lnTo>
                      <a:pt x="42" y="185"/>
                    </a:lnTo>
                    <a:cubicBezTo>
                      <a:pt x="41" y="185"/>
                      <a:pt x="40" y="185"/>
                      <a:pt x="39" y="185"/>
                    </a:cubicBezTo>
                    <a:cubicBezTo>
                      <a:pt x="37" y="185"/>
                      <a:pt x="35" y="185"/>
                      <a:pt x="33" y="185"/>
                    </a:cubicBezTo>
                    <a:lnTo>
                      <a:pt x="33" y="188"/>
                    </a:lnTo>
                    <a:lnTo>
                      <a:pt x="36" y="188"/>
                    </a:lnTo>
                    <a:cubicBezTo>
                      <a:pt x="36" y="186"/>
                      <a:pt x="35" y="184"/>
                      <a:pt x="35" y="184"/>
                    </a:cubicBezTo>
                    <a:cubicBezTo>
                      <a:pt x="35" y="166"/>
                      <a:pt x="35" y="148"/>
                      <a:pt x="35" y="131"/>
                    </a:cubicBezTo>
                    <a:cubicBezTo>
                      <a:pt x="35" y="129"/>
                      <a:pt x="36" y="128"/>
                      <a:pt x="36" y="128"/>
                    </a:cubicBezTo>
                    <a:lnTo>
                      <a:pt x="37" y="126"/>
                    </a:lnTo>
                    <a:cubicBezTo>
                      <a:pt x="39" y="125"/>
                      <a:pt x="40" y="124"/>
                      <a:pt x="41" y="123"/>
                    </a:cubicBezTo>
                    <a:cubicBezTo>
                      <a:pt x="42" y="121"/>
                      <a:pt x="42" y="120"/>
                      <a:pt x="42" y="118"/>
                    </a:cubicBezTo>
                    <a:lnTo>
                      <a:pt x="42" y="118"/>
                    </a:lnTo>
                    <a:lnTo>
                      <a:pt x="39" y="118"/>
                    </a:lnTo>
                    <a:lnTo>
                      <a:pt x="42" y="118"/>
                    </a:lnTo>
                    <a:lnTo>
                      <a:pt x="42" y="118"/>
                    </a:lnTo>
                    <a:lnTo>
                      <a:pt x="42" y="118"/>
                    </a:lnTo>
                    <a:lnTo>
                      <a:pt x="42" y="118"/>
                    </a:lnTo>
                    <a:lnTo>
                      <a:pt x="42" y="118"/>
                    </a:lnTo>
                    <a:lnTo>
                      <a:pt x="42" y="118"/>
                    </a:lnTo>
                    <a:lnTo>
                      <a:pt x="43" y="116"/>
                    </a:lnTo>
                    <a:lnTo>
                      <a:pt x="40" y="115"/>
                    </a:lnTo>
                    <a:lnTo>
                      <a:pt x="42" y="118"/>
                    </a:lnTo>
                    <a:lnTo>
                      <a:pt x="43" y="117"/>
                    </a:lnTo>
                    <a:lnTo>
                      <a:pt x="42" y="114"/>
                    </a:lnTo>
                    <a:lnTo>
                      <a:pt x="40" y="117"/>
                    </a:lnTo>
                    <a:lnTo>
                      <a:pt x="42" y="118"/>
                    </a:lnTo>
                    <a:lnTo>
                      <a:pt x="44" y="115"/>
                    </a:lnTo>
                    <a:lnTo>
                      <a:pt x="41" y="116"/>
                    </a:lnTo>
                    <a:cubicBezTo>
                      <a:pt x="41" y="117"/>
                      <a:pt x="41" y="119"/>
                      <a:pt x="42" y="122"/>
                    </a:cubicBezTo>
                    <a:lnTo>
                      <a:pt x="42" y="124"/>
                    </a:lnTo>
                    <a:lnTo>
                      <a:pt x="44" y="125"/>
                    </a:lnTo>
                    <a:lnTo>
                      <a:pt x="45" y="122"/>
                    </a:lnTo>
                    <a:close/>
                    <a:moveTo>
                      <a:pt x="25" y="188"/>
                    </a:moveTo>
                    <a:lnTo>
                      <a:pt x="28" y="189"/>
                    </a:lnTo>
                    <a:cubicBezTo>
                      <a:pt x="28" y="186"/>
                      <a:pt x="28" y="185"/>
                      <a:pt x="28" y="183"/>
                    </a:cubicBezTo>
                    <a:cubicBezTo>
                      <a:pt x="29" y="173"/>
                      <a:pt x="29" y="164"/>
                      <a:pt x="29" y="154"/>
                    </a:cubicBezTo>
                    <a:lnTo>
                      <a:pt x="29" y="131"/>
                    </a:lnTo>
                    <a:lnTo>
                      <a:pt x="29" y="131"/>
                    </a:lnTo>
                    <a:lnTo>
                      <a:pt x="28" y="129"/>
                    </a:lnTo>
                    <a:lnTo>
                      <a:pt x="25" y="129"/>
                    </a:lnTo>
                    <a:lnTo>
                      <a:pt x="28" y="129"/>
                    </a:lnTo>
                    <a:lnTo>
                      <a:pt x="28" y="129"/>
                    </a:lnTo>
                    <a:cubicBezTo>
                      <a:pt x="29" y="126"/>
                      <a:pt x="27" y="123"/>
                      <a:pt x="25" y="121"/>
                    </a:cubicBezTo>
                    <a:lnTo>
                      <a:pt x="25" y="121"/>
                    </a:lnTo>
                    <a:lnTo>
                      <a:pt x="25" y="121"/>
                    </a:lnTo>
                    <a:cubicBezTo>
                      <a:pt x="24" y="120"/>
                      <a:pt x="22" y="119"/>
                      <a:pt x="21" y="119"/>
                    </a:cubicBezTo>
                    <a:lnTo>
                      <a:pt x="19" y="121"/>
                    </a:lnTo>
                    <a:lnTo>
                      <a:pt x="22" y="121"/>
                    </a:lnTo>
                    <a:cubicBezTo>
                      <a:pt x="22" y="119"/>
                      <a:pt x="22" y="117"/>
                      <a:pt x="21" y="114"/>
                    </a:cubicBezTo>
                    <a:lnTo>
                      <a:pt x="21" y="113"/>
                    </a:lnTo>
                    <a:lnTo>
                      <a:pt x="18" y="111"/>
                    </a:lnTo>
                    <a:lnTo>
                      <a:pt x="16" y="110"/>
                    </a:lnTo>
                    <a:lnTo>
                      <a:pt x="13" y="112"/>
                    </a:lnTo>
                    <a:lnTo>
                      <a:pt x="13" y="112"/>
                    </a:lnTo>
                    <a:lnTo>
                      <a:pt x="12" y="113"/>
                    </a:lnTo>
                    <a:cubicBezTo>
                      <a:pt x="12" y="114"/>
                      <a:pt x="11" y="115"/>
                      <a:pt x="10" y="118"/>
                    </a:cubicBezTo>
                    <a:lnTo>
                      <a:pt x="10" y="118"/>
                    </a:lnTo>
                    <a:lnTo>
                      <a:pt x="14" y="118"/>
                    </a:lnTo>
                    <a:lnTo>
                      <a:pt x="10" y="118"/>
                    </a:lnTo>
                    <a:lnTo>
                      <a:pt x="10" y="118"/>
                    </a:lnTo>
                    <a:lnTo>
                      <a:pt x="10" y="120"/>
                    </a:lnTo>
                    <a:cubicBezTo>
                      <a:pt x="10" y="120"/>
                      <a:pt x="9" y="120"/>
                      <a:pt x="8" y="121"/>
                    </a:cubicBezTo>
                    <a:cubicBezTo>
                      <a:pt x="7" y="122"/>
                      <a:pt x="5" y="124"/>
                      <a:pt x="5" y="126"/>
                    </a:cubicBezTo>
                    <a:cubicBezTo>
                      <a:pt x="4" y="127"/>
                      <a:pt x="4" y="129"/>
                      <a:pt x="4" y="131"/>
                    </a:cubicBezTo>
                    <a:lnTo>
                      <a:pt x="4" y="138"/>
                    </a:lnTo>
                    <a:cubicBezTo>
                      <a:pt x="4" y="150"/>
                      <a:pt x="4" y="163"/>
                      <a:pt x="4" y="175"/>
                    </a:cubicBezTo>
                    <a:cubicBezTo>
                      <a:pt x="4" y="178"/>
                      <a:pt x="4" y="181"/>
                      <a:pt x="4" y="184"/>
                    </a:cubicBezTo>
                    <a:cubicBezTo>
                      <a:pt x="4" y="187"/>
                      <a:pt x="5" y="188"/>
                      <a:pt x="5" y="189"/>
                    </a:cubicBezTo>
                    <a:lnTo>
                      <a:pt x="6" y="191"/>
                    </a:lnTo>
                    <a:lnTo>
                      <a:pt x="8" y="191"/>
                    </a:lnTo>
                    <a:lnTo>
                      <a:pt x="25" y="191"/>
                    </a:lnTo>
                    <a:lnTo>
                      <a:pt x="28" y="191"/>
                    </a:lnTo>
                    <a:lnTo>
                      <a:pt x="28" y="189"/>
                    </a:lnTo>
                    <a:lnTo>
                      <a:pt x="25" y="188"/>
                    </a:lnTo>
                    <a:lnTo>
                      <a:pt x="25" y="185"/>
                    </a:lnTo>
                    <a:lnTo>
                      <a:pt x="8" y="185"/>
                    </a:lnTo>
                    <a:lnTo>
                      <a:pt x="8" y="188"/>
                    </a:lnTo>
                    <a:lnTo>
                      <a:pt x="11" y="187"/>
                    </a:lnTo>
                    <a:cubicBezTo>
                      <a:pt x="10" y="186"/>
                      <a:pt x="10" y="184"/>
                      <a:pt x="10" y="184"/>
                    </a:cubicBezTo>
                    <a:lnTo>
                      <a:pt x="10" y="175"/>
                    </a:lnTo>
                    <a:cubicBezTo>
                      <a:pt x="10" y="163"/>
                      <a:pt x="10" y="150"/>
                      <a:pt x="10" y="138"/>
                    </a:cubicBezTo>
                    <a:lnTo>
                      <a:pt x="10" y="131"/>
                    </a:lnTo>
                    <a:cubicBezTo>
                      <a:pt x="10" y="130"/>
                      <a:pt x="10" y="129"/>
                      <a:pt x="11" y="128"/>
                    </a:cubicBezTo>
                    <a:lnTo>
                      <a:pt x="12" y="126"/>
                    </a:lnTo>
                    <a:cubicBezTo>
                      <a:pt x="13" y="126"/>
                      <a:pt x="14" y="124"/>
                      <a:pt x="15" y="123"/>
                    </a:cubicBezTo>
                    <a:cubicBezTo>
                      <a:pt x="16" y="122"/>
                      <a:pt x="17" y="120"/>
                      <a:pt x="17" y="118"/>
                    </a:cubicBezTo>
                    <a:lnTo>
                      <a:pt x="17" y="118"/>
                    </a:lnTo>
                    <a:lnTo>
                      <a:pt x="17" y="118"/>
                    </a:lnTo>
                    <a:lnTo>
                      <a:pt x="17" y="117"/>
                    </a:lnTo>
                    <a:lnTo>
                      <a:pt x="14" y="118"/>
                    </a:lnTo>
                    <a:lnTo>
                      <a:pt x="17" y="118"/>
                    </a:lnTo>
                    <a:lnTo>
                      <a:pt x="17" y="117"/>
                    </a:lnTo>
                    <a:lnTo>
                      <a:pt x="14" y="118"/>
                    </a:lnTo>
                    <a:lnTo>
                      <a:pt x="17" y="118"/>
                    </a:lnTo>
                    <a:lnTo>
                      <a:pt x="16" y="118"/>
                    </a:lnTo>
                    <a:lnTo>
                      <a:pt x="17" y="118"/>
                    </a:lnTo>
                    <a:lnTo>
                      <a:pt x="17" y="118"/>
                    </a:lnTo>
                    <a:lnTo>
                      <a:pt x="16" y="118"/>
                    </a:lnTo>
                    <a:lnTo>
                      <a:pt x="17" y="118"/>
                    </a:lnTo>
                    <a:lnTo>
                      <a:pt x="18" y="116"/>
                    </a:lnTo>
                    <a:lnTo>
                      <a:pt x="15" y="115"/>
                    </a:lnTo>
                    <a:lnTo>
                      <a:pt x="16" y="117"/>
                    </a:lnTo>
                    <a:lnTo>
                      <a:pt x="18" y="117"/>
                    </a:lnTo>
                    <a:lnTo>
                      <a:pt x="16" y="114"/>
                    </a:lnTo>
                    <a:lnTo>
                      <a:pt x="15" y="117"/>
                    </a:lnTo>
                    <a:lnTo>
                      <a:pt x="16" y="118"/>
                    </a:lnTo>
                    <a:lnTo>
                      <a:pt x="18" y="115"/>
                    </a:lnTo>
                    <a:lnTo>
                      <a:pt x="15" y="116"/>
                    </a:lnTo>
                    <a:cubicBezTo>
                      <a:pt x="15" y="117"/>
                      <a:pt x="16" y="119"/>
                      <a:pt x="16" y="122"/>
                    </a:cubicBezTo>
                    <a:lnTo>
                      <a:pt x="16" y="123"/>
                    </a:lnTo>
                    <a:lnTo>
                      <a:pt x="17" y="124"/>
                    </a:lnTo>
                    <a:cubicBezTo>
                      <a:pt x="18" y="125"/>
                      <a:pt x="20" y="125"/>
                      <a:pt x="21" y="126"/>
                    </a:cubicBezTo>
                    <a:lnTo>
                      <a:pt x="21" y="126"/>
                    </a:lnTo>
                    <a:cubicBezTo>
                      <a:pt x="22" y="127"/>
                      <a:pt x="22" y="128"/>
                      <a:pt x="22" y="129"/>
                    </a:cubicBezTo>
                    <a:lnTo>
                      <a:pt x="22" y="129"/>
                    </a:lnTo>
                    <a:lnTo>
                      <a:pt x="22" y="129"/>
                    </a:lnTo>
                    <a:lnTo>
                      <a:pt x="22" y="131"/>
                    </a:lnTo>
                    <a:lnTo>
                      <a:pt x="25" y="131"/>
                    </a:lnTo>
                    <a:lnTo>
                      <a:pt x="22" y="131"/>
                    </a:lnTo>
                    <a:cubicBezTo>
                      <a:pt x="22" y="139"/>
                      <a:pt x="22" y="147"/>
                      <a:pt x="22" y="154"/>
                    </a:cubicBezTo>
                    <a:cubicBezTo>
                      <a:pt x="22" y="164"/>
                      <a:pt x="22" y="173"/>
                      <a:pt x="22" y="183"/>
                    </a:cubicBezTo>
                    <a:cubicBezTo>
                      <a:pt x="22" y="184"/>
                      <a:pt x="22" y="185"/>
                      <a:pt x="22" y="188"/>
                    </a:cubicBezTo>
                    <a:lnTo>
                      <a:pt x="25" y="188"/>
                    </a:lnTo>
                    <a:lnTo>
                      <a:pt x="25" y="185"/>
                    </a:lnTo>
                    <a:lnTo>
                      <a:pt x="25" y="188"/>
                    </a:lnTo>
                    <a:close/>
                    <a:moveTo>
                      <a:pt x="33" y="108"/>
                    </a:moveTo>
                    <a:lnTo>
                      <a:pt x="33" y="111"/>
                    </a:lnTo>
                    <a:cubicBezTo>
                      <a:pt x="36" y="111"/>
                      <a:pt x="39" y="112"/>
                      <a:pt x="43" y="112"/>
                    </a:cubicBezTo>
                    <a:cubicBezTo>
                      <a:pt x="46" y="112"/>
                      <a:pt x="49" y="112"/>
                      <a:pt x="51" y="111"/>
                    </a:cubicBezTo>
                    <a:lnTo>
                      <a:pt x="53" y="110"/>
                    </a:lnTo>
                    <a:lnTo>
                      <a:pt x="54" y="108"/>
                    </a:lnTo>
                    <a:cubicBezTo>
                      <a:pt x="54" y="107"/>
                      <a:pt x="54" y="107"/>
                      <a:pt x="54" y="105"/>
                    </a:cubicBezTo>
                    <a:cubicBezTo>
                      <a:pt x="54" y="88"/>
                      <a:pt x="54" y="72"/>
                      <a:pt x="54" y="55"/>
                    </a:cubicBezTo>
                    <a:lnTo>
                      <a:pt x="54" y="55"/>
                    </a:lnTo>
                    <a:lnTo>
                      <a:pt x="52" y="55"/>
                    </a:lnTo>
                    <a:lnTo>
                      <a:pt x="54" y="55"/>
                    </a:lnTo>
                    <a:lnTo>
                      <a:pt x="54" y="55"/>
                    </a:lnTo>
                    <a:lnTo>
                      <a:pt x="52" y="55"/>
                    </a:lnTo>
                    <a:lnTo>
                      <a:pt x="54" y="55"/>
                    </a:lnTo>
                    <a:cubicBezTo>
                      <a:pt x="54" y="53"/>
                      <a:pt x="54" y="51"/>
                      <a:pt x="53" y="50"/>
                    </a:cubicBezTo>
                    <a:cubicBezTo>
                      <a:pt x="52" y="48"/>
                      <a:pt x="51" y="46"/>
                      <a:pt x="49" y="46"/>
                    </a:cubicBezTo>
                    <a:lnTo>
                      <a:pt x="49" y="46"/>
                    </a:lnTo>
                    <a:lnTo>
                      <a:pt x="48" y="45"/>
                    </a:lnTo>
                    <a:lnTo>
                      <a:pt x="48" y="44"/>
                    </a:lnTo>
                    <a:cubicBezTo>
                      <a:pt x="48" y="43"/>
                      <a:pt x="48" y="41"/>
                      <a:pt x="47" y="40"/>
                    </a:cubicBezTo>
                    <a:cubicBezTo>
                      <a:pt x="46" y="39"/>
                      <a:pt x="45" y="38"/>
                      <a:pt x="44" y="38"/>
                    </a:cubicBezTo>
                    <a:cubicBezTo>
                      <a:pt x="43" y="37"/>
                      <a:pt x="42" y="37"/>
                      <a:pt x="41" y="37"/>
                    </a:cubicBezTo>
                    <a:lnTo>
                      <a:pt x="39" y="37"/>
                    </a:lnTo>
                    <a:lnTo>
                      <a:pt x="38" y="39"/>
                    </a:lnTo>
                    <a:cubicBezTo>
                      <a:pt x="38" y="39"/>
                      <a:pt x="37" y="41"/>
                      <a:pt x="36" y="42"/>
                    </a:cubicBezTo>
                    <a:lnTo>
                      <a:pt x="36" y="42"/>
                    </a:lnTo>
                    <a:lnTo>
                      <a:pt x="36" y="42"/>
                    </a:lnTo>
                    <a:cubicBezTo>
                      <a:pt x="36" y="44"/>
                      <a:pt x="36" y="46"/>
                      <a:pt x="36" y="47"/>
                    </a:cubicBezTo>
                    <a:lnTo>
                      <a:pt x="39" y="47"/>
                    </a:lnTo>
                    <a:lnTo>
                      <a:pt x="37" y="44"/>
                    </a:lnTo>
                    <a:cubicBezTo>
                      <a:pt x="34" y="47"/>
                      <a:pt x="32" y="48"/>
                      <a:pt x="30" y="50"/>
                    </a:cubicBezTo>
                    <a:cubicBezTo>
                      <a:pt x="30" y="52"/>
                      <a:pt x="29" y="53"/>
                      <a:pt x="29" y="54"/>
                    </a:cubicBezTo>
                    <a:cubicBezTo>
                      <a:pt x="29" y="55"/>
                      <a:pt x="29" y="57"/>
                      <a:pt x="29" y="59"/>
                    </a:cubicBezTo>
                    <a:cubicBezTo>
                      <a:pt x="29" y="65"/>
                      <a:pt x="29" y="72"/>
                      <a:pt x="29" y="78"/>
                    </a:cubicBezTo>
                    <a:cubicBezTo>
                      <a:pt x="29" y="86"/>
                      <a:pt x="29" y="93"/>
                      <a:pt x="29" y="101"/>
                    </a:cubicBezTo>
                    <a:cubicBezTo>
                      <a:pt x="29" y="103"/>
                      <a:pt x="29" y="105"/>
                      <a:pt x="30" y="108"/>
                    </a:cubicBezTo>
                    <a:lnTo>
                      <a:pt x="30" y="111"/>
                    </a:lnTo>
                    <a:lnTo>
                      <a:pt x="33" y="111"/>
                    </a:lnTo>
                    <a:lnTo>
                      <a:pt x="33" y="108"/>
                    </a:lnTo>
                    <a:lnTo>
                      <a:pt x="36" y="108"/>
                    </a:lnTo>
                    <a:cubicBezTo>
                      <a:pt x="36" y="105"/>
                      <a:pt x="35" y="103"/>
                      <a:pt x="35" y="101"/>
                    </a:cubicBezTo>
                    <a:cubicBezTo>
                      <a:pt x="35" y="93"/>
                      <a:pt x="35" y="86"/>
                      <a:pt x="35" y="78"/>
                    </a:cubicBezTo>
                    <a:cubicBezTo>
                      <a:pt x="35" y="72"/>
                      <a:pt x="35" y="65"/>
                      <a:pt x="35" y="59"/>
                    </a:cubicBezTo>
                    <a:cubicBezTo>
                      <a:pt x="35" y="57"/>
                      <a:pt x="35" y="56"/>
                      <a:pt x="35" y="55"/>
                    </a:cubicBezTo>
                    <a:cubicBezTo>
                      <a:pt x="36" y="54"/>
                      <a:pt x="36" y="54"/>
                      <a:pt x="36" y="53"/>
                    </a:cubicBezTo>
                    <a:cubicBezTo>
                      <a:pt x="37" y="52"/>
                      <a:pt x="38" y="51"/>
                      <a:pt x="41" y="50"/>
                    </a:cubicBezTo>
                    <a:lnTo>
                      <a:pt x="42" y="49"/>
                    </a:lnTo>
                    <a:lnTo>
                      <a:pt x="42" y="48"/>
                    </a:lnTo>
                    <a:cubicBezTo>
                      <a:pt x="42" y="46"/>
                      <a:pt x="42" y="45"/>
                      <a:pt x="42" y="44"/>
                    </a:cubicBezTo>
                    <a:lnTo>
                      <a:pt x="42" y="44"/>
                    </a:lnTo>
                    <a:cubicBezTo>
                      <a:pt x="43" y="44"/>
                      <a:pt x="43" y="43"/>
                      <a:pt x="44" y="41"/>
                    </a:cubicBezTo>
                    <a:lnTo>
                      <a:pt x="41" y="40"/>
                    </a:lnTo>
                    <a:lnTo>
                      <a:pt x="41" y="43"/>
                    </a:lnTo>
                    <a:lnTo>
                      <a:pt x="41" y="43"/>
                    </a:lnTo>
                    <a:lnTo>
                      <a:pt x="41" y="43"/>
                    </a:lnTo>
                    <a:lnTo>
                      <a:pt x="42" y="43"/>
                    </a:lnTo>
                    <a:lnTo>
                      <a:pt x="41" y="43"/>
                    </a:lnTo>
                    <a:lnTo>
                      <a:pt x="41" y="43"/>
                    </a:lnTo>
                    <a:lnTo>
                      <a:pt x="42" y="43"/>
                    </a:lnTo>
                    <a:lnTo>
                      <a:pt x="41" y="43"/>
                    </a:lnTo>
                    <a:lnTo>
                      <a:pt x="42" y="43"/>
                    </a:lnTo>
                    <a:lnTo>
                      <a:pt x="41" y="43"/>
                    </a:lnTo>
                    <a:lnTo>
                      <a:pt x="41" y="43"/>
                    </a:lnTo>
                    <a:lnTo>
                      <a:pt x="42" y="43"/>
                    </a:lnTo>
                    <a:lnTo>
                      <a:pt x="41" y="43"/>
                    </a:lnTo>
                    <a:lnTo>
                      <a:pt x="41" y="44"/>
                    </a:lnTo>
                    <a:cubicBezTo>
                      <a:pt x="41" y="46"/>
                      <a:pt x="42" y="47"/>
                      <a:pt x="43" y="48"/>
                    </a:cubicBezTo>
                    <a:cubicBezTo>
                      <a:pt x="43" y="50"/>
                      <a:pt x="45" y="51"/>
                      <a:pt x="46" y="51"/>
                    </a:cubicBezTo>
                    <a:lnTo>
                      <a:pt x="46" y="51"/>
                    </a:lnTo>
                    <a:cubicBezTo>
                      <a:pt x="47" y="52"/>
                      <a:pt x="47" y="52"/>
                      <a:pt x="48" y="53"/>
                    </a:cubicBezTo>
                    <a:cubicBezTo>
                      <a:pt x="48" y="53"/>
                      <a:pt x="48" y="54"/>
                      <a:pt x="48" y="55"/>
                    </a:cubicBezTo>
                    <a:lnTo>
                      <a:pt x="48" y="55"/>
                    </a:lnTo>
                    <a:lnTo>
                      <a:pt x="50" y="55"/>
                    </a:lnTo>
                    <a:lnTo>
                      <a:pt x="48" y="55"/>
                    </a:lnTo>
                    <a:lnTo>
                      <a:pt x="48" y="55"/>
                    </a:lnTo>
                    <a:lnTo>
                      <a:pt x="50" y="55"/>
                    </a:lnTo>
                    <a:lnTo>
                      <a:pt x="48" y="55"/>
                    </a:lnTo>
                    <a:cubicBezTo>
                      <a:pt x="48" y="72"/>
                      <a:pt x="48" y="88"/>
                      <a:pt x="48" y="105"/>
                    </a:cubicBezTo>
                    <a:lnTo>
                      <a:pt x="48" y="105"/>
                    </a:lnTo>
                    <a:lnTo>
                      <a:pt x="48" y="105"/>
                    </a:lnTo>
                    <a:lnTo>
                      <a:pt x="48" y="105"/>
                    </a:lnTo>
                    <a:lnTo>
                      <a:pt x="48" y="105"/>
                    </a:lnTo>
                    <a:lnTo>
                      <a:pt x="48" y="105"/>
                    </a:lnTo>
                    <a:cubicBezTo>
                      <a:pt x="48" y="105"/>
                      <a:pt x="48" y="106"/>
                      <a:pt x="47" y="107"/>
                    </a:cubicBezTo>
                    <a:lnTo>
                      <a:pt x="51" y="108"/>
                    </a:lnTo>
                    <a:lnTo>
                      <a:pt x="50" y="105"/>
                    </a:lnTo>
                    <a:cubicBezTo>
                      <a:pt x="47" y="105"/>
                      <a:pt x="45" y="105"/>
                      <a:pt x="43" y="105"/>
                    </a:cubicBezTo>
                    <a:cubicBezTo>
                      <a:pt x="40" y="105"/>
                      <a:pt x="37" y="105"/>
                      <a:pt x="33" y="105"/>
                    </a:cubicBezTo>
                    <a:lnTo>
                      <a:pt x="33" y="108"/>
                    </a:lnTo>
                    <a:lnTo>
                      <a:pt x="36" y="108"/>
                    </a:lnTo>
                    <a:lnTo>
                      <a:pt x="33" y="108"/>
                    </a:lnTo>
                    <a:close/>
                    <a:moveTo>
                      <a:pt x="25" y="108"/>
                    </a:moveTo>
                    <a:lnTo>
                      <a:pt x="28" y="109"/>
                    </a:lnTo>
                    <a:cubicBezTo>
                      <a:pt x="28" y="107"/>
                      <a:pt x="28" y="107"/>
                      <a:pt x="28" y="105"/>
                    </a:cubicBezTo>
                    <a:cubicBezTo>
                      <a:pt x="28" y="88"/>
                      <a:pt x="28" y="72"/>
                      <a:pt x="29" y="55"/>
                    </a:cubicBezTo>
                    <a:lnTo>
                      <a:pt x="29" y="55"/>
                    </a:lnTo>
                    <a:cubicBezTo>
                      <a:pt x="29" y="53"/>
                      <a:pt x="28" y="51"/>
                      <a:pt x="27" y="50"/>
                    </a:cubicBezTo>
                    <a:cubicBezTo>
                      <a:pt x="26" y="48"/>
                      <a:pt x="25" y="47"/>
                      <a:pt x="23" y="46"/>
                    </a:cubicBezTo>
                    <a:lnTo>
                      <a:pt x="22" y="45"/>
                    </a:lnTo>
                    <a:lnTo>
                      <a:pt x="22" y="45"/>
                    </a:lnTo>
                    <a:cubicBezTo>
                      <a:pt x="22" y="44"/>
                      <a:pt x="22" y="43"/>
                      <a:pt x="22" y="41"/>
                    </a:cubicBezTo>
                    <a:cubicBezTo>
                      <a:pt x="21" y="40"/>
                      <a:pt x="21" y="39"/>
                      <a:pt x="20" y="38"/>
                    </a:cubicBezTo>
                    <a:cubicBezTo>
                      <a:pt x="19" y="37"/>
                      <a:pt x="18" y="37"/>
                      <a:pt x="17" y="37"/>
                    </a:cubicBezTo>
                    <a:lnTo>
                      <a:pt x="17" y="37"/>
                    </a:lnTo>
                    <a:lnTo>
                      <a:pt x="16" y="37"/>
                    </a:lnTo>
                    <a:cubicBezTo>
                      <a:pt x="15" y="37"/>
                      <a:pt x="14" y="37"/>
                      <a:pt x="13" y="38"/>
                    </a:cubicBezTo>
                    <a:cubicBezTo>
                      <a:pt x="11" y="39"/>
                      <a:pt x="11" y="41"/>
                      <a:pt x="11" y="42"/>
                    </a:cubicBezTo>
                    <a:cubicBezTo>
                      <a:pt x="10" y="43"/>
                      <a:pt x="10" y="44"/>
                      <a:pt x="10" y="45"/>
                    </a:cubicBezTo>
                    <a:cubicBezTo>
                      <a:pt x="10" y="45"/>
                      <a:pt x="10" y="46"/>
                      <a:pt x="10" y="47"/>
                    </a:cubicBezTo>
                    <a:lnTo>
                      <a:pt x="13" y="48"/>
                    </a:lnTo>
                    <a:lnTo>
                      <a:pt x="12" y="45"/>
                    </a:lnTo>
                    <a:cubicBezTo>
                      <a:pt x="9" y="46"/>
                      <a:pt x="7" y="48"/>
                      <a:pt x="5" y="50"/>
                    </a:cubicBezTo>
                    <a:cubicBezTo>
                      <a:pt x="4" y="52"/>
                      <a:pt x="4" y="55"/>
                      <a:pt x="4" y="58"/>
                    </a:cubicBezTo>
                    <a:lnTo>
                      <a:pt x="4" y="58"/>
                    </a:lnTo>
                    <a:cubicBezTo>
                      <a:pt x="4" y="64"/>
                      <a:pt x="4" y="71"/>
                      <a:pt x="4" y="77"/>
                    </a:cubicBezTo>
                    <a:cubicBezTo>
                      <a:pt x="4" y="84"/>
                      <a:pt x="4" y="91"/>
                      <a:pt x="4" y="98"/>
                    </a:cubicBezTo>
                    <a:lnTo>
                      <a:pt x="4" y="102"/>
                    </a:lnTo>
                    <a:cubicBezTo>
                      <a:pt x="4" y="104"/>
                      <a:pt x="4" y="106"/>
                      <a:pt x="4" y="108"/>
                    </a:cubicBezTo>
                    <a:lnTo>
                      <a:pt x="5" y="111"/>
                    </a:lnTo>
                    <a:lnTo>
                      <a:pt x="7" y="111"/>
                    </a:lnTo>
                    <a:cubicBezTo>
                      <a:pt x="10" y="112"/>
                      <a:pt x="13" y="112"/>
                      <a:pt x="16" y="112"/>
                    </a:cubicBezTo>
                    <a:cubicBezTo>
                      <a:pt x="19" y="112"/>
                      <a:pt x="22" y="112"/>
                      <a:pt x="25" y="111"/>
                    </a:cubicBezTo>
                    <a:lnTo>
                      <a:pt x="27" y="111"/>
                    </a:lnTo>
                    <a:lnTo>
                      <a:pt x="28" y="109"/>
                    </a:lnTo>
                    <a:lnTo>
                      <a:pt x="25" y="108"/>
                    </a:lnTo>
                    <a:lnTo>
                      <a:pt x="24" y="105"/>
                    </a:lnTo>
                    <a:cubicBezTo>
                      <a:pt x="22" y="105"/>
                      <a:pt x="19" y="105"/>
                      <a:pt x="16" y="105"/>
                    </a:cubicBezTo>
                    <a:cubicBezTo>
                      <a:pt x="13" y="105"/>
                      <a:pt x="11" y="105"/>
                      <a:pt x="8" y="105"/>
                    </a:cubicBezTo>
                    <a:lnTo>
                      <a:pt x="8" y="108"/>
                    </a:lnTo>
                    <a:lnTo>
                      <a:pt x="11" y="108"/>
                    </a:lnTo>
                    <a:cubicBezTo>
                      <a:pt x="10" y="105"/>
                      <a:pt x="10" y="103"/>
                      <a:pt x="10" y="102"/>
                    </a:cubicBezTo>
                    <a:cubicBezTo>
                      <a:pt x="10" y="100"/>
                      <a:pt x="10" y="99"/>
                      <a:pt x="10" y="98"/>
                    </a:cubicBezTo>
                    <a:cubicBezTo>
                      <a:pt x="10" y="91"/>
                      <a:pt x="10" y="84"/>
                      <a:pt x="10" y="77"/>
                    </a:cubicBezTo>
                    <a:cubicBezTo>
                      <a:pt x="10" y="71"/>
                      <a:pt x="10" y="64"/>
                      <a:pt x="10" y="58"/>
                    </a:cubicBezTo>
                    <a:lnTo>
                      <a:pt x="10" y="58"/>
                    </a:lnTo>
                    <a:cubicBezTo>
                      <a:pt x="10" y="56"/>
                      <a:pt x="10" y="54"/>
                      <a:pt x="11" y="53"/>
                    </a:cubicBezTo>
                    <a:cubicBezTo>
                      <a:pt x="12" y="52"/>
                      <a:pt x="12" y="51"/>
                      <a:pt x="14" y="50"/>
                    </a:cubicBezTo>
                    <a:lnTo>
                      <a:pt x="16" y="50"/>
                    </a:lnTo>
                    <a:lnTo>
                      <a:pt x="16" y="48"/>
                    </a:lnTo>
                    <a:cubicBezTo>
                      <a:pt x="16" y="48"/>
                      <a:pt x="17" y="47"/>
                      <a:pt x="17" y="45"/>
                    </a:cubicBezTo>
                    <a:cubicBezTo>
                      <a:pt x="17" y="44"/>
                      <a:pt x="17" y="43"/>
                      <a:pt x="17" y="43"/>
                    </a:cubicBezTo>
                    <a:lnTo>
                      <a:pt x="17" y="43"/>
                    </a:lnTo>
                    <a:lnTo>
                      <a:pt x="17" y="43"/>
                    </a:lnTo>
                    <a:lnTo>
                      <a:pt x="17" y="43"/>
                    </a:lnTo>
                    <a:lnTo>
                      <a:pt x="17" y="43"/>
                    </a:lnTo>
                    <a:lnTo>
                      <a:pt x="17" y="43"/>
                    </a:lnTo>
                    <a:lnTo>
                      <a:pt x="16" y="42"/>
                    </a:lnTo>
                    <a:lnTo>
                      <a:pt x="17" y="43"/>
                    </a:lnTo>
                    <a:lnTo>
                      <a:pt x="17" y="43"/>
                    </a:lnTo>
                    <a:lnTo>
                      <a:pt x="16" y="42"/>
                    </a:lnTo>
                    <a:lnTo>
                      <a:pt x="17" y="43"/>
                    </a:lnTo>
                    <a:lnTo>
                      <a:pt x="16" y="42"/>
                    </a:lnTo>
                    <a:lnTo>
                      <a:pt x="16" y="43"/>
                    </a:lnTo>
                    <a:lnTo>
                      <a:pt x="17" y="43"/>
                    </a:lnTo>
                    <a:lnTo>
                      <a:pt x="16" y="42"/>
                    </a:lnTo>
                    <a:lnTo>
                      <a:pt x="16" y="43"/>
                    </a:lnTo>
                    <a:lnTo>
                      <a:pt x="16" y="43"/>
                    </a:lnTo>
                    <a:lnTo>
                      <a:pt x="16" y="43"/>
                    </a:lnTo>
                    <a:lnTo>
                      <a:pt x="16" y="43"/>
                    </a:lnTo>
                    <a:lnTo>
                      <a:pt x="16" y="43"/>
                    </a:lnTo>
                    <a:lnTo>
                      <a:pt x="16" y="43"/>
                    </a:lnTo>
                    <a:lnTo>
                      <a:pt x="16" y="43"/>
                    </a:lnTo>
                    <a:lnTo>
                      <a:pt x="16" y="43"/>
                    </a:lnTo>
                    <a:lnTo>
                      <a:pt x="16" y="43"/>
                    </a:lnTo>
                    <a:lnTo>
                      <a:pt x="16" y="42"/>
                    </a:lnTo>
                    <a:lnTo>
                      <a:pt x="16" y="43"/>
                    </a:lnTo>
                    <a:lnTo>
                      <a:pt x="16" y="43"/>
                    </a:lnTo>
                    <a:lnTo>
                      <a:pt x="16" y="42"/>
                    </a:lnTo>
                    <a:lnTo>
                      <a:pt x="16" y="43"/>
                    </a:lnTo>
                    <a:lnTo>
                      <a:pt x="16" y="42"/>
                    </a:lnTo>
                    <a:lnTo>
                      <a:pt x="15" y="43"/>
                    </a:lnTo>
                    <a:lnTo>
                      <a:pt x="16" y="43"/>
                    </a:lnTo>
                    <a:lnTo>
                      <a:pt x="16" y="42"/>
                    </a:lnTo>
                    <a:lnTo>
                      <a:pt x="15" y="43"/>
                    </a:lnTo>
                    <a:cubicBezTo>
                      <a:pt x="15" y="43"/>
                      <a:pt x="16" y="44"/>
                      <a:pt x="16" y="45"/>
                    </a:cubicBezTo>
                    <a:cubicBezTo>
                      <a:pt x="16" y="47"/>
                      <a:pt x="16" y="48"/>
                      <a:pt x="17" y="49"/>
                    </a:cubicBezTo>
                    <a:cubicBezTo>
                      <a:pt x="18" y="50"/>
                      <a:pt x="19" y="51"/>
                      <a:pt x="20" y="51"/>
                    </a:cubicBezTo>
                    <a:cubicBezTo>
                      <a:pt x="21" y="52"/>
                      <a:pt x="21" y="52"/>
                      <a:pt x="22" y="53"/>
                    </a:cubicBezTo>
                    <a:cubicBezTo>
                      <a:pt x="22" y="53"/>
                      <a:pt x="22" y="54"/>
                      <a:pt x="22" y="55"/>
                    </a:cubicBezTo>
                    <a:lnTo>
                      <a:pt x="22" y="55"/>
                    </a:lnTo>
                    <a:cubicBezTo>
                      <a:pt x="22" y="72"/>
                      <a:pt x="22" y="88"/>
                      <a:pt x="22" y="105"/>
                    </a:cubicBezTo>
                    <a:lnTo>
                      <a:pt x="22" y="105"/>
                    </a:lnTo>
                    <a:cubicBezTo>
                      <a:pt x="22" y="106"/>
                      <a:pt x="22" y="107"/>
                      <a:pt x="21" y="108"/>
                    </a:cubicBezTo>
                    <a:lnTo>
                      <a:pt x="25" y="108"/>
                    </a:lnTo>
                    <a:lnTo>
                      <a:pt x="24" y="105"/>
                    </a:lnTo>
                    <a:lnTo>
                      <a:pt x="25" y="108"/>
                    </a:lnTo>
                    <a:close/>
                    <a:moveTo>
                      <a:pt x="37" y="29"/>
                    </a:moveTo>
                    <a:lnTo>
                      <a:pt x="40" y="28"/>
                    </a:lnTo>
                    <a:lnTo>
                      <a:pt x="40" y="26"/>
                    </a:lnTo>
                    <a:lnTo>
                      <a:pt x="39" y="25"/>
                    </a:lnTo>
                    <a:lnTo>
                      <a:pt x="38" y="25"/>
                    </a:lnTo>
                    <a:cubicBezTo>
                      <a:pt x="36" y="23"/>
                      <a:pt x="35" y="21"/>
                      <a:pt x="33" y="19"/>
                    </a:cubicBezTo>
                    <a:lnTo>
                      <a:pt x="32" y="18"/>
                    </a:lnTo>
                    <a:lnTo>
                      <a:pt x="27" y="18"/>
                    </a:lnTo>
                    <a:lnTo>
                      <a:pt x="26" y="18"/>
                    </a:lnTo>
                    <a:lnTo>
                      <a:pt x="25" y="18"/>
                    </a:lnTo>
                    <a:cubicBezTo>
                      <a:pt x="23" y="20"/>
                      <a:pt x="22" y="22"/>
                      <a:pt x="20" y="24"/>
                    </a:cubicBezTo>
                    <a:lnTo>
                      <a:pt x="18" y="26"/>
                    </a:lnTo>
                    <a:cubicBezTo>
                      <a:pt x="18" y="27"/>
                      <a:pt x="17" y="28"/>
                      <a:pt x="17" y="29"/>
                    </a:cubicBezTo>
                    <a:cubicBezTo>
                      <a:pt x="17" y="31"/>
                      <a:pt x="18" y="32"/>
                      <a:pt x="18" y="33"/>
                    </a:cubicBezTo>
                    <a:lnTo>
                      <a:pt x="20" y="35"/>
                    </a:lnTo>
                    <a:cubicBezTo>
                      <a:pt x="21" y="36"/>
                      <a:pt x="22" y="38"/>
                      <a:pt x="24" y="39"/>
                    </a:cubicBezTo>
                    <a:cubicBezTo>
                      <a:pt x="26" y="41"/>
                      <a:pt x="27" y="41"/>
                      <a:pt x="29" y="41"/>
                    </a:cubicBezTo>
                    <a:cubicBezTo>
                      <a:pt x="30" y="41"/>
                      <a:pt x="31" y="41"/>
                      <a:pt x="32" y="41"/>
                    </a:cubicBezTo>
                    <a:cubicBezTo>
                      <a:pt x="33" y="40"/>
                      <a:pt x="34" y="39"/>
                      <a:pt x="34" y="38"/>
                    </a:cubicBezTo>
                    <a:lnTo>
                      <a:pt x="34" y="38"/>
                    </a:lnTo>
                    <a:cubicBezTo>
                      <a:pt x="35" y="37"/>
                      <a:pt x="36" y="36"/>
                      <a:pt x="38" y="34"/>
                    </a:cubicBezTo>
                    <a:lnTo>
                      <a:pt x="39" y="34"/>
                    </a:lnTo>
                    <a:lnTo>
                      <a:pt x="40" y="31"/>
                    </a:lnTo>
                    <a:lnTo>
                      <a:pt x="41" y="30"/>
                    </a:lnTo>
                    <a:lnTo>
                      <a:pt x="40" y="28"/>
                    </a:lnTo>
                    <a:lnTo>
                      <a:pt x="37" y="29"/>
                    </a:lnTo>
                    <a:lnTo>
                      <a:pt x="34" y="28"/>
                    </a:lnTo>
                    <a:lnTo>
                      <a:pt x="33" y="30"/>
                    </a:lnTo>
                    <a:lnTo>
                      <a:pt x="36" y="32"/>
                    </a:lnTo>
                    <a:lnTo>
                      <a:pt x="35" y="29"/>
                    </a:lnTo>
                    <a:cubicBezTo>
                      <a:pt x="32" y="31"/>
                      <a:pt x="30" y="33"/>
                      <a:pt x="29" y="35"/>
                    </a:cubicBezTo>
                    <a:lnTo>
                      <a:pt x="29" y="35"/>
                    </a:lnTo>
                    <a:lnTo>
                      <a:pt x="30" y="36"/>
                    </a:lnTo>
                    <a:lnTo>
                      <a:pt x="29" y="35"/>
                    </a:lnTo>
                    <a:lnTo>
                      <a:pt x="29" y="35"/>
                    </a:lnTo>
                    <a:lnTo>
                      <a:pt x="30" y="36"/>
                    </a:lnTo>
                    <a:lnTo>
                      <a:pt x="29" y="35"/>
                    </a:lnTo>
                    <a:lnTo>
                      <a:pt x="29" y="35"/>
                    </a:lnTo>
                    <a:lnTo>
                      <a:pt x="29" y="35"/>
                    </a:lnTo>
                    <a:lnTo>
                      <a:pt x="29" y="35"/>
                    </a:lnTo>
                    <a:lnTo>
                      <a:pt x="29" y="35"/>
                    </a:lnTo>
                    <a:lnTo>
                      <a:pt x="29" y="35"/>
                    </a:lnTo>
                    <a:lnTo>
                      <a:pt x="29" y="35"/>
                    </a:lnTo>
                    <a:lnTo>
                      <a:pt x="29" y="35"/>
                    </a:lnTo>
                    <a:lnTo>
                      <a:pt x="29" y="35"/>
                    </a:lnTo>
                    <a:lnTo>
                      <a:pt x="28" y="35"/>
                    </a:lnTo>
                    <a:lnTo>
                      <a:pt x="29" y="35"/>
                    </a:lnTo>
                    <a:lnTo>
                      <a:pt x="29" y="35"/>
                    </a:lnTo>
                    <a:lnTo>
                      <a:pt x="28" y="35"/>
                    </a:lnTo>
                    <a:lnTo>
                      <a:pt x="29" y="35"/>
                    </a:lnTo>
                    <a:cubicBezTo>
                      <a:pt x="28" y="34"/>
                      <a:pt x="26" y="32"/>
                      <a:pt x="25" y="30"/>
                    </a:cubicBezTo>
                    <a:lnTo>
                      <a:pt x="24" y="29"/>
                    </a:lnTo>
                    <a:lnTo>
                      <a:pt x="24" y="29"/>
                    </a:lnTo>
                    <a:lnTo>
                      <a:pt x="23" y="29"/>
                    </a:lnTo>
                    <a:lnTo>
                      <a:pt x="24" y="29"/>
                    </a:lnTo>
                    <a:lnTo>
                      <a:pt x="24" y="29"/>
                    </a:lnTo>
                    <a:lnTo>
                      <a:pt x="23" y="29"/>
                    </a:lnTo>
                    <a:lnTo>
                      <a:pt x="24" y="29"/>
                    </a:lnTo>
                    <a:lnTo>
                      <a:pt x="22" y="29"/>
                    </a:lnTo>
                    <a:lnTo>
                      <a:pt x="24" y="29"/>
                    </a:lnTo>
                    <a:lnTo>
                      <a:pt x="24" y="29"/>
                    </a:lnTo>
                    <a:lnTo>
                      <a:pt x="22" y="29"/>
                    </a:lnTo>
                    <a:lnTo>
                      <a:pt x="24" y="29"/>
                    </a:lnTo>
                    <a:lnTo>
                      <a:pt x="22" y="29"/>
                    </a:lnTo>
                    <a:lnTo>
                      <a:pt x="24" y="30"/>
                    </a:lnTo>
                    <a:lnTo>
                      <a:pt x="24" y="29"/>
                    </a:lnTo>
                    <a:lnTo>
                      <a:pt x="22" y="29"/>
                    </a:lnTo>
                    <a:lnTo>
                      <a:pt x="24" y="30"/>
                    </a:lnTo>
                    <a:lnTo>
                      <a:pt x="24" y="30"/>
                    </a:lnTo>
                    <a:lnTo>
                      <a:pt x="25" y="28"/>
                    </a:lnTo>
                    <a:cubicBezTo>
                      <a:pt x="27" y="26"/>
                      <a:pt x="28" y="25"/>
                      <a:pt x="30" y="23"/>
                    </a:cubicBezTo>
                    <a:lnTo>
                      <a:pt x="28" y="21"/>
                    </a:lnTo>
                    <a:lnTo>
                      <a:pt x="28" y="24"/>
                    </a:lnTo>
                    <a:lnTo>
                      <a:pt x="30" y="24"/>
                    </a:lnTo>
                    <a:lnTo>
                      <a:pt x="30" y="21"/>
                    </a:lnTo>
                    <a:lnTo>
                      <a:pt x="28" y="23"/>
                    </a:lnTo>
                    <a:cubicBezTo>
                      <a:pt x="30" y="25"/>
                      <a:pt x="32" y="28"/>
                      <a:pt x="35" y="30"/>
                    </a:cubicBezTo>
                    <a:lnTo>
                      <a:pt x="37" y="27"/>
                    </a:lnTo>
                    <a:lnTo>
                      <a:pt x="33" y="28"/>
                    </a:lnTo>
                    <a:lnTo>
                      <a:pt x="34" y="30"/>
                    </a:lnTo>
                    <a:lnTo>
                      <a:pt x="37" y="29"/>
                    </a:lnTo>
                    <a:lnTo>
                      <a:pt x="34" y="28"/>
                    </a:lnTo>
                    <a:lnTo>
                      <a:pt x="37" y="2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5" name="Freeform 2498">
                <a:extLst>
                  <a:ext uri="{FF2B5EF4-FFF2-40B4-BE49-F238E27FC236}">
                    <a16:creationId xmlns:a16="http://schemas.microsoft.com/office/drawing/2014/main" id="{37ED50A1-37B5-4ACD-B628-C5267C96721E}"/>
                  </a:ext>
                </a:extLst>
              </p:cNvPr>
              <p:cNvSpPr>
                <a:spLocks/>
              </p:cNvSpPr>
              <p:nvPr/>
            </p:nvSpPr>
            <p:spPr bwMode="auto">
              <a:xfrm>
                <a:off x="2483" y="4123"/>
                <a:ext cx="39" cy="70"/>
              </a:xfrm>
              <a:custGeom>
                <a:avLst/>
                <a:gdLst>
                  <a:gd name="T0" fmla="*/ 6 w 70"/>
                  <a:gd name="T1" fmla="*/ 120 h 124"/>
                  <a:gd name="T2" fmla="*/ 8 w 70"/>
                  <a:gd name="T3" fmla="*/ 99 h 124"/>
                  <a:gd name="T4" fmla="*/ 13 w 70"/>
                  <a:gd name="T5" fmla="*/ 70 h 124"/>
                  <a:gd name="T6" fmla="*/ 8 w 70"/>
                  <a:gd name="T7" fmla="*/ 55 h 124"/>
                  <a:gd name="T8" fmla="*/ 8 w 70"/>
                  <a:gd name="T9" fmla="*/ 49 h 124"/>
                  <a:gd name="T10" fmla="*/ 46 w 70"/>
                  <a:gd name="T11" fmla="*/ 22 h 124"/>
                  <a:gd name="T12" fmla="*/ 67 w 70"/>
                  <a:gd name="T13" fmla="*/ 8 h 124"/>
                  <a:gd name="T14" fmla="*/ 63 w 70"/>
                  <a:gd name="T15" fmla="*/ 6 h 124"/>
                  <a:gd name="T16" fmla="*/ 64 w 70"/>
                  <a:gd name="T17" fmla="*/ 8 h 124"/>
                  <a:gd name="T18" fmla="*/ 64 w 70"/>
                  <a:gd name="T19" fmla="*/ 8 h 124"/>
                  <a:gd name="T20" fmla="*/ 64 w 70"/>
                  <a:gd name="T21" fmla="*/ 8 h 124"/>
                  <a:gd name="T22" fmla="*/ 64 w 70"/>
                  <a:gd name="T23" fmla="*/ 8 h 124"/>
                  <a:gd name="T24" fmla="*/ 64 w 70"/>
                  <a:gd name="T25" fmla="*/ 69 h 124"/>
                  <a:gd name="T26" fmla="*/ 66 w 70"/>
                  <a:gd name="T27" fmla="*/ 73 h 124"/>
                  <a:gd name="T28" fmla="*/ 59 w 70"/>
                  <a:gd name="T29" fmla="*/ 71 h 124"/>
                  <a:gd name="T30" fmla="*/ 56 w 70"/>
                  <a:gd name="T31" fmla="*/ 73 h 124"/>
                  <a:gd name="T32" fmla="*/ 58 w 70"/>
                  <a:gd name="T33" fmla="*/ 80 h 124"/>
                  <a:gd name="T34" fmla="*/ 45 w 70"/>
                  <a:gd name="T35" fmla="*/ 82 h 124"/>
                  <a:gd name="T36" fmla="*/ 5 w 70"/>
                  <a:gd name="T37" fmla="*/ 116 h 124"/>
                  <a:gd name="T38" fmla="*/ 3 w 70"/>
                  <a:gd name="T39" fmla="*/ 121 h 124"/>
                  <a:gd name="T40" fmla="*/ 3 w 70"/>
                  <a:gd name="T41" fmla="*/ 121 h 124"/>
                  <a:gd name="T42" fmla="*/ 9 w 70"/>
                  <a:gd name="T43" fmla="*/ 121 h 124"/>
                  <a:gd name="T44" fmla="*/ 49 w 70"/>
                  <a:gd name="T45" fmla="*/ 87 h 124"/>
                  <a:gd name="T46" fmla="*/ 61 w 70"/>
                  <a:gd name="T47" fmla="*/ 82 h 124"/>
                  <a:gd name="T48" fmla="*/ 62 w 70"/>
                  <a:gd name="T49" fmla="*/ 75 h 124"/>
                  <a:gd name="T50" fmla="*/ 60 w 70"/>
                  <a:gd name="T51" fmla="*/ 77 h 124"/>
                  <a:gd name="T52" fmla="*/ 69 w 70"/>
                  <a:gd name="T53" fmla="*/ 75 h 124"/>
                  <a:gd name="T54" fmla="*/ 70 w 70"/>
                  <a:gd name="T55" fmla="*/ 69 h 124"/>
                  <a:gd name="T56" fmla="*/ 70 w 70"/>
                  <a:gd name="T57" fmla="*/ 8 h 124"/>
                  <a:gd name="T58" fmla="*/ 69 w 70"/>
                  <a:gd name="T59" fmla="*/ 4 h 124"/>
                  <a:gd name="T60" fmla="*/ 64 w 70"/>
                  <a:gd name="T61" fmla="*/ 2 h 124"/>
                  <a:gd name="T62" fmla="*/ 42 w 70"/>
                  <a:gd name="T63" fmla="*/ 17 h 124"/>
                  <a:gd name="T64" fmla="*/ 3 w 70"/>
                  <a:gd name="T65" fmla="*/ 45 h 124"/>
                  <a:gd name="T66" fmla="*/ 2 w 70"/>
                  <a:gd name="T67" fmla="*/ 57 h 124"/>
                  <a:gd name="T68" fmla="*/ 6 w 70"/>
                  <a:gd name="T69" fmla="*/ 70 h 124"/>
                  <a:gd name="T70" fmla="*/ 2 w 70"/>
                  <a:gd name="T71" fmla="*/ 97 h 124"/>
                  <a:gd name="T72" fmla="*/ 0 w 70"/>
                  <a:gd name="T73" fmla="*/ 121 h 124"/>
                  <a:gd name="T74" fmla="*/ 4 w 70"/>
                  <a:gd name="T7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124">
                    <a:moveTo>
                      <a:pt x="3" y="121"/>
                    </a:moveTo>
                    <a:lnTo>
                      <a:pt x="6" y="120"/>
                    </a:lnTo>
                    <a:cubicBezTo>
                      <a:pt x="6" y="119"/>
                      <a:pt x="6" y="117"/>
                      <a:pt x="6" y="115"/>
                    </a:cubicBezTo>
                    <a:cubicBezTo>
                      <a:pt x="6" y="110"/>
                      <a:pt x="7" y="104"/>
                      <a:pt x="8" y="99"/>
                    </a:cubicBezTo>
                    <a:cubicBezTo>
                      <a:pt x="11" y="90"/>
                      <a:pt x="12" y="80"/>
                      <a:pt x="13" y="71"/>
                    </a:cubicBezTo>
                    <a:lnTo>
                      <a:pt x="13" y="70"/>
                    </a:lnTo>
                    <a:cubicBezTo>
                      <a:pt x="13" y="67"/>
                      <a:pt x="12" y="65"/>
                      <a:pt x="11" y="63"/>
                    </a:cubicBezTo>
                    <a:cubicBezTo>
                      <a:pt x="10" y="60"/>
                      <a:pt x="9" y="57"/>
                      <a:pt x="8" y="55"/>
                    </a:cubicBezTo>
                    <a:cubicBezTo>
                      <a:pt x="7" y="54"/>
                      <a:pt x="7" y="52"/>
                      <a:pt x="7" y="51"/>
                    </a:cubicBezTo>
                    <a:cubicBezTo>
                      <a:pt x="7" y="50"/>
                      <a:pt x="7" y="49"/>
                      <a:pt x="8" y="49"/>
                    </a:cubicBezTo>
                    <a:cubicBezTo>
                      <a:pt x="9" y="48"/>
                      <a:pt x="9" y="47"/>
                      <a:pt x="11" y="46"/>
                    </a:cubicBezTo>
                    <a:cubicBezTo>
                      <a:pt x="22" y="38"/>
                      <a:pt x="34" y="30"/>
                      <a:pt x="46" y="22"/>
                    </a:cubicBezTo>
                    <a:cubicBezTo>
                      <a:pt x="52" y="18"/>
                      <a:pt x="58" y="13"/>
                      <a:pt x="64" y="9"/>
                    </a:cubicBezTo>
                    <a:cubicBezTo>
                      <a:pt x="65" y="9"/>
                      <a:pt x="66" y="8"/>
                      <a:pt x="67" y="8"/>
                    </a:cubicBezTo>
                    <a:lnTo>
                      <a:pt x="66" y="5"/>
                    </a:lnTo>
                    <a:lnTo>
                      <a:pt x="63" y="6"/>
                    </a:lnTo>
                    <a:lnTo>
                      <a:pt x="63" y="8"/>
                    </a:lnTo>
                    <a:lnTo>
                      <a:pt x="64" y="8"/>
                    </a:lnTo>
                    <a:lnTo>
                      <a:pt x="64" y="8"/>
                    </a:lnTo>
                    <a:lnTo>
                      <a:pt x="64" y="8"/>
                    </a:lnTo>
                    <a:lnTo>
                      <a:pt x="64" y="8"/>
                    </a:lnTo>
                    <a:lnTo>
                      <a:pt x="64" y="8"/>
                    </a:lnTo>
                    <a:lnTo>
                      <a:pt x="64" y="8"/>
                    </a:lnTo>
                    <a:lnTo>
                      <a:pt x="64" y="8"/>
                    </a:lnTo>
                    <a:cubicBezTo>
                      <a:pt x="64" y="21"/>
                      <a:pt x="64" y="33"/>
                      <a:pt x="64" y="46"/>
                    </a:cubicBezTo>
                    <a:cubicBezTo>
                      <a:pt x="64" y="53"/>
                      <a:pt x="64" y="61"/>
                      <a:pt x="64" y="69"/>
                    </a:cubicBezTo>
                    <a:cubicBezTo>
                      <a:pt x="64" y="69"/>
                      <a:pt x="63" y="70"/>
                      <a:pt x="63" y="72"/>
                    </a:cubicBezTo>
                    <a:lnTo>
                      <a:pt x="66" y="73"/>
                    </a:lnTo>
                    <a:lnTo>
                      <a:pt x="66" y="69"/>
                    </a:lnTo>
                    <a:cubicBezTo>
                      <a:pt x="63" y="70"/>
                      <a:pt x="61" y="70"/>
                      <a:pt x="59" y="71"/>
                    </a:cubicBezTo>
                    <a:lnTo>
                      <a:pt x="57" y="71"/>
                    </a:lnTo>
                    <a:lnTo>
                      <a:pt x="56" y="73"/>
                    </a:lnTo>
                    <a:cubicBezTo>
                      <a:pt x="56" y="75"/>
                      <a:pt x="55" y="77"/>
                      <a:pt x="55" y="79"/>
                    </a:cubicBezTo>
                    <a:lnTo>
                      <a:pt x="58" y="80"/>
                    </a:lnTo>
                    <a:lnTo>
                      <a:pt x="56" y="77"/>
                    </a:lnTo>
                    <a:cubicBezTo>
                      <a:pt x="53" y="78"/>
                      <a:pt x="49" y="80"/>
                      <a:pt x="45" y="82"/>
                    </a:cubicBezTo>
                    <a:cubicBezTo>
                      <a:pt x="31" y="90"/>
                      <a:pt x="19" y="102"/>
                      <a:pt x="7" y="114"/>
                    </a:cubicBezTo>
                    <a:cubicBezTo>
                      <a:pt x="6" y="115"/>
                      <a:pt x="6" y="116"/>
                      <a:pt x="5" y="116"/>
                    </a:cubicBezTo>
                    <a:cubicBezTo>
                      <a:pt x="4" y="117"/>
                      <a:pt x="4" y="117"/>
                      <a:pt x="3" y="118"/>
                    </a:cubicBezTo>
                    <a:lnTo>
                      <a:pt x="3" y="121"/>
                    </a:lnTo>
                    <a:lnTo>
                      <a:pt x="6" y="120"/>
                    </a:lnTo>
                    <a:lnTo>
                      <a:pt x="3" y="121"/>
                    </a:lnTo>
                    <a:lnTo>
                      <a:pt x="4" y="124"/>
                    </a:lnTo>
                    <a:cubicBezTo>
                      <a:pt x="6" y="123"/>
                      <a:pt x="8" y="122"/>
                      <a:pt x="9" y="121"/>
                    </a:cubicBezTo>
                    <a:cubicBezTo>
                      <a:pt x="11" y="120"/>
                      <a:pt x="11" y="119"/>
                      <a:pt x="12" y="118"/>
                    </a:cubicBezTo>
                    <a:cubicBezTo>
                      <a:pt x="23" y="106"/>
                      <a:pt x="35" y="95"/>
                      <a:pt x="49" y="87"/>
                    </a:cubicBezTo>
                    <a:cubicBezTo>
                      <a:pt x="52" y="86"/>
                      <a:pt x="56" y="84"/>
                      <a:pt x="59" y="82"/>
                    </a:cubicBezTo>
                    <a:lnTo>
                      <a:pt x="61" y="82"/>
                    </a:lnTo>
                    <a:lnTo>
                      <a:pt x="61" y="80"/>
                    </a:lnTo>
                    <a:cubicBezTo>
                      <a:pt x="61" y="78"/>
                      <a:pt x="62" y="76"/>
                      <a:pt x="62" y="75"/>
                    </a:cubicBezTo>
                    <a:lnTo>
                      <a:pt x="59" y="74"/>
                    </a:lnTo>
                    <a:lnTo>
                      <a:pt x="60" y="77"/>
                    </a:lnTo>
                    <a:cubicBezTo>
                      <a:pt x="62" y="76"/>
                      <a:pt x="64" y="76"/>
                      <a:pt x="67" y="76"/>
                    </a:cubicBezTo>
                    <a:lnTo>
                      <a:pt x="69" y="75"/>
                    </a:lnTo>
                    <a:lnTo>
                      <a:pt x="69" y="73"/>
                    </a:lnTo>
                    <a:cubicBezTo>
                      <a:pt x="69" y="72"/>
                      <a:pt x="70" y="71"/>
                      <a:pt x="70" y="69"/>
                    </a:cubicBezTo>
                    <a:cubicBezTo>
                      <a:pt x="70" y="61"/>
                      <a:pt x="70" y="53"/>
                      <a:pt x="70" y="46"/>
                    </a:cubicBezTo>
                    <a:cubicBezTo>
                      <a:pt x="70" y="33"/>
                      <a:pt x="70" y="20"/>
                      <a:pt x="70" y="8"/>
                    </a:cubicBezTo>
                    <a:lnTo>
                      <a:pt x="70" y="8"/>
                    </a:lnTo>
                    <a:cubicBezTo>
                      <a:pt x="70" y="5"/>
                      <a:pt x="69" y="5"/>
                      <a:pt x="69" y="4"/>
                    </a:cubicBezTo>
                    <a:lnTo>
                      <a:pt x="67" y="0"/>
                    </a:lnTo>
                    <a:lnTo>
                      <a:pt x="64" y="2"/>
                    </a:lnTo>
                    <a:cubicBezTo>
                      <a:pt x="63" y="3"/>
                      <a:pt x="62" y="3"/>
                      <a:pt x="60" y="4"/>
                    </a:cubicBezTo>
                    <a:cubicBezTo>
                      <a:pt x="54" y="8"/>
                      <a:pt x="48" y="13"/>
                      <a:pt x="42" y="17"/>
                    </a:cubicBezTo>
                    <a:cubicBezTo>
                      <a:pt x="31" y="25"/>
                      <a:pt x="19" y="33"/>
                      <a:pt x="7" y="41"/>
                    </a:cubicBezTo>
                    <a:cubicBezTo>
                      <a:pt x="5" y="42"/>
                      <a:pt x="4" y="43"/>
                      <a:pt x="3" y="45"/>
                    </a:cubicBezTo>
                    <a:cubicBezTo>
                      <a:pt x="1" y="47"/>
                      <a:pt x="1" y="49"/>
                      <a:pt x="1" y="51"/>
                    </a:cubicBezTo>
                    <a:cubicBezTo>
                      <a:pt x="1" y="53"/>
                      <a:pt x="1" y="55"/>
                      <a:pt x="2" y="57"/>
                    </a:cubicBezTo>
                    <a:cubicBezTo>
                      <a:pt x="3" y="60"/>
                      <a:pt x="4" y="62"/>
                      <a:pt x="5" y="65"/>
                    </a:cubicBezTo>
                    <a:cubicBezTo>
                      <a:pt x="6" y="67"/>
                      <a:pt x="6" y="69"/>
                      <a:pt x="6" y="70"/>
                    </a:cubicBezTo>
                    <a:lnTo>
                      <a:pt x="6" y="71"/>
                    </a:lnTo>
                    <a:cubicBezTo>
                      <a:pt x="5" y="80"/>
                      <a:pt x="5" y="89"/>
                      <a:pt x="2" y="97"/>
                    </a:cubicBezTo>
                    <a:cubicBezTo>
                      <a:pt x="1" y="103"/>
                      <a:pt x="0" y="109"/>
                      <a:pt x="0" y="115"/>
                    </a:cubicBezTo>
                    <a:cubicBezTo>
                      <a:pt x="0" y="117"/>
                      <a:pt x="0" y="119"/>
                      <a:pt x="0" y="121"/>
                    </a:cubicBezTo>
                    <a:lnTo>
                      <a:pt x="0" y="124"/>
                    </a:lnTo>
                    <a:lnTo>
                      <a:pt x="4" y="124"/>
                    </a:lnTo>
                    <a:lnTo>
                      <a:pt x="3"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6" name="Freeform 2499">
                <a:extLst>
                  <a:ext uri="{FF2B5EF4-FFF2-40B4-BE49-F238E27FC236}">
                    <a16:creationId xmlns:a16="http://schemas.microsoft.com/office/drawing/2014/main" id="{140856CB-A74A-43D7-B3B2-E6EEFB6CC9CE}"/>
                  </a:ext>
                </a:extLst>
              </p:cNvPr>
              <p:cNvSpPr>
                <a:spLocks/>
              </p:cNvSpPr>
              <p:nvPr/>
            </p:nvSpPr>
            <p:spPr bwMode="auto">
              <a:xfrm>
                <a:off x="2580" y="4123"/>
                <a:ext cx="40" cy="73"/>
              </a:xfrm>
              <a:custGeom>
                <a:avLst/>
                <a:gdLst>
                  <a:gd name="T0" fmla="*/ 68 w 70"/>
                  <a:gd name="T1" fmla="*/ 119 h 129"/>
                  <a:gd name="T2" fmla="*/ 40 w 70"/>
                  <a:gd name="T3" fmla="*/ 92 h 129"/>
                  <a:gd name="T4" fmla="*/ 12 w 70"/>
                  <a:gd name="T5" fmla="*/ 80 h 129"/>
                  <a:gd name="T6" fmla="*/ 14 w 70"/>
                  <a:gd name="T7" fmla="*/ 73 h 129"/>
                  <a:gd name="T8" fmla="*/ 11 w 70"/>
                  <a:gd name="T9" fmla="*/ 71 h 129"/>
                  <a:gd name="T10" fmla="*/ 4 w 70"/>
                  <a:gd name="T11" fmla="*/ 73 h 129"/>
                  <a:gd name="T12" fmla="*/ 6 w 70"/>
                  <a:gd name="T13" fmla="*/ 69 h 129"/>
                  <a:gd name="T14" fmla="*/ 7 w 70"/>
                  <a:gd name="T15" fmla="*/ 71 h 129"/>
                  <a:gd name="T16" fmla="*/ 6 w 70"/>
                  <a:gd name="T17" fmla="*/ 35 h 129"/>
                  <a:gd name="T18" fmla="*/ 6 w 70"/>
                  <a:gd name="T19" fmla="*/ 5 h 129"/>
                  <a:gd name="T20" fmla="*/ 2 w 70"/>
                  <a:gd name="T21" fmla="*/ 8 h 129"/>
                  <a:gd name="T22" fmla="*/ 59 w 70"/>
                  <a:gd name="T23" fmla="*/ 46 h 129"/>
                  <a:gd name="T24" fmla="*/ 63 w 70"/>
                  <a:gd name="T25" fmla="*/ 51 h 129"/>
                  <a:gd name="T26" fmla="*/ 65 w 70"/>
                  <a:gd name="T27" fmla="*/ 56 h 129"/>
                  <a:gd name="T28" fmla="*/ 62 w 70"/>
                  <a:gd name="T29" fmla="*/ 56 h 129"/>
                  <a:gd name="T30" fmla="*/ 62 w 70"/>
                  <a:gd name="T31" fmla="*/ 55 h 129"/>
                  <a:gd name="T32" fmla="*/ 59 w 70"/>
                  <a:gd name="T33" fmla="*/ 88 h 129"/>
                  <a:gd name="T34" fmla="*/ 63 w 70"/>
                  <a:gd name="T35" fmla="*/ 111 h 129"/>
                  <a:gd name="T36" fmla="*/ 66 w 70"/>
                  <a:gd name="T37" fmla="*/ 121 h 129"/>
                  <a:gd name="T38" fmla="*/ 66 w 70"/>
                  <a:gd name="T39" fmla="*/ 121 h 129"/>
                  <a:gd name="T40" fmla="*/ 70 w 70"/>
                  <a:gd name="T41" fmla="*/ 111 h 129"/>
                  <a:gd name="T42" fmla="*/ 65 w 70"/>
                  <a:gd name="T43" fmla="*/ 87 h 129"/>
                  <a:gd name="T44" fmla="*/ 68 w 70"/>
                  <a:gd name="T45" fmla="*/ 58 h 129"/>
                  <a:gd name="T46" fmla="*/ 68 w 70"/>
                  <a:gd name="T47" fmla="*/ 57 h 129"/>
                  <a:gd name="T48" fmla="*/ 68 w 70"/>
                  <a:gd name="T49" fmla="*/ 57 h 129"/>
                  <a:gd name="T50" fmla="*/ 68 w 70"/>
                  <a:gd name="T51" fmla="*/ 45 h 129"/>
                  <a:gd name="T52" fmla="*/ 9 w 70"/>
                  <a:gd name="T53" fmla="*/ 3 h 129"/>
                  <a:gd name="T54" fmla="*/ 0 w 70"/>
                  <a:gd name="T55" fmla="*/ 0 h 129"/>
                  <a:gd name="T56" fmla="*/ 0 w 70"/>
                  <a:gd name="T57" fmla="*/ 14 h 129"/>
                  <a:gd name="T58" fmla="*/ 0 w 70"/>
                  <a:gd name="T59" fmla="*/ 57 h 129"/>
                  <a:gd name="T60" fmla="*/ 0 w 70"/>
                  <a:gd name="T61" fmla="*/ 71 h 129"/>
                  <a:gd name="T62" fmla="*/ 2 w 70"/>
                  <a:gd name="T63" fmla="*/ 76 h 129"/>
                  <a:gd name="T64" fmla="*/ 10 w 70"/>
                  <a:gd name="T65" fmla="*/ 77 h 129"/>
                  <a:gd name="T66" fmla="*/ 8 w 70"/>
                  <a:gd name="T67" fmla="*/ 75 h 129"/>
                  <a:gd name="T68" fmla="*/ 9 w 70"/>
                  <a:gd name="T69" fmla="*/ 83 h 129"/>
                  <a:gd name="T70" fmla="*/ 36 w 70"/>
                  <a:gd name="T71" fmla="*/ 97 h 129"/>
                  <a:gd name="T72" fmla="*/ 64 w 70"/>
                  <a:gd name="T73" fmla="*/ 124 h 129"/>
                  <a:gd name="T74" fmla="*/ 69 w 70"/>
                  <a:gd name="T75"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129">
                    <a:moveTo>
                      <a:pt x="66" y="121"/>
                    </a:moveTo>
                    <a:lnTo>
                      <a:pt x="68" y="119"/>
                    </a:lnTo>
                    <a:cubicBezTo>
                      <a:pt x="65" y="116"/>
                      <a:pt x="64" y="115"/>
                      <a:pt x="62" y="113"/>
                    </a:cubicBezTo>
                    <a:cubicBezTo>
                      <a:pt x="55" y="106"/>
                      <a:pt x="48" y="99"/>
                      <a:pt x="40" y="92"/>
                    </a:cubicBezTo>
                    <a:cubicBezTo>
                      <a:pt x="32" y="86"/>
                      <a:pt x="24" y="80"/>
                      <a:pt x="13" y="77"/>
                    </a:cubicBezTo>
                    <a:lnTo>
                      <a:pt x="12" y="80"/>
                    </a:lnTo>
                    <a:lnTo>
                      <a:pt x="15" y="79"/>
                    </a:lnTo>
                    <a:cubicBezTo>
                      <a:pt x="15" y="77"/>
                      <a:pt x="14" y="75"/>
                      <a:pt x="14" y="73"/>
                    </a:cubicBezTo>
                    <a:lnTo>
                      <a:pt x="14" y="71"/>
                    </a:lnTo>
                    <a:lnTo>
                      <a:pt x="11" y="71"/>
                    </a:lnTo>
                    <a:cubicBezTo>
                      <a:pt x="9" y="70"/>
                      <a:pt x="7" y="70"/>
                      <a:pt x="5" y="70"/>
                    </a:cubicBezTo>
                    <a:lnTo>
                      <a:pt x="4" y="73"/>
                    </a:lnTo>
                    <a:lnTo>
                      <a:pt x="7" y="72"/>
                    </a:lnTo>
                    <a:lnTo>
                      <a:pt x="6" y="69"/>
                    </a:lnTo>
                    <a:lnTo>
                      <a:pt x="3" y="71"/>
                    </a:lnTo>
                    <a:lnTo>
                      <a:pt x="7" y="71"/>
                    </a:lnTo>
                    <a:cubicBezTo>
                      <a:pt x="6" y="66"/>
                      <a:pt x="6" y="61"/>
                      <a:pt x="6" y="57"/>
                    </a:cubicBezTo>
                    <a:cubicBezTo>
                      <a:pt x="6" y="49"/>
                      <a:pt x="6" y="42"/>
                      <a:pt x="6" y="35"/>
                    </a:cubicBezTo>
                    <a:lnTo>
                      <a:pt x="6" y="14"/>
                    </a:lnTo>
                    <a:lnTo>
                      <a:pt x="6" y="5"/>
                    </a:lnTo>
                    <a:lnTo>
                      <a:pt x="3" y="5"/>
                    </a:lnTo>
                    <a:lnTo>
                      <a:pt x="2" y="8"/>
                    </a:lnTo>
                    <a:cubicBezTo>
                      <a:pt x="4" y="8"/>
                      <a:pt x="5" y="9"/>
                      <a:pt x="5" y="9"/>
                    </a:cubicBezTo>
                    <a:cubicBezTo>
                      <a:pt x="23" y="21"/>
                      <a:pt x="41" y="33"/>
                      <a:pt x="59" y="46"/>
                    </a:cubicBezTo>
                    <a:cubicBezTo>
                      <a:pt x="61" y="47"/>
                      <a:pt x="62" y="48"/>
                      <a:pt x="62" y="49"/>
                    </a:cubicBezTo>
                    <a:cubicBezTo>
                      <a:pt x="63" y="49"/>
                      <a:pt x="63" y="50"/>
                      <a:pt x="63" y="51"/>
                    </a:cubicBezTo>
                    <a:cubicBezTo>
                      <a:pt x="63" y="52"/>
                      <a:pt x="63" y="53"/>
                      <a:pt x="62" y="55"/>
                    </a:cubicBezTo>
                    <a:lnTo>
                      <a:pt x="65" y="56"/>
                    </a:lnTo>
                    <a:lnTo>
                      <a:pt x="62" y="55"/>
                    </a:lnTo>
                    <a:lnTo>
                      <a:pt x="62" y="56"/>
                    </a:lnTo>
                    <a:lnTo>
                      <a:pt x="65" y="57"/>
                    </a:lnTo>
                    <a:lnTo>
                      <a:pt x="62" y="55"/>
                    </a:lnTo>
                    <a:cubicBezTo>
                      <a:pt x="59" y="61"/>
                      <a:pt x="57" y="67"/>
                      <a:pt x="57" y="73"/>
                    </a:cubicBezTo>
                    <a:cubicBezTo>
                      <a:pt x="57" y="78"/>
                      <a:pt x="58" y="83"/>
                      <a:pt x="59" y="88"/>
                    </a:cubicBezTo>
                    <a:cubicBezTo>
                      <a:pt x="60" y="93"/>
                      <a:pt x="61" y="98"/>
                      <a:pt x="63" y="103"/>
                    </a:cubicBezTo>
                    <a:cubicBezTo>
                      <a:pt x="63" y="106"/>
                      <a:pt x="63" y="108"/>
                      <a:pt x="63" y="111"/>
                    </a:cubicBezTo>
                    <a:cubicBezTo>
                      <a:pt x="63" y="114"/>
                      <a:pt x="63" y="117"/>
                      <a:pt x="63" y="121"/>
                    </a:cubicBezTo>
                    <a:lnTo>
                      <a:pt x="66" y="121"/>
                    </a:lnTo>
                    <a:lnTo>
                      <a:pt x="68" y="119"/>
                    </a:lnTo>
                    <a:lnTo>
                      <a:pt x="66" y="121"/>
                    </a:lnTo>
                    <a:lnTo>
                      <a:pt x="69" y="122"/>
                    </a:lnTo>
                    <a:cubicBezTo>
                      <a:pt x="69" y="118"/>
                      <a:pt x="70" y="114"/>
                      <a:pt x="70" y="111"/>
                    </a:cubicBezTo>
                    <a:cubicBezTo>
                      <a:pt x="70" y="108"/>
                      <a:pt x="69" y="105"/>
                      <a:pt x="69" y="102"/>
                    </a:cubicBezTo>
                    <a:cubicBezTo>
                      <a:pt x="67" y="97"/>
                      <a:pt x="66" y="92"/>
                      <a:pt x="65" y="87"/>
                    </a:cubicBezTo>
                    <a:cubicBezTo>
                      <a:pt x="64" y="82"/>
                      <a:pt x="64" y="78"/>
                      <a:pt x="64" y="73"/>
                    </a:cubicBezTo>
                    <a:cubicBezTo>
                      <a:pt x="64" y="68"/>
                      <a:pt x="65" y="63"/>
                      <a:pt x="68" y="58"/>
                    </a:cubicBezTo>
                    <a:lnTo>
                      <a:pt x="68" y="58"/>
                    </a:lnTo>
                    <a:lnTo>
                      <a:pt x="68" y="57"/>
                    </a:lnTo>
                    <a:lnTo>
                      <a:pt x="68" y="57"/>
                    </a:lnTo>
                    <a:lnTo>
                      <a:pt x="68" y="57"/>
                    </a:lnTo>
                    <a:cubicBezTo>
                      <a:pt x="69" y="55"/>
                      <a:pt x="69" y="53"/>
                      <a:pt x="69" y="51"/>
                    </a:cubicBezTo>
                    <a:cubicBezTo>
                      <a:pt x="69" y="49"/>
                      <a:pt x="69" y="47"/>
                      <a:pt x="68" y="45"/>
                    </a:cubicBezTo>
                    <a:cubicBezTo>
                      <a:pt x="66" y="43"/>
                      <a:pt x="65" y="42"/>
                      <a:pt x="63" y="40"/>
                    </a:cubicBezTo>
                    <a:cubicBezTo>
                      <a:pt x="45" y="28"/>
                      <a:pt x="27" y="16"/>
                      <a:pt x="9" y="3"/>
                    </a:cubicBezTo>
                    <a:cubicBezTo>
                      <a:pt x="7" y="2"/>
                      <a:pt x="6" y="2"/>
                      <a:pt x="4" y="2"/>
                    </a:cubicBezTo>
                    <a:lnTo>
                      <a:pt x="0" y="0"/>
                    </a:lnTo>
                    <a:lnTo>
                      <a:pt x="0" y="5"/>
                    </a:lnTo>
                    <a:lnTo>
                      <a:pt x="0" y="14"/>
                    </a:lnTo>
                    <a:lnTo>
                      <a:pt x="0" y="35"/>
                    </a:lnTo>
                    <a:lnTo>
                      <a:pt x="0" y="57"/>
                    </a:lnTo>
                    <a:cubicBezTo>
                      <a:pt x="0" y="61"/>
                      <a:pt x="0" y="66"/>
                      <a:pt x="0" y="71"/>
                    </a:cubicBezTo>
                    <a:lnTo>
                      <a:pt x="0" y="71"/>
                    </a:lnTo>
                    <a:lnTo>
                      <a:pt x="1" y="74"/>
                    </a:lnTo>
                    <a:lnTo>
                      <a:pt x="2" y="76"/>
                    </a:lnTo>
                    <a:lnTo>
                      <a:pt x="4" y="76"/>
                    </a:lnTo>
                    <a:cubicBezTo>
                      <a:pt x="6" y="76"/>
                      <a:pt x="8" y="77"/>
                      <a:pt x="10" y="77"/>
                    </a:cubicBezTo>
                    <a:lnTo>
                      <a:pt x="11" y="74"/>
                    </a:lnTo>
                    <a:lnTo>
                      <a:pt x="8" y="75"/>
                    </a:lnTo>
                    <a:cubicBezTo>
                      <a:pt x="8" y="77"/>
                      <a:pt x="9" y="78"/>
                      <a:pt x="9" y="81"/>
                    </a:cubicBezTo>
                    <a:lnTo>
                      <a:pt x="9" y="83"/>
                    </a:lnTo>
                    <a:lnTo>
                      <a:pt x="11" y="83"/>
                    </a:lnTo>
                    <a:cubicBezTo>
                      <a:pt x="20" y="85"/>
                      <a:pt x="28" y="91"/>
                      <a:pt x="36" y="97"/>
                    </a:cubicBezTo>
                    <a:cubicBezTo>
                      <a:pt x="44" y="103"/>
                      <a:pt x="50" y="111"/>
                      <a:pt x="58" y="118"/>
                    </a:cubicBezTo>
                    <a:cubicBezTo>
                      <a:pt x="59" y="119"/>
                      <a:pt x="61" y="121"/>
                      <a:pt x="64" y="124"/>
                    </a:cubicBezTo>
                    <a:lnTo>
                      <a:pt x="69" y="129"/>
                    </a:lnTo>
                    <a:lnTo>
                      <a:pt x="69" y="122"/>
                    </a:lnTo>
                    <a:lnTo>
                      <a:pt x="66" y="12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7" name="Freeform 2500">
                <a:extLst>
                  <a:ext uri="{FF2B5EF4-FFF2-40B4-BE49-F238E27FC236}">
                    <a16:creationId xmlns:a16="http://schemas.microsoft.com/office/drawing/2014/main" id="{6AE783FB-9510-4F57-9D2A-08A0863CED31}"/>
                  </a:ext>
                </a:extLst>
              </p:cNvPr>
              <p:cNvSpPr>
                <a:spLocks/>
              </p:cNvSpPr>
              <p:nvPr/>
            </p:nvSpPr>
            <p:spPr bwMode="auto">
              <a:xfrm>
                <a:off x="2526" y="4118"/>
                <a:ext cx="51" cy="49"/>
              </a:xfrm>
              <a:custGeom>
                <a:avLst/>
                <a:gdLst>
                  <a:gd name="T0" fmla="*/ 82 w 90"/>
                  <a:gd name="T1" fmla="*/ 3 h 86"/>
                  <a:gd name="T2" fmla="*/ 83 w 90"/>
                  <a:gd name="T3" fmla="*/ 41 h 86"/>
                  <a:gd name="T4" fmla="*/ 86 w 90"/>
                  <a:gd name="T5" fmla="*/ 67 h 86"/>
                  <a:gd name="T6" fmla="*/ 85 w 90"/>
                  <a:gd name="T7" fmla="*/ 64 h 86"/>
                  <a:gd name="T8" fmla="*/ 85 w 90"/>
                  <a:gd name="T9" fmla="*/ 64 h 86"/>
                  <a:gd name="T10" fmla="*/ 85 w 90"/>
                  <a:gd name="T11" fmla="*/ 64 h 86"/>
                  <a:gd name="T12" fmla="*/ 86 w 90"/>
                  <a:gd name="T13" fmla="*/ 65 h 86"/>
                  <a:gd name="T14" fmla="*/ 85 w 90"/>
                  <a:gd name="T15" fmla="*/ 66 h 86"/>
                  <a:gd name="T16" fmla="*/ 85 w 90"/>
                  <a:gd name="T17" fmla="*/ 65 h 86"/>
                  <a:gd name="T18" fmla="*/ 86 w 90"/>
                  <a:gd name="T19" fmla="*/ 65 h 86"/>
                  <a:gd name="T20" fmla="*/ 86 w 90"/>
                  <a:gd name="T21" fmla="*/ 65 h 86"/>
                  <a:gd name="T22" fmla="*/ 64 w 90"/>
                  <a:gd name="T23" fmla="*/ 36 h 86"/>
                  <a:gd name="T24" fmla="*/ 48 w 90"/>
                  <a:gd name="T25" fmla="*/ 24 h 86"/>
                  <a:gd name="T26" fmla="*/ 45 w 90"/>
                  <a:gd name="T27" fmla="*/ 23 h 86"/>
                  <a:gd name="T28" fmla="*/ 2 w 90"/>
                  <a:gd name="T29" fmla="*/ 68 h 86"/>
                  <a:gd name="T30" fmla="*/ 4 w 90"/>
                  <a:gd name="T31" fmla="*/ 73 h 86"/>
                  <a:gd name="T32" fmla="*/ 7 w 90"/>
                  <a:gd name="T33" fmla="*/ 61 h 86"/>
                  <a:gd name="T34" fmla="*/ 7 w 90"/>
                  <a:gd name="T35" fmla="*/ 17 h 86"/>
                  <a:gd name="T36" fmla="*/ 4 w 90"/>
                  <a:gd name="T37" fmla="*/ 3 h 86"/>
                  <a:gd name="T38" fmla="*/ 7 w 90"/>
                  <a:gd name="T39" fmla="*/ 6 h 86"/>
                  <a:gd name="T40" fmla="*/ 85 w 90"/>
                  <a:gd name="T41" fmla="*/ 3 h 86"/>
                  <a:gd name="T42" fmla="*/ 85 w 90"/>
                  <a:gd name="T43" fmla="*/ 3 h 86"/>
                  <a:gd name="T44" fmla="*/ 7 w 90"/>
                  <a:gd name="T45" fmla="*/ 0 h 86"/>
                  <a:gd name="T46" fmla="*/ 2 w 90"/>
                  <a:gd name="T47" fmla="*/ 1 h 86"/>
                  <a:gd name="T48" fmla="*/ 0 w 90"/>
                  <a:gd name="T49" fmla="*/ 17 h 86"/>
                  <a:gd name="T50" fmla="*/ 0 w 90"/>
                  <a:gd name="T51" fmla="*/ 61 h 86"/>
                  <a:gd name="T52" fmla="*/ 3 w 90"/>
                  <a:gd name="T53" fmla="*/ 86 h 86"/>
                  <a:gd name="T54" fmla="*/ 8 w 90"/>
                  <a:gd name="T55" fmla="*/ 71 h 86"/>
                  <a:gd name="T56" fmla="*/ 47 w 90"/>
                  <a:gd name="T57" fmla="*/ 29 h 86"/>
                  <a:gd name="T58" fmla="*/ 44 w 90"/>
                  <a:gd name="T59" fmla="*/ 29 h 86"/>
                  <a:gd name="T60" fmla="*/ 59 w 90"/>
                  <a:gd name="T61" fmla="*/ 40 h 86"/>
                  <a:gd name="T62" fmla="*/ 81 w 90"/>
                  <a:gd name="T63" fmla="*/ 68 h 86"/>
                  <a:gd name="T64" fmla="*/ 85 w 90"/>
                  <a:gd name="T65" fmla="*/ 71 h 86"/>
                  <a:gd name="T66" fmla="*/ 89 w 90"/>
                  <a:gd name="T67" fmla="*/ 70 h 86"/>
                  <a:gd name="T68" fmla="*/ 90 w 90"/>
                  <a:gd name="T69" fmla="*/ 41 h 86"/>
                  <a:gd name="T70" fmla="*/ 89 w 90"/>
                  <a:gd name="T71" fmla="*/ 2 h 86"/>
                  <a:gd name="T72" fmla="*/ 85 w 90"/>
                  <a:gd name="T7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86">
                    <a:moveTo>
                      <a:pt x="85" y="3"/>
                    </a:moveTo>
                    <a:lnTo>
                      <a:pt x="82" y="3"/>
                    </a:lnTo>
                    <a:cubicBezTo>
                      <a:pt x="83" y="5"/>
                      <a:pt x="83" y="11"/>
                      <a:pt x="83" y="17"/>
                    </a:cubicBezTo>
                    <a:cubicBezTo>
                      <a:pt x="83" y="24"/>
                      <a:pt x="83" y="33"/>
                      <a:pt x="83" y="41"/>
                    </a:cubicBezTo>
                    <a:cubicBezTo>
                      <a:pt x="83" y="53"/>
                      <a:pt x="83" y="64"/>
                      <a:pt x="83" y="67"/>
                    </a:cubicBezTo>
                    <a:lnTo>
                      <a:pt x="86" y="67"/>
                    </a:lnTo>
                    <a:lnTo>
                      <a:pt x="85" y="64"/>
                    </a:lnTo>
                    <a:lnTo>
                      <a:pt x="85" y="64"/>
                    </a:lnTo>
                    <a:lnTo>
                      <a:pt x="85" y="64"/>
                    </a:lnTo>
                    <a:lnTo>
                      <a:pt x="85" y="64"/>
                    </a:lnTo>
                    <a:lnTo>
                      <a:pt x="85" y="64"/>
                    </a:lnTo>
                    <a:lnTo>
                      <a:pt x="85" y="64"/>
                    </a:lnTo>
                    <a:lnTo>
                      <a:pt x="85" y="66"/>
                    </a:lnTo>
                    <a:lnTo>
                      <a:pt x="86" y="65"/>
                    </a:lnTo>
                    <a:lnTo>
                      <a:pt x="85" y="64"/>
                    </a:lnTo>
                    <a:lnTo>
                      <a:pt x="85" y="66"/>
                    </a:lnTo>
                    <a:lnTo>
                      <a:pt x="86" y="65"/>
                    </a:lnTo>
                    <a:lnTo>
                      <a:pt x="85" y="65"/>
                    </a:lnTo>
                    <a:lnTo>
                      <a:pt x="86" y="65"/>
                    </a:lnTo>
                    <a:lnTo>
                      <a:pt x="86" y="65"/>
                    </a:lnTo>
                    <a:lnTo>
                      <a:pt x="85" y="65"/>
                    </a:lnTo>
                    <a:lnTo>
                      <a:pt x="86" y="65"/>
                    </a:lnTo>
                    <a:cubicBezTo>
                      <a:pt x="86" y="65"/>
                      <a:pt x="86" y="64"/>
                      <a:pt x="85" y="63"/>
                    </a:cubicBezTo>
                    <a:cubicBezTo>
                      <a:pt x="79" y="53"/>
                      <a:pt x="72" y="44"/>
                      <a:pt x="64" y="36"/>
                    </a:cubicBezTo>
                    <a:cubicBezTo>
                      <a:pt x="62" y="34"/>
                      <a:pt x="59" y="31"/>
                      <a:pt x="57" y="29"/>
                    </a:cubicBezTo>
                    <a:cubicBezTo>
                      <a:pt x="54" y="27"/>
                      <a:pt x="50" y="25"/>
                      <a:pt x="48" y="24"/>
                    </a:cubicBezTo>
                    <a:lnTo>
                      <a:pt x="46" y="23"/>
                    </a:lnTo>
                    <a:lnTo>
                      <a:pt x="45" y="23"/>
                    </a:lnTo>
                    <a:cubicBezTo>
                      <a:pt x="37" y="26"/>
                      <a:pt x="32" y="30"/>
                      <a:pt x="27" y="35"/>
                    </a:cubicBezTo>
                    <a:cubicBezTo>
                      <a:pt x="17" y="45"/>
                      <a:pt x="9" y="56"/>
                      <a:pt x="2" y="68"/>
                    </a:cubicBezTo>
                    <a:cubicBezTo>
                      <a:pt x="1" y="70"/>
                      <a:pt x="1" y="71"/>
                      <a:pt x="1" y="72"/>
                    </a:cubicBezTo>
                    <a:lnTo>
                      <a:pt x="4" y="73"/>
                    </a:lnTo>
                    <a:lnTo>
                      <a:pt x="7" y="72"/>
                    </a:lnTo>
                    <a:cubicBezTo>
                      <a:pt x="7" y="71"/>
                      <a:pt x="7" y="66"/>
                      <a:pt x="7" y="61"/>
                    </a:cubicBezTo>
                    <a:cubicBezTo>
                      <a:pt x="6" y="55"/>
                      <a:pt x="6" y="48"/>
                      <a:pt x="6" y="41"/>
                    </a:cubicBezTo>
                    <a:cubicBezTo>
                      <a:pt x="6" y="33"/>
                      <a:pt x="7" y="24"/>
                      <a:pt x="7" y="17"/>
                    </a:cubicBezTo>
                    <a:cubicBezTo>
                      <a:pt x="7" y="11"/>
                      <a:pt x="7" y="5"/>
                      <a:pt x="7" y="4"/>
                    </a:cubicBezTo>
                    <a:lnTo>
                      <a:pt x="4" y="3"/>
                    </a:lnTo>
                    <a:lnTo>
                      <a:pt x="5" y="7"/>
                    </a:lnTo>
                    <a:cubicBezTo>
                      <a:pt x="6" y="6"/>
                      <a:pt x="7" y="6"/>
                      <a:pt x="7" y="6"/>
                    </a:cubicBezTo>
                    <a:cubicBezTo>
                      <a:pt x="33" y="6"/>
                      <a:pt x="59" y="6"/>
                      <a:pt x="85" y="6"/>
                    </a:cubicBezTo>
                    <a:lnTo>
                      <a:pt x="85" y="3"/>
                    </a:lnTo>
                    <a:lnTo>
                      <a:pt x="82" y="3"/>
                    </a:lnTo>
                    <a:lnTo>
                      <a:pt x="85" y="3"/>
                    </a:lnTo>
                    <a:lnTo>
                      <a:pt x="85" y="0"/>
                    </a:lnTo>
                    <a:cubicBezTo>
                      <a:pt x="59" y="0"/>
                      <a:pt x="33" y="0"/>
                      <a:pt x="7" y="0"/>
                    </a:cubicBezTo>
                    <a:cubicBezTo>
                      <a:pt x="5" y="0"/>
                      <a:pt x="4" y="0"/>
                      <a:pt x="4" y="0"/>
                    </a:cubicBezTo>
                    <a:lnTo>
                      <a:pt x="2" y="1"/>
                    </a:lnTo>
                    <a:lnTo>
                      <a:pt x="1" y="3"/>
                    </a:lnTo>
                    <a:cubicBezTo>
                      <a:pt x="1" y="5"/>
                      <a:pt x="1" y="10"/>
                      <a:pt x="0" y="17"/>
                    </a:cubicBezTo>
                    <a:cubicBezTo>
                      <a:pt x="0" y="24"/>
                      <a:pt x="0" y="32"/>
                      <a:pt x="0" y="41"/>
                    </a:cubicBezTo>
                    <a:cubicBezTo>
                      <a:pt x="0" y="48"/>
                      <a:pt x="0" y="55"/>
                      <a:pt x="0" y="61"/>
                    </a:cubicBezTo>
                    <a:cubicBezTo>
                      <a:pt x="0" y="66"/>
                      <a:pt x="1" y="71"/>
                      <a:pt x="1" y="73"/>
                    </a:cubicBezTo>
                    <a:lnTo>
                      <a:pt x="3" y="86"/>
                    </a:lnTo>
                    <a:lnTo>
                      <a:pt x="7" y="74"/>
                    </a:lnTo>
                    <a:cubicBezTo>
                      <a:pt x="7" y="72"/>
                      <a:pt x="8" y="72"/>
                      <a:pt x="8" y="71"/>
                    </a:cubicBezTo>
                    <a:cubicBezTo>
                      <a:pt x="14" y="60"/>
                      <a:pt x="22" y="49"/>
                      <a:pt x="32" y="40"/>
                    </a:cubicBezTo>
                    <a:cubicBezTo>
                      <a:pt x="36" y="35"/>
                      <a:pt x="41" y="31"/>
                      <a:pt x="47" y="29"/>
                    </a:cubicBezTo>
                    <a:lnTo>
                      <a:pt x="46" y="26"/>
                    </a:lnTo>
                    <a:lnTo>
                      <a:pt x="44" y="29"/>
                    </a:lnTo>
                    <a:cubicBezTo>
                      <a:pt x="47" y="31"/>
                      <a:pt x="50" y="33"/>
                      <a:pt x="53" y="34"/>
                    </a:cubicBezTo>
                    <a:cubicBezTo>
                      <a:pt x="55" y="36"/>
                      <a:pt x="57" y="38"/>
                      <a:pt x="59" y="40"/>
                    </a:cubicBezTo>
                    <a:cubicBezTo>
                      <a:pt x="67" y="48"/>
                      <a:pt x="74" y="57"/>
                      <a:pt x="80" y="66"/>
                    </a:cubicBezTo>
                    <a:cubicBezTo>
                      <a:pt x="80" y="66"/>
                      <a:pt x="80" y="67"/>
                      <a:pt x="81" y="68"/>
                    </a:cubicBezTo>
                    <a:lnTo>
                      <a:pt x="82" y="70"/>
                    </a:lnTo>
                    <a:cubicBezTo>
                      <a:pt x="83" y="70"/>
                      <a:pt x="84" y="71"/>
                      <a:pt x="85" y="71"/>
                    </a:cubicBezTo>
                    <a:lnTo>
                      <a:pt x="87" y="71"/>
                    </a:lnTo>
                    <a:lnTo>
                      <a:pt x="89" y="70"/>
                    </a:lnTo>
                    <a:lnTo>
                      <a:pt x="89" y="68"/>
                    </a:lnTo>
                    <a:cubicBezTo>
                      <a:pt x="89" y="64"/>
                      <a:pt x="90" y="53"/>
                      <a:pt x="90" y="41"/>
                    </a:cubicBezTo>
                    <a:cubicBezTo>
                      <a:pt x="90" y="33"/>
                      <a:pt x="90" y="24"/>
                      <a:pt x="89" y="17"/>
                    </a:cubicBezTo>
                    <a:cubicBezTo>
                      <a:pt x="89" y="10"/>
                      <a:pt x="89" y="5"/>
                      <a:pt x="89" y="2"/>
                    </a:cubicBezTo>
                    <a:lnTo>
                      <a:pt x="88" y="0"/>
                    </a:lnTo>
                    <a:lnTo>
                      <a:pt x="85" y="0"/>
                    </a:lnTo>
                    <a:lnTo>
                      <a:pt x="85" y="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8" name="Freeform 2501">
                <a:extLst>
                  <a:ext uri="{FF2B5EF4-FFF2-40B4-BE49-F238E27FC236}">
                    <a16:creationId xmlns:a16="http://schemas.microsoft.com/office/drawing/2014/main" id="{30CBABFC-4BCD-4BD7-BA07-CEB170CE78C6}"/>
                  </a:ext>
                </a:extLst>
              </p:cNvPr>
              <p:cNvSpPr>
                <a:spLocks noEditPoints="1"/>
              </p:cNvSpPr>
              <p:nvPr/>
            </p:nvSpPr>
            <p:spPr bwMode="auto">
              <a:xfrm>
                <a:off x="2501" y="4665"/>
                <a:ext cx="26" cy="76"/>
              </a:xfrm>
              <a:custGeom>
                <a:avLst/>
                <a:gdLst>
                  <a:gd name="T0" fmla="*/ 6 w 46"/>
                  <a:gd name="T1" fmla="*/ 128 h 135"/>
                  <a:gd name="T2" fmla="*/ 5 w 46"/>
                  <a:gd name="T3" fmla="*/ 128 h 135"/>
                  <a:gd name="T4" fmla="*/ 5 w 46"/>
                  <a:gd name="T5" fmla="*/ 21 h 135"/>
                  <a:gd name="T6" fmla="*/ 39 w 46"/>
                  <a:gd name="T7" fmla="*/ 18 h 135"/>
                  <a:gd name="T8" fmla="*/ 40 w 46"/>
                  <a:gd name="T9" fmla="*/ 39 h 135"/>
                  <a:gd name="T10" fmla="*/ 42 w 46"/>
                  <a:gd name="T11" fmla="*/ 128 h 135"/>
                  <a:gd name="T12" fmla="*/ 4 w 46"/>
                  <a:gd name="T13" fmla="*/ 128 h 135"/>
                  <a:gd name="T14" fmla="*/ 3 w 46"/>
                  <a:gd name="T15" fmla="*/ 134 h 135"/>
                  <a:gd name="T16" fmla="*/ 43 w 46"/>
                  <a:gd name="T17" fmla="*/ 134 h 135"/>
                  <a:gd name="T18" fmla="*/ 46 w 46"/>
                  <a:gd name="T19" fmla="*/ 40 h 135"/>
                  <a:gd name="T20" fmla="*/ 43 w 46"/>
                  <a:gd name="T21" fmla="*/ 14 h 135"/>
                  <a:gd name="T22" fmla="*/ 0 w 46"/>
                  <a:gd name="T23" fmla="*/ 16 h 135"/>
                  <a:gd name="T24" fmla="*/ 1 w 46"/>
                  <a:gd name="T25" fmla="*/ 132 h 135"/>
                  <a:gd name="T26" fmla="*/ 34 w 46"/>
                  <a:gd name="T27" fmla="*/ 111 h 135"/>
                  <a:gd name="T28" fmla="*/ 38 w 46"/>
                  <a:gd name="T29" fmla="*/ 109 h 135"/>
                  <a:gd name="T30" fmla="*/ 34 w 46"/>
                  <a:gd name="T31" fmla="*/ 24 h 135"/>
                  <a:gd name="T32" fmla="*/ 31 w 46"/>
                  <a:gd name="T33" fmla="*/ 19 h 135"/>
                  <a:gd name="T34" fmla="*/ 23 w 46"/>
                  <a:gd name="T35" fmla="*/ 10 h 135"/>
                  <a:gd name="T36" fmla="*/ 18 w 46"/>
                  <a:gd name="T37" fmla="*/ 13 h 135"/>
                  <a:gd name="T38" fmla="*/ 13 w 46"/>
                  <a:gd name="T39" fmla="*/ 21 h 135"/>
                  <a:gd name="T40" fmla="*/ 12 w 46"/>
                  <a:gd name="T41" fmla="*/ 25 h 135"/>
                  <a:gd name="T42" fmla="*/ 8 w 46"/>
                  <a:gd name="T43" fmla="*/ 33 h 135"/>
                  <a:gd name="T44" fmla="*/ 8 w 46"/>
                  <a:gd name="T45" fmla="*/ 56 h 135"/>
                  <a:gd name="T46" fmla="*/ 10 w 46"/>
                  <a:gd name="T47" fmla="*/ 114 h 135"/>
                  <a:gd name="T48" fmla="*/ 30 w 46"/>
                  <a:gd name="T49" fmla="*/ 115 h 135"/>
                  <a:gd name="T50" fmla="*/ 30 w 46"/>
                  <a:gd name="T51" fmla="*/ 115 h 135"/>
                  <a:gd name="T52" fmla="*/ 36 w 46"/>
                  <a:gd name="T53" fmla="*/ 114 h 135"/>
                  <a:gd name="T54" fmla="*/ 30 w 46"/>
                  <a:gd name="T55" fmla="*/ 109 h 135"/>
                  <a:gd name="T56" fmla="*/ 30 w 46"/>
                  <a:gd name="T57" fmla="*/ 109 h 135"/>
                  <a:gd name="T58" fmla="*/ 13 w 46"/>
                  <a:gd name="T59" fmla="*/ 109 h 135"/>
                  <a:gd name="T60" fmla="*/ 14 w 46"/>
                  <a:gd name="T61" fmla="*/ 104 h 135"/>
                  <a:gd name="T62" fmla="*/ 14 w 46"/>
                  <a:gd name="T63" fmla="*/ 38 h 135"/>
                  <a:gd name="T64" fmla="*/ 14 w 46"/>
                  <a:gd name="T65" fmla="*/ 33 h 135"/>
                  <a:gd name="T66" fmla="*/ 14 w 46"/>
                  <a:gd name="T67" fmla="*/ 33 h 135"/>
                  <a:gd name="T68" fmla="*/ 18 w 46"/>
                  <a:gd name="T69" fmla="*/ 25 h 135"/>
                  <a:gd name="T70" fmla="*/ 18 w 46"/>
                  <a:gd name="T71" fmla="*/ 25 h 135"/>
                  <a:gd name="T72" fmla="*/ 17 w 46"/>
                  <a:gd name="T73" fmla="*/ 25 h 135"/>
                  <a:gd name="T74" fmla="*/ 18 w 46"/>
                  <a:gd name="T75" fmla="*/ 25 h 135"/>
                  <a:gd name="T76" fmla="*/ 17 w 46"/>
                  <a:gd name="T77" fmla="*/ 25 h 135"/>
                  <a:gd name="T78" fmla="*/ 18 w 46"/>
                  <a:gd name="T79" fmla="*/ 24 h 135"/>
                  <a:gd name="T80" fmla="*/ 18 w 46"/>
                  <a:gd name="T81" fmla="*/ 25 h 135"/>
                  <a:gd name="T82" fmla="*/ 23 w 46"/>
                  <a:gd name="T83" fmla="*/ 17 h 135"/>
                  <a:gd name="T84" fmla="*/ 23 w 46"/>
                  <a:gd name="T85" fmla="*/ 17 h 135"/>
                  <a:gd name="T86" fmla="*/ 23 w 46"/>
                  <a:gd name="T87" fmla="*/ 17 h 135"/>
                  <a:gd name="T88" fmla="*/ 23 w 46"/>
                  <a:gd name="T89" fmla="*/ 17 h 135"/>
                  <a:gd name="T90" fmla="*/ 24 w 46"/>
                  <a:gd name="T91" fmla="*/ 16 h 135"/>
                  <a:gd name="T92" fmla="*/ 30 w 46"/>
                  <a:gd name="T93" fmla="*/ 22 h 135"/>
                  <a:gd name="T94" fmla="*/ 28 w 46"/>
                  <a:gd name="T95" fmla="*/ 24 h 135"/>
                  <a:gd name="T96" fmla="*/ 32 w 46"/>
                  <a:gd name="T97" fmla="*/ 33 h 135"/>
                  <a:gd name="T98" fmla="*/ 31 w 46"/>
                  <a:gd name="T99" fmla="*/ 109 h 135"/>
                  <a:gd name="T100" fmla="*/ 31 w 46"/>
                  <a:gd name="T101" fmla="*/ 109 h 135"/>
                  <a:gd name="T102" fmla="*/ 31 w 46"/>
                  <a:gd name="T103" fmla="*/ 1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 h="135">
                    <a:moveTo>
                      <a:pt x="4" y="131"/>
                    </a:moveTo>
                    <a:lnTo>
                      <a:pt x="7" y="130"/>
                    </a:lnTo>
                    <a:lnTo>
                      <a:pt x="6" y="128"/>
                    </a:lnTo>
                    <a:lnTo>
                      <a:pt x="6" y="128"/>
                    </a:lnTo>
                    <a:lnTo>
                      <a:pt x="5" y="128"/>
                    </a:lnTo>
                    <a:lnTo>
                      <a:pt x="6" y="128"/>
                    </a:lnTo>
                    <a:lnTo>
                      <a:pt x="6" y="128"/>
                    </a:lnTo>
                    <a:lnTo>
                      <a:pt x="5" y="128"/>
                    </a:lnTo>
                    <a:lnTo>
                      <a:pt x="6" y="128"/>
                    </a:lnTo>
                    <a:cubicBezTo>
                      <a:pt x="6" y="92"/>
                      <a:pt x="6" y="55"/>
                      <a:pt x="6" y="18"/>
                    </a:cubicBezTo>
                    <a:lnTo>
                      <a:pt x="3" y="18"/>
                    </a:lnTo>
                    <a:lnTo>
                      <a:pt x="5" y="21"/>
                    </a:lnTo>
                    <a:cubicBezTo>
                      <a:pt x="9" y="16"/>
                      <a:pt x="14" y="12"/>
                      <a:pt x="19" y="8"/>
                    </a:cubicBezTo>
                    <a:cubicBezTo>
                      <a:pt x="21" y="7"/>
                      <a:pt x="22" y="6"/>
                      <a:pt x="23" y="6"/>
                    </a:cubicBezTo>
                    <a:cubicBezTo>
                      <a:pt x="24" y="6"/>
                      <a:pt x="25" y="7"/>
                      <a:pt x="27" y="8"/>
                    </a:cubicBezTo>
                    <a:cubicBezTo>
                      <a:pt x="31" y="11"/>
                      <a:pt x="35" y="15"/>
                      <a:pt x="39" y="18"/>
                    </a:cubicBezTo>
                    <a:lnTo>
                      <a:pt x="40" y="19"/>
                    </a:lnTo>
                    <a:cubicBezTo>
                      <a:pt x="40" y="19"/>
                      <a:pt x="40" y="20"/>
                      <a:pt x="40" y="21"/>
                    </a:cubicBezTo>
                    <a:lnTo>
                      <a:pt x="40" y="21"/>
                    </a:lnTo>
                    <a:cubicBezTo>
                      <a:pt x="40" y="27"/>
                      <a:pt x="40" y="33"/>
                      <a:pt x="40" y="39"/>
                    </a:cubicBezTo>
                    <a:cubicBezTo>
                      <a:pt x="40" y="67"/>
                      <a:pt x="40" y="95"/>
                      <a:pt x="40" y="122"/>
                    </a:cubicBezTo>
                    <a:cubicBezTo>
                      <a:pt x="40" y="125"/>
                      <a:pt x="39" y="128"/>
                      <a:pt x="39" y="131"/>
                    </a:cubicBezTo>
                    <a:lnTo>
                      <a:pt x="43" y="131"/>
                    </a:lnTo>
                    <a:lnTo>
                      <a:pt x="42" y="128"/>
                    </a:lnTo>
                    <a:cubicBezTo>
                      <a:pt x="40" y="128"/>
                      <a:pt x="39" y="128"/>
                      <a:pt x="38" y="128"/>
                    </a:cubicBezTo>
                    <a:cubicBezTo>
                      <a:pt x="30" y="128"/>
                      <a:pt x="21" y="128"/>
                      <a:pt x="13" y="128"/>
                    </a:cubicBezTo>
                    <a:lnTo>
                      <a:pt x="8" y="128"/>
                    </a:lnTo>
                    <a:cubicBezTo>
                      <a:pt x="7" y="128"/>
                      <a:pt x="6" y="128"/>
                      <a:pt x="4" y="128"/>
                    </a:cubicBezTo>
                    <a:lnTo>
                      <a:pt x="4" y="131"/>
                    </a:lnTo>
                    <a:lnTo>
                      <a:pt x="7" y="130"/>
                    </a:lnTo>
                    <a:lnTo>
                      <a:pt x="4" y="131"/>
                    </a:lnTo>
                    <a:lnTo>
                      <a:pt x="3" y="134"/>
                    </a:lnTo>
                    <a:cubicBezTo>
                      <a:pt x="4" y="134"/>
                      <a:pt x="6" y="135"/>
                      <a:pt x="8" y="135"/>
                    </a:cubicBezTo>
                    <a:lnTo>
                      <a:pt x="13" y="135"/>
                    </a:lnTo>
                    <a:cubicBezTo>
                      <a:pt x="21" y="135"/>
                      <a:pt x="30" y="135"/>
                      <a:pt x="38" y="135"/>
                    </a:cubicBezTo>
                    <a:cubicBezTo>
                      <a:pt x="40" y="135"/>
                      <a:pt x="42" y="134"/>
                      <a:pt x="43" y="134"/>
                    </a:cubicBezTo>
                    <a:lnTo>
                      <a:pt x="46" y="133"/>
                    </a:lnTo>
                    <a:lnTo>
                      <a:pt x="46" y="131"/>
                    </a:lnTo>
                    <a:cubicBezTo>
                      <a:pt x="46" y="128"/>
                      <a:pt x="46" y="125"/>
                      <a:pt x="46" y="122"/>
                    </a:cubicBezTo>
                    <a:cubicBezTo>
                      <a:pt x="46" y="95"/>
                      <a:pt x="46" y="67"/>
                      <a:pt x="46" y="40"/>
                    </a:cubicBezTo>
                    <a:lnTo>
                      <a:pt x="46" y="21"/>
                    </a:lnTo>
                    <a:lnTo>
                      <a:pt x="46" y="21"/>
                    </a:lnTo>
                    <a:cubicBezTo>
                      <a:pt x="46" y="20"/>
                      <a:pt x="46" y="19"/>
                      <a:pt x="46" y="17"/>
                    </a:cubicBezTo>
                    <a:cubicBezTo>
                      <a:pt x="45" y="16"/>
                      <a:pt x="45" y="15"/>
                      <a:pt x="43" y="14"/>
                    </a:cubicBezTo>
                    <a:cubicBezTo>
                      <a:pt x="39" y="10"/>
                      <a:pt x="35" y="6"/>
                      <a:pt x="31" y="3"/>
                    </a:cubicBezTo>
                    <a:cubicBezTo>
                      <a:pt x="28" y="1"/>
                      <a:pt x="26" y="0"/>
                      <a:pt x="23" y="0"/>
                    </a:cubicBezTo>
                    <a:cubicBezTo>
                      <a:pt x="20" y="0"/>
                      <a:pt x="18" y="1"/>
                      <a:pt x="15" y="3"/>
                    </a:cubicBezTo>
                    <a:cubicBezTo>
                      <a:pt x="10" y="7"/>
                      <a:pt x="5" y="11"/>
                      <a:pt x="0" y="16"/>
                    </a:cubicBezTo>
                    <a:lnTo>
                      <a:pt x="0" y="17"/>
                    </a:lnTo>
                    <a:lnTo>
                      <a:pt x="0" y="18"/>
                    </a:lnTo>
                    <a:cubicBezTo>
                      <a:pt x="0" y="55"/>
                      <a:pt x="0" y="92"/>
                      <a:pt x="0" y="128"/>
                    </a:cubicBezTo>
                    <a:cubicBezTo>
                      <a:pt x="0" y="130"/>
                      <a:pt x="1" y="131"/>
                      <a:pt x="1" y="132"/>
                    </a:cubicBezTo>
                    <a:lnTo>
                      <a:pt x="1" y="134"/>
                    </a:lnTo>
                    <a:lnTo>
                      <a:pt x="3" y="134"/>
                    </a:lnTo>
                    <a:lnTo>
                      <a:pt x="4" y="131"/>
                    </a:lnTo>
                    <a:close/>
                    <a:moveTo>
                      <a:pt x="34" y="111"/>
                    </a:moveTo>
                    <a:lnTo>
                      <a:pt x="37" y="112"/>
                    </a:lnTo>
                    <a:cubicBezTo>
                      <a:pt x="37" y="111"/>
                      <a:pt x="38" y="111"/>
                      <a:pt x="38" y="109"/>
                    </a:cubicBezTo>
                    <a:lnTo>
                      <a:pt x="38" y="109"/>
                    </a:lnTo>
                    <a:lnTo>
                      <a:pt x="38" y="109"/>
                    </a:lnTo>
                    <a:cubicBezTo>
                      <a:pt x="38" y="84"/>
                      <a:pt x="38" y="59"/>
                      <a:pt x="38" y="35"/>
                    </a:cubicBezTo>
                    <a:cubicBezTo>
                      <a:pt x="38" y="34"/>
                      <a:pt x="38" y="33"/>
                      <a:pt x="38" y="32"/>
                    </a:cubicBezTo>
                    <a:cubicBezTo>
                      <a:pt x="38" y="31"/>
                      <a:pt x="37" y="30"/>
                      <a:pt x="36" y="28"/>
                    </a:cubicBezTo>
                    <a:cubicBezTo>
                      <a:pt x="35" y="27"/>
                      <a:pt x="34" y="26"/>
                      <a:pt x="34" y="24"/>
                    </a:cubicBezTo>
                    <a:lnTo>
                      <a:pt x="34" y="24"/>
                    </a:lnTo>
                    <a:lnTo>
                      <a:pt x="33" y="21"/>
                    </a:lnTo>
                    <a:lnTo>
                      <a:pt x="32" y="20"/>
                    </a:lnTo>
                    <a:lnTo>
                      <a:pt x="31" y="19"/>
                    </a:lnTo>
                    <a:lnTo>
                      <a:pt x="30" y="18"/>
                    </a:lnTo>
                    <a:cubicBezTo>
                      <a:pt x="30" y="17"/>
                      <a:pt x="29" y="16"/>
                      <a:pt x="29" y="15"/>
                    </a:cubicBezTo>
                    <a:cubicBezTo>
                      <a:pt x="29" y="13"/>
                      <a:pt x="28" y="12"/>
                      <a:pt x="27" y="11"/>
                    </a:cubicBezTo>
                    <a:cubicBezTo>
                      <a:pt x="26" y="11"/>
                      <a:pt x="24" y="10"/>
                      <a:pt x="23" y="10"/>
                    </a:cubicBezTo>
                    <a:cubicBezTo>
                      <a:pt x="22" y="10"/>
                      <a:pt x="21" y="11"/>
                      <a:pt x="19" y="12"/>
                    </a:cubicBezTo>
                    <a:lnTo>
                      <a:pt x="21" y="14"/>
                    </a:lnTo>
                    <a:lnTo>
                      <a:pt x="19" y="12"/>
                    </a:lnTo>
                    <a:lnTo>
                      <a:pt x="18" y="13"/>
                    </a:lnTo>
                    <a:cubicBezTo>
                      <a:pt x="17" y="14"/>
                      <a:pt x="17" y="15"/>
                      <a:pt x="17" y="16"/>
                    </a:cubicBezTo>
                    <a:cubicBezTo>
                      <a:pt x="16" y="18"/>
                      <a:pt x="16" y="18"/>
                      <a:pt x="16" y="19"/>
                    </a:cubicBezTo>
                    <a:lnTo>
                      <a:pt x="15" y="19"/>
                    </a:lnTo>
                    <a:cubicBezTo>
                      <a:pt x="14" y="20"/>
                      <a:pt x="14" y="21"/>
                      <a:pt x="13" y="21"/>
                    </a:cubicBezTo>
                    <a:cubicBezTo>
                      <a:pt x="12" y="22"/>
                      <a:pt x="12" y="23"/>
                      <a:pt x="12" y="25"/>
                    </a:cubicBezTo>
                    <a:lnTo>
                      <a:pt x="12" y="25"/>
                    </a:lnTo>
                    <a:lnTo>
                      <a:pt x="15" y="25"/>
                    </a:lnTo>
                    <a:lnTo>
                      <a:pt x="12" y="25"/>
                    </a:lnTo>
                    <a:lnTo>
                      <a:pt x="12" y="25"/>
                    </a:lnTo>
                    <a:lnTo>
                      <a:pt x="11" y="27"/>
                    </a:lnTo>
                    <a:cubicBezTo>
                      <a:pt x="11" y="27"/>
                      <a:pt x="11" y="28"/>
                      <a:pt x="10" y="29"/>
                    </a:cubicBezTo>
                    <a:cubicBezTo>
                      <a:pt x="9" y="30"/>
                      <a:pt x="8" y="31"/>
                      <a:pt x="8" y="33"/>
                    </a:cubicBezTo>
                    <a:cubicBezTo>
                      <a:pt x="8" y="34"/>
                      <a:pt x="8" y="35"/>
                      <a:pt x="8" y="36"/>
                    </a:cubicBezTo>
                    <a:lnTo>
                      <a:pt x="8" y="38"/>
                    </a:lnTo>
                    <a:cubicBezTo>
                      <a:pt x="8" y="40"/>
                      <a:pt x="8" y="43"/>
                      <a:pt x="8" y="45"/>
                    </a:cubicBezTo>
                    <a:lnTo>
                      <a:pt x="8" y="56"/>
                    </a:lnTo>
                    <a:lnTo>
                      <a:pt x="8" y="68"/>
                    </a:lnTo>
                    <a:cubicBezTo>
                      <a:pt x="8" y="80"/>
                      <a:pt x="8" y="92"/>
                      <a:pt x="8" y="104"/>
                    </a:cubicBezTo>
                    <a:cubicBezTo>
                      <a:pt x="8" y="105"/>
                      <a:pt x="8" y="106"/>
                      <a:pt x="8" y="107"/>
                    </a:cubicBezTo>
                    <a:cubicBezTo>
                      <a:pt x="8" y="109"/>
                      <a:pt x="8" y="112"/>
                      <a:pt x="10" y="114"/>
                    </a:cubicBezTo>
                    <a:lnTo>
                      <a:pt x="11" y="115"/>
                    </a:lnTo>
                    <a:lnTo>
                      <a:pt x="13" y="115"/>
                    </a:lnTo>
                    <a:cubicBezTo>
                      <a:pt x="18" y="115"/>
                      <a:pt x="24" y="115"/>
                      <a:pt x="30" y="115"/>
                    </a:cubicBezTo>
                    <a:lnTo>
                      <a:pt x="30" y="115"/>
                    </a:lnTo>
                    <a:lnTo>
                      <a:pt x="30" y="115"/>
                    </a:lnTo>
                    <a:lnTo>
                      <a:pt x="30" y="113"/>
                    </a:lnTo>
                    <a:lnTo>
                      <a:pt x="30" y="115"/>
                    </a:lnTo>
                    <a:lnTo>
                      <a:pt x="30" y="115"/>
                    </a:lnTo>
                    <a:lnTo>
                      <a:pt x="30" y="113"/>
                    </a:lnTo>
                    <a:lnTo>
                      <a:pt x="30" y="115"/>
                    </a:lnTo>
                    <a:cubicBezTo>
                      <a:pt x="32" y="115"/>
                      <a:pt x="33" y="115"/>
                      <a:pt x="34" y="115"/>
                    </a:cubicBezTo>
                    <a:lnTo>
                      <a:pt x="36" y="114"/>
                    </a:lnTo>
                    <a:lnTo>
                      <a:pt x="37" y="112"/>
                    </a:lnTo>
                    <a:lnTo>
                      <a:pt x="34" y="111"/>
                    </a:lnTo>
                    <a:lnTo>
                      <a:pt x="33" y="108"/>
                    </a:lnTo>
                    <a:cubicBezTo>
                      <a:pt x="32" y="109"/>
                      <a:pt x="31" y="109"/>
                      <a:pt x="30" y="109"/>
                    </a:cubicBezTo>
                    <a:lnTo>
                      <a:pt x="30" y="109"/>
                    </a:lnTo>
                    <a:lnTo>
                      <a:pt x="30" y="111"/>
                    </a:lnTo>
                    <a:lnTo>
                      <a:pt x="30" y="109"/>
                    </a:lnTo>
                    <a:lnTo>
                      <a:pt x="30" y="109"/>
                    </a:lnTo>
                    <a:lnTo>
                      <a:pt x="30" y="111"/>
                    </a:lnTo>
                    <a:lnTo>
                      <a:pt x="30" y="109"/>
                    </a:lnTo>
                    <a:lnTo>
                      <a:pt x="30" y="109"/>
                    </a:lnTo>
                    <a:cubicBezTo>
                      <a:pt x="24" y="109"/>
                      <a:pt x="18" y="109"/>
                      <a:pt x="13" y="109"/>
                    </a:cubicBezTo>
                    <a:lnTo>
                      <a:pt x="13" y="112"/>
                    </a:lnTo>
                    <a:lnTo>
                      <a:pt x="15" y="110"/>
                    </a:lnTo>
                    <a:cubicBezTo>
                      <a:pt x="14" y="109"/>
                      <a:pt x="14" y="108"/>
                      <a:pt x="14" y="107"/>
                    </a:cubicBezTo>
                    <a:cubicBezTo>
                      <a:pt x="14" y="106"/>
                      <a:pt x="14" y="105"/>
                      <a:pt x="14" y="104"/>
                    </a:cubicBezTo>
                    <a:cubicBezTo>
                      <a:pt x="14" y="92"/>
                      <a:pt x="14" y="80"/>
                      <a:pt x="14" y="68"/>
                    </a:cubicBezTo>
                    <a:cubicBezTo>
                      <a:pt x="14" y="64"/>
                      <a:pt x="14" y="60"/>
                      <a:pt x="14" y="56"/>
                    </a:cubicBezTo>
                    <a:cubicBezTo>
                      <a:pt x="14" y="52"/>
                      <a:pt x="14" y="48"/>
                      <a:pt x="14" y="45"/>
                    </a:cubicBezTo>
                    <a:cubicBezTo>
                      <a:pt x="14" y="42"/>
                      <a:pt x="14" y="40"/>
                      <a:pt x="14" y="38"/>
                    </a:cubicBezTo>
                    <a:lnTo>
                      <a:pt x="14" y="36"/>
                    </a:lnTo>
                    <a:lnTo>
                      <a:pt x="14" y="34"/>
                    </a:lnTo>
                    <a:lnTo>
                      <a:pt x="14" y="33"/>
                    </a:lnTo>
                    <a:lnTo>
                      <a:pt x="14" y="33"/>
                    </a:lnTo>
                    <a:lnTo>
                      <a:pt x="14" y="33"/>
                    </a:lnTo>
                    <a:lnTo>
                      <a:pt x="14" y="33"/>
                    </a:lnTo>
                    <a:lnTo>
                      <a:pt x="14" y="33"/>
                    </a:lnTo>
                    <a:lnTo>
                      <a:pt x="14" y="33"/>
                    </a:lnTo>
                    <a:lnTo>
                      <a:pt x="14" y="33"/>
                    </a:lnTo>
                    <a:cubicBezTo>
                      <a:pt x="15" y="32"/>
                      <a:pt x="16" y="31"/>
                      <a:pt x="17" y="30"/>
                    </a:cubicBezTo>
                    <a:cubicBezTo>
                      <a:pt x="18" y="28"/>
                      <a:pt x="18" y="27"/>
                      <a:pt x="18" y="25"/>
                    </a:cubicBezTo>
                    <a:lnTo>
                      <a:pt x="18" y="25"/>
                    </a:lnTo>
                    <a:lnTo>
                      <a:pt x="18" y="25"/>
                    </a:lnTo>
                    <a:lnTo>
                      <a:pt x="18" y="24"/>
                    </a:lnTo>
                    <a:lnTo>
                      <a:pt x="15" y="25"/>
                    </a:lnTo>
                    <a:lnTo>
                      <a:pt x="18" y="25"/>
                    </a:lnTo>
                    <a:lnTo>
                      <a:pt x="18" y="24"/>
                    </a:lnTo>
                    <a:lnTo>
                      <a:pt x="15" y="25"/>
                    </a:lnTo>
                    <a:lnTo>
                      <a:pt x="18" y="25"/>
                    </a:lnTo>
                    <a:lnTo>
                      <a:pt x="17" y="25"/>
                    </a:lnTo>
                    <a:lnTo>
                      <a:pt x="18" y="25"/>
                    </a:lnTo>
                    <a:lnTo>
                      <a:pt x="18" y="25"/>
                    </a:lnTo>
                    <a:lnTo>
                      <a:pt x="17" y="25"/>
                    </a:lnTo>
                    <a:lnTo>
                      <a:pt x="18" y="25"/>
                    </a:lnTo>
                    <a:lnTo>
                      <a:pt x="17" y="25"/>
                    </a:lnTo>
                    <a:lnTo>
                      <a:pt x="18" y="25"/>
                    </a:lnTo>
                    <a:lnTo>
                      <a:pt x="18" y="25"/>
                    </a:lnTo>
                    <a:lnTo>
                      <a:pt x="17" y="25"/>
                    </a:lnTo>
                    <a:lnTo>
                      <a:pt x="18" y="25"/>
                    </a:lnTo>
                    <a:lnTo>
                      <a:pt x="18" y="25"/>
                    </a:lnTo>
                    <a:lnTo>
                      <a:pt x="18" y="25"/>
                    </a:lnTo>
                    <a:lnTo>
                      <a:pt x="18" y="24"/>
                    </a:lnTo>
                    <a:lnTo>
                      <a:pt x="18" y="25"/>
                    </a:lnTo>
                    <a:lnTo>
                      <a:pt x="18" y="25"/>
                    </a:lnTo>
                    <a:lnTo>
                      <a:pt x="18" y="24"/>
                    </a:lnTo>
                    <a:lnTo>
                      <a:pt x="18" y="25"/>
                    </a:lnTo>
                    <a:cubicBezTo>
                      <a:pt x="20" y="24"/>
                      <a:pt x="21" y="23"/>
                      <a:pt x="22" y="21"/>
                    </a:cubicBezTo>
                    <a:cubicBezTo>
                      <a:pt x="23" y="19"/>
                      <a:pt x="23" y="18"/>
                      <a:pt x="23" y="17"/>
                    </a:cubicBezTo>
                    <a:lnTo>
                      <a:pt x="22" y="17"/>
                    </a:lnTo>
                    <a:lnTo>
                      <a:pt x="23" y="17"/>
                    </a:lnTo>
                    <a:lnTo>
                      <a:pt x="23" y="17"/>
                    </a:lnTo>
                    <a:lnTo>
                      <a:pt x="22" y="17"/>
                    </a:lnTo>
                    <a:lnTo>
                      <a:pt x="23" y="17"/>
                    </a:lnTo>
                    <a:lnTo>
                      <a:pt x="23" y="17"/>
                    </a:lnTo>
                    <a:lnTo>
                      <a:pt x="23" y="17"/>
                    </a:lnTo>
                    <a:lnTo>
                      <a:pt x="23" y="16"/>
                    </a:lnTo>
                    <a:lnTo>
                      <a:pt x="23" y="16"/>
                    </a:lnTo>
                    <a:lnTo>
                      <a:pt x="23" y="17"/>
                    </a:lnTo>
                    <a:lnTo>
                      <a:pt x="23" y="16"/>
                    </a:lnTo>
                    <a:lnTo>
                      <a:pt x="23" y="16"/>
                    </a:lnTo>
                    <a:lnTo>
                      <a:pt x="23" y="17"/>
                    </a:lnTo>
                    <a:lnTo>
                      <a:pt x="23" y="17"/>
                    </a:lnTo>
                    <a:lnTo>
                      <a:pt x="24" y="16"/>
                    </a:lnTo>
                    <a:lnTo>
                      <a:pt x="23" y="16"/>
                    </a:lnTo>
                    <a:lnTo>
                      <a:pt x="23" y="17"/>
                    </a:lnTo>
                    <a:lnTo>
                      <a:pt x="24" y="16"/>
                    </a:lnTo>
                    <a:lnTo>
                      <a:pt x="23" y="16"/>
                    </a:lnTo>
                    <a:cubicBezTo>
                      <a:pt x="23" y="18"/>
                      <a:pt x="24" y="19"/>
                      <a:pt x="24" y="21"/>
                    </a:cubicBezTo>
                    <a:cubicBezTo>
                      <a:pt x="25" y="22"/>
                      <a:pt x="26" y="24"/>
                      <a:pt x="29" y="25"/>
                    </a:cubicBezTo>
                    <a:lnTo>
                      <a:pt x="30" y="22"/>
                    </a:lnTo>
                    <a:lnTo>
                      <a:pt x="27" y="24"/>
                    </a:lnTo>
                    <a:lnTo>
                      <a:pt x="28" y="26"/>
                    </a:lnTo>
                    <a:lnTo>
                      <a:pt x="31" y="24"/>
                    </a:lnTo>
                    <a:lnTo>
                      <a:pt x="28" y="24"/>
                    </a:lnTo>
                    <a:cubicBezTo>
                      <a:pt x="28" y="27"/>
                      <a:pt x="29" y="31"/>
                      <a:pt x="32" y="33"/>
                    </a:cubicBezTo>
                    <a:lnTo>
                      <a:pt x="33" y="32"/>
                    </a:lnTo>
                    <a:lnTo>
                      <a:pt x="32" y="33"/>
                    </a:lnTo>
                    <a:lnTo>
                      <a:pt x="32" y="33"/>
                    </a:lnTo>
                    <a:lnTo>
                      <a:pt x="33" y="32"/>
                    </a:lnTo>
                    <a:lnTo>
                      <a:pt x="32" y="33"/>
                    </a:lnTo>
                    <a:lnTo>
                      <a:pt x="32" y="35"/>
                    </a:lnTo>
                    <a:cubicBezTo>
                      <a:pt x="32" y="59"/>
                      <a:pt x="32" y="84"/>
                      <a:pt x="31" y="109"/>
                    </a:cubicBezTo>
                    <a:lnTo>
                      <a:pt x="35" y="109"/>
                    </a:lnTo>
                    <a:lnTo>
                      <a:pt x="31" y="109"/>
                    </a:lnTo>
                    <a:lnTo>
                      <a:pt x="32" y="109"/>
                    </a:lnTo>
                    <a:lnTo>
                      <a:pt x="31" y="109"/>
                    </a:lnTo>
                    <a:lnTo>
                      <a:pt x="31" y="109"/>
                    </a:lnTo>
                    <a:lnTo>
                      <a:pt x="32" y="109"/>
                    </a:lnTo>
                    <a:lnTo>
                      <a:pt x="31" y="109"/>
                    </a:lnTo>
                    <a:cubicBezTo>
                      <a:pt x="31" y="109"/>
                      <a:pt x="31" y="109"/>
                      <a:pt x="31" y="111"/>
                    </a:cubicBezTo>
                    <a:lnTo>
                      <a:pt x="34" y="111"/>
                    </a:lnTo>
                    <a:lnTo>
                      <a:pt x="33" y="108"/>
                    </a:lnTo>
                    <a:lnTo>
                      <a:pt x="34" y="11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99" name="Freeform 2502">
                <a:extLst>
                  <a:ext uri="{FF2B5EF4-FFF2-40B4-BE49-F238E27FC236}">
                    <a16:creationId xmlns:a16="http://schemas.microsoft.com/office/drawing/2014/main" id="{598AE754-A576-453A-9D78-6477BAE120F1}"/>
                  </a:ext>
                </a:extLst>
              </p:cNvPr>
              <p:cNvSpPr>
                <a:spLocks noEditPoints="1"/>
              </p:cNvSpPr>
              <p:nvPr/>
            </p:nvSpPr>
            <p:spPr bwMode="auto">
              <a:xfrm>
                <a:off x="2573" y="4665"/>
                <a:ext cx="27" cy="76"/>
              </a:xfrm>
              <a:custGeom>
                <a:avLst/>
                <a:gdLst>
                  <a:gd name="T0" fmla="*/ 17 w 47"/>
                  <a:gd name="T1" fmla="*/ 128 h 135"/>
                  <a:gd name="T2" fmla="*/ 4 w 47"/>
                  <a:gd name="T3" fmla="*/ 131 h 135"/>
                  <a:gd name="T4" fmla="*/ 6 w 47"/>
                  <a:gd name="T5" fmla="*/ 19 h 135"/>
                  <a:gd name="T6" fmla="*/ 24 w 47"/>
                  <a:gd name="T7" fmla="*/ 7 h 135"/>
                  <a:gd name="T8" fmla="*/ 41 w 47"/>
                  <a:gd name="T9" fmla="*/ 22 h 135"/>
                  <a:gd name="T10" fmla="*/ 40 w 47"/>
                  <a:gd name="T11" fmla="*/ 54 h 135"/>
                  <a:gd name="T12" fmla="*/ 43 w 47"/>
                  <a:gd name="T13" fmla="*/ 128 h 135"/>
                  <a:gd name="T14" fmla="*/ 47 w 47"/>
                  <a:gd name="T15" fmla="*/ 54 h 135"/>
                  <a:gd name="T16" fmla="*/ 47 w 47"/>
                  <a:gd name="T17" fmla="*/ 22 h 135"/>
                  <a:gd name="T18" fmla="*/ 24 w 47"/>
                  <a:gd name="T19" fmla="*/ 0 h 135"/>
                  <a:gd name="T20" fmla="*/ 0 w 47"/>
                  <a:gd name="T21" fmla="*/ 19 h 135"/>
                  <a:gd name="T22" fmla="*/ 1 w 47"/>
                  <a:gd name="T23" fmla="*/ 134 h 135"/>
                  <a:gd name="T24" fmla="*/ 17 w 47"/>
                  <a:gd name="T25" fmla="*/ 135 h 135"/>
                  <a:gd name="T26" fmla="*/ 46 w 47"/>
                  <a:gd name="T27" fmla="*/ 131 h 135"/>
                  <a:gd name="T28" fmla="*/ 38 w 47"/>
                  <a:gd name="T29" fmla="*/ 102 h 135"/>
                  <a:gd name="T30" fmla="*/ 34 w 47"/>
                  <a:gd name="T31" fmla="*/ 26 h 135"/>
                  <a:gd name="T32" fmla="*/ 35 w 47"/>
                  <a:gd name="T33" fmla="*/ 27 h 135"/>
                  <a:gd name="T34" fmla="*/ 34 w 47"/>
                  <a:gd name="T35" fmla="*/ 27 h 135"/>
                  <a:gd name="T36" fmla="*/ 35 w 47"/>
                  <a:gd name="T37" fmla="*/ 27 h 135"/>
                  <a:gd name="T38" fmla="*/ 31 w 47"/>
                  <a:gd name="T39" fmla="*/ 19 h 135"/>
                  <a:gd name="T40" fmla="*/ 24 w 47"/>
                  <a:gd name="T41" fmla="*/ 10 h 135"/>
                  <a:gd name="T42" fmla="*/ 19 w 47"/>
                  <a:gd name="T43" fmla="*/ 12 h 135"/>
                  <a:gd name="T44" fmla="*/ 13 w 47"/>
                  <a:gd name="T45" fmla="*/ 23 h 135"/>
                  <a:gd name="T46" fmla="*/ 12 w 47"/>
                  <a:gd name="T47" fmla="*/ 27 h 135"/>
                  <a:gd name="T48" fmla="*/ 12 w 47"/>
                  <a:gd name="T49" fmla="*/ 28 h 135"/>
                  <a:gd name="T50" fmla="*/ 8 w 47"/>
                  <a:gd name="T51" fmla="*/ 41 h 135"/>
                  <a:gd name="T52" fmla="*/ 9 w 47"/>
                  <a:gd name="T53" fmla="*/ 115 h 135"/>
                  <a:gd name="T54" fmla="*/ 38 w 47"/>
                  <a:gd name="T55" fmla="*/ 115 h 135"/>
                  <a:gd name="T56" fmla="*/ 21 w 47"/>
                  <a:gd name="T57" fmla="*/ 109 h 135"/>
                  <a:gd name="T58" fmla="*/ 15 w 47"/>
                  <a:gd name="T59" fmla="*/ 105 h 135"/>
                  <a:gd name="T60" fmla="*/ 14 w 47"/>
                  <a:gd name="T61" fmla="*/ 35 h 135"/>
                  <a:gd name="T62" fmla="*/ 19 w 47"/>
                  <a:gd name="T63" fmla="*/ 25 h 135"/>
                  <a:gd name="T64" fmla="*/ 18 w 47"/>
                  <a:gd name="T65" fmla="*/ 25 h 135"/>
                  <a:gd name="T66" fmla="*/ 22 w 47"/>
                  <a:gd name="T67" fmla="*/ 21 h 135"/>
                  <a:gd name="T68" fmla="*/ 23 w 47"/>
                  <a:gd name="T69" fmla="*/ 17 h 135"/>
                  <a:gd name="T70" fmla="*/ 23 w 47"/>
                  <a:gd name="T71" fmla="*/ 17 h 135"/>
                  <a:gd name="T72" fmla="*/ 23 w 47"/>
                  <a:gd name="T73" fmla="*/ 17 h 135"/>
                  <a:gd name="T74" fmla="*/ 23 w 47"/>
                  <a:gd name="T75" fmla="*/ 17 h 135"/>
                  <a:gd name="T76" fmla="*/ 23 w 47"/>
                  <a:gd name="T77" fmla="*/ 17 h 135"/>
                  <a:gd name="T78" fmla="*/ 24 w 47"/>
                  <a:gd name="T79" fmla="*/ 17 h 135"/>
                  <a:gd name="T80" fmla="*/ 24 w 47"/>
                  <a:gd name="T81" fmla="*/ 17 h 135"/>
                  <a:gd name="T82" fmla="*/ 24 w 47"/>
                  <a:gd name="T83" fmla="*/ 17 h 135"/>
                  <a:gd name="T84" fmla="*/ 28 w 47"/>
                  <a:gd name="T85" fmla="*/ 24 h 135"/>
                  <a:gd name="T86" fmla="*/ 28 w 47"/>
                  <a:gd name="T87" fmla="*/ 24 h 135"/>
                  <a:gd name="T88" fmla="*/ 28 w 47"/>
                  <a:gd name="T89" fmla="*/ 26 h 135"/>
                  <a:gd name="T90" fmla="*/ 29 w 47"/>
                  <a:gd name="T91" fmla="*/ 28 h 135"/>
                  <a:gd name="T92" fmla="*/ 32 w 47"/>
                  <a:gd name="T93" fmla="*/ 33 h 135"/>
                  <a:gd name="T94" fmla="*/ 32 w 47"/>
                  <a:gd name="T95" fmla="*/ 11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135">
                    <a:moveTo>
                      <a:pt x="43" y="131"/>
                    </a:moveTo>
                    <a:lnTo>
                      <a:pt x="43" y="128"/>
                    </a:lnTo>
                    <a:cubicBezTo>
                      <a:pt x="38" y="128"/>
                      <a:pt x="32" y="128"/>
                      <a:pt x="27" y="128"/>
                    </a:cubicBezTo>
                    <a:cubicBezTo>
                      <a:pt x="23" y="128"/>
                      <a:pt x="20" y="128"/>
                      <a:pt x="17" y="128"/>
                    </a:cubicBezTo>
                    <a:cubicBezTo>
                      <a:pt x="14" y="128"/>
                      <a:pt x="11" y="128"/>
                      <a:pt x="8" y="128"/>
                    </a:cubicBezTo>
                    <a:lnTo>
                      <a:pt x="8" y="128"/>
                    </a:lnTo>
                    <a:cubicBezTo>
                      <a:pt x="7" y="128"/>
                      <a:pt x="6" y="128"/>
                      <a:pt x="4" y="128"/>
                    </a:cubicBezTo>
                    <a:lnTo>
                      <a:pt x="4" y="131"/>
                    </a:lnTo>
                    <a:lnTo>
                      <a:pt x="7" y="131"/>
                    </a:lnTo>
                    <a:cubicBezTo>
                      <a:pt x="7" y="129"/>
                      <a:pt x="6" y="127"/>
                      <a:pt x="6" y="127"/>
                    </a:cubicBezTo>
                    <a:cubicBezTo>
                      <a:pt x="6" y="105"/>
                      <a:pt x="6" y="83"/>
                      <a:pt x="6" y="62"/>
                    </a:cubicBezTo>
                    <a:lnTo>
                      <a:pt x="6" y="19"/>
                    </a:lnTo>
                    <a:lnTo>
                      <a:pt x="3" y="19"/>
                    </a:lnTo>
                    <a:lnTo>
                      <a:pt x="6" y="21"/>
                    </a:lnTo>
                    <a:cubicBezTo>
                      <a:pt x="10" y="15"/>
                      <a:pt x="15" y="12"/>
                      <a:pt x="20" y="8"/>
                    </a:cubicBezTo>
                    <a:cubicBezTo>
                      <a:pt x="21" y="7"/>
                      <a:pt x="23" y="7"/>
                      <a:pt x="24" y="7"/>
                    </a:cubicBezTo>
                    <a:cubicBezTo>
                      <a:pt x="25" y="7"/>
                      <a:pt x="26" y="7"/>
                      <a:pt x="27" y="8"/>
                    </a:cubicBezTo>
                    <a:cubicBezTo>
                      <a:pt x="31" y="11"/>
                      <a:pt x="35" y="14"/>
                      <a:pt x="38" y="17"/>
                    </a:cubicBezTo>
                    <a:cubicBezTo>
                      <a:pt x="40" y="18"/>
                      <a:pt x="40" y="19"/>
                      <a:pt x="41" y="22"/>
                    </a:cubicBezTo>
                    <a:lnTo>
                      <a:pt x="41" y="22"/>
                    </a:lnTo>
                    <a:lnTo>
                      <a:pt x="41" y="22"/>
                    </a:lnTo>
                    <a:cubicBezTo>
                      <a:pt x="40" y="28"/>
                      <a:pt x="40" y="35"/>
                      <a:pt x="40" y="41"/>
                    </a:cubicBezTo>
                    <a:lnTo>
                      <a:pt x="40" y="52"/>
                    </a:lnTo>
                    <a:lnTo>
                      <a:pt x="40" y="54"/>
                    </a:lnTo>
                    <a:cubicBezTo>
                      <a:pt x="40" y="77"/>
                      <a:pt x="40" y="100"/>
                      <a:pt x="40" y="122"/>
                    </a:cubicBezTo>
                    <a:cubicBezTo>
                      <a:pt x="40" y="125"/>
                      <a:pt x="40" y="128"/>
                      <a:pt x="40" y="131"/>
                    </a:cubicBezTo>
                    <a:lnTo>
                      <a:pt x="43" y="131"/>
                    </a:lnTo>
                    <a:lnTo>
                      <a:pt x="43" y="128"/>
                    </a:lnTo>
                    <a:lnTo>
                      <a:pt x="43" y="131"/>
                    </a:lnTo>
                    <a:lnTo>
                      <a:pt x="46" y="131"/>
                    </a:lnTo>
                    <a:cubicBezTo>
                      <a:pt x="46" y="128"/>
                      <a:pt x="47" y="125"/>
                      <a:pt x="47" y="122"/>
                    </a:cubicBezTo>
                    <a:cubicBezTo>
                      <a:pt x="47" y="100"/>
                      <a:pt x="47" y="77"/>
                      <a:pt x="47" y="54"/>
                    </a:cubicBezTo>
                    <a:lnTo>
                      <a:pt x="47" y="52"/>
                    </a:lnTo>
                    <a:cubicBezTo>
                      <a:pt x="47" y="48"/>
                      <a:pt x="47" y="44"/>
                      <a:pt x="47" y="41"/>
                    </a:cubicBezTo>
                    <a:cubicBezTo>
                      <a:pt x="47" y="35"/>
                      <a:pt x="47" y="28"/>
                      <a:pt x="47" y="22"/>
                    </a:cubicBezTo>
                    <a:lnTo>
                      <a:pt x="47" y="22"/>
                    </a:lnTo>
                    <a:lnTo>
                      <a:pt x="47" y="22"/>
                    </a:lnTo>
                    <a:cubicBezTo>
                      <a:pt x="47" y="18"/>
                      <a:pt x="46" y="14"/>
                      <a:pt x="42" y="12"/>
                    </a:cubicBezTo>
                    <a:cubicBezTo>
                      <a:pt x="39" y="9"/>
                      <a:pt x="35" y="6"/>
                      <a:pt x="31" y="3"/>
                    </a:cubicBezTo>
                    <a:cubicBezTo>
                      <a:pt x="29" y="1"/>
                      <a:pt x="26" y="0"/>
                      <a:pt x="24" y="0"/>
                    </a:cubicBezTo>
                    <a:cubicBezTo>
                      <a:pt x="21" y="0"/>
                      <a:pt x="18" y="1"/>
                      <a:pt x="16" y="3"/>
                    </a:cubicBezTo>
                    <a:cubicBezTo>
                      <a:pt x="11" y="7"/>
                      <a:pt x="6" y="11"/>
                      <a:pt x="1" y="17"/>
                    </a:cubicBezTo>
                    <a:lnTo>
                      <a:pt x="0" y="17"/>
                    </a:lnTo>
                    <a:lnTo>
                      <a:pt x="0" y="19"/>
                    </a:lnTo>
                    <a:lnTo>
                      <a:pt x="0" y="62"/>
                    </a:lnTo>
                    <a:cubicBezTo>
                      <a:pt x="0" y="83"/>
                      <a:pt x="0" y="105"/>
                      <a:pt x="0" y="127"/>
                    </a:cubicBezTo>
                    <a:cubicBezTo>
                      <a:pt x="0" y="128"/>
                      <a:pt x="0" y="130"/>
                      <a:pt x="1" y="131"/>
                    </a:cubicBezTo>
                    <a:lnTo>
                      <a:pt x="1" y="134"/>
                    </a:lnTo>
                    <a:lnTo>
                      <a:pt x="3" y="134"/>
                    </a:lnTo>
                    <a:cubicBezTo>
                      <a:pt x="5" y="134"/>
                      <a:pt x="6" y="135"/>
                      <a:pt x="8" y="135"/>
                    </a:cubicBezTo>
                    <a:lnTo>
                      <a:pt x="8" y="135"/>
                    </a:lnTo>
                    <a:cubicBezTo>
                      <a:pt x="11" y="135"/>
                      <a:pt x="14" y="135"/>
                      <a:pt x="17" y="135"/>
                    </a:cubicBezTo>
                    <a:cubicBezTo>
                      <a:pt x="20" y="135"/>
                      <a:pt x="23" y="135"/>
                      <a:pt x="27" y="135"/>
                    </a:cubicBezTo>
                    <a:cubicBezTo>
                      <a:pt x="32" y="135"/>
                      <a:pt x="38" y="135"/>
                      <a:pt x="43" y="134"/>
                    </a:cubicBezTo>
                    <a:lnTo>
                      <a:pt x="46" y="134"/>
                    </a:lnTo>
                    <a:lnTo>
                      <a:pt x="46" y="131"/>
                    </a:lnTo>
                    <a:lnTo>
                      <a:pt x="43" y="131"/>
                    </a:lnTo>
                    <a:close/>
                    <a:moveTo>
                      <a:pt x="35" y="112"/>
                    </a:moveTo>
                    <a:lnTo>
                      <a:pt x="38" y="112"/>
                    </a:lnTo>
                    <a:cubicBezTo>
                      <a:pt x="38" y="108"/>
                      <a:pt x="38" y="105"/>
                      <a:pt x="38" y="102"/>
                    </a:cubicBezTo>
                    <a:cubicBezTo>
                      <a:pt x="38" y="81"/>
                      <a:pt x="38" y="61"/>
                      <a:pt x="38" y="40"/>
                    </a:cubicBezTo>
                    <a:cubicBezTo>
                      <a:pt x="38" y="39"/>
                      <a:pt x="39" y="37"/>
                      <a:pt x="39" y="35"/>
                    </a:cubicBezTo>
                    <a:cubicBezTo>
                      <a:pt x="39" y="34"/>
                      <a:pt x="38" y="32"/>
                      <a:pt x="38" y="30"/>
                    </a:cubicBezTo>
                    <a:cubicBezTo>
                      <a:pt x="37" y="29"/>
                      <a:pt x="36" y="27"/>
                      <a:pt x="34" y="26"/>
                    </a:cubicBezTo>
                    <a:lnTo>
                      <a:pt x="34" y="26"/>
                    </a:lnTo>
                    <a:lnTo>
                      <a:pt x="34" y="26"/>
                    </a:lnTo>
                    <a:lnTo>
                      <a:pt x="33" y="28"/>
                    </a:lnTo>
                    <a:lnTo>
                      <a:pt x="35" y="27"/>
                    </a:lnTo>
                    <a:lnTo>
                      <a:pt x="34" y="26"/>
                    </a:lnTo>
                    <a:lnTo>
                      <a:pt x="33" y="28"/>
                    </a:lnTo>
                    <a:lnTo>
                      <a:pt x="35" y="27"/>
                    </a:lnTo>
                    <a:lnTo>
                      <a:pt x="34" y="27"/>
                    </a:lnTo>
                    <a:lnTo>
                      <a:pt x="35" y="27"/>
                    </a:lnTo>
                    <a:lnTo>
                      <a:pt x="35" y="27"/>
                    </a:lnTo>
                    <a:lnTo>
                      <a:pt x="34" y="27"/>
                    </a:lnTo>
                    <a:lnTo>
                      <a:pt x="35" y="27"/>
                    </a:lnTo>
                    <a:cubicBezTo>
                      <a:pt x="35" y="27"/>
                      <a:pt x="35" y="26"/>
                      <a:pt x="34" y="24"/>
                    </a:cubicBezTo>
                    <a:lnTo>
                      <a:pt x="34" y="24"/>
                    </a:lnTo>
                    <a:cubicBezTo>
                      <a:pt x="34" y="24"/>
                      <a:pt x="34" y="23"/>
                      <a:pt x="34" y="22"/>
                    </a:cubicBezTo>
                    <a:cubicBezTo>
                      <a:pt x="33" y="21"/>
                      <a:pt x="33" y="20"/>
                      <a:pt x="31" y="19"/>
                    </a:cubicBezTo>
                    <a:lnTo>
                      <a:pt x="30" y="18"/>
                    </a:lnTo>
                    <a:cubicBezTo>
                      <a:pt x="30" y="18"/>
                      <a:pt x="30" y="17"/>
                      <a:pt x="30" y="16"/>
                    </a:cubicBezTo>
                    <a:cubicBezTo>
                      <a:pt x="30" y="15"/>
                      <a:pt x="29" y="13"/>
                      <a:pt x="28" y="12"/>
                    </a:cubicBezTo>
                    <a:cubicBezTo>
                      <a:pt x="27" y="11"/>
                      <a:pt x="25" y="10"/>
                      <a:pt x="24" y="10"/>
                    </a:cubicBezTo>
                    <a:lnTo>
                      <a:pt x="23" y="13"/>
                    </a:lnTo>
                    <a:lnTo>
                      <a:pt x="24" y="10"/>
                    </a:lnTo>
                    <a:lnTo>
                      <a:pt x="23" y="10"/>
                    </a:lnTo>
                    <a:cubicBezTo>
                      <a:pt x="22" y="10"/>
                      <a:pt x="20" y="11"/>
                      <a:pt x="19" y="12"/>
                    </a:cubicBezTo>
                    <a:cubicBezTo>
                      <a:pt x="18" y="13"/>
                      <a:pt x="17" y="15"/>
                      <a:pt x="17" y="16"/>
                    </a:cubicBezTo>
                    <a:cubicBezTo>
                      <a:pt x="17" y="17"/>
                      <a:pt x="17" y="18"/>
                      <a:pt x="17" y="18"/>
                    </a:cubicBezTo>
                    <a:cubicBezTo>
                      <a:pt x="16" y="19"/>
                      <a:pt x="16" y="19"/>
                      <a:pt x="15" y="20"/>
                    </a:cubicBezTo>
                    <a:cubicBezTo>
                      <a:pt x="13" y="21"/>
                      <a:pt x="13" y="22"/>
                      <a:pt x="13" y="23"/>
                    </a:cubicBezTo>
                    <a:cubicBezTo>
                      <a:pt x="13" y="24"/>
                      <a:pt x="12" y="25"/>
                      <a:pt x="12" y="25"/>
                    </a:cubicBezTo>
                    <a:lnTo>
                      <a:pt x="12" y="27"/>
                    </a:lnTo>
                    <a:lnTo>
                      <a:pt x="12" y="27"/>
                    </a:lnTo>
                    <a:lnTo>
                      <a:pt x="12" y="27"/>
                    </a:lnTo>
                    <a:lnTo>
                      <a:pt x="12" y="28"/>
                    </a:lnTo>
                    <a:lnTo>
                      <a:pt x="12" y="27"/>
                    </a:lnTo>
                    <a:lnTo>
                      <a:pt x="12" y="27"/>
                    </a:lnTo>
                    <a:lnTo>
                      <a:pt x="12" y="28"/>
                    </a:lnTo>
                    <a:lnTo>
                      <a:pt x="12" y="27"/>
                    </a:lnTo>
                    <a:cubicBezTo>
                      <a:pt x="9" y="29"/>
                      <a:pt x="8" y="32"/>
                      <a:pt x="8" y="35"/>
                    </a:cubicBezTo>
                    <a:lnTo>
                      <a:pt x="8" y="37"/>
                    </a:lnTo>
                    <a:cubicBezTo>
                      <a:pt x="8" y="38"/>
                      <a:pt x="8" y="40"/>
                      <a:pt x="8" y="41"/>
                    </a:cubicBezTo>
                    <a:cubicBezTo>
                      <a:pt x="8" y="43"/>
                      <a:pt x="8" y="44"/>
                      <a:pt x="8" y="46"/>
                    </a:cubicBezTo>
                    <a:cubicBezTo>
                      <a:pt x="8" y="66"/>
                      <a:pt x="8" y="85"/>
                      <a:pt x="8" y="105"/>
                    </a:cubicBezTo>
                    <a:cubicBezTo>
                      <a:pt x="8" y="107"/>
                      <a:pt x="9" y="110"/>
                      <a:pt x="9" y="112"/>
                    </a:cubicBezTo>
                    <a:lnTo>
                      <a:pt x="9" y="115"/>
                    </a:lnTo>
                    <a:lnTo>
                      <a:pt x="12" y="115"/>
                    </a:lnTo>
                    <a:cubicBezTo>
                      <a:pt x="15" y="115"/>
                      <a:pt x="18" y="115"/>
                      <a:pt x="21" y="115"/>
                    </a:cubicBezTo>
                    <a:cubicBezTo>
                      <a:pt x="26" y="115"/>
                      <a:pt x="30" y="115"/>
                      <a:pt x="35" y="115"/>
                    </a:cubicBezTo>
                    <a:lnTo>
                      <a:pt x="38" y="115"/>
                    </a:lnTo>
                    <a:lnTo>
                      <a:pt x="38" y="112"/>
                    </a:lnTo>
                    <a:lnTo>
                      <a:pt x="35" y="112"/>
                    </a:lnTo>
                    <a:lnTo>
                      <a:pt x="35" y="108"/>
                    </a:lnTo>
                    <a:cubicBezTo>
                      <a:pt x="30" y="109"/>
                      <a:pt x="26" y="109"/>
                      <a:pt x="21" y="109"/>
                    </a:cubicBezTo>
                    <a:cubicBezTo>
                      <a:pt x="18" y="109"/>
                      <a:pt x="15" y="109"/>
                      <a:pt x="12" y="108"/>
                    </a:cubicBezTo>
                    <a:lnTo>
                      <a:pt x="12" y="112"/>
                    </a:lnTo>
                    <a:lnTo>
                      <a:pt x="15" y="111"/>
                    </a:lnTo>
                    <a:cubicBezTo>
                      <a:pt x="15" y="109"/>
                      <a:pt x="15" y="107"/>
                      <a:pt x="15" y="105"/>
                    </a:cubicBezTo>
                    <a:cubicBezTo>
                      <a:pt x="15" y="85"/>
                      <a:pt x="15" y="66"/>
                      <a:pt x="15" y="46"/>
                    </a:cubicBezTo>
                    <a:cubicBezTo>
                      <a:pt x="15" y="44"/>
                      <a:pt x="15" y="43"/>
                      <a:pt x="15" y="41"/>
                    </a:cubicBezTo>
                    <a:cubicBezTo>
                      <a:pt x="15" y="40"/>
                      <a:pt x="15" y="38"/>
                      <a:pt x="14" y="36"/>
                    </a:cubicBezTo>
                    <a:lnTo>
                      <a:pt x="14" y="35"/>
                    </a:lnTo>
                    <a:cubicBezTo>
                      <a:pt x="14" y="34"/>
                      <a:pt x="15" y="33"/>
                      <a:pt x="16" y="32"/>
                    </a:cubicBezTo>
                    <a:cubicBezTo>
                      <a:pt x="17" y="31"/>
                      <a:pt x="17" y="30"/>
                      <a:pt x="18" y="29"/>
                    </a:cubicBezTo>
                    <a:lnTo>
                      <a:pt x="18" y="27"/>
                    </a:lnTo>
                    <a:cubicBezTo>
                      <a:pt x="19" y="26"/>
                      <a:pt x="19" y="25"/>
                      <a:pt x="19" y="25"/>
                    </a:cubicBezTo>
                    <a:lnTo>
                      <a:pt x="19" y="25"/>
                    </a:lnTo>
                    <a:lnTo>
                      <a:pt x="19" y="24"/>
                    </a:lnTo>
                    <a:lnTo>
                      <a:pt x="18" y="24"/>
                    </a:lnTo>
                    <a:lnTo>
                      <a:pt x="18" y="25"/>
                    </a:lnTo>
                    <a:lnTo>
                      <a:pt x="19" y="24"/>
                    </a:lnTo>
                    <a:lnTo>
                      <a:pt x="18" y="24"/>
                    </a:lnTo>
                    <a:lnTo>
                      <a:pt x="18" y="25"/>
                    </a:lnTo>
                    <a:cubicBezTo>
                      <a:pt x="20" y="24"/>
                      <a:pt x="21" y="23"/>
                      <a:pt x="22" y="21"/>
                    </a:cubicBezTo>
                    <a:cubicBezTo>
                      <a:pt x="23" y="20"/>
                      <a:pt x="23" y="18"/>
                      <a:pt x="23" y="16"/>
                    </a:cubicBezTo>
                    <a:lnTo>
                      <a:pt x="23" y="16"/>
                    </a:lnTo>
                    <a:lnTo>
                      <a:pt x="23" y="16"/>
                    </a:lnTo>
                    <a:lnTo>
                      <a:pt x="23" y="17"/>
                    </a:lnTo>
                    <a:lnTo>
                      <a:pt x="23" y="16"/>
                    </a:lnTo>
                    <a:lnTo>
                      <a:pt x="23" y="16"/>
                    </a:lnTo>
                    <a:lnTo>
                      <a:pt x="23" y="17"/>
                    </a:lnTo>
                    <a:lnTo>
                      <a:pt x="23" y="17"/>
                    </a:lnTo>
                    <a:lnTo>
                      <a:pt x="23" y="17"/>
                    </a:lnTo>
                    <a:lnTo>
                      <a:pt x="23" y="17"/>
                    </a:lnTo>
                    <a:lnTo>
                      <a:pt x="23" y="17"/>
                    </a:lnTo>
                    <a:lnTo>
                      <a:pt x="23" y="17"/>
                    </a:lnTo>
                    <a:lnTo>
                      <a:pt x="23" y="17"/>
                    </a:lnTo>
                    <a:lnTo>
                      <a:pt x="23" y="16"/>
                    </a:lnTo>
                    <a:lnTo>
                      <a:pt x="23" y="17"/>
                    </a:lnTo>
                    <a:lnTo>
                      <a:pt x="23" y="17"/>
                    </a:lnTo>
                    <a:lnTo>
                      <a:pt x="23" y="16"/>
                    </a:lnTo>
                    <a:lnTo>
                      <a:pt x="23" y="17"/>
                    </a:lnTo>
                    <a:lnTo>
                      <a:pt x="23" y="17"/>
                    </a:lnTo>
                    <a:lnTo>
                      <a:pt x="23" y="17"/>
                    </a:lnTo>
                    <a:lnTo>
                      <a:pt x="24" y="17"/>
                    </a:lnTo>
                    <a:lnTo>
                      <a:pt x="24" y="17"/>
                    </a:lnTo>
                    <a:lnTo>
                      <a:pt x="24" y="17"/>
                    </a:lnTo>
                    <a:lnTo>
                      <a:pt x="24" y="17"/>
                    </a:lnTo>
                    <a:lnTo>
                      <a:pt x="24" y="17"/>
                    </a:lnTo>
                    <a:lnTo>
                      <a:pt x="24" y="17"/>
                    </a:lnTo>
                    <a:lnTo>
                      <a:pt x="24" y="16"/>
                    </a:lnTo>
                    <a:lnTo>
                      <a:pt x="24" y="17"/>
                    </a:lnTo>
                    <a:lnTo>
                      <a:pt x="24" y="17"/>
                    </a:lnTo>
                    <a:lnTo>
                      <a:pt x="24" y="16"/>
                    </a:lnTo>
                    <a:lnTo>
                      <a:pt x="24" y="17"/>
                    </a:lnTo>
                    <a:lnTo>
                      <a:pt x="24" y="17"/>
                    </a:lnTo>
                    <a:cubicBezTo>
                      <a:pt x="24" y="18"/>
                      <a:pt x="24" y="19"/>
                      <a:pt x="24" y="21"/>
                    </a:cubicBezTo>
                    <a:cubicBezTo>
                      <a:pt x="25" y="22"/>
                      <a:pt x="26" y="24"/>
                      <a:pt x="28" y="25"/>
                    </a:cubicBezTo>
                    <a:lnTo>
                      <a:pt x="29" y="23"/>
                    </a:lnTo>
                    <a:lnTo>
                      <a:pt x="28" y="24"/>
                    </a:lnTo>
                    <a:lnTo>
                      <a:pt x="28" y="25"/>
                    </a:lnTo>
                    <a:lnTo>
                      <a:pt x="29" y="23"/>
                    </a:lnTo>
                    <a:lnTo>
                      <a:pt x="28" y="24"/>
                    </a:lnTo>
                    <a:lnTo>
                      <a:pt x="28" y="24"/>
                    </a:lnTo>
                    <a:cubicBezTo>
                      <a:pt x="28" y="25"/>
                      <a:pt x="28" y="26"/>
                      <a:pt x="29" y="26"/>
                    </a:cubicBezTo>
                    <a:lnTo>
                      <a:pt x="29" y="26"/>
                    </a:lnTo>
                    <a:lnTo>
                      <a:pt x="29" y="26"/>
                    </a:lnTo>
                    <a:lnTo>
                      <a:pt x="28" y="26"/>
                    </a:lnTo>
                    <a:lnTo>
                      <a:pt x="29" y="26"/>
                    </a:lnTo>
                    <a:lnTo>
                      <a:pt x="29" y="26"/>
                    </a:lnTo>
                    <a:lnTo>
                      <a:pt x="28" y="26"/>
                    </a:lnTo>
                    <a:lnTo>
                      <a:pt x="29" y="28"/>
                    </a:lnTo>
                    <a:lnTo>
                      <a:pt x="29" y="29"/>
                    </a:lnTo>
                    <a:cubicBezTo>
                      <a:pt x="29" y="30"/>
                      <a:pt x="30" y="30"/>
                      <a:pt x="30" y="31"/>
                    </a:cubicBezTo>
                    <a:lnTo>
                      <a:pt x="30" y="31"/>
                    </a:lnTo>
                    <a:cubicBezTo>
                      <a:pt x="31" y="32"/>
                      <a:pt x="32" y="32"/>
                      <a:pt x="32" y="33"/>
                    </a:cubicBezTo>
                    <a:cubicBezTo>
                      <a:pt x="32" y="33"/>
                      <a:pt x="32" y="34"/>
                      <a:pt x="32" y="35"/>
                    </a:cubicBezTo>
                    <a:cubicBezTo>
                      <a:pt x="32" y="36"/>
                      <a:pt x="32" y="38"/>
                      <a:pt x="32" y="40"/>
                    </a:cubicBezTo>
                    <a:cubicBezTo>
                      <a:pt x="32" y="61"/>
                      <a:pt x="32" y="81"/>
                      <a:pt x="32" y="102"/>
                    </a:cubicBezTo>
                    <a:cubicBezTo>
                      <a:pt x="32" y="105"/>
                      <a:pt x="32" y="108"/>
                      <a:pt x="32" y="112"/>
                    </a:cubicBezTo>
                    <a:lnTo>
                      <a:pt x="35" y="112"/>
                    </a:lnTo>
                    <a:lnTo>
                      <a:pt x="35" y="108"/>
                    </a:lnTo>
                    <a:lnTo>
                      <a:pt x="35" y="1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0" name="Freeform 2503">
                <a:extLst>
                  <a:ext uri="{FF2B5EF4-FFF2-40B4-BE49-F238E27FC236}">
                    <a16:creationId xmlns:a16="http://schemas.microsoft.com/office/drawing/2014/main" id="{88940023-3932-4E51-8B90-F4BA4FED443F}"/>
                  </a:ext>
                </a:extLst>
              </p:cNvPr>
              <p:cNvSpPr>
                <a:spLocks/>
              </p:cNvSpPr>
              <p:nvPr/>
            </p:nvSpPr>
            <p:spPr bwMode="auto">
              <a:xfrm>
                <a:off x="2556" y="4454"/>
                <a:ext cx="29" cy="60"/>
              </a:xfrm>
              <a:custGeom>
                <a:avLst/>
                <a:gdLst>
                  <a:gd name="T0" fmla="*/ 39 w 51"/>
                  <a:gd name="T1" fmla="*/ 31 h 106"/>
                  <a:gd name="T2" fmla="*/ 36 w 51"/>
                  <a:gd name="T3" fmla="*/ 38 h 106"/>
                  <a:gd name="T4" fmla="*/ 36 w 51"/>
                  <a:gd name="T5" fmla="*/ 47 h 106"/>
                  <a:gd name="T6" fmla="*/ 38 w 51"/>
                  <a:gd name="T7" fmla="*/ 55 h 106"/>
                  <a:gd name="T8" fmla="*/ 42 w 51"/>
                  <a:gd name="T9" fmla="*/ 55 h 106"/>
                  <a:gd name="T10" fmla="*/ 34 w 51"/>
                  <a:gd name="T11" fmla="*/ 98 h 106"/>
                  <a:gd name="T12" fmla="*/ 7 w 51"/>
                  <a:gd name="T13" fmla="*/ 49 h 106"/>
                  <a:gd name="T14" fmla="*/ 8 w 51"/>
                  <a:gd name="T15" fmla="*/ 43 h 106"/>
                  <a:gd name="T16" fmla="*/ 8 w 51"/>
                  <a:gd name="T17" fmla="*/ 43 h 106"/>
                  <a:gd name="T18" fmla="*/ 8 w 51"/>
                  <a:gd name="T19" fmla="*/ 43 h 106"/>
                  <a:gd name="T20" fmla="*/ 10 w 51"/>
                  <a:gd name="T21" fmla="*/ 41 h 106"/>
                  <a:gd name="T22" fmla="*/ 13 w 51"/>
                  <a:gd name="T23" fmla="*/ 38 h 106"/>
                  <a:gd name="T24" fmla="*/ 11 w 51"/>
                  <a:gd name="T25" fmla="*/ 19 h 106"/>
                  <a:gd name="T26" fmla="*/ 7 w 51"/>
                  <a:gd name="T27" fmla="*/ 20 h 106"/>
                  <a:gd name="T28" fmla="*/ 3 w 51"/>
                  <a:gd name="T29" fmla="*/ 5 h 106"/>
                  <a:gd name="T30" fmla="*/ 25 w 51"/>
                  <a:gd name="T31" fmla="*/ 7 h 106"/>
                  <a:gd name="T32" fmla="*/ 41 w 51"/>
                  <a:gd name="T33" fmla="*/ 5 h 106"/>
                  <a:gd name="T34" fmla="*/ 41 w 51"/>
                  <a:gd name="T35" fmla="*/ 7 h 106"/>
                  <a:gd name="T36" fmla="*/ 41 w 51"/>
                  <a:gd name="T37" fmla="*/ 7 h 106"/>
                  <a:gd name="T38" fmla="*/ 41 w 51"/>
                  <a:gd name="T39" fmla="*/ 7 h 106"/>
                  <a:gd name="T40" fmla="*/ 38 w 51"/>
                  <a:gd name="T41" fmla="*/ 9 h 106"/>
                  <a:gd name="T42" fmla="*/ 36 w 51"/>
                  <a:gd name="T43" fmla="*/ 20 h 106"/>
                  <a:gd name="T44" fmla="*/ 45 w 51"/>
                  <a:gd name="T45" fmla="*/ 31 h 106"/>
                  <a:gd name="T46" fmla="*/ 47 w 51"/>
                  <a:gd name="T47" fmla="*/ 29 h 106"/>
                  <a:gd name="T48" fmla="*/ 43 w 51"/>
                  <a:gd name="T49" fmla="*/ 12 h 106"/>
                  <a:gd name="T50" fmla="*/ 45 w 51"/>
                  <a:gd name="T51" fmla="*/ 12 h 106"/>
                  <a:gd name="T52" fmla="*/ 47 w 51"/>
                  <a:gd name="T53" fmla="*/ 4 h 106"/>
                  <a:gd name="T54" fmla="*/ 25 w 51"/>
                  <a:gd name="T55" fmla="*/ 0 h 106"/>
                  <a:gd name="T56" fmla="*/ 1 w 51"/>
                  <a:gd name="T57" fmla="*/ 2 h 106"/>
                  <a:gd name="T58" fmla="*/ 0 w 51"/>
                  <a:gd name="T59" fmla="*/ 21 h 106"/>
                  <a:gd name="T60" fmla="*/ 9 w 51"/>
                  <a:gd name="T61" fmla="*/ 25 h 106"/>
                  <a:gd name="T62" fmla="*/ 7 w 51"/>
                  <a:gd name="T63" fmla="*/ 38 h 106"/>
                  <a:gd name="T64" fmla="*/ 7 w 51"/>
                  <a:gd name="T65" fmla="*/ 36 h 106"/>
                  <a:gd name="T66" fmla="*/ 3 w 51"/>
                  <a:gd name="T67" fmla="*/ 39 h 106"/>
                  <a:gd name="T68" fmla="*/ 4 w 51"/>
                  <a:gd name="T69" fmla="*/ 50 h 106"/>
                  <a:gd name="T70" fmla="*/ 25 w 51"/>
                  <a:gd name="T71" fmla="*/ 97 h 106"/>
                  <a:gd name="T72" fmla="*/ 34 w 51"/>
                  <a:gd name="T73" fmla="*/ 100 h 106"/>
                  <a:gd name="T74" fmla="*/ 46 w 51"/>
                  <a:gd name="T75" fmla="*/ 53 h 106"/>
                  <a:gd name="T76" fmla="*/ 43 w 51"/>
                  <a:gd name="T77" fmla="*/ 52 h 106"/>
                  <a:gd name="T78" fmla="*/ 43 w 51"/>
                  <a:gd name="T79" fmla="*/ 43 h 106"/>
                  <a:gd name="T80" fmla="*/ 40 w 51"/>
                  <a:gd name="T81" fmla="*/ 34 h 106"/>
                  <a:gd name="T82" fmla="*/ 51 w 51"/>
                  <a:gd name="T83" fmla="*/ 3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106">
                    <a:moveTo>
                      <a:pt x="45" y="31"/>
                    </a:moveTo>
                    <a:lnTo>
                      <a:pt x="44" y="28"/>
                    </a:lnTo>
                    <a:cubicBezTo>
                      <a:pt x="42" y="29"/>
                      <a:pt x="40" y="30"/>
                      <a:pt x="39" y="31"/>
                    </a:cubicBezTo>
                    <a:lnTo>
                      <a:pt x="37" y="31"/>
                    </a:lnTo>
                    <a:lnTo>
                      <a:pt x="37" y="33"/>
                    </a:lnTo>
                    <a:cubicBezTo>
                      <a:pt x="36" y="35"/>
                      <a:pt x="36" y="37"/>
                      <a:pt x="36" y="38"/>
                    </a:cubicBezTo>
                    <a:cubicBezTo>
                      <a:pt x="36" y="40"/>
                      <a:pt x="36" y="41"/>
                      <a:pt x="36" y="43"/>
                    </a:cubicBezTo>
                    <a:lnTo>
                      <a:pt x="36" y="43"/>
                    </a:lnTo>
                    <a:cubicBezTo>
                      <a:pt x="36" y="44"/>
                      <a:pt x="36" y="46"/>
                      <a:pt x="36" y="47"/>
                    </a:cubicBezTo>
                    <a:cubicBezTo>
                      <a:pt x="36" y="49"/>
                      <a:pt x="36" y="50"/>
                      <a:pt x="36" y="52"/>
                    </a:cubicBezTo>
                    <a:lnTo>
                      <a:pt x="36" y="54"/>
                    </a:lnTo>
                    <a:lnTo>
                      <a:pt x="38" y="55"/>
                    </a:lnTo>
                    <a:cubicBezTo>
                      <a:pt x="40" y="56"/>
                      <a:pt x="41" y="57"/>
                      <a:pt x="43" y="58"/>
                    </a:cubicBezTo>
                    <a:lnTo>
                      <a:pt x="45" y="56"/>
                    </a:lnTo>
                    <a:lnTo>
                      <a:pt x="42" y="55"/>
                    </a:lnTo>
                    <a:cubicBezTo>
                      <a:pt x="37" y="69"/>
                      <a:pt x="33" y="83"/>
                      <a:pt x="28" y="98"/>
                    </a:cubicBezTo>
                    <a:lnTo>
                      <a:pt x="31" y="99"/>
                    </a:lnTo>
                    <a:lnTo>
                      <a:pt x="34" y="98"/>
                    </a:lnTo>
                    <a:cubicBezTo>
                      <a:pt x="32" y="95"/>
                      <a:pt x="31" y="94"/>
                      <a:pt x="31" y="94"/>
                    </a:cubicBezTo>
                    <a:cubicBezTo>
                      <a:pt x="24" y="78"/>
                      <a:pt x="17" y="63"/>
                      <a:pt x="10" y="47"/>
                    </a:cubicBezTo>
                    <a:lnTo>
                      <a:pt x="7" y="49"/>
                    </a:lnTo>
                    <a:lnTo>
                      <a:pt x="10" y="48"/>
                    </a:lnTo>
                    <a:lnTo>
                      <a:pt x="9" y="46"/>
                    </a:lnTo>
                    <a:cubicBezTo>
                      <a:pt x="8" y="44"/>
                      <a:pt x="8" y="43"/>
                      <a:pt x="8" y="43"/>
                    </a:cubicBezTo>
                    <a:lnTo>
                      <a:pt x="8" y="43"/>
                    </a:lnTo>
                    <a:lnTo>
                      <a:pt x="8" y="43"/>
                    </a:lnTo>
                    <a:lnTo>
                      <a:pt x="8" y="43"/>
                    </a:lnTo>
                    <a:lnTo>
                      <a:pt x="8" y="43"/>
                    </a:lnTo>
                    <a:lnTo>
                      <a:pt x="8" y="43"/>
                    </a:lnTo>
                    <a:lnTo>
                      <a:pt x="8" y="43"/>
                    </a:lnTo>
                    <a:cubicBezTo>
                      <a:pt x="8" y="43"/>
                      <a:pt x="9" y="42"/>
                      <a:pt x="10" y="41"/>
                    </a:cubicBezTo>
                    <a:lnTo>
                      <a:pt x="8" y="39"/>
                    </a:lnTo>
                    <a:lnTo>
                      <a:pt x="10" y="41"/>
                    </a:lnTo>
                    <a:lnTo>
                      <a:pt x="12" y="40"/>
                    </a:lnTo>
                    <a:lnTo>
                      <a:pt x="13" y="39"/>
                    </a:lnTo>
                    <a:lnTo>
                      <a:pt x="13" y="38"/>
                    </a:lnTo>
                    <a:lnTo>
                      <a:pt x="13" y="22"/>
                    </a:lnTo>
                    <a:lnTo>
                      <a:pt x="13" y="20"/>
                    </a:lnTo>
                    <a:lnTo>
                      <a:pt x="11" y="19"/>
                    </a:lnTo>
                    <a:cubicBezTo>
                      <a:pt x="9" y="18"/>
                      <a:pt x="6" y="18"/>
                      <a:pt x="4" y="17"/>
                    </a:cubicBezTo>
                    <a:lnTo>
                      <a:pt x="3" y="20"/>
                    </a:lnTo>
                    <a:lnTo>
                      <a:pt x="7" y="20"/>
                    </a:lnTo>
                    <a:cubicBezTo>
                      <a:pt x="6" y="17"/>
                      <a:pt x="6" y="15"/>
                      <a:pt x="6" y="13"/>
                    </a:cubicBezTo>
                    <a:cubicBezTo>
                      <a:pt x="6" y="10"/>
                      <a:pt x="6" y="8"/>
                      <a:pt x="7" y="5"/>
                    </a:cubicBezTo>
                    <a:lnTo>
                      <a:pt x="3" y="5"/>
                    </a:lnTo>
                    <a:lnTo>
                      <a:pt x="4" y="8"/>
                    </a:lnTo>
                    <a:cubicBezTo>
                      <a:pt x="5" y="8"/>
                      <a:pt x="9" y="7"/>
                      <a:pt x="13" y="7"/>
                    </a:cubicBezTo>
                    <a:cubicBezTo>
                      <a:pt x="16" y="7"/>
                      <a:pt x="21" y="7"/>
                      <a:pt x="25" y="7"/>
                    </a:cubicBezTo>
                    <a:cubicBezTo>
                      <a:pt x="33" y="7"/>
                      <a:pt x="40" y="7"/>
                      <a:pt x="43" y="8"/>
                    </a:cubicBezTo>
                    <a:lnTo>
                      <a:pt x="44" y="4"/>
                    </a:lnTo>
                    <a:lnTo>
                      <a:pt x="41" y="5"/>
                    </a:lnTo>
                    <a:cubicBezTo>
                      <a:pt x="41" y="7"/>
                      <a:pt x="41" y="7"/>
                      <a:pt x="41" y="8"/>
                    </a:cubicBezTo>
                    <a:lnTo>
                      <a:pt x="42" y="8"/>
                    </a:lnTo>
                    <a:lnTo>
                      <a:pt x="41" y="7"/>
                    </a:lnTo>
                    <a:lnTo>
                      <a:pt x="41" y="8"/>
                    </a:lnTo>
                    <a:lnTo>
                      <a:pt x="42" y="8"/>
                    </a:lnTo>
                    <a:lnTo>
                      <a:pt x="41" y="7"/>
                    </a:lnTo>
                    <a:lnTo>
                      <a:pt x="42" y="7"/>
                    </a:lnTo>
                    <a:lnTo>
                      <a:pt x="42" y="7"/>
                    </a:lnTo>
                    <a:lnTo>
                      <a:pt x="41" y="7"/>
                    </a:lnTo>
                    <a:lnTo>
                      <a:pt x="42" y="7"/>
                    </a:lnTo>
                    <a:lnTo>
                      <a:pt x="42" y="7"/>
                    </a:lnTo>
                    <a:cubicBezTo>
                      <a:pt x="42" y="7"/>
                      <a:pt x="40" y="8"/>
                      <a:pt x="38" y="9"/>
                    </a:cubicBezTo>
                    <a:lnTo>
                      <a:pt x="37" y="9"/>
                    </a:lnTo>
                    <a:lnTo>
                      <a:pt x="36" y="11"/>
                    </a:lnTo>
                    <a:cubicBezTo>
                      <a:pt x="36" y="14"/>
                      <a:pt x="36" y="17"/>
                      <a:pt x="36" y="20"/>
                    </a:cubicBezTo>
                    <a:cubicBezTo>
                      <a:pt x="36" y="23"/>
                      <a:pt x="36" y="25"/>
                      <a:pt x="37" y="28"/>
                    </a:cubicBezTo>
                    <a:cubicBezTo>
                      <a:pt x="39" y="30"/>
                      <a:pt x="40" y="31"/>
                      <a:pt x="43" y="34"/>
                    </a:cubicBezTo>
                    <a:lnTo>
                      <a:pt x="45" y="31"/>
                    </a:lnTo>
                    <a:lnTo>
                      <a:pt x="44" y="28"/>
                    </a:lnTo>
                    <a:lnTo>
                      <a:pt x="45" y="31"/>
                    </a:lnTo>
                    <a:lnTo>
                      <a:pt x="47" y="29"/>
                    </a:lnTo>
                    <a:cubicBezTo>
                      <a:pt x="44" y="26"/>
                      <a:pt x="43" y="25"/>
                      <a:pt x="43" y="25"/>
                    </a:cubicBezTo>
                    <a:cubicBezTo>
                      <a:pt x="43" y="24"/>
                      <a:pt x="43" y="23"/>
                      <a:pt x="43" y="20"/>
                    </a:cubicBezTo>
                    <a:cubicBezTo>
                      <a:pt x="43" y="17"/>
                      <a:pt x="43" y="14"/>
                      <a:pt x="43" y="12"/>
                    </a:cubicBezTo>
                    <a:lnTo>
                      <a:pt x="40" y="12"/>
                    </a:lnTo>
                    <a:lnTo>
                      <a:pt x="41" y="14"/>
                    </a:lnTo>
                    <a:cubicBezTo>
                      <a:pt x="43" y="13"/>
                      <a:pt x="44" y="13"/>
                      <a:pt x="45" y="12"/>
                    </a:cubicBezTo>
                    <a:lnTo>
                      <a:pt x="47" y="10"/>
                    </a:lnTo>
                    <a:lnTo>
                      <a:pt x="48" y="8"/>
                    </a:lnTo>
                    <a:cubicBezTo>
                      <a:pt x="48" y="6"/>
                      <a:pt x="47" y="5"/>
                      <a:pt x="47" y="4"/>
                    </a:cubicBezTo>
                    <a:lnTo>
                      <a:pt x="47" y="2"/>
                    </a:lnTo>
                    <a:lnTo>
                      <a:pt x="44" y="1"/>
                    </a:lnTo>
                    <a:cubicBezTo>
                      <a:pt x="41" y="1"/>
                      <a:pt x="33" y="0"/>
                      <a:pt x="25" y="0"/>
                    </a:cubicBezTo>
                    <a:cubicBezTo>
                      <a:pt x="21" y="0"/>
                      <a:pt x="16" y="1"/>
                      <a:pt x="12" y="1"/>
                    </a:cubicBezTo>
                    <a:cubicBezTo>
                      <a:pt x="8" y="1"/>
                      <a:pt x="5" y="1"/>
                      <a:pt x="3" y="2"/>
                    </a:cubicBezTo>
                    <a:lnTo>
                      <a:pt x="1" y="2"/>
                    </a:lnTo>
                    <a:lnTo>
                      <a:pt x="0" y="4"/>
                    </a:lnTo>
                    <a:cubicBezTo>
                      <a:pt x="0" y="7"/>
                      <a:pt x="0" y="10"/>
                      <a:pt x="0" y="13"/>
                    </a:cubicBezTo>
                    <a:cubicBezTo>
                      <a:pt x="0" y="15"/>
                      <a:pt x="0" y="18"/>
                      <a:pt x="0" y="21"/>
                    </a:cubicBezTo>
                    <a:lnTo>
                      <a:pt x="1" y="23"/>
                    </a:lnTo>
                    <a:lnTo>
                      <a:pt x="3" y="23"/>
                    </a:lnTo>
                    <a:cubicBezTo>
                      <a:pt x="5" y="24"/>
                      <a:pt x="7" y="24"/>
                      <a:pt x="9" y="25"/>
                    </a:cubicBezTo>
                    <a:lnTo>
                      <a:pt x="10" y="22"/>
                    </a:lnTo>
                    <a:lnTo>
                      <a:pt x="7" y="22"/>
                    </a:lnTo>
                    <a:lnTo>
                      <a:pt x="7" y="38"/>
                    </a:lnTo>
                    <a:lnTo>
                      <a:pt x="10" y="38"/>
                    </a:lnTo>
                    <a:lnTo>
                      <a:pt x="8" y="35"/>
                    </a:lnTo>
                    <a:lnTo>
                      <a:pt x="7" y="36"/>
                    </a:lnTo>
                    <a:lnTo>
                      <a:pt x="6" y="36"/>
                    </a:lnTo>
                    <a:lnTo>
                      <a:pt x="6" y="36"/>
                    </a:lnTo>
                    <a:cubicBezTo>
                      <a:pt x="5" y="37"/>
                      <a:pt x="4" y="38"/>
                      <a:pt x="3" y="39"/>
                    </a:cubicBezTo>
                    <a:cubicBezTo>
                      <a:pt x="3" y="40"/>
                      <a:pt x="2" y="42"/>
                      <a:pt x="2" y="43"/>
                    </a:cubicBezTo>
                    <a:cubicBezTo>
                      <a:pt x="2" y="45"/>
                      <a:pt x="3" y="46"/>
                      <a:pt x="3" y="48"/>
                    </a:cubicBezTo>
                    <a:lnTo>
                      <a:pt x="4" y="50"/>
                    </a:lnTo>
                    <a:lnTo>
                      <a:pt x="4" y="50"/>
                    </a:lnTo>
                    <a:lnTo>
                      <a:pt x="4" y="50"/>
                    </a:lnTo>
                    <a:cubicBezTo>
                      <a:pt x="11" y="66"/>
                      <a:pt x="18" y="81"/>
                      <a:pt x="25" y="97"/>
                    </a:cubicBezTo>
                    <a:cubicBezTo>
                      <a:pt x="26" y="98"/>
                      <a:pt x="27" y="99"/>
                      <a:pt x="28" y="101"/>
                    </a:cubicBezTo>
                    <a:lnTo>
                      <a:pt x="32" y="106"/>
                    </a:lnTo>
                    <a:lnTo>
                      <a:pt x="34" y="100"/>
                    </a:lnTo>
                    <a:cubicBezTo>
                      <a:pt x="39" y="85"/>
                      <a:pt x="43" y="71"/>
                      <a:pt x="48" y="57"/>
                    </a:cubicBezTo>
                    <a:lnTo>
                      <a:pt x="48" y="54"/>
                    </a:lnTo>
                    <a:lnTo>
                      <a:pt x="46" y="53"/>
                    </a:lnTo>
                    <a:cubicBezTo>
                      <a:pt x="45" y="52"/>
                      <a:pt x="43" y="51"/>
                      <a:pt x="41" y="50"/>
                    </a:cubicBezTo>
                    <a:lnTo>
                      <a:pt x="39" y="52"/>
                    </a:lnTo>
                    <a:lnTo>
                      <a:pt x="43" y="52"/>
                    </a:lnTo>
                    <a:cubicBezTo>
                      <a:pt x="43" y="50"/>
                      <a:pt x="43" y="49"/>
                      <a:pt x="43" y="47"/>
                    </a:cubicBezTo>
                    <a:cubicBezTo>
                      <a:pt x="43" y="46"/>
                      <a:pt x="43" y="45"/>
                      <a:pt x="43" y="43"/>
                    </a:cubicBezTo>
                    <a:lnTo>
                      <a:pt x="43" y="43"/>
                    </a:lnTo>
                    <a:cubicBezTo>
                      <a:pt x="43" y="41"/>
                      <a:pt x="43" y="40"/>
                      <a:pt x="43" y="38"/>
                    </a:cubicBezTo>
                    <a:cubicBezTo>
                      <a:pt x="43" y="37"/>
                      <a:pt x="43" y="36"/>
                      <a:pt x="43" y="35"/>
                    </a:cubicBezTo>
                    <a:lnTo>
                      <a:pt x="40" y="34"/>
                    </a:lnTo>
                    <a:lnTo>
                      <a:pt x="41" y="37"/>
                    </a:lnTo>
                    <a:cubicBezTo>
                      <a:pt x="43" y="36"/>
                      <a:pt x="44" y="35"/>
                      <a:pt x="46" y="34"/>
                    </a:cubicBezTo>
                    <a:lnTo>
                      <a:pt x="51" y="32"/>
                    </a:lnTo>
                    <a:lnTo>
                      <a:pt x="47" y="29"/>
                    </a:lnTo>
                    <a:lnTo>
                      <a:pt x="45"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1" name="Freeform 2504">
                <a:extLst>
                  <a:ext uri="{FF2B5EF4-FFF2-40B4-BE49-F238E27FC236}">
                    <a16:creationId xmlns:a16="http://schemas.microsoft.com/office/drawing/2014/main" id="{D46E4511-E529-4240-9568-6FA6D0F564CD}"/>
                  </a:ext>
                </a:extLst>
              </p:cNvPr>
              <p:cNvSpPr>
                <a:spLocks/>
              </p:cNvSpPr>
              <p:nvPr/>
            </p:nvSpPr>
            <p:spPr bwMode="auto">
              <a:xfrm>
                <a:off x="2519" y="4454"/>
                <a:ext cx="27" cy="60"/>
              </a:xfrm>
              <a:custGeom>
                <a:avLst/>
                <a:gdLst>
                  <a:gd name="T0" fmla="*/ 7 w 48"/>
                  <a:gd name="T1" fmla="*/ 55 h 105"/>
                  <a:gd name="T2" fmla="*/ 10 w 48"/>
                  <a:gd name="T3" fmla="*/ 55 h 105"/>
                  <a:gd name="T4" fmla="*/ 11 w 48"/>
                  <a:gd name="T5" fmla="*/ 34 h 105"/>
                  <a:gd name="T6" fmla="*/ 5 w 48"/>
                  <a:gd name="T7" fmla="*/ 29 h 105"/>
                  <a:gd name="T8" fmla="*/ 7 w 48"/>
                  <a:gd name="T9" fmla="*/ 31 h 105"/>
                  <a:gd name="T10" fmla="*/ 7 w 48"/>
                  <a:gd name="T11" fmla="*/ 31 h 105"/>
                  <a:gd name="T12" fmla="*/ 6 w 48"/>
                  <a:gd name="T13" fmla="*/ 31 h 105"/>
                  <a:gd name="T14" fmla="*/ 6 w 48"/>
                  <a:gd name="T15" fmla="*/ 31 h 105"/>
                  <a:gd name="T16" fmla="*/ 8 w 48"/>
                  <a:gd name="T17" fmla="*/ 30 h 105"/>
                  <a:gd name="T18" fmla="*/ 11 w 48"/>
                  <a:gd name="T19" fmla="*/ 26 h 105"/>
                  <a:gd name="T20" fmla="*/ 9 w 48"/>
                  <a:gd name="T21" fmla="*/ 8 h 105"/>
                  <a:gd name="T22" fmla="*/ 6 w 48"/>
                  <a:gd name="T23" fmla="*/ 9 h 105"/>
                  <a:gd name="T24" fmla="*/ 4 w 48"/>
                  <a:gd name="T25" fmla="*/ 8 h 105"/>
                  <a:gd name="T26" fmla="*/ 43 w 48"/>
                  <a:gd name="T27" fmla="*/ 4 h 105"/>
                  <a:gd name="T28" fmla="*/ 41 w 48"/>
                  <a:gd name="T29" fmla="*/ 20 h 105"/>
                  <a:gd name="T30" fmla="*/ 37 w 48"/>
                  <a:gd name="T31" fmla="*/ 19 h 105"/>
                  <a:gd name="T32" fmla="*/ 34 w 48"/>
                  <a:gd name="T33" fmla="*/ 23 h 105"/>
                  <a:gd name="T34" fmla="*/ 34 w 48"/>
                  <a:gd name="T35" fmla="*/ 32 h 105"/>
                  <a:gd name="T36" fmla="*/ 39 w 48"/>
                  <a:gd name="T37" fmla="*/ 42 h 105"/>
                  <a:gd name="T38" fmla="*/ 39 w 48"/>
                  <a:gd name="T39" fmla="*/ 42 h 105"/>
                  <a:gd name="T40" fmla="*/ 39 w 48"/>
                  <a:gd name="T41" fmla="*/ 42 h 105"/>
                  <a:gd name="T42" fmla="*/ 39 w 48"/>
                  <a:gd name="T43" fmla="*/ 42 h 105"/>
                  <a:gd name="T44" fmla="*/ 39 w 48"/>
                  <a:gd name="T45" fmla="*/ 44 h 105"/>
                  <a:gd name="T46" fmla="*/ 17 w 48"/>
                  <a:gd name="T47" fmla="*/ 96 h 105"/>
                  <a:gd name="T48" fmla="*/ 17 w 48"/>
                  <a:gd name="T49" fmla="*/ 96 h 105"/>
                  <a:gd name="T50" fmla="*/ 14 w 48"/>
                  <a:gd name="T51" fmla="*/ 97 h 105"/>
                  <a:gd name="T52" fmla="*/ 17 w 48"/>
                  <a:gd name="T53" fmla="*/ 99 h 105"/>
                  <a:gd name="T54" fmla="*/ 22 w 48"/>
                  <a:gd name="T55" fmla="*/ 98 h 105"/>
                  <a:gd name="T56" fmla="*/ 45 w 48"/>
                  <a:gd name="T57" fmla="*/ 44 h 105"/>
                  <a:gd name="T58" fmla="*/ 42 w 48"/>
                  <a:gd name="T59" fmla="*/ 37 h 105"/>
                  <a:gd name="T60" fmla="*/ 41 w 48"/>
                  <a:gd name="T61" fmla="*/ 31 h 105"/>
                  <a:gd name="T62" fmla="*/ 37 w 48"/>
                  <a:gd name="T63" fmla="*/ 23 h 105"/>
                  <a:gd name="T64" fmla="*/ 38 w 48"/>
                  <a:gd name="T65" fmla="*/ 22 h 105"/>
                  <a:gd name="T66" fmla="*/ 47 w 48"/>
                  <a:gd name="T67" fmla="*/ 23 h 105"/>
                  <a:gd name="T68" fmla="*/ 46 w 48"/>
                  <a:gd name="T69" fmla="*/ 3 h 105"/>
                  <a:gd name="T70" fmla="*/ 26 w 48"/>
                  <a:gd name="T71" fmla="*/ 0 h 105"/>
                  <a:gd name="T72" fmla="*/ 0 w 48"/>
                  <a:gd name="T73" fmla="*/ 4 h 105"/>
                  <a:gd name="T74" fmla="*/ 2 w 48"/>
                  <a:gd name="T75" fmla="*/ 12 h 105"/>
                  <a:gd name="T76" fmla="*/ 5 w 48"/>
                  <a:gd name="T77" fmla="*/ 11 h 105"/>
                  <a:gd name="T78" fmla="*/ 5 w 48"/>
                  <a:gd name="T79" fmla="*/ 25 h 105"/>
                  <a:gd name="T80" fmla="*/ 0 w 48"/>
                  <a:gd name="T81" fmla="*/ 31 h 105"/>
                  <a:gd name="T82" fmla="*/ 2 w 48"/>
                  <a:gd name="T83" fmla="*/ 35 h 105"/>
                  <a:gd name="T84" fmla="*/ 5 w 48"/>
                  <a:gd name="T85" fmla="*/ 34 h 105"/>
                  <a:gd name="T86" fmla="*/ 6 w 48"/>
                  <a:gd name="T87" fmla="*/ 50 h 105"/>
                  <a:gd name="T88" fmla="*/ 0 w 48"/>
                  <a:gd name="T89" fmla="*/ 56 h 105"/>
                  <a:gd name="T90" fmla="*/ 19 w 48"/>
                  <a:gd name="T91" fmla="*/ 10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105">
                    <a:moveTo>
                      <a:pt x="17" y="99"/>
                    </a:moveTo>
                    <a:lnTo>
                      <a:pt x="20" y="98"/>
                    </a:lnTo>
                    <a:cubicBezTo>
                      <a:pt x="15" y="83"/>
                      <a:pt x="11" y="69"/>
                      <a:pt x="7" y="55"/>
                    </a:cubicBezTo>
                    <a:lnTo>
                      <a:pt x="4" y="55"/>
                    </a:lnTo>
                    <a:lnTo>
                      <a:pt x="5" y="58"/>
                    </a:lnTo>
                    <a:cubicBezTo>
                      <a:pt x="7" y="57"/>
                      <a:pt x="8" y="56"/>
                      <a:pt x="10" y="55"/>
                    </a:cubicBezTo>
                    <a:lnTo>
                      <a:pt x="11" y="54"/>
                    </a:lnTo>
                    <a:lnTo>
                      <a:pt x="11" y="52"/>
                    </a:lnTo>
                    <a:lnTo>
                      <a:pt x="11" y="34"/>
                    </a:lnTo>
                    <a:lnTo>
                      <a:pt x="11" y="32"/>
                    </a:lnTo>
                    <a:lnTo>
                      <a:pt x="9" y="31"/>
                    </a:lnTo>
                    <a:cubicBezTo>
                      <a:pt x="8" y="30"/>
                      <a:pt x="6" y="30"/>
                      <a:pt x="5" y="29"/>
                    </a:cubicBezTo>
                    <a:lnTo>
                      <a:pt x="4" y="32"/>
                    </a:lnTo>
                    <a:lnTo>
                      <a:pt x="7" y="31"/>
                    </a:lnTo>
                    <a:lnTo>
                      <a:pt x="7" y="31"/>
                    </a:lnTo>
                    <a:lnTo>
                      <a:pt x="6" y="31"/>
                    </a:lnTo>
                    <a:lnTo>
                      <a:pt x="7" y="31"/>
                    </a:lnTo>
                    <a:lnTo>
                      <a:pt x="7" y="31"/>
                    </a:lnTo>
                    <a:lnTo>
                      <a:pt x="6" y="31"/>
                    </a:lnTo>
                    <a:lnTo>
                      <a:pt x="7" y="31"/>
                    </a:lnTo>
                    <a:lnTo>
                      <a:pt x="6" y="31"/>
                    </a:lnTo>
                    <a:lnTo>
                      <a:pt x="7" y="32"/>
                    </a:lnTo>
                    <a:lnTo>
                      <a:pt x="7" y="31"/>
                    </a:lnTo>
                    <a:lnTo>
                      <a:pt x="6" y="31"/>
                    </a:lnTo>
                    <a:lnTo>
                      <a:pt x="7" y="32"/>
                    </a:lnTo>
                    <a:lnTo>
                      <a:pt x="7" y="32"/>
                    </a:lnTo>
                    <a:cubicBezTo>
                      <a:pt x="7" y="31"/>
                      <a:pt x="7" y="31"/>
                      <a:pt x="8" y="30"/>
                    </a:cubicBezTo>
                    <a:cubicBezTo>
                      <a:pt x="9" y="30"/>
                      <a:pt x="10" y="28"/>
                      <a:pt x="11" y="27"/>
                    </a:cubicBezTo>
                    <a:lnTo>
                      <a:pt x="11" y="26"/>
                    </a:lnTo>
                    <a:lnTo>
                      <a:pt x="11" y="26"/>
                    </a:lnTo>
                    <a:lnTo>
                      <a:pt x="11" y="11"/>
                    </a:lnTo>
                    <a:lnTo>
                      <a:pt x="11" y="9"/>
                    </a:lnTo>
                    <a:lnTo>
                      <a:pt x="9" y="8"/>
                    </a:lnTo>
                    <a:cubicBezTo>
                      <a:pt x="8" y="8"/>
                      <a:pt x="6" y="7"/>
                      <a:pt x="4" y="6"/>
                    </a:cubicBezTo>
                    <a:lnTo>
                      <a:pt x="3" y="9"/>
                    </a:lnTo>
                    <a:lnTo>
                      <a:pt x="6" y="9"/>
                    </a:lnTo>
                    <a:cubicBezTo>
                      <a:pt x="6" y="8"/>
                      <a:pt x="7" y="6"/>
                      <a:pt x="7" y="5"/>
                    </a:cubicBezTo>
                    <a:lnTo>
                      <a:pt x="4" y="5"/>
                    </a:lnTo>
                    <a:lnTo>
                      <a:pt x="4" y="8"/>
                    </a:lnTo>
                    <a:cubicBezTo>
                      <a:pt x="7" y="7"/>
                      <a:pt x="17" y="7"/>
                      <a:pt x="26" y="7"/>
                    </a:cubicBezTo>
                    <a:cubicBezTo>
                      <a:pt x="33" y="7"/>
                      <a:pt x="39" y="7"/>
                      <a:pt x="43" y="7"/>
                    </a:cubicBezTo>
                    <a:lnTo>
                      <a:pt x="43" y="4"/>
                    </a:lnTo>
                    <a:lnTo>
                      <a:pt x="40" y="5"/>
                    </a:lnTo>
                    <a:cubicBezTo>
                      <a:pt x="41" y="8"/>
                      <a:pt x="42" y="9"/>
                      <a:pt x="42" y="12"/>
                    </a:cubicBezTo>
                    <a:cubicBezTo>
                      <a:pt x="42" y="14"/>
                      <a:pt x="42" y="16"/>
                      <a:pt x="41" y="20"/>
                    </a:cubicBezTo>
                    <a:lnTo>
                      <a:pt x="44" y="20"/>
                    </a:lnTo>
                    <a:lnTo>
                      <a:pt x="43" y="17"/>
                    </a:lnTo>
                    <a:cubicBezTo>
                      <a:pt x="41" y="18"/>
                      <a:pt x="39" y="18"/>
                      <a:pt x="37" y="19"/>
                    </a:cubicBezTo>
                    <a:lnTo>
                      <a:pt x="36" y="19"/>
                    </a:lnTo>
                    <a:lnTo>
                      <a:pt x="35" y="22"/>
                    </a:lnTo>
                    <a:lnTo>
                      <a:pt x="34" y="23"/>
                    </a:lnTo>
                    <a:lnTo>
                      <a:pt x="34" y="23"/>
                    </a:lnTo>
                    <a:cubicBezTo>
                      <a:pt x="34" y="25"/>
                      <a:pt x="34" y="27"/>
                      <a:pt x="34" y="29"/>
                    </a:cubicBezTo>
                    <a:cubicBezTo>
                      <a:pt x="34" y="30"/>
                      <a:pt x="34" y="31"/>
                      <a:pt x="34" y="32"/>
                    </a:cubicBezTo>
                    <a:cubicBezTo>
                      <a:pt x="34" y="33"/>
                      <a:pt x="34" y="35"/>
                      <a:pt x="35" y="37"/>
                    </a:cubicBezTo>
                    <a:cubicBezTo>
                      <a:pt x="35" y="39"/>
                      <a:pt x="37" y="41"/>
                      <a:pt x="39" y="42"/>
                    </a:cubicBezTo>
                    <a:lnTo>
                      <a:pt x="39" y="42"/>
                    </a:lnTo>
                    <a:lnTo>
                      <a:pt x="39" y="41"/>
                    </a:lnTo>
                    <a:lnTo>
                      <a:pt x="38" y="42"/>
                    </a:lnTo>
                    <a:lnTo>
                      <a:pt x="39" y="42"/>
                    </a:lnTo>
                    <a:lnTo>
                      <a:pt x="39" y="41"/>
                    </a:lnTo>
                    <a:lnTo>
                      <a:pt x="38" y="42"/>
                    </a:lnTo>
                    <a:lnTo>
                      <a:pt x="39" y="42"/>
                    </a:lnTo>
                    <a:lnTo>
                      <a:pt x="38" y="42"/>
                    </a:lnTo>
                    <a:lnTo>
                      <a:pt x="38" y="42"/>
                    </a:lnTo>
                    <a:lnTo>
                      <a:pt x="39" y="42"/>
                    </a:lnTo>
                    <a:lnTo>
                      <a:pt x="38" y="42"/>
                    </a:lnTo>
                    <a:lnTo>
                      <a:pt x="39" y="44"/>
                    </a:lnTo>
                    <a:lnTo>
                      <a:pt x="39" y="44"/>
                    </a:lnTo>
                    <a:cubicBezTo>
                      <a:pt x="39" y="45"/>
                      <a:pt x="39" y="46"/>
                      <a:pt x="38" y="47"/>
                    </a:cubicBezTo>
                    <a:cubicBezTo>
                      <a:pt x="31" y="63"/>
                      <a:pt x="23" y="79"/>
                      <a:pt x="16" y="95"/>
                    </a:cubicBezTo>
                    <a:lnTo>
                      <a:pt x="17" y="96"/>
                    </a:lnTo>
                    <a:lnTo>
                      <a:pt x="16" y="95"/>
                    </a:lnTo>
                    <a:lnTo>
                      <a:pt x="16" y="95"/>
                    </a:lnTo>
                    <a:lnTo>
                      <a:pt x="17" y="96"/>
                    </a:lnTo>
                    <a:lnTo>
                      <a:pt x="16" y="95"/>
                    </a:lnTo>
                    <a:lnTo>
                      <a:pt x="16" y="95"/>
                    </a:lnTo>
                    <a:cubicBezTo>
                      <a:pt x="16" y="95"/>
                      <a:pt x="15" y="96"/>
                      <a:pt x="14" y="97"/>
                    </a:cubicBezTo>
                    <a:lnTo>
                      <a:pt x="17" y="99"/>
                    </a:lnTo>
                    <a:lnTo>
                      <a:pt x="20" y="98"/>
                    </a:lnTo>
                    <a:lnTo>
                      <a:pt x="17" y="99"/>
                    </a:lnTo>
                    <a:lnTo>
                      <a:pt x="19" y="101"/>
                    </a:lnTo>
                    <a:lnTo>
                      <a:pt x="20" y="100"/>
                    </a:lnTo>
                    <a:cubicBezTo>
                      <a:pt x="21" y="99"/>
                      <a:pt x="21" y="99"/>
                      <a:pt x="22" y="98"/>
                    </a:cubicBezTo>
                    <a:cubicBezTo>
                      <a:pt x="29" y="82"/>
                      <a:pt x="36" y="66"/>
                      <a:pt x="44" y="50"/>
                    </a:cubicBezTo>
                    <a:cubicBezTo>
                      <a:pt x="45" y="48"/>
                      <a:pt x="45" y="46"/>
                      <a:pt x="45" y="44"/>
                    </a:cubicBezTo>
                    <a:lnTo>
                      <a:pt x="45" y="44"/>
                    </a:lnTo>
                    <a:cubicBezTo>
                      <a:pt x="45" y="43"/>
                      <a:pt x="45" y="42"/>
                      <a:pt x="45" y="41"/>
                    </a:cubicBezTo>
                    <a:cubicBezTo>
                      <a:pt x="44" y="39"/>
                      <a:pt x="44" y="38"/>
                      <a:pt x="42" y="37"/>
                    </a:cubicBezTo>
                    <a:lnTo>
                      <a:pt x="42" y="37"/>
                    </a:lnTo>
                    <a:lnTo>
                      <a:pt x="42" y="37"/>
                    </a:lnTo>
                    <a:cubicBezTo>
                      <a:pt x="41" y="36"/>
                      <a:pt x="41" y="36"/>
                      <a:pt x="41" y="35"/>
                    </a:cubicBezTo>
                    <a:cubicBezTo>
                      <a:pt x="41" y="34"/>
                      <a:pt x="41" y="33"/>
                      <a:pt x="41" y="31"/>
                    </a:cubicBezTo>
                    <a:cubicBezTo>
                      <a:pt x="41" y="31"/>
                      <a:pt x="41" y="30"/>
                      <a:pt x="41" y="29"/>
                    </a:cubicBezTo>
                    <a:cubicBezTo>
                      <a:pt x="41" y="27"/>
                      <a:pt x="41" y="25"/>
                      <a:pt x="41" y="23"/>
                    </a:cubicBezTo>
                    <a:lnTo>
                      <a:pt x="37" y="23"/>
                    </a:lnTo>
                    <a:lnTo>
                      <a:pt x="40" y="25"/>
                    </a:lnTo>
                    <a:lnTo>
                      <a:pt x="41" y="23"/>
                    </a:lnTo>
                    <a:lnTo>
                      <a:pt x="38" y="22"/>
                    </a:lnTo>
                    <a:lnTo>
                      <a:pt x="39" y="25"/>
                    </a:lnTo>
                    <a:cubicBezTo>
                      <a:pt x="41" y="24"/>
                      <a:pt x="43" y="24"/>
                      <a:pt x="45" y="23"/>
                    </a:cubicBezTo>
                    <a:lnTo>
                      <a:pt x="47" y="23"/>
                    </a:lnTo>
                    <a:lnTo>
                      <a:pt x="47" y="21"/>
                    </a:lnTo>
                    <a:cubicBezTo>
                      <a:pt x="48" y="17"/>
                      <a:pt x="48" y="14"/>
                      <a:pt x="48" y="12"/>
                    </a:cubicBezTo>
                    <a:cubicBezTo>
                      <a:pt x="48" y="9"/>
                      <a:pt x="47" y="6"/>
                      <a:pt x="46" y="3"/>
                    </a:cubicBezTo>
                    <a:lnTo>
                      <a:pt x="45" y="1"/>
                    </a:lnTo>
                    <a:lnTo>
                      <a:pt x="44" y="1"/>
                    </a:lnTo>
                    <a:cubicBezTo>
                      <a:pt x="39" y="1"/>
                      <a:pt x="33" y="0"/>
                      <a:pt x="26" y="0"/>
                    </a:cubicBezTo>
                    <a:cubicBezTo>
                      <a:pt x="17" y="0"/>
                      <a:pt x="7" y="1"/>
                      <a:pt x="3" y="1"/>
                    </a:cubicBezTo>
                    <a:lnTo>
                      <a:pt x="1" y="2"/>
                    </a:lnTo>
                    <a:lnTo>
                      <a:pt x="0" y="4"/>
                    </a:lnTo>
                    <a:cubicBezTo>
                      <a:pt x="0" y="6"/>
                      <a:pt x="0" y="7"/>
                      <a:pt x="0" y="9"/>
                    </a:cubicBezTo>
                    <a:lnTo>
                      <a:pt x="0" y="11"/>
                    </a:lnTo>
                    <a:lnTo>
                      <a:pt x="2" y="12"/>
                    </a:lnTo>
                    <a:cubicBezTo>
                      <a:pt x="4" y="13"/>
                      <a:pt x="5" y="13"/>
                      <a:pt x="7" y="14"/>
                    </a:cubicBezTo>
                    <a:lnTo>
                      <a:pt x="8" y="11"/>
                    </a:lnTo>
                    <a:lnTo>
                      <a:pt x="5" y="11"/>
                    </a:lnTo>
                    <a:lnTo>
                      <a:pt x="5" y="26"/>
                    </a:lnTo>
                    <a:lnTo>
                      <a:pt x="8" y="26"/>
                    </a:lnTo>
                    <a:lnTo>
                      <a:pt x="5" y="25"/>
                    </a:lnTo>
                    <a:cubicBezTo>
                      <a:pt x="5" y="25"/>
                      <a:pt x="5" y="25"/>
                      <a:pt x="4" y="26"/>
                    </a:cubicBezTo>
                    <a:cubicBezTo>
                      <a:pt x="3" y="26"/>
                      <a:pt x="2" y="27"/>
                      <a:pt x="2" y="28"/>
                    </a:cubicBezTo>
                    <a:cubicBezTo>
                      <a:pt x="1" y="29"/>
                      <a:pt x="0" y="30"/>
                      <a:pt x="0" y="31"/>
                    </a:cubicBezTo>
                    <a:lnTo>
                      <a:pt x="1" y="32"/>
                    </a:lnTo>
                    <a:lnTo>
                      <a:pt x="1" y="34"/>
                    </a:lnTo>
                    <a:lnTo>
                      <a:pt x="2" y="35"/>
                    </a:lnTo>
                    <a:cubicBezTo>
                      <a:pt x="4" y="35"/>
                      <a:pt x="5" y="36"/>
                      <a:pt x="7" y="37"/>
                    </a:cubicBezTo>
                    <a:lnTo>
                      <a:pt x="8" y="34"/>
                    </a:lnTo>
                    <a:lnTo>
                      <a:pt x="5" y="34"/>
                    </a:lnTo>
                    <a:lnTo>
                      <a:pt x="5" y="52"/>
                    </a:lnTo>
                    <a:lnTo>
                      <a:pt x="8" y="52"/>
                    </a:lnTo>
                    <a:lnTo>
                      <a:pt x="6" y="50"/>
                    </a:lnTo>
                    <a:cubicBezTo>
                      <a:pt x="5" y="51"/>
                      <a:pt x="3" y="52"/>
                      <a:pt x="2" y="53"/>
                    </a:cubicBezTo>
                    <a:lnTo>
                      <a:pt x="0" y="54"/>
                    </a:lnTo>
                    <a:lnTo>
                      <a:pt x="0" y="56"/>
                    </a:lnTo>
                    <a:cubicBezTo>
                      <a:pt x="5" y="71"/>
                      <a:pt x="9" y="85"/>
                      <a:pt x="14" y="100"/>
                    </a:cubicBezTo>
                    <a:lnTo>
                      <a:pt x="15" y="105"/>
                    </a:lnTo>
                    <a:lnTo>
                      <a:pt x="19" y="101"/>
                    </a:lnTo>
                    <a:lnTo>
                      <a:pt x="17"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2" name="Freeform 2505">
                <a:extLst>
                  <a:ext uri="{FF2B5EF4-FFF2-40B4-BE49-F238E27FC236}">
                    <a16:creationId xmlns:a16="http://schemas.microsoft.com/office/drawing/2014/main" id="{06536DB6-B833-4C23-BF25-49AAD4728356}"/>
                  </a:ext>
                </a:extLst>
              </p:cNvPr>
              <p:cNvSpPr>
                <a:spLocks/>
              </p:cNvSpPr>
              <p:nvPr/>
            </p:nvSpPr>
            <p:spPr bwMode="auto">
              <a:xfrm>
                <a:off x="2494" y="4278"/>
                <a:ext cx="20" cy="60"/>
              </a:xfrm>
              <a:custGeom>
                <a:avLst/>
                <a:gdLst>
                  <a:gd name="T0" fmla="*/ 4 w 34"/>
                  <a:gd name="T1" fmla="*/ 7 h 106"/>
                  <a:gd name="T2" fmla="*/ 23 w 34"/>
                  <a:gd name="T3" fmla="*/ 7 h 106"/>
                  <a:gd name="T4" fmla="*/ 24 w 34"/>
                  <a:gd name="T5" fmla="*/ 7 h 106"/>
                  <a:gd name="T6" fmla="*/ 23 w 34"/>
                  <a:gd name="T7" fmla="*/ 6 h 106"/>
                  <a:gd name="T8" fmla="*/ 24 w 34"/>
                  <a:gd name="T9" fmla="*/ 6 h 106"/>
                  <a:gd name="T10" fmla="*/ 27 w 34"/>
                  <a:gd name="T11" fmla="*/ 11 h 106"/>
                  <a:gd name="T12" fmla="*/ 31 w 34"/>
                  <a:gd name="T13" fmla="*/ 16 h 106"/>
                  <a:gd name="T14" fmla="*/ 24 w 34"/>
                  <a:gd name="T15" fmla="*/ 15 h 106"/>
                  <a:gd name="T16" fmla="*/ 22 w 34"/>
                  <a:gd name="T17" fmla="*/ 18 h 106"/>
                  <a:gd name="T18" fmla="*/ 22 w 34"/>
                  <a:gd name="T19" fmla="*/ 31 h 106"/>
                  <a:gd name="T20" fmla="*/ 22 w 34"/>
                  <a:gd name="T21" fmla="*/ 31 h 106"/>
                  <a:gd name="T22" fmla="*/ 26 w 34"/>
                  <a:gd name="T23" fmla="*/ 43 h 106"/>
                  <a:gd name="T24" fmla="*/ 26 w 34"/>
                  <a:gd name="T25" fmla="*/ 47 h 106"/>
                  <a:gd name="T26" fmla="*/ 25 w 34"/>
                  <a:gd name="T27" fmla="*/ 58 h 106"/>
                  <a:gd name="T28" fmla="*/ 4 w 34"/>
                  <a:gd name="T29" fmla="*/ 96 h 106"/>
                  <a:gd name="T30" fmla="*/ 5 w 34"/>
                  <a:gd name="T31" fmla="*/ 101 h 106"/>
                  <a:gd name="T32" fmla="*/ 6 w 34"/>
                  <a:gd name="T33" fmla="*/ 98 h 106"/>
                  <a:gd name="T34" fmla="*/ 4 w 34"/>
                  <a:gd name="T35" fmla="*/ 99 h 106"/>
                  <a:gd name="T36" fmla="*/ 6 w 34"/>
                  <a:gd name="T37" fmla="*/ 98 h 106"/>
                  <a:gd name="T38" fmla="*/ 7 w 34"/>
                  <a:gd name="T39" fmla="*/ 99 h 106"/>
                  <a:gd name="T40" fmla="*/ 4 w 34"/>
                  <a:gd name="T41" fmla="*/ 4 h 106"/>
                  <a:gd name="T42" fmla="*/ 4 w 34"/>
                  <a:gd name="T43" fmla="*/ 4 h 106"/>
                  <a:gd name="T44" fmla="*/ 0 w 34"/>
                  <a:gd name="T45" fmla="*/ 99 h 106"/>
                  <a:gd name="T46" fmla="*/ 2 w 34"/>
                  <a:gd name="T47" fmla="*/ 103 h 106"/>
                  <a:gd name="T48" fmla="*/ 8 w 34"/>
                  <a:gd name="T49" fmla="*/ 103 h 106"/>
                  <a:gd name="T50" fmla="*/ 26 w 34"/>
                  <a:gd name="T51" fmla="*/ 70 h 106"/>
                  <a:gd name="T52" fmla="*/ 32 w 34"/>
                  <a:gd name="T53" fmla="*/ 53 h 106"/>
                  <a:gd name="T54" fmla="*/ 32 w 34"/>
                  <a:gd name="T55" fmla="*/ 44 h 106"/>
                  <a:gd name="T56" fmla="*/ 29 w 34"/>
                  <a:gd name="T57" fmla="*/ 34 h 106"/>
                  <a:gd name="T58" fmla="*/ 28 w 34"/>
                  <a:gd name="T59" fmla="*/ 31 h 106"/>
                  <a:gd name="T60" fmla="*/ 28 w 34"/>
                  <a:gd name="T61" fmla="*/ 26 h 106"/>
                  <a:gd name="T62" fmla="*/ 25 w 34"/>
                  <a:gd name="T63" fmla="*/ 18 h 106"/>
                  <a:gd name="T64" fmla="*/ 32 w 34"/>
                  <a:gd name="T65" fmla="*/ 19 h 106"/>
                  <a:gd name="T66" fmla="*/ 34 w 34"/>
                  <a:gd name="T67" fmla="*/ 16 h 106"/>
                  <a:gd name="T68" fmla="*/ 29 w 34"/>
                  <a:gd name="T69" fmla="*/ 3 h 106"/>
                  <a:gd name="T70" fmla="*/ 23 w 34"/>
                  <a:gd name="T71" fmla="*/ 0 h 106"/>
                  <a:gd name="T72" fmla="*/ 3 w 34"/>
                  <a:gd name="T73" fmla="*/ 1 h 106"/>
                  <a:gd name="T74" fmla="*/ 0 w 34"/>
                  <a:gd name="T7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106">
                    <a:moveTo>
                      <a:pt x="4" y="4"/>
                    </a:moveTo>
                    <a:lnTo>
                      <a:pt x="4" y="7"/>
                    </a:lnTo>
                    <a:cubicBezTo>
                      <a:pt x="7" y="6"/>
                      <a:pt x="10" y="6"/>
                      <a:pt x="13" y="6"/>
                    </a:cubicBezTo>
                    <a:cubicBezTo>
                      <a:pt x="17" y="6"/>
                      <a:pt x="20" y="6"/>
                      <a:pt x="23" y="7"/>
                    </a:cubicBezTo>
                    <a:lnTo>
                      <a:pt x="23" y="7"/>
                    </a:lnTo>
                    <a:lnTo>
                      <a:pt x="24" y="7"/>
                    </a:lnTo>
                    <a:lnTo>
                      <a:pt x="24" y="6"/>
                    </a:lnTo>
                    <a:lnTo>
                      <a:pt x="23" y="6"/>
                    </a:lnTo>
                    <a:lnTo>
                      <a:pt x="24" y="7"/>
                    </a:lnTo>
                    <a:lnTo>
                      <a:pt x="24" y="6"/>
                    </a:lnTo>
                    <a:lnTo>
                      <a:pt x="23" y="6"/>
                    </a:lnTo>
                    <a:cubicBezTo>
                      <a:pt x="25" y="8"/>
                      <a:pt x="26" y="10"/>
                      <a:pt x="27" y="11"/>
                    </a:cubicBezTo>
                    <a:cubicBezTo>
                      <a:pt x="27" y="13"/>
                      <a:pt x="28" y="14"/>
                      <a:pt x="28" y="16"/>
                    </a:cubicBezTo>
                    <a:lnTo>
                      <a:pt x="31" y="16"/>
                    </a:lnTo>
                    <a:lnTo>
                      <a:pt x="30" y="13"/>
                    </a:lnTo>
                    <a:cubicBezTo>
                      <a:pt x="28" y="14"/>
                      <a:pt x="26" y="14"/>
                      <a:pt x="24" y="15"/>
                    </a:cubicBezTo>
                    <a:lnTo>
                      <a:pt x="22" y="16"/>
                    </a:lnTo>
                    <a:lnTo>
                      <a:pt x="22" y="18"/>
                    </a:lnTo>
                    <a:cubicBezTo>
                      <a:pt x="22" y="21"/>
                      <a:pt x="22" y="23"/>
                      <a:pt x="22" y="26"/>
                    </a:cubicBezTo>
                    <a:cubicBezTo>
                      <a:pt x="22" y="27"/>
                      <a:pt x="22" y="29"/>
                      <a:pt x="22" y="31"/>
                    </a:cubicBezTo>
                    <a:lnTo>
                      <a:pt x="22" y="31"/>
                    </a:lnTo>
                    <a:lnTo>
                      <a:pt x="22" y="31"/>
                    </a:lnTo>
                    <a:cubicBezTo>
                      <a:pt x="21" y="33"/>
                      <a:pt x="22" y="36"/>
                      <a:pt x="25" y="38"/>
                    </a:cubicBezTo>
                    <a:cubicBezTo>
                      <a:pt x="26" y="39"/>
                      <a:pt x="26" y="41"/>
                      <a:pt x="26" y="43"/>
                    </a:cubicBezTo>
                    <a:lnTo>
                      <a:pt x="26" y="43"/>
                    </a:lnTo>
                    <a:cubicBezTo>
                      <a:pt x="26" y="45"/>
                      <a:pt x="26" y="46"/>
                      <a:pt x="26" y="47"/>
                    </a:cubicBezTo>
                    <a:cubicBezTo>
                      <a:pt x="26" y="50"/>
                      <a:pt x="26" y="52"/>
                      <a:pt x="26" y="53"/>
                    </a:cubicBezTo>
                    <a:cubicBezTo>
                      <a:pt x="26" y="55"/>
                      <a:pt x="26" y="56"/>
                      <a:pt x="25" y="58"/>
                    </a:cubicBezTo>
                    <a:cubicBezTo>
                      <a:pt x="25" y="59"/>
                      <a:pt x="23" y="62"/>
                      <a:pt x="20" y="67"/>
                    </a:cubicBezTo>
                    <a:cubicBezTo>
                      <a:pt x="15" y="77"/>
                      <a:pt x="10" y="86"/>
                      <a:pt x="4" y="96"/>
                    </a:cubicBezTo>
                    <a:cubicBezTo>
                      <a:pt x="4" y="97"/>
                      <a:pt x="3" y="98"/>
                      <a:pt x="2" y="99"/>
                    </a:cubicBezTo>
                    <a:lnTo>
                      <a:pt x="5" y="101"/>
                    </a:lnTo>
                    <a:lnTo>
                      <a:pt x="7" y="99"/>
                    </a:lnTo>
                    <a:lnTo>
                      <a:pt x="6" y="98"/>
                    </a:lnTo>
                    <a:lnTo>
                      <a:pt x="6" y="98"/>
                    </a:lnTo>
                    <a:lnTo>
                      <a:pt x="4" y="99"/>
                    </a:lnTo>
                    <a:lnTo>
                      <a:pt x="7" y="99"/>
                    </a:lnTo>
                    <a:cubicBezTo>
                      <a:pt x="7" y="98"/>
                      <a:pt x="6" y="98"/>
                      <a:pt x="6" y="98"/>
                    </a:cubicBezTo>
                    <a:lnTo>
                      <a:pt x="4" y="99"/>
                    </a:lnTo>
                    <a:lnTo>
                      <a:pt x="7" y="99"/>
                    </a:lnTo>
                    <a:cubicBezTo>
                      <a:pt x="7" y="68"/>
                      <a:pt x="7" y="36"/>
                      <a:pt x="7" y="4"/>
                    </a:cubicBezTo>
                    <a:lnTo>
                      <a:pt x="4" y="4"/>
                    </a:lnTo>
                    <a:lnTo>
                      <a:pt x="4" y="7"/>
                    </a:lnTo>
                    <a:lnTo>
                      <a:pt x="4" y="4"/>
                    </a:lnTo>
                    <a:lnTo>
                      <a:pt x="0" y="4"/>
                    </a:lnTo>
                    <a:cubicBezTo>
                      <a:pt x="0" y="36"/>
                      <a:pt x="0" y="68"/>
                      <a:pt x="0" y="99"/>
                    </a:cubicBezTo>
                    <a:cubicBezTo>
                      <a:pt x="0" y="100"/>
                      <a:pt x="1" y="101"/>
                      <a:pt x="1" y="101"/>
                    </a:cubicBezTo>
                    <a:cubicBezTo>
                      <a:pt x="2" y="102"/>
                      <a:pt x="2" y="102"/>
                      <a:pt x="2" y="103"/>
                    </a:cubicBezTo>
                    <a:lnTo>
                      <a:pt x="5" y="106"/>
                    </a:lnTo>
                    <a:lnTo>
                      <a:pt x="8" y="103"/>
                    </a:lnTo>
                    <a:cubicBezTo>
                      <a:pt x="8" y="101"/>
                      <a:pt x="9" y="100"/>
                      <a:pt x="10" y="99"/>
                    </a:cubicBezTo>
                    <a:cubicBezTo>
                      <a:pt x="15" y="89"/>
                      <a:pt x="20" y="80"/>
                      <a:pt x="26" y="70"/>
                    </a:cubicBezTo>
                    <a:cubicBezTo>
                      <a:pt x="29" y="65"/>
                      <a:pt x="30" y="62"/>
                      <a:pt x="31" y="60"/>
                    </a:cubicBezTo>
                    <a:cubicBezTo>
                      <a:pt x="32" y="58"/>
                      <a:pt x="33" y="56"/>
                      <a:pt x="32" y="53"/>
                    </a:cubicBezTo>
                    <a:cubicBezTo>
                      <a:pt x="32" y="52"/>
                      <a:pt x="32" y="50"/>
                      <a:pt x="32" y="47"/>
                    </a:cubicBezTo>
                    <a:cubicBezTo>
                      <a:pt x="32" y="46"/>
                      <a:pt x="32" y="45"/>
                      <a:pt x="32" y="44"/>
                    </a:cubicBezTo>
                    <a:lnTo>
                      <a:pt x="32" y="43"/>
                    </a:lnTo>
                    <a:cubicBezTo>
                      <a:pt x="32" y="40"/>
                      <a:pt x="32" y="36"/>
                      <a:pt x="29" y="34"/>
                    </a:cubicBezTo>
                    <a:cubicBezTo>
                      <a:pt x="28" y="33"/>
                      <a:pt x="28" y="32"/>
                      <a:pt x="28" y="31"/>
                    </a:cubicBezTo>
                    <a:lnTo>
                      <a:pt x="28" y="31"/>
                    </a:lnTo>
                    <a:lnTo>
                      <a:pt x="28" y="31"/>
                    </a:lnTo>
                    <a:cubicBezTo>
                      <a:pt x="28" y="29"/>
                      <a:pt x="28" y="27"/>
                      <a:pt x="28" y="26"/>
                    </a:cubicBezTo>
                    <a:cubicBezTo>
                      <a:pt x="28" y="23"/>
                      <a:pt x="28" y="21"/>
                      <a:pt x="28" y="18"/>
                    </a:cubicBezTo>
                    <a:lnTo>
                      <a:pt x="25" y="18"/>
                    </a:lnTo>
                    <a:lnTo>
                      <a:pt x="26" y="21"/>
                    </a:lnTo>
                    <a:cubicBezTo>
                      <a:pt x="28" y="20"/>
                      <a:pt x="30" y="20"/>
                      <a:pt x="32" y="19"/>
                    </a:cubicBezTo>
                    <a:lnTo>
                      <a:pt x="34" y="18"/>
                    </a:lnTo>
                    <a:lnTo>
                      <a:pt x="34" y="16"/>
                    </a:lnTo>
                    <a:cubicBezTo>
                      <a:pt x="34" y="13"/>
                      <a:pt x="33" y="10"/>
                      <a:pt x="32" y="8"/>
                    </a:cubicBezTo>
                    <a:cubicBezTo>
                      <a:pt x="31" y="6"/>
                      <a:pt x="30" y="4"/>
                      <a:pt x="29" y="3"/>
                    </a:cubicBezTo>
                    <a:cubicBezTo>
                      <a:pt x="28" y="2"/>
                      <a:pt x="27" y="1"/>
                      <a:pt x="26" y="1"/>
                    </a:cubicBezTo>
                    <a:cubicBezTo>
                      <a:pt x="25" y="0"/>
                      <a:pt x="24" y="0"/>
                      <a:pt x="23" y="0"/>
                    </a:cubicBezTo>
                    <a:cubicBezTo>
                      <a:pt x="20" y="0"/>
                      <a:pt x="17" y="0"/>
                      <a:pt x="13" y="0"/>
                    </a:cubicBezTo>
                    <a:cubicBezTo>
                      <a:pt x="10" y="0"/>
                      <a:pt x="7" y="0"/>
                      <a:pt x="3" y="1"/>
                    </a:cubicBezTo>
                    <a:lnTo>
                      <a:pt x="0" y="1"/>
                    </a:lnTo>
                    <a:lnTo>
                      <a:pt x="0" y="4"/>
                    </a:lnTo>
                    <a:lnTo>
                      <a:pt x="4"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3" name="Freeform 2506">
                <a:extLst>
                  <a:ext uri="{FF2B5EF4-FFF2-40B4-BE49-F238E27FC236}">
                    <a16:creationId xmlns:a16="http://schemas.microsoft.com/office/drawing/2014/main" id="{83C43C47-DD1A-46E5-8992-D3E08BFC38D8}"/>
                  </a:ext>
                </a:extLst>
              </p:cNvPr>
              <p:cNvSpPr>
                <a:spLocks/>
              </p:cNvSpPr>
              <p:nvPr/>
            </p:nvSpPr>
            <p:spPr bwMode="auto">
              <a:xfrm>
                <a:off x="2588" y="4278"/>
                <a:ext cx="19" cy="61"/>
              </a:xfrm>
              <a:custGeom>
                <a:avLst/>
                <a:gdLst>
                  <a:gd name="T0" fmla="*/ 10 w 34"/>
                  <a:gd name="T1" fmla="*/ 15 h 108"/>
                  <a:gd name="T2" fmla="*/ 3 w 34"/>
                  <a:gd name="T3" fmla="*/ 17 h 108"/>
                  <a:gd name="T4" fmla="*/ 6 w 34"/>
                  <a:gd name="T5" fmla="*/ 14 h 108"/>
                  <a:gd name="T6" fmla="*/ 12 w 34"/>
                  <a:gd name="T7" fmla="*/ 5 h 108"/>
                  <a:gd name="T8" fmla="*/ 9 w 34"/>
                  <a:gd name="T9" fmla="*/ 7 h 108"/>
                  <a:gd name="T10" fmla="*/ 30 w 34"/>
                  <a:gd name="T11" fmla="*/ 7 h 108"/>
                  <a:gd name="T12" fmla="*/ 27 w 34"/>
                  <a:gd name="T13" fmla="*/ 4 h 108"/>
                  <a:gd name="T14" fmla="*/ 27 w 34"/>
                  <a:gd name="T15" fmla="*/ 33 h 108"/>
                  <a:gd name="T16" fmla="*/ 27 w 34"/>
                  <a:gd name="T17" fmla="*/ 47 h 108"/>
                  <a:gd name="T18" fmla="*/ 27 w 34"/>
                  <a:gd name="T19" fmla="*/ 101 h 108"/>
                  <a:gd name="T20" fmla="*/ 33 w 34"/>
                  <a:gd name="T21" fmla="*/ 99 h 108"/>
                  <a:gd name="T22" fmla="*/ 30 w 34"/>
                  <a:gd name="T23" fmla="*/ 97 h 108"/>
                  <a:gd name="T24" fmla="*/ 30 w 34"/>
                  <a:gd name="T25" fmla="*/ 97 h 108"/>
                  <a:gd name="T26" fmla="*/ 30 w 34"/>
                  <a:gd name="T27" fmla="*/ 97 h 108"/>
                  <a:gd name="T28" fmla="*/ 31 w 34"/>
                  <a:gd name="T29" fmla="*/ 97 h 108"/>
                  <a:gd name="T30" fmla="*/ 8 w 34"/>
                  <a:gd name="T31" fmla="*/ 52 h 108"/>
                  <a:gd name="T32" fmla="*/ 8 w 34"/>
                  <a:gd name="T33" fmla="*/ 46 h 108"/>
                  <a:gd name="T34" fmla="*/ 8 w 34"/>
                  <a:gd name="T35" fmla="*/ 43 h 108"/>
                  <a:gd name="T36" fmla="*/ 9 w 34"/>
                  <a:gd name="T37" fmla="*/ 39 h 108"/>
                  <a:gd name="T38" fmla="*/ 12 w 34"/>
                  <a:gd name="T39" fmla="*/ 30 h 108"/>
                  <a:gd name="T40" fmla="*/ 12 w 34"/>
                  <a:gd name="T41" fmla="*/ 30 h 108"/>
                  <a:gd name="T42" fmla="*/ 12 w 34"/>
                  <a:gd name="T43" fmla="*/ 26 h 108"/>
                  <a:gd name="T44" fmla="*/ 12 w 34"/>
                  <a:gd name="T45" fmla="*/ 16 h 108"/>
                  <a:gd name="T46" fmla="*/ 9 w 34"/>
                  <a:gd name="T47" fmla="*/ 18 h 108"/>
                  <a:gd name="T48" fmla="*/ 6 w 34"/>
                  <a:gd name="T49" fmla="*/ 26 h 108"/>
                  <a:gd name="T50" fmla="*/ 9 w 34"/>
                  <a:gd name="T51" fmla="*/ 30 h 108"/>
                  <a:gd name="T52" fmla="*/ 6 w 34"/>
                  <a:gd name="T53" fmla="*/ 30 h 108"/>
                  <a:gd name="T54" fmla="*/ 5 w 34"/>
                  <a:gd name="T55" fmla="*/ 34 h 108"/>
                  <a:gd name="T56" fmla="*/ 1 w 34"/>
                  <a:gd name="T57" fmla="*/ 43 h 108"/>
                  <a:gd name="T58" fmla="*/ 1 w 34"/>
                  <a:gd name="T59" fmla="*/ 46 h 108"/>
                  <a:gd name="T60" fmla="*/ 2 w 34"/>
                  <a:gd name="T61" fmla="*/ 53 h 108"/>
                  <a:gd name="T62" fmla="*/ 25 w 34"/>
                  <a:gd name="T63" fmla="*/ 100 h 108"/>
                  <a:gd name="T64" fmla="*/ 28 w 34"/>
                  <a:gd name="T65" fmla="*/ 103 h 108"/>
                  <a:gd name="T66" fmla="*/ 34 w 34"/>
                  <a:gd name="T67" fmla="*/ 101 h 108"/>
                  <a:gd name="T68" fmla="*/ 34 w 34"/>
                  <a:gd name="T69" fmla="*/ 47 h 108"/>
                  <a:gd name="T70" fmla="*/ 34 w 34"/>
                  <a:gd name="T71" fmla="*/ 33 h 108"/>
                  <a:gd name="T72" fmla="*/ 33 w 34"/>
                  <a:gd name="T73" fmla="*/ 3 h 108"/>
                  <a:gd name="T74" fmla="*/ 31 w 34"/>
                  <a:gd name="T75" fmla="*/ 1 h 108"/>
                  <a:gd name="T76" fmla="*/ 9 w 34"/>
                  <a:gd name="T77" fmla="*/ 0 h 108"/>
                  <a:gd name="T78" fmla="*/ 6 w 34"/>
                  <a:gd name="T79" fmla="*/ 2 h 108"/>
                  <a:gd name="T80" fmla="*/ 0 w 34"/>
                  <a:gd name="T81" fmla="*/ 16 h 108"/>
                  <a:gd name="T82" fmla="*/ 2 w 34"/>
                  <a:gd name="T83" fmla="*/ 20 h 108"/>
                  <a:gd name="T84" fmla="*/ 9 w 34"/>
                  <a:gd name="T85" fmla="*/ 18 h 108"/>
                  <a:gd name="T86" fmla="*/ 9 w 34"/>
                  <a:gd name="T87" fmla="*/ 1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108">
                    <a:moveTo>
                      <a:pt x="9" y="18"/>
                    </a:moveTo>
                    <a:lnTo>
                      <a:pt x="10" y="15"/>
                    </a:lnTo>
                    <a:cubicBezTo>
                      <a:pt x="8" y="14"/>
                      <a:pt x="6" y="14"/>
                      <a:pt x="4" y="13"/>
                    </a:cubicBezTo>
                    <a:lnTo>
                      <a:pt x="3" y="17"/>
                    </a:lnTo>
                    <a:lnTo>
                      <a:pt x="6" y="17"/>
                    </a:lnTo>
                    <a:cubicBezTo>
                      <a:pt x="6" y="16"/>
                      <a:pt x="6" y="15"/>
                      <a:pt x="6" y="14"/>
                    </a:cubicBezTo>
                    <a:lnTo>
                      <a:pt x="7" y="13"/>
                    </a:lnTo>
                    <a:cubicBezTo>
                      <a:pt x="8" y="11"/>
                      <a:pt x="10" y="8"/>
                      <a:pt x="12" y="5"/>
                    </a:cubicBezTo>
                    <a:lnTo>
                      <a:pt x="9" y="3"/>
                    </a:lnTo>
                    <a:lnTo>
                      <a:pt x="9" y="7"/>
                    </a:lnTo>
                    <a:cubicBezTo>
                      <a:pt x="13" y="6"/>
                      <a:pt x="16" y="6"/>
                      <a:pt x="20" y="6"/>
                    </a:cubicBezTo>
                    <a:cubicBezTo>
                      <a:pt x="23" y="6"/>
                      <a:pt x="26" y="6"/>
                      <a:pt x="30" y="7"/>
                    </a:cubicBezTo>
                    <a:lnTo>
                      <a:pt x="30" y="4"/>
                    </a:lnTo>
                    <a:lnTo>
                      <a:pt x="27" y="4"/>
                    </a:lnTo>
                    <a:cubicBezTo>
                      <a:pt x="27" y="8"/>
                      <a:pt x="28" y="13"/>
                      <a:pt x="28" y="17"/>
                    </a:cubicBezTo>
                    <a:cubicBezTo>
                      <a:pt x="28" y="22"/>
                      <a:pt x="27" y="28"/>
                      <a:pt x="27" y="33"/>
                    </a:cubicBezTo>
                    <a:cubicBezTo>
                      <a:pt x="27" y="34"/>
                      <a:pt x="27" y="35"/>
                      <a:pt x="27" y="36"/>
                    </a:cubicBezTo>
                    <a:cubicBezTo>
                      <a:pt x="27" y="40"/>
                      <a:pt x="27" y="43"/>
                      <a:pt x="27" y="47"/>
                    </a:cubicBezTo>
                    <a:cubicBezTo>
                      <a:pt x="27" y="54"/>
                      <a:pt x="27" y="61"/>
                      <a:pt x="27" y="68"/>
                    </a:cubicBezTo>
                    <a:lnTo>
                      <a:pt x="27" y="101"/>
                    </a:lnTo>
                    <a:lnTo>
                      <a:pt x="31" y="101"/>
                    </a:lnTo>
                    <a:lnTo>
                      <a:pt x="33" y="99"/>
                    </a:lnTo>
                    <a:lnTo>
                      <a:pt x="31" y="97"/>
                    </a:lnTo>
                    <a:lnTo>
                      <a:pt x="30" y="97"/>
                    </a:lnTo>
                    <a:lnTo>
                      <a:pt x="30" y="97"/>
                    </a:lnTo>
                    <a:lnTo>
                      <a:pt x="30" y="97"/>
                    </a:lnTo>
                    <a:lnTo>
                      <a:pt x="31" y="97"/>
                    </a:lnTo>
                    <a:lnTo>
                      <a:pt x="30" y="97"/>
                    </a:lnTo>
                    <a:lnTo>
                      <a:pt x="30" y="97"/>
                    </a:lnTo>
                    <a:lnTo>
                      <a:pt x="31" y="97"/>
                    </a:lnTo>
                    <a:cubicBezTo>
                      <a:pt x="23" y="84"/>
                      <a:pt x="16" y="71"/>
                      <a:pt x="9" y="58"/>
                    </a:cubicBezTo>
                    <a:cubicBezTo>
                      <a:pt x="9" y="57"/>
                      <a:pt x="8" y="55"/>
                      <a:pt x="8" y="52"/>
                    </a:cubicBezTo>
                    <a:cubicBezTo>
                      <a:pt x="8" y="51"/>
                      <a:pt x="8" y="50"/>
                      <a:pt x="8" y="48"/>
                    </a:cubicBezTo>
                    <a:lnTo>
                      <a:pt x="8" y="46"/>
                    </a:lnTo>
                    <a:lnTo>
                      <a:pt x="8" y="44"/>
                    </a:lnTo>
                    <a:lnTo>
                      <a:pt x="8" y="43"/>
                    </a:lnTo>
                    <a:cubicBezTo>
                      <a:pt x="8" y="42"/>
                      <a:pt x="8" y="41"/>
                      <a:pt x="8" y="41"/>
                    </a:cubicBezTo>
                    <a:lnTo>
                      <a:pt x="9" y="39"/>
                    </a:lnTo>
                    <a:cubicBezTo>
                      <a:pt x="10" y="38"/>
                      <a:pt x="11" y="36"/>
                      <a:pt x="12" y="35"/>
                    </a:cubicBezTo>
                    <a:cubicBezTo>
                      <a:pt x="12" y="33"/>
                      <a:pt x="12" y="32"/>
                      <a:pt x="12" y="30"/>
                    </a:cubicBezTo>
                    <a:lnTo>
                      <a:pt x="12" y="30"/>
                    </a:lnTo>
                    <a:lnTo>
                      <a:pt x="12" y="30"/>
                    </a:lnTo>
                    <a:lnTo>
                      <a:pt x="12" y="30"/>
                    </a:lnTo>
                    <a:cubicBezTo>
                      <a:pt x="12" y="29"/>
                      <a:pt x="12" y="28"/>
                      <a:pt x="12" y="26"/>
                    </a:cubicBezTo>
                    <a:cubicBezTo>
                      <a:pt x="12" y="24"/>
                      <a:pt x="12" y="21"/>
                      <a:pt x="12" y="18"/>
                    </a:cubicBezTo>
                    <a:lnTo>
                      <a:pt x="12" y="16"/>
                    </a:lnTo>
                    <a:lnTo>
                      <a:pt x="10" y="15"/>
                    </a:lnTo>
                    <a:lnTo>
                      <a:pt x="9" y="18"/>
                    </a:lnTo>
                    <a:lnTo>
                      <a:pt x="6" y="18"/>
                    </a:lnTo>
                    <a:lnTo>
                      <a:pt x="6" y="26"/>
                    </a:lnTo>
                    <a:lnTo>
                      <a:pt x="6" y="30"/>
                    </a:lnTo>
                    <a:lnTo>
                      <a:pt x="9" y="30"/>
                    </a:lnTo>
                    <a:lnTo>
                      <a:pt x="6" y="30"/>
                    </a:lnTo>
                    <a:lnTo>
                      <a:pt x="6" y="30"/>
                    </a:lnTo>
                    <a:cubicBezTo>
                      <a:pt x="6" y="31"/>
                      <a:pt x="6" y="32"/>
                      <a:pt x="6" y="33"/>
                    </a:cubicBezTo>
                    <a:lnTo>
                      <a:pt x="5" y="34"/>
                    </a:lnTo>
                    <a:cubicBezTo>
                      <a:pt x="3" y="36"/>
                      <a:pt x="2" y="37"/>
                      <a:pt x="2" y="39"/>
                    </a:cubicBezTo>
                    <a:cubicBezTo>
                      <a:pt x="1" y="40"/>
                      <a:pt x="1" y="41"/>
                      <a:pt x="1" y="43"/>
                    </a:cubicBezTo>
                    <a:lnTo>
                      <a:pt x="1" y="44"/>
                    </a:lnTo>
                    <a:lnTo>
                      <a:pt x="1" y="46"/>
                    </a:lnTo>
                    <a:lnTo>
                      <a:pt x="1" y="48"/>
                    </a:lnTo>
                    <a:cubicBezTo>
                      <a:pt x="1" y="50"/>
                      <a:pt x="1" y="51"/>
                      <a:pt x="2" y="53"/>
                    </a:cubicBezTo>
                    <a:cubicBezTo>
                      <a:pt x="2" y="56"/>
                      <a:pt x="2" y="59"/>
                      <a:pt x="4" y="61"/>
                    </a:cubicBezTo>
                    <a:cubicBezTo>
                      <a:pt x="11" y="74"/>
                      <a:pt x="18" y="87"/>
                      <a:pt x="25" y="100"/>
                    </a:cubicBezTo>
                    <a:cubicBezTo>
                      <a:pt x="26" y="101"/>
                      <a:pt x="26" y="101"/>
                      <a:pt x="27" y="102"/>
                    </a:cubicBezTo>
                    <a:lnTo>
                      <a:pt x="28" y="103"/>
                    </a:lnTo>
                    <a:lnTo>
                      <a:pt x="34" y="108"/>
                    </a:lnTo>
                    <a:lnTo>
                      <a:pt x="34" y="101"/>
                    </a:lnTo>
                    <a:lnTo>
                      <a:pt x="34" y="68"/>
                    </a:lnTo>
                    <a:cubicBezTo>
                      <a:pt x="34" y="61"/>
                      <a:pt x="34" y="54"/>
                      <a:pt x="34" y="47"/>
                    </a:cubicBezTo>
                    <a:cubicBezTo>
                      <a:pt x="34" y="43"/>
                      <a:pt x="34" y="40"/>
                      <a:pt x="34" y="36"/>
                    </a:cubicBezTo>
                    <a:cubicBezTo>
                      <a:pt x="34" y="35"/>
                      <a:pt x="34" y="34"/>
                      <a:pt x="34" y="33"/>
                    </a:cubicBezTo>
                    <a:cubicBezTo>
                      <a:pt x="34" y="28"/>
                      <a:pt x="34" y="23"/>
                      <a:pt x="34" y="17"/>
                    </a:cubicBezTo>
                    <a:cubicBezTo>
                      <a:pt x="34" y="13"/>
                      <a:pt x="34" y="8"/>
                      <a:pt x="33" y="3"/>
                    </a:cubicBezTo>
                    <a:lnTo>
                      <a:pt x="33" y="1"/>
                    </a:lnTo>
                    <a:lnTo>
                      <a:pt x="31" y="1"/>
                    </a:lnTo>
                    <a:cubicBezTo>
                      <a:pt x="27" y="0"/>
                      <a:pt x="23" y="0"/>
                      <a:pt x="20" y="0"/>
                    </a:cubicBezTo>
                    <a:cubicBezTo>
                      <a:pt x="16" y="0"/>
                      <a:pt x="12" y="0"/>
                      <a:pt x="9" y="0"/>
                    </a:cubicBezTo>
                    <a:lnTo>
                      <a:pt x="7" y="0"/>
                    </a:lnTo>
                    <a:lnTo>
                      <a:pt x="6" y="2"/>
                    </a:lnTo>
                    <a:cubicBezTo>
                      <a:pt x="5" y="5"/>
                      <a:pt x="3" y="7"/>
                      <a:pt x="1" y="11"/>
                    </a:cubicBezTo>
                    <a:cubicBezTo>
                      <a:pt x="0" y="13"/>
                      <a:pt x="0" y="15"/>
                      <a:pt x="0" y="16"/>
                    </a:cubicBezTo>
                    <a:lnTo>
                      <a:pt x="0" y="19"/>
                    </a:lnTo>
                    <a:lnTo>
                      <a:pt x="2" y="20"/>
                    </a:lnTo>
                    <a:cubicBezTo>
                      <a:pt x="5" y="20"/>
                      <a:pt x="6" y="21"/>
                      <a:pt x="8" y="21"/>
                    </a:cubicBezTo>
                    <a:lnTo>
                      <a:pt x="9" y="18"/>
                    </a:lnTo>
                    <a:lnTo>
                      <a:pt x="6" y="18"/>
                    </a:lnTo>
                    <a:lnTo>
                      <a:pt x="9" y="1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4" name="Freeform 2507">
                <a:extLst>
                  <a:ext uri="{FF2B5EF4-FFF2-40B4-BE49-F238E27FC236}">
                    <a16:creationId xmlns:a16="http://schemas.microsoft.com/office/drawing/2014/main" id="{62A94799-A0A6-40C8-8C67-3847CD31211A}"/>
                  </a:ext>
                </a:extLst>
              </p:cNvPr>
              <p:cNvSpPr>
                <a:spLocks/>
              </p:cNvSpPr>
              <p:nvPr/>
            </p:nvSpPr>
            <p:spPr bwMode="auto">
              <a:xfrm>
                <a:off x="2534" y="4671"/>
                <a:ext cx="11" cy="70"/>
              </a:xfrm>
              <a:custGeom>
                <a:avLst/>
                <a:gdLst>
                  <a:gd name="T0" fmla="*/ 3 w 20"/>
                  <a:gd name="T1" fmla="*/ 7 h 123"/>
                  <a:gd name="T2" fmla="*/ 5 w 20"/>
                  <a:gd name="T3" fmla="*/ 9 h 123"/>
                  <a:gd name="T4" fmla="*/ 9 w 20"/>
                  <a:gd name="T5" fmla="*/ 7 h 123"/>
                  <a:gd name="T6" fmla="*/ 9 w 20"/>
                  <a:gd name="T7" fmla="*/ 7 h 123"/>
                  <a:gd name="T8" fmla="*/ 11 w 20"/>
                  <a:gd name="T9" fmla="*/ 7 h 123"/>
                  <a:gd name="T10" fmla="*/ 13 w 20"/>
                  <a:gd name="T11" fmla="*/ 8 h 123"/>
                  <a:gd name="T12" fmla="*/ 14 w 20"/>
                  <a:gd name="T13" fmla="*/ 10 h 123"/>
                  <a:gd name="T14" fmla="*/ 14 w 20"/>
                  <a:gd name="T15" fmla="*/ 11 h 123"/>
                  <a:gd name="T16" fmla="*/ 17 w 20"/>
                  <a:gd name="T17" fmla="*/ 10 h 123"/>
                  <a:gd name="T18" fmla="*/ 14 w 20"/>
                  <a:gd name="T19" fmla="*/ 10 h 123"/>
                  <a:gd name="T20" fmla="*/ 13 w 20"/>
                  <a:gd name="T21" fmla="*/ 87 h 123"/>
                  <a:gd name="T22" fmla="*/ 13 w 20"/>
                  <a:gd name="T23" fmla="*/ 95 h 123"/>
                  <a:gd name="T24" fmla="*/ 13 w 20"/>
                  <a:gd name="T25" fmla="*/ 106 h 123"/>
                  <a:gd name="T26" fmla="*/ 13 w 20"/>
                  <a:gd name="T27" fmla="*/ 113 h 123"/>
                  <a:gd name="T28" fmla="*/ 13 w 20"/>
                  <a:gd name="T29" fmla="*/ 118 h 123"/>
                  <a:gd name="T30" fmla="*/ 16 w 20"/>
                  <a:gd name="T31" fmla="*/ 118 h 123"/>
                  <a:gd name="T32" fmla="*/ 15 w 20"/>
                  <a:gd name="T33" fmla="*/ 115 h 123"/>
                  <a:gd name="T34" fmla="*/ 10 w 20"/>
                  <a:gd name="T35" fmla="*/ 116 h 123"/>
                  <a:gd name="T36" fmla="*/ 5 w 20"/>
                  <a:gd name="T37" fmla="*/ 116 h 123"/>
                  <a:gd name="T38" fmla="*/ 4 w 20"/>
                  <a:gd name="T39" fmla="*/ 119 h 123"/>
                  <a:gd name="T40" fmla="*/ 7 w 20"/>
                  <a:gd name="T41" fmla="*/ 118 h 123"/>
                  <a:gd name="T42" fmla="*/ 7 w 20"/>
                  <a:gd name="T43" fmla="*/ 116 h 123"/>
                  <a:gd name="T44" fmla="*/ 6 w 20"/>
                  <a:gd name="T45" fmla="*/ 116 h 123"/>
                  <a:gd name="T46" fmla="*/ 6 w 20"/>
                  <a:gd name="T47" fmla="*/ 116 h 123"/>
                  <a:gd name="T48" fmla="*/ 6 w 20"/>
                  <a:gd name="T49" fmla="*/ 116 h 123"/>
                  <a:gd name="T50" fmla="*/ 6 w 20"/>
                  <a:gd name="T51" fmla="*/ 116 h 123"/>
                  <a:gd name="T52" fmla="*/ 6 w 20"/>
                  <a:gd name="T53" fmla="*/ 116 h 123"/>
                  <a:gd name="T54" fmla="*/ 6 w 20"/>
                  <a:gd name="T55" fmla="*/ 116 h 123"/>
                  <a:gd name="T56" fmla="*/ 6 w 20"/>
                  <a:gd name="T57" fmla="*/ 43 h 123"/>
                  <a:gd name="T58" fmla="*/ 6 w 20"/>
                  <a:gd name="T59" fmla="*/ 7 h 123"/>
                  <a:gd name="T60" fmla="*/ 3 w 20"/>
                  <a:gd name="T61" fmla="*/ 7 h 123"/>
                  <a:gd name="T62" fmla="*/ 5 w 20"/>
                  <a:gd name="T63" fmla="*/ 9 h 123"/>
                  <a:gd name="T64" fmla="*/ 3 w 20"/>
                  <a:gd name="T65" fmla="*/ 7 h 123"/>
                  <a:gd name="T66" fmla="*/ 0 w 20"/>
                  <a:gd name="T67" fmla="*/ 7 h 123"/>
                  <a:gd name="T68" fmla="*/ 0 w 20"/>
                  <a:gd name="T69" fmla="*/ 43 h 123"/>
                  <a:gd name="T70" fmla="*/ 0 w 20"/>
                  <a:gd name="T71" fmla="*/ 116 h 123"/>
                  <a:gd name="T72" fmla="*/ 1 w 20"/>
                  <a:gd name="T73" fmla="*/ 120 h 123"/>
                  <a:gd name="T74" fmla="*/ 2 w 20"/>
                  <a:gd name="T75" fmla="*/ 122 h 123"/>
                  <a:gd name="T76" fmla="*/ 4 w 20"/>
                  <a:gd name="T77" fmla="*/ 122 h 123"/>
                  <a:gd name="T78" fmla="*/ 10 w 20"/>
                  <a:gd name="T79" fmla="*/ 123 h 123"/>
                  <a:gd name="T80" fmla="*/ 17 w 20"/>
                  <a:gd name="T81" fmla="*/ 121 h 123"/>
                  <a:gd name="T82" fmla="*/ 19 w 20"/>
                  <a:gd name="T83" fmla="*/ 120 h 123"/>
                  <a:gd name="T84" fmla="*/ 19 w 20"/>
                  <a:gd name="T85" fmla="*/ 119 h 123"/>
                  <a:gd name="T86" fmla="*/ 20 w 20"/>
                  <a:gd name="T87" fmla="*/ 113 h 123"/>
                  <a:gd name="T88" fmla="*/ 20 w 20"/>
                  <a:gd name="T89" fmla="*/ 106 h 123"/>
                  <a:gd name="T90" fmla="*/ 20 w 20"/>
                  <a:gd name="T91" fmla="*/ 95 h 123"/>
                  <a:gd name="T92" fmla="*/ 20 w 20"/>
                  <a:gd name="T93" fmla="*/ 87 h 123"/>
                  <a:gd name="T94" fmla="*/ 20 w 20"/>
                  <a:gd name="T95" fmla="*/ 10 h 123"/>
                  <a:gd name="T96" fmla="*/ 20 w 20"/>
                  <a:gd name="T97" fmla="*/ 10 h 123"/>
                  <a:gd name="T98" fmla="*/ 20 w 20"/>
                  <a:gd name="T99" fmla="*/ 10 h 123"/>
                  <a:gd name="T100" fmla="*/ 20 w 20"/>
                  <a:gd name="T101" fmla="*/ 10 h 123"/>
                  <a:gd name="T102" fmla="*/ 18 w 20"/>
                  <a:gd name="T103" fmla="*/ 3 h 123"/>
                  <a:gd name="T104" fmla="*/ 11 w 20"/>
                  <a:gd name="T105" fmla="*/ 0 h 123"/>
                  <a:gd name="T106" fmla="*/ 6 w 20"/>
                  <a:gd name="T107" fmla="*/ 1 h 123"/>
                  <a:gd name="T108" fmla="*/ 6 w 20"/>
                  <a:gd name="T109" fmla="*/ 1 h 123"/>
                  <a:gd name="T110" fmla="*/ 2 w 20"/>
                  <a:gd name="T111" fmla="*/ 4 h 123"/>
                  <a:gd name="T112" fmla="*/ 0 w 20"/>
                  <a:gd name="T113" fmla="*/ 5 h 123"/>
                  <a:gd name="T114" fmla="*/ 0 w 20"/>
                  <a:gd name="T115" fmla="*/ 7 h 123"/>
                  <a:gd name="T116" fmla="*/ 3 w 20"/>
                  <a:gd name="T117"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123">
                    <a:moveTo>
                      <a:pt x="3" y="7"/>
                    </a:moveTo>
                    <a:lnTo>
                      <a:pt x="5" y="9"/>
                    </a:lnTo>
                    <a:cubicBezTo>
                      <a:pt x="7" y="8"/>
                      <a:pt x="8" y="8"/>
                      <a:pt x="9" y="7"/>
                    </a:cubicBezTo>
                    <a:lnTo>
                      <a:pt x="9" y="7"/>
                    </a:lnTo>
                    <a:lnTo>
                      <a:pt x="11" y="7"/>
                    </a:lnTo>
                    <a:cubicBezTo>
                      <a:pt x="12" y="7"/>
                      <a:pt x="12" y="7"/>
                      <a:pt x="13" y="8"/>
                    </a:cubicBezTo>
                    <a:cubicBezTo>
                      <a:pt x="14" y="8"/>
                      <a:pt x="14" y="9"/>
                      <a:pt x="14" y="10"/>
                    </a:cubicBezTo>
                    <a:lnTo>
                      <a:pt x="14" y="11"/>
                    </a:lnTo>
                    <a:lnTo>
                      <a:pt x="17" y="10"/>
                    </a:lnTo>
                    <a:lnTo>
                      <a:pt x="14" y="10"/>
                    </a:lnTo>
                    <a:cubicBezTo>
                      <a:pt x="14" y="36"/>
                      <a:pt x="14" y="61"/>
                      <a:pt x="13" y="87"/>
                    </a:cubicBezTo>
                    <a:cubicBezTo>
                      <a:pt x="13" y="89"/>
                      <a:pt x="13" y="92"/>
                      <a:pt x="13" y="95"/>
                    </a:cubicBezTo>
                    <a:cubicBezTo>
                      <a:pt x="13" y="98"/>
                      <a:pt x="13" y="102"/>
                      <a:pt x="13" y="106"/>
                    </a:cubicBezTo>
                    <a:cubicBezTo>
                      <a:pt x="13" y="108"/>
                      <a:pt x="13" y="111"/>
                      <a:pt x="13" y="113"/>
                    </a:cubicBezTo>
                    <a:cubicBezTo>
                      <a:pt x="13" y="114"/>
                      <a:pt x="13" y="116"/>
                      <a:pt x="13" y="118"/>
                    </a:cubicBezTo>
                    <a:lnTo>
                      <a:pt x="16" y="118"/>
                    </a:lnTo>
                    <a:lnTo>
                      <a:pt x="15" y="115"/>
                    </a:lnTo>
                    <a:cubicBezTo>
                      <a:pt x="13" y="116"/>
                      <a:pt x="11" y="116"/>
                      <a:pt x="10" y="116"/>
                    </a:cubicBezTo>
                    <a:cubicBezTo>
                      <a:pt x="8" y="116"/>
                      <a:pt x="6" y="116"/>
                      <a:pt x="5" y="116"/>
                    </a:cubicBezTo>
                    <a:lnTo>
                      <a:pt x="4" y="119"/>
                    </a:lnTo>
                    <a:lnTo>
                      <a:pt x="7" y="118"/>
                    </a:lnTo>
                    <a:lnTo>
                      <a:pt x="7" y="116"/>
                    </a:lnTo>
                    <a:lnTo>
                      <a:pt x="6" y="116"/>
                    </a:lnTo>
                    <a:lnTo>
                      <a:pt x="6" y="116"/>
                    </a:lnTo>
                    <a:lnTo>
                      <a:pt x="6" y="116"/>
                    </a:lnTo>
                    <a:lnTo>
                      <a:pt x="6" y="116"/>
                    </a:lnTo>
                    <a:lnTo>
                      <a:pt x="6" y="116"/>
                    </a:lnTo>
                    <a:lnTo>
                      <a:pt x="6" y="116"/>
                    </a:lnTo>
                    <a:cubicBezTo>
                      <a:pt x="6" y="92"/>
                      <a:pt x="6" y="68"/>
                      <a:pt x="6" y="43"/>
                    </a:cubicBezTo>
                    <a:lnTo>
                      <a:pt x="6" y="7"/>
                    </a:lnTo>
                    <a:lnTo>
                      <a:pt x="3" y="7"/>
                    </a:lnTo>
                    <a:lnTo>
                      <a:pt x="5" y="9"/>
                    </a:lnTo>
                    <a:lnTo>
                      <a:pt x="3" y="7"/>
                    </a:lnTo>
                    <a:lnTo>
                      <a:pt x="0" y="7"/>
                    </a:lnTo>
                    <a:lnTo>
                      <a:pt x="0" y="43"/>
                    </a:lnTo>
                    <a:cubicBezTo>
                      <a:pt x="0" y="68"/>
                      <a:pt x="0" y="92"/>
                      <a:pt x="0" y="116"/>
                    </a:cubicBezTo>
                    <a:cubicBezTo>
                      <a:pt x="0" y="119"/>
                      <a:pt x="1" y="119"/>
                      <a:pt x="1" y="120"/>
                    </a:cubicBezTo>
                    <a:lnTo>
                      <a:pt x="2" y="122"/>
                    </a:lnTo>
                    <a:lnTo>
                      <a:pt x="4" y="122"/>
                    </a:lnTo>
                    <a:cubicBezTo>
                      <a:pt x="6" y="122"/>
                      <a:pt x="8" y="123"/>
                      <a:pt x="10" y="123"/>
                    </a:cubicBezTo>
                    <a:cubicBezTo>
                      <a:pt x="12" y="123"/>
                      <a:pt x="15" y="122"/>
                      <a:pt x="17" y="121"/>
                    </a:cubicBezTo>
                    <a:lnTo>
                      <a:pt x="19" y="120"/>
                    </a:lnTo>
                    <a:lnTo>
                      <a:pt x="19" y="119"/>
                    </a:lnTo>
                    <a:cubicBezTo>
                      <a:pt x="19" y="117"/>
                      <a:pt x="20" y="115"/>
                      <a:pt x="20" y="113"/>
                    </a:cubicBezTo>
                    <a:cubicBezTo>
                      <a:pt x="20" y="111"/>
                      <a:pt x="20" y="108"/>
                      <a:pt x="20" y="106"/>
                    </a:cubicBezTo>
                    <a:lnTo>
                      <a:pt x="20" y="95"/>
                    </a:lnTo>
                    <a:cubicBezTo>
                      <a:pt x="20" y="92"/>
                      <a:pt x="20" y="89"/>
                      <a:pt x="20" y="87"/>
                    </a:cubicBezTo>
                    <a:cubicBezTo>
                      <a:pt x="20" y="61"/>
                      <a:pt x="20" y="36"/>
                      <a:pt x="20" y="10"/>
                    </a:cubicBezTo>
                    <a:lnTo>
                      <a:pt x="20" y="10"/>
                    </a:lnTo>
                    <a:lnTo>
                      <a:pt x="20" y="10"/>
                    </a:lnTo>
                    <a:lnTo>
                      <a:pt x="20" y="10"/>
                    </a:lnTo>
                    <a:cubicBezTo>
                      <a:pt x="20" y="8"/>
                      <a:pt x="19" y="5"/>
                      <a:pt x="18" y="3"/>
                    </a:cubicBezTo>
                    <a:cubicBezTo>
                      <a:pt x="16" y="1"/>
                      <a:pt x="13" y="0"/>
                      <a:pt x="11" y="0"/>
                    </a:cubicBezTo>
                    <a:cubicBezTo>
                      <a:pt x="9" y="0"/>
                      <a:pt x="8" y="1"/>
                      <a:pt x="6" y="1"/>
                    </a:cubicBezTo>
                    <a:lnTo>
                      <a:pt x="6" y="1"/>
                    </a:lnTo>
                    <a:cubicBezTo>
                      <a:pt x="5" y="2"/>
                      <a:pt x="4" y="3"/>
                      <a:pt x="2" y="4"/>
                    </a:cubicBezTo>
                    <a:lnTo>
                      <a:pt x="0" y="5"/>
                    </a:lnTo>
                    <a:lnTo>
                      <a:pt x="0" y="7"/>
                    </a:lnTo>
                    <a:lnTo>
                      <a:pt x="3"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5" name="Freeform 2508">
                <a:extLst>
                  <a:ext uri="{FF2B5EF4-FFF2-40B4-BE49-F238E27FC236}">
                    <a16:creationId xmlns:a16="http://schemas.microsoft.com/office/drawing/2014/main" id="{3B25E3DF-B83F-4C35-801E-D4B33D2635D9}"/>
                  </a:ext>
                </a:extLst>
              </p:cNvPr>
              <p:cNvSpPr>
                <a:spLocks/>
              </p:cNvSpPr>
              <p:nvPr/>
            </p:nvSpPr>
            <p:spPr bwMode="auto">
              <a:xfrm>
                <a:off x="2555" y="4671"/>
                <a:ext cx="11" cy="70"/>
              </a:xfrm>
              <a:custGeom>
                <a:avLst/>
                <a:gdLst>
                  <a:gd name="T0" fmla="*/ 4 w 20"/>
                  <a:gd name="T1" fmla="*/ 7 h 123"/>
                  <a:gd name="T2" fmla="*/ 6 w 20"/>
                  <a:gd name="T3" fmla="*/ 10 h 123"/>
                  <a:gd name="T4" fmla="*/ 9 w 20"/>
                  <a:gd name="T5" fmla="*/ 7 h 123"/>
                  <a:gd name="T6" fmla="*/ 10 w 20"/>
                  <a:gd name="T7" fmla="*/ 7 h 123"/>
                  <a:gd name="T8" fmla="*/ 11 w 20"/>
                  <a:gd name="T9" fmla="*/ 7 h 123"/>
                  <a:gd name="T10" fmla="*/ 15 w 20"/>
                  <a:gd name="T11" fmla="*/ 9 h 123"/>
                  <a:gd name="T12" fmla="*/ 17 w 20"/>
                  <a:gd name="T13" fmla="*/ 7 h 123"/>
                  <a:gd name="T14" fmla="*/ 14 w 20"/>
                  <a:gd name="T15" fmla="*/ 7 h 123"/>
                  <a:gd name="T16" fmla="*/ 14 w 20"/>
                  <a:gd name="T17" fmla="*/ 40 h 123"/>
                  <a:gd name="T18" fmla="*/ 14 w 20"/>
                  <a:gd name="T19" fmla="*/ 63 h 123"/>
                  <a:gd name="T20" fmla="*/ 13 w 20"/>
                  <a:gd name="T21" fmla="*/ 119 h 123"/>
                  <a:gd name="T22" fmla="*/ 16 w 20"/>
                  <a:gd name="T23" fmla="*/ 119 h 123"/>
                  <a:gd name="T24" fmla="*/ 15 w 20"/>
                  <a:gd name="T25" fmla="*/ 116 h 123"/>
                  <a:gd name="T26" fmla="*/ 10 w 20"/>
                  <a:gd name="T27" fmla="*/ 116 h 123"/>
                  <a:gd name="T28" fmla="*/ 7 w 20"/>
                  <a:gd name="T29" fmla="*/ 116 h 123"/>
                  <a:gd name="T30" fmla="*/ 4 w 20"/>
                  <a:gd name="T31" fmla="*/ 116 h 123"/>
                  <a:gd name="T32" fmla="*/ 4 w 20"/>
                  <a:gd name="T33" fmla="*/ 120 h 123"/>
                  <a:gd name="T34" fmla="*/ 7 w 20"/>
                  <a:gd name="T35" fmla="*/ 119 h 123"/>
                  <a:gd name="T36" fmla="*/ 7 w 20"/>
                  <a:gd name="T37" fmla="*/ 112 h 123"/>
                  <a:gd name="T38" fmla="*/ 7 w 20"/>
                  <a:gd name="T39" fmla="*/ 107 h 123"/>
                  <a:gd name="T40" fmla="*/ 7 w 20"/>
                  <a:gd name="T41" fmla="*/ 103 h 123"/>
                  <a:gd name="T42" fmla="*/ 6 w 20"/>
                  <a:gd name="T43" fmla="*/ 102 h 123"/>
                  <a:gd name="T44" fmla="*/ 7 w 20"/>
                  <a:gd name="T45" fmla="*/ 95 h 123"/>
                  <a:gd name="T46" fmla="*/ 7 w 20"/>
                  <a:gd name="T47" fmla="*/ 17 h 123"/>
                  <a:gd name="T48" fmla="*/ 7 w 20"/>
                  <a:gd name="T49" fmla="*/ 14 h 123"/>
                  <a:gd name="T50" fmla="*/ 7 w 20"/>
                  <a:gd name="T51" fmla="*/ 7 h 123"/>
                  <a:gd name="T52" fmla="*/ 4 w 20"/>
                  <a:gd name="T53" fmla="*/ 7 h 123"/>
                  <a:gd name="T54" fmla="*/ 6 w 20"/>
                  <a:gd name="T55" fmla="*/ 10 h 123"/>
                  <a:gd name="T56" fmla="*/ 4 w 20"/>
                  <a:gd name="T57" fmla="*/ 7 h 123"/>
                  <a:gd name="T58" fmla="*/ 1 w 20"/>
                  <a:gd name="T59" fmla="*/ 7 h 123"/>
                  <a:gd name="T60" fmla="*/ 1 w 20"/>
                  <a:gd name="T61" fmla="*/ 14 h 123"/>
                  <a:gd name="T62" fmla="*/ 1 w 20"/>
                  <a:gd name="T63" fmla="*/ 17 h 123"/>
                  <a:gd name="T64" fmla="*/ 1 w 20"/>
                  <a:gd name="T65" fmla="*/ 95 h 123"/>
                  <a:gd name="T66" fmla="*/ 0 w 20"/>
                  <a:gd name="T67" fmla="*/ 102 h 123"/>
                  <a:gd name="T68" fmla="*/ 0 w 20"/>
                  <a:gd name="T69" fmla="*/ 104 h 123"/>
                  <a:gd name="T70" fmla="*/ 0 w 20"/>
                  <a:gd name="T71" fmla="*/ 107 h 123"/>
                  <a:gd name="T72" fmla="*/ 0 w 20"/>
                  <a:gd name="T73" fmla="*/ 112 h 123"/>
                  <a:gd name="T74" fmla="*/ 1 w 20"/>
                  <a:gd name="T75" fmla="*/ 121 h 123"/>
                  <a:gd name="T76" fmla="*/ 2 w 20"/>
                  <a:gd name="T77" fmla="*/ 123 h 123"/>
                  <a:gd name="T78" fmla="*/ 5 w 20"/>
                  <a:gd name="T79" fmla="*/ 123 h 123"/>
                  <a:gd name="T80" fmla="*/ 7 w 20"/>
                  <a:gd name="T81" fmla="*/ 123 h 123"/>
                  <a:gd name="T82" fmla="*/ 10 w 20"/>
                  <a:gd name="T83" fmla="*/ 123 h 123"/>
                  <a:gd name="T84" fmla="*/ 18 w 20"/>
                  <a:gd name="T85" fmla="*/ 122 h 123"/>
                  <a:gd name="T86" fmla="*/ 20 w 20"/>
                  <a:gd name="T87" fmla="*/ 121 h 123"/>
                  <a:gd name="T88" fmla="*/ 20 w 20"/>
                  <a:gd name="T89" fmla="*/ 119 h 123"/>
                  <a:gd name="T90" fmla="*/ 20 w 20"/>
                  <a:gd name="T91" fmla="*/ 63 h 123"/>
                  <a:gd name="T92" fmla="*/ 20 w 20"/>
                  <a:gd name="T93" fmla="*/ 40 h 123"/>
                  <a:gd name="T94" fmla="*/ 20 w 20"/>
                  <a:gd name="T95" fmla="*/ 7 h 123"/>
                  <a:gd name="T96" fmla="*/ 20 w 20"/>
                  <a:gd name="T97" fmla="*/ 5 h 123"/>
                  <a:gd name="T98" fmla="*/ 19 w 20"/>
                  <a:gd name="T99" fmla="*/ 4 h 123"/>
                  <a:gd name="T100" fmla="*/ 14 w 20"/>
                  <a:gd name="T101" fmla="*/ 2 h 123"/>
                  <a:gd name="T102" fmla="*/ 10 w 20"/>
                  <a:gd name="T103" fmla="*/ 0 h 123"/>
                  <a:gd name="T104" fmla="*/ 6 w 20"/>
                  <a:gd name="T105" fmla="*/ 2 h 123"/>
                  <a:gd name="T106" fmla="*/ 2 w 20"/>
                  <a:gd name="T107" fmla="*/ 5 h 123"/>
                  <a:gd name="T108" fmla="*/ 1 w 20"/>
                  <a:gd name="T109" fmla="*/ 6 h 123"/>
                  <a:gd name="T110" fmla="*/ 1 w 20"/>
                  <a:gd name="T111" fmla="*/ 7 h 123"/>
                  <a:gd name="T112" fmla="*/ 4 w 20"/>
                  <a:gd name="T113"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 h="123">
                    <a:moveTo>
                      <a:pt x="4" y="7"/>
                    </a:moveTo>
                    <a:lnTo>
                      <a:pt x="6" y="10"/>
                    </a:lnTo>
                    <a:cubicBezTo>
                      <a:pt x="7" y="8"/>
                      <a:pt x="8" y="8"/>
                      <a:pt x="9" y="7"/>
                    </a:cubicBezTo>
                    <a:lnTo>
                      <a:pt x="10" y="7"/>
                    </a:lnTo>
                    <a:lnTo>
                      <a:pt x="11" y="7"/>
                    </a:lnTo>
                    <a:cubicBezTo>
                      <a:pt x="12" y="8"/>
                      <a:pt x="13" y="8"/>
                      <a:pt x="15" y="9"/>
                    </a:cubicBezTo>
                    <a:lnTo>
                      <a:pt x="17" y="7"/>
                    </a:lnTo>
                    <a:lnTo>
                      <a:pt x="14" y="7"/>
                    </a:lnTo>
                    <a:cubicBezTo>
                      <a:pt x="14" y="18"/>
                      <a:pt x="14" y="29"/>
                      <a:pt x="14" y="40"/>
                    </a:cubicBezTo>
                    <a:cubicBezTo>
                      <a:pt x="14" y="48"/>
                      <a:pt x="14" y="55"/>
                      <a:pt x="14" y="63"/>
                    </a:cubicBezTo>
                    <a:cubicBezTo>
                      <a:pt x="14" y="81"/>
                      <a:pt x="13" y="100"/>
                      <a:pt x="13" y="119"/>
                    </a:cubicBezTo>
                    <a:lnTo>
                      <a:pt x="16" y="119"/>
                    </a:lnTo>
                    <a:lnTo>
                      <a:pt x="15" y="116"/>
                    </a:lnTo>
                    <a:cubicBezTo>
                      <a:pt x="14" y="116"/>
                      <a:pt x="12" y="116"/>
                      <a:pt x="10" y="116"/>
                    </a:cubicBezTo>
                    <a:cubicBezTo>
                      <a:pt x="9" y="116"/>
                      <a:pt x="8" y="116"/>
                      <a:pt x="7" y="116"/>
                    </a:cubicBezTo>
                    <a:cubicBezTo>
                      <a:pt x="6" y="116"/>
                      <a:pt x="5" y="116"/>
                      <a:pt x="4" y="116"/>
                    </a:cubicBezTo>
                    <a:lnTo>
                      <a:pt x="4" y="120"/>
                    </a:lnTo>
                    <a:lnTo>
                      <a:pt x="7" y="119"/>
                    </a:lnTo>
                    <a:cubicBezTo>
                      <a:pt x="7" y="116"/>
                      <a:pt x="7" y="114"/>
                      <a:pt x="7" y="112"/>
                    </a:cubicBezTo>
                    <a:cubicBezTo>
                      <a:pt x="7" y="110"/>
                      <a:pt x="7" y="108"/>
                      <a:pt x="7" y="107"/>
                    </a:cubicBezTo>
                    <a:cubicBezTo>
                      <a:pt x="7" y="106"/>
                      <a:pt x="7" y="105"/>
                      <a:pt x="7" y="103"/>
                    </a:cubicBezTo>
                    <a:lnTo>
                      <a:pt x="6" y="102"/>
                    </a:lnTo>
                    <a:cubicBezTo>
                      <a:pt x="6" y="100"/>
                      <a:pt x="7" y="97"/>
                      <a:pt x="7" y="95"/>
                    </a:cubicBezTo>
                    <a:cubicBezTo>
                      <a:pt x="7" y="69"/>
                      <a:pt x="7" y="43"/>
                      <a:pt x="7" y="17"/>
                    </a:cubicBezTo>
                    <a:lnTo>
                      <a:pt x="7" y="14"/>
                    </a:lnTo>
                    <a:lnTo>
                      <a:pt x="7" y="7"/>
                    </a:lnTo>
                    <a:lnTo>
                      <a:pt x="4" y="7"/>
                    </a:lnTo>
                    <a:lnTo>
                      <a:pt x="6" y="10"/>
                    </a:lnTo>
                    <a:lnTo>
                      <a:pt x="4" y="7"/>
                    </a:lnTo>
                    <a:lnTo>
                      <a:pt x="1" y="7"/>
                    </a:lnTo>
                    <a:cubicBezTo>
                      <a:pt x="1" y="9"/>
                      <a:pt x="1" y="12"/>
                      <a:pt x="1" y="14"/>
                    </a:cubicBezTo>
                    <a:cubicBezTo>
                      <a:pt x="1" y="15"/>
                      <a:pt x="1" y="16"/>
                      <a:pt x="1" y="17"/>
                    </a:cubicBezTo>
                    <a:cubicBezTo>
                      <a:pt x="1" y="43"/>
                      <a:pt x="1" y="69"/>
                      <a:pt x="1" y="95"/>
                    </a:cubicBezTo>
                    <a:cubicBezTo>
                      <a:pt x="1" y="97"/>
                      <a:pt x="0" y="99"/>
                      <a:pt x="0" y="102"/>
                    </a:cubicBezTo>
                    <a:lnTo>
                      <a:pt x="0" y="104"/>
                    </a:lnTo>
                    <a:cubicBezTo>
                      <a:pt x="0" y="105"/>
                      <a:pt x="0" y="106"/>
                      <a:pt x="0" y="107"/>
                    </a:cubicBezTo>
                    <a:cubicBezTo>
                      <a:pt x="0" y="108"/>
                      <a:pt x="0" y="110"/>
                      <a:pt x="0" y="112"/>
                    </a:cubicBezTo>
                    <a:cubicBezTo>
                      <a:pt x="0" y="115"/>
                      <a:pt x="0" y="118"/>
                      <a:pt x="1" y="121"/>
                    </a:cubicBezTo>
                    <a:lnTo>
                      <a:pt x="2" y="123"/>
                    </a:lnTo>
                    <a:lnTo>
                      <a:pt x="5" y="123"/>
                    </a:lnTo>
                    <a:lnTo>
                      <a:pt x="7" y="123"/>
                    </a:lnTo>
                    <a:cubicBezTo>
                      <a:pt x="8" y="123"/>
                      <a:pt x="9" y="123"/>
                      <a:pt x="10" y="123"/>
                    </a:cubicBezTo>
                    <a:cubicBezTo>
                      <a:pt x="13" y="123"/>
                      <a:pt x="15" y="123"/>
                      <a:pt x="18" y="122"/>
                    </a:cubicBezTo>
                    <a:lnTo>
                      <a:pt x="20" y="121"/>
                    </a:lnTo>
                    <a:lnTo>
                      <a:pt x="20" y="119"/>
                    </a:lnTo>
                    <a:cubicBezTo>
                      <a:pt x="20" y="100"/>
                      <a:pt x="20" y="81"/>
                      <a:pt x="20" y="63"/>
                    </a:cubicBezTo>
                    <a:cubicBezTo>
                      <a:pt x="20" y="55"/>
                      <a:pt x="20" y="48"/>
                      <a:pt x="20" y="40"/>
                    </a:cubicBezTo>
                    <a:cubicBezTo>
                      <a:pt x="20" y="29"/>
                      <a:pt x="20" y="18"/>
                      <a:pt x="20" y="7"/>
                    </a:cubicBezTo>
                    <a:lnTo>
                      <a:pt x="20" y="5"/>
                    </a:lnTo>
                    <a:lnTo>
                      <a:pt x="19" y="4"/>
                    </a:lnTo>
                    <a:cubicBezTo>
                      <a:pt x="17" y="3"/>
                      <a:pt x="16" y="2"/>
                      <a:pt x="14" y="2"/>
                    </a:cubicBezTo>
                    <a:cubicBezTo>
                      <a:pt x="13" y="1"/>
                      <a:pt x="12" y="0"/>
                      <a:pt x="10" y="0"/>
                    </a:cubicBezTo>
                    <a:cubicBezTo>
                      <a:pt x="9" y="0"/>
                      <a:pt x="7" y="1"/>
                      <a:pt x="6" y="2"/>
                    </a:cubicBezTo>
                    <a:cubicBezTo>
                      <a:pt x="5" y="2"/>
                      <a:pt x="4" y="3"/>
                      <a:pt x="2" y="5"/>
                    </a:cubicBezTo>
                    <a:lnTo>
                      <a:pt x="1" y="6"/>
                    </a:lnTo>
                    <a:lnTo>
                      <a:pt x="1" y="7"/>
                    </a:lnTo>
                    <a:lnTo>
                      <a:pt x="4" y="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6" name="Freeform 2509">
                <a:extLst>
                  <a:ext uri="{FF2B5EF4-FFF2-40B4-BE49-F238E27FC236}">
                    <a16:creationId xmlns:a16="http://schemas.microsoft.com/office/drawing/2014/main" id="{11E8CA18-AE74-41FD-ABC3-63A162E96E34}"/>
                  </a:ext>
                </a:extLst>
              </p:cNvPr>
              <p:cNvSpPr>
                <a:spLocks/>
              </p:cNvSpPr>
              <p:nvPr/>
            </p:nvSpPr>
            <p:spPr bwMode="auto">
              <a:xfrm>
                <a:off x="2527" y="4278"/>
                <a:ext cx="13" cy="49"/>
              </a:xfrm>
              <a:custGeom>
                <a:avLst/>
                <a:gdLst>
                  <a:gd name="T0" fmla="*/ 22 w 24"/>
                  <a:gd name="T1" fmla="*/ 78 h 87"/>
                  <a:gd name="T2" fmla="*/ 20 w 24"/>
                  <a:gd name="T3" fmla="*/ 77 h 87"/>
                  <a:gd name="T4" fmla="*/ 21 w 24"/>
                  <a:gd name="T5" fmla="*/ 77 h 87"/>
                  <a:gd name="T6" fmla="*/ 20 w 24"/>
                  <a:gd name="T7" fmla="*/ 78 h 87"/>
                  <a:gd name="T8" fmla="*/ 21 w 24"/>
                  <a:gd name="T9" fmla="*/ 77 h 87"/>
                  <a:gd name="T10" fmla="*/ 10 w 24"/>
                  <a:gd name="T11" fmla="*/ 57 h 87"/>
                  <a:gd name="T12" fmla="*/ 9 w 24"/>
                  <a:gd name="T13" fmla="*/ 49 h 87"/>
                  <a:gd name="T14" fmla="*/ 9 w 24"/>
                  <a:gd name="T15" fmla="*/ 43 h 87"/>
                  <a:gd name="T16" fmla="*/ 10 w 24"/>
                  <a:gd name="T17" fmla="*/ 39 h 87"/>
                  <a:gd name="T18" fmla="*/ 13 w 24"/>
                  <a:gd name="T19" fmla="*/ 27 h 87"/>
                  <a:gd name="T20" fmla="*/ 13 w 24"/>
                  <a:gd name="T21" fmla="*/ 16 h 87"/>
                  <a:gd name="T22" fmla="*/ 5 w 24"/>
                  <a:gd name="T23" fmla="*/ 13 h 87"/>
                  <a:gd name="T24" fmla="*/ 7 w 24"/>
                  <a:gd name="T25" fmla="*/ 17 h 87"/>
                  <a:gd name="T26" fmla="*/ 7 w 24"/>
                  <a:gd name="T27" fmla="*/ 14 h 87"/>
                  <a:gd name="T28" fmla="*/ 12 w 24"/>
                  <a:gd name="T29" fmla="*/ 5 h 87"/>
                  <a:gd name="T30" fmla="*/ 10 w 24"/>
                  <a:gd name="T31" fmla="*/ 7 h 87"/>
                  <a:gd name="T32" fmla="*/ 19 w 24"/>
                  <a:gd name="T33" fmla="*/ 7 h 87"/>
                  <a:gd name="T34" fmla="*/ 17 w 24"/>
                  <a:gd name="T35" fmla="*/ 5 h 87"/>
                  <a:gd name="T36" fmla="*/ 18 w 24"/>
                  <a:gd name="T37" fmla="*/ 48 h 87"/>
                  <a:gd name="T38" fmla="*/ 20 w 24"/>
                  <a:gd name="T39" fmla="*/ 81 h 87"/>
                  <a:gd name="T40" fmla="*/ 20 w 24"/>
                  <a:gd name="T41" fmla="*/ 81 h 87"/>
                  <a:gd name="T42" fmla="*/ 24 w 24"/>
                  <a:gd name="T43" fmla="*/ 48 h 87"/>
                  <a:gd name="T44" fmla="*/ 23 w 24"/>
                  <a:gd name="T45" fmla="*/ 4 h 87"/>
                  <a:gd name="T46" fmla="*/ 21 w 24"/>
                  <a:gd name="T47" fmla="*/ 1 h 87"/>
                  <a:gd name="T48" fmla="*/ 9 w 24"/>
                  <a:gd name="T49" fmla="*/ 1 h 87"/>
                  <a:gd name="T50" fmla="*/ 7 w 24"/>
                  <a:gd name="T51" fmla="*/ 2 h 87"/>
                  <a:gd name="T52" fmla="*/ 1 w 24"/>
                  <a:gd name="T53" fmla="*/ 16 h 87"/>
                  <a:gd name="T54" fmla="*/ 3 w 24"/>
                  <a:gd name="T55" fmla="*/ 19 h 87"/>
                  <a:gd name="T56" fmla="*/ 10 w 24"/>
                  <a:gd name="T57" fmla="*/ 18 h 87"/>
                  <a:gd name="T58" fmla="*/ 7 w 24"/>
                  <a:gd name="T59" fmla="*/ 27 h 87"/>
                  <a:gd name="T60" fmla="*/ 5 w 24"/>
                  <a:gd name="T61" fmla="*/ 35 h 87"/>
                  <a:gd name="T62" fmla="*/ 2 w 24"/>
                  <a:gd name="T63" fmla="*/ 43 h 87"/>
                  <a:gd name="T64" fmla="*/ 2 w 24"/>
                  <a:gd name="T65" fmla="*/ 49 h 87"/>
                  <a:gd name="T66" fmla="*/ 4 w 24"/>
                  <a:gd name="T67" fmla="*/ 60 h 87"/>
                  <a:gd name="T68" fmla="*/ 15 w 24"/>
                  <a:gd name="T69" fmla="*/ 80 h 87"/>
                  <a:gd name="T70" fmla="*/ 18 w 24"/>
                  <a:gd name="T71" fmla="*/ 83 h 87"/>
                  <a:gd name="T72" fmla="*/ 24 w 24"/>
                  <a:gd name="T73" fmla="*/ 8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87">
                    <a:moveTo>
                      <a:pt x="20" y="81"/>
                    </a:moveTo>
                    <a:lnTo>
                      <a:pt x="22" y="78"/>
                    </a:lnTo>
                    <a:lnTo>
                      <a:pt x="21" y="77"/>
                    </a:lnTo>
                    <a:lnTo>
                      <a:pt x="20" y="77"/>
                    </a:lnTo>
                    <a:lnTo>
                      <a:pt x="20" y="78"/>
                    </a:lnTo>
                    <a:lnTo>
                      <a:pt x="21" y="77"/>
                    </a:lnTo>
                    <a:lnTo>
                      <a:pt x="20" y="77"/>
                    </a:lnTo>
                    <a:lnTo>
                      <a:pt x="20" y="78"/>
                    </a:lnTo>
                    <a:lnTo>
                      <a:pt x="21" y="77"/>
                    </a:lnTo>
                    <a:lnTo>
                      <a:pt x="21" y="77"/>
                    </a:lnTo>
                    <a:lnTo>
                      <a:pt x="21" y="77"/>
                    </a:lnTo>
                    <a:cubicBezTo>
                      <a:pt x="17" y="71"/>
                      <a:pt x="13" y="64"/>
                      <a:pt x="10" y="57"/>
                    </a:cubicBezTo>
                    <a:cubicBezTo>
                      <a:pt x="9" y="56"/>
                      <a:pt x="9" y="55"/>
                      <a:pt x="9" y="53"/>
                    </a:cubicBezTo>
                    <a:cubicBezTo>
                      <a:pt x="9" y="52"/>
                      <a:pt x="9" y="51"/>
                      <a:pt x="9" y="49"/>
                    </a:cubicBezTo>
                    <a:cubicBezTo>
                      <a:pt x="9" y="48"/>
                      <a:pt x="9" y="46"/>
                      <a:pt x="9" y="44"/>
                    </a:cubicBezTo>
                    <a:lnTo>
                      <a:pt x="9" y="43"/>
                    </a:lnTo>
                    <a:lnTo>
                      <a:pt x="9" y="43"/>
                    </a:lnTo>
                    <a:cubicBezTo>
                      <a:pt x="9" y="41"/>
                      <a:pt x="9" y="40"/>
                      <a:pt x="10" y="39"/>
                    </a:cubicBezTo>
                    <a:cubicBezTo>
                      <a:pt x="12" y="37"/>
                      <a:pt x="13" y="34"/>
                      <a:pt x="13" y="32"/>
                    </a:cubicBezTo>
                    <a:cubicBezTo>
                      <a:pt x="13" y="30"/>
                      <a:pt x="13" y="29"/>
                      <a:pt x="13" y="27"/>
                    </a:cubicBezTo>
                    <a:cubicBezTo>
                      <a:pt x="13" y="24"/>
                      <a:pt x="13" y="21"/>
                      <a:pt x="13" y="18"/>
                    </a:cubicBezTo>
                    <a:lnTo>
                      <a:pt x="13" y="16"/>
                    </a:lnTo>
                    <a:lnTo>
                      <a:pt x="11" y="15"/>
                    </a:lnTo>
                    <a:cubicBezTo>
                      <a:pt x="9" y="14"/>
                      <a:pt x="7" y="14"/>
                      <a:pt x="5" y="13"/>
                    </a:cubicBezTo>
                    <a:lnTo>
                      <a:pt x="4" y="16"/>
                    </a:lnTo>
                    <a:lnTo>
                      <a:pt x="7" y="17"/>
                    </a:lnTo>
                    <a:cubicBezTo>
                      <a:pt x="7" y="16"/>
                      <a:pt x="7" y="15"/>
                      <a:pt x="7" y="14"/>
                    </a:cubicBezTo>
                    <a:lnTo>
                      <a:pt x="7" y="14"/>
                    </a:lnTo>
                    <a:lnTo>
                      <a:pt x="7" y="14"/>
                    </a:lnTo>
                    <a:cubicBezTo>
                      <a:pt x="9" y="11"/>
                      <a:pt x="10" y="8"/>
                      <a:pt x="12" y="5"/>
                    </a:cubicBezTo>
                    <a:lnTo>
                      <a:pt x="9" y="4"/>
                    </a:lnTo>
                    <a:lnTo>
                      <a:pt x="10" y="7"/>
                    </a:lnTo>
                    <a:cubicBezTo>
                      <a:pt x="12" y="7"/>
                      <a:pt x="14" y="6"/>
                      <a:pt x="15" y="6"/>
                    </a:cubicBezTo>
                    <a:cubicBezTo>
                      <a:pt x="16" y="6"/>
                      <a:pt x="17" y="6"/>
                      <a:pt x="19" y="7"/>
                    </a:cubicBezTo>
                    <a:lnTo>
                      <a:pt x="20" y="4"/>
                    </a:lnTo>
                    <a:lnTo>
                      <a:pt x="17" y="5"/>
                    </a:lnTo>
                    <a:cubicBezTo>
                      <a:pt x="17" y="6"/>
                      <a:pt x="17" y="12"/>
                      <a:pt x="18" y="20"/>
                    </a:cubicBezTo>
                    <a:cubicBezTo>
                      <a:pt x="18" y="28"/>
                      <a:pt x="18" y="38"/>
                      <a:pt x="18" y="48"/>
                    </a:cubicBezTo>
                    <a:cubicBezTo>
                      <a:pt x="18" y="61"/>
                      <a:pt x="18" y="74"/>
                      <a:pt x="17" y="81"/>
                    </a:cubicBezTo>
                    <a:lnTo>
                      <a:pt x="20" y="81"/>
                    </a:lnTo>
                    <a:lnTo>
                      <a:pt x="22" y="78"/>
                    </a:lnTo>
                    <a:lnTo>
                      <a:pt x="20" y="81"/>
                    </a:lnTo>
                    <a:lnTo>
                      <a:pt x="24" y="81"/>
                    </a:lnTo>
                    <a:cubicBezTo>
                      <a:pt x="24" y="74"/>
                      <a:pt x="24" y="61"/>
                      <a:pt x="24" y="48"/>
                    </a:cubicBezTo>
                    <a:cubicBezTo>
                      <a:pt x="24" y="38"/>
                      <a:pt x="24" y="28"/>
                      <a:pt x="24" y="20"/>
                    </a:cubicBezTo>
                    <a:cubicBezTo>
                      <a:pt x="24" y="12"/>
                      <a:pt x="23" y="6"/>
                      <a:pt x="23" y="4"/>
                    </a:cubicBezTo>
                    <a:lnTo>
                      <a:pt x="23" y="2"/>
                    </a:lnTo>
                    <a:lnTo>
                      <a:pt x="21" y="1"/>
                    </a:lnTo>
                    <a:cubicBezTo>
                      <a:pt x="19" y="0"/>
                      <a:pt x="17" y="0"/>
                      <a:pt x="15" y="0"/>
                    </a:cubicBezTo>
                    <a:cubicBezTo>
                      <a:pt x="13" y="0"/>
                      <a:pt x="11" y="0"/>
                      <a:pt x="9" y="1"/>
                    </a:cubicBezTo>
                    <a:lnTo>
                      <a:pt x="7" y="1"/>
                    </a:lnTo>
                    <a:lnTo>
                      <a:pt x="7" y="2"/>
                    </a:lnTo>
                    <a:cubicBezTo>
                      <a:pt x="5" y="5"/>
                      <a:pt x="3" y="8"/>
                      <a:pt x="1" y="11"/>
                    </a:cubicBezTo>
                    <a:cubicBezTo>
                      <a:pt x="0" y="13"/>
                      <a:pt x="1" y="15"/>
                      <a:pt x="1" y="16"/>
                    </a:cubicBezTo>
                    <a:lnTo>
                      <a:pt x="0" y="19"/>
                    </a:lnTo>
                    <a:lnTo>
                      <a:pt x="3" y="19"/>
                    </a:lnTo>
                    <a:cubicBezTo>
                      <a:pt x="5" y="20"/>
                      <a:pt x="7" y="21"/>
                      <a:pt x="9" y="21"/>
                    </a:cubicBezTo>
                    <a:lnTo>
                      <a:pt x="10" y="18"/>
                    </a:lnTo>
                    <a:lnTo>
                      <a:pt x="7" y="18"/>
                    </a:lnTo>
                    <a:cubicBezTo>
                      <a:pt x="7" y="21"/>
                      <a:pt x="7" y="24"/>
                      <a:pt x="7" y="27"/>
                    </a:cubicBezTo>
                    <a:cubicBezTo>
                      <a:pt x="7" y="28"/>
                      <a:pt x="7" y="30"/>
                      <a:pt x="7" y="31"/>
                    </a:cubicBezTo>
                    <a:cubicBezTo>
                      <a:pt x="7" y="32"/>
                      <a:pt x="6" y="34"/>
                      <a:pt x="5" y="35"/>
                    </a:cubicBezTo>
                    <a:cubicBezTo>
                      <a:pt x="3" y="37"/>
                      <a:pt x="2" y="40"/>
                      <a:pt x="2" y="43"/>
                    </a:cubicBezTo>
                    <a:lnTo>
                      <a:pt x="2" y="43"/>
                    </a:lnTo>
                    <a:lnTo>
                      <a:pt x="2" y="44"/>
                    </a:lnTo>
                    <a:cubicBezTo>
                      <a:pt x="2" y="46"/>
                      <a:pt x="2" y="47"/>
                      <a:pt x="2" y="49"/>
                    </a:cubicBezTo>
                    <a:cubicBezTo>
                      <a:pt x="2" y="51"/>
                      <a:pt x="2" y="52"/>
                      <a:pt x="3" y="54"/>
                    </a:cubicBezTo>
                    <a:cubicBezTo>
                      <a:pt x="3" y="56"/>
                      <a:pt x="3" y="58"/>
                      <a:pt x="4" y="60"/>
                    </a:cubicBezTo>
                    <a:cubicBezTo>
                      <a:pt x="8" y="67"/>
                      <a:pt x="11" y="74"/>
                      <a:pt x="15" y="80"/>
                    </a:cubicBezTo>
                    <a:lnTo>
                      <a:pt x="15" y="80"/>
                    </a:lnTo>
                    <a:cubicBezTo>
                      <a:pt x="16" y="81"/>
                      <a:pt x="16" y="82"/>
                      <a:pt x="17" y="82"/>
                    </a:cubicBezTo>
                    <a:lnTo>
                      <a:pt x="18" y="83"/>
                    </a:lnTo>
                    <a:lnTo>
                      <a:pt x="23" y="87"/>
                    </a:lnTo>
                    <a:lnTo>
                      <a:pt x="24" y="81"/>
                    </a:lnTo>
                    <a:lnTo>
                      <a:pt x="20" y="8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7" name="Freeform 2510">
                <a:extLst>
                  <a:ext uri="{FF2B5EF4-FFF2-40B4-BE49-F238E27FC236}">
                    <a16:creationId xmlns:a16="http://schemas.microsoft.com/office/drawing/2014/main" id="{70432C9A-E433-4381-AB4E-2BF20E5CE817}"/>
                  </a:ext>
                </a:extLst>
              </p:cNvPr>
              <p:cNvSpPr>
                <a:spLocks/>
              </p:cNvSpPr>
              <p:nvPr/>
            </p:nvSpPr>
            <p:spPr bwMode="auto">
              <a:xfrm>
                <a:off x="2561" y="4278"/>
                <a:ext cx="13" cy="48"/>
              </a:xfrm>
              <a:custGeom>
                <a:avLst/>
                <a:gdLst>
                  <a:gd name="T0" fmla="*/ 3 w 23"/>
                  <a:gd name="T1" fmla="*/ 4 h 86"/>
                  <a:gd name="T2" fmla="*/ 3 w 23"/>
                  <a:gd name="T3" fmla="*/ 7 h 86"/>
                  <a:gd name="T4" fmla="*/ 14 w 23"/>
                  <a:gd name="T5" fmla="*/ 7 h 86"/>
                  <a:gd name="T6" fmla="*/ 14 w 23"/>
                  <a:gd name="T7" fmla="*/ 4 h 86"/>
                  <a:gd name="T8" fmla="*/ 11 w 23"/>
                  <a:gd name="T9" fmla="*/ 6 h 86"/>
                  <a:gd name="T10" fmla="*/ 16 w 23"/>
                  <a:gd name="T11" fmla="*/ 11 h 86"/>
                  <a:gd name="T12" fmla="*/ 17 w 23"/>
                  <a:gd name="T13" fmla="*/ 16 h 86"/>
                  <a:gd name="T14" fmla="*/ 20 w 23"/>
                  <a:gd name="T15" fmla="*/ 16 h 86"/>
                  <a:gd name="T16" fmla="*/ 19 w 23"/>
                  <a:gd name="T17" fmla="*/ 13 h 86"/>
                  <a:gd name="T18" fmla="*/ 16 w 23"/>
                  <a:gd name="T19" fmla="*/ 14 h 86"/>
                  <a:gd name="T20" fmla="*/ 13 w 23"/>
                  <a:gd name="T21" fmla="*/ 15 h 86"/>
                  <a:gd name="T22" fmla="*/ 11 w 23"/>
                  <a:gd name="T23" fmla="*/ 16 h 86"/>
                  <a:gd name="T24" fmla="*/ 11 w 23"/>
                  <a:gd name="T25" fmla="*/ 18 h 86"/>
                  <a:gd name="T26" fmla="*/ 11 w 23"/>
                  <a:gd name="T27" fmla="*/ 28 h 86"/>
                  <a:gd name="T28" fmla="*/ 11 w 23"/>
                  <a:gd name="T29" fmla="*/ 32 h 86"/>
                  <a:gd name="T30" fmla="*/ 14 w 23"/>
                  <a:gd name="T31" fmla="*/ 38 h 86"/>
                  <a:gd name="T32" fmla="*/ 14 w 23"/>
                  <a:gd name="T33" fmla="*/ 38 h 86"/>
                  <a:gd name="T34" fmla="*/ 15 w 23"/>
                  <a:gd name="T35" fmla="*/ 43 h 86"/>
                  <a:gd name="T36" fmla="*/ 15 w 23"/>
                  <a:gd name="T37" fmla="*/ 49 h 86"/>
                  <a:gd name="T38" fmla="*/ 14 w 23"/>
                  <a:gd name="T39" fmla="*/ 57 h 86"/>
                  <a:gd name="T40" fmla="*/ 9 w 23"/>
                  <a:gd name="T41" fmla="*/ 68 h 86"/>
                  <a:gd name="T42" fmla="*/ 2 w 23"/>
                  <a:gd name="T43" fmla="*/ 79 h 86"/>
                  <a:gd name="T44" fmla="*/ 4 w 23"/>
                  <a:gd name="T45" fmla="*/ 81 h 86"/>
                  <a:gd name="T46" fmla="*/ 7 w 23"/>
                  <a:gd name="T47" fmla="*/ 79 h 86"/>
                  <a:gd name="T48" fmla="*/ 6 w 23"/>
                  <a:gd name="T49" fmla="*/ 78 h 86"/>
                  <a:gd name="T50" fmla="*/ 3 w 23"/>
                  <a:gd name="T51" fmla="*/ 80 h 86"/>
                  <a:gd name="T52" fmla="*/ 6 w 23"/>
                  <a:gd name="T53" fmla="*/ 80 h 86"/>
                  <a:gd name="T54" fmla="*/ 6 w 23"/>
                  <a:gd name="T55" fmla="*/ 42 h 86"/>
                  <a:gd name="T56" fmla="*/ 6 w 23"/>
                  <a:gd name="T57" fmla="*/ 4 h 86"/>
                  <a:gd name="T58" fmla="*/ 3 w 23"/>
                  <a:gd name="T59" fmla="*/ 4 h 86"/>
                  <a:gd name="T60" fmla="*/ 3 w 23"/>
                  <a:gd name="T61" fmla="*/ 7 h 86"/>
                  <a:gd name="T62" fmla="*/ 3 w 23"/>
                  <a:gd name="T63" fmla="*/ 4 h 86"/>
                  <a:gd name="T64" fmla="*/ 0 w 23"/>
                  <a:gd name="T65" fmla="*/ 4 h 86"/>
                  <a:gd name="T66" fmla="*/ 0 w 23"/>
                  <a:gd name="T67" fmla="*/ 42 h 86"/>
                  <a:gd name="T68" fmla="*/ 0 w 23"/>
                  <a:gd name="T69" fmla="*/ 80 h 86"/>
                  <a:gd name="T70" fmla="*/ 0 w 23"/>
                  <a:gd name="T71" fmla="*/ 81 h 86"/>
                  <a:gd name="T72" fmla="*/ 2 w 23"/>
                  <a:gd name="T73" fmla="*/ 83 h 86"/>
                  <a:gd name="T74" fmla="*/ 4 w 23"/>
                  <a:gd name="T75" fmla="*/ 86 h 86"/>
                  <a:gd name="T76" fmla="*/ 7 w 23"/>
                  <a:gd name="T77" fmla="*/ 83 h 86"/>
                  <a:gd name="T78" fmla="*/ 14 w 23"/>
                  <a:gd name="T79" fmla="*/ 71 h 86"/>
                  <a:gd name="T80" fmla="*/ 20 w 23"/>
                  <a:gd name="T81" fmla="*/ 59 h 86"/>
                  <a:gd name="T82" fmla="*/ 22 w 23"/>
                  <a:gd name="T83" fmla="*/ 49 h 86"/>
                  <a:gd name="T84" fmla="*/ 21 w 23"/>
                  <a:gd name="T85" fmla="*/ 43 h 86"/>
                  <a:gd name="T86" fmla="*/ 18 w 23"/>
                  <a:gd name="T87" fmla="*/ 34 h 86"/>
                  <a:gd name="T88" fmla="*/ 18 w 23"/>
                  <a:gd name="T89" fmla="*/ 34 h 86"/>
                  <a:gd name="T90" fmla="*/ 17 w 23"/>
                  <a:gd name="T91" fmla="*/ 31 h 86"/>
                  <a:gd name="T92" fmla="*/ 17 w 23"/>
                  <a:gd name="T93" fmla="*/ 28 h 86"/>
                  <a:gd name="T94" fmla="*/ 17 w 23"/>
                  <a:gd name="T95" fmla="*/ 18 h 86"/>
                  <a:gd name="T96" fmla="*/ 14 w 23"/>
                  <a:gd name="T97" fmla="*/ 18 h 86"/>
                  <a:gd name="T98" fmla="*/ 16 w 23"/>
                  <a:gd name="T99" fmla="*/ 21 h 86"/>
                  <a:gd name="T100" fmla="*/ 18 w 23"/>
                  <a:gd name="T101" fmla="*/ 20 h 86"/>
                  <a:gd name="T102" fmla="*/ 21 w 23"/>
                  <a:gd name="T103" fmla="*/ 19 h 86"/>
                  <a:gd name="T104" fmla="*/ 23 w 23"/>
                  <a:gd name="T105" fmla="*/ 19 h 86"/>
                  <a:gd name="T106" fmla="*/ 23 w 23"/>
                  <a:gd name="T107" fmla="*/ 16 h 86"/>
                  <a:gd name="T108" fmla="*/ 22 w 23"/>
                  <a:gd name="T109" fmla="*/ 9 h 86"/>
                  <a:gd name="T110" fmla="*/ 16 w 23"/>
                  <a:gd name="T111" fmla="*/ 2 h 86"/>
                  <a:gd name="T112" fmla="*/ 15 w 23"/>
                  <a:gd name="T113" fmla="*/ 0 h 86"/>
                  <a:gd name="T114" fmla="*/ 14 w 23"/>
                  <a:gd name="T115" fmla="*/ 0 h 86"/>
                  <a:gd name="T116" fmla="*/ 3 w 23"/>
                  <a:gd name="T117" fmla="*/ 0 h 86"/>
                  <a:gd name="T118" fmla="*/ 0 w 23"/>
                  <a:gd name="T119" fmla="*/ 0 h 86"/>
                  <a:gd name="T120" fmla="*/ 0 w 23"/>
                  <a:gd name="T121" fmla="*/ 4 h 86"/>
                  <a:gd name="T122" fmla="*/ 3 w 23"/>
                  <a:gd name="T123"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86">
                    <a:moveTo>
                      <a:pt x="3" y="4"/>
                    </a:moveTo>
                    <a:lnTo>
                      <a:pt x="3" y="7"/>
                    </a:lnTo>
                    <a:lnTo>
                      <a:pt x="14" y="7"/>
                    </a:lnTo>
                    <a:lnTo>
                      <a:pt x="14" y="4"/>
                    </a:lnTo>
                    <a:lnTo>
                      <a:pt x="11" y="6"/>
                    </a:lnTo>
                    <a:cubicBezTo>
                      <a:pt x="14" y="9"/>
                      <a:pt x="15" y="10"/>
                      <a:pt x="16" y="11"/>
                    </a:cubicBezTo>
                    <a:cubicBezTo>
                      <a:pt x="16" y="12"/>
                      <a:pt x="16" y="13"/>
                      <a:pt x="17" y="16"/>
                    </a:cubicBezTo>
                    <a:lnTo>
                      <a:pt x="20" y="16"/>
                    </a:lnTo>
                    <a:lnTo>
                      <a:pt x="19" y="13"/>
                    </a:lnTo>
                    <a:cubicBezTo>
                      <a:pt x="18" y="14"/>
                      <a:pt x="17" y="14"/>
                      <a:pt x="16" y="14"/>
                    </a:cubicBezTo>
                    <a:cubicBezTo>
                      <a:pt x="15" y="15"/>
                      <a:pt x="14" y="15"/>
                      <a:pt x="13" y="15"/>
                    </a:cubicBezTo>
                    <a:lnTo>
                      <a:pt x="11" y="16"/>
                    </a:lnTo>
                    <a:lnTo>
                      <a:pt x="11" y="18"/>
                    </a:lnTo>
                    <a:cubicBezTo>
                      <a:pt x="11" y="22"/>
                      <a:pt x="11" y="25"/>
                      <a:pt x="11" y="28"/>
                    </a:cubicBezTo>
                    <a:cubicBezTo>
                      <a:pt x="11" y="30"/>
                      <a:pt x="11" y="31"/>
                      <a:pt x="11" y="32"/>
                    </a:cubicBezTo>
                    <a:cubicBezTo>
                      <a:pt x="11" y="34"/>
                      <a:pt x="12" y="36"/>
                      <a:pt x="14" y="38"/>
                    </a:cubicBezTo>
                    <a:lnTo>
                      <a:pt x="14" y="38"/>
                    </a:lnTo>
                    <a:cubicBezTo>
                      <a:pt x="15" y="39"/>
                      <a:pt x="15" y="40"/>
                      <a:pt x="15" y="43"/>
                    </a:cubicBezTo>
                    <a:cubicBezTo>
                      <a:pt x="15" y="45"/>
                      <a:pt x="15" y="47"/>
                      <a:pt x="15" y="49"/>
                    </a:cubicBezTo>
                    <a:cubicBezTo>
                      <a:pt x="15" y="53"/>
                      <a:pt x="15" y="55"/>
                      <a:pt x="14" y="57"/>
                    </a:cubicBezTo>
                    <a:cubicBezTo>
                      <a:pt x="13" y="60"/>
                      <a:pt x="12" y="63"/>
                      <a:pt x="9" y="68"/>
                    </a:cubicBezTo>
                    <a:cubicBezTo>
                      <a:pt x="6" y="72"/>
                      <a:pt x="5" y="76"/>
                      <a:pt x="2" y="79"/>
                    </a:cubicBezTo>
                    <a:lnTo>
                      <a:pt x="4" y="81"/>
                    </a:lnTo>
                    <a:lnTo>
                      <a:pt x="7" y="79"/>
                    </a:lnTo>
                    <a:lnTo>
                      <a:pt x="6" y="78"/>
                    </a:lnTo>
                    <a:lnTo>
                      <a:pt x="3" y="80"/>
                    </a:lnTo>
                    <a:lnTo>
                      <a:pt x="6" y="80"/>
                    </a:lnTo>
                    <a:cubicBezTo>
                      <a:pt x="6" y="67"/>
                      <a:pt x="6" y="54"/>
                      <a:pt x="6" y="42"/>
                    </a:cubicBezTo>
                    <a:cubicBezTo>
                      <a:pt x="6" y="29"/>
                      <a:pt x="6" y="16"/>
                      <a:pt x="6" y="4"/>
                    </a:cubicBezTo>
                    <a:lnTo>
                      <a:pt x="3" y="4"/>
                    </a:lnTo>
                    <a:lnTo>
                      <a:pt x="3" y="7"/>
                    </a:lnTo>
                    <a:lnTo>
                      <a:pt x="3" y="4"/>
                    </a:lnTo>
                    <a:lnTo>
                      <a:pt x="0" y="4"/>
                    </a:lnTo>
                    <a:cubicBezTo>
                      <a:pt x="0" y="16"/>
                      <a:pt x="0" y="29"/>
                      <a:pt x="0" y="42"/>
                    </a:cubicBezTo>
                    <a:cubicBezTo>
                      <a:pt x="0" y="54"/>
                      <a:pt x="0" y="67"/>
                      <a:pt x="0" y="80"/>
                    </a:cubicBezTo>
                    <a:lnTo>
                      <a:pt x="0" y="81"/>
                    </a:lnTo>
                    <a:lnTo>
                      <a:pt x="2" y="83"/>
                    </a:lnTo>
                    <a:lnTo>
                      <a:pt x="4" y="86"/>
                    </a:lnTo>
                    <a:lnTo>
                      <a:pt x="7" y="83"/>
                    </a:lnTo>
                    <a:cubicBezTo>
                      <a:pt x="10" y="79"/>
                      <a:pt x="12" y="74"/>
                      <a:pt x="14" y="71"/>
                    </a:cubicBezTo>
                    <a:cubicBezTo>
                      <a:pt x="17" y="66"/>
                      <a:pt x="19" y="63"/>
                      <a:pt x="20" y="59"/>
                    </a:cubicBezTo>
                    <a:cubicBezTo>
                      <a:pt x="21" y="56"/>
                      <a:pt x="22" y="53"/>
                      <a:pt x="22" y="49"/>
                    </a:cubicBezTo>
                    <a:cubicBezTo>
                      <a:pt x="22" y="47"/>
                      <a:pt x="21" y="45"/>
                      <a:pt x="21" y="43"/>
                    </a:cubicBezTo>
                    <a:cubicBezTo>
                      <a:pt x="21" y="40"/>
                      <a:pt x="21" y="36"/>
                      <a:pt x="18" y="34"/>
                    </a:cubicBezTo>
                    <a:lnTo>
                      <a:pt x="18" y="34"/>
                    </a:lnTo>
                    <a:lnTo>
                      <a:pt x="17" y="31"/>
                    </a:lnTo>
                    <a:cubicBezTo>
                      <a:pt x="17" y="30"/>
                      <a:pt x="17" y="29"/>
                      <a:pt x="17" y="28"/>
                    </a:cubicBezTo>
                    <a:cubicBezTo>
                      <a:pt x="17" y="25"/>
                      <a:pt x="17" y="22"/>
                      <a:pt x="17" y="18"/>
                    </a:cubicBezTo>
                    <a:lnTo>
                      <a:pt x="14" y="18"/>
                    </a:lnTo>
                    <a:lnTo>
                      <a:pt x="16" y="21"/>
                    </a:lnTo>
                    <a:cubicBezTo>
                      <a:pt x="17" y="21"/>
                      <a:pt x="17" y="20"/>
                      <a:pt x="18" y="20"/>
                    </a:cubicBezTo>
                    <a:cubicBezTo>
                      <a:pt x="19" y="20"/>
                      <a:pt x="20" y="20"/>
                      <a:pt x="21" y="19"/>
                    </a:cubicBezTo>
                    <a:lnTo>
                      <a:pt x="23" y="19"/>
                    </a:lnTo>
                    <a:lnTo>
                      <a:pt x="23" y="16"/>
                    </a:lnTo>
                    <a:cubicBezTo>
                      <a:pt x="23" y="13"/>
                      <a:pt x="23" y="11"/>
                      <a:pt x="22" y="9"/>
                    </a:cubicBezTo>
                    <a:cubicBezTo>
                      <a:pt x="21" y="7"/>
                      <a:pt x="19" y="5"/>
                      <a:pt x="16" y="2"/>
                    </a:cubicBezTo>
                    <a:lnTo>
                      <a:pt x="15" y="0"/>
                    </a:lnTo>
                    <a:lnTo>
                      <a:pt x="14" y="0"/>
                    </a:lnTo>
                    <a:lnTo>
                      <a:pt x="3" y="0"/>
                    </a:lnTo>
                    <a:lnTo>
                      <a:pt x="0" y="0"/>
                    </a:lnTo>
                    <a:lnTo>
                      <a:pt x="0" y="4"/>
                    </a:lnTo>
                    <a:lnTo>
                      <a:pt x="3"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8" name="Freeform 2511">
                <a:extLst>
                  <a:ext uri="{FF2B5EF4-FFF2-40B4-BE49-F238E27FC236}">
                    <a16:creationId xmlns:a16="http://schemas.microsoft.com/office/drawing/2014/main" id="{12A11AA4-2DF0-415A-82A1-D937CBA762AE}"/>
                  </a:ext>
                </a:extLst>
              </p:cNvPr>
              <p:cNvSpPr>
                <a:spLocks/>
              </p:cNvSpPr>
              <p:nvPr/>
            </p:nvSpPr>
            <p:spPr bwMode="auto">
              <a:xfrm>
                <a:off x="2595" y="4454"/>
                <a:ext cx="12" cy="48"/>
              </a:xfrm>
              <a:custGeom>
                <a:avLst/>
                <a:gdLst>
                  <a:gd name="T0" fmla="*/ 8 w 22"/>
                  <a:gd name="T1" fmla="*/ 58 h 84"/>
                  <a:gd name="T2" fmla="*/ 14 w 22"/>
                  <a:gd name="T3" fmla="*/ 48 h 84"/>
                  <a:gd name="T4" fmla="*/ 14 w 22"/>
                  <a:gd name="T5" fmla="*/ 42 h 84"/>
                  <a:gd name="T6" fmla="*/ 14 w 22"/>
                  <a:gd name="T7" fmla="*/ 32 h 84"/>
                  <a:gd name="T8" fmla="*/ 7 w 22"/>
                  <a:gd name="T9" fmla="*/ 28 h 84"/>
                  <a:gd name="T10" fmla="*/ 8 w 22"/>
                  <a:gd name="T11" fmla="*/ 34 h 84"/>
                  <a:gd name="T12" fmla="*/ 14 w 22"/>
                  <a:gd name="T13" fmla="*/ 28 h 84"/>
                  <a:gd name="T14" fmla="*/ 14 w 22"/>
                  <a:gd name="T15" fmla="*/ 11 h 84"/>
                  <a:gd name="T16" fmla="*/ 12 w 22"/>
                  <a:gd name="T17" fmla="*/ 8 h 84"/>
                  <a:gd name="T18" fmla="*/ 6 w 22"/>
                  <a:gd name="T19" fmla="*/ 9 h 84"/>
                  <a:gd name="T20" fmla="*/ 9 w 22"/>
                  <a:gd name="T21" fmla="*/ 4 h 84"/>
                  <a:gd name="T22" fmla="*/ 7 w 22"/>
                  <a:gd name="T23" fmla="*/ 7 h 84"/>
                  <a:gd name="T24" fmla="*/ 16 w 22"/>
                  <a:gd name="T25" fmla="*/ 7 h 84"/>
                  <a:gd name="T26" fmla="*/ 15 w 22"/>
                  <a:gd name="T27" fmla="*/ 6 h 84"/>
                  <a:gd name="T28" fmla="*/ 15 w 22"/>
                  <a:gd name="T29" fmla="*/ 8 h 84"/>
                  <a:gd name="T30" fmla="*/ 15 w 22"/>
                  <a:gd name="T31" fmla="*/ 67 h 84"/>
                  <a:gd name="T32" fmla="*/ 15 w 22"/>
                  <a:gd name="T33" fmla="*/ 80 h 84"/>
                  <a:gd name="T34" fmla="*/ 17 w 22"/>
                  <a:gd name="T35" fmla="*/ 77 h 84"/>
                  <a:gd name="T36" fmla="*/ 17 w 22"/>
                  <a:gd name="T37" fmla="*/ 78 h 84"/>
                  <a:gd name="T38" fmla="*/ 17 w 22"/>
                  <a:gd name="T39" fmla="*/ 77 h 84"/>
                  <a:gd name="T40" fmla="*/ 17 w 22"/>
                  <a:gd name="T41" fmla="*/ 77 h 84"/>
                  <a:gd name="T42" fmla="*/ 19 w 22"/>
                  <a:gd name="T43" fmla="*/ 78 h 84"/>
                  <a:gd name="T44" fmla="*/ 17 w 22"/>
                  <a:gd name="T45" fmla="*/ 79 h 84"/>
                  <a:gd name="T46" fmla="*/ 18 w 22"/>
                  <a:gd name="T47" fmla="*/ 79 h 84"/>
                  <a:gd name="T48" fmla="*/ 19 w 22"/>
                  <a:gd name="T49" fmla="*/ 78 h 84"/>
                  <a:gd name="T50" fmla="*/ 19 w 22"/>
                  <a:gd name="T51" fmla="*/ 78 h 84"/>
                  <a:gd name="T52" fmla="*/ 9 w 22"/>
                  <a:gd name="T53" fmla="*/ 54 h 84"/>
                  <a:gd name="T54" fmla="*/ 8 w 22"/>
                  <a:gd name="T55" fmla="*/ 58 h 84"/>
                  <a:gd name="T56" fmla="*/ 3 w 22"/>
                  <a:gd name="T57" fmla="*/ 57 h 84"/>
                  <a:gd name="T58" fmla="*/ 14 w 22"/>
                  <a:gd name="T59" fmla="*/ 82 h 84"/>
                  <a:gd name="T60" fmla="*/ 19 w 22"/>
                  <a:gd name="T61" fmla="*/ 83 h 84"/>
                  <a:gd name="T62" fmla="*/ 21 w 22"/>
                  <a:gd name="T63" fmla="*/ 80 h 84"/>
                  <a:gd name="T64" fmla="*/ 21 w 22"/>
                  <a:gd name="T65" fmla="*/ 67 h 84"/>
                  <a:gd name="T66" fmla="*/ 22 w 22"/>
                  <a:gd name="T67" fmla="*/ 8 h 84"/>
                  <a:gd name="T68" fmla="*/ 19 w 22"/>
                  <a:gd name="T69" fmla="*/ 2 h 84"/>
                  <a:gd name="T70" fmla="*/ 17 w 22"/>
                  <a:gd name="T71" fmla="*/ 1 h 84"/>
                  <a:gd name="T72" fmla="*/ 5 w 22"/>
                  <a:gd name="T73" fmla="*/ 1 h 84"/>
                  <a:gd name="T74" fmla="*/ 3 w 22"/>
                  <a:gd name="T75" fmla="*/ 4 h 84"/>
                  <a:gd name="T76" fmla="*/ 3 w 22"/>
                  <a:gd name="T77" fmla="*/ 11 h 84"/>
                  <a:gd name="T78" fmla="*/ 10 w 22"/>
                  <a:gd name="T79" fmla="*/ 14 h 84"/>
                  <a:gd name="T80" fmla="*/ 8 w 22"/>
                  <a:gd name="T81" fmla="*/ 11 h 84"/>
                  <a:gd name="T82" fmla="*/ 11 w 22"/>
                  <a:gd name="T83" fmla="*/ 27 h 84"/>
                  <a:gd name="T84" fmla="*/ 4 w 22"/>
                  <a:gd name="T85" fmla="*/ 29 h 84"/>
                  <a:gd name="T86" fmla="*/ 4 w 22"/>
                  <a:gd name="T87" fmla="*/ 34 h 84"/>
                  <a:gd name="T88" fmla="*/ 11 w 22"/>
                  <a:gd name="T89" fmla="*/ 34 h 84"/>
                  <a:gd name="T90" fmla="*/ 8 w 22"/>
                  <a:gd name="T91" fmla="*/ 42 h 84"/>
                  <a:gd name="T92" fmla="*/ 8 w 22"/>
                  <a:gd name="T93" fmla="*/ 48 h 84"/>
                  <a:gd name="T94" fmla="*/ 5 w 22"/>
                  <a:gd name="T95" fmla="*/ 52 h 84"/>
                  <a:gd name="T96" fmla="*/ 3 w 22"/>
                  <a:gd name="T97" fmla="*/ 5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 h="84">
                    <a:moveTo>
                      <a:pt x="6" y="55"/>
                    </a:moveTo>
                    <a:lnTo>
                      <a:pt x="8" y="58"/>
                    </a:lnTo>
                    <a:cubicBezTo>
                      <a:pt x="10" y="57"/>
                      <a:pt x="12" y="56"/>
                      <a:pt x="13" y="54"/>
                    </a:cubicBezTo>
                    <a:cubicBezTo>
                      <a:pt x="14" y="52"/>
                      <a:pt x="14" y="50"/>
                      <a:pt x="14" y="48"/>
                    </a:cubicBezTo>
                    <a:lnTo>
                      <a:pt x="14" y="46"/>
                    </a:lnTo>
                    <a:cubicBezTo>
                      <a:pt x="14" y="45"/>
                      <a:pt x="14" y="43"/>
                      <a:pt x="14" y="42"/>
                    </a:cubicBezTo>
                    <a:cubicBezTo>
                      <a:pt x="14" y="39"/>
                      <a:pt x="14" y="37"/>
                      <a:pt x="14" y="34"/>
                    </a:cubicBezTo>
                    <a:lnTo>
                      <a:pt x="14" y="32"/>
                    </a:lnTo>
                    <a:lnTo>
                      <a:pt x="13" y="31"/>
                    </a:lnTo>
                    <a:cubicBezTo>
                      <a:pt x="11" y="30"/>
                      <a:pt x="9" y="30"/>
                      <a:pt x="7" y="28"/>
                    </a:cubicBezTo>
                    <a:lnTo>
                      <a:pt x="6" y="31"/>
                    </a:lnTo>
                    <a:lnTo>
                      <a:pt x="8" y="34"/>
                    </a:lnTo>
                    <a:cubicBezTo>
                      <a:pt x="10" y="32"/>
                      <a:pt x="11" y="31"/>
                      <a:pt x="13" y="29"/>
                    </a:cubicBezTo>
                    <a:lnTo>
                      <a:pt x="14" y="28"/>
                    </a:lnTo>
                    <a:lnTo>
                      <a:pt x="14" y="27"/>
                    </a:lnTo>
                    <a:lnTo>
                      <a:pt x="14" y="11"/>
                    </a:lnTo>
                    <a:lnTo>
                      <a:pt x="14" y="9"/>
                    </a:lnTo>
                    <a:lnTo>
                      <a:pt x="12" y="8"/>
                    </a:lnTo>
                    <a:cubicBezTo>
                      <a:pt x="10" y="7"/>
                      <a:pt x="9" y="7"/>
                      <a:pt x="7" y="6"/>
                    </a:cubicBezTo>
                    <a:lnTo>
                      <a:pt x="6" y="9"/>
                    </a:lnTo>
                    <a:lnTo>
                      <a:pt x="9" y="9"/>
                    </a:lnTo>
                    <a:lnTo>
                      <a:pt x="9" y="4"/>
                    </a:lnTo>
                    <a:lnTo>
                      <a:pt x="6" y="4"/>
                    </a:lnTo>
                    <a:lnTo>
                      <a:pt x="7" y="7"/>
                    </a:lnTo>
                    <a:cubicBezTo>
                      <a:pt x="9" y="7"/>
                      <a:pt x="10" y="7"/>
                      <a:pt x="12" y="7"/>
                    </a:cubicBezTo>
                    <a:cubicBezTo>
                      <a:pt x="13" y="7"/>
                      <a:pt x="15" y="7"/>
                      <a:pt x="16" y="7"/>
                    </a:cubicBezTo>
                    <a:lnTo>
                      <a:pt x="17" y="4"/>
                    </a:lnTo>
                    <a:lnTo>
                      <a:pt x="15" y="6"/>
                    </a:lnTo>
                    <a:lnTo>
                      <a:pt x="15" y="7"/>
                    </a:lnTo>
                    <a:lnTo>
                      <a:pt x="15" y="8"/>
                    </a:lnTo>
                    <a:cubicBezTo>
                      <a:pt x="15" y="9"/>
                      <a:pt x="15" y="9"/>
                      <a:pt x="15" y="10"/>
                    </a:cubicBezTo>
                    <a:cubicBezTo>
                      <a:pt x="15" y="29"/>
                      <a:pt x="15" y="48"/>
                      <a:pt x="15" y="67"/>
                    </a:cubicBezTo>
                    <a:lnTo>
                      <a:pt x="15" y="72"/>
                    </a:lnTo>
                    <a:lnTo>
                      <a:pt x="15" y="80"/>
                    </a:lnTo>
                    <a:lnTo>
                      <a:pt x="18" y="80"/>
                    </a:lnTo>
                    <a:lnTo>
                      <a:pt x="17" y="77"/>
                    </a:lnTo>
                    <a:lnTo>
                      <a:pt x="17" y="77"/>
                    </a:lnTo>
                    <a:lnTo>
                      <a:pt x="17" y="78"/>
                    </a:lnTo>
                    <a:lnTo>
                      <a:pt x="17" y="77"/>
                    </a:lnTo>
                    <a:lnTo>
                      <a:pt x="17" y="77"/>
                    </a:lnTo>
                    <a:lnTo>
                      <a:pt x="17" y="78"/>
                    </a:lnTo>
                    <a:lnTo>
                      <a:pt x="17" y="77"/>
                    </a:lnTo>
                    <a:lnTo>
                      <a:pt x="17" y="79"/>
                    </a:lnTo>
                    <a:lnTo>
                      <a:pt x="19" y="78"/>
                    </a:lnTo>
                    <a:lnTo>
                      <a:pt x="17" y="77"/>
                    </a:lnTo>
                    <a:lnTo>
                      <a:pt x="17" y="79"/>
                    </a:lnTo>
                    <a:lnTo>
                      <a:pt x="19" y="78"/>
                    </a:lnTo>
                    <a:lnTo>
                      <a:pt x="18" y="79"/>
                    </a:lnTo>
                    <a:lnTo>
                      <a:pt x="19" y="78"/>
                    </a:lnTo>
                    <a:lnTo>
                      <a:pt x="19" y="78"/>
                    </a:lnTo>
                    <a:lnTo>
                      <a:pt x="18" y="79"/>
                    </a:lnTo>
                    <a:lnTo>
                      <a:pt x="19" y="78"/>
                    </a:lnTo>
                    <a:lnTo>
                      <a:pt x="19" y="78"/>
                    </a:lnTo>
                    <a:cubicBezTo>
                      <a:pt x="16" y="70"/>
                      <a:pt x="13" y="62"/>
                      <a:pt x="9" y="54"/>
                    </a:cubicBezTo>
                    <a:lnTo>
                      <a:pt x="6" y="55"/>
                    </a:lnTo>
                    <a:lnTo>
                      <a:pt x="8" y="58"/>
                    </a:lnTo>
                    <a:lnTo>
                      <a:pt x="6" y="55"/>
                    </a:lnTo>
                    <a:lnTo>
                      <a:pt x="3" y="57"/>
                    </a:lnTo>
                    <a:cubicBezTo>
                      <a:pt x="7" y="65"/>
                      <a:pt x="10" y="72"/>
                      <a:pt x="13" y="80"/>
                    </a:cubicBezTo>
                    <a:cubicBezTo>
                      <a:pt x="13" y="80"/>
                      <a:pt x="13" y="81"/>
                      <a:pt x="14" y="82"/>
                    </a:cubicBezTo>
                    <a:cubicBezTo>
                      <a:pt x="14" y="83"/>
                      <a:pt x="16" y="84"/>
                      <a:pt x="17" y="84"/>
                    </a:cubicBezTo>
                    <a:lnTo>
                      <a:pt x="19" y="83"/>
                    </a:lnTo>
                    <a:lnTo>
                      <a:pt x="21" y="83"/>
                    </a:lnTo>
                    <a:lnTo>
                      <a:pt x="21" y="80"/>
                    </a:lnTo>
                    <a:lnTo>
                      <a:pt x="21" y="72"/>
                    </a:lnTo>
                    <a:lnTo>
                      <a:pt x="21" y="67"/>
                    </a:lnTo>
                    <a:cubicBezTo>
                      <a:pt x="21" y="48"/>
                      <a:pt x="22" y="29"/>
                      <a:pt x="22" y="10"/>
                    </a:cubicBezTo>
                    <a:cubicBezTo>
                      <a:pt x="22" y="10"/>
                      <a:pt x="22" y="9"/>
                      <a:pt x="22" y="8"/>
                    </a:cubicBezTo>
                    <a:cubicBezTo>
                      <a:pt x="22" y="7"/>
                      <a:pt x="22" y="6"/>
                      <a:pt x="21" y="5"/>
                    </a:cubicBezTo>
                    <a:cubicBezTo>
                      <a:pt x="21" y="4"/>
                      <a:pt x="20" y="2"/>
                      <a:pt x="19" y="2"/>
                    </a:cubicBezTo>
                    <a:lnTo>
                      <a:pt x="18" y="1"/>
                    </a:lnTo>
                    <a:lnTo>
                      <a:pt x="17" y="1"/>
                    </a:lnTo>
                    <a:cubicBezTo>
                      <a:pt x="15" y="1"/>
                      <a:pt x="14" y="0"/>
                      <a:pt x="12" y="0"/>
                    </a:cubicBezTo>
                    <a:cubicBezTo>
                      <a:pt x="10" y="0"/>
                      <a:pt x="7" y="1"/>
                      <a:pt x="5" y="1"/>
                    </a:cubicBezTo>
                    <a:lnTo>
                      <a:pt x="3" y="2"/>
                    </a:lnTo>
                    <a:lnTo>
                      <a:pt x="3" y="4"/>
                    </a:lnTo>
                    <a:lnTo>
                      <a:pt x="3" y="9"/>
                    </a:lnTo>
                    <a:lnTo>
                      <a:pt x="3" y="11"/>
                    </a:lnTo>
                    <a:lnTo>
                      <a:pt x="5" y="12"/>
                    </a:lnTo>
                    <a:cubicBezTo>
                      <a:pt x="7" y="13"/>
                      <a:pt x="8" y="13"/>
                      <a:pt x="10" y="14"/>
                    </a:cubicBezTo>
                    <a:lnTo>
                      <a:pt x="11" y="11"/>
                    </a:lnTo>
                    <a:lnTo>
                      <a:pt x="8" y="11"/>
                    </a:lnTo>
                    <a:lnTo>
                      <a:pt x="8" y="27"/>
                    </a:lnTo>
                    <a:lnTo>
                      <a:pt x="11" y="27"/>
                    </a:lnTo>
                    <a:lnTo>
                      <a:pt x="9" y="24"/>
                    </a:lnTo>
                    <a:cubicBezTo>
                      <a:pt x="7" y="26"/>
                      <a:pt x="5" y="27"/>
                      <a:pt x="4" y="29"/>
                    </a:cubicBezTo>
                    <a:lnTo>
                      <a:pt x="0" y="32"/>
                    </a:lnTo>
                    <a:lnTo>
                      <a:pt x="4" y="34"/>
                    </a:lnTo>
                    <a:cubicBezTo>
                      <a:pt x="6" y="35"/>
                      <a:pt x="8" y="36"/>
                      <a:pt x="9" y="37"/>
                    </a:cubicBezTo>
                    <a:lnTo>
                      <a:pt x="11" y="34"/>
                    </a:lnTo>
                    <a:lnTo>
                      <a:pt x="8" y="34"/>
                    </a:lnTo>
                    <a:cubicBezTo>
                      <a:pt x="8" y="37"/>
                      <a:pt x="8" y="39"/>
                      <a:pt x="8" y="42"/>
                    </a:cubicBezTo>
                    <a:cubicBezTo>
                      <a:pt x="8" y="44"/>
                      <a:pt x="8" y="45"/>
                      <a:pt x="8" y="47"/>
                    </a:cubicBezTo>
                    <a:lnTo>
                      <a:pt x="8" y="48"/>
                    </a:lnTo>
                    <a:cubicBezTo>
                      <a:pt x="8" y="49"/>
                      <a:pt x="8" y="50"/>
                      <a:pt x="7" y="51"/>
                    </a:cubicBezTo>
                    <a:cubicBezTo>
                      <a:pt x="7" y="51"/>
                      <a:pt x="7" y="52"/>
                      <a:pt x="5" y="52"/>
                    </a:cubicBezTo>
                    <a:lnTo>
                      <a:pt x="2" y="54"/>
                    </a:lnTo>
                    <a:lnTo>
                      <a:pt x="3" y="57"/>
                    </a:lnTo>
                    <a:lnTo>
                      <a:pt x="6" y="5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09" name="Freeform 2512">
                <a:extLst>
                  <a:ext uri="{FF2B5EF4-FFF2-40B4-BE49-F238E27FC236}">
                    <a16:creationId xmlns:a16="http://schemas.microsoft.com/office/drawing/2014/main" id="{60A951DB-33AD-49B0-805B-C8BE6E9B01DF}"/>
                  </a:ext>
                </a:extLst>
              </p:cNvPr>
              <p:cNvSpPr>
                <a:spLocks/>
              </p:cNvSpPr>
              <p:nvPr/>
            </p:nvSpPr>
            <p:spPr bwMode="auto">
              <a:xfrm>
                <a:off x="2494" y="4454"/>
                <a:ext cx="12" cy="52"/>
              </a:xfrm>
              <a:custGeom>
                <a:avLst/>
                <a:gdLst>
                  <a:gd name="T0" fmla="*/ 5 w 20"/>
                  <a:gd name="T1" fmla="*/ 7 h 92"/>
                  <a:gd name="T2" fmla="*/ 7 w 20"/>
                  <a:gd name="T3" fmla="*/ 7 h 92"/>
                  <a:gd name="T4" fmla="*/ 15 w 20"/>
                  <a:gd name="T5" fmla="*/ 7 h 92"/>
                  <a:gd name="T6" fmla="*/ 12 w 20"/>
                  <a:gd name="T7" fmla="*/ 5 h 92"/>
                  <a:gd name="T8" fmla="*/ 16 w 20"/>
                  <a:gd name="T9" fmla="*/ 9 h 92"/>
                  <a:gd name="T10" fmla="*/ 10 w 20"/>
                  <a:gd name="T11" fmla="*/ 8 h 92"/>
                  <a:gd name="T12" fmla="*/ 7 w 20"/>
                  <a:gd name="T13" fmla="*/ 12 h 92"/>
                  <a:gd name="T14" fmla="*/ 7 w 20"/>
                  <a:gd name="T15" fmla="*/ 12 h 92"/>
                  <a:gd name="T16" fmla="*/ 7 w 20"/>
                  <a:gd name="T17" fmla="*/ 21 h 92"/>
                  <a:gd name="T18" fmla="*/ 13 w 20"/>
                  <a:gd name="T19" fmla="*/ 33 h 92"/>
                  <a:gd name="T20" fmla="*/ 12 w 20"/>
                  <a:gd name="T21" fmla="*/ 31 h 92"/>
                  <a:gd name="T22" fmla="*/ 12 w 20"/>
                  <a:gd name="T23" fmla="*/ 30 h 92"/>
                  <a:gd name="T24" fmla="*/ 12 w 20"/>
                  <a:gd name="T25" fmla="*/ 31 h 92"/>
                  <a:gd name="T26" fmla="*/ 13 w 20"/>
                  <a:gd name="T27" fmla="*/ 31 h 92"/>
                  <a:gd name="T28" fmla="*/ 12 w 20"/>
                  <a:gd name="T29" fmla="*/ 30 h 92"/>
                  <a:gd name="T30" fmla="*/ 13 w 20"/>
                  <a:gd name="T31" fmla="*/ 29 h 92"/>
                  <a:gd name="T32" fmla="*/ 13 w 20"/>
                  <a:gd name="T33" fmla="*/ 29 h 92"/>
                  <a:gd name="T34" fmla="*/ 13 w 20"/>
                  <a:gd name="T35" fmla="*/ 30 h 92"/>
                  <a:gd name="T36" fmla="*/ 11 w 20"/>
                  <a:gd name="T37" fmla="*/ 30 h 92"/>
                  <a:gd name="T38" fmla="*/ 7 w 20"/>
                  <a:gd name="T39" fmla="*/ 33 h 92"/>
                  <a:gd name="T40" fmla="*/ 7 w 20"/>
                  <a:gd name="T41" fmla="*/ 34 h 92"/>
                  <a:gd name="T42" fmla="*/ 7 w 20"/>
                  <a:gd name="T43" fmla="*/ 54 h 92"/>
                  <a:gd name="T44" fmla="*/ 13 w 20"/>
                  <a:gd name="T45" fmla="*/ 58 h 92"/>
                  <a:gd name="T46" fmla="*/ 12 w 20"/>
                  <a:gd name="T47" fmla="*/ 55 h 92"/>
                  <a:gd name="T48" fmla="*/ 4 w 20"/>
                  <a:gd name="T49" fmla="*/ 83 h 92"/>
                  <a:gd name="T50" fmla="*/ 7 w 20"/>
                  <a:gd name="T51" fmla="*/ 80 h 92"/>
                  <a:gd name="T52" fmla="*/ 5 w 20"/>
                  <a:gd name="T53" fmla="*/ 80 h 92"/>
                  <a:gd name="T54" fmla="*/ 6 w 20"/>
                  <a:gd name="T55" fmla="*/ 79 h 92"/>
                  <a:gd name="T56" fmla="*/ 6 w 20"/>
                  <a:gd name="T57" fmla="*/ 80 h 92"/>
                  <a:gd name="T58" fmla="*/ 6 w 20"/>
                  <a:gd name="T59" fmla="*/ 45 h 92"/>
                  <a:gd name="T60" fmla="*/ 7 w 20"/>
                  <a:gd name="T61" fmla="*/ 5 h 92"/>
                  <a:gd name="T62" fmla="*/ 5 w 20"/>
                  <a:gd name="T63" fmla="*/ 7 h 92"/>
                  <a:gd name="T64" fmla="*/ 1 w 20"/>
                  <a:gd name="T65" fmla="*/ 4 h 92"/>
                  <a:gd name="T66" fmla="*/ 0 w 20"/>
                  <a:gd name="T67" fmla="*/ 45 h 92"/>
                  <a:gd name="T68" fmla="*/ 3 w 20"/>
                  <a:gd name="T69" fmla="*/ 80 h 92"/>
                  <a:gd name="T70" fmla="*/ 1 w 20"/>
                  <a:gd name="T71" fmla="*/ 82 h 92"/>
                  <a:gd name="T72" fmla="*/ 4 w 20"/>
                  <a:gd name="T73" fmla="*/ 92 h 92"/>
                  <a:gd name="T74" fmla="*/ 18 w 20"/>
                  <a:gd name="T75" fmla="*/ 57 h 92"/>
                  <a:gd name="T76" fmla="*/ 17 w 20"/>
                  <a:gd name="T77" fmla="*/ 53 h 92"/>
                  <a:gd name="T78" fmla="*/ 10 w 20"/>
                  <a:gd name="T79" fmla="*/ 52 h 92"/>
                  <a:gd name="T80" fmla="*/ 13 w 20"/>
                  <a:gd name="T81" fmla="*/ 34 h 92"/>
                  <a:gd name="T82" fmla="*/ 13 w 20"/>
                  <a:gd name="T83" fmla="*/ 35 h 92"/>
                  <a:gd name="T84" fmla="*/ 12 w 20"/>
                  <a:gd name="T85" fmla="*/ 36 h 92"/>
                  <a:gd name="T86" fmla="*/ 12 w 20"/>
                  <a:gd name="T87" fmla="*/ 35 h 92"/>
                  <a:gd name="T88" fmla="*/ 13 w 20"/>
                  <a:gd name="T89" fmla="*/ 36 h 92"/>
                  <a:gd name="T90" fmla="*/ 17 w 20"/>
                  <a:gd name="T91" fmla="*/ 34 h 92"/>
                  <a:gd name="T92" fmla="*/ 18 w 20"/>
                  <a:gd name="T93" fmla="*/ 29 h 92"/>
                  <a:gd name="T94" fmla="*/ 14 w 20"/>
                  <a:gd name="T95" fmla="*/ 25 h 92"/>
                  <a:gd name="T96" fmla="*/ 13 w 20"/>
                  <a:gd name="T97" fmla="*/ 19 h 92"/>
                  <a:gd name="T98" fmla="*/ 10 w 20"/>
                  <a:gd name="T99" fmla="*/ 13 h 92"/>
                  <a:gd name="T100" fmla="*/ 14 w 20"/>
                  <a:gd name="T101" fmla="*/ 12 h 92"/>
                  <a:gd name="T102" fmla="*/ 12 w 20"/>
                  <a:gd name="T103" fmla="*/ 14 h 92"/>
                  <a:gd name="T104" fmla="*/ 20 w 20"/>
                  <a:gd name="T105" fmla="*/ 11 h 92"/>
                  <a:gd name="T106" fmla="*/ 18 w 20"/>
                  <a:gd name="T107" fmla="*/ 3 h 92"/>
                  <a:gd name="T108" fmla="*/ 15 w 20"/>
                  <a:gd name="T109" fmla="*/ 1 h 92"/>
                  <a:gd name="T110" fmla="*/ 7 w 20"/>
                  <a:gd name="T111" fmla="*/ 1 h 92"/>
                  <a:gd name="T112" fmla="*/ 4 w 20"/>
                  <a:gd name="T113" fmla="*/ 1 h 92"/>
                  <a:gd name="T114" fmla="*/ 1 w 20"/>
                  <a:gd name="T115"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 h="92">
                    <a:moveTo>
                      <a:pt x="4" y="4"/>
                    </a:moveTo>
                    <a:lnTo>
                      <a:pt x="5" y="7"/>
                    </a:lnTo>
                    <a:cubicBezTo>
                      <a:pt x="6" y="7"/>
                      <a:pt x="7" y="7"/>
                      <a:pt x="7" y="7"/>
                    </a:cubicBezTo>
                    <a:lnTo>
                      <a:pt x="7" y="7"/>
                    </a:lnTo>
                    <a:cubicBezTo>
                      <a:pt x="8" y="7"/>
                      <a:pt x="9" y="7"/>
                      <a:pt x="10" y="7"/>
                    </a:cubicBezTo>
                    <a:cubicBezTo>
                      <a:pt x="12" y="7"/>
                      <a:pt x="13" y="7"/>
                      <a:pt x="15" y="7"/>
                    </a:cubicBezTo>
                    <a:lnTo>
                      <a:pt x="15" y="4"/>
                    </a:lnTo>
                    <a:lnTo>
                      <a:pt x="12" y="5"/>
                    </a:lnTo>
                    <a:cubicBezTo>
                      <a:pt x="12" y="6"/>
                      <a:pt x="13" y="8"/>
                      <a:pt x="13" y="10"/>
                    </a:cubicBezTo>
                    <a:lnTo>
                      <a:pt x="16" y="9"/>
                    </a:lnTo>
                    <a:lnTo>
                      <a:pt x="15" y="6"/>
                    </a:lnTo>
                    <a:cubicBezTo>
                      <a:pt x="13" y="7"/>
                      <a:pt x="11" y="7"/>
                      <a:pt x="10" y="8"/>
                    </a:cubicBezTo>
                    <a:lnTo>
                      <a:pt x="9" y="9"/>
                    </a:lnTo>
                    <a:lnTo>
                      <a:pt x="7" y="12"/>
                    </a:lnTo>
                    <a:lnTo>
                      <a:pt x="7" y="12"/>
                    </a:lnTo>
                    <a:lnTo>
                      <a:pt x="7" y="12"/>
                    </a:lnTo>
                    <a:cubicBezTo>
                      <a:pt x="7" y="15"/>
                      <a:pt x="7" y="17"/>
                      <a:pt x="7" y="19"/>
                    </a:cubicBezTo>
                    <a:lnTo>
                      <a:pt x="7" y="21"/>
                    </a:lnTo>
                    <a:cubicBezTo>
                      <a:pt x="7" y="24"/>
                      <a:pt x="7" y="26"/>
                      <a:pt x="8" y="28"/>
                    </a:cubicBezTo>
                    <a:cubicBezTo>
                      <a:pt x="9" y="30"/>
                      <a:pt x="11" y="31"/>
                      <a:pt x="13" y="33"/>
                    </a:cubicBezTo>
                    <a:lnTo>
                      <a:pt x="15" y="31"/>
                    </a:lnTo>
                    <a:lnTo>
                      <a:pt x="12" y="31"/>
                    </a:lnTo>
                    <a:lnTo>
                      <a:pt x="12" y="31"/>
                    </a:lnTo>
                    <a:lnTo>
                      <a:pt x="12" y="30"/>
                    </a:lnTo>
                    <a:lnTo>
                      <a:pt x="12" y="31"/>
                    </a:lnTo>
                    <a:lnTo>
                      <a:pt x="12" y="31"/>
                    </a:lnTo>
                    <a:lnTo>
                      <a:pt x="12" y="30"/>
                    </a:lnTo>
                    <a:lnTo>
                      <a:pt x="13" y="31"/>
                    </a:lnTo>
                    <a:lnTo>
                      <a:pt x="13" y="29"/>
                    </a:lnTo>
                    <a:lnTo>
                      <a:pt x="12" y="30"/>
                    </a:lnTo>
                    <a:lnTo>
                      <a:pt x="13" y="31"/>
                    </a:lnTo>
                    <a:lnTo>
                      <a:pt x="13" y="29"/>
                    </a:lnTo>
                    <a:lnTo>
                      <a:pt x="13" y="30"/>
                    </a:lnTo>
                    <a:lnTo>
                      <a:pt x="13" y="29"/>
                    </a:lnTo>
                    <a:lnTo>
                      <a:pt x="13" y="29"/>
                    </a:lnTo>
                    <a:lnTo>
                      <a:pt x="13" y="30"/>
                    </a:lnTo>
                    <a:lnTo>
                      <a:pt x="13" y="29"/>
                    </a:lnTo>
                    <a:cubicBezTo>
                      <a:pt x="13" y="29"/>
                      <a:pt x="12" y="30"/>
                      <a:pt x="11" y="30"/>
                    </a:cubicBezTo>
                    <a:lnTo>
                      <a:pt x="9" y="31"/>
                    </a:lnTo>
                    <a:cubicBezTo>
                      <a:pt x="8" y="31"/>
                      <a:pt x="7" y="32"/>
                      <a:pt x="7" y="33"/>
                    </a:cubicBezTo>
                    <a:lnTo>
                      <a:pt x="7" y="34"/>
                    </a:lnTo>
                    <a:lnTo>
                      <a:pt x="7" y="34"/>
                    </a:lnTo>
                    <a:lnTo>
                      <a:pt x="7" y="52"/>
                    </a:lnTo>
                    <a:lnTo>
                      <a:pt x="7" y="54"/>
                    </a:lnTo>
                    <a:lnTo>
                      <a:pt x="8" y="55"/>
                    </a:lnTo>
                    <a:cubicBezTo>
                      <a:pt x="10" y="56"/>
                      <a:pt x="12" y="57"/>
                      <a:pt x="13" y="58"/>
                    </a:cubicBezTo>
                    <a:lnTo>
                      <a:pt x="15" y="56"/>
                    </a:lnTo>
                    <a:lnTo>
                      <a:pt x="12" y="55"/>
                    </a:lnTo>
                    <a:cubicBezTo>
                      <a:pt x="9" y="63"/>
                      <a:pt x="6" y="72"/>
                      <a:pt x="1" y="82"/>
                    </a:cubicBezTo>
                    <a:lnTo>
                      <a:pt x="4" y="83"/>
                    </a:lnTo>
                    <a:lnTo>
                      <a:pt x="7" y="82"/>
                    </a:lnTo>
                    <a:cubicBezTo>
                      <a:pt x="7" y="81"/>
                      <a:pt x="7" y="80"/>
                      <a:pt x="7" y="80"/>
                    </a:cubicBezTo>
                    <a:lnTo>
                      <a:pt x="6" y="79"/>
                    </a:lnTo>
                    <a:lnTo>
                      <a:pt x="5" y="80"/>
                    </a:lnTo>
                    <a:lnTo>
                      <a:pt x="6" y="80"/>
                    </a:lnTo>
                    <a:lnTo>
                      <a:pt x="6" y="79"/>
                    </a:lnTo>
                    <a:lnTo>
                      <a:pt x="5" y="80"/>
                    </a:lnTo>
                    <a:lnTo>
                      <a:pt x="6" y="80"/>
                    </a:lnTo>
                    <a:lnTo>
                      <a:pt x="6" y="80"/>
                    </a:lnTo>
                    <a:cubicBezTo>
                      <a:pt x="6" y="68"/>
                      <a:pt x="6" y="56"/>
                      <a:pt x="6" y="45"/>
                    </a:cubicBezTo>
                    <a:cubicBezTo>
                      <a:pt x="6" y="35"/>
                      <a:pt x="6" y="26"/>
                      <a:pt x="6" y="19"/>
                    </a:cubicBezTo>
                    <a:cubicBezTo>
                      <a:pt x="7" y="12"/>
                      <a:pt x="7" y="7"/>
                      <a:pt x="7" y="5"/>
                    </a:cubicBezTo>
                    <a:lnTo>
                      <a:pt x="4" y="4"/>
                    </a:lnTo>
                    <a:lnTo>
                      <a:pt x="5" y="7"/>
                    </a:lnTo>
                    <a:lnTo>
                      <a:pt x="4" y="4"/>
                    </a:lnTo>
                    <a:lnTo>
                      <a:pt x="1" y="4"/>
                    </a:lnTo>
                    <a:cubicBezTo>
                      <a:pt x="1" y="6"/>
                      <a:pt x="0" y="12"/>
                      <a:pt x="0" y="19"/>
                    </a:cubicBezTo>
                    <a:cubicBezTo>
                      <a:pt x="0" y="26"/>
                      <a:pt x="0" y="35"/>
                      <a:pt x="0" y="45"/>
                    </a:cubicBezTo>
                    <a:cubicBezTo>
                      <a:pt x="0" y="56"/>
                      <a:pt x="0" y="68"/>
                      <a:pt x="0" y="80"/>
                    </a:cubicBezTo>
                    <a:lnTo>
                      <a:pt x="3" y="80"/>
                    </a:lnTo>
                    <a:lnTo>
                      <a:pt x="0" y="80"/>
                    </a:lnTo>
                    <a:cubicBezTo>
                      <a:pt x="0" y="81"/>
                      <a:pt x="0" y="82"/>
                      <a:pt x="1" y="82"/>
                    </a:cubicBezTo>
                    <a:cubicBezTo>
                      <a:pt x="1" y="83"/>
                      <a:pt x="1" y="83"/>
                      <a:pt x="1" y="84"/>
                    </a:cubicBezTo>
                    <a:lnTo>
                      <a:pt x="4" y="92"/>
                    </a:lnTo>
                    <a:lnTo>
                      <a:pt x="7" y="84"/>
                    </a:lnTo>
                    <a:cubicBezTo>
                      <a:pt x="11" y="74"/>
                      <a:pt x="15" y="66"/>
                      <a:pt x="18" y="57"/>
                    </a:cubicBezTo>
                    <a:lnTo>
                      <a:pt x="19" y="54"/>
                    </a:lnTo>
                    <a:lnTo>
                      <a:pt x="17" y="53"/>
                    </a:lnTo>
                    <a:cubicBezTo>
                      <a:pt x="15" y="52"/>
                      <a:pt x="14" y="51"/>
                      <a:pt x="12" y="50"/>
                    </a:cubicBezTo>
                    <a:lnTo>
                      <a:pt x="10" y="52"/>
                    </a:lnTo>
                    <a:lnTo>
                      <a:pt x="13" y="52"/>
                    </a:lnTo>
                    <a:lnTo>
                      <a:pt x="13" y="34"/>
                    </a:lnTo>
                    <a:lnTo>
                      <a:pt x="10" y="34"/>
                    </a:lnTo>
                    <a:lnTo>
                      <a:pt x="13" y="35"/>
                    </a:lnTo>
                    <a:lnTo>
                      <a:pt x="12" y="35"/>
                    </a:lnTo>
                    <a:lnTo>
                      <a:pt x="12" y="36"/>
                    </a:lnTo>
                    <a:lnTo>
                      <a:pt x="13" y="35"/>
                    </a:lnTo>
                    <a:lnTo>
                      <a:pt x="12" y="35"/>
                    </a:lnTo>
                    <a:lnTo>
                      <a:pt x="12" y="36"/>
                    </a:lnTo>
                    <a:lnTo>
                      <a:pt x="13" y="36"/>
                    </a:lnTo>
                    <a:cubicBezTo>
                      <a:pt x="13" y="36"/>
                      <a:pt x="14" y="36"/>
                      <a:pt x="15" y="35"/>
                    </a:cubicBezTo>
                    <a:cubicBezTo>
                      <a:pt x="16" y="35"/>
                      <a:pt x="17" y="34"/>
                      <a:pt x="17" y="34"/>
                    </a:cubicBezTo>
                    <a:cubicBezTo>
                      <a:pt x="18" y="33"/>
                      <a:pt x="18" y="32"/>
                      <a:pt x="18" y="31"/>
                    </a:cubicBezTo>
                    <a:lnTo>
                      <a:pt x="18" y="29"/>
                    </a:lnTo>
                    <a:lnTo>
                      <a:pt x="17" y="28"/>
                    </a:lnTo>
                    <a:cubicBezTo>
                      <a:pt x="15" y="26"/>
                      <a:pt x="14" y="25"/>
                      <a:pt x="14" y="25"/>
                    </a:cubicBezTo>
                    <a:cubicBezTo>
                      <a:pt x="13" y="24"/>
                      <a:pt x="13" y="24"/>
                      <a:pt x="13" y="21"/>
                    </a:cubicBezTo>
                    <a:lnTo>
                      <a:pt x="13" y="19"/>
                    </a:lnTo>
                    <a:cubicBezTo>
                      <a:pt x="13" y="17"/>
                      <a:pt x="13" y="15"/>
                      <a:pt x="14" y="13"/>
                    </a:cubicBezTo>
                    <a:lnTo>
                      <a:pt x="10" y="13"/>
                    </a:lnTo>
                    <a:lnTo>
                      <a:pt x="13" y="14"/>
                    </a:lnTo>
                    <a:lnTo>
                      <a:pt x="14" y="12"/>
                    </a:lnTo>
                    <a:lnTo>
                      <a:pt x="11" y="11"/>
                    </a:lnTo>
                    <a:lnTo>
                      <a:pt x="12" y="14"/>
                    </a:lnTo>
                    <a:cubicBezTo>
                      <a:pt x="14" y="13"/>
                      <a:pt x="16" y="13"/>
                      <a:pt x="18" y="12"/>
                    </a:cubicBezTo>
                    <a:lnTo>
                      <a:pt x="20" y="11"/>
                    </a:lnTo>
                    <a:lnTo>
                      <a:pt x="19" y="8"/>
                    </a:lnTo>
                    <a:cubicBezTo>
                      <a:pt x="19" y="6"/>
                      <a:pt x="19" y="5"/>
                      <a:pt x="18" y="3"/>
                    </a:cubicBezTo>
                    <a:lnTo>
                      <a:pt x="17" y="1"/>
                    </a:lnTo>
                    <a:lnTo>
                      <a:pt x="15" y="1"/>
                    </a:lnTo>
                    <a:cubicBezTo>
                      <a:pt x="13" y="1"/>
                      <a:pt x="12" y="0"/>
                      <a:pt x="10" y="0"/>
                    </a:cubicBezTo>
                    <a:cubicBezTo>
                      <a:pt x="9" y="0"/>
                      <a:pt x="8" y="1"/>
                      <a:pt x="7" y="1"/>
                    </a:cubicBezTo>
                    <a:lnTo>
                      <a:pt x="7" y="1"/>
                    </a:lnTo>
                    <a:cubicBezTo>
                      <a:pt x="6" y="1"/>
                      <a:pt x="4" y="1"/>
                      <a:pt x="4" y="1"/>
                    </a:cubicBezTo>
                    <a:lnTo>
                      <a:pt x="2" y="1"/>
                    </a:lnTo>
                    <a:lnTo>
                      <a:pt x="1" y="4"/>
                    </a:lnTo>
                    <a:lnTo>
                      <a:pt x="4" y="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0" name="Freeform 2513">
                <a:extLst>
                  <a:ext uri="{FF2B5EF4-FFF2-40B4-BE49-F238E27FC236}">
                    <a16:creationId xmlns:a16="http://schemas.microsoft.com/office/drawing/2014/main" id="{993E1252-BC19-42DC-B080-99DE9D4BB677}"/>
                  </a:ext>
                </a:extLst>
              </p:cNvPr>
              <p:cNvSpPr>
                <a:spLocks noEditPoints="1"/>
              </p:cNvSpPr>
              <p:nvPr/>
            </p:nvSpPr>
            <p:spPr bwMode="auto">
              <a:xfrm>
                <a:off x="2354" y="4838"/>
                <a:ext cx="96" cy="134"/>
              </a:xfrm>
              <a:custGeom>
                <a:avLst/>
                <a:gdLst>
                  <a:gd name="T0" fmla="*/ 165 w 170"/>
                  <a:gd name="T1" fmla="*/ 232 h 235"/>
                  <a:gd name="T2" fmla="*/ 7 w 170"/>
                  <a:gd name="T3" fmla="*/ 200 h 235"/>
                  <a:gd name="T4" fmla="*/ 1 w 170"/>
                  <a:gd name="T5" fmla="*/ 200 h 235"/>
                  <a:gd name="T6" fmla="*/ 170 w 170"/>
                  <a:gd name="T7" fmla="*/ 231 h 235"/>
                  <a:gd name="T8" fmla="*/ 155 w 170"/>
                  <a:gd name="T9" fmla="*/ 121 h 235"/>
                  <a:gd name="T10" fmla="*/ 118 w 170"/>
                  <a:gd name="T11" fmla="*/ 222 h 235"/>
                  <a:gd name="T12" fmla="*/ 125 w 170"/>
                  <a:gd name="T13" fmla="*/ 116 h 235"/>
                  <a:gd name="T14" fmla="*/ 149 w 170"/>
                  <a:gd name="T15" fmla="*/ 214 h 235"/>
                  <a:gd name="T16" fmla="*/ 49 w 170"/>
                  <a:gd name="T17" fmla="*/ 127 h 235"/>
                  <a:gd name="T18" fmla="*/ 68 w 170"/>
                  <a:gd name="T19" fmla="*/ 99 h 235"/>
                  <a:gd name="T20" fmla="*/ 53 w 170"/>
                  <a:gd name="T21" fmla="*/ 222 h 235"/>
                  <a:gd name="T22" fmla="*/ 102 w 170"/>
                  <a:gd name="T23" fmla="*/ 103 h 235"/>
                  <a:gd name="T24" fmla="*/ 120 w 170"/>
                  <a:gd name="T25" fmla="*/ 173 h 235"/>
                  <a:gd name="T26" fmla="*/ 108 w 170"/>
                  <a:gd name="T27" fmla="*/ 113 h 235"/>
                  <a:gd name="T28" fmla="*/ 90 w 170"/>
                  <a:gd name="T29" fmla="*/ 123 h 235"/>
                  <a:gd name="T30" fmla="*/ 44 w 170"/>
                  <a:gd name="T31" fmla="*/ 111 h 235"/>
                  <a:gd name="T32" fmla="*/ 21 w 170"/>
                  <a:gd name="T33" fmla="*/ 226 h 235"/>
                  <a:gd name="T34" fmla="*/ 22 w 170"/>
                  <a:gd name="T35" fmla="*/ 167 h 235"/>
                  <a:gd name="T36" fmla="*/ 46 w 170"/>
                  <a:gd name="T37" fmla="*/ 212 h 235"/>
                  <a:gd name="T38" fmla="*/ 105 w 170"/>
                  <a:gd name="T39" fmla="*/ 68 h 235"/>
                  <a:gd name="T40" fmla="*/ 110 w 170"/>
                  <a:gd name="T41" fmla="*/ 71 h 235"/>
                  <a:gd name="T42" fmla="*/ 113 w 170"/>
                  <a:gd name="T43" fmla="*/ 103 h 235"/>
                  <a:gd name="T44" fmla="*/ 93 w 170"/>
                  <a:gd name="T45" fmla="*/ 65 h 235"/>
                  <a:gd name="T46" fmla="*/ 90 w 170"/>
                  <a:gd name="T47" fmla="*/ 79 h 235"/>
                  <a:gd name="T48" fmla="*/ 99 w 170"/>
                  <a:gd name="T49" fmla="*/ 97 h 235"/>
                  <a:gd name="T50" fmla="*/ 51 w 170"/>
                  <a:gd name="T51" fmla="*/ 104 h 235"/>
                  <a:gd name="T52" fmla="*/ 60 w 170"/>
                  <a:gd name="T53" fmla="*/ 71 h 235"/>
                  <a:gd name="T54" fmla="*/ 86 w 170"/>
                  <a:gd name="T55" fmla="*/ 88 h 235"/>
                  <a:gd name="T56" fmla="*/ 70 w 170"/>
                  <a:gd name="T57" fmla="*/ 101 h 235"/>
                  <a:gd name="T58" fmla="*/ 77 w 170"/>
                  <a:gd name="T59" fmla="*/ 71 h 235"/>
                  <a:gd name="T60" fmla="*/ 76 w 170"/>
                  <a:gd name="T61" fmla="*/ 71 h 235"/>
                  <a:gd name="T62" fmla="*/ 82 w 170"/>
                  <a:gd name="T63" fmla="*/ 103 h 235"/>
                  <a:gd name="T64" fmla="*/ 110 w 170"/>
                  <a:gd name="T65" fmla="*/ 66 h 235"/>
                  <a:gd name="T66" fmla="*/ 106 w 170"/>
                  <a:gd name="T67" fmla="*/ 45 h 235"/>
                  <a:gd name="T68" fmla="*/ 116 w 170"/>
                  <a:gd name="T69" fmla="*/ 60 h 235"/>
                  <a:gd name="T70" fmla="*/ 86 w 170"/>
                  <a:gd name="T71" fmla="*/ 66 h 235"/>
                  <a:gd name="T72" fmla="*/ 92 w 170"/>
                  <a:gd name="T73" fmla="*/ 41 h 235"/>
                  <a:gd name="T74" fmla="*/ 69 w 170"/>
                  <a:gd name="T75" fmla="*/ 66 h 235"/>
                  <a:gd name="T76" fmla="*/ 79 w 170"/>
                  <a:gd name="T77" fmla="*/ 49 h 235"/>
                  <a:gd name="T78" fmla="*/ 75 w 170"/>
                  <a:gd name="T79" fmla="*/ 42 h 235"/>
                  <a:gd name="T80" fmla="*/ 61 w 170"/>
                  <a:gd name="T81" fmla="*/ 36 h 235"/>
                  <a:gd name="T82" fmla="*/ 58 w 170"/>
                  <a:gd name="T83" fmla="*/ 44 h 235"/>
                  <a:gd name="T84" fmla="*/ 118 w 170"/>
                  <a:gd name="T85" fmla="*/ 76 h 235"/>
                  <a:gd name="T86" fmla="*/ 123 w 170"/>
                  <a:gd name="T87" fmla="*/ 52 h 235"/>
                  <a:gd name="T88" fmla="*/ 122 w 170"/>
                  <a:gd name="T89" fmla="*/ 52 h 235"/>
                  <a:gd name="T90" fmla="*/ 36 w 170"/>
                  <a:gd name="T91" fmla="*/ 61 h 235"/>
                  <a:gd name="T92" fmla="*/ 45 w 170"/>
                  <a:gd name="T93" fmla="*/ 49 h 235"/>
                  <a:gd name="T94" fmla="*/ 136 w 170"/>
                  <a:gd name="T95" fmla="*/ 59 h 235"/>
                  <a:gd name="T96" fmla="*/ 31 w 170"/>
                  <a:gd name="T97" fmla="*/ 66 h 235"/>
                  <a:gd name="T98" fmla="*/ 37 w 170"/>
                  <a:gd name="T99" fmla="*/ 80 h 235"/>
                  <a:gd name="T100" fmla="*/ 82 w 170"/>
                  <a:gd name="T101" fmla="*/ 41 h 235"/>
                  <a:gd name="T102" fmla="*/ 85 w 170"/>
                  <a:gd name="T103" fmla="*/ 27 h 235"/>
                  <a:gd name="T104" fmla="*/ 126 w 170"/>
                  <a:gd name="T105" fmla="*/ 87 h 235"/>
                  <a:gd name="T106" fmla="*/ 128 w 170"/>
                  <a:gd name="T107" fmla="*/ 98 h 235"/>
                  <a:gd name="T108" fmla="*/ 143 w 170"/>
                  <a:gd name="T109" fmla="*/ 85 h 235"/>
                  <a:gd name="T110" fmla="*/ 150 w 170"/>
                  <a:gd name="T111" fmla="*/ 106 h 235"/>
                  <a:gd name="T112" fmla="*/ 27 w 170"/>
                  <a:gd name="T113" fmla="*/ 89 h 235"/>
                  <a:gd name="T114" fmla="*/ 50 w 170"/>
                  <a:gd name="T115" fmla="*/ 109 h 235"/>
                  <a:gd name="T116" fmla="*/ 63 w 170"/>
                  <a:gd name="T117" fmla="*/ 35 h 235"/>
                  <a:gd name="T118" fmla="*/ 66 w 170"/>
                  <a:gd name="T119" fmla="*/ 33 h 235"/>
                  <a:gd name="T120" fmla="*/ 103 w 170"/>
                  <a:gd name="T121" fmla="*/ 41 h 235"/>
                  <a:gd name="T122" fmla="*/ 103 w 170"/>
                  <a:gd name="T123" fmla="*/ 35 h 235"/>
                  <a:gd name="T124" fmla="*/ 99 w 170"/>
                  <a:gd name="T125" fmla="*/ 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35">
                    <a:moveTo>
                      <a:pt x="84" y="4"/>
                    </a:moveTo>
                    <a:lnTo>
                      <a:pt x="83" y="7"/>
                    </a:lnTo>
                    <a:cubicBezTo>
                      <a:pt x="103" y="13"/>
                      <a:pt x="120" y="23"/>
                      <a:pt x="135" y="37"/>
                    </a:cubicBezTo>
                    <a:cubicBezTo>
                      <a:pt x="145" y="47"/>
                      <a:pt x="153" y="57"/>
                      <a:pt x="161" y="69"/>
                    </a:cubicBezTo>
                    <a:cubicBezTo>
                      <a:pt x="163" y="72"/>
                      <a:pt x="164" y="76"/>
                      <a:pt x="164" y="80"/>
                    </a:cubicBezTo>
                    <a:lnTo>
                      <a:pt x="164" y="80"/>
                    </a:lnTo>
                    <a:lnTo>
                      <a:pt x="167" y="80"/>
                    </a:lnTo>
                    <a:lnTo>
                      <a:pt x="164" y="80"/>
                    </a:lnTo>
                    <a:cubicBezTo>
                      <a:pt x="164" y="84"/>
                      <a:pt x="164" y="88"/>
                      <a:pt x="164" y="92"/>
                    </a:cubicBezTo>
                    <a:cubicBezTo>
                      <a:pt x="164" y="110"/>
                      <a:pt x="164" y="127"/>
                      <a:pt x="164" y="145"/>
                    </a:cubicBezTo>
                    <a:cubicBezTo>
                      <a:pt x="164" y="163"/>
                      <a:pt x="164" y="180"/>
                      <a:pt x="164" y="197"/>
                    </a:cubicBezTo>
                    <a:lnTo>
                      <a:pt x="164" y="223"/>
                    </a:lnTo>
                    <a:cubicBezTo>
                      <a:pt x="164" y="226"/>
                      <a:pt x="164" y="228"/>
                      <a:pt x="164" y="231"/>
                    </a:cubicBezTo>
                    <a:lnTo>
                      <a:pt x="167" y="231"/>
                    </a:lnTo>
                    <a:lnTo>
                      <a:pt x="165" y="228"/>
                    </a:lnTo>
                    <a:lnTo>
                      <a:pt x="164" y="229"/>
                    </a:lnTo>
                    <a:lnTo>
                      <a:pt x="164" y="229"/>
                    </a:lnTo>
                    <a:lnTo>
                      <a:pt x="165" y="232"/>
                    </a:lnTo>
                    <a:lnTo>
                      <a:pt x="165" y="229"/>
                    </a:lnTo>
                    <a:cubicBezTo>
                      <a:pt x="134" y="229"/>
                      <a:pt x="104" y="229"/>
                      <a:pt x="73" y="229"/>
                    </a:cubicBezTo>
                    <a:cubicBezTo>
                      <a:pt x="51" y="229"/>
                      <a:pt x="29" y="229"/>
                      <a:pt x="6" y="229"/>
                    </a:cubicBezTo>
                    <a:lnTo>
                      <a:pt x="6" y="232"/>
                    </a:lnTo>
                    <a:lnTo>
                      <a:pt x="7" y="229"/>
                    </a:lnTo>
                    <a:lnTo>
                      <a:pt x="6" y="228"/>
                    </a:lnTo>
                    <a:lnTo>
                      <a:pt x="5" y="231"/>
                    </a:lnTo>
                    <a:lnTo>
                      <a:pt x="7" y="230"/>
                    </a:lnTo>
                    <a:cubicBezTo>
                      <a:pt x="7" y="229"/>
                      <a:pt x="7" y="229"/>
                      <a:pt x="7" y="227"/>
                    </a:cubicBezTo>
                    <a:cubicBezTo>
                      <a:pt x="7" y="226"/>
                      <a:pt x="7" y="225"/>
                      <a:pt x="7" y="224"/>
                    </a:cubicBezTo>
                    <a:lnTo>
                      <a:pt x="5" y="224"/>
                    </a:lnTo>
                    <a:lnTo>
                      <a:pt x="7" y="224"/>
                    </a:lnTo>
                    <a:lnTo>
                      <a:pt x="7" y="224"/>
                    </a:lnTo>
                    <a:lnTo>
                      <a:pt x="5" y="224"/>
                    </a:lnTo>
                    <a:lnTo>
                      <a:pt x="7" y="224"/>
                    </a:lnTo>
                    <a:lnTo>
                      <a:pt x="7" y="224"/>
                    </a:lnTo>
                    <a:lnTo>
                      <a:pt x="7" y="224"/>
                    </a:lnTo>
                    <a:cubicBezTo>
                      <a:pt x="7" y="216"/>
                      <a:pt x="7" y="208"/>
                      <a:pt x="7" y="200"/>
                    </a:cubicBezTo>
                    <a:cubicBezTo>
                      <a:pt x="7" y="193"/>
                      <a:pt x="7" y="185"/>
                      <a:pt x="7" y="177"/>
                    </a:cubicBezTo>
                    <a:cubicBezTo>
                      <a:pt x="7" y="174"/>
                      <a:pt x="7" y="170"/>
                      <a:pt x="7" y="166"/>
                    </a:cubicBezTo>
                    <a:cubicBezTo>
                      <a:pt x="7" y="137"/>
                      <a:pt x="7" y="108"/>
                      <a:pt x="7" y="78"/>
                    </a:cubicBezTo>
                    <a:lnTo>
                      <a:pt x="7" y="78"/>
                    </a:lnTo>
                    <a:cubicBezTo>
                      <a:pt x="7" y="75"/>
                      <a:pt x="7" y="72"/>
                      <a:pt x="9" y="69"/>
                    </a:cubicBezTo>
                    <a:cubicBezTo>
                      <a:pt x="26" y="43"/>
                      <a:pt x="47" y="22"/>
                      <a:pt x="76" y="11"/>
                    </a:cubicBezTo>
                    <a:cubicBezTo>
                      <a:pt x="79" y="10"/>
                      <a:pt x="82" y="8"/>
                      <a:pt x="85" y="7"/>
                    </a:cubicBezTo>
                    <a:lnTo>
                      <a:pt x="84" y="4"/>
                    </a:lnTo>
                    <a:lnTo>
                      <a:pt x="83" y="7"/>
                    </a:lnTo>
                    <a:lnTo>
                      <a:pt x="84" y="4"/>
                    </a:lnTo>
                    <a:lnTo>
                      <a:pt x="83" y="1"/>
                    </a:lnTo>
                    <a:cubicBezTo>
                      <a:pt x="80" y="2"/>
                      <a:pt x="76" y="4"/>
                      <a:pt x="73" y="5"/>
                    </a:cubicBezTo>
                    <a:cubicBezTo>
                      <a:pt x="43" y="17"/>
                      <a:pt x="21" y="38"/>
                      <a:pt x="4" y="65"/>
                    </a:cubicBezTo>
                    <a:cubicBezTo>
                      <a:pt x="1" y="69"/>
                      <a:pt x="0" y="74"/>
                      <a:pt x="0" y="78"/>
                    </a:cubicBezTo>
                    <a:lnTo>
                      <a:pt x="0" y="79"/>
                    </a:lnTo>
                    <a:cubicBezTo>
                      <a:pt x="0" y="108"/>
                      <a:pt x="0" y="137"/>
                      <a:pt x="1" y="166"/>
                    </a:cubicBezTo>
                    <a:lnTo>
                      <a:pt x="1" y="177"/>
                    </a:lnTo>
                    <a:lnTo>
                      <a:pt x="1" y="200"/>
                    </a:lnTo>
                    <a:cubicBezTo>
                      <a:pt x="1" y="208"/>
                      <a:pt x="1" y="216"/>
                      <a:pt x="1" y="224"/>
                    </a:cubicBezTo>
                    <a:lnTo>
                      <a:pt x="4" y="224"/>
                    </a:lnTo>
                    <a:lnTo>
                      <a:pt x="1" y="223"/>
                    </a:lnTo>
                    <a:lnTo>
                      <a:pt x="1" y="224"/>
                    </a:lnTo>
                    <a:cubicBezTo>
                      <a:pt x="1" y="225"/>
                      <a:pt x="0" y="226"/>
                      <a:pt x="0" y="227"/>
                    </a:cubicBezTo>
                    <a:cubicBezTo>
                      <a:pt x="0" y="229"/>
                      <a:pt x="1" y="231"/>
                      <a:pt x="2" y="233"/>
                    </a:cubicBezTo>
                    <a:lnTo>
                      <a:pt x="2" y="234"/>
                    </a:lnTo>
                    <a:lnTo>
                      <a:pt x="5" y="235"/>
                    </a:lnTo>
                    <a:lnTo>
                      <a:pt x="6" y="235"/>
                    </a:lnTo>
                    <a:lnTo>
                      <a:pt x="6" y="235"/>
                    </a:lnTo>
                    <a:cubicBezTo>
                      <a:pt x="29" y="235"/>
                      <a:pt x="51" y="235"/>
                      <a:pt x="73" y="235"/>
                    </a:cubicBezTo>
                    <a:cubicBezTo>
                      <a:pt x="104" y="235"/>
                      <a:pt x="134" y="235"/>
                      <a:pt x="165" y="235"/>
                    </a:cubicBezTo>
                    <a:lnTo>
                      <a:pt x="165" y="235"/>
                    </a:lnTo>
                    <a:lnTo>
                      <a:pt x="166" y="235"/>
                    </a:lnTo>
                    <a:lnTo>
                      <a:pt x="167" y="235"/>
                    </a:lnTo>
                    <a:lnTo>
                      <a:pt x="169" y="233"/>
                    </a:lnTo>
                    <a:lnTo>
                      <a:pt x="170" y="232"/>
                    </a:lnTo>
                    <a:lnTo>
                      <a:pt x="170" y="231"/>
                    </a:lnTo>
                    <a:cubicBezTo>
                      <a:pt x="170" y="229"/>
                      <a:pt x="170" y="226"/>
                      <a:pt x="170" y="223"/>
                    </a:cubicBezTo>
                    <a:cubicBezTo>
                      <a:pt x="170" y="215"/>
                      <a:pt x="170" y="206"/>
                      <a:pt x="170" y="197"/>
                    </a:cubicBezTo>
                    <a:cubicBezTo>
                      <a:pt x="170" y="180"/>
                      <a:pt x="170" y="163"/>
                      <a:pt x="170" y="145"/>
                    </a:cubicBezTo>
                    <a:cubicBezTo>
                      <a:pt x="170" y="127"/>
                      <a:pt x="170" y="109"/>
                      <a:pt x="170" y="92"/>
                    </a:cubicBezTo>
                    <a:cubicBezTo>
                      <a:pt x="170" y="88"/>
                      <a:pt x="170" y="84"/>
                      <a:pt x="170" y="80"/>
                    </a:cubicBezTo>
                    <a:lnTo>
                      <a:pt x="170" y="80"/>
                    </a:lnTo>
                    <a:lnTo>
                      <a:pt x="170" y="80"/>
                    </a:lnTo>
                    <a:lnTo>
                      <a:pt x="170" y="80"/>
                    </a:lnTo>
                    <a:cubicBezTo>
                      <a:pt x="170" y="75"/>
                      <a:pt x="169" y="70"/>
                      <a:pt x="166" y="66"/>
                    </a:cubicBezTo>
                    <a:cubicBezTo>
                      <a:pt x="158" y="54"/>
                      <a:pt x="150" y="42"/>
                      <a:pt x="139" y="32"/>
                    </a:cubicBezTo>
                    <a:cubicBezTo>
                      <a:pt x="124" y="18"/>
                      <a:pt x="106" y="7"/>
                      <a:pt x="85" y="1"/>
                    </a:cubicBezTo>
                    <a:lnTo>
                      <a:pt x="84" y="0"/>
                    </a:lnTo>
                    <a:lnTo>
                      <a:pt x="83" y="1"/>
                    </a:lnTo>
                    <a:lnTo>
                      <a:pt x="84" y="4"/>
                    </a:lnTo>
                    <a:close/>
                    <a:moveTo>
                      <a:pt x="152" y="222"/>
                    </a:moveTo>
                    <a:lnTo>
                      <a:pt x="155" y="222"/>
                    </a:lnTo>
                    <a:lnTo>
                      <a:pt x="155" y="214"/>
                    </a:lnTo>
                    <a:cubicBezTo>
                      <a:pt x="155" y="183"/>
                      <a:pt x="155" y="152"/>
                      <a:pt x="155" y="121"/>
                    </a:cubicBezTo>
                    <a:cubicBezTo>
                      <a:pt x="155" y="120"/>
                      <a:pt x="155" y="119"/>
                      <a:pt x="154" y="118"/>
                    </a:cubicBezTo>
                    <a:cubicBezTo>
                      <a:pt x="154" y="116"/>
                      <a:pt x="154" y="115"/>
                      <a:pt x="152" y="113"/>
                    </a:cubicBezTo>
                    <a:cubicBezTo>
                      <a:pt x="150" y="111"/>
                      <a:pt x="148" y="109"/>
                      <a:pt x="146" y="106"/>
                    </a:cubicBezTo>
                    <a:cubicBezTo>
                      <a:pt x="144" y="104"/>
                      <a:pt x="141" y="101"/>
                      <a:pt x="137" y="100"/>
                    </a:cubicBezTo>
                    <a:lnTo>
                      <a:pt x="135" y="99"/>
                    </a:lnTo>
                    <a:lnTo>
                      <a:pt x="134" y="100"/>
                    </a:lnTo>
                    <a:cubicBezTo>
                      <a:pt x="132" y="102"/>
                      <a:pt x="129" y="103"/>
                      <a:pt x="127" y="105"/>
                    </a:cubicBezTo>
                    <a:lnTo>
                      <a:pt x="127" y="105"/>
                    </a:lnTo>
                    <a:lnTo>
                      <a:pt x="125" y="107"/>
                    </a:lnTo>
                    <a:lnTo>
                      <a:pt x="124" y="108"/>
                    </a:lnTo>
                    <a:lnTo>
                      <a:pt x="124" y="108"/>
                    </a:lnTo>
                    <a:cubicBezTo>
                      <a:pt x="124" y="110"/>
                      <a:pt x="124" y="110"/>
                      <a:pt x="122" y="111"/>
                    </a:cubicBezTo>
                    <a:cubicBezTo>
                      <a:pt x="120" y="112"/>
                      <a:pt x="119" y="113"/>
                      <a:pt x="118" y="115"/>
                    </a:cubicBezTo>
                    <a:cubicBezTo>
                      <a:pt x="117" y="117"/>
                      <a:pt x="117" y="118"/>
                      <a:pt x="117" y="120"/>
                    </a:cubicBezTo>
                    <a:lnTo>
                      <a:pt x="117" y="121"/>
                    </a:lnTo>
                    <a:cubicBezTo>
                      <a:pt x="117" y="130"/>
                      <a:pt x="117" y="139"/>
                      <a:pt x="117" y="149"/>
                    </a:cubicBezTo>
                    <a:cubicBezTo>
                      <a:pt x="117" y="171"/>
                      <a:pt x="117" y="193"/>
                      <a:pt x="118" y="216"/>
                    </a:cubicBezTo>
                    <a:cubicBezTo>
                      <a:pt x="118" y="218"/>
                      <a:pt x="118" y="220"/>
                      <a:pt x="118" y="222"/>
                    </a:cubicBezTo>
                    <a:lnTo>
                      <a:pt x="118" y="225"/>
                    </a:lnTo>
                    <a:lnTo>
                      <a:pt x="121" y="225"/>
                    </a:lnTo>
                    <a:cubicBezTo>
                      <a:pt x="125" y="225"/>
                      <a:pt x="130" y="226"/>
                      <a:pt x="135" y="226"/>
                    </a:cubicBezTo>
                    <a:cubicBezTo>
                      <a:pt x="142" y="226"/>
                      <a:pt x="148" y="225"/>
                      <a:pt x="152" y="225"/>
                    </a:cubicBezTo>
                    <a:lnTo>
                      <a:pt x="155" y="224"/>
                    </a:lnTo>
                    <a:lnTo>
                      <a:pt x="155" y="222"/>
                    </a:lnTo>
                    <a:lnTo>
                      <a:pt x="152" y="222"/>
                    </a:lnTo>
                    <a:lnTo>
                      <a:pt x="151" y="218"/>
                    </a:lnTo>
                    <a:cubicBezTo>
                      <a:pt x="147" y="219"/>
                      <a:pt x="141" y="219"/>
                      <a:pt x="135" y="219"/>
                    </a:cubicBezTo>
                    <a:cubicBezTo>
                      <a:pt x="130" y="219"/>
                      <a:pt x="125" y="219"/>
                      <a:pt x="122" y="219"/>
                    </a:cubicBezTo>
                    <a:lnTo>
                      <a:pt x="121" y="222"/>
                    </a:lnTo>
                    <a:lnTo>
                      <a:pt x="124" y="222"/>
                    </a:lnTo>
                    <a:cubicBezTo>
                      <a:pt x="124" y="219"/>
                      <a:pt x="124" y="217"/>
                      <a:pt x="124" y="216"/>
                    </a:cubicBezTo>
                    <a:cubicBezTo>
                      <a:pt x="124" y="193"/>
                      <a:pt x="124" y="171"/>
                      <a:pt x="124" y="149"/>
                    </a:cubicBezTo>
                    <a:cubicBezTo>
                      <a:pt x="124" y="139"/>
                      <a:pt x="124" y="130"/>
                      <a:pt x="124" y="120"/>
                    </a:cubicBezTo>
                    <a:lnTo>
                      <a:pt x="124" y="120"/>
                    </a:lnTo>
                    <a:cubicBezTo>
                      <a:pt x="124" y="119"/>
                      <a:pt x="124" y="118"/>
                      <a:pt x="124" y="118"/>
                    </a:cubicBezTo>
                    <a:lnTo>
                      <a:pt x="125" y="116"/>
                    </a:lnTo>
                    <a:cubicBezTo>
                      <a:pt x="128" y="115"/>
                      <a:pt x="130" y="113"/>
                      <a:pt x="130" y="110"/>
                    </a:cubicBezTo>
                    <a:lnTo>
                      <a:pt x="127" y="109"/>
                    </a:lnTo>
                    <a:lnTo>
                      <a:pt x="130" y="111"/>
                    </a:lnTo>
                    <a:lnTo>
                      <a:pt x="131" y="109"/>
                    </a:lnTo>
                    <a:lnTo>
                      <a:pt x="129" y="107"/>
                    </a:lnTo>
                    <a:lnTo>
                      <a:pt x="131" y="110"/>
                    </a:lnTo>
                    <a:cubicBezTo>
                      <a:pt x="133" y="108"/>
                      <a:pt x="135" y="107"/>
                      <a:pt x="137" y="105"/>
                    </a:cubicBezTo>
                    <a:lnTo>
                      <a:pt x="136" y="103"/>
                    </a:lnTo>
                    <a:lnTo>
                      <a:pt x="134" y="106"/>
                    </a:lnTo>
                    <a:cubicBezTo>
                      <a:pt x="137" y="107"/>
                      <a:pt x="139" y="108"/>
                      <a:pt x="141" y="111"/>
                    </a:cubicBezTo>
                    <a:cubicBezTo>
                      <a:pt x="143" y="113"/>
                      <a:pt x="145" y="116"/>
                      <a:pt x="148" y="118"/>
                    </a:cubicBezTo>
                    <a:lnTo>
                      <a:pt x="148" y="118"/>
                    </a:lnTo>
                    <a:lnTo>
                      <a:pt x="148" y="118"/>
                    </a:lnTo>
                    <a:lnTo>
                      <a:pt x="148" y="118"/>
                    </a:lnTo>
                    <a:lnTo>
                      <a:pt x="148" y="118"/>
                    </a:lnTo>
                    <a:lnTo>
                      <a:pt x="148" y="118"/>
                    </a:lnTo>
                    <a:cubicBezTo>
                      <a:pt x="148" y="118"/>
                      <a:pt x="148" y="120"/>
                      <a:pt x="148" y="121"/>
                    </a:cubicBezTo>
                    <a:cubicBezTo>
                      <a:pt x="148" y="152"/>
                      <a:pt x="148" y="183"/>
                      <a:pt x="149" y="214"/>
                    </a:cubicBezTo>
                    <a:lnTo>
                      <a:pt x="149" y="222"/>
                    </a:lnTo>
                    <a:lnTo>
                      <a:pt x="152" y="222"/>
                    </a:lnTo>
                    <a:lnTo>
                      <a:pt x="151" y="218"/>
                    </a:lnTo>
                    <a:lnTo>
                      <a:pt x="152" y="222"/>
                    </a:lnTo>
                    <a:close/>
                    <a:moveTo>
                      <a:pt x="68" y="102"/>
                    </a:moveTo>
                    <a:lnTo>
                      <a:pt x="66" y="100"/>
                    </a:lnTo>
                    <a:cubicBezTo>
                      <a:pt x="64" y="101"/>
                      <a:pt x="62" y="102"/>
                      <a:pt x="60" y="104"/>
                    </a:cubicBezTo>
                    <a:cubicBezTo>
                      <a:pt x="58" y="106"/>
                      <a:pt x="56" y="108"/>
                      <a:pt x="55" y="111"/>
                    </a:cubicBezTo>
                    <a:lnTo>
                      <a:pt x="58" y="112"/>
                    </a:lnTo>
                    <a:lnTo>
                      <a:pt x="56" y="109"/>
                    </a:lnTo>
                    <a:lnTo>
                      <a:pt x="54" y="111"/>
                    </a:lnTo>
                    <a:lnTo>
                      <a:pt x="56" y="113"/>
                    </a:lnTo>
                    <a:lnTo>
                      <a:pt x="55" y="110"/>
                    </a:lnTo>
                    <a:cubicBezTo>
                      <a:pt x="53" y="111"/>
                      <a:pt x="51" y="113"/>
                      <a:pt x="51" y="115"/>
                    </a:cubicBezTo>
                    <a:cubicBezTo>
                      <a:pt x="50" y="116"/>
                      <a:pt x="49" y="118"/>
                      <a:pt x="49" y="120"/>
                    </a:cubicBezTo>
                    <a:lnTo>
                      <a:pt x="49" y="121"/>
                    </a:lnTo>
                    <a:lnTo>
                      <a:pt x="50" y="123"/>
                    </a:lnTo>
                    <a:cubicBezTo>
                      <a:pt x="50" y="124"/>
                      <a:pt x="49" y="125"/>
                      <a:pt x="49" y="127"/>
                    </a:cubicBezTo>
                    <a:cubicBezTo>
                      <a:pt x="49" y="157"/>
                      <a:pt x="49" y="188"/>
                      <a:pt x="50" y="219"/>
                    </a:cubicBezTo>
                    <a:cubicBezTo>
                      <a:pt x="50" y="220"/>
                      <a:pt x="50" y="222"/>
                      <a:pt x="50" y="222"/>
                    </a:cubicBezTo>
                    <a:lnTo>
                      <a:pt x="51" y="224"/>
                    </a:lnTo>
                    <a:lnTo>
                      <a:pt x="53" y="225"/>
                    </a:lnTo>
                    <a:cubicBezTo>
                      <a:pt x="57" y="225"/>
                      <a:pt x="63" y="226"/>
                      <a:pt x="68" y="226"/>
                    </a:cubicBezTo>
                    <a:cubicBezTo>
                      <a:pt x="74" y="226"/>
                      <a:pt x="80" y="225"/>
                      <a:pt x="84" y="225"/>
                    </a:cubicBezTo>
                    <a:lnTo>
                      <a:pt x="86" y="224"/>
                    </a:lnTo>
                    <a:lnTo>
                      <a:pt x="86" y="222"/>
                    </a:lnTo>
                    <a:cubicBezTo>
                      <a:pt x="86" y="221"/>
                      <a:pt x="87" y="218"/>
                      <a:pt x="87" y="215"/>
                    </a:cubicBezTo>
                    <a:cubicBezTo>
                      <a:pt x="87" y="204"/>
                      <a:pt x="87" y="182"/>
                      <a:pt x="87" y="162"/>
                    </a:cubicBezTo>
                    <a:cubicBezTo>
                      <a:pt x="87" y="141"/>
                      <a:pt x="87" y="121"/>
                      <a:pt x="87" y="116"/>
                    </a:cubicBezTo>
                    <a:lnTo>
                      <a:pt x="86" y="115"/>
                    </a:lnTo>
                    <a:lnTo>
                      <a:pt x="85" y="114"/>
                    </a:lnTo>
                    <a:cubicBezTo>
                      <a:pt x="84" y="113"/>
                      <a:pt x="83" y="112"/>
                      <a:pt x="82" y="112"/>
                    </a:cubicBezTo>
                    <a:cubicBezTo>
                      <a:pt x="81" y="111"/>
                      <a:pt x="81" y="110"/>
                      <a:pt x="81" y="110"/>
                    </a:cubicBezTo>
                    <a:cubicBezTo>
                      <a:pt x="80" y="107"/>
                      <a:pt x="78" y="105"/>
                      <a:pt x="76" y="104"/>
                    </a:cubicBezTo>
                    <a:cubicBezTo>
                      <a:pt x="74" y="102"/>
                      <a:pt x="72" y="101"/>
                      <a:pt x="70" y="100"/>
                    </a:cubicBezTo>
                    <a:lnTo>
                      <a:pt x="68" y="99"/>
                    </a:lnTo>
                    <a:lnTo>
                      <a:pt x="66" y="100"/>
                    </a:lnTo>
                    <a:lnTo>
                      <a:pt x="68" y="102"/>
                    </a:lnTo>
                    <a:lnTo>
                      <a:pt x="66" y="105"/>
                    </a:lnTo>
                    <a:cubicBezTo>
                      <a:pt x="68" y="107"/>
                      <a:pt x="70" y="108"/>
                      <a:pt x="72" y="109"/>
                    </a:cubicBezTo>
                    <a:cubicBezTo>
                      <a:pt x="73" y="110"/>
                      <a:pt x="74" y="111"/>
                      <a:pt x="75" y="113"/>
                    </a:cubicBezTo>
                    <a:cubicBezTo>
                      <a:pt x="76" y="115"/>
                      <a:pt x="77" y="116"/>
                      <a:pt x="79" y="117"/>
                    </a:cubicBezTo>
                    <a:cubicBezTo>
                      <a:pt x="80" y="118"/>
                      <a:pt x="81" y="118"/>
                      <a:pt x="81" y="119"/>
                    </a:cubicBezTo>
                    <a:lnTo>
                      <a:pt x="83" y="116"/>
                    </a:lnTo>
                    <a:lnTo>
                      <a:pt x="80" y="117"/>
                    </a:lnTo>
                    <a:cubicBezTo>
                      <a:pt x="81" y="121"/>
                      <a:pt x="81" y="141"/>
                      <a:pt x="81" y="162"/>
                    </a:cubicBezTo>
                    <a:cubicBezTo>
                      <a:pt x="81" y="175"/>
                      <a:pt x="81" y="189"/>
                      <a:pt x="81" y="200"/>
                    </a:cubicBezTo>
                    <a:cubicBezTo>
                      <a:pt x="81" y="206"/>
                      <a:pt x="80" y="211"/>
                      <a:pt x="80" y="214"/>
                    </a:cubicBezTo>
                    <a:cubicBezTo>
                      <a:pt x="80" y="218"/>
                      <a:pt x="80" y="221"/>
                      <a:pt x="80" y="221"/>
                    </a:cubicBezTo>
                    <a:lnTo>
                      <a:pt x="83" y="222"/>
                    </a:lnTo>
                    <a:lnTo>
                      <a:pt x="82" y="218"/>
                    </a:lnTo>
                    <a:cubicBezTo>
                      <a:pt x="79" y="219"/>
                      <a:pt x="74" y="219"/>
                      <a:pt x="68" y="219"/>
                    </a:cubicBezTo>
                    <a:cubicBezTo>
                      <a:pt x="63" y="219"/>
                      <a:pt x="57" y="219"/>
                      <a:pt x="54" y="218"/>
                    </a:cubicBezTo>
                    <a:lnTo>
                      <a:pt x="53" y="222"/>
                    </a:lnTo>
                    <a:lnTo>
                      <a:pt x="56" y="221"/>
                    </a:lnTo>
                    <a:cubicBezTo>
                      <a:pt x="56" y="220"/>
                      <a:pt x="56" y="219"/>
                      <a:pt x="56" y="219"/>
                    </a:cubicBezTo>
                    <a:cubicBezTo>
                      <a:pt x="56" y="188"/>
                      <a:pt x="56" y="157"/>
                      <a:pt x="56" y="127"/>
                    </a:cubicBezTo>
                    <a:cubicBezTo>
                      <a:pt x="56" y="126"/>
                      <a:pt x="56" y="124"/>
                      <a:pt x="56" y="123"/>
                    </a:cubicBezTo>
                    <a:lnTo>
                      <a:pt x="56" y="121"/>
                    </a:lnTo>
                    <a:lnTo>
                      <a:pt x="56" y="120"/>
                    </a:lnTo>
                    <a:cubicBezTo>
                      <a:pt x="56" y="119"/>
                      <a:pt x="56" y="118"/>
                      <a:pt x="56" y="117"/>
                    </a:cubicBezTo>
                    <a:cubicBezTo>
                      <a:pt x="57" y="117"/>
                      <a:pt x="57" y="117"/>
                      <a:pt x="58" y="116"/>
                    </a:cubicBezTo>
                    <a:lnTo>
                      <a:pt x="58" y="116"/>
                    </a:lnTo>
                    <a:lnTo>
                      <a:pt x="60" y="114"/>
                    </a:lnTo>
                    <a:lnTo>
                      <a:pt x="61" y="114"/>
                    </a:lnTo>
                    <a:lnTo>
                      <a:pt x="61" y="113"/>
                    </a:lnTo>
                    <a:cubicBezTo>
                      <a:pt x="62" y="111"/>
                      <a:pt x="63" y="110"/>
                      <a:pt x="64" y="109"/>
                    </a:cubicBezTo>
                    <a:cubicBezTo>
                      <a:pt x="66" y="108"/>
                      <a:pt x="68" y="107"/>
                      <a:pt x="70" y="105"/>
                    </a:cubicBezTo>
                    <a:lnTo>
                      <a:pt x="68" y="102"/>
                    </a:lnTo>
                    <a:lnTo>
                      <a:pt x="66" y="105"/>
                    </a:lnTo>
                    <a:lnTo>
                      <a:pt x="68" y="102"/>
                    </a:lnTo>
                    <a:close/>
                    <a:moveTo>
                      <a:pt x="102" y="103"/>
                    </a:moveTo>
                    <a:lnTo>
                      <a:pt x="100" y="100"/>
                    </a:lnTo>
                    <a:cubicBezTo>
                      <a:pt x="95" y="103"/>
                      <a:pt x="91" y="106"/>
                      <a:pt x="88" y="111"/>
                    </a:cubicBezTo>
                    <a:lnTo>
                      <a:pt x="91" y="112"/>
                    </a:lnTo>
                    <a:lnTo>
                      <a:pt x="90" y="110"/>
                    </a:lnTo>
                    <a:cubicBezTo>
                      <a:pt x="87" y="111"/>
                      <a:pt x="85" y="113"/>
                      <a:pt x="84" y="115"/>
                    </a:cubicBezTo>
                    <a:cubicBezTo>
                      <a:pt x="83" y="117"/>
                      <a:pt x="83" y="119"/>
                      <a:pt x="83" y="121"/>
                    </a:cubicBezTo>
                    <a:lnTo>
                      <a:pt x="83" y="123"/>
                    </a:lnTo>
                    <a:cubicBezTo>
                      <a:pt x="83" y="154"/>
                      <a:pt x="84" y="185"/>
                      <a:pt x="84" y="216"/>
                    </a:cubicBezTo>
                    <a:cubicBezTo>
                      <a:pt x="84" y="219"/>
                      <a:pt x="84" y="221"/>
                      <a:pt x="84" y="222"/>
                    </a:cubicBezTo>
                    <a:lnTo>
                      <a:pt x="85" y="225"/>
                    </a:lnTo>
                    <a:lnTo>
                      <a:pt x="87" y="225"/>
                    </a:lnTo>
                    <a:cubicBezTo>
                      <a:pt x="91" y="225"/>
                      <a:pt x="97" y="226"/>
                      <a:pt x="101" y="226"/>
                    </a:cubicBezTo>
                    <a:cubicBezTo>
                      <a:pt x="108" y="226"/>
                      <a:pt x="114" y="225"/>
                      <a:pt x="118" y="224"/>
                    </a:cubicBezTo>
                    <a:lnTo>
                      <a:pt x="120" y="224"/>
                    </a:lnTo>
                    <a:lnTo>
                      <a:pt x="120" y="221"/>
                    </a:lnTo>
                    <a:cubicBezTo>
                      <a:pt x="120" y="219"/>
                      <a:pt x="120" y="217"/>
                      <a:pt x="120" y="215"/>
                    </a:cubicBezTo>
                    <a:cubicBezTo>
                      <a:pt x="120" y="209"/>
                      <a:pt x="120" y="202"/>
                      <a:pt x="120" y="196"/>
                    </a:cubicBezTo>
                    <a:lnTo>
                      <a:pt x="120" y="173"/>
                    </a:lnTo>
                    <a:cubicBezTo>
                      <a:pt x="120" y="156"/>
                      <a:pt x="120" y="140"/>
                      <a:pt x="120" y="123"/>
                    </a:cubicBezTo>
                    <a:lnTo>
                      <a:pt x="120" y="123"/>
                    </a:lnTo>
                    <a:cubicBezTo>
                      <a:pt x="120" y="120"/>
                      <a:pt x="120" y="118"/>
                      <a:pt x="119" y="116"/>
                    </a:cubicBezTo>
                    <a:cubicBezTo>
                      <a:pt x="119" y="113"/>
                      <a:pt x="117" y="111"/>
                      <a:pt x="114" y="110"/>
                    </a:cubicBezTo>
                    <a:lnTo>
                      <a:pt x="112" y="113"/>
                    </a:lnTo>
                    <a:lnTo>
                      <a:pt x="114" y="110"/>
                    </a:lnTo>
                    <a:lnTo>
                      <a:pt x="113" y="109"/>
                    </a:lnTo>
                    <a:lnTo>
                      <a:pt x="111" y="112"/>
                    </a:lnTo>
                    <a:lnTo>
                      <a:pt x="114" y="111"/>
                    </a:lnTo>
                    <a:cubicBezTo>
                      <a:pt x="113" y="107"/>
                      <a:pt x="111" y="105"/>
                      <a:pt x="109" y="104"/>
                    </a:cubicBezTo>
                    <a:cubicBezTo>
                      <a:pt x="107" y="102"/>
                      <a:pt x="105" y="101"/>
                      <a:pt x="103" y="100"/>
                    </a:cubicBezTo>
                    <a:lnTo>
                      <a:pt x="102" y="99"/>
                    </a:lnTo>
                    <a:lnTo>
                      <a:pt x="100" y="100"/>
                    </a:lnTo>
                    <a:lnTo>
                      <a:pt x="102" y="103"/>
                    </a:lnTo>
                    <a:lnTo>
                      <a:pt x="100" y="105"/>
                    </a:lnTo>
                    <a:cubicBezTo>
                      <a:pt x="102" y="107"/>
                      <a:pt x="104" y="108"/>
                      <a:pt x="105" y="109"/>
                    </a:cubicBezTo>
                    <a:cubicBezTo>
                      <a:pt x="107" y="110"/>
                      <a:pt x="108" y="111"/>
                      <a:pt x="108" y="113"/>
                    </a:cubicBezTo>
                    <a:lnTo>
                      <a:pt x="108" y="113"/>
                    </a:lnTo>
                    <a:lnTo>
                      <a:pt x="110" y="115"/>
                    </a:lnTo>
                    <a:lnTo>
                      <a:pt x="111" y="115"/>
                    </a:lnTo>
                    <a:lnTo>
                      <a:pt x="111" y="116"/>
                    </a:lnTo>
                    <a:cubicBezTo>
                      <a:pt x="113" y="116"/>
                      <a:pt x="113" y="117"/>
                      <a:pt x="113" y="118"/>
                    </a:cubicBezTo>
                    <a:cubicBezTo>
                      <a:pt x="114" y="119"/>
                      <a:pt x="114" y="121"/>
                      <a:pt x="114" y="123"/>
                    </a:cubicBezTo>
                    <a:lnTo>
                      <a:pt x="114" y="123"/>
                    </a:lnTo>
                    <a:cubicBezTo>
                      <a:pt x="114" y="140"/>
                      <a:pt x="114" y="156"/>
                      <a:pt x="114" y="173"/>
                    </a:cubicBezTo>
                    <a:lnTo>
                      <a:pt x="114" y="196"/>
                    </a:lnTo>
                    <a:lnTo>
                      <a:pt x="114" y="215"/>
                    </a:lnTo>
                    <a:cubicBezTo>
                      <a:pt x="114" y="217"/>
                      <a:pt x="114" y="219"/>
                      <a:pt x="114" y="221"/>
                    </a:cubicBezTo>
                    <a:lnTo>
                      <a:pt x="117" y="221"/>
                    </a:lnTo>
                    <a:lnTo>
                      <a:pt x="116" y="218"/>
                    </a:lnTo>
                    <a:cubicBezTo>
                      <a:pt x="113" y="219"/>
                      <a:pt x="107" y="219"/>
                      <a:pt x="101" y="219"/>
                    </a:cubicBezTo>
                    <a:cubicBezTo>
                      <a:pt x="97" y="219"/>
                      <a:pt x="92" y="219"/>
                      <a:pt x="88" y="219"/>
                    </a:cubicBezTo>
                    <a:lnTo>
                      <a:pt x="87" y="222"/>
                    </a:lnTo>
                    <a:lnTo>
                      <a:pt x="91" y="221"/>
                    </a:lnTo>
                    <a:cubicBezTo>
                      <a:pt x="90" y="219"/>
                      <a:pt x="90" y="218"/>
                      <a:pt x="90" y="216"/>
                    </a:cubicBezTo>
                    <a:cubicBezTo>
                      <a:pt x="90" y="185"/>
                      <a:pt x="90" y="154"/>
                      <a:pt x="90" y="123"/>
                    </a:cubicBezTo>
                    <a:lnTo>
                      <a:pt x="90" y="121"/>
                    </a:lnTo>
                    <a:cubicBezTo>
                      <a:pt x="90" y="119"/>
                      <a:pt x="90" y="118"/>
                      <a:pt x="90" y="117"/>
                    </a:cubicBezTo>
                    <a:cubicBezTo>
                      <a:pt x="90" y="117"/>
                      <a:pt x="91" y="116"/>
                      <a:pt x="92" y="115"/>
                    </a:cubicBezTo>
                    <a:lnTo>
                      <a:pt x="93" y="115"/>
                    </a:lnTo>
                    <a:lnTo>
                      <a:pt x="94" y="114"/>
                    </a:lnTo>
                    <a:cubicBezTo>
                      <a:pt x="96" y="110"/>
                      <a:pt x="99" y="108"/>
                      <a:pt x="103" y="105"/>
                    </a:cubicBezTo>
                    <a:lnTo>
                      <a:pt x="102" y="103"/>
                    </a:lnTo>
                    <a:lnTo>
                      <a:pt x="100" y="105"/>
                    </a:lnTo>
                    <a:lnTo>
                      <a:pt x="102" y="103"/>
                    </a:lnTo>
                    <a:close/>
                    <a:moveTo>
                      <a:pt x="49" y="222"/>
                    </a:moveTo>
                    <a:lnTo>
                      <a:pt x="52" y="222"/>
                    </a:lnTo>
                    <a:cubicBezTo>
                      <a:pt x="53" y="218"/>
                      <a:pt x="53" y="215"/>
                      <a:pt x="53" y="212"/>
                    </a:cubicBezTo>
                    <a:cubicBezTo>
                      <a:pt x="53" y="188"/>
                      <a:pt x="53" y="163"/>
                      <a:pt x="53" y="138"/>
                    </a:cubicBezTo>
                    <a:cubicBezTo>
                      <a:pt x="53" y="134"/>
                      <a:pt x="53" y="130"/>
                      <a:pt x="53" y="126"/>
                    </a:cubicBezTo>
                    <a:lnTo>
                      <a:pt x="53" y="125"/>
                    </a:lnTo>
                    <a:cubicBezTo>
                      <a:pt x="53" y="122"/>
                      <a:pt x="53" y="119"/>
                      <a:pt x="52" y="116"/>
                    </a:cubicBezTo>
                    <a:cubicBezTo>
                      <a:pt x="51" y="113"/>
                      <a:pt x="49" y="110"/>
                      <a:pt x="45" y="108"/>
                    </a:cubicBezTo>
                    <a:lnTo>
                      <a:pt x="44" y="111"/>
                    </a:lnTo>
                    <a:lnTo>
                      <a:pt x="47" y="110"/>
                    </a:lnTo>
                    <a:cubicBezTo>
                      <a:pt x="45" y="107"/>
                      <a:pt x="43" y="105"/>
                      <a:pt x="41" y="104"/>
                    </a:cubicBezTo>
                    <a:cubicBezTo>
                      <a:pt x="39" y="102"/>
                      <a:pt x="37" y="101"/>
                      <a:pt x="36" y="100"/>
                    </a:cubicBezTo>
                    <a:lnTo>
                      <a:pt x="34" y="99"/>
                    </a:lnTo>
                    <a:lnTo>
                      <a:pt x="32" y="100"/>
                    </a:lnTo>
                    <a:cubicBezTo>
                      <a:pt x="31" y="101"/>
                      <a:pt x="29" y="102"/>
                      <a:pt x="28" y="103"/>
                    </a:cubicBezTo>
                    <a:cubicBezTo>
                      <a:pt x="26" y="104"/>
                      <a:pt x="25" y="105"/>
                      <a:pt x="24" y="107"/>
                    </a:cubicBezTo>
                    <a:cubicBezTo>
                      <a:pt x="22" y="109"/>
                      <a:pt x="20" y="111"/>
                      <a:pt x="17" y="113"/>
                    </a:cubicBezTo>
                    <a:lnTo>
                      <a:pt x="16" y="114"/>
                    </a:lnTo>
                    <a:lnTo>
                      <a:pt x="16" y="116"/>
                    </a:lnTo>
                    <a:lnTo>
                      <a:pt x="16" y="129"/>
                    </a:lnTo>
                    <a:cubicBezTo>
                      <a:pt x="16" y="142"/>
                      <a:pt x="16" y="154"/>
                      <a:pt x="16" y="167"/>
                    </a:cubicBezTo>
                    <a:cubicBezTo>
                      <a:pt x="16" y="182"/>
                      <a:pt x="16" y="198"/>
                      <a:pt x="16" y="213"/>
                    </a:cubicBezTo>
                    <a:lnTo>
                      <a:pt x="16" y="214"/>
                    </a:lnTo>
                    <a:cubicBezTo>
                      <a:pt x="16" y="214"/>
                      <a:pt x="16" y="216"/>
                      <a:pt x="16" y="217"/>
                    </a:cubicBezTo>
                    <a:cubicBezTo>
                      <a:pt x="15" y="219"/>
                      <a:pt x="16" y="222"/>
                      <a:pt x="18" y="225"/>
                    </a:cubicBezTo>
                    <a:lnTo>
                      <a:pt x="19" y="226"/>
                    </a:lnTo>
                    <a:lnTo>
                      <a:pt x="21" y="226"/>
                    </a:lnTo>
                    <a:lnTo>
                      <a:pt x="33" y="226"/>
                    </a:lnTo>
                    <a:cubicBezTo>
                      <a:pt x="37" y="226"/>
                      <a:pt x="41" y="226"/>
                      <a:pt x="45" y="226"/>
                    </a:cubicBezTo>
                    <a:lnTo>
                      <a:pt x="45" y="226"/>
                    </a:lnTo>
                    <a:cubicBezTo>
                      <a:pt x="47" y="226"/>
                      <a:pt x="48" y="225"/>
                      <a:pt x="50" y="225"/>
                    </a:cubicBezTo>
                    <a:lnTo>
                      <a:pt x="52" y="225"/>
                    </a:lnTo>
                    <a:lnTo>
                      <a:pt x="52" y="222"/>
                    </a:lnTo>
                    <a:lnTo>
                      <a:pt x="49" y="222"/>
                    </a:lnTo>
                    <a:lnTo>
                      <a:pt x="49" y="219"/>
                    </a:lnTo>
                    <a:cubicBezTo>
                      <a:pt x="47" y="219"/>
                      <a:pt x="46" y="219"/>
                      <a:pt x="45" y="219"/>
                    </a:cubicBezTo>
                    <a:lnTo>
                      <a:pt x="45" y="219"/>
                    </a:lnTo>
                    <a:cubicBezTo>
                      <a:pt x="41" y="219"/>
                      <a:pt x="37" y="219"/>
                      <a:pt x="33" y="219"/>
                    </a:cubicBezTo>
                    <a:cubicBezTo>
                      <a:pt x="29" y="219"/>
                      <a:pt x="25" y="219"/>
                      <a:pt x="21" y="219"/>
                    </a:cubicBezTo>
                    <a:lnTo>
                      <a:pt x="21" y="223"/>
                    </a:lnTo>
                    <a:lnTo>
                      <a:pt x="23" y="220"/>
                    </a:lnTo>
                    <a:cubicBezTo>
                      <a:pt x="22" y="219"/>
                      <a:pt x="22" y="219"/>
                      <a:pt x="22" y="217"/>
                    </a:cubicBezTo>
                    <a:cubicBezTo>
                      <a:pt x="22" y="216"/>
                      <a:pt x="22" y="215"/>
                      <a:pt x="22" y="214"/>
                    </a:cubicBezTo>
                    <a:lnTo>
                      <a:pt x="22" y="213"/>
                    </a:lnTo>
                    <a:cubicBezTo>
                      <a:pt x="22" y="198"/>
                      <a:pt x="22" y="182"/>
                      <a:pt x="22" y="167"/>
                    </a:cubicBezTo>
                    <a:lnTo>
                      <a:pt x="22" y="129"/>
                    </a:lnTo>
                    <a:lnTo>
                      <a:pt x="22" y="116"/>
                    </a:lnTo>
                    <a:lnTo>
                      <a:pt x="19" y="116"/>
                    </a:lnTo>
                    <a:lnTo>
                      <a:pt x="21" y="118"/>
                    </a:lnTo>
                    <a:cubicBezTo>
                      <a:pt x="24" y="116"/>
                      <a:pt x="27" y="114"/>
                      <a:pt x="29" y="110"/>
                    </a:cubicBezTo>
                    <a:cubicBezTo>
                      <a:pt x="29" y="109"/>
                      <a:pt x="30" y="109"/>
                      <a:pt x="31" y="108"/>
                    </a:cubicBezTo>
                    <a:cubicBezTo>
                      <a:pt x="33" y="107"/>
                      <a:pt x="34" y="106"/>
                      <a:pt x="36" y="105"/>
                    </a:cubicBezTo>
                    <a:lnTo>
                      <a:pt x="34" y="103"/>
                    </a:lnTo>
                    <a:lnTo>
                      <a:pt x="32" y="105"/>
                    </a:lnTo>
                    <a:cubicBezTo>
                      <a:pt x="34" y="107"/>
                      <a:pt x="36" y="108"/>
                      <a:pt x="38" y="109"/>
                    </a:cubicBezTo>
                    <a:cubicBezTo>
                      <a:pt x="39" y="110"/>
                      <a:pt x="40" y="111"/>
                      <a:pt x="41" y="112"/>
                    </a:cubicBezTo>
                    <a:lnTo>
                      <a:pt x="41" y="113"/>
                    </a:lnTo>
                    <a:lnTo>
                      <a:pt x="42" y="114"/>
                    </a:lnTo>
                    <a:cubicBezTo>
                      <a:pt x="44" y="115"/>
                      <a:pt x="45" y="116"/>
                      <a:pt x="46" y="118"/>
                    </a:cubicBezTo>
                    <a:cubicBezTo>
                      <a:pt x="46" y="120"/>
                      <a:pt x="46" y="122"/>
                      <a:pt x="46" y="125"/>
                    </a:cubicBezTo>
                    <a:lnTo>
                      <a:pt x="46" y="126"/>
                    </a:lnTo>
                    <a:lnTo>
                      <a:pt x="46" y="138"/>
                    </a:lnTo>
                    <a:cubicBezTo>
                      <a:pt x="46" y="163"/>
                      <a:pt x="46" y="188"/>
                      <a:pt x="46" y="212"/>
                    </a:cubicBezTo>
                    <a:cubicBezTo>
                      <a:pt x="46" y="215"/>
                      <a:pt x="46" y="218"/>
                      <a:pt x="46" y="222"/>
                    </a:cubicBezTo>
                    <a:lnTo>
                      <a:pt x="49" y="222"/>
                    </a:lnTo>
                    <a:lnTo>
                      <a:pt x="49" y="219"/>
                    </a:lnTo>
                    <a:lnTo>
                      <a:pt x="49" y="222"/>
                    </a:lnTo>
                    <a:close/>
                    <a:moveTo>
                      <a:pt x="104" y="98"/>
                    </a:moveTo>
                    <a:lnTo>
                      <a:pt x="102" y="101"/>
                    </a:lnTo>
                    <a:cubicBezTo>
                      <a:pt x="106" y="102"/>
                      <a:pt x="108" y="104"/>
                      <a:pt x="111" y="105"/>
                    </a:cubicBezTo>
                    <a:cubicBezTo>
                      <a:pt x="113" y="106"/>
                      <a:pt x="114" y="106"/>
                      <a:pt x="116" y="106"/>
                    </a:cubicBezTo>
                    <a:lnTo>
                      <a:pt x="120" y="107"/>
                    </a:lnTo>
                    <a:lnTo>
                      <a:pt x="120" y="103"/>
                    </a:lnTo>
                    <a:lnTo>
                      <a:pt x="120" y="99"/>
                    </a:lnTo>
                    <a:lnTo>
                      <a:pt x="120" y="93"/>
                    </a:lnTo>
                    <a:cubicBezTo>
                      <a:pt x="120" y="89"/>
                      <a:pt x="120" y="85"/>
                      <a:pt x="120" y="81"/>
                    </a:cubicBezTo>
                    <a:lnTo>
                      <a:pt x="120" y="81"/>
                    </a:lnTo>
                    <a:cubicBezTo>
                      <a:pt x="120" y="78"/>
                      <a:pt x="119" y="75"/>
                      <a:pt x="118" y="73"/>
                    </a:cubicBezTo>
                    <a:cubicBezTo>
                      <a:pt x="117" y="71"/>
                      <a:pt x="116" y="69"/>
                      <a:pt x="115" y="68"/>
                    </a:cubicBezTo>
                    <a:cubicBezTo>
                      <a:pt x="114" y="65"/>
                      <a:pt x="112" y="65"/>
                      <a:pt x="110" y="65"/>
                    </a:cubicBezTo>
                    <a:cubicBezTo>
                      <a:pt x="108" y="65"/>
                      <a:pt x="106" y="66"/>
                      <a:pt x="105" y="68"/>
                    </a:cubicBezTo>
                    <a:cubicBezTo>
                      <a:pt x="104" y="71"/>
                      <a:pt x="101" y="74"/>
                      <a:pt x="101" y="78"/>
                    </a:cubicBezTo>
                    <a:cubicBezTo>
                      <a:pt x="101" y="81"/>
                      <a:pt x="101" y="84"/>
                      <a:pt x="101" y="86"/>
                    </a:cubicBezTo>
                    <a:cubicBezTo>
                      <a:pt x="101" y="90"/>
                      <a:pt x="101" y="94"/>
                      <a:pt x="101" y="98"/>
                    </a:cubicBezTo>
                    <a:lnTo>
                      <a:pt x="101" y="100"/>
                    </a:lnTo>
                    <a:lnTo>
                      <a:pt x="102" y="101"/>
                    </a:lnTo>
                    <a:lnTo>
                      <a:pt x="104" y="98"/>
                    </a:lnTo>
                    <a:lnTo>
                      <a:pt x="107" y="98"/>
                    </a:lnTo>
                    <a:cubicBezTo>
                      <a:pt x="107" y="94"/>
                      <a:pt x="107" y="90"/>
                      <a:pt x="107" y="86"/>
                    </a:cubicBezTo>
                    <a:cubicBezTo>
                      <a:pt x="107" y="84"/>
                      <a:pt x="107" y="81"/>
                      <a:pt x="107" y="79"/>
                    </a:cubicBezTo>
                    <a:cubicBezTo>
                      <a:pt x="108" y="77"/>
                      <a:pt x="109" y="74"/>
                      <a:pt x="111" y="71"/>
                    </a:cubicBezTo>
                    <a:lnTo>
                      <a:pt x="110" y="70"/>
                    </a:lnTo>
                    <a:lnTo>
                      <a:pt x="110" y="71"/>
                    </a:lnTo>
                    <a:lnTo>
                      <a:pt x="111" y="71"/>
                    </a:lnTo>
                    <a:lnTo>
                      <a:pt x="110" y="70"/>
                    </a:lnTo>
                    <a:lnTo>
                      <a:pt x="110" y="71"/>
                    </a:lnTo>
                    <a:lnTo>
                      <a:pt x="110" y="71"/>
                    </a:lnTo>
                    <a:lnTo>
                      <a:pt x="110" y="71"/>
                    </a:lnTo>
                    <a:lnTo>
                      <a:pt x="110" y="71"/>
                    </a:lnTo>
                    <a:lnTo>
                      <a:pt x="110" y="71"/>
                    </a:lnTo>
                    <a:lnTo>
                      <a:pt x="110" y="71"/>
                    </a:lnTo>
                    <a:lnTo>
                      <a:pt x="110" y="71"/>
                    </a:lnTo>
                    <a:lnTo>
                      <a:pt x="110" y="71"/>
                    </a:lnTo>
                    <a:lnTo>
                      <a:pt x="110" y="71"/>
                    </a:lnTo>
                    <a:lnTo>
                      <a:pt x="110" y="71"/>
                    </a:lnTo>
                    <a:lnTo>
                      <a:pt x="110" y="71"/>
                    </a:lnTo>
                    <a:lnTo>
                      <a:pt x="110" y="70"/>
                    </a:lnTo>
                    <a:lnTo>
                      <a:pt x="109" y="70"/>
                    </a:lnTo>
                    <a:lnTo>
                      <a:pt x="110" y="71"/>
                    </a:lnTo>
                    <a:lnTo>
                      <a:pt x="110" y="70"/>
                    </a:lnTo>
                    <a:lnTo>
                      <a:pt x="109" y="70"/>
                    </a:lnTo>
                    <a:cubicBezTo>
                      <a:pt x="110" y="73"/>
                      <a:pt x="111" y="74"/>
                      <a:pt x="112" y="76"/>
                    </a:cubicBezTo>
                    <a:cubicBezTo>
                      <a:pt x="113" y="78"/>
                      <a:pt x="113" y="79"/>
                      <a:pt x="113" y="81"/>
                    </a:cubicBezTo>
                    <a:lnTo>
                      <a:pt x="113" y="81"/>
                    </a:lnTo>
                    <a:cubicBezTo>
                      <a:pt x="113" y="85"/>
                      <a:pt x="113" y="89"/>
                      <a:pt x="113" y="93"/>
                    </a:cubicBezTo>
                    <a:lnTo>
                      <a:pt x="113" y="99"/>
                    </a:lnTo>
                    <a:lnTo>
                      <a:pt x="113" y="103"/>
                    </a:lnTo>
                    <a:lnTo>
                      <a:pt x="116" y="103"/>
                    </a:lnTo>
                    <a:lnTo>
                      <a:pt x="117" y="100"/>
                    </a:lnTo>
                    <a:cubicBezTo>
                      <a:pt x="116" y="100"/>
                      <a:pt x="115" y="100"/>
                      <a:pt x="114" y="100"/>
                    </a:cubicBezTo>
                    <a:lnTo>
                      <a:pt x="113" y="99"/>
                    </a:lnTo>
                    <a:cubicBezTo>
                      <a:pt x="111" y="98"/>
                      <a:pt x="109" y="97"/>
                      <a:pt x="106" y="95"/>
                    </a:cubicBezTo>
                    <a:lnTo>
                      <a:pt x="104" y="98"/>
                    </a:lnTo>
                    <a:lnTo>
                      <a:pt x="107" y="98"/>
                    </a:lnTo>
                    <a:lnTo>
                      <a:pt x="104" y="98"/>
                    </a:lnTo>
                    <a:close/>
                    <a:moveTo>
                      <a:pt x="87" y="104"/>
                    </a:moveTo>
                    <a:lnTo>
                      <a:pt x="89" y="107"/>
                    </a:lnTo>
                    <a:cubicBezTo>
                      <a:pt x="93" y="104"/>
                      <a:pt x="98" y="103"/>
                      <a:pt x="102" y="99"/>
                    </a:cubicBezTo>
                    <a:lnTo>
                      <a:pt x="103" y="98"/>
                    </a:lnTo>
                    <a:lnTo>
                      <a:pt x="103" y="97"/>
                    </a:lnTo>
                    <a:cubicBezTo>
                      <a:pt x="103" y="94"/>
                      <a:pt x="103" y="91"/>
                      <a:pt x="103" y="88"/>
                    </a:cubicBezTo>
                    <a:cubicBezTo>
                      <a:pt x="103" y="86"/>
                      <a:pt x="103" y="84"/>
                      <a:pt x="103" y="82"/>
                    </a:cubicBezTo>
                    <a:lnTo>
                      <a:pt x="103" y="81"/>
                    </a:lnTo>
                    <a:cubicBezTo>
                      <a:pt x="103" y="75"/>
                      <a:pt x="100" y="71"/>
                      <a:pt x="98" y="68"/>
                    </a:cubicBezTo>
                    <a:cubicBezTo>
                      <a:pt x="97" y="66"/>
                      <a:pt x="95" y="65"/>
                      <a:pt x="93" y="65"/>
                    </a:cubicBezTo>
                    <a:cubicBezTo>
                      <a:pt x="91" y="65"/>
                      <a:pt x="89" y="66"/>
                      <a:pt x="88" y="68"/>
                    </a:cubicBezTo>
                    <a:cubicBezTo>
                      <a:pt x="87" y="70"/>
                      <a:pt x="84" y="74"/>
                      <a:pt x="84" y="79"/>
                    </a:cubicBezTo>
                    <a:lnTo>
                      <a:pt x="84" y="79"/>
                    </a:lnTo>
                    <a:lnTo>
                      <a:pt x="87" y="79"/>
                    </a:lnTo>
                    <a:lnTo>
                      <a:pt x="84" y="79"/>
                    </a:lnTo>
                    <a:cubicBezTo>
                      <a:pt x="84" y="82"/>
                      <a:pt x="84" y="86"/>
                      <a:pt x="84" y="89"/>
                    </a:cubicBezTo>
                    <a:cubicBezTo>
                      <a:pt x="84" y="94"/>
                      <a:pt x="84" y="98"/>
                      <a:pt x="84" y="104"/>
                    </a:cubicBezTo>
                    <a:lnTo>
                      <a:pt x="84" y="109"/>
                    </a:lnTo>
                    <a:lnTo>
                      <a:pt x="89" y="107"/>
                    </a:lnTo>
                    <a:lnTo>
                      <a:pt x="87" y="104"/>
                    </a:lnTo>
                    <a:lnTo>
                      <a:pt x="90" y="104"/>
                    </a:lnTo>
                    <a:lnTo>
                      <a:pt x="90" y="89"/>
                    </a:lnTo>
                    <a:cubicBezTo>
                      <a:pt x="90" y="86"/>
                      <a:pt x="90" y="82"/>
                      <a:pt x="90" y="79"/>
                    </a:cubicBezTo>
                    <a:lnTo>
                      <a:pt x="90" y="79"/>
                    </a:lnTo>
                    <a:lnTo>
                      <a:pt x="90" y="79"/>
                    </a:lnTo>
                    <a:lnTo>
                      <a:pt x="89" y="79"/>
                    </a:lnTo>
                    <a:lnTo>
                      <a:pt x="90" y="79"/>
                    </a:lnTo>
                    <a:lnTo>
                      <a:pt x="90" y="79"/>
                    </a:lnTo>
                    <a:lnTo>
                      <a:pt x="89" y="79"/>
                    </a:lnTo>
                    <a:lnTo>
                      <a:pt x="90" y="79"/>
                    </a:lnTo>
                    <a:cubicBezTo>
                      <a:pt x="90" y="77"/>
                      <a:pt x="92" y="74"/>
                      <a:pt x="94" y="71"/>
                    </a:cubicBezTo>
                    <a:lnTo>
                      <a:pt x="93" y="70"/>
                    </a:lnTo>
                    <a:lnTo>
                      <a:pt x="93" y="71"/>
                    </a:lnTo>
                    <a:lnTo>
                      <a:pt x="94" y="71"/>
                    </a:lnTo>
                    <a:lnTo>
                      <a:pt x="93" y="70"/>
                    </a:lnTo>
                    <a:lnTo>
                      <a:pt x="93" y="71"/>
                    </a:lnTo>
                    <a:lnTo>
                      <a:pt x="93" y="71"/>
                    </a:lnTo>
                    <a:lnTo>
                      <a:pt x="92" y="71"/>
                    </a:lnTo>
                    <a:lnTo>
                      <a:pt x="93" y="71"/>
                    </a:lnTo>
                    <a:lnTo>
                      <a:pt x="93" y="71"/>
                    </a:lnTo>
                    <a:lnTo>
                      <a:pt x="92" y="71"/>
                    </a:lnTo>
                    <a:cubicBezTo>
                      <a:pt x="95" y="75"/>
                      <a:pt x="96" y="78"/>
                      <a:pt x="96" y="81"/>
                    </a:cubicBezTo>
                    <a:lnTo>
                      <a:pt x="96" y="81"/>
                    </a:lnTo>
                    <a:cubicBezTo>
                      <a:pt x="96" y="83"/>
                      <a:pt x="96" y="86"/>
                      <a:pt x="96" y="88"/>
                    </a:cubicBezTo>
                    <a:cubicBezTo>
                      <a:pt x="96" y="91"/>
                      <a:pt x="96" y="94"/>
                      <a:pt x="96" y="97"/>
                    </a:cubicBezTo>
                    <a:lnTo>
                      <a:pt x="99" y="97"/>
                    </a:lnTo>
                    <a:lnTo>
                      <a:pt x="97" y="95"/>
                    </a:lnTo>
                    <a:cubicBezTo>
                      <a:pt x="94" y="97"/>
                      <a:pt x="91" y="99"/>
                      <a:pt x="86" y="101"/>
                    </a:cubicBezTo>
                    <a:lnTo>
                      <a:pt x="87" y="104"/>
                    </a:lnTo>
                    <a:lnTo>
                      <a:pt x="90" y="104"/>
                    </a:lnTo>
                    <a:lnTo>
                      <a:pt x="87" y="104"/>
                    </a:lnTo>
                    <a:close/>
                    <a:moveTo>
                      <a:pt x="66" y="98"/>
                    </a:moveTo>
                    <a:lnTo>
                      <a:pt x="69" y="98"/>
                    </a:lnTo>
                    <a:cubicBezTo>
                      <a:pt x="69" y="95"/>
                      <a:pt x="69" y="91"/>
                      <a:pt x="69" y="88"/>
                    </a:cubicBezTo>
                    <a:cubicBezTo>
                      <a:pt x="69" y="87"/>
                      <a:pt x="69" y="85"/>
                      <a:pt x="69" y="83"/>
                    </a:cubicBezTo>
                    <a:lnTo>
                      <a:pt x="69" y="81"/>
                    </a:lnTo>
                    <a:cubicBezTo>
                      <a:pt x="69" y="76"/>
                      <a:pt x="67" y="72"/>
                      <a:pt x="65" y="68"/>
                    </a:cubicBezTo>
                    <a:cubicBezTo>
                      <a:pt x="63" y="66"/>
                      <a:pt x="61" y="65"/>
                      <a:pt x="59" y="65"/>
                    </a:cubicBezTo>
                    <a:cubicBezTo>
                      <a:pt x="58" y="65"/>
                      <a:pt x="56" y="66"/>
                      <a:pt x="55" y="68"/>
                    </a:cubicBezTo>
                    <a:cubicBezTo>
                      <a:pt x="53" y="71"/>
                      <a:pt x="51" y="75"/>
                      <a:pt x="51" y="80"/>
                    </a:cubicBezTo>
                    <a:lnTo>
                      <a:pt x="51" y="81"/>
                    </a:lnTo>
                    <a:cubicBezTo>
                      <a:pt x="51" y="83"/>
                      <a:pt x="51" y="84"/>
                      <a:pt x="51" y="86"/>
                    </a:cubicBezTo>
                    <a:cubicBezTo>
                      <a:pt x="51" y="89"/>
                      <a:pt x="51" y="92"/>
                      <a:pt x="51" y="95"/>
                    </a:cubicBezTo>
                    <a:lnTo>
                      <a:pt x="51" y="104"/>
                    </a:lnTo>
                    <a:lnTo>
                      <a:pt x="51" y="108"/>
                    </a:lnTo>
                    <a:lnTo>
                      <a:pt x="55" y="107"/>
                    </a:lnTo>
                    <a:cubicBezTo>
                      <a:pt x="60" y="105"/>
                      <a:pt x="63" y="103"/>
                      <a:pt x="67" y="101"/>
                    </a:cubicBezTo>
                    <a:lnTo>
                      <a:pt x="69" y="100"/>
                    </a:lnTo>
                    <a:lnTo>
                      <a:pt x="69" y="98"/>
                    </a:lnTo>
                    <a:lnTo>
                      <a:pt x="66" y="98"/>
                    </a:lnTo>
                    <a:lnTo>
                      <a:pt x="64" y="95"/>
                    </a:lnTo>
                    <a:cubicBezTo>
                      <a:pt x="60" y="98"/>
                      <a:pt x="57" y="99"/>
                      <a:pt x="53" y="101"/>
                    </a:cubicBezTo>
                    <a:lnTo>
                      <a:pt x="54" y="104"/>
                    </a:lnTo>
                    <a:lnTo>
                      <a:pt x="57" y="104"/>
                    </a:lnTo>
                    <a:lnTo>
                      <a:pt x="57" y="95"/>
                    </a:lnTo>
                    <a:cubicBezTo>
                      <a:pt x="57" y="92"/>
                      <a:pt x="57" y="89"/>
                      <a:pt x="57" y="86"/>
                    </a:cubicBezTo>
                    <a:cubicBezTo>
                      <a:pt x="57" y="84"/>
                      <a:pt x="57" y="82"/>
                      <a:pt x="57" y="80"/>
                    </a:cubicBezTo>
                    <a:lnTo>
                      <a:pt x="57" y="80"/>
                    </a:lnTo>
                    <a:cubicBezTo>
                      <a:pt x="57" y="77"/>
                      <a:pt x="59" y="74"/>
                      <a:pt x="60" y="71"/>
                    </a:cubicBezTo>
                    <a:lnTo>
                      <a:pt x="59" y="70"/>
                    </a:lnTo>
                    <a:lnTo>
                      <a:pt x="59" y="71"/>
                    </a:lnTo>
                    <a:lnTo>
                      <a:pt x="60" y="71"/>
                    </a:lnTo>
                    <a:lnTo>
                      <a:pt x="59" y="70"/>
                    </a:lnTo>
                    <a:lnTo>
                      <a:pt x="59" y="71"/>
                    </a:lnTo>
                    <a:lnTo>
                      <a:pt x="59" y="71"/>
                    </a:lnTo>
                    <a:lnTo>
                      <a:pt x="59" y="71"/>
                    </a:lnTo>
                    <a:lnTo>
                      <a:pt x="59" y="71"/>
                    </a:lnTo>
                    <a:lnTo>
                      <a:pt x="59" y="71"/>
                    </a:lnTo>
                    <a:lnTo>
                      <a:pt x="59" y="71"/>
                    </a:lnTo>
                    <a:cubicBezTo>
                      <a:pt x="61" y="75"/>
                      <a:pt x="63" y="78"/>
                      <a:pt x="63" y="81"/>
                    </a:cubicBezTo>
                    <a:lnTo>
                      <a:pt x="63" y="82"/>
                    </a:lnTo>
                    <a:cubicBezTo>
                      <a:pt x="62" y="84"/>
                      <a:pt x="62" y="86"/>
                      <a:pt x="62" y="88"/>
                    </a:cubicBezTo>
                    <a:cubicBezTo>
                      <a:pt x="62" y="92"/>
                      <a:pt x="63" y="95"/>
                      <a:pt x="63" y="98"/>
                    </a:cubicBezTo>
                    <a:lnTo>
                      <a:pt x="66" y="98"/>
                    </a:lnTo>
                    <a:lnTo>
                      <a:pt x="64" y="95"/>
                    </a:lnTo>
                    <a:lnTo>
                      <a:pt x="66" y="98"/>
                    </a:lnTo>
                    <a:close/>
                    <a:moveTo>
                      <a:pt x="82" y="103"/>
                    </a:moveTo>
                    <a:lnTo>
                      <a:pt x="85" y="104"/>
                    </a:lnTo>
                    <a:cubicBezTo>
                      <a:pt x="85" y="103"/>
                      <a:pt x="86" y="102"/>
                      <a:pt x="86" y="100"/>
                    </a:cubicBezTo>
                    <a:cubicBezTo>
                      <a:pt x="86" y="96"/>
                      <a:pt x="86" y="92"/>
                      <a:pt x="86" y="88"/>
                    </a:cubicBezTo>
                    <a:lnTo>
                      <a:pt x="86" y="80"/>
                    </a:lnTo>
                    <a:lnTo>
                      <a:pt x="86" y="80"/>
                    </a:lnTo>
                    <a:lnTo>
                      <a:pt x="86" y="78"/>
                    </a:lnTo>
                    <a:lnTo>
                      <a:pt x="86" y="78"/>
                    </a:lnTo>
                    <a:lnTo>
                      <a:pt x="86" y="77"/>
                    </a:lnTo>
                    <a:cubicBezTo>
                      <a:pt x="85" y="75"/>
                      <a:pt x="84" y="72"/>
                      <a:pt x="83" y="70"/>
                    </a:cubicBezTo>
                    <a:cubicBezTo>
                      <a:pt x="82" y="68"/>
                      <a:pt x="81" y="67"/>
                      <a:pt x="80" y="67"/>
                    </a:cubicBezTo>
                    <a:cubicBezTo>
                      <a:pt x="79" y="66"/>
                      <a:pt x="78" y="65"/>
                      <a:pt x="76" y="65"/>
                    </a:cubicBezTo>
                    <a:lnTo>
                      <a:pt x="76" y="65"/>
                    </a:lnTo>
                    <a:lnTo>
                      <a:pt x="76" y="68"/>
                    </a:lnTo>
                    <a:lnTo>
                      <a:pt x="76" y="65"/>
                    </a:lnTo>
                    <a:cubicBezTo>
                      <a:pt x="74" y="66"/>
                      <a:pt x="73" y="66"/>
                      <a:pt x="72" y="67"/>
                    </a:cubicBezTo>
                    <a:cubicBezTo>
                      <a:pt x="71" y="69"/>
                      <a:pt x="70" y="71"/>
                      <a:pt x="69" y="72"/>
                    </a:cubicBezTo>
                    <a:cubicBezTo>
                      <a:pt x="68" y="74"/>
                      <a:pt x="68" y="76"/>
                      <a:pt x="67" y="79"/>
                    </a:cubicBezTo>
                    <a:cubicBezTo>
                      <a:pt x="67" y="81"/>
                      <a:pt x="67" y="84"/>
                      <a:pt x="67" y="87"/>
                    </a:cubicBezTo>
                    <a:cubicBezTo>
                      <a:pt x="67" y="90"/>
                      <a:pt x="67" y="94"/>
                      <a:pt x="67" y="98"/>
                    </a:cubicBezTo>
                    <a:lnTo>
                      <a:pt x="67" y="101"/>
                    </a:lnTo>
                    <a:lnTo>
                      <a:pt x="70" y="101"/>
                    </a:lnTo>
                    <a:cubicBezTo>
                      <a:pt x="71" y="102"/>
                      <a:pt x="72" y="102"/>
                      <a:pt x="74" y="104"/>
                    </a:cubicBezTo>
                    <a:cubicBezTo>
                      <a:pt x="75" y="105"/>
                      <a:pt x="78" y="106"/>
                      <a:pt x="81" y="106"/>
                    </a:cubicBezTo>
                    <a:lnTo>
                      <a:pt x="82" y="106"/>
                    </a:lnTo>
                    <a:lnTo>
                      <a:pt x="84" y="106"/>
                    </a:lnTo>
                    <a:lnTo>
                      <a:pt x="85" y="104"/>
                    </a:lnTo>
                    <a:lnTo>
                      <a:pt x="82" y="103"/>
                    </a:lnTo>
                    <a:lnTo>
                      <a:pt x="81" y="100"/>
                    </a:lnTo>
                    <a:lnTo>
                      <a:pt x="81" y="100"/>
                    </a:lnTo>
                    <a:cubicBezTo>
                      <a:pt x="80" y="100"/>
                      <a:pt x="79" y="99"/>
                      <a:pt x="77" y="98"/>
                    </a:cubicBezTo>
                    <a:cubicBezTo>
                      <a:pt x="76" y="97"/>
                      <a:pt x="74" y="96"/>
                      <a:pt x="72" y="95"/>
                    </a:cubicBezTo>
                    <a:lnTo>
                      <a:pt x="71" y="98"/>
                    </a:lnTo>
                    <a:lnTo>
                      <a:pt x="74" y="98"/>
                    </a:lnTo>
                    <a:cubicBezTo>
                      <a:pt x="74" y="94"/>
                      <a:pt x="74" y="90"/>
                      <a:pt x="74" y="87"/>
                    </a:cubicBezTo>
                    <a:cubicBezTo>
                      <a:pt x="74" y="84"/>
                      <a:pt x="74" y="81"/>
                      <a:pt x="74" y="79"/>
                    </a:cubicBezTo>
                    <a:cubicBezTo>
                      <a:pt x="74" y="78"/>
                      <a:pt x="75" y="75"/>
                      <a:pt x="76" y="74"/>
                    </a:cubicBezTo>
                    <a:cubicBezTo>
                      <a:pt x="76" y="73"/>
                      <a:pt x="77" y="72"/>
                      <a:pt x="77" y="72"/>
                    </a:cubicBezTo>
                    <a:lnTo>
                      <a:pt x="77" y="71"/>
                    </a:lnTo>
                    <a:lnTo>
                      <a:pt x="77" y="71"/>
                    </a:lnTo>
                    <a:lnTo>
                      <a:pt x="77" y="71"/>
                    </a:lnTo>
                    <a:lnTo>
                      <a:pt x="77" y="71"/>
                    </a:lnTo>
                    <a:lnTo>
                      <a:pt x="77" y="71"/>
                    </a:lnTo>
                    <a:lnTo>
                      <a:pt x="77" y="71"/>
                    </a:lnTo>
                    <a:lnTo>
                      <a:pt x="76" y="70"/>
                    </a:lnTo>
                    <a:lnTo>
                      <a:pt x="77" y="71"/>
                    </a:lnTo>
                    <a:lnTo>
                      <a:pt x="77" y="71"/>
                    </a:lnTo>
                    <a:lnTo>
                      <a:pt x="76" y="70"/>
                    </a:lnTo>
                    <a:lnTo>
                      <a:pt x="77" y="71"/>
                    </a:lnTo>
                    <a:lnTo>
                      <a:pt x="77" y="71"/>
                    </a:lnTo>
                    <a:lnTo>
                      <a:pt x="76" y="69"/>
                    </a:lnTo>
                    <a:lnTo>
                      <a:pt x="76" y="71"/>
                    </a:lnTo>
                    <a:lnTo>
                      <a:pt x="77" y="71"/>
                    </a:lnTo>
                    <a:lnTo>
                      <a:pt x="76" y="69"/>
                    </a:lnTo>
                    <a:lnTo>
                      <a:pt x="76" y="71"/>
                    </a:lnTo>
                    <a:lnTo>
                      <a:pt x="76" y="70"/>
                    </a:lnTo>
                    <a:lnTo>
                      <a:pt x="76" y="71"/>
                    </a:lnTo>
                    <a:lnTo>
                      <a:pt x="76" y="71"/>
                    </a:lnTo>
                    <a:lnTo>
                      <a:pt x="76" y="70"/>
                    </a:lnTo>
                    <a:lnTo>
                      <a:pt x="76" y="71"/>
                    </a:lnTo>
                    <a:lnTo>
                      <a:pt x="76" y="71"/>
                    </a:lnTo>
                    <a:cubicBezTo>
                      <a:pt x="77" y="72"/>
                      <a:pt x="79" y="75"/>
                      <a:pt x="79" y="78"/>
                    </a:cubicBezTo>
                    <a:lnTo>
                      <a:pt x="82" y="78"/>
                    </a:lnTo>
                    <a:lnTo>
                      <a:pt x="79" y="78"/>
                    </a:lnTo>
                    <a:lnTo>
                      <a:pt x="79" y="81"/>
                    </a:lnTo>
                    <a:lnTo>
                      <a:pt x="83" y="80"/>
                    </a:lnTo>
                    <a:lnTo>
                      <a:pt x="79" y="80"/>
                    </a:lnTo>
                    <a:lnTo>
                      <a:pt x="79" y="88"/>
                    </a:lnTo>
                    <a:cubicBezTo>
                      <a:pt x="79" y="92"/>
                      <a:pt x="79" y="96"/>
                      <a:pt x="79" y="100"/>
                    </a:cubicBezTo>
                    <a:lnTo>
                      <a:pt x="80" y="100"/>
                    </a:lnTo>
                    <a:lnTo>
                      <a:pt x="79" y="100"/>
                    </a:lnTo>
                    <a:lnTo>
                      <a:pt x="79" y="100"/>
                    </a:lnTo>
                    <a:lnTo>
                      <a:pt x="80" y="100"/>
                    </a:lnTo>
                    <a:lnTo>
                      <a:pt x="79" y="100"/>
                    </a:lnTo>
                    <a:cubicBezTo>
                      <a:pt x="79" y="100"/>
                      <a:pt x="79" y="101"/>
                      <a:pt x="79" y="102"/>
                    </a:cubicBezTo>
                    <a:lnTo>
                      <a:pt x="82" y="103"/>
                    </a:lnTo>
                    <a:lnTo>
                      <a:pt x="81" y="100"/>
                    </a:lnTo>
                    <a:lnTo>
                      <a:pt x="82" y="103"/>
                    </a:lnTo>
                    <a:close/>
                    <a:moveTo>
                      <a:pt x="116" y="63"/>
                    </a:moveTo>
                    <a:lnTo>
                      <a:pt x="120" y="63"/>
                    </a:lnTo>
                    <a:cubicBezTo>
                      <a:pt x="120" y="58"/>
                      <a:pt x="119" y="54"/>
                      <a:pt x="120" y="50"/>
                    </a:cubicBezTo>
                    <a:lnTo>
                      <a:pt x="120" y="49"/>
                    </a:lnTo>
                    <a:cubicBezTo>
                      <a:pt x="120" y="46"/>
                      <a:pt x="119" y="43"/>
                      <a:pt x="117" y="41"/>
                    </a:cubicBezTo>
                    <a:cubicBezTo>
                      <a:pt x="116" y="38"/>
                      <a:pt x="114" y="37"/>
                      <a:pt x="111" y="35"/>
                    </a:cubicBezTo>
                    <a:lnTo>
                      <a:pt x="109" y="34"/>
                    </a:lnTo>
                    <a:lnTo>
                      <a:pt x="107" y="36"/>
                    </a:lnTo>
                    <a:cubicBezTo>
                      <a:pt x="105" y="38"/>
                      <a:pt x="103" y="40"/>
                      <a:pt x="102" y="41"/>
                    </a:cubicBezTo>
                    <a:cubicBezTo>
                      <a:pt x="102" y="41"/>
                      <a:pt x="101" y="42"/>
                      <a:pt x="101" y="43"/>
                    </a:cubicBezTo>
                    <a:cubicBezTo>
                      <a:pt x="101" y="44"/>
                      <a:pt x="101" y="45"/>
                      <a:pt x="101" y="45"/>
                    </a:cubicBezTo>
                    <a:cubicBezTo>
                      <a:pt x="101" y="48"/>
                      <a:pt x="101" y="51"/>
                      <a:pt x="101" y="53"/>
                    </a:cubicBezTo>
                    <a:cubicBezTo>
                      <a:pt x="101" y="56"/>
                      <a:pt x="101" y="60"/>
                      <a:pt x="101" y="63"/>
                    </a:cubicBezTo>
                    <a:lnTo>
                      <a:pt x="102" y="65"/>
                    </a:lnTo>
                    <a:lnTo>
                      <a:pt x="104" y="65"/>
                    </a:lnTo>
                    <a:cubicBezTo>
                      <a:pt x="106" y="66"/>
                      <a:pt x="108" y="66"/>
                      <a:pt x="110" y="66"/>
                    </a:cubicBezTo>
                    <a:cubicBezTo>
                      <a:pt x="112" y="66"/>
                      <a:pt x="114" y="66"/>
                      <a:pt x="117" y="66"/>
                    </a:cubicBezTo>
                    <a:lnTo>
                      <a:pt x="119" y="65"/>
                    </a:lnTo>
                    <a:lnTo>
                      <a:pt x="120" y="63"/>
                    </a:lnTo>
                    <a:lnTo>
                      <a:pt x="116" y="63"/>
                    </a:lnTo>
                    <a:lnTo>
                      <a:pt x="116" y="60"/>
                    </a:lnTo>
                    <a:cubicBezTo>
                      <a:pt x="113" y="60"/>
                      <a:pt x="112" y="60"/>
                      <a:pt x="110" y="60"/>
                    </a:cubicBezTo>
                    <a:cubicBezTo>
                      <a:pt x="108" y="60"/>
                      <a:pt x="107" y="60"/>
                      <a:pt x="106" y="59"/>
                    </a:cubicBezTo>
                    <a:lnTo>
                      <a:pt x="105" y="62"/>
                    </a:lnTo>
                    <a:lnTo>
                      <a:pt x="108" y="62"/>
                    </a:lnTo>
                    <a:cubicBezTo>
                      <a:pt x="107" y="59"/>
                      <a:pt x="107" y="56"/>
                      <a:pt x="107" y="53"/>
                    </a:cubicBezTo>
                    <a:cubicBezTo>
                      <a:pt x="107" y="51"/>
                      <a:pt x="107" y="48"/>
                      <a:pt x="107" y="45"/>
                    </a:cubicBezTo>
                    <a:lnTo>
                      <a:pt x="107" y="45"/>
                    </a:lnTo>
                    <a:lnTo>
                      <a:pt x="107" y="45"/>
                    </a:lnTo>
                    <a:lnTo>
                      <a:pt x="107" y="45"/>
                    </a:lnTo>
                    <a:lnTo>
                      <a:pt x="107" y="45"/>
                    </a:lnTo>
                    <a:lnTo>
                      <a:pt x="107" y="45"/>
                    </a:lnTo>
                    <a:lnTo>
                      <a:pt x="107" y="45"/>
                    </a:lnTo>
                    <a:lnTo>
                      <a:pt x="106" y="45"/>
                    </a:lnTo>
                    <a:lnTo>
                      <a:pt x="107" y="45"/>
                    </a:lnTo>
                    <a:lnTo>
                      <a:pt x="107" y="45"/>
                    </a:lnTo>
                    <a:lnTo>
                      <a:pt x="106" y="45"/>
                    </a:lnTo>
                    <a:lnTo>
                      <a:pt x="107" y="45"/>
                    </a:lnTo>
                    <a:lnTo>
                      <a:pt x="107" y="45"/>
                    </a:lnTo>
                    <a:lnTo>
                      <a:pt x="107" y="45"/>
                    </a:lnTo>
                    <a:lnTo>
                      <a:pt x="107" y="45"/>
                    </a:lnTo>
                    <a:lnTo>
                      <a:pt x="107" y="45"/>
                    </a:lnTo>
                    <a:lnTo>
                      <a:pt x="107" y="45"/>
                    </a:lnTo>
                    <a:cubicBezTo>
                      <a:pt x="107" y="45"/>
                      <a:pt x="109" y="44"/>
                      <a:pt x="112" y="41"/>
                    </a:cubicBezTo>
                    <a:lnTo>
                      <a:pt x="110" y="38"/>
                    </a:lnTo>
                    <a:lnTo>
                      <a:pt x="108" y="41"/>
                    </a:lnTo>
                    <a:cubicBezTo>
                      <a:pt x="110" y="42"/>
                      <a:pt x="111" y="43"/>
                      <a:pt x="112" y="44"/>
                    </a:cubicBezTo>
                    <a:cubicBezTo>
                      <a:pt x="113" y="45"/>
                      <a:pt x="113" y="47"/>
                      <a:pt x="113" y="49"/>
                    </a:cubicBezTo>
                    <a:lnTo>
                      <a:pt x="113" y="50"/>
                    </a:lnTo>
                    <a:cubicBezTo>
                      <a:pt x="113" y="54"/>
                      <a:pt x="113" y="58"/>
                      <a:pt x="113" y="63"/>
                    </a:cubicBezTo>
                    <a:lnTo>
                      <a:pt x="116" y="63"/>
                    </a:lnTo>
                    <a:lnTo>
                      <a:pt x="116" y="60"/>
                    </a:lnTo>
                    <a:lnTo>
                      <a:pt x="116" y="63"/>
                    </a:lnTo>
                    <a:close/>
                    <a:moveTo>
                      <a:pt x="99" y="63"/>
                    </a:moveTo>
                    <a:lnTo>
                      <a:pt x="102" y="63"/>
                    </a:lnTo>
                    <a:cubicBezTo>
                      <a:pt x="102" y="60"/>
                      <a:pt x="102" y="57"/>
                      <a:pt x="102" y="54"/>
                    </a:cubicBezTo>
                    <a:cubicBezTo>
                      <a:pt x="102" y="53"/>
                      <a:pt x="102" y="51"/>
                      <a:pt x="103" y="50"/>
                    </a:cubicBezTo>
                    <a:lnTo>
                      <a:pt x="103" y="48"/>
                    </a:lnTo>
                    <a:cubicBezTo>
                      <a:pt x="103" y="46"/>
                      <a:pt x="102" y="43"/>
                      <a:pt x="100" y="41"/>
                    </a:cubicBezTo>
                    <a:cubicBezTo>
                      <a:pt x="99" y="39"/>
                      <a:pt x="97" y="37"/>
                      <a:pt x="94" y="36"/>
                    </a:cubicBezTo>
                    <a:lnTo>
                      <a:pt x="93" y="35"/>
                    </a:lnTo>
                    <a:lnTo>
                      <a:pt x="91" y="36"/>
                    </a:lnTo>
                    <a:cubicBezTo>
                      <a:pt x="89" y="37"/>
                      <a:pt x="87" y="39"/>
                      <a:pt x="86" y="41"/>
                    </a:cubicBezTo>
                    <a:cubicBezTo>
                      <a:pt x="84" y="43"/>
                      <a:pt x="84" y="45"/>
                      <a:pt x="84" y="48"/>
                    </a:cubicBezTo>
                    <a:lnTo>
                      <a:pt x="84" y="50"/>
                    </a:lnTo>
                    <a:cubicBezTo>
                      <a:pt x="84" y="50"/>
                      <a:pt x="84" y="51"/>
                      <a:pt x="84" y="52"/>
                    </a:cubicBezTo>
                    <a:cubicBezTo>
                      <a:pt x="84" y="53"/>
                      <a:pt x="84" y="55"/>
                      <a:pt x="84" y="56"/>
                    </a:cubicBezTo>
                    <a:lnTo>
                      <a:pt x="84" y="58"/>
                    </a:lnTo>
                    <a:cubicBezTo>
                      <a:pt x="84" y="61"/>
                      <a:pt x="85" y="62"/>
                      <a:pt x="85" y="64"/>
                    </a:cubicBezTo>
                    <a:lnTo>
                      <a:pt x="86" y="66"/>
                    </a:lnTo>
                    <a:lnTo>
                      <a:pt x="88" y="66"/>
                    </a:lnTo>
                    <a:lnTo>
                      <a:pt x="99" y="66"/>
                    </a:lnTo>
                    <a:lnTo>
                      <a:pt x="102" y="66"/>
                    </a:lnTo>
                    <a:lnTo>
                      <a:pt x="102" y="63"/>
                    </a:lnTo>
                    <a:lnTo>
                      <a:pt x="99" y="63"/>
                    </a:lnTo>
                    <a:lnTo>
                      <a:pt x="99" y="60"/>
                    </a:lnTo>
                    <a:lnTo>
                      <a:pt x="88" y="60"/>
                    </a:lnTo>
                    <a:lnTo>
                      <a:pt x="88" y="63"/>
                    </a:lnTo>
                    <a:lnTo>
                      <a:pt x="91" y="62"/>
                    </a:lnTo>
                    <a:cubicBezTo>
                      <a:pt x="91" y="60"/>
                      <a:pt x="90" y="59"/>
                      <a:pt x="90" y="58"/>
                    </a:cubicBezTo>
                    <a:lnTo>
                      <a:pt x="90" y="56"/>
                    </a:lnTo>
                    <a:cubicBezTo>
                      <a:pt x="90" y="55"/>
                      <a:pt x="90" y="54"/>
                      <a:pt x="90" y="52"/>
                    </a:cubicBezTo>
                    <a:cubicBezTo>
                      <a:pt x="90" y="51"/>
                      <a:pt x="90" y="50"/>
                      <a:pt x="90" y="49"/>
                    </a:cubicBezTo>
                    <a:lnTo>
                      <a:pt x="90" y="48"/>
                    </a:lnTo>
                    <a:cubicBezTo>
                      <a:pt x="90" y="46"/>
                      <a:pt x="91" y="45"/>
                      <a:pt x="91" y="44"/>
                    </a:cubicBezTo>
                    <a:cubicBezTo>
                      <a:pt x="92" y="43"/>
                      <a:pt x="93" y="42"/>
                      <a:pt x="94" y="41"/>
                    </a:cubicBezTo>
                    <a:lnTo>
                      <a:pt x="93" y="38"/>
                    </a:lnTo>
                    <a:lnTo>
                      <a:pt x="92" y="41"/>
                    </a:lnTo>
                    <a:cubicBezTo>
                      <a:pt x="93" y="42"/>
                      <a:pt x="94" y="43"/>
                      <a:pt x="95" y="44"/>
                    </a:cubicBezTo>
                    <a:cubicBezTo>
                      <a:pt x="96" y="45"/>
                      <a:pt x="96" y="47"/>
                      <a:pt x="96" y="48"/>
                    </a:cubicBezTo>
                    <a:lnTo>
                      <a:pt x="96" y="49"/>
                    </a:lnTo>
                    <a:cubicBezTo>
                      <a:pt x="96" y="51"/>
                      <a:pt x="96" y="53"/>
                      <a:pt x="96" y="54"/>
                    </a:cubicBezTo>
                    <a:cubicBezTo>
                      <a:pt x="96" y="57"/>
                      <a:pt x="96" y="60"/>
                      <a:pt x="96" y="63"/>
                    </a:cubicBezTo>
                    <a:lnTo>
                      <a:pt x="99" y="63"/>
                    </a:lnTo>
                    <a:lnTo>
                      <a:pt x="99" y="60"/>
                    </a:lnTo>
                    <a:lnTo>
                      <a:pt x="99" y="63"/>
                    </a:lnTo>
                    <a:close/>
                    <a:moveTo>
                      <a:pt x="76" y="39"/>
                    </a:moveTo>
                    <a:lnTo>
                      <a:pt x="75" y="36"/>
                    </a:lnTo>
                    <a:cubicBezTo>
                      <a:pt x="73" y="37"/>
                      <a:pt x="71" y="38"/>
                      <a:pt x="70" y="40"/>
                    </a:cubicBezTo>
                    <a:cubicBezTo>
                      <a:pt x="68" y="42"/>
                      <a:pt x="67" y="45"/>
                      <a:pt x="67" y="47"/>
                    </a:cubicBezTo>
                    <a:lnTo>
                      <a:pt x="67" y="49"/>
                    </a:lnTo>
                    <a:cubicBezTo>
                      <a:pt x="67" y="50"/>
                      <a:pt x="67" y="51"/>
                      <a:pt x="67" y="52"/>
                    </a:cubicBezTo>
                    <a:cubicBezTo>
                      <a:pt x="67" y="53"/>
                      <a:pt x="67" y="55"/>
                      <a:pt x="67" y="56"/>
                    </a:cubicBezTo>
                    <a:lnTo>
                      <a:pt x="67" y="58"/>
                    </a:lnTo>
                    <a:cubicBezTo>
                      <a:pt x="68" y="61"/>
                      <a:pt x="68" y="62"/>
                      <a:pt x="68" y="63"/>
                    </a:cubicBezTo>
                    <a:lnTo>
                      <a:pt x="69" y="66"/>
                    </a:lnTo>
                    <a:lnTo>
                      <a:pt x="71" y="66"/>
                    </a:lnTo>
                    <a:cubicBezTo>
                      <a:pt x="73" y="66"/>
                      <a:pt x="75" y="66"/>
                      <a:pt x="77" y="66"/>
                    </a:cubicBezTo>
                    <a:cubicBezTo>
                      <a:pt x="79" y="66"/>
                      <a:pt x="81" y="66"/>
                      <a:pt x="83" y="66"/>
                    </a:cubicBezTo>
                    <a:lnTo>
                      <a:pt x="85" y="65"/>
                    </a:lnTo>
                    <a:lnTo>
                      <a:pt x="85" y="63"/>
                    </a:lnTo>
                    <a:cubicBezTo>
                      <a:pt x="85" y="61"/>
                      <a:pt x="85" y="59"/>
                      <a:pt x="85" y="57"/>
                    </a:cubicBezTo>
                    <a:cubicBezTo>
                      <a:pt x="85" y="56"/>
                      <a:pt x="85" y="55"/>
                      <a:pt x="85" y="53"/>
                    </a:cubicBezTo>
                    <a:cubicBezTo>
                      <a:pt x="85" y="52"/>
                      <a:pt x="85" y="51"/>
                      <a:pt x="86" y="50"/>
                    </a:cubicBezTo>
                    <a:lnTo>
                      <a:pt x="86" y="48"/>
                    </a:lnTo>
                    <a:cubicBezTo>
                      <a:pt x="86" y="45"/>
                      <a:pt x="85" y="43"/>
                      <a:pt x="84" y="41"/>
                    </a:cubicBezTo>
                    <a:cubicBezTo>
                      <a:pt x="82" y="38"/>
                      <a:pt x="80" y="37"/>
                      <a:pt x="78" y="36"/>
                    </a:cubicBezTo>
                    <a:lnTo>
                      <a:pt x="76" y="35"/>
                    </a:lnTo>
                    <a:lnTo>
                      <a:pt x="75" y="36"/>
                    </a:lnTo>
                    <a:lnTo>
                      <a:pt x="76" y="39"/>
                    </a:lnTo>
                    <a:lnTo>
                      <a:pt x="75" y="42"/>
                    </a:lnTo>
                    <a:cubicBezTo>
                      <a:pt x="77" y="42"/>
                      <a:pt x="78" y="43"/>
                      <a:pt x="78" y="44"/>
                    </a:cubicBezTo>
                    <a:cubicBezTo>
                      <a:pt x="79" y="45"/>
                      <a:pt x="79" y="46"/>
                      <a:pt x="79" y="48"/>
                    </a:cubicBezTo>
                    <a:lnTo>
                      <a:pt x="79" y="49"/>
                    </a:lnTo>
                    <a:cubicBezTo>
                      <a:pt x="79" y="51"/>
                      <a:pt x="79" y="52"/>
                      <a:pt x="79" y="53"/>
                    </a:cubicBezTo>
                    <a:cubicBezTo>
                      <a:pt x="79" y="55"/>
                      <a:pt x="79" y="56"/>
                      <a:pt x="79" y="57"/>
                    </a:cubicBezTo>
                    <a:cubicBezTo>
                      <a:pt x="79" y="59"/>
                      <a:pt x="79" y="61"/>
                      <a:pt x="79" y="62"/>
                    </a:cubicBezTo>
                    <a:lnTo>
                      <a:pt x="82" y="63"/>
                    </a:lnTo>
                    <a:lnTo>
                      <a:pt x="81" y="60"/>
                    </a:lnTo>
                    <a:cubicBezTo>
                      <a:pt x="80" y="60"/>
                      <a:pt x="78" y="60"/>
                      <a:pt x="77" y="60"/>
                    </a:cubicBezTo>
                    <a:cubicBezTo>
                      <a:pt x="75" y="60"/>
                      <a:pt x="74" y="60"/>
                      <a:pt x="72" y="60"/>
                    </a:cubicBezTo>
                    <a:lnTo>
                      <a:pt x="71" y="63"/>
                    </a:lnTo>
                    <a:lnTo>
                      <a:pt x="75" y="62"/>
                    </a:lnTo>
                    <a:cubicBezTo>
                      <a:pt x="74" y="60"/>
                      <a:pt x="74" y="59"/>
                      <a:pt x="74" y="58"/>
                    </a:cubicBezTo>
                    <a:lnTo>
                      <a:pt x="74" y="56"/>
                    </a:lnTo>
                    <a:cubicBezTo>
                      <a:pt x="74" y="55"/>
                      <a:pt x="74" y="53"/>
                      <a:pt x="74" y="52"/>
                    </a:cubicBezTo>
                    <a:cubicBezTo>
                      <a:pt x="74" y="51"/>
                      <a:pt x="74" y="49"/>
                      <a:pt x="74" y="48"/>
                    </a:cubicBezTo>
                    <a:lnTo>
                      <a:pt x="74" y="47"/>
                    </a:lnTo>
                    <a:cubicBezTo>
                      <a:pt x="74" y="46"/>
                      <a:pt x="74" y="45"/>
                      <a:pt x="75" y="44"/>
                    </a:cubicBezTo>
                    <a:cubicBezTo>
                      <a:pt x="75" y="43"/>
                      <a:pt x="76" y="42"/>
                      <a:pt x="78" y="41"/>
                    </a:cubicBezTo>
                    <a:lnTo>
                      <a:pt x="76" y="39"/>
                    </a:lnTo>
                    <a:lnTo>
                      <a:pt x="75" y="42"/>
                    </a:lnTo>
                    <a:lnTo>
                      <a:pt x="76" y="39"/>
                    </a:lnTo>
                    <a:close/>
                    <a:moveTo>
                      <a:pt x="59" y="39"/>
                    </a:moveTo>
                    <a:lnTo>
                      <a:pt x="58" y="36"/>
                    </a:lnTo>
                    <a:cubicBezTo>
                      <a:pt x="56" y="37"/>
                      <a:pt x="55" y="38"/>
                      <a:pt x="53" y="39"/>
                    </a:cubicBezTo>
                    <a:cubicBezTo>
                      <a:pt x="52" y="41"/>
                      <a:pt x="51" y="43"/>
                      <a:pt x="51" y="45"/>
                    </a:cubicBezTo>
                    <a:cubicBezTo>
                      <a:pt x="51" y="48"/>
                      <a:pt x="51" y="51"/>
                      <a:pt x="51" y="54"/>
                    </a:cubicBezTo>
                    <a:cubicBezTo>
                      <a:pt x="51" y="57"/>
                      <a:pt x="51" y="60"/>
                      <a:pt x="52" y="64"/>
                    </a:cubicBezTo>
                    <a:lnTo>
                      <a:pt x="52" y="66"/>
                    </a:lnTo>
                    <a:lnTo>
                      <a:pt x="55" y="66"/>
                    </a:lnTo>
                    <a:lnTo>
                      <a:pt x="65" y="66"/>
                    </a:lnTo>
                    <a:lnTo>
                      <a:pt x="67" y="66"/>
                    </a:lnTo>
                    <a:lnTo>
                      <a:pt x="68" y="64"/>
                    </a:lnTo>
                    <a:cubicBezTo>
                      <a:pt x="69" y="61"/>
                      <a:pt x="69" y="59"/>
                      <a:pt x="69" y="57"/>
                    </a:cubicBezTo>
                    <a:cubicBezTo>
                      <a:pt x="69" y="56"/>
                      <a:pt x="69" y="54"/>
                      <a:pt x="69" y="53"/>
                    </a:cubicBezTo>
                    <a:lnTo>
                      <a:pt x="69" y="51"/>
                    </a:lnTo>
                    <a:lnTo>
                      <a:pt x="69" y="49"/>
                    </a:lnTo>
                    <a:cubicBezTo>
                      <a:pt x="69" y="46"/>
                      <a:pt x="68" y="43"/>
                      <a:pt x="67" y="41"/>
                    </a:cubicBezTo>
                    <a:cubicBezTo>
                      <a:pt x="66" y="39"/>
                      <a:pt x="63" y="37"/>
                      <a:pt x="61" y="36"/>
                    </a:cubicBezTo>
                    <a:lnTo>
                      <a:pt x="59" y="35"/>
                    </a:lnTo>
                    <a:lnTo>
                      <a:pt x="58" y="36"/>
                    </a:lnTo>
                    <a:lnTo>
                      <a:pt x="59" y="39"/>
                    </a:lnTo>
                    <a:lnTo>
                      <a:pt x="58" y="41"/>
                    </a:lnTo>
                    <a:cubicBezTo>
                      <a:pt x="60" y="42"/>
                      <a:pt x="61" y="43"/>
                      <a:pt x="62" y="45"/>
                    </a:cubicBezTo>
                    <a:cubicBezTo>
                      <a:pt x="62" y="46"/>
                      <a:pt x="63" y="47"/>
                      <a:pt x="63" y="49"/>
                    </a:cubicBezTo>
                    <a:lnTo>
                      <a:pt x="63" y="50"/>
                    </a:lnTo>
                    <a:cubicBezTo>
                      <a:pt x="62" y="51"/>
                      <a:pt x="62" y="52"/>
                      <a:pt x="62" y="53"/>
                    </a:cubicBezTo>
                    <a:cubicBezTo>
                      <a:pt x="62" y="54"/>
                      <a:pt x="63" y="56"/>
                      <a:pt x="63" y="57"/>
                    </a:cubicBezTo>
                    <a:cubicBezTo>
                      <a:pt x="63" y="59"/>
                      <a:pt x="62" y="60"/>
                      <a:pt x="62" y="62"/>
                    </a:cubicBezTo>
                    <a:lnTo>
                      <a:pt x="65" y="63"/>
                    </a:lnTo>
                    <a:lnTo>
                      <a:pt x="65" y="60"/>
                    </a:lnTo>
                    <a:lnTo>
                      <a:pt x="55" y="60"/>
                    </a:lnTo>
                    <a:lnTo>
                      <a:pt x="55" y="63"/>
                    </a:lnTo>
                    <a:lnTo>
                      <a:pt x="58" y="62"/>
                    </a:lnTo>
                    <a:cubicBezTo>
                      <a:pt x="57" y="59"/>
                      <a:pt x="57" y="57"/>
                      <a:pt x="57" y="54"/>
                    </a:cubicBezTo>
                    <a:cubicBezTo>
                      <a:pt x="57" y="51"/>
                      <a:pt x="57" y="48"/>
                      <a:pt x="57" y="45"/>
                    </a:cubicBezTo>
                    <a:lnTo>
                      <a:pt x="58" y="44"/>
                    </a:lnTo>
                    <a:cubicBezTo>
                      <a:pt x="59" y="43"/>
                      <a:pt x="60" y="42"/>
                      <a:pt x="61" y="41"/>
                    </a:cubicBezTo>
                    <a:lnTo>
                      <a:pt x="59" y="39"/>
                    </a:lnTo>
                    <a:lnTo>
                      <a:pt x="58" y="41"/>
                    </a:lnTo>
                    <a:lnTo>
                      <a:pt x="59" y="39"/>
                    </a:lnTo>
                    <a:close/>
                    <a:moveTo>
                      <a:pt x="123" y="80"/>
                    </a:moveTo>
                    <a:lnTo>
                      <a:pt x="125" y="82"/>
                    </a:lnTo>
                    <a:cubicBezTo>
                      <a:pt x="126" y="81"/>
                      <a:pt x="127" y="80"/>
                      <a:pt x="128" y="78"/>
                    </a:cubicBezTo>
                    <a:cubicBezTo>
                      <a:pt x="129" y="74"/>
                      <a:pt x="131" y="71"/>
                      <a:pt x="133" y="67"/>
                    </a:cubicBezTo>
                    <a:cubicBezTo>
                      <a:pt x="133" y="65"/>
                      <a:pt x="134" y="63"/>
                      <a:pt x="134" y="61"/>
                    </a:cubicBezTo>
                    <a:cubicBezTo>
                      <a:pt x="134" y="59"/>
                      <a:pt x="133" y="57"/>
                      <a:pt x="132" y="55"/>
                    </a:cubicBezTo>
                    <a:cubicBezTo>
                      <a:pt x="131" y="53"/>
                      <a:pt x="129" y="50"/>
                      <a:pt x="127" y="48"/>
                    </a:cubicBezTo>
                    <a:lnTo>
                      <a:pt x="126" y="47"/>
                    </a:lnTo>
                    <a:cubicBezTo>
                      <a:pt x="125" y="46"/>
                      <a:pt x="124" y="46"/>
                      <a:pt x="122" y="46"/>
                    </a:cubicBezTo>
                    <a:cubicBezTo>
                      <a:pt x="121" y="46"/>
                      <a:pt x="120" y="46"/>
                      <a:pt x="119" y="47"/>
                    </a:cubicBezTo>
                    <a:lnTo>
                      <a:pt x="118" y="48"/>
                    </a:lnTo>
                    <a:lnTo>
                      <a:pt x="118" y="49"/>
                    </a:lnTo>
                    <a:cubicBezTo>
                      <a:pt x="118" y="54"/>
                      <a:pt x="118" y="58"/>
                      <a:pt x="118" y="63"/>
                    </a:cubicBezTo>
                    <a:cubicBezTo>
                      <a:pt x="118" y="67"/>
                      <a:pt x="118" y="72"/>
                      <a:pt x="118" y="76"/>
                    </a:cubicBezTo>
                    <a:lnTo>
                      <a:pt x="118" y="77"/>
                    </a:lnTo>
                    <a:lnTo>
                      <a:pt x="118" y="79"/>
                    </a:lnTo>
                    <a:lnTo>
                      <a:pt x="118" y="80"/>
                    </a:lnTo>
                    <a:lnTo>
                      <a:pt x="120" y="82"/>
                    </a:lnTo>
                    <a:lnTo>
                      <a:pt x="123" y="86"/>
                    </a:lnTo>
                    <a:lnTo>
                      <a:pt x="125" y="82"/>
                    </a:lnTo>
                    <a:lnTo>
                      <a:pt x="123" y="80"/>
                    </a:lnTo>
                    <a:lnTo>
                      <a:pt x="125" y="78"/>
                    </a:lnTo>
                    <a:lnTo>
                      <a:pt x="124" y="77"/>
                    </a:lnTo>
                    <a:lnTo>
                      <a:pt x="124" y="76"/>
                    </a:lnTo>
                    <a:lnTo>
                      <a:pt x="121" y="76"/>
                    </a:lnTo>
                    <a:lnTo>
                      <a:pt x="124" y="76"/>
                    </a:lnTo>
                    <a:cubicBezTo>
                      <a:pt x="124" y="72"/>
                      <a:pt x="124" y="67"/>
                      <a:pt x="124" y="63"/>
                    </a:cubicBezTo>
                    <a:lnTo>
                      <a:pt x="124" y="49"/>
                    </a:lnTo>
                    <a:lnTo>
                      <a:pt x="121" y="49"/>
                    </a:lnTo>
                    <a:lnTo>
                      <a:pt x="123" y="52"/>
                    </a:lnTo>
                    <a:lnTo>
                      <a:pt x="123" y="52"/>
                    </a:lnTo>
                    <a:lnTo>
                      <a:pt x="123" y="52"/>
                    </a:lnTo>
                    <a:lnTo>
                      <a:pt x="123" y="52"/>
                    </a:lnTo>
                    <a:lnTo>
                      <a:pt x="123" y="52"/>
                    </a:lnTo>
                    <a:lnTo>
                      <a:pt x="123" y="52"/>
                    </a:lnTo>
                    <a:lnTo>
                      <a:pt x="122" y="51"/>
                    </a:lnTo>
                    <a:lnTo>
                      <a:pt x="122" y="52"/>
                    </a:lnTo>
                    <a:lnTo>
                      <a:pt x="123" y="52"/>
                    </a:lnTo>
                    <a:lnTo>
                      <a:pt x="122" y="51"/>
                    </a:lnTo>
                    <a:lnTo>
                      <a:pt x="122" y="52"/>
                    </a:lnTo>
                    <a:lnTo>
                      <a:pt x="122" y="51"/>
                    </a:lnTo>
                    <a:lnTo>
                      <a:pt x="122" y="52"/>
                    </a:lnTo>
                    <a:lnTo>
                      <a:pt x="122" y="52"/>
                    </a:lnTo>
                    <a:lnTo>
                      <a:pt x="122" y="51"/>
                    </a:lnTo>
                    <a:lnTo>
                      <a:pt x="122" y="52"/>
                    </a:lnTo>
                    <a:lnTo>
                      <a:pt x="122" y="52"/>
                    </a:lnTo>
                    <a:lnTo>
                      <a:pt x="122" y="52"/>
                    </a:lnTo>
                    <a:lnTo>
                      <a:pt x="122" y="52"/>
                    </a:lnTo>
                    <a:lnTo>
                      <a:pt x="122" y="52"/>
                    </a:lnTo>
                    <a:lnTo>
                      <a:pt x="122" y="52"/>
                    </a:lnTo>
                    <a:lnTo>
                      <a:pt x="123" y="53"/>
                    </a:lnTo>
                    <a:cubicBezTo>
                      <a:pt x="124" y="54"/>
                      <a:pt x="125" y="56"/>
                      <a:pt x="127" y="58"/>
                    </a:cubicBezTo>
                    <a:cubicBezTo>
                      <a:pt x="127" y="59"/>
                      <a:pt x="128" y="60"/>
                      <a:pt x="128" y="61"/>
                    </a:cubicBezTo>
                    <a:cubicBezTo>
                      <a:pt x="128" y="62"/>
                      <a:pt x="127" y="63"/>
                      <a:pt x="127" y="64"/>
                    </a:cubicBezTo>
                    <a:cubicBezTo>
                      <a:pt x="125" y="68"/>
                      <a:pt x="123" y="72"/>
                      <a:pt x="122" y="76"/>
                    </a:cubicBezTo>
                    <a:cubicBezTo>
                      <a:pt x="122" y="76"/>
                      <a:pt x="121" y="77"/>
                      <a:pt x="120" y="79"/>
                    </a:cubicBezTo>
                    <a:lnTo>
                      <a:pt x="123" y="80"/>
                    </a:lnTo>
                    <a:lnTo>
                      <a:pt x="125" y="78"/>
                    </a:lnTo>
                    <a:lnTo>
                      <a:pt x="123" y="80"/>
                    </a:lnTo>
                    <a:close/>
                    <a:moveTo>
                      <a:pt x="48" y="81"/>
                    </a:moveTo>
                    <a:lnTo>
                      <a:pt x="51" y="81"/>
                    </a:lnTo>
                    <a:cubicBezTo>
                      <a:pt x="52" y="76"/>
                      <a:pt x="52" y="69"/>
                      <a:pt x="52" y="63"/>
                    </a:cubicBezTo>
                    <a:cubicBezTo>
                      <a:pt x="52" y="57"/>
                      <a:pt x="52" y="51"/>
                      <a:pt x="51" y="47"/>
                    </a:cubicBezTo>
                    <a:lnTo>
                      <a:pt x="50" y="44"/>
                    </a:lnTo>
                    <a:lnTo>
                      <a:pt x="47" y="45"/>
                    </a:lnTo>
                    <a:cubicBezTo>
                      <a:pt x="44" y="46"/>
                      <a:pt x="42" y="48"/>
                      <a:pt x="40" y="51"/>
                    </a:cubicBezTo>
                    <a:cubicBezTo>
                      <a:pt x="39" y="53"/>
                      <a:pt x="38" y="55"/>
                      <a:pt x="37" y="57"/>
                    </a:cubicBezTo>
                    <a:cubicBezTo>
                      <a:pt x="36" y="58"/>
                      <a:pt x="36" y="60"/>
                      <a:pt x="36" y="61"/>
                    </a:cubicBezTo>
                    <a:cubicBezTo>
                      <a:pt x="36" y="63"/>
                      <a:pt x="36" y="64"/>
                      <a:pt x="37" y="66"/>
                    </a:cubicBezTo>
                    <a:cubicBezTo>
                      <a:pt x="39" y="71"/>
                      <a:pt x="41" y="76"/>
                      <a:pt x="43" y="81"/>
                    </a:cubicBezTo>
                    <a:lnTo>
                      <a:pt x="44" y="81"/>
                    </a:lnTo>
                    <a:lnTo>
                      <a:pt x="46" y="83"/>
                    </a:lnTo>
                    <a:lnTo>
                      <a:pt x="50" y="87"/>
                    </a:lnTo>
                    <a:lnTo>
                      <a:pt x="51" y="81"/>
                    </a:lnTo>
                    <a:lnTo>
                      <a:pt x="48" y="81"/>
                    </a:lnTo>
                    <a:lnTo>
                      <a:pt x="50" y="79"/>
                    </a:lnTo>
                    <a:lnTo>
                      <a:pt x="48" y="77"/>
                    </a:lnTo>
                    <a:lnTo>
                      <a:pt x="46" y="79"/>
                    </a:lnTo>
                    <a:lnTo>
                      <a:pt x="49" y="78"/>
                    </a:lnTo>
                    <a:cubicBezTo>
                      <a:pt x="47" y="73"/>
                      <a:pt x="45" y="68"/>
                      <a:pt x="43" y="63"/>
                    </a:cubicBezTo>
                    <a:lnTo>
                      <a:pt x="42" y="61"/>
                    </a:lnTo>
                    <a:lnTo>
                      <a:pt x="43" y="59"/>
                    </a:lnTo>
                    <a:cubicBezTo>
                      <a:pt x="44" y="57"/>
                      <a:pt x="44" y="56"/>
                      <a:pt x="45" y="54"/>
                    </a:cubicBezTo>
                    <a:cubicBezTo>
                      <a:pt x="46" y="53"/>
                      <a:pt x="47" y="52"/>
                      <a:pt x="49" y="51"/>
                    </a:cubicBezTo>
                    <a:lnTo>
                      <a:pt x="48" y="48"/>
                    </a:lnTo>
                    <a:lnTo>
                      <a:pt x="45" y="49"/>
                    </a:lnTo>
                    <a:cubicBezTo>
                      <a:pt x="45" y="51"/>
                      <a:pt x="46" y="57"/>
                      <a:pt x="46" y="63"/>
                    </a:cubicBezTo>
                    <a:cubicBezTo>
                      <a:pt x="46" y="69"/>
                      <a:pt x="45" y="75"/>
                      <a:pt x="45" y="81"/>
                    </a:cubicBezTo>
                    <a:lnTo>
                      <a:pt x="48" y="81"/>
                    </a:lnTo>
                    <a:lnTo>
                      <a:pt x="50" y="79"/>
                    </a:lnTo>
                    <a:lnTo>
                      <a:pt x="48" y="81"/>
                    </a:lnTo>
                    <a:close/>
                    <a:moveTo>
                      <a:pt x="136" y="67"/>
                    </a:moveTo>
                    <a:lnTo>
                      <a:pt x="133" y="66"/>
                    </a:lnTo>
                    <a:cubicBezTo>
                      <a:pt x="130" y="71"/>
                      <a:pt x="128" y="76"/>
                      <a:pt x="127" y="81"/>
                    </a:cubicBezTo>
                    <a:lnTo>
                      <a:pt x="127" y="82"/>
                    </a:lnTo>
                    <a:lnTo>
                      <a:pt x="127" y="83"/>
                    </a:lnTo>
                    <a:cubicBezTo>
                      <a:pt x="129" y="86"/>
                      <a:pt x="131" y="90"/>
                      <a:pt x="135" y="92"/>
                    </a:cubicBezTo>
                    <a:lnTo>
                      <a:pt x="137" y="94"/>
                    </a:lnTo>
                    <a:lnTo>
                      <a:pt x="139" y="91"/>
                    </a:lnTo>
                    <a:cubicBezTo>
                      <a:pt x="141" y="89"/>
                      <a:pt x="143" y="86"/>
                      <a:pt x="145" y="83"/>
                    </a:cubicBezTo>
                    <a:lnTo>
                      <a:pt x="146" y="82"/>
                    </a:lnTo>
                    <a:lnTo>
                      <a:pt x="145" y="80"/>
                    </a:lnTo>
                    <a:cubicBezTo>
                      <a:pt x="143" y="76"/>
                      <a:pt x="141" y="71"/>
                      <a:pt x="139" y="66"/>
                    </a:cubicBezTo>
                    <a:lnTo>
                      <a:pt x="136" y="59"/>
                    </a:lnTo>
                    <a:lnTo>
                      <a:pt x="133" y="66"/>
                    </a:lnTo>
                    <a:lnTo>
                      <a:pt x="136" y="67"/>
                    </a:lnTo>
                    <a:lnTo>
                      <a:pt x="133" y="68"/>
                    </a:lnTo>
                    <a:cubicBezTo>
                      <a:pt x="135" y="74"/>
                      <a:pt x="137" y="78"/>
                      <a:pt x="139" y="83"/>
                    </a:cubicBezTo>
                    <a:lnTo>
                      <a:pt x="142" y="81"/>
                    </a:lnTo>
                    <a:lnTo>
                      <a:pt x="139" y="80"/>
                    </a:lnTo>
                    <a:cubicBezTo>
                      <a:pt x="138" y="82"/>
                      <a:pt x="136" y="85"/>
                      <a:pt x="134" y="88"/>
                    </a:cubicBezTo>
                    <a:lnTo>
                      <a:pt x="136" y="90"/>
                    </a:lnTo>
                    <a:lnTo>
                      <a:pt x="138" y="87"/>
                    </a:lnTo>
                    <a:cubicBezTo>
                      <a:pt x="136" y="85"/>
                      <a:pt x="134" y="83"/>
                      <a:pt x="133" y="80"/>
                    </a:cubicBezTo>
                    <a:lnTo>
                      <a:pt x="130" y="82"/>
                    </a:lnTo>
                    <a:lnTo>
                      <a:pt x="133" y="82"/>
                    </a:lnTo>
                    <a:cubicBezTo>
                      <a:pt x="134" y="78"/>
                      <a:pt x="136" y="74"/>
                      <a:pt x="139" y="68"/>
                    </a:cubicBezTo>
                    <a:lnTo>
                      <a:pt x="136" y="67"/>
                    </a:lnTo>
                    <a:lnTo>
                      <a:pt x="133" y="68"/>
                    </a:lnTo>
                    <a:lnTo>
                      <a:pt x="136" y="67"/>
                    </a:lnTo>
                    <a:close/>
                    <a:moveTo>
                      <a:pt x="34" y="67"/>
                    </a:moveTo>
                    <a:lnTo>
                      <a:pt x="31" y="66"/>
                    </a:lnTo>
                    <a:cubicBezTo>
                      <a:pt x="30" y="69"/>
                      <a:pt x="29" y="70"/>
                      <a:pt x="28" y="71"/>
                    </a:cubicBezTo>
                    <a:cubicBezTo>
                      <a:pt x="28" y="73"/>
                      <a:pt x="27" y="74"/>
                      <a:pt x="27" y="76"/>
                    </a:cubicBezTo>
                    <a:cubicBezTo>
                      <a:pt x="26" y="78"/>
                      <a:pt x="26" y="79"/>
                      <a:pt x="26" y="81"/>
                    </a:cubicBezTo>
                    <a:cubicBezTo>
                      <a:pt x="26" y="83"/>
                      <a:pt x="26" y="86"/>
                      <a:pt x="28" y="87"/>
                    </a:cubicBezTo>
                    <a:cubicBezTo>
                      <a:pt x="29" y="89"/>
                      <a:pt x="31" y="90"/>
                      <a:pt x="33" y="92"/>
                    </a:cubicBezTo>
                    <a:lnTo>
                      <a:pt x="36" y="94"/>
                    </a:lnTo>
                    <a:lnTo>
                      <a:pt x="38" y="91"/>
                    </a:lnTo>
                    <a:cubicBezTo>
                      <a:pt x="39" y="88"/>
                      <a:pt x="41" y="86"/>
                      <a:pt x="42" y="84"/>
                    </a:cubicBezTo>
                    <a:lnTo>
                      <a:pt x="43" y="82"/>
                    </a:lnTo>
                    <a:lnTo>
                      <a:pt x="43" y="81"/>
                    </a:lnTo>
                    <a:cubicBezTo>
                      <a:pt x="41" y="76"/>
                      <a:pt x="40" y="71"/>
                      <a:pt x="36" y="66"/>
                    </a:cubicBezTo>
                    <a:lnTo>
                      <a:pt x="33" y="61"/>
                    </a:lnTo>
                    <a:lnTo>
                      <a:pt x="31" y="66"/>
                    </a:lnTo>
                    <a:lnTo>
                      <a:pt x="34" y="67"/>
                    </a:lnTo>
                    <a:lnTo>
                      <a:pt x="31" y="69"/>
                    </a:lnTo>
                    <a:cubicBezTo>
                      <a:pt x="34" y="74"/>
                      <a:pt x="35" y="78"/>
                      <a:pt x="37" y="83"/>
                    </a:cubicBezTo>
                    <a:lnTo>
                      <a:pt x="40" y="82"/>
                    </a:lnTo>
                    <a:lnTo>
                      <a:pt x="37" y="80"/>
                    </a:lnTo>
                    <a:cubicBezTo>
                      <a:pt x="36" y="82"/>
                      <a:pt x="34" y="85"/>
                      <a:pt x="32" y="87"/>
                    </a:cubicBezTo>
                    <a:lnTo>
                      <a:pt x="35" y="89"/>
                    </a:lnTo>
                    <a:lnTo>
                      <a:pt x="37" y="87"/>
                    </a:lnTo>
                    <a:cubicBezTo>
                      <a:pt x="35" y="85"/>
                      <a:pt x="33" y="84"/>
                      <a:pt x="33" y="83"/>
                    </a:cubicBezTo>
                    <a:cubicBezTo>
                      <a:pt x="32" y="82"/>
                      <a:pt x="32" y="82"/>
                      <a:pt x="32" y="81"/>
                    </a:cubicBezTo>
                    <a:cubicBezTo>
                      <a:pt x="32" y="80"/>
                      <a:pt x="32" y="79"/>
                      <a:pt x="33" y="78"/>
                    </a:cubicBezTo>
                    <a:cubicBezTo>
                      <a:pt x="33" y="77"/>
                      <a:pt x="34" y="75"/>
                      <a:pt x="34" y="74"/>
                    </a:cubicBezTo>
                    <a:cubicBezTo>
                      <a:pt x="35" y="73"/>
                      <a:pt x="35" y="71"/>
                      <a:pt x="37" y="69"/>
                    </a:cubicBezTo>
                    <a:lnTo>
                      <a:pt x="34" y="67"/>
                    </a:lnTo>
                    <a:lnTo>
                      <a:pt x="31" y="69"/>
                    </a:lnTo>
                    <a:lnTo>
                      <a:pt x="34" y="67"/>
                    </a:lnTo>
                    <a:close/>
                    <a:moveTo>
                      <a:pt x="84" y="23"/>
                    </a:moveTo>
                    <a:lnTo>
                      <a:pt x="81" y="22"/>
                    </a:lnTo>
                    <a:cubicBezTo>
                      <a:pt x="80" y="22"/>
                      <a:pt x="79" y="23"/>
                      <a:pt x="78" y="25"/>
                    </a:cubicBezTo>
                    <a:cubicBezTo>
                      <a:pt x="77" y="26"/>
                      <a:pt x="76" y="28"/>
                      <a:pt x="75" y="30"/>
                    </a:cubicBezTo>
                    <a:lnTo>
                      <a:pt x="74" y="32"/>
                    </a:lnTo>
                    <a:lnTo>
                      <a:pt x="75" y="33"/>
                    </a:lnTo>
                    <a:cubicBezTo>
                      <a:pt x="78" y="36"/>
                      <a:pt x="80" y="38"/>
                      <a:pt x="82" y="41"/>
                    </a:cubicBezTo>
                    <a:lnTo>
                      <a:pt x="85" y="43"/>
                    </a:lnTo>
                    <a:lnTo>
                      <a:pt x="87" y="41"/>
                    </a:lnTo>
                    <a:cubicBezTo>
                      <a:pt x="88" y="39"/>
                      <a:pt x="89" y="38"/>
                      <a:pt x="91" y="37"/>
                    </a:cubicBezTo>
                    <a:cubicBezTo>
                      <a:pt x="92" y="36"/>
                      <a:pt x="93" y="34"/>
                      <a:pt x="95" y="33"/>
                    </a:cubicBezTo>
                    <a:lnTo>
                      <a:pt x="96" y="31"/>
                    </a:lnTo>
                    <a:lnTo>
                      <a:pt x="94" y="28"/>
                    </a:lnTo>
                    <a:cubicBezTo>
                      <a:pt x="92" y="26"/>
                      <a:pt x="90" y="24"/>
                      <a:pt x="88" y="22"/>
                    </a:cubicBezTo>
                    <a:cubicBezTo>
                      <a:pt x="87" y="20"/>
                      <a:pt x="86" y="20"/>
                      <a:pt x="86" y="20"/>
                    </a:cubicBezTo>
                    <a:lnTo>
                      <a:pt x="84" y="20"/>
                    </a:lnTo>
                    <a:lnTo>
                      <a:pt x="82" y="20"/>
                    </a:lnTo>
                    <a:lnTo>
                      <a:pt x="81" y="22"/>
                    </a:lnTo>
                    <a:lnTo>
                      <a:pt x="84" y="23"/>
                    </a:lnTo>
                    <a:lnTo>
                      <a:pt x="83" y="26"/>
                    </a:lnTo>
                    <a:lnTo>
                      <a:pt x="85" y="27"/>
                    </a:lnTo>
                    <a:lnTo>
                      <a:pt x="85" y="27"/>
                    </a:lnTo>
                    <a:lnTo>
                      <a:pt x="85" y="24"/>
                    </a:lnTo>
                    <a:lnTo>
                      <a:pt x="84" y="26"/>
                    </a:lnTo>
                    <a:lnTo>
                      <a:pt x="85" y="27"/>
                    </a:lnTo>
                    <a:lnTo>
                      <a:pt x="85" y="24"/>
                    </a:lnTo>
                    <a:lnTo>
                      <a:pt x="84" y="26"/>
                    </a:lnTo>
                    <a:cubicBezTo>
                      <a:pt x="86" y="28"/>
                      <a:pt x="87" y="30"/>
                      <a:pt x="90" y="33"/>
                    </a:cubicBezTo>
                    <a:lnTo>
                      <a:pt x="92" y="31"/>
                    </a:lnTo>
                    <a:lnTo>
                      <a:pt x="90" y="28"/>
                    </a:lnTo>
                    <a:cubicBezTo>
                      <a:pt x="88" y="30"/>
                      <a:pt x="87" y="31"/>
                      <a:pt x="86" y="33"/>
                    </a:cubicBezTo>
                    <a:cubicBezTo>
                      <a:pt x="85" y="34"/>
                      <a:pt x="84" y="35"/>
                      <a:pt x="82" y="36"/>
                    </a:cubicBezTo>
                    <a:lnTo>
                      <a:pt x="85" y="39"/>
                    </a:lnTo>
                    <a:lnTo>
                      <a:pt x="87" y="36"/>
                    </a:lnTo>
                    <a:cubicBezTo>
                      <a:pt x="85" y="34"/>
                      <a:pt x="82" y="32"/>
                      <a:pt x="80" y="29"/>
                    </a:cubicBezTo>
                    <a:lnTo>
                      <a:pt x="78" y="31"/>
                    </a:lnTo>
                    <a:lnTo>
                      <a:pt x="81" y="32"/>
                    </a:lnTo>
                    <a:cubicBezTo>
                      <a:pt x="81" y="31"/>
                      <a:pt x="82" y="30"/>
                      <a:pt x="83" y="29"/>
                    </a:cubicBezTo>
                    <a:cubicBezTo>
                      <a:pt x="84" y="28"/>
                      <a:pt x="85" y="27"/>
                      <a:pt x="86" y="25"/>
                    </a:cubicBezTo>
                    <a:lnTo>
                      <a:pt x="84" y="23"/>
                    </a:lnTo>
                    <a:lnTo>
                      <a:pt x="83" y="26"/>
                    </a:lnTo>
                    <a:lnTo>
                      <a:pt x="84" y="23"/>
                    </a:lnTo>
                    <a:close/>
                    <a:moveTo>
                      <a:pt x="126" y="87"/>
                    </a:moveTo>
                    <a:lnTo>
                      <a:pt x="123" y="86"/>
                    </a:lnTo>
                    <a:cubicBezTo>
                      <a:pt x="120" y="92"/>
                      <a:pt x="119" y="98"/>
                      <a:pt x="119" y="105"/>
                    </a:cubicBezTo>
                    <a:lnTo>
                      <a:pt x="119" y="106"/>
                    </a:lnTo>
                    <a:lnTo>
                      <a:pt x="119" y="111"/>
                    </a:lnTo>
                    <a:lnTo>
                      <a:pt x="124" y="109"/>
                    </a:lnTo>
                    <a:cubicBezTo>
                      <a:pt x="128" y="107"/>
                      <a:pt x="131" y="103"/>
                      <a:pt x="133" y="100"/>
                    </a:cubicBezTo>
                    <a:lnTo>
                      <a:pt x="134" y="99"/>
                    </a:lnTo>
                    <a:lnTo>
                      <a:pt x="134" y="97"/>
                    </a:lnTo>
                    <a:lnTo>
                      <a:pt x="134" y="96"/>
                    </a:lnTo>
                    <a:lnTo>
                      <a:pt x="134" y="96"/>
                    </a:lnTo>
                    <a:cubicBezTo>
                      <a:pt x="134" y="94"/>
                      <a:pt x="133" y="92"/>
                      <a:pt x="132" y="90"/>
                    </a:cubicBezTo>
                    <a:cubicBezTo>
                      <a:pt x="132" y="88"/>
                      <a:pt x="130" y="86"/>
                      <a:pt x="128" y="85"/>
                    </a:cubicBezTo>
                    <a:lnTo>
                      <a:pt x="125" y="83"/>
                    </a:lnTo>
                    <a:lnTo>
                      <a:pt x="123" y="86"/>
                    </a:lnTo>
                    <a:lnTo>
                      <a:pt x="126" y="87"/>
                    </a:lnTo>
                    <a:lnTo>
                      <a:pt x="124" y="90"/>
                    </a:lnTo>
                    <a:cubicBezTo>
                      <a:pt x="125" y="91"/>
                      <a:pt x="126" y="92"/>
                      <a:pt x="127" y="93"/>
                    </a:cubicBezTo>
                    <a:cubicBezTo>
                      <a:pt x="127" y="94"/>
                      <a:pt x="127" y="96"/>
                      <a:pt x="128" y="98"/>
                    </a:cubicBezTo>
                    <a:lnTo>
                      <a:pt x="131" y="97"/>
                    </a:lnTo>
                    <a:lnTo>
                      <a:pt x="128" y="96"/>
                    </a:lnTo>
                    <a:lnTo>
                      <a:pt x="128" y="98"/>
                    </a:lnTo>
                    <a:lnTo>
                      <a:pt x="131" y="98"/>
                    </a:lnTo>
                    <a:lnTo>
                      <a:pt x="128" y="97"/>
                    </a:lnTo>
                    <a:cubicBezTo>
                      <a:pt x="126" y="99"/>
                      <a:pt x="124" y="101"/>
                      <a:pt x="121" y="103"/>
                    </a:cubicBezTo>
                    <a:lnTo>
                      <a:pt x="122" y="106"/>
                    </a:lnTo>
                    <a:lnTo>
                      <a:pt x="125" y="106"/>
                    </a:lnTo>
                    <a:lnTo>
                      <a:pt x="125" y="105"/>
                    </a:lnTo>
                    <a:cubicBezTo>
                      <a:pt x="125" y="99"/>
                      <a:pt x="126" y="94"/>
                      <a:pt x="129" y="89"/>
                    </a:cubicBezTo>
                    <a:lnTo>
                      <a:pt x="126" y="87"/>
                    </a:lnTo>
                    <a:lnTo>
                      <a:pt x="124" y="90"/>
                    </a:lnTo>
                    <a:lnTo>
                      <a:pt x="126" y="87"/>
                    </a:lnTo>
                    <a:close/>
                    <a:moveTo>
                      <a:pt x="150" y="106"/>
                    </a:moveTo>
                    <a:lnTo>
                      <a:pt x="153" y="106"/>
                    </a:lnTo>
                    <a:cubicBezTo>
                      <a:pt x="152" y="99"/>
                      <a:pt x="152" y="92"/>
                      <a:pt x="148" y="85"/>
                    </a:cubicBezTo>
                    <a:lnTo>
                      <a:pt x="145" y="82"/>
                    </a:lnTo>
                    <a:lnTo>
                      <a:pt x="143" y="85"/>
                    </a:lnTo>
                    <a:cubicBezTo>
                      <a:pt x="139" y="89"/>
                      <a:pt x="138" y="93"/>
                      <a:pt x="137" y="97"/>
                    </a:cubicBezTo>
                    <a:lnTo>
                      <a:pt x="137" y="98"/>
                    </a:lnTo>
                    <a:lnTo>
                      <a:pt x="138" y="99"/>
                    </a:lnTo>
                    <a:cubicBezTo>
                      <a:pt x="140" y="103"/>
                      <a:pt x="143" y="107"/>
                      <a:pt x="149" y="109"/>
                    </a:cubicBezTo>
                    <a:lnTo>
                      <a:pt x="153" y="110"/>
                    </a:lnTo>
                    <a:lnTo>
                      <a:pt x="153" y="106"/>
                    </a:lnTo>
                    <a:lnTo>
                      <a:pt x="150" y="106"/>
                    </a:lnTo>
                    <a:lnTo>
                      <a:pt x="151" y="103"/>
                    </a:lnTo>
                    <a:cubicBezTo>
                      <a:pt x="147" y="102"/>
                      <a:pt x="145" y="99"/>
                      <a:pt x="143" y="96"/>
                    </a:cubicBezTo>
                    <a:lnTo>
                      <a:pt x="140" y="97"/>
                    </a:lnTo>
                    <a:lnTo>
                      <a:pt x="144" y="98"/>
                    </a:lnTo>
                    <a:cubicBezTo>
                      <a:pt x="144" y="95"/>
                      <a:pt x="145" y="92"/>
                      <a:pt x="147" y="90"/>
                    </a:cubicBezTo>
                    <a:lnTo>
                      <a:pt x="145" y="87"/>
                    </a:lnTo>
                    <a:lnTo>
                      <a:pt x="142" y="89"/>
                    </a:lnTo>
                    <a:cubicBezTo>
                      <a:pt x="146" y="94"/>
                      <a:pt x="146" y="99"/>
                      <a:pt x="146" y="106"/>
                    </a:cubicBezTo>
                    <a:lnTo>
                      <a:pt x="150" y="106"/>
                    </a:lnTo>
                    <a:lnTo>
                      <a:pt x="151" y="103"/>
                    </a:lnTo>
                    <a:lnTo>
                      <a:pt x="150" y="106"/>
                    </a:lnTo>
                    <a:close/>
                    <a:moveTo>
                      <a:pt x="21" y="106"/>
                    </a:moveTo>
                    <a:lnTo>
                      <a:pt x="22" y="108"/>
                    </a:lnTo>
                    <a:cubicBezTo>
                      <a:pt x="27" y="107"/>
                      <a:pt x="29" y="103"/>
                      <a:pt x="31" y="100"/>
                    </a:cubicBezTo>
                    <a:lnTo>
                      <a:pt x="32" y="100"/>
                    </a:lnTo>
                    <a:lnTo>
                      <a:pt x="32" y="98"/>
                    </a:lnTo>
                    <a:lnTo>
                      <a:pt x="32" y="97"/>
                    </a:lnTo>
                    <a:lnTo>
                      <a:pt x="32" y="96"/>
                    </a:lnTo>
                    <a:cubicBezTo>
                      <a:pt x="31" y="93"/>
                      <a:pt x="30" y="88"/>
                      <a:pt x="26" y="85"/>
                    </a:cubicBezTo>
                    <a:lnTo>
                      <a:pt x="24" y="83"/>
                    </a:lnTo>
                    <a:lnTo>
                      <a:pt x="22" y="86"/>
                    </a:lnTo>
                    <a:cubicBezTo>
                      <a:pt x="19" y="91"/>
                      <a:pt x="18" y="96"/>
                      <a:pt x="18" y="101"/>
                    </a:cubicBezTo>
                    <a:cubicBezTo>
                      <a:pt x="18" y="103"/>
                      <a:pt x="18" y="104"/>
                      <a:pt x="18" y="106"/>
                    </a:cubicBezTo>
                    <a:lnTo>
                      <a:pt x="18" y="110"/>
                    </a:lnTo>
                    <a:lnTo>
                      <a:pt x="22" y="108"/>
                    </a:lnTo>
                    <a:lnTo>
                      <a:pt x="21" y="106"/>
                    </a:lnTo>
                    <a:lnTo>
                      <a:pt x="24" y="105"/>
                    </a:lnTo>
                    <a:cubicBezTo>
                      <a:pt x="24" y="104"/>
                      <a:pt x="24" y="103"/>
                      <a:pt x="24" y="101"/>
                    </a:cubicBezTo>
                    <a:cubicBezTo>
                      <a:pt x="24" y="96"/>
                      <a:pt x="25" y="94"/>
                      <a:pt x="27" y="89"/>
                    </a:cubicBezTo>
                    <a:lnTo>
                      <a:pt x="24" y="88"/>
                    </a:lnTo>
                    <a:lnTo>
                      <a:pt x="22" y="90"/>
                    </a:lnTo>
                    <a:cubicBezTo>
                      <a:pt x="24" y="92"/>
                      <a:pt x="25" y="94"/>
                      <a:pt x="26" y="97"/>
                    </a:cubicBezTo>
                    <a:lnTo>
                      <a:pt x="29" y="97"/>
                    </a:lnTo>
                    <a:lnTo>
                      <a:pt x="26" y="96"/>
                    </a:lnTo>
                    <a:lnTo>
                      <a:pt x="25" y="98"/>
                    </a:lnTo>
                    <a:lnTo>
                      <a:pt x="29" y="98"/>
                    </a:lnTo>
                    <a:lnTo>
                      <a:pt x="26" y="97"/>
                    </a:lnTo>
                    <a:cubicBezTo>
                      <a:pt x="24" y="99"/>
                      <a:pt x="22" y="102"/>
                      <a:pt x="20" y="103"/>
                    </a:cubicBezTo>
                    <a:lnTo>
                      <a:pt x="21" y="106"/>
                    </a:lnTo>
                    <a:lnTo>
                      <a:pt x="24" y="105"/>
                    </a:lnTo>
                    <a:lnTo>
                      <a:pt x="21" y="106"/>
                    </a:lnTo>
                    <a:close/>
                    <a:moveTo>
                      <a:pt x="43" y="87"/>
                    </a:moveTo>
                    <a:lnTo>
                      <a:pt x="41" y="85"/>
                    </a:lnTo>
                    <a:cubicBezTo>
                      <a:pt x="38" y="90"/>
                      <a:pt x="36" y="93"/>
                      <a:pt x="36" y="97"/>
                    </a:cubicBezTo>
                    <a:cubicBezTo>
                      <a:pt x="36" y="100"/>
                      <a:pt x="37" y="102"/>
                      <a:pt x="39" y="104"/>
                    </a:cubicBezTo>
                    <a:cubicBezTo>
                      <a:pt x="41" y="106"/>
                      <a:pt x="44" y="107"/>
                      <a:pt x="47" y="108"/>
                    </a:cubicBezTo>
                    <a:lnTo>
                      <a:pt x="50" y="109"/>
                    </a:lnTo>
                    <a:lnTo>
                      <a:pt x="51" y="105"/>
                    </a:lnTo>
                    <a:lnTo>
                      <a:pt x="51" y="104"/>
                    </a:lnTo>
                    <a:cubicBezTo>
                      <a:pt x="51" y="98"/>
                      <a:pt x="49" y="92"/>
                      <a:pt x="46" y="85"/>
                    </a:cubicBezTo>
                    <a:lnTo>
                      <a:pt x="44" y="80"/>
                    </a:lnTo>
                    <a:lnTo>
                      <a:pt x="41" y="85"/>
                    </a:lnTo>
                    <a:lnTo>
                      <a:pt x="43" y="87"/>
                    </a:lnTo>
                    <a:lnTo>
                      <a:pt x="41" y="88"/>
                    </a:lnTo>
                    <a:cubicBezTo>
                      <a:pt x="43" y="94"/>
                      <a:pt x="44" y="99"/>
                      <a:pt x="44" y="104"/>
                    </a:cubicBezTo>
                    <a:lnTo>
                      <a:pt x="44" y="105"/>
                    </a:lnTo>
                    <a:lnTo>
                      <a:pt x="47" y="105"/>
                    </a:lnTo>
                    <a:lnTo>
                      <a:pt x="48" y="102"/>
                    </a:lnTo>
                    <a:cubicBezTo>
                      <a:pt x="46" y="101"/>
                      <a:pt x="44" y="100"/>
                      <a:pt x="44" y="100"/>
                    </a:cubicBezTo>
                    <a:cubicBezTo>
                      <a:pt x="43" y="99"/>
                      <a:pt x="43" y="98"/>
                      <a:pt x="43" y="97"/>
                    </a:cubicBezTo>
                    <a:cubicBezTo>
                      <a:pt x="42" y="95"/>
                      <a:pt x="43" y="92"/>
                      <a:pt x="46" y="89"/>
                    </a:cubicBezTo>
                    <a:lnTo>
                      <a:pt x="43" y="87"/>
                    </a:lnTo>
                    <a:lnTo>
                      <a:pt x="41" y="88"/>
                    </a:lnTo>
                    <a:lnTo>
                      <a:pt x="43" y="87"/>
                    </a:lnTo>
                    <a:close/>
                    <a:moveTo>
                      <a:pt x="63" y="35"/>
                    </a:moveTo>
                    <a:lnTo>
                      <a:pt x="61" y="37"/>
                    </a:lnTo>
                    <a:cubicBezTo>
                      <a:pt x="63" y="39"/>
                      <a:pt x="65" y="40"/>
                      <a:pt x="66" y="42"/>
                    </a:cubicBezTo>
                    <a:lnTo>
                      <a:pt x="68" y="44"/>
                    </a:lnTo>
                    <a:lnTo>
                      <a:pt x="70" y="42"/>
                    </a:lnTo>
                    <a:cubicBezTo>
                      <a:pt x="72" y="40"/>
                      <a:pt x="73" y="39"/>
                      <a:pt x="74" y="38"/>
                    </a:cubicBezTo>
                    <a:lnTo>
                      <a:pt x="77" y="36"/>
                    </a:lnTo>
                    <a:lnTo>
                      <a:pt x="75" y="34"/>
                    </a:lnTo>
                    <a:cubicBezTo>
                      <a:pt x="73" y="32"/>
                      <a:pt x="72" y="31"/>
                      <a:pt x="71" y="29"/>
                    </a:cubicBezTo>
                    <a:lnTo>
                      <a:pt x="69" y="27"/>
                    </a:lnTo>
                    <a:lnTo>
                      <a:pt x="66" y="29"/>
                    </a:lnTo>
                    <a:cubicBezTo>
                      <a:pt x="65" y="30"/>
                      <a:pt x="64" y="31"/>
                      <a:pt x="61" y="32"/>
                    </a:cubicBezTo>
                    <a:lnTo>
                      <a:pt x="58" y="35"/>
                    </a:lnTo>
                    <a:lnTo>
                      <a:pt x="61" y="37"/>
                    </a:lnTo>
                    <a:lnTo>
                      <a:pt x="63" y="35"/>
                    </a:lnTo>
                    <a:lnTo>
                      <a:pt x="65" y="37"/>
                    </a:lnTo>
                    <a:cubicBezTo>
                      <a:pt x="68" y="36"/>
                      <a:pt x="69" y="35"/>
                      <a:pt x="70" y="34"/>
                    </a:cubicBezTo>
                    <a:lnTo>
                      <a:pt x="68" y="31"/>
                    </a:lnTo>
                    <a:lnTo>
                      <a:pt x="66" y="33"/>
                    </a:lnTo>
                    <a:cubicBezTo>
                      <a:pt x="67" y="35"/>
                      <a:pt x="68" y="36"/>
                      <a:pt x="70" y="38"/>
                    </a:cubicBezTo>
                    <a:lnTo>
                      <a:pt x="72" y="36"/>
                    </a:lnTo>
                    <a:lnTo>
                      <a:pt x="70" y="33"/>
                    </a:lnTo>
                    <a:cubicBezTo>
                      <a:pt x="69" y="35"/>
                      <a:pt x="68" y="36"/>
                      <a:pt x="66" y="37"/>
                    </a:cubicBezTo>
                    <a:lnTo>
                      <a:pt x="68" y="39"/>
                    </a:lnTo>
                    <a:lnTo>
                      <a:pt x="70" y="37"/>
                    </a:lnTo>
                    <a:cubicBezTo>
                      <a:pt x="69" y="36"/>
                      <a:pt x="67" y="34"/>
                      <a:pt x="65" y="33"/>
                    </a:cubicBezTo>
                    <a:lnTo>
                      <a:pt x="63" y="35"/>
                    </a:lnTo>
                    <a:lnTo>
                      <a:pt x="65" y="37"/>
                    </a:lnTo>
                    <a:lnTo>
                      <a:pt x="63" y="35"/>
                    </a:lnTo>
                    <a:close/>
                    <a:moveTo>
                      <a:pt x="101" y="31"/>
                    </a:moveTo>
                    <a:lnTo>
                      <a:pt x="99" y="29"/>
                    </a:lnTo>
                    <a:cubicBezTo>
                      <a:pt x="97" y="31"/>
                      <a:pt x="96" y="32"/>
                      <a:pt x="95" y="34"/>
                    </a:cubicBezTo>
                    <a:lnTo>
                      <a:pt x="93" y="36"/>
                    </a:lnTo>
                    <a:lnTo>
                      <a:pt x="95" y="38"/>
                    </a:lnTo>
                    <a:cubicBezTo>
                      <a:pt x="97" y="39"/>
                      <a:pt x="98" y="40"/>
                      <a:pt x="99" y="41"/>
                    </a:cubicBezTo>
                    <a:lnTo>
                      <a:pt x="101" y="43"/>
                    </a:lnTo>
                    <a:lnTo>
                      <a:pt x="103" y="41"/>
                    </a:lnTo>
                    <a:cubicBezTo>
                      <a:pt x="104" y="41"/>
                      <a:pt x="105" y="40"/>
                      <a:pt x="106" y="39"/>
                    </a:cubicBezTo>
                    <a:lnTo>
                      <a:pt x="107" y="38"/>
                    </a:lnTo>
                    <a:cubicBezTo>
                      <a:pt x="108" y="37"/>
                      <a:pt x="108" y="36"/>
                      <a:pt x="108" y="35"/>
                    </a:cubicBezTo>
                    <a:cubicBezTo>
                      <a:pt x="108" y="34"/>
                      <a:pt x="108" y="33"/>
                      <a:pt x="107" y="33"/>
                    </a:cubicBezTo>
                    <a:cubicBezTo>
                      <a:pt x="106" y="31"/>
                      <a:pt x="105" y="30"/>
                      <a:pt x="103" y="29"/>
                    </a:cubicBezTo>
                    <a:lnTo>
                      <a:pt x="101" y="27"/>
                    </a:lnTo>
                    <a:lnTo>
                      <a:pt x="99" y="29"/>
                    </a:lnTo>
                    <a:lnTo>
                      <a:pt x="101" y="31"/>
                    </a:lnTo>
                    <a:lnTo>
                      <a:pt x="99" y="34"/>
                    </a:lnTo>
                    <a:cubicBezTo>
                      <a:pt x="100" y="35"/>
                      <a:pt x="101" y="36"/>
                      <a:pt x="102" y="36"/>
                    </a:cubicBezTo>
                    <a:lnTo>
                      <a:pt x="102" y="36"/>
                    </a:lnTo>
                    <a:lnTo>
                      <a:pt x="102" y="36"/>
                    </a:lnTo>
                    <a:lnTo>
                      <a:pt x="103" y="35"/>
                    </a:lnTo>
                    <a:lnTo>
                      <a:pt x="102" y="35"/>
                    </a:lnTo>
                    <a:lnTo>
                      <a:pt x="102" y="36"/>
                    </a:lnTo>
                    <a:lnTo>
                      <a:pt x="103" y="35"/>
                    </a:lnTo>
                    <a:lnTo>
                      <a:pt x="102" y="35"/>
                    </a:lnTo>
                    <a:lnTo>
                      <a:pt x="103" y="35"/>
                    </a:lnTo>
                    <a:lnTo>
                      <a:pt x="102" y="34"/>
                    </a:lnTo>
                    <a:lnTo>
                      <a:pt x="102" y="35"/>
                    </a:lnTo>
                    <a:lnTo>
                      <a:pt x="103" y="35"/>
                    </a:lnTo>
                    <a:lnTo>
                      <a:pt x="102" y="34"/>
                    </a:lnTo>
                    <a:lnTo>
                      <a:pt x="102" y="34"/>
                    </a:lnTo>
                    <a:lnTo>
                      <a:pt x="102" y="34"/>
                    </a:lnTo>
                    <a:lnTo>
                      <a:pt x="102" y="34"/>
                    </a:lnTo>
                    <a:lnTo>
                      <a:pt x="102" y="34"/>
                    </a:lnTo>
                    <a:lnTo>
                      <a:pt x="102" y="34"/>
                    </a:lnTo>
                    <a:cubicBezTo>
                      <a:pt x="102" y="34"/>
                      <a:pt x="101" y="35"/>
                      <a:pt x="99" y="36"/>
                    </a:cubicBezTo>
                    <a:lnTo>
                      <a:pt x="101" y="39"/>
                    </a:lnTo>
                    <a:lnTo>
                      <a:pt x="103" y="37"/>
                    </a:lnTo>
                    <a:cubicBezTo>
                      <a:pt x="102" y="36"/>
                      <a:pt x="101" y="35"/>
                      <a:pt x="100" y="33"/>
                    </a:cubicBezTo>
                    <a:lnTo>
                      <a:pt x="97" y="36"/>
                    </a:lnTo>
                    <a:lnTo>
                      <a:pt x="100" y="38"/>
                    </a:lnTo>
                    <a:cubicBezTo>
                      <a:pt x="101" y="36"/>
                      <a:pt x="102" y="35"/>
                      <a:pt x="103" y="33"/>
                    </a:cubicBezTo>
                    <a:lnTo>
                      <a:pt x="101" y="31"/>
                    </a:lnTo>
                    <a:lnTo>
                      <a:pt x="99" y="34"/>
                    </a:lnTo>
                    <a:lnTo>
                      <a:pt x="101" y="3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1" name="Freeform 2514">
                <a:extLst>
                  <a:ext uri="{FF2B5EF4-FFF2-40B4-BE49-F238E27FC236}">
                    <a16:creationId xmlns:a16="http://schemas.microsoft.com/office/drawing/2014/main" id="{091F8D16-79E9-4952-AB9F-905AD9CF6D53}"/>
                  </a:ext>
                </a:extLst>
              </p:cNvPr>
              <p:cNvSpPr>
                <a:spLocks noEditPoints="1"/>
              </p:cNvSpPr>
              <p:nvPr/>
            </p:nvSpPr>
            <p:spPr bwMode="auto">
              <a:xfrm>
                <a:off x="2787" y="4839"/>
                <a:ext cx="97" cy="133"/>
              </a:xfrm>
              <a:custGeom>
                <a:avLst/>
                <a:gdLst>
                  <a:gd name="T0" fmla="*/ 143 w 171"/>
                  <a:gd name="T1" fmla="*/ 43 h 235"/>
                  <a:gd name="T2" fmla="*/ 148 w 171"/>
                  <a:gd name="T3" fmla="*/ 39 h 235"/>
                  <a:gd name="T4" fmla="*/ 137 w 171"/>
                  <a:gd name="T5" fmla="*/ 102 h 235"/>
                  <a:gd name="T6" fmla="*/ 155 w 171"/>
                  <a:gd name="T7" fmla="*/ 218 h 235"/>
                  <a:gd name="T8" fmla="*/ 141 w 171"/>
                  <a:gd name="T9" fmla="*/ 108 h 235"/>
                  <a:gd name="T10" fmla="*/ 124 w 171"/>
                  <a:gd name="T11" fmla="*/ 119 h 235"/>
                  <a:gd name="T12" fmla="*/ 87 w 171"/>
                  <a:gd name="T13" fmla="*/ 114 h 235"/>
                  <a:gd name="T14" fmla="*/ 57 w 171"/>
                  <a:gd name="T15" fmla="*/ 109 h 235"/>
                  <a:gd name="T16" fmla="*/ 54 w 171"/>
                  <a:gd name="T17" fmla="*/ 218 h 235"/>
                  <a:gd name="T18" fmla="*/ 69 w 171"/>
                  <a:gd name="T19" fmla="*/ 101 h 235"/>
                  <a:gd name="T20" fmla="*/ 121 w 171"/>
                  <a:gd name="T21" fmla="*/ 169 h 235"/>
                  <a:gd name="T22" fmla="*/ 92 w 171"/>
                  <a:gd name="T23" fmla="*/ 105 h 235"/>
                  <a:gd name="T24" fmla="*/ 91 w 171"/>
                  <a:gd name="T25" fmla="*/ 221 h 235"/>
                  <a:gd name="T26" fmla="*/ 114 w 171"/>
                  <a:gd name="T27" fmla="*/ 115 h 235"/>
                  <a:gd name="T28" fmla="*/ 17 w 171"/>
                  <a:gd name="T29" fmla="*/ 224 h 235"/>
                  <a:gd name="T30" fmla="*/ 35 w 171"/>
                  <a:gd name="T31" fmla="*/ 99 h 235"/>
                  <a:gd name="T32" fmla="*/ 23 w 171"/>
                  <a:gd name="T33" fmla="*/ 221 h 235"/>
                  <a:gd name="T34" fmla="*/ 70 w 171"/>
                  <a:gd name="T35" fmla="*/ 97 h 235"/>
                  <a:gd name="T36" fmla="*/ 55 w 171"/>
                  <a:gd name="T37" fmla="*/ 105 h 235"/>
                  <a:gd name="T38" fmla="*/ 62 w 171"/>
                  <a:gd name="T39" fmla="*/ 69 h 235"/>
                  <a:gd name="T40" fmla="*/ 61 w 171"/>
                  <a:gd name="T41" fmla="*/ 70 h 235"/>
                  <a:gd name="T42" fmla="*/ 94 w 171"/>
                  <a:gd name="T43" fmla="*/ 64 h 235"/>
                  <a:gd name="T44" fmla="*/ 94 w 171"/>
                  <a:gd name="T45" fmla="*/ 69 h 235"/>
                  <a:gd name="T46" fmla="*/ 120 w 171"/>
                  <a:gd name="T47" fmla="*/ 77 h 235"/>
                  <a:gd name="T48" fmla="*/ 105 w 171"/>
                  <a:gd name="T49" fmla="*/ 97 h 235"/>
                  <a:gd name="T50" fmla="*/ 86 w 171"/>
                  <a:gd name="T51" fmla="*/ 101 h 235"/>
                  <a:gd name="T52" fmla="*/ 83 w 171"/>
                  <a:gd name="T53" fmla="*/ 99 h 235"/>
                  <a:gd name="T54" fmla="*/ 78 w 171"/>
                  <a:gd name="T55" fmla="*/ 70 h 235"/>
                  <a:gd name="T56" fmla="*/ 103 w 171"/>
                  <a:gd name="T57" fmla="*/ 62 h 235"/>
                  <a:gd name="T58" fmla="*/ 89 w 171"/>
                  <a:gd name="T59" fmla="*/ 59 h 235"/>
                  <a:gd name="T60" fmla="*/ 87 w 171"/>
                  <a:gd name="T61" fmla="*/ 59 h 235"/>
                  <a:gd name="T62" fmla="*/ 85 w 171"/>
                  <a:gd name="T63" fmla="*/ 63 h 235"/>
                  <a:gd name="T64" fmla="*/ 80 w 171"/>
                  <a:gd name="T65" fmla="*/ 59 h 235"/>
                  <a:gd name="T66" fmla="*/ 110 w 171"/>
                  <a:gd name="T67" fmla="*/ 35 h 235"/>
                  <a:gd name="T68" fmla="*/ 108 w 171"/>
                  <a:gd name="T69" fmla="*/ 53 h 235"/>
                  <a:gd name="T70" fmla="*/ 51 w 171"/>
                  <a:gd name="T71" fmla="*/ 48 h 235"/>
                  <a:gd name="T72" fmla="*/ 63 w 171"/>
                  <a:gd name="T73" fmla="*/ 61 h 235"/>
                  <a:gd name="T74" fmla="*/ 128 w 171"/>
                  <a:gd name="T75" fmla="*/ 79 h 235"/>
                  <a:gd name="T76" fmla="*/ 124 w 171"/>
                  <a:gd name="T77" fmla="*/ 51 h 235"/>
                  <a:gd name="T78" fmla="*/ 122 w 171"/>
                  <a:gd name="T79" fmla="*/ 79 h 235"/>
                  <a:gd name="T80" fmla="*/ 46 w 171"/>
                  <a:gd name="T81" fmla="*/ 83 h 235"/>
                  <a:gd name="T82" fmla="*/ 49 w 171"/>
                  <a:gd name="T83" fmla="*/ 76 h 235"/>
                  <a:gd name="T84" fmla="*/ 128 w 171"/>
                  <a:gd name="T85" fmla="*/ 82 h 235"/>
                  <a:gd name="T86" fmla="*/ 43 w 171"/>
                  <a:gd name="T87" fmla="*/ 80 h 235"/>
                  <a:gd name="T88" fmla="*/ 35 w 171"/>
                  <a:gd name="T89" fmla="*/ 75 h 235"/>
                  <a:gd name="T90" fmla="*/ 100 w 171"/>
                  <a:gd name="T91" fmla="*/ 28 h 235"/>
                  <a:gd name="T92" fmla="*/ 135 w 171"/>
                  <a:gd name="T93" fmla="*/ 94 h 235"/>
                  <a:gd name="T94" fmla="*/ 127 w 171"/>
                  <a:gd name="T95" fmla="*/ 105 h 235"/>
                  <a:gd name="T96" fmla="*/ 37 w 171"/>
                  <a:gd name="T97" fmla="*/ 93 h 235"/>
                  <a:gd name="T98" fmla="*/ 43 w 171"/>
                  <a:gd name="T99" fmla="*/ 96 h 235"/>
                  <a:gd name="T100" fmla="*/ 148 w 171"/>
                  <a:gd name="T101" fmla="*/ 80 h 235"/>
                  <a:gd name="T102" fmla="*/ 145 w 171"/>
                  <a:gd name="T103" fmla="*/ 89 h 235"/>
                  <a:gd name="T104" fmla="*/ 25 w 171"/>
                  <a:gd name="T105" fmla="*/ 101 h 235"/>
                  <a:gd name="T106" fmla="*/ 96 w 171"/>
                  <a:gd name="T107" fmla="*/ 35 h 235"/>
                  <a:gd name="T108" fmla="*/ 103 w 171"/>
                  <a:gd name="T109" fmla="*/ 35 h 235"/>
                  <a:gd name="T110" fmla="*/ 100 w 171"/>
                  <a:gd name="T111" fmla="*/ 35 h 235"/>
                  <a:gd name="T112" fmla="*/ 103 w 171"/>
                  <a:gd name="T113" fmla="*/ 34 h 235"/>
                  <a:gd name="T114" fmla="*/ 74 w 171"/>
                  <a:gd name="T115" fmla="*/ 30 h 235"/>
                  <a:gd name="T116" fmla="*/ 70 w 171"/>
                  <a:gd name="T117" fmla="*/ 34 h 235"/>
                  <a:gd name="T118" fmla="*/ 69 w 171"/>
                  <a:gd name="T119" fmla="*/ 34 h 235"/>
                  <a:gd name="T120" fmla="*/ 69 w 171"/>
                  <a:gd name="T121" fmla="*/ 34 h 235"/>
                  <a:gd name="T122" fmla="*/ 70 w 171"/>
                  <a:gd name="T123" fmla="*/ 3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235">
                    <a:moveTo>
                      <a:pt x="167" y="231"/>
                    </a:moveTo>
                    <a:lnTo>
                      <a:pt x="167" y="228"/>
                    </a:lnTo>
                    <a:cubicBezTo>
                      <a:pt x="161" y="228"/>
                      <a:pt x="132" y="228"/>
                      <a:pt x="99" y="228"/>
                    </a:cubicBezTo>
                    <a:cubicBezTo>
                      <a:pt x="78" y="228"/>
                      <a:pt x="55" y="228"/>
                      <a:pt x="37" y="228"/>
                    </a:cubicBezTo>
                    <a:cubicBezTo>
                      <a:pt x="28" y="228"/>
                      <a:pt x="20" y="228"/>
                      <a:pt x="15" y="228"/>
                    </a:cubicBezTo>
                    <a:cubicBezTo>
                      <a:pt x="12" y="228"/>
                      <a:pt x="9" y="228"/>
                      <a:pt x="8" y="227"/>
                    </a:cubicBezTo>
                    <a:cubicBezTo>
                      <a:pt x="6" y="227"/>
                      <a:pt x="5" y="227"/>
                      <a:pt x="5" y="227"/>
                    </a:cubicBezTo>
                    <a:lnTo>
                      <a:pt x="4" y="230"/>
                    </a:lnTo>
                    <a:lnTo>
                      <a:pt x="7" y="230"/>
                    </a:lnTo>
                    <a:cubicBezTo>
                      <a:pt x="7" y="228"/>
                      <a:pt x="7" y="226"/>
                      <a:pt x="7" y="224"/>
                    </a:cubicBezTo>
                    <a:cubicBezTo>
                      <a:pt x="7" y="219"/>
                      <a:pt x="7" y="214"/>
                      <a:pt x="7" y="209"/>
                    </a:cubicBezTo>
                    <a:cubicBezTo>
                      <a:pt x="7" y="195"/>
                      <a:pt x="7" y="181"/>
                      <a:pt x="7" y="167"/>
                    </a:cubicBezTo>
                    <a:cubicBezTo>
                      <a:pt x="7" y="138"/>
                      <a:pt x="7" y="108"/>
                      <a:pt x="7" y="79"/>
                    </a:cubicBezTo>
                    <a:cubicBezTo>
                      <a:pt x="7" y="75"/>
                      <a:pt x="7" y="72"/>
                      <a:pt x="9" y="69"/>
                    </a:cubicBezTo>
                    <a:cubicBezTo>
                      <a:pt x="22" y="49"/>
                      <a:pt x="38" y="31"/>
                      <a:pt x="59" y="19"/>
                    </a:cubicBezTo>
                    <a:cubicBezTo>
                      <a:pt x="66" y="14"/>
                      <a:pt x="74" y="11"/>
                      <a:pt x="83" y="7"/>
                    </a:cubicBezTo>
                    <a:cubicBezTo>
                      <a:pt x="84" y="7"/>
                      <a:pt x="85" y="7"/>
                      <a:pt x="86" y="7"/>
                    </a:cubicBezTo>
                    <a:cubicBezTo>
                      <a:pt x="87" y="7"/>
                      <a:pt x="88" y="7"/>
                      <a:pt x="90" y="7"/>
                    </a:cubicBezTo>
                    <a:cubicBezTo>
                      <a:pt x="110" y="15"/>
                      <a:pt x="128" y="27"/>
                      <a:pt x="143" y="43"/>
                    </a:cubicBezTo>
                    <a:cubicBezTo>
                      <a:pt x="150" y="51"/>
                      <a:pt x="157" y="60"/>
                      <a:pt x="162" y="69"/>
                    </a:cubicBezTo>
                    <a:cubicBezTo>
                      <a:pt x="164" y="72"/>
                      <a:pt x="164" y="74"/>
                      <a:pt x="164" y="76"/>
                    </a:cubicBezTo>
                    <a:lnTo>
                      <a:pt x="164" y="76"/>
                    </a:lnTo>
                    <a:lnTo>
                      <a:pt x="167" y="76"/>
                    </a:lnTo>
                    <a:lnTo>
                      <a:pt x="164" y="76"/>
                    </a:lnTo>
                    <a:cubicBezTo>
                      <a:pt x="164" y="79"/>
                      <a:pt x="164" y="82"/>
                      <a:pt x="164" y="85"/>
                    </a:cubicBezTo>
                    <a:cubicBezTo>
                      <a:pt x="164" y="131"/>
                      <a:pt x="164" y="176"/>
                      <a:pt x="164" y="221"/>
                    </a:cubicBezTo>
                    <a:cubicBezTo>
                      <a:pt x="164" y="224"/>
                      <a:pt x="164" y="227"/>
                      <a:pt x="164" y="231"/>
                    </a:cubicBezTo>
                    <a:lnTo>
                      <a:pt x="167" y="231"/>
                    </a:lnTo>
                    <a:lnTo>
                      <a:pt x="167" y="228"/>
                    </a:lnTo>
                    <a:lnTo>
                      <a:pt x="167" y="231"/>
                    </a:lnTo>
                    <a:lnTo>
                      <a:pt x="170" y="231"/>
                    </a:lnTo>
                    <a:cubicBezTo>
                      <a:pt x="170" y="227"/>
                      <a:pt x="170" y="224"/>
                      <a:pt x="170" y="221"/>
                    </a:cubicBezTo>
                    <a:cubicBezTo>
                      <a:pt x="170" y="176"/>
                      <a:pt x="170" y="131"/>
                      <a:pt x="170" y="85"/>
                    </a:cubicBezTo>
                    <a:cubicBezTo>
                      <a:pt x="170" y="82"/>
                      <a:pt x="171" y="79"/>
                      <a:pt x="171" y="76"/>
                    </a:cubicBezTo>
                    <a:lnTo>
                      <a:pt x="171" y="76"/>
                    </a:lnTo>
                    <a:lnTo>
                      <a:pt x="171" y="76"/>
                    </a:lnTo>
                    <a:cubicBezTo>
                      <a:pt x="171" y="72"/>
                      <a:pt x="170" y="69"/>
                      <a:pt x="168" y="66"/>
                    </a:cubicBezTo>
                    <a:cubicBezTo>
                      <a:pt x="162" y="56"/>
                      <a:pt x="155" y="47"/>
                      <a:pt x="148" y="39"/>
                    </a:cubicBezTo>
                    <a:cubicBezTo>
                      <a:pt x="132" y="22"/>
                      <a:pt x="113" y="10"/>
                      <a:pt x="92" y="1"/>
                    </a:cubicBezTo>
                    <a:cubicBezTo>
                      <a:pt x="90" y="1"/>
                      <a:pt x="88" y="0"/>
                      <a:pt x="86" y="0"/>
                    </a:cubicBezTo>
                    <a:cubicBezTo>
                      <a:pt x="84" y="0"/>
                      <a:pt x="82" y="1"/>
                      <a:pt x="80" y="2"/>
                    </a:cubicBezTo>
                    <a:cubicBezTo>
                      <a:pt x="72" y="5"/>
                      <a:pt x="64" y="9"/>
                      <a:pt x="56" y="13"/>
                    </a:cubicBezTo>
                    <a:cubicBezTo>
                      <a:pt x="34" y="26"/>
                      <a:pt x="17" y="45"/>
                      <a:pt x="4" y="66"/>
                    </a:cubicBezTo>
                    <a:cubicBezTo>
                      <a:pt x="1" y="70"/>
                      <a:pt x="1" y="75"/>
                      <a:pt x="1" y="79"/>
                    </a:cubicBezTo>
                    <a:cubicBezTo>
                      <a:pt x="1" y="108"/>
                      <a:pt x="0" y="138"/>
                      <a:pt x="0" y="167"/>
                    </a:cubicBezTo>
                    <a:cubicBezTo>
                      <a:pt x="0" y="181"/>
                      <a:pt x="0" y="195"/>
                      <a:pt x="0" y="209"/>
                    </a:cubicBezTo>
                    <a:lnTo>
                      <a:pt x="0" y="224"/>
                    </a:lnTo>
                    <a:cubicBezTo>
                      <a:pt x="0" y="227"/>
                      <a:pt x="1" y="229"/>
                      <a:pt x="1" y="231"/>
                    </a:cubicBezTo>
                    <a:lnTo>
                      <a:pt x="1" y="233"/>
                    </a:lnTo>
                    <a:lnTo>
                      <a:pt x="4" y="234"/>
                    </a:lnTo>
                    <a:cubicBezTo>
                      <a:pt x="4" y="234"/>
                      <a:pt x="6" y="234"/>
                      <a:pt x="7" y="234"/>
                    </a:cubicBezTo>
                    <a:cubicBezTo>
                      <a:pt x="20" y="234"/>
                      <a:pt x="62" y="235"/>
                      <a:pt x="99" y="235"/>
                    </a:cubicBezTo>
                    <a:cubicBezTo>
                      <a:pt x="132" y="235"/>
                      <a:pt x="161" y="234"/>
                      <a:pt x="167" y="234"/>
                    </a:cubicBezTo>
                    <a:lnTo>
                      <a:pt x="170" y="234"/>
                    </a:lnTo>
                    <a:lnTo>
                      <a:pt x="170" y="231"/>
                    </a:lnTo>
                    <a:lnTo>
                      <a:pt x="167" y="231"/>
                    </a:lnTo>
                    <a:close/>
                    <a:moveTo>
                      <a:pt x="137" y="102"/>
                    </a:moveTo>
                    <a:lnTo>
                      <a:pt x="136" y="99"/>
                    </a:lnTo>
                    <a:cubicBezTo>
                      <a:pt x="132" y="100"/>
                      <a:pt x="130" y="102"/>
                      <a:pt x="128" y="105"/>
                    </a:cubicBezTo>
                    <a:cubicBezTo>
                      <a:pt x="126" y="107"/>
                      <a:pt x="124" y="109"/>
                      <a:pt x="122" y="110"/>
                    </a:cubicBezTo>
                    <a:cubicBezTo>
                      <a:pt x="119" y="113"/>
                      <a:pt x="118" y="116"/>
                      <a:pt x="118" y="119"/>
                    </a:cubicBezTo>
                    <a:lnTo>
                      <a:pt x="118" y="119"/>
                    </a:lnTo>
                    <a:lnTo>
                      <a:pt x="121" y="119"/>
                    </a:lnTo>
                    <a:lnTo>
                      <a:pt x="118" y="119"/>
                    </a:lnTo>
                    <a:cubicBezTo>
                      <a:pt x="118" y="121"/>
                      <a:pt x="118" y="122"/>
                      <a:pt x="118" y="123"/>
                    </a:cubicBezTo>
                    <a:cubicBezTo>
                      <a:pt x="118" y="130"/>
                      <a:pt x="118" y="137"/>
                      <a:pt x="118" y="143"/>
                    </a:cubicBezTo>
                    <a:cubicBezTo>
                      <a:pt x="118" y="160"/>
                      <a:pt x="118" y="177"/>
                      <a:pt x="118" y="194"/>
                    </a:cubicBezTo>
                    <a:lnTo>
                      <a:pt x="118" y="215"/>
                    </a:lnTo>
                    <a:cubicBezTo>
                      <a:pt x="118" y="218"/>
                      <a:pt x="119" y="220"/>
                      <a:pt x="119" y="221"/>
                    </a:cubicBezTo>
                    <a:lnTo>
                      <a:pt x="119" y="224"/>
                    </a:lnTo>
                    <a:lnTo>
                      <a:pt x="121" y="224"/>
                    </a:lnTo>
                    <a:cubicBezTo>
                      <a:pt x="125" y="224"/>
                      <a:pt x="131" y="225"/>
                      <a:pt x="136" y="225"/>
                    </a:cubicBezTo>
                    <a:cubicBezTo>
                      <a:pt x="142" y="225"/>
                      <a:pt x="148" y="224"/>
                      <a:pt x="152" y="224"/>
                    </a:cubicBezTo>
                    <a:lnTo>
                      <a:pt x="154" y="223"/>
                    </a:lnTo>
                    <a:lnTo>
                      <a:pt x="155" y="221"/>
                    </a:lnTo>
                    <a:cubicBezTo>
                      <a:pt x="155" y="221"/>
                      <a:pt x="155" y="220"/>
                      <a:pt x="155" y="218"/>
                    </a:cubicBezTo>
                    <a:cubicBezTo>
                      <a:pt x="155" y="195"/>
                      <a:pt x="155" y="172"/>
                      <a:pt x="155" y="149"/>
                    </a:cubicBezTo>
                    <a:lnTo>
                      <a:pt x="155" y="115"/>
                    </a:lnTo>
                    <a:lnTo>
                      <a:pt x="155" y="113"/>
                    </a:lnTo>
                    <a:lnTo>
                      <a:pt x="154" y="112"/>
                    </a:lnTo>
                    <a:cubicBezTo>
                      <a:pt x="153" y="111"/>
                      <a:pt x="151" y="111"/>
                      <a:pt x="151" y="110"/>
                    </a:cubicBezTo>
                    <a:lnTo>
                      <a:pt x="150" y="110"/>
                    </a:lnTo>
                    <a:lnTo>
                      <a:pt x="150" y="109"/>
                    </a:lnTo>
                    <a:lnTo>
                      <a:pt x="149" y="110"/>
                    </a:lnTo>
                    <a:lnTo>
                      <a:pt x="150" y="110"/>
                    </a:lnTo>
                    <a:lnTo>
                      <a:pt x="150" y="109"/>
                    </a:lnTo>
                    <a:lnTo>
                      <a:pt x="149" y="110"/>
                    </a:lnTo>
                    <a:lnTo>
                      <a:pt x="150" y="110"/>
                    </a:lnTo>
                    <a:cubicBezTo>
                      <a:pt x="148" y="107"/>
                      <a:pt x="146" y="105"/>
                      <a:pt x="144" y="103"/>
                    </a:cubicBezTo>
                    <a:cubicBezTo>
                      <a:pt x="143" y="102"/>
                      <a:pt x="141" y="101"/>
                      <a:pt x="139" y="99"/>
                    </a:cubicBezTo>
                    <a:lnTo>
                      <a:pt x="138" y="98"/>
                    </a:lnTo>
                    <a:lnTo>
                      <a:pt x="136" y="99"/>
                    </a:lnTo>
                    <a:lnTo>
                      <a:pt x="137" y="102"/>
                    </a:lnTo>
                    <a:lnTo>
                      <a:pt x="135" y="104"/>
                    </a:lnTo>
                    <a:cubicBezTo>
                      <a:pt x="137" y="106"/>
                      <a:pt x="139" y="107"/>
                      <a:pt x="141" y="108"/>
                    </a:cubicBezTo>
                    <a:cubicBezTo>
                      <a:pt x="142" y="109"/>
                      <a:pt x="143" y="110"/>
                      <a:pt x="144" y="112"/>
                    </a:cubicBezTo>
                    <a:cubicBezTo>
                      <a:pt x="145" y="114"/>
                      <a:pt x="146" y="115"/>
                      <a:pt x="147" y="116"/>
                    </a:cubicBezTo>
                    <a:cubicBezTo>
                      <a:pt x="148" y="116"/>
                      <a:pt x="149" y="117"/>
                      <a:pt x="150" y="118"/>
                    </a:cubicBezTo>
                    <a:lnTo>
                      <a:pt x="152" y="115"/>
                    </a:lnTo>
                    <a:lnTo>
                      <a:pt x="149" y="115"/>
                    </a:lnTo>
                    <a:lnTo>
                      <a:pt x="149" y="149"/>
                    </a:lnTo>
                    <a:cubicBezTo>
                      <a:pt x="149" y="172"/>
                      <a:pt x="149" y="195"/>
                      <a:pt x="149" y="218"/>
                    </a:cubicBezTo>
                    <a:cubicBezTo>
                      <a:pt x="149" y="218"/>
                      <a:pt x="149" y="219"/>
                      <a:pt x="148" y="220"/>
                    </a:cubicBezTo>
                    <a:lnTo>
                      <a:pt x="151" y="221"/>
                    </a:lnTo>
                    <a:lnTo>
                      <a:pt x="151" y="218"/>
                    </a:lnTo>
                    <a:cubicBezTo>
                      <a:pt x="148" y="218"/>
                      <a:pt x="142" y="218"/>
                      <a:pt x="136" y="218"/>
                    </a:cubicBezTo>
                    <a:cubicBezTo>
                      <a:pt x="131" y="218"/>
                      <a:pt x="126" y="218"/>
                      <a:pt x="122" y="218"/>
                    </a:cubicBezTo>
                    <a:lnTo>
                      <a:pt x="122" y="221"/>
                    </a:lnTo>
                    <a:lnTo>
                      <a:pt x="125" y="220"/>
                    </a:lnTo>
                    <a:cubicBezTo>
                      <a:pt x="125" y="218"/>
                      <a:pt x="124" y="217"/>
                      <a:pt x="124" y="215"/>
                    </a:cubicBezTo>
                    <a:cubicBezTo>
                      <a:pt x="124" y="208"/>
                      <a:pt x="124" y="201"/>
                      <a:pt x="124" y="194"/>
                    </a:cubicBezTo>
                    <a:cubicBezTo>
                      <a:pt x="124" y="177"/>
                      <a:pt x="124" y="160"/>
                      <a:pt x="124" y="143"/>
                    </a:cubicBezTo>
                    <a:cubicBezTo>
                      <a:pt x="124" y="137"/>
                      <a:pt x="124" y="130"/>
                      <a:pt x="124" y="123"/>
                    </a:cubicBezTo>
                    <a:lnTo>
                      <a:pt x="124" y="119"/>
                    </a:lnTo>
                    <a:lnTo>
                      <a:pt x="124" y="119"/>
                    </a:lnTo>
                    <a:lnTo>
                      <a:pt x="124" y="119"/>
                    </a:lnTo>
                    <a:lnTo>
                      <a:pt x="124" y="119"/>
                    </a:lnTo>
                    <a:lnTo>
                      <a:pt x="124" y="119"/>
                    </a:lnTo>
                    <a:lnTo>
                      <a:pt x="124" y="119"/>
                    </a:lnTo>
                    <a:lnTo>
                      <a:pt x="124" y="119"/>
                    </a:lnTo>
                    <a:lnTo>
                      <a:pt x="124" y="119"/>
                    </a:lnTo>
                    <a:cubicBezTo>
                      <a:pt x="125" y="117"/>
                      <a:pt x="125" y="116"/>
                      <a:pt x="126" y="115"/>
                    </a:cubicBezTo>
                    <a:cubicBezTo>
                      <a:pt x="129" y="113"/>
                      <a:pt x="130" y="111"/>
                      <a:pt x="132" y="109"/>
                    </a:cubicBezTo>
                    <a:cubicBezTo>
                      <a:pt x="134" y="107"/>
                      <a:pt x="136" y="106"/>
                      <a:pt x="138" y="105"/>
                    </a:cubicBezTo>
                    <a:lnTo>
                      <a:pt x="137" y="102"/>
                    </a:lnTo>
                    <a:lnTo>
                      <a:pt x="135" y="104"/>
                    </a:lnTo>
                    <a:lnTo>
                      <a:pt x="137" y="102"/>
                    </a:lnTo>
                    <a:close/>
                    <a:moveTo>
                      <a:pt x="84" y="221"/>
                    </a:moveTo>
                    <a:lnTo>
                      <a:pt x="87" y="221"/>
                    </a:lnTo>
                    <a:cubicBezTo>
                      <a:pt x="87" y="219"/>
                      <a:pt x="87" y="217"/>
                      <a:pt x="87" y="215"/>
                    </a:cubicBezTo>
                    <a:cubicBezTo>
                      <a:pt x="87" y="184"/>
                      <a:pt x="88" y="153"/>
                      <a:pt x="88" y="122"/>
                    </a:cubicBezTo>
                    <a:lnTo>
                      <a:pt x="88" y="121"/>
                    </a:lnTo>
                    <a:cubicBezTo>
                      <a:pt x="88" y="119"/>
                      <a:pt x="88" y="117"/>
                      <a:pt x="87" y="114"/>
                    </a:cubicBezTo>
                    <a:cubicBezTo>
                      <a:pt x="86" y="112"/>
                      <a:pt x="84" y="110"/>
                      <a:pt x="81" y="109"/>
                    </a:cubicBezTo>
                    <a:lnTo>
                      <a:pt x="80" y="111"/>
                    </a:lnTo>
                    <a:lnTo>
                      <a:pt x="82" y="109"/>
                    </a:lnTo>
                    <a:lnTo>
                      <a:pt x="81" y="108"/>
                    </a:lnTo>
                    <a:lnTo>
                      <a:pt x="78" y="110"/>
                    </a:lnTo>
                    <a:lnTo>
                      <a:pt x="81" y="109"/>
                    </a:lnTo>
                    <a:cubicBezTo>
                      <a:pt x="80" y="106"/>
                      <a:pt x="78" y="104"/>
                      <a:pt x="76" y="102"/>
                    </a:cubicBezTo>
                    <a:cubicBezTo>
                      <a:pt x="74" y="101"/>
                      <a:pt x="72" y="100"/>
                      <a:pt x="71" y="99"/>
                    </a:cubicBezTo>
                    <a:lnTo>
                      <a:pt x="69" y="97"/>
                    </a:lnTo>
                    <a:lnTo>
                      <a:pt x="67" y="99"/>
                    </a:lnTo>
                    <a:cubicBezTo>
                      <a:pt x="66" y="100"/>
                      <a:pt x="64" y="101"/>
                      <a:pt x="62" y="102"/>
                    </a:cubicBezTo>
                    <a:cubicBezTo>
                      <a:pt x="60" y="104"/>
                      <a:pt x="58" y="106"/>
                      <a:pt x="57" y="109"/>
                    </a:cubicBezTo>
                    <a:lnTo>
                      <a:pt x="58" y="109"/>
                    </a:lnTo>
                    <a:lnTo>
                      <a:pt x="57" y="109"/>
                    </a:lnTo>
                    <a:lnTo>
                      <a:pt x="57" y="109"/>
                    </a:lnTo>
                    <a:lnTo>
                      <a:pt x="58" y="109"/>
                    </a:lnTo>
                    <a:lnTo>
                      <a:pt x="57" y="109"/>
                    </a:lnTo>
                    <a:lnTo>
                      <a:pt x="57" y="109"/>
                    </a:lnTo>
                    <a:lnTo>
                      <a:pt x="57" y="109"/>
                    </a:lnTo>
                    <a:lnTo>
                      <a:pt x="57" y="109"/>
                    </a:lnTo>
                    <a:lnTo>
                      <a:pt x="57" y="109"/>
                    </a:lnTo>
                    <a:lnTo>
                      <a:pt x="57" y="109"/>
                    </a:lnTo>
                    <a:cubicBezTo>
                      <a:pt x="57" y="109"/>
                      <a:pt x="56" y="109"/>
                      <a:pt x="55" y="110"/>
                    </a:cubicBezTo>
                    <a:cubicBezTo>
                      <a:pt x="53" y="111"/>
                      <a:pt x="52" y="113"/>
                      <a:pt x="51" y="115"/>
                    </a:cubicBezTo>
                    <a:cubicBezTo>
                      <a:pt x="50" y="116"/>
                      <a:pt x="50" y="118"/>
                      <a:pt x="50" y="120"/>
                    </a:cubicBezTo>
                    <a:lnTo>
                      <a:pt x="50" y="120"/>
                    </a:lnTo>
                    <a:lnTo>
                      <a:pt x="53" y="120"/>
                    </a:lnTo>
                    <a:lnTo>
                      <a:pt x="50" y="120"/>
                    </a:lnTo>
                    <a:cubicBezTo>
                      <a:pt x="50" y="152"/>
                      <a:pt x="50" y="184"/>
                      <a:pt x="50" y="216"/>
                    </a:cubicBezTo>
                    <a:cubicBezTo>
                      <a:pt x="50" y="219"/>
                      <a:pt x="51" y="220"/>
                      <a:pt x="51" y="222"/>
                    </a:cubicBezTo>
                    <a:lnTo>
                      <a:pt x="52" y="224"/>
                    </a:lnTo>
                    <a:lnTo>
                      <a:pt x="54" y="224"/>
                    </a:lnTo>
                    <a:lnTo>
                      <a:pt x="84" y="224"/>
                    </a:lnTo>
                    <a:lnTo>
                      <a:pt x="87" y="224"/>
                    </a:lnTo>
                    <a:lnTo>
                      <a:pt x="87" y="221"/>
                    </a:lnTo>
                    <a:lnTo>
                      <a:pt x="84" y="221"/>
                    </a:lnTo>
                    <a:lnTo>
                      <a:pt x="84" y="218"/>
                    </a:lnTo>
                    <a:lnTo>
                      <a:pt x="54" y="218"/>
                    </a:lnTo>
                    <a:lnTo>
                      <a:pt x="54" y="221"/>
                    </a:lnTo>
                    <a:lnTo>
                      <a:pt x="58" y="221"/>
                    </a:lnTo>
                    <a:cubicBezTo>
                      <a:pt x="57" y="219"/>
                      <a:pt x="57" y="217"/>
                      <a:pt x="57" y="216"/>
                    </a:cubicBezTo>
                    <a:cubicBezTo>
                      <a:pt x="57" y="184"/>
                      <a:pt x="57" y="152"/>
                      <a:pt x="57" y="120"/>
                    </a:cubicBezTo>
                    <a:lnTo>
                      <a:pt x="57" y="120"/>
                    </a:lnTo>
                    <a:lnTo>
                      <a:pt x="57" y="120"/>
                    </a:lnTo>
                    <a:lnTo>
                      <a:pt x="54" y="120"/>
                    </a:lnTo>
                    <a:lnTo>
                      <a:pt x="57" y="120"/>
                    </a:lnTo>
                    <a:lnTo>
                      <a:pt x="57" y="120"/>
                    </a:lnTo>
                    <a:lnTo>
                      <a:pt x="54" y="120"/>
                    </a:lnTo>
                    <a:lnTo>
                      <a:pt x="57" y="120"/>
                    </a:lnTo>
                    <a:lnTo>
                      <a:pt x="57" y="120"/>
                    </a:lnTo>
                    <a:cubicBezTo>
                      <a:pt x="57" y="119"/>
                      <a:pt x="57" y="118"/>
                      <a:pt x="57" y="117"/>
                    </a:cubicBezTo>
                    <a:cubicBezTo>
                      <a:pt x="57" y="116"/>
                      <a:pt x="58" y="116"/>
                      <a:pt x="59" y="115"/>
                    </a:cubicBezTo>
                    <a:lnTo>
                      <a:pt x="61" y="114"/>
                    </a:lnTo>
                    <a:cubicBezTo>
                      <a:pt x="62" y="113"/>
                      <a:pt x="62" y="112"/>
                      <a:pt x="63" y="111"/>
                    </a:cubicBezTo>
                    <a:cubicBezTo>
                      <a:pt x="64" y="110"/>
                      <a:pt x="64" y="109"/>
                      <a:pt x="66" y="108"/>
                    </a:cubicBezTo>
                    <a:cubicBezTo>
                      <a:pt x="67" y="107"/>
                      <a:pt x="69" y="105"/>
                      <a:pt x="71" y="104"/>
                    </a:cubicBezTo>
                    <a:lnTo>
                      <a:pt x="69" y="101"/>
                    </a:lnTo>
                    <a:lnTo>
                      <a:pt x="67" y="104"/>
                    </a:lnTo>
                    <a:cubicBezTo>
                      <a:pt x="69" y="105"/>
                      <a:pt x="71" y="106"/>
                      <a:pt x="73" y="107"/>
                    </a:cubicBezTo>
                    <a:cubicBezTo>
                      <a:pt x="74" y="108"/>
                      <a:pt x="75" y="109"/>
                      <a:pt x="75" y="111"/>
                    </a:cubicBezTo>
                    <a:lnTo>
                      <a:pt x="75" y="111"/>
                    </a:lnTo>
                    <a:lnTo>
                      <a:pt x="77" y="113"/>
                    </a:lnTo>
                    <a:lnTo>
                      <a:pt x="78" y="114"/>
                    </a:lnTo>
                    <a:lnTo>
                      <a:pt x="78" y="114"/>
                    </a:lnTo>
                    <a:cubicBezTo>
                      <a:pt x="80" y="115"/>
                      <a:pt x="80" y="116"/>
                      <a:pt x="81" y="117"/>
                    </a:cubicBezTo>
                    <a:cubicBezTo>
                      <a:pt x="81" y="118"/>
                      <a:pt x="81" y="119"/>
                      <a:pt x="81" y="121"/>
                    </a:cubicBezTo>
                    <a:lnTo>
                      <a:pt x="81" y="122"/>
                    </a:lnTo>
                    <a:cubicBezTo>
                      <a:pt x="81" y="153"/>
                      <a:pt x="81" y="184"/>
                      <a:pt x="81" y="215"/>
                    </a:cubicBezTo>
                    <a:cubicBezTo>
                      <a:pt x="81" y="216"/>
                      <a:pt x="81" y="218"/>
                      <a:pt x="81" y="221"/>
                    </a:cubicBezTo>
                    <a:lnTo>
                      <a:pt x="84" y="221"/>
                    </a:lnTo>
                    <a:lnTo>
                      <a:pt x="84" y="218"/>
                    </a:lnTo>
                    <a:lnTo>
                      <a:pt x="84" y="221"/>
                    </a:lnTo>
                    <a:close/>
                    <a:moveTo>
                      <a:pt x="117" y="221"/>
                    </a:moveTo>
                    <a:lnTo>
                      <a:pt x="120" y="222"/>
                    </a:lnTo>
                    <a:cubicBezTo>
                      <a:pt x="121" y="219"/>
                      <a:pt x="121" y="212"/>
                      <a:pt x="121" y="202"/>
                    </a:cubicBezTo>
                    <a:cubicBezTo>
                      <a:pt x="121" y="193"/>
                      <a:pt x="121" y="181"/>
                      <a:pt x="121" y="169"/>
                    </a:cubicBezTo>
                    <a:cubicBezTo>
                      <a:pt x="121" y="156"/>
                      <a:pt x="121" y="143"/>
                      <a:pt x="121" y="133"/>
                    </a:cubicBezTo>
                    <a:cubicBezTo>
                      <a:pt x="121" y="128"/>
                      <a:pt x="121" y="124"/>
                      <a:pt x="121" y="121"/>
                    </a:cubicBezTo>
                    <a:cubicBezTo>
                      <a:pt x="121" y="117"/>
                      <a:pt x="120" y="115"/>
                      <a:pt x="120" y="114"/>
                    </a:cubicBezTo>
                    <a:lnTo>
                      <a:pt x="120" y="113"/>
                    </a:lnTo>
                    <a:lnTo>
                      <a:pt x="119" y="112"/>
                    </a:lnTo>
                    <a:cubicBezTo>
                      <a:pt x="118" y="111"/>
                      <a:pt x="117" y="110"/>
                      <a:pt x="116" y="110"/>
                    </a:cubicBezTo>
                    <a:lnTo>
                      <a:pt x="115" y="109"/>
                    </a:lnTo>
                    <a:lnTo>
                      <a:pt x="115" y="109"/>
                    </a:lnTo>
                    <a:lnTo>
                      <a:pt x="115" y="109"/>
                    </a:lnTo>
                    <a:lnTo>
                      <a:pt x="115" y="109"/>
                    </a:lnTo>
                    <a:lnTo>
                      <a:pt x="115" y="109"/>
                    </a:lnTo>
                    <a:lnTo>
                      <a:pt x="115" y="109"/>
                    </a:lnTo>
                    <a:lnTo>
                      <a:pt x="115" y="109"/>
                    </a:lnTo>
                    <a:cubicBezTo>
                      <a:pt x="114" y="106"/>
                      <a:pt x="112" y="104"/>
                      <a:pt x="110" y="103"/>
                    </a:cubicBezTo>
                    <a:cubicBezTo>
                      <a:pt x="108" y="101"/>
                      <a:pt x="106" y="100"/>
                      <a:pt x="105" y="99"/>
                    </a:cubicBezTo>
                    <a:lnTo>
                      <a:pt x="103" y="98"/>
                    </a:lnTo>
                    <a:lnTo>
                      <a:pt x="101" y="99"/>
                    </a:lnTo>
                    <a:cubicBezTo>
                      <a:pt x="100" y="100"/>
                      <a:pt x="98" y="101"/>
                      <a:pt x="97" y="101"/>
                    </a:cubicBezTo>
                    <a:cubicBezTo>
                      <a:pt x="95" y="102"/>
                      <a:pt x="94" y="103"/>
                      <a:pt x="92" y="105"/>
                    </a:cubicBezTo>
                    <a:cubicBezTo>
                      <a:pt x="91" y="108"/>
                      <a:pt x="88" y="110"/>
                      <a:pt x="85" y="114"/>
                    </a:cubicBezTo>
                    <a:lnTo>
                      <a:pt x="84" y="115"/>
                    </a:lnTo>
                    <a:lnTo>
                      <a:pt x="84" y="116"/>
                    </a:lnTo>
                    <a:cubicBezTo>
                      <a:pt x="84" y="122"/>
                      <a:pt x="84" y="129"/>
                      <a:pt x="84" y="136"/>
                    </a:cubicBezTo>
                    <a:lnTo>
                      <a:pt x="84" y="138"/>
                    </a:lnTo>
                    <a:cubicBezTo>
                      <a:pt x="84" y="147"/>
                      <a:pt x="84" y="156"/>
                      <a:pt x="84" y="165"/>
                    </a:cubicBezTo>
                    <a:lnTo>
                      <a:pt x="84" y="166"/>
                    </a:lnTo>
                    <a:cubicBezTo>
                      <a:pt x="84" y="182"/>
                      <a:pt x="83" y="199"/>
                      <a:pt x="83" y="215"/>
                    </a:cubicBezTo>
                    <a:cubicBezTo>
                      <a:pt x="83" y="218"/>
                      <a:pt x="84" y="220"/>
                      <a:pt x="84" y="222"/>
                    </a:cubicBezTo>
                    <a:lnTo>
                      <a:pt x="85" y="224"/>
                    </a:lnTo>
                    <a:lnTo>
                      <a:pt x="87" y="224"/>
                    </a:lnTo>
                    <a:lnTo>
                      <a:pt x="117" y="224"/>
                    </a:lnTo>
                    <a:lnTo>
                      <a:pt x="120" y="224"/>
                    </a:lnTo>
                    <a:lnTo>
                      <a:pt x="120" y="222"/>
                    </a:lnTo>
                    <a:lnTo>
                      <a:pt x="117" y="221"/>
                    </a:lnTo>
                    <a:lnTo>
                      <a:pt x="117" y="218"/>
                    </a:lnTo>
                    <a:lnTo>
                      <a:pt x="87" y="218"/>
                    </a:lnTo>
                    <a:lnTo>
                      <a:pt x="87" y="221"/>
                    </a:lnTo>
                    <a:lnTo>
                      <a:pt x="91" y="221"/>
                    </a:lnTo>
                    <a:cubicBezTo>
                      <a:pt x="90" y="218"/>
                      <a:pt x="90" y="217"/>
                      <a:pt x="90" y="215"/>
                    </a:cubicBezTo>
                    <a:cubicBezTo>
                      <a:pt x="90" y="199"/>
                      <a:pt x="90" y="182"/>
                      <a:pt x="90" y="166"/>
                    </a:cubicBezTo>
                    <a:lnTo>
                      <a:pt x="90" y="165"/>
                    </a:lnTo>
                    <a:cubicBezTo>
                      <a:pt x="90" y="156"/>
                      <a:pt x="90" y="147"/>
                      <a:pt x="90" y="138"/>
                    </a:cubicBezTo>
                    <a:lnTo>
                      <a:pt x="90" y="136"/>
                    </a:lnTo>
                    <a:cubicBezTo>
                      <a:pt x="90" y="129"/>
                      <a:pt x="90" y="122"/>
                      <a:pt x="90" y="116"/>
                    </a:cubicBezTo>
                    <a:lnTo>
                      <a:pt x="87" y="116"/>
                    </a:lnTo>
                    <a:lnTo>
                      <a:pt x="89" y="118"/>
                    </a:lnTo>
                    <a:cubicBezTo>
                      <a:pt x="92" y="115"/>
                      <a:pt x="95" y="113"/>
                      <a:pt x="98" y="109"/>
                    </a:cubicBezTo>
                    <a:cubicBezTo>
                      <a:pt x="98" y="108"/>
                      <a:pt x="99" y="108"/>
                      <a:pt x="100" y="107"/>
                    </a:cubicBezTo>
                    <a:cubicBezTo>
                      <a:pt x="101" y="106"/>
                      <a:pt x="103" y="105"/>
                      <a:pt x="105" y="104"/>
                    </a:cubicBezTo>
                    <a:lnTo>
                      <a:pt x="103" y="102"/>
                    </a:lnTo>
                    <a:lnTo>
                      <a:pt x="101" y="104"/>
                    </a:lnTo>
                    <a:cubicBezTo>
                      <a:pt x="103" y="106"/>
                      <a:pt x="105" y="107"/>
                      <a:pt x="106" y="108"/>
                    </a:cubicBezTo>
                    <a:cubicBezTo>
                      <a:pt x="108" y="109"/>
                      <a:pt x="109" y="110"/>
                      <a:pt x="109" y="111"/>
                    </a:cubicBezTo>
                    <a:cubicBezTo>
                      <a:pt x="110" y="113"/>
                      <a:pt x="111" y="114"/>
                      <a:pt x="113" y="115"/>
                    </a:cubicBezTo>
                    <a:cubicBezTo>
                      <a:pt x="114" y="116"/>
                      <a:pt x="115" y="116"/>
                      <a:pt x="115" y="117"/>
                    </a:cubicBezTo>
                    <a:lnTo>
                      <a:pt x="117" y="114"/>
                    </a:lnTo>
                    <a:lnTo>
                      <a:pt x="114" y="115"/>
                    </a:lnTo>
                    <a:cubicBezTo>
                      <a:pt x="114" y="115"/>
                      <a:pt x="114" y="118"/>
                      <a:pt x="114" y="121"/>
                    </a:cubicBezTo>
                    <a:cubicBezTo>
                      <a:pt x="115" y="130"/>
                      <a:pt x="115" y="150"/>
                      <a:pt x="115" y="169"/>
                    </a:cubicBezTo>
                    <a:cubicBezTo>
                      <a:pt x="115" y="181"/>
                      <a:pt x="115" y="193"/>
                      <a:pt x="115" y="202"/>
                    </a:cubicBezTo>
                    <a:cubicBezTo>
                      <a:pt x="114" y="212"/>
                      <a:pt x="114" y="219"/>
                      <a:pt x="114" y="221"/>
                    </a:cubicBezTo>
                    <a:lnTo>
                      <a:pt x="117" y="221"/>
                    </a:lnTo>
                    <a:lnTo>
                      <a:pt x="117" y="218"/>
                    </a:lnTo>
                    <a:lnTo>
                      <a:pt x="117" y="221"/>
                    </a:lnTo>
                    <a:close/>
                    <a:moveTo>
                      <a:pt x="36" y="102"/>
                    </a:moveTo>
                    <a:lnTo>
                      <a:pt x="35" y="99"/>
                    </a:lnTo>
                    <a:cubicBezTo>
                      <a:pt x="34" y="99"/>
                      <a:pt x="33" y="99"/>
                      <a:pt x="32" y="100"/>
                    </a:cubicBezTo>
                    <a:cubicBezTo>
                      <a:pt x="27" y="102"/>
                      <a:pt x="24" y="107"/>
                      <a:pt x="21" y="109"/>
                    </a:cubicBezTo>
                    <a:cubicBezTo>
                      <a:pt x="17" y="113"/>
                      <a:pt x="16" y="117"/>
                      <a:pt x="16" y="121"/>
                    </a:cubicBezTo>
                    <a:lnTo>
                      <a:pt x="16" y="122"/>
                    </a:lnTo>
                    <a:cubicBezTo>
                      <a:pt x="16" y="125"/>
                      <a:pt x="16" y="127"/>
                      <a:pt x="16" y="130"/>
                    </a:cubicBezTo>
                    <a:cubicBezTo>
                      <a:pt x="16" y="140"/>
                      <a:pt x="16" y="150"/>
                      <a:pt x="16" y="161"/>
                    </a:cubicBezTo>
                    <a:cubicBezTo>
                      <a:pt x="16" y="170"/>
                      <a:pt x="16" y="180"/>
                      <a:pt x="16" y="189"/>
                    </a:cubicBezTo>
                    <a:cubicBezTo>
                      <a:pt x="16" y="197"/>
                      <a:pt x="16" y="206"/>
                      <a:pt x="16" y="215"/>
                    </a:cubicBezTo>
                    <a:cubicBezTo>
                      <a:pt x="16" y="217"/>
                      <a:pt x="17" y="219"/>
                      <a:pt x="17" y="222"/>
                    </a:cubicBezTo>
                    <a:lnTo>
                      <a:pt x="17" y="224"/>
                    </a:lnTo>
                    <a:lnTo>
                      <a:pt x="20" y="224"/>
                    </a:lnTo>
                    <a:cubicBezTo>
                      <a:pt x="25" y="225"/>
                      <a:pt x="30" y="225"/>
                      <a:pt x="35" y="225"/>
                    </a:cubicBezTo>
                    <a:cubicBezTo>
                      <a:pt x="40" y="225"/>
                      <a:pt x="45" y="225"/>
                      <a:pt x="50" y="224"/>
                    </a:cubicBezTo>
                    <a:lnTo>
                      <a:pt x="53" y="224"/>
                    </a:lnTo>
                    <a:lnTo>
                      <a:pt x="53" y="221"/>
                    </a:lnTo>
                    <a:cubicBezTo>
                      <a:pt x="53" y="218"/>
                      <a:pt x="53" y="216"/>
                      <a:pt x="53" y="213"/>
                    </a:cubicBezTo>
                    <a:cubicBezTo>
                      <a:pt x="53" y="183"/>
                      <a:pt x="53" y="153"/>
                      <a:pt x="53" y="123"/>
                    </a:cubicBezTo>
                    <a:lnTo>
                      <a:pt x="53" y="121"/>
                    </a:lnTo>
                    <a:cubicBezTo>
                      <a:pt x="53" y="119"/>
                      <a:pt x="53" y="116"/>
                      <a:pt x="52" y="114"/>
                    </a:cubicBezTo>
                    <a:cubicBezTo>
                      <a:pt x="51" y="112"/>
                      <a:pt x="49" y="109"/>
                      <a:pt x="46" y="108"/>
                    </a:cubicBezTo>
                    <a:lnTo>
                      <a:pt x="45" y="111"/>
                    </a:lnTo>
                    <a:lnTo>
                      <a:pt x="48" y="109"/>
                    </a:lnTo>
                    <a:lnTo>
                      <a:pt x="47" y="109"/>
                    </a:lnTo>
                    <a:lnTo>
                      <a:pt x="45" y="111"/>
                    </a:lnTo>
                    <a:lnTo>
                      <a:pt x="48" y="110"/>
                    </a:lnTo>
                    <a:cubicBezTo>
                      <a:pt x="47" y="106"/>
                      <a:pt x="44" y="104"/>
                      <a:pt x="43" y="103"/>
                    </a:cubicBezTo>
                    <a:cubicBezTo>
                      <a:pt x="41" y="101"/>
                      <a:pt x="39" y="101"/>
                      <a:pt x="38" y="100"/>
                    </a:cubicBezTo>
                    <a:lnTo>
                      <a:pt x="36" y="98"/>
                    </a:lnTo>
                    <a:lnTo>
                      <a:pt x="35" y="99"/>
                    </a:lnTo>
                    <a:lnTo>
                      <a:pt x="36" y="102"/>
                    </a:lnTo>
                    <a:lnTo>
                      <a:pt x="33" y="104"/>
                    </a:lnTo>
                    <a:cubicBezTo>
                      <a:pt x="35" y="106"/>
                      <a:pt x="37" y="107"/>
                      <a:pt x="39" y="108"/>
                    </a:cubicBezTo>
                    <a:cubicBezTo>
                      <a:pt x="40" y="109"/>
                      <a:pt x="41" y="110"/>
                      <a:pt x="41" y="111"/>
                    </a:cubicBezTo>
                    <a:lnTo>
                      <a:pt x="42" y="112"/>
                    </a:lnTo>
                    <a:lnTo>
                      <a:pt x="42" y="113"/>
                    </a:lnTo>
                    <a:lnTo>
                      <a:pt x="43" y="114"/>
                    </a:lnTo>
                    <a:lnTo>
                      <a:pt x="44" y="114"/>
                    </a:lnTo>
                    <a:cubicBezTo>
                      <a:pt x="46" y="115"/>
                      <a:pt x="46" y="116"/>
                      <a:pt x="46" y="116"/>
                    </a:cubicBezTo>
                    <a:cubicBezTo>
                      <a:pt x="47" y="117"/>
                      <a:pt x="47" y="119"/>
                      <a:pt x="47" y="121"/>
                    </a:cubicBezTo>
                    <a:lnTo>
                      <a:pt x="47" y="123"/>
                    </a:lnTo>
                    <a:cubicBezTo>
                      <a:pt x="47" y="153"/>
                      <a:pt x="47" y="183"/>
                      <a:pt x="47" y="213"/>
                    </a:cubicBezTo>
                    <a:cubicBezTo>
                      <a:pt x="47" y="216"/>
                      <a:pt x="46" y="218"/>
                      <a:pt x="46" y="221"/>
                    </a:cubicBezTo>
                    <a:lnTo>
                      <a:pt x="50" y="221"/>
                    </a:lnTo>
                    <a:lnTo>
                      <a:pt x="49" y="218"/>
                    </a:lnTo>
                    <a:cubicBezTo>
                      <a:pt x="45" y="218"/>
                      <a:pt x="40" y="218"/>
                      <a:pt x="35" y="218"/>
                    </a:cubicBezTo>
                    <a:cubicBezTo>
                      <a:pt x="30" y="218"/>
                      <a:pt x="25" y="218"/>
                      <a:pt x="20" y="218"/>
                    </a:cubicBezTo>
                    <a:lnTo>
                      <a:pt x="20" y="221"/>
                    </a:lnTo>
                    <a:lnTo>
                      <a:pt x="23" y="221"/>
                    </a:lnTo>
                    <a:cubicBezTo>
                      <a:pt x="23" y="218"/>
                      <a:pt x="22" y="216"/>
                      <a:pt x="22" y="215"/>
                    </a:cubicBezTo>
                    <a:cubicBezTo>
                      <a:pt x="22" y="206"/>
                      <a:pt x="22" y="197"/>
                      <a:pt x="22" y="189"/>
                    </a:cubicBezTo>
                    <a:cubicBezTo>
                      <a:pt x="22" y="180"/>
                      <a:pt x="22" y="170"/>
                      <a:pt x="22" y="161"/>
                    </a:cubicBezTo>
                    <a:cubicBezTo>
                      <a:pt x="22" y="151"/>
                      <a:pt x="23" y="140"/>
                      <a:pt x="23" y="130"/>
                    </a:cubicBezTo>
                    <a:cubicBezTo>
                      <a:pt x="23" y="127"/>
                      <a:pt x="23" y="125"/>
                      <a:pt x="23" y="122"/>
                    </a:cubicBezTo>
                    <a:lnTo>
                      <a:pt x="23" y="121"/>
                    </a:lnTo>
                    <a:cubicBezTo>
                      <a:pt x="23" y="118"/>
                      <a:pt x="23" y="116"/>
                      <a:pt x="26" y="114"/>
                    </a:cubicBezTo>
                    <a:cubicBezTo>
                      <a:pt x="29" y="110"/>
                      <a:pt x="32" y="107"/>
                      <a:pt x="35" y="105"/>
                    </a:cubicBezTo>
                    <a:lnTo>
                      <a:pt x="35" y="105"/>
                    </a:lnTo>
                    <a:lnTo>
                      <a:pt x="35" y="105"/>
                    </a:lnTo>
                    <a:lnTo>
                      <a:pt x="35" y="105"/>
                    </a:lnTo>
                    <a:lnTo>
                      <a:pt x="35" y="105"/>
                    </a:lnTo>
                    <a:lnTo>
                      <a:pt x="35" y="105"/>
                    </a:lnTo>
                    <a:cubicBezTo>
                      <a:pt x="35" y="105"/>
                      <a:pt x="36" y="105"/>
                      <a:pt x="36" y="105"/>
                    </a:cubicBezTo>
                    <a:lnTo>
                      <a:pt x="36" y="102"/>
                    </a:lnTo>
                    <a:lnTo>
                      <a:pt x="33" y="104"/>
                    </a:lnTo>
                    <a:lnTo>
                      <a:pt x="36" y="102"/>
                    </a:lnTo>
                    <a:moveTo>
                      <a:pt x="66" y="97"/>
                    </a:moveTo>
                    <a:lnTo>
                      <a:pt x="70" y="97"/>
                    </a:lnTo>
                    <a:cubicBezTo>
                      <a:pt x="70" y="93"/>
                      <a:pt x="70" y="89"/>
                      <a:pt x="70" y="85"/>
                    </a:cubicBezTo>
                    <a:cubicBezTo>
                      <a:pt x="70" y="82"/>
                      <a:pt x="70" y="80"/>
                      <a:pt x="69" y="77"/>
                    </a:cubicBezTo>
                    <a:cubicBezTo>
                      <a:pt x="69" y="72"/>
                      <a:pt x="67" y="69"/>
                      <a:pt x="66" y="67"/>
                    </a:cubicBezTo>
                    <a:cubicBezTo>
                      <a:pt x="65" y="65"/>
                      <a:pt x="64" y="65"/>
                      <a:pt x="63" y="64"/>
                    </a:cubicBezTo>
                    <a:lnTo>
                      <a:pt x="61" y="64"/>
                    </a:lnTo>
                    <a:lnTo>
                      <a:pt x="59" y="64"/>
                    </a:lnTo>
                    <a:cubicBezTo>
                      <a:pt x="58" y="65"/>
                      <a:pt x="57" y="65"/>
                      <a:pt x="56" y="66"/>
                    </a:cubicBezTo>
                    <a:lnTo>
                      <a:pt x="56" y="66"/>
                    </a:lnTo>
                    <a:cubicBezTo>
                      <a:pt x="55" y="68"/>
                      <a:pt x="54" y="69"/>
                      <a:pt x="53" y="71"/>
                    </a:cubicBezTo>
                    <a:cubicBezTo>
                      <a:pt x="52" y="73"/>
                      <a:pt x="51" y="76"/>
                      <a:pt x="51" y="79"/>
                    </a:cubicBezTo>
                    <a:lnTo>
                      <a:pt x="51" y="79"/>
                    </a:lnTo>
                    <a:cubicBezTo>
                      <a:pt x="51" y="80"/>
                      <a:pt x="51" y="81"/>
                      <a:pt x="51" y="82"/>
                    </a:cubicBezTo>
                    <a:cubicBezTo>
                      <a:pt x="51" y="84"/>
                      <a:pt x="51" y="85"/>
                      <a:pt x="51" y="87"/>
                    </a:cubicBezTo>
                    <a:lnTo>
                      <a:pt x="51" y="89"/>
                    </a:lnTo>
                    <a:lnTo>
                      <a:pt x="51" y="90"/>
                    </a:lnTo>
                    <a:cubicBezTo>
                      <a:pt x="51" y="92"/>
                      <a:pt x="51" y="94"/>
                      <a:pt x="51" y="96"/>
                    </a:cubicBezTo>
                    <a:cubicBezTo>
                      <a:pt x="51" y="98"/>
                      <a:pt x="51" y="100"/>
                      <a:pt x="52" y="103"/>
                    </a:cubicBezTo>
                    <a:lnTo>
                      <a:pt x="52" y="105"/>
                    </a:lnTo>
                    <a:lnTo>
                      <a:pt x="55" y="105"/>
                    </a:lnTo>
                    <a:cubicBezTo>
                      <a:pt x="58" y="105"/>
                      <a:pt x="60" y="104"/>
                      <a:pt x="62" y="103"/>
                    </a:cubicBezTo>
                    <a:cubicBezTo>
                      <a:pt x="64" y="102"/>
                      <a:pt x="66" y="101"/>
                      <a:pt x="68" y="100"/>
                    </a:cubicBezTo>
                    <a:lnTo>
                      <a:pt x="70" y="99"/>
                    </a:lnTo>
                    <a:lnTo>
                      <a:pt x="70" y="97"/>
                    </a:lnTo>
                    <a:lnTo>
                      <a:pt x="66" y="97"/>
                    </a:lnTo>
                    <a:lnTo>
                      <a:pt x="65" y="94"/>
                    </a:lnTo>
                    <a:cubicBezTo>
                      <a:pt x="63" y="95"/>
                      <a:pt x="61" y="97"/>
                      <a:pt x="59" y="98"/>
                    </a:cubicBezTo>
                    <a:cubicBezTo>
                      <a:pt x="58" y="98"/>
                      <a:pt x="56" y="99"/>
                      <a:pt x="55" y="99"/>
                    </a:cubicBezTo>
                    <a:lnTo>
                      <a:pt x="55" y="102"/>
                    </a:lnTo>
                    <a:lnTo>
                      <a:pt x="58" y="102"/>
                    </a:lnTo>
                    <a:cubicBezTo>
                      <a:pt x="58" y="100"/>
                      <a:pt x="58" y="98"/>
                      <a:pt x="58" y="96"/>
                    </a:cubicBezTo>
                    <a:cubicBezTo>
                      <a:pt x="58" y="94"/>
                      <a:pt x="58" y="92"/>
                      <a:pt x="58" y="90"/>
                    </a:cubicBezTo>
                    <a:lnTo>
                      <a:pt x="58" y="89"/>
                    </a:lnTo>
                    <a:lnTo>
                      <a:pt x="58" y="87"/>
                    </a:lnTo>
                    <a:cubicBezTo>
                      <a:pt x="58" y="85"/>
                      <a:pt x="58" y="84"/>
                      <a:pt x="58" y="82"/>
                    </a:cubicBezTo>
                    <a:cubicBezTo>
                      <a:pt x="58" y="81"/>
                      <a:pt x="58" y="80"/>
                      <a:pt x="58" y="79"/>
                    </a:cubicBezTo>
                    <a:lnTo>
                      <a:pt x="58" y="79"/>
                    </a:lnTo>
                    <a:cubicBezTo>
                      <a:pt x="58" y="77"/>
                      <a:pt x="58" y="76"/>
                      <a:pt x="59" y="74"/>
                    </a:cubicBezTo>
                    <a:cubicBezTo>
                      <a:pt x="60" y="73"/>
                      <a:pt x="61" y="71"/>
                      <a:pt x="62" y="69"/>
                    </a:cubicBezTo>
                    <a:lnTo>
                      <a:pt x="62" y="69"/>
                    </a:lnTo>
                    <a:lnTo>
                      <a:pt x="60" y="69"/>
                    </a:lnTo>
                    <a:lnTo>
                      <a:pt x="61" y="70"/>
                    </a:lnTo>
                    <a:lnTo>
                      <a:pt x="62" y="69"/>
                    </a:lnTo>
                    <a:lnTo>
                      <a:pt x="60" y="69"/>
                    </a:lnTo>
                    <a:lnTo>
                      <a:pt x="61" y="70"/>
                    </a:lnTo>
                    <a:lnTo>
                      <a:pt x="61" y="70"/>
                    </a:lnTo>
                    <a:lnTo>
                      <a:pt x="61" y="70"/>
                    </a:lnTo>
                    <a:lnTo>
                      <a:pt x="61" y="70"/>
                    </a:lnTo>
                    <a:lnTo>
                      <a:pt x="61" y="70"/>
                    </a:lnTo>
                    <a:lnTo>
                      <a:pt x="61" y="70"/>
                    </a:lnTo>
                    <a:lnTo>
                      <a:pt x="61" y="70"/>
                    </a:lnTo>
                    <a:lnTo>
                      <a:pt x="61" y="70"/>
                    </a:lnTo>
                    <a:lnTo>
                      <a:pt x="61" y="70"/>
                    </a:lnTo>
                    <a:lnTo>
                      <a:pt x="61" y="70"/>
                    </a:lnTo>
                    <a:lnTo>
                      <a:pt x="61" y="70"/>
                    </a:lnTo>
                    <a:lnTo>
                      <a:pt x="61" y="69"/>
                    </a:lnTo>
                    <a:lnTo>
                      <a:pt x="60" y="69"/>
                    </a:lnTo>
                    <a:lnTo>
                      <a:pt x="61" y="70"/>
                    </a:lnTo>
                    <a:lnTo>
                      <a:pt x="61" y="69"/>
                    </a:lnTo>
                    <a:lnTo>
                      <a:pt x="60" y="69"/>
                    </a:lnTo>
                    <a:cubicBezTo>
                      <a:pt x="61" y="73"/>
                      <a:pt x="63" y="75"/>
                      <a:pt x="63" y="77"/>
                    </a:cubicBezTo>
                    <a:cubicBezTo>
                      <a:pt x="63" y="80"/>
                      <a:pt x="63" y="82"/>
                      <a:pt x="63" y="85"/>
                    </a:cubicBezTo>
                    <a:cubicBezTo>
                      <a:pt x="63" y="89"/>
                      <a:pt x="63" y="93"/>
                      <a:pt x="63" y="97"/>
                    </a:cubicBezTo>
                    <a:lnTo>
                      <a:pt x="66" y="97"/>
                    </a:lnTo>
                    <a:lnTo>
                      <a:pt x="65" y="94"/>
                    </a:lnTo>
                    <a:lnTo>
                      <a:pt x="66" y="97"/>
                    </a:lnTo>
                    <a:close/>
                    <a:moveTo>
                      <a:pt x="88" y="102"/>
                    </a:moveTo>
                    <a:lnTo>
                      <a:pt x="89" y="105"/>
                    </a:lnTo>
                    <a:cubicBezTo>
                      <a:pt x="92" y="104"/>
                      <a:pt x="94" y="104"/>
                      <a:pt x="96" y="103"/>
                    </a:cubicBezTo>
                    <a:cubicBezTo>
                      <a:pt x="98" y="102"/>
                      <a:pt x="99" y="101"/>
                      <a:pt x="102" y="98"/>
                    </a:cubicBezTo>
                    <a:lnTo>
                      <a:pt x="103" y="98"/>
                    </a:lnTo>
                    <a:lnTo>
                      <a:pt x="103" y="96"/>
                    </a:lnTo>
                    <a:cubicBezTo>
                      <a:pt x="103" y="93"/>
                      <a:pt x="103" y="90"/>
                      <a:pt x="103" y="86"/>
                    </a:cubicBezTo>
                    <a:cubicBezTo>
                      <a:pt x="103" y="84"/>
                      <a:pt x="103" y="81"/>
                      <a:pt x="103" y="79"/>
                    </a:cubicBezTo>
                    <a:lnTo>
                      <a:pt x="103" y="79"/>
                    </a:lnTo>
                    <a:cubicBezTo>
                      <a:pt x="103" y="74"/>
                      <a:pt x="101" y="70"/>
                      <a:pt x="99" y="67"/>
                    </a:cubicBezTo>
                    <a:cubicBezTo>
                      <a:pt x="98" y="65"/>
                      <a:pt x="96" y="64"/>
                      <a:pt x="94" y="64"/>
                    </a:cubicBezTo>
                    <a:cubicBezTo>
                      <a:pt x="93" y="64"/>
                      <a:pt x="90" y="65"/>
                      <a:pt x="89" y="67"/>
                    </a:cubicBezTo>
                    <a:cubicBezTo>
                      <a:pt x="89" y="68"/>
                      <a:pt x="88" y="70"/>
                      <a:pt x="87" y="72"/>
                    </a:cubicBezTo>
                    <a:cubicBezTo>
                      <a:pt x="86" y="74"/>
                      <a:pt x="85" y="76"/>
                      <a:pt x="85" y="79"/>
                    </a:cubicBezTo>
                    <a:cubicBezTo>
                      <a:pt x="85" y="83"/>
                      <a:pt x="85" y="86"/>
                      <a:pt x="85" y="90"/>
                    </a:cubicBezTo>
                    <a:lnTo>
                      <a:pt x="85" y="102"/>
                    </a:lnTo>
                    <a:lnTo>
                      <a:pt x="85" y="106"/>
                    </a:lnTo>
                    <a:lnTo>
                      <a:pt x="89" y="105"/>
                    </a:lnTo>
                    <a:lnTo>
                      <a:pt x="88" y="102"/>
                    </a:lnTo>
                    <a:lnTo>
                      <a:pt x="91" y="102"/>
                    </a:lnTo>
                    <a:lnTo>
                      <a:pt x="91" y="90"/>
                    </a:lnTo>
                    <a:lnTo>
                      <a:pt x="91" y="79"/>
                    </a:lnTo>
                    <a:cubicBezTo>
                      <a:pt x="91" y="78"/>
                      <a:pt x="92" y="76"/>
                      <a:pt x="92" y="75"/>
                    </a:cubicBezTo>
                    <a:cubicBezTo>
                      <a:pt x="93" y="73"/>
                      <a:pt x="94" y="72"/>
                      <a:pt x="95" y="70"/>
                    </a:cubicBezTo>
                    <a:lnTo>
                      <a:pt x="94" y="69"/>
                    </a:lnTo>
                    <a:lnTo>
                      <a:pt x="94" y="70"/>
                    </a:lnTo>
                    <a:lnTo>
                      <a:pt x="95" y="70"/>
                    </a:lnTo>
                    <a:lnTo>
                      <a:pt x="94" y="69"/>
                    </a:lnTo>
                    <a:lnTo>
                      <a:pt x="94" y="70"/>
                    </a:lnTo>
                    <a:lnTo>
                      <a:pt x="94" y="69"/>
                    </a:lnTo>
                    <a:lnTo>
                      <a:pt x="94" y="70"/>
                    </a:lnTo>
                    <a:lnTo>
                      <a:pt x="94" y="70"/>
                    </a:lnTo>
                    <a:lnTo>
                      <a:pt x="94" y="69"/>
                    </a:lnTo>
                    <a:lnTo>
                      <a:pt x="94" y="70"/>
                    </a:lnTo>
                    <a:cubicBezTo>
                      <a:pt x="95" y="73"/>
                      <a:pt x="97" y="76"/>
                      <a:pt x="97" y="79"/>
                    </a:cubicBezTo>
                    <a:lnTo>
                      <a:pt x="97" y="79"/>
                    </a:lnTo>
                    <a:cubicBezTo>
                      <a:pt x="97" y="81"/>
                      <a:pt x="97" y="84"/>
                      <a:pt x="97" y="86"/>
                    </a:cubicBezTo>
                    <a:cubicBezTo>
                      <a:pt x="97" y="90"/>
                      <a:pt x="97" y="93"/>
                      <a:pt x="97" y="96"/>
                    </a:cubicBezTo>
                    <a:lnTo>
                      <a:pt x="100" y="96"/>
                    </a:lnTo>
                    <a:lnTo>
                      <a:pt x="98" y="94"/>
                    </a:lnTo>
                    <a:cubicBezTo>
                      <a:pt x="95" y="96"/>
                      <a:pt x="94" y="97"/>
                      <a:pt x="93" y="97"/>
                    </a:cubicBezTo>
                    <a:cubicBezTo>
                      <a:pt x="92" y="98"/>
                      <a:pt x="91" y="98"/>
                      <a:pt x="87" y="99"/>
                    </a:cubicBezTo>
                    <a:lnTo>
                      <a:pt x="88" y="102"/>
                    </a:lnTo>
                    <a:lnTo>
                      <a:pt x="91" y="102"/>
                    </a:lnTo>
                    <a:lnTo>
                      <a:pt x="88" y="102"/>
                    </a:lnTo>
                    <a:close/>
                    <a:moveTo>
                      <a:pt x="117" y="102"/>
                    </a:moveTo>
                    <a:lnTo>
                      <a:pt x="120" y="102"/>
                    </a:lnTo>
                    <a:cubicBezTo>
                      <a:pt x="120" y="97"/>
                      <a:pt x="120" y="92"/>
                      <a:pt x="120" y="88"/>
                    </a:cubicBezTo>
                    <a:cubicBezTo>
                      <a:pt x="120" y="84"/>
                      <a:pt x="120" y="80"/>
                      <a:pt x="120" y="77"/>
                    </a:cubicBezTo>
                    <a:cubicBezTo>
                      <a:pt x="119" y="72"/>
                      <a:pt x="117" y="69"/>
                      <a:pt x="116" y="66"/>
                    </a:cubicBezTo>
                    <a:lnTo>
                      <a:pt x="115" y="65"/>
                    </a:lnTo>
                    <a:lnTo>
                      <a:pt x="110" y="65"/>
                    </a:lnTo>
                    <a:lnTo>
                      <a:pt x="109" y="64"/>
                    </a:lnTo>
                    <a:lnTo>
                      <a:pt x="107" y="66"/>
                    </a:lnTo>
                    <a:cubicBezTo>
                      <a:pt x="105" y="69"/>
                      <a:pt x="102" y="72"/>
                      <a:pt x="102" y="78"/>
                    </a:cubicBezTo>
                    <a:cubicBezTo>
                      <a:pt x="102" y="81"/>
                      <a:pt x="102" y="84"/>
                      <a:pt x="102" y="87"/>
                    </a:cubicBezTo>
                    <a:cubicBezTo>
                      <a:pt x="102" y="90"/>
                      <a:pt x="102" y="94"/>
                      <a:pt x="102" y="97"/>
                    </a:cubicBezTo>
                    <a:lnTo>
                      <a:pt x="102" y="99"/>
                    </a:lnTo>
                    <a:lnTo>
                      <a:pt x="104" y="100"/>
                    </a:lnTo>
                    <a:cubicBezTo>
                      <a:pt x="105" y="100"/>
                      <a:pt x="107" y="102"/>
                      <a:pt x="109" y="103"/>
                    </a:cubicBezTo>
                    <a:cubicBezTo>
                      <a:pt x="111" y="104"/>
                      <a:pt x="114" y="105"/>
                      <a:pt x="117" y="105"/>
                    </a:cubicBezTo>
                    <a:lnTo>
                      <a:pt x="120" y="105"/>
                    </a:lnTo>
                    <a:lnTo>
                      <a:pt x="120" y="102"/>
                    </a:lnTo>
                    <a:lnTo>
                      <a:pt x="117" y="102"/>
                    </a:lnTo>
                    <a:lnTo>
                      <a:pt x="117" y="99"/>
                    </a:lnTo>
                    <a:cubicBezTo>
                      <a:pt x="115" y="99"/>
                      <a:pt x="114" y="98"/>
                      <a:pt x="112" y="97"/>
                    </a:cubicBezTo>
                    <a:cubicBezTo>
                      <a:pt x="111" y="96"/>
                      <a:pt x="109" y="95"/>
                      <a:pt x="107" y="94"/>
                    </a:cubicBezTo>
                    <a:lnTo>
                      <a:pt x="105" y="97"/>
                    </a:lnTo>
                    <a:lnTo>
                      <a:pt x="108" y="97"/>
                    </a:lnTo>
                    <a:cubicBezTo>
                      <a:pt x="108" y="93"/>
                      <a:pt x="108" y="90"/>
                      <a:pt x="108" y="87"/>
                    </a:cubicBezTo>
                    <a:cubicBezTo>
                      <a:pt x="108" y="84"/>
                      <a:pt x="108" y="81"/>
                      <a:pt x="108" y="78"/>
                    </a:cubicBezTo>
                    <a:cubicBezTo>
                      <a:pt x="108" y="75"/>
                      <a:pt x="110" y="73"/>
                      <a:pt x="112" y="70"/>
                    </a:cubicBezTo>
                    <a:lnTo>
                      <a:pt x="110" y="68"/>
                    </a:lnTo>
                    <a:lnTo>
                      <a:pt x="110" y="71"/>
                    </a:lnTo>
                    <a:lnTo>
                      <a:pt x="113" y="71"/>
                    </a:lnTo>
                    <a:lnTo>
                      <a:pt x="113" y="68"/>
                    </a:lnTo>
                    <a:lnTo>
                      <a:pt x="110" y="69"/>
                    </a:lnTo>
                    <a:cubicBezTo>
                      <a:pt x="112" y="72"/>
                      <a:pt x="113" y="75"/>
                      <a:pt x="113" y="77"/>
                    </a:cubicBezTo>
                    <a:cubicBezTo>
                      <a:pt x="114" y="81"/>
                      <a:pt x="114" y="84"/>
                      <a:pt x="114" y="88"/>
                    </a:cubicBezTo>
                    <a:cubicBezTo>
                      <a:pt x="114" y="92"/>
                      <a:pt x="113" y="97"/>
                      <a:pt x="113" y="102"/>
                    </a:cubicBezTo>
                    <a:lnTo>
                      <a:pt x="117" y="102"/>
                    </a:lnTo>
                    <a:lnTo>
                      <a:pt x="117" y="99"/>
                    </a:lnTo>
                    <a:lnTo>
                      <a:pt x="117" y="102"/>
                    </a:lnTo>
                    <a:close/>
                    <a:moveTo>
                      <a:pt x="82" y="102"/>
                    </a:moveTo>
                    <a:lnTo>
                      <a:pt x="85" y="103"/>
                    </a:lnTo>
                    <a:lnTo>
                      <a:pt x="86" y="101"/>
                    </a:lnTo>
                    <a:lnTo>
                      <a:pt x="86" y="101"/>
                    </a:lnTo>
                    <a:lnTo>
                      <a:pt x="86" y="100"/>
                    </a:lnTo>
                    <a:cubicBezTo>
                      <a:pt x="87" y="93"/>
                      <a:pt x="87" y="86"/>
                      <a:pt x="87" y="79"/>
                    </a:cubicBezTo>
                    <a:lnTo>
                      <a:pt x="87" y="78"/>
                    </a:lnTo>
                    <a:cubicBezTo>
                      <a:pt x="87" y="73"/>
                      <a:pt x="84" y="69"/>
                      <a:pt x="82" y="66"/>
                    </a:cubicBezTo>
                    <a:cubicBezTo>
                      <a:pt x="82" y="65"/>
                      <a:pt x="81" y="65"/>
                      <a:pt x="80" y="64"/>
                    </a:cubicBezTo>
                    <a:lnTo>
                      <a:pt x="78" y="64"/>
                    </a:lnTo>
                    <a:lnTo>
                      <a:pt x="75" y="64"/>
                    </a:lnTo>
                    <a:cubicBezTo>
                      <a:pt x="75" y="65"/>
                      <a:pt x="74" y="65"/>
                      <a:pt x="73" y="66"/>
                    </a:cubicBezTo>
                    <a:cubicBezTo>
                      <a:pt x="72" y="68"/>
                      <a:pt x="71" y="69"/>
                      <a:pt x="70" y="71"/>
                    </a:cubicBezTo>
                    <a:cubicBezTo>
                      <a:pt x="69" y="73"/>
                      <a:pt x="68" y="75"/>
                      <a:pt x="68" y="77"/>
                    </a:cubicBezTo>
                    <a:cubicBezTo>
                      <a:pt x="68" y="80"/>
                      <a:pt x="68" y="83"/>
                      <a:pt x="68" y="85"/>
                    </a:cubicBezTo>
                    <a:cubicBezTo>
                      <a:pt x="68" y="89"/>
                      <a:pt x="68" y="93"/>
                      <a:pt x="68" y="96"/>
                    </a:cubicBezTo>
                    <a:lnTo>
                      <a:pt x="68" y="98"/>
                    </a:lnTo>
                    <a:lnTo>
                      <a:pt x="69" y="99"/>
                    </a:lnTo>
                    <a:cubicBezTo>
                      <a:pt x="73" y="102"/>
                      <a:pt x="77" y="104"/>
                      <a:pt x="82" y="105"/>
                    </a:cubicBezTo>
                    <a:lnTo>
                      <a:pt x="84" y="105"/>
                    </a:lnTo>
                    <a:lnTo>
                      <a:pt x="85" y="103"/>
                    </a:lnTo>
                    <a:lnTo>
                      <a:pt x="82" y="102"/>
                    </a:lnTo>
                    <a:lnTo>
                      <a:pt x="83" y="99"/>
                    </a:lnTo>
                    <a:cubicBezTo>
                      <a:pt x="80" y="98"/>
                      <a:pt x="77" y="96"/>
                      <a:pt x="73" y="94"/>
                    </a:cubicBezTo>
                    <a:lnTo>
                      <a:pt x="71" y="96"/>
                    </a:lnTo>
                    <a:lnTo>
                      <a:pt x="75" y="96"/>
                    </a:lnTo>
                    <a:cubicBezTo>
                      <a:pt x="75" y="93"/>
                      <a:pt x="75" y="89"/>
                      <a:pt x="75" y="85"/>
                    </a:cubicBezTo>
                    <a:cubicBezTo>
                      <a:pt x="75" y="83"/>
                      <a:pt x="75" y="80"/>
                      <a:pt x="75" y="78"/>
                    </a:cubicBezTo>
                    <a:cubicBezTo>
                      <a:pt x="75" y="76"/>
                      <a:pt x="75" y="75"/>
                      <a:pt x="76" y="74"/>
                    </a:cubicBezTo>
                    <a:cubicBezTo>
                      <a:pt x="77" y="73"/>
                      <a:pt x="78" y="71"/>
                      <a:pt x="79" y="70"/>
                    </a:cubicBezTo>
                    <a:lnTo>
                      <a:pt x="77" y="69"/>
                    </a:lnTo>
                    <a:lnTo>
                      <a:pt x="78" y="70"/>
                    </a:lnTo>
                    <a:lnTo>
                      <a:pt x="79" y="70"/>
                    </a:lnTo>
                    <a:lnTo>
                      <a:pt x="77" y="69"/>
                    </a:lnTo>
                    <a:lnTo>
                      <a:pt x="78" y="70"/>
                    </a:lnTo>
                    <a:lnTo>
                      <a:pt x="78" y="70"/>
                    </a:lnTo>
                    <a:lnTo>
                      <a:pt x="78" y="70"/>
                    </a:lnTo>
                    <a:lnTo>
                      <a:pt x="78" y="70"/>
                    </a:lnTo>
                    <a:lnTo>
                      <a:pt x="78" y="70"/>
                    </a:lnTo>
                    <a:lnTo>
                      <a:pt x="78" y="70"/>
                    </a:lnTo>
                    <a:lnTo>
                      <a:pt x="78" y="70"/>
                    </a:lnTo>
                    <a:lnTo>
                      <a:pt x="78" y="70"/>
                    </a:lnTo>
                    <a:lnTo>
                      <a:pt x="78" y="70"/>
                    </a:lnTo>
                    <a:lnTo>
                      <a:pt x="78" y="70"/>
                    </a:lnTo>
                    <a:lnTo>
                      <a:pt x="78" y="70"/>
                    </a:lnTo>
                    <a:lnTo>
                      <a:pt x="78" y="69"/>
                    </a:lnTo>
                    <a:lnTo>
                      <a:pt x="77" y="70"/>
                    </a:lnTo>
                    <a:lnTo>
                      <a:pt x="78" y="70"/>
                    </a:lnTo>
                    <a:lnTo>
                      <a:pt x="78" y="69"/>
                    </a:lnTo>
                    <a:lnTo>
                      <a:pt x="77" y="70"/>
                    </a:lnTo>
                    <a:cubicBezTo>
                      <a:pt x="79" y="73"/>
                      <a:pt x="80" y="75"/>
                      <a:pt x="80" y="78"/>
                    </a:cubicBezTo>
                    <a:lnTo>
                      <a:pt x="80" y="79"/>
                    </a:lnTo>
                    <a:cubicBezTo>
                      <a:pt x="80" y="86"/>
                      <a:pt x="80" y="93"/>
                      <a:pt x="80" y="100"/>
                    </a:cubicBezTo>
                    <a:lnTo>
                      <a:pt x="83" y="100"/>
                    </a:lnTo>
                    <a:lnTo>
                      <a:pt x="80" y="99"/>
                    </a:lnTo>
                    <a:lnTo>
                      <a:pt x="80" y="100"/>
                    </a:lnTo>
                    <a:lnTo>
                      <a:pt x="82" y="102"/>
                    </a:lnTo>
                    <a:lnTo>
                      <a:pt x="83" y="99"/>
                    </a:lnTo>
                    <a:lnTo>
                      <a:pt x="82" y="102"/>
                    </a:lnTo>
                    <a:close/>
                    <a:moveTo>
                      <a:pt x="100" y="62"/>
                    </a:moveTo>
                    <a:lnTo>
                      <a:pt x="103" y="62"/>
                    </a:lnTo>
                    <a:cubicBezTo>
                      <a:pt x="103" y="58"/>
                      <a:pt x="103" y="55"/>
                      <a:pt x="103" y="53"/>
                    </a:cubicBezTo>
                    <a:cubicBezTo>
                      <a:pt x="103" y="51"/>
                      <a:pt x="103" y="49"/>
                      <a:pt x="103" y="47"/>
                    </a:cubicBezTo>
                    <a:lnTo>
                      <a:pt x="103" y="46"/>
                    </a:lnTo>
                    <a:cubicBezTo>
                      <a:pt x="103" y="44"/>
                      <a:pt x="103" y="41"/>
                      <a:pt x="101" y="39"/>
                    </a:cubicBezTo>
                    <a:cubicBezTo>
                      <a:pt x="100" y="37"/>
                      <a:pt x="98" y="36"/>
                      <a:pt x="96" y="35"/>
                    </a:cubicBezTo>
                    <a:lnTo>
                      <a:pt x="94" y="34"/>
                    </a:lnTo>
                    <a:lnTo>
                      <a:pt x="93" y="35"/>
                    </a:lnTo>
                    <a:cubicBezTo>
                      <a:pt x="91" y="35"/>
                      <a:pt x="90" y="36"/>
                      <a:pt x="88" y="38"/>
                    </a:cubicBezTo>
                    <a:cubicBezTo>
                      <a:pt x="87" y="39"/>
                      <a:pt x="86" y="41"/>
                      <a:pt x="85" y="44"/>
                    </a:cubicBezTo>
                    <a:cubicBezTo>
                      <a:pt x="85" y="46"/>
                      <a:pt x="85" y="49"/>
                      <a:pt x="85" y="52"/>
                    </a:cubicBezTo>
                    <a:cubicBezTo>
                      <a:pt x="85" y="56"/>
                      <a:pt x="85" y="59"/>
                      <a:pt x="86" y="63"/>
                    </a:cubicBezTo>
                    <a:lnTo>
                      <a:pt x="87" y="65"/>
                    </a:lnTo>
                    <a:lnTo>
                      <a:pt x="89" y="65"/>
                    </a:lnTo>
                    <a:lnTo>
                      <a:pt x="100" y="65"/>
                    </a:lnTo>
                    <a:lnTo>
                      <a:pt x="103" y="65"/>
                    </a:lnTo>
                    <a:lnTo>
                      <a:pt x="103" y="62"/>
                    </a:lnTo>
                    <a:lnTo>
                      <a:pt x="100" y="62"/>
                    </a:lnTo>
                    <a:lnTo>
                      <a:pt x="100" y="59"/>
                    </a:lnTo>
                    <a:lnTo>
                      <a:pt x="89" y="59"/>
                    </a:lnTo>
                    <a:lnTo>
                      <a:pt x="89" y="62"/>
                    </a:lnTo>
                    <a:lnTo>
                      <a:pt x="92" y="61"/>
                    </a:lnTo>
                    <a:cubicBezTo>
                      <a:pt x="92" y="58"/>
                      <a:pt x="91" y="55"/>
                      <a:pt x="91" y="52"/>
                    </a:cubicBezTo>
                    <a:cubicBezTo>
                      <a:pt x="91" y="50"/>
                      <a:pt x="91" y="47"/>
                      <a:pt x="92" y="44"/>
                    </a:cubicBezTo>
                    <a:lnTo>
                      <a:pt x="93" y="42"/>
                    </a:lnTo>
                    <a:cubicBezTo>
                      <a:pt x="93" y="42"/>
                      <a:pt x="94" y="41"/>
                      <a:pt x="96" y="41"/>
                    </a:cubicBezTo>
                    <a:lnTo>
                      <a:pt x="94" y="38"/>
                    </a:lnTo>
                    <a:lnTo>
                      <a:pt x="93" y="41"/>
                    </a:lnTo>
                    <a:cubicBezTo>
                      <a:pt x="95" y="41"/>
                      <a:pt x="96" y="42"/>
                      <a:pt x="96" y="43"/>
                    </a:cubicBezTo>
                    <a:cubicBezTo>
                      <a:pt x="97" y="44"/>
                      <a:pt x="97" y="45"/>
                      <a:pt x="97" y="46"/>
                    </a:cubicBezTo>
                    <a:lnTo>
                      <a:pt x="97" y="47"/>
                    </a:lnTo>
                    <a:cubicBezTo>
                      <a:pt x="97" y="49"/>
                      <a:pt x="97" y="51"/>
                      <a:pt x="97" y="53"/>
                    </a:cubicBezTo>
                    <a:cubicBezTo>
                      <a:pt x="97" y="55"/>
                      <a:pt x="97" y="58"/>
                      <a:pt x="97" y="62"/>
                    </a:cubicBezTo>
                    <a:lnTo>
                      <a:pt x="100" y="62"/>
                    </a:lnTo>
                    <a:lnTo>
                      <a:pt x="100" y="59"/>
                    </a:lnTo>
                    <a:lnTo>
                      <a:pt x="100" y="62"/>
                    </a:lnTo>
                    <a:close/>
                    <a:moveTo>
                      <a:pt x="82" y="62"/>
                    </a:moveTo>
                    <a:lnTo>
                      <a:pt x="85" y="63"/>
                    </a:lnTo>
                    <a:cubicBezTo>
                      <a:pt x="85" y="63"/>
                      <a:pt x="86" y="62"/>
                      <a:pt x="87" y="59"/>
                    </a:cubicBezTo>
                    <a:cubicBezTo>
                      <a:pt x="87" y="55"/>
                      <a:pt x="87" y="50"/>
                      <a:pt x="87" y="46"/>
                    </a:cubicBezTo>
                    <a:lnTo>
                      <a:pt x="87" y="46"/>
                    </a:lnTo>
                    <a:cubicBezTo>
                      <a:pt x="87" y="43"/>
                      <a:pt x="86" y="41"/>
                      <a:pt x="84" y="39"/>
                    </a:cubicBezTo>
                    <a:cubicBezTo>
                      <a:pt x="83" y="37"/>
                      <a:pt x="81" y="35"/>
                      <a:pt x="79" y="34"/>
                    </a:cubicBezTo>
                    <a:lnTo>
                      <a:pt x="77" y="34"/>
                    </a:lnTo>
                    <a:lnTo>
                      <a:pt x="75" y="35"/>
                    </a:lnTo>
                    <a:cubicBezTo>
                      <a:pt x="74" y="36"/>
                      <a:pt x="73" y="37"/>
                      <a:pt x="71" y="38"/>
                    </a:cubicBezTo>
                    <a:cubicBezTo>
                      <a:pt x="70" y="39"/>
                      <a:pt x="69" y="41"/>
                      <a:pt x="68" y="44"/>
                    </a:cubicBezTo>
                    <a:cubicBezTo>
                      <a:pt x="68" y="45"/>
                      <a:pt x="68" y="47"/>
                      <a:pt x="68" y="48"/>
                    </a:cubicBezTo>
                    <a:cubicBezTo>
                      <a:pt x="68" y="50"/>
                      <a:pt x="68" y="51"/>
                      <a:pt x="68" y="53"/>
                    </a:cubicBezTo>
                    <a:lnTo>
                      <a:pt x="68" y="53"/>
                    </a:lnTo>
                    <a:cubicBezTo>
                      <a:pt x="68" y="54"/>
                      <a:pt x="68" y="56"/>
                      <a:pt x="68" y="57"/>
                    </a:cubicBezTo>
                    <a:cubicBezTo>
                      <a:pt x="68" y="59"/>
                      <a:pt x="68" y="61"/>
                      <a:pt x="69" y="63"/>
                    </a:cubicBezTo>
                    <a:lnTo>
                      <a:pt x="70" y="64"/>
                    </a:lnTo>
                    <a:lnTo>
                      <a:pt x="71" y="65"/>
                    </a:lnTo>
                    <a:cubicBezTo>
                      <a:pt x="73" y="65"/>
                      <a:pt x="75" y="65"/>
                      <a:pt x="77" y="65"/>
                    </a:cubicBezTo>
                    <a:cubicBezTo>
                      <a:pt x="79" y="65"/>
                      <a:pt x="81" y="65"/>
                      <a:pt x="83" y="65"/>
                    </a:cubicBezTo>
                    <a:lnTo>
                      <a:pt x="84" y="65"/>
                    </a:lnTo>
                    <a:lnTo>
                      <a:pt x="85" y="63"/>
                    </a:lnTo>
                    <a:lnTo>
                      <a:pt x="82" y="62"/>
                    </a:lnTo>
                    <a:lnTo>
                      <a:pt x="82" y="59"/>
                    </a:lnTo>
                    <a:cubicBezTo>
                      <a:pt x="80" y="59"/>
                      <a:pt x="79" y="59"/>
                      <a:pt x="77" y="59"/>
                    </a:cubicBezTo>
                    <a:cubicBezTo>
                      <a:pt x="76" y="59"/>
                      <a:pt x="74" y="59"/>
                      <a:pt x="73" y="59"/>
                    </a:cubicBezTo>
                    <a:lnTo>
                      <a:pt x="72" y="62"/>
                    </a:lnTo>
                    <a:lnTo>
                      <a:pt x="75" y="60"/>
                    </a:lnTo>
                    <a:cubicBezTo>
                      <a:pt x="75" y="59"/>
                      <a:pt x="75" y="58"/>
                      <a:pt x="75" y="57"/>
                    </a:cubicBezTo>
                    <a:cubicBezTo>
                      <a:pt x="74" y="56"/>
                      <a:pt x="75" y="55"/>
                      <a:pt x="75" y="53"/>
                    </a:cubicBezTo>
                    <a:lnTo>
                      <a:pt x="75" y="52"/>
                    </a:lnTo>
                    <a:cubicBezTo>
                      <a:pt x="75" y="51"/>
                      <a:pt x="74" y="50"/>
                      <a:pt x="74" y="48"/>
                    </a:cubicBezTo>
                    <a:cubicBezTo>
                      <a:pt x="74" y="47"/>
                      <a:pt x="75" y="46"/>
                      <a:pt x="75" y="45"/>
                    </a:cubicBezTo>
                    <a:lnTo>
                      <a:pt x="76" y="43"/>
                    </a:lnTo>
                    <a:cubicBezTo>
                      <a:pt x="77" y="42"/>
                      <a:pt x="78" y="41"/>
                      <a:pt x="79" y="40"/>
                    </a:cubicBezTo>
                    <a:lnTo>
                      <a:pt x="77" y="37"/>
                    </a:lnTo>
                    <a:lnTo>
                      <a:pt x="76" y="40"/>
                    </a:lnTo>
                    <a:cubicBezTo>
                      <a:pt x="78" y="41"/>
                      <a:pt x="79" y="42"/>
                      <a:pt x="79" y="43"/>
                    </a:cubicBezTo>
                    <a:cubicBezTo>
                      <a:pt x="80" y="43"/>
                      <a:pt x="80" y="44"/>
                      <a:pt x="80" y="46"/>
                    </a:cubicBezTo>
                    <a:lnTo>
                      <a:pt x="80" y="46"/>
                    </a:lnTo>
                    <a:cubicBezTo>
                      <a:pt x="80" y="50"/>
                      <a:pt x="80" y="55"/>
                      <a:pt x="80" y="59"/>
                    </a:cubicBezTo>
                    <a:lnTo>
                      <a:pt x="81" y="59"/>
                    </a:lnTo>
                    <a:lnTo>
                      <a:pt x="80" y="59"/>
                    </a:lnTo>
                    <a:lnTo>
                      <a:pt x="80" y="59"/>
                    </a:lnTo>
                    <a:lnTo>
                      <a:pt x="81" y="59"/>
                    </a:lnTo>
                    <a:lnTo>
                      <a:pt x="80" y="59"/>
                    </a:lnTo>
                    <a:cubicBezTo>
                      <a:pt x="80" y="59"/>
                      <a:pt x="80" y="60"/>
                      <a:pt x="79" y="61"/>
                    </a:cubicBezTo>
                    <a:lnTo>
                      <a:pt x="82" y="62"/>
                    </a:lnTo>
                    <a:lnTo>
                      <a:pt x="82" y="59"/>
                    </a:lnTo>
                    <a:lnTo>
                      <a:pt x="82" y="62"/>
                    </a:lnTo>
                    <a:close/>
                    <a:moveTo>
                      <a:pt x="116" y="62"/>
                    </a:moveTo>
                    <a:lnTo>
                      <a:pt x="119" y="63"/>
                    </a:lnTo>
                    <a:cubicBezTo>
                      <a:pt x="120" y="59"/>
                      <a:pt x="120" y="56"/>
                      <a:pt x="120" y="53"/>
                    </a:cubicBezTo>
                    <a:cubicBezTo>
                      <a:pt x="120" y="52"/>
                      <a:pt x="120" y="51"/>
                      <a:pt x="120" y="50"/>
                    </a:cubicBezTo>
                    <a:cubicBezTo>
                      <a:pt x="120" y="49"/>
                      <a:pt x="120" y="48"/>
                      <a:pt x="120" y="47"/>
                    </a:cubicBezTo>
                    <a:lnTo>
                      <a:pt x="120" y="46"/>
                    </a:lnTo>
                    <a:cubicBezTo>
                      <a:pt x="120" y="44"/>
                      <a:pt x="119" y="42"/>
                      <a:pt x="118" y="40"/>
                    </a:cubicBezTo>
                    <a:cubicBezTo>
                      <a:pt x="117" y="37"/>
                      <a:pt x="115" y="36"/>
                      <a:pt x="113" y="35"/>
                    </a:cubicBezTo>
                    <a:lnTo>
                      <a:pt x="111" y="34"/>
                    </a:lnTo>
                    <a:lnTo>
                      <a:pt x="110" y="35"/>
                    </a:lnTo>
                    <a:cubicBezTo>
                      <a:pt x="108" y="36"/>
                      <a:pt x="107" y="37"/>
                      <a:pt x="105" y="38"/>
                    </a:cubicBezTo>
                    <a:cubicBezTo>
                      <a:pt x="104" y="39"/>
                      <a:pt x="102" y="41"/>
                      <a:pt x="102" y="44"/>
                    </a:cubicBezTo>
                    <a:cubicBezTo>
                      <a:pt x="102" y="47"/>
                      <a:pt x="102" y="50"/>
                      <a:pt x="102" y="53"/>
                    </a:cubicBezTo>
                    <a:cubicBezTo>
                      <a:pt x="102" y="56"/>
                      <a:pt x="102" y="59"/>
                      <a:pt x="103" y="63"/>
                    </a:cubicBezTo>
                    <a:lnTo>
                      <a:pt x="103" y="65"/>
                    </a:lnTo>
                    <a:lnTo>
                      <a:pt x="105" y="65"/>
                    </a:lnTo>
                    <a:cubicBezTo>
                      <a:pt x="107" y="65"/>
                      <a:pt x="108" y="65"/>
                      <a:pt x="109" y="65"/>
                    </a:cubicBezTo>
                    <a:cubicBezTo>
                      <a:pt x="110" y="65"/>
                      <a:pt x="111" y="65"/>
                      <a:pt x="112" y="65"/>
                    </a:cubicBezTo>
                    <a:cubicBezTo>
                      <a:pt x="113" y="65"/>
                      <a:pt x="114" y="65"/>
                      <a:pt x="116" y="65"/>
                    </a:cubicBezTo>
                    <a:lnTo>
                      <a:pt x="119" y="65"/>
                    </a:lnTo>
                    <a:lnTo>
                      <a:pt x="119" y="63"/>
                    </a:lnTo>
                    <a:lnTo>
                      <a:pt x="116" y="62"/>
                    </a:lnTo>
                    <a:lnTo>
                      <a:pt x="116" y="59"/>
                    </a:lnTo>
                    <a:cubicBezTo>
                      <a:pt x="114" y="59"/>
                      <a:pt x="113" y="59"/>
                      <a:pt x="112" y="59"/>
                    </a:cubicBezTo>
                    <a:lnTo>
                      <a:pt x="110" y="59"/>
                    </a:lnTo>
                    <a:cubicBezTo>
                      <a:pt x="109" y="59"/>
                      <a:pt x="108" y="59"/>
                      <a:pt x="106" y="59"/>
                    </a:cubicBezTo>
                    <a:lnTo>
                      <a:pt x="106" y="62"/>
                    </a:lnTo>
                    <a:lnTo>
                      <a:pt x="109" y="61"/>
                    </a:lnTo>
                    <a:cubicBezTo>
                      <a:pt x="108" y="58"/>
                      <a:pt x="108" y="56"/>
                      <a:pt x="108" y="53"/>
                    </a:cubicBezTo>
                    <a:cubicBezTo>
                      <a:pt x="108" y="50"/>
                      <a:pt x="108" y="47"/>
                      <a:pt x="108" y="44"/>
                    </a:cubicBezTo>
                    <a:lnTo>
                      <a:pt x="110" y="43"/>
                    </a:lnTo>
                    <a:cubicBezTo>
                      <a:pt x="110" y="42"/>
                      <a:pt x="112" y="41"/>
                      <a:pt x="113" y="40"/>
                    </a:cubicBezTo>
                    <a:lnTo>
                      <a:pt x="111" y="38"/>
                    </a:lnTo>
                    <a:lnTo>
                      <a:pt x="110" y="40"/>
                    </a:lnTo>
                    <a:cubicBezTo>
                      <a:pt x="111" y="41"/>
                      <a:pt x="112" y="42"/>
                      <a:pt x="113" y="43"/>
                    </a:cubicBezTo>
                    <a:cubicBezTo>
                      <a:pt x="113" y="44"/>
                      <a:pt x="114" y="45"/>
                      <a:pt x="114" y="46"/>
                    </a:cubicBezTo>
                    <a:lnTo>
                      <a:pt x="114" y="47"/>
                    </a:lnTo>
                    <a:cubicBezTo>
                      <a:pt x="114" y="48"/>
                      <a:pt x="114" y="49"/>
                      <a:pt x="114" y="50"/>
                    </a:cubicBezTo>
                    <a:lnTo>
                      <a:pt x="114" y="53"/>
                    </a:lnTo>
                    <a:cubicBezTo>
                      <a:pt x="114" y="56"/>
                      <a:pt x="113" y="59"/>
                      <a:pt x="113" y="62"/>
                    </a:cubicBezTo>
                    <a:lnTo>
                      <a:pt x="116" y="62"/>
                    </a:lnTo>
                    <a:lnTo>
                      <a:pt x="116" y="59"/>
                    </a:lnTo>
                    <a:lnTo>
                      <a:pt x="116" y="62"/>
                    </a:lnTo>
                    <a:close/>
                    <a:moveTo>
                      <a:pt x="61" y="37"/>
                    </a:moveTo>
                    <a:lnTo>
                      <a:pt x="59" y="35"/>
                    </a:lnTo>
                    <a:cubicBezTo>
                      <a:pt x="56" y="37"/>
                      <a:pt x="55" y="38"/>
                      <a:pt x="54" y="39"/>
                    </a:cubicBezTo>
                    <a:cubicBezTo>
                      <a:pt x="52" y="41"/>
                      <a:pt x="52" y="43"/>
                      <a:pt x="51" y="44"/>
                    </a:cubicBezTo>
                    <a:cubicBezTo>
                      <a:pt x="51" y="45"/>
                      <a:pt x="51" y="46"/>
                      <a:pt x="51" y="48"/>
                    </a:cubicBezTo>
                    <a:cubicBezTo>
                      <a:pt x="51" y="53"/>
                      <a:pt x="52" y="59"/>
                      <a:pt x="53" y="63"/>
                    </a:cubicBezTo>
                    <a:lnTo>
                      <a:pt x="53" y="65"/>
                    </a:lnTo>
                    <a:lnTo>
                      <a:pt x="55" y="65"/>
                    </a:lnTo>
                    <a:cubicBezTo>
                      <a:pt x="57" y="65"/>
                      <a:pt x="59" y="65"/>
                      <a:pt x="61" y="65"/>
                    </a:cubicBezTo>
                    <a:cubicBezTo>
                      <a:pt x="63" y="65"/>
                      <a:pt x="65" y="65"/>
                      <a:pt x="67" y="65"/>
                    </a:cubicBezTo>
                    <a:lnTo>
                      <a:pt x="69" y="64"/>
                    </a:lnTo>
                    <a:lnTo>
                      <a:pt x="69" y="62"/>
                    </a:lnTo>
                    <a:cubicBezTo>
                      <a:pt x="70" y="57"/>
                      <a:pt x="70" y="52"/>
                      <a:pt x="70" y="48"/>
                    </a:cubicBezTo>
                    <a:lnTo>
                      <a:pt x="70" y="47"/>
                    </a:lnTo>
                    <a:cubicBezTo>
                      <a:pt x="70" y="44"/>
                      <a:pt x="69" y="41"/>
                      <a:pt x="68" y="39"/>
                    </a:cubicBezTo>
                    <a:cubicBezTo>
                      <a:pt x="67" y="37"/>
                      <a:pt x="65" y="36"/>
                      <a:pt x="63" y="35"/>
                    </a:cubicBezTo>
                    <a:lnTo>
                      <a:pt x="61" y="34"/>
                    </a:lnTo>
                    <a:lnTo>
                      <a:pt x="59" y="35"/>
                    </a:lnTo>
                    <a:lnTo>
                      <a:pt x="61" y="37"/>
                    </a:lnTo>
                    <a:lnTo>
                      <a:pt x="59" y="40"/>
                    </a:lnTo>
                    <a:cubicBezTo>
                      <a:pt x="61" y="41"/>
                      <a:pt x="62" y="42"/>
                      <a:pt x="63" y="43"/>
                    </a:cubicBezTo>
                    <a:cubicBezTo>
                      <a:pt x="63" y="44"/>
                      <a:pt x="64" y="45"/>
                      <a:pt x="64" y="47"/>
                    </a:cubicBezTo>
                    <a:lnTo>
                      <a:pt x="64" y="47"/>
                    </a:lnTo>
                    <a:cubicBezTo>
                      <a:pt x="63" y="52"/>
                      <a:pt x="64" y="57"/>
                      <a:pt x="63" y="61"/>
                    </a:cubicBezTo>
                    <a:lnTo>
                      <a:pt x="66" y="62"/>
                    </a:lnTo>
                    <a:lnTo>
                      <a:pt x="65" y="58"/>
                    </a:lnTo>
                    <a:cubicBezTo>
                      <a:pt x="64" y="59"/>
                      <a:pt x="62" y="59"/>
                      <a:pt x="61" y="59"/>
                    </a:cubicBezTo>
                    <a:cubicBezTo>
                      <a:pt x="59" y="59"/>
                      <a:pt x="58" y="59"/>
                      <a:pt x="56" y="59"/>
                    </a:cubicBezTo>
                    <a:lnTo>
                      <a:pt x="56" y="62"/>
                    </a:lnTo>
                    <a:lnTo>
                      <a:pt x="59" y="61"/>
                    </a:lnTo>
                    <a:cubicBezTo>
                      <a:pt x="58" y="59"/>
                      <a:pt x="58" y="52"/>
                      <a:pt x="58" y="48"/>
                    </a:cubicBezTo>
                    <a:cubicBezTo>
                      <a:pt x="58" y="47"/>
                      <a:pt x="58" y="45"/>
                      <a:pt x="58" y="45"/>
                    </a:cubicBezTo>
                    <a:cubicBezTo>
                      <a:pt x="58" y="44"/>
                      <a:pt x="58" y="44"/>
                      <a:pt x="58" y="44"/>
                    </a:cubicBezTo>
                    <a:cubicBezTo>
                      <a:pt x="59" y="43"/>
                      <a:pt x="60" y="42"/>
                      <a:pt x="63" y="40"/>
                    </a:cubicBezTo>
                    <a:lnTo>
                      <a:pt x="61" y="37"/>
                    </a:lnTo>
                    <a:lnTo>
                      <a:pt x="59" y="40"/>
                    </a:lnTo>
                    <a:lnTo>
                      <a:pt x="61" y="37"/>
                    </a:lnTo>
                    <a:close/>
                    <a:moveTo>
                      <a:pt x="122" y="79"/>
                    </a:moveTo>
                    <a:lnTo>
                      <a:pt x="122" y="82"/>
                    </a:lnTo>
                    <a:lnTo>
                      <a:pt x="124" y="82"/>
                    </a:lnTo>
                    <a:lnTo>
                      <a:pt x="125" y="82"/>
                    </a:lnTo>
                    <a:lnTo>
                      <a:pt x="128" y="79"/>
                    </a:lnTo>
                    <a:lnTo>
                      <a:pt x="128" y="79"/>
                    </a:lnTo>
                    <a:lnTo>
                      <a:pt x="128" y="78"/>
                    </a:lnTo>
                    <a:cubicBezTo>
                      <a:pt x="130" y="74"/>
                      <a:pt x="132" y="70"/>
                      <a:pt x="134" y="66"/>
                    </a:cubicBezTo>
                    <a:cubicBezTo>
                      <a:pt x="134" y="64"/>
                      <a:pt x="135" y="62"/>
                      <a:pt x="135" y="60"/>
                    </a:cubicBezTo>
                    <a:cubicBezTo>
                      <a:pt x="135" y="58"/>
                      <a:pt x="134" y="56"/>
                      <a:pt x="133" y="54"/>
                    </a:cubicBezTo>
                    <a:cubicBezTo>
                      <a:pt x="132" y="52"/>
                      <a:pt x="131" y="49"/>
                      <a:pt x="129" y="47"/>
                    </a:cubicBezTo>
                    <a:cubicBezTo>
                      <a:pt x="128" y="46"/>
                      <a:pt x="127" y="46"/>
                      <a:pt x="126" y="45"/>
                    </a:cubicBezTo>
                    <a:cubicBezTo>
                      <a:pt x="125" y="45"/>
                      <a:pt x="124" y="44"/>
                      <a:pt x="123" y="44"/>
                    </a:cubicBezTo>
                    <a:lnTo>
                      <a:pt x="118" y="42"/>
                    </a:lnTo>
                    <a:lnTo>
                      <a:pt x="118" y="47"/>
                    </a:lnTo>
                    <a:cubicBezTo>
                      <a:pt x="119" y="58"/>
                      <a:pt x="119" y="69"/>
                      <a:pt x="119" y="79"/>
                    </a:cubicBezTo>
                    <a:lnTo>
                      <a:pt x="119" y="82"/>
                    </a:lnTo>
                    <a:lnTo>
                      <a:pt x="122" y="82"/>
                    </a:lnTo>
                    <a:lnTo>
                      <a:pt x="122" y="79"/>
                    </a:lnTo>
                    <a:lnTo>
                      <a:pt x="126" y="79"/>
                    </a:lnTo>
                    <a:cubicBezTo>
                      <a:pt x="125" y="68"/>
                      <a:pt x="125" y="58"/>
                      <a:pt x="125" y="47"/>
                    </a:cubicBezTo>
                    <a:lnTo>
                      <a:pt x="121" y="47"/>
                    </a:lnTo>
                    <a:lnTo>
                      <a:pt x="120" y="50"/>
                    </a:lnTo>
                    <a:cubicBezTo>
                      <a:pt x="121" y="50"/>
                      <a:pt x="122" y="51"/>
                      <a:pt x="123" y="51"/>
                    </a:cubicBezTo>
                    <a:lnTo>
                      <a:pt x="124" y="51"/>
                    </a:lnTo>
                    <a:lnTo>
                      <a:pt x="124" y="51"/>
                    </a:lnTo>
                    <a:lnTo>
                      <a:pt x="124" y="51"/>
                    </a:lnTo>
                    <a:lnTo>
                      <a:pt x="124" y="51"/>
                    </a:lnTo>
                    <a:lnTo>
                      <a:pt x="124" y="51"/>
                    </a:lnTo>
                    <a:lnTo>
                      <a:pt x="124" y="51"/>
                    </a:lnTo>
                    <a:lnTo>
                      <a:pt x="124" y="51"/>
                    </a:lnTo>
                    <a:cubicBezTo>
                      <a:pt x="125" y="53"/>
                      <a:pt x="126" y="55"/>
                      <a:pt x="128" y="57"/>
                    </a:cubicBezTo>
                    <a:cubicBezTo>
                      <a:pt x="128" y="58"/>
                      <a:pt x="129" y="59"/>
                      <a:pt x="129" y="60"/>
                    </a:cubicBezTo>
                    <a:cubicBezTo>
                      <a:pt x="129" y="61"/>
                      <a:pt x="128" y="62"/>
                      <a:pt x="128" y="63"/>
                    </a:cubicBezTo>
                    <a:cubicBezTo>
                      <a:pt x="126" y="67"/>
                      <a:pt x="124" y="72"/>
                      <a:pt x="122" y="76"/>
                    </a:cubicBezTo>
                    <a:lnTo>
                      <a:pt x="125" y="77"/>
                    </a:lnTo>
                    <a:lnTo>
                      <a:pt x="123" y="75"/>
                    </a:lnTo>
                    <a:lnTo>
                      <a:pt x="121" y="77"/>
                    </a:lnTo>
                    <a:lnTo>
                      <a:pt x="124" y="79"/>
                    </a:lnTo>
                    <a:lnTo>
                      <a:pt x="124" y="76"/>
                    </a:lnTo>
                    <a:lnTo>
                      <a:pt x="123" y="76"/>
                    </a:lnTo>
                    <a:lnTo>
                      <a:pt x="122" y="79"/>
                    </a:lnTo>
                    <a:lnTo>
                      <a:pt x="126" y="79"/>
                    </a:lnTo>
                    <a:lnTo>
                      <a:pt x="122" y="79"/>
                    </a:lnTo>
                    <a:close/>
                    <a:moveTo>
                      <a:pt x="48" y="80"/>
                    </a:moveTo>
                    <a:lnTo>
                      <a:pt x="49" y="83"/>
                    </a:lnTo>
                    <a:lnTo>
                      <a:pt x="50" y="82"/>
                    </a:lnTo>
                    <a:lnTo>
                      <a:pt x="53" y="82"/>
                    </a:lnTo>
                    <a:lnTo>
                      <a:pt x="53" y="79"/>
                    </a:lnTo>
                    <a:cubicBezTo>
                      <a:pt x="53" y="76"/>
                      <a:pt x="53" y="72"/>
                      <a:pt x="53" y="69"/>
                    </a:cubicBezTo>
                    <a:cubicBezTo>
                      <a:pt x="53" y="66"/>
                      <a:pt x="53" y="62"/>
                      <a:pt x="53" y="59"/>
                    </a:cubicBezTo>
                    <a:lnTo>
                      <a:pt x="53" y="58"/>
                    </a:lnTo>
                    <a:lnTo>
                      <a:pt x="53" y="57"/>
                    </a:lnTo>
                    <a:cubicBezTo>
                      <a:pt x="53" y="56"/>
                      <a:pt x="54" y="55"/>
                      <a:pt x="54" y="53"/>
                    </a:cubicBezTo>
                    <a:cubicBezTo>
                      <a:pt x="54" y="51"/>
                      <a:pt x="53" y="48"/>
                      <a:pt x="52" y="46"/>
                    </a:cubicBezTo>
                    <a:lnTo>
                      <a:pt x="50" y="43"/>
                    </a:lnTo>
                    <a:lnTo>
                      <a:pt x="48" y="44"/>
                    </a:lnTo>
                    <a:cubicBezTo>
                      <a:pt x="41" y="48"/>
                      <a:pt x="39" y="53"/>
                      <a:pt x="37" y="58"/>
                    </a:cubicBezTo>
                    <a:lnTo>
                      <a:pt x="37" y="60"/>
                    </a:lnTo>
                    <a:cubicBezTo>
                      <a:pt x="37" y="62"/>
                      <a:pt x="37" y="63"/>
                      <a:pt x="37" y="64"/>
                    </a:cubicBezTo>
                    <a:lnTo>
                      <a:pt x="37" y="64"/>
                    </a:lnTo>
                    <a:cubicBezTo>
                      <a:pt x="40" y="69"/>
                      <a:pt x="42" y="75"/>
                      <a:pt x="45" y="81"/>
                    </a:cubicBezTo>
                    <a:lnTo>
                      <a:pt x="46" y="83"/>
                    </a:lnTo>
                    <a:lnTo>
                      <a:pt x="49" y="83"/>
                    </a:lnTo>
                    <a:lnTo>
                      <a:pt x="48" y="80"/>
                    </a:lnTo>
                    <a:lnTo>
                      <a:pt x="51" y="78"/>
                    </a:lnTo>
                    <a:cubicBezTo>
                      <a:pt x="48" y="73"/>
                      <a:pt x="46" y="67"/>
                      <a:pt x="43" y="61"/>
                    </a:cubicBezTo>
                    <a:lnTo>
                      <a:pt x="43" y="61"/>
                    </a:lnTo>
                    <a:lnTo>
                      <a:pt x="43" y="60"/>
                    </a:lnTo>
                    <a:lnTo>
                      <a:pt x="43" y="60"/>
                    </a:lnTo>
                    <a:lnTo>
                      <a:pt x="43" y="60"/>
                    </a:lnTo>
                    <a:cubicBezTo>
                      <a:pt x="45" y="56"/>
                      <a:pt x="46" y="52"/>
                      <a:pt x="51" y="50"/>
                    </a:cubicBezTo>
                    <a:lnTo>
                      <a:pt x="49" y="47"/>
                    </a:lnTo>
                    <a:lnTo>
                      <a:pt x="46" y="49"/>
                    </a:lnTo>
                    <a:cubicBezTo>
                      <a:pt x="47" y="50"/>
                      <a:pt x="47" y="51"/>
                      <a:pt x="47" y="53"/>
                    </a:cubicBezTo>
                    <a:cubicBezTo>
                      <a:pt x="47" y="54"/>
                      <a:pt x="47" y="56"/>
                      <a:pt x="47" y="57"/>
                    </a:cubicBezTo>
                    <a:lnTo>
                      <a:pt x="47" y="58"/>
                    </a:lnTo>
                    <a:lnTo>
                      <a:pt x="47" y="59"/>
                    </a:lnTo>
                    <a:cubicBezTo>
                      <a:pt x="47" y="62"/>
                      <a:pt x="47" y="65"/>
                      <a:pt x="47" y="69"/>
                    </a:cubicBezTo>
                    <a:cubicBezTo>
                      <a:pt x="47" y="72"/>
                      <a:pt x="47" y="76"/>
                      <a:pt x="46" y="79"/>
                    </a:cubicBezTo>
                    <a:lnTo>
                      <a:pt x="50" y="79"/>
                    </a:lnTo>
                    <a:lnTo>
                      <a:pt x="49" y="76"/>
                    </a:lnTo>
                    <a:lnTo>
                      <a:pt x="47" y="76"/>
                    </a:lnTo>
                    <a:lnTo>
                      <a:pt x="48" y="80"/>
                    </a:lnTo>
                    <a:lnTo>
                      <a:pt x="51" y="78"/>
                    </a:lnTo>
                    <a:lnTo>
                      <a:pt x="48" y="80"/>
                    </a:lnTo>
                    <a:moveTo>
                      <a:pt x="131" y="80"/>
                    </a:moveTo>
                    <a:lnTo>
                      <a:pt x="128" y="82"/>
                    </a:lnTo>
                    <a:cubicBezTo>
                      <a:pt x="129" y="84"/>
                      <a:pt x="130" y="85"/>
                      <a:pt x="131" y="87"/>
                    </a:cubicBezTo>
                    <a:cubicBezTo>
                      <a:pt x="132" y="88"/>
                      <a:pt x="133" y="90"/>
                      <a:pt x="136" y="91"/>
                    </a:cubicBezTo>
                    <a:lnTo>
                      <a:pt x="138" y="93"/>
                    </a:lnTo>
                    <a:lnTo>
                      <a:pt x="140" y="90"/>
                    </a:lnTo>
                    <a:cubicBezTo>
                      <a:pt x="141" y="88"/>
                      <a:pt x="143" y="86"/>
                      <a:pt x="144" y="84"/>
                    </a:cubicBezTo>
                    <a:cubicBezTo>
                      <a:pt x="145" y="83"/>
                      <a:pt x="145" y="81"/>
                      <a:pt x="145" y="80"/>
                    </a:cubicBezTo>
                    <a:lnTo>
                      <a:pt x="145" y="78"/>
                    </a:lnTo>
                    <a:cubicBezTo>
                      <a:pt x="144" y="74"/>
                      <a:pt x="143" y="70"/>
                      <a:pt x="140" y="65"/>
                    </a:cubicBezTo>
                    <a:lnTo>
                      <a:pt x="137" y="62"/>
                    </a:lnTo>
                    <a:lnTo>
                      <a:pt x="134" y="65"/>
                    </a:lnTo>
                    <a:cubicBezTo>
                      <a:pt x="131" y="70"/>
                      <a:pt x="130" y="75"/>
                      <a:pt x="128" y="79"/>
                    </a:cubicBezTo>
                    <a:lnTo>
                      <a:pt x="127" y="81"/>
                    </a:lnTo>
                    <a:lnTo>
                      <a:pt x="128" y="82"/>
                    </a:lnTo>
                    <a:lnTo>
                      <a:pt x="131" y="80"/>
                    </a:lnTo>
                    <a:lnTo>
                      <a:pt x="134" y="82"/>
                    </a:lnTo>
                    <a:cubicBezTo>
                      <a:pt x="136" y="77"/>
                      <a:pt x="137" y="72"/>
                      <a:pt x="139" y="69"/>
                    </a:cubicBezTo>
                    <a:lnTo>
                      <a:pt x="137" y="67"/>
                    </a:lnTo>
                    <a:lnTo>
                      <a:pt x="134" y="69"/>
                    </a:lnTo>
                    <a:cubicBezTo>
                      <a:pt x="137" y="72"/>
                      <a:pt x="138" y="76"/>
                      <a:pt x="139" y="80"/>
                    </a:cubicBezTo>
                    <a:lnTo>
                      <a:pt x="139" y="80"/>
                    </a:lnTo>
                    <a:lnTo>
                      <a:pt x="139" y="81"/>
                    </a:lnTo>
                    <a:cubicBezTo>
                      <a:pt x="138" y="83"/>
                      <a:pt x="136" y="84"/>
                      <a:pt x="135" y="87"/>
                    </a:cubicBezTo>
                    <a:lnTo>
                      <a:pt x="137" y="88"/>
                    </a:lnTo>
                    <a:lnTo>
                      <a:pt x="139" y="86"/>
                    </a:lnTo>
                    <a:cubicBezTo>
                      <a:pt x="138" y="85"/>
                      <a:pt x="137" y="84"/>
                      <a:pt x="136" y="83"/>
                    </a:cubicBezTo>
                    <a:cubicBezTo>
                      <a:pt x="135" y="82"/>
                      <a:pt x="135" y="80"/>
                      <a:pt x="133" y="78"/>
                    </a:cubicBezTo>
                    <a:lnTo>
                      <a:pt x="131" y="80"/>
                    </a:lnTo>
                    <a:lnTo>
                      <a:pt x="134" y="82"/>
                    </a:lnTo>
                    <a:lnTo>
                      <a:pt x="131" y="80"/>
                    </a:lnTo>
                    <a:close/>
                    <a:moveTo>
                      <a:pt x="35" y="89"/>
                    </a:moveTo>
                    <a:lnTo>
                      <a:pt x="37" y="91"/>
                    </a:lnTo>
                    <a:cubicBezTo>
                      <a:pt x="41" y="88"/>
                      <a:pt x="43" y="84"/>
                      <a:pt x="43" y="80"/>
                    </a:cubicBezTo>
                    <a:cubicBezTo>
                      <a:pt x="43" y="77"/>
                      <a:pt x="42" y="74"/>
                      <a:pt x="41" y="72"/>
                    </a:cubicBezTo>
                    <a:cubicBezTo>
                      <a:pt x="40" y="70"/>
                      <a:pt x="40" y="68"/>
                      <a:pt x="38" y="66"/>
                    </a:cubicBezTo>
                    <a:lnTo>
                      <a:pt x="36" y="61"/>
                    </a:lnTo>
                    <a:lnTo>
                      <a:pt x="33" y="65"/>
                    </a:lnTo>
                    <a:cubicBezTo>
                      <a:pt x="30" y="69"/>
                      <a:pt x="29" y="73"/>
                      <a:pt x="28" y="75"/>
                    </a:cubicBezTo>
                    <a:cubicBezTo>
                      <a:pt x="27" y="77"/>
                      <a:pt x="26" y="78"/>
                      <a:pt x="26" y="80"/>
                    </a:cubicBezTo>
                    <a:cubicBezTo>
                      <a:pt x="26" y="82"/>
                      <a:pt x="27" y="85"/>
                      <a:pt x="29" y="86"/>
                    </a:cubicBezTo>
                    <a:cubicBezTo>
                      <a:pt x="30" y="88"/>
                      <a:pt x="31" y="89"/>
                      <a:pt x="32" y="91"/>
                    </a:cubicBezTo>
                    <a:lnTo>
                      <a:pt x="34" y="93"/>
                    </a:lnTo>
                    <a:lnTo>
                      <a:pt x="37" y="91"/>
                    </a:lnTo>
                    <a:lnTo>
                      <a:pt x="35" y="89"/>
                    </a:lnTo>
                    <a:lnTo>
                      <a:pt x="37" y="87"/>
                    </a:lnTo>
                    <a:cubicBezTo>
                      <a:pt x="36" y="85"/>
                      <a:pt x="35" y="84"/>
                      <a:pt x="34" y="82"/>
                    </a:cubicBezTo>
                    <a:cubicBezTo>
                      <a:pt x="33" y="81"/>
                      <a:pt x="33" y="81"/>
                      <a:pt x="33" y="80"/>
                    </a:cubicBezTo>
                    <a:lnTo>
                      <a:pt x="33" y="78"/>
                    </a:lnTo>
                    <a:cubicBezTo>
                      <a:pt x="35" y="74"/>
                      <a:pt x="36" y="71"/>
                      <a:pt x="38" y="69"/>
                    </a:cubicBezTo>
                    <a:lnTo>
                      <a:pt x="35" y="67"/>
                    </a:lnTo>
                    <a:lnTo>
                      <a:pt x="33" y="68"/>
                    </a:lnTo>
                    <a:cubicBezTo>
                      <a:pt x="34" y="71"/>
                      <a:pt x="34" y="73"/>
                      <a:pt x="35" y="75"/>
                    </a:cubicBezTo>
                    <a:cubicBezTo>
                      <a:pt x="36" y="77"/>
                      <a:pt x="37" y="78"/>
                      <a:pt x="37" y="80"/>
                    </a:cubicBezTo>
                    <a:cubicBezTo>
                      <a:pt x="37" y="82"/>
                      <a:pt x="36" y="84"/>
                      <a:pt x="33" y="86"/>
                    </a:cubicBezTo>
                    <a:lnTo>
                      <a:pt x="35" y="89"/>
                    </a:lnTo>
                    <a:lnTo>
                      <a:pt x="37" y="87"/>
                    </a:lnTo>
                    <a:lnTo>
                      <a:pt x="35" y="89"/>
                    </a:lnTo>
                    <a:close/>
                    <a:moveTo>
                      <a:pt x="94" y="29"/>
                    </a:moveTo>
                    <a:lnTo>
                      <a:pt x="95" y="26"/>
                    </a:lnTo>
                    <a:cubicBezTo>
                      <a:pt x="94" y="26"/>
                      <a:pt x="94" y="25"/>
                      <a:pt x="92" y="24"/>
                    </a:cubicBezTo>
                    <a:cubicBezTo>
                      <a:pt x="91" y="22"/>
                      <a:pt x="90" y="20"/>
                      <a:pt x="87" y="19"/>
                    </a:cubicBezTo>
                    <a:lnTo>
                      <a:pt x="85" y="18"/>
                    </a:lnTo>
                    <a:lnTo>
                      <a:pt x="83" y="20"/>
                    </a:lnTo>
                    <a:cubicBezTo>
                      <a:pt x="81" y="22"/>
                      <a:pt x="79" y="25"/>
                      <a:pt x="76" y="27"/>
                    </a:cubicBezTo>
                    <a:lnTo>
                      <a:pt x="75" y="29"/>
                    </a:lnTo>
                    <a:lnTo>
                      <a:pt x="76" y="32"/>
                    </a:lnTo>
                    <a:cubicBezTo>
                      <a:pt x="79" y="34"/>
                      <a:pt x="81" y="38"/>
                      <a:pt x="85" y="40"/>
                    </a:cubicBezTo>
                    <a:lnTo>
                      <a:pt x="87" y="41"/>
                    </a:lnTo>
                    <a:lnTo>
                      <a:pt x="89" y="39"/>
                    </a:lnTo>
                    <a:cubicBezTo>
                      <a:pt x="91" y="37"/>
                      <a:pt x="93" y="35"/>
                      <a:pt x="96" y="31"/>
                    </a:cubicBezTo>
                    <a:lnTo>
                      <a:pt x="100" y="28"/>
                    </a:lnTo>
                    <a:lnTo>
                      <a:pt x="95" y="26"/>
                    </a:lnTo>
                    <a:lnTo>
                      <a:pt x="94" y="29"/>
                    </a:lnTo>
                    <a:lnTo>
                      <a:pt x="92" y="27"/>
                    </a:lnTo>
                    <a:cubicBezTo>
                      <a:pt x="88" y="31"/>
                      <a:pt x="86" y="33"/>
                      <a:pt x="84" y="35"/>
                    </a:cubicBezTo>
                    <a:lnTo>
                      <a:pt x="87" y="37"/>
                    </a:lnTo>
                    <a:lnTo>
                      <a:pt x="88" y="35"/>
                    </a:lnTo>
                    <a:cubicBezTo>
                      <a:pt x="85" y="33"/>
                      <a:pt x="84" y="31"/>
                      <a:pt x="81" y="28"/>
                    </a:cubicBezTo>
                    <a:lnTo>
                      <a:pt x="79" y="30"/>
                    </a:lnTo>
                    <a:lnTo>
                      <a:pt x="81" y="32"/>
                    </a:lnTo>
                    <a:cubicBezTo>
                      <a:pt x="83" y="29"/>
                      <a:pt x="86" y="27"/>
                      <a:pt x="88" y="24"/>
                    </a:cubicBezTo>
                    <a:lnTo>
                      <a:pt x="86" y="22"/>
                    </a:lnTo>
                    <a:lnTo>
                      <a:pt x="85" y="25"/>
                    </a:lnTo>
                    <a:cubicBezTo>
                      <a:pt x="86" y="25"/>
                      <a:pt x="86" y="26"/>
                      <a:pt x="87" y="28"/>
                    </a:cubicBezTo>
                    <a:cubicBezTo>
                      <a:pt x="88" y="29"/>
                      <a:pt x="90" y="31"/>
                      <a:pt x="93" y="32"/>
                    </a:cubicBezTo>
                    <a:lnTo>
                      <a:pt x="94" y="29"/>
                    </a:lnTo>
                    <a:lnTo>
                      <a:pt x="92" y="27"/>
                    </a:lnTo>
                    <a:lnTo>
                      <a:pt x="94" y="29"/>
                    </a:lnTo>
                    <a:close/>
                    <a:moveTo>
                      <a:pt x="132" y="96"/>
                    </a:moveTo>
                    <a:lnTo>
                      <a:pt x="135" y="94"/>
                    </a:lnTo>
                    <a:cubicBezTo>
                      <a:pt x="135" y="92"/>
                      <a:pt x="134" y="90"/>
                      <a:pt x="132" y="87"/>
                    </a:cubicBezTo>
                    <a:cubicBezTo>
                      <a:pt x="132" y="86"/>
                      <a:pt x="131" y="85"/>
                      <a:pt x="131" y="85"/>
                    </a:cubicBezTo>
                    <a:lnTo>
                      <a:pt x="129" y="84"/>
                    </a:lnTo>
                    <a:lnTo>
                      <a:pt x="125" y="80"/>
                    </a:lnTo>
                    <a:lnTo>
                      <a:pt x="124" y="85"/>
                    </a:lnTo>
                    <a:cubicBezTo>
                      <a:pt x="122" y="91"/>
                      <a:pt x="120" y="97"/>
                      <a:pt x="120" y="104"/>
                    </a:cubicBezTo>
                    <a:lnTo>
                      <a:pt x="120" y="105"/>
                    </a:lnTo>
                    <a:lnTo>
                      <a:pt x="120" y="110"/>
                    </a:lnTo>
                    <a:lnTo>
                      <a:pt x="125" y="108"/>
                    </a:lnTo>
                    <a:cubicBezTo>
                      <a:pt x="128" y="106"/>
                      <a:pt x="129" y="105"/>
                      <a:pt x="131" y="103"/>
                    </a:cubicBezTo>
                    <a:cubicBezTo>
                      <a:pt x="132" y="102"/>
                      <a:pt x="133" y="100"/>
                      <a:pt x="135" y="97"/>
                    </a:cubicBezTo>
                    <a:lnTo>
                      <a:pt x="136" y="96"/>
                    </a:lnTo>
                    <a:lnTo>
                      <a:pt x="135" y="94"/>
                    </a:lnTo>
                    <a:lnTo>
                      <a:pt x="132" y="96"/>
                    </a:lnTo>
                    <a:lnTo>
                      <a:pt x="130" y="94"/>
                    </a:lnTo>
                    <a:cubicBezTo>
                      <a:pt x="128" y="97"/>
                      <a:pt x="127" y="98"/>
                      <a:pt x="126" y="99"/>
                    </a:cubicBezTo>
                    <a:cubicBezTo>
                      <a:pt x="126" y="100"/>
                      <a:pt x="124" y="100"/>
                      <a:pt x="122" y="102"/>
                    </a:cubicBezTo>
                    <a:lnTo>
                      <a:pt x="123" y="105"/>
                    </a:lnTo>
                    <a:lnTo>
                      <a:pt x="127" y="105"/>
                    </a:lnTo>
                    <a:lnTo>
                      <a:pt x="127" y="104"/>
                    </a:lnTo>
                    <a:cubicBezTo>
                      <a:pt x="127" y="98"/>
                      <a:pt x="128" y="93"/>
                      <a:pt x="130" y="87"/>
                    </a:cubicBezTo>
                    <a:lnTo>
                      <a:pt x="127" y="86"/>
                    </a:lnTo>
                    <a:lnTo>
                      <a:pt x="125" y="88"/>
                    </a:lnTo>
                    <a:lnTo>
                      <a:pt x="126" y="90"/>
                    </a:lnTo>
                    <a:lnTo>
                      <a:pt x="127" y="90"/>
                    </a:lnTo>
                    <a:lnTo>
                      <a:pt x="127" y="89"/>
                    </a:lnTo>
                    <a:lnTo>
                      <a:pt x="127" y="90"/>
                    </a:lnTo>
                    <a:lnTo>
                      <a:pt x="127" y="90"/>
                    </a:lnTo>
                    <a:lnTo>
                      <a:pt x="127" y="89"/>
                    </a:lnTo>
                    <a:lnTo>
                      <a:pt x="127" y="90"/>
                    </a:lnTo>
                    <a:cubicBezTo>
                      <a:pt x="128" y="92"/>
                      <a:pt x="129" y="95"/>
                      <a:pt x="129" y="97"/>
                    </a:cubicBezTo>
                    <a:lnTo>
                      <a:pt x="132" y="96"/>
                    </a:lnTo>
                    <a:lnTo>
                      <a:pt x="130" y="94"/>
                    </a:lnTo>
                    <a:lnTo>
                      <a:pt x="132" y="96"/>
                    </a:lnTo>
                    <a:close/>
                    <a:moveTo>
                      <a:pt x="45" y="86"/>
                    </a:moveTo>
                    <a:lnTo>
                      <a:pt x="43" y="84"/>
                    </a:lnTo>
                    <a:cubicBezTo>
                      <a:pt x="41" y="85"/>
                      <a:pt x="39" y="87"/>
                      <a:pt x="39" y="89"/>
                    </a:cubicBezTo>
                    <a:cubicBezTo>
                      <a:pt x="38" y="91"/>
                      <a:pt x="37" y="92"/>
                      <a:pt x="37" y="93"/>
                    </a:cubicBezTo>
                    <a:lnTo>
                      <a:pt x="37" y="96"/>
                    </a:lnTo>
                    <a:cubicBezTo>
                      <a:pt x="37" y="97"/>
                      <a:pt x="37" y="98"/>
                      <a:pt x="38" y="100"/>
                    </a:cubicBezTo>
                    <a:cubicBezTo>
                      <a:pt x="40" y="102"/>
                      <a:pt x="42" y="106"/>
                      <a:pt x="48" y="108"/>
                    </a:cubicBezTo>
                    <a:lnTo>
                      <a:pt x="52" y="109"/>
                    </a:lnTo>
                    <a:lnTo>
                      <a:pt x="52" y="105"/>
                    </a:lnTo>
                    <a:cubicBezTo>
                      <a:pt x="52" y="98"/>
                      <a:pt x="51" y="92"/>
                      <a:pt x="48" y="85"/>
                    </a:cubicBezTo>
                    <a:lnTo>
                      <a:pt x="46" y="81"/>
                    </a:lnTo>
                    <a:lnTo>
                      <a:pt x="43" y="84"/>
                    </a:lnTo>
                    <a:lnTo>
                      <a:pt x="45" y="86"/>
                    </a:lnTo>
                    <a:lnTo>
                      <a:pt x="42" y="87"/>
                    </a:lnTo>
                    <a:cubicBezTo>
                      <a:pt x="45" y="93"/>
                      <a:pt x="45" y="98"/>
                      <a:pt x="45" y="105"/>
                    </a:cubicBezTo>
                    <a:lnTo>
                      <a:pt x="49" y="105"/>
                    </a:lnTo>
                    <a:lnTo>
                      <a:pt x="49" y="102"/>
                    </a:lnTo>
                    <a:cubicBezTo>
                      <a:pt x="46" y="101"/>
                      <a:pt x="45" y="99"/>
                      <a:pt x="43" y="96"/>
                    </a:cubicBezTo>
                    <a:lnTo>
                      <a:pt x="42" y="96"/>
                    </a:lnTo>
                    <a:lnTo>
                      <a:pt x="43" y="96"/>
                    </a:lnTo>
                    <a:lnTo>
                      <a:pt x="43" y="96"/>
                    </a:lnTo>
                    <a:lnTo>
                      <a:pt x="42" y="96"/>
                    </a:lnTo>
                    <a:lnTo>
                      <a:pt x="43" y="96"/>
                    </a:lnTo>
                    <a:lnTo>
                      <a:pt x="43" y="96"/>
                    </a:lnTo>
                    <a:lnTo>
                      <a:pt x="43" y="96"/>
                    </a:lnTo>
                    <a:lnTo>
                      <a:pt x="42" y="95"/>
                    </a:lnTo>
                    <a:lnTo>
                      <a:pt x="43" y="96"/>
                    </a:lnTo>
                    <a:lnTo>
                      <a:pt x="43" y="96"/>
                    </a:lnTo>
                    <a:lnTo>
                      <a:pt x="42" y="95"/>
                    </a:lnTo>
                    <a:lnTo>
                      <a:pt x="43" y="96"/>
                    </a:lnTo>
                    <a:cubicBezTo>
                      <a:pt x="44" y="94"/>
                      <a:pt x="44" y="93"/>
                      <a:pt x="44" y="92"/>
                    </a:cubicBezTo>
                    <a:cubicBezTo>
                      <a:pt x="45" y="90"/>
                      <a:pt x="45" y="90"/>
                      <a:pt x="47" y="89"/>
                    </a:cubicBezTo>
                    <a:lnTo>
                      <a:pt x="45" y="86"/>
                    </a:lnTo>
                    <a:lnTo>
                      <a:pt x="42" y="87"/>
                    </a:lnTo>
                    <a:lnTo>
                      <a:pt x="45" y="86"/>
                    </a:lnTo>
                    <a:close/>
                    <a:moveTo>
                      <a:pt x="151" y="105"/>
                    </a:moveTo>
                    <a:lnTo>
                      <a:pt x="154" y="105"/>
                    </a:lnTo>
                    <a:lnTo>
                      <a:pt x="154" y="104"/>
                    </a:lnTo>
                    <a:cubicBezTo>
                      <a:pt x="154" y="98"/>
                      <a:pt x="152" y="93"/>
                      <a:pt x="151" y="88"/>
                    </a:cubicBezTo>
                    <a:lnTo>
                      <a:pt x="151" y="88"/>
                    </a:lnTo>
                    <a:cubicBezTo>
                      <a:pt x="151" y="86"/>
                      <a:pt x="150" y="86"/>
                      <a:pt x="150" y="85"/>
                    </a:cubicBezTo>
                    <a:lnTo>
                      <a:pt x="148" y="80"/>
                    </a:lnTo>
                    <a:lnTo>
                      <a:pt x="144" y="84"/>
                    </a:lnTo>
                    <a:cubicBezTo>
                      <a:pt x="141" y="88"/>
                      <a:pt x="139" y="92"/>
                      <a:pt x="139" y="96"/>
                    </a:cubicBezTo>
                    <a:lnTo>
                      <a:pt x="138" y="98"/>
                    </a:lnTo>
                    <a:lnTo>
                      <a:pt x="139" y="99"/>
                    </a:lnTo>
                    <a:cubicBezTo>
                      <a:pt x="141" y="101"/>
                      <a:pt x="143" y="103"/>
                      <a:pt x="144" y="104"/>
                    </a:cubicBezTo>
                    <a:cubicBezTo>
                      <a:pt x="145" y="105"/>
                      <a:pt x="147" y="106"/>
                      <a:pt x="149" y="107"/>
                    </a:cubicBezTo>
                    <a:lnTo>
                      <a:pt x="154" y="110"/>
                    </a:lnTo>
                    <a:lnTo>
                      <a:pt x="154" y="105"/>
                    </a:lnTo>
                    <a:lnTo>
                      <a:pt x="151" y="105"/>
                    </a:lnTo>
                    <a:lnTo>
                      <a:pt x="152" y="102"/>
                    </a:lnTo>
                    <a:cubicBezTo>
                      <a:pt x="150" y="101"/>
                      <a:pt x="149" y="100"/>
                      <a:pt x="148" y="99"/>
                    </a:cubicBezTo>
                    <a:cubicBezTo>
                      <a:pt x="147" y="99"/>
                      <a:pt x="146" y="98"/>
                      <a:pt x="144" y="95"/>
                    </a:cubicBezTo>
                    <a:lnTo>
                      <a:pt x="142" y="97"/>
                    </a:lnTo>
                    <a:lnTo>
                      <a:pt x="145" y="97"/>
                    </a:lnTo>
                    <a:cubicBezTo>
                      <a:pt x="145" y="94"/>
                      <a:pt x="146" y="92"/>
                      <a:pt x="149" y="88"/>
                    </a:cubicBezTo>
                    <a:lnTo>
                      <a:pt x="147" y="86"/>
                    </a:lnTo>
                    <a:lnTo>
                      <a:pt x="144" y="87"/>
                    </a:lnTo>
                    <a:cubicBezTo>
                      <a:pt x="145" y="88"/>
                      <a:pt x="145" y="89"/>
                      <a:pt x="145" y="89"/>
                    </a:cubicBezTo>
                    <a:lnTo>
                      <a:pt x="145" y="89"/>
                    </a:lnTo>
                    <a:cubicBezTo>
                      <a:pt x="146" y="94"/>
                      <a:pt x="147" y="99"/>
                      <a:pt x="147" y="104"/>
                    </a:cubicBezTo>
                    <a:lnTo>
                      <a:pt x="147" y="104"/>
                    </a:lnTo>
                    <a:lnTo>
                      <a:pt x="151" y="105"/>
                    </a:lnTo>
                    <a:lnTo>
                      <a:pt x="152" y="102"/>
                    </a:lnTo>
                    <a:lnTo>
                      <a:pt x="151" y="105"/>
                    </a:lnTo>
                    <a:close/>
                    <a:moveTo>
                      <a:pt x="22" y="105"/>
                    </a:moveTo>
                    <a:lnTo>
                      <a:pt x="23" y="108"/>
                    </a:lnTo>
                    <a:cubicBezTo>
                      <a:pt x="28" y="106"/>
                      <a:pt x="31" y="102"/>
                      <a:pt x="33" y="98"/>
                    </a:cubicBezTo>
                    <a:cubicBezTo>
                      <a:pt x="33" y="97"/>
                      <a:pt x="33" y="96"/>
                      <a:pt x="33" y="95"/>
                    </a:cubicBezTo>
                    <a:cubicBezTo>
                      <a:pt x="33" y="90"/>
                      <a:pt x="30" y="87"/>
                      <a:pt x="29" y="85"/>
                    </a:cubicBezTo>
                    <a:lnTo>
                      <a:pt x="26" y="81"/>
                    </a:lnTo>
                    <a:lnTo>
                      <a:pt x="24" y="84"/>
                    </a:lnTo>
                    <a:cubicBezTo>
                      <a:pt x="20" y="89"/>
                      <a:pt x="19" y="94"/>
                      <a:pt x="19" y="101"/>
                    </a:cubicBezTo>
                    <a:cubicBezTo>
                      <a:pt x="19" y="102"/>
                      <a:pt x="19" y="103"/>
                      <a:pt x="19" y="105"/>
                    </a:cubicBezTo>
                    <a:lnTo>
                      <a:pt x="19" y="109"/>
                    </a:lnTo>
                    <a:lnTo>
                      <a:pt x="23" y="108"/>
                    </a:lnTo>
                    <a:lnTo>
                      <a:pt x="22" y="105"/>
                    </a:lnTo>
                    <a:lnTo>
                      <a:pt x="25" y="104"/>
                    </a:lnTo>
                    <a:cubicBezTo>
                      <a:pt x="25" y="103"/>
                      <a:pt x="25" y="102"/>
                      <a:pt x="25" y="101"/>
                    </a:cubicBezTo>
                    <a:cubicBezTo>
                      <a:pt x="25" y="95"/>
                      <a:pt x="26" y="92"/>
                      <a:pt x="29" y="88"/>
                    </a:cubicBezTo>
                    <a:lnTo>
                      <a:pt x="26" y="86"/>
                    </a:lnTo>
                    <a:lnTo>
                      <a:pt x="24" y="88"/>
                    </a:lnTo>
                    <a:cubicBezTo>
                      <a:pt x="25" y="91"/>
                      <a:pt x="27" y="93"/>
                      <a:pt x="27" y="95"/>
                    </a:cubicBezTo>
                    <a:lnTo>
                      <a:pt x="27" y="96"/>
                    </a:lnTo>
                    <a:cubicBezTo>
                      <a:pt x="26" y="98"/>
                      <a:pt x="24" y="100"/>
                      <a:pt x="21" y="102"/>
                    </a:cubicBezTo>
                    <a:lnTo>
                      <a:pt x="22" y="105"/>
                    </a:lnTo>
                    <a:lnTo>
                      <a:pt x="25" y="104"/>
                    </a:lnTo>
                    <a:lnTo>
                      <a:pt x="22" y="105"/>
                    </a:lnTo>
                    <a:close/>
                    <a:moveTo>
                      <a:pt x="106" y="34"/>
                    </a:moveTo>
                    <a:lnTo>
                      <a:pt x="109" y="33"/>
                    </a:lnTo>
                    <a:cubicBezTo>
                      <a:pt x="109" y="32"/>
                      <a:pt x="108" y="31"/>
                      <a:pt x="107" y="30"/>
                    </a:cubicBezTo>
                    <a:cubicBezTo>
                      <a:pt x="106" y="29"/>
                      <a:pt x="105" y="28"/>
                      <a:pt x="103" y="28"/>
                    </a:cubicBezTo>
                    <a:lnTo>
                      <a:pt x="101" y="28"/>
                    </a:lnTo>
                    <a:cubicBezTo>
                      <a:pt x="99" y="29"/>
                      <a:pt x="98" y="30"/>
                      <a:pt x="98" y="31"/>
                    </a:cubicBezTo>
                    <a:cubicBezTo>
                      <a:pt x="97" y="32"/>
                      <a:pt x="96" y="33"/>
                      <a:pt x="96" y="34"/>
                    </a:cubicBezTo>
                    <a:lnTo>
                      <a:pt x="99" y="35"/>
                    </a:lnTo>
                    <a:lnTo>
                      <a:pt x="96" y="34"/>
                    </a:lnTo>
                    <a:lnTo>
                      <a:pt x="96" y="35"/>
                    </a:lnTo>
                    <a:cubicBezTo>
                      <a:pt x="96" y="37"/>
                      <a:pt x="97" y="37"/>
                      <a:pt x="98" y="38"/>
                    </a:cubicBezTo>
                    <a:cubicBezTo>
                      <a:pt x="99" y="39"/>
                      <a:pt x="99" y="40"/>
                      <a:pt x="101" y="40"/>
                    </a:cubicBezTo>
                    <a:lnTo>
                      <a:pt x="103" y="41"/>
                    </a:lnTo>
                    <a:cubicBezTo>
                      <a:pt x="105" y="41"/>
                      <a:pt x="106" y="40"/>
                      <a:pt x="107" y="39"/>
                    </a:cubicBezTo>
                    <a:cubicBezTo>
                      <a:pt x="108" y="38"/>
                      <a:pt x="109" y="37"/>
                      <a:pt x="109" y="35"/>
                    </a:cubicBezTo>
                    <a:lnTo>
                      <a:pt x="110" y="34"/>
                    </a:lnTo>
                    <a:lnTo>
                      <a:pt x="109" y="33"/>
                    </a:lnTo>
                    <a:lnTo>
                      <a:pt x="106" y="34"/>
                    </a:lnTo>
                    <a:lnTo>
                      <a:pt x="103" y="33"/>
                    </a:lnTo>
                    <a:lnTo>
                      <a:pt x="103" y="34"/>
                    </a:lnTo>
                    <a:lnTo>
                      <a:pt x="103" y="35"/>
                    </a:lnTo>
                    <a:lnTo>
                      <a:pt x="103" y="35"/>
                    </a:lnTo>
                    <a:lnTo>
                      <a:pt x="103" y="34"/>
                    </a:lnTo>
                    <a:lnTo>
                      <a:pt x="103" y="35"/>
                    </a:lnTo>
                    <a:lnTo>
                      <a:pt x="103" y="35"/>
                    </a:lnTo>
                    <a:lnTo>
                      <a:pt x="103" y="34"/>
                    </a:lnTo>
                    <a:lnTo>
                      <a:pt x="103" y="34"/>
                    </a:lnTo>
                    <a:lnTo>
                      <a:pt x="102" y="36"/>
                    </a:lnTo>
                    <a:lnTo>
                      <a:pt x="103" y="35"/>
                    </a:lnTo>
                    <a:lnTo>
                      <a:pt x="103" y="34"/>
                    </a:lnTo>
                    <a:lnTo>
                      <a:pt x="102" y="36"/>
                    </a:lnTo>
                    <a:lnTo>
                      <a:pt x="103" y="35"/>
                    </a:lnTo>
                    <a:lnTo>
                      <a:pt x="103" y="35"/>
                    </a:lnTo>
                    <a:lnTo>
                      <a:pt x="103" y="35"/>
                    </a:lnTo>
                    <a:lnTo>
                      <a:pt x="103" y="35"/>
                    </a:lnTo>
                    <a:lnTo>
                      <a:pt x="103" y="35"/>
                    </a:lnTo>
                    <a:lnTo>
                      <a:pt x="103" y="35"/>
                    </a:lnTo>
                    <a:lnTo>
                      <a:pt x="103" y="34"/>
                    </a:lnTo>
                    <a:lnTo>
                      <a:pt x="102" y="34"/>
                    </a:lnTo>
                    <a:lnTo>
                      <a:pt x="101" y="35"/>
                    </a:lnTo>
                    <a:lnTo>
                      <a:pt x="103" y="35"/>
                    </a:lnTo>
                    <a:lnTo>
                      <a:pt x="102" y="34"/>
                    </a:lnTo>
                    <a:lnTo>
                      <a:pt x="101" y="35"/>
                    </a:lnTo>
                    <a:lnTo>
                      <a:pt x="103" y="35"/>
                    </a:lnTo>
                    <a:lnTo>
                      <a:pt x="100" y="35"/>
                    </a:lnTo>
                    <a:lnTo>
                      <a:pt x="103" y="35"/>
                    </a:lnTo>
                    <a:lnTo>
                      <a:pt x="103" y="35"/>
                    </a:lnTo>
                    <a:lnTo>
                      <a:pt x="100" y="35"/>
                    </a:lnTo>
                    <a:lnTo>
                      <a:pt x="103" y="35"/>
                    </a:lnTo>
                    <a:lnTo>
                      <a:pt x="103" y="35"/>
                    </a:lnTo>
                    <a:lnTo>
                      <a:pt x="103" y="34"/>
                    </a:lnTo>
                    <a:lnTo>
                      <a:pt x="103" y="34"/>
                    </a:lnTo>
                    <a:lnTo>
                      <a:pt x="102" y="33"/>
                    </a:lnTo>
                    <a:lnTo>
                      <a:pt x="103" y="34"/>
                    </a:lnTo>
                    <a:lnTo>
                      <a:pt x="103" y="34"/>
                    </a:lnTo>
                    <a:lnTo>
                      <a:pt x="102" y="33"/>
                    </a:lnTo>
                    <a:lnTo>
                      <a:pt x="103" y="34"/>
                    </a:lnTo>
                    <a:lnTo>
                      <a:pt x="103" y="34"/>
                    </a:lnTo>
                    <a:lnTo>
                      <a:pt x="103" y="34"/>
                    </a:lnTo>
                    <a:lnTo>
                      <a:pt x="103" y="34"/>
                    </a:lnTo>
                    <a:lnTo>
                      <a:pt x="103" y="34"/>
                    </a:lnTo>
                    <a:lnTo>
                      <a:pt x="103" y="34"/>
                    </a:lnTo>
                    <a:lnTo>
                      <a:pt x="103" y="34"/>
                    </a:lnTo>
                    <a:lnTo>
                      <a:pt x="103" y="34"/>
                    </a:lnTo>
                    <a:lnTo>
                      <a:pt x="103" y="34"/>
                    </a:lnTo>
                    <a:lnTo>
                      <a:pt x="103" y="34"/>
                    </a:lnTo>
                    <a:lnTo>
                      <a:pt x="103" y="34"/>
                    </a:lnTo>
                    <a:lnTo>
                      <a:pt x="103" y="34"/>
                    </a:lnTo>
                    <a:lnTo>
                      <a:pt x="103" y="34"/>
                    </a:lnTo>
                    <a:lnTo>
                      <a:pt x="103" y="35"/>
                    </a:lnTo>
                    <a:lnTo>
                      <a:pt x="106" y="34"/>
                    </a:lnTo>
                    <a:lnTo>
                      <a:pt x="103" y="33"/>
                    </a:lnTo>
                    <a:lnTo>
                      <a:pt x="106" y="34"/>
                    </a:lnTo>
                    <a:moveTo>
                      <a:pt x="70" y="31"/>
                    </a:moveTo>
                    <a:lnTo>
                      <a:pt x="70" y="28"/>
                    </a:lnTo>
                    <a:lnTo>
                      <a:pt x="69" y="28"/>
                    </a:lnTo>
                    <a:cubicBezTo>
                      <a:pt x="67" y="28"/>
                      <a:pt x="66" y="28"/>
                      <a:pt x="65" y="29"/>
                    </a:cubicBezTo>
                    <a:cubicBezTo>
                      <a:pt x="64" y="30"/>
                      <a:pt x="63" y="31"/>
                      <a:pt x="63" y="33"/>
                    </a:cubicBezTo>
                    <a:lnTo>
                      <a:pt x="63" y="34"/>
                    </a:lnTo>
                    <a:cubicBezTo>
                      <a:pt x="63" y="36"/>
                      <a:pt x="64" y="37"/>
                      <a:pt x="64" y="38"/>
                    </a:cubicBezTo>
                    <a:cubicBezTo>
                      <a:pt x="65" y="39"/>
                      <a:pt x="66" y="40"/>
                      <a:pt x="68" y="41"/>
                    </a:cubicBezTo>
                    <a:lnTo>
                      <a:pt x="69" y="41"/>
                    </a:lnTo>
                    <a:cubicBezTo>
                      <a:pt x="71" y="41"/>
                      <a:pt x="72" y="40"/>
                      <a:pt x="73" y="39"/>
                    </a:cubicBezTo>
                    <a:cubicBezTo>
                      <a:pt x="74" y="38"/>
                      <a:pt x="75" y="38"/>
                      <a:pt x="76" y="36"/>
                    </a:cubicBezTo>
                    <a:lnTo>
                      <a:pt x="76" y="34"/>
                    </a:lnTo>
                    <a:cubicBezTo>
                      <a:pt x="76" y="33"/>
                      <a:pt x="75" y="31"/>
                      <a:pt x="74" y="30"/>
                    </a:cubicBezTo>
                    <a:cubicBezTo>
                      <a:pt x="73" y="29"/>
                      <a:pt x="72" y="28"/>
                      <a:pt x="70" y="28"/>
                    </a:cubicBezTo>
                    <a:lnTo>
                      <a:pt x="70" y="28"/>
                    </a:lnTo>
                    <a:lnTo>
                      <a:pt x="70" y="31"/>
                    </a:lnTo>
                    <a:lnTo>
                      <a:pt x="69" y="34"/>
                    </a:lnTo>
                    <a:lnTo>
                      <a:pt x="69" y="33"/>
                    </a:lnTo>
                    <a:lnTo>
                      <a:pt x="69" y="34"/>
                    </a:lnTo>
                    <a:lnTo>
                      <a:pt x="69" y="34"/>
                    </a:lnTo>
                    <a:lnTo>
                      <a:pt x="69" y="33"/>
                    </a:lnTo>
                    <a:lnTo>
                      <a:pt x="69" y="34"/>
                    </a:lnTo>
                    <a:lnTo>
                      <a:pt x="69" y="34"/>
                    </a:lnTo>
                    <a:lnTo>
                      <a:pt x="69" y="34"/>
                    </a:lnTo>
                    <a:lnTo>
                      <a:pt x="70" y="35"/>
                    </a:lnTo>
                    <a:lnTo>
                      <a:pt x="70" y="34"/>
                    </a:lnTo>
                    <a:lnTo>
                      <a:pt x="70" y="34"/>
                    </a:lnTo>
                    <a:lnTo>
                      <a:pt x="70" y="35"/>
                    </a:lnTo>
                    <a:lnTo>
                      <a:pt x="70" y="34"/>
                    </a:lnTo>
                    <a:lnTo>
                      <a:pt x="70" y="34"/>
                    </a:lnTo>
                    <a:lnTo>
                      <a:pt x="71" y="34"/>
                    </a:lnTo>
                    <a:lnTo>
                      <a:pt x="70" y="34"/>
                    </a:lnTo>
                    <a:lnTo>
                      <a:pt x="70" y="34"/>
                    </a:lnTo>
                    <a:lnTo>
                      <a:pt x="71" y="34"/>
                    </a:lnTo>
                    <a:lnTo>
                      <a:pt x="70" y="34"/>
                    </a:lnTo>
                    <a:lnTo>
                      <a:pt x="71" y="34"/>
                    </a:lnTo>
                    <a:lnTo>
                      <a:pt x="70" y="34"/>
                    </a:lnTo>
                    <a:lnTo>
                      <a:pt x="70" y="34"/>
                    </a:lnTo>
                    <a:lnTo>
                      <a:pt x="71" y="34"/>
                    </a:lnTo>
                    <a:lnTo>
                      <a:pt x="70" y="34"/>
                    </a:lnTo>
                    <a:lnTo>
                      <a:pt x="70" y="34"/>
                    </a:lnTo>
                    <a:lnTo>
                      <a:pt x="69" y="34"/>
                    </a:lnTo>
                    <a:lnTo>
                      <a:pt x="69" y="34"/>
                    </a:lnTo>
                    <a:lnTo>
                      <a:pt x="69" y="35"/>
                    </a:lnTo>
                    <a:lnTo>
                      <a:pt x="69" y="34"/>
                    </a:lnTo>
                    <a:lnTo>
                      <a:pt x="69" y="34"/>
                    </a:lnTo>
                    <a:lnTo>
                      <a:pt x="69" y="35"/>
                    </a:lnTo>
                    <a:lnTo>
                      <a:pt x="69" y="34"/>
                    </a:lnTo>
                    <a:lnTo>
                      <a:pt x="69" y="36"/>
                    </a:lnTo>
                    <a:lnTo>
                      <a:pt x="69" y="34"/>
                    </a:lnTo>
                    <a:lnTo>
                      <a:pt x="69" y="34"/>
                    </a:lnTo>
                    <a:lnTo>
                      <a:pt x="69" y="36"/>
                    </a:lnTo>
                    <a:lnTo>
                      <a:pt x="69" y="34"/>
                    </a:lnTo>
                    <a:lnTo>
                      <a:pt x="69" y="35"/>
                    </a:lnTo>
                    <a:lnTo>
                      <a:pt x="70" y="35"/>
                    </a:lnTo>
                    <a:lnTo>
                      <a:pt x="69" y="34"/>
                    </a:lnTo>
                    <a:lnTo>
                      <a:pt x="69" y="35"/>
                    </a:lnTo>
                    <a:lnTo>
                      <a:pt x="70" y="35"/>
                    </a:lnTo>
                    <a:lnTo>
                      <a:pt x="69" y="34"/>
                    </a:lnTo>
                    <a:lnTo>
                      <a:pt x="69" y="34"/>
                    </a:lnTo>
                    <a:lnTo>
                      <a:pt x="69" y="34"/>
                    </a:lnTo>
                    <a:lnTo>
                      <a:pt x="69" y="34"/>
                    </a:lnTo>
                    <a:lnTo>
                      <a:pt x="69" y="34"/>
                    </a:lnTo>
                    <a:lnTo>
                      <a:pt x="69" y="34"/>
                    </a:lnTo>
                    <a:lnTo>
                      <a:pt x="69" y="34"/>
                    </a:lnTo>
                    <a:lnTo>
                      <a:pt x="68" y="34"/>
                    </a:lnTo>
                    <a:lnTo>
                      <a:pt x="69" y="34"/>
                    </a:lnTo>
                    <a:lnTo>
                      <a:pt x="69" y="34"/>
                    </a:lnTo>
                    <a:lnTo>
                      <a:pt x="68" y="34"/>
                    </a:lnTo>
                    <a:lnTo>
                      <a:pt x="69" y="34"/>
                    </a:lnTo>
                    <a:lnTo>
                      <a:pt x="69" y="34"/>
                    </a:lnTo>
                    <a:lnTo>
                      <a:pt x="69" y="34"/>
                    </a:lnTo>
                    <a:lnTo>
                      <a:pt x="69" y="34"/>
                    </a:lnTo>
                    <a:lnTo>
                      <a:pt x="69" y="34"/>
                    </a:lnTo>
                    <a:lnTo>
                      <a:pt x="69" y="34"/>
                    </a:lnTo>
                    <a:lnTo>
                      <a:pt x="70" y="34"/>
                    </a:lnTo>
                    <a:lnTo>
                      <a:pt x="70" y="34"/>
                    </a:lnTo>
                    <a:lnTo>
                      <a:pt x="69" y="33"/>
                    </a:lnTo>
                    <a:lnTo>
                      <a:pt x="69" y="34"/>
                    </a:lnTo>
                    <a:lnTo>
                      <a:pt x="70" y="34"/>
                    </a:lnTo>
                    <a:lnTo>
                      <a:pt x="69" y="33"/>
                    </a:lnTo>
                    <a:lnTo>
                      <a:pt x="69" y="34"/>
                    </a:lnTo>
                    <a:lnTo>
                      <a:pt x="69" y="32"/>
                    </a:lnTo>
                    <a:lnTo>
                      <a:pt x="69" y="34"/>
                    </a:lnTo>
                    <a:lnTo>
                      <a:pt x="69" y="34"/>
                    </a:lnTo>
                    <a:lnTo>
                      <a:pt x="69" y="32"/>
                    </a:lnTo>
                    <a:lnTo>
                      <a:pt x="69" y="34"/>
                    </a:lnTo>
                    <a:lnTo>
                      <a:pt x="69" y="34"/>
                    </a:lnTo>
                    <a:lnTo>
                      <a:pt x="70" y="31"/>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2" name="Freeform 2515">
                <a:extLst>
                  <a:ext uri="{FF2B5EF4-FFF2-40B4-BE49-F238E27FC236}">
                    <a16:creationId xmlns:a16="http://schemas.microsoft.com/office/drawing/2014/main" id="{6BEDAA5D-2403-4016-8322-E92ED248C04E}"/>
                  </a:ext>
                </a:extLst>
              </p:cNvPr>
              <p:cNvSpPr>
                <a:spLocks noEditPoints="1"/>
              </p:cNvSpPr>
              <p:nvPr/>
            </p:nvSpPr>
            <p:spPr bwMode="auto">
              <a:xfrm>
                <a:off x="2192" y="4880"/>
                <a:ext cx="103" cy="98"/>
              </a:xfrm>
              <a:custGeom>
                <a:avLst/>
                <a:gdLst>
                  <a:gd name="T0" fmla="*/ 173 w 183"/>
                  <a:gd name="T1" fmla="*/ 48 h 172"/>
                  <a:gd name="T2" fmla="*/ 13 w 183"/>
                  <a:gd name="T3" fmla="*/ 166 h 172"/>
                  <a:gd name="T4" fmla="*/ 179 w 183"/>
                  <a:gd name="T5" fmla="*/ 172 h 172"/>
                  <a:gd name="T6" fmla="*/ 87 w 183"/>
                  <a:gd name="T7" fmla="*/ 0 h 172"/>
                  <a:gd name="T8" fmla="*/ 167 w 183"/>
                  <a:gd name="T9" fmla="*/ 113 h 172"/>
                  <a:gd name="T10" fmla="*/ 136 w 183"/>
                  <a:gd name="T11" fmla="*/ 150 h 172"/>
                  <a:gd name="T12" fmla="*/ 151 w 183"/>
                  <a:gd name="T13" fmla="*/ 148 h 172"/>
                  <a:gd name="T14" fmla="*/ 147 w 183"/>
                  <a:gd name="T15" fmla="*/ 79 h 172"/>
                  <a:gd name="T16" fmla="*/ 48 w 183"/>
                  <a:gd name="T17" fmla="*/ 83 h 172"/>
                  <a:gd name="T18" fmla="*/ 75 w 183"/>
                  <a:gd name="T19" fmla="*/ 80 h 172"/>
                  <a:gd name="T20" fmla="*/ 58 w 183"/>
                  <a:gd name="T21" fmla="*/ 76 h 172"/>
                  <a:gd name="T22" fmla="*/ 51 w 183"/>
                  <a:gd name="T23" fmla="*/ 147 h 172"/>
                  <a:gd name="T24" fmla="*/ 77 w 183"/>
                  <a:gd name="T25" fmla="*/ 152 h 172"/>
                  <a:gd name="T26" fmla="*/ 104 w 183"/>
                  <a:gd name="T27" fmla="*/ 79 h 172"/>
                  <a:gd name="T28" fmla="*/ 95 w 183"/>
                  <a:gd name="T29" fmla="*/ 79 h 172"/>
                  <a:gd name="T30" fmla="*/ 80 w 183"/>
                  <a:gd name="T31" fmla="*/ 152 h 172"/>
                  <a:gd name="T32" fmla="*/ 46 w 183"/>
                  <a:gd name="T33" fmla="*/ 82 h 172"/>
                  <a:gd name="T34" fmla="*/ 43 w 183"/>
                  <a:gd name="T35" fmla="*/ 155 h 172"/>
                  <a:gd name="T36" fmla="*/ 31 w 183"/>
                  <a:gd name="T37" fmla="*/ 73 h 172"/>
                  <a:gd name="T38" fmla="*/ 108 w 183"/>
                  <a:gd name="T39" fmla="*/ 151 h 172"/>
                  <a:gd name="T40" fmla="*/ 122 w 183"/>
                  <a:gd name="T41" fmla="*/ 69 h 172"/>
                  <a:gd name="T42" fmla="*/ 131 w 183"/>
                  <a:gd name="T43" fmla="*/ 82 h 172"/>
                  <a:gd name="T44" fmla="*/ 114 w 183"/>
                  <a:gd name="T45" fmla="*/ 147 h 172"/>
                  <a:gd name="T46" fmla="*/ 75 w 183"/>
                  <a:gd name="T47" fmla="*/ 73 h 172"/>
                  <a:gd name="T48" fmla="*/ 69 w 183"/>
                  <a:gd name="T49" fmla="*/ 56 h 172"/>
                  <a:gd name="T50" fmla="*/ 67 w 183"/>
                  <a:gd name="T51" fmla="*/ 39 h 172"/>
                  <a:gd name="T52" fmla="*/ 166 w 183"/>
                  <a:gd name="T53" fmla="*/ 47 h 172"/>
                  <a:gd name="T54" fmla="*/ 160 w 183"/>
                  <a:gd name="T55" fmla="*/ 67 h 172"/>
                  <a:gd name="T56" fmla="*/ 159 w 183"/>
                  <a:gd name="T57" fmla="*/ 39 h 172"/>
                  <a:gd name="T58" fmla="*/ 40 w 183"/>
                  <a:gd name="T59" fmla="*/ 36 h 172"/>
                  <a:gd name="T60" fmla="*/ 38 w 183"/>
                  <a:gd name="T61" fmla="*/ 66 h 172"/>
                  <a:gd name="T62" fmla="*/ 127 w 183"/>
                  <a:gd name="T63" fmla="*/ 37 h 172"/>
                  <a:gd name="T64" fmla="*/ 127 w 183"/>
                  <a:gd name="T65" fmla="*/ 63 h 172"/>
                  <a:gd name="T66" fmla="*/ 131 w 183"/>
                  <a:gd name="T67" fmla="*/ 50 h 172"/>
                  <a:gd name="T68" fmla="*/ 106 w 183"/>
                  <a:gd name="T69" fmla="*/ 48 h 172"/>
                  <a:gd name="T70" fmla="*/ 96 w 183"/>
                  <a:gd name="T71" fmla="*/ 41 h 172"/>
                  <a:gd name="T72" fmla="*/ 91 w 183"/>
                  <a:gd name="T73" fmla="*/ 48 h 172"/>
                  <a:gd name="T74" fmla="*/ 82 w 183"/>
                  <a:gd name="T75" fmla="*/ 65 h 172"/>
                  <a:gd name="T76" fmla="*/ 48 w 183"/>
                  <a:gd name="T77" fmla="*/ 70 h 172"/>
                  <a:gd name="T78" fmla="*/ 45 w 183"/>
                  <a:gd name="T79" fmla="*/ 73 h 172"/>
                  <a:gd name="T80" fmla="*/ 56 w 183"/>
                  <a:gd name="T81" fmla="*/ 66 h 172"/>
                  <a:gd name="T82" fmla="*/ 136 w 183"/>
                  <a:gd name="T83" fmla="*/ 60 h 172"/>
                  <a:gd name="T84" fmla="*/ 145 w 183"/>
                  <a:gd name="T85" fmla="*/ 40 h 172"/>
                  <a:gd name="T86" fmla="*/ 123 w 183"/>
                  <a:gd name="T87" fmla="*/ 65 h 172"/>
                  <a:gd name="T88" fmla="*/ 114 w 183"/>
                  <a:gd name="T89" fmla="*/ 69 h 172"/>
                  <a:gd name="T90" fmla="*/ 112 w 183"/>
                  <a:gd name="T91" fmla="*/ 66 h 172"/>
                  <a:gd name="T92" fmla="*/ 29 w 183"/>
                  <a:gd name="T93" fmla="*/ 40 h 172"/>
                  <a:gd name="T94" fmla="*/ 31 w 183"/>
                  <a:gd name="T95" fmla="*/ 67 h 172"/>
                  <a:gd name="T96" fmla="*/ 23 w 183"/>
                  <a:gd name="T97" fmla="*/ 43 h 172"/>
                  <a:gd name="T98" fmla="*/ 25 w 183"/>
                  <a:gd name="T99" fmla="*/ 65 h 172"/>
                  <a:gd name="T100" fmla="*/ 52 w 183"/>
                  <a:gd name="T101" fmla="*/ 24 h 172"/>
                  <a:gd name="T102" fmla="*/ 129 w 183"/>
                  <a:gd name="T103" fmla="*/ 18 h 172"/>
                  <a:gd name="T104" fmla="*/ 114 w 183"/>
                  <a:gd name="T105" fmla="*/ 30 h 172"/>
                  <a:gd name="T106" fmla="*/ 82 w 183"/>
                  <a:gd name="T107" fmla="*/ 26 h 172"/>
                  <a:gd name="T108" fmla="*/ 89 w 183"/>
                  <a:gd name="T109" fmla="*/ 28 h 172"/>
                  <a:gd name="T110" fmla="*/ 134 w 183"/>
                  <a:gd name="T111" fmla="*/ 41 h 172"/>
                  <a:gd name="T112" fmla="*/ 136 w 183"/>
                  <a:gd name="T113" fmla="*/ 26 h 172"/>
                  <a:gd name="T114" fmla="*/ 48 w 183"/>
                  <a:gd name="T115" fmla="*/ 45 h 172"/>
                  <a:gd name="T116" fmla="*/ 45 w 183"/>
                  <a:gd name="T117" fmla="*/ 2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3" h="172">
                    <a:moveTo>
                      <a:pt x="3" y="169"/>
                    </a:moveTo>
                    <a:lnTo>
                      <a:pt x="6" y="169"/>
                    </a:lnTo>
                    <a:lnTo>
                      <a:pt x="6" y="160"/>
                    </a:lnTo>
                    <a:lnTo>
                      <a:pt x="6" y="57"/>
                    </a:lnTo>
                    <a:lnTo>
                      <a:pt x="6" y="54"/>
                    </a:lnTo>
                    <a:lnTo>
                      <a:pt x="6" y="54"/>
                    </a:lnTo>
                    <a:lnTo>
                      <a:pt x="6" y="54"/>
                    </a:lnTo>
                    <a:lnTo>
                      <a:pt x="6" y="53"/>
                    </a:lnTo>
                    <a:cubicBezTo>
                      <a:pt x="6" y="51"/>
                      <a:pt x="7" y="49"/>
                      <a:pt x="9" y="47"/>
                    </a:cubicBezTo>
                    <a:cubicBezTo>
                      <a:pt x="31" y="25"/>
                      <a:pt x="57" y="11"/>
                      <a:pt x="88" y="6"/>
                    </a:cubicBezTo>
                    <a:cubicBezTo>
                      <a:pt x="89" y="6"/>
                      <a:pt x="91" y="6"/>
                      <a:pt x="91" y="6"/>
                    </a:cubicBezTo>
                    <a:lnTo>
                      <a:pt x="92" y="6"/>
                    </a:lnTo>
                    <a:lnTo>
                      <a:pt x="92" y="6"/>
                    </a:lnTo>
                    <a:cubicBezTo>
                      <a:pt x="116" y="10"/>
                      <a:pt x="138" y="18"/>
                      <a:pt x="156" y="33"/>
                    </a:cubicBezTo>
                    <a:cubicBezTo>
                      <a:pt x="162" y="38"/>
                      <a:pt x="168" y="43"/>
                      <a:pt x="173" y="48"/>
                    </a:cubicBezTo>
                    <a:cubicBezTo>
                      <a:pt x="176" y="50"/>
                      <a:pt x="176" y="51"/>
                      <a:pt x="176" y="54"/>
                    </a:cubicBezTo>
                    <a:lnTo>
                      <a:pt x="176" y="55"/>
                    </a:lnTo>
                    <a:lnTo>
                      <a:pt x="179" y="55"/>
                    </a:lnTo>
                    <a:lnTo>
                      <a:pt x="176" y="55"/>
                    </a:lnTo>
                    <a:cubicBezTo>
                      <a:pt x="176" y="62"/>
                      <a:pt x="176" y="70"/>
                      <a:pt x="176" y="78"/>
                    </a:cubicBezTo>
                    <a:cubicBezTo>
                      <a:pt x="176" y="86"/>
                      <a:pt x="176" y="94"/>
                      <a:pt x="176" y="103"/>
                    </a:cubicBezTo>
                    <a:cubicBezTo>
                      <a:pt x="176" y="123"/>
                      <a:pt x="176" y="143"/>
                      <a:pt x="176" y="162"/>
                    </a:cubicBezTo>
                    <a:cubicBezTo>
                      <a:pt x="176" y="164"/>
                      <a:pt x="176" y="166"/>
                      <a:pt x="176" y="168"/>
                    </a:cubicBezTo>
                    <a:lnTo>
                      <a:pt x="179" y="168"/>
                    </a:lnTo>
                    <a:lnTo>
                      <a:pt x="178" y="165"/>
                    </a:lnTo>
                    <a:cubicBezTo>
                      <a:pt x="176" y="166"/>
                      <a:pt x="174" y="166"/>
                      <a:pt x="173" y="166"/>
                    </a:cubicBezTo>
                    <a:cubicBezTo>
                      <a:pt x="154" y="166"/>
                      <a:pt x="136" y="166"/>
                      <a:pt x="117" y="166"/>
                    </a:cubicBezTo>
                    <a:cubicBezTo>
                      <a:pt x="112" y="166"/>
                      <a:pt x="108" y="166"/>
                      <a:pt x="104" y="166"/>
                    </a:cubicBezTo>
                    <a:cubicBezTo>
                      <a:pt x="81" y="166"/>
                      <a:pt x="58" y="166"/>
                      <a:pt x="35" y="166"/>
                    </a:cubicBezTo>
                    <a:cubicBezTo>
                      <a:pt x="28" y="166"/>
                      <a:pt x="21" y="166"/>
                      <a:pt x="13" y="166"/>
                    </a:cubicBezTo>
                    <a:lnTo>
                      <a:pt x="10" y="166"/>
                    </a:lnTo>
                    <a:lnTo>
                      <a:pt x="10" y="166"/>
                    </a:lnTo>
                    <a:cubicBezTo>
                      <a:pt x="8" y="166"/>
                      <a:pt x="6" y="166"/>
                      <a:pt x="3" y="166"/>
                    </a:cubicBezTo>
                    <a:lnTo>
                      <a:pt x="3" y="169"/>
                    </a:lnTo>
                    <a:lnTo>
                      <a:pt x="6" y="169"/>
                    </a:lnTo>
                    <a:lnTo>
                      <a:pt x="3" y="169"/>
                    </a:lnTo>
                    <a:lnTo>
                      <a:pt x="3" y="172"/>
                    </a:lnTo>
                    <a:cubicBezTo>
                      <a:pt x="6" y="172"/>
                      <a:pt x="8" y="172"/>
                      <a:pt x="10" y="172"/>
                    </a:cubicBezTo>
                    <a:lnTo>
                      <a:pt x="10" y="172"/>
                    </a:lnTo>
                    <a:lnTo>
                      <a:pt x="13" y="172"/>
                    </a:lnTo>
                    <a:cubicBezTo>
                      <a:pt x="21" y="172"/>
                      <a:pt x="28" y="172"/>
                      <a:pt x="35" y="172"/>
                    </a:cubicBezTo>
                    <a:cubicBezTo>
                      <a:pt x="58" y="172"/>
                      <a:pt x="81" y="172"/>
                      <a:pt x="104" y="172"/>
                    </a:cubicBezTo>
                    <a:lnTo>
                      <a:pt x="117" y="172"/>
                    </a:lnTo>
                    <a:cubicBezTo>
                      <a:pt x="136" y="172"/>
                      <a:pt x="154" y="172"/>
                      <a:pt x="173" y="172"/>
                    </a:cubicBezTo>
                    <a:cubicBezTo>
                      <a:pt x="176" y="172"/>
                      <a:pt x="177" y="172"/>
                      <a:pt x="179" y="172"/>
                    </a:cubicBezTo>
                    <a:lnTo>
                      <a:pt x="182" y="171"/>
                    </a:lnTo>
                    <a:lnTo>
                      <a:pt x="182" y="169"/>
                    </a:lnTo>
                    <a:cubicBezTo>
                      <a:pt x="182" y="167"/>
                      <a:pt x="183" y="165"/>
                      <a:pt x="183" y="162"/>
                    </a:cubicBezTo>
                    <a:cubicBezTo>
                      <a:pt x="183" y="143"/>
                      <a:pt x="183" y="123"/>
                      <a:pt x="183" y="103"/>
                    </a:cubicBezTo>
                    <a:cubicBezTo>
                      <a:pt x="183" y="94"/>
                      <a:pt x="183" y="86"/>
                      <a:pt x="183" y="78"/>
                    </a:cubicBezTo>
                    <a:cubicBezTo>
                      <a:pt x="183" y="70"/>
                      <a:pt x="183" y="62"/>
                      <a:pt x="183" y="55"/>
                    </a:cubicBezTo>
                    <a:lnTo>
                      <a:pt x="183" y="55"/>
                    </a:lnTo>
                    <a:lnTo>
                      <a:pt x="183" y="55"/>
                    </a:lnTo>
                    <a:lnTo>
                      <a:pt x="183" y="54"/>
                    </a:lnTo>
                    <a:cubicBezTo>
                      <a:pt x="183" y="50"/>
                      <a:pt x="181" y="46"/>
                      <a:pt x="177" y="43"/>
                    </a:cubicBezTo>
                    <a:cubicBezTo>
                      <a:pt x="172" y="38"/>
                      <a:pt x="166" y="33"/>
                      <a:pt x="160" y="28"/>
                    </a:cubicBezTo>
                    <a:cubicBezTo>
                      <a:pt x="141" y="12"/>
                      <a:pt x="118" y="4"/>
                      <a:pt x="93" y="0"/>
                    </a:cubicBezTo>
                    <a:lnTo>
                      <a:pt x="93" y="0"/>
                    </a:lnTo>
                    <a:lnTo>
                      <a:pt x="91" y="0"/>
                    </a:lnTo>
                    <a:cubicBezTo>
                      <a:pt x="90" y="0"/>
                      <a:pt x="89" y="0"/>
                      <a:pt x="87" y="0"/>
                    </a:cubicBezTo>
                    <a:cubicBezTo>
                      <a:pt x="55" y="5"/>
                      <a:pt x="28" y="20"/>
                      <a:pt x="5" y="43"/>
                    </a:cubicBezTo>
                    <a:cubicBezTo>
                      <a:pt x="2" y="45"/>
                      <a:pt x="0" y="49"/>
                      <a:pt x="0" y="53"/>
                    </a:cubicBezTo>
                    <a:lnTo>
                      <a:pt x="0" y="55"/>
                    </a:lnTo>
                    <a:lnTo>
                      <a:pt x="3" y="54"/>
                    </a:lnTo>
                    <a:lnTo>
                      <a:pt x="0" y="54"/>
                    </a:lnTo>
                    <a:lnTo>
                      <a:pt x="0" y="57"/>
                    </a:lnTo>
                    <a:lnTo>
                      <a:pt x="0" y="160"/>
                    </a:lnTo>
                    <a:lnTo>
                      <a:pt x="0" y="169"/>
                    </a:lnTo>
                    <a:lnTo>
                      <a:pt x="0" y="172"/>
                    </a:lnTo>
                    <a:lnTo>
                      <a:pt x="3" y="172"/>
                    </a:lnTo>
                    <a:lnTo>
                      <a:pt x="3" y="169"/>
                    </a:lnTo>
                    <a:close/>
                    <a:moveTo>
                      <a:pt x="163" y="152"/>
                    </a:moveTo>
                    <a:lnTo>
                      <a:pt x="166" y="152"/>
                    </a:lnTo>
                    <a:cubicBezTo>
                      <a:pt x="166" y="150"/>
                      <a:pt x="166" y="144"/>
                      <a:pt x="167" y="137"/>
                    </a:cubicBezTo>
                    <a:cubicBezTo>
                      <a:pt x="167" y="130"/>
                      <a:pt x="167" y="121"/>
                      <a:pt x="167" y="113"/>
                    </a:cubicBezTo>
                    <a:cubicBezTo>
                      <a:pt x="167" y="106"/>
                      <a:pt x="167" y="99"/>
                      <a:pt x="167" y="93"/>
                    </a:cubicBezTo>
                    <a:cubicBezTo>
                      <a:pt x="166" y="88"/>
                      <a:pt x="166" y="84"/>
                      <a:pt x="166" y="81"/>
                    </a:cubicBezTo>
                    <a:lnTo>
                      <a:pt x="166" y="80"/>
                    </a:lnTo>
                    <a:lnTo>
                      <a:pt x="165" y="79"/>
                    </a:lnTo>
                    <a:cubicBezTo>
                      <a:pt x="163" y="78"/>
                      <a:pt x="162" y="76"/>
                      <a:pt x="160" y="74"/>
                    </a:cubicBezTo>
                    <a:cubicBezTo>
                      <a:pt x="158" y="72"/>
                      <a:pt x="155" y="70"/>
                      <a:pt x="152" y="70"/>
                    </a:cubicBezTo>
                    <a:lnTo>
                      <a:pt x="151" y="69"/>
                    </a:lnTo>
                    <a:lnTo>
                      <a:pt x="150" y="70"/>
                    </a:lnTo>
                    <a:cubicBezTo>
                      <a:pt x="147" y="71"/>
                      <a:pt x="144" y="72"/>
                      <a:pt x="142" y="74"/>
                    </a:cubicBezTo>
                    <a:cubicBezTo>
                      <a:pt x="140" y="76"/>
                      <a:pt x="139" y="78"/>
                      <a:pt x="137" y="79"/>
                    </a:cubicBezTo>
                    <a:lnTo>
                      <a:pt x="136" y="80"/>
                    </a:lnTo>
                    <a:lnTo>
                      <a:pt x="136" y="82"/>
                    </a:lnTo>
                    <a:cubicBezTo>
                      <a:pt x="136" y="83"/>
                      <a:pt x="136" y="85"/>
                      <a:pt x="136" y="86"/>
                    </a:cubicBezTo>
                    <a:lnTo>
                      <a:pt x="136" y="88"/>
                    </a:lnTo>
                    <a:cubicBezTo>
                      <a:pt x="136" y="109"/>
                      <a:pt x="136" y="129"/>
                      <a:pt x="136" y="150"/>
                    </a:cubicBezTo>
                    <a:lnTo>
                      <a:pt x="136" y="150"/>
                    </a:lnTo>
                    <a:lnTo>
                      <a:pt x="136" y="151"/>
                    </a:lnTo>
                    <a:lnTo>
                      <a:pt x="137" y="152"/>
                    </a:lnTo>
                    <a:lnTo>
                      <a:pt x="138" y="153"/>
                    </a:lnTo>
                    <a:lnTo>
                      <a:pt x="139" y="154"/>
                    </a:lnTo>
                    <a:lnTo>
                      <a:pt x="140" y="154"/>
                    </a:lnTo>
                    <a:cubicBezTo>
                      <a:pt x="140" y="154"/>
                      <a:pt x="142" y="155"/>
                      <a:pt x="143" y="155"/>
                    </a:cubicBezTo>
                    <a:lnTo>
                      <a:pt x="143" y="155"/>
                    </a:lnTo>
                    <a:cubicBezTo>
                      <a:pt x="146" y="155"/>
                      <a:pt x="149" y="155"/>
                      <a:pt x="151" y="155"/>
                    </a:cubicBezTo>
                    <a:lnTo>
                      <a:pt x="163" y="155"/>
                    </a:lnTo>
                    <a:lnTo>
                      <a:pt x="165" y="155"/>
                    </a:lnTo>
                    <a:lnTo>
                      <a:pt x="166" y="152"/>
                    </a:lnTo>
                    <a:lnTo>
                      <a:pt x="163" y="152"/>
                    </a:lnTo>
                    <a:lnTo>
                      <a:pt x="163" y="148"/>
                    </a:lnTo>
                    <a:cubicBezTo>
                      <a:pt x="159" y="148"/>
                      <a:pt x="155" y="148"/>
                      <a:pt x="151" y="148"/>
                    </a:cubicBezTo>
                    <a:cubicBezTo>
                      <a:pt x="149" y="148"/>
                      <a:pt x="146" y="148"/>
                      <a:pt x="143" y="148"/>
                    </a:cubicBezTo>
                    <a:lnTo>
                      <a:pt x="143" y="148"/>
                    </a:lnTo>
                    <a:cubicBezTo>
                      <a:pt x="143" y="148"/>
                      <a:pt x="142" y="148"/>
                      <a:pt x="141" y="148"/>
                    </a:cubicBezTo>
                    <a:lnTo>
                      <a:pt x="140" y="151"/>
                    </a:lnTo>
                    <a:lnTo>
                      <a:pt x="143" y="149"/>
                    </a:lnTo>
                    <a:lnTo>
                      <a:pt x="142" y="149"/>
                    </a:lnTo>
                    <a:lnTo>
                      <a:pt x="142" y="149"/>
                    </a:lnTo>
                    <a:lnTo>
                      <a:pt x="139" y="150"/>
                    </a:lnTo>
                    <a:lnTo>
                      <a:pt x="142" y="150"/>
                    </a:lnTo>
                    <a:cubicBezTo>
                      <a:pt x="142" y="129"/>
                      <a:pt x="142" y="109"/>
                      <a:pt x="142" y="88"/>
                    </a:cubicBezTo>
                    <a:lnTo>
                      <a:pt x="142" y="86"/>
                    </a:lnTo>
                    <a:lnTo>
                      <a:pt x="142" y="82"/>
                    </a:lnTo>
                    <a:lnTo>
                      <a:pt x="139" y="82"/>
                    </a:lnTo>
                    <a:lnTo>
                      <a:pt x="141" y="84"/>
                    </a:lnTo>
                    <a:cubicBezTo>
                      <a:pt x="143" y="82"/>
                      <a:pt x="145" y="80"/>
                      <a:pt x="147" y="79"/>
                    </a:cubicBezTo>
                    <a:cubicBezTo>
                      <a:pt x="148" y="77"/>
                      <a:pt x="150" y="76"/>
                      <a:pt x="152" y="76"/>
                    </a:cubicBezTo>
                    <a:lnTo>
                      <a:pt x="151" y="73"/>
                    </a:lnTo>
                    <a:lnTo>
                      <a:pt x="150" y="76"/>
                    </a:lnTo>
                    <a:cubicBezTo>
                      <a:pt x="152" y="76"/>
                      <a:pt x="153" y="77"/>
                      <a:pt x="155" y="79"/>
                    </a:cubicBezTo>
                    <a:cubicBezTo>
                      <a:pt x="157" y="81"/>
                      <a:pt x="159" y="83"/>
                      <a:pt x="161" y="84"/>
                    </a:cubicBezTo>
                    <a:lnTo>
                      <a:pt x="163" y="82"/>
                    </a:lnTo>
                    <a:lnTo>
                      <a:pt x="160" y="82"/>
                    </a:lnTo>
                    <a:cubicBezTo>
                      <a:pt x="160" y="84"/>
                      <a:pt x="160" y="88"/>
                      <a:pt x="160" y="94"/>
                    </a:cubicBezTo>
                    <a:cubicBezTo>
                      <a:pt x="160" y="99"/>
                      <a:pt x="160" y="106"/>
                      <a:pt x="160" y="113"/>
                    </a:cubicBezTo>
                    <a:cubicBezTo>
                      <a:pt x="160" y="121"/>
                      <a:pt x="160" y="130"/>
                      <a:pt x="160" y="137"/>
                    </a:cubicBezTo>
                    <a:cubicBezTo>
                      <a:pt x="160" y="144"/>
                      <a:pt x="160" y="150"/>
                      <a:pt x="159" y="151"/>
                    </a:cubicBezTo>
                    <a:lnTo>
                      <a:pt x="163" y="152"/>
                    </a:lnTo>
                    <a:lnTo>
                      <a:pt x="163" y="148"/>
                    </a:lnTo>
                    <a:lnTo>
                      <a:pt x="163" y="152"/>
                    </a:lnTo>
                    <a:close/>
                    <a:moveTo>
                      <a:pt x="48" y="83"/>
                    </a:moveTo>
                    <a:lnTo>
                      <a:pt x="45" y="83"/>
                    </a:lnTo>
                    <a:lnTo>
                      <a:pt x="45" y="105"/>
                    </a:lnTo>
                    <a:cubicBezTo>
                      <a:pt x="45" y="119"/>
                      <a:pt x="45" y="133"/>
                      <a:pt x="45" y="147"/>
                    </a:cubicBezTo>
                    <a:cubicBezTo>
                      <a:pt x="45" y="150"/>
                      <a:pt x="46" y="151"/>
                      <a:pt x="46" y="152"/>
                    </a:cubicBezTo>
                    <a:lnTo>
                      <a:pt x="46" y="155"/>
                    </a:lnTo>
                    <a:lnTo>
                      <a:pt x="49" y="155"/>
                    </a:lnTo>
                    <a:cubicBezTo>
                      <a:pt x="51" y="155"/>
                      <a:pt x="54" y="155"/>
                      <a:pt x="56" y="155"/>
                    </a:cubicBezTo>
                    <a:cubicBezTo>
                      <a:pt x="58" y="155"/>
                      <a:pt x="59" y="155"/>
                      <a:pt x="61" y="155"/>
                    </a:cubicBezTo>
                    <a:lnTo>
                      <a:pt x="61" y="155"/>
                    </a:lnTo>
                    <a:cubicBezTo>
                      <a:pt x="63" y="155"/>
                      <a:pt x="64" y="155"/>
                      <a:pt x="66" y="155"/>
                    </a:cubicBezTo>
                    <a:cubicBezTo>
                      <a:pt x="68" y="155"/>
                      <a:pt x="71" y="155"/>
                      <a:pt x="74" y="153"/>
                    </a:cubicBezTo>
                    <a:lnTo>
                      <a:pt x="75" y="152"/>
                    </a:lnTo>
                    <a:lnTo>
                      <a:pt x="75" y="150"/>
                    </a:lnTo>
                    <a:lnTo>
                      <a:pt x="75" y="82"/>
                    </a:lnTo>
                    <a:lnTo>
                      <a:pt x="75" y="80"/>
                    </a:lnTo>
                    <a:lnTo>
                      <a:pt x="74" y="79"/>
                    </a:lnTo>
                    <a:cubicBezTo>
                      <a:pt x="72" y="78"/>
                      <a:pt x="70" y="76"/>
                      <a:pt x="68" y="74"/>
                    </a:cubicBezTo>
                    <a:cubicBezTo>
                      <a:pt x="66" y="73"/>
                      <a:pt x="64" y="70"/>
                      <a:pt x="60" y="70"/>
                    </a:cubicBezTo>
                    <a:lnTo>
                      <a:pt x="59" y="69"/>
                    </a:lnTo>
                    <a:lnTo>
                      <a:pt x="58" y="70"/>
                    </a:lnTo>
                    <a:cubicBezTo>
                      <a:pt x="57" y="70"/>
                      <a:pt x="55" y="71"/>
                      <a:pt x="53" y="73"/>
                    </a:cubicBezTo>
                    <a:cubicBezTo>
                      <a:pt x="50" y="75"/>
                      <a:pt x="48" y="78"/>
                      <a:pt x="46" y="81"/>
                    </a:cubicBezTo>
                    <a:lnTo>
                      <a:pt x="45" y="82"/>
                    </a:lnTo>
                    <a:lnTo>
                      <a:pt x="45" y="83"/>
                    </a:lnTo>
                    <a:lnTo>
                      <a:pt x="48" y="83"/>
                    </a:lnTo>
                    <a:lnTo>
                      <a:pt x="50" y="85"/>
                    </a:lnTo>
                    <a:cubicBezTo>
                      <a:pt x="53" y="82"/>
                      <a:pt x="55" y="79"/>
                      <a:pt x="57" y="77"/>
                    </a:cubicBezTo>
                    <a:cubicBezTo>
                      <a:pt x="57" y="77"/>
                      <a:pt x="59" y="76"/>
                      <a:pt x="61" y="75"/>
                    </a:cubicBezTo>
                    <a:lnTo>
                      <a:pt x="59" y="73"/>
                    </a:lnTo>
                    <a:lnTo>
                      <a:pt x="58" y="76"/>
                    </a:lnTo>
                    <a:cubicBezTo>
                      <a:pt x="61" y="76"/>
                      <a:pt x="62" y="77"/>
                      <a:pt x="64" y="79"/>
                    </a:cubicBezTo>
                    <a:cubicBezTo>
                      <a:pt x="66" y="81"/>
                      <a:pt x="68" y="83"/>
                      <a:pt x="70" y="85"/>
                    </a:cubicBezTo>
                    <a:lnTo>
                      <a:pt x="72" y="82"/>
                    </a:lnTo>
                    <a:lnTo>
                      <a:pt x="69" y="82"/>
                    </a:lnTo>
                    <a:lnTo>
                      <a:pt x="69" y="150"/>
                    </a:lnTo>
                    <a:lnTo>
                      <a:pt x="72" y="150"/>
                    </a:lnTo>
                    <a:lnTo>
                      <a:pt x="71" y="148"/>
                    </a:lnTo>
                    <a:cubicBezTo>
                      <a:pt x="69" y="148"/>
                      <a:pt x="68" y="149"/>
                      <a:pt x="66" y="149"/>
                    </a:cubicBezTo>
                    <a:cubicBezTo>
                      <a:pt x="65" y="149"/>
                      <a:pt x="63" y="149"/>
                      <a:pt x="61" y="149"/>
                    </a:cubicBezTo>
                    <a:lnTo>
                      <a:pt x="61" y="149"/>
                    </a:lnTo>
                    <a:cubicBezTo>
                      <a:pt x="59" y="149"/>
                      <a:pt x="58" y="149"/>
                      <a:pt x="56" y="149"/>
                    </a:cubicBezTo>
                    <a:cubicBezTo>
                      <a:pt x="54" y="149"/>
                      <a:pt x="52" y="149"/>
                      <a:pt x="49" y="149"/>
                    </a:cubicBezTo>
                    <a:lnTo>
                      <a:pt x="49" y="152"/>
                    </a:lnTo>
                    <a:lnTo>
                      <a:pt x="52" y="151"/>
                    </a:lnTo>
                    <a:cubicBezTo>
                      <a:pt x="52" y="149"/>
                      <a:pt x="51" y="148"/>
                      <a:pt x="51" y="147"/>
                    </a:cubicBezTo>
                    <a:cubicBezTo>
                      <a:pt x="51" y="133"/>
                      <a:pt x="51" y="119"/>
                      <a:pt x="51" y="105"/>
                    </a:cubicBezTo>
                    <a:lnTo>
                      <a:pt x="51" y="83"/>
                    </a:lnTo>
                    <a:lnTo>
                      <a:pt x="48" y="83"/>
                    </a:lnTo>
                    <a:lnTo>
                      <a:pt x="50" y="85"/>
                    </a:lnTo>
                    <a:lnTo>
                      <a:pt x="48" y="83"/>
                    </a:lnTo>
                    <a:close/>
                    <a:moveTo>
                      <a:pt x="79" y="82"/>
                    </a:moveTo>
                    <a:lnTo>
                      <a:pt x="76" y="82"/>
                    </a:lnTo>
                    <a:lnTo>
                      <a:pt x="76" y="97"/>
                    </a:lnTo>
                    <a:lnTo>
                      <a:pt x="76" y="105"/>
                    </a:lnTo>
                    <a:lnTo>
                      <a:pt x="76" y="106"/>
                    </a:lnTo>
                    <a:cubicBezTo>
                      <a:pt x="76" y="110"/>
                      <a:pt x="76" y="114"/>
                      <a:pt x="76" y="118"/>
                    </a:cubicBezTo>
                    <a:cubicBezTo>
                      <a:pt x="76" y="122"/>
                      <a:pt x="76" y="125"/>
                      <a:pt x="76" y="128"/>
                    </a:cubicBezTo>
                    <a:lnTo>
                      <a:pt x="76" y="130"/>
                    </a:lnTo>
                    <a:cubicBezTo>
                      <a:pt x="76" y="133"/>
                      <a:pt x="76" y="136"/>
                      <a:pt x="76" y="139"/>
                    </a:cubicBezTo>
                    <a:cubicBezTo>
                      <a:pt x="76" y="143"/>
                      <a:pt x="76" y="148"/>
                      <a:pt x="77" y="152"/>
                    </a:cubicBezTo>
                    <a:lnTo>
                      <a:pt x="77" y="155"/>
                    </a:lnTo>
                    <a:lnTo>
                      <a:pt x="80" y="155"/>
                    </a:lnTo>
                    <a:cubicBezTo>
                      <a:pt x="82" y="155"/>
                      <a:pt x="85" y="155"/>
                      <a:pt x="87" y="155"/>
                    </a:cubicBezTo>
                    <a:cubicBezTo>
                      <a:pt x="88" y="155"/>
                      <a:pt x="90" y="155"/>
                      <a:pt x="91" y="155"/>
                    </a:cubicBezTo>
                    <a:lnTo>
                      <a:pt x="92" y="155"/>
                    </a:lnTo>
                    <a:cubicBezTo>
                      <a:pt x="93" y="155"/>
                      <a:pt x="95" y="155"/>
                      <a:pt x="97" y="155"/>
                    </a:cubicBezTo>
                    <a:cubicBezTo>
                      <a:pt x="99" y="155"/>
                      <a:pt x="101" y="155"/>
                      <a:pt x="104" y="154"/>
                    </a:cubicBezTo>
                    <a:lnTo>
                      <a:pt x="105" y="153"/>
                    </a:lnTo>
                    <a:lnTo>
                      <a:pt x="106" y="152"/>
                    </a:lnTo>
                    <a:cubicBezTo>
                      <a:pt x="106" y="149"/>
                      <a:pt x="106" y="144"/>
                      <a:pt x="106" y="138"/>
                    </a:cubicBezTo>
                    <a:cubicBezTo>
                      <a:pt x="106" y="131"/>
                      <a:pt x="107" y="123"/>
                      <a:pt x="107" y="115"/>
                    </a:cubicBezTo>
                    <a:cubicBezTo>
                      <a:pt x="107" y="108"/>
                      <a:pt x="106" y="100"/>
                      <a:pt x="106" y="94"/>
                    </a:cubicBezTo>
                    <a:cubicBezTo>
                      <a:pt x="106" y="88"/>
                      <a:pt x="106" y="83"/>
                      <a:pt x="106" y="81"/>
                    </a:cubicBezTo>
                    <a:lnTo>
                      <a:pt x="105" y="79"/>
                    </a:lnTo>
                    <a:lnTo>
                      <a:pt x="104" y="79"/>
                    </a:lnTo>
                    <a:cubicBezTo>
                      <a:pt x="103" y="78"/>
                      <a:pt x="101" y="76"/>
                      <a:pt x="99" y="74"/>
                    </a:cubicBezTo>
                    <a:cubicBezTo>
                      <a:pt x="97" y="72"/>
                      <a:pt x="95" y="70"/>
                      <a:pt x="91" y="70"/>
                    </a:cubicBezTo>
                    <a:lnTo>
                      <a:pt x="91" y="70"/>
                    </a:lnTo>
                    <a:lnTo>
                      <a:pt x="90" y="70"/>
                    </a:lnTo>
                    <a:cubicBezTo>
                      <a:pt x="87" y="71"/>
                      <a:pt x="84" y="72"/>
                      <a:pt x="83" y="74"/>
                    </a:cubicBezTo>
                    <a:cubicBezTo>
                      <a:pt x="81" y="76"/>
                      <a:pt x="79" y="78"/>
                      <a:pt x="77" y="79"/>
                    </a:cubicBezTo>
                    <a:lnTo>
                      <a:pt x="76" y="80"/>
                    </a:lnTo>
                    <a:lnTo>
                      <a:pt x="76" y="82"/>
                    </a:lnTo>
                    <a:lnTo>
                      <a:pt x="79" y="82"/>
                    </a:lnTo>
                    <a:lnTo>
                      <a:pt x="81" y="84"/>
                    </a:lnTo>
                    <a:cubicBezTo>
                      <a:pt x="84" y="82"/>
                      <a:pt x="85" y="80"/>
                      <a:pt x="87" y="79"/>
                    </a:cubicBezTo>
                    <a:cubicBezTo>
                      <a:pt x="88" y="77"/>
                      <a:pt x="90" y="76"/>
                      <a:pt x="92" y="76"/>
                    </a:cubicBezTo>
                    <a:lnTo>
                      <a:pt x="91" y="73"/>
                    </a:lnTo>
                    <a:lnTo>
                      <a:pt x="90" y="76"/>
                    </a:lnTo>
                    <a:cubicBezTo>
                      <a:pt x="92" y="76"/>
                      <a:pt x="93" y="77"/>
                      <a:pt x="95" y="79"/>
                    </a:cubicBezTo>
                    <a:cubicBezTo>
                      <a:pt x="97" y="80"/>
                      <a:pt x="98" y="82"/>
                      <a:pt x="101" y="84"/>
                    </a:cubicBezTo>
                    <a:lnTo>
                      <a:pt x="102" y="81"/>
                    </a:lnTo>
                    <a:lnTo>
                      <a:pt x="99" y="82"/>
                    </a:lnTo>
                    <a:cubicBezTo>
                      <a:pt x="100" y="83"/>
                      <a:pt x="100" y="88"/>
                      <a:pt x="100" y="94"/>
                    </a:cubicBezTo>
                    <a:cubicBezTo>
                      <a:pt x="100" y="100"/>
                      <a:pt x="100" y="108"/>
                      <a:pt x="100" y="115"/>
                    </a:cubicBezTo>
                    <a:cubicBezTo>
                      <a:pt x="100" y="123"/>
                      <a:pt x="100" y="131"/>
                      <a:pt x="100" y="138"/>
                    </a:cubicBezTo>
                    <a:cubicBezTo>
                      <a:pt x="100" y="144"/>
                      <a:pt x="100" y="149"/>
                      <a:pt x="99" y="150"/>
                    </a:cubicBezTo>
                    <a:lnTo>
                      <a:pt x="102" y="151"/>
                    </a:lnTo>
                    <a:lnTo>
                      <a:pt x="101" y="148"/>
                    </a:lnTo>
                    <a:cubicBezTo>
                      <a:pt x="100" y="149"/>
                      <a:pt x="99" y="149"/>
                      <a:pt x="97" y="149"/>
                    </a:cubicBezTo>
                    <a:cubicBezTo>
                      <a:pt x="95" y="149"/>
                      <a:pt x="94" y="149"/>
                      <a:pt x="92" y="149"/>
                    </a:cubicBezTo>
                    <a:lnTo>
                      <a:pt x="91" y="149"/>
                    </a:lnTo>
                    <a:cubicBezTo>
                      <a:pt x="90" y="149"/>
                      <a:pt x="88" y="149"/>
                      <a:pt x="87" y="149"/>
                    </a:cubicBezTo>
                    <a:cubicBezTo>
                      <a:pt x="85" y="149"/>
                      <a:pt x="83" y="149"/>
                      <a:pt x="80" y="149"/>
                    </a:cubicBezTo>
                    <a:lnTo>
                      <a:pt x="80" y="152"/>
                    </a:lnTo>
                    <a:lnTo>
                      <a:pt x="83" y="151"/>
                    </a:lnTo>
                    <a:cubicBezTo>
                      <a:pt x="83" y="147"/>
                      <a:pt x="82" y="143"/>
                      <a:pt x="82" y="139"/>
                    </a:cubicBezTo>
                    <a:cubicBezTo>
                      <a:pt x="82" y="136"/>
                      <a:pt x="82" y="133"/>
                      <a:pt x="82" y="130"/>
                    </a:cubicBezTo>
                    <a:lnTo>
                      <a:pt x="82" y="128"/>
                    </a:lnTo>
                    <a:cubicBezTo>
                      <a:pt x="82" y="125"/>
                      <a:pt x="82" y="122"/>
                      <a:pt x="82" y="118"/>
                    </a:cubicBezTo>
                    <a:cubicBezTo>
                      <a:pt x="82" y="114"/>
                      <a:pt x="82" y="110"/>
                      <a:pt x="82" y="106"/>
                    </a:cubicBezTo>
                    <a:lnTo>
                      <a:pt x="82" y="105"/>
                    </a:lnTo>
                    <a:lnTo>
                      <a:pt x="82" y="97"/>
                    </a:lnTo>
                    <a:lnTo>
                      <a:pt x="82" y="82"/>
                    </a:lnTo>
                    <a:lnTo>
                      <a:pt x="79" y="82"/>
                    </a:lnTo>
                    <a:lnTo>
                      <a:pt x="81" y="84"/>
                    </a:lnTo>
                    <a:lnTo>
                      <a:pt x="79" y="82"/>
                    </a:lnTo>
                    <a:close/>
                    <a:moveTo>
                      <a:pt x="43" y="151"/>
                    </a:moveTo>
                    <a:lnTo>
                      <a:pt x="46" y="151"/>
                    </a:lnTo>
                    <a:lnTo>
                      <a:pt x="46" y="82"/>
                    </a:lnTo>
                    <a:lnTo>
                      <a:pt x="46" y="80"/>
                    </a:lnTo>
                    <a:lnTo>
                      <a:pt x="45" y="79"/>
                    </a:lnTo>
                    <a:cubicBezTo>
                      <a:pt x="41" y="76"/>
                      <a:pt x="38" y="72"/>
                      <a:pt x="32" y="70"/>
                    </a:cubicBezTo>
                    <a:lnTo>
                      <a:pt x="31" y="69"/>
                    </a:lnTo>
                    <a:lnTo>
                      <a:pt x="30" y="70"/>
                    </a:lnTo>
                    <a:cubicBezTo>
                      <a:pt x="24" y="72"/>
                      <a:pt x="21" y="77"/>
                      <a:pt x="17" y="79"/>
                    </a:cubicBezTo>
                    <a:lnTo>
                      <a:pt x="16" y="80"/>
                    </a:lnTo>
                    <a:lnTo>
                      <a:pt x="16" y="82"/>
                    </a:lnTo>
                    <a:lnTo>
                      <a:pt x="16" y="104"/>
                    </a:lnTo>
                    <a:cubicBezTo>
                      <a:pt x="16" y="118"/>
                      <a:pt x="16" y="133"/>
                      <a:pt x="16" y="148"/>
                    </a:cubicBezTo>
                    <a:cubicBezTo>
                      <a:pt x="16" y="150"/>
                      <a:pt x="17" y="151"/>
                      <a:pt x="17" y="152"/>
                    </a:cubicBezTo>
                    <a:lnTo>
                      <a:pt x="17" y="154"/>
                    </a:lnTo>
                    <a:lnTo>
                      <a:pt x="20" y="154"/>
                    </a:lnTo>
                    <a:cubicBezTo>
                      <a:pt x="23" y="155"/>
                      <a:pt x="27" y="155"/>
                      <a:pt x="30" y="155"/>
                    </a:cubicBezTo>
                    <a:cubicBezTo>
                      <a:pt x="35" y="155"/>
                      <a:pt x="39" y="155"/>
                      <a:pt x="43" y="155"/>
                    </a:cubicBezTo>
                    <a:lnTo>
                      <a:pt x="46" y="155"/>
                    </a:lnTo>
                    <a:lnTo>
                      <a:pt x="46" y="151"/>
                    </a:lnTo>
                    <a:lnTo>
                      <a:pt x="43" y="151"/>
                    </a:lnTo>
                    <a:lnTo>
                      <a:pt x="43" y="148"/>
                    </a:lnTo>
                    <a:cubicBezTo>
                      <a:pt x="38" y="148"/>
                      <a:pt x="34" y="149"/>
                      <a:pt x="30" y="149"/>
                    </a:cubicBezTo>
                    <a:cubicBezTo>
                      <a:pt x="27" y="149"/>
                      <a:pt x="24" y="148"/>
                      <a:pt x="20" y="148"/>
                    </a:cubicBezTo>
                    <a:lnTo>
                      <a:pt x="20" y="151"/>
                    </a:lnTo>
                    <a:lnTo>
                      <a:pt x="23" y="151"/>
                    </a:lnTo>
                    <a:cubicBezTo>
                      <a:pt x="23" y="149"/>
                      <a:pt x="22" y="148"/>
                      <a:pt x="22" y="148"/>
                    </a:cubicBezTo>
                    <a:cubicBezTo>
                      <a:pt x="22" y="133"/>
                      <a:pt x="22" y="118"/>
                      <a:pt x="22" y="104"/>
                    </a:cubicBezTo>
                    <a:lnTo>
                      <a:pt x="22" y="82"/>
                    </a:lnTo>
                    <a:lnTo>
                      <a:pt x="19" y="82"/>
                    </a:lnTo>
                    <a:lnTo>
                      <a:pt x="21" y="84"/>
                    </a:lnTo>
                    <a:cubicBezTo>
                      <a:pt x="26" y="80"/>
                      <a:pt x="28" y="77"/>
                      <a:pt x="32" y="76"/>
                    </a:cubicBezTo>
                    <a:lnTo>
                      <a:pt x="31" y="73"/>
                    </a:lnTo>
                    <a:lnTo>
                      <a:pt x="30" y="76"/>
                    </a:lnTo>
                    <a:cubicBezTo>
                      <a:pt x="34" y="77"/>
                      <a:pt x="37" y="80"/>
                      <a:pt x="41" y="84"/>
                    </a:cubicBezTo>
                    <a:lnTo>
                      <a:pt x="43" y="82"/>
                    </a:lnTo>
                    <a:lnTo>
                      <a:pt x="40" y="82"/>
                    </a:lnTo>
                    <a:lnTo>
                      <a:pt x="40" y="151"/>
                    </a:lnTo>
                    <a:lnTo>
                      <a:pt x="43" y="151"/>
                    </a:lnTo>
                    <a:lnTo>
                      <a:pt x="43" y="148"/>
                    </a:lnTo>
                    <a:lnTo>
                      <a:pt x="43" y="151"/>
                    </a:lnTo>
                    <a:close/>
                    <a:moveTo>
                      <a:pt x="111" y="81"/>
                    </a:moveTo>
                    <a:lnTo>
                      <a:pt x="107" y="81"/>
                    </a:lnTo>
                    <a:cubicBezTo>
                      <a:pt x="107" y="104"/>
                      <a:pt x="107" y="125"/>
                      <a:pt x="107" y="147"/>
                    </a:cubicBezTo>
                    <a:lnTo>
                      <a:pt x="107" y="147"/>
                    </a:lnTo>
                    <a:lnTo>
                      <a:pt x="108" y="150"/>
                    </a:lnTo>
                    <a:lnTo>
                      <a:pt x="108" y="150"/>
                    </a:lnTo>
                    <a:lnTo>
                      <a:pt x="108" y="151"/>
                    </a:lnTo>
                    <a:lnTo>
                      <a:pt x="108" y="152"/>
                    </a:lnTo>
                    <a:lnTo>
                      <a:pt x="110" y="153"/>
                    </a:lnTo>
                    <a:lnTo>
                      <a:pt x="110" y="154"/>
                    </a:lnTo>
                    <a:lnTo>
                      <a:pt x="111" y="154"/>
                    </a:lnTo>
                    <a:cubicBezTo>
                      <a:pt x="115" y="155"/>
                      <a:pt x="119" y="155"/>
                      <a:pt x="123" y="155"/>
                    </a:cubicBezTo>
                    <a:cubicBezTo>
                      <a:pt x="128" y="155"/>
                      <a:pt x="132" y="154"/>
                      <a:pt x="136" y="153"/>
                    </a:cubicBezTo>
                    <a:lnTo>
                      <a:pt x="138" y="152"/>
                    </a:lnTo>
                    <a:lnTo>
                      <a:pt x="138" y="150"/>
                    </a:lnTo>
                    <a:cubicBezTo>
                      <a:pt x="138" y="138"/>
                      <a:pt x="138" y="126"/>
                      <a:pt x="138" y="114"/>
                    </a:cubicBezTo>
                    <a:cubicBezTo>
                      <a:pt x="138" y="103"/>
                      <a:pt x="138" y="92"/>
                      <a:pt x="137" y="81"/>
                    </a:cubicBezTo>
                    <a:lnTo>
                      <a:pt x="137" y="80"/>
                    </a:lnTo>
                    <a:lnTo>
                      <a:pt x="136" y="79"/>
                    </a:lnTo>
                    <a:cubicBezTo>
                      <a:pt x="134" y="78"/>
                      <a:pt x="133" y="76"/>
                      <a:pt x="131" y="74"/>
                    </a:cubicBezTo>
                    <a:cubicBezTo>
                      <a:pt x="129" y="72"/>
                      <a:pt x="126" y="71"/>
                      <a:pt x="123" y="70"/>
                    </a:cubicBezTo>
                    <a:lnTo>
                      <a:pt x="122" y="69"/>
                    </a:lnTo>
                    <a:lnTo>
                      <a:pt x="121" y="70"/>
                    </a:lnTo>
                    <a:cubicBezTo>
                      <a:pt x="118" y="71"/>
                      <a:pt x="116" y="72"/>
                      <a:pt x="114" y="74"/>
                    </a:cubicBezTo>
                    <a:cubicBezTo>
                      <a:pt x="112" y="76"/>
                      <a:pt x="110" y="78"/>
                      <a:pt x="109" y="79"/>
                    </a:cubicBezTo>
                    <a:lnTo>
                      <a:pt x="107" y="80"/>
                    </a:lnTo>
                    <a:lnTo>
                      <a:pt x="107" y="81"/>
                    </a:lnTo>
                    <a:lnTo>
                      <a:pt x="111" y="81"/>
                    </a:lnTo>
                    <a:lnTo>
                      <a:pt x="112" y="84"/>
                    </a:lnTo>
                    <a:cubicBezTo>
                      <a:pt x="115" y="82"/>
                      <a:pt x="117" y="80"/>
                      <a:pt x="118" y="79"/>
                    </a:cubicBezTo>
                    <a:cubicBezTo>
                      <a:pt x="120" y="77"/>
                      <a:pt x="121" y="76"/>
                      <a:pt x="123" y="76"/>
                    </a:cubicBezTo>
                    <a:lnTo>
                      <a:pt x="122" y="73"/>
                    </a:lnTo>
                    <a:lnTo>
                      <a:pt x="121" y="76"/>
                    </a:lnTo>
                    <a:cubicBezTo>
                      <a:pt x="123" y="76"/>
                      <a:pt x="125" y="77"/>
                      <a:pt x="126" y="79"/>
                    </a:cubicBezTo>
                    <a:cubicBezTo>
                      <a:pt x="128" y="80"/>
                      <a:pt x="130" y="82"/>
                      <a:pt x="132" y="84"/>
                    </a:cubicBezTo>
                    <a:lnTo>
                      <a:pt x="134" y="81"/>
                    </a:lnTo>
                    <a:lnTo>
                      <a:pt x="131" y="82"/>
                    </a:lnTo>
                    <a:cubicBezTo>
                      <a:pt x="131" y="92"/>
                      <a:pt x="132" y="103"/>
                      <a:pt x="132" y="114"/>
                    </a:cubicBezTo>
                    <a:cubicBezTo>
                      <a:pt x="132" y="126"/>
                      <a:pt x="131" y="138"/>
                      <a:pt x="131" y="150"/>
                    </a:cubicBezTo>
                    <a:lnTo>
                      <a:pt x="135" y="150"/>
                    </a:lnTo>
                    <a:lnTo>
                      <a:pt x="133" y="147"/>
                    </a:lnTo>
                    <a:cubicBezTo>
                      <a:pt x="131" y="148"/>
                      <a:pt x="127" y="149"/>
                      <a:pt x="123" y="149"/>
                    </a:cubicBezTo>
                    <a:cubicBezTo>
                      <a:pt x="119" y="149"/>
                      <a:pt x="116" y="148"/>
                      <a:pt x="112" y="148"/>
                    </a:cubicBezTo>
                    <a:lnTo>
                      <a:pt x="112" y="151"/>
                    </a:lnTo>
                    <a:lnTo>
                      <a:pt x="114" y="149"/>
                    </a:lnTo>
                    <a:lnTo>
                      <a:pt x="113" y="148"/>
                    </a:lnTo>
                    <a:lnTo>
                      <a:pt x="111" y="150"/>
                    </a:lnTo>
                    <a:lnTo>
                      <a:pt x="114" y="150"/>
                    </a:lnTo>
                    <a:lnTo>
                      <a:pt x="114" y="149"/>
                    </a:lnTo>
                    <a:lnTo>
                      <a:pt x="114" y="147"/>
                    </a:lnTo>
                    <a:lnTo>
                      <a:pt x="111" y="147"/>
                    </a:lnTo>
                    <a:lnTo>
                      <a:pt x="114" y="147"/>
                    </a:lnTo>
                    <a:cubicBezTo>
                      <a:pt x="114" y="125"/>
                      <a:pt x="114" y="104"/>
                      <a:pt x="114" y="81"/>
                    </a:cubicBezTo>
                    <a:lnTo>
                      <a:pt x="111" y="81"/>
                    </a:lnTo>
                    <a:lnTo>
                      <a:pt x="112" y="84"/>
                    </a:lnTo>
                    <a:lnTo>
                      <a:pt x="111" y="81"/>
                    </a:lnTo>
                    <a:close/>
                    <a:moveTo>
                      <a:pt x="67" y="39"/>
                    </a:moveTo>
                    <a:lnTo>
                      <a:pt x="64" y="37"/>
                    </a:lnTo>
                    <a:cubicBezTo>
                      <a:pt x="60" y="42"/>
                      <a:pt x="59" y="48"/>
                      <a:pt x="59" y="53"/>
                    </a:cubicBezTo>
                    <a:cubicBezTo>
                      <a:pt x="59" y="57"/>
                      <a:pt x="60" y="60"/>
                      <a:pt x="60" y="63"/>
                    </a:cubicBezTo>
                    <a:lnTo>
                      <a:pt x="60" y="66"/>
                    </a:lnTo>
                    <a:lnTo>
                      <a:pt x="60" y="68"/>
                    </a:lnTo>
                    <a:lnTo>
                      <a:pt x="61" y="69"/>
                    </a:lnTo>
                    <a:cubicBezTo>
                      <a:pt x="62" y="69"/>
                      <a:pt x="64" y="70"/>
                      <a:pt x="65" y="71"/>
                    </a:cubicBezTo>
                    <a:cubicBezTo>
                      <a:pt x="67" y="72"/>
                      <a:pt x="69" y="73"/>
                      <a:pt x="72" y="73"/>
                    </a:cubicBezTo>
                    <a:lnTo>
                      <a:pt x="72" y="73"/>
                    </a:lnTo>
                    <a:lnTo>
                      <a:pt x="75" y="73"/>
                    </a:lnTo>
                    <a:lnTo>
                      <a:pt x="75" y="70"/>
                    </a:lnTo>
                    <a:cubicBezTo>
                      <a:pt x="76" y="68"/>
                      <a:pt x="76" y="65"/>
                      <a:pt x="76" y="63"/>
                    </a:cubicBezTo>
                    <a:cubicBezTo>
                      <a:pt x="76" y="60"/>
                      <a:pt x="76" y="58"/>
                      <a:pt x="76" y="56"/>
                    </a:cubicBezTo>
                    <a:lnTo>
                      <a:pt x="76" y="54"/>
                    </a:lnTo>
                    <a:cubicBezTo>
                      <a:pt x="76" y="53"/>
                      <a:pt x="76" y="52"/>
                      <a:pt x="76" y="51"/>
                    </a:cubicBezTo>
                    <a:cubicBezTo>
                      <a:pt x="76" y="50"/>
                      <a:pt x="76" y="49"/>
                      <a:pt x="75" y="48"/>
                    </a:cubicBezTo>
                    <a:cubicBezTo>
                      <a:pt x="74" y="44"/>
                      <a:pt x="73" y="40"/>
                      <a:pt x="69" y="36"/>
                    </a:cubicBezTo>
                    <a:lnTo>
                      <a:pt x="66" y="34"/>
                    </a:lnTo>
                    <a:lnTo>
                      <a:pt x="64" y="37"/>
                    </a:lnTo>
                    <a:lnTo>
                      <a:pt x="67" y="39"/>
                    </a:lnTo>
                    <a:lnTo>
                      <a:pt x="65" y="41"/>
                    </a:lnTo>
                    <a:cubicBezTo>
                      <a:pt x="67" y="44"/>
                      <a:pt x="68" y="46"/>
                      <a:pt x="69" y="49"/>
                    </a:cubicBezTo>
                    <a:lnTo>
                      <a:pt x="69" y="51"/>
                    </a:lnTo>
                    <a:cubicBezTo>
                      <a:pt x="69" y="52"/>
                      <a:pt x="69" y="53"/>
                      <a:pt x="69" y="54"/>
                    </a:cubicBezTo>
                    <a:lnTo>
                      <a:pt x="69" y="56"/>
                    </a:lnTo>
                    <a:cubicBezTo>
                      <a:pt x="69" y="58"/>
                      <a:pt x="69" y="61"/>
                      <a:pt x="69" y="63"/>
                    </a:cubicBezTo>
                    <a:cubicBezTo>
                      <a:pt x="69" y="65"/>
                      <a:pt x="69" y="67"/>
                      <a:pt x="69" y="70"/>
                    </a:cubicBezTo>
                    <a:lnTo>
                      <a:pt x="72" y="70"/>
                    </a:lnTo>
                    <a:lnTo>
                      <a:pt x="72" y="67"/>
                    </a:lnTo>
                    <a:lnTo>
                      <a:pt x="72" y="67"/>
                    </a:lnTo>
                    <a:cubicBezTo>
                      <a:pt x="71" y="67"/>
                      <a:pt x="70" y="67"/>
                      <a:pt x="69" y="66"/>
                    </a:cubicBezTo>
                    <a:cubicBezTo>
                      <a:pt x="68" y="65"/>
                      <a:pt x="66" y="64"/>
                      <a:pt x="64" y="63"/>
                    </a:cubicBezTo>
                    <a:lnTo>
                      <a:pt x="63" y="66"/>
                    </a:lnTo>
                    <a:lnTo>
                      <a:pt x="66" y="66"/>
                    </a:lnTo>
                    <a:cubicBezTo>
                      <a:pt x="66" y="65"/>
                      <a:pt x="66" y="64"/>
                      <a:pt x="66" y="63"/>
                    </a:cubicBezTo>
                    <a:cubicBezTo>
                      <a:pt x="66" y="60"/>
                      <a:pt x="66" y="56"/>
                      <a:pt x="66" y="53"/>
                    </a:cubicBezTo>
                    <a:cubicBezTo>
                      <a:pt x="66" y="49"/>
                      <a:pt x="66" y="45"/>
                      <a:pt x="69" y="40"/>
                    </a:cubicBezTo>
                    <a:lnTo>
                      <a:pt x="67" y="39"/>
                    </a:lnTo>
                    <a:lnTo>
                      <a:pt x="65" y="41"/>
                    </a:lnTo>
                    <a:lnTo>
                      <a:pt x="67" y="39"/>
                    </a:lnTo>
                    <a:close/>
                    <a:moveTo>
                      <a:pt x="159" y="39"/>
                    </a:moveTo>
                    <a:lnTo>
                      <a:pt x="156" y="37"/>
                    </a:lnTo>
                    <a:cubicBezTo>
                      <a:pt x="152" y="42"/>
                      <a:pt x="151" y="47"/>
                      <a:pt x="151" y="54"/>
                    </a:cubicBezTo>
                    <a:cubicBezTo>
                      <a:pt x="151" y="58"/>
                      <a:pt x="151" y="62"/>
                      <a:pt x="152" y="67"/>
                    </a:cubicBezTo>
                    <a:lnTo>
                      <a:pt x="152" y="69"/>
                    </a:lnTo>
                    <a:lnTo>
                      <a:pt x="154" y="69"/>
                    </a:lnTo>
                    <a:cubicBezTo>
                      <a:pt x="154" y="70"/>
                      <a:pt x="155" y="70"/>
                      <a:pt x="157" y="71"/>
                    </a:cubicBezTo>
                    <a:cubicBezTo>
                      <a:pt x="158" y="72"/>
                      <a:pt x="160" y="73"/>
                      <a:pt x="163" y="73"/>
                    </a:cubicBezTo>
                    <a:lnTo>
                      <a:pt x="165" y="73"/>
                    </a:lnTo>
                    <a:lnTo>
                      <a:pt x="166" y="71"/>
                    </a:lnTo>
                    <a:cubicBezTo>
                      <a:pt x="166" y="70"/>
                      <a:pt x="167" y="70"/>
                      <a:pt x="167" y="68"/>
                    </a:cubicBezTo>
                    <a:cubicBezTo>
                      <a:pt x="167" y="62"/>
                      <a:pt x="167" y="56"/>
                      <a:pt x="167" y="50"/>
                    </a:cubicBezTo>
                    <a:lnTo>
                      <a:pt x="167" y="50"/>
                    </a:lnTo>
                    <a:lnTo>
                      <a:pt x="167" y="47"/>
                    </a:lnTo>
                    <a:lnTo>
                      <a:pt x="166" y="47"/>
                    </a:lnTo>
                    <a:lnTo>
                      <a:pt x="166" y="46"/>
                    </a:lnTo>
                    <a:cubicBezTo>
                      <a:pt x="165" y="44"/>
                      <a:pt x="164" y="40"/>
                      <a:pt x="161" y="37"/>
                    </a:cubicBezTo>
                    <a:lnTo>
                      <a:pt x="158" y="35"/>
                    </a:lnTo>
                    <a:lnTo>
                      <a:pt x="156" y="37"/>
                    </a:lnTo>
                    <a:lnTo>
                      <a:pt x="159" y="39"/>
                    </a:lnTo>
                    <a:lnTo>
                      <a:pt x="157" y="42"/>
                    </a:lnTo>
                    <a:cubicBezTo>
                      <a:pt x="158" y="43"/>
                      <a:pt x="159" y="46"/>
                      <a:pt x="160" y="49"/>
                    </a:cubicBezTo>
                    <a:lnTo>
                      <a:pt x="163" y="48"/>
                    </a:lnTo>
                    <a:lnTo>
                      <a:pt x="160" y="48"/>
                    </a:lnTo>
                    <a:lnTo>
                      <a:pt x="160" y="50"/>
                    </a:lnTo>
                    <a:lnTo>
                      <a:pt x="164" y="50"/>
                    </a:lnTo>
                    <a:lnTo>
                      <a:pt x="160" y="50"/>
                    </a:lnTo>
                    <a:cubicBezTo>
                      <a:pt x="160" y="56"/>
                      <a:pt x="160" y="62"/>
                      <a:pt x="160" y="67"/>
                    </a:cubicBezTo>
                    <a:lnTo>
                      <a:pt x="161" y="67"/>
                    </a:lnTo>
                    <a:lnTo>
                      <a:pt x="160" y="67"/>
                    </a:lnTo>
                    <a:lnTo>
                      <a:pt x="160" y="67"/>
                    </a:lnTo>
                    <a:lnTo>
                      <a:pt x="161" y="67"/>
                    </a:lnTo>
                    <a:lnTo>
                      <a:pt x="160" y="67"/>
                    </a:lnTo>
                    <a:cubicBezTo>
                      <a:pt x="160" y="67"/>
                      <a:pt x="160" y="68"/>
                      <a:pt x="160" y="69"/>
                    </a:cubicBezTo>
                    <a:lnTo>
                      <a:pt x="163" y="70"/>
                    </a:lnTo>
                    <a:lnTo>
                      <a:pt x="163" y="67"/>
                    </a:lnTo>
                    <a:cubicBezTo>
                      <a:pt x="162" y="67"/>
                      <a:pt x="161" y="67"/>
                      <a:pt x="160" y="66"/>
                    </a:cubicBezTo>
                    <a:cubicBezTo>
                      <a:pt x="159" y="65"/>
                      <a:pt x="158" y="64"/>
                      <a:pt x="156" y="63"/>
                    </a:cubicBezTo>
                    <a:lnTo>
                      <a:pt x="155" y="66"/>
                    </a:lnTo>
                    <a:lnTo>
                      <a:pt x="158" y="66"/>
                    </a:lnTo>
                    <a:cubicBezTo>
                      <a:pt x="157" y="61"/>
                      <a:pt x="157" y="57"/>
                      <a:pt x="157" y="54"/>
                    </a:cubicBezTo>
                    <a:cubicBezTo>
                      <a:pt x="157" y="48"/>
                      <a:pt x="158" y="45"/>
                      <a:pt x="161" y="41"/>
                    </a:cubicBezTo>
                    <a:lnTo>
                      <a:pt x="159" y="39"/>
                    </a:lnTo>
                    <a:lnTo>
                      <a:pt x="157" y="42"/>
                    </a:lnTo>
                    <a:lnTo>
                      <a:pt x="159" y="39"/>
                    </a:lnTo>
                    <a:close/>
                    <a:moveTo>
                      <a:pt x="38" y="39"/>
                    </a:moveTo>
                    <a:lnTo>
                      <a:pt x="35" y="37"/>
                    </a:lnTo>
                    <a:cubicBezTo>
                      <a:pt x="32" y="43"/>
                      <a:pt x="31" y="49"/>
                      <a:pt x="31" y="55"/>
                    </a:cubicBezTo>
                    <a:cubicBezTo>
                      <a:pt x="31" y="59"/>
                      <a:pt x="31" y="63"/>
                      <a:pt x="32" y="67"/>
                    </a:cubicBezTo>
                    <a:lnTo>
                      <a:pt x="32" y="68"/>
                    </a:lnTo>
                    <a:lnTo>
                      <a:pt x="34" y="69"/>
                    </a:lnTo>
                    <a:cubicBezTo>
                      <a:pt x="34" y="69"/>
                      <a:pt x="35" y="70"/>
                      <a:pt x="36" y="71"/>
                    </a:cubicBezTo>
                    <a:cubicBezTo>
                      <a:pt x="38" y="72"/>
                      <a:pt x="39" y="73"/>
                      <a:pt x="42" y="73"/>
                    </a:cubicBezTo>
                    <a:lnTo>
                      <a:pt x="43" y="73"/>
                    </a:lnTo>
                    <a:lnTo>
                      <a:pt x="46" y="72"/>
                    </a:lnTo>
                    <a:lnTo>
                      <a:pt x="46" y="70"/>
                    </a:lnTo>
                    <a:cubicBezTo>
                      <a:pt x="46" y="68"/>
                      <a:pt x="46" y="66"/>
                      <a:pt x="46" y="63"/>
                    </a:cubicBezTo>
                    <a:cubicBezTo>
                      <a:pt x="46" y="61"/>
                      <a:pt x="46" y="58"/>
                      <a:pt x="46" y="55"/>
                    </a:cubicBezTo>
                    <a:cubicBezTo>
                      <a:pt x="46" y="53"/>
                      <a:pt x="46" y="50"/>
                      <a:pt x="46" y="48"/>
                    </a:cubicBezTo>
                    <a:cubicBezTo>
                      <a:pt x="46" y="44"/>
                      <a:pt x="44" y="40"/>
                      <a:pt x="40" y="36"/>
                    </a:cubicBezTo>
                    <a:lnTo>
                      <a:pt x="37" y="34"/>
                    </a:lnTo>
                    <a:lnTo>
                      <a:pt x="35" y="37"/>
                    </a:lnTo>
                    <a:lnTo>
                      <a:pt x="38" y="39"/>
                    </a:lnTo>
                    <a:lnTo>
                      <a:pt x="36" y="41"/>
                    </a:lnTo>
                    <a:cubicBezTo>
                      <a:pt x="39" y="43"/>
                      <a:pt x="39" y="46"/>
                      <a:pt x="40" y="49"/>
                    </a:cubicBezTo>
                    <a:cubicBezTo>
                      <a:pt x="40" y="51"/>
                      <a:pt x="40" y="53"/>
                      <a:pt x="40" y="55"/>
                    </a:cubicBezTo>
                    <a:cubicBezTo>
                      <a:pt x="40" y="58"/>
                      <a:pt x="40" y="60"/>
                      <a:pt x="40" y="63"/>
                    </a:cubicBezTo>
                    <a:cubicBezTo>
                      <a:pt x="40" y="65"/>
                      <a:pt x="40" y="67"/>
                      <a:pt x="40" y="69"/>
                    </a:cubicBezTo>
                    <a:lnTo>
                      <a:pt x="43" y="70"/>
                    </a:lnTo>
                    <a:lnTo>
                      <a:pt x="42" y="67"/>
                    </a:lnTo>
                    <a:lnTo>
                      <a:pt x="42" y="67"/>
                    </a:lnTo>
                    <a:lnTo>
                      <a:pt x="40" y="66"/>
                    </a:lnTo>
                    <a:cubicBezTo>
                      <a:pt x="39" y="65"/>
                      <a:pt x="38" y="64"/>
                      <a:pt x="37" y="64"/>
                    </a:cubicBezTo>
                    <a:lnTo>
                      <a:pt x="35" y="66"/>
                    </a:lnTo>
                    <a:lnTo>
                      <a:pt x="38" y="66"/>
                    </a:lnTo>
                    <a:cubicBezTo>
                      <a:pt x="38" y="62"/>
                      <a:pt x="37" y="59"/>
                      <a:pt x="37" y="55"/>
                    </a:cubicBezTo>
                    <a:cubicBezTo>
                      <a:pt x="37" y="50"/>
                      <a:pt x="38" y="45"/>
                      <a:pt x="41" y="40"/>
                    </a:cubicBezTo>
                    <a:lnTo>
                      <a:pt x="38" y="39"/>
                    </a:lnTo>
                    <a:lnTo>
                      <a:pt x="36" y="41"/>
                    </a:lnTo>
                    <a:lnTo>
                      <a:pt x="38" y="39"/>
                    </a:lnTo>
                    <a:close/>
                    <a:moveTo>
                      <a:pt x="134" y="70"/>
                    </a:moveTo>
                    <a:lnTo>
                      <a:pt x="137" y="70"/>
                    </a:lnTo>
                    <a:cubicBezTo>
                      <a:pt x="137" y="69"/>
                      <a:pt x="137" y="66"/>
                      <a:pt x="137" y="63"/>
                    </a:cubicBezTo>
                    <a:cubicBezTo>
                      <a:pt x="138" y="60"/>
                      <a:pt x="138" y="57"/>
                      <a:pt x="138" y="54"/>
                    </a:cubicBezTo>
                    <a:cubicBezTo>
                      <a:pt x="138" y="52"/>
                      <a:pt x="138" y="50"/>
                      <a:pt x="138" y="49"/>
                    </a:cubicBezTo>
                    <a:cubicBezTo>
                      <a:pt x="137" y="48"/>
                      <a:pt x="137" y="47"/>
                      <a:pt x="137" y="46"/>
                    </a:cubicBezTo>
                    <a:cubicBezTo>
                      <a:pt x="137" y="45"/>
                      <a:pt x="136" y="43"/>
                      <a:pt x="135" y="41"/>
                    </a:cubicBezTo>
                    <a:cubicBezTo>
                      <a:pt x="135" y="40"/>
                      <a:pt x="133" y="37"/>
                      <a:pt x="131" y="36"/>
                    </a:cubicBezTo>
                    <a:lnTo>
                      <a:pt x="129" y="35"/>
                    </a:lnTo>
                    <a:lnTo>
                      <a:pt x="127" y="37"/>
                    </a:lnTo>
                    <a:cubicBezTo>
                      <a:pt x="124" y="40"/>
                      <a:pt x="123" y="44"/>
                      <a:pt x="123" y="47"/>
                    </a:cubicBezTo>
                    <a:cubicBezTo>
                      <a:pt x="123" y="50"/>
                      <a:pt x="122" y="52"/>
                      <a:pt x="122" y="55"/>
                    </a:cubicBezTo>
                    <a:cubicBezTo>
                      <a:pt x="122" y="58"/>
                      <a:pt x="123" y="62"/>
                      <a:pt x="123" y="66"/>
                    </a:cubicBezTo>
                    <a:lnTo>
                      <a:pt x="123" y="67"/>
                    </a:lnTo>
                    <a:lnTo>
                      <a:pt x="124" y="68"/>
                    </a:lnTo>
                    <a:cubicBezTo>
                      <a:pt x="125" y="69"/>
                      <a:pt x="126" y="70"/>
                      <a:pt x="128" y="71"/>
                    </a:cubicBezTo>
                    <a:cubicBezTo>
                      <a:pt x="129" y="72"/>
                      <a:pt x="131" y="73"/>
                      <a:pt x="133" y="73"/>
                    </a:cubicBezTo>
                    <a:lnTo>
                      <a:pt x="134" y="73"/>
                    </a:lnTo>
                    <a:lnTo>
                      <a:pt x="136" y="73"/>
                    </a:lnTo>
                    <a:lnTo>
                      <a:pt x="137" y="70"/>
                    </a:lnTo>
                    <a:lnTo>
                      <a:pt x="134" y="70"/>
                    </a:lnTo>
                    <a:lnTo>
                      <a:pt x="134" y="67"/>
                    </a:lnTo>
                    <a:lnTo>
                      <a:pt x="133" y="67"/>
                    </a:lnTo>
                    <a:cubicBezTo>
                      <a:pt x="133" y="67"/>
                      <a:pt x="132" y="66"/>
                      <a:pt x="131" y="66"/>
                    </a:cubicBezTo>
                    <a:cubicBezTo>
                      <a:pt x="130" y="65"/>
                      <a:pt x="129" y="64"/>
                      <a:pt x="127" y="63"/>
                    </a:cubicBezTo>
                    <a:lnTo>
                      <a:pt x="126" y="66"/>
                    </a:lnTo>
                    <a:lnTo>
                      <a:pt x="129" y="66"/>
                    </a:lnTo>
                    <a:cubicBezTo>
                      <a:pt x="129" y="62"/>
                      <a:pt x="129" y="58"/>
                      <a:pt x="129" y="55"/>
                    </a:cubicBezTo>
                    <a:cubicBezTo>
                      <a:pt x="129" y="52"/>
                      <a:pt x="129" y="50"/>
                      <a:pt x="129" y="48"/>
                    </a:cubicBezTo>
                    <a:cubicBezTo>
                      <a:pt x="129" y="45"/>
                      <a:pt x="130" y="43"/>
                      <a:pt x="132" y="41"/>
                    </a:cubicBezTo>
                    <a:lnTo>
                      <a:pt x="129" y="39"/>
                    </a:lnTo>
                    <a:lnTo>
                      <a:pt x="128" y="42"/>
                    </a:lnTo>
                    <a:cubicBezTo>
                      <a:pt x="129" y="43"/>
                      <a:pt x="129" y="43"/>
                      <a:pt x="130" y="44"/>
                    </a:cubicBezTo>
                    <a:cubicBezTo>
                      <a:pt x="130" y="45"/>
                      <a:pt x="130" y="46"/>
                      <a:pt x="131" y="48"/>
                    </a:cubicBezTo>
                    <a:lnTo>
                      <a:pt x="132" y="48"/>
                    </a:lnTo>
                    <a:lnTo>
                      <a:pt x="131" y="48"/>
                    </a:lnTo>
                    <a:lnTo>
                      <a:pt x="131" y="48"/>
                    </a:lnTo>
                    <a:lnTo>
                      <a:pt x="132" y="48"/>
                    </a:lnTo>
                    <a:lnTo>
                      <a:pt x="131" y="48"/>
                    </a:lnTo>
                    <a:cubicBezTo>
                      <a:pt x="131" y="48"/>
                      <a:pt x="131" y="49"/>
                      <a:pt x="131" y="50"/>
                    </a:cubicBezTo>
                    <a:cubicBezTo>
                      <a:pt x="131" y="51"/>
                      <a:pt x="131" y="52"/>
                      <a:pt x="131" y="54"/>
                    </a:cubicBezTo>
                    <a:cubicBezTo>
                      <a:pt x="131" y="57"/>
                      <a:pt x="131" y="60"/>
                      <a:pt x="131" y="63"/>
                    </a:cubicBezTo>
                    <a:cubicBezTo>
                      <a:pt x="131" y="66"/>
                      <a:pt x="131" y="68"/>
                      <a:pt x="131" y="69"/>
                    </a:cubicBezTo>
                    <a:lnTo>
                      <a:pt x="134" y="70"/>
                    </a:lnTo>
                    <a:lnTo>
                      <a:pt x="134" y="67"/>
                    </a:lnTo>
                    <a:lnTo>
                      <a:pt x="134" y="70"/>
                    </a:lnTo>
                    <a:close/>
                    <a:moveTo>
                      <a:pt x="94" y="66"/>
                    </a:moveTo>
                    <a:lnTo>
                      <a:pt x="92" y="68"/>
                    </a:lnTo>
                    <a:cubicBezTo>
                      <a:pt x="94" y="69"/>
                      <a:pt x="95" y="70"/>
                      <a:pt x="96" y="71"/>
                    </a:cubicBezTo>
                    <a:cubicBezTo>
                      <a:pt x="98" y="72"/>
                      <a:pt x="100" y="73"/>
                      <a:pt x="102" y="73"/>
                    </a:cubicBezTo>
                    <a:lnTo>
                      <a:pt x="103" y="73"/>
                    </a:lnTo>
                    <a:lnTo>
                      <a:pt x="106" y="73"/>
                    </a:lnTo>
                    <a:lnTo>
                      <a:pt x="106" y="70"/>
                    </a:lnTo>
                    <a:cubicBezTo>
                      <a:pt x="106" y="66"/>
                      <a:pt x="107" y="63"/>
                      <a:pt x="107" y="59"/>
                    </a:cubicBezTo>
                    <a:cubicBezTo>
                      <a:pt x="107" y="55"/>
                      <a:pt x="106" y="52"/>
                      <a:pt x="106" y="48"/>
                    </a:cubicBezTo>
                    <a:cubicBezTo>
                      <a:pt x="106" y="44"/>
                      <a:pt x="104" y="40"/>
                      <a:pt x="100" y="37"/>
                    </a:cubicBezTo>
                    <a:lnTo>
                      <a:pt x="98" y="35"/>
                    </a:lnTo>
                    <a:lnTo>
                      <a:pt x="96" y="37"/>
                    </a:lnTo>
                    <a:cubicBezTo>
                      <a:pt x="92" y="40"/>
                      <a:pt x="91" y="45"/>
                      <a:pt x="91" y="49"/>
                    </a:cubicBezTo>
                    <a:cubicBezTo>
                      <a:pt x="91" y="51"/>
                      <a:pt x="91" y="53"/>
                      <a:pt x="91" y="55"/>
                    </a:cubicBezTo>
                    <a:cubicBezTo>
                      <a:pt x="91" y="59"/>
                      <a:pt x="91" y="62"/>
                      <a:pt x="91" y="66"/>
                    </a:cubicBezTo>
                    <a:lnTo>
                      <a:pt x="91" y="67"/>
                    </a:lnTo>
                    <a:lnTo>
                      <a:pt x="92" y="68"/>
                    </a:lnTo>
                    <a:lnTo>
                      <a:pt x="94" y="66"/>
                    </a:lnTo>
                    <a:lnTo>
                      <a:pt x="97" y="66"/>
                    </a:lnTo>
                    <a:cubicBezTo>
                      <a:pt x="97" y="62"/>
                      <a:pt x="97" y="59"/>
                      <a:pt x="97" y="55"/>
                    </a:cubicBezTo>
                    <a:cubicBezTo>
                      <a:pt x="97" y="53"/>
                      <a:pt x="97" y="51"/>
                      <a:pt x="97" y="49"/>
                    </a:cubicBezTo>
                    <a:cubicBezTo>
                      <a:pt x="97" y="46"/>
                      <a:pt x="98" y="44"/>
                      <a:pt x="100" y="41"/>
                    </a:cubicBezTo>
                    <a:lnTo>
                      <a:pt x="98" y="39"/>
                    </a:lnTo>
                    <a:lnTo>
                      <a:pt x="96" y="41"/>
                    </a:lnTo>
                    <a:cubicBezTo>
                      <a:pt x="99" y="44"/>
                      <a:pt x="100" y="46"/>
                      <a:pt x="100" y="48"/>
                    </a:cubicBezTo>
                    <a:cubicBezTo>
                      <a:pt x="100" y="52"/>
                      <a:pt x="100" y="55"/>
                      <a:pt x="100" y="59"/>
                    </a:cubicBezTo>
                    <a:cubicBezTo>
                      <a:pt x="100" y="62"/>
                      <a:pt x="100" y="66"/>
                      <a:pt x="100" y="69"/>
                    </a:cubicBezTo>
                    <a:lnTo>
                      <a:pt x="103" y="70"/>
                    </a:lnTo>
                    <a:lnTo>
                      <a:pt x="102" y="66"/>
                    </a:lnTo>
                    <a:lnTo>
                      <a:pt x="102" y="67"/>
                    </a:lnTo>
                    <a:cubicBezTo>
                      <a:pt x="101" y="67"/>
                      <a:pt x="101" y="66"/>
                      <a:pt x="100" y="66"/>
                    </a:cubicBezTo>
                    <a:cubicBezTo>
                      <a:pt x="99" y="65"/>
                      <a:pt x="97" y="64"/>
                      <a:pt x="96" y="63"/>
                    </a:cubicBezTo>
                    <a:lnTo>
                      <a:pt x="94" y="66"/>
                    </a:lnTo>
                    <a:lnTo>
                      <a:pt x="97" y="66"/>
                    </a:lnTo>
                    <a:lnTo>
                      <a:pt x="94" y="66"/>
                    </a:lnTo>
                    <a:close/>
                    <a:moveTo>
                      <a:pt x="88" y="65"/>
                    </a:moveTo>
                    <a:lnTo>
                      <a:pt x="91" y="65"/>
                    </a:lnTo>
                    <a:cubicBezTo>
                      <a:pt x="91" y="62"/>
                      <a:pt x="91" y="58"/>
                      <a:pt x="91" y="55"/>
                    </a:cubicBezTo>
                    <a:cubicBezTo>
                      <a:pt x="91" y="53"/>
                      <a:pt x="91" y="50"/>
                      <a:pt x="91" y="48"/>
                    </a:cubicBezTo>
                    <a:cubicBezTo>
                      <a:pt x="91" y="44"/>
                      <a:pt x="89" y="39"/>
                      <a:pt x="85" y="36"/>
                    </a:cubicBezTo>
                    <a:lnTo>
                      <a:pt x="82" y="34"/>
                    </a:lnTo>
                    <a:lnTo>
                      <a:pt x="80" y="37"/>
                    </a:lnTo>
                    <a:cubicBezTo>
                      <a:pt x="78" y="40"/>
                      <a:pt x="76" y="43"/>
                      <a:pt x="76" y="46"/>
                    </a:cubicBezTo>
                    <a:cubicBezTo>
                      <a:pt x="76" y="50"/>
                      <a:pt x="76" y="54"/>
                      <a:pt x="76" y="58"/>
                    </a:cubicBezTo>
                    <a:cubicBezTo>
                      <a:pt x="76" y="62"/>
                      <a:pt x="76" y="66"/>
                      <a:pt x="77" y="70"/>
                    </a:cubicBezTo>
                    <a:lnTo>
                      <a:pt x="77" y="73"/>
                    </a:lnTo>
                    <a:lnTo>
                      <a:pt x="80" y="73"/>
                    </a:lnTo>
                    <a:cubicBezTo>
                      <a:pt x="82" y="73"/>
                      <a:pt x="84" y="72"/>
                      <a:pt x="86" y="71"/>
                    </a:cubicBezTo>
                    <a:cubicBezTo>
                      <a:pt x="87" y="70"/>
                      <a:pt x="88" y="69"/>
                      <a:pt x="90" y="68"/>
                    </a:cubicBezTo>
                    <a:lnTo>
                      <a:pt x="91" y="67"/>
                    </a:lnTo>
                    <a:lnTo>
                      <a:pt x="91" y="65"/>
                    </a:lnTo>
                    <a:lnTo>
                      <a:pt x="88" y="65"/>
                    </a:lnTo>
                    <a:lnTo>
                      <a:pt x="86" y="63"/>
                    </a:lnTo>
                    <a:cubicBezTo>
                      <a:pt x="85" y="64"/>
                      <a:pt x="83" y="65"/>
                      <a:pt x="82" y="65"/>
                    </a:cubicBezTo>
                    <a:cubicBezTo>
                      <a:pt x="81" y="66"/>
                      <a:pt x="80" y="66"/>
                      <a:pt x="79" y="67"/>
                    </a:cubicBezTo>
                    <a:lnTo>
                      <a:pt x="80" y="70"/>
                    </a:lnTo>
                    <a:lnTo>
                      <a:pt x="83" y="69"/>
                    </a:lnTo>
                    <a:cubicBezTo>
                      <a:pt x="82" y="66"/>
                      <a:pt x="82" y="62"/>
                      <a:pt x="82" y="58"/>
                    </a:cubicBezTo>
                    <a:cubicBezTo>
                      <a:pt x="82" y="54"/>
                      <a:pt x="82" y="51"/>
                      <a:pt x="83" y="47"/>
                    </a:cubicBezTo>
                    <a:cubicBezTo>
                      <a:pt x="83" y="45"/>
                      <a:pt x="84" y="43"/>
                      <a:pt x="85" y="41"/>
                    </a:cubicBezTo>
                    <a:lnTo>
                      <a:pt x="83" y="39"/>
                    </a:lnTo>
                    <a:lnTo>
                      <a:pt x="81" y="41"/>
                    </a:lnTo>
                    <a:cubicBezTo>
                      <a:pt x="84" y="43"/>
                      <a:pt x="84" y="46"/>
                      <a:pt x="85" y="48"/>
                    </a:cubicBezTo>
                    <a:cubicBezTo>
                      <a:pt x="85" y="50"/>
                      <a:pt x="85" y="53"/>
                      <a:pt x="85" y="55"/>
                    </a:cubicBezTo>
                    <a:cubicBezTo>
                      <a:pt x="85" y="58"/>
                      <a:pt x="85" y="62"/>
                      <a:pt x="85" y="65"/>
                    </a:cubicBezTo>
                    <a:lnTo>
                      <a:pt x="88" y="65"/>
                    </a:lnTo>
                    <a:lnTo>
                      <a:pt x="86" y="63"/>
                    </a:lnTo>
                    <a:lnTo>
                      <a:pt x="88" y="65"/>
                    </a:lnTo>
                    <a:close/>
                    <a:moveTo>
                      <a:pt x="48" y="70"/>
                    </a:moveTo>
                    <a:lnTo>
                      <a:pt x="49" y="73"/>
                    </a:lnTo>
                    <a:cubicBezTo>
                      <a:pt x="53" y="72"/>
                      <a:pt x="56" y="69"/>
                      <a:pt x="58" y="68"/>
                    </a:cubicBezTo>
                    <a:lnTo>
                      <a:pt x="59" y="67"/>
                    </a:lnTo>
                    <a:lnTo>
                      <a:pt x="59" y="66"/>
                    </a:lnTo>
                    <a:cubicBezTo>
                      <a:pt x="60" y="61"/>
                      <a:pt x="60" y="57"/>
                      <a:pt x="60" y="53"/>
                    </a:cubicBezTo>
                    <a:cubicBezTo>
                      <a:pt x="60" y="49"/>
                      <a:pt x="60" y="46"/>
                      <a:pt x="59" y="43"/>
                    </a:cubicBezTo>
                    <a:cubicBezTo>
                      <a:pt x="57" y="40"/>
                      <a:pt x="55" y="38"/>
                      <a:pt x="53" y="37"/>
                    </a:cubicBezTo>
                    <a:lnTo>
                      <a:pt x="51" y="35"/>
                    </a:lnTo>
                    <a:lnTo>
                      <a:pt x="47" y="39"/>
                    </a:lnTo>
                    <a:lnTo>
                      <a:pt x="47" y="39"/>
                    </a:lnTo>
                    <a:lnTo>
                      <a:pt x="47" y="40"/>
                    </a:lnTo>
                    <a:cubicBezTo>
                      <a:pt x="46" y="41"/>
                      <a:pt x="45" y="43"/>
                      <a:pt x="45" y="46"/>
                    </a:cubicBezTo>
                    <a:cubicBezTo>
                      <a:pt x="45" y="50"/>
                      <a:pt x="45" y="55"/>
                      <a:pt x="45" y="59"/>
                    </a:cubicBezTo>
                    <a:cubicBezTo>
                      <a:pt x="45" y="63"/>
                      <a:pt x="45" y="66"/>
                      <a:pt x="45" y="70"/>
                    </a:cubicBezTo>
                    <a:lnTo>
                      <a:pt x="45" y="73"/>
                    </a:lnTo>
                    <a:lnTo>
                      <a:pt x="49" y="73"/>
                    </a:lnTo>
                    <a:lnTo>
                      <a:pt x="48" y="70"/>
                    </a:lnTo>
                    <a:lnTo>
                      <a:pt x="51" y="70"/>
                    </a:lnTo>
                    <a:cubicBezTo>
                      <a:pt x="51" y="66"/>
                      <a:pt x="51" y="63"/>
                      <a:pt x="51" y="59"/>
                    </a:cubicBezTo>
                    <a:cubicBezTo>
                      <a:pt x="51" y="55"/>
                      <a:pt x="51" y="50"/>
                      <a:pt x="51" y="46"/>
                    </a:cubicBezTo>
                    <a:cubicBezTo>
                      <a:pt x="51" y="45"/>
                      <a:pt x="52" y="44"/>
                      <a:pt x="53" y="42"/>
                    </a:cubicBezTo>
                    <a:lnTo>
                      <a:pt x="50" y="41"/>
                    </a:lnTo>
                    <a:lnTo>
                      <a:pt x="52" y="43"/>
                    </a:lnTo>
                    <a:lnTo>
                      <a:pt x="54" y="42"/>
                    </a:lnTo>
                    <a:lnTo>
                      <a:pt x="51" y="39"/>
                    </a:lnTo>
                    <a:lnTo>
                      <a:pt x="50" y="42"/>
                    </a:lnTo>
                    <a:cubicBezTo>
                      <a:pt x="51" y="43"/>
                      <a:pt x="52" y="44"/>
                      <a:pt x="53" y="46"/>
                    </a:cubicBezTo>
                    <a:cubicBezTo>
                      <a:pt x="53" y="47"/>
                      <a:pt x="54" y="50"/>
                      <a:pt x="54" y="53"/>
                    </a:cubicBezTo>
                    <a:cubicBezTo>
                      <a:pt x="54" y="57"/>
                      <a:pt x="53" y="60"/>
                      <a:pt x="53" y="65"/>
                    </a:cubicBezTo>
                    <a:lnTo>
                      <a:pt x="56" y="66"/>
                    </a:lnTo>
                    <a:lnTo>
                      <a:pt x="54" y="63"/>
                    </a:lnTo>
                    <a:cubicBezTo>
                      <a:pt x="52" y="65"/>
                      <a:pt x="50" y="66"/>
                      <a:pt x="48" y="67"/>
                    </a:cubicBezTo>
                    <a:lnTo>
                      <a:pt x="48" y="70"/>
                    </a:lnTo>
                    <a:lnTo>
                      <a:pt x="51" y="70"/>
                    </a:lnTo>
                    <a:lnTo>
                      <a:pt x="48" y="70"/>
                    </a:lnTo>
                    <a:close/>
                    <a:moveTo>
                      <a:pt x="148" y="65"/>
                    </a:moveTo>
                    <a:lnTo>
                      <a:pt x="151" y="65"/>
                    </a:lnTo>
                    <a:cubicBezTo>
                      <a:pt x="151" y="62"/>
                      <a:pt x="151" y="59"/>
                      <a:pt x="151" y="55"/>
                    </a:cubicBezTo>
                    <a:cubicBezTo>
                      <a:pt x="151" y="53"/>
                      <a:pt x="151" y="50"/>
                      <a:pt x="151" y="48"/>
                    </a:cubicBezTo>
                    <a:cubicBezTo>
                      <a:pt x="151" y="43"/>
                      <a:pt x="148" y="39"/>
                      <a:pt x="145" y="36"/>
                    </a:cubicBezTo>
                    <a:lnTo>
                      <a:pt x="142" y="34"/>
                    </a:lnTo>
                    <a:lnTo>
                      <a:pt x="140" y="37"/>
                    </a:lnTo>
                    <a:cubicBezTo>
                      <a:pt x="139" y="39"/>
                      <a:pt x="138" y="41"/>
                      <a:pt x="137" y="42"/>
                    </a:cubicBezTo>
                    <a:cubicBezTo>
                      <a:pt x="137" y="43"/>
                      <a:pt x="136" y="45"/>
                      <a:pt x="136" y="47"/>
                    </a:cubicBezTo>
                    <a:cubicBezTo>
                      <a:pt x="136" y="51"/>
                      <a:pt x="136" y="55"/>
                      <a:pt x="136" y="60"/>
                    </a:cubicBezTo>
                    <a:cubicBezTo>
                      <a:pt x="136" y="63"/>
                      <a:pt x="136" y="67"/>
                      <a:pt x="136" y="70"/>
                    </a:cubicBezTo>
                    <a:lnTo>
                      <a:pt x="136" y="74"/>
                    </a:lnTo>
                    <a:lnTo>
                      <a:pt x="140" y="73"/>
                    </a:lnTo>
                    <a:cubicBezTo>
                      <a:pt x="144" y="72"/>
                      <a:pt x="147" y="70"/>
                      <a:pt x="150" y="68"/>
                    </a:cubicBezTo>
                    <a:lnTo>
                      <a:pt x="151" y="67"/>
                    </a:lnTo>
                    <a:lnTo>
                      <a:pt x="151" y="65"/>
                    </a:lnTo>
                    <a:lnTo>
                      <a:pt x="148" y="65"/>
                    </a:lnTo>
                    <a:lnTo>
                      <a:pt x="146" y="63"/>
                    </a:lnTo>
                    <a:cubicBezTo>
                      <a:pt x="143" y="65"/>
                      <a:pt x="141" y="66"/>
                      <a:pt x="139" y="67"/>
                    </a:cubicBezTo>
                    <a:lnTo>
                      <a:pt x="139" y="70"/>
                    </a:lnTo>
                    <a:lnTo>
                      <a:pt x="142" y="70"/>
                    </a:lnTo>
                    <a:cubicBezTo>
                      <a:pt x="142" y="66"/>
                      <a:pt x="142" y="63"/>
                      <a:pt x="142" y="60"/>
                    </a:cubicBezTo>
                    <a:cubicBezTo>
                      <a:pt x="142" y="56"/>
                      <a:pt x="142" y="52"/>
                      <a:pt x="142" y="48"/>
                    </a:cubicBezTo>
                    <a:cubicBezTo>
                      <a:pt x="142" y="47"/>
                      <a:pt x="143" y="46"/>
                      <a:pt x="143" y="45"/>
                    </a:cubicBezTo>
                    <a:cubicBezTo>
                      <a:pt x="144" y="44"/>
                      <a:pt x="144" y="42"/>
                      <a:pt x="145" y="40"/>
                    </a:cubicBezTo>
                    <a:lnTo>
                      <a:pt x="143" y="39"/>
                    </a:lnTo>
                    <a:lnTo>
                      <a:pt x="141" y="41"/>
                    </a:lnTo>
                    <a:cubicBezTo>
                      <a:pt x="143" y="44"/>
                      <a:pt x="145" y="46"/>
                      <a:pt x="145" y="48"/>
                    </a:cubicBezTo>
                    <a:cubicBezTo>
                      <a:pt x="145" y="51"/>
                      <a:pt x="145" y="53"/>
                      <a:pt x="145" y="55"/>
                    </a:cubicBezTo>
                    <a:cubicBezTo>
                      <a:pt x="145" y="58"/>
                      <a:pt x="145" y="62"/>
                      <a:pt x="145" y="65"/>
                    </a:cubicBezTo>
                    <a:lnTo>
                      <a:pt x="148" y="65"/>
                    </a:lnTo>
                    <a:lnTo>
                      <a:pt x="146" y="63"/>
                    </a:lnTo>
                    <a:lnTo>
                      <a:pt x="148" y="65"/>
                    </a:lnTo>
                    <a:close/>
                    <a:moveTo>
                      <a:pt x="111" y="70"/>
                    </a:moveTo>
                    <a:lnTo>
                      <a:pt x="112" y="73"/>
                    </a:lnTo>
                    <a:cubicBezTo>
                      <a:pt x="113" y="72"/>
                      <a:pt x="113" y="73"/>
                      <a:pt x="115" y="72"/>
                    </a:cubicBezTo>
                    <a:lnTo>
                      <a:pt x="115" y="72"/>
                    </a:lnTo>
                    <a:cubicBezTo>
                      <a:pt x="117" y="70"/>
                      <a:pt x="119" y="69"/>
                      <a:pt x="121" y="68"/>
                    </a:cubicBezTo>
                    <a:lnTo>
                      <a:pt x="123" y="67"/>
                    </a:lnTo>
                    <a:lnTo>
                      <a:pt x="123" y="65"/>
                    </a:lnTo>
                    <a:cubicBezTo>
                      <a:pt x="123" y="62"/>
                      <a:pt x="123" y="59"/>
                      <a:pt x="123" y="55"/>
                    </a:cubicBezTo>
                    <a:cubicBezTo>
                      <a:pt x="123" y="53"/>
                      <a:pt x="123" y="51"/>
                      <a:pt x="123" y="49"/>
                    </a:cubicBezTo>
                    <a:cubicBezTo>
                      <a:pt x="122" y="46"/>
                      <a:pt x="122" y="44"/>
                      <a:pt x="121" y="42"/>
                    </a:cubicBezTo>
                    <a:cubicBezTo>
                      <a:pt x="119" y="40"/>
                      <a:pt x="118" y="38"/>
                      <a:pt x="115" y="37"/>
                    </a:cubicBezTo>
                    <a:lnTo>
                      <a:pt x="112" y="35"/>
                    </a:lnTo>
                    <a:lnTo>
                      <a:pt x="111" y="38"/>
                    </a:lnTo>
                    <a:cubicBezTo>
                      <a:pt x="109" y="41"/>
                      <a:pt x="107" y="45"/>
                      <a:pt x="107" y="50"/>
                    </a:cubicBezTo>
                    <a:lnTo>
                      <a:pt x="107" y="50"/>
                    </a:lnTo>
                    <a:lnTo>
                      <a:pt x="107" y="50"/>
                    </a:lnTo>
                    <a:cubicBezTo>
                      <a:pt x="107" y="55"/>
                      <a:pt x="107" y="61"/>
                      <a:pt x="107" y="66"/>
                    </a:cubicBezTo>
                    <a:cubicBezTo>
                      <a:pt x="107" y="68"/>
                      <a:pt x="108" y="69"/>
                      <a:pt x="108" y="70"/>
                    </a:cubicBezTo>
                    <a:lnTo>
                      <a:pt x="109" y="73"/>
                    </a:lnTo>
                    <a:lnTo>
                      <a:pt x="112" y="73"/>
                    </a:lnTo>
                    <a:lnTo>
                      <a:pt x="111" y="70"/>
                    </a:lnTo>
                    <a:lnTo>
                      <a:pt x="114" y="69"/>
                    </a:lnTo>
                    <a:cubicBezTo>
                      <a:pt x="114" y="67"/>
                      <a:pt x="114" y="67"/>
                      <a:pt x="114" y="66"/>
                    </a:cubicBezTo>
                    <a:cubicBezTo>
                      <a:pt x="114" y="61"/>
                      <a:pt x="114" y="55"/>
                      <a:pt x="113" y="50"/>
                    </a:cubicBezTo>
                    <a:lnTo>
                      <a:pt x="113" y="50"/>
                    </a:lnTo>
                    <a:lnTo>
                      <a:pt x="113" y="50"/>
                    </a:lnTo>
                    <a:cubicBezTo>
                      <a:pt x="113" y="47"/>
                      <a:pt x="115" y="44"/>
                      <a:pt x="117" y="41"/>
                    </a:cubicBezTo>
                    <a:lnTo>
                      <a:pt x="114" y="39"/>
                    </a:lnTo>
                    <a:lnTo>
                      <a:pt x="112" y="42"/>
                    </a:lnTo>
                    <a:cubicBezTo>
                      <a:pt x="114" y="43"/>
                      <a:pt x="115" y="44"/>
                      <a:pt x="115" y="45"/>
                    </a:cubicBezTo>
                    <a:cubicBezTo>
                      <a:pt x="116" y="46"/>
                      <a:pt x="116" y="47"/>
                      <a:pt x="116" y="49"/>
                    </a:cubicBezTo>
                    <a:cubicBezTo>
                      <a:pt x="116" y="51"/>
                      <a:pt x="116" y="53"/>
                      <a:pt x="116" y="55"/>
                    </a:cubicBezTo>
                    <a:cubicBezTo>
                      <a:pt x="116" y="58"/>
                      <a:pt x="116" y="62"/>
                      <a:pt x="116" y="65"/>
                    </a:cubicBezTo>
                    <a:lnTo>
                      <a:pt x="119" y="65"/>
                    </a:lnTo>
                    <a:lnTo>
                      <a:pt x="118" y="62"/>
                    </a:lnTo>
                    <a:cubicBezTo>
                      <a:pt x="115" y="64"/>
                      <a:pt x="114" y="65"/>
                      <a:pt x="112" y="66"/>
                    </a:cubicBezTo>
                    <a:lnTo>
                      <a:pt x="112" y="66"/>
                    </a:lnTo>
                    <a:lnTo>
                      <a:pt x="113" y="67"/>
                    </a:lnTo>
                    <a:lnTo>
                      <a:pt x="112" y="66"/>
                    </a:lnTo>
                    <a:lnTo>
                      <a:pt x="112" y="66"/>
                    </a:lnTo>
                    <a:lnTo>
                      <a:pt x="113" y="67"/>
                    </a:lnTo>
                    <a:lnTo>
                      <a:pt x="112" y="66"/>
                    </a:lnTo>
                    <a:cubicBezTo>
                      <a:pt x="112" y="66"/>
                      <a:pt x="111" y="66"/>
                      <a:pt x="110" y="67"/>
                    </a:cubicBezTo>
                    <a:lnTo>
                      <a:pt x="111" y="70"/>
                    </a:lnTo>
                    <a:lnTo>
                      <a:pt x="114" y="69"/>
                    </a:lnTo>
                    <a:lnTo>
                      <a:pt x="111" y="70"/>
                    </a:lnTo>
                    <a:close/>
                    <a:moveTo>
                      <a:pt x="28" y="65"/>
                    </a:moveTo>
                    <a:lnTo>
                      <a:pt x="31" y="65"/>
                    </a:lnTo>
                    <a:cubicBezTo>
                      <a:pt x="31" y="62"/>
                      <a:pt x="31" y="59"/>
                      <a:pt x="31" y="57"/>
                    </a:cubicBezTo>
                    <a:cubicBezTo>
                      <a:pt x="31" y="55"/>
                      <a:pt x="31" y="53"/>
                      <a:pt x="31" y="51"/>
                    </a:cubicBezTo>
                    <a:lnTo>
                      <a:pt x="31" y="50"/>
                    </a:lnTo>
                    <a:cubicBezTo>
                      <a:pt x="31" y="46"/>
                      <a:pt x="30" y="43"/>
                      <a:pt x="29" y="40"/>
                    </a:cubicBezTo>
                    <a:cubicBezTo>
                      <a:pt x="28" y="40"/>
                      <a:pt x="28" y="39"/>
                      <a:pt x="27" y="38"/>
                    </a:cubicBezTo>
                    <a:cubicBezTo>
                      <a:pt x="26" y="37"/>
                      <a:pt x="25" y="36"/>
                      <a:pt x="23" y="36"/>
                    </a:cubicBezTo>
                    <a:lnTo>
                      <a:pt x="21" y="37"/>
                    </a:lnTo>
                    <a:lnTo>
                      <a:pt x="20" y="37"/>
                    </a:lnTo>
                    <a:lnTo>
                      <a:pt x="19" y="38"/>
                    </a:lnTo>
                    <a:cubicBezTo>
                      <a:pt x="18" y="41"/>
                      <a:pt x="16" y="44"/>
                      <a:pt x="16" y="48"/>
                    </a:cubicBezTo>
                    <a:lnTo>
                      <a:pt x="16" y="49"/>
                    </a:lnTo>
                    <a:lnTo>
                      <a:pt x="16" y="49"/>
                    </a:lnTo>
                    <a:lnTo>
                      <a:pt x="16" y="50"/>
                    </a:lnTo>
                    <a:cubicBezTo>
                      <a:pt x="16" y="53"/>
                      <a:pt x="16" y="57"/>
                      <a:pt x="16" y="60"/>
                    </a:cubicBezTo>
                    <a:cubicBezTo>
                      <a:pt x="16" y="64"/>
                      <a:pt x="16" y="67"/>
                      <a:pt x="17" y="71"/>
                    </a:cubicBezTo>
                    <a:lnTo>
                      <a:pt x="18" y="75"/>
                    </a:lnTo>
                    <a:lnTo>
                      <a:pt x="22" y="73"/>
                    </a:lnTo>
                    <a:cubicBezTo>
                      <a:pt x="25" y="71"/>
                      <a:pt x="27" y="70"/>
                      <a:pt x="30" y="68"/>
                    </a:cubicBezTo>
                    <a:lnTo>
                      <a:pt x="31" y="67"/>
                    </a:lnTo>
                    <a:lnTo>
                      <a:pt x="31" y="65"/>
                    </a:lnTo>
                    <a:lnTo>
                      <a:pt x="28" y="65"/>
                    </a:lnTo>
                    <a:lnTo>
                      <a:pt x="26" y="63"/>
                    </a:lnTo>
                    <a:cubicBezTo>
                      <a:pt x="24" y="64"/>
                      <a:pt x="21" y="66"/>
                      <a:pt x="18" y="68"/>
                    </a:cubicBezTo>
                    <a:lnTo>
                      <a:pt x="20" y="70"/>
                    </a:lnTo>
                    <a:lnTo>
                      <a:pt x="23" y="70"/>
                    </a:lnTo>
                    <a:cubicBezTo>
                      <a:pt x="22" y="66"/>
                      <a:pt x="22" y="63"/>
                      <a:pt x="22" y="60"/>
                    </a:cubicBezTo>
                    <a:cubicBezTo>
                      <a:pt x="22" y="57"/>
                      <a:pt x="22" y="54"/>
                      <a:pt x="22" y="50"/>
                    </a:cubicBezTo>
                    <a:lnTo>
                      <a:pt x="22" y="49"/>
                    </a:lnTo>
                    <a:lnTo>
                      <a:pt x="22" y="49"/>
                    </a:lnTo>
                    <a:lnTo>
                      <a:pt x="22" y="48"/>
                    </a:lnTo>
                    <a:cubicBezTo>
                      <a:pt x="22" y="46"/>
                      <a:pt x="24" y="44"/>
                      <a:pt x="25" y="41"/>
                    </a:cubicBezTo>
                    <a:lnTo>
                      <a:pt x="22" y="40"/>
                    </a:lnTo>
                    <a:lnTo>
                      <a:pt x="23" y="43"/>
                    </a:lnTo>
                    <a:lnTo>
                      <a:pt x="23" y="43"/>
                    </a:lnTo>
                    <a:lnTo>
                      <a:pt x="23" y="42"/>
                    </a:lnTo>
                    <a:lnTo>
                      <a:pt x="23" y="43"/>
                    </a:lnTo>
                    <a:lnTo>
                      <a:pt x="23" y="43"/>
                    </a:lnTo>
                    <a:lnTo>
                      <a:pt x="23" y="42"/>
                    </a:lnTo>
                    <a:lnTo>
                      <a:pt x="23" y="43"/>
                    </a:lnTo>
                    <a:lnTo>
                      <a:pt x="23" y="42"/>
                    </a:lnTo>
                    <a:lnTo>
                      <a:pt x="23" y="43"/>
                    </a:lnTo>
                    <a:lnTo>
                      <a:pt x="23" y="43"/>
                    </a:lnTo>
                    <a:lnTo>
                      <a:pt x="23" y="42"/>
                    </a:lnTo>
                    <a:lnTo>
                      <a:pt x="23" y="43"/>
                    </a:lnTo>
                    <a:lnTo>
                      <a:pt x="23" y="43"/>
                    </a:lnTo>
                    <a:cubicBezTo>
                      <a:pt x="24" y="46"/>
                      <a:pt x="25" y="48"/>
                      <a:pt x="25" y="50"/>
                    </a:cubicBezTo>
                    <a:lnTo>
                      <a:pt x="25" y="51"/>
                    </a:lnTo>
                    <a:cubicBezTo>
                      <a:pt x="25" y="53"/>
                      <a:pt x="25" y="55"/>
                      <a:pt x="25" y="57"/>
                    </a:cubicBezTo>
                    <a:cubicBezTo>
                      <a:pt x="25" y="59"/>
                      <a:pt x="25" y="62"/>
                      <a:pt x="25" y="65"/>
                    </a:cubicBezTo>
                    <a:lnTo>
                      <a:pt x="28" y="65"/>
                    </a:lnTo>
                    <a:lnTo>
                      <a:pt x="26" y="63"/>
                    </a:lnTo>
                    <a:lnTo>
                      <a:pt x="28" y="65"/>
                    </a:lnTo>
                    <a:close/>
                    <a:moveTo>
                      <a:pt x="53" y="22"/>
                    </a:moveTo>
                    <a:lnTo>
                      <a:pt x="52" y="24"/>
                    </a:lnTo>
                    <a:cubicBezTo>
                      <a:pt x="58" y="28"/>
                      <a:pt x="63" y="32"/>
                      <a:pt x="71" y="34"/>
                    </a:cubicBezTo>
                    <a:lnTo>
                      <a:pt x="74" y="34"/>
                    </a:lnTo>
                    <a:lnTo>
                      <a:pt x="75" y="31"/>
                    </a:lnTo>
                    <a:cubicBezTo>
                      <a:pt x="75" y="27"/>
                      <a:pt x="76" y="25"/>
                      <a:pt x="76" y="23"/>
                    </a:cubicBezTo>
                    <a:cubicBezTo>
                      <a:pt x="76" y="20"/>
                      <a:pt x="75" y="17"/>
                      <a:pt x="74" y="14"/>
                    </a:cubicBezTo>
                    <a:lnTo>
                      <a:pt x="73" y="12"/>
                    </a:lnTo>
                    <a:lnTo>
                      <a:pt x="70" y="12"/>
                    </a:lnTo>
                    <a:cubicBezTo>
                      <a:pt x="64" y="13"/>
                      <a:pt x="59" y="16"/>
                      <a:pt x="52" y="19"/>
                    </a:cubicBezTo>
                    <a:lnTo>
                      <a:pt x="46" y="21"/>
                    </a:lnTo>
                    <a:lnTo>
                      <a:pt x="52" y="24"/>
                    </a:lnTo>
                    <a:lnTo>
                      <a:pt x="53" y="22"/>
                    </a:lnTo>
                    <a:lnTo>
                      <a:pt x="54" y="24"/>
                    </a:lnTo>
                    <a:cubicBezTo>
                      <a:pt x="61" y="22"/>
                      <a:pt x="66" y="20"/>
                      <a:pt x="71" y="19"/>
                    </a:cubicBezTo>
                    <a:lnTo>
                      <a:pt x="71" y="16"/>
                    </a:lnTo>
                    <a:lnTo>
                      <a:pt x="68" y="17"/>
                    </a:lnTo>
                    <a:cubicBezTo>
                      <a:pt x="69" y="20"/>
                      <a:pt x="69" y="21"/>
                      <a:pt x="69" y="23"/>
                    </a:cubicBezTo>
                    <a:cubicBezTo>
                      <a:pt x="69" y="24"/>
                      <a:pt x="69" y="26"/>
                      <a:pt x="68" y="30"/>
                    </a:cubicBezTo>
                    <a:lnTo>
                      <a:pt x="72" y="30"/>
                    </a:lnTo>
                    <a:lnTo>
                      <a:pt x="72" y="27"/>
                    </a:lnTo>
                    <a:cubicBezTo>
                      <a:pt x="67" y="27"/>
                      <a:pt x="62" y="23"/>
                      <a:pt x="55" y="19"/>
                    </a:cubicBezTo>
                    <a:lnTo>
                      <a:pt x="53" y="22"/>
                    </a:lnTo>
                    <a:lnTo>
                      <a:pt x="54" y="24"/>
                    </a:lnTo>
                    <a:lnTo>
                      <a:pt x="53" y="22"/>
                    </a:lnTo>
                    <a:close/>
                    <a:moveTo>
                      <a:pt x="128" y="21"/>
                    </a:moveTo>
                    <a:lnTo>
                      <a:pt x="129" y="18"/>
                    </a:lnTo>
                    <a:cubicBezTo>
                      <a:pt x="123" y="16"/>
                      <a:pt x="118" y="13"/>
                      <a:pt x="111" y="13"/>
                    </a:cubicBezTo>
                    <a:lnTo>
                      <a:pt x="108" y="13"/>
                    </a:lnTo>
                    <a:lnTo>
                      <a:pt x="107" y="16"/>
                    </a:lnTo>
                    <a:cubicBezTo>
                      <a:pt x="107" y="18"/>
                      <a:pt x="107" y="21"/>
                      <a:pt x="107" y="24"/>
                    </a:cubicBezTo>
                    <a:cubicBezTo>
                      <a:pt x="107" y="26"/>
                      <a:pt x="107" y="29"/>
                      <a:pt x="108" y="31"/>
                    </a:cubicBezTo>
                    <a:lnTo>
                      <a:pt x="109" y="35"/>
                    </a:lnTo>
                    <a:lnTo>
                      <a:pt x="112" y="33"/>
                    </a:lnTo>
                    <a:cubicBezTo>
                      <a:pt x="118" y="31"/>
                      <a:pt x="124" y="29"/>
                      <a:pt x="130" y="24"/>
                    </a:cubicBezTo>
                    <a:lnTo>
                      <a:pt x="134" y="20"/>
                    </a:lnTo>
                    <a:lnTo>
                      <a:pt x="129" y="18"/>
                    </a:lnTo>
                    <a:lnTo>
                      <a:pt x="128" y="21"/>
                    </a:lnTo>
                    <a:lnTo>
                      <a:pt x="125" y="19"/>
                    </a:lnTo>
                    <a:cubicBezTo>
                      <a:pt x="121" y="23"/>
                      <a:pt x="116" y="25"/>
                      <a:pt x="110" y="28"/>
                    </a:cubicBezTo>
                    <a:lnTo>
                      <a:pt x="111" y="31"/>
                    </a:lnTo>
                    <a:lnTo>
                      <a:pt x="114" y="30"/>
                    </a:lnTo>
                    <a:cubicBezTo>
                      <a:pt x="114" y="28"/>
                      <a:pt x="113" y="26"/>
                      <a:pt x="113" y="24"/>
                    </a:cubicBezTo>
                    <a:cubicBezTo>
                      <a:pt x="113" y="21"/>
                      <a:pt x="114" y="19"/>
                      <a:pt x="114" y="16"/>
                    </a:cubicBezTo>
                    <a:lnTo>
                      <a:pt x="111" y="16"/>
                    </a:lnTo>
                    <a:lnTo>
                      <a:pt x="110" y="19"/>
                    </a:lnTo>
                    <a:cubicBezTo>
                      <a:pt x="116" y="19"/>
                      <a:pt x="120" y="22"/>
                      <a:pt x="127" y="24"/>
                    </a:cubicBezTo>
                    <a:lnTo>
                      <a:pt x="128" y="21"/>
                    </a:lnTo>
                    <a:lnTo>
                      <a:pt x="125" y="19"/>
                    </a:lnTo>
                    <a:lnTo>
                      <a:pt x="128" y="21"/>
                    </a:lnTo>
                    <a:close/>
                    <a:moveTo>
                      <a:pt x="91" y="15"/>
                    </a:moveTo>
                    <a:lnTo>
                      <a:pt x="89" y="13"/>
                    </a:lnTo>
                    <a:cubicBezTo>
                      <a:pt x="86" y="15"/>
                      <a:pt x="84" y="17"/>
                      <a:pt x="82" y="19"/>
                    </a:cubicBezTo>
                    <a:lnTo>
                      <a:pt x="82" y="20"/>
                    </a:lnTo>
                    <a:lnTo>
                      <a:pt x="82" y="24"/>
                    </a:lnTo>
                    <a:lnTo>
                      <a:pt x="81" y="25"/>
                    </a:lnTo>
                    <a:lnTo>
                      <a:pt x="82" y="26"/>
                    </a:lnTo>
                    <a:cubicBezTo>
                      <a:pt x="84" y="29"/>
                      <a:pt x="87" y="31"/>
                      <a:pt x="89" y="33"/>
                    </a:cubicBezTo>
                    <a:lnTo>
                      <a:pt x="91" y="35"/>
                    </a:lnTo>
                    <a:lnTo>
                      <a:pt x="93" y="33"/>
                    </a:lnTo>
                    <a:cubicBezTo>
                      <a:pt x="96" y="30"/>
                      <a:pt x="98" y="28"/>
                      <a:pt x="100" y="25"/>
                    </a:cubicBezTo>
                    <a:lnTo>
                      <a:pt x="102" y="24"/>
                    </a:lnTo>
                    <a:lnTo>
                      <a:pt x="101" y="22"/>
                    </a:lnTo>
                    <a:cubicBezTo>
                      <a:pt x="99" y="17"/>
                      <a:pt x="95" y="15"/>
                      <a:pt x="93" y="13"/>
                    </a:cubicBezTo>
                    <a:lnTo>
                      <a:pt x="91" y="10"/>
                    </a:lnTo>
                    <a:lnTo>
                      <a:pt x="89" y="13"/>
                    </a:lnTo>
                    <a:lnTo>
                      <a:pt x="91" y="15"/>
                    </a:lnTo>
                    <a:lnTo>
                      <a:pt x="88" y="17"/>
                    </a:lnTo>
                    <a:cubicBezTo>
                      <a:pt x="92" y="20"/>
                      <a:pt x="94" y="22"/>
                      <a:pt x="95" y="24"/>
                    </a:cubicBezTo>
                    <a:lnTo>
                      <a:pt x="98" y="23"/>
                    </a:lnTo>
                    <a:lnTo>
                      <a:pt x="96" y="21"/>
                    </a:lnTo>
                    <a:cubicBezTo>
                      <a:pt x="94" y="23"/>
                      <a:pt x="91" y="26"/>
                      <a:pt x="89" y="28"/>
                    </a:cubicBezTo>
                    <a:lnTo>
                      <a:pt x="91" y="30"/>
                    </a:lnTo>
                    <a:lnTo>
                      <a:pt x="93" y="28"/>
                    </a:lnTo>
                    <a:cubicBezTo>
                      <a:pt x="91" y="26"/>
                      <a:pt x="89" y="24"/>
                      <a:pt x="87" y="22"/>
                    </a:cubicBezTo>
                    <a:lnTo>
                      <a:pt x="85" y="24"/>
                    </a:lnTo>
                    <a:lnTo>
                      <a:pt x="88" y="24"/>
                    </a:lnTo>
                    <a:lnTo>
                      <a:pt x="88" y="21"/>
                    </a:lnTo>
                    <a:lnTo>
                      <a:pt x="85" y="21"/>
                    </a:lnTo>
                    <a:lnTo>
                      <a:pt x="87" y="23"/>
                    </a:lnTo>
                    <a:cubicBezTo>
                      <a:pt x="89" y="21"/>
                      <a:pt x="91" y="20"/>
                      <a:pt x="93" y="17"/>
                    </a:cubicBezTo>
                    <a:lnTo>
                      <a:pt x="91" y="15"/>
                    </a:lnTo>
                    <a:lnTo>
                      <a:pt x="88" y="17"/>
                    </a:lnTo>
                    <a:lnTo>
                      <a:pt x="91" y="15"/>
                    </a:lnTo>
                    <a:close/>
                    <a:moveTo>
                      <a:pt x="129" y="31"/>
                    </a:moveTo>
                    <a:lnTo>
                      <a:pt x="127" y="33"/>
                    </a:lnTo>
                    <a:cubicBezTo>
                      <a:pt x="130" y="37"/>
                      <a:pt x="132" y="38"/>
                      <a:pt x="134" y="41"/>
                    </a:cubicBezTo>
                    <a:lnTo>
                      <a:pt x="136" y="43"/>
                    </a:lnTo>
                    <a:lnTo>
                      <a:pt x="139" y="41"/>
                    </a:lnTo>
                    <a:cubicBezTo>
                      <a:pt x="141" y="38"/>
                      <a:pt x="143" y="36"/>
                      <a:pt x="145" y="34"/>
                    </a:cubicBezTo>
                    <a:lnTo>
                      <a:pt x="147" y="31"/>
                    </a:lnTo>
                    <a:lnTo>
                      <a:pt x="145" y="29"/>
                    </a:lnTo>
                    <a:cubicBezTo>
                      <a:pt x="142" y="27"/>
                      <a:pt x="140" y="25"/>
                      <a:pt x="138" y="23"/>
                    </a:cubicBezTo>
                    <a:lnTo>
                      <a:pt x="136" y="21"/>
                    </a:lnTo>
                    <a:lnTo>
                      <a:pt x="134" y="23"/>
                    </a:lnTo>
                    <a:cubicBezTo>
                      <a:pt x="131" y="25"/>
                      <a:pt x="130" y="27"/>
                      <a:pt x="127" y="29"/>
                    </a:cubicBezTo>
                    <a:lnTo>
                      <a:pt x="125" y="31"/>
                    </a:lnTo>
                    <a:lnTo>
                      <a:pt x="127" y="33"/>
                    </a:lnTo>
                    <a:lnTo>
                      <a:pt x="129" y="31"/>
                    </a:lnTo>
                    <a:lnTo>
                      <a:pt x="131" y="34"/>
                    </a:lnTo>
                    <a:cubicBezTo>
                      <a:pt x="134" y="31"/>
                      <a:pt x="136" y="30"/>
                      <a:pt x="138" y="28"/>
                    </a:cubicBezTo>
                    <a:lnTo>
                      <a:pt x="136" y="26"/>
                    </a:lnTo>
                    <a:lnTo>
                      <a:pt x="134" y="28"/>
                    </a:lnTo>
                    <a:cubicBezTo>
                      <a:pt x="136" y="30"/>
                      <a:pt x="138" y="32"/>
                      <a:pt x="140" y="34"/>
                    </a:cubicBezTo>
                    <a:lnTo>
                      <a:pt x="142" y="31"/>
                    </a:lnTo>
                    <a:lnTo>
                      <a:pt x="140" y="29"/>
                    </a:lnTo>
                    <a:cubicBezTo>
                      <a:pt x="138" y="32"/>
                      <a:pt x="136" y="34"/>
                      <a:pt x="134" y="36"/>
                    </a:cubicBezTo>
                    <a:lnTo>
                      <a:pt x="136" y="39"/>
                    </a:lnTo>
                    <a:lnTo>
                      <a:pt x="138" y="36"/>
                    </a:lnTo>
                    <a:cubicBezTo>
                      <a:pt x="136" y="34"/>
                      <a:pt x="135" y="32"/>
                      <a:pt x="132" y="29"/>
                    </a:cubicBezTo>
                    <a:lnTo>
                      <a:pt x="129" y="31"/>
                    </a:lnTo>
                    <a:lnTo>
                      <a:pt x="131" y="34"/>
                    </a:lnTo>
                    <a:lnTo>
                      <a:pt x="129" y="31"/>
                    </a:lnTo>
                    <a:close/>
                    <a:moveTo>
                      <a:pt x="40" y="32"/>
                    </a:moveTo>
                    <a:lnTo>
                      <a:pt x="37" y="34"/>
                    </a:lnTo>
                    <a:cubicBezTo>
                      <a:pt x="39" y="36"/>
                      <a:pt x="41" y="38"/>
                      <a:pt x="44" y="41"/>
                    </a:cubicBezTo>
                    <a:lnTo>
                      <a:pt x="48" y="45"/>
                    </a:lnTo>
                    <a:lnTo>
                      <a:pt x="49" y="40"/>
                    </a:lnTo>
                    <a:cubicBezTo>
                      <a:pt x="50" y="39"/>
                      <a:pt x="50" y="38"/>
                      <a:pt x="51" y="37"/>
                    </a:cubicBezTo>
                    <a:cubicBezTo>
                      <a:pt x="52" y="36"/>
                      <a:pt x="54" y="34"/>
                      <a:pt x="55" y="32"/>
                    </a:cubicBezTo>
                    <a:lnTo>
                      <a:pt x="55" y="30"/>
                    </a:lnTo>
                    <a:lnTo>
                      <a:pt x="54" y="29"/>
                    </a:lnTo>
                    <a:cubicBezTo>
                      <a:pt x="52" y="27"/>
                      <a:pt x="50" y="25"/>
                      <a:pt x="48" y="23"/>
                    </a:cubicBezTo>
                    <a:lnTo>
                      <a:pt x="45" y="21"/>
                    </a:lnTo>
                    <a:lnTo>
                      <a:pt x="43" y="23"/>
                    </a:lnTo>
                    <a:cubicBezTo>
                      <a:pt x="41" y="26"/>
                      <a:pt x="39" y="28"/>
                      <a:pt x="37" y="30"/>
                    </a:cubicBezTo>
                    <a:lnTo>
                      <a:pt x="35" y="32"/>
                    </a:lnTo>
                    <a:lnTo>
                      <a:pt x="37" y="34"/>
                    </a:lnTo>
                    <a:lnTo>
                      <a:pt x="40" y="32"/>
                    </a:lnTo>
                    <a:lnTo>
                      <a:pt x="42" y="34"/>
                    </a:lnTo>
                    <a:cubicBezTo>
                      <a:pt x="44" y="32"/>
                      <a:pt x="46" y="30"/>
                      <a:pt x="48" y="28"/>
                    </a:cubicBezTo>
                    <a:lnTo>
                      <a:pt x="45" y="25"/>
                    </a:lnTo>
                    <a:lnTo>
                      <a:pt x="43" y="28"/>
                    </a:lnTo>
                    <a:cubicBezTo>
                      <a:pt x="45" y="30"/>
                      <a:pt x="47" y="32"/>
                      <a:pt x="49" y="33"/>
                    </a:cubicBezTo>
                    <a:lnTo>
                      <a:pt x="51" y="31"/>
                    </a:lnTo>
                    <a:lnTo>
                      <a:pt x="48" y="31"/>
                    </a:lnTo>
                    <a:cubicBezTo>
                      <a:pt x="48" y="31"/>
                      <a:pt x="48" y="32"/>
                      <a:pt x="47" y="33"/>
                    </a:cubicBezTo>
                    <a:cubicBezTo>
                      <a:pt x="46" y="34"/>
                      <a:pt x="44" y="35"/>
                      <a:pt x="43" y="38"/>
                    </a:cubicBezTo>
                    <a:lnTo>
                      <a:pt x="46" y="39"/>
                    </a:lnTo>
                    <a:lnTo>
                      <a:pt x="49" y="37"/>
                    </a:lnTo>
                    <a:cubicBezTo>
                      <a:pt x="46" y="34"/>
                      <a:pt x="44" y="32"/>
                      <a:pt x="42" y="30"/>
                    </a:cubicBezTo>
                    <a:lnTo>
                      <a:pt x="40" y="32"/>
                    </a:lnTo>
                    <a:lnTo>
                      <a:pt x="42" y="34"/>
                    </a:lnTo>
                    <a:lnTo>
                      <a:pt x="40"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3" name="Freeform 2516">
                <a:extLst>
                  <a:ext uri="{FF2B5EF4-FFF2-40B4-BE49-F238E27FC236}">
                    <a16:creationId xmlns:a16="http://schemas.microsoft.com/office/drawing/2014/main" id="{F0C2791D-FF89-4E6F-81AA-865B842B7E86}"/>
                  </a:ext>
                </a:extLst>
              </p:cNvPr>
              <p:cNvSpPr>
                <a:spLocks noEditPoints="1"/>
              </p:cNvSpPr>
              <p:nvPr/>
            </p:nvSpPr>
            <p:spPr bwMode="auto">
              <a:xfrm>
                <a:off x="2942" y="4880"/>
                <a:ext cx="104" cy="98"/>
              </a:xfrm>
              <a:custGeom>
                <a:avLst/>
                <a:gdLst>
                  <a:gd name="T0" fmla="*/ 7 w 183"/>
                  <a:gd name="T1" fmla="*/ 167 h 172"/>
                  <a:gd name="T2" fmla="*/ 9 w 183"/>
                  <a:gd name="T3" fmla="*/ 48 h 172"/>
                  <a:gd name="T4" fmla="*/ 180 w 183"/>
                  <a:gd name="T5" fmla="*/ 168 h 172"/>
                  <a:gd name="T6" fmla="*/ 0 w 183"/>
                  <a:gd name="T7" fmla="*/ 55 h 172"/>
                  <a:gd name="T8" fmla="*/ 183 w 183"/>
                  <a:gd name="T9" fmla="*/ 168 h 172"/>
                  <a:gd name="T10" fmla="*/ 150 w 183"/>
                  <a:gd name="T11" fmla="*/ 70 h 172"/>
                  <a:gd name="T12" fmla="*/ 148 w 183"/>
                  <a:gd name="T13" fmla="*/ 78 h 172"/>
                  <a:gd name="T14" fmla="*/ 143 w 183"/>
                  <a:gd name="T15" fmla="*/ 152 h 172"/>
                  <a:gd name="T16" fmla="*/ 47 w 183"/>
                  <a:gd name="T17" fmla="*/ 79 h 172"/>
                  <a:gd name="T18" fmla="*/ 62 w 183"/>
                  <a:gd name="T19" fmla="*/ 76 h 172"/>
                  <a:gd name="T20" fmla="*/ 19 w 183"/>
                  <a:gd name="T21" fmla="*/ 82 h 172"/>
                  <a:gd name="T22" fmla="*/ 47 w 183"/>
                  <a:gd name="T23" fmla="*/ 88 h 172"/>
                  <a:gd name="T24" fmla="*/ 21 w 183"/>
                  <a:gd name="T25" fmla="*/ 85 h 172"/>
                  <a:gd name="T26" fmla="*/ 41 w 183"/>
                  <a:gd name="T27" fmla="*/ 86 h 172"/>
                  <a:gd name="T28" fmla="*/ 23 w 183"/>
                  <a:gd name="T29" fmla="*/ 82 h 172"/>
                  <a:gd name="T30" fmla="*/ 107 w 183"/>
                  <a:gd name="T31" fmla="*/ 150 h 172"/>
                  <a:gd name="T32" fmla="*/ 92 w 183"/>
                  <a:gd name="T33" fmla="*/ 73 h 172"/>
                  <a:gd name="T34" fmla="*/ 83 w 183"/>
                  <a:gd name="T35" fmla="*/ 136 h 172"/>
                  <a:gd name="T36" fmla="*/ 108 w 183"/>
                  <a:gd name="T37" fmla="*/ 152 h 172"/>
                  <a:gd name="T38" fmla="*/ 136 w 183"/>
                  <a:gd name="T39" fmla="*/ 79 h 172"/>
                  <a:gd name="T40" fmla="*/ 131 w 183"/>
                  <a:gd name="T41" fmla="*/ 93 h 172"/>
                  <a:gd name="T42" fmla="*/ 114 w 183"/>
                  <a:gd name="T43" fmla="*/ 82 h 172"/>
                  <a:gd name="T44" fmla="*/ 45 w 183"/>
                  <a:gd name="T45" fmla="*/ 51 h 172"/>
                  <a:gd name="T46" fmla="*/ 49 w 183"/>
                  <a:gd name="T47" fmla="*/ 67 h 172"/>
                  <a:gd name="T48" fmla="*/ 51 w 183"/>
                  <a:gd name="T49" fmla="*/ 50 h 172"/>
                  <a:gd name="T50" fmla="*/ 152 w 183"/>
                  <a:gd name="T51" fmla="*/ 59 h 172"/>
                  <a:gd name="T52" fmla="*/ 143 w 183"/>
                  <a:gd name="T53" fmla="*/ 49 h 172"/>
                  <a:gd name="T54" fmla="*/ 37 w 183"/>
                  <a:gd name="T55" fmla="*/ 37 h 172"/>
                  <a:gd name="T56" fmla="*/ 40 w 183"/>
                  <a:gd name="T57" fmla="*/ 33 h 172"/>
                  <a:gd name="T58" fmla="*/ 38 w 183"/>
                  <a:gd name="T59" fmla="*/ 50 h 172"/>
                  <a:gd name="T60" fmla="*/ 74 w 183"/>
                  <a:gd name="T61" fmla="*/ 41 h 172"/>
                  <a:gd name="T62" fmla="*/ 63 w 183"/>
                  <a:gd name="T63" fmla="*/ 65 h 172"/>
                  <a:gd name="T64" fmla="*/ 69 w 183"/>
                  <a:gd name="T65" fmla="*/ 67 h 172"/>
                  <a:gd name="T66" fmla="*/ 76 w 183"/>
                  <a:gd name="T67" fmla="*/ 49 h 172"/>
                  <a:gd name="T68" fmla="*/ 84 w 183"/>
                  <a:gd name="T69" fmla="*/ 38 h 172"/>
                  <a:gd name="T70" fmla="*/ 83 w 183"/>
                  <a:gd name="T71" fmla="*/ 50 h 172"/>
                  <a:gd name="T72" fmla="*/ 93 w 183"/>
                  <a:gd name="T73" fmla="*/ 67 h 172"/>
                  <a:gd name="T74" fmla="*/ 104 w 183"/>
                  <a:gd name="T75" fmla="*/ 69 h 172"/>
                  <a:gd name="T76" fmla="*/ 167 w 183"/>
                  <a:gd name="T77" fmla="*/ 57 h 172"/>
                  <a:gd name="T78" fmla="*/ 156 w 183"/>
                  <a:gd name="T79" fmla="*/ 63 h 172"/>
                  <a:gd name="T80" fmla="*/ 113 w 183"/>
                  <a:gd name="T81" fmla="*/ 36 h 172"/>
                  <a:gd name="T82" fmla="*/ 124 w 183"/>
                  <a:gd name="T83" fmla="*/ 61 h 172"/>
                  <a:gd name="T84" fmla="*/ 116 w 183"/>
                  <a:gd name="T85" fmla="*/ 65 h 172"/>
                  <a:gd name="T86" fmla="*/ 114 w 183"/>
                  <a:gd name="T87" fmla="*/ 68 h 172"/>
                  <a:gd name="T88" fmla="*/ 113 w 183"/>
                  <a:gd name="T89" fmla="*/ 40 h 172"/>
                  <a:gd name="T90" fmla="*/ 32 w 183"/>
                  <a:gd name="T91" fmla="*/ 59 h 172"/>
                  <a:gd name="T92" fmla="*/ 24 w 183"/>
                  <a:gd name="T93" fmla="*/ 65 h 172"/>
                  <a:gd name="T94" fmla="*/ 128 w 183"/>
                  <a:gd name="T95" fmla="*/ 71 h 172"/>
                  <a:gd name="T96" fmla="*/ 124 w 183"/>
                  <a:gd name="T97" fmla="*/ 68 h 172"/>
                  <a:gd name="T98" fmla="*/ 132 w 183"/>
                  <a:gd name="T99" fmla="*/ 65 h 172"/>
                  <a:gd name="T100" fmla="*/ 131 w 183"/>
                  <a:gd name="T101" fmla="*/ 24 h 172"/>
                  <a:gd name="T102" fmla="*/ 111 w 183"/>
                  <a:gd name="T103" fmla="*/ 17 h 172"/>
                  <a:gd name="T104" fmla="*/ 71 w 183"/>
                  <a:gd name="T105" fmla="*/ 12 h 172"/>
                  <a:gd name="T106" fmla="*/ 56 w 183"/>
                  <a:gd name="T107" fmla="*/ 24 h 172"/>
                  <a:gd name="T108" fmla="*/ 82 w 183"/>
                  <a:gd name="T109" fmla="*/ 20 h 172"/>
                  <a:gd name="T110" fmla="*/ 95 w 183"/>
                  <a:gd name="T111" fmla="*/ 23 h 172"/>
                  <a:gd name="T112" fmla="*/ 131 w 183"/>
                  <a:gd name="T113" fmla="*/ 32 h 172"/>
                  <a:gd name="T114" fmla="*/ 133 w 183"/>
                  <a:gd name="T115" fmla="*/ 34 h 172"/>
                  <a:gd name="T116" fmla="*/ 38 w 183"/>
                  <a:gd name="T117" fmla="*/ 34 h 172"/>
                  <a:gd name="T118" fmla="*/ 40 w 183"/>
                  <a:gd name="T119" fmla="*/ 32 h 172"/>
                  <a:gd name="T120" fmla="*/ 40 w 183"/>
                  <a:gd name="T121" fmla="*/ 3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 h="172">
                    <a:moveTo>
                      <a:pt x="180" y="168"/>
                    </a:moveTo>
                    <a:lnTo>
                      <a:pt x="179" y="165"/>
                    </a:lnTo>
                    <a:cubicBezTo>
                      <a:pt x="178" y="165"/>
                      <a:pt x="177" y="166"/>
                      <a:pt x="177" y="166"/>
                    </a:cubicBezTo>
                    <a:lnTo>
                      <a:pt x="176" y="166"/>
                    </a:lnTo>
                    <a:lnTo>
                      <a:pt x="177" y="167"/>
                    </a:lnTo>
                    <a:lnTo>
                      <a:pt x="177" y="166"/>
                    </a:lnTo>
                    <a:lnTo>
                      <a:pt x="176" y="166"/>
                    </a:lnTo>
                    <a:lnTo>
                      <a:pt x="177" y="167"/>
                    </a:lnTo>
                    <a:lnTo>
                      <a:pt x="177" y="166"/>
                    </a:lnTo>
                    <a:cubicBezTo>
                      <a:pt x="145" y="166"/>
                      <a:pt x="113" y="166"/>
                      <a:pt x="81" y="166"/>
                    </a:cubicBezTo>
                    <a:cubicBezTo>
                      <a:pt x="56" y="166"/>
                      <a:pt x="31" y="166"/>
                      <a:pt x="7" y="166"/>
                    </a:cubicBezTo>
                    <a:lnTo>
                      <a:pt x="7" y="167"/>
                    </a:lnTo>
                    <a:lnTo>
                      <a:pt x="7" y="166"/>
                    </a:lnTo>
                    <a:lnTo>
                      <a:pt x="7" y="166"/>
                    </a:lnTo>
                    <a:lnTo>
                      <a:pt x="7" y="167"/>
                    </a:lnTo>
                    <a:lnTo>
                      <a:pt x="7" y="166"/>
                    </a:lnTo>
                    <a:cubicBezTo>
                      <a:pt x="7" y="166"/>
                      <a:pt x="6" y="166"/>
                      <a:pt x="5" y="165"/>
                    </a:cubicBezTo>
                    <a:lnTo>
                      <a:pt x="4" y="168"/>
                    </a:lnTo>
                    <a:lnTo>
                      <a:pt x="7" y="168"/>
                    </a:lnTo>
                    <a:cubicBezTo>
                      <a:pt x="7" y="166"/>
                      <a:pt x="6" y="165"/>
                      <a:pt x="6" y="164"/>
                    </a:cubicBezTo>
                    <a:cubicBezTo>
                      <a:pt x="6" y="159"/>
                      <a:pt x="6" y="155"/>
                      <a:pt x="6" y="151"/>
                    </a:cubicBezTo>
                    <a:cubicBezTo>
                      <a:pt x="6" y="132"/>
                      <a:pt x="6" y="112"/>
                      <a:pt x="6" y="93"/>
                    </a:cubicBezTo>
                    <a:cubicBezTo>
                      <a:pt x="6" y="80"/>
                      <a:pt x="6" y="68"/>
                      <a:pt x="6" y="55"/>
                    </a:cubicBezTo>
                    <a:lnTo>
                      <a:pt x="6" y="55"/>
                    </a:lnTo>
                    <a:lnTo>
                      <a:pt x="6" y="55"/>
                    </a:lnTo>
                    <a:lnTo>
                      <a:pt x="6" y="55"/>
                    </a:lnTo>
                    <a:lnTo>
                      <a:pt x="6" y="55"/>
                    </a:lnTo>
                    <a:lnTo>
                      <a:pt x="6" y="55"/>
                    </a:lnTo>
                    <a:lnTo>
                      <a:pt x="6" y="55"/>
                    </a:lnTo>
                    <a:cubicBezTo>
                      <a:pt x="6" y="52"/>
                      <a:pt x="7" y="50"/>
                      <a:pt x="9" y="48"/>
                    </a:cubicBezTo>
                    <a:cubicBezTo>
                      <a:pt x="28" y="30"/>
                      <a:pt x="49" y="16"/>
                      <a:pt x="74" y="9"/>
                    </a:cubicBezTo>
                    <a:cubicBezTo>
                      <a:pt x="79" y="8"/>
                      <a:pt x="85" y="7"/>
                      <a:pt x="91" y="6"/>
                    </a:cubicBezTo>
                    <a:lnTo>
                      <a:pt x="92" y="6"/>
                    </a:lnTo>
                    <a:cubicBezTo>
                      <a:pt x="92" y="6"/>
                      <a:pt x="93" y="6"/>
                      <a:pt x="94" y="6"/>
                    </a:cubicBezTo>
                    <a:cubicBezTo>
                      <a:pt x="114" y="9"/>
                      <a:pt x="133" y="16"/>
                      <a:pt x="150" y="27"/>
                    </a:cubicBezTo>
                    <a:cubicBezTo>
                      <a:pt x="158" y="33"/>
                      <a:pt x="166" y="40"/>
                      <a:pt x="174" y="47"/>
                    </a:cubicBezTo>
                    <a:cubicBezTo>
                      <a:pt x="176" y="49"/>
                      <a:pt x="177" y="51"/>
                      <a:pt x="177" y="55"/>
                    </a:cubicBezTo>
                    <a:lnTo>
                      <a:pt x="177" y="55"/>
                    </a:lnTo>
                    <a:cubicBezTo>
                      <a:pt x="177" y="59"/>
                      <a:pt x="177" y="64"/>
                      <a:pt x="177" y="68"/>
                    </a:cubicBezTo>
                    <a:cubicBezTo>
                      <a:pt x="177" y="74"/>
                      <a:pt x="177" y="80"/>
                      <a:pt x="177" y="86"/>
                    </a:cubicBezTo>
                    <a:lnTo>
                      <a:pt x="177" y="159"/>
                    </a:lnTo>
                    <a:lnTo>
                      <a:pt x="177" y="168"/>
                    </a:lnTo>
                    <a:lnTo>
                      <a:pt x="180" y="168"/>
                    </a:lnTo>
                    <a:lnTo>
                      <a:pt x="179" y="165"/>
                    </a:lnTo>
                    <a:lnTo>
                      <a:pt x="180" y="168"/>
                    </a:lnTo>
                    <a:lnTo>
                      <a:pt x="183" y="168"/>
                    </a:lnTo>
                    <a:lnTo>
                      <a:pt x="183" y="159"/>
                    </a:lnTo>
                    <a:lnTo>
                      <a:pt x="183" y="86"/>
                    </a:lnTo>
                    <a:cubicBezTo>
                      <a:pt x="183" y="80"/>
                      <a:pt x="183" y="74"/>
                      <a:pt x="183" y="68"/>
                    </a:cubicBezTo>
                    <a:cubicBezTo>
                      <a:pt x="183" y="64"/>
                      <a:pt x="183" y="59"/>
                      <a:pt x="183" y="55"/>
                    </a:cubicBezTo>
                    <a:lnTo>
                      <a:pt x="183" y="55"/>
                    </a:lnTo>
                    <a:cubicBezTo>
                      <a:pt x="183" y="50"/>
                      <a:pt x="181" y="46"/>
                      <a:pt x="178" y="42"/>
                    </a:cubicBezTo>
                    <a:cubicBezTo>
                      <a:pt x="170" y="35"/>
                      <a:pt x="162" y="28"/>
                      <a:pt x="153" y="22"/>
                    </a:cubicBezTo>
                    <a:cubicBezTo>
                      <a:pt x="135" y="10"/>
                      <a:pt x="116" y="3"/>
                      <a:pt x="95" y="0"/>
                    </a:cubicBezTo>
                    <a:cubicBezTo>
                      <a:pt x="94" y="0"/>
                      <a:pt x="93" y="0"/>
                      <a:pt x="92" y="0"/>
                    </a:cubicBezTo>
                    <a:lnTo>
                      <a:pt x="90" y="0"/>
                    </a:lnTo>
                    <a:cubicBezTo>
                      <a:pt x="84" y="1"/>
                      <a:pt x="78" y="2"/>
                      <a:pt x="72" y="3"/>
                    </a:cubicBezTo>
                    <a:cubicBezTo>
                      <a:pt x="46" y="10"/>
                      <a:pt x="24" y="24"/>
                      <a:pt x="5" y="43"/>
                    </a:cubicBezTo>
                    <a:cubicBezTo>
                      <a:pt x="1" y="46"/>
                      <a:pt x="0" y="51"/>
                      <a:pt x="0" y="55"/>
                    </a:cubicBezTo>
                    <a:lnTo>
                      <a:pt x="0" y="55"/>
                    </a:lnTo>
                    <a:lnTo>
                      <a:pt x="3" y="55"/>
                    </a:lnTo>
                    <a:lnTo>
                      <a:pt x="0" y="55"/>
                    </a:lnTo>
                    <a:cubicBezTo>
                      <a:pt x="0" y="68"/>
                      <a:pt x="0" y="80"/>
                      <a:pt x="0" y="93"/>
                    </a:cubicBezTo>
                    <a:cubicBezTo>
                      <a:pt x="0" y="112"/>
                      <a:pt x="0" y="132"/>
                      <a:pt x="0" y="151"/>
                    </a:cubicBezTo>
                    <a:lnTo>
                      <a:pt x="0" y="164"/>
                    </a:lnTo>
                    <a:cubicBezTo>
                      <a:pt x="0" y="166"/>
                      <a:pt x="1" y="168"/>
                      <a:pt x="1" y="169"/>
                    </a:cubicBezTo>
                    <a:lnTo>
                      <a:pt x="1" y="171"/>
                    </a:lnTo>
                    <a:lnTo>
                      <a:pt x="3" y="171"/>
                    </a:lnTo>
                    <a:cubicBezTo>
                      <a:pt x="4" y="172"/>
                      <a:pt x="5" y="172"/>
                      <a:pt x="7" y="172"/>
                    </a:cubicBezTo>
                    <a:cubicBezTo>
                      <a:pt x="31" y="172"/>
                      <a:pt x="56" y="172"/>
                      <a:pt x="81" y="172"/>
                    </a:cubicBezTo>
                    <a:cubicBezTo>
                      <a:pt x="113" y="172"/>
                      <a:pt x="145" y="172"/>
                      <a:pt x="177" y="172"/>
                    </a:cubicBezTo>
                    <a:cubicBezTo>
                      <a:pt x="178" y="172"/>
                      <a:pt x="178" y="172"/>
                      <a:pt x="179" y="172"/>
                    </a:cubicBezTo>
                    <a:lnTo>
                      <a:pt x="181" y="171"/>
                    </a:lnTo>
                    <a:lnTo>
                      <a:pt x="183" y="170"/>
                    </a:lnTo>
                    <a:lnTo>
                      <a:pt x="183" y="168"/>
                    </a:lnTo>
                    <a:lnTo>
                      <a:pt x="180" y="168"/>
                    </a:lnTo>
                    <a:close/>
                    <a:moveTo>
                      <a:pt x="140" y="152"/>
                    </a:moveTo>
                    <a:lnTo>
                      <a:pt x="140" y="155"/>
                    </a:lnTo>
                    <a:cubicBezTo>
                      <a:pt x="142" y="155"/>
                      <a:pt x="143" y="155"/>
                      <a:pt x="145" y="155"/>
                    </a:cubicBezTo>
                    <a:cubicBezTo>
                      <a:pt x="148" y="155"/>
                      <a:pt x="151" y="155"/>
                      <a:pt x="153" y="155"/>
                    </a:cubicBezTo>
                    <a:cubicBezTo>
                      <a:pt x="157" y="155"/>
                      <a:pt x="161" y="155"/>
                      <a:pt x="164" y="154"/>
                    </a:cubicBezTo>
                    <a:lnTo>
                      <a:pt x="167" y="153"/>
                    </a:lnTo>
                    <a:lnTo>
                      <a:pt x="167" y="151"/>
                    </a:lnTo>
                    <a:lnTo>
                      <a:pt x="167" y="81"/>
                    </a:lnTo>
                    <a:lnTo>
                      <a:pt x="167" y="80"/>
                    </a:lnTo>
                    <a:lnTo>
                      <a:pt x="165" y="79"/>
                    </a:lnTo>
                    <a:cubicBezTo>
                      <a:pt x="164" y="78"/>
                      <a:pt x="162" y="76"/>
                      <a:pt x="160" y="74"/>
                    </a:cubicBezTo>
                    <a:cubicBezTo>
                      <a:pt x="158" y="72"/>
                      <a:pt x="156" y="70"/>
                      <a:pt x="152" y="70"/>
                    </a:cubicBezTo>
                    <a:lnTo>
                      <a:pt x="151" y="69"/>
                    </a:lnTo>
                    <a:lnTo>
                      <a:pt x="150" y="70"/>
                    </a:lnTo>
                    <a:cubicBezTo>
                      <a:pt x="149" y="71"/>
                      <a:pt x="146" y="72"/>
                      <a:pt x="144" y="73"/>
                    </a:cubicBezTo>
                    <a:cubicBezTo>
                      <a:pt x="139" y="77"/>
                      <a:pt x="136" y="82"/>
                      <a:pt x="136" y="89"/>
                    </a:cubicBezTo>
                    <a:lnTo>
                      <a:pt x="136" y="90"/>
                    </a:lnTo>
                    <a:cubicBezTo>
                      <a:pt x="136" y="95"/>
                      <a:pt x="136" y="100"/>
                      <a:pt x="136" y="105"/>
                    </a:cubicBezTo>
                    <a:cubicBezTo>
                      <a:pt x="136" y="115"/>
                      <a:pt x="136" y="125"/>
                      <a:pt x="136" y="134"/>
                    </a:cubicBezTo>
                    <a:cubicBezTo>
                      <a:pt x="136" y="140"/>
                      <a:pt x="136" y="145"/>
                      <a:pt x="136" y="152"/>
                    </a:cubicBezTo>
                    <a:lnTo>
                      <a:pt x="136" y="155"/>
                    </a:lnTo>
                    <a:lnTo>
                      <a:pt x="140" y="155"/>
                    </a:lnTo>
                    <a:lnTo>
                      <a:pt x="140" y="152"/>
                    </a:lnTo>
                    <a:lnTo>
                      <a:pt x="143" y="152"/>
                    </a:lnTo>
                    <a:cubicBezTo>
                      <a:pt x="143" y="145"/>
                      <a:pt x="142" y="140"/>
                      <a:pt x="142" y="134"/>
                    </a:cubicBezTo>
                    <a:cubicBezTo>
                      <a:pt x="142" y="125"/>
                      <a:pt x="143" y="115"/>
                      <a:pt x="143" y="105"/>
                    </a:cubicBezTo>
                    <a:cubicBezTo>
                      <a:pt x="143" y="100"/>
                      <a:pt x="143" y="95"/>
                      <a:pt x="142" y="90"/>
                    </a:cubicBezTo>
                    <a:lnTo>
                      <a:pt x="142" y="89"/>
                    </a:lnTo>
                    <a:cubicBezTo>
                      <a:pt x="143" y="84"/>
                      <a:pt x="144" y="81"/>
                      <a:pt x="148" y="78"/>
                    </a:cubicBezTo>
                    <a:cubicBezTo>
                      <a:pt x="149" y="77"/>
                      <a:pt x="151" y="76"/>
                      <a:pt x="153" y="75"/>
                    </a:cubicBezTo>
                    <a:lnTo>
                      <a:pt x="152" y="73"/>
                    </a:lnTo>
                    <a:lnTo>
                      <a:pt x="151" y="76"/>
                    </a:lnTo>
                    <a:cubicBezTo>
                      <a:pt x="153" y="76"/>
                      <a:pt x="154" y="77"/>
                      <a:pt x="156" y="79"/>
                    </a:cubicBezTo>
                    <a:cubicBezTo>
                      <a:pt x="158" y="80"/>
                      <a:pt x="159" y="82"/>
                      <a:pt x="162" y="84"/>
                    </a:cubicBezTo>
                    <a:lnTo>
                      <a:pt x="164" y="81"/>
                    </a:lnTo>
                    <a:lnTo>
                      <a:pt x="160" y="81"/>
                    </a:lnTo>
                    <a:lnTo>
                      <a:pt x="160" y="151"/>
                    </a:lnTo>
                    <a:lnTo>
                      <a:pt x="164" y="151"/>
                    </a:lnTo>
                    <a:lnTo>
                      <a:pt x="163" y="148"/>
                    </a:lnTo>
                    <a:cubicBezTo>
                      <a:pt x="160" y="148"/>
                      <a:pt x="157" y="149"/>
                      <a:pt x="153" y="149"/>
                    </a:cubicBezTo>
                    <a:cubicBezTo>
                      <a:pt x="151" y="149"/>
                      <a:pt x="148" y="149"/>
                      <a:pt x="145" y="149"/>
                    </a:cubicBezTo>
                    <a:cubicBezTo>
                      <a:pt x="143" y="149"/>
                      <a:pt x="141" y="149"/>
                      <a:pt x="139" y="149"/>
                    </a:cubicBezTo>
                    <a:lnTo>
                      <a:pt x="140" y="152"/>
                    </a:lnTo>
                    <a:lnTo>
                      <a:pt x="143" y="152"/>
                    </a:lnTo>
                    <a:lnTo>
                      <a:pt x="140" y="152"/>
                    </a:lnTo>
                    <a:close/>
                    <a:moveTo>
                      <a:pt x="49" y="151"/>
                    </a:moveTo>
                    <a:lnTo>
                      <a:pt x="49" y="154"/>
                    </a:lnTo>
                    <a:cubicBezTo>
                      <a:pt x="53" y="155"/>
                      <a:pt x="57" y="155"/>
                      <a:pt x="60" y="155"/>
                    </a:cubicBezTo>
                    <a:cubicBezTo>
                      <a:pt x="66" y="155"/>
                      <a:pt x="70" y="154"/>
                      <a:pt x="73" y="153"/>
                    </a:cubicBezTo>
                    <a:lnTo>
                      <a:pt x="75" y="152"/>
                    </a:lnTo>
                    <a:lnTo>
                      <a:pt x="75" y="150"/>
                    </a:lnTo>
                    <a:lnTo>
                      <a:pt x="75" y="81"/>
                    </a:lnTo>
                    <a:lnTo>
                      <a:pt x="75" y="80"/>
                    </a:lnTo>
                    <a:lnTo>
                      <a:pt x="74" y="79"/>
                    </a:lnTo>
                    <a:cubicBezTo>
                      <a:pt x="72" y="78"/>
                      <a:pt x="71" y="76"/>
                      <a:pt x="69" y="74"/>
                    </a:cubicBezTo>
                    <a:cubicBezTo>
                      <a:pt x="67" y="73"/>
                      <a:pt x="65" y="71"/>
                      <a:pt x="62" y="70"/>
                    </a:cubicBezTo>
                    <a:lnTo>
                      <a:pt x="61" y="69"/>
                    </a:lnTo>
                    <a:lnTo>
                      <a:pt x="60" y="70"/>
                    </a:lnTo>
                    <a:cubicBezTo>
                      <a:pt x="53" y="72"/>
                      <a:pt x="50" y="77"/>
                      <a:pt x="47" y="79"/>
                    </a:cubicBezTo>
                    <a:lnTo>
                      <a:pt x="46" y="80"/>
                    </a:lnTo>
                    <a:lnTo>
                      <a:pt x="46" y="81"/>
                    </a:lnTo>
                    <a:cubicBezTo>
                      <a:pt x="45" y="89"/>
                      <a:pt x="45" y="103"/>
                      <a:pt x="45" y="117"/>
                    </a:cubicBezTo>
                    <a:cubicBezTo>
                      <a:pt x="45" y="125"/>
                      <a:pt x="45" y="132"/>
                      <a:pt x="45" y="138"/>
                    </a:cubicBezTo>
                    <a:cubicBezTo>
                      <a:pt x="45" y="144"/>
                      <a:pt x="45" y="149"/>
                      <a:pt x="46" y="152"/>
                    </a:cubicBezTo>
                    <a:lnTo>
                      <a:pt x="46" y="154"/>
                    </a:lnTo>
                    <a:lnTo>
                      <a:pt x="49" y="154"/>
                    </a:lnTo>
                    <a:lnTo>
                      <a:pt x="49" y="151"/>
                    </a:lnTo>
                    <a:lnTo>
                      <a:pt x="52" y="151"/>
                    </a:lnTo>
                    <a:cubicBezTo>
                      <a:pt x="52" y="149"/>
                      <a:pt x="51" y="144"/>
                      <a:pt x="51" y="138"/>
                    </a:cubicBezTo>
                    <a:cubicBezTo>
                      <a:pt x="51" y="132"/>
                      <a:pt x="51" y="125"/>
                      <a:pt x="51" y="117"/>
                    </a:cubicBezTo>
                    <a:cubicBezTo>
                      <a:pt x="51" y="103"/>
                      <a:pt x="51" y="89"/>
                      <a:pt x="52" y="82"/>
                    </a:cubicBezTo>
                    <a:lnTo>
                      <a:pt x="49" y="82"/>
                    </a:lnTo>
                    <a:lnTo>
                      <a:pt x="51" y="84"/>
                    </a:lnTo>
                    <a:cubicBezTo>
                      <a:pt x="55" y="81"/>
                      <a:pt x="58" y="77"/>
                      <a:pt x="62" y="76"/>
                    </a:cubicBezTo>
                    <a:lnTo>
                      <a:pt x="61" y="73"/>
                    </a:lnTo>
                    <a:lnTo>
                      <a:pt x="60" y="76"/>
                    </a:lnTo>
                    <a:cubicBezTo>
                      <a:pt x="61" y="76"/>
                      <a:pt x="63" y="77"/>
                      <a:pt x="65" y="79"/>
                    </a:cubicBezTo>
                    <a:cubicBezTo>
                      <a:pt x="66" y="81"/>
                      <a:pt x="68" y="83"/>
                      <a:pt x="71" y="84"/>
                    </a:cubicBezTo>
                    <a:lnTo>
                      <a:pt x="72" y="81"/>
                    </a:lnTo>
                    <a:lnTo>
                      <a:pt x="69" y="81"/>
                    </a:lnTo>
                    <a:lnTo>
                      <a:pt x="69" y="150"/>
                    </a:lnTo>
                    <a:lnTo>
                      <a:pt x="72" y="150"/>
                    </a:lnTo>
                    <a:lnTo>
                      <a:pt x="71" y="147"/>
                    </a:lnTo>
                    <a:cubicBezTo>
                      <a:pt x="69" y="148"/>
                      <a:pt x="65" y="149"/>
                      <a:pt x="60" y="149"/>
                    </a:cubicBezTo>
                    <a:cubicBezTo>
                      <a:pt x="57" y="149"/>
                      <a:pt x="53" y="148"/>
                      <a:pt x="49" y="148"/>
                    </a:cubicBezTo>
                    <a:lnTo>
                      <a:pt x="49" y="151"/>
                    </a:lnTo>
                    <a:lnTo>
                      <a:pt x="52" y="151"/>
                    </a:lnTo>
                    <a:lnTo>
                      <a:pt x="49" y="151"/>
                    </a:lnTo>
                    <a:close/>
                    <a:moveTo>
                      <a:pt x="19" y="82"/>
                    </a:moveTo>
                    <a:lnTo>
                      <a:pt x="16" y="82"/>
                    </a:lnTo>
                    <a:cubicBezTo>
                      <a:pt x="16" y="103"/>
                      <a:pt x="16" y="124"/>
                      <a:pt x="16" y="145"/>
                    </a:cubicBezTo>
                    <a:cubicBezTo>
                      <a:pt x="16" y="147"/>
                      <a:pt x="16" y="149"/>
                      <a:pt x="17" y="150"/>
                    </a:cubicBezTo>
                    <a:lnTo>
                      <a:pt x="17" y="150"/>
                    </a:lnTo>
                    <a:lnTo>
                      <a:pt x="17" y="151"/>
                    </a:lnTo>
                    <a:lnTo>
                      <a:pt x="17" y="152"/>
                    </a:lnTo>
                    <a:lnTo>
                      <a:pt x="18" y="153"/>
                    </a:lnTo>
                    <a:lnTo>
                      <a:pt x="19" y="154"/>
                    </a:lnTo>
                    <a:lnTo>
                      <a:pt x="20" y="154"/>
                    </a:lnTo>
                    <a:cubicBezTo>
                      <a:pt x="24" y="155"/>
                      <a:pt x="28" y="155"/>
                      <a:pt x="32" y="155"/>
                    </a:cubicBezTo>
                    <a:cubicBezTo>
                      <a:pt x="36" y="155"/>
                      <a:pt x="41" y="154"/>
                      <a:pt x="44" y="154"/>
                    </a:cubicBezTo>
                    <a:lnTo>
                      <a:pt x="47" y="153"/>
                    </a:lnTo>
                    <a:lnTo>
                      <a:pt x="47" y="151"/>
                    </a:lnTo>
                    <a:cubicBezTo>
                      <a:pt x="47" y="150"/>
                      <a:pt x="47" y="148"/>
                      <a:pt x="47" y="147"/>
                    </a:cubicBezTo>
                    <a:cubicBezTo>
                      <a:pt x="47" y="127"/>
                      <a:pt x="47" y="107"/>
                      <a:pt x="47" y="88"/>
                    </a:cubicBezTo>
                    <a:lnTo>
                      <a:pt x="47" y="86"/>
                    </a:lnTo>
                    <a:cubicBezTo>
                      <a:pt x="47" y="85"/>
                      <a:pt x="47" y="84"/>
                      <a:pt x="47" y="83"/>
                    </a:cubicBezTo>
                    <a:lnTo>
                      <a:pt x="47" y="81"/>
                    </a:lnTo>
                    <a:cubicBezTo>
                      <a:pt x="46" y="80"/>
                      <a:pt x="46" y="79"/>
                      <a:pt x="45" y="78"/>
                    </a:cubicBezTo>
                    <a:lnTo>
                      <a:pt x="45" y="78"/>
                    </a:lnTo>
                    <a:cubicBezTo>
                      <a:pt x="43" y="77"/>
                      <a:pt x="42" y="75"/>
                      <a:pt x="40" y="74"/>
                    </a:cubicBezTo>
                    <a:cubicBezTo>
                      <a:pt x="38" y="72"/>
                      <a:pt x="36" y="70"/>
                      <a:pt x="32" y="69"/>
                    </a:cubicBezTo>
                    <a:lnTo>
                      <a:pt x="31" y="69"/>
                    </a:lnTo>
                    <a:lnTo>
                      <a:pt x="31" y="70"/>
                    </a:lnTo>
                    <a:cubicBezTo>
                      <a:pt x="27" y="71"/>
                      <a:pt x="25" y="73"/>
                      <a:pt x="23" y="74"/>
                    </a:cubicBezTo>
                    <a:cubicBezTo>
                      <a:pt x="21" y="76"/>
                      <a:pt x="20" y="78"/>
                      <a:pt x="18" y="79"/>
                    </a:cubicBezTo>
                    <a:lnTo>
                      <a:pt x="16" y="80"/>
                    </a:lnTo>
                    <a:lnTo>
                      <a:pt x="16" y="82"/>
                    </a:lnTo>
                    <a:lnTo>
                      <a:pt x="19" y="82"/>
                    </a:lnTo>
                    <a:lnTo>
                      <a:pt x="21" y="85"/>
                    </a:lnTo>
                    <a:cubicBezTo>
                      <a:pt x="24" y="83"/>
                      <a:pt x="26" y="81"/>
                      <a:pt x="28" y="79"/>
                    </a:cubicBezTo>
                    <a:cubicBezTo>
                      <a:pt x="29" y="77"/>
                      <a:pt x="31" y="76"/>
                      <a:pt x="33" y="76"/>
                    </a:cubicBezTo>
                    <a:lnTo>
                      <a:pt x="32" y="73"/>
                    </a:lnTo>
                    <a:lnTo>
                      <a:pt x="31" y="76"/>
                    </a:lnTo>
                    <a:cubicBezTo>
                      <a:pt x="33" y="76"/>
                      <a:pt x="34" y="77"/>
                      <a:pt x="36" y="78"/>
                    </a:cubicBezTo>
                    <a:cubicBezTo>
                      <a:pt x="37" y="80"/>
                      <a:pt x="39" y="82"/>
                      <a:pt x="41" y="83"/>
                    </a:cubicBezTo>
                    <a:lnTo>
                      <a:pt x="41" y="83"/>
                    </a:lnTo>
                    <a:lnTo>
                      <a:pt x="41" y="82"/>
                    </a:lnTo>
                    <a:lnTo>
                      <a:pt x="40" y="83"/>
                    </a:lnTo>
                    <a:lnTo>
                      <a:pt x="41" y="83"/>
                    </a:lnTo>
                    <a:lnTo>
                      <a:pt x="41" y="82"/>
                    </a:lnTo>
                    <a:lnTo>
                      <a:pt x="40" y="83"/>
                    </a:lnTo>
                    <a:lnTo>
                      <a:pt x="41" y="83"/>
                    </a:lnTo>
                    <a:lnTo>
                      <a:pt x="41" y="84"/>
                    </a:lnTo>
                    <a:lnTo>
                      <a:pt x="41" y="86"/>
                    </a:lnTo>
                    <a:lnTo>
                      <a:pt x="41" y="88"/>
                    </a:lnTo>
                    <a:cubicBezTo>
                      <a:pt x="41" y="107"/>
                      <a:pt x="41" y="127"/>
                      <a:pt x="41" y="147"/>
                    </a:cubicBezTo>
                    <a:cubicBezTo>
                      <a:pt x="41" y="148"/>
                      <a:pt x="41" y="149"/>
                      <a:pt x="40" y="150"/>
                    </a:cubicBezTo>
                    <a:lnTo>
                      <a:pt x="44" y="150"/>
                    </a:lnTo>
                    <a:lnTo>
                      <a:pt x="43" y="147"/>
                    </a:lnTo>
                    <a:cubicBezTo>
                      <a:pt x="40" y="148"/>
                      <a:pt x="36" y="148"/>
                      <a:pt x="32" y="148"/>
                    </a:cubicBezTo>
                    <a:cubicBezTo>
                      <a:pt x="28" y="148"/>
                      <a:pt x="25" y="148"/>
                      <a:pt x="21" y="148"/>
                    </a:cubicBezTo>
                    <a:lnTo>
                      <a:pt x="21" y="151"/>
                    </a:lnTo>
                    <a:lnTo>
                      <a:pt x="23" y="149"/>
                    </a:lnTo>
                    <a:lnTo>
                      <a:pt x="23" y="149"/>
                    </a:lnTo>
                    <a:lnTo>
                      <a:pt x="23" y="149"/>
                    </a:lnTo>
                    <a:lnTo>
                      <a:pt x="20" y="150"/>
                    </a:lnTo>
                    <a:lnTo>
                      <a:pt x="23" y="149"/>
                    </a:lnTo>
                    <a:cubicBezTo>
                      <a:pt x="23" y="148"/>
                      <a:pt x="23" y="147"/>
                      <a:pt x="23" y="145"/>
                    </a:cubicBezTo>
                    <a:cubicBezTo>
                      <a:pt x="23" y="124"/>
                      <a:pt x="23" y="103"/>
                      <a:pt x="23" y="82"/>
                    </a:cubicBezTo>
                    <a:lnTo>
                      <a:pt x="19" y="82"/>
                    </a:lnTo>
                    <a:lnTo>
                      <a:pt x="21" y="85"/>
                    </a:lnTo>
                    <a:lnTo>
                      <a:pt x="19" y="82"/>
                    </a:lnTo>
                    <a:close/>
                    <a:moveTo>
                      <a:pt x="80" y="82"/>
                    </a:moveTo>
                    <a:lnTo>
                      <a:pt x="77" y="81"/>
                    </a:lnTo>
                    <a:cubicBezTo>
                      <a:pt x="77" y="82"/>
                      <a:pt x="76" y="82"/>
                      <a:pt x="76" y="84"/>
                    </a:cubicBezTo>
                    <a:cubicBezTo>
                      <a:pt x="76" y="101"/>
                      <a:pt x="76" y="119"/>
                      <a:pt x="76" y="136"/>
                    </a:cubicBezTo>
                    <a:lnTo>
                      <a:pt x="76" y="147"/>
                    </a:lnTo>
                    <a:cubicBezTo>
                      <a:pt x="76" y="150"/>
                      <a:pt x="77" y="151"/>
                      <a:pt x="77" y="152"/>
                    </a:cubicBezTo>
                    <a:lnTo>
                      <a:pt x="78" y="154"/>
                    </a:lnTo>
                    <a:lnTo>
                      <a:pt x="80" y="154"/>
                    </a:lnTo>
                    <a:cubicBezTo>
                      <a:pt x="84" y="155"/>
                      <a:pt x="88" y="155"/>
                      <a:pt x="91" y="155"/>
                    </a:cubicBezTo>
                    <a:cubicBezTo>
                      <a:pt x="97" y="155"/>
                      <a:pt x="101" y="154"/>
                      <a:pt x="105" y="153"/>
                    </a:cubicBezTo>
                    <a:lnTo>
                      <a:pt x="107" y="153"/>
                    </a:lnTo>
                    <a:lnTo>
                      <a:pt x="107" y="150"/>
                    </a:lnTo>
                    <a:cubicBezTo>
                      <a:pt x="107" y="139"/>
                      <a:pt x="107" y="128"/>
                      <a:pt x="107" y="116"/>
                    </a:cubicBezTo>
                    <a:cubicBezTo>
                      <a:pt x="107" y="107"/>
                      <a:pt x="107" y="98"/>
                      <a:pt x="107" y="89"/>
                    </a:cubicBezTo>
                    <a:lnTo>
                      <a:pt x="107" y="89"/>
                    </a:lnTo>
                    <a:cubicBezTo>
                      <a:pt x="107" y="85"/>
                      <a:pt x="106" y="82"/>
                      <a:pt x="105" y="79"/>
                    </a:cubicBezTo>
                    <a:cubicBezTo>
                      <a:pt x="103" y="76"/>
                      <a:pt x="101" y="74"/>
                      <a:pt x="98" y="72"/>
                    </a:cubicBezTo>
                    <a:cubicBezTo>
                      <a:pt x="97" y="71"/>
                      <a:pt x="95" y="71"/>
                      <a:pt x="94" y="70"/>
                    </a:cubicBezTo>
                    <a:lnTo>
                      <a:pt x="93" y="69"/>
                    </a:lnTo>
                    <a:lnTo>
                      <a:pt x="91" y="70"/>
                    </a:lnTo>
                    <a:cubicBezTo>
                      <a:pt x="84" y="72"/>
                      <a:pt x="81" y="77"/>
                      <a:pt x="78" y="79"/>
                    </a:cubicBezTo>
                    <a:lnTo>
                      <a:pt x="77" y="80"/>
                    </a:lnTo>
                    <a:lnTo>
                      <a:pt x="77" y="81"/>
                    </a:lnTo>
                    <a:lnTo>
                      <a:pt x="80" y="82"/>
                    </a:lnTo>
                    <a:lnTo>
                      <a:pt x="82" y="84"/>
                    </a:lnTo>
                    <a:cubicBezTo>
                      <a:pt x="86" y="81"/>
                      <a:pt x="89" y="77"/>
                      <a:pt x="93" y="76"/>
                    </a:cubicBezTo>
                    <a:lnTo>
                      <a:pt x="92" y="73"/>
                    </a:lnTo>
                    <a:lnTo>
                      <a:pt x="91" y="75"/>
                    </a:lnTo>
                    <a:cubicBezTo>
                      <a:pt x="92" y="76"/>
                      <a:pt x="94" y="77"/>
                      <a:pt x="95" y="78"/>
                    </a:cubicBezTo>
                    <a:cubicBezTo>
                      <a:pt x="97" y="79"/>
                      <a:pt x="98" y="81"/>
                      <a:pt x="99" y="82"/>
                    </a:cubicBezTo>
                    <a:cubicBezTo>
                      <a:pt x="100" y="84"/>
                      <a:pt x="101" y="86"/>
                      <a:pt x="101" y="89"/>
                    </a:cubicBezTo>
                    <a:lnTo>
                      <a:pt x="101" y="89"/>
                    </a:lnTo>
                    <a:cubicBezTo>
                      <a:pt x="101" y="98"/>
                      <a:pt x="101" y="107"/>
                      <a:pt x="101" y="116"/>
                    </a:cubicBezTo>
                    <a:cubicBezTo>
                      <a:pt x="101" y="128"/>
                      <a:pt x="101" y="139"/>
                      <a:pt x="101" y="150"/>
                    </a:cubicBezTo>
                    <a:lnTo>
                      <a:pt x="104" y="150"/>
                    </a:lnTo>
                    <a:lnTo>
                      <a:pt x="103" y="147"/>
                    </a:lnTo>
                    <a:cubicBezTo>
                      <a:pt x="100" y="148"/>
                      <a:pt x="96" y="149"/>
                      <a:pt x="91" y="149"/>
                    </a:cubicBezTo>
                    <a:cubicBezTo>
                      <a:pt x="88" y="149"/>
                      <a:pt x="84" y="148"/>
                      <a:pt x="81" y="148"/>
                    </a:cubicBezTo>
                    <a:lnTo>
                      <a:pt x="80" y="151"/>
                    </a:lnTo>
                    <a:lnTo>
                      <a:pt x="83" y="150"/>
                    </a:lnTo>
                    <a:cubicBezTo>
                      <a:pt x="83" y="149"/>
                      <a:pt x="83" y="148"/>
                      <a:pt x="83" y="147"/>
                    </a:cubicBezTo>
                    <a:cubicBezTo>
                      <a:pt x="83" y="144"/>
                      <a:pt x="83" y="140"/>
                      <a:pt x="83" y="136"/>
                    </a:cubicBezTo>
                    <a:cubicBezTo>
                      <a:pt x="83" y="119"/>
                      <a:pt x="83" y="101"/>
                      <a:pt x="83" y="84"/>
                    </a:cubicBezTo>
                    <a:lnTo>
                      <a:pt x="82" y="84"/>
                    </a:lnTo>
                    <a:lnTo>
                      <a:pt x="83" y="84"/>
                    </a:lnTo>
                    <a:lnTo>
                      <a:pt x="83" y="84"/>
                    </a:lnTo>
                    <a:lnTo>
                      <a:pt x="82" y="84"/>
                    </a:lnTo>
                    <a:lnTo>
                      <a:pt x="83" y="84"/>
                    </a:lnTo>
                    <a:cubicBezTo>
                      <a:pt x="83" y="84"/>
                      <a:pt x="83" y="83"/>
                      <a:pt x="83" y="82"/>
                    </a:cubicBezTo>
                    <a:lnTo>
                      <a:pt x="80" y="82"/>
                    </a:lnTo>
                    <a:lnTo>
                      <a:pt x="82" y="84"/>
                    </a:lnTo>
                    <a:lnTo>
                      <a:pt x="80" y="82"/>
                    </a:lnTo>
                    <a:close/>
                    <a:moveTo>
                      <a:pt x="111" y="82"/>
                    </a:moveTo>
                    <a:lnTo>
                      <a:pt x="108" y="82"/>
                    </a:lnTo>
                    <a:lnTo>
                      <a:pt x="108" y="108"/>
                    </a:lnTo>
                    <a:cubicBezTo>
                      <a:pt x="108" y="121"/>
                      <a:pt x="108" y="135"/>
                      <a:pt x="108" y="148"/>
                    </a:cubicBezTo>
                    <a:cubicBezTo>
                      <a:pt x="108" y="149"/>
                      <a:pt x="108" y="150"/>
                      <a:pt x="108" y="152"/>
                    </a:cubicBezTo>
                    <a:lnTo>
                      <a:pt x="108" y="154"/>
                    </a:lnTo>
                    <a:lnTo>
                      <a:pt x="110" y="154"/>
                    </a:lnTo>
                    <a:cubicBezTo>
                      <a:pt x="113" y="155"/>
                      <a:pt x="115" y="155"/>
                      <a:pt x="118" y="155"/>
                    </a:cubicBezTo>
                    <a:cubicBezTo>
                      <a:pt x="120" y="155"/>
                      <a:pt x="121" y="155"/>
                      <a:pt x="123" y="155"/>
                    </a:cubicBezTo>
                    <a:lnTo>
                      <a:pt x="124" y="155"/>
                    </a:lnTo>
                    <a:cubicBezTo>
                      <a:pt x="125" y="155"/>
                      <a:pt x="127" y="155"/>
                      <a:pt x="129" y="155"/>
                    </a:cubicBezTo>
                    <a:cubicBezTo>
                      <a:pt x="131" y="155"/>
                      <a:pt x="133" y="155"/>
                      <a:pt x="136" y="154"/>
                    </a:cubicBezTo>
                    <a:lnTo>
                      <a:pt x="137" y="153"/>
                    </a:lnTo>
                    <a:lnTo>
                      <a:pt x="137" y="151"/>
                    </a:lnTo>
                    <a:cubicBezTo>
                      <a:pt x="137" y="149"/>
                      <a:pt x="138" y="144"/>
                      <a:pt x="138" y="137"/>
                    </a:cubicBezTo>
                    <a:cubicBezTo>
                      <a:pt x="138" y="131"/>
                      <a:pt x="138" y="122"/>
                      <a:pt x="138" y="114"/>
                    </a:cubicBezTo>
                    <a:cubicBezTo>
                      <a:pt x="138" y="107"/>
                      <a:pt x="138" y="99"/>
                      <a:pt x="138" y="93"/>
                    </a:cubicBezTo>
                    <a:cubicBezTo>
                      <a:pt x="138" y="87"/>
                      <a:pt x="137" y="83"/>
                      <a:pt x="137" y="81"/>
                    </a:cubicBezTo>
                    <a:lnTo>
                      <a:pt x="137" y="80"/>
                    </a:lnTo>
                    <a:lnTo>
                      <a:pt x="136" y="79"/>
                    </a:lnTo>
                    <a:cubicBezTo>
                      <a:pt x="133" y="76"/>
                      <a:pt x="130" y="71"/>
                      <a:pt x="124" y="70"/>
                    </a:cubicBezTo>
                    <a:lnTo>
                      <a:pt x="123" y="69"/>
                    </a:lnTo>
                    <a:lnTo>
                      <a:pt x="122" y="70"/>
                    </a:lnTo>
                    <a:cubicBezTo>
                      <a:pt x="116" y="72"/>
                      <a:pt x="113" y="77"/>
                      <a:pt x="109" y="80"/>
                    </a:cubicBezTo>
                    <a:lnTo>
                      <a:pt x="108" y="81"/>
                    </a:lnTo>
                    <a:lnTo>
                      <a:pt x="108" y="82"/>
                    </a:lnTo>
                    <a:lnTo>
                      <a:pt x="111" y="82"/>
                    </a:lnTo>
                    <a:lnTo>
                      <a:pt x="113" y="85"/>
                    </a:lnTo>
                    <a:cubicBezTo>
                      <a:pt x="117" y="81"/>
                      <a:pt x="120" y="77"/>
                      <a:pt x="124" y="76"/>
                    </a:cubicBezTo>
                    <a:lnTo>
                      <a:pt x="123" y="73"/>
                    </a:lnTo>
                    <a:lnTo>
                      <a:pt x="122" y="76"/>
                    </a:lnTo>
                    <a:cubicBezTo>
                      <a:pt x="126" y="77"/>
                      <a:pt x="128" y="80"/>
                      <a:pt x="132" y="83"/>
                    </a:cubicBezTo>
                    <a:lnTo>
                      <a:pt x="134" y="81"/>
                    </a:lnTo>
                    <a:lnTo>
                      <a:pt x="131" y="81"/>
                    </a:lnTo>
                    <a:cubicBezTo>
                      <a:pt x="131" y="83"/>
                      <a:pt x="131" y="87"/>
                      <a:pt x="131" y="93"/>
                    </a:cubicBezTo>
                    <a:cubicBezTo>
                      <a:pt x="131" y="99"/>
                      <a:pt x="132" y="107"/>
                      <a:pt x="132" y="114"/>
                    </a:cubicBezTo>
                    <a:cubicBezTo>
                      <a:pt x="132" y="122"/>
                      <a:pt x="131" y="131"/>
                      <a:pt x="131" y="137"/>
                    </a:cubicBezTo>
                    <a:cubicBezTo>
                      <a:pt x="131" y="144"/>
                      <a:pt x="131" y="149"/>
                      <a:pt x="131" y="150"/>
                    </a:cubicBezTo>
                    <a:lnTo>
                      <a:pt x="134" y="151"/>
                    </a:lnTo>
                    <a:lnTo>
                      <a:pt x="132" y="148"/>
                    </a:lnTo>
                    <a:cubicBezTo>
                      <a:pt x="132" y="149"/>
                      <a:pt x="131" y="149"/>
                      <a:pt x="129" y="149"/>
                    </a:cubicBezTo>
                    <a:cubicBezTo>
                      <a:pt x="128" y="149"/>
                      <a:pt x="126" y="148"/>
                      <a:pt x="124" y="148"/>
                    </a:cubicBezTo>
                    <a:lnTo>
                      <a:pt x="123" y="148"/>
                    </a:lnTo>
                    <a:cubicBezTo>
                      <a:pt x="121" y="149"/>
                      <a:pt x="119" y="149"/>
                      <a:pt x="118" y="149"/>
                    </a:cubicBezTo>
                    <a:cubicBezTo>
                      <a:pt x="116" y="149"/>
                      <a:pt x="114" y="149"/>
                      <a:pt x="112" y="148"/>
                    </a:cubicBezTo>
                    <a:lnTo>
                      <a:pt x="111" y="151"/>
                    </a:lnTo>
                    <a:lnTo>
                      <a:pt x="114" y="151"/>
                    </a:lnTo>
                    <a:cubicBezTo>
                      <a:pt x="114" y="149"/>
                      <a:pt x="114" y="148"/>
                      <a:pt x="114" y="148"/>
                    </a:cubicBezTo>
                    <a:cubicBezTo>
                      <a:pt x="114" y="135"/>
                      <a:pt x="114" y="121"/>
                      <a:pt x="114" y="108"/>
                    </a:cubicBezTo>
                    <a:lnTo>
                      <a:pt x="114" y="82"/>
                    </a:lnTo>
                    <a:lnTo>
                      <a:pt x="111" y="82"/>
                    </a:lnTo>
                    <a:lnTo>
                      <a:pt x="113" y="85"/>
                    </a:lnTo>
                    <a:lnTo>
                      <a:pt x="111" y="82"/>
                    </a:lnTo>
                    <a:close/>
                    <a:moveTo>
                      <a:pt x="57" y="65"/>
                    </a:moveTo>
                    <a:lnTo>
                      <a:pt x="61" y="65"/>
                    </a:lnTo>
                    <a:cubicBezTo>
                      <a:pt x="61" y="62"/>
                      <a:pt x="61" y="58"/>
                      <a:pt x="61" y="55"/>
                    </a:cubicBezTo>
                    <a:cubicBezTo>
                      <a:pt x="61" y="53"/>
                      <a:pt x="61" y="51"/>
                      <a:pt x="60" y="49"/>
                    </a:cubicBezTo>
                    <a:cubicBezTo>
                      <a:pt x="60" y="46"/>
                      <a:pt x="60" y="44"/>
                      <a:pt x="59" y="42"/>
                    </a:cubicBezTo>
                    <a:cubicBezTo>
                      <a:pt x="58" y="40"/>
                      <a:pt x="56" y="38"/>
                      <a:pt x="54" y="37"/>
                    </a:cubicBezTo>
                    <a:lnTo>
                      <a:pt x="51" y="34"/>
                    </a:lnTo>
                    <a:lnTo>
                      <a:pt x="50" y="38"/>
                    </a:lnTo>
                    <a:cubicBezTo>
                      <a:pt x="48" y="41"/>
                      <a:pt x="45" y="45"/>
                      <a:pt x="45" y="50"/>
                    </a:cubicBezTo>
                    <a:lnTo>
                      <a:pt x="45" y="51"/>
                    </a:lnTo>
                    <a:lnTo>
                      <a:pt x="48" y="50"/>
                    </a:lnTo>
                    <a:lnTo>
                      <a:pt x="45" y="51"/>
                    </a:lnTo>
                    <a:lnTo>
                      <a:pt x="45" y="53"/>
                    </a:lnTo>
                    <a:cubicBezTo>
                      <a:pt x="45" y="57"/>
                      <a:pt x="45" y="62"/>
                      <a:pt x="45" y="66"/>
                    </a:cubicBezTo>
                    <a:lnTo>
                      <a:pt x="45" y="67"/>
                    </a:lnTo>
                    <a:cubicBezTo>
                      <a:pt x="45" y="68"/>
                      <a:pt x="45" y="69"/>
                      <a:pt x="45" y="70"/>
                    </a:cubicBezTo>
                    <a:cubicBezTo>
                      <a:pt x="46" y="71"/>
                      <a:pt x="47" y="72"/>
                      <a:pt x="48" y="73"/>
                    </a:cubicBezTo>
                    <a:lnTo>
                      <a:pt x="49" y="73"/>
                    </a:lnTo>
                    <a:lnTo>
                      <a:pt x="50" y="73"/>
                    </a:lnTo>
                    <a:cubicBezTo>
                      <a:pt x="52" y="73"/>
                      <a:pt x="54" y="72"/>
                      <a:pt x="55" y="71"/>
                    </a:cubicBezTo>
                    <a:cubicBezTo>
                      <a:pt x="57" y="70"/>
                      <a:pt x="58" y="69"/>
                      <a:pt x="59" y="67"/>
                    </a:cubicBezTo>
                    <a:lnTo>
                      <a:pt x="61" y="67"/>
                    </a:lnTo>
                    <a:lnTo>
                      <a:pt x="61" y="65"/>
                    </a:lnTo>
                    <a:lnTo>
                      <a:pt x="57" y="65"/>
                    </a:lnTo>
                    <a:lnTo>
                      <a:pt x="55" y="63"/>
                    </a:lnTo>
                    <a:cubicBezTo>
                      <a:pt x="54" y="64"/>
                      <a:pt x="53" y="65"/>
                      <a:pt x="52" y="66"/>
                    </a:cubicBezTo>
                    <a:cubicBezTo>
                      <a:pt x="51" y="67"/>
                      <a:pt x="50" y="67"/>
                      <a:pt x="49" y="67"/>
                    </a:cubicBezTo>
                    <a:lnTo>
                      <a:pt x="50" y="70"/>
                    </a:lnTo>
                    <a:lnTo>
                      <a:pt x="51" y="67"/>
                    </a:lnTo>
                    <a:lnTo>
                      <a:pt x="51" y="67"/>
                    </a:lnTo>
                    <a:lnTo>
                      <a:pt x="51" y="67"/>
                    </a:lnTo>
                    <a:lnTo>
                      <a:pt x="51" y="67"/>
                    </a:lnTo>
                    <a:lnTo>
                      <a:pt x="51" y="67"/>
                    </a:lnTo>
                    <a:lnTo>
                      <a:pt x="51" y="67"/>
                    </a:lnTo>
                    <a:lnTo>
                      <a:pt x="51" y="67"/>
                    </a:lnTo>
                    <a:lnTo>
                      <a:pt x="51" y="67"/>
                    </a:lnTo>
                    <a:lnTo>
                      <a:pt x="51" y="66"/>
                    </a:lnTo>
                    <a:cubicBezTo>
                      <a:pt x="51" y="62"/>
                      <a:pt x="51" y="57"/>
                      <a:pt x="51" y="53"/>
                    </a:cubicBezTo>
                    <a:cubicBezTo>
                      <a:pt x="51" y="52"/>
                      <a:pt x="51" y="51"/>
                      <a:pt x="51" y="50"/>
                    </a:cubicBezTo>
                    <a:lnTo>
                      <a:pt x="51" y="50"/>
                    </a:lnTo>
                    <a:lnTo>
                      <a:pt x="51" y="50"/>
                    </a:lnTo>
                    <a:lnTo>
                      <a:pt x="51" y="50"/>
                    </a:lnTo>
                    <a:cubicBezTo>
                      <a:pt x="51" y="47"/>
                      <a:pt x="53" y="44"/>
                      <a:pt x="55" y="41"/>
                    </a:cubicBezTo>
                    <a:lnTo>
                      <a:pt x="52" y="39"/>
                    </a:lnTo>
                    <a:lnTo>
                      <a:pt x="50" y="42"/>
                    </a:lnTo>
                    <a:cubicBezTo>
                      <a:pt x="52" y="43"/>
                      <a:pt x="53" y="44"/>
                      <a:pt x="53" y="45"/>
                    </a:cubicBezTo>
                    <a:cubicBezTo>
                      <a:pt x="54" y="46"/>
                      <a:pt x="54" y="47"/>
                      <a:pt x="54" y="49"/>
                    </a:cubicBezTo>
                    <a:cubicBezTo>
                      <a:pt x="54" y="51"/>
                      <a:pt x="54" y="53"/>
                      <a:pt x="54" y="55"/>
                    </a:cubicBezTo>
                    <a:cubicBezTo>
                      <a:pt x="54" y="58"/>
                      <a:pt x="54" y="62"/>
                      <a:pt x="54" y="65"/>
                    </a:cubicBezTo>
                    <a:lnTo>
                      <a:pt x="57" y="65"/>
                    </a:lnTo>
                    <a:lnTo>
                      <a:pt x="55" y="63"/>
                    </a:lnTo>
                    <a:lnTo>
                      <a:pt x="57" y="65"/>
                    </a:lnTo>
                    <a:close/>
                    <a:moveTo>
                      <a:pt x="140" y="70"/>
                    </a:moveTo>
                    <a:lnTo>
                      <a:pt x="141" y="74"/>
                    </a:lnTo>
                    <a:cubicBezTo>
                      <a:pt x="144" y="73"/>
                      <a:pt x="147" y="71"/>
                      <a:pt x="149" y="69"/>
                    </a:cubicBezTo>
                    <a:cubicBezTo>
                      <a:pt x="151" y="67"/>
                      <a:pt x="152" y="64"/>
                      <a:pt x="152" y="61"/>
                    </a:cubicBezTo>
                    <a:lnTo>
                      <a:pt x="152" y="59"/>
                    </a:lnTo>
                    <a:cubicBezTo>
                      <a:pt x="152" y="58"/>
                      <a:pt x="152" y="57"/>
                      <a:pt x="152" y="56"/>
                    </a:cubicBezTo>
                    <a:cubicBezTo>
                      <a:pt x="152" y="54"/>
                      <a:pt x="152" y="52"/>
                      <a:pt x="152" y="50"/>
                    </a:cubicBezTo>
                    <a:lnTo>
                      <a:pt x="152" y="49"/>
                    </a:lnTo>
                    <a:cubicBezTo>
                      <a:pt x="152" y="45"/>
                      <a:pt x="151" y="40"/>
                      <a:pt x="147" y="37"/>
                    </a:cubicBezTo>
                    <a:lnTo>
                      <a:pt x="145" y="35"/>
                    </a:lnTo>
                    <a:lnTo>
                      <a:pt x="142" y="37"/>
                    </a:lnTo>
                    <a:cubicBezTo>
                      <a:pt x="139" y="40"/>
                      <a:pt x="137" y="44"/>
                      <a:pt x="137" y="48"/>
                    </a:cubicBezTo>
                    <a:cubicBezTo>
                      <a:pt x="136" y="51"/>
                      <a:pt x="136" y="55"/>
                      <a:pt x="136" y="58"/>
                    </a:cubicBezTo>
                    <a:cubicBezTo>
                      <a:pt x="136" y="62"/>
                      <a:pt x="136" y="66"/>
                      <a:pt x="136" y="71"/>
                    </a:cubicBezTo>
                    <a:lnTo>
                      <a:pt x="137" y="75"/>
                    </a:lnTo>
                    <a:lnTo>
                      <a:pt x="141" y="74"/>
                    </a:lnTo>
                    <a:lnTo>
                      <a:pt x="140" y="70"/>
                    </a:lnTo>
                    <a:lnTo>
                      <a:pt x="143" y="70"/>
                    </a:lnTo>
                    <a:cubicBezTo>
                      <a:pt x="143" y="66"/>
                      <a:pt x="143" y="62"/>
                      <a:pt x="143" y="58"/>
                    </a:cubicBezTo>
                    <a:cubicBezTo>
                      <a:pt x="143" y="55"/>
                      <a:pt x="143" y="52"/>
                      <a:pt x="143" y="49"/>
                    </a:cubicBezTo>
                    <a:cubicBezTo>
                      <a:pt x="143" y="46"/>
                      <a:pt x="144" y="43"/>
                      <a:pt x="147" y="41"/>
                    </a:cubicBezTo>
                    <a:lnTo>
                      <a:pt x="145" y="39"/>
                    </a:lnTo>
                    <a:lnTo>
                      <a:pt x="142" y="41"/>
                    </a:lnTo>
                    <a:cubicBezTo>
                      <a:pt x="145" y="43"/>
                      <a:pt x="145" y="46"/>
                      <a:pt x="145" y="49"/>
                    </a:cubicBezTo>
                    <a:lnTo>
                      <a:pt x="145" y="50"/>
                    </a:lnTo>
                    <a:cubicBezTo>
                      <a:pt x="145" y="52"/>
                      <a:pt x="145" y="54"/>
                      <a:pt x="145" y="56"/>
                    </a:cubicBezTo>
                    <a:cubicBezTo>
                      <a:pt x="145" y="57"/>
                      <a:pt x="145" y="58"/>
                      <a:pt x="145" y="60"/>
                    </a:cubicBezTo>
                    <a:lnTo>
                      <a:pt x="146" y="61"/>
                    </a:lnTo>
                    <a:cubicBezTo>
                      <a:pt x="146" y="63"/>
                      <a:pt x="145" y="64"/>
                      <a:pt x="144" y="65"/>
                    </a:cubicBezTo>
                    <a:cubicBezTo>
                      <a:pt x="143" y="66"/>
                      <a:pt x="142" y="67"/>
                      <a:pt x="139" y="67"/>
                    </a:cubicBezTo>
                    <a:lnTo>
                      <a:pt x="140" y="70"/>
                    </a:lnTo>
                    <a:lnTo>
                      <a:pt x="143" y="70"/>
                    </a:lnTo>
                    <a:lnTo>
                      <a:pt x="140" y="70"/>
                    </a:lnTo>
                    <a:close/>
                    <a:moveTo>
                      <a:pt x="40" y="39"/>
                    </a:moveTo>
                    <a:lnTo>
                      <a:pt x="37" y="37"/>
                    </a:lnTo>
                    <a:cubicBezTo>
                      <a:pt x="35" y="40"/>
                      <a:pt x="34" y="42"/>
                      <a:pt x="33" y="44"/>
                    </a:cubicBezTo>
                    <a:cubicBezTo>
                      <a:pt x="32" y="46"/>
                      <a:pt x="32" y="48"/>
                      <a:pt x="31" y="49"/>
                    </a:cubicBezTo>
                    <a:cubicBezTo>
                      <a:pt x="31" y="52"/>
                      <a:pt x="31" y="54"/>
                      <a:pt x="31" y="56"/>
                    </a:cubicBezTo>
                    <a:cubicBezTo>
                      <a:pt x="31" y="59"/>
                      <a:pt x="31" y="62"/>
                      <a:pt x="31" y="65"/>
                    </a:cubicBezTo>
                    <a:lnTo>
                      <a:pt x="31" y="66"/>
                    </a:lnTo>
                    <a:lnTo>
                      <a:pt x="32" y="67"/>
                    </a:lnTo>
                    <a:cubicBezTo>
                      <a:pt x="35" y="69"/>
                      <a:pt x="36" y="70"/>
                      <a:pt x="38" y="71"/>
                    </a:cubicBezTo>
                    <a:cubicBezTo>
                      <a:pt x="39" y="72"/>
                      <a:pt x="41" y="72"/>
                      <a:pt x="43" y="73"/>
                    </a:cubicBezTo>
                    <a:lnTo>
                      <a:pt x="47" y="73"/>
                    </a:lnTo>
                    <a:lnTo>
                      <a:pt x="47" y="70"/>
                    </a:lnTo>
                    <a:cubicBezTo>
                      <a:pt x="47" y="66"/>
                      <a:pt x="47" y="62"/>
                      <a:pt x="47" y="59"/>
                    </a:cubicBezTo>
                    <a:cubicBezTo>
                      <a:pt x="47" y="56"/>
                      <a:pt x="47" y="54"/>
                      <a:pt x="47" y="52"/>
                    </a:cubicBezTo>
                    <a:lnTo>
                      <a:pt x="47" y="51"/>
                    </a:lnTo>
                    <a:cubicBezTo>
                      <a:pt x="47" y="46"/>
                      <a:pt x="46" y="41"/>
                      <a:pt x="42" y="37"/>
                    </a:cubicBezTo>
                    <a:lnTo>
                      <a:pt x="40" y="33"/>
                    </a:lnTo>
                    <a:lnTo>
                      <a:pt x="37" y="37"/>
                    </a:lnTo>
                    <a:lnTo>
                      <a:pt x="40" y="39"/>
                    </a:lnTo>
                    <a:lnTo>
                      <a:pt x="37" y="41"/>
                    </a:lnTo>
                    <a:cubicBezTo>
                      <a:pt x="40" y="44"/>
                      <a:pt x="41" y="47"/>
                      <a:pt x="41" y="51"/>
                    </a:cubicBezTo>
                    <a:lnTo>
                      <a:pt x="41" y="51"/>
                    </a:lnTo>
                    <a:cubicBezTo>
                      <a:pt x="41" y="54"/>
                      <a:pt x="41" y="56"/>
                      <a:pt x="41" y="59"/>
                    </a:cubicBezTo>
                    <a:cubicBezTo>
                      <a:pt x="41" y="62"/>
                      <a:pt x="41" y="66"/>
                      <a:pt x="41" y="70"/>
                    </a:cubicBezTo>
                    <a:lnTo>
                      <a:pt x="44" y="70"/>
                    </a:lnTo>
                    <a:lnTo>
                      <a:pt x="45" y="66"/>
                    </a:lnTo>
                    <a:cubicBezTo>
                      <a:pt x="42" y="66"/>
                      <a:pt x="41" y="66"/>
                      <a:pt x="41" y="65"/>
                    </a:cubicBezTo>
                    <a:cubicBezTo>
                      <a:pt x="40" y="65"/>
                      <a:pt x="39" y="64"/>
                      <a:pt x="37" y="62"/>
                    </a:cubicBezTo>
                    <a:lnTo>
                      <a:pt x="35" y="65"/>
                    </a:lnTo>
                    <a:lnTo>
                      <a:pt x="38" y="65"/>
                    </a:lnTo>
                    <a:cubicBezTo>
                      <a:pt x="38" y="62"/>
                      <a:pt x="38" y="59"/>
                      <a:pt x="38" y="56"/>
                    </a:cubicBezTo>
                    <a:cubicBezTo>
                      <a:pt x="38" y="54"/>
                      <a:pt x="38" y="52"/>
                      <a:pt x="38" y="50"/>
                    </a:cubicBezTo>
                    <a:cubicBezTo>
                      <a:pt x="38" y="48"/>
                      <a:pt x="38" y="47"/>
                      <a:pt x="38" y="47"/>
                    </a:cubicBezTo>
                    <a:cubicBezTo>
                      <a:pt x="39" y="46"/>
                      <a:pt x="40" y="44"/>
                      <a:pt x="42" y="41"/>
                    </a:cubicBezTo>
                    <a:lnTo>
                      <a:pt x="40" y="39"/>
                    </a:lnTo>
                    <a:lnTo>
                      <a:pt x="37" y="41"/>
                    </a:lnTo>
                    <a:lnTo>
                      <a:pt x="40" y="39"/>
                    </a:lnTo>
                    <a:close/>
                    <a:moveTo>
                      <a:pt x="72" y="70"/>
                    </a:moveTo>
                    <a:lnTo>
                      <a:pt x="75" y="71"/>
                    </a:lnTo>
                    <a:cubicBezTo>
                      <a:pt x="75" y="70"/>
                      <a:pt x="76" y="69"/>
                      <a:pt x="76" y="67"/>
                    </a:cubicBezTo>
                    <a:cubicBezTo>
                      <a:pt x="76" y="63"/>
                      <a:pt x="76" y="58"/>
                      <a:pt x="76" y="53"/>
                    </a:cubicBezTo>
                    <a:cubicBezTo>
                      <a:pt x="76" y="52"/>
                      <a:pt x="76" y="50"/>
                      <a:pt x="76" y="49"/>
                    </a:cubicBezTo>
                    <a:lnTo>
                      <a:pt x="76" y="49"/>
                    </a:lnTo>
                    <a:lnTo>
                      <a:pt x="75" y="46"/>
                    </a:lnTo>
                    <a:lnTo>
                      <a:pt x="75" y="46"/>
                    </a:lnTo>
                    <a:lnTo>
                      <a:pt x="75" y="45"/>
                    </a:lnTo>
                    <a:cubicBezTo>
                      <a:pt x="75" y="45"/>
                      <a:pt x="74" y="43"/>
                      <a:pt x="74" y="41"/>
                    </a:cubicBezTo>
                    <a:cubicBezTo>
                      <a:pt x="73" y="40"/>
                      <a:pt x="71" y="37"/>
                      <a:pt x="69" y="36"/>
                    </a:cubicBezTo>
                    <a:lnTo>
                      <a:pt x="67" y="35"/>
                    </a:lnTo>
                    <a:lnTo>
                      <a:pt x="65" y="37"/>
                    </a:lnTo>
                    <a:cubicBezTo>
                      <a:pt x="61" y="42"/>
                      <a:pt x="60" y="48"/>
                      <a:pt x="60" y="54"/>
                    </a:cubicBezTo>
                    <a:cubicBezTo>
                      <a:pt x="60" y="58"/>
                      <a:pt x="60" y="61"/>
                      <a:pt x="60" y="65"/>
                    </a:cubicBezTo>
                    <a:lnTo>
                      <a:pt x="60" y="65"/>
                    </a:lnTo>
                    <a:lnTo>
                      <a:pt x="60" y="67"/>
                    </a:lnTo>
                    <a:lnTo>
                      <a:pt x="62" y="68"/>
                    </a:lnTo>
                    <a:cubicBezTo>
                      <a:pt x="64" y="70"/>
                      <a:pt x="67" y="72"/>
                      <a:pt x="71" y="73"/>
                    </a:cubicBezTo>
                    <a:lnTo>
                      <a:pt x="74" y="74"/>
                    </a:lnTo>
                    <a:lnTo>
                      <a:pt x="75" y="71"/>
                    </a:lnTo>
                    <a:lnTo>
                      <a:pt x="72" y="70"/>
                    </a:lnTo>
                    <a:lnTo>
                      <a:pt x="72" y="67"/>
                    </a:lnTo>
                    <a:cubicBezTo>
                      <a:pt x="70" y="66"/>
                      <a:pt x="68" y="65"/>
                      <a:pt x="65" y="63"/>
                    </a:cubicBezTo>
                    <a:lnTo>
                      <a:pt x="63" y="65"/>
                    </a:lnTo>
                    <a:lnTo>
                      <a:pt x="67" y="65"/>
                    </a:lnTo>
                    <a:lnTo>
                      <a:pt x="67" y="65"/>
                    </a:lnTo>
                    <a:cubicBezTo>
                      <a:pt x="67" y="61"/>
                      <a:pt x="66" y="57"/>
                      <a:pt x="66" y="54"/>
                    </a:cubicBezTo>
                    <a:cubicBezTo>
                      <a:pt x="66" y="49"/>
                      <a:pt x="67" y="45"/>
                      <a:pt x="70" y="41"/>
                    </a:cubicBezTo>
                    <a:lnTo>
                      <a:pt x="68" y="39"/>
                    </a:lnTo>
                    <a:lnTo>
                      <a:pt x="66" y="42"/>
                    </a:lnTo>
                    <a:cubicBezTo>
                      <a:pt x="67" y="43"/>
                      <a:pt x="67" y="43"/>
                      <a:pt x="68" y="44"/>
                    </a:cubicBezTo>
                    <a:cubicBezTo>
                      <a:pt x="68" y="45"/>
                      <a:pt x="68" y="46"/>
                      <a:pt x="70" y="48"/>
                    </a:cubicBezTo>
                    <a:lnTo>
                      <a:pt x="72" y="47"/>
                    </a:lnTo>
                    <a:lnTo>
                      <a:pt x="69" y="47"/>
                    </a:lnTo>
                    <a:lnTo>
                      <a:pt x="69" y="49"/>
                    </a:lnTo>
                    <a:lnTo>
                      <a:pt x="73" y="49"/>
                    </a:lnTo>
                    <a:lnTo>
                      <a:pt x="69" y="49"/>
                    </a:lnTo>
                    <a:lnTo>
                      <a:pt x="69" y="53"/>
                    </a:lnTo>
                    <a:cubicBezTo>
                      <a:pt x="69" y="58"/>
                      <a:pt x="69" y="63"/>
                      <a:pt x="69" y="67"/>
                    </a:cubicBezTo>
                    <a:lnTo>
                      <a:pt x="70" y="67"/>
                    </a:lnTo>
                    <a:lnTo>
                      <a:pt x="69" y="67"/>
                    </a:lnTo>
                    <a:lnTo>
                      <a:pt x="69" y="67"/>
                    </a:lnTo>
                    <a:lnTo>
                      <a:pt x="70" y="67"/>
                    </a:lnTo>
                    <a:lnTo>
                      <a:pt x="69" y="67"/>
                    </a:lnTo>
                    <a:cubicBezTo>
                      <a:pt x="69" y="67"/>
                      <a:pt x="69" y="68"/>
                      <a:pt x="69" y="69"/>
                    </a:cubicBezTo>
                    <a:lnTo>
                      <a:pt x="72" y="70"/>
                    </a:lnTo>
                    <a:lnTo>
                      <a:pt x="72" y="67"/>
                    </a:lnTo>
                    <a:lnTo>
                      <a:pt x="72" y="70"/>
                    </a:lnTo>
                    <a:close/>
                    <a:moveTo>
                      <a:pt x="84" y="38"/>
                    </a:moveTo>
                    <a:lnTo>
                      <a:pt x="81" y="37"/>
                    </a:lnTo>
                    <a:cubicBezTo>
                      <a:pt x="79" y="41"/>
                      <a:pt x="78" y="44"/>
                      <a:pt x="77" y="46"/>
                    </a:cubicBezTo>
                    <a:lnTo>
                      <a:pt x="76" y="47"/>
                    </a:lnTo>
                    <a:lnTo>
                      <a:pt x="76" y="49"/>
                    </a:lnTo>
                    <a:lnTo>
                      <a:pt x="76" y="49"/>
                    </a:lnTo>
                    <a:lnTo>
                      <a:pt x="76" y="49"/>
                    </a:lnTo>
                    <a:cubicBezTo>
                      <a:pt x="76" y="55"/>
                      <a:pt x="76" y="61"/>
                      <a:pt x="76" y="67"/>
                    </a:cubicBezTo>
                    <a:lnTo>
                      <a:pt x="76" y="68"/>
                    </a:lnTo>
                    <a:lnTo>
                      <a:pt x="77" y="70"/>
                    </a:lnTo>
                    <a:lnTo>
                      <a:pt x="78" y="74"/>
                    </a:lnTo>
                    <a:lnTo>
                      <a:pt x="81" y="73"/>
                    </a:lnTo>
                    <a:cubicBezTo>
                      <a:pt x="85" y="72"/>
                      <a:pt x="87" y="71"/>
                      <a:pt x="90" y="69"/>
                    </a:cubicBezTo>
                    <a:cubicBezTo>
                      <a:pt x="91" y="68"/>
                      <a:pt x="91" y="66"/>
                      <a:pt x="92" y="65"/>
                    </a:cubicBezTo>
                    <a:cubicBezTo>
                      <a:pt x="92" y="63"/>
                      <a:pt x="92" y="62"/>
                      <a:pt x="92" y="60"/>
                    </a:cubicBezTo>
                    <a:cubicBezTo>
                      <a:pt x="92" y="58"/>
                      <a:pt x="92" y="56"/>
                      <a:pt x="92" y="53"/>
                    </a:cubicBezTo>
                    <a:cubicBezTo>
                      <a:pt x="92" y="52"/>
                      <a:pt x="92" y="51"/>
                      <a:pt x="92" y="49"/>
                    </a:cubicBezTo>
                    <a:cubicBezTo>
                      <a:pt x="92" y="45"/>
                      <a:pt x="90" y="40"/>
                      <a:pt x="86" y="36"/>
                    </a:cubicBezTo>
                    <a:lnTo>
                      <a:pt x="83" y="33"/>
                    </a:lnTo>
                    <a:lnTo>
                      <a:pt x="81" y="37"/>
                    </a:lnTo>
                    <a:lnTo>
                      <a:pt x="84" y="38"/>
                    </a:lnTo>
                    <a:lnTo>
                      <a:pt x="82" y="40"/>
                    </a:lnTo>
                    <a:cubicBezTo>
                      <a:pt x="85" y="44"/>
                      <a:pt x="85" y="46"/>
                      <a:pt x="86" y="50"/>
                    </a:cubicBezTo>
                    <a:cubicBezTo>
                      <a:pt x="86" y="51"/>
                      <a:pt x="86" y="52"/>
                      <a:pt x="86" y="53"/>
                    </a:cubicBezTo>
                    <a:cubicBezTo>
                      <a:pt x="86" y="56"/>
                      <a:pt x="86" y="58"/>
                      <a:pt x="86" y="60"/>
                    </a:cubicBezTo>
                    <a:cubicBezTo>
                      <a:pt x="86" y="62"/>
                      <a:pt x="86" y="63"/>
                      <a:pt x="85" y="63"/>
                    </a:cubicBezTo>
                    <a:cubicBezTo>
                      <a:pt x="85" y="64"/>
                      <a:pt x="85" y="64"/>
                      <a:pt x="85" y="65"/>
                    </a:cubicBezTo>
                    <a:cubicBezTo>
                      <a:pt x="84" y="65"/>
                      <a:pt x="82" y="66"/>
                      <a:pt x="79" y="67"/>
                    </a:cubicBezTo>
                    <a:lnTo>
                      <a:pt x="80" y="70"/>
                    </a:lnTo>
                    <a:lnTo>
                      <a:pt x="83" y="69"/>
                    </a:lnTo>
                    <a:lnTo>
                      <a:pt x="83" y="67"/>
                    </a:lnTo>
                    <a:lnTo>
                      <a:pt x="79" y="67"/>
                    </a:lnTo>
                    <a:lnTo>
                      <a:pt x="83" y="67"/>
                    </a:lnTo>
                    <a:cubicBezTo>
                      <a:pt x="83" y="61"/>
                      <a:pt x="83" y="55"/>
                      <a:pt x="83" y="49"/>
                    </a:cubicBezTo>
                    <a:lnTo>
                      <a:pt x="79" y="49"/>
                    </a:lnTo>
                    <a:lnTo>
                      <a:pt x="83" y="50"/>
                    </a:lnTo>
                    <a:lnTo>
                      <a:pt x="83" y="48"/>
                    </a:lnTo>
                    <a:lnTo>
                      <a:pt x="80" y="48"/>
                    </a:lnTo>
                    <a:lnTo>
                      <a:pt x="82" y="49"/>
                    </a:lnTo>
                    <a:cubicBezTo>
                      <a:pt x="84" y="46"/>
                      <a:pt x="85" y="43"/>
                      <a:pt x="87" y="39"/>
                    </a:cubicBezTo>
                    <a:lnTo>
                      <a:pt x="84" y="38"/>
                    </a:lnTo>
                    <a:lnTo>
                      <a:pt x="82" y="40"/>
                    </a:lnTo>
                    <a:lnTo>
                      <a:pt x="84" y="38"/>
                    </a:lnTo>
                    <a:close/>
                    <a:moveTo>
                      <a:pt x="100" y="39"/>
                    </a:moveTo>
                    <a:lnTo>
                      <a:pt x="97" y="37"/>
                    </a:lnTo>
                    <a:cubicBezTo>
                      <a:pt x="95" y="40"/>
                      <a:pt x="94" y="41"/>
                      <a:pt x="93" y="43"/>
                    </a:cubicBezTo>
                    <a:cubicBezTo>
                      <a:pt x="92" y="45"/>
                      <a:pt x="92" y="47"/>
                      <a:pt x="92" y="49"/>
                    </a:cubicBezTo>
                    <a:cubicBezTo>
                      <a:pt x="91" y="51"/>
                      <a:pt x="91" y="54"/>
                      <a:pt x="91" y="56"/>
                    </a:cubicBezTo>
                    <a:cubicBezTo>
                      <a:pt x="91" y="59"/>
                      <a:pt x="91" y="62"/>
                      <a:pt x="91" y="65"/>
                    </a:cubicBezTo>
                    <a:lnTo>
                      <a:pt x="91" y="66"/>
                    </a:lnTo>
                    <a:lnTo>
                      <a:pt x="93" y="67"/>
                    </a:lnTo>
                    <a:cubicBezTo>
                      <a:pt x="95" y="69"/>
                      <a:pt x="96" y="70"/>
                      <a:pt x="98" y="71"/>
                    </a:cubicBezTo>
                    <a:cubicBezTo>
                      <a:pt x="100" y="72"/>
                      <a:pt x="102" y="72"/>
                      <a:pt x="103" y="72"/>
                    </a:cubicBezTo>
                    <a:lnTo>
                      <a:pt x="107" y="73"/>
                    </a:lnTo>
                    <a:lnTo>
                      <a:pt x="107" y="69"/>
                    </a:lnTo>
                    <a:cubicBezTo>
                      <a:pt x="107" y="65"/>
                      <a:pt x="107" y="61"/>
                      <a:pt x="107" y="57"/>
                    </a:cubicBezTo>
                    <a:cubicBezTo>
                      <a:pt x="107" y="54"/>
                      <a:pt x="107" y="51"/>
                      <a:pt x="107" y="48"/>
                    </a:cubicBezTo>
                    <a:cubicBezTo>
                      <a:pt x="107" y="44"/>
                      <a:pt x="106" y="40"/>
                      <a:pt x="102" y="37"/>
                    </a:cubicBezTo>
                    <a:lnTo>
                      <a:pt x="99" y="35"/>
                    </a:lnTo>
                    <a:lnTo>
                      <a:pt x="97" y="37"/>
                    </a:lnTo>
                    <a:lnTo>
                      <a:pt x="100" y="39"/>
                    </a:lnTo>
                    <a:lnTo>
                      <a:pt x="98" y="41"/>
                    </a:lnTo>
                    <a:cubicBezTo>
                      <a:pt x="100" y="43"/>
                      <a:pt x="100" y="46"/>
                      <a:pt x="101" y="49"/>
                    </a:cubicBezTo>
                    <a:cubicBezTo>
                      <a:pt x="101" y="51"/>
                      <a:pt x="101" y="54"/>
                      <a:pt x="101" y="57"/>
                    </a:cubicBezTo>
                    <a:cubicBezTo>
                      <a:pt x="101" y="61"/>
                      <a:pt x="101" y="65"/>
                      <a:pt x="101" y="69"/>
                    </a:cubicBezTo>
                    <a:lnTo>
                      <a:pt x="104" y="69"/>
                    </a:lnTo>
                    <a:lnTo>
                      <a:pt x="104" y="66"/>
                    </a:lnTo>
                    <a:cubicBezTo>
                      <a:pt x="102" y="66"/>
                      <a:pt x="102" y="66"/>
                      <a:pt x="101" y="65"/>
                    </a:cubicBezTo>
                    <a:cubicBezTo>
                      <a:pt x="100" y="65"/>
                      <a:pt x="99" y="64"/>
                      <a:pt x="97" y="62"/>
                    </a:cubicBezTo>
                    <a:lnTo>
                      <a:pt x="95" y="65"/>
                    </a:lnTo>
                    <a:lnTo>
                      <a:pt x="98" y="65"/>
                    </a:lnTo>
                    <a:cubicBezTo>
                      <a:pt x="98" y="62"/>
                      <a:pt x="98" y="59"/>
                      <a:pt x="98" y="56"/>
                    </a:cubicBezTo>
                    <a:cubicBezTo>
                      <a:pt x="98" y="54"/>
                      <a:pt x="98" y="52"/>
                      <a:pt x="98" y="49"/>
                    </a:cubicBezTo>
                    <a:cubicBezTo>
                      <a:pt x="98" y="48"/>
                      <a:pt x="98" y="47"/>
                      <a:pt x="99" y="46"/>
                    </a:cubicBezTo>
                    <a:cubicBezTo>
                      <a:pt x="99" y="45"/>
                      <a:pt x="100" y="44"/>
                      <a:pt x="102" y="41"/>
                    </a:cubicBezTo>
                    <a:lnTo>
                      <a:pt x="100" y="39"/>
                    </a:lnTo>
                    <a:lnTo>
                      <a:pt x="98" y="41"/>
                    </a:lnTo>
                    <a:lnTo>
                      <a:pt x="100" y="39"/>
                    </a:lnTo>
                    <a:close/>
                    <a:moveTo>
                      <a:pt x="164" y="71"/>
                    </a:moveTo>
                    <a:lnTo>
                      <a:pt x="167" y="71"/>
                    </a:lnTo>
                    <a:cubicBezTo>
                      <a:pt x="167" y="66"/>
                      <a:pt x="167" y="61"/>
                      <a:pt x="167" y="57"/>
                    </a:cubicBezTo>
                    <a:cubicBezTo>
                      <a:pt x="167" y="54"/>
                      <a:pt x="167" y="51"/>
                      <a:pt x="167" y="48"/>
                    </a:cubicBezTo>
                    <a:cubicBezTo>
                      <a:pt x="167" y="44"/>
                      <a:pt x="165" y="40"/>
                      <a:pt x="161" y="37"/>
                    </a:cubicBezTo>
                    <a:lnTo>
                      <a:pt x="159" y="34"/>
                    </a:lnTo>
                    <a:lnTo>
                      <a:pt x="157" y="37"/>
                    </a:lnTo>
                    <a:cubicBezTo>
                      <a:pt x="152" y="42"/>
                      <a:pt x="151" y="48"/>
                      <a:pt x="151" y="54"/>
                    </a:cubicBezTo>
                    <a:cubicBezTo>
                      <a:pt x="151" y="57"/>
                      <a:pt x="152" y="61"/>
                      <a:pt x="152" y="64"/>
                    </a:cubicBezTo>
                    <a:lnTo>
                      <a:pt x="152" y="65"/>
                    </a:lnTo>
                    <a:lnTo>
                      <a:pt x="151" y="67"/>
                    </a:lnTo>
                    <a:lnTo>
                      <a:pt x="153" y="68"/>
                    </a:lnTo>
                    <a:cubicBezTo>
                      <a:pt x="156" y="70"/>
                      <a:pt x="158" y="71"/>
                      <a:pt x="162" y="74"/>
                    </a:cubicBezTo>
                    <a:lnTo>
                      <a:pt x="167" y="76"/>
                    </a:lnTo>
                    <a:lnTo>
                      <a:pt x="167" y="71"/>
                    </a:lnTo>
                    <a:lnTo>
                      <a:pt x="164" y="71"/>
                    </a:lnTo>
                    <a:lnTo>
                      <a:pt x="165" y="68"/>
                    </a:lnTo>
                    <a:cubicBezTo>
                      <a:pt x="162" y="66"/>
                      <a:pt x="159" y="64"/>
                      <a:pt x="156" y="63"/>
                    </a:cubicBezTo>
                    <a:lnTo>
                      <a:pt x="155" y="65"/>
                    </a:lnTo>
                    <a:lnTo>
                      <a:pt x="158" y="65"/>
                    </a:lnTo>
                    <a:lnTo>
                      <a:pt x="158" y="64"/>
                    </a:lnTo>
                    <a:cubicBezTo>
                      <a:pt x="158" y="60"/>
                      <a:pt x="158" y="57"/>
                      <a:pt x="158" y="54"/>
                    </a:cubicBezTo>
                    <a:cubicBezTo>
                      <a:pt x="158" y="49"/>
                      <a:pt x="158" y="45"/>
                      <a:pt x="162" y="41"/>
                    </a:cubicBezTo>
                    <a:lnTo>
                      <a:pt x="159" y="39"/>
                    </a:lnTo>
                    <a:lnTo>
                      <a:pt x="157" y="41"/>
                    </a:lnTo>
                    <a:cubicBezTo>
                      <a:pt x="160" y="44"/>
                      <a:pt x="160" y="46"/>
                      <a:pt x="161" y="49"/>
                    </a:cubicBezTo>
                    <a:cubicBezTo>
                      <a:pt x="161" y="51"/>
                      <a:pt x="161" y="54"/>
                      <a:pt x="161" y="57"/>
                    </a:cubicBezTo>
                    <a:cubicBezTo>
                      <a:pt x="161" y="61"/>
                      <a:pt x="161" y="66"/>
                      <a:pt x="161" y="71"/>
                    </a:cubicBezTo>
                    <a:lnTo>
                      <a:pt x="164" y="71"/>
                    </a:lnTo>
                    <a:lnTo>
                      <a:pt x="165" y="68"/>
                    </a:lnTo>
                    <a:lnTo>
                      <a:pt x="164" y="71"/>
                    </a:lnTo>
                    <a:close/>
                    <a:moveTo>
                      <a:pt x="116" y="39"/>
                    </a:moveTo>
                    <a:lnTo>
                      <a:pt x="113" y="36"/>
                    </a:lnTo>
                    <a:cubicBezTo>
                      <a:pt x="110" y="41"/>
                      <a:pt x="107" y="45"/>
                      <a:pt x="107" y="51"/>
                    </a:cubicBezTo>
                    <a:lnTo>
                      <a:pt x="107" y="51"/>
                    </a:lnTo>
                    <a:lnTo>
                      <a:pt x="111" y="51"/>
                    </a:lnTo>
                    <a:lnTo>
                      <a:pt x="107" y="51"/>
                    </a:lnTo>
                    <a:cubicBezTo>
                      <a:pt x="107" y="53"/>
                      <a:pt x="107" y="55"/>
                      <a:pt x="107" y="57"/>
                    </a:cubicBezTo>
                    <a:lnTo>
                      <a:pt x="107" y="60"/>
                    </a:lnTo>
                    <a:cubicBezTo>
                      <a:pt x="107" y="62"/>
                      <a:pt x="107" y="64"/>
                      <a:pt x="108" y="67"/>
                    </a:cubicBezTo>
                    <a:lnTo>
                      <a:pt x="108" y="67"/>
                    </a:lnTo>
                    <a:lnTo>
                      <a:pt x="107" y="68"/>
                    </a:lnTo>
                    <a:cubicBezTo>
                      <a:pt x="108" y="68"/>
                      <a:pt x="108" y="69"/>
                      <a:pt x="108" y="70"/>
                    </a:cubicBezTo>
                    <a:cubicBezTo>
                      <a:pt x="109" y="72"/>
                      <a:pt x="110" y="73"/>
                      <a:pt x="111" y="73"/>
                    </a:cubicBezTo>
                    <a:lnTo>
                      <a:pt x="112" y="73"/>
                    </a:lnTo>
                    <a:lnTo>
                      <a:pt x="113" y="73"/>
                    </a:lnTo>
                    <a:cubicBezTo>
                      <a:pt x="116" y="72"/>
                      <a:pt x="119" y="71"/>
                      <a:pt x="121" y="69"/>
                    </a:cubicBezTo>
                    <a:cubicBezTo>
                      <a:pt x="123" y="67"/>
                      <a:pt x="124" y="64"/>
                      <a:pt x="124" y="61"/>
                    </a:cubicBezTo>
                    <a:cubicBezTo>
                      <a:pt x="124" y="60"/>
                      <a:pt x="124" y="59"/>
                      <a:pt x="123" y="58"/>
                    </a:cubicBezTo>
                    <a:lnTo>
                      <a:pt x="123" y="57"/>
                    </a:lnTo>
                    <a:cubicBezTo>
                      <a:pt x="123" y="56"/>
                      <a:pt x="123" y="55"/>
                      <a:pt x="124" y="54"/>
                    </a:cubicBezTo>
                    <a:lnTo>
                      <a:pt x="124" y="51"/>
                    </a:lnTo>
                    <a:cubicBezTo>
                      <a:pt x="124" y="46"/>
                      <a:pt x="122" y="42"/>
                      <a:pt x="118" y="37"/>
                    </a:cubicBezTo>
                    <a:lnTo>
                      <a:pt x="116" y="33"/>
                    </a:lnTo>
                    <a:lnTo>
                      <a:pt x="113" y="36"/>
                    </a:lnTo>
                    <a:lnTo>
                      <a:pt x="116" y="39"/>
                    </a:lnTo>
                    <a:lnTo>
                      <a:pt x="113" y="40"/>
                    </a:lnTo>
                    <a:cubicBezTo>
                      <a:pt x="116" y="45"/>
                      <a:pt x="117" y="48"/>
                      <a:pt x="117" y="51"/>
                    </a:cubicBezTo>
                    <a:lnTo>
                      <a:pt x="117" y="53"/>
                    </a:lnTo>
                    <a:cubicBezTo>
                      <a:pt x="117" y="54"/>
                      <a:pt x="117" y="55"/>
                      <a:pt x="117" y="57"/>
                    </a:cubicBezTo>
                    <a:lnTo>
                      <a:pt x="117" y="59"/>
                    </a:lnTo>
                    <a:lnTo>
                      <a:pt x="117" y="61"/>
                    </a:lnTo>
                    <a:cubicBezTo>
                      <a:pt x="117" y="63"/>
                      <a:pt x="117" y="64"/>
                      <a:pt x="116" y="65"/>
                    </a:cubicBezTo>
                    <a:cubicBezTo>
                      <a:pt x="115" y="66"/>
                      <a:pt x="114" y="66"/>
                      <a:pt x="111" y="67"/>
                    </a:cubicBezTo>
                    <a:lnTo>
                      <a:pt x="112" y="70"/>
                    </a:lnTo>
                    <a:lnTo>
                      <a:pt x="113" y="67"/>
                    </a:lnTo>
                    <a:lnTo>
                      <a:pt x="113" y="67"/>
                    </a:lnTo>
                    <a:lnTo>
                      <a:pt x="113" y="67"/>
                    </a:lnTo>
                    <a:lnTo>
                      <a:pt x="113" y="67"/>
                    </a:lnTo>
                    <a:lnTo>
                      <a:pt x="113" y="67"/>
                    </a:lnTo>
                    <a:lnTo>
                      <a:pt x="113" y="67"/>
                    </a:lnTo>
                    <a:lnTo>
                      <a:pt x="113" y="68"/>
                    </a:lnTo>
                    <a:lnTo>
                      <a:pt x="114" y="68"/>
                    </a:lnTo>
                    <a:lnTo>
                      <a:pt x="113" y="67"/>
                    </a:lnTo>
                    <a:lnTo>
                      <a:pt x="113" y="68"/>
                    </a:lnTo>
                    <a:lnTo>
                      <a:pt x="114" y="68"/>
                    </a:lnTo>
                    <a:lnTo>
                      <a:pt x="113" y="68"/>
                    </a:lnTo>
                    <a:lnTo>
                      <a:pt x="114" y="68"/>
                    </a:lnTo>
                    <a:lnTo>
                      <a:pt x="114" y="68"/>
                    </a:lnTo>
                    <a:lnTo>
                      <a:pt x="113" y="68"/>
                    </a:lnTo>
                    <a:lnTo>
                      <a:pt x="114" y="68"/>
                    </a:lnTo>
                    <a:lnTo>
                      <a:pt x="114" y="68"/>
                    </a:lnTo>
                    <a:lnTo>
                      <a:pt x="114" y="67"/>
                    </a:lnTo>
                    <a:lnTo>
                      <a:pt x="114" y="67"/>
                    </a:lnTo>
                    <a:cubicBezTo>
                      <a:pt x="114" y="64"/>
                      <a:pt x="114" y="62"/>
                      <a:pt x="114" y="60"/>
                    </a:cubicBezTo>
                    <a:lnTo>
                      <a:pt x="114" y="57"/>
                    </a:lnTo>
                    <a:cubicBezTo>
                      <a:pt x="114" y="55"/>
                      <a:pt x="114" y="53"/>
                      <a:pt x="114" y="51"/>
                    </a:cubicBezTo>
                    <a:lnTo>
                      <a:pt x="114" y="51"/>
                    </a:lnTo>
                    <a:lnTo>
                      <a:pt x="114" y="51"/>
                    </a:lnTo>
                    <a:lnTo>
                      <a:pt x="114" y="51"/>
                    </a:lnTo>
                    <a:cubicBezTo>
                      <a:pt x="114" y="47"/>
                      <a:pt x="115" y="44"/>
                      <a:pt x="118" y="41"/>
                    </a:cubicBezTo>
                    <a:lnTo>
                      <a:pt x="116" y="39"/>
                    </a:lnTo>
                    <a:lnTo>
                      <a:pt x="113" y="40"/>
                    </a:lnTo>
                    <a:lnTo>
                      <a:pt x="116" y="39"/>
                    </a:lnTo>
                    <a:close/>
                    <a:moveTo>
                      <a:pt x="24" y="39"/>
                    </a:moveTo>
                    <a:lnTo>
                      <a:pt x="22" y="37"/>
                    </a:lnTo>
                    <a:cubicBezTo>
                      <a:pt x="19" y="41"/>
                      <a:pt x="16" y="45"/>
                      <a:pt x="16" y="50"/>
                    </a:cubicBezTo>
                    <a:lnTo>
                      <a:pt x="16" y="50"/>
                    </a:lnTo>
                    <a:lnTo>
                      <a:pt x="19" y="50"/>
                    </a:lnTo>
                    <a:lnTo>
                      <a:pt x="16" y="50"/>
                    </a:lnTo>
                    <a:cubicBezTo>
                      <a:pt x="16" y="56"/>
                      <a:pt x="16" y="61"/>
                      <a:pt x="16" y="67"/>
                    </a:cubicBezTo>
                    <a:cubicBezTo>
                      <a:pt x="16" y="69"/>
                      <a:pt x="17" y="70"/>
                      <a:pt x="17" y="70"/>
                    </a:cubicBezTo>
                    <a:lnTo>
                      <a:pt x="17" y="74"/>
                    </a:lnTo>
                    <a:lnTo>
                      <a:pt x="21" y="73"/>
                    </a:lnTo>
                    <a:cubicBezTo>
                      <a:pt x="25" y="72"/>
                      <a:pt x="27" y="71"/>
                      <a:pt x="29" y="69"/>
                    </a:cubicBezTo>
                    <a:cubicBezTo>
                      <a:pt x="30" y="68"/>
                      <a:pt x="31" y="66"/>
                      <a:pt x="32" y="65"/>
                    </a:cubicBezTo>
                    <a:cubicBezTo>
                      <a:pt x="32" y="64"/>
                      <a:pt x="32" y="63"/>
                      <a:pt x="32" y="62"/>
                    </a:cubicBezTo>
                    <a:cubicBezTo>
                      <a:pt x="32" y="61"/>
                      <a:pt x="32" y="60"/>
                      <a:pt x="32" y="59"/>
                    </a:cubicBezTo>
                    <a:cubicBezTo>
                      <a:pt x="32" y="57"/>
                      <a:pt x="32" y="54"/>
                      <a:pt x="32" y="52"/>
                    </a:cubicBezTo>
                    <a:lnTo>
                      <a:pt x="32" y="49"/>
                    </a:lnTo>
                    <a:lnTo>
                      <a:pt x="32" y="49"/>
                    </a:lnTo>
                    <a:cubicBezTo>
                      <a:pt x="32" y="45"/>
                      <a:pt x="30" y="41"/>
                      <a:pt x="27" y="37"/>
                    </a:cubicBezTo>
                    <a:lnTo>
                      <a:pt x="25" y="33"/>
                    </a:lnTo>
                    <a:lnTo>
                      <a:pt x="22" y="37"/>
                    </a:lnTo>
                    <a:lnTo>
                      <a:pt x="24" y="39"/>
                    </a:lnTo>
                    <a:lnTo>
                      <a:pt x="22" y="40"/>
                    </a:lnTo>
                    <a:cubicBezTo>
                      <a:pt x="24" y="44"/>
                      <a:pt x="25" y="46"/>
                      <a:pt x="25" y="49"/>
                    </a:cubicBezTo>
                    <a:lnTo>
                      <a:pt x="25" y="49"/>
                    </a:lnTo>
                    <a:cubicBezTo>
                      <a:pt x="25" y="50"/>
                      <a:pt x="25" y="51"/>
                      <a:pt x="25" y="52"/>
                    </a:cubicBezTo>
                    <a:cubicBezTo>
                      <a:pt x="25" y="54"/>
                      <a:pt x="25" y="57"/>
                      <a:pt x="26" y="59"/>
                    </a:cubicBezTo>
                    <a:lnTo>
                      <a:pt x="26" y="62"/>
                    </a:lnTo>
                    <a:cubicBezTo>
                      <a:pt x="26" y="62"/>
                      <a:pt x="26" y="63"/>
                      <a:pt x="25" y="63"/>
                    </a:cubicBezTo>
                    <a:lnTo>
                      <a:pt x="24" y="65"/>
                    </a:lnTo>
                    <a:cubicBezTo>
                      <a:pt x="24" y="65"/>
                      <a:pt x="22" y="66"/>
                      <a:pt x="19" y="67"/>
                    </a:cubicBezTo>
                    <a:lnTo>
                      <a:pt x="20" y="70"/>
                    </a:lnTo>
                    <a:lnTo>
                      <a:pt x="23" y="69"/>
                    </a:lnTo>
                    <a:cubicBezTo>
                      <a:pt x="23" y="68"/>
                      <a:pt x="23" y="67"/>
                      <a:pt x="23" y="67"/>
                    </a:cubicBezTo>
                    <a:cubicBezTo>
                      <a:pt x="23" y="61"/>
                      <a:pt x="23" y="56"/>
                      <a:pt x="23" y="50"/>
                    </a:cubicBezTo>
                    <a:lnTo>
                      <a:pt x="23" y="50"/>
                    </a:lnTo>
                    <a:lnTo>
                      <a:pt x="23" y="50"/>
                    </a:lnTo>
                    <a:lnTo>
                      <a:pt x="23" y="50"/>
                    </a:lnTo>
                    <a:cubicBezTo>
                      <a:pt x="23" y="47"/>
                      <a:pt x="24" y="44"/>
                      <a:pt x="27" y="41"/>
                    </a:cubicBezTo>
                    <a:lnTo>
                      <a:pt x="24" y="39"/>
                    </a:lnTo>
                    <a:lnTo>
                      <a:pt x="22" y="40"/>
                    </a:lnTo>
                    <a:lnTo>
                      <a:pt x="24" y="39"/>
                    </a:lnTo>
                    <a:close/>
                    <a:moveTo>
                      <a:pt x="126" y="65"/>
                    </a:moveTo>
                    <a:lnTo>
                      <a:pt x="124" y="68"/>
                    </a:lnTo>
                    <a:cubicBezTo>
                      <a:pt x="126" y="69"/>
                      <a:pt x="127" y="70"/>
                      <a:pt x="128" y="71"/>
                    </a:cubicBezTo>
                    <a:cubicBezTo>
                      <a:pt x="130" y="72"/>
                      <a:pt x="132" y="73"/>
                      <a:pt x="134" y="73"/>
                    </a:cubicBezTo>
                    <a:lnTo>
                      <a:pt x="138" y="73"/>
                    </a:lnTo>
                    <a:lnTo>
                      <a:pt x="138" y="70"/>
                    </a:lnTo>
                    <a:lnTo>
                      <a:pt x="138" y="58"/>
                    </a:lnTo>
                    <a:cubicBezTo>
                      <a:pt x="138" y="54"/>
                      <a:pt x="138" y="50"/>
                      <a:pt x="138" y="46"/>
                    </a:cubicBezTo>
                    <a:cubicBezTo>
                      <a:pt x="138" y="44"/>
                      <a:pt x="137" y="42"/>
                      <a:pt x="136" y="40"/>
                    </a:cubicBezTo>
                    <a:cubicBezTo>
                      <a:pt x="135" y="38"/>
                      <a:pt x="134" y="38"/>
                      <a:pt x="133" y="37"/>
                    </a:cubicBezTo>
                    <a:lnTo>
                      <a:pt x="130" y="34"/>
                    </a:lnTo>
                    <a:lnTo>
                      <a:pt x="128" y="37"/>
                    </a:lnTo>
                    <a:cubicBezTo>
                      <a:pt x="125" y="41"/>
                      <a:pt x="123" y="46"/>
                      <a:pt x="123" y="51"/>
                    </a:cubicBezTo>
                    <a:lnTo>
                      <a:pt x="123" y="53"/>
                    </a:lnTo>
                    <a:cubicBezTo>
                      <a:pt x="123" y="54"/>
                      <a:pt x="123" y="56"/>
                      <a:pt x="123" y="57"/>
                    </a:cubicBezTo>
                    <a:cubicBezTo>
                      <a:pt x="123" y="60"/>
                      <a:pt x="123" y="62"/>
                      <a:pt x="123" y="65"/>
                    </a:cubicBezTo>
                    <a:lnTo>
                      <a:pt x="123" y="67"/>
                    </a:lnTo>
                    <a:lnTo>
                      <a:pt x="124" y="68"/>
                    </a:lnTo>
                    <a:lnTo>
                      <a:pt x="126" y="65"/>
                    </a:lnTo>
                    <a:lnTo>
                      <a:pt x="129" y="65"/>
                    </a:lnTo>
                    <a:cubicBezTo>
                      <a:pt x="129" y="62"/>
                      <a:pt x="129" y="60"/>
                      <a:pt x="129" y="57"/>
                    </a:cubicBezTo>
                    <a:cubicBezTo>
                      <a:pt x="129" y="56"/>
                      <a:pt x="129" y="54"/>
                      <a:pt x="129" y="52"/>
                    </a:cubicBezTo>
                    <a:lnTo>
                      <a:pt x="129" y="51"/>
                    </a:lnTo>
                    <a:cubicBezTo>
                      <a:pt x="129" y="48"/>
                      <a:pt x="130" y="45"/>
                      <a:pt x="133" y="41"/>
                    </a:cubicBezTo>
                    <a:lnTo>
                      <a:pt x="131" y="39"/>
                    </a:lnTo>
                    <a:lnTo>
                      <a:pt x="128" y="41"/>
                    </a:lnTo>
                    <a:cubicBezTo>
                      <a:pt x="130" y="42"/>
                      <a:pt x="131" y="43"/>
                      <a:pt x="130" y="43"/>
                    </a:cubicBezTo>
                    <a:lnTo>
                      <a:pt x="131" y="46"/>
                    </a:lnTo>
                    <a:cubicBezTo>
                      <a:pt x="131" y="50"/>
                      <a:pt x="131" y="54"/>
                      <a:pt x="131" y="58"/>
                    </a:cubicBezTo>
                    <a:cubicBezTo>
                      <a:pt x="131" y="62"/>
                      <a:pt x="131" y="66"/>
                      <a:pt x="131" y="70"/>
                    </a:cubicBezTo>
                    <a:lnTo>
                      <a:pt x="134" y="70"/>
                    </a:lnTo>
                    <a:lnTo>
                      <a:pt x="135" y="67"/>
                    </a:lnTo>
                    <a:cubicBezTo>
                      <a:pt x="134" y="67"/>
                      <a:pt x="133" y="66"/>
                      <a:pt x="132" y="65"/>
                    </a:cubicBezTo>
                    <a:cubicBezTo>
                      <a:pt x="131" y="65"/>
                      <a:pt x="129" y="64"/>
                      <a:pt x="128" y="62"/>
                    </a:cubicBezTo>
                    <a:lnTo>
                      <a:pt x="126" y="65"/>
                    </a:lnTo>
                    <a:lnTo>
                      <a:pt x="129" y="65"/>
                    </a:lnTo>
                    <a:lnTo>
                      <a:pt x="126" y="65"/>
                    </a:lnTo>
                    <a:close/>
                    <a:moveTo>
                      <a:pt x="129" y="22"/>
                    </a:moveTo>
                    <a:lnTo>
                      <a:pt x="130" y="19"/>
                    </a:lnTo>
                    <a:cubicBezTo>
                      <a:pt x="124" y="16"/>
                      <a:pt x="119" y="13"/>
                      <a:pt x="111" y="13"/>
                    </a:cubicBezTo>
                    <a:lnTo>
                      <a:pt x="111" y="13"/>
                    </a:lnTo>
                    <a:lnTo>
                      <a:pt x="108" y="13"/>
                    </a:lnTo>
                    <a:lnTo>
                      <a:pt x="108" y="16"/>
                    </a:lnTo>
                    <a:cubicBezTo>
                      <a:pt x="108" y="18"/>
                      <a:pt x="107" y="21"/>
                      <a:pt x="107" y="23"/>
                    </a:cubicBezTo>
                    <a:cubicBezTo>
                      <a:pt x="107" y="26"/>
                      <a:pt x="108" y="28"/>
                      <a:pt x="108" y="31"/>
                    </a:cubicBezTo>
                    <a:lnTo>
                      <a:pt x="109" y="34"/>
                    </a:lnTo>
                    <a:lnTo>
                      <a:pt x="112" y="34"/>
                    </a:lnTo>
                    <a:cubicBezTo>
                      <a:pt x="119" y="32"/>
                      <a:pt x="125" y="28"/>
                      <a:pt x="131" y="24"/>
                    </a:cubicBezTo>
                    <a:lnTo>
                      <a:pt x="136" y="21"/>
                    </a:lnTo>
                    <a:lnTo>
                      <a:pt x="130" y="19"/>
                    </a:lnTo>
                    <a:lnTo>
                      <a:pt x="129" y="22"/>
                    </a:lnTo>
                    <a:lnTo>
                      <a:pt x="128" y="19"/>
                    </a:lnTo>
                    <a:cubicBezTo>
                      <a:pt x="121" y="23"/>
                      <a:pt x="117" y="26"/>
                      <a:pt x="111" y="28"/>
                    </a:cubicBezTo>
                    <a:lnTo>
                      <a:pt x="111" y="31"/>
                    </a:lnTo>
                    <a:lnTo>
                      <a:pt x="114" y="30"/>
                    </a:lnTo>
                    <a:cubicBezTo>
                      <a:pt x="114" y="28"/>
                      <a:pt x="114" y="26"/>
                      <a:pt x="114" y="23"/>
                    </a:cubicBezTo>
                    <a:cubicBezTo>
                      <a:pt x="114" y="21"/>
                      <a:pt x="114" y="19"/>
                      <a:pt x="114" y="16"/>
                    </a:cubicBezTo>
                    <a:lnTo>
                      <a:pt x="111" y="16"/>
                    </a:lnTo>
                    <a:lnTo>
                      <a:pt x="111" y="19"/>
                    </a:lnTo>
                    <a:lnTo>
                      <a:pt x="111" y="17"/>
                    </a:lnTo>
                    <a:lnTo>
                      <a:pt x="111" y="19"/>
                    </a:lnTo>
                    <a:lnTo>
                      <a:pt x="111" y="19"/>
                    </a:lnTo>
                    <a:lnTo>
                      <a:pt x="111" y="17"/>
                    </a:lnTo>
                    <a:lnTo>
                      <a:pt x="111" y="19"/>
                    </a:lnTo>
                    <a:lnTo>
                      <a:pt x="111" y="19"/>
                    </a:lnTo>
                    <a:cubicBezTo>
                      <a:pt x="117" y="19"/>
                      <a:pt x="121" y="22"/>
                      <a:pt x="128" y="24"/>
                    </a:cubicBezTo>
                    <a:lnTo>
                      <a:pt x="129" y="22"/>
                    </a:lnTo>
                    <a:lnTo>
                      <a:pt x="128" y="19"/>
                    </a:lnTo>
                    <a:lnTo>
                      <a:pt x="129" y="22"/>
                    </a:lnTo>
                    <a:close/>
                    <a:moveTo>
                      <a:pt x="55" y="21"/>
                    </a:moveTo>
                    <a:lnTo>
                      <a:pt x="53" y="24"/>
                    </a:lnTo>
                    <a:cubicBezTo>
                      <a:pt x="59" y="29"/>
                      <a:pt x="65" y="31"/>
                      <a:pt x="71" y="34"/>
                    </a:cubicBezTo>
                    <a:lnTo>
                      <a:pt x="75" y="35"/>
                    </a:lnTo>
                    <a:lnTo>
                      <a:pt x="75" y="31"/>
                    </a:lnTo>
                    <a:cubicBezTo>
                      <a:pt x="76" y="28"/>
                      <a:pt x="76" y="26"/>
                      <a:pt x="76" y="23"/>
                    </a:cubicBezTo>
                    <a:cubicBezTo>
                      <a:pt x="76" y="20"/>
                      <a:pt x="76" y="18"/>
                      <a:pt x="75" y="15"/>
                    </a:cubicBezTo>
                    <a:lnTo>
                      <a:pt x="74" y="12"/>
                    </a:lnTo>
                    <a:lnTo>
                      <a:pt x="71" y="12"/>
                    </a:lnTo>
                    <a:cubicBezTo>
                      <a:pt x="65" y="14"/>
                      <a:pt x="59" y="16"/>
                      <a:pt x="54" y="19"/>
                    </a:cubicBezTo>
                    <a:lnTo>
                      <a:pt x="49" y="21"/>
                    </a:lnTo>
                    <a:lnTo>
                      <a:pt x="53" y="24"/>
                    </a:lnTo>
                    <a:lnTo>
                      <a:pt x="55" y="21"/>
                    </a:lnTo>
                    <a:lnTo>
                      <a:pt x="56" y="24"/>
                    </a:lnTo>
                    <a:cubicBezTo>
                      <a:pt x="62" y="22"/>
                      <a:pt x="67" y="20"/>
                      <a:pt x="72" y="19"/>
                    </a:cubicBezTo>
                    <a:lnTo>
                      <a:pt x="72" y="16"/>
                    </a:lnTo>
                    <a:lnTo>
                      <a:pt x="69" y="16"/>
                    </a:lnTo>
                    <a:cubicBezTo>
                      <a:pt x="69" y="19"/>
                      <a:pt x="69" y="21"/>
                      <a:pt x="69" y="23"/>
                    </a:cubicBezTo>
                    <a:cubicBezTo>
                      <a:pt x="69" y="25"/>
                      <a:pt x="69" y="28"/>
                      <a:pt x="69" y="30"/>
                    </a:cubicBezTo>
                    <a:lnTo>
                      <a:pt x="72" y="31"/>
                    </a:lnTo>
                    <a:lnTo>
                      <a:pt x="73" y="28"/>
                    </a:lnTo>
                    <a:cubicBezTo>
                      <a:pt x="67" y="25"/>
                      <a:pt x="62" y="23"/>
                      <a:pt x="57" y="19"/>
                    </a:cubicBezTo>
                    <a:lnTo>
                      <a:pt x="55" y="21"/>
                    </a:lnTo>
                    <a:lnTo>
                      <a:pt x="56" y="24"/>
                    </a:lnTo>
                    <a:lnTo>
                      <a:pt x="55" y="21"/>
                    </a:lnTo>
                    <a:close/>
                    <a:moveTo>
                      <a:pt x="84" y="23"/>
                    </a:moveTo>
                    <a:lnTo>
                      <a:pt x="82" y="25"/>
                    </a:lnTo>
                    <a:cubicBezTo>
                      <a:pt x="85" y="28"/>
                      <a:pt x="87" y="30"/>
                      <a:pt x="90" y="33"/>
                    </a:cubicBezTo>
                    <a:lnTo>
                      <a:pt x="92" y="35"/>
                    </a:lnTo>
                    <a:lnTo>
                      <a:pt x="94" y="33"/>
                    </a:lnTo>
                    <a:cubicBezTo>
                      <a:pt x="97" y="30"/>
                      <a:pt x="99" y="28"/>
                      <a:pt x="101" y="25"/>
                    </a:cubicBezTo>
                    <a:lnTo>
                      <a:pt x="102" y="24"/>
                    </a:lnTo>
                    <a:lnTo>
                      <a:pt x="102" y="22"/>
                    </a:lnTo>
                    <a:lnTo>
                      <a:pt x="102" y="21"/>
                    </a:lnTo>
                    <a:cubicBezTo>
                      <a:pt x="101" y="21"/>
                      <a:pt x="101" y="20"/>
                      <a:pt x="100" y="19"/>
                    </a:cubicBezTo>
                    <a:cubicBezTo>
                      <a:pt x="99" y="17"/>
                      <a:pt x="97" y="15"/>
                      <a:pt x="94" y="13"/>
                    </a:cubicBezTo>
                    <a:lnTo>
                      <a:pt x="92" y="11"/>
                    </a:lnTo>
                    <a:lnTo>
                      <a:pt x="90" y="13"/>
                    </a:lnTo>
                    <a:cubicBezTo>
                      <a:pt x="87" y="15"/>
                      <a:pt x="85" y="18"/>
                      <a:pt x="82" y="20"/>
                    </a:cubicBezTo>
                    <a:lnTo>
                      <a:pt x="80" y="23"/>
                    </a:lnTo>
                    <a:lnTo>
                      <a:pt x="82" y="25"/>
                    </a:lnTo>
                    <a:lnTo>
                      <a:pt x="84" y="23"/>
                    </a:lnTo>
                    <a:lnTo>
                      <a:pt x="86" y="25"/>
                    </a:lnTo>
                    <a:cubicBezTo>
                      <a:pt x="89" y="22"/>
                      <a:pt x="92" y="20"/>
                      <a:pt x="94" y="17"/>
                    </a:cubicBezTo>
                    <a:lnTo>
                      <a:pt x="92" y="15"/>
                    </a:lnTo>
                    <a:lnTo>
                      <a:pt x="90" y="17"/>
                    </a:lnTo>
                    <a:cubicBezTo>
                      <a:pt x="92" y="20"/>
                      <a:pt x="94" y="21"/>
                      <a:pt x="96" y="23"/>
                    </a:cubicBezTo>
                    <a:lnTo>
                      <a:pt x="97" y="22"/>
                    </a:lnTo>
                    <a:lnTo>
                      <a:pt x="95" y="23"/>
                    </a:lnTo>
                    <a:lnTo>
                      <a:pt x="96" y="23"/>
                    </a:lnTo>
                    <a:lnTo>
                      <a:pt x="97" y="22"/>
                    </a:lnTo>
                    <a:lnTo>
                      <a:pt x="95" y="23"/>
                    </a:lnTo>
                    <a:lnTo>
                      <a:pt x="96" y="22"/>
                    </a:lnTo>
                    <a:lnTo>
                      <a:pt x="95" y="23"/>
                    </a:lnTo>
                    <a:lnTo>
                      <a:pt x="95" y="23"/>
                    </a:lnTo>
                    <a:lnTo>
                      <a:pt x="96" y="22"/>
                    </a:lnTo>
                    <a:lnTo>
                      <a:pt x="95" y="23"/>
                    </a:lnTo>
                    <a:lnTo>
                      <a:pt x="95" y="23"/>
                    </a:lnTo>
                    <a:lnTo>
                      <a:pt x="96" y="24"/>
                    </a:lnTo>
                    <a:lnTo>
                      <a:pt x="99" y="23"/>
                    </a:lnTo>
                    <a:lnTo>
                      <a:pt x="96" y="21"/>
                    </a:lnTo>
                    <a:cubicBezTo>
                      <a:pt x="94" y="23"/>
                      <a:pt x="92" y="26"/>
                      <a:pt x="90" y="28"/>
                    </a:cubicBezTo>
                    <a:lnTo>
                      <a:pt x="92" y="31"/>
                    </a:lnTo>
                    <a:lnTo>
                      <a:pt x="94" y="28"/>
                    </a:lnTo>
                    <a:cubicBezTo>
                      <a:pt x="92" y="26"/>
                      <a:pt x="89" y="23"/>
                      <a:pt x="86" y="20"/>
                    </a:cubicBezTo>
                    <a:lnTo>
                      <a:pt x="84" y="23"/>
                    </a:lnTo>
                    <a:lnTo>
                      <a:pt x="86" y="25"/>
                    </a:lnTo>
                    <a:lnTo>
                      <a:pt x="84" y="23"/>
                    </a:lnTo>
                    <a:close/>
                    <a:moveTo>
                      <a:pt x="131" y="32"/>
                    </a:moveTo>
                    <a:lnTo>
                      <a:pt x="128" y="34"/>
                    </a:lnTo>
                    <a:cubicBezTo>
                      <a:pt x="131" y="37"/>
                      <a:pt x="133" y="39"/>
                      <a:pt x="135" y="41"/>
                    </a:cubicBezTo>
                    <a:lnTo>
                      <a:pt x="138" y="43"/>
                    </a:lnTo>
                    <a:lnTo>
                      <a:pt x="140" y="41"/>
                    </a:lnTo>
                    <a:cubicBezTo>
                      <a:pt x="142" y="38"/>
                      <a:pt x="144" y="36"/>
                      <a:pt x="146" y="34"/>
                    </a:cubicBezTo>
                    <a:lnTo>
                      <a:pt x="147" y="32"/>
                    </a:lnTo>
                    <a:lnTo>
                      <a:pt x="145" y="30"/>
                    </a:lnTo>
                    <a:cubicBezTo>
                      <a:pt x="144" y="27"/>
                      <a:pt x="142" y="26"/>
                      <a:pt x="140" y="23"/>
                    </a:cubicBezTo>
                    <a:lnTo>
                      <a:pt x="138" y="21"/>
                    </a:lnTo>
                    <a:lnTo>
                      <a:pt x="135" y="23"/>
                    </a:lnTo>
                    <a:cubicBezTo>
                      <a:pt x="133" y="25"/>
                      <a:pt x="131" y="27"/>
                      <a:pt x="128" y="29"/>
                    </a:cubicBezTo>
                    <a:lnTo>
                      <a:pt x="126" y="32"/>
                    </a:lnTo>
                    <a:lnTo>
                      <a:pt x="128" y="34"/>
                    </a:lnTo>
                    <a:lnTo>
                      <a:pt x="131" y="32"/>
                    </a:lnTo>
                    <a:lnTo>
                      <a:pt x="133" y="34"/>
                    </a:lnTo>
                    <a:cubicBezTo>
                      <a:pt x="135" y="32"/>
                      <a:pt x="137" y="30"/>
                      <a:pt x="140" y="28"/>
                    </a:cubicBezTo>
                    <a:lnTo>
                      <a:pt x="137" y="25"/>
                    </a:lnTo>
                    <a:lnTo>
                      <a:pt x="135" y="28"/>
                    </a:lnTo>
                    <a:cubicBezTo>
                      <a:pt x="137" y="30"/>
                      <a:pt x="139" y="32"/>
                      <a:pt x="141" y="34"/>
                    </a:cubicBezTo>
                    <a:lnTo>
                      <a:pt x="143" y="32"/>
                    </a:lnTo>
                    <a:lnTo>
                      <a:pt x="141" y="30"/>
                    </a:lnTo>
                    <a:cubicBezTo>
                      <a:pt x="139" y="32"/>
                      <a:pt x="137" y="34"/>
                      <a:pt x="135" y="37"/>
                    </a:cubicBezTo>
                    <a:lnTo>
                      <a:pt x="137" y="39"/>
                    </a:lnTo>
                    <a:lnTo>
                      <a:pt x="140" y="36"/>
                    </a:lnTo>
                    <a:cubicBezTo>
                      <a:pt x="137" y="34"/>
                      <a:pt x="135" y="32"/>
                      <a:pt x="133" y="30"/>
                    </a:cubicBezTo>
                    <a:lnTo>
                      <a:pt x="131" y="32"/>
                    </a:lnTo>
                    <a:lnTo>
                      <a:pt x="133" y="34"/>
                    </a:lnTo>
                    <a:lnTo>
                      <a:pt x="131" y="32"/>
                    </a:lnTo>
                    <a:close/>
                    <a:moveTo>
                      <a:pt x="40" y="32"/>
                    </a:moveTo>
                    <a:lnTo>
                      <a:pt x="38" y="34"/>
                    </a:lnTo>
                    <a:cubicBezTo>
                      <a:pt x="40" y="36"/>
                      <a:pt x="42" y="38"/>
                      <a:pt x="44" y="40"/>
                    </a:cubicBezTo>
                    <a:lnTo>
                      <a:pt x="44" y="40"/>
                    </a:lnTo>
                    <a:lnTo>
                      <a:pt x="46" y="41"/>
                    </a:lnTo>
                    <a:lnTo>
                      <a:pt x="48" y="42"/>
                    </a:lnTo>
                    <a:lnTo>
                      <a:pt x="50" y="40"/>
                    </a:lnTo>
                    <a:cubicBezTo>
                      <a:pt x="51" y="38"/>
                      <a:pt x="53" y="36"/>
                      <a:pt x="55" y="34"/>
                    </a:cubicBezTo>
                    <a:lnTo>
                      <a:pt x="57" y="32"/>
                    </a:lnTo>
                    <a:lnTo>
                      <a:pt x="55" y="29"/>
                    </a:lnTo>
                    <a:cubicBezTo>
                      <a:pt x="53" y="27"/>
                      <a:pt x="51" y="25"/>
                      <a:pt x="49" y="23"/>
                    </a:cubicBezTo>
                    <a:lnTo>
                      <a:pt x="47" y="21"/>
                    </a:lnTo>
                    <a:lnTo>
                      <a:pt x="45" y="23"/>
                    </a:lnTo>
                    <a:cubicBezTo>
                      <a:pt x="42" y="25"/>
                      <a:pt x="41" y="27"/>
                      <a:pt x="38" y="29"/>
                    </a:cubicBezTo>
                    <a:lnTo>
                      <a:pt x="36" y="32"/>
                    </a:lnTo>
                    <a:lnTo>
                      <a:pt x="38" y="34"/>
                    </a:lnTo>
                    <a:lnTo>
                      <a:pt x="40" y="32"/>
                    </a:lnTo>
                    <a:lnTo>
                      <a:pt x="42" y="34"/>
                    </a:lnTo>
                    <a:cubicBezTo>
                      <a:pt x="45" y="32"/>
                      <a:pt x="47" y="30"/>
                      <a:pt x="49" y="28"/>
                    </a:cubicBezTo>
                    <a:lnTo>
                      <a:pt x="47" y="26"/>
                    </a:lnTo>
                    <a:lnTo>
                      <a:pt x="45" y="28"/>
                    </a:lnTo>
                    <a:cubicBezTo>
                      <a:pt x="47" y="30"/>
                      <a:pt x="49" y="32"/>
                      <a:pt x="51" y="34"/>
                    </a:cubicBezTo>
                    <a:lnTo>
                      <a:pt x="53" y="32"/>
                    </a:lnTo>
                    <a:lnTo>
                      <a:pt x="51" y="30"/>
                    </a:lnTo>
                    <a:cubicBezTo>
                      <a:pt x="48" y="32"/>
                      <a:pt x="47" y="34"/>
                      <a:pt x="45" y="36"/>
                    </a:cubicBezTo>
                    <a:lnTo>
                      <a:pt x="47" y="38"/>
                    </a:lnTo>
                    <a:lnTo>
                      <a:pt x="48" y="35"/>
                    </a:lnTo>
                    <a:lnTo>
                      <a:pt x="47" y="35"/>
                    </a:lnTo>
                    <a:lnTo>
                      <a:pt x="46" y="38"/>
                    </a:lnTo>
                    <a:lnTo>
                      <a:pt x="48" y="35"/>
                    </a:lnTo>
                    <a:cubicBezTo>
                      <a:pt x="47" y="34"/>
                      <a:pt x="45" y="32"/>
                      <a:pt x="43" y="30"/>
                    </a:cubicBezTo>
                    <a:lnTo>
                      <a:pt x="40" y="32"/>
                    </a:lnTo>
                    <a:lnTo>
                      <a:pt x="42" y="34"/>
                    </a:lnTo>
                    <a:lnTo>
                      <a:pt x="40" y="3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4" name="Freeform 2517">
                <a:extLst>
                  <a:ext uri="{FF2B5EF4-FFF2-40B4-BE49-F238E27FC236}">
                    <a16:creationId xmlns:a16="http://schemas.microsoft.com/office/drawing/2014/main" id="{FF51CDBC-A5AC-4884-B742-9077A2052B5A}"/>
                  </a:ext>
                </a:extLst>
              </p:cNvPr>
              <p:cNvSpPr>
                <a:spLocks/>
              </p:cNvSpPr>
              <p:nvPr/>
            </p:nvSpPr>
            <p:spPr bwMode="auto">
              <a:xfrm>
                <a:off x="1285" y="3928"/>
                <a:ext cx="797" cy="1084"/>
              </a:xfrm>
              <a:custGeom>
                <a:avLst/>
                <a:gdLst>
                  <a:gd name="T0" fmla="*/ 1403 w 1406"/>
                  <a:gd name="T1" fmla="*/ 1908 h 1911"/>
                  <a:gd name="T2" fmla="*/ 1403 w 1406"/>
                  <a:gd name="T3" fmla="*/ 1905 h 1911"/>
                  <a:gd name="T4" fmla="*/ 6 w 1406"/>
                  <a:gd name="T5" fmla="*/ 1905 h 1911"/>
                  <a:gd name="T6" fmla="*/ 6 w 1406"/>
                  <a:gd name="T7" fmla="*/ 5 h 1911"/>
                  <a:gd name="T8" fmla="*/ 1400 w 1406"/>
                  <a:gd name="T9" fmla="*/ 5 h 1911"/>
                  <a:gd name="T10" fmla="*/ 1400 w 1406"/>
                  <a:gd name="T11" fmla="*/ 1908 h 1911"/>
                  <a:gd name="T12" fmla="*/ 1403 w 1406"/>
                  <a:gd name="T13" fmla="*/ 1908 h 1911"/>
                  <a:gd name="T14" fmla="*/ 1403 w 1406"/>
                  <a:gd name="T15" fmla="*/ 1905 h 1911"/>
                  <a:gd name="T16" fmla="*/ 1403 w 1406"/>
                  <a:gd name="T17" fmla="*/ 1908 h 1911"/>
                  <a:gd name="T18" fmla="*/ 1406 w 1406"/>
                  <a:gd name="T19" fmla="*/ 1908 h 1911"/>
                  <a:gd name="T20" fmla="*/ 1406 w 1406"/>
                  <a:gd name="T21" fmla="*/ 0 h 1911"/>
                  <a:gd name="T22" fmla="*/ 0 w 1406"/>
                  <a:gd name="T23" fmla="*/ 0 h 1911"/>
                  <a:gd name="T24" fmla="*/ 0 w 1406"/>
                  <a:gd name="T25" fmla="*/ 1911 h 1911"/>
                  <a:gd name="T26" fmla="*/ 1406 w 1406"/>
                  <a:gd name="T27" fmla="*/ 1911 h 1911"/>
                  <a:gd name="T28" fmla="*/ 1406 w 1406"/>
                  <a:gd name="T29" fmla="*/ 1908 h 1911"/>
                  <a:gd name="T30" fmla="*/ 1403 w 1406"/>
                  <a:gd name="T31" fmla="*/ 1908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6" h="1911">
                    <a:moveTo>
                      <a:pt x="1403" y="1908"/>
                    </a:moveTo>
                    <a:lnTo>
                      <a:pt x="1403" y="1905"/>
                    </a:lnTo>
                    <a:lnTo>
                      <a:pt x="6" y="1905"/>
                    </a:lnTo>
                    <a:lnTo>
                      <a:pt x="6" y="5"/>
                    </a:lnTo>
                    <a:lnTo>
                      <a:pt x="1400" y="5"/>
                    </a:lnTo>
                    <a:lnTo>
                      <a:pt x="1400" y="1908"/>
                    </a:lnTo>
                    <a:lnTo>
                      <a:pt x="1403" y="1908"/>
                    </a:lnTo>
                    <a:lnTo>
                      <a:pt x="1403" y="1905"/>
                    </a:lnTo>
                    <a:lnTo>
                      <a:pt x="1403" y="1908"/>
                    </a:lnTo>
                    <a:lnTo>
                      <a:pt x="1406" y="1908"/>
                    </a:lnTo>
                    <a:lnTo>
                      <a:pt x="1406" y="0"/>
                    </a:lnTo>
                    <a:lnTo>
                      <a:pt x="0" y="0"/>
                    </a:lnTo>
                    <a:lnTo>
                      <a:pt x="0" y="1911"/>
                    </a:lnTo>
                    <a:lnTo>
                      <a:pt x="1406" y="1911"/>
                    </a:lnTo>
                    <a:lnTo>
                      <a:pt x="1406" y="1908"/>
                    </a:lnTo>
                    <a:lnTo>
                      <a:pt x="1403" y="190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5" name="Freeform 2518">
                <a:extLst>
                  <a:ext uri="{FF2B5EF4-FFF2-40B4-BE49-F238E27FC236}">
                    <a16:creationId xmlns:a16="http://schemas.microsoft.com/office/drawing/2014/main" id="{C0259D78-0193-413A-9EA8-E8EC816D2565}"/>
                  </a:ext>
                </a:extLst>
              </p:cNvPr>
              <p:cNvSpPr>
                <a:spLocks/>
              </p:cNvSpPr>
              <p:nvPr/>
            </p:nvSpPr>
            <p:spPr bwMode="auto">
              <a:xfrm>
                <a:off x="1885" y="4881"/>
                <a:ext cx="167" cy="131"/>
              </a:xfrm>
              <a:custGeom>
                <a:avLst/>
                <a:gdLst>
                  <a:gd name="T0" fmla="*/ 0 w 294"/>
                  <a:gd name="T1" fmla="*/ 6 h 230"/>
                  <a:gd name="T2" fmla="*/ 288 w 294"/>
                  <a:gd name="T3" fmla="*/ 6 h 230"/>
                  <a:gd name="T4" fmla="*/ 288 w 294"/>
                  <a:gd name="T5" fmla="*/ 224 h 230"/>
                  <a:gd name="T6" fmla="*/ 0 w 294"/>
                  <a:gd name="T7" fmla="*/ 224 h 230"/>
                  <a:gd name="T8" fmla="*/ 0 w 294"/>
                  <a:gd name="T9" fmla="*/ 230 h 230"/>
                  <a:gd name="T10" fmla="*/ 294 w 294"/>
                  <a:gd name="T11" fmla="*/ 230 h 230"/>
                  <a:gd name="T12" fmla="*/ 294 w 294"/>
                  <a:gd name="T13" fmla="*/ 0 h 230"/>
                  <a:gd name="T14" fmla="*/ 0 w 294"/>
                  <a:gd name="T15" fmla="*/ 0 h 230"/>
                  <a:gd name="T16" fmla="*/ 0 w 294"/>
                  <a:gd name="T17" fmla="*/ 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230">
                    <a:moveTo>
                      <a:pt x="0" y="6"/>
                    </a:moveTo>
                    <a:lnTo>
                      <a:pt x="288" y="6"/>
                    </a:lnTo>
                    <a:lnTo>
                      <a:pt x="288" y="224"/>
                    </a:lnTo>
                    <a:lnTo>
                      <a:pt x="0" y="224"/>
                    </a:lnTo>
                    <a:lnTo>
                      <a:pt x="0" y="230"/>
                    </a:lnTo>
                    <a:lnTo>
                      <a:pt x="294" y="230"/>
                    </a:lnTo>
                    <a:lnTo>
                      <a:pt x="294" y="0"/>
                    </a:lnTo>
                    <a:lnTo>
                      <a:pt x="0" y="0"/>
                    </a:lnTo>
                    <a:lnTo>
                      <a:pt x="0" y="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6" name="Freeform 2519">
                <a:extLst>
                  <a:ext uri="{FF2B5EF4-FFF2-40B4-BE49-F238E27FC236}">
                    <a16:creationId xmlns:a16="http://schemas.microsoft.com/office/drawing/2014/main" id="{D26391E1-EB4B-4D69-A923-A6D681D7B0DE}"/>
                  </a:ext>
                </a:extLst>
              </p:cNvPr>
              <p:cNvSpPr>
                <a:spLocks/>
              </p:cNvSpPr>
              <p:nvPr/>
            </p:nvSpPr>
            <p:spPr bwMode="auto">
              <a:xfrm>
                <a:off x="1885" y="4922"/>
                <a:ext cx="165" cy="3"/>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7" name="Freeform 2520">
                <a:extLst>
                  <a:ext uri="{FF2B5EF4-FFF2-40B4-BE49-F238E27FC236}">
                    <a16:creationId xmlns:a16="http://schemas.microsoft.com/office/drawing/2014/main" id="{B0FFD480-E2AF-42AE-8864-7E8C663FF4DF}"/>
                  </a:ext>
                </a:extLst>
              </p:cNvPr>
              <p:cNvSpPr>
                <a:spLocks/>
              </p:cNvSpPr>
              <p:nvPr/>
            </p:nvSpPr>
            <p:spPr bwMode="auto">
              <a:xfrm>
                <a:off x="1966" y="4884"/>
                <a:ext cx="3"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8" name="Freeform 2521">
                <a:extLst>
                  <a:ext uri="{FF2B5EF4-FFF2-40B4-BE49-F238E27FC236}">
                    <a16:creationId xmlns:a16="http://schemas.microsoft.com/office/drawing/2014/main" id="{2C9DAF32-F9F2-402B-9054-B91A95539DA2}"/>
                  </a:ext>
                </a:extLst>
              </p:cNvPr>
              <p:cNvSpPr>
                <a:spLocks/>
              </p:cNvSpPr>
              <p:nvPr/>
            </p:nvSpPr>
            <p:spPr bwMode="auto">
              <a:xfrm>
                <a:off x="1908" y="4884"/>
                <a:ext cx="4"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19" name="Freeform 2522">
                <a:extLst>
                  <a:ext uri="{FF2B5EF4-FFF2-40B4-BE49-F238E27FC236}">
                    <a16:creationId xmlns:a16="http://schemas.microsoft.com/office/drawing/2014/main" id="{BA6C3387-A3B6-4D4A-976E-9008A9F7CE0C}"/>
                  </a:ext>
                </a:extLst>
              </p:cNvPr>
              <p:cNvSpPr>
                <a:spLocks/>
              </p:cNvSpPr>
              <p:nvPr/>
            </p:nvSpPr>
            <p:spPr bwMode="auto">
              <a:xfrm>
                <a:off x="2024" y="4884"/>
                <a:ext cx="3" cy="126"/>
              </a:xfrm>
              <a:custGeom>
                <a:avLst/>
                <a:gdLst>
                  <a:gd name="T0" fmla="*/ 3 w 5"/>
                  <a:gd name="T1" fmla="*/ 222 h 222"/>
                  <a:gd name="T2" fmla="*/ 5 w 5"/>
                  <a:gd name="T3" fmla="*/ 222 h 222"/>
                  <a:gd name="T4" fmla="*/ 5 w 5"/>
                  <a:gd name="T5" fmla="*/ 0 h 222"/>
                  <a:gd name="T6" fmla="*/ 0 w 5"/>
                  <a:gd name="T7" fmla="*/ 0 h 222"/>
                  <a:gd name="T8" fmla="*/ 0 w 5"/>
                  <a:gd name="T9" fmla="*/ 222 h 222"/>
                  <a:gd name="T10" fmla="*/ 5 w 5"/>
                  <a:gd name="T11" fmla="*/ 222 h 222"/>
                  <a:gd name="T12" fmla="*/ 3 w 5"/>
                  <a:gd name="T13" fmla="*/ 222 h 222"/>
                  <a:gd name="T14" fmla="*/ 5 w 5"/>
                  <a:gd name="T15" fmla="*/ 222 h 222"/>
                  <a:gd name="T16" fmla="*/ 5 w 5"/>
                  <a:gd name="T17" fmla="*/ 0 h 222"/>
                  <a:gd name="T18" fmla="*/ 0 w 5"/>
                  <a:gd name="T19" fmla="*/ 0 h 222"/>
                  <a:gd name="T20" fmla="*/ 0 w 5"/>
                  <a:gd name="T21" fmla="*/ 222 h 222"/>
                  <a:gd name="T22" fmla="*/ 5 w 5"/>
                  <a:gd name="T23" fmla="*/ 222 h 222"/>
                  <a:gd name="T24" fmla="*/ 3 w 5"/>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22">
                    <a:moveTo>
                      <a:pt x="3" y="222"/>
                    </a:moveTo>
                    <a:lnTo>
                      <a:pt x="5" y="222"/>
                    </a:lnTo>
                    <a:lnTo>
                      <a:pt x="5" y="0"/>
                    </a:lnTo>
                    <a:lnTo>
                      <a:pt x="0" y="0"/>
                    </a:lnTo>
                    <a:lnTo>
                      <a:pt x="0" y="222"/>
                    </a:lnTo>
                    <a:lnTo>
                      <a:pt x="5" y="222"/>
                    </a:lnTo>
                    <a:lnTo>
                      <a:pt x="3" y="222"/>
                    </a:lnTo>
                    <a:lnTo>
                      <a:pt x="5" y="222"/>
                    </a:lnTo>
                    <a:lnTo>
                      <a:pt x="5" y="0"/>
                    </a:lnTo>
                    <a:lnTo>
                      <a:pt x="0" y="0"/>
                    </a:lnTo>
                    <a:lnTo>
                      <a:pt x="0" y="222"/>
                    </a:lnTo>
                    <a:lnTo>
                      <a:pt x="5"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0" name="Freeform 2523">
                <a:extLst>
                  <a:ext uri="{FF2B5EF4-FFF2-40B4-BE49-F238E27FC236}">
                    <a16:creationId xmlns:a16="http://schemas.microsoft.com/office/drawing/2014/main" id="{67EF6C4B-5F55-4674-87AD-53583983C41D}"/>
                  </a:ext>
                </a:extLst>
              </p:cNvPr>
              <p:cNvSpPr>
                <a:spLocks/>
              </p:cNvSpPr>
              <p:nvPr/>
            </p:nvSpPr>
            <p:spPr bwMode="auto">
              <a:xfrm>
                <a:off x="1694" y="5009"/>
                <a:ext cx="165" cy="3"/>
              </a:xfrm>
              <a:custGeom>
                <a:avLst/>
                <a:gdLst>
                  <a:gd name="T0" fmla="*/ 291 w 291"/>
                  <a:gd name="T1" fmla="*/ 0 h 6"/>
                  <a:gd name="T2" fmla="*/ 0 w 291"/>
                  <a:gd name="T3" fmla="*/ 0 h 6"/>
                  <a:gd name="T4" fmla="*/ 0 w 291"/>
                  <a:gd name="T5" fmla="*/ 6 h 6"/>
                  <a:gd name="T6" fmla="*/ 291 w 291"/>
                  <a:gd name="T7" fmla="*/ 6 h 6"/>
                </a:gdLst>
                <a:ahLst/>
                <a:cxnLst>
                  <a:cxn ang="0">
                    <a:pos x="T0" y="T1"/>
                  </a:cxn>
                  <a:cxn ang="0">
                    <a:pos x="T2" y="T3"/>
                  </a:cxn>
                  <a:cxn ang="0">
                    <a:pos x="T4" y="T5"/>
                  </a:cxn>
                  <a:cxn ang="0">
                    <a:pos x="T6" y="T7"/>
                  </a:cxn>
                </a:cxnLst>
                <a:rect l="0" t="0" r="r" b="b"/>
                <a:pathLst>
                  <a:path w="291" h="6">
                    <a:moveTo>
                      <a:pt x="291" y="0"/>
                    </a:moveTo>
                    <a:lnTo>
                      <a:pt x="0" y="0"/>
                    </a:lnTo>
                    <a:lnTo>
                      <a:pt x="0" y="6"/>
                    </a:lnTo>
                    <a:lnTo>
                      <a:pt x="29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1" name="Freeform 2524">
                <a:extLst>
                  <a:ext uri="{FF2B5EF4-FFF2-40B4-BE49-F238E27FC236}">
                    <a16:creationId xmlns:a16="http://schemas.microsoft.com/office/drawing/2014/main" id="{A1FE3763-398A-40F4-8148-BD0F5DC80B24}"/>
                  </a:ext>
                </a:extLst>
              </p:cNvPr>
              <p:cNvSpPr>
                <a:spLocks/>
              </p:cNvSpPr>
              <p:nvPr/>
            </p:nvSpPr>
            <p:spPr bwMode="auto">
              <a:xfrm>
                <a:off x="1694" y="4881"/>
                <a:ext cx="165"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2" name="Freeform 2525">
                <a:extLst>
                  <a:ext uri="{FF2B5EF4-FFF2-40B4-BE49-F238E27FC236}">
                    <a16:creationId xmlns:a16="http://schemas.microsoft.com/office/drawing/2014/main" id="{D6FDBC91-B7BA-4F3A-BFB4-E7755DBA94E6}"/>
                  </a:ext>
                </a:extLst>
              </p:cNvPr>
              <p:cNvSpPr>
                <a:spLocks/>
              </p:cNvSpPr>
              <p:nvPr/>
            </p:nvSpPr>
            <p:spPr bwMode="auto">
              <a:xfrm>
                <a:off x="1694" y="4922"/>
                <a:ext cx="165" cy="3"/>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3" name="Freeform 2526">
                <a:extLst>
                  <a:ext uri="{FF2B5EF4-FFF2-40B4-BE49-F238E27FC236}">
                    <a16:creationId xmlns:a16="http://schemas.microsoft.com/office/drawing/2014/main" id="{C6DD6C89-8465-4004-ABC1-C989ED8FD6F3}"/>
                  </a:ext>
                </a:extLst>
              </p:cNvPr>
              <p:cNvSpPr>
                <a:spLocks/>
              </p:cNvSpPr>
              <p:nvPr/>
            </p:nvSpPr>
            <p:spPr bwMode="auto">
              <a:xfrm>
                <a:off x="1775" y="4884"/>
                <a:ext cx="3"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4" name="Freeform 2527">
                <a:extLst>
                  <a:ext uri="{FF2B5EF4-FFF2-40B4-BE49-F238E27FC236}">
                    <a16:creationId xmlns:a16="http://schemas.microsoft.com/office/drawing/2014/main" id="{824B28D3-A764-4B05-8583-C023D1B32594}"/>
                  </a:ext>
                </a:extLst>
              </p:cNvPr>
              <p:cNvSpPr>
                <a:spLocks/>
              </p:cNvSpPr>
              <p:nvPr/>
            </p:nvSpPr>
            <p:spPr bwMode="auto">
              <a:xfrm>
                <a:off x="1717" y="4884"/>
                <a:ext cx="3" cy="126"/>
              </a:xfrm>
              <a:custGeom>
                <a:avLst/>
                <a:gdLst>
                  <a:gd name="T0" fmla="*/ 2 w 5"/>
                  <a:gd name="T1" fmla="*/ 222 h 222"/>
                  <a:gd name="T2" fmla="*/ 5 w 5"/>
                  <a:gd name="T3" fmla="*/ 222 h 222"/>
                  <a:gd name="T4" fmla="*/ 5 w 5"/>
                  <a:gd name="T5" fmla="*/ 0 h 222"/>
                  <a:gd name="T6" fmla="*/ 0 w 5"/>
                  <a:gd name="T7" fmla="*/ 0 h 222"/>
                  <a:gd name="T8" fmla="*/ 0 w 5"/>
                  <a:gd name="T9" fmla="*/ 222 h 222"/>
                  <a:gd name="T10" fmla="*/ 5 w 5"/>
                  <a:gd name="T11" fmla="*/ 222 h 222"/>
                  <a:gd name="T12" fmla="*/ 2 w 5"/>
                  <a:gd name="T13" fmla="*/ 222 h 222"/>
                  <a:gd name="T14" fmla="*/ 5 w 5"/>
                  <a:gd name="T15" fmla="*/ 222 h 222"/>
                  <a:gd name="T16" fmla="*/ 5 w 5"/>
                  <a:gd name="T17" fmla="*/ 0 h 222"/>
                  <a:gd name="T18" fmla="*/ 0 w 5"/>
                  <a:gd name="T19" fmla="*/ 0 h 222"/>
                  <a:gd name="T20" fmla="*/ 0 w 5"/>
                  <a:gd name="T21" fmla="*/ 222 h 222"/>
                  <a:gd name="T22" fmla="*/ 5 w 5"/>
                  <a:gd name="T23" fmla="*/ 222 h 222"/>
                  <a:gd name="T24" fmla="*/ 2 w 5"/>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22">
                    <a:moveTo>
                      <a:pt x="2" y="222"/>
                    </a:moveTo>
                    <a:lnTo>
                      <a:pt x="5" y="222"/>
                    </a:lnTo>
                    <a:lnTo>
                      <a:pt x="5" y="0"/>
                    </a:lnTo>
                    <a:lnTo>
                      <a:pt x="0" y="0"/>
                    </a:lnTo>
                    <a:lnTo>
                      <a:pt x="0" y="222"/>
                    </a:lnTo>
                    <a:lnTo>
                      <a:pt x="5" y="222"/>
                    </a:lnTo>
                    <a:lnTo>
                      <a:pt x="2" y="222"/>
                    </a:lnTo>
                    <a:lnTo>
                      <a:pt x="5" y="222"/>
                    </a:lnTo>
                    <a:lnTo>
                      <a:pt x="5" y="0"/>
                    </a:lnTo>
                    <a:lnTo>
                      <a:pt x="0" y="0"/>
                    </a:lnTo>
                    <a:lnTo>
                      <a:pt x="0" y="222"/>
                    </a:lnTo>
                    <a:lnTo>
                      <a:pt x="5" y="222"/>
                    </a:lnTo>
                    <a:lnTo>
                      <a:pt x="2"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5" name="Freeform 2528">
                <a:extLst>
                  <a:ext uri="{FF2B5EF4-FFF2-40B4-BE49-F238E27FC236}">
                    <a16:creationId xmlns:a16="http://schemas.microsoft.com/office/drawing/2014/main" id="{420B6BDD-9DD3-405E-BBBD-B1831DDB2591}"/>
                  </a:ext>
                </a:extLst>
              </p:cNvPr>
              <p:cNvSpPr>
                <a:spLocks/>
              </p:cNvSpPr>
              <p:nvPr/>
            </p:nvSpPr>
            <p:spPr bwMode="auto">
              <a:xfrm>
                <a:off x="1832" y="4884"/>
                <a:ext cx="4"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6" name="Freeform 2529">
                <a:extLst>
                  <a:ext uri="{FF2B5EF4-FFF2-40B4-BE49-F238E27FC236}">
                    <a16:creationId xmlns:a16="http://schemas.microsoft.com/office/drawing/2014/main" id="{32B3992C-914B-483E-B782-6E00E5AE20B1}"/>
                  </a:ext>
                </a:extLst>
              </p:cNvPr>
              <p:cNvSpPr>
                <a:spLocks/>
              </p:cNvSpPr>
              <p:nvPr/>
            </p:nvSpPr>
            <p:spPr bwMode="auto">
              <a:xfrm>
                <a:off x="1505" y="5009"/>
                <a:ext cx="165" cy="3"/>
              </a:xfrm>
              <a:custGeom>
                <a:avLst/>
                <a:gdLst>
                  <a:gd name="T0" fmla="*/ 291 w 291"/>
                  <a:gd name="T1" fmla="*/ 0 h 6"/>
                  <a:gd name="T2" fmla="*/ 0 w 291"/>
                  <a:gd name="T3" fmla="*/ 0 h 6"/>
                  <a:gd name="T4" fmla="*/ 0 w 291"/>
                  <a:gd name="T5" fmla="*/ 6 h 6"/>
                  <a:gd name="T6" fmla="*/ 291 w 291"/>
                  <a:gd name="T7" fmla="*/ 6 h 6"/>
                </a:gdLst>
                <a:ahLst/>
                <a:cxnLst>
                  <a:cxn ang="0">
                    <a:pos x="T0" y="T1"/>
                  </a:cxn>
                  <a:cxn ang="0">
                    <a:pos x="T2" y="T3"/>
                  </a:cxn>
                  <a:cxn ang="0">
                    <a:pos x="T4" y="T5"/>
                  </a:cxn>
                  <a:cxn ang="0">
                    <a:pos x="T6" y="T7"/>
                  </a:cxn>
                </a:cxnLst>
                <a:rect l="0" t="0" r="r" b="b"/>
                <a:pathLst>
                  <a:path w="291" h="6">
                    <a:moveTo>
                      <a:pt x="291" y="0"/>
                    </a:moveTo>
                    <a:lnTo>
                      <a:pt x="0" y="0"/>
                    </a:lnTo>
                    <a:lnTo>
                      <a:pt x="0" y="6"/>
                    </a:lnTo>
                    <a:lnTo>
                      <a:pt x="291" y="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7" name="Freeform 2530">
                <a:extLst>
                  <a:ext uri="{FF2B5EF4-FFF2-40B4-BE49-F238E27FC236}">
                    <a16:creationId xmlns:a16="http://schemas.microsoft.com/office/drawing/2014/main" id="{49B19699-A216-41A6-AFBF-6F28217BA9D4}"/>
                  </a:ext>
                </a:extLst>
              </p:cNvPr>
              <p:cNvSpPr>
                <a:spLocks/>
              </p:cNvSpPr>
              <p:nvPr/>
            </p:nvSpPr>
            <p:spPr bwMode="auto">
              <a:xfrm>
                <a:off x="1505" y="4881"/>
                <a:ext cx="166"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8" name="Freeform 2531">
                <a:extLst>
                  <a:ext uri="{FF2B5EF4-FFF2-40B4-BE49-F238E27FC236}">
                    <a16:creationId xmlns:a16="http://schemas.microsoft.com/office/drawing/2014/main" id="{BC2CA7F9-D46B-45D2-8C1B-E1805CB74069}"/>
                  </a:ext>
                </a:extLst>
              </p:cNvPr>
              <p:cNvSpPr>
                <a:spLocks/>
              </p:cNvSpPr>
              <p:nvPr/>
            </p:nvSpPr>
            <p:spPr bwMode="auto">
              <a:xfrm>
                <a:off x="1317" y="4881"/>
                <a:ext cx="166" cy="131"/>
              </a:xfrm>
              <a:custGeom>
                <a:avLst/>
                <a:gdLst>
                  <a:gd name="T0" fmla="*/ 293 w 293"/>
                  <a:gd name="T1" fmla="*/ 224 h 230"/>
                  <a:gd name="T2" fmla="*/ 5 w 293"/>
                  <a:gd name="T3" fmla="*/ 224 h 230"/>
                  <a:gd name="T4" fmla="*/ 5 w 293"/>
                  <a:gd name="T5" fmla="*/ 5 h 230"/>
                  <a:gd name="T6" fmla="*/ 293 w 293"/>
                  <a:gd name="T7" fmla="*/ 5 h 230"/>
                  <a:gd name="T8" fmla="*/ 293 w 293"/>
                  <a:gd name="T9" fmla="*/ 0 h 230"/>
                  <a:gd name="T10" fmla="*/ 0 w 293"/>
                  <a:gd name="T11" fmla="*/ 0 h 230"/>
                  <a:gd name="T12" fmla="*/ 0 w 293"/>
                  <a:gd name="T13" fmla="*/ 230 h 230"/>
                  <a:gd name="T14" fmla="*/ 293 w 293"/>
                  <a:gd name="T15" fmla="*/ 230 h 230"/>
                  <a:gd name="T16" fmla="*/ 293 w 293"/>
                  <a:gd name="T17" fmla="*/ 22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230">
                    <a:moveTo>
                      <a:pt x="293" y="224"/>
                    </a:moveTo>
                    <a:lnTo>
                      <a:pt x="5" y="224"/>
                    </a:lnTo>
                    <a:lnTo>
                      <a:pt x="5" y="5"/>
                    </a:lnTo>
                    <a:lnTo>
                      <a:pt x="293" y="5"/>
                    </a:lnTo>
                    <a:lnTo>
                      <a:pt x="293" y="0"/>
                    </a:lnTo>
                    <a:lnTo>
                      <a:pt x="0" y="0"/>
                    </a:lnTo>
                    <a:lnTo>
                      <a:pt x="0" y="230"/>
                    </a:lnTo>
                    <a:lnTo>
                      <a:pt x="293" y="230"/>
                    </a:lnTo>
                    <a:lnTo>
                      <a:pt x="293" y="22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29" name="Freeform 2532">
                <a:extLst>
                  <a:ext uri="{FF2B5EF4-FFF2-40B4-BE49-F238E27FC236}">
                    <a16:creationId xmlns:a16="http://schemas.microsoft.com/office/drawing/2014/main" id="{B3A70068-7E8D-4994-BE84-811651F4F7D8}"/>
                  </a:ext>
                </a:extLst>
              </p:cNvPr>
              <p:cNvSpPr>
                <a:spLocks/>
              </p:cNvSpPr>
              <p:nvPr/>
            </p:nvSpPr>
            <p:spPr bwMode="auto">
              <a:xfrm>
                <a:off x="1505" y="4922"/>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0" name="Rectangle 2533">
                <a:extLst>
                  <a:ext uri="{FF2B5EF4-FFF2-40B4-BE49-F238E27FC236}">
                    <a16:creationId xmlns:a16="http://schemas.microsoft.com/office/drawing/2014/main" id="{4F7984E2-807E-4335-989D-599CEEB3A421}"/>
                  </a:ext>
                </a:extLst>
              </p:cNvPr>
              <p:cNvSpPr>
                <a:spLocks noChangeArrowheads="1"/>
              </p:cNvSpPr>
              <p:nvPr/>
            </p:nvSpPr>
            <p:spPr bwMode="auto">
              <a:xfrm>
                <a:off x="1318" y="4924"/>
                <a:ext cx="164"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1" name="Rectangle 2534">
                <a:extLst>
                  <a:ext uri="{FF2B5EF4-FFF2-40B4-BE49-F238E27FC236}">
                    <a16:creationId xmlns:a16="http://schemas.microsoft.com/office/drawing/2014/main" id="{69608B90-40D2-4CE5-9C96-8856227AE371}"/>
                  </a:ext>
                </a:extLst>
              </p:cNvPr>
              <p:cNvSpPr>
                <a:spLocks noChangeArrowheads="1"/>
              </p:cNvSpPr>
              <p:nvPr/>
            </p:nvSpPr>
            <p:spPr bwMode="auto">
              <a:xfrm>
                <a:off x="1318" y="4966"/>
                <a:ext cx="165"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2" name="Freeform 2535">
                <a:extLst>
                  <a:ext uri="{FF2B5EF4-FFF2-40B4-BE49-F238E27FC236}">
                    <a16:creationId xmlns:a16="http://schemas.microsoft.com/office/drawing/2014/main" id="{6BF88EB5-3152-4884-9460-C06E69A9EC3E}"/>
                  </a:ext>
                </a:extLst>
              </p:cNvPr>
              <p:cNvSpPr>
                <a:spLocks/>
              </p:cNvSpPr>
              <p:nvPr/>
            </p:nvSpPr>
            <p:spPr bwMode="auto">
              <a:xfrm>
                <a:off x="1586" y="4884"/>
                <a:ext cx="3"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3" name="Freeform 2536">
                <a:extLst>
                  <a:ext uri="{FF2B5EF4-FFF2-40B4-BE49-F238E27FC236}">
                    <a16:creationId xmlns:a16="http://schemas.microsoft.com/office/drawing/2014/main" id="{EF77B284-31D7-41C7-A0AE-9589E01BFA5C}"/>
                  </a:ext>
                </a:extLst>
              </p:cNvPr>
              <p:cNvSpPr>
                <a:spLocks/>
              </p:cNvSpPr>
              <p:nvPr/>
            </p:nvSpPr>
            <p:spPr bwMode="auto">
              <a:xfrm>
                <a:off x="1528" y="4884"/>
                <a:ext cx="3" cy="126"/>
              </a:xfrm>
              <a:custGeom>
                <a:avLst/>
                <a:gdLst>
                  <a:gd name="T0" fmla="*/ 2 w 5"/>
                  <a:gd name="T1" fmla="*/ 222 h 222"/>
                  <a:gd name="T2" fmla="*/ 5 w 5"/>
                  <a:gd name="T3" fmla="*/ 222 h 222"/>
                  <a:gd name="T4" fmla="*/ 5 w 5"/>
                  <a:gd name="T5" fmla="*/ 0 h 222"/>
                  <a:gd name="T6" fmla="*/ 0 w 5"/>
                  <a:gd name="T7" fmla="*/ 0 h 222"/>
                  <a:gd name="T8" fmla="*/ 0 w 5"/>
                  <a:gd name="T9" fmla="*/ 222 h 222"/>
                  <a:gd name="T10" fmla="*/ 5 w 5"/>
                  <a:gd name="T11" fmla="*/ 222 h 222"/>
                  <a:gd name="T12" fmla="*/ 2 w 5"/>
                  <a:gd name="T13" fmla="*/ 222 h 222"/>
                  <a:gd name="T14" fmla="*/ 5 w 5"/>
                  <a:gd name="T15" fmla="*/ 222 h 222"/>
                  <a:gd name="T16" fmla="*/ 5 w 5"/>
                  <a:gd name="T17" fmla="*/ 0 h 222"/>
                  <a:gd name="T18" fmla="*/ 0 w 5"/>
                  <a:gd name="T19" fmla="*/ 0 h 222"/>
                  <a:gd name="T20" fmla="*/ 0 w 5"/>
                  <a:gd name="T21" fmla="*/ 222 h 222"/>
                  <a:gd name="T22" fmla="*/ 5 w 5"/>
                  <a:gd name="T23" fmla="*/ 222 h 222"/>
                  <a:gd name="T24" fmla="*/ 2 w 5"/>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222">
                    <a:moveTo>
                      <a:pt x="2" y="222"/>
                    </a:moveTo>
                    <a:lnTo>
                      <a:pt x="5" y="222"/>
                    </a:lnTo>
                    <a:lnTo>
                      <a:pt x="5" y="0"/>
                    </a:lnTo>
                    <a:lnTo>
                      <a:pt x="0" y="0"/>
                    </a:lnTo>
                    <a:lnTo>
                      <a:pt x="0" y="222"/>
                    </a:lnTo>
                    <a:lnTo>
                      <a:pt x="5" y="222"/>
                    </a:lnTo>
                    <a:lnTo>
                      <a:pt x="2" y="222"/>
                    </a:lnTo>
                    <a:lnTo>
                      <a:pt x="5" y="222"/>
                    </a:lnTo>
                    <a:lnTo>
                      <a:pt x="5" y="0"/>
                    </a:lnTo>
                    <a:lnTo>
                      <a:pt x="0" y="0"/>
                    </a:lnTo>
                    <a:lnTo>
                      <a:pt x="0" y="222"/>
                    </a:lnTo>
                    <a:lnTo>
                      <a:pt x="5" y="222"/>
                    </a:lnTo>
                    <a:lnTo>
                      <a:pt x="2"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4" name="Freeform 2537">
                <a:extLst>
                  <a:ext uri="{FF2B5EF4-FFF2-40B4-BE49-F238E27FC236}">
                    <a16:creationId xmlns:a16="http://schemas.microsoft.com/office/drawing/2014/main" id="{8FE4C1C4-D72D-41B6-B76D-96E040B16A82}"/>
                  </a:ext>
                </a:extLst>
              </p:cNvPr>
              <p:cNvSpPr>
                <a:spLocks/>
              </p:cNvSpPr>
              <p:nvPr/>
            </p:nvSpPr>
            <p:spPr bwMode="auto">
              <a:xfrm>
                <a:off x="1643" y="4884"/>
                <a:ext cx="4" cy="126"/>
              </a:xfrm>
              <a:custGeom>
                <a:avLst/>
                <a:gdLst>
                  <a:gd name="T0" fmla="*/ 3 w 6"/>
                  <a:gd name="T1" fmla="*/ 222 h 222"/>
                  <a:gd name="T2" fmla="*/ 6 w 6"/>
                  <a:gd name="T3" fmla="*/ 222 h 222"/>
                  <a:gd name="T4" fmla="*/ 6 w 6"/>
                  <a:gd name="T5" fmla="*/ 0 h 222"/>
                  <a:gd name="T6" fmla="*/ 0 w 6"/>
                  <a:gd name="T7" fmla="*/ 0 h 222"/>
                  <a:gd name="T8" fmla="*/ 0 w 6"/>
                  <a:gd name="T9" fmla="*/ 222 h 222"/>
                  <a:gd name="T10" fmla="*/ 6 w 6"/>
                  <a:gd name="T11" fmla="*/ 222 h 222"/>
                  <a:gd name="T12" fmla="*/ 3 w 6"/>
                  <a:gd name="T13" fmla="*/ 222 h 222"/>
                  <a:gd name="T14" fmla="*/ 6 w 6"/>
                  <a:gd name="T15" fmla="*/ 222 h 222"/>
                  <a:gd name="T16" fmla="*/ 6 w 6"/>
                  <a:gd name="T17" fmla="*/ 0 h 222"/>
                  <a:gd name="T18" fmla="*/ 0 w 6"/>
                  <a:gd name="T19" fmla="*/ 0 h 222"/>
                  <a:gd name="T20" fmla="*/ 0 w 6"/>
                  <a:gd name="T21" fmla="*/ 222 h 222"/>
                  <a:gd name="T22" fmla="*/ 6 w 6"/>
                  <a:gd name="T23" fmla="*/ 222 h 222"/>
                  <a:gd name="T24" fmla="*/ 3 w 6"/>
                  <a:gd name="T25"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222">
                    <a:moveTo>
                      <a:pt x="3" y="222"/>
                    </a:moveTo>
                    <a:lnTo>
                      <a:pt x="6" y="222"/>
                    </a:lnTo>
                    <a:lnTo>
                      <a:pt x="6" y="0"/>
                    </a:lnTo>
                    <a:lnTo>
                      <a:pt x="0" y="0"/>
                    </a:lnTo>
                    <a:lnTo>
                      <a:pt x="0" y="222"/>
                    </a:lnTo>
                    <a:lnTo>
                      <a:pt x="6" y="222"/>
                    </a:lnTo>
                    <a:lnTo>
                      <a:pt x="3" y="222"/>
                    </a:lnTo>
                    <a:lnTo>
                      <a:pt x="6" y="222"/>
                    </a:lnTo>
                    <a:lnTo>
                      <a:pt x="6" y="0"/>
                    </a:lnTo>
                    <a:lnTo>
                      <a:pt x="0" y="0"/>
                    </a:lnTo>
                    <a:lnTo>
                      <a:pt x="0" y="222"/>
                    </a:lnTo>
                    <a:lnTo>
                      <a:pt x="6" y="222"/>
                    </a:lnTo>
                    <a:lnTo>
                      <a:pt x="3" y="2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5" name="Rectangle 2538">
                <a:extLst>
                  <a:ext uri="{FF2B5EF4-FFF2-40B4-BE49-F238E27FC236}">
                    <a16:creationId xmlns:a16="http://schemas.microsoft.com/office/drawing/2014/main" id="{80D72B10-AA5A-43AC-934A-6275A4CC1B20}"/>
                  </a:ext>
                </a:extLst>
              </p:cNvPr>
              <p:cNvSpPr>
                <a:spLocks noChangeArrowheads="1"/>
              </p:cNvSpPr>
              <p:nvPr/>
            </p:nvSpPr>
            <p:spPr bwMode="auto">
              <a:xfrm>
                <a:off x="1343" y="4883"/>
                <a:ext cx="4"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6" name="Rectangle 2539">
                <a:extLst>
                  <a:ext uri="{FF2B5EF4-FFF2-40B4-BE49-F238E27FC236}">
                    <a16:creationId xmlns:a16="http://schemas.microsoft.com/office/drawing/2014/main" id="{79B6F460-F7EA-49CA-95CA-1BDBB63A0D91}"/>
                  </a:ext>
                </a:extLst>
              </p:cNvPr>
              <p:cNvSpPr>
                <a:spLocks noChangeArrowheads="1"/>
              </p:cNvSpPr>
              <p:nvPr/>
            </p:nvSpPr>
            <p:spPr bwMode="auto">
              <a:xfrm>
                <a:off x="1371" y="4883"/>
                <a:ext cx="4"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7" name="Rectangle 2540">
                <a:extLst>
                  <a:ext uri="{FF2B5EF4-FFF2-40B4-BE49-F238E27FC236}">
                    <a16:creationId xmlns:a16="http://schemas.microsoft.com/office/drawing/2014/main" id="{AECF05AE-FF6C-4E41-9278-D509ECBE5013}"/>
                  </a:ext>
                </a:extLst>
              </p:cNvPr>
              <p:cNvSpPr>
                <a:spLocks noChangeArrowheads="1"/>
              </p:cNvSpPr>
              <p:nvPr/>
            </p:nvSpPr>
            <p:spPr bwMode="auto">
              <a:xfrm>
                <a:off x="1400" y="4883"/>
                <a:ext cx="3"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8" name="Rectangle 2541">
                <a:extLst>
                  <a:ext uri="{FF2B5EF4-FFF2-40B4-BE49-F238E27FC236}">
                    <a16:creationId xmlns:a16="http://schemas.microsoft.com/office/drawing/2014/main" id="{1E56E3E2-154F-45E3-8EF7-F43439AF2F88}"/>
                  </a:ext>
                </a:extLst>
              </p:cNvPr>
              <p:cNvSpPr>
                <a:spLocks noChangeArrowheads="1"/>
              </p:cNvSpPr>
              <p:nvPr/>
            </p:nvSpPr>
            <p:spPr bwMode="auto">
              <a:xfrm>
                <a:off x="1427" y="4883"/>
                <a:ext cx="4" cy="12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39" name="Freeform 2542">
                <a:extLst>
                  <a:ext uri="{FF2B5EF4-FFF2-40B4-BE49-F238E27FC236}">
                    <a16:creationId xmlns:a16="http://schemas.microsoft.com/office/drawing/2014/main" id="{5731FEFD-63BE-4F0D-A074-2BF0FB25F18A}"/>
                  </a:ext>
                </a:extLst>
              </p:cNvPr>
              <p:cNvSpPr>
                <a:spLocks/>
              </p:cNvSpPr>
              <p:nvPr/>
            </p:nvSpPr>
            <p:spPr bwMode="auto">
              <a:xfrm>
                <a:off x="1456" y="4883"/>
                <a:ext cx="3" cy="127"/>
              </a:xfrm>
              <a:custGeom>
                <a:avLst/>
                <a:gdLst>
                  <a:gd name="T0" fmla="*/ 0 w 5"/>
                  <a:gd name="T1" fmla="*/ 0 h 224"/>
                  <a:gd name="T2" fmla="*/ 0 w 5"/>
                  <a:gd name="T3" fmla="*/ 224 h 224"/>
                  <a:gd name="T4" fmla="*/ 5 w 5"/>
                  <a:gd name="T5" fmla="*/ 224 h 224"/>
                  <a:gd name="T6" fmla="*/ 5 w 5"/>
                  <a:gd name="T7" fmla="*/ 0 h 224"/>
                </a:gdLst>
                <a:ahLst/>
                <a:cxnLst>
                  <a:cxn ang="0">
                    <a:pos x="T0" y="T1"/>
                  </a:cxn>
                  <a:cxn ang="0">
                    <a:pos x="T2" y="T3"/>
                  </a:cxn>
                  <a:cxn ang="0">
                    <a:pos x="T4" y="T5"/>
                  </a:cxn>
                  <a:cxn ang="0">
                    <a:pos x="T6" y="T7"/>
                  </a:cxn>
                </a:cxnLst>
                <a:rect l="0" t="0" r="r" b="b"/>
                <a:pathLst>
                  <a:path w="5" h="224">
                    <a:moveTo>
                      <a:pt x="0" y="0"/>
                    </a:moveTo>
                    <a:lnTo>
                      <a:pt x="0" y="224"/>
                    </a:lnTo>
                    <a:lnTo>
                      <a:pt x="5" y="224"/>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0" name="Freeform 2543">
                <a:extLst>
                  <a:ext uri="{FF2B5EF4-FFF2-40B4-BE49-F238E27FC236}">
                    <a16:creationId xmlns:a16="http://schemas.microsoft.com/office/drawing/2014/main" id="{4007B5B2-C210-4EAB-B3BA-DF410819F00B}"/>
                  </a:ext>
                </a:extLst>
              </p:cNvPr>
              <p:cNvSpPr>
                <a:spLocks/>
              </p:cNvSpPr>
              <p:nvPr/>
            </p:nvSpPr>
            <p:spPr bwMode="auto">
              <a:xfrm>
                <a:off x="1694" y="4858"/>
                <a:ext cx="165"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1" name="Freeform 2544">
                <a:extLst>
                  <a:ext uri="{FF2B5EF4-FFF2-40B4-BE49-F238E27FC236}">
                    <a16:creationId xmlns:a16="http://schemas.microsoft.com/office/drawing/2014/main" id="{DE9E3AB3-7E0A-4248-BBF3-CA09B20066CF}"/>
                  </a:ext>
                </a:extLst>
              </p:cNvPr>
              <p:cNvSpPr>
                <a:spLocks/>
              </p:cNvSpPr>
              <p:nvPr/>
            </p:nvSpPr>
            <p:spPr bwMode="auto">
              <a:xfrm>
                <a:off x="169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2" name="Freeform 2545">
                <a:extLst>
                  <a:ext uri="{FF2B5EF4-FFF2-40B4-BE49-F238E27FC236}">
                    <a16:creationId xmlns:a16="http://schemas.microsoft.com/office/drawing/2014/main" id="{48437F34-9627-419B-86D6-F002F2829293}"/>
                  </a:ext>
                </a:extLst>
              </p:cNvPr>
              <p:cNvSpPr>
                <a:spLocks/>
              </p:cNvSpPr>
              <p:nvPr/>
            </p:nvSpPr>
            <p:spPr bwMode="auto">
              <a:xfrm>
                <a:off x="16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3" name="Freeform 2546">
                <a:extLst>
                  <a:ext uri="{FF2B5EF4-FFF2-40B4-BE49-F238E27FC236}">
                    <a16:creationId xmlns:a16="http://schemas.microsoft.com/office/drawing/2014/main" id="{0348098A-CE71-47B7-AE37-656C5908752E}"/>
                  </a:ext>
                </a:extLst>
              </p:cNvPr>
              <p:cNvSpPr>
                <a:spLocks/>
              </p:cNvSpPr>
              <p:nvPr/>
            </p:nvSpPr>
            <p:spPr bwMode="auto">
              <a:xfrm>
                <a:off x="169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4" name="Freeform 2547">
                <a:extLst>
                  <a:ext uri="{FF2B5EF4-FFF2-40B4-BE49-F238E27FC236}">
                    <a16:creationId xmlns:a16="http://schemas.microsoft.com/office/drawing/2014/main" id="{2F3EC802-02E1-4909-9D37-7ABB30FEB04A}"/>
                  </a:ext>
                </a:extLst>
              </p:cNvPr>
              <p:cNvSpPr>
                <a:spLocks/>
              </p:cNvSpPr>
              <p:nvPr/>
            </p:nvSpPr>
            <p:spPr bwMode="auto">
              <a:xfrm>
                <a:off x="169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5" name="Freeform 2548">
                <a:extLst>
                  <a:ext uri="{FF2B5EF4-FFF2-40B4-BE49-F238E27FC236}">
                    <a16:creationId xmlns:a16="http://schemas.microsoft.com/office/drawing/2014/main" id="{D96D03D1-53D1-4625-B3B5-748865C5F81B}"/>
                  </a:ext>
                </a:extLst>
              </p:cNvPr>
              <p:cNvSpPr>
                <a:spLocks/>
              </p:cNvSpPr>
              <p:nvPr/>
            </p:nvSpPr>
            <p:spPr bwMode="auto">
              <a:xfrm>
                <a:off x="170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6" name="Freeform 2549">
                <a:extLst>
                  <a:ext uri="{FF2B5EF4-FFF2-40B4-BE49-F238E27FC236}">
                    <a16:creationId xmlns:a16="http://schemas.microsoft.com/office/drawing/2014/main" id="{FBB887AC-881F-43C4-A92A-BD83A4CDCE20}"/>
                  </a:ext>
                </a:extLst>
              </p:cNvPr>
              <p:cNvSpPr>
                <a:spLocks/>
              </p:cNvSpPr>
              <p:nvPr/>
            </p:nvSpPr>
            <p:spPr bwMode="auto">
              <a:xfrm>
                <a:off x="170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7" name="Freeform 2550">
                <a:extLst>
                  <a:ext uri="{FF2B5EF4-FFF2-40B4-BE49-F238E27FC236}">
                    <a16:creationId xmlns:a16="http://schemas.microsoft.com/office/drawing/2014/main" id="{94D7EC69-EA77-4973-ACEB-4883608605CD}"/>
                  </a:ext>
                </a:extLst>
              </p:cNvPr>
              <p:cNvSpPr>
                <a:spLocks/>
              </p:cNvSpPr>
              <p:nvPr/>
            </p:nvSpPr>
            <p:spPr bwMode="auto">
              <a:xfrm>
                <a:off x="170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8" name="Freeform 2551">
                <a:extLst>
                  <a:ext uri="{FF2B5EF4-FFF2-40B4-BE49-F238E27FC236}">
                    <a16:creationId xmlns:a16="http://schemas.microsoft.com/office/drawing/2014/main" id="{A6AA488D-D5C1-40C2-9C37-92EB4B585224}"/>
                  </a:ext>
                </a:extLst>
              </p:cNvPr>
              <p:cNvSpPr>
                <a:spLocks/>
              </p:cNvSpPr>
              <p:nvPr/>
            </p:nvSpPr>
            <p:spPr bwMode="auto">
              <a:xfrm>
                <a:off x="17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49" name="Freeform 2552">
                <a:extLst>
                  <a:ext uri="{FF2B5EF4-FFF2-40B4-BE49-F238E27FC236}">
                    <a16:creationId xmlns:a16="http://schemas.microsoft.com/office/drawing/2014/main" id="{B55FC668-A754-4C09-9351-5FB12F808223}"/>
                  </a:ext>
                </a:extLst>
              </p:cNvPr>
              <p:cNvSpPr>
                <a:spLocks/>
              </p:cNvSpPr>
              <p:nvPr/>
            </p:nvSpPr>
            <p:spPr bwMode="auto">
              <a:xfrm>
                <a:off x="170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0" name="Freeform 2553">
                <a:extLst>
                  <a:ext uri="{FF2B5EF4-FFF2-40B4-BE49-F238E27FC236}">
                    <a16:creationId xmlns:a16="http://schemas.microsoft.com/office/drawing/2014/main" id="{0A92E66C-8CA1-4EF5-9C56-F6F94AD58ACA}"/>
                  </a:ext>
                </a:extLst>
              </p:cNvPr>
              <p:cNvSpPr>
                <a:spLocks/>
              </p:cNvSpPr>
              <p:nvPr/>
            </p:nvSpPr>
            <p:spPr bwMode="auto">
              <a:xfrm>
                <a:off x="170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1" name="Freeform 2554">
                <a:extLst>
                  <a:ext uri="{FF2B5EF4-FFF2-40B4-BE49-F238E27FC236}">
                    <a16:creationId xmlns:a16="http://schemas.microsoft.com/office/drawing/2014/main" id="{E3D324EB-54E5-411D-9C36-5F3C47C293ED}"/>
                  </a:ext>
                </a:extLst>
              </p:cNvPr>
              <p:cNvSpPr>
                <a:spLocks/>
              </p:cNvSpPr>
              <p:nvPr/>
            </p:nvSpPr>
            <p:spPr bwMode="auto">
              <a:xfrm>
                <a:off x="17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2" name="Freeform 2555">
                <a:extLst>
                  <a:ext uri="{FF2B5EF4-FFF2-40B4-BE49-F238E27FC236}">
                    <a16:creationId xmlns:a16="http://schemas.microsoft.com/office/drawing/2014/main" id="{43CFCCC2-9E9F-4C72-9BA4-CC4A85E2A510}"/>
                  </a:ext>
                </a:extLst>
              </p:cNvPr>
              <p:cNvSpPr>
                <a:spLocks/>
              </p:cNvSpPr>
              <p:nvPr/>
            </p:nvSpPr>
            <p:spPr bwMode="auto">
              <a:xfrm>
                <a:off x="171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3" name="Freeform 2556">
                <a:extLst>
                  <a:ext uri="{FF2B5EF4-FFF2-40B4-BE49-F238E27FC236}">
                    <a16:creationId xmlns:a16="http://schemas.microsoft.com/office/drawing/2014/main" id="{D993D281-402D-4468-8473-439E4222D1CC}"/>
                  </a:ext>
                </a:extLst>
              </p:cNvPr>
              <p:cNvSpPr>
                <a:spLocks/>
              </p:cNvSpPr>
              <p:nvPr/>
            </p:nvSpPr>
            <p:spPr bwMode="auto">
              <a:xfrm>
                <a:off x="171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4" name="Freeform 2557">
                <a:extLst>
                  <a:ext uri="{FF2B5EF4-FFF2-40B4-BE49-F238E27FC236}">
                    <a16:creationId xmlns:a16="http://schemas.microsoft.com/office/drawing/2014/main" id="{12893BD1-66A2-4BB8-B91A-3746898DD95F}"/>
                  </a:ext>
                </a:extLst>
              </p:cNvPr>
              <p:cNvSpPr>
                <a:spLocks/>
              </p:cNvSpPr>
              <p:nvPr/>
            </p:nvSpPr>
            <p:spPr bwMode="auto">
              <a:xfrm>
                <a:off x="17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5" name="Freeform 2558">
                <a:extLst>
                  <a:ext uri="{FF2B5EF4-FFF2-40B4-BE49-F238E27FC236}">
                    <a16:creationId xmlns:a16="http://schemas.microsoft.com/office/drawing/2014/main" id="{C23BCD39-60CB-4D95-9227-92FE4E92B01E}"/>
                  </a:ext>
                </a:extLst>
              </p:cNvPr>
              <p:cNvSpPr>
                <a:spLocks/>
              </p:cNvSpPr>
              <p:nvPr/>
            </p:nvSpPr>
            <p:spPr bwMode="auto">
              <a:xfrm>
                <a:off x="171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6" name="Freeform 2559">
                <a:extLst>
                  <a:ext uri="{FF2B5EF4-FFF2-40B4-BE49-F238E27FC236}">
                    <a16:creationId xmlns:a16="http://schemas.microsoft.com/office/drawing/2014/main" id="{63078A52-CBC5-40EC-8F9E-C1A47FCFCF9B}"/>
                  </a:ext>
                </a:extLst>
              </p:cNvPr>
              <p:cNvSpPr>
                <a:spLocks/>
              </p:cNvSpPr>
              <p:nvPr/>
            </p:nvSpPr>
            <p:spPr bwMode="auto">
              <a:xfrm>
                <a:off x="171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7" name="Freeform 2560">
                <a:extLst>
                  <a:ext uri="{FF2B5EF4-FFF2-40B4-BE49-F238E27FC236}">
                    <a16:creationId xmlns:a16="http://schemas.microsoft.com/office/drawing/2014/main" id="{67504C8E-ECD4-45A4-B16F-EC6791B0CD15}"/>
                  </a:ext>
                </a:extLst>
              </p:cNvPr>
              <p:cNvSpPr>
                <a:spLocks/>
              </p:cNvSpPr>
              <p:nvPr/>
            </p:nvSpPr>
            <p:spPr bwMode="auto">
              <a:xfrm>
                <a:off x="1722"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8" name="Freeform 2561">
                <a:extLst>
                  <a:ext uri="{FF2B5EF4-FFF2-40B4-BE49-F238E27FC236}">
                    <a16:creationId xmlns:a16="http://schemas.microsoft.com/office/drawing/2014/main" id="{831C6384-5E79-4DD8-B0B3-74A7CD7AEF26}"/>
                  </a:ext>
                </a:extLst>
              </p:cNvPr>
              <p:cNvSpPr>
                <a:spLocks/>
              </p:cNvSpPr>
              <p:nvPr/>
            </p:nvSpPr>
            <p:spPr bwMode="auto">
              <a:xfrm>
                <a:off x="172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59" name="Freeform 2562">
                <a:extLst>
                  <a:ext uri="{FF2B5EF4-FFF2-40B4-BE49-F238E27FC236}">
                    <a16:creationId xmlns:a16="http://schemas.microsoft.com/office/drawing/2014/main" id="{BA3B12F7-58A0-4516-B444-91EB1B932093}"/>
                  </a:ext>
                </a:extLst>
              </p:cNvPr>
              <p:cNvSpPr>
                <a:spLocks/>
              </p:cNvSpPr>
              <p:nvPr/>
            </p:nvSpPr>
            <p:spPr bwMode="auto">
              <a:xfrm>
                <a:off x="172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0" name="Freeform 2563">
                <a:extLst>
                  <a:ext uri="{FF2B5EF4-FFF2-40B4-BE49-F238E27FC236}">
                    <a16:creationId xmlns:a16="http://schemas.microsoft.com/office/drawing/2014/main" id="{3213513D-24A5-4BDB-B602-25EE04C53A54}"/>
                  </a:ext>
                </a:extLst>
              </p:cNvPr>
              <p:cNvSpPr>
                <a:spLocks/>
              </p:cNvSpPr>
              <p:nvPr/>
            </p:nvSpPr>
            <p:spPr bwMode="auto">
              <a:xfrm>
                <a:off x="172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1" name="Freeform 2564">
                <a:extLst>
                  <a:ext uri="{FF2B5EF4-FFF2-40B4-BE49-F238E27FC236}">
                    <a16:creationId xmlns:a16="http://schemas.microsoft.com/office/drawing/2014/main" id="{155F8A59-70DC-42F4-93A4-F00E44FCD5A3}"/>
                  </a:ext>
                </a:extLst>
              </p:cNvPr>
              <p:cNvSpPr>
                <a:spLocks/>
              </p:cNvSpPr>
              <p:nvPr/>
            </p:nvSpPr>
            <p:spPr bwMode="auto">
              <a:xfrm>
                <a:off x="172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2" name="Freeform 2565">
                <a:extLst>
                  <a:ext uri="{FF2B5EF4-FFF2-40B4-BE49-F238E27FC236}">
                    <a16:creationId xmlns:a16="http://schemas.microsoft.com/office/drawing/2014/main" id="{14B41AC1-370B-4AB0-B9EB-547712FA0FC1}"/>
                  </a:ext>
                </a:extLst>
              </p:cNvPr>
              <p:cNvSpPr>
                <a:spLocks/>
              </p:cNvSpPr>
              <p:nvPr/>
            </p:nvSpPr>
            <p:spPr bwMode="auto">
              <a:xfrm>
                <a:off x="173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3" name="Freeform 2566">
                <a:extLst>
                  <a:ext uri="{FF2B5EF4-FFF2-40B4-BE49-F238E27FC236}">
                    <a16:creationId xmlns:a16="http://schemas.microsoft.com/office/drawing/2014/main" id="{F2866F30-3738-4A9D-80F4-6B7B0411D808}"/>
                  </a:ext>
                </a:extLst>
              </p:cNvPr>
              <p:cNvSpPr>
                <a:spLocks/>
              </p:cNvSpPr>
              <p:nvPr/>
            </p:nvSpPr>
            <p:spPr bwMode="auto">
              <a:xfrm>
                <a:off x="17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4" name="Freeform 2567">
                <a:extLst>
                  <a:ext uri="{FF2B5EF4-FFF2-40B4-BE49-F238E27FC236}">
                    <a16:creationId xmlns:a16="http://schemas.microsoft.com/office/drawing/2014/main" id="{C995B913-0DD2-45A8-A897-0EA40CDDEAFD}"/>
                  </a:ext>
                </a:extLst>
              </p:cNvPr>
              <p:cNvSpPr>
                <a:spLocks/>
              </p:cNvSpPr>
              <p:nvPr/>
            </p:nvSpPr>
            <p:spPr bwMode="auto">
              <a:xfrm>
                <a:off x="173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5" name="Freeform 2568">
                <a:extLst>
                  <a:ext uri="{FF2B5EF4-FFF2-40B4-BE49-F238E27FC236}">
                    <a16:creationId xmlns:a16="http://schemas.microsoft.com/office/drawing/2014/main" id="{6CA937F2-A389-4357-9CE6-CE09E3AB388F}"/>
                  </a:ext>
                </a:extLst>
              </p:cNvPr>
              <p:cNvSpPr>
                <a:spLocks/>
              </p:cNvSpPr>
              <p:nvPr/>
            </p:nvSpPr>
            <p:spPr bwMode="auto">
              <a:xfrm>
                <a:off x="173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6" name="Freeform 2569">
                <a:extLst>
                  <a:ext uri="{FF2B5EF4-FFF2-40B4-BE49-F238E27FC236}">
                    <a16:creationId xmlns:a16="http://schemas.microsoft.com/office/drawing/2014/main" id="{868E2E50-D6CD-4D00-B2F2-DC37CED02A43}"/>
                  </a:ext>
                </a:extLst>
              </p:cNvPr>
              <p:cNvSpPr>
                <a:spLocks/>
              </p:cNvSpPr>
              <p:nvPr/>
            </p:nvSpPr>
            <p:spPr bwMode="auto">
              <a:xfrm>
                <a:off x="173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7" name="Freeform 2570">
                <a:extLst>
                  <a:ext uri="{FF2B5EF4-FFF2-40B4-BE49-F238E27FC236}">
                    <a16:creationId xmlns:a16="http://schemas.microsoft.com/office/drawing/2014/main" id="{267895C5-DB85-4B77-A38F-FE6308F4B6BD}"/>
                  </a:ext>
                </a:extLst>
              </p:cNvPr>
              <p:cNvSpPr>
                <a:spLocks/>
              </p:cNvSpPr>
              <p:nvPr/>
            </p:nvSpPr>
            <p:spPr bwMode="auto">
              <a:xfrm>
                <a:off x="173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8" name="Freeform 2571">
                <a:extLst>
                  <a:ext uri="{FF2B5EF4-FFF2-40B4-BE49-F238E27FC236}">
                    <a16:creationId xmlns:a16="http://schemas.microsoft.com/office/drawing/2014/main" id="{A9871884-4948-4DDA-A7C6-52A8FBEA195E}"/>
                  </a:ext>
                </a:extLst>
              </p:cNvPr>
              <p:cNvSpPr>
                <a:spLocks/>
              </p:cNvSpPr>
              <p:nvPr/>
            </p:nvSpPr>
            <p:spPr bwMode="auto">
              <a:xfrm>
                <a:off x="174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69" name="Freeform 2572">
                <a:extLst>
                  <a:ext uri="{FF2B5EF4-FFF2-40B4-BE49-F238E27FC236}">
                    <a16:creationId xmlns:a16="http://schemas.microsoft.com/office/drawing/2014/main" id="{5BF524A0-7201-4E29-8F99-3FC0194E90A2}"/>
                  </a:ext>
                </a:extLst>
              </p:cNvPr>
              <p:cNvSpPr>
                <a:spLocks/>
              </p:cNvSpPr>
              <p:nvPr/>
            </p:nvSpPr>
            <p:spPr bwMode="auto">
              <a:xfrm>
                <a:off x="1743"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0" name="Freeform 2573">
                <a:extLst>
                  <a:ext uri="{FF2B5EF4-FFF2-40B4-BE49-F238E27FC236}">
                    <a16:creationId xmlns:a16="http://schemas.microsoft.com/office/drawing/2014/main" id="{A89CF9DE-5DD8-402F-BC60-9013685999E3}"/>
                  </a:ext>
                </a:extLst>
              </p:cNvPr>
              <p:cNvSpPr>
                <a:spLocks/>
              </p:cNvSpPr>
              <p:nvPr/>
            </p:nvSpPr>
            <p:spPr bwMode="auto">
              <a:xfrm>
                <a:off x="174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1" name="Freeform 2574">
                <a:extLst>
                  <a:ext uri="{FF2B5EF4-FFF2-40B4-BE49-F238E27FC236}">
                    <a16:creationId xmlns:a16="http://schemas.microsoft.com/office/drawing/2014/main" id="{9D07E3E8-BE7C-4226-B5DB-94B3D7C4A308}"/>
                  </a:ext>
                </a:extLst>
              </p:cNvPr>
              <p:cNvSpPr>
                <a:spLocks/>
              </p:cNvSpPr>
              <p:nvPr/>
            </p:nvSpPr>
            <p:spPr bwMode="auto">
              <a:xfrm>
                <a:off x="17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2" name="Freeform 2575">
                <a:extLst>
                  <a:ext uri="{FF2B5EF4-FFF2-40B4-BE49-F238E27FC236}">
                    <a16:creationId xmlns:a16="http://schemas.microsoft.com/office/drawing/2014/main" id="{828AB21A-583E-45F6-98BB-3EB7E8E8BCF6}"/>
                  </a:ext>
                </a:extLst>
              </p:cNvPr>
              <p:cNvSpPr>
                <a:spLocks/>
              </p:cNvSpPr>
              <p:nvPr/>
            </p:nvSpPr>
            <p:spPr bwMode="auto">
              <a:xfrm>
                <a:off x="174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3" name="Freeform 2576">
                <a:extLst>
                  <a:ext uri="{FF2B5EF4-FFF2-40B4-BE49-F238E27FC236}">
                    <a16:creationId xmlns:a16="http://schemas.microsoft.com/office/drawing/2014/main" id="{B5192175-C7ED-4333-91C8-F55405DFABC6}"/>
                  </a:ext>
                </a:extLst>
              </p:cNvPr>
              <p:cNvSpPr>
                <a:spLocks/>
              </p:cNvSpPr>
              <p:nvPr/>
            </p:nvSpPr>
            <p:spPr bwMode="auto">
              <a:xfrm>
                <a:off x="174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4" name="Freeform 2577">
                <a:extLst>
                  <a:ext uri="{FF2B5EF4-FFF2-40B4-BE49-F238E27FC236}">
                    <a16:creationId xmlns:a16="http://schemas.microsoft.com/office/drawing/2014/main" id="{804804D4-2C1C-4618-9CFC-D753DE64CA79}"/>
                  </a:ext>
                </a:extLst>
              </p:cNvPr>
              <p:cNvSpPr>
                <a:spLocks/>
              </p:cNvSpPr>
              <p:nvPr/>
            </p:nvSpPr>
            <p:spPr bwMode="auto">
              <a:xfrm>
                <a:off x="175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5" name="Freeform 2578">
                <a:extLst>
                  <a:ext uri="{FF2B5EF4-FFF2-40B4-BE49-F238E27FC236}">
                    <a16:creationId xmlns:a16="http://schemas.microsoft.com/office/drawing/2014/main" id="{AAE0A775-89EC-4ADE-BBBC-FAA4FCC46D93}"/>
                  </a:ext>
                </a:extLst>
              </p:cNvPr>
              <p:cNvSpPr>
                <a:spLocks/>
              </p:cNvSpPr>
              <p:nvPr/>
            </p:nvSpPr>
            <p:spPr bwMode="auto">
              <a:xfrm>
                <a:off x="175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6" name="Freeform 2579">
                <a:extLst>
                  <a:ext uri="{FF2B5EF4-FFF2-40B4-BE49-F238E27FC236}">
                    <a16:creationId xmlns:a16="http://schemas.microsoft.com/office/drawing/2014/main" id="{25439964-EB11-4162-8822-A73B8E9A4E97}"/>
                  </a:ext>
                </a:extLst>
              </p:cNvPr>
              <p:cNvSpPr>
                <a:spLocks/>
              </p:cNvSpPr>
              <p:nvPr/>
            </p:nvSpPr>
            <p:spPr bwMode="auto">
              <a:xfrm>
                <a:off x="175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7" name="Freeform 2580">
                <a:extLst>
                  <a:ext uri="{FF2B5EF4-FFF2-40B4-BE49-F238E27FC236}">
                    <a16:creationId xmlns:a16="http://schemas.microsoft.com/office/drawing/2014/main" id="{7E335B16-C096-4E2D-ACC9-E3645D748D22}"/>
                  </a:ext>
                </a:extLst>
              </p:cNvPr>
              <p:cNvSpPr>
                <a:spLocks/>
              </p:cNvSpPr>
              <p:nvPr/>
            </p:nvSpPr>
            <p:spPr bwMode="auto">
              <a:xfrm>
                <a:off x="175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8" name="Freeform 2581">
                <a:extLst>
                  <a:ext uri="{FF2B5EF4-FFF2-40B4-BE49-F238E27FC236}">
                    <a16:creationId xmlns:a16="http://schemas.microsoft.com/office/drawing/2014/main" id="{CEA71C47-99FD-4817-938D-067CBCD10C34}"/>
                  </a:ext>
                </a:extLst>
              </p:cNvPr>
              <p:cNvSpPr>
                <a:spLocks/>
              </p:cNvSpPr>
              <p:nvPr/>
            </p:nvSpPr>
            <p:spPr bwMode="auto">
              <a:xfrm>
                <a:off x="175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79" name="Freeform 2582">
                <a:extLst>
                  <a:ext uri="{FF2B5EF4-FFF2-40B4-BE49-F238E27FC236}">
                    <a16:creationId xmlns:a16="http://schemas.microsoft.com/office/drawing/2014/main" id="{22908A5B-E566-439C-99A1-973C22F83DDA}"/>
                  </a:ext>
                </a:extLst>
              </p:cNvPr>
              <p:cNvSpPr>
                <a:spLocks/>
              </p:cNvSpPr>
              <p:nvPr/>
            </p:nvSpPr>
            <p:spPr bwMode="auto">
              <a:xfrm>
                <a:off x="176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0" name="Freeform 2583">
                <a:extLst>
                  <a:ext uri="{FF2B5EF4-FFF2-40B4-BE49-F238E27FC236}">
                    <a16:creationId xmlns:a16="http://schemas.microsoft.com/office/drawing/2014/main" id="{8B8D3A97-9BA5-4312-AF90-8B7CA2178DBC}"/>
                  </a:ext>
                </a:extLst>
              </p:cNvPr>
              <p:cNvSpPr>
                <a:spLocks/>
              </p:cNvSpPr>
              <p:nvPr/>
            </p:nvSpPr>
            <p:spPr bwMode="auto">
              <a:xfrm>
                <a:off x="176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1" name="Freeform 2584">
                <a:extLst>
                  <a:ext uri="{FF2B5EF4-FFF2-40B4-BE49-F238E27FC236}">
                    <a16:creationId xmlns:a16="http://schemas.microsoft.com/office/drawing/2014/main" id="{3937904B-C65E-4CB2-93A2-155DD32F5B6A}"/>
                  </a:ext>
                </a:extLst>
              </p:cNvPr>
              <p:cNvSpPr>
                <a:spLocks/>
              </p:cNvSpPr>
              <p:nvPr/>
            </p:nvSpPr>
            <p:spPr bwMode="auto">
              <a:xfrm>
                <a:off x="1764"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2" name="Freeform 2585">
                <a:extLst>
                  <a:ext uri="{FF2B5EF4-FFF2-40B4-BE49-F238E27FC236}">
                    <a16:creationId xmlns:a16="http://schemas.microsoft.com/office/drawing/2014/main" id="{191FCB3A-C11E-486D-883B-F9348906911F}"/>
                  </a:ext>
                </a:extLst>
              </p:cNvPr>
              <p:cNvSpPr>
                <a:spLocks/>
              </p:cNvSpPr>
              <p:nvPr/>
            </p:nvSpPr>
            <p:spPr bwMode="auto">
              <a:xfrm>
                <a:off x="176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3" name="Freeform 2586">
                <a:extLst>
                  <a:ext uri="{FF2B5EF4-FFF2-40B4-BE49-F238E27FC236}">
                    <a16:creationId xmlns:a16="http://schemas.microsoft.com/office/drawing/2014/main" id="{5FAD53E6-1D18-4FA6-BF4E-C904D248C6CE}"/>
                  </a:ext>
                </a:extLst>
              </p:cNvPr>
              <p:cNvSpPr>
                <a:spLocks/>
              </p:cNvSpPr>
              <p:nvPr/>
            </p:nvSpPr>
            <p:spPr bwMode="auto">
              <a:xfrm>
                <a:off x="176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4" name="Freeform 2587">
                <a:extLst>
                  <a:ext uri="{FF2B5EF4-FFF2-40B4-BE49-F238E27FC236}">
                    <a16:creationId xmlns:a16="http://schemas.microsoft.com/office/drawing/2014/main" id="{0D7B43FB-0975-4E32-BF71-1CF761ADB89D}"/>
                  </a:ext>
                </a:extLst>
              </p:cNvPr>
              <p:cNvSpPr>
                <a:spLocks/>
              </p:cNvSpPr>
              <p:nvPr/>
            </p:nvSpPr>
            <p:spPr bwMode="auto">
              <a:xfrm>
                <a:off x="176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5" name="Freeform 2588">
                <a:extLst>
                  <a:ext uri="{FF2B5EF4-FFF2-40B4-BE49-F238E27FC236}">
                    <a16:creationId xmlns:a16="http://schemas.microsoft.com/office/drawing/2014/main" id="{C9A9163C-BA67-40EC-B31A-45642A2059B9}"/>
                  </a:ext>
                </a:extLst>
              </p:cNvPr>
              <p:cNvSpPr>
                <a:spLocks/>
              </p:cNvSpPr>
              <p:nvPr/>
            </p:nvSpPr>
            <p:spPr bwMode="auto">
              <a:xfrm>
                <a:off x="177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6" name="Freeform 2589">
                <a:extLst>
                  <a:ext uri="{FF2B5EF4-FFF2-40B4-BE49-F238E27FC236}">
                    <a16:creationId xmlns:a16="http://schemas.microsoft.com/office/drawing/2014/main" id="{E4126EB9-BDE6-45CE-8CC1-E24EA3559123}"/>
                  </a:ext>
                </a:extLst>
              </p:cNvPr>
              <p:cNvSpPr>
                <a:spLocks/>
              </p:cNvSpPr>
              <p:nvPr/>
            </p:nvSpPr>
            <p:spPr bwMode="auto">
              <a:xfrm>
                <a:off x="177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7" name="Freeform 2590">
                <a:extLst>
                  <a:ext uri="{FF2B5EF4-FFF2-40B4-BE49-F238E27FC236}">
                    <a16:creationId xmlns:a16="http://schemas.microsoft.com/office/drawing/2014/main" id="{9E486416-16AA-44E5-B4C4-007CC86E5878}"/>
                  </a:ext>
                </a:extLst>
              </p:cNvPr>
              <p:cNvSpPr>
                <a:spLocks/>
              </p:cNvSpPr>
              <p:nvPr/>
            </p:nvSpPr>
            <p:spPr bwMode="auto">
              <a:xfrm>
                <a:off x="177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8" name="Freeform 2591">
                <a:extLst>
                  <a:ext uri="{FF2B5EF4-FFF2-40B4-BE49-F238E27FC236}">
                    <a16:creationId xmlns:a16="http://schemas.microsoft.com/office/drawing/2014/main" id="{F3670E69-5FB3-41C7-8FAF-CF2D9732650B}"/>
                  </a:ext>
                </a:extLst>
              </p:cNvPr>
              <p:cNvSpPr>
                <a:spLocks/>
              </p:cNvSpPr>
              <p:nvPr/>
            </p:nvSpPr>
            <p:spPr bwMode="auto">
              <a:xfrm>
                <a:off x="177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89" name="Freeform 2592">
                <a:extLst>
                  <a:ext uri="{FF2B5EF4-FFF2-40B4-BE49-F238E27FC236}">
                    <a16:creationId xmlns:a16="http://schemas.microsoft.com/office/drawing/2014/main" id="{0AB41CEF-FD36-4BE0-A888-12A889DC220E}"/>
                  </a:ext>
                </a:extLst>
              </p:cNvPr>
              <p:cNvSpPr>
                <a:spLocks/>
              </p:cNvSpPr>
              <p:nvPr/>
            </p:nvSpPr>
            <p:spPr bwMode="auto">
              <a:xfrm>
                <a:off x="177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0" name="Freeform 2593">
                <a:extLst>
                  <a:ext uri="{FF2B5EF4-FFF2-40B4-BE49-F238E27FC236}">
                    <a16:creationId xmlns:a16="http://schemas.microsoft.com/office/drawing/2014/main" id="{6A9D86E6-0572-42AF-AAE8-99C3B2266D8E}"/>
                  </a:ext>
                </a:extLst>
              </p:cNvPr>
              <p:cNvSpPr>
                <a:spLocks/>
              </p:cNvSpPr>
              <p:nvPr/>
            </p:nvSpPr>
            <p:spPr bwMode="auto">
              <a:xfrm>
                <a:off x="177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1" name="Freeform 2594">
                <a:extLst>
                  <a:ext uri="{FF2B5EF4-FFF2-40B4-BE49-F238E27FC236}">
                    <a16:creationId xmlns:a16="http://schemas.microsoft.com/office/drawing/2014/main" id="{F311C2BE-F026-4477-822B-D20BA2DDD1AA}"/>
                  </a:ext>
                </a:extLst>
              </p:cNvPr>
              <p:cNvSpPr>
                <a:spLocks/>
              </p:cNvSpPr>
              <p:nvPr/>
            </p:nvSpPr>
            <p:spPr bwMode="auto">
              <a:xfrm>
                <a:off x="178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2" name="Freeform 2595">
                <a:extLst>
                  <a:ext uri="{FF2B5EF4-FFF2-40B4-BE49-F238E27FC236}">
                    <a16:creationId xmlns:a16="http://schemas.microsoft.com/office/drawing/2014/main" id="{BDD053EC-4C4A-49DD-918E-8B3211289EFB}"/>
                  </a:ext>
                </a:extLst>
              </p:cNvPr>
              <p:cNvSpPr>
                <a:spLocks/>
              </p:cNvSpPr>
              <p:nvPr/>
            </p:nvSpPr>
            <p:spPr bwMode="auto">
              <a:xfrm>
                <a:off x="178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3" name="Freeform 2596">
                <a:extLst>
                  <a:ext uri="{FF2B5EF4-FFF2-40B4-BE49-F238E27FC236}">
                    <a16:creationId xmlns:a16="http://schemas.microsoft.com/office/drawing/2014/main" id="{12295B93-B493-4405-9F05-E1A9E63F8EEE}"/>
                  </a:ext>
                </a:extLst>
              </p:cNvPr>
              <p:cNvSpPr>
                <a:spLocks/>
              </p:cNvSpPr>
              <p:nvPr/>
            </p:nvSpPr>
            <p:spPr bwMode="auto">
              <a:xfrm>
                <a:off x="178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4" name="Freeform 2597">
                <a:extLst>
                  <a:ext uri="{FF2B5EF4-FFF2-40B4-BE49-F238E27FC236}">
                    <a16:creationId xmlns:a16="http://schemas.microsoft.com/office/drawing/2014/main" id="{08439643-09BE-488D-8AD7-7E8760C8E81E}"/>
                  </a:ext>
                </a:extLst>
              </p:cNvPr>
              <p:cNvSpPr>
                <a:spLocks/>
              </p:cNvSpPr>
              <p:nvPr/>
            </p:nvSpPr>
            <p:spPr bwMode="auto">
              <a:xfrm>
                <a:off x="178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5" name="Freeform 2598">
                <a:extLst>
                  <a:ext uri="{FF2B5EF4-FFF2-40B4-BE49-F238E27FC236}">
                    <a16:creationId xmlns:a16="http://schemas.microsoft.com/office/drawing/2014/main" id="{F2A0CB5C-533E-4DFB-A95B-25A82F2634C4}"/>
                  </a:ext>
                </a:extLst>
              </p:cNvPr>
              <p:cNvSpPr>
                <a:spLocks/>
              </p:cNvSpPr>
              <p:nvPr/>
            </p:nvSpPr>
            <p:spPr bwMode="auto">
              <a:xfrm>
                <a:off x="178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6" name="Freeform 2599">
                <a:extLst>
                  <a:ext uri="{FF2B5EF4-FFF2-40B4-BE49-F238E27FC236}">
                    <a16:creationId xmlns:a16="http://schemas.microsoft.com/office/drawing/2014/main" id="{697DC4C5-6774-4CC3-8B97-0D9965ED0B54}"/>
                  </a:ext>
                </a:extLst>
              </p:cNvPr>
              <p:cNvSpPr>
                <a:spLocks/>
              </p:cNvSpPr>
              <p:nvPr/>
            </p:nvSpPr>
            <p:spPr bwMode="auto">
              <a:xfrm>
                <a:off x="179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7" name="Freeform 2600">
                <a:extLst>
                  <a:ext uri="{FF2B5EF4-FFF2-40B4-BE49-F238E27FC236}">
                    <a16:creationId xmlns:a16="http://schemas.microsoft.com/office/drawing/2014/main" id="{EED36776-211E-4693-B69D-888450E4C7FC}"/>
                  </a:ext>
                </a:extLst>
              </p:cNvPr>
              <p:cNvSpPr>
                <a:spLocks/>
              </p:cNvSpPr>
              <p:nvPr/>
            </p:nvSpPr>
            <p:spPr bwMode="auto">
              <a:xfrm>
                <a:off x="179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8" name="Freeform 2601">
                <a:extLst>
                  <a:ext uri="{FF2B5EF4-FFF2-40B4-BE49-F238E27FC236}">
                    <a16:creationId xmlns:a16="http://schemas.microsoft.com/office/drawing/2014/main" id="{0DA7C203-5D62-4561-9C07-F5845E7BE15D}"/>
                  </a:ext>
                </a:extLst>
              </p:cNvPr>
              <p:cNvSpPr>
                <a:spLocks/>
              </p:cNvSpPr>
              <p:nvPr/>
            </p:nvSpPr>
            <p:spPr bwMode="auto">
              <a:xfrm>
                <a:off x="179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99" name="Freeform 2602">
                <a:extLst>
                  <a:ext uri="{FF2B5EF4-FFF2-40B4-BE49-F238E27FC236}">
                    <a16:creationId xmlns:a16="http://schemas.microsoft.com/office/drawing/2014/main" id="{D81B1096-7553-40C9-9454-FBC7915AA80C}"/>
                  </a:ext>
                </a:extLst>
              </p:cNvPr>
              <p:cNvSpPr>
                <a:spLocks/>
              </p:cNvSpPr>
              <p:nvPr/>
            </p:nvSpPr>
            <p:spPr bwMode="auto">
              <a:xfrm>
                <a:off x="17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0" name="Freeform 2603">
                <a:extLst>
                  <a:ext uri="{FF2B5EF4-FFF2-40B4-BE49-F238E27FC236}">
                    <a16:creationId xmlns:a16="http://schemas.microsoft.com/office/drawing/2014/main" id="{42A2B755-C846-40BC-82C5-B49786055213}"/>
                  </a:ext>
                </a:extLst>
              </p:cNvPr>
              <p:cNvSpPr>
                <a:spLocks/>
              </p:cNvSpPr>
              <p:nvPr/>
            </p:nvSpPr>
            <p:spPr bwMode="auto">
              <a:xfrm>
                <a:off x="179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1" name="Freeform 2604">
                <a:extLst>
                  <a:ext uri="{FF2B5EF4-FFF2-40B4-BE49-F238E27FC236}">
                    <a16:creationId xmlns:a16="http://schemas.microsoft.com/office/drawing/2014/main" id="{3477ABF0-DC03-4D06-A344-113269A003F6}"/>
                  </a:ext>
                </a:extLst>
              </p:cNvPr>
              <p:cNvSpPr>
                <a:spLocks/>
              </p:cNvSpPr>
              <p:nvPr/>
            </p:nvSpPr>
            <p:spPr bwMode="auto">
              <a:xfrm>
                <a:off x="179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2" name="Freeform 2605">
                <a:extLst>
                  <a:ext uri="{FF2B5EF4-FFF2-40B4-BE49-F238E27FC236}">
                    <a16:creationId xmlns:a16="http://schemas.microsoft.com/office/drawing/2014/main" id="{06944883-5B33-43FC-A464-CBAD5821624E}"/>
                  </a:ext>
                </a:extLst>
              </p:cNvPr>
              <p:cNvSpPr>
                <a:spLocks/>
              </p:cNvSpPr>
              <p:nvPr/>
            </p:nvSpPr>
            <p:spPr bwMode="auto">
              <a:xfrm>
                <a:off x="180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3" name="Freeform 2606">
                <a:extLst>
                  <a:ext uri="{FF2B5EF4-FFF2-40B4-BE49-F238E27FC236}">
                    <a16:creationId xmlns:a16="http://schemas.microsoft.com/office/drawing/2014/main" id="{03C7D8CD-9806-4E17-8773-C1ACB207A12B}"/>
                  </a:ext>
                </a:extLst>
              </p:cNvPr>
              <p:cNvSpPr>
                <a:spLocks/>
              </p:cNvSpPr>
              <p:nvPr/>
            </p:nvSpPr>
            <p:spPr bwMode="auto">
              <a:xfrm>
                <a:off x="180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4" name="Freeform 2607">
                <a:extLst>
                  <a:ext uri="{FF2B5EF4-FFF2-40B4-BE49-F238E27FC236}">
                    <a16:creationId xmlns:a16="http://schemas.microsoft.com/office/drawing/2014/main" id="{A9338682-0DA8-4E16-86C3-8B3A21F24F53}"/>
                  </a:ext>
                </a:extLst>
              </p:cNvPr>
              <p:cNvSpPr>
                <a:spLocks/>
              </p:cNvSpPr>
              <p:nvPr/>
            </p:nvSpPr>
            <p:spPr bwMode="auto">
              <a:xfrm>
                <a:off x="180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5" name="Freeform 2608">
                <a:extLst>
                  <a:ext uri="{FF2B5EF4-FFF2-40B4-BE49-F238E27FC236}">
                    <a16:creationId xmlns:a16="http://schemas.microsoft.com/office/drawing/2014/main" id="{FB307A71-FADE-4EAD-A596-F2B465D18C82}"/>
                  </a:ext>
                </a:extLst>
              </p:cNvPr>
              <p:cNvSpPr>
                <a:spLocks/>
              </p:cNvSpPr>
              <p:nvPr/>
            </p:nvSpPr>
            <p:spPr bwMode="auto">
              <a:xfrm>
                <a:off x="18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6" name="Freeform 2609">
                <a:extLst>
                  <a:ext uri="{FF2B5EF4-FFF2-40B4-BE49-F238E27FC236}">
                    <a16:creationId xmlns:a16="http://schemas.microsoft.com/office/drawing/2014/main" id="{F00B91D6-01BE-425C-B304-9120B9F0722D}"/>
                  </a:ext>
                </a:extLst>
              </p:cNvPr>
              <p:cNvSpPr>
                <a:spLocks/>
              </p:cNvSpPr>
              <p:nvPr/>
            </p:nvSpPr>
            <p:spPr bwMode="auto">
              <a:xfrm>
                <a:off x="180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7" name="Freeform 2610">
                <a:extLst>
                  <a:ext uri="{FF2B5EF4-FFF2-40B4-BE49-F238E27FC236}">
                    <a16:creationId xmlns:a16="http://schemas.microsoft.com/office/drawing/2014/main" id="{8277FC39-8100-4D9A-AF64-F03D2F623EBF}"/>
                  </a:ext>
                </a:extLst>
              </p:cNvPr>
              <p:cNvSpPr>
                <a:spLocks/>
              </p:cNvSpPr>
              <p:nvPr/>
            </p:nvSpPr>
            <p:spPr bwMode="auto">
              <a:xfrm>
                <a:off x="180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8" name="Freeform 2611">
                <a:extLst>
                  <a:ext uri="{FF2B5EF4-FFF2-40B4-BE49-F238E27FC236}">
                    <a16:creationId xmlns:a16="http://schemas.microsoft.com/office/drawing/2014/main" id="{209F3732-05AA-47BF-8454-CDE3C985F6A1}"/>
                  </a:ext>
                </a:extLst>
              </p:cNvPr>
              <p:cNvSpPr>
                <a:spLocks/>
              </p:cNvSpPr>
              <p:nvPr/>
            </p:nvSpPr>
            <p:spPr bwMode="auto">
              <a:xfrm>
                <a:off x="18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09" name="Freeform 2612">
                <a:extLst>
                  <a:ext uri="{FF2B5EF4-FFF2-40B4-BE49-F238E27FC236}">
                    <a16:creationId xmlns:a16="http://schemas.microsoft.com/office/drawing/2014/main" id="{47DB2712-06A3-4512-B77E-A79B0543A583}"/>
                  </a:ext>
                </a:extLst>
              </p:cNvPr>
              <p:cNvSpPr>
                <a:spLocks/>
              </p:cNvSpPr>
              <p:nvPr/>
            </p:nvSpPr>
            <p:spPr bwMode="auto">
              <a:xfrm>
                <a:off x="181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0" name="Freeform 2613">
                <a:extLst>
                  <a:ext uri="{FF2B5EF4-FFF2-40B4-BE49-F238E27FC236}">
                    <a16:creationId xmlns:a16="http://schemas.microsoft.com/office/drawing/2014/main" id="{DD8A9AEC-9EE9-47BD-8D72-EBAA76FB570A}"/>
                  </a:ext>
                </a:extLst>
              </p:cNvPr>
              <p:cNvSpPr>
                <a:spLocks/>
              </p:cNvSpPr>
              <p:nvPr/>
            </p:nvSpPr>
            <p:spPr bwMode="auto">
              <a:xfrm>
                <a:off x="181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1" name="Freeform 2614">
                <a:extLst>
                  <a:ext uri="{FF2B5EF4-FFF2-40B4-BE49-F238E27FC236}">
                    <a16:creationId xmlns:a16="http://schemas.microsoft.com/office/drawing/2014/main" id="{4AF72DAB-A72A-4477-AA29-32080A93E6D1}"/>
                  </a:ext>
                </a:extLst>
              </p:cNvPr>
              <p:cNvSpPr>
                <a:spLocks/>
              </p:cNvSpPr>
              <p:nvPr/>
            </p:nvSpPr>
            <p:spPr bwMode="auto">
              <a:xfrm>
                <a:off x="18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2" name="Freeform 2615">
                <a:extLst>
                  <a:ext uri="{FF2B5EF4-FFF2-40B4-BE49-F238E27FC236}">
                    <a16:creationId xmlns:a16="http://schemas.microsoft.com/office/drawing/2014/main" id="{42CDA52B-148F-4676-AB64-F3A235D0CDCA}"/>
                  </a:ext>
                </a:extLst>
              </p:cNvPr>
              <p:cNvSpPr>
                <a:spLocks/>
              </p:cNvSpPr>
              <p:nvPr/>
            </p:nvSpPr>
            <p:spPr bwMode="auto">
              <a:xfrm>
                <a:off x="181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13" name="Freeform 2616">
                <a:extLst>
                  <a:ext uri="{FF2B5EF4-FFF2-40B4-BE49-F238E27FC236}">
                    <a16:creationId xmlns:a16="http://schemas.microsoft.com/office/drawing/2014/main" id="{99D17D2A-9CF9-42D4-8EF0-661B8507E261}"/>
                  </a:ext>
                </a:extLst>
              </p:cNvPr>
              <p:cNvSpPr>
                <a:spLocks/>
              </p:cNvSpPr>
              <p:nvPr/>
            </p:nvSpPr>
            <p:spPr bwMode="auto">
              <a:xfrm>
                <a:off x="181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89" name="Group 2818">
              <a:extLst>
                <a:ext uri="{FF2B5EF4-FFF2-40B4-BE49-F238E27FC236}">
                  <a16:creationId xmlns:a16="http://schemas.microsoft.com/office/drawing/2014/main" id="{F4386468-BC6B-4618-A622-C413511704C3}"/>
                </a:ext>
              </a:extLst>
            </p:cNvPr>
            <p:cNvGrpSpPr>
              <a:grpSpLocks/>
            </p:cNvGrpSpPr>
            <p:nvPr/>
          </p:nvGrpSpPr>
          <p:grpSpPr bwMode="auto">
            <a:xfrm>
              <a:off x="2092325" y="6858372"/>
              <a:ext cx="858838" cy="36513"/>
              <a:chOff x="1318" y="4860"/>
              <a:chExt cx="541" cy="23"/>
            </a:xfrm>
            <a:noFill/>
          </p:grpSpPr>
          <p:sp>
            <p:nvSpPr>
              <p:cNvPr id="5514" name="Freeform 2618">
                <a:extLst>
                  <a:ext uri="{FF2B5EF4-FFF2-40B4-BE49-F238E27FC236}">
                    <a16:creationId xmlns:a16="http://schemas.microsoft.com/office/drawing/2014/main" id="{61CF26C3-94EA-4DCE-BC63-416288AE1B50}"/>
                  </a:ext>
                </a:extLst>
              </p:cNvPr>
              <p:cNvSpPr>
                <a:spLocks/>
              </p:cNvSpPr>
              <p:nvPr/>
            </p:nvSpPr>
            <p:spPr bwMode="auto">
              <a:xfrm>
                <a:off x="182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5" name="Freeform 2619">
                <a:extLst>
                  <a:ext uri="{FF2B5EF4-FFF2-40B4-BE49-F238E27FC236}">
                    <a16:creationId xmlns:a16="http://schemas.microsoft.com/office/drawing/2014/main" id="{81761DF7-7E67-4354-8705-195503F1EB34}"/>
                  </a:ext>
                </a:extLst>
              </p:cNvPr>
              <p:cNvSpPr>
                <a:spLocks/>
              </p:cNvSpPr>
              <p:nvPr/>
            </p:nvSpPr>
            <p:spPr bwMode="auto">
              <a:xfrm>
                <a:off x="182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6" name="Freeform 2620">
                <a:extLst>
                  <a:ext uri="{FF2B5EF4-FFF2-40B4-BE49-F238E27FC236}">
                    <a16:creationId xmlns:a16="http://schemas.microsoft.com/office/drawing/2014/main" id="{0D6D446E-8D24-40F3-B87B-8FAE13DB1834}"/>
                  </a:ext>
                </a:extLst>
              </p:cNvPr>
              <p:cNvSpPr>
                <a:spLocks/>
              </p:cNvSpPr>
              <p:nvPr/>
            </p:nvSpPr>
            <p:spPr bwMode="auto">
              <a:xfrm>
                <a:off x="182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7" name="Freeform 2621">
                <a:extLst>
                  <a:ext uri="{FF2B5EF4-FFF2-40B4-BE49-F238E27FC236}">
                    <a16:creationId xmlns:a16="http://schemas.microsoft.com/office/drawing/2014/main" id="{96053B81-57B9-4068-8034-C6B59FAEA574}"/>
                  </a:ext>
                </a:extLst>
              </p:cNvPr>
              <p:cNvSpPr>
                <a:spLocks/>
              </p:cNvSpPr>
              <p:nvPr/>
            </p:nvSpPr>
            <p:spPr bwMode="auto">
              <a:xfrm>
                <a:off x="182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8" name="Freeform 2622">
                <a:extLst>
                  <a:ext uri="{FF2B5EF4-FFF2-40B4-BE49-F238E27FC236}">
                    <a16:creationId xmlns:a16="http://schemas.microsoft.com/office/drawing/2014/main" id="{16B95551-49A4-4627-8ADD-FA7E212A2F39}"/>
                  </a:ext>
                </a:extLst>
              </p:cNvPr>
              <p:cNvSpPr>
                <a:spLocks/>
              </p:cNvSpPr>
              <p:nvPr/>
            </p:nvSpPr>
            <p:spPr bwMode="auto">
              <a:xfrm>
                <a:off x="182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9" name="Freeform 2623">
                <a:extLst>
                  <a:ext uri="{FF2B5EF4-FFF2-40B4-BE49-F238E27FC236}">
                    <a16:creationId xmlns:a16="http://schemas.microsoft.com/office/drawing/2014/main" id="{481F0886-204E-4B2C-96E2-6ED699E136E7}"/>
                  </a:ext>
                </a:extLst>
              </p:cNvPr>
              <p:cNvSpPr>
                <a:spLocks/>
              </p:cNvSpPr>
              <p:nvPr/>
            </p:nvSpPr>
            <p:spPr bwMode="auto">
              <a:xfrm>
                <a:off x="183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0" name="Freeform 2624">
                <a:extLst>
                  <a:ext uri="{FF2B5EF4-FFF2-40B4-BE49-F238E27FC236}">
                    <a16:creationId xmlns:a16="http://schemas.microsoft.com/office/drawing/2014/main" id="{4CE96E73-58A2-4D37-BA0C-B0B7B111C6C3}"/>
                  </a:ext>
                </a:extLst>
              </p:cNvPr>
              <p:cNvSpPr>
                <a:spLocks/>
              </p:cNvSpPr>
              <p:nvPr/>
            </p:nvSpPr>
            <p:spPr bwMode="auto">
              <a:xfrm>
                <a:off x="18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1" name="Freeform 2625">
                <a:extLst>
                  <a:ext uri="{FF2B5EF4-FFF2-40B4-BE49-F238E27FC236}">
                    <a16:creationId xmlns:a16="http://schemas.microsoft.com/office/drawing/2014/main" id="{BD792281-5718-434D-9108-885825D3DE32}"/>
                  </a:ext>
                </a:extLst>
              </p:cNvPr>
              <p:cNvSpPr>
                <a:spLocks/>
              </p:cNvSpPr>
              <p:nvPr/>
            </p:nvSpPr>
            <p:spPr bwMode="auto">
              <a:xfrm>
                <a:off x="183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2" name="Freeform 2626">
                <a:extLst>
                  <a:ext uri="{FF2B5EF4-FFF2-40B4-BE49-F238E27FC236}">
                    <a16:creationId xmlns:a16="http://schemas.microsoft.com/office/drawing/2014/main" id="{35B4C9DF-5EC3-44E1-B6D1-B9E56BA1D3C2}"/>
                  </a:ext>
                </a:extLst>
              </p:cNvPr>
              <p:cNvSpPr>
                <a:spLocks/>
              </p:cNvSpPr>
              <p:nvPr/>
            </p:nvSpPr>
            <p:spPr bwMode="auto">
              <a:xfrm>
                <a:off x="183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3" name="Freeform 2627">
                <a:extLst>
                  <a:ext uri="{FF2B5EF4-FFF2-40B4-BE49-F238E27FC236}">
                    <a16:creationId xmlns:a16="http://schemas.microsoft.com/office/drawing/2014/main" id="{7675B2F9-AD45-4D1F-8801-EDA040B7187C}"/>
                  </a:ext>
                </a:extLst>
              </p:cNvPr>
              <p:cNvSpPr>
                <a:spLocks/>
              </p:cNvSpPr>
              <p:nvPr/>
            </p:nvSpPr>
            <p:spPr bwMode="auto">
              <a:xfrm>
                <a:off x="183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4" name="Freeform 2628">
                <a:extLst>
                  <a:ext uri="{FF2B5EF4-FFF2-40B4-BE49-F238E27FC236}">
                    <a16:creationId xmlns:a16="http://schemas.microsoft.com/office/drawing/2014/main" id="{5C18CD8D-197F-4B1C-BAD7-CE826958B9A3}"/>
                  </a:ext>
                </a:extLst>
              </p:cNvPr>
              <p:cNvSpPr>
                <a:spLocks/>
              </p:cNvSpPr>
              <p:nvPr/>
            </p:nvSpPr>
            <p:spPr bwMode="auto">
              <a:xfrm>
                <a:off x="183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5" name="Freeform 2629">
                <a:extLst>
                  <a:ext uri="{FF2B5EF4-FFF2-40B4-BE49-F238E27FC236}">
                    <a16:creationId xmlns:a16="http://schemas.microsoft.com/office/drawing/2014/main" id="{1F6C0CF5-ADE1-4E61-BF2E-60555584FA96}"/>
                  </a:ext>
                </a:extLst>
              </p:cNvPr>
              <p:cNvSpPr>
                <a:spLocks/>
              </p:cNvSpPr>
              <p:nvPr/>
            </p:nvSpPr>
            <p:spPr bwMode="auto">
              <a:xfrm>
                <a:off x="1841"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6" name="Freeform 2630">
                <a:extLst>
                  <a:ext uri="{FF2B5EF4-FFF2-40B4-BE49-F238E27FC236}">
                    <a16:creationId xmlns:a16="http://schemas.microsoft.com/office/drawing/2014/main" id="{F11BF29E-624D-4453-BB2A-B967546171D7}"/>
                  </a:ext>
                </a:extLst>
              </p:cNvPr>
              <p:cNvSpPr>
                <a:spLocks/>
              </p:cNvSpPr>
              <p:nvPr/>
            </p:nvSpPr>
            <p:spPr bwMode="auto">
              <a:xfrm>
                <a:off x="184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7" name="Freeform 2631">
                <a:extLst>
                  <a:ext uri="{FF2B5EF4-FFF2-40B4-BE49-F238E27FC236}">
                    <a16:creationId xmlns:a16="http://schemas.microsoft.com/office/drawing/2014/main" id="{595B632A-E375-4550-BC6C-C7BD51D33044}"/>
                  </a:ext>
                </a:extLst>
              </p:cNvPr>
              <p:cNvSpPr>
                <a:spLocks/>
              </p:cNvSpPr>
              <p:nvPr/>
            </p:nvSpPr>
            <p:spPr bwMode="auto">
              <a:xfrm>
                <a:off x="184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8" name="Freeform 2632">
                <a:extLst>
                  <a:ext uri="{FF2B5EF4-FFF2-40B4-BE49-F238E27FC236}">
                    <a16:creationId xmlns:a16="http://schemas.microsoft.com/office/drawing/2014/main" id="{435CA9A8-CC0F-4D1A-B0B3-84059311E3F9}"/>
                  </a:ext>
                </a:extLst>
              </p:cNvPr>
              <p:cNvSpPr>
                <a:spLocks/>
              </p:cNvSpPr>
              <p:nvPr/>
            </p:nvSpPr>
            <p:spPr bwMode="auto">
              <a:xfrm>
                <a:off x="18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29" name="Freeform 2633">
                <a:extLst>
                  <a:ext uri="{FF2B5EF4-FFF2-40B4-BE49-F238E27FC236}">
                    <a16:creationId xmlns:a16="http://schemas.microsoft.com/office/drawing/2014/main" id="{278F8E35-F5CA-4875-99B5-75336495FEED}"/>
                  </a:ext>
                </a:extLst>
              </p:cNvPr>
              <p:cNvSpPr>
                <a:spLocks/>
              </p:cNvSpPr>
              <p:nvPr/>
            </p:nvSpPr>
            <p:spPr bwMode="auto">
              <a:xfrm>
                <a:off x="184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0" name="Freeform 2634">
                <a:extLst>
                  <a:ext uri="{FF2B5EF4-FFF2-40B4-BE49-F238E27FC236}">
                    <a16:creationId xmlns:a16="http://schemas.microsoft.com/office/drawing/2014/main" id="{FC0B317C-AC28-419B-A092-EC0EB6E4A6F3}"/>
                  </a:ext>
                </a:extLst>
              </p:cNvPr>
              <p:cNvSpPr>
                <a:spLocks/>
              </p:cNvSpPr>
              <p:nvPr/>
            </p:nvSpPr>
            <p:spPr bwMode="auto">
              <a:xfrm>
                <a:off x="184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1" name="Freeform 2635">
                <a:extLst>
                  <a:ext uri="{FF2B5EF4-FFF2-40B4-BE49-F238E27FC236}">
                    <a16:creationId xmlns:a16="http://schemas.microsoft.com/office/drawing/2014/main" id="{596A74D3-043F-4423-B20E-B07DDA896640}"/>
                  </a:ext>
                </a:extLst>
              </p:cNvPr>
              <p:cNvSpPr>
                <a:spLocks/>
              </p:cNvSpPr>
              <p:nvPr/>
            </p:nvSpPr>
            <p:spPr bwMode="auto">
              <a:xfrm>
                <a:off x="185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2" name="Freeform 2636">
                <a:extLst>
                  <a:ext uri="{FF2B5EF4-FFF2-40B4-BE49-F238E27FC236}">
                    <a16:creationId xmlns:a16="http://schemas.microsoft.com/office/drawing/2014/main" id="{33B62DC5-1E6E-40DD-935A-5DB54D4CD5EC}"/>
                  </a:ext>
                </a:extLst>
              </p:cNvPr>
              <p:cNvSpPr>
                <a:spLocks/>
              </p:cNvSpPr>
              <p:nvPr/>
            </p:nvSpPr>
            <p:spPr bwMode="auto">
              <a:xfrm>
                <a:off x="185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3" name="Freeform 2637">
                <a:extLst>
                  <a:ext uri="{FF2B5EF4-FFF2-40B4-BE49-F238E27FC236}">
                    <a16:creationId xmlns:a16="http://schemas.microsoft.com/office/drawing/2014/main" id="{26D08D40-29FC-4F27-B8FC-ED3E3DC58253}"/>
                  </a:ext>
                </a:extLst>
              </p:cNvPr>
              <p:cNvSpPr>
                <a:spLocks/>
              </p:cNvSpPr>
              <p:nvPr/>
            </p:nvSpPr>
            <p:spPr bwMode="auto">
              <a:xfrm>
                <a:off x="185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4" name="Freeform 2638">
                <a:extLst>
                  <a:ext uri="{FF2B5EF4-FFF2-40B4-BE49-F238E27FC236}">
                    <a16:creationId xmlns:a16="http://schemas.microsoft.com/office/drawing/2014/main" id="{5A468695-6AA1-4EE0-B192-816A93718D38}"/>
                  </a:ext>
                </a:extLst>
              </p:cNvPr>
              <p:cNvSpPr>
                <a:spLocks/>
              </p:cNvSpPr>
              <p:nvPr/>
            </p:nvSpPr>
            <p:spPr bwMode="auto">
              <a:xfrm>
                <a:off x="185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5" name="Freeform 2639">
                <a:extLst>
                  <a:ext uri="{FF2B5EF4-FFF2-40B4-BE49-F238E27FC236}">
                    <a16:creationId xmlns:a16="http://schemas.microsoft.com/office/drawing/2014/main" id="{F196A274-7373-4608-887F-2FA5E2245C08}"/>
                  </a:ext>
                </a:extLst>
              </p:cNvPr>
              <p:cNvSpPr>
                <a:spLocks/>
              </p:cNvSpPr>
              <p:nvPr/>
            </p:nvSpPr>
            <p:spPr bwMode="auto">
              <a:xfrm>
                <a:off x="150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6" name="Freeform 2640">
                <a:extLst>
                  <a:ext uri="{FF2B5EF4-FFF2-40B4-BE49-F238E27FC236}">
                    <a16:creationId xmlns:a16="http://schemas.microsoft.com/office/drawing/2014/main" id="{789055A3-C8CF-414C-A5EB-34A3C54E91CC}"/>
                  </a:ext>
                </a:extLst>
              </p:cNvPr>
              <p:cNvSpPr>
                <a:spLocks/>
              </p:cNvSpPr>
              <p:nvPr/>
            </p:nvSpPr>
            <p:spPr bwMode="auto">
              <a:xfrm>
                <a:off x="150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7" name="Freeform 2641">
                <a:extLst>
                  <a:ext uri="{FF2B5EF4-FFF2-40B4-BE49-F238E27FC236}">
                    <a16:creationId xmlns:a16="http://schemas.microsoft.com/office/drawing/2014/main" id="{FC3502D8-7492-4BB3-AB7B-F904E092C327}"/>
                  </a:ext>
                </a:extLst>
              </p:cNvPr>
              <p:cNvSpPr>
                <a:spLocks/>
              </p:cNvSpPr>
              <p:nvPr/>
            </p:nvSpPr>
            <p:spPr bwMode="auto">
              <a:xfrm>
                <a:off x="150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8" name="Freeform 2642">
                <a:extLst>
                  <a:ext uri="{FF2B5EF4-FFF2-40B4-BE49-F238E27FC236}">
                    <a16:creationId xmlns:a16="http://schemas.microsoft.com/office/drawing/2014/main" id="{D5817382-CEE7-465C-961A-120D304B4742}"/>
                  </a:ext>
                </a:extLst>
              </p:cNvPr>
              <p:cNvSpPr>
                <a:spLocks/>
              </p:cNvSpPr>
              <p:nvPr/>
            </p:nvSpPr>
            <p:spPr bwMode="auto">
              <a:xfrm>
                <a:off x="151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39" name="Freeform 2643">
                <a:extLst>
                  <a:ext uri="{FF2B5EF4-FFF2-40B4-BE49-F238E27FC236}">
                    <a16:creationId xmlns:a16="http://schemas.microsoft.com/office/drawing/2014/main" id="{F38E7DE0-D605-4328-8B5A-6205EE11B046}"/>
                  </a:ext>
                </a:extLst>
              </p:cNvPr>
              <p:cNvSpPr>
                <a:spLocks/>
              </p:cNvSpPr>
              <p:nvPr/>
            </p:nvSpPr>
            <p:spPr bwMode="auto">
              <a:xfrm>
                <a:off x="151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0" name="Freeform 2644">
                <a:extLst>
                  <a:ext uri="{FF2B5EF4-FFF2-40B4-BE49-F238E27FC236}">
                    <a16:creationId xmlns:a16="http://schemas.microsoft.com/office/drawing/2014/main" id="{3462D65D-4E63-4549-9A89-4F6B9D683794}"/>
                  </a:ext>
                </a:extLst>
              </p:cNvPr>
              <p:cNvSpPr>
                <a:spLocks/>
              </p:cNvSpPr>
              <p:nvPr/>
            </p:nvSpPr>
            <p:spPr bwMode="auto">
              <a:xfrm>
                <a:off x="151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1" name="Freeform 2645">
                <a:extLst>
                  <a:ext uri="{FF2B5EF4-FFF2-40B4-BE49-F238E27FC236}">
                    <a16:creationId xmlns:a16="http://schemas.microsoft.com/office/drawing/2014/main" id="{B4C82047-E733-4806-93E8-862C37998CD4}"/>
                  </a:ext>
                </a:extLst>
              </p:cNvPr>
              <p:cNvSpPr>
                <a:spLocks/>
              </p:cNvSpPr>
              <p:nvPr/>
            </p:nvSpPr>
            <p:spPr bwMode="auto">
              <a:xfrm>
                <a:off x="151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2" name="Freeform 2646">
                <a:extLst>
                  <a:ext uri="{FF2B5EF4-FFF2-40B4-BE49-F238E27FC236}">
                    <a16:creationId xmlns:a16="http://schemas.microsoft.com/office/drawing/2014/main" id="{0E9E81BC-CD7C-41B6-AA7F-16D4505EC745}"/>
                  </a:ext>
                </a:extLst>
              </p:cNvPr>
              <p:cNvSpPr>
                <a:spLocks/>
              </p:cNvSpPr>
              <p:nvPr/>
            </p:nvSpPr>
            <p:spPr bwMode="auto">
              <a:xfrm>
                <a:off x="151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3" name="Freeform 2647">
                <a:extLst>
                  <a:ext uri="{FF2B5EF4-FFF2-40B4-BE49-F238E27FC236}">
                    <a16:creationId xmlns:a16="http://schemas.microsoft.com/office/drawing/2014/main" id="{1338429F-60E9-44D7-A827-3F17A07728E0}"/>
                  </a:ext>
                </a:extLst>
              </p:cNvPr>
              <p:cNvSpPr>
                <a:spLocks/>
              </p:cNvSpPr>
              <p:nvPr/>
            </p:nvSpPr>
            <p:spPr bwMode="auto">
              <a:xfrm>
                <a:off x="151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4" name="Freeform 2648">
                <a:extLst>
                  <a:ext uri="{FF2B5EF4-FFF2-40B4-BE49-F238E27FC236}">
                    <a16:creationId xmlns:a16="http://schemas.microsoft.com/office/drawing/2014/main" id="{AEFE25E7-2FB8-4C92-ACDD-14FA3D4956E8}"/>
                  </a:ext>
                </a:extLst>
              </p:cNvPr>
              <p:cNvSpPr>
                <a:spLocks/>
              </p:cNvSpPr>
              <p:nvPr/>
            </p:nvSpPr>
            <p:spPr bwMode="auto">
              <a:xfrm>
                <a:off x="152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5" name="Freeform 2649">
                <a:extLst>
                  <a:ext uri="{FF2B5EF4-FFF2-40B4-BE49-F238E27FC236}">
                    <a16:creationId xmlns:a16="http://schemas.microsoft.com/office/drawing/2014/main" id="{3EB00096-C4C1-4A1A-B8AC-0CD11D54B565}"/>
                  </a:ext>
                </a:extLst>
              </p:cNvPr>
              <p:cNvSpPr>
                <a:spLocks/>
              </p:cNvSpPr>
              <p:nvPr/>
            </p:nvSpPr>
            <p:spPr bwMode="auto">
              <a:xfrm>
                <a:off x="152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6" name="Freeform 2650">
                <a:extLst>
                  <a:ext uri="{FF2B5EF4-FFF2-40B4-BE49-F238E27FC236}">
                    <a16:creationId xmlns:a16="http://schemas.microsoft.com/office/drawing/2014/main" id="{4AA5CF33-D9C0-44EB-8266-E1CBB301B6E7}"/>
                  </a:ext>
                </a:extLst>
              </p:cNvPr>
              <p:cNvSpPr>
                <a:spLocks/>
              </p:cNvSpPr>
              <p:nvPr/>
            </p:nvSpPr>
            <p:spPr bwMode="auto">
              <a:xfrm>
                <a:off x="152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7" name="Freeform 2651">
                <a:extLst>
                  <a:ext uri="{FF2B5EF4-FFF2-40B4-BE49-F238E27FC236}">
                    <a16:creationId xmlns:a16="http://schemas.microsoft.com/office/drawing/2014/main" id="{D0A0D6C8-C589-4912-91F2-F32250147751}"/>
                  </a:ext>
                </a:extLst>
              </p:cNvPr>
              <p:cNvSpPr>
                <a:spLocks/>
              </p:cNvSpPr>
              <p:nvPr/>
            </p:nvSpPr>
            <p:spPr bwMode="auto">
              <a:xfrm>
                <a:off x="1526"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8" name="Freeform 2652">
                <a:extLst>
                  <a:ext uri="{FF2B5EF4-FFF2-40B4-BE49-F238E27FC236}">
                    <a16:creationId xmlns:a16="http://schemas.microsoft.com/office/drawing/2014/main" id="{C7FDD5BE-B69E-4289-A6FF-DAC6B9FB7CB2}"/>
                  </a:ext>
                </a:extLst>
              </p:cNvPr>
              <p:cNvSpPr>
                <a:spLocks/>
              </p:cNvSpPr>
              <p:nvPr/>
            </p:nvSpPr>
            <p:spPr bwMode="auto">
              <a:xfrm>
                <a:off x="152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49" name="Freeform 2653">
                <a:extLst>
                  <a:ext uri="{FF2B5EF4-FFF2-40B4-BE49-F238E27FC236}">
                    <a16:creationId xmlns:a16="http://schemas.microsoft.com/office/drawing/2014/main" id="{F52A4E64-F2B6-478A-92D6-48FD62E5F4EE}"/>
                  </a:ext>
                </a:extLst>
              </p:cNvPr>
              <p:cNvSpPr>
                <a:spLocks/>
              </p:cNvSpPr>
              <p:nvPr/>
            </p:nvSpPr>
            <p:spPr bwMode="auto">
              <a:xfrm>
                <a:off x="152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0" name="Freeform 2654">
                <a:extLst>
                  <a:ext uri="{FF2B5EF4-FFF2-40B4-BE49-F238E27FC236}">
                    <a16:creationId xmlns:a16="http://schemas.microsoft.com/office/drawing/2014/main" id="{305B6418-EC74-402E-8767-A77B0FA3191A}"/>
                  </a:ext>
                </a:extLst>
              </p:cNvPr>
              <p:cNvSpPr>
                <a:spLocks/>
              </p:cNvSpPr>
              <p:nvPr/>
            </p:nvSpPr>
            <p:spPr bwMode="auto">
              <a:xfrm>
                <a:off x="153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1" name="Freeform 2655">
                <a:extLst>
                  <a:ext uri="{FF2B5EF4-FFF2-40B4-BE49-F238E27FC236}">
                    <a16:creationId xmlns:a16="http://schemas.microsoft.com/office/drawing/2014/main" id="{D726B44B-35A5-4AB9-A521-E56B62F6E080}"/>
                  </a:ext>
                </a:extLst>
              </p:cNvPr>
              <p:cNvSpPr>
                <a:spLocks/>
              </p:cNvSpPr>
              <p:nvPr/>
            </p:nvSpPr>
            <p:spPr bwMode="auto">
              <a:xfrm>
                <a:off x="153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2" name="Freeform 2656">
                <a:extLst>
                  <a:ext uri="{FF2B5EF4-FFF2-40B4-BE49-F238E27FC236}">
                    <a16:creationId xmlns:a16="http://schemas.microsoft.com/office/drawing/2014/main" id="{7B0768F9-A050-43FF-8C1A-31A234E03978}"/>
                  </a:ext>
                </a:extLst>
              </p:cNvPr>
              <p:cNvSpPr>
                <a:spLocks/>
              </p:cNvSpPr>
              <p:nvPr/>
            </p:nvSpPr>
            <p:spPr bwMode="auto">
              <a:xfrm>
                <a:off x="153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3" name="Freeform 2657">
                <a:extLst>
                  <a:ext uri="{FF2B5EF4-FFF2-40B4-BE49-F238E27FC236}">
                    <a16:creationId xmlns:a16="http://schemas.microsoft.com/office/drawing/2014/main" id="{A72E2D31-0905-4A97-9BFD-0AE370F69E00}"/>
                  </a:ext>
                </a:extLst>
              </p:cNvPr>
              <p:cNvSpPr>
                <a:spLocks/>
              </p:cNvSpPr>
              <p:nvPr/>
            </p:nvSpPr>
            <p:spPr bwMode="auto">
              <a:xfrm>
                <a:off x="153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4" name="Freeform 2658">
                <a:extLst>
                  <a:ext uri="{FF2B5EF4-FFF2-40B4-BE49-F238E27FC236}">
                    <a16:creationId xmlns:a16="http://schemas.microsoft.com/office/drawing/2014/main" id="{B0EE2787-F8AB-454E-A698-0BC3E05E5F94}"/>
                  </a:ext>
                </a:extLst>
              </p:cNvPr>
              <p:cNvSpPr>
                <a:spLocks/>
              </p:cNvSpPr>
              <p:nvPr/>
            </p:nvSpPr>
            <p:spPr bwMode="auto">
              <a:xfrm>
                <a:off x="153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5" name="Freeform 2659">
                <a:extLst>
                  <a:ext uri="{FF2B5EF4-FFF2-40B4-BE49-F238E27FC236}">
                    <a16:creationId xmlns:a16="http://schemas.microsoft.com/office/drawing/2014/main" id="{8C1A2A29-4EED-4753-8483-ABA9F96510B7}"/>
                  </a:ext>
                </a:extLst>
              </p:cNvPr>
              <p:cNvSpPr>
                <a:spLocks/>
              </p:cNvSpPr>
              <p:nvPr/>
            </p:nvSpPr>
            <p:spPr bwMode="auto">
              <a:xfrm>
                <a:off x="154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6" name="Freeform 2660">
                <a:extLst>
                  <a:ext uri="{FF2B5EF4-FFF2-40B4-BE49-F238E27FC236}">
                    <a16:creationId xmlns:a16="http://schemas.microsoft.com/office/drawing/2014/main" id="{4B86D3DC-95E7-4A29-AF6D-F339A23B8A78}"/>
                  </a:ext>
                </a:extLst>
              </p:cNvPr>
              <p:cNvSpPr>
                <a:spLocks/>
              </p:cNvSpPr>
              <p:nvPr/>
            </p:nvSpPr>
            <p:spPr bwMode="auto">
              <a:xfrm>
                <a:off x="154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7" name="Freeform 2661">
                <a:extLst>
                  <a:ext uri="{FF2B5EF4-FFF2-40B4-BE49-F238E27FC236}">
                    <a16:creationId xmlns:a16="http://schemas.microsoft.com/office/drawing/2014/main" id="{BCF86116-8A8E-4E05-B104-EDFCC177108B}"/>
                  </a:ext>
                </a:extLst>
              </p:cNvPr>
              <p:cNvSpPr>
                <a:spLocks/>
              </p:cNvSpPr>
              <p:nvPr/>
            </p:nvSpPr>
            <p:spPr bwMode="auto">
              <a:xfrm>
                <a:off x="15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8" name="Freeform 2662">
                <a:extLst>
                  <a:ext uri="{FF2B5EF4-FFF2-40B4-BE49-F238E27FC236}">
                    <a16:creationId xmlns:a16="http://schemas.microsoft.com/office/drawing/2014/main" id="{84409E97-67A8-4CD3-B6D1-ACF9122566FD}"/>
                  </a:ext>
                </a:extLst>
              </p:cNvPr>
              <p:cNvSpPr>
                <a:spLocks/>
              </p:cNvSpPr>
              <p:nvPr/>
            </p:nvSpPr>
            <p:spPr bwMode="auto">
              <a:xfrm>
                <a:off x="154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59" name="Freeform 2663">
                <a:extLst>
                  <a:ext uri="{FF2B5EF4-FFF2-40B4-BE49-F238E27FC236}">
                    <a16:creationId xmlns:a16="http://schemas.microsoft.com/office/drawing/2014/main" id="{EA9C21AE-F08F-405B-9D0F-8B7898051FEC}"/>
                  </a:ext>
                </a:extLst>
              </p:cNvPr>
              <p:cNvSpPr>
                <a:spLocks/>
              </p:cNvSpPr>
              <p:nvPr/>
            </p:nvSpPr>
            <p:spPr bwMode="auto">
              <a:xfrm>
                <a:off x="154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0" name="Freeform 2664">
                <a:extLst>
                  <a:ext uri="{FF2B5EF4-FFF2-40B4-BE49-F238E27FC236}">
                    <a16:creationId xmlns:a16="http://schemas.microsoft.com/office/drawing/2014/main" id="{8B670F09-32CF-4E22-810D-0914CE074173}"/>
                  </a:ext>
                </a:extLst>
              </p:cNvPr>
              <p:cNvSpPr>
                <a:spLocks/>
              </p:cNvSpPr>
              <p:nvPr/>
            </p:nvSpPr>
            <p:spPr bwMode="auto">
              <a:xfrm>
                <a:off x="154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1" name="Freeform 2665">
                <a:extLst>
                  <a:ext uri="{FF2B5EF4-FFF2-40B4-BE49-F238E27FC236}">
                    <a16:creationId xmlns:a16="http://schemas.microsoft.com/office/drawing/2014/main" id="{3A326F28-3747-485C-96E6-F8AACD621FB6}"/>
                  </a:ext>
                </a:extLst>
              </p:cNvPr>
              <p:cNvSpPr>
                <a:spLocks/>
              </p:cNvSpPr>
              <p:nvPr/>
            </p:nvSpPr>
            <p:spPr bwMode="auto">
              <a:xfrm>
                <a:off x="155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2" name="Freeform 2666">
                <a:extLst>
                  <a:ext uri="{FF2B5EF4-FFF2-40B4-BE49-F238E27FC236}">
                    <a16:creationId xmlns:a16="http://schemas.microsoft.com/office/drawing/2014/main" id="{FB611E6B-7ADD-4649-8031-EAEC33973A7C}"/>
                  </a:ext>
                </a:extLst>
              </p:cNvPr>
              <p:cNvSpPr>
                <a:spLocks/>
              </p:cNvSpPr>
              <p:nvPr/>
            </p:nvSpPr>
            <p:spPr bwMode="auto">
              <a:xfrm>
                <a:off x="155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3" name="Freeform 2667">
                <a:extLst>
                  <a:ext uri="{FF2B5EF4-FFF2-40B4-BE49-F238E27FC236}">
                    <a16:creationId xmlns:a16="http://schemas.microsoft.com/office/drawing/2014/main" id="{7FCC3F7C-09FD-4DF4-B813-55E05EAF0310}"/>
                  </a:ext>
                </a:extLst>
              </p:cNvPr>
              <p:cNvSpPr>
                <a:spLocks/>
              </p:cNvSpPr>
              <p:nvPr/>
            </p:nvSpPr>
            <p:spPr bwMode="auto">
              <a:xfrm>
                <a:off x="155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4" name="Freeform 2668">
                <a:extLst>
                  <a:ext uri="{FF2B5EF4-FFF2-40B4-BE49-F238E27FC236}">
                    <a16:creationId xmlns:a16="http://schemas.microsoft.com/office/drawing/2014/main" id="{08D745DB-C20E-44BA-8434-01A59432AA08}"/>
                  </a:ext>
                </a:extLst>
              </p:cNvPr>
              <p:cNvSpPr>
                <a:spLocks/>
              </p:cNvSpPr>
              <p:nvPr/>
            </p:nvSpPr>
            <p:spPr bwMode="auto">
              <a:xfrm>
                <a:off x="155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5" name="Freeform 2669">
                <a:extLst>
                  <a:ext uri="{FF2B5EF4-FFF2-40B4-BE49-F238E27FC236}">
                    <a16:creationId xmlns:a16="http://schemas.microsoft.com/office/drawing/2014/main" id="{23426D37-54CC-47F6-81A6-7B337F614ECA}"/>
                  </a:ext>
                </a:extLst>
              </p:cNvPr>
              <p:cNvSpPr>
                <a:spLocks/>
              </p:cNvSpPr>
              <p:nvPr/>
            </p:nvSpPr>
            <p:spPr bwMode="auto">
              <a:xfrm>
                <a:off x="155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6" name="Freeform 2670">
                <a:extLst>
                  <a:ext uri="{FF2B5EF4-FFF2-40B4-BE49-F238E27FC236}">
                    <a16:creationId xmlns:a16="http://schemas.microsoft.com/office/drawing/2014/main" id="{0DB04F1D-BA87-492B-8D51-7839307F61BF}"/>
                  </a:ext>
                </a:extLst>
              </p:cNvPr>
              <p:cNvSpPr>
                <a:spLocks/>
              </p:cNvSpPr>
              <p:nvPr/>
            </p:nvSpPr>
            <p:spPr bwMode="auto">
              <a:xfrm>
                <a:off x="155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7" name="Freeform 2671">
                <a:extLst>
                  <a:ext uri="{FF2B5EF4-FFF2-40B4-BE49-F238E27FC236}">
                    <a16:creationId xmlns:a16="http://schemas.microsoft.com/office/drawing/2014/main" id="{0C3E5567-8B18-4E82-915E-F331A8668696}"/>
                  </a:ext>
                </a:extLst>
              </p:cNvPr>
              <p:cNvSpPr>
                <a:spLocks/>
              </p:cNvSpPr>
              <p:nvPr/>
            </p:nvSpPr>
            <p:spPr bwMode="auto">
              <a:xfrm>
                <a:off x="156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8" name="Freeform 2672">
                <a:extLst>
                  <a:ext uri="{FF2B5EF4-FFF2-40B4-BE49-F238E27FC236}">
                    <a16:creationId xmlns:a16="http://schemas.microsoft.com/office/drawing/2014/main" id="{B90325F4-A549-47D8-A2B7-2E4B168E735E}"/>
                  </a:ext>
                </a:extLst>
              </p:cNvPr>
              <p:cNvSpPr>
                <a:spLocks/>
              </p:cNvSpPr>
              <p:nvPr/>
            </p:nvSpPr>
            <p:spPr bwMode="auto">
              <a:xfrm>
                <a:off x="156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69" name="Freeform 2673">
                <a:extLst>
                  <a:ext uri="{FF2B5EF4-FFF2-40B4-BE49-F238E27FC236}">
                    <a16:creationId xmlns:a16="http://schemas.microsoft.com/office/drawing/2014/main" id="{E3D9DC27-6340-4C6B-B509-FB92E3A66B6D}"/>
                  </a:ext>
                </a:extLst>
              </p:cNvPr>
              <p:cNvSpPr>
                <a:spLocks/>
              </p:cNvSpPr>
              <p:nvPr/>
            </p:nvSpPr>
            <p:spPr bwMode="auto">
              <a:xfrm>
                <a:off x="1565"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0" name="Freeform 2674">
                <a:extLst>
                  <a:ext uri="{FF2B5EF4-FFF2-40B4-BE49-F238E27FC236}">
                    <a16:creationId xmlns:a16="http://schemas.microsoft.com/office/drawing/2014/main" id="{18A261DF-2FE1-4375-946B-7FD418282C17}"/>
                  </a:ext>
                </a:extLst>
              </p:cNvPr>
              <p:cNvSpPr>
                <a:spLocks/>
              </p:cNvSpPr>
              <p:nvPr/>
            </p:nvSpPr>
            <p:spPr bwMode="auto">
              <a:xfrm>
                <a:off x="1566"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1" name="Freeform 2675">
                <a:extLst>
                  <a:ext uri="{FF2B5EF4-FFF2-40B4-BE49-F238E27FC236}">
                    <a16:creationId xmlns:a16="http://schemas.microsoft.com/office/drawing/2014/main" id="{8C18E0D0-0CE4-48DB-89AC-EA471D3487C0}"/>
                  </a:ext>
                </a:extLst>
              </p:cNvPr>
              <p:cNvSpPr>
                <a:spLocks/>
              </p:cNvSpPr>
              <p:nvPr/>
            </p:nvSpPr>
            <p:spPr bwMode="auto">
              <a:xfrm>
                <a:off x="156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2" name="Freeform 2676">
                <a:extLst>
                  <a:ext uri="{FF2B5EF4-FFF2-40B4-BE49-F238E27FC236}">
                    <a16:creationId xmlns:a16="http://schemas.microsoft.com/office/drawing/2014/main" id="{0A776E3E-99E1-4E1F-8828-E2412F945B45}"/>
                  </a:ext>
                </a:extLst>
              </p:cNvPr>
              <p:cNvSpPr>
                <a:spLocks/>
              </p:cNvSpPr>
              <p:nvPr/>
            </p:nvSpPr>
            <p:spPr bwMode="auto">
              <a:xfrm>
                <a:off x="157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3" name="Freeform 2677">
                <a:extLst>
                  <a:ext uri="{FF2B5EF4-FFF2-40B4-BE49-F238E27FC236}">
                    <a16:creationId xmlns:a16="http://schemas.microsoft.com/office/drawing/2014/main" id="{5894B4E9-9320-48B1-9562-368F1879EBA7}"/>
                  </a:ext>
                </a:extLst>
              </p:cNvPr>
              <p:cNvSpPr>
                <a:spLocks/>
              </p:cNvSpPr>
              <p:nvPr/>
            </p:nvSpPr>
            <p:spPr bwMode="auto">
              <a:xfrm>
                <a:off x="157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4" name="Freeform 2678">
                <a:extLst>
                  <a:ext uri="{FF2B5EF4-FFF2-40B4-BE49-F238E27FC236}">
                    <a16:creationId xmlns:a16="http://schemas.microsoft.com/office/drawing/2014/main" id="{DBCB07C5-BBBF-423B-96E4-5B389E3059CB}"/>
                  </a:ext>
                </a:extLst>
              </p:cNvPr>
              <p:cNvSpPr>
                <a:spLocks/>
              </p:cNvSpPr>
              <p:nvPr/>
            </p:nvSpPr>
            <p:spPr bwMode="auto">
              <a:xfrm>
                <a:off x="157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5" name="Freeform 2679">
                <a:extLst>
                  <a:ext uri="{FF2B5EF4-FFF2-40B4-BE49-F238E27FC236}">
                    <a16:creationId xmlns:a16="http://schemas.microsoft.com/office/drawing/2014/main" id="{818DF828-9791-43B6-B8A7-81D2CC1427A4}"/>
                  </a:ext>
                </a:extLst>
              </p:cNvPr>
              <p:cNvSpPr>
                <a:spLocks/>
              </p:cNvSpPr>
              <p:nvPr/>
            </p:nvSpPr>
            <p:spPr bwMode="auto">
              <a:xfrm>
                <a:off x="157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6" name="Freeform 2680">
                <a:extLst>
                  <a:ext uri="{FF2B5EF4-FFF2-40B4-BE49-F238E27FC236}">
                    <a16:creationId xmlns:a16="http://schemas.microsoft.com/office/drawing/2014/main" id="{D9BD21D9-BEEF-4089-BBF4-F24BFAE2C951}"/>
                  </a:ext>
                </a:extLst>
              </p:cNvPr>
              <p:cNvSpPr>
                <a:spLocks/>
              </p:cNvSpPr>
              <p:nvPr/>
            </p:nvSpPr>
            <p:spPr bwMode="auto">
              <a:xfrm>
                <a:off x="157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7" name="Freeform 2681">
                <a:extLst>
                  <a:ext uri="{FF2B5EF4-FFF2-40B4-BE49-F238E27FC236}">
                    <a16:creationId xmlns:a16="http://schemas.microsoft.com/office/drawing/2014/main" id="{E788DDF0-5659-417B-94C9-D3785C78313A}"/>
                  </a:ext>
                </a:extLst>
              </p:cNvPr>
              <p:cNvSpPr>
                <a:spLocks/>
              </p:cNvSpPr>
              <p:nvPr/>
            </p:nvSpPr>
            <p:spPr bwMode="auto">
              <a:xfrm>
                <a:off x="157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8" name="Freeform 2682">
                <a:extLst>
                  <a:ext uri="{FF2B5EF4-FFF2-40B4-BE49-F238E27FC236}">
                    <a16:creationId xmlns:a16="http://schemas.microsoft.com/office/drawing/2014/main" id="{765E2573-4011-40C9-9E3A-E628D14441D7}"/>
                  </a:ext>
                </a:extLst>
              </p:cNvPr>
              <p:cNvSpPr>
                <a:spLocks/>
              </p:cNvSpPr>
              <p:nvPr/>
            </p:nvSpPr>
            <p:spPr bwMode="auto">
              <a:xfrm>
                <a:off x="158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79" name="Freeform 2683">
                <a:extLst>
                  <a:ext uri="{FF2B5EF4-FFF2-40B4-BE49-F238E27FC236}">
                    <a16:creationId xmlns:a16="http://schemas.microsoft.com/office/drawing/2014/main" id="{D125CEAA-71C1-4812-9114-7AD2CAAF5661}"/>
                  </a:ext>
                </a:extLst>
              </p:cNvPr>
              <p:cNvSpPr>
                <a:spLocks/>
              </p:cNvSpPr>
              <p:nvPr/>
            </p:nvSpPr>
            <p:spPr bwMode="auto">
              <a:xfrm>
                <a:off x="158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0" name="Freeform 2684">
                <a:extLst>
                  <a:ext uri="{FF2B5EF4-FFF2-40B4-BE49-F238E27FC236}">
                    <a16:creationId xmlns:a16="http://schemas.microsoft.com/office/drawing/2014/main" id="{B718F268-A66E-4C29-8F02-F74F592B2F00}"/>
                  </a:ext>
                </a:extLst>
              </p:cNvPr>
              <p:cNvSpPr>
                <a:spLocks/>
              </p:cNvSpPr>
              <p:nvPr/>
            </p:nvSpPr>
            <p:spPr bwMode="auto">
              <a:xfrm>
                <a:off x="158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1" name="Freeform 2685">
                <a:extLst>
                  <a:ext uri="{FF2B5EF4-FFF2-40B4-BE49-F238E27FC236}">
                    <a16:creationId xmlns:a16="http://schemas.microsoft.com/office/drawing/2014/main" id="{9400E275-802B-46BF-9BD3-D62D64FC837D}"/>
                  </a:ext>
                </a:extLst>
              </p:cNvPr>
              <p:cNvSpPr>
                <a:spLocks/>
              </p:cNvSpPr>
              <p:nvPr/>
            </p:nvSpPr>
            <p:spPr bwMode="auto">
              <a:xfrm>
                <a:off x="1586"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2" name="Freeform 2686">
                <a:extLst>
                  <a:ext uri="{FF2B5EF4-FFF2-40B4-BE49-F238E27FC236}">
                    <a16:creationId xmlns:a16="http://schemas.microsoft.com/office/drawing/2014/main" id="{17FE3C5F-C1D3-406E-8B79-8F014643011F}"/>
                  </a:ext>
                </a:extLst>
              </p:cNvPr>
              <p:cNvSpPr>
                <a:spLocks/>
              </p:cNvSpPr>
              <p:nvPr/>
            </p:nvSpPr>
            <p:spPr bwMode="auto">
              <a:xfrm>
                <a:off x="158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3" name="Freeform 2687">
                <a:extLst>
                  <a:ext uri="{FF2B5EF4-FFF2-40B4-BE49-F238E27FC236}">
                    <a16:creationId xmlns:a16="http://schemas.microsoft.com/office/drawing/2014/main" id="{3F0AAA87-F7B1-481F-B915-23DD8DFD7A09}"/>
                  </a:ext>
                </a:extLst>
              </p:cNvPr>
              <p:cNvSpPr>
                <a:spLocks/>
              </p:cNvSpPr>
              <p:nvPr/>
            </p:nvSpPr>
            <p:spPr bwMode="auto">
              <a:xfrm>
                <a:off x="158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4" name="Freeform 2688">
                <a:extLst>
                  <a:ext uri="{FF2B5EF4-FFF2-40B4-BE49-F238E27FC236}">
                    <a16:creationId xmlns:a16="http://schemas.microsoft.com/office/drawing/2014/main" id="{4E15CAFF-286D-4363-8C1B-C54F3A5782B4}"/>
                  </a:ext>
                </a:extLst>
              </p:cNvPr>
              <p:cNvSpPr>
                <a:spLocks/>
              </p:cNvSpPr>
              <p:nvPr/>
            </p:nvSpPr>
            <p:spPr bwMode="auto">
              <a:xfrm>
                <a:off x="159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5" name="Freeform 2689">
                <a:extLst>
                  <a:ext uri="{FF2B5EF4-FFF2-40B4-BE49-F238E27FC236}">
                    <a16:creationId xmlns:a16="http://schemas.microsoft.com/office/drawing/2014/main" id="{85A58E39-0B32-4D2B-A590-4947679A8764}"/>
                  </a:ext>
                </a:extLst>
              </p:cNvPr>
              <p:cNvSpPr>
                <a:spLocks/>
              </p:cNvSpPr>
              <p:nvPr/>
            </p:nvSpPr>
            <p:spPr bwMode="auto">
              <a:xfrm>
                <a:off x="159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6" name="Freeform 2690">
                <a:extLst>
                  <a:ext uri="{FF2B5EF4-FFF2-40B4-BE49-F238E27FC236}">
                    <a16:creationId xmlns:a16="http://schemas.microsoft.com/office/drawing/2014/main" id="{CE6E07AC-F1EE-42A4-9201-E8A0640A928A}"/>
                  </a:ext>
                </a:extLst>
              </p:cNvPr>
              <p:cNvSpPr>
                <a:spLocks/>
              </p:cNvSpPr>
              <p:nvPr/>
            </p:nvSpPr>
            <p:spPr bwMode="auto">
              <a:xfrm>
                <a:off x="159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7" name="Freeform 2691">
                <a:extLst>
                  <a:ext uri="{FF2B5EF4-FFF2-40B4-BE49-F238E27FC236}">
                    <a16:creationId xmlns:a16="http://schemas.microsoft.com/office/drawing/2014/main" id="{9DCADB77-C9D4-43D8-B910-643AFFBB3D63}"/>
                  </a:ext>
                </a:extLst>
              </p:cNvPr>
              <p:cNvSpPr>
                <a:spLocks/>
              </p:cNvSpPr>
              <p:nvPr/>
            </p:nvSpPr>
            <p:spPr bwMode="auto">
              <a:xfrm>
                <a:off x="159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8" name="Freeform 2692">
                <a:extLst>
                  <a:ext uri="{FF2B5EF4-FFF2-40B4-BE49-F238E27FC236}">
                    <a16:creationId xmlns:a16="http://schemas.microsoft.com/office/drawing/2014/main" id="{8C2AD61D-8C34-4162-8B05-12AA33DD21FE}"/>
                  </a:ext>
                </a:extLst>
              </p:cNvPr>
              <p:cNvSpPr>
                <a:spLocks/>
              </p:cNvSpPr>
              <p:nvPr/>
            </p:nvSpPr>
            <p:spPr bwMode="auto">
              <a:xfrm>
                <a:off x="159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89" name="Freeform 2693">
                <a:extLst>
                  <a:ext uri="{FF2B5EF4-FFF2-40B4-BE49-F238E27FC236}">
                    <a16:creationId xmlns:a16="http://schemas.microsoft.com/office/drawing/2014/main" id="{1B62ABA8-A1ED-4EC5-ACBD-A8E0EEED1D02}"/>
                  </a:ext>
                </a:extLst>
              </p:cNvPr>
              <p:cNvSpPr>
                <a:spLocks/>
              </p:cNvSpPr>
              <p:nvPr/>
            </p:nvSpPr>
            <p:spPr bwMode="auto">
              <a:xfrm>
                <a:off x="159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0" name="Freeform 2694">
                <a:extLst>
                  <a:ext uri="{FF2B5EF4-FFF2-40B4-BE49-F238E27FC236}">
                    <a16:creationId xmlns:a16="http://schemas.microsoft.com/office/drawing/2014/main" id="{02C01549-2280-49A9-A3B4-388F69243D89}"/>
                  </a:ext>
                </a:extLst>
              </p:cNvPr>
              <p:cNvSpPr>
                <a:spLocks/>
              </p:cNvSpPr>
              <p:nvPr/>
            </p:nvSpPr>
            <p:spPr bwMode="auto">
              <a:xfrm>
                <a:off x="160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1" name="Freeform 2695">
                <a:extLst>
                  <a:ext uri="{FF2B5EF4-FFF2-40B4-BE49-F238E27FC236}">
                    <a16:creationId xmlns:a16="http://schemas.microsoft.com/office/drawing/2014/main" id="{53DF40F9-2801-406C-A073-4F907B5DA685}"/>
                  </a:ext>
                </a:extLst>
              </p:cNvPr>
              <p:cNvSpPr>
                <a:spLocks/>
              </p:cNvSpPr>
              <p:nvPr/>
            </p:nvSpPr>
            <p:spPr bwMode="auto">
              <a:xfrm>
                <a:off x="160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2" name="Freeform 2696">
                <a:extLst>
                  <a:ext uri="{FF2B5EF4-FFF2-40B4-BE49-F238E27FC236}">
                    <a16:creationId xmlns:a16="http://schemas.microsoft.com/office/drawing/2014/main" id="{207E3A1A-1A6E-4466-B245-A524105CD9E3}"/>
                  </a:ext>
                </a:extLst>
              </p:cNvPr>
              <p:cNvSpPr>
                <a:spLocks/>
              </p:cNvSpPr>
              <p:nvPr/>
            </p:nvSpPr>
            <p:spPr bwMode="auto">
              <a:xfrm>
                <a:off x="160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3" name="Freeform 2697">
                <a:extLst>
                  <a:ext uri="{FF2B5EF4-FFF2-40B4-BE49-F238E27FC236}">
                    <a16:creationId xmlns:a16="http://schemas.microsoft.com/office/drawing/2014/main" id="{100E7F3C-C369-4200-9C98-3686C7AA4778}"/>
                  </a:ext>
                </a:extLst>
              </p:cNvPr>
              <p:cNvSpPr>
                <a:spLocks/>
              </p:cNvSpPr>
              <p:nvPr/>
            </p:nvSpPr>
            <p:spPr bwMode="auto">
              <a:xfrm>
                <a:off x="160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4" name="Freeform 2698">
                <a:extLst>
                  <a:ext uri="{FF2B5EF4-FFF2-40B4-BE49-F238E27FC236}">
                    <a16:creationId xmlns:a16="http://schemas.microsoft.com/office/drawing/2014/main" id="{5528B027-36F0-46E9-BC5E-3F7DC099F1CE}"/>
                  </a:ext>
                </a:extLst>
              </p:cNvPr>
              <p:cNvSpPr>
                <a:spLocks/>
              </p:cNvSpPr>
              <p:nvPr/>
            </p:nvSpPr>
            <p:spPr bwMode="auto">
              <a:xfrm>
                <a:off x="160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5" name="Freeform 2699">
                <a:extLst>
                  <a:ext uri="{FF2B5EF4-FFF2-40B4-BE49-F238E27FC236}">
                    <a16:creationId xmlns:a16="http://schemas.microsoft.com/office/drawing/2014/main" id="{8742CE9B-0792-4CD8-9173-F2416748053A}"/>
                  </a:ext>
                </a:extLst>
              </p:cNvPr>
              <p:cNvSpPr>
                <a:spLocks/>
              </p:cNvSpPr>
              <p:nvPr/>
            </p:nvSpPr>
            <p:spPr bwMode="auto">
              <a:xfrm>
                <a:off x="161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6" name="Freeform 2700">
                <a:extLst>
                  <a:ext uri="{FF2B5EF4-FFF2-40B4-BE49-F238E27FC236}">
                    <a16:creationId xmlns:a16="http://schemas.microsoft.com/office/drawing/2014/main" id="{E7DE5CAD-648E-4B4F-9D1D-98953C9FA470}"/>
                  </a:ext>
                </a:extLst>
              </p:cNvPr>
              <p:cNvSpPr>
                <a:spLocks/>
              </p:cNvSpPr>
              <p:nvPr/>
            </p:nvSpPr>
            <p:spPr bwMode="auto">
              <a:xfrm>
                <a:off x="161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7" name="Freeform 2701">
                <a:extLst>
                  <a:ext uri="{FF2B5EF4-FFF2-40B4-BE49-F238E27FC236}">
                    <a16:creationId xmlns:a16="http://schemas.microsoft.com/office/drawing/2014/main" id="{7ABDA5D7-1278-4E80-89FB-C6AE2DE38291}"/>
                  </a:ext>
                </a:extLst>
              </p:cNvPr>
              <p:cNvSpPr>
                <a:spLocks/>
              </p:cNvSpPr>
              <p:nvPr/>
            </p:nvSpPr>
            <p:spPr bwMode="auto">
              <a:xfrm>
                <a:off x="161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8" name="Freeform 2702">
                <a:extLst>
                  <a:ext uri="{FF2B5EF4-FFF2-40B4-BE49-F238E27FC236}">
                    <a16:creationId xmlns:a16="http://schemas.microsoft.com/office/drawing/2014/main" id="{527DF2B1-7743-4823-A19E-38DC01F8815C}"/>
                  </a:ext>
                </a:extLst>
              </p:cNvPr>
              <p:cNvSpPr>
                <a:spLocks/>
              </p:cNvSpPr>
              <p:nvPr/>
            </p:nvSpPr>
            <p:spPr bwMode="auto">
              <a:xfrm>
                <a:off x="161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99" name="Freeform 2703">
                <a:extLst>
                  <a:ext uri="{FF2B5EF4-FFF2-40B4-BE49-F238E27FC236}">
                    <a16:creationId xmlns:a16="http://schemas.microsoft.com/office/drawing/2014/main" id="{12A2B62A-C4E7-4195-BE92-5AE0BB7D96FE}"/>
                  </a:ext>
                </a:extLst>
              </p:cNvPr>
              <p:cNvSpPr>
                <a:spLocks/>
              </p:cNvSpPr>
              <p:nvPr/>
            </p:nvSpPr>
            <p:spPr bwMode="auto">
              <a:xfrm>
                <a:off x="161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0" name="Freeform 2704">
                <a:extLst>
                  <a:ext uri="{FF2B5EF4-FFF2-40B4-BE49-F238E27FC236}">
                    <a16:creationId xmlns:a16="http://schemas.microsoft.com/office/drawing/2014/main" id="{AE092256-EEEA-424C-B6BA-053DEF277A83}"/>
                  </a:ext>
                </a:extLst>
              </p:cNvPr>
              <p:cNvSpPr>
                <a:spLocks/>
              </p:cNvSpPr>
              <p:nvPr/>
            </p:nvSpPr>
            <p:spPr bwMode="auto">
              <a:xfrm>
                <a:off x="161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1" name="Freeform 2705">
                <a:extLst>
                  <a:ext uri="{FF2B5EF4-FFF2-40B4-BE49-F238E27FC236}">
                    <a16:creationId xmlns:a16="http://schemas.microsoft.com/office/drawing/2014/main" id="{7461E1B1-1E1B-42D9-8235-56CDE96491FE}"/>
                  </a:ext>
                </a:extLst>
              </p:cNvPr>
              <p:cNvSpPr>
                <a:spLocks/>
              </p:cNvSpPr>
              <p:nvPr/>
            </p:nvSpPr>
            <p:spPr bwMode="auto">
              <a:xfrm>
                <a:off x="162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2" name="Freeform 2706">
                <a:extLst>
                  <a:ext uri="{FF2B5EF4-FFF2-40B4-BE49-F238E27FC236}">
                    <a16:creationId xmlns:a16="http://schemas.microsoft.com/office/drawing/2014/main" id="{33194A14-7C46-49E9-A97E-8C0E0D1B940A}"/>
                  </a:ext>
                </a:extLst>
              </p:cNvPr>
              <p:cNvSpPr>
                <a:spLocks/>
              </p:cNvSpPr>
              <p:nvPr/>
            </p:nvSpPr>
            <p:spPr bwMode="auto">
              <a:xfrm>
                <a:off x="162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3" name="Freeform 2707">
                <a:extLst>
                  <a:ext uri="{FF2B5EF4-FFF2-40B4-BE49-F238E27FC236}">
                    <a16:creationId xmlns:a16="http://schemas.microsoft.com/office/drawing/2014/main" id="{B11BAF42-8D05-4826-9814-0FB7AE36D0B3}"/>
                  </a:ext>
                </a:extLst>
              </p:cNvPr>
              <p:cNvSpPr>
                <a:spLocks/>
              </p:cNvSpPr>
              <p:nvPr/>
            </p:nvSpPr>
            <p:spPr bwMode="auto">
              <a:xfrm>
                <a:off x="162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4" name="Freeform 2708">
                <a:extLst>
                  <a:ext uri="{FF2B5EF4-FFF2-40B4-BE49-F238E27FC236}">
                    <a16:creationId xmlns:a16="http://schemas.microsoft.com/office/drawing/2014/main" id="{F36174C1-FBA3-4ACC-97B5-BF41CC3823AD}"/>
                  </a:ext>
                </a:extLst>
              </p:cNvPr>
              <p:cNvSpPr>
                <a:spLocks/>
              </p:cNvSpPr>
              <p:nvPr/>
            </p:nvSpPr>
            <p:spPr bwMode="auto">
              <a:xfrm>
                <a:off x="1626"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5" name="Freeform 2709">
                <a:extLst>
                  <a:ext uri="{FF2B5EF4-FFF2-40B4-BE49-F238E27FC236}">
                    <a16:creationId xmlns:a16="http://schemas.microsoft.com/office/drawing/2014/main" id="{A1F25EC8-6877-41F4-AEBA-C3A6C5EA6094}"/>
                  </a:ext>
                </a:extLst>
              </p:cNvPr>
              <p:cNvSpPr>
                <a:spLocks/>
              </p:cNvSpPr>
              <p:nvPr/>
            </p:nvSpPr>
            <p:spPr bwMode="auto">
              <a:xfrm>
                <a:off x="162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6" name="Freeform 2710">
                <a:extLst>
                  <a:ext uri="{FF2B5EF4-FFF2-40B4-BE49-F238E27FC236}">
                    <a16:creationId xmlns:a16="http://schemas.microsoft.com/office/drawing/2014/main" id="{9C4AA14F-C04E-47C3-B3BA-AC189BE4ABE4}"/>
                  </a:ext>
                </a:extLst>
              </p:cNvPr>
              <p:cNvSpPr>
                <a:spLocks/>
              </p:cNvSpPr>
              <p:nvPr/>
            </p:nvSpPr>
            <p:spPr bwMode="auto">
              <a:xfrm>
                <a:off x="162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7" name="Freeform 2711">
                <a:extLst>
                  <a:ext uri="{FF2B5EF4-FFF2-40B4-BE49-F238E27FC236}">
                    <a16:creationId xmlns:a16="http://schemas.microsoft.com/office/drawing/2014/main" id="{09DAEFDA-C690-43C8-B0C8-FD48D483C3F5}"/>
                  </a:ext>
                </a:extLst>
              </p:cNvPr>
              <p:cNvSpPr>
                <a:spLocks/>
              </p:cNvSpPr>
              <p:nvPr/>
            </p:nvSpPr>
            <p:spPr bwMode="auto">
              <a:xfrm>
                <a:off x="163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8" name="Freeform 2712">
                <a:extLst>
                  <a:ext uri="{FF2B5EF4-FFF2-40B4-BE49-F238E27FC236}">
                    <a16:creationId xmlns:a16="http://schemas.microsoft.com/office/drawing/2014/main" id="{B2C45B10-0265-4311-B280-13D497AE66BC}"/>
                  </a:ext>
                </a:extLst>
              </p:cNvPr>
              <p:cNvSpPr>
                <a:spLocks/>
              </p:cNvSpPr>
              <p:nvPr/>
            </p:nvSpPr>
            <p:spPr bwMode="auto">
              <a:xfrm>
                <a:off x="163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09" name="Freeform 2713">
                <a:extLst>
                  <a:ext uri="{FF2B5EF4-FFF2-40B4-BE49-F238E27FC236}">
                    <a16:creationId xmlns:a16="http://schemas.microsoft.com/office/drawing/2014/main" id="{1F92E3B5-D359-4C7A-986E-796CB0613024}"/>
                  </a:ext>
                </a:extLst>
              </p:cNvPr>
              <p:cNvSpPr>
                <a:spLocks/>
              </p:cNvSpPr>
              <p:nvPr/>
            </p:nvSpPr>
            <p:spPr bwMode="auto">
              <a:xfrm>
                <a:off x="163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0" name="Freeform 2714">
                <a:extLst>
                  <a:ext uri="{FF2B5EF4-FFF2-40B4-BE49-F238E27FC236}">
                    <a16:creationId xmlns:a16="http://schemas.microsoft.com/office/drawing/2014/main" id="{1BC9C831-9032-40DD-ADD3-878F9FB615CB}"/>
                  </a:ext>
                </a:extLst>
              </p:cNvPr>
              <p:cNvSpPr>
                <a:spLocks/>
              </p:cNvSpPr>
              <p:nvPr/>
            </p:nvSpPr>
            <p:spPr bwMode="auto">
              <a:xfrm>
                <a:off x="163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1" name="Freeform 2715">
                <a:extLst>
                  <a:ext uri="{FF2B5EF4-FFF2-40B4-BE49-F238E27FC236}">
                    <a16:creationId xmlns:a16="http://schemas.microsoft.com/office/drawing/2014/main" id="{36C1DC2E-94D3-4960-8235-8E0F10A41FD8}"/>
                  </a:ext>
                </a:extLst>
              </p:cNvPr>
              <p:cNvSpPr>
                <a:spLocks/>
              </p:cNvSpPr>
              <p:nvPr/>
            </p:nvSpPr>
            <p:spPr bwMode="auto">
              <a:xfrm>
                <a:off x="163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2" name="Freeform 2716">
                <a:extLst>
                  <a:ext uri="{FF2B5EF4-FFF2-40B4-BE49-F238E27FC236}">
                    <a16:creationId xmlns:a16="http://schemas.microsoft.com/office/drawing/2014/main" id="{09D091F3-618F-42FE-83A6-9E90DD0FB25F}"/>
                  </a:ext>
                </a:extLst>
              </p:cNvPr>
              <p:cNvSpPr>
                <a:spLocks/>
              </p:cNvSpPr>
              <p:nvPr/>
            </p:nvSpPr>
            <p:spPr bwMode="auto">
              <a:xfrm>
                <a:off x="163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3" name="Freeform 2717">
                <a:extLst>
                  <a:ext uri="{FF2B5EF4-FFF2-40B4-BE49-F238E27FC236}">
                    <a16:creationId xmlns:a16="http://schemas.microsoft.com/office/drawing/2014/main" id="{56999D8F-D412-46ED-898F-E40DA6434C19}"/>
                  </a:ext>
                </a:extLst>
              </p:cNvPr>
              <p:cNvSpPr>
                <a:spLocks/>
              </p:cNvSpPr>
              <p:nvPr/>
            </p:nvSpPr>
            <p:spPr bwMode="auto">
              <a:xfrm>
                <a:off x="164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4" name="Freeform 2718">
                <a:extLst>
                  <a:ext uri="{FF2B5EF4-FFF2-40B4-BE49-F238E27FC236}">
                    <a16:creationId xmlns:a16="http://schemas.microsoft.com/office/drawing/2014/main" id="{7D6FAB78-0137-4A61-BA15-28F51A2BE43D}"/>
                  </a:ext>
                </a:extLst>
              </p:cNvPr>
              <p:cNvSpPr>
                <a:spLocks/>
              </p:cNvSpPr>
              <p:nvPr/>
            </p:nvSpPr>
            <p:spPr bwMode="auto">
              <a:xfrm>
                <a:off x="164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5" name="Freeform 2719">
                <a:extLst>
                  <a:ext uri="{FF2B5EF4-FFF2-40B4-BE49-F238E27FC236}">
                    <a16:creationId xmlns:a16="http://schemas.microsoft.com/office/drawing/2014/main" id="{AEEFAB75-C6C0-4D70-BF33-7830279A2F4E}"/>
                  </a:ext>
                </a:extLst>
              </p:cNvPr>
              <p:cNvSpPr>
                <a:spLocks/>
              </p:cNvSpPr>
              <p:nvPr/>
            </p:nvSpPr>
            <p:spPr bwMode="auto">
              <a:xfrm>
                <a:off x="164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6" name="Freeform 2720">
                <a:extLst>
                  <a:ext uri="{FF2B5EF4-FFF2-40B4-BE49-F238E27FC236}">
                    <a16:creationId xmlns:a16="http://schemas.microsoft.com/office/drawing/2014/main" id="{31C9529A-B8E6-470F-846C-F377A15C3216}"/>
                  </a:ext>
                </a:extLst>
              </p:cNvPr>
              <p:cNvSpPr>
                <a:spLocks/>
              </p:cNvSpPr>
              <p:nvPr/>
            </p:nvSpPr>
            <p:spPr bwMode="auto">
              <a:xfrm>
                <a:off x="164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7" name="Freeform 2721">
                <a:extLst>
                  <a:ext uri="{FF2B5EF4-FFF2-40B4-BE49-F238E27FC236}">
                    <a16:creationId xmlns:a16="http://schemas.microsoft.com/office/drawing/2014/main" id="{87E3FAFB-DFAF-4050-B2F1-6ECD40593A8A}"/>
                  </a:ext>
                </a:extLst>
              </p:cNvPr>
              <p:cNvSpPr>
                <a:spLocks/>
              </p:cNvSpPr>
              <p:nvPr/>
            </p:nvSpPr>
            <p:spPr bwMode="auto">
              <a:xfrm>
                <a:off x="164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8" name="Freeform 2722">
                <a:extLst>
                  <a:ext uri="{FF2B5EF4-FFF2-40B4-BE49-F238E27FC236}">
                    <a16:creationId xmlns:a16="http://schemas.microsoft.com/office/drawing/2014/main" id="{89780A85-3B38-466B-9300-5D422A06E596}"/>
                  </a:ext>
                </a:extLst>
              </p:cNvPr>
              <p:cNvSpPr>
                <a:spLocks/>
              </p:cNvSpPr>
              <p:nvPr/>
            </p:nvSpPr>
            <p:spPr bwMode="auto">
              <a:xfrm>
                <a:off x="165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19" name="Freeform 2723">
                <a:extLst>
                  <a:ext uri="{FF2B5EF4-FFF2-40B4-BE49-F238E27FC236}">
                    <a16:creationId xmlns:a16="http://schemas.microsoft.com/office/drawing/2014/main" id="{457D6854-3DC0-4D06-9A28-B6B22F6941FF}"/>
                  </a:ext>
                </a:extLst>
              </p:cNvPr>
              <p:cNvSpPr>
                <a:spLocks/>
              </p:cNvSpPr>
              <p:nvPr/>
            </p:nvSpPr>
            <p:spPr bwMode="auto">
              <a:xfrm>
                <a:off x="165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0" name="Freeform 2724">
                <a:extLst>
                  <a:ext uri="{FF2B5EF4-FFF2-40B4-BE49-F238E27FC236}">
                    <a16:creationId xmlns:a16="http://schemas.microsoft.com/office/drawing/2014/main" id="{A38ECCC2-CC2E-4038-93DD-4C5FE85B67CB}"/>
                  </a:ext>
                </a:extLst>
              </p:cNvPr>
              <p:cNvSpPr>
                <a:spLocks/>
              </p:cNvSpPr>
              <p:nvPr/>
            </p:nvSpPr>
            <p:spPr bwMode="auto">
              <a:xfrm>
                <a:off x="165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1" name="Freeform 2725">
                <a:extLst>
                  <a:ext uri="{FF2B5EF4-FFF2-40B4-BE49-F238E27FC236}">
                    <a16:creationId xmlns:a16="http://schemas.microsoft.com/office/drawing/2014/main" id="{CD6D4111-2051-4D51-9290-2B1698BE9451}"/>
                  </a:ext>
                </a:extLst>
              </p:cNvPr>
              <p:cNvSpPr>
                <a:spLocks/>
              </p:cNvSpPr>
              <p:nvPr/>
            </p:nvSpPr>
            <p:spPr bwMode="auto">
              <a:xfrm>
                <a:off x="165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2" name="Freeform 2726">
                <a:extLst>
                  <a:ext uri="{FF2B5EF4-FFF2-40B4-BE49-F238E27FC236}">
                    <a16:creationId xmlns:a16="http://schemas.microsoft.com/office/drawing/2014/main" id="{83300BF4-D6E6-4298-BEF0-D3457A4DEDBD}"/>
                  </a:ext>
                </a:extLst>
              </p:cNvPr>
              <p:cNvSpPr>
                <a:spLocks/>
              </p:cNvSpPr>
              <p:nvPr/>
            </p:nvSpPr>
            <p:spPr bwMode="auto">
              <a:xfrm>
                <a:off x="165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3" name="Freeform 2727">
                <a:extLst>
                  <a:ext uri="{FF2B5EF4-FFF2-40B4-BE49-F238E27FC236}">
                    <a16:creationId xmlns:a16="http://schemas.microsoft.com/office/drawing/2014/main" id="{E3721BF3-1DA8-4483-9D3E-2B067911AF3F}"/>
                  </a:ext>
                </a:extLst>
              </p:cNvPr>
              <p:cNvSpPr>
                <a:spLocks/>
              </p:cNvSpPr>
              <p:nvPr/>
            </p:nvSpPr>
            <p:spPr bwMode="auto">
              <a:xfrm>
                <a:off x="165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4" name="Freeform 2728">
                <a:extLst>
                  <a:ext uri="{FF2B5EF4-FFF2-40B4-BE49-F238E27FC236}">
                    <a16:creationId xmlns:a16="http://schemas.microsoft.com/office/drawing/2014/main" id="{4BE3FCC2-7A31-43B8-9871-CF2C66BB7600}"/>
                  </a:ext>
                </a:extLst>
              </p:cNvPr>
              <p:cNvSpPr>
                <a:spLocks/>
              </p:cNvSpPr>
              <p:nvPr/>
            </p:nvSpPr>
            <p:spPr bwMode="auto">
              <a:xfrm>
                <a:off x="166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5" name="Freeform 2729">
                <a:extLst>
                  <a:ext uri="{FF2B5EF4-FFF2-40B4-BE49-F238E27FC236}">
                    <a16:creationId xmlns:a16="http://schemas.microsoft.com/office/drawing/2014/main" id="{B072EBEC-0037-49FB-A8E0-4750815D9D80}"/>
                  </a:ext>
                </a:extLst>
              </p:cNvPr>
              <p:cNvSpPr>
                <a:spLocks/>
              </p:cNvSpPr>
              <p:nvPr/>
            </p:nvSpPr>
            <p:spPr bwMode="auto">
              <a:xfrm>
                <a:off x="1663"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6" name="Freeform 2730">
                <a:extLst>
                  <a:ext uri="{FF2B5EF4-FFF2-40B4-BE49-F238E27FC236}">
                    <a16:creationId xmlns:a16="http://schemas.microsoft.com/office/drawing/2014/main" id="{0F1ACD18-3780-41A0-97BA-AB9C6C3ADD6D}"/>
                  </a:ext>
                </a:extLst>
              </p:cNvPr>
              <p:cNvSpPr>
                <a:spLocks/>
              </p:cNvSpPr>
              <p:nvPr/>
            </p:nvSpPr>
            <p:spPr bwMode="auto">
              <a:xfrm>
                <a:off x="166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7" name="Freeform 2731">
                <a:extLst>
                  <a:ext uri="{FF2B5EF4-FFF2-40B4-BE49-F238E27FC236}">
                    <a16:creationId xmlns:a16="http://schemas.microsoft.com/office/drawing/2014/main" id="{7B70B9AF-A54A-4DF5-963A-7831D541E048}"/>
                  </a:ext>
                </a:extLst>
              </p:cNvPr>
              <p:cNvSpPr>
                <a:spLocks/>
              </p:cNvSpPr>
              <p:nvPr/>
            </p:nvSpPr>
            <p:spPr bwMode="auto">
              <a:xfrm>
                <a:off x="166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8" name="Freeform 2732">
                <a:extLst>
                  <a:ext uri="{FF2B5EF4-FFF2-40B4-BE49-F238E27FC236}">
                    <a16:creationId xmlns:a16="http://schemas.microsoft.com/office/drawing/2014/main" id="{AC78027C-8D2B-480B-A4F2-F292D233FF6D}"/>
                  </a:ext>
                </a:extLst>
              </p:cNvPr>
              <p:cNvSpPr>
                <a:spLocks/>
              </p:cNvSpPr>
              <p:nvPr/>
            </p:nvSpPr>
            <p:spPr bwMode="auto">
              <a:xfrm>
                <a:off x="166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29" name="Rectangle 2733">
                <a:extLst>
                  <a:ext uri="{FF2B5EF4-FFF2-40B4-BE49-F238E27FC236}">
                    <a16:creationId xmlns:a16="http://schemas.microsoft.com/office/drawing/2014/main" id="{1269824F-34B7-4CA0-9DDD-6400B9ADCFE6}"/>
                  </a:ext>
                </a:extLst>
              </p:cNvPr>
              <p:cNvSpPr>
                <a:spLocks noChangeArrowheads="1"/>
              </p:cNvSpPr>
              <p:nvPr/>
            </p:nvSpPr>
            <p:spPr bwMode="auto">
              <a:xfrm>
                <a:off x="1318"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0" name="Rectangle 2734">
                <a:extLst>
                  <a:ext uri="{FF2B5EF4-FFF2-40B4-BE49-F238E27FC236}">
                    <a16:creationId xmlns:a16="http://schemas.microsoft.com/office/drawing/2014/main" id="{1A8A9742-E1E8-4F6A-A68B-EE34EAAB4F0D}"/>
                  </a:ext>
                </a:extLst>
              </p:cNvPr>
              <p:cNvSpPr>
                <a:spLocks noChangeArrowheads="1"/>
              </p:cNvSpPr>
              <p:nvPr/>
            </p:nvSpPr>
            <p:spPr bwMode="auto">
              <a:xfrm>
                <a:off x="1320"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1" name="Rectangle 2735">
                <a:extLst>
                  <a:ext uri="{FF2B5EF4-FFF2-40B4-BE49-F238E27FC236}">
                    <a16:creationId xmlns:a16="http://schemas.microsoft.com/office/drawing/2014/main" id="{E8832390-FCCF-4D74-BF3E-0815EF5387DC}"/>
                  </a:ext>
                </a:extLst>
              </p:cNvPr>
              <p:cNvSpPr>
                <a:spLocks noChangeArrowheads="1"/>
              </p:cNvSpPr>
              <p:nvPr/>
            </p:nvSpPr>
            <p:spPr bwMode="auto">
              <a:xfrm>
                <a:off x="1321"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2" name="Rectangle 2736">
                <a:extLst>
                  <a:ext uri="{FF2B5EF4-FFF2-40B4-BE49-F238E27FC236}">
                    <a16:creationId xmlns:a16="http://schemas.microsoft.com/office/drawing/2014/main" id="{83FDCC9E-A7FB-4DE5-9ED5-2FACD5DD20AB}"/>
                  </a:ext>
                </a:extLst>
              </p:cNvPr>
              <p:cNvSpPr>
                <a:spLocks noChangeArrowheads="1"/>
              </p:cNvSpPr>
              <p:nvPr/>
            </p:nvSpPr>
            <p:spPr bwMode="auto">
              <a:xfrm>
                <a:off x="1323"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3" name="Rectangle 2737">
                <a:extLst>
                  <a:ext uri="{FF2B5EF4-FFF2-40B4-BE49-F238E27FC236}">
                    <a16:creationId xmlns:a16="http://schemas.microsoft.com/office/drawing/2014/main" id="{EFD40C1F-C1E4-4880-B871-5E4CBC20CF7B}"/>
                  </a:ext>
                </a:extLst>
              </p:cNvPr>
              <p:cNvSpPr>
                <a:spLocks noChangeArrowheads="1"/>
              </p:cNvSpPr>
              <p:nvPr/>
            </p:nvSpPr>
            <p:spPr bwMode="auto">
              <a:xfrm>
                <a:off x="1325"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4" name="Rectangle 2738">
                <a:extLst>
                  <a:ext uri="{FF2B5EF4-FFF2-40B4-BE49-F238E27FC236}">
                    <a16:creationId xmlns:a16="http://schemas.microsoft.com/office/drawing/2014/main" id="{9BACCEA8-5F8A-4DF5-9027-E6673CBBD658}"/>
                  </a:ext>
                </a:extLst>
              </p:cNvPr>
              <p:cNvSpPr>
                <a:spLocks noChangeArrowheads="1"/>
              </p:cNvSpPr>
              <p:nvPr/>
            </p:nvSpPr>
            <p:spPr bwMode="auto">
              <a:xfrm>
                <a:off x="1326"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5" name="Rectangle 2739">
                <a:extLst>
                  <a:ext uri="{FF2B5EF4-FFF2-40B4-BE49-F238E27FC236}">
                    <a16:creationId xmlns:a16="http://schemas.microsoft.com/office/drawing/2014/main" id="{C6957042-81C5-443E-B842-79C40C53EEE3}"/>
                  </a:ext>
                </a:extLst>
              </p:cNvPr>
              <p:cNvSpPr>
                <a:spLocks noChangeArrowheads="1"/>
              </p:cNvSpPr>
              <p:nvPr/>
            </p:nvSpPr>
            <p:spPr bwMode="auto">
              <a:xfrm>
                <a:off x="1328"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6" name="Rectangle 2740">
                <a:extLst>
                  <a:ext uri="{FF2B5EF4-FFF2-40B4-BE49-F238E27FC236}">
                    <a16:creationId xmlns:a16="http://schemas.microsoft.com/office/drawing/2014/main" id="{A37F3420-FD85-48C7-8372-BD4091B74E24}"/>
                  </a:ext>
                </a:extLst>
              </p:cNvPr>
              <p:cNvSpPr>
                <a:spLocks noChangeArrowheads="1"/>
              </p:cNvSpPr>
              <p:nvPr/>
            </p:nvSpPr>
            <p:spPr bwMode="auto">
              <a:xfrm>
                <a:off x="1330"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7" name="Rectangle 2741">
                <a:extLst>
                  <a:ext uri="{FF2B5EF4-FFF2-40B4-BE49-F238E27FC236}">
                    <a16:creationId xmlns:a16="http://schemas.microsoft.com/office/drawing/2014/main" id="{ED7079C5-9324-4C02-8891-BD6D8FA02C96}"/>
                  </a:ext>
                </a:extLst>
              </p:cNvPr>
              <p:cNvSpPr>
                <a:spLocks noChangeArrowheads="1"/>
              </p:cNvSpPr>
              <p:nvPr/>
            </p:nvSpPr>
            <p:spPr bwMode="auto">
              <a:xfrm>
                <a:off x="1332"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8" name="Rectangle 2742">
                <a:extLst>
                  <a:ext uri="{FF2B5EF4-FFF2-40B4-BE49-F238E27FC236}">
                    <a16:creationId xmlns:a16="http://schemas.microsoft.com/office/drawing/2014/main" id="{65C61730-25B7-4C0F-AC53-E89C12F5F1CD}"/>
                  </a:ext>
                </a:extLst>
              </p:cNvPr>
              <p:cNvSpPr>
                <a:spLocks noChangeArrowheads="1"/>
              </p:cNvSpPr>
              <p:nvPr/>
            </p:nvSpPr>
            <p:spPr bwMode="auto">
              <a:xfrm>
                <a:off x="1333" y="4860"/>
                <a:ext cx="4"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39" name="Rectangle 2743">
                <a:extLst>
                  <a:ext uri="{FF2B5EF4-FFF2-40B4-BE49-F238E27FC236}">
                    <a16:creationId xmlns:a16="http://schemas.microsoft.com/office/drawing/2014/main" id="{992AF556-398E-4722-9007-F015020E9602}"/>
                  </a:ext>
                </a:extLst>
              </p:cNvPr>
              <p:cNvSpPr>
                <a:spLocks noChangeArrowheads="1"/>
              </p:cNvSpPr>
              <p:nvPr/>
            </p:nvSpPr>
            <p:spPr bwMode="auto">
              <a:xfrm>
                <a:off x="1335"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0" name="Rectangle 2744">
                <a:extLst>
                  <a:ext uri="{FF2B5EF4-FFF2-40B4-BE49-F238E27FC236}">
                    <a16:creationId xmlns:a16="http://schemas.microsoft.com/office/drawing/2014/main" id="{E19C2CAE-71F1-494C-99DF-A92D0FE59349}"/>
                  </a:ext>
                </a:extLst>
              </p:cNvPr>
              <p:cNvSpPr>
                <a:spLocks noChangeArrowheads="1"/>
              </p:cNvSpPr>
              <p:nvPr/>
            </p:nvSpPr>
            <p:spPr bwMode="auto">
              <a:xfrm>
                <a:off x="1337"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1" name="Rectangle 2745">
                <a:extLst>
                  <a:ext uri="{FF2B5EF4-FFF2-40B4-BE49-F238E27FC236}">
                    <a16:creationId xmlns:a16="http://schemas.microsoft.com/office/drawing/2014/main" id="{D954B5F1-D93B-412A-90D6-62E3D1268B5D}"/>
                  </a:ext>
                </a:extLst>
              </p:cNvPr>
              <p:cNvSpPr>
                <a:spLocks noChangeArrowheads="1"/>
              </p:cNvSpPr>
              <p:nvPr/>
            </p:nvSpPr>
            <p:spPr bwMode="auto">
              <a:xfrm>
                <a:off x="1339"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2" name="Rectangle 2746">
                <a:extLst>
                  <a:ext uri="{FF2B5EF4-FFF2-40B4-BE49-F238E27FC236}">
                    <a16:creationId xmlns:a16="http://schemas.microsoft.com/office/drawing/2014/main" id="{D5E8A23E-6A63-4475-AB3E-61CB8476E705}"/>
                  </a:ext>
                </a:extLst>
              </p:cNvPr>
              <p:cNvSpPr>
                <a:spLocks noChangeArrowheads="1"/>
              </p:cNvSpPr>
              <p:nvPr/>
            </p:nvSpPr>
            <p:spPr bwMode="auto">
              <a:xfrm>
                <a:off x="1341" y="4860"/>
                <a:ext cx="3" cy="2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3" name="Freeform 2747">
                <a:extLst>
                  <a:ext uri="{FF2B5EF4-FFF2-40B4-BE49-F238E27FC236}">
                    <a16:creationId xmlns:a16="http://schemas.microsoft.com/office/drawing/2014/main" id="{FA558DD2-B8FC-4E4D-AA5A-CA782F32FA26}"/>
                  </a:ext>
                </a:extLst>
              </p:cNvPr>
              <p:cNvSpPr>
                <a:spLocks/>
              </p:cNvSpPr>
              <p:nvPr/>
            </p:nvSpPr>
            <p:spPr bwMode="auto">
              <a:xfrm>
                <a:off x="134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4" name="Freeform 2748">
                <a:extLst>
                  <a:ext uri="{FF2B5EF4-FFF2-40B4-BE49-F238E27FC236}">
                    <a16:creationId xmlns:a16="http://schemas.microsoft.com/office/drawing/2014/main" id="{4DF70DA8-2AD9-48AD-BAF9-6FAD97E3B164}"/>
                  </a:ext>
                </a:extLst>
              </p:cNvPr>
              <p:cNvSpPr>
                <a:spLocks/>
              </p:cNvSpPr>
              <p:nvPr/>
            </p:nvSpPr>
            <p:spPr bwMode="auto">
              <a:xfrm>
                <a:off x="134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5" name="Freeform 2749">
                <a:extLst>
                  <a:ext uri="{FF2B5EF4-FFF2-40B4-BE49-F238E27FC236}">
                    <a16:creationId xmlns:a16="http://schemas.microsoft.com/office/drawing/2014/main" id="{F4B18004-908E-49D2-92F1-B58C611BF8F9}"/>
                  </a:ext>
                </a:extLst>
              </p:cNvPr>
              <p:cNvSpPr>
                <a:spLocks/>
              </p:cNvSpPr>
              <p:nvPr/>
            </p:nvSpPr>
            <p:spPr bwMode="auto">
              <a:xfrm>
                <a:off x="13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6" name="Freeform 2750">
                <a:extLst>
                  <a:ext uri="{FF2B5EF4-FFF2-40B4-BE49-F238E27FC236}">
                    <a16:creationId xmlns:a16="http://schemas.microsoft.com/office/drawing/2014/main" id="{EE2FFF9C-9687-4AFE-BD4D-5B2C8D09927E}"/>
                  </a:ext>
                </a:extLst>
              </p:cNvPr>
              <p:cNvSpPr>
                <a:spLocks/>
              </p:cNvSpPr>
              <p:nvPr/>
            </p:nvSpPr>
            <p:spPr bwMode="auto">
              <a:xfrm>
                <a:off x="134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7" name="Freeform 2751">
                <a:extLst>
                  <a:ext uri="{FF2B5EF4-FFF2-40B4-BE49-F238E27FC236}">
                    <a16:creationId xmlns:a16="http://schemas.microsoft.com/office/drawing/2014/main" id="{3235C7DE-EF7B-44A1-874B-433F8A634D66}"/>
                  </a:ext>
                </a:extLst>
              </p:cNvPr>
              <p:cNvSpPr>
                <a:spLocks/>
              </p:cNvSpPr>
              <p:nvPr/>
            </p:nvSpPr>
            <p:spPr bwMode="auto">
              <a:xfrm>
                <a:off x="134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8" name="Freeform 2752">
                <a:extLst>
                  <a:ext uri="{FF2B5EF4-FFF2-40B4-BE49-F238E27FC236}">
                    <a16:creationId xmlns:a16="http://schemas.microsoft.com/office/drawing/2014/main" id="{12E0DFAA-FA31-45A4-89E7-12910D13E003}"/>
                  </a:ext>
                </a:extLst>
              </p:cNvPr>
              <p:cNvSpPr>
                <a:spLocks/>
              </p:cNvSpPr>
              <p:nvPr/>
            </p:nvSpPr>
            <p:spPr bwMode="auto">
              <a:xfrm>
                <a:off x="135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49" name="Freeform 2753">
                <a:extLst>
                  <a:ext uri="{FF2B5EF4-FFF2-40B4-BE49-F238E27FC236}">
                    <a16:creationId xmlns:a16="http://schemas.microsoft.com/office/drawing/2014/main" id="{096C795A-319F-4C0C-A1C2-41AB6C94E1C9}"/>
                  </a:ext>
                </a:extLst>
              </p:cNvPr>
              <p:cNvSpPr>
                <a:spLocks/>
              </p:cNvSpPr>
              <p:nvPr/>
            </p:nvSpPr>
            <p:spPr bwMode="auto">
              <a:xfrm>
                <a:off x="135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0" name="Freeform 2754">
                <a:extLst>
                  <a:ext uri="{FF2B5EF4-FFF2-40B4-BE49-F238E27FC236}">
                    <a16:creationId xmlns:a16="http://schemas.microsoft.com/office/drawing/2014/main" id="{A47AC820-307C-4EAB-9A39-45F4051A275E}"/>
                  </a:ext>
                </a:extLst>
              </p:cNvPr>
              <p:cNvSpPr>
                <a:spLocks/>
              </p:cNvSpPr>
              <p:nvPr/>
            </p:nvSpPr>
            <p:spPr bwMode="auto">
              <a:xfrm>
                <a:off x="135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1" name="Freeform 2755">
                <a:extLst>
                  <a:ext uri="{FF2B5EF4-FFF2-40B4-BE49-F238E27FC236}">
                    <a16:creationId xmlns:a16="http://schemas.microsoft.com/office/drawing/2014/main" id="{608B4E01-2E66-4CD1-85A8-EA00F4C9308A}"/>
                  </a:ext>
                </a:extLst>
              </p:cNvPr>
              <p:cNvSpPr>
                <a:spLocks/>
              </p:cNvSpPr>
              <p:nvPr/>
            </p:nvSpPr>
            <p:spPr bwMode="auto">
              <a:xfrm>
                <a:off x="135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2" name="Freeform 2756">
                <a:extLst>
                  <a:ext uri="{FF2B5EF4-FFF2-40B4-BE49-F238E27FC236}">
                    <a16:creationId xmlns:a16="http://schemas.microsoft.com/office/drawing/2014/main" id="{F0A387B5-C995-4C0B-B650-111E05699E22}"/>
                  </a:ext>
                </a:extLst>
              </p:cNvPr>
              <p:cNvSpPr>
                <a:spLocks/>
              </p:cNvSpPr>
              <p:nvPr/>
            </p:nvSpPr>
            <p:spPr bwMode="auto">
              <a:xfrm>
                <a:off x="135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3" name="Freeform 2757">
                <a:extLst>
                  <a:ext uri="{FF2B5EF4-FFF2-40B4-BE49-F238E27FC236}">
                    <a16:creationId xmlns:a16="http://schemas.microsoft.com/office/drawing/2014/main" id="{C009186F-E26F-4A77-B32E-B44EC19BAA79}"/>
                  </a:ext>
                </a:extLst>
              </p:cNvPr>
              <p:cNvSpPr>
                <a:spLocks/>
              </p:cNvSpPr>
              <p:nvPr/>
            </p:nvSpPr>
            <p:spPr bwMode="auto">
              <a:xfrm>
                <a:off x="135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4" name="Freeform 2758">
                <a:extLst>
                  <a:ext uri="{FF2B5EF4-FFF2-40B4-BE49-F238E27FC236}">
                    <a16:creationId xmlns:a16="http://schemas.microsoft.com/office/drawing/2014/main" id="{C7CA907B-6D2A-4FBC-9576-6CFD7C588DF1}"/>
                  </a:ext>
                </a:extLst>
              </p:cNvPr>
              <p:cNvSpPr>
                <a:spLocks/>
              </p:cNvSpPr>
              <p:nvPr/>
            </p:nvSpPr>
            <p:spPr bwMode="auto">
              <a:xfrm>
                <a:off x="136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5" name="Freeform 2759">
                <a:extLst>
                  <a:ext uri="{FF2B5EF4-FFF2-40B4-BE49-F238E27FC236}">
                    <a16:creationId xmlns:a16="http://schemas.microsoft.com/office/drawing/2014/main" id="{CE0B3CA4-9251-4FDA-BE5A-CE277E4F16F8}"/>
                  </a:ext>
                </a:extLst>
              </p:cNvPr>
              <p:cNvSpPr>
                <a:spLocks/>
              </p:cNvSpPr>
              <p:nvPr/>
            </p:nvSpPr>
            <p:spPr bwMode="auto">
              <a:xfrm>
                <a:off x="136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6" name="Freeform 2760">
                <a:extLst>
                  <a:ext uri="{FF2B5EF4-FFF2-40B4-BE49-F238E27FC236}">
                    <a16:creationId xmlns:a16="http://schemas.microsoft.com/office/drawing/2014/main" id="{8257B1F2-78EA-437C-B624-45F7317BAF81}"/>
                  </a:ext>
                </a:extLst>
              </p:cNvPr>
              <p:cNvSpPr>
                <a:spLocks/>
              </p:cNvSpPr>
              <p:nvPr/>
            </p:nvSpPr>
            <p:spPr bwMode="auto">
              <a:xfrm>
                <a:off x="136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7" name="Freeform 2761">
                <a:extLst>
                  <a:ext uri="{FF2B5EF4-FFF2-40B4-BE49-F238E27FC236}">
                    <a16:creationId xmlns:a16="http://schemas.microsoft.com/office/drawing/2014/main" id="{A45AD1D2-7FC8-48EE-8D9F-6D3C219A7DF2}"/>
                  </a:ext>
                </a:extLst>
              </p:cNvPr>
              <p:cNvSpPr>
                <a:spLocks/>
              </p:cNvSpPr>
              <p:nvPr/>
            </p:nvSpPr>
            <p:spPr bwMode="auto">
              <a:xfrm>
                <a:off x="136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8" name="Freeform 2762">
                <a:extLst>
                  <a:ext uri="{FF2B5EF4-FFF2-40B4-BE49-F238E27FC236}">
                    <a16:creationId xmlns:a16="http://schemas.microsoft.com/office/drawing/2014/main" id="{36BCF3CE-FD83-41C5-8275-46CAEB51B70F}"/>
                  </a:ext>
                </a:extLst>
              </p:cNvPr>
              <p:cNvSpPr>
                <a:spLocks/>
              </p:cNvSpPr>
              <p:nvPr/>
            </p:nvSpPr>
            <p:spPr bwMode="auto">
              <a:xfrm>
                <a:off x="136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59" name="Freeform 2763">
                <a:extLst>
                  <a:ext uri="{FF2B5EF4-FFF2-40B4-BE49-F238E27FC236}">
                    <a16:creationId xmlns:a16="http://schemas.microsoft.com/office/drawing/2014/main" id="{6A99D447-201F-471E-961C-B3DDAF8E9EBB}"/>
                  </a:ext>
                </a:extLst>
              </p:cNvPr>
              <p:cNvSpPr>
                <a:spLocks/>
              </p:cNvSpPr>
              <p:nvPr/>
            </p:nvSpPr>
            <p:spPr bwMode="auto">
              <a:xfrm>
                <a:off x="137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0" name="Freeform 2764">
                <a:extLst>
                  <a:ext uri="{FF2B5EF4-FFF2-40B4-BE49-F238E27FC236}">
                    <a16:creationId xmlns:a16="http://schemas.microsoft.com/office/drawing/2014/main" id="{AFE82199-A18F-43C8-A379-D0506705B013}"/>
                  </a:ext>
                </a:extLst>
              </p:cNvPr>
              <p:cNvSpPr>
                <a:spLocks/>
              </p:cNvSpPr>
              <p:nvPr/>
            </p:nvSpPr>
            <p:spPr bwMode="auto">
              <a:xfrm>
                <a:off x="137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1" name="Freeform 2765">
                <a:extLst>
                  <a:ext uri="{FF2B5EF4-FFF2-40B4-BE49-F238E27FC236}">
                    <a16:creationId xmlns:a16="http://schemas.microsoft.com/office/drawing/2014/main" id="{67B0072C-4B13-4A82-8518-B2E43D11208C}"/>
                  </a:ext>
                </a:extLst>
              </p:cNvPr>
              <p:cNvSpPr>
                <a:spLocks/>
              </p:cNvSpPr>
              <p:nvPr/>
            </p:nvSpPr>
            <p:spPr bwMode="auto">
              <a:xfrm>
                <a:off x="137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2" name="Freeform 2766">
                <a:extLst>
                  <a:ext uri="{FF2B5EF4-FFF2-40B4-BE49-F238E27FC236}">
                    <a16:creationId xmlns:a16="http://schemas.microsoft.com/office/drawing/2014/main" id="{C7A042A8-3DEC-4445-A9F3-C715F6E3008D}"/>
                  </a:ext>
                </a:extLst>
              </p:cNvPr>
              <p:cNvSpPr>
                <a:spLocks/>
              </p:cNvSpPr>
              <p:nvPr/>
            </p:nvSpPr>
            <p:spPr bwMode="auto">
              <a:xfrm>
                <a:off x="137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3" name="Freeform 2767">
                <a:extLst>
                  <a:ext uri="{FF2B5EF4-FFF2-40B4-BE49-F238E27FC236}">
                    <a16:creationId xmlns:a16="http://schemas.microsoft.com/office/drawing/2014/main" id="{99113372-29D8-44BE-9634-3BA7C427FEB3}"/>
                  </a:ext>
                </a:extLst>
              </p:cNvPr>
              <p:cNvSpPr>
                <a:spLocks/>
              </p:cNvSpPr>
              <p:nvPr/>
            </p:nvSpPr>
            <p:spPr bwMode="auto">
              <a:xfrm>
                <a:off x="137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4" name="Freeform 2768">
                <a:extLst>
                  <a:ext uri="{FF2B5EF4-FFF2-40B4-BE49-F238E27FC236}">
                    <a16:creationId xmlns:a16="http://schemas.microsoft.com/office/drawing/2014/main" id="{670BA973-7AB8-445C-BD3D-6703B77D619B}"/>
                  </a:ext>
                </a:extLst>
              </p:cNvPr>
              <p:cNvSpPr>
                <a:spLocks/>
              </p:cNvSpPr>
              <p:nvPr/>
            </p:nvSpPr>
            <p:spPr bwMode="auto">
              <a:xfrm>
                <a:off x="137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5" name="Freeform 2769">
                <a:extLst>
                  <a:ext uri="{FF2B5EF4-FFF2-40B4-BE49-F238E27FC236}">
                    <a16:creationId xmlns:a16="http://schemas.microsoft.com/office/drawing/2014/main" id="{7F958E45-99B0-4386-AAE7-23975249F572}"/>
                  </a:ext>
                </a:extLst>
              </p:cNvPr>
              <p:cNvSpPr>
                <a:spLocks/>
              </p:cNvSpPr>
              <p:nvPr/>
            </p:nvSpPr>
            <p:spPr bwMode="auto">
              <a:xfrm>
                <a:off x="138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6" name="Freeform 2770">
                <a:extLst>
                  <a:ext uri="{FF2B5EF4-FFF2-40B4-BE49-F238E27FC236}">
                    <a16:creationId xmlns:a16="http://schemas.microsoft.com/office/drawing/2014/main" id="{D9A07B50-4A59-4765-AA9A-0EEC25D640B2}"/>
                  </a:ext>
                </a:extLst>
              </p:cNvPr>
              <p:cNvSpPr>
                <a:spLocks/>
              </p:cNvSpPr>
              <p:nvPr/>
            </p:nvSpPr>
            <p:spPr bwMode="auto">
              <a:xfrm>
                <a:off x="138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7" name="Freeform 2771">
                <a:extLst>
                  <a:ext uri="{FF2B5EF4-FFF2-40B4-BE49-F238E27FC236}">
                    <a16:creationId xmlns:a16="http://schemas.microsoft.com/office/drawing/2014/main" id="{1773AD1C-2174-4B76-A1A2-7F43D4E58677}"/>
                  </a:ext>
                </a:extLst>
              </p:cNvPr>
              <p:cNvSpPr>
                <a:spLocks/>
              </p:cNvSpPr>
              <p:nvPr/>
            </p:nvSpPr>
            <p:spPr bwMode="auto">
              <a:xfrm>
                <a:off x="138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8" name="Freeform 2772">
                <a:extLst>
                  <a:ext uri="{FF2B5EF4-FFF2-40B4-BE49-F238E27FC236}">
                    <a16:creationId xmlns:a16="http://schemas.microsoft.com/office/drawing/2014/main" id="{8C2699DE-A3E3-4A3A-8153-30A3D66B7DFF}"/>
                  </a:ext>
                </a:extLst>
              </p:cNvPr>
              <p:cNvSpPr>
                <a:spLocks/>
              </p:cNvSpPr>
              <p:nvPr/>
            </p:nvSpPr>
            <p:spPr bwMode="auto">
              <a:xfrm>
                <a:off x="138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69" name="Freeform 2773">
                <a:extLst>
                  <a:ext uri="{FF2B5EF4-FFF2-40B4-BE49-F238E27FC236}">
                    <a16:creationId xmlns:a16="http://schemas.microsoft.com/office/drawing/2014/main" id="{DC187CA2-0AA2-4AF2-9B7A-46E2E769FBD2}"/>
                  </a:ext>
                </a:extLst>
              </p:cNvPr>
              <p:cNvSpPr>
                <a:spLocks/>
              </p:cNvSpPr>
              <p:nvPr/>
            </p:nvSpPr>
            <p:spPr bwMode="auto">
              <a:xfrm>
                <a:off x="138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0" name="Freeform 2774">
                <a:extLst>
                  <a:ext uri="{FF2B5EF4-FFF2-40B4-BE49-F238E27FC236}">
                    <a16:creationId xmlns:a16="http://schemas.microsoft.com/office/drawing/2014/main" id="{C0E9277F-875D-4CD3-BDCB-43D54CE3C112}"/>
                  </a:ext>
                </a:extLst>
              </p:cNvPr>
              <p:cNvSpPr>
                <a:spLocks/>
              </p:cNvSpPr>
              <p:nvPr/>
            </p:nvSpPr>
            <p:spPr bwMode="auto">
              <a:xfrm>
                <a:off x="138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1" name="Freeform 2775">
                <a:extLst>
                  <a:ext uri="{FF2B5EF4-FFF2-40B4-BE49-F238E27FC236}">
                    <a16:creationId xmlns:a16="http://schemas.microsoft.com/office/drawing/2014/main" id="{E1DEC3E2-7BFE-42E3-B98D-EF1EE1FCD2B1}"/>
                  </a:ext>
                </a:extLst>
              </p:cNvPr>
              <p:cNvSpPr>
                <a:spLocks/>
              </p:cNvSpPr>
              <p:nvPr/>
            </p:nvSpPr>
            <p:spPr bwMode="auto">
              <a:xfrm>
                <a:off x="139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2" name="Freeform 2776">
                <a:extLst>
                  <a:ext uri="{FF2B5EF4-FFF2-40B4-BE49-F238E27FC236}">
                    <a16:creationId xmlns:a16="http://schemas.microsoft.com/office/drawing/2014/main" id="{C98CCC48-1B2E-44E9-929C-560C87277009}"/>
                  </a:ext>
                </a:extLst>
              </p:cNvPr>
              <p:cNvSpPr>
                <a:spLocks/>
              </p:cNvSpPr>
              <p:nvPr/>
            </p:nvSpPr>
            <p:spPr bwMode="auto">
              <a:xfrm>
                <a:off x="139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3" name="Freeform 2777">
                <a:extLst>
                  <a:ext uri="{FF2B5EF4-FFF2-40B4-BE49-F238E27FC236}">
                    <a16:creationId xmlns:a16="http://schemas.microsoft.com/office/drawing/2014/main" id="{1A73E813-26B2-440A-92DD-1FE180C1084F}"/>
                  </a:ext>
                </a:extLst>
              </p:cNvPr>
              <p:cNvSpPr>
                <a:spLocks/>
              </p:cNvSpPr>
              <p:nvPr/>
            </p:nvSpPr>
            <p:spPr bwMode="auto">
              <a:xfrm>
                <a:off x="139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4" name="Freeform 2778">
                <a:extLst>
                  <a:ext uri="{FF2B5EF4-FFF2-40B4-BE49-F238E27FC236}">
                    <a16:creationId xmlns:a16="http://schemas.microsoft.com/office/drawing/2014/main" id="{FCD032F0-B046-48D9-AE67-1024660C25B7}"/>
                  </a:ext>
                </a:extLst>
              </p:cNvPr>
              <p:cNvSpPr>
                <a:spLocks/>
              </p:cNvSpPr>
              <p:nvPr/>
            </p:nvSpPr>
            <p:spPr bwMode="auto">
              <a:xfrm>
                <a:off x="139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5" name="Freeform 2779">
                <a:extLst>
                  <a:ext uri="{FF2B5EF4-FFF2-40B4-BE49-F238E27FC236}">
                    <a16:creationId xmlns:a16="http://schemas.microsoft.com/office/drawing/2014/main" id="{051F4EBE-D7E5-4B80-958D-A13DA840F42A}"/>
                  </a:ext>
                </a:extLst>
              </p:cNvPr>
              <p:cNvSpPr>
                <a:spLocks/>
              </p:cNvSpPr>
              <p:nvPr/>
            </p:nvSpPr>
            <p:spPr bwMode="auto">
              <a:xfrm>
                <a:off x="139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6" name="Freeform 2780">
                <a:extLst>
                  <a:ext uri="{FF2B5EF4-FFF2-40B4-BE49-F238E27FC236}">
                    <a16:creationId xmlns:a16="http://schemas.microsoft.com/office/drawing/2014/main" id="{83D91913-AA25-4B7E-90BE-78C1C47B9916}"/>
                  </a:ext>
                </a:extLst>
              </p:cNvPr>
              <p:cNvSpPr>
                <a:spLocks/>
              </p:cNvSpPr>
              <p:nvPr/>
            </p:nvSpPr>
            <p:spPr bwMode="auto">
              <a:xfrm>
                <a:off x="140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7" name="Freeform 2781">
                <a:extLst>
                  <a:ext uri="{FF2B5EF4-FFF2-40B4-BE49-F238E27FC236}">
                    <a16:creationId xmlns:a16="http://schemas.microsoft.com/office/drawing/2014/main" id="{88DE3260-AA19-4DA9-97E0-D1236A0839E2}"/>
                  </a:ext>
                </a:extLst>
              </p:cNvPr>
              <p:cNvSpPr>
                <a:spLocks/>
              </p:cNvSpPr>
              <p:nvPr/>
            </p:nvSpPr>
            <p:spPr bwMode="auto">
              <a:xfrm>
                <a:off x="140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8" name="Freeform 2782">
                <a:extLst>
                  <a:ext uri="{FF2B5EF4-FFF2-40B4-BE49-F238E27FC236}">
                    <a16:creationId xmlns:a16="http://schemas.microsoft.com/office/drawing/2014/main" id="{1FE54096-655A-48DB-B788-D905C7349DC3}"/>
                  </a:ext>
                </a:extLst>
              </p:cNvPr>
              <p:cNvSpPr>
                <a:spLocks/>
              </p:cNvSpPr>
              <p:nvPr/>
            </p:nvSpPr>
            <p:spPr bwMode="auto">
              <a:xfrm>
                <a:off x="140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79" name="Freeform 2783">
                <a:extLst>
                  <a:ext uri="{FF2B5EF4-FFF2-40B4-BE49-F238E27FC236}">
                    <a16:creationId xmlns:a16="http://schemas.microsoft.com/office/drawing/2014/main" id="{EE5223D1-61BA-4EC7-9DC3-77A420271AE0}"/>
                  </a:ext>
                </a:extLst>
              </p:cNvPr>
              <p:cNvSpPr>
                <a:spLocks/>
              </p:cNvSpPr>
              <p:nvPr/>
            </p:nvSpPr>
            <p:spPr bwMode="auto">
              <a:xfrm>
                <a:off x="140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0" name="Freeform 2784">
                <a:extLst>
                  <a:ext uri="{FF2B5EF4-FFF2-40B4-BE49-F238E27FC236}">
                    <a16:creationId xmlns:a16="http://schemas.microsoft.com/office/drawing/2014/main" id="{25809C5C-AF2D-4881-8B63-3CBFFFADDF39}"/>
                  </a:ext>
                </a:extLst>
              </p:cNvPr>
              <p:cNvSpPr>
                <a:spLocks/>
              </p:cNvSpPr>
              <p:nvPr/>
            </p:nvSpPr>
            <p:spPr bwMode="auto">
              <a:xfrm>
                <a:off x="140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1" name="Freeform 2785">
                <a:extLst>
                  <a:ext uri="{FF2B5EF4-FFF2-40B4-BE49-F238E27FC236}">
                    <a16:creationId xmlns:a16="http://schemas.microsoft.com/office/drawing/2014/main" id="{E8554577-2C10-45B8-87D5-E144A098C8E3}"/>
                  </a:ext>
                </a:extLst>
              </p:cNvPr>
              <p:cNvSpPr>
                <a:spLocks/>
              </p:cNvSpPr>
              <p:nvPr/>
            </p:nvSpPr>
            <p:spPr bwMode="auto">
              <a:xfrm>
                <a:off x="140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2" name="Freeform 2786">
                <a:extLst>
                  <a:ext uri="{FF2B5EF4-FFF2-40B4-BE49-F238E27FC236}">
                    <a16:creationId xmlns:a16="http://schemas.microsoft.com/office/drawing/2014/main" id="{EF50A773-DED2-47BE-8994-B0AD510575E5}"/>
                  </a:ext>
                </a:extLst>
              </p:cNvPr>
              <p:cNvSpPr>
                <a:spLocks/>
              </p:cNvSpPr>
              <p:nvPr/>
            </p:nvSpPr>
            <p:spPr bwMode="auto">
              <a:xfrm>
                <a:off x="141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3" name="Freeform 2787">
                <a:extLst>
                  <a:ext uri="{FF2B5EF4-FFF2-40B4-BE49-F238E27FC236}">
                    <a16:creationId xmlns:a16="http://schemas.microsoft.com/office/drawing/2014/main" id="{7893534B-04D1-429A-A0F7-3EA1DCC4BF1D}"/>
                  </a:ext>
                </a:extLst>
              </p:cNvPr>
              <p:cNvSpPr>
                <a:spLocks/>
              </p:cNvSpPr>
              <p:nvPr/>
            </p:nvSpPr>
            <p:spPr bwMode="auto">
              <a:xfrm>
                <a:off x="141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4" name="Freeform 2788">
                <a:extLst>
                  <a:ext uri="{FF2B5EF4-FFF2-40B4-BE49-F238E27FC236}">
                    <a16:creationId xmlns:a16="http://schemas.microsoft.com/office/drawing/2014/main" id="{05565023-CB48-4D79-8088-26C2712E9811}"/>
                  </a:ext>
                </a:extLst>
              </p:cNvPr>
              <p:cNvSpPr>
                <a:spLocks/>
              </p:cNvSpPr>
              <p:nvPr/>
            </p:nvSpPr>
            <p:spPr bwMode="auto">
              <a:xfrm>
                <a:off x="141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5" name="Freeform 2789">
                <a:extLst>
                  <a:ext uri="{FF2B5EF4-FFF2-40B4-BE49-F238E27FC236}">
                    <a16:creationId xmlns:a16="http://schemas.microsoft.com/office/drawing/2014/main" id="{1B499F4A-F7DB-4BAC-B851-50AC7265B159}"/>
                  </a:ext>
                </a:extLst>
              </p:cNvPr>
              <p:cNvSpPr>
                <a:spLocks/>
              </p:cNvSpPr>
              <p:nvPr/>
            </p:nvSpPr>
            <p:spPr bwMode="auto">
              <a:xfrm>
                <a:off x="141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6" name="Freeform 2790">
                <a:extLst>
                  <a:ext uri="{FF2B5EF4-FFF2-40B4-BE49-F238E27FC236}">
                    <a16:creationId xmlns:a16="http://schemas.microsoft.com/office/drawing/2014/main" id="{76AB2C74-6BE3-4414-B32B-EC58F846ABD4}"/>
                  </a:ext>
                </a:extLst>
              </p:cNvPr>
              <p:cNvSpPr>
                <a:spLocks/>
              </p:cNvSpPr>
              <p:nvPr/>
            </p:nvSpPr>
            <p:spPr bwMode="auto">
              <a:xfrm>
                <a:off x="141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7" name="Freeform 2791">
                <a:extLst>
                  <a:ext uri="{FF2B5EF4-FFF2-40B4-BE49-F238E27FC236}">
                    <a16:creationId xmlns:a16="http://schemas.microsoft.com/office/drawing/2014/main" id="{1EFFEF54-4911-4514-990F-46C64AAC46F9}"/>
                  </a:ext>
                </a:extLst>
              </p:cNvPr>
              <p:cNvSpPr>
                <a:spLocks/>
              </p:cNvSpPr>
              <p:nvPr/>
            </p:nvSpPr>
            <p:spPr bwMode="auto">
              <a:xfrm>
                <a:off x="141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8" name="Freeform 2792">
                <a:extLst>
                  <a:ext uri="{FF2B5EF4-FFF2-40B4-BE49-F238E27FC236}">
                    <a16:creationId xmlns:a16="http://schemas.microsoft.com/office/drawing/2014/main" id="{315846BF-4ADA-41F4-B4A8-045A92EE9866}"/>
                  </a:ext>
                </a:extLst>
              </p:cNvPr>
              <p:cNvSpPr>
                <a:spLocks/>
              </p:cNvSpPr>
              <p:nvPr/>
            </p:nvSpPr>
            <p:spPr bwMode="auto">
              <a:xfrm>
                <a:off x="1421"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89" name="Freeform 2793">
                <a:extLst>
                  <a:ext uri="{FF2B5EF4-FFF2-40B4-BE49-F238E27FC236}">
                    <a16:creationId xmlns:a16="http://schemas.microsoft.com/office/drawing/2014/main" id="{B577D43B-9BE2-4C93-9430-7CD6864AC4A8}"/>
                  </a:ext>
                </a:extLst>
              </p:cNvPr>
              <p:cNvSpPr>
                <a:spLocks/>
              </p:cNvSpPr>
              <p:nvPr/>
            </p:nvSpPr>
            <p:spPr bwMode="auto">
              <a:xfrm>
                <a:off x="142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0" name="Freeform 2794">
                <a:extLst>
                  <a:ext uri="{FF2B5EF4-FFF2-40B4-BE49-F238E27FC236}">
                    <a16:creationId xmlns:a16="http://schemas.microsoft.com/office/drawing/2014/main" id="{DE04C744-8582-428B-AC0A-6035709CEF80}"/>
                  </a:ext>
                </a:extLst>
              </p:cNvPr>
              <p:cNvSpPr>
                <a:spLocks/>
              </p:cNvSpPr>
              <p:nvPr/>
            </p:nvSpPr>
            <p:spPr bwMode="auto">
              <a:xfrm>
                <a:off x="142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1" name="Freeform 2795">
                <a:extLst>
                  <a:ext uri="{FF2B5EF4-FFF2-40B4-BE49-F238E27FC236}">
                    <a16:creationId xmlns:a16="http://schemas.microsoft.com/office/drawing/2014/main" id="{EE783F25-864B-440F-A597-0C0AEC8F717F}"/>
                  </a:ext>
                </a:extLst>
              </p:cNvPr>
              <p:cNvSpPr>
                <a:spLocks/>
              </p:cNvSpPr>
              <p:nvPr/>
            </p:nvSpPr>
            <p:spPr bwMode="auto">
              <a:xfrm>
                <a:off x="142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2" name="Freeform 2796">
                <a:extLst>
                  <a:ext uri="{FF2B5EF4-FFF2-40B4-BE49-F238E27FC236}">
                    <a16:creationId xmlns:a16="http://schemas.microsoft.com/office/drawing/2014/main" id="{4DF34877-E093-442F-B1FA-45CB73B2A57C}"/>
                  </a:ext>
                </a:extLst>
              </p:cNvPr>
              <p:cNvSpPr>
                <a:spLocks/>
              </p:cNvSpPr>
              <p:nvPr/>
            </p:nvSpPr>
            <p:spPr bwMode="auto">
              <a:xfrm>
                <a:off x="142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3" name="Freeform 2797">
                <a:extLst>
                  <a:ext uri="{FF2B5EF4-FFF2-40B4-BE49-F238E27FC236}">
                    <a16:creationId xmlns:a16="http://schemas.microsoft.com/office/drawing/2014/main" id="{729F843F-8B96-4DA0-8872-14A81FA7A908}"/>
                  </a:ext>
                </a:extLst>
              </p:cNvPr>
              <p:cNvSpPr>
                <a:spLocks/>
              </p:cNvSpPr>
              <p:nvPr/>
            </p:nvSpPr>
            <p:spPr bwMode="auto">
              <a:xfrm>
                <a:off x="142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4" name="Freeform 2798">
                <a:extLst>
                  <a:ext uri="{FF2B5EF4-FFF2-40B4-BE49-F238E27FC236}">
                    <a16:creationId xmlns:a16="http://schemas.microsoft.com/office/drawing/2014/main" id="{CEC91123-A682-47E5-BA79-CB258AA975F5}"/>
                  </a:ext>
                </a:extLst>
              </p:cNvPr>
              <p:cNvSpPr>
                <a:spLocks/>
              </p:cNvSpPr>
              <p:nvPr/>
            </p:nvSpPr>
            <p:spPr bwMode="auto">
              <a:xfrm>
                <a:off x="143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5" name="Freeform 2799">
                <a:extLst>
                  <a:ext uri="{FF2B5EF4-FFF2-40B4-BE49-F238E27FC236}">
                    <a16:creationId xmlns:a16="http://schemas.microsoft.com/office/drawing/2014/main" id="{668C06FE-7197-4DD2-B40D-60723C5200A5}"/>
                  </a:ext>
                </a:extLst>
              </p:cNvPr>
              <p:cNvSpPr>
                <a:spLocks/>
              </p:cNvSpPr>
              <p:nvPr/>
            </p:nvSpPr>
            <p:spPr bwMode="auto">
              <a:xfrm>
                <a:off x="143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6" name="Freeform 2800">
                <a:extLst>
                  <a:ext uri="{FF2B5EF4-FFF2-40B4-BE49-F238E27FC236}">
                    <a16:creationId xmlns:a16="http://schemas.microsoft.com/office/drawing/2014/main" id="{25A4F632-E1EB-4E4E-86A8-3A9B035E4B45}"/>
                  </a:ext>
                </a:extLst>
              </p:cNvPr>
              <p:cNvSpPr>
                <a:spLocks/>
              </p:cNvSpPr>
              <p:nvPr/>
            </p:nvSpPr>
            <p:spPr bwMode="auto">
              <a:xfrm>
                <a:off x="143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7" name="Freeform 2801">
                <a:extLst>
                  <a:ext uri="{FF2B5EF4-FFF2-40B4-BE49-F238E27FC236}">
                    <a16:creationId xmlns:a16="http://schemas.microsoft.com/office/drawing/2014/main" id="{EE4A1390-68D6-4E78-BE32-CB4E18EE40D9}"/>
                  </a:ext>
                </a:extLst>
              </p:cNvPr>
              <p:cNvSpPr>
                <a:spLocks/>
              </p:cNvSpPr>
              <p:nvPr/>
            </p:nvSpPr>
            <p:spPr bwMode="auto">
              <a:xfrm>
                <a:off x="143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8" name="Freeform 2802">
                <a:extLst>
                  <a:ext uri="{FF2B5EF4-FFF2-40B4-BE49-F238E27FC236}">
                    <a16:creationId xmlns:a16="http://schemas.microsoft.com/office/drawing/2014/main" id="{FB1480B9-728B-4D86-8042-0F6BC08371C9}"/>
                  </a:ext>
                </a:extLst>
              </p:cNvPr>
              <p:cNvSpPr>
                <a:spLocks/>
              </p:cNvSpPr>
              <p:nvPr/>
            </p:nvSpPr>
            <p:spPr bwMode="auto">
              <a:xfrm>
                <a:off x="143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99" name="Freeform 2803">
                <a:extLst>
                  <a:ext uri="{FF2B5EF4-FFF2-40B4-BE49-F238E27FC236}">
                    <a16:creationId xmlns:a16="http://schemas.microsoft.com/office/drawing/2014/main" id="{497A6253-8644-4288-87B7-114D35AF6499}"/>
                  </a:ext>
                </a:extLst>
              </p:cNvPr>
              <p:cNvSpPr>
                <a:spLocks/>
              </p:cNvSpPr>
              <p:nvPr/>
            </p:nvSpPr>
            <p:spPr bwMode="auto">
              <a:xfrm>
                <a:off x="143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0" name="Freeform 2804">
                <a:extLst>
                  <a:ext uri="{FF2B5EF4-FFF2-40B4-BE49-F238E27FC236}">
                    <a16:creationId xmlns:a16="http://schemas.microsoft.com/office/drawing/2014/main" id="{587D1A6E-5A9A-4A48-8D7B-01E5B864C0E3}"/>
                  </a:ext>
                </a:extLst>
              </p:cNvPr>
              <p:cNvSpPr>
                <a:spLocks/>
              </p:cNvSpPr>
              <p:nvPr/>
            </p:nvSpPr>
            <p:spPr bwMode="auto">
              <a:xfrm>
                <a:off x="144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1" name="Freeform 2805">
                <a:extLst>
                  <a:ext uri="{FF2B5EF4-FFF2-40B4-BE49-F238E27FC236}">
                    <a16:creationId xmlns:a16="http://schemas.microsoft.com/office/drawing/2014/main" id="{8EB9113C-1096-4110-9A36-89B0EE8D433C}"/>
                  </a:ext>
                </a:extLst>
              </p:cNvPr>
              <p:cNvSpPr>
                <a:spLocks/>
              </p:cNvSpPr>
              <p:nvPr/>
            </p:nvSpPr>
            <p:spPr bwMode="auto">
              <a:xfrm>
                <a:off x="14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2" name="Freeform 2806">
                <a:extLst>
                  <a:ext uri="{FF2B5EF4-FFF2-40B4-BE49-F238E27FC236}">
                    <a16:creationId xmlns:a16="http://schemas.microsoft.com/office/drawing/2014/main" id="{00352FFA-9133-41CB-A9D1-125FCB27F004}"/>
                  </a:ext>
                </a:extLst>
              </p:cNvPr>
              <p:cNvSpPr>
                <a:spLocks/>
              </p:cNvSpPr>
              <p:nvPr/>
            </p:nvSpPr>
            <p:spPr bwMode="auto">
              <a:xfrm>
                <a:off x="1445"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3" name="Freeform 2807">
                <a:extLst>
                  <a:ext uri="{FF2B5EF4-FFF2-40B4-BE49-F238E27FC236}">
                    <a16:creationId xmlns:a16="http://schemas.microsoft.com/office/drawing/2014/main" id="{13DCAC60-86C2-41DB-95F8-0F9A5B42C4C7}"/>
                  </a:ext>
                </a:extLst>
              </p:cNvPr>
              <p:cNvSpPr>
                <a:spLocks/>
              </p:cNvSpPr>
              <p:nvPr/>
            </p:nvSpPr>
            <p:spPr bwMode="auto">
              <a:xfrm>
                <a:off x="1447"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4" name="Freeform 2808">
                <a:extLst>
                  <a:ext uri="{FF2B5EF4-FFF2-40B4-BE49-F238E27FC236}">
                    <a16:creationId xmlns:a16="http://schemas.microsoft.com/office/drawing/2014/main" id="{A0197803-6AF0-491B-A383-17FA11A9AF11}"/>
                  </a:ext>
                </a:extLst>
              </p:cNvPr>
              <p:cNvSpPr>
                <a:spLocks/>
              </p:cNvSpPr>
              <p:nvPr/>
            </p:nvSpPr>
            <p:spPr bwMode="auto">
              <a:xfrm>
                <a:off x="1448"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5" name="Freeform 2809">
                <a:extLst>
                  <a:ext uri="{FF2B5EF4-FFF2-40B4-BE49-F238E27FC236}">
                    <a16:creationId xmlns:a16="http://schemas.microsoft.com/office/drawing/2014/main" id="{0D645FB3-D99A-4130-B4B2-982E0B2F93D0}"/>
                  </a:ext>
                </a:extLst>
              </p:cNvPr>
              <p:cNvSpPr>
                <a:spLocks/>
              </p:cNvSpPr>
              <p:nvPr/>
            </p:nvSpPr>
            <p:spPr bwMode="auto">
              <a:xfrm>
                <a:off x="145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6" name="Freeform 2810">
                <a:extLst>
                  <a:ext uri="{FF2B5EF4-FFF2-40B4-BE49-F238E27FC236}">
                    <a16:creationId xmlns:a16="http://schemas.microsoft.com/office/drawing/2014/main" id="{EEA62896-64E7-4572-874C-D77A31565132}"/>
                  </a:ext>
                </a:extLst>
              </p:cNvPr>
              <p:cNvSpPr>
                <a:spLocks/>
              </p:cNvSpPr>
              <p:nvPr/>
            </p:nvSpPr>
            <p:spPr bwMode="auto">
              <a:xfrm>
                <a:off x="145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7" name="Freeform 2811">
                <a:extLst>
                  <a:ext uri="{FF2B5EF4-FFF2-40B4-BE49-F238E27FC236}">
                    <a16:creationId xmlns:a16="http://schemas.microsoft.com/office/drawing/2014/main" id="{7791FE2A-6131-440D-BCDF-F23F2B60248F}"/>
                  </a:ext>
                </a:extLst>
              </p:cNvPr>
              <p:cNvSpPr>
                <a:spLocks/>
              </p:cNvSpPr>
              <p:nvPr/>
            </p:nvSpPr>
            <p:spPr bwMode="auto">
              <a:xfrm>
                <a:off x="145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8" name="Freeform 2812">
                <a:extLst>
                  <a:ext uri="{FF2B5EF4-FFF2-40B4-BE49-F238E27FC236}">
                    <a16:creationId xmlns:a16="http://schemas.microsoft.com/office/drawing/2014/main" id="{658D7195-37D9-4464-AACB-24DC4F165AD8}"/>
                  </a:ext>
                </a:extLst>
              </p:cNvPr>
              <p:cNvSpPr>
                <a:spLocks/>
              </p:cNvSpPr>
              <p:nvPr/>
            </p:nvSpPr>
            <p:spPr bwMode="auto">
              <a:xfrm>
                <a:off x="145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09" name="Freeform 2813">
                <a:extLst>
                  <a:ext uri="{FF2B5EF4-FFF2-40B4-BE49-F238E27FC236}">
                    <a16:creationId xmlns:a16="http://schemas.microsoft.com/office/drawing/2014/main" id="{386218A2-E3D5-42A3-8A2D-B206B5851B77}"/>
                  </a:ext>
                </a:extLst>
              </p:cNvPr>
              <p:cNvSpPr>
                <a:spLocks/>
              </p:cNvSpPr>
              <p:nvPr/>
            </p:nvSpPr>
            <p:spPr bwMode="auto">
              <a:xfrm>
                <a:off x="145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0" name="Freeform 2814">
                <a:extLst>
                  <a:ext uri="{FF2B5EF4-FFF2-40B4-BE49-F238E27FC236}">
                    <a16:creationId xmlns:a16="http://schemas.microsoft.com/office/drawing/2014/main" id="{AC4300EC-37D3-4BFD-936D-274A532628E5}"/>
                  </a:ext>
                </a:extLst>
              </p:cNvPr>
              <p:cNvSpPr>
                <a:spLocks/>
              </p:cNvSpPr>
              <p:nvPr/>
            </p:nvSpPr>
            <p:spPr bwMode="auto">
              <a:xfrm>
                <a:off x="145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1" name="Freeform 2815">
                <a:extLst>
                  <a:ext uri="{FF2B5EF4-FFF2-40B4-BE49-F238E27FC236}">
                    <a16:creationId xmlns:a16="http://schemas.microsoft.com/office/drawing/2014/main" id="{6817F3EA-6032-44F3-9E30-968A72C4D75D}"/>
                  </a:ext>
                </a:extLst>
              </p:cNvPr>
              <p:cNvSpPr>
                <a:spLocks/>
              </p:cNvSpPr>
              <p:nvPr/>
            </p:nvSpPr>
            <p:spPr bwMode="auto">
              <a:xfrm>
                <a:off x="146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2" name="Freeform 2816">
                <a:extLst>
                  <a:ext uri="{FF2B5EF4-FFF2-40B4-BE49-F238E27FC236}">
                    <a16:creationId xmlns:a16="http://schemas.microsoft.com/office/drawing/2014/main" id="{052F051A-DFD1-4745-A2A3-A30035C57BC6}"/>
                  </a:ext>
                </a:extLst>
              </p:cNvPr>
              <p:cNvSpPr>
                <a:spLocks/>
              </p:cNvSpPr>
              <p:nvPr/>
            </p:nvSpPr>
            <p:spPr bwMode="auto">
              <a:xfrm>
                <a:off x="146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13" name="Freeform 2817">
                <a:extLst>
                  <a:ext uri="{FF2B5EF4-FFF2-40B4-BE49-F238E27FC236}">
                    <a16:creationId xmlns:a16="http://schemas.microsoft.com/office/drawing/2014/main" id="{1DC4C64F-E0CF-4830-B1AD-28AD916BC073}"/>
                  </a:ext>
                </a:extLst>
              </p:cNvPr>
              <p:cNvSpPr>
                <a:spLocks/>
              </p:cNvSpPr>
              <p:nvPr/>
            </p:nvSpPr>
            <p:spPr bwMode="auto">
              <a:xfrm>
                <a:off x="146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0" name="Group 3019">
              <a:extLst>
                <a:ext uri="{FF2B5EF4-FFF2-40B4-BE49-F238E27FC236}">
                  <a16:creationId xmlns:a16="http://schemas.microsoft.com/office/drawing/2014/main" id="{E365F7CE-9A53-4604-B2DB-B069AA44603F}"/>
                </a:ext>
              </a:extLst>
            </p:cNvPr>
            <p:cNvGrpSpPr>
              <a:grpSpLocks/>
            </p:cNvGrpSpPr>
            <p:nvPr/>
          </p:nvGrpSpPr>
          <p:grpSpPr bwMode="auto">
            <a:xfrm>
              <a:off x="2076450" y="5380410"/>
              <a:ext cx="1195388" cy="1719263"/>
              <a:chOff x="1308" y="3929"/>
              <a:chExt cx="753" cy="1083"/>
            </a:xfrm>
            <a:noFill/>
          </p:grpSpPr>
          <p:sp>
            <p:nvSpPr>
              <p:cNvPr id="5314" name="Freeform 2819">
                <a:extLst>
                  <a:ext uri="{FF2B5EF4-FFF2-40B4-BE49-F238E27FC236}">
                    <a16:creationId xmlns:a16="http://schemas.microsoft.com/office/drawing/2014/main" id="{9D69346C-21BF-4333-B0C9-59EC240A585E}"/>
                  </a:ext>
                </a:extLst>
              </p:cNvPr>
              <p:cNvSpPr>
                <a:spLocks/>
              </p:cNvSpPr>
              <p:nvPr/>
            </p:nvSpPr>
            <p:spPr bwMode="auto">
              <a:xfrm>
                <a:off x="146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5" name="Freeform 2820">
                <a:extLst>
                  <a:ext uri="{FF2B5EF4-FFF2-40B4-BE49-F238E27FC236}">
                    <a16:creationId xmlns:a16="http://schemas.microsoft.com/office/drawing/2014/main" id="{45A8C7B5-4CE7-4BF1-8F6D-4FB7842186DA}"/>
                  </a:ext>
                </a:extLst>
              </p:cNvPr>
              <p:cNvSpPr>
                <a:spLocks/>
              </p:cNvSpPr>
              <p:nvPr/>
            </p:nvSpPr>
            <p:spPr bwMode="auto">
              <a:xfrm>
                <a:off x="146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6" name="Freeform 2821">
                <a:extLst>
                  <a:ext uri="{FF2B5EF4-FFF2-40B4-BE49-F238E27FC236}">
                    <a16:creationId xmlns:a16="http://schemas.microsoft.com/office/drawing/2014/main" id="{D4CDF663-21A0-45B9-B162-56C70A843959}"/>
                  </a:ext>
                </a:extLst>
              </p:cNvPr>
              <p:cNvSpPr>
                <a:spLocks/>
              </p:cNvSpPr>
              <p:nvPr/>
            </p:nvSpPr>
            <p:spPr bwMode="auto">
              <a:xfrm>
                <a:off x="146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7" name="Freeform 2822">
                <a:extLst>
                  <a:ext uri="{FF2B5EF4-FFF2-40B4-BE49-F238E27FC236}">
                    <a16:creationId xmlns:a16="http://schemas.microsoft.com/office/drawing/2014/main" id="{11F9064F-F128-407B-838C-C4C655D62335}"/>
                  </a:ext>
                </a:extLst>
              </p:cNvPr>
              <p:cNvSpPr>
                <a:spLocks/>
              </p:cNvSpPr>
              <p:nvPr/>
            </p:nvSpPr>
            <p:spPr bwMode="auto">
              <a:xfrm>
                <a:off x="147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8" name="Freeform 2823">
                <a:extLst>
                  <a:ext uri="{FF2B5EF4-FFF2-40B4-BE49-F238E27FC236}">
                    <a16:creationId xmlns:a16="http://schemas.microsoft.com/office/drawing/2014/main" id="{17D3BEA4-32FD-4836-93F2-D3DC4238D101}"/>
                  </a:ext>
                </a:extLst>
              </p:cNvPr>
              <p:cNvSpPr>
                <a:spLocks/>
              </p:cNvSpPr>
              <p:nvPr/>
            </p:nvSpPr>
            <p:spPr bwMode="auto">
              <a:xfrm>
                <a:off x="1473"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9" name="Freeform 2824">
                <a:extLst>
                  <a:ext uri="{FF2B5EF4-FFF2-40B4-BE49-F238E27FC236}">
                    <a16:creationId xmlns:a16="http://schemas.microsoft.com/office/drawing/2014/main" id="{D9774D6D-6760-4B9E-88BC-96DD8665E296}"/>
                  </a:ext>
                </a:extLst>
              </p:cNvPr>
              <p:cNvSpPr>
                <a:spLocks/>
              </p:cNvSpPr>
              <p:nvPr/>
            </p:nvSpPr>
            <p:spPr bwMode="auto">
              <a:xfrm>
                <a:off x="1474"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0" name="Freeform 2825">
                <a:extLst>
                  <a:ext uri="{FF2B5EF4-FFF2-40B4-BE49-F238E27FC236}">
                    <a16:creationId xmlns:a16="http://schemas.microsoft.com/office/drawing/2014/main" id="{3B2E8CF7-85D7-4B3C-B2EB-949BDC5808C1}"/>
                  </a:ext>
                </a:extLst>
              </p:cNvPr>
              <p:cNvSpPr>
                <a:spLocks/>
              </p:cNvSpPr>
              <p:nvPr/>
            </p:nvSpPr>
            <p:spPr bwMode="auto">
              <a:xfrm>
                <a:off x="1505" y="4858"/>
                <a:ext cx="167" cy="4"/>
              </a:xfrm>
              <a:custGeom>
                <a:avLst/>
                <a:gdLst>
                  <a:gd name="T0" fmla="*/ 0 w 294"/>
                  <a:gd name="T1" fmla="*/ 6 h 6"/>
                  <a:gd name="T2" fmla="*/ 294 w 294"/>
                  <a:gd name="T3" fmla="*/ 6 h 6"/>
                  <a:gd name="T4" fmla="*/ 294 w 294"/>
                  <a:gd name="T5" fmla="*/ 0 h 6"/>
                  <a:gd name="T6" fmla="*/ 0 w 294"/>
                  <a:gd name="T7" fmla="*/ 0 h 6"/>
                </a:gdLst>
                <a:ahLst/>
                <a:cxnLst>
                  <a:cxn ang="0">
                    <a:pos x="T0" y="T1"/>
                  </a:cxn>
                  <a:cxn ang="0">
                    <a:pos x="T2" y="T3"/>
                  </a:cxn>
                  <a:cxn ang="0">
                    <a:pos x="T4" y="T5"/>
                  </a:cxn>
                  <a:cxn ang="0">
                    <a:pos x="T6" y="T7"/>
                  </a:cxn>
                </a:cxnLst>
                <a:rect l="0" t="0" r="r" b="b"/>
                <a:pathLst>
                  <a:path w="294" h="6">
                    <a:moveTo>
                      <a:pt x="0" y="6"/>
                    </a:moveTo>
                    <a:lnTo>
                      <a:pt x="294" y="6"/>
                    </a:lnTo>
                    <a:lnTo>
                      <a:pt x="29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1" name="Rectangle 2826">
                <a:extLst>
                  <a:ext uri="{FF2B5EF4-FFF2-40B4-BE49-F238E27FC236}">
                    <a16:creationId xmlns:a16="http://schemas.microsoft.com/office/drawing/2014/main" id="{B415E5FA-5075-4645-AC3D-A76DA4680680}"/>
                  </a:ext>
                </a:extLst>
              </p:cNvPr>
              <p:cNvSpPr>
                <a:spLocks noChangeArrowheads="1"/>
              </p:cNvSpPr>
              <p:nvPr/>
            </p:nvSpPr>
            <p:spPr bwMode="auto">
              <a:xfrm>
                <a:off x="1318" y="4858"/>
                <a:ext cx="164"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2" name="Freeform 2827">
                <a:extLst>
                  <a:ext uri="{FF2B5EF4-FFF2-40B4-BE49-F238E27FC236}">
                    <a16:creationId xmlns:a16="http://schemas.microsoft.com/office/drawing/2014/main" id="{34CAC4DA-0E0C-425C-B985-81E16AF17BFD}"/>
                  </a:ext>
                </a:extLst>
              </p:cNvPr>
              <p:cNvSpPr>
                <a:spLocks/>
              </p:cNvSpPr>
              <p:nvPr/>
            </p:nvSpPr>
            <p:spPr bwMode="auto">
              <a:xfrm>
                <a:off x="1885" y="4858"/>
                <a:ext cx="166"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3" name="Freeform 2828">
                <a:extLst>
                  <a:ext uri="{FF2B5EF4-FFF2-40B4-BE49-F238E27FC236}">
                    <a16:creationId xmlns:a16="http://schemas.microsoft.com/office/drawing/2014/main" id="{D1E09F67-C36B-4C74-BDEF-6BD8DE646101}"/>
                  </a:ext>
                </a:extLst>
              </p:cNvPr>
              <p:cNvSpPr>
                <a:spLocks/>
              </p:cNvSpPr>
              <p:nvPr/>
            </p:nvSpPr>
            <p:spPr bwMode="auto">
              <a:xfrm>
                <a:off x="188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4" name="Freeform 2829">
                <a:extLst>
                  <a:ext uri="{FF2B5EF4-FFF2-40B4-BE49-F238E27FC236}">
                    <a16:creationId xmlns:a16="http://schemas.microsoft.com/office/drawing/2014/main" id="{2F4F7029-D4E4-4585-85EA-E0ADD7A96428}"/>
                  </a:ext>
                </a:extLst>
              </p:cNvPr>
              <p:cNvSpPr>
                <a:spLocks/>
              </p:cNvSpPr>
              <p:nvPr/>
            </p:nvSpPr>
            <p:spPr bwMode="auto">
              <a:xfrm>
                <a:off x="188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5" name="Freeform 2830">
                <a:extLst>
                  <a:ext uri="{FF2B5EF4-FFF2-40B4-BE49-F238E27FC236}">
                    <a16:creationId xmlns:a16="http://schemas.microsoft.com/office/drawing/2014/main" id="{B01B2725-4CE2-491C-8B72-518F2EA61891}"/>
                  </a:ext>
                </a:extLst>
              </p:cNvPr>
              <p:cNvSpPr>
                <a:spLocks/>
              </p:cNvSpPr>
              <p:nvPr/>
            </p:nvSpPr>
            <p:spPr bwMode="auto">
              <a:xfrm>
                <a:off x="188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6" name="Freeform 2831">
                <a:extLst>
                  <a:ext uri="{FF2B5EF4-FFF2-40B4-BE49-F238E27FC236}">
                    <a16:creationId xmlns:a16="http://schemas.microsoft.com/office/drawing/2014/main" id="{6A7FFB8A-1024-4B89-A677-7489D44A071E}"/>
                  </a:ext>
                </a:extLst>
              </p:cNvPr>
              <p:cNvSpPr>
                <a:spLocks/>
              </p:cNvSpPr>
              <p:nvPr/>
            </p:nvSpPr>
            <p:spPr bwMode="auto">
              <a:xfrm>
                <a:off x="189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7" name="Freeform 2832">
                <a:extLst>
                  <a:ext uri="{FF2B5EF4-FFF2-40B4-BE49-F238E27FC236}">
                    <a16:creationId xmlns:a16="http://schemas.microsoft.com/office/drawing/2014/main" id="{DF06FC31-2C74-4899-BB17-69E926A7B1FB}"/>
                  </a:ext>
                </a:extLst>
              </p:cNvPr>
              <p:cNvSpPr>
                <a:spLocks/>
              </p:cNvSpPr>
              <p:nvPr/>
            </p:nvSpPr>
            <p:spPr bwMode="auto">
              <a:xfrm>
                <a:off x="189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8" name="Freeform 2833">
                <a:extLst>
                  <a:ext uri="{FF2B5EF4-FFF2-40B4-BE49-F238E27FC236}">
                    <a16:creationId xmlns:a16="http://schemas.microsoft.com/office/drawing/2014/main" id="{FB9E5C2F-D29D-4413-985E-F0F8E8AF82F3}"/>
                  </a:ext>
                </a:extLst>
              </p:cNvPr>
              <p:cNvSpPr>
                <a:spLocks/>
              </p:cNvSpPr>
              <p:nvPr/>
            </p:nvSpPr>
            <p:spPr bwMode="auto">
              <a:xfrm>
                <a:off x="189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29" name="Freeform 2834">
                <a:extLst>
                  <a:ext uri="{FF2B5EF4-FFF2-40B4-BE49-F238E27FC236}">
                    <a16:creationId xmlns:a16="http://schemas.microsoft.com/office/drawing/2014/main" id="{776A829C-8434-4225-B3F7-3027D094384E}"/>
                  </a:ext>
                </a:extLst>
              </p:cNvPr>
              <p:cNvSpPr>
                <a:spLocks/>
              </p:cNvSpPr>
              <p:nvPr/>
            </p:nvSpPr>
            <p:spPr bwMode="auto">
              <a:xfrm>
                <a:off x="18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0" name="Freeform 2835">
                <a:extLst>
                  <a:ext uri="{FF2B5EF4-FFF2-40B4-BE49-F238E27FC236}">
                    <a16:creationId xmlns:a16="http://schemas.microsoft.com/office/drawing/2014/main" id="{32CF0EA5-05AB-4404-87C2-653A3A5B53F7}"/>
                  </a:ext>
                </a:extLst>
              </p:cNvPr>
              <p:cNvSpPr>
                <a:spLocks/>
              </p:cNvSpPr>
              <p:nvPr/>
            </p:nvSpPr>
            <p:spPr bwMode="auto">
              <a:xfrm>
                <a:off x="189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1" name="Freeform 2836">
                <a:extLst>
                  <a:ext uri="{FF2B5EF4-FFF2-40B4-BE49-F238E27FC236}">
                    <a16:creationId xmlns:a16="http://schemas.microsoft.com/office/drawing/2014/main" id="{9225BEE3-56CA-487F-A9EB-9D71C76DFA0C}"/>
                  </a:ext>
                </a:extLst>
              </p:cNvPr>
              <p:cNvSpPr>
                <a:spLocks/>
              </p:cNvSpPr>
              <p:nvPr/>
            </p:nvSpPr>
            <p:spPr bwMode="auto">
              <a:xfrm>
                <a:off x="189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2" name="Freeform 2837">
                <a:extLst>
                  <a:ext uri="{FF2B5EF4-FFF2-40B4-BE49-F238E27FC236}">
                    <a16:creationId xmlns:a16="http://schemas.microsoft.com/office/drawing/2014/main" id="{F1C375C1-FA30-46B3-B923-03FEA3146363}"/>
                  </a:ext>
                </a:extLst>
              </p:cNvPr>
              <p:cNvSpPr>
                <a:spLocks/>
              </p:cNvSpPr>
              <p:nvPr/>
            </p:nvSpPr>
            <p:spPr bwMode="auto">
              <a:xfrm>
                <a:off x="190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3" name="Freeform 2838">
                <a:extLst>
                  <a:ext uri="{FF2B5EF4-FFF2-40B4-BE49-F238E27FC236}">
                    <a16:creationId xmlns:a16="http://schemas.microsoft.com/office/drawing/2014/main" id="{64799282-811A-4D82-821F-00D9E6413FFB}"/>
                  </a:ext>
                </a:extLst>
              </p:cNvPr>
              <p:cNvSpPr>
                <a:spLocks/>
              </p:cNvSpPr>
              <p:nvPr/>
            </p:nvSpPr>
            <p:spPr bwMode="auto">
              <a:xfrm>
                <a:off x="190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4" name="Freeform 2839">
                <a:extLst>
                  <a:ext uri="{FF2B5EF4-FFF2-40B4-BE49-F238E27FC236}">
                    <a16:creationId xmlns:a16="http://schemas.microsoft.com/office/drawing/2014/main" id="{56461910-71AB-42D9-99A1-469A4EDB13E1}"/>
                  </a:ext>
                </a:extLst>
              </p:cNvPr>
              <p:cNvSpPr>
                <a:spLocks/>
              </p:cNvSpPr>
              <p:nvPr/>
            </p:nvSpPr>
            <p:spPr bwMode="auto">
              <a:xfrm>
                <a:off x="190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5" name="Freeform 2840">
                <a:extLst>
                  <a:ext uri="{FF2B5EF4-FFF2-40B4-BE49-F238E27FC236}">
                    <a16:creationId xmlns:a16="http://schemas.microsoft.com/office/drawing/2014/main" id="{25C3FD8A-0BB7-4B1B-9B2D-74754ABA94C2}"/>
                  </a:ext>
                </a:extLst>
              </p:cNvPr>
              <p:cNvSpPr>
                <a:spLocks/>
              </p:cNvSpPr>
              <p:nvPr/>
            </p:nvSpPr>
            <p:spPr bwMode="auto">
              <a:xfrm>
                <a:off x="19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6" name="Freeform 2841">
                <a:extLst>
                  <a:ext uri="{FF2B5EF4-FFF2-40B4-BE49-F238E27FC236}">
                    <a16:creationId xmlns:a16="http://schemas.microsoft.com/office/drawing/2014/main" id="{9945E37F-BD7E-41EE-921D-4DAF230BD657}"/>
                  </a:ext>
                </a:extLst>
              </p:cNvPr>
              <p:cNvSpPr>
                <a:spLocks/>
              </p:cNvSpPr>
              <p:nvPr/>
            </p:nvSpPr>
            <p:spPr bwMode="auto">
              <a:xfrm>
                <a:off x="190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7" name="Freeform 2842">
                <a:extLst>
                  <a:ext uri="{FF2B5EF4-FFF2-40B4-BE49-F238E27FC236}">
                    <a16:creationId xmlns:a16="http://schemas.microsoft.com/office/drawing/2014/main" id="{E7B0C98C-9F30-4606-AA13-B271D8793DFA}"/>
                  </a:ext>
                </a:extLst>
              </p:cNvPr>
              <p:cNvSpPr>
                <a:spLocks/>
              </p:cNvSpPr>
              <p:nvPr/>
            </p:nvSpPr>
            <p:spPr bwMode="auto">
              <a:xfrm>
                <a:off x="1909"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8" name="Freeform 2843">
                <a:extLst>
                  <a:ext uri="{FF2B5EF4-FFF2-40B4-BE49-F238E27FC236}">
                    <a16:creationId xmlns:a16="http://schemas.microsoft.com/office/drawing/2014/main" id="{05A9811A-EC2E-4998-A363-D7801203B79B}"/>
                  </a:ext>
                </a:extLst>
              </p:cNvPr>
              <p:cNvSpPr>
                <a:spLocks/>
              </p:cNvSpPr>
              <p:nvPr/>
            </p:nvSpPr>
            <p:spPr bwMode="auto">
              <a:xfrm>
                <a:off x="19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39" name="Freeform 2844">
                <a:extLst>
                  <a:ext uri="{FF2B5EF4-FFF2-40B4-BE49-F238E27FC236}">
                    <a16:creationId xmlns:a16="http://schemas.microsoft.com/office/drawing/2014/main" id="{39C268B7-B29B-41F2-9372-38058892E2DB}"/>
                  </a:ext>
                </a:extLst>
              </p:cNvPr>
              <p:cNvSpPr>
                <a:spLocks/>
              </p:cNvSpPr>
              <p:nvPr/>
            </p:nvSpPr>
            <p:spPr bwMode="auto">
              <a:xfrm>
                <a:off x="191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0" name="Freeform 2845">
                <a:extLst>
                  <a:ext uri="{FF2B5EF4-FFF2-40B4-BE49-F238E27FC236}">
                    <a16:creationId xmlns:a16="http://schemas.microsoft.com/office/drawing/2014/main" id="{6D98B05B-F950-4929-901A-FE660C17178A}"/>
                  </a:ext>
                </a:extLst>
              </p:cNvPr>
              <p:cNvSpPr>
                <a:spLocks/>
              </p:cNvSpPr>
              <p:nvPr/>
            </p:nvSpPr>
            <p:spPr bwMode="auto">
              <a:xfrm>
                <a:off x="191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1" name="Freeform 2846">
                <a:extLst>
                  <a:ext uri="{FF2B5EF4-FFF2-40B4-BE49-F238E27FC236}">
                    <a16:creationId xmlns:a16="http://schemas.microsoft.com/office/drawing/2014/main" id="{296A3A14-ED05-4DA4-AE6F-B06162F0D853}"/>
                  </a:ext>
                </a:extLst>
              </p:cNvPr>
              <p:cNvSpPr>
                <a:spLocks/>
              </p:cNvSpPr>
              <p:nvPr/>
            </p:nvSpPr>
            <p:spPr bwMode="auto">
              <a:xfrm>
                <a:off x="19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2" name="Freeform 2847">
                <a:extLst>
                  <a:ext uri="{FF2B5EF4-FFF2-40B4-BE49-F238E27FC236}">
                    <a16:creationId xmlns:a16="http://schemas.microsoft.com/office/drawing/2014/main" id="{EA9C4A93-1B23-41D3-8AC6-E961D4DCA32D}"/>
                  </a:ext>
                </a:extLst>
              </p:cNvPr>
              <p:cNvSpPr>
                <a:spLocks/>
              </p:cNvSpPr>
              <p:nvPr/>
            </p:nvSpPr>
            <p:spPr bwMode="auto">
              <a:xfrm>
                <a:off x="191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3" name="Freeform 2848">
                <a:extLst>
                  <a:ext uri="{FF2B5EF4-FFF2-40B4-BE49-F238E27FC236}">
                    <a16:creationId xmlns:a16="http://schemas.microsoft.com/office/drawing/2014/main" id="{E847234B-F66A-4B41-B018-2B6CE2480565}"/>
                  </a:ext>
                </a:extLst>
              </p:cNvPr>
              <p:cNvSpPr>
                <a:spLocks/>
              </p:cNvSpPr>
              <p:nvPr/>
            </p:nvSpPr>
            <p:spPr bwMode="auto">
              <a:xfrm>
                <a:off x="1920"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4" name="Freeform 2849">
                <a:extLst>
                  <a:ext uri="{FF2B5EF4-FFF2-40B4-BE49-F238E27FC236}">
                    <a16:creationId xmlns:a16="http://schemas.microsoft.com/office/drawing/2014/main" id="{DF3DCDCA-123E-48EE-8018-4EED3BFBE432}"/>
                  </a:ext>
                </a:extLst>
              </p:cNvPr>
              <p:cNvSpPr>
                <a:spLocks/>
              </p:cNvSpPr>
              <p:nvPr/>
            </p:nvSpPr>
            <p:spPr bwMode="auto">
              <a:xfrm>
                <a:off x="1922"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5" name="Freeform 2850">
                <a:extLst>
                  <a:ext uri="{FF2B5EF4-FFF2-40B4-BE49-F238E27FC236}">
                    <a16:creationId xmlns:a16="http://schemas.microsoft.com/office/drawing/2014/main" id="{839C8FB8-9066-4E6B-91E3-98EBB37498CB}"/>
                  </a:ext>
                </a:extLst>
              </p:cNvPr>
              <p:cNvSpPr>
                <a:spLocks/>
              </p:cNvSpPr>
              <p:nvPr/>
            </p:nvSpPr>
            <p:spPr bwMode="auto">
              <a:xfrm>
                <a:off x="192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6" name="Freeform 2851">
                <a:extLst>
                  <a:ext uri="{FF2B5EF4-FFF2-40B4-BE49-F238E27FC236}">
                    <a16:creationId xmlns:a16="http://schemas.microsoft.com/office/drawing/2014/main" id="{1D50D650-9648-4676-A672-BBB42ECB2ADF}"/>
                  </a:ext>
                </a:extLst>
              </p:cNvPr>
              <p:cNvSpPr>
                <a:spLocks/>
              </p:cNvSpPr>
              <p:nvPr/>
            </p:nvSpPr>
            <p:spPr bwMode="auto">
              <a:xfrm>
                <a:off x="192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7" name="Freeform 2852">
                <a:extLst>
                  <a:ext uri="{FF2B5EF4-FFF2-40B4-BE49-F238E27FC236}">
                    <a16:creationId xmlns:a16="http://schemas.microsoft.com/office/drawing/2014/main" id="{40F35CF9-8871-423C-941C-1909DF0E7C2C}"/>
                  </a:ext>
                </a:extLst>
              </p:cNvPr>
              <p:cNvSpPr>
                <a:spLocks/>
              </p:cNvSpPr>
              <p:nvPr/>
            </p:nvSpPr>
            <p:spPr bwMode="auto">
              <a:xfrm>
                <a:off x="192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8" name="Freeform 2853">
                <a:extLst>
                  <a:ext uri="{FF2B5EF4-FFF2-40B4-BE49-F238E27FC236}">
                    <a16:creationId xmlns:a16="http://schemas.microsoft.com/office/drawing/2014/main" id="{EE75BAE8-C843-4239-B4DF-BFF4D2B914DB}"/>
                  </a:ext>
                </a:extLst>
              </p:cNvPr>
              <p:cNvSpPr>
                <a:spLocks/>
              </p:cNvSpPr>
              <p:nvPr/>
            </p:nvSpPr>
            <p:spPr bwMode="auto">
              <a:xfrm>
                <a:off x="192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49" name="Freeform 2854">
                <a:extLst>
                  <a:ext uri="{FF2B5EF4-FFF2-40B4-BE49-F238E27FC236}">
                    <a16:creationId xmlns:a16="http://schemas.microsoft.com/office/drawing/2014/main" id="{86056088-E719-4701-A705-E76692627C36}"/>
                  </a:ext>
                </a:extLst>
              </p:cNvPr>
              <p:cNvSpPr>
                <a:spLocks/>
              </p:cNvSpPr>
              <p:nvPr/>
            </p:nvSpPr>
            <p:spPr bwMode="auto">
              <a:xfrm>
                <a:off x="1930"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0" name="Freeform 2855">
                <a:extLst>
                  <a:ext uri="{FF2B5EF4-FFF2-40B4-BE49-F238E27FC236}">
                    <a16:creationId xmlns:a16="http://schemas.microsoft.com/office/drawing/2014/main" id="{3B5D6A5A-A6BE-44F8-88AF-34AAB79CC193}"/>
                  </a:ext>
                </a:extLst>
              </p:cNvPr>
              <p:cNvSpPr>
                <a:spLocks/>
              </p:cNvSpPr>
              <p:nvPr/>
            </p:nvSpPr>
            <p:spPr bwMode="auto">
              <a:xfrm>
                <a:off x="19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1" name="Freeform 2856">
                <a:extLst>
                  <a:ext uri="{FF2B5EF4-FFF2-40B4-BE49-F238E27FC236}">
                    <a16:creationId xmlns:a16="http://schemas.microsoft.com/office/drawing/2014/main" id="{8E480448-16D8-4127-834B-1C16F20D7E17}"/>
                  </a:ext>
                </a:extLst>
              </p:cNvPr>
              <p:cNvSpPr>
                <a:spLocks/>
              </p:cNvSpPr>
              <p:nvPr/>
            </p:nvSpPr>
            <p:spPr bwMode="auto">
              <a:xfrm>
                <a:off x="193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2" name="Freeform 2857">
                <a:extLst>
                  <a:ext uri="{FF2B5EF4-FFF2-40B4-BE49-F238E27FC236}">
                    <a16:creationId xmlns:a16="http://schemas.microsoft.com/office/drawing/2014/main" id="{495E6BAE-3154-43D9-B6E4-084183F4C5C7}"/>
                  </a:ext>
                </a:extLst>
              </p:cNvPr>
              <p:cNvSpPr>
                <a:spLocks/>
              </p:cNvSpPr>
              <p:nvPr/>
            </p:nvSpPr>
            <p:spPr bwMode="auto">
              <a:xfrm>
                <a:off x="193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3" name="Freeform 2858">
                <a:extLst>
                  <a:ext uri="{FF2B5EF4-FFF2-40B4-BE49-F238E27FC236}">
                    <a16:creationId xmlns:a16="http://schemas.microsoft.com/office/drawing/2014/main" id="{308582DD-ACEA-41DA-84E6-5DA8CF06B00D}"/>
                  </a:ext>
                </a:extLst>
              </p:cNvPr>
              <p:cNvSpPr>
                <a:spLocks/>
              </p:cNvSpPr>
              <p:nvPr/>
            </p:nvSpPr>
            <p:spPr bwMode="auto">
              <a:xfrm>
                <a:off x="193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4" name="Freeform 2859">
                <a:extLst>
                  <a:ext uri="{FF2B5EF4-FFF2-40B4-BE49-F238E27FC236}">
                    <a16:creationId xmlns:a16="http://schemas.microsoft.com/office/drawing/2014/main" id="{C4C9C3A2-2593-46F6-AEA0-E89F54C3F41C}"/>
                  </a:ext>
                </a:extLst>
              </p:cNvPr>
              <p:cNvSpPr>
                <a:spLocks/>
              </p:cNvSpPr>
              <p:nvPr/>
            </p:nvSpPr>
            <p:spPr bwMode="auto">
              <a:xfrm>
                <a:off x="193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5" name="Freeform 2860">
                <a:extLst>
                  <a:ext uri="{FF2B5EF4-FFF2-40B4-BE49-F238E27FC236}">
                    <a16:creationId xmlns:a16="http://schemas.microsoft.com/office/drawing/2014/main" id="{6A45CD9D-34CA-4FB0-B9E4-142D4694B067}"/>
                  </a:ext>
                </a:extLst>
              </p:cNvPr>
              <p:cNvSpPr>
                <a:spLocks/>
              </p:cNvSpPr>
              <p:nvPr/>
            </p:nvSpPr>
            <p:spPr bwMode="auto">
              <a:xfrm>
                <a:off x="194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6" name="Freeform 2861">
                <a:extLst>
                  <a:ext uri="{FF2B5EF4-FFF2-40B4-BE49-F238E27FC236}">
                    <a16:creationId xmlns:a16="http://schemas.microsoft.com/office/drawing/2014/main" id="{65EF9AB6-9E60-4BA5-BF69-4AE56FC17213}"/>
                  </a:ext>
                </a:extLst>
              </p:cNvPr>
              <p:cNvSpPr>
                <a:spLocks/>
              </p:cNvSpPr>
              <p:nvPr/>
            </p:nvSpPr>
            <p:spPr bwMode="auto">
              <a:xfrm>
                <a:off x="19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7" name="Freeform 2862">
                <a:extLst>
                  <a:ext uri="{FF2B5EF4-FFF2-40B4-BE49-F238E27FC236}">
                    <a16:creationId xmlns:a16="http://schemas.microsoft.com/office/drawing/2014/main" id="{ABB39823-63E0-4C42-AB46-F2C4AC7AC972}"/>
                  </a:ext>
                </a:extLst>
              </p:cNvPr>
              <p:cNvSpPr>
                <a:spLocks/>
              </p:cNvSpPr>
              <p:nvPr/>
            </p:nvSpPr>
            <p:spPr bwMode="auto">
              <a:xfrm>
                <a:off x="194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8" name="Freeform 2863">
                <a:extLst>
                  <a:ext uri="{FF2B5EF4-FFF2-40B4-BE49-F238E27FC236}">
                    <a16:creationId xmlns:a16="http://schemas.microsoft.com/office/drawing/2014/main" id="{586F1148-9DD5-4C4F-8C9A-6B1532508204}"/>
                  </a:ext>
                </a:extLst>
              </p:cNvPr>
              <p:cNvSpPr>
                <a:spLocks/>
              </p:cNvSpPr>
              <p:nvPr/>
            </p:nvSpPr>
            <p:spPr bwMode="auto">
              <a:xfrm>
                <a:off x="194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59" name="Freeform 2864">
                <a:extLst>
                  <a:ext uri="{FF2B5EF4-FFF2-40B4-BE49-F238E27FC236}">
                    <a16:creationId xmlns:a16="http://schemas.microsoft.com/office/drawing/2014/main" id="{3E29C9E8-F053-406F-B262-F2DE9162AFBF}"/>
                  </a:ext>
                </a:extLst>
              </p:cNvPr>
              <p:cNvSpPr>
                <a:spLocks/>
              </p:cNvSpPr>
              <p:nvPr/>
            </p:nvSpPr>
            <p:spPr bwMode="auto">
              <a:xfrm>
                <a:off x="194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0" name="Freeform 2865">
                <a:extLst>
                  <a:ext uri="{FF2B5EF4-FFF2-40B4-BE49-F238E27FC236}">
                    <a16:creationId xmlns:a16="http://schemas.microsoft.com/office/drawing/2014/main" id="{328FFAA8-3002-4497-BC89-B42CEDFB8D75}"/>
                  </a:ext>
                </a:extLst>
              </p:cNvPr>
              <p:cNvSpPr>
                <a:spLocks/>
              </p:cNvSpPr>
              <p:nvPr/>
            </p:nvSpPr>
            <p:spPr bwMode="auto">
              <a:xfrm>
                <a:off x="195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1" name="Freeform 2866">
                <a:extLst>
                  <a:ext uri="{FF2B5EF4-FFF2-40B4-BE49-F238E27FC236}">
                    <a16:creationId xmlns:a16="http://schemas.microsoft.com/office/drawing/2014/main" id="{9FB53291-EF27-44B3-A1D4-D499F7F1E6DC}"/>
                  </a:ext>
                </a:extLst>
              </p:cNvPr>
              <p:cNvSpPr>
                <a:spLocks/>
              </p:cNvSpPr>
              <p:nvPr/>
            </p:nvSpPr>
            <p:spPr bwMode="auto">
              <a:xfrm>
                <a:off x="195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2" name="Freeform 2867">
                <a:extLst>
                  <a:ext uri="{FF2B5EF4-FFF2-40B4-BE49-F238E27FC236}">
                    <a16:creationId xmlns:a16="http://schemas.microsoft.com/office/drawing/2014/main" id="{6628682F-A303-4659-B566-3B834A29B85D}"/>
                  </a:ext>
                </a:extLst>
              </p:cNvPr>
              <p:cNvSpPr>
                <a:spLocks/>
              </p:cNvSpPr>
              <p:nvPr/>
            </p:nvSpPr>
            <p:spPr bwMode="auto">
              <a:xfrm>
                <a:off x="195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3" name="Freeform 2868">
                <a:extLst>
                  <a:ext uri="{FF2B5EF4-FFF2-40B4-BE49-F238E27FC236}">
                    <a16:creationId xmlns:a16="http://schemas.microsoft.com/office/drawing/2014/main" id="{583F3C7C-12A1-4401-9C4B-7D357E0C1994}"/>
                  </a:ext>
                </a:extLst>
              </p:cNvPr>
              <p:cNvSpPr>
                <a:spLocks/>
              </p:cNvSpPr>
              <p:nvPr/>
            </p:nvSpPr>
            <p:spPr bwMode="auto">
              <a:xfrm>
                <a:off x="195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4" name="Freeform 2869">
                <a:extLst>
                  <a:ext uri="{FF2B5EF4-FFF2-40B4-BE49-F238E27FC236}">
                    <a16:creationId xmlns:a16="http://schemas.microsoft.com/office/drawing/2014/main" id="{327ADF0D-1EE0-45F0-9488-3DE69F9DA721}"/>
                  </a:ext>
                </a:extLst>
              </p:cNvPr>
              <p:cNvSpPr>
                <a:spLocks/>
              </p:cNvSpPr>
              <p:nvPr/>
            </p:nvSpPr>
            <p:spPr bwMode="auto">
              <a:xfrm>
                <a:off x="195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5" name="Freeform 2870">
                <a:extLst>
                  <a:ext uri="{FF2B5EF4-FFF2-40B4-BE49-F238E27FC236}">
                    <a16:creationId xmlns:a16="http://schemas.microsoft.com/office/drawing/2014/main" id="{B7101ADF-3D74-4579-8781-46BF8E74F0CF}"/>
                  </a:ext>
                </a:extLst>
              </p:cNvPr>
              <p:cNvSpPr>
                <a:spLocks/>
              </p:cNvSpPr>
              <p:nvPr/>
            </p:nvSpPr>
            <p:spPr bwMode="auto">
              <a:xfrm>
                <a:off x="1959"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6" name="Freeform 2871">
                <a:extLst>
                  <a:ext uri="{FF2B5EF4-FFF2-40B4-BE49-F238E27FC236}">
                    <a16:creationId xmlns:a16="http://schemas.microsoft.com/office/drawing/2014/main" id="{3B4D8D62-8325-40B9-AB98-50E553F31163}"/>
                  </a:ext>
                </a:extLst>
              </p:cNvPr>
              <p:cNvSpPr>
                <a:spLocks/>
              </p:cNvSpPr>
              <p:nvPr/>
            </p:nvSpPr>
            <p:spPr bwMode="auto">
              <a:xfrm>
                <a:off x="1960"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7" name="Freeform 2872">
                <a:extLst>
                  <a:ext uri="{FF2B5EF4-FFF2-40B4-BE49-F238E27FC236}">
                    <a16:creationId xmlns:a16="http://schemas.microsoft.com/office/drawing/2014/main" id="{7C25E67E-34B9-42C8-BF58-9CF955952C1D}"/>
                  </a:ext>
                </a:extLst>
              </p:cNvPr>
              <p:cNvSpPr>
                <a:spLocks/>
              </p:cNvSpPr>
              <p:nvPr/>
            </p:nvSpPr>
            <p:spPr bwMode="auto">
              <a:xfrm>
                <a:off x="196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8" name="Freeform 2873">
                <a:extLst>
                  <a:ext uri="{FF2B5EF4-FFF2-40B4-BE49-F238E27FC236}">
                    <a16:creationId xmlns:a16="http://schemas.microsoft.com/office/drawing/2014/main" id="{B55AD601-0BCB-4899-B416-9BD6F0BAD4E9}"/>
                  </a:ext>
                </a:extLst>
              </p:cNvPr>
              <p:cNvSpPr>
                <a:spLocks/>
              </p:cNvSpPr>
              <p:nvPr/>
            </p:nvSpPr>
            <p:spPr bwMode="auto">
              <a:xfrm>
                <a:off x="196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69" name="Freeform 2874">
                <a:extLst>
                  <a:ext uri="{FF2B5EF4-FFF2-40B4-BE49-F238E27FC236}">
                    <a16:creationId xmlns:a16="http://schemas.microsoft.com/office/drawing/2014/main" id="{C7AF1F15-3A5F-496D-884C-3D4991B96C2C}"/>
                  </a:ext>
                </a:extLst>
              </p:cNvPr>
              <p:cNvSpPr>
                <a:spLocks/>
              </p:cNvSpPr>
              <p:nvPr/>
            </p:nvSpPr>
            <p:spPr bwMode="auto">
              <a:xfrm>
                <a:off x="196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0" name="Freeform 2875">
                <a:extLst>
                  <a:ext uri="{FF2B5EF4-FFF2-40B4-BE49-F238E27FC236}">
                    <a16:creationId xmlns:a16="http://schemas.microsoft.com/office/drawing/2014/main" id="{CD2E0250-FA30-4F9D-A101-1BBBAA19D77C}"/>
                  </a:ext>
                </a:extLst>
              </p:cNvPr>
              <p:cNvSpPr>
                <a:spLocks/>
              </p:cNvSpPr>
              <p:nvPr/>
            </p:nvSpPr>
            <p:spPr bwMode="auto">
              <a:xfrm>
                <a:off x="196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1" name="Freeform 2876">
                <a:extLst>
                  <a:ext uri="{FF2B5EF4-FFF2-40B4-BE49-F238E27FC236}">
                    <a16:creationId xmlns:a16="http://schemas.microsoft.com/office/drawing/2014/main" id="{9618DBCC-099F-46CE-8696-4D71FEE0C91A}"/>
                  </a:ext>
                </a:extLst>
              </p:cNvPr>
              <p:cNvSpPr>
                <a:spLocks/>
              </p:cNvSpPr>
              <p:nvPr/>
            </p:nvSpPr>
            <p:spPr bwMode="auto">
              <a:xfrm>
                <a:off x="196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2" name="Freeform 2877">
                <a:extLst>
                  <a:ext uri="{FF2B5EF4-FFF2-40B4-BE49-F238E27FC236}">
                    <a16:creationId xmlns:a16="http://schemas.microsoft.com/office/drawing/2014/main" id="{A5231261-EAAC-4206-8139-8341B33D3E32}"/>
                  </a:ext>
                </a:extLst>
              </p:cNvPr>
              <p:cNvSpPr>
                <a:spLocks/>
              </p:cNvSpPr>
              <p:nvPr/>
            </p:nvSpPr>
            <p:spPr bwMode="auto">
              <a:xfrm>
                <a:off x="197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3" name="Freeform 2878">
                <a:extLst>
                  <a:ext uri="{FF2B5EF4-FFF2-40B4-BE49-F238E27FC236}">
                    <a16:creationId xmlns:a16="http://schemas.microsoft.com/office/drawing/2014/main" id="{176DE897-4B70-422C-8584-0764FEBE00D8}"/>
                  </a:ext>
                </a:extLst>
              </p:cNvPr>
              <p:cNvSpPr>
                <a:spLocks/>
              </p:cNvSpPr>
              <p:nvPr/>
            </p:nvSpPr>
            <p:spPr bwMode="auto">
              <a:xfrm>
                <a:off x="197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4" name="Freeform 2879">
                <a:extLst>
                  <a:ext uri="{FF2B5EF4-FFF2-40B4-BE49-F238E27FC236}">
                    <a16:creationId xmlns:a16="http://schemas.microsoft.com/office/drawing/2014/main" id="{3D994EB8-F7C0-41BB-9F60-9780D68ED3F4}"/>
                  </a:ext>
                </a:extLst>
              </p:cNvPr>
              <p:cNvSpPr>
                <a:spLocks/>
              </p:cNvSpPr>
              <p:nvPr/>
            </p:nvSpPr>
            <p:spPr bwMode="auto">
              <a:xfrm>
                <a:off x="197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5" name="Freeform 2880">
                <a:extLst>
                  <a:ext uri="{FF2B5EF4-FFF2-40B4-BE49-F238E27FC236}">
                    <a16:creationId xmlns:a16="http://schemas.microsoft.com/office/drawing/2014/main" id="{28F4DBD1-9508-48C8-BC5A-ACC2A10DCCA0}"/>
                  </a:ext>
                </a:extLst>
              </p:cNvPr>
              <p:cNvSpPr>
                <a:spLocks/>
              </p:cNvSpPr>
              <p:nvPr/>
            </p:nvSpPr>
            <p:spPr bwMode="auto">
              <a:xfrm>
                <a:off x="197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6" name="Freeform 2881">
                <a:extLst>
                  <a:ext uri="{FF2B5EF4-FFF2-40B4-BE49-F238E27FC236}">
                    <a16:creationId xmlns:a16="http://schemas.microsoft.com/office/drawing/2014/main" id="{4D94DCE4-50FF-4ADB-B5CB-52B2136EC1C4}"/>
                  </a:ext>
                </a:extLst>
              </p:cNvPr>
              <p:cNvSpPr>
                <a:spLocks/>
              </p:cNvSpPr>
              <p:nvPr/>
            </p:nvSpPr>
            <p:spPr bwMode="auto">
              <a:xfrm>
                <a:off x="197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7" name="Freeform 2882">
                <a:extLst>
                  <a:ext uri="{FF2B5EF4-FFF2-40B4-BE49-F238E27FC236}">
                    <a16:creationId xmlns:a16="http://schemas.microsoft.com/office/drawing/2014/main" id="{22F9F563-7B23-4148-B892-CFEDBC27750F}"/>
                  </a:ext>
                </a:extLst>
              </p:cNvPr>
              <p:cNvSpPr>
                <a:spLocks/>
              </p:cNvSpPr>
              <p:nvPr/>
            </p:nvSpPr>
            <p:spPr bwMode="auto">
              <a:xfrm>
                <a:off x="1980"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8" name="Freeform 2883">
                <a:extLst>
                  <a:ext uri="{FF2B5EF4-FFF2-40B4-BE49-F238E27FC236}">
                    <a16:creationId xmlns:a16="http://schemas.microsoft.com/office/drawing/2014/main" id="{87F55766-F546-4EEB-82B3-EF6D78CBA6A8}"/>
                  </a:ext>
                </a:extLst>
              </p:cNvPr>
              <p:cNvSpPr>
                <a:spLocks/>
              </p:cNvSpPr>
              <p:nvPr/>
            </p:nvSpPr>
            <p:spPr bwMode="auto">
              <a:xfrm>
                <a:off x="1981"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79" name="Freeform 2884">
                <a:extLst>
                  <a:ext uri="{FF2B5EF4-FFF2-40B4-BE49-F238E27FC236}">
                    <a16:creationId xmlns:a16="http://schemas.microsoft.com/office/drawing/2014/main" id="{6ED132AE-D91C-46FD-9727-EAD1924E1D6D}"/>
                  </a:ext>
                </a:extLst>
              </p:cNvPr>
              <p:cNvSpPr>
                <a:spLocks/>
              </p:cNvSpPr>
              <p:nvPr/>
            </p:nvSpPr>
            <p:spPr bwMode="auto">
              <a:xfrm>
                <a:off x="198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0" name="Freeform 2885">
                <a:extLst>
                  <a:ext uri="{FF2B5EF4-FFF2-40B4-BE49-F238E27FC236}">
                    <a16:creationId xmlns:a16="http://schemas.microsoft.com/office/drawing/2014/main" id="{0EBE798E-A0E2-4073-8834-79A9D5612BA3}"/>
                  </a:ext>
                </a:extLst>
              </p:cNvPr>
              <p:cNvSpPr>
                <a:spLocks/>
              </p:cNvSpPr>
              <p:nvPr/>
            </p:nvSpPr>
            <p:spPr bwMode="auto">
              <a:xfrm>
                <a:off x="198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1" name="Freeform 2886">
                <a:extLst>
                  <a:ext uri="{FF2B5EF4-FFF2-40B4-BE49-F238E27FC236}">
                    <a16:creationId xmlns:a16="http://schemas.microsoft.com/office/drawing/2014/main" id="{FEA752E4-BC7D-46A6-941C-E2D0BA015811}"/>
                  </a:ext>
                </a:extLst>
              </p:cNvPr>
              <p:cNvSpPr>
                <a:spLocks/>
              </p:cNvSpPr>
              <p:nvPr/>
            </p:nvSpPr>
            <p:spPr bwMode="auto">
              <a:xfrm>
                <a:off x="1986"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2" name="Freeform 2887">
                <a:extLst>
                  <a:ext uri="{FF2B5EF4-FFF2-40B4-BE49-F238E27FC236}">
                    <a16:creationId xmlns:a16="http://schemas.microsoft.com/office/drawing/2014/main" id="{9B603691-916E-4BFE-88C3-F80181D50CF8}"/>
                  </a:ext>
                </a:extLst>
              </p:cNvPr>
              <p:cNvSpPr>
                <a:spLocks/>
              </p:cNvSpPr>
              <p:nvPr/>
            </p:nvSpPr>
            <p:spPr bwMode="auto">
              <a:xfrm>
                <a:off x="198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3" name="Freeform 2888">
                <a:extLst>
                  <a:ext uri="{FF2B5EF4-FFF2-40B4-BE49-F238E27FC236}">
                    <a16:creationId xmlns:a16="http://schemas.microsoft.com/office/drawing/2014/main" id="{45A57F39-3C14-4CFB-BEDD-67610FA01D57}"/>
                  </a:ext>
                </a:extLst>
              </p:cNvPr>
              <p:cNvSpPr>
                <a:spLocks/>
              </p:cNvSpPr>
              <p:nvPr/>
            </p:nvSpPr>
            <p:spPr bwMode="auto">
              <a:xfrm>
                <a:off x="199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4" name="Freeform 2889">
                <a:extLst>
                  <a:ext uri="{FF2B5EF4-FFF2-40B4-BE49-F238E27FC236}">
                    <a16:creationId xmlns:a16="http://schemas.microsoft.com/office/drawing/2014/main" id="{97740B46-17E4-41B7-8F5E-D4823AA49503}"/>
                  </a:ext>
                </a:extLst>
              </p:cNvPr>
              <p:cNvSpPr>
                <a:spLocks/>
              </p:cNvSpPr>
              <p:nvPr/>
            </p:nvSpPr>
            <p:spPr bwMode="auto">
              <a:xfrm>
                <a:off x="1991"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5" name="Freeform 2890">
                <a:extLst>
                  <a:ext uri="{FF2B5EF4-FFF2-40B4-BE49-F238E27FC236}">
                    <a16:creationId xmlns:a16="http://schemas.microsoft.com/office/drawing/2014/main" id="{C31EF96E-38A9-44F7-9932-670D699B518A}"/>
                  </a:ext>
                </a:extLst>
              </p:cNvPr>
              <p:cNvSpPr>
                <a:spLocks/>
              </p:cNvSpPr>
              <p:nvPr/>
            </p:nvSpPr>
            <p:spPr bwMode="auto">
              <a:xfrm>
                <a:off x="199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6" name="Freeform 2891">
                <a:extLst>
                  <a:ext uri="{FF2B5EF4-FFF2-40B4-BE49-F238E27FC236}">
                    <a16:creationId xmlns:a16="http://schemas.microsoft.com/office/drawing/2014/main" id="{991DFE8E-43E1-4D06-9848-5A188A38E7B1}"/>
                  </a:ext>
                </a:extLst>
              </p:cNvPr>
              <p:cNvSpPr>
                <a:spLocks/>
              </p:cNvSpPr>
              <p:nvPr/>
            </p:nvSpPr>
            <p:spPr bwMode="auto">
              <a:xfrm>
                <a:off x="199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7" name="Freeform 2892">
                <a:extLst>
                  <a:ext uri="{FF2B5EF4-FFF2-40B4-BE49-F238E27FC236}">
                    <a16:creationId xmlns:a16="http://schemas.microsoft.com/office/drawing/2014/main" id="{C6F1C091-AE43-46AE-8DC2-A8F5DF3DF134}"/>
                  </a:ext>
                </a:extLst>
              </p:cNvPr>
              <p:cNvSpPr>
                <a:spLocks/>
              </p:cNvSpPr>
              <p:nvPr/>
            </p:nvSpPr>
            <p:spPr bwMode="auto">
              <a:xfrm>
                <a:off x="199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8" name="Freeform 2893">
                <a:extLst>
                  <a:ext uri="{FF2B5EF4-FFF2-40B4-BE49-F238E27FC236}">
                    <a16:creationId xmlns:a16="http://schemas.microsoft.com/office/drawing/2014/main" id="{53F7C740-7C33-40E7-A8A2-476C1D11CCCA}"/>
                  </a:ext>
                </a:extLst>
              </p:cNvPr>
              <p:cNvSpPr>
                <a:spLocks/>
              </p:cNvSpPr>
              <p:nvPr/>
            </p:nvSpPr>
            <p:spPr bwMode="auto">
              <a:xfrm>
                <a:off x="199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89" name="Freeform 2894">
                <a:extLst>
                  <a:ext uri="{FF2B5EF4-FFF2-40B4-BE49-F238E27FC236}">
                    <a16:creationId xmlns:a16="http://schemas.microsoft.com/office/drawing/2014/main" id="{DDC84C35-48DC-4909-BD6C-1E9E7BA465ED}"/>
                  </a:ext>
                </a:extLst>
              </p:cNvPr>
              <p:cNvSpPr>
                <a:spLocks/>
              </p:cNvSpPr>
              <p:nvPr/>
            </p:nvSpPr>
            <p:spPr bwMode="auto">
              <a:xfrm>
                <a:off x="2001" y="4860"/>
                <a:ext cx="2"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0" name="Freeform 2895">
                <a:extLst>
                  <a:ext uri="{FF2B5EF4-FFF2-40B4-BE49-F238E27FC236}">
                    <a16:creationId xmlns:a16="http://schemas.microsoft.com/office/drawing/2014/main" id="{2B350CF4-526B-45B9-B5C4-B24255860AEB}"/>
                  </a:ext>
                </a:extLst>
              </p:cNvPr>
              <p:cNvSpPr>
                <a:spLocks/>
              </p:cNvSpPr>
              <p:nvPr/>
            </p:nvSpPr>
            <p:spPr bwMode="auto">
              <a:xfrm>
                <a:off x="200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1" name="Freeform 2896">
                <a:extLst>
                  <a:ext uri="{FF2B5EF4-FFF2-40B4-BE49-F238E27FC236}">
                    <a16:creationId xmlns:a16="http://schemas.microsoft.com/office/drawing/2014/main" id="{8F138AB9-AD60-4C52-B014-2E2C3E5F5C9A}"/>
                  </a:ext>
                </a:extLst>
              </p:cNvPr>
              <p:cNvSpPr>
                <a:spLocks/>
              </p:cNvSpPr>
              <p:nvPr/>
            </p:nvSpPr>
            <p:spPr bwMode="auto">
              <a:xfrm>
                <a:off x="2004"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2" name="Freeform 2897">
                <a:extLst>
                  <a:ext uri="{FF2B5EF4-FFF2-40B4-BE49-F238E27FC236}">
                    <a16:creationId xmlns:a16="http://schemas.microsoft.com/office/drawing/2014/main" id="{FAA2ED6C-60BF-4B9D-8157-2B0713874381}"/>
                  </a:ext>
                </a:extLst>
              </p:cNvPr>
              <p:cNvSpPr>
                <a:spLocks/>
              </p:cNvSpPr>
              <p:nvPr/>
            </p:nvSpPr>
            <p:spPr bwMode="auto">
              <a:xfrm>
                <a:off x="200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3" name="Freeform 2898">
                <a:extLst>
                  <a:ext uri="{FF2B5EF4-FFF2-40B4-BE49-F238E27FC236}">
                    <a16:creationId xmlns:a16="http://schemas.microsoft.com/office/drawing/2014/main" id="{0350EA38-F1E3-47A6-829B-518DF6D18CEA}"/>
                  </a:ext>
                </a:extLst>
              </p:cNvPr>
              <p:cNvSpPr>
                <a:spLocks/>
              </p:cNvSpPr>
              <p:nvPr/>
            </p:nvSpPr>
            <p:spPr bwMode="auto">
              <a:xfrm>
                <a:off x="200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4" name="Freeform 2899">
                <a:extLst>
                  <a:ext uri="{FF2B5EF4-FFF2-40B4-BE49-F238E27FC236}">
                    <a16:creationId xmlns:a16="http://schemas.microsoft.com/office/drawing/2014/main" id="{5BCF0741-0321-4D5E-9124-553C7FDDE691}"/>
                  </a:ext>
                </a:extLst>
              </p:cNvPr>
              <p:cNvSpPr>
                <a:spLocks/>
              </p:cNvSpPr>
              <p:nvPr/>
            </p:nvSpPr>
            <p:spPr bwMode="auto">
              <a:xfrm>
                <a:off x="200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5" name="Freeform 2900">
                <a:extLst>
                  <a:ext uri="{FF2B5EF4-FFF2-40B4-BE49-F238E27FC236}">
                    <a16:creationId xmlns:a16="http://schemas.microsoft.com/office/drawing/2014/main" id="{112CD051-903E-4C99-BFDD-7C5A35AA6BE2}"/>
                  </a:ext>
                </a:extLst>
              </p:cNvPr>
              <p:cNvSpPr>
                <a:spLocks/>
              </p:cNvSpPr>
              <p:nvPr/>
            </p:nvSpPr>
            <p:spPr bwMode="auto">
              <a:xfrm>
                <a:off x="201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6" name="Freeform 2901">
                <a:extLst>
                  <a:ext uri="{FF2B5EF4-FFF2-40B4-BE49-F238E27FC236}">
                    <a16:creationId xmlns:a16="http://schemas.microsoft.com/office/drawing/2014/main" id="{76EA0B57-1718-4A22-AB90-74C32015CDC4}"/>
                  </a:ext>
                </a:extLst>
              </p:cNvPr>
              <p:cNvSpPr>
                <a:spLocks/>
              </p:cNvSpPr>
              <p:nvPr/>
            </p:nvSpPr>
            <p:spPr bwMode="auto">
              <a:xfrm>
                <a:off x="2012"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7" name="Freeform 2902">
                <a:extLst>
                  <a:ext uri="{FF2B5EF4-FFF2-40B4-BE49-F238E27FC236}">
                    <a16:creationId xmlns:a16="http://schemas.microsoft.com/office/drawing/2014/main" id="{81AE05B0-3E1A-45F6-B7C6-636310DFC325}"/>
                  </a:ext>
                </a:extLst>
              </p:cNvPr>
              <p:cNvSpPr>
                <a:spLocks/>
              </p:cNvSpPr>
              <p:nvPr/>
            </p:nvSpPr>
            <p:spPr bwMode="auto">
              <a:xfrm>
                <a:off x="201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8" name="Freeform 2903">
                <a:extLst>
                  <a:ext uri="{FF2B5EF4-FFF2-40B4-BE49-F238E27FC236}">
                    <a16:creationId xmlns:a16="http://schemas.microsoft.com/office/drawing/2014/main" id="{19825177-04A9-4F4F-8768-06AFC2913356}"/>
                  </a:ext>
                </a:extLst>
              </p:cNvPr>
              <p:cNvSpPr>
                <a:spLocks/>
              </p:cNvSpPr>
              <p:nvPr/>
            </p:nvSpPr>
            <p:spPr bwMode="auto">
              <a:xfrm>
                <a:off x="201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99" name="Freeform 2904">
                <a:extLst>
                  <a:ext uri="{FF2B5EF4-FFF2-40B4-BE49-F238E27FC236}">
                    <a16:creationId xmlns:a16="http://schemas.microsoft.com/office/drawing/2014/main" id="{83A66D03-D900-4957-B770-E0A6038B99CA}"/>
                  </a:ext>
                </a:extLst>
              </p:cNvPr>
              <p:cNvSpPr>
                <a:spLocks/>
              </p:cNvSpPr>
              <p:nvPr/>
            </p:nvSpPr>
            <p:spPr bwMode="auto">
              <a:xfrm>
                <a:off x="2018"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0" name="Freeform 2905">
                <a:extLst>
                  <a:ext uri="{FF2B5EF4-FFF2-40B4-BE49-F238E27FC236}">
                    <a16:creationId xmlns:a16="http://schemas.microsoft.com/office/drawing/2014/main" id="{55E9B5A1-9A2D-4B70-8D07-9DF525ED0A62}"/>
                  </a:ext>
                </a:extLst>
              </p:cNvPr>
              <p:cNvSpPr>
                <a:spLocks/>
              </p:cNvSpPr>
              <p:nvPr/>
            </p:nvSpPr>
            <p:spPr bwMode="auto">
              <a:xfrm>
                <a:off x="2020"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1" name="Freeform 2906">
                <a:extLst>
                  <a:ext uri="{FF2B5EF4-FFF2-40B4-BE49-F238E27FC236}">
                    <a16:creationId xmlns:a16="http://schemas.microsoft.com/office/drawing/2014/main" id="{D14E6E90-C854-4DBF-89D6-273BB4FA6869}"/>
                  </a:ext>
                </a:extLst>
              </p:cNvPr>
              <p:cNvSpPr>
                <a:spLocks/>
              </p:cNvSpPr>
              <p:nvPr/>
            </p:nvSpPr>
            <p:spPr bwMode="auto">
              <a:xfrm>
                <a:off x="202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2" name="Freeform 2907">
                <a:extLst>
                  <a:ext uri="{FF2B5EF4-FFF2-40B4-BE49-F238E27FC236}">
                    <a16:creationId xmlns:a16="http://schemas.microsoft.com/office/drawing/2014/main" id="{BA956F79-05C7-430E-9CCD-EE83A5336004}"/>
                  </a:ext>
                </a:extLst>
              </p:cNvPr>
              <p:cNvSpPr>
                <a:spLocks/>
              </p:cNvSpPr>
              <p:nvPr/>
            </p:nvSpPr>
            <p:spPr bwMode="auto">
              <a:xfrm>
                <a:off x="202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3" name="Freeform 2908">
                <a:extLst>
                  <a:ext uri="{FF2B5EF4-FFF2-40B4-BE49-F238E27FC236}">
                    <a16:creationId xmlns:a16="http://schemas.microsoft.com/office/drawing/2014/main" id="{8653412B-B5A7-4B65-A9FD-80D61DF52758}"/>
                  </a:ext>
                </a:extLst>
              </p:cNvPr>
              <p:cNvSpPr>
                <a:spLocks/>
              </p:cNvSpPr>
              <p:nvPr/>
            </p:nvSpPr>
            <p:spPr bwMode="auto">
              <a:xfrm>
                <a:off x="2025"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4" name="Freeform 2909">
                <a:extLst>
                  <a:ext uri="{FF2B5EF4-FFF2-40B4-BE49-F238E27FC236}">
                    <a16:creationId xmlns:a16="http://schemas.microsoft.com/office/drawing/2014/main" id="{C0C6A773-9958-4459-88F7-D88BCD7CB575}"/>
                  </a:ext>
                </a:extLst>
              </p:cNvPr>
              <p:cNvSpPr>
                <a:spLocks/>
              </p:cNvSpPr>
              <p:nvPr/>
            </p:nvSpPr>
            <p:spPr bwMode="auto">
              <a:xfrm>
                <a:off x="2027"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5" name="Freeform 2910">
                <a:extLst>
                  <a:ext uri="{FF2B5EF4-FFF2-40B4-BE49-F238E27FC236}">
                    <a16:creationId xmlns:a16="http://schemas.microsoft.com/office/drawing/2014/main" id="{1DC3D4CB-C2DB-4C40-82D8-07C033E12C4C}"/>
                  </a:ext>
                </a:extLst>
              </p:cNvPr>
              <p:cNvSpPr>
                <a:spLocks/>
              </p:cNvSpPr>
              <p:nvPr/>
            </p:nvSpPr>
            <p:spPr bwMode="auto">
              <a:xfrm>
                <a:off x="2028"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6" name="Freeform 2911">
                <a:extLst>
                  <a:ext uri="{FF2B5EF4-FFF2-40B4-BE49-F238E27FC236}">
                    <a16:creationId xmlns:a16="http://schemas.microsoft.com/office/drawing/2014/main" id="{A8FC013E-08BF-4F3A-AABD-FD0FDCCDDDAD}"/>
                  </a:ext>
                </a:extLst>
              </p:cNvPr>
              <p:cNvSpPr>
                <a:spLocks/>
              </p:cNvSpPr>
              <p:nvPr/>
            </p:nvSpPr>
            <p:spPr bwMode="auto">
              <a:xfrm>
                <a:off x="2030"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7" name="Freeform 2912">
                <a:extLst>
                  <a:ext uri="{FF2B5EF4-FFF2-40B4-BE49-F238E27FC236}">
                    <a16:creationId xmlns:a16="http://schemas.microsoft.com/office/drawing/2014/main" id="{05A121C4-25BA-413A-BE61-10832B3BDDA0}"/>
                  </a:ext>
                </a:extLst>
              </p:cNvPr>
              <p:cNvSpPr>
                <a:spLocks/>
              </p:cNvSpPr>
              <p:nvPr/>
            </p:nvSpPr>
            <p:spPr bwMode="auto">
              <a:xfrm>
                <a:off x="2032"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8" name="Freeform 2913">
                <a:extLst>
                  <a:ext uri="{FF2B5EF4-FFF2-40B4-BE49-F238E27FC236}">
                    <a16:creationId xmlns:a16="http://schemas.microsoft.com/office/drawing/2014/main" id="{BAB60B8A-1D2F-4425-81D5-5CF987CEFEB6}"/>
                  </a:ext>
                </a:extLst>
              </p:cNvPr>
              <p:cNvSpPr>
                <a:spLocks/>
              </p:cNvSpPr>
              <p:nvPr/>
            </p:nvSpPr>
            <p:spPr bwMode="auto">
              <a:xfrm>
                <a:off x="2033"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09" name="Freeform 2914">
                <a:extLst>
                  <a:ext uri="{FF2B5EF4-FFF2-40B4-BE49-F238E27FC236}">
                    <a16:creationId xmlns:a16="http://schemas.microsoft.com/office/drawing/2014/main" id="{08BF9923-FCFC-41DD-9A03-2499FAF87377}"/>
                  </a:ext>
                </a:extLst>
              </p:cNvPr>
              <p:cNvSpPr>
                <a:spLocks/>
              </p:cNvSpPr>
              <p:nvPr/>
            </p:nvSpPr>
            <p:spPr bwMode="auto">
              <a:xfrm>
                <a:off x="2035"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0" name="Freeform 2915">
                <a:extLst>
                  <a:ext uri="{FF2B5EF4-FFF2-40B4-BE49-F238E27FC236}">
                    <a16:creationId xmlns:a16="http://schemas.microsoft.com/office/drawing/2014/main" id="{1312652C-BF74-4FA9-A9C8-3F5FC6DB6CB5}"/>
                  </a:ext>
                </a:extLst>
              </p:cNvPr>
              <p:cNvSpPr>
                <a:spLocks/>
              </p:cNvSpPr>
              <p:nvPr/>
            </p:nvSpPr>
            <p:spPr bwMode="auto">
              <a:xfrm>
                <a:off x="2037"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1" name="Freeform 2916">
                <a:extLst>
                  <a:ext uri="{FF2B5EF4-FFF2-40B4-BE49-F238E27FC236}">
                    <a16:creationId xmlns:a16="http://schemas.microsoft.com/office/drawing/2014/main" id="{71F80079-A3F6-4322-AF62-AD03EC404F25}"/>
                  </a:ext>
                </a:extLst>
              </p:cNvPr>
              <p:cNvSpPr>
                <a:spLocks/>
              </p:cNvSpPr>
              <p:nvPr/>
            </p:nvSpPr>
            <p:spPr bwMode="auto">
              <a:xfrm>
                <a:off x="203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2" name="Freeform 2917">
                <a:extLst>
                  <a:ext uri="{FF2B5EF4-FFF2-40B4-BE49-F238E27FC236}">
                    <a16:creationId xmlns:a16="http://schemas.microsoft.com/office/drawing/2014/main" id="{B7F86FA8-9999-4D86-8775-CB1B877996AA}"/>
                  </a:ext>
                </a:extLst>
              </p:cNvPr>
              <p:cNvSpPr>
                <a:spLocks/>
              </p:cNvSpPr>
              <p:nvPr/>
            </p:nvSpPr>
            <p:spPr bwMode="auto">
              <a:xfrm>
                <a:off x="2041"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3" name="Freeform 2918">
                <a:extLst>
                  <a:ext uri="{FF2B5EF4-FFF2-40B4-BE49-F238E27FC236}">
                    <a16:creationId xmlns:a16="http://schemas.microsoft.com/office/drawing/2014/main" id="{A667A6EF-4930-47F4-85B8-D6018F7F16B1}"/>
                  </a:ext>
                </a:extLst>
              </p:cNvPr>
              <p:cNvSpPr>
                <a:spLocks/>
              </p:cNvSpPr>
              <p:nvPr/>
            </p:nvSpPr>
            <p:spPr bwMode="auto">
              <a:xfrm>
                <a:off x="2043"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4" name="Freeform 2919">
                <a:extLst>
                  <a:ext uri="{FF2B5EF4-FFF2-40B4-BE49-F238E27FC236}">
                    <a16:creationId xmlns:a16="http://schemas.microsoft.com/office/drawing/2014/main" id="{6C3AF06E-2E88-4FA3-9AA1-34296906746A}"/>
                  </a:ext>
                </a:extLst>
              </p:cNvPr>
              <p:cNvSpPr>
                <a:spLocks/>
              </p:cNvSpPr>
              <p:nvPr/>
            </p:nvSpPr>
            <p:spPr bwMode="auto">
              <a:xfrm>
                <a:off x="2044"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5" name="Freeform 2920">
                <a:extLst>
                  <a:ext uri="{FF2B5EF4-FFF2-40B4-BE49-F238E27FC236}">
                    <a16:creationId xmlns:a16="http://schemas.microsoft.com/office/drawing/2014/main" id="{34CA1577-7D05-4AE5-83A2-556BB2964B16}"/>
                  </a:ext>
                </a:extLst>
              </p:cNvPr>
              <p:cNvSpPr>
                <a:spLocks/>
              </p:cNvSpPr>
              <p:nvPr/>
            </p:nvSpPr>
            <p:spPr bwMode="auto">
              <a:xfrm>
                <a:off x="204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6" name="Freeform 2921">
                <a:extLst>
                  <a:ext uri="{FF2B5EF4-FFF2-40B4-BE49-F238E27FC236}">
                    <a16:creationId xmlns:a16="http://schemas.microsoft.com/office/drawing/2014/main" id="{8059CA16-B8F1-4245-A2E0-B820DE2B0523}"/>
                  </a:ext>
                </a:extLst>
              </p:cNvPr>
              <p:cNvSpPr>
                <a:spLocks/>
              </p:cNvSpPr>
              <p:nvPr/>
            </p:nvSpPr>
            <p:spPr bwMode="auto">
              <a:xfrm>
                <a:off x="2048"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7" name="Freeform 2922">
                <a:extLst>
                  <a:ext uri="{FF2B5EF4-FFF2-40B4-BE49-F238E27FC236}">
                    <a16:creationId xmlns:a16="http://schemas.microsoft.com/office/drawing/2014/main" id="{850F6B61-2454-4B0A-B8E0-5BA97A5E3E17}"/>
                  </a:ext>
                </a:extLst>
              </p:cNvPr>
              <p:cNvSpPr>
                <a:spLocks/>
              </p:cNvSpPr>
              <p:nvPr/>
            </p:nvSpPr>
            <p:spPr bwMode="auto">
              <a:xfrm>
                <a:off x="1693" y="4792"/>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8" name="Freeform 2923">
                <a:extLst>
                  <a:ext uri="{FF2B5EF4-FFF2-40B4-BE49-F238E27FC236}">
                    <a16:creationId xmlns:a16="http://schemas.microsoft.com/office/drawing/2014/main" id="{080E6424-9DF2-49FA-983F-1557EBB9126F}"/>
                  </a:ext>
                </a:extLst>
              </p:cNvPr>
              <p:cNvSpPr>
                <a:spLocks/>
              </p:cNvSpPr>
              <p:nvPr/>
            </p:nvSpPr>
            <p:spPr bwMode="auto">
              <a:xfrm>
                <a:off x="1693" y="4795"/>
                <a:ext cx="166" cy="4"/>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19" name="Freeform 2924">
                <a:extLst>
                  <a:ext uri="{FF2B5EF4-FFF2-40B4-BE49-F238E27FC236}">
                    <a16:creationId xmlns:a16="http://schemas.microsoft.com/office/drawing/2014/main" id="{C9DDED04-0D68-4F56-BA42-F2A186D494B4}"/>
                  </a:ext>
                </a:extLst>
              </p:cNvPr>
              <p:cNvSpPr>
                <a:spLocks/>
              </p:cNvSpPr>
              <p:nvPr/>
            </p:nvSpPr>
            <p:spPr bwMode="auto">
              <a:xfrm>
                <a:off x="1693" y="4800"/>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0" name="Freeform 2925">
                <a:extLst>
                  <a:ext uri="{FF2B5EF4-FFF2-40B4-BE49-F238E27FC236}">
                    <a16:creationId xmlns:a16="http://schemas.microsoft.com/office/drawing/2014/main" id="{0C9C2791-C227-4BB1-849F-6A8367089702}"/>
                  </a:ext>
                </a:extLst>
              </p:cNvPr>
              <p:cNvSpPr>
                <a:spLocks/>
              </p:cNvSpPr>
              <p:nvPr/>
            </p:nvSpPr>
            <p:spPr bwMode="auto">
              <a:xfrm>
                <a:off x="1505" y="4792"/>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1" name="Freeform 2926">
                <a:extLst>
                  <a:ext uri="{FF2B5EF4-FFF2-40B4-BE49-F238E27FC236}">
                    <a16:creationId xmlns:a16="http://schemas.microsoft.com/office/drawing/2014/main" id="{C9A93B66-5935-4086-BD4E-922F4D5160C5}"/>
                  </a:ext>
                </a:extLst>
              </p:cNvPr>
              <p:cNvSpPr>
                <a:spLocks/>
              </p:cNvSpPr>
              <p:nvPr/>
            </p:nvSpPr>
            <p:spPr bwMode="auto">
              <a:xfrm>
                <a:off x="1505" y="4795"/>
                <a:ext cx="166" cy="4"/>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2" name="Freeform 2927">
                <a:extLst>
                  <a:ext uri="{FF2B5EF4-FFF2-40B4-BE49-F238E27FC236}">
                    <a16:creationId xmlns:a16="http://schemas.microsoft.com/office/drawing/2014/main" id="{DEE5D0C3-0348-44F4-8F49-5E717446F479}"/>
                  </a:ext>
                </a:extLst>
              </p:cNvPr>
              <p:cNvSpPr>
                <a:spLocks/>
              </p:cNvSpPr>
              <p:nvPr/>
            </p:nvSpPr>
            <p:spPr bwMode="auto">
              <a:xfrm>
                <a:off x="1505" y="4800"/>
                <a:ext cx="166" cy="3"/>
              </a:xfrm>
              <a:custGeom>
                <a:avLst/>
                <a:gdLst>
                  <a:gd name="T0" fmla="*/ 0 w 293"/>
                  <a:gd name="T1" fmla="*/ 6 h 6"/>
                  <a:gd name="T2" fmla="*/ 293 w 293"/>
                  <a:gd name="T3" fmla="*/ 6 h 6"/>
                  <a:gd name="T4" fmla="*/ 293 w 293"/>
                  <a:gd name="T5" fmla="*/ 0 h 6"/>
                  <a:gd name="T6" fmla="*/ 0 w 293"/>
                  <a:gd name="T7" fmla="*/ 0 h 6"/>
                </a:gdLst>
                <a:ahLst/>
                <a:cxnLst>
                  <a:cxn ang="0">
                    <a:pos x="T0" y="T1"/>
                  </a:cxn>
                  <a:cxn ang="0">
                    <a:pos x="T2" y="T3"/>
                  </a:cxn>
                  <a:cxn ang="0">
                    <a:pos x="T4" y="T5"/>
                  </a:cxn>
                  <a:cxn ang="0">
                    <a:pos x="T6" y="T7"/>
                  </a:cxn>
                </a:cxnLst>
                <a:rect l="0" t="0" r="r" b="b"/>
                <a:pathLst>
                  <a:path w="293" h="6">
                    <a:moveTo>
                      <a:pt x="0" y="6"/>
                    </a:moveTo>
                    <a:lnTo>
                      <a:pt x="293" y="6"/>
                    </a:lnTo>
                    <a:lnTo>
                      <a:pt x="293"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3" name="Rectangle 2928">
                <a:extLst>
                  <a:ext uri="{FF2B5EF4-FFF2-40B4-BE49-F238E27FC236}">
                    <a16:creationId xmlns:a16="http://schemas.microsoft.com/office/drawing/2014/main" id="{6CFBCB04-F205-4CD6-ADAE-A5D9164EE270}"/>
                  </a:ext>
                </a:extLst>
              </p:cNvPr>
              <p:cNvSpPr>
                <a:spLocks noChangeArrowheads="1"/>
              </p:cNvSpPr>
              <p:nvPr/>
            </p:nvSpPr>
            <p:spPr bwMode="auto">
              <a:xfrm>
                <a:off x="1318" y="4792"/>
                <a:ext cx="165"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4" name="Rectangle 2929">
                <a:extLst>
                  <a:ext uri="{FF2B5EF4-FFF2-40B4-BE49-F238E27FC236}">
                    <a16:creationId xmlns:a16="http://schemas.microsoft.com/office/drawing/2014/main" id="{3F4E2AC1-DD00-4977-80F1-43C7595EEB5C}"/>
                  </a:ext>
                </a:extLst>
              </p:cNvPr>
              <p:cNvSpPr>
                <a:spLocks noChangeArrowheads="1"/>
              </p:cNvSpPr>
              <p:nvPr/>
            </p:nvSpPr>
            <p:spPr bwMode="auto">
              <a:xfrm>
                <a:off x="1318" y="4795"/>
                <a:ext cx="165"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5" name="Rectangle 2930">
                <a:extLst>
                  <a:ext uri="{FF2B5EF4-FFF2-40B4-BE49-F238E27FC236}">
                    <a16:creationId xmlns:a16="http://schemas.microsoft.com/office/drawing/2014/main" id="{CA0B49D3-BA24-4399-98B4-DD652F822591}"/>
                  </a:ext>
                </a:extLst>
              </p:cNvPr>
              <p:cNvSpPr>
                <a:spLocks noChangeArrowheads="1"/>
              </p:cNvSpPr>
              <p:nvPr/>
            </p:nvSpPr>
            <p:spPr bwMode="auto">
              <a:xfrm>
                <a:off x="1318" y="4800"/>
                <a:ext cx="165"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6" name="Freeform 2931">
                <a:extLst>
                  <a:ext uri="{FF2B5EF4-FFF2-40B4-BE49-F238E27FC236}">
                    <a16:creationId xmlns:a16="http://schemas.microsoft.com/office/drawing/2014/main" id="{2FA6C881-484A-463F-832E-47F3729FEB4F}"/>
                  </a:ext>
                </a:extLst>
              </p:cNvPr>
              <p:cNvSpPr>
                <a:spLocks/>
              </p:cNvSpPr>
              <p:nvPr/>
            </p:nvSpPr>
            <p:spPr bwMode="auto">
              <a:xfrm>
                <a:off x="1885" y="4792"/>
                <a:ext cx="165" cy="3"/>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7" name="Freeform 2932">
                <a:extLst>
                  <a:ext uri="{FF2B5EF4-FFF2-40B4-BE49-F238E27FC236}">
                    <a16:creationId xmlns:a16="http://schemas.microsoft.com/office/drawing/2014/main" id="{0D5557B7-AE78-4DEC-976D-FC09B597342C}"/>
                  </a:ext>
                </a:extLst>
              </p:cNvPr>
              <p:cNvSpPr>
                <a:spLocks/>
              </p:cNvSpPr>
              <p:nvPr/>
            </p:nvSpPr>
            <p:spPr bwMode="auto">
              <a:xfrm>
                <a:off x="1885" y="4795"/>
                <a:ext cx="165" cy="4"/>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8" name="Freeform 2933">
                <a:extLst>
                  <a:ext uri="{FF2B5EF4-FFF2-40B4-BE49-F238E27FC236}">
                    <a16:creationId xmlns:a16="http://schemas.microsoft.com/office/drawing/2014/main" id="{084F8EDC-0D5F-415C-825C-B1B1DD288560}"/>
                  </a:ext>
                </a:extLst>
              </p:cNvPr>
              <p:cNvSpPr>
                <a:spLocks/>
              </p:cNvSpPr>
              <p:nvPr/>
            </p:nvSpPr>
            <p:spPr bwMode="auto">
              <a:xfrm>
                <a:off x="1885" y="4800"/>
                <a:ext cx="165" cy="3"/>
              </a:xfrm>
              <a:custGeom>
                <a:avLst/>
                <a:gdLst>
                  <a:gd name="T0" fmla="*/ 0 w 292"/>
                  <a:gd name="T1" fmla="*/ 6 h 6"/>
                  <a:gd name="T2" fmla="*/ 292 w 292"/>
                  <a:gd name="T3" fmla="*/ 6 h 6"/>
                  <a:gd name="T4" fmla="*/ 292 w 292"/>
                  <a:gd name="T5" fmla="*/ 0 h 6"/>
                  <a:gd name="T6" fmla="*/ 0 w 292"/>
                  <a:gd name="T7" fmla="*/ 0 h 6"/>
                </a:gdLst>
                <a:ahLst/>
                <a:cxnLst>
                  <a:cxn ang="0">
                    <a:pos x="T0" y="T1"/>
                  </a:cxn>
                  <a:cxn ang="0">
                    <a:pos x="T2" y="T3"/>
                  </a:cxn>
                  <a:cxn ang="0">
                    <a:pos x="T4" y="T5"/>
                  </a:cxn>
                  <a:cxn ang="0">
                    <a:pos x="T6" y="T7"/>
                  </a:cxn>
                </a:cxnLst>
                <a:rect l="0" t="0" r="r" b="b"/>
                <a:pathLst>
                  <a:path w="292" h="6">
                    <a:moveTo>
                      <a:pt x="0" y="6"/>
                    </a:moveTo>
                    <a:lnTo>
                      <a:pt x="292" y="6"/>
                    </a:lnTo>
                    <a:lnTo>
                      <a:pt x="292"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29" name="Freeform 2934">
                <a:extLst>
                  <a:ext uri="{FF2B5EF4-FFF2-40B4-BE49-F238E27FC236}">
                    <a16:creationId xmlns:a16="http://schemas.microsoft.com/office/drawing/2014/main" id="{7EBF5EF6-68DB-4ED9-9625-1E29FD489D99}"/>
                  </a:ext>
                </a:extLst>
              </p:cNvPr>
              <p:cNvSpPr>
                <a:spLocks/>
              </p:cNvSpPr>
              <p:nvPr/>
            </p:nvSpPr>
            <p:spPr bwMode="auto">
              <a:xfrm>
                <a:off x="1885" y="4792"/>
                <a:ext cx="165" cy="3"/>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0" name="Freeform 2935">
                <a:extLst>
                  <a:ext uri="{FF2B5EF4-FFF2-40B4-BE49-F238E27FC236}">
                    <a16:creationId xmlns:a16="http://schemas.microsoft.com/office/drawing/2014/main" id="{9D5DAD78-16FD-44CC-91B4-7D05416E8C7A}"/>
                  </a:ext>
                </a:extLst>
              </p:cNvPr>
              <p:cNvSpPr>
                <a:spLocks/>
              </p:cNvSpPr>
              <p:nvPr/>
            </p:nvSpPr>
            <p:spPr bwMode="auto">
              <a:xfrm>
                <a:off x="1885" y="4795"/>
                <a:ext cx="165" cy="4"/>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1" name="Freeform 2936">
                <a:extLst>
                  <a:ext uri="{FF2B5EF4-FFF2-40B4-BE49-F238E27FC236}">
                    <a16:creationId xmlns:a16="http://schemas.microsoft.com/office/drawing/2014/main" id="{937DFBFA-9085-4C87-B25D-1B3AB929E92D}"/>
                  </a:ext>
                </a:extLst>
              </p:cNvPr>
              <p:cNvSpPr>
                <a:spLocks/>
              </p:cNvSpPr>
              <p:nvPr/>
            </p:nvSpPr>
            <p:spPr bwMode="auto">
              <a:xfrm>
                <a:off x="1885" y="4800"/>
                <a:ext cx="165" cy="3"/>
              </a:xfrm>
              <a:custGeom>
                <a:avLst/>
                <a:gdLst>
                  <a:gd name="T0" fmla="*/ 0 w 291"/>
                  <a:gd name="T1" fmla="*/ 6 h 6"/>
                  <a:gd name="T2" fmla="*/ 291 w 291"/>
                  <a:gd name="T3" fmla="*/ 6 h 6"/>
                  <a:gd name="T4" fmla="*/ 291 w 291"/>
                  <a:gd name="T5" fmla="*/ 0 h 6"/>
                  <a:gd name="T6" fmla="*/ 0 w 291"/>
                  <a:gd name="T7" fmla="*/ 0 h 6"/>
                </a:gdLst>
                <a:ahLst/>
                <a:cxnLst>
                  <a:cxn ang="0">
                    <a:pos x="T0" y="T1"/>
                  </a:cxn>
                  <a:cxn ang="0">
                    <a:pos x="T2" y="T3"/>
                  </a:cxn>
                  <a:cxn ang="0">
                    <a:pos x="T4" y="T5"/>
                  </a:cxn>
                  <a:cxn ang="0">
                    <a:pos x="T6" y="T7"/>
                  </a:cxn>
                </a:cxnLst>
                <a:rect l="0" t="0" r="r" b="b"/>
                <a:pathLst>
                  <a:path w="291" h="6">
                    <a:moveTo>
                      <a:pt x="0" y="6"/>
                    </a:moveTo>
                    <a:lnTo>
                      <a:pt x="291" y="6"/>
                    </a:lnTo>
                    <a:lnTo>
                      <a:pt x="291"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2" name="Freeform 2937">
                <a:extLst>
                  <a:ext uri="{FF2B5EF4-FFF2-40B4-BE49-F238E27FC236}">
                    <a16:creationId xmlns:a16="http://schemas.microsoft.com/office/drawing/2014/main" id="{7FAB49F6-8A23-47B0-AF29-26074D88BBC9}"/>
                  </a:ext>
                </a:extLst>
              </p:cNvPr>
              <p:cNvSpPr>
                <a:spLocks/>
              </p:cNvSpPr>
              <p:nvPr/>
            </p:nvSpPr>
            <p:spPr bwMode="auto">
              <a:xfrm>
                <a:off x="1398" y="4801"/>
                <a:ext cx="4"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3" name="Rectangle 2938">
                <a:extLst>
                  <a:ext uri="{FF2B5EF4-FFF2-40B4-BE49-F238E27FC236}">
                    <a16:creationId xmlns:a16="http://schemas.microsoft.com/office/drawing/2014/main" id="{2FB305FA-10F9-4221-80A5-FE0C6FCF03E7}"/>
                  </a:ext>
                </a:extLst>
              </p:cNvPr>
              <p:cNvSpPr>
                <a:spLocks noChangeArrowheads="1"/>
              </p:cNvSpPr>
              <p:nvPr/>
            </p:nvSpPr>
            <p:spPr bwMode="auto">
              <a:xfrm>
                <a:off x="1343" y="4801"/>
                <a:ext cx="3" cy="5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4" name="Freeform 2939">
                <a:extLst>
                  <a:ext uri="{FF2B5EF4-FFF2-40B4-BE49-F238E27FC236}">
                    <a16:creationId xmlns:a16="http://schemas.microsoft.com/office/drawing/2014/main" id="{CDE58427-116F-42E0-A350-66064D0BCB33}"/>
                  </a:ext>
                </a:extLst>
              </p:cNvPr>
              <p:cNvSpPr>
                <a:spLocks/>
              </p:cNvSpPr>
              <p:nvPr/>
            </p:nvSpPr>
            <p:spPr bwMode="auto">
              <a:xfrm>
                <a:off x="1454"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5" name="Freeform 2940">
                <a:extLst>
                  <a:ext uri="{FF2B5EF4-FFF2-40B4-BE49-F238E27FC236}">
                    <a16:creationId xmlns:a16="http://schemas.microsoft.com/office/drawing/2014/main" id="{12B2AF01-20FA-43CD-BDED-0A3E0956F97E}"/>
                  </a:ext>
                </a:extLst>
              </p:cNvPr>
              <p:cNvSpPr>
                <a:spLocks/>
              </p:cNvSpPr>
              <p:nvPr/>
            </p:nvSpPr>
            <p:spPr bwMode="auto">
              <a:xfrm>
                <a:off x="1587"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6" name="Freeform 2941">
                <a:extLst>
                  <a:ext uri="{FF2B5EF4-FFF2-40B4-BE49-F238E27FC236}">
                    <a16:creationId xmlns:a16="http://schemas.microsoft.com/office/drawing/2014/main" id="{808B78E1-B10F-45F6-87F6-C5ECF03499F9}"/>
                  </a:ext>
                </a:extLst>
              </p:cNvPr>
              <p:cNvSpPr>
                <a:spLocks/>
              </p:cNvSpPr>
              <p:nvPr/>
            </p:nvSpPr>
            <p:spPr bwMode="auto">
              <a:xfrm>
                <a:off x="1531"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7" name="Freeform 2942">
                <a:extLst>
                  <a:ext uri="{FF2B5EF4-FFF2-40B4-BE49-F238E27FC236}">
                    <a16:creationId xmlns:a16="http://schemas.microsoft.com/office/drawing/2014/main" id="{10FAB72F-CE9E-4D84-A814-DB04DBA8BE4A}"/>
                  </a:ext>
                </a:extLst>
              </p:cNvPr>
              <p:cNvSpPr>
                <a:spLocks/>
              </p:cNvSpPr>
              <p:nvPr/>
            </p:nvSpPr>
            <p:spPr bwMode="auto">
              <a:xfrm>
                <a:off x="1643" y="4801"/>
                <a:ext cx="3" cy="59"/>
              </a:xfrm>
              <a:custGeom>
                <a:avLst/>
                <a:gdLst>
                  <a:gd name="T0" fmla="*/ 0 w 5"/>
                  <a:gd name="T1" fmla="*/ 0 h 103"/>
                  <a:gd name="T2" fmla="*/ 0 w 5"/>
                  <a:gd name="T3" fmla="*/ 103 h 103"/>
                  <a:gd name="T4" fmla="*/ 5 w 5"/>
                  <a:gd name="T5" fmla="*/ 103 h 103"/>
                  <a:gd name="T6" fmla="*/ 5 w 5"/>
                  <a:gd name="T7" fmla="*/ 0 h 103"/>
                </a:gdLst>
                <a:ahLst/>
                <a:cxnLst>
                  <a:cxn ang="0">
                    <a:pos x="T0" y="T1"/>
                  </a:cxn>
                  <a:cxn ang="0">
                    <a:pos x="T2" y="T3"/>
                  </a:cxn>
                  <a:cxn ang="0">
                    <a:pos x="T4" y="T5"/>
                  </a:cxn>
                  <a:cxn ang="0">
                    <a:pos x="T6" y="T7"/>
                  </a:cxn>
                </a:cxnLst>
                <a:rect l="0" t="0" r="r" b="b"/>
                <a:pathLst>
                  <a:path w="5" h="103">
                    <a:moveTo>
                      <a:pt x="0" y="0"/>
                    </a:moveTo>
                    <a:lnTo>
                      <a:pt x="0" y="103"/>
                    </a:lnTo>
                    <a:lnTo>
                      <a:pt x="5" y="103"/>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8" name="Freeform 2943">
                <a:extLst>
                  <a:ext uri="{FF2B5EF4-FFF2-40B4-BE49-F238E27FC236}">
                    <a16:creationId xmlns:a16="http://schemas.microsoft.com/office/drawing/2014/main" id="{4D28C0D6-E9F8-427E-A8B4-20392269F8D9}"/>
                  </a:ext>
                </a:extLst>
              </p:cNvPr>
              <p:cNvSpPr>
                <a:spLocks/>
              </p:cNvSpPr>
              <p:nvPr/>
            </p:nvSpPr>
            <p:spPr bwMode="auto">
              <a:xfrm>
                <a:off x="1775"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39" name="Freeform 2944">
                <a:extLst>
                  <a:ext uri="{FF2B5EF4-FFF2-40B4-BE49-F238E27FC236}">
                    <a16:creationId xmlns:a16="http://schemas.microsoft.com/office/drawing/2014/main" id="{ABE2E3B4-0427-4C70-A10E-5F541A59C1EE}"/>
                  </a:ext>
                </a:extLst>
              </p:cNvPr>
              <p:cNvSpPr>
                <a:spLocks/>
              </p:cNvSpPr>
              <p:nvPr/>
            </p:nvSpPr>
            <p:spPr bwMode="auto">
              <a:xfrm>
                <a:off x="1719" y="4801"/>
                <a:ext cx="3" cy="59"/>
              </a:xfrm>
              <a:custGeom>
                <a:avLst/>
                <a:gdLst>
                  <a:gd name="T0" fmla="*/ 0 w 5"/>
                  <a:gd name="T1" fmla="*/ 0 h 103"/>
                  <a:gd name="T2" fmla="*/ 0 w 5"/>
                  <a:gd name="T3" fmla="*/ 103 h 103"/>
                  <a:gd name="T4" fmla="*/ 5 w 5"/>
                  <a:gd name="T5" fmla="*/ 103 h 103"/>
                  <a:gd name="T6" fmla="*/ 5 w 5"/>
                  <a:gd name="T7" fmla="*/ 0 h 103"/>
                </a:gdLst>
                <a:ahLst/>
                <a:cxnLst>
                  <a:cxn ang="0">
                    <a:pos x="T0" y="T1"/>
                  </a:cxn>
                  <a:cxn ang="0">
                    <a:pos x="T2" y="T3"/>
                  </a:cxn>
                  <a:cxn ang="0">
                    <a:pos x="T4" y="T5"/>
                  </a:cxn>
                  <a:cxn ang="0">
                    <a:pos x="T6" y="T7"/>
                  </a:cxn>
                </a:cxnLst>
                <a:rect l="0" t="0" r="r" b="b"/>
                <a:pathLst>
                  <a:path w="5" h="103">
                    <a:moveTo>
                      <a:pt x="0" y="0"/>
                    </a:moveTo>
                    <a:lnTo>
                      <a:pt x="0" y="103"/>
                    </a:lnTo>
                    <a:lnTo>
                      <a:pt x="5" y="103"/>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0" name="Freeform 2945">
                <a:extLst>
                  <a:ext uri="{FF2B5EF4-FFF2-40B4-BE49-F238E27FC236}">
                    <a16:creationId xmlns:a16="http://schemas.microsoft.com/office/drawing/2014/main" id="{B2D9DA58-2F4E-41AC-88C9-4E44616CDB83}"/>
                  </a:ext>
                </a:extLst>
              </p:cNvPr>
              <p:cNvSpPr>
                <a:spLocks/>
              </p:cNvSpPr>
              <p:nvPr/>
            </p:nvSpPr>
            <p:spPr bwMode="auto">
              <a:xfrm>
                <a:off x="1831"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1" name="Freeform 2946">
                <a:extLst>
                  <a:ext uri="{FF2B5EF4-FFF2-40B4-BE49-F238E27FC236}">
                    <a16:creationId xmlns:a16="http://schemas.microsoft.com/office/drawing/2014/main" id="{3EEC68C8-476F-47BB-B1AE-040CC1100BA1}"/>
                  </a:ext>
                </a:extLst>
              </p:cNvPr>
              <p:cNvSpPr>
                <a:spLocks/>
              </p:cNvSpPr>
              <p:nvPr/>
            </p:nvSpPr>
            <p:spPr bwMode="auto">
              <a:xfrm>
                <a:off x="1967" y="4801"/>
                <a:ext cx="3"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2" name="Freeform 2947">
                <a:extLst>
                  <a:ext uri="{FF2B5EF4-FFF2-40B4-BE49-F238E27FC236}">
                    <a16:creationId xmlns:a16="http://schemas.microsoft.com/office/drawing/2014/main" id="{357D1F62-3DFC-4CE3-8F0F-1FCC26C59891}"/>
                  </a:ext>
                </a:extLst>
              </p:cNvPr>
              <p:cNvSpPr>
                <a:spLocks/>
              </p:cNvSpPr>
              <p:nvPr/>
            </p:nvSpPr>
            <p:spPr bwMode="auto">
              <a:xfrm>
                <a:off x="1910" y="4801"/>
                <a:ext cx="4"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3" name="Freeform 2948">
                <a:extLst>
                  <a:ext uri="{FF2B5EF4-FFF2-40B4-BE49-F238E27FC236}">
                    <a16:creationId xmlns:a16="http://schemas.microsoft.com/office/drawing/2014/main" id="{BC04E649-F2CB-49A3-AA93-A5333AD911D2}"/>
                  </a:ext>
                </a:extLst>
              </p:cNvPr>
              <p:cNvSpPr>
                <a:spLocks/>
              </p:cNvSpPr>
              <p:nvPr/>
            </p:nvSpPr>
            <p:spPr bwMode="auto">
              <a:xfrm>
                <a:off x="2022" y="4801"/>
                <a:ext cx="4" cy="59"/>
              </a:xfrm>
              <a:custGeom>
                <a:avLst/>
                <a:gdLst>
                  <a:gd name="T0" fmla="*/ 0 w 6"/>
                  <a:gd name="T1" fmla="*/ 0 h 103"/>
                  <a:gd name="T2" fmla="*/ 0 w 6"/>
                  <a:gd name="T3" fmla="*/ 103 h 103"/>
                  <a:gd name="T4" fmla="*/ 6 w 6"/>
                  <a:gd name="T5" fmla="*/ 103 h 103"/>
                  <a:gd name="T6" fmla="*/ 6 w 6"/>
                  <a:gd name="T7" fmla="*/ 0 h 103"/>
                </a:gdLst>
                <a:ahLst/>
                <a:cxnLst>
                  <a:cxn ang="0">
                    <a:pos x="T0" y="T1"/>
                  </a:cxn>
                  <a:cxn ang="0">
                    <a:pos x="T2" y="T3"/>
                  </a:cxn>
                  <a:cxn ang="0">
                    <a:pos x="T4" y="T5"/>
                  </a:cxn>
                  <a:cxn ang="0">
                    <a:pos x="T6" y="T7"/>
                  </a:cxn>
                </a:cxnLst>
                <a:rect l="0" t="0" r="r" b="b"/>
                <a:pathLst>
                  <a:path w="6" h="103">
                    <a:moveTo>
                      <a:pt x="0" y="0"/>
                    </a:moveTo>
                    <a:lnTo>
                      <a:pt x="0" y="103"/>
                    </a:lnTo>
                    <a:lnTo>
                      <a:pt x="6" y="10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4" name="Freeform 2949">
                <a:extLst>
                  <a:ext uri="{FF2B5EF4-FFF2-40B4-BE49-F238E27FC236}">
                    <a16:creationId xmlns:a16="http://schemas.microsoft.com/office/drawing/2014/main" id="{C211D7C8-B557-4915-9EE2-53BC64DE14AC}"/>
                  </a:ext>
                </a:extLst>
              </p:cNvPr>
              <p:cNvSpPr>
                <a:spLocks/>
              </p:cNvSpPr>
              <p:nvPr/>
            </p:nvSpPr>
            <p:spPr bwMode="auto">
              <a:xfrm>
                <a:off x="1317" y="3929"/>
                <a:ext cx="3" cy="1081"/>
              </a:xfrm>
              <a:custGeom>
                <a:avLst/>
                <a:gdLst>
                  <a:gd name="T0" fmla="*/ 5 w 6"/>
                  <a:gd name="T1" fmla="*/ 1906 h 1906"/>
                  <a:gd name="T2" fmla="*/ 6 w 6"/>
                  <a:gd name="T3" fmla="*/ 0 h 1906"/>
                  <a:gd name="T4" fmla="*/ 0 w 6"/>
                  <a:gd name="T5" fmla="*/ 0 h 1906"/>
                  <a:gd name="T6" fmla="*/ 0 w 6"/>
                  <a:gd name="T7" fmla="*/ 1906 h 1906"/>
                  <a:gd name="T8" fmla="*/ 5 w 6"/>
                  <a:gd name="T9" fmla="*/ 1906 h 1906"/>
                </a:gdLst>
                <a:ahLst/>
                <a:cxnLst>
                  <a:cxn ang="0">
                    <a:pos x="T0" y="T1"/>
                  </a:cxn>
                  <a:cxn ang="0">
                    <a:pos x="T2" y="T3"/>
                  </a:cxn>
                  <a:cxn ang="0">
                    <a:pos x="T4" y="T5"/>
                  </a:cxn>
                  <a:cxn ang="0">
                    <a:pos x="T6" y="T7"/>
                  </a:cxn>
                  <a:cxn ang="0">
                    <a:pos x="T8" y="T9"/>
                  </a:cxn>
                </a:cxnLst>
                <a:rect l="0" t="0" r="r" b="b"/>
                <a:pathLst>
                  <a:path w="6" h="1906">
                    <a:moveTo>
                      <a:pt x="5" y="1906"/>
                    </a:moveTo>
                    <a:lnTo>
                      <a:pt x="6" y="0"/>
                    </a:lnTo>
                    <a:lnTo>
                      <a:pt x="0" y="0"/>
                    </a:lnTo>
                    <a:lnTo>
                      <a:pt x="0" y="1906"/>
                    </a:lnTo>
                    <a:lnTo>
                      <a:pt x="5" y="190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5" name="Freeform 2950">
                <a:extLst>
                  <a:ext uri="{FF2B5EF4-FFF2-40B4-BE49-F238E27FC236}">
                    <a16:creationId xmlns:a16="http://schemas.microsoft.com/office/drawing/2014/main" id="{46FADFBD-9E6D-4A69-A928-344D9D874091}"/>
                  </a:ext>
                </a:extLst>
              </p:cNvPr>
              <p:cNvSpPr>
                <a:spLocks/>
              </p:cNvSpPr>
              <p:nvPr/>
            </p:nvSpPr>
            <p:spPr bwMode="auto">
              <a:xfrm>
                <a:off x="1308" y="3929"/>
                <a:ext cx="4" cy="1081"/>
              </a:xfrm>
              <a:custGeom>
                <a:avLst/>
                <a:gdLst>
                  <a:gd name="T0" fmla="*/ 6 w 6"/>
                  <a:gd name="T1" fmla="*/ 1906 h 1906"/>
                  <a:gd name="T2" fmla="*/ 6 w 6"/>
                  <a:gd name="T3" fmla="*/ 0 h 1906"/>
                  <a:gd name="T4" fmla="*/ 1 w 6"/>
                  <a:gd name="T5" fmla="*/ 0 h 1906"/>
                  <a:gd name="T6" fmla="*/ 0 w 6"/>
                  <a:gd name="T7" fmla="*/ 1906 h 1906"/>
                  <a:gd name="T8" fmla="*/ 6 w 6"/>
                  <a:gd name="T9" fmla="*/ 1906 h 1906"/>
                </a:gdLst>
                <a:ahLst/>
                <a:cxnLst>
                  <a:cxn ang="0">
                    <a:pos x="T0" y="T1"/>
                  </a:cxn>
                  <a:cxn ang="0">
                    <a:pos x="T2" y="T3"/>
                  </a:cxn>
                  <a:cxn ang="0">
                    <a:pos x="T4" y="T5"/>
                  </a:cxn>
                  <a:cxn ang="0">
                    <a:pos x="T6" y="T7"/>
                  </a:cxn>
                  <a:cxn ang="0">
                    <a:pos x="T8" y="T9"/>
                  </a:cxn>
                </a:cxnLst>
                <a:rect l="0" t="0" r="r" b="b"/>
                <a:pathLst>
                  <a:path w="6" h="1906">
                    <a:moveTo>
                      <a:pt x="6" y="1906"/>
                    </a:moveTo>
                    <a:lnTo>
                      <a:pt x="6" y="0"/>
                    </a:lnTo>
                    <a:lnTo>
                      <a:pt x="1" y="0"/>
                    </a:lnTo>
                    <a:lnTo>
                      <a:pt x="0" y="1906"/>
                    </a:lnTo>
                    <a:lnTo>
                      <a:pt x="6" y="190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6" name="Freeform 2951">
                <a:extLst>
                  <a:ext uri="{FF2B5EF4-FFF2-40B4-BE49-F238E27FC236}">
                    <a16:creationId xmlns:a16="http://schemas.microsoft.com/office/drawing/2014/main" id="{301DB206-76ED-4DE7-962D-3F1371EB9122}"/>
                  </a:ext>
                </a:extLst>
              </p:cNvPr>
              <p:cNvSpPr>
                <a:spLocks/>
              </p:cNvSpPr>
              <p:nvPr/>
            </p:nvSpPr>
            <p:spPr bwMode="auto">
              <a:xfrm>
                <a:off x="2049" y="3929"/>
                <a:ext cx="3" cy="1082"/>
              </a:xfrm>
              <a:custGeom>
                <a:avLst/>
                <a:gdLst>
                  <a:gd name="T0" fmla="*/ 5 w 6"/>
                  <a:gd name="T1" fmla="*/ 1906 h 1906"/>
                  <a:gd name="T2" fmla="*/ 6 w 6"/>
                  <a:gd name="T3" fmla="*/ 0 h 1906"/>
                  <a:gd name="T4" fmla="*/ 0 w 6"/>
                  <a:gd name="T5" fmla="*/ 0 h 1906"/>
                  <a:gd name="T6" fmla="*/ 0 w 6"/>
                  <a:gd name="T7" fmla="*/ 1906 h 1906"/>
                </a:gdLst>
                <a:ahLst/>
                <a:cxnLst>
                  <a:cxn ang="0">
                    <a:pos x="T0" y="T1"/>
                  </a:cxn>
                  <a:cxn ang="0">
                    <a:pos x="T2" y="T3"/>
                  </a:cxn>
                  <a:cxn ang="0">
                    <a:pos x="T4" y="T5"/>
                  </a:cxn>
                  <a:cxn ang="0">
                    <a:pos x="T6" y="T7"/>
                  </a:cxn>
                </a:cxnLst>
                <a:rect l="0" t="0" r="r" b="b"/>
                <a:pathLst>
                  <a:path w="6" h="1906">
                    <a:moveTo>
                      <a:pt x="5" y="1906"/>
                    </a:moveTo>
                    <a:lnTo>
                      <a:pt x="6" y="0"/>
                    </a:lnTo>
                    <a:lnTo>
                      <a:pt x="0" y="0"/>
                    </a:lnTo>
                    <a:lnTo>
                      <a:pt x="0" y="190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7" name="Freeform 2952">
                <a:extLst>
                  <a:ext uri="{FF2B5EF4-FFF2-40B4-BE49-F238E27FC236}">
                    <a16:creationId xmlns:a16="http://schemas.microsoft.com/office/drawing/2014/main" id="{2E2EF698-1569-4DB0-A6FB-BDF0A993B498}"/>
                  </a:ext>
                </a:extLst>
              </p:cNvPr>
              <p:cNvSpPr>
                <a:spLocks/>
              </p:cNvSpPr>
              <p:nvPr/>
            </p:nvSpPr>
            <p:spPr bwMode="auto">
              <a:xfrm>
                <a:off x="2058" y="3929"/>
                <a:ext cx="3" cy="1081"/>
              </a:xfrm>
              <a:custGeom>
                <a:avLst/>
                <a:gdLst>
                  <a:gd name="T0" fmla="*/ 6 w 6"/>
                  <a:gd name="T1" fmla="*/ 1906 h 1906"/>
                  <a:gd name="T2" fmla="*/ 6 w 6"/>
                  <a:gd name="T3" fmla="*/ 0 h 1906"/>
                  <a:gd name="T4" fmla="*/ 1 w 6"/>
                  <a:gd name="T5" fmla="*/ 0 h 1906"/>
                  <a:gd name="T6" fmla="*/ 0 w 6"/>
                  <a:gd name="T7" fmla="*/ 1906 h 1906"/>
                </a:gdLst>
                <a:ahLst/>
                <a:cxnLst>
                  <a:cxn ang="0">
                    <a:pos x="T0" y="T1"/>
                  </a:cxn>
                  <a:cxn ang="0">
                    <a:pos x="T2" y="T3"/>
                  </a:cxn>
                  <a:cxn ang="0">
                    <a:pos x="T4" y="T5"/>
                  </a:cxn>
                  <a:cxn ang="0">
                    <a:pos x="T6" y="T7"/>
                  </a:cxn>
                </a:cxnLst>
                <a:rect l="0" t="0" r="r" b="b"/>
                <a:pathLst>
                  <a:path w="6" h="1906">
                    <a:moveTo>
                      <a:pt x="6" y="1906"/>
                    </a:moveTo>
                    <a:lnTo>
                      <a:pt x="6" y="0"/>
                    </a:lnTo>
                    <a:lnTo>
                      <a:pt x="1" y="0"/>
                    </a:lnTo>
                    <a:lnTo>
                      <a:pt x="0" y="1906"/>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8" name="Freeform 2953">
                <a:extLst>
                  <a:ext uri="{FF2B5EF4-FFF2-40B4-BE49-F238E27FC236}">
                    <a16:creationId xmlns:a16="http://schemas.microsoft.com/office/drawing/2014/main" id="{BCF66B61-BA7E-4363-B0AC-4C8F8D4E8A1E}"/>
                  </a:ext>
                </a:extLst>
              </p:cNvPr>
              <p:cNvSpPr>
                <a:spLocks/>
              </p:cNvSpPr>
              <p:nvPr/>
            </p:nvSpPr>
            <p:spPr bwMode="auto">
              <a:xfrm>
                <a:off x="1867" y="4625"/>
                <a:ext cx="11" cy="155"/>
              </a:xfrm>
              <a:custGeom>
                <a:avLst/>
                <a:gdLst>
                  <a:gd name="T0" fmla="*/ 16 w 19"/>
                  <a:gd name="T1" fmla="*/ 271 h 274"/>
                  <a:gd name="T2" fmla="*/ 16 w 19"/>
                  <a:gd name="T3" fmla="*/ 269 h 274"/>
                  <a:gd name="T4" fmla="*/ 6 w 19"/>
                  <a:gd name="T5" fmla="*/ 269 h 274"/>
                  <a:gd name="T6" fmla="*/ 6 w 19"/>
                  <a:gd name="T7" fmla="*/ 5 h 274"/>
                  <a:gd name="T8" fmla="*/ 13 w 19"/>
                  <a:gd name="T9" fmla="*/ 5 h 274"/>
                  <a:gd name="T10" fmla="*/ 13 w 19"/>
                  <a:gd name="T11" fmla="*/ 271 h 274"/>
                  <a:gd name="T12" fmla="*/ 16 w 19"/>
                  <a:gd name="T13" fmla="*/ 271 h 274"/>
                  <a:gd name="T14" fmla="*/ 16 w 19"/>
                  <a:gd name="T15" fmla="*/ 269 h 274"/>
                  <a:gd name="T16" fmla="*/ 16 w 19"/>
                  <a:gd name="T17" fmla="*/ 271 h 274"/>
                  <a:gd name="T18" fmla="*/ 19 w 19"/>
                  <a:gd name="T19" fmla="*/ 271 h 274"/>
                  <a:gd name="T20" fmla="*/ 19 w 19"/>
                  <a:gd name="T21" fmla="*/ 0 h 274"/>
                  <a:gd name="T22" fmla="*/ 0 w 19"/>
                  <a:gd name="T23" fmla="*/ 0 h 274"/>
                  <a:gd name="T24" fmla="*/ 0 w 19"/>
                  <a:gd name="T25" fmla="*/ 274 h 274"/>
                  <a:gd name="T26" fmla="*/ 19 w 19"/>
                  <a:gd name="T27" fmla="*/ 274 h 274"/>
                  <a:gd name="T28" fmla="*/ 19 w 19"/>
                  <a:gd name="T29" fmla="*/ 271 h 274"/>
                  <a:gd name="T30" fmla="*/ 16 w 19"/>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4">
                    <a:moveTo>
                      <a:pt x="16" y="271"/>
                    </a:moveTo>
                    <a:lnTo>
                      <a:pt x="16" y="269"/>
                    </a:lnTo>
                    <a:lnTo>
                      <a:pt x="6" y="269"/>
                    </a:lnTo>
                    <a:lnTo>
                      <a:pt x="6" y="5"/>
                    </a:lnTo>
                    <a:lnTo>
                      <a:pt x="13" y="5"/>
                    </a:lnTo>
                    <a:lnTo>
                      <a:pt x="13" y="271"/>
                    </a:lnTo>
                    <a:lnTo>
                      <a:pt x="16" y="271"/>
                    </a:lnTo>
                    <a:lnTo>
                      <a:pt x="16" y="269"/>
                    </a:lnTo>
                    <a:lnTo>
                      <a:pt x="16" y="271"/>
                    </a:lnTo>
                    <a:lnTo>
                      <a:pt x="19" y="271"/>
                    </a:lnTo>
                    <a:lnTo>
                      <a:pt x="19" y="0"/>
                    </a:lnTo>
                    <a:lnTo>
                      <a:pt x="0" y="0"/>
                    </a:lnTo>
                    <a:lnTo>
                      <a:pt x="0" y="274"/>
                    </a:lnTo>
                    <a:lnTo>
                      <a:pt x="19" y="274"/>
                    </a:lnTo>
                    <a:lnTo>
                      <a:pt x="19" y="271"/>
                    </a:lnTo>
                    <a:lnTo>
                      <a:pt x="16"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49" name="Freeform 2954">
                <a:extLst>
                  <a:ext uri="{FF2B5EF4-FFF2-40B4-BE49-F238E27FC236}">
                    <a16:creationId xmlns:a16="http://schemas.microsoft.com/office/drawing/2014/main" id="{AF588D75-F9A8-4CD0-BD0C-D454532E43F5}"/>
                  </a:ext>
                </a:extLst>
              </p:cNvPr>
              <p:cNvSpPr>
                <a:spLocks/>
              </p:cNvSpPr>
              <p:nvPr/>
            </p:nvSpPr>
            <p:spPr bwMode="auto">
              <a:xfrm>
                <a:off x="1677"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0" name="Freeform 2955">
                <a:extLst>
                  <a:ext uri="{FF2B5EF4-FFF2-40B4-BE49-F238E27FC236}">
                    <a16:creationId xmlns:a16="http://schemas.microsoft.com/office/drawing/2014/main" id="{C91E2A3C-819B-478C-9981-EBC4FCBDBEBD}"/>
                  </a:ext>
                </a:extLst>
              </p:cNvPr>
              <p:cNvSpPr>
                <a:spLocks/>
              </p:cNvSpPr>
              <p:nvPr/>
            </p:nvSpPr>
            <p:spPr bwMode="auto">
              <a:xfrm>
                <a:off x="1488"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1" name="Freeform 2956">
                <a:extLst>
                  <a:ext uri="{FF2B5EF4-FFF2-40B4-BE49-F238E27FC236}">
                    <a16:creationId xmlns:a16="http://schemas.microsoft.com/office/drawing/2014/main" id="{0D2810FE-50FC-4A70-92E8-5A0221D1CF8A}"/>
                  </a:ext>
                </a:extLst>
              </p:cNvPr>
              <p:cNvSpPr>
                <a:spLocks/>
              </p:cNvSpPr>
              <p:nvPr/>
            </p:nvSpPr>
            <p:spPr bwMode="auto">
              <a:xfrm>
                <a:off x="1488" y="4792"/>
                <a:ext cx="11" cy="220"/>
              </a:xfrm>
              <a:custGeom>
                <a:avLst/>
                <a:gdLst>
                  <a:gd name="T0" fmla="*/ 17 w 20"/>
                  <a:gd name="T1" fmla="*/ 385 h 388"/>
                  <a:gd name="T2" fmla="*/ 17 w 20"/>
                  <a:gd name="T3" fmla="*/ 382 h 388"/>
                  <a:gd name="T4" fmla="*/ 6 w 20"/>
                  <a:gd name="T5" fmla="*/ 382 h 388"/>
                  <a:gd name="T6" fmla="*/ 6 w 20"/>
                  <a:gd name="T7" fmla="*/ 6 h 388"/>
                  <a:gd name="T8" fmla="*/ 14 w 20"/>
                  <a:gd name="T9" fmla="*/ 6 h 388"/>
                  <a:gd name="T10" fmla="*/ 14 w 20"/>
                  <a:gd name="T11" fmla="*/ 385 h 388"/>
                  <a:gd name="T12" fmla="*/ 17 w 20"/>
                  <a:gd name="T13" fmla="*/ 385 h 388"/>
                  <a:gd name="T14" fmla="*/ 17 w 20"/>
                  <a:gd name="T15" fmla="*/ 382 h 388"/>
                  <a:gd name="T16" fmla="*/ 17 w 20"/>
                  <a:gd name="T17" fmla="*/ 385 h 388"/>
                  <a:gd name="T18" fmla="*/ 20 w 20"/>
                  <a:gd name="T19" fmla="*/ 385 h 388"/>
                  <a:gd name="T20" fmla="*/ 20 w 20"/>
                  <a:gd name="T21" fmla="*/ 0 h 388"/>
                  <a:gd name="T22" fmla="*/ 0 w 20"/>
                  <a:gd name="T23" fmla="*/ 0 h 388"/>
                  <a:gd name="T24" fmla="*/ 0 w 20"/>
                  <a:gd name="T25" fmla="*/ 388 h 388"/>
                  <a:gd name="T26" fmla="*/ 20 w 20"/>
                  <a:gd name="T27" fmla="*/ 388 h 388"/>
                  <a:gd name="T28" fmla="*/ 20 w 20"/>
                  <a:gd name="T29" fmla="*/ 385 h 388"/>
                  <a:gd name="T30" fmla="*/ 17 w 20"/>
                  <a:gd name="T31" fmla="*/ 38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388">
                    <a:moveTo>
                      <a:pt x="17" y="385"/>
                    </a:moveTo>
                    <a:lnTo>
                      <a:pt x="17" y="382"/>
                    </a:lnTo>
                    <a:lnTo>
                      <a:pt x="6" y="382"/>
                    </a:lnTo>
                    <a:lnTo>
                      <a:pt x="6" y="6"/>
                    </a:lnTo>
                    <a:lnTo>
                      <a:pt x="14" y="6"/>
                    </a:lnTo>
                    <a:lnTo>
                      <a:pt x="14" y="385"/>
                    </a:lnTo>
                    <a:lnTo>
                      <a:pt x="17" y="385"/>
                    </a:lnTo>
                    <a:lnTo>
                      <a:pt x="17" y="382"/>
                    </a:lnTo>
                    <a:lnTo>
                      <a:pt x="17" y="385"/>
                    </a:lnTo>
                    <a:lnTo>
                      <a:pt x="20" y="385"/>
                    </a:lnTo>
                    <a:lnTo>
                      <a:pt x="20" y="0"/>
                    </a:lnTo>
                    <a:lnTo>
                      <a:pt x="0" y="0"/>
                    </a:lnTo>
                    <a:lnTo>
                      <a:pt x="0" y="388"/>
                    </a:lnTo>
                    <a:lnTo>
                      <a:pt x="20" y="388"/>
                    </a:lnTo>
                    <a:lnTo>
                      <a:pt x="20" y="385"/>
                    </a:lnTo>
                    <a:lnTo>
                      <a:pt x="17"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2" name="Freeform 2957">
                <a:extLst>
                  <a:ext uri="{FF2B5EF4-FFF2-40B4-BE49-F238E27FC236}">
                    <a16:creationId xmlns:a16="http://schemas.microsoft.com/office/drawing/2014/main" id="{AE8FEA55-8E96-4C54-A46C-C15A5F86D6BB}"/>
                  </a:ext>
                </a:extLst>
              </p:cNvPr>
              <p:cNvSpPr>
                <a:spLocks/>
              </p:cNvSpPr>
              <p:nvPr/>
            </p:nvSpPr>
            <p:spPr bwMode="auto">
              <a:xfrm>
                <a:off x="1677" y="4792"/>
                <a:ext cx="11" cy="220"/>
              </a:xfrm>
              <a:custGeom>
                <a:avLst/>
                <a:gdLst>
                  <a:gd name="T0" fmla="*/ 17 w 20"/>
                  <a:gd name="T1" fmla="*/ 385 h 388"/>
                  <a:gd name="T2" fmla="*/ 17 w 20"/>
                  <a:gd name="T3" fmla="*/ 382 h 388"/>
                  <a:gd name="T4" fmla="*/ 6 w 20"/>
                  <a:gd name="T5" fmla="*/ 382 h 388"/>
                  <a:gd name="T6" fmla="*/ 6 w 20"/>
                  <a:gd name="T7" fmla="*/ 6 h 388"/>
                  <a:gd name="T8" fmla="*/ 14 w 20"/>
                  <a:gd name="T9" fmla="*/ 6 h 388"/>
                  <a:gd name="T10" fmla="*/ 14 w 20"/>
                  <a:gd name="T11" fmla="*/ 385 h 388"/>
                  <a:gd name="T12" fmla="*/ 17 w 20"/>
                  <a:gd name="T13" fmla="*/ 385 h 388"/>
                  <a:gd name="T14" fmla="*/ 17 w 20"/>
                  <a:gd name="T15" fmla="*/ 382 h 388"/>
                  <a:gd name="T16" fmla="*/ 17 w 20"/>
                  <a:gd name="T17" fmla="*/ 385 h 388"/>
                  <a:gd name="T18" fmla="*/ 20 w 20"/>
                  <a:gd name="T19" fmla="*/ 385 h 388"/>
                  <a:gd name="T20" fmla="*/ 20 w 20"/>
                  <a:gd name="T21" fmla="*/ 0 h 388"/>
                  <a:gd name="T22" fmla="*/ 0 w 20"/>
                  <a:gd name="T23" fmla="*/ 0 h 388"/>
                  <a:gd name="T24" fmla="*/ 0 w 20"/>
                  <a:gd name="T25" fmla="*/ 388 h 388"/>
                  <a:gd name="T26" fmla="*/ 20 w 20"/>
                  <a:gd name="T27" fmla="*/ 388 h 388"/>
                  <a:gd name="T28" fmla="*/ 20 w 20"/>
                  <a:gd name="T29" fmla="*/ 385 h 388"/>
                  <a:gd name="T30" fmla="*/ 17 w 20"/>
                  <a:gd name="T31" fmla="*/ 38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388">
                    <a:moveTo>
                      <a:pt x="17" y="385"/>
                    </a:moveTo>
                    <a:lnTo>
                      <a:pt x="17" y="382"/>
                    </a:lnTo>
                    <a:lnTo>
                      <a:pt x="6" y="382"/>
                    </a:lnTo>
                    <a:lnTo>
                      <a:pt x="6" y="6"/>
                    </a:lnTo>
                    <a:lnTo>
                      <a:pt x="14" y="6"/>
                    </a:lnTo>
                    <a:lnTo>
                      <a:pt x="14" y="385"/>
                    </a:lnTo>
                    <a:lnTo>
                      <a:pt x="17" y="385"/>
                    </a:lnTo>
                    <a:lnTo>
                      <a:pt x="17" y="382"/>
                    </a:lnTo>
                    <a:lnTo>
                      <a:pt x="17" y="385"/>
                    </a:lnTo>
                    <a:lnTo>
                      <a:pt x="20" y="385"/>
                    </a:lnTo>
                    <a:lnTo>
                      <a:pt x="20" y="0"/>
                    </a:lnTo>
                    <a:lnTo>
                      <a:pt x="0" y="0"/>
                    </a:lnTo>
                    <a:lnTo>
                      <a:pt x="0" y="388"/>
                    </a:lnTo>
                    <a:lnTo>
                      <a:pt x="20" y="388"/>
                    </a:lnTo>
                    <a:lnTo>
                      <a:pt x="20" y="385"/>
                    </a:lnTo>
                    <a:lnTo>
                      <a:pt x="17"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3" name="Freeform 2958">
                <a:extLst>
                  <a:ext uri="{FF2B5EF4-FFF2-40B4-BE49-F238E27FC236}">
                    <a16:creationId xmlns:a16="http://schemas.microsoft.com/office/drawing/2014/main" id="{345CA328-43D2-4429-B3C9-BC49E5C88C06}"/>
                  </a:ext>
                </a:extLst>
              </p:cNvPr>
              <p:cNvSpPr>
                <a:spLocks/>
              </p:cNvSpPr>
              <p:nvPr/>
            </p:nvSpPr>
            <p:spPr bwMode="auto">
              <a:xfrm>
                <a:off x="1867" y="4792"/>
                <a:ext cx="11" cy="220"/>
              </a:xfrm>
              <a:custGeom>
                <a:avLst/>
                <a:gdLst>
                  <a:gd name="T0" fmla="*/ 16 w 19"/>
                  <a:gd name="T1" fmla="*/ 385 h 388"/>
                  <a:gd name="T2" fmla="*/ 16 w 19"/>
                  <a:gd name="T3" fmla="*/ 382 h 388"/>
                  <a:gd name="T4" fmla="*/ 5 w 19"/>
                  <a:gd name="T5" fmla="*/ 382 h 388"/>
                  <a:gd name="T6" fmla="*/ 5 w 19"/>
                  <a:gd name="T7" fmla="*/ 6 h 388"/>
                  <a:gd name="T8" fmla="*/ 13 w 19"/>
                  <a:gd name="T9" fmla="*/ 6 h 388"/>
                  <a:gd name="T10" fmla="*/ 13 w 19"/>
                  <a:gd name="T11" fmla="*/ 385 h 388"/>
                  <a:gd name="T12" fmla="*/ 16 w 19"/>
                  <a:gd name="T13" fmla="*/ 385 h 388"/>
                  <a:gd name="T14" fmla="*/ 16 w 19"/>
                  <a:gd name="T15" fmla="*/ 382 h 388"/>
                  <a:gd name="T16" fmla="*/ 16 w 19"/>
                  <a:gd name="T17" fmla="*/ 385 h 388"/>
                  <a:gd name="T18" fmla="*/ 19 w 19"/>
                  <a:gd name="T19" fmla="*/ 385 h 388"/>
                  <a:gd name="T20" fmla="*/ 19 w 19"/>
                  <a:gd name="T21" fmla="*/ 0 h 388"/>
                  <a:gd name="T22" fmla="*/ 0 w 19"/>
                  <a:gd name="T23" fmla="*/ 0 h 388"/>
                  <a:gd name="T24" fmla="*/ 0 w 19"/>
                  <a:gd name="T25" fmla="*/ 388 h 388"/>
                  <a:gd name="T26" fmla="*/ 19 w 19"/>
                  <a:gd name="T27" fmla="*/ 388 h 388"/>
                  <a:gd name="T28" fmla="*/ 19 w 19"/>
                  <a:gd name="T29" fmla="*/ 385 h 388"/>
                  <a:gd name="T30" fmla="*/ 16 w 19"/>
                  <a:gd name="T31" fmla="*/ 385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388">
                    <a:moveTo>
                      <a:pt x="16" y="385"/>
                    </a:moveTo>
                    <a:lnTo>
                      <a:pt x="16" y="382"/>
                    </a:lnTo>
                    <a:lnTo>
                      <a:pt x="5" y="382"/>
                    </a:lnTo>
                    <a:lnTo>
                      <a:pt x="5" y="6"/>
                    </a:lnTo>
                    <a:lnTo>
                      <a:pt x="13" y="6"/>
                    </a:lnTo>
                    <a:lnTo>
                      <a:pt x="13" y="385"/>
                    </a:lnTo>
                    <a:lnTo>
                      <a:pt x="16" y="385"/>
                    </a:lnTo>
                    <a:lnTo>
                      <a:pt x="16" y="382"/>
                    </a:lnTo>
                    <a:lnTo>
                      <a:pt x="16" y="385"/>
                    </a:lnTo>
                    <a:lnTo>
                      <a:pt x="19" y="385"/>
                    </a:lnTo>
                    <a:lnTo>
                      <a:pt x="19" y="0"/>
                    </a:lnTo>
                    <a:lnTo>
                      <a:pt x="0" y="0"/>
                    </a:lnTo>
                    <a:lnTo>
                      <a:pt x="0" y="388"/>
                    </a:lnTo>
                    <a:lnTo>
                      <a:pt x="19" y="388"/>
                    </a:lnTo>
                    <a:lnTo>
                      <a:pt x="19" y="385"/>
                    </a:lnTo>
                    <a:lnTo>
                      <a:pt x="16" y="38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4" name="Freeform 2959">
                <a:extLst>
                  <a:ext uri="{FF2B5EF4-FFF2-40B4-BE49-F238E27FC236}">
                    <a16:creationId xmlns:a16="http://schemas.microsoft.com/office/drawing/2014/main" id="{6962A43B-9DD2-42F0-9887-09B198E0D09A}"/>
                  </a:ext>
                </a:extLst>
              </p:cNvPr>
              <p:cNvSpPr>
                <a:spLocks/>
              </p:cNvSpPr>
              <p:nvPr/>
            </p:nvSpPr>
            <p:spPr bwMode="auto">
              <a:xfrm>
                <a:off x="1771"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5" name="Freeform 2960">
                <a:extLst>
                  <a:ext uri="{FF2B5EF4-FFF2-40B4-BE49-F238E27FC236}">
                    <a16:creationId xmlns:a16="http://schemas.microsoft.com/office/drawing/2014/main" id="{BFA82645-0F13-40BD-BECE-76FDDCAFE156}"/>
                  </a:ext>
                </a:extLst>
              </p:cNvPr>
              <p:cNvSpPr>
                <a:spLocks/>
              </p:cNvSpPr>
              <p:nvPr/>
            </p:nvSpPr>
            <p:spPr bwMode="auto">
              <a:xfrm>
                <a:off x="1692" y="4625"/>
                <a:ext cx="75" cy="155"/>
              </a:xfrm>
              <a:custGeom>
                <a:avLst/>
                <a:gdLst>
                  <a:gd name="T0" fmla="*/ 130 w 133"/>
                  <a:gd name="T1" fmla="*/ 271 h 274"/>
                  <a:gd name="T2" fmla="*/ 130 w 133"/>
                  <a:gd name="T3" fmla="*/ 269 h 274"/>
                  <a:gd name="T4" fmla="*/ 6 w 133"/>
                  <a:gd name="T5" fmla="*/ 269 h 274"/>
                  <a:gd name="T6" fmla="*/ 6 w 133"/>
                  <a:gd name="T7" fmla="*/ 5 h 274"/>
                  <a:gd name="T8" fmla="*/ 127 w 133"/>
                  <a:gd name="T9" fmla="*/ 5 h 274"/>
                  <a:gd name="T10" fmla="*/ 127 w 133"/>
                  <a:gd name="T11" fmla="*/ 271 h 274"/>
                  <a:gd name="T12" fmla="*/ 130 w 133"/>
                  <a:gd name="T13" fmla="*/ 271 h 274"/>
                  <a:gd name="T14" fmla="*/ 130 w 133"/>
                  <a:gd name="T15" fmla="*/ 269 h 274"/>
                  <a:gd name="T16" fmla="*/ 130 w 133"/>
                  <a:gd name="T17" fmla="*/ 271 h 274"/>
                  <a:gd name="T18" fmla="*/ 133 w 133"/>
                  <a:gd name="T19" fmla="*/ 271 h 274"/>
                  <a:gd name="T20" fmla="*/ 133 w 133"/>
                  <a:gd name="T21" fmla="*/ 0 h 274"/>
                  <a:gd name="T22" fmla="*/ 0 w 133"/>
                  <a:gd name="T23" fmla="*/ 0 h 274"/>
                  <a:gd name="T24" fmla="*/ 0 w 133"/>
                  <a:gd name="T25" fmla="*/ 274 h 274"/>
                  <a:gd name="T26" fmla="*/ 133 w 133"/>
                  <a:gd name="T27" fmla="*/ 274 h 274"/>
                  <a:gd name="T28" fmla="*/ 133 w 133"/>
                  <a:gd name="T29" fmla="*/ 271 h 274"/>
                  <a:gd name="T30" fmla="*/ 130 w 133"/>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4">
                    <a:moveTo>
                      <a:pt x="130" y="271"/>
                    </a:moveTo>
                    <a:lnTo>
                      <a:pt x="130" y="269"/>
                    </a:lnTo>
                    <a:lnTo>
                      <a:pt x="6" y="269"/>
                    </a:lnTo>
                    <a:lnTo>
                      <a:pt x="6" y="5"/>
                    </a:lnTo>
                    <a:lnTo>
                      <a:pt x="127" y="5"/>
                    </a:lnTo>
                    <a:lnTo>
                      <a:pt x="127" y="271"/>
                    </a:lnTo>
                    <a:lnTo>
                      <a:pt x="130" y="271"/>
                    </a:lnTo>
                    <a:lnTo>
                      <a:pt x="130" y="269"/>
                    </a:lnTo>
                    <a:lnTo>
                      <a:pt x="130" y="271"/>
                    </a:lnTo>
                    <a:lnTo>
                      <a:pt x="133" y="271"/>
                    </a:lnTo>
                    <a:lnTo>
                      <a:pt x="133" y="0"/>
                    </a:lnTo>
                    <a:lnTo>
                      <a:pt x="0" y="0"/>
                    </a:lnTo>
                    <a:lnTo>
                      <a:pt x="0" y="274"/>
                    </a:lnTo>
                    <a:lnTo>
                      <a:pt x="133" y="274"/>
                    </a:lnTo>
                    <a:lnTo>
                      <a:pt x="133" y="271"/>
                    </a:lnTo>
                    <a:lnTo>
                      <a:pt x="130"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6" name="Freeform 2961">
                <a:extLst>
                  <a:ext uri="{FF2B5EF4-FFF2-40B4-BE49-F238E27FC236}">
                    <a16:creationId xmlns:a16="http://schemas.microsoft.com/office/drawing/2014/main" id="{E9CB611F-185B-4E34-8AD5-40046B13E568}"/>
                  </a:ext>
                </a:extLst>
              </p:cNvPr>
              <p:cNvSpPr>
                <a:spLocks/>
              </p:cNvSpPr>
              <p:nvPr/>
            </p:nvSpPr>
            <p:spPr bwMode="auto">
              <a:xfrm>
                <a:off x="1693" y="468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7" name="Freeform 2962">
                <a:extLst>
                  <a:ext uri="{FF2B5EF4-FFF2-40B4-BE49-F238E27FC236}">
                    <a16:creationId xmlns:a16="http://schemas.microsoft.com/office/drawing/2014/main" id="{EA86FED6-795D-4281-8F10-CD8AE2504760}"/>
                  </a:ext>
                </a:extLst>
              </p:cNvPr>
              <p:cNvSpPr>
                <a:spLocks/>
              </p:cNvSpPr>
              <p:nvPr/>
            </p:nvSpPr>
            <p:spPr bwMode="auto">
              <a:xfrm>
                <a:off x="1711" y="4627"/>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8" name="Freeform 2963">
                <a:extLst>
                  <a:ext uri="{FF2B5EF4-FFF2-40B4-BE49-F238E27FC236}">
                    <a16:creationId xmlns:a16="http://schemas.microsoft.com/office/drawing/2014/main" id="{C50437D3-7BB1-448D-9AAC-2C32BF2F9EA3}"/>
                  </a:ext>
                </a:extLst>
              </p:cNvPr>
              <p:cNvSpPr>
                <a:spLocks/>
              </p:cNvSpPr>
              <p:nvPr/>
            </p:nvSpPr>
            <p:spPr bwMode="auto">
              <a:xfrm>
                <a:off x="1744" y="4627"/>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59" name="Freeform 2964">
                <a:extLst>
                  <a:ext uri="{FF2B5EF4-FFF2-40B4-BE49-F238E27FC236}">
                    <a16:creationId xmlns:a16="http://schemas.microsoft.com/office/drawing/2014/main" id="{44E60D92-CAC2-4FCF-9EA9-9634EF89D2D2}"/>
                  </a:ext>
                </a:extLst>
              </p:cNvPr>
              <p:cNvSpPr>
                <a:spLocks/>
              </p:cNvSpPr>
              <p:nvPr/>
            </p:nvSpPr>
            <p:spPr bwMode="auto">
              <a:xfrm>
                <a:off x="1693" y="4770"/>
                <a:ext cx="72"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0" name="Freeform 2965">
                <a:extLst>
                  <a:ext uri="{FF2B5EF4-FFF2-40B4-BE49-F238E27FC236}">
                    <a16:creationId xmlns:a16="http://schemas.microsoft.com/office/drawing/2014/main" id="{80FA7523-73F5-49D0-8AA3-1FDB5136DAB5}"/>
                  </a:ext>
                </a:extLst>
              </p:cNvPr>
              <p:cNvSpPr>
                <a:spLocks/>
              </p:cNvSpPr>
              <p:nvPr/>
            </p:nvSpPr>
            <p:spPr bwMode="auto">
              <a:xfrm>
                <a:off x="1786" y="4625"/>
                <a:ext cx="75" cy="155"/>
              </a:xfrm>
              <a:custGeom>
                <a:avLst/>
                <a:gdLst>
                  <a:gd name="T0" fmla="*/ 130 w 132"/>
                  <a:gd name="T1" fmla="*/ 271 h 274"/>
                  <a:gd name="T2" fmla="*/ 130 w 132"/>
                  <a:gd name="T3" fmla="*/ 269 h 274"/>
                  <a:gd name="T4" fmla="*/ 6 w 132"/>
                  <a:gd name="T5" fmla="*/ 269 h 274"/>
                  <a:gd name="T6" fmla="*/ 6 w 132"/>
                  <a:gd name="T7" fmla="*/ 5 h 274"/>
                  <a:gd name="T8" fmla="*/ 127 w 132"/>
                  <a:gd name="T9" fmla="*/ 5 h 274"/>
                  <a:gd name="T10" fmla="*/ 127 w 132"/>
                  <a:gd name="T11" fmla="*/ 271 h 274"/>
                  <a:gd name="T12" fmla="*/ 130 w 132"/>
                  <a:gd name="T13" fmla="*/ 271 h 274"/>
                  <a:gd name="T14" fmla="*/ 130 w 132"/>
                  <a:gd name="T15" fmla="*/ 269 h 274"/>
                  <a:gd name="T16" fmla="*/ 130 w 132"/>
                  <a:gd name="T17" fmla="*/ 271 h 274"/>
                  <a:gd name="T18" fmla="*/ 132 w 132"/>
                  <a:gd name="T19" fmla="*/ 271 h 274"/>
                  <a:gd name="T20" fmla="*/ 132 w 132"/>
                  <a:gd name="T21" fmla="*/ 0 h 274"/>
                  <a:gd name="T22" fmla="*/ 0 w 132"/>
                  <a:gd name="T23" fmla="*/ 0 h 274"/>
                  <a:gd name="T24" fmla="*/ 0 w 132"/>
                  <a:gd name="T25" fmla="*/ 274 h 274"/>
                  <a:gd name="T26" fmla="*/ 132 w 132"/>
                  <a:gd name="T27" fmla="*/ 274 h 274"/>
                  <a:gd name="T28" fmla="*/ 132 w 132"/>
                  <a:gd name="T29" fmla="*/ 271 h 274"/>
                  <a:gd name="T30" fmla="*/ 130 w 132"/>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4">
                    <a:moveTo>
                      <a:pt x="130" y="271"/>
                    </a:moveTo>
                    <a:lnTo>
                      <a:pt x="130" y="269"/>
                    </a:lnTo>
                    <a:lnTo>
                      <a:pt x="6" y="269"/>
                    </a:lnTo>
                    <a:lnTo>
                      <a:pt x="6" y="5"/>
                    </a:lnTo>
                    <a:lnTo>
                      <a:pt x="127" y="5"/>
                    </a:lnTo>
                    <a:lnTo>
                      <a:pt x="127" y="271"/>
                    </a:lnTo>
                    <a:lnTo>
                      <a:pt x="130" y="271"/>
                    </a:lnTo>
                    <a:lnTo>
                      <a:pt x="130" y="269"/>
                    </a:lnTo>
                    <a:lnTo>
                      <a:pt x="130" y="271"/>
                    </a:lnTo>
                    <a:lnTo>
                      <a:pt x="132" y="271"/>
                    </a:lnTo>
                    <a:lnTo>
                      <a:pt x="132" y="0"/>
                    </a:lnTo>
                    <a:lnTo>
                      <a:pt x="0" y="0"/>
                    </a:lnTo>
                    <a:lnTo>
                      <a:pt x="0" y="274"/>
                    </a:lnTo>
                    <a:lnTo>
                      <a:pt x="132" y="274"/>
                    </a:lnTo>
                    <a:lnTo>
                      <a:pt x="132" y="271"/>
                    </a:lnTo>
                    <a:lnTo>
                      <a:pt x="130"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1" name="Freeform 2966">
                <a:extLst>
                  <a:ext uri="{FF2B5EF4-FFF2-40B4-BE49-F238E27FC236}">
                    <a16:creationId xmlns:a16="http://schemas.microsoft.com/office/drawing/2014/main" id="{FE7A2EE8-B8AE-4B29-9D0C-955A1F18AD9C}"/>
                  </a:ext>
                </a:extLst>
              </p:cNvPr>
              <p:cNvSpPr>
                <a:spLocks/>
              </p:cNvSpPr>
              <p:nvPr/>
            </p:nvSpPr>
            <p:spPr bwMode="auto">
              <a:xfrm>
                <a:off x="1788" y="468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2" name="Freeform 2967">
                <a:extLst>
                  <a:ext uri="{FF2B5EF4-FFF2-40B4-BE49-F238E27FC236}">
                    <a16:creationId xmlns:a16="http://schemas.microsoft.com/office/drawing/2014/main" id="{21446617-92D1-45B0-86EF-3DDB65A5848D}"/>
                  </a:ext>
                </a:extLst>
              </p:cNvPr>
              <p:cNvSpPr>
                <a:spLocks/>
              </p:cNvSpPr>
              <p:nvPr/>
            </p:nvSpPr>
            <p:spPr bwMode="auto">
              <a:xfrm>
                <a:off x="1806" y="4626"/>
                <a:ext cx="3"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3" name="Freeform 2968">
                <a:extLst>
                  <a:ext uri="{FF2B5EF4-FFF2-40B4-BE49-F238E27FC236}">
                    <a16:creationId xmlns:a16="http://schemas.microsoft.com/office/drawing/2014/main" id="{95988E4E-D413-4259-A8E2-166AA11207F3}"/>
                  </a:ext>
                </a:extLst>
              </p:cNvPr>
              <p:cNvSpPr>
                <a:spLocks/>
              </p:cNvSpPr>
              <p:nvPr/>
            </p:nvSpPr>
            <p:spPr bwMode="auto">
              <a:xfrm>
                <a:off x="1838"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4" name="Freeform 2969">
                <a:extLst>
                  <a:ext uri="{FF2B5EF4-FFF2-40B4-BE49-F238E27FC236}">
                    <a16:creationId xmlns:a16="http://schemas.microsoft.com/office/drawing/2014/main" id="{F5CB1F37-2842-462D-A5D6-55B2A08C7C6C}"/>
                  </a:ext>
                </a:extLst>
              </p:cNvPr>
              <p:cNvSpPr>
                <a:spLocks/>
              </p:cNvSpPr>
              <p:nvPr/>
            </p:nvSpPr>
            <p:spPr bwMode="auto">
              <a:xfrm>
                <a:off x="1788" y="4770"/>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5" name="Freeform 2970">
                <a:extLst>
                  <a:ext uri="{FF2B5EF4-FFF2-40B4-BE49-F238E27FC236}">
                    <a16:creationId xmlns:a16="http://schemas.microsoft.com/office/drawing/2014/main" id="{4A398D14-01EE-40DC-BEF3-C7C1040CBAF3}"/>
                  </a:ext>
                </a:extLst>
              </p:cNvPr>
              <p:cNvSpPr>
                <a:spLocks/>
              </p:cNvSpPr>
              <p:nvPr/>
            </p:nvSpPr>
            <p:spPr bwMode="auto">
              <a:xfrm>
                <a:off x="1583" y="4625"/>
                <a:ext cx="10" cy="155"/>
              </a:xfrm>
              <a:custGeom>
                <a:avLst/>
                <a:gdLst>
                  <a:gd name="T0" fmla="*/ 17 w 19"/>
                  <a:gd name="T1" fmla="*/ 271 h 274"/>
                  <a:gd name="T2" fmla="*/ 17 w 19"/>
                  <a:gd name="T3" fmla="*/ 269 h 274"/>
                  <a:gd name="T4" fmla="*/ 6 w 19"/>
                  <a:gd name="T5" fmla="*/ 269 h 274"/>
                  <a:gd name="T6" fmla="*/ 6 w 19"/>
                  <a:gd name="T7" fmla="*/ 5 h 274"/>
                  <a:gd name="T8" fmla="*/ 14 w 19"/>
                  <a:gd name="T9" fmla="*/ 5 h 274"/>
                  <a:gd name="T10" fmla="*/ 14 w 19"/>
                  <a:gd name="T11" fmla="*/ 271 h 274"/>
                  <a:gd name="T12" fmla="*/ 17 w 19"/>
                  <a:gd name="T13" fmla="*/ 271 h 274"/>
                  <a:gd name="T14" fmla="*/ 17 w 19"/>
                  <a:gd name="T15" fmla="*/ 269 h 274"/>
                  <a:gd name="T16" fmla="*/ 17 w 19"/>
                  <a:gd name="T17" fmla="*/ 271 h 274"/>
                  <a:gd name="T18" fmla="*/ 19 w 19"/>
                  <a:gd name="T19" fmla="*/ 271 h 274"/>
                  <a:gd name="T20" fmla="*/ 19 w 19"/>
                  <a:gd name="T21" fmla="*/ 0 h 274"/>
                  <a:gd name="T22" fmla="*/ 0 w 19"/>
                  <a:gd name="T23" fmla="*/ 0 h 274"/>
                  <a:gd name="T24" fmla="*/ 0 w 19"/>
                  <a:gd name="T25" fmla="*/ 274 h 274"/>
                  <a:gd name="T26" fmla="*/ 19 w 19"/>
                  <a:gd name="T27" fmla="*/ 274 h 274"/>
                  <a:gd name="T28" fmla="*/ 19 w 19"/>
                  <a:gd name="T29" fmla="*/ 271 h 274"/>
                  <a:gd name="T30" fmla="*/ 17 w 19"/>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4">
                    <a:moveTo>
                      <a:pt x="17" y="271"/>
                    </a:moveTo>
                    <a:lnTo>
                      <a:pt x="17" y="269"/>
                    </a:lnTo>
                    <a:lnTo>
                      <a:pt x="6" y="269"/>
                    </a:lnTo>
                    <a:lnTo>
                      <a:pt x="6" y="5"/>
                    </a:lnTo>
                    <a:lnTo>
                      <a:pt x="14" y="5"/>
                    </a:lnTo>
                    <a:lnTo>
                      <a:pt x="14" y="271"/>
                    </a:lnTo>
                    <a:lnTo>
                      <a:pt x="17" y="271"/>
                    </a:lnTo>
                    <a:lnTo>
                      <a:pt x="17" y="269"/>
                    </a:lnTo>
                    <a:lnTo>
                      <a:pt x="17" y="271"/>
                    </a:lnTo>
                    <a:lnTo>
                      <a:pt x="19" y="271"/>
                    </a:lnTo>
                    <a:lnTo>
                      <a:pt x="19" y="0"/>
                    </a:lnTo>
                    <a:lnTo>
                      <a:pt x="0" y="0"/>
                    </a:lnTo>
                    <a:lnTo>
                      <a:pt x="0" y="274"/>
                    </a:lnTo>
                    <a:lnTo>
                      <a:pt x="19" y="274"/>
                    </a:lnTo>
                    <a:lnTo>
                      <a:pt x="19"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6" name="Freeform 2971">
                <a:extLst>
                  <a:ext uri="{FF2B5EF4-FFF2-40B4-BE49-F238E27FC236}">
                    <a16:creationId xmlns:a16="http://schemas.microsoft.com/office/drawing/2014/main" id="{1DA1A28D-1CCE-4D80-941A-249AFE8B888F}"/>
                  </a:ext>
                </a:extLst>
              </p:cNvPr>
              <p:cNvSpPr>
                <a:spLocks/>
              </p:cNvSpPr>
              <p:nvPr/>
            </p:nvSpPr>
            <p:spPr bwMode="auto">
              <a:xfrm>
                <a:off x="1504" y="4625"/>
                <a:ext cx="75" cy="155"/>
              </a:xfrm>
              <a:custGeom>
                <a:avLst/>
                <a:gdLst>
                  <a:gd name="T0" fmla="*/ 129 w 132"/>
                  <a:gd name="T1" fmla="*/ 271 h 274"/>
                  <a:gd name="T2" fmla="*/ 129 w 132"/>
                  <a:gd name="T3" fmla="*/ 269 h 274"/>
                  <a:gd name="T4" fmla="*/ 6 w 132"/>
                  <a:gd name="T5" fmla="*/ 269 h 274"/>
                  <a:gd name="T6" fmla="*/ 6 w 132"/>
                  <a:gd name="T7" fmla="*/ 5 h 274"/>
                  <a:gd name="T8" fmla="*/ 126 w 132"/>
                  <a:gd name="T9" fmla="*/ 5 h 274"/>
                  <a:gd name="T10" fmla="*/ 126 w 132"/>
                  <a:gd name="T11" fmla="*/ 271 h 274"/>
                  <a:gd name="T12" fmla="*/ 129 w 132"/>
                  <a:gd name="T13" fmla="*/ 271 h 274"/>
                  <a:gd name="T14" fmla="*/ 129 w 132"/>
                  <a:gd name="T15" fmla="*/ 269 h 274"/>
                  <a:gd name="T16" fmla="*/ 129 w 132"/>
                  <a:gd name="T17" fmla="*/ 271 h 274"/>
                  <a:gd name="T18" fmla="*/ 132 w 132"/>
                  <a:gd name="T19" fmla="*/ 271 h 274"/>
                  <a:gd name="T20" fmla="*/ 132 w 132"/>
                  <a:gd name="T21" fmla="*/ 0 h 274"/>
                  <a:gd name="T22" fmla="*/ 0 w 132"/>
                  <a:gd name="T23" fmla="*/ 0 h 274"/>
                  <a:gd name="T24" fmla="*/ 0 w 132"/>
                  <a:gd name="T25" fmla="*/ 274 h 274"/>
                  <a:gd name="T26" fmla="*/ 132 w 132"/>
                  <a:gd name="T27" fmla="*/ 274 h 274"/>
                  <a:gd name="T28" fmla="*/ 132 w 132"/>
                  <a:gd name="T29" fmla="*/ 271 h 274"/>
                  <a:gd name="T30" fmla="*/ 129 w 132"/>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4">
                    <a:moveTo>
                      <a:pt x="129" y="271"/>
                    </a:moveTo>
                    <a:lnTo>
                      <a:pt x="129" y="269"/>
                    </a:lnTo>
                    <a:lnTo>
                      <a:pt x="6" y="269"/>
                    </a:lnTo>
                    <a:lnTo>
                      <a:pt x="6" y="5"/>
                    </a:lnTo>
                    <a:lnTo>
                      <a:pt x="126" y="5"/>
                    </a:lnTo>
                    <a:lnTo>
                      <a:pt x="126" y="271"/>
                    </a:lnTo>
                    <a:lnTo>
                      <a:pt x="129" y="271"/>
                    </a:lnTo>
                    <a:lnTo>
                      <a:pt x="129" y="269"/>
                    </a:lnTo>
                    <a:lnTo>
                      <a:pt x="129" y="271"/>
                    </a:lnTo>
                    <a:lnTo>
                      <a:pt x="132" y="271"/>
                    </a:lnTo>
                    <a:lnTo>
                      <a:pt x="132" y="0"/>
                    </a:lnTo>
                    <a:lnTo>
                      <a:pt x="0" y="0"/>
                    </a:lnTo>
                    <a:lnTo>
                      <a:pt x="0" y="274"/>
                    </a:lnTo>
                    <a:lnTo>
                      <a:pt x="132" y="274"/>
                    </a:lnTo>
                    <a:lnTo>
                      <a:pt x="132" y="271"/>
                    </a:lnTo>
                    <a:lnTo>
                      <a:pt x="129"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7" name="Freeform 2972">
                <a:extLst>
                  <a:ext uri="{FF2B5EF4-FFF2-40B4-BE49-F238E27FC236}">
                    <a16:creationId xmlns:a16="http://schemas.microsoft.com/office/drawing/2014/main" id="{6A269F41-8B2E-48F0-BAC1-6B9EFC5079D5}"/>
                  </a:ext>
                </a:extLst>
              </p:cNvPr>
              <p:cNvSpPr>
                <a:spLocks/>
              </p:cNvSpPr>
              <p:nvPr/>
            </p:nvSpPr>
            <p:spPr bwMode="auto">
              <a:xfrm>
                <a:off x="1506" y="468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8" name="Freeform 2973">
                <a:extLst>
                  <a:ext uri="{FF2B5EF4-FFF2-40B4-BE49-F238E27FC236}">
                    <a16:creationId xmlns:a16="http://schemas.microsoft.com/office/drawing/2014/main" id="{7E7E12F2-3BE5-41BD-B36E-7D4A02450A35}"/>
                  </a:ext>
                </a:extLst>
              </p:cNvPr>
              <p:cNvSpPr>
                <a:spLocks/>
              </p:cNvSpPr>
              <p:nvPr/>
            </p:nvSpPr>
            <p:spPr bwMode="auto">
              <a:xfrm>
                <a:off x="1524" y="4627"/>
                <a:ext cx="3" cy="144"/>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69" name="Freeform 2974">
                <a:extLst>
                  <a:ext uri="{FF2B5EF4-FFF2-40B4-BE49-F238E27FC236}">
                    <a16:creationId xmlns:a16="http://schemas.microsoft.com/office/drawing/2014/main" id="{530D374C-0960-4633-B0E2-7BD39C102613}"/>
                  </a:ext>
                </a:extLst>
              </p:cNvPr>
              <p:cNvSpPr>
                <a:spLocks/>
              </p:cNvSpPr>
              <p:nvPr/>
            </p:nvSpPr>
            <p:spPr bwMode="auto">
              <a:xfrm>
                <a:off x="1556" y="4627"/>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0" name="Freeform 2975">
                <a:extLst>
                  <a:ext uri="{FF2B5EF4-FFF2-40B4-BE49-F238E27FC236}">
                    <a16:creationId xmlns:a16="http://schemas.microsoft.com/office/drawing/2014/main" id="{B1A43D93-1C21-4366-A949-59423F8F2E6C}"/>
                  </a:ext>
                </a:extLst>
              </p:cNvPr>
              <p:cNvSpPr>
                <a:spLocks/>
              </p:cNvSpPr>
              <p:nvPr/>
            </p:nvSpPr>
            <p:spPr bwMode="auto">
              <a:xfrm>
                <a:off x="1506" y="4770"/>
                <a:ext cx="70"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1" name="Freeform 2976">
                <a:extLst>
                  <a:ext uri="{FF2B5EF4-FFF2-40B4-BE49-F238E27FC236}">
                    <a16:creationId xmlns:a16="http://schemas.microsoft.com/office/drawing/2014/main" id="{DBFE5A17-716D-4EBE-A276-5F7A4C84062C}"/>
                  </a:ext>
                </a:extLst>
              </p:cNvPr>
              <p:cNvSpPr>
                <a:spLocks/>
              </p:cNvSpPr>
              <p:nvPr/>
            </p:nvSpPr>
            <p:spPr bwMode="auto">
              <a:xfrm>
                <a:off x="1597" y="4625"/>
                <a:ext cx="76" cy="155"/>
              </a:xfrm>
              <a:custGeom>
                <a:avLst/>
                <a:gdLst>
                  <a:gd name="T0" fmla="*/ 130 w 133"/>
                  <a:gd name="T1" fmla="*/ 271 h 274"/>
                  <a:gd name="T2" fmla="*/ 130 w 133"/>
                  <a:gd name="T3" fmla="*/ 269 h 274"/>
                  <a:gd name="T4" fmla="*/ 6 w 133"/>
                  <a:gd name="T5" fmla="*/ 269 h 274"/>
                  <a:gd name="T6" fmla="*/ 6 w 133"/>
                  <a:gd name="T7" fmla="*/ 5 h 274"/>
                  <a:gd name="T8" fmla="*/ 127 w 133"/>
                  <a:gd name="T9" fmla="*/ 5 h 274"/>
                  <a:gd name="T10" fmla="*/ 127 w 133"/>
                  <a:gd name="T11" fmla="*/ 271 h 274"/>
                  <a:gd name="T12" fmla="*/ 130 w 133"/>
                  <a:gd name="T13" fmla="*/ 271 h 274"/>
                  <a:gd name="T14" fmla="*/ 130 w 133"/>
                  <a:gd name="T15" fmla="*/ 269 h 274"/>
                  <a:gd name="T16" fmla="*/ 130 w 133"/>
                  <a:gd name="T17" fmla="*/ 271 h 274"/>
                  <a:gd name="T18" fmla="*/ 133 w 133"/>
                  <a:gd name="T19" fmla="*/ 271 h 274"/>
                  <a:gd name="T20" fmla="*/ 133 w 133"/>
                  <a:gd name="T21" fmla="*/ 0 h 274"/>
                  <a:gd name="T22" fmla="*/ 0 w 133"/>
                  <a:gd name="T23" fmla="*/ 0 h 274"/>
                  <a:gd name="T24" fmla="*/ 0 w 133"/>
                  <a:gd name="T25" fmla="*/ 274 h 274"/>
                  <a:gd name="T26" fmla="*/ 133 w 133"/>
                  <a:gd name="T27" fmla="*/ 274 h 274"/>
                  <a:gd name="T28" fmla="*/ 133 w 133"/>
                  <a:gd name="T29" fmla="*/ 271 h 274"/>
                  <a:gd name="T30" fmla="*/ 130 w 133"/>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4">
                    <a:moveTo>
                      <a:pt x="130" y="271"/>
                    </a:moveTo>
                    <a:lnTo>
                      <a:pt x="130" y="269"/>
                    </a:lnTo>
                    <a:lnTo>
                      <a:pt x="6" y="269"/>
                    </a:lnTo>
                    <a:lnTo>
                      <a:pt x="6" y="5"/>
                    </a:lnTo>
                    <a:lnTo>
                      <a:pt x="127" y="5"/>
                    </a:lnTo>
                    <a:lnTo>
                      <a:pt x="127" y="271"/>
                    </a:lnTo>
                    <a:lnTo>
                      <a:pt x="130" y="271"/>
                    </a:lnTo>
                    <a:lnTo>
                      <a:pt x="130" y="269"/>
                    </a:lnTo>
                    <a:lnTo>
                      <a:pt x="130" y="271"/>
                    </a:lnTo>
                    <a:lnTo>
                      <a:pt x="133" y="271"/>
                    </a:lnTo>
                    <a:lnTo>
                      <a:pt x="133" y="0"/>
                    </a:lnTo>
                    <a:lnTo>
                      <a:pt x="0" y="0"/>
                    </a:lnTo>
                    <a:lnTo>
                      <a:pt x="0" y="274"/>
                    </a:lnTo>
                    <a:lnTo>
                      <a:pt x="133" y="274"/>
                    </a:lnTo>
                    <a:lnTo>
                      <a:pt x="133" y="271"/>
                    </a:lnTo>
                    <a:lnTo>
                      <a:pt x="130"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2" name="Freeform 2977">
                <a:extLst>
                  <a:ext uri="{FF2B5EF4-FFF2-40B4-BE49-F238E27FC236}">
                    <a16:creationId xmlns:a16="http://schemas.microsoft.com/office/drawing/2014/main" id="{D0E0888D-D868-4602-80EC-2F99CA44FD09}"/>
                  </a:ext>
                </a:extLst>
              </p:cNvPr>
              <p:cNvSpPr>
                <a:spLocks/>
              </p:cNvSpPr>
              <p:nvPr/>
            </p:nvSpPr>
            <p:spPr bwMode="auto">
              <a:xfrm>
                <a:off x="1599" y="468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3" name="Freeform 2978">
                <a:extLst>
                  <a:ext uri="{FF2B5EF4-FFF2-40B4-BE49-F238E27FC236}">
                    <a16:creationId xmlns:a16="http://schemas.microsoft.com/office/drawing/2014/main" id="{6AFCC008-2557-4638-82B8-9800A75D1CE9}"/>
                  </a:ext>
                </a:extLst>
              </p:cNvPr>
              <p:cNvSpPr>
                <a:spLocks/>
              </p:cNvSpPr>
              <p:nvPr/>
            </p:nvSpPr>
            <p:spPr bwMode="auto">
              <a:xfrm>
                <a:off x="1617"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4" name="Freeform 2979">
                <a:extLst>
                  <a:ext uri="{FF2B5EF4-FFF2-40B4-BE49-F238E27FC236}">
                    <a16:creationId xmlns:a16="http://schemas.microsoft.com/office/drawing/2014/main" id="{0668819D-A8DB-416C-86B8-06CEE5755D62}"/>
                  </a:ext>
                </a:extLst>
              </p:cNvPr>
              <p:cNvSpPr>
                <a:spLocks/>
              </p:cNvSpPr>
              <p:nvPr/>
            </p:nvSpPr>
            <p:spPr bwMode="auto">
              <a:xfrm>
                <a:off x="1650"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5" name="Freeform 2980">
                <a:extLst>
                  <a:ext uri="{FF2B5EF4-FFF2-40B4-BE49-F238E27FC236}">
                    <a16:creationId xmlns:a16="http://schemas.microsoft.com/office/drawing/2014/main" id="{5EDD5CF6-BA50-42C3-A091-323CA5D8D385}"/>
                  </a:ext>
                </a:extLst>
              </p:cNvPr>
              <p:cNvSpPr>
                <a:spLocks/>
              </p:cNvSpPr>
              <p:nvPr/>
            </p:nvSpPr>
            <p:spPr bwMode="auto">
              <a:xfrm>
                <a:off x="1599" y="4770"/>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6" name="Freeform 2981">
                <a:extLst>
                  <a:ext uri="{FF2B5EF4-FFF2-40B4-BE49-F238E27FC236}">
                    <a16:creationId xmlns:a16="http://schemas.microsoft.com/office/drawing/2014/main" id="{8BC5EA25-366A-41CF-820D-9AA6D4182146}"/>
                  </a:ext>
                </a:extLst>
              </p:cNvPr>
              <p:cNvSpPr>
                <a:spLocks/>
              </p:cNvSpPr>
              <p:nvPr/>
            </p:nvSpPr>
            <p:spPr bwMode="auto">
              <a:xfrm>
                <a:off x="1395" y="4625"/>
                <a:ext cx="11"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7" name="Freeform 2982">
                <a:extLst>
                  <a:ext uri="{FF2B5EF4-FFF2-40B4-BE49-F238E27FC236}">
                    <a16:creationId xmlns:a16="http://schemas.microsoft.com/office/drawing/2014/main" id="{4F6C0669-3096-48E0-95EC-B6CBB5B6D869}"/>
                  </a:ext>
                </a:extLst>
              </p:cNvPr>
              <p:cNvSpPr>
                <a:spLocks/>
              </p:cNvSpPr>
              <p:nvPr/>
            </p:nvSpPr>
            <p:spPr bwMode="auto">
              <a:xfrm>
                <a:off x="1317" y="4625"/>
                <a:ext cx="74" cy="155"/>
              </a:xfrm>
              <a:custGeom>
                <a:avLst/>
                <a:gdLst>
                  <a:gd name="T0" fmla="*/ 128 w 131"/>
                  <a:gd name="T1" fmla="*/ 271 h 274"/>
                  <a:gd name="T2" fmla="*/ 128 w 131"/>
                  <a:gd name="T3" fmla="*/ 269 h 274"/>
                  <a:gd name="T4" fmla="*/ 5 w 131"/>
                  <a:gd name="T5" fmla="*/ 269 h 274"/>
                  <a:gd name="T6" fmla="*/ 5 w 131"/>
                  <a:gd name="T7" fmla="*/ 5 h 274"/>
                  <a:gd name="T8" fmla="*/ 125 w 131"/>
                  <a:gd name="T9" fmla="*/ 5 h 274"/>
                  <a:gd name="T10" fmla="*/ 125 w 131"/>
                  <a:gd name="T11" fmla="*/ 271 h 274"/>
                  <a:gd name="T12" fmla="*/ 128 w 131"/>
                  <a:gd name="T13" fmla="*/ 271 h 274"/>
                  <a:gd name="T14" fmla="*/ 128 w 131"/>
                  <a:gd name="T15" fmla="*/ 269 h 274"/>
                  <a:gd name="T16" fmla="*/ 128 w 131"/>
                  <a:gd name="T17" fmla="*/ 271 h 274"/>
                  <a:gd name="T18" fmla="*/ 131 w 131"/>
                  <a:gd name="T19" fmla="*/ 271 h 274"/>
                  <a:gd name="T20" fmla="*/ 131 w 131"/>
                  <a:gd name="T21" fmla="*/ 0 h 274"/>
                  <a:gd name="T22" fmla="*/ 0 w 131"/>
                  <a:gd name="T23" fmla="*/ 0 h 274"/>
                  <a:gd name="T24" fmla="*/ 0 w 131"/>
                  <a:gd name="T25" fmla="*/ 274 h 274"/>
                  <a:gd name="T26" fmla="*/ 131 w 131"/>
                  <a:gd name="T27" fmla="*/ 274 h 274"/>
                  <a:gd name="T28" fmla="*/ 131 w 131"/>
                  <a:gd name="T29" fmla="*/ 271 h 274"/>
                  <a:gd name="T30" fmla="*/ 128 w 131"/>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4">
                    <a:moveTo>
                      <a:pt x="128" y="271"/>
                    </a:moveTo>
                    <a:lnTo>
                      <a:pt x="128" y="269"/>
                    </a:lnTo>
                    <a:lnTo>
                      <a:pt x="5" y="269"/>
                    </a:lnTo>
                    <a:lnTo>
                      <a:pt x="5" y="5"/>
                    </a:lnTo>
                    <a:lnTo>
                      <a:pt x="125" y="5"/>
                    </a:lnTo>
                    <a:lnTo>
                      <a:pt x="125" y="271"/>
                    </a:lnTo>
                    <a:lnTo>
                      <a:pt x="128" y="271"/>
                    </a:lnTo>
                    <a:lnTo>
                      <a:pt x="128" y="269"/>
                    </a:lnTo>
                    <a:lnTo>
                      <a:pt x="128" y="271"/>
                    </a:lnTo>
                    <a:lnTo>
                      <a:pt x="131" y="271"/>
                    </a:lnTo>
                    <a:lnTo>
                      <a:pt x="131" y="0"/>
                    </a:lnTo>
                    <a:lnTo>
                      <a:pt x="0" y="0"/>
                    </a:lnTo>
                    <a:lnTo>
                      <a:pt x="0" y="274"/>
                    </a:lnTo>
                    <a:lnTo>
                      <a:pt x="131" y="274"/>
                    </a:lnTo>
                    <a:lnTo>
                      <a:pt x="131" y="271"/>
                    </a:lnTo>
                    <a:lnTo>
                      <a:pt x="128"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8" name="Rectangle 2983">
                <a:extLst>
                  <a:ext uri="{FF2B5EF4-FFF2-40B4-BE49-F238E27FC236}">
                    <a16:creationId xmlns:a16="http://schemas.microsoft.com/office/drawing/2014/main" id="{C21127C1-8B05-413D-AF76-974E94C82DD9}"/>
                  </a:ext>
                </a:extLst>
              </p:cNvPr>
              <p:cNvSpPr>
                <a:spLocks noChangeArrowheads="1"/>
              </p:cNvSpPr>
              <p:nvPr/>
            </p:nvSpPr>
            <p:spPr bwMode="auto">
              <a:xfrm>
                <a:off x="1318" y="4686"/>
                <a:ext cx="71"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79" name="Rectangle 2984">
                <a:extLst>
                  <a:ext uri="{FF2B5EF4-FFF2-40B4-BE49-F238E27FC236}">
                    <a16:creationId xmlns:a16="http://schemas.microsoft.com/office/drawing/2014/main" id="{31454BEE-F8D1-4A4E-8475-2FF42668F607}"/>
                  </a:ext>
                </a:extLst>
              </p:cNvPr>
              <p:cNvSpPr>
                <a:spLocks noChangeArrowheads="1"/>
              </p:cNvSpPr>
              <p:nvPr/>
            </p:nvSpPr>
            <p:spPr bwMode="auto">
              <a:xfrm>
                <a:off x="1336" y="4627"/>
                <a:ext cx="3" cy="14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0" name="Rectangle 2985">
                <a:extLst>
                  <a:ext uri="{FF2B5EF4-FFF2-40B4-BE49-F238E27FC236}">
                    <a16:creationId xmlns:a16="http://schemas.microsoft.com/office/drawing/2014/main" id="{FE91BBE8-A20F-4F81-ADB4-2C63D7E336BC}"/>
                  </a:ext>
                </a:extLst>
              </p:cNvPr>
              <p:cNvSpPr>
                <a:spLocks noChangeArrowheads="1"/>
              </p:cNvSpPr>
              <p:nvPr/>
            </p:nvSpPr>
            <p:spPr bwMode="auto">
              <a:xfrm>
                <a:off x="1368" y="4627"/>
                <a:ext cx="4" cy="14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1" name="Rectangle 2986">
                <a:extLst>
                  <a:ext uri="{FF2B5EF4-FFF2-40B4-BE49-F238E27FC236}">
                    <a16:creationId xmlns:a16="http://schemas.microsoft.com/office/drawing/2014/main" id="{EDA9F1DE-878D-4E0C-8E8B-F642C9BC5541}"/>
                  </a:ext>
                </a:extLst>
              </p:cNvPr>
              <p:cNvSpPr>
                <a:spLocks noChangeArrowheads="1"/>
              </p:cNvSpPr>
              <p:nvPr/>
            </p:nvSpPr>
            <p:spPr bwMode="auto">
              <a:xfrm>
                <a:off x="1318" y="4770"/>
                <a:ext cx="71" cy="4"/>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2" name="Freeform 2987">
                <a:extLst>
                  <a:ext uri="{FF2B5EF4-FFF2-40B4-BE49-F238E27FC236}">
                    <a16:creationId xmlns:a16="http://schemas.microsoft.com/office/drawing/2014/main" id="{475E6DB8-1656-4DDC-BAEB-C59261E38E7A}"/>
                  </a:ext>
                </a:extLst>
              </p:cNvPr>
              <p:cNvSpPr>
                <a:spLocks/>
              </p:cNvSpPr>
              <p:nvPr/>
            </p:nvSpPr>
            <p:spPr bwMode="auto">
              <a:xfrm>
                <a:off x="1410" y="4625"/>
                <a:ext cx="75" cy="155"/>
              </a:xfrm>
              <a:custGeom>
                <a:avLst/>
                <a:gdLst>
                  <a:gd name="T0" fmla="*/ 129 w 132"/>
                  <a:gd name="T1" fmla="*/ 271 h 274"/>
                  <a:gd name="T2" fmla="*/ 129 w 132"/>
                  <a:gd name="T3" fmla="*/ 269 h 274"/>
                  <a:gd name="T4" fmla="*/ 6 w 132"/>
                  <a:gd name="T5" fmla="*/ 269 h 274"/>
                  <a:gd name="T6" fmla="*/ 6 w 132"/>
                  <a:gd name="T7" fmla="*/ 5 h 274"/>
                  <a:gd name="T8" fmla="*/ 126 w 132"/>
                  <a:gd name="T9" fmla="*/ 5 h 274"/>
                  <a:gd name="T10" fmla="*/ 126 w 132"/>
                  <a:gd name="T11" fmla="*/ 271 h 274"/>
                  <a:gd name="T12" fmla="*/ 129 w 132"/>
                  <a:gd name="T13" fmla="*/ 271 h 274"/>
                  <a:gd name="T14" fmla="*/ 129 w 132"/>
                  <a:gd name="T15" fmla="*/ 269 h 274"/>
                  <a:gd name="T16" fmla="*/ 129 w 132"/>
                  <a:gd name="T17" fmla="*/ 271 h 274"/>
                  <a:gd name="T18" fmla="*/ 132 w 132"/>
                  <a:gd name="T19" fmla="*/ 271 h 274"/>
                  <a:gd name="T20" fmla="*/ 132 w 132"/>
                  <a:gd name="T21" fmla="*/ 0 h 274"/>
                  <a:gd name="T22" fmla="*/ 0 w 132"/>
                  <a:gd name="T23" fmla="*/ 0 h 274"/>
                  <a:gd name="T24" fmla="*/ 0 w 132"/>
                  <a:gd name="T25" fmla="*/ 274 h 274"/>
                  <a:gd name="T26" fmla="*/ 132 w 132"/>
                  <a:gd name="T27" fmla="*/ 274 h 274"/>
                  <a:gd name="T28" fmla="*/ 132 w 132"/>
                  <a:gd name="T29" fmla="*/ 271 h 274"/>
                  <a:gd name="T30" fmla="*/ 129 w 132"/>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4">
                    <a:moveTo>
                      <a:pt x="129" y="271"/>
                    </a:moveTo>
                    <a:lnTo>
                      <a:pt x="129" y="269"/>
                    </a:lnTo>
                    <a:lnTo>
                      <a:pt x="6" y="269"/>
                    </a:lnTo>
                    <a:lnTo>
                      <a:pt x="6" y="5"/>
                    </a:lnTo>
                    <a:lnTo>
                      <a:pt x="126" y="5"/>
                    </a:lnTo>
                    <a:lnTo>
                      <a:pt x="126" y="271"/>
                    </a:lnTo>
                    <a:lnTo>
                      <a:pt x="129" y="271"/>
                    </a:lnTo>
                    <a:lnTo>
                      <a:pt x="129" y="269"/>
                    </a:lnTo>
                    <a:lnTo>
                      <a:pt x="129" y="271"/>
                    </a:lnTo>
                    <a:lnTo>
                      <a:pt x="132" y="271"/>
                    </a:lnTo>
                    <a:lnTo>
                      <a:pt x="132" y="0"/>
                    </a:lnTo>
                    <a:lnTo>
                      <a:pt x="0" y="0"/>
                    </a:lnTo>
                    <a:lnTo>
                      <a:pt x="0" y="274"/>
                    </a:lnTo>
                    <a:lnTo>
                      <a:pt x="132" y="274"/>
                    </a:lnTo>
                    <a:lnTo>
                      <a:pt x="132" y="271"/>
                    </a:lnTo>
                    <a:lnTo>
                      <a:pt x="129"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3" name="Freeform 2988">
                <a:extLst>
                  <a:ext uri="{FF2B5EF4-FFF2-40B4-BE49-F238E27FC236}">
                    <a16:creationId xmlns:a16="http://schemas.microsoft.com/office/drawing/2014/main" id="{D6B63EE0-86CE-4EE9-9702-DB80D9A75A1D}"/>
                  </a:ext>
                </a:extLst>
              </p:cNvPr>
              <p:cNvSpPr>
                <a:spLocks/>
              </p:cNvSpPr>
              <p:nvPr/>
            </p:nvSpPr>
            <p:spPr bwMode="auto">
              <a:xfrm>
                <a:off x="1412" y="468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4" name="Freeform 2989">
                <a:extLst>
                  <a:ext uri="{FF2B5EF4-FFF2-40B4-BE49-F238E27FC236}">
                    <a16:creationId xmlns:a16="http://schemas.microsoft.com/office/drawing/2014/main" id="{BF3C4249-C06E-4017-8E9D-DCA21260D407}"/>
                  </a:ext>
                </a:extLst>
              </p:cNvPr>
              <p:cNvSpPr>
                <a:spLocks/>
              </p:cNvSpPr>
              <p:nvPr/>
            </p:nvSpPr>
            <p:spPr bwMode="auto">
              <a:xfrm>
                <a:off x="1430"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5" name="Freeform 2990">
                <a:extLst>
                  <a:ext uri="{FF2B5EF4-FFF2-40B4-BE49-F238E27FC236}">
                    <a16:creationId xmlns:a16="http://schemas.microsoft.com/office/drawing/2014/main" id="{8F944800-2FAB-4299-97E5-6DDAE8983837}"/>
                  </a:ext>
                </a:extLst>
              </p:cNvPr>
              <p:cNvSpPr>
                <a:spLocks/>
              </p:cNvSpPr>
              <p:nvPr/>
            </p:nvSpPr>
            <p:spPr bwMode="auto">
              <a:xfrm>
                <a:off x="1462" y="4626"/>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6" name="Freeform 2991">
                <a:extLst>
                  <a:ext uri="{FF2B5EF4-FFF2-40B4-BE49-F238E27FC236}">
                    <a16:creationId xmlns:a16="http://schemas.microsoft.com/office/drawing/2014/main" id="{4794C15E-F7AB-4865-9CBC-5182873081DF}"/>
                  </a:ext>
                </a:extLst>
              </p:cNvPr>
              <p:cNvSpPr>
                <a:spLocks/>
              </p:cNvSpPr>
              <p:nvPr/>
            </p:nvSpPr>
            <p:spPr bwMode="auto">
              <a:xfrm>
                <a:off x="1412" y="4770"/>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7" name="Freeform 2992">
                <a:extLst>
                  <a:ext uri="{FF2B5EF4-FFF2-40B4-BE49-F238E27FC236}">
                    <a16:creationId xmlns:a16="http://schemas.microsoft.com/office/drawing/2014/main" id="{3468B77E-558D-4809-91FD-82093C0430FE}"/>
                  </a:ext>
                </a:extLst>
              </p:cNvPr>
              <p:cNvSpPr>
                <a:spLocks/>
              </p:cNvSpPr>
              <p:nvPr/>
            </p:nvSpPr>
            <p:spPr bwMode="auto">
              <a:xfrm>
                <a:off x="1961" y="4625"/>
                <a:ext cx="12" cy="155"/>
              </a:xfrm>
              <a:custGeom>
                <a:avLst/>
                <a:gdLst>
                  <a:gd name="T0" fmla="*/ 17 w 20"/>
                  <a:gd name="T1" fmla="*/ 271 h 274"/>
                  <a:gd name="T2" fmla="*/ 17 w 20"/>
                  <a:gd name="T3" fmla="*/ 269 h 274"/>
                  <a:gd name="T4" fmla="*/ 6 w 20"/>
                  <a:gd name="T5" fmla="*/ 269 h 274"/>
                  <a:gd name="T6" fmla="*/ 6 w 20"/>
                  <a:gd name="T7" fmla="*/ 5 h 274"/>
                  <a:gd name="T8" fmla="*/ 14 w 20"/>
                  <a:gd name="T9" fmla="*/ 5 h 274"/>
                  <a:gd name="T10" fmla="*/ 14 w 20"/>
                  <a:gd name="T11" fmla="*/ 271 h 274"/>
                  <a:gd name="T12" fmla="*/ 17 w 20"/>
                  <a:gd name="T13" fmla="*/ 271 h 274"/>
                  <a:gd name="T14" fmla="*/ 17 w 20"/>
                  <a:gd name="T15" fmla="*/ 269 h 274"/>
                  <a:gd name="T16" fmla="*/ 17 w 20"/>
                  <a:gd name="T17" fmla="*/ 271 h 274"/>
                  <a:gd name="T18" fmla="*/ 20 w 20"/>
                  <a:gd name="T19" fmla="*/ 271 h 274"/>
                  <a:gd name="T20" fmla="*/ 20 w 20"/>
                  <a:gd name="T21" fmla="*/ 0 h 274"/>
                  <a:gd name="T22" fmla="*/ 0 w 20"/>
                  <a:gd name="T23" fmla="*/ 0 h 274"/>
                  <a:gd name="T24" fmla="*/ 0 w 20"/>
                  <a:gd name="T25" fmla="*/ 274 h 274"/>
                  <a:gd name="T26" fmla="*/ 20 w 20"/>
                  <a:gd name="T27" fmla="*/ 274 h 274"/>
                  <a:gd name="T28" fmla="*/ 20 w 20"/>
                  <a:gd name="T29" fmla="*/ 271 h 274"/>
                  <a:gd name="T30" fmla="*/ 17 w 20"/>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4">
                    <a:moveTo>
                      <a:pt x="17" y="271"/>
                    </a:moveTo>
                    <a:lnTo>
                      <a:pt x="17" y="269"/>
                    </a:lnTo>
                    <a:lnTo>
                      <a:pt x="6" y="269"/>
                    </a:lnTo>
                    <a:lnTo>
                      <a:pt x="6" y="5"/>
                    </a:lnTo>
                    <a:lnTo>
                      <a:pt x="14" y="5"/>
                    </a:lnTo>
                    <a:lnTo>
                      <a:pt x="14" y="271"/>
                    </a:lnTo>
                    <a:lnTo>
                      <a:pt x="17" y="271"/>
                    </a:lnTo>
                    <a:lnTo>
                      <a:pt x="17" y="269"/>
                    </a:lnTo>
                    <a:lnTo>
                      <a:pt x="17" y="271"/>
                    </a:lnTo>
                    <a:lnTo>
                      <a:pt x="20" y="271"/>
                    </a:lnTo>
                    <a:lnTo>
                      <a:pt x="20" y="0"/>
                    </a:lnTo>
                    <a:lnTo>
                      <a:pt x="0" y="0"/>
                    </a:lnTo>
                    <a:lnTo>
                      <a:pt x="0" y="274"/>
                    </a:lnTo>
                    <a:lnTo>
                      <a:pt x="20" y="274"/>
                    </a:lnTo>
                    <a:lnTo>
                      <a:pt x="20" y="271"/>
                    </a:lnTo>
                    <a:lnTo>
                      <a:pt x="17"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8" name="Freeform 2993">
                <a:extLst>
                  <a:ext uri="{FF2B5EF4-FFF2-40B4-BE49-F238E27FC236}">
                    <a16:creationId xmlns:a16="http://schemas.microsoft.com/office/drawing/2014/main" id="{77D166B5-DE7F-4055-9BFC-B771211A722A}"/>
                  </a:ext>
                </a:extLst>
              </p:cNvPr>
              <p:cNvSpPr>
                <a:spLocks/>
              </p:cNvSpPr>
              <p:nvPr/>
            </p:nvSpPr>
            <p:spPr bwMode="auto">
              <a:xfrm>
                <a:off x="1883" y="4625"/>
                <a:ext cx="74" cy="155"/>
              </a:xfrm>
              <a:custGeom>
                <a:avLst/>
                <a:gdLst>
                  <a:gd name="T0" fmla="*/ 128 w 131"/>
                  <a:gd name="T1" fmla="*/ 271 h 274"/>
                  <a:gd name="T2" fmla="*/ 128 w 131"/>
                  <a:gd name="T3" fmla="*/ 269 h 274"/>
                  <a:gd name="T4" fmla="*/ 6 w 131"/>
                  <a:gd name="T5" fmla="*/ 269 h 274"/>
                  <a:gd name="T6" fmla="*/ 6 w 131"/>
                  <a:gd name="T7" fmla="*/ 5 h 274"/>
                  <a:gd name="T8" fmla="*/ 126 w 131"/>
                  <a:gd name="T9" fmla="*/ 5 h 274"/>
                  <a:gd name="T10" fmla="*/ 126 w 131"/>
                  <a:gd name="T11" fmla="*/ 271 h 274"/>
                  <a:gd name="T12" fmla="*/ 128 w 131"/>
                  <a:gd name="T13" fmla="*/ 271 h 274"/>
                  <a:gd name="T14" fmla="*/ 128 w 131"/>
                  <a:gd name="T15" fmla="*/ 269 h 274"/>
                  <a:gd name="T16" fmla="*/ 128 w 131"/>
                  <a:gd name="T17" fmla="*/ 271 h 274"/>
                  <a:gd name="T18" fmla="*/ 131 w 131"/>
                  <a:gd name="T19" fmla="*/ 271 h 274"/>
                  <a:gd name="T20" fmla="*/ 131 w 131"/>
                  <a:gd name="T21" fmla="*/ 0 h 274"/>
                  <a:gd name="T22" fmla="*/ 0 w 131"/>
                  <a:gd name="T23" fmla="*/ 0 h 274"/>
                  <a:gd name="T24" fmla="*/ 0 w 131"/>
                  <a:gd name="T25" fmla="*/ 274 h 274"/>
                  <a:gd name="T26" fmla="*/ 131 w 131"/>
                  <a:gd name="T27" fmla="*/ 274 h 274"/>
                  <a:gd name="T28" fmla="*/ 131 w 131"/>
                  <a:gd name="T29" fmla="*/ 271 h 274"/>
                  <a:gd name="T30" fmla="*/ 128 w 131"/>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4">
                    <a:moveTo>
                      <a:pt x="128" y="271"/>
                    </a:moveTo>
                    <a:lnTo>
                      <a:pt x="128" y="269"/>
                    </a:lnTo>
                    <a:lnTo>
                      <a:pt x="6" y="269"/>
                    </a:lnTo>
                    <a:lnTo>
                      <a:pt x="6" y="5"/>
                    </a:lnTo>
                    <a:lnTo>
                      <a:pt x="126" y="5"/>
                    </a:lnTo>
                    <a:lnTo>
                      <a:pt x="126" y="271"/>
                    </a:lnTo>
                    <a:lnTo>
                      <a:pt x="128" y="271"/>
                    </a:lnTo>
                    <a:lnTo>
                      <a:pt x="128" y="269"/>
                    </a:lnTo>
                    <a:lnTo>
                      <a:pt x="128" y="271"/>
                    </a:lnTo>
                    <a:lnTo>
                      <a:pt x="131" y="271"/>
                    </a:lnTo>
                    <a:lnTo>
                      <a:pt x="131" y="0"/>
                    </a:lnTo>
                    <a:lnTo>
                      <a:pt x="0" y="0"/>
                    </a:lnTo>
                    <a:lnTo>
                      <a:pt x="0" y="274"/>
                    </a:lnTo>
                    <a:lnTo>
                      <a:pt x="131" y="274"/>
                    </a:lnTo>
                    <a:lnTo>
                      <a:pt x="131" y="271"/>
                    </a:lnTo>
                    <a:lnTo>
                      <a:pt x="128"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89" name="Freeform 2994">
                <a:extLst>
                  <a:ext uri="{FF2B5EF4-FFF2-40B4-BE49-F238E27FC236}">
                    <a16:creationId xmlns:a16="http://schemas.microsoft.com/office/drawing/2014/main" id="{7FEA0FF6-3B4E-475D-978F-43655955AD1D}"/>
                  </a:ext>
                </a:extLst>
              </p:cNvPr>
              <p:cNvSpPr>
                <a:spLocks/>
              </p:cNvSpPr>
              <p:nvPr/>
            </p:nvSpPr>
            <p:spPr bwMode="auto">
              <a:xfrm>
                <a:off x="1885" y="468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0" name="Freeform 2995">
                <a:extLst>
                  <a:ext uri="{FF2B5EF4-FFF2-40B4-BE49-F238E27FC236}">
                    <a16:creationId xmlns:a16="http://schemas.microsoft.com/office/drawing/2014/main" id="{E1228E92-4F8B-4F38-B03A-A68D52A918C8}"/>
                  </a:ext>
                </a:extLst>
              </p:cNvPr>
              <p:cNvSpPr>
                <a:spLocks/>
              </p:cNvSpPr>
              <p:nvPr/>
            </p:nvSpPr>
            <p:spPr bwMode="auto">
              <a:xfrm>
                <a:off x="1903" y="4627"/>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1" name="Freeform 2996">
                <a:extLst>
                  <a:ext uri="{FF2B5EF4-FFF2-40B4-BE49-F238E27FC236}">
                    <a16:creationId xmlns:a16="http://schemas.microsoft.com/office/drawing/2014/main" id="{2F85255F-09B1-49EE-AACC-D7D4BE399448}"/>
                  </a:ext>
                </a:extLst>
              </p:cNvPr>
              <p:cNvSpPr>
                <a:spLocks/>
              </p:cNvSpPr>
              <p:nvPr/>
            </p:nvSpPr>
            <p:spPr bwMode="auto">
              <a:xfrm>
                <a:off x="1935" y="4627"/>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2" name="Freeform 2997">
                <a:extLst>
                  <a:ext uri="{FF2B5EF4-FFF2-40B4-BE49-F238E27FC236}">
                    <a16:creationId xmlns:a16="http://schemas.microsoft.com/office/drawing/2014/main" id="{66FBD740-B59F-4CD5-B334-841B4DBCA20D}"/>
                  </a:ext>
                </a:extLst>
              </p:cNvPr>
              <p:cNvSpPr>
                <a:spLocks/>
              </p:cNvSpPr>
              <p:nvPr/>
            </p:nvSpPr>
            <p:spPr bwMode="auto">
              <a:xfrm>
                <a:off x="1885" y="4770"/>
                <a:ext cx="70"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3" name="Freeform 2998">
                <a:extLst>
                  <a:ext uri="{FF2B5EF4-FFF2-40B4-BE49-F238E27FC236}">
                    <a16:creationId xmlns:a16="http://schemas.microsoft.com/office/drawing/2014/main" id="{66203E5C-0070-4981-82FD-F04BF41E639F}"/>
                  </a:ext>
                </a:extLst>
              </p:cNvPr>
              <p:cNvSpPr>
                <a:spLocks/>
              </p:cNvSpPr>
              <p:nvPr/>
            </p:nvSpPr>
            <p:spPr bwMode="auto">
              <a:xfrm>
                <a:off x="1977" y="4625"/>
                <a:ext cx="74" cy="155"/>
              </a:xfrm>
              <a:custGeom>
                <a:avLst/>
                <a:gdLst>
                  <a:gd name="T0" fmla="*/ 128 w 131"/>
                  <a:gd name="T1" fmla="*/ 271 h 274"/>
                  <a:gd name="T2" fmla="*/ 128 w 131"/>
                  <a:gd name="T3" fmla="*/ 269 h 274"/>
                  <a:gd name="T4" fmla="*/ 6 w 131"/>
                  <a:gd name="T5" fmla="*/ 269 h 274"/>
                  <a:gd name="T6" fmla="*/ 6 w 131"/>
                  <a:gd name="T7" fmla="*/ 5 h 274"/>
                  <a:gd name="T8" fmla="*/ 125 w 131"/>
                  <a:gd name="T9" fmla="*/ 5 h 274"/>
                  <a:gd name="T10" fmla="*/ 125 w 131"/>
                  <a:gd name="T11" fmla="*/ 271 h 274"/>
                  <a:gd name="T12" fmla="*/ 128 w 131"/>
                  <a:gd name="T13" fmla="*/ 271 h 274"/>
                  <a:gd name="T14" fmla="*/ 128 w 131"/>
                  <a:gd name="T15" fmla="*/ 269 h 274"/>
                  <a:gd name="T16" fmla="*/ 128 w 131"/>
                  <a:gd name="T17" fmla="*/ 271 h 274"/>
                  <a:gd name="T18" fmla="*/ 131 w 131"/>
                  <a:gd name="T19" fmla="*/ 271 h 274"/>
                  <a:gd name="T20" fmla="*/ 131 w 131"/>
                  <a:gd name="T21" fmla="*/ 0 h 274"/>
                  <a:gd name="T22" fmla="*/ 0 w 131"/>
                  <a:gd name="T23" fmla="*/ 0 h 274"/>
                  <a:gd name="T24" fmla="*/ 0 w 131"/>
                  <a:gd name="T25" fmla="*/ 274 h 274"/>
                  <a:gd name="T26" fmla="*/ 131 w 131"/>
                  <a:gd name="T27" fmla="*/ 274 h 274"/>
                  <a:gd name="T28" fmla="*/ 131 w 131"/>
                  <a:gd name="T29" fmla="*/ 271 h 274"/>
                  <a:gd name="T30" fmla="*/ 128 w 131"/>
                  <a:gd name="T31" fmla="*/ 271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4">
                    <a:moveTo>
                      <a:pt x="128" y="271"/>
                    </a:moveTo>
                    <a:lnTo>
                      <a:pt x="128" y="269"/>
                    </a:lnTo>
                    <a:lnTo>
                      <a:pt x="6" y="269"/>
                    </a:lnTo>
                    <a:lnTo>
                      <a:pt x="6" y="5"/>
                    </a:lnTo>
                    <a:lnTo>
                      <a:pt x="125" y="5"/>
                    </a:lnTo>
                    <a:lnTo>
                      <a:pt x="125" y="271"/>
                    </a:lnTo>
                    <a:lnTo>
                      <a:pt x="128" y="271"/>
                    </a:lnTo>
                    <a:lnTo>
                      <a:pt x="128" y="269"/>
                    </a:lnTo>
                    <a:lnTo>
                      <a:pt x="128" y="271"/>
                    </a:lnTo>
                    <a:lnTo>
                      <a:pt x="131" y="271"/>
                    </a:lnTo>
                    <a:lnTo>
                      <a:pt x="131" y="0"/>
                    </a:lnTo>
                    <a:lnTo>
                      <a:pt x="0" y="0"/>
                    </a:lnTo>
                    <a:lnTo>
                      <a:pt x="0" y="274"/>
                    </a:lnTo>
                    <a:lnTo>
                      <a:pt x="131" y="274"/>
                    </a:lnTo>
                    <a:lnTo>
                      <a:pt x="131" y="271"/>
                    </a:lnTo>
                    <a:lnTo>
                      <a:pt x="128" y="27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4" name="Freeform 2999">
                <a:extLst>
                  <a:ext uri="{FF2B5EF4-FFF2-40B4-BE49-F238E27FC236}">
                    <a16:creationId xmlns:a16="http://schemas.microsoft.com/office/drawing/2014/main" id="{D76F8D12-D4DD-493C-B521-CB91B41CB6F3}"/>
                  </a:ext>
                </a:extLst>
              </p:cNvPr>
              <p:cNvSpPr>
                <a:spLocks/>
              </p:cNvSpPr>
              <p:nvPr/>
            </p:nvSpPr>
            <p:spPr bwMode="auto">
              <a:xfrm>
                <a:off x="1978" y="468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5" name="Freeform 3000">
                <a:extLst>
                  <a:ext uri="{FF2B5EF4-FFF2-40B4-BE49-F238E27FC236}">
                    <a16:creationId xmlns:a16="http://schemas.microsoft.com/office/drawing/2014/main" id="{C78642E8-5B51-4EC0-AFCD-4D2D51A3EB29}"/>
                  </a:ext>
                </a:extLst>
              </p:cNvPr>
              <p:cNvSpPr>
                <a:spLocks/>
              </p:cNvSpPr>
              <p:nvPr/>
            </p:nvSpPr>
            <p:spPr bwMode="auto">
              <a:xfrm>
                <a:off x="1997" y="4626"/>
                <a:ext cx="2"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6" name="Freeform 3001">
                <a:extLst>
                  <a:ext uri="{FF2B5EF4-FFF2-40B4-BE49-F238E27FC236}">
                    <a16:creationId xmlns:a16="http://schemas.microsoft.com/office/drawing/2014/main" id="{EC6D48F7-9B04-4E45-A90C-04DDA01FE49E}"/>
                  </a:ext>
                </a:extLst>
              </p:cNvPr>
              <p:cNvSpPr>
                <a:spLocks/>
              </p:cNvSpPr>
              <p:nvPr/>
            </p:nvSpPr>
            <p:spPr bwMode="auto">
              <a:xfrm>
                <a:off x="2029" y="4626"/>
                <a:ext cx="3"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7" name="Freeform 3002">
                <a:extLst>
                  <a:ext uri="{FF2B5EF4-FFF2-40B4-BE49-F238E27FC236}">
                    <a16:creationId xmlns:a16="http://schemas.microsoft.com/office/drawing/2014/main" id="{869D2C00-325C-4D5D-9B28-C6E5142A3DEE}"/>
                  </a:ext>
                </a:extLst>
              </p:cNvPr>
              <p:cNvSpPr>
                <a:spLocks/>
              </p:cNvSpPr>
              <p:nvPr/>
            </p:nvSpPr>
            <p:spPr bwMode="auto">
              <a:xfrm>
                <a:off x="1978" y="4770"/>
                <a:ext cx="71"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8" name="Freeform 3003">
                <a:extLst>
                  <a:ext uri="{FF2B5EF4-FFF2-40B4-BE49-F238E27FC236}">
                    <a16:creationId xmlns:a16="http://schemas.microsoft.com/office/drawing/2014/main" id="{47C98C26-2D00-4421-B222-D563879D6EE0}"/>
                  </a:ext>
                </a:extLst>
              </p:cNvPr>
              <p:cNvSpPr>
                <a:spLocks/>
              </p:cNvSpPr>
              <p:nvPr/>
            </p:nvSpPr>
            <p:spPr bwMode="auto">
              <a:xfrm>
                <a:off x="1867" y="4457"/>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99" name="Freeform 3004">
                <a:extLst>
                  <a:ext uri="{FF2B5EF4-FFF2-40B4-BE49-F238E27FC236}">
                    <a16:creationId xmlns:a16="http://schemas.microsoft.com/office/drawing/2014/main" id="{33C54144-B6EC-4B6A-909B-A83B058329EA}"/>
                  </a:ext>
                </a:extLst>
              </p:cNvPr>
              <p:cNvSpPr>
                <a:spLocks/>
              </p:cNvSpPr>
              <p:nvPr/>
            </p:nvSpPr>
            <p:spPr bwMode="auto">
              <a:xfrm>
                <a:off x="1677"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0" name="Freeform 3005">
                <a:extLst>
                  <a:ext uri="{FF2B5EF4-FFF2-40B4-BE49-F238E27FC236}">
                    <a16:creationId xmlns:a16="http://schemas.microsoft.com/office/drawing/2014/main" id="{1E0728FF-1F45-4101-86D2-6CE1057413BC}"/>
                  </a:ext>
                </a:extLst>
              </p:cNvPr>
              <p:cNvSpPr>
                <a:spLocks/>
              </p:cNvSpPr>
              <p:nvPr/>
            </p:nvSpPr>
            <p:spPr bwMode="auto">
              <a:xfrm>
                <a:off x="1488"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1" name="Freeform 3006">
                <a:extLst>
                  <a:ext uri="{FF2B5EF4-FFF2-40B4-BE49-F238E27FC236}">
                    <a16:creationId xmlns:a16="http://schemas.microsoft.com/office/drawing/2014/main" id="{E9E94BE3-7138-4DD8-B889-3DCD1A798EF4}"/>
                  </a:ext>
                </a:extLst>
              </p:cNvPr>
              <p:cNvSpPr>
                <a:spLocks/>
              </p:cNvSpPr>
              <p:nvPr/>
            </p:nvSpPr>
            <p:spPr bwMode="auto">
              <a:xfrm>
                <a:off x="1771"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2" name="Freeform 3007">
                <a:extLst>
                  <a:ext uri="{FF2B5EF4-FFF2-40B4-BE49-F238E27FC236}">
                    <a16:creationId xmlns:a16="http://schemas.microsoft.com/office/drawing/2014/main" id="{06E3B4E2-EF65-434C-B019-98DD68B937AD}"/>
                  </a:ext>
                </a:extLst>
              </p:cNvPr>
              <p:cNvSpPr>
                <a:spLocks/>
              </p:cNvSpPr>
              <p:nvPr/>
            </p:nvSpPr>
            <p:spPr bwMode="auto">
              <a:xfrm>
                <a:off x="1692" y="4457"/>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3" name="Freeform 3008">
                <a:extLst>
                  <a:ext uri="{FF2B5EF4-FFF2-40B4-BE49-F238E27FC236}">
                    <a16:creationId xmlns:a16="http://schemas.microsoft.com/office/drawing/2014/main" id="{B4CF4F50-C4FE-4B5B-B604-454C544D73CE}"/>
                  </a:ext>
                </a:extLst>
              </p:cNvPr>
              <p:cNvSpPr>
                <a:spLocks/>
              </p:cNvSpPr>
              <p:nvPr/>
            </p:nvSpPr>
            <p:spPr bwMode="auto">
              <a:xfrm>
                <a:off x="1693" y="4519"/>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4" name="Freeform 3009">
                <a:extLst>
                  <a:ext uri="{FF2B5EF4-FFF2-40B4-BE49-F238E27FC236}">
                    <a16:creationId xmlns:a16="http://schemas.microsoft.com/office/drawing/2014/main" id="{2E9156C0-03C4-41D1-8A2F-F02055BF661E}"/>
                  </a:ext>
                </a:extLst>
              </p:cNvPr>
              <p:cNvSpPr>
                <a:spLocks/>
              </p:cNvSpPr>
              <p:nvPr/>
            </p:nvSpPr>
            <p:spPr bwMode="auto">
              <a:xfrm>
                <a:off x="1711"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5" name="Freeform 3010">
                <a:extLst>
                  <a:ext uri="{FF2B5EF4-FFF2-40B4-BE49-F238E27FC236}">
                    <a16:creationId xmlns:a16="http://schemas.microsoft.com/office/drawing/2014/main" id="{8E4B83D1-8FC1-4B3B-ACB0-0D0615769CD9}"/>
                  </a:ext>
                </a:extLst>
              </p:cNvPr>
              <p:cNvSpPr>
                <a:spLocks/>
              </p:cNvSpPr>
              <p:nvPr/>
            </p:nvSpPr>
            <p:spPr bwMode="auto">
              <a:xfrm>
                <a:off x="1744"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6" name="Freeform 3011">
                <a:extLst>
                  <a:ext uri="{FF2B5EF4-FFF2-40B4-BE49-F238E27FC236}">
                    <a16:creationId xmlns:a16="http://schemas.microsoft.com/office/drawing/2014/main" id="{5DE26B6E-8495-4354-B536-EAF344BAD11D}"/>
                  </a:ext>
                </a:extLst>
              </p:cNvPr>
              <p:cNvSpPr>
                <a:spLocks/>
              </p:cNvSpPr>
              <p:nvPr/>
            </p:nvSpPr>
            <p:spPr bwMode="auto">
              <a:xfrm>
                <a:off x="1693" y="4602"/>
                <a:ext cx="72"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7" name="Freeform 3012">
                <a:extLst>
                  <a:ext uri="{FF2B5EF4-FFF2-40B4-BE49-F238E27FC236}">
                    <a16:creationId xmlns:a16="http://schemas.microsoft.com/office/drawing/2014/main" id="{21B7154B-66EB-449A-A4A7-C761B8DEC327}"/>
                  </a:ext>
                </a:extLst>
              </p:cNvPr>
              <p:cNvSpPr>
                <a:spLocks/>
              </p:cNvSpPr>
              <p:nvPr/>
            </p:nvSpPr>
            <p:spPr bwMode="auto">
              <a:xfrm>
                <a:off x="1786" y="4457"/>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8" name="Freeform 3013">
                <a:extLst>
                  <a:ext uri="{FF2B5EF4-FFF2-40B4-BE49-F238E27FC236}">
                    <a16:creationId xmlns:a16="http://schemas.microsoft.com/office/drawing/2014/main" id="{AB7D1033-AE4D-4CFB-8AA8-A19527EDB5E5}"/>
                  </a:ext>
                </a:extLst>
              </p:cNvPr>
              <p:cNvSpPr>
                <a:spLocks/>
              </p:cNvSpPr>
              <p:nvPr/>
            </p:nvSpPr>
            <p:spPr bwMode="auto">
              <a:xfrm>
                <a:off x="1788" y="4519"/>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09" name="Freeform 3014">
                <a:extLst>
                  <a:ext uri="{FF2B5EF4-FFF2-40B4-BE49-F238E27FC236}">
                    <a16:creationId xmlns:a16="http://schemas.microsoft.com/office/drawing/2014/main" id="{7881E792-A395-4F49-B3D8-210F6697D176}"/>
                  </a:ext>
                </a:extLst>
              </p:cNvPr>
              <p:cNvSpPr>
                <a:spLocks/>
              </p:cNvSpPr>
              <p:nvPr/>
            </p:nvSpPr>
            <p:spPr bwMode="auto">
              <a:xfrm>
                <a:off x="1806" y="4458"/>
                <a:ext cx="3"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0" name="Freeform 3015">
                <a:extLst>
                  <a:ext uri="{FF2B5EF4-FFF2-40B4-BE49-F238E27FC236}">
                    <a16:creationId xmlns:a16="http://schemas.microsoft.com/office/drawing/2014/main" id="{2000CD1C-F5F2-42FA-8212-735DC2FB2917}"/>
                  </a:ext>
                </a:extLst>
              </p:cNvPr>
              <p:cNvSpPr>
                <a:spLocks/>
              </p:cNvSpPr>
              <p:nvPr/>
            </p:nvSpPr>
            <p:spPr bwMode="auto">
              <a:xfrm>
                <a:off x="1838"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1" name="Freeform 3016">
                <a:extLst>
                  <a:ext uri="{FF2B5EF4-FFF2-40B4-BE49-F238E27FC236}">
                    <a16:creationId xmlns:a16="http://schemas.microsoft.com/office/drawing/2014/main" id="{D10C0811-729F-404E-A08D-845734DF99DD}"/>
                  </a:ext>
                </a:extLst>
              </p:cNvPr>
              <p:cNvSpPr>
                <a:spLocks/>
              </p:cNvSpPr>
              <p:nvPr/>
            </p:nvSpPr>
            <p:spPr bwMode="auto">
              <a:xfrm>
                <a:off x="1788" y="4602"/>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2" name="Freeform 3017">
                <a:extLst>
                  <a:ext uri="{FF2B5EF4-FFF2-40B4-BE49-F238E27FC236}">
                    <a16:creationId xmlns:a16="http://schemas.microsoft.com/office/drawing/2014/main" id="{BC0052DE-EB80-4C7C-9570-9CE015B092C4}"/>
                  </a:ext>
                </a:extLst>
              </p:cNvPr>
              <p:cNvSpPr>
                <a:spLocks/>
              </p:cNvSpPr>
              <p:nvPr/>
            </p:nvSpPr>
            <p:spPr bwMode="auto">
              <a:xfrm>
                <a:off x="1583" y="4457"/>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13" name="Freeform 3018">
                <a:extLst>
                  <a:ext uri="{FF2B5EF4-FFF2-40B4-BE49-F238E27FC236}">
                    <a16:creationId xmlns:a16="http://schemas.microsoft.com/office/drawing/2014/main" id="{01A05A4F-9162-4343-9C4B-91F23BE80A39}"/>
                  </a:ext>
                </a:extLst>
              </p:cNvPr>
              <p:cNvSpPr>
                <a:spLocks/>
              </p:cNvSpPr>
              <p:nvPr/>
            </p:nvSpPr>
            <p:spPr bwMode="auto">
              <a:xfrm>
                <a:off x="1504" y="4457"/>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1" name="Group 3220">
              <a:extLst>
                <a:ext uri="{FF2B5EF4-FFF2-40B4-BE49-F238E27FC236}">
                  <a16:creationId xmlns:a16="http://schemas.microsoft.com/office/drawing/2014/main" id="{852FBD95-997B-456E-A001-43AF0AE90BBF}"/>
                </a:ext>
              </a:extLst>
            </p:cNvPr>
            <p:cNvGrpSpPr>
              <a:grpSpLocks/>
            </p:cNvGrpSpPr>
            <p:nvPr/>
          </p:nvGrpSpPr>
          <p:grpSpPr bwMode="auto">
            <a:xfrm>
              <a:off x="2090738" y="5278810"/>
              <a:ext cx="1165225" cy="1819275"/>
              <a:chOff x="1317" y="3865"/>
              <a:chExt cx="734" cy="1146"/>
            </a:xfrm>
            <a:noFill/>
          </p:grpSpPr>
          <p:sp>
            <p:nvSpPr>
              <p:cNvPr id="5114" name="Freeform 3020">
                <a:extLst>
                  <a:ext uri="{FF2B5EF4-FFF2-40B4-BE49-F238E27FC236}">
                    <a16:creationId xmlns:a16="http://schemas.microsoft.com/office/drawing/2014/main" id="{838F811D-2AB7-4000-9046-63ADA747C072}"/>
                  </a:ext>
                </a:extLst>
              </p:cNvPr>
              <p:cNvSpPr>
                <a:spLocks/>
              </p:cNvSpPr>
              <p:nvPr/>
            </p:nvSpPr>
            <p:spPr bwMode="auto">
              <a:xfrm>
                <a:off x="1506" y="4519"/>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5" name="Freeform 3021">
                <a:extLst>
                  <a:ext uri="{FF2B5EF4-FFF2-40B4-BE49-F238E27FC236}">
                    <a16:creationId xmlns:a16="http://schemas.microsoft.com/office/drawing/2014/main" id="{3944AA77-3B9D-4670-B1B3-B07D9C17FD34}"/>
                  </a:ext>
                </a:extLst>
              </p:cNvPr>
              <p:cNvSpPr>
                <a:spLocks/>
              </p:cNvSpPr>
              <p:nvPr/>
            </p:nvSpPr>
            <p:spPr bwMode="auto">
              <a:xfrm>
                <a:off x="1524" y="4459"/>
                <a:ext cx="3" cy="144"/>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6" name="Freeform 3022">
                <a:extLst>
                  <a:ext uri="{FF2B5EF4-FFF2-40B4-BE49-F238E27FC236}">
                    <a16:creationId xmlns:a16="http://schemas.microsoft.com/office/drawing/2014/main" id="{A7F106D9-7BCF-4FEA-8B3C-A68C6176C2F3}"/>
                  </a:ext>
                </a:extLst>
              </p:cNvPr>
              <p:cNvSpPr>
                <a:spLocks/>
              </p:cNvSpPr>
              <p:nvPr/>
            </p:nvSpPr>
            <p:spPr bwMode="auto">
              <a:xfrm>
                <a:off x="1556" y="4459"/>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7" name="Freeform 3023">
                <a:extLst>
                  <a:ext uri="{FF2B5EF4-FFF2-40B4-BE49-F238E27FC236}">
                    <a16:creationId xmlns:a16="http://schemas.microsoft.com/office/drawing/2014/main" id="{3F50BDE0-C8E7-42DA-8931-784FBE2C7285}"/>
                  </a:ext>
                </a:extLst>
              </p:cNvPr>
              <p:cNvSpPr>
                <a:spLocks/>
              </p:cNvSpPr>
              <p:nvPr/>
            </p:nvSpPr>
            <p:spPr bwMode="auto">
              <a:xfrm>
                <a:off x="1506" y="4602"/>
                <a:ext cx="70"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8" name="Freeform 3024">
                <a:extLst>
                  <a:ext uri="{FF2B5EF4-FFF2-40B4-BE49-F238E27FC236}">
                    <a16:creationId xmlns:a16="http://schemas.microsoft.com/office/drawing/2014/main" id="{879AD86C-5F53-464C-898A-1259AC3E5995}"/>
                  </a:ext>
                </a:extLst>
              </p:cNvPr>
              <p:cNvSpPr>
                <a:spLocks/>
              </p:cNvSpPr>
              <p:nvPr/>
            </p:nvSpPr>
            <p:spPr bwMode="auto">
              <a:xfrm>
                <a:off x="1597" y="4457"/>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9" name="Freeform 3025">
                <a:extLst>
                  <a:ext uri="{FF2B5EF4-FFF2-40B4-BE49-F238E27FC236}">
                    <a16:creationId xmlns:a16="http://schemas.microsoft.com/office/drawing/2014/main" id="{163A2034-6490-4796-907D-0A056208B48E}"/>
                  </a:ext>
                </a:extLst>
              </p:cNvPr>
              <p:cNvSpPr>
                <a:spLocks/>
              </p:cNvSpPr>
              <p:nvPr/>
            </p:nvSpPr>
            <p:spPr bwMode="auto">
              <a:xfrm>
                <a:off x="1599" y="4519"/>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0" name="Freeform 3026">
                <a:extLst>
                  <a:ext uri="{FF2B5EF4-FFF2-40B4-BE49-F238E27FC236}">
                    <a16:creationId xmlns:a16="http://schemas.microsoft.com/office/drawing/2014/main" id="{87649D34-7464-4AA3-B0C5-A7B2FA840CD3}"/>
                  </a:ext>
                </a:extLst>
              </p:cNvPr>
              <p:cNvSpPr>
                <a:spLocks/>
              </p:cNvSpPr>
              <p:nvPr/>
            </p:nvSpPr>
            <p:spPr bwMode="auto">
              <a:xfrm>
                <a:off x="1617"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1" name="Freeform 3027">
                <a:extLst>
                  <a:ext uri="{FF2B5EF4-FFF2-40B4-BE49-F238E27FC236}">
                    <a16:creationId xmlns:a16="http://schemas.microsoft.com/office/drawing/2014/main" id="{5242B92C-E9F7-42BB-BB0A-448493E880BF}"/>
                  </a:ext>
                </a:extLst>
              </p:cNvPr>
              <p:cNvSpPr>
                <a:spLocks/>
              </p:cNvSpPr>
              <p:nvPr/>
            </p:nvSpPr>
            <p:spPr bwMode="auto">
              <a:xfrm>
                <a:off x="1650"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2" name="Freeform 3028">
                <a:extLst>
                  <a:ext uri="{FF2B5EF4-FFF2-40B4-BE49-F238E27FC236}">
                    <a16:creationId xmlns:a16="http://schemas.microsoft.com/office/drawing/2014/main" id="{5272CD45-1F62-4E98-8E54-BBFC91A3337C}"/>
                  </a:ext>
                </a:extLst>
              </p:cNvPr>
              <p:cNvSpPr>
                <a:spLocks/>
              </p:cNvSpPr>
              <p:nvPr/>
            </p:nvSpPr>
            <p:spPr bwMode="auto">
              <a:xfrm>
                <a:off x="1599" y="4602"/>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3" name="Freeform 3029">
                <a:extLst>
                  <a:ext uri="{FF2B5EF4-FFF2-40B4-BE49-F238E27FC236}">
                    <a16:creationId xmlns:a16="http://schemas.microsoft.com/office/drawing/2014/main" id="{CF3D95C0-7E5E-41BD-AF05-6A2DFF9CC791}"/>
                  </a:ext>
                </a:extLst>
              </p:cNvPr>
              <p:cNvSpPr>
                <a:spLocks/>
              </p:cNvSpPr>
              <p:nvPr/>
            </p:nvSpPr>
            <p:spPr bwMode="auto">
              <a:xfrm>
                <a:off x="1395" y="4457"/>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4" name="Freeform 3030">
                <a:extLst>
                  <a:ext uri="{FF2B5EF4-FFF2-40B4-BE49-F238E27FC236}">
                    <a16:creationId xmlns:a16="http://schemas.microsoft.com/office/drawing/2014/main" id="{1695985B-9B9B-4A5E-8B7B-3DA52654DE62}"/>
                  </a:ext>
                </a:extLst>
              </p:cNvPr>
              <p:cNvSpPr>
                <a:spLocks/>
              </p:cNvSpPr>
              <p:nvPr/>
            </p:nvSpPr>
            <p:spPr bwMode="auto">
              <a:xfrm>
                <a:off x="1317" y="4457"/>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5" name="Freeform 3031">
                <a:extLst>
                  <a:ext uri="{FF2B5EF4-FFF2-40B4-BE49-F238E27FC236}">
                    <a16:creationId xmlns:a16="http://schemas.microsoft.com/office/drawing/2014/main" id="{AE803C8B-5C45-4CC4-B098-8849065A9DFA}"/>
                  </a:ext>
                </a:extLst>
              </p:cNvPr>
              <p:cNvSpPr>
                <a:spLocks/>
              </p:cNvSpPr>
              <p:nvPr/>
            </p:nvSpPr>
            <p:spPr bwMode="auto">
              <a:xfrm>
                <a:off x="1318" y="4519"/>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6" name="Freeform 3032">
                <a:extLst>
                  <a:ext uri="{FF2B5EF4-FFF2-40B4-BE49-F238E27FC236}">
                    <a16:creationId xmlns:a16="http://schemas.microsoft.com/office/drawing/2014/main" id="{30A881FE-6D46-4F05-90AC-F168ED6B2001}"/>
                  </a:ext>
                </a:extLst>
              </p:cNvPr>
              <p:cNvSpPr>
                <a:spLocks/>
              </p:cNvSpPr>
              <p:nvPr/>
            </p:nvSpPr>
            <p:spPr bwMode="auto">
              <a:xfrm>
                <a:off x="1336" y="4459"/>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7" name="Freeform 3033">
                <a:extLst>
                  <a:ext uri="{FF2B5EF4-FFF2-40B4-BE49-F238E27FC236}">
                    <a16:creationId xmlns:a16="http://schemas.microsoft.com/office/drawing/2014/main" id="{E46B2E82-BBBF-48AE-A34A-A009A0769EBF}"/>
                  </a:ext>
                </a:extLst>
              </p:cNvPr>
              <p:cNvSpPr>
                <a:spLocks/>
              </p:cNvSpPr>
              <p:nvPr/>
            </p:nvSpPr>
            <p:spPr bwMode="auto">
              <a:xfrm>
                <a:off x="1368"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8" name="Freeform 3034">
                <a:extLst>
                  <a:ext uri="{FF2B5EF4-FFF2-40B4-BE49-F238E27FC236}">
                    <a16:creationId xmlns:a16="http://schemas.microsoft.com/office/drawing/2014/main" id="{0D6F3964-E2A3-4EAB-8AF3-61A025CC7187}"/>
                  </a:ext>
                </a:extLst>
              </p:cNvPr>
              <p:cNvSpPr>
                <a:spLocks/>
              </p:cNvSpPr>
              <p:nvPr/>
            </p:nvSpPr>
            <p:spPr bwMode="auto">
              <a:xfrm>
                <a:off x="1318" y="4602"/>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29" name="Freeform 3035">
                <a:extLst>
                  <a:ext uri="{FF2B5EF4-FFF2-40B4-BE49-F238E27FC236}">
                    <a16:creationId xmlns:a16="http://schemas.microsoft.com/office/drawing/2014/main" id="{DF64447E-A86B-42E0-BCE9-65A40F857BDE}"/>
                  </a:ext>
                </a:extLst>
              </p:cNvPr>
              <p:cNvSpPr>
                <a:spLocks/>
              </p:cNvSpPr>
              <p:nvPr/>
            </p:nvSpPr>
            <p:spPr bwMode="auto">
              <a:xfrm>
                <a:off x="1410" y="4457"/>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0" name="Freeform 3036">
                <a:extLst>
                  <a:ext uri="{FF2B5EF4-FFF2-40B4-BE49-F238E27FC236}">
                    <a16:creationId xmlns:a16="http://schemas.microsoft.com/office/drawing/2014/main" id="{BFF9DAD0-7AA2-4C5A-9FC9-0813D9AE0045}"/>
                  </a:ext>
                </a:extLst>
              </p:cNvPr>
              <p:cNvSpPr>
                <a:spLocks/>
              </p:cNvSpPr>
              <p:nvPr/>
            </p:nvSpPr>
            <p:spPr bwMode="auto">
              <a:xfrm>
                <a:off x="1412" y="4519"/>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1" name="Freeform 3037">
                <a:extLst>
                  <a:ext uri="{FF2B5EF4-FFF2-40B4-BE49-F238E27FC236}">
                    <a16:creationId xmlns:a16="http://schemas.microsoft.com/office/drawing/2014/main" id="{A097ABCE-579A-40F9-A2BA-34C01BAFD8ED}"/>
                  </a:ext>
                </a:extLst>
              </p:cNvPr>
              <p:cNvSpPr>
                <a:spLocks/>
              </p:cNvSpPr>
              <p:nvPr/>
            </p:nvSpPr>
            <p:spPr bwMode="auto">
              <a:xfrm>
                <a:off x="1430"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2" name="Freeform 3038">
                <a:extLst>
                  <a:ext uri="{FF2B5EF4-FFF2-40B4-BE49-F238E27FC236}">
                    <a16:creationId xmlns:a16="http://schemas.microsoft.com/office/drawing/2014/main" id="{77DFAA0B-3C6A-4DA6-A73E-CE95BA572814}"/>
                  </a:ext>
                </a:extLst>
              </p:cNvPr>
              <p:cNvSpPr>
                <a:spLocks/>
              </p:cNvSpPr>
              <p:nvPr/>
            </p:nvSpPr>
            <p:spPr bwMode="auto">
              <a:xfrm>
                <a:off x="1462" y="4458"/>
                <a:ext cx="4" cy="145"/>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3" name="Freeform 3039">
                <a:extLst>
                  <a:ext uri="{FF2B5EF4-FFF2-40B4-BE49-F238E27FC236}">
                    <a16:creationId xmlns:a16="http://schemas.microsoft.com/office/drawing/2014/main" id="{955BBA25-9D3D-4357-A259-5CB04D77BFA2}"/>
                  </a:ext>
                </a:extLst>
              </p:cNvPr>
              <p:cNvSpPr>
                <a:spLocks/>
              </p:cNvSpPr>
              <p:nvPr/>
            </p:nvSpPr>
            <p:spPr bwMode="auto">
              <a:xfrm>
                <a:off x="1412" y="4602"/>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4" name="Freeform 3040">
                <a:extLst>
                  <a:ext uri="{FF2B5EF4-FFF2-40B4-BE49-F238E27FC236}">
                    <a16:creationId xmlns:a16="http://schemas.microsoft.com/office/drawing/2014/main" id="{D6FD23DA-B09D-4CE2-A512-0D367990E4CE}"/>
                  </a:ext>
                </a:extLst>
              </p:cNvPr>
              <p:cNvSpPr>
                <a:spLocks/>
              </p:cNvSpPr>
              <p:nvPr/>
            </p:nvSpPr>
            <p:spPr bwMode="auto">
              <a:xfrm>
                <a:off x="1961" y="4457"/>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5" name="Freeform 3041">
                <a:extLst>
                  <a:ext uri="{FF2B5EF4-FFF2-40B4-BE49-F238E27FC236}">
                    <a16:creationId xmlns:a16="http://schemas.microsoft.com/office/drawing/2014/main" id="{AD73515B-894B-496B-AA44-2A620C2F4B31}"/>
                  </a:ext>
                </a:extLst>
              </p:cNvPr>
              <p:cNvSpPr>
                <a:spLocks/>
              </p:cNvSpPr>
              <p:nvPr/>
            </p:nvSpPr>
            <p:spPr bwMode="auto">
              <a:xfrm>
                <a:off x="1883" y="4457"/>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6" name="Freeform 3042">
                <a:extLst>
                  <a:ext uri="{FF2B5EF4-FFF2-40B4-BE49-F238E27FC236}">
                    <a16:creationId xmlns:a16="http://schemas.microsoft.com/office/drawing/2014/main" id="{E4791432-FD9A-4980-A12F-079C11B48C88}"/>
                  </a:ext>
                </a:extLst>
              </p:cNvPr>
              <p:cNvSpPr>
                <a:spLocks/>
              </p:cNvSpPr>
              <p:nvPr/>
            </p:nvSpPr>
            <p:spPr bwMode="auto">
              <a:xfrm>
                <a:off x="1885" y="4519"/>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7" name="Freeform 3043">
                <a:extLst>
                  <a:ext uri="{FF2B5EF4-FFF2-40B4-BE49-F238E27FC236}">
                    <a16:creationId xmlns:a16="http://schemas.microsoft.com/office/drawing/2014/main" id="{FD6FADDA-A381-4EB0-9F51-2D501A0272E8}"/>
                  </a:ext>
                </a:extLst>
              </p:cNvPr>
              <p:cNvSpPr>
                <a:spLocks/>
              </p:cNvSpPr>
              <p:nvPr/>
            </p:nvSpPr>
            <p:spPr bwMode="auto">
              <a:xfrm>
                <a:off x="1903" y="4459"/>
                <a:ext cx="3"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8" name="Freeform 3044">
                <a:extLst>
                  <a:ext uri="{FF2B5EF4-FFF2-40B4-BE49-F238E27FC236}">
                    <a16:creationId xmlns:a16="http://schemas.microsoft.com/office/drawing/2014/main" id="{5950A134-B2F2-4849-899E-F10FE56F6B8B}"/>
                  </a:ext>
                </a:extLst>
              </p:cNvPr>
              <p:cNvSpPr>
                <a:spLocks/>
              </p:cNvSpPr>
              <p:nvPr/>
            </p:nvSpPr>
            <p:spPr bwMode="auto">
              <a:xfrm>
                <a:off x="1935" y="4459"/>
                <a:ext cx="4" cy="144"/>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39" name="Freeform 3045">
                <a:extLst>
                  <a:ext uri="{FF2B5EF4-FFF2-40B4-BE49-F238E27FC236}">
                    <a16:creationId xmlns:a16="http://schemas.microsoft.com/office/drawing/2014/main" id="{5F695ED9-3783-4827-B5A4-FC879D7DC828}"/>
                  </a:ext>
                </a:extLst>
              </p:cNvPr>
              <p:cNvSpPr>
                <a:spLocks/>
              </p:cNvSpPr>
              <p:nvPr/>
            </p:nvSpPr>
            <p:spPr bwMode="auto">
              <a:xfrm>
                <a:off x="1885" y="4602"/>
                <a:ext cx="70"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0" name="Freeform 3046">
                <a:extLst>
                  <a:ext uri="{FF2B5EF4-FFF2-40B4-BE49-F238E27FC236}">
                    <a16:creationId xmlns:a16="http://schemas.microsoft.com/office/drawing/2014/main" id="{6392E771-8895-4775-A5FC-735C08A1793E}"/>
                  </a:ext>
                </a:extLst>
              </p:cNvPr>
              <p:cNvSpPr>
                <a:spLocks/>
              </p:cNvSpPr>
              <p:nvPr/>
            </p:nvSpPr>
            <p:spPr bwMode="auto">
              <a:xfrm>
                <a:off x="1977" y="4457"/>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1" name="Freeform 3047">
                <a:extLst>
                  <a:ext uri="{FF2B5EF4-FFF2-40B4-BE49-F238E27FC236}">
                    <a16:creationId xmlns:a16="http://schemas.microsoft.com/office/drawing/2014/main" id="{6C3A0119-ED94-48E2-8FB7-1F99A4F14818}"/>
                  </a:ext>
                </a:extLst>
              </p:cNvPr>
              <p:cNvSpPr>
                <a:spLocks/>
              </p:cNvSpPr>
              <p:nvPr/>
            </p:nvSpPr>
            <p:spPr bwMode="auto">
              <a:xfrm>
                <a:off x="1978" y="4519"/>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2" name="Freeform 3048">
                <a:extLst>
                  <a:ext uri="{FF2B5EF4-FFF2-40B4-BE49-F238E27FC236}">
                    <a16:creationId xmlns:a16="http://schemas.microsoft.com/office/drawing/2014/main" id="{06B383DF-DA77-415C-A3A1-0603E0512FC1}"/>
                  </a:ext>
                </a:extLst>
              </p:cNvPr>
              <p:cNvSpPr>
                <a:spLocks/>
              </p:cNvSpPr>
              <p:nvPr/>
            </p:nvSpPr>
            <p:spPr bwMode="auto">
              <a:xfrm>
                <a:off x="1997" y="4458"/>
                <a:ext cx="2"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3" name="Freeform 3049">
                <a:extLst>
                  <a:ext uri="{FF2B5EF4-FFF2-40B4-BE49-F238E27FC236}">
                    <a16:creationId xmlns:a16="http://schemas.microsoft.com/office/drawing/2014/main" id="{D2E9B534-F720-4647-8A17-E1B1E05BD31B}"/>
                  </a:ext>
                </a:extLst>
              </p:cNvPr>
              <p:cNvSpPr>
                <a:spLocks/>
              </p:cNvSpPr>
              <p:nvPr/>
            </p:nvSpPr>
            <p:spPr bwMode="auto">
              <a:xfrm>
                <a:off x="2029" y="4458"/>
                <a:ext cx="3" cy="145"/>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4" name="Freeform 3050">
                <a:extLst>
                  <a:ext uri="{FF2B5EF4-FFF2-40B4-BE49-F238E27FC236}">
                    <a16:creationId xmlns:a16="http://schemas.microsoft.com/office/drawing/2014/main" id="{49251651-0E40-4A37-AFBE-5E4D738A5B91}"/>
                  </a:ext>
                </a:extLst>
              </p:cNvPr>
              <p:cNvSpPr>
                <a:spLocks/>
              </p:cNvSpPr>
              <p:nvPr/>
            </p:nvSpPr>
            <p:spPr bwMode="auto">
              <a:xfrm>
                <a:off x="1978" y="4602"/>
                <a:ext cx="71" cy="4"/>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5" name="Freeform 3051">
                <a:extLst>
                  <a:ext uri="{FF2B5EF4-FFF2-40B4-BE49-F238E27FC236}">
                    <a16:creationId xmlns:a16="http://schemas.microsoft.com/office/drawing/2014/main" id="{8F0A6ED1-191D-4FA5-AEB9-941585226670}"/>
                  </a:ext>
                </a:extLst>
              </p:cNvPr>
              <p:cNvSpPr>
                <a:spLocks/>
              </p:cNvSpPr>
              <p:nvPr/>
            </p:nvSpPr>
            <p:spPr bwMode="auto">
              <a:xfrm>
                <a:off x="1867" y="4286"/>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6" name="Freeform 3052">
                <a:extLst>
                  <a:ext uri="{FF2B5EF4-FFF2-40B4-BE49-F238E27FC236}">
                    <a16:creationId xmlns:a16="http://schemas.microsoft.com/office/drawing/2014/main" id="{8BABD3A9-DB7C-4BDE-A268-A6642A217791}"/>
                  </a:ext>
                </a:extLst>
              </p:cNvPr>
              <p:cNvSpPr>
                <a:spLocks/>
              </p:cNvSpPr>
              <p:nvPr/>
            </p:nvSpPr>
            <p:spPr bwMode="auto">
              <a:xfrm>
                <a:off x="1677"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7" name="Freeform 3053">
                <a:extLst>
                  <a:ext uri="{FF2B5EF4-FFF2-40B4-BE49-F238E27FC236}">
                    <a16:creationId xmlns:a16="http://schemas.microsoft.com/office/drawing/2014/main" id="{CE18D967-14FD-41D6-9CBC-048C6F175CF5}"/>
                  </a:ext>
                </a:extLst>
              </p:cNvPr>
              <p:cNvSpPr>
                <a:spLocks/>
              </p:cNvSpPr>
              <p:nvPr/>
            </p:nvSpPr>
            <p:spPr bwMode="auto">
              <a:xfrm>
                <a:off x="1488"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8" name="Freeform 3054">
                <a:extLst>
                  <a:ext uri="{FF2B5EF4-FFF2-40B4-BE49-F238E27FC236}">
                    <a16:creationId xmlns:a16="http://schemas.microsoft.com/office/drawing/2014/main" id="{A0F6E16D-D9F6-4B0A-AA05-C7CB3E1AB93B}"/>
                  </a:ext>
                </a:extLst>
              </p:cNvPr>
              <p:cNvSpPr>
                <a:spLocks/>
              </p:cNvSpPr>
              <p:nvPr/>
            </p:nvSpPr>
            <p:spPr bwMode="auto">
              <a:xfrm>
                <a:off x="1771"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49" name="Freeform 3055">
                <a:extLst>
                  <a:ext uri="{FF2B5EF4-FFF2-40B4-BE49-F238E27FC236}">
                    <a16:creationId xmlns:a16="http://schemas.microsoft.com/office/drawing/2014/main" id="{68FFFB32-1717-48CD-8970-1D3135A7AA31}"/>
                  </a:ext>
                </a:extLst>
              </p:cNvPr>
              <p:cNvSpPr>
                <a:spLocks/>
              </p:cNvSpPr>
              <p:nvPr/>
            </p:nvSpPr>
            <p:spPr bwMode="auto">
              <a:xfrm>
                <a:off x="1692" y="4286"/>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0" name="Freeform 3056">
                <a:extLst>
                  <a:ext uri="{FF2B5EF4-FFF2-40B4-BE49-F238E27FC236}">
                    <a16:creationId xmlns:a16="http://schemas.microsoft.com/office/drawing/2014/main" id="{1C588B7B-9ADD-4B84-9588-43F8B5C210A0}"/>
                  </a:ext>
                </a:extLst>
              </p:cNvPr>
              <p:cNvSpPr>
                <a:spLocks/>
              </p:cNvSpPr>
              <p:nvPr/>
            </p:nvSpPr>
            <p:spPr bwMode="auto">
              <a:xfrm>
                <a:off x="1693" y="4347"/>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1" name="Freeform 3057">
                <a:extLst>
                  <a:ext uri="{FF2B5EF4-FFF2-40B4-BE49-F238E27FC236}">
                    <a16:creationId xmlns:a16="http://schemas.microsoft.com/office/drawing/2014/main" id="{3FAB68CA-2A9E-4C82-A61F-5F3FC291B9C0}"/>
                  </a:ext>
                </a:extLst>
              </p:cNvPr>
              <p:cNvSpPr>
                <a:spLocks/>
              </p:cNvSpPr>
              <p:nvPr/>
            </p:nvSpPr>
            <p:spPr bwMode="auto">
              <a:xfrm>
                <a:off x="1711"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2" name="Freeform 3058">
                <a:extLst>
                  <a:ext uri="{FF2B5EF4-FFF2-40B4-BE49-F238E27FC236}">
                    <a16:creationId xmlns:a16="http://schemas.microsoft.com/office/drawing/2014/main" id="{CE1D8ADB-2637-4C78-8701-671BD328E748}"/>
                  </a:ext>
                </a:extLst>
              </p:cNvPr>
              <p:cNvSpPr>
                <a:spLocks/>
              </p:cNvSpPr>
              <p:nvPr/>
            </p:nvSpPr>
            <p:spPr bwMode="auto">
              <a:xfrm>
                <a:off x="1744"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3" name="Freeform 3059">
                <a:extLst>
                  <a:ext uri="{FF2B5EF4-FFF2-40B4-BE49-F238E27FC236}">
                    <a16:creationId xmlns:a16="http://schemas.microsoft.com/office/drawing/2014/main" id="{9836DDC0-DA4C-4EDF-AAA1-251B9C31019C}"/>
                  </a:ext>
                </a:extLst>
              </p:cNvPr>
              <p:cNvSpPr>
                <a:spLocks/>
              </p:cNvSpPr>
              <p:nvPr/>
            </p:nvSpPr>
            <p:spPr bwMode="auto">
              <a:xfrm>
                <a:off x="1693" y="4431"/>
                <a:ext cx="72"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4" name="Freeform 3060">
                <a:extLst>
                  <a:ext uri="{FF2B5EF4-FFF2-40B4-BE49-F238E27FC236}">
                    <a16:creationId xmlns:a16="http://schemas.microsoft.com/office/drawing/2014/main" id="{BF7860A9-5E59-4F8B-B6A1-4A8F057BC9E1}"/>
                  </a:ext>
                </a:extLst>
              </p:cNvPr>
              <p:cNvSpPr>
                <a:spLocks/>
              </p:cNvSpPr>
              <p:nvPr/>
            </p:nvSpPr>
            <p:spPr bwMode="auto">
              <a:xfrm>
                <a:off x="1786" y="4286"/>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5" name="Freeform 3061">
                <a:extLst>
                  <a:ext uri="{FF2B5EF4-FFF2-40B4-BE49-F238E27FC236}">
                    <a16:creationId xmlns:a16="http://schemas.microsoft.com/office/drawing/2014/main" id="{B911DC4C-EA54-420B-A97A-31CFB896FBB5}"/>
                  </a:ext>
                </a:extLst>
              </p:cNvPr>
              <p:cNvSpPr>
                <a:spLocks/>
              </p:cNvSpPr>
              <p:nvPr/>
            </p:nvSpPr>
            <p:spPr bwMode="auto">
              <a:xfrm>
                <a:off x="1788" y="4347"/>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6" name="Freeform 3062">
                <a:extLst>
                  <a:ext uri="{FF2B5EF4-FFF2-40B4-BE49-F238E27FC236}">
                    <a16:creationId xmlns:a16="http://schemas.microsoft.com/office/drawing/2014/main" id="{40208EE1-3C0A-4095-A2F4-2E4FB6F3D14D}"/>
                  </a:ext>
                </a:extLst>
              </p:cNvPr>
              <p:cNvSpPr>
                <a:spLocks/>
              </p:cNvSpPr>
              <p:nvPr/>
            </p:nvSpPr>
            <p:spPr bwMode="auto">
              <a:xfrm>
                <a:off x="1806" y="4287"/>
                <a:ext cx="3"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7" name="Freeform 3063">
                <a:extLst>
                  <a:ext uri="{FF2B5EF4-FFF2-40B4-BE49-F238E27FC236}">
                    <a16:creationId xmlns:a16="http://schemas.microsoft.com/office/drawing/2014/main" id="{BD29C012-F771-42C8-8C7A-BD0D1392E143}"/>
                  </a:ext>
                </a:extLst>
              </p:cNvPr>
              <p:cNvSpPr>
                <a:spLocks/>
              </p:cNvSpPr>
              <p:nvPr/>
            </p:nvSpPr>
            <p:spPr bwMode="auto">
              <a:xfrm>
                <a:off x="1838"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8" name="Freeform 3064">
                <a:extLst>
                  <a:ext uri="{FF2B5EF4-FFF2-40B4-BE49-F238E27FC236}">
                    <a16:creationId xmlns:a16="http://schemas.microsoft.com/office/drawing/2014/main" id="{27EA8A18-F42B-496D-93D1-53728717FF65}"/>
                  </a:ext>
                </a:extLst>
              </p:cNvPr>
              <p:cNvSpPr>
                <a:spLocks/>
              </p:cNvSpPr>
              <p:nvPr/>
            </p:nvSpPr>
            <p:spPr bwMode="auto">
              <a:xfrm>
                <a:off x="1788" y="4431"/>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59" name="Freeform 3065">
                <a:extLst>
                  <a:ext uri="{FF2B5EF4-FFF2-40B4-BE49-F238E27FC236}">
                    <a16:creationId xmlns:a16="http://schemas.microsoft.com/office/drawing/2014/main" id="{5B33503B-64F6-4B65-BAB2-3EDA1212CDB4}"/>
                  </a:ext>
                </a:extLst>
              </p:cNvPr>
              <p:cNvSpPr>
                <a:spLocks/>
              </p:cNvSpPr>
              <p:nvPr/>
            </p:nvSpPr>
            <p:spPr bwMode="auto">
              <a:xfrm>
                <a:off x="1583" y="4286"/>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0" name="Freeform 3066">
                <a:extLst>
                  <a:ext uri="{FF2B5EF4-FFF2-40B4-BE49-F238E27FC236}">
                    <a16:creationId xmlns:a16="http://schemas.microsoft.com/office/drawing/2014/main" id="{E682DF2C-CAE7-4475-8535-156957599FDE}"/>
                  </a:ext>
                </a:extLst>
              </p:cNvPr>
              <p:cNvSpPr>
                <a:spLocks/>
              </p:cNvSpPr>
              <p:nvPr/>
            </p:nvSpPr>
            <p:spPr bwMode="auto">
              <a:xfrm>
                <a:off x="1504" y="4286"/>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1" name="Freeform 3067">
                <a:extLst>
                  <a:ext uri="{FF2B5EF4-FFF2-40B4-BE49-F238E27FC236}">
                    <a16:creationId xmlns:a16="http://schemas.microsoft.com/office/drawing/2014/main" id="{9E4FD68F-AD5C-483C-AE9A-4B48E4537EE9}"/>
                  </a:ext>
                </a:extLst>
              </p:cNvPr>
              <p:cNvSpPr>
                <a:spLocks/>
              </p:cNvSpPr>
              <p:nvPr/>
            </p:nvSpPr>
            <p:spPr bwMode="auto">
              <a:xfrm>
                <a:off x="1506" y="4347"/>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2" name="Freeform 3068">
                <a:extLst>
                  <a:ext uri="{FF2B5EF4-FFF2-40B4-BE49-F238E27FC236}">
                    <a16:creationId xmlns:a16="http://schemas.microsoft.com/office/drawing/2014/main" id="{C6006796-453C-4ECA-A99B-F336373D5727}"/>
                  </a:ext>
                </a:extLst>
              </p:cNvPr>
              <p:cNvSpPr>
                <a:spLocks/>
              </p:cNvSpPr>
              <p:nvPr/>
            </p:nvSpPr>
            <p:spPr bwMode="auto">
              <a:xfrm>
                <a:off x="1524" y="4288"/>
                <a:ext cx="3" cy="145"/>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3" name="Freeform 3069">
                <a:extLst>
                  <a:ext uri="{FF2B5EF4-FFF2-40B4-BE49-F238E27FC236}">
                    <a16:creationId xmlns:a16="http://schemas.microsoft.com/office/drawing/2014/main" id="{784A6C1B-40B3-48D0-ADA6-F0489FC9CCA0}"/>
                  </a:ext>
                </a:extLst>
              </p:cNvPr>
              <p:cNvSpPr>
                <a:spLocks/>
              </p:cNvSpPr>
              <p:nvPr/>
            </p:nvSpPr>
            <p:spPr bwMode="auto">
              <a:xfrm>
                <a:off x="1556" y="4288"/>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4" name="Freeform 3070">
                <a:extLst>
                  <a:ext uri="{FF2B5EF4-FFF2-40B4-BE49-F238E27FC236}">
                    <a16:creationId xmlns:a16="http://schemas.microsoft.com/office/drawing/2014/main" id="{E6C24EB1-8329-409A-A7AC-5D207D17C59E}"/>
                  </a:ext>
                </a:extLst>
              </p:cNvPr>
              <p:cNvSpPr>
                <a:spLocks/>
              </p:cNvSpPr>
              <p:nvPr/>
            </p:nvSpPr>
            <p:spPr bwMode="auto">
              <a:xfrm>
                <a:off x="1506" y="4431"/>
                <a:ext cx="70"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5" name="Freeform 3071">
                <a:extLst>
                  <a:ext uri="{FF2B5EF4-FFF2-40B4-BE49-F238E27FC236}">
                    <a16:creationId xmlns:a16="http://schemas.microsoft.com/office/drawing/2014/main" id="{C0B1B98F-0DF4-4B48-BF77-DC4AFEAA71EB}"/>
                  </a:ext>
                </a:extLst>
              </p:cNvPr>
              <p:cNvSpPr>
                <a:spLocks/>
              </p:cNvSpPr>
              <p:nvPr/>
            </p:nvSpPr>
            <p:spPr bwMode="auto">
              <a:xfrm>
                <a:off x="1597" y="4286"/>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6" name="Freeform 3072">
                <a:extLst>
                  <a:ext uri="{FF2B5EF4-FFF2-40B4-BE49-F238E27FC236}">
                    <a16:creationId xmlns:a16="http://schemas.microsoft.com/office/drawing/2014/main" id="{6429BB90-22A5-4166-B634-731675425A9E}"/>
                  </a:ext>
                </a:extLst>
              </p:cNvPr>
              <p:cNvSpPr>
                <a:spLocks/>
              </p:cNvSpPr>
              <p:nvPr/>
            </p:nvSpPr>
            <p:spPr bwMode="auto">
              <a:xfrm>
                <a:off x="1599" y="4347"/>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7" name="Freeform 3073">
                <a:extLst>
                  <a:ext uri="{FF2B5EF4-FFF2-40B4-BE49-F238E27FC236}">
                    <a16:creationId xmlns:a16="http://schemas.microsoft.com/office/drawing/2014/main" id="{07D61E70-CF72-495A-971B-9C6C3E68B756}"/>
                  </a:ext>
                </a:extLst>
              </p:cNvPr>
              <p:cNvSpPr>
                <a:spLocks/>
              </p:cNvSpPr>
              <p:nvPr/>
            </p:nvSpPr>
            <p:spPr bwMode="auto">
              <a:xfrm>
                <a:off x="1617"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8" name="Freeform 3074">
                <a:extLst>
                  <a:ext uri="{FF2B5EF4-FFF2-40B4-BE49-F238E27FC236}">
                    <a16:creationId xmlns:a16="http://schemas.microsoft.com/office/drawing/2014/main" id="{8FCAB8D3-4298-4E45-8764-91790AE9FE84}"/>
                  </a:ext>
                </a:extLst>
              </p:cNvPr>
              <p:cNvSpPr>
                <a:spLocks/>
              </p:cNvSpPr>
              <p:nvPr/>
            </p:nvSpPr>
            <p:spPr bwMode="auto">
              <a:xfrm>
                <a:off x="1650"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69" name="Freeform 3075">
                <a:extLst>
                  <a:ext uri="{FF2B5EF4-FFF2-40B4-BE49-F238E27FC236}">
                    <a16:creationId xmlns:a16="http://schemas.microsoft.com/office/drawing/2014/main" id="{D71229C7-B0AE-4A5C-A885-07A06710FAFB}"/>
                  </a:ext>
                </a:extLst>
              </p:cNvPr>
              <p:cNvSpPr>
                <a:spLocks/>
              </p:cNvSpPr>
              <p:nvPr/>
            </p:nvSpPr>
            <p:spPr bwMode="auto">
              <a:xfrm>
                <a:off x="1599" y="4431"/>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0" name="Freeform 3076">
                <a:extLst>
                  <a:ext uri="{FF2B5EF4-FFF2-40B4-BE49-F238E27FC236}">
                    <a16:creationId xmlns:a16="http://schemas.microsoft.com/office/drawing/2014/main" id="{493DCF98-ACD2-4146-8E58-A14B5407A7F2}"/>
                  </a:ext>
                </a:extLst>
              </p:cNvPr>
              <p:cNvSpPr>
                <a:spLocks/>
              </p:cNvSpPr>
              <p:nvPr/>
            </p:nvSpPr>
            <p:spPr bwMode="auto">
              <a:xfrm>
                <a:off x="1395" y="4286"/>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1" name="Freeform 3077">
                <a:extLst>
                  <a:ext uri="{FF2B5EF4-FFF2-40B4-BE49-F238E27FC236}">
                    <a16:creationId xmlns:a16="http://schemas.microsoft.com/office/drawing/2014/main" id="{0716DD35-31DF-4424-A85A-804272E926B5}"/>
                  </a:ext>
                </a:extLst>
              </p:cNvPr>
              <p:cNvSpPr>
                <a:spLocks/>
              </p:cNvSpPr>
              <p:nvPr/>
            </p:nvSpPr>
            <p:spPr bwMode="auto">
              <a:xfrm>
                <a:off x="1317" y="4286"/>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2" name="Freeform 3078">
                <a:extLst>
                  <a:ext uri="{FF2B5EF4-FFF2-40B4-BE49-F238E27FC236}">
                    <a16:creationId xmlns:a16="http://schemas.microsoft.com/office/drawing/2014/main" id="{7A964E14-DA71-4DC5-808A-7D8B9A0E46ED}"/>
                  </a:ext>
                </a:extLst>
              </p:cNvPr>
              <p:cNvSpPr>
                <a:spLocks/>
              </p:cNvSpPr>
              <p:nvPr/>
            </p:nvSpPr>
            <p:spPr bwMode="auto">
              <a:xfrm>
                <a:off x="1318" y="4347"/>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3" name="Freeform 3079">
                <a:extLst>
                  <a:ext uri="{FF2B5EF4-FFF2-40B4-BE49-F238E27FC236}">
                    <a16:creationId xmlns:a16="http://schemas.microsoft.com/office/drawing/2014/main" id="{B645E8DC-C42C-4FFB-BD83-618DEB793044}"/>
                  </a:ext>
                </a:extLst>
              </p:cNvPr>
              <p:cNvSpPr>
                <a:spLocks/>
              </p:cNvSpPr>
              <p:nvPr/>
            </p:nvSpPr>
            <p:spPr bwMode="auto">
              <a:xfrm>
                <a:off x="1336" y="4288"/>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4" name="Freeform 3080">
                <a:extLst>
                  <a:ext uri="{FF2B5EF4-FFF2-40B4-BE49-F238E27FC236}">
                    <a16:creationId xmlns:a16="http://schemas.microsoft.com/office/drawing/2014/main" id="{52C26099-B41A-4242-AC6D-1BDA739ABA97}"/>
                  </a:ext>
                </a:extLst>
              </p:cNvPr>
              <p:cNvSpPr>
                <a:spLocks/>
              </p:cNvSpPr>
              <p:nvPr/>
            </p:nvSpPr>
            <p:spPr bwMode="auto">
              <a:xfrm>
                <a:off x="1368"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5" name="Freeform 3081">
                <a:extLst>
                  <a:ext uri="{FF2B5EF4-FFF2-40B4-BE49-F238E27FC236}">
                    <a16:creationId xmlns:a16="http://schemas.microsoft.com/office/drawing/2014/main" id="{6D495193-FB73-48DC-A0B3-ABCB2294DA95}"/>
                  </a:ext>
                </a:extLst>
              </p:cNvPr>
              <p:cNvSpPr>
                <a:spLocks/>
              </p:cNvSpPr>
              <p:nvPr/>
            </p:nvSpPr>
            <p:spPr bwMode="auto">
              <a:xfrm>
                <a:off x="1318" y="4431"/>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6" name="Freeform 3082">
                <a:extLst>
                  <a:ext uri="{FF2B5EF4-FFF2-40B4-BE49-F238E27FC236}">
                    <a16:creationId xmlns:a16="http://schemas.microsoft.com/office/drawing/2014/main" id="{7E9504F0-A83A-4278-A3E1-A58A323EE115}"/>
                  </a:ext>
                </a:extLst>
              </p:cNvPr>
              <p:cNvSpPr>
                <a:spLocks/>
              </p:cNvSpPr>
              <p:nvPr/>
            </p:nvSpPr>
            <p:spPr bwMode="auto">
              <a:xfrm>
                <a:off x="1410" y="4286"/>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7" name="Freeform 3083">
                <a:extLst>
                  <a:ext uri="{FF2B5EF4-FFF2-40B4-BE49-F238E27FC236}">
                    <a16:creationId xmlns:a16="http://schemas.microsoft.com/office/drawing/2014/main" id="{FEEF8E8F-7159-4369-AC9C-ABE96A678168}"/>
                  </a:ext>
                </a:extLst>
              </p:cNvPr>
              <p:cNvSpPr>
                <a:spLocks/>
              </p:cNvSpPr>
              <p:nvPr/>
            </p:nvSpPr>
            <p:spPr bwMode="auto">
              <a:xfrm>
                <a:off x="1412" y="4347"/>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8" name="Freeform 3084">
                <a:extLst>
                  <a:ext uri="{FF2B5EF4-FFF2-40B4-BE49-F238E27FC236}">
                    <a16:creationId xmlns:a16="http://schemas.microsoft.com/office/drawing/2014/main" id="{3679D8E4-707B-462C-A5DF-55D5DBE2337B}"/>
                  </a:ext>
                </a:extLst>
              </p:cNvPr>
              <p:cNvSpPr>
                <a:spLocks/>
              </p:cNvSpPr>
              <p:nvPr/>
            </p:nvSpPr>
            <p:spPr bwMode="auto">
              <a:xfrm>
                <a:off x="1430"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79" name="Freeform 3085">
                <a:extLst>
                  <a:ext uri="{FF2B5EF4-FFF2-40B4-BE49-F238E27FC236}">
                    <a16:creationId xmlns:a16="http://schemas.microsoft.com/office/drawing/2014/main" id="{76F3F774-93BC-4FAA-9D9B-9ED1BF61EE24}"/>
                  </a:ext>
                </a:extLst>
              </p:cNvPr>
              <p:cNvSpPr>
                <a:spLocks/>
              </p:cNvSpPr>
              <p:nvPr/>
            </p:nvSpPr>
            <p:spPr bwMode="auto">
              <a:xfrm>
                <a:off x="1462" y="4287"/>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0" name="Freeform 3086">
                <a:extLst>
                  <a:ext uri="{FF2B5EF4-FFF2-40B4-BE49-F238E27FC236}">
                    <a16:creationId xmlns:a16="http://schemas.microsoft.com/office/drawing/2014/main" id="{852301AE-E68C-488B-99A1-780A49DDE89D}"/>
                  </a:ext>
                </a:extLst>
              </p:cNvPr>
              <p:cNvSpPr>
                <a:spLocks/>
              </p:cNvSpPr>
              <p:nvPr/>
            </p:nvSpPr>
            <p:spPr bwMode="auto">
              <a:xfrm>
                <a:off x="1412" y="4431"/>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1" name="Freeform 3087">
                <a:extLst>
                  <a:ext uri="{FF2B5EF4-FFF2-40B4-BE49-F238E27FC236}">
                    <a16:creationId xmlns:a16="http://schemas.microsoft.com/office/drawing/2014/main" id="{67C7AED6-681F-4935-9D99-D8157B203173}"/>
                  </a:ext>
                </a:extLst>
              </p:cNvPr>
              <p:cNvSpPr>
                <a:spLocks/>
              </p:cNvSpPr>
              <p:nvPr/>
            </p:nvSpPr>
            <p:spPr bwMode="auto">
              <a:xfrm>
                <a:off x="1961" y="4286"/>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2" name="Freeform 3088">
                <a:extLst>
                  <a:ext uri="{FF2B5EF4-FFF2-40B4-BE49-F238E27FC236}">
                    <a16:creationId xmlns:a16="http://schemas.microsoft.com/office/drawing/2014/main" id="{9616AF27-D443-4F93-98F1-5B2521503E2A}"/>
                  </a:ext>
                </a:extLst>
              </p:cNvPr>
              <p:cNvSpPr>
                <a:spLocks/>
              </p:cNvSpPr>
              <p:nvPr/>
            </p:nvSpPr>
            <p:spPr bwMode="auto">
              <a:xfrm>
                <a:off x="1883" y="4286"/>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3" name="Freeform 3089">
                <a:extLst>
                  <a:ext uri="{FF2B5EF4-FFF2-40B4-BE49-F238E27FC236}">
                    <a16:creationId xmlns:a16="http://schemas.microsoft.com/office/drawing/2014/main" id="{EF3F06F1-0542-41EA-B465-2BFBBB3D89D5}"/>
                  </a:ext>
                </a:extLst>
              </p:cNvPr>
              <p:cNvSpPr>
                <a:spLocks/>
              </p:cNvSpPr>
              <p:nvPr/>
            </p:nvSpPr>
            <p:spPr bwMode="auto">
              <a:xfrm>
                <a:off x="1885" y="4347"/>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4" name="Freeform 3090">
                <a:extLst>
                  <a:ext uri="{FF2B5EF4-FFF2-40B4-BE49-F238E27FC236}">
                    <a16:creationId xmlns:a16="http://schemas.microsoft.com/office/drawing/2014/main" id="{20E01E52-A0C6-4CD9-B66B-8796D0826C4D}"/>
                  </a:ext>
                </a:extLst>
              </p:cNvPr>
              <p:cNvSpPr>
                <a:spLocks/>
              </p:cNvSpPr>
              <p:nvPr/>
            </p:nvSpPr>
            <p:spPr bwMode="auto">
              <a:xfrm>
                <a:off x="1903" y="4288"/>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5" name="Freeform 3091">
                <a:extLst>
                  <a:ext uri="{FF2B5EF4-FFF2-40B4-BE49-F238E27FC236}">
                    <a16:creationId xmlns:a16="http://schemas.microsoft.com/office/drawing/2014/main" id="{01B6FBD3-1239-417A-8798-D19D418767D9}"/>
                  </a:ext>
                </a:extLst>
              </p:cNvPr>
              <p:cNvSpPr>
                <a:spLocks/>
              </p:cNvSpPr>
              <p:nvPr/>
            </p:nvSpPr>
            <p:spPr bwMode="auto">
              <a:xfrm>
                <a:off x="1935" y="4288"/>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6" name="Freeform 3092">
                <a:extLst>
                  <a:ext uri="{FF2B5EF4-FFF2-40B4-BE49-F238E27FC236}">
                    <a16:creationId xmlns:a16="http://schemas.microsoft.com/office/drawing/2014/main" id="{6A9C532D-7BDB-4D27-949B-91E0945C7488}"/>
                  </a:ext>
                </a:extLst>
              </p:cNvPr>
              <p:cNvSpPr>
                <a:spLocks/>
              </p:cNvSpPr>
              <p:nvPr/>
            </p:nvSpPr>
            <p:spPr bwMode="auto">
              <a:xfrm>
                <a:off x="1885" y="4431"/>
                <a:ext cx="70"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7" name="Freeform 3093">
                <a:extLst>
                  <a:ext uri="{FF2B5EF4-FFF2-40B4-BE49-F238E27FC236}">
                    <a16:creationId xmlns:a16="http://schemas.microsoft.com/office/drawing/2014/main" id="{3BF3E59E-569C-4174-B3AC-39DF6F22AB24}"/>
                  </a:ext>
                </a:extLst>
              </p:cNvPr>
              <p:cNvSpPr>
                <a:spLocks/>
              </p:cNvSpPr>
              <p:nvPr/>
            </p:nvSpPr>
            <p:spPr bwMode="auto">
              <a:xfrm>
                <a:off x="1977" y="4286"/>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8" name="Freeform 3094">
                <a:extLst>
                  <a:ext uri="{FF2B5EF4-FFF2-40B4-BE49-F238E27FC236}">
                    <a16:creationId xmlns:a16="http://schemas.microsoft.com/office/drawing/2014/main" id="{C623ACA3-CB17-4887-AA5B-564BDFF8AA40}"/>
                  </a:ext>
                </a:extLst>
              </p:cNvPr>
              <p:cNvSpPr>
                <a:spLocks/>
              </p:cNvSpPr>
              <p:nvPr/>
            </p:nvSpPr>
            <p:spPr bwMode="auto">
              <a:xfrm>
                <a:off x="1978" y="4347"/>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89" name="Freeform 3095">
                <a:extLst>
                  <a:ext uri="{FF2B5EF4-FFF2-40B4-BE49-F238E27FC236}">
                    <a16:creationId xmlns:a16="http://schemas.microsoft.com/office/drawing/2014/main" id="{51B96DC8-2D38-4CEE-B212-9583829DC43D}"/>
                  </a:ext>
                </a:extLst>
              </p:cNvPr>
              <p:cNvSpPr>
                <a:spLocks/>
              </p:cNvSpPr>
              <p:nvPr/>
            </p:nvSpPr>
            <p:spPr bwMode="auto">
              <a:xfrm>
                <a:off x="1997" y="4287"/>
                <a:ext cx="2"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0" name="Freeform 3096">
                <a:extLst>
                  <a:ext uri="{FF2B5EF4-FFF2-40B4-BE49-F238E27FC236}">
                    <a16:creationId xmlns:a16="http://schemas.microsoft.com/office/drawing/2014/main" id="{83F23F6C-B4A3-41A9-B928-48122E9FDB64}"/>
                  </a:ext>
                </a:extLst>
              </p:cNvPr>
              <p:cNvSpPr>
                <a:spLocks/>
              </p:cNvSpPr>
              <p:nvPr/>
            </p:nvSpPr>
            <p:spPr bwMode="auto">
              <a:xfrm>
                <a:off x="2029" y="4287"/>
                <a:ext cx="3"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1" name="Freeform 3097">
                <a:extLst>
                  <a:ext uri="{FF2B5EF4-FFF2-40B4-BE49-F238E27FC236}">
                    <a16:creationId xmlns:a16="http://schemas.microsoft.com/office/drawing/2014/main" id="{E68717AC-FC6F-4D88-A2B4-CBF15D1476D8}"/>
                  </a:ext>
                </a:extLst>
              </p:cNvPr>
              <p:cNvSpPr>
                <a:spLocks/>
              </p:cNvSpPr>
              <p:nvPr/>
            </p:nvSpPr>
            <p:spPr bwMode="auto">
              <a:xfrm>
                <a:off x="1978" y="4431"/>
                <a:ext cx="71"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2" name="Freeform 3098">
                <a:extLst>
                  <a:ext uri="{FF2B5EF4-FFF2-40B4-BE49-F238E27FC236}">
                    <a16:creationId xmlns:a16="http://schemas.microsoft.com/office/drawing/2014/main" id="{4EAC63DB-0038-4C28-9177-C5825BC71FA1}"/>
                  </a:ext>
                </a:extLst>
              </p:cNvPr>
              <p:cNvSpPr>
                <a:spLocks/>
              </p:cNvSpPr>
              <p:nvPr/>
            </p:nvSpPr>
            <p:spPr bwMode="auto">
              <a:xfrm>
                <a:off x="1867" y="4114"/>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3" name="Freeform 3099">
                <a:extLst>
                  <a:ext uri="{FF2B5EF4-FFF2-40B4-BE49-F238E27FC236}">
                    <a16:creationId xmlns:a16="http://schemas.microsoft.com/office/drawing/2014/main" id="{BD202C6A-B257-4DB7-9337-2695A8126F7D}"/>
                  </a:ext>
                </a:extLst>
              </p:cNvPr>
              <p:cNvSpPr>
                <a:spLocks/>
              </p:cNvSpPr>
              <p:nvPr/>
            </p:nvSpPr>
            <p:spPr bwMode="auto">
              <a:xfrm>
                <a:off x="1677"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4" name="Freeform 3100">
                <a:extLst>
                  <a:ext uri="{FF2B5EF4-FFF2-40B4-BE49-F238E27FC236}">
                    <a16:creationId xmlns:a16="http://schemas.microsoft.com/office/drawing/2014/main" id="{65AA193C-907E-416A-B937-F004859546FF}"/>
                  </a:ext>
                </a:extLst>
              </p:cNvPr>
              <p:cNvSpPr>
                <a:spLocks/>
              </p:cNvSpPr>
              <p:nvPr/>
            </p:nvSpPr>
            <p:spPr bwMode="auto">
              <a:xfrm>
                <a:off x="1488"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5" name="Freeform 3101">
                <a:extLst>
                  <a:ext uri="{FF2B5EF4-FFF2-40B4-BE49-F238E27FC236}">
                    <a16:creationId xmlns:a16="http://schemas.microsoft.com/office/drawing/2014/main" id="{06FBAA8E-4C21-4AF9-87C0-F7531BE342AA}"/>
                  </a:ext>
                </a:extLst>
              </p:cNvPr>
              <p:cNvSpPr>
                <a:spLocks/>
              </p:cNvSpPr>
              <p:nvPr/>
            </p:nvSpPr>
            <p:spPr bwMode="auto">
              <a:xfrm>
                <a:off x="1771"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6" name="Freeform 3102">
                <a:extLst>
                  <a:ext uri="{FF2B5EF4-FFF2-40B4-BE49-F238E27FC236}">
                    <a16:creationId xmlns:a16="http://schemas.microsoft.com/office/drawing/2014/main" id="{8890A727-343A-46CB-8227-8D93F267431E}"/>
                  </a:ext>
                </a:extLst>
              </p:cNvPr>
              <p:cNvSpPr>
                <a:spLocks/>
              </p:cNvSpPr>
              <p:nvPr/>
            </p:nvSpPr>
            <p:spPr bwMode="auto">
              <a:xfrm>
                <a:off x="1692" y="4114"/>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7" name="Freeform 3103">
                <a:extLst>
                  <a:ext uri="{FF2B5EF4-FFF2-40B4-BE49-F238E27FC236}">
                    <a16:creationId xmlns:a16="http://schemas.microsoft.com/office/drawing/2014/main" id="{D503327D-6301-44E5-886B-A8158838E6F1}"/>
                  </a:ext>
                </a:extLst>
              </p:cNvPr>
              <p:cNvSpPr>
                <a:spLocks/>
              </p:cNvSpPr>
              <p:nvPr/>
            </p:nvSpPr>
            <p:spPr bwMode="auto">
              <a:xfrm>
                <a:off x="1693" y="417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8" name="Freeform 3104">
                <a:extLst>
                  <a:ext uri="{FF2B5EF4-FFF2-40B4-BE49-F238E27FC236}">
                    <a16:creationId xmlns:a16="http://schemas.microsoft.com/office/drawing/2014/main" id="{38282E94-6993-49CD-ACBF-40864F56051D}"/>
                  </a:ext>
                </a:extLst>
              </p:cNvPr>
              <p:cNvSpPr>
                <a:spLocks/>
              </p:cNvSpPr>
              <p:nvPr/>
            </p:nvSpPr>
            <p:spPr bwMode="auto">
              <a:xfrm>
                <a:off x="1711"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99" name="Freeform 3105">
                <a:extLst>
                  <a:ext uri="{FF2B5EF4-FFF2-40B4-BE49-F238E27FC236}">
                    <a16:creationId xmlns:a16="http://schemas.microsoft.com/office/drawing/2014/main" id="{2ED93A08-4312-4303-924E-1636CA43B60E}"/>
                  </a:ext>
                </a:extLst>
              </p:cNvPr>
              <p:cNvSpPr>
                <a:spLocks/>
              </p:cNvSpPr>
              <p:nvPr/>
            </p:nvSpPr>
            <p:spPr bwMode="auto">
              <a:xfrm>
                <a:off x="1744"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0" name="Freeform 3106">
                <a:extLst>
                  <a:ext uri="{FF2B5EF4-FFF2-40B4-BE49-F238E27FC236}">
                    <a16:creationId xmlns:a16="http://schemas.microsoft.com/office/drawing/2014/main" id="{1B530E8E-8888-4BFE-980D-E0678D4F5742}"/>
                  </a:ext>
                </a:extLst>
              </p:cNvPr>
              <p:cNvSpPr>
                <a:spLocks/>
              </p:cNvSpPr>
              <p:nvPr/>
            </p:nvSpPr>
            <p:spPr bwMode="auto">
              <a:xfrm>
                <a:off x="1693" y="4260"/>
                <a:ext cx="72"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1" name="Freeform 3107">
                <a:extLst>
                  <a:ext uri="{FF2B5EF4-FFF2-40B4-BE49-F238E27FC236}">
                    <a16:creationId xmlns:a16="http://schemas.microsoft.com/office/drawing/2014/main" id="{EB62BC45-4C68-4E10-8127-19E4238DA05C}"/>
                  </a:ext>
                </a:extLst>
              </p:cNvPr>
              <p:cNvSpPr>
                <a:spLocks/>
              </p:cNvSpPr>
              <p:nvPr/>
            </p:nvSpPr>
            <p:spPr bwMode="auto">
              <a:xfrm>
                <a:off x="1786" y="4114"/>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2" name="Freeform 3108">
                <a:extLst>
                  <a:ext uri="{FF2B5EF4-FFF2-40B4-BE49-F238E27FC236}">
                    <a16:creationId xmlns:a16="http://schemas.microsoft.com/office/drawing/2014/main" id="{9DA611F2-317D-4AFE-8DB8-159721CB9334}"/>
                  </a:ext>
                </a:extLst>
              </p:cNvPr>
              <p:cNvSpPr>
                <a:spLocks/>
              </p:cNvSpPr>
              <p:nvPr/>
            </p:nvSpPr>
            <p:spPr bwMode="auto">
              <a:xfrm>
                <a:off x="1788" y="417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3" name="Freeform 3109">
                <a:extLst>
                  <a:ext uri="{FF2B5EF4-FFF2-40B4-BE49-F238E27FC236}">
                    <a16:creationId xmlns:a16="http://schemas.microsoft.com/office/drawing/2014/main" id="{6E7F52F5-3B70-49E5-A69F-7A13B6E22090}"/>
                  </a:ext>
                </a:extLst>
              </p:cNvPr>
              <p:cNvSpPr>
                <a:spLocks/>
              </p:cNvSpPr>
              <p:nvPr/>
            </p:nvSpPr>
            <p:spPr bwMode="auto">
              <a:xfrm>
                <a:off x="1806" y="4115"/>
                <a:ext cx="3"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4" name="Freeform 3110">
                <a:extLst>
                  <a:ext uri="{FF2B5EF4-FFF2-40B4-BE49-F238E27FC236}">
                    <a16:creationId xmlns:a16="http://schemas.microsoft.com/office/drawing/2014/main" id="{043B6F94-6EC0-4044-9857-CFCA32BDE746}"/>
                  </a:ext>
                </a:extLst>
              </p:cNvPr>
              <p:cNvSpPr>
                <a:spLocks/>
              </p:cNvSpPr>
              <p:nvPr/>
            </p:nvSpPr>
            <p:spPr bwMode="auto">
              <a:xfrm>
                <a:off x="1838"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5" name="Freeform 3111">
                <a:extLst>
                  <a:ext uri="{FF2B5EF4-FFF2-40B4-BE49-F238E27FC236}">
                    <a16:creationId xmlns:a16="http://schemas.microsoft.com/office/drawing/2014/main" id="{16FBD2B3-5C25-4BDC-8AD7-990C3525DF2D}"/>
                  </a:ext>
                </a:extLst>
              </p:cNvPr>
              <p:cNvSpPr>
                <a:spLocks/>
              </p:cNvSpPr>
              <p:nvPr/>
            </p:nvSpPr>
            <p:spPr bwMode="auto">
              <a:xfrm>
                <a:off x="1788" y="4260"/>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6" name="Freeform 3112">
                <a:extLst>
                  <a:ext uri="{FF2B5EF4-FFF2-40B4-BE49-F238E27FC236}">
                    <a16:creationId xmlns:a16="http://schemas.microsoft.com/office/drawing/2014/main" id="{C9542BEB-E5A5-43BE-8676-FEF4A2555DD0}"/>
                  </a:ext>
                </a:extLst>
              </p:cNvPr>
              <p:cNvSpPr>
                <a:spLocks/>
              </p:cNvSpPr>
              <p:nvPr/>
            </p:nvSpPr>
            <p:spPr bwMode="auto">
              <a:xfrm>
                <a:off x="1583" y="4114"/>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7" name="Freeform 3113">
                <a:extLst>
                  <a:ext uri="{FF2B5EF4-FFF2-40B4-BE49-F238E27FC236}">
                    <a16:creationId xmlns:a16="http://schemas.microsoft.com/office/drawing/2014/main" id="{75EB8D0E-64FD-4E5E-A0A7-50E4C471DB9A}"/>
                  </a:ext>
                </a:extLst>
              </p:cNvPr>
              <p:cNvSpPr>
                <a:spLocks/>
              </p:cNvSpPr>
              <p:nvPr/>
            </p:nvSpPr>
            <p:spPr bwMode="auto">
              <a:xfrm>
                <a:off x="1504" y="4114"/>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8" name="Freeform 3114">
                <a:extLst>
                  <a:ext uri="{FF2B5EF4-FFF2-40B4-BE49-F238E27FC236}">
                    <a16:creationId xmlns:a16="http://schemas.microsoft.com/office/drawing/2014/main" id="{26067DE5-84EE-49A7-8EBB-788673ACC028}"/>
                  </a:ext>
                </a:extLst>
              </p:cNvPr>
              <p:cNvSpPr>
                <a:spLocks/>
              </p:cNvSpPr>
              <p:nvPr/>
            </p:nvSpPr>
            <p:spPr bwMode="auto">
              <a:xfrm>
                <a:off x="1506" y="417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09" name="Freeform 3115">
                <a:extLst>
                  <a:ext uri="{FF2B5EF4-FFF2-40B4-BE49-F238E27FC236}">
                    <a16:creationId xmlns:a16="http://schemas.microsoft.com/office/drawing/2014/main" id="{07895A80-CAE8-482A-8A96-F1BA91A3A771}"/>
                  </a:ext>
                </a:extLst>
              </p:cNvPr>
              <p:cNvSpPr>
                <a:spLocks/>
              </p:cNvSpPr>
              <p:nvPr/>
            </p:nvSpPr>
            <p:spPr bwMode="auto">
              <a:xfrm>
                <a:off x="1524" y="4116"/>
                <a:ext cx="3" cy="145"/>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0" name="Freeform 3116">
                <a:extLst>
                  <a:ext uri="{FF2B5EF4-FFF2-40B4-BE49-F238E27FC236}">
                    <a16:creationId xmlns:a16="http://schemas.microsoft.com/office/drawing/2014/main" id="{5AFF1121-4005-4772-BA29-EC5F550DBAEB}"/>
                  </a:ext>
                </a:extLst>
              </p:cNvPr>
              <p:cNvSpPr>
                <a:spLocks/>
              </p:cNvSpPr>
              <p:nvPr/>
            </p:nvSpPr>
            <p:spPr bwMode="auto">
              <a:xfrm>
                <a:off x="1556" y="4116"/>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1" name="Freeform 3117">
                <a:extLst>
                  <a:ext uri="{FF2B5EF4-FFF2-40B4-BE49-F238E27FC236}">
                    <a16:creationId xmlns:a16="http://schemas.microsoft.com/office/drawing/2014/main" id="{DD198DFC-0045-4A31-8F48-CC229FB83FAA}"/>
                  </a:ext>
                </a:extLst>
              </p:cNvPr>
              <p:cNvSpPr>
                <a:spLocks/>
              </p:cNvSpPr>
              <p:nvPr/>
            </p:nvSpPr>
            <p:spPr bwMode="auto">
              <a:xfrm>
                <a:off x="1506" y="4260"/>
                <a:ext cx="70"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2" name="Freeform 3118">
                <a:extLst>
                  <a:ext uri="{FF2B5EF4-FFF2-40B4-BE49-F238E27FC236}">
                    <a16:creationId xmlns:a16="http://schemas.microsoft.com/office/drawing/2014/main" id="{6D13518A-4CE3-47F1-A31A-1BA844882A0C}"/>
                  </a:ext>
                </a:extLst>
              </p:cNvPr>
              <p:cNvSpPr>
                <a:spLocks/>
              </p:cNvSpPr>
              <p:nvPr/>
            </p:nvSpPr>
            <p:spPr bwMode="auto">
              <a:xfrm>
                <a:off x="1597" y="4114"/>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3" name="Freeform 3119">
                <a:extLst>
                  <a:ext uri="{FF2B5EF4-FFF2-40B4-BE49-F238E27FC236}">
                    <a16:creationId xmlns:a16="http://schemas.microsoft.com/office/drawing/2014/main" id="{CFF04E29-E4FB-4C9C-8D36-1C65DE1BD194}"/>
                  </a:ext>
                </a:extLst>
              </p:cNvPr>
              <p:cNvSpPr>
                <a:spLocks/>
              </p:cNvSpPr>
              <p:nvPr/>
            </p:nvSpPr>
            <p:spPr bwMode="auto">
              <a:xfrm>
                <a:off x="1599" y="4176"/>
                <a:ext cx="72" cy="4"/>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4" name="Freeform 3120">
                <a:extLst>
                  <a:ext uri="{FF2B5EF4-FFF2-40B4-BE49-F238E27FC236}">
                    <a16:creationId xmlns:a16="http://schemas.microsoft.com/office/drawing/2014/main" id="{E957E831-5B6B-4E19-80A0-55709F0CC0FC}"/>
                  </a:ext>
                </a:extLst>
              </p:cNvPr>
              <p:cNvSpPr>
                <a:spLocks/>
              </p:cNvSpPr>
              <p:nvPr/>
            </p:nvSpPr>
            <p:spPr bwMode="auto">
              <a:xfrm>
                <a:off x="1617"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5" name="Freeform 3121">
                <a:extLst>
                  <a:ext uri="{FF2B5EF4-FFF2-40B4-BE49-F238E27FC236}">
                    <a16:creationId xmlns:a16="http://schemas.microsoft.com/office/drawing/2014/main" id="{4D1E330B-4254-42AB-9B39-8A532AE1BC9E}"/>
                  </a:ext>
                </a:extLst>
              </p:cNvPr>
              <p:cNvSpPr>
                <a:spLocks/>
              </p:cNvSpPr>
              <p:nvPr/>
            </p:nvSpPr>
            <p:spPr bwMode="auto">
              <a:xfrm>
                <a:off x="1650"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6" name="Freeform 3122">
                <a:extLst>
                  <a:ext uri="{FF2B5EF4-FFF2-40B4-BE49-F238E27FC236}">
                    <a16:creationId xmlns:a16="http://schemas.microsoft.com/office/drawing/2014/main" id="{AE6AA155-43EF-4983-9A44-7621BEDA432F}"/>
                  </a:ext>
                </a:extLst>
              </p:cNvPr>
              <p:cNvSpPr>
                <a:spLocks/>
              </p:cNvSpPr>
              <p:nvPr/>
            </p:nvSpPr>
            <p:spPr bwMode="auto">
              <a:xfrm>
                <a:off x="1599" y="4260"/>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7" name="Freeform 3123">
                <a:extLst>
                  <a:ext uri="{FF2B5EF4-FFF2-40B4-BE49-F238E27FC236}">
                    <a16:creationId xmlns:a16="http://schemas.microsoft.com/office/drawing/2014/main" id="{F9E1631C-7A27-448B-A659-58459FBDA624}"/>
                  </a:ext>
                </a:extLst>
              </p:cNvPr>
              <p:cNvSpPr>
                <a:spLocks/>
              </p:cNvSpPr>
              <p:nvPr/>
            </p:nvSpPr>
            <p:spPr bwMode="auto">
              <a:xfrm>
                <a:off x="1395" y="4114"/>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8" name="Freeform 3124">
                <a:extLst>
                  <a:ext uri="{FF2B5EF4-FFF2-40B4-BE49-F238E27FC236}">
                    <a16:creationId xmlns:a16="http://schemas.microsoft.com/office/drawing/2014/main" id="{1C1FF14B-4D17-469C-9E22-ECEE9E22D788}"/>
                  </a:ext>
                </a:extLst>
              </p:cNvPr>
              <p:cNvSpPr>
                <a:spLocks/>
              </p:cNvSpPr>
              <p:nvPr/>
            </p:nvSpPr>
            <p:spPr bwMode="auto">
              <a:xfrm>
                <a:off x="1317" y="4114"/>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19" name="Freeform 3125">
                <a:extLst>
                  <a:ext uri="{FF2B5EF4-FFF2-40B4-BE49-F238E27FC236}">
                    <a16:creationId xmlns:a16="http://schemas.microsoft.com/office/drawing/2014/main" id="{719030D4-5598-42CD-84B6-AA75E4D66176}"/>
                  </a:ext>
                </a:extLst>
              </p:cNvPr>
              <p:cNvSpPr>
                <a:spLocks/>
              </p:cNvSpPr>
              <p:nvPr/>
            </p:nvSpPr>
            <p:spPr bwMode="auto">
              <a:xfrm>
                <a:off x="1318" y="417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0" name="Freeform 3126">
                <a:extLst>
                  <a:ext uri="{FF2B5EF4-FFF2-40B4-BE49-F238E27FC236}">
                    <a16:creationId xmlns:a16="http://schemas.microsoft.com/office/drawing/2014/main" id="{8FE7BF07-7004-4DCE-B493-A78EF817C0D0}"/>
                  </a:ext>
                </a:extLst>
              </p:cNvPr>
              <p:cNvSpPr>
                <a:spLocks/>
              </p:cNvSpPr>
              <p:nvPr/>
            </p:nvSpPr>
            <p:spPr bwMode="auto">
              <a:xfrm>
                <a:off x="1336" y="4116"/>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1" name="Freeform 3127">
                <a:extLst>
                  <a:ext uri="{FF2B5EF4-FFF2-40B4-BE49-F238E27FC236}">
                    <a16:creationId xmlns:a16="http://schemas.microsoft.com/office/drawing/2014/main" id="{B6E05BF6-3560-4979-A586-9C870C7DB93A}"/>
                  </a:ext>
                </a:extLst>
              </p:cNvPr>
              <p:cNvSpPr>
                <a:spLocks/>
              </p:cNvSpPr>
              <p:nvPr/>
            </p:nvSpPr>
            <p:spPr bwMode="auto">
              <a:xfrm>
                <a:off x="1368"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2" name="Freeform 3128">
                <a:extLst>
                  <a:ext uri="{FF2B5EF4-FFF2-40B4-BE49-F238E27FC236}">
                    <a16:creationId xmlns:a16="http://schemas.microsoft.com/office/drawing/2014/main" id="{F8673BD8-6AAB-46D8-BFEC-E90D7FA69283}"/>
                  </a:ext>
                </a:extLst>
              </p:cNvPr>
              <p:cNvSpPr>
                <a:spLocks/>
              </p:cNvSpPr>
              <p:nvPr/>
            </p:nvSpPr>
            <p:spPr bwMode="auto">
              <a:xfrm>
                <a:off x="1318" y="4260"/>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3" name="Freeform 3129">
                <a:extLst>
                  <a:ext uri="{FF2B5EF4-FFF2-40B4-BE49-F238E27FC236}">
                    <a16:creationId xmlns:a16="http://schemas.microsoft.com/office/drawing/2014/main" id="{D405C09A-119A-47DC-8FFE-A48E4311C8A9}"/>
                  </a:ext>
                </a:extLst>
              </p:cNvPr>
              <p:cNvSpPr>
                <a:spLocks/>
              </p:cNvSpPr>
              <p:nvPr/>
            </p:nvSpPr>
            <p:spPr bwMode="auto">
              <a:xfrm>
                <a:off x="1410" y="4114"/>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4" name="Freeform 3130">
                <a:extLst>
                  <a:ext uri="{FF2B5EF4-FFF2-40B4-BE49-F238E27FC236}">
                    <a16:creationId xmlns:a16="http://schemas.microsoft.com/office/drawing/2014/main" id="{A5B18D3F-C372-41A2-BF6C-BFE9E3C79B9F}"/>
                  </a:ext>
                </a:extLst>
              </p:cNvPr>
              <p:cNvSpPr>
                <a:spLocks/>
              </p:cNvSpPr>
              <p:nvPr/>
            </p:nvSpPr>
            <p:spPr bwMode="auto">
              <a:xfrm>
                <a:off x="1412" y="4176"/>
                <a:ext cx="71" cy="4"/>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5" name="Freeform 3131">
                <a:extLst>
                  <a:ext uri="{FF2B5EF4-FFF2-40B4-BE49-F238E27FC236}">
                    <a16:creationId xmlns:a16="http://schemas.microsoft.com/office/drawing/2014/main" id="{8F7F26B8-B389-4E3F-877E-D1002038E7E8}"/>
                  </a:ext>
                </a:extLst>
              </p:cNvPr>
              <p:cNvSpPr>
                <a:spLocks/>
              </p:cNvSpPr>
              <p:nvPr/>
            </p:nvSpPr>
            <p:spPr bwMode="auto">
              <a:xfrm>
                <a:off x="1430"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6" name="Freeform 3132">
                <a:extLst>
                  <a:ext uri="{FF2B5EF4-FFF2-40B4-BE49-F238E27FC236}">
                    <a16:creationId xmlns:a16="http://schemas.microsoft.com/office/drawing/2014/main" id="{1C2E32C8-D7A1-42C3-9639-0187DB47C6B3}"/>
                  </a:ext>
                </a:extLst>
              </p:cNvPr>
              <p:cNvSpPr>
                <a:spLocks/>
              </p:cNvSpPr>
              <p:nvPr/>
            </p:nvSpPr>
            <p:spPr bwMode="auto">
              <a:xfrm>
                <a:off x="1462" y="4115"/>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7" name="Freeform 3133">
                <a:extLst>
                  <a:ext uri="{FF2B5EF4-FFF2-40B4-BE49-F238E27FC236}">
                    <a16:creationId xmlns:a16="http://schemas.microsoft.com/office/drawing/2014/main" id="{D0C22C24-AF42-4493-B229-3B24A32D54B5}"/>
                  </a:ext>
                </a:extLst>
              </p:cNvPr>
              <p:cNvSpPr>
                <a:spLocks/>
              </p:cNvSpPr>
              <p:nvPr/>
            </p:nvSpPr>
            <p:spPr bwMode="auto">
              <a:xfrm>
                <a:off x="1412" y="4260"/>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8" name="Freeform 3134">
                <a:extLst>
                  <a:ext uri="{FF2B5EF4-FFF2-40B4-BE49-F238E27FC236}">
                    <a16:creationId xmlns:a16="http://schemas.microsoft.com/office/drawing/2014/main" id="{7E343AF6-661E-40A1-B9A7-CE9634B5F8F4}"/>
                  </a:ext>
                </a:extLst>
              </p:cNvPr>
              <p:cNvSpPr>
                <a:spLocks/>
              </p:cNvSpPr>
              <p:nvPr/>
            </p:nvSpPr>
            <p:spPr bwMode="auto">
              <a:xfrm>
                <a:off x="1961" y="4114"/>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29" name="Freeform 3135">
                <a:extLst>
                  <a:ext uri="{FF2B5EF4-FFF2-40B4-BE49-F238E27FC236}">
                    <a16:creationId xmlns:a16="http://schemas.microsoft.com/office/drawing/2014/main" id="{1A2F0732-7EE2-48D7-9F1A-9860347652F9}"/>
                  </a:ext>
                </a:extLst>
              </p:cNvPr>
              <p:cNvSpPr>
                <a:spLocks/>
              </p:cNvSpPr>
              <p:nvPr/>
            </p:nvSpPr>
            <p:spPr bwMode="auto">
              <a:xfrm>
                <a:off x="1883" y="4114"/>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0" name="Freeform 3136">
                <a:extLst>
                  <a:ext uri="{FF2B5EF4-FFF2-40B4-BE49-F238E27FC236}">
                    <a16:creationId xmlns:a16="http://schemas.microsoft.com/office/drawing/2014/main" id="{7A958428-7710-4392-AF63-68F9D960EB02}"/>
                  </a:ext>
                </a:extLst>
              </p:cNvPr>
              <p:cNvSpPr>
                <a:spLocks/>
              </p:cNvSpPr>
              <p:nvPr/>
            </p:nvSpPr>
            <p:spPr bwMode="auto">
              <a:xfrm>
                <a:off x="1885" y="417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1" name="Freeform 3137">
                <a:extLst>
                  <a:ext uri="{FF2B5EF4-FFF2-40B4-BE49-F238E27FC236}">
                    <a16:creationId xmlns:a16="http://schemas.microsoft.com/office/drawing/2014/main" id="{6268E1C9-96BF-4170-81DD-2840A18BEF7B}"/>
                  </a:ext>
                </a:extLst>
              </p:cNvPr>
              <p:cNvSpPr>
                <a:spLocks/>
              </p:cNvSpPr>
              <p:nvPr/>
            </p:nvSpPr>
            <p:spPr bwMode="auto">
              <a:xfrm>
                <a:off x="1903" y="4116"/>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2" name="Freeform 3138">
                <a:extLst>
                  <a:ext uri="{FF2B5EF4-FFF2-40B4-BE49-F238E27FC236}">
                    <a16:creationId xmlns:a16="http://schemas.microsoft.com/office/drawing/2014/main" id="{6A5A5246-5D4B-497C-9DAB-EEE8A6D4FC24}"/>
                  </a:ext>
                </a:extLst>
              </p:cNvPr>
              <p:cNvSpPr>
                <a:spLocks/>
              </p:cNvSpPr>
              <p:nvPr/>
            </p:nvSpPr>
            <p:spPr bwMode="auto">
              <a:xfrm>
                <a:off x="1935" y="4116"/>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3" name="Freeform 3139">
                <a:extLst>
                  <a:ext uri="{FF2B5EF4-FFF2-40B4-BE49-F238E27FC236}">
                    <a16:creationId xmlns:a16="http://schemas.microsoft.com/office/drawing/2014/main" id="{C9ECBB6B-A4C6-4333-A33A-181B72EB9A4B}"/>
                  </a:ext>
                </a:extLst>
              </p:cNvPr>
              <p:cNvSpPr>
                <a:spLocks/>
              </p:cNvSpPr>
              <p:nvPr/>
            </p:nvSpPr>
            <p:spPr bwMode="auto">
              <a:xfrm>
                <a:off x="1885" y="4260"/>
                <a:ext cx="70"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4" name="Freeform 3140">
                <a:extLst>
                  <a:ext uri="{FF2B5EF4-FFF2-40B4-BE49-F238E27FC236}">
                    <a16:creationId xmlns:a16="http://schemas.microsoft.com/office/drawing/2014/main" id="{C2436370-101B-4A72-A356-837D080CAA83}"/>
                  </a:ext>
                </a:extLst>
              </p:cNvPr>
              <p:cNvSpPr>
                <a:spLocks/>
              </p:cNvSpPr>
              <p:nvPr/>
            </p:nvSpPr>
            <p:spPr bwMode="auto">
              <a:xfrm>
                <a:off x="1977" y="4114"/>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5" name="Freeform 3141">
                <a:extLst>
                  <a:ext uri="{FF2B5EF4-FFF2-40B4-BE49-F238E27FC236}">
                    <a16:creationId xmlns:a16="http://schemas.microsoft.com/office/drawing/2014/main" id="{962028A4-87B9-4B6E-AB7A-0ECC0CF4611C}"/>
                  </a:ext>
                </a:extLst>
              </p:cNvPr>
              <p:cNvSpPr>
                <a:spLocks/>
              </p:cNvSpPr>
              <p:nvPr/>
            </p:nvSpPr>
            <p:spPr bwMode="auto">
              <a:xfrm>
                <a:off x="1978" y="4176"/>
                <a:ext cx="71" cy="4"/>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6" name="Freeform 3142">
                <a:extLst>
                  <a:ext uri="{FF2B5EF4-FFF2-40B4-BE49-F238E27FC236}">
                    <a16:creationId xmlns:a16="http://schemas.microsoft.com/office/drawing/2014/main" id="{13B60C1C-8E4B-4A67-96F1-4858F627D9E5}"/>
                  </a:ext>
                </a:extLst>
              </p:cNvPr>
              <p:cNvSpPr>
                <a:spLocks/>
              </p:cNvSpPr>
              <p:nvPr/>
            </p:nvSpPr>
            <p:spPr bwMode="auto">
              <a:xfrm>
                <a:off x="1997" y="4115"/>
                <a:ext cx="2"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7" name="Freeform 3143">
                <a:extLst>
                  <a:ext uri="{FF2B5EF4-FFF2-40B4-BE49-F238E27FC236}">
                    <a16:creationId xmlns:a16="http://schemas.microsoft.com/office/drawing/2014/main" id="{E9862185-661A-4A70-8683-AAA5250EE6D5}"/>
                  </a:ext>
                </a:extLst>
              </p:cNvPr>
              <p:cNvSpPr>
                <a:spLocks/>
              </p:cNvSpPr>
              <p:nvPr/>
            </p:nvSpPr>
            <p:spPr bwMode="auto">
              <a:xfrm>
                <a:off x="2029" y="4115"/>
                <a:ext cx="3"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8" name="Freeform 3144">
                <a:extLst>
                  <a:ext uri="{FF2B5EF4-FFF2-40B4-BE49-F238E27FC236}">
                    <a16:creationId xmlns:a16="http://schemas.microsoft.com/office/drawing/2014/main" id="{36CA1CAF-4C8D-410D-A34E-4229941474E8}"/>
                  </a:ext>
                </a:extLst>
              </p:cNvPr>
              <p:cNvSpPr>
                <a:spLocks/>
              </p:cNvSpPr>
              <p:nvPr/>
            </p:nvSpPr>
            <p:spPr bwMode="auto">
              <a:xfrm>
                <a:off x="1978" y="4260"/>
                <a:ext cx="71"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39" name="Freeform 3145">
                <a:extLst>
                  <a:ext uri="{FF2B5EF4-FFF2-40B4-BE49-F238E27FC236}">
                    <a16:creationId xmlns:a16="http://schemas.microsoft.com/office/drawing/2014/main" id="{84793B30-9892-402F-BFD1-D3AC2D0E63D5}"/>
                  </a:ext>
                </a:extLst>
              </p:cNvPr>
              <p:cNvSpPr>
                <a:spLocks/>
              </p:cNvSpPr>
              <p:nvPr/>
            </p:nvSpPr>
            <p:spPr bwMode="auto">
              <a:xfrm>
                <a:off x="1867" y="3942"/>
                <a:ext cx="11" cy="156"/>
              </a:xfrm>
              <a:custGeom>
                <a:avLst/>
                <a:gdLst>
                  <a:gd name="T0" fmla="*/ 16 w 19"/>
                  <a:gd name="T1" fmla="*/ 272 h 275"/>
                  <a:gd name="T2" fmla="*/ 16 w 19"/>
                  <a:gd name="T3" fmla="*/ 269 h 275"/>
                  <a:gd name="T4" fmla="*/ 6 w 19"/>
                  <a:gd name="T5" fmla="*/ 269 h 275"/>
                  <a:gd name="T6" fmla="*/ 6 w 19"/>
                  <a:gd name="T7" fmla="*/ 6 h 275"/>
                  <a:gd name="T8" fmla="*/ 13 w 19"/>
                  <a:gd name="T9" fmla="*/ 6 h 275"/>
                  <a:gd name="T10" fmla="*/ 13 w 19"/>
                  <a:gd name="T11" fmla="*/ 272 h 275"/>
                  <a:gd name="T12" fmla="*/ 16 w 19"/>
                  <a:gd name="T13" fmla="*/ 272 h 275"/>
                  <a:gd name="T14" fmla="*/ 16 w 19"/>
                  <a:gd name="T15" fmla="*/ 269 h 275"/>
                  <a:gd name="T16" fmla="*/ 16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6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6" y="272"/>
                    </a:moveTo>
                    <a:lnTo>
                      <a:pt x="16" y="269"/>
                    </a:lnTo>
                    <a:lnTo>
                      <a:pt x="6" y="269"/>
                    </a:lnTo>
                    <a:lnTo>
                      <a:pt x="6" y="6"/>
                    </a:lnTo>
                    <a:lnTo>
                      <a:pt x="13" y="6"/>
                    </a:lnTo>
                    <a:lnTo>
                      <a:pt x="13" y="272"/>
                    </a:lnTo>
                    <a:lnTo>
                      <a:pt x="16" y="272"/>
                    </a:lnTo>
                    <a:lnTo>
                      <a:pt x="16" y="269"/>
                    </a:lnTo>
                    <a:lnTo>
                      <a:pt x="16" y="272"/>
                    </a:lnTo>
                    <a:lnTo>
                      <a:pt x="19" y="272"/>
                    </a:lnTo>
                    <a:lnTo>
                      <a:pt x="19" y="0"/>
                    </a:lnTo>
                    <a:lnTo>
                      <a:pt x="0" y="0"/>
                    </a:lnTo>
                    <a:lnTo>
                      <a:pt x="0" y="275"/>
                    </a:lnTo>
                    <a:lnTo>
                      <a:pt x="19" y="275"/>
                    </a:lnTo>
                    <a:lnTo>
                      <a:pt x="19" y="272"/>
                    </a:lnTo>
                    <a:lnTo>
                      <a:pt x="16"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0" name="Freeform 3146">
                <a:extLst>
                  <a:ext uri="{FF2B5EF4-FFF2-40B4-BE49-F238E27FC236}">
                    <a16:creationId xmlns:a16="http://schemas.microsoft.com/office/drawing/2014/main" id="{012A6144-EA25-43C3-819A-8DAA1AC8084A}"/>
                  </a:ext>
                </a:extLst>
              </p:cNvPr>
              <p:cNvSpPr>
                <a:spLocks/>
              </p:cNvSpPr>
              <p:nvPr/>
            </p:nvSpPr>
            <p:spPr bwMode="auto">
              <a:xfrm>
                <a:off x="1677"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1" name="Freeform 3147">
                <a:extLst>
                  <a:ext uri="{FF2B5EF4-FFF2-40B4-BE49-F238E27FC236}">
                    <a16:creationId xmlns:a16="http://schemas.microsoft.com/office/drawing/2014/main" id="{6F1B443C-DF4A-481C-B88D-CBFDC4BFEDC6}"/>
                  </a:ext>
                </a:extLst>
              </p:cNvPr>
              <p:cNvSpPr>
                <a:spLocks/>
              </p:cNvSpPr>
              <p:nvPr/>
            </p:nvSpPr>
            <p:spPr bwMode="auto">
              <a:xfrm>
                <a:off x="1488"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2" name="Freeform 3148">
                <a:extLst>
                  <a:ext uri="{FF2B5EF4-FFF2-40B4-BE49-F238E27FC236}">
                    <a16:creationId xmlns:a16="http://schemas.microsoft.com/office/drawing/2014/main" id="{1369781F-2D8B-42B9-A70E-1C9D028635CD}"/>
                  </a:ext>
                </a:extLst>
              </p:cNvPr>
              <p:cNvSpPr>
                <a:spLocks/>
              </p:cNvSpPr>
              <p:nvPr/>
            </p:nvSpPr>
            <p:spPr bwMode="auto">
              <a:xfrm>
                <a:off x="1771"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3" name="Freeform 3149">
                <a:extLst>
                  <a:ext uri="{FF2B5EF4-FFF2-40B4-BE49-F238E27FC236}">
                    <a16:creationId xmlns:a16="http://schemas.microsoft.com/office/drawing/2014/main" id="{9B04150B-1D93-4F77-BBC4-965CC81C3AA5}"/>
                  </a:ext>
                </a:extLst>
              </p:cNvPr>
              <p:cNvSpPr>
                <a:spLocks/>
              </p:cNvSpPr>
              <p:nvPr/>
            </p:nvSpPr>
            <p:spPr bwMode="auto">
              <a:xfrm>
                <a:off x="1692" y="3942"/>
                <a:ext cx="75"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4" name="Freeform 3150">
                <a:extLst>
                  <a:ext uri="{FF2B5EF4-FFF2-40B4-BE49-F238E27FC236}">
                    <a16:creationId xmlns:a16="http://schemas.microsoft.com/office/drawing/2014/main" id="{A6977127-EF6B-4F27-B11D-68AC504EA83E}"/>
                  </a:ext>
                </a:extLst>
              </p:cNvPr>
              <p:cNvSpPr>
                <a:spLocks/>
              </p:cNvSpPr>
              <p:nvPr/>
            </p:nvSpPr>
            <p:spPr bwMode="auto">
              <a:xfrm>
                <a:off x="1693" y="4004"/>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5" name="Freeform 3151">
                <a:extLst>
                  <a:ext uri="{FF2B5EF4-FFF2-40B4-BE49-F238E27FC236}">
                    <a16:creationId xmlns:a16="http://schemas.microsoft.com/office/drawing/2014/main" id="{91B1E066-03B1-448A-A9E6-73137778F205}"/>
                  </a:ext>
                </a:extLst>
              </p:cNvPr>
              <p:cNvSpPr>
                <a:spLocks/>
              </p:cNvSpPr>
              <p:nvPr/>
            </p:nvSpPr>
            <p:spPr bwMode="auto">
              <a:xfrm>
                <a:off x="1711"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6" name="Freeform 3152">
                <a:extLst>
                  <a:ext uri="{FF2B5EF4-FFF2-40B4-BE49-F238E27FC236}">
                    <a16:creationId xmlns:a16="http://schemas.microsoft.com/office/drawing/2014/main" id="{18E8D86E-2FB4-410C-BBE4-E1F2C783F3D7}"/>
                  </a:ext>
                </a:extLst>
              </p:cNvPr>
              <p:cNvSpPr>
                <a:spLocks/>
              </p:cNvSpPr>
              <p:nvPr/>
            </p:nvSpPr>
            <p:spPr bwMode="auto">
              <a:xfrm>
                <a:off x="1744"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7" name="Freeform 3153">
                <a:extLst>
                  <a:ext uri="{FF2B5EF4-FFF2-40B4-BE49-F238E27FC236}">
                    <a16:creationId xmlns:a16="http://schemas.microsoft.com/office/drawing/2014/main" id="{38A25DF7-E3A0-4073-9CF0-75FC1120E4E6}"/>
                  </a:ext>
                </a:extLst>
              </p:cNvPr>
              <p:cNvSpPr>
                <a:spLocks/>
              </p:cNvSpPr>
              <p:nvPr/>
            </p:nvSpPr>
            <p:spPr bwMode="auto">
              <a:xfrm>
                <a:off x="1693" y="4087"/>
                <a:ext cx="72"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8" name="Freeform 3154">
                <a:extLst>
                  <a:ext uri="{FF2B5EF4-FFF2-40B4-BE49-F238E27FC236}">
                    <a16:creationId xmlns:a16="http://schemas.microsoft.com/office/drawing/2014/main" id="{A5866C8F-F10B-4FE3-A21D-AE1EC13F5564}"/>
                  </a:ext>
                </a:extLst>
              </p:cNvPr>
              <p:cNvSpPr>
                <a:spLocks/>
              </p:cNvSpPr>
              <p:nvPr/>
            </p:nvSpPr>
            <p:spPr bwMode="auto">
              <a:xfrm>
                <a:off x="1786" y="3942"/>
                <a:ext cx="75" cy="156"/>
              </a:xfrm>
              <a:custGeom>
                <a:avLst/>
                <a:gdLst>
                  <a:gd name="T0" fmla="*/ 130 w 132"/>
                  <a:gd name="T1" fmla="*/ 272 h 275"/>
                  <a:gd name="T2" fmla="*/ 130 w 132"/>
                  <a:gd name="T3" fmla="*/ 269 h 275"/>
                  <a:gd name="T4" fmla="*/ 6 w 132"/>
                  <a:gd name="T5" fmla="*/ 269 h 275"/>
                  <a:gd name="T6" fmla="*/ 6 w 132"/>
                  <a:gd name="T7" fmla="*/ 6 h 275"/>
                  <a:gd name="T8" fmla="*/ 127 w 132"/>
                  <a:gd name="T9" fmla="*/ 6 h 275"/>
                  <a:gd name="T10" fmla="*/ 127 w 132"/>
                  <a:gd name="T11" fmla="*/ 272 h 275"/>
                  <a:gd name="T12" fmla="*/ 130 w 132"/>
                  <a:gd name="T13" fmla="*/ 272 h 275"/>
                  <a:gd name="T14" fmla="*/ 130 w 132"/>
                  <a:gd name="T15" fmla="*/ 269 h 275"/>
                  <a:gd name="T16" fmla="*/ 130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30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30" y="272"/>
                    </a:moveTo>
                    <a:lnTo>
                      <a:pt x="130" y="269"/>
                    </a:lnTo>
                    <a:lnTo>
                      <a:pt x="6" y="269"/>
                    </a:lnTo>
                    <a:lnTo>
                      <a:pt x="6" y="6"/>
                    </a:lnTo>
                    <a:lnTo>
                      <a:pt x="127" y="6"/>
                    </a:lnTo>
                    <a:lnTo>
                      <a:pt x="127" y="272"/>
                    </a:lnTo>
                    <a:lnTo>
                      <a:pt x="130" y="272"/>
                    </a:lnTo>
                    <a:lnTo>
                      <a:pt x="130" y="269"/>
                    </a:lnTo>
                    <a:lnTo>
                      <a:pt x="130" y="272"/>
                    </a:lnTo>
                    <a:lnTo>
                      <a:pt x="132" y="272"/>
                    </a:lnTo>
                    <a:lnTo>
                      <a:pt x="132" y="0"/>
                    </a:lnTo>
                    <a:lnTo>
                      <a:pt x="0" y="0"/>
                    </a:lnTo>
                    <a:lnTo>
                      <a:pt x="0" y="275"/>
                    </a:lnTo>
                    <a:lnTo>
                      <a:pt x="132" y="275"/>
                    </a:lnTo>
                    <a:lnTo>
                      <a:pt x="132"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49" name="Freeform 3155">
                <a:extLst>
                  <a:ext uri="{FF2B5EF4-FFF2-40B4-BE49-F238E27FC236}">
                    <a16:creationId xmlns:a16="http://schemas.microsoft.com/office/drawing/2014/main" id="{028145E6-2E79-406B-9203-A0E9D8E3EA24}"/>
                  </a:ext>
                </a:extLst>
              </p:cNvPr>
              <p:cNvSpPr>
                <a:spLocks/>
              </p:cNvSpPr>
              <p:nvPr/>
            </p:nvSpPr>
            <p:spPr bwMode="auto">
              <a:xfrm>
                <a:off x="1788" y="4004"/>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0" name="Freeform 3156">
                <a:extLst>
                  <a:ext uri="{FF2B5EF4-FFF2-40B4-BE49-F238E27FC236}">
                    <a16:creationId xmlns:a16="http://schemas.microsoft.com/office/drawing/2014/main" id="{5120F7C4-0664-4B4B-A609-408CFC170EBD}"/>
                  </a:ext>
                </a:extLst>
              </p:cNvPr>
              <p:cNvSpPr>
                <a:spLocks/>
              </p:cNvSpPr>
              <p:nvPr/>
            </p:nvSpPr>
            <p:spPr bwMode="auto">
              <a:xfrm>
                <a:off x="1806" y="3943"/>
                <a:ext cx="3"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1" name="Freeform 3157">
                <a:extLst>
                  <a:ext uri="{FF2B5EF4-FFF2-40B4-BE49-F238E27FC236}">
                    <a16:creationId xmlns:a16="http://schemas.microsoft.com/office/drawing/2014/main" id="{018585D2-2C12-459A-B19F-7635441C8A1A}"/>
                  </a:ext>
                </a:extLst>
              </p:cNvPr>
              <p:cNvSpPr>
                <a:spLocks/>
              </p:cNvSpPr>
              <p:nvPr/>
            </p:nvSpPr>
            <p:spPr bwMode="auto">
              <a:xfrm>
                <a:off x="1838"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2" name="Freeform 3158">
                <a:extLst>
                  <a:ext uri="{FF2B5EF4-FFF2-40B4-BE49-F238E27FC236}">
                    <a16:creationId xmlns:a16="http://schemas.microsoft.com/office/drawing/2014/main" id="{C853024B-9BAE-41AC-86D5-6F7A1A6AFE66}"/>
                  </a:ext>
                </a:extLst>
              </p:cNvPr>
              <p:cNvSpPr>
                <a:spLocks/>
              </p:cNvSpPr>
              <p:nvPr/>
            </p:nvSpPr>
            <p:spPr bwMode="auto">
              <a:xfrm>
                <a:off x="1788" y="4087"/>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3" name="Freeform 3159">
                <a:extLst>
                  <a:ext uri="{FF2B5EF4-FFF2-40B4-BE49-F238E27FC236}">
                    <a16:creationId xmlns:a16="http://schemas.microsoft.com/office/drawing/2014/main" id="{24990532-67AE-4E6C-A235-1C65BB9B536B}"/>
                  </a:ext>
                </a:extLst>
              </p:cNvPr>
              <p:cNvSpPr>
                <a:spLocks/>
              </p:cNvSpPr>
              <p:nvPr/>
            </p:nvSpPr>
            <p:spPr bwMode="auto">
              <a:xfrm>
                <a:off x="1583" y="3942"/>
                <a:ext cx="10" cy="156"/>
              </a:xfrm>
              <a:custGeom>
                <a:avLst/>
                <a:gdLst>
                  <a:gd name="T0" fmla="*/ 17 w 19"/>
                  <a:gd name="T1" fmla="*/ 272 h 275"/>
                  <a:gd name="T2" fmla="*/ 17 w 19"/>
                  <a:gd name="T3" fmla="*/ 269 h 275"/>
                  <a:gd name="T4" fmla="*/ 6 w 19"/>
                  <a:gd name="T5" fmla="*/ 269 h 275"/>
                  <a:gd name="T6" fmla="*/ 6 w 19"/>
                  <a:gd name="T7" fmla="*/ 6 h 275"/>
                  <a:gd name="T8" fmla="*/ 14 w 19"/>
                  <a:gd name="T9" fmla="*/ 6 h 275"/>
                  <a:gd name="T10" fmla="*/ 14 w 19"/>
                  <a:gd name="T11" fmla="*/ 272 h 275"/>
                  <a:gd name="T12" fmla="*/ 17 w 19"/>
                  <a:gd name="T13" fmla="*/ 272 h 275"/>
                  <a:gd name="T14" fmla="*/ 17 w 19"/>
                  <a:gd name="T15" fmla="*/ 269 h 275"/>
                  <a:gd name="T16" fmla="*/ 17 w 19"/>
                  <a:gd name="T17" fmla="*/ 272 h 275"/>
                  <a:gd name="T18" fmla="*/ 19 w 19"/>
                  <a:gd name="T19" fmla="*/ 272 h 275"/>
                  <a:gd name="T20" fmla="*/ 19 w 19"/>
                  <a:gd name="T21" fmla="*/ 0 h 275"/>
                  <a:gd name="T22" fmla="*/ 0 w 19"/>
                  <a:gd name="T23" fmla="*/ 0 h 275"/>
                  <a:gd name="T24" fmla="*/ 0 w 19"/>
                  <a:gd name="T25" fmla="*/ 275 h 275"/>
                  <a:gd name="T26" fmla="*/ 19 w 19"/>
                  <a:gd name="T27" fmla="*/ 275 h 275"/>
                  <a:gd name="T28" fmla="*/ 19 w 19"/>
                  <a:gd name="T29" fmla="*/ 272 h 275"/>
                  <a:gd name="T30" fmla="*/ 17 w 19"/>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5">
                    <a:moveTo>
                      <a:pt x="17" y="272"/>
                    </a:moveTo>
                    <a:lnTo>
                      <a:pt x="17" y="269"/>
                    </a:lnTo>
                    <a:lnTo>
                      <a:pt x="6" y="269"/>
                    </a:lnTo>
                    <a:lnTo>
                      <a:pt x="6" y="6"/>
                    </a:lnTo>
                    <a:lnTo>
                      <a:pt x="14" y="6"/>
                    </a:lnTo>
                    <a:lnTo>
                      <a:pt x="14" y="272"/>
                    </a:lnTo>
                    <a:lnTo>
                      <a:pt x="17" y="272"/>
                    </a:lnTo>
                    <a:lnTo>
                      <a:pt x="17" y="269"/>
                    </a:lnTo>
                    <a:lnTo>
                      <a:pt x="17" y="272"/>
                    </a:lnTo>
                    <a:lnTo>
                      <a:pt x="19" y="272"/>
                    </a:lnTo>
                    <a:lnTo>
                      <a:pt x="19" y="0"/>
                    </a:lnTo>
                    <a:lnTo>
                      <a:pt x="0" y="0"/>
                    </a:lnTo>
                    <a:lnTo>
                      <a:pt x="0" y="275"/>
                    </a:lnTo>
                    <a:lnTo>
                      <a:pt x="19" y="275"/>
                    </a:lnTo>
                    <a:lnTo>
                      <a:pt x="19"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4" name="Freeform 3160">
                <a:extLst>
                  <a:ext uri="{FF2B5EF4-FFF2-40B4-BE49-F238E27FC236}">
                    <a16:creationId xmlns:a16="http://schemas.microsoft.com/office/drawing/2014/main" id="{CF45604F-D7E0-43C3-90C4-622A46E27E3B}"/>
                  </a:ext>
                </a:extLst>
              </p:cNvPr>
              <p:cNvSpPr>
                <a:spLocks/>
              </p:cNvSpPr>
              <p:nvPr/>
            </p:nvSpPr>
            <p:spPr bwMode="auto">
              <a:xfrm>
                <a:off x="1504" y="3942"/>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5" name="Freeform 3161">
                <a:extLst>
                  <a:ext uri="{FF2B5EF4-FFF2-40B4-BE49-F238E27FC236}">
                    <a16:creationId xmlns:a16="http://schemas.microsoft.com/office/drawing/2014/main" id="{B2EB0FC8-DAE5-4E49-9544-B82ACBB49558}"/>
                  </a:ext>
                </a:extLst>
              </p:cNvPr>
              <p:cNvSpPr>
                <a:spLocks/>
              </p:cNvSpPr>
              <p:nvPr/>
            </p:nvSpPr>
            <p:spPr bwMode="auto">
              <a:xfrm>
                <a:off x="1506" y="4004"/>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6" name="Freeform 3162">
                <a:extLst>
                  <a:ext uri="{FF2B5EF4-FFF2-40B4-BE49-F238E27FC236}">
                    <a16:creationId xmlns:a16="http://schemas.microsoft.com/office/drawing/2014/main" id="{C1099FA8-9D42-47C5-8745-9F16E5154CD3}"/>
                  </a:ext>
                </a:extLst>
              </p:cNvPr>
              <p:cNvSpPr>
                <a:spLocks/>
              </p:cNvSpPr>
              <p:nvPr/>
            </p:nvSpPr>
            <p:spPr bwMode="auto">
              <a:xfrm>
                <a:off x="1524" y="3944"/>
                <a:ext cx="3" cy="145"/>
              </a:xfrm>
              <a:custGeom>
                <a:avLst/>
                <a:gdLst>
                  <a:gd name="T0" fmla="*/ 0 w 5"/>
                  <a:gd name="T1" fmla="*/ 0 h 255"/>
                  <a:gd name="T2" fmla="*/ 0 w 5"/>
                  <a:gd name="T3" fmla="*/ 255 h 255"/>
                  <a:gd name="T4" fmla="*/ 5 w 5"/>
                  <a:gd name="T5" fmla="*/ 255 h 255"/>
                  <a:gd name="T6" fmla="*/ 5 w 5"/>
                  <a:gd name="T7" fmla="*/ 0 h 255"/>
                </a:gdLst>
                <a:ahLst/>
                <a:cxnLst>
                  <a:cxn ang="0">
                    <a:pos x="T0" y="T1"/>
                  </a:cxn>
                  <a:cxn ang="0">
                    <a:pos x="T2" y="T3"/>
                  </a:cxn>
                  <a:cxn ang="0">
                    <a:pos x="T4" y="T5"/>
                  </a:cxn>
                  <a:cxn ang="0">
                    <a:pos x="T6" y="T7"/>
                  </a:cxn>
                </a:cxnLst>
                <a:rect l="0" t="0" r="r" b="b"/>
                <a:pathLst>
                  <a:path w="5" h="255">
                    <a:moveTo>
                      <a:pt x="0" y="0"/>
                    </a:moveTo>
                    <a:lnTo>
                      <a:pt x="0" y="255"/>
                    </a:lnTo>
                    <a:lnTo>
                      <a:pt x="5" y="255"/>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7" name="Freeform 3163">
                <a:extLst>
                  <a:ext uri="{FF2B5EF4-FFF2-40B4-BE49-F238E27FC236}">
                    <a16:creationId xmlns:a16="http://schemas.microsoft.com/office/drawing/2014/main" id="{79882A59-3F27-42B8-AC88-AB19791E7E06}"/>
                  </a:ext>
                </a:extLst>
              </p:cNvPr>
              <p:cNvSpPr>
                <a:spLocks/>
              </p:cNvSpPr>
              <p:nvPr/>
            </p:nvSpPr>
            <p:spPr bwMode="auto">
              <a:xfrm>
                <a:off x="1556" y="3944"/>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8" name="Freeform 3164">
                <a:extLst>
                  <a:ext uri="{FF2B5EF4-FFF2-40B4-BE49-F238E27FC236}">
                    <a16:creationId xmlns:a16="http://schemas.microsoft.com/office/drawing/2014/main" id="{84193EC5-EC3D-45FC-B2C7-E42BBE0AB6D2}"/>
                  </a:ext>
                </a:extLst>
              </p:cNvPr>
              <p:cNvSpPr>
                <a:spLocks/>
              </p:cNvSpPr>
              <p:nvPr/>
            </p:nvSpPr>
            <p:spPr bwMode="auto">
              <a:xfrm>
                <a:off x="1506" y="4087"/>
                <a:ext cx="70"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59" name="Freeform 3165">
                <a:extLst>
                  <a:ext uri="{FF2B5EF4-FFF2-40B4-BE49-F238E27FC236}">
                    <a16:creationId xmlns:a16="http://schemas.microsoft.com/office/drawing/2014/main" id="{691FD4AB-B667-4315-9891-15003BD9678F}"/>
                  </a:ext>
                </a:extLst>
              </p:cNvPr>
              <p:cNvSpPr>
                <a:spLocks/>
              </p:cNvSpPr>
              <p:nvPr/>
            </p:nvSpPr>
            <p:spPr bwMode="auto">
              <a:xfrm>
                <a:off x="1597" y="3942"/>
                <a:ext cx="76" cy="156"/>
              </a:xfrm>
              <a:custGeom>
                <a:avLst/>
                <a:gdLst>
                  <a:gd name="T0" fmla="*/ 130 w 133"/>
                  <a:gd name="T1" fmla="*/ 272 h 275"/>
                  <a:gd name="T2" fmla="*/ 130 w 133"/>
                  <a:gd name="T3" fmla="*/ 269 h 275"/>
                  <a:gd name="T4" fmla="*/ 6 w 133"/>
                  <a:gd name="T5" fmla="*/ 269 h 275"/>
                  <a:gd name="T6" fmla="*/ 6 w 133"/>
                  <a:gd name="T7" fmla="*/ 6 h 275"/>
                  <a:gd name="T8" fmla="*/ 127 w 133"/>
                  <a:gd name="T9" fmla="*/ 6 h 275"/>
                  <a:gd name="T10" fmla="*/ 127 w 133"/>
                  <a:gd name="T11" fmla="*/ 272 h 275"/>
                  <a:gd name="T12" fmla="*/ 130 w 133"/>
                  <a:gd name="T13" fmla="*/ 272 h 275"/>
                  <a:gd name="T14" fmla="*/ 130 w 133"/>
                  <a:gd name="T15" fmla="*/ 269 h 275"/>
                  <a:gd name="T16" fmla="*/ 130 w 133"/>
                  <a:gd name="T17" fmla="*/ 272 h 275"/>
                  <a:gd name="T18" fmla="*/ 133 w 133"/>
                  <a:gd name="T19" fmla="*/ 272 h 275"/>
                  <a:gd name="T20" fmla="*/ 133 w 133"/>
                  <a:gd name="T21" fmla="*/ 0 h 275"/>
                  <a:gd name="T22" fmla="*/ 0 w 133"/>
                  <a:gd name="T23" fmla="*/ 0 h 275"/>
                  <a:gd name="T24" fmla="*/ 0 w 133"/>
                  <a:gd name="T25" fmla="*/ 275 h 275"/>
                  <a:gd name="T26" fmla="*/ 133 w 133"/>
                  <a:gd name="T27" fmla="*/ 275 h 275"/>
                  <a:gd name="T28" fmla="*/ 133 w 133"/>
                  <a:gd name="T29" fmla="*/ 272 h 275"/>
                  <a:gd name="T30" fmla="*/ 130 w 133"/>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275">
                    <a:moveTo>
                      <a:pt x="130" y="272"/>
                    </a:moveTo>
                    <a:lnTo>
                      <a:pt x="130" y="269"/>
                    </a:lnTo>
                    <a:lnTo>
                      <a:pt x="6" y="269"/>
                    </a:lnTo>
                    <a:lnTo>
                      <a:pt x="6" y="6"/>
                    </a:lnTo>
                    <a:lnTo>
                      <a:pt x="127" y="6"/>
                    </a:lnTo>
                    <a:lnTo>
                      <a:pt x="127" y="272"/>
                    </a:lnTo>
                    <a:lnTo>
                      <a:pt x="130" y="272"/>
                    </a:lnTo>
                    <a:lnTo>
                      <a:pt x="130" y="269"/>
                    </a:lnTo>
                    <a:lnTo>
                      <a:pt x="130" y="272"/>
                    </a:lnTo>
                    <a:lnTo>
                      <a:pt x="133" y="272"/>
                    </a:lnTo>
                    <a:lnTo>
                      <a:pt x="133" y="0"/>
                    </a:lnTo>
                    <a:lnTo>
                      <a:pt x="0" y="0"/>
                    </a:lnTo>
                    <a:lnTo>
                      <a:pt x="0" y="275"/>
                    </a:lnTo>
                    <a:lnTo>
                      <a:pt x="133" y="275"/>
                    </a:lnTo>
                    <a:lnTo>
                      <a:pt x="133" y="272"/>
                    </a:lnTo>
                    <a:lnTo>
                      <a:pt x="130"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0" name="Freeform 3166">
                <a:extLst>
                  <a:ext uri="{FF2B5EF4-FFF2-40B4-BE49-F238E27FC236}">
                    <a16:creationId xmlns:a16="http://schemas.microsoft.com/office/drawing/2014/main" id="{09AC35F6-EA40-4F2B-9064-57F8C1B2997F}"/>
                  </a:ext>
                </a:extLst>
              </p:cNvPr>
              <p:cNvSpPr>
                <a:spLocks/>
              </p:cNvSpPr>
              <p:nvPr/>
            </p:nvSpPr>
            <p:spPr bwMode="auto">
              <a:xfrm>
                <a:off x="1599" y="4004"/>
                <a:ext cx="72" cy="3"/>
              </a:xfrm>
              <a:custGeom>
                <a:avLst/>
                <a:gdLst>
                  <a:gd name="T0" fmla="*/ 0 w 127"/>
                  <a:gd name="T1" fmla="*/ 6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6"/>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1" name="Freeform 3167">
                <a:extLst>
                  <a:ext uri="{FF2B5EF4-FFF2-40B4-BE49-F238E27FC236}">
                    <a16:creationId xmlns:a16="http://schemas.microsoft.com/office/drawing/2014/main" id="{6F8001EC-33F4-4857-B022-42FB806C041B}"/>
                  </a:ext>
                </a:extLst>
              </p:cNvPr>
              <p:cNvSpPr>
                <a:spLocks/>
              </p:cNvSpPr>
              <p:nvPr/>
            </p:nvSpPr>
            <p:spPr bwMode="auto">
              <a:xfrm>
                <a:off x="1617"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2" name="Freeform 3168">
                <a:extLst>
                  <a:ext uri="{FF2B5EF4-FFF2-40B4-BE49-F238E27FC236}">
                    <a16:creationId xmlns:a16="http://schemas.microsoft.com/office/drawing/2014/main" id="{C93CC944-8106-47EC-8483-CAF9BFA797DF}"/>
                  </a:ext>
                </a:extLst>
              </p:cNvPr>
              <p:cNvSpPr>
                <a:spLocks/>
              </p:cNvSpPr>
              <p:nvPr/>
            </p:nvSpPr>
            <p:spPr bwMode="auto">
              <a:xfrm>
                <a:off x="1650"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3" name="Freeform 3169">
                <a:extLst>
                  <a:ext uri="{FF2B5EF4-FFF2-40B4-BE49-F238E27FC236}">
                    <a16:creationId xmlns:a16="http://schemas.microsoft.com/office/drawing/2014/main" id="{09D952F9-5B01-43C6-9FF9-C6A1E641D54A}"/>
                  </a:ext>
                </a:extLst>
              </p:cNvPr>
              <p:cNvSpPr>
                <a:spLocks/>
              </p:cNvSpPr>
              <p:nvPr/>
            </p:nvSpPr>
            <p:spPr bwMode="auto">
              <a:xfrm>
                <a:off x="1599" y="4087"/>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4" name="Freeform 3170">
                <a:extLst>
                  <a:ext uri="{FF2B5EF4-FFF2-40B4-BE49-F238E27FC236}">
                    <a16:creationId xmlns:a16="http://schemas.microsoft.com/office/drawing/2014/main" id="{84F277A2-C006-491E-AC66-3A8470AAC56B}"/>
                  </a:ext>
                </a:extLst>
              </p:cNvPr>
              <p:cNvSpPr>
                <a:spLocks/>
              </p:cNvSpPr>
              <p:nvPr/>
            </p:nvSpPr>
            <p:spPr bwMode="auto">
              <a:xfrm>
                <a:off x="1395" y="3942"/>
                <a:ext cx="11"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5" name="Freeform 3171">
                <a:extLst>
                  <a:ext uri="{FF2B5EF4-FFF2-40B4-BE49-F238E27FC236}">
                    <a16:creationId xmlns:a16="http://schemas.microsoft.com/office/drawing/2014/main" id="{72AF20E3-D59F-491A-BE9B-799EF3F29B6E}"/>
                  </a:ext>
                </a:extLst>
              </p:cNvPr>
              <p:cNvSpPr>
                <a:spLocks/>
              </p:cNvSpPr>
              <p:nvPr/>
            </p:nvSpPr>
            <p:spPr bwMode="auto">
              <a:xfrm>
                <a:off x="1317" y="3942"/>
                <a:ext cx="74" cy="156"/>
              </a:xfrm>
              <a:custGeom>
                <a:avLst/>
                <a:gdLst>
                  <a:gd name="T0" fmla="*/ 128 w 131"/>
                  <a:gd name="T1" fmla="*/ 272 h 275"/>
                  <a:gd name="T2" fmla="*/ 128 w 131"/>
                  <a:gd name="T3" fmla="*/ 269 h 275"/>
                  <a:gd name="T4" fmla="*/ 5 w 131"/>
                  <a:gd name="T5" fmla="*/ 269 h 275"/>
                  <a:gd name="T6" fmla="*/ 5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5" y="269"/>
                    </a:lnTo>
                    <a:lnTo>
                      <a:pt x="5"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6" name="Freeform 3172">
                <a:extLst>
                  <a:ext uri="{FF2B5EF4-FFF2-40B4-BE49-F238E27FC236}">
                    <a16:creationId xmlns:a16="http://schemas.microsoft.com/office/drawing/2014/main" id="{EC442432-29DA-4C97-BEDA-88F6B43AD1FF}"/>
                  </a:ext>
                </a:extLst>
              </p:cNvPr>
              <p:cNvSpPr>
                <a:spLocks/>
              </p:cNvSpPr>
              <p:nvPr/>
            </p:nvSpPr>
            <p:spPr bwMode="auto">
              <a:xfrm>
                <a:off x="1318" y="4004"/>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7" name="Freeform 3173">
                <a:extLst>
                  <a:ext uri="{FF2B5EF4-FFF2-40B4-BE49-F238E27FC236}">
                    <a16:creationId xmlns:a16="http://schemas.microsoft.com/office/drawing/2014/main" id="{3CCEC60F-D301-432A-A42B-7719E46A9A33}"/>
                  </a:ext>
                </a:extLst>
              </p:cNvPr>
              <p:cNvSpPr>
                <a:spLocks/>
              </p:cNvSpPr>
              <p:nvPr/>
            </p:nvSpPr>
            <p:spPr bwMode="auto">
              <a:xfrm>
                <a:off x="1336" y="3944"/>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8" name="Freeform 3174">
                <a:extLst>
                  <a:ext uri="{FF2B5EF4-FFF2-40B4-BE49-F238E27FC236}">
                    <a16:creationId xmlns:a16="http://schemas.microsoft.com/office/drawing/2014/main" id="{C8D017D2-E7D4-4255-89F6-7D592472A653}"/>
                  </a:ext>
                </a:extLst>
              </p:cNvPr>
              <p:cNvSpPr>
                <a:spLocks/>
              </p:cNvSpPr>
              <p:nvPr/>
            </p:nvSpPr>
            <p:spPr bwMode="auto">
              <a:xfrm>
                <a:off x="1368"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69" name="Freeform 3175">
                <a:extLst>
                  <a:ext uri="{FF2B5EF4-FFF2-40B4-BE49-F238E27FC236}">
                    <a16:creationId xmlns:a16="http://schemas.microsoft.com/office/drawing/2014/main" id="{EA7E6555-4E95-4209-9A70-0637D4CB4299}"/>
                  </a:ext>
                </a:extLst>
              </p:cNvPr>
              <p:cNvSpPr>
                <a:spLocks/>
              </p:cNvSpPr>
              <p:nvPr/>
            </p:nvSpPr>
            <p:spPr bwMode="auto">
              <a:xfrm>
                <a:off x="1318" y="4087"/>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0" name="Freeform 3176">
                <a:extLst>
                  <a:ext uri="{FF2B5EF4-FFF2-40B4-BE49-F238E27FC236}">
                    <a16:creationId xmlns:a16="http://schemas.microsoft.com/office/drawing/2014/main" id="{7C898BF2-CD79-4B52-8317-9FE9B4EA91B2}"/>
                  </a:ext>
                </a:extLst>
              </p:cNvPr>
              <p:cNvSpPr>
                <a:spLocks/>
              </p:cNvSpPr>
              <p:nvPr/>
            </p:nvSpPr>
            <p:spPr bwMode="auto">
              <a:xfrm>
                <a:off x="1410" y="3942"/>
                <a:ext cx="75" cy="156"/>
              </a:xfrm>
              <a:custGeom>
                <a:avLst/>
                <a:gdLst>
                  <a:gd name="T0" fmla="*/ 129 w 132"/>
                  <a:gd name="T1" fmla="*/ 272 h 275"/>
                  <a:gd name="T2" fmla="*/ 129 w 132"/>
                  <a:gd name="T3" fmla="*/ 269 h 275"/>
                  <a:gd name="T4" fmla="*/ 6 w 132"/>
                  <a:gd name="T5" fmla="*/ 269 h 275"/>
                  <a:gd name="T6" fmla="*/ 6 w 132"/>
                  <a:gd name="T7" fmla="*/ 6 h 275"/>
                  <a:gd name="T8" fmla="*/ 126 w 132"/>
                  <a:gd name="T9" fmla="*/ 6 h 275"/>
                  <a:gd name="T10" fmla="*/ 126 w 132"/>
                  <a:gd name="T11" fmla="*/ 272 h 275"/>
                  <a:gd name="T12" fmla="*/ 129 w 132"/>
                  <a:gd name="T13" fmla="*/ 272 h 275"/>
                  <a:gd name="T14" fmla="*/ 129 w 132"/>
                  <a:gd name="T15" fmla="*/ 269 h 275"/>
                  <a:gd name="T16" fmla="*/ 129 w 132"/>
                  <a:gd name="T17" fmla="*/ 272 h 275"/>
                  <a:gd name="T18" fmla="*/ 132 w 132"/>
                  <a:gd name="T19" fmla="*/ 272 h 275"/>
                  <a:gd name="T20" fmla="*/ 132 w 132"/>
                  <a:gd name="T21" fmla="*/ 0 h 275"/>
                  <a:gd name="T22" fmla="*/ 0 w 132"/>
                  <a:gd name="T23" fmla="*/ 0 h 275"/>
                  <a:gd name="T24" fmla="*/ 0 w 132"/>
                  <a:gd name="T25" fmla="*/ 275 h 275"/>
                  <a:gd name="T26" fmla="*/ 132 w 132"/>
                  <a:gd name="T27" fmla="*/ 275 h 275"/>
                  <a:gd name="T28" fmla="*/ 132 w 132"/>
                  <a:gd name="T29" fmla="*/ 272 h 275"/>
                  <a:gd name="T30" fmla="*/ 129 w 132"/>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275">
                    <a:moveTo>
                      <a:pt x="129" y="272"/>
                    </a:moveTo>
                    <a:lnTo>
                      <a:pt x="129" y="269"/>
                    </a:lnTo>
                    <a:lnTo>
                      <a:pt x="6" y="269"/>
                    </a:lnTo>
                    <a:lnTo>
                      <a:pt x="6" y="6"/>
                    </a:lnTo>
                    <a:lnTo>
                      <a:pt x="126" y="6"/>
                    </a:lnTo>
                    <a:lnTo>
                      <a:pt x="126" y="272"/>
                    </a:lnTo>
                    <a:lnTo>
                      <a:pt x="129" y="272"/>
                    </a:lnTo>
                    <a:lnTo>
                      <a:pt x="129" y="269"/>
                    </a:lnTo>
                    <a:lnTo>
                      <a:pt x="129" y="272"/>
                    </a:lnTo>
                    <a:lnTo>
                      <a:pt x="132" y="272"/>
                    </a:lnTo>
                    <a:lnTo>
                      <a:pt x="132" y="0"/>
                    </a:lnTo>
                    <a:lnTo>
                      <a:pt x="0" y="0"/>
                    </a:lnTo>
                    <a:lnTo>
                      <a:pt x="0" y="275"/>
                    </a:lnTo>
                    <a:lnTo>
                      <a:pt x="132" y="275"/>
                    </a:lnTo>
                    <a:lnTo>
                      <a:pt x="132" y="272"/>
                    </a:lnTo>
                    <a:lnTo>
                      <a:pt x="129"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1" name="Freeform 3177">
                <a:extLst>
                  <a:ext uri="{FF2B5EF4-FFF2-40B4-BE49-F238E27FC236}">
                    <a16:creationId xmlns:a16="http://schemas.microsoft.com/office/drawing/2014/main" id="{75D9BE22-F710-43B2-AE17-35217625CDA6}"/>
                  </a:ext>
                </a:extLst>
              </p:cNvPr>
              <p:cNvSpPr>
                <a:spLocks/>
              </p:cNvSpPr>
              <p:nvPr/>
            </p:nvSpPr>
            <p:spPr bwMode="auto">
              <a:xfrm>
                <a:off x="1412" y="4004"/>
                <a:ext cx="71" cy="3"/>
              </a:xfrm>
              <a:custGeom>
                <a:avLst/>
                <a:gdLst>
                  <a:gd name="T0" fmla="*/ 0 w 126"/>
                  <a:gd name="T1" fmla="*/ 6 h 6"/>
                  <a:gd name="T2" fmla="*/ 126 w 126"/>
                  <a:gd name="T3" fmla="*/ 6 h 6"/>
                  <a:gd name="T4" fmla="*/ 126 w 126"/>
                  <a:gd name="T5" fmla="*/ 0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2" name="Freeform 3178">
                <a:extLst>
                  <a:ext uri="{FF2B5EF4-FFF2-40B4-BE49-F238E27FC236}">
                    <a16:creationId xmlns:a16="http://schemas.microsoft.com/office/drawing/2014/main" id="{1CE4AA8F-DA56-466B-9071-CB3A39F1C1A0}"/>
                  </a:ext>
                </a:extLst>
              </p:cNvPr>
              <p:cNvSpPr>
                <a:spLocks/>
              </p:cNvSpPr>
              <p:nvPr/>
            </p:nvSpPr>
            <p:spPr bwMode="auto">
              <a:xfrm>
                <a:off x="1430"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3" name="Freeform 3179">
                <a:extLst>
                  <a:ext uri="{FF2B5EF4-FFF2-40B4-BE49-F238E27FC236}">
                    <a16:creationId xmlns:a16="http://schemas.microsoft.com/office/drawing/2014/main" id="{16979261-F045-4865-9647-B7AC80BEC15D}"/>
                  </a:ext>
                </a:extLst>
              </p:cNvPr>
              <p:cNvSpPr>
                <a:spLocks/>
              </p:cNvSpPr>
              <p:nvPr/>
            </p:nvSpPr>
            <p:spPr bwMode="auto">
              <a:xfrm>
                <a:off x="1462" y="3943"/>
                <a:ext cx="4" cy="146"/>
              </a:xfrm>
              <a:custGeom>
                <a:avLst/>
                <a:gdLst>
                  <a:gd name="T0" fmla="*/ 0 w 6"/>
                  <a:gd name="T1" fmla="*/ 0 h 256"/>
                  <a:gd name="T2" fmla="*/ 0 w 6"/>
                  <a:gd name="T3" fmla="*/ 256 h 256"/>
                  <a:gd name="T4" fmla="*/ 6 w 6"/>
                  <a:gd name="T5" fmla="*/ 256 h 256"/>
                  <a:gd name="T6" fmla="*/ 6 w 6"/>
                  <a:gd name="T7" fmla="*/ 0 h 256"/>
                </a:gdLst>
                <a:ahLst/>
                <a:cxnLst>
                  <a:cxn ang="0">
                    <a:pos x="T0" y="T1"/>
                  </a:cxn>
                  <a:cxn ang="0">
                    <a:pos x="T2" y="T3"/>
                  </a:cxn>
                  <a:cxn ang="0">
                    <a:pos x="T4" y="T5"/>
                  </a:cxn>
                  <a:cxn ang="0">
                    <a:pos x="T6" y="T7"/>
                  </a:cxn>
                </a:cxnLst>
                <a:rect l="0" t="0" r="r" b="b"/>
                <a:pathLst>
                  <a:path w="6" h="256">
                    <a:moveTo>
                      <a:pt x="0" y="0"/>
                    </a:moveTo>
                    <a:lnTo>
                      <a:pt x="0" y="256"/>
                    </a:lnTo>
                    <a:lnTo>
                      <a:pt x="6" y="256"/>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4" name="Freeform 3180">
                <a:extLst>
                  <a:ext uri="{FF2B5EF4-FFF2-40B4-BE49-F238E27FC236}">
                    <a16:creationId xmlns:a16="http://schemas.microsoft.com/office/drawing/2014/main" id="{A2632872-B14A-45A6-A025-6412EB4BA91D}"/>
                  </a:ext>
                </a:extLst>
              </p:cNvPr>
              <p:cNvSpPr>
                <a:spLocks/>
              </p:cNvSpPr>
              <p:nvPr/>
            </p:nvSpPr>
            <p:spPr bwMode="auto">
              <a:xfrm>
                <a:off x="1412" y="4087"/>
                <a:ext cx="71" cy="3"/>
              </a:xfrm>
              <a:custGeom>
                <a:avLst/>
                <a:gdLst>
                  <a:gd name="T0" fmla="*/ 0 w 126"/>
                  <a:gd name="T1" fmla="*/ 6 h 6"/>
                  <a:gd name="T2" fmla="*/ 126 w 126"/>
                  <a:gd name="T3" fmla="*/ 6 h 6"/>
                  <a:gd name="T4" fmla="*/ 126 w 126"/>
                  <a:gd name="T5" fmla="*/ 1 h 6"/>
                  <a:gd name="T6" fmla="*/ 0 w 126"/>
                  <a:gd name="T7" fmla="*/ 0 h 6"/>
                </a:gdLst>
                <a:ahLst/>
                <a:cxnLst>
                  <a:cxn ang="0">
                    <a:pos x="T0" y="T1"/>
                  </a:cxn>
                  <a:cxn ang="0">
                    <a:pos x="T2" y="T3"/>
                  </a:cxn>
                  <a:cxn ang="0">
                    <a:pos x="T4" y="T5"/>
                  </a:cxn>
                  <a:cxn ang="0">
                    <a:pos x="T6" y="T7"/>
                  </a:cxn>
                </a:cxnLst>
                <a:rect l="0" t="0" r="r" b="b"/>
                <a:pathLst>
                  <a:path w="126" h="6">
                    <a:moveTo>
                      <a:pt x="0" y="6"/>
                    </a:moveTo>
                    <a:lnTo>
                      <a:pt x="126" y="6"/>
                    </a:lnTo>
                    <a:lnTo>
                      <a:pt x="126" y="1"/>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5" name="Freeform 3181">
                <a:extLst>
                  <a:ext uri="{FF2B5EF4-FFF2-40B4-BE49-F238E27FC236}">
                    <a16:creationId xmlns:a16="http://schemas.microsoft.com/office/drawing/2014/main" id="{741E0282-7BCD-4A0F-B57F-C180037C9886}"/>
                  </a:ext>
                </a:extLst>
              </p:cNvPr>
              <p:cNvSpPr>
                <a:spLocks/>
              </p:cNvSpPr>
              <p:nvPr/>
            </p:nvSpPr>
            <p:spPr bwMode="auto">
              <a:xfrm>
                <a:off x="1961" y="3942"/>
                <a:ext cx="12" cy="156"/>
              </a:xfrm>
              <a:custGeom>
                <a:avLst/>
                <a:gdLst>
                  <a:gd name="T0" fmla="*/ 17 w 20"/>
                  <a:gd name="T1" fmla="*/ 272 h 275"/>
                  <a:gd name="T2" fmla="*/ 17 w 20"/>
                  <a:gd name="T3" fmla="*/ 269 h 275"/>
                  <a:gd name="T4" fmla="*/ 6 w 20"/>
                  <a:gd name="T5" fmla="*/ 269 h 275"/>
                  <a:gd name="T6" fmla="*/ 6 w 20"/>
                  <a:gd name="T7" fmla="*/ 6 h 275"/>
                  <a:gd name="T8" fmla="*/ 14 w 20"/>
                  <a:gd name="T9" fmla="*/ 6 h 275"/>
                  <a:gd name="T10" fmla="*/ 14 w 20"/>
                  <a:gd name="T11" fmla="*/ 272 h 275"/>
                  <a:gd name="T12" fmla="*/ 17 w 20"/>
                  <a:gd name="T13" fmla="*/ 272 h 275"/>
                  <a:gd name="T14" fmla="*/ 17 w 20"/>
                  <a:gd name="T15" fmla="*/ 269 h 275"/>
                  <a:gd name="T16" fmla="*/ 17 w 20"/>
                  <a:gd name="T17" fmla="*/ 272 h 275"/>
                  <a:gd name="T18" fmla="*/ 20 w 20"/>
                  <a:gd name="T19" fmla="*/ 272 h 275"/>
                  <a:gd name="T20" fmla="*/ 20 w 20"/>
                  <a:gd name="T21" fmla="*/ 0 h 275"/>
                  <a:gd name="T22" fmla="*/ 0 w 20"/>
                  <a:gd name="T23" fmla="*/ 0 h 275"/>
                  <a:gd name="T24" fmla="*/ 0 w 20"/>
                  <a:gd name="T25" fmla="*/ 275 h 275"/>
                  <a:gd name="T26" fmla="*/ 20 w 20"/>
                  <a:gd name="T27" fmla="*/ 275 h 275"/>
                  <a:gd name="T28" fmla="*/ 20 w 20"/>
                  <a:gd name="T29" fmla="*/ 272 h 275"/>
                  <a:gd name="T30" fmla="*/ 17 w 20"/>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75">
                    <a:moveTo>
                      <a:pt x="17" y="272"/>
                    </a:moveTo>
                    <a:lnTo>
                      <a:pt x="17" y="269"/>
                    </a:lnTo>
                    <a:lnTo>
                      <a:pt x="6" y="269"/>
                    </a:lnTo>
                    <a:lnTo>
                      <a:pt x="6" y="6"/>
                    </a:lnTo>
                    <a:lnTo>
                      <a:pt x="14" y="6"/>
                    </a:lnTo>
                    <a:lnTo>
                      <a:pt x="14" y="272"/>
                    </a:lnTo>
                    <a:lnTo>
                      <a:pt x="17" y="272"/>
                    </a:lnTo>
                    <a:lnTo>
                      <a:pt x="17" y="269"/>
                    </a:lnTo>
                    <a:lnTo>
                      <a:pt x="17" y="272"/>
                    </a:lnTo>
                    <a:lnTo>
                      <a:pt x="20" y="272"/>
                    </a:lnTo>
                    <a:lnTo>
                      <a:pt x="20" y="0"/>
                    </a:lnTo>
                    <a:lnTo>
                      <a:pt x="0" y="0"/>
                    </a:lnTo>
                    <a:lnTo>
                      <a:pt x="0" y="275"/>
                    </a:lnTo>
                    <a:lnTo>
                      <a:pt x="20" y="275"/>
                    </a:lnTo>
                    <a:lnTo>
                      <a:pt x="20" y="272"/>
                    </a:lnTo>
                    <a:lnTo>
                      <a:pt x="17"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6" name="Freeform 3182">
                <a:extLst>
                  <a:ext uri="{FF2B5EF4-FFF2-40B4-BE49-F238E27FC236}">
                    <a16:creationId xmlns:a16="http://schemas.microsoft.com/office/drawing/2014/main" id="{85448649-415B-4FDB-8F9A-1377FCD36BA8}"/>
                  </a:ext>
                </a:extLst>
              </p:cNvPr>
              <p:cNvSpPr>
                <a:spLocks/>
              </p:cNvSpPr>
              <p:nvPr/>
            </p:nvSpPr>
            <p:spPr bwMode="auto">
              <a:xfrm>
                <a:off x="1883" y="3942"/>
                <a:ext cx="74" cy="156"/>
              </a:xfrm>
              <a:custGeom>
                <a:avLst/>
                <a:gdLst>
                  <a:gd name="T0" fmla="*/ 128 w 131"/>
                  <a:gd name="T1" fmla="*/ 272 h 275"/>
                  <a:gd name="T2" fmla="*/ 128 w 131"/>
                  <a:gd name="T3" fmla="*/ 269 h 275"/>
                  <a:gd name="T4" fmla="*/ 6 w 131"/>
                  <a:gd name="T5" fmla="*/ 269 h 275"/>
                  <a:gd name="T6" fmla="*/ 6 w 131"/>
                  <a:gd name="T7" fmla="*/ 6 h 275"/>
                  <a:gd name="T8" fmla="*/ 126 w 131"/>
                  <a:gd name="T9" fmla="*/ 6 h 275"/>
                  <a:gd name="T10" fmla="*/ 126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6" y="6"/>
                    </a:lnTo>
                    <a:lnTo>
                      <a:pt x="126"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7" name="Freeform 3183">
                <a:extLst>
                  <a:ext uri="{FF2B5EF4-FFF2-40B4-BE49-F238E27FC236}">
                    <a16:creationId xmlns:a16="http://schemas.microsoft.com/office/drawing/2014/main" id="{A4561D72-95F4-433A-9666-2C71AC4CCE25}"/>
                  </a:ext>
                </a:extLst>
              </p:cNvPr>
              <p:cNvSpPr>
                <a:spLocks/>
              </p:cNvSpPr>
              <p:nvPr/>
            </p:nvSpPr>
            <p:spPr bwMode="auto">
              <a:xfrm>
                <a:off x="1885" y="4004"/>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8" name="Freeform 3184">
                <a:extLst>
                  <a:ext uri="{FF2B5EF4-FFF2-40B4-BE49-F238E27FC236}">
                    <a16:creationId xmlns:a16="http://schemas.microsoft.com/office/drawing/2014/main" id="{85D7463E-8694-4B7E-A468-1C837625BD3F}"/>
                  </a:ext>
                </a:extLst>
              </p:cNvPr>
              <p:cNvSpPr>
                <a:spLocks/>
              </p:cNvSpPr>
              <p:nvPr/>
            </p:nvSpPr>
            <p:spPr bwMode="auto">
              <a:xfrm>
                <a:off x="1903" y="3944"/>
                <a:ext cx="3"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79" name="Freeform 3185">
                <a:extLst>
                  <a:ext uri="{FF2B5EF4-FFF2-40B4-BE49-F238E27FC236}">
                    <a16:creationId xmlns:a16="http://schemas.microsoft.com/office/drawing/2014/main" id="{01F5BD20-8AC4-49B8-A453-5A4E731D0C01}"/>
                  </a:ext>
                </a:extLst>
              </p:cNvPr>
              <p:cNvSpPr>
                <a:spLocks/>
              </p:cNvSpPr>
              <p:nvPr/>
            </p:nvSpPr>
            <p:spPr bwMode="auto">
              <a:xfrm>
                <a:off x="1935" y="3944"/>
                <a:ext cx="4" cy="145"/>
              </a:xfrm>
              <a:custGeom>
                <a:avLst/>
                <a:gdLst>
                  <a:gd name="T0" fmla="*/ 0 w 6"/>
                  <a:gd name="T1" fmla="*/ 0 h 255"/>
                  <a:gd name="T2" fmla="*/ 0 w 6"/>
                  <a:gd name="T3" fmla="*/ 255 h 255"/>
                  <a:gd name="T4" fmla="*/ 6 w 6"/>
                  <a:gd name="T5" fmla="*/ 255 h 255"/>
                  <a:gd name="T6" fmla="*/ 6 w 6"/>
                  <a:gd name="T7" fmla="*/ 0 h 255"/>
                </a:gdLst>
                <a:ahLst/>
                <a:cxnLst>
                  <a:cxn ang="0">
                    <a:pos x="T0" y="T1"/>
                  </a:cxn>
                  <a:cxn ang="0">
                    <a:pos x="T2" y="T3"/>
                  </a:cxn>
                  <a:cxn ang="0">
                    <a:pos x="T4" y="T5"/>
                  </a:cxn>
                  <a:cxn ang="0">
                    <a:pos x="T6" y="T7"/>
                  </a:cxn>
                </a:cxnLst>
                <a:rect l="0" t="0" r="r" b="b"/>
                <a:pathLst>
                  <a:path w="6" h="255">
                    <a:moveTo>
                      <a:pt x="0" y="0"/>
                    </a:moveTo>
                    <a:lnTo>
                      <a:pt x="0" y="255"/>
                    </a:lnTo>
                    <a:lnTo>
                      <a:pt x="6" y="255"/>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0" name="Freeform 3186">
                <a:extLst>
                  <a:ext uri="{FF2B5EF4-FFF2-40B4-BE49-F238E27FC236}">
                    <a16:creationId xmlns:a16="http://schemas.microsoft.com/office/drawing/2014/main" id="{68D21D68-910F-4499-8F54-491BB42EF052}"/>
                  </a:ext>
                </a:extLst>
              </p:cNvPr>
              <p:cNvSpPr>
                <a:spLocks/>
              </p:cNvSpPr>
              <p:nvPr/>
            </p:nvSpPr>
            <p:spPr bwMode="auto">
              <a:xfrm>
                <a:off x="1885" y="4087"/>
                <a:ext cx="70"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1" name="Freeform 3187">
                <a:extLst>
                  <a:ext uri="{FF2B5EF4-FFF2-40B4-BE49-F238E27FC236}">
                    <a16:creationId xmlns:a16="http://schemas.microsoft.com/office/drawing/2014/main" id="{0637E2F0-A04C-4D57-B3CE-B426B4336CC0}"/>
                  </a:ext>
                </a:extLst>
              </p:cNvPr>
              <p:cNvSpPr>
                <a:spLocks/>
              </p:cNvSpPr>
              <p:nvPr/>
            </p:nvSpPr>
            <p:spPr bwMode="auto">
              <a:xfrm>
                <a:off x="1977" y="3942"/>
                <a:ext cx="74" cy="156"/>
              </a:xfrm>
              <a:custGeom>
                <a:avLst/>
                <a:gdLst>
                  <a:gd name="T0" fmla="*/ 128 w 131"/>
                  <a:gd name="T1" fmla="*/ 272 h 275"/>
                  <a:gd name="T2" fmla="*/ 128 w 131"/>
                  <a:gd name="T3" fmla="*/ 269 h 275"/>
                  <a:gd name="T4" fmla="*/ 6 w 131"/>
                  <a:gd name="T5" fmla="*/ 269 h 275"/>
                  <a:gd name="T6" fmla="*/ 6 w 131"/>
                  <a:gd name="T7" fmla="*/ 6 h 275"/>
                  <a:gd name="T8" fmla="*/ 125 w 131"/>
                  <a:gd name="T9" fmla="*/ 6 h 275"/>
                  <a:gd name="T10" fmla="*/ 125 w 131"/>
                  <a:gd name="T11" fmla="*/ 272 h 275"/>
                  <a:gd name="T12" fmla="*/ 128 w 131"/>
                  <a:gd name="T13" fmla="*/ 272 h 275"/>
                  <a:gd name="T14" fmla="*/ 128 w 131"/>
                  <a:gd name="T15" fmla="*/ 269 h 275"/>
                  <a:gd name="T16" fmla="*/ 128 w 131"/>
                  <a:gd name="T17" fmla="*/ 272 h 275"/>
                  <a:gd name="T18" fmla="*/ 131 w 131"/>
                  <a:gd name="T19" fmla="*/ 272 h 275"/>
                  <a:gd name="T20" fmla="*/ 131 w 131"/>
                  <a:gd name="T21" fmla="*/ 0 h 275"/>
                  <a:gd name="T22" fmla="*/ 0 w 131"/>
                  <a:gd name="T23" fmla="*/ 0 h 275"/>
                  <a:gd name="T24" fmla="*/ 0 w 131"/>
                  <a:gd name="T25" fmla="*/ 275 h 275"/>
                  <a:gd name="T26" fmla="*/ 131 w 131"/>
                  <a:gd name="T27" fmla="*/ 275 h 275"/>
                  <a:gd name="T28" fmla="*/ 131 w 131"/>
                  <a:gd name="T29" fmla="*/ 272 h 275"/>
                  <a:gd name="T30" fmla="*/ 128 w 131"/>
                  <a:gd name="T31" fmla="*/ 2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275">
                    <a:moveTo>
                      <a:pt x="128" y="272"/>
                    </a:moveTo>
                    <a:lnTo>
                      <a:pt x="128" y="269"/>
                    </a:lnTo>
                    <a:lnTo>
                      <a:pt x="6" y="269"/>
                    </a:lnTo>
                    <a:lnTo>
                      <a:pt x="6" y="6"/>
                    </a:lnTo>
                    <a:lnTo>
                      <a:pt x="125" y="6"/>
                    </a:lnTo>
                    <a:lnTo>
                      <a:pt x="125" y="272"/>
                    </a:lnTo>
                    <a:lnTo>
                      <a:pt x="128" y="272"/>
                    </a:lnTo>
                    <a:lnTo>
                      <a:pt x="128" y="269"/>
                    </a:lnTo>
                    <a:lnTo>
                      <a:pt x="128" y="272"/>
                    </a:lnTo>
                    <a:lnTo>
                      <a:pt x="131" y="272"/>
                    </a:lnTo>
                    <a:lnTo>
                      <a:pt x="131" y="0"/>
                    </a:lnTo>
                    <a:lnTo>
                      <a:pt x="0" y="0"/>
                    </a:lnTo>
                    <a:lnTo>
                      <a:pt x="0" y="275"/>
                    </a:lnTo>
                    <a:lnTo>
                      <a:pt x="131" y="275"/>
                    </a:lnTo>
                    <a:lnTo>
                      <a:pt x="131" y="272"/>
                    </a:lnTo>
                    <a:lnTo>
                      <a:pt x="128" y="27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2" name="Freeform 3188">
                <a:extLst>
                  <a:ext uri="{FF2B5EF4-FFF2-40B4-BE49-F238E27FC236}">
                    <a16:creationId xmlns:a16="http://schemas.microsoft.com/office/drawing/2014/main" id="{BD670512-8937-4FCD-A80C-D923D53E9283}"/>
                  </a:ext>
                </a:extLst>
              </p:cNvPr>
              <p:cNvSpPr>
                <a:spLocks/>
              </p:cNvSpPr>
              <p:nvPr/>
            </p:nvSpPr>
            <p:spPr bwMode="auto">
              <a:xfrm>
                <a:off x="1978" y="4004"/>
                <a:ext cx="71" cy="3"/>
              </a:xfrm>
              <a:custGeom>
                <a:avLst/>
                <a:gdLst>
                  <a:gd name="T0" fmla="*/ 0 w 125"/>
                  <a:gd name="T1" fmla="*/ 6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6"/>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3" name="Freeform 3189">
                <a:extLst>
                  <a:ext uri="{FF2B5EF4-FFF2-40B4-BE49-F238E27FC236}">
                    <a16:creationId xmlns:a16="http://schemas.microsoft.com/office/drawing/2014/main" id="{AB92929C-160B-4BA0-8917-CC3E5095B753}"/>
                  </a:ext>
                </a:extLst>
              </p:cNvPr>
              <p:cNvSpPr>
                <a:spLocks/>
              </p:cNvSpPr>
              <p:nvPr/>
            </p:nvSpPr>
            <p:spPr bwMode="auto">
              <a:xfrm>
                <a:off x="1997" y="3943"/>
                <a:ext cx="2"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4" name="Freeform 3190">
                <a:extLst>
                  <a:ext uri="{FF2B5EF4-FFF2-40B4-BE49-F238E27FC236}">
                    <a16:creationId xmlns:a16="http://schemas.microsoft.com/office/drawing/2014/main" id="{DEAF2268-207F-4F6E-B415-BE29FE049B98}"/>
                  </a:ext>
                </a:extLst>
              </p:cNvPr>
              <p:cNvSpPr>
                <a:spLocks/>
              </p:cNvSpPr>
              <p:nvPr/>
            </p:nvSpPr>
            <p:spPr bwMode="auto">
              <a:xfrm>
                <a:off x="2029" y="3943"/>
                <a:ext cx="3" cy="146"/>
              </a:xfrm>
              <a:custGeom>
                <a:avLst/>
                <a:gdLst>
                  <a:gd name="T0" fmla="*/ 0 w 5"/>
                  <a:gd name="T1" fmla="*/ 0 h 256"/>
                  <a:gd name="T2" fmla="*/ 0 w 5"/>
                  <a:gd name="T3" fmla="*/ 256 h 256"/>
                  <a:gd name="T4" fmla="*/ 5 w 5"/>
                  <a:gd name="T5" fmla="*/ 256 h 256"/>
                  <a:gd name="T6" fmla="*/ 5 w 5"/>
                  <a:gd name="T7" fmla="*/ 0 h 256"/>
                </a:gdLst>
                <a:ahLst/>
                <a:cxnLst>
                  <a:cxn ang="0">
                    <a:pos x="T0" y="T1"/>
                  </a:cxn>
                  <a:cxn ang="0">
                    <a:pos x="T2" y="T3"/>
                  </a:cxn>
                  <a:cxn ang="0">
                    <a:pos x="T4" y="T5"/>
                  </a:cxn>
                  <a:cxn ang="0">
                    <a:pos x="T6" y="T7"/>
                  </a:cxn>
                </a:cxnLst>
                <a:rect l="0" t="0" r="r" b="b"/>
                <a:pathLst>
                  <a:path w="5" h="256">
                    <a:moveTo>
                      <a:pt x="0" y="0"/>
                    </a:moveTo>
                    <a:lnTo>
                      <a:pt x="0" y="256"/>
                    </a:lnTo>
                    <a:lnTo>
                      <a:pt x="5" y="256"/>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5" name="Freeform 3191">
                <a:extLst>
                  <a:ext uri="{FF2B5EF4-FFF2-40B4-BE49-F238E27FC236}">
                    <a16:creationId xmlns:a16="http://schemas.microsoft.com/office/drawing/2014/main" id="{53BC61B4-4F61-4809-9505-4EDCF63583FA}"/>
                  </a:ext>
                </a:extLst>
              </p:cNvPr>
              <p:cNvSpPr>
                <a:spLocks/>
              </p:cNvSpPr>
              <p:nvPr/>
            </p:nvSpPr>
            <p:spPr bwMode="auto">
              <a:xfrm>
                <a:off x="1978" y="4087"/>
                <a:ext cx="71" cy="3"/>
              </a:xfrm>
              <a:custGeom>
                <a:avLst/>
                <a:gdLst>
                  <a:gd name="T0" fmla="*/ 0 w 124"/>
                  <a:gd name="T1" fmla="*/ 6 h 6"/>
                  <a:gd name="T2" fmla="*/ 124 w 124"/>
                  <a:gd name="T3" fmla="*/ 6 h 6"/>
                  <a:gd name="T4" fmla="*/ 124 w 124"/>
                  <a:gd name="T5" fmla="*/ 0 h 6"/>
                  <a:gd name="T6" fmla="*/ 0 w 124"/>
                  <a:gd name="T7" fmla="*/ 0 h 6"/>
                </a:gdLst>
                <a:ahLst/>
                <a:cxnLst>
                  <a:cxn ang="0">
                    <a:pos x="T0" y="T1"/>
                  </a:cxn>
                  <a:cxn ang="0">
                    <a:pos x="T2" y="T3"/>
                  </a:cxn>
                  <a:cxn ang="0">
                    <a:pos x="T4" y="T5"/>
                  </a:cxn>
                  <a:cxn ang="0">
                    <a:pos x="T6" y="T7"/>
                  </a:cxn>
                </a:cxnLst>
                <a:rect l="0" t="0" r="r" b="b"/>
                <a:pathLst>
                  <a:path w="124" h="6">
                    <a:moveTo>
                      <a:pt x="0" y="6"/>
                    </a:moveTo>
                    <a:lnTo>
                      <a:pt x="124" y="6"/>
                    </a:lnTo>
                    <a:lnTo>
                      <a:pt x="124"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6" name="Freeform 3192">
                <a:extLst>
                  <a:ext uri="{FF2B5EF4-FFF2-40B4-BE49-F238E27FC236}">
                    <a16:creationId xmlns:a16="http://schemas.microsoft.com/office/drawing/2014/main" id="{A018AAD5-DAE5-4A0F-846E-82AD583D4EE4}"/>
                  </a:ext>
                </a:extLst>
              </p:cNvPr>
              <p:cNvSpPr>
                <a:spLocks/>
              </p:cNvSpPr>
              <p:nvPr/>
            </p:nvSpPr>
            <p:spPr bwMode="auto">
              <a:xfrm>
                <a:off x="1476"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7" name="Freeform 3193">
                <a:extLst>
                  <a:ext uri="{FF2B5EF4-FFF2-40B4-BE49-F238E27FC236}">
                    <a16:creationId xmlns:a16="http://schemas.microsoft.com/office/drawing/2014/main" id="{21937668-D7BE-4DA5-BB1B-85DBCDAB36FB}"/>
                  </a:ext>
                </a:extLst>
              </p:cNvPr>
              <p:cNvSpPr>
                <a:spLocks/>
              </p:cNvSpPr>
              <p:nvPr/>
            </p:nvSpPr>
            <p:spPr bwMode="auto">
              <a:xfrm>
                <a:off x="1477" y="4860"/>
                <a:ext cx="4"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8" name="Freeform 3194">
                <a:extLst>
                  <a:ext uri="{FF2B5EF4-FFF2-40B4-BE49-F238E27FC236}">
                    <a16:creationId xmlns:a16="http://schemas.microsoft.com/office/drawing/2014/main" id="{CAA8E28C-107D-4F80-A9D4-F79FFBC63781}"/>
                  </a:ext>
                </a:extLst>
              </p:cNvPr>
              <p:cNvSpPr>
                <a:spLocks/>
              </p:cNvSpPr>
              <p:nvPr/>
            </p:nvSpPr>
            <p:spPr bwMode="auto">
              <a:xfrm>
                <a:off x="1479" y="4860"/>
                <a:ext cx="3" cy="23"/>
              </a:xfrm>
              <a:custGeom>
                <a:avLst/>
                <a:gdLst>
                  <a:gd name="T0" fmla="*/ 0 w 6"/>
                  <a:gd name="T1" fmla="*/ 0 h 41"/>
                  <a:gd name="T2" fmla="*/ 0 w 6"/>
                  <a:gd name="T3" fmla="*/ 41 h 41"/>
                  <a:gd name="T4" fmla="*/ 6 w 6"/>
                  <a:gd name="T5" fmla="*/ 41 h 41"/>
                  <a:gd name="T6" fmla="*/ 6 w 6"/>
                  <a:gd name="T7" fmla="*/ 0 h 41"/>
                </a:gdLst>
                <a:ahLst/>
                <a:cxnLst>
                  <a:cxn ang="0">
                    <a:pos x="T0" y="T1"/>
                  </a:cxn>
                  <a:cxn ang="0">
                    <a:pos x="T2" y="T3"/>
                  </a:cxn>
                  <a:cxn ang="0">
                    <a:pos x="T4" y="T5"/>
                  </a:cxn>
                  <a:cxn ang="0">
                    <a:pos x="T6" y="T7"/>
                  </a:cxn>
                </a:cxnLst>
                <a:rect l="0" t="0" r="r" b="b"/>
                <a:pathLst>
                  <a:path w="6" h="41">
                    <a:moveTo>
                      <a:pt x="0" y="0"/>
                    </a:moveTo>
                    <a:lnTo>
                      <a:pt x="0" y="41"/>
                    </a:lnTo>
                    <a:lnTo>
                      <a:pt x="6" y="41"/>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89" name="Freeform 3195">
                <a:extLst>
                  <a:ext uri="{FF2B5EF4-FFF2-40B4-BE49-F238E27FC236}">
                    <a16:creationId xmlns:a16="http://schemas.microsoft.com/office/drawing/2014/main" id="{904DA1B7-67F9-49D0-BBB7-41BD1958C9A2}"/>
                  </a:ext>
                </a:extLst>
              </p:cNvPr>
              <p:cNvSpPr>
                <a:spLocks/>
              </p:cNvSpPr>
              <p:nvPr/>
            </p:nvSpPr>
            <p:spPr bwMode="auto">
              <a:xfrm>
                <a:off x="1479" y="4860"/>
                <a:ext cx="3" cy="23"/>
              </a:xfrm>
              <a:custGeom>
                <a:avLst/>
                <a:gdLst>
                  <a:gd name="T0" fmla="*/ 0 w 5"/>
                  <a:gd name="T1" fmla="*/ 0 h 41"/>
                  <a:gd name="T2" fmla="*/ 0 w 5"/>
                  <a:gd name="T3" fmla="*/ 41 h 41"/>
                  <a:gd name="T4" fmla="*/ 5 w 5"/>
                  <a:gd name="T5" fmla="*/ 41 h 41"/>
                  <a:gd name="T6" fmla="*/ 5 w 5"/>
                  <a:gd name="T7" fmla="*/ 0 h 41"/>
                </a:gdLst>
                <a:ahLst/>
                <a:cxnLst>
                  <a:cxn ang="0">
                    <a:pos x="T0" y="T1"/>
                  </a:cxn>
                  <a:cxn ang="0">
                    <a:pos x="T2" y="T3"/>
                  </a:cxn>
                  <a:cxn ang="0">
                    <a:pos x="T4" y="T5"/>
                  </a:cxn>
                  <a:cxn ang="0">
                    <a:pos x="T6" y="T7"/>
                  </a:cxn>
                </a:cxnLst>
                <a:rect l="0" t="0" r="r" b="b"/>
                <a:pathLst>
                  <a:path w="5" h="41">
                    <a:moveTo>
                      <a:pt x="0" y="0"/>
                    </a:moveTo>
                    <a:lnTo>
                      <a:pt x="0" y="41"/>
                    </a:lnTo>
                    <a:lnTo>
                      <a:pt x="5" y="41"/>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0" name="Freeform 3196">
                <a:extLst>
                  <a:ext uri="{FF2B5EF4-FFF2-40B4-BE49-F238E27FC236}">
                    <a16:creationId xmlns:a16="http://schemas.microsoft.com/office/drawing/2014/main" id="{8FCAD998-F511-486B-BD96-E9130497310D}"/>
                  </a:ext>
                </a:extLst>
              </p:cNvPr>
              <p:cNvSpPr>
                <a:spLocks/>
              </p:cNvSpPr>
              <p:nvPr/>
            </p:nvSpPr>
            <p:spPr bwMode="auto">
              <a:xfrm>
                <a:off x="1481" y="4793"/>
                <a:ext cx="4" cy="217"/>
              </a:xfrm>
              <a:custGeom>
                <a:avLst/>
                <a:gdLst>
                  <a:gd name="T0" fmla="*/ 0 w 6"/>
                  <a:gd name="T1" fmla="*/ 0 h 383"/>
                  <a:gd name="T2" fmla="*/ 0 w 6"/>
                  <a:gd name="T3" fmla="*/ 383 h 383"/>
                  <a:gd name="T4" fmla="*/ 6 w 6"/>
                  <a:gd name="T5" fmla="*/ 383 h 383"/>
                  <a:gd name="T6" fmla="*/ 6 w 6"/>
                  <a:gd name="T7" fmla="*/ 0 h 383"/>
                </a:gdLst>
                <a:ahLst/>
                <a:cxnLst>
                  <a:cxn ang="0">
                    <a:pos x="T0" y="T1"/>
                  </a:cxn>
                  <a:cxn ang="0">
                    <a:pos x="T2" y="T3"/>
                  </a:cxn>
                  <a:cxn ang="0">
                    <a:pos x="T4" y="T5"/>
                  </a:cxn>
                  <a:cxn ang="0">
                    <a:pos x="T6" y="T7"/>
                  </a:cxn>
                </a:cxnLst>
                <a:rect l="0" t="0" r="r" b="b"/>
                <a:pathLst>
                  <a:path w="6" h="383">
                    <a:moveTo>
                      <a:pt x="0" y="0"/>
                    </a:moveTo>
                    <a:lnTo>
                      <a:pt x="0" y="383"/>
                    </a:lnTo>
                    <a:lnTo>
                      <a:pt x="6" y="383"/>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1" name="Freeform 3197">
                <a:extLst>
                  <a:ext uri="{FF2B5EF4-FFF2-40B4-BE49-F238E27FC236}">
                    <a16:creationId xmlns:a16="http://schemas.microsoft.com/office/drawing/2014/main" id="{57C29B80-D30D-4FF4-B37C-F90031497F74}"/>
                  </a:ext>
                </a:extLst>
              </p:cNvPr>
              <p:cNvSpPr>
                <a:spLocks/>
              </p:cNvSpPr>
              <p:nvPr/>
            </p:nvSpPr>
            <p:spPr bwMode="auto">
              <a:xfrm>
                <a:off x="1503" y="4793"/>
                <a:ext cx="4" cy="218"/>
              </a:xfrm>
              <a:custGeom>
                <a:avLst/>
                <a:gdLst>
                  <a:gd name="T0" fmla="*/ 1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1"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2" name="Freeform 3198">
                <a:extLst>
                  <a:ext uri="{FF2B5EF4-FFF2-40B4-BE49-F238E27FC236}">
                    <a16:creationId xmlns:a16="http://schemas.microsoft.com/office/drawing/2014/main" id="{3BB252AE-6903-440E-87D0-18122DB25752}"/>
                  </a:ext>
                </a:extLst>
              </p:cNvPr>
              <p:cNvSpPr>
                <a:spLocks/>
              </p:cNvSpPr>
              <p:nvPr/>
            </p:nvSpPr>
            <p:spPr bwMode="auto">
              <a:xfrm>
                <a:off x="1669" y="4793"/>
                <a:ext cx="4" cy="218"/>
              </a:xfrm>
              <a:custGeom>
                <a:avLst/>
                <a:gdLst>
                  <a:gd name="T0" fmla="*/ 2 w 8"/>
                  <a:gd name="T1" fmla="*/ 0 h 384"/>
                  <a:gd name="T2" fmla="*/ 0 w 8"/>
                  <a:gd name="T3" fmla="*/ 384 h 384"/>
                  <a:gd name="T4" fmla="*/ 6 w 8"/>
                  <a:gd name="T5" fmla="*/ 384 h 384"/>
                  <a:gd name="T6" fmla="*/ 8 w 8"/>
                  <a:gd name="T7" fmla="*/ 0 h 384"/>
                </a:gdLst>
                <a:ahLst/>
                <a:cxnLst>
                  <a:cxn ang="0">
                    <a:pos x="T0" y="T1"/>
                  </a:cxn>
                  <a:cxn ang="0">
                    <a:pos x="T2" y="T3"/>
                  </a:cxn>
                  <a:cxn ang="0">
                    <a:pos x="T4" y="T5"/>
                  </a:cxn>
                  <a:cxn ang="0">
                    <a:pos x="T6" y="T7"/>
                  </a:cxn>
                </a:cxnLst>
                <a:rect l="0" t="0" r="r" b="b"/>
                <a:pathLst>
                  <a:path w="8" h="384">
                    <a:moveTo>
                      <a:pt x="2" y="0"/>
                    </a:moveTo>
                    <a:lnTo>
                      <a:pt x="0" y="384"/>
                    </a:lnTo>
                    <a:lnTo>
                      <a:pt x="6" y="384"/>
                    </a:lnTo>
                    <a:lnTo>
                      <a:pt x="8"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3" name="Freeform 3199">
                <a:extLst>
                  <a:ext uri="{FF2B5EF4-FFF2-40B4-BE49-F238E27FC236}">
                    <a16:creationId xmlns:a16="http://schemas.microsoft.com/office/drawing/2014/main" id="{32EEEA96-8982-4041-8198-A8AA13993C73}"/>
                  </a:ext>
                </a:extLst>
              </p:cNvPr>
              <p:cNvSpPr>
                <a:spLocks/>
              </p:cNvSpPr>
              <p:nvPr/>
            </p:nvSpPr>
            <p:spPr bwMode="auto">
              <a:xfrm>
                <a:off x="1691" y="4793"/>
                <a:ext cx="4" cy="218"/>
              </a:xfrm>
              <a:custGeom>
                <a:avLst/>
                <a:gdLst>
                  <a:gd name="T0" fmla="*/ 2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2"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4" name="Freeform 3200">
                <a:extLst>
                  <a:ext uri="{FF2B5EF4-FFF2-40B4-BE49-F238E27FC236}">
                    <a16:creationId xmlns:a16="http://schemas.microsoft.com/office/drawing/2014/main" id="{3250C5DE-4590-4468-8F82-74DB08A25D74}"/>
                  </a:ext>
                </a:extLst>
              </p:cNvPr>
              <p:cNvSpPr>
                <a:spLocks/>
              </p:cNvSpPr>
              <p:nvPr/>
            </p:nvSpPr>
            <p:spPr bwMode="auto">
              <a:xfrm>
                <a:off x="1857" y="4793"/>
                <a:ext cx="4" cy="218"/>
              </a:xfrm>
              <a:custGeom>
                <a:avLst/>
                <a:gdLst>
                  <a:gd name="T0" fmla="*/ 1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1"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5" name="Freeform 3201">
                <a:extLst>
                  <a:ext uri="{FF2B5EF4-FFF2-40B4-BE49-F238E27FC236}">
                    <a16:creationId xmlns:a16="http://schemas.microsoft.com/office/drawing/2014/main" id="{000B96CD-E676-4B8E-9E9E-42E6FEBFF6BC}"/>
                  </a:ext>
                </a:extLst>
              </p:cNvPr>
              <p:cNvSpPr>
                <a:spLocks/>
              </p:cNvSpPr>
              <p:nvPr/>
            </p:nvSpPr>
            <p:spPr bwMode="auto">
              <a:xfrm>
                <a:off x="1883" y="4793"/>
                <a:ext cx="4" cy="218"/>
              </a:xfrm>
              <a:custGeom>
                <a:avLst/>
                <a:gdLst>
                  <a:gd name="T0" fmla="*/ 1 w 7"/>
                  <a:gd name="T1" fmla="*/ 0 h 384"/>
                  <a:gd name="T2" fmla="*/ 0 w 7"/>
                  <a:gd name="T3" fmla="*/ 384 h 384"/>
                  <a:gd name="T4" fmla="*/ 6 w 7"/>
                  <a:gd name="T5" fmla="*/ 384 h 384"/>
                  <a:gd name="T6" fmla="*/ 7 w 7"/>
                  <a:gd name="T7" fmla="*/ 0 h 384"/>
                </a:gdLst>
                <a:ahLst/>
                <a:cxnLst>
                  <a:cxn ang="0">
                    <a:pos x="T0" y="T1"/>
                  </a:cxn>
                  <a:cxn ang="0">
                    <a:pos x="T2" y="T3"/>
                  </a:cxn>
                  <a:cxn ang="0">
                    <a:pos x="T4" y="T5"/>
                  </a:cxn>
                  <a:cxn ang="0">
                    <a:pos x="T6" y="T7"/>
                  </a:cxn>
                </a:cxnLst>
                <a:rect l="0" t="0" r="r" b="b"/>
                <a:pathLst>
                  <a:path w="7" h="384">
                    <a:moveTo>
                      <a:pt x="1" y="0"/>
                    </a:moveTo>
                    <a:lnTo>
                      <a:pt x="0" y="384"/>
                    </a:lnTo>
                    <a:lnTo>
                      <a:pt x="6" y="384"/>
                    </a:lnTo>
                    <a:lnTo>
                      <a:pt x="7"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6" name="Freeform 3202">
                <a:extLst>
                  <a:ext uri="{FF2B5EF4-FFF2-40B4-BE49-F238E27FC236}">
                    <a16:creationId xmlns:a16="http://schemas.microsoft.com/office/drawing/2014/main" id="{01A8D595-A6EA-428F-910E-74720B98F99A}"/>
                  </a:ext>
                </a:extLst>
              </p:cNvPr>
              <p:cNvSpPr>
                <a:spLocks/>
              </p:cNvSpPr>
              <p:nvPr/>
            </p:nvSpPr>
            <p:spPr bwMode="auto">
              <a:xfrm>
                <a:off x="1342" y="3865"/>
                <a:ext cx="624" cy="64"/>
              </a:xfrm>
              <a:custGeom>
                <a:avLst/>
                <a:gdLst>
                  <a:gd name="T0" fmla="*/ 6 w 1101"/>
                  <a:gd name="T1" fmla="*/ 113 h 113"/>
                  <a:gd name="T2" fmla="*/ 6 w 1101"/>
                  <a:gd name="T3" fmla="*/ 6 h 113"/>
                  <a:gd name="T4" fmla="*/ 1096 w 1101"/>
                  <a:gd name="T5" fmla="*/ 6 h 113"/>
                  <a:gd name="T6" fmla="*/ 1096 w 1101"/>
                  <a:gd name="T7" fmla="*/ 113 h 113"/>
                  <a:gd name="T8" fmla="*/ 1101 w 1101"/>
                  <a:gd name="T9" fmla="*/ 113 h 113"/>
                  <a:gd name="T10" fmla="*/ 1101 w 1101"/>
                  <a:gd name="T11" fmla="*/ 0 h 113"/>
                  <a:gd name="T12" fmla="*/ 0 w 1101"/>
                  <a:gd name="T13" fmla="*/ 0 h 113"/>
                  <a:gd name="T14" fmla="*/ 0 w 1101"/>
                  <a:gd name="T15" fmla="*/ 113 h 113"/>
                  <a:gd name="T16" fmla="*/ 6 w 1101"/>
                  <a:gd name="T1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1" h="113">
                    <a:moveTo>
                      <a:pt x="6" y="113"/>
                    </a:moveTo>
                    <a:lnTo>
                      <a:pt x="6" y="6"/>
                    </a:lnTo>
                    <a:lnTo>
                      <a:pt x="1096" y="6"/>
                    </a:lnTo>
                    <a:lnTo>
                      <a:pt x="1096" y="113"/>
                    </a:lnTo>
                    <a:lnTo>
                      <a:pt x="1101" y="113"/>
                    </a:lnTo>
                    <a:lnTo>
                      <a:pt x="1101" y="0"/>
                    </a:lnTo>
                    <a:lnTo>
                      <a:pt x="0" y="0"/>
                    </a:lnTo>
                    <a:lnTo>
                      <a:pt x="0" y="113"/>
                    </a:lnTo>
                    <a:lnTo>
                      <a:pt x="6" y="1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7" name="Freeform 3203">
                <a:extLst>
                  <a:ext uri="{FF2B5EF4-FFF2-40B4-BE49-F238E27FC236}">
                    <a16:creationId xmlns:a16="http://schemas.microsoft.com/office/drawing/2014/main" id="{EDD902DB-A771-408D-B675-D5CD7D6F0322}"/>
                  </a:ext>
                </a:extLst>
              </p:cNvPr>
              <p:cNvSpPr>
                <a:spLocks/>
              </p:cNvSpPr>
              <p:nvPr/>
            </p:nvSpPr>
            <p:spPr bwMode="auto">
              <a:xfrm>
                <a:off x="1342" y="3943"/>
                <a:ext cx="3" cy="63"/>
              </a:xfrm>
              <a:custGeom>
                <a:avLst/>
                <a:gdLst>
                  <a:gd name="T0" fmla="*/ 6 w 6"/>
                  <a:gd name="T1" fmla="*/ 110 h 110"/>
                  <a:gd name="T2" fmla="*/ 6 w 6"/>
                  <a:gd name="T3" fmla="*/ 0 h 110"/>
                  <a:gd name="T4" fmla="*/ 0 w 6"/>
                  <a:gd name="T5" fmla="*/ 0 h 110"/>
                  <a:gd name="T6" fmla="*/ 0 w 6"/>
                  <a:gd name="T7" fmla="*/ 110 h 110"/>
                </a:gdLst>
                <a:ahLst/>
                <a:cxnLst>
                  <a:cxn ang="0">
                    <a:pos x="T0" y="T1"/>
                  </a:cxn>
                  <a:cxn ang="0">
                    <a:pos x="T2" y="T3"/>
                  </a:cxn>
                  <a:cxn ang="0">
                    <a:pos x="T4" y="T5"/>
                  </a:cxn>
                  <a:cxn ang="0">
                    <a:pos x="T6" y="T7"/>
                  </a:cxn>
                </a:cxnLst>
                <a:rect l="0" t="0" r="r" b="b"/>
                <a:pathLst>
                  <a:path w="6" h="110">
                    <a:moveTo>
                      <a:pt x="6" y="110"/>
                    </a:moveTo>
                    <a:lnTo>
                      <a:pt x="6" y="0"/>
                    </a:lnTo>
                    <a:lnTo>
                      <a:pt x="0" y="0"/>
                    </a:lnTo>
                    <a:lnTo>
                      <a:pt x="0" y="11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8" name="Freeform 3204">
                <a:extLst>
                  <a:ext uri="{FF2B5EF4-FFF2-40B4-BE49-F238E27FC236}">
                    <a16:creationId xmlns:a16="http://schemas.microsoft.com/office/drawing/2014/main" id="{C6E1F998-EB98-4308-831D-00A656BC11FD}"/>
                  </a:ext>
                </a:extLst>
              </p:cNvPr>
              <p:cNvSpPr>
                <a:spLocks/>
              </p:cNvSpPr>
              <p:nvPr/>
            </p:nvSpPr>
            <p:spPr bwMode="auto">
              <a:xfrm>
                <a:off x="1349"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99" name="Freeform 3205">
                <a:extLst>
                  <a:ext uri="{FF2B5EF4-FFF2-40B4-BE49-F238E27FC236}">
                    <a16:creationId xmlns:a16="http://schemas.microsoft.com/office/drawing/2014/main" id="{13B410B8-3971-42B1-A0BD-4FB823612AF9}"/>
                  </a:ext>
                </a:extLst>
              </p:cNvPr>
              <p:cNvSpPr>
                <a:spLocks/>
              </p:cNvSpPr>
              <p:nvPr/>
            </p:nvSpPr>
            <p:spPr bwMode="auto">
              <a:xfrm>
                <a:off x="1351"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0" name="Freeform 3206">
                <a:extLst>
                  <a:ext uri="{FF2B5EF4-FFF2-40B4-BE49-F238E27FC236}">
                    <a16:creationId xmlns:a16="http://schemas.microsoft.com/office/drawing/2014/main" id="{FF0E10CC-1352-41E5-BCE9-7C0DD83A9D15}"/>
                  </a:ext>
                </a:extLst>
              </p:cNvPr>
              <p:cNvSpPr>
                <a:spLocks/>
              </p:cNvSpPr>
              <p:nvPr/>
            </p:nvSpPr>
            <p:spPr bwMode="auto">
              <a:xfrm>
                <a:off x="1351"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1" name="Freeform 3207">
                <a:extLst>
                  <a:ext uri="{FF2B5EF4-FFF2-40B4-BE49-F238E27FC236}">
                    <a16:creationId xmlns:a16="http://schemas.microsoft.com/office/drawing/2014/main" id="{0B8F7882-822A-4ADE-9435-B0B3A4D8D793}"/>
                  </a:ext>
                </a:extLst>
              </p:cNvPr>
              <p:cNvSpPr>
                <a:spLocks/>
              </p:cNvSpPr>
              <p:nvPr/>
            </p:nvSpPr>
            <p:spPr bwMode="auto">
              <a:xfrm>
                <a:off x="1351"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2" name="Freeform 3208">
                <a:extLst>
                  <a:ext uri="{FF2B5EF4-FFF2-40B4-BE49-F238E27FC236}">
                    <a16:creationId xmlns:a16="http://schemas.microsoft.com/office/drawing/2014/main" id="{86CFF41B-ACCE-41EF-B5A1-1085626107AB}"/>
                  </a:ext>
                </a:extLst>
              </p:cNvPr>
              <p:cNvSpPr>
                <a:spLocks/>
              </p:cNvSpPr>
              <p:nvPr/>
            </p:nvSpPr>
            <p:spPr bwMode="auto">
              <a:xfrm>
                <a:off x="1351"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3" name="Freeform 3209">
                <a:extLst>
                  <a:ext uri="{FF2B5EF4-FFF2-40B4-BE49-F238E27FC236}">
                    <a16:creationId xmlns:a16="http://schemas.microsoft.com/office/drawing/2014/main" id="{D99590AD-7E7D-4962-BCF5-E0B85840BFC1}"/>
                  </a:ext>
                </a:extLst>
              </p:cNvPr>
              <p:cNvSpPr>
                <a:spLocks/>
              </p:cNvSpPr>
              <p:nvPr/>
            </p:nvSpPr>
            <p:spPr bwMode="auto">
              <a:xfrm>
                <a:off x="1351"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4" name="Freeform 3210">
                <a:extLst>
                  <a:ext uri="{FF2B5EF4-FFF2-40B4-BE49-F238E27FC236}">
                    <a16:creationId xmlns:a16="http://schemas.microsoft.com/office/drawing/2014/main" id="{E9886A88-2D08-4089-BD74-7E36072F6AE6}"/>
                  </a:ext>
                </a:extLst>
              </p:cNvPr>
              <p:cNvSpPr>
                <a:spLocks/>
              </p:cNvSpPr>
              <p:nvPr/>
            </p:nvSpPr>
            <p:spPr bwMode="auto">
              <a:xfrm>
                <a:off x="1351"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5" name="Freeform 3211">
                <a:extLst>
                  <a:ext uri="{FF2B5EF4-FFF2-40B4-BE49-F238E27FC236}">
                    <a16:creationId xmlns:a16="http://schemas.microsoft.com/office/drawing/2014/main" id="{95DB22BF-7690-4F83-8A6A-E7D3130E53D8}"/>
                  </a:ext>
                </a:extLst>
              </p:cNvPr>
              <p:cNvSpPr>
                <a:spLocks/>
              </p:cNvSpPr>
              <p:nvPr/>
            </p:nvSpPr>
            <p:spPr bwMode="auto">
              <a:xfrm>
                <a:off x="1351"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6" name="Freeform 3212">
                <a:extLst>
                  <a:ext uri="{FF2B5EF4-FFF2-40B4-BE49-F238E27FC236}">
                    <a16:creationId xmlns:a16="http://schemas.microsoft.com/office/drawing/2014/main" id="{46C7F1D0-F4CA-4AC3-9CDA-928D9C58EDD9}"/>
                  </a:ext>
                </a:extLst>
              </p:cNvPr>
              <p:cNvSpPr>
                <a:spLocks/>
              </p:cNvSpPr>
              <p:nvPr/>
            </p:nvSpPr>
            <p:spPr bwMode="auto">
              <a:xfrm>
                <a:off x="1351"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7" name="Freeform 3213">
                <a:extLst>
                  <a:ext uri="{FF2B5EF4-FFF2-40B4-BE49-F238E27FC236}">
                    <a16:creationId xmlns:a16="http://schemas.microsoft.com/office/drawing/2014/main" id="{F7A47CC3-EA0F-4A88-87D0-D268F978AAEC}"/>
                  </a:ext>
                </a:extLst>
              </p:cNvPr>
              <p:cNvSpPr>
                <a:spLocks/>
              </p:cNvSpPr>
              <p:nvPr/>
            </p:nvSpPr>
            <p:spPr bwMode="auto">
              <a:xfrm>
                <a:off x="1351"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8" name="Freeform 3214">
                <a:extLst>
                  <a:ext uri="{FF2B5EF4-FFF2-40B4-BE49-F238E27FC236}">
                    <a16:creationId xmlns:a16="http://schemas.microsoft.com/office/drawing/2014/main" id="{9D0E06D4-660C-4FF2-835B-499B655E4A25}"/>
                  </a:ext>
                </a:extLst>
              </p:cNvPr>
              <p:cNvSpPr>
                <a:spLocks/>
              </p:cNvSpPr>
              <p:nvPr/>
            </p:nvSpPr>
            <p:spPr bwMode="auto">
              <a:xfrm>
                <a:off x="1351"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09" name="Freeform 3215">
                <a:extLst>
                  <a:ext uri="{FF2B5EF4-FFF2-40B4-BE49-F238E27FC236}">
                    <a16:creationId xmlns:a16="http://schemas.microsoft.com/office/drawing/2014/main" id="{413BA28D-6533-4EB5-B3E3-3BE2DE3DEB96}"/>
                  </a:ext>
                </a:extLst>
              </p:cNvPr>
              <p:cNvSpPr>
                <a:spLocks/>
              </p:cNvSpPr>
              <p:nvPr/>
            </p:nvSpPr>
            <p:spPr bwMode="auto">
              <a:xfrm>
                <a:off x="1351"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0" name="Freeform 3216">
                <a:extLst>
                  <a:ext uri="{FF2B5EF4-FFF2-40B4-BE49-F238E27FC236}">
                    <a16:creationId xmlns:a16="http://schemas.microsoft.com/office/drawing/2014/main" id="{E347B9D6-B41A-4E61-B0D8-5743FEAD3455}"/>
                  </a:ext>
                </a:extLst>
              </p:cNvPr>
              <p:cNvSpPr>
                <a:spLocks/>
              </p:cNvSpPr>
              <p:nvPr/>
            </p:nvSpPr>
            <p:spPr bwMode="auto">
              <a:xfrm>
                <a:off x="1351"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1" name="Freeform 3217">
                <a:extLst>
                  <a:ext uri="{FF2B5EF4-FFF2-40B4-BE49-F238E27FC236}">
                    <a16:creationId xmlns:a16="http://schemas.microsoft.com/office/drawing/2014/main" id="{554AA925-18C9-432A-BFF0-EC1D146DC43B}"/>
                  </a:ext>
                </a:extLst>
              </p:cNvPr>
              <p:cNvSpPr>
                <a:spLocks/>
              </p:cNvSpPr>
              <p:nvPr/>
            </p:nvSpPr>
            <p:spPr bwMode="auto">
              <a:xfrm>
                <a:off x="1351"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2" name="Freeform 3218">
                <a:extLst>
                  <a:ext uri="{FF2B5EF4-FFF2-40B4-BE49-F238E27FC236}">
                    <a16:creationId xmlns:a16="http://schemas.microsoft.com/office/drawing/2014/main" id="{34E4970C-5C6A-4097-A2D3-B94A1B9E8E8A}"/>
                  </a:ext>
                </a:extLst>
              </p:cNvPr>
              <p:cNvSpPr>
                <a:spLocks/>
              </p:cNvSpPr>
              <p:nvPr/>
            </p:nvSpPr>
            <p:spPr bwMode="auto">
              <a:xfrm>
                <a:off x="1351"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13" name="Freeform 3219">
                <a:extLst>
                  <a:ext uri="{FF2B5EF4-FFF2-40B4-BE49-F238E27FC236}">
                    <a16:creationId xmlns:a16="http://schemas.microsoft.com/office/drawing/2014/main" id="{2681CAC6-1EC3-438B-93F0-03AD657684D2}"/>
                  </a:ext>
                </a:extLst>
              </p:cNvPr>
              <p:cNvSpPr>
                <a:spLocks/>
              </p:cNvSpPr>
              <p:nvPr/>
            </p:nvSpPr>
            <p:spPr bwMode="auto">
              <a:xfrm>
                <a:off x="1351"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2" name="Group 3421">
              <a:extLst>
                <a:ext uri="{FF2B5EF4-FFF2-40B4-BE49-F238E27FC236}">
                  <a16:creationId xmlns:a16="http://schemas.microsoft.com/office/drawing/2014/main" id="{1D02246C-65A5-4355-AF11-75B236735D4B}"/>
                </a:ext>
              </a:extLst>
            </p:cNvPr>
            <p:cNvGrpSpPr>
              <a:grpSpLocks/>
            </p:cNvGrpSpPr>
            <p:nvPr/>
          </p:nvGrpSpPr>
          <p:grpSpPr bwMode="auto">
            <a:xfrm>
              <a:off x="2144713" y="5315322"/>
              <a:ext cx="433388" cy="58738"/>
              <a:chOff x="1351" y="3888"/>
              <a:chExt cx="273" cy="37"/>
            </a:xfrm>
            <a:noFill/>
          </p:grpSpPr>
          <p:sp>
            <p:nvSpPr>
              <p:cNvPr id="4914" name="Freeform 3221">
                <a:extLst>
                  <a:ext uri="{FF2B5EF4-FFF2-40B4-BE49-F238E27FC236}">
                    <a16:creationId xmlns:a16="http://schemas.microsoft.com/office/drawing/2014/main" id="{73A8E0ED-9F3E-400C-BDEE-A50A643374A3}"/>
                  </a:ext>
                </a:extLst>
              </p:cNvPr>
              <p:cNvSpPr>
                <a:spLocks/>
              </p:cNvSpPr>
              <p:nvPr/>
            </p:nvSpPr>
            <p:spPr bwMode="auto">
              <a:xfrm>
                <a:off x="1351"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5" name="Freeform 3222">
                <a:extLst>
                  <a:ext uri="{FF2B5EF4-FFF2-40B4-BE49-F238E27FC236}">
                    <a16:creationId xmlns:a16="http://schemas.microsoft.com/office/drawing/2014/main" id="{12861E38-970D-46C5-8B33-0434FE2C1941}"/>
                  </a:ext>
                </a:extLst>
              </p:cNvPr>
              <p:cNvSpPr>
                <a:spLocks/>
              </p:cNvSpPr>
              <p:nvPr/>
            </p:nvSpPr>
            <p:spPr bwMode="auto">
              <a:xfrm>
                <a:off x="1351"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6" name="Freeform 3223">
                <a:extLst>
                  <a:ext uri="{FF2B5EF4-FFF2-40B4-BE49-F238E27FC236}">
                    <a16:creationId xmlns:a16="http://schemas.microsoft.com/office/drawing/2014/main" id="{61849F44-132B-4076-852D-CF52EA7B7637}"/>
                  </a:ext>
                </a:extLst>
              </p:cNvPr>
              <p:cNvSpPr>
                <a:spLocks/>
              </p:cNvSpPr>
              <p:nvPr/>
            </p:nvSpPr>
            <p:spPr bwMode="auto">
              <a:xfrm>
                <a:off x="1351"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7" name="Freeform 3224">
                <a:extLst>
                  <a:ext uri="{FF2B5EF4-FFF2-40B4-BE49-F238E27FC236}">
                    <a16:creationId xmlns:a16="http://schemas.microsoft.com/office/drawing/2014/main" id="{AA99456A-968E-4A6B-8A26-78AC135CBFCB}"/>
                  </a:ext>
                </a:extLst>
              </p:cNvPr>
              <p:cNvSpPr>
                <a:spLocks/>
              </p:cNvSpPr>
              <p:nvPr/>
            </p:nvSpPr>
            <p:spPr bwMode="auto">
              <a:xfrm>
                <a:off x="1351"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8" name="Freeform 3225">
                <a:extLst>
                  <a:ext uri="{FF2B5EF4-FFF2-40B4-BE49-F238E27FC236}">
                    <a16:creationId xmlns:a16="http://schemas.microsoft.com/office/drawing/2014/main" id="{5BEF03A7-3457-42EE-9A88-1304DC2EFCDF}"/>
                  </a:ext>
                </a:extLst>
              </p:cNvPr>
              <p:cNvSpPr>
                <a:spLocks/>
              </p:cNvSpPr>
              <p:nvPr/>
            </p:nvSpPr>
            <p:spPr bwMode="auto">
              <a:xfrm>
                <a:off x="1351"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9" name="Freeform 3226">
                <a:extLst>
                  <a:ext uri="{FF2B5EF4-FFF2-40B4-BE49-F238E27FC236}">
                    <a16:creationId xmlns:a16="http://schemas.microsoft.com/office/drawing/2014/main" id="{5A1CDA99-C287-4379-A35A-D74066E946D3}"/>
                  </a:ext>
                </a:extLst>
              </p:cNvPr>
              <p:cNvSpPr>
                <a:spLocks/>
              </p:cNvSpPr>
              <p:nvPr/>
            </p:nvSpPr>
            <p:spPr bwMode="auto">
              <a:xfrm>
                <a:off x="1351"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0" name="Freeform 3227">
                <a:extLst>
                  <a:ext uri="{FF2B5EF4-FFF2-40B4-BE49-F238E27FC236}">
                    <a16:creationId xmlns:a16="http://schemas.microsoft.com/office/drawing/2014/main" id="{0310B154-D875-4E87-8E2D-0EFB5B16E8D7}"/>
                  </a:ext>
                </a:extLst>
              </p:cNvPr>
              <p:cNvSpPr>
                <a:spLocks/>
              </p:cNvSpPr>
              <p:nvPr/>
            </p:nvSpPr>
            <p:spPr bwMode="auto">
              <a:xfrm>
                <a:off x="1351"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1" name="Freeform 3228">
                <a:extLst>
                  <a:ext uri="{FF2B5EF4-FFF2-40B4-BE49-F238E27FC236}">
                    <a16:creationId xmlns:a16="http://schemas.microsoft.com/office/drawing/2014/main" id="{45747E71-AF44-439A-B5D4-FDB9255FC4B6}"/>
                  </a:ext>
                </a:extLst>
              </p:cNvPr>
              <p:cNvSpPr>
                <a:spLocks/>
              </p:cNvSpPr>
              <p:nvPr/>
            </p:nvSpPr>
            <p:spPr bwMode="auto">
              <a:xfrm>
                <a:off x="1351"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2" name="Freeform 3229">
                <a:extLst>
                  <a:ext uri="{FF2B5EF4-FFF2-40B4-BE49-F238E27FC236}">
                    <a16:creationId xmlns:a16="http://schemas.microsoft.com/office/drawing/2014/main" id="{85AA29C2-81DA-40EA-B31D-06CF4BE65816}"/>
                  </a:ext>
                </a:extLst>
              </p:cNvPr>
              <p:cNvSpPr>
                <a:spLocks/>
              </p:cNvSpPr>
              <p:nvPr/>
            </p:nvSpPr>
            <p:spPr bwMode="auto">
              <a:xfrm>
                <a:off x="1380" y="3888"/>
                <a:ext cx="31" cy="37"/>
              </a:xfrm>
              <a:custGeom>
                <a:avLst/>
                <a:gdLst>
                  <a:gd name="T0" fmla="*/ 52 w 55"/>
                  <a:gd name="T1" fmla="*/ 63 h 66"/>
                  <a:gd name="T2" fmla="*/ 52 w 55"/>
                  <a:gd name="T3" fmla="*/ 60 h 66"/>
                  <a:gd name="T4" fmla="*/ 5 w 55"/>
                  <a:gd name="T5" fmla="*/ 60 h 66"/>
                  <a:gd name="T6" fmla="*/ 5 w 55"/>
                  <a:gd name="T7" fmla="*/ 6 h 66"/>
                  <a:gd name="T8" fmla="*/ 50 w 55"/>
                  <a:gd name="T9" fmla="*/ 6 h 66"/>
                  <a:gd name="T10" fmla="*/ 50 w 55"/>
                  <a:gd name="T11" fmla="*/ 63 h 66"/>
                  <a:gd name="T12" fmla="*/ 52 w 55"/>
                  <a:gd name="T13" fmla="*/ 63 h 66"/>
                  <a:gd name="T14" fmla="*/ 52 w 55"/>
                  <a:gd name="T15" fmla="*/ 60 h 66"/>
                  <a:gd name="T16" fmla="*/ 52 w 55"/>
                  <a:gd name="T17" fmla="*/ 63 h 66"/>
                  <a:gd name="T18" fmla="*/ 55 w 55"/>
                  <a:gd name="T19" fmla="*/ 63 h 66"/>
                  <a:gd name="T20" fmla="*/ 55 w 55"/>
                  <a:gd name="T21" fmla="*/ 0 h 66"/>
                  <a:gd name="T22" fmla="*/ 0 w 55"/>
                  <a:gd name="T23" fmla="*/ 0 h 66"/>
                  <a:gd name="T24" fmla="*/ 0 w 55"/>
                  <a:gd name="T25" fmla="*/ 66 h 66"/>
                  <a:gd name="T26" fmla="*/ 55 w 55"/>
                  <a:gd name="T27" fmla="*/ 66 h 66"/>
                  <a:gd name="T28" fmla="*/ 55 w 55"/>
                  <a:gd name="T29" fmla="*/ 63 h 66"/>
                  <a:gd name="T30" fmla="*/ 52 w 55"/>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6">
                    <a:moveTo>
                      <a:pt x="52" y="63"/>
                    </a:moveTo>
                    <a:lnTo>
                      <a:pt x="52" y="60"/>
                    </a:lnTo>
                    <a:lnTo>
                      <a:pt x="5" y="60"/>
                    </a:lnTo>
                    <a:lnTo>
                      <a:pt x="5" y="6"/>
                    </a:lnTo>
                    <a:lnTo>
                      <a:pt x="50" y="6"/>
                    </a:lnTo>
                    <a:lnTo>
                      <a:pt x="50" y="63"/>
                    </a:lnTo>
                    <a:lnTo>
                      <a:pt x="52" y="63"/>
                    </a:lnTo>
                    <a:lnTo>
                      <a:pt x="52" y="60"/>
                    </a:lnTo>
                    <a:lnTo>
                      <a:pt x="52" y="63"/>
                    </a:lnTo>
                    <a:lnTo>
                      <a:pt x="55" y="63"/>
                    </a:lnTo>
                    <a:lnTo>
                      <a:pt x="55" y="0"/>
                    </a:lnTo>
                    <a:lnTo>
                      <a:pt x="0" y="0"/>
                    </a:lnTo>
                    <a:lnTo>
                      <a:pt x="0" y="66"/>
                    </a:lnTo>
                    <a:lnTo>
                      <a:pt x="55" y="66"/>
                    </a:lnTo>
                    <a:lnTo>
                      <a:pt x="55" y="63"/>
                    </a:lnTo>
                    <a:lnTo>
                      <a:pt x="52"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3" name="Freeform 3230">
                <a:extLst>
                  <a:ext uri="{FF2B5EF4-FFF2-40B4-BE49-F238E27FC236}">
                    <a16:creationId xmlns:a16="http://schemas.microsoft.com/office/drawing/2014/main" id="{F3044F26-6B61-4AD7-A765-5710CC9748E4}"/>
                  </a:ext>
                </a:extLst>
              </p:cNvPr>
              <p:cNvSpPr>
                <a:spLocks/>
              </p:cNvSpPr>
              <p:nvPr/>
            </p:nvSpPr>
            <p:spPr bwMode="auto">
              <a:xfrm>
                <a:off x="1381"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4" name="Freeform 3231">
                <a:extLst>
                  <a:ext uri="{FF2B5EF4-FFF2-40B4-BE49-F238E27FC236}">
                    <a16:creationId xmlns:a16="http://schemas.microsoft.com/office/drawing/2014/main" id="{B6CE9DA4-B2C0-46DA-9401-8D70493F009F}"/>
                  </a:ext>
                </a:extLst>
              </p:cNvPr>
              <p:cNvSpPr>
                <a:spLocks/>
              </p:cNvSpPr>
              <p:nvPr/>
            </p:nvSpPr>
            <p:spPr bwMode="auto">
              <a:xfrm>
                <a:off x="1381"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5" name="Freeform 3232">
                <a:extLst>
                  <a:ext uri="{FF2B5EF4-FFF2-40B4-BE49-F238E27FC236}">
                    <a16:creationId xmlns:a16="http://schemas.microsoft.com/office/drawing/2014/main" id="{84A00C85-931B-47C5-A84D-7B94B283B699}"/>
                  </a:ext>
                </a:extLst>
              </p:cNvPr>
              <p:cNvSpPr>
                <a:spLocks/>
              </p:cNvSpPr>
              <p:nvPr/>
            </p:nvSpPr>
            <p:spPr bwMode="auto">
              <a:xfrm>
                <a:off x="1381"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6" name="Freeform 3233">
                <a:extLst>
                  <a:ext uri="{FF2B5EF4-FFF2-40B4-BE49-F238E27FC236}">
                    <a16:creationId xmlns:a16="http://schemas.microsoft.com/office/drawing/2014/main" id="{036886D6-B8C8-4979-8393-C5956DFB4332}"/>
                  </a:ext>
                </a:extLst>
              </p:cNvPr>
              <p:cNvSpPr>
                <a:spLocks/>
              </p:cNvSpPr>
              <p:nvPr/>
            </p:nvSpPr>
            <p:spPr bwMode="auto">
              <a:xfrm>
                <a:off x="1381"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7" name="Freeform 3234">
                <a:extLst>
                  <a:ext uri="{FF2B5EF4-FFF2-40B4-BE49-F238E27FC236}">
                    <a16:creationId xmlns:a16="http://schemas.microsoft.com/office/drawing/2014/main" id="{BF5A771B-5829-44B1-B6AC-42EF6883E3F5}"/>
                  </a:ext>
                </a:extLst>
              </p:cNvPr>
              <p:cNvSpPr>
                <a:spLocks/>
              </p:cNvSpPr>
              <p:nvPr/>
            </p:nvSpPr>
            <p:spPr bwMode="auto">
              <a:xfrm>
                <a:off x="1381"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8" name="Freeform 3235">
                <a:extLst>
                  <a:ext uri="{FF2B5EF4-FFF2-40B4-BE49-F238E27FC236}">
                    <a16:creationId xmlns:a16="http://schemas.microsoft.com/office/drawing/2014/main" id="{57CC4F64-DEC5-47C6-BB18-87DEFE6FC7E3}"/>
                  </a:ext>
                </a:extLst>
              </p:cNvPr>
              <p:cNvSpPr>
                <a:spLocks/>
              </p:cNvSpPr>
              <p:nvPr/>
            </p:nvSpPr>
            <p:spPr bwMode="auto">
              <a:xfrm>
                <a:off x="1381"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29" name="Freeform 3236">
                <a:extLst>
                  <a:ext uri="{FF2B5EF4-FFF2-40B4-BE49-F238E27FC236}">
                    <a16:creationId xmlns:a16="http://schemas.microsoft.com/office/drawing/2014/main" id="{81B2F443-C104-43DA-B4B2-C4D2A1054877}"/>
                  </a:ext>
                </a:extLst>
              </p:cNvPr>
              <p:cNvSpPr>
                <a:spLocks/>
              </p:cNvSpPr>
              <p:nvPr/>
            </p:nvSpPr>
            <p:spPr bwMode="auto">
              <a:xfrm>
                <a:off x="1381"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0" name="Freeform 3237">
                <a:extLst>
                  <a:ext uri="{FF2B5EF4-FFF2-40B4-BE49-F238E27FC236}">
                    <a16:creationId xmlns:a16="http://schemas.microsoft.com/office/drawing/2014/main" id="{7CBC33C4-15A3-4313-A2F2-3E30B025A68D}"/>
                  </a:ext>
                </a:extLst>
              </p:cNvPr>
              <p:cNvSpPr>
                <a:spLocks/>
              </p:cNvSpPr>
              <p:nvPr/>
            </p:nvSpPr>
            <p:spPr bwMode="auto">
              <a:xfrm>
                <a:off x="1381"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1" name="Freeform 3238">
                <a:extLst>
                  <a:ext uri="{FF2B5EF4-FFF2-40B4-BE49-F238E27FC236}">
                    <a16:creationId xmlns:a16="http://schemas.microsoft.com/office/drawing/2014/main" id="{5C65AE16-CBB1-45F6-A454-B7ACF66B2D49}"/>
                  </a:ext>
                </a:extLst>
              </p:cNvPr>
              <p:cNvSpPr>
                <a:spLocks/>
              </p:cNvSpPr>
              <p:nvPr/>
            </p:nvSpPr>
            <p:spPr bwMode="auto">
              <a:xfrm>
                <a:off x="1381"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2" name="Freeform 3239">
                <a:extLst>
                  <a:ext uri="{FF2B5EF4-FFF2-40B4-BE49-F238E27FC236}">
                    <a16:creationId xmlns:a16="http://schemas.microsoft.com/office/drawing/2014/main" id="{1423109F-23DC-4673-9929-F49BFBF8AA00}"/>
                  </a:ext>
                </a:extLst>
              </p:cNvPr>
              <p:cNvSpPr>
                <a:spLocks/>
              </p:cNvSpPr>
              <p:nvPr/>
            </p:nvSpPr>
            <p:spPr bwMode="auto">
              <a:xfrm>
                <a:off x="1381"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3" name="Freeform 3240">
                <a:extLst>
                  <a:ext uri="{FF2B5EF4-FFF2-40B4-BE49-F238E27FC236}">
                    <a16:creationId xmlns:a16="http://schemas.microsoft.com/office/drawing/2014/main" id="{3E7CD2C8-3BE5-4439-86B8-08890D9E4DB1}"/>
                  </a:ext>
                </a:extLst>
              </p:cNvPr>
              <p:cNvSpPr>
                <a:spLocks/>
              </p:cNvSpPr>
              <p:nvPr/>
            </p:nvSpPr>
            <p:spPr bwMode="auto">
              <a:xfrm>
                <a:off x="1381"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4" name="Freeform 3241">
                <a:extLst>
                  <a:ext uri="{FF2B5EF4-FFF2-40B4-BE49-F238E27FC236}">
                    <a16:creationId xmlns:a16="http://schemas.microsoft.com/office/drawing/2014/main" id="{56112B70-68C4-4FBB-BD24-A6B2953FD0F4}"/>
                  </a:ext>
                </a:extLst>
              </p:cNvPr>
              <p:cNvSpPr>
                <a:spLocks/>
              </p:cNvSpPr>
              <p:nvPr/>
            </p:nvSpPr>
            <p:spPr bwMode="auto">
              <a:xfrm>
                <a:off x="1381"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5" name="Freeform 3242">
                <a:extLst>
                  <a:ext uri="{FF2B5EF4-FFF2-40B4-BE49-F238E27FC236}">
                    <a16:creationId xmlns:a16="http://schemas.microsoft.com/office/drawing/2014/main" id="{2A6C49B0-960E-41C5-8A48-F0EBBD102A62}"/>
                  </a:ext>
                </a:extLst>
              </p:cNvPr>
              <p:cNvSpPr>
                <a:spLocks/>
              </p:cNvSpPr>
              <p:nvPr/>
            </p:nvSpPr>
            <p:spPr bwMode="auto">
              <a:xfrm>
                <a:off x="1381"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6" name="Freeform 3243">
                <a:extLst>
                  <a:ext uri="{FF2B5EF4-FFF2-40B4-BE49-F238E27FC236}">
                    <a16:creationId xmlns:a16="http://schemas.microsoft.com/office/drawing/2014/main" id="{7780B922-5A14-4C57-B413-F955286DAA72}"/>
                  </a:ext>
                </a:extLst>
              </p:cNvPr>
              <p:cNvSpPr>
                <a:spLocks/>
              </p:cNvSpPr>
              <p:nvPr/>
            </p:nvSpPr>
            <p:spPr bwMode="auto">
              <a:xfrm>
                <a:off x="1381"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7" name="Freeform 3244">
                <a:extLst>
                  <a:ext uri="{FF2B5EF4-FFF2-40B4-BE49-F238E27FC236}">
                    <a16:creationId xmlns:a16="http://schemas.microsoft.com/office/drawing/2014/main" id="{C64C326B-41D7-43E4-982F-6D318E367999}"/>
                  </a:ext>
                </a:extLst>
              </p:cNvPr>
              <p:cNvSpPr>
                <a:spLocks/>
              </p:cNvSpPr>
              <p:nvPr/>
            </p:nvSpPr>
            <p:spPr bwMode="auto">
              <a:xfrm>
                <a:off x="1381"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8" name="Freeform 3245">
                <a:extLst>
                  <a:ext uri="{FF2B5EF4-FFF2-40B4-BE49-F238E27FC236}">
                    <a16:creationId xmlns:a16="http://schemas.microsoft.com/office/drawing/2014/main" id="{03EA2C50-834C-4C59-942E-7FD451FE8176}"/>
                  </a:ext>
                </a:extLst>
              </p:cNvPr>
              <p:cNvSpPr>
                <a:spLocks/>
              </p:cNvSpPr>
              <p:nvPr/>
            </p:nvSpPr>
            <p:spPr bwMode="auto">
              <a:xfrm>
                <a:off x="1381"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39" name="Freeform 3246">
                <a:extLst>
                  <a:ext uri="{FF2B5EF4-FFF2-40B4-BE49-F238E27FC236}">
                    <a16:creationId xmlns:a16="http://schemas.microsoft.com/office/drawing/2014/main" id="{0466B26B-7B36-4E57-B5DB-F4D3C1DE2721}"/>
                  </a:ext>
                </a:extLst>
              </p:cNvPr>
              <p:cNvSpPr>
                <a:spLocks/>
              </p:cNvSpPr>
              <p:nvPr/>
            </p:nvSpPr>
            <p:spPr bwMode="auto">
              <a:xfrm>
                <a:off x="1381"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0" name="Freeform 3247">
                <a:extLst>
                  <a:ext uri="{FF2B5EF4-FFF2-40B4-BE49-F238E27FC236}">
                    <a16:creationId xmlns:a16="http://schemas.microsoft.com/office/drawing/2014/main" id="{E0058328-8273-4B09-9D4A-C4E1F484C1E8}"/>
                  </a:ext>
                </a:extLst>
              </p:cNvPr>
              <p:cNvSpPr>
                <a:spLocks/>
              </p:cNvSpPr>
              <p:nvPr/>
            </p:nvSpPr>
            <p:spPr bwMode="auto">
              <a:xfrm>
                <a:off x="1381"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1" name="Freeform 3248">
                <a:extLst>
                  <a:ext uri="{FF2B5EF4-FFF2-40B4-BE49-F238E27FC236}">
                    <a16:creationId xmlns:a16="http://schemas.microsoft.com/office/drawing/2014/main" id="{057A3C5E-8013-450E-A022-F95983DAC8FF}"/>
                  </a:ext>
                </a:extLst>
              </p:cNvPr>
              <p:cNvSpPr>
                <a:spLocks/>
              </p:cNvSpPr>
              <p:nvPr/>
            </p:nvSpPr>
            <p:spPr bwMode="auto">
              <a:xfrm>
                <a:off x="1381"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2" name="Freeform 3249">
                <a:extLst>
                  <a:ext uri="{FF2B5EF4-FFF2-40B4-BE49-F238E27FC236}">
                    <a16:creationId xmlns:a16="http://schemas.microsoft.com/office/drawing/2014/main" id="{4122C9A5-FB05-4E76-91E3-0FE85BF1575F}"/>
                  </a:ext>
                </a:extLst>
              </p:cNvPr>
              <p:cNvSpPr>
                <a:spLocks/>
              </p:cNvSpPr>
              <p:nvPr/>
            </p:nvSpPr>
            <p:spPr bwMode="auto">
              <a:xfrm>
                <a:off x="1381"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3" name="Freeform 3250">
                <a:extLst>
                  <a:ext uri="{FF2B5EF4-FFF2-40B4-BE49-F238E27FC236}">
                    <a16:creationId xmlns:a16="http://schemas.microsoft.com/office/drawing/2014/main" id="{6B3E9E90-4955-4A71-9131-705069727CD4}"/>
                  </a:ext>
                </a:extLst>
              </p:cNvPr>
              <p:cNvSpPr>
                <a:spLocks/>
              </p:cNvSpPr>
              <p:nvPr/>
            </p:nvSpPr>
            <p:spPr bwMode="auto">
              <a:xfrm>
                <a:off x="1381"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4" name="Freeform 3251">
                <a:extLst>
                  <a:ext uri="{FF2B5EF4-FFF2-40B4-BE49-F238E27FC236}">
                    <a16:creationId xmlns:a16="http://schemas.microsoft.com/office/drawing/2014/main" id="{000B01BF-DA91-4B50-BD70-9831B683F073}"/>
                  </a:ext>
                </a:extLst>
              </p:cNvPr>
              <p:cNvSpPr>
                <a:spLocks/>
              </p:cNvSpPr>
              <p:nvPr/>
            </p:nvSpPr>
            <p:spPr bwMode="auto">
              <a:xfrm>
                <a:off x="1381"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5" name="Freeform 3252">
                <a:extLst>
                  <a:ext uri="{FF2B5EF4-FFF2-40B4-BE49-F238E27FC236}">
                    <a16:creationId xmlns:a16="http://schemas.microsoft.com/office/drawing/2014/main" id="{B29038A7-5F73-43A8-A401-622B1C53F27C}"/>
                  </a:ext>
                </a:extLst>
              </p:cNvPr>
              <p:cNvSpPr>
                <a:spLocks/>
              </p:cNvSpPr>
              <p:nvPr/>
            </p:nvSpPr>
            <p:spPr bwMode="auto">
              <a:xfrm>
                <a:off x="1381"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6" name="Freeform 3253">
                <a:extLst>
                  <a:ext uri="{FF2B5EF4-FFF2-40B4-BE49-F238E27FC236}">
                    <a16:creationId xmlns:a16="http://schemas.microsoft.com/office/drawing/2014/main" id="{1DBF30B2-7B1B-4030-9C6E-D3C4229B1339}"/>
                  </a:ext>
                </a:extLst>
              </p:cNvPr>
              <p:cNvSpPr>
                <a:spLocks/>
              </p:cNvSpPr>
              <p:nvPr/>
            </p:nvSpPr>
            <p:spPr bwMode="auto">
              <a:xfrm>
                <a:off x="1410"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7" name="Freeform 3254">
                <a:extLst>
                  <a:ext uri="{FF2B5EF4-FFF2-40B4-BE49-F238E27FC236}">
                    <a16:creationId xmlns:a16="http://schemas.microsoft.com/office/drawing/2014/main" id="{72618FD4-98E3-4E57-82CA-AF995D339507}"/>
                  </a:ext>
                </a:extLst>
              </p:cNvPr>
              <p:cNvSpPr>
                <a:spLocks/>
              </p:cNvSpPr>
              <p:nvPr/>
            </p:nvSpPr>
            <p:spPr bwMode="auto">
              <a:xfrm>
                <a:off x="1411"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8" name="Freeform 3255">
                <a:extLst>
                  <a:ext uri="{FF2B5EF4-FFF2-40B4-BE49-F238E27FC236}">
                    <a16:creationId xmlns:a16="http://schemas.microsoft.com/office/drawing/2014/main" id="{D3BEEC7C-A404-499C-AD1A-96A008B2C625}"/>
                  </a:ext>
                </a:extLst>
              </p:cNvPr>
              <p:cNvSpPr>
                <a:spLocks/>
              </p:cNvSpPr>
              <p:nvPr/>
            </p:nvSpPr>
            <p:spPr bwMode="auto">
              <a:xfrm>
                <a:off x="1411"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49" name="Freeform 3256">
                <a:extLst>
                  <a:ext uri="{FF2B5EF4-FFF2-40B4-BE49-F238E27FC236}">
                    <a16:creationId xmlns:a16="http://schemas.microsoft.com/office/drawing/2014/main" id="{36023327-4263-4E87-8C8E-46214567746C}"/>
                  </a:ext>
                </a:extLst>
              </p:cNvPr>
              <p:cNvSpPr>
                <a:spLocks/>
              </p:cNvSpPr>
              <p:nvPr/>
            </p:nvSpPr>
            <p:spPr bwMode="auto">
              <a:xfrm>
                <a:off x="1411"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0" name="Freeform 3257">
                <a:extLst>
                  <a:ext uri="{FF2B5EF4-FFF2-40B4-BE49-F238E27FC236}">
                    <a16:creationId xmlns:a16="http://schemas.microsoft.com/office/drawing/2014/main" id="{101D6F92-35E0-41CB-99FD-88C786DBE689}"/>
                  </a:ext>
                </a:extLst>
              </p:cNvPr>
              <p:cNvSpPr>
                <a:spLocks/>
              </p:cNvSpPr>
              <p:nvPr/>
            </p:nvSpPr>
            <p:spPr bwMode="auto">
              <a:xfrm>
                <a:off x="1411"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1" name="Freeform 3258">
                <a:extLst>
                  <a:ext uri="{FF2B5EF4-FFF2-40B4-BE49-F238E27FC236}">
                    <a16:creationId xmlns:a16="http://schemas.microsoft.com/office/drawing/2014/main" id="{257DABB2-15BA-445E-910F-38ABDBDEC307}"/>
                  </a:ext>
                </a:extLst>
              </p:cNvPr>
              <p:cNvSpPr>
                <a:spLocks/>
              </p:cNvSpPr>
              <p:nvPr/>
            </p:nvSpPr>
            <p:spPr bwMode="auto">
              <a:xfrm>
                <a:off x="1411"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2" name="Freeform 3259">
                <a:extLst>
                  <a:ext uri="{FF2B5EF4-FFF2-40B4-BE49-F238E27FC236}">
                    <a16:creationId xmlns:a16="http://schemas.microsoft.com/office/drawing/2014/main" id="{45C1DC9A-FDAD-4B9A-BD39-60E8AD551E9E}"/>
                  </a:ext>
                </a:extLst>
              </p:cNvPr>
              <p:cNvSpPr>
                <a:spLocks/>
              </p:cNvSpPr>
              <p:nvPr/>
            </p:nvSpPr>
            <p:spPr bwMode="auto">
              <a:xfrm>
                <a:off x="1411"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3" name="Freeform 3260">
                <a:extLst>
                  <a:ext uri="{FF2B5EF4-FFF2-40B4-BE49-F238E27FC236}">
                    <a16:creationId xmlns:a16="http://schemas.microsoft.com/office/drawing/2014/main" id="{C382E7B2-4DE6-4468-8165-FF1818E557DD}"/>
                  </a:ext>
                </a:extLst>
              </p:cNvPr>
              <p:cNvSpPr>
                <a:spLocks/>
              </p:cNvSpPr>
              <p:nvPr/>
            </p:nvSpPr>
            <p:spPr bwMode="auto">
              <a:xfrm>
                <a:off x="1411"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4" name="Freeform 3261">
                <a:extLst>
                  <a:ext uri="{FF2B5EF4-FFF2-40B4-BE49-F238E27FC236}">
                    <a16:creationId xmlns:a16="http://schemas.microsoft.com/office/drawing/2014/main" id="{FF6442AF-EC3A-4C92-A420-FE31647CC521}"/>
                  </a:ext>
                </a:extLst>
              </p:cNvPr>
              <p:cNvSpPr>
                <a:spLocks/>
              </p:cNvSpPr>
              <p:nvPr/>
            </p:nvSpPr>
            <p:spPr bwMode="auto">
              <a:xfrm>
                <a:off x="1411"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5" name="Freeform 3262">
                <a:extLst>
                  <a:ext uri="{FF2B5EF4-FFF2-40B4-BE49-F238E27FC236}">
                    <a16:creationId xmlns:a16="http://schemas.microsoft.com/office/drawing/2014/main" id="{5548417D-9558-4FD2-A9D4-545AE2E3D4C9}"/>
                  </a:ext>
                </a:extLst>
              </p:cNvPr>
              <p:cNvSpPr>
                <a:spLocks/>
              </p:cNvSpPr>
              <p:nvPr/>
            </p:nvSpPr>
            <p:spPr bwMode="auto">
              <a:xfrm>
                <a:off x="1411"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6" name="Freeform 3263">
                <a:extLst>
                  <a:ext uri="{FF2B5EF4-FFF2-40B4-BE49-F238E27FC236}">
                    <a16:creationId xmlns:a16="http://schemas.microsoft.com/office/drawing/2014/main" id="{BC8E8ADF-F806-446C-BB38-68470568C673}"/>
                  </a:ext>
                </a:extLst>
              </p:cNvPr>
              <p:cNvSpPr>
                <a:spLocks/>
              </p:cNvSpPr>
              <p:nvPr/>
            </p:nvSpPr>
            <p:spPr bwMode="auto">
              <a:xfrm>
                <a:off x="1411"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7" name="Freeform 3264">
                <a:extLst>
                  <a:ext uri="{FF2B5EF4-FFF2-40B4-BE49-F238E27FC236}">
                    <a16:creationId xmlns:a16="http://schemas.microsoft.com/office/drawing/2014/main" id="{A4882C9A-8263-4A66-912F-BF82B5502683}"/>
                  </a:ext>
                </a:extLst>
              </p:cNvPr>
              <p:cNvSpPr>
                <a:spLocks/>
              </p:cNvSpPr>
              <p:nvPr/>
            </p:nvSpPr>
            <p:spPr bwMode="auto">
              <a:xfrm>
                <a:off x="1411"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8" name="Freeform 3265">
                <a:extLst>
                  <a:ext uri="{FF2B5EF4-FFF2-40B4-BE49-F238E27FC236}">
                    <a16:creationId xmlns:a16="http://schemas.microsoft.com/office/drawing/2014/main" id="{78FCC7FA-E2A2-484E-A605-B6E141DEDFD5}"/>
                  </a:ext>
                </a:extLst>
              </p:cNvPr>
              <p:cNvSpPr>
                <a:spLocks/>
              </p:cNvSpPr>
              <p:nvPr/>
            </p:nvSpPr>
            <p:spPr bwMode="auto">
              <a:xfrm>
                <a:off x="1411"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59" name="Freeform 3266">
                <a:extLst>
                  <a:ext uri="{FF2B5EF4-FFF2-40B4-BE49-F238E27FC236}">
                    <a16:creationId xmlns:a16="http://schemas.microsoft.com/office/drawing/2014/main" id="{ACC2F6DF-780D-4801-8FBE-4A57757C9AD3}"/>
                  </a:ext>
                </a:extLst>
              </p:cNvPr>
              <p:cNvSpPr>
                <a:spLocks/>
              </p:cNvSpPr>
              <p:nvPr/>
            </p:nvSpPr>
            <p:spPr bwMode="auto">
              <a:xfrm>
                <a:off x="1411"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0" name="Freeform 3267">
                <a:extLst>
                  <a:ext uri="{FF2B5EF4-FFF2-40B4-BE49-F238E27FC236}">
                    <a16:creationId xmlns:a16="http://schemas.microsoft.com/office/drawing/2014/main" id="{31B461AB-381B-44AD-8946-F0FF432DA7F7}"/>
                  </a:ext>
                </a:extLst>
              </p:cNvPr>
              <p:cNvSpPr>
                <a:spLocks/>
              </p:cNvSpPr>
              <p:nvPr/>
            </p:nvSpPr>
            <p:spPr bwMode="auto">
              <a:xfrm>
                <a:off x="1411"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1" name="Freeform 3268">
                <a:extLst>
                  <a:ext uri="{FF2B5EF4-FFF2-40B4-BE49-F238E27FC236}">
                    <a16:creationId xmlns:a16="http://schemas.microsoft.com/office/drawing/2014/main" id="{1558D0E5-CD36-4432-8D83-D1E20CB9B50C}"/>
                  </a:ext>
                </a:extLst>
              </p:cNvPr>
              <p:cNvSpPr>
                <a:spLocks/>
              </p:cNvSpPr>
              <p:nvPr/>
            </p:nvSpPr>
            <p:spPr bwMode="auto">
              <a:xfrm>
                <a:off x="1411"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2" name="Freeform 3269">
                <a:extLst>
                  <a:ext uri="{FF2B5EF4-FFF2-40B4-BE49-F238E27FC236}">
                    <a16:creationId xmlns:a16="http://schemas.microsoft.com/office/drawing/2014/main" id="{E9FE4619-7E1E-42FC-B1CA-0B51B3A3DE99}"/>
                  </a:ext>
                </a:extLst>
              </p:cNvPr>
              <p:cNvSpPr>
                <a:spLocks/>
              </p:cNvSpPr>
              <p:nvPr/>
            </p:nvSpPr>
            <p:spPr bwMode="auto">
              <a:xfrm>
                <a:off x="1411"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3" name="Freeform 3270">
                <a:extLst>
                  <a:ext uri="{FF2B5EF4-FFF2-40B4-BE49-F238E27FC236}">
                    <a16:creationId xmlns:a16="http://schemas.microsoft.com/office/drawing/2014/main" id="{D344CE88-2CCB-47DC-8BB8-742143020CEB}"/>
                  </a:ext>
                </a:extLst>
              </p:cNvPr>
              <p:cNvSpPr>
                <a:spLocks/>
              </p:cNvSpPr>
              <p:nvPr/>
            </p:nvSpPr>
            <p:spPr bwMode="auto">
              <a:xfrm>
                <a:off x="1411"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4" name="Freeform 3271">
                <a:extLst>
                  <a:ext uri="{FF2B5EF4-FFF2-40B4-BE49-F238E27FC236}">
                    <a16:creationId xmlns:a16="http://schemas.microsoft.com/office/drawing/2014/main" id="{2AD5A63F-4AD3-4F0A-B20B-F4E3C545EC25}"/>
                  </a:ext>
                </a:extLst>
              </p:cNvPr>
              <p:cNvSpPr>
                <a:spLocks/>
              </p:cNvSpPr>
              <p:nvPr/>
            </p:nvSpPr>
            <p:spPr bwMode="auto">
              <a:xfrm>
                <a:off x="1411"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5" name="Freeform 3272">
                <a:extLst>
                  <a:ext uri="{FF2B5EF4-FFF2-40B4-BE49-F238E27FC236}">
                    <a16:creationId xmlns:a16="http://schemas.microsoft.com/office/drawing/2014/main" id="{E65161C3-A6A8-411B-B9B3-1120C2E573FB}"/>
                  </a:ext>
                </a:extLst>
              </p:cNvPr>
              <p:cNvSpPr>
                <a:spLocks/>
              </p:cNvSpPr>
              <p:nvPr/>
            </p:nvSpPr>
            <p:spPr bwMode="auto">
              <a:xfrm>
                <a:off x="1411"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6" name="Freeform 3273">
                <a:extLst>
                  <a:ext uri="{FF2B5EF4-FFF2-40B4-BE49-F238E27FC236}">
                    <a16:creationId xmlns:a16="http://schemas.microsoft.com/office/drawing/2014/main" id="{68803C51-9A02-4E05-932A-393FDD3BC131}"/>
                  </a:ext>
                </a:extLst>
              </p:cNvPr>
              <p:cNvSpPr>
                <a:spLocks/>
              </p:cNvSpPr>
              <p:nvPr/>
            </p:nvSpPr>
            <p:spPr bwMode="auto">
              <a:xfrm>
                <a:off x="1411"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7" name="Freeform 3274">
                <a:extLst>
                  <a:ext uri="{FF2B5EF4-FFF2-40B4-BE49-F238E27FC236}">
                    <a16:creationId xmlns:a16="http://schemas.microsoft.com/office/drawing/2014/main" id="{7F31BDE0-3FFF-4242-A11E-1069DD6A4A93}"/>
                  </a:ext>
                </a:extLst>
              </p:cNvPr>
              <p:cNvSpPr>
                <a:spLocks/>
              </p:cNvSpPr>
              <p:nvPr/>
            </p:nvSpPr>
            <p:spPr bwMode="auto">
              <a:xfrm>
                <a:off x="1411"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8" name="Freeform 3275">
                <a:extLst>
                  <a:ext uri="{FF2B5EF4-FFF2-40B4-BE49-F238E27FC236}">
                    <a16:creationId xmlns:a16="http://schemas.microsoft.com/office/drawing/2014/main" id="{2050D0E3-0B97-4608-BC1F-3D77A27C0ECE}"/>
                  </a:ext>
                </a:extLst>
              </p:cNvPr>
              <p:cNvSpPr>
                <a:spLocks/>
              </p:cNvSpPr>
              <p:nvPr/>
            </p:nvSpPr>
            <p:spPr bwMode="auto">
              <a:xfrm>
                <a:off x="1411"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69" name="Freeform 3276">
                <a:extLst>
                  <a:ext uri="{FF2B5EF4-FFF2-40B4-BE49-F238E27FC236}">
                    <a16:creationId xmlns:a16="http://schemas.microsoft.com/office/drawing/2014/main" id="{D671A5FD-F0FF-4437-B3A1-181940983CB3}"/>
                  </a:ext>
                </a:extLst>
              </p:cNvPr>
              <p:cNvSpPr>
                <a:spLocks/>
              </p:cNvSpPr>
              <p:nvPr/>
            </p:nvSpPr>
            <p:spPr bwMode="auto">
              <a:xfrm>
                <a:off x="1411"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0" name="Freeform 3277">
                <a:extLst>
                  <a:ext uri="{FF2B5EF4-FFF2-40B4-BE49-F238E27FC236}">
                    <a16:creationId xmlns:a16="http://schemas.microsoft.com/office/drawing/2014/main" id="{31943F2A-5961-4E2F-A7A4-21649B68670E}"/>
                  </a:ext>
                </a:extLst>
              </p:cNvPr>
              <p:cNvSpPr>
                <a:spLocks/>
              </p:cNvSpPr>
              <p:nvPr/>
            </p:nvSpPr>
            <p:spPr bwMode="auto">
              <a:xfrm>
                <a:off x="1440"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1" name="Freeform 3278">
                <a:extLst>
                  <a:ext uri="{FF2B5EF4-FFF2-40B4-BE49-F238E27FC236}">
                    <a16:creationId xmlns:a16="http://schemas.microsoft.com/office/drawing/2014/main" id="{6CC688A0-F661-4C78-B637-107FFBAB0942}"/>
                  </a:ext>
                </a:extLst>
              </p:cNvPr>
              <p:cNvSpPr>
                <a:spLocks/>
              </p:cNvSpPr>
              <p:nvPr/>
            </p:nvSpPr>
            <p:spPr bwMode="auto">
              <a:xfrm>
                <a:off x="1442"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2" name="Freeform 3279">
                <a:extLst>
                  <a:ext uri="{FF2B5EF4-FFF2-40B4-BE49-F238E27FC236}">
                    <a16:creationId xmlns:a16="http://schemas.microsoft.com/office/drawing/2014/main" id="{373230F0-DC7D-439A-B90E-9B570021E4D2}"/>
                  </a:ext>
                </a:extLst>
              </p:cNvPr>
              <p:cNvSpPr>
                <a:spLocks/>
              </p:cNvSpPr>
              <p:nvPr/>
            </p:nvSpPr>
            <p:spPr bwMode="auto">
              <a:xfrm>
                <a:off x="1442"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3" name="Freeform 3280">
                <a:extLst>
                  <a:ext uri="{FF2B5EF4-FFF2-40B4-BE49-F238E27FC236}">
                    <a16:creationId xmlns:a16="http://schemas.microsoft.com/office/drawing/2014/main" id="{C94B854D-429E-45D4-BC3B-A9D144212E05}"/>
                  </a:ext>
                </a:extLst>
              </p:cNvPr>
              <p:cNvSpPr>
                <a:spLocks/>
              </p:cNvSpPr>
              <p:nvPr/>
            </p:nvSpPr>
            <p:spPr bwMode="auto">
              <a:xfrm>
                <a:off x="1442"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4" name="Freeform 3281">
                <a:extLst>
                  <a:ext uri="{FF2B5EF4-FFF2-40B4-BE49-F238E27FC236}">
                    <a16:creationId xmlns:a16="http://schemas.microsoft.com/office/drawing/2014/main" id="{F6A9067B-1D0B-4481-8E56-1CBD1464968B}"/>
                  </a:ext>
                </a:extLst>
              </p:cNvPr>
              <p:cNvSpPr>
                <a:spLocks/>
              </p:cNvSpPr>
              <p:nvPr/>
            </p:nvSpPr>
            <p:spPr bwMode="auto">
              <a:xfrm>
                <a:off x="1442"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5" name="Freeform 3282">
                <a:extLst>
                  <a:ext uri="{FF2B5EF4-FFF2-40B4-BE49-F238E27FC236}">
                    <a16:creationId xmlns:a16="http://schemas.microsoft.com/office/drawing/2014/main" id="{06CE7D77-4F63-4C7C-A570-485EF3DE9049}"/>
                  </a:ext>
                </a:extLst>
              </p:cNvPr>
              <p:cNvSpPr>
                <a:spLocks/>
              </p:cNvSpPr>
              <p:nvPr/>
            </p:nvSpPr>
            <p:spPr bwMode="auto">
              <a:xfrm>
                <a:off x="1442"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6" name="Freeform 3283">
                <a:extLst>
                  <a:ext uri="{FF2B5EF4-FFF2-40B4-BE49-F238E27FC236}">
                    <a16:creationId xmlns:a16="http://schemas.microsoft.com/office/drawing/2014/main" id="{174C2B71-EA86-40A0-A7D0-4492919C12E6}"/>
                  </a:ext>
                </a:extLst>
              </p:cNvPr>
              <p:cNvSpPr>
                <a:spLocks/>
              </p:cNvSpPr>
              <p:nvPr/>
            </p:nvSpPr>
            <p:spPr bwMode="auto">
              <a:xfrm>
                <a:off x="1442"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7" name="Freeform 3284">
                <a:extLst>
                  <a:ext uri="{FF2B5EF4-FFF2-40B4-BE49-F238E27FC236}">
                    <a16:creationId xmlns:a16="http://schemas.microsoft.com/office/drawing/2014/main" id="{7E89CB29-ADC3-4F18-8095-13745E081A18}"/>
                  </a:ext>
                </a:extLst>
              </p:cNvPr>
              <p:cNvSpPr>
                <a:spLocks/>
              </p:cNvSpPr>
              <p:nvPr/>
            </p:nvSpPr>
            <p:spPr bwMode="auto">
              <a:xfrm>
                <a:off x="1442"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8" name="Freeform 3285">
                <a:extLst>
                  <a:ext uri="{FF2B5EF4-FFF2-40B4-BE49-F238E27FC236}">
                    <a16:creationId xmlns:a16="http://schemas.microsoft.com/office/drawing/2014/main" id="{E1AE6F03-EB1E-413D-9FB0-025AB0043E29}"/>
                  </a:ext>
                </a:extLst>
              </p:cNvPr>
              <p:cNvSpPr>
                <a:spLocks/>
              </p:cNvSpPr>
              <p:nvPr/>
            </p:nvSpPr>
            <p:spPr bwMode="auto">
              <a:xfrm>
                <a:off x="1442"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79" name="Freeform 3286">
                <a:extLst>
                  <a:ext uri="{FF2B5EF4-FFF2-40B4-BE49-F238E27FC236}">
                    <a16:creationId xmlns:a16="http://schemas.microsoft.com/office/drawing/2014/main" id="{6A7064A1-B2E5-4926-B432-EFB67DF403F6}"/>
                  </a:ext>
                </a:extLst>
              </p:cNvPr>
              <p:cNvSpPr>
                <a:spLocks/>
              </p:cNvSpPr>
              <p:nvPr/>
            </p:nvSpPr>
            <p:spPr bwMode="auto">
              <a:xfrm>
                <a:off x="1442"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0" name="Freeform 3287">
                <a:extLst>
                  <a:ext uri="{FF2B5EF4-FFF2-40B4-BE49-F238E27FC236}">
                    <a16:creationId xmlns:a16="http://schemas.microsoft.com/office/drawing/2014/main" id="{EA817892-7F7A-4FE4-91EA-16D65649C1A2}"/>
                  </a:ext>
                </a:extLst>
              </p:cNvPr>
              <p:cNvSpPr>
                <a:spLocks/>
              </p:cNvSpPr>
              <p:nvPr/>
            </p:nvSpPr>
            <p:spPr bwMode="auto">
              <a:xfrm>
                <a:off x="1442"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1" name="Freeform 3288">
                <a:extLst>
                  <a:ext uri="{FF2B5EF4-FFF2-40B4-BE49-F238E27FC236}">
                    <a16:creationId xmlns:a16="http://schemas.microsoft.com/office/drawing/2014/main" id="{AF2BA079-8B54-4537-8900-1F6CC2DB1D12}"/>
                  </a:ext>
                </a:extLst>
              </p:cNvPr>
              <p:cNvSpPr>
                <a:spLocks/>
              </p:cNvSpPr>
              <p:nvPr/>
            </p:nvSpPr>
            <p:spPr bwMode="auto">
              <a:xfrm>
                <a:off x="1442"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2" name="Freeform 3289">
                <a:extLst>
                  <a:ext uri="{FF2B5EF4-FFF2-40B4-BE49-F238E27FC236}">
                    <a16:creationId xmlns:a16="http://schemas.microsoft.com/office/drawing/2014/main" id="{EB91EDEC-4624-45D4-BC28-13E026C71A68}"/>
                  </a:ext>
                </a:extLst>
              </p:cNvPr>
              <p:cNvSpPr>
                <a:spLocks/>
              </p:cNvSpPr>
              <p:nvPr/>
            </p:nvSpPr>
            <p:spPr bwMode="auto">
              <a:xfrm>
                <a:off x="1442"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3" name="Freeform 3290">
                <a:extLst>
                  <a:ext uri="{FF2B5EF4-FFF2-40B4-BE49-F238E27FC236}">
                    <a16:creationId xmlns:a16="http://schemas.microsoft.com/office/drawing/2014/main" id="{9E04FDD4-C147-418F-B8E8-7CB0998183AD}"/>
                  </a:ext>
                </a:extLst>
              </p:cNvPr>
              <p:cNvSpPr>
                <a:spLocks/>
              </p:cNvSpPr>
              <p:nvPr/>
            </p:nvSpPr>
            <p:spPr bwMode="auto">
              <a:xfrm>
                <a:off x="1442"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4" name="Freeform 3291">
                <a:extLst>
                  <a:ext uri="{FF2B5EF4-FFF2-40B4-BE49-F238E27FC236}">
                    <a16:creationId xmlns:a16="http://schemas.microsoft.com/office/drawing/2014/main" id="{6825A91E-A88E-4B0B-A642-6F772F57845C}"/>
                  </a:ext>
                </a:extLst>
              </p:cNvPr>
              <p:cNvSpPr>
                <a:spLocks/>
              </p:cNvSpPr>
              <p:nvPr/>
            </p:nvSpPr>
            <p:spPr bwMode="auto">
              <a:xfrm>
                <a:off x="1442"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5" name="Freeform 3292">
                <a:extLst>
                  <a:ext uri="{FF2B5EF4-FFF2-40B4-BE49-F238E27FC236}">
                    <a16:creationId xmlns:a16="http://schemas.microsoft.com/office/drawing/2014/main" id="{1C988919-55FB-42BA-8B62-5CA3499988E0}"/>
                  </a:ext>
                </a:extLst>
              </p:cNvPr>
              <p:cNvSpPr>
                <a:spLocks/>
              </p:cNvSpPr>
              <p:nvPr/>
            </p:nvSpPr>
            <p:spPr bwMode="auto">
              <a:xfrm>
                <a:off x="1442"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6" name="Freeform 3293">
                <a:extLst>
                  <a:ext uri="{FF2B5EF4-FFF2-40B4-BE49-F238E27FC236}">
                    <a16:creationId xmlns:a16="http://schemas.microsoft.com/office/drawing/2014/main" id="{7926E3D6-6915-4E6D-84BD-912523406C88}"/>
                  </a:ext>
                </a:extLst>
              </p:cNvPr>
              <p:cNvSpPr>
                <a:spLocks/>
              </p:cNvSpPr>
              <p:nvPr/>
            </p:nvSpPr>
            <p:spPr bwMode="auto">
              <a:xfrm>
                <a:off x="1442"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7" name="Freeform 3294">
                <a:extLst>
                  <a:ext uri="{FF2B5EF4-FFF2-40B4-BE49-F238E27FC236}">
                    <a16:creationId xmlns:a16="http://schemas.microsoft.com/office/drawing/2014/main" id="{8B2C34C6-1567-45C4-AD50-9667F3592D81}"/>
                  </a:ext>
                </a:extLst>
              </p:cNvPr>
              <p:cNvSpPr>
                <a:spLocks/>
              </p:cNvSpPr>
              <p:nvPr/>
            </p:nvSpPr>
            <p:spPr bwMode="auto">
              <a:xfrm>
                <a:off x="1442"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8" name="Freeform 3295">
                <a:extLst>
                  <a:ext uri="{FF2B5EF4-FFF2-40B4-BE49-F238E27FC236}">
                    <a16:creationId xmlns:a16="http://schemas.microsoft.com/office/drawing/2014/main" id="{1AC5BBC0-8BFA-43AF-9B03-5087116BCC10}"/>
                  </a:ext>
                </a:extLst>
              </p:cNvPr>
              <p:cNvSpPr>
                <a:spLocks/>
              </p:cNvSpPr>
              <p:nvPr/>
            </p:nvSpPr>
            <p:spPr bwMode="auto">
              <a:xfrm>
                <a:off x="1442"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89" name="Freeform 3296">
                <a:extLst>
                  <a:ext uri="{FF2B5EF4-FFF2-40B4-BE49-F238E27FC236}">
                    <a16:creationId xmlns:a16="http://schemas.microsoft.com/office/drawing/2014/main" id="{628B4A18-2A17-43EA-A447-FA2376F8FFE9}"/>
                  </a:ext>
                </a:extLst>
              </p:cNvPr>
              <p:cNvSpPr>
                <a:spLocks/>
              </p:cNvSpPr>
              <p:nvPr/>
            </p:nvSpPr>
            <p:spPr bwMode="auto">
              <a:xfrm>
                <a:off x="1442"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0" name="Freeform 3297">
                <a:extLst>
                  <a:ext uri="{FF2B5EF4-FFF2-40B4-BE49-F238E27FC236}">
                    <a16:creationId xmlns:a16="http://schemas.microsoft.com/office/drawing/2014/main" id="{3BFBFC9A-69C2-475D-AF36-1F7255C4038A}"/>
                  </a:ext>
                </a:extLst>
              </p:cNvPr>
              <p:cNvSpPr>
                <a:spLocks/>
              </p:cNvSpPr>
              <p:nvPr/>
            </p:nvSpPr>
            <p:spPr bwMode="auto">
              <a:xfrm>
                <a:off x="1442"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1" name="Freeform 3298">
                <a:extLst>
                  <a:ext uri="{FF2B5EF4-FFF2-40B4-BE49-F238E27FC236}">
                    <a16:creationId xmlns:a16="http://schemas.microsoft.com/office/drawing/2014/main" id="{737087CE-9D6E-4E29-AA91-D2F360D12C61}"/>
                  </a:ext>
                </a:extLst>
              </p:cNvPr>
              <p:cNvSpPr>
                <a:spLocks/>
              </p:cNvSpPr>
              <p:nvPr/>
            </p:nvSpPr>
            <p:spPr bwMode="auto">
              <a:xfrm>
                <a:off x="1442"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2" name="Freeform 3299">
                <a:extLst>
                  <a:ext uri="{FF2B5EF4-FFF2-40B4-BE49-F238E27FC236}">
                    <a16:creationId xmlns:a16="http://schemas.microsoft.com/office/drawing/2014/main" id="{35DF40E7-3AC8-4346-A4D1-6802E9894DBA}"/>
                  </a:ext>
                </a:extLst>
              </p:cNvPr>
              <p:cNvSpPr>
                <a:spLocks/>
              </p:cNvSpPr>
              <p:nvPr/>
            </p:nvSpPr>
            <p:spPr bwMode="auto">
              <a:xfrm>
                <a:off x="1442"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3" name="Freeform 3300">
                <a:extLst>
                  <a:ext uri="{FF2B5EF4-FFF2-40B4-BE49-F238E27FC236}">
                    <a16:creationId xmlns:a16="http://schemas.microsoft.com/office/drawing/2014/main" id="{47635490-C577-4D92-90B4-74EF4304E363}"/>
                  </a:ext>
                </a:extLst>
              </p:cNvPr>
              <p:cNvSpPr>
                <a:spLocks/>
              </p:cNvSpPr>
              <p:nvPr/>
            </p:nvSpPr>
            <p:spPr bwMode="auto">
              <a:xfrm>
                <a:off x="1442"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4" name="Freeform 3301">
                <a:extLst>
                  <a:ext uri="{FF2B5EF4-FFF2-40B4-BE49-F238E27FC236}">
                    <a16:creationId xmlns:a16="http://schemas.microsoft.com/office/drawing/2014/main" id="{7C03C12A-B94C-42FE-935B-B9E9B3C9A852}"/>
                  </a:ext>
                </a:extLst>
              </p:cNvPr>
              <p:cNvSpPr>
                <a:spLocks/>
              </p:cNvSpPr>
              <p:nvPr/>
            </p:nvSpPr>
            <p:spPr bwMode="auto">
              <a:xfrm>
                <a:off x="1470"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5" name="Freeform 3302">
                <a:extLst>
                  <a:ext uri="{FF2B5EF4-FFF2-40B4-BE49-F238E27FC236}">
                    <a16:creationId xmlns:a16="http://schemas.microsoft.com/office/drawing/2014/main" id="{A0EF39B8-AA79-412C-843D-EC07E2BE8057}"/>
                  </a:ext>
                </a:extLst>
              </p:cNvPr>
              <p:cNvSpPr>
                <a:spLocks/>
              </p:cNvSpPr>
              <p:nvPr/>
            </p:nvSpPr>
            <p:spPr bwMode="auto">
              <a:xfrm>
                <a:off x="1472"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6" name="Freeform 3303">
                <a:extLst>
                  <a:ext uri="{FF2B5EF4-FFF2-40B4-BE49-F238E27FC236}">
                    <a16:creationId xmlns:a16="http://schemas.microsoft.com/office/drawing/2014/main" id="{E1C82D2B-9DEF-4AC7-9BF9-4033F33B8847}"/>
                  </a:ext>
                </a:extLst>
              </p:cNvPr>
              <p:cNvSpPr>
                <a:spLocks/>
              </p:cNvSpPr>
              <p:nvPr/>
            </p:nvSpPr>
            <p:spPr bwMode="auto">
              <a:xfrm>
                <a:off x="1472"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7" name="Freeform 3304">
                <a:extLst>
                  <a:ext uri="{FF2B5EF4-FFF2-40B4-BE49-F238E27FC236}">
                    <a16:creationId xmlns:a16="http://schemas.microsoft.com/office/drawing/2014/main" id="{D5CFC817-7200-4054-9C6F-1989E71E9374}"/>
                  </a:ext>
                </a:extLst>
              </p:cNvPr>
              <p:cNvSpPr>
                <a:spLocks/>
              </p:cNvSpPr>
              <p:nvPr/>
            </p:nvSpPr>
            <p:spPr bwMode="auto">
              <a:xfrm>
                <a:off x="1472"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8" name="Freeform 3305">
                <a:extLst>
                  <a:ext uri="{FF2B5EF4-FFF2-40B4-BE49-F238E27FC236}">
                    <a16:creationId xmlns:a16="http://schemas.microsoft.com/office/drawing/2014/main" id="{8E67DB61-88E9-49C4-BD3C-2EC2DF2E0C24}"/>
                  </a:ext>
                </a:extLst>
              </p:cNvPr>
              <p:cNvSpPr>
                <a:spLocks/>
              </p:cNvSpPr>
              <p:nvPr/>
            </p:nvSpPr>
            <p:spPr bwMode="auto">
              <a:xfrm>
                <a:off x="1472"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99" name="Freeform 3306">
                <a:extLst>
                  <a:ext uri="{FF2B5EF4-FFF2-40B4-BE49-F238E27FC236}">
                    <a16:creationId xmlns:a16="http://schemas.microsoft.com/office/drawing/2014/main" id="{7BE09CC1-9699-4889-A1C4-73D7B7BBF665}"/>
                  </a:ext>
                </a:extLst>
              </p:cNvPr>
              <p:cNvSpPr>
                <a:spLocks/>
              </p:cNvSpPr>
              <p:nvPr/>
            </p:nvSpPr>
            <p:spPr bwMode="auto">
              <a:xfrm>
                <a:off x="1472"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0" name="Freeform 3307">
                <a:extLst>
                  <a:ext uri="{FF2B5EF4-FFF2-40B4-BE49-F238E27FC236}">
                    <a16:creationId xmlns:a16="http://schemas.microsoft.com/office/drawing/2014/main" id="{6816C2F6-49F8-4AA4-86B7-2464916B933F}"/>
                  </a:ext>
                </a:extLst>
              </p:cNvPr>
              <p:cNvSpPr>
                <a:spLocks/>
              </p:cNvSpPr>
              <p:nvPr/>
            </p:nvSpPr>
            <p:spPr bwMode="auto">
              <a:xfrm>
                <a:off x="1472"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1" name="Freeform 3308">
                <a:extLst>
                  <a:ext uri="{FF2B5EF4-FFF2-40B4-BE49-F238E27FC236}">
                    <a16:creationId xmlns:a16="http://schemas.microsoft.com/office/drawing/2014/main" id="{5A2C9285-CCF2-43CC-A555-D9071F843176}"/>
                  </a:ext>
                </a:extLst>
              </p:cNvPr>
              <p:cNvSpPr>
                <a:spLocks/>
              </p:cNvSpPr>
              <p:nvPr/>
            </p:nvSpPr>
            <p:spPr bwMode="auto">
              <a:xfrm>
                <a:off x="1472"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2" name="Freeform 3309">
                <a:extLst>
                  <a:ext uri="{FF2B5EF4-FFF2-40B4-BE49-F238E27FC236}">
                    <a16:creationId xmlns:a16="http://schemas.microsoft.com/office/drawing/2014/main" id="{199DAA2B-97E1-4825-9A2F-915AAC28EB07}"/>
                  </a:ext>
                </a:extLst>
              </p:cNvPr>
              <p:cNvSpPr>
                <a:spLocks/>
              </p:cNvSpPr>
              <p:nvPr/>
            </p:nvSpPr>
            <p:spPr bwMode="auto">
              <a:xfrm>
                <a:off x="1472"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3" name="Freeform 3310">
                <a:extLst>
                  <a:ext uri="{FF2B5EF4-FFF2-40B4-BE49-F238E27FC236}">
                    <a16:creationId xmlns:a16="http://schemas.microsoft.com/office/drawing/2014/main" id="{7345D441-C53C-4631-B5C5-C56B67238BF9}"/>
                  </a:ext>
                </a:extLst>
              </p:cNvPr>
              <p:cNvSpPr>
                <a:spLocks/>
              </p:cNvSpPr>
              <p:nvPr/>
            </p:nvSpPr>
            <p:spPr bwMode="auto">
              <a:xfrm>
                <a:off x="1472"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4" name="Freeform 3311">
                <a:extLst>
                  <a:ext uri="{FF2B5EF4-FFF2-40B4-BE49-F238E27FC236}">
                    <a16:creationId xmlns:a16="http://schemas.microsoft.com/office/drawing/2014/main" id="{36FB27F9-2573-4234-B5AC-0E9373369C70}"/>
                  </a:ext>
                </a:extLst>
              </p:cNvPr>
              <p:cNvSpPr>
                <a:spLocks/>
              </p:cNvSpPr>
              <p:nvPr/>
            </p:nvSpPr>
            <p:spPr bwMode="auto">
              <a:xfrm>
                <a:off x="1472"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5" name="Freeform 3312">
                <a:extLst>
                  <a:ext uri="{FF2B5EF4-FFF2-40B4-BE49-F238E27FC236}">
                    <a16:creationId xmlns:a16="http://schemas.microsoft.com/office/drawing/2014/main" id="{0CCB320F-3B57-4968-8978-1ABCAE165DBA}"/>
                  </a:ext>
                </a:extLst>
              </p:cNvPr>
              <p:cNvSpPr>
                <a:spLocks/>
              </p:cNvSpPr>
              <p:nvPr/>
            </p:nvSpPr>
            <p:spPr bwMode="auto">
              <a:xfrm>
                <a:off x="1472"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6" name="Freeform 3313">
                <a:extLst>
                  <a:ext uri="{FF2B5EF4-FFF2-40B4-BE49-F238E27FC236}">
                    <a16:creationId xmlns:a16="http://schemas.microsoft.com/office/drawing/2014/main" id="{BCD61C3A-65B5-443F-96A8-326DF258B2C5}"/>
                  </a:ext>
                </a:extLst>
              </p:cNvPr>
              <p:cNvSpPr>
                <a:spLocks/>
              </p:cNvSpPr>
              <p:nvPr/>
            </p:nvSpPr>
            <p:spPr bwMode="auto">
              <a:xfrm>
                <a:off x="1472"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7" name="Freeform 3314">
                <a:extLst>
                  <a:ext uri="{FF2B5EF4-FFF2-40B4-BE49-F238E27FC236}">
                    <a16:creationId xmlns:a16="http://schemas.microsoft.com/office/drawing/2014/main" id="{716E6EFF-4FB6-4DFC-A96D-C0EEDB4CD17F}"/>
                  </a:ext>
                </a:extLst>
              </p:cNvPr>
              <p:cNvSpPr>
                <a:spLocks/>
              </p:cNvSpPr>
              <p:nvPr/>
            </p:nvSpPr>
            <p:spPr bwMode="auto">
              <a:xfrm>
                <a:off x="1472"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8" name="Freeform 3315">
                <a:extLst>
                  <a:ext uri="{FF2B5EF4-FFF2-40B4-BE49-F238E27FC236}">
                    <a16:creationId xmlns:a16="http://schemas.microsoft.com/office/drawing/2014/main" id="{D8CF7F15-2932-4A87-9CBA-A5BFF8C6C8A9}"/>
                  </a:ext>
                </a:extLst>
              </p:cNvPr>
              <p:cNvSpPr>
                <a:spLocks/>
              </p:cNvSpPr>
              <p:nvPr/>
            </p:nvSpPr>
            <p:spPr bwMode="auto">
              <a:xfrm>
                <a:off x="1472"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09" name="Freeform 3316">
                <a:extLst>
                  <a:ext uri="{FF2B5EF4-FFF2-40B4-BE49-F238E27FC236}">
                    <a16:creationId xmlns:a16="http://schemas.microsoft.com/office/drawing/2014/main" id="{1D1A38BA-B4E5-414C-A3EC-87F85D847112}"/>
                  </a:ext>
                </a:extLst>
              </p:cNvPr>
              <p:cNvSpPr>
                <a:spLocks/>
              </p:cNvSpPr>
              <p:nvPr/>
            </p:nvSpPr>
            <p:spPr bwMode="auto">
              <a:xfrm>
                <a:off x="1472"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0" name="Freeform 3317">
                <a:extLst>
                  <a:ext uri="{FF2B5EF4-FFF2-40B4-BE49-F238E27FC236}">
                    <a16:creationId xmlns:a16="http://schemas.microsoft.com/office/drawing/2014/main" id="{0FDF602B-BAAC-4CAE-900D-C31E7E689B1A}"/>
                  </a:ext>
                </a:extLst>
              </p:cNvPr>
              <p:cNvSpPr>
                <a:spLocks/>
              </p:cNvSpPr>
              <p:nvPr/>
            </p:nvSpPr>
            <p:spPr bwMode="auto">
              <a:xfrm>
                <a:off x="1472"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1" name="Freeform 3318">
                <a:extLst>
                  <a:ext uri="{FF2B5EF4-FFF2-40B4-BE49-F238E27FC236}">
                    <a16:creationId xmlns:a16="http://schemas.microsoft.com/office/drawing/2014/main" id="{E7474307-3783-4748-A2F8-4BB811376EAF}"/>
                  </a:ext>
                </a:extLst>
              </p:cNvPr>
              <p:cNvSpPr>
                <a:spLocks/>
              </p:cNvSpPr>
              <p:nvPr/>
            </p:nvSpPr>
            <p:spPr bwMode="auto">
              <a:xfrm>
                <a:off x="1472"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2" name="Freeform 3319">
                <a:extLst>
                  <a:ext uri="{FF2B5EF4-FFF2-40B4-BE49-F238E27FC236}">
                    <a16:creationId xmlns:a16="http://schemas.microsoft.com/office/drawing/2014/main" id="{2C76DEC1-77B5-4C77-82E5-FFEEBDED8FCB}"/>
                  </a:ext>
                </a:extLst>
              </p:cNvPr>
              <p:cNvSpPr>
                <a:spLocks/>
              </p:cNvSpPr>
              <p:nvPr/>
            </p:nvSpPr>
            <p:spPr bwMode="auto">
              <a:xfrm>
                <a:off x="1472"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3" name="Freeform 3320">
                <a:extLst>
                  <a:ext uri="{FF2B5EF4-FFF2-40B4-BE49-F238E27FC236}">
                    <a16:creationId xmlns:a16="http://schemas.microsoft.com/office/drawing/2014/main" id="{75B8D640-179E-438B-8E70-9A147722FFB9}"/>
                  </a:ext>
                </a:extLst>
              </p:cNvPr>
              <p:cNvSpPr>
                <a:spLocks/>
              </p:cNvSpPr>
              <p:nvPr/>
            </p:nvSpPr>
            <p:spPr bwMode="auto">
              <a:xfrm>
                <a:off x="1472"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4" name="Freeform 3321">
                <a:extLst>
                  <a:ext uri="{FF2B5EF4-FFF2-40B4-BE49-F238E27FC236}">
                    <a16:creationId xmlns:a16="http://schemas.microsoft.com/office/drawing/2014/main" id="{BF9C1431-AFA7-42E4-9E82-A399EE104911}"/>
                  </a:ext>
                </a:extLst>
              </p:cNvPr>
              <p:cNvSpPr>
                <a:spLocks/>
              </p:cNvSpPr>
              <p:nvPr/>
            </p:nvSpPr>
            <p:spPr bwMode="auto">
              <a:xfrm>
                <a:off x="1472"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5" name="Freeform 3322">
                <a:extLst>
                  <a:ext uri="{FF2B5EF4-FFF2-40B4-BE49-F238E27FC236}">
                    <a16:creationId xmlns:a16="http://schemas.microsoft.com/office/drawing/2014/main" id="{90BA420F-F0E5-45C4-A949-3F11A77E4342}"/>
                  </a:ext>
                </a:extLst>
              </p:cNvPr>
              <p:cNvSpPr>
                <a:spLocks/>
              </p:cNvSpPr>
              <p:nvPr/>
            </p:nvSpPr>
            <p:spPr bwMode="auto">
              <a:xfrm>
                <a:off x="1472"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6" name="Freeform 3323">
                <a:extLst>
                  <a:ext uri="{FF2B5EF4-FFF2-40B4-BE49-F238E27FC236}">
                    <a16:creationId xmlns:a16="http://schemas.microsoft.com/office/drawing/2014/main" id="{4E77133D-5343-4C32-BE90-A98F6F081D66}"/>
                  </a:ext>
                </a:extLst>
              </p:cNvPr>
              <p:cNvSpPr>
                <a:spLocks/>
              </p:cNvSpPr>
              <p:nvPr/>
            </p:nvSpPr>
            <p:spPr bwMode="auto">
              <a:xfrm>
                <a:off x="1472"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7" name="Freeform 3324">
                <a:extLst>
                  <a:ext uri="{FF2B5EF4-FFF2-40B4-BE49-F238E27FC236}">
                    <a16:creationId xmlns:a16="http://schemas.microsoft.com/office/drawing/2014/main" id="{F2445296-8B1C-4642-8A5C-4973CFC8DBD0}"/>
                  </a:ext>
                </a:extLst>
              </p:cNvPr>
              <p:cNvSpPr>
                <a:spLocks/>
              </p:cNvSpPr>
              <p:nvPr/>
            </p:nvSpPr>
            <p:spPr bwMode="auto">
              <a:xfrm>
                <a:off x="1472"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8" name="Freeform 3325">
                <a:extLst>
                  <a:ext uri="{FF2B5EF4-FFF2-40B4-BE49-F238E27FC236}">
                    <a16:creationId xmlns:a16="http://schemas.microsoft.com/office/drawing/2014/main" id="{29207A1A-734E-4829-8FF6-FB75F62ABED5}"/>
                  </a:ext>
                </a:extLst>
              </p:cNvPr>
              <p:cNvSpPr>
                <a:spLocks/>
              </p:cNvSpPr>
              <p:nvPr/>
            </p:nvSpPr>
            <p:spPr bwMode="auto">
              <a:xfrm>
                <a:off x="1501"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19" name="Freeform 3326">
                <a:extLst>
                  <a:ext uri="{FF2B5EF4-FFF2-40B4-BE49-F238E27FC236}">
                    <a16:creationId xmlns:a16="http://schemas.microsoft.com/office/drawing/2014/main" id="{46DD1238-8517-477B-BE36-699A224A39CD}"/>
                  </a:ext>
                </a:extLst>
              </p:cNvPr>
              <p:cNvSpPr>
                <a:spLocks/>
              </p:cNvSpPr>
              <p:nvPr/>
            </p:nvSpPr>
            <p:spPr bwMode="auto">
              <a:xfrm>
                <a:off x="1503"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0" name="Freeform 3327">
                <a:extLst>
                  <a:ext uri="{FF2B5EF4-FFF2-40B4-BE49-F238E27FC236}">
                    <a16:creationId xmlns:a16="http://schemas.microsoft.com/office/drawing/2014/main" id="{032ABFC4-4810-4155-889F-6401CA8BCBDC}"/>
                  </a:ext>
                </a:extLst>
              </p:cNvPr>
              <p:cNvSpPr>
                <a:spLocks/>
              </p:cNvSpPr>
              <p:nvPr/>
            </p:nvSpPr>
            <p:spPr bwMode="auto">
              <a:xfrm>
                <a:off x="1503"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1" name="Freeform 3328">
                <a:extLst>
                  <a:ext uri="{FF2B5EF4-FFF2-40B4-BE49-F238E27FC236}">
                    <a16:creationId xmlns:a16="http://schemas.microsoft.com/office/drawing/2014/main" id="{46905608-1C54-4DBA-AF8F-3DC181F60DD1}"/>
                  </a:ext>
                </a:extLst>
              </p:cNvPr>
              <p:cNvSpPr>
                <a:spLocks/>
              </p:cNvSpPr>
              <p:nvPr/>
            </p:nvSpPr>
            <p:spPr bwMode="auto">
              <a:xfrm>
                <a:off x="1503"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2" name="Freeform 3329">
                <a:extLst>
                  <a:ext uri="{FF2B5EF4-FFF2-40B4-BE49-F238E27FC236}">
                    <a16:creationId xmlns:a16="http://schemas.microsoft.com/office/drawing/2014/main" id="{2C4081A6-31FC-4096-857D-E82E1F8E9AD9}"/>
                  </a:ext>
                </a:extLst>
              </p:cNvPr>
              <p:cNvSpPr>
                <a:spLocks/>
              </p:cNvSpPr>
              <p:nvPr/>
            </p:nvSpPr>
            <p:spPr bwMode="auto">
              <a:xfrm>
                <a:off x="1503"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3" name="Freeform 3330">
                <a:extLst>
                  <a:ext uri="{FF2B5EF4-FFF2-40B4-BE49-F238E27FC236}">
                    <a16:creationId xmlns:a16="http://schemas.microsoft.com/office/drawing/2014/main" id="{3EA4753F-74D6-45DF-8E5C-26C46BB3788F}"/>
                  </a:ext>
                </a:extLst>
              </p:cNvPr>
              <p:cNvSpPr>
                <a:spLocks/>
              </p:cNvSpPr>
              <p:nvPr/>
            </p:nvSpPr>
            <p:spPr bwMode="auto">
              <a:xfrm>
                <a:off x="1503"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4" name="Freeform 3331">
                <a:extLst>
                  <a:ext uri="{FF2B5EF4-FFF2-40B4-BE49-F238E27FC236}">
                    <a16:creationId xmlns:a16="http://schemas.microsoft.com/office/drawing/2014/main" id="{C878C694-FCA3-410F-B956-9666C11AF963}"/>
                  </a:ext>
                </a:extLst>
              </p:cNvPr>
              <p:cNvSpPr>
                <a:spLocks/>
              </p:cNvSpPr>
              <p:nvPr/>
            </p:nvSpPr>
            <p:spPr bwMode="auto">
              <a:xfrm>
                <a:off x="1503"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5" name="Freeform 3332">
                <a:extLst>
                  <a:ext uri="{FF2B5EF4-FFF2-40B4-BE49-F238E27FC236}">
                    <a16:creationId xmlns:a16="http://schemas.microsoft.com/office/drawing/2014/main" id="{C3D7D154-9549-4B33-A97A-3BF9ECC9B813}"/>
                  </a:ext>
                </a:extLst>
              </p:cNvPr>
              <p:cNvSpPr>
                <a:spLocks/>
              </p:cNvSpPr>
              <p:nvPr/>
            </p:nvSpPr>
            <p:spPr bwMode="auto">
              <a:xfrm>
                <a:off x="1503"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6" name="Freeform 3333">
                <a:extLst>
                  <a:ext uri="{FF2B5EF4-FFF2-40B4-BE49-F238E27FC236}">
                    <a16:creationId xmlns:a16="http://schemas.microsoft.com/office/drawing/2014/main" id="{27A15CCD-7F39-4CC8-BC64-66F5844B51B9}"/>
                  </a:ext>
                </a:extLst>
              </p:cNvPr>
              <p:cNvSpPr>
                <a:spLocks/>
              </p:cNvSpPr>
              <p:nvPr/>
            </p:nvSpPr>
            <p:spPr bwMode="auto">
              <a:xfrm>
                <a:off x="1503"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7" name="Freeform 3334">
                <a:extLst>
                  <a:ext uri="{FF2B5EF4-FFF2-40B4-BE49-F238E27FC236}">
                    <a16:creationId xmlns:a16="http://schemas.microsoft.com/office/drawing/2014/main" id="{429005FC-7899-4753-B9E7-EFC995D8BFC9}"/>
                  </a:ext>
                </a:extLst>
              </p:cNvPr>
              <p:cNvSpPr>
                <a:spLocks/>
              </p:cNvSpPr>
              <p:nvPr/>
            </p:nvSpPr>
            <p:spPr bwMode="auto">
              <a:xfrm>
                <a:off x="1503"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8" name="Freeform 3335">
                <a:extLst>
                  <a:ext uri="{FF2B5EF4-FFF2-40B4-BE49-F238E27FC236}">
                    <a16:creationId xmlns:a16="http://schemas.microsoft.com/office/drawing/2014/main" id="{BAE1641E-E0C1-49E8-A92F-BE458B816181}"/>
                  </a:ext>
                </a:extLst>
              </p:cNvPr>
              <p:cNvSpPr>
                <a:spLocks/>
              </p:cNvSpPr>
              <p:nvPr/>
            </p:nvSpPr>
            <p:spPr bwMode="auto">
              <a:xfrm>
                <a:off x="1503"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29" name="Freeform 3336">
                <a:extLst>
                  <a:ext uri="{FF2B5EF4-FFF2-40B4-BE49-F238E27FC236}">
                    <a16:creationId xmlns:a16="http://schemas.microsoft.com/office/drawing/2014/main" id="{A11C713F-A99F-49E5-A18F-AECAC0BD37F2}"/>
                  </a:ext>
                </a:extLst>
              </p:cNvPr>
              <p:cNvSpPr>
                <a:spLocks/>
              </p:cNvSpPr>
              <p:nvPr/>
            </p:nvSpPr>
            <p:spPr bwMode="auto">
              <a:xfrm>
                <a:off x="1503"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0" name="Freeform 3337">
                <a:extLst>
                  <a:ext uri="{FF2B5EF4-FFF2-40B4-BE49-F238E27FC236}">
                    <a16:creationId xmlns:a16="http://schemas.microsoft.com/office/drawing/2014/main" id="{8DA4E955-1FF0-485A-9C62-A51E48A52602}"/>
                  </a:ext>
                </a:extLst>
              </p:cNvPr>
              <p:cNvSpPr>
                <a:spLocks/>
              </p:cNvSpPr>
              <p:nvPr/>
            </p:nvSpPr>
            <p:spPr bwMode="auto">
              <a:xfrm>
                <a:off x="1503"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1" name="Freeform 3338">
                <a:extLst>
                  <a:ext uri="{FF2B5EF4-FFF2-40B4-BE49-F238E27FC236}">
                    <a16:creationId xmlns:a16="http://schemas.microsoft.com/office/drawing/2014/main" id="{9A386867-C37A-4A83-BB20-00D2DCBEDBF4}"/>
                  </a:ext>
                </a:extLst>
              </p:cNvPr>
              <p:cNvSpPr>
                <a:spLocks/>
              </p:cNvSpPr>
              <p:nvPr/>
            </p:nvSpPr>
            <p:spPr bwMode="auto">
              <a:xfrm>
                <a:off x="1503"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2" name="Freeform 3339">
                <a:extLst>
                  <a:ext uri="{FF2B5EF4-FFF2-40B4-BE49-F238E27FC236}">
                    <a16:creationId xmlns:a16="http://schemas.microsoft.com/office/drawing/2014/main" id="{43BC050F-4DA8-416D-8FFD-24779675F45A}"/>
                  </a:ext>
                </a:extLst>
              </p:cNvPr>
              <p:cNvSpPr>
                <a:spLocks/>
              </p:cNvSpPr>
              <p:nvPr/>
            </p:nvSpPr>
            <p:spPr bwMode="auto">
              <a:xfrm>
                <a:off x="1503"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3" name="Freeform 3340">
                <a:extLst>
                  <a:ext uri="{FF2B5EF4-FFF2-40B4-BE49-F238E27FC236}">
                    <a16:creationId xmlns:a16="http://schemas.microsoft.com/office/drawing/2014/main" id="{ABE4F390-2BC5-4436-8253-78551677511F}"/>
                  </a:ext>
                </a:extLst>
              </p:cNvPr>
              <p:cNvSpPr>
                <a:spLocks/>
              </p:cNvSpPr>
              <p:nvPr/>
            </p:nvSpPr>
            <p:spPr bwMode="auto">
              <a:xfrm>
                <a:off x="1503"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4" name="Freeform 3341">
                <a:extLst>
                  <a:ext uri="{FF2B5EF4-FFF2-40B4-BE49-F238E27FC236}">
                    <a16:creationId xmlns:a16="http://schemas.microsoft.com/office/drawing/2014/main" id="{4AD5941F-17CD-43B9-864C-EEC241D5B657}"/>
                  </a:ext>
                </a:extLst>
              </p:cNvPr>
              <p:cNvSpPr>
                <a:spLocks/>
              </p:cNvSpPr>
              <p:nvPr/>
            </p:nvSpPr>
            <p:spPr bwMode="auto">
              <a:xfrm>
                <a:off x="1503"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5" name="Freeform 3342">
                <a:extLst>
                  <a:ext uri="{FF2B5EF4-FFF2-40B4-BE49-F238E27FC236}">
                    <a16:creationId xmlns:a16="http://schemas.microsoft.com/office/drawing/2014/main" id="{65B2B817-6350-4CD8-A1BD-F6C225A94A23}"/>
                  </a:ext>
                </a:extLst>
              </p:cNvPr>
              <p:cNvSpPr>
                <a:spLocks/>
              </p:cNvSpPr>
              <p:nvPr/>
            </p:nvSpPr>
            <p:spPr bwMode="auto">
              <a:xfrm>
                <a:off x="1503"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6" name="Freeform 3343">
                <a:extLst>
                  <a:ext uri="{FF2B5EF4-FFF2-40B4-BE49-F238E27FC236}">
                    <a16:creationId xmlns:a16="http://schemas.microsoft.com/office/drawing/2014/main" id="{4BC17AC2-B7F1-4B0F-A435-40F86FEC98A8}"/>
                  </a:ext>
                </a:extLst>
              </p:cNvPr>
              <p:cNvSpPr>
                <a:spLocks/>
              </p:cNvSpPr>
              <p:nvPr/>
            </p:nvSpPr>
            <p:spPr bwMode="auto">
              <a:xfrm>
                <a:off x="1503"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7" name="Freeform 3344">
                <a:extLst>
                  <a:ext uri="{FF2B5EF4-FFF2-40B4-BE49-F238E27FC236}">
                    <a16:creationId xmlns:a16="http://schemas.microsoft.com/office/drawing/2014/main" id="{6E316560-EF09-4EBE-921A-B55BBE9F8669}"/>
                  </a:ext>
                </a:extLst>
              </p:cNvPr>
              <p:cNvSpPr>
                <a:spLocks/>
              </p:cNvSpPr>
              <p:nvPr/>
            </p:nvSpPr>
            <p:spPr bwMode="auto">
              <a:xfrm>
                <a:off x="1503"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8" name="Freeform 3345">
                <a:extLst>
                  <a:ext uri="{FF2B5EF4-FFF2-40B4-BE49-F238E27FC236}">
                    <a16:creationId xmlns:a16="http://schemas.microsoft.com/office/drawing/2014/main" id="{4BBD6485-F5C0-44F3-AC6C-A4EDB8151C9D}"/>
                  </a:ext>
                </a:extLst>
              </p:cNvPr>
              <p:cNvSpPr>
                <a:spLocks/>
              </p:cNvSpPr>
              <p:nvPr/>
            </p:nvSpPr>
            <p:spPr bwMode="auto">
              <a:xfrm>
                <a:off x="1503"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39" name="Freeform 3346">
                <a:extLst>
                  <a:ext uri="{FF2B5EF4-FFF2-40B4-BE49-F238E27FC236}">
                    <a16:creationId xmlns:a16="http://schemas.microsoft.com/office/drawing/2014/main" id="{8CB01749-1CCE-44D2-832B-46B5A6B7818B}"/>
                  </a:ext>
                </a:extLst>
              </p:cNvPr>
              <p:cNvSpPr>
                <a:spLocks/>
              </p:cNvSpPr>
              <p:nvPr/>
            </p:nvSpPr>
            <p:spPr bwMode="auto">
              <a:xfrm>
                <a:off x="1503"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0" name="Freeform 3347">
                <a:extLst>
                  <a:ext uri="{FF2B5EF4-FFF2-40B4-BE49-F238E27FC236}">
                    <a16:creationId xmlns:a16="http://schemas.microsoft.com/office/drawing/2014/main" id="{0E5E1FDF-576B-4EFD-8BE7-046C3A6230F9}"/>
                  </a:ext>
                </a:extLst>
              </p:cNvPr>
              <p:cNvSpPr>
                <a:spLocks/>
              </p:cNvSpPr>
              <p:nvPr/>
            </p:nvSpPr>
            <p:spPr bwMode="auto">
              <a:xfrm>
                <a:off x="1503"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1" name="Freeform 3348">
                <a:extLst>
                  <a:ext uri="{FF2B5EF4-FFF2-40B4-BE49-F238E27FC236}">
                    <a16:creationId xmlns:a16="http://schemas.microsoft.com/office/drawing/2014/main" id="{E02DDFB0-972A-4A1E-96EB-86F45B529667}"/>
                  </a:ext>
                </a:extLst>
              </p:cNvPr>
              <p:cNvSpPr>
                <a:spLocks/>
              </p:cNvSpPr>
              <p:nvPr/>
            </p:nvSpPr>
            <p:spPr bwMode="auto">
              <a:xfrm>
                <a:off x="1503"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2" name="Freeform 3349">
                <a:extLst>
                  <a:ext uri="{FF2B5EF4-FFF2-40B4-BE49-F238E27FC236}">
                    <a16:creationId xmlns:a16="http://schemas.microsoft.com/office/drawing/2014/main" id="{AC27126F-BF40-4B54-8BAF-36C3C88D4DC4}"/>
                  </a:ext>
                </a:extLst>
              </p:cNvPr>
              <p:cNvSpPr>
                <a:spLocks/>
              </p:cNvSpPr>
              <p:nvPr/>
            </p:nvSpPr>
            <p:spPr bwMode="auto">
              <a:xfrm>
                <a:off x="1531"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3" name="Freeform 3350">
                <a:extLst>
                  <a:ext uri="{FF2B5EF4-FFF2-40B4-BE49-F238E27FC236}">
                    <a16:creationId xmlns:a16="http://schemas.microsoft.com/office/drawing/2014/main" id="{83B4C87E-A4AF-4678-99DB-1DDB14FEC91B}"/>
                  </a:ext>
                </a:extLst>
              </p:cNvPr>
              <p:cNvSpPr>
                <a:spLocks/>
              </p:cNvSpPr>
              <p:nvPr/>
            </p:nvSpPr>
            <p:spPr bwMode="auto">
              <a:xfrm>
                <a:off x="1533"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4" name="Freeform 3351">
                <a:extLst>
                  <a:ext uri="{FF2B5EF4-FFF2-40B4-BE49-F238E27FC236}">
                    <a16:creationId xmlns:a16="http://schemas.microsoft.com/office/drawing/2014/main" id="{01EB950B-4BAF-4474-86BE-0C092760C598}"/>
                  </a:ext>
                </a:extLst>
              </p:cNvPr>
              <p:cNvSpPr>
                <a:spLocks/>
              </p:cNvSpPr>
              <p:nvPr/>
            </p:nvSpPr>
            <p:spPr bwMode="auto">
              <a:xfrm>
                <a:off x="1533"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5" name="Freeform 3352">
                <a:extLst>
                  <a:ext uri="{FF2B5EF4-FFF2-40B4-BE49-F238E27FC236}">
                    <a16:creationId xmlns:a16="http://schemas.microsoft.com/office/drawing/2014/main" id="{F3FBF172-321A-493B-9B2C-3B245A35CD63}"/>
                  </a:ext>
                </a:extLst>
              </p:cNvPr>
              <p:cNvSpPr>
                <a:spLocks/>
              </p:cNvSpPr>
              <p:nvPr/>
            </p:nvSpPr>
            <p:spPr bwMode="auto">
              <a:xfrm>
                <a:off x="1533"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6" name="Freeform 3353">
                <a:extLst>
                  <a:ext uri="{FF2B5EF4-FFF2-40B4-BE49-F238E27FC236}">
                    <a16:creationId xmlns:a16="http://schemas.microsoft.com/office/drawing/2014/main" id="{7BE93B98-F801-44E8-834B-B6CE2DDDE8D4}"/>
                  </a:ext>
                </a:extLst>
              </p:cNvPr>
              <p:cNvSpPr>
                <a:spLocks/>
              </p:cNvSpPr>
              <p:nvPr/>
            </p:nvSpPr>
            <p:spPr bwMode="auto">
              <a:xfrm>
                <a:off x="1533"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7" name="Freeform 3354">
                <a:extLst>
                  <a:ext uri="{FF2B5EF4-FFF2-40B4-BE49-F238E27FC236}">
                    <a16:creationId xmlns:a16="http://schemas.microsoft.com/office/drawing/2014/main" id="{E4058F7D-7A8A-4827-8B84-C1DE97457F9E}"/>
                  </a:ext>
                </a:extLst>
              </p:cNvPr>
              <p:cNvSpPr>
                <a:spLocks/>
              </p:cNvSpPr>
              <p:nvPr/>
            </p:nvSpPr>
            <p:spPr bwMode="auto">
              <a:xfrm>
                <a:off x="1533"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8" name="Freeform 3355">
                <a:extLst>
                  <a:ext uri="{FF2B5EF4-FFF2-40B4-BE49-F238E27FC236}">
                    <a16:creationId xmlns:a16="http://schemas.microsoft.com/office/drawing/2014/main" id="{61A3743B-CD5F-4B78-BB93-3BCED7E5FCDB}"/>
                  </a:ext>
                </a:extLst>
              </p:cNvPr>
              <p:cNvSpPr>
                <a:spLocks/>
              </p:cNvSpPr>
              <p:nvPr/>
            </p:nvSpPr>
            <p:spPr bwMode="auto">
              <a:xfrm>
                <a:off x="1533"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49" name="Freeform 3356">
                <a:extLst>
                  <a:ext uri="{FF2B5EF4-FFF2-40B4-BE49-F238E27FC236}">
                    <a16:creationId xmlns:a16="http://schemas.microsoft.com/office/drawing/2014/main" id="{A729476C-2901-44CD-978C-06224EC4076F}"/>
                  </a:ext>
                </a:extLst>
              </p:cNvPr>
              <p:cNvSpPr>
                <a:spLocks/>
              </p:cNvSpPr>
              <p:nvPr/>
            </p:nvSpPr>
            <p:spPr bwMode="auto">
              <a:xfrm>
                <a:off x="1533"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0" name="Freeform 3357">
                <a:extLst>
                  <a:ext uri="{FF2B5EF4-FFF2-40B4-BE49-F238E27FC236}">
                    <a16:creationId xmlns:a16="http://schemas.microsoft.com/office/drawing/2014/main" id="{38246219-7E5B-4093-BB45-7A687DB9679A}"/>
                  </a:ext>
                </a:extLst>
              </p:cNvPr>
              <p:cNvSpPr>
                <a:spLocks/>
              </p:cNvSpPr>
              <p:nvPr/>
            </p:nvSpPr>
            <p:spPr bwMode="auto">
              <a:xfrm>
                <a:off x="1533"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1" name="Freeform 3358">
                <a:extLst>
                  <a:ext uri="{FF2B5EF4-FFF2-40B4-BE49-F238E27FC236}">
                    <a16:creationId xmlns:a16="http://schemas.microsoft.com/office/drawing/2014/main" id="{E0E1CA10-8C19-407B-B736-B2421F8C8D0A}"/>
                  </a:ext>
                </a:extLst>
              </p:cNvPr>
              <p:cNvSpPr>
                <a:spLocks/>
              </p:cNvSpPr>
              <p:nvPr/>
            </p:nvSpPr>
            <p:spPr bwMode="auto">
              <a:xfrm>
                <a:off x="1533"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2" name="Freeform 3359">
                <a:extLst>
                  <a:ext uri="{FF2B5EF4-FFF2-40B4-BE49-F238E27FC236}">
                    <a16:creationId xmlns:a16="http://schemas.microsoft.com/office/drawing/2014/main" id="{3398DFA8-29A7-47A9-8011-5222B8089DD8}"/>
                  </a:ext>
                </a:extLst>
              </p:cNvPr>
              <p:cNvSpPr>
                <a:spLocks/>
              </p:cNvSpPr>
              <p:nvPr/>
            </p:nvSpPr>
            <p:spPr bwMode="auto">
              <a:xfrm>
                <a:off x="1533"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3" name="Freeform 3360">
                <a:extLst>
                  <a:ext uri="{FF2B5EF4-FFF2-40B4-BE49-F238E27FC236}">
                    <a16:creationId xmlns:a16="http://schemas.microsoft.com/office/drawing/2014/main" id="{57ED3DC2-8EB9-4D1E-8F3A-F26DCED04E04}"/>
                  </a:ext>
                </a:extLst>
              </p:cNvPr>
              <p:cNvSpPr>
                <a:spLocks/>
              </p:cNvSpPr>
              <p:nvPr/>
            </p:nvSpPr>
            <p:spPr bwMode="auto">
              <a:xfrm>
                <a:off x="1533"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4" name="Freeform 3361">
                <a:extLst>
                  <a:ext uri="{FF2B5EF4-FFF2-40B4-BE49-F238E27FC236}">
                    <a16:creationId xmlns:a16="http://schemas.microsoft.com/office/drawing/2014/main" id="{2A7E29A3-D0D8-4E04-84C5-E8763364B52A}"/>
                  </a:ext>
                </a:extLst>
              </p:cNvPr>
              <p:cNvSpPr>
                <a:spLocks/>
              </p:cNvSpPr>
              <p:nvPr/>
            </p:nvSpPr>
            <p:spPr bwMode="auto">
              <a:xfrm>
                <a:off x="1533"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5" name="Freeform 3362">
                <a:extLst>
                  <a:ext uri="{FF2B5EF4-FFF2-40B4-BE49-F238E27FC236}">
                    <a16:creationId xmlns:a16="http://schemas.microsoft.com/office/drawing/2014/main" id="{AFAA9440-91DA-4683-B76D-F0DBD26FA24E}"/>
                  </a:ext>
                </a:extLst>
              </p:cNvPr>
              <p:cNvSpPr>
                <a:spLocks/>
              </p:cNvSpPr>
              <p:nvPr/>
            </p:nvSpPr>
            <p:spPr bwMode="auto">
              <a:xfrm>
                <a:off x="1533"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6" name="Freeform 3363">
                <a:extLst>
                  <a:ext uri="{FF2B5EF4-FFF2-40B4-BE49-F238E27FC236}">
                    <a16:creationId xmlns:a16="http://schemas.microsoft.com/office/drawing/2014/main" id="{6B4184D4-AEFF-4FA6-A42F-F7E4121E94B4}"/>
                  </a:ext>
                </a:extLst>
              </p:cNvPr>
              <p:cNvSpPr>
                <a:spLocks/>
              </p:cNvSpPr>
              <p:nvPr/>
            </p:nvSpPr>
            <p:spPr bwMode="auto">
              <a:xfrm>
                <a:off x="1533"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7" name="Freeform 3364">
                <a:extLst>
                  <a:ext uri="{FF2B5EF4-FFF2-40B4-BE49-F238E27FC236}">
                    <a16:creationId xmlns:a16="http://schemas.microsoft.com/office/drawing/2014/main" id="{87A0779E-928F-4EA4-82CB-7FE5CA6C4203}"/>
                  </a:ext>
                </a:extLst>
              </p:cNvPr>
              <p:cNvSpPr>
                <a:spLocks/>
              </p:cNvSpPr>
              <p:nvPr/>
            </p:nvSpPr>
            <p:spPr bwMode="auto">
              <a:xfrm>
                <a:off x="1533"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8" name="Freeform 3365">
                <a:extLst>
                  <a:ext uri="{FF2B5EF4-FFF2-40B4-BE49-F238E27FC236}">
                    <a16:creationId xmlns:a16="http://schemas.microsoft.com/office/drawing/2014/main" id="{D8542211-6AE7-4983-9A8A-4CFA9F1610E0}"/>
                  </a:ext>
                </a:extLst>
              </p:cNvPr>
              <p:cNvSpPr>
                <a:spLocks/>
              </p:cNvSpPr>
              <p:nvPr/>
            </p:nvSpPr>
            <p:spPr bwMode="auto">
              <a:xfrm>
                <a:off x="1533"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59" name="Freeform 3366">
                <a:extLst>
                  <a:ext uri="{FF2B5EF4-FFF2-40B4-BE49-F238E27FC236}">
                    <a16:creationId xmlns:a16="http://schemas.microsoft.com/office/drawing/2014/main" id="{F4F6F7AE-8B4C-4777-AE78-D75CF49E3626}"/>
                  </a:ext>
                </a:extLst>
              </p:cNvPr>
              <p:cNvSpPr>
                <a:spLocks/>
              </p:cNvSpPr>
              <p:nvPr/>
            </p:nvSpPr>
            <p:spPr bwMode="auto">
              <a:xfrm>
                <a:off x="1533"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0" name="Freeform 3367">
                <a:extLst>
                  <a:ext uri="{FF2B5EF4-FFF2-40B4-BE49-F238E27FC236}">
                    <a16:creationId xmlns:a16="http://schemas.microsoft.com/office/drawing/2014/main" id="{DCC954FB-30CE-4B2D-B3E6-AC9153416B51}"/>
                  </a:ext>
                </a:extLst>
              </p:cNvPr>
              <p:cNvSpPr>
                <a:spLocks/>
              </p:cNvSpPr>
              <p:nvPr/>
            </p:nvSpPr>
            <p:spPr bwMode="auto">
              <a:xfrm>
                <a:off x="1533"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1" name="Freeform 3368">
                <a:extLst>
                  <a:ext uri="{FF2B5EF4-FFF2-40B4-BE49-F238E27FC236}">
                    <a16:creationId xmlns:a16="http://schemas.microsoft.com/office/drawing/2014/main" id="{4E9F6249-016E-4157-95C9-6F0C3CE5B942}"/>
                  </a:ext>
                </a:extLst>
              </p:cNvPr>
              <p:cNvSpPr>
                <a:spLocks/>
              </p:cNvSpPr>
              <p:nvPr/>
            </p:nvSpPr>
            <p:spPr bwMode="auto">
              <a:xfrm>
                <a:off x="1533"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2" name="Freeform 3369">
                <a:extLst>
                  <a:ext uri="{FF2B5EF4-FFF2-40B4-BE49-F238E27FC236}">
                    <a16:creationId xmlns:a16="http://schemas.microsoft.com/office/drawing/2014/main" id="{17284083-72D1-4D80-857A-EB837F7DDB35}"/>
                  </a:ext>
                </a:extLst>
              </p:cNvPr>
              <p:cNvSpPr>
                <a:spLocks/>
              </p:cNvSpPr>
              <p:nvPr/>
            </p:nvSpPr>
            <p:spPr bwMode="auto">
              <a:xfrm>
                <a:off x="1533"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3" name="Freeform 3370">
                <a:extLst>
                  <a:ext uri="{FF2B5EF4-FFF2-40B4-BE49-F238E27FC236}">
                    <a16:creationId xmlns:a16="http://schemas.microsoft.com/office/drawing/2014/main" id="{8CA66AA8-60C0-4534-B652-1336408CC98C}"/>
                  </a:ext>
                </a:extLst>
              </p:cNvPr>
              <p:cNvSpPr>
                <a:spLocks/>
              </p:cNvSpPr>
              <p:nvPr/>
            </p:nvSpPr>
            <p:spPr bwMode="auto">
              <a:xfrm>
                <a:off x="1533"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4" name="Freeform 3371">
                <a:extLst>
                  <a:ext uri="{FF2B5EF4-FFF2-40B4-BE49-F238E27FC236}">
                    <a16:creationId xmlns:a16="http://schemas.microsoft.com/office/drawing/2014/main" id="{D35B5AB0-43D4-43C0-A698-09AF66D8E3C7}"/>
                  </a:ext>
                </a:extLst>
              </p:cNvPr>
              <p:cNvSpPr>
                <a:spLocks/>
              </p:cNvSpPr>
              <p:nvPr/>
            </p:nvSpPr>
            <p:spPr bwMode="auto">
              <a:xfrm>
                <a:off x="1533"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5" name="Freeform 3372">
                <a:extLst>
                  <a:ext uri="{FF2B5EF4-FFF2-40B4-BE49-F238E27FC236}">
                    <a16:creationId xmlns:a16="http://schemas.microsoft.com/office/drawing/2014/main" id="{2F1F2C32-4BA2-483B-A0A5-08F8B8C684B9}"/>
                  </a:ext>
                </a:extLst>
              </p:cNvPr>
              <p:cNvSpPr>
                <a:spLocks/>
              </p:cNvSpPr>
              <p:nvPr/>
            </p:nvSpPr>
            <p:spPr bwMode="auto">
              <a:xfrm>
                <a:off x="1533"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6" name="Freeform 3373">
                <a:extLst>
                  <a:ext uri="{FF2B5EF4-FFF2-40B4-BE49-F238E27FC236}">
                    <a16:creationId xmlns:a16="http://schemas.microsoft.com/office/drawing/2014/main" id="{DD782AAD-6158-48F5-BBD1-035242A2B52A}"/>
                  </a:ext>
                </a:extLst>
              </p:cNvPr>
              <p:cNvSpPr>
                <a:spLocks/>
              </p:cNvSpPr>
              <p:nvPr/>
            </p:nvSpPr>
            <p:spPr bwMode="auto">
              <a:xfrm>
                <a:off x="1562"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7" name="Freeform 3374">
                <a:extLst>
                  <a:ext uri="{FF2B5EF4-FFF2-40B4-BE49-F238E27FC236}">
                    <a16:creationId xmlns:a16="http://schemas.microsoft.com/office/drawing/2014/main" id="{DE7C128D-7735-482E-803B-6C7AE2687388}"/>
                  </a:ext>
                </a:extLst>
              </p:cNvPr>
              <p:cNvSpPr>
                <a:spLocks/>
              </p:cNvSpPr>
              <p:nvPr/>
            </p:nvSpPr>
            <p:spPr bwMode="auto">
              <a:xfrm>
                <a:off x="1563"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8" name="Freeform 3375">
                <a:extLst>
                  <a:ext uri="{FF2B5EF4-FFF2-40B4-BE49-F238E27FC236}">
                    <a16:creationId xmlns:a16="http://schemas.microsoft.com/office/drawing/2014/main" id="{B7594267-3984-4728-94F7-EE426EA2CC3D}"/>
                  </a:ext>
                </a:extLst>
              </p:cNvPr>
              <p:cNvSpPr>
                <a:spLocks/>
              </p:cNvSpPr>
              <p:nvPr/>
            </p:nvSpPr>
            <p:spPr bwMode="auto">
              <a:xfrm>
                <a:off x="1563"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69" name="Freeform 3376">
                <a:extLst>
                  <a:ext uri="{FF2B5EF4-FFF2-40B4-BE49-F238E27FC236}">
                    <a16:creationId xmlns:a16="http://schemas.microsoft.com/office/drawing/2014/main" id="{72045321-D99F-4F1E-A77F-323018B3BD66}"/>
                  </a:ext>
                </a:extLst>
              </p:cNvPr>
              <p:cNvSpPr>
                <a:spLocks/>
              </p:cNvSpPr>
              <p:nvPr/>
            </p:nvSpPr>
            <p:spPr bwMode="auto">
              <a:xfrm>
                <a:off x="1563"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0" name="Freeform 3377">
                <a:extLst>
                  <a:ext uri="{FF2B5EF4-FFF2-40B4-BE49-F238E27FC236}">
                    <a16:creationId xmlns:a16="http://schemas.microsoft.com/office/drawing/2014/main" id="{0DE6FC3E-53B0-4297-ADD1-30D6E74D36AE}"/>
                  </a:ext>
                </a:extLst>
              </p:cNvPr>
              <p:cNvSpPr>
                <a:spLocks/>
              </p:cNvSpPr>
              <p:nvPr/>
            </p:nvSpPr>
            <p:spPr bwMode="auto">
              <a:xfrm>
                <a:off x="1563"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1" name="Freeform 3378">
                <a:extLst>
                  <a:ext uri="{FF2B5EF4-FFF2-40B4-BE49-F238E27FC236}">
                    <a16:creationId xmlns:a16="http://schemas.microsoft.com/office/drawing/2014/main" id="{001E84EF-B255-4C95-B9F0-F02AD63DD034}"/>
                  </a:ext>
                </a:extLst>
              </p:cNvPr>
              <p:cNvSpPr>
                <a:spLocks/>
              </p:cNvSpPr>
              <p:nvPr/>
            </p:nvSpPr>
            <p:spPr bwMode="auto">
              <a:xfrm>
                <a:off x="1563"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2" name="Freeform 3379">
                <a:extLst>
                  <a:ext uri="{FF2B5EF4-FFF2-40B4-BE49-F238E27FC236}">
                    <a16:creationId xmlns:a16="http://schemas.microsoft.com/office/drawing/2014/main" id="{3C0FFFDD-36D6-4917-81D4-65C580BB95FD}"/>
                  </a:ext>
                </a:extLst>
              </p:cNvPr>
              <p:cNvSpPr>
                <a:spLocks/>
              </p:cNvSpPr>
              <p:nvPr/>
            </p:nvSpPr>
            <p:spPr bwMode="auto">
              <a:xfrm>
                <a:off x="1563"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3" name="Freeform 3380">
                <a:extLst>
                  <a:ext uri="{FF2B5EF4-FFF2-40B4-BE49-F238E27FC236}">
                    <a16:creationId xmlns:a16="http://schemas.microsoft.com/office/drawing/2014/main" id="{33B20E65-425A-4CB4-B53B-D316D6B7ADF7}"/>
                  </a:ext>
                </a:extLst>
              </p:cNvPr>
              <p:cNvSpPr>
                <a:spLocks/>
              </p:cNvSpPr>
              <p:nvPr/>
            </p:nvSpPr>
            <p:spPr bwMode="auto">
              <a:xfrm>
                <a:off x="1563"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4" name="Freeform 3381">
                <a:extLst>
                  <a:ext uri="{FF2B5EF4-FFF2-40B4-BE49-F238E27FC236}">
                    <a16:creationId xmlns:a16="http://schemas.microsoft.com/office/drawing/2014/main" id="{2001957E-73A8-42AC-A589-265CB14FDE03}"/>
                  </a:ext>
                </a:extLst>
              </p:cNvPr>
              <p:cNvSpPr>
                <a:spLocks/>
              </p:cNvSpPr>
              <p:nvPr/>
            </p:nvSpPr>
            <p:spPr bwMode="auto">
              <a:xfrm>
                <a:off x="1563"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5" name="Freeform 3382">
                <a:extLst>
                  <a:ext uri="{FF2B5EF4-FFF2-40B4-BE49-F238E27FC236}">
                    <a16:creationId xmlns:a16="http://schemas.microsoft.com/office/drawing/2014/main" id="{C7A632D2-5F9D-45A7-A6B9-28A6A12A94E7}"/>
                  </a:ext>
                </a:extLst>
              </p:cNvPr>
              <p:cNvSpPr>
                <a:spLocks/>
              </p:cNvSpPr>
              <p:nvPr/>
            </p:nvSpPr>
            <p:spPr bwMode="auto">
              <a:xfrm>
                <a:off x="1563"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6" name="Freeform 3383">
                <a:extLst>
                  <a:ext uri="{FF2B5EF4-FFF2-40B4-BE49-F238E27FC236}">
                    <a16:creationId xmlns:a16="http://schemas.microsoft.com/office/drawing/2014/main" id="{D8C7DF2B-A8E1-4353-BD54-E7FC7201B785}"/>
                  </a:ext>
                </a:extLst>
              </p:cNvPr>
              <p:cNvSpPr>
                <a:spLocks/>
              </p:cNvSpPr>
              <p:nvPr/>
            </p:nvSpPr>
            <p:spPr bwMode="auto">
              <a:xfrm>
                <a:off x="1563"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7" name="Freeform 3384">
                <a:extLst>
                  <a:ext uri="{FF2B5EF4-FFF2-40B4-BE49-F238E27FC236}">
                    <a16:creationId xmlns:a16="http://schemas.microsoft.com/office/drawing/2014/main" id="{A6370CA1-0F5B-44A5-A30F-9E1F9F855CB3}"/>
                  </a:ext>
                </a:extLst>
              </p:cNvPr>
              <p:cNvSpPr>
                <a:spLocks/>
              </p:cNvSpPr>
              <p:nvPr/>
            </p:nvSpPr>
            <p:spPr bwMode="auto">
              <a:xfrm>
                <a:off x="1563"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8" name="Freeform 3385">
                <a:extLst>
                  <a:ext uri="{FF2B5EF4-FFF2-40B4-BE49-F238E27FC236}">
                    <a16:creationId xmlns:a16="http://schemas.microsoft.com/office/drawing/2014/main" id="{6B6A78AC-9C87-4E29-ADCE-367E3174FAB3}"/>
                  </a:ext>
                </a:extLst>
              </p:cNvPr>
              <p:cNvSpPr>
                <a:spLocks/>
              </p:cNvSpPr>
              <p:nvPr/>
            </p:nvSpPr>
            <p:spPr bwMode="auto">
              <a:xfrm>
                <a:off x="1563"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79" name="Freeform 3386">
                <a:extLst>
                  <a:ext uri="{FF2B5EF4-FFF2-40B4-BE49-F238E27FC236}">
                    <a16:creationId xmlns:a16="http://schemas.microsoft.com/office/drawing/2014/main" id="{CAC3374A-82A8-44E5-9E70-9DAD56F9CB76}"/>
                  </a:ext>
                </a:extLst>
              </p:cNvPr>
              <p:cNvSpPr>
                <a:spLocks/>
              </p:cNvSpPr>
              <p:nvPr/>
            </p:nvSpPr>
            <p:spPr bwMode="auto">
              <a:xfrm>
                <a:off x="1563"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0" name="Freeform 3387">
                <a:extLst>
                  <a:ext uri="{FF2B5EF4-FFF2-40B4-BE49-F238E27FC236}">
                    <a16:creationId xmlns:a16="http://schemas.microsoft.com/office/drawing/2014/main" id="{A241F104-F8B4-4FAB-A64D-921AD9C58F54}"/>
                  </a:ext>
                </a:extLst>
              </p:cNvPr>
              <p:cNvSpPr>
                <a:spLocks/>
              </p:cNvSpPr>
              <p:nvPr/>
            </p:nvSpPr>
            <p:spPr bwMode="auto">
              <a:xfrm>
                <a:off x="1563"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1" name="Freeform 3388">
                <a:extLst>
                  <a:ext uri="{FF2B5EF4-FFF2-40B4-BE49-F238E27FC236}">
                    <a16:creationId xmlns:a16="http://schemas.microsoft.com/office/drawing/2014/main" id="{0205A7CE-65C6-48B1-AD84-2AEE09440264}"/>
                  </a:ext>
                </a:extLst>
              </p:cNvPr>
              <p:cNvSpPr>
                <a:spLocks/>
              </p:cNvSpPr>
              <p:nvPr/>
            </p:nvSpPr>
            <p:spPr bwMode="auto">
              <a:xfrm>
                <a:off x="1563"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2" name="Freeform 3389">
                <a:extLst>
                  <a:ext uri="{FF2B5EF4-FFF2-40B4-BE49-F238E27FC236}">
                    <a16:creationId xmlns:a16="http://schemas.microsoft.com/office/drawing/2014/main" id="{68552DDB-16D6-4491-9468-497497B61808}"/>
                  </a:ext>
                </a:extLst>
              </p:cNvPr>
              <p:cNvSpPr>
                <a:spLocks/>
              </p:cNvSpPr>
              <p:nvPr/>
            </p:nvSpPr>
            <p:spPr bwMode="auto">
              <a:xfrm>
                <a:off x="1563"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3" name="Freeform 3390">
                <a:extLst>
                  <a:ext uri="{FF2B5EF4-FFF2-40B4-BE49-F238E27FC236}">
                    <a16:creationId xmlns:a16="http://schemas.microsoft.com/office/drawing/2014/main" id="{FD8615AD-7D7B-4AE7-8469-16DFC0311293}"/>
                  </a:ext>
                </a:extLst>
              </p:cNvPr>
              <p:cNvSpPr>
                <a:spLocks/>
              </p:cNvSpPr>
              <p:nvPr/>
            </p:nvSpPr>
            <p:spPr bwMode="auto">
              <a:xfrm>
                <a:off x="1563"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4" name="Freeform 3391">
                <a:extLst>
                  <a:ext uri="{FF2B5EF4-FFF2-40B4-BE49-F238E27FC236}">
                    <a16:creationId xmlns:a16="http://schemas.microsoft.com/office/drawing/2014/main" id="{A8529EC0-0ABA-434B-9429-760EC16AFB14}"/>
                  </a:ext>
                </a:extLst>
              </p:cNvPr>
              <p:cNvSpPr>
                <a:spLocks/>
              </p:cNvSpPr>
              <p:nvPr/>
            </p:nvSpPr>
            <p:spPr bwMode="auto">
              <a:xfrm>
                <a:off x="1563"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5" name="Freeform 3392">
                <a:extLst>
                  <a:ext uri="{FF2B5EF4-FFF2-40B4-BE49-F238E27FC236}">
                    <a16:creationId xmlns:a16="http://schemas.microsoft.com/office/drawing/2014/main" id="{5B089976-C79C-4A57-A7C9-DE9C1728002C}"/>
                  </a:ext>
                </a:extLst>
              </p:cNvPr>
              <p:cNvSpPr>
                <a:spLocks/>
              </p:cNvSpPr>
              <p:nvPr/>
            </p:nvSpPr>
            <p:spPr bwMode="auto">
              <a:xfrm>
                <a:off x="1563"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6" name="Freeform 3393">
                <a:extLst>
                  <a:ext uri="{FF2B5EF4-FFF2-40B4-BE49-F238E27FC236}">
                    <a16:creationId xmlns:a16="http://schemas.microsoft.com/office/drawing/2014/main" id="{D7F1DB3C-9658-4EEB-8712-DF61816201F8}"/>
                  </a:ext>
                </a:extLst>
              </p:cNvPr>
              <p:cNvSpPr>
                <a:spLocks/>
              </p:cNvSpPr>
              <p:nvPr/>
            </p:nvSpPr>
            <p:spPr bwMode="auto">
              <a:xfrm>
                <a:off x="1563"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7" name="Freeform 3394">
                <a:extLst>
                  <a:ext uri="{FF2B5EF4-FFF2-40B4-BE49-F238E27FC236}">
                    <a16:creationId xmlns:a16="http://schemas.microsoft.com/office/drawing/2014/main" id="{277F8598-C708-448C-8397-ED1121782C6E}"/>
                  </a:ext>
                </a:extLst>
              </p:cNvPr>
              <p:cNvSpPr>
                <a:spLocks/>
              </p:cNvSpPr>
              <p:nvPr/>
            </p:nvSpPr>
            <p:spPr bwMode="auto">
              <a:xfrm>
                <a:off x="1563"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8" name="Freeform 3395">
                <a:extLst>
                  <a:ext uri="{FF2B5EF4-FFF2-40B4-BE49-F238E27FC236}">
                    <a16:creationId xmlns:a16="http://schemas.microsoft.com/office/drawing/2014/main" id="{FA907E31-5812-43BD-913E-18B5A3DB0AC9}"/>
                  </a:ext>
                </a:extLst>
              </p:cNvPr>
              <p:cNvSpPr>
                <a:spLocks/>
              </p:cNvSpPr>
              <p:nvPr/>
            </p:nvSpPr>
            <p:spPr bwMode="auto">
              <a:xfrm>
                <a:off x="1563"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89" name="Freeform 3396">
                <a:extLst>
                  <a:ext uri="{FF2B5EF4-FFF2-40B4-BE49-F238E27FC236}">
                    <a16:creationId xmlns:a16="http://schemas.microsoft.com/office/drawing/2014/main" id="{17B53943-009F-4C1F-B177-5645E0441540}"/>
                  </a:ext>
                </a:extLst>
              </p:cNvPr>
              <p:cNvSpPr>
                <a:spLocks/>
              </p:cNvSpPr>
              <p:nvPr/>
            </p:nvSpPr>
            <p:spPr bwMode="auto">
              <a:xfrm>
                <a:off x="1563"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0" name="Freeform 3397">
                <a:extLst>
                  <a:ext uri="{FF2B5EF4-FFF2-40B4-BE49-F238E27FC236}">
                    <a16:creationId xmlns:a16="http://schemas.microsoft.com/office/drawing/2014/main" id="{563EF2F4-706D-4030-B8AB-B1DE60900CCE}"/>
                  </a:ext>
                </a:extLst>
              </p:cNvPr>
              <p:cNvSpPr>
                <a:spLocks/>
              </p:cNvSpPr>
              <p:nvPr/>
            </p:nvSpPr>
            <p:spPr bwMode="auto">
              <a:xfrm>
                <a:off x="1592" y="3888"/>
                <a:ext cx="32" cy="37"/>
              </a:xfrm>
              <a:custGeom>
                <a:avLst/>
                <a:gdLst>
                  <a:gd name="T0" fmla="*/ 53 w 55"/>
                  <a:gd name="T1" fmla="*/ 63 h 66"/>
                  <a:gd name="T2" fmla="*/ 53 w 55"/>
                  <a:gd name="T3" fmla="*/ 60 h 66"/>
                  <a:gd name="T4" fmla="*/ 5 w 55"/>
                  <a:gd name="T5" fmla="*/ 60 h 66"/>
                  <a:gd name="T6" fmla="*/ 5 w 55"/>
                  <a:gd name="T7" fmla="*/ 6 h 66"/>
                  <a:gd name="T8" fmla="*/ 50 w 55"/>
                  <a:gd name="T9" fmla="*/ 6 h 66"/>
                  <a:gd name="T10" fmla="*/ 50 w 55"/>
                  <a:gd name="T11" fmla="*/ 63 h 66"/>
                  <a:gd name="T12" fmla="*/ 53 w 55"/>
                  <a:gd name="T13" fmla="*/ 63 h 66"/>
                  <a:gd name="T14" fmla="*/ 53 w 55"/>
                  <a:gd name="T15" fmla="*/ 60 h 66"/>
                  <a:gd name="T16" fmla="*/ 53 w 55"/>
                  <a:gd name="T17" fmla="*/ 63 h 66"/>
                  <a:gd name="T18" fmla="*/ 55 w 55"/>
                  <a:gd name="T19" fmla="*/ 63 h 66"/>
                  <a:gd name="T20" fmla="*/ 55 w 55"/>
                  <a:gd name="T21" fmla="*/ 0 h 66"/>
                  <a:gd name="T22" fmla="*/ 0 w 55"/>
                  <a:gd name="T23" fmla="*/ 0 h 66"/>
                  <a:gd name="T24" fmla="*/ 0 w 55"/>
                  <a:gd name="T25" fmla="*/ 66 h 66"/>
                  <a:gd name="T26" fmla="*/ 55 w 55"/>
                  <a:gd name="T27" fmla="*/ 66 h 66"/>
                  <a:gd name="T28" fmla="*/ 55 w 55"/>
                  <a:gd name="T29" fmla="*/ 63 h 66"/>
                  <a:gd name="T30" fmla="*/ 53 w 55"/>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6">
                    <a:moveTo>
                      <a:pt x="53" y="63"/>
                    </a:moveTo>
                    <a:lnTo>
                      <a:pt x="53" y="60"/>
                    </a:lnTo>
                    <a:lnTo>
                      <a:pt x="5" y="60"/>
                    </a:lnTo>
                    <a:lnTo>
                      <a:pt x="5" y="6"/>
                    </a:lnTo>
                    <a:lnTo>
                      <a:pt x="50" y="6"/>
                    </a:lnTo>
                    <a:lnTo>
                      <a:pt x="50" y="63"/>
                    </a:lnTo>
                    <a:lnTo>
                      <a:pt x="53" y="63"/>
                    </a:lnTo>
                    <a:lnTo>
                      <a:pt x="53" y="60"/>
                    </a:lnTo>
                    <a:lnTo>
                      <a:pt x="53" y="63"/>
                    </a:lnTo>
                    <a:lnTo>
                      <a:pt x="55" y="63"/>
                    </a:lnTo>
                    <a:lnTo>
                      <a:pt x="55" y="0"/>
                    </a:lnTo>
                    <a:lnTo>
                      <a:pt x="0" y="0"/>
                    </a:lnTo>
                    <a:lnTo>
                      <a:pt x="0" y="66"/>
                    </a:lnTo>
                    <a:lnTo>
                      <a:pt x="55" y="66"/>
                    </a:lnTo>
                    <a:lnTo>
                      <a:pt x="55"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1" name="Freeform 3398">
                <a:extLst>
                  <a:ext uri="{FF2B5EF4-FFF2-40B4-BE49-F238E27FC236}">
                    <a16:creationId xmlns:a16="http://schemas.microsoft.com/office/drawing/2014/main" id="{5D3298E6-6B2B-4799-960C-3755494DAB8E}"/>
                  </a:ext>
                </a:extLst>
              </p:cNvPr>
              <p:cNvSpPr>
                <a:spLocks/>
              </p:cNvSpPr>
              <p:nvPr/>
            </p:nvSpPr>
            <p:spPr bwMode="auto">
              <a:xfrm>
                <a:off x="1594"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2" name="Freeform 3399">
                <a:extLst>
                  <a:ext uri="{FF2B5EF4-FFF2-40B4-BE49-F238E27FC236}">
                    <a16:creationId xmlns:a16="http://schemas.microsoft.com/office/drawing/2014/main" id="{88ACB2CD-E856-4F01-B125-88023C9B14C5}"/>
                  </a:ext>
                </a:extLst>
              </p:cNvPr>
              <p:cNvSpPr>
                <a:spLocks/>
              </p:cNvSpPr>
              <p:nvPr/>
            </p:nvSpPr>
            <p:spPr bwMode="auto">
              <a:xfrm>
                <a:off x="1594"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3" name="Freeform 3400">
                <a:extLst>
                  <a:ext uri="{FF2B5EF4-FFF2-40B4-BE49-F238E27FC236}">
                    <a16:creationId xmlns:a16="http://schemas.microsoft.com/office/drawing/2014/main" id="{3481BEA4-EAA9-4067-9D66-6690B83001D3}"/>
                  </a:ext>
                </a:extLst>
              </p:cNvPr>
              <p:cNvSpPr>
                <a:spLocks/>
              </p:cNvSpPr>
              <p:nvPr/>
            </p:nvSpPr>
            <p:spPr bwMode="auto">
              <a:xfrm>
                <a:off x="1594"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4" name="Freeform 3401">
                <a:extLst>
                  <a:ext uri="{FF2B5EF4-FFF2-40B4-BE49-F238E27FC236}">
                    <a16:creationId xmlns:a16="http://schemas.microsoft.com/office/drawing/2014/main" id="{27053E4F-0E85-4B1C-94E1-1BD3DD214DAC}"/>
                  </a:ext>
                </a:extLst>
              </p:cNvPr>
              <p:cNvSpPr>
                <a:spLocks/>
              </p:cNvSpPr>
              <p:nvPr/>
            </p:nvSpPr>
            <p:spPr bwMode="auto">
              <a:xfrm>
                <a:off x="1594"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5" name="Freeform 3402">
                <a:extLst>
                  <a:ext uri="{FF2B5EF4-FFF2-40B4-BE49-F238E27FC236}">
                    <a16:creationId xmlns:a16="http://schemas.microsoft.com/office/drawing/2014/main" id="{931E3102-0B88-402F-B3E1-17257746DBF2}"/>
                  </a:ext>
                </a:extLst>
              </p:cNvPr>
              <p:cNvSpPr>
                <a:spLocks/>
              </p:cNvSpPr>
              <p:nvPr/>
            </p:nvSpPr>
            <p:spPr bwMode="auto">
              <a:xfrm>
                <a:off x="1594"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6" name="Freeform 3403">
                <a:extLst>
                  <a:ext uri="{FF2B5EF4-FFF2-40B4-BE49-F238E27FC236}">
                    <a16:creationId xmlns:a16="http://schemas.microsoft.com/office/drawing/2014/main" id="{87067B66-9935-475C-8A26-483174F180A4}"/>
                  </a:ext>
                </a:extLst>
              </p:cNvPr>
              <p:cNvSpPr>
                <a:spLocks/>
              </p:cNvSpPr>
              <p:nvPr/>
            </p:nvSpPr>
            <p:spPr bwMode="auto">
              <a:xfrm>
                <a:off x="1594"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7" name="Freeform 3404">
                <a:extLst>
                  <a:ext uri="{FF2B5EF4-FFF2-40B4-BE49-F238E27FC236}">
                    <a16:creationId xmlns:a16="http://schemas.microsoft.com/office/drawing/2014/main" id="{03C82747-A00B-46D0-8D7E-AED8C1E6255C}"/>
                  </a:ext>
                </a:extLst>
              </p:cNvPr>
              <p:cNvSpPr>
                <a:spLocks/>
              </p:cNvSpPr>
              <p:nvPr/>
            </p:nvSpPr>
            <p:spPr bwMode="auto">
              <a:xfrm>
                <a:off x="1594"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8" name="Freeform 3405">
                <a:extLst>
                  <a:ext uri="{FF2B5EF4-FFF2-40B4-BE49-F238E27FC236}">
                    <a16:creationId xmlns:a16="http://schemas.microsoft.com/office/drawing/2014/main" id="{0D5F3B1A-E46A-459C-A4E0-42E74E7C6729}"/>
                  </a:ext>
                </a:extLst>
              </p:cNvPr>
              <p:cNvSpPr>
                <a:spLocks/>
              </p:cNvSpPr>
              <p:nvPr/>
            </p:nvSpPr>
            <p:spPr bwMode="auto">
              <a:xfrm>
                <a:off x="1594"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99" name="Freeform 3406">
                <a:extLst>
                  <a:ext uri="{FF2B5EF4-FFF2-40B4-BE49-F238E27FC236}">
                    <a16:creationId xmlns:a16="http://schemas.microsoft.com/office/drawing/2014/main" id="{A16D6C59-AA80-48A3-BAE5-6FE66F4235E7}"/>
                  </a:ext>
                </a:extLst>
              </p:cNvPr>
              <p:cNvSpPr>
                <a:spLocks/>
              </p:cNvSpPr>
              <p:nvPr/>
            </p:nvSpPr>
            <p:spPr bwMode="auto">
              <a:xfrm>
                <a:off x="1594"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0" name="Freeform 3407">
                <a:extLst>
                  <a:ext uri="{FF2B5EF4-FFF2-40B4-BE49-F238E27FC236}">
                    <a16:creationId xmlns:a16="http://schemas.microsoft.com/office/drawing/2014/main" id="{2A2869C9-C8C7-42A1-9479-A2FFA826B581}"/>
                  </a:ext>
                </a:extLst>
              </p:cNvPr>
              <p:cNvSpPr>
                <a:spLocks/>
              </p:cNvSpPr>
              <p:nvPr/>
            </p:nvSpPr>
            <p:spPr bwMode="auto">
              <a:xfrm>
                <a:off x="1594"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1" name="Freeform 3408">
                <a:extLst>
                  <a:ext uri="{FF2B5EF4-FFF2-40B4-BE49-F238E27FC236}">
                    <a16:creationId xmlns:a16="http://schemas.microsoft.com/office/drawing/2014/main" id="{A3246D42-AFBF-4B2F-AFF3-2347D15D8AC9}"/>
                  </a:ext>
                </a:extLst>
              </p:cNvPr>
              <p:cNvSpPr>
                <a:spLocks/>
              </p:cNvSpPr>
              <p:nvPr/>
            </p:nvSpPr>
            <p:spPr bwMode="auto">
              <a:xfrm>
                <a:off x="1594"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2" name="Freeform 3409">
                <a:extLst>
                  <a:ext uri="{FF2B5EF4-FFF2-40B4-BE49-F238E27FC236}">
                    <a16:creationId xmlns:a16="http://schemas.microsoft.com/office/drawing/2014/main" id="{59A77E14-9AB4-4303-8B5A-FD5760433FE0}"/>
                  </a:ext>
                </a:extLst>
              </p:cNvPr>
              <p:cNvSpPr>
                <a:spLocks/>
              </p:cNvSpPr>
              <p:nvPr/>
            </p:nvSpPr>
            <p:spPr bwMode="auto">
              <a:xfrm>
                <a:off x="1594"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3" name="Freeform 3410">
                <a:extLst>
                  <a:ext uri="{FF2B5EF4-FFF2-40B4-BE49-F238E27FC236}">
                    <a16:creationId xmlns:a16="http://schemas.microsoft.com/office/drawing/2014/main" id="{170D63D4-91EB-400E-ACB4-4A958C36A60A}"/>
                  </a:ext>
                </a:extLst>
              </p:cNvPr>
              <p:cNvSpPr>
                <a:spLocks/>
              </p:cNvSpPr>
              <p:nvPr/>
            </p:nvSpPr>
            <p:spPr bwMode="auto">
              <a:xfrm>
                <a:off x="1594"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4" name="Freeform 3411">
                <a:extLst>
                  <a:ext uri="{FF2B5EF4-FFF2-40B4-BE49-F238E27FC236}">
                    <a16:creationId xmlns:a16="http://schemas.microsoft.com/office/drawing/2014/main" id="{D504AED7-1D2C-454B-A2DA-BFFD1B6E0403}"/>
                  </a:ext>
                </a:extLst>
              </p:cNvPr>
              <p:cNvSpPr>
                <a:spLocks/>
              </p:cNvSpPr>
              <p:nvPr/>
            </p:nvSpPr>
            <p:spPr bwMode="auto">
              <a:xfrm>
                <a:off x="1594"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5" name="Freeform 3412">
                <a:extLst>
                  <a:ext uri="{FF2B5EF4-FFF2-40B4-BE49-F238E27FC236}">
                    <a16:creationId xmlns:a16="http://schemas.microsoft.com/office/drawing/2014/main" id="{95C108A8-C109-4EC1-A5DA-6E4B88307AB4}"/>
                  </a:ext>
                </a:extLst>
              </p:cNvPr>
              <p:cNvSpPr>
                <a:spLocks/>
              </p:cNvSpPr>
              <p:nvPr/>
            </p:nvSpPr>
            <p:spPr bwMode="auto">
              <a:xfrm>
                <a:off x="1594"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6" name="Freeform 3413">
                <a:extLst>
                  <a:ext uri="{FF2B5EF4-FFF2-40B4-BE49-F238E27FC236}">
                    <a16:creationId xmlns:a16="http://schemas.microsoft.com/office/drawing/2014/main" id="{9A5F9AF0-5B52-4415-B943-1F6E3B26BC95}"/>
                  </a:ext>
                </a:extLst>
              </p:cNvPr>
              <p:cNvSpPr>
                <a:spLocks/>
              </p:cNvSpPr>
              <p:nvPr/>
            </p:nvSpPr>
            <p:spPr bwMode="auto">
              <a:xfrm>
                <a:off x="1594"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7" name="Freeform 3414">
                <a:extLst>
                  <a:ext uri="{FF2B5EF4-FFF2-40B4-BE49-F238E27FC236}">
                    <a16:creationId xmlns:a16="http://schemas.microsoft.com/office/drawing/2014/main" id="{06B89D22-C56A-4B63-BAEC-4161EFA263B1}"/>
                  </a:ext>
                </a:extLst>
              </p:cNvPr>
              <p:cNvSpPr>
                <a:spLocks/>
              </p:cNvSpPr>
              <p:nvPr/>
            </p:nvSpPr>
            <p:spPr bwMode="auto">
              <a:xfrm>
                <a:off x="1594"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8" name="Freeform 3415">
                <a:extLst>
                  <a:ext uri="{FF2B5EF4-FFF2-40B4-BE49-F238E27FC236}">
                    <a16:creationId xmlns:a16="http://schemas.microsoft.com/office/drawing/2014/main" id="{A0E6E5F4-3A5B-4B08-987D-F19D4BE61525}"/>
                  </a:ext>
                </a:extLst>
              </p:cNvPr>
              <p:cNvSpPr>
                <a:spLocks/>
              </p:cNvSpPr>
              <p:nvPr/>
            </p:nvSpPr>
            <p:spPr bwMode="auto">
              <a:xfrm>
                <a:off x="1594"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09" name="Freeform 3416">
                <a:extLst>
                  <a:ext uri="{FF2B5EF4-FFF2-40B4-BE49-F238E27FC236}">
                    <a16:creationId xmlns:a16="http://schemas.microsoft.com/office/drawing/2014/main" id="{9D47BFB3-B785-46F8-ABA4-3F2706913242}"/>
                  </a:ext>
                </a:extLst>
              </p:cNvPr>
              <p:cNvSpPr>
                <a:spLocks/>
              </p:cNvSpPr>
              <p:nvPr/>
            </p:nvSpPr>
            <p:spPr bwMode="auto">
              <a:xfrm>
                <a:off x="1594"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0" name="Freeform 3417">
                <a:extLst>
                  <a:ext uri="{FF2B5EF4-FFF2-40B4-BE49-F238E27FC236}">
                    <a16:creationId xmlns:a16="http://schemas.microsoft.com/office/drawing/2014/main" id="{0C87E856-E71C-4E93-AF97-2B7321427D17}"/>
                  </a:ext>
                </a:extLst>
              </p:cNvPr>
              <p:cNvSpPr>
                <a:spLocks/>
              </p:cNvSpPr>
              <p:nvPr/>
            </p:nvSpPr>
            <p:spPr bwMode="auto">
              <a:xfrm>
                <a:off x="1594"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1" name="Freeform 3418">
                <a:extLst>
                  <a:ext uri="{FF2B5EF4-FFF2-40B4-BE49-F238E27FC236}">
                    <a16:creationId xmlns:a16="http://schemas.microsoft.com/office/drawing/2014/main" id="{474A5945-EE84-44B2-AEE1-374359D12348}"/>
                  </a:ext>
                </a:extLst>
              </p:cNvPr>
              <p:cNvSpPr>
                <a:spLocks/>
              </p:cNvSpPr>
              <p:nvPr/>
            </p:nvSpPr>
            <p:spPr bwMode="auto">
              <a:xfrm>
                <a:off x="1594"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2" name="Freeform 3419">
                <a:extLst>
                  <a:ext uri="{FF2B5EF4-FFF2-40B4-BE49-F238E27FC236}">
                    <a16:creationId xmlns:a16="http://schemas.microsoft.com/office/drawing/2014/main" id="{31E6CC3F-B250-47DF-8518-71B5A0F09741}"/>
                  </a:ext>
                </a:extLst>
              </p:cNvPr>
              <p:cNvSpPr>
                <a:spLocks/>
              </p:cNvSpPr>
              <p:nvPr/>
            </p:nvSpPr>
            <p:spPr bwMode="auto">
              <a:xfrm>
                <a:off x="1594"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13" name="Freeform 3420">
                <a:extLst>
                  <a:ext uri="{FF2B5EF4-FFF2-40B4-BE49-F238E27FC236}">
                    <a16:creationId xmlns:a16="http://schemas.microsoft.com/office/drawing/2014/main" id="{153813F9-0653-46E8-8CC7-8BBD5B40D6C2}"/>
                  </a:ext>
                </a:extLst>
              </p:cNvPr>
              <p:cNvSpPr>
                <a:spLocks/>
              </p:cNvSpPr>
              <p:nvPr/>
            </p:nvSpPr>
            <p:spPr bwMode="auto">
              <a:xfrm>
                <a:off x="1594"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3" name="Group 3622">
              <a:extLst>
                <a:ext uri="{FF2B5EF4-FFF2-40B4-BE49-F238E27FC236}">
                  <a16:creationId xmlns:a16="http://schemas.microsoft.com/office/drawing/2014/main" id="{664B2A62-FAB1-4B55-B695-DA755AD101A3}"/>
                </a:ext>
              </a:extLst>
            </p:cNvPr>
            <p:cNvGrpSpPr>
              <a:grpSpLocks/>
            </p:cNvGrpSpPr>
            <p:nvPr/>
          </p:nvGrpSpPr>
          <p:grpSpPr bwMode="auto">
            <a:xfrm>
              <a:off x="2574925" y="5315322"/>
              <a:ext cx="436563" cy="58738"/>
              <a:chOff x="1622" y="3888"/>
              <a:chExt cx="275" cy="37"/>
            </a:xfrm>
            <a:noFill/>
          </p:grpSpPr>
          <p:sp>
            <p:nvSpPr>
              <p:cNvPr id="4714" name="Freeform 3422">
                <a:extLst>
                  <a:ext uri="{FF2B5EF4-FFF2-40B4-BE49-F238E27FC236}">
                    <a16:creationId xmlns:a16="http://schemas.microsoft.com/office/drawing/2014/main" id="{1FBEEF0B-5D6F-4355-A048-4E6C597DCE60}"/>
                  </a:ext>
                </a:extLst>
              </p:cNvPr>
              <p:cNvSpPr>
                <a:spLocks/>
              </p:cNvSpPr>
              <p:nvPr/>
            </p:nvSpPr>
            <p:spPr bwMode="auto">
              <a:xfrm>
                <a:off x="1622"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5" name="Freeform 3423">
                <a:extLst>
                  <a:ext uri="{FF2B5EF4-FFF2-40B4-BE49-F238E27FC236}">
                    <a16:creationId xmlns:a16="http://schemas.microsoft.com/office/drawing/2014/main" id="{E9953F67-5707-4CCA-9C63-46DAA2AB5E42}"/>
                  </a:ext>
                </a:extLst>
              </p:cNvPr>
              <p:cNvSpPr>
                <a:spLocks/>
              </p:cNvSpPr>
              <p:nvPr/>
            </p:nvSpPr>
            <p:spPr bwMode="auto">
              <a:xfrm>
                <a:off x="1624"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6" name="Freeform 3424">
                <a:extLst>
                  <a:ext uri="{FF2B5EF4-FFF2-40B4-BE49-F238E27FC236}">
                    <a16:creationId xmlns:a16="http://schemas.microsoft.com/office/drawing/2014/main" id="{8A6B784E-4048-48D1-8117-F647DFCC16F3}"/>
                  </a:ext>
                </a:extLst>
              </p:cNvPr>
              <p:cNvSpPr>
                <a:spLocks/>
              </p:cNvSpPr>
              <p:nvPr/>
            </p:nvSpPr>
            <p:spPr bwMode="auto">
              <a:xfrm>
                <a:off x="1624"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7" name="Freeform 3425">
                <a:extLst>
                  <a:ext uri="{FF2B5EF4-FFF2-40B4-BE49-F238E27FC236}">
                    <a16:creationId xmlns:a16="http://schemas.microsoft.com/office/drawing/2014/main" id="{1D421B6E-F33E-47F8-BBB0-FB078A69A282}"/>
                  </a:ext>
                </a:extLst>
              </p:cNvPr>
              <p:cNvSpPr>
                <a:spLocks/>
              </p:cNvSpPr>
              <p:nvPr/>
            </p:nvSpPr>
            <p:spPr bwMode="auto">
              <a:xfrm>
                <a:off x="1624"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8" name="Freeform 3426">
                <a:extLst>
                  <a:ext uri="{FF2B5EF4-FFF2-40B4-BE49-F238E27FC236}">
                    <a16:creationId xmlns:a16="http://schemas.microsoft.com/office/drawing/2014/main" id="{01EC1323-B7C1-403C-B97E-20B31F6626CF}"/>
                  </a:ext>
                </a:extLst>
              </p:cNvPr>
              <p:cNvSpPr>
                <a:spLocks/>
              </p:cNvSpPr>
              <p:nvPr/>
            </p:nvSpPr>
            <p:spPr bwMode="auto">
              <a:xfrm>
                <a:off x="1624"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9" name="Freeform 3427">
                <a:extLst>
                  <a:ext uri="{FF2B5EF4-FFF2-40B4-BE49-F238E27FC236}">
                    <a16:creationId xmlns:a16="http://schemas.microsoft.com/office/drawing/2014/main" id="{D7050BF2-962E-4ACA-B78C-93D0627919F4}"/>
                  </a:ext>
                </a:extLst>
              </p:cNvPr>
              <p:cNvSpPr>
                <a:spLocks/>
              </p:cNvSpPr>
              <p:nvPr/>
            </p:nvSpPr>
            <p:spPr bwMode="auto">
              <a:xfrm>
                <a:off x="1624"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0" name="Freeform 3428">
                <a:extLst>
                  <a:ext uri="{FF2B5EF4-FFF2-40B4-BE49-F238E27FC236}">
                    <a16:creationId xmlns:a16="http://schemas.microsoft.com/office/drawing/2014/main" id="{39F9EB45-D984-45AE-BA00-B18A6CBA621D}"/>
                  </a:ext>
                </a:extLst>
              </p:cNvPr>
              <p:cNvSpPr>
                <a:spLocks/>
              </p:cNvSpPr>
              <p:nvPr/>
            </p:nvSpPr>
            <p:spPr bwMode="auto">
              <a:xfrm>
                <a:off x="1624"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1" name="Freeform 3429">
                <a:extLst>
                  <a:ext uri="{FF2B5EF4-FFF2-40B4-BE49-F238E27FC236}">
                    <a16:creationId xmlns:a16="http://schemas.microsoft.com/office/drawing/2014/main" id="{F6AB173A-CBC8-4D24-A221-83ABBECB29D8}"/>
                  </a:ext>
                </a:extLst>
              </p:cNvPr>
              <p:cNvSpPr>
                <a:spLocks/>
              </p:cNvSpPr>
              <p:nvPr/>
            </p:nvSpPr>
            <p:spPr bwMode="auto">
              <a:xfrm>
                <a:off x="1624"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2" name="Freeform 3430">
                <a:extLst>
                  <a:ext uri="{FF2B5EF4-FFF2-40B4-BE49-F238E27FC236}">
                    <a16:creationId xmlns:a16="http://schemas.microsoft.com/office/drawing/2014/main" id="{9C691D58-B1F8-413F-B160-D460C769CB0E}"/>
                  </a:ext>
                </a:extLst>
              </p:cNvPr>
              <p:cNvSpPr>
                <a:spLocks/>
              </p:cNvSpPr>
              <p:nvPr/>
            </p:nvSpPr>
            <p:spPr bwMode="auto">
              <a:xfrm>
                <a:off x="1624"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3" name="Freeform 3431">
                <a:extLst>
                  <a:ext uri="{FF2B5EF4-FFF2-40B4-BE49-F238E27FC236}">
                    <a16:creationId xmlns:a16="http://schemas.microsoft.com/office/drawing/2014/main" id="{2231A054-C527-4569-95AB-E364652AFDB8}"/>
                  </a:ext>
                </a:extLst>
              </p:cNvPr>
              <p:cNvSpPr>
                <a:spLocks/>
              </p:cNvSpPr>
              <p:nvPr/>
            </p:nvSpPr>
            <p:spPr bwMode="auto">
              <a:xfrm>
                <a:off x="1624"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4" name="Freeform 3432">
                <a:extLst>
                  <a:ext uri="{FF2B5EF4-FFF2-40B4-BE49-F238E27FC236}">
                    <a16:creationId xmlns:a16="http://schemas.microsoft.com/office/drawing/2014/main" id="{007E8155-089A-424E-AC4A-62CD316EBE88}"/>
                  </a:ext>
                </a:extLst>
              </p:cNvPr>
              <p:cNvSpPr>
                <a:spLocks/>
              </p:cNvSpPr>
              <p:nvPr/>
            </p:nvSpPr>
            <p:spPr bwMode="auto">
              <a:xfrm>
                <a:off x="1624"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5" name="Freeform 3433">
                <a:extLst>
                  <a:ext uri="{FF2B5EF4-FFF2-40B4-BE49-F238E27FC236}">
                    <a16:creationId xmlns:a16="http://schemas.microsoft.com/office/drawing/2014/main" id="{D2DDBE00-998C-4552-A106-B43DDE70ED13}"/>
                  </a:ext>
                </a:extLst>
              </p:cNvPr>
              <p:cNvSpPr>
                <a:spLocks/>
              </p:cNvSpPr>
              <p:nvPr/>
            </p:nvSpPr>
            <p:spPr bwMode="auto">
              <a:xfrm>
                <a:off x="1624"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6" name="Freeform 3434">
                <a:extLst>
                  <a:ext uri="{FF2B5EF4-FFF2-40B4-BE49-F238E27FC236}">
                    <a16:creationId xmlns:a16="http://schemas.microsoft.com/office/drawing/2014/main" id="{E510610C-2EC5-4F0F-90AD-8E8E1109263A}"/>
                  </a:ext>
                </a:extLst>
              </p:cNvPr>
              <p:cNvSpPr>
                <a:spLocks/>
              </p:cNvSpPr>
              <p:nvPr/>
            </p:nvSpPr>
            <p:spPr bwMode="auto">
              <a:xfrm>
                <a:off x="1624"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7" name="Freeform 3435">
                <a:extLst>
                  <a:ext uri="{FF2B5EF4-FFF2-40B4-BE49-F238E27FC236}">
                    <a16:creationId xmlns:a16="http://schemas.microsoft.com/office/drawing/2014/main" id="{7C40C57A-28C8-4E13-8853-E37630288748}"/>
                  </a:ext>
                </a:extLst>
              </p:cNvPr>
              <p:cNvSpPr>
                <a:spLocks/>
              </p:cNvSpPr>
              <p:nvPr/>
            </p:nvSpPr>
            <p:spPr bwMode="auto">
              <a:xfrm>
                <a:off x="1624"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8" name="Freeform 3436">
                <a:extLst>
                  <a:ext uri="{FF2B5EF4-FFF2-40B4-BE49-F238E27FC236}">
                    <a16:creationId xmlns:a16="http://schemas.microsoft.com/office/drawing/2014/main" id="{15A35CAC-9DB0-46AF-98CD-3E648C32C397}"/>
                  </a:ext>
                </a:extLst>
              </p:cNvPr>
              <p:cNvSpPr>
                <a:spLocks/>
              </p:cNvSpPr>
              <p:nvPr/>
            </p:nvSpPr>
            <p:spPr bwMode="auto">
              <a:xfrm>
                <a:off x="1624"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29" name="Freeform 3437">
                <a:extLst>
                  <a:ext uri="{FF2B5EF4-FFF2-40B4-BE49-F238E27FC236}">
                    <a16:creationId xmlns:a16="http://schemas.microsoft.com/office/drawing/2014/main" id="{2BBABA0E-2AE2-42F4-87B9-6E7497477492}"/>
                  </a:ext>
                </a:extLst>
              </p:cNvPr>
              <p:cNvSpPr>
                <a:spLocks/>
              </p:cNvSpPr>
              <p:nvPr/>
            </p:nvSpPr>
            <p:spPr bwMode="auto">
              <a:xfrm>
                <a:off x="1624"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0" name="Freeform 3438">
                <a:extLst>
                  <a:ext uri="{FF2B5EF4-FFF2-40B4-BE49-F238E27FC236}">
                    <a16:creationId xmlns:a16="http://schemas.microsoft.com/office/drawing/2014/main" id="{67959ACD-138A-4E7B-A968-2527A24AB7C4}"/>
                  </a:ext>
                </a:extLst>
              </p:cNvPr>
              <p:cNvSpPr>
                <a:spLocks/>
              </p:cNvSpPr>
              <p:nvPr/>
            </p:nvSpPr>
            <p:spPr bwMode="auto">
              <a:xfrm>
                <a:off x="1624"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1" name="Freeform 3439">
                <a:extLst>
                  <a:ext uri="{FF2B5EF4-FFF2-40B4-BE49-F238E27FC236}">
                    <a16:creationId xmlns:a16="http://schemas.microsoft.com/office/drawing/2014/main" id="{669A7A86-5219-424D-A266-F916D8B1A629}"/>
                  </a:ext>
                </a:extLst>
              </p:cNvPr>
              <p:cNvSpPr>
                <a:spLocks/>
              </p:cNvSpPr>
              <p:nvPr/>
            </p:nvSpPr>
            <p:spPr bwMode="auto">
              <a:xfrm>
                <a:off x="1624"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2" name="Freeform 3440">
                <a:extLst>
                  <a:ext uri="{FF2B5EF4-FFF2-40B4-BE49-F238E27FC236}">
                    <a16:creationId xmlns:a16="http://schemas.microsoft.com/office/drawing/2014/main" id="{540AAF1A-1B02-4ABF-A273-649483D8347A}"/>
                  </a:ext>
                </a:extLst>
              </p:cNvPr>
              <p:cNvSpPr>
                <a:spLocks/>
              </p:cNvSpPr>
              <p:nvPr/>
            </p:nvSpPr>
            <p:spPr bwMode="auto">
              <a:xfrm>
                <a:off x="1624"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3" name="Freeform 3441">
                <a:extLst>
                  <a:ext uri="{FF2B5EF4-FFF2-40B4-BE49-F238E27FC236}">
                    <a16:creationId xmlns:a16="http://schemas.microsoft.com/office/drawing/2014/main" id="{1F67130A-2587-4381-86B8-71514A9CC4E7}"/>
                  </a:ext>
                </a:extLst>
              </p:cNvPr>
              <p:cNvSpPr>
                <a:spLocks/>
              </p:cNvSpPr>
              <p:nvPr/>
            </p:nvSpPr>
            <p:spPr bwMode="auto">
              <a:xfrm>
                <a:off x="1624"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4" name="Freeform 3442">
                <a:extLst>
                  <a:ext uri="{FF2B5EF4-FFF2-40B4-BE49-F238E27FC236}">
                    <a16:creationId xmlns:a16="http://schemas.microsoft.com/office/drawing/2014/main" id="{38D4FD12-E292-40B4-B58A-D2A2416F9FC2}"/>
                  </a:ext>
                </a:extLst>
              </p:cNvPr>
              <p:cNvSpPr>
                <a:spLocks/>
              </p:cNvSpPr>
              <p:nvPr/>
            </p:nvSpPr>
            <p:spPr bwMode="auto">
              <a:xfrm>
                <a:off x="1624"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5" name="Freeform 3443">
                <a:extLst>
                  <a:ext uri="{FF2B5EF4-FFF2-40B4-BE49-F238E27FC236}">
                    <a16:creationId xmlns:a16="http://schemas.microsoft.com/office/drawing/2014/main" id="{54AAEA23-B4EF-4F8A-8B98-1167A35F2E17}"/>
                  </a:ext>
                </a:extLst>
              </p:cNvPr>
              <p:cNvSpPr>
                <a:spLocks/>
              </p:cNvSpPr>
              <p:nvPr/>
            </p:nvSpPr>
            <p:spPr bwMode="auto">
              <a:xfrm>
                <a:off x="1624"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6" name="Freeform 3444">
                <a:extLst>
                  <a:ext uri="{FF2B5EF4-FFF2-40B4-BE49-F238E27FC236}">
                    <a16:creationId xmlns:a16="http://schemas.microsoft.com/office/drawing/2014/main" id="{5FFB98DA-95CA-4FEA-BBC7-88D5BCB50D79}"/>
                  </a:ext>
                </a:extLst>
              </p:cNvPr>
              <p:cNvSpPr>
                <a:spLocks/>
              </p:cNvSpPr>
              <p:nvPr/>
            </p:nvSpPr>
            <p:spPr bwMode="auto">
              <a:xfrm>
                <a:off x="1624"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7" name="Freeform 3445">
                <a:extLst>
                  <a:ext uri="{FF2B5EF4-FFF2-40B4-BE49-F238E27FC236}">
                    <a16:creationId xmlns:a16="http://schemas.microsoft.com/office/drawing/2014/main" id="{D0E67606-5FE2-46A5-BDCA-80FE7D34C599}"/>
                  </a:ext>
                </a:extLst>
              </p:cNvPr>
              <p:cNvSpPr>
                <a:spLocks/>
              </p:cNvSpPr>
              <p:nvPr/>
            </p:nvSpPr>
            <p:spPr bwMode="auto">
              <a:xfrm>
                <a:off x="1624"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8" name="Freeform 3446">
                <a:extLst>
                  <a:ext uri="{FF2B5EF4-FFF2-40B4-BE49-F238E27FC236}">
                    <a16:creationId xmlns:a16="http://schemas.microsoft.com/office/drawing/2014/main" id="{0A5D29B4-E357-4492-863C-0ED16B49B4B1}"/>
                  </a:ext>
                </a:extLst>
              </p:cNvPr>
              <p:cNvSpPr>
                <a:spLocks/>
              </p:cNvSpPr>
              <p:nvPr/>
            </p:nvSpPr>
            <p:spPr bwMode="auto">
              <a:xfrm>
                <a:off x="1653"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39" name="Freeform 3447">
                <a:extLst>
                  <a:ext uri="{FF2B5EF4-FFF2-40B4-BE49-F238E27FC236}">
                    <a16:creationId xmlns:a16="http://schemas.microsoft.com/office/drawing/2014/main" id="{0B1D7E73-3C21-4898-AF41-018500A65DD9}"/>
                  </a:ext>
                </a:extLst>
              </p:cNvPr>
              <p:cNvSpPr>
                <a:spLocks/>
              </p:cNvSpPr>
              <p:nvPr/>
            </p:nvSpPr>
            <p:spPr bwMode="auto">
              <a:xfrm>
                <a:off x="1655" y="3890"/>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0" name="Freeform 3448">
                <a:extLst>
                  <a:ext uri="{FF2B5EF4-FFF2-40B4-BE49-F238E27FC236}">
                    <a16:creationId xmlns:a16="http://schemas.microsoft.com/office/drawing/2014/main" id="{05EA9F39-665C-42A9-9AE6-37C4562192C5}"/>
                  </a:ext>
                </a:extLst>
              </p:cNvPr>
              <p:cNvSpPr>
                <a:spLocks/>
              </p:cNvSpPr>
              <p:nvPr/>
            </p:nvSpPr>
            <p:spPr bwMode="auto">
              <a:xfrm>
                <a:off x="1655" y="389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1" name="Freeform 3449">
                <a:extLst>
                  <a:ext uri="{FF2B5EF4-FFF2-40B4-BE49-F238E27FC236}">
                    <a16:creationId xmlns:a16="http://schemas.microsoft.com/office/drawing/2014/main" id="{E1434791-912F-40C8-9601-28784020A311}"/>
                  </a:ext>
                </a:extLst>
              </p:cNvPr>
              <p:cNvSpPr>
                <a:spLocks/>
              </p:cNvSpPr>
              <p:nvPr/>
            </p:nvSpPr>
            <p:spPr bwMode="auto">
              <a:xfrm>
                <a:off x="1655" y="3892"/>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2" name="Freeform 3450">
                <a:extLst>
                  <a:ext uri="{FF2B5EF4-FFF2-40B4-BE49-F238E27FC236}">
                    <a16:creationId xmlns:a16="http://schemas.microsoft.com/office/drawing/2014/main" id="{D1B51E4B-B60C-4164-8E19-7DCCFFDB85DD}"/>
                  </a:ext>
                </a:extLst>
              </p:cNvPr>
              <p:cNvSpPr>
                <a:spLocks/>
              </p:cNvSpPr>
              <p:nvPr/>
            </p:nvSpPr>
            <p:spPr bwMode="auto">
              <a:xfrm>
                <a:off x="1655" y="3894"/>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3" name="Freeform 3451">
                <a:extLst>
                  <a:ext uri="{FF2B5EF4-FFF2-40B4-BE49-F238E27FC236}">
                    <a16:creationId xmlns:a16="http://schemas.microsoft.com/office/drawing/2014/main" id="{B973D547-187D-43CF-8971-4DF8D7D01DB5}"/>
                  </a:ext>
                </a:extLst>
              </p:cNvPr>
              <p:cNvSpPr>
                <a:spLocks/>
              </p:cNvSpPr>
              <p:nvPr/>
            </p:nvSpPr>
            <p:spPr bwMode="auto">
              <a:xfrm>
                <a:off x="1655" y="3895"/>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4" name="Freeform 3452">
                <a:extLst>
                  <a:ext uri="{FF2B5EF4-FFF2-40B4-BE49-F238E27FC236}">
                    <a16:creationId xmlns:a16="http://schemas.microsoft.com/office/drawing/2014/main" id="{D0E1E1C4-F13F-4487-9D3C-2C176174099D}"/>
                  </a:ext>
                </a:extLst>
              </p:cNvPr>
              <p:cNvSpPr>
                <a:spLocks/>
              </p:cNvSpPr>
              <p:nvPr/>
            </p:nvSpPr>
            <p:spPr bwMode="auto">
              <a:xfrm>
                <a:off x="1655" y="389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5" name="Freeform 3453">
                <a:extLst>
                  <a:ext uri="{FF2B5EF4-FFF2-40B4-BE49-F238E27FC236}">
                    <a16:creationId xmlns:a16="http://schemas.microsoft.com/office/drawing/2014/main" id="{6AD6B02A-9DF8-49DF-B4A3-92838D031288}"/>
                  </a:ext>
                </a:extLst>
              </p:cNvPr>
              <p:cNvSpPr>
                <a:spLocks/>
              </p:cNvSpPr>
              <p:nvPr/>
            </p:nvSpPr>
            <p:spPr bwMode="auto">
              <a:xfrm>
                <a:off x="1655" y="3898"/>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6" name="Freeform 3454">
                <a:extLst>
                  <a:ext uri="{FF2B5EF4-FFF2-40B4-BE49-F238E27FC236}">
                    <a16:creationId xmlns:a16="http://schemas.microsoft.com/office/drawing/2014/main" id="{D79C9C46-25A8-4C2E-9E9D-825538073BBB}"/>
                  </a:ext>
                </a:extLst>
              </p:cNvPr>
              <p:cNvSpPr>
                <a:spLocks/>
              </p:cNvSpPr>
              <p:nvPr/>
            </p:nvSpPr>
            <p:spPr bwMode="auto">
              <a:xfrm>
                <a:off x="1655" y="3899"/>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7" name="Freeform 3455">
                <a:extLst>
                  <a:ext uri="{FF2B5EF4-FFF2-40B4-BE49-F238E27FC236}">
                    <a16:creationId xmlns:a16="http://schemas.microsoft.com/office/drawing/2014/main" id="{69754171-19A8-49E7-9948-31748725D1AF}"/>
                  </a:ext>
                </a:extLst>
              </p:cNvPr>
              <p:cNvSpPr>
                <a:spLocks/>
              </p:cNvSpPr>
              <p:nvPr/>
            </p:nvSpPr>
            <p:spPr bwMode="auto">
              <a:xfrm>
                <a:off x="1655" y="3901"/>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8" name="Freeform 3456">
                <a:extLst>
                  <a:ext uri="{FF2B5EF4-FFF2-40B4-BE49-F238E27FC236}">
                    <a16:creationId xmlns:a16="http://schemas.microsoft.com/office/drawing/2014/main" id="{BC94189B-A11F-4E01-A0EC-96F6729ED067}"/>
                  </a:ext>
                </a:extLst>
              </p:cNvPr>
              <p:cNvSpPr>
                <a:spLocks/>
              </p:cNvSpPr>
              <p:nvPr/>
            </p:nvSpPr>
            <p:spPr bwMode="auto">
              <a:xfrm>
                <a:off x="1655" y="390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49" name="Freeform 3457">
                <a:extLst>
                  <a:ext uri="{FF2B5EF4-FFF2-40B4-BE49-F238E27FC236}">
                    <a16:creationId xmlns:a16="http://schemas.microsoft.com/office/drawing/2014/main" id="{BB4FDDB8-CC2F-4FFD-BED6-CD0931297E85}"/>
                  </a:ext>
                </a:extLst>
              </p:cNvPr>
              <p:cNvSpPr>
                <a:spLocks/>
              </p:cNvSpPr>
              <p:nvPr/>
            </p:nvSpPr>
            <p:spPr bwMode="auto">
              <a:xfrm>
                <a:off x="1655" y="3904"/>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0" name="Freeform 3458">
                <a:extLst>
                  <a:ext uri="{FF2B5EF4-FFF2-40B4-BE49-F238E27FC236}">
                    <a16:creationId xmlns:a16="http://schemas.microsoft.com/office/drawing/2014/main" id="{ED5BA9CA-84F8-4928-868B-4B109D941F0E}"/>
                  </a:ext>
                </a:extLst>
              </p:cNvPr>
              <p:cNvSpPr>
                <a:spLocks/>
              </p:cNvSpPr>
              <p:nvPr/>
            </p:nvSpPr>
            <p:spPr bwMode="auto">
              <a:xfrm>
                <a:off x="1655" y="390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1" name="Freeform 3459">
                <a:extLst>
                  <a:ext uri="{FF2B5EF4-FFF2-40B4-BE49-F238E27FC236}">
                    <a16:creationId xmlns:a16="http://schemas.microsoft.com/office/drawing/2014/main" id="{4B868AD4-687B-4A94-95B0-E13F556D3292}"/>
                  </a:ext>
                </a:extLst>
              </p:cNvPr>
              <p:cNvSpPr>
                <a:spLocks/>
              </p:cNvSpPr>
              <p:nvPr/>
            </p:nvSpPr>
            <p:spPr bwMode="auto">
              <a:xfrm>
                <a:off x="1655" y="3907"/>
                <a:ext cx="27"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2" name="Freeform 3460">
                <a:extLst>
                  <a:ext uri="{FF2B5EF4-FFF2-40B4-BE49-F238E27FC236}">
                    <a16:creationId xmlns:a16="http://schemas.microsoft.com/office/drawing/2014/main" id="{08737863-00C8-4396-BA80-147462D494B9}"/>
                  </a:ext>
                </a:extLst>
              </p:cNvPr>
              <p:cNvSpPr>
                <a:spLocks/>
              </p:cNvSpPr>
              <p:nvPr/>
            </p:nvSpPr>
            <p:spPr bwMode="auto">
              <a:xfrm>
                <a:off x="1655" y="3908"/>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3" name="Freeform 3461">
                <a:extLst>
                  <a:ext uri="{FF2B5EF4-FFF2-40B4-BE49-F238E27FC236}">
                    <a16:creationId xmlns:a16="http://schemas.microsoft.com/office/drawing/2014/main" id="{90048918-F7B7-4780-B9F4-EDA0A7690DE4}"/>
                  </a:ext>
                </a:extLst>
              </p:cNvPr>
              <p:cNvSpPr>
                <a:spLocks/>
              </p:cNvSpPr>
              <p:nvPr/>
            </p:nvSpPr>
            <p:spPr bwMode="auto">
              <a:xfrm>
                <a:off x="1655" y="3909"/>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4" name="Freeform 3462">
                <a:extLst>
                  <a:ext uri="{FF2B5EF4-FFF2-40B4-BE49-F238E27FC236}">
                    <a16:creationId xmlns:a16="http://schemas.microsoft.com/office/drawing/2014/main" id="{A12CD869-8C84-47B7-AA62-4AE9782C253B}"/>
                  </a:ext>
                </a:extLst>
              </p:cNvPr>
              <p:cNvSpPr>
                <a:spLocks/>
              </p:cNvSpPr>
              <p:nvPr/>
            </p:nvSpPr>
            <p:spPr bwMode="auto">
              <a:xfrm>
                <a:off x="1655" y="391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5" name="Freeform 3463">
                <a:extLst>
                  <a:ext uri="{FF2B5EF4-FFF2-40B4-BE49-F238E27FC236}">
                    <a16:creationId xmlns:a16="http://schemas.microsoft.com/office/drawing/2014/main" id="{622B5EBD-41A0-4962-A3B3-A4B6C015A1A6}"/>
                  </a:ext>
                </a:extLst>
              </p:cNvPr>
              <p:cNvSpPr>
                <a:spLocks/>
              </p:cNvSpPr>
              <p:nvPr/>
            </p:nvSpPr>
            <p:spPr bwMode="auto">
              <a:xfrm>
                <a:off x="1655" y="391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6" name="Freeform 3464">
                <a:extLst>
                  <a:ext uri="{FF2B5EF4-FFF2-40B4-BE49-F238E27FC236}">
                    <a16:creationId xmlns:a16="http://schemas.microsoft.com/office/drawing/2014/main" id="{D259F370-EA50-4B5D-A165-085EB85966F1}"/>
                  </a:ext>
                </a:extLst>
              </p:cNvPr>
              <p:cNvSpPr>
                <a:spLocks/>
              </p:cNvSpPr>
              <p:nvPr/>
            </p:nvSpPr>
            <p:spPr bwMode="auto">
              <a:xfrm>
                <a:off x="1655" y="3913"/>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7" name="Freeform 3465">
                <a:extLst>
                  <a:ext uri="{FF2B5EF4-FFF2-40B4-BE49-F238E27FC236}">
                    <a16:creationId xmlns:a16="http://schemas.microsoft.com/office/drawing/2014/main" id="{4E9D47C4-BA7D-4BB2-AE28-69C9A8EA7C1E}"/>
                  </a:ext>
                </a:extLst>
              </p:cNvPr>
              <p:cNvSpPr>
                <a:spLocks/>
              </p:cNvSpPr>
              <p:nvPr/>
            </p:nvSpPr>
            <p:spPr bwMode="auto">
              <a:xfrm>
                <a:off x="1655" y="391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8" name="Freeform 3466">
                <a:extLst>
                  <a:ext uri="{FF2B5EF4-FFF2-40B4-BE49-F238E27FC236}">
                    <a16:creationId xmlns:a16="http://schemas.microsoft.com/office/drawing/2014/main" id="{F6C1E56A-F876-4035-95FB-B69C17541ED2}"/>
                  </a:ext>
                </a:extLst>
              </p:cNvPr>
              <p:cNvSpPr>
                <a:spLocks/>
              </p:cNvSpPr>
              <p:nvPr/>
            </p:nvSpPr>
            <p:spPr bwMode="auto">
              <a:xfrm>
                <a:off x="1655" y="391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59" name="Freeform 3467">
                <a:extLst>
                  <a:ext uri="{FF2B5EF4-FFF2-40B4-BE49-F238E27FC236}">
                    <a16:creationId xmlns:a16="http://schemas.microsoft.com/office/drawing/2014/main" id="{83972C53-470C-4C2F-A564-213C71253833}"/>
                  </a:ext>
                </a:extLst>
              </p:cNvPr>
              <p:cNvSpPr>
                <a:spLocks/>
              </p:cNvSpPr>
              <p:nvPr/>
            </p:nvSpPr>
            <p:spPr bwMode="auto">
              <a:xfrm>
                <a:off x="1655" y="3917"/>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0" name="Freeform 3468">
                <a:extLst>
                  <a:ext uri="{FF2B5EF4-FFF2-40B4-BE49-F238E27FC236}">
                    <a16:creationId xmlns:a16="http://schemas.microsoft.com/office/drawing/2014/main" id="{CA6451D8-3FF3-4A94-B0B9-76FE1F97B977}"/>
                  </a:ext>
                </a:extLst>
              </p:cNvPr>
              <p:cNvSpPr>
                <a:spLocks/>
              </p:cNvSpPr>
              <p:nvPr/>
            </p:nvSpPr>
            <p:spPr bwMode="auto">
              <a:xfrm>
                <a:off x="1655" y="3919"/>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1" name="Freeform 3469">
                <a:extLst>
                  <a:ext uri="{FF2B5EF4-FFF2-40B4-BE49-F238E27FC236}">
                    <a16:creationId xmlns:a16="http://schemas.microsoft.com/office/drawing/2014/main" id="{DC0B3CB8-1543-4663-B1E4-7F90A44802AF}"/>
                  </a:ext>
                </a:extLst>
              </p:cNvPr>
              <p:cNvSpPr>
                <a:spLocks/>
              </p:cNvSpPr>
              <p:nvPr/>
            </p:nvSpPr>
            <p:spPr bwMode="auto">
              <a:xfrm>
                <a:off x="1655" y="3920"/>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2" name="Freeform 3470">
                <a:extLst>
                  <a:ext uri="{FF2B5EF4-FFF2-40B4-BE49-F238E27FC236}">
                    <a16:creationId xmlns:a16="http://schemas.microsoft.com/office/drawing/2014/main" id="{FDE9EB61-A1D8-42FC-914F-669A95D44013}"/>
                  </a:ext>
                </a:extLst>
              </p:cNvPr>
              <p:cNvSpPr>
                <a:spLocks/>
              </p:cNvSpPr>
              <p:nvPr/>
            </p:nvSpPr>
            <p:spPr bwMode="auto">
              <a:xfrm>
                <a:off x="1683"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3" name="Freeform 3471">
                <a:extLst>
                  <a:ext uri="{FF2B5EF4-FFF2-40B4-BE49-F238E27FC236}">
                    <a16:creationId xmlns:a16="http://schemas.microsoft.com/office/drawing/2014/main" id="{34CCA741-61A9-4F1C-80F1-474FAC7FE2DE}"/>
                  </a:ext>
                </a:extLst>
              </p:cNvPr>
              <p:cNvSpPr>
                <a:spLocks/>
              </p:cNvSpPr>
              <p:nvPr/>
            </p:nvSpPr>
            <p:spPr bwMode="auto">
              <a:xfrm>
                <a:off x="1685"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4" name="Freeform 3472">
                <a:extLst>
                  <a:ext uri="{FF2B5EF4-FFF2-40B4-BE49-F238E27FC236}">
                    <a16:creationId xmlns:a16="http://schemas.microsoft.com/office/drawing/2014/main" id="{1EC08423-86DA-48B0-A8A9-4432C6C197E4}"/>
                  </a:ext>
                </a:extLst>
              </p:cNvPr>
              <p:cNvSpPr>
                <a:spLocks/>
              </p:cNvSpPr>
              <p:nvPr/>
            </p:nvSpPr>
            <p:spPr bwMode="auto">
              <a:xfrm>
                <a:off x="1685"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5" name="Freeform 3473">
                <a:extLst>
                  <a:ext uri="{FF2B5EF4-FFF2-40B4-BE49-F238E27FC236}">
                    <a16:creationId xmlns:a16="http://schemas.microsoft.com/office/drawing/2014/main" id="{07558495-1F00-4C6A-A8A3-59B3D536BE9A}"/>
                  </a:ext>
                </a:extLst>
              </p:cNvPr>
              <p:cNvSpPr>
                <a:spLocks/>
              </p:cNvSpPr>
              <p:nvPr/>
            </p:nvSpPr>
            <p:spPr bwMode="auto">
              <a:xfrm>
                <a:off x="1685"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6" name="Freeform 3474">
                <a:extLst>
                  <a:ext uri="{FF2B5EF4-FFF2-40B4-BE49-F238E27FC236}">
                    <a16:creationId xmlns:a16="http://schemas.microsoft.com/office/drawing/2014/main" id="{93E0B8F8-D3DE-4D3C-91DD-689331C3A3D0}"/>
                  </a:ext>
                </a:extLst>
              </p:cNvPr>
              <p:cNvSpPr>
                <a:spLocks/>
              </p:cNvSpPr>
              <p:nvPr/>
            </p:nvSpPr>
            <p:spPr bwMode="auto">
              <a:xfrm>
                <a:off x="1685"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7" name="Freeform 3475">
                <a:extLst>
                  <a:ext uri="{FF2B5EF4-FFF2-40B4-BE49-F238E27FC236}">
                    <a16:creationId xmlns:a16="http://schemas.microsoft.com/office/drawing/2014/main" id="{A7A6DA13-C0F3-4DEF-A0DA-8969B8D56204}"/>
                  </a:ext>
                </a:extLst>
              </p:cNvPr>
              <p:cNvSpPr>
                <a:spLocks/>
              </p:cNvSpPr>
              <p:nvPr/>
            </p:nvSpPr>
            <p:spPr bwMode="auto">
              <a:xfrm>
                <a:off x="1685"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8" name="Freeform 3476">
                <a:extLst>
                  <a:ext uri="{FF2B5EF4-FFF2-40B4-BE49-F238E27FC236}">
                    <a16:creationId xmlns:a16="http://schemas.microsoft.com/office/drawing/2014/main" id="{639553F3-0286-488D-9E82-45911131E08E}"/>
                  </a:ext>
                </a:extLst>
              </p:cNvPr>
              <p:cNvSpPr>
                <a:spLocks/>
              </p:cNvSpPr>
              <p:nvPr/>
            </p:nvSpPr>
            <p:spPr bwMode="auto">
              <a:xfrm>
                <a:off x="1685"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69" name="Freeform 3477">
                <a:extLst>
                  <a:ext uri="{FF2B5EF4-FFF2-40B4-BE49-F238E27FC236}">
                    <a16:creationId xmlns:a16="http://schemas.microsoft.com/office/drawing/2014/main" id="{78D76469-75F3-46DE-A650-E1F455DB10D4}"/>
                  </a:ext>
                </a:extLst>
              </p:cNvPr>
              <p:cNvSpPr>
                <a:spLocks/>
              </p:cNvSpPr>
              <p:nvPr/>
            </p:nvSpPr>
            <p:spPr bwMode="auto">
              <a:xfrm>
                <a:off x="1685"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0" name="Freeform 3478">
                <a:extLst>
                  <a:ext uri="{FF2B5EF4-FFF2-40B4-BE49-F238E27FC236}">
                    <a16:creationId xmlns:a16="http://schemas.microsoft.com/office/drawing/2014/main" id="{9E57459F-5FD5-4C5D-A7CF-4140881E281E}"/>
                  </a:ext>
                </a:extLst>
              </p:cNvPr>
              <p:cNvSpPr>
                <a:spLocks/>
              </p:cNvSpPr>
              <p:nvPr/>
            </p:nvSpPr>
            <p:spPr bwMode="auto">
              <a:xfrm>
                <a:off x="1685"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1" name="Freeform 3479">
                <a:extLst>
                  <a:ext uri="{FF2B5EF4-FFF2-40B4-BE49-F238E27FC236}">
                    <a16:creationId xmlns:a16="http://schemas.microsoft.com/office/drawing/2014/main" id="{AA70532C-48B3-452F-9FF9-AFFCE57D11F3}"/>
                  </a:ext>
                </a:extLst>
              </p:cNvPr>
              <p:cNvSpPr>
                <a:spLocks/>
              </p:cNvSpPr>
              <p:nvPr/>
            </p:nvSpPr>
            <p:spPr bwMode="auto">
              <a:xfrm>
                <a:off x="1685"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2" name="Freeform 3480">
                <a:extLst>
                  <a:ext uri="{FF2B5EF4-FFF2-40B4-BE49-F238E27FC236}">
                    <a16:creationId xmlns:a16="http://schemas.microsoft.com/office/drawing/2014/main" id="{75211CBC-7A1F-4DFB-93C7-412A58308993}"/>
                  </a:ext>
                </a:extLst>
              </p:cNvPr>
              <p:cNvSpPr>
                <a:spLocks/>
              </p:cNvSpPr>
              <p:nvPr/>
            </p:nvSpPr>
            <p:spPr bwMode="auto">
              <a:xfrm>
                <a:off x="1685"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3" name="Freeform 3481">
                <a:extLst>
                  <a:ext uri="{FF2B5EF4-FFF2-40B4-BE49-F238E27FC236}">
                    <a16:creationId xmlns:a16="http://schemas.microsoft.com/office/drawing/2014/main" id="{58BE88CA-8E44-40D4-8919-CF58F9F45D62}"/>
                  </a:ext>
                </a:extLst>
              </p:cNvPr>
              <p:cNvSpPr>
                <a:spLocks/>
              </p:cNvSpPr>
              <p:nvPr/>
            </p:nvSpPr>
            <p:spPr bwMode="auto">
              <a:xfrm>
                <a:off x="1685"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4" name="Freeform 3482">
                <a:extLst>
                  <a:ext uri="{FF2B5EF4-FFF2-40B4-BE49-F238E27FC236}">
                    <a16:creationId xmlns:a16="http://schemas.microsoft.com/office/drawing/2014/main" id="{ACC7BFC3-196B-4809-A96E-3650E8BA5EC8}"/>
                  </a:ext>
                </a:extLst>
              </p:cNvPr>
              <p:cNvSpPr>
                <a:spLocks/>
              </p:cNvSpPr>
              <p:nvPr/>
            </p:nvSpPr>
            <p:spPr bwMode="auto">
              <a:xfrm>
                <a:off x="1685"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5" name="Freeform 3483">
                <a:extLst>
                  <a:ext uri="{FF2B5EF4-FFF2-40B4-BE49-F238E27FC236}">
                    <a16:creationId xmlns:a16="http://schemas.microsoft.com/office/drawing/2014/main" id="{50309EA8-8419-48B7-9E9F-9157B8D0A2DC}"/>
                  </a:ext>
                </a:extLst>
              </p:cNvPr>
              <p:cNvSpPr>
                <a:spLocks/>
              </p:cNvSpPr>
              <p:nvPr/>
            </p:nvSpPr>
            <p:spPr bwMode="auto">
              <a:xfrm>
                <a:off x="1685"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6" name="Freeform 3484">
                <a:extLst>
                  <a:ext uri="{FF2B5EF4-FFF2-40B4-BE49-F238E27FC236}">
                    <a16:creationId xmlns:a16="http://schemas.microsoft.com/office/drawing/2014/main" id="{93103C4D-9026-499A-B24F-7454DC949DE9}"/>
                  </a:ext>
                </a:extLst>
              </p:cNvPr>
              <p:cNvSpPr>
                <a:spLocks/>
              </p:cNvSpPr>
              <p:nvPr/>
            </p:nvSpPr>
            <p:spPr bwMode="auto">
              <a:xfrm>
                <a:off x="1685"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7" name="Freeform 3485">
                <a:extLst>
                  <a:ext uri="{FF2B5EF4-FFF2-40B4-BE49-F238E27FC236}">
                    <a16:creationId xmlns:a16="http://schemas.microsoft.com/office/drawing/2014/main" id="{1D3B909F-5F56-4D45-B13B-62245B3C7B33}"/>
                  </a:ext>
                </a:extLst>
              </p:cNvPr>
              <p:cNvSpPr>
                <a:spLocks/>
              </p:cNvSpPr>
              <p:nvPr/>
            </p:nvSpPr>
            <p:spPr bwMode="auto">
              <a:xfrm>
                <a:off x="1685"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8" name="Freeform 3486">
                <a:extLst>
                  <a:ext uri="{FF2B5EF4-FFF2-40B4-BE49-F238E27FC236}">
                    <a16:creationId xmlns:a16="http://schemas.microsoft.com/office/drawing/2014/main" id="{84471FDE-9A1A-467B-9979-32F77D93E966}"/>
                  </a:ext>
                </a:extLst>
              </p:cNvPr>
              <p:cNvSpPr>
                <a:spLocks/>
              </p:cNvSpPr>
              <p:nvPr/>
            </p:nvSpPr>
            <p:spPr bwMode="auto">
              <a:xfrm>
                <a:off x="1685"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79" name="Freeform 3487">
                <a:extLst>
                  <a:ext uri="{FF2B5EF4-FFF2-40B4-BE49-F238E27FC236}">
                    <a16:creationId xmlns:a16="http://schemas.microsoft.com/office/drawing/2014/main" id="{1F0EBAC6-1EFE-4764-90B0-16C71EE90E4F}"/>
                  </a:ext>
                </a:extLst>
              </p:cNvPr>
              <p:cNvSpPr>
                <a:spLocks/>
              </p:cNvSpPr>
              <p:nvPr/>
            </p:nvSpPr>
            <p:spPr bwMode="auto">
              <a:xfrm>
                <a:off x="1685"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0" name="Freeform 3488">
                <a:extLst>
                  <a:ext uri="{FF2B5EF4-FFF2-40B4-BE49-F238E27FC236}">
                    <a16:creationId xmlns:a16="http://schemas.microsoft.com/office/drawing/2014/main" id="{F2997AE5-45CC-41F5-9218-A06A43DF714E}"/>
                  </a:ext>
                </a:extLst>
              </p:cNvPr>
              <p:cNvSpPr>
                <a:spLocks/>
              </p:cNvSpPr>
              <p:nvPr/>
            </p:nvSpPr>
            <p:spPr bwMode="auto">
              <a:xfrm>
                <a:off x="1685"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1" name="Freeform 3489">
                <a:extLst>
                  <a:ext uri="{FF2B5EF4-FFF2-40B4-BE49-F238E27FC236}">
                    <a16:creationId xmlns:a16="http://schemas.microsoft.com/office/drawing/2014/main" id="{2A8CE24E-98AE-4385-A079-D6FF5218B55C}"/>
                  </a:ext>
                </a:extLst>
              </p:cNvPr>
              <p:cNvSpPr>
                <a:spLocks/>
              </p:cNvSpPr>
              <p:nvPr/>
            </p:nvSpPr>
            <p:spPr bwMode="auto">
              <a:xfrm>
                <a:off x="1685"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2" name="Freeform 3490">
                <a:extLst>
                  <a:ext uri="{FF2B5EF4-FFF2-40B4-BE49-F238E27FC236}">
                    <a16:creationId xmlns:a16="http://schemas.microsoft.com/office/drawing/2014/main" id="{4708E168-1AE3-495C-A3A4-ABEA68F4576E}"/>
                  </a:ext>
                </a:extLst>
              </p:cNvPr>
              <p:cNvSpPr>
                <a:spLocks/>
              </p:cNvSpPr>
              <p:nvPr/>
            </p:nvSpPr>
            <p:spPr bwMode="auto">
              <a:xfrm>
                <a:off x="1685"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3" name="Freeform 3491">
                <a:extLst>
                  <a:ext uri="{FF2B5EF4-FFF2-40B4-BE49-F238E27FC236}">
                    <a16:creationId xmlns:a16="http://schemas.microsoft.com/office/drawing/2014/main" id="{1AF3593C-BB84-434A-AFC2-E16A27B6A7C2}"/>
                  </a:ext>
                </a:extLst>
              </p:cNvPr>
              <p:cNvSpPr>
                <a:spLocks/>
              </p:cNvSpPr>
              <p:nvPr/>
            </p:nvSpPr>
            <p:spPr bwMode="auto">
              <a:xfrm>
                <a:off x="1685"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4" name="Freeform 3492">
                <a:extLst>
                  <a:ext uri="{FF2B5EF4-FFF2-40B4-BE49-F238E27FC236}">
                    <a16:creationId xmlns:a16="http://schemas.microsoft.com/office/drawing/2014/main" id="{0E52122A-E16F-4D53-A788-CDF5EBE0E32C}"/>
                  </a:ext>
                </a:extLst>
              </p:cNvPr>
              <p:cNvSpPr>
                <a:spLocks/>
              </p:cNvSpPr>
              <p:nvPr/>
            </p:nvSpPr>
            <p:spPr bwMode="auto">
              <a:xfrm>
                <a:off x="1685"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5" name="Freeform 3493">
                <a:extLst>
                  <a:ext uri="{FF2B5EF4-FFF2-40B4-BE49-F238E27FC236}">
                    <a16:creationId xmlns:a16="http://schemas.microsoft.com/office/drawing/2014/main" id="{138AE9C9-3108-4EC7-B0A2-33C309EAA401}"/>
                  </a:ext>
                </a:extLst>
              </p:cNvPr>
              <p:cNvSpPr>
                <a:spLocks/>
              </p:cNvSpPr>
              <p:nvPr/>
            </p:nvSpPr>
            <p:spPr bwMode="auto">
              <a:xfrm>
                <a:off x="1685"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6" name="Freeform 3494">
                <a:extLst>
                  <a:ext uri="{FF2B5EF4-FFF2-40B4-BE49-F238E27FC236}">
                    <a16:creationId xmlns:a16="http://schemas.microsoft.com/office/drawing/2014/main" id="{B2C1180B-CC8C-40DC-9271-876324029870}"/>
                  </a:ext>
                </a:extLst>
              </p:cNvPr>
              <p:cNvSpPr>
                <a:spLocks/>
              </p:cNvSpPr>
              <p:nvPr/>
            </p:nvSpPr>
            <p:spPr bwMode="auto">
              <a:xfrm>
                <a:off x="1714"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7" name="Freeform 3495">
                <a:extLst>
                  <a:ext uri="{FF2B5EF4-FFF2-40B4-BE49-F238E27FC236}">
                    <a16:creationId xmlns:a16="http://schemas.microsoft.com/office/drawing/2014/main" id="{0E43A031-3627-48A5-B5FF-27E6B21701B4}"/>
                  </a:ext>
                </a:extLst>
              </p:cNvPr>
              <p:cNvSpPr>
                <a:spLocks/>
              </p:cNvSpPr>
              <p:nvPr/>
            </p:nvSpPr>
            <p:spPr bwMode="auto">
              <a:xfrm>
                <a:off x="1715"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8" name="Freeform 3496">
                <a:extLst>
                  <a:ext uri="{FF2B5EF4-FFF2-40B4-BE49-F238E27FC236}">
                    <a16:creationId xmlns:a16="http://schemas.microsoft.com/office/drawing/2014/main" id="{A0396D26-70D5-4B38-8231-B65E81B44092}"/>
                  </a:ext>
                </a:extLst>
              </p:cNvPr>
              <p:cNvSpPr>
                <a:spLocks/>
              </p:cNvSpPr>
              <p:nvPr/>
            </p:nvSpPr>
            <p:spPr bwMode="auto">
              <a:xfrm>
                <a:off x="1715"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89" name="Freeform 3497">
                <a:extLst>
                  <a:ext uri="{FF2B5EF4-FFF2-40B4-BE49-F238E27FC236}">
                    <a16:creationId xmlns:a16="http://schemas.microsoft.com/office/drawing/2014/main" id="{65A7E534-5472-4E6E-A89D-B2F109FC0EFB}"/>
                  </a:ext>
                </a:extLst>
              </p:cNvPr>
              <p:cNvSpPr>
                <a:spLocks/>
              </p:cNvSpPr>
              <p:nvPr/>
            </p:nvSpPr>
            <p:spPr bwMode="auto">
              <a:xfrm>
                <a:off x="1715"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0" name="Freeform 3498">
                <a:extLst>
                  <a:ext uri="{FF2B5EF4-FFF2-40B4-BE49-F238E27FC236}">
                    <a16:creationId xmlns:a16="http://schemas.microsoft.com/office/drawing/2014/main" id="{97D15F76-7A5F-4212-B42C-884A65FA5DE2}"/>
                  </a:ext>
                </a:extLst>
              </p:cNvPr>
              <p:cNvSpPr>
                <a:spLocks/>
              </p:cNvSpPr>
              <p:nvPr/>
            </p:nvSpPr>
            <p:spPr bwMode="auto">
              <a:xfrm>
                <a:off x="1715"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1" name="Freeform 3499">
                <a:extLst>
                  <a:ext uri="{FF2B5EF4-FFF2-40B4-BE49-F238E27FC236}">
                    <a16:creationId xmlns:a16="http://schemas.microsoft.com/office/drawing/2014/main" id="{D98C44F5-8592-4836-AE99-8A7AB756339F}"/>
                  </a:ext>
                </a:extLst>
              </p:cNvPr>
              <p:cNvSpPr>
                <a:spLocks/>
              </p:cNvSpPr>
              <p:nvPr/>
            </p:nvSpPr>
            <p:spPr bwMode="auto">
              <a:xfrm>
                <a:off x="1715"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2" name="Freeform 3500">
                <a:extLst>
                  <a:ext uri="{FF2B5EF4-FFF2-40B4-BE49-F238E27FC236}">
                    <a16:creationId xmlns:a16="http://schemas.microsoft.com/office/drawing/2014/main" id="{270236BF-D39A-4E15-9631-AD4DB9C63852}"/>
                  </a:ext>
                </a:extLst>
              </p:cNvPr>
              <p:cNvSpPr>
                <a:spLocks/>
              </p:cNvSpPr>
              <p:nvPr/>
            </p:nvSpPr>
            <p:spPr bwMode="auto">
              <a:xfrm>
                <a:off x="1715"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3" name="Freeform 3501">
                <a:extLst>
                  <a:ext uri="{FF2B5EF4-FFF2-40B4-BE49-F238E27FC236}">
                    <a16:creationId xmlns:a16="http://schemas.microsoft.com/office/drawing/2014/main" id="{3E0394C1-D6A2-48A0-8F6A-6C5D1828614C}"/>
                  </a:ext>
                </a:extLst>
              </p:cNvPr>
              <p:cNvSpPr>
                <a:spLocks/>
              </p:cNvSpPr>
              <p:nvPr/>
            </p:nvSpPr>
            <p:spPr bwMode="auto">
              <a:xfrm>
                <a:off x="1715"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4" name="Freeform 3502">
                <a:extLst>
                  <a:ext uri="{FF2B5EF4-FFF2-40B4-BE49-F238E27FC236}">
                    <a16:creationId xmlns:a16="http://schemas.microsoft.com/office/drawing/2014/main" id="{D423EE41-FD6F-42BB-AA77-7BC3734119AE}"/>
                  </a:ext>
                </a:extLst>
              </p:cNvPr>
              <p:cNvSpPr>
                <a:spLocks/>
              </p:cNvSpPr>
              <p:nvPr/>
            </p:nvSpPr>
            <p:spPr bwMode="auto">
              <a:xfrm>
                <a:off x="1715"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5" name="Freeform 3503">
                <a:extLst>
                  <a:ext uri="{FF2B5EF4-FFF2-40B4-BE49-F238E27FC236}">
                    <a16:creationId xmlns:a16="http://schemas.microsoft.com/office/drawing/2014/main" id="{9C189B02-AD93-4D1D-9035-2EE5BEFFDE2F}"/>
                  </a:ext>
                </a:extLst>
              </p:cNvPr>
              <p:cNvSpPr>
                <a:spLocks/>
              </p:cNvSpPr>
              <p:nvPr/>
            </p:nvSpPr>
            <p:spPr bwMode="auto">
              <a:xfrm>
                <a:off x="1715"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6" name="Freeform 3504">
                <a:extLst>
                  <a:ext uri="{FF2B5EF4-FFF2-40B4-BE49-F238E27FC236}">
                    <a16:creationId xmlns:a16="http://schemas.microsoft.com/office/drawing/2014/main" id="{3D11FB5F-6D53-4554-9584-9EC849D50A34}"/>
                  </a:ext>
                </a:extLst>
              </p:cNvPr>
              <p:cNvSpPr>
                <a:spLocks/>
              </p:cNvSpPr>
              <p:nvPr/>
            </p:nvSpPr>
            <p:spPr bwMode="auto">
              <a:xfrm>
                <a:off x="1715"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7" name="Freeform 3505">
                <a:extLst>
                  <a:ext uri="{FF2B5EF4-FFF2-40B4-BE49-F238E27FC236}">
                    <a16:creationId xmlns:a16="http://schemas.microsoft.com/office/drawing/2014/main" id="{AB93ACD7-5F7A-4932-A861-8B60CF2DC9F8}"/>
                  </a:ext>
                </a:extLst>
              </p:cNvPr>
              <p:cNvSpPr>
                <a:spLocks/>
              </p:cNvSpPr>
              <p:nvPr/>
            </p:nvSpPr>
            <p:spPr bwMode="auto">
              <a:xfrm>
                <a:off x="1715"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8" name="Freeform 3506">
                <a:extLst>
                  <a:ext uri="{FF2B5EF4-FFF2-40B4-BE49-F238E27FC236}">
                    <a16:creationId xmlns:a16="http://schemas.microsoft.com/office/drawing/2014/main" id="{5392BDF6-7582-46F5-864C-B9D6A7751724}"/>
                  </a:ext>
                </a:extLst>
              </p:cNvPr>
              <p:cNvSpPr>
                <a:spLocks/>
              </p:cNvSpPr>
              <p:nvPr/>
            </p:nvSpPr>
            <p:spPr bwMode="auto">
              <a:xfrm>
                <a:off x="1715"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99" name="Freeform 3507">
                <a:extLst>
                  <a:ext uri="{FF2B5EF4-FFF2-40B4-BE49-F238E27FC236}">
                    <a16:creationId xmlns:a16="http://schemas.microsoft.com/office/drawing/2014/main" id="{ED353173-18FF-478A-8671-D331EAB12F13}"/>
                  </a:ext>
                </a:extLst>
              </p:cNvPr>
              <p:cNvSpPr>
                <a:spLocks/>
              </p:cNvSpPr>
              <p:nvPr/>
            </p:nvSpPr>
            <p:spPr bwMode="auto">
              <a:xfrm>
                <a:off x="1715"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0" name="Freeform 3508">
                <a:extLst>
                  <a:ext uri="{FF2B5EF4-FFF2-40B4-BE49-F238E27FC236}">
                    <a16:creationId xmlns:a16="http://schemas.microsoft.com/office/drawing/2014/main" id="{98D4160D-2BB8-4F6E-A2EC-A6A149B40EAA}"/>
                  </a:ext>
                </a:extLst>
              </p:cNvPr>
              <p:cNvSpPr>
                <a:spLocks/>
              </p:cNvSpPr>
              <p:nvPr/>
            </p:nvSpPr>
            <p:spPr bwMode="auto">
              <a:xfrm>
                <a:off x="1715"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1" name="Freeform 3509">
                <a:extLst>
                  <a:ext uri="{FF2B5EF4-FFF2-40B4-BE49-F238E27FC236}">
                    <a16:creationId xmlns:a16="http://schemas.microsoft.com/office/drawing/2014/main" id="{7DFEC20D-D223-4A65-9611-E41041C297F5}"/>
                  </a:ext>
                </a:extLst>
              </p:cNvPr>
              <p:cNvSpPr>
                <a:spLocks/>
              </p:cNvSpPr>
              <p:nvPr/>
            </p:nvSpPr>
            <p:spPr bwMode="auto">
              <a:xfrm>
                <a:off x="1715"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2" name="Freeform 3510">
                <a:extLst>
                  <a:ext uri="{FF2B5EF4-FFF2-40B4-BE49-F238E27FC236}">
                    <a16:creationId xmlns:a16="http://schemas.microsoft.com/office/drawing/2014/main" id="{589CEA20-15AC-452C-9FE5-8CB8666E291A}"/>
                  </a:ext>
                </a:extLst>
              </p:cNvPr>
              <p:cNvSpPr>
                <a:spLocks/>
              </p:cNvSpPr>
              <p:nvPr/>
            </p:nvSpPr>
            <p:spPr bwMode="auto">
              <a:xfrm>
                <a:off x="1715"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3" name="Freeform 3511">
                <a:extLst>
                  <a:ext uri="{FF2B5EF4-FFF2-40B4-BE49-F238E27FC236}">
                    <a16:creationId xmlns:a16="http://schemas.microsoft.com/office/drawing/2014/main" id="{FBF1F382-4F01-43F9-A817-7DEDA91C3F9A}"/>
                  </a:ext>
                </a:extLst>
              </p:cNvPr>
              <p:cNvSpPr>
                <a:spLocks/>
              </p:cNvSpPr>
              <p:nvPr/>
            </p:nvSpPr>
            <p:spPr bwMode="auto">
              <a:xfrm>
                <a:off x="1715"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4" name="Freeform 3512">
                <a:extLst>
                  <a:ext uri="{FF2B5EF4-FFF2-40B4-BE49-F238E27FC236}">
                    <a16:creationId xmlns:a16="http://schemas.microsoft.com/office/drawing/2014/main" id="{CB3C6B09-6033-42AE-896E-FF231203592A}"/>
                  </a:ext>
                </a:extLst>
              </p:cNvPr>
              <p:cNvSpPr>
                <a:spLocks/>
              </p:cNvSpPr>
              <p:nvPr/>
            </p:nvSpPr>
            <p:spPr bwMode="auto">
              <a:xfrm>
                <a:off x="1715"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5" name="Freeform 3513">
                <a:extLst>
                  <a:ext uri="{FF2B5EF4-FFF2-40B4-BE49-F238E27FC236}">
                    <a16:creationId xmlns:a16="http://schemas.microsoft.com/office/drawing/2014/main" id="{3F0BC429-A984-4A08-A432-DC1CE16DF60A}"/>
                  </a:ext>
                </a:extLst>
              </p:cNvPr>
              <p:cNvSpPr>
                <a:spLocks/>
              </p:cNvSpPr>
              <p:nvPr/>
            </p:nvSpPr>
            <p:spPr bwMode="auto">
              <a:xfrm>
                <a:off x="1715"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6" name="Freeform 3514">
                <a:extLst>
                  <a:ext uri="{FF2B5EF4-FFF2-40B4-BE49-F238E27FC236}">
                    <a16:creationId xmlns:a16="http://schemas.microsoft.com/office/drawing/2014/main" id="{9FBBFB4B-86C4-4277-820B-FDC5E6623880}"/>
                  </a:ext>
                </a:extLst>
              </p:cNvPr>
              <p:cNvSpPr>
                <a:spLocks/>
              </p:cNvSpPr>
              <p:nvPr/>
            </p:nvSpPr>
            <p:spPr bwMode="auto">
              <a:xfrm>
                <a:off x="1715"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7" name="Freeform 3515">
                <a:extLst>
                  <a:ext uri="{FF2B5EF4-FFF2-40B4-BE49-F238E27FC236}">
                    <a16:creationId xmlns:a16="http://schemas.microsoft.com/office/drawing/2014/main" id="{9492DB45-B851-4BF9-9407-6D3D96050CA4}"/>
                  </a:ext>
                </a:extLst>
              </p:cNvPr>
              <p:cNvSpPr>
                <a:spLocks/>
              </p:cNvSpPr>
              <p:nvPr/>
            </p:nvSpPr>
            <p:spPr bwMode="auto">
              <a:xfrm>
                <a:off x="1715"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8" name="Freeform 3516">
                <a:extLst>
                  <a:ext uri="{FF2B5EF4-FFF2-40B4-BE49-F238E27FC236}">
                    <a16:creationId xmlns:a16="http://schemas.microsoft.com/office/drawing/2014/main" id="{D3C83856-111C-47CA-AF52-701F891215E3}"/>
                  </a:ext>
                </a:extLst>
              </p:cNvPr>
              <p:cNvSpPr>
                <a:spLocks/>
              </p:cNvSpPr>
              <p:nvPr/>
            </p:nvSpPr>
            <p:spPr bwMode="auto">
              <a:xfrm>
                <a:off x="1715"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09" name="Freeform 3517">
                <a:extLst>
                  <a:ext uri="{FF2B5EF4-FFF2-40B4-BE49-F238E27FC236}">
                    <a16:creationId xmlns:a16="http://schemas.microsoft.com/office/drawing/2014/main" id="{0A85AF3A-F4E8-45B7-84E7-82792118D70E}"/>
                  </a:ext>
                </a:extLst>
              </p:cNvPr>
              <p:cNvSpPr>
                <a:spLocks/>
              </p:cNvSpPr>
              <p:nvPr/>
            </p:nvSpPr>
            <p:spPr bwMode="auto">
              <a:xfrm>
                <a:off x="1715"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0" name="Freeform 3518">
                <a:extLst>
                  <a:ext uri="{FF2B5EF4-FFF2-40B4-BE49-F238E27FC236}">
                    <a16:creationId xmlns:a16="http://schemas.microsoft.com/office/drawing/2014/main" id="{F0BD8BA3-7F69-46D7-AA7C-E74C85F976D4}"/>
                  </a:ext>
                </a:extLst>
              </p:cNvPr>
              <p:cNvSpPr>
                <a:spLocks/>
              </p:cNvSpPr>
              <p:nvPr/>
            </p:nvSpPr>
            <p:spPr bwMode="auto">
              <a:xfrm>
                <a:off x="1744" y="3888"/>
                <a:ext cx="31" cy="37"/>
              </a:xfrm>
              <a:custGeom>
                <a:avLst/>
                <a:gdLst>
                  <a:gd name="T0" fmla="*/ 52 w 55"/>
                  <a:gd name="T1" fmla="*/ 63 h 66"/>
                  <a:gd name="T2" fmla="*/ 52 w 55"/>
                  <a:gd name="T3" fmla="*/ 60 h 66"/>
                  <a:gd name="T4" fmla="*/ 5 w 55"/>
                  <a:gd name="T5" fmla="*/ 60 h 66"/>
                  <a:gd name="T6" fmla="*/ 5 w 55"/>
                  <a:gd name="T7" fmla="*/ 6 h 66"/>
                  <a:gd name="T8" fmla="*/ 50 w 55"/>
                  <a:gd name="T9" fmla="*/ 6 h 66"/>
                  <a:gd name="T10" fmla="*/ 50 w 55"/>
                  <a:gd name="T11" fmla="*/ 63 h 66"/>
                  <a:gd name="T12" fmla="*/ 52 w 55"/>
                  <a:gd name="T13" fmla="*/ 63 h 66"/>
                  <a:gd name="T14" fmla="*/ 52 w 55"/>
                  <a:gd name="T15" fmla="*/ 60 h 66"/>
                  <a:gd name="T16" fmla="*/ 52 w 55"/>
                  <a:gd name="T17" fmla="*/ 63 h 66"/>
                  <a:gd name="T18" fmla="*/ 55 w 55"/>
                  <a:gd name="T19" fmla="*/ 63 h 66"/>
                  <a:gd name="T20" fmla="*/ 55 w 55"/>
                  <a:gd name="T21" fmla="*/ 0 h 66"/>
                  <a:gd name="T22" fmla="*/ 0 w 55"/>
                  <a:gd name="T23" fmla="*/ 0 h 66"/>
                  <a:gd name="T24" fmla="*/ 0 w 55"/>
                  <a:gd name="T25" fmla="*/ 66 h 66"/>
                  <a:gd name="T26" fmla="*/ 55 w 55"/>
                  <a:gd name="T27" fmla="*/ 66 h 66"/>
                  <a:gd name="T28" fmla="*/ 55 w 55"/>
                  <a:gd name="T29" fmla="*/ 63 h 66"/>
                  <a:gd name="T30" fmla="*/ 52 w 55"/>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6">
                    <a:moveTo>
                      <a:pt x="52" y="63"/>
                    </a:moveTo>
                    <a:lnTo>
                      <a:pt x="52" y="60"/>
                    </a:lnTo>
                    <a:lnTo>
                      <a:pt x="5" y="60"/>
                    </a:lnTo>
                    <a:lnTo>
                      <a:pt x="5" y="6"/>
                    </a:lnTo>
                    <a:lnTo>
                      <a:pt x="50" y="6"/>
                    </a:lnTo>
                    <a:lnTo>
                      <a:pt x="50" y="63"/>
                    </a:lnTo>
                    <a:lnTo>
                      <a:pt x="52" y="63"/>
                    </a:lnTo>
                    <a:lnTo>
                      <a:pt x="52" y="60"/>
                    </a:lnTo>
                    <a:lnTo>
                      <a:pt x="52" y="63"/>
                    </a:lnTo>
                    <a:lnTo>
                      <a:pt x="55" y="63"/>
                    </a:lnTo>
                    <a:lnTo>
                      <a:pt x="55" y="0"/>
                    </a:lnTo>
                    <a:lnTo>
                      <a:pt x="0" y="0"/>
                    </a:lnTo>
                    <a:lnTo>
                      <a:pt x="0" y="66"/>
                    </a:lnTo>
                    <a:lnTo>
                      <a:pt x="55" y="66"/>
                    </a:lnTo>
                    <a:lnTo>
                      <a:pt x="55" y="63"/>
                    </a:lnTo>
                    <a:lnTo>
                      <a:pt x="52"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1" name="Freeform 3519">
                <a:extLst>
                  <a:ext uri="{FF2B5EF4-FFF2-40B4-BE49-F238E27FC236}">
                    <a16:creationId xmlns:a16="http://schemas.microsoft.com/office/drawing/2014/main" id="{ADC4B492-C417-49F8-90CE-799509693C8E}"/>
                  </a:ext>
                </a:extLst>
              </p:cNvPr>
              <p:cNvSpPr>
                <a:spLocks/>
              </p:cNvSpPr>
              <p:nvPr/>
            </p:nvSpPr>
            <p:spPr bwMode="auto">
              <a:xfrm>
                <a:off x="1745" y="3890"/>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2" name="Freeform 3520">
                <a:extLst>
                  <a:ext uri="{FF2B5EF4-FFF2-40B4-BE49-F238E27FC236}">
                    <a16:creationId xmlns:a16="http://schemas.microsoft.com/office/drawing/2014/main" id="{8B3432F1-CE1F-42D2-B8CF-E1FD94C8C27D}"/>
                  </a:ext>
                </a:extLst>
              </p:cNvPr>
              <p:cNvSpPr>
                <a:spLocks/>
              </p:cNvSpPr>
              <p:nvPr/>
            </p:nvSpPr>
            <p:spPr bwMode="auto">
              <a:xfrm>
                <a:off x="1745" y="389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3" name="Freeform 3521">
                <a:extLst>
                  <a:ext uri="{FF2B5EF4-FFF2-40B4-BE49-F238E27FC236}">
                    <a16:creationId xmlns:a16="http://schemas.microsoft.com/office/drawing/2014/main" id="{7405EBFD-BABC-4AC6-A838-885A60E007E0}"/>
                  </a:ext>
                </a:extLst>
              </p:cNvPr>
              <p:cNvSpPr>
                <a:spLocks/>
              </p:cNvSpPr>
              <p:nvPr/>
            </p:nvSpPr>
            <p:spPr bwMode="auto">
              <a:xfrm>
                <a:off x="1745" y="3892"/>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4" name="Freeform 3522">
                <a:extLst>
                  <a:ext uri="{FF2B5EF4-FFF2-40B4-BE49-F238E27FC236}">
                    <a16:creationId xmlns:a16="http://schemas.microsoft.com/office/drawing/2014/main" id="{C269F58A-0475-4AB0-AAA7-2A0BFDE82E48}"/>
                  </a:ext>
                </a:extLst>
              </p:cNvPr>
              <p:cNvSpPr>
                <a:spLocks/>
              </p:cNvSpPr>
              <p:nvPr/>
            </p:nvSpPr>
            <p:spPr bwMode="auto">
              <a:xfrm>
                <a:off x="1745" y="3894"/>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5" name="Freeform 3523">
                <a:extLst>
                  <a:ext uri="{FF2B5EF4-FFF2-40B4-BE49-F238E27FC236}">
                    <a16:creationId xmlns:a16="http://schemas.microsoft.com/office/drawing/2014/main" id="{0DDDC2E6-AD11-478E-9989-9E78A9F39741}"/>
                  </a:ext>
                </a:extLst>
              </p:cNvPr>
              <p:cNvSpPr>
                <a:spLocks/>
              </p:cNvSpPr>
              <p:nvPr/>
            </p:nvSpPr>
            <p:spPr bwMode="auto">
              <a:xfrm>
                <a:off x="1745" y="3895"/>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6" name="Freeform 3524">
                <a:extLst>
                  <a:ext uri="{FF2B5EF4-FFF2-40B4-BE49-F238E27FC236}">
                    <a16:creationId xmlns:a16="http://schemas.microsoft.com/office/drawing/2014/main" id="{980C4F42-666F-486F-8615-29830D275170}"/>
                  </a:ext>
                </a:extLst>
              </p:cNvPr>
              <p:cNvSpPr>
                <a:spLocks/>
              </p:cNvSpPr>
              <p:nvPr/>
            </p:nvSpPr>
            <p:spPr bwMode="auto">
              <a:xfrm>
                <a:off x="1745" y="389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7" name="Freeform 3525">
                <a:extLst>
                  <a:ext uri="{FF2B5EF4-FFF2-40B4-BE49-F238E27FC236}">
                    <a16:creationId xmlns:a16="http://schemas.microsoft.com/office/drawing/2014/main" id="{19A6302E-3F21-40C3-B2DB-50666BD0C4B5}"/>
                  </a:ext>
                </a:extLst>
              </p:cNvPr>
              <p:cNvSpPr>
                <a:spLocks/>
              </p:cNvSpPr>
              <p:nvPr/>
            </p:nvSpPr>
            <p:spPr bwMode="auto">
              <a:xfrm>
                <a:off x="1745" y="3898"/>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8" name="Freeform 3526">
                <a:extLst>
                  <a:ext uri="{FF2B5EF4-FFF2-40B4-BE49-F238E27FC236}">
                    <a16:creationId xmlns:a16="http://schemas.microsoft.com/office/drawing/2014/main" id="{85F1A0F1-6489-4BC6-AB3A-BAC22B2884F2}"/>
                  </a:ext>
                </a:extLst>
              </p:cNvPr>
              <p:cNvSpPr>
                <a:spLocks/>
              </p:cNvSpPr>
              <p:nvPr/>
            </p:nvSpPr>
            <p:spPr bwMode="auto">
              <a:xfrm>
                <a:off x="1745" y="3899"/>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19" name="Freeform 3527">
                <a:extLst>
                  <a:ext uri="{FF2B5EF4-FFF2-40B4-BE49-F238E27FC236}">
                    <a16:creationId xmlns:a16="http://schemas.microsoft.com/office/drawing/2014/main" id="{07B90324-5A7E-4489-8971-550040F8D70A}"/>
                  </a:ext>
                </a:extLst>
              </p:cNvPr>
              <p:cNvSpPr>
                <a:spLocks/>
              </p:cNvSpPr>
              <p:nvPr/>
            </p:nvSpPr>
            <p:spPr bwMode="auto">
              <a:xfrm>
                <a:off x="1745" y="3901"/>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0" name="Freeform 3528">
                <a:extLst>
                  <a:ext uri="{FF2B5EF4-FFF2-40B4-BE49-F238E27FC236}">
                    <a16:creationId xmlns:a16="http://schemas.microsoft.com/office/drawing/2014/main" id="{BC79EA3B-E563-4343-A13A-594B84FEDBAF}"/>
                  </a:ext>
                </a:extLst>
              </p:cNvPr>
              <p:cNvSpPr>
                <a:spLocks/>
              </p:cNvSpPr>
              <p:nvPr/>
            </p:nvSpPr>
            <p:spPr bwMode="auto">
              <a:xfrm>
                <a:off x="1745" y="390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1" name="Freeform 3529">
                <a:extLst>
                  <a:ext uri="{FF2B5EF4-FFF2-40B4-BE49-F238E27FC236}">
                    <a16:creationId xmlns:a16="http://schemas.microsoft.com/office/drawing/2014/main" id="{AC6598DB-09FB-4CF9-A4A1-285E502509C8}"/>
                  </a:ext>
                </a:extLst>
              </p:cNvPr>
              <p:cNvSpPr>
                <a:spLocks/>
              </p:cNvSpPr>
              <p:nvPr/>
            </p:nvSpPr>
            <p:spPr bwMode="auto">
              <a:xfrm>
                <a:off x="1745" y="3904"/>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2" name="Freeform 3530">
                <a:extLst>
                  <a:ext uri="{FF2B5EF4-FFF2-40B4-BE49-F238E27FC236}">
                    <a16:creationId xmlns:a16="http://schemas.microsoft.com/office/drawing/2014/main" id="{BEBAD3A7-5CE4-4B86-B45F-3563BD6D4F9D}"/>
                  </a:ext>
                </a:extLst>
              </p:cNvPr>
              <p:cNvSpPr>
                <a:spLocks/>
              </p:cNvSpPr>
              <p:nvPr/>
            </p:nvSpPr>
            <p:spPr bwMode="auto">
              <a:xfrm>
                <a:off x="1745" y="390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3" name="Freeform 3531">
                <a:extLst>
                  <a:ext uri="{FF2B5EF4-FFF2-40B4-BE49-F238E27FC236}">
                    <a16:creationId xmlns:a16="http://schemas.microsoft.com/office/drawing/2014/main" id="{4B377215-B353-4EF7-A7D8-91A01B51373F}"/>
                  </a:ext>
                </a:extLst>
              </p:cNvPr>
              <p:cNvSpPr>
                <a:spLocks/>
              </p:cNvSpPr>
              <p:nvPr/>
            </p:nvSpPr>
            <p:spPr bwMode="auto">
              <a:xfrm>
                <a:off x="1745" y="3907"/>
                <a:ext cx="29"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4" name="Freeform 3532">
                <a:extLst>
                  <a:ext uri="{FF2B5EF4-FFF2-40B4-BE49-F238E27FC236}">
                    <a16:creationId xmlns:a16="http://schemas.microsoft.com/office/drawing/2014/main" id="{63844B86-5663-447F-B0BB-7AB6CFE0A309}"/>
                  </a:ext>
                </a:extLst>
              </p:cNvPr>
              <p:cNvSpPr>
                <a:spLocks/>
              </p:cNvSpPr>
              <p:nvPr/>
            </p:nvSpPr>
            <p:spPr bwMode="auto">
              <a:xfrm>
                <a:off x="1745" y="3908"/>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5" name="Freeform 3533">
                <a:extLst>
                  <a:ext uri="{FF2B5EF4-FFF2-40B4-BE49-F238E27FC236}">
                    <a16:creationId xmlns:a16="http://schemas.microsoft.com/office/drawing/2014/main" id="{33910326-CFFA-494F-BCB6-9D8BDA0A51B2}"/>
                  </a:ext>
                </a:extLst>
              </p:cNvPr>
              <p:cNvSpPr>
                <a:spLocks/>
              </p:cNvSpPr>
              <p:nvPr/>
            </p:nvSpPr>
            <p:spPr bwMode="auto">
              <a:xfrm>
                <a:off x="1745" y="3909"/>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6" name="Freeform 3534">
                <a:extLst>
                  <a:ext uri="{FF2B5EF4-FFF2-40B4-BE49-F238E27FC236}">
                    <a16:creationId xmlns:a16="http://schemas.microsoft.com/office/drawing/2014/main" id="{6B0C975A-0B29-4CC3-B981-FC081B2B4C7F}"/>
                  </a:ext>
                </a:extLst>
              </p:cNvPr>
              <p:cNvSpPr>
                <a:spLocks/>
              </p:cNvSpPr>
              <p:nvPr/>
            </p:nvSpPr>
            <p:spPr bwMode="auto">
              <a:xfrm>
                <a:off x="1745" y="391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7" name="Freeform 3535">
                <a:extLst>
                  <a:ext uri="{FF2B5EF4-FFF2-40B4-BE49-F238E27FC236}">
                    <a16:creationId xmlns:a16="http://schemas.microsoft.com/office/drawing/2014/main" id="{B0BDDAC2-C2A0-4C05-85E2-31E71C8A8584}"/>
                  </a:ext>
                </a:extLst>
              </p:cNvPr>
              <p:cNvSpPr>
                <a:spLocks/>
              </p:cNvSpPr>
              <p:nvPr/>
            </p:nvSpPr>
            <p:spPr bwMode="auto">
              <a:xfrm>
                <a:off x="1745" y="391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8" name="Freeform 3536">
                <a:extLst>
                  <a:ext uri="{FF2B5EF4-FFF2-40B4-BE49-F238E27FC236}">
                    <a16:creationId xmlns:a16="http://schemas.microsoft.com/office/drawing/2014/main" id="{35C1AD08-B345-4B17-9EC4-3A55DCA0DC0F}"/>
                  </a:ext>
                </a:extLst>
              </p:cNvPr>
              <p:cNvSpPr>
                <a:spLocks/>
              </p:cNvSpPr>
              <p:nvPr/>
            </p:nvSpPr>
            <p:spPr bwMode="auto">
              <a:xfrm>
                <a:off x="1745" y="3913"/>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29" name="Freeform 3537">
                <a:extLst>
                  <a:ext uri="{FF2B5EF4-FFF2-40B4-BE49-F238E27FC236}">
                    <a16:creationId xmlns:a16="http://schemas.microsoft.com/office/drawing/2014/main" id="{CE218356-F5F8-4076-80A6-72C5CA5DBF25}"/>
                  </a:ext>
                </a:extLst>
              </p:cNvPr>
              <p:cNvSpPr>
                <a:spLocks/>
              </p:cNvSpPr>
              <p:nvPr/>
            </p:nvSpPr>
            <p:spPr bwMode="auto">
              <a:xfrm>
                <a:off x="1745" y="391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0" name="Freeform 3538">
                <a:extLst>
                  <a:ext uri="{FF2B5EF4-FFF2-40B4-BE49-F238E27FC236}">
                    <a16:creationId xmlns:a16="http://schemas.microsoft.com/office/drawing/2014/main" id="{6702429A-9521-48A1-8CD3-5BFC4F6C7C5C}"/>
                  </a:ext>
                </a:extLst>
              </p:cNvPr>
              <p:cNvSpPr>
                <a:spLocks/>
              </p:cNvSpPr>
              <p:nvPr/>
            </p:nvSpPr>
            <p:spPr bwMode="auto">
              <a:xfrm>
                <a:off x="1745" y="391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1" name="Freeform 3539">
                <a:extLst>
                  <a:ext uri="{FF2B5EF4-FFF2-40B4-BE49-F238E27FC236}">
                    <a16:creationId xmlns:a16="http://schemas.microsoft.com/office/drawing/2014/main" id="{9ED1922A-A8B2-4C79-BF60-B12A49E6E0DA}"/>
                  </a:ext>
                </a:extLst>
              </p:cNvPr>
              <p:cNvSpPr>
                <a:spLocks/>
              </p:cNvSpPr>
              <p:nvPr/>
            </p:nvSpPr>
            <p:spPr bwMode="auto">
              <a:xfrm>
                <a:off x="1745" y="3917"/>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2" name="Freeform 3540">
                <a:extLst>
                  <a:ext uri="{FF2B5EF4-FFF2-40B4-BE49-F238E27FC236}">
                    <a16:creationId xmlns:a16="http://schemas.microsoft.com/office/drawing/2014/main" id="{390FD00C-B517-4D52-9739-AC1928BA7835}"/>
                  </a:ext>
                </a:extLst>
              </p:cNvPr>
              <p:cNvSpPr>
                <a:spLocks/>
              </p:cNvSpPr>
              <p:nvPr/>
            </p:nvSpPr>
            <p:spPr bwMode="auto">
              <a:xfrm>
                <a:off x="1745" y="3919"/>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3" name="Freeform 3541">
                <a:extLst>
                  <a:ext uri="{FF2B5EF4-FFF2-40B4-BE49-F238E27FC236}">
                    <a16:creationId xmlns:a16="http://schemas.microsoft.com/office/drawing/2014/main" id="{04FDC4AE-2808-4333-AB1A-F8061ED7DB40}"/>
                  </a:ext>
                </a:extLst>
              </p:cNvPr>
              <p:cNvSpPr>
                <a:spLocks/>
              </p:cNvSpPr>
              <p:nvPr/>
            </p:nvSpPr>
            <p:spPr bwMode="auto">
              <a:xfrm>
                <a:off x="1745" y="3920"/>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4" name="Freeform 3542">
                <a:extLst>
                  <a:ext uri="{FF2B5EF4-FFF2-40B4-BE49-F238E27FC236}">
                    <a16:creationId xmlns:a16="http://schemas.microsoft.com/office/drawing/2014/main" id="{F3E9F974-0178-42C1-A036-AAE3DB58B9C7}"/>
                  </a:ext>
                </a:extLst>
              </p:cNvPr>
              <p:cNvSpPr>
                <a:spLocks/>
              </p:cNvSpPr>
              <p:nvPr/>
            </p:nvSpPr>
            <p:spPr bwMode="auto">
              <a:xfrm>
                <a:off x="1774"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5" name="Freeform 3543">
                <a:extLst>
                  <a:ext uri="{FF2B5EF4-FFF2-40B4-BE49-F238E27FC236}">
                    <a16:creationId xmlns:a16="http://schemas.microsoft.com/office/drawing/2014/main" id="{B5A7288A-BCD7-460F-B970-508C854E52D1}"/>
                  </a:ext>
                </a:extLst>
              </p:cNvPr>
              <p:cNvSpPr>
                <a:spLocks/>
              </p:cNvSpPr>
              <p:nvPr/>
            </p:nvSpPr>
            <p:spPr bwMode="auto">
              <a:xfrm>
                <a:off x="1776"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6" name="Freeform 3544">
                <a:extLst>
                  <a:ext uri="{FF2B5EF4-FFF2-40B4-BE49-F238E27FC236}">
                    <a16:creationId xmlns:a16="http://schemas.microsoft.com/office/drawing/2014/main" id="{BDE6B737-D68B-4AEE-A7EB-279E07BE85D2}"/>
                  </a:ext>
                </a:extLst>
              </p:cNvPr>
              <p:cNvSpPr>
                <a:spLocks/>
              </p:cNvSpPr>
              <p:nvPr/>
            </p:nvSpPr>
            <p:spPr bwMode="auto">
              <a:xfrm>
                <a:off x="1776"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7" name="Freeform 3545">
                <a:extLst>
                  <a:ext uri="{FF2B5EF4-FFF2-40B4-BE49-F238E27FC236}">
                    <a16:creationId xmlns:a16="http://schemas.microsoft.com/office/drawing/2014/main" id="{B08DB53B-A308-48FC-A6B6-450E3B6070B5}"/>
                  </a:ext>
                </a:extLst>
              </p:cNvPr>
              <p:cNvSpPr>
                <a:spLocks/>
              </p:cNvSpPr>
              <p:nvPr/>
            </p:nvSpPr>
            <p:spPr bwMode="auto">
              <a:xfrm>
                <a:off x="1776"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8" name="Freeform 3546">
                <a:extLst>
                  <a:ext uri="{FF2B5EF4-FFF2-40B4-BE49-F238E27FC236}">
                    <a16:creationId xmlns:a16="http://schemas.microsoft.com/office/drawing/2014/main" id="{279170A6-5AED-4681-B673-F7B7378F3C23}"/>
                  </a:ext>
                </a:extLst>
              </p:cNvPr>
              <p:cNvSpPr>
                <a:spLocks/>
              </p:cNvSpPr>
              <p:nvPr/>
            </p:nvSpPr>
            <p:spPr bwMode="auto">
              <a:xfrm>
                <a:off x="1776"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39" name="Freeform 3547">
                <a:extLst>
                  <a:ext uri="{FF2B5EF4-FFF2-40B4-BE49-F238E27FC236}">
                    <a16:creationId xmlns:a16="http://schemas.microsoft.com/office/drawing/2014/main" id="{BAAC02F4-FA55-47E6-A116-4F407D557CA7}"/>
                  </a:ext>
                </a:extLst>
              </p:cNvPr>
              <p:cNvSpPr>
                <a:spLocks/>
              </p:cNvSpPr>
              <p:nvPr/>
            </p:nvSpPr>
            <p:spPr bwMode="auto">
              <a:xfrm>
                <a:off x="1776"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0" name="Freeform 3548">
                <a:extLst>
                  <a:ext uri="{FF2B5EF4-FFF2-40B4-BE49-F238E27FC236}">
                    <a16:creationId xmlns:a16="http://schemas.microsoft.com/office/drawing/2014/main" id="{A8F1C313-BFD1-4944-8BA9-7D90559A727E}"/>
                  </a:ext>
                </a:extLst>
              </p:cNvPr>
              <p:cNvSpPr>
                <a:spLocks/>
              </p:cNvSpPr>
              <p:nvPr/>
            </p:nvSpPr>
            <p:spPr bwMode="auto">
              <a:xfrm>
                <a:off x="1776"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1" name="Freeform 3549">
                <a:extLst>
                  <a:ext uri="{FF2B5EF4-FFF2-40B4-BE49-F238E27FC236}">
                    <a16:creationId xmlns:a16="http://schemas.microsoft.com/office/drawing/2014/main" id="{2DBAA57D-3065-461B-88CF-B4E362B930E2}"/>
                  </a:ext>
                </a:extLst>
              </p:cNvPr>
              <p:cNvSpPr>
                <a:spLocks/>
              </p:cNvSpPr>
              <p:nvPr/>
            </p:nvSpPr>
            <p:spPr bwMode="auto">
              <a:xfrm>
                <a:off x="1776"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2" name="Freeform 3550">
                <a:extLst>
                  <a:ext uri="{FF2B5EF4-FFF2-40B4-BE49-F238E27FC236}">
                    <a16:creationId xmlns:a16="http://schemas.microsoft.com/office/drawing/2014/main" id="{38A79393-3273-4A7E-9F7F-FDEC81D551BA}"/>
                  </a:ext>
                </a:extLst>
              </p:cNvPr>
              <p:cNvSpPr>
                <a:spLocks/>
              </p:cNvSpPr>
              <p:nvPr/>
            </p:nvSpPr>
            <p:spPr bwMode="auto">
              <a:xfrm>
                <a:off x="1776"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3" name="Freeform 3551">
                <a:extLst>
                  <a:ext uri="{FF2B5EF4-FFF2-40B4-BE49-F238E27FC236}">
                    <a16:creationId xmlns:a16="http://schemas.microsoft.com/office/drawing/2014/main" id="{E2B7B0A6-6BFC-492A-9704-ADD2846FBB84}"/>
                  </a:ext>
                </a:extLst>
              </p:cNvPr>
              <p:cNvSpPr>
                <a:spLocks/>
              </p:cNvSpPr>
              <p:nvPr/>
            </p:nvSpPr>
            <p:spPr bwMode="auto">
              <a:xfrm>
                <a:off x="1776"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4" name="Freeform 3552">
                <a:extLst>
                  <a:ext uri="{FF2B5EF4-FFF2-40B4-BE49-F238E27FC236}">
                    <a16:creationId xmlns:a16="http://schemas.microsoft.com/office/drawing/2014/main" id="{F94B26EA-7AEF-401C-9956-1731054F614F}"/>
                  </a:ext>
                </a:extLst>
              </p:cNvPr>
              <p:cNvSpPr>
                <a:spLocks/>
              </p:cNvSpPr>
              <p:nvPr/>
            </p:nvSpPr>
            <p:spPr bwMode="auto">
              <a:xfrm>
                <a:off x="1776"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5" name="Freeform 3553">
                <a:extLst>
                  <a:ext uri="{FF2B5EF4-FFF2-40B4-BE49-F238E27FC236}">
                    <a16:creationId xmlns:a16="http://schemas.microsoft.com/office/drawing/2014/main" id="{93D1A8C5-5B21-4B11-A2BE-071B1B87EFB4}"/>
                  </a:ext>
                </a:extLst>
              </p:cNvPr>
              <p:cNvSpPr>
                <a:spLocks/>
              </p:cNvSpPr>
              <p:nvPr/>
            </p:nvSpPr>
            <p:spPr bwMode="auto">
              <a:xfrm>
                <a:off x="1776"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6" name="Freeform 3554">
                <a:extLst>
                  <a:ext uri="{FF2B5EF4-FFF2-40B4-BE49-F238E27FC236}">
                    <a16:creationId xmlns:a16="http://schemas.microsoft.com/office/drawing/2014/main" id="{EC8809D0-3B88-4F80-9AFF-2E93D8DFC030}"/>
                  </a:ext>
                </a:extLst>
              </p:cNvPr>
              <p:cNvSpPr>
                <a:spLocks/>
              </p:cNvSpPr>
              <p:nvPr/>
            </p:nvSpPr>
            <p:spPr bwMode="auto">
              <a:xfrm>
                <a:off x="1776"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7" name="Freeform 3555">
                <a:extLst>
                  <a:ext uri="{FF2B5EF4-FFF2-40B4-BE49-F238E27FC236}">
                    <a16:creationId xmlns:a16="http://schemas.microsoft.com/office/drawing/2014/main" id="{E09A4759-EE29-4E64-AF3A-B4CEAEFDF162}"/>
                  </a:ext>
                </a:extLst>
              </p:cNvPr>
              <p:cNvSpPr>
                <a:spLocks/>
              </p:cNvSpPr>
              <p:nvPr/>
            </p:nvSpPr>
            <p:spPr bwMode="auto">
              <a:xfrm>
                <a:off x="1776"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8" name="Freeform 3556">
                <a:extLst>
                  <a:ext uri="{FF2B5EF4-FFF2-40B4-BE49-F238E27FC236}">
                    <a16:creationId xmlns:a16="http://schemas.microsoft.com/office/drawing/2014/main" id="{8F5474B7-EE41-49B4-B6B5-70D3434317BF}"/>
                  </a:ext>
                </a:extLst>
              </p:cNvPr>
              <p:cNvSpPr>
                <a:spLocks/>
              </p:cNvSpPr>
              <p:nvPr/>
            </p:nvSpPr>
            <p:spPr bwMode="auto">
              <a:xfrm>
                <a:off x="1776"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49" name="Freeform 3557">
                <a:extLst>
                  <a:ext uri="{FF2B5EF4-FFF2-40B4-BE49-F238E27FC236}">
                    <a16:creationId xmlns:a16="http://schemas.microsoft.com/office/drawing/2014/main" id="{CCE95B55-4614-4163-A9AA-80295C7A4FDE}"/>
                  </a:ext>
                </a:extLst>
              </p:cNvPr>
              <p:cNvSpPr>
                <a:spLocks/>
              </p:cNvSpPr>
              <p:nvPr/>
            </p:nvSpPr>
            <p:spPr bwMode="auto">
              <a:xfrm>
                <a:off x="1776"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0" name="Freeform 3558">
                <a:extLst>
                  <a:ext uri="{FF2B5EF4-FFF2-40B4-BE49-F238E27FC236}">
                    <a16:creationId xmlns:a16="http://schemas.microsoft.com/office/drawing/2014/main" id="{F6FD9D4E-9F03-4D92-A9D2-B082B2D3E0EF}"/>
                  </a:ext>
                </a:extLst>
              </p:cNvPr>
              <p:cNvSpPr>
                <a:spLocks/>
              </p:cNvSpPr>
              <p:nvPr/>
            </p:nvSpPr>
            <p:spPr bwMode="auto">
              <a:xfrm>
                <a:off x="1776"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1" name="Freeform 3559">
                <a:extLst>
                  <a:ext uri="{FF2B5EF4-FFF2-40B4-BE49-F238E27FC236}">
                    <a16:creationId xmlns:a16="http://schemas.microsoft.com/office/drawing/2014/main" id="{1F05C16F-51C2-489B-9FFB-23602FA14213}"/>
                  </a:ext>
                </a:extLst>
              </p:cNvPr>
              <p:cNvSpPr>
                <a:spLocks/>
              </p:cNvSpPr>
              <p:nvPr/>
            </p:nvSpPr>
            <p:spPr bwMode="auto">
              <a:xfrm>
                <a:off x="1776"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2" name="Freeform 3560">
                <a:extLst>
                  <a:ext uri="{FF2B5EF4-FFF2-40B4-BE49-F238E27FC236}">
                    <a16:creationId xmlns:a16="http://schemas.microsoft.com/office/drawing/2014/main" id="{0C38E2B1-F7CA-444D-A902-BCDDDDE01B58}"/>
                  </a:ext>
                </a:extLst>
              </p:cNvPr>
              <p:cNvSpPr>
                <a:spLocks/>
              </p:cNvSpPr>
              <p:nvPr/>
            </p:nvSpPr>
            <p:spPr bwMode="auto">
              <a:xfrm>
                <a:off x="1776"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3" name="Freeform 3561">
                <a:extLst>
                  <a:ext uri="{FF2B5EF4-FFF2-40B4-BE49-F238E27FC236}">
                    <a16:creationId xmlns:a16="http://schemas.microsoft.com/office/drawing/2014/main" id="{0566FC0C-CEEB-47EF-B445-CD0A46694098}"/>
                  </a:ext>
                </a:extLst>
              </p:cNvPr>
              <p:cNvSpPr>
                <a:spLocks/>
              </p:cNvSpPr>
              <p:nvPr/>
            </p:nvSpPr>
            <p:spPr bwMode="auto">
              <a:xfrm>
                <a:off x="1776"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4" name="Freeform 3562">
                <a:extLst>
                  <a:ext uri="{FF2B5EF4-FFF2-40B4-BE49-F238E27FC236}">
                    <a16:creationId xmlns:a16="http://schemas.microsoft.com/office/drawing/2014/main" id="{A7DF12F2-B93C-4270-98FA-BA617E3C1B7A}"/>
                  </a:ext>
                </a:extLst>
              </p:cNvPr>
              <p:cNvSpPr>
                <a:spLocks/>
              </p:cNvSpPr>
              <p:nvPr/>
            </p:nvSpPr>
            <p:spPr bwMode="auto">
              <a:xfrm>
                <a:off x="1776"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5" name="Freeform 3563">
                <a:extLst>
                  <a:ext uri="{FF2B5EF4-FFF2-40B4-BE49-F238E27FC236}">
                    <a16:creationId xmlns:a16="http://schemas.microsoft.com/office/drawing/2014/main" id="{A3E7A9F2-105D-4986-BD3B-BF31534FF6B6}"/>
                  </a:ext>
                </a:extLst>
              </p:cNvPr>
              <p:cNvSpPr>
                <a:spLocks/>
              </p:cNvSpPr>
              <p:nvPr/>
            </p:nvSpPr>
            <p:spPr bwMode="auto">
              <a:xfrm>
                <a:off x="1776"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6" name="Freeform 3564">
                <a:extLst>
                  <a:ext uri="{FF2B5EF4-FFF2-40B4-BE49-F238E27FC236}">
                    <a16:creationId xmlns:a16="http://schemas.microsoft.com/office/drawing/2014/main" id="{14A30D4B-733C-454B-921D-CF96647458C9}"/>
                  </a:ext>
                </a:extLst>
              </p:cNvPr>
              <p:cNvSpPr>
                <a:spLocks/>
              </p:cNvSpPr>
              <p:nvPr/>
            </p:nvSpPr>
            <p:spPr bwMode="auto">
              <a:xfrm>
                <a:off x="1776"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7" name="Freeform 3565">
                <a:extLst>
                  <a:ext uri="{FF2B5EF4-FFF2-40B4-BE49-F238E27FC236}">
                    <a16:creationId xmlns:a16="http://schemas.microsoft.com/office/drawing/2014/main" id="{704C8870-1E00-44B9-A454-8B3F0C713639}"/>
                  </a:ext>
                </a:extLst>
              </p:cNvPr>
              <p:cNvSpPr>
                <a:spLocks/>
              </p:cNvSpPr>
              <p:nvPr/>
            </p:nvSpPr>
            <p:spPr bwMode="auto">
              <a:xfrm>
                <a:off x="1776"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8" name="Freeform 3566">
                <a:extLst>
                  <a:ext uri="{FF2B5EF4-FFF2-40B4-BE49-F238E27FC236}">
                    <a16:creationId xmlns:a16="http://schemas.microsoft.com/office/drawing/2014/main" id="{101B8778-7DCC-420D-A4FD-474A7F7327F9}"/>
                  </a:ext>
                </a:extLst>
              </p:cNvPr>
              <p:cNvSpPr>
                <a:spLocks/>
              </p:cNvSpPr>
              <p:nvPr/>
            </p:nvSpPr>
            <p:spPr bwMode="auto">
              <a:xfrm>
                <a:off x="1805"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59" name="Freeform 3567">
                <a:extLst>
                  <a:ext uri="{FF2B5EF4-FFF2-40B4-BE49-F238E27FC236}">
                    <a16:creationId xmlns:a16="http://schemas.microsoft.com/office/drawing/2014/main" id="{3BDBECA8-6C35-4F4E-90BF-74EF7B6D1337}"/>
                  </a:ext>
                </a:extLst>
              </p:cNvPr>
              <p:cNvSpPr>
                <a:spLocks/>
              </p:cNvSpPr>
              <p:nvPr/>
            </p:nvSpPr>
            <p:spPr bwMode="auto">
              <a:xfrm>
                <a:off x="1807" y="3890"/>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0" name="Freeform 3568">
                <a:extLst>
                  <a:ext uri="{FF2B5EF4-FFF2-40B4-BE49-F238E27FC236}">
                    <a16:creationId xmlns:a16="http://schemas.microsoft.com/office/drawing/2014/main" id="{1F077D05-D74B-484F-A639-8AA105E8A4FA}"/>
                  </a:ext>
                </a:extLst>
              </p:cNvPr>
              <p:cNvSpPr>
                <a:spLocks/>
              </p:cNvSpPr>
              <p:nvPr/>
            </p:nvSpPr>
            <p:spPr bwMode="auto">
              <a:xfrm>
                <a:off x="1807" y="389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1" name="Freeform 3569">
                <a:extLst>
                  <a:ext uri="{FF2B5EF4-FFF2-40B4-BE49-F238E27FC236}">
                    <a16:creationId xmlns:a16="http://schemas.microsoft.com/office/drawing/2014/main" id="{3956E92D-1239-4A3C-A2C1-9E4E234FC269}"/>
                  </a:ext>
                </a:extLst>
              </p:cNvPr>
              <p:cNvSpPr>
                <a:spLocks/>
              </p:cNvSpPr>
              <p:nvPr/>
            </p:nvSpPr>
            <p:spPr bwMode="auto">
              <a:xfrm>
                <a:off x="1807" y="3892"/>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2" name="Freeform 3570">
                <a:extLst>
                  <a:ext uri="{FF2B5EF4-FFF2-40B4-BE49-F238E27FC236}">
                    <a16:creationId xmlns:a16="http://schemas.microsoft.com/office/drawing/2014/main" id="{9C68831E-5751-43CC-A5F1-9A7BDF097818}"/>
                  </a:ext>
                </a:extLst>
              </p:cNvPr>
              <p:cNvSpPr>
                <a:spLocks/>
              </p:cNvSpPr>
              <p:nvPr/>
            </p:nvSpPr>
            <p:spPr bwMode="auto">
              <a:xfrm>
                <a:off x="1807" y="3894"/>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3" name="Freeform 3571">
                <a:extLst>
                  <a:ext uri="{FF2B5EF4-FFF2-40B4-BE49-F238E27FC236}">
                    <a16:creationId xmlns:a16="http://schemas.microsoft.com/office/drawing/2014/main" id="{28D1D89D-9129-4C2D-9119-C011404E96F1}"/>
                  </a:ext>
                </a:extLst>
              </p:cNvPr>
              <p:cNvSpPr>
                <a:spLocks/>
              </p:cNvSpPr>
              <p:nvPr/>
            </p:nvSpPr>
            <p:spPr bwMode="auto">
              <a:xfrm>
                <a:off x="1807" y="3895"/>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4" name="Freeform 3572">
                <a:extLst>
                  <a:ext uri="{FF2B5EF4-FFF2-40B4-BE49-F238E27FC236}">
                    <a16:creationId xmlns:a16="http://schemas.microsoft.com/office/drawing/2014/main" id="{5FBB78CC-F810-477B-8C6A-9748DA8496FC}"/>
                  </a:ext>
                </a:extLst>
              </p:cNvPr>
              <p:cNvSpPr>
                <a:spLocks/>
              </p:cNvSpPr>
              <p:nvPr/>
            </p:nvSpPr>
            <p:spPr bwMode="auto">
              <a:xfrm>
                <a:off x="1807" y="389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5" name="Freeform 3573">
                <a:extLst>
                  <a:ext uri="{FF2B5EF4-FFF2-40B4-BE49-F238E27FC236}">
                    <a16:creationId xmlns:a16="http://schemas.microsoft.com/office/drawing/2014/main" id="{8924E228-D4D9-4BD6-9FD5-99A1EF0F86B1}"/>
                  </a:ext>
                </a:extLst>
              </p:cNvPr>
              <p:cNvSpPr>
                <a:spLocks/>
              </p:cNvSpPr>
              <p:nvPr/>
            </p:nvSpPr>
            <p:spPr bwMode="auto">
              <a:xfrm>
                <a:off x="1807" y="3898"/>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6" name="Freeform 3574">
                <a:extLst>
                  <a:ext uri="{FF2B5EF4-FFF2-40B4-BE49-F238E27FC236}">
                    <a16:creationId xmlns:a16="http://schemas.microsoft.com/office/drawing/2014/main" id="{EC6A40CF-87F6-40A6-9C06-2AE5856040FC}"/>
                  </a:ext>
                </a:extLst>
              </p:cNvPr>
              <p:cNvSpPr>
                <a:spLocks/>
              </p:cNvSpPr>
              <p:nvPr/>
            </p:nvSpPr>
            <p:spPr bwMode="auto">
              <a:xfrm>
                <a:off x="1807" y="3899"/>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7" name="Freeform 3575">
                <a:extLst>
                  <a:ext uri="{FF2B5EF4-FFF2-40B4-BE49-F238E27FC236}">
                    <a16:creationId xmlns:a16="http://schemas.microsoft.com/office/drawing/2014/main" id="{D128A489-0E92-4F2A-9EC3-F5184C10B95D}"/>
                  </a:ext>
                </a:extLst>
              </p:cNvPr>
              <p:cNvSpPr>
                <a:spLocks/>
              </p:cNvSpPr>
              <p:nvPr/>
            </p:nvSpPr>
            <p:spPr bwMode="auto">
              <a:xfrm>
                <a:off x="1807" y="3901"/>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8" name="Freeform 3576">
                <a:extLst>
                  <a:ext uri="{FF2B5EF4-FFF2-40B4-BE49-F238E27FC236}">
                    <a16:creationId xmlns:a16="http://schemas.microsoft.com/office/drawing/2014/main" id="{69FE44BB-91B2-40AF-ABC3-E9E88A2FD29B}"/>
                  </a:ext>
                </a:extLst>
              </p:cNvPr>
              <p:cNvSpPr>
                <a:spLocks/>
              </p:cNvSpPr>
              <p:nvPr/>
            </p:nvSpPr>
            <p:spPr bwMode="auto">
              <a:xfrm>
                <a:off x="1807" y="390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69" name="Freeform 3577">
                <a:extLst>
                  <a:ext uri="{FF2B5EF4-FFF2-40B4-BE49-F238E27FC236}">
                    <a16:creationId xmlns:a16="http://schemas.microsoft.com/office/drawing/2014/main" id="{0AA123B4-EEE6-4F94-AFF4-631E2E3D4FE9}"/>
                  </a:ext>
                </a:extLst>
              </p:cNvPr>
              <p:cNvSpPr>
                <a:spLocks/>
              </p:cNvSpPr>
              <p:nvPr/>
            </p:nvSpPr>
            <p:spPr bwMode="auto">
              <a:xfrm>
                <a:off x="1807" y="3904"/>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0" name="Freeform 3578">
                <a:extLst>
                  <a:ext uri="{FF2B5EF4-FFF2-40B4-BE49-F238E27FC236}">
                    <a16:creationId xmlns:a16="http://schemas.microsoft.com/office/drawing/2014/main" id="{8933C0E0-0497-4EDB-B336-8F032163DF38}"/>
                  </a:ext>
                </a:extLst>
              </p:cNvPr>
              <p:cNvSpPr>
                <a:spLocks/>
              </p:cNvSpPr>
              <p:nvPr/>
            </p:nvSpPr>
            <p:spPr bwMode="auto">
              <a:xfrm>
                <a:off x="1807" y="390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1" name="Freeform 3579">
                <a:extLst>
                  <a:ext uri="{FF2B5EF4-FFF2-40B4-BE49-F238E27FC236}">
                    <a16:creationId xmlns:a16="http://schemas.microsoft.com/office/drawing/2014/main" id="{9650281E-0AB2-4F06-A2F5-671DA88FE9D2}"/>
                  </a:ext>
                </a:extLst>
              </p:cNvPr>
              <p:cNvSpPr>
                <a:spLocks/>
              </p:cNvSpPr>
              <p:nvPr/>
            </p:nvSpPr>
            <p:spPr bwMode="auto">
              <a:xfrm>
                <a:off x="1807" y="3907"/>
                <a:ext cx="27"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2" name="Freeform 3580">
                <a:extLst>
                  <a:ext uri="{FF2B5EF4-FFF2-40B4-BE49-F238E27FC236}">
                    <a16:creationId xmlns:a16="http://schemas.microsoft.com/office/drawing/2014/main" id="{E051059B-8B44-462C-8151-0F39908C29D4}"/>
                  </a:ext>
                </a:extLst>
              </p:cNvPr>
              <p:cNvSpPr>
                <a:spLocks/>
              </p:cNvSpPr>
              <p:nvPr/>
            </p:nvSpPr>
            <p:spPr bwMode="auto">
              <a:xfrm>
                <a:off x="1807" y="3908"/>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3" name="Freeform 3581">
                <a:extLst>
                  <a:ext uri="{FF2B5EF4-FFF2-40B4-BE49-F238E27FC236}">
                    <a16:creationId xmlns:a16="http://schemas.microsoft.com/office/drawing/2014/main" id="{58174ED1-8791-444C-9416-B01BCE00471C}"/>
                  </a:ext>
                </a:extLst>
              </p:cNvPr>
              <p:cNvSpPr>
                <a:spLocks/>
              </p:cNvSpPr>
              <p:nvPr/>
            </p:nvSpPr>
            <p:spPr bwMode="auto">
              <a:xfrm>
                <a:off x="1807" y="3909"/>
                <a:ext cx="27"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4" name="Freeform 3582">
                <a:extLst>
                  <a:ext uri="{FF2B5EF4-FFF2-40B4-BE49-F238E27FC236}">
                    <a16:creationId xmlns:a16="http://schemas.microsoft.com/office/drawing/2014/main" id="{4A27A479-0A77-4A7E-BFFD-358E73386D61}"/>
                  </a:ext>
                </a:extLst>
              </p:cNvPr>
              <p:cNvSpPr>
                <a:spLocks/>
              </p:cNvSpPr>
              <p:nvPr/>
            </p:nvSpPr>
            <p:spPr bwMode="auto">
              <a:xfrm>
                <a:off x="1807" y="3911"/>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5" name="Freeform 3583">
                <a:extLst>
                  <a:ext uri="{FF2B5EF4-FFF2-40B4-BE49-F238E27FC236}">
                    <a16:creationId xmlns:a16="http://schemas.microsoft.com/office/drawing/2014/main" id="{EA1B7D72-ABC3-43DE-93B1-20F0EA360A17}"/>
                  </a:ext>
                </a:extLst>
              </p:cNvPr>
              <p:cNvSpPr>
                <a:spLocks/>
              </p:cNvSpPr>
              <p:nvPr/>
            </p:nvSpPr>
            <p:spPr bwMode="auto">
              <a:xfrm>
                <a:off x="1807" y="3912"/>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6" name="Freeform 3584">
                <a:extLst>
                  <a:ext uri="{FF2B5EF4-FFF2-40B4-BE49-F238E27FC236}">
                    <a16:creationId xmlns:a16="http://schemas.microsoft.com/office/drawing/2014/main" id="{98D5D539-5728-42DC-B5C3-994167FE338E}"/>
                  </a:ext>
                </a:extLst>
              </p:cNvPr>
              <p:cNvSpPr>
                <a:spLocks/>
              </p:cNvSpPr>
              <p:nvPr/>
            </p:nvSpPr>
            <p:spPr bwMode="auto">
              <a:xfrm>
                <a:off x="1807" y="3913"/>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7" name="Freeform 3585">
                <a:extLst>
                  <a:ext uri="{FF2B5EF4-FFF2-40B4-BE49-F238E27FC236}">
                    <a16:creationId xmlns:a16="http://schemas.microsoft.com/office/drawing/2014/main" id="{61CA5E63-E83A-4124-862A-13369F59819A}"/>
                  </a:ext>
                </a:extLst>
              </p:cNvPr>
              <p:cNvSpPr>
                <a:spLocks/>
              </p:cNvSpPr>
              <p:nvPr/>
            </p:nvSpPr>
            <p:spPr bwMode="auto">
              <a:xfrm>
                <a:off x="1807" y="3915"/>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8" name="Freeform 3586">
                <a:extLst>
                  <a:ext uri="{FF2B5EF4-FFF2-40B4-BE49-F238E27FC236}">
                    <a16:creationId xmlns:a16="http://schemas.microsoft.com/office/drawing/2014/main" id="{55C9ABCD-FD5B-48CC-B624-70AC53D787E4}"/>
                  </a:ext>
                </a:extLst>
              </p:cNvPr>
              <p:cNvSpPr>
                <a:spLocks/>
              </p:cNvSpPr>
              <p:nvPr/>
            </p:nvSpPr>
            <p:spPr bwMode="auto">
              <a:xfrm>
                <a:off x="1807" y="3916"/>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79" name="Freeform 3587">
                <a:extLst>
                  <a:ext uri="{FF2B5EF4-FFF2-40B4-BE49-F238E27FC236}">
                    <a16:creationId xmlns:a16="http://schemas.microsoft.com/office/drawing/2014/main" id="{BC77E333-3BFC-4570-8101-A4F33866F942}"/>
                  </a:ext>
                </a:extLst>
              </p:cNvPr>
              <p:cNvSpPr>
                <a:spLocks/>
              </p:cNvSpPr>
              <p:nvPr/>
            </p:nvSpPr>
            <p:spPr bwMode="auto">
              <a:xfrm>
                <a:off x="1807" y="3917"/>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0" name="Freeform 3588">
                <a:extLst>
                  <a:ext uri="{FF2B5EF4-FFF2-40B4-BE49-F238E27FC236}">
                    <a16:creationId xmlns:a16="http://schemas.microsoft.com/office/drawing/2014/main" id="{37EA3316-E12A-4373-B94C-8043B7E203FD}"/>
                  </a:ext>
                </a:extLst>
              </p:cNvPr>
              <p:cNvSpPr>
                <a:spLocks/>
              </p:cNvSpPr>
              <p:nvPr/>
            </p:nvSpPr>
            <p:spPr bwMode="auto">
              <a:xfrm>
                <a:off x="1807" y="3919"/>
                <a:ext cx="27"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1" name="Freeform 3589">
                <a:extLst>
                  <a:ext uri="{FF2B5EF4-FFF2-40B4-BE49-F238E27FC236}">
                    <a16:creationId xmlns:a16="http://schemas.microsoft.com/office/drawing/2014/main" id="{531CEAE0-ED6A-4B8E-8C74-CFD9585B7CEC}"/>
                  </a:ext>
                </a:extLst>
              </p:cNvPr>
              <p:cNvSpPr>
                <a:spLocks/>
              </p:cNvSpPr>
              <p:nvPr/>
            </p:nvSpPr>
            <p:spPr bwMode="auto">
              <a:xfrm>
                <a:off x="1807" y="3920"/>
                <a:ext cx="27"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2" name="Freeform 3590">
                <a:extLst>
                  <a:ext uri="{FF2B5EF4-FFF2-40B4-BE49-F238E27FC236}">
                    <a16:creationId xmlns:a16="http://schemas.microsoft.com/office/drawing/2014/main" id="{A2EAD0CD-60D0-40A1-AB3D-DFB1528D77FA}"/>
                  </a:ext>
                </a:extLst>
              </p:cNvPr>
              <p:cNvSpPr>
                <a:spLocks/>
              </p:cNvSpPr>
              <p:nvPr/>
            </p:nvSpPr>
            <p:spPr bwMode="auto">
              <a:xfrm>
                <a:off x="1835"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3" name="Freeform 3591">
                <a:extLst>
                  <a:ext uri="{FF2B5EF4-FFF2-40B4-BE49-F238E27FC236}">
                    <a16:creationId xmlns:a16="http://schemas.microsoft.com/office/drawing/2014/main" id="{C7298481-584D-45F5-8A8C-909AF55C0342}"/>
                  </a:ext>
                </a:extLst>
              </p:cNvPr>
              <p:cNvSpPr>
                <a:spLocks/>
              </p:cNvSpPr>
              <p:nvPr/>
            </p:nvSpPr>
            <p:spPr bwMode="auto">
              <a:xfrm>
                <a:off x="1837" y="3890"/>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4" name="Freeform 3592">
                <a:extLst>
                  <a:ext uri="{FF2B5EF4-FFF2-40B4-BE49-F238E27FC236}">
                    <a16:creationId xmlns:a16="http://schemas.microsoft.com/office/drawing/2014/main" id="{47ACB436-217B-4428-817A-4D326220A444}"/>
                  </a:ext>
                </a:extLst>
              </p:cNvPr>
              <p:cNvSpPr>
                <a:spLocks/>
              </p:cNvSpPr>
              <p:nvPr/>
            </p:nvSpPr>
            <p:spPr bwMode="auto">
              <a:xfrm>
                <a:off x="1837" y="389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5" name="Freeform 3593">
                <a:extLst>
                  <a:ext uri="{FF2B5EF4-FFF2-40B4-BE49-F238E27FC236}">
                    <a16:creationId xmlns:a16="http://schemas.microsoft.com/office/drawing/2014/main" id="{476FA4DF-1F4A-4C4D-B054-4105429B3CA3}"/>
                  </a:ext>
                </a:extLst>
              </p:cNvPr>
              <p:cNvSpPr>
                <a:spLocks/>
              </p:cNvSpPr>
              <p:nvPr/>
            </p:nvSpPr>
            <p:spPr bwMode="auto">
              <a:xfrm>
                <a:off x="1837" y="3892"/>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6" name="Freeform 3594">
                <a:extLst>
                  <a:ext uri="{FF2B5EF4-FFF2-40B4-BE49-F238E27FC236}">
                    <a16:creationId xmlns:a16="http://schemas.microsoft.com/office/drawing/2014/main" id="{DCEA937D-3CF3-4B23-AAA2-554E58875470}"/>
                  </a:ext>
                </a:extLst>
              </p:cNvPr>
              <p:cNvSpPr>
                <a:spLocks/>
              </p:cNvSpPr>
              <p:nvPr/>
            </p:nvSpPr>
            <p:spPr bwMode="auto">
              <a:xfrm>
                <a:off x="1837" y="3894"/>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7" name="Freeform 3595">
                <a:extLst>
                  <a:ext uri="{FF2B5EF4-FFF2-40B4-BE49-F238E27FC236}">
                    <a16:creationId xmlns:a16="http://schemas.microsoft.com/office/drawing/2014/main" id="{66C4693A-E807-4412-AC7B-47440F7EA907}"/>
                  </a:ext>
                </a:extLst>
              </p:cNvPr>
              <p:cNvSpPr>
                <a:spLocks/>
              </p:cNvSpPr>
              <p:nvPr/>
            </p:nvSpPr>
            <p:spPr bwMode="auto">
              <a:xfrm>
                <a:off x="1837" y="3895"/>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8" name="Freeform 3596">
                <a:extLst>
                  <a:ext uri="{FF2B5EF4-FFF2-40B4-BE49-F238E27FC236}">
                    <a16:creationId xmlns:a16="http://schemas.microsoft.com/office/drawing/2014/main" id="{E762404C-CCC5-4D1B-85E0-D529D8A2E113}"/>
                  </a:ext>
                </a:extLst>
              </p:cNvPr>
              <p:cNvSpPr>
                <a:spLocks/>
              </p:cNvSpPr>
              <p:nvPr/>
            </p:nvSpPr>
            <p:spPr bwMode="auto">
              <a:xfrm>
                <a:off x="1837" y="389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89" name="Freeform 3597">
                <a:extLst>
                  <a:ext uri="{FF2B5EF4-FFF2-40B4-BE49-F238E27FC236}">
                    <a16:creationId xmlns:a16="http://schemas.microsoft.com/office/drawing/2014/main" id="{EB0CAD8E-B304-44D8-8442-B5765F9B3D47}"/>
                  </a:ext>
                </a:extLst>
              </p:cNvPr>
              <p:cNvSpPr>
                <a:spLocks/>
              </p:cNvSpPr>
              <p:nvPr/>
            </p:nvSpPr>
            <p:spPr bwMode="auto">
              <a:xfrm>
                <a:off x="1837" y="3898"/>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0" name="Freeform 3598">
                <a:extLst>
                  <a:ext uri="{FF2B5EF4-FFF2-40B4-BE49-F238E27FC236}">
                    <a16:creationId xmlns:a16="http://schemas.microsoft.com/office/drawing/2014/main" id="{386A2A3D-3CAA-4021-AAF4-628973F5D2DA}"/>
                  </a:ext>
                </a:extLst>
              </p:cNvPr>
              <p:cNvSpPr>
                <a:spLocks/>
              </p:cNvSpPr>
              <p:nvPr/>
            </p:nvSpPr>
            <p:spPr bwMode="auto">
              <a:xfrm>
                <a:off x="1837" y="3899"/>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1" name="Freeform 3599">
                <a:extLst>
                  <a:ext uri="{FF2B5EF4-FFF2-40B4-BE49-F238E27FC236}">
                    <a16:creationId xmlns:a16="http://schemas.microsoft.com/office/drawing/2014/main" id="{71D90D6F-F1B8-4AAA-BACA-8006D7DDCB44}"/>
                  </a:ext>
                </a:extLst>
              </p:cNvPr>
              <p:cNvSpPr>
                <a:spLocks/>
              </p:cNvSpPr>
              <p:nvPr/>
            </p:nvSpPr>
            <p:spPr bwMode="auto">
              <a:xfrm>
                <a:off x="1837" y="3901"/>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2" name="Freeform 3600">
                <a:extLst>
                  <a:ext uri="{FF2B5EF4-FFF2-40B4-BE49-F238E27FC236}">
                    <a16:creationId xmlns:a16="http://schemas.microsoft.com/office/drawing/2014/main" id="{11BE4D87-0F96-4D9A-98A0-7EC8E39A53E1}"/>
                  </a:ext>
                </a:extLst>
              </p:cNvPr>
              <p:cNvSpPr>
                <a:spLocks/>
              </p:cNvSpPr>
              <p:nvPr/>
            </p:nvSpPr>
            <p:spPr bwMode="auto">
              <a:xfrm>
                <a:off x="1837" y="390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3" name="Freeform 3601">
                <a:extLst>
                  <a:ext uri="{FF2B5EF4-FFF2-40B4-BE49-F238E27FC236}">
                    <a16:creationId xmlns:a16="http://schemas.microsoft.com/office/drawing/2014/main" id="{E3837287-186F-4C18-B73A-76ABCC18A602}"/>
                  </a:ext>
                </a:extLst>
              </p:cNvPr>
              <p:cNvSpPr>
                <a:spLocks/>
              </p:cNvSpPr>
              <p:nvPr/>
            </p:nvSpPr>
            <p:spPr bwMode="auto">
              <a:xfrm>
                <a:off x="1837" y="3904"/>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4" name="Freeform 3602">
                <a:extLst>
                  <a:ext uri="{FF2B5EF4-FFF2-40B4-BE49-F238E27FC236}">
                    <a16:creationId xmlns:a16="http://schemas.microsoft.com/office/drawing/2014/main" id="{66D2531B-85BD-4999-812A-D0FF90D1D1D4}"/>
                  </a:ext>
                </a:extLst>
              </p:cNvPr>
              <p:cNvSpPr>
                <a:spLocks/>
              </p:cNvSpPr>
              <p:nvPr/>
            </p:nvSpPr>
            <p:spPr bwMode="auto">
              <a:xfrm>
                <a:off x="1837" y="390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5" name="Freeform 3603">
                <a:extLst>
                  <a:ext uri="{FF2B5EF4-FFF2-40B4-BE49-F238E27FC236}">
                    <a16:creationId xmlns:a16="http://schemas.microsoft.com/office/drawing/2014/main" id="{525D24A2-43E9-4E73-8AEB-62D567F586D8}"/>
                  </a:ext>
                </a:extLst>
              </p:cNvPr>
              <p:cNvSpPr>
                <a:spLocks/>
              </p:cNvSpPr>
              <p:nvPr/>
            </p:nvSpPr>
            <p:spPr bwMode="auto">
              <a:xfrm>
                <a:off x="1837" y="3907"/>
                <a:ext cx="28"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6" name="Freeform 3604">
                <a:extLst>
                  <a:ext uri="{FF2B5EF4-FFF2-40B4-BE49-F238E27FC236}">
                    <a16:creationId xmlns:a16="http://schemas.microsoft.com/office/drawing/2014/main" id="{C185A141-EC94-4D03-A629-5D9920B59B0B}"/>
                  </a:ext>
                </a:extLst>
              </p:cNvPr>
              <p:cNvSpPr>
                <a:spLocks/>
              </p:cNvSpPr>
              <p:nvPr/>
            </p:nvSpPr>
            <p:spPr bwMode="auto">
              <a:xfrm>
                <a:off x="1837" y="3908"/>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7" name="Freeform 3605">
                <a:extLst>
                  <a:ext uri="{FF2B5EF4-FFF2-40B4-BE49-F238E27FC236}">
                    <a16:creationId xmlns:a16="http://schemas.microsoft.com/office/drawing/2014/main" id="{6BD4865E-964A-4004-834E-D481CFBFA062}"/>
                  </a:ext>
                </a:extLst>
              </p:cNvPr>
              <p:cNvSpPr>
                <a:spLocks/>
              </p:cNvSpPr>
              <p:nvPr/>
            </p:nvSpPr>
            <p:spPr bwMode="auto">
              <a:xfrm>
                <a:off x="1837" y="3909"/>
                <a:ext cx="28"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8" name="Freeform 3606">
                <a:extLst>
                  <a:ext uri="{FF2B5EF4-FFF2-40B4-BE49-F238E27FC236}">
                    <a16:creationId xmlns:a16="http://schemas.microsoft.com/office/drawing/2014/main" id="{FF837E0C-CDEA-4868-9C01-C2DB152A5795}"/>
                  </a:ext>
                </a:extLst>
              </p:cNvPr>
              <p:cNvSpPr>
                <a:spLocks/>
              </p:cNvSpPr>
              <p:nvPr/>
            </p:nvSpPr>
            <p:spPr bwMode="auto">
              <a:xfrm>
                <a:off x="1837" y="3911"/>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99" name="Freeform 3607">
                <a:extLst>
                  <a:ext uri="{FF2B5EF4-FFF2-40B4-BE49-F238E27FC236}">
                    <a16:creationId xmlns:a16="http://schemas.microsoft.com/office/drawing/2014/main" id="{CCCB992C-2E24-4C8B-8061-646A7E1AD5FD}"/>
                  </a:ext>
                </a:extLst>
              </p:cNvPr>
              <p:cNvSpPr>
                <a:spLocks/>
              </p:cNvSpPr>
              <p:nvPr/>
            </p:nvSpPr>
            <p:spPr bwMode="auto">
              <a:xfrm>
                <a:off x="1837" y="3912"/>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0" name="Freeform 3608">
                <a:extLst>
                  <a:ext uri="{FF2B5EF4-FFF2-40B4-BE49-F238E27FC236}">
                    <a16:creationId xmlns:a16="http://schemas.microsoft.com/office/drawing/2014/main" id="{C313C656-15FE-4A94-B16F-A4CE5E06C7CB}"/>
                  </a:ext>
                </a:extLst>
              </p:cNvPr>
              <p:cNvSpPr>
                <a:spLocks/>
              </p:cNvSpPr>
              <p:nvPr/>
            </p:nvSpPr>
            <p:spPr bwMode="auto">
              <a:xfrm>
                <a:off x="1837" y="3913"/>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1" name="Freeform 3609">
                <a:extLst>
                  <a:ext uri="{FF2B5EF4-FFF2-40B4-BE49-F238E27FC236}">
                    <a16:creationId xmlns:a16="http://schemas.microsoft.com/office/drawing/2014/main" id="{695D21E2-D22E-4CDE-9400-5D805D1ABE64}"/>
                  </a:ext>
                </a:extLst>
              </p:cNvPr>
              <p:cNvSpPr>
                <a:spLocks/>
              </p:cNvSpPr>
              <p:nvPr/>
            </p:nvSpPr>
            <p:spPr bwMode="auto">
              <a:xfrm>
                <a:off x="1837" y="3915"/>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2" name="Freeform 3610">
                <a:extLst>
                  <a:ext uri="{FF2B5EF4-FFF2-40B4-BE49-F238E27FC236}">
                    <a16:creationId xmlns:a16="http://schemas.microsoft.com/office/drawing/2014/main" id="{CD35B45B-0B7B-4233-998F-86BB092AE601}"/>
                  </a:ext>
                </a:extLst>
              </p:cNvPr>
              <p:cNvSpPr>
                <a:spLocks/>
              </p:cNvSpPr>
              <p:nvPr/>
            </p:nvSpPr>
            <p:spPr bwMode="auto">
              <a:xfrm>
                <a:off x="1837" y="3916"/>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3" name="Freeform 3611">
                <a:extLst>
                  <a:ext uri="{FF2B5EF4-FFF2-40B4-BE49-F238E27FC236}">
                    <a16:creationId xmlns:a16="http://schemas.microsoft.com/office/drawing/2014/main" id="{B7A7B269-957A-41BC-862A-B32BBCB67673}"/>
                  </a:ext>
                </a:extLst>
              </p:cNvPr>
              <p:cNvSpPr>
                <a:spLocks/>
              </p:cNvSpPr>
              <p:nvPr/>
            </p:nvSpPr>
            <p:spPr bwMode="auto">
              <a:xfrm>
                <a:off x="1837" y="3917"/>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4" name="Freeform 3612">
                <a:extLst>
                  <a:ext uri="{FF2B5EF4-FFF2-40B4-BE49-F238E27FC236}">
                    <a16:creationId xmlns:a16="http://schemas.microsoft.com/office/drawing/2014/main" id="{D9B1A698-EAE1-49CF-B16B-D4B9EE08CF4B}"/>
                  </a:ext>
                </a:extLst>
              </p:cNvPr>
              <p:cNvSpPr>
                <a:spLocks/>
              </p:cNvSpPr>
              <p:nvPr/>
            </p:nvSpPr>
            <p:spPr bwMode="auto">
              <a:xfrm>
                <a:off x="1837" y="3919"/>
                <a:ext cx="28"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5" name="Freeform 3613">
                <a:extLst>
                  <a:ext uri="{FF2B5EF4-FFF2-40B4-BE49-F238E27FC236}">
                    <a16:creationId xmlns:a16="http://schemas.microsoft.com/office/drawing/2014/main" id="{E8DD27BD-14D8-4BF1-9EFD-0BF6151A70E6}"/>
                  </a:ext>
                </a:extLst>
              </p:cNvPr>
              <p:cNvSpPr>
                <a:spLocks/>
              </p:cNvSpPr>
              <p:nvPr/>
            </p:nvSpPr>
            <p:spPr bwMode="auto">
              <a:xfrm>
                <a:off x="1837" y="3920"/>
                <a:ext cx="28"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6" name="Freeform 3614">
                <a:extLst>
                  <a:ext uri="{FF2B5EF4-FFF2-40B4-BE49-F238E27FC236}">
                    <a16:creationId xmlns:a16="http://schemas.microsoft.com/office/drawing/2014/main" id="{E2E1BF2A-F35A-4199-ACA6-AD7C66149EC9}"/>
                  </a:ext>
                </a:extLst>
              </p:cNvPr>
              <p:cNvSpPr>
                <a:spLocks/>
              </p:cNvSpPr>
              <p:nvPr/>
            </p:nvSpPr>
            <p:spPr bwMode="auto">
              <a:xfrm>
                <a:off x="1866" y="3888"/>
                <a:ext cx="31"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7" name="Freeform 3615">
                <a:extLst>
                  <a:ext uri="{FF2B5EF4-FFF2-40B4-BE49-F238E27FC236}">
                    <a16:creationId xmlns:a16="http://schemas.microsoft.com/office/drawing/2014/main" id="{3291936A-52A0-408F-B07D-9A9B627283F1}"/>
                  </a:ext>
                </a:extLst>
              </p:cNvPr>
              <p:cNvSpPr>
                <a:spLocks/>
              </p:cNvSpPr>
              <p:nvPr/>
            </p:nvSpPr>
            <p:spPr bwMode="auto">
              <a:xfrm>
                <a:off x="1867"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8" name="Freeform 3616">
                <a:extLst>
                  <a:ext uri="{FF2B5EF4-FFF2-40B4-BE49-F238E27FC236}">
                    <a16:creationId xmlns:a16="http://schemas.microsoft.com/office/drawing/2014/main" id="{115E08C7-29DE-4420-890E-D6F303BDAD41}"/>
                  </a:ext>
                </a:extLst>
              </p:cNvPr>
              <p:cNvSpPr>
                <a:spLocks/>
              </p:cNvSpPr>
              <p:nvPr/>
            </p:nvSpPr>
            <p:spPr bwMode="auto">
              <a:xfrm>
                <a:off x="1867"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09" name="Freeform 3617">
                <a:extLst>
                  <a:ext uri="{FF2B5EF4-FFF2-40B4-BE49-F238E27FC236}">
                    <a16:creationId xmlns:a16="http://schemas.microsoft.com/office/drawing/2014/main" id="{D1F10488-0B33-4B4A-BAF5-27730E3A68C2}"/>
                  </a:ext>
                </a:extLst>
              </p:cNvPr>
              <p:cNvSpPr>
                <a:spLocks/>
              </p:cNvSpPr>
              <p:nvPr/>
            </p:nvSpPr>
            <p:spPr bwMode="auto">
              <a:xfrm>
                <a:off x="1867"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0" name="Freeform 3618">
                <a:extLst>
                  <a:ext uri="{FF2B5EF4-FFF2-40B4-BE49-F238E27FC236}">
                    <a16:creationId xmlns:a16="http://schemas.microsoft.com/office/drawing/2014/main" id="{2D8E5176-C3C7-443F-8026-9A60474AA31E}"/>
                  </a:ext>
                </a:extLst>
              </p:cNvPr>
              <p:cNvSpPr>
                <a:spLocks/>
              </p:cNvSpPr>
              <p:nvPr/>
            </p:nvSpPr>
            <p:spPr bwMode="auto">
              <a:xfrm>
                <a:off x="1867"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1" name="Freeform 3619">
                <a:extLst>
                  <a:ext uri="{FF2B5EF4-FFF2-40B4-BE49-F238E27FC236}">
                    <a16:creationId xmlns:a16="http://schemas.microsoft.com/office/drawing/2014/main" id="{E2E30555-78B6-46A2-A27C-CE7A5719FABB}"/>
                  </a:ext>
                </a:extLst>
              </p:cNvPr>
              <p:cNvSpPr>
                <a:spLocks/>
              </p:cNvSpPr>
              <p:nvPr/>
            </p:nvSpPr>
            <p:spPr bwMode="auto">
              <a:xfrm>
                <a:off x="1867"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2" name="Freeform 3620">
                <a:extLst>
                  <a:ext uri="{FF2B5EF4-FFF2-40B4-BE49-F238E27FC236}">
                    <a16:creationId xmlns:a16="http://schemas.microsoft.com/office/drawing/2014/main" id="{B767323C-C26E-488A-98B5-79F6453AD820}"/>
                  </a:ext>
                </a:extLst>
              </p:cNvPr>
              <p:cNvSpPr>
                <a:spLocks/>
              </p:cNvSpPr>
              <p:nvPr/>
            </p:nvSpPr>
            <p:spPr bwMode="auto">
              <a:xfrm>
                <a:off x="1867"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13" name="Freeform 3621">
                <a:extLst>
                  <a:ext uri="{FF2B5EF4-FFF2-40B4-BE49-F238E27FC236}">
                    <a16:creationId xmlns:a16="http://schemas.microsoft.com/office/drawing/2014/main" id="{5DF25F43-53FB-4AF1-BF5B-3F52C9A35731}"/>
                  </a:ext>
                </a:extLst>
              </p:cNvPr>
              <p:cNvSpPr>
                <a:spLocks/>
              </p:cNvSpPr>
              <p:nvPr/>
            </p:nvSpPr>
            <p:spPr bwMode="auto">
              <a:xfrm>
                <a:off x="1867"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4" name="Group 3823">
              <a:extLst>
                <a:ext uri="{FF2B5EF4-FFF2-40B4-BE49-F238E27FC236}">
                  <a16:creationId xmlns:a16="http://schemas.microsoft.com/office/drawing/2014/main" id="{DABCDC6C-B820-4BCC-8077-F70539B0BD33}"/>
                </a:ext>
              </a:extLst>
            </p:cNvPr>
            <p:cNvGrpSpPr>
              <a:grpSpLocks/>
            </p:cNvGrpSpPr>
            <p:nvPr/>
          </p:nvGrpSpPr>
          <p:grpSpPr bwMode="auto">
            <a:xfrm>
              <a:off x="2092325" y="5315322"/>
              <a:ext cx="1162050" cy="187325"/>
              <a:chOff x="1318" y="3888"/>
              <a:chExt cx="732" cy="118"/>
            </a:xfrm>
            <a:noFill/>
          </p:grpSpPr>
          <p:sp>
            <p:nvSpPr>
              <p:cNvPr id="4514" name="Freeform 3623">
                <a:extLst>
                  <a:ext uri="{FF2B5EF4-FFF2-40B4-BE49-F238E27FC236}">
                    <a16:creationId xmlns:a16="http://schemas.microsoft.com/office/drawing/2014/main" id="{0A7D9F3D-585B-495D-8AA4-166E39160279}"/>
                  </a:ext>
                </a:extLst>
              </p:cNvPr>
              <p:cNvSpPr>
                <a:spLocks/>
              </p:cNvSpPr>
              <p:nvPr/>
            </p:nvSpPr>
            <p:spPr bwMode="auto">
              <a:xfrm>
                <a:off x="1867"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5" name="Freeform 3624">
                <a:extLst>
                  <a:ext uri="{FF2B5EF4-FFF2-40B4-BE49-F238E27FC236}">
                    <a16:creationId xmlns:a16="http://schemas.microsoft.com/office/drawing/2014/main" id="{A95507A4-AE29-40E7-9D03-9FE7CCD368DE}"/>
                  </a:ext>
                </a:extLst>
              </p:cNvPr>
              <p:cNvSpPr>
                <a:spLocks/>
              </p:cNvSpPr>
              <p:nvPr/>
            </p:nvSpPr>
            <p:spPr bwMode="auto">
              <a:xfrm>
                <a:off x="1867"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6" name="Freeform 3625">
                <a:extLst>
                  <a:ext uri="{FF2B5EF4-FFF2-40B4-BE49-F238E27FC236}">
                    <a16:creationId xmlns:a16="http://schemas.microsoft.com/office/drawing/2014/main" id="{4EE08E4D-CA5D-42F4-85FF-1B603A92D447}"/>
                  </a:ext>
                </a:extLst>
              </p:cNvPr>
              <p:cNvSpPr>
                <a:spLocks/>
              </p:cNvSpPr>
              <p:nvPr/>
            </p:nvSpPr>
            <p:spPr bwMode="auto">
              <a:xfrm>
                <a:off x="1867"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7" name="Freeform 3626">
                <a:extLst>
                  <a:ext uri="{FF2B5EF4-FFF2-40B4-BE49-F238E27FC236}">
                    <a16:creationId xmlns:a16="http://schemas.microsoft.com/office/drawing/2014/main" id="{77682A53-24C7-49D2-97FD-4FB3059254F8}"/>
                  </a:ext>
                </a:extLst>
              </p:cNvPr>
              <p:cNvSpPr>
                <a:spLocks/>
              </p:cNvSpPr>
              <p:nvPr/>
            </p:nvSpPr>
            <p:spPr bwMode="auto">
              <a:xfrm>
                <a:off x="1867"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8" name="Freeform 3627">
                <a:extLst>
                  <a:ext uri="{FF2B5EF4-FFF2-40B4-BE49-F238E27FC236}">
                    <a16:creationId xmlns:a16="http://schemas.microsoft.com/office/drawing/2014/main" id="{8F4A7541-0298-4C90-8FE4-AD1D2E3362BF}"/>
                  </a:ext>
                </a:extLst>
              </p:cNvPr>
              <p:cNvSpPr>
                <a:spLocks/>
              </p:cNvSpPr>
              <p:nvPr/>
            </p:nvSpPr>
            <p:spPr bwMode="auto">
              <a:xfrm>
                <a:off x="1867"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9" name="Freeform 3628">
                <a:extLst>
                  <a:ext uri="{FF2B5EF4-FFF2-40B4-BE49-F238E27FC236}">
                    <a16:creationId xmlns:a16="http://schemas.microsoft.com/office/drawing/2014/main" id="{5284140D-34F7-44BC-86CF-9BE15B48D68A}"/>
                  </a:ext>
                </a:extLst>
              </p:cNvPr>
              <p:cNvSpPr>
                <a:spLocks/>
              </p:cNvSpPr>
              <p:nvPr/>
            </p:nvSpPr>
            <p:spPr bwMode="auto">
              <a:xfrm>
                <a:off x="1867"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0" name="Freeform 3629">
                <a:extLst>
                  <a:ext uri="{FF2B5EF4-FFF2-40B4-BE49-F238E27FC236}">
                    <a16:creationId xmlns:a16="http://schemas.microsoft.com/office/drawing/2014/main" id="{D4B0B30D-6DD7-4C70-BD51-DF840F91DB59}"/>
                  </a:ext>
                </a:extLst>
              </p:cNvPr>
              <p:cNvSpPr>
                <a:spLocks/>
              </p:cNvSpPr>
              <p:nvPr/>
            </p:nvSpPr>
            <p:spPr bwMode="auto">
              <a:xfrm>
                <a:off x="1867"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1" name="Freeform 3630">
                <a:extLst>
                  <a:ext uri="{FF2B5EF4-FFF2-40B4-BE49-F238E27FC236}">
                    <a16:creationId xmlns:a16="http://schemas.microsoft.com/office/drawing/2014/main" id="{C0A3E44A-F94E-4FF6-A8B2-1691BCEB1CC5}"/>
                  </a:ext>
                </a:extLst>
              </p:cNvPr>
              <p:cNvSpPr>
                <a:spLocks/>
              </p:cNvSpPr>
              <p:nvPr/>
            </p:nvSpPr>
            <p:spPr bwMode="auto">
              <a:xfrm>
                <a:off x="1867"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2" name="Freeform 3631">
                <a:extLst>
                  <a:ext uri="{FF2B5EF4-FFF2-40B4-BE49-F238E27FC236}">
                    <a16:creationId xmlns:a16="http://schemas.microsoft.com/office/drawing/2014/main" id="{547FD80D-6C94-4131-AB0B-431F96C6B3B4}"/>
                  </a:ext>
                </a:extLst>
              </p:cNvPr>
              <p:cNvSpPr>
                <a:spLocks/>
              </p:cNvSpPr>
              <p:nvPr/>
            </p:nvSpPr>
            <p:spPr bwMode="auto">
              <a:xfrm>
                <a:off x="1867"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3" name="Freeform 3632">
                <a:extLst>
                  <a:ext uri="{FF2B5EF4-FFF2-40B4-BE49-F238E27FC236}">
                    <a16:creationId xmlns:a16="http://schemas.microsoft.com/office/drawing/2014/main" id="{B6FBD410-3185-4B30-9D14-3602BC459DEC}"/>
                  </a:ext>
                </a:extLst>
              </p:cNvPr>
              <p:cNvSpPr>
                <a:spLocks/>
              </p:cNvSpPr>
              <p:nvPr/>
            </p:nvSpPr>
            <p:spPr bwMode="auto">
              <a:xfrm>
                <a:off x="1867"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4" name="Freeform 3633">
                <a:extLst>
                  <a:ext uri="{FF2B5EF4-FFF2-40B4-BE49-F238E27FC236}">
                    <a16:creationId xmlns:a16="http://schemas.microsoft.com/office/drawing/2014/main" id="{5CBE675D-7DBA-48EF-B2F0-E9D1D5740A57}"/>
                  </a:ext>
                </a:extLst>
              </p:cNvPr>
              <p:cNvSpPr>
                <a:spLocks/>
              </p:cNvSpPr>
              <p:nvPr/>
            </p:nvSpPr>
            <p:spPr bwMode="auto">
              <a:xfrm>
                <a:off x="1867"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5" name="Freeform 3634">
                <a:extLst>
                  <a:ext uri="{FF2B5EF4-FFF2-40B4-BE49-F238E27FC236}">
                    <a16:creationId xmlns:a16="http://schemas.microsoft.com/office/drawing/2014/main" id="{C86D7BF0-EEF9-4993-9901-7BBECAB30FF9}"/>
                  </a:ext>
                </a:extLst>
              </p:cNvPr>
              <p:cNvSpPr>
                <a:spLocks/>
              </p:cNvSpPr>
              <p:nvPr/>
            </p:nvSpPr>
            <p:spPr bwMode="auto">
              <a:xfrm>
                <a:off x="1867"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6" name="Freeform 3635">
                <a:extLst>
                  <a:ext uri="{FF2B5EF4-FFF2-40B4-BE49-F238E27FC236}">
                    <a16:creationId xmlns:a16="http://schemas.microsoft.com/office/drawing/2014/main" id="{0263BF30-FE26-4543-9B92-61553C511C26}"/>
                  </a:ext>
                </a:extLst>
              </p:cNvPr>
              <p:cNvSpPr>
                <a:spLocks/>
              </p:cNvSpPr>
              <p:nvPr/>
            </p:nvSpPr>
            <p:spPr bwMode="auto">
              <a:xfrm>
                <a:off x="1867"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7" name="Freeform 3636">
                <a:extLst>
                  <a:ext uri="{FF2B5EF4-FFF2-40B4-BE49-F238E27FC236}">
                    <a16:creationId xmlns:a16="http://schemas.microsoft.com/office/drawing/2014/main" id="{D4172005-4B35-4044-8EE8-529A29F30D8C}"/>
                  </a:ext>
                </a:extLst>
              </p:cNvPr>
              <p:cNvSpPr>
                <a:spLocks/>
              </p:cNvSpPr>
              <p:nvPr/>
            </p:nvSpPr>
            <p:spPr bwMode="auto">
              <a:xfrm>
                <a:off x="1867"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8" name="Freeform 3637">
                <a:extLst>
                  <a:ext uri="{FF2B5EF4-FFF2-40B4-BE49-F238E27FC236}">
                    <a16:creationId xmlns:a16="http://schemas.microsoft.com/office/drawing/2014/main" id="{BD3E49FE-A2B8-46EC-84D6-52817EE380D1}"/>
                  </a:ext>
                </a:extLst>
              </p:cNvPr>
              <p:cNvSpPr>
                <a:spLocks/>
              </p:cNvSpPr>
              <p:nvPr/>
            </p:nvSpPr>
            <p:spPr bwMode="auto">
              <a:xfrm>
                <a:off x="1867"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9" name="Freeform 3638">
                <a:extLst>
                  <a:ext uri="{FF2B5EF4-FFF2-40B4-BE49-F238E27FC236}">
                    <a16:creationId xmlns:a16="http://schemas.microsoft.com/office/drawing/2014/main" id="{DF8F93B6-EFBE-4BB2-BB68-1B2A47DB82C0}"/>
                  </a:ext>
                </a:extLst>
              </p:cNvPr>
              <p:cNvSpPr>
                <a:spLocks/>
              </p:cNvSpPr>
              <p:nvPr/>
            </p:nvSpPr>
            <p:spPr bwMode="auto">
              <a:xfrm>
                <a:off x="1867"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0" name="Freeform 3639">
                <a:extLst>
                  <a:ext uri="{FF2B5EF4-FFF2-40B4-BE49-F238E27FC236}">
                    <a16:creationId xmlns:a16="http://schemas.microsoft.com/office/drawing/2014/main" id="{095039A7-5346-4637-9BF2-A8494A470EF5}"/>
                  </a:ext>
                </a:extLst>
              </p:cNvPr>
              <p:cNvSpPr>
                <a:spLocks/>
              </p:cNvSpPr>
              <p:nvPr/>
            </p:nvSpPr>
            <p:spPr bwMode="auto">
              <a:xfrm>
                <a:off x="1896" y="3888"/>
                <a:ext cx="31" cy="37"/>
              </a:xfrm>
              <a:custGeom>
                <a:avLst/>
                <a:gdLst>
                  <a:gd name="T0" fmla="*/ 53 w 56"/>
                  <a:gd name="T1" fmla="*/ 63 h 66"/>
                  <a:gd name="T2" fmla="*/ 53 w 56"/>
                  <a:gd name="T3" fmla="*/ 60 h 66"/>
                  <a:gd name="T4" fmla="*/ 6 w 56"/>
                  <a:gd name="T5" fmla="*/ 60 h 66"/>
                  <a:gd name="T6" fmla="*/ 6 w 56"/>
                  <a:gd name="T7" fmla="*/ 6 h 66"/>
                  <a:gd name="T8" fmla="*/ 51 w 56"/>
                  <a:gd name="T9" fmla="*/ 6 h 66"/>
                  <a:gd name="T10" fmla="*/ 51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1" y="6"/>
                    </a:lnTo>
                    <a:lnTo>
                      <a:pt x="51"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1" name="Freeform 3640">
                <a:extLst>
                  <a:ext uri="{FF2B5EF4-FFF2-40B4-BE49-F238E27FC236}">
                    <a16:creationId xmlns:a16="http://schemas.microsoft.com/office/drawing/2014/main" id="{1359F89D-3E01-43C5-A126-F159C123254B}"/>
                  </a:ext>
                </a:extLst>
              </p:cNvPr>
              <p:cNvSpPr>
                <a:spLocks/>
              </p:cNvSpPr>
              <p:nvPr/>
            </p:nvSpPr>
            <p:spPr bwMode="auto">
              <a:xfrm>
                <a:off x="1897" y="3890"/>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2" name="Freeform 3641">
                <a:extLst>
                  <a:ext uri="{FF2B5EF4-FFF2-40B4-BE49-F238E27FC236}">
                    <a16:creationId xmlns:a16="http://schemas.microsoft.com/office/drawing/2014/main" id="{38C472B7-AF7A-4276-9DBA-CB74D5E579C6}"/>
                  </a:ext>
                </a:extLst>
              </p:cNvPr>
              <p:cNvSpPr>
                <a:spLocks/>
              </p:cNvSpPr>
              <p:nvPr/>
            </p:nvSpPr>
            <p:spPr bwMode="auto">
              <a:xfrm>
                <a:off x="1897" y="389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3" name="Freeform 3642">
                <a:extLst>
                  <a:ext uri="{FF2B5EF4-FFF2-40B4-BE49-F238E27FC236}">
                    <a16:creationId xmlns:a16="http://schemas.microsoft.com/office/drawing/2014/main" id="{106888E3-B61E-46DA-8B6C-A9B7C4B9A4D1}"/>
                  </a:ext>
                </a:extLst>
              </p:cNvPr>
              <p:cNvSpPr>
                <a:spLocks/>
              </p:cNvSpPr>
              <p:nvPr/>
            </p:nvSpPr>
            <p:spPr bwMode="auto">
              <a:xfrm>
                <a:off x="1897" y="3892"/>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4" name="Freeform 3643">
                <a:extLst>
                  <a:ext uri="{FF2B5EF4-FFF2-40B4-BE49-F238E27FC236}">
                    <a16:creationId xmlns:a16="http://schemas.microsoft.com/office/drawing/2014/main" id="{D8CFC915-5ECA-4820-A358-8154AE419FFB}"/>
                  </a:ext>
                </a:extLst>
              </p:cNvPr>
              <p:cNvSpPr>
                <a:spLocks/>
              </p:cNvSpPr>
              <p:nvPr/>
            </p:nvSpPr>
            <p:spPr bwMode="auto">
              <a:xfrm>
                <a:off x="1897" y="3894"/>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5" name="Freeform 3644">
                <a:extLst>
                  <a:ext uri="{FF2B5EF4-FFF2-40B4-BE49-F238E27FC236}">
                    <a16:creationId xmlns:a16="http://schemas.microsoft.com/office/drawing/2014/main" id="{4814AD10-C1FD-4B0B-B789-A1B29F28B519}"/>
                  </a:ext>
                </a:extLst>
              </p:cNvPr>
              <p:cNvSpPr>
                <a:spLocks/>
              </p:cNvSpPr>
              <p:nvPr/>
            </p:nvSpPr>
            <p:spPr bwMode="auto">
              <a:xfrm>
                <a:off x="1897" y="3895"/>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6" name="Freeform 3645">
                <a:extLst>
                  <a:ext uri="{FF2B5EF4-FFF2-40B4-BE49-F238E27FC236}">
                    <a16:creationId xmlns:a16="http://schemas.microsoft.com/office/drawing/2014/main" id="{740D390C-BBF0-4F0D-AF50-7D99E9116C4F}"/>
                  </a:ext>
                </a:extLst>
              </p:cNvPr>
              <p:cNvSpPr>
                <a:spLocks/>
              </p:cNvSpPr>
              <p:nvPr/>
            </p:nvSpPr>
            <p:spPr bwMode="auto">
              <a:xfrm>
                <a:off x="1897" y="389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7" name="Freeform 3646">
                <a:extLst>
                  <a:ext uri="{FF2B5EF4-FFF2-40B4-BE49-F238E27FC236}">
                    <a16:creationId xmlns:a16="http://schemas.microsoft.com/office/drawing/2014/main" id="{0C657FEE-B2E1-408B-98E3-78B6091DDDF0}"/>
                  </a:ext>
                </a:extLst>
              </p:cNvPr>
              <p:cNvSpPr>
                <a:spLocks/>
              </p:cNvSpPr>
              <p:nvPr/>
            </p:nvSpPr>
            <p:spPr bwMode="auto">
              <a:xfrm>
                <a:off x="1897" y="3898"/>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8" name="Freeform 3647">
                <a:extLst>
                  <a:ext uri="{FF2B5EF4-FFF2-40B4-BE49-F238E27FC236}">
                    <a16:creationId xmlns:a16="http://schemas.microsoft.com/office/drawing/2014/main" id="{F8257FA3-65CF-4C40-B340-8FBF119DD4E8}"/>
                  </a:ext>
                </a:extLst>
              </p:cNvPr>
              <p:cNvSpPr>
                <a:spLocks/>
              </p:cNvSpPr>
              <p:nvPr/>
            </p:nvSpPr>
            <p:spPr bwMode="auto">
              <a:xfrm>
                <a:off x="1897" y="3899"/>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9" name="Freeform 3648">
                <a:extLst>
                  <a:ext uri="{FF2B5EF4-FFF2-40B4-BE49-F238E27FC236}">
                    <a16:creationId xmlns:a16="http://schemas.microsoft.com/office/drawing/2014/main" id="{AE041E55-C07D-43EB-AE70-FA6B4C762ADE}"/>
                  </a:ext>
                </a:extLst>
              </p:cNvPr>
              <p:cNvSpPr>
                <a:spLocks/>
              </p:cNvSpPr>
              <p:nvPr/>
            </p:nvSpPr>
            <p:spPr bwMode="auto">
              <a:xfrm>
                <a:off x="1897" y="3901"/>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0" name="Freeform 3649">
                <a:extLst>
                  <a:ext uri="{FF2B5EF4-FFF2-40B4-BE49-F238E27FC236}">
                    <a16:creationId xmlns:a16="http://schemas.microsoft.com/office/drawing/2014/main" id="{E503BFDE-63FD-4771-AE2F-418ED40938D8}"/>
                  </a:ext>
                </a:extLst>
              </p:cNvPr>
              <p:cNvSpPr>
                <a:spLocks/>
              </p:cNvSpPr>
              <p:nvPr/>
            </p:nvSpPr>
            <p:spPr bwMode="auto">
              <a:xfrm>
                <a:off x="1897" y="390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1" name="Freeform 3650">
                <a:extLst>
                  <a:ext uri="{FF2B5EF4-FFF2-40B4-BE49-F238E27FC236}">
                    <a16:creationId xmlns:a16="http://schemas.microsoft.com/office/drawing/2014/main" id="{08E78BE7-2BF1-4EB6-AAD4-AA5B23931439}"/>
                  </a:ext>
                </a:extLst>
              </p:cNvPr>
              <p:cNvSpPr>
                <a:spLocks/>
              </p:cNvSpPr>
              <p:nvPr/>
            </p:nvSpPr>
            <p:spPr bwMode="auto">
              <a:xfrm>
                <a:off x="1897" y="3904"/>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2" name="Freeform 3651">
                <a:extLst>
                  <a:ext uri="{FF2B5EF4-FFF2-40B4-BE49-F238E27FC236}">
                    <a16:creationId xmlns:a16="http://schemas.microsoft.com/office/drawing/2014/main" id="{6EFAD032-0017-4B95-B6ED-CC2010AFAFFA}"/>
                  </a:ext>
                </a:extLst>
              </p:cNvPr>
              <p:cNvSpPr>
                <a:spLocks/>
              </p:cNvSpPr>
              <p:nvPr/>
            </p:nvSpPr>
            <p:spPr bwMode="auto">
              <a:xfrm>
                <a:off x="1897" y="390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3" name="Freeform 3652">
                <a:extLst>
                  <a:ext uri="{FF2B5EF4-FFF2-40B4-BE49-F238E27FC236}">
                    <a16:creationId xmlns:a16="http://schemas.microsoft.com/office/drawing/2014/main" id="{F29815E7-A7A9-4424-9F60-5524D8329E7F}"/>
                  </a:ext>
                </a:extLst>
              </p:cNvPr>
              <p:cNvSpPr>
                <a:spLocks/>
              </p:cNvSpPr>
              <p:nvPr/>
            </p:nvSpPr>
            <p:spPr bwMode="auto">
              <a:xfrm>
                <a:off x="1897" y="3907"/>
                <a:ext cx="29" cy="2"/>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4" name="Freeform 3653">
                <a:extLst>
                  <a:ext uri="{FF2B5EF4-FFF2-40B4-BE49-F238E27FC236}">
                    <a16:creationId xmlns:a16="http://schemas.microsoft.com/office/drawing/2014/main" id="{86EF2BD4-BE63-44C2-9EA1-73851E33601A}"/>
                  </a:ext>
                </a:extLst>
              </p:cNvPr>
              <p:cNvSpPr>
                <a:spLocks/>
              </p:cNvSpPr>
              <p:nvPr/>
            </p:nvSpPr>
            <p:spPr bwMode="auto">
              <a:xfrm>
                <a:off x="1897" y="3908"/>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5" name="Freeform 3654">
                <a:extLst>
                  <a:ext uri="{FF2B5EF4-FFF2-40B4-BE49-F238E27FC236}">
                    <a16:creationId xmlns:a16="http://schemas.microsoft.com/office/drawing/2014/main" id="{65EF38B4-D60D-4187-BA1F-84740BBDB40F}"/>
                  </a:ext>
                </a:extLst>
              </p:cNvPr>
              <p:cNvSpPr>
                <a:spLocks/>
              </p:cNvSpPr>
              <p:nvPr/>
            </p:nvSpPr>
            <p:spPr bwMode="auto">
              <a:xfrm>
                <a:off x="1897" y="3909"/>
                <a:ext cx="29" cy="3"/>
              </a:xfrm>
              <a:custGeom>
                <a:avLst/>
                <a:gdLst>
                  <a:gd name="T0" fmla="*/ 0 w 50"/>
                  <a:gd name="T1" fmla="*/ 5 h 5"/>
                  <a:gd name="T2" fmla="*/ 50 w 50"/>
                  <a:gd name="T3" fmla="*/ 5 h 5"/>
                  <a:gd name="T4" fmla="*/ 50 w 50"/>
                  <a:gd name="T5" fmla="*/ 0 h 5"/>
                  <a:gd name="T6" fmla="*/ 0 w 50"/>
                  <a:gd name="T7" fmla="*/ 0 h 5"/>
                </a:gdLst>
                <a:ahLst/>
                <a:cxnLst>
                  <a:cxn ang="0">
                    <a:pos x="T0" y="T1"/>
                  </a:cxn>
                  <a:cxn ang="0">
                    <a:pos x="T2" y="T3"/>
                  </a:cxn>
                  <a:cxn ang="0">
                    <a:pos x="T4" y="T5"/>
                  </a:cxn>
                  <a:cxn ang="0">
                    <a:pos x="T6" y="T7"/>
                  </a:cxn>
                </a:cxnLst>
                <a:rect l="0" t="0" r="r" b="b"/>
                <a:pathLst>
                  <a:path w="50" h="5">
                    <a:moveTo>
                      <a:pt x="0" y="5"/>
                    </a:moveTo>
                    <a:lnTo>
                      <a:pt x="50" y="5"/>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6" name="Freeform 3655">
                <a:extLst>
                  <a:ext uri="{FF2B5EF4-FFF2-40B4-BE49-F238E27FC236}">
                    <a16:creationId xmlns:a16="http://schemas.microsoft.com/office/drawing/2014/main" id="{E9B8CDAD-BE3A-42B0-8270-6C50700CBF3B}"/>
                  </a:ext>
                </a:extLst>
              </p:cNvPr>
              <p:cNvSpPr>
                <a:spLocks/>
              </p:cNvSpPr>
              <p:nvPr/>
            </p:nvSpPr>
            <p:spPr bwMode="auto">
              <a:xfrm>
                <a:off x="1897" y="3911"/>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7" name="Freeform 3656">
                <a:extLst>
                  <a:ext uri="{FF2B5EF4-FFF2-40B4-BE49-F238E27FC236}">
                    <a16:creationId xmlns:a16="http://schemas.microsoft.com/office/drawing/2014/main" id="{DDD53D2C-2273-4256-BF06-97E3185CD2C4}"/>
                  </a:ext>
                </a:extLst>
              </p:cNvPr>
              <p:cNvSpPr>
                <a:spLocks/>
              </p:cNvSpPr>
              <p:nvPr/>
            </p:nvSpPr>
            <p:spPr bwMode="auto">
              <a:xfrm>
                <a:off x="1897" y="3912"/>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8" name="Freeform 3657">
                <a:extLst>
                  <a:ext uri="{FF2B5EF4-FFF2-40B4-BE49-F238E27FC236}">
                    <a16:creationId xmlns:a16="http://schemas.microsoft.com/office/drawing/2014/main" id="{239B496B-85CA-4CFB-B42E-9B8957D0272B}"/>
                  </a:ext>
                </a:extLst>
              </p:cNvPr>
              <p:cNvSpPr>
                <a:spLocks/>
              </p:cNvSpPr>
              <p:nvPr/>
            </p:nvSpPr>
            <p:spPr bwMode="auto">
              <a:xfrm>
                <a:off x="1897" y="3913"/>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9" name="Freeform 3658">
                <a:extLst>
                  <a:ext uri="{FF2B5EF4-FFF2-40B4-BE49-F238E27FC236}">
                    <a16:creationId xmlns:a16="http://schemas.microsoft.com/office/drawing/2014/main" id="{B4F654B8-2627-4C11-B974-55CD7EEDB016}"/>
                  </a:ext>
                </a:extLst>
              </p:cNvPr>
              <p:cNvSpPr>
                <a:spLocks/>
              </p:cNvSpPr>
              <p:nvPr/>
            </p:nvSpPr>
            <p:spPr bwMode="auto">
              <a:xfrm>
                <a:off x="1897" y="3915"/>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0" name="Freeform 3659">
                <a:extLst>
                  <a:ext uri="{FF2B5EF4-FFF2-40B4-BE49-F238E27FC236}">
                    <a16:creationId xmlns:a16="http://schemas.microsoft.com/office/drawing/2014/main" id="{AE4C0DDE-C7B4-43F0-8E11-FBE14B9A1973}"/>
                  </a:ext>
                </a:extLst>
              </p:cNvPr>
              <p:cNvSpPr>
                <a:spLocks/>
              </p:cNvSpPr>
              <p:nvPr/>
            </p:nvSpPr>
            <p:spPr bwMode="auto">
              <a:xfrm>
                <a:off x="1897" y="3916"/>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1" name="Freeform 3660">
                <a:extLst>
                  <a:ext uri="{FF2B5EF4-FFF2-40B4-BE49-F238E27FC236}">
                    <a16:creationId xmlns:a16="http://schemas.microsoft.com/office/drawing/2014/main" id="{598A38C2-1A9B-46E0-9BC0-A7AF3D421747}"/>
                  </a:ext>
                </a:extLst>
              </p:cNvPr>
              <p:cNvSpPr>
                <a:spLocks/>
              </p:cNvSpPr>
              <p:nvPr/>
            </p:nvSpPr>
            <p:spPr bwMode="auto">
              <a:xfrm>
                <a:off x="1897" y="3917"/>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2" name="Freeform 3661">
                <a:extLst>
                  <a:ext uri="{FF2B5EF4-FFF2-40B4-BE49-F238E27FC236}">
                    <a16:creationId xmlns:a16="http://schemas.microsoft.com/office/drawing/2014/main" id="{94A88AF1-4509-4386-B7B7-FBD618D78EC3}"/>
                  </a:ext>
                </a:extLst>
              </p:cNvPr>
              <p:cNvSpPr>
                <a:spLocks/>
              </p:cNvSpPr>
              <p:nvPr/>
            </p:nvSpPr>
            <p:spPr bwMode="auto">
              <a:xfrm>
                <a:off x="1897" y="3919"/>
                <a:ext cx="29" cy="3"/>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3" name="Freeform 3662">
                <a:extLst>
                  <a:ext uri="{FF2B5EF4-FFF2-40B4-BE49-F238E27FC236}">
                    <a16:creationId xmlns:a16="http://schemas.microsoft.com/office/drawing/2014/main" id="{420CF28A-2B2B-43FA-B592-F23433A66F20}"/>
                  </a:ext>
                </a:extLst>
              </p:cNvPr>
              <p:cNvSpPr>
                <a:spLocks/>
              </p:cNvSpPr>
              <p:nvPr/>
            </p:nvSpPr>
            <p:spPr bwMode="auto">
              <a:xfrm>
                <a:off x="1897" y="3920"/>
                <a:ext cx="29" cy="4"/>
              </a:xfrm>
              <a:custGeom>
                <a:avLst/>
                <a:gdLst>
                  <a:gd name="T0" fmla="*/ 0 w 50"/>
                  <a:gd name="T1" fmla="*/ 6 h 6"/>
                  <a:gd name="T2" fmla="*/ 50 w 50"/>
                  <a:gd name="T3" fmla="*/ 6 h 6"/>
                  <a:gd name="T4" fmla="*/ 50 w 50"/>
                  <a:gd name="T5" fmla="*/ 0 h 6"/>
                  <a:gd name="T6" fmla="*/ 0 w 50"/>
                  <a:gd name="T7" fmla="*/ 0 h 6"/>
                </a:gdLst>
                <a:ahLst/>
                <a:cxnLst>
                  <a:cxn ang="0">
                    <a:pos x="T0" y="T1"/>
                  </a:cxn>
                  <a:cxn ang="0">
                    <a:pos x="T2" y="T3"/>
                  </a:cxn>
                  <a:cxn ang="0">
                    <a:pos x="T4" y="T5"/>
                  </a:cxn>
                  <a:cxn ang="0">
                    <a:pos x="T6" y="T7"/>
                  </a:cxn>
                </a:cxnLst>
                <a:rect l="0" t="0" r="r" b="b"/>
                <a:pathLst>
                  <a:path w="50" h="6">
                    <a:moveTo>
                      <a:pt x="0" y="6"/>
                    </a:moveTo>
                    <a:lnTo>
                      <a:pt x="50" y="6"/>
                    </a:lnTo>
                    <a:lnTo>
                      <a:pt x="50"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4" name="Freeform 3663">
                <a:extLst>
                  <a:ext uri="{FF2B5EF4-FFF2-40B4-BE49-F238E27FC236}">
                    <a16:creationId xmlns:a16="http://schemas.microsoft.com/office/drawing/2014/main" id="{ECC21775-B2CA-431E-A703-BAB518BB6CEA}"/>
                  </a:ext>
                </a:extLst>
              </p:cNvPr>
              <p:cNvSpPr>
                <a:spLocks/>
              </p:cNvSpPr>
              <p:nvPr/>
            </p:nvSpPr>
            <p:spPr bwMode="auto">
              <a:xfrm>
                <a:off x="1926" y="3888"/>
                <a:ext cx="32" cy="37"/>
              </a:xfrm>
              <a:custGeom>
                <a:avLst/>
                <a:gdLst>
                  <a:gd name="T0" fmla="*/ 53 w 56"/>
                  <a:gd name="T1" fmla="*/ 63 h 66"/>
                  <a:gd name="T2" fmla="*/ 53 w 56"/>
                  <a:gd name="T3" fmla="*/ 60 h 66"/>
                  <a:gd name="T4" fmla="*/ 6 w 56"/>
                  <a:gd name="T5" fmla="*/ 60 h 66"/>
                  <a:gd name="T6" fmla="*/ 6 w 56"/>
                  <a:gd name="T7" fmla="*/ 6 h 66"/>
                  <a:gd name="T8" fmla="*/ 50 w 56"/>
                  <a:gd name="T9" fmla="*/ 6 h 66"/>
                  <a:gd name="T10" fmla="*/ 50 w 56"/>
                  <a:gd name="T11" fmla="*/ 63 h 66"/>
                  <a:gd name="T12" fmla="*/ 53 w 56"/>
                  <a:gd name="T13" fmla="*/ 63 h 66"/>
                  <a:gd name="T14" fmla="*/ 53 w 56"/>
                  <a:gd name="T15" fmla="*/ 60 h 66"/>
                  <a:gd name="T16" fmla="*/ 53 w 56"/>
                  <a:gd name="T17" fmla="*/ 63 h 66"/>
                  <a:gd name="T18" fmla="*/ 56 w 56"/>
                  <a:gd name="T19" fmla="*/ 63 h 66"/>
                  <a:gd name="T20" fmla="*/ 56 w 56"/>
                  <a:gd name="T21" fmla="*/ 0 h 66"/>
                  <a:gd name="T22" fmla="*/ 0 w 56"/>
                  <a:gd name="T23" fmla="*/ 0 h 66"/>
                  <a:gd name="T24" fmla="*/ 0 w 56"/>
                  <a:gd name="T25" fmla="*/ 66 h 66"/>
                  <a:gd name="T26" fmla="*/ 56 w 56"/>
                  <a:gd name="T27" fmla="*/ 66 h 66"/>
                  <a:gd name="T28" fmla="*/ 56 w 56"/>
                  <a:gd name="T29" fmla="*/ 63 h 66"/>
                  <a:gd name="T30" fmla="*/ 53 w 56"/>
                  <a:gd name="T31" fmla="*/ 6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53" y="63"/>
                    </a:moveTo>
                    <a:lnTo>
                      <a:pt x="53" y="60"/>
                    </a:lnTo>
                    <a:lnTo>
                      <a:pt x="6" y="60"/>
                    </a:lnTo>
                    <a:lnTo>
                      <a:pt x="6" y="6"/>
                    </a:lnTo>
                    <a:lnTo>
                      <a:pt x="50" y="6"/>
                    </a:lnTo>
                    <a:lnTo>
                      <a:pt x="50" y="63"/>
                    </a:lnTo>
                    <a:lnTo>
                      <a:pt x="53" y="63"/>
                    </a:lnTo>
                    <a:lnTo>
                      <a:pt x="53" y="60"/>
                    </a:lnTo>
                    <a:lnTo>
                      <a:pt x="53" y="63"/>
                    </a:lnTo>
                    <a:lnTo>
                      <a:pt x="56" y="63"/>
                    </a:lnTo>
                    <a:lnTo>
                      <a:pt x="56" y="0"/>
                    </a:lnTo>
                    <a:lnTo>
                      <a:pt x="0" y="0"/>
                    </a:lnTo>
                    <a:lnTo>
                      <a:pt x="0" y="66"/>
                    </a:lnTo>
                    <a:lnTo>
                      <a:pt x="56" y="66"/>
                    </a:lnTo>
                    <a:lnTo>
                      <a:pt x="56" y="63"/>
                    </a:lnTo>
                    <a:lnTo>
                      <a:pt x="53" y="6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5" name="Freeform 3664">
                <a:extLst>
                  <a:ext uri="{FF2B5EF4-FFF2-40B4-BE49-F238E27FC236}">
                    <a16:creationId xmlns:a16="http://schemas.microsoft.com/office/drawing/2014/main" id="{C26AE725-2129-4C59-946A-E7DAD8EE0031}"/>
                  </a:ext>
                </a:extLst>
              </p:cNvPr>
              <p:cNvSpPr>
                <a:spLocks/>
              </p:cNvSpPr>
              <p:nvPr/>
            </p:nvSpPr>
            <p:spPr bwMode="auto">
              <a:xfrm>
                <a:off x="1928" y="3890"/>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6" name="Freeform 3665">
                <a:extLst>
                  <a:ext uri="{FF2B5EF4-FFF2-40B4-BE49-F238E27FC236}">
                    <a16:creationId xmlns:a16="http://schemas.microsoft.com/office/drawing/2014/main" id="{D6F61646-824B-4053-ADE9-FBF33F450D46}"/>
                  </a:ext>
                </a:extLst>
              </p:cNvPr>
              <p:cNvSpPr>
                <a:spLocks/>
              </p:cNvSpPr>
              <p:nvPr/>
            </p:nvSpPr>
            <p:spPr bwMode="auto">
              <a:xfrm>
                <a:off x="1928" y="389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7" name="Freeform 3666">
                <a:extLst>
                  <a:ext uri="{FF2B5EF4-FFF2-40B4-BE49-F238E27FC236}">
                    <a16:creationId xmlns:a16="http://schemas.microsoft.com/office/drawing/2014/main" id="{676D93D9-100F-4864-B198-8D6A2EDF7EBC}"/>
                  </a:ext>
                </a:extLst>
              </p:cNvPr>
              <p:cNvSpPr>
                <a:spLocks/>
              </p:cNvSpPr>
              <p:nvPr/>
            </p:nvSpPr>
            <p:spPr bwMode="auto">
              <a:xfrm>
                <a:off x="1928" y="3892"/>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8" name="Freeform 3667">
                <a:extLst>
                  <a:ext uri="{FF2B5EF4-FFF2-40B4-BE49-F238E27FC236}">
                    <a16:creationId xmlns:a16="http://schemas.microsoft.com/office/drawing/2014/main" id="{C9B7E841-68DF-4D1F-A3EB-C00DCA7C9CA6}"/>
                  </a:ext>
                </a:extLst>
              </p:cNvPr>
              <p:cNvSpPr>
                <a:spLocks/>
              </p:cNvSpPr>
              <p:nvPr/>
            </p:nvSpPr>
            <p:spPr bwMode="auto">
              <a:xfrm>
                <a:off x="1928" y="3894"/>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9" name="Freeform 3668">
                <a:extLst>
                  <a:ext uri="{FF2B5EF4-FFF2-40B4-BE49-F238E27FC236}">
                    <a16:creationId xmlns:a16="http://schemas.microsoft.com/office/drawing/2014/main" id="{E6A28D5C-2E69-448D-A1EA-8E36B8E66DF6}"/>
                  </a:ext>
                </a:extLst>
              </p:cNvPr>
              <p:cNvSpPr>
                <a:spLocks/>
              </p:cNvSpPr>
              <p:nvPr/>
            </p:nvSpPr>
            <p:spPr bwMode="auto">
              <a:xfrm>
                <a:off x="1928" y="3895"/>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0" name="Freeform 3669">
                <a:extLst>
                  <a:ext uri="{FF2B5EF4-FFF2-40B4-BE49-F238E27FC236}">
                    <a16:creationId xmlns:a16="http://schemas.microsoft.com/office/drawing/2014/main" id="{D12DA945-38FE-403A-8697-60976E33F060}"/>
                  </a:ext>
                </a:extLst>
              </p:cNvPr>
              <p:cNvSpPr>
                <a:spLocks/>
              </p:cNvSpPr>
              <p:nvPr/>
            </p:nvSpPr>
            <p:spPr bwMode="auto">
              <a:xfrm>
                <a:off x="1928" y="389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1" name="Freeform 3670">
                <a:extLst>
                  <a:ext uri="{FF2B5EF4-FFF2-40B4-BE49-F238E27FC236}">
                    <a16:creationId xmlns:a16="http://schemas.microsoft.com/office/drawing/2014/main" id="{32A8251B-DDBE-425D-8099-0CA6D5883DA9}"/>
                  </a:ext>
                </a:extLst>
              </p:cNvPr>
              <p:cNvSpPr>
                <a:spLocks/>
              </p:cNvSpPr>
              <p:nvPr/>
            </p:nvSpPr>
            <p:spPr bwMode="auto">
              <a:xfrm>
                <a:off x="1928" y="3898"/>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2" name="Freeform 3671">
                <a:extLst>
                  <a:ext uri="{FF2B5EF4-FFF2-40B4-BE49-F238E27FC236}">
                    <a16:creationId xmlns:a16="http://schemas.microsoft.com/office/drawing/2014/main" id="{7A5335A4-2ADF-45B9-91FE-8458E77333B5}"/>
                  </a:ext>
                </a:extLst>
              </p:cNvPr>
              <p:cNvSpPr>
                <a:spLocks/>
              </p:cNvSpPr>
              <p:nvPr/>
            </p:nvSpPr>
            <p:spPr bwMode="auto">
              <a:xfrm>
                <a:off x="1928" y="3899"/>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3" name="Freeform 3672">
                <a:extLst>
                  <a:ext uri="{FF2B5EF4-FFF2-40B4-BE49-F238E27FC236}">
                    <a16:creationId xmlns:a16="http://schemas.microsoft.com/office/drawing/2014/main" id="{951E169C-056E-4AF6-9647-038B51F62876}"/>
                  </a:ext>
                </a:extLst>
              </p:cNvPr>
              <p:cNvSpPr>
                <a:spLocks/>
              </p:cNvSpPr>
              <p:nvPr/>
            </p:nvSpPr>
            <p:spPr bwMode="auto">
              <a:xfrm>
                <a:off x="1928" y="3901"/>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4" name="Freeform 3673">
                <a:extLst>
                  <a:ext uri="{FF2B5EF4-FFF2-40B4-BE49-F238E27FC236}">
                    <a16:creationId xmlns:a16="http://schemas.microsoft.com/office/drawing/2014/main" id="{57CAF464-B81F-474F-ABC6-025BF3B1CC6E}"/>
                  </a:ext>
                </a:extLst>
              </p:cNvPr>
              <p:cNvSpPr>
                <a:spLocks/>
              </p:cNvSpPr>
              <p:nvPr/>
            </p:nvSpPr>
            <p:spPr bwMode="auto">
              <a:xfrm>
                <a:off x="1928" y="390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5" name="Freeform 3674">
                <a:extLst>
                  <a:ext uri="{FF2B5EF4-FFF2-40B4-BE49-F238E27FC236}">
                    <a16:creationId xmlns:a16="http://schemas.microsoft.com/office/drawing/2014/main" id="{28202545-106D-4509-B0AE-94B02AC04D4D}"/>
                  </a:ext>
                </a:extLst>
              </p:cNvPr>
              <p:cNvSpPr>
                <a:spLocks/>
              </p:cNvSpPr>
              <p:nvPr/>
            </p:nvSpPr>
            <p:spPr bwMode="auto">
              <a:xfrm>
                <a:off x="1928" y="3904"/>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6" name="Freeform 3675">
                <a:extLst>
                  <a:ext uri="{FF2B5EF4-FFF2-40B4-BE49-F238E27FC236}">
                    <a16:creationId xmlns:a16="http://schemas.microsoft.com/office/drawing/2014/main" id="{F359000D-A9D4-4CB6-A092-28E86875E3FB}"/>
                  </a:ext>
                </a:extLst>
              </p:cNvPr>
              <p:cNvSpPr>
                <a:spLocks/>
              </p:cNvSpPr>
              <p:nvPr/>
            </p:nvSpPr>
            <p:spPr bwMode="auto">
              <a:xfrm>
                <a:off x="1928" y="390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7" name="Freeform 3676">
                <a:extLst>
                  <a:ext uri="{FF2B5EF4-FFF2-40B4-BE49-F238E27FC236}">
                    <a16:creationId xmlns:a16="http://schemas.microsoft.com/office/drawing/2014/main" id="{0A1E4BCB-1643-4E25-AE79-9FFE9B33C069}"/>
                  </a:ext>
                </a:extLst>
              </p:cNvPr>
              <p:cNvSpPr>
                <a:spLocks/>
              </p:cNvSpPr>
              <p:nvPr/>
            </p:nvSpPr>
            <p:spPr bwMode="auto">
              <a:xfrm>
                <a:off x="1928" y="3907"/>
                <a:ext cx="28" cy="2"/>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8" name="Freeform 3677">
                <a:extLst>
                  <a:ext uri="{FF2B5EF4-FFF2-40B4-BE49-F238E27FC236}">
                    <a16:creationId xmlns:a16="http://schemas.microsoft.com/office/drawing/2014/main" id="{B8B13C16-B42E-423E-8E93-203C2D124185}"/>
                  </a:ext>
                </a:extLst>
              </p:cNvPr>
              <p:cNvSpPr>
                <a:spLocks/>
              </p:cNvSpPr>
              <p:nvPr/>
            </p:nvSpPr>
            <p:spPr bwMode="auto">
              <a:xfrm>
                <a:off x="1928" y="3908"/>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9" name="Freeform 3678">
                <a:extLst>
                  <a:ext uri="{FF2B5EF4-FFF2-40B4-BE49-F238E27FC236}">
                    <a16:creationId xmlns:a16="http://schemas.microsoft.com/office/drawing/2014/main" id="{B66D1435-48AF-4918-B064-49267CF3DDC2}"/>
                  </a:ext>
                </a:extLst>
              </p:cNvPr>
              <p:cNvSpPr>
                <a:spLocks/>
              </p:cNvSpPr>
              <p:nvPr/>
            </p:nvSpPr>
            <p:spPr bwMode="auto">
              <a:xfrm>
                <a:off x="1928" y="3909"/>
                <a:ext cx="28" cy="3"/>
              </a:xfrm>
              <a:custGeom>
                <a:avLst/>
                <a:gdLst>
                  <a:gd name="T0" fmla="*/ 0 w 49"/>
                  <a:gd name="T1" fmla="*/ 5 h 5"/>
                  <a:gd name="T2" fmla="*/ 49 w 49"/>
                  <a:gd name="T3" fmla="*/ 5 h 5"/>
                  <a:gd name="T4" fmla="*/ 49 w 49"/>
                  <a:gd name="T5" fmla="*/ 0 h 5"/>
                  <a:gd name="T6" fmla="*/ 0 w 49"/>
                  <a:gd name="T7" fmla="*/ 0 h 5"/>
                </a:gdLst>
                <a:ahLst/>
                <a:cxnLst>
                  <a:cxn ang="0">
                    <a:pos x="T0" y="T1"/>
                  </a:cxn>
                  <a:cxn ang="0">
                    <a:pos x="T2" y="T3"/>
                  </a:cxn>
                  <a:cxn ang="0">
                    <a:pos x="T4" y="T5"/>
                  </a:cxn>
                  <a:cxn ang="0">
                    <a:pos x="T6" y="T7"/>
                  </a:cxn>
                </a:cxnLst>
                <a:rect l="0" t="0" r="r" b="b"/>
                <a:pathLst>
                  <a:path w="49" h="5">
                    <a:moveTo>
                      <a:pt x="0" y="5"/>
                    </a:moveTo>
                    <a:lnTo>
                      <a:pt x="49" y="5"/>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0" name="Freeform 3679">
                <a:extLst>
                  <a:ext uri="{FF2B5EF4-FFF2-40B4-BE49-F238E27FC236}">
                    <a16:creationId xmlns:a16="http://schemas.microsoft.com/office/drawing/2014/main" id="{8385976C-BADD-4C76-9E47-4C04EB167882}"/>
                  </a:ext>
                </a:extLst>
              </p:cNvPr>
              <p:cNvSpPr>
                <a:spLocks/>
              </p:cNvSpPr>
              <p:nvPr/>
            </p:nvSpPr>
            <p:spPr bwMode="auto">
              <a:xfrm>
                <a:off x="1928" y="3911"/>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1" name="Freeform 3680">
                <a:extLst>
                  <a:ext uri="{FF2B5EF4-FFF2-40B4-BE49-F238E27FC236}">
                    <a16:creationId xmlns:a16="http://schemas.microsoft.com/office/drawing/2014/main" id="{84E68070-169E-4195-B1E0-8B41C7106E5B}"/>
                  </a:ext>
                </a:extLst>
              </p:cNvPr>
              <p:cNvSpPr>
                <a:spLocks/>
              </p:cNvSpPr>
              <p:nvPr/>
            </p:nvSpPr>
            <p:spPr bwMode="auto">
              <a:xfrm>
                <a:off x="1928" y="3912"/>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2" name="Freeform 3681">
                <a:extLst>
                  <a:ext uri="{FF2B5EF4-FFF2-40B4-BE49-F238E27FC236}">
                    <a16:creationId xmlns:a16="http://schemas.microsoft.com/office/drawing/2014/main" id="{87CFA1FE-558F-4093-9570-8D86D729225B}"/>
                  </a:ext>
                </a:extLst>
              </p:cNvPr>
              <p:cNvSpPr>
                <a:spLocks/>
              </p:cNvSpPr>
              <p:nvPr/>
            </p:nvSpPr>
            <p:spPr bwMode="auto">
              <a:xfrm>
                <a:off x="1928" y="3913"/>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3" name="Freeform 3682">
                <a:extLst>
                  <a:ext uri="{FF2B5EF4-FFF2-40B4-BE49-F238E27FC236}">
                    <a16:creationId xmlns:a16="http://schemas.microsoft.com/office/drawing/2014/main" id="{2A13F43B-F2B7-4E3F-B442-B81E7D2188AA}"/>
                  </a:ext>
                </a:extLst>
              </p:cNvPr>
              <p:cNvSpPr>
                <a:spLocks/>
              </p:cNvSpPr>
              <p:nvPr/>
            </p:nvSpPr>
            <p:spPr bwMode="auto">
              <a:xfrm>
                <a:off x="1928" y="3915"/>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4" name="Freeform 3683">
                <a:extLst>
                  <a:ext uri="{FF2B5EF4-FFF2-40B4-BE49-F238E27FC236}">
                    <a16:creationId xmlns:a16="http://schemas.microsoft.com/office/drawing/2014/main" id="{DFE0E18B-A0C8-4790-BBAA-88D640C1C657}"/>
                  </a:ext>
                </a:extLst>
              </p:cNvPr>
              <p:cNvSpPr>
                <a:spLocks/>
              </p:cNvSpPr>
              <p:nvPr/>
            </p:nvSpPr>
            <p:spPr bwMode="auto">
              <a:xfrm>
                <a:off x="1928" y="3916"/>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5" name="Freeform 3684">
                <a:extLst>
                  <a:ext uri="{FF2B5EF4-FFF2-40B4-BE49-F238E27FC236}">
                    <a16:creationId xmlns:a16="http://schemas.microsoft.com/office/drawing/2014/main" id="{098D5418-94DC-41BB-A6AE-1D6BA5E9B30C}"/>
                  </a:ext>
                </a:extLst>
              </p:cNvPr>
              <p:cNvSpPr>
                <a:spLocks/>
              </p:cNvSpPr>
              <p:nvPr/>
            </p:nvSpPr>
            <p:spPr bwMode="auto">
              <a:xfrm>
                <a:off x="1928" y="3917"/>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6" name="Freeform 3685">
                <a:extLst>
                  <a:ext uri="{FF2B5EF4-FFF2-40B4-BE49-F238E27FC236}">
                    <a16:creationId xmlns:a16="http://schemas.microsoft.com/office/drawing/2014/main" id="{9F9AE4DD-1BA3-4311-946F-8BEB6FEA7D78}"/>
                  </a:ext>
                </a:extLst>
              </p:cNvPr>
              <p:cNvSpPr>
                <a:spLocks/>
              </p:cNvSpPr>
              <p:nvPr/>
            </p:nvSpPr>
            <p:spPr bwMode="auto">
              <a:xfrm>
                <a:off x="1928" y="3919"/>
                <a:ext cx="28" cy="3"/>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7" name="Freeform 3686">
                <a:extLst>
                  <a:ext uri="{FF2B5EF4-FFF2-40B4-BE49-F238E27FC236}">
                    <a16:creationId xmlns:a16="http://schemas.microsoft.com/office/drawing/2014/main" id="{D41B4203-455A-40EE-9956-9F49429B2648}"/>
                  </a:ext>
                </a:extLst>
              </p:cNvPr>
              <p:cNvSpPr>
                <a:spLocks/>
              </p:cNvSpPr>
              <p:nvPr/>
            </p:nvSpPr>
            <p:spPr bwMode="auto">
              <a:xfrm>
                <a:off x="1928" y="3920"/>
                <a:ext cx="28" cy="4"/>
              </a:xfrm>
              <a:custGeom>
                <a:avLst/>
                <a:gdLst>
                  <a:gd name="T0" fmla="*/ 0 w 49"/>
                  <a:gd name="T1" fmla="*/ 6 h 6"/>
                  <a:gd name="T2" fmla="*/ 49 w 49"/>
                  <a:gd name="T3" fmla="*/ 6 h 6"/>
                  <a:gd name="T4" fmla="*/ 49 w 49"/>
                  <a:gd name="T5" fmla="*/ 0 h 6"/>
                  <a:gd name="T6" fmla="*/ 0 w 49"/>
                  <a:gd name="T7" fmla="*/ 0 h 6"/>
                </a:gdLst>
                <a:ahLst/>
                <a:cxnLst>
                  <a:cxn ang="0">
                    <a:pos x="T0" y="T1"/>
                  </a:cxn>
                  <a:cxn ang="0">
                    <a:pos x="T2" y="T3"/>
                  </a:cxn>
                  <a:cxn ang="0">
                    <a:pos x="T4" y="T5"/>
                  </a:cxn>
                  <a:cxn ang="0">
                    <a:pos x="T6" y="T7"/>
                  </a:cxn>
                </a:cxnLst>
                <a:rect l="0" t="0" r="r" b="b"/>
                <a:pathLst>
                  <a:path w="49" h="6">
                    <a:moveTo>
                      <a:pt x="0" y="6"/>
                    </a:moveTo>
                    <a:lnTo>
                      <a:pt x="49" y="6"/>
                    </a:lnTo>
                    <a:lnTo>
                      <a:pt x="49"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8" name="Freeform 3687">
                <a:extLst>
                  <a:ext uri="{FF2B5EF4-FFF2-40B4-BE49-F238E27FC236}">
                    <a16:creationId xmlns:a16="http://schemas.microsoft.com/office/drawing/2014/main" id="{E9F14507-0707-4B54-9273-430D27D22A15}"/>
                  </a:ext>
                </a:extLst>
              </p:cNvPr>
              <p:cNvSpPr>
                <a:spLocks/>
              </p:cNvSpPr>
              <p:nvPr/>
            </p:nvSpPr>
            <p:spPr bwMode="auto">
              <a:xfrm>
                <a:off x="1318"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9" name="Freeform 3688">
                <a:extLst>
                  <a:ext uri="{FF2B5EF4-FFF2-40B4-BE49-F238E27FC236}">
                    <a16:creationId xmlns:a16="http://schemas.microsoft.com/office/drawing/2014/main" id="{48A9469F-A138-4F85-B62C-8206FB17BC73}"/>
                  </a:ext>
                </a:extLst>
              </p:cNvPr>
              <p:cNvSpPr>
                <a:spLocks/>
              </p:cNvSpPr>
              <p:nvPr/>
            </p:nvSpPr>
            <p:spPr bwMode="auto">
              <a:xfrm>
                <a:off x="1413" y="3981"/>
                <a:ext cx="70" cy="4"/>
              </a:xfrm>
              <a:custGeom>
                <a:avLst/>
                <a:gdLst>
                  <a:gd name="T0" fmla="*/ 0 w 125"/>
                  <a:gd name="T1" fmla="*/ 5 h 6"/>
                  <a:gd name="T2" fmla="*/ 125 w 125"/>
                  <a:gd name="T3" fmla="*/ 6 h 6"/>
                  <a:gd name="T4" fmla="*/ 125 w 125"/>
                  <a:gd name="T5" fmla="*/ 0 h 6"/>
                  <a:gd name="T6" fmla="*/ 0 w 125"/>
                  <a:gd name="T7" fmla="*/ 0 h 6"/>
                </a:gdLst>
                <a:ahLst/>
                <a:cxnLst>
                  <a:cxn ang="0">
                    <a:pos x="T0" y="T1"/>
                  </a:cxn>
                  <a:cxn ang="0">
                    <a:pos x="T2" y="T3"/>
                  </a:cxn>
                  <a:cxn ang="0">
                    <a:pos x="T4" y="T5"/>
                  </a:cxn>
                  <a:cxn ang="0">
                    <a:pos x="T6" y="T7"/>
                  </a:cxn>
                </a:cxnLst>
                <a:rect l="0" t="0" r="r" b="b"/>
                <a:pathLst>
                  <a:path w="125" h="6">
                    <a:moveTo>
                      <a:pt x="0" y="5"/>
                    </a:moveTo>
                    <a:lnTo>
                      <a:pt x="125" y="6"/>
                    </a:lnTo>
                    <a:lnTo>
                      <a:pt x="125"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0" name="Freeform 3689">
                <a:extLst>
                  <a:ext uri="{FF2B5EF4-FFF2-40B4-BE49-F238E27FC236}">
                    <a16:creationId xmlns:a16="http://schemas.microsoft.com/office/drawing/2014/main" id="{33716BDC-896C-42DA-A816-E93C4C276422}"/>
                  </a:ext>
                </a:extLst>
              </p:cNvPr>
              <p:cNvSpPr>
                <a:spLocks/>
              </p:cNvSpPr>
              <p:nvPr/>
            </p:nvSpPr>
            <p:spPr bwMode="auto">
              <a:xfrm>
                <a:off x="1506"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1" name="Freeform 3690">
                <a:extLst>
                  <a:ext uri="{FF2B5EF4-FFF2-40B4-BE49-F238E27FC236}">
                    <a16:creationId xmlns:a16="http://schemas.microsoft.com/office/drawing/2014/main" id="{55C31A11-FAD1-4953-95B5-255182C53FA0}"/>
                  </a:ext>
                </a:extLst>
              </p:cNvPr>
              <p:cNvSpPr>
                <a:spLocks/>
              </p:cNvSpPr>
              <p:nvPr/>
            </p:nvSpPr>
            <p:spPr bwMode="auto">
              <a:xfrm>
                <a:off x="1694"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2" name="Freeform 3691">
                <a:extLst>
                  <a:ext uri="{FF2B5EF4-FFF2-40B4-BE49-F238E27FC236}">
                    <a16:creationId xmlns:a16="http://schemas.microsoft.com/office/drawing/2014/main" id="{8318DCC0-29C3-46A7-9DA9-64411680F484}"/>
                  </a:ext>
                </a:extLst>
              </p:cNvPr>
              <p:cNvSpPr>
                <a:spLocks/>
              </p:cNvSpPr>
              <p:nvPr/>
            </p:nvSpPr>
            <p:spPr bwMode="auto">
              <a:xfrm>
                <a:off x="1788"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3" name="Freeform 3692">
                <a:extLst>
                  <a:ext uri="{FF2B5EF4-FFF2-40B4-BE49-F238E27FC236}">
                    <a16:creationId xmlns:a16="http://schemas.microsoft.com/office/drawing/2014/main" id="{96BFE696-92D8-4DA9-826A-3F9B39EE4016}"/>
                  </a:ext>
                </a:extLst>
              </p:cNvPr>
              <p:cNvSpPr>
                <a:spLocks/>
              </p:cNvSpPr>
              <p:nvPr/>
            </p:nvSpPr>
            <p:spPr bwMode="auto">
              <a:xfrm>
                <a:off x="1885" y="3981"/>
                <a:ext cx="71" cy="3"/>
              </a:xfrm>
              <a:custGeom>
                <a:avLst/>
                <a:gdLst>
                  <a:gd name="T0" fmla="*/ 0 w 126"/>
                  <a:gd name="T1" fmla="*/ 5 h 5"/>
                  <a:gd name="T2" fmla="*/ 126 w 126"/>
                  <a:gd name="T3" fmla="*/ 5 h 5"/>
                  <a:gd name="T4" fmla="*/ 126 w 126"/>
                  <a:gd name="T5" fmla="*/ 0 h 5"/>
                  <a:gd name="T6" fmla="*/ 0 w 126"/>
                  <a:gd name="T7" fmla="*/ 0 h 5"/>
                </a:gdLst>
                <a:ahLst/>
                <a:cxnLst>
                  <a:cxn ang="0">
                    <a:pos x="T0" y="T1"/>
                  </a:cxn>
                  <a:cxn ang="0">
                    <a:pos x="T2" y="T3"/>
                  </a:cxn>
                  <a:cxn ang="0">
                    <a:pos x="T4" y="T5"/>
                  </a:cxn>
                  <a:cxn ang="0">
                    <a:pos x="T6" y="T7"/>
                  </a:cxn>
                </a:cxnLst>
                <a:rect l="0" t="0" r="r" b="b"/>
                <a:pathLst>
                  <a:path w="126" h="5">
                    <a:moveTo>
                      <a:pt x="0" y="5"/>
                    </a:moveTo>
                    <a:lnTo>
                      <a:pt x="126" y="5"/>
                    </a:lnTo>
                    <a:lnTo>
                      <a:pt x="126"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4" name="Freeform 3693">
                <a:extLst>
                  <a:ext uri="{FF2B5EF4-FFF2-40B4-BE49-F238E27FC236}">
                    <a16:creationId xmlns:a16="http://schemas.microsoft.com/office/drawing/2014/main" id="{3F6EFBA3-755E-4D68-94DE-53EEF99E49E0}"/>
                  </a:ext>
                </a:extLst>
              </p:cNvPr>
              <p:cNvSpPr>
                <a:spLocks/>
              </p:cNvSpPr>
              <p:nvPr/>
            </p:nvSpPr>
            <p:spPr bwMode="auto">
              <a:xfrm>
                <a:off x="1978" y="3981"/>
                <a:ext cx="72" cy="3"/>
              </a:xfrm>
              <a:custGeom>
                <a:avLst/>
                <a:gdLst>
                  <a:gd name="T0" fmla="*/ 0 w 127"/>
                  <a:gd name="T1" fmla="*/ 5 h 5"/>
                  <a:gd name="T2" fmla="*/ 127 w 127"/>
                  <a:gd name="T3" fmla="*/ 5 h 5"/>
                  <a:gd name="T4" fmla="*/ 127 w 127"/>
                  <a:gd name="T5" fmla="*/ 0 h 5"/>
                  <a:gd name="T6" fmla="*/ 0 w 127"/>
                  <a:gd name="T7" fmla="*/ 0 h 5"/>
                </a:gdLst>
                <a:ahLst/>
                <a:cxnLst>
                  <a:cxn ang="0">
                    <a:pos x="T0" y="T1"/>
                  </a:cxn>
                  <a:cxn ang="0">
                    <a:pos x="T2" y="T3"/>
                  </a:cxn>
                  <a:cxn ang="0">
                    <a:pos x="T4" y="T5"/>
                  </a:cxn>
                  <a:cxn ang="0">
                    <a:pos x="T6" y="T7"/>
                  </a:cxn>
                </a:cxnLst>
                <a:rect l="0" t="0" r="r" b="b"/>
                <a:pathLst>
                  <a:path w="127" h="5">
                    <a:moveTo>
                      <a:pt x="0" y="5"/>
                    </a:moveTo>
                    <a:lnTo>
                      <a:pt x="127" y="5"/>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5" name="Freeform 3694">
                <a:extLst>
                  <a:ext uri="{FF2B5EF4-FFF2-40B4-BE49-F238E27FC236}">
                    <a16:creationId xmlns:a16="http://schemas.microsoft.com/office/drawing/2014/main" id="{FF47D562-6978-4E67-9156-61B4B570747E}"/>
                  </a:ext>
                </a:extLst>
              </p:cNvPr>
              <p:cNvSpPr>
                <a:spLocks/>
              </p:cNvSpPr>
              <p:nvPr/>
            </p:nvSpPr>
            <p:spPr bwMode="auto">
              <a:xfrm>
                <a:off x="1600" y="3981"/>
                <a:ext cx="72" cy="4"/>
              </a:xfrm>
              <a:custGeom>
                <a:avLst/>
                <a:gdLst>
                  <a:gd name="T0" fmla="*/ 0 w 127"/>
                  <a:gd name="T1" fmla="*/ 5 h 6"/>
                  <a:gd name="T2" fmla="*/ 127 w 127"/>
                  <a:gd name="T3" fmla="*/ 6 h 6"/>
                  <a:gd name="T4" fmla="*/ 127 w 127"/>
                  <a:gd name="T5" fmla="*/ 0 h 6"/>
                  <a:gd name="T6" fmla="*/ 0 w 127"/>
                  <a:gd name="T7" fmla="*/ 0 h 6"/>
                </a:gdLst>
                <a:ahLst/>
                <a:cxnLst>
                  <a:cxn ang="0">
                    <a:pos x="T0" y="T1"/>
                  </a:cxn>
                  <a:cxn ang="0">
                    <a:pos x="T2" y="T3"/>
                  </a:cxn>
                  <a:cxn ang="0">
                    <a:pos x="T4" y="T5"/>
                  </a:cxn>
                  <a:cxn ang="0">
                    <a:pos x="T6" y="T7"/>
                  </a:cxn>
                </a:cxnLst>
                <a:rect l="0" t="0" r="r" b="b"/>
                <a:pathLst>
                  <a:path w="127" h="6">
                    <a:moveTo>
                      <a:pt x="0" y="5"/>
                    </a:moveTo>
                    <a:lnTo>
                      <a:pt x="127" y="6"/>
                    </a:lnTo>
                    <a:lnTo>
                      <a:pt x="127" y="0"/>
                    </a:lnTo>
                    <a:lnTo>
                      <a:pt x="0"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6" name="Freeform 3695">
                <a:extLst>
                  <a:ext uri="{FF2B5EF4-FFF2-40B4-BE49-F238E27FC236}">
                    <a16:creationId xmlns:a16="http://schemas.microsoft.com/office/drawing/2014/main" id="{E80EFA0F-F1D3-4E93-B81B-DFCC09D73300}"/>
                  </a:ext>
                </a:extLst>
              </p:cNvPr>
              <p:cNvSpPr>
                <a:spLocks/>
              </p:cNvSpPr>
              <p:nvPr/>
            </p:nvSpPr>
            <p:spPr bwMode="auto">
              <a:xfrm>
                <a:off x="131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7" name="Freeform 3696">
                <a:extLst>
                  <a:ext uri="{FF2B5EF4-FFF2-40B4-BE49-F238E27FC236}">
                    <a16:creationId xmlns:a16="http://schemas.microsoft.com/office/drawing/2014/main" id="{EA63A250-90BB-49FE-A19C-DBB046E3F30D}"/>
                  </a:ext>
                </a:extLst>
              </p:cNvPr>
              <p:cNvSpPr>
                <a:spLocks/>
              </p:cNvSpPr>
              <p:nvPr/>
            </p:nvSpPr>
            <p:spPr bwMode="auto">
              <a:xfrm>
                <a:off x="132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8" name="Freeform 3697">
                <a:extLst>
                  <a:ext uri="{FF2B5EF4-FFF2-40B4-BE49-F238E27FC236}">
                    <a16:creationId xmlns:a16="http://schemas.microsoft.com/office/drawing/2014/main" id="{859AA4DF-0928-4BD6-97B9-643FF7ACC24E}"/>
                  </a:ext>
                </a:extLst>
              </p:cNvPr>
              <p:cNvSpPr>
                <a:spLocks/>
              </p:cNvSpPr>
              <p:nvPr/>
            </p:nvSpPr>
            <p:spPr bwMode="auto">
              <a:xfrm>
                <a:off x="132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9" name="Freeform 3698">
                <a:extLst>
                  <a:ext uri="{FF2B5EF4-FFF2-40B4-BE49-F238E27FC236}">
                    <a16:creationId xmlns:a16="http://schemas.microsoft.com/office/drawing/2014/main" id="{8644D9B0-838C-4524-AD87-958683687506}"/>
                  </a:ext>
                </a:extLst>
              </p:cNvPr>
              <p:cNvSpPr>
                <a:spLocks/>
              </p:cNvSpPr>
              <p:nvPr/>
            </p:nvSpPr>
            <p:spPr bwMode="auto">
              <a:xfrm>
                <a:off x="132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0" name="Freeform 3699">
                <a:extLst>
                  <a:ext uri="{FF2B5EF4-FFF2-40B4-BE49-F238E27FC236}">
                    <a16:creationId xmlns:a16="http://schemas.microsoft.com/office/drawing/2014/main" id="{A0D89F04-10A1-4B75-A00D-378ECC9ADC1E}"/>
                  </a:ext>
                </a:extLst>
              </p:cNvPr>
              <p:cNvSpPr>
                <a:spLocks/>
              </p:cNvSpPr>
              <p:nvPr/>
            </p:nvSpPr>
            <p:spPr bwMode="auto">
              <a:xfrm>
                <a:off x="13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1" name="Freeform 3700">
                <a:extLst>
                  <a:ext uri="{FF2B5EF4-FFF2-40B4-BE49-F238E27FC236}">
                    <a16:creationId xmlns:a16="http://schemas.microsoft.com/office/drawing/2014/main" id="{6DA7CCB9-8073-4113-B0D7-1A8E6562A49C}"/>
                  </a:ext>
                </a:extLst>
              </p:cNvPr>
              <p:cNvSpPr>
                <a:spLocks/>
              </p:cNvSpPr>
              <p:nvPr/>
            </p:nvSpPr>
            <p:spPr bwMode="auto">
              <a:xfrm>
                <a:off x="133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2" name="Freeform 3701">
                <a:extLst>
                  <a:ext uri="{FF2B5EF4-FFF2-40B4-BE49-F238E27FC236}">
                    <a16:creationId xmlns:a16="http://schemas.microsoft.com/office/drawing/2014/main" id="{DC7B886D-BDDF-4F67-B521-5885C47F10DE}"/>
                  </a:ext>
                </a:extLst>
              </p:cNvPr>
              <p:cNvSpPr>
                <a:spLocks/>
              </p:cNvSpPr>
              <p:nvPr/>
            </p:nvSpPr>
            <p:spPr bwMode="auto">
              <a:xfrm>
                <a:off x="13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3" name="Freeform 3702">
                <a:extLst>
                  <a:ext uri="{FF2B5EF4-FFF2-40B4-BE49-F238E27FC236}">
                    <a16:creationId xmlns:a16="http://schemas.microsoft.com/office/drawing/2014/main" id="{B313AE74-4925-4264-AB19-25E3A7C5114B}"/>
                  </a:ext>
                </a:extLst>
              </p:cNvPr>
              <p:cNvSpPr>
                <a:spLocks/>
              </p:cNvSpPr>
              <p:nvPr/>
            </p:nvSpPr>
            <p:spPr bwMode="auto">
              <a:xfrm>
                <a:off x="133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4" name="Freeform 3703">
                <a:extLst>
                  <a:ext uri="{FF2B5EF4-FFF2-40B4-BE49-F238E27FC236}">
                    <a16:creationId xmlns:a16="http://schemas.microsoft.com/office/drawing/2014/main" id="{EA1FDFFE-A874-4EAB-B5DC-52E7CB3B5EE5}"/>
                  </a:ext>
                </a:extLst>
              </p:cNvPr>
              <p:cNvSpPr>
                <a:spLocks/>
              </p:cNvSpPr>
              <p:nvPr/>
            </p:nvSpPr>
            <p:spPr bwMode="auto">
              <a:xfrm>
                <a:off x="133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5" name="Freeform 3704">
                <a:extLst>
                  <a:ext uri="{FF2B5EF4-FFF2-40B4-BE49-F238E27FC236}">
                    <a16:creationId xmlns:a16="http://schemas.microsoft.com/office/drawing/2014/main" id="{78772AC0-FA07-424F-A190-20946146EA37}"/>
                  </a:ext>
                </a:extLst>
              </p:cNvPr>
              <p:cNvSpPr>
                <a:spLocks/>
              </p:cNvSpPr>
              <p:nvPr/>
            </p:nvSpPr>
            <p:spPr bwMode="auto">
              <a:xfrm>
                <a:off x="134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6" name="Freeform 3705">
                <a:extLst>
                  <a:ext uri="{FF2B5EF4-FFF2-40B4-BE49-F238E27FC236}">
                    <a16:creationId xmlns:a16="http://schemas.microsoft.com/office/drawing/2014/main" id="{C581DDD1-52D0-4AB4-8760-F93FA01623E5}"/>
                  </a:ext>
                </a:extLst>
              </p:cNvPr>
              <p:cNvSpPr>
                <a:spLocks/>
              </p:cNvSpPr>
              <p:nvPr/>
            </p:nvSpPr>
            <p:spPr bwMode="auto">
              <a:xfrm>
                <a:off x="134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7" name="Freeform 3706">
                <a:extLst>
                  <a:ext uri="{FF2B5EF4-FFF2-40B4-BE49-F238E27FC236}">
                    <a16:creationId xmlns:a16="http://schemas.microsoft.com/office/drawing/2014/main" id="{C0482CE4-BF68-4BBD-990B-833C8D158BF6}"/>
                  </a:ext>
                </a:extLst>
              </p:cNvPr>
              <p:cNvSpPr>
                <a:spLocks/>
              </p:cNvSpPr>
              <p:nvPr/>
            </p:nvSpPr>
            <p:spPr bwMode="auto">
              <a:xfrm>
                <a:off x="134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8" name="Freeform 3707">
                <a:extLst>
                  <a:ext uri="{FF2B5EF4-FFF2-40B4-BE49-F238E27FC236}">
                    <a16:creationId xmlns:a16="http://schemas.microsoft.com/office/drawing/2014/main" id="{A2955370-6288-4B46-B83F-7EB197D009BB}"/>
                  </a:ext>
                </a:extLst>
              </p:cNvPr>
              <p:cNvSpPr>
                <a:spLocks/>
              </p:cNvSpPr>
              <p:nvPr/>
            </p:nvSpPr>
            <p:spPr bwMode="auto">
              <a:xfrm>
                <a:off x="13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9" name="Freeform 3708">
                <a:extLst>
                  <a:ext uri="{FF2B5EF4-FFF2-40B4-BE49-F238E27FC236}">
                    <a16:creationId xmlns:a16="http://schemas.microsoft.com/office/drawing/2014/main" id="{A3227EE3-AFB4-4B9F-B19F-2D382E6849F9}"/>
                  </a:ext>
                </a:extLst>
              </p:cNvPr>
              <p:cNvSpPr>
                <a:spLocks/>
              </p:cNvSpPr>
              <p:nvPr/>
            </p:nvSpPr>
            <p:spPr bwMode="auto">
              <a:xfrm>
                <a:off x="135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0" name="Freeform 3709">
                <a:extLst>
                  <a:ext uri="{FF2B5EF4-FFF2-40B4-BE49-F238E27FC236}">
                    <a16:creationId xmlns:a16="http://schemas.microsoft.com/office/drawing/2014/main" id="{D00B3F47-50AA-43F4-A9CB-7460F0EF958A}"/>
                  </a:ext>
                </a:extLst>
              </p:cNvPr>
              <p:cNvSpPr>
                <a:spLocks/>
              </p:cNvSpPr>
              <p:nvPr/>
            </p:nvSpPr>
            <p:spPr bwMode="auto">
              <a:xfrm>
                <a:off x="135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1" name="Freeform 3710">
                <a:extLst>
                  <a:ext uri="{FF2B5EF4-FFF2-40B4-BE49-F238E27FC236}">
                    <a16:creationId xmlns:a16="http://schemas.microsoft.com/office/drawing/2014/main" id="{A6A6F533-88DE-4A5D-BF24-2DD44BA52D08}"/>
                  </a:ext>
                </a:extLst>
              </p:cNvPr>
              <p:cNvSpPr>
                <a:spLocks/>
              </p:cNvSpPr>
              <p:nvPr/>
            </p:nvSpPr>
            <p:spPr bwMode="auto">
              <a:xfrm>
                <a:off x="135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2" name="Freeform 3711">
                <a:extLst>
                  <a:ext uri="{FF2B5EF4-FFF2-40B4-BE49-F238E27FC236}">
                    <a16:creationId xmlns:a16="http://schemas.microsoft.com/office/drawing/2014/main" id="{0D2174D5-A205-4D7A-8C16-D3C41502ECCF}"/>
                  </a:ext>
                </a:extLst>
              </p:cNvPr>
              <p:cNvSpPr>
                <a:spLocks/>
              </p:cNvSpPr>
              <p:nvPr/>
            </p:nvSpPr>
            <p:spPr bwMode="auto">
              <a:xfrm>
                <a:off x="136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3" name="Freeform 3712">
                <a:extLst>
                  <a:ext uri="{FF2B5EF4-FFF2-40B4-BE49-F238E27FC236}">
                    <a16:creationId xmlns:a16="http://schemas.microsoft.com/office/drawing/2014/main" id="{371AC501-5BEF-41BB-B514-F391A789A755}"/>
                  </a:ext>
                </a:extLst>
              </p:cNvPr>
              <p:cNvSpPr>
                <a:spLocks/>
              </p:cNvSpPr>
              <p:nvPr/>
            </p:nvSpPr>
            <p:spPr bwMode="auto">
              <a:xfrm>
                <a:off x="136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4" name="Freeform 3713">
                <a:extLst>
                  <a:ext uri="{FF2B5EF4-FFF2-40B4-BE49-F238E27FC236}">
                    <a16:creationId xmlns:a16="http://schemas.microsoft.com/office/drawing/2014/main" id="{A1D688A0-76F4-408B-A97E-2F2A1A3A1B1D}"/>
                  </a:ext>
                </a:extLst>
              </p:cNvPr>
              <p:cNvSpPr>
                <a:spLocks/>
              </p:cNvSpPr>
              <p:nvPr/>
            </p:nvSpPr>
            <p:spPr bwMode="auto">
              <a:xfrm>
                <a:off x="136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5" name="Freeform 3714">
                <a:extLst>
                  <a:ext uri="{FF2B5EF4-FFF2-40B4-BE49-F238E27FC236}">
                    <a16:creationId xmlns:a16="http://schemas.microsoft.com/office/drawing/2014/main" id="{6108CE77-B4FE-444E-8234-B11C67A28B63}"/>
                  </a:ext>
                </a:extLst>
              </p:cNvPr>
              <p:cNvSpPr>
                <a:spLocks/>
              </p:cNvSpPr>
              <p:nvPr/>
            </p:nvSpPr>
            <p:spPr bwMode="auto">
              <a:xfrm>
                <a:off x="136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6" name="Freeform 3715">
                <a:extLst>
                  <a:ext uri="{FF2B5EF4-FFF2-40B4-BE49-F238E27FC236}">
                    <a16:creationId xmlns:a16="http://schemas.microsoft.com/office/drawing/2014/main" id="{CCEB85CE-803E-47C3-9E17-68DC1B70D3BF}"/>
                  </a:ext>
                </a:extLst>
              </p:cNvPr>
              <p:cNvSpPr>
                <a:spLocks/>
              </p:cNvSpPr>
              <p:nvPr/>
            </p:nvSpPr>
            <p:spPr bwMode="auto">
              <a:xfrm>
                <a:off x="137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7" name="Freeform 3716">
                <a:extLst>
                  <a:ext uri="{FF2B5EF4-FFF2-40B4-BE49-F238E27FC236}">
                    <a16:creationId xmlns:a16="http://schemas.microsoft.com/office/drawing/2014/main" id="{6F8496AB-345C-4887-A54C-72F52A20A837}"/>
                  </a:ext>
                </a:extLst>
              </p:cNvPr>
              <p:cNvSpPr>
                <a:spLocks/>
              </p:cNvSpPr>
              <p:nvPr/>
            </p:nvSpPr>
            <p:spPr bwMode="auto">
              <a:xfrm>
                <a:off x="137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8" name="Freeform 3717">
                <a:extLst>
                  <a:ext uri="{FF2B5EF4-FFF2-40B4-BE49-F238E27FC236}">
                    <a16:creationId xmlns:a16="http://schemas.microsoft.com/office/drawing/2014/main" id="{55DA4EF5-7649-47FD-A45F-83D7676FCD2D}"/>
                  </a:ext>
                </a:extLst>
              </p:cNvPr>
              <p:cNvSpPr>
                <a:spLocks/>
              </p:cNvSpPr>
              <p:nvPr/>
            </p:nvSpPr>
            <p:spPr bwMode="auto">
              <a:xfrm>
                <a:off x="137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09" name="Freeform 3718">
                <a:extLst>
                  <a:ext uri="{FF2B5EF4-FFF2-40B4-BE49-F238E27FC236}">
                    <a16:creationId xmlns:a16="http://schemas.microsoft.com/office/drawing/2014/main" id="{13AA10D5-75A6-42FF-B5BF-180CA62D034D}"/>
                  </a:ext>
                </a:extLst>
              </p:cNvPr>
              <p:cNvSpPr>
                <a:spLocks/>
              </p:cNvSpPr>
              <p:nvPr/>
            </p:nvSpPr>
            <p:spPr bwMode="auto">
              <a:xfrm>
                <a:off x="137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0" name="Freeform 3719">
                <a:extLst>
                  <a:ext uri="{FF2B5EF4-FFF2-40B4-BE49-F238E27FC236}">
                    <a16:creationId xmlns:a16="http://schemas.microsoft.com/office/drawing/2014/main" id="{6D952B8D-EB86-426F-8AA6-2163FF748BD6}"/>
                  </a:ext>
                </a:extLst>
              </p:cNvPr>
              <p:cNvSpPr>
                <a:spLocks/>
              </p:cNvSpPr>
              <p:nvPr/>
            </p:nvSpPr>
            <p:spPr bwMode="auto">
              <a:xfrm>
                <a:off x="138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1" name="Freeform 3720">
                <a:extLst>
                  <a:ext uri="{FF2B5EF4-FFF2-40B4-BE49-F238E27FC236}">
                    <a16:creationId xmlns:a16="http://schemas.microsoft.com/office/drawing/2014/main" id="{3EDE2596-400A-40E2-B953-8500065D346B}"/>
                  </a:ext>
                </a:extLst>
              </p:cNvPr>
              <p:cNvSpPr>
                <a:spLocks/>
              </p:cNvSpPr>
              <p:nvPr/>
            </p:nvSpPr>
            <p:spPr bwMode="auto">
              <a:xfrm>
                <a:off x="138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2" name="Freeform 3721">
                <a:extLst>
                  <a:ext uri="{FF2B5EF4-FFF2-40B4-BE49-F238E27FC236}">
                    <a16:creationId xmlns:a16="http://schemas.microsoft.com/office/drawing/2014/main" id="{56FF35B0-5100-4B9A-814A-4E7F4A6AEE1B}"/>
                  </a:ext>
                </a:extLst>
              </p:cNvPr>
              <p:cNvSpPr>
                <a:spLocks/>
              </p:cNvSpPr>
              <p:nvPr/>
            </p:nvSpPr>
            <p:spPr bwMode="auto">
              <a:xfrm>
                <a:off x="138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3" name="Freeform 3722">
                <a:extLst>
                  <a:ext uri="{FF2B5EF4-FFF2-40B4-BE49-F238E27FC236}">
                    <a16:creationId xmlns:a16="http://schemas.microsoft.com/office/drawing/2014/main" id="{49A48AEB-EAC5-49D2-B7BB-1DF646A1DD58}"/>
                  </a:ext>
                </a:extLst>
              </p:cNvPr>
              <p:cNvSpPr>
                <a:spLocks/>
              </p:cNvSpPr>
              <p:nvPr/>
            </p:nvSpPr>
            <p:spPr bwMode="auto">
              <a:xfrm>
                <a:off x="141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4" name="Freeform 3723">
                <a:extLst>
                  <a:ext uri="{FF2B5EF4-FFF2-40B4-BE49-F238E27FC236}">
                    <a16:creationId xmlns:a16="http://schemas.microsoft.com/office/drawing/2014/main" id="{AD7D7F40-D86F-49A3-9DCE-18F95BBAADBB}"/>
                  </a:ext>
                </a:extLst>
              </p:cNvPr>
              <p:cNvSpPr>
                <a:spLocks/>
              </p:cNvSpPr>
              <p:nvPr/>
            </p:nvSpPr>
            <p:spPr bwMode="auto">
              <a:xfrm>
                <a:off x="141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5" name="Freeform 3724">
                <a:extLst>
                  <a:ext uri="{FF2B5EF4-FFF2-40B4-BE49-F238E27FC236}">
                    <a16:creationId xmlns:a16="http://schemas.microsoft.com/office/drawing/2014/main" id="{C705CCB3-A570-4707-ADAE-4F13E32C5A5F}"/>
                  </a:ext>
                </a:extLst>
              </p:cNvPr>
              <p:cNvSpPr>
                <a:spLocks/>
              </p:cNvSpPr>
              <p:nvPr/>
            </p:nvSpPr>
            <p:spPr bwMode="auto">
              <a:xfrm>
                <a:off x="141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6" name="Freeform 3725">
                <a:extLst>
                  <a:ext uri="{FF2B5EF4-FFF2-40B4-BE49-F238E27FC236}">
                    <a16:creationId xmlns:a16="http://schemas.microsoft.com/office/drawing/2014/main" id="{F2DE2837-08FB-4D53-96E0-482C547C51D9}"/>
                  </a:ext>
                </a:extLst>
              </p:cNvPr>
              <p:cNvSpPr>
                <a:spLocks/>
              </p:cNvSpPr>
              <p:nvPr/>
            </p:nvSpPr>
            <p:spPr bwMode="auto">
              <a:xfrm>
                <a:off x="142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7" name="Freeform 3726">
                <a:extLst>
                  <a:ext uri="{FF2B5EF4-FFF2-40B4-BE49-F238E27FC236}">
                    <a16:creationId xmlns:a16="http://schemas.microsoft.com/office/drawing/2014/main" id="{5C1725A2-54AB-4156-A5EB-C75E5164EDA2}"/>
                  </a:ext>
                </a:extLst>
              </p:cNvPr>
              <p:cNvSpPr>
                <a:spLocks/>
              </p:cNvSpPr>
              <p:nvPr/>
            </p:nvSpPr>
            <p:spPr bwMode="auto">
              <a:xfrm>
                <a:off x="142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8" name="Freeform 3727">
                <a:extLst>
                  <a:ext uri="{FF2B5EF4-FFF2-40B4-BE49-F238E27FC236}">
                    <a16:creationId xmlns:a16="http://schemas.microsoft.com/office/drawing/2014/main" id="{8A9AE410-0603-4B9D-8DA4-58FB51425915}"/>
                  </a:ext>
                </a:extLst>
              </p:cNvPr>
              <p:cNvSpPr>
                <a:spLocks/>
              </p:cNvSpPr>
              <p:nvPr/>
            </p:nvSpPr>
            <p:spPr bwMode="auto">
              <a:xfrm>
                <a:off x="142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19" name="Freeform 3728">
                <a:extLst>
                  <a:ext uri="{FF2B5EF4-FFF2-40B4-BE49-F238E27FC236}">
                    <a16:creationId xmlns:a16="http://schemas.microsoft.com/office/drawing/2014/main" id="{72DA5453-ABFE-44E1-A495-A335DA14BD8B}"/>
                  </a:ext>
                </a:extLst>
              </p:cNvPr>
              <p:cNvSpPr>
                <a:spLocks/>
              </p:cNvSpPr>
              <p:nvPr/>
            </p:nvSpPr>
            <p:spPr bwMode="auto">
              <a:xfrm>
                <a:off x="142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0" name="Freeform 3729">
                <a:extLst>
                  <a:ext uri="{FF2B5EF4-FFF2-40B4-BE49-F238E27FC236}">
                    <a16:creationId xmlns:a16="http://schemas.microsoft.com/office/drawing/2014/main" id="{6CD27853-8E1C-4235-AACD-DD78661732A3}"/>
                  </a:ext>
                </a:extLst>
              </p:cNvPr>
              <p:cNvSpPr>
                <a:spLocks/>
              </p:cNvSpPr>
              <p:nvPr/>
            </p:nvSpPr>
            <p:spPr bwMode="auto">
              <a:xfrm>
                <a:off x="143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1" name="Freeform 3730">
                <a:extLst>
                  <a:ext uri="{FF2B5EF4-FFF2-40B4-BE49-F238E27FC236}">
                    <a16:creationId xmlns:a16="http://schemas.microsoft.com/office/drawing/2014/main" id="{AFD7B28F-DA07-45E3-9BF7-6A5885A1B5B5}"/>
                  </a:ext>
                </a:extLst>
              </p:cNvPr>
              <p:cNvSpPr>
                <a:spLocks/>
              </p:cNvSpPr>
              <p:nvPr/>
            </p:nvSpPr>
            <p:spPr bwMode="auto">
              <a:xfrm>
                <a:off x="1434"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2" name="Freeform 3731">
                <a:extLst>
                  <a:ext uri="{FF2B5EF4-FFF2-40B4-BE49-F238E27FC236}">
                    <a16:creationId xmlns:a16="http://schemas.microsoft.com/office/drawing/2014/main" id="{982ED83D-C12C-46CC-951D-2A803217AC29}"/>
                  </a:ext>
                </a:extLst>
              </p:cNvPr>
              <p:cNvSpPr>
                <a:spLocks/>
              </p:cNvSpPr>
              <p:nvPr/>
            </p:nvSpPr>
            <p:spPr bwMode="auto">
              <a:xfrm>
                <a:off x="143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3" name="Freeform 3732">
                <a:extLst>
                  <a:ext uri="{FF2B5EF4-FFF2-40B4-BE49-F238E27FC236}">
                    <a16:creationId xmlns:a16="http://schemas.microsoft.com/office/drawing/2014/main" id="{7B4FC95C-4936-4131-BB23-87CF4D62A1A9}"/>
                  </a:ext>
                </a:extLst>
              </p:cNvPr>
              <p:cNvSpPr>
                <a:spLocks/>
              </p:cNvSpPr>
              <p:nvPr/>
            </p:nvSpPr>
            <p:spPr bwMode="auto">
              <a:xfrm>
                <a:off x="1439"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4" name="Freeform 3733">
                <a:extLst>
                  <a:ext uri="{FF2B5EF4-FFF2-40B4-BE49-F238E27FC236}">
                    <a16:creationId xmlns:a16="http://schemas.microsoft.com/office/drawing/2014/main" id="{60C1E629-615F-4D0E-8D46-DCDF3D710760}"/>
                  </a:ext>
                </a:extLst>
              </p:cNvPr>
              <p:cNvSpPr>
                <a:spLocks/>
              </p:cNvSpPr>
              <p:nvPr/>
            </p:nvSpPr>
            <p:spPr bwMode="auto">
              <a:xfrm>
                <a:off x="144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5" name="Freeform 3734">
                <a:extLst>
                  <a:ext uri="{FF2B5EF4-FFF2-40B4-BE49-F238E27FC236}">
                    <a16:creationId xmlns:a16="http://schemas.microsoft.com/office/drawing/2014/main" id="{7CB16E89-0E29-4FA2-8878-E4CFCC414478}"/>
                  </a:ext>
                </a:extLst>
              </p:cNvPr>
              <p:cNvSpPr>
                <a:spLocks/>
              </p:cNvSpPr>
              <p:nvPr/>
            </p:nvSpPr>
            <p:spPr bwMode="auto">
              <a:xfrm>
                <a:off x="1444"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6" name="Freeform 3735">
                <a:extLst>
                  <a:ext uri="{FF2B5EF4-FFF2-40B4-BE49-F238E27FC236}">
                    <a16:creationId xmlns:a16="http://schemas.microsoft.com/office/drawing/2014/main" id="{D99D3DEA-4DAD-4CE0-ACA6-7D052F62D8CE}"/>
                  </a:ext>
                </a:extLst>
              </p:cNvPr>
              <p:cNvSpPr>
                <a:spLocks/>
              </p:cNvSpPr>
              <p:nvPr/>
            </p:nvSpPr>
            <p:spPr bwMode="auto">
              <a:xfrm>
                <a:off x="144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7" name="Freeform 3736">
                <a:extLst>
                  <a:ext uri="{FF2B5EF4-FFF2-40B4-BE49-F238E27FC236}">
                    <a16:creationId xmlns:a16="http://schemas.microsoft.com/office/drawing/2014/main" id="{2F6FF5EB-2959-475C-A24B-CBEE6990510F}"/>
                  </a:ext>
                </a:extLst>
              </p:cNvPr>
              <p:cNvSpPr>
                <a:spLocks/>
              </p:cNvSpPr>
              <p:nvPr/>
            </p:nvSpPr>
            <p:spPr bwMode="auto">
              <a:xfrm>
                <a:off x="144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8" name="Freeform 3737">
                <a:extLst>
                  <a:ext uri="{FF2B5EF4-FFF2-40B4-BE49-F238E27FC236}">
                    <a16:creationId xmlns:a16="http://schemas.microsoft.com/office/drawing/2014/main" id="{187C6CF6-6B9E-4B6F-8E32-844C2DD76B8A}"/>
                  </a:ext>
                </a:extLst>
              </p:cNvPr>
              <p:cNvSpPr>
                <a:spLocks/>
              </p:cNvSpPr>
              <p:nvPr/>
            </p:nvSpPr>
            <p:spPr bwMode="auto">
              <a:xfrm>
                <a:off x="145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29" name="Freeform 3738">
                <a:extLst>
                  <a:ext uri="{FF2B5EF4-FFF2-40B4-BE49-F238E27FC236}">
                    <a16:creationId xmlns:a16="http://schemas.microsoft.com/office/drawing/2014/main" id="{5E6287FC-DD44-4A0A-A196-03A2F16EB50E}"/>
                  </a:ext>
                </a:extLst>
              </p:cNvPr>
              <p:cNvSpPr>
                <a:spLocks/>
              </p:cNvSpPr>
              <p:nvPr/>
            </p:nvSpPr>
            <p:spPr bwMode="auto">
              <a:xfrm>
                <a:off x="145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0" name="Freeform 3739">
                <a:extLst>
                  <a:ext uri="{FF2B5EF4-FFF2-40B4-BE49-F238E27FC236}">
                    <a16:creationId xmlns:a16="http://schemas.microsoft.com/office/drawing/2014/main" id="{D1F8BB18-B5C1-4B70-B74B-ACA605E4C694}"/>
                  </a:ext>
                </a:extLst>
              </p:cNvPr>
              <p:cNvSpPr>
                <a:spLocks/>
              </p:cNvSpPr>
              <p:nvPr/>
            </p:nvSpPr>
            <p:spPr bwMode="auto">
              <a:xfrm>
                <a:off x="145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1" name="Freeform 3740">
                <a:extLst>
                  <a:ext uri="{FF2B5EF4-FFF2-40B4-BE49-F238E27FC236}">
                    <a16:creationId xmlns:a16="http://schemas.microsoft.com/office/drawing/2014/main" id="{143A339E-BA7B-43D2-A7B3-0653D4F440EC}"/>
                  </a:ext>
                </a:extLst>
              </p:cNvPr>
              <p:cNvSpPr>
                <a:spLocks/>
              </p:cNvSpPr>
              <p:nvPr/>
            </p:nvSpPr>
            <p:spPr bwMode="auto">
              <a:xfrm>
                <a:off x="145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2" name="Freeform 3741">
                <a:extLst>
                  <a:ext uri="{FF2B5EF4-FFF2-40B4-BE49-F238E27FC236}">
                    <a16:creationId xmlns:a16="http://schemas.microsoft.com/office/drawing/2014/main" id="{C2C5E926-5B8F-4BFA-935A-C1B19306DFD3}"/>
                  </a:ext>
                </a:extLst>
              </p:cNvPr>
              <p:cNvSpPr>
                <a:spLocks/>
              </p:cNvSpPr>
              <p:nvPr/>
            </p:nvSpPr>
            <p:spPr bwMode="auto">
              <a:xfrm>
                <a:off x="146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3" name="Freeform 3742">
                <a:extLst>
                  <a:ext uri="{FF2B5EF4-FFF2-40B4-BE49-F238E27FC236}">
                    <a16:creationId xmlns:a16="http://schemas.microsoft.com/office/drawing/2014/main" id="{D8D1EDE2-5C71-4D03-AF07-A22B32539485}"/>
                  </a:ext>
                </a:extLst>
              </p:cNvPr>
              <p:cNvSpPr>
                <a:spLocks/>
              </p:cNvSpPr>
              <p:nvPr/>
            </p:nvSpPr>
            <p:spPr bwMode="auto">
              <a:xfrm>
                <a:off x="146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4" name="Freeform 3743">
                <a:extLst>
                  <a:ext uri="{FF2B5EF4-FFF2-40B4-BE49-F238E27FC236}">
                    <a16:creationId xmlns:a16="http://schemas.microsoft.com/office/drawing/2014/main" id="{D2A7E7F2-6149-431A-A0FF-A49AA2185B22}"/>
                  </a:ext>
                </a:extLst>
              </p:cNvPr>
              <p:cNvSpPr>
                <a:spLocks/>
              </p:cNvSpPr>
              <p:nvPr/>
            </p:nvSpPr>
            <p:spPr bwMode="auto">
              <a:xfrm>
                <a:off x="146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5" name="Freeform 3744">
                <a:extLst>
                  <a:ext uri="{FF2B5EF4-FFF2-40B4-BE49-F238E27FC236}">
                    <a16:creationId xmlns:a16="http://schemas.microsoft.com/office/drawing/2014/main" id="{6C2DEE2E-7162-435A-A5D2-28AC377003BA}"/>
                  </a:ext>
                </a:extLst>
              </p:cNvPr>
              <p:cNvSpPr>
                <a:spLocks/>
              </p:cNvSpPr>
              <p:nvPr/>
            </p:nvSpPr>
            <p:spPr bwMode="auto">
              <a:xfrm>
                <a:off x="146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6" name="Freeform 3745">
                <a:extLst>
                  <a:ext uri="{FF2B5EF4-FFF2-40B4-BE49-F238E27FC236}">
                    <a16:creationId xmlns:a16="http://schemas.microsoft.com/office/drawing/2014/main" id="{84865D14-9C68-4953-9786-7F468060980C}"/>
                  </a:ext>
                </a:extLst>
              </p:cNvPr>
              <p:cNvSpPr>
                <a:spLocks/>
              </p:cNvSpPr>
              <p:nvPr/>
            </p:nvSpPr>
            <p:spPr bwMode="auto">
              <a:xfrm>
                <a:off x="147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7" name="Freeform 3746">
                <a:extLst>
                  <a:ext uri="{FF2B5EF4-FFF2-40B4-BE49-F238E27FC236}">
                    <a16:creationId xmlns:a16="http://schemas.microsoft.com/office/drawing/2014/main" id="{E91ABAF4-EDFE-4005-BD11-5854CB9A515D}"/>
                  </a:ext>
                </a:extLst>
              </p:cNvPr>
              <p:cNvSpPr>
                <a:spLocks/>
              </p:cNvSpPr>
              <p:nvPr/>
            </p:nvSpPr>
            <p:spPr bwMode="auto">
              <a:xfrm>
                <a:off x="147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8" name="Freeform 3747">
                <a:extLst>
                  <a:ext uri="{FF2B5EF4-FFF2-40B4-BE49-F238E27FC236}">
                    <a16:creationId xmlns:a16="http://schemas.microsoft.com/office/drawing/2014/main" id="{C79E4528-6AE9-479E-9369-E5139CE998E8}"/>
                  </a:ext>
                </a:extLst>
              </p:cNvPr>
              <p:cNvSpPr>
                <a:spLocks/>
              </p:cNvSpPr>
              <p:nvPr/>
            </p:nvSpPr>
            <p:spPr bwMode="auto">
              <a:xfrm>
                <a:off x="147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39" name="Freeform 3748">
                <a:extLst>
                  <a:ext uri="{FF2B5EF4-FFF2-40B4-BE49-F238E27FC236}">
                    <a16:creationId xmlns:a16="http://schemas.microsoft.com/office/drawing/2014/main" id="{E2A09F9F-D80C-4CDB-B285-8D63B00C73D9}"/>
                  </a:ext>
                </a:extLst>
              </p:cNvPr>
              <p:cNvSpPr>
                <a:spLocks/>
              </p:cNvSpPr>
              <p:nvPr/>
            </p:nvSpPr>
            <p:spPr bwMode="auto">
              <a:xfrm>
                <a:off x="147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0" name="Freeform 3749">
                <a:extLst>
                  <a:ext uri="{FF2B5EF4-FFF2-40B4-BE49-F238E27FC236}">
                    <a16:creationId xmlns:a16="http://schemas.microsoft.com/office/drawing/2014/main" id="{10D46E65-33BE-48F1-AAD2-6229879CDDF6}"/>
                  </a:ext>
                </a:extLst>
              </p:cNvPr>
              <p:cNvSpPr>
                <a:spLocks/>
              </p:cNvSpPr>
              <p:nvPr/>
            </p:nvSpPr>
            <p:spPr bwMode="auto">
              <a:xfrm>
                <a:off x="150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1" name="Freeform 3750">
                <a:extLst>
                  <a:ext uri="{FF2B5EF4-FFF2-40B4-BE49-F238E27FC236}">
                    <a16:creationId xmlns:a16="http://schemas.microsoft.com/office/drawing/2014/main" id="{C53781C0-D9AA-4EF5-94C3-D4AC92C94CB0}"/>
                  </a:ext>
                </a:extLst>
              </p:cNvPr>
              <p:cNvSpPr>
                <a:spLocks/>
              </p:cNvSpPr>
              <p:nvPr/>
            </p:nvSpPr>
            <p:spPr bwMode="auto">
              <a:xfrm>
                <a:off x="150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2" name="Freeform 3751">
                <a:extLst>
                  <a:ext uri="{FF2B5EF4-FFF2-40B4-BE49-F238E27FC236}">
                    <a16:creationId xmlns:a16="http://schemas.microsoft.com/office/drawing/2014/main" id="{94FC072E-770F-4AA0-BA89-3158C68AB524}"/>
                  </a:ext>
                </a:extLst>
              </p:cNvPr>
              <p:cNvSpPr>
                <a:spLocks/>
              </p:cNvSpPr>
              <p:nvPr/>
            </p:nvSpPr>
            <p:spPr bwMode="auto">
              <a:xfrm>
                <a:off x="151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3" name="Freeform 3752">
                <a:extLst>
                  <a:ext uri="{FF2B5EF4-FFF2-40B4-BE49-F238E27FC236}">
                    <a16:creationId xmlns:a16="http://schemas.microsoft.com/office/drawing/2014/main" id="{27E467ED-57FE-42B8-B965-4E5D5F8B10BA}"/>
                  </a:ext>
                </a:extLst>
              </p:cNvPr>
              <p:cNvSpPr>
                <a:spLocks/>
              </p:cNvSpPr>
              <p:nvPr/>
            </p:nvSpPr>
            <p:spPr bwMode="auto">
              <a:xfrm>
                <a:off x="151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4" name="Freeform 3753">
                <a:extLst>
                  <a:ext uri="{FF2B5EF4-FFF2-40B4-BE49-F238E27FC236}">
                    <a16:creationId xmlns:a16="http://schemas.microsoft.com/office/drawing/2014/main" id="{3B109641-8EB7-473D-9F18-313BE7F0AA48}"/>
                  </a:ext>
                </a:extLst>
              </p:cNvPr>
              <p:cNvSpPr>
                <a:spLocks/>
              </p:cNvSpPr>
              <p:nvPr/>
            </p:nvSpPr>
            <p:spPr bwMode="auto">
              <a:xfrm>
                <a:off x="151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5" name="Freeform 3754">
                <a:extLst>
                  <a:ext uri="{FF2B5EF4-FFF2-40B4-BE49-F238E27FC236}">
                    <a16:creationId xmlns:a16="http://schemas.microsoft.com/office/drawing/2014/main" id="{EBEEB5F0-609B-4D9C-96E2-14B3E39F40AE}"/>
                  </a:ext>
                </a:extLst>
              </p:cNvPr>
              <p:cNvSpPr>
                <a:spLocks/>
              </p:cNvSpPr>
              <p:nvPr/>
            </p:nvSpPr>
            <p:spPr bwMode="auto">
              <a:xfrm>
                <a:off x="151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6" name="Freeform 3755">
                <a:extLst>
                  <a:ext uri="{FF2B5EF4-FFF2-40B4-BE49-F238E27FC236}">
                    <a16:creationId xmlns:a16="http://schemas.microsoft.com/office/drawing/2014/main" id="{16D63556-904C-431F-8DD0-9B4013EAADA6}"/>
                  </a:ext>
                </a:extLst>
              </p:cNvPr>
              <p:cNvSpPr>
                <a:spLocks/>
              </p:cNvSpPr>
              <p:nvPr/>
            </p:nvSpPr>
            <p:spPr bwMode="auto">
              <a:xfrm>
                <a:off x="152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7" name="Freeform 3756">
                <a:extLst>
                  <a:ext uri="{FF2B5EF4-FFF2-40B4-BE49-F238E27FC236}">
                    <a16:creationId xmlns:a16="http://schemas.microsoft.com/office/drawing/2014/main" id="{1240089B-560C-4B1A-9177-5109EEECC32F}"/>
                  </a:ext>
                </a:extLst>
              </p:cNvPr>
              <p:cNvSpPr>
                <a:spLocks/>
              </p:cNvSpPr>
              <p:nvPr/>
            </p:nvSpPr>
            <p:spPr bwMode="auto">
              <a:xfrm>
                <a:off x="152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8" name="Freeform 3757">
                <a:extLst>
                  <a:ext uri="{FF2B5EF4-FFF2-40B4-BE49-F238E27FC236}">
                    <a16:creationId xmlns:a16="http://schemas.microsoft.com/office/drawing/2014/main" id="{AE061A1D-7909-4C31-9BBF-161318EFA696}"/>
                  </a:ext>
                </a:extLst>
              </p:cNvPr>
              <p:cNvSpPr>
                <a:spLocks/>
              </p:cNvSpPr>
              <p:nvPr/>
            </p:nvSpPr>
            <p:spPr bwMode="auto">
              <a:xfrm>
                <a:off x="152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49" name="Freeform 3758">
                <a:extLst>
                  <a:ext uri="{FF2B5EF4-FFF2-40B4-BE49-F238E27FC236}">
                    <a16:creationId xmlns:a16="http://schemas.microsoft.com/office/drawing/2014/main" id="{FD7789D5-9805-4882-9475-CF3FDAA9AF86}"/>
                  </a:ext>
                </a:extLst>
              </p:cNvPr>
              <p:cNvSpPr>
                <a:spLocks/>
              </p:cNvSpPr>
              <p:nvPr/>
            </p:nvSpPr>
            <p:spPr bwMode="auto">
              <a:xfrm>
                <a:off x="15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0" name="Freeform 3759">
                <a:extLst>
                  <a:ext uri="{FF2B5EF4-FFF2-40B4-BE49-F238E27FC236}">
                    <a16:creationId xmlns:a16="http://schemas.microsoft.com/office/drawing/2014/main" id="{01DCE5ED-B74B-4BD6-8263-81BA5CC4424D}"/>
                  </a:ext>
                </a:extLst>
              </p:cNvPr>
              <p:cNvSpPr>
                <a:spLocks/>
              </p:cNvSpPr>
              <p:nvPr/>
            </p:nvSpPr>
            <p:spPr bwMode="auto">
              <a:xfrm>
                <a:off x="153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1" name="Freeform 3760">
                <a:extLst>
                  <a:ext uri="{FF2B5EF4-FFF2-40B4-BE49-F238E27FC236}">
                    <a16:creationId xmlns:a16="http://schemas.microsoft.com/office/drawing/2014/main" id="{19F62CB7-1362-4D01-B4D9-D5C88D8EBBAB}"/>
                  </a:ext>
                </a:extLst>
              </p:cNvPr>
              <p:cNvSpPr>
                <a:spLocks/>
              </p:cNvSpPr>
              <p:nvPr/>
            </p:nvSpPr>
            <p:spPr bwMode="auto">
              <a:xfrm>
                <a:off x="15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2" name="Freeform 3761">
                <a:extLst>
                  <a:ext uri="{FF2B5EF4-FFF2-40B4-BE49-F238E27FC236}">
                    <a16:creationId xmlns:a16="http://schemas.microsoft.com/office/drawing/2014/main" id="{E536562E-5AE9-4A81-8548-8555497538BB}"/>
                  </a:ext>
                </a:extLst>
              </p:cNvPr>
              <p:cNvSpPr>
                <a:spLocks/>
              </p:cNvSpPr>
              <p:nvPr/>
            </p:nvSpPr>
            <p:spPr bwMode="auto">
              <a:xfrm>
                <a:off x="153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3" name="Freeform 3762">
                <a:extLst>
                  <a:ext uri="{FF2B5EF4-FFF2-40B4-BE49-F238E27FC236}">
                    <a16:creationId xmlns:a16="http://schemas.microsoft.com/office/drawing/2014/main" id="{C51A3164-0688-4E28-8AB0-D7766C4D6E08}"/>
                  </a:ext>
                </a:extLst>
              </p:cNvPr>
              <p:cNvSpPr>
                <a:spLocks/>
              </p:cNvSpPr>
              <p:nvPr/>
            </p:nvSpPr>
            <p:spPr bwMode="auto">
              <a:xfrm>
                <a:off x="154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4" name="Freeform 3763">
                <a:extLst>
                  <a:ext uri="{FF2B5EF4-FFF2-40B4-BE49-F238E27FC236}">
                    <a16:creationId xmlns:a16="http://schemas.microsoft.com/office/drawing/2014/main" id="{1329B317-61A2-4624-AC4B-E0F5DC4B2802}"/>
                  </a:ext>
                </a:extLst>
              </p:cNvPr>
              <p:cNvSpPr>
                <a:spLocks/>
              </p:cNvSpPr>
              <p:nvPr/>
            </p:nvSpPr>
            <p:spPr bwMode="auto">
              <a:xfrm>
                <a:off x="154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5" name="Freeform 3764">
                <a:extLst>
                  <a:ext uri="{FF2B5EF4-FFF2-40B4-BE49-F238E27FC236}">
                    <a16:creationId xmlns:a16="http://schemas.microsoft.com/office/drawing/2014/main" id="{0238FD20-1B08-4450-9E40-ACA9193140F6}"/>
                  </a:ext>
                </a:extLst>
              </p:cNvPr>
              <p:cNvSpPr>
                <a:spLocks/>
              </p:cNvSpPr>
              <p:nvPr/>
            </p:nvSpPr>
            <p:spPr bwMode="auto">
              <a:xfrm>
                <a:off x="154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6" name="Freeform 3765">
                <a:extLst>
                  <a:ext uri="{FF2B5EF4-FFF2-40B4-BE49-F238E27FC236}">
                    <a16:creationId xmlns:a16="http://schemas.microsoft.com/office/drawing/2014/main" id="{BC4ADAB6-7D53-4BD3-A785-CECEDF5EE073}"/>
                  </a:ext>
                </a:extLst>
              </p:cNvPr>
              <p:cNvSpPr>
                <a:spLocks/>
              </p:cNvSpPr>
              <p:nvPr/>
            </p:nvSpPr>
            <p:spPr bwMode="auto">
              <a:xfrm>
                <a:off x="154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7" name="Freeform 3766">
                <a:extLst>
                  <a:ext uri="{FF2B5EF4-FFF2-40B4-BE49-F238E27FC236}">
                    <a16:creationId xmlns:a16="http://schemas.microsoft.com/office/drawing/2014/main" id="{15477BE6-D10B-4E18-A351-2E136E6D664E}"/>
                  </a:ext>
                </a:extLst>
              </p:cNvPr>
              <p:cNvSpPr>
                <a:spLocks/>
              </p:cNvSpPr>
              <p:nvPr/>
            </p:nvSpPr>
            <p:spPr bwMode="auto">
              <a:xfrm>
                <a:off x="15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8" name="Freeform 3767">
                <a:extLst>
                  <a:ext uri="{FF2B5EF4-FFF2-40B4-BE49-F238E27FC236}">
                    <a16:creationId xmlns:a16="http://schemas.microsoft.com/office/drawing/2014/main" id="{A6B1159C-0210-4091-B991-05F5034C2770}"/>
                  </a:ext>
                </a:extLst>
              </p:cNvPr>
              <p:cNvSpPr>
                <a:spLocks/>
              </p:cNvSpPr>
              <p:nvPr/>
            </p:nvSpPr>
            <p:spPr bwMode="auto">
              <a:xfrm>
                <a:off x="155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59" name="Freeform 3768">
                <a:extLst>
                  <a:ext uri="{FF2B5EF4-FFF2-40B4-BE49-F238E27FC236}">
                    <a16:creationId xmlns:a16="http://schemas.microsoft.com/office/drawing/2014/main" id="{84ECE8A5-9B19-4E53-B651-8BAD95E1A2A5}"/>
                  </a:ext>
                </a:extLst>
              </p:cNvPr>
              <p:cNvSpPr>
                <a:spLocks/>
              </p:cNvSpPr>
              <p:nvPr/>
            </p:nvSpPr>
            <p:spPr bwMode="auto">
              <a:xfrm>
                <a:off x="155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0" name="Freeform 3769">
                <a:extLst>
                  <a:ext uri="{FF2B5EF4-FFF2-40B4-BE49-F238E27FC236}">
                    <a16:creationId xmlns:a16="http://schemas.microsoft.com/office/drawing/2014/main" id="{1529EFA3-6FB8-4FA7-911D-485E833DAEEE}"/>
                  </a:ext>
                </a:extLst>
              </p:cNvPr>
              <p:cNvSpPr>
                <a:spLocks/>
              </p:cNvSpPr>
              <p:nvPr/>
            </p:nvSpPr>
            <p:spPr bwMode="auto">
              <a:xfrm>
                <a:off x="155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1" name="Freeform 3770">
                <a:extLst>
                  <a:ext uri="{FF2B5EF4-FFF2-40B4-BE49-F238E27FC236}">
                    <a16:creationId xmlns:a16="http://schemas.microsoft.com/office/drawing/2014/main" id="{0C80A8CD-168C-4DB2-975B-20B3AF7296EF}"/>
                  </a:ext>
                </a:extLst>
              </p:cNvPr>
              <p:cNvSpPr>
                <a:spLocks/>
              </p:cNvSpPr>
              <p:nvPr/>
            </p:nvSpPr>
            <p:spPr bwMode="auto">
              <a:xfrm>
                <a:off x="156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2" name="Freeform 3771">
                <a:extLst>
                  <a:ext uri="{FF2B5EF4-FFF2-40B4-BE49-F238E27FC236}">
                    <a16:creationId xmlns:a16="http://schemas.microsoft.com/office/drawing/2014/main" id="{66A2893F-7B67-47CE-B835-99BB6241CE5D}"/>
                  </a:ext>
                </a:extLst>
              </p:cNvPr>
              <p:cNvSpPr>
                <a:spLocks/>
              </p:cNvSpPr>
              <p:nvPr/>
            </p:nvSpPr>
            <p:spPr bwMode="auto">
              <a:xfrm>
                <a:off x="156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3" name="Freeform 3772">
                <a:extLst>
                  <a:ext uri="{FF2B5EF4-FFF2-40B4-BE49-F238E27FC236}">
                    <a16:creationId xmlns:a16="http://schemas.microsoft.com/office/drawing/2014/main" id="{A83C795D-F36D-42C6-993B-D4EC7E8E82F7}"/>
                  </a:ext>
                </a:extLst>
              </p:cNvPr>
              <p:cNvSpPr>
                <a:spLocks/>
              </p:cNvSpPr>
              <p:nvPr/>
            </p:nvSpPr>
            <p:spPr bwMode="auto">
              <a:xfrm>
                <a:off x="156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4" name="Freeform 3773">
                <a:extLst>
                  <a:ext uri="{FF2B5EF4-FFF2-40B4-BE49-F238E27FC236}">
                    <a16:creationId xmlns:a16="http://schemas.microsoft.com/office/drawing/2014/main" id="{097D7045-6694-4BD0-92B9-97A657564E58}"/>
                  </a:ext>
                </a:extLst>
              </p:cNvPr>
              <p:cNvSpPr>
                <a:spLocks/>
              </p:cNvSpPr>
              <p:nvPr/>
            </p:nvSpPr>
            <p:spPr bwMode="auto">
              <a:xfrm>
                <a:off x="156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5" name="Freeform 3774">
                <a:extLst>
                  <a:ext uri="{FF2B5EF4-FFF2-40B4-BE49-F238E27FC236}">
                    <a16:creationId xmlns:a16="http://schemas.microsoft.com/office/drawing/2014/main" id="{D93BB6E9-25FA-4EFC-AA63-C458C10B759F}"/>
                  </a:ext>
                </a:extLst>
              </p:cNvPr>
              <p:cNvSpPr>
                <a:spLocks/>
              </p:cNvSpPr>
              <p:nvPr/>
            </p:nvSpPr>
            <p:spPr bwMode="auto">
              <a:xfrm>
                <a:off x="157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6" name="Freeform 3775">
                <a:extLst>
                  <a:ext uri="{FF2B5EF4-FFF2-40B4-BE49-F238E27FC236}">
                    <a16:creationId xmlns:a16="http://schemas.microsoft.com/office/drawing/2014/main" id="{496D7FF3-B817-44E2-9C04-5E878224B887}"/>
                  </a:ext>
                </a:extLst>
              </p:cNvPr>
              <p:cNvSpPr>
                <a:spLocks/>
              </p:cNvSpPr>
              <p:nvPr/>
            </p:nvSpPr>
            <p:spPr bwMode="auto">
              <a:xfrm>
                <a:off x="157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7" name="Freeform 3776">
                <a:extLst>
                  <a:ext uri="{FF2B5EF4-FFF2-40B4-BE49-F238E27FC236}">
                    <a16:creationId xmlns:a16="http://schemas.microsoft.com/office/drawing/2014/main" id="{21ACD7FF-8B52-400F-A157-2A3711673E83}"/>
                  </a:ext>
                </a:extLst>
              </p:cNvPr>
              <p:cNvSpPr>
                <a:spLocks/>
              </p:cNvSpPr>
              <p:nvPr/>
            </p:nvSpPr>
            <p:spPr bwMode="auto">
              <a:xfrm>
                <a:off x="160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8" name="Freeform 3777">
                <a:extLst>
                  <a:ext uri="{FF2B5EF4-FFF2-40B4-BE49-F238E27FC236}">
                    <a16:creationId xmlns:a16="http://schemas.microsoft.com/office/drawing/2014/main" id="{F0B9F1F8-EFCA-4115-AFF0-71761BB23066}"/>
                  </a:ext>
                </a:extLst>
              </p:cNvPr>
              <p:cNvSpPr>
                <a:spLocks/>
              </p:cNvSpPr>
              <p:nvPr/>
            </p:nvSpPr>
            <p:spPr bwMode="auto">
              <a:xfrm>
                <a:off x="160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69" name="Freeform 3778">
                <a:extLst>
                  <a:ext uri="{FF2B5EF4-FFF2-40B4-BE49-F238E27FC236}">
                    <a16:creationId xmlns:a16="http://schemas.microsoft.com/office/drawing/2014/main" id="{A654A796-CF83-446C-A2BA-DF3274807486}"/>
                  </a:ext>
                </a:extLst>
              </p:cNvPr>
              <p:cNvSpPr>
                <a:spLocks/>
              </p:cNvSpPr>
              <p:nvPr/>
            </p:nvSpPr>
            <p:spPr bwMode="auto">
              <a:xfrm>
                <a:off x="160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0" name="Freeform 3779">
                <a:extLst>
                  <a:ext uri="{FF2B5EF4-FFF2-40B4-BE49-F238E27FC236}">
                    <a16:creationId xmlns:a16="http://schemas.microsoft.com/office/drawing/2014/main" id="{E60DA0DF-E99E-421C-B619-4192F3A50A81}"/>
                  </a:ext>
                </a:extLst>
              </p:cNvPr>
              <p:cNvSpPr>
                <a:spLocks/>
              </p:cNvSpPr>
              <p:nvPr/>
            </p:nvSpPr>
            <p:spPr bwMode="auto">
              <a:xfrm>
                <a:off x="160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1" name="Freeform 3780">
                <a:extLst>
                  <a:ext uri="{FF2B5EF4-FFF2-40B4-BE49-F238E27FC236}">
                    <a16:creationId xmlns:a16="http://schemas.microsoft.com/office/drawing/2014/main" id="{DB4F0945-B1A2-4BA7-92CE-2FFE4D596DAB}"/>
                  </a:ext>
                </a:extLst>
              </p:cNvPr>
              <p:cNvSpPr>
                <a:spLocks/>
              </p:cNvSpPr>
              <p:nvPr/>
            </p:nvSpPr>
            <p:spPr bwMode="auto">
              <a:xfrm>
                <a:off x="161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2" name="Freeform 3781">
                <a:extLst>
                  <a:ext uri="{FF2B5EF4-FFF2-40B4-BE49-F238E27FC236}">
                    <a16:creationId xmlns:a16="http://schemas.microsoft.com/office/drawing/2014/main" id="{B6810E85-F5FE-41CD-A53C-AFBD04F5E4E1}"/>
                  </a:ext>
                </a:extLst>
              </p:cNvPr>
              <p:cNvSpPr>
                <a:spLocks/>
              </p:cNvSpPr>
              <p:nvPr/>
            </p:nvSpPr>
            <p:spPr bwMode="auto">
              <a:xfrm>
                <a:off x="161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3" name="Freeform 3782">
                <a:extLst>
                  <a:ext uri="{FF2B5EF4-FFF2-40B4-BE49-F238E27FC236}">
                    <a16:creationId xmlns:a16="http://schemas.microsoft.com/office/drawing/2014/main" id="{C09909CC-04C4-4160-B68C-8A8D74D23E7A}"/>
                  </a:ext>
                </a:extLst>
              </p:cNvPr>
              <p:cNvSpPr>
                <a:spLocks/>
              </p:cNvSpPr>
              <p:nvPr/>
            </p:nvSpPr>
            <p:spPr bwMode="auto">
              <a:xfrm>
                <a:off x="161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4" name="Freeform 3783">
                <a:extLst>
                  <a:ext uri="{FF2B5EF4-FFF2-40B4-BE49-F238E27FC236}">
                    <a16:creationId xmlns:a16="http://schemas.microsoft.com/office/drawing/2014/main" id="{2483DA9E-0A3E-40F9-9B1D-DEC6826F7757}"/>
                  </a:ext>
                </a:extLst>
              </p:cNvPr>
              <p:cNvSpPr>
                <a:spLocks/>
              </p:cNvSpPr>
              <p:nvPr/>
            </p:nvSpPr>
            <p:spPr bwMode="auto">
              <a:xfrm>
                <a:off x="161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5" name="Freeform 3784">
                <a:extLst>
                  <a:ext uri="{FF2B5EF4-FFF2-40B4-BE49-F238E27FC236}">
                    <a16:creationId xmlns:a16="http://schemas.microsoft.com/office/drawing/2014/main" id="{213797AF-DC75-48C3-852A-F88015EDC0B4}"/>
                  </a:ext>
                </a:extLst>
              </p:cNvPr>
              <p:cNvSpPr>
                <a:spLocks/>
              </p:cNvSpPr>
              <p:nvPr/>
            </p:nvSpPr>
            <p:spPr bwMode="auto">
              <a:xfrm>
                <a:off x="162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6" name="Freeform 3785">
                <a:extLst>
                  <a:ext uri="{FF2B5EF4-FFF2-40B4-BE49-F238E27FC236}">
                    <a16:creationId xmlns:a16="http://schemas.microsoft.com/office/drawing/2014/main" id="{C73E0873-F9AB-411B-99AE-03E80F332BC4}"/>
                  </a:ext>
                </a:extLst>
              </p:cNvPr>
              <p:cNvSpPr>
                <a:spLocks/>
              </p:cNvSpPr>
              <p:nvPr/>
            </p:nvSpPr>
            <p:spPr bwMode="auto">
              <a:xfrm>
                <a:off x="1624"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7" name="Freeform 3786">
                <a:extLst>
                  <a:ext uri="{FF2B5EF4-FFF2-40B4-BE49-F238E27FC236}">
                    <a16:creationId xmlns:a16="http://schemas.microsoft.com/office/drawing/2014/main" id="{C27A8F7D-2C6A-46C2-9D13-FBE4949F34C7}"/>
                  </a:ext>
                </a:extLst>
              </p:cNvPr>
              <p:cNvSpPr>
                <a:spLocks/>
              </p:cNvSpPr>
              <p:nvPr/>
            </p:nvSpPr>
            <p:spPr bwMode="auto">
              <a:xfrm>
                <a:off x="162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8" name="Freeform 3787">
                <a:extLst>
                  <a:ext uri="{FF2B5EF4-FFF2-40B4-BE49-F238E27FC236}">
                    <a16:creationId xmlns:a16="http://schemas.microsoft.com/office/drawing/2014/main" id="{4529ABF6-A6F8-4CAB-8C1E-D76726E481EE}"/>
                  </a:ext>
                </a:extLst>
              </p:cNvPr>
              <p:cNvSpPr>
                <a:spLocks/>
              </p:cNvSpPr>
              <p:nvPr/>
            </p:nvSpPr>
            <p:spPr bwMode="auto">
              <a:xfrm>
                <a:off x="1629"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79" name="Freeform 3788">
                <a:extLst>
                  <a:ext uri="{FF2B5EF4-FFF2-40B4-BE49-F238E27FC236}">
                    <a16:creationId xmlns:a16="http://schemas.microsoft.com/office/drawing/2014/main" id="{2B2AC753-EFCC-4452-9C8F-B37855D12134}"/>
                  </a:ext>
                </a:extLst>
              </p:cNvPr>
              <p:cNvSpPr>
                <a:spLocks/>
              </p:cNvSpPr>
              <p:nvPr/>
            </p:nvSpPr>
            <p:spPr bwMode="auto">
              <a:xfrm>
                <a:off x="163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0" name="Freeform 3789">
                <a:extLst>
                  <a:ext uri="{FF2B5EF4-FFF2-40B4-BE49-F238E27FC236}">
                    <a16:creationId xmlns:a16="http://schemas.microsoft.com/office/drawing/2014/main" id="{738C7A56-2321-4AF5-9AD0-2C9463F8B2B1}"/>
                  </a:ext>
                </a:extLst>
              </p:cNvPr>
              <p:cNvSpPr>
                <a:spLocks/>
              </p:cNvSpPr>
              <p:nvPr/>
            </p:nvSpPr>
            <p:spPr bwMode="auto">
              <a:xfrm>
                <a:off x="163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1" name="Freeform 3790">
                <a:extLst>
                  <a:ext uri="{FF2B5EF4-FFF2-40B4-BE49-F238E27FC236}">
                    <a16:creationId xmlns:a16="http://schemas.microsoft.com/office/drawing/2014/main" id="{0C290CF9-2B86-4FF1-9E97-81EFE060E8EB}"/>
                  </a:ext>
                </a:extLst>
              </p:cNvPr>
              <p:cNvSpPr>
                <a:spLocks/>
              </p:cNvSpPr>
              <p:nvPr/>
            </p:nvSpPr>
            <p:spPr bwMode="auto">
              <a:xfrm>
                <a:off x="163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2" name="Freeform 3791">
                <a:extLst>
                  <a:ext uri="{FF2B5EF4-FFF2-40B4-BE49-F238E27FC236}">
                    <a16:creationId xmlns:a16="http://schemas.microsoft.com/office/drawing/2014/main" id="{8C0B4504-A99D-472E-AA4B-9B8B516AEB42}"/>
                  </a:ext>
                </a:extLst>
              </p:cNvPr>
              <p:cNvSpPr>
                <a:spLocks/>
              </p:cNvSpPr>
              <p:nvPr/>
            </p:nvSpPr>
            <p:spPr bwMode="auto">
              <a:xfrm>
                <a:off x="163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3" name="Freeform 3792">
                <a:extLst>
                  <a:ext uri="{FF2B5EF4-FFF2-40B4-BE49-F238E27FC236}">
                    <a16:creationId xmlns:a16="http://schemas.microsoft.com/office/drawing/2014/main" id="{EEA099CA-63C7-4934-B649-4B2E0DD13760}"/>
                  </a:ext>
                </a:extLst>
              </p:cNvPr>
              <p:cNvSpPr>
                <a:spLocks/>
              </p:cNvSpPr>
              <p:nvPr/>
            </p:nvSpPr>
            <p:spPr bwMode="auto">
              <a:xfrm>
                <a:off x="164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4" name="Freeform 3793">
                <a:extLst>
                  <a:ext uri="{FF2B5EF4-FFF2-40B4-BE49-F238E27FC236}">
                    <a16:creationId xmlns:a16="http://schemas.microsoft.com/office/drawing/2014/main" id="{6E5DFA42-77F0-4730-A7BA-D81831A52B44}"/>
                  </a:ext>
                </a:extLst>
              </p:cNvPr>
              <p:cNvSpPr>
                <a:spLocks/>
              </p:cNvSpPr>
              <p:nvPr/>
            </p:nvSpPr>
            <p:spPr bwMode="auto">
              <a:xfrm>
                <a:off x="164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5" name="Freeform 3794">
                <a:extLst>
                  <a:ext uri="{FF2B5EF4-FFF2-40B4-BE49-F238E27FC236}">
                    <a16:creationId xmlns:a16="http://schemas.microsoft.com/office/drawing/2014/main" id="{EADC02AC-B4C8-456D-9C9B-DAE9FA2C57F0}"/>
                  </a:ext>
                </a:extLst>
              </p:cNvPr>
              <p:cNvSpPr>
                <a:spLocks/>
              </p:cNvSpPr>
              <p:nvPr/>
            </p:nvSpPr>
            <p:spPr bwMode="auto">
              <a:xfrm>
                <a:off x="164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6" name="Freeform 3795">
                <a:extLst>
                  <a:ext uri="{FF2B5EF4-FFF2-40B4-BE49-F238E27FC236}">
                    <a16:creationId xmlns:a16="http://schemas.microsoft.com/office/drawing/2014/main" id="{284FFC19-D40B-429A-B97A-70DC39C70422}"/>
                  </a:ext>
                </a:extLst>
              </p:cNvPr>
              <p:cNvSpPr>
                <a:spLocks/>
              </p:cNvSpPr>
              <p:nvPr/>
            </p:nvSpPr>
            <p:spPr bwMode="auto">
              <a:xfrm>
                <a:off x="164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7" name="Freeform 3796">
                <a:extLst>
                  <a:ext uri="{FF2B5EF4-FFF2-40B4-BE49-F238E27FC236}">
                    <a16:creationId xmlns:a16="http://schemas.microsoft.com/office/drawing/2014/main" id="{9A87187A-8DD7-464E-ACDC-6661B38FA140}"/>
                  </a:ext>
                </a:extLst>
              </p:cNvPr>
              <p:cNvSpPr>
                <a:spLocks/>
              </p:cNvSpPr>
              <p:nvPr/>
            </p:nvSpPr>
            <p:spPr bwMode="auto">
              <a:xfrm>
                <a:off x="165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8" name="Freeform 3797">
                <a:extLst>
                  <a:ext uri="{FF2B5EF4-FFF2-40B4-BE49-F238E27FC236}">
                    <a16:creationId xmlns:a16="http://schemas.microsoft.com/office/drawing/2014/main" id="{A8EDCDFB-ED2C-4B43-AAAA-4226C398D118}"/>
                  </a:ext>
                </a:extLst>
              </p:cNvPr>
              <p:cNvSpPr>
                <a:spLocks/>
              </p:cNvSpPr>
              <p:nvPr/>
            </p:nvSpPr>
            <p:spPr bwMode="auto">
              <a:xfrm>
                <a:off x="165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89" name="Freeform 3798">
                <a:extLst>
                  <a:ext uri="{FF2B5EF4-FFF2-40B4-BE49-F238E27FC236}">
                    <a16:creationId xmlns:a16="http://schemas.microsoft.com/office/drawing/2014/main" id="{CA8722B9-9A64-4E09-B18F-34ABE37E717F}"/>
                  </a:ext>
                </a:extLst>
              </p:cNvPr>
              <p:cNvSpPr>
                <a:spLocks/>
              </p:cNvSpPr>
              <p:nvPr/>
            </p:nvSpPr>
            <p:spPr bwMode="auto">
              <a:xfrm>
                <a:off x="165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0" name="Freeform 3799">
                <a:extLst>
                  <a:ext uri="{FF2B5EF4-FFF2-40B4-BE49-F238E27FC236}">
                    <a16:creationId xmlns:a16="http://schemas.microsoft.com/office/drawing/2014/main" id="{6F215DA4-9BF9-45E8-B6B8-A32BC510EDEB}"/>
                  </a:ext>
                </a:extLst>
              </p:cNvPr>
              <p:cNvSpPr>
                <a:spLocks/>
              </p:cNvSpPr>
              <p:nvPr/>
            </p:nvSpPr>
            <p:spPr bwMode="auto">
              <a:xfrm>
                <a:off x="165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1" name="Freeform 3800">
                <a:extLst>
                  <a:ext uri="{FF2B5EF4-FFF2-40B4-BE49-F238E27FC236}">
                    <a16:creationId xmlns:a16="http://schemas.microsoft.com/office/drawing/2014/main" id="{19CD22DF-184D-416B-9D92-7BB5263A0A00}"/>
                  </a:ext>
                </a:extLst>
              </p:cNvPr>
              <p:cNvSpPr>
                <a:spLocks/>
              </p:cNvSpPr>
              <p:nvPr/>
            </p:nvSpPr>
            <p:spPr bwMode="auto">
              <a:xfrm>
                <a:off x="166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2" name="Freeform 3801">
                <a:extLst>
                  <a:ext uri="{FF2B5EF4-FFF2-40B4-BE49-F238E27FC236}">
                    <a16:creationId xmlns:a16="http://schemas.microsoft.com/office/drawing/2014/main" id="{2D525D2A-926E-4E94-86B0-8B1649122AD7}"/>
                  </a:ext>
                </a:extLst>
              </p:cNvPr>
              <p:cNvSpPr>
                <a:spLocks/>
              </p:cNvSpPr>
              <p:nvPr/>
            </p:nvSpPr>
            <p:spPr bwMode="auto">
              <a:xfrm>
                <a:off x="166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3" name="Freeform 3802">
                <a:extLst>
                  <a:ext uri="{FF2B5EF4-FFF2-40B4-BE49-F238E27FC236}">
                    <a16:creationId xmlns:a16="http://schemas.microsoft.com/office/drawing/2014/main" id="{4A066A9F-64EA-43F8-B1D9-36E8F2D3AD2C}"/>
                  </a:ext>
                </a:extLst>
              </p:cNvPr>
              <p:cNvSpPr>
                <a:spLocks/>
              </p:cNvSpPr>
              <p:nvPr/>
            </p:nvSpPr>
            <p:spPr bwMode="auto">
              <a:xfrm>
                <a:off x="166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4" name="Freeform 3803">
                <a:extLst>
                  <a:ext uri="{FF2B5EF4-FFF2-40B4-BE49-F238E27FC236}">
                    <a16:creationId xmlns:a16="http://schemas.microsoft.com/office/drawing/2014/main" id="{FE9DE6AE-7711-43BF-AAD0-F827F0BAFDF3}"/>
                  </a:ext>
                </a:extLst>
              </p:cNvPr>
              <p:cNvSpPr>
                <a:spLocks/>
              </p:cNvSpPr>
              <p:nvPr/>
            </p:nvSpPr>
            <p:spPr bwMode="auto">
              <a:xfrm>
                <a:off x="1695"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5" name="Freeform 3804">
                <a:extLst>
                  <a:ext uri="{FF2B5EF4-FFF2-40B4-BE49-F238E27FC236}">
                    <a16:creationId xmlns:a16="http://schemas.microsoft.com/office/drawing/2014/main" id="{F842C972-5CA2-4367-8E87-E3609A7C7297}"/>
                  </a:ext>
                </a:extLst>
              </p:cNvPr>
              <p:cNvSpPr>
                <a:spLocks/>
              </p:cNvSpPr>
              <p:nvPr/>
            </p:nvSpPr>
            <p:spPr bwMode="auto">
              <a:xfrm>
                <a:off x="169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6" name="Freeform 3805">
                <a:extLst>
                  <a:ext uri="{FF2B5EF4-FFF2-40B4-BE49-F238E27FC236}">
                    <a16:creationId xmlns:a16="http://schemas.microsoft.com/office/drawing/2014/main" id="{7B54F3F3-022C-41D4-B162-6EDB6DF2C330}"/>
                  </a:ext>
                </a:extLst>
              </p:cNvPr>
              <p:cNvSpPr>
                <a:spLocks/>
              </p:cNvSpPr>
              <p:nvPr/>
            </p:nvSpPr>
            <p:spPr bwMode="auto">
              <a:xfrm>
                <a:off x="1700"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7" name="Freeform 3806">
                <a:extLst>
                  <a:ext uri="{FF2B5EF4-FFF2-40B4-BE49-F238E27FC236}">
                    <a16:creationId xmlns:a16="http://schemas.microsoft.com/office/drawing/2014/main" id="{C4FB5D19-19AE-4578-8C62-6EB407B6D10B}"/>
                  </a:ext>
                </a:extLst>
              </p:cNvPr>
              <p:cNvSpPr>
                <a:spLocks/>
              </p:cNvSpPr>
              <p:nvPr/>
            </p:nvSpPr>
            <p:spPr bwMode="auto">
              <a:xfrm>
                <a:off x="170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8" name="Freeform 3807">
                <a:extLst>
                  <a:ext uri="{FF2B5EF4-FFF2-40B4-BE49-F238E27FC236}">
                    <a16:creationId xmlns:a16="http://schemas.microsoft.com/office/drawing/2014/main" id="{5EE390E3-2380-40D3-8B4E-AD944DB75939}"/>
                  </a:ext>
                </a:extLst>
              </p:cNvPr>
              <p:cNvSpPr>
                <a:spLocks/>
              </p:cNvSpPr>
              <p:nvPr/>
            </p:nvSpPr>
            <p:spPr bwMode="auto">
              <a:xfrm>
                <a:off x="1705"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99" name="Freeform 3808">
                <a:extLst>
                  <a:ext uri="{FF2B5EF4-FFF2-40B4-BE49-F238E27FC236}">
                    <a16:creationId xmlns:a16="http://schemas.microsoft.com/office/drawing/2014/main" id="{4B14DFF6-8108-470B-973A-F7B026558A48}"/>
                  </a:ext>
                </a:extLst>
              </p:cNvPr>
              <p:cNvSpPr>
                <a:spLocks/>
              </p:cNvSpPr>
              <p:nvPr/>
            </p:nvSpPr>
            <p:spPr bwMode="auto">
              <a:xfrm>
                <a:off x="170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0" name="Freeform 3809">
                <a:extLst>
                  <a:ext uri="{FF2B5EF4-FFF2-40B4-BE49-F238E27FC236}">
                    <a16:creationId xmlns:a16="http://schemas.microsoft.com/office/drawing/2014/main" id="{A0F0C43A-44EB-4046-A59B-2E3FEB0EA088}"/>
                  </a:ext>
                </a:extLst>
              </p:cNvPr>
              <p:cNvSpPr>
                <a:spLocks/>
              </p:cNvSpPr>
              <p:nvPr/>
            </p:nvSpPr>
            <p:spPr bwMode="auto">
              <a:xfrm>
                <a:off x="1710"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1" name="Freeform 3810">
                <a:extLst>
                  <a:ext uri="{FF2B5EF4-FFF2-40B4-BE49-F238E27FC236}">
                    <a16:creationId xmlns:a16="http://schemas.microsoft.com/office/drawing/2014/main" id="{DAC22A8A-E0A2-460A-BCB7-E1D3505C09B8}"/>
                  </a:ext>
                </a:extLst>
              </p:cNvPr>
              <p:cNvSpPr>
                <a:spLocks/>
              </p:cNvSpPr>
              <p:nvPr/>
            </p:nvSpPr>
            <p:spPr bwMode="auto">
              <a:xfrm>
                <a:off x="171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2" name="Freeform 3811">
                <a:extLst>
                  <a:ext uri="{FF2B5EF4-FFF2-40B4-BE49-F238E27FC236}">
                    <a16:creationId xmlns:a16="http://schemas.microsoft.com/office/drawing/2014/main" id="{7F11387A-F86B-45A9-B1CC-0A13722DD7F5}"/>
                  </a:ext>
                </a:extLst>
              </p:cNvPr>
              <p:cNvSpPr>
                <a:spLocks/>
              </p:cNvSpPr>
              <p:nvPr/>
            </p:nvSpPr>
            <p:spPr bwMode="auto">
              <a:xfrm>
                <a:off x="1715"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3" name="Freeform 3812">
                <a:extLst>
                  <a:ext uri="{FF2B5EF4-FFF2-40B4-BE49-F238E27FC236}">
                    <a16:creationId xmlns:a16="http://schemas.microsoft.com/office/drawing/2014/main" id="{62B807CA-6178-45DF-A821-6C7D61C32548}"/>
                  </a:ext>
                </a:extLst>
              </p:cNvPr>
              <p:cNvSpPr>
                <a:spLocks/>
              </p:cNvSpPr>
              <p:nvPr/>
            </p:nvSpPr>
            <p:spPr bwMode="auto">
              <a:xfrm>
                <a:off x="171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4" name="Freeform 3813">
                <a:extLst>
                  <a:ext uri="{FF2B5EF4-FFF2-40B4-BE49-F238E27FC236}">
                    <a16:creationId xmlns:a16="http://schemas.microsoft.com/office/drawing/2014/main" id="{4E0E23E6-58D9-428C-838E-B38CF7EDEEA2}"/>
                  </a:ext>
                </a:extLst>
              </p:cNvPr>
              <p:cNvSpPr>
                <a:spLocks/>
              </p:cNvSpPr>
              <p:nvPr/>
            </p:nvSpPr>
            <p:spPr bwMode="auto">
              <a:xfrm>
                <a:off x="172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5" name="Freeform 3814">
                <a:extLst>
                  <a:ext uri="{FF2B5EF4-FFF2-40B4-BE49-F238E27FC236}">
                    <a16:creationId xmlns:a16="http://schemas.microsoft.com/office/drawing/2014/main" id="{01E9239B-2879-400F-B0A9-D9C51A15D08B}"/>
                  </a:ext>
                </a:extLst>
              </p:cNvPr>
              <p:cNvSpPr>
                <a:spLocks/>
              </p:cNvSpPr>
              <p:nvPr/>
            </p:nvSpPr>
            <p:spPr bwMode="auto">
              <a:xfrm>
                <a:off x="172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6" name="Freeform 3815">
                <a:extLst>
                  <a:ext uri="{FF2B5EF4-FFF2-40B4-BE49-F238E27FC236}">
                    <a16:creationId xmlns:a16="http://schemas.microsoft.com/office/drawing/2014/main" id="{90925777-537B-47B1-8E75-68915E9C78CF}"/>
                  </a:ext>
                </a:extLst>
              </p:cNvPr>
              <p:cNvSpPr>
                <a:spLocks/>
              </p:cNvSpPr>
              <p:nvPr/>
            </p:nvSpPr>
            <p:spPr bwMode="auto">
              <a:xfrm>
                <a:off x="172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7" name="Freeform 3816">
                <a:extLst>
                  <a:ext uri="{FF2B5EF4-FFF2-40B4-BE49-F238E27FC236}">
                    <a16:creationId xmlns:a16="http://schemas.microsoft.com/office/drawing/2014/main" id="{1D15CBCF-BB90-43CF-8000-0A2B747589FE}"/>
                  </a:ext>
                </a:extLst>
              </p:cNvPr>
              <p:cNvSpPr>
                <a:spLocks/>
              </p:cNvSpPr>
              <p:nvPr/>
            </p:nvSpPr>
            <p:spPr bwMode="auto">
              <a:xfrm>
                <a:off x="172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8" name="Freeform 3817">
                <a:extLst>
                  <a:ext uri="{FF2B5EF4-FFF2-40B4-BE49-F238E27FC236}">
                    <a16:creationId xmlns:a16="http://schemas.microsoft.com/office/drawing/2014/main" id="{2E4DBB30-18F2-4266-B2FA-5E217B245E23}"/>
                  </a:ext>
                </a:extLst>
              </p:cNvPr>
              <p:cNvSpPr>
                <a:spLocks/>
              </p:cNvSpPr>
              <p:nvPr/>
            </p:nvSpPr>
            <p:spPr bwMode="auto">
              <a:xfrm>
                <a:off x="173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09" name="Freeform 3818">
                <a:extLst>
                  <a:ext uri="{FF2B5EF4-FFF2-40B4-BE49-F238E27FC236}">
                    <a16:creationId xmlns:a16="http://schemas.microsoft.com/office/drawing/2014/main" id="{FF60B97F-C1FE-4F90-9C63-EFB39B3ADA77}"/>
                  </a:ext>
                </a:extLst>
              </p:cNvPr>
              <p:cNvSpPr>
                <a:spLocks/>
              </p:cNvSpPr>
              <p:nvPr/>
            </p:nvSpPr>
            <p:spPr bwMode="auto">
              <a:xfrm>
                <a:off x="173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0" name="Freeform 3819">
                <a:extLst>
                  <a:ext uri="{FF2B5EF4-FFF2-40B4-BE49-F238E27FC236}">
                    <a16:creationId xmlns:a16="http://schemas.microsoft.com/office/drawing/2014/main" id="{5A94CE5D-6A97-4307-B78A-CA1CB0C54F7C}"/>
                  </a:ext>
                </a:extLst>
              </p:cNvPr>
              <p:cNvSpPr>
                <a:spLocks/>
              </p:cNvSpPr>
              <p:nvPr/>
            </p:nvSpPr>
            <p:spPr bwMode="auto">
              <a:xfrm>
                <a:off x="173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1" name="Freeform 3820">
                <a:extLst>
                  <a:ext uri="{FF2B5EF4-FFF2-40B4-BE49-F238E27FC236}">
                    <a16:creationId xmlns:a16="http://schemas.microsoft.com/office/drawing/2014/main" id="{E7AC7FA7-4A65-4EA0-A94D-7212AA7D635B}"/>
                  </a:ext>
                </a:extLst>
              </p:cNvPr>
              <p:cNvSpPr>
                <a:spLocks/>
              </p:cNvSpPr>
              <p:nvPr/>
            </p:nvSpPr>
            <p:spPr bwMode="auto">
              <a:xfrm>
                <a:off x="173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2" name="Freeform 3821">
                <a:extLst>
                  <a:ext uri="{FF2B5EF4-FFF2-40B4-BE49-F238E27FC236}">
                    <a16:creationId xmlns:a16="http://schemas.microsoft.com/office/drawing/2014/main" id="{3ED3F575-C269-4D33-8C53-A7593C05B7B1}"/>
                  </a:ext>
                </a:extLst>
              </p:cNvPr>
              <p:cNvSpPr>
                <a:spLocks/>
              </p:cNvSpPr>
              <p:nvPr/>
            </p:nvSpPr>
            <p:spPr bwMode="auto">
              <a:xfrm>
                <a:off x="174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13" name="Freeform 3822">
                <a:extLst>
                  <a:ext uri="{FF2B5EF4-FFF2-40B4-BE49-F238E27FC236}">
                    <a16:creationId xmlns:a16="http://schemas.microsoft.com/office/drawing/2014/main" id="{61197AD1-170F-4BD9-ACA2-79164050E05C}"/>
                  </a:ext>
                </a:extLst>
              </p:cNvPr>
              <p:cNvSpPr>
                <a:spLocks/>
              </p:cNvSpPr>
              <p:nvPr/>
            </p:nvSpPr>
            <p:spPr bwMode="auto">
              <a:xfrm>
                <a:off x="174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195" name="Group 4024">
              <a:extLst>
                <a:ext uri="{FF2B5EF4-FFF2-40B4-BE49-F238E27FC236}">
                  <a16:creationId xmlns:a16="http://schemas.microsoft.com/office/drawing/2014/main" id="{203C91DB-F589-416B-A9AC-F82C937D3058}"/>
                </a:ext>
              </a:extLst>
            </p:cNvPr>
            <p:cNvGrpSpPr>
              <a:grpSpLocks/>
            </p:cNvGrpSpPr>
            <p:nvPr/>
          </p:nvGrpSpPr>
          <p:grpSpPr bwMode="auto">
            <a:xfrm>
              <a:off x="-279400" y="5466135"/>
              <a:ext cx="5965825" cy="1651000"/>
              <a:chOff x="-176" y="3983"/>
              <a:chExt cx="3758" cy="1040"/>
            </a:xfrm>
            <a:solidFill>
              <a:srgbClr val="FFFFFF">
                <a:alpha val="50196"/>
              </a:srgbClr>
            </a:solidFill>
          </p:grpSpPr>
          <p:sp>
            <p:nvSpPr>
              <p:cNvPr id="4314" name="Freeform 3824">
                <a:extLst>
                  <a:ext uri="{FF2B5EF4-FFF2-40B4-BE49-F238E27FC236}">
                    <a16:creationId xmlns:a16="http://schemas.microsoft.com/office/drawing/2014/main" id="{4D28D43D-C6B8-472F-B607-C154A385853C}"/>
                  </a:ext>
                </a:extLst>
              </p:cNvPr>
              <p:cNvSpPr>
                <a:spLocks/>
              </p:cNvSpPr>
              <p:nvPr/>
            </p:nvSpPr>
            <p:spPr bwMode="auto">
              <a:xfrm>
                <a:off x="174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5" name="Freeform 3825">
                <a:extLst>
                  <a:ext uri="{FF2B5EF4-FFF2-40B4-BE49-F238E27FC236}">
                    <a16:creationId xmlns:a16="http://schemas.microsoft.com/office/drawing/2014/main" id="{95957C53-C527-4126-900D-82609D22B786}"/>
                  </a:ext>
                </a:extLst>
              </p:cNvPr>
              <p:cNvSpPr>
                <a:spLocks/>
              </p:cNvSpPr>
              <p:nvPr/>
            </p:nvSpPr>
            <p:spPr bwMode="auto">
              <a:xfrm>
                <a:off x="174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6" name="Freeform 3826">
                <a:extLst>
                  <a:ext uri="{FF2B5EF4-FFF2-40B4-BE49-F238E27FC236}">
                    <a16:creationId xmlns:a16="http://schemas.microsoft.com/office/drawing/2014/main" id="{A9EDFAB1-6AC3-4D18-B2F1-A01D380DD90A}"/>
                  </a:ext>
                </a:extLst>
              </p:cNvPr>
              <p:cNvSpPr>
                <a:spLocks/>
              </p:cNvSpPr>
              <p:nvPr/>
            </p:nvSpPr>
            <p:spPr bwMode="auto">
              <a:xfrm>
                <a:off x="175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7" name="Freeform 3827">
                <a:extLst>
                  <a:ext uri="{FF2B5EF4-FFF2-40B4-BE49-F238E27FC236}">
                    <a16:creationId xmlns:a16="http://schemas.microsoft.com/office/drawing/2014/main" id="{8B5FC5C4-5BC1-460C-A27B-E4371412EA45}"/>
                  </a:ext>
                </a:extLst>
              </p:cNvPr>
              <p:cNvSpPr>
                <a:spLocks/>
              </p:cNvSpPr>
              <p:nvPr/>
            </p:nvSpPr>
            <p:spPr bwMode="auto">
              <a:xfrm>
                <a:off x="175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8" name="Freeform 3828">
                <a:extLst>
                  <a:ext uri="{FF2B5EF4-FFF2-40B4-BE49-F238E27FC236}">
                    <a16:creationId xmlns:a16="http://schemas.microsoft.com/office/drawing/2014/main" id="{8D8BDACA-9F2B-440D-956C-2401E7D010EE}"/>
                  </a:ext>
                </a:extLst>
              </p:cNvPr>
              <p:cNvSpPr>
                <a:spLocks/>
              </p:cNvSpPr>
              <p:nvPr/>
            </p:nvSpPr>
            <p:spPr bwMode="auto">
              <a:xfrm>
                <a:off x="175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9" name="Freeform 3829">
                <a:extLst>
                  <a:ext uri="{FF2B5EF4-FFF2-40B4-BE49-F238E27FC236}">
                    <a16:creationId xmlns:a16="http://schemas.microsoft.com/office/drawing/2014/main" id="{F937C5D5-CE6E-4D26-9DEF-F047A803F055}"/>
                  </a:ext>
                </a:extLst>
              </p:cNvPr>
              <p:cNvSpPr>
                <a:spLocks/>
              </p:cNvSpPr>
              <p:nvPr/>
            </p:nvSpPr>
            <p:spPr bwMode="auto">
              <a:xfrm>
                <a:off x="175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0" name="Freeform 3830">
                <a:extLst>
                  <a:ext uri="{FF2B5EF4-FFF2-40B4-BE49-F238E27FC236}">
                    <a16:creationId xmlns:a16="http://schemas.microsoft.com/office/drawing/2014/main" id="{9962F70D-BE44-4D2C-8E29-508212EF368C}"/>
                  </a:ext>
                </a:extLst>
              </p:cNvPr>
              <p:cNvSpPr>
                <a:spLocks/>
              </p:cNvSpPr>
              <p:nvPr/>
            </p:nvSpPr>
            <p:spPr bwMode="auto">
              <a:xfrm>
                <a:off x="176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1" name="Freeform 3831">
                <a:extLst>
                  <a:ext uri="{FF2B5EF4-FFF2-40B4-BE49-F238E27FC236}">
                    <a16:creationId xmlns:a16="http://schemas.microsoft.com/office/drawing/2014/main" id="{52EEB93A-A818-4CE6-A724-0643570B7B67}"/>
                  </a:ext>
                </a:extLst>
              </p:cNvPr>
              <p:cNvSpPr>
                <a:spLocks/>
              </p:cNvSpPr>
              <p:nvPr/>
            </p:nvSpPr>
            <p:spPr bwMode="auto">
              <a:xfrm>
                <a:off x="1789"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2" name="Freeform 3832">
                <a:extLst>
                  <a:ext uri="{FF2B5EF4-FFF2-40B4-BE49-F238E27FC236}">
                    <a16:creationId xmlns:a16="http://schemas.microsoft.com/office/drawing/2014/main" id="{98BA284A-09C8-4264-B8DA-826E5B911E0F}"/>
                  </a:ext>
                </a:extLst>
              </p:cNvPr>
              <p:cNvSpPr>
                <a:spLocks/>
              </p:cNvSpPr>
              <p:nvPr/>
            </p:nvSpPr>
            <p:spPr bwMode="auto">
              <a:xfrm>
                <a:off x="179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3" name="Freeform 3833">
                <a:extLst>
                  <a:ext uri="{FF2B5EF4-FFF2-40B4-BE49-F238E27FC236}">
                    <a16:creationId xmlns:a16="http://schemas.microsoft.com/office/drawing/2014/main" id="{25F2E3C4-9BCF-4553-BFBC-F94FDEACDC20}"/>
                  </a:ext>
                </a:extLst>
              </p:cNvPr>
              <p:cNvSpPr>
                <a:spLocks/>
              </p:cNvSpPr>
              <p:nvPr/>
            </p:nvSpPr>
            <p:spPr bwMode="auto">
              <a:xfrm>
                <a:off x="1794"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4" name="Freeform 3834">
                <a:extLst>
                  <a:ext uri="{FF2B5EF4-FFF2-40B4-BE49-F238E27FC236}">
                    <a16:creationId xmlns:a16="http://schemas.microsoft.com/office/drawing/2014/main" id="{B29175C7-DF49-4E0E-892E-148FB5CA7454}"/>
                  </a:ext>
                </a:extLst>
              </p:cNvPr>
              <p:cNvSpPr>
                <a:spLocks/>
              </p:cNvSpPr>
              <p:nvPr/>
            </p:nvSpPr>
            <p:spPr bwMode="auto">
              <a:xfrm>
                <a:off x="179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5" name="Freeform 3835">
                <a:extLst>
                  <a:ext uri="{FF2B5EF4-FFF2-40B4-BE49-F238E27FC236}">
                    <a16:creationId xmlns:a16="http://schemas.microsoft.com/office/drawing/2014/main" id="{584F33C2-8A39-458B-9C11-9E2CDCFDFE48}"/>
                  </a:ext>
                </a:extLst>
              </p:cNvPr>
              <p:cNvSpPr>
                <a:spLocks/>
              </p:cNvSpPr>
              <p:nvPr/>
            </p:nvSpPr>
            <p:spPr bwMode="auto">
              <a:xfrm>
                <a:off x="1799"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6" name="Freeform 3836">
                <a:extLst>
                  <a:ext uri="{FF2B5EF4-FFF2-40B4-BE49-F238E27FC236}">
                    <a16:creationId xmlns:a16="http://schemas.microsoft.com/office/drawing/2014/main" id="{7C910123-BD6E-429F-ACF3-C8BA858432ED}"/>
                  </a:ext>
                </a:extLst>
              </p:cNvPr>
              <p:cNvSpPr>
                <a:spLocks/>
              </p:cNvSpPr>
              <p:nvPr/>
            </p:nvSpPr>
            <p:spPr bwMode="auto">
              <a:xfrm>
                <a:off x="180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7" name="Freeform 3837">
                <a:extLst>
                  <a:ext uri="{FF2B5EF4-FFF2-40B4-BE49-F238E27FC236}">
                    <a16:creationId xmlns:a16="http://schemas.microsoft.com/office/drawing/2014/main" id="{E2FE5C96-C859-4895-AEB8-65FD9D18A050}"/>
                  </a:ext>
                </a:extLst>
              </p:cNvPr>
              <p:cNvSpPr>
                <a:spLocks/>
              </p:cNvSpPr>
              <p:nvPr/>
            </p:nvSpPr>
            <p:spPr bwMode="auto">
              <a:xfrm>
                <a:off x="1804"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8" name="Freeform 3838">
                <a:extLst>
                  <a:ext uri="{FF2B5EF4-FFF2-40B4-BE49-F238E27FC236}">
                    <a16:creationId xmlns:a16="http://schemas.microsoft.com/office/drawing/2014/main" id="{166A55C8-EDB3-4E36-BC13-4FFC7426DDD6}"/>
                  </a:ext>
                </a:extLst>
              </p:cNvPr>
              <p:cNvSpPr>
                <a:spLocks/>
              </p:cNvSpPr>
              <p:nvPr/>
            </p:nvSpPr>
            <p:spPr bwMode="auto">
              <a:xfrm>
                <a:off x="180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9" name="Freeform 3839">
                <a:extLst>
                  <a:ext uri="{FF2B5EF4-FFF2-40B4-BE49-F238E27FC236}">
                    <a16:creationId xmlns:a16="http://schemas.microsoft.com/office/drawing/2014/main" id="{58174B35-9BE3-47F4-9E74-69E21579081E}"/>
                  </a:ext>
                </a:extLst>
              </p:cNvPr>
              <p:cNvSpPr>
                <a:spLocks/>
              </p:cNvSpPr>
              <p:nvPr/>
            </p:nvSpPr>
            <p:spPr bwMode="auto">
              <a:xfrm>
                <a:off x="1809"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0" name="Freeform 3840">
                <a:extLst>
                  <a:ext uri="{FF2B5EF4-FFF2-40B4-BE49-F238E27FC236}">
                    <a16:creationId xmlns:a16="http://schemas.microsoft.com/office/drawing/2014/main" id="{EAE2EA26-0270-4878-A5B5-5C1664BDA73E}"/>
                  </a:ext>
                </a:extLst>
              </p:cNvPr>
              <p:cNvSpPr>
                <a:spLocks/>
              </p:cNvSpPr>
              <p:nvPr/>
            </p:nvSpPr>
            <p:spPr bwMode="auto">
              <a:xfrm>
                <a:off x="181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1" name="Freeform 3841">
                <a:extLst>
                  <a:ext uri="{FF2B5EF4-FFF2-40B4-BE49-F238E27FC236}">
                    <a16:creationId xmlns:a16="http://schemas.microsoft.com/office/drawing/2014/main" id="{27CA1034-9C5E-46DB-B686-C784E53D6ED4}"/>
                  </a:ext>
                </a:extLst>
              </p:cNvPr>
              <p:cNvSpPr>
                <a:spLocks/>
              </p:cNvSpPr>
              <p:nvPr/>
            </p:nvSpPr>
            <p:spPr bwMode="auto">
              <a:xfrm>
                <a:off x="1815" y="3983"/>
                <a:ext cx="2"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2" name="Freeform 3842">
                <a:extLst>
                  <a:ext uri="{FF2B5EF4-FFF2-40B4-BE49-F238E27FC236}">
                    <a16:creationId xmlns:a16="http://schemas.microsoft.com/office/drawing/2014/main" id="{85F8C730-5932-4FCB-855C-856DE21B6571}"/>
                  </a:ext>
                </a:extLst>
              </p:cNvPr>
              <p:cNvSpPr>
                <a:spLocks/>
              </p:cNvSpPr>
              <p:nvPr/>
            </p:nvSpPr>
            <p:spPr bwMode="auto">
              <a:xfrm>
                <a:off x="181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3" name="Freeform 3843">
                <a:extLst>
                  <a:ext uri="{FF2B5EF4-FFF2-40B4-BE49-F238E27FC236}">
                    <a16:creationId xmlns:a16="http://schemas.microsoft.com/office/drawing/2014/main" id="{3DCE58E9-D787-4484-849E-F8F89ADC7123}"/>
                  </a:ext>
                </a:extLst>
              </p:cNvPr>
              <p:cNvSpPr>
                <a:spLocks/>
              </p:cNvSpPr>
              <p:nvPr/>
            </p:nvSpPr>
            <p:spPr bwMode="auto">
              <a:xfrm>
                <a:off x="1820"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4" name="Freeform 3844">
                <a:extLst>
                  <a:ext uri="{FF2B5EF4-FFF2-40B4-BE49-F238E27FC236}">
                    <a16:creationId xmlns:a16="http://schemas.microsoft.com/office/drawing/2014/main" id="{531B521D-DA12-4423-81FD-EB42CCCAED7A}"/>
                  </a:ext>
                </a:extLst>
              </p:cNvPr>
              <p:cNvSpPr>
                <a:spLocks/>
              </p:cNvSpPr>
              <p:nvPr/>
            </p:nvSpPr>
            <p:spPr bwMode="auto">
              <a:xfrm>
                <a:off x="182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5" name="Freeform 3845">
                <a:extLst>
                  <a:ext uri="{FF2B5EF4-FFF2-40B4-BE49-F238E27FC236}">
                    <a16:creationId xmlns:a16="http://schemas.microsoft.com/office/drawing/2014/main" id="{C04D322C-71F5-4408-B07F-4B40EDAC3AC7}"/>
                  </a:ext>
                </a:extLst>
              </p:cNvPr>
              <p:cNvSpPr>
                <a:spLocks/>
              </p:cNvSpPr>
              <p:nvPr/>
            </p:nvSpPr>
            <p:spPr bwMode="auto">
              <a:xfrm>
                <a:off x="182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6" name="Freeform 3846">
                <a:extLst>
                  <a:ext uri="{FF2B5EF4-FFF2-40B4-BE49-F238E27FC236}">
                    <a16:creationId xmlns:a16="http://schemas.microsoft.com/office/drawing/2014/main" id="{0E6A5910-4A2A-4B73-B2F7-E84D2002BE53}"/>
                  </a:ext>
                </a:extLst>
              </p:cNvPr>
              <p:cNvSpPr>
                <a:spLocks/>
              </p:cNvSpPr>
              <p:nvPr/>
            </p:nvSpPr>
            <p:spPr bwMode="auto">
              <a:xfrm>
                <a:off x="182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7" name="Freeform 3847">
                <a:extLst>
                  <a:ext uri="{FF2B5EF4-FFF2-40B4-BE49-F238E27FC236}">
                    <a16:creationId xmlns:a16="http://schemas.microsoft.com/office/drawing/2014/main" id="{BCAC4151-B468-4DED-A1F1-5E8D3BF30DD3}"/>
                  </a:ext>
                </a:extLst>
              </p:cNvPr>
              <p:cNvSpPr>
                <a:spLocks/>
              </p:cNvSpPr>
              <p:nvPr/>
            </p:nvSpPr>
            <p:spPr bwMode="auto">
              <a:xfrm>
                <a:off x="18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8" name="Freeform 3848">
                <a:extLst>
                  <a:ext uri="{FF2B5EF4-FFF2-40B4-BE49-F238E27FC236}">
                    <a16:creationId xmlns:a16="http://schemas.microsoft.com/office/drawing/2014/main" id="{68044CE5-CF34-416B-8F09-F6F7DBD4E45B}"/>
                  </a:ext>
                </a:extLst>
              </p:cNvPr>
              <p:cNvSpPr>
                <a:spLocks/>
              </p:cNvSpPr>
              <p:nvPr/>
            </p:nvSpPr>
            <p:spPr bwMode="auto">
              <a:xfrm>
                <a:off x="183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9" name="Freeform 3849">
                <a:extLst>
                  <a:ext uri="{FF2B5EF4-FFF2-40B4-BE49-F238E27FC236}">
                    <a16:creationId xmlns:a16="http://schemas.microsoft.com/office/drawing/2014/main" id="{73EB2121-CB2D-46B7-8E44-8DB146C253F9}"/>
                  </a:ext>
                </a:extLst>
              </p:cNvPr>
              <p:cNvSpPr>
                <a:spLocks/>
              </p:cNvSpPr>
              <p:nvPr/>
            </p:nvSpPr>
            <p:spPr bwMode="auto">
              <a:xfrm>
                <a:off x="18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0" name="Freeform 3850">
                <a:extLst>
                  <a:ext uri="{FF2B5EF4-FFF2-40B4-BE49-F238E27FC236}">
                    <a16:creationId xmlns:a16="http://schemas.microsoft.com/office/drawing/2014/main" id="{EB4B1917-B29E-4EFB-9FF9-AEB4587D108F}"/>
                  </a:ext>
                </a:extLst>
              </p:cNvPr>
              <p:cNvSpPr>
                <a:spLocks/>
              </p:cNvSpPr>
              <p:nvPr/>
            </p:nvSpPr>
            <p:spPr bwMode="auto">
              <a:xfrm>
                <a:off x="183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1" name="Freeform 3851">
                <a:extLst>
                  <a:ext uri="{FF2B5EF4-FFF2-40B4-BE49-F238E27FC236}">
                    <a16:creationId xmlns:a16="http://schemas.microsoft.com/office/drawing/2014/main" id="{8EB0A183-A771-468B-8754-CBD84FE807F9}"/>
                  </a:ext>
                </a:extLst>
              </p:cNvPr>
              <p:cNvSpPr>
                <a:spLocks/>
              </p:cNvSpPr>
              <p:nvPr/>
            </p:nvSpPr>
            <p:spPr bwMode="auto">
              <a:xfrm>
                <a:off x="184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2" name="Freeform 3852">
                <a:extLst>
                  <a:ext uri="{FF2B5EF4-FFF2-40B4-BE49-F238E27FC236}">
                    <a16:creationId xmlns:a16="http://schemas.microsoft.com/office/drawing/2014/main" id="{0BC521B4-3F53-4E7B-AA11-0D2869ACA5C7}"/>
                  </a:ext>
                </a:extLst>
              </p:cNvPr>
              <p:cNvSpPr>
                <a:spLocks/>
              </p:cNvSpPr>
              <p:nvPr/>
            </p:nvSpPr>
            <p:spPr bwMode="auto">
              <a:xfrm>
                <a:off x="184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3" name="Freeform 3853">
                <a:extLst>
                  <a:ext uri="{FF2B5EF4-FFF2-40B4-BE49-F238E27FC236}">
                    <a16:creationId xmlns:a16="http://schemas.microsoft.com/office/drawing/2014/main" id="{5C1C066E-E152-4089-B5E3-996A4CE1812A}"/>
                  </a:ext>
                </a:extLst>
              </p:cNvPr>
              <p:cNvSpPr>
                <a:spLocks/>
              </p:cNvSpPr>
              <p:nvPr/>
            </p:nvSpPr>
            <p:spPr bwMode="auto">
              <a:xfrm>
                <a:off x="184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4" name="Freeform 3854">
                <a:extLst>
                  <a:ext uri="{FF2B5EF4-FFF2-40B4-BE49-F238E27FC236}">
                    <a16:creationId xmlns:a16="http://schemas.microsoft.com/office/drawing/2014/main" id="{063AA7DB-4AFA-4482-8275-E2FE67C25718}"/>
                  </a:ext>
                </a:extLst>
              </p:cNvPr>
              <p:cNvSpPr>
                <a:spLocks/>
              </p:cNvSpPr>
              <p:nvPr/>
            </p:nvSpPr>
            <p:spPr bwMode="auto">
              <a:xfrm>
                <a:off x="184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5" name="Freeform 3855">
                <a:extLst>
                  <a:ext uri="{FF2B5EF4-FFF2-40B4-BE49-F238E27FC236}">
                    <a16:creationId xmlns:a16="http://schemas.microsoft.com/office/drawing/2014/main" id="{6962A17F-71C6-4F30-A6D6-52F7B8ABED66}"/>
                  </a:ext>
                </a:extLst>
              </p:cNvPr>
              <p:cNvSpPr>
                <a:spLocks/>
              </p:cNvSpPr>
              <p:nvPr/>
            </p:nvSpPr>
            <p:spPr bwMode="auto">
              <a:xfrm>
                <a:off x="18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6" name="Freeform 3856">
                <a:extLst>
                  <a:ext uri="{FF2B5EF4-FFF2-40B4-BE49-F238E27FC236}">
                    <a16:creationId xmlns:a16="http://schemas.microsoft.com/office/drawing/2014/main" id="{E3190CCD-7CCC-4629-9B99-C4F70393ECEC}"/>
                  </a:ext>
                </a:extLst>
              </p:cNvPr>
              <p:cNvSpPr>
                <a:spLocks/>
              </p:cNvSpPr>
              <p:nvPr/>
            </p:nvSpPr>
            <p:spPr bwMode="auto">
              <a:xfrm>
                <a:off x="185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7" name="Freeform 3857">
                <a:extLst>
                  <a:ext uri="{FF2B5EF4-FFF2-40B4-BE49-F238E27FC236}">
                    <a16:creationId xmlns:a16="http://schemas.microsoft.com/office/drawing/2014/main" id="{837A5AE3-0506-4F50-8E25-D871C2F5184A}"/>
                  </a:ext>
                </a:extLst>
              </p:cNvPr>
              <p:cNvSpPr>
                <a:spLocks/>
              </p:cNvSpPr>
              <p:nvPr/>
            </p:nvSpPr>
            <p:spPr bwMode="auto">
              <a:xfrm>
                <a:off x="185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8" name="Freeform 3858">
                <a:extLst>
                  <a:ext uri="{FF2B5EF4-FFF2-40B4-BE49-F238E27FC236}">
                    <a16:creationId xmlns:a16="http://schemas.microsoft.com/office/drawing/2014/main" id="{A3703ED2-7123-4AB7-B7C1-6809EED3BC91}"/>
                  </a:ext>
                </a:extLst>
              </p:cNvPr>
              <p:cNvSpPr>
                <a:spLocks/>
              </p:cNvSpPr>
              <p:nvPr/>
            </p:nvSpPr>
            <p:spPr bwMode="auto">
              <a:xfrm>
                <a:off x="1886"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49" name="Freeform 3859">
                <a:extLst>
                  <a:ext uri="{FF2B5EF4-FFF2-40B4-BE49-F238E27FC236}">
                    <a16:creationId xmlns:a16="http://schemas.microsoft.com/office/drawing/2014/main" id="{A2ACC3A1-EC8D-4A77-83BE-FEEA58C82168}"/>
                  </a:ext>
                </a:extLst>
              </p:cNvPr>
              <p:cNvSpPr>
                <a:spLocks/>
              </p:cNvSpPr>
              <p:nvPr/>
            </p:nvSpPr>
            <p:spPr bwMode="auto">
              <a:xfrm>
                <a:off x="188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0" name="Freeform 3860">
                <a:extLst>
                  <a:ext uri="{FF2B5EF4-FFF2-40B4-BE49-F238E27FC236}">
                    <a16:creationId xmlns:a16="http://schemas.microsoft.com/office/drawing/2014/main" id="{0EF39208-3BC7-49A9-9B1C-43F39CF893E2}"/>
                  </a:ext>
                </a:extLst>
              </p:cNvPr>
              <p:cNvSpPr>
                <a:spLocks/>
              </p:cNvSpPr>
              <p:nvPr/>
            </p:nvSpPr>
            <p:spPr bwMode="auto">
              <a:xfrm>
                <a:off x="189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1" name="Freeform 3861">
                <a:extLst>
                  <a:ext uri="{FF2B5EF4-FFF2-40B4-BE49-F238E27FC236}">
                    <a16:creationId xmlns:a16="http://schemas.microsoft.com/office/drawing/2014/main" id="{1A35A423-C64D-419F-9143-4661A1BD792C}"/>
                  </a:ext>
                </a:extLst>
              </p:cNvPr>
              <p:cNvSpPr>
                <a:spLocks/>
              </p:cNvSpPr>
              <p:nvPr/>
            </p:nvSpPr>
            <p:spPr bwMode="auto">
              <a:xfrm>
                <a:off x="1893"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2" name="Freeform 3862">
                <a:extLst>
                  <a:ext uri="{FF2B5EF4-FFF2-40B4-BE49-F238E27FC236}">
                    <a16:creationId xmlns:a16="http://schemas.microsoft.com/office/drawing/2014/main" id="{7671C9B7-D1B0-4F7A-A365-CA44F98AEB3B}"/>
                  </a:ext>
                </a:extLst>
              </p:cNvPr>
              <p:cNvSpPr>
                <a:spLocks/>
              </p:cNvSpPr>
              <p:nvPr/>
            </p:nvSpPr>
            <p:spPr bwMode="auto">
              <a:xfrm>
                <a:off x="189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3" name="Freeform 3863">
                <a:extLst>
                  <a:ext uri="{FF2B5EF4-FFF2-40B4-BE49-F238E27FC236}">
                    <a16:creationId xmlns:a16="http://schemas.microsoft.com/office/drawing/2014/main" id="{D4AE5967-56D7-442B-A517-99F59E0DC6BB}"/>
                  </a:ext>
                </a:extLst>
              </p:cNvPr>
              <p:cNvSpPr>
                <a:spLocks/>
              </p:cNvSpPr>
              <p:nvPr/>
            </p:nvSpPr>
            <p:spPr bwMode="auto">
              <a:xfrm>
                <a:off x="1898"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4" name="Freeform 3864">
                <a:extLst>
                  <a:ext uri="{FF2B5EF4-FFF2-40B4-BE49-F238E27FC236}">
                    <a16:creationId xmlns:a16="http://schemas.microsoft.com/office/drawing/2014/main" id="{362086B7-9B33-4A6E-8B0A-1A756AB4CD92}"/>
                  </a:ext>
                </a:extLst>
              </p:cNvPr>
              <p:cNvSpPr>
                <a:spLocks/>
              </p:cNvSpPr>
              <p:nvPr/>
            </p:nvSpPr>
            <p:spPr bwMode="auto">
              <a:xfrm>
                <a:off x="190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5" name="Freeform 3865">
                <a:extLst>
                  <a:ext uri="{FF2B5EF4-FFF2-40B4-BE49-F238E27FC236}">
                    <a16:creationId xmlns:a16="http://schemas.microsoft.com/office/drawing/2014/main" id="{3BEE12CB-DC2D-40EC-A67E-BAD5581ED5CC}"/>
                  </a:ext>
                </a:extLst>
              </p:cNvPr>
              <p:cNvSpPr>
                <a:spLocks/>
              </p:cNvSpPr>
              <p:nvPr/>
            </p:nvSpPr>
            <p:spPr bwMode="auto">
              <a:xfrm>
                <a:off x="190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6" name="Freeform 3866">
                <a:extLst>
                  <a:ext uri="{FF2B5EF4-FFF2-40B4-BE49-F238E27FC236}">
                    <a16:creationId xmlns:a16="http://schemas.microsoft.com/office/drawing/2014/main" id="{CF49B1E5-CF8C-40D0-ADA3-B166459A37E0}"/>
                  </a:ext>
                </a:extLst>
              </p:cNvPr>
              <p:cNvSpPr>
                <a:spLocks/>
              </p:cNvSpPr>
              <p:nvPr/>
            </p:nvSpPr>
            <p:spPr bwMode="auto">
              <a:xfrm>
                <a:off x="190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7" name="Freeform 3867">
                <a:extLst>
                  <a:ext uri="{FF2B5EF4-FFF2-40B4-BE49-F238E27FC236}">
                    <a16:creationId xmlns:a16="http://schemas.microsoft.com/office/drawing/2014/main" id="{E535F525-E7B5-42C9-BE0C-91328C104B89}"/>
                  </a:ext>
                </a:extLst>
              </p:cNvPr>
              <p:cNvSpPr>
                <a:spLocks/>
              </p:cNvSpPr>
              <p:nvPr/>
            </p:nvSpPr>
            <p:spPr bwMode="auto">
              <a:xfrm>
                <a:off x="190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8" name="Freeform 3868">
                <a:extLst>
                  <a:ext uri="{FF2B5EF4-FFF2-40B4-BE49-F238E27FC236}">
                    <a16:creationId xmlns:a16="http://schemas.microsoft.com/office/drawing/2014/main" id="{4782394A-7274-41E2-92C3-26EA31B5BC29}"/>
                  </a:ext>
                </a:extLst>
              </p:cNvPr>
              <p:cNvSpPr>
                <a:spLocks/>
              </p:cNvSpPr>
              <p:nvPr/>
            </p:nvSpPr>
            <p:spPr bwMode="auto">
              <a:xfrm>
                <a:off x="1911"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59" name="Freeform 3869">
                <a:extLst>
                  <a:ext uri="{FF2B5EF4-FFF2-40B4-BE49-F238E27FC236}">
                    <a16:creationId xmlns:a16="http://schemas.microsoft.com/office/drawing/2014/main" id="{A52D1200-B5FB-4D69-8B09-E4C8A9F2B0FC}"/>
                  </a:ext>
                </a:extLst>
              </p:cNvPr>
              <p:cNvSpPr>
                <a:spLocks/>
              </p:cNvSpPr>
              <p:nvPr/>
            </p:nvSpPr>
            <p:spPr bwMode="auto">
              <a:xfrm>
                <a:off x="191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0" name="Freeform 3870">
                <a:extLst>
                  <a:ext uri="{FF2B5EF4-FFF2-40B4-BE49-F238E27FC236}">
                    <a16:creationId xmlns:a16="http://schemas.microsoft.com/office/drawing/2014/main" id="{9D0F837D-9B36-4195-938D-559602EFCF26}"/>
                  </a:ext>
                </a:extLst>
              </p:cNvPr>
              <p:cNvSpPr>
                <a:spLocks/>
              </p:cNvSpPr>
              <p:nvPr/>
            </p:nvSpPr>
            <p:spPr bwMode="auto">
              <a:xfrm>
                <a:off x="1916"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1" name="Freeform 3871">
                <a:extLst>
                  <a:ext uri="{FF2B5EF4-FFF2-40B4-BE49-F238E27FC236}">
                    <a16:creationId xmlns:a16="http://schemas.microsoft.com/office/drawing/2014/main" id="{B949C1D3-6B40-45B3-B3A6-1AF1EA60316E}"/>
                  </a:ext>
                </a:extLst>
              </p:cNvPr>
              <p:cNvSpPr>
                <a:spLocks/>
              </p:cNvSpPr>
              <p:nvPr/>
            </p:nvSpPr>
            <p:spPr bwMode="auto">
              <a:xfrm>
                <a:off x="191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2" name="Freeform 3872">
                <a:extLst>
                  <a:ext uri="{FF2B5EF4-FFF2-40B4-BE49-F238E27FC236}">
                    <a16:creationId xmlns:a16="http://schemas.microsoft.com/office/drawing/2014/main" id="{5EA32C0C-00D8-4A86-A17C-8CE347F713F9}"/>
                  </a:ext>
                </a:extLst>
              </p:cNvPr>
              <p:cNvSpPr>
                <a:spLocks/>
              </p:cNvSpPr>
              <p:nvPr/>
            </p:nvSpPr>
            <p:spPr bwMode="auto">
              <a:xfrm>
                <a:off x="192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3" name="Freeform 3873">
                <a:extLst>
                  <a:ext uri="{FF2B5EF4-FFF2-40B4-BE49-F238E27FC236}">
                    <a16:creationId xmlns:a16="http://schemas.microsoft.com/office/drawing/2014/main" id="{A8697324-2175-4450-A4A0-61BA1E7822B9}"/>
                  </a:ext>
                </a:extLst>
              </p:cNvPr>
              <p:cNvSpPr>
                <a:spLocks/>
              </p:cNvSpPr>
              <p:nvPr/>
            </p:nvSpPr>
            <p:spPr bwMode="auto">
              <a:xfrm>
                <a:off x="1924"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4" name="Freeform 3874">
                <a:extLst>
                  <a:ext uri="{FF2B5EF4-FFF2-40B4-BE49-F238E27FC236}">
                    <a16:creationId xmlns:a16="http://schemas.microsoft.com/office/drawing/2014/main" id="{2A68E9E4-2C46-4BEC-BCE8-D3A9E7F5A2CE}"/>
                  </a:ext>
                </a:extLst>
              </p:cNvPr>
              <p:cNvSpPr>
                <a:spLocks/>
              </p:cNvSpPr>
              <p:nvPr/>
            </p:nvSpPr>
            <p:spPr bwMode="auto">
              <a:xfrm>
                <a:off x="192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5" name="Freeform 3875">
                <a:extLst>
                  <a:ext uri="{FF2B5EF4-FFF2-40B4-BE49-F238E27FC236}">
                    <a16:creationId xmlns:a16="http://schemas.microsoft.com/office/drawing/2014/main" id="{96592521-1F8D-4A50-87B9-2003B5167093}"/>
                  </a:ext>
                </a:extLst>
              </p:cNvPr>
              <p:cNvSpPr>
                <a:spLocks/>
              </p:cNvSpPr>
              <p:nvPr/>
            </p:nvSpPr>
            <p:spPr bwMode="auto">
              <a:xfrm>
                <a:off x="192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6" name="Freeform 3876">
                <a:extLst>
                  <a:ext uri="{FF2B5EF4-FFF2-40B4-BE49-F238E27FC236}">
                    <a16:creationId xmlns:a16="http://schemas.microsoft.com/office/drawing/2014/main" id="{0065C1D9-D0A4-4991-BEC6-BA50928390B5}"/>
                  </a:ext>
                </a:extLst>
              </p:cNvPr>
              <p:cNvSpPr>
                <a:spLocks/>
              </p:cNvSpPr>
              <p:nvPr/>
            </p:nvSpPr>
            <p:spPr bwMode="auto">
              <a:xfrm>
                <a:off x="1931"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7" name="Freeform 3877">
                <a:extLst>
                  <a:ext uri="{FF2B5EF4-FFF2-40B4-BE49-F238E27FC236}">
                    <a16:creationId xmlns:a16="http://schemas.microsoft.com/office/drawing/2014/main" id="{E3948AAA-0011-4AE9-B669-636E1505E1A8}"/>
                  </a:ext>
                </a:extLst>
              </p:cNvPr>
              <p:cNvSpPr>
                <a:spLocks/>
              </p:cNvSpPr>
              <p:nvPr/>
            </p:nvSpPr>
            <p:spPr bwMode="auto">
              <a:xfrm>
                <a:off x="193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8" name="Freeform 3878">
                <a:extLst>
                  <a:ext uri="{FF2B5EF4-FFF2-40B4-BE49-F238E27FC236}">
                    <a16:creationId xmlns:a16="http://schemas.microsoft.com/office/drawing/2014/main" id="{2FDEB8BC-5B72-4CBF-B512-C61B884779B1}"/>
                  </a:ext>
                </a:extLst>
              </p:cNvPr>
              <p:cNvSpPr>
                <a:spLocks/>
              </p:cNvSpPr>
              <p:nvPr/>
            </p:nvSpPr>
            <p:spPr bwMode="auto">
              <a:xfrm>
                <a:off x="1936"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9" name="Freeform 3879">
                <a:extLst>
                  <a:ext uri="{FF2B5EF4-FFF2-40B4-BE49-F238E27FC236}">
                    <a16:creationId xmlns:a16="http://schemas.microsoft.com/office/drawing/2014/main" id="{92423BAF-EA93-4506-B700-04F495CD3652}"/>
                  </a:ext>
                </a:extLst>
              </p:cNvPr>
              <p:cNvSpPr>
                <a:spLocks/>
              </p:cNvSpPr>
              <p:nvPr/>
            </p:nvSpPr>
            <p:spPr bwMode="auto">
              <a:xfrm>
                <a:off x="193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0" name="Freeform 3880">
                <a:extLst>
                  <a:ext uri="{FF2B5EF4-FFF2-40B4-BE49-F238E27FC236}">
                    <a16:creationId xmlns:a16="http://schemas.microsoft.com/office/drawing/2014/main" id="{0A5A9A32-3F57-4B25-AF4E-849C4393E435}"/>
                  </a:ext>
                </a:extLst>
              </p:cNvPr>
              <p:cNvSpPr>
                <a:spLocks/>
              </p:cNvSpPr>
              <p:nvPr/>
            </p:nvSpPr>
            <p:spPr bwMode="auto">
              <a:xfrm>
                <a:off x="194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1" name="Freeform 3881">
                <a:extLst>
                  <a:ext uri="{FF2B5EF4-FFF2-40B4-BE49-F238E27FC236}">
                    <a16:creationId xmlns:a16="http://schemas.microsoft.com/office/drawing/2014/main" id="{4E78B21D-AE1A-4BB8-8318-B19E1452601A}"/>
                  </a:ext>
                </a:extLst>
              </p:cNvPr>
              <p:cNvSpPr>
                <a:spLocks/>
              </p:cNvSpPr>
              <p:nvPr/>
            </p:nvSpPr>
            <p:spPr bwMode="auto">
              <a:xfrm>
                <a:off x="194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2" name="Freeform 3882">
                <a:extLst>
                  <a:ext uri="{FF2B5EF4-FFF2-40B4-BE49-F238E27FC236}">
                    <a16:creationId xmlns:a16="http://schemas.microsoft.com/office/drawing/2014/main" id="{D24B0501-E1D6-4803-BE8B-E1A047FF2D46}"/>
                  </a:ext>
                </a:extLst>
              </p:cNvPr>
              <p:cNvSpPr>
                <a:spLocks/>
              </p:cNvSpPr>
              <p:nvPr/>
            </p:nvSpPr>
            <p:spPr bwMode="auto">
              <a:xfrm>
                <a:off x="194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3" name="Freeform 3883">
                <a:extLst>
                  <a:ext uri="{FF2B5EF4-FFF2-40B4-BE49-F238E27FC236}">
                    <a16:creationId xmlns:a16="http://schemas.microsoft.com/office/drawing/2014/main" id="{4A4697B7-D905-4234-A0A2-F44B3F764BD2}"/>
                  </a:ext>
                </a:extLst>
              </p:cNvPr>
              <p:cNvSpPr>
                <a:spLocks/>
              </p:cNvSpPr>
              <p:nvPr/>
            </p:nvSpPr>
            <p:spPr bwMode="auto">
              <a:xfrm>
                <a:off x="195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4" name="Freeform 3884">
                <a:extLst>
                  <a:ext uri="{FF2B5EF4-FFF2-40B4-BE49-F238E27FC236}">
                    <a16:creationId xmlns:a16="http://schemas.microsoft.com/office/drawing/2014/main" id="{578F4819-78D4-4E91-8BD3-0F387AA287FA}"/>
                  </a:ext>
                </a:extLst>
              </p:cNvPr>
              <p:cNvSpPr>
                <a:spLocks/>
              </p:cNvSpPr>
              <p:nvPr/>
            </p:nvSpPr>
            <p:spPr bwMode="auto">
              <a:xfrm>
                <a:off x="195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5" name="Freeform 3885">
                <a:extLst>
                  <a:ext uri="{FF2B5EF4-FFF2-40B4-BE49-F238E27FC236}">
                    <a16:creationId xmlns:a16="http://schemas.microsoft.com/office/drawing/2014/main" id="{4C0B285D-EBCE-4EF7-9E3C-DAD5C69E7336}"/>
                  </a:ext>
                </a:extLst>
              </p:cNvPr>
              <p:cNvSpPr>
                <a:spLocks/>
              </p:cNvSpPr>
              <p:nvPr/>
            </p:nvSpPr>
            <p:spPr bwMode="auto">
              <a:xfrm>
                <a:off x="1979"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6" name="Freeform 3886">
                <a:extLst>
                  <a:ext uri="{FF2B5EF4-FFF2-40B4-BE49-F238E27FC236}">
                    <a16:creationId xmlns:a16="http://schemas.microsoft.com/office/drawing/2014/main" id="{3CD5EC4F-06F7-4C7F-A46F-34444C15047B}"/>
                  </a:ext>
                </a:extLst>
              </p:cNvPr>
              <p:cNvSpPr>
                <a:spLocks/>
              </p:cNvSpPr>
              <p:nvPr/>
            </p:nvSpPr>
            <p:spPr bwMode="auto">
              <a:xfrm>
                <a:off x="198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7" name="Freeform 3887">
                <a:extLst>
                  <a:ext uri="{FF2B5EF4-FFF2-40B4-BE49-F238E27FC236}">
                    <a16:creationId xmlns:a16="http://schemas.microsoft.com/office/drawing/2014/main" id="{C9A52FBB-2B94-4E2D-8E76-2449D2DF79BA}"/>
                  </a:ext>
                </a:extLst>
              </p:cNvPr>
              <p:cNvSpPr>
                <a:spLocks/>
              </p:cNvSpPr>
              <p:nvPr/>
            </p:nvSpPr>
            <p:spPr bwMode="auto">
              <a:xfrm>
                <a:off x="198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8" name="Freeform 3888">
                <a:extLst>
                  <a:ext uri="{FF2B5EF4-FFF2-40B4-BE49-F238E27FC236}">
                    <a16:creationId xmlns:a16="http://schemas.microsoft.com/office/drawing/2014/main" id="{091AF395-6C23-4E2C-8591-4B719ABF2BEB}"/>
                  </a:ext>
                </a:extLst>
              </p:cNvPr>
              <p:cNvSpPr>
                <a:spLocks/>
              </p:cNvSpPr>
              <p:nvPr/>
            </p:nvSpPr>
            <p:spPr bwMode="auto">
              <a:xfrm>
                <a:off x="1987"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9" name="Freeform 3889">
                <a:extLst>
                  <a:ext uri="{FF2B5EF4-FFF2-40B4-BE49-F238E27FC236}">
                    <a16:creationId xmlns:a16="http://schemas.microsoft.com/office/drawing/2014/main" id="{FB3F16F7-D234-4C45-957A-AE06F6FDF867}"/>
                  </a:ext>
                </a:extLst>
              </p:cNvPr>
              <p:cNvSpPr>
                <a:spLocks/>
              </p:cNvSpPr>
              <p:nvPr/>
            </p:nvSpPr>
            <p:spPr bwMode="auto">
              <a:xfrm>
                <a:off x="198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0" name="Freeform 3890">
                <a:extLst>
                  <a:ext uri="{FF2B5EF4-FFF2-40B4-BE49-F238E27FC236}">
                    <a16:creationId xmlns:a16="http://schemas.microsoft.com/office/drawing/2014/main" id="{40AE509E-0CE4-4ADA-99C1-3BB846C08CD2}"/>
                  </a:ext>
                </a:extLst>
              </p:cNvPr>
              <p:cNvSpPr>
                <a:spLocks/>
              </p:cNvSpPr>
              <p:nvPr/>
            </p:nvSpPr>
            <p:spPr bwMode="auto">
              <a:xfrm>
                <a:off x="1992"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1" name="Freeform 3891">
                <a:extLst>
                  <a:ext uri="{FF2B5EF4-FFF2-40B4-BE49-F238E27FC236}">
                    <a16:creationId xmlns:a16="http://schemas.microsoft.com/office/drawing/2014/main" id="{A3528778-AC6A-4D23-B725-657809FF426D}"/>
                  </a:ext>
                </a:extLst>
              </p:cNvPr>
              <p:cNvSpPr>
                <a:spLocks/>
              </p:cNvSpPr>
              <p:nvPr/>
            </p:nvSpPr>
            <p:spPr bwMode="auto">
              <a:xfrm>
                <a:off x="1994"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2" name="Freeform 3892">
                <a:extLst>
                  <a:ext uri="{FF2B5EF4-FFF2-40B4-BE49-F238E27FC236}">
                    <a16:creationId xmlns:a16="http://schemas.microsoft.com/office/drawing/2014/main" id="{77D89A76-349D-4134-9F90-5281974F8657}"/>
                  </a:ext>
                </a:extLst>
              </p:cNvPr>
              <p:cNvSpPr>
                <a:spLocks/>
              </p:cNvSpPr>
              <p:nvPr/>
            </p:nvSpPr>
            <p:spPr bwMode="auto">
              <a:xfrm>
                <a:off x="199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3" name="Freeform 3893">
                <a:extLst>
                  <a:ext uri="{FF2B5EF4-FFF2-40B4-BE49-F238E27FC236}">
                    <a16:creationId xmlns:a16="http://schemas.microsoft.com/office/drawing/2014/main" id="{0A8DD777-0DBE-4C99-99DD-B5D5A9A3AFF5}"/>
                  </a:ext>
                </a:extLst>
              </p:cNvPr>
              <p:cNvSpPr>
                <a:spLocks/>
              </p:cNvSpPr>
              <p:nvPr/>
            </p:nvSpPr>
            <p:spPr bwMode="auto">
              <a:xfrm>
                <a:off x="1999"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4" name="Freeform 3894">
                <a:extLst>
                  <a:ext uri="{FF2B5EF4-FFF2-40B4-BE49-F238E27FC236}">
                    <a16:creationId xmlns:a16="http://schemas.microsoft.com/office/drawing/2014/main" id="{73EFD761-13CD-47F9-A90B-79572AA6CD5C}"/>
                  </a:ext>
                </a:extLst>
              </p:cNvPr>
              <p:cNvSpPr>
                <a:spLocks/>
              </p:cNvSpPr>
              <p:nvPr/>
            </p:nvSpPr>
            <p:spPr bwMode="auto">
              <a:xfrm>
                <a:off x="200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5" name="Freeform 3895">
                <a:extLst>
                  <a:ext uri="{FF2B5EF4-FFF2-40B4-BE49-F238E27FC236}">
                    <a16:creationId xmlns:a16="http://schemas.microsoft.com/office/drawing/2014/main" id="{0BFBE127-9820-4385-ADAC-003C8A8C1FB3}"/>
                  </a:ext>
                </a:extLst>
              </p:cNvPr>
              <p:cNvSpPr>
                <a:spLocks/>
              </p:cNvSpPr>
              <p:nvPr/>
            </p:nvSpPr>
            <p:spPr bwMode="auto">
              <a:xfrm>
                <a:off x="200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6" name="Freeform 3896">
                <a:extLst>
                  <a:ext uri="{FF2B5EF4-FFF2-40B4-BE49-F238E27FC236}">
                    <a16:creationId xmlns:a16="http://schemas.microsoft.com/office/drawing/2014/main" id="{46F69D05-4B30-46C4-992D-A192D6469230}"/>
                  </a:ext>
                </a:extLst>
              </p:cNvPr>
              <p:cNvSpPr>
                <a:spLocks/>
              </p:cNvSpPr>
              <p:nvPr/>
            </p:nvSpPr>
            <p:spPr bwMode="auto">
              <a:xfrm>
                <a:off x="2007"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7" name="Freeform 3897">
                <a:extLst>
                  <a:ext uri="{FF2B5EF4-FFF2-40B4-BE49-F238E27FC236}">
                    <a16:creationId xmlns:a16="http://schemas.microsoft.com/office/drawing/2014/main" id="{A9739A36-6905-4DBC-B458-16D21518EE75}"/>
                  </a:ext>
                </a:extLst>
              </p:cNvPr>
              <p:cNvSpPr>
                <a:spLocks/>
              </p:cNvSpPr>
              <p:nvPr/>
            </p:nvSpPr>
            <p:spPr bwMode="auto">
              <a:xfrm>
                <a:off x="201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8" name="Freeform 3898">
                <a:extLst>
                  <a:ext uri="{FF2B5EF4-FFF2-40B4-BE49-F238E27FC236}">
                    <a16:creationId xmlns:a16="http://schemas.microsoft.com/office/drawing/2014/main" id="{B6584236-A52F-474B-8546-9CE5822E957E}"/>
                  </a:ext>
                </a:extLst>
              </p:cNvPr>
              <p:cNvSpPr>
                <a:spLocks/>
              </p:cNvSpPr>
              <p:nvPr/>
            </p:nvSpPr>
            <p:spPr bwMode="auto">
              <a:xfrm>
                <a:off x="2012"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9" name="Freeform 3899">
                <a:extLst>
                  <a:ext uri="{FF2B5EF4-FFF2-40B4-BE49-F238E27FC236}">
                    <a16:creationId xmlns:a16="http://schemas.microsoft.com/office/drawing/2014/main" id="{0FFA0420-CD99-47F0-86BA-BE243CF40356}"/>
                  </a:ext>
                </a:extLst>
              </p:cNvPr>
              <p:cNvSpPr>
                <a:spLocks/>
              </p:cNvSpPr>
              <p:nvPr/>
            </p:nvSpPr>
            <p:spPr bwMode="auto">
              <a:xfrm>
                <a:off x="201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0" name="Freeform 3900">
                <a:extLst>
                  <a:ext uri="{FF2B5EF4-FFF2-40B4-BE49-F238E27FC236}">
                    <a16:creationId xmlns:a16="http://schemas.microsoft.com/office/drawing/2014/main" id="{7DD79E08-3BB4-4847-9BBB-5F0EB3CD9757}"/>
                  </a:ext>
                </a:extLst>
              </p:cNvPr>
              <p:cNvSpPr>
                <a:spLocks/>
              </p:cNvSpPr>
              <p:nvPr/>
            </p:nvSpPr>
            <p:spPr bwMode="auto">
              <a:xfrm>
                <a:off x="2018"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1" name="Freeform 3901">
                <a:extLst>
                  <a:ext uri="{FF2B5EF4-FFF2-40B4-BE49-F238E27FC236}">
                    <a16:creationId xmlns:a16="http://schemas.microsoft.com/office/drawing/2014/main" id="{FC9FAD83-8C67-42D2-9425-69E2E11260A4}"/>
                  </a:ext>
                </a:extLst>
              </p:cNvPr>
              <p:cNvSpPr>
                <a:spLocks/>
              </p:cNvSpPr>
              <p:nvPr/>
            </p:nvSpPr>
            <p:spPr bwMode="auto">
              <a:xfrm>
                <a:off x="202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2" name="Freeform 3902">
                <a:extLst>
                  <a:ext uri="{FF2B5EF4-FFF2-40B4-BE49-F238E27FC236}">
                    <a16:creationId xmlns:a16="http://schemas.microsoft.com/office/drawing/2014/main" id="{0BFF2C27-67A1-4B89-8A72-32E4ABB7AC8B}"/>
                  </a:ext>
                </a:extLst>
              </p:cNvPr>
              <p:cNvSpPr>
                <a:spLocks/>
              </p:cNvSpPr>
              <p:nvPr/>
            </p:nvSpPr>
            <p:spPr bwMode="auto">
              <a:xfrm>
                <a:off x="2023"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3" name="Freeform 3903">
                <a:extLst>
                  <a:ext uri="{FF2B5EF4-FFF2-40B4-BE49-F238E27FC236}">
                    <a16:creationId xmlns:a16="http://schemas.microsoft.com/office/drawing/2014/main" id="{2E05C273-209E-4D24-AB45-982391ED1FFC}"/>
                  </a:ext>
                </a:extLst>
              </p:cNvPr>
              <p:cNvSpPr>
                <a:spLocks/>
              </p:cNvSpPr>
              <p:nvPr/>
            </p:nvSpPr>
            <p:spPr bwMode="auto">
              <a:xfrm>
                <a:off x="2025"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4" name="Freeform 3904">
                <a:extLst>
                  <a:ext uri="{FF2B5EF4-FFF2-40B4-BE49-F238E27FC236}">
                    <a16:creationId xmlns:a16="http://schemas.microsoft.com/office/drawing/2014/main" id="{E071D736-96CC-4DD9-B151-B0991B102B04}"/>
                  </a:ext>
                </a:extLst>
              </p:cNvPr>
              <p:cNvSpPr>
                <a:spLocks/>
              </p:cNvSpPr>
              <p:nvPr/>
            </p:nvSpPr>
            <p:spPr bwMode="auto">
              <a:xfrm>
                <a:off x="202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5" name="Freeform 3905">
                <a:extLst>
                  <a:ext uri="{FF2B5EF4-FFF2-40B4-BE49-F238E27FC236}">
                    <a16:creationId xmlns:a16="http://schemas.microsoft.com/office/drawing/2014/main" id="{D1F4701A-9451-4EF1-85BB-20CF6E7E6E7B}"/>
                  </a:ext>
                </a:extLst>
              </p:cNvPr>
              <p:cNvSpPr>
                <a:spLocks/>
              </p:cNvSpPr>
              <p:nvPr/>
            </p:nvSpPr>
            <p:spPr bwMode="auto">
              <a:xfrm>
                <a:off x="2030" y="3983"/>
                <a:ext cx="3"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6" name="Freeform 3906">
                <a:extLst>
                  <a:ext uri="{FF2B5EF4-FFF2-40B4-BE49-F238E27FC236}">
                    <a16:creationId xmlns:a16="http://schemas.microsoft.com/office/drawing/2014/main" id="{8EFD3531-F9A9-4474-932A-3EBA2BE22AE6}"/>
                  </a:ext>
                </a:extLst>
              </p:cNvPr>
              <p:cNvSpPr>
                <a:spLocks/>
              </p:cNvSpPr>
              <p:nvPr/>
            </p:nvSpPr>
            <p:spPr bwMode="auto">
              <a:xfrm>
                <a:off x="203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7" name="Freeform 3907">
                <a:extLst>
                  <a:ext uri="{FF2B5EF4-FFF2-40B4-BE49-F238E27FC236}">
                    <a16:creationId xmlns:a16="http://schemas.microsoft.com/office/drawing/2014/main" id="{625F2299-E58D-447E-8C81-D45032FD9557}"/>
                  </a:ext>
                </a:extLst>
              </p:cNvPr>
              <p:cNvSpPr>
                <a:spLocks/>
              </p:cNvSpPr>
              <p:nvPr/>
            </p:nvSpPr>
            <p:spPr bwMode="auto">
              <a:xfrm>
                <a:off x="203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8" name="Freeform 3908">
                <a:extLst>
                  <a:ext uri="{FF2B5EF4-FFF2-40B4-BE49-F238E27FC236}">
                    <a16:creationId xmlns:a16="http://schemas.microsoft.com/office/drawing/2014/main" id="{2E97975E-5DBB-4BA3-A55B-39F49C259AA0}"/>
                  </a:ext>
                </a:extLst>
              </p:cNvPr>
              <p:cNvSpPr>
                <a:spLocks/>
              </p:cNvSpPr>
              <p:nvPr/>
            </p:nvSpPr>
            <p:spPr bwMode="auto">
              <a:xfrm>
                <a:off x="2038"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9" name="Freeform 3909">
                <a:extLst>
                  <a:ext uri="{FF2B5EF4-FFF2-40B4-BE49-F238E27FC236}">
                    <a16:creationId xmlns:a16="http://schemas.microsoft.com/office/drawing/2014/main" id="{37BC5392-3612-4225-9CB6-35810CE7BA8D}"/>
                  </a:ext>
                </a:extLst>
              </p:cNvPr>
              <p:cNvSpPr>
                <a:spLocks/>
              </p:cNvSpPr>
              <p:nvPr/>
            </p:nvSpPr>
            <p:spPr bwMode="auto">
              <a:xfrm>
                <a:off x="2040"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0" name="Freeform 3910">
                <a:extLst>
                  <a:ext uri="{FF2B5EF4-FFF2-40B4-BE49-F238E27FC236}">
                    <a16:creationId xmlns:a16="http://schemas.microsoft.com/office/drawing/2014/main" id="{D424E3E7-F2E0-48A7-A0FB-C9A086992718}"/>
                  </a:ext>
                </a:extLst>
              </p:cNvPr>
              <p:cNvSpPr>
                <a:spLocks/>
              </p:cNvSpPr>
              <p:nvPr/>
            </p:nvSpPr>
            <p:spPr bwMode="auto">
              <a:xfrm>
                <a:off x="2043" y="3983"/>
                <a:ext cx="3" cy="23"/>
              </a:xfrm>
              <a:custGeom>
                <a:avLst/>
                <a:gdLst>
                  <a:gd name="T0" fmla="*/ 0 w 5"/>
                  <a:gd name="T1" fmla="*/ 0 h 40"/>
                  <a:gd name="T2" fmla="*/ 0 w 5"/>
                  <a:gd name="T3" fmla="*/ 40 h 40"/>
                  <a:gd name="T4" fmla="*/ 5 w 5"/>
                  <a:gd name="T5" fmla="*/ 40 h 40"/>
                  <a:gd name="T6" fmla="*/ 5 w 5"/>
                  <a:gd name="T7" fmla="*/ 0 h 40"/>
                </a:gdLst>
                <a:ahLst/>
                <a:cxnLst>
                  <a:cxn ang="0">
                    <a:pos x="T0" y="T1"/>
                  </a:cxn>
                  <a:cxn ang="0">
                    <a:pos x="T2" y="T3"/>
                  </a:cxn>
                  <a:cxn ang="0">
                    <a:pos x="T4" y="T5"/>
                  </a:cxn>
                  <a:cxn ang="0">
                    <a:pos x="T6" y="T7"/>
                  </a:cxn>
                </a:cxnLst>
                <a:rect l="0" t="0" r="r" b="b"/>
                <a:pathLst>
                  <a:path w="5" h="40">
                    <a:moveTo>
                      <a:pt x="0" y="0"/>
                    </a:moveTo>
                    <a:lnTo>
                      <a:pt x="0" y="40"/>
                    </a:lnTo>
                    <a:lnTo>
                      <a:pt x="5" y="40"/>
                    </a:lnTo>
                    <a:lnTo>
                      <a:pt x="5"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1" name="Freeform 3911">
                <a:extLst>
                  <a:ext uri="{FF2B5EF4-FFF2-40B4-BE49-F238E27FC236}">
                    <a16:creationId xmlns:a16="http://schemas.microsoft.com/office/drawing/2014/main" id="{67121830-A67A-4C69-AD39-53EDD2417EC0}"/>
                  </a:ext>
                </a:extLst>
              </p:cNvPr>
              <p:cNvSpPr>
                <a:spLocks/>
              </p:cNvSpPr>
              <p:nvPr/>
            </p:nvSpPr>
            <p:spPr bwMode="auto">
              <a:xfrm>
                <a:off x="2045" y="3983"/>
                <a:ext cx="4" cy="23"/>
              </a:xfrm>
              <a:custGeom>
                <a:avLst/>
                <a:gdLst>
                  <a:gd name="T0" fmla="*/ 0 w 6"/>
                  <a:gd name="T1" fmla="*/ 0 h 40"/>
                  <a:gd name="T2" fmla="*/ 0 w 6"/>
                  <a:gd name="T3" fmla="*/ 40 h 40"/>
                  <a:gd name="T4" fmla="*/ 6 w 6"/>
                  <a:gd name="T5" fmla="*/ 40 h 40"/>
                  <a:gd name="T6" fmla="*/ 6 w 6"/>
                  <a:gd name="T7" fmla="*/ 0 h 40"/>
                </a:gdLst>
                <a:ahLst/>
                <a:cxnLst>
                  <a:cxn ang="0">
                    <a:pos x="T0" y="T1"/>
                  </a:cxn>
                  <a:cxn ang="0">
                    <a:pos x="T2" y="T3"/>
                  </a:cxn>
                  <a:cxn ang="0">
                    <a:pos x="T4" y="T5"/>
                  </a:cxn>
                  <a:cxn ang="0">
                    <a:pos x="T6" y="T7"/>
                  </a:cxn>
                </a:cxnLst>
                <a:rect l="0" t="0" r="r" b="b"/>
                <a:pathLst>
                  <a:path w="6" h="40">
                    <a:moveTo>
                      <a:pt x="0" y="0"/>
                    </a:moveTo>
                    <a:lnTo>
                      <a:pt x="0" y="40"/>
                    </a:lnTo>
                    <a:lnTo>
                      <a:pt x="6" y="40"/>
                    </a:lnTo>
                    <a:lnTo>
                      <a:pt x="6" y="0"/>
                    </a:ln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2" name="Rectangle 3912">
                <a:extLst>
                  <a:ext uri="{FF2B5EF4-FFF2-40B4-BE49-F238E27FC236}">
                    <a16:creationId xmlns:a16="http://schemas.microsoft.com/office/drawing/2014/main" id="{17454DD7-FB6E-4502-8136-45C890275CB2}"/>
                  </a:ext>
                </a:extLst>
              </p:cNvPr>
              <p:cNvSpPr>
                <a:spLocks noChangeArrowheads="1"/>
              </p:cNvSpPr>
              <p:nvPr/>
            </p:nvSpPr>
            <p:spPr bwMode="auto">
              <a:xfrm>
                <a:off x="-176" y="4711"/>
                <a:ext cx="176" cy="296"/>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3" name="Freeform 3913">
                <a:extLst>
                  <a:ext uri="{FF2B5EF4-FFF2-40B4-BE49-F238E27FC236}">
                    <a16:creationId xmlns:a16="http://schemas.microsoft.com/office/drawing/2014/main" id="{FD26388F-638C-4466-8532-6A67B294FAE7}"/>
                  </a:ext>
                </a:extLst>
              </p:cNvPr>
              <p:cNvSpPr>
                <a:spLocks noEditPoints="1"/>
              </p:cNvSpPr>
              <p:nvPr/>
            </p:nvSpPr>
            <p:spPr bwMode="auto">
              <a:xfrm>
                <a:off x="-157" y="4952"/>
                <a:ext cx="111" cy="4"/>
              </a:xfrm>
              <a:custGeom>
                <a:avLst/>
                <a:gdLst>
                  <a:gd name="T0" fmla="*/ 56 w 196"/>
                  <a:gd name="T1" fmla="*/ 1 h 8"/>
                  <a:gd name="T2" fmla="*/ 3 w 196"/>
                  <a:gd name="T3" fmla="*/ 1 h 8"/>
                  <a:gd name="T4" fmla="*/ 2 w 196"/>
                  <a:gd name="T5" fmla="*/ 3 h 8"/>
                  <a:gd name="T6" fmla="*/ 0 w 196"/>
                  <a:gd name="T7" fmla="*/ 7 h 8"/>
                  <a:gd name="T8" fmla="*/ 0 w 196"/>
                  <a:gd name="T9" fmla="*/ 8 h 8"/>
                  <a:gd name="T10" fmla="*/ 51 w 196"/>
                  <a:gd name="T11" fmla="*/ 7 h 8"/>
                  <a:gd name="T12" fmla="*/ 51 w 196"/>
                  <a:gd name="T13" fmla="*/ 7 h 8"/>
                  <a:gd name="T14" fmla="*/ 56 w 196"/>
                  <a:gd name="T15" fmla="*/ 1 h 8"/>
                  <a:gd name="T16" fmla="*/ 196 w 196"/>
                  <a:gd name="T17" fmla="*/ 0 h 8"/>
                  <a:gd name="T18" fmla="*/ 146 w 196"/>
                  <a:gd name="T19" fmla="*/ 0 h 8"/>
                  <a:gd name="T20" fmla="*/ 148 w 196"/>
                  <a:gd name="T21" fmla="*/ 7 h 8"/>
                  <a:gd name="T22" fmla="*/ 196 w 196"/>
                  <a:gd name="T23" fmla="*/ 6 h 8"/>
                  <a:gd name="T24" fmla="*/ 196 w 196"/>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8">
                    <a:moveTo>
                      <a:pt x="56" y="1"/>
                    </a:moveTo>
                    <a:lnTo>
                      <a:pt x="3" y="1"/>
                    </a:lnTo>
                    <a:cubicBezTo>
                      <a:pt x="2" y="2"/>
                      <a:pt x="2" y="3"/>
                      <a:pt x="2" y="3"/>
                    </a:cubicBezTo>
                    <a:cubicBezTo>
                      <a:pt x="1" y="4"/>
                      <a:pt x="1" y="6"/>
                      <a:pt x="0" y="7"/>
                    </a:cubicBezTo>
                    <a:cubicBezTo>
                      <a:pt x="0" y="7"/>
                      <a:pt x="0" y="8"/>
                      <a:pt x="0" y="8"/>
                    </a:cubicBezTo>
                    <a:lnTo>
                      <a:pt x="51" y="7"/>
                    </a:lnTo>
                    <a:cubicBezTo>
                      <a:pt x="51" y="7"/>
                      <a:pt x="51" y="7"/>
                      <a:pt x="51" y="7"/>
                    </a:cubicBezTo>
                    <a:cubicBezTo>
                      <a:pt x="53" y="5"/>
                      <a:pt x="54" y="3"/>
                      <a:pt x="56" y="1"/>
                    </a:cubicBezTo>
                    <a:close/>
                    <a:moveTo>
                      <a:pt x="196" y="0"/>
                    </a:moveTo>
                    <a:lnTo>
                      <a:pt x="146" y="0"/>
                    </a:lnTo>
                    <a:cubicBezTo>
                      <a:pt x="147" y="2"/>
                      <a:pt x="148" y="4"/>
                      <a:pt x="148" y="7"/>
                    </a:cubicBezTo>
                    <a:lnTo>
                      <a:pt x="196" y="6"/>
                    </a:lnTo>
                    <a:cubicBezTo>
                      <a:pt x="196" y="4"/>
                      <a:pt x="196" y="2"/>
                      <a:pt x="19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4" name="Freeform 3914">
                <a:extLst>
                  <a:ext uri="{FF2B5EF4-FFF2-40B4-BE49-F238E27FC236}">
                    <a16:creationId xmlns:a16="http://schemas.microsoft.com/office/drawing/2014/main" id="{26FFFC1D-D533-4A40-BE06-80658F9A88F0}"/>
                  </a:ext>
                </a:extLst>
              </p:cNvPr>
              <p:cNvSpPr>
                <a:spLocks noEditPoints="1"/>
              </p:cNvSpPr>
              <p:nvPr/>
            </p:nvSpPr>
            <p:spPr bwMode="auto">
              <a:xfrm>
                <a:off x="-165" y="4966"/>
                <a:ext cx="126" cy="6"/>
              </a:xfrm>
              <a:custGeom>
                <a:avLst/>
                <a:gdLst>
                  <a:gd name="T0" fmla="*/ 52 w 222"/>
                  <a:gd name="T1" fmla="*/ 3 h 10"/>
                  <a:gd name="T2" fmla="*/ 3 w 222"/>
                  <a:gd name="T3" fmla="*/ 3 h 10"/>
                  <a:gd name="T4" fmla="*/ 0 w 222"/>
                  <a:gd name="T5" fmla="*/ 10 h 10"/>
                  <a:gd name="T6" fmla="*/ 48 w 222"/>
                  <a:gd name="T7" fmla="*/ 9 h 10"/>
                  <a:gd name="T8" fmla="*/ 49 w 222"/>
                  <a:gd name="T9" fmla="*/ 8 h 10"/>
                  <a:gd name="T10" fmla="*/ 52 w 222"/>
                  <a:gd name="T11" fmla="*/ 3 h 10"/>
                  <a:gd name="T12" fmla="*/ 216 w 222"/>
                  <a:gd name="T13" fmla="*/ 0 h 10"/>
                  <a:gd name="T14" fmla="*/ 169 w 222"/>
                  <a:gd name="T15" fmla="*/ 1 h 10"/>
                  <a:gd name="T16" fmla="*/ 169 w 222"/>
                  <a:gd name="T17" fmla="*/ 2 h 10"/>
                  <a:gd name="T18" fmla="*/ 171 w 222"/>
                  <a:gd name="T19" fmla="*/ 7 h 10"/>
                  <a:gd name="T20" fmla="*/ 222 w 222"/>
                  <a:gd name="T21" fmla="*/ 6 h 10"/>
                  <a:gd name="T22" fmla="*/ 217 w 222"/>
                  <a:gd name="T23" fmla="*/ 1 h 10"/>
                  <a:gd name="T24" fmla="*/ 216 w 22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10">
                    <a:moveTo>
                      <a:pt x="52" y="3"/>
                    </a:moveTo>
                    <a:lnTo>
                      <a:pt x="3" y="3"/>
                    </a:lnTo>
                    <a:cubicBezTo>
                      <a:pt x="2" y="6"/>
                      <a:pt x="1" y="8"/>
                      <a:pt x="0" y="10"/>
                    </a:cubicBezTo>
                    <a:lnTo>
                      <a:pt x="48" y="9"/>
                    </a:lnTo>
                    <a:cubicBezTo>
                      <a:pt x="49" y="9"/>
                      <a:pt x="49" y="9"/>
                      <a:pt x="49" y="8"/>
                    </a:cubicBezTo>
                    <a:cubicBezTo>
                      <a:pt x="50" y="6"/>
                      <a:pt x="51" y="5"/>
                      <a:pt x="52" y="3"/>
                    </a:cubicBezTo>
                    <a:close/>
                    <a:moveTo>
                      <a:pt x="216" y="0"/>
                    </a:moveTo>
                    <a:lnTo>
                      <a:pt x="169" y="1"/>
                    </a:lnTo>
                    <a:cubicBezTo>
                      <a:pt x="169" y="1"/>
                      <a:pt x="169" y="2"/>
                      <a:pt x="169" y="2"/>
                    </a:cubicBezTo>
                    <a:cubicBezTo>
                      <a:pt x="170" y="4"/>
                      <a:pt x="171" y="6"/>
                      <a:pt x="171" y="7"/>
                    </a:cubicBezTo>
                    <a:lnTo>
                      <a:pt x="222" y="6"/>
                    </a:lnTo>
                    <a:cubicBezTo>
                      <a:pt x="220" y="5"/>
                      <a:pt x="219" y="3"/>
                      <a:pt x="217" y="1"/>
                    </a:cubicBezTo>
                    <a:cubicBezTo>
                      <a:pt x="217" y="1"/>
                      <a:pt x="216" y="0"/>
                      <a:pt x="21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5" name="Freeform 3915">
                <a:extLst>
                  <a:ext uri="{FF2B5EF4-FFF2-40B4-BE49-F238E27FC236}">
                    <a16:creationId xmlns:a16="http://schemas.microsoft.com/office/drawing/2014/main" id="{DC56B898-5544-40B6-8F95-2C28367DA0C6}"/>
                  </a:ext>
                </a:extLst>
              </p:cNvPr>
              <p:cNvSpPr>
                <a:spLocks noEditPoints="1"/>
              </p:cNvSpPr>
              <p:nvPr/>
            </p:nvSpPr>
            <p:spPr bwMode="auto">
              <a:xfrm>
                <a:off x="-162" y="4959"/>
                <a:ext cx="116" cy="5"/>
              </a:xfrm>
              <a:custGeom>
                <a:avLst/>
                <a:gdLst>
                  <a:gd name="T0" fmla="*/ 55 w 205"/>
                  <a:gd name="T1" fmla="*/ 2 h 9"/>
                  <a:gd name="T2" fmla="*/ 3 w 205"/>
                  <a:gd name="T3" fmla="*/ 3 h 9"/>
                  <a:gd name="T4" fmla="*/ 2 w 205"/>
                  <a:gd name="T5" fmla="*/ 5 h 9"/>
                  <a:gd name="T6" fmla="*/ 0 w 205"/>
                  <a:gd name="T7" fmla="*/ 9 h 9"/>
                  <a:gd name="T8" fmla="*/ 51 w 205"/>
                  <a:gd name="T9" fmla="*/ 9 h 9"/>
                  <a:gd name="T10" fmla="*/ 55 w 205"/>
                  <a:gd name="T11" fmla="*/ 3 h 9"/>
                  <a:gd name="T12" fmla="*/ 55 w 205"/>
                  <a:gd name="T13" fmla="*/ 2 h 9"/>
                  <a:gd name="T14" fmla="*/ 204 w 205"/>
                  <a:gd name="T15" fmla="*/ 0 h 9"/>
                  <a:gd name="T16" fmla="*/ 158 w 205"/>
                  <a:gd name="T17" fmla="*/ 1 h 9"/>
                  <a:gd name="T18" fmla="*/ 161 w 205"/>
                  <a:gd name="T19" fmla="*/ 7 h 9"/>
                  <a:gd name="T20" fmla="*/ 205 w 205"/>
                  <a:gd name="T21" fmla="*/ 7 h 9"/>
                  <a:gd name="T22" fmla="*/ 203 w 205"/>
                  <a:gd name="T23" fmla="*/ 3 h 9"/>
                  <a:gd name="T24" fmla="*/ 204 w 20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9">
                    <a:moveTo>
                      <a:pt x="55" y="2"/>
                    </a:moveTo>
                    <a:lnTo>
                      <a:pt x="3" y="3"/>
                    </a:lnTo>
                    <a:cubicBezTo>
                      <a:pt x="3" y="4"/>
                      <a:pt x="2" y="4"/>
                      <a:pt x="2" y="5"/>
                    </a:cubicBezTo>
                    <a:cubicBezTo>
                      <a:pt x="1" y="7"/>
                      <a:pt x="1" y="8"/>
                      <a:pt x="0" y="9"/>
                    </a:cubicBezTo>
                    <a:lnTo>
                      <a:pt x="51" y="9"/>
                    </a:lnTo>
                    <a:cubicBezTo>
                      <a:pt x="53" y="7"/>
                      <a:pt x="54" y="5"/>
                      <a:pt x="55" y="3"/>
                    </a:cubicBezTo>
                    <a:cubicBezTo>
                      <a:pt x="55" y="2"/>
                      <a:pt x="55" y="2"/>
                      <a:pt x="55" y="2"/>
                    </a:cubicBezTo>
                    <a:close/>
                    <a:moveTo>
                      <a:pt x="204" y="0"/>
                    </a:moveTo>
                    <a:lnTo>
                      <a:pt x="158" y="1"/>
                    </a:lnTo>
                    <a:cubicBezTo>
                      <a:pt x="159" y="3"/>
                      <a:pt x="160" y="5"/>
                      <a:pt x="161" y="7"/>
                    </a:cubicBezTo>
                    <a:lnTo>
                      <a:pt x="205" y="7"/>
                    </a:lnTo>
                    <a:cubicBezTo>
                      <a:pt x="205" y="6"/>
                      <a:pt x="204" y="4"/>
                      <a:pt x="203" y="3"/>
                    </a:cubicBezTo>
                    <a:cubicBezTo>
                      <a:pt x="203" y="2"/>
                      <a:pt x="203" y="1"/>
                      <a:pt x="20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6" name="Freeform 3916">
                <a:extLst>
                  <a:ext uri="{FF2B5EF4-FFF2-40B4-BE49-F238E27FC236}">
                    <a16:creationId xmlns:a16="http://schemas.microsoft.com/office/drawing/2014/main" id="{1DCEDDE9-1571-480C-95E6-351ED7478851}"/>
                  </a:ext>
                </a:extLst>
              </p:cNvPr>
              <p:cNvSpPr>
                <a:spLocks noEditPoints="1"/>
              </p:cNvSpPr>
              <p:nvPr/>
            </p:nvSpPr>
            <p:spPr bwMode="auto">
              <a:xfrm>
                <a:off x="-169" y="4973"/>
                <a:ext cx="136" cy="6"/>
              </a:xfrm>
              <a:custGeom>
                <a:avLst/>
                <a:gdLst>
                  <a:gd name="T0" fmla="*/ 54 w 240"/>
                  <a:gd name="T1" fmla="*/ 4 h 11"/>
                  <a:gd name="T2" fmla="*/ 3 w 240"/>
                  <a:gd name="T3" fmla="*/ 5 h 11"/>
                  <a:gd name="T4" fmla="*/ 2 w 240"/>
                  <a:gd name="T5" fmla="*/ 6 h 11"/>
                  <a:gd name="T6" fmla="*/ 2 w 240"/>
                  <a:gd name="T7" fmla="*/ 9 h 11"/>
                  <a:gd name="T8" fmla="*/ 1 w 240"/>
                  <a:gd name="T9" fmla="*/ 9 h 11"/>
                  <a:gd name="T10" fmla="*/ 0 w 240"/>
                  <a:gd name="T11" fmla="*/ 11 h 11"/>
                  <a:gd name="T12" fmla="*/ 52 w 240"/>
                  <a:gd name="T13" fmla="*/ 10 h 11"/>
                  <a:gd name="T14" fmla="*/ 52 w 240"/>
                  <a:gd name="T15" fmla="*/ 10 h 11"/>
                  <a:gd name="T16" fmla="*/ 54 w 240"/>
                  <a:gd name="T17" fmla="*/ 5 h 11"/>
                  <a:gd name="T18" fmla="*/ 54 w 240"/>
                  <a:gd name="T19" fmla="*/ 4 h 11"/>
                  <a:gd name="T20" fmla="*/ 235 w 240"/>
                  <a:gd name="T21" fmla="*/ 0 h 11"/>
                  <a:gd name="T22" fmla="*/ 182 w 240"/>
                  <a:gd name="T23" fmla="*/ 1 h 11"/>
                  <a:gd name="T24" fmla="*/ 185 w 240"/>
                  <a:gd name="T25" fmla="*/ 6 h 11"/>
                  <a:gd name="T26" fmla="*/ 186 w 240"/>
                  <a:gd name="T27" fmla="*/ 8 h 11"/>
                  <a:gd name="T28" fmla="*/ 240 w 240"/>
                  <a:gd name="T29" fmla="*/ 7 h 11"/>
                  <a:gd name="T30" fmla="*/ 239 w 240"/>
                  <a:gd name="T31" fmla="*/ 5 h 11"/>
                  <a:gd name="T32" fmla="*/ 235 w 240"/>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0" h="11">
                    <a:moveTo>
                      <a:pt x="54" y="4"/>
                    </a:moveTo>
                    <a:lnTo>
                      <a:pt x="3" y="5"/>
                    </a:lnTo>
                    <a:cubicBezTo>
                      <a:pt x="3" y="5"/>
                      <a:pt x="2" y="6"/>
                      <a:pt x="2" y="6"/>
                    </a:cubicBezTo>
                    <a:lnTo>
                      <a:pt x="2" y="9"/>
                    </a:lnTo>
                    <a:lnTo>
                      <a:pt x="1" y="9"/>
                    </a:lnTo>
                    <a:cubicBezTo>
                      <a:pt x="0" y="10"/>
                      <a:pt x="0" y="11"/>
                      <a:pt x="0" y="11"/>
                    </a:cubicBezTo>
                    <a:lnTo>
                      <a:pt x="52" y="10"/>
                    </a:lnTo>
                    <a:cubicBezTo>
                      <a:pt x="52" y="10"/>
                      <a:pt x="52" y="10"/>
                      <a:pt x="52" y="10"/>
                    </a:cubicBezTo>
                    <a:cubicBezTo>
                      <a:pt x="54" y="8"/>
                      <a:pt x="53" y="7"/>
                      <a:pt x="54" y="5"/>
                    </a:cubicBezTo>
                    <a:cubicBezTo>
                      <a:pt x="54" y="4"/>
                      <a:pt x="54" y="4"/>
                      <a:pt x="54" y="4"/>
                    </a:cubicBezTo>
                    <a:close/>
                    <a:moveTo>
                      <a:pt x="235" y="0"/>
                    </a:moveTo>
                    <a:lnTo>
                      <a:pt x="182" y="1"/>
                    </a:lnTo>
                    <a:cubicBezTo>
                      <a:pt x="182" y="3"/>
                      <a:pt x="183" y="5"/>
                      <a:pt x="185" y="6"/>
                    </a:cubicBezTo>
                    <a:cubicBezTo>
                      <a:pt x="185" y="7"/>
                      <a:pt x="185" y="7"/>
                      <a:pt x="186" y="8"/>
                    </a:cubicBezTo>
                    <a:lnTo>
                      <a:pt x="240" y="7"/>
                    </a:lnTo>
                    <a:cubicBezTo>
                      <a:pt x="240" y="6"/>
                      <a:pt x="239" y="5"/>
                      <a:pt x="239" y="5"/>
                    </a:cubicBezTo>
                    <a:cubicBezTo>
                      <a:pt x="237" y="3"/>
                      <a:pt x="236" y="2"/>
                      <a:pt x="23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7" name="Freeform 3917">
                <a:extLst>
                  <a:ext uri="{FF2B5EF4-FFF2-40B4-BE49-F238E27FC236}">
                    <a16:creationId xmlns:a16="http://schemas.microsoft.com/office/drawing/2014/main" id="{82FAF975-46CD-4618-BCDF-12FB8DAD7365}"/>
                  </a:ext>
                </a:extLst>
              </p:cNvPr>
              <p:cNvSpPr>
                <a:spLocks noEditPoints="1"/>
              </p:cNvSpPr>
              <p:nvPr/>
            </p:nvSpPr>
            <p:spPr bwMode="auto">
              <a:xfrm>
                <a:off x="-173" y="4980"/>
                <a:ext cx="143" cy="6"/>
              </a:xfrm>
              <a:custGeom>
                <a:avLst/>
                <a:gdLst>
                  <a:gd name="T0" fmla="*/ 57 w 253"/>
                  <a:gd name="T1" fmla="*/ 5 h 12"/>
                  <a:gd name="T2" fmla="*/ 6 w 253"/>
                  <a:gd name="T3" fmla="*/ 6 h 12"/>
                  <a:gd name="T4" fmla="*/ 6 w 253"/>
                  <a:gd name="T5" fmla="*/ 6 h 12"/>
                  <a:gd name="T6" fmla="*/ 6 w 253"/>
                  <a:gd name="T7" fmla="*/ 6 h 12"/>
                  <a:gd name="T8" fmla="*/ 6 w 253"/>
                  <a:gd name="T9" fmla="*/ 6 h 12"/>
                  <a:gd name="T10" fmla="*/ 6 w 253"/>
                  <a:gd name="T11" fmla="*/ 9 h 12"/>
                  <a:gd name="T12" fmla="*/ 4 w 253"/>
                  <a:gd name="T13" fmla="*/ 9 h 12"/>
                  <a:gd name="T14" fmla="*/ 3 w 253"/>
                  <a:gd name="T15" fmla="*/ 9 h 12"/>
                  <a:gd name="T16" fmla="*/ 0 w 253"/>
                  <a:gd name="T17" fmla="*/ 10 h 12"/>
                  <a:gd name="T18" fmla="*/ 0 w 253"/>
                  <a:gd name="T19" fmla="*/ 12 h 12"/>
                  <a:gd name="T20" fmla="*/ 58 w 253"/>
                  <a:gd name="T21" fmla="*/ 11 h 12"/>
                  <a:gd name="T22" fmla="*/ 58 w 253"/>
                  <a:gd name="T23" fmla="*/ 11 h 12"/>
                  <a:gd name="T24" fmla="*/ 57 w 253"/>
                  <a:gd name="T25" fmla="*/ 5 h 12"/>
                  <a:gd name="T26" fmla="*/ 249 w 253"/>
                  <a:gd name="T27" fmla="*/ 0 h 12"/>
                  <a:gd name="T28" fmla="*/ 197 w 253"/>
                  <a:gd name="T29" fmla="*/ 1 h 12"/>
                  <a:gd name="T30" fmla="*/ 202 w 253"/>
                  <a:gd name="T31" fmla="*/ 8 h 12"/>
                  <a:gd name="T32" fmla="*/ 253 w 253"/>
                  <a:gd name="T33" fmla="*/ 7 h 12"/>
                  <a:gd name="T34" fmla="*/ 251 w 253"/>
                  <a:gd name="T35" fmla="*/ 4 h 12"/>
                  <a:gd name="T36" fmla="*/ 250 w 253"/>
                  <a:gd name="T37" fmla="*/ 4 h 12"/>
                  <a:gd name="T38" fmla="*/ 250 w 253"/>
                  <a:gd name="T39" fmla="*/ 3 h 12"/>
                  <a:gd name="T40" fmla="*/ 249 w 253"/>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3" h="12">
                    <a:moveTo>
                      <a:pt x="57" y="5"/>
                    </a:moveTo>
                    <a:lnTo>
                      <a:pt x="6" y="6"/>
                    </a:lnTo>
                    <a:lnTo>
                      <a:pt x="6" y="6"/>
                    </a:lnTo>
                    <a:lnTo>
                      <a:pt x="6" y="6"/>
                    </a:lnTo>
                    <a:lnTo>
                      <a:pt x="6" y="6"/>
                    </a:lnTo>
                    <a:cubicBezTo>
                      <a:pt x="6" y="7"/>
                      <a:pt x="6" y="8"/>
                      <a:pt x="6" y="9"/>
                    </a:cubicBezTo>
                    <a:lnTo>
                      <a:pt x="4" y="9"/>
                    </a:lnTo>
                    <a:lnTo>
                      <a:pt x="3" y="9"/>
                    </a:lnTo>
                    <a:cubicBezTo>
                      <a:pt x="2" y="9"/>
                      <a:pt x="1" y="9"/>
                      <a:pt x="0" y="10"/>
                    </a:cubicBezTo>
                    <a:cubicBezTo>
                      <a:pt x="0" y="11"/>
                      <a:pt x="0" y="12"/>
                      <a:pt x="0" y="12"/>
                    </a:cubicBezTo>
                    <a:lnTo>
                      <a:pt x="58" y="11"/>
                    </a:lnTo>
                    <a:cubicBezTo>
                      <a:pt x="58" y="11"/>
                      <a:pt x="58" y="11"/>
                      <a:pt x="58" y="11"/>
                    </a:cubicBezTo>
                    <a:cubicBezTo>
                      <a:pt x="57" y="9"/>
                      <a:pt x="57" y="6"/>
                      <a:pt x="57" y="5"/>
                    </a:cubicBezTo>
                    <a:close/>
                    <a:moveTo>
                      <a:pt x="249" y="0"/>
                    </a:moveTo>
                    <a:lnTo>
                      <a:pt x="197" y="1"/>
                    </a:lnTo>
                    <a:cubicBezTo>
                      <a:pt x="198" y="4"/>
                      <a:pt x="200" y="6"/>
                      <a:pt x="202" y="8"/>
                    </a:cubicBezTo>
                    <a:lnTo>
                      <a:pt x="253" y="7"/>
                    </a:lnTo>
                    <a:cubicBezTo>
                      <a:pt x="252" y="6"/>
                      <a:pt x="252" y="5"/>
                      <a:pt x="251" y="4"/>
                    </a:cubicBezTo>
                    <a:lnTo>
                      <a:pt x="250" y="4"/>
                    </a:lnTo>
                    <a:lnTo>
                      <a:pt x="250" y="3"/>
                    </a:lnTo>
                    <a:cubicBezTo>
                      <a:pt x="250" y="2"/>
                      <a:pt x="250" y="1"/>
                      <a:pt x="24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8" name="Freeform 3918">
                <a:extLst>
                  <a:ext uri="{FF2B5EF4-FFF2-40B4-BE49-F238E27FC236}">
                    <a16:creationId xmlns:a16="http://schemas.microsoft.com/office/drawing/2014/main" id="{B80C7A67-E3F8-4541-A174-3FA0C9F66CA3}"/>
                  </a:ext>
                </a:extLst>
              </p:cNvPr>
              <p:cNvSpPr>
                <a:spLocks noEditPoints="1"/>
              </p:cNvSpPr>
              <p:nvPr/>
            </p:nvSpPr>
            <p:spPr bwMode="auto">
              <a:xfrm>
                <a:off x="-176" y="4986"/>
                <a:ext cx="154" cy="8"/>
              </a:xfrm>
              <a:custGeom>
                <a:avLst/>
                <a:gdLst>
                  <a:gd name="T0" fmla="*/ 61 w 271"/>
                  <a:gd name="T1" fmla="*/ 6 h 14"/>
                  <a:gd name="T2" fmla="*/ 0 w 271"/>
                  <a:gd name="T3" fmla="*/ 8 h 14"/>
                  <a:gd name="T4" fmla="*/ 0 w 271"/>
                  <a:gd name="T5" fmla="*/ 8 h 14"/>
                  <a:gd name="T6" fmla="*/ 0 w 271"/>
                  <a:gd name="T7" fmla="*/ 8 h 14"/>
                  <a:gd name="T8" fmla="*/ 3 w 271"/>
                  <a:gd name="T9" fmla="*/ 14 h 14"/>
                  <a:gd name="T10" fmla="*/ 60 w 271"/>
                  <a:gd name="T11" fmla="*/ 13 h 14"/>
                  <a:gd name="T12" fmla="*/ 61 w 271"/>
                  <a:gd name="T13" fmla="*/ 6 h 14"/>
                  <a:gd name="T14" fmla="*/ 259 w 271"/>
                  <a:gd name="T15" fmla="*/ 0 h 14"/>
                  <a:gd name="T16" fmla="*/ 206 w 271"/>
                  <a:gd name="T17" fmla="*/ 2 h 14"/>
                  <a:gd name="T18" fmla="*/ 207 w 271"/>
                  <a:gd name="T19" fmla="*/ 4 h 14"/>
                  <a:gd name="T20" fmla="*/ 207 w 271"/>
                  <a:gd name="T21" fmla="*/ 7 h 14"/>
                  <a:gd name="T22" fmla="*/ 207 w 271"/>
                  <a:gd name="T23" fmla="*/ 7 h 14"/>
                  <a:gd name="T24" fmla="*/ 206 w 271"/>
                  <a:gd name="T25" fmla="*/ 8 h 14"/>
                  <a:gd name="T26" fmla="*/ 271 w 271"/>
                  <a:gd name="T27" fmla="*/ 7 h 14"/>
                  <a:gd name="T28" fmla="*/ 265 w 271"/>
                  <a:gd name="T29" fmla="*/ 5 h 14"/>
                  <a:gd name="T30" fmla="*/ 264 w 271"/>
                  <a:gd name="T31" fmla="*/ 4 h 14"/>
                  <a:gd name="T32" fmla="*/ 263 w 271"/>
                  <a:gd name="T33" fmla="*/ 5 h 14"/>
                  <a:gd name="T34" fmla="*/ 263 w 271"/>
                  <a:gd name="T35" fmla="*/ 5 h 14"/>
                  <a:gd name="T36" fmla="*/ 261 w 271"/>
                  <a:gd name="T37" fmla="*/ 4 h 14"/>
                  <a:gd name="T38" fmla="*/ 259 w 271"/>
                  <a:gd name="T39" fmla="*/ 2 h 14"/>
                  <a:gd name="T40" fmla="*/ 259 w 271"/>
                  <a:gd name="T4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1" h="14">
                    <a:moveTo>
                      <a:pt x="61" y="6"/>
                    </a:moveTo>
                    <a:lnTo>
                      <a:pt x="0" y="8"/>
                    </a:lnTo>
                    <a:cubicBezTo>
                      <a:pt x="0" y="8"/>
                      <a:pt x="0" y="8"/>
                      <a:pt x="0" y="8"/>
                    </a:cubicBezTo>
                    <a:lnTo>
                      <a:pt x="0" y="8"/>
                    </a:lnTo>
                    <a:cubicBezTo>
                      <a:pt x="0" y="10"/>
                      <a:pt x="2" y="13"/>
                      <a:pt x="3" y="14"/>
                    </a:cubicBezTo>
                    <a:lnTo>
                      <a:pt x="60" y="13"/>
                    </a:lnTo>
                    <a:cubicBezTo>
                      <a:pt x="60" y="10"/>
                      <a:pt x="60" y="8"/>
                      <a:pt x="61" y="6"/>
                    </a:cubicBezTo>
                    <a:close/>
                    <a:moveTo>
                      <a:pt x="259" y="0"/>
                    </a:moveTo>
                    <a:lnTo>
                      <a:pt x="206" y="2"/>
                    </a:lnTo>
                    <a:cubicBezTo>
                      <a:pt x="206" y="3"/>
                      <a:pt x="207" y="3"/>
                      <a:pt x="207" y="4"/>
                    </a:cubicBezTo>
                    <a:cubicBezTo>
                      <a:pt x="207" y="5"/>
                      <a:pt x="206" y="6"/>
                      <a:pt x="207" y="7"/>
                    </a:cubicBezTo>
                    <a:lnTo>
                      <a:pt x="207" y="7"/>
                    </a:lnTo>
                    <a:cubicBezTo>
                      <a:pt x="206" y="7"/>
                      <a:pt x="206" y="7"/>
                      <a:pt x="206" y="8"/>
                    </a:cubicBezTo>
                    <a:lnTo>
                      <a:pt x="271" y="7"/>
                    </a:lnTo>
                    <a:cubicBezTo>
                      <a:pt x="269" y="6"/>
                      <a:pt x="267" y="5"/>
                      <a:pt x="265" y="5"/>
                    </a:cubicBezTo>
                    <a:cubicBezTo>
                      <a:pt x="264" y="5"/>
                      <a:pt x="264" y="4"/>
                      <a:pt x="264" y="4"/>
                    </a:cubicBezTo>
                    <a:cubicBezTo>
                      <a:pt x="264" y="4"/>
                      <a:pt x="263" y="4"/>
                      <a:pt x="263" y="5"/>
                    </a:cubicBezTo>
                    <a:cubicBezTo>
                      <a:pt x="263" y="5"/>
                      <a:pt x="263" y="5"/>
                      <a:pt x="263" y="5"/>
                    </a:cubicBezTo>
                    <a:cubicBezTo>
                      <a:pt x="262" y="5"/>
                      <a:pt x="262" y="4"/>
                      <a:pt x="261" y="4"/>
                    </a:cubicBezTo>
                    <a:cubicBezTo>
                      <a:pt x="261" y="4"/>
                      <a:pt x="260" y="3"/>
                      <a:pt x="259" y="2"/>
                    </a:cubicBezTo>
                    <a:cubicBezTo>
                      <a:pt x="259" y="2"/>
                      <a:pt x="259" y="1"/>
                      <a:pt x="25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9" name="Freeform 3919">
                <a:extLst>
                  <a:ext uri="{FF2B5EF4-FFF2-40B4-BE49-F238E27FC236}">
                    <a16:creationId xmlns:a16="http://schemas.microsoft.com/office/drawing/2014/main" id="{7C56832D-2AF6-4075-9CC8-295200A6A188}"/>
                  </a:ext>
                </a:extLst>
              </p:cNvPr>
              <p:cNvSpPr>
                <a:spLocks noEditPoints="1"/>
              </p:cNvSpPr>
              <p:nvPr/>
            </p:nvSpPr>
            <p:spPr bwMode="auto">
              <a:xfrm>
                <a:off x="-168" y="4994"/>
                <a:ext cx="157" cy="8"/>
              </a:xfrm>
              <a:custGeom>
                <a:avLst/>
                <a:gdLst>
                  <a:gd name="T0" fmla="*/ 47 w 277"/>
                  <a:gd name="T1" fmla="*/ 7 h 15"/>
                  <a:gd name="T2" fmla="*/ 0 w 277"/>
                  <a:gd name="T3" fmla="*/ 9 h 15"/>
                  <a:gd name="T4" fmla="*/ 7 w 277"/>
                  <a:gd name="T5" fmla="*/ 11 h 15"/>
                  <a:gd name="T6" fmla="*/ 12 w 277"/>
                  <a:gd name="T7" fmla="*/ 15 h 15"/>
                  <a:gd name="T8" fmla="*/ 56 w 277"/>
                  <a:gd name="T9" fmla="*/ 13 h 15"/>
                  <a:gd name="T10" fmla="*/ 55 w 277"/>
                  <a:gd name="T11" fmla="*/ 12 h 15"/>
                  <a:gd name="T12" fmla="*/ 50 w 277"/>
                  <a:gd name="T13" fmla="*/ 10 h 15"/>
                  <a:gd name="T14" fmla="*/ 47 w 277"/>
                  <a:gd name="T15" fmla="*/ 7 h 15"/>
                  <a:gd name="T16" fmla="*/ 273 w 277"/>
                  <a:gd name="T17" fmla="*/ 0 h 15"/>
                  <a:gd name="T18" fmla="*/ 193 w 277"/>
                  <a:gd name="T19" fmla="*/ 2 h 15"/>
                  <a:gd name="T20" fmla="*/ 194 w 277"/>
                  <a:gd name="T21" fmla="*/ 3 h 15"/>
                  <a:gd name="T22" fmla="*/ 194 w 277"/>
                  <a:gd name="T23" fmla="*/ 5 h 15"/>
                  <a:gd name="T24" fmla="*/ 191 w 277"/>
                  <a:gd name="T25" fmla="*/ 8 h 15"/>
                  <a:gd name="T26" fmla="*/ 190 w 277"/>
                  <a:gd name="T27" fmla="*/ 9 h 15"/>
                  <a:gd name="T28" fmla="*/ 276 w 277"/>
                  <a:gd name="T29" fmla="*/ 6 h 15"/>
                  <a:gd name="T30" fmla="*/ 277 w 277"/>
                  <a:gd name="T31" fmla="*/ 4 h 15"/>
                  <a:gd name="T32" fmla="*/ 276 w 277"/>
                  <a:gd name="T33" fmla="*/ 3 h 15"/>
                  <a:gd name="T34" fmla="*/ 276 w 277"/>
                  <a:gd name="T35" fmla="*/ 2 h 15"/>
                  <a:gd name="T36" fmla="*/ 275 w 277"/>
                  <a:gd name="T37" fmla="*/ 0 h 15"/>
                  <a:gd name="T38" fmla="*/ 273 w 277"/>
                  <a:gd name="T39" fmla="*/ 0 h 15"/>
                  <a:gd name="T40" fmla="*/ 273 w 277"/>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7" h="15">
                    <a:moveTo>
                      <a:pt x="47" y="7"/>
                    </a:moveTo>
                    <a:lnTo>
                      <a:pt x="0" y="9"/>
                    </a:lnTo>
                    <a:cubicBezTo>
                      <a:pt x="2" y="9"/>
                      <a:pt x="5" y="10"/>
                      <a:pt x="7" y="11"/>
                    </a:cubicBezTo>
                    <a:cubicBezTo>
                      <a:pt x="9" y="12"/>
                      <a:pt x="10" y="13"/>
                      <a:pt x="12" y="15"/>
                    </a:cubicBezTo>
                    <a:lnTo>
                      <a:pt x="56" y="13"/>
                    </a:lnTo>
                    <a:cubicBezTo>
                      <a:pt x="56" y="13"/>
                      <a:pt x="56" y="13"/>
                      <a:pt x="55" y="12"/>
                    </a:cubicBezTo>
                    <a:cubicBezTo>
                      <a:pt x="54" y="11"/>
                      <a:pt x="52" y="11"/>
                      <a:pt x="50" y="10"/>
                    </a:cubicBezTo>
                    <a:cubicBezTo>
                      <a:pt x="49" y="10"/>
                      <a:pt x="48" y="8"/>
                      <a:pt x="47" y="7"/>
                    </a:cubicBezTo>
                    <a:close/>
                    <a:moveTo>
                      <a:pt x="273" y="0"/>
                    </a:moveTo>
                    <a:lnTo>
                      <a:pt x="193" y="2"/>
                    </a:lnTo>
                    <a:cubicBezTo>
                      <a:pt x="193" y="3"/>
                      <a:pt x="193" y="3"/>
                      <a:pt x="194" y="3"/>
                    </a:cubicBezTo>
                    <a:lnTo>
                      <a:pt x="194" y="5"/>
                    </a:lnTo>
                    <a:cubicBezTo>
                      <a:pt x="193" y="5"/>
                      <a:pt x="189" y="7"/>
                      <a:pt x="191" y="8"/>
                    </a:cubicBezTo>
                    <a:lnTo>
                      <a:pt x="190" y="9"/>
                    </a:lnTo>
                    <a:lnTo>
                      <a:pt x="276" y="6"/>
                    </a:lnTo>
                    <a:cubicBezTo>
                      <a:pt x="276" y="6"/>
                      <a:pt x="277" y="5"/>
                      <a:pt x="277" y="4"/>
                    </a:cubicBezTo>
                    <a:lnTo>
                      <a:pt x="276" y="3"/>
                    </a:lnTo>
                    <a:lnTo>
                      <a:pt x="276" y="2"/>
                    </a:lnTo>
                    <a:cubicBezTo>
                      <a:pt x="276" y="1"/>
                      <a:pt x="276" y="0"/>
                      <a:pt x="275" y="0"/>
                    </a:cubicBezTo>
                    <a:lnTo>
                      <a:pt x="273" y="0"/>
                    </a:lnTo>
                    <a:lnTo>
                      <a:pt x="2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0" name="Freeform 3920">
                <a:extLst>
                  <a:ext uri="{FF2B5EF4-FFF2-40B4-BE49-F238E27FC236}">
                    <a16:creationId xmlns:a16="http://schemas.microsoft.com/office/drawing/2014/main" id="{E57FC4D7-EA61-4569-A4C2-E426144340CF}"/>
                  </a:ext>
                </a:extLst>
              </p:cNvPr>
              <p:cNvSpPr>
                <a:spLocks noEditPoints="1"/>
              </p:cNvSpPr>
              <p:nvPr/>
            </p:nvSpPr>
            <p:spPr bwMode="auto">
              <a:xfrm>
                <a:off x="-155" y="5002"/>
                <a:ext cx="129" cy="5"/>
              </a:xfrm>
              <a:custGeom>
                <a:avLst/>
                <a:gdLst>
                  <a:gd name="T0" fmla="*/ 40 w 228"/>
                  <a:gd name="T1" fmla="*/ 6 h 9"/>
                  <a:gd name="T2" fmla="*/ 0 w 228"/>
                  <a:gd name="T3" fmla="*/ 8 h 9"/>
                  <a:gd name="T4" fmla="*/ 9 w 228"/>
                  <a:gd name="T5" fmla="*/ 9 h 9"/>
                  <a:gd name="T6" fmla="*/ 12 w 228"/>
                  <a:gd name="T7" fmla="*/ 9 h 9"/>
                  <a:gd name="T8" fmla="*/ 13 w 228"/>
                  <a:gd name="T9" fmla="*/ 9 h 9"/>
                  <a:gd name="T10" fmla="*/ 16 w 228"/>
                  <a:gd name="T11" fmla="*/ 9 h 9"/>
                  <a:gd name="T12" fmla="*/ 25 w 228"/>
                  <a:gd name="T13" fmla="*/ 9 h 9"/>
                  <a:gd name="T14" fmla="*/ 35 w 228"/>
                  <a:gd name="T15" fmla="*/ 9 h 9"/>
                  <a:gd name="T16" fmla="*/ 39 w 228"/>
                  <a:gd name="T17" fmla="*/ 9 h 9"/>
                  <a:gd name="T18" fmla="*/ 39 w 228"/>
                  <a:gd name="T19" fmla="*/ 9 h 9"/>
                  <a:gd name="T20" fmla="*/ 40 w 228"/>
                  <a:gd name="T21" fmla="*/ 7 h 9"/>
                  <a:gd name="T22" fmla="*/ 40 w 228"/>
                  <a:gd name="T23" fmla="*/ 6 h 9"/>
                  <a:gd name="T24" fmla="*/ 228 w 228"/>
                  <a:gd name="T25" fmla="*/ 0 h 9"/>
                  <a:gd name="T26" fmla="*/ 170 w 228"/>
                  <a:gd name="T27" fmla="*/ 2 h 9"/>
                  <a:gd name="T28" fmla="*/ 181 w 228"/>
                  <a:gd name="T29" fmla="*/ 4 h 9"/>
                  <a:gd name="T30" fmla="*/ 185 w 228"/>
                  <a:gd name="T31" fmla="*/ 4 h 9"/>
                  <a:gd name="T32" fmla="*/ 189 w 228"/>
                  <a:gd name="T33" fmla="*/ 4 h 9"/>
                  <a:gd name="T34" fmla="*/ 193 w 228"/>
                  <a:gd name="T35" fmla="*/ 4 h 9"/>
                  <a:gd name="T36" fmla="*/ 193 w 228"/>
                  <a:gd name="T37" fmla="*/ 4 h 9"/>
                  <a:gd name="T38" fmla="*/ 195 w 228"/>
                  <a:gd name="T39" fmla="*/ 4 h 9"/>
                  <a:gd name="T40" fmla="*/ 199 w 228"/>
                  <a:gd name="T41" fmla="*/ 3 h 9"/>
                  <a:gd name="T42" fmla="*/ 208 w 228"/>
                  <a:gd name="T43" fmla="*/ 2 h 9"/>
                  <a:gd name="T44" fmla="*/ 228 w 228"/>
                  <a:gd name="T45" fmla="*/ 0 h 9"/>
                  <a:gd name="T46" fmla="*/ 228 w 228"/>
                  <a:gd name="T4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8" h="9">
                    <a:moveTo>
                      <a:pt x="40" y="6"/>
                    </a:moveTo>
                    <a:lnTo>
                      <a:pt x="0" y="8"/>
                    </a:lnTo>
                    <a:cubicBezTo>
                      <a:pt x="3" y="9"/>
                      <a:pt x="6" y="9"/>
                      <a:pt x="9" y="9"/>
                    </a:cubicBezTo>
                    <a:cubicBezTo>
                      <a:pt x="10" y="9"/>
                      <a:pt x="11" y="9"/>
                      <a:pt x="12" y="9"/>
                    </a:cubicBezTo>
                    <a:lnTo>
                      <a:pt x="13" y="9"/>
                    </a:lnTo>
                    <a:cubicBezTo>
                      <a:pt x="14" y="9"/>
                      <a:pt x="15" y="9"/>
                      <a:pt x="16" y="9"/>
                    </a:cubicBezTo>
                    <a:cubicBezTo>
                      <a:pt x="19" y="9"/>
                      <a:pt x="22" y="9"/>
                      <a:pt x="25" y="9"/>
                    </a:cubicBezTo>
                    <a:cubicBezTo>
                      <a:pt x="28" y="9"/>
                      <a:pt x="31" y="9"/>
                      <a:pt x="35" y="9"/>
                    </a:cubicBezTo>
                    <a:cubicBezTo>
                      <a:pt x="36" y="9"/>
                      <a:pt x="37" y="9"/>
                      <a:pt x="39" y="9"/>
                    </a:cubicBezTo>
                    <a:lnTo>
                      <a:pt x="39" y="9"/>
                    </a:lnTo>
                    <a:cubicBezTo>
                      <a:pt x="40" y="9"/>
                      <a:pt x="40" y="8"/>
                      <a:pt x="40" y="7"/>
                    </a:cubicBezTo>
                    <a:lnTo>
                      <a:pt x="40" y="6"/>
                    </a:lnTo>
                    <a:close/>
                    <a:moveTo>
                      <a:pt x="228" y="0"/>
                    </a:moveTo>
                    <a:lnTo>
                      <a:pt x="170" y="2"/>
                    </a:lnTo>
                    <a:cubicBezTo>
                      <a:pt x="173" y="3"/>
                      <a:pt x="177" y="3"/>
                      <a:pt x="181" y="4"/>
                    </a:cubicBezTo>
                    <a:cubicBezTo>
                      <a:pt x="182" y="4"/>
                      <a:pt x="184" y="4"/>
                      <a:pt x="185" y="4"/>
                    </a:cubicBezTo>
                    <a:cubicBezTo>
                      <a:pt x="186" y="4"/>
                      <a:pt x="188" y="4"/>
                      <a:pt x="189" y="4"/>
                    </a:cubicBezTo>
                    <a:cubicBezTo>
                      <a:pt x="190" y="4"/>
                      <a:pt x="191" y="4"/>
                      <a:pt x="193" y="4"/>
                    </a:cubicBezTo>
                    <a:lnTo>
                      <a:pt x="193" y="4"/>
                    </a:lnTo>
                    <a:cubicBezTo>
                      <a:pt x="194" y="4"/>
                      <a:pt x="195" y="4"/>
                      <a:pt x="195" y="4"/>
                    </a:cubicBezTo>
                    <a:cubicBezTo>
                      <a:pt x="197" y="4"/>
                      <a:pt x="198" y="4"/>
                      <a:pt x="199" y="3"/>
                    </a:cubicBezTo>
                    <a:cubicBezTo>
                      <a:pt x="202" y="2"/>
                      <a:pt x="204" y="2"/>
                      <a:pt x="208" y="2"/>
                    </a:cubicBezTo>
                    <a:cubicBezTo>
                      <a:pt x="215" y="1"/>
                      <a:pt x="221" y="1"/>
                      <a:pt x="228" y="0"/>
                    </a:cubicBezTo>
                    <a:cubicBezTo>
                      <a:pt x="228" y="0"/>
                      <a:pt x="228" y="0"/>
                      <a:pt x="22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1" name="Freeform 3921">
                <a:extLst>
                  <a:ext uri="{FF2B5EF4-FFF2-40B4-BE49-F238E27FC236}">
                    <a16:creationId xmlns:a16="http://schemas.microsoft.com/office/drawing/2014/main" id="{CCD1B8DE-DFAC-4D28-865F-29D98D999300}"/>
                  </a:ext>
                </a:extLst>
              </p:cNvPr>
              <p:cNvSpPr>
                <a:spLocks noEditPoints="1"/>
              </p:cNvSpPr>
              <p:nvPr/>
            </p:nvSpPr>
            <p:spPr bwMode="auto">
              <a:xfrm>
                <a:off x="556" y="4468"/>
                <a:ext cx="271" cy="547"/>
              </a:xfrm>
              <a:custGeom>
                <a:avLst/>
                <a:gdLst>
                  <a:gd name="T0" fmla="*/ 28 w 477"/>
                  <a:gd name="T1" fmla="*/ 958 h 964"/>
                  <a:gd name="T2" fmla="*/ 39 w 477"/>
                  <a:gd name="T3" fmla="*/ 933 h 964"/>
                  <a:gd name="T4" fmla="*/ 61 w 477"/>
                  <a:gd name="T5" fmla="*/ 926 h 964"/>
                  <a:gd name="T6" fmla="*/ 88 w 477"/>
                  <a:gd name="T7" fmla="*/ 918 h 964"/>
                  <a:gd name="T8" fmla="*/ 116 w 477"/>
                  <a:gd name="T9" fmla="*/ 964 h 964"/>
                  <a:gd name="T10" fmla="*/ 453 w 477"/>
                  <a:gd name="T11" fmla="*/ 872 h 964"/>
                  <a:gd name="T12" fmla="*/ 74 w 477"/>
                  <a:gd name="T13" fmla="*/ 912 h 964"/>
                  <a:gd name="T14" fmla="*/ 161 w 477"/>
                  <a:gd name="T15" fmla="*/ 962 h 964"/>
                  <a:gd name="T16" fmla="*/ 153 w 477"/>
                  <a:gd name="T17" fmla="*/ 888 h 964"/>
                  <a:gd name="T18" fmla="*/ 72 w 477"/>
                  <a:gd name="T19" fmla="*/ 843 h 964"/>
                  <a:gd name="T20" fmla="*/ 158 w 477"/>
                  <a:gd name="T21" fmla="*/ 831 h 964"/>
                  <a:gd name="T22" fmla="*/ 473 w 477"/>
                  <a:gd name="T23" fmla="*/ 810 h 964"/>
                  <a:gd name="T24" fmla="*/ 464 w 477"/>
                  <a:gd name="T25" fmla="*/ 808 h 964"/>
                  <a:gd name="T26" fmla="*/ 457 w 477"/>
                  <a:gd name="T27" fmla="*/ 802 h 964"/>
                  <a:gd name="T28" fmla="*/ 86 w 477"/>
                  <a:gd name="T29" fmla="*/ 794 h 964"/>
                  <a:gd name="T30" fmla="*/ 431 w 477"/>
                  <a:gd name="T31" fmla="*/ 784 h 964"/>
                  <a:gd name="T32" fmla="*/ 351 w 477"/>
                  <a:gd name="T33" fmla="*/ 831 h 964"/>
                  <a:gd name="T34" fmla="*/ 407 w 477"/>
                  <a:gd name="T35" fmla="*/ 907 h 964"/>
                  <a:gd name="T36" fmla="*/ 396 w 477"/>
                  <a:gd name="T37" fmla="*/ 941 h 964"/>
                  <a:gd name="T38" fmla="*/ 364 w 477"/>
                  <a:gd name="T39" fmla="*/ 752 h 964"/>
                  <a:gd name="T40" fmla="*/ 123 w 477"/>
                  <a:gd name="T41" fmla="*/ 704 h 964"/>
                  <a:gd name="T42" fmla="*/ 83 w 477"/>
                  <a:gd name="T43" fmla="*/ 690 h 964"/>
                  <a:gd name="T44" fmla="*/ 110 w 477"/>
                  <a:gd name="T45" fmla="*/ 595 h 964"/>
                  <a:gd name="T46" fmla="*/ 122 w 477"/>
                  <a:gd name="T47" fmla="*/ 552 h 964"/>
                  <a:gd name="T48" fmla="*/ 34 w 477"/>
                  <a:gd name="T49" fmla="*/ 519 h 964"/>
                  <a:gd name="T50" fmla="*/ 70 w 477"/>
                  <a:gd name="T51" fmla="*/ 540 h 964"/>
                  <a:gd name="T52" fmla="*/ 75 w 477"/>
                  <a:gd name="T53" fmla="*/ 526 h 964"/>
                  <a:gd name="T54" fmla="*/ 57 w 477"/>
                  <a:gd name="T55" fmla="*/ 475 h 964"/>
                  <a:gd name="T56" fmla="*/ 42 w 477"/>
                  <a:gd name="T57" fmla="*/ 537 h 964"/>
                  <a:gd name="T58" fmla="*/ 59 w 477"/>
                  <a:gd name="T59" fmla="*/ 540 h 964"/>
                  <a:gd name="T60" fmla="*/ 348 w 477"/>
                  <a:gd name="T61" fmla="*/ 640 h 964"/>
                  <a:gd name="T62" fmla="*/ 74 w 477"/>
                  <a:gd name="T63" fmla="*/ 438 h 964"/>
                  <a:gd name="T64" fmla="*/ 113 w 477"/>
                  <a:gd name="T65" fmla="*/ 340 h 964"/>
                  <a:gd name="T66" fmla="*/ 77 w 477"/>
                  <a:gd name="T67" fmla="*/ 330 h 964"/>
                  <a:gd name="T68" fmla="*/ 77 w 477"/>
                  <a:gd name="T69" fmla="*/ 336 h 964"/>
                  <a:gd name="T70" fmla="*/ 90 w 477"/>
                  <a:gd name="T71" fmla="*/ 496 h 964"/>
                  <a:gd name="T72" fmla="*/ 112 w 477"/>
                  <a:gd name="T73" fmla="*/ 210 h 964"/>
                  <a:gd name="T74" fmla="*/ 316 w 477"/>
                  <a:gd name="T75" fmla="*/ 808 h 964"/>
                  <a:gd name="T76" fmla="*/ 267 w 477"/>
                  <a:gd name="T77" fmla="*/ 671 h 964"/>
                  <a:gd name="T78" fmla="*/ 305 w 477"/>
                  <a:gd name="T79" fmla="*/ 479 h 964"/>
                  <a:gd name="T80" fmla="*/ 118 w 477"/>
                  <a:gd name="T81" fmla="*/ 174 h 964"/>
                  <a:gd name="T82" fmla="*/ 252 w 477"/>
                  <a:gd name="T83" fmla="*/ 766 h 964"/>
                  <a:gd name="T84" fmla="*/ 199 w 477"/>
                  <a:gd name="T85" fmla="*/ 731 h 964"/>
                  <a:gd name="T86" fmla="*/ 198 w 477"/>
                  <a:gd name="T87" fmla="*/ 119 h 964"/>
                  <a:gd name="T88" fmla="*/ 199 w 477"/>
                  <a:gd name="T89" fmla="*/ 86 h 964"/>
                  <a:gd name="T90" fmla="*/ 85 w 477"/>
                  <a:gd name="T91" fmla="*/ 44 h 964"/>
                  <a:gd name="T92" fmla="*/ 86 w 477"/>
                  <a:gd name="T93" fmla="*/ 85 h 964"/>
                  <a:gd name="T94" fmla="*/ 89 w 477"/>
                  <a:gd name="T95" fmla="*/ 118 h 964"/>
                  <a:gd name="T96" fmla="*/ 105 w 477"/>
                  <a:gd name="T97" fmla="*/ 147 h 964"/>
                  <a:gd name="T98" fmla="*/ 114 w 477"/>
                  <a:gd name="T99" fmla="*/ 4 h 964"/>
                  <a:gd name="T100" fmla="*/ 192 w 477"/>
                  <a:gd name="T101" fmla="*/ 722 h 964"/>
                  <a:gd name="T102" fmla="*/ 136 w 477"/>
                  <a:gd name="T103" fmla="*/ 0 h 964"/>
                  <a:gd name="T104" fmla="*/ 111 w 477"/>
                  <a:gd name="T105" fmla="*/ 149 h 964"/>
                  <a:gd name="T106" fmla="*/ 112 w 477"/>
                  <a:gd name="T107" fmla="*/ 250 h 964"/>
                  <a:gd name="T108" fmla="*/ 116 w 477"/>
                  <a:gd name="T109" fmla="*/ 514 h 964"/>
                  <a:gd name="T110" fmla="*/ 148 w 477"/>
                  <a:gd name="T111" fmla="*/ 636 h 964"/>
                  <a:gd name="T112" fmla="*/ 130 w 477"/>
                  <a:gd name="T113" fmla="*/ 787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7" h="964">
                    <a:moveTo>
                      <a:pt x="24" y="935"/>
                    </a:moveTo>
                    <a:cubicBezTo>
                      <a:pt x="21" y="935"/>
                      <a:pt x="12" y="937"/>
                      <a:pt x="7" y="939"/>
                    </a:cubicBezTo>
                    <a:cubicBezTo>
                      <a:pt x="2" y="941"/>
                      <a:pt x="1" y="949"/>
                      <a:pt x="1" y="949"/>
                    </a:cubicBezTo>
                    <a:lnTo>
                      <a:pt x="0" y="949"/>
                    </a:lnTo>
                    <a:lnTo>
                      <a:pt x="0" y="951"/>
                    </a:lnTo>
                    <a:lnTo>
                      <a:pt x="28" y="958"/>
                    </a:lnTo>
                    <a:lnTo>
                      <a:pt x="28" y="935"/>
                    </a:lnTo>
                    <a:cubicBezTo>
                      <a:pt x="27" y="935"/>
                      <a:pt x="26" y="935"/>
                      <a:pt x="24" y="935"/>
                    </a:cubicBezTo>
                    <a:close/>
                    <a:moveTo>
                      <a:pt x="61" y="926"/>
                    </a:moveTo>
                    <a:cubicBezTo>
                      <a:pt x="60" y="926"/>
                      <a:pt x="57" y="927"/>
                      <a:pt x="54" y="928"/>
                    </a:cubicBezTo>
                    <a:cubicBezTo>
                      <a:pt x="51" y="929"/>
                      <a:pt x="45" y="933"/>
                      <a:pt x="45" y="933"/>
                    </a:cubicBezTo>
                    <a:cubicBezTo>
                      <a:pt x="45" y="933"/>
                      <a:pt x="42" y="933"/>
                      <a:pt x="39" y="933"/>
                    </a:cubicBezTo>
                    <a:cubicBezTo>
                      <a:pt x="38" y="933"/>
                      <a:pt x="36" y="934"/>
                      <a:pt x="35" y="934"/>
                    </a:cubicBezTo>
                    <a:lnTo>
                      <a:pt x="35" y="959"/>
                    </a:lnTo>
                    <a:lnTo>
                      <a:pt x="52" y="963"/>
                    </a:lnTo>
                    <a:cubicBezTo>
                      <a:pt x="54" y="964"/>
                      <a:pt x="56" y="964"/>
                      <a:pt x="58" y="964"/>
                    </a:cubicBezTo>
                    <a:cubicBezTo>
                      <a:pt x="58" y="964"/>
                      <a:pt x="59" y="964"/>
                      <a:pt x="60" y="964"/>
                    </a:cubicBezTo>
                    <a:lnTo>
                      <a:pt x="61" y="926"/>
                    </a:lnTo>
                    <a:close/>
                    <a:moveTo>
                      <a:pt x="88" y="918"/>
                    </a:moveTo>
                    <a:lnTo>
                      <a:pt x="68" y="919"/>
                    </a:lnTo>
                    <a:lnTo>
                      <a:pt x="67" y="963"/>
                    </a:lnTo>
                    <a:cubicBezTo>
                      <a:pt x="68" y="963"/>
                      <a:pt x="69" y="963"/>
                      <a:pt x="71" y="963"/>
                    </a:cubicBezTo>
                    <a:cubicBezTo>
                      <a:pt x="77" y="962"/>
                      <a:pt x="82" y="962"/>
                      <a:pt x="87" y="961"/>
                    </a:cubicBezTo>
                    <a:lnTo>
                      <a:pt x="88" y="918"/>
                    </a:lnTo>
                    <a:close/>
                    <a:moveTo>
                      <a:pt x="116" y="918"/>
                    </a:moveTo>
                    <a:lnTo>
                      <a:pt x="95" y="918"/>
                    </a:lnTo>
                    <a:lnTo>
                      <a:pt x="94" y="959"/>
                    </a:lnTo>
                    <a:cubicBezTo>
                      <a:pt x="101" y="958"/>
                      <a:pt x="105" y="957"/>
                      <a:pt x="105" y="957"/>
                    </a:cubicBezTo>
                    <a:lnTo>
                      <a:pt x="106" y="963"/>
                    </a:lnTo>
                    <a:cubicBezTo>
                      <a:pt x="106" y="963"/>
                      <a:pt x="109" y="964"/>
                      <a:pt x="116" y="964"/>
                    </a:cubicBezTo>
                    <a:lnTo>
                      <a:pt x="116" y="918"/>
                    </a:lnTo>
                    <a:close/>
                    <a:moveTo>
                      <a:pt x="453" y="872"/>
                    </a:moveTo>
                    <a:lnTo>
                      <a:pt x="433" y="872"/>
                    </a:lnTo>
                    <a:lnTo>
                      <a:pt x="434" y="929"/>
                    </a:lnTo>
                    <a:cubicBezTo>
                      <a:pt x="440" y="923"/>
                      <a:pt x="447" y="914"/>
                      <a:pt x="453" y="905"/>
                    </a:cubicBezTo>
                    <a:lnTo>
                      <a:pt x="453" y="872"/>
                    </a:lnTo>
                    <a:close/>
                    <a:moveTo>
                      <a:pt x="156" y="848"/>
                    </a:moveTo>
                    <a:lnTo>
                      <a:pt x="72" y="850"/>
                    </a:lnTo>
                    <a:cubicBezTo>
                      <a:pt x="72" y="862"/>
                      <a:pt x="72" y="883"/>
                      <a:pt x="72" y="886"/>
                    </a:cubicBezTo>
                    <a:cubicBezTo>
                      <a:pt x="72" y="890"/>
                      <a:pt x="71" y="901"/>
                      <a:pt x="71" y="903"/>
                    </a:cubicBezTo>
                    <a:cubicBezTo>
                      <a:pt x="72" y="905"/>
                      <a:pt x="75" y="906"/>
                      <a:pt x="79" y="908"/>
                    </a:cubicBezTo>
                    <a:cubicBezTo>
                      <a:pt x="77" y="909"/>
                      <a:pt x="76" y="911"/>
                      <a:pt x="74" y="912"/>
                    </a:cubicBezTo>
                    <a:lnTo>
                      <a:pt x="122" y="911"/>
                    </a:lnTo>
                    <a:lnTo>
                      <a:pt x="122" y="964"/>
                    </a:lnTo>
                    <a:cubicBezTo>
                      <a:pt x="124" y="964"/>
                      <a:pt x="127" y="964"/>
                      <a:pt x="130" y="964"/>
                    </a:cubicBezTo>
                    <a:lnTo>
                      <a:pt x="131" y="964"/>
                    </a:lnTo>
                    <a:lnTo>
                      <a:pt x="134" y="964"/>
                    </a:lnTo>
                    <a:cubicBezTo>
                      <a:pt x="148" y="964"/>
                      <a:pt x="160" y="963"/>
                      <a:pt x="161" y="962"/>
                    </a:cubicBezTo>
                    <a:cubicBezTo>
                      <a:pt x="162" y="961"/>
                      <a:pt x="160" y="948"/>
                      <a:pt x="160" y="948"/>
                    </a:cubicBezTo>
                    <a:lnTo>
                      <a:pt x="158" y="947"/>
                    </a:lnTo>
                    <a:cubicBezTo>
                      <a:pt x="158" y="947"/>
                      <a:pt x="160" y="938"/>
                      <a:pt x="160" y="931"/>
                    </a:cubicBezTo>
                    <a:cubicBezTo>
                      <a:pt x="159" y="927"/>
                      <a:pt x="157" y="922"/>
                      <a:pt x="155" y="918"/>
                    </a:cubicBezTo>
                    <a:cubicBezTo>
                      <a:pt x="157" y="918"/>
                      <a:pt x="158" y="915"/>
                      <a:pt x="158" y="915"/>
                    </a:cubicBezTo>
                    <a:cubicBezTo>
                      <a:pt x="158" y="915"/>
                      <a:pt x="153" y="892"/>
                      <a:pt x="153" y="888"/>
                    </a:cubicBezTo>
                    <a:cubicBezTo>
                      <a:pt x="153" y="885"/>
                      <a:pt x="155" y="882"/>
                      <a:pt x="156" y="879"/>
                    </a:cubicBezTo>
                    <a:cubicBezTo>
                      <a:pt x="156" y="876"/>
                      <a:pt x="155" y="854"/>
                      <a:pt x="156" y="848"/>
                    </a:cubicBezTo>
                    <a:close/>
                    <a:moveTo>
                      <a:pt x="157" y="838"/>
                    </a:moveTo>
                    <a:lnTo>
                      <a:pt x="72" y="839"/>
                    </a:lnTo>
                    <a:lnTo>
                      <a:pt x="72" y="840"/>
                    </a:lnTo>
                    <a:cubicBezTo>
                      <a:pt x="72" y="840"/>
                      <a:pt x="72" y="841"/>
                      <a:pt x="72" y="843"/>
                    </a:cubicBezTo>
                    <a:lnTo>
                      <a:pt x="157" y="842"/>
                    </a:lnTo>
                    <a:cubicBezTo>
                      <a:pt x="157" y="840"/>
                      <a:pt x="157" y="839"/>
                      <a:pt x="157" y="838"/>
                    </a:cubicBezTo>
                    <a:close/>
                    <a:moveTo>
                      <a:pt x="155" y="821"/>
                    </a:moveTo>
                    <a:lnTo>
                      <a:pt x="73" y="822"/>
                    </a:lnTo>
                    <a:cubicBezTo>
                      <a:pt x="73" y="826"/>
                      <a:pt x="73" y="830"/>
                      <a:pt x="73" y="833"/>
                    </a:cubicBezTo>
                    <a:lnTo>
                      <a:pt x="158" y="831"/>
                    </a:lnTo>
                    <a:lnTo>
                      <a:pt x="158" y="830"/>
                    </a:lnTo>
                    <a:cubicBezTo>
                      <a:pt x="158" y="828"/>
                      <a:pt x="156" y="825"/>
                      <a:pt x="155" y="821"/>
                    </a:cubicBezTo>
                    <a:close/>
                    <a:moveTo>
                      <a:pt x="473" y="810"/>
                    </a:moveTo>
                    <a:lnTo>
                      <a:pt x="473" y="827"/>
                    </a:lnTo>
                    <a:cubicBezTo>
                      <a:pt x="475" y="820"/>
                      <a:pt x="477" y="812"/>
                      <a:pt x="477" y="812"/>
                    </a:cubicBezTo>
                    <a:lnTo>
                      <a:pt x="473" y="810"/>
                    </a:lnTo>
                    <a:moveTo>
                      <a:pt x="464" y="807"/>
                    </a:moveTo>
                    <a:lnTo>
                      <a:pt x="464" y="857"/>
                    </a:lnTo>
                    <a:lnTo>
                      <a:pt x="465" y="857"/>
                    </a:lnTo>
                    <a:lnTo>
                      <a:pt x="467" y="854"/>
                    </a:lnTo>
                    <a:lnTo>
                      <a:pt x="466" y="808"/>
                    </a:lnTo>
                    <a:lnTo>
                      <a:pt x="464" y="808"/>
                    </a:lnTo>
                    <a:cubicBezTo>
                      <a:pt x="464" y="808"/>
                      <a:pt x="464" y="808"/>
                      <a:pt x="464" y="807"/>
                    </a:cubicBezTo>
                    <a:close/>
                    <a:moveTo>
                      <a:pt x="455" y="801"/>
                    </a:moveTo>
                    <a:lnTo>
                      <a:pt x="432" y="802"/>
                    </a:lnTo>
                    <a:lnTo>
                      <a:pt x="433" y="866"/>
                    </a:lnTo>
                    <a:lnTo>
                      <a:pt x="458" y="866"/>
                    </a:lnTo>
                    <a:lnTo>
                      <a:pt x="457" y="802"/>
                    </a:lnTo>
                    <a:cubicBezTo>
                      <a:pt x="456" y="802"/>
                      <a:pt x="456" y="802"/>
                      <a:pt x="455" y="801"/>
                    </a:cubicBezTo>
                    <a:close/>
                    <a:moveTo>
                      <a:pt x="86" y="794"/>
                    </a:moveTo>
                    <a:lnTo>
                      <a:pt x="74" y="794"/>
                    </a:lnTo>
                    <a:cubicBezTo>
                      <a:pt x="74" y="800"/>
                      <a:pt x="74" y="808"/>
                      <a:pt x="73" y="816"/>
                    </a:cubicBezTo>
                    <a:lnTo>
                      <a:pt x="108" y="815"/>
                    </a:lnTo>
                    <a:lnTo>
                      <a:pt x="86" y="794"/>
                    </a:lnTo>
                    <a:close/>
                    <a:moveTo>
                      <a:pt x="126" y="793"/>
                    </a:moveTo>
                    <a:lnTo>
                      <a:pt x="119" y="794"/>
                    </a:lnTo>
                    <a:lnTo>
                      <a:pt x="119" y="815"/>
                    </a:lnTo>
                    <a:lnTo>
                      <a:pt x="149" y="815"/>
                    </a:lnTo>
                    <a:lnTo>
                      <a:pt x="126" y="793"/>
                    </a:lnTo>
                    <a:close/>
                    <a:moveTo>
                      <a:pt x="431" y="784"/>
                    </a:moveTo>
                    <a:lnTo>
                      <a:pt x="432" y="795"/>
                    </a:lnTo>
                    <a:lnTo>
                      <a:pt x="448" y="795"/>
                    </a:lnTo>
                    <a:cubicBezTo>
                      <a:pt x="448" y="794"/>
                      <a:pt x="447" y="794"/>
                      <a:pt x="447" y="793"/>
                    </a:cubicBezTo>
                    <a:cubicBezTo>
                      <a:pt x="446" y="793"/>
                      <a:pt x="439" y="788"/>
                      <a:pt x="431" y="784"/>
                    </a:cubicBezTo>
                    <a:close/>
                    <a:moveTo>
                      <a:pt x="350" y="742"/>
                    </a:moveTo>
                    <a:lnTo>
                      <a:pt x="351" y="831"/>
                    </a:lnTo>
                    <a:cubicBezTo>
                      <a:pt x="374" y="846"/>
                      <a:pt x="399" y="864"/>
                      <a:pt x="404" y="868"/>
                    </a:cubicBezTo>
                    <a:lnTo>
                      <a:pt x="406" y="874"/>
                    </a:lnTo>
                    <a:cubicBezTo>
                      <a:pt x="406" y="874"/>
                      <a:pt x="405" y="881"/>
                      <a:pt x="405" y="883"/>
                    </a:cubicBezTo>
                    <a:cubicBezTo>
                      <a:pt x="404" y="885"/>
                      <a:pt x="408" y="890"/>
                      <a:pt x="408" y="890"/>
                    </a:cubicBezTo>
                    <a:cubicBezTo>
                      <a:pt x="408" y="890"/>
                      <a:pt x="409" y="902"/>
                      <a:pt x="409" y="904"/>
                    </a:cubicBezTo>
                    <a:cubicBezTo>
                      <a:pt x="410" y="905"/>
                      <a:pt x="408" y="907"/>
                      <a:pt x="407" y="907"/>
                    </a:cubicBezTo>
                    <a:lnTo>
                      <a:pt x="407" y="907"/>
                    </a:lnTo>
                    <a:lnTo>
                      <a:pt x="407" y="907"/>
                    </a:lnTo>
                    <a:cubicBezTo>
                      <a:pt x="406" y="907"/>
                      <a:pt x="406" y="911"/>
                      <a:pt x="405" y="914"/>
                    </a:cubicBezTo>
                    <a:cubicBezTo>
                      <a:pt x="404" y="917"/>
                      <a:pt x="401" y="923"/>
                      <a:pt x="397" y="929"/>
                    </a:cubicBezTo>
                    <a:cubicBezTo>
                      <a:pt x="392" y="935"/>
                      <a:pt x="397" y="939"/>
                      <a:pt x="397" y="939"/>
                    </a:cubicBezTo>
                    <a:lnTo>
                      <a:pt x="396" y="941"/>
                    </a:lnTo>
                    <a:lnTo>
                      <a:pt x="400" y="946"/>
                    </a:lnTo>
                    <a:cubicBezTo>
                      <a:pt x="400" y="946"/>
                      <a:pt x="406" y="945"/>
                      <a:pt x="407" y="944"/>
                    </a:cubicBezTo>
                    <a:cubicBezTo>
                      <a:pt x="407" y="943"/>
                      <a:pt x="414" y="941"/>
                      <a:pt x="421" y="937"/>
                    </a:cubicBezTo>
                    <a:lnTo>
                      <a:pt x="419" y="776"/>
                    </a:lnTo>
                    <a:cubicBezTo>
                      <a:pt x="411" y="771"/>
                      <a:pt x="406" y="768"/>
                      <a:pt x="404" y="767"/>
                    </a:cubicBezTo>
                    <a:cubicBezTo>
                      <a:pt x="402" y="765"/>
                      <a:pt x="367" y="753"/>
                      <a:pt x="364" y="752"/>
                    </a:cubicBezTo>
                    <a:cubicBezTo>
                      <a:pt x="363" y="751"/>
                      <a:pt x="357" y="747"/>
                      <a:pt x="350" y="742"/>
                    </a:cubicBezTo>
                    <a:close/>
                    <a:moveTo>
                      <a:pt x="123" y="704"/>
                    </a:moveTo>
                    <a:lnTo>
                      <a:pt x="118" y="704"/>
                    </a:lnTo>
                    <a:lnTo>
                      <a:pt x="119" y="787"/>
                    </a:lnTo>
                    <a:lnTo>
                      <a:pt x="123" y="786"/>
                    </a:lnTo>
                    <a:lnTo>
                      <a:pt x="123" y="704"/>
                    </a:lnTo>
                    <a:close/>
                    <a:moveTo>
                      <a:pt x="83" y="690"/>
                    </a:moveTo>
                    <a:cubicBezTo>
                      <a:pt x="82" y="702"/>
                      <a:pt x="81" y="714"/>
                      <a:pt x="81" y="718"/>
                    </a:cubicBezTo>
                    <a:cubicBezTo>
                      <a:pt x="80" y="727"/>
                      <a:pt x="76" y="777"/>
                      <a:pt x="75" y="781"/>
                    </a:cubicBezTo>
                    <a:cubicBezTo>
                      <a:pt x="75" y="782"/>
                      <a:pt x="75" y="784"/>
                      <a:pt x="75" y="787"/>
                    </a:cubicBezTo>
                    <a:lnTo>
                      <a:pt x="84" y="787"/>
                    </a:lnTo>
                    <a:lnTo>
                      <a:pt x="83" y="690"/>
                    </a:lnTo>
                    <a:close/>
                    <a:moveTo>
                      <a:pt x="110" y="595"/>
                    </a:moveTo>
                    <a:cubicBezTo>
                      <a:pt x="108" y="601"/>
                      <a:pt x="105" y="607"/>
                      <a:pt x="103" y="610"/>
                    </a:cubicBezTo>
                    <a:cubicBezTo>
                      <a:pt x="99" y="615"/>
                      <a:pt x="93" y="647"/>
                      <a:pt x="89" y="656"/>
                    </a:cubicBezTo>
                    <a:lnTo>
                      <a:pt x="91" y="789"/>
                    </a:lnTo>
                    <a:lnTo>
                      <a:pt x="113" y="811"/>
                    </a:lnTo>
                    <a:lnTo>
                      <a:pt x="110" y="595"/>
                    </a:lnTo>
                    <a:close/>
                    <a:moveTo>
                      <a:pt x="122" y="552"/>
                    </a:moveTo>
                    <a:cubicBezTo>
                      <a:pt x="120" y="559"/>
                      <a:pt x="119" y="566"/>
                      <a:pt x="118" y="569"/>
                    </a:cubicBezTo>
                    <a:cubicBezTo>
                      <a:pt x="118" y="570"/>
                      <a:pt x="117" y="571"/>
                      <a:pt x="116" y="574"/>
                    </a:cubicBezTo>
                    <a:lnTo>
                      <a:pt x="117" y="603"/>
                    </a:lnTo>
                    <a:lnTo>
                      <a:pt x="123" y="603"/>
                    </a:lnTo>
                    <a:lnTo>
                      <a:pt x="122" y="552"/>
                    </a:lnTo>
                    <a:close/>
                    <a:moveTo>
                      <a:pt x="116" y="521"/>
                    </a:moveTo>
                    <a:lnTo>
                      <a:pt x="116" y="529"/>
                    </a:lnTo>
                    <a:cubicBezTo>
                      <a:pt x="117" y="529"/>
                      <a:pt x="119" y="529"/>
                      <a:pt x="121" y="529"/>
                    </a:cubicBezTo>
                    <a:lnTo>
                      <a:pt x="121" y="521"/>
                    </a:lnTo>
                    <a:lnTo>
                      <a:pt x="116" y="521"/>
                    </a:lnTo>
                    <a:close/>
                    <a:moveTo>
                      <a:pt x="34" y="519"/>
                    </a:moveTo>
                    <a:cubicBezTo>
                      <a:pt x="33" y="522"/>
                      <a:pt x="33" y="524"/>
                      <a:pt x="33" y="525"/>
                    </a:cubicBezTo>
                    <a:cubicBezTo>
                      <a:pt x="34" y="526"/>
                      <a:pt x="34" y="527"/>
                      <a:pt x="36" y="529"/>
                    </a:cubicBezTo>
                    <a:lnTo>
                      <a:pt x="36" y="519"/>
                    </a:lnTo>
                    <a:lnTo>
                      <a:pt x="34" y="519"/>
                    </a:lnTo>
                    <a:close/>
                    <a:moveTo>
                      <a:pt x="70" y="517"/>
                    </a:moveTo>
                    <a:lnTo>
                      <a:pt x="70" y="540"/>
                    </a:lnTo>
                    <a:cubicBezTo>
                      <a:pt x="70" y="540"/>
                      <a:pt x="71" y="539"/>
                      <a:pt x="71" y="539"/>
                    </a:cubicBezTo>
                    <a:cubicBezTo>
                      <a:pt x="71" y="539"/>
                      <a:pt x="74" y="539"/>
                      <a:pt x="77" y="537"/>
                    </a:cubicBezTo>
                    <a:cubicBezTo>
                      <a:pt x="80" y="535"/>
                      <a:pt x="81" y="532"/>
                      <a:pt x="81" y="530"/>
                    </a:cubicBezTo>
                    <a:cubicBezTo>
                      <a:pt x="81" y="528"/>
                      <a:pt x="81" y="527"/>
                      <a:pt x="79" y="526"/>
                    </a:cubicBezTo>
                    <a:cubicBezTo>
                      <a:pt x="78" y="526"/>
                      <a:pt x="76" y="526"/>
                      <a:pt x="76" y="526"/>
                    </a:cubicBezTo>
                    <a:lnTo>
                      <a:pt x="75" y="526"/>
                    </a:lnTo>
                    <a:lnTo>
                      <a:pt x="77" y="519"/>
                    </a:lnTo>
                    <a:cubicBezTo>
                      <a:pt x="77" y="519"/>
                      <a:pt x="77" y="518"/>
                      <a:pt x="78" y="518"/>
                    </a:cubicBezTo>
                    <a:lnTo>
                      <a:pt x="70" y="517"/>
                    </a:lnTo>
                    <a:close/>
                    <a:moveTo>
                      <a:pt x="63" y="459"/>
                    </a:moveTo>
                    <a:cubicBezTo>
                      <a:pt x="59" y="467"/>
                      <a:pt x="55" y="473"/>
                      <a:pt x="55" y="473"/>
                    </a:cubicBezTo>
                    <a:cubicBezTo>
                      <a:pt x="55" y="473"/>
                      <a:pt x="56" y="474"/>
                      <a:pt x="57" y="475"/>
                    </a:cubicBezTo>
                    <a:cubicBezTo>
                      <a:pt x="56" y="476"/>
                      <a:pt x="48" y="484"/>
                      <a:pt x="45" y="488"/>
                    </a:cubicBezTo>
                    <a:cubicBezTo>
                      <a:pt x="43" y="492"/>
                      <a:pt x="38" y="498"/>
                      <a:pt x="37" y="499"/>
                    </a:cubicBezTo>
                    <a:cubicBezTo>
                      <a:pt x="37" y="500"/>
                      <a:pt x="35" y="508"/>
                      <a:pt x="35" y="509"/>
                    </a:cubicBezTo>
                    <a:cubicBezTo>
                      <a:pt x="35" y="509"/>
                      <a:pt x="35" y="510"/>
                      <a:pt x="35" y="512"/>
                    </a:cubicBezTo>
                    <a:lnTo>
                      <a:pt x="42" y="513"/>
                    </a:lnTo>
                    <a:lnTo>
                      <a:pt x="42" y="537"/>
                    </a:lnTo>
                    <a:cubicBezTo>
                      <a:pt x="43" y="538"/>
                      <a:pt x="44" y="538"/>
                      <a:pt x="44" y="539"/>
                    </a:cubicBezTo>
                    <a:cubicBezTo>
                      <a:pt x="46" y="539"/>
                      <a:pt x="47" y="539"/>
                      <a:pt x="49" y="539"/>
                    </a:cubicBezTo>
                    <a:cubicBezTo>
                      <a:pt x="50" y="539"/>
                      <a:pt x="50" y="539"/>
                      <a:pt x="50" y="539"/>
                    </a:cubicBezTo>
                    <a:cubicBezTo>
                      <a:pt x="50" y="539"/>
                      <a:pt x="52" y="540"/>
                      <a:pt x="54" y="540"/>
                    </a:cubicBezTo>
                    <a:lnTo>
                      <a:pt x="54" y="540"/>
                    </a:lnTo>
                    <a:cubicBezTo>
                      <a:pt x="56" y="540"/>
                      <a:pt x="59" y="540"/>
                      <a:pt x="59" y="540"/>
                    </a:cubicBezTo>
                    <a:cubicBezTo>
                      <a:pt x="59" y="540"/>
                      <a:pt x="61" y="540"/>
                      <a:pt x="64" y="541"/>
                    </a:cubicBezTo>
                    <a:lnTo>
                      <a:pt x="63" y="459"/>
                    </a:lnTo>
                    <a:close/>
                    <a:moveTo>
                      <a:pt x="360" y="458"/>
                    </a:moveTo>
                    <a:lnTo>
                      <a:pt x="359" y="458"/>
                    </a:lnTo>
                    <a:lnTo>
                      <a:pt x="345" y="464"/>
                    </a:lnTo>
                    <a:lnTo>
                      <a:pt x="348" y="640"/>
                    </a:lnTo>
                    <a:lnTo>
                      <a:pt x="416" y="613"/>
                    </a:lnTo>
                    <a:lnTo>
                      <a:pt x="416" y="596"/>
                    </a:lnTo>
                    <a:lnTo>
                      <a:pt x="363" y="460"/>
                    </a:lnTo>
                    <a:cubicBezTo>
                      <a:pt x="362" y="459"/>
                      <a:pt x="361" y="458"/>
                      <a:pt x="360" y="458"/>
                    </a:cubicBezTo>
                    <a:close/>
                    <a:moveTo>
                      <a:pt x="77" y="430"/>
                    </a:moveTo>
                    <a:cubicBezTo>
                      <a:pt x="76" y="433"/>
                      <a:pt x="75" y="436"/>
                      <a:pt x="74" y="438"/>
                    </a:cubicBezTo>
                    <a:cubicBezTo>
                      <a:pt x="73" y="440"/>
                      <a:pt x="71" y="443"/>
                      <a:pt x="69" y="447"/>
                    </a:cubicBezTo>
                    <a:lnTo>
                      <a:pt x="70" y="510"/>
                    </a:lnTo>
                    <a:lnTo>
                      <a:pt x="81" y="511"/>
                    </a:lnTo>
                    <a:lnTo>
                      <a:pt x="81" y="430"/>
                    </a:lnTo>
                    <a:lnTo>
                      <a:pt x="77" y="430"/>
                    </a:lnTo>
                    <a:close/>
                    <a:moveTo>
                      <a:pt x="113" y="340"/>
                    </a:moveTo>
                    <a:lnTo>
                      <a:pt x="114" y="423"/>
                    </a:lnTo>
                    <a:lnTo>
                      <a:pt x="119" y="423"/>
                    </a:lnTo>
                    <a:lnTo>
                      <a:pt x="117" y="340"/>
                    </a:lnTo>
                    <a:lnTo>
                      <a:pt x="113" y="340"/>
                    </a:lnTo>
                    <a:close/>
                    <a:moveTo>
                      <a:pt x="78" y="321"/>
                    </a:moveTo>
                    <a:cubicBezTo>
                      <a:pt x="77" y="324"/>
                      <a:pt x="77" y="327"/>
                      <a:pt x="77" y="330"/>
                    </a:cubicBezTo>
                    <a:lnTo>
                      <a:pt x="78" y="330"/>
                    </a:lnTo>
                    <a:lnTo>
                      <a:pt x="78" y="321"/>
                    </a:lnTo>
                    <a:close/>
                    <a:moveTo>
                      <a:pt x="106" y="228"/>
                    </a:moveTo>
                    <a:cubicBezTo>
                      <a:pt x="99" y="247"/>
                      <a:pt x="90" y="277"/>
                      <a:pt x="84" y="297"/>
                    </a:cubicBezTo>
                    <a:lnTo>
                      <a:pt x="84" y="337"/>
                    </a:lnTo>
                    <a:lnTo>
                      <a:pt x="77" y="336"/>
                    </a:lnTo>
                    <a:cubicBezTo>
                      <a:pt x="77" y="348"/>
                      <a:pt x="78" y="361"/>
                      <a:pt x="78" y="368"/>
                    </a:cubicBezTo>
                    <a:cubicBezTo>
                      <a:pt x="78" y="372"/>
                      <a:pt x="80" y="392"/>
                      <a:pt x="82" y="416"/>
                    </a:cubicBezTo>
                    <a:cubicBezTo>
                      <a:pt x="81" y="418"/>
                      <a:pt x="80" y="421"/>
                      <a:pt x="79" y="423"/>
                    </a:cubicBezTo>
                    <a:lnTo>
                      <a:pt x="87" y="424"/>
                    </a:lnTo>
                    <a:lnTo>
                      <a:pt x="87" y="503"/>
                    </a:lnTo>
                    <a:cubicBezTo>
                      <a:pt x="89" y="501"/>
                      <a:pt x="90" y="498"/>
                      <a:pt x="90" y="496"/>
                    </a:cubicBezTo>
                    <a:lnTo>
                      <a:pt x="91" y="496"/>
                    </a:lnTo>
                    <a:cubicBezTo>
                      <a:pt x="92" y="506"/>
                      <a:pt x="93" y="512"/>
                      <a:pt x="93" y="514"/>
                    </a:cubicBezTo>
                    <a:cubicBezTo>
                      <a:pt x="95" y="524"/>
                      <a:pt x="102" y="528"/>
                      <a:pt x="109" y="529"/>
                    </a:cubicBezTo>
                    <a:lnTo>
                      <a:pt x="106" y="228"/>
                    </a:lnTo>
                    <a:moveTo>
                      <a:pt x="118" y="193"/>
                    </a:moveTo>
                    <a:cubicBezTo>
                      <a:pt x="117" y="197"/>
                      <a:pt x="114" y="203"/>
                      <a:pt x="112" y="210"/>
                    </a:cubicBezTo>
                    <a:lnTo>
                      <a:pt x="112" y="243"/>
                    </a:lnTo>
                    <a:lnTo>
                      <a:pt x="119" y="244"/>
                    </a:lnTo>
                    <a:lnTo>
                      <a:pt x="118" y="193"/>
                    </a:lnTo>
                    <a:close/>
                    <a:moveTo>
                      <a:pt x="249" y="171"/>
                    </a:moveTo>
                    <a:lnTo>
                      <a:pt x="259" y="770"/>
                    </a:lnTo>
                    <a:cubicBezTo>
                      <a:pt x="279" y="784"/>
                      <a:pt x="306" y="802"/>
                      <a:pt x="316" y="808"/>
                    </a:cubicBezTo>
                    <a:cubicBezTo>
                      <a:pt x="321" y="811"/>
                      <a:pt x="332" y="818"/>
                      <a:pt x="345" y="826"/>
                    </a:cubicBezTo>
                    <a:lnTo>
                      <a:pt x="343" y="738"/>
                    </a:lnTo>
                    <a:cubicBezTo>
                      <a:pt x="337" y="733"/>
                      <a:pt x="330" y="729"/>
                      <a:pt x="326" y="726"/>
                    </a:cubicBezTo>
                    <a:cubicBezTo>
                      <a:pt x="315" y="719"/>
                      <a:pt x="280" y="694"/>
                      <a:pt x="276" y="690"/>
                    </a:cubicBezTo>
                    <a:cubicBezTo>
                      <a:pt x="273" y="687"/>
                      <a:pt x="269" y="674"/>
                      <a:pt x="268" y="672"/>
                    </a:cubicBezTo>
                    <a:lnTo>
                      <a:pt x="267" y="671"/>
                    </a:lnTo>
                    <a:lnTo>
                      <a:pt x="342" y="642"/>
                    </a:lnTo>
                    <a:lnTo>
                      <a:pt x="339" y="465"/>
                    </a:lnTo>
                    <a:lnTo>
                      <a:pt x="338" y="463"/>
                    </a:lnTo>
                    <a:lnTo>
                      <a:pt x="319" y="470"/>
                    </a:lnTo>
                    <a:lnTo>
                      <a:pt x="320" y="473"/>
                    </a:lnTo>
                    <a:lnTo>
                      <a:pt x="305" y="479"/>
                    </a:lnTo>
                    <a:cubicBezTo>
                      <a:pt x="298" y="439"/>
                      <a:pt x="280" y="355"/>
                      <a:pt x="278" y="341"/>
                    </a:cubicBezTo>
                    <a:cubicBezTo>
                      <a:pt x="275" y="323"/>
                      <a:pt x="269" y="226"/>
                      <a:pt x="268" y="215"/>
                    </a:cubicBezTo>
                    <a:cubicBezTo>
                      <a:pt x="268" y="206"/>
                      <a:pt x="258" y="184"/>
                      <a:pt x="249" y="171"/>
                    </a:cubicBezTo>
                    <a:moveTo>
                      <a:pt x="114" y="164"/>
                    </a:moveTo>
                    <a:cubicBezTo>
                      <a:pt x="114" y="166"/>
                      <a:pt x="113" y="168"/>
                      <a:pt x="114" y="169"/>
                    </a:cubicBezTo>
                    <a:cubicBezTo>
                      <a:pt x="114" y="171"/>
                      <a:pt x="116" y="173"/>
                      <a:pt x="118" y="174"/>
                    </a:cubicBezTo>
                    <a:lnTo>
                      <a:pt x="118" y="166"/>
                    </a:lnTo>
                    <a:lnTo>
                      <a:pt x="114" y="164"/>
                    </a:lnTo>
                    <a:close/>
                    <a:moveTo>
                      <a:pt x="222" y="147"/>
                    </a:moveTo>
                    <a:lnTo>
                      <a:pt x="232" y="752"/>
                    </a:lnTo>
                    <a:cubicBezTo>
                      <a:pt x="234" y="754"/>
                      <a:pt x="236" y="755"/>
                      <a:pt x="238" y="756"/>
                    </a:cubicBezTo>
                    <a:cubicBezTo>
                      <a:pt x="240" y="757"/>
                      <a:pt x="245" y="761"/>
                      <a:pt x="252" y="766"/>
                    </a:cubicBezTo>
                    <a:lnTo>
                      <a:pt x="243" y="162"/>
                    </a:lnTo>
                    <a:cubicBezTo>
                      <a:pt x="242" y="161"/>
                      <a:pt x="242" y="161"/>
                      <a:pt x="242" y="161"/>
                    </a:cubicBezTo>
                    <a:cubicBezTo>
                      <a:pt x="237" y="157"/>
                      <a:pt x="228" y="151"/>
                      <a:pt x="222" y="147"/>
                    </a:cubicBezTo>
                    <a:close/>
                    <a:moveTo>
                      <a:pt x="191" y="110"/>
                    </a:moveTo>
                    <a:cubicBezTo>
                      <a:pt x="191" y="110"/>
                      <a:pt x="191" y="110"/>
                      <a:pt x="190" y="111"/>
                    </a:cubicBezTo>
                    <a:lnTo>
                      <a:pt x="199" y="731"/>
                    </a:lnTo>
                    <a:cubicBezTo>
                      <a:pt x="206" y="737"/>
                      <a:pt x="217" y="744"/>
                      <a:pt x="225" y="749"/>
                    </a:cubicBezTo>
                    <a:lnTo>
                      <a:pt x="215" y="142"/>
                    </a:lnTo>
                    <a:cubicBezTo>
                      <a:pt x="214" y="142"/>
                      <a:pt x="214" y="141"/>
                      <a:pt x="214" y="141"/>
                    </a:cubicBezTo>
                    <a:cubicBezTo>
                      <a:pt x="214" y="140"/>
                      <a:pt x="208" y="139"/>
                      <a:pt x="208" y="137"/>
                    </a:cubicBezTo>
                    <a:cubicBezTo>
                      <a:pt x="208" y="135"/>
                      <a:pt x="207" y="133"/>
                      <a:pt x="204" y="131"/>
                    </a:cubicBezTo>
                    <a:cubicBezTo>
                      <a:pt x="202" y="129"/>
                      <a:pt x="198" y="119"/>
                      <a:pt x="198" y="119"/>
                    </a:cubicBezTo>
                    <a:lnTo>
                      <a:pt x="195" y="118"/>
                    </a:lnTo>
                    <a:lnTo>
                      <a:pt x="191" y="110"/>
                    </a:lnTo>
                    <a:close/>
                    <a:moveTo>
                      <a:pt x="188" y="15"/>
                    </a:moveTo>
                    <a:lnTo>
                      <a:pt x="190" y="110"/>
                    </a:lnTo>
                    <a:lnTo>
                      <a:pt x="191" y="109"/>
                    </a:lnTo>
                    <a:cubicBezTo>
                      <a:pt x="192" y="108"/>
                      <a:pt x="197" y="91"/>
                      <a:pt x="199" y="86"/>
                    </a:cubicBezTo>
                    <a:cubicBezTo>
                      <a:pt x="201" y="82"/>
                      <a:pt x="208" y="56"/>
                      <a:pt x="202" y="38"/>
                    </a:cubicBezTo>
                    <a:cubicBezTo>
                      <a:pt x="199" y="27"/>
                      <a:pt x="193" y="20"/>
                      <a:pt x="188" y="15"/>
                    </a:cubicBezTo>
                    <a:close/>
                    <a:moveTo>
                      <a:pt x="103" y="9"/>
                    </a:moveTo>
                    <a:cubicBezTo>
                      <a:pt x="99" y="11"/>
                      <a:pt x="95" y="13"/>
                      <a:pt x="92" y="16"/>
                    </a:cubicBezTo>
                    <a:cubicBezTo>
                      <a:pt x="81" y="26"/>
                      <a:pt x="80" y="31"/>
                      <a:pt x="80" y="35"/>
                    </a:cubicBezTo>
                    <a:cubicBezTo>
                      <a:pt x="81" y="42"/>
                      <a:pt x="81" y="42"/>
                      <a:pt x="85" y="44"/>
                    </a:cubicBezTo>
                    <a:lnTo>
                      <a:pt x="86" y="44"/>
                    </a:lnTo>
                    <a:lnTo>
                      <a:pt x="88" y="44"/>
                    </a:lnTo>
                    <a:cubicBezTo>
                      <a:pt x="87" y="48"/>
                      <a:pt x="85" y="54"/>
                      <a:pt x="85" y="56"/>
                    </a:cubicBezTo>
                    <a:cubicBezTo>
                      <a:pt x="85" y="58"/>
                      <a:pt x="82" y="66"/>
                      <a:pt x="82" y="70"/>
                    </a:cubicBezTo>
                    <a:cubicBezTo>
                      <a:pt x="82" y="73"/>
                      <a:pt x="82" y="77"/>
                      <a:pt x="84" y="79"/>
                    </a:cubicBezTo>
                    <a:cubicBezTo>
                      <a:pt x="86" y="81"/>
                      <a:pt x="86" y="83"/>
                      <a:pt x="86" y="85"/>
                    </a:cubicBezTo>
                    <a:cubicBezTo>
                      <a:pt x="85" y="86"/>
                      <a:pt x="82" y="92"/>
                      <a:pt x="81" y="95"/>
                    </a:cubicBezTo>
                    <a:lnTo>
                      <a:pt x="81" y="109"/>
                    </a:lnTo>
                    <a:cubicBezTo>
                      <a:pt x="82" y="109"/>
                      <a:pt x="82" y="110"/>
                      <a:pt x="83" y="110"/>
                    </a:cubicBezTo>
                    <a:lnTo>
                      <a:pt x="85" y="109"/>
                    </a:lnTo>
                    <a:cubicBezTo>
                      <a:pt x="87" y="109"/>
                      <a:pt x="89" y="110"/>
                      <a:pt x="89" y="111"/>
                    </a:cubicBezTo>
                    <a:cubicBezTo>
                      <a:pt x="89" y="114"/>
                      <a:pt x="89" y="117"/>
                      <a:pt x="89" y="118"/>
                    </a:cubicBezTo>
                    <a:cubicBezTo>
                      <a:pt x="88" y="119"/>
                      <a:pt x="94" y="119"/>
                      <a:pt x="94" y="120"/>
                    </a:cubicBezTo>
                    <a:cubicBezTo>
                      <a:pt x="94" y="122"/>
                      <a:pt x="90" y="124"/>
                      <a:pt x="90" y="126"/>
                    </a:cubicBezTo>
                    <a:cubicBezTo>
                      <a:pt x="90" y="129"/>
                      <a:pt x="92" y="130"/>
                      <a:pt x="93" y="131"/>
                    </a:cubicBezTo>
                    <a:cubicBezTo>
                      <a:pt x="95" y="132"/>
                      <a:pt x="98" y="133"/>
                      <a:pt x="98" y="134"/>
                    </a:cubicBezTo>
                    <a:cubicBezTo>
                      <a:pt x="98" y="135"/>
                      <a:pt x="96" y="143"/>
                      <a:pt x="101" y="146"/>
                    </a:cubicBezTo>
                    <a:cubicBezTo>
                      <a:pt x="102" y="146"/>
                      <a:pt x="103" y="147"/>
                      <a:pt x="105" y="147"/>
                    </a:cubicBezTo>
                    <a:lnTo>
                      <a:pt x="103" y="9"/>
                    </a:lnTo>
                    <a:close/>
                    <a:moveTo>
                      <a:pt x="114" y="4"/>
                    </a:moveTo>
                    <a:cubicBezTo>
                      <a:pt x="112" y="5"/>
                      <a:pt x="111" y="5"/>
                      <a:pt x="109" y="6"/>
                    </a:cubicBezTo>
                    <a:lnTo>
                      <a:pt x="110" y="68"/>
                    </a:lnTo>
                    <a:lnTo>
                      <a:pt x="115" y="69"/>
                    </a:lnTo>
                    <a:lnTo>
                      <a:pt x="114" y="4"/>
                    </a:lnTo>
                    <a:close/>
                    <a:moveTo>
                      <a:pt x="150" y="1"/>
                    </a:moveTo>
                    <a:lnTo>
                      <a:pt x="160" y="787"/>
                    </a:lnTo>
                    <a:cubicBezTo>
                      <a:pt x="162" y="776"/>
                      <a:pt x="168" y="752"/>
                      <a:pt x="169" y="746"/>
                    </a:cubicBezTo>
                    <a:cubicBezTo>
                      <a:pt x="171" y="739"/>
                      <a:pt x="174" y="710"/>
                      <a:pt x="175" y="707"/>
                    </a:cubicBezTo>
                    <a:cubicBezTo>
                      <a:pt x="176" y="706"/>
                      <a:pt x="178" y="701"/>
                      <a:pt x="181" y="694"/>
                    </a:cubicBezTo>
                    <a:cubicBezTo>
                      <a:pt x="184" y="703"/>
                      <a:pt x="188" y="714"/>
                      <a:pt x="192" y="722"/>
                    </a:cubicBezTo>
                    <a:lnTo>
                      <a:pt x="181" y="10"/>
                    </a:lnTo>
                    <a:cubicBezTo>
                      <a:pt x="181" y="10"/>
                      <a:pt x="180" y="10"/>
                      <a:pt x="180" y="9"/>
                    </a:cubicBezTo>
                    <a:cubicBezTo>
                      <a:pt x="174" y="6"/>
                      <a:pt x="171" y="7"/>
                      <a:pt x="170" y="6"/>
                    </a:cubicBezTo>
                    <a:cubicBezTo>
                      <a:pt x="169" y="5"/>
                      <a:pt x="167" y="2"/>
                      <a:pt x="158" y="1"/>
                    </a:cubicBezTo>
                    <a:cubicBezTo>
                      <a:pt x="156" y="1"/>
                      <a:pt x="153" y="1"/>
                      <a:pt x="150" y="1"/>
                    </a:cubicBezTo>
                    <a:close/>
                    <a:moveTo>
                      <a:pt x="136" y="0"/>
                    </a:moveTo>
                    <a:lnTo>
                      <a:pt x="136" y="0"/>
                    </a:lnTo>
                    <a:cubicBezTo>
                      <a:pt x="131" y="0"/>
                      <a:pt x="127" y="1"/>
                      <a:pt x="125" y="1"/>
                    </a:cubicBezTo>
                    <a:cubicBezTo>
                      <a:pt x="124" y="1"/>
                      <a:pt x="122" y="2"/>
                      <a:pt x="120" y="2"/>
                    </a:cubicBezTo>
                    <a:lnTo>
                      <a:pt x="122" y="77"/>
                    </a:lnTo>
                    <a:lnTo>
                      <a:pt x="110" y="75"/>
                    </a:lnTo>
                    <a:lnTo>
                      <a:pt x="111" y="149"/>
                    </a:lnTo>
                    <a:cubicBezTo>
                      <a:pt x="114" y="149"/>
                      <a:pt x="116" y="149"/>
                      <a:pt x="118" y="149"/>
                    </a:cubicBezTo>
                    <a:cubicBezTo>
                      <a:pt x="120" y="149"/>
                      <a:pt x="125" y="148"/>
                      <a:pt x="127" y="148"/>
                    </a:cubicBezTo>
                    <a:cubicBezTo>
                      <a:pt x="123" y="152"/>
                      <a:pt x="120" y="156"/>
                      <a:pt x="117" y="159"/>
                    </a:cubicBezTo>
                    <a:lnTo>
                      <a:pt x="124" y="160"/>
                    </a:lnTo>
                    <a:lnTo>
                      <a:pt x="126" y="252"/>
                    </a:lnTo>
                    <a:lnTo>
                      <a:pt x="112" y="250"/>
                    </a:lnTo>
                    <a:lnTo>
                      <a:pt x="113" y="333"/>
                    </a:lnTo>
                    <a:lnTo>
                      <a:pt x="124" y="334"/>
                    </a:lnTo>
                    <a:lnTo>
                      <a:pt x="125" y="429"/>
                    </a:lnTo>
                    <a:lnTo>
                      <a:pt x="122" y="429"/>
                    </a:lnTo>
                    <a:lnTo>
                      <a:pt x="115" y="429"/>
                    </a:lnTo>
                    <a:lnTo>
                      <a:pt x="116" y="514"/>
                    </a:lnTo>
                    <a:lnTo>
                      <a:pt x="128" y="515"/>
                    </a:lnTo>
                    <a:lnTo>
                      <a:pt x="128" y="528"/>
                    </a:lnTo>
                    <a:cubicBezTo>
                      <a:pt x="128" y="528"/>
                      <a:pt x="128" y="528"/>
                      <a:pt x="128" y="528"/>
                    </a:cubicBezTo>
                    <a:cubicBezTo>
                      <a:pt x="128" y="529"/>
                      <a:pt x="128" y="529"/>
                      <a:pt x="128" y="529"/>
                    </a:cubicBezTo>
                    <a:lnTo>
                      <a:pt x="129" y="605"/>
                    </a:lnTo>
                    <a:lnTo>
                      <a:pt x="148" y="636"/>
                    </a:lnTo>
                    <a:lnTo>
                      <a:pt x="142" y="639"/>
                    </a:lnTo>
                    <a:lnTo>
                      <a:pt x="124" y="609"/>
                    </a:lnTo>
                    <a:lnTo>
                      <a:pt x="117" y="609"/>
                    </a:lnTo>
                    <a:lnTo>
                      <a:pt x="118" y="697"/>
                    </a:lnTo>
                    <a:lnTo>
                      <a:pt x="129" y="697"/>
                    </a:lnTo>
                    <a:lnTo>
                      <a:pt x="130" y="787"/>
                    </a:lnTo>
                    <a:lnTo>
                      <a:pt x="154" y="810"/>
                    </a:lnTo>
                    <a:lnTo>
                      <a:pt x="144" y="1"/>
                    </a:lnTo>
                    <a:cubicBezTo>
                      <a:pt x="141" y="0"/>
                      <a:pt x="138" y="0"/>
                      <a:pt x="13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2" name="Freeform 3922">
                <a:extLst>
                  <a:ext uri="{FF2B5EF4-FFF2-40B4-BE49-F238E27FC236}">
                    <a16:creationId xmlns:a16="http://schemas.microsoft.com/office/drawing/2014/main" id="{B37ADCFF-A56B-4F5B-B10C-8C29213900B9}"/>
                  </a:ext>
                </a:extLst>
              </p:cNvPr>
              <p:cNvSpPr>
                <a:spLocks/>
              </p:cNvSpPr>
              <p:nvPr/>
            </p:nvSpPr>
            <p:spPr bwMode="auto">
              <a:xfrm>
                <a:off x="597" y="4946"/>
                <a:ext cx="48" cy="5"/>
              </a:xfrm>
              <a:custGeom>
                <a:avLst/>
                <a:gdLst>
                  <a:gd name="T0" fmla="*/ 85 w 85"/>
                  <a:gd name="T1" fmla="*/ 0 h 8"/>
                  <a:gd name="T2" fmla="*/ 0 w 85"/>
                  <a:gd name="T3" fmla="*/ 1 h 8"/>
                  <a:gd name="T4" fmla="*/ 0 w 85"/>
                  <a:gd name="T5" fmla="*/ 8 h 8"/>
                  <a:gd name="T6" fmla="*/ 84 w 85"/>
                  <a:gd name="T7" fmla="*/ 6 h 8"/>
                  <a:gd name="T8" fmla="*/ 84 w 85"/>
                  <a:gd name="T9" fmla="*/ 6 h 8"/>
                  <a:gd name="T10" fmla="*/ 85 w 85"/>
                  <a:gd name="T11" fmla="*/ 0 h 8"/>
                </a:gdLst>
                <a:ahLst/>
                <a:cxnLst>
                  <a:cxn ang="0">
                    <a:pos x="T0" y="T1"/>
                  </a:cxn>
                  <a:cxn ang="0">
                    <a:pos x="T2" y="T3"/>
                  </a:cxn>
                  <a:cxn ang="0">
                    <a:pos x="T4" y="T5"/>
                  </a:cxn>
                  <a:cxn ang="0">
                    <a:pos x="T6" y="T7"/>
                  </a:cxn>
                  <a:cxn ang="0">
                    <a:pos x="T8" y="T9"/>
                  </a:cxn>
                  <a:cxn ang="0">
                    <a:pos x="T10" y="T11"/>
                  </a:cxn>
                </a:cxnLst>
                <a:rect l="0" t="0" r="r" b="b"/>
                <a:pathLst>
                  <a:path w="85" h="8">
                    <a:moveTo>
                      <a:pt x="85" y="0"/>
                    </a:moveTo>
                    <a:lnTo>
                      <a:pt x="0" y="1"/>
                    </a:lnTo>
                    <a:cubicBezTo>
                      <a:pt x="0" y="3"/>
                      <a:pt x="0" y="5"/>
                      <a:pt x="0" y="8"/>
                    </a:cubicBezTo>
                    <a:lnTo>
                      <a:pt x="84" y="6"/>
                    </a:lnTo>
                    <a:cubicBezTo>
                      <a:pt x="84" y="6"/>
                      <a:pt x="84" y="6"/>
                      <a:pt x="84" y="6"/>
                    </a:cubicBezTo>
                    <a:cubicBezTo>
                      <a:pt x="85" y="4"/>
                      <a:pt x="85" y="2"/>
                      <a:pt x="8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3" name="Freeform 3923">
                <a:extLst>
                  <a:ext uri="{FF2B5EF4-FFF2-40B4-BE49-F238E27FC236}">
                    <a16:creationId xmlns:a16="http://schemas.microsoft.com/office/drawing/2014/main" id="{E4934FDD-235A-4939-B124-51499D1C513C}"/>
                  </a:ext>
                </a:extLst>
              </p:cNvPr>
              <p:cNvSpPr>
                <a:spLocks/>
              </p:cNvSpPr>
              <p:nvPr/>
            </p:nvSpPr>
            <p:spPr bwMode="auto">
              <a:xfrm>
                <a:off x="592" y="4722"/>
                <a:ext cx="4" cy="53"/>
              </a:xfrm>
              <a:custGeom>
                <a:avLst/>
                <a:gdLst>
                  <a:gd name="T0" fmla="*/ 6 w 7"/>
                  <a:gd name="T1" fmla="*/ 0 h 94"/>
                  <a:gd name="T2" fmla="*/ 0 w 7"/>
                  <a:gd name="T3" fmla="*/ 12 h 94"/>
                  <a:gd name="T4" fmla="*/ 1 w 7"/>
                  <a:gd name="T5" fmla="*/ 94 h 94"/>
                  <a:gd name="T6" fmla="*/ 4 w 7"/>
                  <a:gd name="T7" fmla="*/ 94 h 94"/>
                  <a:gd name="T8" fmla="*/ 4 w 7"/>
                  <a:gd name="T9" fmla="*/ 94 h 94"/>
                  <a:gd name="T10" fmla="*/ 7 w 7"/>
                  <a:gd name="T11" fmla="*/ 93 h 94"/>
                  <a:gd name="T12" fmla="*/ 7 w 7"/>
                  <a:gd name="T13" fmla="*/ 70 h 94"/>
                  <a:gd name="T14" fmla="*/ 3 w 7"/>
                  <a:gd name="T15" fmla="*/ 70 h 94"/>
                  <a:gd name="T16" fmla="*/ 3 w 7"/>
                  <a:gd name="T17" fmla="*/ 63 h 94"/>
                  <a:gd name="T18" fmla="*/ 7 w 7"/>
                  <a:gd name="T19" fmla="*/ 63 h 94"/>
                  <a:gd name="T20" fmla="*/ 6 w 7"/>
                  <a:gd name="T21"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4">
                    <a:moveTo>
                      <a:pt x="6" y="0"/>
                    </a:moveTo>
                    <a:cubicBezTo>
                      <a:pt x="4" y="4"/>
                      <a:pt x="2" y="8"/>
                      <a:pt x="0" y="12"/>
                    </a:cubicBezTo>
                    <a:lnTo>
                      <a:pt x="1" y="94"/>
                    </a:lnTo>
                    <a:cubicBezTo>
                      <a:pt x="2" y="94"/>
                      <a:pt x="3" y="94"/>
                      <a:pt x="4" y="94"/>
                    </a:cubicBezTo>
                    <a:lnTo>
                      <a:pt x="4" y="94"/>
                    </a:lnTo>
                    <a:cubicBezTo>
                      <a:pt x="5" y="94"/>
                      <a:pt x="7" y="93"/>
                      <a:pt x="7" y="93"/>
                    </a:cubicBezTo>
                    <a:lnTo>
                      <a:pt x="7" y="70"/>
                    </a:lnTo>
                    <a:lnTo>
                      <a:pt x="3" y="70"/>
                    </a:lnTo>
                    <a:lnTo>
                      <a:pt x="3" y="63"/>
                    </a:lnTo>
                    <a:lnTo>
                      <a:pt x="7" y="63"/>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4" name="Freeform 3924">
                <a:extLst>
                  <a:ext uri="{FF2B5EF4-FFF2-40B4-BE49-F238E27FC236}">
                    <a16:creationId xmlns:a16="http://schemas.microsoft.com/office/drawing/2014/main" id="{3361A664-9C36-45FE-9DAC-F504155463D1}"/>
                  </a:ext>
                </a:extLst>
              </p:cNvPr>
              <p:cNvSpPr>
                <a:spLocks noEditPoints="1"/>
              </p:cNvSpPr>
              <p:nvPr/>
            </p:nvSpPr>
            <p:spPr bwMode="auto">
              <a:xfrm>
                <a:off x="615" y="4472"/>
                <a:ext cx="9" cy="459"/>
              </a:xfrm>
              <a:custGeom>
                <a:avLst/>
                <a:gdLst>
                  <a:gd name="T0" fmla="*/ 13 w 16"/>
                  <a:gd name="T1" fmla="*/ 568 h 809"/>
                  <a:gd name="T2" fmla="*/ 7 w 16"/>
                  <a:gd name="T3" fmla="*/ 589 h 809"/>
                  <a:gd name="T4" fmla="*/ 10 w 16"/>
                  <a:gd name="T5" fmla="*/ 804 h 809"/>
                  <a:gd name="T6" fmla="*/ 14 w 16"/>
                  <a:gd name="T7" fmla="*/ 809 h 809"/>
                  <a:gd name="T8" fmla="*/ 16 w 16"/>
                  <a:gd name="T9" fmla="*/ 809 h 809"/>
                  <a:gd name="T10" fmla="*/ 16 w 16"/>
                  <a:gd name="T11" fmla="*/ 788 h 809"/>
                  <a:gd name="T12" fmla="*/ 14 w 16"/>
                  <a:gd name="T13" fmla="*/ 788 h 809"/>
                  <a:gd name="T14" fmla="*/ 13 w 16"/>
                  <a:gd name="T15" fmla="*/ 781 h 809"/>
                  <a:gd name="T16" fmla="*/ 16 w 16"/>
                  <a:gd name="T17" fmla="*/ 781 h 809"/>
                  <a:gd name="T18" fmla="*/ 15 w 16"/>
                  <a:gd name="T19" fmla="*/ 698 h 809"/>
                  <a:gd name="T20" fmla="*/ 11 w 16"/>
                  <a:gd name="T21" fmla="*/ 698 h 809"/>
                  <a:gd name="T22" fmla="*/ 11 w 16"/>
                  <a:gd name="T23" fmla="*/ 691 h 809"/>
                  <a:gd name="T24" fmla="*/ 15 w 16"/>
                  <a:gd name="T25" fmla="*/ 691 h 809"/>
                  <a:gd name="T26" fmla="*/ 14 w 16"/>
                  <a:gd name="T27" fmla="*/ 603 h 809"/>
                  <a:gd name="T28" fmla="*/ 10 w 16"/>
                  <a:gd name="T29" fmla="*/ 603 h 809"/>
                  <a:gd name="T30" fmla="*/ 10 w 16"/>
                  <a:gd name="T31" fmla="*/ 597 h 809"/>
                  <a:gd name="T32" fmla="*/ 14 w 16"/>
                  <a:gd name="T33" fmla="*/ 597 h 809"/>
                  <a:gd name="T34" fmla="*/ 13 w 16"/>
                  <a:gd name="T35" fmla="*/ 568 h 809"/>
                  <a:gd name="T36" fmla="*/ 9 w 16"/>
                  <a:gd name="T37" fmla="*/ 204 h 809"/>
                  <a:gd name="T38" fmla="*/ 7 w 16"/>
                  <a:gd name="T39" fmla="*/ 208 h 809"/>
                  <a:gd name="T40" fmla="*/ 3 w 16"/>
                  <a:gd name="T41" fmla="*/ 222 h 809"/>
                  <a:gd name="T42" fmla="*/ 6 w 16"/>
                  <a:gd name="T43" fmla="*/ 523 h 809"/>
                  <a:gd name="T44" fmla="*/ 7 w 16"/>
                  <a:gd name="T45" fmla="*/ 523 h 809"/>
                  <a:gd name="T46" fmla="*/ 9 w 16"/>
                  <a:gd name="T47" fmla="*/ 523 h 809"/>
                  <a:gd name="T48" fmla="*/ 13 w 16"/>
                  <a:gd name="T49" fmla="*/ 523 h 809"/>
                  <a:gd name="T50" fmla="*/ 13 w 16"/>
                  <a:gd name="T51" fmla="*/ 515 h 809"/>
                  <a:gd name="T52" fmla="*/ 9 w 16"/>
                  <a:gd name="T53" fmla="*/ 514 h 809"/>
                  <a:gd name="T54" fmla="*/ 10 w 16"/>
                  <a:gd name="T55" fmla="*/ 508 h 809"/>
                  <a:gd name="T56" fmla="*/ 13 w 16"/>
                  <a:gd name="T57" fmla="*/ 508 h 809"/>
                  <a:gd name="T58" fmla="*/ 12 w 16"/>
                  <a:gd name="T59" fmla="*/ 423 h 809"/>
                  <a:gd name="T60" fmla="*/ 8 w 16"/>
                  <a:gd name="T61" fmla="*/ 423 h 809"/>
                  <a:gd name="T62" fmla="*/ 8 w 16"/>
                  <a:gd name="T63" fmla="*/ 423 h 809"/>
                  <a:gd name="T64" fmla="*/ 8 w 16"/>
                  <a:gd name="T65" fmla="*/ 417 h 809"/>
                  <a:gd name="T66" fmla="*/ 11 w 16"/>
                  <a:gd name="T67" fmla="*/ 417 h 809"/>
                  <a:gd name="T68" fmla="*/ 10 w 16"/>
                  <a:gd name="T69" fmla="*/ 334 h 809"/>
                  <a:gd name="T70" fmla="*/ 7 w 16"/>
                  <a:gd name="T71" fmla="*/ 333 h 809"/>
                  <a:gd name="T72" fmla="*/ 8 w 16"/>
                  <a:gd name="T73" fmla="*/ 327 h 809"/>
                  <a:gd name="T74" fmla="*/ 10 w 16"/>
                  <a:gd name="T75" fmla="*/ 327 h 809"/>
                  <a:gd name="T76" fmla="*/ 9 w 16"/>
                  <a:gd name="T77" fmla="*/ 244 h 809"/>
                  <a:gd name="T78" fmla="*/ 6 w 16"/>
                  <a:gd name="T79" fmla="*/ 243 h 809"/>
                  <a:gd name="T80" fmla="*/ 7 w 16"/>
                  <a:gd name="T81" fmla="*/ 237 h 809"/>
                  <a:gd name="T82" fmla="*/ 9 w 16"/>
                  <a:gd name="T83" fmla="*/ 237 h 809"/>
                  <a:gd name="T84" fmla="*/ 9 w 16"/>
                  <a:gd name="T85" fmla="*/ 204 h 809"/>
                  <a:gd name="T86" fmla="*/ 6 w 16"/>
                  <a:gd name="T87" fmla="*/ 0 h 809"/>
                  <a:gd name="T88" fmla="*/ 0 w 16"/>
                  <a:gd name="T89" fmla="*/ 3 h 809"/>
                  <a:gd name="T90" fmla="*/ 2 w 16"/>
                  <a:gd name="T91" fmla="*/ 141 h 809"/>
                  <a:gd name="T92" fmla="*/ 8 w 16"/>
                  <a:gd name="T93" fmla="*/ 143 h 809"/>
                  <a:gd name="T94" fmla="*/ 7 w 16"/>
                  <a:gd name="T95" fmla="*/ 69 h 809"/>
                  <a:gd name="T96" fmla="*/ 4 w 16"/>
                  <a:gd name="T97" fmla="*/ 68 h 809"/>
                  <a:gd name="T98" fmla="*/ 5 w 16"/>
                  <a:gd name="T99" fmla="*/ 61 h 809"/>
                  <a:gd name="T100" fmla="*/ 7 w 16"/>
                  <a:gd name="T101" fmla="*/ 62 h 809"/>
                  <a:gd name="T102" fmla="*/ 6 w 16"/>
                  <a:gd name="T103" fmla="*/ 0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809">
                    <a:moveTo>
                      <a:pt x="13" y="568"/>
                    </a:moveTo>
                    <a:cubicBezTo>
                      <a:pt x="12" y="573"/>
                      <a:pt x="9" y="581"/>
                      <a:pt x="7" y="589"/>
                    </a:cubicBezTo>
                    <a:lnTo>
                      <a:pt x="10" y="804"/>
                    </a:lnTo>
                    <a:lnTo>
                      <a:pt x="14" y="809"/>
                    </a:lnTo>
                    <a:lnTo>
                      <a:pt x="16" y="809"/>
                    </a:lnTo>
                    <a:lnTo>
                      <a:pt x="16" y="788"/>
                    </a:lnTo>
                    <a:lnTo>
                      <a:pt x="14" y="788"/>
                    </a:lnTo>
                    <a:lnTo>
                      <a:pt x="13" y="781"/>
                    </a:lnTo>
                    <a:lnTo>
                      <a:pt x="16" y="781"/>
                    </a:lnTo>
                    <a:lnTo>
                      <a:pt x="15" y="698"/>
                    </a:lnTo>
                    <a:lnTo>
                      <a:pt x="11" y="698"/>
                    </a:lnTo>
                    <a:lnTo>
                      <a:pt x="11" y="691"/>
                    </a:lnTo>
                    <a:lnTo>
                      <a:pt x="15" y="691"/>
                    </a:lnTo>
                    <a:lnTo>
                      <a:pt x="14" y="603"/>
                    </a:lnTo>
                    <a:lnTo>
                      <a:pt x="10" y="603"/>
                    </a:lnTo>
                    <a:lnTo>
                      <a:pt x="10" y="597"/>
                    </a:lnTo>
                    <a:lnTo>
                      <a:pt x="14" y="597"/>
                    </a:lnTo>
                    <a:lnTo>
                      <a:pt x="13" y="568"/>
                    </a:lnTo>
                    <a:close/>
                    <a:moveTo>
                      <a:pt x="9" y="204"/>
                    </a:moveTo>
                    <a:cubicBezTo>
                      <a:pt x="8" y="205"/>
                      <a:pt x="8" y="206"/>
                      <a:pt x="7" y="208"/>
                    </a:cubicBezTo>
                    <a:cubicBezTo>
                      <a:pt x="6" y="211"/>
                      <a:pt x="5" y="216"/>
                      <a:pt x="3" y="222"/>
                    </a:cubicBezTo>
                    <a:lnTo>
                      <a:pt x="6" y="523"/>
                    </a:lnTo>
                    <a:cubicBezTo>
                      <a:pt x="7" y="523"/>
                      <a:pt x="7" y="523"/>
                      <a:pt x="7" y="523"/>
                    </a:cubicBezTo>
                    <a:lnTo>
                      <a:pt x="9" y="523"/>
                    </a:lnTo>
                    <a:cubicBezTo>
                      <a:pt x="10" y="523"/>
                      <a:pt x="11" y="523"/>
                      <a:pt x="13" y="523"/>
                    </a:cubicBezTo>
                    <a:lnTo>
                      <a:pt x="13" y="515"/>
                    </a:lnTo>
                    <a:lnTo>
                      <a:pt x="9" y="514"/>
                    </a:lnTo>
                    <a:lnTo>
                      <a:pt x="10" y="508"/>
                    </a:lnTo>
                    <a:lnTo>
                      <a:pt x="13" y="508"/>
                    </a:lnTo>
                    <a:lnTo>
                      <a:pt x="12" y="423"/>
                    </a:lnTo>
                    <a:lnTo>
                      <a:pt x="8" y="423"/>
                    </a:lnTo>
                    <a:lnTo>
                      <a:pt x="8" y="423"/>
                    </a:lnTo>
                    <a:lnTo>
                      <a:pt x="8" y="417"/>
                    </a:lnTo>
                    <a:lnTo>
                      <a:pt x="11" y="417"/>
                    </a:lnTo>
                    <a:lnTo>
                      <a:pt x="10" y="334"/>
                    </a:lnTo>
                    <a:lnTo>
                      <a:pt x="7" y="333"/>
                    </a:lnTo>
                    <a:lnTo>
                      <a:pt x="8" y="327"/>
                    </a:lnTo>
                    <a:lnTo>
                      <a:pt x="10" y="327"/>
                    </a:lnTo>
                    <a:lnTo>
                      <a:pt x="9" y="244"/>
                    </a:lnTo>
                    <a:lnTo>
                      <a:pt x="6" y="243"/>
                    </a:lnTo>
                    <a:lnTo>
                      <a:pt x="7" y="237"/>
                    </a:lnTo>
                    <a:lnTo>
                      <a:pt x="9" y="237"/>
                    </a:lnTo>
                    <a:lnTo>
                      <a:pt x="9" y="204"/>
                    </a:lnTo>
                    <a:moveTo>
                      <a:pt x="6" y="0"/>
                    </a:moveTo>
                    <a:cubicBezTo>
                      <a:pt x="4" y="1"/>
                      <a:pt x="2" y="2"/>
                      <a:pt x="0" y="3"/>
                    </a:cubicBezTo>
                    <a:lnTo>
                      <a:pt x="2" y="141"/>
                    </a:lnTo>
                    <a:cubicBezTo>
                      <a:pt x="4" y="142"/>
                      <a:pt x="6" y="142"/>
                      <a:pt x="8" y="143"/>
                    </a:cubicBezTo>
                    <a:lnTo>
                      <a:pt x="7" y="69"/>
                    </a:lnTo>
                    <a:lnTo>
                      <a:pt x="4" y="68"/>
                    </a:lnTo>
                    <a:lnTo>
                      <a:pt x="5" y="61"/>
                    </a:lnTo>
                    <a:lnTo>
                      <a:pt x="7" y="62"/>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5" name="Freeform 3925">
                <a:extLst>
                  <a:ext uri="{FF2B5EF4-FFF2-40B4-BE49-F238E27FC236}">
                    <a16:creationId xmlns:a16="http://schemas.microsoft.com/office/drawing/2014/main" id="{A30652EB-EB69-42DC-97C5-747A4C02F409}"/>
                  </a:ext>
                </a:extLst>
              </p:cNvPr>
              <p:cNvSpPr>
                <a:spLocks/>
              </p:cNvSpPr>
              <p:nvPr/>
            </p:nvSpPr>
            <p:spPr bwMode="auto">
              <a:xfrm>
                <a:off x="659" y="4474"/>
                <a:ext cx="10" cy="409"/>
              </a:xfrm>
              <a:custGeom>
                <a:avLst/>
                <a:gdLst>
                  <a:gd name="T0" fmla="*/ 0 w 18"/>
                  <a:gd name="T1" fmla="*/ 0 h 721"/>
                  <a:gd name="T2" fmla="*/ 11 w 18"/>
                  <a:gd name="T3" fmla="*/ 712 h 721"/>
                  <a:gd name="T4" fmla="*/ 11 w 18"/>
                  <a:gd name="T5" fmla="*/ 713 h 721"/>
                  <a:gd name="T6" fmla="*/ 18 w 18"/>
                  <a:gd name="T7" fmla="*/ 721 h 721"/>
                  <a:gd name="T8" fmla="*/ 8 w 18"/>
                  <a:gd name="T9" fmla="*/ 101 h 721"/>
                  <a:gd name="T10" fmla="*/ 8 w 18"/>
                  <a:gd name="T11" fmla="*/ 101 h 721"/>
                  <a:gd name="T12" fmla="*/ 8 w 18"/>
                  <a:gd name="T13" fmla="*/ 100 h 721"/>
                  <a:gd name="T14" fmla="*/ 8 w 18"/>
                  <a:gd name="T15" fmla="*/ 100 h 721"/>
                  <a:gd name="T16" fmla="*/ 7 w 18"/>
                  <a:gd name="T17" fmla="*/ 5 h 721"/>
                  <a:gd name="T18" fmla="*/ 0 w 18"/>
                  <a:gd name="T19"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721">
                    <a:moveTo>
                      <a:pt x="0" y="0"/>
                    </a:moveTo>
                    <a:lnTo>
                      <a:pt x="11" y="712"/>
                    </a:lnTo>
                    <a:cubicBezTo>
                      <a:pt x="11" y="712"/>
                      <a:pt x="11" y="713"/>
                      <a:pt x="11" y="713"/>
                    </a:cubicBezTo>
                    <a:cubicBezTo>
                      <a:pt x="13" y="715"/>
                      <a:pt x="15" y="718"/>
                      <a:pt x="18" y="721"/>
                    </a:cubicBezTo>
                    <a:lnTo>
                      <a:pt x="8" y="101"/>
                    </a:lnTo>
                    <a:cubicBezTo>
                      <a:pt x="8" y="101"/>
                      <a:pt x="8" y="101"/>
                      <a:pt x="8" y="101"/>
                    </a:cubicBezTo>
                    <a:lnTo>
                      <a:pt x="8" y="100"/>
                    </a:lnTo>
                    <a:lnTo>
                      <a:pt x="8" y="100"/>
                    </a:lnTo>
                    <a:lnTo>
                      <a:pt x="7" y="5"/>
                    </a:lnTo>
                    <a:cubicBezTo>
                      <a:pt x="5" y="3"/>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6" name="Freeform 3926">
                <a:extLst>
                  <a:ext uri="{FF2B5EF4-FFF2-40B4-BE49-F238E27FC236}">
                    <a16:creationId xmlns:a16="http://schemas.microsoft.com/office/drawing/2014/main" id="{53924312-0AE6-439A-8DEA-2E88FB1D6973}"/>
                  </a:ext>
                </a:extLst>
              </p:cNvPr>
              <p:cNvSpPr>
                <a:spLocks/>
              </p:cNvSpPr>
              <p:nvPr/>
            </p:nvSpPr>
            <p:spPr bwMode="auto">
              <a:xfrm>
                <a:off x="678" y="4549"/>
                <a:ext cx="10" cy="346"/>
              </a:xfrm>
              <a:custGeom>
                <a:avLst/>
                <a:gdLst>
                  <a:gd name="T0" fmla="*/ 0 w 17"/>
                  <a:gd name="T1" fmla="*/ 0 h 610"/>
                  <a:gd name="T2" fmla="*/ 10 w 17"/>
                  <a:gd name="T3" fmla="*/ 607 h 610"/>
                  <a:gd name="T4" fmla="*/ 17 w 17"/>
                  <a:gd name="T5" fmla="*/ 610 h 610"/>
                  <a:gd name="T6" fmla="*/ 7 w 17"/>
                  <a:gd name="T7" fmla="*/ 5 h 610"/>
                  <a:gd name="T8" fmla="*/ 0 w 17"/>
                  <a:gd name="T9" fmla="*/ 0 h 610"/>
                </a:gdLst>
                <a:ahLst/>
                <a:cxnLst>
                  <a:cxn ang="0">
                    <a:pos x="T0" y="T1"/>
                  </a:cxn>
                  <a:cxn ang="0">
                    <a:pos x="T2" y="T3"/>
                  </a:cxn>
                  <a:cxn ang="0">
                    <a:pos x="T4" y="T5"/>
                  </a:cxn>
                  <a:cxn ang="0">
                    <a:pos x="T6" y="T7"/>
                  </a:cxn>
                  <a:cxn ang="0">
                    <a:pos x="T8" y="T9"/>
                  </a:cxn>
                </a:cxnLst>
                <a:rect l="0" t="0" r="r" b="b"/>
                <a:pathLst>
                  <a:path w="17" h="610">
                    <a:moveTo>
                      <a:pt x="0" y="0"/>
                    </a:moveTo>
                    <a:lnTo>
                      <a:pt x="10" y="607"/>
                    </a:lnTo>
                    <a:cubicBezTo>
                      <a:pt x="13" y="608"/>
                      <a:pt x="15" y="609"/>
                      <a:pt x="17" y="610"/>
                    </a:cubicBezTo>
                    <a:lnTo>
                      <a:pt x="7" y="5"/>
                    </a:lnTo>
                    <a:cubicBezTo>
                      <a:pt x="4" y="3"/>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7" name="Freeform 3927">
                <a:extLst>
                  <a:ext uri="{FF2B5EF4-FFF2-40B4-BE49-F238E27FC236}">
                    <a16:creationId xmlns:a16="http://schemas.microsoft.com/office/drawing/2014/main" id="{82AF623E-9D02-4204-932D-1E661B7B1830}"/>
                  </a:ext>
                </a:extLst>
              </p:cNvPr>
              <p:cNvSpPr>
                <a:spLocks/>
              </p:cNvSpPr>
              <p:nvPr/>
            </p:nvSpPr>
            <p:spPr bwMode="auto">
              <a:xfrm>
                <a:off x="576" y="4759"/>
                <a:ext cx="4" cy="14"/>
              </a:xfrm>
              <a:custGeom>
                <a:avLst/>
                <a:gdLst>
                  <a:gd name="T0" fmla="*/ 1 w 8"/>
                  <a:gd name="T1" fmla="*/ 0 h 25"/>
                  <a:gd name="T2" fmla="*/ 0 w 8"/>
                  <a:gd name="T3" fmla="*/ 7 h 25"/>
                  <a:gd name="T4" fmla="*/ 2 w 8"/>
                  <a:gd name="T5" fmla="*/ 7 h 25"/>
                  <a:gd name="T6" fmla="*/ 2 w 8"/>
                  <a:gd name="T7" fmla="*/ 17 h 25"/>
                  <a:gd name="T8" fmla="*/ 8 w 8"/>
                  <a:gd name="T9" fmla="*/ 25 h 25"/>
                  <a:gd name="T10" fmla="*/ 8 w 8"/>
                  <a:gd name="T11" fmla="*/ 1 h 25"/>
                  <a:gd name="T12" fmla="*/ 1 w 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8" h="25">
                    <a:moveTo>
                      <a:pt x="1" y="0"/>
                    </a:moveTo>
                    <a:cubicBezTo>
                      <a:pt x="0" y="2"/>
                      <a:pt x="0" y="5"/>
                      <a:pt x="0" y="7"/>
                    </a:cubicBezTo>
                    <a:lnTo>
                      <a:pt x="2" y="7"/>
                    </a:lnTo>
                    <a:lnTo>
                      <a:pt x="2" y="17"/>
                    </a:lnTo>
                    <a:cubicBezTo>
                      <a:pt x="4" y="20"/>
                      <a:pt x="6" y="23"/>
                      <a:pt x="8" y="25"/>
                    </a:cubicBezTo>
                    <a:lnTo>
                      <a:pt x="8" y="1"/>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8" name="Freeform 3928">
                <a:extLst>
                  <a:ext uri="{FF2B5EF4-FFF2-40B4-BE49-F238E27FC236}">
                    <a16:creationId xmlns:a16="http://schemas.microsoft.com/office/drawing/2014/main" id="{FC4458B2-4D32-4B81-8751-EA55EE52CE44}"/>
                  </a:ext>
                </a:extLst>
              </p:cNvPr>
              <p:cNvSpPr>
                <a:spLocks noEditPoints="1"/>
              </p:cNvSpPr>
              <p:nvPr/>
            </p:nvSpPr>
            <p:spPr bwMode="auto">
              <a:xfrm>
                <a:off x="620" y="4760"/>
                <a:ext cx="10" cy="54"/>
              </a:xfrm>
              <a:custGeom>
                <a:avLst/>
                <a:gdLst>
                  <a:gd name="T0" fmla="*/ 16 w 17"/>
                  <a:gd name="T1" fmla="*/ 15 h 95"/>
                  <a:gd name="T2" fmla="*/ 13 w 17"/>
                  <a:gd name="T3" fmla="*/ 23 h 95"/>
                  <a:gd name="T4" fmla="*/ 10 w 17"/>
                  <a:gd name="T5" fmla="*/ 38 h 95"/>
                  <a:gd name="T6" fmla="*/ 11 w 17"/>
                  <a:gd name="T7" fmla="*/ 89 h 95"/>
                  <a:gd name="T8" fmla="*/ 5 w 17"/>
                  <a:gd name="T9" fmla="*/ 89 h 95"/>
                  <a:gd name="T10" fmla="*/ 1 w 17"/>
                  <a:gd name="T11" fmla="*/ 89 h 95"/>
                  <a:gd name="T12" fmla="*/ 1 w 17"/>
                  <a:gd name="T13" fmla="*/ 95 h 95"/>
                  <a:gd name="T14" fmla="*/ 5 w 17"/>
                  <a:gd name="T15" fmla="*/ 95 h 95"/>
                  <a:gd name="T16" fmla="*/ 12 w 17"/>
                  <a:gd name="T17" fmla="*/ 95 h 95"/>
                  <a:gd name="T18" fmla="*/ 11 w 17"/>
                  <a:gd name="T19" fmla="*/ 93 h 95"/>
                  <a:gd name="T20" fmla="*/ 17 w 17"/>
                  <a:gd name="T21" fmla="*/ 90 h 95"/>
                  <a:gd name="T22" fmla="*/ 17 w 17"/>
                  <a:gd name="T23" fmla="*/ 91 h 95"/>
                  <a:gd name="T24" fmla="*/ 16 w 17"/>
                  <a:gd name="T25" fmla="*/ 15 h 95"/>
                  <a:gd name="T26" fmla="*/ 1 w 17"/>
                  <a:gd name="T27" fmla="*/ 0 h 95"/>
                  <a:gd name="T28" fmla="*/ 0 w 17"/>
                  <a:gd name="T29" fmla="*/ 6 h 95"/>
                  <a:gd name="T30" fmla="*/ 4 w 17"/>
                  <a:gd name="T31" fmla="*/ 7 h 95"/>
                  <a:gd name="T32" fmla="*/ 9 w 17"/>
                  <a:gd name="T33" fmla="*/ 7 h 95"/>
                  <a:gd name="T34" fmla="*/ 9 w 17"/>
                  <a:gd name="T35" fmla="*/ 15 h 95"/>
                  <a:gd name="T36" fmla="*/ 16 w 17"/>
                  <a:gd name="T37" fmla="*/ 14 h 95"/>
                  <a:gd name="T38" fmla="*/ 16 w 17"/>
                  <a:gd name="T39" fmla="*/ 1 h 95"/>
                  <a:gd name="T40" fmla="*/ 4 w 17"/>
                  <a:gd name="T41" fmla="*/ 0 h 95"/>
                  <a:gd name="T42" fmla="*/ 1 w 17"/>
                  <a:gd name="T4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95">
                    <a:moveTo>
                      <a:pt x="16" y="15"/>
                    </a:moveTo>
                    <a:cubicBezTo>
                      <a:pt x="14" y="19"/>
                      <a:pt x="13" y="22"/>
                      <a:pt x="13" y="23"/>
                    </a:cubicBezTo>
                    <a:cubicBezTo>
                      <a:pt x="12" y="25"/>
                      <a:pt x="11" y="32"/>
                      <a:pt x="10" y="38"/>
                    </a:cubicBezTo>
                    <a:lnTo>
                      <a:pt x="11" y="89"/>
                    </a:lnTo>
                    <a:lnTo>
                      <a:pt x="5" y="89"/>
                    </a:lnTo>
                    <a:lnTo>
                      <a:pt x="1" y="89"/>
                    </a:lnTo>
                    <a:lnTo>
                      <a:pt x="1" y="95"/>
                    </a:lnTo>
                    <a:lnTo>
                      <a:pt x="5" y="95"/>
                    </a:lnTo>
                    <a:lnTo>
                      <a:pt x="12" y="95"/>
                    </a:lnTo>
                    <a:lnTo>
                      <a:pt x="11" y="93"/>
                    </a:lnTo>
                    <a:lnTo>
                      <a:pt x="17" y="90"/>
                    </a:lnTo>
                    <a:lnTo>
                      <a:pt x="17" y="91"/>
                    </a:lnTo>
                    <a:lnTo>
                      <a:pt x="16" y="15"/>
                    </a:lnTo>
                    <a:close/>
                    <a:moveTo>
                      <a:pt x="1" y="0"/>
                    </a:moveTo>
                    <a:lnTo>
                      <a:pt x="0" y="6"/>
                    </a:lnTo>
                    <a:lnTo>
                      <a:pt x="4" y="7"/>
                    </a:lnTo>
                    <a:lnTo>
                      <a:pt x="9" y="7"/>
                    </a:lnTo>
                    <a:lnTo>
                      <a:pt x="9" y="15"/>
                    </a:lnTo>
                    <a:cubicBezTo>
                      <a:pt x="12" y="15"/>
                      <a:pt x="14" y="15"/>
                      <a:pt x="16" y="14"/>
                    </a:cubicBezTo>
                    <a:lnTo>
                      <a:pt x="16" y="1"/>
                    </a:lnTo>
                    <a:lnTo>
                      <a:pt x="4" y="0"/>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9" name="Freeform 3929">
                <a:extLst>
                  <a:ext uri="{FF2B5EF4-FFF2-40B4-BE49-F238E27FC236}">
                    <a16:creationId xmlns:a16="http://schemas.microsoft.com/office/drawing/2014/main" id="{77D632CF-766D-4183-B3C6-70915ECA36D3}"/>
                  </a:ext>
                </a:extLst>
              </p:cNvPr>
              <p:cNvSpPr>
                <a:spLocks/>
              </p:cNvSpPr>
              <p:nvPr/>
            </p:nvSpPr>
            <p:spPr bwMode="auto">
              <a:xfrm>
                <a:off x="598" y="4841"/>
                <a:ext cx="10" cy="78"/>
              </a:xfrm>
              <a:custGeom>
                <a:avLst/>
                <a:gdLst>
                  <a:gd name="T0" fmla="*/ 15 w 17"/>
                  <a:gd name="T1" fmla="*/ 0 h 138"/>
                  <a:gd name="T2" fmla="*/ 15 w 17"/>
                  <a:gd name="T3" fmla="*/ 2 h 138"/>
                  <a:gd name="T4" fmla="*/ 9 w 17"/>
                  <a:gd name="T5" fmla="*/ 34 h 138"/>
                  <a:gd name="T6" fmla="*/ 10 w 17"/>
                  <a:gd name="T7" fmla="*/ 131 h 138"/>
                  <a:gd name="T8" fmla="*/ 1 w 17"/>
                  <a:gd name="T9" fmla="*/ 131 h 138"/>
                  <a:gd name="T10" fmla="*/ 0 w 17"/>
                  <a:gd name="T11" fmla="*/ 138 h 138"/>
                  <a:gd name="T12" fmla="*/ 12 w 17"/>
                  <a:gd name="T13" fmla="*/ 138 h 138"/>
                  <a:gd name="T14" fmla="*/ 11 w 17"/>
                  <a:gd name="T15" fmla="*/ 137 h 138"/>
                  <a:gd name="T16" fmla="*/ 16 w 17"/>
                  <a:gd name="T17" fmla="*/ 132 h 138"/>
                  <a:gd name="T18" fmla="*/ 17 w 17"/>
                  <a:gd name="T19" fmla="*/ 133 h 138"/>
                  <a:gd name="T20" fmla="*/ 15 w 17"/>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38">
                    <a:moveTo>
                      <a:pt x="15" y="0"/>
                    </a:moveTo>
                    <a:cubicBezTo>
                      <a:pt x="15" y="1"/>
                      <a:pt x="15" y="1"/>
                      <a:pt x="15" y="2"/>
                    </a:cubicBezTo>
                    <a:cubicBezTo>
                      <a:pt x="13" y="5"/>
                      <a:pt x="11" y="20"/>
                      <a:pt x="9" y="34"/>
                    </a:cubicBezTo>
                    <a:lnTo>
                      <a:pt x="10" y="131"/>
                    </a:lnTo>
                    <a:lnTo>
                      <a:pt x="1" y="131"/>
                    </a:lnTo>
                    <a:cubicBezTo>
                      <a:pt x="1" y="133"/>
                      <a:pt x="1" y="135"/>
                      <a:pt x="0" y="138"/>
                    </a:cubicBezTo>
                    <a:lnTo>
                      <a:pt x="12" y="138"/>
                    </a:lnTo>
                    <a:lnTo>
                      <a:pt x="11" y="137"/>
                    </a:lnTo>
                    <a:lnTo>
                      <a:pt x="16" y="132"/>
                    </a:lnTo>
                    <a:lnTo>
                      <a:pt x="17" y="133"/>
                    </a:lnTo>
                    <a:lnTo>
                      <a:pt x="1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0" name="Freeform 3930">
                <a:extLst>
                  <a:ext uri="{FF2B5EF4-FFF2-40B4-BE49-F238E27FC236}">
                    <a16:creationId xmlns:a16="http://schemas.microsoft.com/office/drawing/2014/main" id="{0915A57D-88F7-4C02-8CAF-AA42385C33DE}"/>
                  </a:ext>
                </a:extLst>
              </p:cNvPr>
              <p:cNvSpPr>
                <a:spLocks/>
              </p:cNvSpPr>
              <p:nvPr/>
            </p:nvSpPr>
            <p:spPr bwMode="auto">
              <a:xfrm>
                <a:off x="621" y="4864"/>
                <a:ext cx="9" cy="55"/>
              </a:xfrm>
              <a:custGeom>
                <a:avLst/>
                <a:gdLst>
                  <a:gd name="T0" fmla="*/ 15 w 16"/>
                  <a:gd name="T1" fmla="*/ 0 h 97"/>
                  <a:gd name="T2" fmla="*/ 4 w 16"/>
                  <a:gd name="T3" fmla="*/ 0 h 97"/>
                  <a:gd name="T4" fmla="*/ 0 w 16"/>
                  <a:gd name="T5" fmla="*/ 0 h 97"/>
                  <a:gd name="T6" fmla="*/ 0 w 16"/>
                  <a:gd name="T7" fmla="*/ 7 h 97"/>
                  <a:gd name="T8" fmla="*/ 4 w 16"/>
                  <a:gd name="T9" fmla="*/ 7 h 97"/>
                  <a:gd name="T10" fmla="*/ 9 w 16"/>
                  <a:gd name="T11" fmla="*/ 7 h 97"/>
                  <a:gd name="T12" fmla="*/ 9 w 16"/>
                  <a:gd name="T13" fmla="*/ 89 h 97"/>
                  <a:gd name="T14" fmla="*/ 5 w 16"/>
                  <a:gd name="T15" fmla="*/ 90 h 97"/>
                  <a:gd name="T16" fmla="*/ 2 w 16"/>
                  <a:gd name="T17" fmla="*/ 90 h 97"/>
                  <a:gd name="T18" fmla="*/ 3 w 16"/>
                  <a:gd name="T19" fmla="*/ 97 h 97"/>
                  <a:gd name="T20" fmla="*/ 5 w 16"/>
                  <a:gd name="T21" fmla="*/ 97 h 97"/>
                  <a:gd name="T22" fmla="*/ 12 w 16"/>
                  <a:gd name="T23" fmla="*/ 96 h 97"/>
                  <a:gd name="T24" fmla="*/ 9 w 16"/>
                  <a:gd name="T25" fmla="*/ 93 h 97"/>
                  <a:gd name="T26" fmla="*/ 9 w 16"/>
                  <a:gd name="T27" fmla="*/ 93 h 97"/>
                  <a:gd name="T28" fmla="*/ 9 w 16"/>
                  <a:gd name="T29" fmla="*/ 93 h 97"/>
                  <a:gd name="T30" fmla="*/ 13 w 16"/>
                  <a:gd name="T31" fmla="*/ 88 h 97"/>
                  <a:gd name="T32" fmla="*/ 16 w 16"/>
                  <a:gd name="T33" fmla="*/ 90 h 97"/>
                  <a:gd name="T34" fmla="*/ 15 w 16"/>
                  <a:gd name="T3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97">
                    <a:moveTo>
                      <a:pt x="15" y="0"/>
                    </a:moveTo>
                    <a:lnTo>
                      <a:pt x="4" y="0"/>
                    </a:lnTo>
                    <a:lnTo>
                      <a:pt x="0" y="0"/>
                    </a:lnTo>
                    <a:lnTo>
                      <a:pt x="0" y="7"/>
                    </a:lnTo>
                    <a:lnTo>
                      <a:pt x="4" y="7"/>
                    </a:lnTo>
                    <a:lnTo>
                      <a:pt x="9" y="7"/>
                    </a:lnTo>
                    <a:lnTo>
                      <a:pt x="9" y="89"/>
                    </a:lnTo>
                    <a:lnTo>
                      <a:pt x="5" y="90"/>
                    </a:lnTo>
                    <a:lnTo>
                      <a:pt x="2" y="90"/>
                    </a:lnTo>
                    <a:lnTo>
                      <a:pt x="3" y="97"/>
                    </a:lnTo>
                    <a:lnTo>
                      <a:pt x="5" y="97"/>
                    </a:lnTo>
                    <a:lnTo>
                      <a:pt x="12" y="96"/>
                    </a:lnTo>
                    <a:lnTo>
                      <a:pt x="9" y="93"/>
                    </a:lnTo>
                    <a:lnTo>
                      <a:pt x="9" y="93"/>
                    </a:lnTo>
                    <a:lnTo>
                      <a:pt x="9" y="93"/>
                    </a:lnTo>
                    <a:lnTo>
                      <a:pt x="13" y="88"/>
                    </a:lnTo>
                    <a:lnTo>
                      <a:pt x="16" y="90"/>
                    </a:lnTo>
                    <a:lnTo>
                      <a:pt x="1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1" name="Freeform 3931">
                <a:extLst>
                  <a:ext uri="{FF2B5EF4-FFF2-40B4-BE49-F238E27FC236}">
                    <a16:creationId xmlns:a16="http://schemas.microsoft.com/office/drawing/2014/main" id="{C3B09C3E-BE4A-41F8-90EE-92CE38612D64}"/>
                  </a:ext>
                </a:extLst>
              </p:cNvPr>
              <p:cNvSpPr>
                <a:spLocks/>
              </p:cNvSpPr>
              <p:nvPr/>
            </p:nvSpPr>
            <p:spPr bwMode="auto">
              <a:xfrm>
                <a:off x="594" y="4708"/>
                <a:ext cx="12" cy="54"/>
              </a:xfrm>
              <a:custGeom>
                <a:avLst/>
                <a:gdLst>
                  <a:gd name="T0" fmla="*/ 13 w 21"/>
                  <a:gd name="T1" fmla="*/ 0 h 95"/>
                  <a:gd name="T2" fmla="*/ 11 w 21"/>
                  <a:gd name="T3" fmla="*/ 7 h 95"/>
                  <a:gd name="T4" fmla="*/ 15 w 21"/>
                  <a:gd name="T5" fmla="*/ 7 h 95"/>
                  <a:gd name="T6" fmla="*/ 15 w 21"/>
                  <a:gd name="T7" fmla="*/ 88 h 95"/>
                  <a:gd name="T8" fmla="*/ 4 w 21"/>
                  <a:gd name="T9" fmla="*/ 87 h 95"/>
                  <a:gd name="T10" fmla="*/ 0 w 21"/>
                  <a:gd name="T11" fmla="*/ 87 h 95"/>
                  <a:gd name="T12" fmla="*/ 0 w 21"/>
                  <a:gd name="T13" fmla="*/ 94 h 95"/>
                  <a:gd name="T14" fmla="*/ 4 w 21"/>
                  <a:gd name="T15" fmla="*/ 94 h 95"/>
                  <a:gd name="T16" fmla="*/ 12 w 21"/>
                  <a:gd name="T17" fmla="*/ 95 h 95"/>
                  <a:gd name="T18" fmla="*/ 19 w 21"/>
                  <a:gd name="T19" fmla="*/ 85 h 95"/>
                  <a:gd name="T20" fmla="*/ 21 w 21"/>
                  <a:gd name="T21" fmla="*/ 80 h 95"/>
                  <a:gd name="T22" fmla="*/ 21 w 21"/>
                  <a:gd name="T23" fmla="*/ 1 h 95"/>
                  <a:gd name="T24" fmla="*/ 13 w 21"/>
                  <a:gd name="T25"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95">
                    <a:moveTo>
                      <a:pt x="13" y="0"/>
                    </a:moveTo>
                    <a:cubicBezTo>
                      <a:pt x="12" y="3"/>
                      <a:pt x="12" y="5"/>
                      <a:pt x="11" y="7"/>
                    </a:cubicBezTo>
                    <a:lnTo>
                      <a:pt x="15" y="7"/>
                    </a:lnTo>
                    <a:lnTo>
                      <a:pt x="15" y="88"/>
                    </a:lnTo>
                    <a:lnTo>
                      <a:pt x="4" y="87"/>
                    </a:lnTo>
                    <a:lnTo>
                      <a:pt x="0" y="87"/>
                    </a:lnTo>
                    <a:lnTo>
                      <a:pt x="0" y="94"/>
                    </a:lnTo>
                    <a:lnTo>
                      <a:pt x="4" y="94"/>
                    </a:lnTo>
                    <a:lnTo>
                      <a:pt x="12" y="95"/>
                    </a:lnTo>
                    <a:cubicBezTo>
                      <a:pt x="14" y="92"/>
                      <a:pt x="18" y="88"/>
                      <a:pt x="19" y="85"/>
                    </a:cubicBezTo>
                    <a:cubicBezTo>
                      <a:pt x="20" y="84"/>
                      <a:pt x="21" y="82"/>
                      <a:pt x="21" y="80"/>
                    </a:cubicBezTo>
                    <a:lnTo>
                      <a:pt x="21" y="1"/>
                    </a:lnTo>
                    <a:lnTo>
                      <a:pt x="1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2" name="Freeform 3932">
                <a:extLst>
                  <a:ext uri="{FF2B5EF4-FFF2-40B4-BE49-F238E27FC236}">
                    <a16:creationId xmlns:a16="http://schemas.microsoft.com/office/drawing/2014/main" id="{9C2FC103-90E7-4E30-8A11-2A2100175020}"/>
                  </a:ext>
                </a:extLst>
              </p:cNvPr>
              <p:cNvSpPr>
                <a:spLocks/>
              </p:cNvSpPr>
              <p:nvPr/>
            </p:nvSpPr>
            <p:spPr bwMode="auto">
              <a:xfrm>
                <a:off x="619" y="4657"/>
                <a:ext cx="8" cy="55"/>
              </a:xfrm>
              <a:custGeom>
                <a:avLst/>
                <a:gdLst>
                  <a:gd name="T0" fmla="*/ 1 w 15"/>
                  <a:gd name="T1" fmla="*/ 0 h 96"/>
                  <a:gd name="T2" fmla="*/ 0 w 15"/>
                  <a:gd name="T3" fmla="*/ 6 h 96"/>
                  <a:gd name="T4" fmla="*/ 3 w 15"/>
                  <a:gd name="T5" fmla="*/ 7 h 96"/>
                  <a:gd name="T6" fmla="*/ 7 w 15"/>
                  <a:gd name="T7" fmla="*/ 7 h 96"/>
                  <a:gd name="T8" fmla="*/ 9 w 15"/>
                  <a:gd name="T9" fmla="*/ 90 h 96"/>
                  <a:gd name="T10" fmla="*/ 4 w 15"/>
                  <a:gd name="T11" fmla="*/ 90 h 96"/>
                  <a:gd name="T12" fmla="*/ 1 w 15"/>
                  <a:gd name="T13" fmla="*/ 90 h 96"/>
                  <a:gd name="T14" fmla="*/ 1 w 15"/>
                  <a:gd name="T15" fmla="*/ 96 h 96"/>
                  <a:gd name="T16" fmla="*/ 1 w 15"/>
                  <a:gd name="T17" fmla="*/ 96 h 96"/>
                  <a:gd name="T18" fmla="*/ 5 w 15"/>
                  <a:gd name="T19" fmla="*/ 96 h 96"/>
                  <a:gd name="T20" fmla="*/ 12 w 15"/>
                  <a:gd name="T21" fmla="*/ 96 h 96"/>
                  <a:gd name="T22" fmla="*/ 15 w 15"/>
                  <a:gd name="T23" fmla="*/ 96 h 96"/>
                  <a:gd name="T24" fmla="*/ 14 w 15"/>
                  <a:gd name="T25" fmla="*/ 1 h 96"/>
                  <a:gd name="T26" fmla="*/ 3 w 15"/>
                  <a:gd name="T27" fmla="*/ 0 h 96"/>
                  <a:gd name="T28" fmla="*/ 1 w 15"/>
                  <a:gd name="T2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96">
                    <a:moveTo>
                      <a:pt x="1" y="0"/>
                    </a:moveTo>
                    <a:lnTo>
                      <a:pt x="0" y="6"/>
                    </a:lnTo>
                    <a:lnTo>
                      <a:pt x="3" y="7"/>
                    </a:lnTo>
                    <a:lnTo>
                      <a:pt x="7" y="7"/>
                    </a:lnTo>
                    <a:lnTo>
                      <a:pt x="9" y="90"/>
                    </a:lnTo>
                    <a:lnTo>
                      <a:pt x="4" y="90"/>
                    </a:lnTo>
                    <a:lnTo>
                      <a:pt x="1" y="90"/>
                    </a:lnTo>
                    <a:lnTo>
                      <a:pt x="1" y="96"/>
                    </a:lnTo>
                    <a:lnTo>
                      <a:pt x="1" y="96"/>
                    </a:lnTo>
                    <a:lnTo>
                      <a:pt x="5" y="96"/>
                    </a:lnTo>
                    <a:lnTo>
                      <a:pt x="12" y="96"/>
                    </a:lnTo>
                    <a:lnTo>
                      <a:pt x="15" y="96"/>
                    </a:lnTo>
                    <a:lnTo>
                      <a:pt x="14" y="1"/>
                    </a:lnTo>
                    <a:lnTo>
                      <a:pt x="3" y="0"/>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3" name="Freeform 3933">
                <a:extLst>
                  <a:ext uri="{FF2B5EF4-FFF2-40B4-BE49-F238E27FC236}">
                    <a16:creationId xmlns:a16="http://schemas.microsoft.com/office/drawing/2014/main" id="{5440AADC-CCB1-4AD8-8060-B5F5903614D8}"/>
                  </a:ext>
                </a:extLst>
              </p:cNvPr>
              <p:cNvSpPr>
                <a:spLocks/>
              </p:cNvSpPr>
              <p:nvPr/>
            </p:nvSpPr>
            <p:spPr bwMode="auto">
              <a:xfrm>
                <a:off x="600" y="4637"/>
                <a:ext cx="4" cy="23"/>
              </a:xfrm>
              <a:custGeom>
                <a:avLst/>
                <a:gdLst>
                  <a:gd name="T0" fmla="*/ 7 w 7"/>
                  <a:gd name="T1" fmla="*/ 0 h 40"/>
                  <a:gd name="T2" fmla="*/ 2 w 7"/>
                  <a:gd name="T3" fmla="*/ 20 h 40"/>
                  <a:gd name="T4" fmla="*/ 1 w 7"/>
                  <a:gd name="T5" fmla="*/ 24 h 40"/>
                  <a:gd name="T6" fmla="*/ 1 w 7"/>
                  <a:gd name="T7" fmla="*/ 33 h 40"/>
                  <a:gd name="T8" fmla="*/ 0 w 7"/>
                  <a:gd name="T9" fmla="*/ 33 h 40"/>
                  <a:gd name="T10" fmla="*/ 0 w 7"/>
                  <a:gd name="T11" fmla="*/ 40 h 40"/>
                  <a:gd name="T12" fmla="*/ 7 w 7"/>
                  <a:gd name="T13" fmla="*/ 40 h 40"/>
                  <a:gd name="T14" fmla="*/ 7 w 7"/>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0">
                    <a:moveTo>
                      <a:pt x="7" y="0"/>
                    </a:moveTo>
                    <a:cubicBezTo>
                      <a:pt x="4" y="9"/>
                      <a:pt x="2" y="17"/>
                      <a:pt x="2" y="20"/>
                    </a:cubicBezTo>
                    <a:cubicBezTo>
                      <a:pt x="1" y="22"/>
                      <a:pt x="1" y="23"/>
                      <a:pt x="1" y="24"/>
                    </a:cubicBezTo>
                    <a:lnTo>
                      <a:pt x="1" y="33"/>
                    </a:lnTo>
                    <a:lnTo>
                      <a:pt x="0" y="33"/>
                    </a:lnTo>
                    <a:cubicBezTo>
                      <a:pt x="0" y="35"/>
                      <a:pt x="0" y="37"/>
                      <a:pt x="0" y="40"/>
                    </a:cubicBezTo>
                    <a:lnTo>
                      <a:pt x="7" y="40"/>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4" name="Freeform 3934">
                <a:extLst>
                  <a:ext uri="{FF2B5EF4-FFF2-40B4-BE49-F238E27FC236}">
                    <a16:creationId xmlns:a16="http://schemas.microsoft.com/office/drawing/2014/main" id="{B95EBAF8-0758-4B87-A1A7-52DC2EAD0613}"/>
                  </a:ext>
                </a:extLst>
              </p:cNvPr>
              <p:cNvSpPr>
                <a:spLocks/>
              </p:cNvSpPr>
              <p:nvPr/>
            </p:nvSpPr>
            <p:spPr bwMode="auto">
              <a:xfrm>
                <a:off x="618" y="4559"/>
                <a:ext cx="10" cy="52"/>
              </a:xfrm>
              <a:custGeom>
                <a:avLst/>
                <a:gdLst>
                  <a:gd name="T0" fmla="*/ 8 w 17"/>
                  <a:gd name="T1" fmla="*/ 0 h 93"/>
                  <a:gd name="T2" fmla="*/ 5 w 17"/>
                  <a:gd name="T3" fmla="*/ 3 h 93"/>
                  <a:gd name="T4" fmla="*/ 5 w 17"/>
                  <a:gd name="T5" fmla="*/ 5 h 93"/>
                  <a:gd name="T6" fmla="*/ 9 w 17"/>
                  <a:gd name="T7" fmla="*/ 7 h 93"/>
                  <a:gd name="T8" fmla="*/ 9 w 17"/>
                  <a:gd name="T9" fmla="*/ 15 h 93"/>
                  <a:gd name="T10" fmla="*/ 11 w 17"/>
                  <a:gd name="T11" fmla="*/ 16 h 93"/>
                  <a:gd name="T12" fmla="*/ 14 w 17"/>
                  <a:gd name="T13" fmla="*/ 23 h 93"/>
                  <a:gd name="T14" fmla="*/ 9 w 17"/>
                  <a:gd name="T15" fmla="*/ 34 h 93"/>
                  <a:gd name="T16" fmla="*/ 10 w 17"/>
                  <a:gd name="T17" fmla="*/ 85 h 93"/>
                  <a:gd name="T18" fmla="*/ 3 w 17"/>
                  <a:gd name="T19" fmla="*/ 84 h 93"/>
                  <a:gd name="T20" fmla="*/ 1 w 17"/>
                  <a:gd name="T21" fmla="*/ 84 h 93"/>
                  <a:gd name="T22" fmla="*/ 0 w 17"/>
                  <a:gd name="T23" fmla="*/ 90 h 93"/>
                  <a:gd name="T24" fmla="*/ 3 w 17"/>
                  <a:gd name="T25" fmla="*/ 91 h 93"/>
                  <a:gd name="T26" fmla="*/ 17 w 17"/>
                  <a:gd name="T27" fmla="*/ 93 h 93"/>
                  <a:gd name="T28" fmla="*/ 15 w 17"/>
                  <a:gd name="T29" fmla="*/ 1 h 93"/>
                  <a:gd name="T30" fmla="*/ 8 w 17"/>
                  <a:gd name="T3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93">
                    <a:moveTo>
                      <a:pt x="8" y="0"/>
                    </a:moveTo>
                    <a:cubicBezTo>
                      <a:pt x="6" y="2"/>
                      <a:pt x="5" y="3"/>
                      <a:pt x="5" y="3"/>
                    </a:cubicBezTo>
                    <a:cubicBezTo>
                      <a:pt x="5" y="3"/>
                      <a:pt x="5" y="4"/>
                      <a:pt x="5" y="5"/>
                    </a:cubicBezTo>
                    <a:lnTo>
                      <a:pt x="9" y="7"/>
                    </a:lnTo>
                    <a:lnTo>
                      <a:pt x="9" y="15"/>
                    </a:lnTo>
                    <a:cubicBezTo>
                      <a:pt x="10" y="15"/>
                      <a:pt x="11" y="15"/>
                      <a:pt x="11" y="16"/>
                    </a:cubicBezTo>
                    <a:cubicBezTo>
                      <a:pt x="13" y="16"/>
                      <a:pt x="14" y="23"/>
                      <a:pt x="14" y="23"/>
                    </a:cubicBezTo>
                    <a:cubicBezTo>
                      <a:pt x="14" y="23"/>
                      <a:pt x="12" y="27"/>
                      <a:pt x="9" y="34"/>
                    </a:cubicBezTo>
                    <a:lnTo>
                      <a:pt x="10" y="85"/>
                    </a:lnTo>
                    <a:lnTo>
                      <a:pt x="3" y="84"/>
                    </a:lnTo>
                    <a:lnTo>
                      <a:pt x="1" y="84"/>
                    </a:lnTo>
                    <a:lnTo>
                      <a:pt x="0" y="90"/>
                    </a:lnTo>
                    <a:lnTo>
                      <a:pt x="3" y="91"/>
                    </a:lnTo>
                    <a:lnTo>
                      <a:pt x="17" y="93"/>
                    </a:lnTo>
                    <a:lnTo>
                      <a:pt x="15" y="1"/>
                    </a:lnTo>
                    <a:lnTo>
                      <a:pt x="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5" name="Freeform 3935">
                <a:extLst>
                  <a:ext uri="{FF2B5EF4-FFF2-40B4-BE49-F238E27FC236}">
                    <a16:creationId xmlns:a16="http://schemas.microsoft.com/office/drawing/2014/main" id="{3D179DB9-A324-41CD-9A36-D8B9393AC707}"/>
                  </a:ext>
                </a:extLst>
              </p:cNvPr>
              <p:cNvSpPr>
                <a:spLocks/>
              </p:cNvSpPr>
              <p:nvPr/>
            </p:nvSpPr>
            <p:spPr bwMode="auto">
              <a:xfrm>
                <a:off x="600" y="4522"/>
                <a:ext cx="2" cy="8"/>
              </a:xfrm>
              <a:custGeom>
                <a:avLst/>
                <a:gdLst>
                  <a:gd name="T0" fmla="*/ 5 w 5"/>
                  <a:gd name="T1" fmla="*/ 0 h 14"/>
                  <a:gd name="T2" fmla="*/ 4 w 5"/>
                  <a:gd name="T3" fmla="*/ 2 h 14"/>
                  <a:gd name="T4" fmla="*/ 2 w 5"/>
                  <a:gd name="T5" fmla="*/ 12 h 14"/>
                  <a:gd name="T6" fmla="*/ 5 w 5"/>
                  <a:gd name="T7" fmla="*/ 14 h 14"/>
                  <a:gd name="T8" fmla="*/ 5 w 5"/>
                  <a:gd name="T9" fmla="*/ 0 h 14"/>
                </a:gdLst>
                <a:ahLst/>
                <a:cxnLst>
                  <a:cxn ang="0">
                    <a:pos x="T0" y="T1"/>
                  </a:cxn>
                  <a:cxn ang="0">
                    <a:pos x="T2" y="T3"/>
                  </a:cxn>
                  <a:cxn ang="0">
                    <a:pos x="T4" y="T5"/>
                  </a:cxn>
                  <a:cxn ang="0">
                    <a:pos x="T6" y="T7"/>
                  </a:cxn>
                  <a:cxn ang="0">
                    <a:pos x="T8" y="T9"/>
                  </a:cxn>
                </a:cxnLst>
                <a:rect l="0" t="0" r="r" b="b"/>
                <a:pathLst>
                  <a:path w="5" h="14">
                    <a:moveTo>
                      <a:pt x="5" y="0"/>
                    </a:moveTo>
                    <a:cubicBezTo>
                      <a:pt x="5" y="1"/>
                      <a:pt x="5" y="1"/>
                      <a:pt x="4" y="2"/>
                    </a:cubicBezTo>
                    <a:cubicBezTo>
                      <a:pt x="3" y="5"/>
                      <a:pt x="0" y="9"/>
                      <a:pt x="2" y="12"/>
                    </a:cubicBezTo>
                    <a:cubicBezTo>
                      <a:pt x="3" y="13"/>
                      <a:pt x="4" y="14"/>
                      <a:pt x="5" y="14"/>
                    </a:cubicBezTo>
                    <a:lnTo>
                      <a:pt x="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6" name="Freeform 3936">
                <a:extLst>
                  <a:ext uri="{FF2B5EF4-FFF2-40B4-BE49-F238E27FC236}">
                    <a16:creationId xmlns:a16="http://schemas.microsoft.com/office/drawing/2014/main" id="{F2CE423C-EB06-4019-BBAA-E948C44CAACF}"/>
                  </a:ext>
                </a:extLst>
              </p:cNvPr>
              <p:cNvSpPr>
                <a:spLocks/>
              </p:cNvSpPr>
              <p:nvPr/>
            </p:nvSpPr>
            <p:spPr bwMode="auto">
              <a:xfrm>
                <a:off x="617" y="4469"/>
                <a:ext cx="9" cy="43"/>
              </a:xfrm>
              <a:custGeom>
                <a:avLst/>
                <a:gdLst>
                  <a:gd name="T0" fmla="*/ 13 w 15"/>
                  <a:gd name="T1" fmla="*/ 0 h 75"/>
                  <a:gd name="T2" fmla="*/ 7 w 15"/>
                  <a:gd name="T3" fmla="*/ 2 h 75"/>
                  <a:gd name="T4" fmla="*/ 8 w 15"/>
                  <a:gd name="T5" fmla="*/ 67 h 75"/>
                  <a:gd name="T6" fmla="*/ 3 w 15"/>
                  <a:gd name="T7" fmla="*/ 66 h 75"/>
                  <a:gd name="T8" fmla="*/ 1 w 15"/>
                  <a:gd name="T9" fmla="*/ 65 h 75"/>
                  <a:gd name="T10" fmla="*/ 0 w 15"/>
                  <a:gd name="T11" fmla="*/ 72 h 75"/>
                  <a:gd name="T12" fmla="*/ 3 w 15"/>
                  <a:gd name="T13" fmla="*/ 73 h 75"/>
                  <a:gd name="T14" fmla="*/ 15 w 15"/>
                  <a:gd name="T15" fmla="*/ 75 h 75"/>
                  <a:gd name="T16" fmla="*/ 13 w 15"/>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5">
                    <a:moveTo>
                      <a:pt x="13" y="0"/>
                    </a:moveTo>
                    <a:cubicBezTo>
                      <a:pt x="12" y="1"/>
                      <a:pt x="9" y="1"/>
                      <a:pt x="7" y="2"/>
                    </a:cubicBezTo>
                    <a:lnTo>
                      <a:pt x="8" y="67"/>
                    </a:lnTo>
                    <a:lnTo>
                      <a:pt x="3" y="66"/>
                    </a:lnTo>
                    <a:lnTo>
                      <a:pt x="1" y="65"/>
                    </a:lnTo>
                    <a:lnTo>
                      <a:pt x="0" y="72"/>
                    </a:lnTo>
                    <a:lnTo>
                      <a:pt x="3" y="73"/>
                    </a:lnTo>
                    <a:lnTo>
                      <a:pt x="15" y="75"/>
                    </a:lnTo>
                    <a:lnTo>
                      <a:pt x="1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7" name="Freeform 3937">
                <a:extLst>
                  <a:ext uri="{FF2B5EF4-FFF2-40B4-BE49-F238E27FC236}">
                    <a16:creationId xmlns:a16="http://schemas.microsoft.com/office/drawing/2014/main" id="{E8DED982-D9E3-4B07-BDC5-4E75EF5C20B3}"/>
                  </a:ext>
                </a:extLst>
              </p:cNvPr>
              <p:cNvSpPr>
                <a:spLocks/>
              </p:cNvSpPr>
              <p:nvPr/>
            </p:nvSpPr>
            <p:spPr bwMode="auto">
              <a:xfrm>
                <a:off x="694" y="4560"/>
                <a:ext cx="9" cy="345"/>
              </a:xfrm>
              <a:custGeom>
                <a:avLst/>
                <a:gdLst>
                  <a:gd name="T0" fmla="*/ 0 w 16"/>
                  <a:gd name="T1" fmla="*/ 0 h 608"/>
                  <a:gd name="T2" fmla="*/ 9 w 16"/>
                  <a:gd name="T3" fmla="*/ 604 h 608"/>
                  <a:gd name="T4" fmla="*/ 16 w 16"/>
                  <a:gd name="T5" fmla="*/ 608 h 608"/>
                  <a:gd name="T6" fmla="*/ 6 w 16"/>
                  <a:gd name="T7" fmla="*/ 9 h 608"/>
                  <a:gd name="T8" fmla="*/ 0 w 16"/>
                  <a:gd name="T9" fmla="*/ 0 h 608"/>
                </a:gdLst>
                <a:ahLst/>
                <a:cxnLst>
                  <a:cxn ang="0">
                    <a:pos x="T0" y="T1"/>
                  </a:cxn>
                  <a:cxn ang="0">
                    <a:pos x="T2" y="T3"/>
                  </a:cxn>
                  <a:cxn ang="0">
                    <a:pos x="T4" y="T5"/>
                  </a:cxn>
                  <a:cxn ang="0">
                    <a:pos x="T6" y="T7"/>
                  </a:cxn>
                  <a:cxn ang="0">
                    <a:pos x="T8" y="T9"/>
                  </a:cxn>
                </a:cxnLst>
                <a:rect l="0" t="0" r="r" b="b"/>
                <a:pathLst>
                  <a:path w="16" h="608">
                    <a:moveTo>
                      <a:pt x="0" y="0"/>
                    </a:moveTo>
                    <a:lnTo>
                      <a:pt x="9" y="604"/>
                    </a:lnTo>
                    <a:cubicBezTo>
                      <a:pt x="11" y="605"/>
                      <a:pt x="14" y="607"/>
                      <a:pt x="16" y="608"/>
                    </a:cubicBezTo>
                    <a:lnTo>
                      <a:pt x="6" y="9"/>
                    </a:lnTo>
                    <a:cubicBezTo>
                      <a:pt x="4" y="5"/>
                      <a:pt x="1" y="2"/>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8" name="Freeform 3938">
                <a:extLst>
                  <a:ext uri="{FF2B5EF4-FFF2-40B4-BE49-F238E27FC236}">
                    <a16:creationId xmlns:a16="http://schemas.microsoft.com/office/drawing/2014/main" id="{C8D55A3E-1D9A-4BFB-B91F-5C48B7430D79}"/>
                  </a:ext>
                </a:extLst>
              </p:cNvPr>
              <p:cNvSpPr>
                <a:spLocks/>
              </p:cNvSpPr>
              <p:nvPr/>
            </p:nvSpPr>
            <p:spPr bwMode="auto">
              <a:xfrm>
                <a:off x="605" y="4915"/>
                <a:ext cx="18" cy="16"/>
              </a:xfrm>
              <a:custGeom>
                <a:avLst/>
                <a:gdLst>
                  <a:gd name="T0" fmla="*/ 5 w 32"/>
                  <a:gd name="T1" fmla="*/ 0 h 27"/>
                  <a:gd name="T2" fmla="*/ 0 w 32"/>
                  <a:gd name="T3" fmla="*/ 5 h 27"/>
                  <a:gd name="T4" fmla="*/ 1 w 32"/>
                  <a:gd name="T5" fmla="*/ 6 h 27"/>
                  <a:gd name="T6" fmla="*/ 23 w 32"/>
                  <a:gd name="T7" fmla="*/ 27 h 27"/>
                  <a:gd name="T8" fmla="*/ 32 w 32"/>
                  <a:gd name="T9" fmla="*/ 27 h 27"/>
                  <a:gd name="T10" fmla="*/ 28 w 32"/>
                  <a:gd name="T11" fmla="*/ 23 h 27"/>
                  <a:gd name="T12" fmla="*/ 6 w 32"/>
                  <a:gd name="T13" fmla="*/ 1 h 27"/>
                  <a:gd name="T14" fmla="*/ 5 w 32"/>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27">
                    <a:moveTo>
                      <a:pt x="5" y="0"/>
                    </a:moveTo>
                    <a:lnTo>
                      <a:pt x="0" y="5"/>
                    </a:lnTo>
                    <a:lnTo>
                      <a:pt x="1" y="6"/>
                    </a:lnTo>
                    <a:lnTo>
                      <a:pt x="23" y="27"/>
                    </a:lnTo>
                    <a:lnTo>
                      <a:pt x="32" y="27"/>
                    </a:lnTo>
                    <a:lnTo>
                      <a:pt x="28" y="23"/>
                    </a:lnTo>
                    <a:lnTo>
                      <a:pt x="6" y="1"/>
                    </a:lnTo>
                    <a:lnTo>
                      <a:pt x="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9" name="Freeform 3939">
                <a:extLst>
                  <a:ext uri="{FF2B5EF4-FFF2-40B4-BE49-F238E27FC236}">
                    <a16:creationId xmlns:a16="http://schemas.microsoft.com/office/drawing/2014/main" id="{DF412B8E-0515-4847-80F0-F34E5DB3FB4A}"/>
                  </a:ext>
                </a:extLst>
              </p:cNvPr>
              <p:cNvSpPr>
                <a:spLocks/>
              </p:cNvSpPr>
              <p:nvPr/>
            </p:nvSpPr>
            <p:spPr bwMode="auto">
              <a:xfrm>
                <a:off x="626" y="4811"/>
                <a:ext cx="14" cy="20"/>
              </a:xfrm>
              <a:custGeom>
                <a:avLst/>
                <a:gdLst>
                  <a:gd name="T0" fmla="*/ 6 w 25"/>
                  <a:gd name="T1" fmla="*/ 0 h 35"/>
                  <a:gd name="T2" fmla="*/ 0 w 25"/>
                  <a:gd name="T3" fmla="*/ 3 h 35"/>
                  <a:gd name="T4" fmla="*/ 1 w 25"/>
                  <a:gd name="T5" fmla="*/ 5 h 35"/>
                  <a:gd name="T6" fmla="*/ 19 w 25"/>
                  <a:gd name="T7" fmla="*/ 35 h 35"/>
                  <a:gd name="T8" fmla="*/ 25 w 25"/>
                  <a:gd name="T9" fmla="*/ 32 h 35"/>
                  <a:gd name="T10" fmla="*/ 6 w 25"/>
                  <a:gd name="T11" fmla="*/ 1 h 35"/>
                  <a:gd name="T12" fmla="*/ 6 w 2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25" h="35">
                    <a:moveTo>
                      <a:pt x="6" y="0"/>
                    </a:moveTo>
                    <a:lnTo>
                      <a:pt x="0" y="3"/>
                    </a:lnTo>
                    <a:lnTo>
                      <a:pt x="1" y="5"/>
                    </a:lnTo>
                    <a:lnTo>
                      <a:pt x="19" y="35"/>
                    </a:lnTo>
                    <a:lnTo>
                      <a:pt x="25" y="32"/>
                    </a:lnTo>
                    <a:lnTo>
                      <a:pt x="6" y="1"/>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0" name="Freeform 3940">
                <a:extLst>
                  <a:ext uri="{FF2B5EF4-FFF2-40B4-BE49-F238E27FC236}">
                    <a16:creationId xmlns:a16="http://schemas.microsoft.com/office/drawing/2014/main" id="{DD935072-1B50-4024-ACA2-C8344131B487}"/>
                  </a:ext>
                </a:extLst>
              </p:cNvPr>
              <p:cNvSpPr>
                <a:spLocks noEditPoints="1"/>
              </p:cNvSpPr>
              <p:nvPr/>
            </p:nvSpPr>
            <p:spPr bwMode="auto">
              <a:xfrm>
                <a:off x="626" y="4469"/>
                <a:ext cx="21" cy="462"/>
              </a:xfrm>
              <a:custGeom>
                <a:avLst/>
                <a:gdLst>
                  <a:gd name="T0" fmla="*/ 0 w 37"/>
                  <a:gd name="T1" fmla="*/ 789 h 814"/>
                  <a:gd name="T2" fmla="*/ 0 w 37"/>
                  <a:gd name="T3" fmla="*/ 789 h 814"/>
                  <a:gd name="T4" fmla="*/ 0 w 37"/>
                  <a:gd name="T5" fmla="*/ 789 h 814"/>
                  <a:gd name="T6" fmla="*/ 0 w 37"/>
                  <a:gd name="T7" fmla="*/ 789 h 814"/>
                  <a:gd name="T8" fmla="*/ 21 w 37"/>
                  <a:gd name="T9" fmla="*/ 0 h 814"/>
                  <a:gd name="T10" fmla="*/ 31 w 37"/>
                  <a:gd name="T11" fmla="*/ 809 h 814"/>
                  <a:gd name="T12" fmla="*/ 7 w 37"/>
                  <a:gd name="T13" fmla="*/ 786 h 814"/>
                  <a:gd name="T14" fmla="*/ 5 w 37"/>
                  <a:gd name="T15" fmla="*/ 784 h 814"/>
                  <a:gd name="T16" fmla="*/ 0 w 37"/>
                  <a:gd name="T17" fmla="*/ 789 h 814"/>
                  <a:gd name="T18" fmla="*/ 3 w 37"/>
                  <a:gd name="T19" fmla="*/ 792 h 814"/>
                  <a:gd name="T20" fmla="*/ 26 w 37"/>
                  <a:gd name="T21" fmla="*/ 814 h 814"/>
                  <a:gd name="T22" fmla="*/ 31 w 37"/>
                  <a:gd name="T23" fmla="*/ 814 h 814"/>
                  <a:gd name="T24" fmla="*/ 31 w 37"/>
                  <a:gd name="T25" fmla="*/ 813 h 814"/>
                  <a:gd name="T26" fmla="*/ 37 w 37"/>
                  <a:gd name="T27" fmla="*/ 790 h 814"/>
                  <a:gd name="T28" fmla="*/ 37 w 37"/>
                  <a:gd name="T29" fmla="*/ 786 h 814"/>
                  <a:gd name="T30" fmla="*/ 27 w 37"/>
                  <a:gd name="T31" fmla="*/ 0 h 814"/>
                  <a:gd name="T32" fmla="*/ 21 w 37"/>
                  <a:gd name="T33"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814">
                    <a:moveTo>
                      <a:pt x="0" y="789"/>
                    </a:moveTo>
                    <a:lnTo>
                      <a:pt x="0" y="789"/>
                    </a:lnTo>
                    <a:lnTo>
                      <a:pt x="0" y="789"/>
                    </a:lnTo>
                    <a:lnTo>
                      <a:pt x="0" y="789"/>
                    </a:lnTo>
                    <a:close/>
                    <a:moveTo>
                      <a:pt x="21" y="0"/>
                    </a:moveTo>
                    <a:lnTo>
                      <a:pt x="31" y="809"/>
                    </a:lnTo>
                    <a:lnTo>
                      <a:pt x="7" y="786"/>
                    </a:lnTo>
                    <a:lnTo>
                      <a:pt x="5" y="784"/>
                    </a:lnTo>
                    <a:lnTo>
                      <a:pt x="0" y="789"/>
                    </a:lnTo>
                    <a:lnTo>
                      <a:pt x="3" y="792"/>
                    </a:lnTo>
                    <a:lnTo>
                      <a:pt x="26" y="814"/>
                    </a:lnTo>
                    <a:lnTo>
                      <a:pt x="31" y="814"/>
                    </a:lnTo>
                    <a:cubicBezTo>
                      <a:pt x="31" y="814"/>
                      <a:pt x="31" y="813"/>
                      <a:pt x="31" y="813"/>
                    </a:cubicBezTo>
                    <a:cubicBezTo>
                      <a:pt x="33" y="810"/>
                      <a:pt x="35" y="798"/>
                      <a:pt x="37" y="790"/>
                    </a:cubicBezTo>
                    <a:cubicBezTo>
                      <a:pt x="37" y="789"/>
                      <a:pt x="37" y="788"/>
                      <a:pt x="37" y="786"/>
                    </a:cubicBezTo>
                    <a:lnTo>
                      <a:pt x="27" y="0"/>
                    </a:lnTo>
                    <a:cubicBezTo>
                      <a:pt x="25" y="0"/>
                      <a:pt x="23" y="0"/>
                      <a:pt x="2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1" name="Freeform 3941">
                <a:extLst>
                  <a:ext uri="{FF2B5EF4-FFF2-40B4-BE49-F238E27FC236}">
                    <a16:creationId xmlns:a16="http://schemas.microsoft.com/office/drawing/2014/main" id="{53A26275-1995-4E5E-9605-517F6A455F92}"/>
                  </a:ext>
                </a:extLst>
              </p:cNvPr>
              <p:cNvSpPr>
                <a:spLocks/>
              </p:cNvSpPr>
              <p:nvPr/>
            </p:nvSpPr>
            <p:spPr bwMode="auto">
              <a:xfrm>
                <a:off x="597" y="4940"/>
                <a:ext cx="49" cy="4"/>
              </a:xfrm>
              <a:custGeom>
                <a:avLst/>
                <a:gdLst>
                  <a:gd name="T0" fmla="*/ 86 w 86"/>
                  <a:gd name="T1" fmla="*/ 0 h 8"/>
                  <a:gd name="T2" fmla="*/ 1 w 86"/>
                  <a:gd name="T3" fmla="*/ 2 h 8"/>
                  <a:gd name="T4" fmla="*/ 0 w 86"/>
                  <a:gd name="T5" fmla="*/ 8 h 8"/>
                  <a:gd name="T6" fmla="*/ 85 w 86"/>
                  <a:gd name="T7" fmla="*/ 7 h 8"/>
                  <a:gd name="T8" fmla="*/ 86 w 86"/>
                  <a:gd name="T9" fmla="*/ 0 h 8"/>
                </a:gdLst>
                <a:ahLst/>
                <a:cxnLst>
                  <a:cxn ang="0">
                    <a:pos x="T0" y="T1"/>
                  </a:cxn>
                  <a:cxn ang="0">
                    <a:pos x="T2" y="T3"/>
                  </a:cxn>
                  <a:cxn ang="0">
                    <a:pos x="T4" y="T5"/>
                  </a:cxn>
                  <a:cxn ang="0">
                    <a:pos x="T6" y="T7"/>
                  </a:cxn>
                  <a:cxn ang="0">
                    <a:pos x="T8" y="T9"/>
                  </a:cxn>
                </a:cxnLst>
                <a:rect l="0" t="0" r="r" b="b"/>
                <a:pathLst>
                  <a:path w="86" h="8">
                    <a:moveTo>
                      <a:pt x="86" y="0"/>
                    </a:moveTo>
                    <a:lnTo>
                      <a:pt x="1" y="2"/>
                    </a:lnTo>
                    <a:cubicBezTo>
                      <a:pt x="0" y="5"/>
                      <a:pt x="0" y="7"/>
                      <a:pt x="0" y="8"/>
                    </a:cubicBezTo>
                    <a:lnTo>
                      <a:pt x="85" y="7"/>
                    </a:lnTo>
                    <a:cubicBezTo>
                      <a:pt x="86" y="5"/>
                      <a:pt x="86" y="2"/>
                      <a:pt x="8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2" name="Freeform 3942">
                <a:extLst>
                  <a:ext uri="{FF2B5EF4-FFF2-40B4-BE49-F238E27FC236}">
                    <a16:creationId xmlns:a16="http://schemas.microsoft.com/office/drawing/2014/main" id="{EA6090C5-70E0-4C9F-AA38-EBB3CBB19969}"/>
                  </a:ext>
                </a:extLst>
              </p:cNvPr>
              <p:cNvSpPr>
                <a:spLocks/>
              </p:cNvSpPr>
              <p:nvPr/>
            </p:nvSpPr>
            <p:spPr bwMode="auto">
              <a:xfrm>
                <a:off x="598" y="4931"/>
                <a:ext cx="46" cy="4"/>
              </a:xfrm>
              <a:custGeom>
                <a:avLst/>
                <a:gdLst>
                  <a:gd name="T0" fmla="*/ 81 w 82"/>
                  <a:gd name="T1" fmla="*/ 0 h 7"/>
                  <a:gd name="T2" fmla="*/ 76 w 82"/>
                  <a:gd name="T3" fmla="*/ 0 h 7"/>
                  <a:gd name="T4" fmla="*/ 46 w 82"/>
                  <a:gd name="T5" fmla="*/ 0 h 7"/>
                  <a:gd name="T6" fmla="*/ 44 w 82"/>
                  <a:gd name="T7" fmla="*/ 0 h 7"/>
                  <a:gd name="T8" fmla="*/ 35 w 82"/>
                  <a:gd name="T9" fmla="*/ 0 h 7"/>
                  <a:gd name="T10" fmla="*/ 0 w 82"/>
                  <a:gd name="T11" fmla="*/ 1 h 7"/>
                  <a:gd name="T12" fmla="*/ 0 w 82"/>
                  <a:gd name="T13" fmla="*/ 7 h 7"/>
                  <a:gd name="T14" fmla="*/ 82 w 82"/>
                  <a:gd name="T15" fmla="*/ 6 h 7"/>
                  <a:gd name="T16" fmla="*/ 81 w 8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7">
                    <a:moveTo>
                      <a:pt x="81" y="0"/>
                    </a:moveTo>
                    <a:lnTo>
                      <a:pt x="76" y="0"/>
                    </a:lnTo>
                    <a:lnTo>
                      <a:pt x="46" y="0"/>
                    </a:lnTo>
                    <a:lnTo>
                      <a:pt x="44" y="0"/>
                    </a:lnTo>
                    <a:lnTo>
                      <a:pt x="35" y="0"/>
                    </a:lnTo>
                    <a:lnTo>
                      <a:pt x="0" y="1"/>
                    </a:lnTo>
                    <a:cubicBezTo>
                      <a:pt x="0" y="3"/>
                      <a:pt x="0" y="5"/>
                      <a:pt x="0" y="7"/>
                    </a:cubicBezTo>
                    <a:lnTo>
                      <a:pt x="82" y="6"/>
                    </a:lnTo>
                    <a:cubicBezTo>
                      <a:pt x="81" y="4"/>
                      <a:pt x="81" y="1"/>
                      <a:pt x="8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3" name="Freeform 3943">
                <a:extLst>
                  <a:ext uri="{FF2B5EF4-FFF2-40B4-BE49-F238E27FC236}">
                    <a16:creationId xmlns:a16="http://schemas.microsoft.com/office/drawing/2014/main" id="{76B30A26-98E4-468A-A675-5E05DF38F198}"/>
                  </a:ext>
                </a:extLst>
              </p:cNvPr>
              <p:cNvSpPr>
                <a:spLocks noEditPoints="1"/>
              </p:cNvSpPr>
              <p:nvPr/>
            </p:nvSpPr>
            <p:spPr bwMode="auto">
              <a:xfrm>
                <a:off x="792" y="4807"/>
                <a:ext cx="7" cy="193"/>
              </a:xfrm>
              <a:custGeom>
                <a:avLst/>
                <a:gdLst>
                  <a:gd name="T0" fmla="*/ 3 w 11"/>
                  <a:gd name="T1" fmla="*/ 180 h 341"/>
                  <a:gd name="T2" fmla="*/ 5 w 11"/>
                  <a:gd name="T3" fmla="*/ 341 h 341"/>
                  <a:gd name="T4" fmla="*/ 11 w 11"/>
                  <a:gd name="T5" fmla="*/ 338 h 341"/>
                  <a:gd name="T6" fmla="*/ 9 w 11"/>
                  <a:gd name="T7" fmla="*/ 183 h 341"/>
                  <a:gd name="T8" fmla="*/ 3 w 11"/>
                  <a:gd name="T9" fmla="*/ 180 h 341"/>
                  <a:gd name="T10" fmla="*/ 0 w 11"/>
                  <a:gd name="T11" fmla="*/ 0 h 341"/>
                  <a:gd name="T12" fmla="*/ 0 w 11"/>
                  <a:gd name="T13" fmla="*/ 17 h 341"/>
                  <a:gd name="T14" fmla="*/ 3 w 11"/>
                  <a:gd name="T15" fmla="*/ 16 h 341"/>
                  <a:gd name="T16" fmla="*/ 5 w 11"/>
                  <a:gd name="T17" fmla="*/ 12 h 341"/>
                  <a:gd name="T18" fmla="*/ 0 w 11"/>
                  <a:gd name="T19"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41">
                    <a:moveTo>
                      <a:pt x="3" y="180"/>
                    </a:moveTo>
                    <a:lnTo>
                      <a:pt x="5" y="341"/>
                    </a:lnTo>
                    <a:cubicBezTo>
                      <a:pt x="7" y="340"/>
                      <a:pt x="9" y="339"/>
                      <a:pt x="11" y="338"/>
                    </a:cubicBezTo>
                    <a:lnTo>
                      <a:pt x="9" y="183"/>
                    </a:lnTo>
                    <a:cubicBezTo>
                      <a:pt x="7" y="182"/>
                      <a:pt x="5" y="181"/>
                      <a:pt x="3" y="180"/>
                    </a:cubicBezTo>
                    <a:close/>
                    <a:moveTo>
                      <a:pt x="0" y="0"/>
                    </a:moveTo>
                    <a:lnTo>
                      <a:pt x="0" y="17"/>
                    </a:lnTo>
                    <a:lnTo>
                      <a:pt x="3" y="16"/>
                    </a:lnTo>
                    <a:cubicBezTo>
                      <a:pt x="4" y="16"/>
                      <a:pt x="5" y="14"/>
                      <a:pt x="5" y="12"/>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4" name="Freeform 3944">
                <a:extLst>
                  <a:ext uri="{FF2B5EF4-FFF2-40B4-BE49-F238E27FC236}">
                    <a16:creationId xmlns:a16="http://schemas.microsoft.com/office/drawing/2014/main" id="{CF11D765-350E-4815-9954-21FACE06F299}"/>
                  </a:ext>
                </a:extLst>
              </p:cNvPr>
              <p:cNvSpPr>
                <a:spLocks/>
              </p:cNvSpPr>
              <p:nvPr/>
            </p:nvSpPr>
            <p:spPr bwMode="auto">
              <a:xfrm>
                <a:off x="797" y="4910"/>
                <a:ext cx="5" cy="88"/>
              </a:xfrm>
              <a:custGeom>
                <a:avLst/>
                <a:gdLst>
                  <a:gd name="T0" fmla="*/ 0 w 9"/>
                  <a:gd name="T1" fmla="*/ 0 h 155"/>
                  <a:gd name="T2" fmla="*/ 2 w 9"/>
                  <a:gd name="T3" fmla="*/ 155 h 155"/>
                  <a:gd name="T4" fmla="*/ 9 w 9"/>
                  <a:gd name="T5" fmla="*/ 150 h 155"/>
                  <a:gd name="T6" fmla="*/ 9 w 9"/>
                  <a:gd name="T7" fmla="*/ 150 h 155"/>
                  <a:gd name="T8" fmla="*/ 8 w 9"/>
                  <a:gd name="T9" fmla="*/ 93 h 155"/>
                  <a:gd name="T10" fmla="*/ 4 w 9"/>
                  <a:gd name="T11" fmla="*/ 93 h 155"/>
                  <a:gd name="T12" fmla="*/ 4 w 9"/>
                  <a:gd name="T13" fmla="*/ 93 h 155"/>
                  <a:gd name="T14" fmla="*/ 4 w 9"/>
                  <a:gd name="T15" fmla="*/ 87 h 155"/>
                  <a:gd name="T16" fmla="*/ 8 w 9"/>
                  <a:gd name="T17" fmla="*/ 87 h 155"/>
                  <a:gd name="T18" fmla="*/ 7 w 9"/>
                  <a:gd name="T19" fmla="*/ 23 h 155"/>
                  <a:gd name="T20" fmla="*/ 3 w 9"/>
                  <a:gd name="T21" fmla="*/ 23 h 155"/>
                  <a:gd name="T22" fmla="*/ 3 w 9"/>
                  <a:gd name="T23" fmla="*/ 16 h 155"/>
                  <a:gd name="T24" fmla="*/ 7 w 9"/>
                  <a:gd name="T25" fmla="*/ 16 h 155"/>
                  <a:gd name="T26" fmla="*/ 6 w 9"/>
                  <a:gd name="T27" fmla="*/ 5 h 155"/>
                  <a:gd name="T28" fmla="*/ 0 w 9"/>
                  <a:gd name="T2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55">
                    <a:moveTo>
                      <a:pt x="0" y="0"/>
                    </a:moveTo>
                    <a:lnTo>
                      <a:pt x="2" y="155"/>
                    </a:lnTo>
                    <a:cubicBezTo>
                      <a:pt x="4" y="153"/>
                      <a:pt x="7" y="152"/>
                      <a:pt x="9" y="150"/>
                    </a:cubicBezTo>
                    <a:lnTo>
                      <a:pt x="9" y="150"/>
                    </a:lnTo>
                    <a:lnTo>
                      <a:pt x="8" y="93"/>
                    </a:lnTo>
                    <a:lnTo>
                      <a:pt x="4" y="93"/>
                    </a:lnTo>
                    <a:lnTo>
                      <a:pt x="4" y="93"/>
                    </a:lnTo>
                    <a:lnTo>
                      <a:pt x="4" y="87"/>
                    </a:lnTo>
                    <a:lnTo>
                      <a:pt x="8" y="87"/>
                    </a:lnTo>
                    <a:lnTo>
                      <a:pt x="7" y="23"/>
                    </a:lnTo>
                    <a:lnTo>
                      <a:pt x="3" y="23"/>
                    </a:lnTo>
                    <a:lnTo>
                      <a:pt x="3" y="16"/>
                    </a:lnTo>
                    <a:lnTo>
                      <a:pt x="7" y="16"/>
                    </a:lnTo>
                    <a:lnTo>
                      <a:pt x="6" y="5"/>
                    </a:lnTo>
                    <a:cubicBezTo>
                      <a:pt x="4" y="3"/>
                      <a:pt x="2" y="2"/>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5" name="Freeform 3945">
                <a:extLst>
                  <a:ext uri="{FF2B5EF4-FFF2-40B4-BE49-F238E27FC236}">
                    <a16:creationId xmlns:a16="http://schemas.microsoft.com/office/drawing/2014/main" id="{9B7957BB-A7E8-43E8-B11E-52B8925F6C3E}"/>
                  </a:ext>
                </a:extLst>
              </p:cNvPr>
              <p:cNvSpPr>
                <a:spLocks/>
              </p:cNvSpPr>
              <p:nvPr/>
            </p:nvSpPr>
            <p:spPr bwMode="auto">
              <a:xfrm>
                <a:off x="816" y="4923"/>
                <a:ext cx="4" cy="52"/>
              </a:xfrm>
              <a:custGeom>
                <a:avLst/>
                <a:gdLst>
                  <a:gd name="T0" fmla="*/ 0 w 8"/>
                  <a:gd name="T1" fmla="*/ 0 h 91"/>
                  <a:gd name="T2" fmla="*/ 1 w 8"/>
                  <a:gd name="T3" fmla="*/ 64 h 91"/>
                  <a:gd name="T4" fmla="*/ 2 w 8"/>
                  <a:gd name="T5" fmla="*/ 64 h 91"/>
                  <a:gd name="T6" fmla="*/ 2 w 8"/>
                  <a:gd name="T7" fmla="*/ 91 h 91"/>
                  <a:gd name="T8" fmla="*/ 3 w 8"/>
                  <a:gd name="T9" fmla="*/ 56 h 91"/>
                  <a:gd name="T10" fmla="*/ 7 w 8"/>
                  <a:gd name="T11" fmla="*/ 55 h 91"/>
                  <a:gd name="T12" fmla="*/ 7 w 8"/>
                  <a:gd name="T13" fmla="*/ 5 h 91"/>
                  <a:gd name="T14" fmla="*/ 1 w 8"/>
                  <a:gd name="T15" fmla="*/ 1 h 91"/>
                  <a:gd name="T16" fmla="*/ 0 w 8"/>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1">
                    <a:moveTo>
                      <a:pt x="0" y="0"/>
                    </a:moveTo>
                    <a:lnTo>
                      <a:pt x="1" y="64"/>
                    </a:lnTo>
                    <a:lnTo>
                      <a:pt x="2" y="64"/>
                    </a:lnTo>
                    <a:lnTo>
                      <a:pt x="2" y="91"/>
                    </a:lnTo>
                    <a:cubicBezTo>
                      <a:pt x="8" y="78"/>
                      <a:pt x="3" y="56"/>
                      <a:pt x="3" y="56"/>
                    </a:cubicBezTo>
                    <a:lnTo>
                      <a:pt x="7" y="55"/>
                    </a:lnTo>
                    <a:lnTo>
                      <a:pt x="7" y="5"/>
                    </a:lnTo>
                    <a:cubicBezTo>
                      <a:pt x="5" y="4"/>
                      <a:pt x="3" y="2"/>
                      <a:pt x="1" y="1"/>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6" name="Freeform 3946">
                <a:extLst>
                  <a:ext uri="{FF2B5EF4-FFF2-40B4-BE49-F238E27FC236}">
                    <a16:creationId xmlns:a16="http://schemas.microsoft.com/office/drawing/2014/main" id="{3E4BB131-6D7F-4737-B87C-0DACB00F6C1B}"/>
                  </a:ext>
                </a:extLst>
              </p:cNvPr>
              <p:cNvSpPr>
                <a:spLocks/>
              </p:cNvSpPr>
              <p:nvPr/>
            </p:nvSpPr>
            <p:spPr bwMode="auto">
              <a:xfrm>
                <a:off x="821" y="4927"/>
                <a:ext cx="4" cy="26"/>
              </a:xfrm>
              <a:custGeom>
                <a:avLst/>
                <a:gdLst>
                  <a:gd name="T0" fmla="*/ 3 w 7"/>
                  <a:gd name="T1" fmla="*/ 0 h 46"/>
                  <a:gd name="T2" fmla="*/ 0 w 7"/>
                  <a:gd name="T3" fmla="*/ 0 h 46"/>
                  <a:gd name="T4" fmla="*/ 1 w 7"/>
                  <a:gd name="T5" fmla="*/ 46 h 46"/>
                  <a:gd name="T6" fmla="*/ 1 w 7"/>
                  <a:gd name="T7" fmla="*/ 46 h 46"/>
                  <a:gd name="T8" fmla="*/ 4 w 7"/>
                  <a:gd name="T9" fmla="*/ 29 h 46"/>
                  <a:gd name="T10" fmla="*/ 7 w 7"/>
                  <a:gd name="T11" fmla="*/ 19 h 46"/>
                  <a:gd name="T12" fmla="*/ 7 w 7"/>
                  <a:gd name="T13" fmla="*/ 2 h 46"/>
                  <a:gd name="T14" fmla="*/ 3 w 7"/>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6">
                    <a:moveTo>
                      <a:pt x="3" y="0"/>
                    </a:moveTo>
                    <a:lnTo>
                      <a:pt x="0" y="0"/>
                    </a:lnTo>
                    <a:lnTo>
                      <a:pt x="1" y="46"/>
                    </a:lnTo>
                    <a:lnTo>
                      <a:pt x="1" y="46"/>
                    </a:lnTo>
                    <a:cubicBezTo>
                      <a:pt x="1" y="46"/>
                      <a:pt x="4" y="33"/>
                      <a:pt x="4" y="29"/>
                    </a:cubicBezTo>
                    <a:cubicBezTo>
                      <a:pt x="5" y="27"/>
                      <a:pt x="6" y="23"/>
                      <a:pt x="7" y="19"/>
                    </a:cubicBezTo>
                    <a:lnTo>
                      <a:pt x="7" y="2"/>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7" name="Freeform 3947">
                <a:extLst>
                  <a:ext uri="{FF2B5EF4-FFF2-40B4-BE49-F238E27FC236}">
                    <a16:creationId xmlns:a16="http://schemas.microsoft.com/office/drawing/2014/main" id="{05479EC0-D03A-4BA5-80CC-E79B7EE7776D}"/>
                  </a:ext>
                </a:extLst>
              </p:cNvPr>
              <p:cNvSpPr>
                <a:spLocks/>
              </p:cNvSpPr>
              <p:nvPr/>
            </p:nvSpPr>
            <p:spPr bwMode="auto">
              <a:xfrm>
                <a:off x="800" y="4960"/>
                <a:ext cx="17" cy="22"/>
              </a:xfrm>
              <a:custGeom>
                <a:avLst/>
                <a:gdLst>
                  <a:gd name="T0" fmla="*/ 30 w 30"/>
                  <a:gd name="T1" fmla="*/ 0 h 39"/>
                  <a:gd name="T2" fmla="*/ 29 w 30"/>
                  <a:gd name="T3" fmla="*/ 0 h 39"/>
                  <a:gd name="T4" fmla="*/ 4 w 30"/>
                  <a:gd name="T5" fmla="*/ 0 h 39"/>
                  <a:gd name="T6" fmla="*/ 0 w 30"/>
                  <a:gd name="T7" fmla="*/ 0 h 39"/>
                  <a:gd name="T8" fmla="*/ 0 w 30"/>
                  <a:gd name="T9" fmla="*/ 6 h 39"/>
                  <a:gd name="T10" fmla="*/ 0 w 30"/>
                  <a:gd name="T11" fmla="*/ 6 h 39"/>
                  <a:gd name="T12" fmla="*/ 4 w 30"/>
                  <a:gd name="T13" fmla="*/ 6 h 39"/>
                  <a:gd name="T14" fmla="*/ 24 w 30"/>
                  <a:gd name="T15" fmla="*/ 6 h 39"/>
                  <a:gd name="T16" fmla="*/ 24 w 30"/>
                  <a:gd name="T17" fmla="*/ 39 h 39"/>
                  <a:gd name="T18" fmla="*/ 30 w 30"/>
                  <a:gd name="T19" fmla="*/ 27 h 39"/>
                  <a:gd name="T20" fmla="*/ 30 w 30"/>
                  <a:gd name="T21" fmla="*/ 27 h 39"/>
                  <a:gd name="T22" fmla="*/ 30 w 30"/>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9">
                    <a:moveTo>
                      <a:pt x="30" y="0"/>
                    </a:moveTo>
                    <a:lnTo>
                      <a:pt x="29" y="0"/>
                    </a:lnTo>
                    <a:lnTo>
                      <a:pt x="4" y="0"/>
                    </a:lnTo>
                    <a:lnTo>
                      <a:pt x="0" y="0"/>
                    </a:lnTo>
                    <a:lnTo>
                      <a:pt x="0" y="6"/>
                    </a:lnTo>
                    <a:lnTo>
                      <a:pt x="0" y="6"/>
                    </a:lnTo>
                    <a:lnTo>
                      <a:pt x="4" y="6"/>
                    </a:lnTo>
                    <a:lnTo>
                      <a:pt x="24" y="6"/>
                    </a:lnTo>
                    <a:lnTo>
                      <a:pt x="24" y="39"/>
                    </a:lnTo>
                    <a:cubicBezTo>
                      <a:pt x="27" y="35"/>
                      <a:pt x="29" y="31"/>
                      <a:pt x="30" y="27"/>
                    </a:cubicBezTo>
                    <a:cubicBezTo>
                      <a:pt x="30" y="27"/>
                      <a:pt x="30" y="27"/>
                      <a:pt x="30" y="27"/>
                    </a:cubicBezTo>
                    <a:lnTo>
                      <a:pt x="3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8" name="Freeform 3948">
                <a:extLst>
                  <a:ext uri="{FF2B5EF4-FFF2-40B4-BE49-F238E27FC236}">
                    <a16:creationId xmlns:a16="http://schemas.microsoft.com/office/drawing/2014/main" id="{B72FA043-4516-4D85-8816-5E7397804501}"/>
                  </a:ext>
                </a:extLst>
              </p:cNvPr>
              <p:cNvSpPr>
                <a:spLocks/>
              </p:cNvSpPr>
              <p:nvPr/>
            </p:nvSpPr>
            <p:spPr bwMode="auto">
              <a:xfrm>
                <a:off x="799" y="4919"/>
                <a:ext cx="15" cy="4"/>
              </a:xfrm>
              <a:custGeom>
                <a:avLst/>
                <a:gdLst>
                  <a:gd name="T0" fmla="*/ 20 w 27"/>
                  <a:gd name="T1" fmla="*/ 0 h 7"/>
                  <a:gd name="T2" fmla="*/ 4 w 27"/>
                  <a:gd name="T3" fmla="*/ 0 h 7"/>
                  <a:gd name="T4" fmla="*/ 0 w 27"/>
                  <a:gd name="T5" fmla="*/ 0 h 7"/>
                  <a:gd name="T6" fmla="*/ 0 w 27"/>
                  <a:gd name="T7" fmla="*/ 7 h 7"/>
                  <a:gd name="T8" fmla="*/ 4 w 27"/>
                  <a:gd name="T9" fmla="*/ 7 h 7"/>
                  <a:gd name="T10" fmla="*/ 27 w 27"/>
                  <a:gd name="T11" fmla="*/ 6 h 7"/>
                  <a:gd name="T12" fmla="*/ 22 w 27"/>
                  <a:gd name="T13" fmla="*/ 5 h 7"/>
                  <a:gd name="T14" fmla="*/ 22 w 27"/>
                  <a:gd name="T15" fmla="*/ 4 h 7"/>
                  <a:gd name="T16" fmla="*/ 20 w 2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
                    <a:moveTo>
                      <a:pt x="20" y="0"/>
                    </a:moveTo>
                    <a:lnTo>
                      <a:pt x="4" y="0"/>
                    </a:lnTo>
                    <a:lnTo>
                      <a:pt x="0" y="0"/>
                    </a:lnTo>
                    <a:lnTo>
                      <a:pt x="0" y="7"/>
                    </a:lnTo>
                    <a:lnTo>
                      <a:pt x="4" y="7"/>
                    </a:lnTo>
                    <a:lnTo>
                      <a:pt x="27" y="6"/>
                    </a:lnTo>
                    <a:cubicBezTo>
                      <a:pt x="25" y="6"/>
                      <a:pt x="24" y="6"/>
                      <a:pt x="22" y="5"/>
                    </a:cubicBezTo>
                    <a:lnTo>
                      <a:pt x="22" y="4"/>
                    </a:lnTo>
                    <a:cubicBezTo>
                      <a:pt x="22" y="4"/>
                      <a:pt x="22" y="2"/>
                      <a:pt x="2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9" name="Freeform 3949">
                <a:extLst>
                  <a:ext uri="{FF2B5EF4-FFF2-40B4-BE49-F238E27FC236}">
                    <a16:creationId xmlns:a16="http://schemas.microsoft.com/office/drawing/2014/main" id="{652A22D9-8CD1-45D9-9DE2-AC37F9C3FC97}"/>
                  </a:ext>
                </a:extLst>
              </p:cNvPr>
              <p:cNvSpPr>
                <a:spLocks/>
              </p:cNvSpPr>
              <p:nvPr/>
            </p:nvSpPr>
            <p:spPr bwMode="auto">
              <a:xfrm>
                <a:off x="590" y="4985"/>
                <a:ext cx="36" cy="30"/>
              </a:xfrm>
              <a:custGeom>
                <a:avLst/>
                <a:gdLst>
                  <a:gd name="T0" fmla="*/ 62 w 62"/>
                  <a:gd name="T1" fmla="*/ 0 h 53"/>
                  <a:gd name="T2" fmla="*/ 14 w 62"/>
                  <a:gd name="T3" fmla="*/ 1 h 53"/>
                  <a:gd name="T4" fmla="*/ 9 w 62"/>
                  <a:gd name="T5" fmla="*/ 5 h 53"/>
                  <a:gd name="T6" fmla="*/ 1 w 62"/>
                  <a:gd name="T7" fmla="*/ 15 h 53"/>
                  <a:gd name="T8" fmla="*/ 1 w 62"/>
                  <a:gd name="T9" fmla="*/ 15 h 53"/>
                  <a:gd name="T10" fmla="*/ 0 w 62"/>
                  <a:gd name="T11" fmla="*/ 53 h 53"/>
                  <a:gd name="T12" fmla="*/ 7 w 62"/>
                  <a:gd name="T13" fmla="*/ 52 h 53"/>
                  <a:gd name="T14" fmla="*/ 8 w 62"/>
                  <a:gd name="T15" fmla="*/ 8 h 53"/>
                  <a:gd name="T16" fmla="*/ 28 w 62"/>
                  <a:gd name="T17" fmla="*/ 7 h 53"/>
                  <a:gd name="T18" fmla="*/ 28 w 62"/>
                  <a:gd name="T19" fmla="*/ 4 h 53"/>
                  <a:gd name="T20" fmla="*/ 35 w 62"/>
                  <a:gd name="T21" fmla="*/ 4 h 53"/>
                  <a:gd name="T22" fmla="*/ 35 w 62"/>
                  <a:gd name="T23" fmla="*/ 7 h 53"/>
                  <a:gd name="T24" fmla="*/ 56 w 62"/>
                  <a:gd name="T25" fmla="*/ 7 h 53"/>
                  <a:gd name="T26" fmla="*/ 56 w 62"/>
                  <a:gd name="T27" fmla="*/ 53 h 53"/>
                  <a:gd name="T28" fmla="*/ 62 w 62"/>
                  <a:gd name="T29" fmla="*/ 53 h 53"/>
                  <a:gd name="T30" fmla="*/ 62 w 62"/>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53">
                    <a:moveTo>
                      <a:pt x="62" y="0"/>
                    </a:moveTo>
                    <a:lnTo>
                      <a:pt x="14" y="1"/>
                    </a:lnTo>
                    <a:cubicBezTo>
                      <a:pt x="12" y="3"/>
                      <a:pt x="10" y="4"/>
                      <a:pt x="9" y="5"/>
                    </a:cubicBezTo>
                    <a:cubicBezTo>
                      <a:pt x="5" y="7"/>
                      <a:pt x="1" y="15"/>
                      <a:pt x="1" y="15"/>
                    </a:cubicBezTo>
                    <a:cubicBezTo>
                      <a:pt x="1" y="15"/>
                      <a:pt x="1" y="15"/>
                      <a:pt x="1" y="15"/>
                    </a:cubicBezTo>
                    <a:lnTo>
                      <a:pt x="0" y="53"/>
                    </a:lnTo>
                    <a:cubicBezTo>
                      <a:pt x="2" y="53"/>
                      <a:pt x="4" y="52"/>
                      <a:pt x="7" y="52"/>
                    </a:cubicBezTo>
                    <a:lnTo>
                      <a:pt x="8" y="8"/>
                    </a:lnTo>
                    <a:lnTo>
                      <a:pt x="28" y="7"/>
                    </a:lnTo>
                    <a:lnTo>
                      <a:pt x="28" y="4"/>
                    </a:lnTo>
                    <a:lnTo>
                      <a:pt x="35" y="4"/>
                    </a:lnTo>
                    <a:lnTo>
                      <a:pt x="35" y="7"/>
                    </a:lnTo>
                    <a:lnTo>
                      <a:pt x="56" y="7"/>
                    </a:lnTo>
                    <a:lnTo>
                      <a:pt x="56" y="53"/>
                    </a:lnTo>
                    <a:cubicBezTo>
                      <a:pt x="57" y="53"/>
                      <a:pt x="60" y="53"/>
                      <a:pt x="62" y="53"/>
                    </a:cubicBezTo>
                    <a:lnTo>
                      <a:pt x="6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0" name="Freeform 3950">
                <a:extLst>
                  <a:ext uri="{FF2B5EF4-FFF2-40B4-BE49-F238E27FC236}">
                    <a16:creationId xmlns:a16="http://schemas.microsoft.com/office/drawing/2014/main" id="{9D603F43-2CFC-43CC-A471-6EC3AAE1DE07}"/>
                  </a:ext>
                </a:extLst>
              </p:cNvPr>
              <p:cNvSpPr>
                <a:spLocks/>
              </p:cNvSpPr>
              <p:nvPr/>
            </p:nvSpPr>
            <p:spPr bwMode="auto">
              <a:xfrm>
                <a:off x="606" y="4988"/>
                <a:ext cx="4" cy="26"/>
              </a:xfrm>
              <a:custGeom>
                <a:avLst/>
                <a:gdLst>
                  <a:gd name="T0" fmla="*/ 1 w 8"/>
                  <a:gd name="T1" fmla="*/ 0 h 46"/>
                  <a:gd name="T2" fmla="*/ 1 w 8"/>
                  <a:gd name="T3" fmla="*/ 3 h 46"/>
                  <a:gd name="T4" fmla="*/ 0 w 8"/>
                  <a:gd name="T5" fmla="*/ 46 h 46"/>
                  <a:gd name="T6" fmla="*/ 7 w 8"/>
                  <a:gd name="T7" fmla="*/ 44 h 46"/>
                  <a:gd name="T8" fmla="*/ 8 w 8"/>
                  <a:gd name="T9" fmla="*/ 3 h 46"/>
                  <a:gd name="T10" fmla="*/ 8 w 8"/>
                  <a:gd name="T11" fmla="*/ 0 h 46"/>
                  <a:gd name="T12" fmla="*/ 1 w 8"/>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8" h="46">
                    <a:moveTo>
                      <a:pt x="1" y="0"/>
                    </a:moveTo>
                    <a:lnTo>
                      <a:pt x="1" y="3"/>
                    </a:lnTo>
                    <a:lnTo>
                      <a:pt x="0" y="46"/>
                    </a:lnTo>
                    <a:cubicBezTo>
                      <a:pt x="3" y="45"/>
                      <a:pt x="5" y="45"/>
                      <a:pt x="7" y="44"/>
                    </a:cubicBezTo>
                    <a:lnTo>
                      <a:pt x="8" y="3"/>
                    </a:lnTo>
                    <a:lnTo>
                      <a:pt x="8" y="0"/>
                    </a:ln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1" name="Freeform 3951">
                <a:extLst>
                  <a:ext uri="{FF2B5EF4-FFF2-40B4-BE49-F238E27FC236}">
                    <a16:creationId xmlns:a16="http://schemas.microsoft.com/office/drawing/2014/main" id="{D61E0830-76ED-4444-8AFA-59DFAC3D9B32}"/>
                  </a:ext>
                </a:extLst>
              </p:cNvPr>
              <p:cNvSpPr>
                <a:spLocks noEditPoints="1"/>
              </p:cNvSpPr>
              <p:nvPr/>
            </p:nvSpPr>
            <p:spPr bwMode="auto">
              <a:xfrm>
                <a:off x="749" y="4732"/>
                <a:ext cx="6" cy="208"/>
              </a:xfrm>
              <a:custGeom>
                <a:avLst/>
                <a:gdLst>
                  <a:gd name="T0" fmla="*/ 4 w 12"/>
                  <a:gd name="T1" fmla="*/ 274 h 367"/>
                  <a:gd name="T2" fmla="*/ 6 w 12"/>
                  <a:gd name="T3" fmla="*/ 362 h 367"/>
                  <a:gd name="T4" fmla="*/ 12 w 12"/>
                  <a:gd name="T5" fmla="*/ 367 h 367"/>
                  <a:gd name="T6" fmla="*/ 11 w 12"/>
                  <a:gd name="T7" fmla="*/ 279 h 367"/>
                  <a:gd name="T8" fmla="*/ 4 w 12"/>
                  <a:gd name="T9" fmla="*/ 274 h 367"/>
                  <a:gd name="T10" fmla="*/ 6 w 12"/>
                  <a:gd name="T11" fmla="*/ 0 h 367"/>
                  <a:gd name="T12" fmla="*/ 0 w 12"/>
                  <a:gd name="T13" fmla="*/ 2 h 367"/>
                  <a:gd name="T14" fmla="*/ 0 w 12"/>
                  <a:gd name="T15" fmla="*/ 1 h 367"/>
                  <a:gd name="T16" fmla="*/ 3 w 12"/>
                  <a:gd name="T17" fmla="*/ 178 h 367"/>
                  <a:gd name="T18" fmla="*/ 9 w 12"/>
                  <a:gd name="T19" fmla="*/ 176 h 367"/>
                  <a:gd name="T20" fmla="*/ 6 w 12"/>
                  <a:gd name="T2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367">
                    <a:moveTo>
                      <a:pt x="4" y="274"/>
                    </a:moveTo>
                    <a:lnTo>
                      <a:pt x="6" y="362"/>
                    </a:lnTo>
                    <a:cubicBezTo>
                      <a:pt x="8" y="364"/>
                      <a:pt x="10" y="365"/>
                      <a:pt x="12" y="367"/>
                    </a:cubicBezTo>
                    <a:lnTo>
                      <a:pt x="11" y="279"/>
                    </a:lnTo>
                    <a:cubicBezTo>
                      <a:pt x="9" y="277"/>
                      <a:pt x="7" y="275"/>
                      <a:pt x="4" y="274"/>
                    </a:cubicBezTo>
                    <a:close/>
                    <a:moveTo>
                      <a:pt x="6" y="0"/>
                    </a:moveTo>
                    <a:lnTo>
                      <a:pt x="0" y="2"/>
                    </a:lnTo>
                    <a:lnTo>
                      <a:pt x="0" y="1"/>
                    </a:lnTo>
                    <a:lnTo>
                      <a:pt x="3" y="178"/>
                    </a:lnTo>
                    <a:lnTo>
                      <a:pt x="9" y="176"/>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2" name="Freeform 3952">
                <a:extLst>
                  <a:ext uri="{FF2B5EF4-FFF2-40B4-BE49-F238E27FC236}">
                    <a16:creationId xmlns:a16="http://schemas.microsoft.com/office/drawing/2014/main" id="{33A40698-9927-4502-B030-8BDA1DDD59ED}"/>
                  </a:ext>
                </a:extLst>
              </p:cNvPr>
              <p:cNvSpPr>
                <a:spLocks noEditPoints="1"/>
              </p:cNvSpPr>
              <p:nvPr/>
            </p:nvSpPr>
            <p:spPr bwMode="auto">
              <a:xfrm>
                <a:off x="556" y="5008"/>
                <a:ext cx="30" cy="7"/>
              </a:xfrm>
              <a:custGeom>
                <a:avLst/>
                <a:gdLst>
                  <a:gd name="T0" fmla="*/ 35 w 52"/>
                  <a:gd name="T1" fmla="*/ 8 h 12"/>
                  <a:gd name="T2" fmla="*/ 35 w 52"/>
                  <a:gd name="T3" fmla="*/ 11 h 12"/>
                  <a:gd name="T4" fmla="*/ 52 w 52"/>
                  <a:gd name="T5" fmla="*/ 12 h 12"/>
                  <a:gd name="T6" fmla="*/ 35 w 52"/>
                  <a:gd name="T7" fmla="*/ 8 h 12"/>
                  <a:gd name="T8" fmla="*/ 0 w 52"/>
                  <a:gd name="T9" fmla="*/ 0 h 12"/>
                  <a:gd name="T10" fmla="*/ 0 w 52"/>
                  <a:gd name="T11" fmla="*/ 2 h 12"/>
                  <a:gd name="T12" fmla="*/ 18 w 52"/>
                  <a:gd name="T13" fmla="*/ 8 h 12"/>
                  <a:gd name="T14" fmla="*/ 18 w 52"/>
                  <a:gd name="T15" fmla="*/ 8 h 12"/>
                  <a:gd name="T16" fmla="*/ 18 w 52"/>
                  <a:gd name="T17" fmla="*/ 8 h 12"/>
                  <a:gd name="T18" fmla="*/ 23 w 52"/>
                  <a:gd name="T19" fmla="*/ 9 h 12"/>
                  <a:gd name="T20" fmla="*/ 28 w 52"/>
                  <a:gd name="T21" fmla="*/ 10 h 12"/>
                  <a:gd name="T22" fmla="*/ 28 w 52"/>
                  <a:gd name="T23" fmla="*/ 7 h 12"/>
                  <a:gd name="T24" fmla="*/ 0 w 5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12">
                    <a:moveTo>
                      <a:pt x="35" y="8"/>
                    </a:moveTo>
                    <a:lnTo>
                      <a:pt x="35" y="11"/>
                    </a:lnTo>
                    <a:cubicBezTo>
                      <a:pt x="40" y="12"/>
                      <a:pt x="46" y="12"/>
                      <a:pt x="52" y="12"/>
                    </a:cubicBezTo>
                    <a:lnTo>
                      <a:pt x="35" y="8"/>
                    </a:lnTo>
                    <a:close/>
                    <a:moveTo>
                      <a:pt x="0" y="0"/>
                    </a:moveTo>
                    <a:lnTo>
                      <a:pt x="0" y="2"/>
                    </a:lnTo>
                    <a:cubicBezTo>
                      <a:pt x="0" y="2"/>
                      <a:pt x="8" y="5"/>
                      <a:pt x="18" y="8"/>
                    </a:cubicBezTo>
                    <a:lnTo>
                      <a:pt x="18" y="8"/>
                    </a:lnTo>
                    <a:lnTo>
                      <a:pt x="18" y="8"/>
                    </a:lnTo>
                    <a:cubicBezTo>
                      <a:pt x="20" y="8"/>
                      <a:pt x="21" y="9"/>
                      <a:pt x="23" y="9"/>
                    </a:cubicBezTo>
                    <a:cubicBezTo>
                      <a:pt x="25" y="9"/>
                      <a:pt x="26" y="10"/>
                      <a:pt x="28" y="10"/>
                    </a:cubicBezTo>
                    <a:lnTo>
                      <a:pt x="28" y="7"/>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3" name="Freeform 3953">
                <a:extLst>
                  <a:ext uri="{FF2B5EF4-FFF2-40B4-BE49-F238E27FC236}">
                    <a16:creationId xmlns:a16="http://schemas.microsoft.com/office/drawing/2014/main" id="{A8E99923-CA01-4D30-9444-9E9F2939C9F0}"/>
                  </a:ext>
                </a:extLst>
              </p:cNvPr>
              <p:cNvSpPr>
                <a:spLocks/>
              </p:cNvSpPr>
              <p:nvPr/>
            </p:nvSpPr>
            <p:spPr bwMode="auto">
              <a:xfrm>
                <a:off x="572" y="4998"/>
                <a:ext cx="4" cy="16"/>
              </a:xfrm>
              <a:custGeom>
                <a:avLst/>
                <a:gdLst>
                  <a:gd name="T0" fmla="*/ 7 w 7"/>
                  <a:gd name="T1" fmla="*/ 0 h 28"/>
                  <a:gd name="T2" fmla="*/ 5 w 7"/>
                  <a:gd name="T3" fmla="*/ 1 h 28"/>
                  <a:gd name="T4" fmla="*/ 0 w 7"/>
                  <a:gd name="T5" fmla="*/ 1 h 28"/>
                  <a:gd name="T6" fmla="*/ 0 w 7"/>
                  <a:gd name="T7" fmla="*/ 24 h 28"/>
                  <a:gd name="T8" fmla="*/ 0 w 7"/>
                  <a:gd name="T9" fmla="*/ 27 h 28"/>
                  <a:gd name="T10" fmla="*/ 7 w 7"/>
                  <a:gd name="T11" fmla="*/ 28 h 28"/>
                  <a:gd name="T12" fmla="*/ 7 w 7"/>
                  <a:gd name="T13" fmla="*/ 25 h 28"/>
                  <a:gd name="T14" fmla="*/ 7 w 7"/>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8">
                    <a:moveTo>
                      <a:pt x="7" y="0"/>
                    </a:moveTo>
                    <a:cubicBezTo>
                      <a:pt x="6" y="1"/>
                      <a:pt x="5" y="1"/>
                      <a:pt x="5" y="1"/>
                    </a:cubicBezTo>
                    <a:cubicBezTo>
                      <a:pt x="5" y="1"/>
                      <a:pt x="3" y="1"/>
                      <a:pt x="0" y="1"/>
                    </a:cubicBezTo>
                    <a:lnTo>
                      <a:pt x="0" y="24"/>
                    </a:lnTo>
                    <a:lnTo>
                      <a:pt x="0" y="27"/>
                    </a:lnTo>
                    <a:cubicBezTo>
                      <a:pt x="2" y="27"/>
                      <a:pt x="4" y="28"/>
                      <a:pt x="7" y="28"/>
                    </a:cubicBezTo>
                    <a:lnTo>
                      <a:pt x="7" y="25"/>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4" name="Freeform 3954">
                <a:extLst>
                  <a:ext uri="{FF2B5EF4-FFF2-40B4-BE49-F238E27FC236}">
                    <a16:creationId xmlns:a16="http://schemas.microsoft.com/office/drawing/2014/main" id="{2F1598C6-97CA-460C-8ACA-A079CBCB6CFF}"/>
                  </a:ext>
                </a:extLst>
              </p:cNvPr>
              <p:cNvSpPr>
                <a:spLocks/>
              </p:cNvSpPr>
              <p:nvPr/>
            </p:nvSpPr>
            <p:spPr bwMode="auto">
              <a:xfrm>
                <a:off x="567" y="5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lnTo>
                      <a:pt x="0" y="0"/>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5" name="Freeform 3955">
                <a:extLst>
                  <a:ext uri="{FF2B5EF4-FFF2-40B4-BE49-F238E27FC236}">
                    <a16:creationId xmlns:a16="http://schemas.microsoft.com/office/drawing/2014/main" id="{2D871DEE-0718-4D03-AA44-104BC6364769}"/>
                  </a:ext>
                </a:extLst>
              </p:cNvPr>
              <p:cNvSpPr>
                <a:spLocks noEditPoints="1"/>
              </p:cNvSpPr>
              <p:nvPr/>
            </p:nvSpPr>
            <p:spPr bwMode="auto">
              <a:xfrm>
                <a:off x="1207" y="4604"/>
                <a:ext cx="78" cy="409"/>
              </a:xfrm>
              <a:custGeom>
                <a:avLst/>
                <a:gdLst>
                  <a:gd name="T0" fmla="*/ 4 w 137"/>
                  <a:gd name="T1" fmla="*/ 703 h 720"/>
                  <a:gd name="T2" fmla="*/ 0 w 137"/>
                  <a:gd name="T3" fmla="*/ 712 h 720"/>
                  <a:gd name="T4" fmla="*/ 11 w 137"/>
                  <a:gd name="T5" fmla="*/ 702 h 720"/>
                  <a:gd name="T6" fmla="*/ 37 w 137"/>
                  <a:gd name="T7" fmla="*/ 698 h 720"/>
                  <a:gd name="T8" fmla="*/ 25 w 137"/>
                  <a:gd name="T9" fmla="*/ 718 h 720"/>
                  <a:gd name="T10" fmla="*/ 38 w 137"/>
                  <a:gd name="T11" fmla="*/ 697 h 720"/>
                  <a:gd name="T12" fmla="*/ 76 w 137"/>
                  <a:gd name="T13" fmla="*/ 518 h 720"/>
                  <a:gd name="T14" fmla="*/ 71 w 137"/>
                  <a:gd name="T15" fmla="*/ 616 h 720"/>
                  <a:gd name="T16" fmla="*/ 64 w 137"/>
                  <a:gd name="T17" fmla="*/ 666 h 720"/>
                  <a:gd name="T18" fmla="*/ 71 w 137"/>
                  <a:gd name="T19" fmla="*/ 670 h 720"/>
                  <a:gd name="T20" fmla="*/ 58 w 137"/>
                  <a:gd name="T21" fmla="*/ 680 h 720"/>
                  <a:gd name="T22" fmla="*/ 49 w 137"/>
                  <a:gd name="T23" fmla="*/ 691 h 720"/>
                  <a:gd name="T24" fmla="*/ 48 w 137"/>
                  <a:gd name="T25" fmla="*/ 720 h 720"/>
                  <a:gd name="T26" fmla="*/ 78 w 137"/>
                  <a:gd name="T27" fmla="*/ 504 h 720"/>
                  <a:gd name="T28" fmla="*/ 129 w 137"/>
                  <a:gd name="T29" fmla="*/ 0 h 720"/>
                  <a:gd name="T30" fmla="*/ 106 w 137"/>
                  <a:gd name="T31" fmla="*/ 8 h 720"/>
                  <a:gd name="T32" fmla="*/ 82 w 137"/>
                  <a:gd name="T33" fmla="*/ 29 h 720"/>
                  <a:gd name="T34" fmla="*/ 85 w 137"/>
                  <a:gd name="T35" fmla="*/ 36 h 720"/>
                  <a:gd name="T36" fmla="*/ 85 w 137"/>
                  <a:gd name="T37" fmla="*/ 58 h 720"/>
                  <a:gd name="T38" fmla="*/ 87 w 137"/>
                  <a:gd name="T39" fmla="*/ 77 h 720"/>
                  <a:gd name="T40" fmla="*/ 87 w 137"/>
                  <a:gd name="T41" fmla="*/ 90 h 720"/>
                  <a:gd name="T42" fmla="*/ 93 w 137"/>
                  <a:gd name="T43" fmla="*/ 90 h 720"/>
                  <a:gd name="T44" fmla="*/ 97 w 137"/>
                  <a:gd name="T45" fmla="*/ 97 h 720"/>
                  <a:gd name="T46" fmla="*/ 99 w 137"/>
                  <a:gd name="T47" fmla="*/ 101 h 720"/>
                  <a:gd name="T48" fmla="*/ 108 w 137"/>
                  <a:gd name="T49" fmla="*/ 113 h 720"/>
                  <a:gd name="T50" fmla="*/ 122 w 137"/>
                  <a:gd name="T51" fmla="*/ 111 h 720"/>
                  <a:gd name="T52" fmla="*/ 130 w 137"/>
                  <a:gd name="T53" fmla="*/ 117 h 720"/>
                  <a:gd name="T54" fmla="*/ 129 w 137"/>
                  <a:gd name="T55" fmla="*/ 128 h 720"/>
                  <a:gd name="T56" fmla="*/ 124 w 137"/>
                  <a:gd name="T57" fmla="*/ 160 h 720"/>
                  <a:gd name="T58" fmla="*/ 114 w 137"/>
                  <a:gd name="T59" fmla="*/ 219 h 720"/>
                  <a:gd name="T60" fmla="*/ 116 w 137"/>
                  <a:gd name="T61" fmla="*/ 305 h 720"/>
                  <a:gd name="T62" fmla="*/ 119 w 137"/>
                  <a:gd name="T63" fmla="*/ 355 h 720"/>
                  <a:gd name="T64" fmla="*/ 91 w 137"/>
                  <a:gd name="T65" fmla="*/ 452 h 720"/>
                  <a:gd name="T66" fmla="*/ 87 w 137"/>
                  <a:gd name="T67" fmla="*/ 719 h 720"/>
                  <a:gd name="T68" fmla="*/ 126 w 137"/>
                  <a:gd name="T69" fmla="*/ 718 h 720"/>
                  <a:gd name="T70" fmla="*/ 125 w 137"/>
                  <a:gd name="T71" fmla="*/ 707 h 720"/>
                  <a:gd name="T72" fmla="*/ 120 w 137"/>
                  <a:gd name="T73" fmla="*/ 678 h 720"/>
                  <a:gd name="T74" fmla="*/ 127 w 137"/>
                  <a:gd name="T75" fmla="*/ 633 h 720"/>
                  <a:gd name="T76" fmla="*/ 137 w 137"/>
                  <a:gd name="T77" fmla="*/ 567 h 720"/>
                  <a:gd name="T78" fmla="*/ 129 w 137"/>
                  <a:gd name="T79"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7" h="720">
                    <a:moveTo>
                      <a:pt x="11" y="702"/>
                    </a:moveTo>
                    <a:cubicBezTo>
                      <a:pt x="8" y="703"/>
                      <a:pt x="6" y="703"/>
                      <a:pt x="4" y="703"/>
                    </a:cubicBezTo>
                    <a:cubicBezTo>
                      <a:pt x="2" y="704"/>
                      <a:pt x="1" y="705"/>
                      <a:pt x="0" y="706"/>
                    </a:cubicBezTo>
                    <a:lnTo>
                      <a:pt x="0" y="712"/>
                    </a:lnTo>
                    <a:cubicBezTo>
                      <a:pt x="1" y="713"/>
                      <a:pt x="5" y="714"/>
                      <a:pt x="11" y="716"/>
                    </a:cubicBezTo>
                    <a:lnTo>
                      <a:pt x="11" y="702"/>
                    </a:lnTo>
                    <a:close/>
                    <a:moveTo>
                      <a:pt x="38" y="697"/>
                    </a:moveTo>
                    <a:cubicBezTo>
                      <a:pt x="37" y="698"/>
                      <a:pt x="37" y="698"/>
                      <a:pt x="37" y="698"/>
                    </a:cubicBezTo>
                    <a:cubicBezTo>
                      <a:pt x="34" y="699"/>
                      <a:pt x="29" y="700"/>
                      <a:pt x="25" y="700"/>
                    </a:cubicBezTo>
                    <a:lnTo>
                      <a:pt x="25" y="718"/>
                    </a:lnTo>
                    <a:lnTo>
                      <a:pt x="38" y="717"/>
                    </a:lnTo>
                    <a:lnTo>
                      <a:pt x="38" y="697"/>
                    </a:lnTo>
                    <a:close/>
                    <a:moveTo>
                      <a:pt x="78" y="504"/>
                    </a:moveTo>
                    <a:cubicBezTo>
                      <a:pt x="77" y="509"/>
                      <a:pt x="76" y="515"/>
                      <a:pt x="76" y="518"/>
                    </a:cubicBezTo>
                    <a:cubicBezTo>
                      <a:pt x="75" y="526"/>
                      <a:pt x="72" y="574"/>
                      <a:pt x="71" y="582"/>
                    </a:cubicBezTo>
                    <a:cubicBezTo>
                      <a:pt x="70" y="589"/>
                      <a:pt x="71" y="613"/>
                      <a:pt x="71" y="616"/>
                    </a:cubicBezTo>
                    <a:cubicBezTo>
                      <a:pt x="70" y="618"/>
                      <a:pt x="69" y="645"/>
                      <a:pt x="68" y="649"/>
                    </a:cubicBezTo>
                    <a:cubicBezTo>
                      <a:pt x="67" y="653"/>
                      <a:pt x="65" y="664"/>
                      <a:pt x="64" y="666"/>
                    </a:cubicBezTo>
                    <a:lnTo>
                      <a:pt x="64" y="668"/>
                    </a:lnTo>
                    <a:lnTo>
                      <a:pt x="71" y="670"/>
                    </a:lnTo>
                    <a:cubicBezTo>
                      <a:pt x="70" y="671"/>
                      <a:pt x="67" y="673"/>
                      <a:pt x="66" y="673"/>
                    </a:cubicBezTo>
                    <a:cubicBezTo>
                      <a:pt x="65" y="673"/>
                      <a:pt x="61" y="679"/>
                      <a:pt x="58" y="680"/>
                    </a:cubicBezTo>
                    <a:cubicBezTo>
                      <a:pt x="55" y="681"/>
                      <a:pt x="53" y="687"/>
                      <a:pt x="53" y="687"/>
                    </a:cubicBezTo>
                    <a:cubicBezTo>
                      <a:pt x="53" y="687"/>
                      <a:pt x="50" y="690"/>
                      <a:pt x="49" y="691"/>
                    </a:cubicBezTo>
                    <a:cubicBezTo>
                      <a:pt x="48" y="691"/>
                      <a:pt x="48" y="691"/>
                      <a:pt x="48" y="691"/>
                    </a:cubicBezTo>
                    <a:lnTo>
                      <a:pt x="48" y="720"/>
                    </a:lnTo>
                    <a:cubicBezTo>
                      <a:pt x="56" y="720"/>
                      <a:pt x="72" y="717"/>
                      <a:pt x="80" y="715"/>
                    </a:cubicBezTo>
                    <a:lnTo>
                      <a:pt x="78" y="504"/>
                    </a:lnTo>
                    <a:close/>
                    <a:moveTo>
                      <a:pt x="129" y="0"/>
                    </a:moveTo>
                    <a:lnTo>
                      <a:pt x="129" y="0"/>
                    </a:lnTo>
                    <a:cubicBezTo>
                      <a:pt x="127" y="0"/>
                      <a:pt x="126" y="0"/>
                      <a:pt x="125" y="0"/>
                    </a:cubicBezTo>
                    <a:cubicBezTo>
                      <a:pt x="120" y="0"/>
                      <a:pt x="114" y="3"/>
                      <a:pt x="106" y="8"/>
                    </a:cubicBezTo>
                    <a:cubicBezTo>
                      <a:pt x="99" y="14"/>
                      <a:pt x="92" y="17"/>
                      <a:pt x="89" y="20"/>
                    </a:cubicBezTo>
                    <a:cubicBezTo>
                      <a:pt x="86" y="24"/>
                      <a:pt x="82" y="27"/>
                      <a:pt x="82" y="29"/>
                    </a:cubicBezTo>
                    <a:cubicBezTo>
                      <a:pt x="82" y="31"/>
                      <a:pt x="81" y="33"/>
                      <a:pt x="82" y="35"/>
                    </a:cubicBezTo>
                    <a:lnTo>
                      <a:pt x="85" y="36"/>
                    </a:lnTo>
                    <a:cubicBezTo>
                      <a:pt x="85" y="36"/>
                      <a:pt x="85" y="48"/>
                      <a:pt x="85" y="50"/>
                    </a:cubicBezTo>
                    <a:cubicBezTo>
                      <a:pt x="85" y="52"/>
                      <a:pt x="84" y="56"/>
                      <a:pt x="85" y="58"/>
                    </a:cubicBezTo>
                    <a:cubicBezTo>
                      <a:pt x="85" y="61"/>
                      <a:pt x="88" y="66"/>
                      <a:pt x="88" y="68"/>
                    </a:cubicBezTo>
                    <a:cubicBezTo>
                      <a:pt x="88" y="70"/>
                      <a:pt x="88" y="75"/>
                      <a:pt x="87" y="77"/>
                    </a:cubicBezTo>
                    <a:cubicBezTo>
                      <a:pt x="86" y="80"/>
                      <a:pt x="83" y="85"/>
                      <a:pt x="84" y="87"/>
                    </a:cubicBezTo>
                    <a:cubicBezTo>
                      <a:pt x="85" y="89"/>
                      <a:pt x="86" y="90"/>
                      <a:pt x="87" y="90"/>
                    </a:cubicBezTo>
                    <a:cubicBezTo>
                      <a:pt x="88" y="90"/>
                      <a:pt x="90" y="90"/>
                      <a:pt x="92" y="90"/>
                    </a:cubicBezTo>
                    <a:lnTo>
                      <a:pt x="93" y="90"/>
                    </a:lnTo>
                    <a:cubicBezTo>
                      <a:pt x="94" y="91"/>
                      <a:pt x="96" y="95"/>
                      <a:pt x="96" y="95"/>
                    </a:cubicBezTo>
                    <a:lnTo>
                      <a:pt x="97" y="97"/>
                    </a:lnTo>
                    <a:lnTo>
                      <a:pt x="98" y="98"/>
                    </a:lnTo>
                    <a:cubicBezTo>
                      <a:pt x="98" y="98"/>
                      <a:pt x="98" y="100"/>
                      <a:pt x="99" y="101"/>
                    </a:cubicBezTo>
                    <a:cubicBezTo>
                      <a:pt x="100" y="102"/>
                      <a:pt x="104" y="103"/>
                      <a:pt x="104" y="104"/>
                    </a:cubicBezTo>
                    <a:cubicBezTo>
                      <a:pt x="104" y="106"/>
                      <a:pt x="105" y="113"/>
                      <a:pt x="108" y="113"/>
                    </a:cubicBezTo>
                    <a:lnTo>
                      <a:pt x="109" y="113"/>
                    </a:lnTo>
                    <a:cubicBezTo>
                      <a:pt x="113" y="113"/>
                      <a:pt x="120" y="111"/>
                      <a:pt x="122" y="111"/>
                    </a:cubicBezTo>
                    <a:cubicBezTo>
                      <a:pt x="125" y="111"/>
                      <a:pt x="126" y="111"/>
                      <a:pt x="127" y="111"/>
                    </a:cubicBezTo>
                    <a:cubicBezTo>
                      <a:pt x="127" y="112"/>
                      <a:pt x="129" y="114"/>
                      <a:pt x="130" y="117"/>
                    </a:cubicBezTo>
                    <a:cubicBezTo>
                      <a:pt x="129" y="121"/>
                      <a:pt x="129" y="124"/>
                      <a:pt x="129" y="124"/>
                    </a:cubicBezTo>
                    <a:lnTo>
                      <a:pt x="129" y="128"/>
                    </a:lnTo>
                    <a:cubicBezTo>
                      <a:pt x="129" y="128"/>
                      <a:pt x="127" y="131"/>
                      <a:pt x="127" y="135"/>
                    </a:cubicBezTo>
                    <a:cubicBezTo>
                      <a:pt x="127" y="138"/>
                      <a:pt x="124" y="160"/>
                      <a:pt x="124" y="160"/>
                    </a:cubicBezTo>
                    <a:cubicBezTo>
                      <a:pt x="124" y="160"/>
                      <a:pt x="120" y="176"/>
                      <a:pt x="118" y="183"/>
                    </a:cubicBezTo>
                    <a:cubicBezTo>
                      <a:pt x="116" y="187"/>
                      <a:pt x="119" y="198"/>
                      <a:pt x="114" y="219"/>
                    </a:cubicBezTo>
                    <a:cubicBezTo>
                      <a:pt x="114" y="220"/>
                      <a:pt x="112" y="249"/>
                      <a:pt x="112" y="251"/>
                    </a:cubicBezTo>
                    <a:cubicBezTo>
                      <a:pt x="111" y="279"/>
                      <a:pt x="115" y="276"/>
                      <a:pt x="116" y="305"/>
                    </a:cubicBezTo>
                    <a:cubicBezTo>
                      <a:pt x="116" y="315"/>
                      <a:pt x="112" y="322"/>
                      <a:pt x="116" y="342"/>
                    </a:cubicBezTo>
                    <a:cubicBezTo>
                      <a:pt x="116" y="346"/>
                      <a:pt x="117" y="345"/>
                      <a:pt x="119" y="355"/>
                    </a:cubicBezTo>
                    <a:cubicBezTo>
                      <a:pt x="115" y="364"/>
                      <a:pt x="106" y="396"/>
                      <a:pt x="104" y="404"/>
                    </a:cubicBezTo>
                    <a:cubicBezTo>
                      <a:pt x="102" y="417"/>
                      <a:pt x="92" y="448"/>
                      <a:pt x="91" y="452"/>
                    </a:cubicBezTo>
                    <a:cubicBezTo>
                      <a:pt x="90" y="455"/>
                      <a:pt x="87" y="464"/>
                      <a:pt x="85" y="472"/>
                    </a:cubicBezTo>
                    <a:lnTo>
                      <a:pt x="87" y="719"/>
                    </a:lnTo>
                    <a:cubicBezTo>
                      <a:pt x="89" y="719"/>
                      <a:pt x="95" y="720"/>
                      <a:pt x="103" y="720"/>
                    </a:cubicBezTo>
                    <a:cubicBezTo>
                      <a:pt x="114" y="720"/>
                      <a:pt x="126" y="718"/>
                      <a:pt x="126" y="718"/>
                    </a:cubicBezTo>
                    <a:lnTo>
                      <a:pt x="126" y="708"/>
                    </a:lnTo>
                    <a:lnTo>
                      <a:pt x="125" y="707"/>
                    </a:lnTo>
                    <a:cubicBezTo>
                      <a:pt x="125" y="707"/>
                      <a:pt x="127" y="702"/>
                      <a:pt x="125" y="693"/>
                    </a:cubicBezTo>
                    <a:cubicBezTo>
                      <a:pt x="124" y="684"/>
                      <a:pt x="121" y="679"/>
                      <a:pt x="120" y="678"/>
                    </a:cubicBezTo>
                    <a:cubicBezTo>
                      <a:pt x="120" y="678"/>
                      <a:pt x="122" y="668"/>
                      <a:pt x="122" y="665"/>
                    </a:cubicBezTo>
                    <a:cubicBezTo>
                      <a:pt x="122" y="662"/>
                      <a:pt x="126" y="637"/>
                      <a:pt x="127" y="633"/>
                    </a:cubicBezTo>
                    <a:cubicBezTo>
                      <a:pt x="127" y="628"/>
                      <a:pt x="132" y="599"/>
                      <a:pt x="134" y="585"/>
                    </a:cubicBezTo>
                    <a:cubicBezTo>
                      <a:pt x="135" y="580"/>
                      <a:pt x="136" y="573"/>
                      <a:pt x="137" y="567"/>
                    </a:cubicBezTo>
                    <a:lnTo>
                      <a:pt x="137" y="0"/>
                    </a:lnTo>
                    <a:cubicBezTo>
                      <a:pt x="134" y="0"/>
                      <a:pt x="131" y="0"/>
                      <a:pt x="12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6" name="Freeform 3956">
                <a:extLst>
                  <a:ext uri="{FF2B5EF4-FFF2-40B4-BE49-F238E27FC236}">
                    <a16:creationId xmlns:a16="http://schemas.microsoft.com/office/drawing/2014/main" id="{D6135747-26CD-45CD-9CC8-098197894FB6}"/>
                  </a:ext>
                </a:extLst>
              </p:cNvPr>
              <p:cNvSpPr>
                <a:spLocks/>
              </p:cNvSpPr>
              <p:nvPr/>
            </p:nvSpPr>
            <p:spPr bwMode="auto">
              <a:xfrm>
                <a:off x="1252" y="4872"/>
                <a:ext cx="5" cy="140"/>
              </a:xfrm>
              <a:custGeom>
                <a:avLst/>
                <a:gdLst>
                  <a:gd name="T0" fmla="*/ 7 w 9"/>
                  <a:gd name="T1" fmla="*/ 0 h 247"/>
                  <a:gd name="T2" fmla="*/ 5 w 9"/>
                  <a:gd name="T3" fmla="*/ 9 h 247"/>
                  <a:gd name="T4" fmla="*/ 0 w 9"/>
                  <a:gd name="T5" fmla="*/ 32 h 247"/>
                  <a:gd name="T6" fmla="*/ 2 w 9"/>
                  <a:gd name="T7" fmla="*/ 243 h 247"/>
                  <a:gd name="T8" fmla="*/ 6 w 9"/>
                  <a:gd name="T9" fmla="*/ 242 h 247"/>
                  <a:gd name="T10" fmla="*/ 7 w 9"/>
                  <a:gd name="T11" fmla="*/ 247 h 247"/>
                  <a:gd name="T12" fmla="*/ 9 w 9"/>
                  <a:gd name="T13" fmla="*/ 247 h 247"/>
                  <a:gd name="T14" fmla="*/ 7 w 9"/>
                  <a:gd name="T15" fmla="*/ 0 h 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47">
                    <a:moveTo>
                      <a:pt x="7" y="0"/>
                    </a:moveTo>
                    <a:cubicBezTo>
                      <a:pt x="6" y="4"/>
                      <a:pt x="5" y="7"/>
                      <a:pt x="5" y="9"/>
                    </a:cubicBezTo>
                    <a:cubicBezTo>
                      <a:pt x="4" y="13"/>
                      <a:pt x="2" y="23"/>
                      <a:pt x="0" y="32"/>
                    </a:cubicBezTo>
                    <a:lnTo>
                      <a:pt x="2" y="243"/>
                    </a:lnTo>
                    <a:cubicBezTo>
                      <a:pt x="5" y="243"/>
                      <a:pt x="6" y="242"/>
                      <a:pt x="6" y="242"/>
                    </a:cubicBezTo>
                    <a:lnTo>
                      <a:pt x="7" y="247"/>
                    </a:lnTo>
                    <a:cubicBezTo>
                      <a:pt x="7" y="247"/>
                      <a:pt x="8" y="247"/>
                      <a:pt x="9" y="247"/>
                    </a:cubicBez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7" name="Freeform 3957">
                <a:extLst>
                  <a:ext uri="{FF2B5EF4-FFF2-40B4-BE49-F238E27FC236}">
                    <a16:creationId xmlns:a16="http://schemas.microsoft.com/office/drawing/2014/main" id="{5DA5A4E8-B3D6-4F51-B5EC-9CB4D0F8242E}"/>
                  </a:ext>
                </a:extLst>
              </p:cNvPr>
              <p:cNvSpPr>
                <a:spLocks noEditPoints="1"/>
              </p:cNvSpPr>
              <p:nvPr/>
            </p:nvSpPr>
            <p:spPr bwMode="auto">
              <a:xfrm>
                <a:off x="1222" y="4996"/>
                <a:ext cx="13" cy="17"/>
              </a:xfrm>
              <a:custGeom>
                <a:avLst/>
                <a:gdLst>
                  <a:gd name="T0" fmla="*/ 13 w 23"/>
                  <a:gd name="T1" fmla="*/ 26 h 29"/>
                  <a:gd name="T2" fmla="*/ 0 w 23"/>
                  <a:gd name="T3" fmla="*/ 27 h 29"/>
                  <a:gd name="T4" fmla="*/ 0 w 23"/>
                  <a:gd name="T5" fmla="*/ 27 h 29"/>
                  <a:gd name="T6" fmla="*/ 13 w 23"/>
                  <a:gd name="T7" fmla="*/ 28 h 29"/>
                  <a:gd name="T8" fmla="*/ 13 w 23"/>
                  <a:gd name="T9" fmla="*/ 26 h 29"/>
                  <a:gd name="T10" fmla="*/ 23 w 23"/>
                  <a:gd name="T11" fmla="*/ 0 h 29"/>
                  <a:gd name="T12" fmla="*/ 19 w 23"/>
                  <a:gd name="T13" fmla="*/ 3 h 29"/>
                  <a:gd name="T14" fmla="*/ 20 w 23"/>
                  <a:gd name="T15" fmla="*/ 29 h 29"/>
                  <a:gd name="T16" fmla="*/ 19 w 23"/>
                  <a:gd name="T17" fmla="*/ 29 h 29"/>
                  <a:gd name="T18" fmla="*/ 22 w 23"/>
                  <a:gd name="T19" fmla="*/ 29 h 29"/>
                  <a:gd name="T20" fmla="*/ 22 w 23"/>
                  <a:gd name="T21" fmla="*/ 29 h 29"/>
                  <a:gd name="T22" fmla="*/ 23 w 23"/>
                  <a:gd name="T23" fmla="*/ 29 h 29"/>
                  <a:gd name="T24" fmla="*/ 23 w 23"/>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13" y="26"/>
                    </a:moveTo>
                    <a:lnTo>
                      <a:pt x="0" y="27"/>
                    </a:lnTo>
                    <a:lnTo>
                      <a:pt x="0" y="27"/>
                    </a:lnTo>
                    <a:cubicBezTo>
                      <a:pt x="4" y="28"/>
                      <a:pt x="9" y="28"/>
                      <a:pt x="13" y="28"/>
                    </a:cubicBezTo>
                    <a:lnTo>
                      <a:pt x="13" y="26"/>
                    </a:lnTo>
                    <a:close/>
                    <a:moveTo>
                      <a:pt x="23" y="0"/>
                    </a:moveTo>
                    <a:cubicBezTo>
                      <a:pt x="22" y="1"/>
                      <a:pt x="21" y="2"/>
                      <a:pt x="19" y="3"/>
                    </a:cubicBezTo>
                    <a:lnTo>
                      <a:pt x="20" y="29"/>
                    </a:lnTo>
                    <a:lnTo>
                      <a:pt x="19" y="29"/>
                    </a:lnTo>
                    <a:cubicBezTo>
                      <a:pt x="20" y="29"/>
                      <a:pt x="21" y="29"/>
                      <a:pt x="22" y="29"/>
                    </a:cubicBezTo>
                    <a:lnTo>
                      <a:pt x="22" y="29"/>
                    </a:lnTo>
                    <a:lnTo>
                      <a:pt x="23" y="29"/>
                    </a:lnTo>
                    <a:lnTo>
                      <a:pt x="2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8" name="Freeform 3958">
                <a:extLst>
                  <a:ext uri="{FF2B5EF4-FFF2-40B4-BE49-F238E27FC236}">
                    <a16:creationId xmlns:a16="http://schemas.microsoft.com/office/drawing/2014/main" id="{F803751A-66B7-40F3-AA48-BAAB4707F1A3}"/>
                  </a:ext>
                </a:extLst>
              </p:cNvPr>
              <p:cNvSpPr>
                <a:spLocks/>
              </p:cNvSpPr>
              <p:nvPr/>
            </p:nvSpPr>
            <p:spPr bwMode="auto">
              <a:xfrm>
                <a:off x="1207" y="5005"/>
                <a:ext cx="0" cy="3"/>
              </a:xfrm>
              <a:custGeom>
                <a:avLst/>
                <a:gdLst>
                  <a:gd name="T0" fmla="*/ 1 w 1"/>
                  <a:gd name="T1" fmla="*/ 0 h 6"/>
                  <a:gd name="T2" fmla="*/ 0 w 1"/>
                  <a:gd name="T3" fmla="*/ 2 h 6"/>
                  <a:gd name="T4" fmla="*/ 0 w 1"/>
                  <a:gd name="T5" fmla="*/ 3 h 6"/>
                  <a:gd name="T6" fmla="*/ 0 w 1"/>
                  <a:gd name="T7" fmla="*/ 4 h 6"/>
                  <a:gd name="T8" fmla="*/ 0 w 1"/>
                  <a:gd name="T9" fmla="*/ 6 h 6"/>
                  <a:gd name="T10" fmla="*/ 1 w 1"/>
                  <a:gd name="T11" fmla="*/ 6 h 6"/>
                  <a:gd name="T12" fmla="*/ 1 w 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 h="6">
                    <a:moveTo>
                      <a:pt x="1" y="0"/>
                    </a:moveTo>
                    <a:cubicBezTo>
                      <a:pt x="0" y="1"/>
                      <a:pt x="0" y="2"/>
                      <a:pt x="0" y="2"/>
                    </a:cubicBezTo>
                    <a:lnTo>
                      <a:pt x="0" y="3"/>
                    </a:lnTo>
                    <a:lnTo>
                      <a:pt x="0" y="4"/>
                    </a:lnTo>
                    <a:lnTo>
                      <a:pt x="0" y="6"/>
                    </a:lnTo>
                    <a:cubicBezTo>
                      <a:pt x="0" y="6"/>
                      <a:pt x="0" y="6"/>
                      <a:pt x="1" y="6"/>
                    </a:cubicBez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9" name="Freeform 3959">
                <a:extLst>
                  <a:ext uri="{FF2B5EF4-FFF2-40B4-BE49-F238E27FC236}">
                    <a16:creationId xmlns:a16="http://schemas.microsoft.com/office/drawing/2014/main" id="{A7EDFB53-FE0C-4DA7-BD71-F8CC31512C70}"/>
                  </a:ext>
                </a:extLst>
              </p:cNvPr>
              <p:cNvSpPr>
                <a:spLocks/>
              </p:cNvSpPr>
              <p:nvPr/>
            </p:nvSpPr>
            <p:spPr bwMode="auto">
              <a:xfrm>
                <a:off x="1217" y="5002"/>
                <a:ext cx="1" cy="9"/>
              </a:xfrm>
              <a:custGeom>
                <a:avLst/>
                <a:gdLst>
                  <a:gd name="T0" fmla="*/ 1 w 1"/>
                  <a:gd name="T1" fmla="*/ 0 h 16"/>
                  <a:gd name="T2" fmla="*/ 0 w 1"/>
                  <a:gd name="T3" fmla="*/ 0 h 16"/>
                  <a:gd name="T4" fmla="*/ 0 w 1"/>
                  <a:gd name="T5" fmla="*/ 16 h 16"/>
                  <a:gd name="T6" fmla="*/ 1 w 1"/>
                  <a:gd name="T7" fmla="*/ 16 h 16"/>
                  <a:gd name="T8" fmla="*/ 1 w 1"/>
                  <a:gd name="T9" fmla="*/ 0 h 16"/>
                </a:gdLst>
                <a:ahLst/>
                <a:cxnLst>
                  <a:cxn ang="0">
                    <a:pos x="T0" y="T1"/>
                  </a:cxn>
                  <a:cxn ang="0">
                    <a:pos x="T2" y="T3"/>
                  </a:cxn>
                  <a:cxn ang="0">
                    <a:pos x="T4" y="T5"/>
                  </a:cxn>
                  <a:cxn ang="0">
                    <a:pos x="T6" y="T7"/>
                  </a:cxn>
                  <a:cxn ang="0">
                    <a:pos x="T8" y="T9"/>
                  </a:cxn>
                </a:cxnLst>
                <a:rect l="0" t="0" r="r" b="b"/>
                <a:pathLst>
                  <a:path w="1" h="16">
                    <a:moveTo>
                      <a:pt x="1" y="0"/>
                    </a:moveTo>
                    <a:cubicBezTo>
                      <a:pt x="1" y="0"/>
                      <a:pt x="0" y="0"/>
                      <a:pt x="0" y="0"/>
                    </a:cubicBezTo>
                    <a:lnTo>
                      <a:pt x="0" y="16"/>
                    </a:lnTo>
                    <a:cubicBezTo>
                      <a:pt x="1" y="16"/>
                      <a:pt x="1" y="16"/>
                      <a:pt x="1" y="16"/>
                    </a:cubicBez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0" name="Freeform 3960">
                <a:extLst>
                  <a:ext uri="{FF2B5EF4-FFF2-40B4-BE49-F238E27FC236}">
                    <a16:creationId xmlns:a16="http://schemas.microsoft.com/office/drawing/2014/main" id="{CA474BFB-870B-4040-9628-965932DC16AB}"/>
                  </a:ext>
                </a:extLst>
              </p:cNvPr>
              <p:cNvSpPr>
                <a:spLocks/>
              </p:cNvSpPr>
              <p:nvPr/>
            </p:nvSpPr>
            <p:spPr bwMode="auto">
              <a:xfrm>
                <a:off x="1218" y="5001"/>
                <a:ext cx="4" cy="10"/>
              </a:xfrm>
              <a:custGeom>
                <a:avLst/>
                <a:gdLst>
                  <a:gd name="T0" fmla="*/ 7 w 7"/>
                  <a:gd name="T1" fmla="*/ 0 h 18"/>
                  <a:gd name="T2" fmla="*/ 1 w 7"/>
                  <a:gd name="T3" fmla="*/ 1 h 18"/>
                  <a:gd name="T4" fmla="*/ 0 w 7"/>
                  <a:gd name="T5" fmla="*/ 1 h 18"/>
                  <a:gd name="T6" fmla="*/ 0 w 7"/>
                  <a:gd name="T7" fmla="*/ 17 h 18"/>
                  <a:gd name="T8" fmla="*/ 7 w 7"/>
                  <a:gd name="T9" fmla="*/ 18 h 18"/>
                  <a:gd name="T10" fmla="*/ 7 w 7"/>
                  <a:gd name="T11" fmla="*/ 18 h 18"/>
                  <a:gd name="T12" fmla="*/ 7 w 7"/>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7" h="18">
                    <a:moveTo>
                      <a:pt x="7" y="0"/>
                    </a:moveTo>
                    <a:cubicBezTo>
                      <a:pt x="4" y="1"/>
                      <a:pt x="2" y="1"/>
                      <a:pt x="1" y="1"/>
                    </a:cubicBezTo>
                    <a:cubicBezTo>
                      <a:pt x="1" y="1"/>
                      <a:pt x="0" y="1"/>
                      <a:pt x="0" y="1"/>
                    </a:cubicBezTo>
                    <a:lnTo>
                      <a:pt x="0" y="17"/>
                    </a:lnTo>
                    <a:cubicBezTo>
                      <a:pt x="2" y="17"/>
                      <a:pt x="4" y="18"/>
                      <a:pt x="7" y="18"/>
                    </a:cubicBezTo>
                    <a:lnTo>
                      <a:pt x="7" y="18"/>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1" name="Freeform 3961">
                <a:extLst>
                  <a:ext uri="{FF2B5EF4-FFF2-40B4-BE49-F238E27FC236}">
                    <a16:creationId xmlns:a16="http://schemas.microsoft.com/office/drawing/2014/main" id="{4672D70E-BF45-4F22-AC60-421F6D9B448B}"/>
                  </a:ext>
                </a:extLst>
              </p:cNvPr>
              <p:cNvSpPr>
                <a:spLocks/>
              </p:cNvSpPr>
              <p:nvPr/>
            </p:nvSpPr>
            <p:spPr bwMode="auto">
              <a:xfrm>
                <a:off x="1214" y="5002"/>
                <a:ext cx="3" cy="9"/>
              </a:xfrm>
              <a:custGeom>
                <a:avLst/>
                <a:gdLst>
                  <a:gd name="T0" fmla="*/ 6 w 6"/>
                  <a:gd name="T1" fmla="*/ 0 h 16"/>
                  <a:gd name="T2" fmla="*/ 0 w 6"/>
                  <a:gd name="T3" fmla="*/ 1 h 16"/>
                  <a:gd name="T4" fmla="*/ 0 w 6"/>
                  <a:gd name="T5" fmla="*/ 15 h 16"/>
                  <a:gd name="T6" fmla="*/ 1 w 6"/>
                  <a:gd name="T7" fmla="*/ 15 h 16"/>
                  <a:gd name="T8" fmla="*/ 6 w 6"/>
                  <a:gd name="T9" fmla="*/ 16 h 16"/>
                  <a:gd name="T10" fmla="*/ 6 w 6"/>
                  <a:gd name="T11" fmla="*/ 0 h 16"/>
                </a:gdLst>
                <a:ahLst/>
                <a:cxnLst>
                  <a:cxn ang="0">
                    <a:pos x="T0" y="T1"/>
                  </a:cxn>
                  <a:cxn ang="0">
                    <a:pos x="T2" y="T3"/>
                  </a:cxn>
                  <a:cxn ang="0">
                    <a:pos x="T4" y="T5"/>
                  </a:cxn>
                  <a:cxn ang="0">
                    <a:pos x="T6" y="T7"/>
                  </a:cxn>
                  <a:cxn ang="0">
                    <a:pos x="T8" y="T9"/>
                  </a:cxn>
                  <a:cxn ang="0">
                    <a:pos x="T10" y="T11"/>
                  </a:cxn>
                </a:cxnLst>
                <a:rect l="0" t="0" r="r" b="b"/>
                <a:pathLst>
                  <a:path w="6" h="16">
                    <a:moveTo>
                      <a:pt x="6" y="0"/>
                    </a:moveTo>
                    <a:cubicBezTo>
                      <a:pt x="4" y="0"/>
                      <a:pt x="2" y="1"/>
                      <a:pt x="0" y="1"/>
                    </a:cubicBezTo>
                    <a:lnTo>
                      <a:pt x="0" y="15"/>
                    </a:lnTo>
                    <a:cubicBezTo>
                      <a:pt x="0" y="15"/>
                      <a:pt x="1" y="15"/>
                      <a:pt x="1" y="15"/>
                    </a:cubicBezTo>
                    <a:cubicBezTo>
                      <a:pt x="3" y="15"/>
                      <a:pt x="4" y="16"/>
                      <a:pt x="6" y="16"/>
                    </a:cubicBez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2" name="Freeform 3962">
                <a:extLst>
                  <a:ext uri="{FF2B5EF4-FFF2-40B4-BE49-F238E27FC236}">
                    <a16:creationId xmlns:a16="http://schemas.microsoft.com/office/drawing/2014/main" id="{29C9859F-F279-4E6A-B599-FC06D25CD0A5}"/>
                  </a:ext>
                </a:extLst>
              </p:cNvPr>
              <p:cNvSpPr>
                <a:spLocks/>
              </p:cNvSpPr>
              <p:nvPr/>
            </p:nvSpPr>
            <p:spPr bwMode="auto">
              <a:xfrm>
                <a:off x="1229" y="4998"/>
                <a:ext cx="3" cy="15"/>
              </a:xfrm>
              <a:custGeom>
                <a:avLst/>
                <a:gdLst>
                  <a:gd name="T0" fmla="*/ 6 w 6"/>
                  <a:gd name="T1" fmla="*/ 0 h 26"/>
                  <a:gd name="T2" fmla="*/ 0 w 6"/>
                  <a:gd name="T3" fmla="*/ 3 h 26"/>
                  <a:gd name="T4" fmla="*/ 0 w 6"/>
                  <a:gd name="T5" fmla="*/ 23 h 26"/>
                  <a:gd name="T6" fmla="*/ 0 w 6"/>
                  <a:gd name="T7" fmla="*/ 25 h 26"/>
                  <a:gd name="T8" fmla="*/ 6 w 6"/>
                  <a:gd name="T9" fmla="*/ 26 h 26"/>
                  <a:gd name="T10" fmla="*/ 6 w 6"/>
                  <a:gd name="T11" fmla="*/ 26 h 26"/>
                  <a:gd name="T12" fmla="*/ 6 w 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6" h="26">
                    <a:moveTo>
                      <a:pt x="6" y="0"/>
                    </a:moveTo>
                    <a:cubicBezTo>
                      <a:pt x="4" y="1"/>
                      <a:pt x="2" y="3"/>
                      <a:pt x="0" y="3"/>
                    </a:cubicBezTo>
                    <a:lnTo>
                      <a:pt x="0" y="23"/>
                    </a:lnTo>
                    <a:lnTo>
                      <a:pt x="0" y="25"/>
                    </a:lnTo>
                    <a:cubicBezTo>
                      <a:pt x="2" y="26"/>
                      <a:pt x="4" y="26"/>
                      <a:pt x="6" y="26"/>
                    </a:cubicBezTo>
                    <a:lnTo>
                      <a:pt x="6" y="26"/>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3" name="Freeform 3963">
                <a:extLst>
                  <a:ext uri="{FF2B5EF4-FFF2-40B4-BE49-F238E27FC236}">
                    <a16:creationId xmlns:a16="http://schemas.microsoft.com/office/drawing/2014/main" id="{6BA30A9C-0340-4C18-BC80-FEFA0CC9B3C7}"/>
                  </a:ext>
                </a:extLst>
              </p:cNvPr>
              <p:cNvSpPr>
                <a:spLocks noEditPoints="1"/>
              </p:cNvSpPr>
              <p:nvPr/>
            </p:nvSpPr>
            <p:spPr bwMode="auto">
              <a:xfrm>
                <a:off x="1288" y="4605"/>
                <a:ext cx="147" cy="407"/>
              </a:xfrm>
              <a:custGeom>
                <a:avLst/>
                <a:gdLst>
                  <a:gd name="T0" fmla="*/ 204 w 259"/>
                  <a:gd name="T1" fmla="*/ 717 h 717"/>
                  <a:gd name="T2" fmla="*/ 196 w 259"/>
                  <a:gd name="T3" fmla="*/ 642 h 717"/>
                  <a:gd name="T4" fmla="*/ 196 w 259"/>
                  <a:gd name="T5" fmla="*/ 642 h 717"/>
                  <a:gd name="T6" fmla="*/ 202 w 259"/>
                  <a:gd name="T7" fmla="*/ 658 h 717"/>
                  <a:gd name="T8" fmla="*/ 211 w 259"/>
                  <a:gd name="T9" fmla="*/ 682 h 717"/>
                  <a:gd name="T10" fmla="*/ 202 w 259"/>
                  <a:gd name="T11" fmla="*/ 699 h 717"/>
                  <a:gd name="T12" fmla="*/ 230 w 259"/>
                  <a:gd name="T13" fmla="*/ 698 h 717"/>
                  <a:gd name="T14" fmla="*/ 245 w 259"/>
                  <a:gd name="T15" fmla="*/ 642 h 717"/>
                  <a:gd name="T16" fmla="*/ 254 w 259"/>
                  <a:gd name="T17" fmla="*/ 636 h 717"/>
                  <a:gd name="T18" fmla="*/ 259 w 259"/>
                  <a:gd name="T19" fmla="*/ 607 h 717"/>
                  <a:gd name="T20" fmla="*/ 251 w 259"/>
                  <a:gd name="T21" fmla="*/ 601 h 717"/>
                  <a:gd name="T22" fmla="*/ 245 w 259"/>
                  <a:gd name="T23" fmla="*/ 636 h 717"/>
                  <a:gd name="T24" fmla="*/ 232 w 259"/>
                  <a:gd name="T25" fmla="*/ 596 h 717"/>
                  <a:gd name="T26" fmla="*/ 204 w 259"/>
                  <a:gd name="T27" fmla="*/ 587 h 717"/>
                  <a:gd name="T28" fmla="*/ 76 w 259"/>
                  <a:gd name="T29" fmla="*/ 568 h 717"/>
                  <a:gd name="T30" fmla="*/ 147 w 259"/>
                  <a:gd name="T31" fmla="*/ 568 h 717"/>
                  <a:gd name="T32" fmla="*/ 129 w 259"/>
                  <a:gd name="T33" fmla="*/ 603 h 717"/>
                  <a:gd name="T34" fmla="*/ 175 w 259"/>
                  <a:gd name="T35" fmla="*/ 568 h 717"/>
                  <a:gd name="T36" fmla="*/ 170 w 259"/>
                  <a:gd name="T37" fmla="*/ 636 h 717"/>
                  <a:gd name="T38" fmla="*/ 191 w 259"/>
                  <a:gd name="T39" fmla="*/ 632 h 717"/>
                  <a:gd name="T40" fmla="*/ 196 w 259"/>
                  <a:gd name="T41" fmla="*/ 636 h 717"/>
                  <a:gd name="T42" fmla="*/ 175 w 259"/>
                  <a:gd name="T43" fmla="*/ 568 h 717"/>
                  <a:gd name="T44" fmla="*/ 168 w 259"/>
                  <a:gd name="T45" fmla="*/ 562 h 717"/>
                  <a:gd name="T46" fmla="*/ 103 w 259"/>
                  <a:gd name="T47" fmla="*/ 562 h 717"/>
                  <a:gd name="T48" fmla="*/ 120 w 259"/>
                  <a:gd name="T49" fmla="*/ 526 h 717"/>
                  <a:gd name="T50" fmla="*/ 88 w 259"/>
                  <a:gd name="T51" fmla="*/ 492 h 717"/>
                  <a:gd name="T52" fmla="*/ 67 w 259"/>
                  <a:gd name="T53" fmla="*/ 562 h 717"/>
                  <a:gd name="T54" fmla="*/ 91 w 259"/>
                  <a:gd name="T55" fmla="*/ 505 h 717"/>
                  <a:gd name="T56" fmla="*/ 56 w 259"/>
                  <a:gd name="T57" fmla="*/ 349 h 717"/>
                  <a:gd name="T58" fmla="*/ 77 w 259"/>
                  <a:gd name="T59" fmla="*/ 438 h 717"/>
                  <a:gd name="T60" fmla="*/ 75 w 259"/>
                  <a:gd name="T61" fmla="*/ 405 h 717"/>
                  <a:gd name="T62" fmla="*/ 96 w 259"/>
                  <a:gd name="T63" fmla="*/ 349 h 717"/>
                  <a:gd name="T64" fmla="*/ 102 w 259"/>
                  <a:gd name="T65" fmla="*/ 407 h 717"/>
                  <a:gd name="T66" fmla="*/ 144 w 259"/>
                  <a:gd name="T67" fmla="*/ 403 h 717"/>
                  <a:gd name="T68" fmla="*/ 150 w 259"/>
                  <a:gd name="T69" fmla="*/ 341 h 717"/>
                  <a:gd name="T70" fmla="*/ 150 w 259"/>
                  <a:gd name="T71" fmla="*/ 343 h 717"/>
                  <a:gd name="T72" fmla="*/ 56 w 259"/>
                  <a:gd name="T73" fmla="*/ 309 h 717"/>
                  <a:gd name="T74" fmla="*/ 152 w 259"/>
                  <a:gd name="T75" fmla="*/ 309 h 717"/>
                  <a:gd name="T76" fmla="*/ 56 w 259"/>
                  <a:gd name="T77" fmla="*/ 304 h 717"/>
                  <a:gd name="T78" fmla="*/ 147 w 259"/>
                  <a:gd name="T79" fmla="*/ 290 h 717"/>
                  <a:gd name="T80" fmla="*/ 147 w 259"/>
                  <a:gd name="T81" fmla="*/ 290 h 717"/>
                  <a:gd name="T82" fmla="*/ 104 w 259"/>
                  <a:gd name="T83" fmla="*/ 291 h 717"/>
                  <a:gd name="T84" fmla="*/ 90 w 259"/>
                  <a:gd name="T85" fmla="*/ 179 h 717"/>
                  <a:gd name="T86" fmla="*/ 93 w 259"/>
                  <a:gd name="T87" fmla="*/ 176 h 717"/>
                  <a:gd name="T88" fmla="*/ 140 w 259"/>
                  <a:gd name="T89" fmla="*/ 291 h 717"/>
                  <a:gd name="T90" fmla="*/ 123 w 259"/>
                  <a:gd name="T91" fmla="*/ 239 h 717"/>
                  <a:gd name="T92" fmla="*/ 90 w 259"/>
                  <a:gd name="T93" fmla="*/ 156 h 717"/>
                  <a:gd name="T94" fmla="*/ 56 w 259"/>
                  <a:gd name="T95" fmla="*/ 291 h 717"/>
                  <a:gd name="T96" fmla="*/ 56 w 259"/>
                  <a:gd name="T97" fmla="*/ 101 h 717"/>
                  <a:gd name="T98" fmla="*/ 78 w 259"/>
                  <a:gd name="T99" fmla="*/ 130 h 717"/>
                  <a:gd name="T100" fmla="*/ 56 w 259"/>
                  <a:gd name="T101" fmla="*/ 101 h 717"/>
                  <a:gd name="T102" fmla="*/ 50 w 259"/>
                  <a:gd name="T103" fmla="*/ 548 h 717"/>
                  <a:gd name="T104" fmla="*/ 50 w 259"/>
                  <a:gd name="T105" fmla="*/ 309 h 717"/>
                  <a:gd name="T106" fmla="*/ 41 w 259"/>
                  <a:gd name="T107" fmla="*/ 92 h 717"/>
                  <a:gd name="T108" fmla="*/ 0 w 259"/>
                  <a:gd name="T109" fmla="*/ 514 h 717"/>
                  <a:gd name="T110" fmla="*/ 21 w 259"/>
                  <a:gd name="T111" fmla="*/ 506 h 717"/>
                  <a:gd name="T112" fmla="*/ 30 w 259"/>
                  <a:gd name="T113" fmla="*/ 80 h 717"/>
                  <a:gd name="T114" fmla="*/ 24 w 259"/>
                  <a:gd name="T115" fmla="*/ 75 h 717"/>
                  <a:gd name="T116" fmla="*/ 26 w 259"/>
                  <a:gd name="T117" fmla="*/ 36 h 717"/>
                  <a:gd name="T118" fmla="*/ 0 w 259"/>
                  <a:gd name="T119" fmla="*/ 0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 h="717">
                    <a:moveTo>
                      <a:pt x="204" y="717"/>
                    </a:moveTo>
                    <a:lnTo>
                      <a:pt x="204" y="717"/>
                    </a:lnTo>
                    <a:lnTo>
                      <a:pt x="204" y="717"/>
                    </a:lnTo>
                    <a:cubicBezTo>
                      <a:pt x="204" y="717"/>
                      <a:pt x="204" y="717"/>
                      <a:pt x="204" y="717"/>
                    </a:cubicBezTo>
                    <a:close/>
                    <a:moveTo>
                      <a:pt x="196" y="642"/>
                    </a:moveTo>
                    <a:lnTo>
                      <a:pt x="196" y="642"/>
                    </a:lnTo>
                    <a:lnTo>
                      <a:pt x="196" y="643"/>
                    </a:lnTo>
                    <a:cubicBezTo>
                      <a:pt x="196" y="643"/>
                      <a:pt x="196" y="643"/>
                      <a:pt x="196" y="643"/>
                    </a:cubicBezTo>
                    <a:lnTo>
                      <a:pt x="196" y="642"/>
                    </a:lnTo>
                    <a:close/>
                    <a:moveTo>
                      <a:pt x="245" y="642"/>
                    </a:moveTo>
                    <a:lnTo>
                      <a:pt x="202" y="642"/>
                    </a:lnTo>
                    <a:lnTo>
                      <a:pt x="202" y="658"/>
                    </a:lnTo>
                    <a:cubicBezTo>
                      <a:pt x="204" y="662"/>
                      <a:pt x="209" y="668"/>
                      <a:pt x="209" y="671"/>
                    </a:cubicBezTo>
                    <a:cubicBezTo>
                      <a:pt x="209" y="674"/>
                      <a:pt x="212" y="678"/>
                      <a:pt x="212" y="679"/>
                    </a:cubicBezTo>
                    <a:cubicBezTo>
                      <a:pt x="212" y="680"/>
                      <a:pt x="211" y="682"/>
                      <a:pt x="211" y="682"/>
                    </a:cubicBezTo>
                    <a:lnTo>
                      <a:pt x="210" y="685"/>
                    </a:lnTo>
                    <a:cubicBezTo>
                      <a:pt x="210" y="686"/>
                      <a:pt x="207" y="691"/>
                      <a:pt x="206" y="692"/>
                    </a:cubicBezTo>
                    <a:cubicBezTo>
                      <a:pt x="205" y="693"/>
                      <a:pt x="203" y="696"/>
                      <a:pt x="202" y="699"/>
                    </a:cubicBezTo>
                    <a:lnTo>
                      <a:pt x="202" y="711"/>
                    </a:lnTo>
                    <a:lnTo>
                      <a:pt x="214" y="711"/>
                    </a:lnTo>
                    <a:cubicBezTo>
                      <a:pt x="219" y="707"/>
                      <a:pt x="226" y="702"/>
                      <a:pt x="230" y="698"/>
                    </a:cubicBezTo>
                    <a:cubicBezTo>
                      <a:pt x="236" y="692"/>
                      <a:pt x="243" y="681"/>
                      <a:pt x="245" y="672"/>
                    </a:cubicBezTo>
                    <a:cubicBezTo>
                      <a:pt x="245" y="671"/>
                      <a:pt x="245" y="669"/>
                      <a:pt x="245" y="668"/>
                    </a:cubicBezTo>
                    <a:lnTo>
                      <a:pt x="245" y="642"/>
                    </a:lnTo>
                    <a:close/>
                    <a:moveTo>
                      <a:pt x="251" y="601"/>
                    </a:moveTo>
                    <a:lnTo>
                      <a:pt x="251" y="636"/>
                    </a:lnTo>
                    <a:lnTo>
                      <a:pt x="254" y="636"/>
                    </a:lnTo>
                    <a:cubicBezTo>
                      <a:pt x="255" y="631"/>
                      <a:pt x="257" y="622"/>
                      <a:pt x="258" y="617"/>
                    </a:cubicBezTo>
                    <a:cubicBezTo>
                      <a:pt x="259" y="613"/>
                      <a:pt x="259" y="610"/>
                      <a:pt x="259" y="608"/>
                    </a:cubicBezTo>
                    <a:lnTo>
                      <a:pt x="259" y="607"/>
                    </a:lnTo>
                    <a:cubicBezTo>
                      <a:pt x="259" y="606"/>
                      <a:pt x="259" y="604"/>
                      <a:pt x="259" y="604"/>
                    </a:cubicBezTo>
                    <a:cubicBezTo>
                      <a:pt x="258" y="602"/>
                      <a:pt x="252" y="601"/>
                      <a:pt x="252" y="601"/>
                    </a:cubicBezTo>
                    <a:lnTo>
                      <a:pt x="251" y="601"/>
                    </a:lnTo>
                    <a:close/>
                    <a:moveTo>
                      <a:pt x="202" y="586"/>
                    </a:moveTo>
                    <a:lnTo>
                      <a:pt x="202" y="636"/>
                    </a:lnTo>
                    <a:lnTo>
                      <a:pt x="245" y="636"/>
                    </a:lnTo>
                    <a:lnTo>
                      <a:pt x="245" y="599"/>
                    </a:lnTo>
                    <a:cubicBezTo>
                      <a:pt x="245" y="599"/>
                      <a:pt x="245" y="599"/>
                      <a:pt x="245" y="599"/>
                    </a:cubicBezTo>
                    <a:cubicBezTo>
                      <a:pt x="244" y="598"/>
                      <a:pt x="237" y="596"/>
                      <a:pt x="232" y="596"/>
                    </a:cubicBezTo>
                    <a:lnTo>
                      <a:pt x="232" y="596"/>
                    </a:lnTo>
                    <a:cubicBezTo>
                      <a:pt x="227" y="596"/>
                      <a:pt x="221" y="597"/>
                      <a:pt x="218" y="598"/>
                    </a:cubicBezTo>
                    <a:lnTo>
                      <a:pt x="204" y="587"/>
                    </a:lnTo>
                    <a:lnTo>
                      <a:pt x="202" y="586"/>
                    </a:lnTo>
                    <a:close/>
                    <a:moveTo>
                      <a:pt x="97" y="568"/>
                    </a:moveTo>
                    <a:lnTo>
                      <a:pt x="76" y="568"/>
                    </a:lnTo>
                    <a:cubicBezTo>
                      <a:pt x="82" y="571"/>
                      <a:pt x="90" y="576"/>
                      <a:pt x="97" y="581"/>
                    </a:cubicBezTo>
                    <a:lnTo>
                      <a:pt x="97" y="568"/>
                    </a:lnTo>
                    <a:close/>
                    <a:moveTo>
                      <a:pt x="147" y="568"/>
                    </a:moveTo>
                    <a:lnTo>
                      <a:pt x="103" y="568"/>
                    </a:lnTo>
                    <a:lnTo>
                      <a:pt x="103" y="585"/>
                    </a:lnTo>
                    <a:cubicBezTo>
                      <a:pt x="115" y="593"/>
                      <a:pt x="126" y="601"/>
                      <a:pt x="129" y="603"/>
                    </a:cubicBezTo>
                    <a:cubicBezTo>
                      <a:pt x="132" y="605"/>
                      <a:pt x="139" y="611"/>
                      <a:pt x="147" y="617"/>
                    </a:cubicBezTo>
                    <a:lnTo>
                      <a:pt x="147" y="568"/>
                    </a:lnTo>
                    <a:close/>
                    <a:moveTo>
                      <a:pt x="175" y="568"/>
                    </a:moveTo>
                    <a:lnTo>
                      <a:pt x="152" y="568"/>
                    </a:lnTo>
                    <a:lnTo>
                      <a:pt x="152" y="622"/>
                    </a:lnTo>
                    <a:cubicBezTo>
                      <a:pt x="159" y="627"/>
                      <a:pt x="165" y="633"/>
                      <a:pt x="170" y="636"/>
                    </a:cubicBezTo>
                    <a:lnTo>
                      <a:pt x="185" y="636"/>
                    </a:lnTo>
                    <a:cubicBezTo>
                      <a:pt x="185" y="636"/>
                      <a:pt x="185" y="635"/>
                      <a:pt x="186" y="635"/>
                    </a:cubicBezTo>
                    <a:cubicBezTo>
                      <a:pt x="186" y="634"/>
                      <a:pt x="188" y="633"/>
                      <a:pt x="191" y="632"/>
                    </a:cubicBezTo>
                    <a:cubicBezTo>
                      <a:pt x="191" y="633"/>
                      <a:pt x="192" y="633"/>
                      <a:pt x="192" y="634"/>
                    </a:cubicBezTo>
                    <a:cubicBezTo>
                      <a:pt x="193" y="635"/>
                      <a:pt x="194" y="635"/>
                      <a:pt x="194" y="636"/>
                    </a:cubicBezTo>
                    <a:lnTo>
                      <a:pt x="196" y="636"/>
                    </a:lnTo>
                    <a:lnTo>
                      <a:pt x="196" y="581"/>
                    </a:lnTo>
                    <a:lnTo>
                      <a:pt x="185" y="574"/>
                    </a:lnTo>
                    <a:cubicBezTo>
                      <a:pt x="185" y="574"/>
                      <a:pt x="180" y="571"/>
                      <a:pt x="175" y="568"/>
                    </a:cubicBezTo>
                    <a:close/>
                    <a:moveTo>
                      <a:pt x="152" y="549"/>
                    </a:moveTo>
                    <a:lnTo>
                      <a:pt x="152" y="562"/>
                    </a:lnTo>
                    <a:lnTo>
                      <a:pt x="168" y="562"/>
                    </a:lnTo>
                    <a:cubicBezTo>
                      <a:pt x="164" y="559"/>
                      <a:pt x="157" y="553"/>
                      <a:pt x="152" y="549"/>
                    </a:cubicBezTo>
                    <a:close/>
                    <a:moveTo>
                      <a:pt x="103" y="509"/>
                    </a:moveTo>
                    <a:lnTo>
                      <a:pt x="103" y="562"/>
                    </a:lnTo>
                    <a:lnTo>
                      <a:pt x="147" y="562"/>
                    </a:lnTo>
                    <a:lnTo>
                      <a:pt x="147" y="545"/>
                    </a:lnTo>
                    <a:cubicBezTo>
                      <a:pt x="141" y="540"/>
                      <a:pt x="127" y="531"/>
                      <a:pt x="120" y="526"/>
                    </a:cubicBezTo>
                    <a:cubicBezTo>
                      <a:pt x="112" y="520"/>
                      <a:pt x="110" y="517"/>
                      <a:pt x="107" y="512"/>
                    </a:cubicBezTo>
                    <a:cubicBezTo>
                      <a:pt x="106" y="511"/>
                      <a:pt x="105" y="509"/>
                      <a:pt x="103" y="509"/>
                    </a:cubicBezTo>
                    <a:close/>
                    <a:moveTo>
                      <a:pt x="88" y="492"/>
                    </a:moveTo>
                    <a:lnTo>
                      <a:pt x="56" y="492"/>
                    </a:lnTo>
                    <a:lnTo>
                      <a:pt x="55" y="553"/>
                    </a:lnTo>
                    <a:cubicBezTo>
                      <a:pt x="60" y="557"/>
                      <a:pt x="64" y="560"/>
                      <a:pt x="67" y="562"/>
                    </a:cubicBezTo>
                    <a:lnTo>
                      <a:pt x="97" y="562"/>
                    </a:lnTo>
                    <a:lnTo>
                      <a:pt x="97" y="507"/>
                    </a:lnTo>
                    <a:cubicBezTo>
                      <a:pt x="95" y="506"/>
                      <a:pt x="92" y="505"/>
                      <a:pt x="91" y="505"/>
                    </a:cubicBezTo>
                    <a:cubicBezTo>
                      <a:pt x="89" y="503"/>
                      <a:pt x="89" y="497"/>
                      <a:pt x="88" y="492"/>
                    </a:cubicBezTo>
                    <a:close/>
                    <a:moveTo>
                      <a:pt x="96" y="349"/>
                    </a:moveTo>
                    <a:lnTo>
                      <a:pt x="56" y="349"/>
                    </a:lnTo>
                    <a:lnTo>
                      <a:pt x="56" y="446"/>
                    </a:lnTo>
                    <a:lnTo>
                      <a:pt x="74" y="446"/>
                    </a:lnTo>
                    <a:cubicBezTo>
                      <a:pt x="74" y="444"/>
                      <a:pt x="77" y="440"/>
                      <a:pt x="77" y="438"/>
                    </a:cubicBezTo>
                    <a:cubicBezTo>
                      <a:pt x="76" y="435"/>
                      <a:pt x="74" y="430"/>
                      <a:pt x="74" y="428"/>
                    </a:cubicBezTo>
                    <a:cubicBezTo>
                      <a:pt x="74" y="426"/>
                      <a:pt x="76" y="422"/>
                      <a:pt x="76" y="418"/>
                    </a:cubicBezTo>
                    <a:cubicBezTo>
                      <a:pt x="76" y="415"/>
                      <a:pt x="75" y="409"/>
                      <a:pt x="75" y="405"/>
                    </a:cubicBezTo>
                    <a:lnTo>
                      <a:pt x="75" y="404"/>
                    </a:lnTo>
                    <a:cubicBezTo>
                      <a:pt x="79" y="405"/>
                      <a:pt x="88" y="406"/>
                      <a:pt x="96" y="406"/>
                    </a:cubicBezTo>
                    <a:lnTo>
                      <a:pt x="96" y="349"/>
                    </a:lnTo>
                    <a:close/>
                    <a:moveTo>
                      <a:pt x="150" y="349"/>
                    </a:moveTo>
                    <a:lnTo>
                      <a:pt x="102" y="349"/>
                    </a:lnTo>
                    <a:lnTo>
                      <a:pt x="102" y="407"/>
                    </a:lnTo>
                    <a:cubicBezTo>
                      <a:pt x="107" y="408"/>
                      <a:pt x="111" y="408"/>
                      <a:pt x="112" y="408"/>
                    </a:cubicBezTo>
                    <a:cubicBezTo>
                      <a:pt x="115" y="408"/>
                      <a:pt x="131" y="409"/>
                      <a:pt x="133" y="409"/>
                    </a:cubicBezTo>
                    <a:cubicBezTo>
                      <a:pt x="134" y="409"/>
                      <a:pt x="141" y="406"/>
                      <a:pt x="144" y="403"/>
                    </a:cubicBezTo>
                    <a:cubicBezTo>
                      <a:pt x="147" y="400"/>
                      <a:pt x="152" y="358"/>
                      <a:pt x="150" y="353"/>
                    </a:cubicBezTo>
                    <a:cubicBezTo>
                      <a:pt x="150" y="352"/>
                      <a:pt x="150" y="351"/>
                      <a:pt x="150" y="349"/>
                    </a:cubicBezTo>
                    <a:close/>
                    <a:moveTo>
                      <a:pt x="150" y="341"/>
                    </a:moveTo>
                    <a:lnTo>
                      <a:pt x="56" y="341"/>
                    </a:lnTo>
                    <a:lnTo>
                      <a:pt x="56" y="343"/>
                    </a:lnTo>
                    <a:lnTo>
                      <a:pt x="150" y="343"/>
                    </a:lnTo>
                    <a:cubicBezTo>
                      <a:pt x="150" y="342"/>
                      <a:pt x="150" y="342"/>
                      <a:pt x="150" y="341"/>
                    </a:cubicBezTo>
                    <a:close/>
                    <a:moveTo>
                      <a:pt x="152" y="309"/>
                    </a:moveTo>
                    <a:lnTo>
                      <a:pt x="56" y="309"/>
                    </a:lnTo>
                    <a:lnTo>
                      <a:pt x="56" y="329"/>
                    </a:lnTo>
                    <a:lnTo>
                      <a:pt x="151" y="329"/>
                    </a:lnTo>
                    <a:cubicBezTo>
                      <a:pt x="151" y="322"/>
                      <a:pt x="151" y="314"/>
                      <a:pt x="152" y="309"/>
                    </a:cubicBezTo>
                    <a:close/>
                    <a:moveTo>
                      <a:pt x="150" y="297"/>
                    </a:moveTo>
                    <a:lnTo>
                      <a:pt x="56" y="297"/>
                    </a:lnTo>
                    <a:lnTo>
                      <a:pt x="56" y="304"/>
                    </a:lnTo>
                    <a:lnTo>
                      <a:pt x="152" y="304"/>
                    </a:lnTo>
                    <a:lnTo>
                      <a:pt x="150" y="297"/>
                    </a:lnTo>
                    <a:close/>
                    <a:moveTo>
                      <a:pt x="147" y="290"/>
                    </a:moveTo>
                    <a:lnTo>
                      <a:pt x="147" y="291"/>
                    </a:lnTo>
                    <a:lnTo>
                      <a:pt x="148" y="291"/>
                    </a:lnTo>
                    <a:cubicBezTo>
                      <a:pt x="148" y="290"/>
                      <a:pt x="147" y="290"/>
                      <a:pt x="147" y="290"/>
                    </a:cubicBezTo>
                    <a:close/>
                    <a:moveTo>
                      <a:pt x="90" y="179"/>
                    </a:moveTo>
                    <a:lnTo>
                      <a:pt x="90" y="291"/>
                    </a:lnTo>
                    <a:lnTo>
                      <a:pt x="104" y="291"/>
                    </a:lnTo>
                    <a:cubicBezTo>
                      <a:pt x="102" y="277"/>
                      <a:pt x="97" y="251"/>
                      <a:pt x="96" y="247"/>
                    </a:cubicBezTo>
                    <a:cubicBezTo>
                      <a:pt x="94" y="242"/>
                      <a:pt x="91" y="208"/>
                      <a:pt x="91" y="199"/>
                    </a:cubicBezTo>
                    <a:cubicBezTo>
                      <a:pt x="91" y="196"/>
                      <a:pt x="91" y="188"/>
                      <a:pt x="90" y="179"/>
                    </a:cubicBezTo>
                    <a:close/>
                    <a:moveTo>
                      <a:pt x="90" y="156"/>
                    </a:moveTo>
                    <a:lnTo>
                      <a:pt x="90" y="170"/>
                    </a:lnTo>
                    <a:cubicBezTo>
                      <a:pt x="91" y="173"/>
                      <a:pt x="93" y="175"/>
                      <a:pt x="93" y="176"/>
                    </a:cubicBezTo>
                    <a:cubicBezTo>
                      <a:pt x="93" y="177"/>
                      <a:pt x="110" y="222"/>
                      <a:pt x="114" y="230"/>
                    </a:cubicBezTo>
                    <a:cubicBezTo>
                      <a:pt x="118" y="238"/>
                      <a:pt x="133" y="276"/>
                      <a:pt x="134" y="279"/>
                    </a:cubicBezTo>
                    <a:cubicBezTo>
                      <a:pt x="135" y="281"/>
                      <a:pt x="138" y="287"/>
                      <a:pt x="140" y="291"/>
                    </a:cubicBezTo>
                    <a:lnTo>
                      <a:pt x="141" y="291"/>
                    </a:lnTo>
                    <a:lnTo>
                      <a:pt x="141" y="278"/>
                    </a:lnTo>
                    <a:cubicBezTo>
                      <a:pt x="134" y="262"/>
                      <a:pt x="123" y="240"/>
                      <a:pt x="123" y="239"/>
                    </a:cubicBezTo>
                    <a:cubicBezTo>
                      <a:pt x="121" y="236"/>
                      <a:pt x="116" y="217"/>
                      <a:pt x="114" y="212"/>
                    </a:cubicBezTo>
                    <a:cubicBezTo>
                      <a:pt x="113" y="208"/>
                      <a:pt x="98" y="174"/>
                      <a:pt x="96" y="169"/>
                    </a:cubicBezTo>
                    <a:cubicBezTo>
                      <a:pt x="95" y="168"/>
                      <a:pt x="93" y="162"/>
                      <a:pt x="90" y="156"/>
                    </a:cubicBezTo>
                    <a:close/>
                    <a:moveTo>
                      <a:pt x="84" y="149"/>
                    </a:moveTo>
                    <a:lnTo>
                      <a:pt x="56" y="149"/>
                    </a:lnTo>
                    <a:lnTo>
                      <a:pt x="56" y="291"/>
                    </a:lnTo>
                    <a:lnTo>
                      <a:pt x="84" y="291"/>
                    </a:lnTo>
                    <a:lnTo>
                      <a:pt x="84" y="149"/>
                    </a:lnTo>
                    <a:close/>
                    <a:moveTo>
                      <a:pt x="56" y="101"/>
                    </a:moveTo>
                    <a:lnTo>
                      <a:pt x="56" y="143"/>
                    </a:lnTo>
                    <a:lnTo>
                      <a:pt x="84" y="143"/>
                    </a:lnTo>
                    <a:cubicBezTo>
                      <a:pt x="81" y="136"/>
                      <a:pt x="78" y="130"/>
                      <a:pt x="78" y="130"/>
                    </a:cubicBezTo>
                    <a:lnTo>
                      <a:pt x="77" y="129"/>
                    </a:lnTo>
                    <a:cubicBezTo>
                      <a:pt x="73" y="121"/>
                      <a:pt x="69" y="114"/>
                      <a:pt x="66" y="110"/>
                    </a:cubicBezTo>
                    <a:cubicBezTo>
                      <a:pt x="64" y="107"/>
                      <a:pt x="60" y="104"/>
                      <a:pt x="56" y="101"/>
                    </a:cubicBezTo>
                    <a:close/>
                    <a:moveTo>
                      <a:pt x="41" y="92"/>
                    </a:moveTo>
                    <a:lnTo>
                      <a:pt x="41" y="541"/>
                    </a:lnTo>
                    <a:cubicBezTo>
                      <a:pt x="44" y="543"/>
                      <a:pt x="47" y="546"/>
                      <a:pt x="50" y="548"/>
                    </a:cubicBezTo>
                    <a:lnTo>
                      <a:pt x="50" y="487"/>
                    </a:lnTo>
                    <a:lnTo>
                      <a:pt x="50" y="487"/>
                    </a:lnTo>
                    <a:lnTo>
                      <a:pt x="50" y="309"/>
                    </a:lnTo>
                    <a:lnTo>
                      <a:pt x="50" y="309"/>
                    </a:lnTo>
                    <a:lnTo>
                      <a:pt x="50" y="97"/>
                    </a:lnTo>
                    <a:cubicBezTo>
                      <a:pt x="45" y="94"/>
                      <a:pt x="41" y="92"/>
                      <a:pt x="41" y="92"/>
                    </a:cubicBezTo>
                    <a:lnTo>
                      <a:pt x="41" y="92"/>
                    </a:lnTo>
                    <a:moveTo>
                      <a:pt x="0" y="0"/>
                    </a:moveTo>
                    <a:lnTo>
                      <a:pt x="0" y="514"/>
                    </a:lnTo>
                    <a:cubicBezTo>
                      <a:pt x="3" y="508"/>
                      <a:pt x="7" y="501"/>
                      <a:pt x="9" y="499"/>
                    </a:cubicBezTo>
                    <a:cubicBezTo>
                      <a:pt x="9" y="498"/>
                      <a:pt x="11" y="494"/>
                      <a:pt x="14" y="490"/>
                    </a:cubicBezTo>
                    <a:cubicBezTo>
                      <a:pt x="17" y="497"/>
                      <a:pt x="20" y="504"/>
                      <a:pt x="21" y="506"/>
                    </a:cubicBezTo>
                    <a:cubicBezTo>
                      <a:pt x="22" y="510"/>
                      <a:pt x="30" y="530"/>
                      <a:pt x="35" y="536"/>
                    </a:cubicBezTo>
                    <a:lnTo>
                      <a:pt x="35" y="85"/>
                    </a:lnTo>
                    <a:cubicBezTo>
                      <a:pt x="34" y="84"/>
                      <a:pt x="30" y="80"/>
                      <a:pt x="30" y="80"/>
                    </a:cubicBezTo>
                    <a:lnTo>
                      <a:pt x="28" y="79"/>
                    </a:lnTo>
                    <a:lnTo>
                      <a:pt x="25" y="75"/>
                    </a:lnTo>
                    <a:lnTo>
                      <a:pt x="24" y="75"/>
                    </a:lnTo>
                    <a:lnTo>
                      <a:pt x="24" y="75"/>
                    </a:lnTo>
                    <a:cubicBezTo>
                      <a:pt x="23" y="72"/>
                      <a:pt x="23" y="70"/>
                      <a:pt x="22" y="69"/>
                    </a:cubicBezTo>
                    <a:cubicBezTo>
                      <a:pt x="22" y="67"/>
                      <a:pt x="26" y="44"/>
                      <a:pt x="26" y="36"/>
                    </a:cubicBezTo>
                    <a:cubicBezTo>
                      <a:pt x="26" y="28"/>
                      <a:pt x="21" y="15"/>
                      <a:pt x="16" y="10"/>
                    </a:cubicBezTo>
                    <a:cubicBezTo>
                      <a:pt x="10" y="4"/>
                      <a:pt x="6" y="2"/>
                      <a:pt x="4" y="1"/>
                    </a:cubicBezTo>
                    <a:cubicBezTo>
                      <a:pt x="3"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4" name="Freeform 3964">
                <a:extLst>
                  <a:ext uri="{FF2B5EF4-FFF2-40B4-BE49-F238E27FC236}">
                    <a16:creationId xmlns:a16="http://schemas.microsoft.com/office/drawing/2014/main" id="{B0F0BAFD-3B1D-4769-AC6B-69B260F0419C}"/>
                  </a:ext>
                </a:extLst>
              </p:cNvPr>
              <p:cNvSpPr>
                <a:spLocks noEditPoints="1"/>
              </p:cNvSpPr>
              <p:nvPr/>
            </p:nvSpPr>
            <p:spPr bwMode="auto">
              <a:xfrm>
                <a:off x="1285" y="4604"/>
                <a:ext cx="120" cy="408"/>
              </a:xfrm>
              <a:custGeom>
                <a:avLst/>
                <a:gdLst>
                  <a:gd name="T0" fmla="*/ 211 w 211"/>
                  <a:gd name="T1" fmla="*/ 719 h 719"/>
                  <a:gd name="T2" fmla="*/ 209 w 211"/>
                  <a:gd name="T3" fmla="*/ 719 h 719"/>
                  <a:gd name="T4" fmla="*/ 210 w 211"/>
                  <a:gd name="T5" fmla="*/ 719 h 719"/>
                  <a:gd name="T6" fmla="*/ 210 w 211"/>
                  <a:gd name="T7" fmla="*/ 719 h 719"/>
                  <a:gd name="T8" fmla="*/ 211 w 211"/>
                  <a:gd name="T9" fmla="*/ 719 h 719"/>
                  <a:gd name="T10" fmla="*/ 0 w 211"/>
                  <a:gd name="T11" fmla="*/ 0 h 719"/>
                  <a:gd name="T12" fmla="*/ 0 w 211"/>
                  <a:gd name="T13" fmla="*/ 567 h 719"/>
                  <a:gd name="T14" fmla="*/ 2 w 211"/>
                  <a:gd name="T15" fmla="*/ 545 h 719"/>
                  <a:gd name="T16" fmla="*/ 1 w 211"/>
                  <a:gd name="T17" fmla="*/ 532 h 719"/>
                  <a:gd name="T18" fmla="*/ 2 w 211"/>
                  <a:gd name="T19" fmla="*/ 523 h 719"/>
                  <a:gd name="T20" fmla="*/ 6 w 211"/>
                  <a:gd name="T21" fmla="*/ 516 h 719"/>
                  <a:gd name="T22" fmla="*/ 6 w 211"/>
                  <a:gd name="T23" fmla="*/ 2 h 719"/>
                  <a:gd name="T24" fmla="*/ 3 w 211"/>
                  <a:gd name="T25" fmla="*/ 0 h 719"/>
                  <a:gd name="T26" fmla="*/ 0 w 211"/>
                  <a:gd name="T2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1" h="719">
                    <a:moveTo>
                      <a:pt x="211" y="719"/>
                    </a:moveTo>
                    <a:lnTo>
                      <a:pt x="209" y="719"/>
                    </a:lnTo>
                    <a:lnTo>
                      <a:pt x="210" y="719"/>
                    </a:lnTo>
                    <a:lnTo>
                      <a:pt x="210" y="719"/>
                    </a:lnTo>
                    <a:cubicBezTo>
                      <a:pt x="210" y="719"/>
                      <a:pt x="211" y="719"/>
                      <a:pt x="211" y="719"/>
                    </a:cubicBezTo>
                    <a:close/>
                    <a:moveTo>
                      <a:pt x="0" y="0"/>
                    </a:moveTo>
                    <a:lnTo>
                      <a:pt x="0" y="567"/>
                    </a:lnTo>
                    <a:cubicBezTo>
                      <a:pt x="1" y="557"/>
                      <a:pt x="2" y="548"/>
                      <a:pt x="2" y="545"/>
                    </a:cubicBezTo>
                    <a:cubicBezTo>
                      <a:pt x="2" y="539"/>
                      <a:pt x="2" y="535"/>
                      <a:pt x="1" y="532"/>
                    </a:cubicBezTo>
                    <a:cubicBezTo>
                      <a:pt x="0" y="529"/>
                      <a:pt x="0" y="526"/>
                      <a:pt x="2" y="523"/>
                    </a:cubicBezTo>
                    <a:cubicBezTo>
                      <a:pt x="2" y="522"/>
                      <a:pt x="4" y="519"/>
                      <a:pt x="6" y="516"/>
                    </a:cubicBezTo>
                    <a:lnTo>
                      <a:pt x="6" y="2"/>
                    </a:lnTo>
                    <a:cubicBezTo>
                      <a:pt x="4" y="1"/>
                      <a:pt x="3" y="0"/>
                      <a:pt x="3" y="0"/>
                    </a:cubicBezTo>
                    <a:cubicBezTo>
                      <a:pt x="3" y="0"/>
                      <a:pt x="2" y="0"/>
                      <a:pt x="0"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5" name="Freeform 3965">
                <a:extLst>
                  <a:ext uri="{FF2B5EF4-FFF2-40B4-BE49-F238E27FC236}">
                    <a16:creationId xmlns:a16="http://schemas.microsoft.com/office/drawing/2014/main" id="{D36F6C87-CD78-4928-BB3A-1112936F2CE5}"/>
                  </a:ext>
                </a:extLst>
              </p:cNvPr>
              <p:cNvSpPr>
                <a:spLocks noEditPoints="1"/>
              </p:cNvSpPr>
              <p:nvPr/>
            </p:nvSpPr>
            <p:spPr bwMode="auto">
              <a:xfrm>
                <a:off x="1317" y="4881"/>
                <a:ext cx="93" cy="131"/>
              </a:xfrm>
              <a:custGeom>
                <a:avLst/>
                <a:gdLst>
                  <a:gd name="T0" fmla="*/ 164 w 164"/>
                  <a:gd name="T1" fmla="*/ 224 h 230"/>
                  <a:gd name="T2" fmla="*/ 152 w 164"/>
                  <a:gd name="T3" fmla="*/ 224 h 230"/>
                  <a:gd name="T4" fmla="*/ 152 w 164"/>
                  <a:gd name="T5" fmla="*/ 227 h 230"/>
                  <a:gd name="T6" fmla="*/ 150 w 164"/>
                  <a:gd name="T7" fmla="*/ 227 h 230"/>
                  <a:gd name="T8" fmla="*/ 150 w 164"/>
                  <a:gd name="T9" fmla="*/ 227 h 230"/>
                  <a:gd name="T10" fmla="*/ 151 w 164"/>
                  <a:gd name="T11" fmla="*/ 229 h 230"/>
                  <a:gd name="T12" fmla="*/ 153 w 164"/>
                  <a:gd name="T13" fmla="*/ 230 h 230"/>
                  <a:gd name="T14" fmla="*/ 155 w 164"/>
                  <a:gd name="T15" fmla="*/ 230 h 230"/>
                  <a:gd name="T16" fmla="*/ 158 w 164"/>
                  <a:gd name="T17" fmla="*/ 228 h 230"/>
                  <a:gd name="T18" fmla="*/ 164 w 164"/>
                  <a:gd name="T19" fmla="*/ 224 h 230"/>
                  <a:gd name="T20" fmla="*/ 38 w 164"/>
                  <a:gd name="T21" fmla="*/ 3 h 230"/>
                  <a:gd name="T22" fmla="*/ 35 w 164"/>
                  <a:gd name="T23" fmla="*/ 3 h 230"/>
                  <a:gd name="T24" fmla="*/ 32 w 164"/>
                  <a:gd name="T25" fmla="*/ 3 h 230"/>
                  <a:gd name="T26" fmla="*/ 29 w 164"/>
                  <a:gd name="T27" fmla="*/ 3 h 230"/>
                  <a:gd name="T28" fmla="*/ 26 w 164"/>
                  <a:gd name="T29" fmla="*/ 3 h 230"/>
                  <a:gd name="T30" fmla="*/ 23 w 164"/>
                  <a:gd name="T31" fmla="*/ 3 h 230"/>
                  <a:gd name="T32" fmla="*/ 20 w 164"/>
                  <a:gd name="T33" fmla="*/ 3 h 230"/>
                  <a:gd name="T34" fmla="*/ 17 w 164"/>
                  <a:gd name="T35" fmla="*/ 3 h 230"/>
                  <a:gd name="T36" fmla="*/ 14 w 164"/>
                  <a:gd name="T37" fmla="*/ 3 h 230"/>
                  <a:gd name="T38" fmla="*/ 11 w 164"/>
                  <a:gd name="T39" fmla="*/ 3 h 230"/>
                  <a:gd name="T40" fmla="*/ 8 w 164"/>
                  <a:gd name="T41" fmla="*/ 3 h 230"/>
                  <a:gd name="T42" fmla="*/ 6 w 164"/>
                  <a:gd name="T43" fmla="*/ 3 h 230"/>
                  <a:gd name="T44" fmla="*/ 6 w 164"/>
                  <a:gd name="T45" fmla="*/ 5 h 230"/>
                  <a:gd name="T46" fmla="*/ 38 w 164"/>
                  <a:gd name="T47" fmla="*/ 5 h 230"/>
                  <a:gd name="T48" fmla="*/ 38 w 164"/>
                  <a:gd name="T49" fmla="*/ 3 h 230"/>
                  <a:gd name="T50" fmla="*/ 0 w 164"/>
                  <a:gd name="T51" fmla="*/ 0 h 230"/>
                  <a:gd name="T52" fmla="*/ 0 w 164"/>
                  <a:gd name="T53" fmla="*/ 0 h 230"/>
                  <a:gd name="T54" fmla="*/ 0 w 164"/>
                  <a:gd name="T55" fmla="*/ 61 h 230"/>
                  <a:gd name="T56" fmla="*/ 0 w 164"/>
                  <a:gd name="T57" fmla="*/ 61 h 230"/>
                  <a:gd name="T58" fmla="*/ 0 w 164"/>
                  <a:gd name="T5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4" h="230">
                    <a:moveTo>
                      <a:pt x="164" y="224"/>
                    </a:moveTo>
                    <a:lnTo>
                      <a:pt x="152" y="224"/>
                    </a:lnTo>
                    <a:lnTo>
                      <a:pt x="152" y="227"/>
                    </a:lnTo>
                    <a:lnTo>
                      <a:pt x="150" y="227"/>
                    </a:lnTo>
                    <a:cubicBezTo>
                      <a:pt x="150" y="227"/>
                      <a:pt x="150" y="227"/>
                      <a:pt x="150" y="227"/>
                    </a:cubicBezTo>
                    <a:lnTo>
                      <a:pt x="151" y="229"/>
                    </a:lnTo>
                    <a:lnTo>
                      <a:pt x="153" y="230"/>
                    </a:lnTo>
                    <a:lnTo>
                      <a:pt x="155" y="230"/>
                    </a:lnTo>
                    <a:cubicBezTo>
                      <a:pt x="156" y="230"/>
                      <a:pt x="157" y="229"/>
                      <a:pt x="158" y="228"/>
                    </a:cubicBezTo>
                    <a:cubicBezTo>
                      <a:pt x="159" y="228"/>
                      <a:pt x="161" y="226"/>
                      <a:pt x="164" y="224"/>
                    </a:cubicBezTo>
                    <a:close/>
                    <a:moveTo>
                      <a:pt x="38" y="3"/>
                    </a:moveTo>
                    <a:lnTo>
                      <a:pt x="35" y="3"/>
                    </a:lnTo>
                    <a:lnTo>
                      <a:pt x="32" y="3"/>
                    </a:lnTo>
                    <a:lnTo>
                      <a:pt x="29" y="3"/>
                    </a:lnTo>
                    <a:lnTo>
                      <a:pt x="26" y="3"/>
                    </a:lnTo>
                    <a:lnTo>
                      <a:pt x="23" y="3"/>
                    </a:lnTo>
                    <a:lnTo>
                      <a:pt x="20" y="3"/>
                    </a:lnTo>
                    <a:lnTo>
                      <a:pt x="17" y="3"/>
                    </a:lnTo>
                    <a:lnTo>
                      <a:pt x="14" y="3"/>
                    </a:lnTo>
                    <a:lnTo>
                      <a:pt x="11" y="3"/>
                    </a:lnTo>
                    <a:lnTo>
                      <a:pt x="8" y="3"/>
                    </a:lnTo>
                    <a:lnTo>
                      <a:pt x="6" y="3"/>
                    </a:lnTo>
                    <a:lnTo>
                      <a:pt x="6" y="5"/>
                    </a:lnTo>
                    <a:lnTo>
                      <a:pt x="38" y="5"/>
                    </a:lnTo>
                    <a:cubicBezTo>
                      <a:pt x="38" y="5"/>
                      <a:pt x="38" y="4"/>
                      <a:pt x="38" y="3"/>
                    </a:cubicBezTo>
                    <a:close/>
                    <a:moveTo>
                      <a:pt x="0" y="0"/>
                    </a:moveTo>
                    <a:lnTo>
                      <a:pt x="0" y="0"/>
                    </a:lnTo>
                    <a:lnTo>
                      <a:pt x="0" y="61"/>
                    </a:lnTo>
                    <a:cubicBezTo>
                      <a:pt x="0" y="61"/>
                      <a:pt x="0" y="61"/>
                      <a:pt x="0" y="61"/>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6" name="Freeform 3966">
                <a:extLst>
                  <a:ext uri="{FF2B5EF4-FFF2-40B4-BE49-F238E27FC236}">
                    <a16:creationId xmlns:a16="http://schemas.microsoft.com/office/drawing/2014/main" id="{A5CF9957-5941-4A41-B982-4550A2ECFFAB}"/>
                  </a:ext>
                </a:extLst>
              </p:cNvPr>
              <p:cNvSpPr>
                <a:spLocks noEditPoints="1"/>
              </p:cNvSpPr>
              <p:nvPr/>
            </p:nvSpPr>
            <p:spPr bwMode="auto">
              <a:xfrm>
                <a:off x="1326" y="4924"/>
                <a:ext cx="62" cy="3"/>
              </a:xfrm>
              <a:custGeom>
                <a:avLst/>
                <a:gdLst>
                  <a:gd name="T0" fmla="*/ 30 w 108"/>
                  <a:gd name="T1" fmla="*/ 0 h 6"/>
                  <a:gd name="T2" fmla="*/ 0 w 108"/>
                  <a:gd name="T3" fmla="*/ 0 h 6"/>
                  <a:gd name="T4" fmla="*/ 2 w 108"/>
                  <a:gd name="T5" fmla="*/ 1 h 6"/>
                  <a:gd name="T6" fmla="*/ 9 w 108"/>
                  <a:gd name="T7" fmla="*/ 6 h 6"/>
                  <a:gd name="T8" fmla="*/ 30 w 108"/>
                  <a:gd name="T9" fmla="*/ 6 h 6"/>
                  <a:gd name="T10" fmla="*/ 30 w 108"/>
                  <a:gd name="T11" fmla="*/ 0 h 6"/>
                  <a:gd name="T12" fmla="*/ 80 w 108"/>
                  <a:gd name="T13" fmla="*/ 0 h 6"/>
                  <a:gd name="T14" fmla="*/ 36 w 108"/>
                  <a:gd name="T15" fmla="*/ 0 h 6"/>
                  <a:gd name="T16" fmla="*/ 36 w 108"/>
                  <a:gd name="T17" fmla="*/ 6 h 6"/>
                  <a:gd name="T18" fmla="*/ 80 w 108"/>
                  <a:gd name="T19" fmla="*/ 6 h 6"/>
                  <a:gd name="T20" fmla="*/ 80 w 108"/>
                  <a:gd name="T21" fmla="*/ 0 h 6"/>
                  <a:gd name="T22" fmla="*/ 101 w 108"/>
                  <a:gd name="T23" fmla="*/ 0 h 6"/>
                  <a:gd name="T24" fmla="*/ 85 w 108"/>
                  <a:gd name="T25" fmla="*/ 0 h 6"/>
                  <a:gd name="T26" fmla="*/ 85 w 108"/>
                  <a:gd name="T27" fmla="*/ 6 h 6"/>
                  <a:gd name="T28" fmla="*/ 108 w 108"/>
                  <a:gd name="T29" fmla="*/ 6 h 6"/>
                  <a:gd name="T30" fmla="*/ 104 w 108"/>
                  <a:gd name="T31" fmla="*/ 2 h 6"/>
                  <a:gd name="T32" fmla="*/ 101 w 10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6">
                    <a:moveTo>
                      <a:pt x="30" y="0"/>
                    </a:moveTo>
                    <a:lnTo>
                      <a:pt x="0" y="0"/>
                    </a:lnTo>
                    <a:cubicBezTo>
                      <a:pt x="1" y="0"/>
                      <a:pt x="1" y="1"/>
                      <a:pt x="2" y="1"/>
                    </a:cubicBezTo>
                    <a:cubicBezTo>
                      <a:pt x="4" y="2"/>
                      <a:pt x="6" y="4"/>
                      <a:pt x="9" y="6"/>
                    </a:cubicBezTo>
                    <a:lnTo>
                      <a:pt x="30" y="6"/>
                    </a:lnTo>
                    <a:lnTo>
                      <a:pt x="30" y="0"/>
                    </a:lnTo>
                    <a:close/>
                    <a:moveTo>
                      <a:pt x="80" y="0"/>
                    </a:moveTo>
                    <a:lnTo>
                      <a:pt x="36" y="0"/>
                    </a:lnTo>
                    <a:lnTo>
                      <a:pt x="36" y="6"/>
                    </a:lnTo>
                    <a:lnTo>
                      <a:pt x="80" y="6"/>
                    </a:lnTo>
                    <a:lnTo>
                      <a:pt x="80" y="0"/>
                    </a:lnTo>
                    <a:close/>
                    <a:moveTo>
                      <a:pt x="101" y="0"/>
                    </a:moveTo>
                    <a:lnTo>
                      <a:pt x="85" y="0"/>
                    </a:lnTo>
                    <a:lnTo>
                      <a:pt x="85" y="6"/>
                    </a:lnTo>
                    <a:lnTo>
                      <a:pt x="108" y="6"/>
                    </a:lnTo>
                    <a:cubicBezTo>
                      <a:pt x="107" y="4"/>
                      <a:pt x="105" y="3"/>
                      <a:pt x="104" y="2"/>
                    </a:cubicBezTo>
                    <a:cubicBezTo>
                      <a:pt x="103" y="2"/>
                      <a:pt x="102" y="1"/>
                      <a:pt x="10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7" name="Freeform 3967">
                <a:extLst>
                  <a:ext uri="{FF2B5EF4-FFF2-40B4-BE49-F238E27FC236}">
                    <a16:creationId xmlns:a16="http://schemas.microsoft.com/office/drawing/2014/main" id="{751D5327-7B16-4EB7-96ED-C7D0FA89505A}"/>
                  </a:ext>
                </a:extLst>
              </p:cNvPr>
              <p:cNvSpPr>
                <a:spLocks noEditPoints="1"/>
              </p:cNvSpPr>
              <p:nvPr/>
            </p:nvSpPr>
            <p:spPr bwMode="auto">
              <a:xfrm>
                <a:off x="1385" y="4966"/>
                <a:ext cx="47" cy="3"/>
              </a:xfrm>
              <a:custGeom>
                <a:avLst/>
                <a:gdLst>
                  <a:gd name="T0" fmla="*/ 26 w 84"/>
                  <a:gd name="T1" fmla="*/ 6 h 6"/>
                  <a:gd name="T2" fmla="*/ 26 w 84"/>
                  <a:gd name="T3" fmla="*/ 6 h 6"/>
                  <a:gd name="T4" fmla="*/ 26 w 84"/>
                  <a:gd name="T5" fmla="*/ 6 h 6"/>
                  <a:gd name="T6" fmla="*/ 26 w 84"/>
                  <a:gd name="T7" fmla="*/ 6 h 6"/>
                  <a:gd name="T8" fmla="*/ 15 w 84"/>
                  <a:gd name="T9" fmla="*/ 0 h 6"/>
                  <a:gd name="T10" fmla="*/ 0 w 84"/>
                  <a:gd name="T11" fmla="*/ 0 h 6"/>
                  <a:gd name="T12" fmla="*/ 8 w 84"/>
                  <a:gd name="T13" fmla="*/ 5 h 6"/>
                  <a:gd name="T14" fmla="*/ 15 w 84"/>
                  <a:gd name="T15" fmla="*/ 0 h 6"/>
                  <a:gd name="T16" fmla="*/ 26 w 84"/>
                  <a:gd name="T17" fmla="*/ 0 h 6"/>
                  <a:gd name="T18" fmla="*/ 24 w 84"/>
                  <a:gd name="T19" fmla="*/ 0 h 6"/>
                  <a:gd name="T20" fmla="*/ 26 w 84"/>
                  <a:gd name="T21" fmla="*/ 4 h 6"/>
                  <a:gd name="T22" fmla="*/ 26 w 84"/>
                  <a:gd name="T23" fmla="*/ 0 h 6"/>
                  <a:gd name="T24" fmla="*/ 75 w 84"/>
                  <a:gd name="T25" fmla="*/ 0 h 6"/>
                  <a:gd name="T26" fmla="*/ 32 w 84"/>
                  <a:gd name="T27" fmla="*/ 0 h 6"/>
                  <a:gd name="T28" fmla="*/ 32 w 84"/>
                  <a:gd name="T29" fmla="*/ 6 h 6"/>
                  <a:gd name="T30" fmla="*/ 75 w 84"/>
                  <a:gd name="T31" fmla="*/ 6 h 6"/>
                  <a:gd name="T32" fmla="*/ 75 w 84"/>
                  <a:gd name="T33" fmla="*/ 0 h 6"/>
                  <a:gd name="T34" fmla="*/ 84 w 84"/>
                  <a:gd name="T35" fmla="*/ 0 h 6"/>
                  <a:gd name="T36" fmla="*/ 81 w 84"/>
                  <a:gd name="T37" fmla="*/ 0 h 6"/>
                  <a:gd name="T38" fmla="*/ 81 w 84"/>
                  <a:gd name="T39" fmla="*/ 4 h 6"/>
                  <a:gd name="T40" fmla="*/ 83 w 84"/>
                  <a:gd name="T41" fmla="*/ 5 h 6"/>
                  <a:gd name="T42" fmla="*/ 84 w 84"/>
                  <a:gd name="T4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6">
                    <a:moveTo>
                      <a:pt x="26" y="6"/>
                    </a:moveTo>
                    <a:lnTo>
                      <a:pt x="26" y="6"/>
                    </a:lnTo>
                    <a:lnTo>
                      <a:pt x="26" y="6"/>
                    </a:lnTo>
                    <a:lnTo>
                      <a:pt x="26" y="6"/>
                    </a:lnTo>
                    <a:close/>
                    <a:moveTo>
                      <a:pt x="15" y="0"/>
                    </a:moveTo>
                    <a:lnTo>
                      <a:pt x="0" y="0"/>
                    </a:lnTo>
                    <a:cubicBezTo>
                      <a:pt x="4" y="3"/>
                      <a:pt x="7" y="5"/>
                      <a:pt x="8" y="5"/>
                    </a:cubicBezTo>
                    <a:cubicBezTo>
                      <a:pt x="11" y="5"/>
                      <a:pt x="14" y="2"/>
                      <a:pt x="15" y="0"/>
                    </a:cubicBezTo>
                    <a:close/>
                    <a:moveTo>
                      <a:pt x="26" y="0"/>
                    </a:moveTo>
                    <a:lnTo>
                      <a:pt x="24" y="0"/>
                    </a:lnTo>
                    <a:cubicBezTo>
                      <a:pt x="25" y="2"/>
                      <a:pt x="26" y="3"/>
                      <a:pt x="26" y="4"/>
                    </a:cubicBezTo>
                    <a:lnTo>
                      <a:pt x="26" y="0"/>
                    </a:lnTo>
                    <a:close/>
                    <a:moveTo>
                      <a:pt x="75" y="0"/>
                    </a:moveTo>
                    <a:lnTo>
                      <a:pt x="32" y="0"/>
                    </a:lnTo>
                    <a:lnTo>
                      <a:pt x="32" y="6"/>
                    </a:lnTo>
                    <a:lnTo>
                      <a:pt x="75" y="6"/>
                    </a:lnTo>
                    <a:lnTo>
                      <a:pt x="75" y="0"/>
                    </a:lnTo>
                    <a:close/>
                    <a:moveTo>
                      <a:pt x="84" y="0"/>
                    </a:moveTo>
                    <a:lnTo>
                      <a:pt x="81" y="0"/>
                    </a:lnTo>
                    <a:lnTo>
                      <a:pt x="81" y="4"/>
                    </a:lnTo>
                    <a:lnTo>
                      <a:pt x="83" y="5"/>
                    </a:lnTo>
                    <a:cubicBezTo>
                      <a:pt x="83" y="5"/>
                      <a:pt x="83" y="3"/>
                      <a:pt x="8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8" name="Freeform 3968">
                <a:extLst>
                  <a:ext uri="{FF2B5EF4-FFF2-40B4-BE49-F238E27FC236}">
                    <a16:creationId xmlns:a16="http://schemas.microsoft.com/office/drawing/2014/main" id="{6CF58B59-C792-4D9C-94DF-0366233C2DC6}"/>
                  </a:ext>
                </a:extLst>
              </p:cNvPr>
              <p:cNvSpPr>
                <a:spLocks/>
              </p:cNvSpPr>
              <p:nvPr/>
            </p:nvSpPr>
            <p:spPr bwMode="auto">
              <a:xfrm>
                <a:off x="1343" y="4893"/>
                <a:ext cx="4" cy="44"/>
              </a:xfrm>
              <a:custGeom>
                <a:avLst/>
                <a:gdLst>
                  <a:gd name="T0" fmla="*/ 0 w 6"/>
                  <a:gd name="T1" fmla="*/ 0 h 78"/>
                  <a:gd name="T2" fmla="*/ 0 w 6"/>
                  <a:gd name="T3" fmla="*/ 55 h 78"/>
                  <a:gd name="T4" fmla="*/ 0 w 6"/>
                  <a:gd name="T5" fmla="*/ 61 h 78"/>
                  <a:gd name="T6" fmla="*/ 0 w 6"/>
                  <a:gd name="T7" fmla="*/ 74 h 78"/>
                  <a:gd name="T8" fmla="*/ 6 w 6"/>
                  <a:gd name="T9" fmla="*/ 78 h 78"/>
                  <a:gd name="T10" fmla="*/ 6 w 6"/>
                  <a:gd name="T11" fmla="*/ 61 h 78"/>
                  <a:gd name="T12" fmla="*/ 6 w 6"/>
                  <a:gd name="T13" fmla="*/ 55 h 78"/>
                  <a:gd name="T14" fmla="*/ 6 w 6"/>
                  <a:gd name="T15" fmla="*/ 2 h 78"/>
                  <a:gd name="T16" fmla="*/ 0 w 6"/>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8">
                    <a:moveTo>
                      <a:pt x="0" y="0"/>
                    </a:moveTo>
                    <a:lnTo>
                      <a:pt x="0" y="55"/>
                    </a:lnTo>
                    <a:lnTo>
                      <a:pt x="0" y="61"/>
                    </a:lnTo>
                    <a:lnTo>
                      <a:pt x="0" y="74"/>
                    </a:lnTo>
                    <a:cubicBezTo>
                      <a:pt x="2" y="76"/>
                      <a:pt x="4" y="77"/>
                      <a:pt x="6" y="78"/>
                    </a:cubicBezTo>
                    <a:lnTo>
                      <a:pt x="6" y="61"/>
                    </a:lnTo>
                    <a:lnTo>
                      <a:pt x="6" y="55"/>
                    </a:lnTo>
                    <a:lnTo>
                      <a:pt x="6" y="2"/>
                    </a:lnTo>
                    <a:cubicBezTo>
                      <a:pt x="4" y="1"/>
                      <a:pt x="2"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9" name="Freeform 3969">
                <a:extLst>
                  <a:ext uri="{FF2B5EF4-FFF2-40B4-BE49-F238E27FC236}">
                    <a16:creationId xmlns:a16="http://schemas.microsoft.com/office/drawing/2014/main" id="{384E65B7-C760-4BF8-A621-441C2A07042C}"/>
                  </a:ext>
                </a:extLst>
              </p:cNvPr>
              <p:cNvSpPr>
                <a:spLocks/>
              </p:cNvSpPr>
              <p:nvPr/>
            </p:nvSpPr>
            <p:spPr bwMode="auto">
              <a:xfrm>
                <a:off x="1372" y="4914"/>
                <a:ext cx="3" cy="44"/>
              </a:xfrm>
              <a:custGeom>
                <a:avLst/>
                <a:gdLst>
                  <a:gd name="T0" fmla="*/ 0 w 5"/>
                  <a:gd name="T1" fmla="*/ 0 h 77"/>
                  <a:gd name="T2" fmla="*/ 0 w 5"/>
                  <a:gd name="T3" fmla="*/ 17 h 77"/>
                  <a:gd name="T4" fmla="*/ 0 w 5"/>
                  <a:gd name="T5" fmla="*/ 23 h 77"/>
                  <a:gd name="T6" fmla="*/ 0 w 5"/>
                  <a:gd name="T7" fmla="*/ 72 h 77"/>
                  <a:gd name="T8" fmla="*/ 5 w 5"/>
                  <a:gd name="T9" fmla="*/ 77 h 77"/>
                  <a:gd name="T10" fmla="*/ 5 w 5"/>
                  <a:gd name="T11" fmla="*/ 23 h 77"/>
                  <a:gd name="T12" fmla="*/ 5 w 5"/>
                  <a:gd name="T13" fmla="*/ 17 h 77"/>
                  <a:gd name="T14" fmla="*/ 5 w 5"/>
                  <a:gd name="T15" fmla="*/ 4 h 77"/>
                  <a:gd name="T16" fmla="*/ 2 w 5"/>
                  <a:gd name="T17" fmla="*/ 1 h 77"/>
                  <a:gd name="T18" fmla="*/ 0 w 5"/>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7">
                    <a:moveTo>
                      <a:pt x="0" y="0"/>
                    </a:moveTo>
                    <a:lnTo>
                      <a:pt x="0" y="17"/>
                    </a:lnTo>
                    <a:lnTo>
                      <a:pt x="0" y="23"/>
                    </a:lnTo>
                    <a:lnTo>
                      <a:pt x="0" y="72"/>
                    </a:lnTo>
                    <a:cubicBezTo>
                      <a:pt x="1" y="74"/>
                      <a:pt x="3" y="76"/>
                      <a:pt x="5" y="77"/>
                    </a:cubicBezTo>
                    <a:lnTo>
                      <a:pt x="5" y="23"/>
                    </a:lnTo>
                    <a:lnTo>
                      <a:pt x="5" y="17"/>
                    </a:lnTo>
                    <a:lnTo>
                      <a:pt x="5" y="4"/>
                    </a:lnTo>
                    <a:cubicBezTo>
                      <a:pt x="4" y="3"/>
                      <a:pt x="2" y="2"/>
                      <a:pt x="2" y="1"/>
                    </a:cubicBezTo>
                    <a:cubicBezTo>
                      <a:pt x="1" y="1"/>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0" name="Freeform 3970">
                <a:extLst>
                  <a:ext uri="{FF2B5EF4-FFF2-40B4-BE49-F238E27FC236}">
                    <a16:creationId xmlns:a16="http://schemas.microsoft.com/office/drawing/2014/main" id="{64DCB4E0-DB0E-4849-859A-CE71C0E37F17}"/>
                  </a:ext>
                </a:extLst>
              </p:cNvPr>
              <p:cNvSpPr>
                <a:spLocks noEditPoints="1"/>
              </p:cNvSpPr>
              <p:nvPr/>
            </p:nvSpPr>
            <p:spPr bwMode="auto">
              <a:xfrm>
                <a:off x="1400" y="4935"/>
                <a:ext cx="3" cy="75"/>
              </a:xfrm>
              <a:custGeom>
                <a:avLst/>
                <a:gdLst>
                  <a:gd name="T0" fmla="*/ 6 w 6"/>
                  <a:gd name="T1" fmla="*/ 118 h 133"/>
                  <a:gd name="T2" fmla="*/ 2 w 6"/>
                  <a:gd name="T3" fmla="*/ 125 h 133"/>
                  <a:gd name="T4" fmla="*/ 4 w 6"/>
                  <a:gd name="T5" fmla="*/ 133 h 133"/>
                  <a:gd name="T6" fmla="*/ 6 w 6"/>
                  <a:gd name="T7" fmla="*/ 133 h 133"/>
                  <a:gd name="T8" fmla="*/ 6 w 6"/>
                  <a:gd name="T9" fmla="*/ 130 h 133"/>
                  <a:gd name="T10" fmla="*/ 6 w 6"/>
                  <a:gd name="T11" fmla="*/ 118 h 133"/>
                  <a:gd name="T12" fmla="*/ 0 w 6"/>
                  <a:gd name="T13" fmla="*/ 0 h 133"/>
                  <a:gd name="T14" fmla="*/ 0 w 6"/>
                  <a:gd name="T15" fmla="*/ 55 h 133"/>
                  <a:gd name="T16" fmla="*/ 0 w 6"/>
                  <a:gd name="T17" fmla="*/ 59 h 133"/>
                  <a:gd name="T18" fmla="*/ 0 w 6"/>
                  <a:gd name="T19" fmla="*/ 60 h 133"/>
                  <a:gd name="T20" fmla="*/ 0 w 6"/>
                  <a:gd name="T21" fmla="*/ 61 h 133"/>
                  <a:gd name="T22" fmla="*/ 0 w 6"/>
                  <a:gd name="T23" fmla="*/ 61 h 133"/>
                  <a:gd name="T24" fmla="*/ 0 w 6"/>
                  <a:gd name="T25" fmla="*/ 62 h 133"/>
                  <a:gd name="T26" fmla="*/ 1 w 6"/>
                  <a:gd name="T27" fmla="*/ 65 h 133"/>
                  <a:gd name="T28" fmla="*/ 3 w 6"/>
                  <a:gd name="T29" fmla="*/ 69 h 133"/>
                  <a:gd name="T30" fmla="*/ 5 w 6"/>
                  <a:gd name="T31" fmla="*/ 76 h 133"/>
                  <a:gd name="T32" fmla="*/ 6 w 6"/>
                  <a:gd name="T33" fmla="*/ 77 h 133"/>
                  <a:gd name="T34" fmla="*/ 6 w 6"/>
                  <a:gd name="T35" fmla="*/ 61 h 133"/>
                  <a:gd name="T36" fmla="*/ 6 w 6"/>
                  <a:gd name="T37" fmla="*/ 55 h 133"/>
                  <a:gd name="T38" fmla="*/ 6 w 6"/>
                  <a:gd name="T39" fmla="*/ 5 h 133"/>
                  <a:gd name="T40" fmla="*/ 0 w 6"/>
                  <a:gd name="T4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133">
                    <a:moveTo>
                      <a:pt x="6" y="118"/>
                    </a:moveTo>
                    <a:cubicBezTo>
                      <a:pt x="4" y="121"/>
                      <a:pt x="3" y="123"/>
                      <a:pt x="2" y="125"/>
                    </a:cubicBezTo>
                    <a:cubicBezTo>
                      <a:pt x="1" y="129"/>
                      <a:pt x="3" y="132"/>
                      <a:pt x="4" y="133"/>
                    </a:cubicBezTo>
                    <a:lnTo>
                      <a:pt x="6" y="133"/>
                    </a:lnTo>
                    <a:lnTo>
                      <a:pt x="6" y="130"/>
                    </a:lnTo>
                    <a:lnTo>
                      <a:pt x="6" y="118"/>
                    </a:lnTo>
                    <a:close/>
                    <a:moveTo>
                      <a:pt x="0" y="0"/>
                    </a:moveTo>
                    <a:lnTo>
                      <a:pt x="0" y="55"/>
                    </a:lnTo>
                    <a:lnTo>
                      <a:pt x="0" y="59"/>
                    </a:lnTo>
                    <a:cubicBezTo>
                      <a:pt x="0" y="60"/>
                      <a:pt x="0" y="60"/>
                      <a:pt x="0" y="60"/>
                    </a:cubicBezTo>
                    <a:lnTo>
                      <a:pt x="0" y="61"/>
                    </a:lnTo>
                    <a:lnTo>
                      <a:pt x="0" y="61"/>
                    </a:lnTo>
                    <a:lnTo>
                      <a:pt x="0" y="62"/>
                    </a:lnTo>
                    <a:cubicBezTo>
                      <a:pt x="0" y="63"/>
                      <a:pt x="1" y="65"/>
                      <a:pt x="1" y="65"/>
                    </a:cubicBezTo>
                    <a:cubicBezTo>
                      <a:pt x="2" y="66"/>
                      <a:pt x="3" y="69"/>
                      <a:pt x="3" y="69"/>
                    </a:cubicBezTo>
                    <a:cubicBezTo>
                      <a:pt x="3" y="69"/>
                      <a:pt x="4" y="72"/>
                      <a:pt x="5" y="76"/>
                    </a:cubicBezTo>
                    <a:cubicBezTo>
                      <a:pt x="5" y="76"/>
                      <a:pt x="6" y="76"/>
                      <a:pt x="6" y="77"/>
                    </a:cubicBezTo>
                    <a:lnTo>
                      <a:pt x="6" y="61"/>
                    </a:lnTo>
                    <a:lnTo>
                      <a:pt x="6" y="55"/>
                    </a:lnTo>
                    <a:lnTo>
                      <a:pt x="6" y="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1" name="Freeform 3971">
                <a:extLst>
                  <a:ext uri="{FF2B5EF4-FFF2-40B4-BE49-F238E27FC236}">
                    <a16:creationId xmlns:a16="http://schemas.microsoft.com/office/drawing/2014/main" id="{C6C23900-5B95-475B-8039-412AE44986E5}"/>
                  </a:ext>
                </a:extLst>
              </p:cNvPr>
              <p:cNvSpPr>
                <a:spLocks/>
              </p:cNvSpPr>
              <p:nvPr/>
            </p:nvSpPr>
            <p:spPr bwMode="auto">
              <a:xfrm>
                <a:off x="1427" y="4945"/>
                <a:ext cx="4" cy="39"/>
              </a:xfrm>
              <a:custGeom>
                <a:avLst/>
                <a:gdLst>
                  <a:gd name="T0" fmla="*/ 0 w 6"/>
                  <a:gd name="T1" fmla="*/ 0 h 69"/>
                  <a:gd name="T2" fmla="*/ 0 w 6"/>
                  <a:gd name="T3" fmla="*/ 37 h 69"/>
                  <a:gd name="T4" fmla="*/ 0 w 6"/>
                  <a:gd name="T5" fmla="*/ 43 h 69"/>
                  <a:gd name="T6" fmla="*/ 0 w 6"/>
                  <a:gd name="T7" fmla="*/ 69 h 69"/>
                  <a:gd name="T8" fmla="*/ 1 w 6"/>
                  <a:gd name="T9" fmla="*/ 41 h 69"/>
                  <a:gd name="T10" fmla="*/ 6 w 6"/>
                  <a:gd name="T11" fmla="*/ 41 h 69"/>
                  <a:gd name="T12" fmla="*/ 6 w 6"/>
                  <a:gd name="T13" fmla="*/ 37 h 69"/>
                  <a:gd name="T14" fmla="*/ 6 w 6"/>
                  <a:gd name="T15" fmla="*/ 2 h 69"/>
                  <a:gd name="T16" fmla="*/ 2 w 6"/>
                  <a:gd name="T17" fmla="*/ 2 h 69"/>
                  <a:gd name="T18" fmla="*/ 0 w 6"/>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9">
                    <a:moveTo>
                      <a:pt x="0" y="0"/>
                    </a:moveTo>
                    <a:lnTo>
                      <a:pt x="0" y="37"/>
                    </a:lnTo>
                    <a:lnTo>
                      <a:pt x="0" y="43"/>
                    </a:lnTo>
                    <a:lnTo>
                      <a:pt x="0" y="69"/>
                    </a:lnTo>
                    <a:cubicBezTo>
                      <a:pt x="1" y="58"/>
                      <a:pt x="1" y="41"/>
                      <a:pt x="1" y="41"/>
                    </a:cubicBezTo>
                    <a:lnTo>
                      <a:pt x="6" y="41"/>
                    </a:lnTo>
                    <a:lnTo>
                      <a:pt x="6" y="37"/>
                    </a:lnTo>
                    <a:lnTo>
                      <a:pt x="6" y="2"/>
                    </a:lnTo>
                    <a:lnTo>
                      <a:pt x="2" y="2"/>
                    </a:lnTo>
                    <a:cubicBezTo>
                      <a:pt x="2" y="2"/>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2" name="Freeform 3972">
                <a:extLst>
                  <a:ext uri="{FF2B5EF4-FFF2-40B4-BE49-F238E27FC236}">
                    <a16:creationId xmlns:a16="http://schemas.microsoft.com/office/drawing/2014/main" id="{E3AC0E92-1817-4C91-99EA-5079190D835A}"/>
                  </a:ext>
                </a:extLst>
              </p:cNvPr>
              <p:cNvSpPr>
                <a:spLocks/>
              </p:cNvSpPr>
              <p:nvPr/>
            </p:nvSpPr>
            <p:spPr bwMode="auto">
              <a:xfrm>
                <a:off x="1320" y="4862"/>
                <a:ext cx="3" cy="21"/>
              </a:xfrm>
              <a:custGeom>
                <a:avLst/>
                <a:gdLst>
                  <a:gd name="T0" fmla="*/ 2 w 5"/>
                  <a:gd name="T1" fmla="*/ 0 h 38"/>
                  <a:gd name="T2" fmla="*/ 0 w 5"/>
                  <a:gd name="T3" fmla="*/ 0 h 38"/>
                  <a:gd name="T4" fmla="*/ 0 w 5"/>
                  <a:gd name="T5" fmla="*/ 38 h 38"/>
                  <a:gd name="T6" fmla="*/ 2 w 5"/>
                  <a:gd name="T7" fmla="*/ 38 h 38"/>
                  <a:gd name="T8" fmla="*/ 5 w 5"/>
                  <a:gd name="T9" fmla="*/ 38 h 38"/>
                  <a:gd name="T10" fmla="*/ 2 w 5"/>
                  <a:gd name="T11" fmla="*/ 38 h 38"/>
                  <a:gd name="T12" fmla="*/ 2 w 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 h="38">
                    <a:moveTo>
                      <a:pt x="2" y="0"/>
                    </a:moveTo>
                    <a:lnTo>
                      <a:pt x="0" y="0"/>
                    </a:lnTo>
                    <a:lnTo>
                      <a:pt x="0" y="38"/>
                    </a:lnTo>
                    <a:lnTo>
                      <a:pt x="2" y="38"/>
                    </a:lnTo>
                    <a:lnTo>
                      <a:pt x="5" y="38"/>
                    </a:lnTo>
                    <a:lnTo>
                      <a:pt x="2" y="38"/>
                    </a:ln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3" name="Freeform 3973">
                <a:extLst>
                  <a:ext uri="{FF2B5EF4-FFF2-40B4-BE49-F238E27FC236}">
                    <a16:creationId xmlns:a16="http://schemas.microsoft.com/office/drawing/2014/main" id="{7DAFCD25-5904-41E5-8C7C-A045709445CA}"/>
                  </a:ext>
                </a:extLst>
              </p:cNvPr>
              <p:cNvSpPr>
                <a:spLocks/>
              </p:cNvSpPr>
              <p:nvPr/>
            </p:nvSpPr>
            <p:spPr bwMode="auto">
              <a:xfrm>
                <a:off x="1321" y="4862"/>
                <a:ext cx="4"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4" name="Freeform 3974">
                <a:extLst>
                  <a:ext uri="{FF2B5EF4-FFF2-40B4-BE49-F238E27FC236}">
                    <a16:creationId xmlns:a16="http://schemas.microsoft.com/office/drawing/2014/main" id="{C38D743B-08B2-469B-9AB1-0F0527A80C08}"/>
                  </a:ext>
                </a:extLst>
              </p:cNvPr>
              <p:cNvSpPr>
                <a:spLocks/>
              </p:cNvSpPr>
              <p:nvPr/>
            </p:nvSpPr>
            <p:spPr bwMode="auto">
              <a:xfrm>
                <a:off x="1323" y="4862"/>
                <a:ext cx="3"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5" name="Freeform 3975">
                <a:extLst>
                  <a:ext uri="{FF2B5EF4-FFF2-40B4-BE49-F238E27FC236}">
                    <a16:creationId xmlns:a16="http://schemas.microsoft.com/office/drawing/2014/main" id="{0ED0045A-D2A8-4772-96BF-0856132B1EEC}"/>
                  </a:ext>
                </a:extLst>
              </p:cNvPr>
              <p:cNvSpPr>
                <a:spLocks/>
              </p:cNvSpPr>
              <p:nvPr/>
            </p:nvSpPr>
            <p:spPr bwMode="auto">
              <a:xfrm>
                <a:off x="1325" y="4862"/>
                <a:ext cx="3"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6" name="Freeform 3976">
                <a:extLst>
                  <a:ext uri="{FF2B5EF4-FFF2-40B4-BE49-F238E27FC236}">
                    <a16:creationId xmlns:a16="http://schemas.microsoft.com/office/drawing/2014/main" id="{6DF769B7-D860-4EEE-9501-D79194C4E708}"/>
                  </a:ext>
                </a:extLst>
              </p:cNvPr>
              <p:cNvSpPr>
                <a:spLocks/>
              </p:cNvSpPr>
              <p:nvPr/>
            </p:nvSpPr>
            <p:spPr bwMode="auto">
              <a:xfrm>
                <a:off x="1326" y="4862"/>
                <a:ext cx="4"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7" name="Freeform 3977">
                <a:extLst>
                  <a:ext uri="{FF2B5EF4-FFF2-40B4-BE49-F238E27FC236}">
                    <a16:creationId xmlns:a16="http://schemas.microsoft.com/office/drawing/2014/main" id="{69996777-18BD-4DA8-8CB5-6414725B9E7B}"/>
                  </a:ext>
                </a:extLst>
              </p:cNvPr>
              <p:cNvSpPr>
                <a:spLocks/>
              </p:cNvSpPr>
              <p:nvPr/>
            </p:nvSpPr>
            <p:spPr bwMode="auto">
              <a:xfrm>
                <a:off x="1328" y="4862"/>
                <a:ext cx="4"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8" name="Freeform 3978">
                <a:extLst>
                  <a:ext uri="{FF2B5EF4-FFF2-40B4-BE49-F238E27FC236}">
                    <a16:creationId xmlns:a16="http://schemas.microsoft.com/office/drawing/2014/main" id="{4BB869CA-AFEA-4387-B636-0C23291EB870}"/>
                  </a:ext>
                </a:extLst>
              </p:cNvPr>
              <p:cNvSpPr>
                <a:spLocks/>
              </p:cNvSpPr>
              <p:nvPr/>
            </p:nvSpPr>
            <p:spPr bwMode="auto">
              <a:xfrm>
                <a:off x="1330" y="4862"/>
                <a:ext cx="3" cy="21"/>
              </a:xfrm>
              <a:custGeom>
                <a:avLst/>
                <a:gdLst>
                  <a:gd name="T0" fmla="*/ 3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6" h="38">
                    <a:moveTo>
                      <a:pt x="3" y="0"/>
                    </a:moveTo>
                    <a:lnTo>
                      <a:pt x="0" y="0"/>
                    </a:lnTo>
                    <a:lnTo>
                      <a:pt x="0" y="38"/>
                    </a:lnTo>
                    <a:lnTo>
                      <a:pt x="3" y="38"/>
                    </a:lnTo>
                    <a:lnTo>
                      <a:pt x="6" y="38"/>
                    </a:lnTo>
                    <a:lnTo>
                      <a:pt x="3" y="38"/>
                    </a:lnTo>
                    <a:lnTo>
                      <a:pt x="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9" name="Freeform 3979">
                <a:extLst>
                  <a:ext uri="{FF2B5EF4-FFF2-40B4-BE49-F238E27FC236}">
                    <a16:creationId xmlns:a16="http://schemas.microsoft.com/office/drawing/2014/main" id="{73F55BA4-3480-43D8-B16F-D8B134B58D0D}"/>
                  </a:ext>
                </a:extLst>
              </p:cNvPr>
              <p:cNvSpPr>
                <a:spLocks/>
              </p:cNvSpPr>
              <p:nvPr/>
            </p:nvSpPr>
            <p:spPr bwMode="auto">
              <a:xfrm>
                <a:off x="1332" y="4862"/>
                <a:ext cx="3" cy="21"/>
              </a:xfrm>
              <a:custGeom>
                <a:avLst/>
                <a:gdLst>
                  <a:gd name="T0" fmla="*/ 1 w 6"/>
                  <a:gd name="T1" fmla="*/ 0 h 38"/>
                  <a:gd name="T2" fmla="*/ 0 w 6"/>
                  <a:gd name="T3" fmla="*/ 0 h 38"/>
                  <a:gd name="T4" fmla="*/ 0 w 6"/>
                  <a:gd name="T5" fmla="*/ 38 h 38"/>
                  <a:gd name="T6" fmla="*/ 3 w 6"/>
                  <a:gd name="T7" fmla="*/ 38 h 38"/>
                  <a:gd name="T8" fmla="*/ 6 w 6"/>
                  <a:gd name="T9" fmla="*/ 38 h 38"/>
                  <a:gd name="T10" fmla="*/ 3 w 6"/>
                  <a:gd name="T11" fmla="*/ 38 h 38"/>
                  <a:gd name="T12" fmla="*/ 3 w 6"/>
                  <a:gd name="T13" fmla="*/ 27 h 38"/>
                  <a:gd name="T14" fmla="*/ 2 w 6"/>
                  <a:gd name="T15" fmla="*/ 26 h 38"/>
                  <a:gd name="T16" fmla="*/ 3 w 6"/>
                  <a:gd name="T17" fmla="*/ 15 h 38"/>
                  <a:gd name="T18" fmla="*/ 3 w 6"/>
                  <a:gd name="T19" fmla="*/ 7 h 38"/>
                  <a:gd name="T20" fmla="*/ 1 w 6"/>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8">
                    <a:moveTo>
                      <a:pt x="1" y="0"/>
                    </a:moveTo>
                    <a:lnTo>
                      <a:pt x="0" y="0"/>
                    </a:lnTo>
                    <a:lnTo>
                      <a:pt x="0" y="38"/>
                    </a:lnTo>
                    <a:lnTo>
                      <a:pt x="3" y="38"/>
                    </a:lnTo>
                    <a:lnTo>
                      <a:pt x="6" y="38"/>
                    </a:lnTo>
                    <a:lnTo>
                      <a:pt x="3" y="38"/>
                    </a:lnTo>
                    <a:lnTo>
                      <a:pt x="3" y="27"/>
                    </a:lnTo>
                    <a:cubicBezTo>
                      <a:pt x="3" y="26"/>
                      <a:pt x="3" y="26"/>
                      <a:pt x="2" y="26"/>
                    </a:cubicBezTo>
                    <a:cubicBezTo>
                      <a:pt x="2" y="24"/>
                      <a:pt x="3" y="19"/>
                      <a:pt x="3" y="15"/>
                    </a:cubicBezTo>
                    <a:lnTo>
                      <a:pt x="3" y="7"/>
                    </a:lnTo>
                    <a:cubicBezTo>
                      <a:pt x="3" y="5"/>
                      <a:pt x="2" y="2"/>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0" name="Freeform 3980">
                <a:extLst>
                  <a:ext uri="{FF2B5EF4-FFF2-40B4-BE49-F238E27FC236}">
                    <a16:creationId xmlns:a16="http://schemas.microsoft.com/office/drawing/2014/main" id="{C0FF8766-385C-4616-B5CF-398F786EE5EE}"/>
                  </a:ext>
                </a:extLst>
              </p:cNvPr>
              <p:cNvSpPr>
                <a:spLocks noEditPoints="1"/>
              </p:cNvSpPr>
              <p:nvPr/>
            </p:nvSpPr>
            <p:spPr bwMode="auto">
              <a:xfrm>
                <a:off x="1333" y="4866"/>
                <a:ext cx="4" cy="17"/>
              </a:xfrm>
              <a:custGeom>
                <a:avLst/>
                <a:gdLst>
                  <a:gd name="T0" fmla="*/ 0 w 6"/>
                  <a:gd name="T1" fmla="*/ 20 h 31"/>
                  <a:gd name="T2" fmla="*/ 0 w 6"/>
                  <a:gd name="T3" fmla="*/ 31 h 31"/>
                  <a:gd name="T4" fmla="*/ 3 w 6"/>
                  <a:gd name="T5" fmla="*/ 31 h 31"/>
                  <a:gd name="T6" fmla="*/ 6 w 6"/>
                  <a:gd name="T7" fmla="*/ 31 h 31"/>
                  <a:gd name="T8" fmla="*/ 4 w 6"/>
                  <a:gd name="T9" fmla="*/ 31 h 31"/>
                  <a:gd name="T10" fmla="*/ 4 w 6"/>
                  <a:gd name="T11" fmla="*/ 23 h 31"/>
                  <a:gd name="T12" fmla="*/ 0 w 6"/>
                  <a:gd name="T13" fmla="*/ 20 h 31"/>
                  <a:gd name="T14" fmla="*/ 0 w 6"/>
                  <a:gd name="T15" fmla="*/ 0 h 31"/>
                  <a:gd name="T16" fmla="*/ 0 w 6"/>
                  <a:gd name="T17" fmla="*/ 8 h 31"/>
                  <a:gd name="T18" fmla="*/ 1 w 6"/>
                  <a:gd name="T19" fmla="*/ 3 h 31"/>
                  <a:gd name="T20" fmla="*/ 0 w 6"/>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1">
                    <a:moveTo>
                      <a:pt x="0" y="20"/>
                    </a:moveTo>
                    <a:lnTo>
                      <a:pt x="0" y="31"/>
                    </a:lnTo>
                    <a:lnTo>
                      <a:pt x="3" y="31"/>
                    </a:lnTo>
                    <a:lnTo>
                      <a:pt x="6" y="31"/>
                    </a:lnTo>
                    <a:lnTo>
                      <a:pt x="4" y="31"/>
                    </a:lnTo>
                    <a:lnTo>
                      <a:pt x="4" y="23"/>
                    </a:lnTo>
                    <a:cubicBezTo>
                      <a:pt x="2" y="22"/>
                      <a:pt x="1" y="21"/>
                      <a:pt x="0" y="20"/>
                    </a:cubicBezTo>
                    <a:close/>
                    <a:moveTo>
                      <a:pt x="0" y="0"/>
                    </a:moveTo>
                    <a:lnTo>
                      <a:pt x="0" y="8"/>
                    </a:lnTo>
                    <a:cubicBezTo>
                      <a:pt x="1" y="6"/>
                      <a:pt x="1" y="5"/>
                      <a:pt x="1" y="3"/>
                    </a:cubicBezTo>
                    <a:cubicBezTo>
                      <a:pt x="1" y="2"/>
                      <a:pt x="1"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1" name="Freeform 3981">
                <a:extLst>
                  <a:ext uri="{FF2B5EF4-FFF2-40B4-BE49-F238E27FC236}">
                    <a16:creationId xmlns:a16="http://schemas.microsoft.com/office/drawing/2014/main" id="{EB0F02FE-F5D5-4622-8952-82DBC83FFDF5}"/>
                  </a:ext>
                </a:extLst>
              </p:cNvPr>
              <p:cNvSpPr>
                <a:spLocks/>
              </p:cNvSpPr>
              <p:nvPr/>
            </p:nvSpPr>
            <p:spPr bwMode="auto">
              <a:xfrm>
                <a:off x="1335" y="4879"/>
                <a:ext cx="3" cy="4"/>
              </a:xfrm>
              <a:custGeom>
                <a:avLst/>
                <a:gdLst>
                  <a:gd name="T0" fmla="*/ 0 w 5"/>
                  <a:gd name="T1" fmla="*/ 0 h 8"/>
                  <a:gd name="T2" fmla="*/ 0 w 5"/>
                  <a:gd name="T3" fmla="*/ 8 h 8"/>
                  <a:gd name="T4" fmla="*/ 2 w 5"/>
                  <a:gd name="T5" fmla="*/ 8 h 8"/>
                  <a:gd name="T6" fmla="*/ 5 w 5"/>
                  <a:gd name="T7" fmla="*/ 8 h 8"/>
                  <a:gd name="T8" fmla="*/ 3 w 5"/>
                  <a:gd name="T9" fmla="*/ 8 h 8"/>
                  <a:gd name="T10" fmla="*/ 3 w 5"/>
                  <a:gd name="T11" fmla="*/ 3 h 8"/>
                  <a:gd name="T12" fmla="*/ 0 w 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0" y="0"/>
                    </a:moveTo>
                    <a:lnTo>
                      <a:pt x="0" y="8"/>
                    </a:lnTo>
                    <a:lnTo>
                      <a:pt x="2" y="8"/>
                    </a:lnTo>
                    <a:lnTo>
                      <a:pt x="5" y="8"/>
                    </a:lnTo>
                    <a:lnTo>
                      <a:pt x="3" y="8"/>
                    </a:lnTo>
                    <a:lnTo>
                      <a:pt x="3" y="3"/>
                    </a:lnTo>
                    <a:cubicBezTo>
                      <a:pt x="2" y="2"/>
                      <a:pt x="1"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2" name="Freeform 3982">
                <a:extLst>
                  <a:ext uri="{FF2B5EF4-FFF2-40B4-BE49-F238E27FC236}">
                    <a16:creationId xmlns:a16="http://schemas.microsoft.com/office/drawing/2014/main" id="{921647AC-22F5-4D2D-ACF5-4B4BFFBFC9FC}"/>
                  </a:ext>
                </a:extLst>
              </p:cNvPr>
              <p:cNvSpPr>
                <a:spLocks/>
              </p:cNvSpPr>
              <p:nvPr/>
            </p:nvSpPr>
            <p:spPr bwMode="auto">
              <a:xfrm>
                <a:off x="1337" y="4880"/>
                <a:ext cx="1" cy="3"/>
              </a:xfrm>
              <a:custGeom>
                <a:avLst/>
                <a:gdLst>
                  <a:gd name="T0" fmla="*/ 0 w 2"/>
                  <a:gd name="T1" fmla="*/ 0 h 5"/>
                  <a:gd name="T2" fmla="*/ 0 w 2"/>
                  <a:gd name="T3" fmla="*/ 5 h 5"/>
                  <a:gd name="T4" fmla="*/ 2 w 2"/>
                  <a:gd name="T5" fmla="*/ 5 h 5"/>
                  <a:gd name="T6" fmla="*/ 1 w 2"/>
                  <a:gd name="T7" fmla="*/ 2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5"/>
                    </a:lnTo>
                    <a:lnTo>
                      <a:pt x="2" y="5"/>
                    </a:lnTo>
                    <a:cubicBezTo>
                      <a:pt x="2" y="4"/>
                      <a:pt x="2" y="3"/>
                      <a:pt x="1" y="2"/>
                    </a:cubicBezTo>
                    <a:cubicBezTo>
                      <a:pt x="1" y="1"/>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3" name="Freeform 3983">
                <a:extLst>
                  <a:ext uri="{FF2B5EF4-FFF2-40B4-BE49-F238E27FC236}">
                    <a16:creationId xmlns:a16="http://schemas.microsoft.com/office/drawing/2014/main" id="{FDA6D9CB-E6E8-49C9-9E9A-66CF2D249ED0}"/>
                  </a:ext>
                </a:extLst>
              </p:cNvPr>
              <p:cNvSpPr>
                <a:spLocks/>
              </p:cNvSpPr>
              <p:nvPr/>
            </p:nvSpPr>
            <p:spPr bwMode="auto">
              <a:xfrm>
                <a:off x="1320" y="4858"/>
                <a:ext cx="12" cy="4"/>
              </a:xfrm>
              <a:custGeom>
                <a:avLst/>
                <a:gdLst>
                  <a:gd name="T0" fmla="*/ 18 w 21"/>
                  <a:gd name="T1" fmla="*/ 0 h 6"/>
                  <a:gd name="T2" fmla="*/ 0 w 21"/>
                  <a:gd name="T3" fmla="*/ 0 h 6"/>
                  <a:gd name="T4" fmla="*/ 0 w 21"/>
                  <a:gd name="T5" fmla="*/ 6 h 6"/>
                  <a:gd name="T6" fmla="*/ 2 w 21"/>
                  <a:gd name="T7" fmla="*/ 6 h 6"/>
                  <a:gd name="T8" fmla="*/ 5 w 21"/>
                  <a:gd name="T9" fmla="*/ 6 h 6"/>
                  <a:gd name="T10" fmla="*/ 8 w 21"/>
                  <a:gd name="T11" fmla="*/ 6 h 6"/>
                  <a:gd name="T12" fmla="*/ 11 w 21"/>
                  <a:gd name="T13" fmla="*/ 6 h 6"/>
                  <a:gd name="T14" fmla="*/ 14 w 21"/>
                  <a:gd name="T15" fmla="*/ 6 h 6"/>
                  <a:gd name="T16" fmla="*/ 17 w 21"/>
                  <a:gd name="T17" fmla="*/ 6 h 6"/>
                  <a:gd name="T18" fmla="*/ 20 w 21"/>
                  <a:gd name="T19" fmla="*/ 6 h 6"/>
                  <a:gd name="T20" fmla="*/ 21 w 21"/>
                  <a:gd name="T21" fmla="*/ 6 h 6"/>
                  <a:gd name="T22" fmla="*/ 19 w 21"/>
                  <a:gd name="T23" fmla="*/ 1 h 6"/>
                  <a:gd name="T24" fmla="*/ 18 w 21"/>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6">
                    <a:moveTo>
                      <a:pt x="18" y="0"/>
                    </a:moveTo>
                    <a:lnTo>
                      <a:pt x="0" y="0"/>
                    </a:lnTo>
                    <a:lnTo>
                      <a:pt x="0" y="6"/>
                    </a:lnTo>
                    <a:lnTo>
                      <a:pt x="2" y="6"/>
                    </a:lnTo>
                    <a:lnTo>
                      <a:pt x="5" y="6"/>
                    </a:lnTo>
                    <a:lnTo>
                      <a:pt x="8" y="6"/>
                    </a:lnTo>
                    <a:lnTo>
                      <a:pt x="11" y="6"/>
                    </a:lnTo>
                    <a:lnTo>
                      <a:pt x="14" y="6"/>
                    </a:lnTo>
                    <a:lnTo>
                      <a:pt x="17" y="6"/>
                    </a:lnTo>
                    <a:lnTo>
                      <a:pt x="20" y="6"/>
                    </a:lnTo>
                    <a:lnTo>
                      <a:pt x="21" y="6"/>
                    </a:lnTo>
                    <a:cubicBezTo>
                      <a:pt x="20" y="4"/>
                      <a:pt x="19" y="2"/>
                      <a:pt x="19" y="1"/>
                    </a:cubicBezTo>
                    <a:cubicBezTo>
                      <a:pt x="19" y="1"/>
                      <a:pt x="19" y="1"/>
                      <a:pt x="1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4" name="Freeform 3984">
                <a:extLst>
                  <a:ext uri="{FF2B5EF4-FFF2-40B4-BE49-F238E27FC236}">
                    <a16:creationId xmlns:a16="http://schemas.microsoft.com/office/drawing/2014/main" id="{0DA7F019-CFE5-47C5-A1CF-2399A004DB94}"/>
                  </a:ext>
                </a:extLst>
              </p:cNvPr>
              <p:cNvSpPr>
                <a:spLocks/>
              </p:cNvSpPr>
              <p:nvPr/>
            </p:nvSpPr>
            <p:spPr bwMode="auto">
              <a:xfrm>
                <a:off x="1320" y="4792"/>
                <a:ext cx="54" cy="3"/>
              </a:xfrm>
              <a:custGeom>
                <a:avLst/>
                <a:gdLst>
                  <a:gd name="T0" fmla="*/ 95 w 95"/>
                  <a:gd name="T1" fmla="*/ 0 h 6"/>
                  <a:gd name="T2" fmla="*/ 0 w 95"/>
                  <a:gd name="T3" fmla="*/ 0 h 6"/>
                  <a:gd name="T4" fmla="*/ 0 w 95"/>
                  <a:gd name="T5" fmla="*/ 6 h 6"/>
                  <a:gd name="T6" fmla="*/ 94 w 95"/>
                  <a:gd name="T7" fmla="*/ 6 h 6"/>
                  <a:gd name="T8" fmla="*/ 95 w 95"/>
                  <a:gd name="T9" fmla="*/ 0 h 6"/>
                </a:gdLst>
                <a:ahLst/>
                <a:cxnLst>
                  <a:cxn ang="0">
                    <a:pos x="T0" y="T1"/>
                  </a:cxn>
                  <a:cxn ang="0">
                    <a:pos x="T2" y="T3"/>
                  </a:cxn>
                  <a:cxn ang="0">
                    <a:pos x="T4" y="T5"/>
                  </a:cxn>
                  <a:cxn ang="0">
                    <a:pos x="T6" y="T7"/>
                  </a:cxn>
                  <a:cxn ang="0">
                    <a:pos x="T8" y="T9"/>
                  </a:cxn>
                </a:cxnLst>
                <a:rect l="0" t="0" r="r" b="b"/>
                <a:pathLst>
                  <a:path w="95" h="6">
                    <a:moveTo>
                      <a:pt x="95" y="0"/>
                    </a:moveTo>
                    <a:lnTo>
                      <a:pt x="0" y="0"/>
                    </a:lnTo>
                    <a:lnTo>
                      <a:pt x="0" y="6"/>
                    </a:lnTo>
                    <a:lnTo>
                      <a:pt x="94" y="6"/>
                    </a:lnTo>
                    <a:cubicBezTo>
                      <a:pt x="94" y="4"/>
                      <a:pt x="94" y="2"/>
                      <a:pt x="9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5" name="Freeform 3985">
                <a:extLst>
                  <a:ext uri="{FF2B5EF4-FFF2-40B4-BE49-F238E27FC236}">
                    <a16:creationId xmlns:a16="http://schemas.microsoft.com/office/drawing/2014/main" id="{06950AEE-8917-45EA-8A5B-1F4B9DFAD115}"/>
                  </a:ext>
                </a:extLst>
              </p:cNvPr>
              <p:cNvSpPr>
                <a:spLocks/>
              </p:cNvSpPr>
              <p:nvPr/>
            </p:nvSpPr>
            <p:spPr bwMode="auto">
              <a:xfrm>
                <a:off x="1320" y="4795"/>
                <a:ext cx="53" cy="4"/>
              </a:xfrm>
              <a:custGeom>
                <a:avLst/>
                <a:gdLst>
                  <a:gd name="T0" fmla="*/ 94 w 94"/>
                  <a:gd name="T1" fmla="*/ 0 h 6"/>
                  <a:gd name="T2" fmla="*/ 0 w 94"/>
                  <a:gd name="T3" fmla="*/ 0 h 6"/>
                  <a:gd name="T4" fmla="*/ 0 w 94"/>
                  <a:gd name="T5" fmla="*/ 6 h 6"/>
                  <a:gd name="T6" fmla="*/ 94 w 94"/>
                  <a:gd name="T7" fmla="*/ 6 h 6"/>
                  <a:gd name="T8" fmla="*/ 94 w 94"/>
                  <a:gd name="T9" fmla="*/ 0 h 6"/>
                </a:gdLst>
                <a:ahLst/>
                <a:cxnLst>
                  <a:cxn ang="0">
                    <a:pos x="T0" y="T1"/>
                  </a:cxn>
                  <a:cxn ang="0">
                    <a:pos x="T2" y="T3"/>
                  </a:cxn>
                  <a:cxn ang="0">
                    <a:pos x="T4" y="T5"/>
                  </a:cxn>
                  <a:cxn ang="0">
                    <a:pos x="T6" y="T7"/>
                  </a:cxn>
                  <a:cxn ang="0">
                    <a:pos x="T8" y="T9"/>
                  </a:cxn>
                </a:cxnLst>
                <a:rect l="0" t="0" r="r" b="b"/>
                <a:pathLst>
                  <a:path w="94" h="6">
                    <a:moveTo>
                      <a:pt x="94" y="0"/>
                    </a:moveTo>
                    <a:lnTo>
                      <a:pt x="0" y="0"/>
                    </a:lnTo>
                    <a:lnTo>
                      <a:pt x="0" y="6"/>
                    </a:lnTo>
                    <a:lnTo>
                      <a:pt x="94" y="6"/>
                    </a:lnTo>
                    <a:cubicBezTo>
                      <a:pt x="94" y="4"/>
                      <a:pt x="94" y="2"/>
                      <a:pt x="9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6" name="Freeform 3986">
                <a:extLst>
                  <a:ext uri="{FF2B5EF4-FFF2-40B4-BE49-F238E27FC236}">
                    <a16:creationId xmlns:a16="http://schemas.microsoft.com/office/drawing/2014/main" id="{044A68FD-0B7A-4E02-8F53-E9408633BC5D}"/>
                  </a:ext>
                </a:extLst>
              </p:cNvPr>
              <p:cNvSpPr>
                <a:spLocks/>
              </p:cNvSpPr>
              <p:nvPr/>
            </p:nvSpPr>
            <p:spPr bwMode="auto">
              <a:xfrm>
                <a:off x="1320" y="4800"/>
                <a:ext cx="53" cy="3"/>
              </a:xfrm>
              <a:custGeom>
                <a:avLst/>
                <a:gdLst>
                  <a:gd name="T0" fmla="*/ 94 w 94"/>
                  <a:gd name="T1" fmla="*/ 0 h 6"/>
                  <a:gd name="T2" fmla="*/ 0 w 94"/>
                  <a:gd name="T3" fmla="*/ 0 h 6"/>
                  <a:gd name="T4" fmla="*/ 0 w 94"/>
                  <a:gd name="T5" fmla="*/ 6 h 6"/>
                  <a:gd name="T6" fmla="*/ 40 w 94"/>
                  <a:gd name="T7" fmla="*/ 6 h 6"/>
                  <a:gd name="T8" fmla="*/ 40 w 94"/>
                  <a:gd name="T9" fmla="*/ 3 h 6"/>
                  <a:gd name="T10" fmla="*/ 46 w 94"/>
                  <a:gd name="T11" fmla="*/ 3 h 6"/>
                  <a:gd name="T12" fmla="*/ 46 w 94"/>
                  <a:gd name="T13" fmla="*/ 6 h 6"/>
                  <a:gd name="T14" fmla="*/ 94 w 94"/>
                  <a:gd name="T15" fmla="*/ 6 h 6"/>
                  <a:gd name="T16" fmla="*/ 94 w 9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6">
                    <a:moveTo>
                      <a:pt x="94" y="0"/>
                    </a:moveTo>
                    <a:lnTo>
                      <a:pt x="0" y="0"/>
                    </a:lnTo>
                    <a:lnTo>
                      <a:pt x="0" y="6"/>
                    </a:lnTo>
                    <a:lnTo>
                      <a:pt x="40" y="6"/>
                    </a:lnTo>
                    <a:lnTo>
                      <a:pt x="40" y="3"/>
                    </a:lnTo>
                    <a:lnTo>
                      <a:pt x="46" y="3"/>
                    </a:lnTo>
                    <a:lnTo>
                      <a:pt x="46" y="6"/>
                    </a:lnTo>
                    <a:lnTo>
                      <a:pt x="94" y="6"/>
                    </a:lnTo>
                    <a:cubicBezTo>
                      <a:pt x="94" y="4"/>
                      <a:pt x="94" y="2"/>
                      <a:pt x="9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7" name="Freeform 3987">
                <a:extLst>
                  <a:ext uri="{FF2B5EF4-FFF2-40B4-BE49-F238E27FC236}">
                    <a16:creationId xmlns:a16="http://schemas.microsoft.com/office/drawing/2014/main" id="{A1CACF5C-0531-4C15-9973-2EDCBF709A90}"/>
                  </a:ext>
                </a:extLst>
              </p:cNvPr>
              <p:cNvSpPr>
                <a:spLocks/>
              </p:cNvSpPr>
              <p:nvPr/>
            </p:nvSpPr>
            <p:spPr bwMode="auto">
              <a:xfrm>
                <a:off x="1343" y="4801"/>
                <a:ext cx="3" cy="35"/>
              </a:xfrm>
              <a:custGeom>
                <a:avLst/>
                <a:gdLst>
                  <a:gd name="T0" fmla="*/ 6 w 6"/>
                  <a:gd name="T1" fmla="*/ 0 h 61"/>
                  <a:gd name="T2" fmla="*/ 0 w 6"/>
                  <a:gd name="T3" fmla="*/ 0 h 61"/>
                  <a:gd name="T4" fmla="*/ 0 w 6"/>
                  <a:gd name="T5" fmla="*/ 3 h 61"/>
                  <a:gd name="T6" fmla="*/ 0 w 6"/>
                  <a:gd name="T7" fmla="*/ 60 h 61"/>
                  <a:gd name="T8" fmla="*/ 6 w 6"/>
                  <a:gd name="T9" fmla="*/ 61 h 61"/>
                  <a:gd name="T10" fmla="*/ 6 w 6"/>
                  <a:gd name="T11" fmla="*/ 3 h 61"/>
                  <a:gd name="T12" fmla="*/ 6 w 6"/>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 h="61">
                    <a:moveTo>
                      <a:pt x="6" y="0"/>
                    </a:moveTo>
                    <a:lnTo>
                      <a:pt x="0" y="0"/>
                    </a:lnTo>
                    <a:lnTo>
                      <a:pt x="0" y="3"/>
                    </a:lnTo>
                    <a:lnTo>
                      <a:pt x="0" y="60"/>
                    </a:lnTo>
                    <a:cubicBezTo>
                      <a:pt x="2" y="61"/>
                      <a:pt x="4" y="61"/>
                      <a:pt x="6" y="61"/>
                    </a:cubicBezTo>
                    <a:lnTo>
                      <a:pt x="6" y="3"/>
                    </a:ln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8" name="Freeform 3988">
                <a:extLst>
                  <a:ext uri="{FF2B5EF4-FFF2-40B4-BE49-F238E27FC236}">
                    <a16:creationId xmlns:a16="http://schemas.microsoft.com/office/drawing/2014/main" id="{DA295CA0-28F4-47CF-9C1E-A187DD8D6229}"/>
                  </a:ext>
                </a:extLst>
              </p:cNvPr>
              <p:cNvSpPr>
                <a:spLocks noEditPoints="1"/>
              </p:cNvSpPr>
              <p:nvPr/>
            </p:nvSpPr>
            <p:spPr bwMode="auto">
              <a:xfrm>
                <a:off x="1317" y="4662"/>
                <a:ext cx="3" cy="257"/>
              </a:xfrm>
              <a:custGeom>
                <a:avLst/>
                <a:gdLst>
                  <a:gd name="T0" fmla="*/ 6 w 6"/>
                  <a:gd name="T1" fmla="*/ 208 h 452"/>
                  <a:gd name="T2" fmla="*/ 0 w 6"/>
                  <a:gd name="T3" fmla="*/ 208 h 452"/>
                  <a:gd name="T4" fmla="*/ 0 w 6"/>
                  <a:gd name="T5" fmla="*/ 386 h 452"/>
                  <a:gd name="T6" fmla="*/ 0 w 6"/>
                  <a:gd name="T7" fmla="*/ 447 h 452"/>
                  <a:gd name="T8" fmla="*/ 5 w 6"/>
                  <a:gd name="T9" fmla="*/ 452 h 452"/>
                  <a:gd name="T10" fmla="*/ 6 w 6"/>
                  <a:gd name="T11" fmla="*/ 391 h 452"/>
                  <a:gd name="T12" fmla="*/ 6 w 6"/>
                  <a:gd name="T13" fmla="*/ 389 h 452"/>
                  <a:gd name="T14" fmla="*/ 6 w 6"/>
                  <a:gd name="T15" fmla="*/ 351 h 452"/>
                  <a:gd name="T16" fmla="*/ 6 w 6"/>
                  <a:gd name="T17" fmla="*/ 345 h 452"/>
                  <a:gd name="T18" fmla="*/ 6 w 6"/>
                  <a:gd name="T19" fmla="*/ 248 h 452"/>
                  <a:gd name="T20" fmla="*/ 6 w 6"/>
                  <a:gd name="T21" fmla="*/ 242 h 452"/>
                  <a:gd name="T22" fmla="*/ 6 w 6"/>
                  <a:gd name="T23" fmla="*/ 240 h 452"/>
                  <a:gd name="T24" fmla="*/ 6 w 6"/>
                  <a:gd name="T25" fmla="*/ 234 h 452"/>
                  <a:gd name="T26" fmla="*/ 6 w 6"/>
                  <a:gd name="T27" fmla="*/ 228 h 452"/>
                  <a:gd name="T28" fmla="*/ 6 w 6"/>
                  <a:gd name="T29" fmla="*/ 208 h 452"/>
                  <a:gd name="T30" fmla="*/ 6 w 6"/>
                  <a:gd name="T31" fmla="*/ 196 h 452"/>
                  <a:gd name="T32" fmla="*/ 5 w 6"/>
                  <a:gd name="T33" fmla="*/ 196 h 452"/>
                  <a:gd name="T34" fmla="*/ 5 w 6"/>
                  <a:gd name="T35" fmla="*/ 203 h 452"/>
                  <a:gd name="T36" fmla="*/ 6 w 6"/>
                  <a:gd name="T37" fmla="*/ 203 h 452"/>
                  <a:gd name="T38" fmla="*/ 6 w 6"/>
                  <a:gd name="T39" fmla="*/ 196 h 452"/>
                  <a:gd name="T40" fmla="*/ 6 w 6"/>
                  <a:gd name="T41" fmla="*/ 48 h 452"/>
                  <a:gd name="T42" fmla="*/ 5 w 6"/>
                  <a:gd name="T43" fmla="*/ 48 h 452"/>
                  <a:gd name="T44" fmla="*/ 5 w 6"/>
                  <a:gd name="T45" fmla="*/ 190 h 452"/>
                  <a:gd name="T46" fmla="*/ 6 w 6"/>
                  <a:gd name="T47" fmla="*/ 190 h 452"/>
                  <a:gd name="T48" fmla="*/ 6 w 6"/>
                  <a:gd name="T49" fmla="*/ 48 h 452"/>
                  <a:gd name="T50" fmla="*/ 5 w 6"/>
                  <a:gd name="T51" fmla="*/ 0 h 452"/>
                  <a:gd name="T52" fmla="*/ 5 w 6"/>
                  <a:gd name="T53" fmla="*/ 42 h 452"/>
                  <a:gd name="T54" fmla="*/ 6 w 6"/>
                  <a:gd name="T55" fmla="*/ 42 h 452"/>
                  <a:gd name="T56" fmla="*/ 6 w 6"/>
                  <a:gd name="T57" fmla="*/ 0 h 452"/>
                  <a:gd name="T58" fmla="*/ 5 w 6"/>
                  <a:gd name="T59"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452">
                    <a:moveTo>
                      <a:pt x="6" y="208"/>
                    </a:moveTo>
                    <a:lnTo>
                      <a:pt x="0" y="208"/>
                    </a:lnTo>
                    <a:lnTo>
                      <a:pt x="0" y="386"/>
                    </a:lnTo>
                    <a:lnTo>
                      <a:pt x="0" y="447"/>
                    </a:lnTo>
                    <a:cubicBezTo>
                      <a:pt x="2" y="449"/>
                      <a:pt x="4" y="451"/>
                      <a:pt x="5" y="452"/>
                    </a:cubicBezTo>
                    <a:lnTo>
                      <a:pt x="6" y="391"/>
                    </a:lnTo>
                    <a:lnTo>
                      <a:pt x="6" y="389"/>
                    </a:lnTo>
                    <a:lnTo>
                      <a:pt x="6" y="351"/>
                    </a:lnTo>
                    <a:lnTo>
                      <a:pt x="6" y="345"/>
                    </a:lnTo>
                    <a:lnTo>
                      <a:pt x="6" y="248"/>
                    </a:lnTo>
                    <a:lnTo>
                      <a:pt x="6" y="242"/>
                    </a:lnTo>
                    <a:lnTo>
                      <a:pt x="6" y="240"/>
                    </a:lnTo>
                    <a:lnTo>
                      <a:pt x="6" y="234"/>
                    </a:lnTo>
                    <a:lnTo>
                      <a:pt x="6" y="228"/>
                    </a:lnTo>
                    <a:lnTo>
                      <a:pt x="6" y="208"/>
                    </a:lnTo>
                    <a:close/>
                    <a:moveTo>
                      <a:pt x="6" y="196"/>
                    </a:moveTo>
                    <a:lnTo>
                      <a:pt x="5" y="196"/>
                    </a:lnTo>
                    <a:lnTo>
                      <a:pt x="5" y="203"/>
                    </a:lnTo>
                    <a:lnTo>
                      <a:pt x="6" y="203"/>
                    </a:lnTo>
                    <a:lnTo>
                      <a:pt x="6" y="196"/>
                    </a:lnTo>
                    <a:close/>
                    <a:moveTo>
                      <a:pt x="6" y="48"/>
                    </a:moveTo>
                    <a:lnTo>
                      <a:pt x="5" y="48"/>
                    </a:lnTo>
                    <a:lnTo>
                      <a:pt x="5" y="190"/>
                    </a:lnTo>
                    <a:lnTo>
                      <a:pt x="6" y="190"/>
                    </a:lnTo>
                    <a:lnTo>
                      <a:pt x="6" y="48"/>
                    </a:lnTo>
                    <a:close/>
                    <a:moveTo>
                      <a:pt x="5" y="0"/>
                    </a:moveTo>
                    <a:lnTo>
                      <a:pt x="5" y="42"/>
                    </a:lnTo>
                    <a:lnTo>
                      <a:pt x="6" y="42"/>
                    </a:lnTo>
                    <a:lnTo>
                      <a:pt x="6" y="0"/>
                    </a:lnTo>
                    <a:lnTo>
                      <a:pt x="5"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9" name="Freeform 3989">
                <a:extLst>
                  <a:ext uri="{FF2B5EF4-FFF2-40B4-BE49-F238E27FC236}">
                    <a16:creationId xmlns:a16="http://schemas.microsoft.com/office/drawing/2014/main" id="{8F997348-C214-4855-A25B-A61FC9C6DD9B}"/>
                  </a:ext>
                </a:extLst>
              </p:cNvPr>
              <p:cNvSpPr>
                <a:spLocks/>
              </p:cNvSpPr>
              <p:nvPr/>
            </p:nvSpPr>
            <p:spPr bwMode="auto">
              <a:xfrm>
                <a:off x="1308" y="4653"/>
                <a:ext cx="4" cy="259"/>
              </a:xfrm>
              <a:custGeom>
                <a:avLst/>
                <a:gdLst>
                  <a:gd name="T0" fmla="*/ 0 w 6"/>
                  <a:gd name="T1" fmla="*/ 0 h 456"/>
                  <a:gd name="T2" fmla="*/ 0 w 6"/>
                  <a:gd name="T3" fmla="*/ 451 h 456"/>
                  <a:gd name="T4" fmla="*/ 2 w 6"/>
                  <a:gd name="T5" fmla="*/ 452 h 456"/>
                  <a:gd name="T6" fmla="*/ 6 w 6"/>
                  <a:gd name="T7" fmla="*/ 456 h 456"/>
                  <a:gd name="T8" fmla="*/ 6 w 6"/>
                  <a:gd name="T9" fmla="*/ 7 h 456"/>
                  <a:gd name="T10" fmla="*/ 4 w 6"/>
                  <a:gd name="T11" fmla="*/ 4 h 456"/>
                  <a:gd name="T12" fmla="*/ 1 w 6"/>
                  <a:gd name="T13" fmla="*/ 1 h 456"/>
                  <a:gd name="T14" fmla="*/ 0 w 6"/>
                  <a:gd name="T15" fmla="*/ 0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56">
                    <a:moveTo>
                      <a:pt x="0" y="0"/>
                    </a:moveTo>
                    <a:lnTo>
                      <a:pt x="0" y="451"/>
                    </a:lnTo>
                    <a:cubicBezTo>
                      <a:pt x="1" y="451"/>
                      <a:pt x="1" y="452"/>
                      <a:pt x="2" y="452"/>
                    </a:cubicBezTo>
                    <a:cubicBezTo>
                      <a:pt x="3" y="453"/>
                      <a:pt x="4" y="454"/>
                      <a:pt x="6" y="456"/>
                    </a:cubicBezTo>
                    <a:lnTo>
                      <a:pt x="6" y="7"/>
                    </a:lnTo>
                    <a:lnTo>
                      <a:pt x="4" y="4"/>
                    </a:lnTo>
                    <a:cubicBezTo>
                      <a:pt x="4" y="4"/>
                      <a:pt x="1" y="2"/>
                      <a:pt x="1" y="1"/>
                    </a:cubicBezTo>
                    <a:cubicBezTo>
                      <a:pt x="1" y="1"/>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0" name="Freeform 3990">
                <a:extLst>
                  <a:ext uri="{FF2B5EF4-FFF2-40B4-BE49-F238E27FC236}">
                    <a16:creationId xmlns:a16="http://schemas.microsoft.com/office/drawing/2014/main" id="{E2264F4E-8645-4687-ABB4-4CC08C1437C6}"/>
                  </a:ext>
                </a:extLst>
              </p:cNvPr>
              <p:cNvSpPr>
                <a:spLocks/>
              </p:cNvSpPr>
              <p:nvPr/>
            </p:nvSpPr>
            <p:spPr bwMode="auto">
              <a:xfrm>
                <a:off x="1317" y="4660"/>
                <a:ext cx="58" cy="120"/>
              </a:xfrm>
              <a:custGeom>
                <a:avLst/>
                <a:gdLst>
                  <a:gd name="T0" fmla="*/ 0 w 102"/>
                  <a:gd name="T1" fmla="*/ 0 h 212"/>
                  <a:gd name="T2" fmla="*/ 0 w 102"/>
                  <a:gd name="T3" fmla="*/ 212 h 212"/>
                  <a:gd name="T4" fmla="*/ 0 w 102"/>
                  <a:gd name="T5" fmla="*/ 212 h 212"/>
                  <a:gd name="T6" fmla="*/ 6 w 102"/>
                  <a:gd name="T7" fmla="*/ 212 h 212"/>
                  <a:gd name="T8" fmla="*/ 102 w 102"/>
                  <a:gd name="T9" fmla="*/ 212 h 212"/>
                  <a:gd name="T10" fmla="*/ 102 w 102"/>
                  <a:gd name="T11" fmla="*/ 208 h 212"/>
                  <a:gd name="T12" fmla="*/ 102 w 102"/>
                  <a:gd name="T13" fmla="*/ 207 h 212"/>
                  <a:gd name="T14" fmla="*/ 6 w 102"/>
                  <a:gd name="T15" fmla="*/ 207 h 212"/>
                  <a:gd name="T16" fmla="*/ 5 w 102"/>
                  <a:gd name="T17" fmla="*/ 207 h 212"/>
                  <a:gd name="T18" fmla="*/ 5 w 102"/>
                  <a:gd name="T19" fmla="*/ 200 h 212"/>
                  <a:gd name="T20" fmla="*/ 2 w 102"/>
                  <a:gd name="T21" fmla="*/ 200 h 212"/>
                  <a:gd name="T22" fmla="*/ 2 w 102"/>
                  <a:gd name="T23" fmla="*/ 194 h 212"/>
                  <a:gd name="T24" fmla="*/ 5 w 102"/>
                  <a:gd name="T25" fmla="*/ 194 h 212"/>
                  <a:gd name="T26" fmla="*/ 5 w 102"/>
                  <a:gd name="T27" fmla="*/ 52 h 212"/>
                  <a:gd name="T28" fmla="*/ 2 w 102"/>
                  <a:gd name="T29" fmla="*/ 52 h 212"/>
                  <a:gd name="T30" fmla="*/ 2 w 102"/>
                  <a:gd name="T31" fmla="*/ 46 h 212"/>
                  <a:gd name="T32" fmla="*/ 5 w 102"/>
                  <a:gd name="T33" fmla="*/ 46 h 212"/>
                  <a:gd name="T34" fmla="*/ 5 w 102"/>
                  <a:gd name="T35" fmla="*/ 4 h 212"/>
                  <a:gd name="T36" fmla="*/ 0 w 102"/>
                  <a:gd name="T3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212">
                    <a:moveTo>
                      <a:pt x="0" y="0"/>
                    </a:moveTo>
                    <a:lnTo>
                      <a:pt x="0" y="212"/>
                    </a:lnTo>
                    <a:lnTo>
                      <a:pt x="0" y="212"/>
                    </a:lnTo>
                    <a:lnTo>
                      <a:pt x="6" y="212"/>
                    </a:lnTo>
                    <a:lnTo>
                      <a:pt x="102" y="212"/>
                    </a:lnTo>
                    <a:cubicBezTo>
                      <a:pt x="102" y="210"/>
                      <a:pt x="102" y="208"/>
                      <a:pt x="102" y="208"/>
                    </a:cubicBezTo>
                    <a:lnTo>
                      <a:pt x="102" y="207"/>
                    </a:lnTo>
                    <a:lnTo>
                      <a:pt x="6" y="207"/>
                    </a:lnTo>
                    <a:lnTo>
                      <a:pt x="5" y="207"/>
                    </a:lnTo>
                    <a:lnTo>
                      <a:pt x="5" y="200"/>
                    </a:lnTo>
                    <a:lnTo>
                      <a:pt x="2" y="200"/>
                    </a:lnTo>
                    <a:lnTo>
                      <a:pt x="2" y="194"/>
                    </a:lnTo>
                    <a:lnTo>
                      <a:pt x="5" y="194"/>
                    </a:lnTo>
                    <a:lnTo>
                      <a:pt x="5" y="52"/>
                    </a:lnTo>
                    <a:lnTo>
                      <a:pt x="2" y="52"/>
                    </a:lnTo>
                    <a:lnTo>
                      <a:pt x="2" y="46"/>
                    </a:lnTo>
                    <a:lnTo>
                      <a:pt x="5" y="46"/>
                    </a:lnTo>
                    <a:lnTo>
                      <a:pt x="5" y="4"/>
                    </a:lnTo>
                    <a:cubicBezTo>
                      <a:pt x="3" y="3"/>
                      <a:pt x="1"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1" name="Freeform 3991">
                <a:extLst>
                  <a:ext uri="{FF2B5EF4-FFF2-40B4-BE49-F238E27FC236}">
                    <a16:creationId xmlns:a16="http://schemas.microsoft.com/office/drawing/2014/main" id="{C3883FEC-54BD-403E-B438-A88B0A749ED0}"/>
                  </a:ext>
                </a:extLst>
              </p:cNvPr>
              <p:cNvSpPr>
                <a:spLocks/>
              </p:cNvSpPr>
              <p:nvPr/>
            </p:nvSpPr>
            <p:spPr bwMode="auto">
              <a:xfrm>
                <a:off x="1318" y="4686"/>
                <a:ext cx="18" cy="4"/>
              </a:xfrm>
              <a:custGeom>
                <a:avLst/>
                <a:gdLst>
                  <a:gd name="T0" fmla="*/ 18 w 18"/>
                  <a:gd name="T1" fmla="*/ 0 h 4"/>
                  <a:gd name="T2" fmla="*/ 2 w 18"/>
                  <a:gd name="T3" fmla="*/ 0 h 4"/>
                  <a:gd name="T4" fmla="*/ 2 w 18"/>
                  <a:gd name="T5" fmla="*/ 0 h 4"/>
                  <a:gd name="T6" fmla="*/ 0 w 18"/>
                  <a:gd name="T7" fmla="*/ 0 h 4"/>
                  <a:gd name="T8" fmla="*/ 0 w 18"/>
                  <a:gd name="T9" fmla="*/ 4 h 4"/>
                  <a:gd name="T10" fmla="*/ 2 w 18"/>
                  <a:gd name="T11" fmla="*/ 4 h 4"/>
                  <a:gd name="T12" fmla="*/ 2 w 18"/>
                  <a:gd name="T13" fmla="*/ 4 h 4"/>
                  <a:gd name="T14" fmla="*/ 18 w 18"/>
                  <a:gd name="T15" fmla="*/ 4 h 4"/>
                  <a:gd name="T16" fmla="*/ 18 w 18"/>
                  <a:gd name="T17" fmla="*/ 1 h 4"/>
                  <a:gd name="T18" fmla="*/ 18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18" y="0"/>
                    </a:moveTo>
                    <a:lnTo>
                      <a:pt x="2" y="0"/>
                    </a:lnTo>
                    <a:lnTo>
                      <a:pt x="2" y="0"/>
                    </a:lnTo>
                    <a:lnTo>
                      <a:pt x="0" y="0"/>
                    </a:lnTo>
                    <a:lnTo>
                      <a:pt x="0" y="4"/>
                    </a:lnTo>
                    <a:lnTo>
                      <a:pt x="2" y="4"/>
                    </a:lnTo>
                    <a:lnTo>
                      <a:pt x="2" y="4"/>
                    </a:lnTo>
                    <a:lnTo>
                      <a:pt x="18" y="4"/>
                    </a:lnTo>
                    <a:lnTo>
                      <a:pt x="18" y="1"/>
                    </a:lnTo>
                    <a:lnTo>
                      <a:pt x="1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2" name="Freeform 3992">
                <a:extLst>
                  <a:ext uri="{FF2B5EF4-FFF2-40B4-BE49-F238E27FC236}">
                    <a16:creationId xmlns:a16="http://schemas.microsoft.com/office/drawing/2014/main" id="{1D604F5D-827B-4458-ADBA-A4312F0ABA37}"/>
                  </a:ext>
                </a:extLst>
              </p:cNvPr>
              <p:cNvSpPr>
                <a:spLocks/>
              </p:cNvSpPr>
              <p:nvPr/>
            </p:nvSpPr>
            <p:spPr bwMode="auto">
              <a:xfrm>
                <a:off x="1336" y="4687"/>
                <a:ext cx="3" cy="83"/>
              </a:xfrm>
              <a:custGeom>
                <a:avLst/>
                <a:gdLst>
                  <a:gd name="T0" fmla="*/ 0 w 6"/>
                  <a:gd name="T1" fmla="*/ 0 h 147"/>
                  <a:gd name="T2" fmla="*/ 0 w 6"/>
                  <a:gd name="T3" fmla="*/ 5 h 147"/>
                  <a:gd name="T4" fmla="*/ 0 w 6"/>
                  <a:gd name="T5" fmla="*/ 147 h 147"/>
                  <a:gd name="T6" fmla="*/ 6 w 6"/>
                  <a:gd name="T7" fmla="*/ 147 h 147"/>
                  <a:gd name="T8" fmla="*/ 6 w 6"/>
                  <a:gd name="T9" fmla="*/ 35 h 147"/>
                  <a:gd name="T10" fmla="*/ 5 w 6"/>
                  <a:gd name="T11" fmla="*/ 25 h 147"/>
                  <a:gd name="T12" fmla="*/ 6 w 6"/>
                  <a:gd name="T13" fmla="*/ 26 h 147"/>
                  <a:gd name="T14" fmla="*/ 6 w 6"/>
                  <a:gd name="T15" fmla="*/ 12 h 147"/>
                  <a:gd name="T16" fmla="*/ 0 w 6"/>
                  <a:gd name="T1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7">
                    <a:moveTo>
                      <a:pt x="0" y="0"/>
                    </a:moveTo>
                    <a:lnTo>
                      <a:pt x="0" y="5"/>
                    </a:lnTo>
                    <a:lnTo>
                      <a:pt x="0" y="147"/>
                    </a:lnTo>
                    <a:lnTo>
                      <a:pt x="6" y="147"/>
                    </a:lnTo>
                    <a:lnTo>
                      <a:pt x="6" y="35"/>
                    </a:lnTo>
                    <a:cubicBezTo>
                      <a:pt x="6" y="32"/>
                      <a:pt x="5" y="28"/>
                      <a:pt x="5" y="25"/>
                    </a:cubicBezTo>
                    <a:cubicBezTo>
                      <a:pt x="5" y="25"/>
                      <a:pt x="6" y="26"/>
                      <a:pt x="6" y="26"/>
                    </a:cubicBezTo>
                    <a:lnTo>
                      <a:pt x="6" y="12"/>
                    </a:lnTo>
                    <a:cubicBezTo>
                      <a:pt x="4" y="8"/>
                      <a:pt x="2" y="4"/>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3" name="Freeform 3993">
                <a:extLst>
                  <a:ext uri="{FF2B5EF4-FFF2-40B4-BE49-F238E27FC236}">
                    <a16:creationId xmlns:a16="http://schemas.microsoft.com/office/drawing/2014/main" id="{16D250EE-869F-493A-BD21-60D688B4F0F4}"/>
                  </a:ext>
                </a:extLst>
              </p:cNvPr>
              <p:cNvSpPr>
                <a:spLocks/>
              </p:cNvSpPr>
              <p:nvPr/>
            </p:nvSpPr>
            <p:spPr bwMode="auto">
              <a:xfrm>
                <a:off x="1368" y="4763"/>
                <a:ext cx="4" cy="7"/>
              </a:xfrm>
              <a:custGeom>
                <a:avLst/>
                <a:gdLst>
                  <a:gd name="T0" fmla="*/ 0 w 6"/>
                  <a:gd name="T1" fmla="*/ 0 h 13"/>
                  <a:gd name="T2" fmla="*/ 0 w 6"/>
                  <a:gd name="T3" fmla="*/ 13 h 13"/>
                  <a:gd name="T4" fmla="*/ 6 w 6"/>
                  <a:gd name="T5" fmla="*/ 13 h 13"/>
                  <a:gd name="T6" fmla="*/ 6 w 6"/>
                  <a:gd name="T7" fmla="*/ 12 h 13"/>
                  <a:gd name="T8" fmla="*/ 0 w 6"/>
                  <a:gd name="T9" fmla="*/ 0 h 13"/>
                </a:gdLst>
                <a:ahLst/>
                <a:cxnLst>
                  <a:cxn ang="0">
                    <a:pos x="T0" y="T1"/>
                  </a:cxn>
                  <a:cxn ang="0">
                    <a:pos x="T2" y="T3"/>
                  </a:cxn>
                  <a:cxn ang="0">
                    <a:pos x="T4" y="T5"/>
                  </a:cxn>
                  <a:cxn ang="0">
                    <a:pos x="T6" y="T7"/>
                  </a:cxn>
                  <a:cxn ang="0">
                    <a:pos x="T8" y="T9"/>
                  </a:cxn>
                </a:cxnLst>
                <a:rect l="0" t="0" r="r" b="b"/>
                <a:pathLst>
                  <a:path w="6" h="13">
                    <a:moveTo>
                      <a:pt x="0" y="0"/>
                    </a:moveTo>
                    <a:lnTo>
                      <a:pt x="0" y="13"/>
                    </a:lnTo>
                    <a:lnTo>
                      <a:pt x="6" y="13"/>
                    </a:lnTo>
                    <a:lnTo>
                      <a:pt x="6" y="12"/>
                    </a:lnTo>
                    <a:cubicBezTo>
                      <a:pt x="5" y="9"/>
                      <a:pt x="3" y="4"/>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4" name="Freeform 3994">
                <a:extLst>
                  <a:ext uri="{FF2B5EF4-FFF2-40B4-BE49-F238E27FC236}">
                    <a16:creationId xmlns:a16="http://schemas.microsoft.com/office/drawing/2014/main" id="{5212066E-56FB-4A36-9ABC-ACC29C1D0619}"/>
                  </a:ext>
                </a:extLst>
              </p:cNvPr>
              <p:cNvSpPr>
                <a:spLocks/>
              </p:cNvSpPr>
              <p:nvPr/>
            </p:nvSpPr>
            <p:spPr bwMode="auto">
              <a:xfrm>
                <a:off x="1318" y="4770"/>
                <a:ext cx="55" cy="4"/>
              </a:xfrm>
              <a:custGeom>
                <a:avLst/>
                <a:gdLst>
                  <a:gd name="T0" fmla="*/ 96 w 98"/>
                  <a:gd name="T1" fmla="*/ 0 h 6"/>
                  <a:gd name="T2" fmla="*/ 95 w 98"/>
                  <a:gd name="T3" fmla="*/ 0 h 6"/>
                  <a:gd name="T4" fmla="*/ 89 w 98"/>
                  <a:gd name="T5" fmla="*/ 0 h 6"/>
                  <a:gd name="T6" fmla="*/ 88 w 98"/>
                  <a:gd name="T7" fmla="*/ 0 h 6"/>
                  <a:gd name="T8" fmla="*/ 90 w 98"/>
                  <a:gd name="T9" fmla="*/ 4 h 6"/>
                  <a:gd name="T10" fmla="*/ 53 w 98"/>
                  <a:gd name="T11" fmla="*/ 0 h 6"/>
                  <a:gd name="T12" fmla="*/ 52 w 98"/>
                  <a:gd name="T13" fmla="*/ 0 h 6"/>
                  <a:gd name="T14" fmla="*/ 38 w 98"/>
                  <a:gd name="T15" fmla="*/ 0 h 6"/>
                  <a:gd name="T16" fmla="*/ 32 w 98"/>
                  <a:gd name="T17" fmla="*/ 0 h 6"/>
                  <a:gd name="T18" fmla="*/ 4 w 98"/>
                  <a:gd name="T19" fmla="*/ 0 h 6"/>
                  <a:gd name="T20" fmla="*/ 3 w 98"/>
                  <a:gd name="T21" fmla="*/ 0 h 6"/>
                  <a:gd name="T22" fmla="*/ 0 w 98"/>
                  <a:gd name="T23" fmla="*/ 0 h 6"/>
                  <a:gd name="T24" fmla="*/ 0 w 98"/>
                  <a:gd name="T25" fmla="*/ 6 h 6"/>
                  <a:gd name="T26" fmla="*/ 3 w 98"/>
                  <a:gd name="T27" fmla="*/ 6 h 6"/>
                  <a:gd name="T28" fmla="*/ 4 w 98"/>
                  <a:gd name="T29" fmla="*/ 6 h 6"/>
                  <a:gd name="T30" fmla="*/ 98 w 98"/>
                  <a:gd name="T31" fmla="*/ 6 h 6"/>
                  <a:gd name="T32" fmla="*/ 98 w 98"/>
                  <a:gd name="T33" fmla="*/ 4 h 6"/>
                  <a:gd name="T34" fmla="*/ 96 w 9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8" h="6">
                    <a:moveTo>
                      <a:pt x="96" y="0"/>
                    </a:moveTo>
                    <a:lnTo>
                      <a:pt x="95" y="0"/>
                    </a:lnTo>
                    <a:lnTo>
                      <a:pt x="89" y="0"/>
                    </a:lnTo>
                    <a:lnTo>
                      <a:pt x="88" y="0"/>
                    </a:lnTo>
                    <a:cubicBezTo>
                      <a:pt x="89" y="2"/>
                      <a:pt x="90" y="4"/>
                      <a:pt x="90" y="4"/>
                    </a:cubicBezTo>
                    <a:lnTo>
                      <a:pt x="53" y="0"/>
                    </a:lnTo>
                    <a:cubicBezTo>
                      <a:pt x="52" y="0"/>
                      <a:pt x="52" y="0"/>
                      <a:pt x="52" y="0"/>
                    </a:cubicBezTo>
                    <a:lnTo>
                      <a:pt x="38" y="0"/>
                    </a:lnTo>
                    <a:lnTo>
                      <a:pt x="32" y="0"/>
                    </a:lnTo>
                    <a:lnTo>
                      <a:pt x="4" y="0"/>
                    </a:lnTo>
                    <a:lnTo>
                      <a:pt x="3" y="0"/>
                    </a:lnTo>
                    <a:lnTo>
                      <a:pt x="0" y="0"/>
                    </a:lnTo>
                    <a:lnTo>
                      <a:pt x="0" y="6"/>
                    </a:lnTo>
                    <a:lnTo>
                      <a:pt x="3" y="6"/>
                    </a:lnTo>
                    <a:lnTo>
                      <a:pt x="4" y="6"/>
                    </a:lnTo>
                    <a:lnTo>
                      <a:pt x="98" y="6"/>
                    </a:lnTo>
                    <a:lnTo>
                      <a:pt x="98" y="4"/>
                    </a:lnTo>
                    <a:cubicBezTo>
                      <a:pt x="98" y="4"/>
                      <a:pt x="97" y="2"/>
                      <a:pt x="9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5" name="Freeform 3995">
                <a:extLst>
                  <a:ext uri="{FF2B5EF4-FFF2-40B4-BE49-F238E27FC236}">
                    <a16:creationId xmlns:a16="http://schemas.microsoft.com/office/drawing/2014/main" id="{DAC88FD8-3F3A-44BA-9E6B-05227FDC73AC}"/>
                  </a:ext>
                </a:extLst>
              </p:cNvPr>
              <p:cNvSpPr>
                <a:spLocks noEditPoints="1"/>
              </p:cNvSpPr>
              <p:nvPr/>
            </p:nvSpPr>
            <p:spPr bwMode="auto">
              <a:xfrm>
                <a:off x="2625" y="4534"/>
                <a:ext cx="271" cy="489"/>
              </a:xfrm>
              <a:custGeom>
                <a:avLst/>
                <a:gdLst>
                  <a:gd name="T0" fmla="*/ 6 w 479"/>
                  <a:gd name="T1" fmla="*/ 818 h 862"/>
                  <a:gd name="T2" fmla="*/ 20 w 479"/>
                  <a:gd name="T3" fmla="*/ 821 h 862"/>
                  <a:gd name="T4" fmla="*/ 72 w 479"/>
                  <a:gd name="T5" fmla="*/ 798 h 862"/>
                  <a:gd name="T6" fmla="*/ 72 w 479"/>
                  <a:gd name="T7" fmla="*/ 847 h 862"/>
                  <a:gd name="T8" fmla="*/ 85 w 479"/>
                  <a:gd name="T9" fmla="*/ 850 h 862"/>
                  <a:gd name="T10" fmla="*/ 471 w 479"/>
                  <a:gd name="T11" fmla="*/ 607 h 862"/>
                  <a:gd name="T12" fmla="*/ 454 w 479"/>
                  <a:gd name="T13" fmla="*/ 603 h 862"/>
                  <a:gd name="T14" fmla="*/ 188 w 479"/>
                  <a:gd name="T15" fmla="*/ 571 h 862"/>
                  <a:gd name="T16" fmla="*/ 111 w 479"/>
                  <a:gd name="T17" fmla="*/ 699 h 862"/>
                  <a:gd name="T18" fmla="*/ 372 w 479"/>
                  <a:gd name="T19" fmla="*/ 530 h 862"/>
                  <a:gd name="T20" fmla="*/ 287 w 479"/>
                  <a:gd name="T21" fmla="*/ 616 h 862"/>
                  <a:gd name="T22" fmla="*/ 253 w 479"/>
                  <a:gd name="T23" fmla="*/ 500 h 862"/>
                  <a:gd name="T24" fmla="*/ 369 w 479"/>
                  <a:gd name="T25" fmla="*/ 524 h 862"/>
                  <a:gd name="T26" fmla="*/ 294 w 479"/>
                  <a:gd name="T27" fmla="*/ 514 h 862"/>
                  <a:gd name="T28" fmla="*/ 318 w 479"/>
                  <a:gd name="T29" fmla="*/ 496 h 862"/>
                  <a:gd name="T30" fmla="*/ 171 w 479"/>
                  <a:gd name="T31" fmla="*/ 339 h 862"/>
                  <a:gd name="T32" fmla="*/ 196 w 479"/>
                  <a:gd name="T33" fmla="*/ 321 h 862"/>
                  <a:gd name="T34" fmla="*/ 174 w 479"/>
                  <a:gd name="T35" fmla="*/ 366 h 862"/>
                  <a:gd name="T36" fmla="*/ 184 w 479"/>
                  <a:gd name="T37" fmla="*/ 548 h 862"/>
                  <a:gd name="T38" fmla="*/ 167 w 479"/>
                  <a:gd name="T39" fmla="*/ 521 h 862"/>
                  <a:gd name="T40" fmla="*/ 157 w 479"/>
                  <a:gd name="T41" fmla="*/ 499 h 862"/>
                  <a:gd name="T42" fmla="*/ 137 w 479"/>
                  <a:gd name="T43" fmla="*/ 559 h 862"/>
                  <a:gd name="T44" fmla="*/ 193 w 479"/>
                  <a:gd name="T45" fmla="*/ 566 h 862"/>
                  <a:gd name="T46" fmla="*/ 211 w 479"/>
                  <a:gd name="T47" fmla="*/ 176 h 862"/>
                  <a:gd name="T48" fmla="*/ 202 w 479"/>
                  <a:gd name="T49" fmla="*/ 246 h 862"/>
                  <a:gd name="T50" fmla="*/ 172 w 479"/>
                  <a:gd name="T51" fmla="*/ 291 h 862"/>
                  <a:gd name="T52" fmla="*/ 209 w 479"/>
                  <a:gd name="T53" fmla="*/ 452 h 862"/>
                  <a:gd name="T54" fmla="*/ 233 w 479"/>
                  <a:gd name="T55" fmla="*/ 287 h 862"/>
                  <a:gd name="T56" fmla="*/ 223 w 479"/>
                  <a:gd name="T57" fmla="*/ 228 h 862"/>
                  <a:gd name="T58" fmla="*/ 312 w 479"/>
                  <a:gd name="T59" fmla="*/ 99 h 862"/>
                  <a:gd name="T60" fmla="*/ 339 w 479"/>
                  <a:gd name="T61" fmla="*/ 75 h 862"/>
                  <a:gd name="T62" fmla="*/ 319 w 479"/>
                  <a:gd name="T63" fmla="*/ 31 h 862"/>
                  <a:gd name="T64" fmla="*/ 232 w 479"/>
                  <a:gd name="T65" fmla="*/ 15 h 862"/>
                  <a:gd name="T66" fmla="*/ 180 w 479"/>
                  <a:gd name="T67" fmla="*/ 3 h 862"/>
                  <a:gd name="T68" fmla="*/ 147 w 479"/>
                  <a:gd name="T69" fmla="*/ 23 h 862"/>
                  <a:gd name="T70" fmla="*/ 144 w 479"/>
                  <a:gd name="T71" fmla="*/ 99 h 862"/>
                  <a:gd name="T72" fmla="*/ 168 w 479"/>
                  <a:gd name="T73" fmla="*/ 153 h 862"/>
                  <a:gd name="T74" fmla="*/ 141 w 479"/>
                  <a:gd name="T75" fmla="*/ 237 h 862"/>
                  <a:gd name="T76" fmla="*/ 182 w 479"/>
                  <a:gd name="T77" fmla="*/ 281 h 862"/>
                  <a:gd name="T78" fmla="*/ 191 w 479"/>
                  <a:gd name="T79" fmla="*/ 226 h 862"/>
                  <a:gd name="T80" fmla="*/ 213 w 479"/>
                  <a:gd name="T81" fmla="*/ 143 h 862"/>
                  <a:gd name="T82" fmla="*/ 229 w 479"/>
                  <a:gd name="T83" fmla="*/ 226 h 862"/>
                  <a:gd name="T84" fmla="*/ 226 w 479"/>
                  <a:gd name="T85" fmla="*/ 280 h 862"/>
                  <a:gd name="T86" fmla="*/ 238 w 479"/>
                  <a:gd name="T87" fmla="*/ 765 h 862"/>
                  <a:gd name="T88" fmla="*/ 249 w 479"/>
                  <a:gd name="T89" fmla="*/ 485 h 862"/>
                  <a:gd name="T90" fmla="*/ 295 w 479"/>
                  <a:gd name="T91" fmla="*/ 421 h 862"/>
                  <a:gd name="T92" fmla="*/ 390 w 479"/>
                  <a:gd name="T93" fmla="*/ 338 h 862"/>
                  <a:gd name="T94" fmla="*/ 332 w 479"/>
                  <a:gd name="T95" fmla="*/ 264 h 862"/>
                  <a:gd name="T96" fmla="*/ 279 w 479"/>
                  <a:gd name="T97" fmla="*/ 173 h 862"/>
                  <a:gd name="T98" fmla="*/ 306 w 479"/>
                  <a:gd name="T99" fmla="*/ 145 h 862"/>
                  <a:gd name="T100" fmla="*/ 311 w 479"/>
                  <a:gd name="T101" fmla="*/ 137 h 862"/>
                  <a:gd name="T102" fmla="*/ 337 w 479"/>
                  <a:gd name="T103" fmla="*/ 109 h 862"/>
                  <a:gd name="T104" fmla="*/ 349 w 479"/>
                  <a:gd name="T105" fmla="*/ 88 h 862"/>
                  <a:gd name="T106" fmla="*/ 338 w 479"/>
                  <a:gd name="T107" fmla="*/ 81 h 862"/>
                  <a:gd name="T108" fmla="*/ 339 w 479"/>
                  <a:gd name="T109" fmla="*/ 48 h 862"/>
                  <a:gd name="T110" fmla="*/ 355 w 479"/>
                  <a:gd name="T111" fmla="*/ 20 h 862"/>
                  <a:gd name="T112" fmla="*/ 345 w 479"/>
                  <a:gd name="T113" fmla="*/ 8 h 862"/>
                  <a:gd name="T114" fmla="*/ 252 w 479"/>
                  <a:gd name="T115" fmla="*/ 22 h 862"/>
                  <a:gd name="T116" fmla="*/ 212 w 479"/>
                  <a:gd name="T117" fmla="*/ 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9" h="862">
                    <a:moveTo>
                      <a:pt x="113" y="856"/>
                    </a:moveTo>
                    <a:lnTo>
                      <a:pt x="92" y="856"/>
                    </a:lnTo>
                    <a:cubicBezTo>
                      <a:pt x="94" y="857"/>
                      <a:pt x="96" y="858"/>
                      <a:pt x="98" y="858"/>
                    </a:cubicBezTo>
                    <a:cubicBezTo>
                      <a:pt x="100" y="859"/>
                      <a:pt x="102" y="860"/>
                      <a:pt x="104" y="860"/>
                    </a:cubicBezTo>
                    <a:cubicBezTo>
                      <a:pt x="105" y="861"/>
                      <a:pt x="107" y="862"/>
                      <a:pt x="108" y="862"/>
                    </a:cubicBezTo>
                    <a:lnTo>
                      <a:pt x="108" y="862"/>
                    </a:lnTo>
                    <a:cubicBezTo>
                      <a:pt x="109" y="862"/>
                      <a:pt x="109" y="862"/>
                      <a:pt x="110" y="862"/>
                    </a:cubicBezTo>
                    <a:cubicBezTo>
                      <a:pt x="112" y="861"/>
                      <a:pt x="112" y="859"/>
                      <a:pt x="113" y="857"/>
                    </a:cubicBezTo>
                    <a:cubicBezTo>
                      <a:pt x="113" y="857"/>
                      <a:pt x="113" y="856"/>
                      <a:pt x="113" y="856"/>
                    </a:cubicBezTo>
                    <a:close/>
                    <a:moveTo>
                      <a:pt x="0" y="816"/>
                    </a:moveTo>
                    <a:cubicBezTo>
                      <a:pt x="0" y="819"/>
                      <a:pt x="0" y="822"/>
                      <a:pt x="0" y="824"/>
                    </a:cubicBezTo>
                    <a:cubicBezTo>
                      <a:pt x="2" y="825"/>
                      <a:pt x="4" y="826"/>
                      <a:pt x="6" y="827"/>
                    </a:cubicBezTo>
                    <a:cubicBezTo>
                      <a:pt x="6" y="824"/>
                      <a:pt x="6" y="821"/>
                      <a:pt x="6" y="818"/>
                    </a:cubicBezTo>
                    <a:cubicBezTo>
                      <a:pt x="5" y="818"/>
                      <a:pt x="4" y="817"/>
                      <a:pt x="2" y="817"/>
                    </a:cubicBezTo>
                    <a:cubicBezTo>
                      <a:pt x="2" y="817"/>
                      <a:pt x="1" y="816"/>
                      <a:pt x="0" y="816"/>
                    </a:cubicBezTo>
                    <a:close/>
                    <a:moveTo>
                      <a:pt x="20" y="812"/>
                    </a:moveTo>
                    <a:cubicBezTo>
                      <a:pt x="20" y="812"/>
                      <a:pt x="20" y="812"/>
                      <a:pt x="20" y="812"/>
                    </a:cubicBezTo>
                    <a:lnTo>
                      <a:pt x="20" y="812"/>
                    </a:lnTo>
                    <a:cubicBezTo>
                      <a:pt x="19" y="813"/>
                      <a:pt x="18" y="813"/>
                      <a:pt x="17" y="813"/>
                    </a:cubicBezTo>
                    <a:cubicBezTo>
                      <a:pt x="17" y="814"/>
                      <a:pt x="16" y="815"/>
                      <a:pt x="16" y="815"/>
                    </a:cubicBezTo>
                    <a:cubicBezTo>
                      <a:pt x="15" y="816"/>
                      <a:pt x="15" y="816"/>
                      <a:pt x="14" y="816"/>
                    </a:cubicBezTo>
                    <a:cubicBezTo>
                      <a:pt x="14" y="816"/>
                      <a:pt x="13" y="816"/>
                      <a:pt x="13" y="816"/>
                    </a:cubicBezTo>
                    <a:cubicBezTo>
                      <a:pt x="13" y="816"/>
                      <a:pt x="12" y="816"/>
                      <a:pt x="12" y="816"/>
                    </a:cubicBezTo>
                    <a:cubicBezTo>
                      <a:pt x="12" y="820"/>
                      <a:pt x="12" y="825"/>
                      <a:pt x="12" y="830"/>
                    </a:cubicBezTo>
                    <a:cubicBezTo>
                      <a:pt x="15" y="831"/>
                      <a:pt x="18" y="832"/>
                      <a:pt x="20" y="833"/>
                    </a:cubicBezTo>
                    <a:cubicBezTo>
                      <a:pt x="20" y="829"/>
                      <a:pt x="20" y="825"/>
                      <a:pt x="20" y="821"/>
                    </a:cubicBezTo>
                    <a:cubicBezTo>
                      <a:pt x="20" y="818"/>
                      <a:pt x="20" y="815"/>
                      <a:pt x="20" y="812"/>
                    </a:cubicBezTo>
                    <a:close/>
                    <a:moveTo>
                      <a:pt x="27" y="806"/>
                    </a:moveTo>
                    <a:lnTo>
                      <a:pt x="27" y="809"/>
                    </a:lnTo>
                    <a:cubicBezTo>
                      <a:pt x="27" y="809"/>
                      <a:pt x="28" y="809"/>
                      <a:pt x="28" y="809"/>
                    </a:cubicBezTo>
                    <a:lnTo>
                      <a:pt x="27" y="810"/>
                    </a:lnTo>
                    <a:cubicBezTo>
                      <a:pt x="27" y="814"/>
                      <a:pt x="27" y="817"/>
                      <a:pt x="27" y="821"/>
                    </a:cubicBezTo>
                    <a:cubicBezTo>
                      <a:pt x="27" y="826"/>
                      <a:pt x="27" y="830"/>
                      <a:pt x="27" y="835"/>
                    </a:cubicBezTo>
                    <a:cubicBezTo>
                      <a:pt x="29" y="835"/>
                      <a:pt x="31" y="836"/>
                      <a:pt x="33" y="837"/>
                    </a:cubicBezTo>
                    <a:cubicBezTo>
                      <a:pt x="33" y="827"/>
                      <a:pt x="33" y="818"/>
                      <a:pt x="33" y="808"/>
                    </a:cubicBezTo>
                    <a:cubicBezTo>
                      <a:pt x="33" y="808"/>
                      <a:pt x="32" y="808"/>
                      <a:pt x="32" y="808"/>
                    </a:cubicBezTo>
                    <a:cubicBezTo>
                      <a:pt x="31" y="808"/>
                      <a:pt x="30" y="808"/>
                      <a:pt x="30" y="808"/>
                    </a:cubicBezTo>
                    <a:cubicBezTo>
                      <a:pt x="29" y="808"/>
                      <a:pt x="28" y="807"/>
                      <a:pt x="27" y="806"/>
                    </a:cubicBezTo>
                    <a:close/>
                    <a:moveTo>
                      <a:pt x="72" y="798"/>
                    </a:moveTo>
                    <a:cubicBezTo>
                      <a:pt x="70" y="800"/>
                      <a:pt x="68" y="801"/>
                      <a:pt x="67" y="801"/>
                    </a:cubicBezTo>
                    <a:cubicBezTo>
                      <a:pt x="65" y="802"/>
                      <a:pt x="59" y="802"/>
                      <a:pt x="54" y="804"/>
                    </a:cubicBezTo>
                    <a:lnTo>
                      <a:pt x="52" y="802"/>
                    </a:lnTo>
                    <a:cubicBezTo>
                      <a:pt x="52" y="802"/>
                      <a:pt x="52" y="802"/>
                      <a:pt x="52" y="802"/>
                    </a:cubicBezTo>
                    <a:cubicBezTo>
                      <a:pt x="50" y="802"/>
                      <a:pt x="48" y="804"/>
                      <a:pt x="46" y="804"/>
                    </a:cubicBezTo>
                    <a:cubicBezTo>
                      <a:pt x="45" y="804"/>
                      <a:pt x="43" y="805"/>
                      <a:pt x="42" y="805"/>
                    </a:cubicBezTo>
                    <a:lnTo>
                      <a:pt x="42" y="806"/>
                    </a:lnTo>
                    <a:lnTo>
                      <a:pt x="41" y="806"/>
                    </a:lnTo>
                    <a:cubicBezTo>
                      <a:pt x="41" y="806"/>
                      <a:pt x="40" y="806"/>
                      <a:pt x="39" y="806"/>
                    </a:cubicBezTo>
                    <a:cubicBezTo>
                      <a:pt x="39" y="817"/>
                      <a:pt x="39" y="828"/>
                      <a:pt x="39" y="838"/>
                    </a:cubicBezTo>
                    <a:cubicBezTo>
                      <a:pt x="43" y="839"/>
                      <a:pt x="47" y="840"/>
                      <a:pt x="51" y="841"/>
                    </a:cubicBezTo>
                    <a:cubicBezTo>
                      <a:pt x="56" y="843"/>
                      <a:pt x="61" y="845"/>
                      <a:pt x="66" y="846"/>
                    </a:cubicBezTo>
                    <a:cubicBezTo>
                      <a:pt x="68" y="846"/>
                      <a:pt x="70" y="847"/>
                      <a:pt x="72" y="847"/>
                    </a:cubicBezTo>
                    <a:cubicBezTo>
                      <a:pt x="72" y="836"/>
                      <a:pt x="72" y="825"/>
                      <a:pt x="72" y="813"/>
                    </a:cubicBezTo>
                    <a:lnTo>
                      <a:pt x="72" y="798"/>
                    </a:lnTo>
                    <a:close/>
                    <a:moveTo>
                      <a:pt x="132" y="698"/>
                    </a:moveTo>
                    <a:cubicBezTo>
                      <a:pt x="129" y="698"/>
                      <a:pt x="126" y="699"/>
                      <a:pt x="120" y="702"/>
                    </a:cubicBezTo>
                    <a:cubicBezTo>
                      <a:pt x="117" y="703"/>
                      <a:pt x="113" y="705"/>
                      <a:pt x="109" y="707"/>
                    </a:cubicBezTo>
                    <a:cubicBezTo>
                      <a:pt x="109" y="711"/>
                      <a:pt x="108" y="715"/>
                      <a:pt x="107" y="719"/>
                    </a:cubicBezTo>
                    <a:cubicBezTo>
                      <a:pt x="104" y="742"/>
                      <a:pt x="101" y="756"/>
                      <a:pt x="91" y="775"/>
                    </a:cubicBezTo>
                    <a:cubicBezTo>
                      <a:pt x="87" y="782"/>
                      <a:pt x="82" y="788"/>
                      <a:pt x="79" y="792"/>
                    </a:cubicBezTo>
                    <a:cubicBezTo>
                      <a:pt x="79" y="799"/>
                      <a:pt x="79" y="806"/>
                      <a:pt x="79" y="813"/>
                    </a:cubicBezTo>
                    <a:cubicBezTo>
                      <a:pt x="79" y="825"/>
                      <a:pt x="79" y="837"/>
                      <a:pt x="79" y="849"/>
                    </a:cubicBezTo>
                    <a:cubicBezTo>
                      <a:pt x="79" y="849"/>
                      <a:pt x="79" y="849"/>
                      <a:pt x="79" y="849"/>
                    </a:cubicBezTo>
                    <a:cubicBezTo>
                      <a:pt x="79" y="849"/>
                      <a:pt x="79" y="850"/>
                      <a:pt x="80" y="850"/>
                    </a:cubicBezTo>
                    <a:lnTo>
                      <a:pt x="85" y="850"/>
                    </a:lnTo>
                    <a:lnTo>
                      <a:pt x="103" y="850"/>
                    </a:lnTo>
                    <a:cubicBezTo>
                      <a:pt x="102" y="849"/>
                      <a:pt x="101" y="849"/>
                      <a:pt x="100" y="848"/>
                    </a:cubicBezTo>
                    <a:lnTo>
                      <a:pt x="100" y="848"/>
                    </a:lnTo>
                    <a:cubicBezTo>
                      <a:pt x="106" y="848"/>
                      <a:pt x="113" y="846"/>
                      <a:pt x="116" y="840"/>
                    </a:cubicBezTo>
                    <a:cubicBezTo>
                      <a:pt x="120" y="832"/>
                      <a:pt x="120" y="825"/>
                      <a:pt x="119" y="820"/>
                    </a:cubicBezTo>
                    <a:cubicBezTo>
                      <a:pt x="119" y="815"/>
                      <a:pt x="120" y="802"/>
                      <a:pt x="129" y="784"/>
                    </a:cubicBezTo>
                    <a:cubicBezTo>
                      <a:pt x="138" y="766"/>
                      <a:pt x="159" y="731"/>
                      <a:pt x="166" y="712"/>
                    </a:cubicBezTo>
                    <a:cubicBezTo>
                      <a:pt x="158" y="709"/>
                      <a:pt x="150" y="705"/>
                      <a:pt x="143" y="701"/>
                    </a:cubicBezTo>
                    <a:cubicBezTo>
                      <a:pt x="137" y="699"/>
                      <a:pt x="134" y="698"/>
                      <a:pt x="132" y="698"/>
                    </a:cubicBezTo>
                    <a:lnTo>
                      <a:pt x="132" y="698"/>
                    </a:lnTo>
                    <a:lnTo>
                      <a:pt x="132" y="698"/>
                    </a:lnTo>
                    <a:close/>
                    <a:moveTo>
                      <a:pt x="471" y="605"/>
                    </a:moveTo>
                    <a:lnTo>
                      <a:pt x="471" y="607"/>
                    </a:lnTo>
                    <a:cubicBezTo>
                      <a:pt x="471" y="628"/>
                      <a:pt x="471" y="649"/>
                      <a:pt x="471" y="671"/>
                    </a:cubicBezTo>
                    <a:cubicBezTo>
                      <a:pt x="471" y="670"/>
                      <a:pt x="472" y="670"/>
                      <a:pt x="472" y="670"/>
                    </a:cubicBezTo>
                    <a:lnTo>
                      <a:pt x="476" y="664"/>
                    </a:lnTo>
                    <a:cubicBezTo>
                      <a:pt x="476" y="664"/>
                      <a:pt x="476" y="659"/>
                      <a:pt x="476" y="655"/>
                    </a:cubicBezTo>
                    <a:cubicBezTo>
                      <a:pt x="476" y="655"/>
                      <a:pt x="477" y="654"/>
                      <a:pt x="479" y="652"/>
                    </a:cubicBezTo>
                    <a:cubicBezTo>
                      <a:pt x="479" y="651"/>
                      <a:pt x="479" y="650"/>
                      <a:pt x="479" y="649"/>
                    </a:cubicBezTo>
                    <a:cubicBezTo>
                      <a:pt x="479" y="640"/>
                      <a:pt x="479" y="631"/>
                      <a:pt x="479" y="623"/>
                    </a:cubicBezTo>
                    <a:cubicBezTo>
                      <a:pt x="479" y="620"/>
                      <a:pt x="479" y="616"/>
                      <a:pt x="479" y="613"/>
                    </a:cubicBezTo>
                    <a:cubicBezTo>
                      <a:pt x="477" y="611"/>
                      <a:pt x="474" y="608"/>
                      <a:pt x="471" y="605"/>
                    </a:cubicBezTo>
                    <a:moveTo>
                      <a:pt x="453" y="590"/>
                    </a:moveTo>
                    <a:lnTo>
                      <a:pt x="453" y="594"/>
                    </a:lnTo>
                    <a:cubicBezTo>
                      <a:pt x="453" y="597"/>
                      <a:pt x="453" y="599"/>
                      <a:pt x="453" y="602"/>
                    </a:cubicBezTo>
                    <a:cubicBezTo>
                      <a:pt x="453" y="602"/>
                      <a:pt x="454" y="603"/>
                      <a:pt x="454" y="603"/>
                    </a:cubicBezTo>
                    <a:cubicBezTo>
                      <a:pt x="456" y="606"/>
                      <a:pt x="457" y="609"/>
                      <a:pt x="457" y="613"/>
                    </a:cubicBezTo>
                    <a:lnTo>
                      <a:pt x="457" y="613"/>
                    </a:lnTo>
                    <a:lnTo>
                      <a:pt x="457" y="613"/>
                    </a:lnTo>
                    <a:cubicBezTo>
                      <a:pt x="457" y="616"/>
                      <a:pt x="456" y="619"/>
                      <a:pt x="456" y="622"/>
                    </a:cubicBezTo>
                    <a:lnTo>
                      <a:pt x="456" y="679"/>
                    </a:lnTo>
                    <a:cubicBezTo>
                      <a:pt x="458" y="678"/>
                      <a:pt x="460" y="677"/>
                      <a:pt x="461" y="676"/>
                    </a:cubicBezTo>
                    <a:cubicBezTo>
                      <a:pt x="461" y="655"/>
                      <a:pt x="461" y="634"/>
                      <a:pt x="461" y="613"/>
                    </a:cubicBezTo>
                    <a:cubicBezTo>
                      <a:pt x="461" y="609"/>
                      <a:pt x="461" y="606"/>
                      <a:pt x="461" y="603"/>
                    </a:cubicBezTo>
                    <a:cubicBezTo>
                      <a:pt x="461" y="603"/>
                      <a:pt x="461" y="602"/>
                      <a:pt x="461" y="602"/>
                    </a:cubicBezTo>
                    <a:cubicBezTo>
                      <a:pt x="459" y="598"/>
                      <a:pt x="456" y="594"/>
                      <a:pt x="453" y="590"/>
                    </a:cubicBezTo>
                    <a:close/>
                    <a:moveTo>
                      <a:pt x="188" y="571"/>
                    </a:moveTo>
                    <a:lnTo>
                      <a:pt x="188" y="571"/>
                    </a:lnTo>
                    <a:lnTo>
                      <a:pt x="188" y="571"/>
                    </a:lnTo>
                    <a:lnTo>
                      <a:pt x="188" y="571"/>
                    </a:lnTo>
                    <a:cubicBezTo>
                      <a:pt x="169" y="571"/>
                      <a:pt x="149" y="571"/>
                      <a:pt x="130" y="571"/>
                    </a:cubicBezTo>
                    <a:lnTo>
                      <a:pt x="119" y="571"/>
                    </a:lnTo>
                    <a:cubicBezTo>
                      <a:pt x="119" y="572"/>
                      <a:pt x="118" y="573"/>
                      <a:pt x="118" y="574"/>
                    </a:cubicBezTo>
                    <a:cubicBezTo>
                      <a:pt x="117" y="576"/>
                      <a:pt x="116" y="576"/>
                      <a:pt x="115" y="577"/>
                    </a:cubicBezTo>
                    <a:cubicBezTo>
                      <a:pt x="115" y="579"/>
                      <a:pt x="114" y="580"/>
                      <a:pt x="113" y="581"/>
                    </a:cubicBezTo>
                    <a:cubicBezTo>
                      <a:pt x="113" y="583"/>
                      <a:pt x="112" y="583"/>
                      <a:pt x="114" y="584"/>
                    </a:cubicBezTo>
                    <a:cubicBezTo>
                      <a:pt x="114" y="585"/>
                      <a:pt x="115" y="586"/>
                      <a:pt x="116" y="586"/>
                    </a:cubicBezTo>
                    <a:cubicBezTo>
                      <a:pt x="115" y="589"/>
                      <a:pt x="114" y="590"/>
                      <a:pt x="113" y="592"/>
                    </a:cubicBezTo>
                    <a:cubicBezTo>
                      <a:pt x="112" y="596"/>
                      <a:pt x="111" y="597"/>
                      <a:pt x="112" y="604"/>
                    </a:cubicBezTo>
                    <a:cubicBezTo>
                      <a:pt x="113" y="612"/>
                      <a:pt x="115" y="620"/>
                      <a:pt x="117" y="625"/>
                    </a:cubicBezTo>
                    <a:cubicBezTo>
                      <a:pt x="119" y="630"/>
                      <a:pt x="121" y="635"/>
                      <a:pt x="118" y="654"/>
                    </a:cubicBezTo>
                    <a:cubicBezTo>
                      <a:pt x="116" y="667"/>
                      <a:pt x="113" y="683"/>
                      <a:pt x="111" y="699"/>
                    </a:cubicBezTo>
                    <a:cubicBezTo>
                      <a:pt x="113" y="698"/>
                      <a:pt x="115" y="697"/>
                      <a:pt x="118" y="696"/>
                    </a:cubicBezTo>
                    <a:cubicBezTo>
                      <a:pt x="124" y="693"/>
                      <a:pt x="127" y="691"/>
                      <a:pt x="132" y="691"/>
                    </a:cubicBezTo>
                    <a:cubicBezTo>
                      <a:pt x="136" y="691"/>
                      <a:pt x="139" y="693"/>
                      <a:pt x="145" y="696"/>
                    </a:cubicBezTo>
                    <a:cubicBezTo>
                      <a:pt x="153" y="699"/>
                      <a:pt x="161" y="703"/>
                      <a:pt x="168" y="706"/>
                    </a:cubicBezTo>
                    <a:cubicBezTo>
                      <a:pt x="174" y="691"/>
                      <a:pt x="179" y="677"/>
                      <a:pt x="176" y="657"/>
                    </a:cubicBezTo>
                    <a:cubicBezTo>
                      <a:pt x="174" y="634"/>
                      <a:pt x="172" y="623"/>
                      <a:pt x="172" y="623"/>
                    </a:cubicBezTo>
                    <a:cubicBezTo>
                      <a:pt x="172" y="623"/>
                      <a:pt x="173" y="615"/>
                      <a:pt x="175" y="612"/>
                    </a:cubicBezTo>
                    <a:cubicBezTo>
                      <a:pt x="177" y="609"/>
                      <a:pt x="183" y="601"/>
                      <a:pt x="190" y="591"/>
                    </a:cubicBezTo>
                    <a:lnTo>
                      <a:pt x="190" y="575"/>
                    </a:lnTo>
                    <a:cubicBezTo>
                      <a:pt x="190" y="574"/>
                      <a:pt x="190" y="573"/>
                      <a:pt x="190" y="572"/>
                    </a:cubicBezTo>
                    <a:cubicBezTo>
                      <a:pt x="190" y="572"/>
                      <a:pt x="190" y="572"/>
                      <a:pt x="190" y="571"/>
                    </a:cubicBezTo>
                    <a:cubicBezTo>
                      <a:pt x="189" y="571"/>
                      <a:pt x="189" y="571"/>
                      <a:pt x="188" y="571"/>
                    </a:cubicBezTo>
                    <a:close/>
                    <a:moveTo>
                      <a:pt x="372" y="530"/>
                    </a:moveTo>
                    <a:lnTo>
                      <a:pt x="371" y="530"/>
                    </a:lnTo>
                    <a:cubicBezTo>
                      <a:pt x="352" y="537"/>
                      <a:pt x="335" y="545"/>
                      <a:pt x="320" y="557"/>
                    </a:cubicBezTo>
                    <a:cubicBezTo>
                      <a:pt x="305" y="570"/>
                      <a:pt x="292" y="585"/>
                      <a:pt x="283" y="603"/>
                    </a:cubicBezTo>
                    <a:cubicBezTo>
                      <a:pt x="281" y="606"/>
                      <a:pt x="280" y="609"/>
                      <a:pt x="280" y="612"/>
                    </a:cubicBezTo>
                    <a:lnTo>
                      <a:pt x="280" y="612"/>
                    </a:lnTo>
                    <a:lnTo>
                      <a:pt x="280" y="612"/>
                    </a:lnTo>
                    <a:cubicBezTo>
                      <a:pt x="280" y="631"/>
                      <a:pt x="280" y="651"/>
                      <a:pt x="280" y="670"/>
                    </a:cubicBezTo>
                    <a:cubicBezTo>
                      <a:pt x="280" y="689"/>
                      <a:pt x="280" y="708"/>
                      <a:pt x="280" y="727"/>
                    </a:cubicBezTo>
                    <a:cubicBezTo>
                      <a:pt x="280" y="739"/>
                      <a:pt x="280" y="750"/>
                      <a:pt x="280" y="762"/>
                    </a:cubicBezTo>
                    <a:cubicBezTo>
                      <a:pt x="282" y="761"/>
                      <a:pt x="285" y="761"/>
                      <a:pt x="286" y="761"/>
                    </a:cubicBezTo>
                    <a:lnTo>
                      <a:pt x="286" y="746"/>
                    </a:lnTo>
                    <a:cubicBezTo>
                      <a:pt x="286" y="732"/>
                      <a:pt x="286" y="718"/>
                      <a:pt x="286" y="704"/>
                    </a:cubicBezTo>
                    <a:cubicBezTo>
                      <a:pt x="286" y="675"/>
                      <a:pt x="287" y="645"/>
                      <a:pt x="287" y="616"/>
                    </a:cubicBezTo>
                    <a:cubicBezTo>
                      <a:pt x="287" y="612"/>
                      <a:pt x="287" y="607"/>
                      <a:pt x="290" y="603"/>
                    </a:cubicBezTo>
                    <a:cubicBezTo>
                      <a:pt x="303" y="582"/>
                      <a:pt x="320" y="563"/>
                      <a:pt x="342" y="550"/>
                    </a:cubicBezTo>
                    <a:cubicBezTo>
                      <a:pt x="350" y="546"/>
                      <a:pt x="358" y="542"/>
                      <a:pt x="366" y="539"/>
                    </a:cubicBezTo>
                    <a:cubicBezTo>
                      <a:pt x="368" y="538"/>
                      <a:pt x="370" y="537"/>
                      <a:pt x="372" y="537"/>
                    </a:cubicBezTo>
                    <a:lnTo>
                      <a:pt x="372" y="537"/>
                    </a:lnTo>
                    <a:cubicBezTo>
                      <a:pt x="374" y="537"/>
                      <a:pt x="376" y="538"/>
                      <a:pt x="378" y="538"/>
                    </a:cubicBezTo>
                    <a:cubicBezTo>
                      <a:pt x="399" y="547"/>
                      <a:pt x="418" y="559"/>
                      <a:pt x="434" y="576"/>
                    </a:cubicBezTo>
                    <a:cubicBezTo>
                      <a:pt x="434" y="576"/>
                      <a:pt x="434" y="576"/>
                      <a:pt x="434" y="576"/>
                    </a:cubicBezTo>
                    <a:cubicBezTo>
                      <a:pt x="434" y="573"/>
                      <a:pt x="434" y="570"/>
                      <a:pt x="434" y="567"/>
                    </a:cubicBezTo>
                    <a:cubicBezTo>
                      <a:pt x="432" y="565"/>
                      <a:pt x="430" y="563"/>
                      <a:pt x="429" y="562"/>
                    </a:cubicBezTo>
                    <a:cubicBezTo>
                      <a:pt x="413" y="547"/>
                      <a:pt x="394" y="537"/>
                      <a:pt x="374" y="530"/>
                    </a:cubicBezTo>
                    <a:cubicBezTo>
                      <a:pt x="373" y="530"/>
                      <a:pt x="373" y="530"/>
                      <a:pt x="372" y="530"/>
                    </a:cubicBezTo>
                    <a:close/>
                    <a:moveTo>
                      <a:pt x="253" y="500"/>
                    </a:moveTo>
                    <a:lnTo>
                      <a:pt x="252" y="500"/>
                    </a:lnTo>
                    <a:cubicBezTo>
                      <a:pt x="252" y="501"/>
                      <a:pt x="252" y="503"/>
                      <a:pt x="252" y="504"/>
                    </a:cubicBezTo>
                    <a:cubicBezTo>
                      <a:pt x="251" y="514"/>
                      <a:pt x="251" y="524"/>
                      <a:pt x="251" y="534"/>
                    </a:cubicBezTo>
                    <a:cubicBezTo>
                      <a:pt x="251" y="611"/>
                      <a:pt x="251" y="688"/>
                      <a:pt x="251" y="765"/>
                    </a:cubicBezTo>
                    <a:cubicBezTo>
                      <a:pt x="259" y="764"/>
                      <a:pt x="267" y="763"/>
                      <a:pt x="274" y="763"/>
                    </a:cubicBezTo>
                    <a:cubicBezTo>
                      <a:pt x="274" y="751"/>
                      <a:pt x="274" y="739"/>
                      <a:pt x="274" y="727"/>
                    </a:cubicBezTo>
                    <a:cubicBezTo>
                      <a:pt x="274" y="708"/>
                      <a:pt x="274" y="689"/>
                      <a:pt x="274" y="670"/>
                    </a:cubicBezTo>
                    <a:cubicBezTo>
                      <a:pt x="274" y="651"/>
                      <a:pt x="274" y="631"/>
                      <a:pt x="274" y="612"/>
                    </a:cubicBezTo>
                    <a:lnTo>
                      <a:pt x="274" y="612"/>
                    </a:lnTo>
                    <a:lnTo>
                      <a:pt x="274" y="612"/>
                    </a:lnTo>
                    <a:cubicBezTo>
                      <a:pt x="274" y="608"/>
                      <a:pt x="275" y="604"/>
                      <a:pt x="277" y="600"/>
                    </a:cubicBezTo>
                    <a:cubicBezTo>
                      <a:pt x="287" y="581"/>
                      <a:pt x="300" y="566"/>
                      <a:pt x="316" y="553"/>
                    </a:cubicBezTo>
                    <a:cubicBezTo>
                      <a:pt x="332" y="540"/>
                      <a:pt x="350" y="531"/>
                      <a:pt x="369" y="524"/>
                    </a:cubicBezTo>
                    <a:cubicBezTo>
                      <a:pt x="370" y="524"/>
                      <a:pt x="371" y="523"/>
                      <a:pt x="372" y="523"/>
                    </a:cubicBezTo>
                    <a:lnTo>
                      <a:pt x="372" y="523"/>
                    </a:lnTo>
                    <a:cubicBezTo>
                      <a:pt x="374" y="523"/>
                      <a:pt x="375" y="524"/>
                      <a:pt x="376" y="524"/>
                    </a:cubicBezTo>
                    <a:cubicBezTo>
                      <a:pt x="392" y="530"/>
                      <a:pt x="406" y="537"/>
                      <a:pt x="419" y="546"/>
                    </a:cubicBezTo>
                    <a:cubicBezTo>
                      <a:pt x="412" y="536"/>
                      <a:pt x="406" y="529"/>
                      <a:pt x="404" y="527"/>
                    </a:cubicBezTo>
                    <a:cubicBezTo>
                      <a:pt x="401" y="523"/>
                      <a:pt x="398" y="523"/>
                      <a:pt x="398" y="523"/>
                    </a:cubicBezTo>
                    <a:lnTo>
                      <a:pt x="398" y="523"/>
                    </a:lnTo>
                    <a:cubicBezTo>
                      <a:pt x="398" y="523"/>
                      <a:pt x="397" y="522"/>
                      <a:pt x="396" y="521"/>
                    </a:cubicBezTo>
                    <a:cubicBezTo>
                      <a:pt x="373" y="517"/>
                      <a:pt x="350" y="514"/>
                      <a:pt x="326" y="510"/>
                    </a:cubicBezTo>
                    <a:cubicBezTo>
                      <a:pt x="318" y="509"/>
                      <a:pt x="310" y="508"/>
                      <a:pt x="301" y="507"/>
                    </a:cubicBezTo>
                    <a:cubicBezTo>
                      <a:pt x="302" y="507"/>
                      <a:pt x="302" y="508"/>
                      <a:pt x="303" y="508"/>
                    </a:cubicBezTo>
                    <a:cubicBezTo>
                      <a:pt x="301" y="509"/>
                      <a:pt x="300" y="510"/>
                      <a:pt x="300" y="510"/>
                    </a:cubicBezTo>
                    <a:cubicBezTo>
                      <a:pt x="298" y="511"/>
                      <a:pt x="296" y="513"/>
                      <a:pt x="294" y="514"/>
                    </a:cubicBezTo>
                    <a:cubicBezTo>
                      <a:pt x="293" y="511"/>
                      <a:pt x="292" y="508"/>
                      <a:pt x="292" y="505"/>
                    </a:cubicBezTo>
                    <a:cubicBezTo>
                      <a:pt x="279" y="503"/>
                      <a:pt x="267" y="501"/>
                      <a:pt x="254" y="500"/>
                    </a:cubicBezTo>
                    <a:lnTo>
                      <a:pt x="253" y="500"/>
                    </a:lnTo>
                    <a:lnTo>
                      <a:pt x="253" y="500"/>
                    </a:lnTo>
                    <a:close/>
                    <a:moveTo>
                      <a:pt x="318" y="496"/>
                    </a:moveTo>
                    <a:lnTo>
                      <a:pt x="319" y="497"/>
                    </a:lnTo>
                    <a:cubicBezTo>
                      <a:pt x="317" y="499"/>
                      <a:pt x="315" y="500"/>
                      <a:pt x="312" y="502"/>
                    </a:cubicBezTo>
                    <a:cubicBezTo>
                      <a:pt x="317" y="503"/>
                      <a:pt x="322" y="503"/>
                      <a:pt x="327" y="504"/>
                    </a:cubicBezTo>
                    <a:cubicBezTo>
                      <a:pt x="349" y="507"/>
                      <a:pt x="371" y="510"/>
                      <a:pt x="393" y="514"/>
                    </a:cubicBezTo>
                    <a:cubicBezTo>
                      <a:pt x="391" y="512"/>
                      <a:pt x="389" y="509"/>
                      <a:pt x="387" y="506"/>
                    </a:cubicBezTo>
                    <a:cubicBezTo>
                      <a:pt x="386" y="506"/>
                      <a:pt x="384" y="506"/>
                      <a:pt x="383" y="505"/>
                    </a:cubicBezTo>
                    <a:cubicBezTo>
                      <a:pt x="368" y="503"/>
                      <a:pt x="353" y="501"/>
                      <a:pt x="339" y="499"/>
                    </a:cubicBezTo>
                    <a:cubicBezTo>
                      <a:pt x="332" y="498"/>
                      <a:pt x="325" y="497"/>
                      <a:pt x="318" y="496"/>
                    </a:cubicBezTo>
                    <a:close/>
                    <a:moveTo>
                      <a:pt x="288" y="491"/>
                    </a:moveTo>
                    <a:cubicBezTo>
                      <a:pt x="290" y="494"/>
                      <a:pt x="293" y="497"/>
                      <a:pt x="295" y="499"/>
                    </a:cubicBezTo>
                    <a:cubicBezTo>
                      <a:pt x="297" y="500"/>
                      <a:pt x="300" y="500"/>
                      <a:pt x="302" y="500"/>
                    </a:cubicBezTo>
                    <a:cubicBezTo>
                      <a:pt x="300" y="498"/>
                      <a:pt x="298" y="495"/>
                      <a:pt x="295" y="492"/>
                    </a:cubicBezTo>
                    <a:cubicBezTo>
                      <a:pt x="293" y="492"/>
                      <a:pt x="291" y="492"/>
                      <a:pt x="288" y="491"/>
                    </a:cubicBezTo>
                    <a:close/>
                    <a:moveTo>
                      <a:pt x="170" y="324"/>
                    </a:moveTo>
                    <a:cubicBezTo>
                      <a:pt x="170" y="324"/>
                      <a:pt x="170" y="324"/>
                      <a:pt x="170" y="324"/>
                    </a:cubicBezTo>
                    <a:lnTo>
                      <a:pt x="171" y="327"/>
                    </a:lnTo>
                    <a:cubicBezTo>
                      <a:pt x="171" y="327"/>
                      <a:pt x="172" y="327"/>
                      <a:pt x="172" y="328"/>
                    </a:cubicBezTo>
                    <a:cubicBezTo>
                      <a:pt x="172" y="329"/>
                      <a:pt x="172" y="330"/>
                      <a:pt x="172" y="331"/>
                    </a:cubicBezTo>
                    <a:cubicBezTo>
                      <a:pt x="172" y="332"/>
                      <a:pt x="172" y="333"/>
                      <a:pt x="172" y="334"/>
                    </a:cubicBezTo>
                    <a:cubicBezTo>
                      <a:pt x="172" y="336"/>
                      <a:pt x="171" y="336"/>
                      <a:pt x="171" y="337"/>
                    </a:cubicBezTo>
                    <a:cubicBezTo>
                      <a:pt x="170" y="338"/>
                      <a:pt x="171" y="339"/>
                      <a:pt x="171" y="339"/>
                    </a:cubicBezTo>
                    <a:cubicBezTo>
                      <a:pt x="172" y="341"/>
                      <a:pt x="171" y="343"/>
                      <a:pt x="171" y="345"/>
                    </a:cubicBezTo>
                    <a:cubicBezTo>
                      <a:pt x="171" y="346"/>
                      <a:pt x="170" y="347"/>
                      <a:pt x="170" y="348"/>
                    </a:cubicBezTo>
                    <a:cubicBezTo>
                      <a:pt x="177" y="353"/>
                      <a:pt x="184" y="358"/>
                      <a:pt x="191" y="365"/>
                    </a:cubicBezTo>
                    <a:cubicBezTo>
                      <a:pt x="191" y="354"/>
                      <a:pt x="191" y="343"/>
                      <a:pt x="191" y="332"/>
                    </a:cubicBezTo>
                    <a:cubicBezTo>
                      <a:pt x="191" y="330"/>
                      <a:pt x="191" y="328"/>
                      <a:pt x="191" y="326"/>
                    </a:cubicBezTo>
                    <a:cubicBezTo>
                      <a:pt x="191" y="326"/>
                      <a:pt x="191" y="326"/>
                      <a:pt x="191" y="325"/>
                    </a:cubicBezTo>
                    <a:cubicBezTo>
                      <a:pt x="184" y="325"/>
                      <a:pt x="177" y="324"/>
                      <a:pt x="170" y="324"/>
                    </a:cubicBezTo>
                    <a:close/>
                    <a:moveTo>
                      <a:pt x="173" y="311"/>
                    </a:moveTo>
                    <a:cubicBezTo>
                      <a:pt x="173" y="312"/>
                      <a:pt x="173" y="314"/>
                      <a:pt x="172" y="316"/>
                    </a:cubicBezTo>
                    <a:cubicBezTo>
                      <a:pt x="172" y="316"/>
                      <a:pt x="172" y="317"/>
                      <a:pt x="172" y="317"/>
                    </a:cubicBezTo>
                    <a:cubicBezTo>
                      <a:pt x="179" y="318"/>
                      <a:pt x="186" y="318"/>
                      <a:pt x="193" y="319"/>
                    </a:cubicBezTo>
                    <a:lnTo>
                      <a:pt x="196" y="319"/>
                    </a:lnTo>
                    <a:lnTo>
                      <a:pt x="196" y="321"/>
                    </a:lnTo>
                    <a:cubicBezTo>
                      <a:pt x="196" y="322"/>
                      <a:pt x="197" y="324"/>
                      <a:pt x="197" y="326"/>
                    </a:cubicBezTo>
                    <a:lnTo>
                      <a:pt x="197" y="332"/>
                    </a:lnTo>
                    <a:cubicBezTo>
                      <a:pt x="197" y="344"/>
                      <a:pt x="197" y="357"/>
                      <a:pt x="197" y="369"/>
                    </a:cubicBezTo>
                    <a:cubicBezTo>
                      <a:pt x="197" y="370"/>
                      <a:pt x="197" y="371"/>
                      <a:pt x="196" y="372"/>
                    </a:cubicBezTo>
                    <a:lnTo>
                      <a:pt x="196" y="373"/>
                    </a:lnTo>
                    <a:lnTo>
                      <a:pt x="194" y="377"/>
                    </a:lnTo>
                    <a:lnTo>
                      <a:pt x="190" y="374"/>
                    </a:lnTo>
                    <a:cubicBezTo>
                      <a:pt x="189" y="373"/>
                      <a:pt x="189" y="372"/>
                      <a:pt x="188" y="371"/>
                    </a:cubicBezTo>
                    <a:cubicBezTo>
                      <a:pt x="182" y="365"/>
                      <a:pt x="176" y="359"/>
                      <a:pt x="169" y="355"/>
                    </a:cubicBezTo>
                    <a:cubicBezTo>
                      <a:pt x="168" y="357"/>
                      <a:pt x="168" y="359"/>
                      <a:pt x="167" y="361"/>
                    </a:cubicBezTo>
                    <a:lnTo>
                      <a:pt x="169" y="362"/>
                    </a:lnTo>
                    <a:cubicBezTo>
                      <a:pt x="169" y="362"/>
                      <a:pt x="169" y="362"/>
                      <a:pt x="169" y="363"/>
                    </a:cubicBezTo>
                    <a:cubicBezTo>
                      <a:pt x="170" y="364"/>
                      <a:pt x="172" y="365"/>
                      <a:pt x="174" y="366"/>
                    </a:cubicBezTo>
                    <a:cubicBezTo>
                      <a:pt x="184" y="375"/>
                      <a:pt x="190" y="385"/>
                      <a:pt x="196" y="396"/>
                    </a:cubicBezTo>
                    <a:cubicBezTo>
                      <a:pt x="197" y="398"/>
                      <a:pt x="197" y="401"/>
                      <a:pt x="197" y="403"/>
                    </a:cubicBezTo>
                    <a:cubicBezTo>
                      <a:pt x="197" y="404"/>
                      <a:pt x="197" y="405"/>
                      <a:pt x="197" y="406"/>
                    </a:cubicBezTo>
                    <a:cubicBezTo>
                      <a:pt x="197" y="423"/>
                      <a:pt x="197" y="441"/>
                      <a:pt x="197" y="459"/>
                    </a:cubicBezTo>
                    <a:lnTo>
                      <a:pt x="197" y="492"/>
                    </a:lnTo>
                    <a:cubicBezTo>
                      <a:pt x="197" y="511"/>
                      <a:pt x="197" y="531"/>
                      <a:pt x="197" y="551"/>
                    </a:cubicBezTo>
                    <a:cubicBezTo>
                      <a:pt x="197" y="552"/>
                      <a:pt x="196" y="553"/>
                      <a:pt x="196" y="555"/>
                    </a:cubicBezTo>
                    <a:lnTo>
                      <a:pt x="196" y="558"/>
                    </a:lnTo>
                    <a:lnTo>
                      <a:pt x="193" y="558"/>
                    </a:lnTo>
                    <a:lnTo>
                      <a:pt x="188" y="558"/>
                    </a:lnTo>
                    <a:lnTo>
                      <a:pt x="185" y="558"/>
                    </a:lnTo>
                    <a:lnTo>
                      <a:pt x="185" y="555"/>
                    </a:lnTo>
                    <a:cubicBezTo>
                      <a:pt x="185" y="552"/>
                      <a:pt x="184" y="550"/>
                      <a:pt x="184" y="548"/>
                    </a:cubicBezTo>
                    <a:cubicBezTo>
                      <a:pt x="185" y="532"/>
                      <a:pt x="185" y="516"/>
                      <a:pt x="185" y="501"/>
                    </a:cubicBezTo>
                    <a:lnTo>
                      <a:pt x="185" y="499"/>
                    </a:lnTo>
                    <a:lnTo>
                      <a:pt x="185" y="498"/>
                    </a:lnTo>
                    <a:lnTo>
                      <a:pt x="184" y="497"/>
                    </a:lnTo>
                    <a:cubicBezTo>
                      <a:pt x="182" y="497"/>
                      <a:pt x="180" y="496"/>
                      <a:pt x="179" y="495"/>
                    </a:cubicBezTo>
                    <a:cubicBezTo>
                      <a:pt x="178" y="494"/>
                      <a:pt x="177" y="493"/>
                      <a:pt x="176" y="492"/>
                    </a:cubicBezTo>
                    <a:cubicBezTo>
                      <a:pt x="176" y="493"/>
                      <a:pt x="175" y="493"/>
                      <a:pt x="175" y="494"/>
                    </a:cubicBezTo>
                    <a:cubicBezTo>
                      <a:pt x="174" y="494"/>
                      <a:pt x="172" y="495"/>
                      <a:pt x="171" y="496"/>
                    </a:cubicBezTo>
                    <a:lnTo>
                      <a:pt x="171" y="496"/>
                    </a:lnTo>
                    <a:cubicBezTo>
                      <a:pt x="168" y="497"/>
                      <a:pt x="167" y="498"/>
                      <a:pt x="167" y="498"/>
                    </a:cubicBezTo>
                    <a:lnTo>
                      <a:pt x="167" y="498"/>
                    </a:lnTo>
                    <a:cubicBezTo>
                      <a:pt x="167" y="499"/>
                      <a:pt x="167" y="500"/>
                      <a:pt x="167" y="501"/>
                    </a:cubicBezTo>
                    <a:cubicBezTo>
                      <a:pt x="167" y="508"/>
                      <a:pt x="167" y="515"/>
                      <a:pt x="167" y="521"/>
                    </a:cubicBezTo>
                    <a:lnTo>
                      <a:pt x="167" y="534"/>
                    </a:lnTo>
                    <a:lnTo>
                      <a:pt x="167" y="547"/>
                    </a:lnTo>
                    <a:cubicBezTo>
                      <a:pt x="167" y="549"/>
                      <a:pt x="167" y="552"/>
                      <a:pt x="166" y="554"/>
                    </a:cubicBezTo>
                    <a:lnTo>
                      <a:pt x="166" y="555"/>
                    </a:lnTo>
                    <a:lnTo>
                      <a:pt x="165" y="556"/>
                    </a:lnTo>
                    <a:lnTo>
                      <a:pt x="162" y="558"/>
                    </a:lnTo>
                    <a:lnTo>
                      <a:pt x="160" y="557"/>
                    </a:lnTo>
                    <a:lnTo>
                      <a:pt x="157" y="555"/>
                    </a:lnTo>
                    <a:lnTo>
                      <a:pt x="157" y="554"/>
                    </a:lnTo>
                    <a:cubicBezTo>
                      <a:pt x="157" y="552"/>
                      <a:pt x="157" y="550"/>
                      <a:pt x="157" y="548"/>
                    </a:cubicBezTo>
                    <a:lnTo>
                      <a:pt x="157" y="547"/>
                    </a:lnTo>
                    <a:cubicBezTo>
                      <a:pt x="157" y="531"/>
                      <a:pt x="157" y="516"/>
                      <a:pt x="157" y="500"/>
                    </a:cubicBezTo>
                    <a:lnTo>
                      <a:pt x="157" y="499"/>
                    </a:lnTo>
                    <a:cubicBezTo>
                      <a:pt x="157" y="498"/>
                      <a:pt x="157" y="498"/>
                      <a:pt x="157" y="498"/>
                    </a:cubicBezTo>
                    <a:lnTo>
                      <a:pt x="157" y="497"/>
                    </a:lnTo>
                    <a:cubicBezTo>
                      <a:pt x="156" y="497"/>
                      <a:pt x="155" y="497"/>
                      <a:pt x="154" y="496"/>
                    </a:cubicBezTo>
                    <a:cubicBezTo>
                      <a:pt x="154" y="496"/>
                      <a:pt x="154" y="496"/>
                      <a:pt x="154" y="496"/>
                    </a:cubicBezTo>
                    <a:cubicBezTo>
                      <a:pt x="153" y="497"/>
                      <a:pt x="153" y="497"/>
                      <a:pt x="153" y="498"/>
                    </a:cubicBezTo>
                    <a:cubicBezTo>
                      <a:pt x="149" y="505"/>
                      <a:pt x="145" y="512"/>
                      <a:pt x="143" y="519"/>
                    </a:cubicBezTo>
                    <a:cubicBezTo>
                      <a:pt x="142" y="521"/>
                      <a:pt x="141" y="523"/>
                      <a:pt x="140" y="526"/>
                    </a:cubicBezTo>
                    <a:cubicBezTo>
                      <a:pt x="140" y="533"/>
                      <a:pt x="140" y="540"/>
                      <a:pt x="140" y="547"/>
                    </a:cubicBezTo>
                    <a:lnTo>
                      <a:pt x="140" y="547"/>
                    </a:lnTo>
                    <a:lnTo>
                      <a:pt x="140" y="547"/>
                    </a:lnTo>
                    <a:cubicBezTo>
                      <a:pt x="140" y="548"/>
                      <a:pt x="140" y="549"/>
                      <a:pt x="140" y="551"/>
                    </a:cubicBezTo>
                    <a:cubicBezTo>
                      <a:pt x="140" y="552"/>
                      <a:pt x="140" y="554"/>
                      <a:pt x="138" y="557"/>
                    </a:cubicBezTo>
                    <a:lnTo>
                      <a:pt x="137" y="559"/>
                    </a:lnTo>
                    <a:lnTo>
                      <a:pt x="134" y="558"/>
                    </a:lnTo>
                    <a:lnTo>
                      <a:pt x="131" y="556"/>
                    </a:lnTo>
                    <a:lnTo>
                      <a:pt x="131" y="554"/>
                    </a:lnTo>
                    <a:cubicBezTo>
                      <a:pt x="130" y="552"/>
                      <a:pt x="130" y="550"/>
                      <a:pt x="130" y="548"/>
                    </a:cubicBezTo>
                    <a:lnTo>
                      <a:pt x="130" y="546"/>
                    </a:lnTo>
                    <a:cubicBezTo>
                      <a:pt x="128" y="550"/>
                      <a:pt x="127" y="553"/>
                      <a:pt x="125" y="557"/>
                    </a:cubicBezTo>
                    <a:cubicBezTo>
                      <a:pt x="124" y="560"/>
                      <a:pt x="123" y="562"/>
                      <a:pt x="121" y="565"/>
                    </a:cubicBezTo>
                    <a:lnTo>
                      <a:pt x="130" y="565"/>
                    </a:lnTo>
                    <a:cubicBezTo>
                      <a:pt x="149" y="565"/>
                      <a:pt x="169" y="565"/>
                      <a:pt x="188" y="565"/>
                    </a:cubicBezTo>
                    <a:lnTo>
                      <a:pt x="188" y="565"/>
                    </a:lnTo>
                    <a:cubicBezTo>
                      <a:pt x="190" y="565"/>
                      <a:pt x="191" y="565"/>
                      <a:pt x="192" y="565"/>
                    </a:cubicBezTo>
                    <a:lnTo>
                      <a:pt x="193" y="565"/>
                    </a:lnTo>
                    <a:lnTo>
                      <a:pt x="193" y="566"/>
                    </a:lnTo>
                    <a:cubicBezTo>
                      <a:pt x="196" y="568"/>
                      <a:pt x="197" y="570"/>
                      <a:pt x="196" y="572"/>
                    </a:cubicBezTo>
                    <a:cubicBezTo>
                      <a:pt x="196" y="573"/>
                      <a:pt x="196" y="574"/>
                      <a:pt x="196" y="575"/>
                    </a:cubicBezTo>
                    <a:cubicBezTo>
                      <a:pt x="196" y="580"/>
                      <a:pt x="196" y="585"/>
                      <a:pt x="196" y="590"/>
                    </a:cubicBezTo>
                    <a:cubicBezTo>
                      <a:pt x="197" y="590"/>
                      <a:pt x="197" y="590"/>
                      <a:pt x="198" y="591"/>
                    </a:cubicBezTo>
                    <a:cubicBezTo>
                      <a:pt x="199" y="613"/>
                      <a:pt x="200" y="650"/>
                      <a:pt x="203" y="684"/>
                    </a:cubicBezTo>
                    <a:cubicBezTo>
                      <a:pt x="203" y="675"/>
                      <a:pt x="203" y="666"/>
                      <a:pt x="203" y="657"/>
                    </a:cubicBezTo>
                    <a:cubicBezTo>
                      <a:pt x="203" y="589"/>
                      <a:pt x="203" y="520"/>
                      <a:pt x="203" y="452"/>
                    </a:cubicBezTo>
                    <a:cubicBezTo>
                      <a:pt x="203" y="408"/>
                      <a:pt x="203" y="364"/>
                      <a:pt x="203" y="320"/>
                    </a:cubicBezTo>
                    <a:cubicBezTo>
                      <a:pt x="203" y="318"/>
                      <a:pt x="203" y="317"/>
                      <a:pt x="203" y="316"/>
                    </a:cubicBezTo>
                    <a:cubicBezTo>
                      <a:pt x="203" y="315"/>
                      <a:pt x="203" y="314"/>
                      <a:pt x="203" y="313"/>
                    </a:cubicBezTo>
                    <a:cubicBezTo>
                      <a:pt x="197" y="312"/>
                      <a:pt x="191" y="312"/>
                      <a:pt x="184" y="311"/>
                    </a:cubicBezTo>
                    <a:cubicBezTo>
                      <a:pt x="180" y="311"/>
                      <a:pt x="177" y="311"/>
                      <a:pt x="173" y="311"/>
                    </a:cubicBezTo>
                    <a:close/>
                    <a:moveTo>
                      <a:pt x="211" y="176"/>
                    </a:moveTo>
                    <a:cubicBezTo>
                      <a:pt x="211" y="176"/>
                      <a:pt x="211" y="176"/>
                      <a:pt x="211" y="176"/>
                    </a:cubicBezTo>
                    <a:cubicBezTo>
                      <a:pt x="209" y="192"/>
                      <a:pt x="207" y="207"/>
                      <a:pt x="204" y="222"/>
                    </a:cubicBezTo>
                    <a:lnTo>
                      <a:pt x="204" y="223"/>
                    </a:lnTo>
                    <a:lnTo>
                      <a:pt x="204" y="223"/>
                    </a:lnTo>
                    <a:lnTo>
                      <a:pt x="203" y="226"/>
                    </a:lnTo>
                    <a:lnTo>
                      <a:pt x="202" y="226"/>
                    </a:lnTo>
                    <a:cubicBezTo>
                      <a:pt x="201" y="227"/>
                      <a:pt x="199" y="227"/>
                      <a:pt x="198" y="228"/>
                    </a:cubicBezTo>
                    <a:cubicBezTo>
                      <a:pt x="198" y="230"/>
                      <a:pt x="198" y="231"/>
                      <a:pt x="198" y="232"/>
                    </a:cubicBezTo>
                    <a:cubicBezTo>
                      <a:pt x="198" y="234"/>
                      <a:pt x="198" y="235"/>
                      <a:pt x="198" y="237"/>
                    </a:cubicBezTo>
                    <a:lnTo>
                      <a:pt x="198" y="237"/>
                    </a:lnTo>
                    <a:lnTo>
                      <a:pt x="198" y="238"/>
                    </a:lnTo>
                    <a:cubicBezTo>
                      <a:pt x="200" y="238"/>
                      <a:pt x="201" y="240"/>
                      <a:pt x="202" y="242"/>
                    </a:cubicBezTo>
                    <a:cubicBezTo>
                      <a:pt x="202" y="243"/>
                      <a:pt x="202" y="245"/>
                      <a:pt x="202" y="246"/>
                    </a:cubicBezTo>
                    <a:lnTo>
                      <a:pt x="202" y="259"/>
                    </a:lnTo>
                    <a:cubicBezTo>
                      <a:pt x="202" y="266"/>
                      <a:pt x="202" y="272"/>
                      <a:pt x="202" y="279"/>
                    </a:cubicBezTo>
                    <a:cubicBezTo>
                      <a:pt x="202" y="281"/>
                      <a:pt x="202" y="282"/>
                      <a:pt x="202" y="284"/>
                    </a:cubicBezTo>
                    <a:lnTo>
                      <a:pt x="201" y="286"/>
                    </a:lnTo>
                    <a:lnTo>
                      <a:pt x="199" y="286"/>
                    </a:lnTo>
                    <a:cubicBezTo>
                      <a:pt x="196" y="287"/>
                      <a:pt x="194" y="287"/>
                      <a:pt x="192" y="287"/>
                    </a:cubicBezTo>
                    <a:cubicBezTo>
                      <a:pt x="190" y="287"/>
                      <a:pt x="188" y="287"/>
                      <a:pt x="186" y="287"/>
                    </a:cubicBezTo>
                    <a:lnTo>
                      <a:pt x="182" y="287"/>
                    </a:lnTo>
                    <a:cubicBezTo>
                      <a:pt x="179" y="287"/>
                      <a:pt x="176" y="287"/>
                      <a:pt x="174" y="287"/>
                    </a:cubicBezTo>
                    <a:lnTo>
                      <a:pt x="174" y="287"/>
                    </a:lnTo>
                    <a:cubicBezTo>
                      <a:pt x="173" y="287"/>
                      <a:pt x="173" y="287"/>
                      <a:pt x="172" y="287"/>
                    </a:cubicBezTo>
                    <a:cubicBezTo>
                      <a:pt x="172" y="288"/>
                      <a:pt x="172" y="288"/>
                      <a:pt x="172" y="289"/>
                    </a:cubicBezTo>
                    <a:cubicBezTo>
                      <a:pt x="172" y="290"/>
                      <a:pt x="172" y="290"/>
                      <a:pt x="172" y="291"/>
                    </a:cubicBezTo>
                    <a:cubicBezTo>
                      <a:pt x="172" y="292"/>
                      <a:pt x="172" y="293"/>
                      <a:pt x="172" y="294"/>
                    </a:cubicBezTo>
                    <a:cubicBezTo>
                      <a:pt x="172" y="294"/>
                      <a:pt x="172" y="295"/>
                      <a:pt x="172" y="295"/>
                    </a:cubicBezTo>
                    <a:cubicBezTo>
                      <a:pt x="172" y="296"/>
                      <a:pt x="172" y="297"/>
                      <a:pt x="171" y="299"/>
                    </a:cubicBezTo>
                    <a:cubicBezTo>
                      <a:pt x="171" y="299"/>
                      <a:pt x="171" y="299"/>
                      <a:pt x="171" y="299"/>
                    </a:cubicBezTo>
                    <a:cubicBezTo>
                      <a:pt x="172" y="300"/>
                      <a:pt x="173" y="301"/>
                      <a:pt x="174" y="301"/>
                    </a:cubicBezTo>
                    <a:cubicBezTo>
                      <a:pt x="173" y="302"/>
                      <a:pt x="172" y="303"/>
                      <a:pt x="172" y="304"/>
                    </a:cubicBezTo>
                    <a:cubicBezTo>
                      <a:pt x="176" y="304"/>
                      <a:pt x="180" y="305"/>
                      <a:pt x="185" y="305"/>
                    </a:cubicBezTo>
                    <a:cubicBezTo>
                      <a:pt x="191" y="306"/>
                      <a:pt x="199" y="305"/>
                      <a:pt x="206" y="307"/>
                    </a:cubicBezTo>
                    <a:lnTo>
                      <a:pt x="208" y="308"/>
                    </a:lnTo>
                    <a:lnTo>
                      <a:pt x="208" y="309"/>
                    </a:lnTo>
                    <a:cubicBezTo>
                      <a:pt x="210" y="311"/>
                      <a:pt x="210" y="314"/>
                      <a:pt x="210" y="316"/>
                    </a:cubicBezTo>
                    <a:cubicBezTo>
                      <a:pt x="210" y="317"/>
                      <a:pt x="210" y="319"/>
                      <a:pt x="210" y="320"/>
                    </a:cubicBezTo>
                    <a:cubicBezTo>
                      <a:pt x="210" y="364"/>
                      <a:pt x="209" y="408"/>
                      <a:pt x="209" y="452"/>
                    </a:cubicBezTo>
                    <a:cubicBezTo>
                      <a:pt x="209" y="520"/>
                      <a:pt x="209" y="589"/>
                      <a:pt x="209" y="657"/>
                    </a:cubicBezTo>
                    <a:cubicBezTo>
                      <a:pt x="209" y="678"/>
                      <a:pt x="209" y="699"/>
                      <a:pt x="209" y="720"/>
                    </a:cubicBezTo>
                    <a:cubicBezTo>
                      <a:pt x="209" y="730"/>
                      <a:pt x="209" y="739"/>
                      <a:pt x="209" y="749"/>
                    </a:cubicBezTo>
                    <a:cubicBezTo>
                      <a:pt x="210" y="757"/>
                      <a:pt x="212" y="761"/>
                      <a:pt x="213" y="762"/>
                    </a:cubicBezTo>
                    <a:cubicBezTo>
                      <a:pt x="217" y="764"/>
                      <a:pt x="224" y="765"/>
                      <a:pt x="232" y="765"/>
                    </a:cubicBezTo>
                    <a:cubicBezTo>
                      <a:pt x="232" y="730"/>
                      <a:pt x="232" y="695"/>
                      <a:pt x="232" y="660"/>
                    </a:cubicBezTo>
                    <a:cubicBezTo>
                      <a:pt x="233" y="596"/>
                      <a:pt x="233" y="532"/>
                      <a:pt x="233" y="468"/>
                    </a:cubicBezTo>
                    <a:cubicBezTo>
                      <a:pt x="233" y="429"/>
                      <a:pt x="233" y="390"/>
                      <a:pt x="233" y="351"/>
                    </a:cubicBezTo>
                    <a:cubicBezTo>
                      <a:pt x="233" y="343"/>
                      <a:pt x="233" y="335"/>
                      <a:pt x="233" y="326"/>
                    </a:cubicBezTo>
                    <a:cubicBezTo>
                      <a:pt x="233" y="315"/>
                      <a:pt x="233" y="303"/>
                      <a:pt x="233" y="291"/>
                    </a:cubicBezTo>
                    <a:lnTo>
                      <a:pt x="233" y="291"/>
                    </a:lnTo>
                    <a:cubicBezTo>
                      <a:pt x="233" y="290"/>
                      <a:pt x="233" y="289"/>
                      <a:pt x="233" y="288"/>
                    </a:cubicBezTo>
                    <a:cubicBezTo>
                      <a:pt x="233" y="288"/>
                      <a:pt x="233" y="287"/>
                      <a:pt x="233" y="287"/>
                    </a:cubicBezTo>
                    <a:cubicBezTo>
                      <a:pt x="230" y="287"/>
                      <a:pt x="226" y="287"/>
                      <a:pt x="223" y="287"/>
                    </a:cubicBezTo>
                    <a:lnTo>
                      <a:pt x="220" y="286"/>
                    </a:lnTo>
                    <a:lnTo>
                      <a:pt x="220" y="284"/>
                    </a:lnTo>
                    <a:cubicBezTo>
                      <a:pt x="220" y="281"/>
                      <a:pt x="219" y="279"/>
                      <a:pt x="219" y="277"/>
                    </a:cubicBezTo>
                    <a:cubicBezTo>
                      <a:pt x="219" y="272"/>
                      <a:pt x="219" y="267"/>
                      <a:pt x="219" y="262"/>
                    </a:cubicBezTo>
                    <a:cubicBezTo>
                      <a:pt x="219" y="257"/>
                      <a:pt x="219" y="253"/>
                      <a:pt x="219" y="248"/>
                    </a:cubicBezTo>
                    <a:lnTo>
                      <a:pt x="219" y="248"/>
                    </a:lnTo>
                    <a:cubicBezTo>
                      <a:pt x="219" y="247"/>
                      <a:pt x="219" y="247"/>
                      <a:pt x="219" y="246"/>
                    </a:cubicBezTo>
                    <a:cubicBezTo>
                      <a:pt x="219" y="244"/>
                      <a:pt x="219" y="243"/>
                      <a:pt x="220" y="241"/>
                    </a:cubicBezTo>
                    <a:cubicBezTo>
                      <a:pt x="220" y="240"/>
                      <a:pt x="221" y="238"/>
                      <a:pt x="223" y="237"/>
                    </a:cubicBezTo>
                    <a:lnTo>
                      <a:pt x="223" y="236"/>
                    </a:lnTo>
                    <a:cubicBezTo>
                      <a:pt x="223" y="235"/>
                      <a:pt x="223" y="233"/>
                      <a:pt x="223" y="232"/>
                    </a:cubicBezTo>
                    <a:cubicBezTo>
                      <a:pt x="223" y="230"/>
                      <a:pt x="223" y="229"/>
                      <a:pt x="223" y="228"/>
                    </a:cubicBezTo>
                    <a:cubicBezTo>
                      <a:pt x="222" y="227"/>
                      <a:pt x="220" y="226"/>
                      <a:pt x="219" y="226"/>
                    </a:cubicBezTo>
                    <a:lnTo>
                      <a:pt x="217" y="225"/>
                    </a:lnTo>
                    <a:lnTo>
                      <a:pt x="217" y="223"/>
                    </a:lnTo>
                    <a:cubicBezTo>
                      <a:pt x="217" y="220"/>
                      <a:pt x="216" y="218"/>
                      <a:pt x="216" y="216"/>
                    </a:cubicBezTo>
                    <a:cubicBezTo>
                      <a:pt x="214" y="202"/>
                      <a:pt x="213" y="189"/>
                      <a:pt x="211" y="176"/>
                    </a:cubicBezTo>
                    <a:close/>
                    <a:moveTo>
                      <a:pt x="211" y="150"/>
                    </a:moveTo>
                    <a:cubicBezTo>
                      <a:pt x="210" y="151"/>
                      <a:pt x="209" y="152"/>
                      <a:pt x="208" y="153"/>
                    </a:cubicBezTo>
                    <a:cubicBezTo>
                      <a:pt x="209" y="156"/>
                      <a:pt x="210" y="159"/>
                      <a:pt x="211" y="163"/>
                    </a:cubicBezTo>
                    <a:lnTo>
                      <a:pt x="211" y="162"/>
                    </a:lnTo>
                    <a:cubicBezTo>
                      <a:pt x="212" y="161"/>
                      <a:pt x="212" y="160"/>
                      <a:pt x="213" y="158"/>
                    </a:cubicBezTo>
                    <a:cubicBezTo>
                      <a:pt x="213" y="156"/>
                      <a:pt x="213" y="155"/>
                      <a:pt x="213" y="153"/>
                    </a:cubicBezTo>
                    <a:cubicBezTo>
                      <a:pt x="212" y="152"/>
                      <a:pt x="212" y="151"/>
                      <a:pt x="211" y="150"/>
                    </a:cubicBezTo>
                    <a:close/>
                    <a:moveTo>
                      <a:pt x="312" y="99"/>
                    </a:moveTo>
                    <a:cubicBezTo>
                      <a:pt x="310" y="99"/>
                      <a:pt x="308" y="99"/>
                      <a:pt x="306" y="99"/>
                    </a:cubicBezTo>
                    <a:cubicBezTo>
                      <a:pt x="311" y="96"/>
                      <a:pt x="317" y="95"/>
                      <a:pt x="322" y="95"/>
                    </a:cubicBezTo>
                    <a:cubicBezTo>
                      <a:pt x="324" y="95"/>
                      <a:pt x="326" y="95"/>
                      <a:pt x="327" y="96"/>
                    </a:cubicBezTo>
                    <a:cubicBezTo>
                      <a:pt x="323" y="99"/>
                      <a:pt x="318" y="99"/>
                      <a:pt x="313" y="99"/>
                    </a:cubicBezTo>
                    <a:cubicBezTo>
                      <a:pt x="313" y="99"/>
                      <a:pt x="313" y="99"/>
                      <a:pt x="312" y="99"/>
                    </a:cubicBezTo>
                    <a:close/>
                    <a:moveTo>
                      <a:pt x="333" y="81"/>
                    </a:moveTo>
                    <a:lnTo>
                      <a:pt x="334" y="80"/>
                    </a:lnTo>
                    <a:cubicBezTo>
                      <a:pt x="336" y="79"/>
                      <a:pt x="337" y="79"/>
                      <a:pt x="339" y="78"/>
                    </a:cubicBezTo>
                    <a:lnTo>
                      <a:pt x="338" y="80"/>
                    </a:lnTo>
                    <a:cubicBezTo>
                      <a:pt x="336" y="80"/>
                      <a:pt x="335" y="80"/>
                      <a:pt x="333" y="81"/>
                    </a:cubicBezTo>
                    <a:close/>
                    <a:moveTo>
                      <a:pt x="336" y="76"/>
                    </a:moveTo>
                    <a:cubicBezTo>
                      <a:pt x="337" y="73"/>
                      <a:pt x="338" y="71"/>
                      <a:pt x="338" y="71"/>
                    </a:cubicBezTo>
                    <a:cubicBezTo>
                      <a:pt x="339" y="72"/>
                      <a:pt x="339" y="74"/>
                      <a:pt x="339" y="75"/>
                    </a:cubicBezTo>
                    <a:cubicBezTo>
                      <a:pt x="338" y="75"/>
                      <a:pt x="337" y="76"/>
                      <a:pt x="336" y="76"/>
                    </a:cubicBezTo>
                    <a:close/>
                    <a:moveTo>
                      <a:pt x="337" y="62"/>
                    </a:moveTo>
                    <a:cubicBezTo>
                      <a:pt x="333" y="62"/>
                      <a:pt x="328" y="60"/>
                      <a:pt x="325" y="59"/>
                    </a:cubicBezTo>
                    <a:cubicBezTo>
                      <a:pt x="326" y="59"/>
                      <a:pt x="328" y="58"/>
                      <a:pt x="329" y="58"/>
                    </a:cubicBezTo>
                    <a:cubicBezTo>
                      <a:pt x="332" y="57"/>
                      <a:pt x="335" y="57"/>
                      <a:pt x="337" y="57"/>
                    </a:cubicBezTo>
                    <a:cubicBezTo>
                      <a:pt x="346" y="57"/>
                      <a:pt x="351" y="62"/>
                      <a:pt x="354" y="67"/>
                    </a:cubicBezTo>
                    <a:cubicBezTo>
                      <a:pt x="351" y="70"/>
                      <a:pt x="346" y="73"/>
                      <a:pt x="341" y="74"/>
                    </a:cubicBezTo>
                    <a:cubicBezTo>
                      <a:pt x="341" y="69"/>
                      <a:pt x="336" y="64"/>
                      <a:pt x="336" y="64"/>
                    </a:cubicBezTo>
                    <a:cubicBezTo>
                      <a:pt x="342" y="64"/>
                      <a:pt x="344" y="60"/>
                      <a:pt x="344" y="60"/>
                    </a:cubicBezTo>
                    <a:cubicBezTo>
                      <a:pt x="342" y="61"/>
                      <a:pt x="340" y="62"/>
                      <a:pt x="337" y="62"/>
                    </a:cubicBezTo>
                    <a:moveTo>
                      <a:pt x="327" y="36"/>
                    </a:moveTo>
                    <a:cubicBezTo>
                      <a:pt x="323" y="36"/>
                      <a:pt x="321" y="34"/>
                      <a:pt x="321" y="34"/>
                    </a:cubicBezTo>
                    <a:lnTo>
                      <a:pt x="319" y="31"/>
                    </a:lnTo>
                    <a:lnTo>
                      <a:pt x="320" y="30"/>
                    </a:lnTo>
                    <a:cubicBezTo>
                      <a:pt x="320" y="29"/>
                      <a:pt x="321" y="28"/>
                      <a:pt x="322" y="27"/>
                    </a:cubicBezTo>
                    <a:cubicBezTo>
                      <a:pt x="328" y="27"/>
                      <a:pt x="334" y="29"/>
                      <a:pt x="340" y="31"/>
                    </a:cubicBezTo>
                    <a:cubicBezTo>
                      <a:pt x="338" y="32"/>
                      <a:pt x="335" y="34"/>
                      <a:pt x="332" y="35"/>
                    </a:cubicBezTo>
                    <a:cubicBezTo>
                      <a:pt x="330" y="35"/>
                      <a:pt x="328" y="36"/>
                      <a:pt x="327" y="36"/>
                    </a:cubicBezTo>
                    <a:close/>
                    <a:moveTo>
                      <a:pt x="317" y="29"/>
                    </a:moveTo>
                    <a:cubicBezTo>
                      <a:pt x="315" y="28"/>
                      <a:pt x="313" y="27"/>
                      <a:pt x="311" y="27"/>
                    </a:cubicBezTo>
                    <a:cubicBezTo>
                      <a:pt x="313" y="27"/>
                      <a:pt x="315" y="27"/>
                      <a:pt x="317" y="27"/>
                    </a:cubicBezTo>
                    <a:cubicBezTo>
                      <a:pt x="318" y="27"/>
                      <a:pt x="318" y="27"/>
                      <a:pt x="319" y="27"/>
                    </a:cubicBezTo>
                    <a:lnTo>
                      <a:pt x="318" y="28"/>
                    </a:lnTo>
                    <a:lnTo>
                      <a:pt x="317" y="29"/>
                    </a:lnTo>
                    <a:close/>
                    <a:moveTo>
                      <a:pt x="241" y="17"/>
                    </a:moveTo>
                    <a:cubicBezTo>
                      <a:pt x="237" y="16"/>
                      <a:pt x="234" y="16"/>
                      <a:pt x="232" y="15"/>
                    </a:cubicBezTo>
                    <a:lnTo>
                      <a:pt x="232" y="15"/>
                    </a:lnTo>
                    <a:cubicBezTo>
                      <a:pt x="229" y="14"/>
                      <a:pt x="227" y="12"/>
                      <a:pt x="224" y="12"/>
                    </a:cubicBezTo>
                    <a:cubicBezTo>
                      <a:pt x="226" y="11"/>
                      <a:pt x="228" y="11"/>
                      <a:pt x="229" y="11"/>
                    </a:cubicBezTo>
                    <a:cubicBezTo>
                      <a:pt x="227" y="10"/>
                      <a:pt x="225" y="10"/>
                      <a:pt x="223" y="10"/>
                    </a:cubicBezTo>
                    <a:cubicBezTo>
                      <a:pt x="221" y="9"/>
                      <a:pt x="220" y="9"/>
                      <a:pt x="218" y="8"/>
                    </a:cubicBezTo>
                    <a:lnTo>
                      <a:pt x="219" y="8"/>
                    </a:lnTo>
                    <a:cubicBezTo>
                      <a:pt x="229" y="8"/>
                      <a:pt x="235" y="12"/>
                      <a:pt x="241" y="17"/>
                    </a:cubicBezTo>
                    <a:close/>
                    <a:moveTo>
                      <a:pt x="211" y="0"/>
                    </a:moveTo>
                    <a:cubicBezTo>
                      <a:pt x="209" y="0"/>
                      <a:pt x="206" y="0"/>
                      <a:pt x="204" y="1"/>
                    </a:cubicBezTo>
                    <a:cubicBezTo>
                      <a:pt x="202" y="2"/>
                      <a:pt x="201" y="2"/>
                      <a:pt x="199" y="3"/>
                    </a:cubicBezTo>
                    <a:cubicBezTo>
                      <a:pt x="197" y="3"/>
                      <a:pt x="194" y="4"/>
                      <a:pt x="192" y="5"/>
                    </a:cubicBezTo>
                    <a:lnTo>
                      <a:pt x="191" y="5"/>
                    </a:lnTo>
                    <a:cubicBezTo>
                      <a:pt x="187" y="4"/>
                      <a:pt x="184" y="3"/>
                      <a:pt x="180" y="3"/>
                    </a:cubicBezTo>
                    <a:cubicBezTo>
                      <a:pt x="179" y="3"/>
                      <a:pt x="177" y="3"/>
                      <a:pt x="176" y="4"/>
                    </a:cubicBezTo>
                    <a:cubicBezTo>
                      <a:pt x="178" y="3"/>
                      <a:pt x="180" y="2"/>
                      <a:pt x="183" y="1"/>
                    </a:cubicBezTo>
                    <a:cubicBezTo>
                      <a:pt x="183" y="1"/>
                      <a:pt x="183" y="1"/>
                      <a:pt x="184" y="1"/>
                    </a:cubicBezTo>
                    <a:cubicBezTo>
                      <a:pt x="184" y="1"/>
                      <a:pt x="185" y="2"/>
                      <a:pt x="186" y="2"/>
                    </a:cubicBezTo>
                    <a:cubicBezTo>
                      <a:pt x="187" y="2"/>
                      <a:pt x="189" y="2"/>
                      <a:pt x="190" y="2"/>
                    </a:cubicBezTo>
                    <a:cubicBezTo>
                      <a:pt x="187" y="0"/>
                      <a:pt x="184" y="0"/>
                      <a:pt x="182" y="0"/>
                    </a:cubicBezTo>
                    <a:cubicBezTo>
                      <a:pt x="181" y="0"/>
                      <a:pt x="181" y="0"/>
                      <a:pt x="181" y="0"/>
                    </a:cubicBezTo>
                    <a:cubicBezTo>
                      <a:pt x="173" y="0"/>
                      <a:pt x="166" y="6"/>
                      <a:pt x="160" y="11"/>
                    </a:cubicBezTo>
                    <a:cubicBezTo>
                      <a:pt x="158" y="13"/>
                      <a:pt x="156" y="15"/>
                      <a:pt x="154" y="17"/>
                    </a:cubicBezTo>
                    <a:cubicBezTo>
                      <a:pt x="154" y="16"/>
                      <a:pt x="154" y="15"/>
                      <a:pt x="155" y="14"/>
                    </a:cubicBezTo>
                    <a:cubicBezTo>
                      <a:pt x="151" y="17"/>
                      <a:pt x="148" y="20"/>
                      <a:pt x="148" y="26"/>
                    </a:cubicBezTo>
                    <a:lnTo>
                      <a:pt x="148" y="26"/>
                    </a:lnTo>
                    <a:cubicBezTo>
                      <a:pt x="147" y="25"/>
                      <a:pt x="147" y="24"/>
                      <a:pt x="147" y="23"/>
                    </a:cubicBezTo>
                    <a:cubicBezTo>
                      <a:pt x="146" y="25"/>
                      <a:pt x="146" y="27"/>
                      <a:pt x="147" y="29"/>
                    </a:cubicBezTo>
                    <a:cubicBezTo>
                      <a:pt x="148" y="31"/>
                      <a:pt x="148" y="34"/>
                      <a:pt x="150" y="35"/>
                    </a:cubicBezTo>
                    <a:lnTo>
                      <a:pt x="152" y="36"/>
                    </a:lnTo>
                    <a:cubicBezTo>
                      <a:pt x="148" y="40"/>
                      <a:pt x="146" y="45"/>
                      <a:pt x="145" y="51"/>
                    </a:cubicBezTo>
                    <a:cubicBezTo>
                      <a:pt x="144" y="55"/>
                      <a:pt x="144" y="59"/>
                      <a:pt x="144" y="63"/>
                    </a:cubicBezTo>
                    <a:cubicBezTo>
                      <a:pt x="144" y="65"/>
                      <a:pt x="145" y="67"/>
                      <a:pt x="146" y="69"/>
                    </a:cubicBezTo>
                    <a:lnTo>
                      <a:pt x="146" y="71"/>
                    </a:lnTo>
                    <a:cubicBezTo>
                      <a:pt x="146" y="73"/>
                      <a:pt x="144" y="75"/>
                      <a:pt x="143" y="76"/>
                    </a:cubicBezTo>
                    <a:cubicBezTo>
                      <a:pt x="140" y="80"/>
                      <a:pt x="137" y="84"/>
                      <a:pt x="135" y="87"/>
                    </a:cubicBezTo>
                    <a:cubicBezTo>
                      <a:pt x="134" y="89"/>
                      <a:pt x="134" y="90"/>
                      <a:pt x="135" y="92"/>
                    </a:cubicBezTo>
                    <a:cubicBezTo>
                      <a:pt x="136" y="94"/>
                      <a:pt x="138" y="94"/>
                      <a:pt x="140" y="95"/>
                    </a:cubicBezTo>
                    <a:cubicBezTo>
                      <a:pt x="142" y="96"/>
                      <a:pt x="142" y="96"/>
                      <a:pt x="143" y="97"/>
                    </a:cubicBezTo>
                    <a:lnTo>
                      <a:pt x="144" y="99"/>
                    </a:lnTo>
                    <a:cubicBezTo>
                      <a:pt x="144" y="101"/>
                      <a:pt x="142" y="103"/>
                      <a:pt x="143" y="104"/>
                    </a:cubicBezTo>
                    <a:cubicBezTo>
                      <a:pt x="144" y="105"/>
                      <a:pt x="145" y="106"/>
                      <a:pt x="145" y="106"/>
                    </a:cubicBezTo>
                    <a:cubicBezTo>
                      <a:pt x="144" y="107"/>
                      <a:pt x="143" y="109"/>
                      <a:pt x="144" y="111"/>
                    </a:cubicBezTo>
                    <a:cubicBezTo>
                      <a:pt x="145" y="113"/>
                      <a:pt x="147" y="113"/>
                      <a:pt x="147" y="116"/>
                    </a:cubicBezTo>
                    <a:cubicBezTo>
                      <a:pt x="148" y="118"/>
                      <a:pt x="146" y="119"/>
                      <a:pt x="146" y="121"/>
                    </a:cubicBezTo>
                    <a:cubicBezTo>
                      <a:pt x="145" y="125"/>
                      <a:pt x="148" y="128"/>
                      <a:pt x="151" y="129"/>
                    </a:cubicBezTo>
                    <a:cubicBezTo>
                      <a:pt x="153" y="130"/>
                      <a:pt x="155" y="129"/>
                      <a:pt x="157" y="130"/>
                    </a:cubicBezTo>
                    <a:cubicBezTo>
                      <a:pt x="159" y="131"/>
                      <a:pt x="161" y="132"/>
                      <a:pt x="163" y="132"/>
                    </a:cubicBezTo>
                    <a:cubicBezTo>
                      <a:pt x="164" y="132"/>
                      <a:pt x="166" y="132"/>
                      <a:pt x="167" y="132"/>
                    </a:cubicBezTo>
                    <a:lnTo>
                      <a:pt x="168" y="132"/>
                    </a:lnTo>
                    <a:cubicBezTo>
                      <a:pt x="170" y="135"/>
                      <a:pt x="172" y="138"/>
                      <a:pt x="174" y="142"/>
                    </a:cubicBezTo>
                    <a:cubicBezTo>
                      <a:pt x="175" y="144"/>
                      <a:pt x="176" y="146"/>
                      <a:pt x="176" y="148"/>
                    </a:cubicBezTo>
                    <a:cubicBezTo>
                      <a:pt x="174" y="149"/>
                      <a:pt x="171" y="151"/>
                      <a:pt x="168" y="153"/>
                    </a:cubicBezTo>
                    <a:cubicBezTo>
                      <a:pt x="161" y="160"/>
                      <a:pt x="159" y="165"/>
                      <a:pt x="159" y="173"/>
                    </a:cubicBezTo>
                    <a:cubicBezTo>
                      <a:pt x="158" y="181"/>
                      <a:pt x="158" y="188"/>
                      <a:pt x="159" y="192"/>
                    </a:cubicBezTo>
                    <a:cubicBezTo>
                      <a:pt x="160" y="195"/>
                      <a:pt x="163" y="204"/>
                      <a:pt x="158" y="212"/>
                    </a:cubicBezTo>
                    <a:lnTo>
                      <a:pt x="157" y="212"/>
                    </a:lnTo>
                    <a:cubicBezTo>
                      <a:pt x="157" y="212"/>
                      <a:pt x="156" y="212"/>
                      <a:pt x="156" y="212"/>
                    </a:cubicBezTo>
                    <a:cubicBezTo>
                      <a:pt x="155" y="212"/>
                      <a:pt x="155" y="212"/>
                      <a:pt x="155" y="212"/>
                    </a:cubicBezTo>
                    <a:cubicBezTo>
                      <a:pt x="153" y="212"/>
                      <a:pt x="151" y="213"/>
                      <a:pt x="150" y="215"/>
                    </a:cubicBezTo>
                    <a:cubicBezTo>
                      <a:pt x="149" y="217"/>
                      <a:pt x="149" y="219"/>
                      <a:pt x="149" y="219"/>
                    </a:cubicBezTo>
                    <a:cubicBezTo>
                      <a:pt x="149" y="219"/>
                      <a:pt x="149" y="219"/>
                      <a:pt x="149" y="219"/>
                    </a:cubicBezTo>
                    <a:cubicBezTo>
                      <a:pt x="148" y="219"/>
                      <a:pt x="145" y="220"/>
                      <a:pt x="144" y="223"/>
                    </a:cubicBezTo>
                    <a:cubicBezTo>
                      <a:pt x="143" y="226"/>
                      <a:pt x="144" y="228"/>
                      <a:pt x="144" y="228"/>
                    </a:cubicBezTo>
                    <a:cubicBezTo>
                      <a:pt x="144" y="228"/>
                      <a:pt x="142" y="229"/>
                      <a:pt x="141" y="232"/>
                    </a:cubicBezTo>
                    <a:cubicBezTo>
                      <a:pt x="140" y="234"/>
                      <a:pt x="141" y="237"/>
                      <a:pt x="141" y="237"/>
                    </a:cubicBezTo>
                    <a:cubicBezTo>
                      <a:pt x="141" y="237"/>
                      <a:pt x="140" y="237"/>
                      <a:pt x="140" y="240"/>
                    </a:cubicBezTo>
                    <a:cubicBezTo>
                      <a:pt x="139" y="243"/>
                      <a:pt x="142" y="245"/>
                      <a:pt x="144" y="246"/>
                    </a:cubicBezTo>
                    <a:cubicBezTo>
                      <a:pt x="146" y="247"/>
                      <a:pt x="149" y="250"/>
                      <a:pt x="149" y="250"/>
                    </a:cubicBezTo>
                    <a:cubicBezTo>
                      <a:pt x="150" y="252"/>
                      <a:pt x="152" y="253"/>
                      <a:pt x="156" y="257"/>
                    </a:cubicBezTo>
                    <a:cubicBezTo>
                      <a:pt x="160" y="262"/>
                      <a:pt x="161" y="263"/>
                      <a:pt x="164" y="264"/>
                    </a:cubicBezTo>
                    <a:cubicBezTo>
                      <a:pt x="165" y="265"/>
                      <a:pt x="167" y="266"/>
                      <a:pt x="170" y="267"/>
                    </a:cubicBezTo>
                    <a:lnTo>
                      <a:pt x="170" y="268"/>
                    </a:lnTo>
                    <a:cubicBezTo>
                      <a:pt x="170" y="270"/>
                      <a:pt x="168" y="271"/>
                      <a:pt x="168" y="273"/>
                    </a:cubicBezTo>
                    <a:cubicBezTo>
                      <a:pt x="168" y="273"/>
                      <a:pt x="168" y="274"/>
                      <a:pt x="169" y="275"/>
                    </a:cubicBezTo>
                    <a:cubicBezTo>
                      <a:pt x="170" y="276"/>
                      <a:pt x="170" y="276"/>
                      <a:pt x="171" y="277"/>
                    </a:cubicBezTo>
                    <a:cubicBezTo>
                      <a:pt x="171" y="278"/>
                      <a:pt x="171" y="280"/>
                      <a:pt x="172" y="281"/>
                    </a:cubicBezTo>
                    <a:cubicBezTo>
                      <a:pt x="172" y="281"/>
                      <a:pt x="173" y="281"/>
                      <a:pt x="173" y="281"/>
                    </a:cubicBezTo>
                    <a:cubicBezTo>
                      <a:pt x="176" y="281"/>
                      <a:pt x="179" y="281"/>
                      <a:pt x="182" y="281"/>
                    </a:cubicBezTo>
                    <a:lnTo>
                      <a:pt x="186" y="281"/>
                    </a:lnTo>
                    <a:cubicBezTo>
                      <a:pt x="188" y="281"/>
                      <a:pt x="190" y="281"/>
                      <a:pt x="192" y="281"/>
                    </a:cubicBezTo>
                    <a:cubicBezTo>
                      <a:pt x="193" y="281"/>
                      <a:pt x="194" y="280"/>
                      <a:pt x="196" y="280"/>
                    </a:cubicBezTo>
                    <a:cubicBezTo>
                      <a:pt x="196" y="280"/>
                      <a:pt x="196" y="279"/>
                      <a:pt x="196" y="279"/>
                    </a:cubicBezTo>
                    <a:cubicBezTo>
                      <a:pt x="196" y="272"/>
                      <a:pt x="196" y="266"/>
                      <a:pt x="196" y="259"/>
                    </a:cubicBezTo>
                    <a:lnTo>
                      <a:pt x="196" y="246"/>
                    </a:lnTo>
                    <a:cubicBezTo>
                      <a:pt x="196" y="245"/>
                      <a:pt x="196" y="244"/>
                      <a:pt x="196" y="244"/>
                    </a:cubicBezTo>
                    <a:lnTo>
                      <a:pt x="195" y="243"/>
                    </a:lnTo>
                    <a:lnTo>
                      <a:pt x="195" y="243"/>
                    </a:lnTo>
                    <a:cubicBezTo>
                      <a:pt x="194" y="243"/>
                      <a:pt x="193" y="241"/>
                      <a:pt x="193" y="241"/>
                    </a:cubicBezTo>
                    <a:cubicBezTo>
                      <a:pt x="192" y="240"/>
                      <a:pt x="192" y="239"/>
                      <a:pt x="192" y="237"/>
                    </a:cubicBezTo>
                    <a:cubicBezTo>
                      <a:pt x="191" y="236"/>
                      <a:pt x="191" y="234"/>
                      <a:pt x="191" y="232"/>
                    </a:cubicBezTo>
                    <a:cubicBezTo>
                      <a:pt x="191" y="230"/>
                      <a:pt x="191" y="228"/>
                      <a:pt x="191" y="226"/>
                    </a:cubicBezTo>
                    <a:lnTo>
                      <a:pt x="191" y="224"/>
                    </a:lnTo>
                    <a:lnTo>
                      <a:pt x="193" y="223"/>
                    </a:lnTo>
                    <a:cubicBezTo>
                      <a:pt x="195" y="222"/>
                      <a:pt x="197" y="222"/>
                      <a:pt x="198" y="221"/>
                    </a:cubicBezTo>
                    <a:lnTo>
                      <a:pt x="198" y="221"/>
                    </a:lnTo>
                    <a:cubicBezTo>
                      <a:pt x="200" y="206"/>
                      <a:pt x="203" y="191"/>
                      <a:pt x="205" y="175"/>
                    </a:cubicBezTo>
                    <a:cubicBezTo>
                      <a:pt x="205" y="174"/>
                      <a:pt x="205" y="172"/>
                      <a:pt x="205" y="171"/>
                    </a:cubicBezTo>
                    <a:cubicBezTo>
                      <a:pt x="205" y="169"/>
                      <a:pt x="205" y="166"/>
                      <a:pt x="204" y="164"/>
                    </a:cubicBezTo>
                    <a:cubicBezTo>
                      <a:pt x="204" y="160"/>
                      <a:pt x="203" y="157"/>
                      <a:pt x="202" y="153"/>
                    </a:cubicBezTo>
                    <a:lnTo>
                      <a:pt x="202" y="152"/>
                    </a:lnTo>
                    <a:lnTo>
                      <a:pt x="202" y="151"/>
                    </a:lnTo>
                    <a:cubicBezTo>
                      <a:pt x="204" y="148"/>
                      <a:pt x="206" y="146"/>
                      <a:pt x="208" y="143"/>
                    </a:cubicBezTo>
                    <a:lnTo>
                      <a:pt x="210" y="140"/>
                    </a:lnTo>
                    <a:lnTo>
                      <a:pt x="213" y="143"/>
                    </a:lnTo>
                    <a:cubicBezTo>
                      <a:pt x="215" y="145"/>
                      <a:pt x="217" y="147"/>
                      <a:pt x="219" y="150"/>
                    </a:cubicBezTo>
                    <a:lnTo>
                      <a:pt x="221" y="152"/>
                    </a:lnTo>
                    <a:lnTo>
                      <a:pt x="220" y="154"/>
                    </a:lnTo>
                    <a:cubicBezTo>
                      <a:pt x="219" y="154"/>
                      <a:pt x="219" y="156"/>
                      <a:pt x="219" y="158"/>
                    </a:cubicBezTo>
                    <a:cubicBezTo>
                      <a:pt x="219" y="160"/>
                      <a:pt x="218" y="163"/>
                      <a:pt x="217" y="165"/>
                    </a:cubicBezTo>
                    <a:lnTo>
                      <a:pt x="217" y="166"/>
                    </a:lnTo>
                    <a:lnTo>
                      <a:pt x="217" y="168"/>
                    </a:lnTo>
                    <a:cubicBezTo>
                      <a:pt x="217" y="169"/>
                      <a:pt x="217" y="171"/>
                      <a:pt x="217" y="173"/>
                    </a:cubicBezTo>
                    <a:cubicBezTo>
                      <a:pt x="219" y="187"/>
                      <a:pt x="221" y="201"/>
                      <a:pt x="222" y="215"/>
                    </a:cubicBezTo>
                    <a:cubicBezTo>
                      <a:pt x="223" y="217"/>
                      <a:pt x="223" y="219"/>
                      <a:pt x="223" y="221"/>
                    </a:cubicBezTo>
                    <a:cubicBezTo>
                      <a:pt x="225" y="221"/>
                      <a:pt x="226" y="222"/>
                      <a:pt x="228" y="223"/>
                    </a:cubicBezTo>
                    <a:lnTo>
                      <a:pt x="229" y="224"/>
                    </a:lnTo>
                    <a:lnTo>
                      <a:pt x="229" y="226"/>
                    </a:lnTo>
                    <a:cubicBezTo>
                      <a:pt x="229" y="228"/>
                      <a:pt x="229" y="230"/>
                      <a:pt x="229" y="232"/>
                    </a:cubicBezTo>
                    <a:cubicBezTo>
                      <a:pt x="229" y="233"/>
                      <a:pt x="229" y="235"/>
                      <a:pt x="229" y="237"/>
                    </a:cubicBezTo>
                    <a:cubicBezTo>
                      <a:pt x="229" y="238"/>
                      <a:pt x="229" y="239"/>
                      <a:pt x="229" y="240"/>
                    </a:cubicBezTo>
                    <a:cubicBezTo>
                      <a:pt x="228" y="241"/>
                      <a:pt x="228" y="242"/>
                      <a:pt x="227" y="242"/>
                    </a:cubicBezTo>
                    <a:lnTo>
                      <a:pt x="226" y="244"/>
                    </a:lnTo>
                    <a:cubicBezTo>
                      <a:pt x="226" y="244"/>
                      <a:pt x="225" y="245"/>
                      <a:pt x="225" y="246"/>
                    </a:cubicBezTo>
                    <a:cubicBezTo>
                      <a:pt x="225" y="246"/>
                      <a:pt x="225" y="247"/>
                      <a:pt x="225" y="248"/>
                    </a:cubicBezTo>
                    <a:lnTo>
                      <a:pt x="225" y="248"/>
                    </a:lnTo>
                    <a:lnTo>
                      <a:pt x="225" y="248"/>
                    </a:lnTo>
                    <a:lnTo>
                      <a:pt x="225" y="248"/>
                    </a:lnTo>
                    <a:cubicBezTo>
                      <a:pt x="225" y="253"/>
                      <a:pt x="225" y="257"/>
                      <a:pt x="225" y="262"/>
                    </a:cubicBezTo>
                    <a:cubicBezTo>
                      <a:pt x="225" y="267"/>
                      <a:pt x="225" y="272"/>
                      <a:pt x="226" y="276"/>
                    </a:cubicBezTo>
                    <a:cubicBezTo>
                      <a:pt x="226" y="278"/>
                      <a:pt x="226" y="279"/>
                      <a:pt x="226" y="280"/>
                    </a:cubicBezTo>
                    <a:cubicBezTo>
                      <a:pt x="229" y="281"/>
                      <a:pt x="232" y="281"/>
                      <a:pt x="235" y="281"/>
                    </a:cubicBezTo>
                    <a:lnTo>
                      <a:pt x="236" y="281"/>
                    </a:lnTo>
                    <a:lnTo>
                      <a:pt x="237" y="282"/>
                    </a:lnTo>
                    <a:cubicBezTo>
                      <a:pt x="239" y="284"/>
                      <a:pt x="239" y="287"/>
                      <a:pt x="239" y="288"/>
                    </a:cubicBezTo>
                    <a:cubicBezTo>
                      <a:pt x="239" y="290"/>
                      <a:pt x="239" y="291"/>
                      <a:pt x="239" y="291"/>
                    </a:cubicBezTo>
                    <a:lnTo>
                      <a:pt x="239" y="291"/>
                    </a:lnTo>
                    <a:lnTo>
                      <a:pt x="239" y="291"/>
                    </a:lnTo>
                    <a:lnTo>
                      <a:pt x="239" y="291"/>
                    </a:lnTo>
                    <a:cubicBezTo>
                      <a:pt x="239" y="303"/>
                      <a:pt x="239" y="315"/>
                      <a:pt x="239" y="326"/>
                    </a:cubicBezTo>
                    <a:cubicBezTo>
                      <a:pt x="239" y="335"/>
                      <a:pt x="239" y="343"/>
                      <a:pt x="239" y="351"/>
                    </a:cubicBezTo>
                    <a:cubicBezTo>
                      <a:pt x="239" y="390"/>
                      <a:pt x="239" y="429"/>
                      <a:pt x="239" y="468"/>
                    </a:cubicBezTo>
                    <a:cubicBezTo>
                      <a:pt x="239" y="532"/>
                      <a:pt x="239" y="596"/>
                      <a:pt x="239" y="660"/>
                    </a:cubicBezTo>
                    <a:cubicBezTo>
                      <a:pt x="239" y="695"/>
                      <a:pt x="239" y="730"/>
                      <a:pt x="238" y="765"/>
                    </a:cubicBezTo>
                    <a:cubicBezTo>
                      <a:pt x="240" y="765"/>
                      <a:pt x="243" y="765"/>
                      <a:pt x="245" y="765"/>
                    </a:cubicBezTo>
                    <a:cubicBezTo>
                      <a:pt x="245" y="688"/>
                      <a:pt x="245" y="611"/>
                      <a:pt x="245" y="534"/>
                    </a:cubicBezTo>
                    <a:cubicBezTo>
                      <a:pt x="245" y="524"/>
                      <a:pt x="245" y="514"/>
                      <a:pt x="245" y="504"/>
                    </a:cubicBezTo>
                    <a:cubicBezTo>
                      <a:pt x="245" y="502"/>
                      <a:pt x="245" y="499"/>
                      <a:pt x="246" y="496"/>
                    </a:cubicBezTo>
                    <a:lnTo>
                      <a:pt x="246" y="493"/>
                    </a:lnTo>
                    <a:lnTo>
                      <a:pt x="249" y="493"/>
                    </a:lnTo>
                    <a:lnTo>
                      <a:pt x="249" y="493"/>
                    </a:lnTo>
                    <a:cubicBezTo>
                      <a:pt x="250" y="493"/>
                      <a:pt x="251" y="493"/>
                      <a:pt x="253" y="493"/>
                    </a:cubicBezTo>
                    <a:cubicBezTo>
                      <a:pt x="253" y="493"/>
                      <a:pt x="254" y="493"/>
                      <a:pt x="255" y="493"/>
                    </a:cubicBezTo>
                    <a:cubicBezTo>
                      <a:pt x="267" y="495"/>
                      <a:pt x="278" y="497"/>
                      <a:pt x="290" y="498"/>
                    </a:cubicBezTo>
                    <a:cubicBezTo>
                      <a:pt x="289" y="496"/>
                      <a:pt x="288" y="494"/>
                      <a:pt x="287" y="491"/>
                    </a:cubicBezTo>
                    <a:cubicBezTo>
                      <a:pt x="287" y="491"/>
                      <a:pt x="287" y="491"/>
                      <a:pt x="286" y="491"/>
                    </a:cubicBezTo>
                    <a:cubicBezTo>
                      <a:pt x="274" y="489"/>
                      <a:pt x="262" y="487"/>
                      <a:pt x="249" y="485"/>
                    </a:cubicBezTo>
                    <a:lnTo>
                      <a:pt x="249" y="482"/>
                    </a:lnTo>
                    <a:lnTo>
                      <a:pt x="249" y="485"/>
                    </a:lnTo>
                    <a:lnTo>
                      <a:pt x="247" y="485"/>
                    </a:lnTo>
                    <a:lnTo>
                      <a:pt x="246" y="483"/>
                    </a:lnTo>
                    <a:cubicBezTo>
                      <a:pt x="246" y="478"/>
                      <a:pt x="245" y="469"/>
                      <a:pt x="245" y="460"/>
                    </a:cubicBezTo>
                    <a:cubicBezTo>
                      <a:pt x="245" y="452"/>
                      <a:pt x="245" y="443"/>
                      <a:pt x="246" y="439"/>
                    </a:cubicBezTo>
                    <a:lnTo>
                      <a:pt x="247" y="437"/>
                    </a:lnTo>
                    <a:lnTo>
                      <a:pt x="249" y="437"/>
                    </a:lnTo>
                    <a:cubicBezTo>
                      <a:pt x="258" y="437"/>
                      <a:pt x="265" y="440"/>
                      <a:pt x="272" y="441"/>
                    </a:cubicBezTo>
                    <a:cubicBezTo>
                      <a:pt x="279" y="443"/>
                      <a:pt x="286" y="445"/>
                      <a:pt x="293" y="447"/>
                    </a:cubicBezTo>
                    <a:lnTo>
                      <a:pt x="294" y="447"/>
                    </a:lnTo>
                    <a:cubicBezTo>
                      <a:pt x="295" y="445"/>
                      <a:pt x="295" y="443"/>
                      <a:pt x="295" y="440"/>
                    </a:cubicBezTo>
                    <a:cubicBezTo>
                      <a:pt x="296" y="434"/>
                      <a:pt x="296" y="428"/>
                      <a:pt x="295" y="421"/>
                    </a:cubicBezTo>
                    <a:cubicBezTo>
                      <a:pt x="294" y="415"/>
                      <a:pt x="293" y="408"/>
                      <a:pt x="291" y="402"/>
                    </a:cubicBezTo>
                    <a:lnTo>
                      <a:pt x="291" y="399"/>
                    </a:lnTo>
                    <a:cubicBezTo>
                      <a:pt x="292" y="399"/>
                      <a:pt x="294" y="398"/>
                      <a:pt x="295" y="397"/>
                    </a:cubicBezTo>
                    <a:cubicBezTo>
                      <a:pt x="300" y="395"/>
                      <a:pt x="306" y="393"/>
                      <a:pt x="311" y="390"/>
                    </a:cubicBezTo>
                    <a:cubicBezTo>
                      <a:pt x="317" y="387"/>
                      <a:pt x="323" y="384"/>
                      <a:pt x="330" y="381"/>
                    </a:cubicBezTo>
                    <a:cubicBezTo>
                      <a:pt x="335" y="379"/>
                      <a:pt x="340" y="375"/>
                      <a:pt x="345" y="372"/>
                    </a:cubicBezTo>
                    <a:cubicBezTo>
                      <a:pt x="350" y="369"/>
                      <a:pt x="355" y="365"/>
                      <a:pt x="359" y="362"/>
                    </a:cubicBezTo>
                    <a:cubicBezTo>
                      <a:pt x="363" y="358"/>
                      <a:pt x="367" y="354"/>
                      <a:pt x="371" y="350"/>
                    </a:cubicBezTo>
                    <a:cubicBezTo>
                      <a:pt x="373" y="348"/>
                      <a:pt x="375" y="346"/>
                      <a:pt x="377" y="344"/>
                    </a:cubicBezTo>
                    <a:lnTo>
                      <a:pt x="378" y="344"/>
                    </a:lnTo>
                    <a:cubicBezTo>
                      <a:pt x="382" y="343"/>
                      <a:pt x="387" y="344"/>
                      <a:pt x="390" y="342"/>
                    </a:cubicBezTo>
                    <a:cubicBezTo>
                      <a:pt x="392" y="341"/>
                      <a:pt x="392" y="338"/>
                      <a:pt x="390" y="338"/>
                    </a:cubicBezTo>
                    <a:lnTo>
                      <a:pt x="390" y="338"/>
                    </a:lnTo>
                    <a:cubicBezTo>
                      <a:pt x="387" y="338"/>
                      <a:pt x="385" y="338"/>
                      <a:pt x="383" y="338"/>
                    </a:cubicBezTo>
                    <a:cubicBezTo>
                      <a:pt x="382" y="337"/>
                      <a:pt x="381" y="337"/>
                      <a:pt x="380" y="337"/>
                    </a:cubicBezTo>
                    <a:cubicBezTo>
                      <a:pt x="380" y="337"/>
                      <a:pt x="380" y="337"/>
                      <a:pt x="379" y="337"/>
                    </a:cubicBezTo>
                    <a:cubicBezTo>
                      <a:pt x="379" y="336"/>
                      <a:pt x="378" y="335"/>
                      <a:pt x="378" y="335"/>
                    </a:cubicBezTo>
                    <a:cubicBezTo>
                      <a:pt x="376" y="333"/>
                      <a:pt x="376" y="331"/>
                      <a:pt x="375" y="329"/>
                    </a:cubicBezTo>
                    <a:cubicBezTo>
                      <a:pt x="374" y="327"/>
                      <a:pt x="373" y="325"/>
                      <a:pt x="371" y="324"/>
                    </a:cubicBezTo>
                    <a:cubicBezTo>
                      <a:pt x="369" y="320"/>
                      <a:pt x="366" y="316"/>
                      <a:pt x="363" y="313"/>
                    </a:cubicBezTo>
                    <a:cubicBezTo>
                      <a:pt x="361" y="309"/>
                      <a:pt x="358" y="306"/>
                      <a:pt x="357" y="302"/>
                    </a:cubicBezTo>
                    <a:cubicBezTo>
                      <a:pt x="353" y="292"/>
                      <a:pt x="347" y="282"/>
                      <a:pt x="342" y="274"/>
                    </a:cubicBezTo>
                    <a:lnTo>
                      <a:pt x="342" y="274"/>
                    </a:lnTo>
                    <a:lnTo>
                      <a:pt x="342" y="273"/>
                    </a:lnTo>
                    <a:cubicBezTo>
                      <a:pt x="341" y="271"/>
                      <a:pt x="339" y="270"/>
                      <a:pt x="337" y="268"/>
                    </a:cubicBezTo>
                    <a:cubicBezTo>
                      <a:pt x="335" y="267"/>
                      <a:pt x="334" y="266"/>
                      <a:pt x="332" y="264"/>
                    </a:cubicBezTo>
                    <a:cubicBezTo>
                      <a:pt x="330" y="263"/>
                      <a:pt x="329" y="261"/>
                      <a:pt x="328" y="260"/>
                    </a:cubicBezTo>
                    <a:cubicBezTo>
                      <a:pt x="327" y="259"/>
                      <a:pt x="326" y="258"/>
                      <a:pt x="324" y="258"/>
                    </a:cubicBezTo>
                    <a:lnTo>
                      <a:pt x="324" y="257"/>
                    </a:lnTo>
                    <a:cubicBezTo>
                      <a:pt x="324" y="255"/>
                      <a:pt x="323" y="253"/>
                      <a:pt x="321" y="253"/>
                    </a:cubicBezTo>
                    <a:cubicBezTo>
                      <a:pt x="321" y="253"/>
                      <a:pt x="321" y="253"/>
                      <a:pt x="320" y="253"/>
                    </a:cubicBezTo>
                    <a:cubicBezTo>
                      <a:pt x="319" y="253"/>
                      <a:pt x="318" y="255"/>
                      <a:pt x="316" y="256"/>
                    </a:cubicBezTo>
                    <a:lnTo>
                      <a:pt x="316" y="256"/>
                    </a:lnTo>
                    <a:cubicBezTo>
                      <a:pt x="315" y="255"/>
                      <a:pt x="315" y="255"/>
                      <a:pt x="314" y="255"/>
                    </a:cubicBezTo>
                    <a:cubicBezTo>
                      <a:pt x="313" y="255"/>
                      <a:pt x="312" y="255"/>
                      <a:pt x="311" y="256"/>
                    </a:cubicBezTo>
                    <a:cubicBezTo>
                      <a:pt x="307" y="245"/>
                      <a:pt x="301" y="232"/>
                      <a:pt x="296" y="221"/>
                    </a:cubicBezTo>
                    <a:cubicBezTo>
                      <a:pt x="289" y="207"/>
                      <a:pt x="282" y="190"/>
                      <a:pt x="275" y="177"/>
                    </a:cubicBezTo>
                    <a:cubicBezTo>
                      <a:pt x="278" y="178"/>
                      <a:pt x="279" y="178"/>
                      <a:pt x="279" y="178"/>
                    </a:cubicBezTo>
                    <a:cubicBezTo>
                      <a:pt x="278" y="176"/>
                      <a:pt x="278" y="175"/>
                      <a:pt x="279" y="173"/>
                    </a:cubicBezTo>
                    <a:cubicBezTo>
                      <a:pt x="280" y="178"/>
                      <a:pt x="284" y="178"/>
                      <a:pt x="285" y="178"/>
                    </a:cubicBezTo>
                    <a:lnTo>
                      <a:pt x="285" y="178"/>
                    </a:lnTo>
                    <a:cubicBezTo>
                      <a:pt x="282" y="176"/>
                      <a:pt x="282" y="174"/>
                      <a:pt x="285" y="166"/>
                    </a:cubicBezTo>
                    <a:cubicBezTo>
                      <a:pt x="285" y="165"/>
                      <a:pt x="286" y="164"/>
                      <a:pt x="286" y="162"/>
                    </a:cubicBezTo>
                    <a:cubicBezTo>
                      <a:pt x="289" y="168"/>
                      <a:pt x="287" y="171"/>
                      <a:pt x="287" y="171"/>
                    </a:cubicBezTo>
                    <a:cubicBezTo>
                      <a:pt x="289" y="169"/>
                      <a:pt x="289" y="166"/>
                      <a:pt x="289" y="163"/>
                    </a:cubicBezTo>
                    <a:cubicBezTo>
                      <a:pt x="291" y="168"/>
                      <a:pt x="290" y="171"/>
                      <a:pt x="290" y="171"/>
                    </a:cubicBezTo>
                    <a:cubicBezTo>
                      <a:pt x="294" y="168"/>
                      <a:pt x="294" y="163"/>
                      <a:pt x="293" y="158"/>
                    </a:cubicBezTo>
                    <a:cubicBezTo>
                      <a:pt x="293" y="156"/>
                      <a:pt x="293" y="155"/>
                      <a:pt x="293" y="153"/>
                    </a:cubicBezTo>
                    <a:cubicBezTo>
                      <a:pt x="298" y="159"/>
                      <a:pt x="297" y="163"/>
                      <a:pt x="297" y="163"/>
                    </a:cubicBezTo>
                    <a:cubicBezTo>
                      <a:pt x="299" y="157"/>
                      <a:pt x="297" y="151"/>
                      <a:pt x="294" y="147"/>
                    </a:cubicBezTo>
                    <a:cubicBezTo>
                      <a:pt x="295" y="147"/>
                      <a:pt x="296" y="148"/>
                      <a:pt x="297" y="148"/>
                    </a:cubicBezTo>
                    <a:cubicBezTo>
                      <a:pt x="303" y="148"/>
                      <a:pt x="306" y="145"/>
                      <a:pt x="306" y="145"/>
                    </a:cubicBezTo>
                    <a:cubicBezTo>
                      <a:pt x="305" y="145"/>
                      <a:pt x="304" y="145"/>
                      <a:pt x="303" y="145"/>
                    </a:cubicBezTo>
                    <a:cubicBezTo>
                      <a:pt x="292" y="145"/>
                      <a:pt x="283" y="133"/>
                      <a:pt x="281" y="117"/>
                    </a:cubicBezTo>
                    <a:lnTo>
                      <a:pt x="281" y="116"/>
                    </a:lnTo>
                    <a:lnTo>
                      <a:pt x="281" y="116"/>
                    </a:lnTo>
                    <a:lnTo>
                      <a:pt x="283" y="116"/>
                    </a:lnTo>
                    <a:cubicBezTo>
                      <a:pt x="284" y="118"/>
                      <a:pt x="285" y="119"/>
                      <a:pt x="285" y="120"/>
                    </a:cubicBezTo>
                    <a:cubicBezTo>
                      <a:pt x="290" y="131"/>
                      <a:pt x="291" y="136"/>
                      <a:pt x="302" y="138"/>
                    </a:cubicBezTo>
                    <a:cubicBezTo>
                      <a:pt x="302" y="138"/>
                      <a:pt x="293" y="135"/>
                      <a:pt x="292" y="120"/>
                    </a:cubicBezTo>
                    <a:cubicBezTo>
                      <a:pt x="296" y="124"/>
                      <a:pt x="299" y="126"/>
                      <a:pt x="300" y="130"/>
                    </a:cubicBezTo>
                    <a:cubicBezTo>
                      <a:pt x="301" y="133"/>
                      <a:pt x="304" y="133"/>
                      <a:pt x="306" y="133"/>
                    </a:cubicBezTo>
                    <a:cubicBezTo>
                      <a:pt x="308" y="133"/>
                      <a:pt x="310" y="133"/>
                      <a:pt x="310" y="133"/>
                    </a:cubicBezTo>
                    <a:cubicBezTo>
                      <a:pt x="310" y="133"/>
                      <a:pt x="302" y="130"/>
                      <a:pt x="304" y="125"/>
                    </a:cubicBezTo>
                    <a:cubicBezTo>
                      <a:pt x="310" y="129"/>
                      <a:pt x="313" y="133"/>
                      <a:pt x="311" y="137"/>
                    </a:cubicBezTo>
                    <a:cubicBezTo>
                      <a:pt x="311" y="137"/>
                      <a:pt x="319" y="134"/>
                      <a:pt x="310" y="124"/>
                    </a:cubicBezTo>
                    <a:cubicBezTo>
                      <a:pt x="319" y="130"/>
                      <a:pt x="320" y="137"/>
                      <a:pt x="320" y="137"/>
                    </a:cubicBezTo>
                    <a:cubicBezTo>
                      <a:pt x="323" y="131"/>
                      <a:pt x="312" y="121"/>
                      <a:pt x="312" y="121"/>
                    </a:cubicBezTo>
                    <a:cubicBezTo>
                      <a:pt x="328" y="133"/>
                      <a:pt x="326" y="139"/>
                      <a:pt x="326" y="139"/>
                    </a:cubicBezTo>
                    <a:cubicBezTo>
                      <a:pt x="327" y="136"/>
                      <a:pt x="326" y="133"/>
                      <a:pt x="324" y="129"/>
                    </a:cubicBezTo>
                    <a:cubicBezTo>
                      <a:pt x="327" y="131"/>
                      <a:pt x="329" y="132"/>
                      <a:pt x="331" y="132"/>
                    </a:cubicBezTo>
                    <a:cubicBezTo>
                      <a:pt x="334" y="132"/>
                      <a:pt x="336" y="131"/>
                      <a:pt x="336" y="131"/>
                    </a:cubicBezTo>
                    <a:cubicBezTo>
                      <a:pt x="335" y="131"/>
                      <a:pt x="335" y="131"/>
                      <a:pt x="334" y="131"/>
                    </a:cubicBezTo>
                    <a:cubicBezTo>
                      <a:pt x="328" y="131"/>
                      <a:pt x="325" y="124"/>
                      <a:pt x="316" y="115"/>
                    </a:cubicBezTo>
                    <a:cubicBezTo>
                      <a:pt x="314" y="113"/>
                      <a:pt x="312" y="111"/>
                      <a:pt x="309" y="110"/>
                    </a:cubicBezTo>
                    <a:cubicBezTo>
                      <a:pt x="314" y="109"/>
                      <a:pt x="318" y="109"/>
                      <a:pt x="321" y="107"/>
                    </a:cubicBezTo>
                    <a:cubicBezTo>
                      <a:pt x="324" y="105"/>
                      <a:pt x="328" y="104"/>
                      <a:pt x="331" y="104"/>
                    </a:cubicBezTo>
                    <a:cubicBezTo>
                      <a:pt x="335" y="104"/>
                      <a:pt x="338" y="106"/>
                      <a:pt x="337" y="109"/>
                    </a:cubicBezTo>
                    <a:cubicBezTo>
                      <a:pt x="337" y="109"/>
                      <a:pt x="339" y="107"/>
                      <a:pt x="339" y="105"/>
                    </a:cubicBezTo>
                    <a:cubicBezTo>
                      <a:pt x="339" y="105"/>
                      <a:pt x="341" y="106"/>
                      <a:pt x="343" y="109"/>
                    </a:cubicBezTo>
                    <a:cubicBezTo>
                      <a:pt x="343" y="109"/>
                      <a:pt x="341" y="99"/>
                      <a:pt x="331" y="99"/>
                    </a:cubicBezTo>
                    <a:cubicBezTo>
                      <a:pt x="330" y="99"/>
                      <a:pt x="328" y="99"/>
                      <a:pt x="327" y="100"/>
                    </a:cubicBezTo>
                    <a:cubicBezTo>
                      <a:pt x="328" y="99"/>
                      <a:pt x="329" y="98"/>
                      <a:pt x="331" y="96"/>
                    </a:cubicBezTo>
                    <a:lnTo>
                      <a:pt x="331" y="96"/>
                    </a:lnTo>
                    <a:cubicBezTo>
                      <a:pt x="333" y="97"/>
                      <a:pt x="335" y="97"/>
                      <a:pt x="337" y="97"/>
                    </a:cubicBezTo>
                    <a:cubicBezTo>
                      <a:pt x="344" y="97"/>
                      <a:pt x="347" y="94"/>
                      <a:pt x="347" y="94"/>
                    </a:cubicBezTo>
                    <a:cubicBezTo>
                      <a:pt x="345" y="95"/>
                      <a:pt x="343" y="96"/>
                      <a:pt x="340" y="96"/>
                    </a:cubicBezTo>
                    <a:cubicBezTo>
                      <a:pt x="337" y="96"/>
                      <a:pt x="335" y="95"/>
                      <a:pt x="332" y="95"/>
                    </a:cubicBezTo>
                    <a:lnTo>
                      <a:pt x="332" y="94"/>
                    </a:lnTo>
                    <a:cubicBezTo>
                      <a:pt x="337" y="89"/>
                      <a:pt x="343" y="88"/>
                      <a:pt x="346" y="88"/>
                    </a:cubicBezTo>
                    <a:cubicBezTo>
                      <a:pt x="348" y="88"/>
                      <a:pt x="349" y="88"/>
                      <a:pt x="349" y="88"/>
                    </a:cubicBezTo>
                    <a:cubicBezTo>
                      <a:pt x="347" y="87"/>
                      <a:pt x="345" y="87"/>
                      <a:pt x="343" y="87"/>
                    </a:cubicBezTo>
                    <a:cubicBezTo>
                      <a:pt x="339" y="87"/>
                      <a:pt x="334" y="89"/>
                      <a:pt x="331" y="93"/>
                    </a:cubicBezTo>
                    <a:lnTo>
                      <a:pt x="329" y="94"/>
                    </a:lnTo>
                    <a:cubicBezTo>
                      <a:pt x="328" y="93"/>
                      <a:pt x="327" y="93"/>
                      <a:pt x="327" y="93"/>
                    </a:cubicBezTo>
                    <a:cubicBezTo>
                      <a:pt x="325" y="92"/>
                      <a:pt x="324" y="92"/>
                      <a:pt x="322" y="92"/>
                    </a:cubicBezTo>
                    <a:cubicBezTo>
                      <a:pt x="330" y="89"/>
                      <a:pt x="335" y="85"/>
                      <a:pt x="335" y="85"/>
                    </a:cubicBezTo>
                    <a:cubicBezTo>
                      <a:pt x="327" y="87"/>
                      <a:pt x="321" y="88"/>
                      <a:pt x="316" y="88"/>
                    </a:cubicBezTo>
                    <a:lnTo>
                      <a:pt x="316" y="88"/>
                    </a:lnTo>
                    <a:cubicBezTo>
                      <a:pt x="318" y="87"/>
                      <a:pt x="321" y="86"/>
                      <a:pt x="323" y="86"/>
                    </a:cubicBezTo>
                    <a:cubicBezTo>
                      <a:pt x="326" y="85"/>
                      <a:pt x="328" y="84"/>
                      <a:pt x="330" y="83"/>
                    </a:cubicBezTo>
                    <a:cubicBezTo>
                      <a:pt x="332" y="83"/>
                      <a:pt x="334" y="83"/>
                      <a:pt x="336" y="82"/>
                    </a:cubicBezTo>
                    <a:cubicBezTo>
                      <a:pt x="335" y="83"/>
                      <a:pt x="334" y="84"/>
                      <a:pt x="334" y="84"/>
                    </a:cubicBezTo>
                    <a:cubicBezTo>
                      <a:pt x="336" y="83"/>
                      <a:pt x="337" y="82"/>
                      <a:pt x="338" y="81"/>
                    </a:cubicBezTo>
                    <a:cubicBezTo>
                      <a:pt x="345" y="79"/>
                      <a:pt x="350" y="75"/>
                      <a:pt x="350" y="75"/>
                    </a:cubicBezTo>
                    <a:cubicBezTo>
                      <a:pt x="348" y="76"/>
                      <a:pt x="344" y="78"/>
                      <a:pt x="340" y="79"/>
                    </a:cubicBezTo>
                    <a:lnTo>
                      <a:pt x="341" y="77"/>
                    </a:lnTo>
                    <a:cubicBezTo>
                      <a:pt x="348" y="74"/>
                      <a:pt x="352" y="71"/>
                      <a:pt x="354" y="68"/>
                    </a:cubicBezTo>
                    <a:cubicBezTo>
                      <a:pt x="355" y="71"/>
                      <a:pt x="356" y="73"/>
                      <a:pt x="356" y="73"/>
                    </a:cubicBezTo>
                    <a:cubicBezTo>
                      <a:pt x="356" y="71"/>
                      <a:pt x="355" y="69"/>
                      <a:pt x="355" y="67"/>
                    </a:cubicBezTo>
                    <a:cubicBezTo>
                      <a:pt x="356" y="64"/>
                      <a:pt x="356" y="63"/>
                      <a:pt x="356" y="63"/>
                    </a:cubicBezTo>
                    <a:cubicBezTo>
                      <a:pt x="356" y="64"/>
                      <a:pt x="355" y="65"/>
                      <a:pt x="355" y="66"/>
                    </a:cubicBezTo>
                    <a:cubicBezTo>
                      <a:pt x="352" y="58"/>
                      <a:pt x="345" y="52"/>
                      <a:pt x="335" y="51"/>
                    </a:cubicBezTo>
                    <a:cubicBezTo>
                      <a:pt x="334" y="51"/>
                      <a:pt x="333" y="51"/>
                      <a:pt x="332" y="51"/>
                    </a:cubicBezTo>
                    <a:cubicBezTo>
                      <a:pt x="329" y="51"/>
                      <a:pt x="326" y="51"/>
                      <a:pt x="324" y="52"/>
                    </a:cubicBezTo>
                    <a:cubicBezTo>
                      <a:pt x="328" y="48"/>
                      <a:pt x="332" y="47"/>
                      <a:pt x="335" y="47"/>
                    </a:cubicBezTo>
                    <a:cubicBezTo>
                      <a:pt x="338" y="47"/>
                      <a:pt x="339" y="48"/>
                      <a:pt x="339" y="48"/>
                    </a:cubicBezTo>
                    <a:cubicBezTo>
                      <a:pt x="336" y="46"/>
                      <a:pt x="333" y="44"/>
                      <a:pt x="330" y="43"/>
                    </a:cubicBezTo>
                    <a:cubicBezTo>
                      <a:pt x="333" y="42"/>
                      <a:pt x="335" y="41"/>
                      <a:pt x="336" y="39"/>
                    </a:cubicBezTo>
                    <a:cubicBezTo>
                      <a:pt x="342" y="38"/>
                      <a:pt x="346" y="37"/>
                      <a:pt x="348" y="37"/>
                    </a:cubicBezTo>
                    <a:cubicBezTo>
                      <a:pt x="349" y="37"/>
                      <a:pt x="350" y="37"/>
                      <a:pt x="350" y="37"/>
                    </a:cubicBezTo>
                    <a:cubicBezTo>
                      <a:pt x="348" y="37"/>
                      <a:pt x="347" y="37"/>
                      <a:pt x="345" y="37"/>
                    </a:cubicBezTo>
                    <a:cubicBezTo>
                      <a:pt x="343" y="37"/>
                      <a:pt x="341" y="37"/>
                      <a:pt x="339" y="37"/>
                    </a:cubicBezTo>
                    <a:cubicBezTo>
                      <a:pt x="340" y="36"/>
                      <a:pt x="342" y="34"/>
                      <a:pt x="343" y="32"/>
                    </a:cubicBezTo>
                    <a:cubicBezTo>
                      <a:pt x="347" y="33"/>
                      <a:pt x="350" y="33"/>
                      <a:pt x="352" y="33"/>
                    </a:cubicBezTo>
                    <a:cubicBezTo>
                      <a:pt x="356" y="33"/>
                      <a:pt x="357" y="31"/>
                      <a:pt x="357" y="31"/>
                    </a:cubicBezTo>
                    <a:cubicBezTo>
                      <a:pt x="356" y="32"/>
                      <a:pt x="355" y="32"/>
                      <a:pt x="354" y="32"/>
                    </a:cubicBezTo>
                    <a:cubicBezTo>
                      <a:pt x="352" y="32"/>
                      <a:pt x="349" y="31"/>
                      <a:pt x="345" y="29"/>
                    </a:cubicBezTo>
                    <a:cubicBezTo>
                      <a:pt x="346" y="28"/>
                      <a:pt x="347" y="26"/>
                      <a:pt x="348" y="25"/>
                    </a:cubicBezTo>
                    <a:cubicBezTo>
                      <a:pt x="351" y="20"/>
                      <a:pt x="354" y="20"/>
                      <a:pt x="355" y="20"/>
                    </a:cubicBezTo>
                    <a:lnTo>
                      <a:pt x="355" y="20"/>
                    </a:lnTo>
                    <a:cubicBezTo>
                      <a:pt x="355" y="19"/>
                      <a:pt x="354" y="19"/>
                      <a:pt x="353" y="19"/>
                    </a:cubicBezTo>
                    <a:cubicBezTo>
                      <a:pt x="350" y="19"/>
                      <a:pt x="347" y="24"/>
                      <a:pt x="342" y="28"/>
                    </a:cubicBezTo>
                    <a:cubicBezTo>
                      <a:pt x="338" y="27"/>
                      <a:pt x="332" y="25"/>
                      <a:pt x="324" y="24"/>
                    </a:cubicBezTo>
                    <a:cubicBezTo>
                      <a:pt x="327" y="22"/>
                      <a:pt x="329" y="21"/>
                      <a:pt x="331" y="21"/>
                    </a:cubicBezTo>
                    <a:cubicBezTo>
                      <a:pt x="335" y="21"/>
                      <a:pt x="339" y="24"/>
                      <a:pt x="339" y="24"/>
                    </a:cubicBezTo>
                    <a:cubicBezTo>
                      <a:pt x="336" y="21"/>
                      <a:pt x="333" y="19"/>
                      <a:pt x="330" y="19"/>
                    </a:cubicBezTo>
                    <a:cubicBezTo>
                      <a:pt x="327" y="19"/>
                      <a:pt x="324" y="21"/>
                      <a:pt x="321" y="23"/>
                    </a:cubicBezTo>
                    <a:cubicBezTo>
                      <a:pt x="320" y="23"/>
                      <a:pt x="318" y="23"/>
                      <a:pt x="316" y="23"/>
                    </a:cubicBezTo>
                    <a:cubicBezTo>
                      <a:pt x="315" y="23"/>
                      <a:pt x="313" y="23"/>
                      <a:pt x="312" y="23"/>
                    </a:cubicBezTo>
                    <a:cubicBezTo>
                      <a:pt x="304" y="23"/>
                      <a:pt x="296" y="24"/>
                      <a:pt x="290" y="25"/>
                    </a:cubicBezTo>
                    <a:cubicBezTo>
                      <a:pt x="322" y="9"/>
                      <a:pt x="340" y="8"/>
                      <a:pt x="344" y="8"/>
                    </a:cubicBezTo>
                    <a:lnTo>
                      <a:pt x="345" y="8"/>
                    </a:lnTo>
                    <a:cubicBezTo>
                      <a:pt x="343" y="7"/>
                      <a:pt x="341" y="7"/>
                      <a:pt x="340" y="7"/>
                    </a:cubicBezTo>
                    <a:cubicBezTo>
                      <a:pt x="324" y="7"/>
                      <a:pt x="294" y="19"/>
                      <a:pt x="278" y="27"/>
                    </a:cubicBezTo>
                    <a:cubicBezTo>
                      <a:pt x="269" y="32"/>
                      <a:pt x="262" y="34"/>
                      <a:pt x="256" y="35"/>
                    </a:cubicBezTo>
                    <a:lnTo>
                      <a:pt x="255" y="34"/>
                    </a:lnTo>
                    <a:cubicBezTo>
                      <a:pt x="251" y="33"/>
                      <a:pt x="248" y="30"/>
                      <a:pt x="245" y="27"/>
                    </a:cubicBezTo>
                    <a:cubicBezTo>
                      <a:pt x="249" y="28"/>
                      <a:pt x="252" y="29"/>
                      <a:pt x="255" y="29"/>
                    </a:cubicBezTo>
                    <a:cubicBezTo>
                      <a:pt x="260" y="31"/>
                      <a:pt x="263" y="32"/>
                      <a:pt x="263" y="32"/>
                    </a:cubicBezTo>
                    <a:lnTo>
                      <a:pt x="264" y="32"/>
                    </a:lnTo>
                    <a:cubicBezTo>
                      <a:pt x="261" y="31"/>
                      <a:pt x="259" y="30"/>
                      <a:pt x="257" y="29"/>
                    </a:cubicBezTo>
                    <a:cubicBezTo>
                      <a:pt x="258" y="29"/>
                      <a:pt x="259" y="29"/>
                      <a:pt x="260" y="29"/>
                    </a:cubicBezTo>
                    <a:cubicBezTo>
                      <a:pt x="275" y="29"/>
                      <a:pt x="273" y="21"/>
                      <a:pt x="273" y="21"/>
                    </a:cubicBezTo>
                    <a:cubicBezTo>
                      <a:pt x="273" y="21"/>
                      <a:pt x="272" y="26"/>
                      <a:pt x="265" y="26"/>
                    </a:cubicBezTo>
                    <a:cubicBezTo>
                      <a:pt x="262" y="26"/>
                      <a:pt x="258" y="25"/>
                      <a:pt x="252" y="22"/>
                    </a:cubicBezTo>
                    <a:cubicBezTo>
                      <a:pt x="249" y="20"/>
                      <a:pt x="246" y="19"/>
                      <a:pt x="244" y="18"/>
                    </a:cubicBezTo>
                    <a:cubicBezTo>
                      <a:pt x="241" y="16"/>
                      <a:pt x="238" y="13"/>
                      <a:pt x="234" y="10"/>
                    </a:cubicBezTo>
                    <a:cubicBezTo>
                      <a:pt x="229" y="7"/>
                      <a:pt x="223" y="6"/>
                      <a:pt x="218" y="6"/>
                    </a:cubicBezTo>
                    <a:cubicBezTo>
                      <a:pt x="217" y="6"/>
                      <a:pt x="215" y="6"/>
                      <a:pt x="214" y="6"/>
                    </a:cubicBezTo>
                    <a:cubicBezTo>
                      <a:pt x="212" y="6"/>
                      <a:pt x="211" y="5"/>
                      <a:pt x="209" y="4"/>
                    </a:cubicBezTo>
                    <a:cubicBezTo>
                      <a:pt x="207" y="4"/>
                      <a:pt x="205" y="3"/>
                      <a:pt x="204" y="3"/>
                    </a:cubicBezTo>
                    <a:cubicBezTo>
                      <a:pt x="206" y="2"/>
                      <a:pt x="209" y="1"/>
                      <a:pt x="212" y="1"/>
                    </a:cubicBezTo>
                    <a:cubicBezTo>
                      <a:pt x="213" y="0"/>
                      <a:pt x="215" y="0"/>
                      <a:pt x="216" y="0"/>
                    </a:cubicBezTo>
                    <a:cubicBezTo>
                      <a:pt x="218" y="0"/>
                      <a:pt x="219" y="0"/>
                      <a:pt x="220" y="1"/>
                    </a:cubicBezTo>
                    <a:cubicBezTo>
                      <a:pt x="219" y="0"/>
                      <a:pt x="217" y="0"/>
                      <a:pt x="215" y="0"/>
                    </a:cubicBezTo>
                    <a:lnTo>
                      <a:pt x="214" y="0"/>
                    </a:lnTo>
                    <a:lnTo>
                      <a:pt x="213" y="0"/>
                    </a:lnTo>
                    <a:cubicBezTo>
                      <a:pt x="213" y="0"/>
                      <a:pt x="213" y="0"/>
                      <a:pt x="212" y="0"/>
                    </a:cubicBezTo>
                    <a:cubicBezTo>
                      <a:pt x="212" y="0"/>
                      <a:pt x="211" y="0"/>
                      <a:pt x="21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6" name="Freeform 3996">
                <a:extLst>
                  <a:ext uri="{FF2B5EF4-FFF2-40B4-BE49-F238E27FC236}">
                    <a16:creationId xmlns:a16="http://schemas.microsoft.com/office/drawing/2014/main" id="{CC576ABC-2A88-419D-AF53-2F9C9CA82195}"/>
                  </a:ext>
                </a:extLst>
              </p:cNvPr>
              <p:cNvSpPr>
                <a:spLocks noEditPoints="1"/>
              </p:cNvSpPr>
              <p:nvPr/>
            </p:nvSpPr>
            <p:spPr bwMode="auto">
              <a:xfrm>
                <a:off x="2871" y="4856"/>
                <a:ext cx="34" cy="62"/>
              </a:xfrm>
              <a:custGeom>
                <a:avLst/>
                <a:gdLst>
                  <a:gd name="T0" fmla="*/ 45 w 60"/>
                  <a:gd name="T1" fmla="*/ 46 h 109"/>
                  <a:gd name="T2" fmla="*/ 45 w 60"/>
                  <a:gd name="T3" fmla="*/ 56 h 109"/>
                  <a:gd name="T4" fmla="*/ 45 w 60"/>
                  <a:gd name="T5" fmla="*/ 82 h 109"/>
                  <a:gd name="T6" fmla="*/ 45 w 60"/>
                  <a:gd name="T7" fmla="*/ 85 h 109"/>
                  <a:gd name="T8" fmla="*/ 52 w 60"/>
                  <a:gd name="T9" fmla="*/ 80 h 109"/>
                  <a:gd name="T10" fmla="*/ 60 w 60"/>
                  <a:gd name="T11" fmla="*/ 75 h 109"/>
                  <a:gd name="T12" fmla="*/ 56 w 60"/>
                  <a:gd name="T13" fmla="*/ 62 h 109"/>
                  <a:gd name="T14" fmla="*/ 51 w 60"/>
                  <a:gd name="T15" fmla="*/ 58 h 109"/>
                  <a:gd name="T16" fmla="*/ 47 w 60"/>
                  <a:gd name="T17" fmla="*/ 50 h 109"/>
                  <a:gd name="T18" fmla="*/ 45 w 60"/>
                  <a:gd name="T19" fmla="*/ 46 h 109"/>
                  <a:gd name="T20" fmla="*/ 27 w 60"/>
                  <a:gd name="T21" fmla="*/ 36 h 109"/>
                  <a:gd name="T22" fmla="*/ 27 w 60"/>
                  <a:gd name="T23" fmla="*/ 46 h 109"/>
                  <a:gd name="T24" fmla="*/ 27 w 60"/>
                  <a:gd name="T25" fmla="*/ 109 h 109"/>
                  <a:gd name="T26" fmla="*/ 29 w 60"/>
                  <a:gd name="T27" fmla="*/ 108 h 109"/>
                  <a:gd name="T28" fmla="*/ 29 w 60"/>
                  <a:gd name="T29" fmla="*/ 45 h 109"/>
                  <a:gd name="T30" fmla="*/ 29 w 60"/>
                  <a:gd name="T31" fmla="*/ 44 h 109"/>
                  <a:gd name="T32" fmla="*/ 27 w 60"/>
                  <a:gd name="T33" fmla="*/ 36 h 109"/>
                  <a:gd name="T34" fmla="*/ 33 w 60"/>
                  <a:gd name="T35" fmla="*/ 34 h 109"/>
                  <a:gd name="T36" fmla="*/ 36 w 60"/>
                  <a:gd name="T37" fmla="*/ 44 h 109"/>
                  <a:gd name="T38" fmla="*/ 36 w 60"/>
                  <a:gd name="T39" fmla="*/ 45 h 109"/>
                  <a:gd name="T40" fmla="*/ 35 w 60"/>
                  <a:gd name="T41" fmla="*/ 105 h 109"/>
                  <a:gd name="T42" fmla="*/ 37 w 60"/>
                  <a:gd name="T43" fmla="*/ 104 h 109"/>
                  <a:gd name="T44" fmla="*/ 37 w 60"/>
                  <a:gd name="T45" fmla="*/ 40 h 109"/>
                  <a:gd name="T46" fmla="*/ 37 w 60"/>
                  <a:gd name="T47" fmla="*/ 38 h 109"/>
                  <a:gd name="T48" fmla="*/ 33 w 60"/>
                  <a:gd name="T49" fmla="*/ 34 h 109"/>
                  <a:gd name="T50" fmla="*/ 0 w 60"/>
                  <a:gd name="T51" fmla="*/ 0 h 109"/>
                  <a:gd name="T52" fmla="*/ 0 w 60"/>
                  <a:gd name="T53" fmla="*/ 9 h 109"/>
                  <a:gd name="T54" fmla="*/ 19 w 60"/>
                  <a:gd name="T55" fmla="*/ 35 h 109"/>
                  <a:gd name="T56" fmla="*/ 19 w 60"/>
                  <a:gd name="T57" fmla="*/ 27 h 109"/>
                  <a:gd name="T58" fmla="*/ 19 w 60"/>
                  <a:gd name="T59" fmla="*/ 23 h 109"/>
                  <a:gd name="T60" fmla="*/ 11 w 60"/>
                  <a:gd name="T61" fmla="*/ 13 h 109"/>
                  <a:gd name="T62" fmla="*/ 0 w 60"/>
                  <a:gd name="T6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109">
                    <a:moveTo>
                      <a:pt x="45" y="46"/>
                    </a:moveTo>
                    <a:cubicBezTo>
                      <a:pt x="45" y="49"/>
                      <a:pt x="45" y="53"/>
                      <a:pt x="45" y="56"/>
                    </a:cubicBezTo>
                    <a:cubicBezTo>
                      <a:pt x="45" y="64"/>
                      <a:pt x="45" y="73"/>
                      <a:pt x="45" y="82"/>
                    </a:cubicBezTo>
                    <a:lnTo>
                      <a:pt x="45" y="85"/>
                    </a:lnTo>
                    <a:cubicBezTo>
                      <a:pt x="47" y="83"/>
                      <a:pt x="50" y="81"/>
                      <a:pt x="52" y="80"/>
                    </a:cubicBezTo>
                    <a:cubicBezTo>
                      <a:pt x="56" y="79"/>
                      <a:pt x="60" y="75"/>
                      <a:pt x="60" y="75"/>
                    </a:cubicBezTo>
                    <a:cubicBezTo>
                      <a:pt x="60" y="75"/>
                      <a:pt x="58" y="66"/>
                      <a:pt x="56" y="62"/>
                    </a:cubicBezTo>
                    <a:cubicBezTo>
                      <a:pt x="53" y="59"/>
                      <a:pt x="51" y="58"/>
                      <a:pt x="51" y="58"/>
                    </a:cubicBezTo>
                    <a:cubicBezTo>
                      <a:pt x="51" y="58"/>
                      <a:pt x="50" y="56"/>
                      <a:pt x="47" y="50"/>
                    </a:cubicBezTo>
                    <a:cubicBezTo>
                      <a:pt x="47" y="49"/>
                      <a:pt x="46" y="48"/>
                      <a:pt x="45" y="46"/>
                    </a:cubicBezTo>
                    <a:close/>
                    <a:moveTo>
                      <a:pt x="27" y="36"/>
                    </a:moveTo>
                    <a:cubicBezTo>
                      <a:pt x="27" y="39"/>
                      <a:pt x="27" y="42"/>
                      <a:pt x="27" y="46"/>
                    </a:cubicBezTo>
                    <a:cubicBezTo>
                      <a:pt x="27" y="67"/>
                      <a:pt x="27" y="88"/>
                      <a:pt x="27" y="109"/>
                    </a:cubicBezTo>
                    <a:cubicBezTo>
                      <a:pt x="28" y="109"/>
                      <a:pt x="28" y="109"/>
                      <a:pt x="29" y="108"/>
                    </a:cubicBezTo>
                    <a:cubicBezTo>
                      <a:pt x="29" y="87"/>
                      <a:pt x="29" y="66"/>
                      <a:pt x="29" y="45"/>
                    </a:cubicBezTo>
                    <a:lnTo>
                      <a:pt x="29" y="44"/>
                    </a:lnTo>
                    <a:cubicBezTo>
                      <a:pt x="29" y="41"/>
                      <a:pt x="29" y="39"/>
                      <a:pt x="27" y="36"/>
                    </a:cubicBezTo>
                    <a:close/>
                    <a:moveTo>
                      <a:pt x="33" y="34"/>
                    </a:moveTo>
                    <a:cubicBezTo>
                      <a:pt x="35" y="37"/>
                      <a:pt x="36" y="41"/>
                      <a:pt x="36" y="44"/>
                    </a:cubicBezTo>
                    <a:lnTo>
                      <a:pt x="36" y="45"/>
                    </a:lnTo>
                    <a:cubicBezTo>
                      <a:pt x="35" y="65"/>
                      <a:pt x="35" y="85"/>
                      <a:pt x="35" y="105"/>
                    </a:cubicBezTo>
                    <a:cubicBezTo>
                      <a:pt x="36" y="104"/>
                      <a:pt x="37" y="104"/>
                      <a:pt x="37" y="104"/>
                    </a:cubicBezTo>
                    <a:cubicBezTo>
                      <a:pt x="37" y="82"/>
                      <a:pt x="37" y="61"/>
                      <a:pt x="37" y="40"/>
                    </a:cubicBezTo>
                    <a:lnTo>
                      <a:pt x="37" y="38"/>
                    </a:lnTo>
                    <a:cubicBezTo>
                      <a:pt x="36" y="36"/>
                      <a:pt x="35" y="35"/>
                      <a:pt x="33" y="34"/>
                    </a:cubicBezTo>
                    <a:close/>
                    <a:moveTo>
                      <a:pt x="0" y="0"/>
                    </a:moveTo>
                    <a:lnTo>
                      <a:pt x="0" y="9"/>
                    </a:lnTo>
                    <a:cubicBezTo>
                      <a:pt x="7" y="17"/>
                      <a:pt x="14" y="25"/>
                      <a:pt x="19" y="35"/>
                    </a:cubicBezTo>
                    <a:cubicBezTo>
                      <a:pt x="19" y="32"/>
                      <a:pt x="19" y="30"/>
                      <a:pt x="19" y="27"/>
                    </a:cubicBezTo>
                    <a:cubicBezTo>
                      <a:pt x="19" y="26"/>
                      <a:pt x="19" y="24"/>
                      <a:pt x="19" y="23"/>
                    </a:cubicBezTo>
                    <a:cubicBezTo>
                      <a:pt x="17" y="20"/>
                      <a:pt x="14" y="16"/>
                      <a:pt x="11" y="13"/>
                    </a:cubicBezTo>
                    <a:cubicBezTo>
                      <a:pt x="8" y="8"/>
                      <a:pt x="4" y="4"/>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7" name="Freeform 3997">
                <a:extLst>
                  <a:ext uri="{FF2B5EF4-FFF2-40B4-BE49-F238E27FC236}">
                    <a16:creationId xmlns:a16="http://schemas.microsoft.com/office/drawing/2014/main" id="{7C20EA2B-59AA-4397-876C-DE3A1FD6D37F}"/>
                  </a:ext>
                </a:extLst>
              </p:cNvPr>
              <p:cNvSpPr>
                <a:spLocks noEditPoints="1"/>
              </p:cNvSpPr>
              <p:nvPr/>
            </p:nvSpPr>
            <p:spPr bwMode="auto">
              <a:xfrm>
                <a:off x="2623" y="4614"/>
                <a:ext cx="268" cy="406"/>
              </a:xfrm>
              <a:custGeom>
                <a:avLst/>
                <a:gdLst>
                  <a:gd name="T0" fmla="*/ 117 w 474"/>
                  <a:gd name="T1" fmla="*/ 716 h 716"/>
                  <a:gd name="T2" fmla="*/ 0 w 474"/>
                  <a:gd name="T3" fmla="*/ 680 h 716"/>
                  <a:gd name="T4" fmla="*/ 12 w 474"/>
                  <a:gd name="T5" fmla="*/ 678 h 716"/>
                  <a:gd name="T6" fmla="*/ 16 w 474"/>
                  <a:gd name="T7" fmla="*/ 690 h 716"/>
                  <a:gd name="T8" fmla="*/ 24 w 474"/>
                  <a:gd name="T9" fmla="*/ 681 h 716"/>
                  <a:gd name="T10" fmla="*/ 43 w 474"/>
                  <a:gd name="T11" fmla="*/ 666 h 716"/>
                  <a:gd name="T12" fmla="*/ 30 w 474"/>
                  <a:gd name="T13" fmla="*/ 666 h 716"/>
                  <a:gd name="T14" fmla="*/ 76 w 474"/>
                  <a:gd name="T15" fmla="*/ 658 h 716"/>
                  <a:gd name="T16" fmla="*/ 83 w 474"/>
                  <a:gd name="T17" fmla="*/ 709 h 716"/>
                  <a:gd name="T18" fmla="*/ 113 w 474"/>
                  <a:gd name="T19" fmla="*/ 567 h 716"/>
                  <a:gd name="T20" fmla="*/ 170 w 474"/>
                  <a:gd name="T21" fmla="*/ 572 h 716"/>
                  <a:gd name="T22" fmla="*/ 192 w 474"/>
                  <a:gd name="T23" fmla="*/ 425 h 716"/>
                  <a:gd name="T24" fmla="*/ 192 w 474"/>
                  <a:gd name="T25" fmla="*/ 431 h 716"/>
                  <a:gd name="T26" fmla="*/ 194 w 474"/>
                  <a:gd name="T27" fmla="*/ 435 h 716"/>
                  <a:gd name="T28" fmla="*/ 197 w 474"/>
                  <a:gd name="T29" fmla="*/ 426 h 716"/>
                  <a:gd name="T30" fmla="*/ 320 w 474"/>
                  <a:gd name="T31" fmla="*/ 413 h 716"/>
                  <a:gd name="T32" fmla="*/ 278 w 474"/>
                  <a:gd name="T33" fmla="*/ 587 h 716"/>
                  <a:gd name="T34" fmla="*/ 284 w 474"/>
                  <a:gd name="T35" fmla="*/ 472 h 716"/>
                  <a:gd name="T36" fmla="*/ 378 w 474"/>
                  <a:gd name="T37" fmla="*/ 390 h 716"/>
                  <a:gd name="T38" fmla="*/ 465 w 474"/>
                  <a:gd name="T39" fmla="*/ 463 h 716"/>
                  <a:gd name="T40" fmla="*/ 474 w 474"/>
                  <a:gd name="T41" fmla="*/ 471 h 716"/>
                  <a:gd name="T42" fmla="*/ 376 w 474"/>
                  <a:gd name="T43" fmla="*/ 383 h 716"/>
                  <a:gd name="T44" fmla="*/ 397 w 474"/>
                  <a:gd name="T45" fmla="*/ 374 h 716"/>
                  <a:gd name="T46" fmla="*/ 257 w 474"/>
                  <a:gd name="T47" fmla="*/ 353 h 716"/>
                  <a:gd name="T48" fmla="*/ 249 w 474"/>
                  <a:gd name="T49" fmla="*/ 394 h 716"/>
                  <a:gd name="T50" fmla="*/ 257 w 474"/>
                  <a:gd name="T51" fmla="*/ 360 h 716"/>
                  <a:gd name="T52" fmla="*/ 257 w 474"/>
                  <a:gd name="T53" fmla="*/ 353 h 716"/>
                  <a:gd name="T54" fmla="*/ 195 w 474"/>
                  <a:gd name="T55" fmla="*/ 192 h 716"/>
                  <a:gd name="T56" fmla="*/ 192 w 474"/>
                  <a:gd name="T57" fmla="*/ 231 h 716"/>
                  <a:gd name="T58" fmla="*/ 201 w 474"/>
                  <a:gd name="T59" fmla="*/ 192 h 716"/>
                  <a:gd name="T60" fmla="*/ 176 w 474"/>
                  <a:gd name="T61" fmla="*/ 164 h 716"/>
                  <a:gd name="T62" fmla="*/ 207 w 474"/>
                  <a:gd name="T63" fmla="*/ 173 h 716"/>
                  <a:gd name="T64" fmla="*/ 213 w 474"/>
                  <a:gd name="T65" fmla="*/ 609 h 716"/>
                  <a:gd name="T66" fmla="*/ 213 w 474"/>
                  <a:gd name="T67" fmla="*/ 169 h 716"/>
                  <a:gd name="T68" fmla="*/ 175 w 474"/>
                  <a:gd name="T69" fmla="*/ 159 h 716"/>
                  <a:gd name="T70" fmla="*/ 215 w 474"/>
                  <a:gd name="T71" fmla="*/ 22 h 716"/>
                  <a:gd name="T72" fmla="*/ 206 w 474"/>
                  <a:gd name="T73" fmla="*/ 12 h 716"/>
                  <a:gd name="T74" fmla="*/ 202 w 474"/>
                  <a:gd name="T75" fmla="*/ 81 h 716"/>
                  <a:gd name="T76" fmla="*/ 197 w 474"/>
                  <a:gd name="T77" fmla="*/ 101 h 716"/>
                  <a:gd name="T78" fmla="*/ 200 w 474"/>
                  <a:gd name="T79" fmla="*/ 139 h 716"/>
                  <a:gd name="T80" fmla="*/ 176 w 474"/>
                  <a:gd name="T81" fmla="*/ 141 h 716"/>
                  <a:gd name="T82" fmla="*/ 190 w 474"/>
                  <a:gd name="T83" fmla="*/ 147 h 716"/>
                  <a:gd name="T84" fmla="*/ 206 w 474"/>
                  <a:gd name="T85" fmla="*/ 119 h 716"/>
                  <a:gd name="T86" fmla="*/ 202 w 474"/>
                  <a:gd name="T87" fmla="*/ 92 h 716"/>
                  <a:gd name="T88" fmla="*/ 208 w 474"/>
                  <a:gd name="T89" fmla="*/ 82 h 716"/>
                  <a:gd name="T90" fmla="*/ 223 w 474"/>
                  <a:gd name="T91" fmla="*/ 86 h 716"/>
                  <a:gd name="T92" fmla="*/ 223 w 474"/>
                  <a:gd name="T93" fmla="*/ 106 h 716"/>
                  <a:gd name="T94" fmla="*/ 224 w 474"/>
                  <a:gd name="T95" fmla="*/ 146 h 716"/>
                  <a:gd name="T96" fmla="*/ 237 w 474"/>
                  <a:gd name="T97" fmla="*/ 186 h 716"/>
                  <a:gd name="T98" fmla="*/ 242 w 474"/>
                  <a:gd name="T99" fmla="*/ 625 h 716"/>
                  <a:gd name="T100" fmla="*/ 243 w 474"/>
                  <a:gd name="T101" fmla="*/ 151 h 716"/>
                  <a:gd name="T102" fmla="*/ 239 w 474"/>
                  <a:gd name="T103" fmla="*/ 141 h 716"/>
                  <a:gd name="T104" fmla="*/ 229 w 474"/>
                  <a:gd name="T105" fmla="*/ 108 h 716"/>
                  <a:gd name="T106" fmla="*/ 233 w 474"/>
                  <a:gd name="T107" fmla="*/ 97 h 716"/>
                  <a:gd name="T108" fmla="*/ 226 w 474"/>
                  <a:gd name="T109" fmla="*/ 75 h 716"/>
                  <a:gd name="T110" fmla="*/ 224 w 474"/>
                  <a:gd name="T111" fmla="*/ 14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4" h="716">
                    <a:moveTo>
                      <a:pt x="107" y="710"/>
                    </a:moveTo>
                    <a:lnTo>
                      <a:pt x="89" y="710"/>
                    </a:lnTo>
                    <a:lnTo>
                      <a:pt x="84" y="710"/>
                    </a:lnTo>
                    <a:cubicBezTo>
                      <a:pt x="86" y="711"/>
                      <a:pt x="89" y="712"/>
                      <a:pt x="91" y="713"/>
                    </a:cubicBezTo>
                    <a:cubicBezTo>
                      <a:pt x="93" y="714"/>
                      <a:pt x="95" y="715"/>
                      <a:pt x="96" y="716"/>
                    </a:cubicBezTo>
                    <a:lnTo>
                      <a:pt x="117" y="716"/>
                    </a:lnTo>
                    <a:cubicBezTo>
                      <a:pt x="117" y="715"/>
                      <a:pt x="117" y="714"/>
                      <a:pt x="115" y="713"/>
                    </a:cubicBezTo>
                    <a:cubicBezTo>
                      <a:pt x="112" y="712"/>
                      <a:pt x="109" y="711"/>
                      <a:pt x="107" y="710"/>
                    </a:cubicBezTo>
                    <a:close/>
                    <a:moveTo>
                      <a:pt x="4" y="676"/>
                    </a:moveTo>
                    <a:cubicBezTo>
                      <a:pt x="3" y="676"/>
                      <a:pt x="2" y="677"/>
                      <a:pt x="1" y="678"/>
                    </a:cubicBezTo>
                    <a:cubicBezTo>
                      <a:pt x="1" y="678"/>
                      <a:pt x="0" y="679"/>
                      <a:pt x="0" y="680"/>
                    </a:cubicBezTo>
                    <a:lnTo>
                      <a:pt x="0" y="680"/>
                    </a:lnTo>
                    <a:cubicBezTo>
                      <a:pt x="0" y="681"/>
                      <a:pt x="1" y="682"/>
                      <a:pt x="2" y="683"/>
                    </a:cubicBezTo>
                    <a:cubicBezTo>
                      <a:pt x="2" y="683"/>
                      <a:pt x="3" y="684"/>
                      <a:pt x="4" y="684"/>
                    </a:cubicBezTo>
                    <a:lnTo>
                      <a:pt x="4" y="676"/>
                    </a:lnTo>
                    <a:lnTo>
                      <a:pt x="4" y="676"/>
                    </a:lnTo>
                    <a:close/>
                    <a:moveTo>
                      <a:pt x="16" y="676"/>
                    </a:moveTo>
                    <a:cubicBezTo>
                      <a:pt x="14" y="676"/>
                      <a:pt x="12" y="676"/>
                      <a:pt x="12" y="678"/>
                    </a:cubicBezTo>
                    <a:lnTo>
                      <a:pt x="12" y="679"/>
                    </a:lnTo>
                    <a:lnTo>
                      <a:pt x="12" y="679"/>
                    </a:lnTo>
                    <a:cubicBezTo>
                      <a:pt x="11" y="679"/>
                      <a:pt x="11" y="679"/>
                      <a:pt x="10" y="678"/>
                    </a:cubicBezTo>
                    <a:cubicBezTo>
                      <a:pt x="10" y="681"/>
                      <a:pt x="10" y="684"/>
                      <a:pt x="10" y="687"/>
                    </a:cubicBezTo>
                    <a:cubicBezTo>
                      <a:pt x="11" y="688"/>
                      <a:pt x="11" y="688"/>
                      <a:pt x="12" y="688"/>
                    </a:cubicBezTo>
                    <a:cubicBezTo>
                      <a:pt x="14" y="689"/>
                      <a:pt x="15" y="689"/>
                      <a:pt x="16" y="690"/>
                    </a:cubicBezTo>
                    <a:cubicBezTo>
                      <a:pt x="16" y="685"/>
                      <a:pt x="16" y="680"/>
                      <a:pt x="16" y="676"/>
                    </a:cubicBezTo>
                    <a:cubicBezTo>
                      <a:pt x="16" y="676"/>
                      <a:pt x="16" y="676"/>
                      <a:pt x="16" y="676"/>
                    </a:cubicBezTo>
                    <a:close/>
                    <a:moveTo>
                      <a:pt x="31" y="670"/>
                    </a:moveTo>
                    <a:lnTo>
                      <a:pt x="30" y="670"/>
                    </a:lnTo>
                    <a:cubicBezTo>
                      <a:pt x="28" y="670"/>
                      <a:pt x="26" y="671"/>
                      <a:pt x="24" y="672"/>
                    </a:cubicBezTo>
                    <a:cubicBezTo>
                      <a:pt x="24" y="675"/>
                      <a:pt x="24" y="678"/>
                      <a:pt x="24" y="681"/>
                    </a:cubicBezTo>
                    <a:cubicBezTo>
                      <a:pt x="24" y="685"/>
                      <a:pt x="24" y="689"/>
                      <a:pt x="24" y="693"/>
                    </a:cubicBezTo>
                    <a:cubicBezTo>
                      <a:pt x="25" y="693"/>
                      <a:pt x="25" y="693"/>
                      <a:pt x="25" y="693"/>
                    </a:cubicBezTo>
                    <a:cubicBezTo>
                      <a:pt x="27" y="694"/>
                      <a:pt x="29" y="694"/>
                      <a:pt x="31" y="695"/>
                    </a:cubicBezTo>
                    <a:cubicBezTo>
                      <a:pt x="31" y="690"/>
                      <a:pt x="31" y="686"/>
                      <a:pt x="31" y="681"/>
                    </a:cubicBezTo>
                    <a:cubicBezTo>
                      <a:pt x="31" y="677"/>
                      <a:pt x="31" y="674"/>
                      <a:pt x="31" y="670"/>
                    </a:cubicBezTo>
                    <a:close/>
                    <a:moveTo>
                      <a:pt x="43" y="666"/>
                    </a:moveTo>
                    <a:cubicBezTo>
                      <a:pt x="41" y="667"/>
                      <a:pt x="39" y="668"/>
                      <a:pt x="37" y="668"/>
                    </a:cubicBezTo>
                    <a:cubicBezTo>
                      <a:pt x="37" y="678"/>
                      <a:pt x="37" y="687"/>
                      <a:pt x="37" y="697"/>
                    </a:cubicBezTo>
                    <a:cubicBezTo>
                      <a:pt x="37" y="697"/>
                      <a:pt x="38" y="697"/>
                      <a:pt x="38" y="697"/>
                    </a:cubicBezTo>
                    <a:cubicBezTo>
                      <a:pt x="40" y="697"/>
                      <a:pt x="42" y="698"/>
                      <a:pt x="43" y="698"/>
                    </a:cubicBezTo>
                    <a:cubicBezTo>
                      <a:pt x="43" y="688"/>
                      <a:pt x="43" y="677"/>
                      <a:pt x="43" y="666"/>
                    </a:cubicBezTo>
                    <a:close/>
                    <a:moveTo>
                      <a:pt x="30" y="666"/>
                    </a:moveTo>
                    <a:lnTo>
                      <a:pt x="29" y="667"/>
                    </a:lnTo>
                    <a:cubicBezTo>
                      <a:pt x="30" y="668"/>
                      <a:pt x="30" y="668"/>
                      <a:pt x="31" y="669"/>
                    </a:cubicBezTo>
                    <a:lnTo>
                      <a:pt x="31" y="666"/>
                    </a:lnTo>
                    <a:cubicBezTo>
                      <a:pt x="31" y="666"/>
                      <a:pt x="30" y="666"/>
                      <a:pt x="30" y="666"/>
                    </a:cubicBezTo>
                    <a:close/>
                    <a:moveTo>
                      <a:pt x="83" y="652"/>
                    </a:moveTo>
                    <a:cubicBezTo>
                      <a:pt x="80" y="654"/>
                      <a:pt x="78" y="656"/>
                      <a:pt x="76" y="658"/>
                    </a:cubicBezTo>
                    <a:lnTo>
                      <a:pt x="76" y="673"/>
                    </a:lnTo>
                    <a:cubicBezTo>
                      <a:pt x="76" y="685"/>
                      <a:pt x="76" y="696"/>
                      <a:pt x="76" y="707"/>
                    </a:cubicBezTo>
                    <a:cubicBezTo>
                      <a:pt x="77" y="707"/>
                      <a:pt x="78" y="707"/>
                      <a:pt x="79" y="708"/>
                    </a:cubicBezTo>
                    <a:lnTo>
                      <a:pt x="80" y="708"/>
                    </a:lnTo>
                    <a:cubicBezTo>
                      <a:pt x="81" y="708"/>
                      <a:pt x="82" y="709"/>
                      <a:pt x="83" y="709"/>
                    </a:cubicBezTo>
                    <a:cubicBezTo>
                      <a:pt x="83" y="709"/>
                      <a:pt x="83" y="709"/>
                      <a:pt x="83" y="709"/>
                    </a:cubicBezTo>
                    <a:lnTo>
                      <a:pt x="83" y="673"/>
                    </a:lnTo>
                    <a:lnTo>
                      <a:pt x="83" y="652"/>
                    </a:lnTo>
                    <a:close/>
                    <a:moveTo>
                      <a:pt x="136" y="551"/>
                    </a:moveTo>
                    <a:cubicBezTo>
                      <a:pt x="131" y="551"/>
                      <a:pt x="128" y="553"/>
                      <a:pt x="122" y="556"/>
                    </a:cubicBezTo>
                    <a:cubicBezTo>
                      <a:pt x="119" y="557"/>
                      <a:pt x="117" y="558"/>
                      <a:pt x="115" y="559"/>
                    </a:cubicBezTo>
                    <a:cubicBezTo>
                      <a:pt x="114" y="561"/>
                      <a:pt x="114" y="564"/>
                      <a:pt x="113" y="567"/>
                    </a:cubicBezTo>
                    <a:cubicBezTo>
                      <a:pt x="117" y="565"/>
                      <a:pt x="121" y="563"/>
                      <a:pt x="124" y="562"/>
                    </a:cubicBezTo>
                    <a:cubicBezTo>
                      <a:pt x="130" y="559"/>
                      <a:pt x="133" y="558"/>
                      <a:pt x="136" y="558"/>
                    </a:cubicBezTo>
                    <a:lnTo>
                      <a:pt x="136" y="558"/>
                    </a:lnTo>
                    <a:lnTo>
                      <a:pt x="136" y="558"/>
                    </a:lnTo>
                    <a:cubicBezTo>
                      <a:pt x="138" y="558"/>
                      <a:pt x="141" y="559"/>
                      <a:pt x="147" y="561"/>
                    </a:cubicBezTo>
                    <a:cubicBezTo>
                      <a:pt x="154" y="565"/>
                      <a:pt x="162" y="569"/>
                      <a:pt x="170" y="572"/>
                    </a:cubicBezTo>
                    <a:cubicBezTo>
                      <a:pt x="170" y="572"/>
                      <a:pt x="170" y="572"/>
                      <a:pt x="170" y="572"/>
                    </a:cubicBezTo>
                    <a:cubicBezTo>
                      <a:pt x="171" y="570"/>
                      <a:pt x="172" y="568"/>
                      <a:pt x="172" y="566"/>
                    </a:cubicBezTo>
                    <a:cubicBezTo>
                      <a:pt x="165" y="563"/>
                      <a:pt x="157" y="559"/>
                      <a:pt x="149" y="556"/>
                    </a:cubicBezTo>
                    <a:cubicBezTo>
                      <a:pt x="143" y="553"/>
                      <a:pt x="140" y="551"/>
                      <a:pt x="136" y="551"/>
                    </a:cubicBezTo>
                    <a:close/>
                    <a:moveTo>
                      <a:pt x="192" y="425"/>
                    </a:moveTo>
                    <a:lnTo>
                      <a:pt x="192" y="425"/>
                    </a:lnTo>
                    <a:cubicBezTo>
                      <a:pt x="173" y="425"/>
                      <a:pt x="153" y="425"/>
                      <a:pt x="134" y="425"/>
                    </a:cubicBezTo>
                    <a:lnTo>
                      <a:pt x="125" y="425"/>
                    </a:lnTo>
                    <a:cubicBezTo>
                      <a:pt x="125" y="425"/>
                      <a:pt x="125" y="425"/>
                      <a:pt x="125" y="426"/>
                    </a:cubicBezTo>
                    <a:cubicBezTo>
                      <a:pt x="125" y="427"/>
                      <a:pt x="124" y="429"/>
                      <a:pt x="123" y="431"/>
                    </a:cubicBezTo>
                    <a:lnTo>
                      <a:pt x="134" y="431"/>
                    </a:lnTo>
                    <a:cubicBezTo>
                      <a:pt x="153" y="431"/>
                      <a:pt x="173" y="431"/>
                      <a:pt x="192" y="431"/>
                    </a:cubicBezTo>
                    <a:lnTo>
                      <a:pt x="192" y="431"/>
                    </a:lnTo>
                    <a:lnTo>
                      <a:pt x="192" y="431"/>
                    </a:lnTo>
                    <a:lnTo>
                      <a:pt x="192" y="431"/>
                    </a:lnTo>
                    <a:cubicBezTo>
                      <a:pt x="193" y="431"/>
                      <a:pt x="193" y="431"/>
                      <a:pt x="194" y="431"/>
                    </a:cubicBezTo>
                    <a:cubicBezTo>
                      <a:pt x="194" y="432"/>
                      <a:pt x="194" y="432"/>
                      <a:pt x="194" y="432"/>
                    </a:cubicBezTo>
                    <a:cubicBezTo>
                      <a:pt x="194" y="433"/>
                      <a:pt x="194" y="434"/>
                      <a:pt x="194" y="435"/>
                    </a:cubicBezTo>
                    <a:cubicBezTo>
                      <a:pt x="194" y="440"/>
                      <a:pt x="194" y="446"/>
                      <a:pt x="194" y="451"/>
                    </a:cubicBezTo>
                    <a:cubicBezTo>
                      <a:pt x="195" y="450"/>
                      <a:pt x="195" y="449"/>
                      <a:pt x="196" y="448"/>
                    </a:cubicBezTo>
                    <a:cubicBezTo>
                      <a:pt x="197" y="449"/>
                      <a:pt x="199" y="449"/>
                      <a:pt x="200" y="450"/>
                    </a:cubicBezTo>
                    <a:cubicBezTo>
                      <a:pt x="200" y="445"/>
                      <a:pt x="200" y="440"/>
                      <a:pt x="200" y="435"/>
                    </a:cubicBezTo>
                    <a:cubicBezTo>
                      <a:pt x="200" y="434"/>
                      <a:pt x="200" y="433"/>
                      <a:pt x="200" y="432"/>
                    </a:cubicBezTo>
                    <a:cubicBezTo>
                      <a:pt x="201" y="430"/>
                      <a:pt x="200" y="428"/>
                      <a:pt x="197" y="426"/>
                    </a:cubicBezTo>
                    <a:lnTo>
                      <a:pt x="197" y="425"/>
                    </a:lnTo>
                    <a:lnTo>
                      <a:pt x="196" y="425"/>
                    </a:lnTo>
                    <a:cubicBezTo>
                      <a:pt x="195" y="425"/>
                      <a:pt x="194" y="425"/>
                      <a:pt x="192" y="425"/>
                    </a:cubicBezTo>
                    <a:close/>
                    <a:moveTo>
                      <a:pt x="376" y="383"/>
                    </a:moveTo>
                    <a:cubicBezTo>
                      <a:pt x="375" y="383"/>
                      <a:pt x="374" y="384"/>
                      <a:pt x="373" y="384"/>
                    </a:cubicBezTo>
                    <a:cubicBezTo>
                      <a:pt x="354" y="391"/>
                      <a:pt x="336" y="400"/>
                      <a:pt x="320" y="413"/>
                    </a:cubicBezTo>
                    <a:cubicBezTo>
                      <a:pt x="304" y="426"/>
                      <a:pt x="291" y="441"/>
                      <a:pt x="281" y="460"/>
                    </a:cubicBezTo>
                    <a:cubicBezTo>
                      <a:pt x="279" y="464"/>
                      <a:pt x="278" y="468"/>
                      <a:pt x="278" y="472"/>
                    </a:cubicBezTo>
                    <a:lnTo>
                      <a:pt x="278" y="472"/>
                    </a:lnTo>
                    <a:lnTo>
                      <a:pt x="278" y="472"/>
                    </a:lnTo>
                    <a:cubicBezTo>
                      <a:pt x="278" y="491"/>
                      <a:pt x="278" y="511"/>
                      <a:pt x="278" y="530"/>
                    </a:cubicBezTo>
                    <a:cubicBezTo>
                      <a:pt x="278" y="549"/>
                      <a:pt x="278" y="568"/>
                      <a:pt x="278" y="587"/>
                    </a:cubicBezTo>
                    <a:cubicBezTo>
                      <a:pt x="278" y="599"/>
                      <a:pt x="278" y="611"/>
                      <a:pt x="278" y="623"/>
                    </a:cubicBezTo>
                    <a:cubicBezTo>
                      <a:pt x="280" y="622"/>
                      <a:pt x="282" y="622"/>
                      <a:pt x="284" y="622"/>
                    </a:cubicBezTo>
                    <a:cubicBezTo>
                      <a:pt x="284" y="610"/>
                      <a:pt x="284" y="599"/>
                      <a:pt x="284" y="587"/>
                    </a:cubicBezTo>
                    <a:cubicBezTo>
                      <a:pt x="284" y="568"/>
                      <a:pt x="284" y="549"/>
                      <a:pt x="284" y="530"/>
                    </a:cubicBezTo>
                    <a:cubicBezTo>
                      <a:pt x="284" y="511"/>
                      <a:pt x="284" y="491"/>
                      <a:pt x="284" y="472"/>
                    </a:cubicBezTo>
                    <a:lnTo>
                      <a:pt x="284" y="472"/>
                    </a:lnTo>
                    <a:lnTo>
                      <a:pt x="284" y="472"/>
                    </a:lnTo>
                    <a:cubicBezTo>
                      <a:pt x="284" y="469"/>
                      <a:pt x="285" y="466"/>
                      <a:pt x="287" y="463"/>
                    </a:cubicBezTo>
                    <a:cubicBezTo>
                      <a:pt x="296" y="445"/>
                      <a:pt x="309" y="430"/>
                      <a:pt x="324" y="417"/>
                    </a:cubicBezTo>
                    <a:cubicBezTo>
                      <a:pt x="339" y="405"/>
                      <a:pt x="356" y="397"/>
                      <a:pt x="375" y="390"/>
                    </a:cubicBezTo>
                    <a:lnTo>
                      <a:pt x="376" y="390"/>
                    </a:lnTo>
                    <a:cubicBezTo>
                      <a:pt x="377" y="390"/>
                      <a:pt x="377" y="390"/>
                      <a:pt x="378" y="390"/>
                    </a:cubicBezTo>
                    <a:cubicBezTo>
                      <a:pt x="398" y="397"/>
                      <a:pt x="417" y="407"/>
                      <a:pt x="433" y="422"/>
                    </a:cubicBezTo>
                    <a:cubicBezTo>
                      <a:pt x="434" y="423"/>
                      <a:pt x="436" y="425"/>
                      <a:pt x="438" y="427"/>
                    </a:cubicBezTo>
                    <a:cubicBezTo>
                      <a:pt x="442" y="431"/>
                      <a:pt x="446" y="435"/>
                      <a:pt x="449" y="440"/>
                    </a:cubicBezTo>
                    <a:cubicBezTo>
                      <a:pt x="452" y="443"/>
                      <a:pt x="455" y="447"/>
                      <a:pt x="457" y="450"/>
                    </a:cubicBezTo>
                    <a:cubicBezTo>
                      <a:pt x="460" y="454"/>
                      <a:pt x="463" y="458"/>
                      <a:pt x="465" y="462"/>
                    </a:cubicBezTo>
                    <a:cubicBezTo>
                      <a:pt x="465" y="462"/>
                      <a:pt x="465" y="463"/>
                      <a:pt x="465" y="463"/>
                    </a:cubicBezTo>
                    <a:cubicBezTo>
                      <a:pt x="467" y="466"/>
                      <a:pt x="467" y="468"/>
                      <a:pt x="467" y="471"/>
                    </a:cubicBezTo>
                    <a:lnTo>
                      <a:pt x="467" y="472"/>
                    </a:lnTo>
                    <a:cubicBezTo>
                      <a:pt x="467" y="493"/>
                      <a:pt x="467" y="514"/>
                      <a:pt x="467" y="535"/>
                    </a:cubicBezTo>
                    <a:cubicBezTo>
                      <a:pt x="469" y="534"/>
                      <a:pt x="472" y="532"/>
                      <a:pt x="473" y="532"/>
                    </a:cubicBezTo>
                    <a:cubicBezTo>
                      <a:pt x="473" y="512"/>
                      <a:pt x="473" y="492"/>
                      <a:pt x="474" y="472"/>
                    </a:cubicBezTo>
                    <a:lnTo>
                      <a:pt x="474" y="471"/>
                    </a:lnTo>
                    <a:cubicBezTo>
                      <a:pt x="474" y="468"/>
                      <a:pt x="473" y="464"/>
                      <a:pt x="471" y="461"/>
                    </a:cubicBezTo>
                    <a:cubicBezTo>
                      <a:pt x="469" y="459"/>
                      <a:pt x="466" y="456"/>
                      <a:pt x="463" y="453"/>
                    </a:cubicBezTo>
                    <a:cubicBezTo>
                      <a:pt x="458" y="448"/>
                      <a:pt x="438" y="424"/>
                      <a:pt x="423" y="406"/>
                    </a:cubicBezTo>
                    <a:cubicBezTo>
                      <a:pt x="410" y="397"/>
                      <a:pt x="396" y="390"/>
                      <a:pt x="380" y="384"/>
                    </a:cubicBezTo>
                    <a:cubicBezTo>
                      <a:pt x="379" y="384"/>
                      <a:pt x="378" y="383"/>
                      <a:pt x="376" y="383"/>
                    </a:cubicBezTo>
                    <a:lnTo>
                      <a:pt x="376" y="383"/>
                    </a:lnTo>
                    <a:close/>
                    <a:moveTo>
                      <a:pt x="299" y="359"/>
                    </a:moveTo>
                    <a:cubicBezTo>
                      <a:pt x="301" y="362"/>
                      <a:pt x="303" y="364"/>
                      <a:pt x="305" y="367"/>
                    </a:cubicBezTo>
                    <a:cubicBezTo>
                      <a:pt x="314" y="368"/>
                      <a:pt x="322" y="369"/>
                      <a:pt x="330" y="370"/>
                    </a:cubicBezTo>
                    <a:cubicBezTo>
                      <a:pt x="354" y="374"/>
                      <a:pt x="377" y="377"/>
                      <a:pt x="400" y="381"/>
                    </a:cubicBezTo>
                    <a:cubicBezTo>
                      <a:pt x="400" y="380"/>
                      <a:pt x="399" y="379"/>
                      <a:pt x="399" y="378"/>
                    </a:cubicBezTo>
                    <a:cubicBezTo>
                      <a:pt x="399" y="377"/>
                      <a:pt x="398" y="376"/>
                      <a:pt x="397" y="374"/>
                    </a:cubicBezTo>
                    <a:cubicBezTo>
                      <a:pt x="375" y="370"/>
                      <a:pt x="353" y="367"/>
                      <a:pt x="331" y="364"/>
                    </a:cubicBezTo>
                    <a:cubicBezTo>
                      <a:pt x="326" y="363"/>
                      <a:pt x="321" y="363"/>
                      <a:pt x="316" y="362"/>
                    </a:cubicBezTo>
                    <a:cubicBezTo>
                      <a:pt x="314" y="363"/>
                      <a:pt x="312" y="365"/>
                      <a:pt x="311" y="366"/>
                    </a:cubicBezTo>
                    <a:cubicBezTo>
                      <a:pt x="309" y="364"/>
                      <a:pt x="308" y="362"/>
                      <a:pt x="306" y="360"/>
                    </a:cubicBezTo>
                    <a:lnTo>
                      <a:pt x="299" y="359"/>
                    </a:lnTo>
                    <a:close/>
                    <a:moveTo>
                      <a:pt x="257" y="353"/>
                    </a:moveTo>
                    <a:cubicBezTo>
                      <a:pt x="255" y="353"/>
                      <a:pt x="254" y="353"/>
                      <a:pt x="253" y="353"/>
                    </a:cubicBezTo>
                    <a:lnTo>
                      <a:pt x="253" y="353"/>
                    </a:lnTo>
                    <a:lnTo>
                      <a:pt x="250" y="353"/>
                    </a:lnTo>
                    <a:lnTo>
                      <a:pt x="250" y="356"/>
                    </a:lnTo>
                    <a:cubicBezTo>
                      <a:pt x="249" y="359"/>
                      <a:pt x="249" y="362"/>
                      <a:pt x="249" y="364"/>
                    </a:cubicBezTo>
                    <a:cubicBezTo>
                      <a:pt x="249" y="374"/>
                      <a:pt x="249" y="384"/>
                      <a:pt x="249" y="394"/>
                    </a:cubicBezTo>
                    <a:cubicBezTo>
                      <a:pt x="249" y="471"/>
                      <a:pt x="249" y="548"/>
                      <a:pt x="249" y="625"/>
                    </a:cubicBezTo>
                    <a:cubicBezTo>
                      <a:pt x="251" y="625"/>
                      <a:pt x="253" y="625"/>
                      <a:pt x="255" y="625"/>
                    </a:cubicBezTo>
                    <a:cubicBezTo>
                      <a:pt x="255" y="548"/>
                      <a:pt x="255" y="471"/>
                      <a:pt x="255" y="394"/>
                    </a:cubicBezTo>
                    <a:cubicBezTo>
                      <a:pt x="255" y="384"/>
                      <a:pt x="255" y="374"/>
                      <a:pt x="256" y="364"/>
                    </a:cubicBezTo>
                    <a:cubicBezTo>
                      <a:pt x="256" y="363"/>
                      <a:pt x="256" y="361"/>
                      <a:pt x="256" y="360"/>
                    </a:cubicBezTo>
                    <a:cubicBezTo>
                      <a:pt x="256" y="360"/>
                      <a:pt x="256" y="360"/>
                      <a:pt x="257" y="360"/>
                    </a:cubicBezTo>
                    <a:lnTo>
                      <a:pt x="257" y="360"/>
                    </a:lnTo>
                    <a:lnTo>
                      <a:pt x="258" y="360"/>
                    </a:lnTo>
                    <a:cubicBezTo>
                      <a:pt x="271" y="361"/>
                      <a:pt x="283" y="363"/>
                      <a:pt x="296" y="365"/>
                    </a:cubicBezTo>
                    <a:cubicBezTo>
                      <a:pt x="295" y="363"/>
                      <a:pt x="294" y="361"/>
                      <a:pt x="294" y="358"/>
                    </a:cubicBezTo>
                    <a:cubicBezTo>
                      <a:pt x="282" y="357"/>
                      <a:pt x="271" y="355"/>
                      <a:pt x="259" y="353"/>
                    </a:cubicBezTo>
                    <a:cubicBezTo>
                      <a:pt x="258" y="353"/>
                      <a:pt x="257" y="353"/>
                      <a:pt x="257" y="353"/>
                    </a:cubicBezTo>
                    <a:close/>
                    <a:moveTo>
                      <a:pt x="176" y="177"/>
                    </a:moveTo>
                    <a:cubicBezTo>
                      <a:pt x="176" y="178"/>
                      <a:pt x="176" y="180"/>
                      <a:pt x="176" y="181"/>
                    </a:cubicBezTo>
                    <a:cubicBezTo>
                      <a:pt x="175" y="181"/>
                      <a:pt x="174" y="182"/>
                      <a:pt x="174" y="184"/>
                    </a:cubicBezTo>
                    <a:cubicBezTo>
                      <a:pt x="181" y="184"/>
                      <a:pt x="188" y="185"/>
                      <a:pt x="195" y="185"/>
                    </a:cubicBezTo>
                    <a:cubicBezTo>
                      <a:pt x="195" y="186"/>
                      <a:pt x="195" y="186"/>
                      <a:pt x="195" y="186"/>
                    </a:cubicBezTo>
                    <a:cubicBezTo>
                      <a:pt x="195" y="188"/>
                      <a:pt x="195" y="190"/>
                      <a:pt x="195" y="192"/>
                    </a:cubicBezTo>
                    <a:cubicBezTo>
                      <a:pt x="195" y="203"/>
                      <a:pt x="195" y="214"/>
                      <a:pt x="195" y="225"/>
                    </a:cubicBezTo>
                    <a:cubicBezTo>
                      <a:pt x="188" y="218"/>
                      <a:pt x="181" y="213"/>
                      <a:pt x="174" y="208"/>
                    </a:cubicBezTo>
                    <a:cubicBezTo>
                      <a:pt x="174" y="208"/>
                      <a:pt x="174" y="208"/>
                      <a:pt x="174" y="208"/>
                    </a:cubicBezTo>
                    <a:cubicBezTo>
                      <a:pt x="174" y="210"/>
                      <a:pt x="174" y="211"/>
                      <a:pt x="173" y="212"/>
                    </a:cubicBezTo>
                    <a:cubicBezTo>
                      <a:pt x="173" y="213"/>
                      <a:pt x="173" y="214"/>
                      <a:pt x="173" y="215"/>
                    </a:cubicBezTo>
                    <a:cubicBezTo>
                      <a:pt x="180" y="219"/>
                      <a:pt x="186" y="225"/>
                      <a:pt x="192" y="231"/>
                    </a:cubicBezTo>
                    <a:cubicBezTo>
                      <a:pt x="193" y="232"/>
                      <a:pt x="193" y="233"/>
                      <a:pt x="194" y="234"/>
                    </a:cubicBezTo>
                    <a:lnTo>
                      <a:pt x="198" y="237"/>
                    </a:lnTo>
                    <a:lnTo>
                      <a:pt x="200" y="233"/>
                    </a:lnTo>
                    <a:lnTo>
                      <a:pt x="200" y="232"/>
                    </a:lnTo>
                    <a:cubicBezTo>
                      <a:pt x="201" y="231"/>
                      <a:pt x="201" y="230"/>
                      <a:pt x="201" y="229"/>
                    </a:cubicBezTo>
                    <a:cubicBezTo>
                      <a:pt x="201" y="217"/>
                      <a:pt x="201" y="204"/>
                      <a:pt x="201" y="192"/>
                    </a:cubicBezTo>
                    <a:lnTo>
                      <a:pt x="201" y="186"/>
                    </a:lnTo>
                    <a:cubicBezTo>
                      <a:pt x="201" y="184"/>
                      <a:pt x="200" y="182"/>
                      <a:pt x="200" y="181"/>
                    </a:cubicBezTo>
                    <a:lnTo>
                      <a:pt x="200" y="179"/>
                    </a:lnTo>
                    <a:lnTo>
                      <a:pt x="197" y="179"/>
                    </a:lnTo>
                    <a:cubicBezTo>
                      <a:pt x="190" y="178"/>
                      <a:pt x="183" y="178"/>
                      <a:pt x="176" y="177"/>
                    </a:cubicBezTo>
                    <a:close/>
                    <a:moveTo>
                      <a:pt x="176" y="164"/>
                    </a:moveTo>
                    <a:cubicBezTo>
                      <a:pt x="176" y="165"/>
                      <a:pt x="176" y="165"/>
                      <a:pt x="176" y="165"/>
                    </a:cubicBezTo>
                    <a:lnTo>
                      <a:pt x="177" y="167"/>
                    </a:lnTo>
                    <a:lnTo>
                      <a:pt x="177" y="170"/>
                    </a:lnTo>
                    <a:cubicBezTo>
                      <a:pt x="177" y="170"/>
                      <a:pt x="177" y="170"/>
                      <a:pt x="177" y="171"/>
                    </a:cubicBezTo>
                    <a:cubicBezTo>
                      <a:pt x="181" y="171"/>
                      <a:pt x="184" y="171"/>
                      <a:pt x="188" y="171"/>
                    </a:cubicBezTo>
                    <a:cubicBezTo>
                      <a:pt x="195" y="172"/>
                      <a:pt x="201" y="172"/>
                      <a:pt x="207" y="173"/>
                    </a:cubicBezTo>
                    <a:cubicBezTo>
                      <a:pt x="207" y="174"/>
                      <a:pt x="207" y="175"/>
                      <a:pt x="207" y="176"/>
                    </a:cubicBezTo>
                    <a:cubicBezTo>
                      <a:pt x="207" y="177"/>
                      <a:pt x="207" y="178"/>
                      <a:pt x="207" y="180"/>
                    </a:cubicBezTo>
                    <a:cubicBezTo>
                      <a:pt x="207" y="224"/>
                      <a:pt x="207" y="268"/>
                      <a:pt x="207" y="312"/>
                    </a:cubicBezTo>
                    <a:cubicBezTo>
                      <a:pt x="207" y="380"/>
                      <a:pt x="207" y="449"/>
                      <a:pt x="207" y="517"/>
                    </a:cubicBezTo>
                    <a:cubicBezTo>
                      <a:pt x="207" y="526"/>
                      <a:pt x="207" y="535"/>
                      <a:pt x="207" y="544"/>
                    </a:cubicBezTo>
                    <a:cubicBezTo>
                      <a:pt x="208" y="570"/>
                      <a:pt x="211" y="595"/>
                      <a:pt x="213" y="609"/>
                    </a:cubicBezTo>
                    <a:lnTo>
                      <a:pt x="213" y="580"/>
                    </a:lnTo>
                    <a:cubicBezTo>
                      <a:pt x="213" y="559"/>
                      <a:pt x="213" y="538"/>
                      <a:pt x="213" y="517"/>
                    </a:cubicBezTo>
                    <a:cubicBezTo>
                      <a:pt x="213" y="449"/>
                      <a:pt x="213" y="380"/>
                      <a:pt x="213" y="312"/>
                    </a:cubicBezTo>
                    <a:cubicBezTo>
                      <a:pt x="213" y="268"/>
                      <a:pt x="214" y="224"/>
                      <a:pt x="214" y="180"/>
                    </a:cubicBezTo>
                    <a:cubicBezTo>
                      <a:pt x="214" y="179"/>
                      <a:pt x="214" y="177"/>
                      <a:pt x="214" y="176"/>
                    </a:cubicBezTo>
                    <a:cubicBezTo>
                      <a:pt x="214" y="174"/>
                      <a:pt x="214" y="171"/>
                      <a:pt x="213" y="169"/>
                    </a:cubicBezTo>
                    <a:lnTo>
                      <a:pt x="212" y="168"/>
                    </a:lnTo>
                    <a:lnTo>
                      <a:pt x="210" y="167"/>
                    </a:lnTo>
                    <a:cubicBezTo>
                      <a:pt x="203" y="165"/>
                      <a:pt x="195" y="166"/>
                      <a:pt x="189" y="165"/>
                    </a:cubicBezTo>
                    <a:cubicBezTo>
                      <a:pt x="184" y="165"/>
                      <a:pt x="180" y="164"/>
                      <a:pt x="176" y="164"/>
                    </a:cubicBezTo>
                    <a:close/>
                    <a:moveTo>
                      <a:pt x="176" y="155"/>
                    </a:moveTo>
                    <a:cubicBezTo>
                      <a:pt x="175" y="156"/>
                      <a:pt x="175" y="158"/>
                      <a:pt x="175" y="159"/>
                    </a:cubicBezTo>
                    <a:cubicBezTo>
                      <a:pt x="176" y="157"/>
                      <a:pt x="176" y="156"/>
                      <a:pt x="176" y="155"/>
                    </a:cubicBezTo>
                    <a:close/>
                    <a:moveTo>
                      <a:pt x="212" y="13"/>
                    </a:moveTo>
                    <a:cubicBezTo>
                      <a:pt x="213" y="12"/>
                      <a:pt x="214" y="11"/>
                      <a:pt x="215" y="10"/>
                    </a:cubicBezTo>
                    <a:cubicBezTo>
                      <a:pt x="216" y="11"/>
                      <a:pt x="216" y="12"/>
                      <a:pt x="217" y="13"/>
                    </a:cubicBezTo>
                    <a:cubicBezTo>
                      <a:pt x="217" y="15"/>
                      <a:pt x="217" y="16"/>
                      <a:pt x="217" y="18"/>
                    </a:cubicBezTo>
                    <a:cubicBezTo>
                      <a:pt x="216" y="20"/>
                      <a:pt x="216" y="21"/>
                      <a:pt x="215" y="22"/>
                    </a:cubicBezTo>
                    <a:lnTo>
                      <a:pt x="215" y="23"/>
                    </a:lnTo>
                    <a:cubicBezTo>
                      <a:pt x="214" y="19"/>
                      <a:pt x="213" y="16"/>
                      <a:pt x="212" y="13"/>
                    </a:cubicBezTo>
                    <a:close/>
                    <a:moveTo>
                      <a:pt x="214" y="0"/>
                    </a:moveTo>
                    <a:lnTo>
                      <a:pt x="212" y="3"/>
                    </a:lnTo>
                    <a:cubicBezTo>
                      <a:pt x="210" y="6"/>
                      <a:pt x="208" y="8"/>
                      <a:pt x="206" y="11"/>
                    </a:cubicBezTo>
                    <a:lnTo>
                      <a:pt x="206" y="12"/>
                    </a:lnTo>
                    <a:lnTo>
                      <a:pt x="206" y="13"/>
                    </a:lnTo>
                    <a:cubicBezTo>
                      <a:pt x="207" y="17"/>
                      <a:pt x="208" y="20"/>
                      <a:pt x="208" y="24"/>
                    </a:cubicBezTo>
                    <a:cubicBezTo>
                      <a:pt x="209" y="26"/>
                      <a:pt x="209" y="29"/>
                      <a:pt x="209" y="31"/>
                    </a:cubicBezTo>
                    <a:cubicBezTo>
                      <a:pt x="209" y="32"/>
                      <a:pt x="209" y="34"/>
                      <a:pt x="209" y="35"/>
                    </a:cubicBezTo>
                    <a:cubicBezTo>
                      <a:pt x="207" y="51"/>
                      <a:pt x="204" y="66"/>
                      <a:pt x="202" y="81"/>
                    </a:cubicBezTo>
                    <a:lnTo>
                      <a:pt x="202" y="81"/>
                    </a:lnTo>
                    <a:cubicBezTo>
                      <a:pt x="201" y="82"/>
                      <a:pt x="199" y="82"/>
                      <a:pt x="197" y="83"/>
                    </a:cubicBezTo>
                    <a:lnTo>
                      <a:pt x="195" y="84"/>
                    </a:lnTo>
                    <a:lnTo>
                      <a:pt x="195" y="86"/>
                    </a:lnTo>
                    <a:cubicBezTo>
                      <a:pt x="195" y="88"/>
                      <a:pt x="195" y="90"/>
                      <a:pt x="195" y="92"/>
                    </a:cubicBezTo>
                    <a:cubicBezTo>
                      <a:pt x="195" y="94"/>
                      <a:pt x="195" y="96"/>
                      <a:pt x="196" y="97"/>
                    </a:cubicBezTo>
                    <a:cubicBezTo>
                      <a:pt x="196" y="99"/>
                      <a:pt x="196" y="100"/>
                      <a:pt x="197" y="101"/>
                    </a:cubicBezTo>
                    <a:cubicBezTo>
                      <a:pt x="197" y="102"/>
                      <a:pt x="198" y="103"/>
                      <a:pt x="199" y="103"/>
                    </a:cubicBezTo>
                    <a:lnTo>
                      <a:pt x="199" y="103"/>
                    </a:lnTo>
                    <a:lnTo>
                      <a:pt x="200" y="104"/>
                    </a:lnTo>
                    <a:cubicBezTo>
                      <a:pt x="200" y="104"/>
                      <a:pt x="200" y="105"/>
                      <a:pt x="200" y="106"/>
                    </a:cubicBezTo>
                    <a:lnTo>
                      <a:pt x="200" y="119"/>
                    </a:lnTo>
                    <a:cubicBezTo>
                      <a:pt x="200" y="126"/>
                      <a:pt x="200" y="132"/>
                      <a:pt x="200" y="139"/>
                    </a:cubicBezTo>
                    <a:cubicBezTo>
                      <a:pt x="200" y="139"/>
                      <a:pt x="200" y="140"/>
                      <a:pt x="200" y="140"/>
                    </a:cubicBezTo>
                    <a:cubicBezTo>
                      <a:pt x="198" y="140"/>
                      <a:pt x="197" y="141"/>
                      <a:pt x="196" y="141"/>
                    </a:cubicBezTo>
                    <a:cubicBezTo>
                      <a:pt x="194" y="141"/>
                      <a:pt x="192" y="141"/>
                      <a:pt x="190" y="141"/>
                    </a:cubicBezTo>
                    <a:lnTo>
                      <a:pt x="186" y="141"/>
                    </a:lnTo>
                    <a:cubicBezTo>
                      <a:pt x="183" y="141"/>
                      <a:pt x="180" y="141"/>
                      <a:pt x="177" y="141"/>
                    </a:cubicBezTo>
                    <a:cubicBezTo>
                      <a:pt x="177" y="141"/>
                      <a:pt x="176" y="141"/>
                      <a:pt x="176" y="141"/>
                    </a:cubicBezTo>
                    <a:cubicBezTo>
                      <a:pt x="176" y="142"/>
                      <a:pt x="176" y="142"/>
                      <a:pt x="176" y="143"/>
                    </a:cubicBezTo>
                    <a:cubicBezTo>
                      <a:pt x="176" y="144"/>
                      <a:pt x="176" y="146"/>
                      <a:pt x="176" y="147"/>
                    </a:cubicBezTo>
                    <a:cubicBezTo>
                      <a:pt x="177" y="147"/>
                      <a:pt x="177" y="147"/>
                      <a:pt x="178" y="147"/>
                    </a:cubicBezTo>
                    <a:lnTo>
                      <a:pt x="178" y="147"/>
                    </a:lnTo>
                    <a:cubicBezTo>
                      <a:pt x="180" y="147"/>
                      <a:pt x="183" y="147"/>
                      <a:pt x="186" y="147"/>
                    </a:cubicBezTo>
                    <a:lnTo>
                      <a:pt x="190" y="147"/>
                    </a:lnTo>
                    <a:cubicBezTo>
                      <a:pt x="192" y="147"/>
                      <a:pt x="194" y="147"/>
                      <a:pt x="196" y="147"/>
                    </a:cubicBezTo>
                    <a:cubicBezTo>
                      <a:pt x="198" y="147"/>
                      <a:pt x="200" y="147"/>
                      <a:pt x="203" y="146"/>
                    </a:cubicBezTo>
                    <a:lnTo>
                      <a:pt x="205" y="146"/>
                    </a:lnTo>
                    <a:lnTo>
                      <a:pt x="206" y="144"/>
                    </a:lnTo>
                    <a:cubicBezTo>
                      <a:pt x="206" y="142"/>
                      <a:pt x="206" y="141"/>
                      <a:pt x="206" y="139"/>
                    </a:cubicBezTo>
                    <a:cubicBezTo>
                      <a:pt x="206" y="132"/>
                      <a:pt x="206" y="126"/>
                      <a:pt x="206" y="119"/>
                    </a:cubicBezTo>
                    <a:cubicBezTo>
                      <a:pt x="206" y="115"/>
                      <a:pt x="206" y="110"/>
                      <a:pt x="206" y="106"/>
                    </a:cubicBezTo>
                    <a:cubicBezTo>
                      <a:pt x="206" y="105"/>
                      <a:pt x="206" y="103"/>
                      <a:pt x="206" y="102"/>
                    </a:cubicBezTo>
                    <a:cubicBezTo>
                      <a:pt x="205" y="100"/>
                      <a:pt x="204" y="98"/>
                      <a:pt x="202" y="98"/>
                    </a:cubicBezTo>
                    <a:lnTo>
                      <a:pt x="202" y="97"/>
                    </a:lnTo>
                    <a:lnTo>
                      <a:pt x="202" y="97"/>
                    </a:lnTo>
                    <a:cubicBezTo>
                      <a:pt x="202" y="95"/>
                      <a:pt x="202" y="94"/>
                      <a:pt x="202" y="92"/>
                    </a:cubicBezTo>
                    <a:cubicBezTo>
                      <a:pt x="202" y="91"/>
                      <a:pt x="202" y="90"/>
                      <a:pt x="202" y="88"/>
                    </a:cubicBezTo>
                    <a:cubicBezTo>
                      <a:pt x="203" y="87"/>
                      <a:pt x="205" y="87"/>
                      <a:pt x="206" y="86"/>
                    </a:cubicBezTo>
                    <a:lnTo>
                      <a:pt x="207" y="86"/>
                    </a:lnTo>
                    <a:lnTo>
                      <a:pt x="208" y="83"/>
                    </a:lnTo>
                    <a:lnTo>
                      <a:pt x="208" y="83"/>
                    </a:lnTo>
                    <a:lnTo>
                      <a:pt x="208" y="82"/>
                    </a:lnTo>
                    <a:cubicBezTo>
                      <a:pt x="211" y="67"/>
                      <a:pt x="213" y="52"/>
                      <a:pt x="215" y="36"/>
                    </a:cubicBezTo>
                    <a:cubicBezTo>
                      <a:pt x="215" y="36"/>
                      <a:pt x="215" y="36"/>
                      <a:pt x="215" y="36"/>
                    </a:cubicBezTo>
                    <a:cubicBezTo>
                      <a:pt x="217" y="49"/>
                      <a:pt x="218" y="62"/>
                      <a:pt x="220" y="76"/>
                    </a:cubicBezTo>
                    <a:cubicBezTo>
                      <a:pt x="220" y="78"/>
                      <a:pt x="221" y="80"/>
                      <a:pt x="221" y="83"/>
                    </a:cubicBezTo>
                    <a:lnTo>
                      <a:pt x="221" y="85"/>
                    </a:lnTo>
                    <a:lnTo>
                      <a:pt x="223" y="86"/>
                    </a:lnTo>
                    <a:cubicBezTo>
                      <a:pt x="224" y="86"/>
                      <a:pt x="226" y="87"/>
                      <a:pt x="227" y="88"/>
                    </a:cubicBezTo>
                    <a:cubicBezTo>
                      <a:pt x="227" y="89"/>
                      <a:pt x="227" y="90"/>
                      <a:pt x="227" y="92"/>
                    </a:cubicBezTo>
                    <a:cubicBezTo>
                      <a:pt x="227" y="93"/>
                      <a:pt x="227" y="95"/>
                      <a:pt x="227" y="96"/>
                    </a:cubicBezTo>
                    <a:lnTo>
                      <a:pt x="227" y="97"/>
                    </a:lnTo>
                    <a:cubicBezTo>
                      <a:pt x="225" y="98"/>
                      <a:pt x="224" y="100"/>
                      <a:pt x="224" y="101"/>
                    </a:cubicBezTo>
                    <a:cubicBezTo>
                      <a:pt x="223" y="103"/>
                      <a:pt x="223" y="104"/>
                      <a:pt x="223" y="106"/>
                    </a:cubicBezTo>
                    <a:cubicBezTo>
                      <a:pt x="223" y="107"/>
                      <a:pt x="223" y="107"/>
                      <a:pt x="223" y="108"/>
                    </a:cubicBezTo>
                    <a:lnTo>
                      <a:pt x="223" y="108"/>
                    </a:lnTo>
                    <a:cubicBezTo>
                      <a:pt x="223" y="113"/>
                      <a:pt x="223" y="117"/>
                      <a:pt x="223" y="122"/>
                    </a:cubicBezTo>
                    <a:cubicBezTo>
                      <a:pt x="223" y="127"/>
                      <a:pt x="223" y="132"/>
                      <a:pt x="223" y="137"/>
                    </a:cubicBezTo>
                    <a:cubicBezTo>
                      <a:pt x="223" y="139"/>
                      <a:pt x="224" y="141"/>
                      <a:pt x="224" y="144"/>
                    </a:cubicBezTo>
                    <a:lnTo>
                      <a:pt x="224" y="146"/>
                    </a:lnTo>
                    <a:lnTo>
                      <a:pt x="227" y="147"/>
                    </a:lnTo>
                    <a:cubicBezTo>
                      <a:pt x="230" y="147"/>
                      <a:pt x="234" y="147"/>
                      <a:pt x="237" y="147"/>
                    </a:cubicBezTo>
                    <a:cubicBezTo>
                      <a:pt x="237" y="147"/>
                      <a:pt x="237" y="148"/>
                      <a:pt x="237" y="148"/>
                    </a:cubicBezTo>
                    <a:cubicBezTo>
                      <a:pt x="237" y="149"/>
                      <a:pt x="237" y="150"/>
                      <a:pt x="237" y="151"/>
                    </a:cubicBezTo>
                    <a:lnTo>
                      <a:pt x="237" y="151"/>
                    </a:lnTo>
                    <a:cubicBezTo>
                      <a:pt x="237" y="163"/>
                      <a:pt x="237" y="175"/>
                      <a:pt x="237" y="186"/>
                    </a:cubicBezTo>
                    <a:cubicBezTo>
                      <a:pt x="237" y="195"/>
                      <a:pt x="237" y="203"/>
                      <a:pt x="237" y="211"/>
                    </a:cubicBezTo>
                    <a:cubicBezTo>
                      <a:pt x="237" y="250"/>
                      <a:pt x="237" y="289"/>
                      <a:pt x="237" y="328"/>
                    </a:cubicBezTo>
                    <a:cubicBezTo>
                      <a:pt x="237" y="392"/>
                      <a:pt x="237" y="456"/>
                      <a:pt x="236" y="520"/>
                    </a:cubicBezTo>
                    <a:cubicBezTo>
                      <a:pt x="236" y="555"/>
                      <a:pt x="236" y="590"/>
                      <a:pt x="236" y="625"/>
                    </a:cubicBezTo>
                    <a:cubicBezTo>
                      <a:pt x="237" y="625"/>
                      <a:pt x="239" y="625"/>
                      <a:pt x="240" y="625"/>
                    </a:cubicBezTo>
                    <a:cubicBezTo>
                      <a:pt x="241" y="625"/>
                      <a:pt x="242" y="625"/>
                      <a:pt x="242" y="625"/>
                    </a:cubicBezTo>
                    <a:cubicBezTo>
                      <a:pt x="243" y="590"/>
                      <a:pt x="243" y="555"/>
                      <a:pt x="243" y="520"/>
                    </a:cubicBezTo>
                    <a:cubicBezTo>
                      <a:pt x="243" y="456"/>
                      <a:pt x="243" y="392"/>
                      <a:pt x="243" y="328"/>
                    </a:cubicBezTo>
                    <a:cubicBezTo>
                      <a:pt x="243" y="289"/>
                      <a:pt x="243" y="250"/>
                      <a:pt x="243" y="211"/>
                    </a:cubicBezTo>
                    <a:cubicBezTo>
                      <a:pt x="243" y="203"/>
                      <a:pt x="243" y="195"/>
                      <a:pt x="243" y="186"/>
                    </a:cubicBezTo>
                    <a:cubicBezTo>
                      <a:pt x="243" y="175"/>
                      <a:pt x="243" y="163"/>
                      <a:pt x="243" y="151"/>
                    </a:cubicBezTo>
                    <a:lnTo>
                      <a:pt x="243" y="151"/>
                    </a:lnTo>
                    <a:lnTo>
                      <a:pt x="243" y="151"/>
                    </a:lnTo>
                    <a:lnTo>
                      <a:pt x="243" y="151"/>
                    </a:lnTo>
                    <a:cubicBezTo>
                      <a:pt x="243" y="151"/>
                      <a:pt x="243" y="150"/>
                      <a:pt x="243" y="148"/>
                    </a:cubicBezTo>
                    <a:cubicBezTo>
                      <a:pt x="243" y="147"/>
                      <a:pt x="243" y="144"/>
                      <a:pt x="241" y="142"/>
                    </a:cubicBezTo>
                    <a:lnTo>
                      <a:pt x="240" y="141"/>
                    </a:lnTo>
                    <a:lnTo>
                      <a:pt x="239" y="141"/>
                    </a:lnTo>
                    <a:cubicBezTo>
                      <a:pt x="236" y="141"/>
                      <a:pt x="233" y="141"/>
                      <a:pt x="230" y="140"/>
                    </a:cubicBezTo>
                    <a:cubicBezTo>
                      <a:pt x="230" y="139"/>
                      <a:pt x="230" y="138"/>
                      <a:pt x="230" y="136"/>
                    </a:cubicBezTo>
                    <a:cubicBezTo>
                      <a:pt x="229" y="132"/>
                      <a:pt x="229" y="127"/>
                      <a:pt x="229" y="122"/>
                    </a:cubicBezTo>
                    <a:cubicBezTo>
                      <a:pt x="229" y="117"/>
                      <a:pt x="229" y="113"/>
                      <a:pt x="229" y="108"/>
                    </a:cubicBezTo>
                    <a:lnTo>
                      <a:pt x="229" y="108"/>
                    </a:lnTo>
                    <a:lnTo>
                      <a:pt x="229" y="108"/>
                    </a:lnTo>
                    <a:lnTo>
                      <a:pt x="229" y="108"/>
                    </a:lnTo>
                    <a:cubicBezTo>
                      <a:pt x="229" y="107"/>
                      <a:pt x="229" y="106"/>
                      <a:pt x="229" y="106"/>
                    </a:cubicBezTo>
                    <a:cubicBezTo>
                      <a:pt x="229" y="105"/>
                      <a:pt x="230" y="104"/>
                      <a:pt x="230" y="104"/>
                    </a:cubicBezTo>
                    <a:lnTo>
                      <a:pt x="231" y="102"/>
                    </a:lnTo>
                    <a:cubicBezTo>
                      <a:pt x="232" y="102"/>
                      <a:pt x="232" y="101"/>
                      <a:pt x="233" y="100"/>
                    </a:cubicBezTo>
                    <a:cubicBezTo>
                      <a:pt x="233" y="99"/>
                      <a:pt x="233" y="98"/>
                      <a:pt x="233" y="97"/>
                    </a:cubicBezTo>
                    <a:cubicBezTo>
                      <a:pt x="233" y="95"/>
                      <a:pt x="233" y="93"/>
                      <a:pt x="233" y="92"/>
                    </a:cubicBezTo>
                    <a:cubicBezTo>
                      <a:pt x="233" y="90"/>
                      <a:pt x="233" y="88"/>
                      <a:pt x="233" y="86"/>
                    </a:cubicBezTo>
                    <a:lnTo>
                      <a:pt x="233" y="84"/>
                    </a:lnTo>
                    <a:lnTo>
                      <a:pt x="232" y="83"/>
                    </a:lnTo>
                    <a:cubicBezTo>
                      <a:pt x="230" y="82"/>
                      <a:pt x="229" y="81"/>
                      <a:pt x="227" y="81"/>
                    </a:cubicBezTo>
                    <a:cubicBezTo>
                      <a:pt x="227" y="79"/>
                      <a:pt x="227" y="77"/>
                      <a:pt x="226" y="75"/>
                    </a:cubicBezTo>
                    <a:cubicBezTo>
                      <a:pt x="225" y="61"/>
                      <a:pt x="223" y="47"/>
                      <a:pt x="221" y="33"/>
                    </a:cubicBezTo>
                    <a:cubicBezTo>
                      <a:pt x="221" y="31"/>
                      <a:pt x="221" y="29"/>
                      <a:pt x="221" y="28"/>
                    </a:cubicBezTo>
                    <a:lnTo>
                      <a:pt x="221" y="26"/>
                    </a:lnTo>
                    <a:lnTo>
                      <a:pt x="221" y="25"/>
                    </a:lnTo>
                    <a:cubicBezTo>
                      <a:pt x="222" y="23"/>
                      <a:pt x="223" y="20"/>
                      <a:pt x="223" y="19"/>
                    </a:cubicBezTo>
                    <a:cubicBezTo>
                      <a:pt x="223" y="16"/>
                      <a:pt x="223" y="14"/>
                      <a:pt x="224" y="14"/>
                    </a:cubicBezTo>
                    <a:lnTo>
                      <a:pt x="225" y="12"/>
                    </a:lnTo>
                    <a:lnTo>
                      <a:pt x="223" y="10"/>
                    </a:lnTo>
                    <a:cubicBezTo>
                      <a:pt x="221" y="7"/>
                      <a:pt x="219" y="5"/>
                      <a:pt x="217" y="3"/>
                    </a:cubicBezTo>
                    <a:lnTo>
                      <a:pt x="214"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8" name="Freeform 3998">
                <a:extLst>
                  <a:ext uri="{FF2B5EF4-FFF2-40B4-BE49-F238E27FC236}">
                    <a16:creationId xmlns:a16="http://schemas.microsoft.com/office/drawing/2014/main" id="{99059C5F-7488-4FD1-B08E-FE2FEEBAEA39}"/>
                  </a:ext>
                </a:extLst>
              </p:cNvPr>
              <p:cNvSpPr>
                <a:spLocks noEditPoints="1"/>
              </p:cNvSpPr>
              <p:nvPr/>
            </p:nvSpPr>
            <p:spPr bwMode="auto">
              <a:xfrm>
                <a:off x="2713" y="4745"/>
                <a:ext cx="158" cy="220"/>
              </a:xfrm>
              <a:custGeom>
                <a:avLst/>
                <a:gdLst>
                  <a:gd name="T0" fmla="*/ 139 w 278"/>
                  <a:gd name="T1" fmla="*/ 235 h 388"/>
                  <a:gd name="T2" fmla="*/ 137 w 278"/>
                  <a:gd name="T3" fmla="*/ 388 h 388"/>
                  <a:gd name="T4" fmla="*/ 146 w 278"/>
                  <a:gd name="T5" fmla="*/ 327 h 388"/>
                  <a:gd name="T6" fmla="*/ 151 w 278"/>
                  <a:gd name="T7" fmla="*/ 275 h 388"/>
                  <a:gd name="T8" fmla="*/ 149 w 278"/>
                  <a:gd name="T9" fmla="*/ 271 h 388"/>
                  <a:gd name="T10" fmla="*/ 156 w 278"/>
                  <a:gd name="T11" fmla="*/ 247 h 388"/>
                  <a:gd name="T12" fmla="*/ 166 w 278"/>
                  <a:gd name="T13" fmla="*/ 227 h 388"/>
                  <a:gd name="T14" fmla="*/ 178 w 278"/>
                  <a:gd name="T15" fmla="*/ 210 h 388"/>
                  <a:gd name="T16" fmla="*/ 184 w 278"/>
                  <a:gd name="T17" fmla="*/ 205 h 388"/>
                  <a:gd name="T18" fmla="*/ 193 w 278"/>
                  <a:gd name="T19" fmla="*/ 201 h 388"/>
                  <a:gd name="T20" fmla="*/ 199 w 278"/>
                  <a:gd name="T21" fmla="*/ 194 h 388"/>
                  <a:gd name="T22" fmla="*/ 206 w 278"/>
                  <a:gd name="T23" fmla="*/ 200 h 388"/>
                  <a:gd name="T24" fmla="*/ 209 w 278"/>
                  <a:gd name="T25" fmla="*/ 201 h 388"/>
                  <a:gd name="T26" fmla="*/ 213 w 278"/>
                  <a:gd name="T27" fmla="*/ 186 h 388"/>
                  <a:gd name="T28" fmla="*/ 225 w 278"/>
                  <a:gd name="T29" fmla="*/ 192 h 388"/>
                  <a:gd name="T30" fmla="*/ 224 w 278"/>
                  <a:gd name="T31" fmla="*/ 200 h 388"/>
                  <a:gd name="T32" fmla="*/ 226 w 278"/>
                  <a:gd name="T33" fmla="*/ 200 h 388"/>
                  <a:gd name="T34" fmla="*/ 226 w 278"/>
                  <a:gd name="T35" fmla="*/ 200 h 388"/>
                  <a:gd name="T36" fmla="*/ 233 w 278"/>
                  <a:gd name="T37" fmla="*/ 194 h 388"/>
                  <a:gd name="T38" fmla="*/ 239 w 278"/>
                  <a:gd name="T39" fmla="*/ 201 h 388"/>
                  <a:gd name="T40" fmla="*/ 248 w 278"/>
                  <a:gd name="T41" fmla="*/ 206 h 388"/>
                  <a:gd name="T42" fmla="*/ 259 w 278"/>
                  <a:gd name="T43" fmla="*/ 213 h 388"/>
                  <a:gd name="T44" fmla="*/ 262 w 278"/>
                  <a:gd name="T45" fmla="*/ 235 h 388"/>
                  <a:gd name="T46" fmla="*/ 275 w 278"/>
                  <a:gd name="T47" fmla="*/ 244 h 388"/>
                  <a:gd name="T48" fmla="*/ 278 w 278"/>
                  <a:gd name="T49" fmla="*/ 228 h 388"/>
                  <a:gd name="T50" fmla="*/ 216 w 278"/>
                  <a:gd name="T51" fmla="*/ 173 h 388"/>
                  <a:gd name="T52" fmla="*/ 173 w 278"/>
                  <a:gd name="T53" fmla="*/ 120 h 388"/>
                  <a:gd name="T54" fmla="*/ 219 w 278"/>
                  <a:gd name="T55" fmla="*/ 115 h 388"/>
                  <a:gd name="T56" fmla="*/ 153 w 278"/>
                  <a:gd name="T57" fmla="*/ 117 h 388"/>
                  <a:gd name="T58" fmla="*/ 135 w 278"/>
                  <a:gd name="T59" fmla="*/ 100 h 388"/>
                  <a:gd name="T60" fmla="*/ 208 w 278"/>
                  <a:gd name="T61" fmla="*/ 96 h 388"/>
                  <a:gd name="T62" fmla="*/ 131 w 278"/>
                  <a:gd name="T63" fmla="*/ 114 h 388"/>
                  <a:gd name="T64" fmla="*/ 131 w 278"/>
                  <a:gd name="T65" fmla="*/ 102 h 388"/>
                  <a:gd name="T66" fmla="*/ 134 w 278"/>
                  <a:gd name="T67" fmla="*/ 98 h 388"/>
                  <a:gd name="T68" fmla="*/ 134 w 278"/>
                  <a:gd name="T69" fmla="*/ 87 h 388"/>
                  <a:gd name="T70" fmla="*/ 20 w 278"/>
                  <a:gd name="T71" fmla="*/ 38 h 388"/>
                  <a:gd name="T72" fmla="*/ 22 w 278"/>
                  <a:gd name="T73" fmla="*/ 56 h 388"/>
                  <a:gd name="T74" fmla="*/ 22 w 278"/>
                  <a:gd name="T75" fmla="*/ 78 h 388"/>
                  <a:gd name="T76" fmla="*/ 16 w 278"/>
                  <a:gd name="T77" fmla="*/ 89 h 388"/>
                  <a:gd name="T78" fmla="*/ 13 w 278"/>
                  <a:gd name="T79" fmla="*/ 94 h 388"/>
                  <a:gd name="T80" fmla="*/ 25 w 278"/>
                  <a:gd name="T81" fmla="*/ 94 h 388"/>
                  <a:gd name="T82" fmla="*/ 27 w 278"/>
                  <a:gd name="T83" fmla="*/ 71 h 388"/>
                  <a:gd name="T84" fmla="*/ 20 w 278"/>
                  <a:gd name="T85" fmla="*/ 38 h 388"/>
                  <a:gd name="T86" fmla="*/ 32 w 278"/>
                  <a:gd name="T87" fmla="*/ 37 h 388"/>
                  <a:gd name="T88" fmla="*/ 33 w 278"/>
                  <a:gd name="T89" fmla="*/ 97 h 388"/>
                  <a:gd name="T90" fmla="*/ 25 w 278"/>
                  <a:gd name="T91" fmla="*/ 100 h 388"/>
                  <a:gd name="T92" fmla="*/ 4 w 278"/>
                  <a:gd name="T93" fmla="*/ 109 h 388"/>
                  <a:gd name="T94" fmla="*/ 6 w 278"/>
                  <a:gd name="T95" fmla="*/ 123 h 388"/>
                  <a:gd name="T96" fmla="*/ 12 w 278"/>
                  <a:gd name="T97" fmla="*/ 119 h 388"/>
                  <a:gd name="T98" fmla="*/ 20 w 278"/>
                  <a:gd name="T99" fmla="*/ 115 h 388"/>
                  <a:gd name="T100" fmla="*/ 29 w 278"/>
                  <a:gd name="T101" fmla="*/ 120 h 388"/>
                  <a:gd name="T102" fmla="*/ 34 w 278"/>
                  <a:gd name="T103" fmla="*/ 124 h 388"/>
                  <a:gd name="T104" fmla="*/ 29 w 278"/>
                  <a:gd name="T105" fmla="*/ 34 h 388"/>
                  <a:gd name="T106" fmla="*/ 21 w 278"/>
                  <a:gd name="T107" fmla="*/ 30 h 388"/>
                  <a:gd name="T108" fmla="*/ 14 w 278"/>
                  <a:gd name="T109" fmla="*/ 14 h 388"/>
                  <a:gd name="T110" fmla="*/ 13 w 278"/>
                  <a:gd name="T111" fmla="*/ 0 h 388"/>
                  <a:gd name="T112" fmla="*/ 14 w 278"/>
                  <a:gd name="T113" fmla="*/ 5 h 388"/>
                  <a:gd name="T114" fmla="*/ 15 w 278"/>
                  <a:gd name="T115" fmla="*/ 5 h 388"/>
                  <a:gd name="T116" fmla="*/ 20 w 278"/>
                  <a:gd name="T117" fmla="*/ 12 h 388"/>
                  <a:gd name="T118" fmla="*/ 28 w 278"/>
                  <a:gd name="T119" fmla="*/ 19 h 388"/>
                  <a:gd name="T120" fmla="*/ 34 w 278"/>
                  <a:gd name="T121" fmla="*/ 35 h 388"/>
                  <a:gd name="T122" fmla="*/ 13 w 278"/>
                  <a:gd name="T123"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8" h="388">
                    <a:moveTo>
                      <a:pt x="216" y="173"/>
                    </a:moveTo>
                    <a:cubicBezTo>
                      <a:pt x="215" y="173"/>
                      <a:pt x="214" y="173"/>
                      <a:pt x="213" y="173"/>
                    </a:cubicBezTo>
                    <a:cubicBezTo>
                      <a:pt x="204" y="177"/>
                      <a:pt x="196" y="180"/>
                      <a:pt x="189" y="185"/>
                    </a:cubicBezTo>
                    <a:cubicBezTo>
                      <a:pt x="168" y="197"/>
                      <a:pt x="152" y="215"/>
                      <a:pt x="139" y="235"/>
                    </a:cubicBezTo>
                    <a:cubicBezTo>
                      <a:pt x="138" y="238"/>
                      <a:pt x="137" y="241"/>
                      <a:pt x="137" y="245"/>
                    </a:cubicBezTo>
                    <a:cubicBezTo>
                      <a:pt x="137" y="274"/>
                      <a:pt x="137" y="304"/>
                      <a:pt x="137" y="333"/>
                    </a:cubicBezTo>
                    <a:cubicBezTo>
                      <a:pt x="137" y="347"/>
                      <a:pt x="137" y="361"/>
                      <a:pt x="137" y="375"/>
                    </a:cubicBezTo>
                    <a:lnTo>
                      <a:pt x="137" y="388"/>
                    </a:lnTo>
                    <a:cubicBezTo>
                      <a:pt x="140" y="387"/>
                      <a:pt x="143" y="387"/>
                      <a:pt x="147" y="386"/>
                    </a:cubicBezTo>
                    <a:cubicBezTo>
                      <a:pt x="146" y="384"/>
                      <a:pt x="146" y="383"/>
                      <a:pt x="146" y="381"/>
                    </a:cubicBezTo>
                    <a:cubicBezTo>
                      <a:pt x="146" y="372"/>
                      <a:pt x="146" y="363"/>
                      <a:pt x="146" y="355"/>
                    </a:cubicBezTo>
                    <a:cubicBezTo>
                      <a:pt x="146" y="346"/>
                      <a:pt x="146" y="336"/>
                      <a:pt x="146" y="327"/>
                    </a:cubicBezTo>
                    <a:cubicBezTo>
                      <a:pt x="146" y="316"/>
                      <a:pt x="146" y="306"/>
                      <a:pt x="146" y="296"/>
                    </a:cubicBezTo>
                    <a:cubicBezTo>
                      <a:pt x="146" y="293"/>
                      <a:pt x="146" y="291"/>
                      <a:pt x="146" y="288"/>
                    </a:cubicBezTo>
                    <a:lnTo>
                      <a:pt x="146" y="287"/>
                    </a:lnTo>
                    <a:cubicBezTo>
                      <a:pt x="146" y="283"/>
                      <a:pt x="147" y="279"/>
                      <a:pt x="151" y="275"/>
                    </a:cubicBezTo>
                    <a:cubicBezTo>
                      <a:pt x="152" y="275"/>
                      <a:pt x="153" y="274"/>
                      <a:pt x="153" y="273"/>
                    </a:cubicBezTo>
                    <a:lnTo>
                      <a:pt x="153" y="274"/>
                    </a:lnTo>
                    <a:lnTo>
                      <a:pt x="149" y="275"/>
                    </a:lnTo>
                    <a:lnTo>
                      <a:pt x="149" y="271"/>
                    </a:lnTo>
                    <a:cubicBezTo>
                      <a:pt x="149" y="269"/>
                      <a:pt x="149" y="268"/>
                      <a:pt x="149" y="267"/>
                    </a:cubicBezTo>
                    <a:cubicBezTo>
                      <a:pt x="149" y="260"/>
                      <a:pt x="150" y="255"/>
                      <a:pt x="154" y="250"/>
                    </a:cubicBezTo>
                    <a:lnTo>
                      <a:pt x="156" y="247"/>
                    </a:lnTo>
                    <a:lnTo>
                      <a:pt x="156" y="247"/>
                    </a:lnTo>
                    <a:cubicBezTo>
                      <a:pt x="156" y="247"/>
                      <a:pt x="156" y="246"/>
                      <a:pt x="156" y="246"/>
                    </a:cubicBezTo>
                    <a:cubicBezTo>
                      <a:pt x="156" y="244"/>
                      <a:pt x="157" y="243"/>
                      <a:pt x="158" y="241"/>
                    </a:cubicBezTo>
                    <a:cubicBezTo>
                      <a:pt x="159" y="239"/>
                      <a:pt x="160" y="235"/>
                      <a:pt x="163" y="231"/>
                    </a:cubicBezTo>
                    <a:lnTo>
                      <a:pt x="166" y="227"/>
                    </a:lnTo>
                    <a:lnTo>
                      <a:pt x="167" y="228"/>
                    </a:lnTo>
                    <a:cubicBezTo>
                      <a:pt x="167" y="227"/>
                      <a:pt x="167" y="227"/>
                      <a:pt x="167" y="226"/>
                    </a:cubicBezTo>
                    <a:lnTo>
                      <a:pt x="167" y="224"/>
                    </a:lnTo>
                    <a:cubicBezTo>
                      <a:pt x="169" y="219"/>
                      <a:pt x="171" y="214"/>
                      <a:pt x="178" y="210"/>
                    </a:cubicBezTo>
                    <a:lnTo>
                      <a:pt x="180" y="209"/>
                    </a:lnTo>
                    <a:lnTo>
                      <a:pt x="181" y="211"/>
                    </a:lnTo>
                    <a:cubicBezTo>
                      <a:pt x="181" y="211"/>
                      <a:pt x="181" y="210"/>
                      <a:pt x="182" y="210"/>
                    </a:cubicBezTo>
                    <a:cubicBezTo>
                      <a:pt x="182" y="209"/>
                      <a:pt x="182" y="207"/>
                      <a:pt x="184" y="205"/>
                    </a:cubicBezTo>
                    <a:cubicBezTo>
                      <a:pt x="185" y="204"/>
                      <a:pt x="186" y="203"/>
                      <a:pt x="189" y="201"/>
                    </a:cubicBezTo>
                    <a:lnTo>
                      <a:pt x="191" y="200"/>
                    </a:lnTo>
                    <a:lnTo>
                      <a:pt x="193" y="201"/>
                    </a:lnTo>
                    <a:lnTo>
                      <a:pt x="193" y="201"/>
                    </a:lnTo>
                    <a:cubicBezTo>
                      <a:pt x="193" y="201"/>
                      <a:pt x="193" y="200"/>
                      <a:pt x="193" y="200"/>
                    </a:cubicBezTo>
                    <a:lnTo>
                      <a:pt x="193" y="199"/>
                    </a:lnTo>
                    <a:cubicBezTo>
                      <a:pt x="193" y="197"/>
                      <a:pt x="194" y="196"/>
                      <a:pt x="195" y="195"/>
                    </a:cubicBezTo>
                    <a:cubicBezTo>
                      <a:pt x="196" y="194"/>
                      <a:pt x="197" y="194"/>
                      <a:pt x="199" y="194"/>
                    </a:cubicBezTo>
                    <a:lnTo>
                      <a:pt x="200" y="194"/>
                    </a:lnTo>
                    <a:lnTo>
                      <a:pt x="200" y="194"/>
                    </a:lnTo>
                    <a:cubicBezTo>
                      <a:pt x="202" y="194"/>
                      <a:pt x="203" y="195"/>
                      <a:pt x="204" y="196"/>
                    </a:cubicBezTo>
                    <a:cubicBezTo>
                      <a:pt x="205" y="197"/>
                      <a:pt x="206" y="199"/>
                      <a:pt x="206" y="200"/>
                    </a:cubicBezTo>
                    <a:lnTo>
                      <a:pt x="206" y="201"/>
                    </a:lnTo>
                    <a:lnTo>
                      <a:pt x="207" y="200"/>
                    </a:lnTo>
                    <a:lnTo>
                      <a:pt x="209" y="200"/>
                    </a:lnTo>
                    <a:cubicBezTo>
                      <a:pt x="209" y="200"/>
                      <a:pt x="209" y="201"/>
                      <a:pt x="209" y="201"/>
                    </a:cubicBezTo>
                    <a:cubicBezTo>
                      <a:pt x="208" y="200"/>
                      <a:pt x="207" y="198"/>
                      <a:pt x="206" y="197"/>
                    </a:cubicBezTo>
                    <a:lnTo>
                      <a:pt x="205" y="195"/>
                    </a:lnTo>
                    <a:lnTo>
                      <a:pt x="206" y="193"/>
                    </a:lnTo>
                    <a:cubicBezTo>
                      <a:pt x="209" y="191"/>
                      <a:pt x="211" y="188"/>
                      <a:pt x="213" y="186"/>
                    </a:cubicBezTo>
                    <a:lnTo>
                      <a:pt x="215" y="184"/>
                    </a:lnTo>
                    <a:lnTo>
                      <a:pt x="217" y="185"/>
                    </a:lnTo>
                    <a:cubicBezTo>
                      <a:pt x="220" y="186"/>
                      <a:pt x="221" y="188"/>
                      <a:pt x="222" y="190"/>
                    </a:cubicBezTo>
                    <a:cubicBezTo>
                      <a:pt x="224" y="191"/>
                      <a:pt x="224" y="192"/>
                      <a:pt x="225" y="192"/>
                    </a:cubicBezTo>
                    <a:lnTo>
                      <a:pt x="230" y="194"/>
                    </a:lnTo>
                    <a:lnTo>
                      <a:pt x="226" y="197"/>
                    </a:lnTo>
                    <a:cubicBezTo>
                      <a:pt x="225" y="199"/>
                      <a:pt x="224" y="200"/>
                      <a:pt x="223" y="201"/>
                    </a:cubicBezTo>
                    <a:lnTo>
                      <a:pt x="224" y="200"/>
                    </a:lnTo>
                    <a:lnTo>
                      <a:pt x="226" y="201"/>
                    </a:lnTo>
                    <a:cubicBezTo>
                      <a:pt x="226" y="201"/>
                      <a:pt x="226" y="201"/>
                      <a:pt x="226" y="201"/>
                    </a:cubicBezTo>
                    <a:cubicBezTo>
                      <a:pt x="226" y="201"/>
                      <a:pt x="226" y="201"/>
                      <a:pt x="226" y="201"/>
                    </a:cubicBezTo>
                    <a:lnTo>
                      <a:pt x="226" y="200"/>
                    </a:lnTo>
                    <a:lnTo>
                      <a:pt x="226" y="200"/>
                    </a:lnTo>
                    <a:lnTo>
                      <a:pt x="226" y="200"/>
                    </a:lnTo>
                    <a:lnTo>
                      <a:pt x="226" y="200"/>
                    </a:lnTo>
                    <a:lnTo>
                      <a:pt x="226" y="200"/>
                    </a:lnTo>
                    <a:cubicBezTo>
                      <a:pt x="227" y="199"/>
                      <a:pt x="227" y="198"/>
                      <a:pt x="228" y="197"/>
                    </a:cubicBezTo>
                    <a:cubicBezTo>
                      <a:pt x="228" y="196"/>
                      <a:pt x="229" y="195"/>
                      <a:pt x="231" y="194"/>
                    </a:cubicBezTo>
                    <a:lnTo>
                      <a:pt x="233" y="194"/>
                    </a:lnTo>
                    <a:lnTo>
                      <a:pt x="233" y="194"/>
                    </a:lnTo>
                    <a:cubicBezTo>
                      <a:pt x="235" y="194"/>
                      <a:pt x="236" y="195"/>
                      <a:pt x="237" y="196"/>
                    </a:cubicBezTo>
                    <a:cubicBezTo>
                      <a:pt x="238" y="197"/>
                      <a:pt x="239" y="198"/>
                      <a:pt x="239" y="199"/>
                    </a:cubicBezTo>
                    <a:lnTo>
                      <a:pt x="240" y="200"/>
                    </a:lnTo>
                    <a:lnTo>
                      <a:pt x="239" y="201"/>
                    </a:lnTo>
                    <a:cubicBezTo>
                      <a:pt x="240" y="201"/>
                      <a:pt x="240" y="201"/>
                      <a:pt x="240" y="201"/>
                    </a:cubicBezTo>
                    <a:lnTo>
                      <a:pt x="241" y="200"/>
                    </a:lnTo>
                    <a:lnTo>
                      <a:pt x="243" y="201"/>
                    </a:lnTo>
                    <a:cubicBezTo>
                      <a:pt x="245" y="202"/>
                      <a:pt x="247" y="203"/>
                      <a:pt x="248" y="206"/>
                    </a:cubicBezTo>
                    <a:cubicBezTo>
                      <a:pt x="249" y="206"/>
                      <a:pt x="249" y="207"/>
                      <a:pt x="249" y="208"/>
                    </a:cubicBezTo>
                    <a:lnTo>
                      <a:pt x="253" y="210"/>
                    </a:lnTo>
                    <a:cubicBezTo>
                      <a:pt x="254" y="210"/>
                      <a:pt x="255" y="211"/>
                      <a:pt x="256" y="211"/>
                    </a:cubicBezTo>
                    <a:cubicBezTo>
                      <a:pt x="257" y="212"/>
                      <a:pt x="258" y="212"/>
                      <a:pt x="259" y="213"/>
                    </a:cubicBezTo>
                    <a:cubicBezTo>
                      <a:pt x="261" y="215"/>
                      <a:pt x="262" y="218"/>
                      <a:pt x="263" y="220"/>
                    </a:cubicBezTo>
                    <a:cubicBezTo>
                      <a:pt x="264" y="222"/>
                      <a:pt x="265" y="224"/>
                      <a:pt x="265" y="226"/>
                    </a:cubicBezTo>
                    <a:cubicBezTo>
                      <a:pt x="265" y="228"/>
                      <a:pt x="264" y="230"/>
                      <a:pt x="264" y="232"/>
                    </a:cubicBezTo>
                    <a:cubicBezTo>
                      <a:pt x="263" y="233"/>
                      <a:pt x="262" y="234"/>
                      <a:pt x="262" y="235"/>
                    </a:cubicBezTo>
                    <a:cubicBezTo>
                      <a:pt x="263" y="234"/>
                      <a:pt x="263" y="233"/>
                      <a:pt x="264" y="231"/>
                    </a:cubicBezTo>
                    <a:lnTo>
                      <a:pt x="267" y="228"/>
                    </a:lnTo>
                    <a:lnTo>
                      <a:pt x="270" y="231"/>
                    </a:lnTo>
                    <a:cubicBezTo>
                      <a:pt x="273" y="236"/>
                      <a:pt x="274" y="240"/>
                      <a:pt x="275" y="244"/>
                    </a:cubicBezTo>
                    <a:lnTo>
                      <a:pt x="275" y="246"/>
                    </a:lnTo>
                    <a:cubicBezTo>
                      <a:pt x="275" y="247"/>
                      <a:pt x="275" y="248"/>
                      <a:pt x="275" y="250"/>
                    </a:cubicBezTo>
                    <a:lnTo>
                      <a:pt x="278" y="246"/>
                    </a:lnTo>
                    <a:cubicBezTo>
                      <a:pt x="278" y="240"/>
                      <a:pt x="278" y="234"/>
                      <a:pt x="278" y="228"/>
                    </a:cubicBezTo>
                    <a:cubicBezTo>
                      <a:pt x="278" y="224"/>
                      <a:pt x="278" y="219"/>
                      <a:pt x="278" y="215"/>
                    </a:cubicBezTo>
                    <a:cubicBezTo>
                      <a:pt x="276" y="213"/>
                      <a:pt x="275" y="211"/>
                      <a:pt x="273" y="209"/>
                    </a:cubicBezTo>
                    <a:cubicBezTo>
                      <a:pt x="258" y="193"/>
                      <a:pt x="240" y="181"/>
                      <a:pt x="220" y="173"/>
                    </a:cubicBezTo>
                    <a:cubicBezTo>
                      <a:pt x="218" y="173"/>
                      <a:pt x="217" y="173"/>
                      <a:pt x="216" y="173"/>
                    </a:cubicBezTo>
                    <a:close/>
                    <a:moveTo>
                      <a:pt x="190" y="110"/>
                    </a:moveTo>
                    <a:cubicBezTo>
                      <a:pt x="188" y="111"/>
                      <a:pt x="188" y="112"/>
                      <a:pt x="188" y="112"/>
                    </a:cubicBezTo>
                    <a:cubicBezTo>
                      <a:pt x="188" y="112"/>
                      <a:pt x="178" y="118"/>
                      <a:pt x="174" y="120"/>
                    </a:cubicBezTo>
                    <a:cubicBezTo>
                      <a:pt x="173" y="120"/>
                      <a:pt x="173" y="120"/>
                      <a:pt x="173" y="120"/>
                    </a:cubicBezTo>
                    <a:cubicBezTo>
                      <a:pt x="177" y="120"/>
                      <a:pt x="180" y="121"/>
                      <a:pt x="184" y="121"/>
                    </a:cubicBezTo>
                    <a:cubicBezTo>
                      <a:pt x="198" y="124"/>
                      <a:pt x="212" y="126"/>
                      <a:pt x="227" y="128"/>
                    </a:cubicBezTo>
                    <a:cubicBezTo>
                      <a:pt x="226" y="127"/>
                      <a:pt x="225" y="125"/>
                      <a:pt x="224" y="123"/>
                    </a:cubicBezTo>
                    <a:cubicBezTo>
                      <a:pt x="222" y="121"/>
                      <a:pt x="220" y="118"/>
                      <a:pt x="219" y="115"/>
                    </a:cubicBezTo>
                    <a:cubicBezTo>
                      <a:pt x="209" y="114"/>
                      <a:pt x="200" y="112"/>
                      <a:pt x="192" y="110"/>
                    </a:cubicBezTo>
                    <a:cubicBezTo>
                      <a:pt x="191" y="110"/>
                      <a:pt x="190" y="110"/>
                      <a:pt x="190" y="110"/>
                    </a:cubicBezTo>
                    <a:close/>
                    <a:moveTo>
                      <a:pt x="135" y="100"/>
                    </a:moveTo>
                    <a:lnTo>
                      <a:pt x="153" y="117"/>
                    </a:lnTo>
                    <a:cubicBezTo>
                      <a:pt x="156" y="117"/>
                      <a:pt x="159" y="118"/>
                      <a:pt x="162" y="118"/>
                    </a:cubicBezTo>
                    <a:lnTo>
                      <a:pt x="145" y="103"/>
                    </a:lnTo>
                    <a:cubicBezTo>
                      <a:pt x="142" y="102"/>
                      <a:pt x="140" y="102"/>
                      <a:pt x="137" y="101"/>
                    </a:cubicBezTo>
                    <a:lnTo>
                      <a:pt x="135" y="100"/>
                    </a:lnTo>
                    <a:close/>
                    <a:moveTo>
                      <a:pt x="208" y="96"/>
                    </a:moveTo>
                    <a:cubicBezTo>
                      <a:pt x="203" y="99"/>
                      <a:pt x="199" y="102"/>
                      <a:pt x="196" y="105"/>
                    </a:cubicBezTo>
                    <a:cubicBezTo>
                      <a:pt x="202" y="106"/>
                      <a:pt x="208" y="107"/>
                      <a:pt x="215" y="108"/>
                    </a:cubicBezTo>
                    <a:cubicBezTo>
                      <a:pt x="211" y="101"/>
                      <a:pt x="208" y="96"/>
                      <a:pt x="208" y="96"/>
                    </a:cubicBezTo>
                    <a:close/>
                    <a:moveTo>
                      <a:pt x="96" y="72"/>
                    </a:moveTo>
                    <a:cubicBezTo>
                      <a:pt x="96" y="76"/>
                      <a:pt x="96" y="83"/>
                      <a:pt x="96" y="89"/>
                    </a:cubicBezTo>
                    <a:cubicBezTo>
                      <a:pt x="96" y="96"/>
                      <a:pt x="96" y="104"/>
                      <a:pt x="96" y="108"/>
                    </a:cubicBezTo>
                    <a:cubicBezTo>
                      <a:pt x="108" y="110"/>
                      <a:pt x="120" y="112"/>
                      <a:pt x="131" y="114"/>
                    </a:cubicBezTo>
                    <a:lnTo>
                      <a:pt x="133" y="114"/>
                    </a:lnTo>
                    <a:cubicBezTo>
                      <a:pt x="132" y="113"/>
                      <a:pt x="132" y="112"/>
                      <a:pt x="131" y="112"/>
                    </a:cubicBezTo>
                    <a:lnTo>
                      <a:pt x="130" y="110"/>
                    </a:lnTo>
                    <a:cubicBezTo>
                      <a:pt x="130" y="108"/>
                      <a:pt x="130" y="105"/>
                      <a:pt x="131" y="102"/>
                    </a:cubicBezTo>
                    <a:cubicBezTo>
                      <a:pt x="131" y="101"/>
                      <a:pt x="131" y="99"/>
                      <a:pt x="131" y="97"/>
                    </a:cubicBezTo>
                    <a:lnTo>
                      <a:pt x="131" y="97"/>
                    </a:lnTo>
                    <a:lnTo>
                      <a:pt x="135" y="100"/>
                    </a:lnTo>
                    <a:lnTo>
                      <a:pt x="134" y="98"/>
                    </a:lnTo>
                    <a:cubicBezTo>
                      <a:pt x="134" y="96"/>
                      <a:pt x="134" y="94"/>
                      <a:pt x="134" y="93"/>
                    </a:cubicBezTo>
                    <a:lnTo>
                      <a:pt x="134" y="92"/>
                    </a:lnTo>
                    <a:cubicBezTo>
                      <a:pt x="134" y="92"/>
                      <a:pt x="134" y="91"/>
                      <a:pt x="134" y="91"/>
                    </a:cubicBezTo>
                    <a:cubicBezTo>
                      <a:pt x="134" y="90"/>
                      <a:pt x="134" y="89"/>
                      <a:pt x="134" y="87"/>
                    </a:cubicBezTo>
                    <a:cubicBezTo>
                      <a:pt x="134" y="85"/>
                      <a:pt x="134" y="83"/>
                      <a:pt x="134" y="82"/>
                    </a:cubicBezTo>
                    <a:cubicBezTo>
                      <a:pt x="127" y="80"/>
                      <a:pt x="121" y="78"/>
                      <a:pt x="114" y="77"/>
                    </a:cubicBezTo>
                    <a:cubicBezTo>
                      <a:pt x="108" y="75"/>
                      <a:pt x="102" y="73"/>
                      <a:pt x="96" y="72"/>
                    </a:cubicBezTo>
                    <a:close/>
                    <a:moveTo>
                      <a:pt x="20" y="38"/>
                    </a:moveTo>
                    <a:cubicBezTo>
                      <a:pt x="19" y="39"/>
                      <a:pt x="19" y="39"/>
                      <a:pt x="18" y="39"/>
                    </a:cubicBezTo>
                    <a:lnTo>
                      <a:pt x="18" y="40"/>
                    </a:lnTo>
                    <a:cubicBezTo>
                      <a:pt x="18" y="44"/>
                      <a:pt x="18" y="47"/>
                      <a:pt x="19" y="50"/>
                    </a:cubicBezTo>
                    <a:cubicBezTo>
                      <a:pt x="19" y="52"/>
                      <a:pt x="21" y="54"/>
                      <a:pt x="22" y="56"/>
                    </a:cubicBezTo>
                    <a:cubicBezTo>
                      <a:pt x="22" y="57"/>
                      <a:pt x="22" y="59"/>
                      <a:pt x="22" y="61"/>
                    </a:cubicBezTo>
                    <a:cubicBezTo>
                      <a:pt x="22" y="62"/>
                      <a:pt x="22" y="64"/>
                      <a:pt x="22" y="65"/>
                    </a:cubicBezTo>
                    <a:cubicBezTo>
                      <a:pt x="21" y="67"/>
                      <a:pt x="20" y="68"/>
                      <a:pt x="20" y="69"/>
                    </a:cubicBezTo>
                    <a:cubicBezTo>
                      <a:pt x="19" y="73"/>
                      <a:pt x="21" y="75"/>
                      <a:pt x="22" y="78"/>
                    </a:cubicBezTo>
                    <a:lnTo>
                      <a:pt x="22" y="79"/>
                    </a:lnTo>
                    <a:lnTo>
                      <a:pt x="21" y="80"/>
                    </a:lnTo>
                    <a:cubicBezTo>
                      <a:pt x="20" y="81"/>
                      <a:pt x="20" y="83"/>
                      <a:pt x="19" y="85"/>
                    </a:cubicBezTo>
                    <a:cubicBezTo>
                      <a:pt x="18" y="86"/>
                      <a:pt x="17" y="87"/>
                      <a:pt x="16" y="89"/>
                    </a:cubicBezTo>
                    <a:cubicBezTo>
                      <a:pt x="15" y="90"/>
                      <a:pt x="14" y="91"/>
                      <a:pt x="13" y="92"/>
                    </a:cubicBezTo>
                    <a:lnTo>
                      <a:pt x="13" y="94"/>
                    </a:lnTo>
                    <a:lnTo>
                      <a:pt x="13" y="94"/>
                    </a:lnTo>
                    <a:lnTo>
                      <a:pt x="13" y="94"/>
                    </a:lnTo>
                    <a:lnTo>
                      <a:pt x="18" y="94"/>
                    </a:lnTo>
                    <a:cubicBezTo>
                      <a:pt x="21" y="94"/>
                      <a:pt x="23" y="94"/>
                      <a:pt x="25" y="94"/>
                    </a:cubicBezTo>
                    <a:lnTo>
                      <a:pt x="25" y="94"/>
                    </a:lnTo>
                    <a:lnTo>
                      <a:pt x="25" y="94"/>
                    </a:lnTo>
                    <a:lnTo>
                      <a:pt x="25" y="94"/>
                    </a:lnTo>
                    <a:lnTo>
                      <a:pt x="25" y="94"/>
                    </a:lnTo>
                    <a:cubicBezTo>
                      <a:pt x="26" y="94"/>
                      <a:pt x="26" y="94"/>
                      <a:pt x="27" y="94"/>
                    </a:cubicBezTo>
                    <a:cubicBezTo>
                      <a:pt x="27" y="89"/>
                      <a:pt x="27" y="80"/>
                      <a:pt x="27" y="71"/>
                    </a:cubicBezTo>
                    <a:cubicBezTo>
                      <a:pt x="27" y="65"/>
                      <a:pt x="27" y="57"/>
                      <a:pt x="27" y="52"/>
                    </a:cubicBezTo>
                    <a:cubicBezTo>
                      <a:pt x="27" y="48"/>
                      <a:pt x="27" y="44"/>
                      <a:pt x="26" y="42"/>
                    </a:cubicBezTo>
                    <a:cubicBezTo>
                      <a:pt x="25" y="42"/>
                      <a:pt x="24" y="41"/>
                      <a:pt x="23" y="40"/>
                    </a:cubicBezTo>
                    <a:cubicBezTo>
                      <a:pt x="22" y="40"/>
                      <a:pt x="21" y="39"/>
                      <a:pt x="20" y="38"/>
                    </a:cubicBezTo>
                    <a:close/>
                    <a:moveTo>
                      <a:pt x="23" y="32"/>
                    </a:moveTo>
                    <a:cubicBezTo>
                      <a:pt x="24" y="33"/>
                      <a:pt x="25" y="34"/>
                      <a:pt x="26" y="35"/>
                    </a:cubicBezTo>
                    <a:cubicBezTo>
                      <a:pt x="27" y="35"/>
                      <a:pt x="29" y="36"/>
                      <a:pt x="30" y="37"/>
                    </a:cubicBezTo>
                    <a:lnTo>
                      <a:pt x="32" y="37"/>
                    </a:lnTo>
                    <a:lnTo>
                      <a:pt x="32" y="39"/>
                    </a:lnTo>
                    <a:cubicBezTo>
                      <a:pt x="33" y="41"/>
                      <a:pt x="33" y="46"/>
                      <a:pt x="33" y="51"/>
                    </a:cubicBezTo>
                    <a:cubicBezTo>
                      <a:pt x="34" y="57"/>
                      <a:pt x="34" y="64"/>
                      <a:pt x="34" y="71"/>
                    </a:cubicBezTo>
                    <a:cubicBezTo>
                      <a:pt x="34" y="82"/>
                      <a:pt x="33" y="92"/>
                      <a:pt x="33" y="97"/>
                    </a:cubicBezTo>
                    <a:lnTo>
                      <a:pt x="33" y="100"/>
                    </a:lnTo>
                    <a:lnTo>
                      <a:pt x="30" y="100"/>
                    </a:lnTo>
                    <a:cubicBezTo>
                      <a:pt x="28" y="100"/>
                      <a:pt x="27" y="100"/>
                      <a:pt x="25" y="100"/>
                    </a:cubicBezTo>
                    <a:lnTo>
                      <a:pt x="25" y="100"/>
                    </a:lnTo>
                    <a:cubicBezTo>
                      <a:pt x="23" y="100"/>
                      <a:pt x="21" y="100"/>
                      <a:pt x="18" y="100"/>
                    </a:cubicBezTo>
                    <a:lnTo>
                      <a:pt x="11" y="100"/>
                    </a:lnTo>
                    <a:lnTo>
                      <a:pt x="9" y="100"/>
                    </a:lnTo>
                    <a:cubicBezTo>
                      <a:pt x="8" y="103"/>
                      <a:pt x="6" y="106"/>
                      <a:pt x="4" y="109"/>
                    </a:cubicBezTo>
                    <a:cubicBezTo>
                      <a:pt x="3" y="112"/>
                      <a:pt x="2" y="116"/>
                      <a:pt x="0" y="119"/>
                    </a:cubicBezTo>
                    <a:cubicBezTo>
                      <a:pt x="0" y="119"/>
                      <a:pt x="1" y="119"/>
                      <a:pt x="1" y="119"/>
                    </a:cubicBezTo>
                    <a:cubicBezTo>
                      <a:pt x="3" y="120"/>
                      <a:pt x="4" y="121"/>
                      <a:pt x="5" y="122"/>
                    </a:cubicBezTo>
                    <a:cubicBezTo>
                      <a:pt x="5" y="122"/>
                      <a:pt x="6" y="122"/>
                      <a:pt x="6" y="123"/>
                    </a:cubicBezTo>
                    <a:cubicBezTo>
                      <a:pt x="6" y="123"/>
                      <a:pt x="6" y="122"/>
                      <a:pt x="6" y="122"/>
                    </a:cubicBezTo>
                    <a:lnTo>
                      <a:pt x="9" y="121"/>
                    </a:lnTo>
                    <a:cubicBezTo>
                      <a:pt x="10" y="120"/>
                      <a:pt x="11" y="120"/>
                      <a:pt x="12" y="119"/>
                    </a:cubicBezTo>
                    <a:lnTo>
                      <a:pt x="12" y="119"/>
                    </a:lnTo>
                    <a:cubicBezTo>
                      <a:pt x="13" y="119"/>
                      <a:pt x="14" y="118"/>
                      <a:pt x="15" y="117"/>
                    </a:cubicBezTo>
                    <a:cubicBezTo>
                      <a:pt x="16" y="117"/>
                      <a:pt x="17" y="116"/>
                      <a:pt x="17" y="115"/>
                    </a:cubicBezTo>
                    <a:lnTo>
                      <a:pt x="19" y="114"/>
                    </a:lnTo>
                    <a:lnTo>
                      <a:pt x="20" y="115"/>
                    </a:lnTo>
                    <a:lnTo>
                      <a:pt x="22" y="115"/>
                    </a:lnTo>
                    <a:cubicBezTo>
                      <a:pt x="22" y="115"/>
                      <a:pt x="23" y="115"/>
                      <a:pt x="24" y="116"/>
                    </a:cubicBezTo>
                    <a:cubicBezTo>
                      <a:pt x="25" y="117"/>
                      <a:pt x="26" y="118"/>
                      <a:pt x="27" y="119"/>
                    </a:cubicBezTo>
                    <a:cubicBezTo>
                      <a:pt x="27" y="119"/>
                      <a:pt x="28" y="120"/>
                      <a:pt x="29" y="120"/>
                    </a:cubicBezTo>
                    <a:lnTo>
                      <a:pt x="29" y="120"/>
                    </a:lnTo>
                    <a:lnTo>
                      <a:pt x="29" y="120"/>
                    </a:lnTo>
                    <a:cubicBezTo>
                      <a:pt x="31" y="120"/>
                      <a:pt x="33" y="121"/>
                      <a:pt x="33" y="122"/>
                    </a:cubicBezTo>
                    <a:cubicBezTo>
                      <a:pt x="34" y="123"/>
                      <a:pt x="34" y="123"/>
                      <a:pt x="34" y="124"/>
                    </a:cubicBezTo>
                    <a:lnTo>
                      <a:pt x="34" y="121"/>
                    </a:lnTo>
                    <a:lnTo>
                      <a:pt x="34" y="88"/>
                    </a:lnTo>
                    <a:cubicBezTo>
                      <a:pt x="34" y="70"/>
                      <a:pt x="34" y="53"/>
                      <a:pt x="34" y="35"/>
                    </a:cubicBezTo>
                    <a:lnTo>
                      <a:pt x="29" y="34"/>
                    </a:lnTo>
                    <a:cubicBezTo>
                      <a:pt x="27" y="34"/>
                      <a:pt x="25" y="33"/>
                      <a:pt x="23" y="32"/>
                    </a:cubicBezTo>
                    <a:close/>
                    <a:moveTo>
                      <a:pt x="20" y="30"/>
                    </a:moveTo>
                    <a:cubicBezTo>
                      <a:pt x="20" y="30"/>
                      <a:pt x="20" y="30"/>
                      <a:pt x="19" y="31"/>
                    </a:cubicBezTo>
                    <a:lnTo>
                      <a:pt x="21" y="30"/>
                    </a:lnTo>
                    <a:cubicBezTo>
                      <a:pt x="20" y="30"/>
                      <a:pt x="20" y="30"/>
                      <a:pt x="20" y="30"/>
                    </a:cubicBezTo>
                    <a:close/>
                    <a:moveTo>
                      <a:pt x="14" y="13"/>
                    </a:moveTo>
                    <a:lnTo>
                      <a:pt x="14" y="13"/>
                    </a:lnTo>
                    <a:lnTo>
                      <a:pt x="14" y="14"/>
                    </a:lnTo>
                    <a:cubicBezTo>
                      <a:pt x="14" y="16"/>
                      <a:pt x="14" y="17"/>
                      <a:pt x="14" y="19"/>
                    </a:cubicBezTo>
                    <a:cubicBezTo>
                      <a:pt x="14" y="20"/>
                      <a:pt x="14" y="21"/>
                      <a:pt x="14" y="21"/>
                    </a:cubicBezTo>
                    <a:cubicBezTo>
                      <a:pt x="14" y="18"/>
                      <a:pt x="14" y="16"/>
                      <a:pt x="14" y="13"/>
                    </a:cubicBezTo>
                    <a:close/>
                    <a:moveTo>
                      <a:pt x="13" y="0"/>
                    </a:moveTo>
                    <a:cubicBezTo>
                      <a:pt x="13" y="1"/>
                      <a:pt x="13" y="2"/>
                      <a:pt x="13" y="3"/>
                    </a:cubicBezTo>
                    <a:cubicBezTo>
                      <a:pt x="12" y="3"/>
                      <a:pt x="11" y="3"/>
                      <a:pt x="10" y="3"/>
                    </a:cubicBezTo>
                    <a:cubicBezTo>
                      <a:pt x="10" y="4"/>
                      <a:pt x="11" y="5"/>
                      <a:pt x="11" y="6"/>
                    </a:cubicBezTo>
                    <a:cubicBezTo>
                      <a:pt x="12" y="6"/>
                      <a:pt x="13" y="5"/>
                      <a:pt x="14" y="5"/>
                    </a:cubicBezTo>
                    <a:lnTo>
                      <a:pt x="14" y="5"/>
                    </a:lnTo>
                    <a:lnTo>
                      <a:pt x="14" y="5"/>
                    </a:lnTo>
                    <a:lnTo>
                      <a:pt x="14" y="5"/>
                    </a:lnTo>
                    <a:lnTo>
                      <a:pt x="15" y="5"/>
                    </a:lnTo>
                    <a:lnTo>
                      <a:pt x="15" y="5"/>
                    </a:lnTo>
                    <a:cubicBezTo>
                      <a:pt x="17" y="5"/>
                      <a:pt x="18" y="6"/>
                      <a:pt x="19" y="7"/>
                    </a:cubicBezTo>
                    <a:cubicBezTo>
                      <a:pt x="20" y="8"/>
                      <a:pt x="20" y="9"/>
                      <a:pt x="20" y="10"/>
                    </a:cubicBezTo>
                    <a:cubicBezTo>
                      <a:pt x="20" y="11"/>
                      <a:pt x="20" y="12"/>
                      <a:pt x="20" y="12"/>
                    </a:cubicBezTo>
                    <a:lnTo>
                      <a:pt x="24" y="15"/>
                    </a:lnTo>
                    <a:lnTo>
                      <a:pt x="26" y="16"/>
                    </a:lnTo>
                    <a:cubicBezTo>
                      <a:pt x="27" y="17"/>
                      <a:pt x="28" y="17"/>
                      <a:pt x="28" y="19"/>
                    </a:cubicBezTo>
                    <a:lnTo>
                      <a:pt x="28" y="19"/>
                    </a:lnTo>
                    <a:lnTo>
                      <a:pt x="28" y="19"/>
                    </a:lnTo>
                    <a:cubicBezTo>
                      <a:pt x="30" y="22"/>
                      <a:pt x="31" y="25"/>
                      <a:pt x="32" y="30"/>
                    </a:cubicBezTo>
                    <a:lnTo>
                      <a:pt x="34" y="35"/>
                    </a:lnTo>
                    <a:lnTo>
                      <a:pt x="34" y="35"/>
                    </a:lnTo>
                    <a:cubicBezTo>
                      <a:pt x="34" y="34"/>
                      <a:pt x="34" y="33"/>
                      <a:pt x="34" y="32"/>
                    </a:cubicBezTo>
                    <a:cubicBezTo>
                      <a:pt x="34" y="30"/>
                      <a:pt x="34" y="28"/>
                      <a:pt x="34" y="28"/>
                    </a:cubicBezTo>
                    <a:cubicBezTo>
                      <a:pt x="29" y="17"/>
                      <a:pt x="23" y="8"/>
                      <a:pt x="14" y="0"/>
                    </a:cubicBezTo>
                    <a:cubicBezTo>
                      <a:pt x="13" y="0"/>
                      <a:pt x="13" y="0"/>
                      <a:pt x="13"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9" name="Freeform 3999">
                <a:extLst>
                  <a:ext uri="{FF2B5EF4-FFF2-40B4-BE49-F238E27FC236}">
                    <a16:creationId xmlns:a16="http://schemas.microsoft.com/office/drawing/2014/main" id="{8A63AA3B-CED7-4B0E-A9A0-AA0F610AE5ED}"/>
                  </a:ext>
                </a:extLst>
              </p:cNvPr>
              <p:cNvSpPr>
                <a:spLocks/>
              </p:cNvSpPr>
              <p:nvPr/>
            </p:nvSpPr>
            <p:spPr bwMode="auto">
              <a:xfrm>
                <a:off x="2871" y="4867"/>
                <a:ext cx="9" cy="56"/>
              </a:xfrm>
              <a:custGeom>
                <a:avLst/>
                <a:gdLst>
                  <a:gd name="T0" fmla="*/ 0 w 16"/>
                  <a:gd name="T1" fmla="*/ 0 h 100"/>
                  <a:gd name="T2" fmla="*/ 0 w 16"/>
                  <a:gd name="T3" fmla="*/ 13 h 100"/>
                  <a:gd name="T4" fmla="*/ 0 w 16"/>
                  <a:gd name="T5" fmla="*/ 31 h 100"/>
                  <a:gd name="T6" fmla="*/ 0 w 16"/>
                  <a:gd name="T7" fmla="*/ 31 h 100"/>
                  <a:gd name="T8" fmla="*/ 2 w 16"/>
                  <a:gd name="T9" fmla="*/ 36 h 100"/>
                  <a:gd name="T10" fmla="*/ 3 w 16"/>
                  <a:gd name="T11" fmla="*/ 39 h 100"/>
                  <a:gd name="T12" fmla="*/ 3 w 16"/>
                  <a:gd name="T13" fmla="*/ 39 h 100"/>
                  <a:gd name="T14" fmla="*/ 6 w 16"/>
                  <a:gd name="T15" fmla="*/ 55 h 100"/>
                  <a:gd name="T16" fmla="*/ 6 w 16"/>
                  <a:gd name="T17" fmla="*/ 56 h 100"/>
                  <a:gd name="T18" fmla="*/ 6 w 16"/>
                  <a:gd name="T19" fmla="*/ 61 h 100"/>
                  <a:gd name="T20" fmla="*/ 1 w 16"/>
                  <a:gd name="T21" fmla="*/ 58 h 100"/>
                  <a:gd name="T22" fmla="*/ 0 w 16"/>
                  <a:gd name="T23" fmla="*/ 58 h 100"/>
                  <a:gd name="T24" fmla="*/ 2 w 16"/>
                  <a:gd name="T25" fmla="*/ 60 h 100"/>
                  <a:gd name="T26" fmla="*/ 2 w 16"/>
                  <a:gd name="T27" fmla="*/ 61 h 100"/>
                  <a:gd name="T28" fmla="*/ 3 w 16"/>
                  <a:gd name="T29" fmla="*/ 61 h 100"/>
                  <a:gd name="T30" fmla="*/ 6 w 16"/>
                  <a:gd name="T31" fmla="*/ 63 h 100"/>
                  <a:gd name="T32" fmla="*/ 7 w 16"/>
                  <a:gd name="T33" fmla="*/ 64 h 100"/>
                  <a:gd name="T34" fmla="*/ 7 w 16"/>
                  <a:gd name="T35" fmla="*/ 66 h 100"/>
                  <a:gd name="T36" fmla="*/ 7 w 16"/>
                  <a:gd name="T37" fmla="*/ 100 h 100"/>
                  <a:gd name="T38" fmla="*/ 7 w 16"/>
                  <a:gd name="T39" fmla="*/ 100 h 100"/>
                  <a:gd name="T40" fmla="*/ 16 w 16"/>
                  <a:gd name="T41" fmla="*/ 97 h 100"/>
                  <a:gd name="T42" fmla="*/ 16 w 16"/>
                  <a:gd name="T43" fmla="*/ 36 h 100"/>
                  <a:gd name="T44" fmla="*/ 16 w 16"/>
                  <a:gd name="T45" fmla="*/ 27 h 100"/>
                  <a:gd name="T46" fmla="*/ 16 w 16"/>
                  <a:gd name="T47" fmla="*/ 27 h 100"/>
                  <a:gd name="T48" fmla="*/ 14 w 16"/>
                  <a:gd name="T49" fmla="*/ 20 h 100"/>
                  <a:gd name="T50" fmla="*/ 0 w 16"/>
                  <a:gd name="T5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00">
                    <a:moveTo>
                      <a:pt x="0" y="0"/>
                    </a:moveTo>
                    <a:cubicBezTo>
                      <a:pt x="0" y="4"/>
                      <a:pt x="0" y="9"/>
                      <a:pt x="0" y="13"/>
                    </a:cubicBezTo>
                    <a:cubicBezTo>
                      <a:pt x="0" y="19"/>
                      <a:pt x="0" y="25"/>
                      <a:pt x="0" y="31"/>
                    </a:cubicBezTo>
                    <a:lnTo>
                      <a:pt x="0" y="31"/>
                    </a:lnTo>
                    <a:lnTo>
                      <a:pt x="2" y="36"/>
                    </a:lnTo>
                    <a:cubicBezTo>
                      <a:pt x="2" y="37"/>
                      <a:pt x="3" y="37"/>
                      <a:pt x="3" y="39"/>
                    </a:cubicBezTo>
                    <a:lnTo>
                      <a:pt x="3" y="39"/>
                    </a:lnTo>
                    <a:cubicBezTo>
                      <a:pt x="4" y="44"/>
                      <a:pt x="6" y="49"/>
                      <a:pt x="6" y="55"/>
                    </a:cubicBezTo>
                    <a:lnTo>
                      <a:pt x="6" y="56"/>
                    </a:lnTo>
                    <a:lnTo>
                      <a:pt x="6" y="61"/>
                    </a:lnTo>
                    <a:lnTo>
                      <a:pt x="1" y="58"/>
                    </a:lnTo>
                    <a:cubicBezTo>
                      <a:pt x="1" y="58"/>
                      <a:pt x="0" y="58"/>
                      <a:pt x="0" y="58"/>
                    </a:cubicBezTo>
                    <a:cubicBezTo>
                      <a:pt x="1" y="59"/>
                      <a:pt x="1" y="60"/>
                      <a:pt x="2" y="60"/>
                    </a:cubicBezTo>
                    <a:lnTo>
                      <a:pt x="2" y="61"/>
                    </a:lnTo>
                    <a:lnTo>
                      <a:pt x="3" y="61"/>
                    </a:lnTo>
                    <a:cubicBezTo>
                      <a:pt x="3" y="62"/>
                      <a:pt x="5" y="62"/>
                      <a:pt x="6" y="63"/>
                    </a:cubicBezTo>
                    <a:lnTo>
                      <a:pt x="7" y="64"/>
                    </a:lnTo>
                    <a:lnTo>
                      <a:pt x="7" y="66"/>
                    </a:lnTo>
                    <a:lnTo>
                      <a:pt x="7" y="100"/>
                    </a:lnTo>
                    <a:lnTo>
                      <a:pt x="7" y="100"/>
                    </a:lnTo>
                    <a:cubicBezTo>
                      <a:pt x="10" y="99"/>
                      <a:pt x="14" y="98"/>
                      <a:pt x="16" y="97"/>
                    </a:cubicBezTo>
                    <a:cubicBezTo>
                      <a:pt x="16" y="77"/>
                      <a:pt x="16" y="56"/>
                      <a:pt x="16" y="36"/>
                    </a:cubicBezTo>
                    <a:cubicBezTo>
                      <a:pt x="16" y="33"/>
                      <a:pt x="16" y="30"/>
                      <a:pt x="16" y="27"/>
                    </a:cubicBezTo>
                    <a:lnTo>
                      <a:pt x="16" y="27"/>
                    </a:lnTo>
                    <a:cubicBezTo>
                      <a:pt x="16" y="25"/>
                      <a:pt x="16" y="23"/>
                      <a:pt x="14" y="20"/>
                    </a:cubicBezTo>
                    <a:cubicBezTo>
                      <a:pt x="10" y="13"/>
                      <a:pt x="5" y="6"/>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0" name="Freeform 4000">
                <a:extLst>
                  <a:ext uri="{FF2B5EF4-FFF2-40B4-BE49-F238E27FC236}">
                    <a16:creationId xmlns:a16="http://schemas.microsoft.com/office/drawing/2014/main" id="{2A7BB2C2-0F2F-4BD9-A988-3C685DCAFB55}"/>
                  </a:ext>
                </a:extLst>
              </p:cNvPr>
              <p:cNvSpPr>
                <a:spLocks noEditPoints="1"/>
              </p:cNvSpPr>
              <p:nvPr/>
            </p:nvSpPr>
            <p:spPr bwMode="auto">
              <a:xfrm>
                <a:off x="2799" y="4854"/>
                <a:ext cx="72" cy="109"/>
              </a:xfrm>
              <a:custGeom>
                <a:avLst/>
                <a:gdLst>
                  <a:gd name="T0" fmla="*/ 102 w 126"/>
                  <a:gd name="T1" fmla="*/ 97 h 192"/>
                  <a:gd name="T2" fmla="*/ 125 w 126"/>
                  <a:gd name="T3" fmla="*/ 90 h 192"/>
                  <a:gd name="T4" fmla="*/ 68 w 126"/>
                  <a:gd name="T5" fmla="*/ 91 h 192"/>
                  <a:gd name="T6" fmla="*/ 84 w 126"/>
                  <a:gd name="T7" fmla="*/ 176 h 192"/>
                  <a:gd name="T8" fmla="*/ 91 w 126"/>
                  <a:gd name="T9" fmla="*/ 89 h 192"/>
                  <a:gd name="T10" fmla="*/ 1 w 126"/>
                  <a:gd name="T11" fmla="*/ 96 h 192"/>
                  <a:gd name="T12" fmla="*/ 16 w 126"/>
                  <a:gd name="T13" fmla="*/ 191 h 192"/>
                  <a:gd name="T14" fmla="*/ 22 w 126"/>
                  <a:gd name="T15" fmla="*/ 88 h 192"/>
                  <a:gd name="T16" fmla="*/ 47 w 126"/>
                  <a:gd name="T17" fmla="*/ 79 h 192"/>
                  <a:gd name="T18" fmla="*/ 35 w 126"/>
                  <a:gd name="T19" fmla="*/ 94 h 192"/>
                  <a:gd name="T20" fmla="*/ 59 w 126"/>
                  <a:gd name="T21" fmla="*/ 189 h 192"/>
                  <a:gd name="T22" fmla="*/ 56 w 126"/>
                  <a:gd name="T23" fmla="*/ 88 h 192"/>
                  <a:gd name="T24" fmla="*/ 56 w 126"/>
                  <a:gd name="T25" fmla="*/ 78 h 192"/>
                  <a:gd name="T26" fmla="*/ 63 w 126"/>
                  <a:gd name="T27" fmla="*/ 80 h 192"/>
                  <a:gd name="T28" fmla="*/ 30 w 126"/>
                  <a:gd name="T29" fmla="*/ 83 h 192"/>
                  <a:gd name="T30" fmla="*/ 38 w 126"/>
                  <a:gd name="T31" fmla="*/ 78 h 192"/>
                  <a:gd name="T32" fmla="*/ 107 w 126"/>
                  <a:gd name="T33" fmla="*/ 69 h 192"/>
                  <a:gd name="T34" fmla="*/ 21 w 126"/>
                  <a:gd name="T35" fmla="*/ 70 h 192"/>
                  <a:gd name="T36" fmla="*/ 5 w 126"/>
                  <a:gd name="T37" fmla="*/ 70 h 192"/>
                  <a:gd name="T38" fmla="*/ 10 w 126"/>
                  <a:gd name="T39" fmla="*/ 64 h 192"/>
                  <a:gd name="T40" fmla="*/ 16 w 126"/>
                  <a:gd name="T41" fmla="*/ 74 h 192"/>
                  <a:gd name="T42" fmla="*/ 114 w 126"/>
                  <a:gd name="T43" fmla="*/ 65 h 192"/>
                  <a:gd name="T44" fmla="*/ 116 w 126"/>
                  <a:gd name="T45" fmla="*/ 72 h 192"/>
                  <a:gd name="T46" fmla="*/ 123 w 126"/>
                  <a:gd name="T47" fmla="*/ 63 h 192"/>
                  <a:gd name="T48" fmla="*/ 25 w 126"/>
                  <a:gd name="T49" fmla="*/ 57 h 192"/>
                  <a:gd name="T50" fmla="*/ 29 w 126"/>
                  <a:gd name="T51" fmla="*/ 56 h 192"/>
                  <a:gd name="T52" fmla="*/ 98 w 126"/>
                  <a:gd name="T53" fmla="*/ 79 h 192"/>
                  <a:gd name="T54" fmla="*/ 98 w 126"/>
                  <a:gd name="T55" fmla="*/ 87 h 192"/>
                  <a:gd name="T56" fmla="*/ 103 w 126"/>
                  <a:gd name="T57" fmla="*/ 56 h 192"/>
                  <a:gd name="T58" fmla="*/ 20 w 126"/>
                  <a:gd name="T59" fmla="*/ 58 h 192"/>
                  <a:gd name="T60" fmla="*/ 11 w 126"/>
                  <a:gd name="T61" fmla="*/ 54 h 192"/>
                  <a:gd name="T62" fmla="*/ 112 w 126"/>
                  <a:gd name="T63" fmla="*/ 54 h 192"/>
                  <a:gd name="T64" fmla="*/ 108 w 126"/>
                  <a:gd name="T65" fmla="*/ 47 h 192"/>
                  <a:gd name="T66" fmla="*/ 109 w 126"/>
                  <a:gd name="T67" fmla="*/ 54 h 192"/>
                  <a:gd name="T68" fmla="*/ 86 w 126"/>
                  <a:gd name="T69" fmla="*/ 61 h 192"/>
                  <a:gd name="T70" fmla="*/ 39 w 126"/>
                  <a:gd name="T71" fmla="*/ 45 h 192"/>
                  <a:gd name="T72" fmla="*/ 36 w 126"/>
                  <a:gd name="T73" fmla="*/ 64 h 192"/>
                  <a:gd name="T74" fmla="*/ 39 w 126"/>
                  <a:gd name="T75" fmla="*/ 45 h 192"/>
                  <a:gd name="T76" fmla="*/ 75 w 126"/>
                  <a:gd name="T77" fmla="*/ 69 h 192"/>
                  <a:gd name="T78" fmla="*/ 53 w 126"/>
                  <a:gd name="T79" fmla="*/ 52 h 192"/>
                  <a:gd name="T80" fmla="*/ 97 w 126"/>
                  <a:gd name="T81" fmla="*/ 39 h 192"/>
                  <a:gd name="T82" fmla="*/ 31 w 126"/>
                  <a:gd name="T83" fmla="*/ 43 h 192"/>
                  <a:gd name="T84" fmla="*/ 31 w 126"/>
                  <a:gd name="T85" fmla="*/ 39 h 192"/>
                  <a:gd name="T86" fmla="*/ 85 w 126"/>
                  <a:gd name="T87" fmla="*/ 40 h 192"/>
                  <a:gd name="T88" fmla="*/ 45 w 126"/>
                  <a:gd name="T89" fmla="*/ 39 h 192"/>
                  <a:gd name="T90" fmla="*/ 49 w 126"/>
                  <a:gd name="T91" fmla="*/ 39 h 192"/>
                  <a:gd name="T92" fmla="*/ 59 w 126"/>
                  <a:gd name="T93" fmla="*/ 39 h 192"/>
                  <a:gd name="T94" fmla="*/ 65 w 126"/>
                  <a:gd name="T95" fmla="*/ 39 h 192"/>
                  <a:gd name="T96" fmla="*/ 21 w 126"/>
                  <a:gd name="T97" fmla="*/ 35 h 192"/>
                  <a:gd name="T98" fmla="*/ 25 w 126"/>
                  <a:gd name="T99" fmla="*/ 27 h 192"/>
                  <a:gd name="T100" fmla="*/ 39 w 126"/>
                  <a:gd name="T101" fmla="*/ 15 h 192"/>
                  <a:gd name="T102" fmla="*/ 42 w 126"/>
                  <a:gd name="T103" fmla="*/ 21 h 192"/>
                  <a:gd name="T104" fmla="*/ 86 w 126"/>
                  <a:gd name="T105" fmla="*/ 27 h 192"/>
                  <a:gd name="T106" fmla="*/ 92 w 126"/>
                  <a:gd name="T107" fmla="*/ 21 h 192"/>
                  <a:gd name="T108" fmla="*/ 69 w 126"/>
                  <a:gd name="T109" fmla="*/ 26 h 192"/>
                  <a:gd name="T110" fmla="*/ 72 w 126"/>
                  <a:gd name="T111" fmla="*/ 15 h 192"/>
                  <a:gd name="T112" fmla="*/ 53 w 126"/>
                  <a:gd name="T113" fmla="*/ 31 h 192"/>
                  <a:gd name="T114" fmla="*/ 57 w 126"/>
                  <a:gd name="T115" fmla="*/ 17 h 192"/>
                  <a:gd name="T116" fmla="*/ 80 w 126"/>
                  <a:gd name="T117" fmla="*/ 15 h 192"/>
                  <a:gd name="T118" fmla="*/ 64 w 126"/>
                  <a:gd name="T119" fmla="*/ 15 h 192"/>
                  <a:gd name="T120" fmla="*/ 65 w 126"/>
                  <a:gd name="T121" fmla="*/ 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92">
                    <a:moveTo>
                      <a:pt x="115" y="80"/>
                    </a:moveTo>
                    <a:cubicBezTo>
                      <a:pt x="113" y="80"/>
                      <a:pt x="112" y="82"/>
                      <a:pt x="110" y="83"/>
                    </a:cubicBezTo>
                    <a:cubicBezTo>
                      <a:pt x="108" y="85"/>
                      <a:pt x="107" y="87"/>
                      <a:pt x="104" y="89"/>
                    </a:cubicBezTo>
                    <a:cubicBezTo>
                      <a:pt x="103" y="90"/>
                      <a:pt x="103" y="91"/>
                      <a:pt x="102" y="93"/>
                    </a:cubicBezTo>
                    <a:lnTo>
                      <a:pt x="102" y="93"/>
                    </a:lnTo>
                    <a:lnTo>
                      <a:pt x="102" y="93"/>
                    </a:lnTo>
                    <a:lnTo>
                      <a:pt x="102" y="97"/>
                    </a:lnTo>
                    <a:cubicBezTo>
                      <a:pt x="102" y="104"/>
                      <a:pt x="102" y="111"/>
                      <a:pt x="102" y="117"/>
                    </a:cubicBezTo>
                    <a:cubicBezTo>
                      <a:pt x="102" y="124"/>
                      <a:pt x="102" y="131"/>
                      <a:pt x="102" y="138"/>
                    </a:cubicBezTo>
                    <a:cubicBezTo>
                      <a:pt x="106" y="136"/>
                      <a:pt x="110" y="134"/>
                      <a:pt x="112" y="134"/>
                    </a:cubicBezTo>
                    <a:cubicBezTo>
                      <a:pt x="116" y="131"/>
                      <a:pt x="121" y="128"/>
                      <a:pt x="125" y="126"/>
                    </a:cubicBezTo>
                    <a:cubicBezTo>
                      <a:pt x="125" y="117"/>
                      <a:pt x="125" y="107"/>
                      <a:pt x="125" y="98"/>
                    </a:cubicBezTo>
                    <a:cubicBezTo>
                      <a:pt x="125" y="95"/>
                      <a:pt x="126" y="92"/>
                      <a:pt x="126" y="90"/>
                    </a:cubicBezTo>
                    <a:cubicBezTo>
                      <a:pt x="125" y="90"/>
                      <a:pt x="125" y="90"/>
                      <a:pt x="125" y="90"/>
                    </a:cubicBezTo>
                    <a:cubicBezTo>
                      <a:pt x="124" y="89"/>
                      <a:pt x="123" y="88"/>
                      <a:pt x="122" y="86"/>
                    </a:cubicBezTo>
                    <a:cubicBezTo>
                      <a:pt x="121" y="84"/>
                      <a:pt x="120" y="83"/>
                      <a:pt x="119" y="82"/>
                    </a:cubicBezTo>
                    <a:cubicBezTo>
                      <a:pt x="118" y="81"/>
                      <a:pt x="116" y="81"/>
                      <a:pt x="115" y="80"/>
                    </a:cubicBezTo>
                    <a:close/>
                    <a:moveTo>
                      <a:pt x="81" y="79"/>
                    </a:moveTo>
                    <a:cubicBezTo>
                      <a:pt x="80" y="80"/>
                      <a:pt x="79" y="80"/>
                      <a:pt x="78" y="81"/>
                    </a:cubicBezTo>
                    <a:cubicBezTo>
                      <a:pt x="77" y="82"/>
                      <a:pt x="76" y="82"/>
                      <a:pt x="76" y="83"/>
                    </a:cubicBezTo>
                    <a:cubicBezTo>
                      <a:pt x="74" y="87"/>
                      <a:pt x="70" y="89"/>
                      <a:pt x="68" y="91"/>
                    </a:cubicBezTo>
                    <a:cubicBezTo>
                      <a:pt x="68" y="97"/>
                      <a:pt x="68" y="104"/>
                      <a:pt x="68" y="110"/>
                    </a:cubicBezTo>
                    <a:lnTo>
                      <a:pt x="68" y="112"/>
                    </a:lnTo>
                    <a:cubicBezTo>
                      <a:pt x="68" y="121"/>
                      <a:pt x="68" y="130"/>
                      <a:pt x="68" y="139"/>
                    </a:cubicBezTo>
                    <a:lnTo>
                      <a:pt x="68" y="140"/>
                    </a:lnTo>
                    <a:cubicBezTo>
                      <a:pt x="68" y="154"/>
                      <a:pt x="68" y="168"/>
                      <a:pt x="68" y="182"/>
                    </a:cubicBezTo>
                    <a:cubicBezTo>
                      <a:pt x="73" y="181"/>
                      <a:pt x="76" y="180"/>
                      <a:pt x="76" y="180"/>
                    </a:cubicBezTo>
                    <a:lnTo>
                      <a:pt x="84" y="176"/>
                    </a:lnTo>
                    <a:cubicBezTo>
                      <a:pt x="84" y="176"/>
                      <a:pt x="85" y="173"/>
                      <a:pt x="87" y="172"/>
                    </a:cubicBezTo>
                    <a:cubicBezTo>
                      <a:pt x="89" y="171"/>
                      <a:pt x="91" y="170"/>
                      <a:pt x="91" y="170"/>
                    </a:cubicBezTo>
                    <a:cubicBezTo>
                      <a:pt x="91" y="170"/>
                      <a:pt x="92" y="170"/>
                      <a:pt x="93" y="170"/>
                    </a:cubicBezTo>
                    <a:cubicBezTo>
                      <a:pt x="93" y="162"/>
                      <a:pt x="93" y="152"/>
                      <a:pt x="93" y="143"/>
                    </a:cubicBezTo>
                    <a:cubicBezTo>
                      <a:pt x="93" y="124"/>
                      <a:pt x="93" y="104"/>
                      <a:pt x="92" y="95"/>
                    </a:cubicBezTo>
                    <a:cubicBezTo>
                      <a:pt x="92" y="93"/>
                      <a:pt x="92" y="91"/>
                      <a:pt x="92" y="90"/>
                    </a:cubicBezTo>
                    <a:cubicBezTo>
                      <a:pt x="92" y="90"/>
                      <a:pt x="91" y="89"/>
                      <a:pt x="91" y="89"/>
                    </a:cubicBezTo>
                    <a:cubicBezTo>
                      <a:pt x="89" y="88"/>
                      <a:pt x="88" y="87"/>
                      <a:pt x="87" y="85"/>
                    </a:cubicBezTo>
                    <a:cubicBezTo>
                      <a:pt x="87" y="84"/>
                      <a:pt x="86" y="83"/>
                      <a:pt x="84" y="82"/>
                    </a:cubicBezTo>
                    <a:cubicBezTo>
                      <a:pt x="83" y="81"/>
                      <a:pt x="82" y="80"/>
                      <a:pt x="81" y="79"/>
                    </a:cubicBezTo>
                    <a:close/>
                    <a:moveTo>
                      <a:pt x="13" y="79"/>
                    </a:moveTo>
                    <a:cubicBezTo>
                      <a:pt x="10" y="81"/>
                      <a:pt x="7" y="85"/>
                      <a:pt x="4" y="88"/>
                    </a:cubicBezTo>
                    <a:cubicBezTo>
                      <a:pt x="1" y="90"/>
                      <a:pt x="1" y="92"/>
                      <a:pt x="1" y="96"/>
                    </a:cubicBezTo>
                    <a:lnTo>
                      <a:pt x="1" y="96"/>
                    </a:lnTo>
                    <a:cubicBezTo>
                      <a:pt x="1" y="99"/>
                      <a:pt x="1" y="101"/>
                      <a:pt x="1" y="104"/>
                    </a:cubicBezTo>
                    <a:cubicBezTo>
                      <a:pt x="1" y="114"/>
                      <a:pt x="0" y="125"/>
                      <a:pt x="0" y="135"/>
                    </a:cubicBezTo>
                    <a:cubicBezTo>
                      <a:pt x="0" y="144"/>
                      <a:pt x="0" y="154"/>
                      <a:pt x="0" y="163"/>
                    </a:cubicBezTo>
                    <a:cubicBezTo>
                      <a:pt x="0" y="171"/>
                      <a:pt x="0" y="180"/>
                      <a:pt x="0" y="189"/>
                    </a:cubicBezTo>
                    <a:cubicBezTo>
                      <a:pt x="0" y="190"/>
                      <a:pt x="1" y="191"/>
                      <a:pt x="1" y="192"/>
                    </a:cubicBezTo>
                    <a:cubicBezTo>
                      <a:pt x="2" y="192"/>
                      <a:pt x="4" y="192"/>
                      <a:pt x="6" y="192"/>
                    </a:cubicBezTo>
                    <a:cubicBezTo>
                      <a:pt x="9" y="192"/>
                      <a:pt x="12" y="191"/>
                      <a:pt x="16" y="191"/>
                    </a:cubicBezTo>
                    <a:lnTo>
                      <a:pt x="16" y="192"/>
                    </a:lnTo>
                    <a:cubicBezTo>
                      <a:pt x="19" y="192"/>
                      <a:pt x="22" y="192"/>
                      <a:pt x="25" y="192"/>
                    </a:cubicBezTo>
                    <a:cubicBezTo>
                      <a:pt x="25" y="190"/>
                      <a:pt x="25" y="189"/>
                      <a:pt x="25" y="187"/>
                    </a:cubicBezTo>
                    <a:cubicBezTo>
                      <a:pt x="25" y="157"/>
                      <a:pt x="25" y="127"/>
                      <a:pt x="25" y="97"/>
                    </a:cubicBezTo>
                    <a:lnTo>
                      <a:pt x="25" y="95"/>
                    </a:lnTo>
                    <a:cubicBezTo>
                      <a:pt x="25" y="93"/>
                      <a:pt x="25" y="91"/>
                      <a:pt x="24" y="90"/>
                    </a:cubicBezTo>
                    <a:cubicBezTo>
                      <a:pt x="24" y="90"/>
                      <a:pt x="24" y="89"/>
                      <a:pt x="22" y="88"/>
                    </a:cubicBezTo>
                    <a:lnTo>
                      <a:pt x="21" y="88"/>
                    </a:lnTo>
                    <a:lnTo>
                      <a:pt x="20" y="87"/>
                    </a:lnTo>
                    <a:lnTo>
                      <a:pt x="20" y="86"/>
                    </a:lnTo>
                    <a:lnTo>
                      <a:pt x="19" y="85"/>
                    </a:lnTo>
                    <a:cubicBezTo>
                      <a:pt x="19" y="84"/>
                      <a:pt x="18" y="83"/>
                      <a:pt x="17" y="82"/>
                    </a:cubicBezTo>
                    <a:cubicBezTo>
                      <a:pt x="16" y="81"/>
                      <a:pt x="14" y="80"/>
                      <a:pt x="13" y="79"/>
                    </a:cubicBezTo>
                    <a:close/>
                    <a:moveTo>
                      <a:pt x="47" y="79"/>
                    </a:moveTo>
                    <a:cubicBezTo>
                      <a:pt x="46" y="80"/>
                      <a:pt x="45" y="81"/>
                      <a:pt x="44" y="82"/>
                    </a:cubicBezTo>
                    <a:cubicBezTo>
                      <a:pt x="42" y="83"/>
                      <a:pt x="42" y="84"/>
                      <a:pt x="41" y="85"/>
                    </a:cubicBezTo>
                    <a:cubicBezTo>
                      <a:pt x="40" y="86"/>
                      <a:pt x="40" y="87"/>
                      <a:pt x="39" y="88"/>
                    </a:cubicBezTo>
                    <a:lnTo>
                      <a:pt x="37" y="89"/>
                    </a:lnTo>
                    <a:cubicBezTo>
                      <a:pt x="36" y="90"/>
                      <a:pt x="35" y="90"/>
                      <a:pt x="35" y="91"/>
                    </a:cubicBezTo>
                    <a:cubicBezTo>
                      <a:pt x="35" y="92"/>
                      <a:pt x="35" y="93"/>
                      <a:pt x="35" y="94"/>
                    </a:cubicBezTo>
                    <a:lnTo>
                      <a:pt x="35" y="94"/>
                    </a:lnTo>
                    <a:lnTo>
                      <a:pt x="35" y="94"/>
                    </a:lnTo>
                    <a:lnTo>
                      <a:pt x="35" y="94"/>
                    </a:lnTo>
                    <a:lnTo>
                      <a:pt x="35" y="94"/>
                    </a:lnTo>
                    <a:cubicBezTo>
                      <a:pt x="35" y="126"/>
                      <a:pt x="35" y="158"/>
                      <a:pt x="35" y="190"/>
                    </a:cubicBezTo>
                    <a:cubicBezTo>
                      <a:pt x="35" y="191"/>
                      <a:pt x="35" y="191"/>
                      <a:pt x="35" y="192"/>
                    </a:cubicBezTo>
                    <a:lnTo>
                      <a:pt x="59" y="192"/>
                    </a:lnTo>
                    <a:cubicBezTo>
                      <a:pt x="59" y="191"/>
                      <a:pt x="59" y="190"/>
                      <a:pt x="59" y="189"/>
                    </a:cubicBezTo>
                    <a:cubicBezTo>
                      <a:pt x="59" y="187"/>
                      <a:pt x="59" y="186"/>
                      <a:pt x="59" y="185"/>
                    </a:cubicBezTo>
                    <a:cubicBezTo>
                      <a:pt x="59" y="185"/>
                      <a:pt x="59" y="184"/>
                      <a:pt x="59" y="184"/>
                    </a:cubicBezTo>
                    <a:cubicBezTo>
                      <a:pt x="59" y="184"/>
                      <a:pt x="59" y="184"/>
                      <a:pt x="59" y="184"/>
                    </a:cubicBezTo>
                    <a:cubicBezTo>
                      <a:pt x="59" y="155"/>
                      <a:pt x="59" y="125"/>
                      <a:pt x="59" y="96"/>
                    </a:cubicBezTo>
                    <a:lnTo>
                      <a:pt x="59" y="95"/>
                    </a:lnTo>
                    <a:cubicBezTo>
                      <a:pt x="59" y="93"/>
                      <a:pt x="59" y="92"/>
                      <a:pt x="59" y="91"/>
                    </a:cubicBezTo>
                    <a:cubicBezTo>
                      <a:pt x="58" y="90"/>
                      <a:pt x="58" y="89"/>
                      <a:pt x="56" y="88"/>
                    </a:cubicBezTo>
                    <a:lnTo>
                      <a:pt x="56" y="88"/>
                    </a:lnTo>
                    <a:lnTo>
                      <a:pt x="55" y="87"/>
                    </a:lnTo>
                    <a:lnTo>
                      <a:pt x="53" y="85"/>
                    </a:lnTo>
                    <a:lnTo>
                      <a:pt x="53" y="85"/>
                    </a:lnTo>
                    <a:cubicBezTo>
                      <a:pt x="53" y="83"/>
                      <a:pt x="52" y="82"/>
                      <a:pt x="51" y="81"/>
                    </a:cubicBezTo>
                    <a:cubicBezTo>
                      <a:pt x="50" y="81"/>
                      <a:pt x="49" y="80"/>
                      <a:pt x="47" y="79"/>
                    </a:cubicBezTo>
                    <a:close/>
                    <a:moveTo>
                      <a:pt x="56" y="78"/>
                    </a:moveTo>
                    <a:cubicBezTo>
                      <a:pt x="57" y="79"/>
                      <a:pt x="58" y="80"/>
                      <a:pt x="59" y="82"/>
                    </a:cubicBezTo>
                    <a:lnTo>
                      <a:pt x="60" y="83"/>
                    </a:lnTo>
                    <a:cubicBezTo>
                      <a:pt x="61" y="84"/>
                      <a:pt x="63" y="85"/>
                      <a:pt x="64" y="86"/>
                    </a:cubicBezTo>
                    <a:cubicBezTo>
                      <a:pt x="67" y="84"/>
                      <a:pt x="69" y="82"/>
                      <a:pt x="70" y="80"/>
                    </a:cubicBezTo>
                    <a:cubicBezTo>
                      <a:pt x="71" y="79"/>
                      <a:pt x="71" y="78"/>
                      <a:pt x="72" y="78"/>
                    </a:cubicBezTo>
                    <a:cubicBezTo>
                      <a:pt x="70" y="78"/>
                      <a:pt x="69" y="79"/>
                      <a:pt x="67" y="79"/>
                    </a:cubicBezTo>
                    <a:lnTo>
                      <a:pt x="63" y="80"/>
                    </a:lnTo>
                    <a:lnTo>
                      <a:pt x="63" y="78"/>
                    </a:lnTo>
                    <a:lnTo>
                      <a:pt x="62" y="79"/>
                    </a:lnTo>
                    <a:lnTo>
                      <a:pt x="60" y="79"/>
                    </a:lnTo>
                    <a:cubicBezTo>
                      <a:pt x="59" y="79"/>
                      <a:pt x="57" y="78"/>
                      <a:pt x="56" y="78"/>
                    </a:cubicBezTo>
                    <a:close/>
                    <a:moveTo>
                      <a:pt x="30" y="75"/>
                    </a:moveTo>
                    <a:cubicBezTo>
                      <a:pt x="30" y="76"/>
                      <a:pt x="30" y="77"/>
                      <a:pt x="30" y="79"/>
                    </a:cubicBezTo>
                    <a:lnTo>
                      <a:pt x="30" y="83"/>
                    </a:lnTo>
                    <a:lnTo>
                      <a:pt x="26" y="82"/>
                    </a:lnTo>
                    <a:cubicBezTo>
                      <a:pt x="25" y="82"/>
                      <a:pt x="25" y="81"/>
                      <a:pt x="25" y="81"/>
                    </a:cubicBezTo>
                    <a:cubicBezTo>
                      <a:pt x="25" y="82"/>
                      <a:pt x="25" y="82"/>
                      <a:pt x="25" y="83"/>
                    </a:cubicBezTo>
                    <a:cubicBezTo>
                      <a:pt x="27" y="84"/>
                      <a:pt x="29" y="85"/>
                      <a:pt x="30" y="87"/>
                    </a:cubicBezTo>
                    <a:cubicBezTo>
                      <a:pt x="31" y="86"/>
                      <a:pt x="32" y="85"/>
                      <a:pt x="33" y="84"/>
                    </a:cubicBezTo>
                    <a:cubicBezTo>
                      <a:pt x="34" y="83"/>
                      <a:pt x="35" y="83"/>
                      <a:pt x="35" y="83"/>
                    </a:cubicBezTo>
                    <a:cubicBezTo>
                      <a:pt x="36" y="81"/>
                      <a:pt x="37" y="79"/>
                      <a:pt x="38" y="78"/>
                    </a:cubicBezTo>
                    <a:cubicBezTo>
                      <a:pt x="37" y="79"/>
                      <a:pt x="35" y="79"/>
                      <a:pt x="33" y="79"/>
                    </a:cubicBezTo>
                    <a:lnTo>
                      <a:pt x="30" y="79"/>
                    </a:lnTo>
                    <a:lnTo>
                      <a:pt x="30" y="77"/>
                    </a:lnTo>
                    <a:cubicBezTo>
                      <a:pt x="30" y="76"/>
                      <a:pt x="30" y="75"/>
                      <a:pt x="30" y="75"/>
                    </a:cubicBezTo>
                    <a:close/>
                    <a:moveTo>
                      <a:pt x="106" y="67"/>
                    </a:moveTo>
                    <a:cubicBezTo>
                      <a:pt x="106" y="69"/>
                      <a:pt x="105" y="71"/>
                      <a:pt x="105" y="72"/>
                    </a:cubicBezTo>
                    <a:cubicBezTo>
                      <a:pt x="105" y="72"/>
                      <a:pt x="106" y="71"/>
                      <a:pt x="107" y="69"/>
                    </a:cubicBezTo>
                    <a:cubicBezTo>
                      <a:pt x="107" y="69"/>
                      <a:pt x="106" y="68"/>
                      <a:pt x="106" y="67"/>
                    </a:cubicBezTo>
                    <a:close/>
                    <a:moveTo>
                      <a:pt x="124" y="67"/>
                    </a:moveTo>
                    <a:cubicBezTo>
                      <a:pt x="124" y="68"/>
                      <a:pt x="123" y="69"/>
                      <a:pt x="123" y="70"/>
                    </a:cubicBezTo>
                    <a:cubicBezTo>
                      <a:pt x="124" y="71"/>
                      <a:pt x="124" y="72"/>
                      <a:pt x="125" y="72"/>
                    </a:cubicBezTo>
                    <a:cubicBezTo>
                      <a:pt x="125" y="70"/>
                      <a:pt x="124" y="69"/>
                      <a:pt x="124" y="67"/>
                    </a:cubicBezTo>
                    <a:close/>
                    <a:moveTo>
                      <a:pt x="22" y="67"/>
                    </a:moveTo>
                    <a:cubicBezTo>
                      <a:pt x="22" y="68"/>
                      <a:pt x="21" y="69"/>
                      <a:pt x="21" y="70"/>
                    </a:cubicBezTo>
                    <a:lnTo>
                      <a:pt x="21" y="70"/>
                    </a:lnTo>
                    <a:lnTo>
                      <a:pt x="21" y="70"/>
                    </a:lnTo>
                    <a:cubicBezTo>
                      <a:pt x="22" y="71"/>
                      <a:pt x="22" y="72"/>
                      <a:pt x="23" y="73"/>
                    </a:cubicBezTo>
                    <a:cubicBezTo>
                      <a:pt x="23" y="71"/>
                      <a:pt x="22" y="69"/>
                      <a:pt x="22" y="67"/>
                    </a:cubicBezTo>
                    <a:close/>
                    <a:moveTo>
                      <a:pt x="4" y="66"/>
                    </a:moveTo>
                    <a:cubicBezTo>
                      <a:pt x="3" y="68"/>
                      <a:pt x="3" y="70"/>
                      <a:pt x="3" y="73"/>
                    </a:cubicBezTo>
                    <a:cubicBezTo>
                      <a:pt x="4" y="72"/>
                      <a:pt x="4" y="71"/>
                      <a:pt x="5" y="70"/>
                    </a:cubicBezTo>
                    <a:lnTo>
                      <a:pt x="5" y="69"/>
                    </a:lnTo>
                    <a:cubicBezTo>
                      <a:pt x="5" y="68"/>
                      <a:pt x="5" y="67"/>
                      <a:pt x="4" y="66"/>
                    </a:cubicBezTo>
                    <a:close/>
                    <a:moveTo>
                      <a:pt x="16" y="64"/>
                    </a:moveTo>
                    <a:cubicBezTo>
                      <a:pt x="16" y="64"/>
                      <a:pt x="15" y="65"/>
                      <a:pt x="15" y="65"/>
                    </a:cubicBezTo>
                    <a:lnTo>
                      <a:pt x="12" y="67"/>
                    </a:lnTo>
                    <a:lnTo>
                      <a:pt x="10" y="65"/>
                    </a:lnTo>
                    <a:cubicBezTo>
                      <a:pt x="10" y="65"/>
                      <a:pt x="10" y="64"/>
                      <a:pt x="10" y="64"/>
                    </a:cubicBezTo>
                    <a:cubicBezTo>
                      <a:pt x="11" y="66"/>
                      <a:pt x="11" y="67"/>
                      <a:pt x="11" y="69"/>
                    </a:cubicBezTo>
                    <a:cubicBezTo>
                      <a:pt x="11" y="70"/>
                      <a:pt x="11" y="71"/>
                      <a:pt x="11" y="72"/>
                    </a:cubicBezTo>
                    <a:cubicBezTo>
                      <a:pt x="11" y="72"/>
                      <a:pt x="10" y="73"/>
                      <a:pt x="10" y="74"/>
                    </a:cubicBezTo>
                    <a:cubicBezTo>
                      <a:pt x="10" y="74"/>
                      <a:pt x="10" y="74"/>
                      <a:pt x="10" y="74"/>
                    </a:cubicBezTo>
                    <a:cubicBezTo>
                      <a:pt x="11" y="73"/>
                      <a:pt x="12" y="73"/>
                      <a:pt x="13" y="73"/>
                    </a:cubicBezTo>
                    <a:lnTo>
                      <a:pt x="14" y="72"/>
                    </a:lnTo>
                    <a:lnTo>
                      <a:pt x="16" y="74"/>
                    </a:lnTo>
                    <a:cubicBezTo>
                      <a:pt x="15" y="72"/>
                      <a:pt x="15" y="71"/>
                      <a:pt x="15" y="70"/>
                    </a:cubicBezTo>
                    <a:lnTo>
                      <a:pt x="15" y="67"/>
                    </a:lnTo>
                    <a:cubicBezTo>
                      <a:pt x="15" y="67"/>
                      <a:pt x="16" y="65"/>
                      <a:pt x="16" y="64"/>
                    </a:cubicBezTo>
                    <a:close/>
                    <a:moveTo>
                      <a:pt x="118" y="64"/>
                    </a:moveTo>
                    <a:lnTo>
                      <a:pt x="118" y="64"/>
                    </a:lnTo>
                    <a:lnTo>
                      <a:pt x="116" y="67"/>
                    </a:lnTo>
                    <a:lnTo>
                      <a:pt x="114" y="65"/>
                    </a:lnTo>
                    <a:cubicBezTo>
                      <a:pt x="113" y="65"/>
                      <a:pt x="112" y="64"/>
                      <a:pt x="111" y="64"/>
                    </a:cubicBezTo>
                    <a:cubicBezTo>
                      <a:pt x="112" y="65"/>
                      <a:pt x="113" y="67"/>
                      <a:pt x="113" y="68"/>
                    </a:cubicBezTo>
                    <a:lnTo>
                      <a:pt x="114" y="70"/>
                    </a:lnTo>
                    <a:lnTo>
                      <a:pt x="113" y="71"/>
                    </a:lnTo>
                    <a:cubicBezTo>
                      <a:pt x="112" y="72"/>
                      <a:pt x="112" y="73"/>
                      <a:pt x="111" y="74"/>
                    </a:cubicBezTo>
                    <a:cubicBezTo>
                      <a:pt x="112" y="74"/>
                      <a:pt x="113" y="73"/>
                      <a:pt x="114" y="73"/>
                    </a:cubicBezTo>
                    <a:lnTo>
                      <a:pt x="116" y="72"/>
                    </a:lnTo>
                    <a:lnTo>
                      <a:pt x="117" y="73"/>
                    </a:lnTo>
                    <a:cubicBezTo>
                      <a:pt x="118" y="74"/>
                      <a:pt x="118" y="74"/>
                      <a:pt x="119" y="74"/>
                    </a:cubicBezTo>
                    <a:cubicBezTo>
                      <a:pt x="118" y="74"/>
                      <a:pt x="118" y="73"/>
                      <a:pt x="117" y="73"/>
                    </a:cubicBezTo>
                    <a:lnTo>
                      <a:pt x="116" y="72"/>
                    </a:lnTo>
                    <a:lnTo>
                      <a:pt x="117" y="70"/>
                    </a:lnTo>
                    <a:cubicBezTo>
                      <a:pt x="117" y="68"/>
                      <a:pt x="117" y="66"/>
                      <a:pt x="118" y="64"/>
                    </a:cubicBezTo>
                    <a:close/>
                    <a:moveTo>
                      <a:pt x="123" y="63"/>
                    </a:moveTo>
                    <a:lnTo>
                      <a:pt x="123" y="63"/>
                    </a:lnTo>
                    <a:lnTo>
                      <a:pt x="123" y="63"/>
                    </a:lnTo>
                    <a:cubicBezTo>
                      <a:pt x="123" y="63"/>
                      <a:pt x="123" y="63"/>
                      <a:pt x="123" y="63"/>
                    </a:cubicBezTo>
                    <a:close/>
                    <a:moveTo>
                      <a:pt x="29" y="56"/>
                    </a:moveTo>
                    <a:lnTo>
                      <a:pt x="28" y="56"/>
                    </a:lnTo>
                    <a:lnTo>
                      <a:pt x="27" y="57"/>
                    </a:lnTo>
                    <a:lnTo>
                      <a:pt x="25" y="57"/>
                    </a:lnTo>
                    <a:lnTo>
                      <a:pt x="26" y="59"/>
                    </a:lnTo>
                    <a:cubicBezTo>
                      <a:pt x="28" y="63"/>
                      <a:pt x="29" y="68"/>
                      <a:pt x="29" y="72"/>
                    </a:cubicBezTo>
                    <a:cubicBezTo>
                      <a:pt x="29" y="71"/>
                      <a:pt x="29" y="70"/>
                      <a:pt x="29" y="70"/>
                    </a:cubicBezTo>
                    <a:cubicBezTo>
                      <a:pt x="29" y="68"/>
                      <a:pt x="29" y="66"/>
                      <a:pt x="29" y="64"/>
                    </a:cubicBezTo>
                    <a:lnTo>
                      <a:pt x="29" y="63"/>
                    </a:lnTo>
                    <a:lnTo>
                      <a:pt x="29" y="61"/>
                    </a:lnTo>
                    <a:cubicBezTo>
                      <a:pt x="29" y="59"/>
                      <a:pt x="29" y="58"/>
                      <a:pt x="29" y="56"/>
                    </a:cubicBezTo>
                    <a:close/>
                    <a:moveTo>
                      <a:pt x="102" y="53"/>
                    </a:moveTo>
                    <a:lnTo>
                      <a:pt x="100" y="53"/>
                    </a:lnTo>
                    <a:lnTo>
                      <a:pt x="100" y="56"/>
                    </a:lnTo>
                    <a:lnTo>
                      <a:pt x="98" y="56"/>
                    </a:lnTo>
                    <a:cubicBezTo>
                      <a:pt x="98" y="58"/>
                      <a:pt x="98" y="60"/>
                      <a:pt x="98" y="62"/>
                    </a:cubicBezTo>
                    <a:cubicBezTo>
                      <a:pt x="98" y="66"/>
                      <a:pt x="98" y="71"/>
                      <a:pt x="98" y="76"/>
                    </a:cubicBezTo>
                    <a:lnTo>
                      <a:pt x="98" y="79"/>
                    </a:lnTo>
                    <a:lnTo>
                      <a:pt x="95" y="79"/>
                    </a:lnTo>
                    <a:cubicBezTo>
                      <a:pt x="93" y="79"/>
                      <a:pt x="91" y="79"/>
                      <a:pt x="90" y="78"/>
                    </a:cubicBezTo>
                    <a:cubicBezTo>
                      <a:pt x="91" y="79"/>
                      <a:pt x="92" y="81"/>
                      <a:pt x="93" y="83"/>
                    </a:cubicBezTo>
                    <a:lnTo>
                      <a:pt x="93" y="83"/>
                    </a:lnTo>
                    <a:lnTo>
                      <a:pt x="94" y="84"/>
                    </a:lnTo>
                    <a:cubicBezTo>
                      <a:pt x="95" y="84"/>
                      <a:pt x="96" y="85"/>
                      <a:pt x="97" y="86"/>
                    </a:cubicBezTo>
                    <a:lnTo>
                      <a:pt x="98" y="87"/>
                    </a:lnTo>
                    <a:cubicBezTo>
                      <a:pt x="99" y="86"/>
                      <a:pt x="99" y="85"/>
                      <a:pt x="100" y="84"/>
                    </a:cubicBezTo>
                    <a:cubicBezTo>
                      <a:pt x="101" y="84"/>
                      <a:pt x="102" y="83"/>
                      <a:pt x="103" y="82"/>
                    </a:cubicBezTo>
                    <a:lnTo>
                      <a:pt x="98" y="84"/>
                    </a:lnTo>
                    <a:lnTo>
                      <a:pt x="98" y="79"/>
                    </a:lnTo>
                    <a:lnTo>
                      <a:pt x="98" y="78"/>
                    </a:lnTo>
                    <a:cubicBezTo>
                      <a:pt x="98" y="71"/>
                      <a:pt x="100" y="65"/>
                      <a:pt x="102" y="59"/>
                    </a:cubicBezTo>
                    <a:lnTo>
                      <a:pt x="103" y="56"/>
                    </a:lnTo>
                    <a:lnTo>
                      <a:pt x="102" y="56"/>
                    </a:lnTo>
                    <a:lnTo>
                      <a:pt x="100" y="56"/>
                    </a:lnTo>
                    <a:lnTo>
                      <a:pt x="100" y="53"/>
                    </a:lnTo>
                    <a:lnTo>
                      <a:pt x="102" y="53"/>
                    </a:lnTo>
                    <a:close/>
                    <a:moveTo>
                      <a:pt x="21" y="50"/>
                    </a:moveTo>
                    <a:cubicBezTo>
                      <a:pt x="21" y="51"/>
                      <a:pt x="21" y="52"/>
                      <a:pt x="21" y="54"/>
                    </a:cubicBezTo>
                    <a:cubicBezTo>
                      <a:pt x="21" y="55"/>
                      <a:pt x="21" y="57"/>
                      <a:pt x="20" y="58"/>
                    </a:cubicBezTo>
                    <a:cubicBezTo>
                      <a:pt x="21" y="58"/>
                      <a:pt x="21" y="58"/>
                      <a:pt x="21" y="58"/>
                    </a:cubicBezTo>
                    <a:lnTo>
                      <a:pt x="23" y="56"/>
                    </a:lnTo>
                    <a:lnTo>
                      <a:pt x="23" y="55"/>
                    </a:lnTo>
                    <a:cubicBezTo>
                      <a:pt x="22" y="53"/>
                      <a:pt x="21" y="51"/>
                      <a:pt x="21" y="50"/>
                    </a:cubicBezTo>
                    <a:close/>
                    <a:moveTo>
                      <a:pt x="13" y="48"/>
                    </a:moveTo>
                    <a:cubicBezTo>
                      <a:pt x="12" y="49"/>
                      <a:pt x="12" y="51"/>
                      <a:pt x="11" y="52"/>
                    </a:cubicBezTo>
                    <a:lnTo>
                      <a:pt x="11" y="54"/>
                    </a:lnTo>
                    <a:cubicBezTo>
                      <a:pt x="11" y="55"/>
                      <a:pt x="11" y="55"/>
                      <a:pt x="12" y="56"/>
                    </a:cubicBezTo>
                    <a:cubicBezTo>
                      <a:pt x="12" y="57"/>
                      <a:pt x="13" y="57"/>
                      <a:pt x="13" y="58"/>
                    </a:cubicBezTo>
                    <a:cubicBezTo>
                      <a:pt x="14" y="56"/>
                      <a:pt x="15" y="55"/>
                      <a:pt x="15" y="54"/>
                    </a:cubicBezTo>
                    <a:cubicBezTo>
                      <a:pt x="15" y="52"/>
                      <a:pt x="14" y="51"/>
                      <a:pt x="13" y="49"/>
                    </a:cubicBezTo>
                    <a:cubicBezTo>
                      <a:pt x="13" y="49"/>
                      <a:pt x="13" y="48"/>
                      <a:pt x="13" y="48"/>
                    </a:cubicBezTo>
                    <a:close/>
                    <a:moveTo>
                      <a:pt x="115" y="48"/>
                    </a:moveTo>
                    <a:cubicBezTo>
                      <a:pt x="114" y="50"/>
                      <a:pt x="113" y="52"/>
                      <a:pt x="112" y="54"/>
                    </a:cubicBezTo>
                    <a:cubicBezTo>
                      <a:pt x="113" y="55"/>
                      <a:pt x="114" y="56"/>
                      <a:pt x="114" y="57"/>
                    </a:cubicBezTo>
                    <a:cubicBezTo>
                      <a:pt x="114" y="57"/>
                      <a:pt x="115" y="58"/>
                      <a:pt x="115" y="58"/>
                    </a:cubicBezTo>
                    <a:cubicBezTo>
                      <a:pt x="116" y="57"/>
                      <a:pt x="116" y="56"/>
                      <a:pt x="117" y="55"/>
                    </a:cubicBezTo>
                    <a:lnTo>
                      <a:pt x="117" y="54"/>
                    </a:lnTo>
                    <a:lnTo>
                      <a:pt x="117" y="54"/>
                    </a:lnTo>
                    <a:cubicBezTo>
                      <a:pt x="116" y="51"/>
                      <a:pt x="116" y="49"/>
                      <a:pt x="115" y="48"/>
                    </a:cubicBezTo>
                    <a:close/>
                    <a:moveTo>
                      <a:pt x="108" y="47"/>
                    </a:moveTo>
                    <a:cubicBezTo>
                      <a:pt x="107" y="49"/>
                      <a:pt x="107" y="51"/>
                      <a:pt x="106" y="52"/>
                    </a:cubicBezTo>
                    <a:lnTo>
                      <a:pt x="106" y="53"/>
                    </a:lnTo>
                    <a:lnTo>
                      <a:pt x="106" y="53"/>
                    </a:lnTo>
                    <a:lnTo>
                      <a:pt x="104" y="55"/>
                    </a:lnTo>
                    <a:lnTo>
                      <a:pt x="107" y="58"/>
                    </a:lnTo>
                    <a:cubicBezTo>
                      <a:pt x="107" y="57"/>
                      <a:pt x="106" y="57"/>
                      <a:pt x="106" y="56"/>
                    </a:cubicBezTo>
                    <a:lnTo>
                      <a:pt x="109" y="54"/>
                    </a:lnTo>
                    <a:lnTo>
                      <a:pt x="106" y="56"/>
                    </a:lnTo>
                    <a:lnTo>
                      <a:pt x="105" y="55"/>
                    </a:lnTo>
                    <a:lnTo>
                      <a:pt x="106" y="53"/>
                    </a:lnTo>
                    <a:cubicBezTo>
                      <a:pt x="107" y="51"/>
                      <a:pt x="107" y="49"/>
                      <a:pt x="108" y="47"/>
                    </a:cubicBezTo>
                    <a:close/>
                    <a:moveTo>
                      <a:pt x="89" y="45"/>
                    </a:moveTo>
                    <a:cubicBezTo>
                      <a:pt x="87" y="48"/>
                      <a:pt x="86" y="50"/>
                      <a:pt x="86" y="52"/>
                    </a:cubicBezTo>
                    <a:cubicBezTo>
                      <a:pt x="86" y="55"/>
                      <a:pt x="86" y="58"/>
                      <a:pt x="86" y="61"/>
                    </a:cubicBezTo>
                    <a:cubicBezTo>
                      <a:pt x="86" y="64"/>
                      <a:pt x="86" y="66"/>
                      <a:pt x="86" y="69"/>
                    </a:cubicBezTo>
                    <a:cubicBezTo>
                      <a:pt x="88" y="70"/>
                      <a:pt x="89" y="71"/>
                      <a:pt x="90" y="71"/>
                    </a:cubicBezTo>
                    <a:cubicBezTo>
                      <a:pt x="91" y="72"/>
                      <a:pt x="91" y="72"/>
                      <a:pt x="91" y="72"/>
                    </a:cubicBezTo>
                    <a:cubicBezTo>
                      <a:pt x="92" y="68"/>
                      <a:pt x="92" y="65"/>
                      <a:pt x="92" y="62"/>
                    </a:cubicBezTo>
                    <a:cubicBezTo>
                      <a:pt x="92" y="58"/>
                      <a:pt x="92" y="55"/>
                      <a:pt x="91" y="51"/>
                    </a:cubicBezTo>
                    <a:cubicBezTo>
                      <a:pt x="91" y="50"/>
                      <a:pt x="90" y="48"/>
                      <a:pt x="89" y="45"/>
                    </a:cubicBezTo>
                    <a:close/>
                    <a:moveTo>
                      <a:pt x="39" y="45"/>
                    </a:moveTo>
                    <a:cubicBezTo>
                      <a:pt x="38" y="46"/>
                      <a:pt x="37" y="47"/>
                      <a:pt x="37" y="48"/>
                    </a:cubicBezTo>
                    <a:cubicBezTo>
                      <a:pt x="36" y="50"/>
                      <a:pt x="36" y="51"/>
                      <a:pt x="36" y="53"/>
                    </a:cubicBezTo>
                    <a:lnTo>
                      <a:pt x="36" y="53"/>
                    </a:lnTo>
                    <a:cubicBezTo>
                      <a:pt x="36" y="54"/>
                      <a:pt x="36" y="55"/>
                      <a:pt x="36" y="56"/>
                    </a:cubicBezTo>
                    <a:cubicBezTo>
                      <a:pt x="36" y="58"/>
                      <a:pt x="36" y="59"/>
                      <a:pt x="36" y="61"/>
                    </a:cubicBezTo>
                    <a:lnTo>
                      <a:pt x="36" y="63"/>
                    </a:lnTo>
                    <a:lnTo>
                      <a:pt x="36" y="64"/>
                    </a:lnTo>
                    <a:cubicBezTo>
                      <a:pt x="36" y="66"/>
                      <a:pt x="36" y="68"/>
                      <a:pt x="36" y="70"/>
                    </a:cubicBezTo>
                    <a:cubicBezTo>
                      <a:pt x="36" y="71"/>
                      <a:pt x="36" y="71"/>
                      <a:pt x="36" y="72"/>
                    </a:cubicBezTo>
                    <a:cubicBezTo>
                      <a:pt x="36" y="72"/>
                      <a:pt x="37" y="72"/>
                      <a:pt x="37" y="72"/>
                    </a:cubicBezTo>
                    <a:cubicBezTo>
                      <a:pt x="38" y="71"/>
                      <a:pt x="40" y="70"/>
                      <a:pt x="41" y="69"/>
                    </a:cubicBezTo>
                    <a:cubicBezTo>
                      <a:pt x="41" y="66"/>
                      <a:pt x="41" y="62"/>
                      <a:pt x="41" y="59"/>
                    </a:cubicBezTo>
                    <a:cubicBezTo>
                      <a:pt x="41" y="56"/>
                      <a:pt x="41" y="54"/>
                      <a:pt x="41" y="51"/>
                    </a:cubicBezTo>
                    <a:cubicBezTo>
                      <a:pt x="41" y="50"/>
                      <a:pt x="40" y="48"/>
                      <a:pt x="39" y="45"/>
                    </a:cubicBezTo>
                    <a:close/>
                    <a:moveTo>
                      <a:pt x="72" y="45"/>
                    </a:moveTo>
                    <a:cubicBezTo>
                      <a:pt x="72" y="47"/>
                      <a:pt x="71" y="48"/>
                      <a:pt x="70" y="49"/>
                    </a:cubicBezTo>
                    <a:cubicBezTo>
                      <a:pt x="70" y="50"/>
                      <a:pt x="69" y="52"/>
                      <a:pt x="69" y="53"/>
                    </a:cubicBezTo>
                    <a:lnTo>
                      <a:pt x="69" y="64"/>
                    </a:lnTo>
                    <a:lnTo>
                      <a:pt x="69" y="72"/>
                    </a:lnTo>
                    <a:cubicBezTo>
                      <a:pt x="70" y="72"/>
                      <a:pt x="70" y="72"/>
                      <a:pt x="71" y="71"/>
                    </a:cubicBezTo>
                    <a:cubicBezTo>
                      <a:pt x="72" y="71"/>
                      <a:pt x="73" y="70"/>
                      <a:pt x="75" y="69"/>
                    </a:cubicBezTo>
                    <a:cubicBezTo>
                      <a:pt x="75" y="66"/>
                      <a:pt x="75" y="63"/>
                      <a:pt x="75" y="60"/>
                    </a:cubicBezTo>
                    <a:cubicBezTo>
                      <a:pt x="75" y="58"/>
                      <a:pt x="75" y="55"/>
                      <a:pt x="75" y="53"/>
                    </a:cubicBezTo>
                    <a:lnTo>
                      <a:pt x="75" y="53"/>
                    </a:lnTo>
                    <a:cubicBezTo>
                      <a:pt x="75" y="50"/>
                      <a:pt x="74" y="48"/>
                      <a:pt x="72" y="45"/>
                    </a:cubicBezTo>
                    <a:moveTo>
                      <a:pt x="56" y="45"/>
                    </a:moveTo>
                    <a:cubicBezTo>
                      <a:pt x="55" y="46"/>
                      <a:pt x="54" y="47"/>
                      <a:pt x="54" y="48"/>
                    </a:cubicBezTo>
                    <a:cubicBezTo>
                      <a:pt x="53" y="49"/>
                      <a:pt x="53" y="50"/>
                      <a:pt x="53" y="52"/>
                    </a:cubicBezTo>
                    <a:cubicBezTo>
                      <a:pt x="53" y="54"/>
                      <a:pt x="53" y="57"/>
                      <a:pt x="53" y="59"/>
                    </a:cubicBezTo>
                    <a:cubicBezTo>
                      <a:pt x="53" y="62"/>
                      <a:pt x="53" y="65"/>
                      <a:pt x="53" y="69"/>
                    </a:cubicBezTo>
                    <a:cubicBezTo>
                      <a:pt x="54" y="70"/>
                      <a:pt x="56" y="71"/>
                      <a:pt x="58" y="72"/>
                    </a:cubicBezTo>
                    <a:cubicBezTo>
                      <a:pt x="58" y="65"/>
                      <a:pt x="58" y="59"/>
                      <a:pt x="58" y="53"/>
                    </a:cubicBezTo>
                    <a:lnTo>
                      <a:pt x="58" y="52"/>
                    </a:lnTo>
                    <a:cubicBezTo>
                      <a:pt x="58" y="50"/>
                      <a:pt x="57" y="48"/>
                      <a:pt x="56" y="45"/>
                    </a:cubicBezTo>
                    <a:close/>
                    <a:moveTo>
                      <a:pt x="97" y="39"/>
                    </a:moveTo>
                    <a:lnTo>
                      <a:pt x="94" y="39"/>
                    </a:lnTo>
                    <a:lnTo>
                      <a:pt x="93" y="39"/>
                    </a:lnTo>
                    <a:lnTo>
                      <a:pt x="94" y="40"/>
                    </a:lnTo>
                    <a:cubicBezTo>
                      <a:pt x="95" y="42"/>
                      <a:pt x="96" y="45"/>
                      <a:pt x="97" y="48"/>
                    </a:cubicBezTo>
                    <a:cubicBezTo>
                      <a:pt x="97" y="45"/>
                      <a:pt x="97" y="42"/>
                      <a:pt x="97" y="39"/>
                    </a:cubicBezTo>
                    <a:close/>
                    <a:moveTo>
                      <a:pt x="31" y="39"/>
                    </a:moveTo>
                    <a:cubicBezTo>
                      <a:pt x="31" y="40"/>
                      <a:pt x="31" y="41"/>
                      <a:pt x="31" y="43"/>
                    </a:cubicBezTo>
                    <a:cubicBezTo>
                      <a:pt x="31" y="44"/>
                      <a:pt x="31" y="45"/>
                      <a:pt x="31" y="46"/>
                    </a:cubicBezTo>
                    <a:cubicBezTo>
                      <a:pt x="31" y="46"/>
                      <a:pt x="31" y="46"/>
                      <a:pt x="31" y="45"/>
                    </a:cubicBezTo>
                    <a:cubicBezTo>
                      <a:pt x="32" y="43"/>
                      <a:pt x="33" y="42"/>
                      <a:pt x="34" y="40"/>
                    </a:cubicBezTo>
                    <a:lnTo>
                      <a:pt x="34" y="40"/>
                    </a:lnTo>
                    <a:cubicBezTo>
                      <a:pt x="35" y="40"/>
                      <a:pt x="35" y="40"/>
                      <a:pt x="35" y="39"/>
                    </a:cubicBezTo>
                    <a:cubicBezTo>
                      <a:pt x="34" y="39"/>
                      <a:pt x="34" y="39"/>
                      <a:pt x="33" y="39"/>
                    </a:cubicBezTo>
                    <a:lnTo>
                      <a:pt x="31" y="39"/>
                    </a:lnTo>
                    <a:close/>
                    <a:moveTo>
                      <a:pt x="81" y="38"/>
                    </a:moveTo>
                    <a:lnTo>
                      <a:pt x="81" y="39"/>
                    </a:lnTo>
                    <a:lnTo>
                      <a:pt x="78" y="39"/>
                    </a:lnTo>
                    <a:lnTo>
                      <a:pt x="76" y="39"/>
                    </a:lnTo>
                    <a:cubicBezTo>
                      <a:pt x="76" y="39"/>
                      <a:pt x="77" y="40"/>
                      <a:pt x="77" y="41"/>
                    </a:cubicBezTo>
                    <a:cubicBezTo>
                      <a:pt x="78" y="43"/>
                      <a:pt x="80" y="45"/>
                      <a:pt x="80" y="48"/>
                    </a:cubicBezTo>
                    <a:cubicBezTo>
                      <a:pt x="82" y="45"/>
                      <a:pt x="84" y="42"/>
                      <a:pt x="85" y="40"/>
                    </a:cubicBezTo>
                    <a:lnTo>
                      <a:pt x="86" y="39"/>
                    </a:lnTo>
                    <a:cubicBezTo>
                      <a:pt x="85" y="39"/>
                      <a:pt x="84" y="39"/>
                      <a:pt x="83" y="39"/>
                    </a:cubicBezTo>
                    <a:lnTo>
                      <a:pt x="81" y="39"/>
                    </a:lnTo>
                    <a:lnTo>
                      <a:pt x="81" y="38"/>
                    </a:lnTo>
                    <a:close/>
                    <a:moveTo>
                      <a:pt x="47" y="37"/>
                    </a:moveTo>
                    <a:lnTo>
                      <a:pt x="47" y="38"/>
                    </a:lnTo>
                    <a:lnTo>
                      <a:pt x="45" y="39"/>
                    </a:lnTo>
                    <a:cubicBezTo>
                      <a:pt x="44" y="39"/>
                      <a:pt x="43" y="39"/>
                      <a:pt x="43" y="39"/>
                    </a:cubicBezTo>
                    <a:cubicBezTo>
                      <a:pt x="43" y="40"/>
                      <a:pt x="43" y="40"/>
                      <a:pt x="44" y="41"/>
                    </a:cubicBezTo>
                    <a:cubicBezTo>
                      <a:pt x="44" y="43"/>
                      <a:pt x="46" y="45"/>
                      <a:pt x="47" y="48"/>
                    </a:cubicBezTo>
                    <a:cubicBezTo>
                      <a:pt x="47" y="47"/>
                      <a:pt x="48" y="46"/>
                      <a:pt x="48" y="45"/>
                    </a:cubicBezTo>
                    <a:cubicBezTo>
                      <a:pt x="49" y="43"/>
                      <a:pt x="50" y="42"/>
                      <a:pt x="51" y="40"/>
                    </a:cubicBezTo>
                    <a:cubicBezTo>
                      <a:pt x="51" y="40"/>
                      <a:pt x="52" y="40"/>
                      <a:pt x="52" y="39"/>
                    </a:cubicBezTo>
                    <a:cubicBezTo>
                      <a:pt x="51" y="39"/>
                      <a:pt x="50" y="39"/>
                      <a:pt x="49" y="39"/>
                    </a:cubicBezTo>
                    <a:lnTo>
                      <a:pt x="48" y="38"/>
                    </a:lnTo>
                    <a:lnTo>
                      <a:pt x="47" y="37"/>
                    </a:lnTo>
                    <a:close/>
                    <a:moveTo>
                      <a:pt x="64" y="36"/>
                    </a:moveTo>
                    <a:cubicBezTo>
                      <a:pt x="64" y="37"/>
                      <a:pt x="63" y="37"/>
                      <a:pt x="63" y="37"/>
                    </a:cubicBezTo>
                    <a:lnTo>
                      <a:pt x="62" y="39"/>
                    </a:lnTo>
                    <a:lnTo>
                      <a:pt x="61" y="39"/>
                    </a:lnTo>
                    <a:cubicBezTo>
                      <a:pt x="60" y="39"/>
                      <a:pt x="60" y="39"/>
                      <a:pt x="59" y="39"/>
                    </a:cubicBezTo>
                    <a:cubicBezTo>
                      <a:pt x="60" y="40"/>
                      <a:pt x="60" y="40"/>
                      <a:pt x="60" y="40"/>
                    </a:cubicBezTo>
                    <a:cubicBezTo>
                      <a:pt x="61" y="42"/>
                      <a:pt x="63" y="45"/>
                      <a:pt x="64" y="47"/>
                    </a:cubicBezTo>
                    <a:cubicBezTo>
                      <a:pt x="64" y="47"/>
                      <a:pt x="64" y="46"/>
                      <a:pt x="65" y="46"/>
                    </a:cubicBezTo>
                    <a:cubicBezTo>
                      <a:pt x="66" y="44"/>
                      <a:pt x="67" y="42"/>
                      <a:pt x="67" y="41"/>
                    </a:cubicBezTo>
                    <a:cubicBezTo>
                      <a:pt x="68" y="40"/>
                      <a:pt x="68" y="40"/>
                      <a:pt x="69" y="39"/>
                    </a:cubicBezTo>
                    <a:lnTo>
                      <a:pt x="67" y="39"/>
                    </a:lnTo>
                    <a:lnTo>
                      <a:pt x="65" y="39"/>
                    </a:lnTo>
                    <a:lnTo>
                      <a:pt x="64" y="37"/>
                    </a:lnTo>
                    <a:cubicBezTo>
                      <a:pt x="64" y="36"/>
                      <a:pt x="64" y="36"/>
                      <a:pt x="64" y="36"/>
                    </a:cubicBezTo>
                    <a:close/>
                    <a:moveTo>
                      <a:pt x="25" y="27"/>
                    </a:moveTo>
                    <a:cubicBezTo>
                      <a:pt x="23" y="29"/>
                      <a:pt x="22" y="31"/>
                      <a:pt x="21" y="34"/>
                    </a:cubicBezTo>
                    <a:lnTo>
                      <a:pt x="21" y="34"/>
                    </a:lnTo>
                    <a:lnTo>
                      <a:pt x="21" y="34"/>
                    </a:lnTo>
                    <a:lnTo>
                      <a:pt x="21" y="35"/>
                    </a:lnTo>
                    <a:cubicBezTo>
                      <a:pt x="22" y="38"/>
                      <a:pt x="24" y="41"/>
                      <a:pt x="25" y="43"/>
                    </a:cubicBezTo>
                    <a:cubicBezTo>
                      <a:pt x="25" y="43"/>
                      <a:pt x="25" y="43"/>
                      <a:pt x="25" y="43"/>
                    </a:cubicBezTo>
                    <a:cubicBezTo>
                      <a:pt x="25" y="39"/>
                      <a:pt x="25" y="36"/>
                      <a:pt x="25" y="33"/>
                    </a:cubicBezTo>
                    <a:lnTo>
                      <a:pt x="25" y="32"/>
                    </a:lnTo>
                    <a:lnTo>
                      <a:pt x="25" y="31"/>
                    </a:lnTo>
                    <a:cubicBezTo>
                      <a:pt x="25" y="30"/>
                      <a:pt x="25" y="28"/>
                      <a:pt x="25" y="27"/>
                    </a:cubicBezTo>
                    <a:lnTo>
                      <a:pt x="25" y="27"/>
                    </a:lnTo>
                    <a:close/>
                    <a:moveTo>
                      <a:pt x="103" y="26"/>
                    </a:moveTo>
                    <a:cubicBezTo>
                      <a:pt x="103" y="32"/>
                      <a:pt x="103" y="37"/>
                      <a:pt x="103" y="43"/>
                    </a:cubicBezTo>
                    <a:cubicBezTo>
                      <a:pt x="104" y="41"/>
                      <a:pt x="105" y="39"/>
                      <a:pt x="106" y="37"/>
                    </a:cubicBezTo>
                    <a:cubicBezTo>
                      <a:pt x="106" y="36"/>
                      <a:pt x="107" y="35"/>
                      <a:pt x="107" y="34"/>
                    </a:cubicBezTo>
                    <a:cubicBezTo>
                      <a:pt x="107" y="33"/>
                      <a:pt x="106" y="32"/>
                      <a:pt x="106" y="31"/>
                    </a:cubicBezTo>
                    <a:cubicBezTo>
                      <a:pt x="105" y="29"/>
                      <a:pt x="104" y="28"/>
                      <a:pt x="103" y="26"/>
                    </a:cubicBezTo>
                    <a:close/>
                    <a:moveTo>
                      <a:pt x="39" y="15"/>
                    </a:moveTo>
                    <a:cubicBezTo>
                      <a:pt x="38" y="16"/>
                      <a:pt x="37" y="17"/>
                      <a:pt x="36" y="18"/>
                    </a:cubicBezTo>
                    <a:cubicBezTo>
                      <a:pt x="36" y="18"/>
                      <a:pt x="36" y="18"/>
                      <a:pt x="36" y="19"/>
                    </a:cubicBezTo>
                    <a:cubicBezTo>
                      <a:pt x="36" y="19"/>
                      <a:pt x="36" y="21"/>
                      <a:pt x="36" y="22"/>
                    </a:cubicBezTo>
                    <a:cubicBezTo>
                      <a:pt x="36" y="25"/>
                      <a:pt x="36" y="30"/>
                      <a:pt x="36" y="33"/>
                    </a:cubicBezTo>
                    <a:cubicBezTo>
                      <a:pt x="37" y="33"/>
                      <a:pt x="38" y="33"/>
                      <a:pt x="39" y="33"/>
                    </a:cubicBezTo>
                    <a:cubicBezTo>
                      <a:pt x="40" y="33"/>
                      <a:pt x="40" y="33"/>
                      <a:pt x="41" y="33"/>
                    </a:cubicBezTo>
                    <a:cubicBezTo>
                      <a:pt x="42" y="29"/>
                      <a:pt x="41" y="25"/>
                      <a:pt x="42" y="21"/>
                    </a:cubicBezTo>
                    <a:lnTo>
                      <a:pt x="42" y="21"/>
                    </a:lnTo>
                    <a:cubicBezTo>
                      <a:pt x="42" y="19"/>
                      <a:pt x="41" y="18"/>
                      <a:pt x="41" y="17"/>
                    </a:cubicBezTo>
                    <a:cubicBezTo>
                      <a:pt x="40" y="16"/>
                      <a:pt x="40" y="16"/>
                      <a:pt x="39" y="15"/>
                    </a:cubicBezTo>
                    <a:close/>
                    <a:moveTo>
                      <a:pt x="89" y="15"/>
                    </a:moveTo>
                    <a:cubicBezTo>
                      <a:pt x="89" y="16"/>
                      <a:pt x="88" y="16"/>
                      <a:pt x="88" y="17"/>
                    </a:cubicBezTo>
                    <a:lnTo>
                      <a:pt x="86" y="18"/>
                    </a:lnTo>
                    <a:cubicBezTo>
                      <a:pt x="86" y="21"/>
                      <a:pt x="86" y="24"/>
                      <a:pt x="86" y="27"/>
                    </a:cubicBezTo>
                    <a:cubicBezTo>
                      <a:pt x="86" y="29"/>
                      <a:pt x="86" y="31"/>
                      <a:pt x="86" y="33"/>
                    </a:cubicBezTo>
                    <a:cubicBezTo>
                      <a:pt x="87" y="33"/>
                      <a:pt x="87" y="33"/>
                      <a:pt x="88" y="33"/>
                    </a:cubicBezTo>
                    <a:lnTo>
                      <a:pt x="90" y="33"/>
                    </a:lnTo>
                    <a:cubicBezTo>
                      <a:pt x="90" y="33"/>
                      <a:pt x="91" y="33"/>
                      <a:pt x="91" y="33"/>
                    </a:cubicBezTo>
                    <a:cubicBezTo>
                      <a:pt x="91" y="31"/>
                      <a:pt x="92" y="29"/>
                      <a:pt x="92" y="27"/>
                    </a:cubicBezTo>
                    <a:lnTo>
                      <a:pt x="92" y="24"/>
                    </a:lnTo>
                    <a:cubicBezTo>
                      <a:pt x="92" y="23"/>
                      <a:pt x="92" y="22"/>
                      <a:pt x="92" y="21"/>
                    </a:cubicBezTo>
                    <a:lnTo>
                      <a:pt x="92" y="20"/>
                    </a:lnTo>
                    <a:cubicBezTo>
                      <a:pt x="92" y="19"/>
                      <a:pt x="91" y="18"/>
                      <a:pt x="91" y="17"/>
                    </a:cubicBezTo>
                    <a:cubicBezTo>
                      <a:pt x="90" y="16"/>
                      <a:pt x="90" y="16"/>
                      <a:pt x="89" y="15"/>
                    </a:cubicBezTo>
                    <a:close/>
                    <a:moveTo>
                      <a:pt x="72" y="15"/>
                    </a:moveTo>
                    <a:cubicBezTo>
                      <a:pt x="72" y="16"/>
                      <a:pt x="71" y="16"/>
                      <a:pt x="71" y="16"/>
                    </a:cubicBezTo>
                    <a:lnTo>
                      <a:pt x="70" y="18"/>
                    </a:lnTo>
                    <a:cubicBezTo>
                      <a:pt x="69" y="21"/>
                      <a:pt x="69" y="24"/>
                      <a:pt x="69" y="26"/>
                    </a:cubicBezTo>
                    <a:cubicBezTo>
                      <a:pt x="69" y="29"/>
                      <a:pt x="69" y="31"/>
                      <a:pt x="70" y="33"/>
                    </a:cubicBezTo>
                    <a:lnTo>
                      <a:pt x="75" y="33"/>
                    </a:lnTo>
                    <a:cubicBezTo>
                      <a:pt x="75" y="31"/>
                      <a:pt x="75" y="29"/>
                      <a:pt x="75" y="27"/>
                    </a:cubicBezTo>
                    <a:cubicBezTo>
                      <a:pt x="75" y="25"/>
                      <a:pt x="75" y="23"/>
                      <a:pt x="75" y="21"/>
                    </a:cubicBezTo>
                    <a:lnTo>
                      <a:pt x="75" y="20"/>
                    </a:lnTo>
                    <a:cubicBezTo>
                      <a:pt x="75" y="19"/>
                      <a:pt x="75" y="18"/>
                      <a:pt x="74" y="17"/>
                    </a:cubicBezTo>
                    <a:cubicBezTo>
                      <a:pt x="74" y="16"/>
                      <a:pt x="73" y="16"/>
                      <a:pt x="72" y="15"/>
                    </a:cubicBezTo>
                    <a:close/>
                    <a:moveTo>
                      <a:pt x="56" y="15"/>
                    </a:moveTo>
                    <a:cubicBezTo>
                      <a:pt x="55" y="16"/>
                      <a:pt x="54" y="16"/>
                      <a:pt x="54" y="17"/>
                    </a:cubicBezTo>
                    <a:lnTo>
                      <a:pt x="53" y="19"/>
                    </a:lnTo>
                    <a:cubicBezTo>
                      <a:pt x="53" y="20"/>
                      <a:pt x="52" y="21"/>
                      <a:pt x="52" y="22"/>
                    </a:cubicBezTo>
                    <a:cubicBezTo>
                      <a:pt x="52" y="24"/>
                      <a:pt x="53" y="25"/>
                      <a:pt x="53" y="26"/>
                    </a:cubicBezTo>
                    <a:lnTo>
                      <a:pt x="53" y="27"/>
                    </a:lnTo>
                    <a:cubicBezTo>
                      <a:pt x="53" y="29"/>
                      <a:pt x="52" y="30"/>
                      <a:pt x="53" y="31"/>
                    </a:cubicBezTo>
                    <a:cubicBezTo>
                      <a:pt x="53" y="32"/>
                      <a:pt x="53" y="32"/>
                      <a:pt x="53" y="33"/>
                    </a:cubicBezTo>
                    <a:cubicBezTo>
                      <a:pt x="53" y="33"/>
                      <a:pt x="54" y="33"/>
                      <a:pt x="55" y="33"/>
                    </a:cubicBezTo>
                    <a:lnTo>
                      <a:pt x="55" y="33"/>
                    </a:lnTo>
                    <a:cubicBezTo>
                      <a:pt x="56" y="33"/>
                      <a:pt x="57" y="33"/>
                      <a:pt x="58" y="33"/>
                    </a:cubicBezTo>
                    <a:cubicBezTo>
                      <a:pt x="58" y="29"/>
                      <a:pt x="58" y="24"/>
                      <a:pt x="58" y="20"/>
                    </a:cubicBezTo>
                    <a:lnTo>
                      <a:pt x="58" y="20"/>
                    </a:lnTo>
                    <a:cubicBezTo>
                      <a:pt x="58" y="18"/>
                      <a:pt x="58" y="17"/>
                      <a:pt x="57" y="17"/>
                    </a:cubicBezTo>
                    <a:cubicBezTo>
                      <a:pt x="57" y="16"/>
                      <a:pt x="56" y="16"/>
                      <a:pt x="56" y="15"/>
                    </a:cubicBezTo>
                    <a:close/>
                    <a:moveTo>
                      <a:pt x="47" y="15"/>
                    </a:moveTo>
                    <a:cubicBezTo>
                      <a:pt x="47" y="15"/>
                      <a:pt x="47" y="15"/>
                      <a:pt x="47" y="15"/>
                    </a:cubicBezTo>
                    <a:lnTo>
                      <a:pt x="47" y="15"/>
                    </a:lnTo>
                    <a:cubicBezTo>
                      <a:pt x="47" y="15"/>
                      <a:pt x="47" y="15"/>
                      <a:pt x="47" y="16"/>
                    </a:cubicBezTo>
                    <a:cubicBezTo>
                      <a:pt x="47" y="15"/>
                      <a:pt x="47" y="15"/>
                      <a:pt x="47" y="15"/>
                    </a:cubicBezTo>
                    <a:close/>
                    <a:moveTo>
                      <a:pt x="80" y="15"/>
                    </a:moveTo>
                    <a:cubicBezTo>
                      <a:pt x="80" y="15"/>
                      <a:pt x="80" y="15"/>
                      <a:pt x="81" y="16"/>
                    </a:cubicBezTo>
                    <a:cubicBezTo>
                      <a:pt x="81" y="15"/>
                      <a:pt x="81" y="15"/>
                      <a:pt x="81" y="15"/>
                    </a:cubicBezTo>
                    <a:lnTo>
                      <a:pt x="81" y="15"/>
                    </a:lnTo>
                    <a:lnTo>
                      <a:pt x="81" y="15"/>
                    </a:lnTo>
                    <a:lnTo>
                      <a:pt x="80" y="15"/>
                    </a:lnTo>
                    <a:close/>
                    <a:moveTo>
                      <a:pt x="63" y="14"/>
                    </a:moveTo>
                    <a:cubicBezTo>
                      <a:pt x="64" y="15"/>
                      <a:pt x="64" y="15"/>
                      <a:pt x="64" y="15"/>
                    </a:cubicBezTo>
                    <a:cubicBezTo>
                      <a:pt x="64" y="15"/>
                      <a:pt x="64" y="15"/>
                      <a:pt x="64" y="15"/>
                    </a:cubicBezTo>
                    <a:lnTo>
                      <a:pt x="63" y="14"/>
                    </a:lnTo>
                    <a:close/>
                    <a:moveTo>
                      <a:pt x="64" y="0"/>
                    </a:moveTo>
                    <a:cubicBezTo>
                      <a:pt x="63" y="1"/>
                      <a:pt x="62" y="3"/>
                      <a:pt x="61" y="4"/>
                    </a:cubicBezTo>
                    <a:cubicBezTo>
                      <a:pt x="62" y="5"/>
                      <a:pt x="63" y="6"/>
                      <a:pt x="64" y="7"/>
                    </a:cubicBezTo>
                    <a:cubicBezTo>
                      <a:pt x="65" y="6"/>
                      <a:pt x="66" y="5"/>
                      <a:pt x="67" y="4"/>
                    </a:cubicBezTo>
                    <a:cubicBezTo>
                      <a:pt x="66" y="3"/>
                      <a:pt x="66" y="2"/>
                      <a:pt x="65" y="2"/>
                    </a:cubicBezTo>
                    <a:cubicBezTo>
                      <a:pt x="65" y="1"/>
                      <a:pt x="65" y="1"/>
                      <a:pt x="6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1" name="Freeform 4001">
                <a:extLst>
                  <a:ext uri="{FF2B5EF4-FFF2-40B4-BE49-F238E27FC236}">
                    <a16:creationId xmlns:a16="http://schemas.microsoft.com/office/drawing/2014/main" id="{4F1B54D3-6EC0-40CD-8EC6-9F0CFF066AEB}"/>
                  </a:ext>
                </a:extLst>
              </p:cNvPr>
              <p:cNvSpPr>
                <a:spLocks/>
              </p:cNvSpPr>
              <p:nvPr/>
            </p:nvSpPr>
            <p:spPr bwMode="auto">
              <a:xfrm>
                <a:off x="2870" y="4905"/>
                <a:ext cx="1" cy="20"/>
              </a:xfrm>
              <a:custGeom>
                <a:avLst/>
                <a:gdLst>
                  <a:gd name="T0" fmla="*/ 1 w 2"/>
                  <a:gd name="T1" fmla="*/ 0 h 36"/>
                  <a:gd name="T2" fmla="*/ 0 w 2"/>
                  <a:gd name="T3" fmla="*/ 8 h 36"/>
                  <a:gd name="T4" fmla="*/ 0 w 2"/>
                  <a:gd name="T5" fmla="*/ 36 h 36"/>
                  <a:gd name="T6" fmla="*/ 2 w 2"/>
                  <a:gd name="T7" fmla="*/ 36 h 36"/>
                  <a:gd name="T8" fmla="*/ 2 w 2"/>
                  <a:gd name="T9" fmla="*/ 33 h 36"/>
                  <a:gd name="T10" fmla="*/ 2 w 2"/>
                  <a:gd name="T11" fmla="*/ 1 h 36"/>
                  <a:gd name="T12" fmla="*/ 1 w 2"/>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2" h="36">
                    <a:moveTo>
                      <a:pt x="1" y="0"/>
                    </a:moveTo>
                    <a:cubicBezTo>
                      <a:pt x="1" y="2"/>
                      <a:pt x="0" y="5"/>
                      <a:pt x="0" y="8"/>
                    </a:cubicBezTo>
                    <a:cubicBezTo>
                      <a:pt x="0" y="17"/>
                      <a:pt x="0" y="27"/>
                      <a:pt x="0" y="36"/>
                    </a:cubicBezTo>
                    <a:cubicBezTo>
                      <a:pt x="1" y="36"/>
                      <a:pt x="1" y="36"/>
                      <a:pt x="2" y="36"/>
                    </a:cubicBezTo>
                    <a:lnTo>
                      <a:pt x="2" y="33"/>
                    </a:lnTo>
                    <a:lnTo>
                      <a:pt x="2" y="1"/>
                    </a:lnTo>
                    <a:cubicBezTo>
                      <a:pt x="2" y="0"/>
                      <a:pt x="1"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2" name="Freeform 4002">
                <a:extLst>
                  <a:ext uri="{FF2B5EF4-FFF2-40B4-BE49-F238E27FC236}">
                    <a16:creationId xmlns:a16="http://schemas.microsoft.com/office/drawing/2014/main" id="{704819C4-70C4-42C8-8B88-31A84FA4224E}"/>
                  </a:ext>
                </a:extLst>
              </p:cNvPr>
              <p:cNvSpPr>
                <a:spLocks noEditPoints="1"/>
              </p:cNvSpPr>
              <p:nvPr/>
            </p:nvSpPr>
            <p:spPr bwMode="auto">
              <a:xfrm>
                <a:off x="2772" y="4936"/>
                <a:ext cx="90" cy="80"/>
              </a:xfrm>
              <a:custGeom>
                <a:avLst/>
                <a:gdLst>
                  <a:gd name="T0" fmla="*/ 72 w 159"/>
                  <a:gd name="T1" fmla="*/ 75 h 141"/>
                  <a:gd name="T2" fmla="*/ 53 w 159"/>
                  <a:gd name="T3" fmla="*/ 109 h 141"/>
                  <a:gd name="T4" fmla="*/ 50 w 159"/>
                  <a:gd name="T5" fmla="*/ 107 h 141"/>
                  <a:gd name="T6" fmla="*/ 45 w 159"/>
                  <a:gd name="T7" fmla="*/ 111 h 141"/>
                  <a:gd name="T8" fmla="*/ 44 w 159"/>
                  <a:gd name="T9" fmla="*/ 111 h 141"/>
                  <a:gd name="T10" fmla="*/ 42 w 159"/>
                  <a:gd name="T11" fmla="*/ 111 h 141"/>
                  <a:gd name="T12" fmla="*/ 33 w 159"/>
                  <a:gd name="T13" fmla="*/ 117 h 141"/>
                  <a:gd name="T14" fmla="*/ 20 w 159"/>
                  <a:gd name="T15" fmla="*/ 121 h 141"/>
                  <a:gd name="T16" fmla="*/ 22 w 159"/>
                  <a:gd name="T17" fmla="*/ 122 h 141"/>
                  <a:gd name="T18" fmla="*/ 26 w 159"/>
                  <a:gd name="T19" fmla="*/ 122 h 141"/>
                  <a:gd name="T20" fmla="*/ 19 w 159"/>
                  <a:gd name="T21" fmla="*/ 125 h 141"/>
                  <a:gd name="T22" fmla="*/ 13 w 159"/>
                  <a:gd name="T23" fmla="*/ 126 h 141"/>
                  <a:gd name="T24" fmla="*/ 10 w 159"/>
                  <a:gd name="T25" fmla="*/ 127 h 141"/>
                  <a:gd name="T26" fmla="*/ 7 w 159"/>
                  <a:gd name="T27" fmla="*/ 132 h 141"/>
                  <a:gd name="T28" fmla="*/ 1 w 159"/>
                  <a:gd name="T29" fmla="*/ 135 h 141"/>
                  <a:gd name="T30" fmla="*/ 10 w 159"/>
                  <a:gd name="T31" fmla="*/ 140 h 141"/>
                  <a:gd name="T32" fmla="*/ 49 w 159"/>
                  <a:gd name="T33" fmla="*/ 140 h 141"/>
                  <a:gd name="T34" fmla="*/ 76 w 159"/>
                  <a:gd name="T35" fmla="*/ 136 h 141"/>
                  <a:gd name="T36" fmla="*/ 90 w 159"/>
                  <a:gd name="T37" fmla="*/ 136 h 141"/>
                  <a:gd name="T38" fmla="*/ 96 w 159"/>
                  <a:gd name="T39" fmla="*/ 138 h 141"/>
                  <a:gd name="T40" fmla="*/ 109 w 159"/>
                  <a:gd name="T41" fmla="*/ 139 h 141"/>
                  <a:gd name="T42" fmla="*/ 123 w 159"/>
                  <a:gd name="T43" fmla="*/ 139 h 141"/>
                  <a:gd name="T44" fmla="*/ 131 w 159"/>
                  <a:gd name="T45" fmla="*/ 137 h 141"/>
                  <a:gd name="T46" fmla="*/ 129 w 159"/>
                  <a:gd name="T47" fmla="*/ 129 h 141"/>
                  <a:gd name="T48" fmla="*/ 112 w 159"/>
                  <a:gd name="T49" fmla="*/ 127 h 141"/>
                  <a:gd name="T50" fmla="*/ 128 w 159"/>
                  <a:gd name="T51" fmla="*/ 96 h 141"/>
                  <a:gd name="T52" fmla="*/ 70 w 159"/>
                  <a:gd name="T53" fmla="*/ 62 h 141"/>
                  <a:gd name="T54" fmla="*/ 71 w 159"/>
                  <a:gd name="T55" fmla="*/ 69 h 141"/>
                  <a:gd name="T56" fmla="*/ 113 w 159"/>
                  <a:gd name="T57" fmla="*/ 63 h 141"/>
                  <a:gd name="T58" fmla="*/ 78 w 159"/>
                  <a:gd name="T59" fmla="*/ 52 h 141"/>
                  <a:gd name="T60" fmla="*/ 67 w 159"/>
                  <a:gd name="T61" fmla="*/ 53 h 141"/>
                  <a:gd name="T62" fmla="*/ 111 w 159"/>
                  <a:gd name="T63" fmla="*/ 56 h 141"/>
                  <a:gd name="T64" fmla="*/ 110 w 159"/>
                  <a:gd name="T65" fmla="*/ 52 h 141"/>
                  <a:gd name="T66" fmla="*/ 78 w 159"/>
                  <a:gd name="T67" fmla="*/ 52 h 141"/>
                  <a:gd name="T68" fmla="*/ 150 w 159"/>
                  <a:gd name="T69" fmla="*/ 0 h 141"/>
                  <a:gd name="T70" fmla="*/ 159 w 159"/>
                  <a:gd name="T71" fmla="*/ 18 h 141"/>
                  <a:gd name="T72" fmla="*/ 150 w 159"/>
                  <a:gd name="T7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141">
                    <a:moveTo>
                      <a:pt x="118" y="75"/>
                    </a:moveTo>
                    <a:lnTo>
                      <a:pt x="72" y="75"/>
                    </a:lnTo>
                    <a:cubicBezTo>
                      <a:pt x="74" y="87"/>
                      <a:pt x="74" y="92"/>
                      <a:pt x="70" y="95"/>
                    </a:cubicBezTo>
                    <a:cubicBezTo>
                      <a:pt x="67" y="98"/>
                      <a:pt x="59" y="104"/>
                      <a:pt x="53" y="109"/>
                    </a:cubicBezTo>
                    <a:lnTo>
                      <a:pt x="53" y="108"/>
                    </a:lnTo>
                    <a:lnTo>
                      <a:pt x="50" y="107"/>
                    </a:lnTo>
                    <a:cubicBezTo>
                      <a:pt x="50" y="107"/>
                      <a:pt x="49" y="109"/>
                      <a:pt x="48" y="109"/>
                    </a:cubicBezTo>
                    <a:lnTo>
                      <a:pt x="45" y="111"/>
                    </a:lnTo>
                    <a:cubicBezTo>
                      <a:pt x="45" y="111"/>
                      <a:pt x="45" y="111"/>
                      <a:pt x="45" y="111"/>
                    </a:cubicBezTo>
                    <a:cubicBezTo>
                      <a:pt x="45" y="111"/>
                      <a:pt x="44" y="111"/>
                      <a:pt x="44" y="111"/>
                    </a:cubicBezTo>
                    <a:cubicBezTo>
                      <a:pt x="44" y="111"/>
                      <a:pt x="44" y="111"/>
                      <a:pt x="43" y="111"/>
                    </a:cubicBezTo>
                    <a:cubicBezTo>
                      <a:pt x="43" y="111"/>
                      <a:pt x="43" y="111"/>
                      <a:pt x="42" y="111"/>
                    </a:cubicBezTo>
                    <a:cubicBezTo>
                      <a:pt x="40" y="111"/>
                      <a:pt x="39" y="113"/>
                      <a:pt x="37" y="114"/>
                    </a:cubicBezTo>
                    <a:cubicBezTo>
                      <a:pt x="36" y="115"/>
                      <a:pt x="34" y="116"/>
                      <a:pt x="33" y="117"/>
                    </a:cubicBezTo>
                    <a:lnTo>
                      <a:pt x="33" y="117"/>
                    </a:lnTo>
                    <a:cubicBezTo>
                      <a:pt x="29" y="119"/>
                      <a:pt x="24" y="119"/>
                      <a:pt x="20" y="121"/>
                    </a:cubicBezTo>
                    <a:cubicBezTo>
                      <a:pt x="19" y="121"/>
                      <a:pt x="18" y="121"/>
                      <a:pt x="19" y="122"/>
                    </a:cubicBezTo>
                    <a:lnTo>
                      <a:pt x="22" y="122"/>
                    </a:lnTo>
                    <a:cubicBezTo>
                      <a:pt x="24" y="122"/>
                      <a:pt x="26" y="121"/>
                      <a:pt x="28" y="121"/>
                    </a:cubicBezTo>
                    <a:lnTo>
                      <a:pt x="26" y="122"/>
                    </a:lnTo>
                    <a:cubicBezTo>
                      <a:pt x="25" y="122"/>
                      <a:pt x="25" y="123"/>
                      <a:pt x="25" y="123"/>
                    </a:cubicBezTo>
                    <a:cubicBezTo>
                      <a:pt x="23" y="124"/>
                      <a:pt x="21" y="124"/>
                      <a:pt x="19" y="125"/>
                    </a:cubicBezTo>
                    <a:cubicBezTo>
                      <a:pt x="18" y="125"/>
                      <a:pt x="17" y="126"/>
                      <a:pt x="16" y="126"/>
                    </a:cubicBezTo>
                    <a:cubicBezTo>
                      <a:pt x="16" y="126"/>
                      <a:pt x="15" y="126"/>
                      <a:pt x="13" y="126"/>
                    </a:cubicBezTo>
                    <a:cubicBezTo>
                      <a:pt x="13" y="126"/>
                      <a:pt x="12" y="127"/>
                      <a:pt x="11" y="127"/>
                    </a:cubicBezTo>
                    <a:cubicBezTo>
                      <a:pt x="11" y="127"/>
                      <a:pt x="10" y="127"/>
                      <a:pt x="10" y="127"/>
                    </a:cubicBezTo>
                    <a:lnTo>
                      <a:pt x="7" y="127"/>
                    </a:lnTo>
                    <a:cubicBezTo>
                      <a:pt x="6" y="128"/>
                      <a:pt x="6" y="131"/>
                      <a:pt x="7" y="132"/>
                    </a:cubicBezTo>
                    <a:lnTo>
                      <a:pt x="6" y="132"/>
                    </a:lnTo>
                    <a:cubicBezTo>
                      <a:pt x="4" y="133"/>
                      <a:pt x="1" y="133"/>
                      <a:pt x="1" y="135"/>
                    </a:cubicBezTo>
                    <a:cubicBezTo>
                      <a:pt x="0" y="136"/>
                      <a:pt x="2" y="139"/>
                      <a:pt x="3" y="140"/>
                    </a:cubicBezTo>
                    <a:cubicBezTo>
                      <a:pt x="5" y="140"/>
                      <a:pt x="8" y="140"/>
                      <a:pt x="10" y="140"/>
                    </a:cubicBezTo>
                    <a:cubicBezTo>
                      <a:pt x="14" y="141"/>
                      <a:pt x="18" y="141"/>
                      <a:pt x="22" y="141"/>
                    </a:cubicBezTo>
                    <a:cubicBezTo>
                      <a:pt x="31" y="141"/>
                      <a:pt x="40" y="141"/>
                      <a:pt x="49" y="140"/>
                    </a:cubicBezTo>
                    <a:cubicBezTo>
                      <a:pt x="53" y="139"/>
                      <a:pt x="58" y="139"/>
                      <a:pt x="62" y="138"/>
                    </a:cubicBezTo>
                    <a:cubicBezTo>
                      <a:pt x="67" y="138"/>
                      <a:pt x="71" y="137"/>
                      <a:pt x="76" y="136"/>
                    </a:cubicBezTo>
                    <a:cubicBezTo>
                      <a:pt x="78" y="136"/>
                      <a:pt x="80" y="136"/>
                      <a:pt x="83" y="136"/>
                    </a:cubicBezTo>
                    <a:cubicBezTo>
                      <a:pt x="85" y="136"/>
                      <a:pt x="87" y="136"/>
                      <a:pt x="90" y="136"/>
                    </a:cubicBezTo>
                    <a:lnTo>
                      <a:pt x="92" y="136"/>
                    </a:lnTo>
                    <a:cubicBezTo>
                      <a:pt x="93" y="137"/>
                      <a:pt x="95" y="138"/>
                      <a:pt x="96" y="138"/>
                    </a:cubicBezTo>
                    <a:cubicBezTo>
                      <a:pt x="98" y="139"/>
                      <a:pt x="100" y="139"/>
                      <a:pt x="101" y="139"/>
                    </a:cubicBezTo>
                    <a:cubicBezTo>
                      <a:pt x="104" y="139"/>
                      <a:pt x="107" y="139"/>
                      <a:pt x="109" y="139"/>
                    </a:cubicBezTo>
                    <a:cubicBezTo>
                      <a:pt x="113" y="139"/>
                      <a:pt x="117" y="139"/>
                      <a:pt x="121" y="139"/>
                    </a:cubicBezTo>
                    <a:cubicBezTo>
                      <a:pt x="122" y="139"/>
                      <a:pt x="122" y="139"/>
                      <a:pt x="123" y="139"/>
                    </a:cubicBezTo>
                    <a:cubicBezTo>
                      <a:pt x="125" y="139"/>
                      <a:pt x="127" y="139"/>
                      <a:pt x="129" y="138"/>
                    </a:cubicBezTo>
                    <a:cubicBezTo>
                      <a:pt x="130" y="138"/>
                      <a:pt x="131" y="138"/>
                      <a:pt x="131" y="137"/>
                    </a:cubicBezTo>
                    <a:cubicBezTo>
                      <a:pt x="132" y="136"/>
                      <a:pt x="131" y="135"/>
                      <a:pt x="131" y="134"/>
                    </a:cubicBezTo>
                    <a:cubicBezTo>
                      <a:pt x="132" y="131"/>
                      <a:pt x="132" y="130"/>
                      <a:pt x="129" y="129"/>
                    </a:cubicBezTo>
                    <a:cubicBezTo>
                      <a:pt x="127" y="128"/>
                      <a:pt x="125" y="128"/>
                      <a:pt x="123" y="128"/>
                    </a:cubicBezTo>
                    <a:cubicBezTo>
                      <a:pt x="120" y="127"/>
                      <a:pt x="116" y="127"/>
                      <a:pt x="112" y="127"/>
                    </a:cubicBezTo>
                    <a:cubicBezTo>
                      <a:pt x="121" y="125"/>
                      <a:pt x="128" y="121"/>
                      <a:pt x="130" y="116"/>
                    </a:cubicBezTo>
                    <a:cubicBezTo>
                      <a:pt x="133" y="109"/>
                      <a:pt x="132" y="100"/>
                      <a:pt x="128" y="96"/>
                    </a:cubicBezTo>
                    <a:cubicBezTo>
                      <a:pt x="126" y="93"/>
                      <a:pt x="122" y="85"/>
                      <a:pt x="118" y="75"/>
                    </a:cubicBezTo>
                    <a:close/>
                    <a:moveTo>
                      <a:pt x="70" y="62"/>
                    </a:moveTo>
                    <a:cubicBezTo>
                      <a:pt x="70" y="64"/>
                      <a:pt x="70" y="65"/>
                      <a:pt x="71" y="67"/>
                    </a:cubicBezTo>
                    <a:cubicBezTo>
                      <a:pt x="71" y="68"/>
                      <a:pt x="71" y="68"/>
                      <a:pt x="71" y="69"/>
                    </a:cubicBezTo>
                    <a:lnTo>
                      <a:pt x="115" y="69"/>
                    </a:lnTo>
                    <a:cubicBezTo>
                      <a:pt x="115" y="67"/>
                      <a:pt x="114" y="65"/>
                      <a:pt x="113" y="63"/>
                    </a:cubicBezTo>
                    <a:cubicBezTo>
                      <a:pt x="98" y="63"/>
                      <a:pt x="83" y="62"/>
                      <a:pt x="70" y="62"/>
                    </a:cubicBezTo>
                    <a:close/>
                    <a:moveTo>
                      <a:pt x="78" y="52"/>
                    </a:moveTo>
                    <a:lnTo>
                      <a:pt x="76" y="52"/>
                    </a:lnTo>
                    <a:cubicBezTo>
                      <a:pt x="73" y="52"/>
                      <a:pt x="70" y="53"/>
                      <a:pt x="67" y="53"/>
                    </a:cubicBezTo>
                    <a:cubicBezTo>
                      <a:pt x="67" y="54"/>
                      <a:pt x="67" y="55"/>
                      <a:pt x="68" y="56"/>
                    </a:cubicBezTo>
                    <a:cubicBezTo>
                      <a:pt x="81" y="56"/>
                      <a:pt x="96" y="56"/>
                      <a:pt x="111" y="56"/>
                    </a:cubicBezTo>
                    <a:cubicBezTo>
                      <a:pt x="111" y="55"/>
                      <a:pt x="110" y="54"/>
                      <a:pt x="110" y="52"/>
                    </a:cubicBezTo>
                    <a:lnTo>
                      <a:pt x="110" y="52"/>
                    </a:lnTo>
                    <a:lnTo>
                      <a:pt x="80" y="52"/>
                    </a:lnTo>
                    <a:lnTo>
                      <a:pt x="78" y="52"/>
                    </a:lnTo>
                    <a:lnTo>
                      <a:pt x="78" y="52"/>
                    </a:lnTo>
                    <a:close/>
                    <a:moveTo>
                      <a:pt x="150" y="0"/>
                    </a:moveTo>
                    <a:lnTo>
                      <a:pt x="150" y="22"/>
                    </a:lnTo>
                    <a:cubicBezTo>
                      <a:pt x="155" y="21"/>
                      <a:pt x="159" y="18"/>
                      <a:pt x="159" y="18"/>
                    </a:cubicBezTo>
                    <a:cubicBezTo>
                      <a:pt x="159" y="18"/>
                      <a:pt x="156" y="7"/>
                      <a:pt x="152" y="2"/>
                    </a:cubicBezTo>
                    <a:cubicBezTo>
                      <a:pt x="151" y="1"/>
                      <a:pt x="151" y="0"/>
                      <a:pt x="15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3" name="Freeform 4003">
                <a:extLst>
                  <a:ext uri="{FF2B5EF4-FFF2-40B4-BE49-F238E27FC236}">
                    <a16:creationId xmlns:a16="http://schemas.microsoft.com/office/drawing/2014/main" id="{DB09AD89-80B2-46FC-B8BB-7BE28F02D5FE}"/>
                  </a:ext>
                </a:extLst>
              </p:cNvPr>
              <p:cNvSpPr>
                <a:spLocks/>
              </p:cNvSpPr>
              <p:nvPr/>
            </p:nvSpPr>
            <p:spPr bwMode="auto">
              <a:xfrm>
                <a:off x="2812" y="4976"/>
                <a:ext cx="27" cy="3"/>
              </a:xfrm>
              <a:custGeom>
                <a:avLst/>
                <a:gdLst>
                  <a:gd name="T0" fmla="*/ 44 w 47"/>
                  <a:gd name="T1" fmla="*/ 0 h 6"/>
                  <a:gd name="T2" fmla="*/ 0 w 47"/>
                  <a:gd name="T3" fmla="*/ 0 h 6"/>
                  <a:gd name="T4" fmla="*/ 1 w 47"/>
                  <a:gd name="T5" fmla="*/ 6 h 6"/>
                  <a:gd name="T6" fmla="*/ 47 w 47"/>
                  <a:gd name="T7" fmla="*/ 6 h 6"/>
                  <a:gd name="T8" fmla="*/ 44 w 47"/>
                  <a:gd name="T9" fmla="*/ 0 h 6"/>
                </a:gdLst>
                <a:ahLst/>
                <a:cxnLst>
                  <a:cxn ang="0">
                    <a:pos x="T0" y="T1"/>
                  </a:cxn>
                  <a:cxn ang="0">
                    <a:pos x="T2" y="T3"/>
                  </a:cxn>
                  <a:cxn ang="0">
                    <a:pos x="T4" y="T5"/>
                  </a:cxn>
                  <a:cxn ang="0">
                    <a:pos x="T6" y="T7"/>
                  </a:cxn>
                  <a:cxn ang="0">
                    <a:pos x="T8" y="T9"/>
                  </a:cxn>
                </a:cxnLst>
                <a:rect l="0" t="0" r="r" b="b"/>
                <a:pathLst>
                  <a:path w="47" h="6">
                    <a:moveTo>
                      <a:pt x="44" y="0"/>
                    </a:moveTo>
                    <a:lnTo>
                      <a:pt x="0" y="0"/>
                    </a:lnTo>
                    <a:cubicBezTo>
                      <a:pt x="1" y="2"/>
                      <a:pt x="1" y="4"/>
                      <a:pt x="1" y="6"/>
                    </a:cubicBezTo>
                    <a:lnTo>
                      <a:pt x="47" y="6"/>
                    </a:lnTo>
                    <a:cubicBezTo>
                      <a:pt x="46" y="4"/>
                      <a:pt x="45" y="2"/>
                      <a:pt x="44"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4" name="Freeform 4004">
                <a:extLst>
                  <a:ext uri="{FF2B5EF4-FFF2-40B4-BE49-F238E27FC236}">
                    <a16:creationId xmlns:a16="http://schemas.microsoft.com/office/drawing/2014/main" id="{ACE58F8A-A573-4427-A997-129917A26694}"/>
                  </a:ext>
                </a:extLst>
              </p:cNvPr>
              <p:cNvSpPr>
                <a:spLocks noEditPoints="1"/>
              </p:cNvSpPr>
              <p:nvPr/>
            </p:nvSpPr>
            <p:spPr bwMode="auto">
              <a:xfrm>
                <a:off x="2764" y="4782"/>
                <a:ext cx="80" cy="39"/>
              </a:xfrm>
              <a:custGeom>
                <a:avLst/>
                <a:gdLst>
                  <a:gd name="T0" fmla="*/ 64 w 142"/>
                  <a:gd name="T1" fmla="*/ 51 h 69"/>
                  <a:gd name="T2" fmla="*/ 73 w 142"/>
                  <a:gd name="T3" fmla="*/ 59 h 69"/>
                  <a:gd name="T4" fmla="*/ 94 w 142"/>
                  <a:gd name="T5" fmla="*/ 62 h 69"/>
                  <a:gd name="T6" fmla="*/ 138 w 142"/>
                  <a:gd name="T7" fmla="*/ 68 h 69"/>
                  <a:gd name="T8" fmla="*/ 142 w 142"/>
                  <a:gd name="T9" fmla="*/ 69 h 69"/>
                  <a:gd name="T10" fmla="*/ 138 w 142"/>
                  <a:gd name="T11" fmla="*/ 62 h 69"/>
                  <a:gd name="T12" fmla="*/ 95 w 142"/>
                  <a:gd name="T13" fmla="*/ 55 h 69"/>
                  <a:gd name="T14" fmla="*/ 84 w 142"/>
                  <a:gd name="T15" fmla="*/ 54 h 69"/>
                  <a:gd name="T16" fmla="*/ 79 w 142"/>
                  <a:gd name="T17" fmla="*/ 57 h 69"/>
                  <a:gd name="T18" fmla="*/ 73 w 142"/>
                  <a:gd name="T19" fmla="*/ 52 h 69"/>
                  <a:gd name="T20" fmla="*/ 64 w 142"/>
                  <a:gd name="T21" fmla="*/ 51 h 69"/>
                  <a:gd name="T22" fmla="*/ 107 w 142"/>
                  <a:gd name="T23" fmla="*/ 39 h 69"/>
                  <a:gd name="T24" fmla="*/ 101 w 142"/>
                  <a:gd name="T25" fmla="*/ 44 h 69"/>
                  <a:gd name="T26" fmla="*/ 103 w 142"/>
                  <a:gd name="T27" fmla="*/ 44 h 69"/>
                  <a:gd name="T28" fmla="*/ 130 w 142"/>
                  <a:gd name="T29" fmla="*/ 49 h 69"/>
                  <a:gd name="T30" fmla="*/ 126 w 142"/>
                  <a:gd name="T31" fmla="*/ 42 h 69"/>
                  <a:gd name="T32" fmla="*/ 107 w 142"/>
                  <a:gd name="T33" fmla="*/ 39 h 69"/>
                  <a:gd name="T34" fmla="*/ 45 w 142"/>
                  <a:gd name="T35" fmla="*/ 27 h 69"/>
                  <a:gd name="T36" fmla="*/ 45 w 142"/>
                  <a:gd name="T37" fmla="*/ 32 h 69"/>
                  <a:gd name="T38" fmla="*/ 46 w 142"/>
                  <a:gd name="T39" fmla="*/ 34 h 69"/>
                  <a:gd name="T40" fmla="*/ 46 w 142"/>
                  <a:gd name="T41" fmla="*/ 34 h 69"/>
                  <a:gd name="T42" fmla="*/ 48 w 142"/>
                  <a:gd name="T43" fmla="*/ 35 h 69"/>
                  <a:gd name="T44" fmla="*/ 56 w 142"/>
                  <a:gd name="T45" fmla="*/ 37 h 69"/>
                  <a:gd name="T46" fmla="*/ 45 w 142"/>
                  <a:gd name="T47" fmla="*/ 27 h 69"/>
                  <a:gd name="T48" fmla="*/ 2 w 142"/>
                  <a:gd name="T49" fmla="*/ 0 h 69"/>
                  <a:gd name="T50" fmla="*/ 1 w 142"/>
                  <a:gd name="T51" fmla="*/ 2 h 69"/>
                  <a:gd name="T52" fmla="*/ 0 w 142"/>
                  <a:gd name="T53" fmla="*/ 23 h 69"/>
                  <a:gd name="T54" fmla="*/ 1 w 142"/>
                  <a:gd name="T55" fmla="*/ 46 h 69"/>
                  <a:gd name="T56" fmla="*/ 2 w 142"/>
                  <a:gd name="T57" fmla="*/ 48 h 69"/>
                  <a:gd name="T58" fmla="*/ 4 w 142"/>
                  <a:gd name="T59" fmla="*/ 48 h 69"/>
                  <a:gd name="T60" fmla="*/ 4 w 142"/>
                  <a:gd name="T61" fmla="*/ 45 h 69"/>
                  <a:gd name="T62" fmla="*/ 4 w 142"/>
                  <a:gd name="T63" fmla="*/ 48 h 69"/>
                  <a:gd name="T64" fmla="*/ 41 w 142"/>
                  <a:gd name="T65" fmla="*/ 54 h 69"/>
                  <a:gd name="T66" fmla="*/ 42 w 142"/>
                  <a:gd name="T67" fmla="*/ 54 h 69"/>
                  <a:gd name="T68" fmla="*/ 42 w 142"/>
                  <a:gd name="T69" fmla="*/ 53 h 69"/>
                  <a:gd name="T70" fmla="*/ 43 w 142"/>
                  <a:gd name="T71" fmla="*/ 54 h 69"/>
                  <a:gd name="T72" fmla="*/ 50 w 142"/>
                  <a:gd name="T73" fmla="*/ 55 h 69"/>
                  <a:gd name="T74" fmla="*/ 44 w 142"/>
                  <a:gd name="T75" fmla="*/ 48 h 69"/>
                  <a:gd name="T76" fmla="*/ 42 w 142"/>
                  <a:gd name="T77" fmla="*/ 48 h 69"/>
                  <a:gd name="T78" fmla="*/ 7 w 142"/>
                  <a:gd name="T79" fmla="*/ 42 h 69"/>
                  <a:gd name="T80" fmla="*/ 7 w 142"/>
                  <a:gd name="T81" fmla="*/ 23 h 69"/>
                  <a:gd name="T82" fmla="*/ 7 w 142"/>
                  <a:gd name="T83" fmla="*/ 6 h 69"/>
                  <a:gd name="T84" fmla="*/ 25 w 142"/>
                  <a:gd name="T85" fmla="*/ 11 h 69"/>
                  <a:gd name="T86" fmla="*/ 45 w 142"/>
                  <a:gd name="T87" fmla="*/ 16 h 69"/>
                  <a:gd name="T88" fmla="*/ 45 w 142"/>
                  <a:gd name="T89" fmla="*/ 21 h 69"/>
                  <a:gd name="T90" fmla="*/ 45 w 142"/>
                  <a:gd name="T91" fmla="*/ 25 h 69"/>
                  <a:gd name="T92" fmla="*/ 46 w 142"/>
                  <a:gd name="T93" fmla="*/ 23 h 69"/>
                  <a:gd name="T94" fmla="*/ 49 w 142"/>
                  <a:gd name="T95" fmla="*/ 10 h 69"/>
                  <a:gd name="T96" fmla="*/ 48 w 142"/>
                  <a:gd name="T97" fmla="*/ 10 h 69"/>
                  <a:gd name="T98" fmla="*/ 27 w 142"/>
                  <a:gd name="T99" fmla="*/ 4 h 69"/>
                  <a:gd name="T100" fmla="*/ 4 w 142"/>
                  <a:gd name="T101" fmla="*/ 0 h 69"/>
                  <a:gd name="T102" fmla="*/ 2 w 142"/>
                  <a:gd name="T10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69">
                    <a:moveTo>
                      <a:pt x="64" y="51"/>
                    </a:moveTo>
                    <a:lnTo>
                      <a:pt x="73" y="59"/>
                    </a:lnTo>
                    <a:cubicBezTo>
                      <a:pt x="80" y="60"/>
                      <a:pt x="87" y="61"/>
                      <a:pt x="94" y="62"/>
                    </a:cubicBezTo>
                    <a:cubicBezTo>
                      <a:pt x="108" y="64"/>
                      <a:pt x="123" y="66"/>
                      <a:pt x="138" y="68"/>
                    </a:cubicBezTo>
                    <a:cubicBezTo>
                      <a:pt x="139" y="69"/>
                      <a:pt x="141" y="69"/>
                      <a:pt x="142" y="69"/>
                    </a:cubicBezTo>
                    <a:cubicBezTo>
                      <a:pt x="141" y="67"/>
                      <a:pt x="139" y="65"/>
                      <a:pt x="138" y="62"/>
                    </a:cubicBezTo>
                    <a:cubicBezTo>
                      <a:pt x="123" y="60"/>
                      <a:pt x="109" y="58"/>
                      <a:pt x="95" y="55"/>
                    </a:cubicBezTo>
                    <a:cubicBezTo>
                      <a:pt x="91" y="55"/>
                      <a:pt x="88" y="54"/>
                      <a:pt x="84" y="54"/>
                    </a:cubicBezTo>
                    <a:cubicBezTo>
                      <a:pt x="83" y="55"/>
                      <a:pt x="81" y="56"/>
                      <a:pt x="79" y="57"/>
                    </a:cubicBezTo>
                    <a:lnTo>
                      <a:pt x="73" y="52"/>
                    </a:lnTo>
                    <a:cubicBezTo>
                      <a:pt x="70" y="52"/>
                      <a:pt x="67" y="51"/>
                      <a:pt x="64" y="51"/>
                    </a:cubicBezTo>
                    <a:close/>
                    <a:moveTo>
                      <a:pt x="107" y="39"/>
                    </a:moveTo>
                    <a:cubicBezTo>
                      <a:pt x="104" y="41"/>
                      <a:pt x="102" y="43"/>
                      <a:pt x="101" y="44"/>
                    </a:cubicBezTo>
                    <a:cubicBezTo>
                      <a:pt x="101" y="44"/>
                      <a:pt x="102" y="44"/>
                      <a:pt x="103" y="44"/>
                    </a:cubicBezTo>
                    <a:cubicBezTo>
                      <a:pt x="111" y="46"/>
                      <a:pt x="120" y="48"/>
                      <a:pt x="130" y="49"/>
                    </a:cubicBezTo>
                    <a:cubicBezTo>
                      <a:pt x="128" y="46"/>
                      <a:pt x="127" y="44"/>
                      <a:pt x="126" y="42"/>
                    </a:cubicBezTo>
                    <a:cubicBezTo>
                      <a:pt x="119" y="41"/>
                      <a:pt x="113" y="40"/>
                      <a:pt x="107" y="39"/>
                    </a:cubicBezTo>
                    <a:close/>
                    <a:moveTo>
                      <a:pt x="45" y="27"/>
                    </a:moveTo>
                    <a:cubicBezTo>
                      <a:pt x="45" y="28"/>
                      <a:pt x="45" y="30"/>
                      <a:pt x="45" y="32"/>
                    </a:cubicBezTo>
                    <a:lnTo>
                      <a:pt x="46" y="34"/>
                    </a:lnTo>
                    <a:lnTo>
                      <a:pt x="46" y="34"/>
                    </a:lnTo>
                    <a:lnTo>
                      <a:pt x="48" y="35"/>
                    </a:lnTo>
                    <a:cubicBezTo>
                      <a:pt x="51" y="36"/>
                      <a:pt x="53" y="36"/>
                      <a:pt x="56" y="37"/>
                    </a:cubicBezTo>
                    <a:lnTo>
                      <a:pt x="45" y="27"/>
                    </a:lnTo>
                    <a:close/>
                    <a:moveTo>
                      <a:pt x="2" y="0"/>
                    </a:moveTo>
                    <a:lnTo>
                      <a:pt x="1" y="2"/>
                    </a:lnTo>
                    <a:cubicBezTo>
                      <a:pt x="0" y="6"/>
                      <a:pt x="0" y="15"/>
                      <a:pt x="0" y="23"/>
                    </a:cubicBezTo>
                    <a:cubicBezTo>
                      <a:pt x="0" y="32"/>
                      <a:pt x="1" y="41"/>
                      <a:pt x="1" y="46"/>
                    </a:cubicBezTo>
                    <a:lnTo>
                      <a:pt x="2" y="48"/>
                    </a:lnTo>
                    <a:lnTo>
                      <a:pt x="4" y="48"/>
                    </a:lnTo>
                    <a:lnTo>
                      <a:pt x="4" y="45"/>
                    </a:lnTo>
                    <a:lnTo>
                      <a:pt x="4" y="48"/>
                    </a:lnTo>
                    <a:cubicBezTo>
                      <a:pt x="17" y="50"/>
                      <a:pt x="29" y="52"/>
                      <a:pt x="41" y="54"/>
                    </a:cubicBezTo>
                    <a:cubicBezTo>
                      <a:pt x="42" y="54"/>
                      <a:pt x="42" y="54"/>
                      <a:pt x="42" y="54"/>
                    </a:cubicBezTo>
                    <a:cubicBezTo>
                      <a:pt x="42" y="54"/>
                      <a:pt x="42" y="53"/>
                      <a:pt x="42" y="53"/>
                    </a:cubicBezTo>
                    <a:cubicBezTo>
                      <a:pt x="42" y="53"/>
                      <a:pt x="43" y="54"/>
                      <a:pt x="43" y="54"/>
                    </a:cubicBezTo>
                    <a:lnTo>
                      <a:pt x="50" y="55"/>
                    </a:lnTo>
                    <a:cubicBezTo>
                      <a:pt x="48" y="53"/>
                      <a:pt x="46" y="50"/>
                      <a:pt x="44" y="48"/>
                    </a:cubicBezTo>
                    <a:lnTo>
                      <a:pt x="42" y="48"/>
                    </a:lnTo>
                    <a:cubicBezTo>
                      <a:pt x="31" y="46"/>
                      <a:pt x="19" y="44"/>
                      <a:pt x="7" y="42"/>
                    </a:cubicBezTo>
                    <a:cubicBezTo>
                      <a:pt x="7" y="38"/>
                      <a:pt x="7" y="30"/>
                      <a:pt x="7" y="23"/>
                    </a:cubicBezTo>
                    <a:cubicBezTo>
                      <a:pt x="7" y="17"/>
                      <a:pt x="7" y="10"/>
                      <a:pt x="7" y="6"/>
                    </a:cubicBezTo>
                    <a:cubicBezTo>
                      <a:pt x="13" y="7"/>
                      <a:pt x="19" y="9"/>
                      <a:pt x="25" y="11"/>
                    </a:cubicBezTo>
                    <a:cubicBezTo>
                      <a:pt x="32" y="12"/>
                      <a:pt x="38" y="14"/>
                      <a:pt x="45" y="16"/>
                    </a:cubicBezTo>
                    <a:cubicBezTo>
                      <a:pt x="45" y="17"/>
                      <a:pt x="45" y="19"/>
                      <a:pt x="45" y="21"/>
                    </a:cubicBezTo>
                    <a:cubicBezTo>
                      <a:pt x="45" y="23"/>
                      <a:pt x="45" y="24"/>
                      <a:pt x="45" y="25"/>
                    </a:cubicBezTo>
                    <a:cubicBezTo>
                      <a:pt x="46" y="24"/>
                      <a:pt x="46" y="24"/>
                      <a:pt x="46" y="23"/>
                    </a:cubicBezTo>
                    <a:cubicBezTo>
                      <a:pt x="48" y="19"/>
                      <a:pt x="49" y="15"/>
                      <a:pt x="49" y="10"/>
                    </a:cubicBezTo>
                    <a:lnTo>
                      <a:pt x="48" y="10"/>
                    </a:lnTo>
                    <a:cubicBezTo>
                      <a:pt x="41" y="8"/>
                      <a:pt x="34" y="6"/>
                      <a:pt x="27" y="4"/>
                    </a:cubicBezTo>
                    <a:cubicBezTo>
                      <a:pt x="20" y="3"/>
                      <a:pt x="13" y="0"/>
                      <a:pt x="4" y="0"/>
                    </a:cubicBez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5" name="Freeform 4005">
                <a:extLst>
                  <a:ext uri="{FF2B5EF4-FFF2-40B4-BE49-F238E27FC236}">
                    <a16:creationId xmlns:a16="http://schemas.microsoft.com/office/drawing/2014/main" id="{628606EA-D97A-4018-B30C-152629BAEC83}"/>
                  </a:ext>
                </a:extLst>
              </p:cNvPr>
              <p:cNvSpPr>
                <a:spLocks noEditPoints="1"/>
              </p:cNvSpPr>
              <p:nvPr/>
            </p:nvSpPr>
            <p:spPr bwMode="auto">
              <a:xfrm>
                <a:off x="2699" y="4740"/>
                <a:ext cx="38" cy="111"/>
              </a:xfrm>
              <a:custGeom>
                <a:avLst/>
                <a:gdLst>
                  <a:gd name="T0" fmla="*/ 0 w 67"/>
                  <a:gd name="T1" fmla="*/ 183 h 196"/>
                  <a:gd name="T2" fmla="*/ 1 w 67"/>
                  <a:gd name="T3" fmla="*/ 193 h 196"/>
                  <a:gd name="T4" fmla="*/ 8 w 67"/>
                  <a:gd name="T5" fmla="*/ 194 h 196"/>
                  <a:gd name="T6" fmla="*/ 10 w 67"/>
                  <a:gd name="T7" fmla="*/ 184 h 196"/>
                  <a:gd name="T8" fmla="*/ 51 w 67"/>
                  <a:gd name="T9" fmla="*/ 102 h 196"/>
                  <a:gd name="T10" fmla="*/ 37 w 67"/>
                  <a:gd name="T11" fmla="*/ 135 h 196"/>
                  <a:gd name="T12" fmla="*/ 46 w 67"/>
                  <a:gd name="T13" fmla="*/ 38 h 196"/>
                  <a:gd name="T14" fmla="*/ 55 w 67"/>
                  <a:gd name="T15" fmla="*/ 39 h 196"/>
                  <a:gd name="T16" fmla="*/ 56 w 67"/>
                  <a:gd name="T17" fmla="*/ 36 h 196"/>
                  <a:gd name="T18" fmla="*/ 39 w 67"/>
                  <a:gd name="T19" fmla="*/ 8 h 196"/>
                  <a:gd name="T20" fmla="*/ 60 w 67"/>
                  <a:gd name="T21" fmla="*/ 40 h 196"/>
                  <a:gd name="T22" fmla="*/ 58 w 67"/>
                  <a:gd name="T23" fmla="*/ 38 h 196"/>
                  <a:gd name="T24" fmla="*/ 54 w 67"/>
                  <a:gd name="T25" fmla="*/ 27 h 196"/>
                  <a:gd name="T26" fmla="*/ 46 w 67"/>
                  <a:gd name="T27" fmla="*/ 20 h 196"/>
                  <a:gd name="T28" fmla="*/ 41 w 67"/>
                  <a:gd name="T29" fmla="*/ 13 h 196"/>
                  <a:gd name="T30" fmla="*/ 40 w 67"/>
                  <a:gd name="T31" fmla="*/ 13 h 196"/>
                  <a:gd name="T32" fmla="*/ 37 w 67"/>
                  <a:gd name="T33" fmla="*/ 14 h 196"/>
                  <a:gd name="T34" fmla="*/ 40 w 67"/>
                  <a:gd name="T35" fmla="*/ 27 h 196"/>
                  <a:gd name="T36" fmla="*/ 40 w 67"/>
                  <a:gd name="T37" fmla="*/ 21 h 196"/>
                  <a:gd name="T38" fmla="*/ 43 w 67"/>
                  <a:gd name="T39" fmla="*/ 38 h 196"/>
                  <a:gd name="T40" fmla="*/ 49 w 67"/>
                  <a:gd name="T41" fmla="*/ 48 h 196"/>
                  <a:gd name="T42" fmla="*/ 53 w 67"/>
                  <a:gd name="T43" fmla="*/ 79 h 196"/>
                  <a:gd name="T44" fmla="*/ 51 w 67"/>
                  <a:gd name="T45" fmla="*/ 102 h 196"/>
                  <a:gd name="T46" fmla="*/ 39 w 67"/>
                  <a:gd name="T47" fmla="*/ 102 h 196"/>
                  <a:gd name="T48" fmla="*/ 39 w 67"/>
                  <a:gd name="T49" fmla="*/ 100 h 196"/>
                  <a:gd name="T50" fmla="*/ 37 w 67"/>
                  <a:gd name="T51" fmla="*/ 108 h 196"/>
                  <a:gd name="T52" fmla="*/ 51 w 67"/>
                  <a:gd name="T53" fmla="*/ 108 h 196"/>
                  <a:gd name="T54" fmla="*/ 59 w 67"/>
                  <a:gd name="T55" fmla="*/ 105 h 196"/>
                  <a:gd name="T56" fmla="*/ 58 w 67"/>
                  <a:gd name="T57" fmla="*/ 47 h 196"/>
                  <a:gd name="T58" fmla="*/ 52 w 67"/>
                  <a:gd name="T59" fmla="*/ 43 h 196"/>
                  <a:gd name="T60" fmla="*/ 60 w 67"/>
                  <a:gd name="T61" fmla="*/ 43 h 196"/>
                  <a:gd name="T62" fmla="*/ 60 w 67"/>
                  <a:gd name="T63" fmla="*/ 132 h 196"/>
                  <a:gd name="T64" fmla="*/ 55 w 67"/>
                  <a:gd name="T65" fmla="*/ 128 h 196"/>
                  <a:gd name="T66" fmla="*/ 50 w 67"/>
                  <a:gd name="T67" fmla="*/ 124 h 196"/>
                  <a:gd name="T68" fmla="*/ 45 w 67"/>
                  <a:gd name="T69" fmla="*/ 122 h 196"/>
                  <a:gd name="T70" fmla="*/ 38 w 67"/>
                  <a:gd name="T71" fmla="*/ 127 h 196"/>
                  <a:gd name="T72" fmla="*/ 32 w 67"/>
                  <a:gd name="T73" fmla="*/ 130 h 196"/>
                  <a:gd name="T74" fmla="*/ 27 w 67"/>
                  <a:gd name="T75" fmla="*/ 127 h 196"/>
                  <a:gd name="T76" fmla="*/ 24 w 67"/>
                  <a:gd name="T77" fmla="*/ 133 h 196"/>
                  <a:gd name="T78" fmla="*/ 27 w 67"/>
                  <a:gd name="T79" fmla="*/ 136 h 196"/>
                  <a:gd name="T80" fmla="*/ 27 w 67"/>
                  <a:gd name="T81" fmla="*/ 185 h 196"/>
                  <a:gd name="T82" fmla="*/ 30 w 67"/>
                  <a:gd name="T83" fmla="*/ 194 h 196"/>
                  <a:gd name="T84" fmla="*/ 36 w 67"/>
                  <a:gd name="T85" fmla="*/ 192 h 196"/>
                  <a:gd name="T86" fmla="*/ 37 w 67"/>
                  <a:gd name="T87" fmla="*/ 171 h 196"/>
                  <a:gd name="T88" fmla="*/ 37 w 67"/>
                  <a:gd name="T89" fmla="*/ 135 h 196"/>
                  <a:gd name="T90" fmla="*/ 41 w 67"/>
                  <a:gd name="T91" fmla="*/ 133 h 196"/>
                  <a:gd name="T92" fmla="*/ 49 w 67"/>
                  <a:gd name="T93" fmla="*/ 132 h 196"/>
                  <a:gd name="T94" fmla="*/ 55 w 67"/>
                  <a:gd name="T95" fmla="*/ 136 h 196"/>
                  <a:gd name="T96" fmla="*/ 55 w 67"/>
                  <a:gd name="T97" fmla="*/ 192 h 196"/>
                  <a:gd name="T98" fmla="*/ 63 w 67"/>
                  <a:gd name="T99" fmla="*/ 195 h 196"/>
                  <a:gd name="T100" fmla="*/ 67 w 67"/>
                  <a:gd name="T101" fmla="*/ 188 h 196"/>
                  <a:gd name="T102" fmla="*/ 67 w 67"/>
                  <a:gd name="T103" fmla="*/ 43 h 196"/>
                  <a:gd name="T104" fmla="*/ 44 w 67"/>
                  <a:gd name="T105" fmla="*/ 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7" h="196">
                    <a:moveTo>
                      <a:pt x="10" y="163"/>
                    </a:moveTo>
                    <a:cubicBezTo>
                      <a:pt x="8" y="167"/>
                      <a:pt x="6" y="172"/>
                      <a:pt x="4" y="176"/>
                    </a:cubicBezTo>
                    <a:cubicBezTo>
                      <a:pt x="3" y="178"/>
                      <a:pt x="1" y="181"/>
                      <a:pt x="0" y="183"/>
                    </a:cubicBezTo>
                    <a:lnTo>
                      <a:pt x="0" y="185"/>
                    </a:lnTo>
                    <a:cubicBezTo>
                      <a:pt x="0" y="187"/>
                      <a:pt x="0" y="189"/>
                      <a:pt x="1" y="191"/>
                    </a:cubicBezTo>
                    <a:lnTo>
                      <a:pt x="1" y="193"/>
                    </a:lnTo>
                    <a:lnTo>
                      <a:pt x="4" y="195"/>
                    </a:lnTo>
                    <a:lnTo>
                      <a:pt x="7" y="196"/>
                    </a:lnTo>
                    <a:lnTo>
                      <a:pt x="8" y="194"/>
                    </a:lnTo>
                    <a:cubicBezTo>
                      <a:pt x="10" y="191"/>
                      <a:pt x="10" y="189"/>
                      <a:pt x="10" y="188"/>
                    </a:cubicBezTo>
                    <a:cubicBezTo>
                      <a:pt x="10" y="186"/>
                      <a:pt x="10" y="185"/>
                      <a:pt x="10" y="184"/>
                    </a:cubicBezTo>
                    <a:lnTo>
                      <a:pt x="10" y="184"/>
                    </a:lnTo>
                    <a:lnTo>
                      <a:pt x="10" y="184"/>
                    </a:lnTo>
                    <a:cubicBezTo>
                      <a:pt x="10" y="177"/>
                      <a:pt x="10" y="170"/>
                      <a:pt x="10" y="163"/>
                    </a:cubicBezTo>
                    <a:close/>
                    <a:moveTo>
                      <a:pt x="51" y="102"/>
                    </a:moveTo>
                    <a:lnTo>
                      <a:pt x="51" y="102"/>
                    </a:lnTo>
                    <a:lnTo>
                      <a:pt x="51" y="102"/>
                    </a:lnTo>
                    <a:close/>
                    <a:moveTo>
                      <a:pt x="37" y="135"/>
                    </a:moveTo>
                    <a:lnTo>
                      <a:pt x="37" y="135"/>
                    </a:lnTo>
                    <a:close/>
                    <a:moveTo>
                      <a:pt x="45" y="39"/>
                    </a:moveTo>
                    <a:cubicBezTo>
                      <a:pt x="46" y="38"/>
                      <a:pt x="46" y="38"/>
                      <a:pt x="46" y="38"/>
                    </a:cubicBezTo>
                    <a:cubicBezTo>
                      <a:pt x="46" y="38"/>
                      <a:pt x="46" y="38"/>
                      <a:pt x="47" y="38"/>
                    </a:cubicBezTo>
                    <a:lnTo>
                      <a:pt x="45" y="39"/>
                    </a:lnTo>
                    <a:close/>
                    <a:moveTo>
                      <a:pt x="55" y="39"/>
                    </a:moveTo>
                    <a:lnTo>
                      <a:pt x="56" y="36"/>
                    </a:lnTo>
                    <a:lnTo>
                      <a:pt x="55" y="39"/>
                    </a:lnTo>
                    <a:close/>
                    <a:moveTo>
                      <a:pt x="56" y="36"/>
                    </a:moveTo>
                    <a:lnTo>
                      <a:pt x="56" y="36"/>
                    </a:lnTo>
                    <a:close/>
                    <a:moveTo>
                      <a:pt x="39" y="0"/>
                    </a:moveTo>
                    <a:cubicBezTo>
                      <a:pt x="38" y="2"/>
                      <a:pt x="38" y="5"/>
                      <a:pt x="39" y="8"/>
                    </a:cubicBezTo>
                    <a:cubicBezTo>
                      <a:pt x="39" y="8"/>
                      <a:pt x="39" y="8"/>
                      <a:pt x="40" y="8"/>
                    </a:cubicBezTo>
                    <a:cubicBezTo>
                      <a:pt x="49" y="16"/>
                      <a:pt x="55" y="25"/>
                      <a:pt x="60" y="36"/>
                    </a:cubicBezTo>
                    <a:cubicBezTo>
                      <a:pt x="60" y="36"/>
                      <a:pt x="60" y="38"/>
                      <a:pt x="60" y="40"/>
                    </a:cubicBezTo>
                    <a:cubicBezTo>
                      <a:pt x="60" y="41"/>
                      <a:pt x="60" y="42"/>
                      <a:pt x="60" y="43"/>
                    </a:cubicBezTo>
                    <a:lnTo>
                      <a:pt x="60" y="43"/>
                    </a:lnTo>
                    <a:lnTo>
                      <a:pt x="58" y="38"/>
                    </a:lnTo>
                    <a:cubicBezTo>
                      <a:pt x="57" y="33"/>
                      <a:pt x="56" y="30"/>
                      <a:pt x="54" y="27"/>
                    </a:cubicBezTo>
                    <a:lnTo>
                      <a:pt x="54" y="27"/>
                    </a:lnTo>
                    <a:lnTo>
                      <a:pt x="54" y="27"/>
                    </a:lnTo>
                    <a:cubicBezTo>
                      <a:pt x="54" y="25"/>
                      <a:pt x="53" y="25"/>
                      <a:pt x="52" y="24"/>
                    </a:cubicBezTo>
                    <a:lnTo>
                      <a:pt x="50" y="23"/>
                    </a:lnTo>
                    <a:lnTo>
                      <a:pt x="46" y="20"/>
                    </a:lnTo>
                    <a:cubicBezTo>
                      <a:pt x="46" y="20"/>
                      <a:pt x="46" y="19"/>
                      <a:pt x="46" y="18"/>
                    </a:cubicBezTo>
                    <a:cubicBezTo>
                      <a:pt x="46" y="17"/>
                      <a:pt x="46" y="16"/>
                      <a:pt x="45" y="15"/>
                    </a:cubicBezTo>
                    <a:cubicBezTo>
                      <a:pt x="44" y="14"/>
                      <a:pt x="43" y="13"/>
                      <a:pt x="41" y="13"/>
                    </a:cubicBezTo>
                    <a:lnTo>
                      <a:pt x="41" y="13"/>
                    </a:lnTo>
                    <a:lnTo>
                      <a:pt x="40" y="13"/>
                    </a:lnTo>
                    <a:lnTo>
                      <a:pt x="40" y="13"/>
                    </a:lnTo>
                    <a:cubicBezTo>
                      <a:pt x="40" y="13"/>
                      <a:pt x="40" y="13"/>
                      <a:pt x="40" y="13"/>
                    </a:cubicBezTo>
                    <a:lnTo>
                      <a:pt x="40" y="13"/>
                    </a:lnTo>
                    <a:cubicBezTo>
                      <a:pt x="39" y="13"/>
                      <a:pt x="38" y="14"/>
                      <a:pt x="37" y="14"/>
                    </a:cubicBezTo>
                    <a:cubicBezTo>
                      <a:pt x="37" y="14"/>
                      <a:pt x="38" y="15"/>
                      <a:pt x="38" y="15"/>
                    </a:cubicBezTo>
                    <a:cubicBezTo>
                      <a:pt x="38" y="16"/>
                      <a:pt x="38" y="18"/>
                      <a:pt x="38" y="20"/>
                    </a:cubicBezTo>
                    <a:cubicBezTo>
                      <a:pt x="38" y="22"/>
                      <a:pt x="39" y="24"/>
                      <a:pt x="40" y="27"/>
                    </a:cubicBezTo>
                    <a:cubicBezTo>
                      <a:pt x="40" y="25"/>
                      <a:pt x="40" y="24"/>
                      <a:pt x="40" y="22"/>
                    </a:cubicBezTo>
                    <a:lnTo>
                      <a:pt x="40" y="21"/>
                    </a:lnTo>
                    <a:lnTo>
                      <a:pt x="40" y="21"/>
                    </a:lnTo>
                    <a:cubicBezTo>
                      <a:pt x="40" y="24"/>
                      <a:pt x="40" y="26"/>
                      <a:pt x="40" y="29"/>
                    </a:cubicBezTo>
                    <a:cubicBezTo>
                      <a:pt x="40" y="29"/>
                      <a:pt x="40" y="30"/>
                      <a:pt x="40" y="30"/>
                    </a:cubicBezTo>
                    <a:cubicBezTo>
                      <a:pt x="41" y="32"/>
                      <a:pt x="43" y="35"/>
                      <a:pt x="43" y="38"/>
                    </a:cubicBezTo>
                    <a:cubicBezTo>
                      <a:pt x="44" y="41"/>
                      <a:pt x="44" y="44"/>
                      <a:pt x="44" y="48"/>
                    </a:cubicBezTo>
                    <a:cubicBezTo>
                      <a:pt x="45" y="47"/>
                      <a:pt x="45" y="47"/>
                      <a:pt x="46" y="46"/>
                    </a:cubicBezTo>
                    <a:cubicBezTo>
                      <a:pt x="47" y="47"/>
                      <a:pt x="48" y="48"/>
                      <a:pt x="49" y="48"/>
                    </a:cubicBezTo>
                    <a:cubicBezTo>
                      <a:pt x="50" y="49"/>
                      <a:pt x="51" y="50"/>
                      <a:pt x="52" y="50"/>
                    </a:cubicBezTo>
                    <a:cubicBezTo>
                      <a:pt x="53" y="52"/>
                      <a:pt x="53" y="56"/>
                      <a:pt x="53" y="60"/>
                    </a:cubicBezTo>
                    <a:cubicBezTo>
                      <a:pt x="53" y="65"/>
                      <a:pt x="53" y="73"/>
                      <a:pt x="53" y="79"/>
                    </a:cubicBezTo>
                    <a:cubicBezTo>
                      <a:pt x="53" y="88"/>
                      <a:pt x="53" y="97"/>
                      <a:pt x="53" y="102"/>
                    </a:cubicBezTo>
                    <a:cubicBezTo>
                      <a:pt x="52" y="102"/>
                      <a:pt x="52" y="102"/>
                      <a:pt x="51" y="102"/>
                    </a:cubicBezTo>
                    <a:lnTo>
                      <a:pt x="51" y="102"/>
                    </a:lnTo>
                    <a:lnTo>
                      <a:pt x="51" y="102"/>
                    </a:lnTo>
                    <a:cubicBezTo>
                      <a:pt x="49" y="102"/>
                      <a:pt x="47" y="102"/>
                      <a:pt x="44" y="102"/>
                    </a:cubicBezTo>
                    <a:lnTo>
                      <a:pt x="39" y="102"/>
                    </a:lnTo>
                    <a:lnTo>
                      <a:pt x="39" y="102"/>
                    </a:lnTo>
                    <a:lnTo>
                      <a:pt x="39" y="102"/>
                    </a:lnTo>
                    <a:cubicBezTo>
                      <a:pt x="39" y="101"/>
                      <a:pt x="39" y="101"/>
                      <a:pt x="39" y="100"/>
                    </a:cubicBezTo>
                    <a:cubicBezTo>
                      <a:pt x="38" y="102"/>
                      <a:pt x="37" y="104"/>
                      <a:pt x="36" y="106"/>
                    </a:cubicBezTo>
                    <a:cubicBezTo>
                      <a:pt x="36" y="107"/>
                      <a:pt x="36" y="108"/>
                      <a:pt x="35" y="108"/>
                    </a:cubicBezTo>
                    <a:lnTo>
                      <a:pt x="37" y="108"/>
                    </a:lnTo>
                    <a:lnTo>
                      <a:pt x="44" y="108"/>
                    </a:lnTo>
                    <a:cubicBezTo>
                      <a:pt x="47" y="108"/>
                      <a:pt x="49" y="108"/>
                      <a:pt x="51" y="108"/>
                    </a:cubicBezTo>
                    <a:lnTo>
                      <a:pt x="51" y="108"/>
                    </a:lnTo>
                    <a:cubicBezTo>
                      <a:pt x="53" y="108"/>
                      <a:pt x="54" y="108"/>
                      <a:pt x="56" y="108"/>
                    </a:cubicBezTo>
                    <a:lnTo>
                      <a:pt x="59" y="108"/>
                    </a:lnTo>
                    <a:lnTo>
                      <a:pt x="59" y="105"/>
                    </a:lnTo>
                    <a:cubicBezTo>
                      <a:pt x="59" y="100"/>
                      <a:pt x="60" y="90"/>
                      <a:pt x="60" y="79"/>
                    </a:cubicBezTo>
                    <a:cubicBezTo>
                      <a:pt x="60" y="72"/>
                      <a:pt x="59" y="65"/>
                      <a:pt x="59" y="60"/>
                    </a:cubicBezTo>
                    <a:cubicBezTo>
                      <a:pt x="59" y="54"/>
                      <a:pt x="59" y="49"/>
                      <a:pt x="58" y="47"/>
                    </a:cubicBezTo>
                    <a:lnTo>
                      <a:pt x="58" y="45"/>
                    </a:lnTo>
                    <a:lnTo>
                      <a:pt x="56" y="45"/>
                    </a:lnTo>
                    <a:cubicBezTo>
                      <a:pt x="55" y="44"/>
                      <a:pt x="53" y="43"/>
                      <a:pt x="52" y="43"/>
                    </a:cubicBezTo>
                    <a:cubicBezTo>
                      <a:pt x="51" y="42"/>
                      <a:pt x="50" y="41"/>
                      <a:pt x="49" y="40"/>
                    </a:cubicBezTo>
                    <a:cubicBezTo>
                      <a:pt x="51" y="41"/>
                      <a:pt x="53" y="42"/>
                      <a:pt x="55" y="42"/>
                    </a:cubicBezTo>
                    <a:lnTo>
                      <a:pt x="60" y="43"/>
                    </a:lnTo>
                    <a:cubicBezTo>
                      <a:pt x="60" y="61"/>
                      <a:pt x="60" y="78"/>
                      <a:pt x="60" y="96"/>
                    </a:cubicBezTo>
                    <a:cubicBezTo>
                      <a:pt x="60" y="107"/>
                      <a:pt x="60" y="118"/>
                      <a:pt x="60" y="129"/>
                    </a:cubicBezTo>
                    <a:lnTo>
                      <a:pt x="60" y="132"/>
                    </a:lnTo>
                    <a:cubicBezTo>
                      <a:pt x="60" y="131"/>
                      <a:pt x="60" y="131"/>
                      <a:pt x="59" y="130"/>
                    </a:cubicBezTo>
                    <a:cubicBezTo>
                      <a:pt x="59" y="129"/>
                      <a:pt x="57" y="128"/>
                      <a:pt x="55" y="128"/>
                    </a:cubicBezTo>
                    <a:lnTo>
                      <a:pt x="55" y="128"/>
                    </a:lnTo>
                    <a:lnTo>
                      <a:pt x="55" y="128"/>
                    </a:lnTo>
                    <a:cubicBezTo>
                      <a:pt x="54" y="128"/>
                      <a:pt x="53" y="127"/>
                      <a:pt x="53" y="127"/>
                    </a:cubicBezTo>
                    <a:cubicBezTo>
                      <a:pt x="52" y="126"/>
                      <a:pt x="51" y="125"/>
                      <a:pt x="50" y="124"/>
                    </a:cubicBezTo>
                    <a:cubicBezTo>
                      <a:pt x="49" y="123"/>
                      <a:pt x="48" y="123"/>
                      <a:pt x="47" y="123"/>
                    </a:cubicBezTo>
                    <a:lnTo>
                      <a:pt x="46" y="123"/>
                    </a:lnTo>
                    <a:lnTo>
                      <a:pt x="45" y="122"/>
                    </a:lnTo>
                    <a:lnTo>
                      <a:pt x="43" y="123"/>
                    </a:lnTo>
                    <a:cubicBezTo>
                      <a:pt x="43" y="124"/>
                      <a:pt x="42" y="125"/>
                      <a:pt x="41" y="125"/>
                    </a:cubicBezTo>
                    <a:cubicBezTo>
                      <a:pt x="40" y="126"/>
                      <a:pt x="39" y="127"/>
                      <a:pt x="38" y="127"/>
                    </a:cubicBezTo>
                    <a:lnTo>
                      <a:pt x="38" y="127"/>
                    </a:lnTo>
                    <a:cubicBezTo>
                      <a:pt x="37" y="128"/>
                      <a:pt x="36" y="128"/>
                      <a:pt x="35" y="129"/>
                    </a:cubicBezTo>
                    <a:lnTo>
                      <a:pt x="32" y="130"/>
                    </a:lnTo>
                    <a:cubicBezTo>
                      <a:pt x="32" y="130"/>
                      <a:pt x="32" y="131"/>
                      <a:pt x="32" y="131"/>
                    </a:cubicBezTo>
                    <a:cubicBezTo>
                      <a:pt x="32" y="130"/>
                      <a:pt x="31" y="130"/>
                      <a:pt x="31" y="130"/>
                    </a:cubicBezTo>
                    <a:cubicBezTo>
                      <a:pt x="30" y="129"/>
                      <a:pt x="29" y="128"/>
                      <a:pt x="27" y="127"/>
                    </a:cubicBezTo>
                    <a:cubicBezTo>
                      <a:pt x="27" y="127"/>
                      <a:pt x="26" y="127"/>
                      <a:pt x="26" y="127"/>
                    </a:cubicBezTo>
                    <a:cubicBezTo>
                      <a:pt x="25" y="129"/>
                      <a:pt x="25" y="131"/>
                      <a:pt x="24" y="133"/>
                    </a:cubicBezTo>
                    <a:cubicBezTo>
                      <a:pt x="24" y="133"/>
                      <a:pt x="24" y="133"/>
                      <a:pt x="24" y="133"/>
                    </a:cubicBezTo>
                    <a:cubicBezTo>
                      <a:pt x="25" y="134"/>
                      <a:pt x="26" y="134"/>
                      <a:pt x="27" y="134"/>
                    </a:cubicBezTo>
                    <a:lnTo>
                      <a:pt x="27" y="135"/>
                    </a:lnTo>
                    <a:cubicBezTo>
                      <a:pt x="27" y="135"/>
                      <a:pt x="27" y="135"/>
                      <a:pt x="27" y="136"/>
                    </a:cubicBezTo>
                    <a:lnTo>
                      <a:pt x="27" y="137"/>
                    </a:lnTo>
                    <a:cubicBezTo>
                      <a:pt x="27" y="153"/>
                      <a:pt x="27" y="168"/>
                      <a:pt x="27" y="184"/>
                    </a:cubicBezTo>
                    <a:lnTo>
                      <a:pt x="27" y="185"/>
                    </a:lnTo>
                    <a:cubicBezTo>
                      <a:pt x="27" y="187"/>
                      <a:pt x="27" y="189"/>
                      <a:pt x="27" y="191"/>
                    </a:cubicBezTo>
                    <a:lnTo>
                      <a:pt x="27" y="192"/>
                    </a:lnTo>
                    <a:lnTo>
                      <a:pt x="30" y="194"/>
                    </a:lnTo>
                    <a:lnTo>
                      <a:pt x="32" y="195"/>
                    </a:lnTo>
                    <a:lnTo>
                      <a:pt x="35" y="193"/>
                    </a:lnTo>
                    <a:lnTo>
                      <a:pt x="36" y="192"/>
                    </a:lnTo>
                    <a:lnTo>
                      <a:pt x="36" y="191"/>
                    </a:lnTo>
                    <a:cubicBezTo>
                      <a:pt x="37" y="189"/>
                      <a:pt x="37" y="186"/>
                      <a:pt x="37" y="184"/>
                    </a:cubicBezTo>
                    <a:lnTo>
                      <a:pt x="37" y="171"/>
                    </a:lnTo>
                    <a:lnTo>
                      <a:pt x="37" y="158"/>
                    </a:lnTo>
                    <a:cubicBezTo>
                      <a:pt x="37" y="152"/>
                      <a:pt x="37" y="145"/>
                      <a:pt x="37" y="138"/>
                    </a:cubicBezTo>
                    <a:cubicBezTo>
                      <a:pt x="37" y="137"/>
                      <a:pt x="37" y="136"/>
                      <a:pt x="37" y="135"/>
                    </a:cubicBezTo>
                    <a:lnTo>
                      <a:pt x="37" y="135"/>
                    </a:lnTo>
                    <a:cubicBezTo>
                      <a:pt x="37" y="135"/>
                      <a:pt x="38" y="134"/>
                      <a:pt x="41" y="133"/>
                    </a:cubicBezTo>
                    <a:lnTo>
                      <a:pt x="41" y="133"/>
                    </a:lnTo>
                    <a:cubicBezTo>
                      <a:pt x="42" y="132"/>
                      <a:pt x="44" y="131"/>
                      <a:pt x="45" y="131"/>
                    </a:cubicBezTo>
                    <a:cubicBezTo>
                      <a:pt x="45" y="130"/>
                      <a:pt x="46" y="130"/>
                      <a:pt x="46" y="129"/>
                    </a:cubicBezTo>
                    <a:cubicBezTo>
                      <a:pt x="47" y="130"/>
                      <a:pt x="48" y="131"/>
                      <a:pt x="49" y="132"/>
                    </a:cubicBezTo>
                    <a:cubicBezTo>
                      <a:pt x="50" y="133"/>
                      <a:pt x="52" y="134"/>
                      <a:pt x="54" y="134"/>
                    </a:cubicBezTo>
                    <a:lnTo>
                      <a:pt x="55" y="135"/>
                    </a:lnTo>
                    <a:lnTo>
                      <a:pt x="55" y="136"/>
                    </a:lnTo>
                    <a:lnTo>
                      <a:pt x="55" y="138"/>
                    </a:lnTo>
                    <a:cubicBezTo>
                      <a:pt x="55" y="153"/>
                      <a:pt x="55" y="169"/>
                      <a:pt x="54" y="185"/>
                    </a:cubicBezTo>
                    <a:cubicBezTo>
                      <a:pt x="54" y="187"/>
                      <a:pt x="55" y="189"/>
                      <a:pt x="55" y="192"/>
                    </a:cubicBezTo>
                    <a:lnTo>
                      <a:pt x="55" y="195"/>
                    </a:lnTo>
                    <a:lnTo>
                      <a:pt x="58" y="195"/>
                    </a:lnTo>
                    <a:lnTo>
                      <a:pt x="63" y="195"/>
                    </a:lnTo>
                    <a:lnTo>
                      <a:pt x="66" y="195"/>
                    </a:lnTo>
                    <a:lnTo>
                      <a:pt x="66" y="192"/>
                    </a:lnTo>
                    <a:cubicBezTo>
                      <a:pt x="66" y="190"/>
                      <a:pt x="67" y="189"/>
                      <a:pt x="67" y="188"/>
                    </a:cubicBezTo>
                    <a:cubicBezTo>
                      <a:pt x="67" y="168"/>
                      <a:pt x="67" y="148"/>
                      <a:pt x="67" y="129"/>
                    </a:cubicBezTo>
                    <a:lnTo>
                      <a:pt x="67" y="96"/>
                    </a:lnTo>
                    <a:cubicBezTo>
                      <a:pt x="67" y="78"/>
                      <a:pt x="67" y="60"/>
                      <a:pt x="67" y="43"/>
                    </a:cubicBezTo>
                    <a:cubicBezTo>
                      <a:pt x="67" y="42"/>
                      <a:pt x="67" y="41"/>
                      <a:pt x="67" y="40"/>
                    </a:cubicBezTo>
                    <a:cubicBezTo>
                      <a:pt x="67" y="38"/>
                      <a:pt x="67" y="35"/>
                      <a:pt x="66" y="33"/>
                    </a:cubicBezTo>
                    <a:cubicBezTo>
                      <a:pt x="60" y="22"/>
                      <a:pt x="54" y="12"/>
                      <a:pt x="44" y="3"/>
                    </a:cubicBezTo>
                    <a:cubicBezTo>
                      <a:pt x="42" y="2"/>
                      <a:pt x="40" y="1"/>
                      <a:pt x="3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6" name="Freeform 4006">
                <a:extLst>
                  <a:ext uri="{FF2B5EF4-FFF2-40B4-BE49-F238E27FC236}">
                    <a16:creationId xmlns:a16="http://schemas.microsoft.com/office/drawing/2014/main" id="{3A65BF33-3E15-4049-990F-FF7DEDBCDCA7}"/>
                  </a:ext>
                </a:extLst>
              </p:cNvPr>
              <p:cNvSpPr>
                <a:spLocks noEditPoints="1"/>
              </p:cNvSpPr>
              <p:nvPr/>
            </p:nvSpPr>
            <p:spPr bwMode="auto">
              <a:xfrm>
                <a:off x="2787" y="4839"/>
                <a:ext cx="97" cy="133"/>
              </a:xfrm>
              <a:custGeom>
                <a:avLst/>
                <a:gdLst>
                  <a:gd name="T0" fmla="*/ 25 w 171"/>
                  <a:gd name="T1" fmla="*/ 104 h 235"/>
                  <a:gd name="T2" fmla="*/ 82 w 171"/>
                  <a:gd name="T3" fmla="*/ 109 h 235"/>
                  <a:gd name="T4" fmla="*/ 33 w 171"/>
                  <a:gd name="T5" fmla="*/ 104 h 235"/>
                  <a:gd name="T6" fmla="*/ 52 w 171"/>
                  <a:gd name="T7" fmla="*/ 101 h 235"/>
                  <a:gd name="T8" fmla="*/ 52 w 171"/>
                  <a:gd name="T9" fmla="*/ 109 h 235"/>
                  <a:gd name="T10" fmla="*/ 83 w 171"/>
                  <a:gd name="T11" fmla="*/ 99 h 235"/>
                  <a:gd name="T12" fmla="*/ 146 w 171"/>
                  <a:gd name="T13" fmla="*/ 93 h 235"/>
                  <a:gd name="T14" fmla="*/ 27 w 171"/>
                  <a:gd name="T15" fmla="*/ 95 h 235"/>
                  <a:gd name="T16" fmla="*/ 32 w 171"/>
                  <a:gd name="T17" fmla="*/ 100 h 235"/>
                  <a:gd name="T18" fmla="*/ 138 w 171"/>
                  <a:gd name="T19" fmla="*/ 98 h 235"/>
                  <a:gd name="T20" fmla="*/ 136 w 171"/>
                  <a:gd name="T21" fmla="*/ 91 h 235"/>
                  <a:gd name="T22" fmla="*/ 37 w 171"/>
                  <a:gd name="T23" fmla="*/ 87 h 235"/>
                  <a:gd name="T24" fmla="*/ 51 w 171"/>
                  <a:gd name="T25" fmla="*/ 98 h 235"/>
                  <a:gd name="T26" fmla="*/ 122 w 171"/>
                  <a:gd name="T27" fmla="*/ 79 h 235"/>
                  <a:gd name="T28" fmla="*/ 119 w 171"/>
                  <a:gd name="T29" fmla="*/ 112 h 235"/>
                  <a:gd name="T30" fmla="*/ 124 w 171"/>
                  <a:gd name="T31" fmla="*/ 79 h 235"/>
                  <a:gd name="T32" fmla="*/ 43 w 171"/>
                  <a:gd name="T33" fmla="*/ 80 h 235"/>
                  <a:gd name="T34" fmla="*/ 35 w 171"/>
                  <a:gd name="T35" fmla="*/ 75 h 235"/>
                  <a:gd name="T36" fmla="*/ 126 w 171"/>
                  <a:gd name="T37" fmla="*/ 81 h 235"/>
                  <a:gd name="T38" fmla="*/ 126 w 171"/>
                  <a:gd name="T39" fmla="*/ 81 h 235"/>
                  <a:gd name="T40" fmla="*/ 58 w 171"/>
                  <a:gd name="T41" fmla="*/ 96 h 235"/>
                  <a:gd name="T42" fmla="*/ 63 w 171"/>
                  <a:gd name="T43" fmla="*/ 95 h 235"/>
                  <a:gd name="T44" fmla="*/ 97 w 171"/>
                  <a:gd name="T45" fmla="*/ 95 h 235"/>
                  <a:gd name="T46" fmla="*/ 75 w 171"/>
                  <a:gd name="T47" fmla="*/ 95 h 235"/>
                  <a:gd name="T48" fmla="*/ 53 w 171"/>
                  <a:gd name="T49" fmla="*/ 72 h 235"/>
                  <a:gd name="T50" fmla="*/ 103 w 171"/>
                  <a:gd name="T51" fmla="*/ 65 h 235"/>
                  <a:gd name="T52" fmla="*/ 69 w 171"/>
                  <a:gd name="T53" fmla="*/ 64 h 235"/>
                  <a:gd name="T54" fmla="*/ 86 w 171"/>
                  <a:gd name="T55" fmla="*/ 62 h 235"/>
                  <a:gd name="T56" fmla="*/ 84 w 171"/>
                  <a:gd name="T57" fmla="*/ 65 h 235"/>
                  <a:gd name="T58" fmla="*/ 47 w 171"/>
                  <a:gd name="T59" fmla="*/ 69 h 235"/>
                  <a:gd name="T60" fmla="*/ 58 w 171"/>
                  <a:gd name="T61" fmla="*/ 45 h 235"/>
                  <a:gd name="T62" fmla="*/ 108 w 171"/>
                  <a:gd name="T63" fmla="*/ 44 h 235"/>
                  <a:gd name="T64" fmla="*/ 108 w 171"/>
                  <a:gd name="T65" fmla="*/ 59 h 235"/>
                  <a:gd name="T66" fmla="*/ 92 w 171"/>
                  <a:gd name="T67" fmla="*/ 59 h 235"/>
                  <a:gd name="T68" fmla="*/ 80 w 171"/>
                  <a:gd name="T69" fmla="*/ 46 h 235"/>
                  <a:gd name="T70" fmla="*/ 102 w 171"/>
                  <a:gd name="T71" fmla="*/ 41 h 235"/>
                  <a:gd name="T72" fmla="*/ 59 w 171"/>
                  <a:gd name="T73" fmla="*/ 40 h 235"/>
                  <a:gd name="T74" fmla="*/ 69 w 171"/>
                  <a:gd name="T75" fmla="*/ 32 h 235"/>
                  <a:gd name="T76" fmla="*/ 76 w 171"/>
                  <a:gd name="T77" fmla="*/ 31 h 235"/>
                  <a:gd name="T78" fmla="*/ 63 w 171"/>
                  <a:gd name="T79" fmla="*/ 33 h 235"/>
                  <a:gd name="T80" fmla="*/ 37 w 171"/>
                  <a:gd name="T81" fmla="*/ 58 h 235"/>
                  <a:gd name="T82" fmla="*/ 19 w 171"/>
                  <a:gd name="T83" fmla="*/ 105 h 235"/>
                  <a:gd name="T84" fmla="*/ 17 w 171"/>
                  <a:gd name="T85" fmla="*/ 220 h 235"/>
                  <a:gd name="T86" fmla="*/ 39 w 171"/>
                  <a:gd name="T87" fmla="*/ 108 h 235"/>
                  <a:gd name="T88" fmla="*/ 38 w 171"/>
                  <a:gd name="T89" fmla="*/ 218 h 235"/>
                  <a:gd name="T90" fmla="*/ 81 w 171"/>
                  <a:gd name="T91" fmla="*/ 218 h 235"/>
                  <a:gd name="T92" fmla="*/ 63 w 171"/>
                  <a:gd name="T93" fmla="*/ 111 h 235"/>
                  <a:gd name="T94" fmla="*/ 81 w 171"/>
                  <a:gd name="T95" fmla="*/ 122 h 235"/>
                  <a:gd name="T96" fmla="*/ 106 w 171"/>
                  <a:gd name="T97" fmla="*/ 108 h 235"/>
                  <a:gd name="T98" fmla="*/ 124 w 171"/>
                  <a:gd name="T99" fmla="*/ 164 h 235"/>
                  <a:gd name="T100" fmla="*/ 147 w 171"/>
                  <a:gd name="T101" fmla="*/ 116 h 235"/>
                  <a:gd name="T102" fmla="*/ 151 w 171"/>
                  <a:gd name="T103" fmla="*/ 110 h 235"/>
                  <a:gd name="T104" fmla="*/ 148 w 171"/>
                  <a:gd name="T105" fmla="*/ 80 h 235"/>
                  <a:gd name="T106" fmla="*/ 133 w 171"/>
                  <a:gd name="T107" fmla="*/ 54 h 235"/>
                  <a:gd name="T108" fmla="*/ 109 w 171"/>
                  <a:gd name="T109" fmla="*/ 33 h 235"/>
                  <a:gd name="T110" fmla="*/ 96 w 171"/>
                  <a:gd name="T111" fmla="*/ 35 h 235"/>
                  <a:gd name="T112" fmla="*/ 86 w 171"/>
                  <a:gd name="T113" fmla="*/ 0 h 235"/>
                  <a:gd name="T114" fmla="*/ 7 w 171"/>
                  <a:gd name="T115" fmla="*/ 209 h 235"/>
                  <a:gd name="T116" fmla="*/ 164 w 171"/>
                  <a:gd name="T117" fmla="*/ 76 h 235"/>
                  <a:gd name="T118" fmla="*/ 167 w 171"/>
                  <a:gd name="T119" fmla="*/ 6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1" h="235">
                    <a:moveTo>
                      <a:pt x="42" y="228"/>
                    </a:moveTo>
                    <a:cubicBezTo>
                      <a:pt x="42" y="230"/>
                      <a:pt x="43" y="232"/>
                      <a:pt x="44" y="234"/>
                    </a:cubicBezTo>
                    <a:cubicBezTo>
                      <a:pt x="57" y="234"/>
                      <a:pt x="72" y="235"/>
                      <a:pt x="87" y="235"/>
                    </a:cubicBezTo>
                    <a:cubicBezTo>
                      <a:pt x="86" y="232"/>
                      <a:pt x="86" y="230"/>
                      <a:pt x="85" y="228"/>
                    </a:cubicBezTo>
                    <a:cubicBezTo>
                      <a:pt x="70" y="228"/>
                      <a:pt x="55" y="228"/>
                      <a:pt x="42" y="228"/>
                    </a:cubicBezTo>
                    <a:close/>
                    <a:moveTo>
                      <a:pt x="22" y="105"/>
                    </a:moveTo>
                    <a:lnTo>
                      <a:pt x="22" y="105"/>
                    </a:lnTo>
                    <a:lnTo>
                      <a:pt x="25" y="104"/>
                    </a:lnTo>
                    <a:lnTo>
                      <a:pt x="22" y="105"/>
                    </a:lnTo>
                    <a:close/>
                    <a:moveTo>
                      <a:pt x="25" y="104"/>
                    </a:moveTo>
                    <a:lnTo>
                      <a:pt x="25" y="104"/>
                    </a:lnTo>
                    <a:close/>
                    <a:moveTo>
                      <a:pt x="81" y="108"/>
                    </a:moveTo>
                    <a:cubicBezTo>
                      <a:pt x="80" y="106"/>
                      <a:pt x="79" y="105"/>
                      <a:pt x="78" y="104"/>
                    </a:cubicBezTo>
                    <a:cubicBezTo>
                      <a:pt x="79" y="104"/>
                      <a:pt x="81" y="105"/>
                      <a:pt x="82" y="105"/>
                    </a:cubicBezTo>
                    <a:lnTo>
                      <a:pt x="84" y="105"/>
                    </a:lnTo>
                    <a:lnTo>
                      <a:pt x="85" y="104"/>
                    </a:lnTo>
                    <a:lnTo>
                      <a:pt x="85" y="106"/>
                    </a:lnTo>
                    <a:lnTo>
                      <a:pt x="89" y="105"/>
                    </a:lnTo>
                    <a:cubicBezTo>
                      <a:pt x="91" y="105"/>
                      <a:pt x="92" y="104"/>
                      <a:pt x="94" y="104"/>
                    </a:cubicBezTo>
                    <a:cubicBezTo>
                      <a:pt x="93" y="104"/>
                      <a:pt x="93" y="105"/>
                      <a:pt x="92" y="105"/>
                    </a:cubicBezTo>
                    <a:cubicBezTo>
                      <a:pt x="91" y="108"/>
                      <a:pt x="89" y="110"/>
                      <a:pt x="86" y="112"/>
                    </a:cubicBezTo>
                    <a:cubicBezTo>
                      <a:pt x="85" y="111"/>
                      <a:pt x="83" y="110"/>
                      <a:pt x="82" y="109"/>
                    </a:cubicBezTo>
                    <a:lnTo>
                      <a:pt x="81" y="108"/>
                    </a:lnTo>
                    <a:close/>
                    <a:moveTo>
                      <a:pt x="135" y="104"/>
                    </a:moveTo>
                    <a:lnTo>
                      <a:pt x="137" y="102"/>
                    </a:lnTo>
                    <a:lnTo>
                      <a:pt x="135" y="104"/>
                    </a:lnTo>
                    <a:close/>
                    <a:moveTo>
                      <a:pt x="88" y="102"/>
                    </a:moveTo>
                    <a:lnTo>
                      <a:pt x="88" y="102"/>
                    </a:lnTo>
                    <a:lnTo>
                      <a:pt x="91" y="102"/>
                    </a:lnTo>
                    <a:lnTo>
                      <a:pt x="88" y="102"/>
                    </a:lnTo>
                    <a:close/>
                    <a:moveTo>
                      <a:pt x="91" y="102"/>
                    </a:moveTo>
                    <a:lnTo>
                      <a:pt x="91" y="102"/>
                    </a:lnTo>
                    <a:close/>
                    <a:moveTo>
                      <a:pt x="33" y="104"/>
                    </a:moveTo>
                    <a:lnTo>
                      <a:pt x="36" y="102"/>
                    </a:lnTo>
                    <a:lnTo>
                      <a:pt x="33" y="104"/>
                    </a:lnTo>
                    <a:close/>
                    <a:moveTo>
                      <a:pt x="151" y="105"/>
                    </a:moveTo>
                    <a:lnTo>
                      <a:pt x="151" y="105"/>
                    </a:lnTo>
                    <a:lnTo>
                      <a:pt x="152" y="102"/>
                    </a:lnTo>
                    <a:lnTo>
                      <a:pt x="151" y="105"/>
                    </a:lnTo>
                    <a:close/>
                    <a:moveTo>
                      <a:pt x="152" y="102"/>
                    </a:moveTo>
                    <a:lnTo>
                      <a:pt x="152" y="102"/>
                    </a:lnTo>
                    <a:close/>
                    <a:moveTo>
                      <a:pt x="52" y="109"/>
                    </a:moveTo>
                    <a:lnTo>
                      <a:pt x="52" y="105"/>
                    </a:lnTo>
                    <a:cubicBezTo>
                      <a:pt x="52" y="103"/>
                      <a:pt x="52" y="102"/>
                      <a:pt x="52" y="101"/>
                    </a:cubicBezTo>
                    <a:cubicBezTo>
                      <a:pt x="52" y="101"/>
                      <a:pt x="52" y="102"/>
                      <a:pt x="52" y="103"/>
                    </a:cubicBezTo>
                    <a:lnTo>
                      <a:pt x="52" y="105"/>
                    </a:lnTo>
                    <a:lnTo>
                      <a:pt x="55" y="105"/>
                    </a:lnTo>
                    <a:cubicBezTo>
                      <a:pt x="57" y="105"/>
                      <a:pt x="59" y="105"/>
                      <a:pt x="60" y="104"/>
                    </a:cubicBezTo>
                    <a:cubicBezTo>
                      <a:pt x="59" y="105"/>
                      <a:pt x="58" y="107"/>
                      <a:pt x="57" y="109"/>
                    </a:cubicBezTo>
                    <a:cubicBezTo>
                      <a:pt x="57" y="109"/>
                      <a:pt x="56" y="109"/>
                      <a:pt x="55" y="110"/>
                    </a:cubicBezTo>
                    <a:cubicBezTo>
                      <a:pt x="54" y="111"/>
                      <a:pt x="53" y="112"/>
                      <a:pt x="52" y="113"/>
                    </a:cubicBezTo>
                    <a:cubicBezTo>
                      <a:pt x="51" y="111"/>
                      <a:pt x="49" y="110"/>
                      <a:pt x="47" y="109"/>
                    </a:cubicBezTo>
                    <a:cubicBezTo>
                      <a:pt x="47" y="108"/>
                      <a:pt x="47" y="108"/>
                      <a:pt x="47" y="107"/>
                    </a:cubicBezTo>
                    <a:cubicBezTo>
                      <a:pt x="47" y="107"/>
                      <a:pt x="47" y="108"/>
                      <a:pt x="48" y="108"/>
                    </a:cubicBezTo>
                    <a:lnTo>
                      <a:pt x="52" y="109"/>
                    </a:lnTo>
                    <a:close/>
                    <a:moveTo>
                      <a:pt x="82" y="102"/>
                    </a:moveTo>
                    <a:lnTo>
                      <a:pt x="82" y="102"/>
                    </a:lnTo>
                    <a:lnTo>
                      <a:pt x="83" y="100"/>
                    </a:lnTo>
                    <a:lnTo>
                      <a:pt x="82" y="102"/>
                    </a:lnTo>
                    <a:close/>
                    <a:moveTo>
                      <a:pt x="117" y="102"/>
                    </a:moveTo>
                    <a:lnTo>
                      <a:pt x="117" y="99"/>
                    </a:lnTo>
                    <a:lnTo>
                      <a:pt x="117" y="102"/>
                    </a:lnTo>
                    <a:close/>
                    <a:moveTo>
                      <a:pt x="117" y="99"/>
                    </a:moveTo>
                    <a:lnTo>
                      <a:pt x="117" y="99"/>
                    </a:lnTo>
                    <a:close/>
                    <a:moveTo>
                      <a:pt x="83" y="100"/>
                    </a:moveTo>
                    <a:lnTo>
                      <a:pt x="83" y="99"/>
                    </a:lnTo>
                    <a:lnTo>
                      <a:pt x="83" y="100"/>
                    </a:lnTo>
                    <a:close/>
                    <a:moveTo>
                      <a:pt x="83" y="99"/>
                    </a:moveTo>
                    <a:lnTo>
                      <a:pt x="83" y="99"/>
                    </a:lnTo>
                    <a:close/>
                    <a:moveTo>
                      <a:pt x="42" y="95"/>
                    </a:moveTo>
                    <a:lnTo>
                      <a:pt x="42" y="95"/>
                    </a:lnTo>
                    <a:close/>
                    <a:moveTo>
                      <a:pt x="127" y="98"/>
                    </a:moveTo>
                    <a:cubicBezTo>
                      <a:pt x="127" y="97"/>
                      <a:pt x="128" y="95"/>
                      <a:pt x="128" y="93"/>
                    </a:cubicBezTo>
                    <a:cubicBezTo>
                      <a:pt x="128" y="94"/>
                      <a:pt x="129" y="95"/>
                      <a:pt x="129" y="95"/>
                    </a:cubicBezTo>
                    <a:cubicBezTo>
                      <a:pt x="128" y="97"/>
                      <a:pt x="127" y="98"/>
                      <a:pt x="127" y="98"/>
                    </a:cubicBezTo>
                    <a:close/>
                    <a:moveTo>
                      <a:pt x="145" y="96"/>
                    </a:moveTo>
                    <a:cubicBezTo>
                      <a:pt x="145" y="95"/>
                      <a:pt x="146" y="94"/>
                      <a:pt x="146" y="93"/>
                    </a:cubicBezTo>
                    <a:cubicBezTo>
                      <a:pt x="146" y="95"/>
                      <a:pt x="147" y="96"/>
                      <a:pt x="147" y="98"/>
                    </a:cubicBezTo>
                    <a:cubicBezTo>
                      <a:pt x="146" y="97"/>
                      <a:pt x="146" y="97"/>
                      <a:pt x="145" y="96"/>
                    </a:cubicBezTo>
                    <a:close/>
                    <a:moveTo>
                      <a:pt x="43" y="96"/>
                    </a:moveTo>
                    <a:cubicBezTo>
                      <a:pt x="43" y="95"/>
                      <a:pt x="44" y="94"/>
                      <a:pt x="44" y="93"/>
                    </a:cubicBezTo>
                    <a:cubicBezTo>
                      <a:pt x="44" y="95"/>
                      <a:pt x="45" y="97"/>
                      <a:pt x="45" y="99"/>
                    </a:cubicBezTo>
                    <a:cubicBezTo>
                      <a:pt x="44" y="98"/>
                      <a:pt x="44" y="97"/>
                      <a:pt x="43" y="96"/>
                    </a:cubicBezTo>
                    <a:lnTo>
                      <a:pt x="43" y="96"/>
                    </a:lnTo>
                    <a:lnTo>
                      <a:pt x="43" y="96"/>
                    </a:lnTo>
                    <a:close/>
                    <a:moveTo>
                      <a:pt x="25" y="99"/>
                    </a:moveTo>
                    <a:cubicBezTo>
                      <a:pt x="25" y="96"/>
                      <a:pt x="25" y="94"/>
                      <a:pt x="26" y="92"/>
                    </a:cubicBezTo>
                    <a:cubicBezTo>
                      <a:pt x="27" y="93"/>
                      <a:pt x="27" y="94"/>
                      <a:pt x="27" y="95"/>
                    </a:cubicBezTo>
                    <a:lnTo>
                      <a:pt x="27" y="96"/>
                    </a:lnTo>
                    <a:cubicBezTo>
                      <a:pt x="26" y="97"/>
                      <a:pt x="26" y="98"/>
                      <a:pt x="25" y="99"/>
                    </a:cubicBezTo>
                    <a:close/>
                    <a:moveTo>
                      <a:pt x="37" y="91"/>
                    </a:moveTo>
                    <a:cubicBezTo>
                      <a:pt x="37" y="91"/>
                      <a:pt x="38" y="90"/>
                      <a:pt x="38" y="90"/>
                    </a:cubicBezTo>
                    <a:cubicBezTo>
                      <a:pt x="38" y="91"/>
                      <a:pt x="37" y="93"/>
                      <a:pt x="37" y="93"/>
                    </a:cubicBezTo>
                    <a:lnTo>
                      <a:pt x="37" y="96"/>
                    </a:lnTo>
                    <a:cubicBezTo>
                      <a:pt x="37" y="97"/>
                      <a:pt x="37" y="98"/>
                      <a:pt x="38" y="100"/>
                    </a:cubicBezTo>
                    <a:lnTo>
                      <a:pt x="36" y="98"/>
                    </a:lnTo>
                    <a:lnTo>
                      <a:pt x="35" y="99"/>
                    </a:lnTo>
                    <a:cubicBezTo>
                      <a:pt x="34" y="99"/>
                      <a:pt x="33" y="99"/>
                      <a:pt x="32" y="100"/>
                    </a:cubicBezTo>
                    <a:cubicBezTo>
                      <a:pt x="32" y="100"/>
                      <a:pt x="32" y="100"/>
                      <a:pt x="32" y="100"/>
                    </a:cubicBezTo>
                    <a:cubicBezTo>
                      <a:pt x="32" y="99"/>
                      <a:pt x="33" y="98"/>
                      <a:pt x="33" y="98"/>
                    </a:cubicBezTo>
                    <a:cubicBezTo>
                      <a:pt x="33" y="97"/>
                      <a:pt x="33" y="96"/>
                      <a:pt x="33" y="95"/>
                    </a:cubicBezTo>
                    <a:cubicBezTo>
                      <a:pt x="33" y="93"/>
                      <a:pt x="33" y="92"/>
                      <a:pt x="32" y="90"/>
                    </a:cubicBezTo>
                    <a:cubicBezTo>
                      <a:pt x="32" y="90"/>
                      <a:pt x="32" y="91"/>
                      <a:pt x="32" y="91"/>
                    </a:cubicBezTo>
                    <a:lnTo>
                      <a:pt x="34" y="93"/>
                    </a:lnTo>
                    <a:lnTo>
                      <a:pt x="37" y="91"/>
                    </a:lnTo>
                    <a:close/>
                    <a:moveTo>
                      <a:pt x="138" y="93"/>
                    </a:moveTo>
                    <a:lnTo>
                      <a:pt x="140" y="90"/>
                    </a:lnTo>
                    <a:cubicBezTo>
                      <a:pt x="140" y="90"/>
                      <a:pt x="140" y="90"/>
                      <a:pt x="140" y="90"/>
                    </a:cubicBezTo>
                    <a:cubicBezTo>
                      <a:pt x="139" y="92"/>
                      <a:pt x="139" y="94"/>
                      <a:pt x="139" y="96"/>
                    </a:cubicBezTo>
                    <a:lnTo>
                      <a:pt x="138" y="98"/>
                    </a:lnTo>
                    <a:lnTo>
                      <a:pt x="139" y="99"/>
                    </a:lnTo>
                    <a:cubicBezTo>
                      <a:pt x="140" y="99"/>
                      <a:pt x="140" y="100"/>
                      <a:pt x="141" y="100"/>
                    </a:cubicBezTo>
                    <a:cubicBezTo>
                      <a:pt x="140" y="100"/>
                      <a:pt x="140" y="100"/>
                      <a:pt x="139" y="99"/>
                    </a:cubicBezTo>
                    <a:lnTo>
                      <a:pt x="138" y="98"/>
                    </a:lnTo>
                    <a:lnTo>
                      <a:pt x="136" y="99"/>
                    </a:lnTo>
                    <a:cubicBezTo>
                      <a:pt x="135" y="99"/>
                      <a:pt x="134" y="100"/>
                      <a:pt x="133" y="100"/>
                    </a:cubicBezTo>
                    <a:cubicBezTo>
                      <a:pt x="134" y="99"/>
                      <a:pt x="134" y="98"/>
                      <a:pt x="135" y="97"/>
                    </a:cubicBezTo>
                    <a:lnTo>
                      <a:pt x="136" y="96"/>
                    </a:lnTo>
                    <a:lnTo>
                      <a:pt x="135" y="94"/>
                    </a:lnTo>
                    <a:cubicBezTo>
                      <a:pt x="135" y="93"/>
                      <a:pt x="134" y="91"/>
                      <a:pt x="133" y="90"/>
                    </a:cubicBezTo>
                    <a:cubicBezTo>
                      <a:pt x="134" y="90"/>
                      <a:pt x="135" y="91"/>
                      <a:pt x="136" y="91"/>
                    </a:cubicBezTo>
                    <a:lnTo>
                      <a:pt x="138" y="93"/>
                    </a:lnTo>
                    <a:close/>
                    <a:moveTo>
                      <a:pt x="145" y="89"/>
                    </a:moveTo>
                    <a:lnTo>
                      <a:pt x="145" y="89"/>
                    </a:lnTo>
                    <a:lnTo>
                      <a:pt x="145" y="89"/>
                    </a:lnTo>
                    <a:lnTo>
                      <a:pt x="145" y="89"/>
                    </a:lnTo>
                    <a:close/>
                    <a:moveTo>
                      <a:pt x="35" y="89"/>
                    </a:moveTo>
                    <a:lnTo>
                      <a:pt x="35" y="89"/>
                    </a:lnTo>
                    <a:lnTo>
                      <a:pt x="37" y="87"/>
                    </a:lnTo>
                    <a:lnTo>
                      <a:pt x="35" y="89"/>
                    </a:lnTo>
                    <a:close/>
                    <a:moveTo>
                      <a:pt x="37" y="87"/>
                    </a:moveTo>
                    <a:lnTo>
                      <a:pt x="37" y="87"/>
                    </a:lnTo>
                    <a:close/>
                    <a:moveTo>
                      <a:pt x="42" y="87"/>
                    </a:moveTo>
                    <a:lnTo>
                      <a:pt x="45" y="86"/>
                    </a:lnTo>
                    <a:lnTo>
                      <a:pt x="42" y="87"/>
                    </a:lnTo>
                    <a:close/>
                    <a:moveTo>
                      <a:pt x="49" y="83"/>
                    </a:moveTo>
                    <a:lnTo>
                      <a:pt x="50" y="82"/>
                    </a:lnTo>
                    <a:lnTo>
                      <a:pt x="51" y="82"/>
                    </a:lnTo>
                    <a:cubicBezTo>
                      <a:pt x="51" y="84"/>
                      <a:pt x="51" y="85"/>
                      <a:pt x="51" y="87"/>
                    </a:cubicBezTo>
                    <a:lnTo>
                      <a:pt x="51" y="89"/>
                    </a:lnTo>
                    <a:lnTo>
                      <a:pt x="51" y="90"/>
                    </a:lnTo>
                    <a:cubicBezTo>
                      <a:pt x="51" y="92"/>
                      <a:pt x="51" y="94"/>
                      <a:pt x="51" y="96"/>
                    </a:cubicBezTo>
                    <a:cubicBezTo>
                      <a:pt x="51" y="96"/>
                      <a:pt x="51" y="97"/>
                      <a:pt x="51" y="98"/>
                    </a:cubicBezTo>
                    <a:cubicBezTo>
                      <a:pt x="51" y="94"/>
                      <a:pt x="50" y="89"/>
                      <a:pt x="48" y="85"/>
                    </a:cubicBezTo>
                    <a:lnTo>
                      <a:pt x="47" y="83"/>
                    </a:lnTo>
                    <a:lnTo>
                      <a:pt x="49" y="83"/>
                    </a:lnTo>
                    <a:close/>
                    <a:moveTo>
                      <a:pt x="48" y="80"/>
                    </a:moveTo>
                    <a:lnTo>
                      <a:pt x="48" y="80"/>
                    </a:lnTo>
                    <a:lnTo>
                      <a:pt x="49" y="79"/>
                    </a:lnTo>
                    <a:lnTo>
                      <a:pt x="48" y="80"/>
                    </a:lnTo>
                    <a:close/>
                    <a:moveTo>
                      <a:pt x="122" y="82"/>
                    </a:moveTo>
                    <a:lnTo>
                      <a:pt x="122" y="79"/>
                    </a:lnTo>
                    <a:lnTo>
                      <a:pt x="124" y="79"/>
                    </a:lnTo>
                    <a:lnTo>
                      <a:pt x="122" y="79"/>
                    </a:lnTo>
                    <a:lnTo>
                      <a:pt x="122" y="82"/>
                    </a:lnTo>
                    <a:lnTo>
                      <a:pt x="124" y="82"/>
                    </a:lnTo>
                    <a:lnTo>
                      <a:pt x="125" y="82"/>
                    </a:lnTo>
                    <a:lnTo>
                      <a:pt x="124" y="85"/>
                    </a:lnTo>
                    <a:cubicBezTo>
                      <a:pt x="122" y="91"/>
                      <a:pt x="120" y="97"/>
                      <a:pt x="120" y="104"/>
                    </a:cubicBezTo>
                    <a:lnTo>
                      <a:pt x="120" y="105"/>
                    </a:lnTo>
                    <a:lnTo>
                      <a:pt x="120" y="110"/>
                    </a:lnTo>
                    <a:lnTo>
                      <a:pt x="125" y="108"/>
                    </a:lnTo>
                    <a:cubicBezTo>
                      <a:pt x="124" y="109"/>
                      <a:pt x="123" y="110"/>
                      <a:pt x="122" y="110"/>
                    </a:cubicBezTo>
                    <a:cubicBezTo>
                      <a:pt x="121" y="111"/>
                      <a:pt x="121" y="112"/>
                      <a:pt x="120" y="113"/>
                    </a:cubicBezTo>
                    <a:lnTo>
                      <a:pt x="119" y="112"/>
                    </a:lnTo>
                    <a:cubicBezTo>
                      <a:pt x="118" y="111"/>
                      <a:pt x="117" y="110"/>
                      <a:pt x="116" y="110"/>
                    </a:cubicBezTo>
                    <a:lnTo>
                      <a:pt x="115" y="109"/>
                    </a:lnTo>
                    <a:lnTo>
                      <a:pt x="115" y="109"/>
                    </a:lnTo>
                    <a:cubicBezTo>
                      <a:pt x="114" y="107"/>
                      <a:pt x="113" y="105"/>
                      <a:pt x="112" y="104"/>
                    </a:cubicBezTo>
                    <a:cubicBezTo>
                      <a:pt x="113" y="105"/>
                      <a:pt x="115" y="105"/>
                      <a:pt x="117" y="105"/>
                    </a:cubicBezTo>
                    <a:lnTo>
                      <a:pt x="120" y="105"/>
                    </a:lnTo>
                    <a:lnTo>
                      <a:pt x="120" y="102"/>
                    </a:lnTo>
                    <a:cubicBezTo>
                      <a:pt x="120" y="97"/>
                      <a:pt x="120" y="92"/>
                      <a:pt x="120" y="88"/>
                    </a:cubicBezTo>
                    <a:cubicBezTo>
                      <a:pt x="120" y="86"/>
                      <a:pt x="120" y="84"/>
                      <a:pt x="120" y="82"/>
                    </a:cubicBezTo>
                    <a:lnTo>
                      <a:pt x="122" y="82"/>
                    </a:lnTo>
                    <a:close/>
                    <a:moveTo>
                      <a:pt x="124" y="79"/>
                    </a:moveTo>
                    <a:lnTo>
                      <a:pt x="126" y="79"/>
                    </a:lnTo>
                    <a:lnTo>
                      <a:pt x="124" y="79"/>
                    </a:lnTo>
                    <a:close/>
                    <a:moveTo>
                      <a:pt x="126" y="79"/>
                    </a:moveTo>
                    <a:lnTo>
                      <a:pt x="126" y="79"/>
                    </a:lnTo>
                    <a:close/>
                    <a:moveTo>
                      <a:pt x="50" y="79"/>
                    </a:moveTo>
                    <a:lnTo>
                      <a:pt x="51" y="78"/>
                    </a:lnTo>
                    <a:lnTo>
                      <a:pt x="50" y="79"/>
                    </a:lnTo>
                    <a:close/>
                    <a:moveTo>
                      <a:pt x="51" y="78"/>
                    </a:moveTo>
                    <a:lnTo>
                      <a:pt x="51" y="78"/>
                    </a:lnTo>
                    <a:close/>
                    <a:moveTo>
                      <a:pt x="42" y="84"/>
                    </a:moveTo>
                    <a:cubicBezTo>
                      <a:pt x="43" y="83"/>
                      <a:pt x="43" y="81"/>
                      <a:pt x="43" y="80"/>
                    </a:cubicBezTo>
                    <a:cubicBezTo>
                      <a:pt x="43" y="78"/>
                      <a:pt x="43" y="77"/>
                      <a:pt x="43" y="76"/>
                    </a:cubicBezTo>
                    <a:cubicBezTo>
                      <a:pt x="43" y="77"/>
                      <a:pt x="44" y="79"/>
                      <a:pt x="45" y="81"/>
                    </a:cubicBezTo>
                    <a:lnTo>
                      <a:pt x="45" y="82"/>
                    </a:lnTo>
                    <a:lnTo>
                      <a:pt x="43" y="84"/>
                    </a:lnTo>
                    <a:cubicBezTo>
                      <a:pt x="43" y="84"/>
                      <a:pt x="43" y="84"/>
                      <a:pt x="42" y="84"/>
                    </a:cubicBezTo>
                    <a:close/>
                    <a:moveTo>
                      <a:pt x="35" y="84"/>
                    </a:moveTo>
                    <a:cubicBezTo>
                      <a:pt x="35" y="83"/>
                      <a:pt x="34" y="83"/>
                      <a:pt x="34" y="82"/>
                    </a:cubicBezTo>
                    <a:cubicBezTo>
                      <a:pt x="33" y="81"/>
                      <a:pt x="33" y="81"/>
                      <a:pt x="33" y="80"/>
                    </a:cubicBezTo>
                    <a:lnTo>
                      <a:pt x="33" y="78"/>
                    </a:lnTo>
                    <a:cubicBezTo>
                      <a:pt x="34" y="77"/>
                      <a:pt x="34" y="75"/>
                      <a:pt x="35" y="74"/>
                    </a:cubicBezTo>
                    <a:cubicBezTo>
                      <a:pt x="35" y="74"/>
                      <a:pt x="35" y="75"/>
                      <a:pt x="35" y="75"/>
                    </a:cubicBezTo>
                    <a:cubicBezTo>
                      <a:pt x="36" y="77"/>
                      <a:pt x="37" y="78"/>
                      <a:pt x="37" y="80"/>
                    </a:cubicBezTo>
                    <a:cubicBezTo>
                      <a:pt x="37" y="81"/>
                      <a:pt x="36" y="82"/>
                      <a:pt x="35" y="84"/>
                    </a:cubicBezTo>
                    <a:close/>
                    <a:moveTo>
                      <a:pt x="134" y="80"/>
                    </a:moveTo>
                    <a:cubicBezTo>
                      <a:pt x="135" y="78"/>
                      <a:pt x="136" y="75"/>
                      <a:pt x="137" y="74"/>
                    </a:cubicBezTo>
                    <a:cubicBezTo>
                      <a:pt x="138" y="75"/>
                      <a:pt x="138" y="77"/>
                      <a:pt x="139" y="80"/>
                    </a:cubicBezTo>
                    <a:lnTo>
                      <a:pt x="139" y="80"/>
                    </a:lnTo>
                    <a:lnTo>
                      <a:pt x="139" y="81"/>
                    </a:lnTo>
                    <a:cubicBezTo>
                      <a:pt x="138" y="82"/>
                      <a:pt x="138" y="83"/>
                      <a:pt x="137" y="84"/>
                    </a:cubicBezTo>
                    <a:cubicBezTo>
                      <a:pt x="137" y="84"/>
                      <a:pt x="136" y="83"/>
                      <a:pt x="136" y="83"/>
                    </a:cubicBezTo>
                    <a:cubicBezTo>
                      <a:pt x="136" y="82"/>
                      <a:pt x="135" y="81"/>
                      <a:pt x="134" y="80"/>
                    </a:cubicBezTo>
                    <a:close/>
                    <a:moveTo>
                      <a:pt x="126" y="81"/>
                    </a:moveTo>
                    <a:lnTo>
                      <a:pt x="128" y="79"/>
                    </a:lnTo>
                    <a:lnTo>
                      <a:pt x="128" y="79"/>
                    </a:lnTo>
                    <a:lnTo>
                      <a:pt x="128" y="78"/>
                    </a:lnTo>
                    <a:cubicBezTo>
                      <a:pt x="129" y="77"/>
                      <a:pt x="129" y="75"/>
                      <a:pt x="130" y="73"/>
                    </a:cubicBezTo>
                    <a:cubicBezTo>
                      <a:pt x="129" y="75"/>
                      <a:pt x="129" y="77"/>
                      <a:pt x="128" y="79"/>
                    </a:cubicBezTo>
                    <a:lnTo>
                      <a:pt x="127" y="81"/>
                    </a:lnTo>
                    <a:lnTo>
                      <a:pt x="128" y="82"/>
                    </a:lnTo>
                    <a:lnTo>
                      <a:pt x="131" y="80"/>
                    </a:lnTo>
                    <a:lnTo>
                      <a:pt x="128" y="82"/>
                    </a:lnTo>
                    <a:cubicBezTo>
                      <a:pt x="128" y="83"/>
                      <a:pt x="129" y="83"/>
                      <a:pt x="129" y="84"/>
                    </a:cubicBezTo>
                    <a:lnTo>
                      <a:pt x="126" y="81"/>
                    </a:lnTo>
                    <a:close/>
                    <a:moveTo>
                      <a:pt x="108" y="95"/>
                    </a:moveTo>
                    <a:cubicBezTo>
                      <a:pt x="108" y="92"/>
                      <a:pt x="108" y="90"/>
                      <a:pt x="108" y="87"/>
                    </a:cubicBezTo>
                    <a:cubicBezTo>
                      <a:pt x="108" y="84"/>
                      <a:pt x="108" y="81"/>
                      <a:pt x="108" y="78"/>
                    </a:cubicBezTo>
                    <a:cubicBezTo>
                      <a:pt x="108" y="76"/>
                      <a:pt x="109" y="74"/>
                      <a:pt x="111" y="71"/>
                    </a:cubicBezTo>
                    <a:cubicBezTo>
                      <a:pt x="112" y="74"/>
                      <a:pt x="113" y="76"/>
                      <a:pt x="113" y="77"/>
                    </a:cubicBezTo>
                    <a:cubicBezTo>
                      <a:pt x="114" y="81"/>
                      <a:pt x="114" y="84"/>
                      <a:pt x="114" y="88"/>
                    </a:cubicBezTo>
                    <a:cubicBezTo>
                      <a:pt x="114" y="91"/>
                      <a:pt x="114" y="94"/>
                      <a:pt x="114" y="98"/>
                    </a:cubicBezTo>
                    <a:cubicBezTo>
                      <a:pt x="113" y="98"/>
                      <a:pt x="113" y="98"/>
                      <a:pt x="112" y="97"/>
                    </a:cubicBezTo>
                    <a:cubicBezTo>
                      <a:pt x="111" y="97"/>
                      <a:pt x="110" y="96"/>
                      <a:pt x="108" y="95"/>
                    </a:cubicBezTo>
                    <a:close/>
                    <a:moveTo>
                      <a:pt x="58" y="98"/>
                    </a:moveTo>
                    <a:cubicBezTo>
                      <a:pt x="58" y="97"/>
                      <a:pt x="58" y="97"/>
                      <a:pt x="58" y="96"/>
                    </a:cubicBezTo>
                    <a:cubicBezTo>
                      <a:pt x="58" y="94"/>
                      <a:pt x="58" y="92"/>
                      <a:pt x="58" y="90"/>
                    </a:cubicBezTo>
                    <a:lnTo>
                      <a:pt x="58" y="89"/>
                    </a:lnTo>
                    <a:lnTo>
                      <a:pt x="58" y="87"/>
                    </a:lnTo>
                    <a:cubicBezTo>
                      <a:pt x="58" y="85"/>
                      <a:pt x="58" y="84"/>
                      <a:pt x="58" y="82"/>
                    </a:cubicBezTo>
                    <a:cubicBezTo>
                      <a:pt x="58" y="81"/>
                      <a:pt x="58" y="80"/>
                      <a:pt x="58" y="79"/>
                    </a:cubicBezTo>
                    <a:lnTo>
                      <a:pt x="58" y="79"/>
                    </a:lnTo>
                    <a:cubicBezTo>
                      <a:pt x="58" y="77"/>
                      <a:pt x="58" y="76"/>
                      <a:pt x="59" y="74"/>
                    </a:cubicBezTo>
                    <a:cubicBezTo>
                      <a:pt x="59" y="73"/>
                      <a:pt x="60" y="72"/>
                      <a:pt x="61" y="71"/>
                    </a:cubicBezTo>
                    <a:cubicBezTo>
                      <a:pt x="62" y="74"/>
                      <a:pt x="63" y="76"/>
                      <a:pt x="63" y="77"/>
                    </a:cubicBezTo>
                    <a:cubicBezTo>
                      <a:pt x="63" y="80"/>
                      <a:pt x="63" y="82"/>
                      <a:pt x="63" y="85"/>
                    </a:cubicBezTo>
                    <a:cubicBezTo>
                      <a:pt x="63" y="88"/>
                      <a:pt x="63" y="92"/>
                      <a:pt x="63" y="95"/>
                    </a:cubicBezTo>
                    <a:cubicBezTo>
                      <a:pt x="62" y="96"/>
                      <a:pt x="60" y="97"/>
                      <a:pt x="59" y="98"/>
                    </a:cubicBezTo>
                    <a:cubicBezTo>
                      <a:pt x="59" y="98"/>
                      <a:pt x="58" y="98"/>
                      <a:pt x="58" y="98"/>
                    </a:cubicBezTo>
                    <a:close/>
                    <a:moveTo>
                      <a:pt x="91" y="98"/>
                    </a:moveTo>
                    <a:lnTo>
                      <a:pt x="91" y="90"/>
                    </a:lnTo>
                    <a:cubicBezTo>
                      <a:pt x="91" y="86"/>
                      <a:pt x="91" y="83"/>
                      <a:pt x="91" y="79"/>
                    </a:cubicBezTo>
                    <a:cubicBezTo>
                      <a:pt x="91" y="78"/>
                      <a:pt x="92" y="76"/>
                      <a:pt x="92" y="75"/>
                    </a:cubicBezTo>
                    <a:cubicBezTo>
                      <a:pt x="93" y="74"/>
                      <a:pt x="94" y="73"/>
                      <a:pt x="94" y="71"/>
                    </a:cubicBezTo>
                    <a:cubicBezTo>
                      <a:pt x="96" y="74"/>
                      <a:pt x="97" y="76"/>
                      <a:pt x="97" y="79"/>
                    </a:cubicBezTo>
                    <a:lnTo>
                      <a:pt x="97" y="79"/>
                    </a:lnTo>
                    <a:cubicBezTo>
                      <a:pt x="97" y="81"/>
                      <a:pt x="97" y="84"/>
                      <a:pt x="97" y="86"/>
                    </a:cubicBezTo>
                    <a:cubicBezTo>
                      <a:pt x="97" y="89"/>
                      <a:pt x="97" y="92"/>
                      <a:pt x="97" y="95"/>
                    </a:cubicBezTo>
                    <a:cubicBezTo>
                      <a:pt x="95" y="96"/>
                      <a:pt x="94" y="97"/>
                      <a:pt x="93" y="97"/>
                    </a:cubicBezTo>
                    <a:cubicBezTo>
                      <a:pt x="92" y="98"/>
                      <a:pt x="92" y="98"/>
                      <a:pt x="91" y="98"/>
                    </a:cubicBezTo>
                    <a:close/>
                    <a:moveTo>
                      <a:pt x="75" y="95"/>
                    </a:moveTo>
                    <a:cubicBezTo>
                      <a:pt x="75" y="91"/>
                      <a:pt x="75" y="88"/>
                      <a:pt x="75" y="85"/>
                    </a:cubicBezTo>
                    <a:cubicBezTo>
                      <a:pt x="75" y="83"/>
                      <a:pt x="75" y="80"/>
                      <a:pt x="75" y="78"/>
                    </a:cubicBezTo>
                    <a:cubicBezTo>
                      <a:pt x="75" y="76"/>
                      <a:pt x="75" y="75"/>
                      <a:pt x="76" y="74"/>
                    </a:cubicBezTo>
                    <a:cubicBezTo>
                      <a:pt x="76" y="73"/>
                      <a:pt x="77" y="72"/>
                      <a:pt x="78" y="71"/>
                    </a:cubicBezTo>
                    <a:cubicBezTo>
                      <a:pt x="79" y="74"/>
                      <a:pt x="80" y="76"/>
                      <a:pt x="80" y="78"/>
                    </a:cubicBezTo>
                    <a:lnTo>
                      <a:pt x="80" y="79"/>
                    </a:lnTo>
                    <a:cubicBezTo>
                      <a:pt x="80" y="85"/>
                      <a:pt x="80" y="91"/>
                      <a:pt x="80" y="98"/>
                    </a:cubicBezTo>
                    <a:cubicBezTo>
                      <a:pt x="78" y="97"/>
                      <a:pt x="76" y="96"/>
                      <a:pt x="75" y="95"/>
                    </a:cubicBezTo>
                    <a:close/>
                    <a:moveTo>
                      <a:pt x="77" y="69"/>
                    </a:moveTo>
                    <a:lnTo>
                      <a:pt x="77" y="69"/>
                    </a:lnTo>
                    <a:close/>
                    <a:moveTo>
                      <a:pt x="60" y="69"/>
                    </a:moveTo>
                    <a:lnTo>
                      <a:pt x="60" y="69"/>
                    </a:lnTo>
                    <a:close/>
                    <a:moveTo>
                      <a:pt x="115" y="65"/>
                    </a:moveTo>
                    <a:lnTo>
                      <a:pt x="116" y="65"/>
                    </a:lnTo>
                    <a:lnTo>
                      <a:pt x="119" y="65"/>
                    </a:lnTo>
                    <a:cubicBezTo>
                      <a:pt x="119" y="68"/>
                      <a:pt x="119" y="71"/>
                      <a:pt x="119" y="74"/>
                    </a:cubicBezTo>
                    <a:cubicBezTo>
                      <a:pt x="118" y="71"/>
                      <a:pt x="117" y="68"/>
                      <a:pt x="116" y="66"/>
                    </a:cubicBezTo>
                    <a:lnTo>
                      <a:pt x="115" y="65"/>
                    </a:lnTo>
                    <a:close/>
                    <a:moveTo>
                      <a:pt x="53" y="72"/>
                    </a:moveTo>
                    <a:cubicBezTo>
                      <a:pt x="53" y="71"/>
                      <a:pt x="53" y="70"/>
                      <a:pt x="53" y="69"/>
                    </a:cubicBezTo>
                    <a:cubicBezTo>
                      <a:pt x="53" y="67"/>
                      <a:pt x="53" y="66"/>
                      <a:pt x="53" y="65"/>
                    </a:cubicBezTo>
                    <a:lnTo>
                      <a:pt x="55" y="65"/>
                    </a:lnTo>
                    <a:cubicBezTo>
                      <a:pt x="56" y="65"/>
                      <a:pt x="56" y="65"/>
                      <a:pt x="57" y="65"/>
                    </a:cubicBezTo>
                    <a:cubicBezTo>
                      <a:pt x="57" y="66"/>
                      <a:pt x="57" y="66"/>
                      <a:pt x="56" y="66"/>
                    </a:cubicBezTo>
                    <a:lnTo>
                      <a:pt x="56" y="66"/>
                    </a:lnTo>
                    <a:cubicBezTo>
                      <a:pt x="55" y="68"/>
                      <a:pt x="54" y="69"/>
                      <a:pt x="53" y="71"/>
                    </a:cubicBezTo>
                    <a:cubicBezTo>
                      <a:pt x="53" y="72"/>
                      <a:pt x="53" y="72"/>
                      <a:pt x="53" y="72"/>
                    </a:cubicBezTo>
                    <a:close/>
                    <a:moveTo>
                      <a:pt x="98" y="65"/>
                    </a:moveTo>
                    <a:lnTo>
                      <a:pt x="100" y="65"/>
                    </a:lnTo>
                    <a:lnTo>
                      <a:pt x="103" y="65"/>
                    </a:lnTo>
                    <a:lnTo>
                      <a:pt x="103" y="64"/>
                    </a:lnTo>
                    <a:lnTo>
                      <a:pt x="103" y="65"/>
                    </a:lnTo>
                    <a:lnTo>
                      <a:pt x="105" y="65"/>
                    </a:lnTo>
                    <a:cubicBezTo>
                      <a:pt x="106" y="65"/>
                      <a:pt x="107" y="65"/>
                      <a:pt x="108" y="65"/>
                    </a:cubicBezTo>
                    <a:lnTo>
                      <a:pt x="108" y="66"/>
                    </a:lnTo>
                    <a:cubicBezTo>
                      <a:pt x="106" y="68"/>
                      <a:pt x="104" y="71"/>
                      <a:pt x="103" y="74"/>
                    </a:cubicBezTo>
                    <a:cubicBezTo>
                      <a:pt x="102" y="71"/>
                      <a:pt x="100" y="69"/>
                      <a:pt x="99" y="67"/>
                    </a:cubicBezTo>
                    <a:cubicBezTo>
                      <a:pt x="99" y="66"/>
                      <a:pt x="98" y="65"/>
                      <a:pt x="98" y="65"/>
                    </a:cubicBezTo>
                    <a:close/>
                    <a:moveTo>
                      <a:pt x="65" y="65"/>
                    </a:moveTo>
                    <a:cubicBezTo>
                      <a:pt x="65" y="65"/>
                      <a:pt x="66" y="65"/>
                      <a:pt x="67" y="65"/>
                    </a:cubicBezTo>
                    <a:lnTo>
                      <a:pt x="69" y="64"/>
                    </a:lnTo>
                    <a:lnTo>
                      <a:pt x="69" y="63"/>
                    </a:lnTo>
                    <a:lnTo>
                      <a:pt x="70" y="64"/>
                    </a:lnTo>
                    <a:lnTo>
                      <a:pt x="71" y="65"/>
                    </a:lnTo>
                    <a:cubicBezTo>
                      <a:pt x="72" y="65"/>
                      <a:pt x="73" y="65"/>
                      <a:pt x="74" y="65"/>
                    </a:cubicBezTo>
                    <a:cubicBezTo>
                      <a:pt x="74" y="66"/>
                      <a:pt x="73" y="66"/>
                      <a:pt x="73" y="66"/>
                    </a:cubicBezTo>
                    <a:cubicBezTo>
                      <a:pt x="72" y="68"/>
                      <a:pt x="71" y="69"/>
                      <a:pt x="70" y="71"/>
                    </a:cubicBezTo>
                    <a:cubicBezTo>
                      <a:pt x="70" y="72"/>
                      <a:pt x="69" y="73"/>
                      <a:pt x="69" y="74"/>
                    </a:cubicBezTo>
                    <a:cubicBezTo>
                      <a:pt x="68" y="71"/>
                      <a:pt x="67" y="69"/>
                      <a:pt x="66" y="67"/>
                    </a:cubicBezTo>
                    <a:cubicBezTo>
                      <a:pt x="65" y="66"/>
                      <a:pt x="65" y="66"/>
                      <a:pt x="65" y="65"/>
                    </a:cubicBezTo>
                    <a:close/>
                    <a:moveTo>
                      <a:pt x="85" y="63"/>
                    </a:moveTo>
                    <a:cubicBezTo>
                      <a:pt x="85" y="63"/>
                      <a:pt x="86" y="63"/>
                      <a:pt x="86" y="62"/>
                    </a:cubicBezTo>
                    <a:cubicBezTo>
                      <a:pt x="86" y="62"/>
                      <a:pt x="86" y="62"/>
                      <a:pt x="86" y="63"/>
                    </a:cubicBezTo>
                    <a:lnTo>
                      <a:pt x="87" y="65"/>
                    </a:lnTo>
                    <a:lnTo>
                      <a:pt x="89" y="65"/>
                    </a:lnTo>
                    <a:lnTo>
                      <a:pt x="91" y="65"/>
                    </a:lnTo>
                    <a:cubicBezTo>
                      <a:pt x="90" y="65"/>
                      <a:pt x="90" y="66"/>
                      <a:pt x="89" y="67"/>
                    </a:cubicBezTo>
                    <a:cubicBezTo>
                      <a:pt x="89" y="68"/>
                      <a:pt x="88" y="70"/>
                      <a:pt x="87" y="72"/>
                    </a:cubicBezTo>
                    <a:cubicBezTo>
                      <a:pt x="86" y="72"/>
                      <a:pt x="86" y="73"/>
                      <a:pt x="86" y="73"/>
                    </a:cubicBezTo>
                    <a:cubicBezTo>
                      <a:pt x="85" y="71"/>
                      <a:pt x="83" y="68"/>
                      <a:pt x="82" y="66"/>
                    </a:cubicBezTo>
                    <a:cubicBezTo>
                      <a:pt x="82" y="66"/>
                      <a:pt x="82" y="66"/>
                      <a:pt x="81" y="65"/>
                    </a:cubicBezTo>
                    <a:lnTo>
                      <a:pt x="83" y="65"/>
                    </a:lnTo>
                    <a:lnTo>
                      <a:pt x="84" y="65"/>
                    </a:lnTo>
                    <a:lnTo>
                      <a:pt x="85" y="63"/>
                    </a:lnTo>
                    <a:close/>
                    <a:moveTo>
                      <a:pt x="43" y="61"/>
                    </a:moveTo>
                    <a:lnTo>
                      <a:pt x="43" y="60"/>
                    </a:lnTo>
                    <a:lnTo>
                      <a:pt x="43" y="60"/>
                    </a:lnTo>
                    <a:lnTo>
                      <a:pt x="43" y="60"/>
                    </a:lnTo>
                    <a:cubicBezTo>
                      <a:pt x="44" y="57"/>
                      <a:pt x="45" y="55"/>
                      <a:pt x="47" y="53"/>
                    </a:cubicBezTo>
                    <a:cubicBezTo>
                      <a:pt x="47" y="53"/>
                      <a:pt x="47" y="53"/>
                      <a:pt x="47" y="53"/>
                    </a:cubicBezTo>
                    <a:cubicBezTo>
                      <a:pt x="47" y="54"/>
                      <a:pt x="47" y="56"/>
                      <a:pt x="47" y="57"/>
                    </a:cubicBezTo>
                    <a:lnTo>
                      <a:pt x="47" y="58"/>
                    </a:lnTo>
                    <a:lnTo>
                      <a:pt x="47" y="59"/>
                    </a:lnTo>
                    <a:cubicBezTo>
                      <a:pt x="47" y="62"/>
                      <a:pt x="47" y="65"/>
                      <a:pt x="47" y="69"/>
                    </a:cubicBezTo>
                    <a:cubicBezTo>
                      <a:pt x="47" y="69"/>
                      <a:pt x="47" y="69"/>
                      <a:pt x="47" y="69"/>
                    </a:cubicBezTo>
                    <a:cubicBezTo>
                      <a:pt x="46" y="67"/>
                      <a:pt x="44" y="64"/>
                      <a:pt x="43" y="61"/>
                    </a:cubicBezTo>
                    <a:close/>
                    <a:moveTo>
                      <a:pt x="125" y="69"/>
                    </a:moveTo>
                    <a:cubicBezTo>
                      <a:pt x="125" y="63"/>
                      <a:pt x="125" y="58"/>
                      <a:pt x="125" y="52"/>
                    </a:cubicBezTo>
                    <a:cubicBezTo>
                      <a:pt x="126" y="54"/>
                      <a:pt x="127" y="55"/>
                      <a:pt x="128" y="57"/>
                    </a:cubicBezTo>
                    <a:cubicBezTo>
                      <a:pt x="128" y="58"/>
                      <a:pt x="129" y="59"/>
                      <a:pt x="129" y="60"/>
                    </a:cubicBezTo>
                    <a:cubicBezTo>
                      <a:pt x="129" y="61"/>
                      <a:pt x="128" y="62"/>
                      <a:pt x="128" y="63"/>
                    </a:cubicBezTo>
                    <a:cubicBezTo>
                      <a:pt x="127" y="65"/>
                      <a:pt x="126" y="67"/>
                      <a:pt x="125" y="69"/>
                    </a:cubicBezTo>
                    <a:close/>
                    <a:moveTo>
                      <a:pt x="58" y="59"/>
                    </a:moveTo>
                    <a:cubicBezTo>
                      <a:pt x="58" y="56"/>
                      <a:pt x="58" y="51"/>
                      <a:pt x="58" y="48"/>
                    </a:cubicBezTo>
                    <a:cubicBezTo>
                      <a:pt x="58" y="47"/>
                      <a:pt x="58" y="45"/>
                      <a:pt x="58" y="45"/>
                    </a:cubicBezTo>
                    <a:cubicBezTo>
                      <a:pt x="58" y="44"/>
                      <a:pt x="58" y="44"/>
                      <a:pt x="58" y="44"/>
                    </a:cubicBezTo>
                    <a:cubicBezTo>
                      <a:pt x="59" y="43"/>
                      <a:pt x="60" y="42"/>
                      <a:pt x="61" y="41"/>
                    </a:cubicBezTo>
                    <a:cubicBezTo>
                      <a:pt x="62" y="42"/>
                      <a:pt x="62" y="42"/>
                      <a:pt x="63" y="43"/>
                    </a:cubicBezTo>
                    <a:cubicBezTo>
                      <a:pt x="63" y="44"/>
                      <a:pt x="64" y="45"/>
                      <a:pt x="64" y="47"/>
                    </a:cubicBezTo>
                    <a:lnTo>
                      <a:pt x="64" y="47"/>
                    </a:lnTo>
                    <a:cubicBezTo>
                      <a:pt x="63" y="51"/>
                      <a:pt x="64" y="55"/>
                      <a:pt x="63" y="59"/>
                    </a:cubicBezTo>
                    <a:cubicBezTo>
                      <a:pt x="62" y="59"/>
                      <a:pt x="62" y="59"/>
                      <a:pt x="61" y="59"/>
                    </a:cubicBezTo>
                    <a:cubicBezTo>
                      <a:pt x="60" y="59"/>
                      <a:pt x="59" y="59"/>
                      <a:pt x="58" y="59"/>
                    </a:cubicBezTo>
                    <a:close/>
                    <a:moveTo>
                      <a:pt x="108" y="59"/>
                    </a:moveTo>
                    <a:cubicBezTo>
                      <a:pt x="108" y="57"/>
                      <a:pt x="108" y="55"/>
                      <a:pt x="108" y="53"/>
                    </a:cubicBezTo>
                    <a:cubicBezTo>
                      <a:pt x="108" y="50"/>
                      <a:pt x="108" y="47"/>
                      <a:pt x="108" y="44"/>
                    </a:cubicBezTo>
                    <a:lnTo>
                      <a:pt x="110" y="43"/>
                    </a:lnTo>
                    <a:cubicBezTo>
                      <a:pt x="110" y="42"/>
                      <a:pt x="111" y="42"/>
                      <a:pt x="111" y="41"/>
                    </a:cubicBezTo>
                    <a:cubicBezTo>
                      <a:pt x="112" y="42"/>
                      <a:pt x="112" y="42"/>
                      <a:pt x="113" y="43"/>
                    </a:cubicBezTo>
                    <a:cubicBezTo>
                      <a:pt x="113" y="44"/>
                      <a:pt x="114" y="45"/>
                      <a:pt x="114" y="46"/>
                    </a:cubicBezTo>
                    <a:lnTo>
                      <a:pt x="114" y="47"/>
                    </a:lnTo>
                    <a:cubicBezTo>
                      <a:pt x="114" y="48"/>
                      <a:pt x="114" y="49"/>
                      <a:pt x="114" y="50"/>
                    </a:cubicBezTo>
                    <a:lnTo>
                      <a:pt x="114" y="53"/>
                    </a:lnTo>
                    <a:cubicBezTo>
                      <a:pt x="114" y="55"/>
                      <a:pt x="114" y="57"/>
                      <a:pt x="113" y="59"/>
                    </a:cubicBezTo>
                    <a:lnTo>
                      <a:pt x="112" y="59"/>
                    </a:lnTo>
                    <a:lnTo>
                      <a:pt x="110" y="59"/>
                    </a:lnTo>
                    <a:cubicBezTo>
                      <a:pt x="109" y="59"/>
                      <a:pt x="109" y="59"/>
                      <a:pt x="108" y="59"/>
                    </a:cubicBezTo>
                    <a:close/>
                    <a:moveTo>
                      <a:pt x="92" y="59"/>
                    </a:moveTo>
                    <a:cubicBezTo>
                      <a:pt x="91" y="57"/>
                      <a:pt x="91" y="55"/>
                      <a:pt x="91" y="52"/>
                    </a:cubicBezTo>
                    <a:cubicBezTo>
                      <a:pt x="91" y="50"/>
                      <a:pt x="91" y="47"/>
                      <a:pt x="92" y="44"/>
                    </a:cubicBezTo>
                    <a:lnTo>
                      <a:pt x="93" y="42"/>
                    </a:lnTo>
                    <a:cubicBezTo>
                      <a:pt x="93" y="42"/>
                      <a:pt x="94" y="42"/>
                      <a:pt x="94" y="41"/>
                    </a:cubicBezTo>
                    <a:cubicBezTo>
                      <a:pt x="95" y="42"/>
                      <a:pt x="96" y="42"/>
                      <a:pt x="96" y="43"/>
                    </a:cubicBezTo>
                    <a:cubicBezTo>
                      <a:pt x="97" y="44"/>
                      <a:pt x="97" y="45"/>
                      <a:pt x="97" y="46"/>
                    </a:cubicBezTo>
                    <a:lnTo>
                      <a:pt x="97" y="47"/>
                    </a:lnTo>
                    <a:cubicBezTo>
                      <a:pt x="97" y="49"/>
                      <a:pt x="97" y="51"/>
                      <a:pt x="97" y="53"/>
                    </a:cubicBezTo>
                    <a:cubicBezTo>
                      <a:pt x="97" y="54"/>
                      <a:pt x="97" y="57"/>
                      <a:pt x="97" y="59"/>
                    </a:cubicBezTo>
                    <a:lnTo>
                      <a:pt x="92" y="59"/>
                    </a:lnTo>
                    <a:close/>
                    <a:moveTo>
                      <a:pt x="75" y="59"/>
                    </a:moveTo>
                    <a:cubicBezTo>
                      <a:pt x="75" y="58"/>
                      <a:pt x="75" y="58"/>
                      <a:pt x="75" y="57"/>
                    </a:cubicBezTo>
                    <a:cubicBezTo>
                      <a:pt x="75" y="56"/>
                      <a:pt x="75" y="55"/>
                      <a:pt x="75" y="53"/>
                    </a:cubicBezTo>
                    <a:lnTo>
                      <a:pt x="75" y="52"/>
                    </a:lnTo>
                    <a:cubicBezTo>
                      <a:pt x="75" y="51"/>
                      <a:pt x="74" y="50"/>
                      <a:pt x="74" y="48"/>
                    </a:cubicBezTo>
                    <a:cubicBezTo>
                      <a:pt x="74" y="47"/>
                      <a:pt x="75" y="46"/>
                      <a:pt x="75" y="45"/>
                    </a:cubicBezTo>
                    <a:lnTo>
                      <a:pt x="76" y="43"/>
                    </a:lnTo>
                    <a:cubicBezTo>
                      <a:pt x="76" y="42"/>
                      <a:pt x="77" y="42"/>
                      <a:pt x="78" y="41"/>
                    </a:cubicBezTo>
                    <a:cubicBezTo>
                      <a:pt x="78" y="42"/>
                      <a:pt x="79" y="42"/>
                      <a:pt x="79" y="43"/>
                    </a:cubicBezTo>
                    <a:cubicBezTo>
                      <a:pt x="80" y="43"/>
                      <a:pt x="80" y="44"/>
                      <a:pt x="80" y="46"/>
                    </a:cubicBezTo>
                    <a:lnTo>
                      <a:pt x="80" y="46"/>
                    </a:lnTo>
                    <a:cubicBezTo>
                      <a:pt x="80" y="50"/>
                      <a:pt x="80" y="55"/>
                      <a:pt x="80" y="59"/>
                    </a:cubicBezTo>
                    <a:cubicBezTo>
                      <a:pt x="79" y="59"/>
                      <a:pt x="78" y="59"/>
                      <a:pt x="77" y="59"/>
                    </a:cubicBezTo>
                    <a:lnTo>
                      <a:pt x="77" y="59"/>
                    </a:lnTo>
                    <a:cubicBezTo>
                      <a:pt x="76" y="59"/>
                      <a:pt x="75" y="59"/>
                      <a:pt x="75" y="59"/>
                    </a:cubicBezTo>
                    <a:close/>
                    <a:moveTo>
                      <a:pt x="69" y="41"/>
                    </a:moveTo>
                    <a:cubicBezTo>
                      <a:pt x="69" y="41"/>
                      <a:pt x="69" y="41"/>
                      <a:pt x="69" y="41"/>
                    </a:cubicBezTo>
                    <a:cubicBezTo>
                      <a:pt x="69" y="41"/>
                      <a:pt x="69" y="41"/>
                      <a:pt x="69" y="42"/>
                    </a:cubicBezTo>
                    <a:cubicBezTo>
                      <a:pt x="69" y="41"/>
                      <a:pt x="69" y="41"/>
                      <a:pt x="69" y="41"/>
                    </a:cubicBezTo>
                    <a:lnTo>
                      <a:pt x="69" y="41"/>
                    </a:lnTo>
                    <a:close/>
                    <a:moveTo>
                      <a:pt x="103" y="42"/>
                    </a:moveTo>
                    <a:cubicBezTo>
                      <a:pt x="102" y="41"/>
                      <a:pt x="102" y="41"/>
                      <a:pt x="102" y="41"/>
                    </a:cubicBezTo>
                    <a:lnTo>
                      <a:pt x="103" y="41"/>
                    </a:lnTo>
                    <a:lnTo>
                      <a:pt x="103" y="41"/>
                    </a:lnTo>
                    <a:lnTo>
                      <a:pt x="103" y="41"/>
                    </a:lnTo>
                    <a:cubicBezTo>
                      <a:pt x="103" y="41"/>
                      <a:pt x="103" y="41"/>
                      <a:pt x="103" y="42"/>
                    </a:cubicBezTo>
                    <a:close/>
                    <a:moveTo>
                      <a:pt x="86" y="41"/>
                    </a:moveTo>
                    <a:cubicBezTo>
                      <a:pt x="86" y="41"/>
                      <a:pt x="86" y="41"/>
                      <a:pt x="85" y="40"/>
                    </a:cubicBezTo>
                    <a:lnTo>
                      <a:pt x="86" y="41"/>
                    </a:lnTo>
                    <a:cubicBezTo>
                      <a:pt x="86" y="41"/>
                      <a:pt x="86" y="41"/>
                      <a:pt x="86" y="41"/>
                    </a:cubicBezTo>
                    <a:close/>
                    <a:moveTo>
                      <a:pt x="59" y="40"/>
                    </a:moveTo>
                    <a:lnTo>
                      <a:pt x="61" y="37"/>
                    </a:lnTo>
                    <a:lnTo>
                      <a:pt x="59" y="40"/>
                    </a:lnTo>
                    <a:close/>
                    <a:moveTo>
                      <a:pt x="102" y="36"/>
                    </a:moveTo>
                    <a:lnTo>
                      <a:pt x="102" y="36"/>
                    </a:lnTo>
                    <a:close/>
                    <a:moveTo>
                      <a:pt x="69" y="35"/>
                    </a:moveTo>
                    <a:lnTo>
                      <a:pt x="69" y="35"/>
                    </a:lnTo>
                    <a:close/>
                    <a:moveTo>
                      <a:pt x="102" y="33"/>
                    </a:moveTo>
                    <a:lnTo>
                      <a:pt x="102" y="33"/>
                    </a:lnTo>
                    <a:close/>
                    <a:moveTo>
                      <a:pt x="69" y="32"/>
                    </a:moveTo>
                    <a:lnTo>
                      <a:pt x="70" y="31"/>
                    </a:lnTo>
                    <a:lnTo>
                      <a:pt x="70" y="28"/>
                    </a:lnTo>
                    <a:lnTo>
                      <a:pt x="70" y="31"/>
                    </a:lnTo>
                    <a:lnTo>
                      <a:pt x="69" y="32"/>
                    </a:lnTo>
                    <a:close/>
                    <a:moveTo>
                      <a:pt x="83" y="30"/>
                    </a:moveTo>
                    <a:cubicBezTo>
                      <a:pt x="84" y="29"/>
                      <a:pt x="85" y="27"/>
                      <a:pt x="86" y="26"/>
                    </a:cubicBezTo>
                    <a:cubicBezTo>
                      <a:pt x="87" y="27"/>
                      <a:pt x="87" y="27"/>
                      <a:pt x="87" y="28"/>
                    </a:cubicBezTo>
                    <a:cubicBezTo>
                      <a:pt x="88" y="28"/>
                      <a:pt x="88" y="29"/>
                      <a:pt x="89" y="30"/>
                    </a:cubicBezTo>
                    <a:cubicBezTo>
                      <a:pt x="88" y="31"/>
                      <a:pt x="87" y="32"/>
                      <a:pt x="86" y="33"/>
                    </a:cubicBezTo>
                    <a:cubicBezTo>
                      <a:pt x="85" y="32"/>
                      <a:pt x="84" y="31"/>
                      <a:pt x="83" y="30"/>
                    </a:cubicBezTo>
                    <a:close/>
                    <a:moveTo>
                      <a:pt x="85" y="18"/>
                    </a:moveTo>
                    <a:lnTo>
                      <a:pt x="83" y="20"/>
                    </a:lnTo>
                    <a:cubicBezTo>
                      <a:pt x="81" y="22"/>
                      <a:pt x="79" y="25"/>
                      <a:pt x="76" y="27"/>
                    </a:cubicBezTo>
                    <a:lnTo>
                      <a:pt x="75" y="29"/>
                    </a:lnTo>
                    <a:lnTo>
                      <a:pt x="76" y="31"/>
                    </a:lnTo>
                    <a:cubicBezTo>
                      <a:pt x="77" y="32"/>
                      <a:pt x="78" y="34"/>
                      <a:pt x="79" y="35"/>
                    </a:cubicBezTo>
                    <a:cubicBezTo>
                      <a:pt x="79" y="35"/>
                      <a:pt x="79" y="34"/>
                      <a:pt x="79" y="34"/>
                    </a:cubicBezTo>
                    <a:lnTo>
                      <a:pt x="77" y="34"/>
                    </a:lnTo>
                    <a:lnTo>
                      <a:pt x="76" y="35"/>
                    </a:lnTo>
                    <a:lnTo>
                      <a:pt x="76" y="34"/>
                    </a:lnTo>
                    <a:cubicBezTo>
                      <a:pt x="76" y="33"/>
                      <a:pt x="75" y="31"/>
                      <a:pt x="74" y="30"/>
                    </a:cubicBezTo>
                    <a:cubicBezTo>
                      <a:pt x="73" y="29"/>
                      <a:pt x="72" y="28"/>
                      <a:pt x="70" y="28"/>
                    </a:cubicBezTo>
                    <a:lnTo>
                      <a:pt x="70" y="28"/>
                    </a:lnTo>
                    <a:lnTo>
                      <a:pt x="69" y="28"/>
                    </a:lnTo>
                    <a:cubicBezTo>
                      <a:pt x="67" y="28"/>
                      <a:pt x="66" y="28"/>
                      <a:pt x="65" y="29"/>
                    </a:cubicBezTo>
                    <a:cubicBezTo>
                      <a:pt x="64" y="30"/>
                      <a:pt x="63" y="31"/>
                      <a:pt x="63" y="33"/>
                    </a:cubicBezTo>
                    <a:lnTo>
                      <a:pt x="63" y="34"/>
                    </a:lnTo>
                    <a:cubicBezTo>
                      <a:pt x="63" y="34"/>
                      <a:pt x="63" y="35"/>
                      <a:pt x="63" y="35"/>
                    </a:cubicBezTo>
                    <a:cubicBezTo>
                      <a:pt x="63" y="35"/>
                      <a:pt x="63" y="35"/>
                      <a:pt x="63" y="35"/>
                    </a:cubicBezTo>
                    <a:lnTo>
                      <a:pt x="61" y="34"/>
                    </a:lnTo>
                    <a:lnTo>
                      <a:pt x="59" y="35"/>
                    </a:lnTo>
                    <a:cubicBezTo>
                      <a:pt x="56" y="37"/>
                      <a:pt x="55" y="38"/>
                      <a:pt x="54" y="39"/>
                    </a:cubicBezTo>
                    <a:cubicBezTo>
                      <a:pt x="52" y="41"/>
                      <a:pt x="52" y="43"/>
                      <a:pt x="52" y="44"/>
                    </a:cubicBezTo>
                    <a:cubicBezTo>
                      <a:pt x="51" y="44"/>
                      <a:pt x="51" y="45"/>
                      <a:pt x="51" y="45"/>
                    </a:cubicBezTo>
                    <a:lnTo>
                      <a:pt x="50" y="43"/>
                    </a:lnTo>
                    <a:lnTo>
                      <a:pt x="48" y="44"/>
                    </a:lnTo>
                    <a:cubicBezTo>
                      <a:pt x="41" y="48"/>
                      <a:pt x="39" y="53"/>
                      <a:pt x="37" y="58"/>
                    </a:cubicBezTo>
                    <a:lnTo>
                      <a:pt x="37" y="60"/>
                    </a:lnTo>
                    <a:cubicBezTo>
                      <a:pt x="37" y="61"/>
                      <a:pt x="37" y="61"/>
                      <a:pt x="37" y="62"/>
                    </a:cubicBezTo>
                    <a:lnTo>
                      <a:pt x="36" y="61"/>
                    </a:lnTo>
                    <a:lnTo>
                      <a:pt x="33" y="65"/>
                    </a:lnTo>
                    <a:cubicBezTo>
                      <a:pt x="30" y="69"/>
                      <a:pt x="29" y="73"/>
                      <a:pt x="28" y="75"/>
                    </a:cubicBezTo>
                    <a:cubicBezTo>
                      <a:pt x="27" y="77"/>
                      <a:pt x="26" y="78"/>
                      <a:pt x="26" y="80"/>
                    </a:cubicBezTo>
                    <a:cubicBezTo>
                      <a:pt x="26" y="80"/>
                      <a:pt x="26" y="81"/>
                      <a:pt x="26" y="81"/>
                    </a:cubicBezTo>
                    <a:lnTo>
                      <a:pt x="26" y="81"/>
                    </a:lnTo>
                    <a:lnTo>
                      <a:pt x="24" y="84"/>
                    </a:lnTo>
                    <a:cubicBezTo>
                      <a:pt x="20" y="89"/>
                      <a:pt x="19" y="94"/>
                      <a:pt x="19" y="101"/>
                    </a:cubicBezTo>
                    <a:cubicBezTo>
                      <a:pt x="19" y="102"/>
                      <a:pt x="19" y="103"/>
                      <a:pt x="19" y="105"/>
                    </a:cubicBezTo>
                    <a:lnTo>
                      <a:pt x="19" y="109"/>
                    </a:lnTo>
                    <a:lnTo>
                      <a:pt x="23" y="108"/>
                    </a:lnTo>
                    <a:cubicBezTo>
                      <a:pt x="23" y="108"/>
                      <a:pt x="23" y="108"/>
                      <a:pt x="23" y="107"/>
                    </a:cubicBezTo>
                    <a:cubicBezTo>
                      <a:pt x="23" y="108"/>
                      <a:pt x="22" y="109"/>
                      <a:pt x="21" y="109"/>
                    </a:cubicBezTo>
                    <a:cubicBezTo>
                      <a:pt x="17" y="113"/>
                      <a:pt x="16" y="117"/>
                      <a:pt x="16" y="121"/>
                    </a:cubicBezTo>
                    <a:lnTo>
                      <a:pt x="16" y="122"/>
                    </a:lnTo>
                    <a:cubicBezTo>
                      <a:pt x="16" y="125"/>
                      <a:pt x="16" y="127"/>
                      <a:pt x="16" y="130"/>
                    </a:cubicBezTo>
                    <a:cubicBezTo>
                      <a:pt x="16" y="140"/>
                      <a:pt x="16" y="150"/>
                      <a:pt x="16" y="161"/>
                    </a:cubicBezTo>
                    <a:cubicBezTo>
                      <a:pt x="16" y="170"/>
                      <a:pt x="16" y="180"/>
                      <a:pt x="16" y="189"/>
                    </a:cubicBezTo>
                    <a:cubicBezTo>
                      <a:pt x="16" y="197"/>
                      <a:pt x="16" y="206"/>
                      <a:pt x="16" y="215"/>
                    </a:cubicBezTo>
                    <a:cubicBezTo>
                      <a:pt x="16" y="217"/>
                      <a:pt x="16" y="218"/>
                      <a:pt x="17" y="220"/>
                    </a:cubicBezTo>
                    <a:cubicBezTo>
                      <a:pt x="20" y="219"/>
                      <a:pt x="24" y="219"/>
                      <a:pt x="28" y="218"/>
                    </a:cubicBezTo>
                    <a:cubicBezTo>
                      <a:pt x="26" y="218"/>
                      <a:pt x="24" y="218"/>
                      <a:pt x="23" y="218"/>
                    </a:cubicBezTo>
                    <a:cubicBezTo>
                      <a:pt x="23" y="217"/>
                      <a:pt x="22" y="216"/>
                      <a:pt x="22" y="215"/>
                    </a:cubicBezTo>
                    <a:cubicBezTo>
                      <a:pt x="22" y="206"/>
                      <a:pt x="22" y="197"/>
                      <a:pt x="22" y="189"/>
                    </a:cubicBezTo>
                    <a:cubicBezTo>
                      <a:pt x="22" y="180"/>
                      <a:pt x="22" y="170"/>
                      <a:pt x="22" y="161"/>
                    </a:cubicBezTo>
                    <a:cubicBezTo>
                      <a:pt x="22" y="151"/>
                      <a:pt x="23" y="140"/>
                      <a:pt x="23" y="130"/>
                    </a:cubicBezTo>
                    <a:cubicBezTo>
                      <a:pt x="23" y="127"/>
                      <a:pt x="23" y="125"/>
                      <a:pt x="23" y="122"/>
                    </a:cubicBezTo>
                    <a:lnTo>
                      <a:pt x="23" y="121"/>
                    </a:lnTo>
                    <a:cubicBezTo>
                      <a:pt x="23" y="118"/>
                      <a:pt x="23" y="116"/>
                      <a:pt x="26" y="114"/>
                    </a:cubicBezTo>
                    <a:cubicBezTo>
                      <a:pt x="29" y="111"/>
                      <a:pt x="32" y="107"/>
                      <a:pt x="35" y="105"/>
                    </a:cubicBezTo>
                    <a:cubicBezTo>
                      <a:pt x="36" y="106"/>
                      <a:pt x="38" y="107"/>
                      <a:pt x="39" y="108"/>
                    </a:cubicBezTo>
                    <a:cubicBezTo>
                      <a:pt x="40" y="109"/>
                      <a:pt x="41" y="110"/>
                      <a:pt x="42" y="111"/>
                    </a:cubicBezTo>
                    <a:lnTo>
                      <a:pt x="42" y="112"/>
                    </a:lnTo>
                    <a:lnTo>
                      <a:pt x="43" y="113"/>
                    </a:lnTo>
                    <a:lnTo>
                      <a:pt x="43" y="114"/>
                    </a:lnTo>
                    <a:lnTo>
                      <a:pt x="44" y="114"/>
                    </a:lnTo>
                    <a:cubicBezTo>
                      <a:pt x="46" y="115"/>
                      <a:pt x="46" y="116"/>
                      <a:pt x="46" y="116"/>
                    </a:cubicBezTo>
                    <a:cubicBezTo>
                      <a:pt x="47" y="117"/>
                      <a:pt x="47" y="119"/>
                      <a:pt x="47" y="121"/>
                    </a:cubicBezTo>
                    <a:lnTo>
                      <a:pt x="47" y="123"/>
                    </a:lnTo>
                    <a:cubicBezTo>
                      <a:pt x="47" y="153"/>
                      <a:pt x="47" y="183"/>
                      <a:pt x="47" y="213"/>
                    </a:cubicBezTo>
                    <a:cubicBezTo>
                      <a:pt x="47" y="215"/>
                      <a:pt x="47" y="216"/>
                      <a:pt x="47" y="218"/>
                    </a:cubicBezTo>
                    <a:cubicBezTo>
                      <a:pt x="44" y="218"/>
                      <a:pt x="41" y="218"/>
                      <a:pt x="38" y="218"/>
                    </a:cubicBezTo>
                    <a:cubicBezTo>
                      <a:pt x="39" y="221"/>
                      <a:pt x="40" y="223"/>
                      <a:pt x="41" y="225"/>
                    </a:cubicBezTo>
                    <a:cubicBezTo>
                      <a:pt x="44" y="225"/>
                      <a:pt x="47" y="224"/>
                      <a:pt x="50" y="224"/>
                    </a:cubicBezTo>
                    <a:lnTo>
                      <a:pt x="52" y="224"/>
                    </a:lnTo>
                    <a:lnTo>
                      <a:pt x="52" y="224"/>
                    </a:lnTo>
                    <a:lnTo>
                      <a:pt x="54" y="224"/>
                    </a:lnTo>
                    <a:lnTo>
                      <a:pt x="84" y="224"/>
                    </a:lnTo>
                    <a:lnTo>
                      <a:pt x="84" y="224"/>
                    </a:lnTo>
                    <a:lnTo>
                      <a:pt x="84" y="224"/>
                    </a:lnTo>
                    <a:cubicBezTo>
                      <a:pt x="83" y="220"/>
                      <a:pt x="82" y="216"/>
                      <a:pt x="81" y="211"/>
                    </a:cubicBezTo>
                    <a:cubicBezTo>
                      <a:pt x="81" y="212"/>
                      <a:pt x="81" y="213"/>
                      <a:pt x="81" y="215"/>
                    </a:cubicBezTo>
                    <a:cubicBezTo>
                      <a:pt x="81" y="216"/>
                      <a:pt x="81" y="217"/>
                      <a:pt x="81" y="218"/>
                    </a:cubicBezTo>
                    <a:lnTo>
                      <a:pt x="57" y="218"/>
                    </a:lnTo>
                    <a:cubicBezTo>
                      <a:pt x="57" y="217"/>
                      <a:pt x="57" y="217"/>
                      <a:pt x="57" y="216"/>
                    </a:cubicBezTo>
                    <a:cubicBezTo>
                      <a:pt x="57" y="184"/>
                      <a:pt x="57" y="152"/>
                      <a:pt x="57" y="120"/>
                    </a:cubicBezTo>
                    <a:lnTo>
                      <a:pt x="57" y="120"/>
                    </a:lnTo>
                    <a:lnTo>
                      <a:pt x="57" y="120"/>
                    </a:lnTo>
                    <a:lnTo>
                      <a:pt x="57" y="120"/>
                    </a:lnTo>
                    <a:lnTo>
                      <a:pt x="57" y="120"/>
                    </a:lnTo>
                    <a:cubicBezTo>
                      <a:pt x="57" y="119"/>
                      <a:pt x="57" y="118"/>
                      <a:pt x="57" y="117"/>
                    </a:cubicBezTo>
                    <a:cubicBezTo>
                      <a:pt x="57" y="116"/>
                      <a:pt x="58" y="116"/>
                      <a:pt x="59" y="115"/>
                    </a:cubicBezTo>
                    <a:lnTo>
                      <a:pt x="61" y="114"/>
                    </a:lnTo>
                    <a:cubicBezTo>
                      <a:pt x="62" y="113"/>
                      <a:pt x="62" y="112"/>
                      <a:pt x="63" y="111"/>
                    </a:cubicBezTo>
                    <a:cubicBezTo>
                      <a:pt x="64" y="110"/>
                      <a:pt x="64" y="109"/>
                      <a:pt x="66" y="108"/>
                    </a:cubicBezTo>
                    <a:cubicBezTo>
                      <a:pt x="67" y="107"/>
                      <a:pt x="68" y="106"/>
                      <a:pt x="69" y="105"/>
                    </a:cubicBezTo>
                    <a:cubicBezTo>
                      <a:pt x="71" y="106"/>
                      <a:pt x="72" y="107"/>
                      <a:pt x="73" y="107"/>
                    </a:cubicBezTo>
                    <a:cubicBezTo>
                      <a:pt x="74" y="108"/>
                      <a:pt x="75" y="109"/>
                      <a:pt x="75" y="111"/>
                    </a:cubicBezTo>
                    <a:lnTo>
                      <a:pt x="75" y="111"/>
                    </a:lnTo>
                    <a:lnTo>
                      <a:pt x="77" y="113"/>
                    </a:lnTo>
                    <a:lnTo>
                      <a:pt x="78" y="114"/>
                    </a:lnTo>
                    <a:lnTo>
                      <a:pt x="78" y="114"/>
                    </a:lnTo>
                    <a:cubicBezTo>
                      <a:pt x="80" y="115"/>
                      <a:pt x="80" y="116"/>
                      <a:pt x="81" y="117"/>
                    </a:cubicBezTo>
                    <a:cubicBezTo>
                      <a:pt x="81" y="118"/>
                      <a:pt x="81" y="119"/>
                      <a:pt x="81" y="121"/>
                    </a:cubicBezTo>
                    <a:lnTo>
                      <a:pt x="81" y="122"/>
                    </a:lnTo>
                    <a:cubicBezTo>
                      <a:pt x="81" y="151"/>
                      <a:pt x="81" y="181"/>
                      <a:pt x="81" y="210"/>
                    </a:cubicBezTo>
                    <a:cubicBezTo>
                      <a:pt x="84" y="209"/>
                      <a:pt x="87" y="209"/>
                      <a:pt x="90" y="208"/>
                    </a:cubicBezTo>
                    <a:cubicBezTo>
                      <a:pt x="90" y="194"/>
                      <a:pt x="90" y="180"/>
                      <a:pt x="90" y="166"/>
                    </a:cubicBezTo>
                    <a:lnTo>
                      <a:pt x="90" y="165"/>
                    </a:lnTo>
                    <a:cubicBezTo>
                      <a:pt x="90" y="156"/>
                      <a:pt x="90" y="147"/>
                      <a:pt x="90" y="138"/>
                    </a:cubicBezTo>
                    <a:lnTo>
                      <a:pt x="90" y="136"/>
                    </a:lnTo>
                    <a:cubicBezTo>
                      <a:pt x="90" y="130"/>
                      <a:pt x="90" y="123"/>
                      <a:pt x="90" y="117"/>
                    </a:cubicBezTo>
                    <a:cubicBezTo>
                      <a:pt x="92" y="115"/>
                      <a:pt x="96" y="113"/>
                      <a:pt x="98" y="109"/>
                    </a:cubicBezTo>
                    <a:cubicBezTo>
                      <a:pt x="98" y="108"/>
                      <a:pt x="99" y="108"/>
                      <a:pt x="100" y="107"/>
                    </a:cubicBezTo>
                    <a:cubicBezTo>
                      <a:pt x="101" y="106"/>
                      <a:pt x="102" y="106"/>
                      <a:pt x="103" y="105"/>
                    </a:cubicBezTo>
                    <a:cubicBezTo>
                      <a:pt x="104" y="106"/>
                      <a:pt x="105" y="107"/>
                      <a:pt x="106" y="108"/>
                    </a:cubicBezTo>
                    <a:cubicBezTo>
                      <a:pt x="108" y="109"/>
                      <a:pt x="109" y="110"/>
                      <a:pt x="109" y="111"/>
                    </a:cubicBezTo>
                    <a:cubicBezTo>
                      <a:pt x="110" y="113"/>
                      <a:pt x="111" y="114"/>
                      <a:pt x="113" y="115"/>
                    </a:cubicBezTo>
                    <a:cubicBezTo>
                      <a:pt x="113" y="115"/>
                      <a:pt x="114" y="116"/>
                      <a:pt x="114" y="116"/>
                    </a:cubicBezTo>
                    <a:cubicBezTo>
                      <a:pt x="114" y="117"/>
                      <a:pt x="114" y="119"/>
                      <a:pt x="114" y="121"/>
                    </a:cubicBezTo>
                    <a:cubicBezTo>
                      <a:pt x="115" y="130"/>
                      <a:pt x="115" y="150"/>
                      <a:pt x="115" y="169"/>
                    </a:cubicBezTo>
                    <a:cubicBezTo>
                      <a:pt x="115" y="178"/>
                      <a:pt x="115" y="188"/>
                      <a:pt x="115" y="196"/>
                    </a:cubicBezTo>
                    <a:cubicBezTo>
                      <a:pt x="117" y="196"/>
                      <a:pt x="120" y="196"/>
                      <a:pt x="124" y="195"/>
                    </a:cubicBezTo>
                    <a:cubicBezTo>
                      <a:pt x="124" y="194"/>
                      <a:pt x="124" y="194"/>
                      <a:pt x="124" y="194"/>
                    </a:cubicBezTo>
                    <a:cubicBezTo>
                      <a:pt x="124" y="187"/>
                      <a:pt x="124" y="179"/>
                      <a:pt x="124" y="172"/>
                    </a:cubicBezTo>
                    <a:cubicBezTo>
                      <a:pt x="123" y="170"/>
                      <a:pt x="122" y="168"/>
                      <a:pt x="121" y="166"/>
                    </a:cubicBezTo>
                    <a:cubicBezTo>
                      <a:pt x="122" y="165"/>
                      <a:pt x="123" y="165"/>
                      <a:pt x="124" y="164"/>
                    </a:cubicBezTo>
                    <a:cubicBezTo>
                      <a:pt x="124" y="157"/>
                      <a:pt x="124" y="150"/>
                      <a:pt x="124" y="143"/>
                    </a:cubicBezTo>
                    <a:cubicBezTo>
                      <a:pt x="124" y="137"/>
                      <a:pt x="124" y="130"/>
                      <a:pt x="124" y="123"/>
                    </a:cubicBezTo>
                    <a:cubicBezTo>
                      <a:pt x="124" y="122"/>
                      <a:pt x="124" y="121"/>
                      <a:pt x="124" y="119"/>
                    </a:cubicBezTo>
                    <a:lnTo>
                      <a:pt x="124" y="119"/>
                    </a:lnTo>
                    <a:lnTo>
                      <a:pt x="124" y="119"/>
                    </a:lnTo>
                    <a:cubicBezTo>
                      <a:pt x="125" y="117"/>
                      <a:pt x="125" y="116"/>
                      <a:pt x="126" y="115"/>
                    </a:cubicBezTo>
                    <a:cubicBezTo>
                      <a:pt x="129" y="113"/>
                      <a:pt x="130" y="111"/>
                      <a:pt x="132" y="109"/>
                    </a:cubicBezTo>
                    <a:cubicBezTo>
                      <a:pt x="134" y="108"/>
                      <a:pt x="135" y="106"/>
                      <a:pt x="137" y="106"/>
                    </a:cubicBezTo>
                    <a:cubicBezTo>
                      <a:pt x="138" y="106"/>
                      <a:pt x="140" y="107"/>
                      <a:pt x="141" y="108"/>
                    </a:cubicBezTo>
                    <a:cubicBezTo>
                      <a:pt x="142" y="109"/>
                      <a:pt x="143" y="110"/>
                      <a:pt x="144" y="112"/>
                    </a:cubicBezTo>
                    <a:cubicBezTo>
                      <a:pt x="145" y="114"/>
                      <a:pt x="146" y="115"/>
                      <a:pt x="147" y="116"/>
                    </a:cubicBezTo>
                    <a:cubicBezTo>
                      <a:pt x="147" y="116"/>
                      <a:pt x="147" y="116"/>
                      <a:pt x="148" y="116"/>
                    </a:cubicBezTo>
                    <a:cubicBezTo>
                      <a:pt x="148" y="116"/>
                      <a:pt x="149" y="116"/>
                      <a:pt x="149" y="117"/>
                    </a:cubicBezTo>
                    <a:lnTo>
                      <a:pt x="149" y="149"/>
                    </a:lnTo>
                    <a:lnTo>
                      <a:pt x="149" y="152"/>
                    </a:lnTo>
                    <a:cubicBezTo>
                      <a:pt x="150" y="151"/>
                      <a:pt x="151" y="151"/>
                      <a:pt x="151" y="151"/>
                    </a:cubicBezTo>
                    <a:cubicBezTo>
                      <a:pt x="151" y="151"/>
                      <a:pt x="153" y="150"/>
                      <a:pt x="155" y="149"/>
                    </a:cubicBezTo>
                    <a:lnTo>
                      <a:pt x="155" y="149"/>
                    </a:lnTo>
                    <a:lnTo>
                      <a:pt x="155" y="115"/>
                    </a:lnTo>
                    <a:lnTo>
                      <a:pt x="155" y="113"/>
                    </a:lnTo>
                    <a:lnTo>
                      <a:pt x="154" y="112"/>
                    </a:lnTo>
                    <a:cubicBezTo>
                      <a:pt x="153" y="111"/>
                      <a:pt x="151" y="111"/>
                      <a:pt x="151" y="110"/>
                    </a:cubicBezTo>
                    <a:lnTo>
                      <a:pt x="150" y="110"/>
                    </a:lnTo>
                    <a:lnTo>
                      <a:pt x="150" y="109"/>
                    </a:lnTo>
                    <a:cubicBezTo>
                      <a:pt x="149" y="109"/>
                      <a:pt x="149" y="108"/>
                      <a:pt x="148" y="107"/>
                    </a:cubicBezTo>
                    <a:cubicBezTo>
                      <a:pt x="148" y="107"/>
                      <a:pt x="149" y="107"/>
                      <a:pt x="149" y="107"/>
                    </a:cubicBezTo>
                    <a:lnTo>
                      <a:pt x="154" y="110"/>
                    </a:lnTo>
                    <a:lnTo>
                      <a:pt x="154" y="105"/>
                    </a:lnTo>
                    <a:lnTo>
                      <a:pt x="154" y="104"/>
                    </a:lnTo>
                    <a:cubicBezTo>
                      <a:pt x="154" y="98"/>
                      <a:pt x="152" y="93"/>
                      <a:pt x="151" y="88"/>
                    </a:cubicBezTo>
                    <a:lnTo>
                      <a:pt x="151" y="88"/>
                    </a:lnTo>
                    <a:cubicBezTo>
                      <a:pt x="151" y="86"/>
                      <a:pt x="150" y="86"/>
                      <a:pt x="150" y="85"/>
                    </a:cubicBezTo>
                    <a:lnTo>
                      <a:pt x="148" y="80"/>
                    </a:lnTo>
                    <a:lnTo>
                      <a:pt x="148" y="80"/>
                    </a:lnTo>
                    <a:lnTo>
                      <a:pt x="145" y="84"/>
                    </a:lnTo>
                    <a:cubicBezTo>
                      <a:pt x="145" y="82"/>
                      <a:pt x="145" y="81"/>
                      <a:pt x="145" y="80"/>
                    </a:cubicBezTo>
                    <a:lnTo>
                      <a:pt x="145" y="78"/>
                    </a:lnTo>
                    <a:cubicBezTo>
                      <a:pt x="144" y="74"/>
                      <a:pt x="143" y="70"/>
                      <a:pt x="140" y="65"/>
                    </a:cubicBezTo>
                    <a:lnTo>
                      <a:pt x="137" y="62"/>
                    </a:lnTo>
                    <a:lnTo>
                      <a:pt x="134" y="65"/>
                    </a:lnTo>
                    <a:cubicBezTo>
                      <a:pt x="133" y="67"/>
                      <a:pt x="133" y="68"/>
                      <a:pt x="132" y="69"/>
                    </a:cubicBezTo>
                    <a:cubicBezTo>
                      <a:pt x="132" y="68"/>
                      <a:pt x="133" y="67"/>
                      <a:pt x="134" y="66"/>
                    </a:cubicBezTo>
                    <a:cubicBezTo>
                      <a:pt x="134" y="64"/>
                      <a:pt x="135" y="62"/>
                      <a:pt x="135" y="60"/>
                    </a:cubicBezTo>
                    <a:cubicBezTo>
                      <a:pt x="135" y="58"/>
                      <a:pt x="134" y="56"/>
                      <a:pt x="133" y="54"/>
                    </a:cubicBezTo>
                    <a:cubicBezTo>
                      <a:pt x="132" y="52"/>
                      <a:pt x="131" y="49"/>
                      <a:pt x="129" y="47"/>
                    </a:cubicBezTo>
                    <a:cubicBezTo>
                      <a:pt x="128" y="46"/>
                      <a:pt x="127" y="46"/>
                      <a:pt x="126" y="45"/>
                    </a:cubicBezTo>
                    <a:cubicBezTo>
                      <a:pt x="125" y="45"/>
                      <a:pt x="124" y="44"/>
                      <a:pt x="123" y="44"/>
                    </a:cubicBezTo>
                    <a:lnTo>
                      <a:pt x="119" y="42"/>
                    </a:lnTo>
                    <a:cubicBezTo>
                      <a:pt x="119" y="41"/>
                      <a:pt x="119" y="40"/>
                      <a:pt x="118" y="40"/>
                    </a:cubicBezTo>
                    <a:cubicBezTo>
                      <a:pt x="117" y="37"/>
                      <a:pt x="115" y="36"/>
                      <a:pt x="113" y="35"/>
                    </a:cubicBezTo>
                    <a:lnTo>
                      <a:pt x="111" y="34"/>
                    </a:lnTo>
                    <a:lnTo>
                      <a:pt x="110" y="35"/>
                    </a:lnTo>
                    <a:cubicBezTo>
                      <a:pt x="110" y="35"/>
                      <a:pt x="110" y="35"/>
                      <a:pt x="109" y="35"/>
                    </a:cubicBezTo>
                    <a:lnTo>
                      <a:pt x="110" y="34"/>
                    </a:lnTo>
                    <a:lnTo>
                      <a:pt x="109" y="33"/>
                    </a:lnTo>
                    <a:cubicBezTo>
                      <a:pt x="109" y="32"/>
                      <a:pt x="108" y="31"/>
                      <a:pt x="107" y="30"/>
                    </a:cubicBezTo>
                    <a:cubicBezTo>
                      <a:pt x="106" y="29"/>
                      <a:pt x="105" y="28"/>
                      <a:pt x="103" y="28"/>
                    </a:cubicBezTo>
                    <a:lnTo>
                      <a:pt x="103" y="28"/>
                    </a:lnTo>
                    <a:lnTo>
                      <a:pt x="101" y="28"/>
                    </a:lnTo>
                    <a:cubicBezTo>
                      <a:pt x="99" y="29"/>
                      <a:pt x="98" y="30"/>
                      <a:pt x="98" y="31"/>
                    </a:cubicBezTo>
                    <a:cubicBezTo>
                      <a:pt x="97" y="32"/>
                      <a:pt x="97" y="33"/>
                      <a:pt x="96" y="34"/>
                    </a:cubicBezTo>
                    <a:lnTo>
                      <a:pt x="96" y="34"/>
                    </a:lnTo>
                    <a:lnTo>
                      <a:pt x="96" y="34"/>
                    </a:lnTo>
                    <a:lnTo>
                      <a:pt x="96" y="34"/>
                    </a:lnTo>
                    <a:lnTo>
                      <a:pt x="96" y="34"/>
                    </a:lnTo>
                    <a:lnTo>
                      <a:pt x="96" y="35"/>
                    </a:lnTo>
                    <a:cubicBezTo>
                      <a:pt x="96" y="35"/>
                      <a:pt x="96" y="35"/>
                      <a:pt x="96" y="35"/>
                    </a:cubicBezTo>
                    <a:cubicBezTo>
                      <a:pt x="96" y="35"/>
                      <a:pt x="96" y="35"/>
                      <a:pt x="96" y="35"/>
                    </a:cubicBezTo>
                    <a:lnTo>
                      <a:pt x="94" y="34"/>
                    </a:lnTo>
                    <a:lnTo>
                      <a:pt x="93" y="35"/>
                    </a:lnTo>
                    <a:cubicBezTo>
                      <a:pt x="94" y="34"/>
                      <a:pt x="95" y="33"/>
                      <a:pt x="96" y="31"/>
                    </a:cubicBezTo>
                    <a:lnTo>
                      <a:pt x="100" y="28"/>
                    </a:lnTo>
                    <a:lnTo>
                      <a:pt x="95" y="26"/>
                    </a:lnTo>
                    <a:cubicBezTo>
                      <a:pt x="94" y="26"/>
                      <a:pt x="94" y="25"/>
                      <a:pt x="92" y="24"/>
                    </a:cubicBezTo>
                    <a:cubicBezTo>
                      <a:pt x="91" y="22"/>
                      <a:pt x="90" y="20"/>
                      <a:pt x="87" y="19"/>
                    </a:cubicBezTo>
                    <a:lnTo>
                      <a:pt x="85" y="18"/>
                    </a:lnTo>
                    <a:close/>
                    <a:moveTo>
                      <a:pt x="86" y="0"/>
                    </a:moveTo>
                    <a:lnTo>
                      <a:pt x="86" y="0"/>
                    </a:lnTo>
                    <a:cubicBezTo>
                      <a:pt x="84" y="0"/>
                      <a:pt x="82" y="1"/>
                      <a:pt x="80" y="2"/>
                    </a:cubicBezTo>
                    <a:cubicBezTo>
                      <a:pt x="72" y="5"/>
                      <a:pt x="64" y="9"/>
                      <a:pt x="56" y="13"/>
                    </a:cubicBezTo>
                    <a:cubicBezTo>
                      <a:pt x="34" y="26"/>
                      <a:pt x="17" y="45"/>
                      <a:pt x="4" y="66"/>
                    </a:cubicBezTo>
                    <a:cubicBezTo>
                      <a:pt x="1" y="70"/>
                      <a:pt x="1" y="75"/>
                      <a:pt x="1" y="79"/>
                    </a:cubicBezTo>
                    <a:cubicBezTo>
                      <a:pt x="1" y="108"/>
                      <a:pt x="0" y="138"/>
                      <a:pt x="0" y="167"/>
                    </a:cubicBezTo>
                    <a:cubicBezTo>
                      <a:pt x="0" y="181"/>
                      <a:pt x="0" y="195"/>
                      <a:pt x="0" y="209"/>
                    </a:cubicBezTo>
                    <a:cubicBezTo>
                      <a:pt x="0" y="214"/>
                      <a:pt x="0" y="219"/>
                      <a:pt x="0" y="224"/>
                    </a:cubicBezTo>
                    <a:cubicBezTo>
                      <a:pt x="1" y="223"/>
                      <a:pt x="2" y="223"/>
                      <a:pt x="3" y="223"/>
                    </a:cubicBezTo>
                    <a:cubicBezTo>
                      <a:pt x="4" y="223"/>
                      <a:pt x="6" y="222"/>
                      <a:pt x="7" y="222"/>
                    </a:cubicBezTo>
                    <a:lnTo>
                      <a:pt x="7" y="209"/>
                    </a:lnTo>
                    <a:cubicBezTo>
                      <a:pt x="7" y="195"/>
                      <a:pt x="7" y="181"/>
                      <a:pt x="7" y="167"/>
                    </a:cubicBezTo>
                    <a:cubicBezTo>
                      <a:pt x="7" y="138"/>
                      <a:pt x="7" y="108"/>
                      <a:pt x="7" y="79"/>
                    </a:cubicBezTo>
                    <a:cubicBezTo>
                      <a:pt x="7" y="75"/>
                      <a:pt x="8" y="72"/>
                      <a:pt x="9" y="69"/>
                    </a:cubicBezTo>
                    <a:cubicBezTo>
                      <a:pt x="22" y="49"/>
                      <a:pt x="38" y="31"/>
                      <a:pt x="59" y="19"/>
                    </a:cubicBezTo>
                    <a:cubicBezTo>
                      <a:pt x="66" y="14"/>
                      <a:pt x="74" y="11"/>
                      <a:pt x="83" y="7"/>
                    </a:cubicBezTo>
                    <a:cubicBezTo>
                      <a:pt x="84" y="7"/>
                      <a:pt x="85" y="7"/>
                      <a:pt x="86" y="7"/>
                    </a:cubicBezTo>
                    <a:cubicBezTo>
                      <a:pt x="87" y="7"/>
                      <a:pt x="88" y="7"/>
                      <a:pt x="90" y="7"/>
                    </a:cubicBezTo>
                    <a:cubicBezTo>
                      <a:pt x="110" y="15"/>
                      <a:pt x="128" y="27"/>
                      <a:pt x="143" y="43"/>
                    </a:cubicBezTo>
                    <a:cubicBezTo>
                      <a:pt x="145" y="45"/>
                      <a:pt x="146" y="47"/>
                      <a:pt x="148" y="49"/>
                    </a:cubicBezTo>
                    <a:cubicBezTo>
                      <a:pt x="153" y="55"/>
                      <a:pt x="158" y="62"/>
                      <a:pt x="162" y="69"/>
                    </a:cubicBezTo>
                    <a:cubicBezTo>
                      <a:pt x="164" y="72"/>
                      <a:pt x="164" y="74"/>
                      <a:pt x="164" y="76"/>
                    </a:cubicBezTo>
                    <a:lnTo>
                      <a:pt x="164" y="76"/>
                    </a:lnTo>
                    <a:cubicBezTo>
                      <a:pt x="164" y="79"/>
                      <a:pt x="164" y="82"/>
                      <a:pt x="164" y="85"/>
                    </a:cubicBezTo>
                    <a:lnTo>
                      <a:pt x="164" y="146"/>
                    </a:lnTo>
                    <a:cubicBezTo>
                      <a:pt x="165" y="145"/>
                      <a:pt x="165" y="145"/>
                      <a:pt x="166" y="145"/>
                    </a:cubicBezTo>
                    <a:cubicBezTo>
                      <a:pt x="167" y="144"/>
                      <a:pt x="169" y="143"/>
                      <a:pt x="170" y="142"/>
                    </a:cubicBezTo>
                    <a:cubicBezTo>
                      <a:pt x="170" y="123"/>
                      <a:pt x="171" y="104"/>
                      <a:pt x="171" y="85"/>
                    </a:cubicBezTo>
                    <a:cubicBezTo>
                      <a:pt x="171" y="82"/>
                      <a:pt x="171" y="79"/>
                      <a:pt x="171" y="76"/>
                    </a:cubicBezTo>
                    <a:lnTo>
                      <a:pt x="171" y="76"/>
                    </a:lnTo>
                    <a:lnTo>
                      <a:pt x="171" y="76"/>
                    </a:lnTo>
                    <a:cubicBezTo>
                      <a:pt x="171" y="72"/>
                      <a:pt x="170" y="69"/>
                      <a:pt x="168" y="66"/>
                    </a:cubicBezTo>
                    <a:cubicBezTo>
                      <a:pt x="168" y="66"/>
                      <a:pt x="167" y="65"/>
                      <a:pt x="167" y="65"/>
                    </a:cubicBezTo>
                    <a:cubicBezTo>
                      <a:pt x="162" y="55"/>
                      <a:pt x="155" y="47"/>
                      <a:pt x="148" y="39"/>
                    </a:cubicBezTo>
                    <a:cubicBezTo>
                      <a:pt x="148" y="39"/>
                      <a:pt x="148" y="39"/>
                      <a:pt x="148" y="39"/>
                    </a:cubicBezTo>
                    <a:cubicBezTo>
                      <a:pt x="132" y="22"/>
                      <a:pt x="113" y="10"/>
                      <a:pt x="92" y="1"/>
                    </a:cubicBezTo>
                    <a:cubicBezTo>
                      <a:pt x="90" y="1"/>
                      <a:pt x="88" y="0"/>
                      <a:pt x="8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7" name="Freeform 4007">
                <a:extLst>
                  <a:ext uri="{FF2B5EF4-FFF2-40B4-BE49-F238E27FC236}">
                    <a16:creationId xmlns:a16="http://schemas.microsoft.com/office/drawing/2014/main" id="{B7F6FBB5-8073-4CF5-84D5-3743F4D58D6A}"/>
                  </a:ext>
                </a:extLst>
              </p:cNvPr>
              <p:cNvSpPr>
                <a:spLocks noEditPoints="1"/>
              </p:cNvSpPr>
              <p:nvPr/>
            </p:nvSpPr>
            <p:spPr bwMode="auto">
              <a:xfrm>
                <a:off x="3371" y="4768"/>
                <a:ext cx="211" cy="235"/>
              </a:xfrm>
              <a:custGeom>
                <a:avLst/>
                <a:gdLst>
                  <a:gd name="T0" fmla="*/ 83 w 372"/>
                  <a:gd name="T1" fmla="*/ 395 h 415"/>
                  <a:gd name="T2" fmla="*/ 82 w 372"/>
                  <a:gd name="T3" fmla="*/ 407 h 415"/>
                  <a:gd name="T4" fmla="*/ 165 w 372"/>
                  <a:gd name="T5" fmla="*/ 377 h 415"/>
                  <a:gd name="T6" fmla="*/ 113 w 372"/>
                  <a:gd name="T7" fmla="*/ 373 h 415"/>
                  <a:gd name="T8" fmla="*/ 211 w 372"/>
                  <a:gd name="T9" fmla="*/ 379 h 415"/>
                  <a:gd name="T10" fmla="*/ 225 w 372"/>
                  <a:gd name="T11" fmla="*/ 392 h 415"/>
                  <a:gd name="T12" fmla="*/ 257 w 372"/>
                  <a:gd name="T13" fmla="*/ 379 h 415"/>
                  <a:gd name="T14" fmla="*/ 252 w 372"/>
                  <a:gd name="T15" fmla="*/ 413 h 415"/>
                  <a:gd name="T16" fmla="*/ 335 w 372"/>
                  <a:gd name="T17" fmla="*/ 374 h 415"/>
                  <a:gd name="T18" fmla="*/ 209 w 372"/>
                  <a:gd name="T19" fmla="*/ 365 h 415"/>
                  <a:gd name="T20" fmla="*/ 43 w 372"/>
                  <a:gd name="T21" fmla="*/ 352 h 415"/>
                  <a:gd name="T22" fmla="*/ 79 w 372"/>
                  <a:gd name="T23" fmla="*/ 349 h 415"/>
                  <a:gd name="T24" fmla="*/ 143 w 372"/>
                  <a:gd name="T25" fmla="*/ 358 h 415"/>
                  <a:gd name="T26" fmla="*/ 5 w 372"/>
                  <a:gd name="T27" fmla="*/ 333 h 415"/>
                  <a:gd name="T28" fmla="*/ 19 w 372"/>
                  <a:gd name="T29" fmla="*/ 345 h 415"/>
                  <a:gd name="T30" fmla="*/ 86 w 372"/>
                  <a:gd name="T31" fmla="*/ 332 h 415"/>
                  <a:gd name="T32" fmla="*/ 125 w 372"/>
                  <a:gd name="T33" fmla="*/ 331 h 415"/>
                  <a:gd name="T34" fmla="*/ 118 w 372"/>
                  <a:gd name="T35" fmla="*/ 341 h 415"/>
                  <a:gd name="T36" fmla="*/ 181 w 372"/>
                  <a:gd name="T37" fmla="*/ 353 h 415"/>
                  <a:gd name="T38" fmla="*/ 255 w 372"/>
                  <a:gd name="T39" fmla="*/ 354 h 415"/>
                  <a:gd name="T40" fmla="*/ 372 w 372"/>
                  <a:gd name="T41" fmla="*/ 354 h 415"/>
                  <a:gd name="T42" fmla="*/ 75 w 372"/>
                  <a:gd name="T43" fmla="*/ 326 h 415"/>
                  <a:gd name="T44" fmla="*/ 143 w 372"/>
                  <a:gd name="T45" fmla="*/ 319 h 415"/>
                  <a:gd name="T46" fmla="*/ 79 w 372"/>
                  <a:gd name="T47" fmla="*/ 316 h 415"/>
                  <a:gd name="T48" fmla="*/ 174 w 372"/>
                  <a:gd name="T49" fmla="*/ 310 h 415"/>
                  <a:gd name="T50" fmla="*/ 60 w 372"/>
                  <a:gd name="T51" fmla="*/ 304 h 415"/>
                  <a:gd name="T52" fmla="*/ 174 w 372"/>
                  <a:gd name="T53" fmla="*/ 293 h 415"/>
                  <a:gd name="T54" fmla="*/ 24 w 372"/>
                  <a:gd name="T55" fmla="*/ 326 h 415"/>
                  <a:gd name="T56" fmla="*/ 143 w 372"/>
                  <a:gd name="T57" fmla="*/ 294 h 415"/>
                  <a:gd name="T58" fmla="*/ 96 w 372"/>
                  <a:gd name="T59" fmla="*/ 302 h 415"/>
                  <a:gd name="T60" fmla="*/ 86 w 372"/>
                  <a:gd name="T61" fmla="*/ 314 h 415"/>
                  <a:gd name="T62" fmla="*/ 97 w 372"/>
                  <a:gd name="T63" fmla="*/ 292 h 415"/>
                  <a:gd name="T64" fmla="*/ 118 w 372"/>
                  <a:gd name="T65" fmla="*/ 309 h 415"/>
                  <a:gd name="T66" fmla="*/ 131 w 372"/>
                  <a:gd name="T67" fmla="*/ 291 h 415"/>
                  <a:gd name="T68" fmla="*/ 181 w 372"/>
                  <a:gd name="T69" fmla="*/ 312 h 415"/>
                  <a:gd name="T70" fmla="*/ 267 w 372"/>
                  <a:gd name="T71" fmla="*/ 288 h 415"/>
                  <a:gd name="T72" fmla="*/ 272 w 372"/>
                  <a:gd name="T73" fmla="*/ 287 h 415"/>
                  <a:gd name="T74" fmla="*/ 181 w 372"/>
                  <a:gd name="T75" fmla="*/ 283 h 415"/>
                  <a:gd name="T76" fmla="*/ 309 w 372"/>
                  <a:gd name="T77" fmla="*/ 279 h 415"/>
                  <a:gd name="T78" fmla="*/ 31 w 372"/>
                  <a:gd name="T79" fmla="*/ 265 h 415"/>
                  <a:gd name="T80" fmla="*/ 53 w 372"/>
                  <a:gd name="T81" fmla="*/ 254 h 415"/>
                  <a:gd name="T82" fmla="*/ 90 w 372"/>
                  <a:gd name="T83" fmla="*/ 267 h 415"/>
                  <a:gd name="T84" fmla="*/ 97 w 372"/>
                  <a:gd name="T85" fmla="*/ 277 h 415"/>
                  <a:gd name="T86" fmla="*/ 125 w 372"/>
                  <a:gd name="T87" fmla="*/ 285 h 415"/>
                  <a:gd name="T88" fmla="*/ 174 w 372"/>
                  <a:gd name="T89" fmla="*/ 283 h 415"/>
                  <a:gd name="T90" fmla="*/ 245 w 372"/>
                  <a:gd name="T91" fmla="*/ 243 h 415"/>
                  <a:gd name="T92" fmla="*/ 303 w 372"/>
                  <a:gd name="T93" fmla="*/ 279 h 415"/>
                  <a:gd name="T94" fmla="*/ 92 w 372"/>
                  <a:gd name="T95" fmla="*/ 238 h 415"/>
                  <a:gd name="T96" fmla="*/ 54 w 372"/>
                  <a:gd name="T97" fmla="*/ 215 h 415"/>
                  <a:gd name="T98" fmla="*/ 79 w 372"/>
                  <a:gd name="T99" fmla="*/ 207 h 415"/>
                  <a:gd name="T100" fmla="*/ 181 w 372"/>
                  <a:gd name="T101" fmla="*/ 239 h 415"/>
                  <a:gd name="T102" fmla="*/ 257 w 372"/>
                  <a:gd name="T103" fmla="*/ 192 h 415"/>
                  <a:gd name="T104" fmla="*/ 53 w 372"/>
                  <a:gd name="T105" fmla="*/ 194 h 415"/>
                  <a:gd name="T106" fmla="*/ 143 w 372"/>
                  <a:gd name="T107" fmla="*/ 161 h 415"/>
                  <a:gd name="T108" fmla="*/ 207 w 372"/>
                  <a:gd name="T109" fmla="*/ 177 h 415"/>
                  <a:gd name="T110" fmla="*/ 67 w 372"/>
                  <a:gd name="T111" fmla="*/ 141 h 415"/>
                  <a:gd name="T112" fmla="*/ 143 w 372"/>
                  <a:gd name="T113" fmla="*/ 117 h 415"/>
                  <a:gd name="T114" fmla="*/ 111 w 372"/>
                  <a:gd name="T115" fmla="*/ 94 h 415"/>
                  <a:gd name="T116" fmla="*/ 150 w 372"/>
                  <a:gd name="T117" fmla="*/ 110 h 415"/>
                  <a:gd name="T118" fmla="*/ 142 w 372"/>
                  <a:gd name="T119" fmla="*/ 58 h 415"/>
                  <a:gd name="T120" fmla="*/ 200 w 372"/>
                  <a:gd name="T121" fmla="*/ 50 h 415"/>
                  <a:gd name="T122" fmla="*/ 208 w 372"/>
                  <a:gd name="T123" fmla="*/ 19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415">
                    <a:moveTo>
                      <a:pt x="81" y="406"/>
                    </a:moveTo>
                    <a:cubicBezTo>
                      <a:pt x="75" y="405"/>
                      <a:pt x="69" y="403"/>
                      <a:pt x="64" y="401"/>
                    </a:cubicBezTo>
                    <a:lnTo>
                      <a:pt x="66" y="397"/>
                    </a:lnTo>
                    <a:cubicBezTo>
                      <a:pt x="71" y="399"/>
                      <a:pt x="76" y="401"/>
                      <a:pt x="82" y="402"/>
                    </a:cubicBezTo>
                    <a:lnTo>
                      <a:pt x="81" y="406"/>
                    </a:lnTo>
                    <a:close/>
                    <a:moveTo>
                      <a:pt x="63" y="400"/>
                    </a:moveTo>
                    <a:cubicBezTo>
                      <a:pt x="58" y="398"/>
                      <a:pt x="53" y="395"/>
                      <a:pt x="48" y="391"/>
                    </a:cubicBezTo>
                    <a:lnTo>
                      <a:pt x="50" y="388"/>
                    </a:lnTo>
                    <a:cubicBezTo>
                      <a:pt x="55" y="391"/>
                      <a:pt x="60" y="394"/>
                      <a:pt x="65" y="396"/>
                    </a:cubicBezTo>
                    <a:lnTo>
                      <a:pt x="63" y="400"/>
                    </a:lnTo>
                    <a:close/>
                    <a:moveTo>
                      <a:pt x="47" y="391"/>
                    </a:moveTo>
                    <a:cubicBezTo>
                      <a:pt x="42" y="387"/>
                      <a:pt x="38" y="383"/>
                      <a:pt x="34" y="379"/>
                    </a:cubicBezTo>
                    <a:lnTo>
                      <a:pt x="37" y="376"/>
                    </a:lnTo>
                    <a:cubicBezTo>
                      <a:pt x="41" y="380"/>
                      <a:pt x="45" y="384"/>
                      <a:pt x="49" y="387"/>
                    </a:cubicBezTo>
                    <a:lnTo>
                      <a:pt x="47" y="391"/>
                    </a:lnTo>
                    <a:close/>
                    <a:moveTo>
                      <a:pt x="89" y="374"/>
                    </a:moveTo>
                    <a:lnTo>
                      <a:pt x="88" y="374"/>
                    </a:lnTo>
                    <a:lnTo>
                      <a:pt x="83" y="395"/>
                    </a:lnTo>
                    <a:cubicBezTo>
                      <a:pt x="78" y="394"/>
                      <a:pt x="74" y="392"/>
                      <a:pt x="69" y="390"/>
                    </a:cubicBezTo>
                    <a:lnTo>
                      <a:pt x="76" y="374"/>
                    </a:lnTo>
                    <a:lnTo>
                      <a:pt x="75" y="374"/>
                    </a:lnTo>
                    <a:lnTo>
                      <a:pt x="68" y="390"/>
                    </a:lnTo>
                    <a:cubicBezTo>
                      <a:pt x="63" y="387"/>
                      <a:pt x="59" y="385"/>
                      <a:pt x="55" y="382"/>
                    </a:cubicBezTo>
                    <a:lnTo>
                      <a:pt x="61" y="374"/>
                    </a:lnTo>
                    <a:lnTo>
                      <a:pt x="59" y="374"/>
                    </a:lnTo>
                    <a:lnTo>
                      <a:pt x="54" y="381"/>
                    </a:lnTo>
                    <a:cubicBezTo>
                      <a:pt x="51" y="379"/>
                      <a:pt x="48" y="376"/>
                      <a:pt x="45" y="374"/>
                    </a:cubicBezTo>
                    <a:lnTo>
                      <a:pt x="35" y="374"/>
                    </a:lnTo>
                    <a:cubicBezTo>
                      <a:pt x="35" y="374"/>
                      <a:pt x="36" y="375"/>
                      <a:pt x="36" y="375"/>
                    </a:cubicBezTo>
                    <a:lnTo>
                      <a:pt x="33" y="378"/>
                    </a:lnTo>
                    <a:cubicBezTo>
                      <a:pt x="32" y="377"/>
                      <a:pt x="30" y="375"/>
                      <a:pt x="29" y="374"/>
                    </a:cubicBezTo>
                    <a:lnTo>
                      <a:pt x="18" y="374"/>
                    </a:lnTo>
                    <a:cubicBezTo>
                      <a:pt x="31" y="394"/>
                      <a:pt x="52" y="408"/>
                      <a:pt x="76" y="415"/>
                    </a:cubicBezTo>
                    <a:lnTo>
                      <a:pt x="97" y="414"/>
                    </a:lnTo>
                    <a:lnTo>
                      <a:pt x="97" y="409"/>
                    </a:lnTo>
                    <a:cubicBezTo>
                      <a:pt x="92" y="408"/>
                      <a:pt x="87" y="408"/>
                      <a:pt x="82" y="407"/>
                    </a:cubicBezTo>
                    <a:lnTo>
                      <a:pt x="83" y="403"/>
                    </a:lnTo>
                    <a:cubicBezTo>
                      <a:pt x="88" y="404"/>
                      <a:pt x="92" y="404"/>
                      <a:pt x="97" y="404"/>
                    </a:cubicBezTo>
                    <a:lnTo>
                      <a:pt x="97" y="397"/>
                    </a:lnTo>
                    <a:cubicBezTo>
                      <a:pt x="93" y="397"/>
                      <a:pt x="89" y="396"/>
                      <a:pt x="85" y="395"/>
                    </a:cubicBezTo>
                    <a:lnTo>
                      <a:pt x="89" y="374"/>
                    </a:lnTo>
                    <a:close/>
                    <a:moveTo>
                      <a:pt x="120" y="407"/>
                    </a:moveTo>
                    <a:lnTo>
                      <a:pt x="119" y="403"/>
                    </a:lnTo>
                    <a:cubicBezTo>
                      <a:pt x="125" y="402"/>
                      <a:pt x="130" y="400"/>
                      <a:pt x="135" y="398"/>
                    </a:cubicBezTo>
                    <a:lnTo>
                      <a:pt x="137" y="402"/>
                    </a:lnTo>
                    <a:cubicBezTo>
                      <a:pt x="131" y="404"/>
                      <a:pt x="126" y="406"/>
                      <a:pt x="120" y="407"/>
                    </a:cubicBezTo>
                    <a:close/>
                    <a:moveTo>
                      <a:pt x="138" y="401"/>
                    </a:moveTo>
                    <a:lnTo>
                      <a:pt x="136" y="397"/>
                    </a:lnTo>
                    <a:cubicBezTo>
                      <a:pt x="141" y="395"/>
                      <a:pt x="146" y="392"/>
                      <a:pt x="151" y="389"/>
                    </a:cubicBezTo>
                    <a:lnTo>
                      <a:pt x="153" y="392"/>
                    </a:lnTo>
                    <a:cubicBezTo>
                      <a:pt x="149" y="396"/>
                      <a:pt x="143" y="399"/>
                      <a:pt x="138" y="401"/>
                    </a:cubicBezTo>
                    <a:close/>
                    <a:moveTo>
                      <a:pt x="155" y="392"/>
                    </a:moveTo>
                    <a:lnTo>
                      <a:pt x="152" y="388"/>
                    </a:lnTo>
                    <a:cubicBezTo>
                      <a:pt x="157" y="385"/>
                      <a:pt x="161" y="381"/>
                      <a:pt x="165" y="377"/>
                    </a:cubicBezTo>
                    <a:lnTo>
                      <a:pt x="168" y="380"/>
                    </a:lnTo>
                    <a:cubicBezTo>
                      <a:pt x="164" y="384"/>
                      <a:pt x="159" y="388"/>
                      <a:pt x="155" y="392"/>
                    </a:cubicBezTo>
                    <a:close/>
                    <a:moveTo>
                      <a:pt x="186" y="372"/>
                    </a:moveTo>
                    <a:lnTo>
                      <a:pt x="174" y="372"/>
                    </a:lnTo>
                    <a:cubicBezTo>
                      <a:pt x="173" y="375"/>
                      <a:pt x="171" y="377"/>
                      <a:pt x="169" y="379"/>
                    </a:cubicBezTo>
                    <a:lnTo>
                      <a:pt x="166" y="376"/>
                    </a:lnTo>
                    <a:cubicBezTo>
                      <a:pt x="167" y="375"/>
                      <a:pt x="168" y="374"/>
                      <a:pt x="169" y="372"/>
                    </a:cubicBezTo>
                    <a:lnTo>
                      <a:pt x="159" y="373"/>
                    </a:lnTo>
                    <a:cubicBezTo>
                      <a:pt x="155" y="376"/>
                      <a:pt x="152" y="379"/>
                      <a:pt x="148" y="382"/>
                    </a:cubicBezTo>
                    <a:lnTo>
                      <a:pt x="141" y="373"/>
                    </a:lnTo>
                    <a:lnTo>
                      <a:pt x="139" y="373"/>
                    </a:lnTo>
                    <a:lnTo>
                      <a:pt x="147" y="383"/>
                    </a:lnTo>
                    <a:cubicBezTo>
                      <a:pt x="142" y="386"/>
                      <a:pt x="138" y="388"/>
                      <a:pt x="133" y="390"/>
                    </a:cubicBezTo>
                    <a:lnTo>
                      <a:pt x="126" y="373"/>
                    </a:lnTo>
                    <a:lnTo>
                      <a:pt x="124" y="373"/>
                    </a:lnTo>
                    <a:lnTo>
                      <a:pt x="132" y="391"/>
                    </a:lnTo>
                    <a:cubicBezTo>
                      <a:pt x="127" y="393"/>
                      <a:pt x="122" y="394"/>
                      <a:pt x="117" y="395"/>
                    </a:cubicBezTo>
                    <a:lnTo>
                      <a:pt x="113" y="373"/>
                    </a:lnTo>
                    <a:lnTo>
                      <a:pt x="111" y="373"/>
                    </a:lnTo>
                    <a:lnTo>
                      <a:pt x="116" y="396"/>
                    </a:lnTo>
                    <a:cubicBezTo>
                      <a:pt x="112" y="396"/>
                      <a:pt x="108" y="397"/>
                      <a:pt x="104" y="397"/>
                    </a:cubicBezTo>
                    <a:lnTo>
                      <a:pt x="104" y="404"/>
                    </a:lnTo>
                    <a:cubicBezTo>
                      <a:pt x="109" y="404"/>
                      <a:pt x="113" y="404"/>
                      <a:pt x="118" y="403"/>
                    </a:cubicBezTo>
                    <a:lnTo>
                      <a:pt x="119" y="407"/>
                    </a:lnTo>
                    <a:cubicBezTo>
                      <a:pt x="114" y="408"/>
                      <a:pt x="109" y="409"/>
                      <a:pt x="104" y="409"/>
                    </a:cubicBezTo>
                    <a:lnTo>
                      <a:pt x="104" y="414"/>
                    </a:lnTo>
                    <a:lnTo>
                      <a:pt x="128" y="414"/>
                    </a:lnTo>
                    <a:cubicBezTo>
                      <a:pt x="152" y="408"/>
                      <a:pt x="172" y="392"/>
                      <a:pt x="186" y="372"/>
                    </a:cubicBezTo>
                    <a:close/>
                    <a:moveTo>
                      <a:pt x="212" y="372"/>
                    </a:moveTo>
                    <a:lnTo>
                      <a:pt x="200" y="372"/>
                    </a:lnTo>
                    <a:cubicBezTo>
                      <a:pt x="199" y="375"/>
                      <a:pt x="199" y="379"/>
                      <a:pt x="199" y="383"/>
                    </a:cubicBezTo>
                    <a:cubicBezTo>
                      <a:pt x="199" y="394"/>
                      <a:pt x="204" y="404"/>
                      <a:pt x="213" y="411"/>
                    </a:cubicBezTo>
                    <a:lnTo>
                      <a:pt x="213" y="395"/>
                    </a:lnTo>
                    <a:cubicBezTo>
                      <a:pt x="211" y="392"/>
                      <a:pt x="209" y="387"/>
                      <a:pt x="209" y="383"/>
                    </a:cubicBezTo>
                    <a:cubicBezTo>
                      <a:pt x="209" y="382"/>
                      <a:pt x="209" y="380"/>
                      <a:pt x="210" y="379"/>
                    </a:cubicBezTo>
                    <a:lnTo>
                      <a:pt x="211" y="379"/>
                    </a:lnTo>
                    <a:lnTo>
                      <a:pt x="212" y="379"/>
                    </a:lnTo>
                    <a:cubicBezTo>
                      <a:pt x="212" y="379"/>
                      <a:pt x="213" y="379"/>
                      <a:pt x="213" y="379"/>
                    </a:cubicBezTo>
                    <a:lnTo>
                      <a:pt x="213" y="373"/>
                    </a:lnTo>
                    <a:lnTo>
                      <a:pt x="212" y="372"/>
                    </a:lnTo>
                    <a:cubicBezTo>
                      <a:pt x="212" y="372"/>
                      <a:pt x="212" y="372"/>
                      <a:pt x="212" y="372"/>
                    </a:cubicBezTo>
                    <a:close/>
                    <a:moveTo>
                      <a:pt x="233" y="371"/>
                    </a:moveTo>
                    <a:lnTo>
                      <a:pt x="231" y="371"/>
                    </a:lnTo>
                    <a:cubicBezTo>
                      <a:pt x="231" y="372"/>
                      <a:pt x="231" y="372"/>
                      <a:pt x="231" y="372"/>
                    </a:cubicBezTo>
                    <a:lnTo>
                      <a:pt x="231" y="373"/>
                    </a:lnTo>
                    <a:cubicBezTo>
                      <a:pt x="228" y="373"/>
                      <a:pt x="226" y="375"/>
                      <a:pt x="225" y="377"/>
                    </a:cubicBezTo>
                    <a:lnTo>
                      <a:pt x="225" y="377"/>
                    </a:lnTo>
                    <a:lnTo>
                      <a:pt x="224" y="377"/>
                    </a:lnTo>
                    <a:cubicBezTo>
                      <a:pt x="223" y="377"/>
                      <a:pt x="221" y="377"/>
                      <a:pt x="219" y="376"/>
                    </a:cubicBezTo>
                    <a:lnTo>
                      <a:pt x="219" y="381"/>
                    </a:lnTo>
                    <a:cubicBezTo>
                      <a:pt x="221" y="382"/>
                      <a:pt x="222" y="382"/>
                      <a:pt x="222" y="383"/>
                    </a:cubicBezTo>
                    <a:lnTo>
                      <a:pt x="223" y="384"/>
                    </a:lnTo>
                    <a:cubicBezTo>
                      <a:pt x="223" y="386"/>
                      <a:pt x="224" y="388"/>
                      <a:pt x="226" y="390"/>
                    </a:cubicBezTo>
                    <a:lnTo>
                      <a:pt x="225" y="392"/>
                    </a:lnTo>
                    <a:cubicBezTo>
                      <a:pt x="224" y="393"/>
                      <a:pt x="221" y="399"/>
                      <a:pt x="219" y="400"/>
                    </a:cubicBezTo>
                    <a:lnTo>
                      <a:pt x="219" y="413"/>
                    </a:lnTo>
                    <a:lnTo>
                      <a:pt x="233" y="413"/>
                    </a:lnTo>
                    <a:lnTo>
                      <a:pt x="233" y="407"/>
                    </a:lnTo>
                    <a:cubicBezTo>
                      <a:pt x="229" y="407"/>
                      <a:pt x="226" y="406"/>
                      <a:pt x="223" y="405"/>
                    </a:cubicBezTo>
                    <a:lnTo>
                      <a:pt x="223" y="403"/>
                    </a:lnTo>
                    <a:cubicBezTo>
                      <a:pt x="224" y="401"/>
                      <a:pt x="228" y="395"/>
                      <a:pt x="230" y="394"/>
                    </a:cubicBezTo>
                    <a:lnTo>
                      <a:pt x="232" y="393"/>
                    </a:lnTo>
                    <a:lnTo>
                      <a:pt x="233" y="394"/>
                    </a:lnTo>
                    <a:lnTo>
                      <a:pt x="233" y="371"/>
                    </a:lnTo>
                    <a:close/>
                    <a:moveTo>
                      <a:pt x="251" y="401"/>
                    </a:moveTo>
                    <a:lnTo>
                      <a:pt x="250" y="400"/>
                    </a:lnTo>
                    <a:cubicBezTo>
                      <a:pt x="249" y="398"/>
                      <a:pt x="244" y="393"/>
                      <a:pt x="244" y="390"/>
                    </a:cubicBezTo>
                    <a:cubicBezTo>
                      <a:pt x="244" y="390"/>
                      <a:pt x="244" y="389"/>
                      <a:pt x="244" y="388"/>
                    </a:cubicBezTo>
                    <a:cubicBezTo>
                      <a:pt x="244" y="387"/>
                      <a:pt x="245" y="385"/>
                      <a:pt x="245" y="383"/>
                    </a:cubicBezTo>
                    <a:lnTo>
                      <a:pt x="247" y="382"/>
                    </a:lnTo>
                    <a:cubicBezTo>
                      <a:pt x="248" y="381"/>
                      <a:pt x="254" y="379"/>
                      <a:pt x="256" y="379"/>
                    </a:cubicBezTo>
                    <a:lnTo>
                      <a:pt x="257" y="379"/>
                    </a:lnTo>
                    <a:lnTo>
                      <a:pt x="258" y="379"/>
                    </a:lnTo>
                    <a:cubicBezTo>
                      <a:pt x="259" y="380"/>
                      <a:pt x="259" y="382"/>
                      <a:pt x="259" y="383"/>
                    </a:cubicBezTo>
                    <a:cubicBezTo>
                      <a:pt x="259" y="390"/>
                      <a:pt x="256" y="396"/>
                      <a:pt x="251" y="401"/>
                    </a:cubicBezTo>
                    <a:close/>
                    <a:moveTo>
                      <a:pt x="267" y="371"/>
                    </a:moveTo>
                    <a:lnTo>
                      <a:pt x="256" y="371"/>
                    </a:lnTo>
                    <a:cubicBezTo>
                      <a:pt x="256" y="372"/>
                      <a:pt x="256" y="372"/>
                      <a:pt x="257" y="373"/>
                    </a:cubicBezTo>
                    <a:lnTo>
                      <a:pt x="255" y="374"/>
                    </a:lnTo>
                    <a:cubicBezTo>
                      <a:pt x="253" y="375"/>
                      <a:pt x="247" y="377"/>
                      <a:pt x="245" y="377"/>
                    </a:cubicBezTo>
                    <a:lnTo>
                      <a:pt x="244" y="377"/>
                    </a:lnTo>
                    <a:lnTo>
                      <a:pt x="247" y="371"/>
                    </a:lnTo>
                    <a:lnTo>
                      <a:pt x="240" y="371"/>
                    </a:lnTo>
                    <a:lnTo>
                      <a:pt x="240" y="394"/>
                    </a:lnTo>
                    <a:lnTo>
                      <a:pt x="240" y="394"/>
                    </a:lnTo>
                    <a:cubicBezTo>
                      <a:pt x="241" y="396"/>
                      <a:pt x="246" y="401"/>
                      <a:pt x="246" y="403"/>
                    </a:cubicBezTo>
                    <a:lnTo>
                      <a:pt x="246" y="405"/>
                    </a:lnTo>
                    <a:cubicBezTo>
                      <a:pt x="244" y="406"/>
                      <a:pt x="242" y="406"/>
                      <a:pt x="240" y="407"/>
                    </a:cubicBezTo>
                    <a:lnTo>
                      <a:pt x="240" y="413"/>
                    </a:lnTo>
                    <a:lnTo>
                      <a:pt x="252" y="413"/>
                    </a:lnTo>
                    <a:cubicBezTo>
                      <a:pt x="262" y="407"/>
                      <a:pt x="269" y="396"/>
                      <a:pt x="269" y="383"/>
                    </a:cubicBezTo>
                    <a:cubicBezTo>
                      <a:pt x="269" y="379"/>
                      <a:pt x="269" y="375"/>
                      <a:pt x="267" y="371"/>
                    </a:cubicBezTo>
                    <a:close/>
                    <a:moveTo>
                      <a:pt x="344" y="370"/>
                    </a:moveTo>
                    <a:lnTo>
                      <a:pt x="284" y="371"/>
                    </a:lnTo>
                    <a:cubicBezTo>
                      <a:pt x="284" y="372"/>
                      <a:pt x="284" y="372"/>
                      <a:pt x="284" y="373"/>
                    </a:cubicBezTo>
                    <a:cubicBezTo>
                      <a:pt x="284" y="374"/>
                      <a:pt x="285" y="375"/>
                      <a:pt x="285" y="375"/>
                    </a:cubicBezTo>
                    <a:lnTo>
                      <a:pt x="285" y="376"/>
                    </a:lnTo>
                    <a:lnTo>
                      <a:pt x="285" y="383"/>
                    </a:lnTo>
                    <a:cubicBezTo>
                      <a:pt x="285" y="383"/>
                      <a:pt x="287" y="383"/>
                      <a:pt x="290" y="383"/>
                    </a:cubicBezTo>
                    <a:lnTo>
                      <a:pt x="290" y="384"/>
                    </a:lnTo>
                    <a:lnTo>
                      <a:pt x="288" y="385"/>
                    </a:lnTo>
                    <a:lnTo>
                      <a:pt x="291" y="394"/>
                    </a:lnTo>
                    <a:lnTo>
                      <a:pt x="293" y="393"/>
                    </a:lnTo>
                    <a:lnTo>
                      <a:pt x="295" y="397"/>
                    </a:lnTo>
                    <a:lnTo>
                      <a:pt x="333" y="384"/>
                    </a:lnTo>
                    <a:lnTo>
                      <a:pt x="331" y="381"/>
                    </a:lnTo>
                    <a:lnTo>
                      <a:pt x="337" y="379"/>
                    </a:lnTo>
                    <a:lnTo>
                      <a:pt x="335" y="374"/>
                    </a:lnTo>
                    <a:cubicBezTo>
                      <a:pt x="338" y="373"/>
                      <a:pt x="341" y="372"/>
                      <a:pt x="344" y="372"/>
                    </a:cubicBezTo>
                    <a:lnTo>
                      <a:pt x="344" y="370"/>
                    </a:lnTo>
                    <a:close/>
                    <a:moveTo>
                      <a:pt x="352" y="369"/>
                    </a:moveTo>
                    <a:lnTo>
                      <a:pt x="351" y="369"/>
                    </a:lnTo>
                    <a:lnTo>
                      <a:pt x="351" y="370"/>
                    </a:lnTo>
                    <a:cubicBezTo>
                      <a:pt x="351" y="370"/>
                      <a:pt x="352" y="370"/>
                      <a:pt x="352" y="369"/>
                    </a:cubicBezTo>
                    <a:close/>
                    <a:moveTo>
                      <a:pt x="79" y="364"/>
                    </a:moveTo>
                    <a:lnTo>
                      <a:pt x="78" y="367"/>
                    </a:lnTo>
                    <a:lnTo>
                      <a:pt x="79" y="367"/>
                    </a:lnTo>
                    <a:lnTo>
                      <a:pt x="79" y="364"/>
                    </a:lnTo>
                    <a:close/>
                    <a:moveTo>
                      <a:pt x="150" y="362"/>
                    </a:moveTo>
                    <a:lnTo>
                      <a:pt x="150" y="363"/>
                    </a:lnTo>
                    <a:lnTo>
                      <a:pt x="153" y="366"/>
                    </a:lnTo>
                    <a:lnTo>
                      <a:pt x="155" y="366"/>
                    </a:lnTo>
                    <a:lnTo>
                      <a:pt x="150" y="362"/>
                    </a:lnTo>
                    <a:close/>
                    <a:moveTo>
                      <a:pt x="209" y="358"/>
                    </a:moveTo>
                    <a:cubicBezTo>
                      <a:pt x="207" y="360"/>
                      <a:pt x="205" y="363"/>
                      <a:pt x="203" y="365"/>
                    </a:cubicBezTo>
                    <a:lnTo>
                      <a:pt x="209" y="365"/>
                    </a:lnTo>
                    <a:lnTo>
                      <a:pt x="209" y="358"/>
                    </a:lnTo>
                    <a:close/>
                    <a:moveTo>
                      <a:pt x="60" y="353"/>
                    </a:moveTo>
                    <a:lnTo>
                      <a:pt x="50" y="363"/>
                    </a:lnTo>
                    <a:lnTo>
                      <a:pt x="50" y="365"/>
                    </a:lnTo>
                    <a:lnTo>
                      <a:pt x="60" y="355"/>
                    </a:lnTo>
                    <a:lnTo>
                      <a:pt x="60" y="353"/>
                    </a:lnTo>
                    <a:close/>
                    <a:moveTo>
                      <a:pt x="125" y="350"/>
                    </a:moveTo>
                    <a:lnTo>
                      <a:pt x="125" y="353"/>
                    </a:lnTo>
                    <a:lnTo>
                      <a:pt x="135" y="366"/>
                    </a:lnTo>
                    <a:lnTo>
                      <a:pt x="136" y="366"/>
                    </a:lnTo>
                    <a:lnTo>
                      <a:pt x="125" y="350"/>
                    </a:lnTo>
                    <a:close/>
                    <a:moveTo>
                      <a:pt x="43" y="350"/>
                    </a:moveTo>
                    <a:lnTo>
                      <a:pt x="32" y="357"/>
                    </a:lnTo>
                    <a:cubicBezTo>
                      <a:pt x="32" y="356"/>
                      <a:pt x="31" y="355"/>
                      <a:pt x="31" y="354"/>
                    </a:cubicBezTo>
                    <a:lnTo>
                      <a:pt x="31" y="367"/>
                    </a:lnTo>
                    <a:lnTo>
                      <a:pt x="39" y="367"/>
                    </a:lnTo>
                    <a:cubicBezTo>
                      <a:pt x="37" y="364"/>
                      <a:pt x="35" y="361"/>
                      <a:pt x="33" y="358"/>
                    </a:cubicBezTo>
                    <a:lnTo>
                      <a:pt x="43" y="352"/>
                    </a:lnTo>
                    <a:lnTo>
                      <a:pt x="43" y="350"/>
                    </a:lnTo>
                    <a:close/>
                    <a:moveTo>
                      <a:pt x="234" y="348"/>
                    </a:moveTo>
                    <a:cubicBezTo>
                      <a:pt x="227" y="348"/>
                      <a:pt x="221" y="349"/>
                      <a:pt x="215" y="353"/>
                    </a:cubicBezTo>
                    <a:lnTo>
                      <a:pt x="215" y="365"/>
                    </a:lnTo>
                    <a:lnTo>
                      <a:pt x="217" y="365"/>
                    </a:lnTo>
                    <a:cubicBezTo>
                      <a:pt x="221" y="362"/>
                      <a:pt x="225" y="359"/>
                      <a:pt x="231" y="358"/>
                    </a:cubicBezTo>
                    <a:cubicBezTo>
                      <a:pt x="231" y="359"/>
                      <a:pt x="232" y="360"/>
                      <a:pt x="232" y="361"/>
                    </a:cubicBezTo>
                    <a:cubicBezTo>
                      <a:pt x="232" y="362"/>
                      <a:pt x="232" y="363"/>
                      <a:pt x="232" y="365"/>
                    </a:cubicBezTo>
                    <a:lnTo>
                      <a:pt x="236" y="365"/>
                    </a:lnTo>
                    <a:cubicBezTo>
                      <a:pt x="236" y="363"/>
                      <a:pt x="236" y="361"/>
                      <a:pt x="237" y="361"/>
                    </a:cubicBezTo>
                    <a:lnTo>
                      <a:pt x="238" y="358"/>
                    </a:lnTo>
                    <a:cubicBezTo>
                      <a:pt x="238" y="359"/>
                      <a:pt x="238" y="359"/>
                      <a:pt x="239" y="359"/>
                    </a:cubicBezTo>
                    <a:lnTo>
                      <a:pt x="239" y="348"/>
                    </a:lnTo>
                    <a:cubicBezTo>
                      <a:pt x="237" y="348"/>
                      <a:pt x="236" y="348"/>
                      <a:pt x="234" y="348"/>
                    </a:cubicBezTo>
                    <a:close/>
                    <a:moveTo>
                      <a:pt x="79" y="346"/>
                    </a:moveTo>
                    <a:lnTo>
                      <a:pt x="67" y="363"/>
                    </a:lnTo>
                    <a:lnTo>
                      <a:pt x="67" y="365"/>
                    </a:lnTo>
                    <a:lnTo>
                      <a:pt x="79" y="349"/>
                    </a:lnTo>
                    <a:lnTo>
                      <a:pt x="79" y="346"/>
                    </a:lnTo>
                    <a:close/>
                    <a:moveTo>
                      <a:pt x="150" y="346"/>
                    </a:moveTo>
                    <a:lnTo>
                      <a:pt x="150" y="347"/>
                    </a:lnTo>
                    <a:lnTo>
                      <a:pt x="169" y="359"/>
                    </a:lnTo>
                    <a:cubicBezTo>
                      <a:pt x="168" y="361"/>
                      <a:pt x="166" y="364"/>
                      <a:pt x="164" y="366"/>
                    </a:cubicBezTo>
                    <a:lnTo>
                      <a:pt x="174" y="366"/>
                    </a:lnTo>
                    <a:cubicBezTo>
                      <a:pt x="174" y="365"/>
                      <a:pt x="174" y="365"/>
                      <a:pt x="174" y="365"/>
                    </a:cubicBezTo>
                    <a:lnTo>
                      <a:pt x="174" y="349"/>
                    </a:lnTo>
                    <a:cubicBezTo>
                      <a:pt x="173" y="352"/>
                      <a:pt x="172" y="355"/>
                      <a:pt x="170" y="358"/>
                    </a:cubicBezTo>
                    <a:lnTo>
                      <a:pt x="150" y="346"/>
                    </a:lnTo>
                    <a:close/>
                    <a:moveTo>
                      <a:pt x="60" y="340"/>
                    </a:moveTo>
                    <a:lnTo>
                      <a:pt x="50" y="347"/>
                    </a:lnTo>
                    <a:lnTo>
                      <a:pt x="50" y="348"/>
                    </a:lnTo>
                    <a:lnTo>
                      <a:pt x="60" y="342"/>
                    </a:lnTo>
                    <a:lnTo>
                      <a:pt x="60" y="340"/>
                    </a:lnTo>
                    <a:close/>
                    <a:moveTo>
                      <a:pt x="125" y="339"/>
                    </a:moveTo>
                    <a:lnTo>
                      <a:pt x="125" y="341"/>
                    </a:lnTo>
                    <a:lnTo>
                      <a:pt x="143" y="358"/>
                    </a:lnTo>
                    <a:lnTo>
                      <a:pt x="143" y="356"/>
                    </a:lnTo>
                    <a:lnTo>
                      <a:pt x="125" y="339"/>
                    </a:lnTo>
                    <a:close/>
                    <a:moveTo>
                      <a:pt x="79" y="336"/>
                    </a:moveTo>
                    <a:lnTo>
                      <a:pt x="67" y="347"/>
                    </a:lnTo>
                    <a:lnTo>
                      <a:pt x="67" y="349"/>
                    </a:lnTo>
                    <a:lnTo>
                      <a:pt x="79" y="338"/>
                    </a:lnTo>
                    <a:lnTo>
                      <a:pt x="79" y="336"/>
                    </a:lnTo>
                    <a:close/>
                    <a:moveTo>
                      <a:pt x="43" y="336"/>
                    </a:moveTo>
                    <a:lnTo>
                      <a:pt x="31" y="340"/>
                    </a:lnTo>
                    <a:lnTo>
                      <a:pt x="31" y="341"/>
                    </a:lnTo>
                    <a:lnTo>
                      <a:pt x="43" y="337"/>
                    </a:lnTo>
                    <a:lnTo>
                      <a:pt x="43" y="336"/>
                    </a:lnTo>
                    <a:close/>
                    <a:moveTo>
                      <a:pt x="150" y="333"/>
                    </a:moveTo>
                    <a:lnTo>
                      <a:pt x="150" y="335"/>
                    </a:lnTo>
                    <a:lnTo>
                      <a:pt x="174" y="343"/>
                    </a:lnTo>
                    <a:lnTo>
                      <a:pt x="174" y="341"/>
                    </a:lnTo>
                    <a:lnTo>
                      <a:pt x="150" y="333"/>
                    </a:lnTo>
                    <a:close/>
                    <a:moveTo>
                      <a:pt x="5" y="333"/>
                    </a:moveTo>
                    <a:lnTo>
                      <a:pt x="2" y="333"/>
                    </a:lnTo>
                    <a:cubicBezTo>
                      <a:pt x="3" y="338"/>
                      <a:pt x="4" y="343"/>
                      <a:pt x="5" y="348"/>
                    </a:cubicBezTo>
                    <a:lnTo>
                      <a:pt x="5" y="333"/>
                    </a:lnTo>
                    <a:close/>
                    <a:moveTo>
                      <a:pt x="23" y="333"/>
                    </a:moveTo>
                    <a:cubicBezTo>
                      <a:pt x="20" y="333"/>
                      <a:pt x="18" y="333"/>
                      <a:pt x="15" y="333"/>
                    </a:cubicBezTo>
                    <a:cubicBezTo>
                      <a:pt x="16" y="337"/>
                      <a:pt x="17" y="340"/>
                      <a:pt x="18" y="344"/>
                    </a:cubicBezTo>
                    <a:lnTo>
                      <a:pt x="14" y="345"/>
                    </a:lnTo>
                    <a:cubicBezTo>
                      <a:pt x="13" y="343"/>
                      <a:pt x="13" y="340"/>
                      <a:pt x="12" y="338"/>
                    </a:cubicBezTo>
                    <a:lnTo>
                      <a:pt x="12" y="364"/>
                    </a:lnTo>
                    <a:cubicBezTo>
                      <a:pt x="13" y="365"/>
                      <a:pt x="13" y="366"/>
                      <a:pt x="14" y="367"/>
                    </a:cubicBezTo>
                    <a:lnTo>
                      <a:pt x="24" y="367"/>
                    </a:lnTo>
                    <a:lnTo>
                      <a:pt x="24" y="367"/>
                    </a:lnTo>
                    <a:cubicBezTo>
                      <a:pt x="24" y="366"/>
                      <a:pt x="23" y="365"/>
                      <a:pt x="22" y="364"/>
                    </a:cubicBezTo>
                    <a:lnTo>
                      <a:pt x="24" y="363"/>
                    </a:lnTo>
                    <a:lnTo>
                      <a:pt x="24" y="361"/>
                    </a:lnTo>
                    <a:lnTo>
                      <a:pt x="22" y="363"/>
                    </a:lnTo>
                    <a:cubicBezTo>
                      <a:pt x="19" y="358"/>
                      <a:pt x="16" y="352"/>
                      <a:pt x="14" y="347"/>
                    </a:cubicBezTo>
                    <a:lnTo>
                      <a:pt x="19" y="345"/>
                    </a:lnTo>
                    <a:cubicBezTo>
                      <a:pt x="20" y="350"/>
                      <a:pt x="22" y="354"/>
                      <a:pt x="24" y="358"/>
                    </a:cubicBezTo>
                    <a:lnTo>
                      <a:pt x="24" y="338"/>
                    </a:lnTo>
                    <a:cubicBezTo>
                      <a:pt x="24" y="336"/>
                      <a:pt x="23" y="334"/>
                      <a:pt x="23" y="333"/>
                    </a:cubicBezTo>
                    <a:close/>
                    <a:moveTo>
                      <a:pt x="58" y="332"/>
                    </a:moveTo>
                    <a:cubicBezTo>
                      <a:pt x="57" y="332"/>
                      <a:pt x="55" y="332"/>
                      <a:pt x="54" y="332"/>
                    </a:cubicBezTo>
                    <a:lnTo>
                      <a:pt x="50" y="334"/>
                    </a:lnTo>
                    <a:lnTo>
                      <a:pt x="50" y="335"/>
                    </a:lnTo>
                    <a:lnTo>
                      <a:pt x="58" y="332"/>
                    </a:lnTo>
                    <a:close/>
                    <a:moveTo>
                      <a:pt x="77" y="332"/>
                    </a:moveTo>
                    <a:lnTo>
                      <a:pt x="77" y="332"/>
                    </a:lnTo>
                    <a:cubicBezTo>
                      <a:pt x="76" y="332"/>
                      <a:pt x="75" y="332"/>
                      <a:pt x="74" y="332"/>
                    </a:cubicBezTo>
                    <a:lnTo>
                      <a:pt x="67" y="337"/>
                    </a:lnTo>
                    <a:lnTo>
                      <a:pt x="67" y="338"/>
                    </a:lnTo>
                    <a:lnTo>
                      <a:pt x="77" y="332"/>
                    </a:lnTo>
                    <a:close/>
                    <a:moveTo>
                      <a:pt x="86" y="332"/>
                    </a:moveTo>
                    <a:lnTo>
                      <a:pt x="86" y="332"/>
                    </a:lnTo>
                    <a:lnTo>
                      <a:pt x="86" y="332"/>
                    </a:lnTo>
                    <a:lnTo>
                      <a:pt x="86" y="332"/>
                    </a:lnTo>
                    <a:close/>
                    <a:moveTo>
                      <a:pt x="91" y="332"/>
                    </a:moveTo>
                    <a:cubicBezTo>
                      <a:pt x="91" y="332"/>
                      <a:pt x="90" y="332"/>
                      <a:pt x="89" y="332"/>
                    </a:cubicBezTo>
                    <a:lnTo>
                      <a:pt x="86" y="337"/>
                    </a:lnTo>
                    <a:lnTo>
                      <a:pt x="86" y="340"/>
                    </a:lnTo>
                    <a:lnTo>
                      <a:pt x="91" y="332"/>
                    </a:lnTo>
                    <a:close/>
                    <a:moveTo>
                      <a:pt x="95" y="332"/>
                    </a:moveTo>
                    <a:cubicBezTo>
                      <a:pt x="95" y="332"/>
                      <a:pt x="94" y="332"/>
                      <a:pt x="93" y="332"/>
                    </a:cubicBezTo>
                    <a:lnTo>
                      <a:pt x="86" y="350"/>
                    </a:lnTo>
                    <a:lnTo>
                      <a:pt x="86" y="353"/>
                    </a:lnTo>
                    <a:lnTo>
                      <a:pt x="95" y="332"/>
                    </a:lnTo>
                    <a:close/>
                    <a:moveTo>
                      <a:pt x="97" y="332"/>
                    </a:moveTo>
                    <a:cubicBezTo>
                      <a:pt x="97" y="332"/>
                      <a:pt x="96" y="332"/>
                      <a:pt x="95" y="332"/>
                    </a:cubicBezTo>
                    <a:lnTo>
                      <a:pt x="97" y="332"/>
                    </a:lnTo>
                    <a:lnTo>
                      <a:pt x="89" y="367"/>
                    </a:lnTo>
                    <a:lnTo>
                      <a:pt x="91" y="367"/>
                    </a:lnTo>
                    <a:lnTo>
                      <a:pt x="97" y="336"/>
                    </a:lnTo>
                    <a:lnTo>
                      <a:pt x="97" y="332"/>
                    </a:lnTo>
                    <a:close/>
                    <a:moveTo>
                      <a:pt x="125" y="331"/>
                    </a:moveTo>
                    <a:lnTo>
                      <a:pt x="125" y="333"/>
                    </a:lnTo>
                    <a:lnTo>
                      <a:pt x="143" y="344"/>
                    </a:lnTo>
                    <a:lnTo>
                      <a:pt x="143" y="342"/>
                    </a:lnTo>
                    <a:lnTo>
                      <a:pt x="125" y="331"/>
                    </a:lnTo>
                    <a:close/>
                    <a:moveTo>
                      <a:pt x="110" y="331"/>
                    </a:moveTo>
                    <a:lnTo>
                      <a:pt x="110" y="331"/>
                    </a:lnTo>
                    <a:cubicBezTo>
                      <a:pt x="108" y="331"/>
                      <a:pt x="105" y="331"/>
                      <a:pt x="104" y="331"/>
                    </a:cubicBezTo>
                    <a:lnTo>
                      <a:pt x="104" y="338"/>
                    </a:lnTo>
                    <a:lnTo>
                      <a:pt x="110" y="367"/>
                    </a:lnTo>
                    <a:lnTo>
                      <a:pt x="111" y="367"/>
                    </a:lnTo>
                    <a:lnTo>
                      <a:pt x="104" y="333"/>
                    </a:lnTo>
                    <a:lnTo>
                      <a:pt x="106" y="332"/>
                    </a:lnTo>
                    <a:lnTo>
                      <a:pt x="118" y="360"/>
                    </a:lnTo>
                    <a:lnTo>
                      <a:pt x="118" y="356"/>
                    </a:lnTo>
                    <a:lnTo>
                      <a:pt x="107" y="332"/>
                    </a:lnTo>
                    <a:lnTo>
                      <a:pt x="109" y="331"/>
                    </a:lnTo>
                    <a:lnTo>
                      <a:pt x="118" y="344"/>
                    </a:lnTo>
                    <a:lnTo>
                      <a:pt x="118" y="341"/>
                    </a:lnTo>
                    <a:lnTo>
                      <a:pt x="110" y="331"/>
                    </a:lnTo>
                    <a:close/>
                    <a:moveTo>
                      <a:pt x="115" y="331"/>
                    </a:moveTo>
                    <a:cubicBezTo>
                      <a:pt x="115" y="331"/>
                      <a:pt x="114" y="331"/>
                      <a:pt x="113" y="331"/>
                    </a:cubicBezTo>
                    <a:lnTo>
                      <a:pt x="118" y="335"/>
                    </a:lnTo>
                    <a:lnTo>
                      <a:pt x="118" y="333"/>
                    </a:lnTo>
                    <a:lnTo>
                      <a:pt x="115" y="331"/>
                    </a:lnTo>
                    <a:close/>
                    <a:moveTo>
                      <a:pt x="139" y="330"/>
                    </a:moveTo>
                    <a:cubicBezTo>
                      <a:pt x="138" y="330"/>
                      <a:pt x="136" y="330"/>
                      <a:pt x="135" y="330"/>
                    </a:cubicBezTo>
                    <a:lnTo>
                      <a:pt x="143" y="333"/>
                    </a:lnTo>
                    <a:lnTo>
                      <a:pt x="143" y="331"/>
                    </a:lnTo>
                    <a:lnTo>
                      <a:pt x="139" y="330"/>
                    </a:lnTo>
                    <a:close/>
                    <a:moveTo>
                      <a:pt x="201" y="328"/>
                    </a:moveTo>
                    <a:cubicBezTo>
                      <a:pt x="198" y="329"/>
                      <a:pt x="195" y="329"/>
                      <a:pt x="192" y="329"/>
                    </a:cubicBezTo>
                    <a:cubicBezTo>
                      <a:pt x="192" y="335"/>
                      <a:pt x="190" y="340"/>
                      <a:pt x="188" y="346"/>
                    </a:cubicBezTo>
                    <a:lnTo>
                      <a:pt x="184" y="345"/>
                    </a:lnTo>
                    <a:cubicBezTo>
                      <a:pt x="186" y="340"/>
                      <a:pt x="187" y="334"/>
                      <a:pt x="188" y="329"/>
                    </a:cubicBezTo>
                    <a:cubicBezTo>
                      <a:pt x="186" y="329"/>
                      <a:pt x="183" y="329"/>
                      <a:pt x="181" y="329"/>
                    </a:cubicBezTo>
                    <a:lnTo>
                      <a:pt x="181" y="353"/>
                    </a:lnTo>
                    <a:cubicBezTo>
                      <a:pt x="182" y="351"/>
                      <a:pt x="183" y="348"/>
                      <a:pt x="184" y="346"/>
                    </a:cubicBezTo>
                    <a:lnTo>
                      <a:pt x="188" y="347"/>
                    </a:lnTo>
                    <a:cubicBezTo>
                      <a:pt x="186" y="352"/>
                      <a:pt x="184" y="358"/>
                      <a:pt x="181" y="362"/>
                    </a:cubicBezTo>
                    <a:lnTo>
                      <a:pt x="181" y="366"/>
                    </a:lnTo>
                    <a:lnTo>
                      <a:pt x="190" y="366"/>
                    </a:lnTo>
                    <a:cubicBezTo>
                      <a:pt x="196" y="354"/>
                      <a:pt x="200" y="342"/>
                      <a:pt x="201" y="328"/>
                    </a:cubicBezTo>
                    <a:close/>
                    <a:moveTo>
                      <a:pt x="263" y="327"/>
                    </a:moveTo>
                    <a:cubicBezTo>
                      <a:pt x="258" y="327"/>
                      <a:pt x="253" y="327"/>
                      <a:pt x="248" y="327"/>
                    </a:cubicBezTo>
                    <a:lnTo>
                      <a:pt x="248" y="344"/>
                    </a:lnTo>
                    <a:lnTo>
                      <a:pt x="249" y="344"/>
                    </a:lnTo>
                    <a:lnTo>
                      <a:pt x="246" y="350"/>
                    </a:lnTo>
                    <a:cubicBezTo>
                      <a:pt x="246" y="350"/>
                      <a:pt x="245" y="349"/>
                      <a:pt x="245" y="349"/>
                    </a:cubicBezTo>
                    <a:lnTo>
                      <a:pt x="245" y="365"/>
                    </a:lnTo>
                    <a:lnTo>
                      <a:pt x="250" y="365"/>
                    </a:lnTo>
                    <a:lnTo>
                      <a:pt x="250" y="364"/>
                    </a:lnTo>
                    <a:cubicBezTo>
                      <a:pt x="250" y="364"/>
                      <a:pt x="250" y="364"/>
                      <a:pt x="251" y="365"/>
                    </a:cubicBezTo>
                    <a:lnTo>
                      <a:pt x="264" y="364"/>
                    </a:lnTo>
                    <a:cubicBezTo>
                      <a:pt x="262" y="360"/>
                      <a:pt x="258" y="357"/>
                      <a:pt x="255" y="354"/>
                    </a:cubicBezTo>
                    <a:lnTo>
                      <a:pt x="259" y="344"/>
                    </a:lnTo>
                    <a:lnTo>
                      <a:pt x="258" y="344"/>
                    </a:lnTo>
                    <a:lnTo>
                      <a:pt x="263" y="344"/>
                    </a:lnTo>
                    <a:lnTo>
                      <a:pt x="263" y="327"/>
                    </a:lnTo>
                    <a:close/>
                    <a:moveTo>
                      <a:pt x="323" y="326"/>
                    </a:moveTo>
                    <a:cubicBezTo>
                      <a:pt x="318" y="326"/>
                      <a:pt x="314" y="326"/>
                      <a:pt x="309" y="326"/>
                    </a:cubicBezTo>
                    <a:lnTo>
                      <a:pt x="309" y="363"/>
                    </a:lnTo>
                    <a:lnTo>
                      <a:pt x="303" y="363"/>
                    </a:lnTo>
                    <a:lnTo>
                      <a:pt x="303" y="326"/>
                    </a:lnTo>
                    <a:cubicBezTo>
                      <a:pt x="294" y="326"/>
                      <a:pt x="286" y="327"/>
                      <a:pt x="278" y="327"/>
                    </a:cubicBezTo>
                    <a:lnTo>
                      <a:pt x="278" y="340"/>
                    </a:lnTo>
                    <a:cubicBezTo>
                      <a:pt x="280" y="350"/>
                      <a:pt x="282" y="358"/>
                      <a:pt x="282" y="358"/>
                    </a:cubicBezTo>
                    <a:lnTo>
                      <a:pt x="283" y="358"/>
                    </a:lnTo>
                    <a:cubicBezTo>
                      <a:pt x="283" y="359"/>
                      <a:pt x="282" y="361"/>
                      <a:pt x="283" y="362"/>
                    </a:cubicBezTo>
                    <a:cubicBezTo>
                      <a:pt x="283" y="363"/>
                      <a:pt x="283" y="363"/>
                      <a:pt x="283" y="364"/>
                    </a:cubicBezTo>
                    <a:lnTo>
                      <a:pt x="367" y="363"/>
                    </a:lnTo>
                    <a:cubicBezTo>
                      <a:pt x="369" y="361"/>
                      <a:pt x="371" y="360"/>
                      <a:pt x="372" y="359"/>
                    </a:cubicBezTo>
                    <a:lnTo>
                      <a:pt x="372" y="354"/>
                    </a:lnTo>
                    <a:lnTo>
                      <a:pt x="371" y="353"/>
                    </a:lnTo>
                    <a:cubicBezTo>
                      <a:pt x="371" y="353"/>
                      <a:pt x="370" y="350"/>
                      <a:pt x="368" y="350"/>
                    </a:cubicBezTo>
                    <a:lnTo>
                      <a:pt x="368" y="350"/>
                    </a:lnTo>
                    <a:cubicBezTo>
                      <a:pt x="366" y="350"/>
                      <a:pt x="359" y="352"/>
                      <a:pt x="357" y="352"/>
                    </a:cubicBezTo>
                    <a:cubicBezTo>
                      <a:pt x="356" y="352"/>
                      <a:pt x="354" y="352"/>
                      <a:pt x="351" y="352"/>
                    </a:cubicBezTo>
                    <a:cubicBezTo>
                      <a:pt x="349" y="352"/>
                      <a:pt x="346" y="352"/>
                      <a:pt x="344" y="352"/>
                    </a:cubicBezTo>
                    <a:lnTo>
                      <a:pt x="344" y="363"/>
                    </a:lnTo>
                    <a:lnTo>
                      <a:pt x="337" y="363"/>
                    </a:lnTo>
                    <a:lnTo>
                      <a:pt x="337" y="351"/>
                    </a:lnTo>
                    <a:cubicBezTo>
                      <a:pt x="335" y="350"/>
                      <a:pt x="332" y="347"/>
                      <a:pt x="332" y="347"/>
                    </a:cubicBezTo>
                    <a:cubicBezTo>
                      <a:pt x="332" y="347"/>
                      <a:pt x="327" y="345"/>
                      <a:pt x="326" y="345"/>
                    </a:cubicBezTo>
                    <a:lnTo>
                      <a:pt x="326" y="345"/>
                    </a:lnTo>
                    <a:lnTo>
                      <a:pt x="326" y="345"/>
                    </a:lnTo>
                    <a:cubicBezTo>
                      <a:pt x="325" y="345"/>
                      <a:pt x="324" y="345"/>
                      <a:pt x="322" y="344"/>
                    </a:cubicBezTo>
                    <a:cubicBezTo>
                      <a:pt x="323" y="343"/>
                      <a:pt x="325" y="342"/>
                      <a:pt x="325" y="342"/>
                    </a:cubicBezTo>
                    <a:lnTo>
                      <a:pt x="323" y="326"/>
                    </a:lnTo>
                    <a:close/>
                    <a:moveTo>
                      <a:pt x="79" y="324"/>
                    </a:moveTo>
                    <a:lnTo>
                      <a:pt x="75" y="326"/>
                    </a:lnTo>
                    <a:cubicBezTo>
                      <a:pt x="76" y="326"/>
                      <a:pt x="78" y="326"/>
                      <a:pt x="79" y="326"/>
                    </a:cubicBezTo>
                    <a:lnTo>
                      <a:pt x="79" y="324"/>
                    </a:lnTo>
                    <a:close/>
                    <a:moveTo>
                      <a:pt x="43" y="323"/>
                    </a:moveTo>
                    <a:lnTo>
                      <a:pt x="31" y="325"/>
                    </a:lnTo>
                    <a:lnTo>
                      <a:pt x="31" y="326"/>
                    </a:lnTo>
                    <a:lnTo>
                      <a:pt x="43" y="325"/>
                    </a:lnTo>
                    <a:lnTo>
                      <a:pt x="43" y="323"/>
                    </a:lnTo>
                    <a:close/>
                    <a:moveTo>
                      <a:pt x="60" y="322"/>
                    </a:moveTo>
                    <a:lnTo>
                      <a:pt x="50" y="323"/>
                    </a:lnTo>
                    <a:lnTo>
                      <a:pt x="50" y="324"/>
                    </a:lnTo>
                    <a:lnTo>
                      <a:pt x="60" y="323"/>
                    </a:lnTo>
                    <a:lnTo>
                      <a:pt x="60" y="322"/>
                    </a:lnTo>
                    <a:close/>
                    <a:moveTo>
                      <a:pt x="79" y="320"/>
                    </a:moveTo>
                    <a:lnTo>
                      <a:pt x="67" y="321"/>
                    </a:lnTo>
                    <a:lnTo>
                      <a:pt x="67" y="322"/>
                    </a:lnTo>
                    <a:lnTo>
                      <a:pt x="79" y="321"/>
                    </a:lnTo>
                    <a:lnTo>
                      <a:pt x="79" y="320"/>
                    </a:lnTo>
                    <a:close/>
                    <a:moveTo>
                      <a:pt x="143" y="319"/>
                    </a:moveTo>
                    <a:lnTo>
                      <a:pt x="125" y="319"/>
                    </a:lnTo>
                    <a:lnTo>
                      <a:pt x="125" y="324"/>
                    </a:lnTo>
                    <a:cubicBezTo>
                      <a:pt x="127" y="324"/>
                      <a:pt x="129" y="324"/>
                      <a:pt x="131" y="324"/>
                    </a:cubicBezTo>
                    <a:cubicBezTo>
                      <a:pt x="135" y="323"/>
                      <a:pt x="139" y="323"/>
                      <a:pt x="143" y="323"/>
                    </a:cubicBezTo>
                    <a:lnTo>
                      <a:pt x="143" y="319"/>
                    </a:lnTo>
                    <a:close/>
                    <a:moveTo>
                      <a:pt x="174" y="319"/>
                    </a:moveTo>
                    <a:lnTo>
                      <a:pt x="150" y="319"/>
                    </a:lnTo>
                    <a:lnTo>
                      <a:pt x="150" y="323"/>
                    </a:lnTo>
                    <a:cubicBezTo>
                      <a:pt x="157" y="323"/>
                      <a:pt x="166" y="323"/>
                      <a:pt x="174" y="323"/>
                    </a:cubicBezTo>
                    <a:lnTo>
                      <a:pt x="174" y="319"/>
                    </a:lnTo>
                    <a:close/>
                    <a:moveTo>
                      <a:pt x="239" y="319"/>
                    </a:moveTo>
                    <a:lnTo>
                      <a:pt x="215" y="319"/>
                    </a:lnTo>
                    <a:lnTo>
                      <a:pt x="215" y="322"/>
                    </a:lnTo>
                    <a:cubicBezTo>
                      <a:pt x="223" y="321"/>
                      <a:pt x="231" y="321"/>
                      <a:pt x="239" y="321"/>
                    </a:cubicBezTo>
                    <a:lnTo>
                      <a:pt x="239" y="319"/>
                    </a:lnTo>
                    <a:close/>
                    <a:moveTo>
                      <a:pt x="67" y="314"/>
                    </a:moveTo>
                    <a:lnTo>
                      <a:pt x="67" y="315"/>
                    </a:lnTo>
                    <a:lnTo>
                      <a:pt x="79" y="316"/>
                    </a:lnTo>
                    <a:lnTo>
                      <a:pt x="79" y="315"/>
                    </a:lnTo>
                    <a:lnTo>
                      <a:pt x="67" y="314"/>
                    </a:lnTo>
                    <a:close/>
                    <a:moveTo>
                      <a:pt x="143" y="313"/>
                    </a:moveTo>
                    <a:lnTo>
                      <a:pt x="125" y="315"/>
                    </a:lnTo>
                    <a:lnTo>
                      <a:pt x="125" y="316"/>
                    </a:lnTo>
                    <a:lnTo>
                      <a:pt x="143" y="314"/>
                    </a:lnTo>
                    <a:lnTo>
                      <a:pt x="143" y="313"/>
                    </a:lnTo>
                    <a:close/>
                    <a:moveTo>
                      <a:pt x="50" y="312"/>
                    </a:moveTo>
                    <a:lnTo>
                      <a:pt x="50" y="313"/>
                    </a:lnTo>
                    <a:lnTo>
                      <a:pt x="60" y="314"/>
                    </a:lnTo>
                    <a:lnTo>
                      <a:pt x="60" y="313"/>
                    </a:lnTo>
                    <a:lnTo>
                      <a:pt x="50" y="312"/>
                    </a:lnTo>
                    <a:close/>
                    <a:moveTo>
                      <a:pt x="31" y="310"/>
                    </a:moveTo>
                    <a:lnTo>
                      <a:pt x="31" y="311"/>
                    </a:lnTo>
                    <a:lnTo>
                      <a:pt x="43" y="313"/>
                    </a:lnTo>
                    <a:lnTo>
                      <a:pt x="43" y="311"/>
                    </a:lnTo>
                    <a:lnTo>
                      <a:pt x="31" y="310"/>
                    </a:lnTo>
                    <a:close/>
                    <a:moveTo>
                      <a:pt x="174" y="310"/>
                    </a:moveTo>
                    <a:lnTo>
                      <a:pt x="150" y="312"/>
                    </a:lnTo>
                    <a:lnTo>
                      <a:pt x="150" y="314"/>
                    </a:lnTo>
                    <a:lnTo>
                      <a:pt x="174" y="311"/>
                    </a:lnTo>
                    <a:lnTo>
                      <a:pt x="174" y="310"/>
                    </a:lnTo>
                    <a:close/>
                    <a:moveTo>
                      <a:pt x="67" y="306"/>
                    </a:moveTo>
                    <a:lnTo>
                      <a:pt x="67" y="308"/>
                    </a:lnTo>
                    <a:lnTo>
                      <a:pt x="79" y="312"/>
                    </a:lnTo>
                    <a:lnTo>
                      <a:pt x="79" y="310"/>
                    </a:lnTo>
                    <a:lnTo>
                      <a:pt x="67" y="306"/>
                    </a:lnTo>
                    <a:close/>
                    <a:moveTo>
                      <a:pt x="143" y="303"/>
                    </a:moveTo>
                    <a:lnTo>
                      <a:pt x="125" y="309"/>
                    </a:lnTo>
                    <a:lnTo>
                      <a:pt x="125" y="311"/>
                    </a:lnTo>
                    <a:lnTo>
                      <a:pt x="143" y="305"/>
                    </a:lnTo>
                    <a:lnTo>
                      <a:pt x="143" y="303"/>
                    </a:lnTo>
                    <a:close/>
                    <a:moveTo>
                      <a:pt x="50" y="301"/>
                    </a:moveTo>
                    <a:lnTo>
                      <a:pt x="50" y="302"/>
                    </a:lnTo>
                    <a:lnTo>
                      <a:pt x="60" y="306"/>
                    </a:lnTo>
                    <a:lnTo>
                      <a:pt x="60" y="304"/>
                    </a:lnTo>
                    <a:lnTo>
                      <a:pt x="50" y="301"/>
                    </a:lnTo>
                    <a:close/>
                    <a:moveTo>
                      <a:pt x="67" y="298"/>
                    </a:moveTo>
                    <a:lnTo>
                      <a:pt x="67" y="299"/>
                    </a:lnTo>
                    <a:lnTo>
                      <a:pt x="79" y="306"/>
                    </a:lnTo>
                    <a:lnTo>
                      <a:pt x="79" y="305"/>
                    </a:lnTo>
                    <a:lnTo>
                      <a:pt x="67" y="298"/>
                    </a:lnTo>
                    <a:moveTo>
                      <a:pt x="31" y="295"/>
                    </a:moveTo>
                    <a:lnTo>
                      <a:pt x="31" y="296"/>
                    </a:lnTo>
                    <a:lnTo>
                      <a:pt x="43" y="300"/>
                    </a:lnTo>
                    <a:lnTo>
                      <a:pt x="43" y="299"/>
                    </a:lnTo>
                    <a:lnTo>
                      <a:pt x="31" y="295"/>
                    </a:lnTo>
                    <a:close/>
                    <a:moveTo>
                      <a:pt x="5" y="293"/>
                    </a:moveTo>
                    <a:lnTo>
                      <a:pt x="3" y="293"/>
                    </a:lnTo>
                    <a:cubicBezTo>
                      <a:pt x="1" y="301"/>
                      <a:pt x="0" y="309"/>
                      <a:pt x="0" y="317"/>
                    </a:cubicBezTo>
                    <a:cubicBezTo>
                      <a:pt x="0" y="320"/>
                      <a:pt x="1" y="323"/>
                      <a:pt x="1" y="326"/>
                    </a:cubicBezTo>
                    <a:cubicBezTo>
                      <a:pt x="2" y="326"/>
                      <a:pt x="4" y="326"/>
                      <a:pt x="5" y="326"/>
                    </a:cubicBezTo>
                    <a:lnTo>
                      <a:pt x="5" y="293"/>
                    </a:lnTo>
                    <a:close/>
                    <a:moveTo>
                      <a:pt x="174" y="293"/>
                    </a:moveTo>
                    <a:lnTo>
                      <a:pt x="150" y="301"/>
                    </a:lnTo>
                    <a:lnTo>
                      <a:pt x="150" y="303"/>
                    </a:lnTo>
                    <a:lnTo>
                      <a:pt x="174" y="295"/>
                    </a:lnTo>
                    <a:lnTo>
                      <a:pt x="174" y="293"/>
                    </a:lnTo>
                    <a:close/>
                    <a:moveTo>
                      <a:pt x="13" y="293"/>
                    </a:moveTo>
                    <a:lnTo>
                      <a:pt x="12" y="293"/>
                    </a:lnTo>
                    <a:lnTo>
                      <a:pt x="12" y="296"/>
                    </a:lnTo>
                    <a:cubicBezTo>
                      <a:pt x="12" y="295"/>
                      <a:pt x="12" y="294"/>
                      <a:pt x="13" y="293"/>
                    </a:cubicBezTo>
                    <a:close/>
                    <a:moveTo>
                      <a:pt x="24" y="293"/>
                    </a:moveTo>
                    <a:lnTo>
                      <a:pt x="17" y="293"/>
                    </a:lnTo>
                    <a:cubicBezTo>
                      <a:pt x="16" y="298"/>
                      <a:pt x="15" y="303"/>
                      <a:pt x="14" y="308"/>
                    </a:cubicBezTo>
                    <a:lnTo>
                      <a:pt x="12" y="308"/>
                    </a:lnTo>
                    <a:lnTo>
                      <a:pt x="12" y="309"/>
                    </a:lnTo>
                    <a:lnTo>
                      <a:pt x="14" y="310"/>
                    </a:lnTo>
                    <a:cubicBezTo>
                      <a:pt x="14" y="312"/>
                      <a:pt x="14" y="315"/>
                      <a:pt x="14" y="317"/>
                    </a:cubicBezTo>
                    <a:cubicBezTo>
                      <a:pt x="14" y="320"/>
                      <a:pt x="14" y="323"/>
                      <a:pt x="14" y="326"/>
                    </a:cubicBezTo>
                    <a:cubicBezTo>
                      <a:pt x="16" y="326"/>
                      <a:pt x="18" y="326"/>
                      <a:pt x="20" y="326"/>
                    </a:cubicBezTo>
                    <a:cubicBezTo>
                      <a:pt x="22" y="326"/>
                      <a:pt x="23" y="326"/>
                      <a:pt x="24" y="326"/>
                    </a:cubicBezTo>
                    <a:lnTo>
                      <a:pt x="24" y="325"/>
                    </a:lnTo>
                    <a:lnTo>
                      <a:pt x="22" y="326"/>
                    </a:lnTo>
                    <a:cubicBezTo>
                      <a:pt x="22" y="323"/>
                      <a:pt x="21" y="320"/>
                      <a:pt x="21" y="317"/>
                    </a:cubicBezTo>
                    <a:cubicBezTo>
                      <a:pt x="21" y="315"/>
                      <a:pt x="22" y="313"/>
                      <a:pt x="22" y="310"/>
                    </a:cubicBezTo>
                    <a:lnTo>
                      <a:pt x="24" y="311"/>
                    </a:lnTo>
                    <a:lnTo>
                      <a:pt x="24" y="309"/>
                    </a:lnTo>
                    <a:lnTo>
                      <a:pt x="22" y="309"/>
                    </a:lnTo>
                    <a:cubicBezTo>
                      <a:pt x="22" y="305"/>
                      <a:pt x="23" y="300"/>
                      <a:pt x="24" y="296"/>
                    </a:cubicBezTo>
                    <a:lnTo>
                      <a:pt x="24" y="293"/>
                    </a:lnTo>
                    <a:close/>
                    <a:moveTo>
                      <a:pt x="58" y="293"/>
                    </a:moveTo>
                    <a:lnTo>
                      <a:pt x="55" y="293"/>
                    </a:lnTo>
                    <a:lnTo>
                      <a:pt x="60" y="296"/>
                    </a:lnTo>
                    <a:lnTo>
                      <a:pt x="60" y="294"/>
                    </a:lnTo>
                    <a:lnTo>
                      <a:pt x="58" y="293"/>
                    </a:lnTo>
                    <a:close/>
                    <a:moveTo>
                      <a:pt x="143" y="293"/>
                    </a:moveTo>
                    <a:lnTo>
                      <a:pt x="125" y="303"/>
                    </a:lnTo>
                    <a:lnTo>
                      <a:pt x="125" y="305"/>
                    </a:lnTo>
                    <a:lnTo>
                      <a:pt x="143" y="294"/>
                    </a:lnTo>
                    <a:lnTo>
                      <a:pt x="143" y="293"/>
                    </a:lnTo>
                    <a:close/>
                    <a:moveTo>
                      <a:pt x="73" y="292"/>
                    </a:moveTo>
                    <a:lnTo>
                      <a:pt x="71" y="292"/>
                    </a:lnTo>
                    <a:lnTo>
                      <a:pt x="78" y="299"/>
                    </a:lnTo>
                    <a:lnTo>
                      <a:pt x="77" y="302"/>
                    </a:lnTo>
                    <a:lnTo>
                      <a:pt x="79" y="303"/>
                    </a:lnTo>
                    <a:lnTo>
                      <a:pt x="79" y="297"/>
                    </a:lnTo>
                    <a:lnTo>
                      <a:pt x="79" y="298"/>
                    </a:lnTo>
                    <a:lnTo>
                      <a:pt x="73" y="292"/>
                    </a:lnTo>
                    <a:close/>
                    <a:moveTo>
                      <a:pt x="91" y="305"/>
                    </a:moveTo>
                    <a:lnTo>
                      <a:pt x="87" y="299"/>
                    </a:lnTo>
                    <a:lnTo>
                      <a:pt x="91" y="299"/>
                    </a:lnTo>
                    <a:lnTo>
                      <a:pt x="93" y="303"/>
                    </a:lnTo>
                    <a:lnTo>
                      <a:pt x="91" y="305"/>
                    </a:lnTo>
                    <a:close/>
                    <a:moveTo>
                      <a:pt x="94" y="303"/>
                    </a:moveTo>
                    <a:lnTo>
                      <a:pt x="92" y="299"/>
                    </a:lnTo>
                    <a:lnTo>
                      <a:pt x="95" y="299"/>
                    </a:lnTo>
                    <a:lnTo>
                      <a:pt x="96" y="302"/>
                    </a:lnTo>
                    <a:lnTo>
                      <a:pt x="94" y="303"/>
                    </a:lnTo>
                    <a:close/>
                    <a:moveTo>
                      <a:pt x="97" y="292"/>
                    </a:moveTo>
                    <a:lnTo>
                      <a:pt x="86" y="292"/>
                    </a:lnTo>
                    <a:lnTo>
                      <a:pt x="86" y="301"/>
                    </a:lnTo>
                    <a:lnTo>
                      <a:pt x="86" y="300"/>
                    </a:lnTo>
                    <a:lnTo>
                      <a:pt x="90" y="306"/>
                    </a:lnTo>
                    <a:lnTo>
                      <a:pt x="89" y="307"/>
                    </a:lnTo>
                    <a:lnTo>
                      <a:pt x="86" y="304"/>
                    </a:lnTo>
                    <a:lnTo>
                      <a:pt x="86" y="306"/>
                    </a:lnTo>
                    <a:lnTo>
                      <a:pt x="88" y="308"/>
                    </a:lnTo>
                    <a:lnTo>
                      <a:pt x="87" y="310"/>
                    </a:lnTo>
                    <a:lnTo>
                      <a:pt x="86" y="309"/>
                    </a:lnTo>
                    <a:lnTo>
                      <a:pt x="86" y="310"/>
                    </a:lnTo>
                    <a:lnTo>
                      <a:pt x="87" y="311"/>
                    </a:lnTo>
                    <a:lnTo>
                      <a:pt x="86" y="313"/>
                    </a:lnTo>
                    <a:lnTo>
                      <a:pt x="86" y="313"/>
                    </a:lnTo>
                    <a:lnTo>
                      <a:pt x="86" y="314"/>
                    </a:lnTo>
                    <a:lnTo>
                      <a:pt x="86" y="314"/>
                    </a:lnTo>
                    <a:lnTo>
                      <a:pt x="86" y="316"/>
                    </a:lnTo>
                    <a:lnTo>
                      <a:pt x="86" y="318"/>
                    </a:lnTo>
                    <a:lnTo>
                      <a:pt x="86" y="319"/>
                    </a:lnTo>
                    <a:lnTo>
                      <a:pt x="86" y="319"/>
                    </a:lnTo>
                    <a:lnTo>
                      <a:pt x="86" y="320"/>
                    </a:lnTo>
                    <a:lnTo>
                      <a:pt x="86" y="320"/>
                    </a:lnTo>
                    <a:lnTo>
                      <a:pt x="86" y="322"/>
                    </a:lnTo>
                    <a:lnTo>
                      <a:pt x="86" y="322"/>
                    </a:lnTo>
                    <a:lnTo>
                      <a:pt x="86" y="324"/>
                    </a:lnTo>
                    <a:lnTo>
                      <a:pt x="87" y="323"/>
                    </a:lnTo>
                    <a:lnTo>
                      <a:pt x="87" y="325"/>
                    </a:lnTo>
                    <a:lnTo>
                      <a:pt x="86" y="325"/>
                    </a:lnTo>
                    <a:cubicBezTo>
                      <a:pt x="89" y="325"/>
                      <a:pt x="91" y="325"/>
                      <a:pt x="93" y="325"/>
                    </a:cubicBezTo>
                    <a:cubicBezTo>
                      <a:pt x="94" y="325"/>
                      <a:pt x="96" y="325"/>
                      <a:pt x="97" y="325"/>
                    </a:cubicBezTo>
                    <a:lnTo>
                      <a:pt x="97" y="300"/>
                    </a:lnTo>
                    <a:lnTo>
                      <a:pt x="97" y="299"/>
                    </a:lnTo>
                    <a:lnTo>
                      <a:pt x="97" y="299"/>
                    </a:lnTo>
                    <a:lnTo>
                      <a:pt x="97" y="292"/>
                    </a:lnTo>
                    <a:close/>
                    <a:moveTo>
                      <a:pt x="113" y="292"/>
                    </a:moveTo>
                    <a:lnTo>
                      <a:pt x="104" y="292"/>
                    </a:lnTo>
                    <a:lnTo>
                      <a:pt x="104" y="324"/>
                    </a:lnTo>
                    <a:cubicBezTo>
                      <a:pt x="105" y="324"/>
                      <a:pt x="107" y="324"/>
                      <a:pt x="109" y="324"/>
                    </a:cubicBezTo>
                    <a:cubicBezTo>
                      <a:pt x="112" y="324"/>
                      <a:pt x="115" y="324"/>
                      <a:pt x="118" y="324"/>
                    </a:cubicBezTo>
                    <a:lnTo>
                      <a:pt x="118" y="319"/>
                    </a:lnTo>
                    <a:lnTo>
                      <a:pt x="117" y="319"/>
                    </a:lnTo>
                    <a:lnTo>
                      <a:pt x="117" y="317"/>
                    </a:lnTo>
                    <a:lnTo>
                      <a:pt x="117" y="317"/>
                    </a:lnTo>
                    <a:lnTo>
                      <a:pt x="118" y="317"/>
                    </a:lnTo>
                    <a:lnTo>
                      <a:pt x="118" y="315"/>
                    </a:lnTo>
                    <a:lnTo>
                      <a:pt x="117" y="316"/>
                    </a:lnTo>
                    <a:lnTo>
                      <a:pt x="117" y="313"/>
                    </a:lnTo>
                    <a:lnTo>
                      <a:pt x="118" y="313"/>
                    </a:lnTo>
                    <a:lnTo>
                      <a:pt x="118" y="312"/>
                    </a:lnTo>
                    <a:lnTo>
                      <a:pt x="116" y="312"/>
                    </a:lnTo>
                    <a:lnTo>
                      <a:pt x="115" y="310"/>
                    </a:lnTo>
                    <a:lnTo>
                      <a:pt x="118" y="309"/>
                    </a:lnTo>
                    <a:lnTo>
                      <a:pt x="118" y="307"/>
                    </a:lnTo>
                    <a:lnTo>
                      <a:pt x="115" y="309"/>
                    </a:lnTo>
                    <a:lnTo>
                      <a:pt x="114" y="307"/>
                    </a:lnTo>
                    <a:lnTo>
                      <a:pt x="118" y="303"/>
                    </a:lnTo>
                    <a:lnTo>
                      <a:pt x="118" y="301"/>
                    </a:lnTo>
                    <a:lnTo>
                      <a:pt x="113" y="306"/>
                    </a:lnTo>
                    <a:lnTo>
                      <a:pt x="112" y="306"/>
                    </a:lnTo>
                    <a:lnTo>
                      <a:pt x="112" y="303"/>
                    </a:lnTo>
                    <a:lnTo>
                      <a:pt x="118" y="295"/>
                    </a:lnTo>
                    <a:lnTo>
                      <a:pt x="118" y="292"/>
                    </a:lnTo>
                    <a:lnTo>
                      <a:pt x="112" y="300"/>
                    </a:lnTo>
                    <a:lnTo>
                      <a:pt x="112" y="293"/>
                    </a:lnTo>
                    <a:lnTo>
                      <a:pt x="113" y="292"/>
                    </a:lnTo>
                    <a:close/>
                    <a:moveTo>
                      <a:pt x="131" y="291"/>
                    </a:moveTo>
                    <a:lnTo>
                      <a:pt x="129" y="291"/>
                    </a:lnTo>
                    <a:lnTo>
                      <a:pt x="125" y="295"/>
                    </a:lnTo>
                    <a:lnTo>
                      <a:pt x="125" y="297"/>
                    </a:lnTo>
                    <a:lnTo>
                      <a:pt x="131" y="291"/>
                    </a:lnTo>
                    <a:close/>
                    <a:moveTo>
                      <a:pt x="189" y="319"/>
                    </a:moveTo>
                    <a:lnTo>
                      <a:pt x="189" y="317"/>
                    </a:lnTo>
                    <a:cubicBezTo>
                      <a:pt x="189" y="314"/>
                      <a:pt x="189" y="312"/>
                      <a:pt x="188" y="309"/>
                    </a:cubicBezTo>
                    <a:lnTo>
                      <a:pt x="193" y="309"/>
                    </a:lnTo>
                    <a:cubicBezTo>
                      <a:pt x="193" y="312"/>
                      <a:pt x="193" y="314"/>
                      <a:pt x="193" y="317"/>
                    </a:cubicBezTo>
                    <a:lnTo>
                      <a:pt x="193" y="319"/>
                    </a:lnTo>
                    <a:lnTo>
                      <a:pt x="189" y="319"/>
                    </a:lnTo>
                    <a:close/>
                    <a:moveTo>
                      <a:pt x="188" y="308"/>
                    </a:moveTo>
                    <a:cubicBezTo>
                      <a:pt x="188" y="302"/>
                      <a:pt x="187" y="297"/>
                      <a:pt x="185" y="291"/>
                    </a:cubicBezTo>
                    <a:lnTo>
                      <a:pt x="189" y="290"/>
                    </a:lnTo>
                    <a:cubicBezTo>
                      <a:pt x="191" y="296"/>
                      <a:pt x="192" y="302"/>
                      <a:pt x="193" y="308"/>
                    </a:cubicBezTo>
                    <a:lnTo>
                      <a:pt x="188" y="308"/>
                    </a:lnTo>
                    <a:close/>
                    <a:moveTo>
                      <a:pt x="198" y="289"/>
                    </a:moveTo>
                    <a:lnTo>
                      <a:pt x="186" y="289"/>
                    </a:lnTo>
                    <a:lnTo>
                      <a:pt x="184" y="290"/>
                    </a:lnTo>
                    <a:cubicBezTo>
                      <a:pt x="184" y="290"/>
                      <a:pt x="184" y="290"/>
                      <a:pt x="184" y="289"/>
                    </a:cubicBezTo>
                    <a:lnTo>
                      <a:pt x="181" y="290"/>
                    </a:lnTo>
                    <a:lnTo>
                      <a:pt x="181" y="312"/>
                    </a:lnTo>
                    <a:cubicBezTo>
                      <a:pt x="181" y="314"/>
                      <a:pt x="181" y="315"/>
                      <a:pt x="181" y="317"/>
                    </a:cubicBezTo>
                    <a:lnTo>
                      <a:pt x="181" y="319"/>
                    </a:lnTo>
                    <a:lnTo>
                      <a:pt x="181" y="319"/>
                    </a:lnTo>
                    <a:lnTo>
                      <a:pt x="181" y="322"/>
                    </a:lnTo>
                    <a:cubicBezTo>
                      <a:pt x="189" y="322"/>
                      <a:pt x="196" y="322"/>
                      <a:pt x="205" y="322"/>
                    </a:cubicBezTo>
                    <a:cubicBezTo>
                      <a:pt x="206" y="322"/>
                      <a:pt x="208" y="322"/>
                      <a:pt x="209" y="322"/>
                    </a:cubicBezTo>
                    <a:lnTo>
                      <a:pt x="209" y="319"/>
                    </a:lnTo>
                    <a:lnTo>
                      <a:pt x="202" y="319"/>
                    </a:lnTo>
                    <a:lnTo>
                      <a:pt x="202" y="317"/>
                    </a:lnTo>
                    <a:cubicBezTo>
                      <a:pt x="202" y="307"/>
                      <a:pt x="201" y="298"/>
                      <a:pt x="198" y="289"/>
                    </a:cubicBezTo>
                    <a:close/>
                    <a:moveTo>
                      <a:pt x="262" y="297"/>
                    </a:moveTo>
                    <a:lnTo>
                      <a:pt x="262" y="295"/>
                    </a:lnTo>
                    <a:lnTo>
                      <a:pt x="263" y="297"/>
                    </a:lnTo>
                    <a:lnTo>
                      <a:pt x="262" y="297"/>
                    </a:lnTo>
                    <a:close/>
                    <a:moveTo>
                      <a:pt x="272" y="287"/>
                    </a:moveTo>
                    <a:lnTo>
                      <a:pt x="268" y="287"/>
                    </a:lnTo>
                    <a:cubicBezTo>
                      <a:pt x="268" y="289"/>
                      <a:pt x="269" y="292"/>
                      <a:pt x="270" y="294"/>
                    </a:cubicBezTo>
                    <a:cubicBezTo>
                      <a:pt x="269" y="292"/>
                      <a:pt x="268" y="290"/>
                      <a:pt x="267" y="288"/>
                    </a:cubicBezTo>
                    <a:cubicBezTo>
                      <a:pt x="267" y="288"/>
                      <a:pt x="267" y="287"/>
                      <a:pt x="266" y="287"/>
                    </a:cubicBezTo>
                    <a:lnTo>
                      <a:pt x="253" y="287"/>
                    </a:lnTo>
                    <a:lnTo>
                      <a:pt x="253" y="297"/>
                    </a:lnTo>
                    <a:lnTo>
                      <a:pt x="246" y="297"/>
                    </a:lnTo>
                    <a:lnTo>
                      <a:pt x="246" y="305"/>
                    </a:lnTo>
                    <a:lnTo>
                      <a:pt x="253" y="305"/>
                    </a:lnTo>
                    <a:lnTo>
                      <a:pt x="253" y="314"/>
                    </a:lnTo>
                    <a:lnTo>
                      <a:pt x="248" y="314"/>
                    </a:lnTo>
                    <a:lnTo>
                      <a:pt x="248" y="319"/>
                    </a:lnTo>
                    <a:lnTo>
                      <a:pt x="245" y="319"/>
                    </a:lnTo>
                    <a:lnTo>
                      <a:pt x="245" y="321"/>
                    </a:lnTo>
                    <a:cubicBezTo>
                      <a:pt x="251" y="321"/>
                      <a:pt x="257" y="321"/>
                      <a:pt x="263" y="320"/>
                    </a:cubicBezTo>
                    <a:lnTo>
                      <a:pt x="263" y="314"/>
                    </a:lnTo>
                    <a:lnTo>
                      <a:pt x="262" y="314"/>
                    </a:lnTo>
                    <a:lnTo>
                      <a:pt x="262" y="305"/>
                    </a:lnTo>
                    <a:lnTo>
                      <a:pt x="266" y="305"/>
                    </a:lnTo>
                    <a:cubicBezTo>
                      <a:pt x="268" y="309"/>
                      <a:pt x="270" y="313"/>
                      <a:pt x="272" y="317"/>
                    </a:cubicBezTo>
                    <a:lnTo>
                      <a:pt x="272" y="287"/>
                    </a:lnTo>
                    <a:close/>
                    <a:moveTo>
                      <a:pt x="5" y="286"/>
                    </a:moveTo>
                    <a:cubicBezTo>
                      <a:pt x="5" y="286"/>
                      <a:pt x="5" y="286"/>
                      <a:pt x="5" y="287"/>
                    </a:cubicBezTo>
                    <a:lnTo>
                      <a:pt x="5" y="287"/>
                    </a:lnTo>
                    <a:lnTo>
                      <a:pt x="5" y="286"/>
                    </a:lnTo>
                    <a:close/>
                    <a:moveTo>
                      <a:pt x="303" y="286"/>
                    </a:moveTo>
                    <a:lnTo>
                      <a:pt x="278" y="286"/>
                    </a:lnTo>
                    <a:lnTo>
                      <a:pt x="278" y="320"/>
                    </a:lnTo>
                    <a:cubicBezTo>
                      <a:pt x="286" y="320"/>
                      <a:pt x="294" y="320"/>
                      <a:pt x="303" y="320"/>
                    </a:cubicBezTo>
                    <a:lnTo>
                      <a:pt x="303" y="286"/>
                    </a:lnTo>
                    <a:close/>
                    <a:moveTo>
                      <a:pt x="313" y="285"/>
                    </a:moveTo>
                    <a:lnTo>
                      <a:pt x="309" y="286"/>
                    </a:lnTo>
                    <a:lnTo>
                      <a:pt x="309" y="319"/>
                    </a:lnTo>
                    <a:cubicBezTo>
                      <a:pt x="313" y="319"/>
                      <a:pt x="318" y="319"/>
                      <a:pt x="322" y="319"/>
                    </a:cubicBezTo>
                    <a:lnTo>
                      <a:pt x="321" y="312"/>
                    </a:lnTo>
                    <a:cubicBezTo>
                      <a:pt x="321" y="312"/>
                      <a:pt x="318" y="296"/>
                      <a:pt x="315" y="291"/>
                    </a:cubicBezTo>
                    <a:cubicBezTo>
                      <a:pt x="315" y="290"/>
                      <a:pt x="314" y="288"/>
                      <a:pt x="313" y="285"/>
                    </a:cubicBezTo>
                    <a:close/>
                    <a:moveTo>
                      <a:pt x="181" y="281"/>
                    </a:moveTo>
                    <a:lnTo>
                      <a:pt x="181" y="283"/>
                    </a:lnTo>
                    <a:lnTo>
                      <a:pt x="182" y="283"/>
                    </a:lnTo>
                    <a:cubicBezTo>
                      <a:pt x="182" y="282"/>
                      <a:pt x="181" y="282"/>
                      <a:pt x="181" y="281"/>
                    </a:cubicBezTo>
                    <a:close/>
                    <a:moveTo>
                      <a:pt x="24" y="276"/>
                    </a:moveTo>
                    <a:cubicBezTo>
                      <a:pt x="22" y="279"/>
                      <a:pt x="21" y="283"/>
                      <a:pt x="19" y="287"/>
                    </a:cubicBezTo>
                    <a:lnTo>
                      <a:pt x="24" y="286"/>
                    </a:lnTo>
                    <a:lnTo>
                      <a:pt x="24" y="276"/>
                    </a:lnTo>
                    <a:close/>
                    <a:moveTo>
                      <a:pt x="50" y="271"/>
                    </a:moveTo>
                    <a:lnTo>
                      <a:pt x="50" y="273"/>
                    </a:lnTo>
                    <a:lnTo>
                      <a:pt x="60" y="283"/>
                    </a:lnTo>
                    <a:lnTo>
                      <a:pt x="60" y="281"/>
                    </a:lnTo>
                    <a:lnTo>
                      <a:pt x="50" y="271"/>
                    </a:lnTo>
                    <a:close/>
                    <a:moveTo>
                      <a:pt x="67" y="271"/>
                    </a:moveTo>
                    <a:lnTo>
                      <a:pt x="67" y="273"/>
                    </a:lnTo>
                    <a:lnTo>
                      <a:pt x="76" y="286"/>
                    </a:lnTo>
                    <a:lnTo>
                      <a:pt x="78" y="286"/>
                    </a:lnTo>
                    <a:lnTo>
                      <a:pt x="67" y="271"/>
                    </a:lnTo>
                    <a:close/>
                    <a:moveTo>
                      <a:pt x="309" y="268"/>
                    </a:moveTo>
                    <a:lnTo>
                      <a:pt x="309" y="279"/>
                    </a:lnTo>
                    <a:lnTo>
                      <a:pt x="312" y="279"/>
                    </a:lnTo>
                    <a:cubicBezTo>
                      <a:pt x="311" y="276"/>
                      <a:pt x="310" y="272"/>
                      <a:pt x="309" y="268"/>
                    </a:cubicBezTo>
                    <a:close/>
                    <a:moveTo>
                      <a:pt x="24" y="252"/>
                    </a:moveTo>
                    <a:cubicBezTo>
                      <a:pt x="19" y="258"/>
                      <a:pt x="15" y="264"/>
                      <a:pt x="12" y="270"/>
                    </a:cubicBezTo>
                    <a:lnTo>
                      <a:pt x="12" y="287"/>
                    </a:lnTo>
                    <a:lnTo>
                      <a:pt x="15" y="287"/>
                    </a:lnTo>
                    <a:cubicBezTo>
                      <a:pt x="16" y="282"/>
                      <a:pt x="18" y="277"/>
                      <a:pt x="21" y="273"/>
                    </a:cubicBezTo>
                    <a:lnTo>
                      <a:pt x="24" y="275"/>
                    </a:lnTo>
                    <a:lnTo>
                      <a:pt x="24" y="273"/>
                    </a:lnTo>
                    <a:lnTo>
                      <a:pt x="22" y="272"/>
                    </a:lnTo>
                    <a:cubicBezTo>
                      <a:pt x="22" y="270"/>
                      <a:pt x="23" y="269"/>
                      <a:pt x="24" y="267"/>
                    </a:cubicBezTo>
                    <a:lnTo>
                      <a:pt x="24" y="252"/>
                    </a:lnTo>
                    <a:close/>
                    <a:moveTo>
                      <a:pt x="38" y="250"/>
                    </a:moveTo>
                    <a:lnTo>
                      <a:pt x="31" y="251"/>
                    </a:lnTo>
                    <a:lnTo>
                      <a:pt x="31" y="258"/>
                    </a:lnTo>
                    <a:cubicBezTo>
                      <a:pt x="31" y="258"/>
                      <a:pt x="31" y="258"/>
                      <a:pt x="32" y="257"/>
                    </a:cubicBezTo>
                    <a:lnTo>
                      <a:pt x="35" y="260"/>
                    </a:lnTo>
                    <a:cubicBezTo>
                      <a:pt x="34" y="262"/>
                      <a:pt x="32" y="264"/>
                      <a:pt x="31" y="265"/>
                    </a:cubicBezTo>
                    <a:lnTo>
                      <a:pt x="31" y="280"/>
                    </a:lnTo>
                    <a:cubicBezTo>
                      <a:pt x="31" y="279"/>
                      <a:pt x="31" y="279"/>
                      <a:pt x="31" y="279"/>
                    </a:cubicBezTo>
                    <a:lnTo>
                      <a:pt x="43" y="286"/>
                    </a:lnTo>
                    <a:lnTo>
                      <a:pt x="43" y="284"/>
                    </a:lnTo>
                    <a:lnTo>
                      <a:pt x="32" y="278"/>
                    </a:lnTo>
                    <a:cubicBezTo>
                      <a:pt x="34" y="273"/>
                      <a:pt x="37" y="269"/>
                      <a:pt x="41" y="265"/>
                    </a:cubicBezTo>
                    <a:lnTo>
                      <a:pt x="43" y="267"/>
                    </a:lnTo>
                    <a:lnTo>
                      <a:pt x="43" y="265"/>
                    </a:lnTo>
                    <a:lnTo>
                      <a:pt x="41" y="264"/>
                    </a:lnTo>
                    <a:cubicBezTo>
                      <a:pt x="42" y="264"/>
                      <a:pt x="42" y="263"/>
                      <a:pt x="43" y="263"/>
                    </a:cubicBezTo>
                    <a:lnTo>
                      <a:pt x="43" y="252"/>
                    </a:lnTo>
                    <a:cubicBezTo>
                      <a:pt x="40" y="254"/>
                      <a:pt x="38" y="257"/>
                      <a:pt x="36" y="259"/>
                    </a:cubicBezTo>
                    <a:lnTo>
                      <a:pt x="33" y="256"/>
                    </a:lnTo>
                    <a:cubicBezTo>
                      <a:pt x="34" y="254"/>
                      <a:pt x="36" y="252"/>
                      <a:pt x="38" y="250"/>
                    </a:cubicBezTo>
                    <a:close/>
                    <a:moveTo>
                      <a:pt x="58" y="250"/>
                    </a:moveTo>
                    <a:lnTo>
                      <a:pt x="50" y="250"/>
                    </a:lnTo>
                    <a:lnTo>
                      <a:pt x="50" y="256"/>
                    </a:lnTo>
                    <a:cubicBezTo>
                      <a:pt x="51" y="255"/>
                      <a:pt x="52" y="255"/>
                      <a:pt x="53" y="254"/>
                    </a:cubicBezTo>
                    <a:lnTo>
                      <a:pt x="60" y="264"/>
                    </a:lnTo>
                    <a:lnTo>
                      <a:pt x="60" y="262"/>
                    </a:lnTo>
                    <a:lnTo>
                      <a:pt x="54" y="253"/>
                    </a:lnTo>
                    <a:cubicBezTo>
                      <a:pt x="55" y="252"/>
                      <a:pt x="57" y="251"/>
                      <a:pt x="58" y="250"/>
                    </a:cubicBezTo>
                    <a:close/>
                    <a:moveTo>
                      <a:pt x="72" y="249"/>
                    </a:moveTo>
                    <a:lnTo>
                      <a:pt x="67" y="249"/>
                    </a:lnTo>
                    <a:cubicBezTo>
                      <a:pt x="68" y="250"/>
                      <a:pt x="68" y="251"/>
                      <a:pt x="70" y="251"/>
                    </a:cubicBezTo>
                    <a:lnTo>
                      <a:pt x="79" y="272"/>
                    </a:lnTo>
                    <a:lnTo>
                      <a:pt x="79" y="268"/>
                    </a:lnTo>
                    <a:lnTo>
                      <a:pt x="71" y="251"/>
                    </a:lnTo>
                    <a:cubicBezTo>
                      <a:pt x="72" y="250"/>
                      <a:pt x="72" y="250"/>
                      <a:pt x="72" y="249"/>
                    </a:cubicBezTo>
                    <a:close/>
                    <a:moveTo>
                      <a:pt x="79" y="249"/>
                    </a:moveTo>
                    <a:lnTo>
                      <a:pt x="75" y="249"/>
                    </a:lnTo>
                    <a:cubicBezTo>
                      <a:pt x="75" y="249"/>
                      <a:pt x="76" y="250"/>
                      <a:pt x="77" y="250"/>
                    </a:cubicBezTo>
                    <a:lnTo>
                      <a:pt x="78" y="250"/>
                    </a:lnTo>
                    <a:cubicBezTo>
                      <a:pt x="78" y="249"/>
                      <a:pt x="78" y="249"/>
                      <a:pt x="79" y="249"/>
                    </a:cubicBezTo>
                    <a:close/>
                    <a:moveTo>
                      <a:pt x="91" y="272"/>
                    </a:moveTo>
                    <a:lnTo>
                      <a:pt x="90" y="267"/>
                    </a:lnTo>
                    <a:cubicBezTo>
                      <a:pt x="91" y="268"/>
                      <a:pt x="92" y="268"/>
                      <a:pt x="93" y="268"/>
                    </a:cubicBezTo>
                    <a:lnTo>
                      <a:pt x="91" y="272"/>
                    </a:lnTo>
                    <a:close/>
                    <a:moveTo>
                      <a:pt x="97" y="248"/>
                    </a:moveTo>
                    <a:lnTo>
                      <a:pt x="91" y="249"/>
                    </a:lnTo>
                    <a:cubicBezTo>
                      <a:pt x="90" y="252"/>
                      <a:pt x="89" y="257"/>
                      <a:pt x="89" y="261"/>
                    </a:cubicBezTo>
                    <a:lnTo>
                      <a:pt x="86" y="249"/>
                    </a:lnTo>
                    <a:lnTo>
                      <a:pt x="86" y="249"/>
                    </a:lnTo>
                    <a:lnTo>
                      <a:pt x="86" y="252"/>
                    </a:lnTo>
                    <a:lnTo>
                      <a:pt x="88" y="265"/>
                    </a:lnTo>
                    <a:cubicBezTo>
                      <a:pt x="88" y="266"/>
                      <a:pt x="88" y="266"/>
                      <a:pt x="88" y="266"/>
                    </a:cubicBezTo>
                    <a:lnTo>
                      <a:pt x="89" y="267"/>
                    </a:lnTo>
                    <a:lnTo>
                      <a:pt x="90" y="274"/>
                    </a:lnTo>
                    <a:lnTo>
                      <a:pt x="86" y="283"/>
                    </a:lnTo>
                    <a:lnTo>
                      <a:pt x="86" y="283"/>
                    </a:lnTo>
                    <a:lnTo>
                      <a:pt x="86" y="286"/>
                    </a:lnTo>
                    <a:lnTo>
                      <a:pt x="94" y="286"/>
                    </a:lnTo>
                    <a:lnTo>
                      <a:pt x="94" y="284"/>
                    </a:lnTo>
                    <a:lnTo>
                      <a:pt x="97" y="277"/>
                    </a:lnTo>
                    <a:lnTo>
                      <a:pt x="97" y="248"/>
                    </a:lnTo>
                    <a:close/>
                    <a:moveTo>
                      <a:pt x="118" y="248"/>
                    </a:moveTo>
                    <a:lnTo>
                      <a:pt x="104" y="248"/>
                    </a:lnTo>
                    <a:lnTo>
                      <a:pt x="104" y="285"/>
                    </a:lnTo>
                    <a:lnTo>
                      <a:pt x="112" y="285"/>
                    </a:lnTo>
                    <a:lnTo>
                      <a:pt x="112" y="281"/>
                    </a:lnTo>
                    <a:cubicBezTo>
                      <a:pt x="113" y="281"/>
                      <a:pt x="115" y="281"/>
                      <a:pt x="116" y="281"/>
                    </a:cubicBezTo>
                    <a:lnTo>
                      <a:pt x="114" y="285"/>
                    </a:lnTo>
                    <a:lnTo>
                      <a:pt x="116" y="285"/>
                    </a:lnTo>
                    <a:lnTo>
                      <a:pt x="117" y="281"/>
                    </a:lnTo>
                    <a:lnTo>
                      <a:pt x="118" y="281"/>
                    </a:lnTo>
                    <a:lnTo>
                      <a:pt x="118" y="248"/>
                    </a:lnTo>
                    <a:close/>
                    <a:moveTo>
                      <a:pt x="143" y="247"/>
                    </a:moveTo>
                    <a:lnTo>
                      <a:pt x="125" y="247"/>
                    </a:lnTo>
                    <a:lnTo>
                      <a:pt x="125" y="281"/>
                    </a:lnTo>
                    <a:cubicBezTo>
                      <a:pt x="125" y="281"/>
                      <a:pt x="126" y="281"/>
                      <a:pt x="126" y="281"/>
                    </a:cubicBezTo>
                    <a:lnTo>
                      <a:pt x="125" y="283"/>
                    </a:lnTo>
                    <a:lnTo>
                      <a:pt x="125" y="285"/>
                    </a:lnTo>
                    <a:lnTo>
                      <a:pt x="125" y="285"/>
                    </a:lnTo>
                    <a:lnTo>
                      <a:pt x="128" y="281"/>
                    </a:lnTo>
                    <a:cubicBezTo>
                      <a:pt x="132" y="281"/>
                      <a:pt x="136" y="281"/>
                      <a:pt x="141" y="281"/>
                    </a:cubicBezTo>
                    <a:lnTo>
                      <a:pt x="137" y="284"/>
                    </a:lnTo>
                    <a:lnTo>
                      <a:pt x="139" y="284"/>
                    </a:lnTo>
                    <a:lnTo>
                      <a:pt x="143" y="281"/>
                    </a:lnTo>
                    <a:lnTo>
                      <a:pt x="143" y="281"/>
                    </a:lnTo>
                    <a:lnTo>
                      <a:pt x="143" y="247"/>
                    </a:lnTo>
                    <a:close/>
                    <a:moveTo>
                      <a:pt x="174" y="246"/>
                    </a:moveTo>
                    <a:lnTo>
                      <a:pt x="150" y="246"/>
                    </a:lnTo>
                    <a:lnTo>
                      <a:pt x="150" y="281"/>
                    </a:lnTo>
                    <a:cubicBezTo>
                      <a:pt x="152" y="281"/>
                      <a:pt x="154" y="281"/>
                      <a:pt x="156" y="281"/>
                    </a:cubicBezTo>
                    <a:lnTo>
                      <a:pt x="164" y="281"/>
                    </a:lnTo>
                    <a:lnTo>
                      <a:pt x="158" y="284"/>
                    </a:lnTo>
                    <a:lnTo>
                      <a:pt x="161" y="284"/>
                    </a:lnTo>
                    <a:lnTo>
                      <a:pt x="166" y="281"/>
                    </a:lnTo>
                    <a:lnTo>
                      <a:pt x="172" y="281"/>
                    </a:lnTo>
                    <a:cubicBezTo>
                      <a:pt x="173" y="282"/>
                      <a:pt x="173" y="282"/>
                      <a:pt x="174" y="283"/>
                    </a:cubicBezTo>
                    <a:lnTo>
                      <a:pt x="174" y="283"/>
                    </a:lnTo>
                    <a:lnTo>
                      <a:pt x="174" y="246"/>
                    </a:lnTo>
                    <a:close/>
                    <a:moveTo>
                      <a:pt x="209" y="244"/>
                    </a:moveTo>
                    <a:lnTo>
                      <a:pt x="181" y="245"/>
                    </a:lnTo>
                    <a:lnTo>
                      <a:pt x="181" y="281"/>
                    </a:lnTo>
                    <a:lnTo>
                      <a:pt x="186" y="281"/>
                    </a:lnTo>
                    <a:cubicBezTo>
                      <a:pt x="186" y="281"/>
                      <a:pt x="186" y="282"/>
                      <a:pt x="186" y="283"/>
                    </a:cubicBezTo>
                    <a:lnTo>
                      <a:pt x="196" y="283"/>
                    </a:lnTo>
                    <a:cubicBezTo>
                      <a:pt x="196" y="282"/>
                      <a:pt x="196" y="281"/>
                      <a:pt x="195" y="281"/>
                    </a:cubicBezTo>
                    <a:lnTo>
                      <a:pt x="209" y="281"/>
                    </a:lnTo>
                    <a:lnTo>
                      <a:pt x="209" y="244"/>
                    </a:lnTo>
                    <a:close/>
                    <a:moveTo>
                      <a:pt x="239" y="243"/>
                    </a:moveTo>
                    <a:lnTo>
                      <a:pt x="215" y="244"/>
                    </a:lnTo>
                    <a:lnTo>
                      <a:pt x="215" y="281"/>
                    </a:lnTo>
                    <a:lnTo>
                      <a:pt x="239" y="281"/>
                    </a:lnTo>
                    <a:lnTo>
                      <a:pt x="239" y="243"/>
                    </a:lnTo>
                    <a:close/>
                    <a:moveTo>
                      <a:pt x="272" y="242"/>
                    </a:moveTo>
                    <a:lnTo>
                      <a:pt x="245" y="243"/>
                    </a:lnTo>
                    <a:lnTo>
                      <a:pt x="245" y="281"/>
                    </a:lnTo>
                    <a:lnTo>
                      <a:pt x="252" y="281"/>
                    </a:lnTo>
                    <a:lnTo>
                      <a:pt x="252" y="281"/>
                    </a:lnTo>
                    <a:lnTo>
                      <a:pt x="262" y="280"/>
                    </a:lnTo>
                    <a:cubicBezTo>
                      <a:pt x="262" y="280"/>
                      <a:pt x="262" y="280"/>
                      <a:pt x="262" y="280"/>
                    </a:cubicBezTo>
                    <a:lnTo>
                      <a:pt x="262" y="271"/>
                    </a:lnTo>
                    <a:lnTo>
                      <a:pt x="264" y="276"/>
                    </a:lnTo>
                    <a:cubicBezTo>
                      <a:pt x="264" y="276"/>
                      <a:pt x="265" y="278"/>
                      <a:pt x="266" y="280"/>
                    </a:cubicBezTo>
                    <a:lnTo>
                      <a:pt x="272" y="280"/>
                    </a:lnTo>
                    <a:lnTo>
                      <a:pt x="272" y="242"/>
                    </a:lnTo>
                    <a:close/>
                    <a:moveTo>
                      <a:pt x="86" y="241"/>
                    </a:moveTo>
                    <a:lnTo>
                      <a:pt x="86" y="242"/>
                    </a:lnTo>
                    <a:lnTo>
                      <a:pt x="86" y="242"/>
                    </a:lnTo>
                    <a:cubicBezTo>
                      <a:pt x="86" y="242"/>
                      <a:pt x="86" y="242"/>
                      <a:pt x="86" y="241"/>
                    </a:cubicBezTo>
                    <a:close/>
                    <a:moveTo>
                      <a:pt x="303" y="241"/>
                    </a:moveTo>
                    <a:lnTo>
                      <a:pt x="278" y="242"/>
                    </a:lnTo>
                    <a:lnTo>
                      <a:pt x="278" y="280"/>
                    </a:lnTo>
                    <a:lnTo>
                      <a:pt x="303" y="279"/>
                    </a:lnTo>
                    <a:lnTo>
                      <a:pt x="303" y="241"/>
                    </a:lnTo>
                    <a:close/>
                    <a:moveTo>
                      <a:pt x="43" y="235"/>
                    </a:moveTo>
                    <a:cubicBezTo>
                      <a:pt x="39" y="238"/>
                      <a:pt x="35" y="241"/>
                      <a:pt x="32" y="244"/>
                    </a:cubicBezTo>
                    <a:lnTo>
                      <a:pt x="43" y="244"/>
                    </a:lnTo>
                    <a:lnTo>
                      <a:pt x="43" y="235"/>
                    </a:lnTo>
                    <a:close/>
                    <a:moveTo>
                      <a:pt x="97" y="216"/>
                    </a:moveTo>
                    <a:cubicBezTo>
                      <a:pt x="97" y="216"/>
                      <a:pt x="97" y="216"/>
                      <a:pt x="97" y="216"/>
                    </a:cubicBezTo>
                    <a:cubicBezTo>
                      <a:pt x="93" y="217"/>
                      <a:pt x="89" y="217"/>
                      <a:pt x="86" y="217"/>
                    </a:cubicBezTo>
                    <a:lnTo>
                      <a:pt x="86" y="227"/>
                    </a:lnTo>
                    <a:cubicBezTo>
                      <a:pt x="88" y="226"/>
                      <a:pt x="91" y="226"/>
                      <a:pt x="94" y="226"/>
                    </a:cubicBezTo>
                    <a:cubicBezTo>
                      <a:pt x="94" y="226"/>
                      <a:pt x="93" y="228"/>
                      <a:pt x="93" y="230"/>
                    </a:cubicBezTo>
                    <a:lnTo>
                      <a:pt x="93" y="230"/>
                    </a:lnTo>
                    <a:lnTo>
                      <a:pt x="93" y="230"/>
                    </a:lnTo>
                    <a:cubicBezTo>
                      <a:pt x="93" y="230"/>
                      <a:pt x="91" y="227"/>
                      <a:pt x="89" y="227"/>
                    </a:cubicBezTo>
                    <a:lnTo>
                      <a:pt x="88" y="226"/>
                    </a:lnTo>
                    <a:cubicBezTo>
                      <a:pt x="87" y="226"/>
                      <a:pt x="86" y="227"/>
                      <a:pt x="86" y="227"/>
                    </a:cubicBezTo>
                    <a:lnTo>
                      <a:pt x="86" y="239"/>
                    </a:lnTo>
                    <a:cubicBezTo>
                      <a:pt x="88" y="238"/>
                      <a:pt x="90" y="238"/>
                      <a:pt x="92" y="238"/>
                    </a:cubicBezTo>
                    <a:cubicBezTo>
                      <a:pt x="92" y="239"/>
                      <a:pt x="92" y="241"/>
                      <a:pt x="92" y="242"/>
                    </a:cubicBezTo>
                    <a:lnTo>
                      <a:pt x="97" y="242"/>
                    </a:lnTo>
                    <a:lnTo>
                      <a:pt x="97" y="216"/>
                    </a:lnTo>
                    <a:close/>
                    <a:moveTo>
                      <a:pt x="278" y="211"/>
                    </a:moveTo>
                    <a:lnTo>
                      <a:pt x="278" y="235"/>
                    </a:lnTo>
                    <a:lnTo>
                      <a:pt x="303" y="234"/>
                    </a:lnTo>
                    <a:lnTo>
                      <a:pt x="303" y="234"/>
                    </a:lnTo>
                    <a:cubicBezTo>
                      <a:pt x="302" y="232"/>
                      <a:pt x="302" y="231"/>
                      <a:pt x="302" y="230"/>
                    </a:cubicBezTo>
                    <a:cubicBezTo>
                      <a:pt x="302" y="225"/>
                      <a:pt x="300" y="216"/>
                      <a:pt x="295" y="213"/>
                    </a:cubicBezTo>
                    <a:cubicBezTo>
                      <a:pt x="292" y="212"/>
                      <a:pt x="286" y="211"/>
                      <a:pt x="278" y="211"/>
                    </a:cubicBezTo>
                    <a:close/>
                    <a:moveTo>
                      <a:pt x="239" y="211"/>
                    </a:moveTo>
                    <a:cubicBezTo>
                      <a:pt x="229" y="211"/>
                      <a:pt x="221" y="211"/>
                      <a:pt x="215" y="211"/>
                    </a:cubicBezTo>
                    <a:lnTo>
                      <a:pt x="215" y="238"/>
                    </a:lnTo>
                    <a:lnTo>
                      <a:pt x="239" y="237"/>
                    </a:lnTo>
                    <a:lnTo>
                      <a:pt x="239" y="211"/>
                    </a:lnTo>
                    <a:close/>
                    <a:moveTo>
                      <a:pt x="60" y="208"/>
                    </a:moveTo>
                    <a:lnTo>
                      <a:pt x="54" y="208"/>
                    </a:lnTo>
                    <a:lnTo>
                      <a:pt x="54" y="215"/>
                    </a:lnTo>
                    <a:lnTo>
                      <a:pt x="55" y="216"/>
                    </a:lnTo>
                    <a:cubicBezTo>
                      <a:pt x="55" y="218"/>
                      <a:pt x="55" y="223"/>
                      <a:pt x="55" y="227"/>
                    </a:cubicBezTo>
                    <a:cubicBezTo>
                      <a:pt x="53" y="228"/>
                      <a:pt x="51" y="229"/>
                      <a:pt x="50" y="231"/>
                    </a:cubicBezTo>
                    <a:lnTo>
                      <a:pt x="50" y="241"/>
                    </a:lnTo>
                    <a:cubicBezTo>
                      <a:pt x="51" y="240"/>
                      <a:pt x="53" y="239"/>
                      <a:pt x="55" y="238"/>
                    </a:cubicBezTo>
                    <a:lnTo>
                      <a:pt x="55" y="238"/>
                    </a:lnTo>
                    <a:cubicBezTo>
                      <a:pt x="55" y="238"/>
                      <a:pt x="56" y="240"/>
                      <a:pt x="56" y="242"/>
                    </a:cubicBezTo>
                    <a:cubicBezTo>
                      <a:pt x="56" y="243"/>
                      <a:pt x="55" y="243"/>
                      <a:pt x="54" y="243"/>
                    </a:cubicBezTo>
                    <a:lnTo>
                      <a:pt x="60" y="243"/>
                    </a:lnTo>
                    <a:lnTo>
                      <a:pt x="60" y="208"/>
                    </a:lnTo>
                    <a:close/>
                    <a:moveTo>
                      <a:pt x="79" y="207"/>
                    </a:moveTo>
                    <a:lnTo>
                      <a:pt x="67" y="208"/>
                    </a:lnTo>
                    <a:lnTo>
                      <a:pt x="67" y="243"/>
                    </a:lnTo>
                    <a:lnTo>
                      <a:pt x="79" y="242"/>
                    </a:lnTo>
                    <a:lnTo>
                      <a:pt x="79" y="219"/>
                    </a:lnTo>
                    <a:cubicBezTo>
                      <a:pt x="79" y="219"/>
                      <a:pt x="78" y="219"/>
                      <a:pt x="78" y="219"/>
                    </a:cubicBezTo>
                    <a:lnTo>
                      <a:pt x="79" y="211"/>
                    </a:lnTo>
                    <a:lnTo>
                      <a:pt x="79" y="207"/>
                    </a:lnTo>
                    <a:close/>
                    <a:moveTo>
                      <a:pt x="118" y="205"/>
                    </a:moveTo>
                    <a:lnTo>
                      <a:pt x="104" y="206"/>
                    </a:lnTo>
                    <a:lnTo>
                      <a:pt x="104" y="242"/>
                    </a:lnTo>
                    <a:lnTo>
                      <a:pt x="118" y="241"/>
                    </a:lnTo>
                    <a:lnTo>
                      <a:pt x="118" y="205"/>
                    </a:lnTo>
                    <a:close/>
                    <a:moveTo>
                      <a:pt x="143" y="204"/>
                    </a:moveTo>
                    <a:lnTo>
                      <a:pt x="125" y="205"/>
                    </a:lnTo>
                    <a:lnTo>
                      <a:pt x="125" y="241"/>
                    </a:lnTo>
                    <a:lnTo>
                      <a:pt x="143" y="240"/>
                    </a:lnTo>
                    <a:lnTo>
                      <a:pt x="143" y="204"/>
                    </a:lnTo>
                    <a:close/>
                    <a:moveTo>
                      <a:pt x="174" y="202"/>
                    </a:moveTo>
                    <a:lnTo>
                      <a:pt x="150" y="204"/>
                    </a:lnTo>
                    <a:lnTo>
                      <a:pt x="150" y="240"/>
                    </a:lnTo>
                    <a:lnTo>
                      <a:pt x="174" y="239"/>
                    </a:lnTo>
                    <a:lnTo>
                      <a:pt x="174" y="202"/>
                    </a:lnTo>
                    <a:close/>
                    <a:moveTo>
                      <a:pt x="205" y="201"/>
                    </a:moveTo>
                    <a:lnTo>
                      <a:pt x="181" y="202"/>
                    </a:lnTo>
                    <a:lnTo>
                      <a:pt x="181" y="239"/>
                    </a:lnTo>
                    <a:lnTo>
                      <a:pt x="209" y="238"/>
                    </a:lnTo>
                    <a:lnTo>
                      <a:pt x="209" y="212"/>
                    </a:lnTo>
                    <a:lnTo>
                      <a:pt x="205" y="213"/>
                    </a:lnTo>
                    <a:cubicBezTo>
                      <a:pt x="204" y="211"/>
                      <a:pt x="203" y="211"/>
                      <a:pt x="203" y="210"/>
                    </a:cubicBezTo>
                    <a:cubicBezTo>
                      <a:pt x="203" y="209"/>
                      <a:pt x="204" y="205"/>
                      <a:pt x="205" y="201"/>
                    </a:cubicBezTo>
                    <a:close/>
                    <a:moveTo>
                      <a:pt x="260" y="198"/>
                    </a:moveTo>
                    <a:lnTo>
                      <a:pt x="251" y="199"/>
                    </a:lnTo>
                    <a:cubicBezTo>
                      <a:pt x="253" y="202"/>
                      <a:pt x="253" y="206"/>
                      <a:pt x="253" y="210"/>
                    </a:cubicBezTo>
                    <a:cubicBezTo>
                      <a:pt x="251" y="210"/>
                      <a:pt x="248" y="210"/>
                      <a:pt x="245" y="210"/>
                    </a:cubicBezTo>
                    <a:lnTo>
                      <a:pt x="245" y="236"/>
                    </a:lnTo>
                    <a:lnTo>
                      <a:pt x="272" y="235"/>
                    </a:lnTo>
                    <a:lnTo>
                      <a:pt x="272" y="210"/>
                    </a:lnTo>
                    <a:cubicBezTo>
                      <a:pt x="268" y="210"/>
                      <a:pt x="265" y="210"/>
                      <a:pt x="262" y="210"/>
                    </a:cubicBezTo>
                    <a:cubicBezTo>
                      <a:pt x="262" y="206"/>
                      <a:pt x="261" y="202"/>
                      <a:pt x="260" y="198"/>
                    </a:cubicBezTo>
                    <a:close/>
                    <a:moveTo>
                      <a:pt x="245" y="184"/>
                    </a:moveTo>
                    <a:lnTo>
                      <a:pt x="245" y="192"/>
                    </a:lnTo>
                    <a:cubicBezTo>
                      <a:pt x="245" y="192"/>
                      <a:pt x="245" y="192"/>
                      <a:pt x="245" y="192"/>
                    </a:cubicBezTo>
                    <a:lnTo>
                      <a:pt x="257" y="192"/>
                    </a:lnTo>
                    <a:cubicBezTo>
                      <a:pt x="254" y="188"/>
                      <a:pt x="250" y="186"/>
                      <a:pt x="245" y="184"/>
                    </a:cubicBezTo>
                    <a:close/>
                    <a:moveTo>
                      <a:pt x="216" y="177"/>
                    </a:moveTo>
                    <a:lnTo>
                      <a:pt x="215" y="177"/>
                    </a:lnTo>
                    <a:lnTo>
                      <a:pt x="215" y="189"/>
                    </a:lnTo>
                    <a:lnTo>
                      <a:pt x="227" y="189"/>
                    </a:lnTo>
                    <a:cubicBezTo>
                      <a:pt x="231" y="189"/>
                      <a:pt x="235" y="189"/>
                      <a:pt x="239" y="190"/>
                    </a:cubicBezTo>
                    <a:lnTo>
                      <a:pt x="239" y="182"/>
                    </a:lnTo>
                    <a:cubicBezTo>
                      <a:pt x="235" y="182"/>
                      <a:pt x="231" y="181"/>
                      <a:pt x="227" y="181"/>
                    </a:cubicBezTo>
                    <a:lnTo>
                      <a:pt x="222" y="181"/>
                    </a:lnTo>
                    <a:cubicBezTo>
                      <a:pt x="221" y="179"/>
                      <a:pt x="219" y="177"/>
                      <a:pt x="216" y="177"/>
                    </a:cubicBezTo>
                    <a:close/>
                    <a:moveTo>
                      <a:pt x="97" y="172"/>
                    </a:moveTo>
                    <a:lnTo>
                      <a:pt x="95" y="172"/>
                    </a:lnTo>
                    <a:lnTo>
                      <a:pt x="95" y="194"/>
                    </a:lnTo>
                    <a:lnTo>
                      <a:pt x="97" y="194"/>
                    </a:lnTo>
                    <a:lnTo>
                      <a:pt x="97" y="172"/>
                    </a:lnTo>
                    <a:close/>
                    <a:moveTo>
                      <a:pt x="60" y="166"/>
                    </a:moveTo>
                    <a:lnTo>
                      <a:pt x="57" y="166"/>
                    </a:lnTo>
                    <a:cubicBezTo>
                      <a:pt x="55" y="178"/>
                      <a:pt x="53" y="194"/>
                      <a:pt x="53" y="194"/>
                    </a:cubicBezTo>
                    <a:lnTo>
                      <a:pt x="53" y="202"/>
                    </a:lnTo>
                    <a:lnTo>
                      <a:pt x="60" y="201"/>
                    </a:lnTo>
                    <a:lnTo>
                      <a:pt x="60" y="166"/>
                    </a:lnTo>
                    <a:close/>
                    <a:moveTo>
                      <a:pt x="79" y="165"/>
                    </a:moveTo>
                    <a:lnTo>
                      <a:pt x="67" y="166"/>
                    </a:lnTo>
                    <a:lnTo>
                      <a:pt x="67" y="201"/>
                    </a:lnTo>
                    <a:lnTo>
                      <a:pt x="79" y="200"/>
                    </a:lnTo>
                    <a:lnTo>
                      <a:pt x="79" y="165"/>
                    </a:lnTo>
                    <a:close/>
                    <a:moveTo>
                      <a:pt x="93" y="164"/>
                    </a:moveTo>
                    <a:lnTo>
                      <a:pt x="86" y="165"/>
                    </a:lnTo>
                    <a:lnTo>
                      <a:pt x="86" y="178"/>
                    </a:lnTo>
                    <a:cubicBezTo>
                      <a:pt x="87" y="175"/>
                      <a:pt x="91" y="167"/>
                      <a:pt x="93" y="164"/>
                    </a:cubicBezTo>
                    <a:close/>
                    <a:moveTo>
                      <a:pt x="118" y="163"/>
                    </a:moveTo>
                    <a:lnTo>
                      <a:pt x="104" y="164"/>
                    </a:lnTo>
                    <a:lnTo>
                      <a:pt x="104" y="199"/>
                    </a:lnTo>
                    <a:lnTo>
                      <a:pt x="118" y="199"/>
                    </a:lnTo>
                    <a:lnTo>
                      <a:pt x="118" y="163"/>
                    </a:lnTo>
                    <a:close/>
                    <a:moveTo>
                      <a:pt x="143" y="161"/>
                    </a:moveTo>
                    <a:lnTo>
                      <a:pt x="125" y="162"/>
                    </a:lnTo>
                    <a:lnTo>
                      <a:pt x="125" y="198"/>
                    </a:lnTo>
                    <a:lnTo>
                      <a:pt x="143" y="197"/>
                    </a:lnTo>
                    <a:lnTo>
                      <a:pt x="143" y="161"/>
                    </a:lnTo>
                    <a:close/>
                    <a:moveTo>
                      <a:pt x="174" y="160"/>
                    </a:moveTo>
                    <a:lnTo>
                      <a:pt x="150" y="161"/>
                    </a:lnTo>
                    <a:lnTo>
                      <a:pt x="150" y="197"/>
                    </a:lnTo>
                    <a:lnTo>
                      <a:pt x="174" y="196"/>
                    </a:lnTo>
                    <a:lnTo>
                      <a:pt x="174" y="160"/>
                    </a:lnTo>
                    <a:close/>
                    <a:moveTo>
                      <a:pt x="206" y="158"/>
                    </a:moveTo>
                    <a:lnTo>
                      <a:pt x="181" y="159"/>
                    </a:lnTo>
                    <a:lnTo>
                      <a:pt x="181" y="196"/>
                    </a:lnTo>
                    <a:lnTo>
                      <a:pt x="206" y="194"/>
                    </a:lnTo>
                    <a:cubicBezTo>
                      <a:pt x="206" y="193"/>
                      <a:pt x="206" y="193"/>
                      <a:pt x="206" y="192"/>
                    </a:cubicBezTo>
                    <a:cubicBezTo>
                      <a:pt x="206" y="192"/>
                      <a:pt x="207" y="191"/>
                      <a:pt x="207" y="189"/>
                    </a:cubicBezTo>
                    <a:lnTo>
                      <a:pt x="209" y="189"/>
                    </a:lnTo>
                    <a:lnTo>
                      <a:pt x="209" y="177"/>
                    </a:lnTo>
                    <a:lnTo>
                      <a:pt x="207" y="177"/>
                    </a:lnTo>
                    <a:cubicBezTo>
                      <a:pt x="208" y="172"/>
                      <a:pt x="208" y="168"/>
                      <a:pt x="208" y="165"/>
                    </a:cubicBezTo>
                    <a:cubicBezTo>
                      <a:pt x="208" y="164"/>
                      <a:pt x="207" y="161"/>
                      <a:pt x="206" y="158"/>
                    </a:cubicBezTo>
                    <a:close/>
                    <a:moveTo>
                      <a:pt x="60" y="150"/>
                    </a:moveTo>
                    <a:cubicBezTo>
                      <a:pt x="59" y="151"/>
                      <a:pt x="59" y="153"/>
                      <a:pt x="58" y="154"/>
                    </a:cubicBezTo>
                    <a:cubicBezTo>
                      <a:pt x="58" y="155"/>
                      <a:pt x="58" y="157"/>
                      <a:pt x="58" y="160"/>
                    </a:cubicBezTo>
                    <a:lnTo>
                      <a:pt x="60" y="160"/>
                    </a:lnTo>
                    <a:lnTo>
                      <a:pt x="60" y="150"/>
                    </a:lnTo>
                    <a:close/>
                    <a:moveTo>
                      <a:pt x="60" y="123"/>
                    </a:moveTo>
                    <a:lnTo>
                      <a:pt x="58" y="123"/>
                    </a:lnTo>
                    <a:lnTo>
                      <a:pt x="60" y="135"/>
                    </a:lnTo>
                    <a:lnTo>
                      <a:pt x="60" y="135"/>
                    </a:lnTo>
                    <a:lnTo>
                      <a:pt x="60" y="123"/>
                    </a:lnTo>
                    <a:close/>
                    <a:moveTo>
                      <a:pt x="79" y="122"/>
                    </a:moveTo>
                    <a:lnTo>
                      <a:pt x="67" y="122"/>
                    </a:lnTo>
                    <a:lnTo>
                      <a:pt x="67" y="134"/>
                    </a:lnTo>
                    <a:lnTo>
                      <a:pt x="72" y="133"/>
                    </a:lnTo>
                    <a:cubicBezTo>
                      <a:pt x="70" y="136"/>
                      <a:pt x="68" y="139"/>
                      <a:pt x="68" y="139"/>
                    </a:cubicBezTo>
                    <a:cubicBezTo>
                      <a:pt x="68" y="139"/>
                      <a:pt x="68" y="140"/>
                      <a:pt x="67" y="141"/>
                    </a:cubicBezTo>
                    <a:lnTo>
                      <a:pt x="67" y="159"/>
                    </a:lnTo>
                    <a:lnTo>
                      <a:pt x="79" y="158"/>
                    </a:lnTo>
                    <a:lnTo>
                      <a:pt x="79" y="122"/>
                    </a:lnTo>
                    <a:close/>
                    <a:moveTo>
                      <a:pt x="97" y="120"/>
                    </a:moveTo>
                    <a:lnTo>
                      <a:pt x="86" y="121"/>
                    </a:lnTo>
                    <a:lnTo>
                      <a:pt x="86" y="158"/>
                    </a:lnTo>
                    <a:lnTo>
                      <a:pt x="97" y="157"/>
                    </a:lnTo>
                    <a:lnTo>
                      <a:pt x="97" y="120"/>
                    </a:lnTo>
                    <a:close/>
                    <a:moveTo>
                      <a:pt x="118" y="119"/>
                    </a:moveTo>
                    <a:lnTo>
                      <a:pt x="104" y="120"/>
                    </a:lnTo>
                    <a:lnTo>
                      <a:pt x="104" y="157"/>
                    </a:lnTo>
                    <a:lnTo>
                      <a:pt x="118" y="156"/>
                    </a:lnTo>
                    <a:lnTo>
                      <a:pt x="118" y="119"/>
                    </a:lnTo>
                    <a:close/>
                    <a:moveTo>
                      <a:pt x="143" y="117"/>
                    </a:moveTo>
                    <a:lnTo>
                      <a:pt x="125" y="118"/>
                    </a:lnTo>
                    <a:lnTo>
                      <a:pt x="125" y="156"/>
                    </a:lnTo>
                    <a:lnTo>
                      <a:pt x="143" y="155"/>
                    </a:lnTo>
                    <a:lnTo>
                      <a:pt x="143" y="117"/>
                    </a:lnTo>
                    <a:close/>
                    <a:moveTo>
                      <a:pt x="174" y="115"/>
                    </a:moveTo>
                    <a:lnTo>
                      <a:pt x="150" y="117"/>
                    </a:lnTo>
                    <a:lnTo>
                      <a:pt x="150" y="154"/>
                    </a:lnTo>
                    <a:lnTo>
                      <a:pt x="174" y="153"/>
                    </a:lnTo>
                    <a:lnTo>
                      <a:pt x="174" y="115"/>
                    </a:lnTo>
                    <a:close/>
                    <a:moveTo>
                      <a:pt x="194" y="114"/>
                    </a:moveTo>
                    <a:lnTo>
                      <a:pt x="181" y="115"/>
                    </a:lnTo>
                    <a:lnTo>
                      <a:pt x="181" y="153"/>
                    </a:lnTo>
                    <a:lnTo>
                      <a:pt x="205" y="151"/>
                    </a:lnTo>
                    <a:cubicBezTo>
                      <a:pt x="202" y="144"/>
                      <a:pt x="200" y="135"/>
                      <a:pt x="198" y="129"/>
                    </a:cubicBezTo>
                    <a:cubicBezTo>
                      <a:pt x="197" y="122"/>
                      <a:pt x="195" y="117"/>
                      <a:pt x="194" y="114"/>
                    </a:cubicBezTo>
                    <a:close/>
                    <a:moveTo>
                      <a:pt x="97" y="105"/>
                    </a:moveTo>
                    <a:cubicBezTo>
                      <a:pt x="94" y="107"/>
                      <a:pt x="90" y="111"/>
                      <a:pt x="87" y="114"/>
                    </a:cubicBezTo>
                    <a:lnTo>
                      <a:pt x="97" y="114"/>
                    </a:lnTo>
                    <a:lnTo>
                      <a:pt x="97" y="105"/>
                    </a:lnTo>
                    <a:moveTo>
                      <a:pt x="118" y="86"/>
                    </a:moveTo>
                    <a:cubicBezTo>
                      <a:pt x="118" y="86"/>
                      <a:pt x="118" y="87"/>
                      <a:pt x="117" y="87"/>
                    </a:cubicBezTo>
                    <a:cubicBezTo>
                      <a:pt x="114" y="91"/>
                      <a:pt x="111" y="94"/>
                      <a:pt x="111" y="94"/>
                    </a:cubicBezTo>
                    <a:cubicBezTo>
                      <a:pt x="111" y="94"/>
                      <a:pt x="107" y="97"/>
                      <a:pt x="104" y="99"/>
                    </a:cubicBezTo>
                    <a:lnTo>
                      <a:pt x="104" y="113"/>
                    </a:lnTo>
                    <a:lnTo>
                      <a:pt x="118" y="112"/>
                    </a:lnTo>
                    <a:lnTo>
                      <a:pt x="118" y="86"/>
                    </a:lnTo>
                    <a:close/>
                    <a:moveTo>
                      <a:pt x="181" y="85"/>
                    </a:moveTo>
                    <a:lnTo>
                      <a:pt x="181" y="108"/>
                    </a:lnTo>
                    <a:lnTo>
                      <a:pt x="190" y="108"/>
                    </a:lnTo>
                    <a:cubicBezTo>
                      <a:pt x="189" y="106"/>
                      <a:pt x="187" y="102"/>
                      <a:pt x="187" y="102"/>
                    </a:cubicBezTo>
                    <a:cubicBezTo>
                      <a:pt x="187" y="102"/>
                      <a:pt x="190" y="93"/>
                      <a:pt x="187" y="89"/>
                    </a:cubicBezTo>
                    <a:cubicBezTo>
                      <a:pt x="187" y="88"/>
                      <a:pt x="184" y="87"/>
                      <a:pt x="181" y="85"/>
                    </a:cubicBezTo>
                    <a:close/>
                    <a:moveTo>
                      <a:pt x="143" y="76"/>
                    </a:moveTo>
                    <a:lnTo>
                      <a:pt x="125" y="77"/>
                    </a:lnTo>
                    <a:lnTo>
                      <a:pt x="125" y="112"/>
                    </a:lnTo>
                    <a:lnTo>
                      <a:pt x="143" y="111"/>
                    </a:lnTo>
                    <a:lnTo>
                      <a:pt x="143" y="76"/>
                    </a:lnTo>
                    <a:moveTo>
                      <a:pt x="174" y="73"/>
                    </a:moveTo>
                    <a:lnTo>
                      <a:pt x="150" y="75"/>
                    </a:lnTo>
                    <a:lnTo>
                      <a:pt x="150" y="110"/>
                    </a:lnTo>
                    <a:lnTo>
                      <a:pt x="174" y="109"/>
                    </a:lnTo>
                    <a:lnTo>
                      <a:pt x="174" y="73"/>
                    </a:lnTo>
                    <a:close/>
                    <a:moveTo>
                      <a:pt x="192" y="72"/>
                    </a:moveTo>
                    <a:lnTo>
                      <a:pt x="181" y="73"/>
                    </a:lnTo>
                    <a:lnTo>
                      <a:pt x="181" y="84"/>
                    </a:lnTo>
                    <a:cubicBezTo>
                      <a:pt x="182" y="84"/>
                      <a:pt x="182" y="84"/>
                      <a:pt x="183" y="84"/>
                    </a:cubicBezTo>
                    <a:lnTo>
                      <a:pt x="183" y="84"/>
                    </a:lnTo>
                    <a:cubicBezTo>
                      <a:pt x="184" y="84"/>
                      <a:pt x="186" y="83"/>
                      <a:pt x="187" y="82"/>
                    </a:cubicBezTo>
                    <a:lnTo>
                      <a:pt x="188" y="78"/>
                    </a:lnTo>
                    <a:lnTo>
                      <a:pt x="189" y="75"/>
                    </a:lnTo>
                    <a:cubicBezTo>
                      <a:pt x="190" y="75"/>
                      <a:pt x="191" y="74"/>
                      <a:pt x="192" y="73"/>
                    </a:cubicBezTo>
                    <a:cubicBezTo>
                      <a:pt x="192" y="73"/>
                      <a:pt x="192" y="72"/>
                      <a:pt x="192" y="72"/>
                    </a:cubicBezTo>
                    <a:close/>
                    <a:moveTo>
                      <a:pt x="143" y="33"/>
                    </a:moveTo>
                    <a:lnTo>
                      <a:pt x="140" y="33"/>
                    </a:lnTo>
                    <a:cubicBezTo>
                      <a:pt x="139" y="42"/>
                      <a:pt x="141" y="53"/>
                      <a:pt x="141" y="53"/>
                    </a:cubicBezTo>
                    <a:lnTo>
                      <a:pt x="141" y="54"/>
                    </a:lnTo>
                    <a:lnTo>
                      <a:pt x="142" y="54"/>
                    </a:lnTo>
                    <a:cubicBezTo>
                      <a:pt x="142" y="56"/>
                      <a:pt x="142" y="58"/>
                      <a:pt x="142" y="58"/>
                    </a:cubicBezTo>
                    <a:cubicBezTo>
                      <a:pt x="142" y="59"/>
                      <a:pt x="142" y="60"/>
                      <a:pt x="141" y="61"/>
                    </a:cubicBezTo>
                    <a:lnTo>
                      <a:pt x="138" y="61"/>
                    </a:lnTo>
                    <a:cubicBezTo>
                      <a:pt x="138" y="61"/>
                      <a:pt x="135" y="66"/>
                      <a:pt x="133" y="68"/>
                    </a:cubicBezTo>
                    <a:cubicBezTo>
                      <a:pt x="133" y="68"/>
                      <a:pt x="132" y="69"/>
                      <a:pt x="131" y="70"/>
                    </a:cubicBezTo>
                    <a:lnTo>
                      <a:pt x="143" y="69"/>
                    </a:lnTo>
                    <a:lnTo>
                      <a:pt x="143" y="33"/>
                    </a:lnTo>
                    <a:close/>
                    <a:moveTo>
                      <a:pt x="174" y="30"/>
                    </a:moveTo>
                    <a:lnTo>
                      <a:pt x="150" y="33"/>
                    </a:lnTo>
                    <a:lnTo>
                      <a:pt x="150" y="69"/>
                    </a:lnTo>
                    <a:lnTo>
                      <a:pt x="174" y="67"/>
                    </a:lnTo>
                    <a:lnTo>
                      <a:pt x="174" y="30"/>
                    </a:lnTo>
                    <a:close/>
                    <a:moveTo>
                      <a:pt x="209" y="27"/>
                    </a:moveTo>
                    <a:lnTo>
                      <a:pt x="181" y="30"/>
                    </a:lnTo>
                    <a:lnTo>
                      <a:pt x="181" y="66"/>
                    </a:lnTo>
                    <a:lnTo>
                      <a:pt x="201" y="65"/>
                    </a:lnTo>
                    <a:cubicBezTo>
                      <a:pt x="201" y="63"/>
                      <a:pt x="200" y="62"/>
                      <a:pt x="200" y="61"/>
                    </a:cubicBezTo>
                    <a:cubicBezTo>
                      <a:pt x="200" y="59"/>
                      <a:pt x="199" y="53"/>
                      <a:pt x="199" y="52"/>
                    </a:cubicBezTo>
                    <a:cubicBezTo>
                      <a:pt x="199" y="51"/>
                      <a:pt x="200" y="51"/>
                      <a:pt x="200" y="50"/>
                    </a:cubicBezTo>
                    <a:lnTo>
                      <a:pt x="202" y="49"/>
                    </a:lnTo>
                    <a:cubicBezTo>
                      <a:pt x="203" y="48"/>
                      <a:pt x="202" y="47"/>
                      <a:pt x="203" y="45"/>
                    </a:cubicBezTo>
                    <a:cubicBezTo>
                      <a:pt x="203" y="44"/>
                      <a:pt x="202" y="40"/>
                      <a:pt x="203" y="39"/>
                    </a:cubicBezTo>
                    <a:cubicBezTo>
                      <a:pt x="203" y="38"/>
                      <a:pt x="203" y="36"/>
                      <a:pt x="203" y="35"/>
                    </a:cubicBezTo>
                    <a:lnTo>
                      <a:pt x="204" y="35"/>
                    </a:lnTo>
                    <a:lnTo>
                      <a:pt x="204" y="35"/>
                    </a:lnTo>
                    <a:lnTo>
                      <a:pt x="207" y="34"/>
                    </a:lnTo>
                    <a:cubicBezTo>
                      <a:pt x="207" y="34"/>
                      <a:pt x="208" y="33"/>
                      <a:pt x="209" y="32"/>
                    </a:cubicBezTo>
                    <a:lnTo>
                      <a:pt x="209" y="27"/>
                    </a:lnTo>
                    <a:close/>
                    <a:moveTo>
                      <a:pt x="143" y="22"/>
                    </a:moveTo>
                    <a:cubicBezTo>
                      <a:pt x="142" y="23"/>
                      <a:pt x="142" y="25"/>
                      <a:pt x="141" y="27"/>
                    </a:cubicBezTo>
                    <a:lnTo>
                      <a:pt x="143" y="27"/>
                    </a:lnTo>
                    <a:lnTo>
                      <a:pt x="143" y="22"/>
                    </a:lnTo>
                    <a:close/>
                    <a:moveTo>
                      <a:pt x="181" y="2"/>
                    </a:moveTo>
                    <a:lnTo>
                      <a:pt x="181" y="23"/>
                    </a:lnTo>
                    <a:lnTo>
                      <a:pt x="209" y="21"/>
                    </a:lnTo>
                    <a:lnTo>
                      <a:pt x="209" y="20"/>
                    </a:lnTo>
                    <a:cubicBezTo>
                      <a:pt x="208" y="20"/>
                      <a:pt x="208" y="20"/>
                      <a:pt x="208" y="19"/>
                    </a:cubicBezTo>
                    <a:cubicBezTo>
                      <a:pt x="205" y="19"/>
                      <a:pt x="201" y="13"/>
                      <a:pt x="198" y="11"/>
                    </a:cubicBezTo>
                    <a:cubicBezTo>
                      <a:pt x="194" y="10"/>
                      <a:pt x="186" y="4"/>
                      <a:pt x="181" y="2"/>
                    </a:cubicBezTo>
                    <a:close/>
                    <a:moveTo>
                      <a:pt x="168" y="0"/>
                    </a:moveTo>
                    <a:lnTo>
                      <a:pt x="166" y="0"/>
                    </a:lnTo>
                    <a:cubicBezTo>
                      <a:pt x="165" y="0"/>
                      <a:pt x="164" y="0"/>
                      <a:pt x="163" y="1"/>
                    </a:cubicBezTo>
                    <a:cubicBezTo>
                      <a:pt x="160" y="2"/>
                      <a:pt x="156" y="5"/>
                      <a:pt x="156" y="5"/>
                    </a:cubicBezTo>
                    <a:cubicBezTo>
                      <a:pt x="156" y="5"/>
                      <a:pt x="154" y="6"/>
                      <a:pt x="151" y="8"/>
                    </a:cubicBezTo>
                    <a:cubicBezTo>
                      <a:pt x="151" y="9"/>
                      <a:pt x="150" y="9"/>
                      <a:pt x="150" y="10"/>
                    </a:cubicBezTo>
                    <a:lnTo>
                      <a:pt x="150" y="26"/>
                    </a:lnTo>
                    <a:lnTo>
                      <a:pt x="174" y="24"/>
                    </a:lnTo>
                    <a:lnTo>
                      <a:pt x="174" y="1"/>
                    </a:lnTo>
                    <a:cubicBezTo>
                      <a:pt x="172" y="0"/>
                      <a:pt x="170" y="0"/>
                      <a:pt x="16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8" name="Freeform 4008">
                <a:extLst>
                  <a:ext uri="{FF2B5EF4-FFF2-40B4-BE49-F238E27FC236}">
                    <a16:creationId xmlns:a16="http://schemas.microsoft.com/office/drawing/2014/main" id="{CC6F9947-2483-495F-B677-8F9C16F6BCE1}"/>
                  </a:ext>
                </a:extLst>
              </p:cNvPr>
              <p:cNvSpPr>
                <a:spLocks noEditPoints="1"/>
              </p:cNvSpPr>
              <p:nvPr/>
            </p:nvSpPr>
            <p:spPr bwMode="auto">
              <a:xfrm>
                <a:off x="3379" y="4976"/>
                <a:ext cx="44" cy="4"/>
              </a:xfrm>
              <a:custGeom>
                <a:avLst/>
                <a:gdLst>
                  <a:gd name="T0" fmla="*/ 48 w 77"/>
                  <a:gd name="T1" fmla="*/ 5 h 7"/>
                  <a:gd name="T2" fmla="*/ 46 w 77"/>
                  <a:gd name="T3" fmla="*/ 5 h 7"/>
                  <a:gd name="T4" fmla="*/ 45 w 77"/>
                  <a:gd name="T5" fmla="*/ 7 h 7"/>
                  <a:gd name="T6" fmla="*/ 47 w 77"/>
                  <a:gd name="T7" fmla="*/ 7 h 7"/>
                  <a:gd name="T8" fmla="*/ 48 w 77"/>
                  <a:gd name="T9" fmla="*/ 5 h 7"/>
                  <a:gd name="T10" fmla="*/ 10 w 77"/>
                  <a:gd name="T11" fmla="*/ 0 h 7"/>
                  <a:gd name="T12" fmla="*/ 0 w 77"/>
                  <a:gd name="T13" fmla="*/ 0 h 7"/>
                  <a:gd name="T14" fmla="*/ 4 w 77"/>
                  <a:gd name="T15" fmla="*/ 7 h 7"/>
                  <a:gd name="T16" fmla="*/ 15 w 77"/>
                  <a:gd name="T17" fmla="*/ 7 h 7"/>
                  <a:gd name="T18" fmla="*/ 13 w 77"/>
                  <a:gd name="T19" fmla="*/ 3 h 7"/>
                  <a:gd name="T20" fmla="*/ 10 w 77"/>
                  <a:gd name="T21" fmla="*/ 3 h 7"/>
                  <a:gd name="T22" fmla="*/ 10 w 77"/>
                  <a:gd name="T23" fmla="*/ 0 h 7"/>
                  <a:gd name="T24" fmla="*/ 25 w 77"/>
                  <a:gd name="T25" fmla="*/ 0 h 7"/>
                  <a:gd name="T26" fmla="*/ 17 w 77"/>
                  <a:gd name="T27" fmla="*/ 0 h 7"/>
                  <a:gd name="T28" fmla="*/ 17 w 77"/>
                  <a:gd name="T29" fmla="*/ 2 h 7"/>
                  <a:gd name="T30" fmla="*/ 21 w 77"/>
                  <a:gd name="T31" fmla="*/ 7 h 7"/>
                  <a:gd name="T32" fmla="*/ 31 w 77"/>
                  <a:gd name="T33" fmla="*/ 7 h 7"/>
                  <a:gd name="T34" fmla="*/ 28 w 77"/>
                  <a:gd name="T35" fmla="*/ 4 h 7"/>
                  <a:gd name="T36" fmla="*/ 29 w 77"/>
                  <a:gd name="T37" fmla="*/ 3 h 7"/>
                  <a:gd name="T38" fmla="*/ 29 w 77"/>
                  <a:gd name="T39" fmla="*/ 3 h 7"/>
                  <a:gd name="T40" fmla="*/ 29 w 77"/>
                  <a:gd name="T41" fmla="*/ 2 h 7"/>
                  <a:gd name="T42" fmla="*/ 28 w 77"/>
                  <a:gd name="T43" fmla="*/ 3 h 7"/>
                  <a:gd name="T44" fmla="*/ 25 w 77"/>
                  <a:gd name="T45" fmla="*/ 0 h 7"/>
                  <a:gd name="T46" fmla="*/ 65 w 77"/>
                  <a:gd name="T47" fmla="*/ 0 h 7"/>
                  <a:gd name="T48" fmla="*/ 64 w 77"/>
                  <a:gd name="T49" fmla="*/ 0 h 7"/>
                  <a:gd name="T50" fmla="*/ 61 w 77"/>
                  <a:gd name="T51" fmla="*/ 7 h 7"/>
                  <a:gd name="T52" fmla="*/ 62 w 77"/>
                  <a:gd name="T53" fmla="*/ 7 h 7"/>
                  <a:gd name="T54" fmla="*/ 65 w 77"/>
                  <a:gd name="T55" fmla="*/ 1 h 7"/>
                  <a:gd name="T56" fmla="*/ 65 w 77"/>
                  <a:gd name="T57" fmla="*/ 0 h 7"/>
                  <a:gd name="T58" fmla="*/ 77 w 77"/>
                  <a:gd name="T59" fmla="*/ 0 h 7"/>
                  <a:gd name="T60" fmla="*/ 75 w 77"/>
                  <a:gd name="T61" fmla="*/ 0 h 7"/>
                  <a:gd name="T62" fmla="*/ 74 w 77"/>
                  <a:gd name="T63" fmla="*/ 7 h 7"/>
                  <a:gd name="T64" fmla="*/ 75 w 77"/>
                  <a:gd name="T65" fmla="*/ 7 h 7"/>
                  <a:gd name="T66" fmla="*/ 77 w 77"/>
                  <a:gd name="T6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7">
                    <a:moveTo>
                      <a:pt x="48" y="5"/>
                    </a:moveTo>
                    <a:lnTo>
                      <a:pt x="46" y="5"/>
                    </a:lnTo>
                    <a:lnTo>
                      <a:pt x="45" y="7"/>
                    </a:lnTo>
                    <a:lnTo>
                      <a:pt x="47" y="7"/>
                    </a:lnTo>
                    <a:lnTo>
                      <a:pt x="48" y="5"/>
                    </a:lnTo>
                    <a:close/>
                    <a:moveTo>
                      <a:pt x="10" y="0"/>
                    </a:moveTo>
                    <a:lnTo>
                      <a:pt x="0" y="0"/>
                    </a:lnTo>
                    <a:cubicBezTo>
                      <a:pt x="1" y="2"/>
                      <a:pt x="2" y="4"/>
                      <a:pt x="4" y="7"/>
                    </a:cubicBezTo>
                    <a:lnTo>
                      <a:pt x="15" y="7"/>
                    </a:lnTo>
                    <a:cubicBezTo>
                      <a:pt x="14" y="5"/>
                      <a:pt x="13" y="4"/>
                      <a:pt x="13" y="3"/>
                    </a:cubicBezTo>
                    <a:lnTo>
                      <a:pt x="10" y="3"/>
                    </a:lnTo>
                    <a:lnTo>
                      <a:pt x="10" y="0"/>
                    </a:lnTo>
                    <a:close/>
                    <a:moveTo>
                      <a:pt x="25" y="0"/>
                    </a:moveTo>
                    <a:lnTo>
                      <a:pt x="17" y="0"/>
                    </a:lnTo>
                    <a:lnTo>
                      <a:pt x="17" y="2"/>
                    </a:lnTo>
                    <a:cubicBezTo>
                      <a:pt x="18" y="3"/>
                      <a:pt x="19" y="5"/>
                      <a:pt x="21" y="7"/>
                    </a:cubicBezTo>
                    <a:lnTo>
                      <a:pt x="31" y="7"/>
                    </a:lnTo>
                    <a:cubicBezTo>
                      <a:pt x="30" y="6"/>
                      <a:pt x="29" y="5"/>
                      <a:pt x="28" y="4"/>
                    </a:cubicBezTo>
                    <a:lnTo>
                      <a:pt x="29" y="3"/>
                    </a:lnTo>
                    <a:lnTo>
                      <a:pt x="29" y="3"/>
                    </a:lnTo>
                    <a:lnTo>
                      <a:pt x="29" y="2"/>
                    </a:lnTo>
                    <a:lnTo>
                      <a:pt x="28" y="3"/>
                    </a:lnTo>
                    <a:cubicBezTo>
                      <a:pt x="27" y="2"/>
                      <a:pt x="26" y="1"/>
                      <a:pt x="25" y="0"/>
                    </a:cubicBezTo>
                    <a:close/>
                    <a:moveTo>
                      <a:pt x="65" y="0"/>
                    </a:moveTo>
                    <a:lnTo>
                      <a:pt x="64" y="0"/>
                    </a:lnTo>
                    <a:lnTo>
                      <a:pt x="61" y="7"/>
                    </a:lnTo>
                    <a:lnTo>
                      <a:pt x="62" y="7"/>
                    </a:lnTo>
                    <a:lnTo>
                      <a:pt x="65" y="1"/>
                    </a:lnTo>
                    <a:lnTo>
                      <a:pt x="65" y="0"/>
                    </a:lnTo>
                    <a:close/>
                    <a:moveTo>
                      <a:pt x="77" y="0"/>
                    </a:moveTo>
                    <a:lnTo>
                      <a:pt x="75" y="0"/>
                    </a:lnTo>
                    <a:lnTo>
                      <a:pt x="74" y="7"/>
                    </a:lnTo>
                    <a:lnTo>
                      <a:pt x="75" y="7"/>
                    </a:lnTo>
                    <a:lnTo>
                      <a:pt x="7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9" name="Freeform 4009">
                <a:extLst>
                  <a:ext uri="{FF2B5EF4-FFF2-40B4-BE49-F238E27FC236}">
                    <a16:creationId xmlns:a16="http://schemas.microsoft.com/office/drawing/2014/main" id="{67880ED8-EF4B-436F-A9A5-C6B095CDC134}"/>
                  </a:ext>
                </a:extLst>
              </p:cNvPr>
              <p:cNvSpPr>
                <a:spLocks/>
              </p:cNvSpPr>
              <p:nvPr/>
            </p:nvSpPr>
            <p:spPr bwMode="auto">
              <a:xfrm>
                <a:off x="3582" y="4969"/>
                <a:ext cx="0" cy="3"/>
              </a:xfrm>
              <a:custGeom>
                <a:avLst/>
                <a:gdLst>
                  <a:gd name="T0" fmla="*/ 0 w 1"/>
                  <a:gd name="T1" fmla="*/ 0 h 5"/>
                  <a:gd name="T2" fmla="*/ 0 w 1"/>
                  <a:gd name="T3" fmla="*/ 5 h 5"/>
                  <a:gd name="T4" fmla="*/ 1 w 1"/>
                  <a:gd name="T5" fmla="*/ 4 h 5"/>
                  <a:gd name="T6" fmla="*/ 1 w 1"/>
                  <a:gd name="T7" fmla="*/ 2 h 5"/>
                  <a:gd name="T8" fmla="*/ 1 w 1"/>
                  <a:gd name="T9" fmla="*/ 2 h 5"/>
                  <a:gd name="T10" fmla="*/ 1 w 1"/>
                  <a:gd name="T11" fmla="*/ 1 h 5"/>
                  <a:gd name="T12" fmla="*/ 0 w 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 h="5">
                    <a:moveTo>
                      <a:pt x="0" y="0"/>
                    </a:moveTo>
                    <a:lnTo>
                      <a:pt x="0" y="5"/>
                    </a:lnTo>
                    <a:cubicBezTo>
                      <a:pt x="0" y="4"/>
                      <a:pt x="1" y="4"/>
                      <a:pt x="1" y="4"/>
                    </a:cubicBezTo>
                    <a:cubicBezTo>
                      <a:pt x="1" y="3"/>
                      <a:pt x="1" y="2"/>
                      <a:pt x="1" y="2"/>
                    </a:cubicBezTo>
                    <a:lnTo>
                      <a:pt x="1" y="2"/>
                    </a:lnTo>
                    <a:cubicBezTo>
                      <a:pt x="1" y="1"/>
                      <a:pt x="1" y="1"/>
                      <a:pt x="1" y="1"/>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0" name="Freeform 4010">
                <a:extLst>
                  <a:ext uri="{FF2B5EF4-FFF2-40B4-BE49-F238E27FC236}">
                    <a16:creationId xmlns:a16="http://schemas.microsoft.com/office/drawing/2014/main" id="{06B047CE-29F6-44E5-80B8-DA48740C3D8D}"/>
                  </a:ext>
                </a:extLst>
              </p:cNvPr>
              <p:cNvSpPr>
                <a:spLocks/>
              </p:cNvSpPr>
              <p:nvPr/>
            </p:nvSpPr>
            <p:spPr bwMode="auto">
              <a:xfrm>
                <a:off x="3562" y="4967"/>
                <a:ext cx="4" cy="7"/>
              </a:xfrm>
              <a:custGeom>
                <a:avLst/>
                <a:gdLst>
                  <a:gd name="T0" fmla="*/ 0 w 7"/>
                  <a:gd name="T1" fmla="*/ 0 h 12"/>
                  <a:gd name="T2" fmla="*/ 0 w 7"/>
                  <a:gd name="T3" fmla="*/ 12 h 12"/>
                  <a:gd name="T4" fmla="*/ 7 w 7"/>
                  <a:gd name="T5" fmla="*/ 12 h 12"/>
                  <a:gd name="T6" fmla="*/ 7 w 7"/>
                  <a:gd name="T7" fmla="*/ 1 h 12"/>
                  <a:gd name="T8" fmla="*/ 1 w 7"/>
                  <a:gd name="T9" fmla="*/ 0 h 12"/>
                  <a:gd name="T10" fmla="*/ 0 w 7"/>
                  <a:gd name="T11" fmla="*/ 0 h 12"/>
                </a:gdLst>
                <a:ahLst/>
                <a:cxnLst>
                  <a:cxn ang="0">
                    <a:pos x="T0" y="T1"/>
                  </a:cxn>
                  <a:cxn ang="0">
                    <a:pos x="T2" y="T3"/>
                  </a:cxn>
                  <a:cxn ang="0">
                    <a:pos x="T4" y="T5"/>
                  </a:cxn>
                  <a:cxn ang="0">
                    <a:pos x="T6" y="T7"/>
                  </a:cxn>
                  <a:cxn ang="0">
                    <a:pos x="T8" y="T9"/>
                  </a:cxn>
                  <a:cxn ang="0">
                    <a:pos x="T10" y="T11"/>
                  </a:cxn>
                </a:cxnLst>
                <a:rect l="0" t="0" r="r" b="b"/>
                <a:pathLst>
                  <a:path w="7" h="12">
                    <a:moveTo>
                      <a:pt x="0" y="0"/>
                    </a:moveTo>
                    <a:lnTo>
                      <a:pt x="0" y="12"/>
                    </a:lnTo>
                    <a:lnTo>
                      <a:pt x="7" y="12"/>
                    </a:lnTo>
                    <a:lnTo>
                      <a:pt x="7" y="1"/>
                    </a:lnTo>
                    <a:cubicBezTo>
                      <a:pt x="4" y="1"/>
                      <a:pt x="2" y="1"/>
                      <a:pt x="1" y="0"/>
                    </a:cubicBez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1" name="Freeform 4011">
                <a:extLst>
                  <a:ext uri="{FF2B5EF4-FFF2-40B4-BE49-F238E27FC236}">
                    <a16:creationId xmlns:a16="http://schemas.microsoft.com/office/drawing/2014/main" id="{5BB6492B-B467-4352-8321-E800964F9EC1}"/>
                  </a:ext>
                </a:extLst>
              </p:cNvPr>
              <p:cNvSpPr>
                <a:spLocks noEditPoints="1"/>
              </p:cNvSpPr>
              <p:nvPr/>
            </p:nvSpPr>
            <p:spPr bwMode="auto">
              <a:xfrm>
                <a:off x="3543" y="4901"/>
                <a:ext cx="3" cy="73"/>
              </a:xfrm>
              <a:custGeom>
                <a:avLst/>
                <a:gdLst>
                  <a:gd name="T0" fmla="*/ 6 w 6"/>
                  <a:gd name="T1" fmla="*/ 92 h 129"/>
                  <a:gd name="T2" fmla="*/ 0 w 6"/>
                  <a:gd name="T3" fmla="*/ 92 h 129"/>
                  <a:gd name="T4" fmla="*/ 0 w 6"/>
                  <a:gd name="T5" fmla="*/ 129 h 129"/>
                  <a:gd name="T6" fmla="*/ 6 w 6"/>
                  <a:gd name="T7" fmla="*/ 129 h 129"/>
                  <a:gd name="T8" fmla="*/ 6 w 6"/>
                  <a:gd name="T9" fmla="*/ 92 h 129"/>
                  <a:gd name="T10" fmla="*/ 6 w 6"/>
                  <a:gd name="T11" fmla="*/ 52 h 129"/>
                  <a:gd name="T12" fmla="*/ 0 w 6"/>
                  <a:gd name="T13" fmla="*/ 52 h 129"/>
                  <a:gd name="T14" fmla="*/ 0 w 6"/>
                  <a:gd name="T15" fmla="*/ 86 h 129"/>
                  <a:gd name="T16" fmla="*/ 6 w 6"/>
                  <a:gd name="T17" fmla="*/ 85 h 129"/>
                  <a:gd name="T18" fmla="*/ 6 w 6"/>
                  <a:gd name="T19" fmla="*/ 52 h 129"/>
                  <a:gd name="T20" fmla="*/ 1 w 6"/>
                  <a:gd name="T21" fmla="*/ 7 h 129"/>
                  <a:gd name="T22" fmla="*/ 0 w 6"/>
                  <a:gd name="T23" fmla="*/ 7 h 129"/>
                  <a:gd name="T24" fmla="*/ 0 w 6"/>
                  <a:gd name="T25" fmla="*/ 45 h 129"/>
                  <a:gd name="T26" fmla="*/ 6 w 6"/>
                  <a:gd name="T27" fmla="*/ 45 h 129"/>
                  <a:gd name="T28" fmla="*/ 6 w 6"/>
                  <a:gd name="T29" fmla="*/ 34 h 129"/>
                  <a:gd name="T30" fmla="*/ 1 w 6"/>
                  <a:gd name="T31" fmla="*/ 7 h 129"/>
                  <a:gd name="T32" fmla="*/ 0 w 6"/>
                  <a:gd name="T33" fmla="*/ 0 h 129"/>
                  <a:gd name="T34" fmla="*/ 0 w 6"/>
                  <a:gd name="T35" fmla="*/ 0 h 129"/>
                  <a:gd name="T36" fmla="*/ 0 w 6"/>
                  <a:gd name="T37" fmla="*/ 0 h 129"/>
                  <a:gd name="T38" fmla="*/ 0 w 6"/>
                  <a:gd name="T3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29">
                    <a:moveTo>
                      <a:pt x="6" y="92"/>
                    </a:moveTo>
                    <a:cubicBezTo>
                      <a:pt x="4" y="92"/>
                      <a:pt x="2" y="92"/>
                      <a:pt x="0" y="92"/>
                    </a:cubicBezTo>
                    <a:lnTo>
                      <a:pt x="0" y="129"/>
                    </a:lnTo>
                    <a:lnTo>
                      <a:pt x="6" y="129"/>
                    </a:lnTo>
                    <a:lnTo>
                      <a:pt x="6" y="92"/>
                    </a:lnTo>
                    <a:close/>
                    <a:moveTo>
                      <a:pt x="6" y="52"/>
                    </a:moveTo>
                    <a:lnTo>
                      <a:pt x="0" y="52"/>
                    </a:lnTo>
                    <a:lnTo>
                      <a:pt x="0" y="86"/>
                    </a:lnTo>
                    <a:cubicBezTo>
                      <a:pt x="2" y="86"/>
                      <a:pt x="4" y="86"/>
                      <a:pt x="6" y="85"/>
                    </a:cubicBezTo>
                    <a:lnTo>
                      <a:pt x="6" y="52"/>
                    </a:lnTo>
                    <a:close/>
                    <a:moveTo>
                      <a:pt x="1" y="7"/>
                    </a:moveTo>
                    <a:lnTo>
                      <a:pt x="0" y="7"/>
                    </a:lnTo>
                    <a:lnTo>
                      <a:pt x="0" y="45"/>
                    </a:lnTo>
                    <a:lnTo>
                      <a:pt x="6" y="45"/>
                    </a:lnTo>
                    <a:lnTo>
                      <a:pt x="6" y="34"/>
                    </a:lnTo>
                    <a:cubicBezTo>
                      <a:pt x="4" y="25"/>
                      <a:pt x="2" y="15"/>
                      <a:pt x="1" y="7"/>
                    </a:cubicBezTo>
                    <a:close/>
                    <a:moveTo>
                      <a:pt x="0" y="0"/>
                    </a:moveTo>
                    <a:lnTo>
                      <a:pt x="0" y="0"/>
                    </a:lnTo>
                    <a:lnTo>
                      <a:pt x="0" y="0"/>
                    </a:lnTo>
                    <a:cubicBezTo>
                      <a:pt x="0"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2" name="Freeform 4012">
                <a:extLst>
                  <a:ext uri="{FF2B5EF4-FFF2-40B4-BE49-F238E27FC236}">
                    <a16:creationId xmlns:a16="http://schemas.microsoft.com/office/drawing/2014/main" id="{955DD6F1-6661-408B-BB7D-DFABE97A5BA0}"/>
                  </a:ext>
                </a:extLst>
              </p:cNvPr>
              <p:cNvSpPr>
                <a:spLocks noEditPoints="1"/>
              </p:cNvSpPr>
              <p:nvPr/>
            </p:nvSpPr>
            <p:spPr bwMode="auto">
              <a:xfrm>
                <a:off x="3525" y="4887"/>
                <a:ext cx="4" cy="74"/>
              </a:xfrm>
              <a:custGeom>
                <a:avLst/>
                <a:gdLst>
                  <a:gd name="T0" fmla="*/ 6 w 6"/>
                  <a:gd name="T1" fmla="*/ 117 h 130"/>
                  <a:gd name="T2" fmla="*/ 3 w 6"/>
                  <a:gd name="T3" fmla="*/ 117 h 130"/>
                  <a:gd name="T4" fmla="*/ 6 w 6"/>
                  <a:gd name="T5" fmla="*/ 130 h 130"/>
                  <a:gd name="T6" fmla="*/ 6 w 6"/>
                  <a:gd name="T7" fmla="*/ 117 h 130"/>
                  <a:gd name="T8" fmla="*/ 6 w 6"/>
                  <a:gd name="T9" fmla="*/ 77 h 130"/>
                  <a:gd name="T10" fmla="*/ 0 w 6"/>
                  <a:gd name="T11" fmla="*/ 77 h 130"/>
                  <a:gd name="T12" fmla="*/ 0 w 6"/>
                  <a:gd name="T13" fmla="*/ 107 h 130"/>
                  <a:gd name="T14" fmla="*/ 1 w 6"/>
                  <a:gd name="T15" fmla="*/ 110 h 130"/>
                  <a:gd name="T16" fmla="*/ 6 w 6"/>
                  <a:gd name="T17" fmla="*/ 110 h 130"/>
                  <a:gd name="T18" fmla="*/ 6 w 6"/>
                  <a:gd name="T19" fmla="*/ 77 h 130"/>
                  <a:gd name="T20" fmla="*/ 6 w 6"/>
                  <a:gd name="T21" fmla="*/ 32 h 130"/>
                  <a:gd name="T22" fmla="*/ 0 w 6"/>
                  <a:gd name="T23" fmla="*/ 32 h 130"/>
                  <a:gd name="T24" fmla="*/ 0 w 6"/>
                  <a:gd name="T25" fmla="*/ 70 h 130"/>
                  <a:gd name="T26" fmla="*/ 6 w 6"/>
                  <a:gd name="T27" fmla="*/ 70 h 130"/>
                  <a:gd name="T28" fmla="*/ 6 w 6"/>
                  <a:gd name="T29" fmla="*/ 32 h 130"/>
                  <a:gd name="T30" fmla="*/ 0 w 6"/>
                  <a:gd name="T31" fmla="*/ 0 h 130"/>
                  <a:gd name="T32" fmla="*/ 0 w 6"/>
                  <a:gd name="T33" fmla="*/ 25 h 130"/>
                  <a:gd name="T34" fmla="*/ 6 w 6"/>
                  <a:gd name="T35" fmla="*/ 25 h 130"/>
                  <a:gd name="T36" fmla="*/ 6 w 6"/>
                  <a:gd name="T37" fmla="*/ 1 h 130"/>
                  <a:gd name="T38" fmla="*/ 0 w 6"/>
                  <a:gd name="T3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 h="130">
                    <a:moveTo>
                      <a:pt x="6" y="117"/>
                    </a:moveTo>
                    <a:cubicBezTo>
                      <a:pt x="5" y="117"/>
                      <a:pt x="4" y="117"/>
                      <a:pt x="3" y="117"/>
                    </a:cubicBezTo>
                    <a:cubicBezTo>
                      <a:pt x="4" y="121"/>
                      <a:pt x="5" y="126"/>
                      <a:pt x="6" y="130"/>
                    </a:cubicBezTo>
                    <a:lnTo>
                      <a:pt x="6" y="117"/>
                    </a:lnTo>
                    <a:close/>
                    <a:moveTo>
                      <a:pt x="6" y="77"/>
                    </a:moveTo>
                    <a:lnTo>
                      <a:pt x="0" y="77"/>
                    </a:lnTo>
                    <a:lnTo>
                      <a:pt x="0" y="107"/>
                    </a:lnTo>
                    <a:cubicBezTo>
                      <a:pt x="0" y="108"/>
                      <a:pt x="1" y="109"/>
                      <a:pt x="1" y="110"/>
                    </a:cubicBezTo>
                    <a:cubicBezTo>
                      <a:pt x="3" y="110"/>
                      <a:pt x="4" y="110"/>
                      <a:pt x="6" y="110"/>
                    </a:cubicBezTo>
                    <a:lnTo>
                      <a:pt x="6" y="77"/>
                    </a:lnTo>
                    <a:close/>
                    <a:moveTo>
                      <a:pt x="6" y="32"/>
                    </a:moveTo>
                    <a:lnTo>
                      <a:pt x="0" y="32"/>
                    </a:lnTo>
                    <a:lnTo>
                      <a:pt x="0" y="70"/>
                    </a:lnTo>
                    <a:lnTo>
                      <a:pt x="6" y="70"/>
                    </a:lnTo>
                    <a:lnTo>
                      <a:pt x="6" y="32"/>
                    </a:lnTo>
                    <a:close/>
                    <a:moveTo>
                      <a:pt x="0" y="0"/>
                    </a:moveTo>
                    <a:lnTo>
                      <a:pt x="0" y="25"/>
                    </a:lnTo>
                    <a:lnTo>
                      <a:pt x="6" y="25"/>
                    </a:lnTo>
                    <a:lnTo>
                      <a:pt x="6" y="1"/>
                    </a:lnTo>
                    <a:cubicBezTo>
                      <a:pt x="4" y="1"/>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3" name="Freeform 4013">
                <a:extLst>
                  <a:ext uri="{FF2B5EF4-FFF2-40B4-BE49-F238E27FC236}">
                    <a16:creationId xmlns:a16="http://schemas.microsoft.com/office/drawing/2014/main" id="{5F6E4578-76FB-41C3-9091-8F5D3D4B2646}"/>
                  </a:ext>
                </a:extLst>
              </p:cNvPr>
              <p:cNvSpPr>
                <a:spLocks noEditPoints="1"/>
              </p:cNvSpPr>
              <p:nvPr/>
            </p:nvSpPr>
            <p:spPr bwMode="auto">
              <a:xfrm>
                <a:off x="3507" y="4871"/>
                <a:ext cx="3" cy="104"/>
              </a:xfrm>
              <a:custGeom>
                <a:avLst/>
                <a:gdLst>
                  <a:gd name="T0" fmla="*/ 0 w 6"/>
                  <a:gd name="T1" fmla="*/ 166 h 183"/>
                  <a:gd name="T2" fmla="*/ 0 w 6"/>
                  <a:gd name="T3" fmla="*/ 177 h 183"/>
                  <a:gd name="T4" fmla="*/ 2 w 6"/>
                  <a:gd name="T5" fmla="*/ 177 h 183"/>
                  <a:gd name="T6" fmla="*/ 0 w 6"/>
                  <a:gd name="T7" fmla="*/ 183 h 183"/>
                  <a:gd name="T8" fmla="*/ 6 w 6"/>
                  <a:gd name="T9" fmla="*/ 183 h 183"/>
                  <a:gd name="T10" fmla="*/ 6 w 6"/>
                  <a:gd name="T11" fmla="*/ 167 h 183"/>
                  <a:gd name="T12" fmla="*/ 0 w 6"/>
                  <a:gd name="T13" fmla="*/ 166 h 183"/>
                  <a:gd name="T14" fmla="*/ 6 w 6"/>
                  <a:gd name="T15" fmla="*/ 137 h 183"/>
                  <a:gd name="T16" fmla="*/ 0 w 6"/>
                  <a:gd name="T17" fmla="*/ 137 h 183"/>
                  <a:gd name="T18" fmla="*/ 0 w 6"/>
                  <a:gd name="T19" fmla="*/ 139 h 183"/>
                  <a:gd name="T20" fmla="*/ 6 w 6"/>
                  <a:gd name="T21" fmla="*/ 139 h 183"/>
                  <a:gd name="T22" fmla="*/ 6 w 6"/>
                  <a:gd name="T23" fmla="*/ 137 h 183"/>
                  <a:gd name="T24" fmla="*/ 6 w 6"/>
                  <a:gd name="T25" fmla="*/ 61 h 183"/>
                  <a:gd name="T26" fmla="*/ 0 w 6"/>
                  <a:gd name="T27" fmla="*/ 61 h 183"/>
                  <a:gd name="T28" fmla="*/ 0 w 6"/>
                  <a:gd name="T29" fmla="*/ 99 h 183"/>
                  <a:gd name="T30" fmla="*/ 6 w 6"/>
                  <a:gd name="T31" fmla="*/ 99 h 183"/>
                  <a:gd name="T32" fmla="*/ 6 w 6"/>
                  <a:gd name="T33" fmla="*/ 61 h 183"/>
                  <a:gd name="T34" fmla="*/ 6 w 6"/>
                  <a:gd name="T35" fmla="*/ 28 h 183"/>
                  <a:gd name="T36" fmla="*/ 0 w 6"/>
                  <a:gd name="T37" fmla="*/ 29 h 183"/>
                  <a:gd name="T38" fmla="*/ 0 w 6"/>
                  <a:gd name="T39" fmla="*/ 55 h 183"/>
                  <a:gd name="T40" fmla="*/ 6 w 6"/>
                  <a:gd name="T41" fmla="*/ 54 h 183"/>
                  <a:gd name="T42" fmla="*/ 6 w 6"/>
                  <a:gd name="T43" fmla="*/ 28 h 183"/>
                  <a:gd name="T44" fmla="*/ 0 w 6"/>
                  <a:gd name="T45" fmla="*/ 0 h 183"/>
                  <a:gd name="T46" fmla="*/ 0 w 6"/>
                  <a:gd name="T47" fmla="*/ 8 h 183"/>
                  <a:gd name="T48" fmla="*/ 6 w 6"/>
                  <a:gd name="T49" fmla="*/ 10 h 183"/>
                  <a:gd name="T50" fmla="*/ 6 w 6"/>
                  <a:gd name="T51" fmla="*/ 2 h 183"/>
                  <a:gd name="T52" fmla="*/ 0 w 6"/>
                  <a:gd name="T53"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83">
                    <a:moveTo>
                      <a:pt x="0" y="166"/>
                    </a:moveTo>
                    <a:lnTo>
                      <a:pt x="0" y="177"/>
                    </a:lnTo>
                    <a:cubicBezTo>
                      <a:pt x="1" y="177"/>
                      <a:pt x="1" y="177"/>
                      <a:pt x="2" y="177"/>
                    </a:cubicBezTo>
                    <a:lnTo>
                      <a:pt x="0" y="183"/>
                    </a:lnTo>
                    <a:lnTo>
                      <a:pt x="6" y="183"/>
                    </a:lnTo>
                    <a:lnTo>
                      <a:pt x="6" y="167"/>
                    </a:lnTo>
                    <a:cubicBezTo>
                      <a:pt x="4" y="167"/>
                      <a:pt x="2" y="166"/>
                      <a:pt x="0" y="166"/>
                    </a:cubicBezTo>
                    <a:close/>
                    <a:moveTo>
                      <a:pt x="6" y="137"/>
                    </a:moveTo>
                    <a:lnTo>
                      <a:pt x="0" y="137"/>
                    </a:lnTo>
                    <a:lnTo>
                      <a:pt x="0" y="139"/>
                    </a:lnTo>
                    <a:cubicBezTo>
                      <a:pt x="2" y="139"/>
                      <a:pt x="4" y="139"/>
                      <a:pt x="6" y="139"/>
                    </a:cubicBezTo>
                    <a:lnTo>
                      <a:pt x="6" y="137"/>
                    </a:lnTo>
                    <a:close/>
                    <a:moveTo>
                      <a:pt x="6" y="61"/>
                    </a:moveTo>
                    <a:lnTo>
                      <a:pt x="0" y="61"/>
                    </a:lnTo>
                    <a:lnTo>
                      <a:pt x="0" y="99"/>
                    </a:lnTo>
                    <a:lnTo>
                      <a:pt x="6" y="99"/>
                    </a:lnTo>
                    <a:lnTo>
                      <a:pt x="6" y="61"/>
                    </a:lnTo>
                    <a:close/>
                    <a:moveTo>
                      <a:pt x="6" y="28"/>
                    </a:moveTo>
                    <a:cubicBezTo>
                      <a:pt x="4" y="28"/>
                      <a:pt x="2" y="29"/>
                      <a:pt x="0" y="29"/>
                    </a:cubicBezTo>
                    <a:lnTo>
                      <a:pt x="0" y="55"/>
                    </a:lnTo>
                    <a:lnTo>
                      <a:pt x="6" y="54"/>
                    </a:lnTo>
                    <a:lnTo>
                      <a:pt x="6" y="28"/>
                    </a:lnTo>
                    <a:close/>
                    <a:moveTo>
                      <a:pt x="0" y="0"/>
                    </a:moveTo>
                    <a:lnTo>
                      <a:pt x="0" y="8"/>
                    </a:lnTo>
                    <a:cubicBezTo>
                      <a:pt x="2" y="8"/>
                      <a:pt x="4" y="9"/>
                      <a:pt x="6" y="10"/>
                    </a:cubicBezTo>
                    <a:lnTo>
                      <a:pt x="6" y="2"/>
                    </a:lnTo>
                    <a:cubicBezTo>
                      <a:pt x="4" y="1"/>
                      <a:pt x="2"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4" name="Freeform 4014">
                <a:extLst>
                  <a:ext uri="{FF2B5EF4-FFF2-40B4-BE49-F238E27FC236}">
                    <a16:creationId xmlns:a16="http://schemas.microsoft.com/office/drawing/2014/main" id="{40C02939-1148-4864-9784-A5487852663C}"/>
                  </a:ext>
                </a:extLst>
              </p:cNvPr>
              <p:cNvSpPr>
                <a:spLocks noEditPoints="1"/>
              </p:cNvSpPr>
              <p:nvPr/>
            </p:nvSpPr>
            <p:spPr bwMode="auto">
              <a:xfrm>
                <a:off x="3489" y="4779"/>
                <a:ext cx="4" cy="196"/>
              </a:xfrm>
              <a:custGeom>
                <a:avLst/>
                <a:gdLst>
                  <a:gd name="T0" fmla="*/ 6 w 6"/>
                  <a:gd name="T1" fmla="*/ 333 h 345"/>
                  <a:gd name="T2" fmla="*/ 0 w 6"/>
                  <a:gd name="T3" fmla="*/ 338 h 345"/>
                  <a:gd name="T4" fmla="*/ 0 w 6"/>
                  <a:gd name="T5" fmla="*/ 345 h 345"/>
                  <a:gd name="T6" fmla="*/ 6 w 6"/>
                  <a:gd name="T7" fmla="*/ 345 h 345"/>
                  <a:gd name="T8" fmla="*/ 6 w 6"/>
                  <a:gd name="T9" fmla="*/ 333 h 345"/>
                  <a:gd name="T10" fmla="*/ 6 w 6"/>
                  <a:gd name="T11" fmla="*/ 299 h 345"/>
                  <a:gd name="T12" fmla="*/ 0 w 6"/>
                  <a:gd name="T13" fmla="*/ 299 h 345"/>
                  <a:gd name="T14" fmla="*/ 0 w 6"/>
                  <a:gd name="T15" fmla="*/ 302 h 345"/>
                  <a:gd name="T16" fmla="*/ 6 w 6"/>
                  <a:gd name="T17" fmla="*/ 302 h 345"/>
                  <a:gd name="T18" fmla="*/ 6 w 6"/>
                  <a:gd name="T19" fmla="*/ 299 h 345"/>
                  <a:gd name="T20" fmla="*/ 6 w 6"/>
                  <a:gd name="T21" fmla="*/ 224 h 345"/>
                  <a:gd name="T22" fmla="*/ 0 w 6"/>
                  <a:gd name="T23" fmla="*/ 224 h 345"/>
                  <a:gd name="T24" fmla="*/ 0 w 6"/>
                  <a:gd name="T25" fmla="*/ 261 h 345"/>
                  <a:gd name="T26" fmla="*/ 6 w 6"/>
                  <a:gd name="T27" fmla="*/ 261 h 345"/>
                  <a:gd name="T28" fmla="*/ 6 w 6"/>
                  <a:gd name="T29" fmla="*/ 224 h 345"/>
                  <a:gd name="T30" fmla="*/ 6 w 6"/>
                  <a:gd name="T31" fmla="*/ 191 h 345"/>
                  <a:gd name="T32" fmla="*/ 2 w 6"/>
                  <a:gd name="T33" fmla="*/ 192 h 345"/>
                  <a:gd name="T34" fmla="*/ 0 w 6"/>
                  <a:gd name="T35" fmla="*/ 192 h 345"/>
                  <a:gd name="T36" fmla="*/ 0 w 6"/>
                  <a:gd name="T37" fmla="*/ 218 h 345"/>
                  <a:gd name="T38" fmla="*/ 6 w 6"/>
                  <a:gd name="T39" fmla="*/ 217 h 345"/>
                  <a:gd name="T40" fmla="*/ 6 w 6"/>
                  <a:gd name="T41" fmla="*/ 191 h 345"/>
                  <a:gd name="T42" fmla="*/ 6 w 6"/>
                  <a:gd name="T43" fmla="*/ 157 h 345"/>
                  <a:gd name="T44" fmla="*/ 0 w 6"/>
                  <a:gd name="T45" fmla="*/ 157 h 345"/>
                  <a:gd name="T46" fmla="*/ 0 w 6"/>
                  <a:gd name="T47" fmla="*/ 169 h 345"/>
                  <a:gd name="T48" fmla="*/ 6 w 6"/>
                  <a:gd name="T49" fmla="*/ 169 h 345"/>
                  <a:gd name="T50" fmla="*/ 6 w 6"/>
                  <a:gd name="T51" fmla="*/ 157 h 345"/>
                  <a:gd name="T52" fmla="*/ 5 w 6"/>
                  <a:gd name="T53" fmla="*/ 7 h 345"/>
                  <a:gd name="T54" fmla="*/ 0 w 6"/>
                  <a:gd name="T55" fmla="*/ 7 h 345"/>
                  <a:gd name="T56" fmla="*/ 0 w 6"/>
                  <a:gd name="T57" fmla="*/ 12 h 345"/>
                  <a:gd name="T58" fmla="*/ 1 w 6"/>
                  <a:gd name="T59" fmla="*/ 12 h 345"/>
                  <a:gd name="T60" fmla="*/ 4 w 6"/>
                  <a:gd name="T61" fmla="*/ 9 h 345"/>
                  <a:gd name="T62" fmla="*/ 5 w 6"/>
                  <a:gd name="T63" fmla="*/ 7 h 345"/>
                  <a:gd name="T64" fmla="*/ 0 w 6"/>
                  <a:gd name="T65" fmla="*/ 0 h 345"/>
                  <a:gd name="T66" fmla="*/ 0 w 6"/>
                  <a:gd name="T67" fmla="*/ 1 h 345"/>
                  <a:gd name="T68" fmla="*/ 1 w 6"/>
                  <a:gd name="T69" fmla="*/ 0 h 345"/>
                  <a:gd name="T70" fmla="*/ 0 w 6"/>
                  <a:gd name="T71"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345">
                    <a:moveTo>
                      <a:pt x="6" y="333"/>
                    </a:moveTo>
                    <a:cubicBezTo>
                      <a:pt x="4" y="334"/>
                      <a:pt x="2" y="336"/>
                      <a:pt x="0" y="338"/>
                    </a:cubicBezTo>
                    <a:lnTo>
                      <a:pt x="0" y="345"/>
                    </a:lnTo>
                    <a:lnTo>
                      <a:pt x="6" y="345"/>
                    </a:lnTo>
                    <a:lnTo>
                      <a:pt x="6" y="333"/>
                    </a:lnTo>
                    <a:close/>
                    <a:moveTo>
                      <a:pt x="6" y="299"/>
                    </a:moveTo>
                    <a:lnTo>
                      <a:pt x="0" y="299"/>
                    </a:lnTo>
                    <a:lnTo>
                      <a:pt x="0" y="302"/>
                    </a:lnTo>
                    <a:cubicBezTo>
                      <a:pt x="2" y="302"/>
                      <a:pt x="4" y="302"/>
                      <a:pt x="6" y="302"/>
                    </a:cubicBezTo>
                    <a:lnTo>
                      <a:pt x="6" y="299"/>
                    </a:lnTo>
                    <a:close/>
                    <a:moveTo>
                      <a:pt x="6" y="224"/>
                    </a:moveTo>
                    <a:lnTo>
                      <a:pt x="0" y="224"/>
                    </a:lnTo>
                    <a:lnTo>
                      <a:pt x="0" y="261"/>
                    </a:lnTo>
                    <a:lnTo>
                      <a:pt x="6" y="261"/>
                    </a:lnTo>
                    <a:lnTo>
                      <a:pt x="6" y="224"/>
                    </a:lnTo>
                    <a:close/>
                    <a:moveTo>
                      <a:pt x="6" y="191"/>
                    </a:moveTo>
                    <a:cubicBezTo>
                      <a:pt x="3" y="192"/>
                      <a:pt x="2" y="192"/>
                      <a:pt x="2" y="192"/>
                    </a:cubicBezTo>
                    <a:lnTo>
                      <a:pt x="0" y="192"/>
                    </a:lnTo>
                    <a:lnTo>
                      <a:pt x="0" y="218"/>
                    </a:lnTo>
                    <a:lnTo>
                      <a:pt x="6" y="217"/>
                    </a:lnTo>
                    <a:lnTo>
                      <a:pt x="6" y="191"/>
                    </a:lnTo>
                    <a:close/>
                    <a:moveTo>
                      <a:pt x="6" y="157"/>
                    </a:moveTo>
                    <a:lnTo>
                      <a:pt x="0" y="157"/>
                    </a:lnTo>
                    <a:lnTo>
                      <a:pt x="0" y="169"/>
                    </a:lnTo>
                    <a:lnTo>
                      <a:pt x="6" y="169"/>
                    </a:lnTo>
                    <a:lnTo>
                      <a:pt x="6" y="157"/>
                    </a:lnTo>
                    <a:close/>
                    <a:moveTo>
                      <a:pt x="5" y="7"/>
                    </a:moveTo>
                    <a:lnTo>
                      <a:pt x="0" y="7"/>
                    </a:lnTo>
                    <a:lnTo>
                      <a:pt x="0" y="12"/>
                    </a:lnTo>
                    <a:cubicBezTo>
                      <a:pt x="0" y="12"/>
                      <a:pt x="0" y="12"/>
                      <a:pt x="1" y="12"/>
                    </a:cubicBezTo>
                    <a:cubicBezTo>
                      <a:pt x="1" y="10"/>
                      <a:pt x="2" y="11"/>
                      <a:pt x="4" y="9"/>
                    </a:cubicBezTo>
                    <a:cubicBezTo>
                      <a:pt x="4" y="9"/>
                      <a:pt x="5" y="8"/>
                      <a:pt x="5" y="7"/>
                    </a:cubicBezTo>
                    <a:close/>
                    <a:moveTo>
                      <a:pt x="0" y="0"/>
                    </a:moveTo>
                    <a:lnTo>
                      <a:pt x="0" y="1"/>
                    </a:lnTo>
                    <a:lnTo>
                      <a:pt x="1" y="0"/>
                    </a:lnTo>
                    <a:cubicBezTo>
                      <a:pt x="1" y="0"/>
                      <a:pt x="0"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5" name="Freeform 4015">
                <a:extLst>
                  <a:ext uri="{FF2B5EF4-FFF2-40B4-BE49-F238E27FC236}">
                    <a16:creationId xmlns:a16="http://schemas.microsoft.com/office/drawing/2014/main" id="{00329C58-22FD-4504-8CC4-FF376BD0A5F5}"/>
                  </a:ext>
                </a:extLst>
              </p:cNvPr>
              <p:cNvSpPr>
                <a:spLocks noEditPoints="1"/>
              </p:cNvSpPr>
              <p:nvPr/>
            </p:nvSpPr>
            <p:spPr bwMode="auto">
              <a:xfrm>
                <a:off x="3470" y="4769"/>
                <a:ext cx="4" cy="207"/>
              </a:xfrm>
              <a:custGeom>
                <a:avLst/>
                <a:gdLst>
                  <a:gd name="T0" fmla="*/ 6 w 7"/>
                  <a:gd name="T1" fmla="*/ 328 h 365"/>
                  <a:gd name="T2" fmla="*/ 0 w 7"/>
                  <a:gd name="T3" fmla="*/ 340 h 365"/>
                  <a:gd name="T4" fmla="*/ 3 w 7"/>
                  <a:gd name="T5" fmla="*/ 343 h 365"/>
                  <a:gd name="T6" fmla="*/ 0 w 7"/>
                  <a:gd name="T7" fmla="*/ 364 h 365"/>
                  <a:gd name="T8" fmla="*/ 6 w 7"/>
                  <a:gd name="T9" fmla="*/ 364 h 365"/>
                  <a:gd name="T10" fmla="*/ 7 w 7"/>
                  <a:gd name="T11" fmla="*/ 365 h 365"/>
                  <a:gd name="T12" fmla="*/ 6 w 7"/>
                  <a:gd name="T13" fmla="*/ 362 h 365"/>
                  <a:gd name="T14" fmla="*/ 7 w 7"/>
                  <a:gd name="T15" fmla="*/ 352 h 365"/>
                  <a:gd name="T16" fmla="*/ 7 w 7"/>
                  <a:gd name="T17" fmla="*/ 318 h 365"/>
                  <a:gd name="T18" fmla="*/ 0 w 7"/>
                  <a:gd name="T19" fmla="*/ 322 h 365"/>
                  <a:gd name="T20" fmla="*/ 7 w 7"/>
                  <a:gd name="T21" fmla="*/ 318 h 365"/>
                  <a:gd name="T22" fmla="*/ 2 w 7"/>
                  <a:gd name="T23" fmla="*/ 289 h 365"/>
                  <a:gd name="T24" fmla="*/ 0 w 7"/>
                  <a:gd name="T25" fmla="*/ 292 h 365"/>
                  <a:gd name="T26" fmla="*/ 4 w 7"/>
                  <a:gd name="T27" fmla="*/ 293 h 365"/>
                  <a:gd name="T28" fmla="*/ 0 w 7"/>
                  <a:gd name="T29" fmla="*/ 309 h 365"/>
                  <a:gd name="T30" fmla="*/ 7 w 7"/>
                  <a:gd name="T31" fmla="*/ 309 h 365"/>
                  <a:gd name="T32" fmla="*/ 7 w 7"/>
                  <a:gd name="T33" fmla="*/ 289 h 365"/>
                  <a:gd name="T34" fmla="*/ 0 w 7"/>
                  <a:gd name="T35" fmla="*/ 245 h 365"/>
                  <a:gd name="T36" fmla="*/ 7 w 7"/>
                  <a:gd name="T37" fmla="*/ 282 h 365"/>
                  <a:gd name="T38" fmla="*/ 7 w 7"/>
                  <a:gd name="T39" fmla="*/ 280 h 365"/>
                  <a:gd name="T40" fmla="*/ 7 w 7"/>
                  <a:gd name="T41" fmla="*/ 244 h 365"/>
                  <a:gd name="T42" fmla="*/ 0 w 7"/>
                  <a:gd name="T43" fmla="*/ 201 h 365"/>
                  <a:gd name="T44" fmla="*/ 7 w 7"/>
                  <a:gd name="T45" fmla="*/ 238 h 365"/>
                  <a:gd name="T46" fmla="*/ 7 w 7"/>
                  <a:gd name="T47" fmla="*/ 158 h 365"/>
                  <a:gd name="T48" fmla="*/ 0 w 7"/>
                  <a:gd name="T49" fmla="*/ 195 h 365"/>
                  <a:gd name="T50" fmla="*/ 7 w 7"/>
                  <a:gd name="T51" fmla="*/ 158 h 365"/>
                  <a:gd name="T52" fmla="*/ 0 w 7"/>
                  <a:gd name="T53" fmla="*/ 114 h 365"/>
                  <a:gd name="T54" fmla="*/ 7 w 7"/>
                  <a:gd name="T55" fmla="*/ 152 h 365"/>
                  <a:gd name="T56" fmla="*/ 7 w 7"/>
                  <a:gd name="T57" fmla="*/ 72 h 365"/>
                  <a:gd name="T58" fmla="*/ 0 w 7"/>
                  <a:gd name="T59" fmla="*/ 108 h 365"/>
                  <a:gd name="T60" fmla="*/ 7 w 7"/>
                  <a:gd name="T61" fmla="*/ 84 h 365"/>
                  <a:gd name="T62" fmla="*/ 7 w 7"/>
                  <a:gd name="T63" fmla="*/ 83 h 365"/>
                  <a:gd name="T64" fmla="*/ 7 w 7"/>
                  <a:gd name="T65" fmla="*/ 29 h 365"/>
                  <a:gd name="T66" fmla="*/ 0 w 7"/>
                  <a:gd name="T67" fmla="*/ 66 h 365"/>
                  <a:gd name="T68" fmla="*/ 7 w 7"/>
                  <a:gd name="T69" fmla="*/ 29 h 365"/>
                  <a:gd name="T70" fmla="*/ 0 w 7"/>
                  <a:gd name="T71" fmla="*/ 23 h 365"/>
                  <a:gd name="T72" fmla="*/ 7 w 7"/>
                  <a:gd name="T73" fmla="*/ 1 h 365"/>
                  <a:gd name="T74" fmla="*/ 0 w 7"/>
                  <a:gd name="T7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365">
                    <a:moveTo>
                      <a:pt x="7" y="328"/>
                    </a:moveTo>
                    <a:cubicBezTo>
                      <a:pt x="7" y="328"/>
                      <a:pt x="7" y="328"/>
                      <a:pt x="6" y="328"/>
                    </a:cubicBezTo>
                    <a:cubicBezTo>
                      <a:pt x="6" y="333"/>
                      <a:pt x="4" y="337"/>
                      <a:pt x="3" y="341"/>
                    </a:cubicBezTo>
                    <a:lnTo>
                      <a:pt x="0" y="340"/>
                    </a:lnTo>
                    <a:lnTo>
                      <a:pt x="0" y="342"/>
                    </a:lnTo>
                    <a:lnTo>
                      <a:pt x="3" y="343"/>
                    </a:lnTo>
                    <a:cubicBezTo>
                      <a:pt x="2" y="344"/>
                      <a:pt x="1" y="346"/>
                      <a:pt x="0" y="348"/>
                    </a:cubicBezTo>
                    <a:lnTo>
                      <a:pt x="0" y="364"/>
                    </a:lnTo>
                    <a:cubicBezTo>
                      <a:pt x="1" y="363"/>
                      <a:pt x="1" y="362"/>
                      <a:pt x="2" y="361"/>
                    </a:cubicBezTo>
                    <a:lnTo>
                      <a:pt x="6" y="364"/>
                    </a:lnTo>
                    <a:lnTo>
                      <a:pt x="5" y="365"/>
                    </a:lnTo>
                    <a:lnTo>
                      <a:pt x="7" y="365"/>
                    </a:lnTo>
                    <a:lnTo>
                      <a:pt x="7" y="361"/>
                    </a:lnTo>
                    <a:cubicBezTo>
                      <a:pt x="7" y="362"/>
                      <a:pt x="7" y="362"/>
                      <a:pt x="6" y="362"/>
                    </a:cubicBezTo>
                    <a:lnTo>
                      <a:pt x="3" y="360"/>
                    </a:lnTo>
                    <a:cubicBezTo>
                      <a:pt x="4" y="358"/>
                      <a:pt x="6" y="355"/>
                      <a:pt x="7" y="352"/>
                    </a:cubicBezTo>
                    <a:lnTo>
                      <a:pt x="7" y="328"/>
                    </a:lnTo>
                    <a:close/>
                    <a:moveTo>
                      <a:pt x="7" y="318"/>
                    </a:moveTo>
                    <a:lnTo>
                      <a:pt x="0" y="318"/>
                    </a:lnTo>
                    <a:lnTo>
                      <a:pt x="0" y="322"/>
                    </a:lnTo>
                    <a:cubicBezTo>
                      <a:pt x="3" y="321"/>
                      <a:pt x="5" y="321"/>
                      <a:pt x="7" y="321"/>
                    </a:cubicBezTo>
                    <a:lnTo>
                      <a:pt x="7" y="318"/>
                    </a:lnTo>
                    <a:close/>
                    <a:moveTo>
                      <a:pt x="7" y="289"/>
                    </a:moveTo>
                    <a:lnTo>
                      <a:pt x="2" y="289"/>
                    </a:lnTo>
                    <a:cubicBezTo>
                      <a:pt x="3" y="290"/>
                      <a:pt x="3" y="290"/>
                      <a:pt x="3" y="291"/>
                    </a:cubicBezTo>
                    <a:lnTo>
                      <a:pt x="0" y="292"/>
                    </a:lnTo>
                    <a:lnTo>
                      <a:pt x="0" y="294"/>
                    </a:lnTo>
                    <a:lnTo>
                      <a:pt x="4" y="293"/>
                    </a:lnTo>
                    <a:cubicBezTo>
                      <a:pt x="5" y="298"/>
                      <a:pt x="6" y="303"/>
                      <a:pt x="7" y="308"/>
                    </a:cubicBezTo>
                    <a:lnTo>
                      <a:pt x="0" y="309"/>
                    </a:lnTo>
                    <a:lnTo>
                      <a:pt x="0" y="310"/>
                    </a:lnTo>
                    <a:lnTo>
                      <a:pt x="7" y="309"/>
                    </a:lnTo>
                    <a:cubicBezTo>
                      <a:pt x="7" y="310"/>
                      <a:pt x="7" y="310"/>
                      <a:pt x="7" y="311"/>
                    </a:cubicBezTo>
                    <a:lnTo>
                      <a:pt x="7" y="289"/>
                    </a:lnTo>
                    <a:close/>
                    <a:moveTo>
                      <a:pt x="7" y="244"/>
                    </a:moveTo>
                    <a:lnTo>
                      <a:pt x="0" y="245"/>
                    </a:lnTo>
                    <a:lnTo>
                      <a:pt x="0" y="282"/>
                    </a:lnTo>
                    <a:lnTo>
                      <a:pt x="7" y="282"/>
                    </a:lnTo>
                    <a:lnTo>
                      <a:pt x="7" y="280"/>
                    </a:lnTo>
                    <a:cubicBezTo>
                      <a:pt x="7" y="280"/>
                      <a:pt x="7" y="280"/>
                      <a:pt x="7" y="280"/>
                    </a:cubicBezTo>
                    <a:lnTo>
                      <a:pt x="7" y="280"/>
                    </a:lnTo>
                    <a:lnTo>
                      <a:pt x="7" y="244"/>
                    </a:lnTo>
                    <a:close/>
                    <a:moveTo>
                      <a:pt x="7" y="201"/>
                    </a:moveTo>
                    <a:lnTo>
                      <a:pt x="0" y="201"/>
                    </a:lnTo>
                    <a:lnTo>
                      <a:pt x="0" y="238"/>
                    </a:lnTo>
                    <a:lnTo>
                      <a:pt x="7" y="238"/>
                    </a:lnTo>
                    <a:lnTo>
                      <a:pt x="7" y="201"/>
                    </a:lnTo>
                    <a:close/>
                    <a:moveTo>
                      <a:pt x="7" y="158"/>
                    </a:moveTo>
                    <a:lnTo>
                      <a:pt x="0" y="159"/>
                    </a:lnTo>
                    <a:lnTo>
                      <a:pt x="0" y="195"/>
                    </a:lnTo>
                    <a:lnTo>
                      <a:pt x="7" y="195"/>
                    </a:lnTo>
                    <a:lnTo>
                      <a:pt x="7" y="158"/>
                    </a:lnTo>
                    <a:close/>
                    <a:moveTo>
                      <a:pt x="7" y="114"/>
                    </a:moveTo>
                    <a:lnTo>
                      <a:pt x="0" y="114"/>
                    </a:lnTo>
                    <a:lnTo>
                      <a:pt x="0" y="152"/>
                    </a:lnTo>
                    <a:lnTo>
                      <a:pt x="7" y="152"/>
                    </a:lnTo>
                    <a:lnTo>
                      <a:pt x="7" y="114"/>
                    </a:lnTo>
                    <a:close/>
                    <a:moveTo>
                      <a:pt x="7" y="72"/>
                    </a:moveTo>
                    <a:lnTo>
                      <a:pt x="0" y="72"/>
                    </a:lnTo>
                    <a:lnTo>
                      <a:pt x="0" y="108"/>
                    </a:lnTo>
                    <a:lnTo>
                      <a:pt x="7" y="107"/>
                    </a:lnTo>
                    <a:lnTo>
                      <a:pt x="7" y="84"/>
                    </a:lnTo>
                    <a:cubicBezTo>
                      <a:pt x="7" y="84"/>
                      <a:pt x="6" y="83"/>
                      <a:pt x="6" y="83"/>
                    </a:cubicBezTo>
                    <a:cubicBezTo>
                      <a:pt x="6" y="83"/>
                      <a:pt x="7" y="83"/>
                      <a:pt x="7" y="83"/>
                    </a:cubicBezTo>
                    <a:lnTo>
                      <a:pt x="7" y="72"/>
                    </a:lnTo>
                    <a:close/>
                    <a:moveTo>
                      <a:pt x="7" y="29"/>
                    </a:moveTo>
                    <a:lnTo>
                      <a:pt x="0" y="29"/>
                    </a:lnTo>
                    <a:lnTo>
                      <a:pt x="0" y="66"/>
                    </a:lnTo>
                    <a:lnTo>
                      <a:pt x="7" y="65"/>
                    </a:lnTo>
                    <a:lnTo>
                      <a:pt x="7" y="29"/>
                    </a:lnTo>
                    <a:close/>
                    <a:moveTo>
                      <a:pt x="0" y="0"/>
                    </a:moveTo>
                    <a:lnTo>
                      <a:pt x="0" y="23"/>
                    </a:lnTo>
                    <a:lnTo>
                      <a:pt x="7" y="22"/>
                    </a:lnTo>
                    <a:lnTo>
                      <a:pt x="7" y="1"/>
                    </a:lnTo>
                    <a:cubicBezTo>
                      <a:pt x="7" y="1"/>
                      <a:pt x="6" y="1"/>
                      <a:pt x="6" y="1"/>
                    </a:cubicBezTo>
                    <a:cubicBezTo>
                      <a:pt x="5" y="0"/>
                      <a:pt x="3"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6" name="Freeform 4016">
                <a:extLst>
                  <a:ext uri="{FF2B5EF4-FFF2-40B4-BE49-F238E27FC236}">
                    <a16:creationId xmlns:a16="http://schemas.microsoft.com/office/drawing/2014/main" id="{378C8A78-0D3E-44B4-88C5-A22C17888D6A}"/>
                  </a:ext>
                </a:extLst>
              </p:cNvPr>
              <p:cNvSpPr>
                <a:spLocks noEditPoints="1"/>
              </p:cNvSpPr>
              <p:nvPr/>
            </p:nvSpPr>
            <p:spPr bwMode="auto">
              <a:xfrm>
                <a:off x="3452" y="4774"/>
                <a:ext cx="4" cy="200"/>
              </a:xfrm>
              <a:custGeom>
                <a:avLst/>
                <a:gdLst>
                  <a:gd name="T0" fmla="*/ 0 w 7"/>
                  <a:gd name="T1" fmla="*/ 348 h 353"/>
                  <a:gd name="T2" fmla="*/ 7 w 7"/>
                  <a:gd name="T3" fmla="*/ 352 h 353"/>
                  <a:gd name="T4" fmla="*/ 0 w 7"/>
                  <a:gd name="T5" fmla="*/ 332 h 353"/>
                  <a:gd name="T6" fmla="*/ 7 w 7"/>
                  <a:gd name="T7" fmla="*/ 337 h 353"/>
                  <a:gd name="T8" fmla="*/ 0 w 7"/>
                  <a:gd name="T9" fmla="*/ 332 h 353"/>
                  <a:gd name="T10" fmla="*/ 0 w 7"/>
                  <a:gd name="T11" fmla="*/ 323 h 353"/>
                  <a:gd name="T12" fmla="*/ 7 w 7"/>
                  <a:gd name="T13" fmla="*/ 323 h 353"/>
                  <a:gd name="T14" fmla="*/ 7 w 7"/>
                  <a:gd name="T15" fmla="*/ 309 h 353"/>
                  <a:gd name="T16" fmla="*/ 0 w 7"/>
                  <a:gd name="T17" fmla="*/ 313 h 353"/>
                  <a:gd name="T18" fmla="*/ 7 w 7"/>
                  <a:gd name="T19" fmla="*/ 309 h 353"/>
                  <a:gd name="T20" fmla="*/ 0 w 7"/>
                  <a:gd name="T21" fmla="*/ 303 h 353"/>
                  <a:gd name="T22" fmla="*/ 7 w 7"/>
                  <a:gd name="T23" fmla="*/ 304 h 353"/>
                  <a:gd name="T24" fmla="*/ 7 w 7"/>
                  <a:gd name="T25" fmla="*/ 291 h 353"/>
                  <a:gd name="T26" fmla="*/ 0 w 7"/>
                  <a:gd name="T27" fmla="*/ 295 h 353"/>
                  <a:gd name="T28" fmla="*/ 7 w 7"/>
                  <a:gd name="T29" fmla="*/ 291 h 353"/>
                  <a:gd name="T30" fmla="*/ 3 w 7"/>
                  <a:gd name="T31" fmla="*/ 281 h 353"/>
                  <a:gd name="T32" fmla="*/ 0 w 7"/>
                  <a:gd name="T33" fmla="*/ 284 h 353"/>
                  <a:gd name="T34" fmla="*/ 7 w 7"/>
                  <a:gd name="T35" fmla="*/ 236 h 353"/>
                  <a:gd name="T36" fmla="*/ 0 w 7"/>
                  <a:gd name="T37" fmla="*/ 271 h 353"/>
                  <a:gd name="T38" fmla="*/ 7 w 7"/>
                  <a:gd name="T39" fmla="*/ 236 h 353"/>
                  <a:gd name="T40" fmla="*/ 0 w 7"/>
                  <a:gd name="T41" fmla="*/ 194 h 353"/>
                  <a:gd name="T42" fmla="*/ 7 w 7"/>
                  <a:gd name="T43" fmla="*/ 230 h 353"/>
                  <a:gd name="T44" fmla="*/ 7 w 7"/>
                  <a:gd name="T45" fmla="*/ 151 h 353"/>
                  <a:gd name="T46" fmla="*/ 0 w 7"/>
                  <a:gd name="T47" fmla="*/ 187 h 353"/>
                  <a:gd name="T48" fmla="*/ 7 w 7"/>
                  <a:gd name="T49" fmla="*/ 151 h 353"/>
                  <a:gd name="T50" fmla="*/ 0 w 7"/>
                  <a:gd name="T51" fmla="*/ 107 h 353"/>
                  <a:gd name="T52" fmla="*/ 7 w 7"/>
                  <a:gd name="T53" fmla="*/ 144 h 353"/>
                  <a:gd name="T54" fmla="*/ 7 w 7"/>
                  <a:gd name="T55" fmla="*/ 65 h 353"/>
                  <a:gd name="T56" fmla="*/ 0 w 7"/>
                  <a:gd name="T57" fmla="*/ 101 h 353"/>
                  <a:gd name="T58" fmla="*/ 7 w 7"/>
                  <a:gd name="T59" fmla="*/ 65 h 353"/>
                  <a:gd name="T60" fmla="*/ 0 w 7"/>
                  <a:gd name="T61" fmla="*/ 23 h 353"/>
                  <a:gd name="T62" fmla="*/ 7 w 7"/>
                  <a:gd name="T63" fmla="*/ 59 h 353"/>
                  <a:gd name="T64" fmla="*/ 7 w 7"/>
                  <a:gd name="T65" fmla="*/ 0 h 353"/>
                  <a:gd name="T66" fmla="*/ 0 w 7"/>
                  <a:gd name="T67" fmla="*/ 17 h 353"/>
                  <a:gd name="T68" fmla="*/ 7 w 7"/>
                  <a:gd name="T69"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353">
                    <a:moveTo>
                      <a:pt x="0" y="346"/>
                    </a:moveTo>
                    <a:lnTo>
                      <a:pt x="0" y="348"/>
                    </a:lnTo>
                    <a:lnTo>
                      <a:pt x="7" y="353"/>
                    </a:lnTo>
                    <a:lnTo>
                      <a:pt x="7" y="352"/>
                    </a:lnTo>
                    <a:lnTo>
                      <a:pt x="0" y="346"/>
                    </a:lnTo>
                    <a:close/>
                    <a:moveTo>
                      <a:pt x="0" y="332"/>
                    </a:moveTo>
                    <a:lnTo>
                      <a:pt x="0" y="334"/>
                    </a:lnTo>
                    <a:lnTo>
                      <a:pt x="7" y="337"/>
                    </a:lnTo>
                    <a:lnTo>
                      <a:pt x="7" y="336"/>
                    </a:lnTo>
                    <a:lnTo>
                      <a:pt x="0" y="332"/>
                    </a:lnTo>
                    <a:close/>
                    <a:moveTo>
                      <a:pt x="0" y="321"/>
                    </a:moveTo>
                    <a:lnTo>
                      <a:pt x="0" y="323"/>
                    </a:lnTo>
                    <a:lnTo>
                      <a:pt x="7" y="325"/>
                    </a:lnTo>
                    <a:lnTo>
                      <a:pt x="7" y="323"/>
                    </a:lnTo>
                    <a:lnTo>
                      <a:pt x="0" y="321"/>
                    </a:lnTo>
                    <a:close/>
                    <a:moveTo>
                      <a:pt x="7" y="309"/>
                    </a:moveTo>
                    <a:lnTo>
                      <a:pt x="0" y="309"/>
                    </a:lnTo>
                    <a:lnTo>
                      <a:pt x="0" y="313"/>
                    </a:lnTo>
                    <a:cubicBezTo>
                      <a:pt x="2" y="313"/>
                      <a:pt x="4" y="313"/>
                      <a:pt x="7" y="313"/>
                    </a:cubicBezTo>
                    <a:lnTo>
                      <a:pt x="7" y="309"/>
                    </a:lnTo>
                    <a:close/>
                    <a:moveTo>
                      <a:pt x="7" y="302"/>
                    </a:moveTo>
                    <a:lnTo>
                      <a:pt x="0" y="303"/>
                    </a:lnTo>
                    <a:lnTo>
                      <a:pt x="0" y="304"/>
                    </a:lnTo>
                    <a:lnTo>
                      <a:pt x="7" y="304"/>
                    </a:lnTo>
                    <a:lnTo>
                      <a:pt x="7" y="302"/>
                    </a:lnTo>
                    <a:close/>
                    <a:moveTo>
                      <a:pt x="7" y="291"/>
                    </a:moveTo>
                    <a:lnTo>
                      <a:pt x="0" y="293"/>
                    </a:lnTo>
                    <a:lnTo>
                      <a:pt x="0" y="295"/>
                    </a:lnTo>
                    <a:lnTo>
                      <a:pt x="7" y="293"/>
                    </a:lnTo>
                    <a:lnTo>
                      <a:pt x="7" y="291"/>
                    </a:lnTo>
                    <a:close/>
                    <a:moveTo>
                      <a:pt x="6" y="281"/>
                    </a:moveTo>
                    <a:lnTo>
                      <a:pt x="3" y="281"/>
                    </a:lnTo>
                    <a:lnTo>
                      <a:pt x="0" y="283"/>
                    </a:lnTo>
                    <a:lnTo>
                      <a:pt x="0" y="284"/>
                    </a:lnTo>
                    <a:lnTo>
                      <a:pt x="6" y="281"/>
                    </a:lnTo>
                    <a:close/>
                    <a:moveTo>
                      <a:pt x="7" y="236"/>
                    </a:moveTo>
                    <a:lnTo>
                      <a:pt x="0" y="237"/>
                    </a:lnTo>
                    <a:lnTo>
                      <a:pt x="0" y="271"/>
                    </a:lnTo>
                    <a:cubicBezTo>
                      <a:pt x="2" y="271"/>
                      <a:pt x="4" y="271"/>
                      <a:pt x="7" y="271"/>
                    </a:cubicBezTo>
                    <a:lnTo>
                      <a:pt x="7" y="236"/>
                    </a:lnTo>
                    <a:close/>
                    <a:moveTo>
                      <a:pt x="7" y="194"/>
                    </a:moveTo>
                    <a:lnTo>
                      <a:pt x="0" y="194"/>
                    </a:lnTo>
                    <a:lnTo>
                      <a:pt x="0" y="230"/>
                    </a:lnTo>
                    <a:lnTo>
                      <a:pt x="7" y="230"/>
                    </a:lnTo>
                    <a:lnTo>
                      <a:pt x="7" y="194"/>
                    </a:lnTo>
                    <a:moveTo>
                      <a:pt x="7" y="151"/>
                    </a:moveTo>
                    <a:lnTo>
                      <a:pt x="0" y="151"/>
                    </a:lnTo>
                    <a:lnTo>
                      <a:pt x="0" y="187"/>
                    </a:lnTo>
                    <a:lnTo>
                      <a:pt x="7" y="187"/>
                    </a:lnTo>
                    <a:lnTo>
                      <a:pt x="7" y="151"/>
                    </a:lnTo>
                    <a:close/>
                    <a:moveTo>
                      <a:pt x="7" y="107"/>
                    </a:moveTo>
                    <a:lnTo>
                      <a:pt x="0" y="107"/>
                    </a:lnTo>
                    <a:lnTo>
                      <a:pt x="0" y="145"/>
                    </a:lnTo>
                    <a:lnTo>
                      <a:pt x="7" y="144"/>
                    </a:lnTo>
                    <a:lnTo>
                      <a:pt x="7" y="107"/>
                    </a:lnTo>
                    <a:close/>
                    <a:moveTo>
                      <a:pt x="7" y="65"/>
                    </a:moveTo>
                    <a:lnTo>
                      <a:pt x="0" y="66"/>
                    </a:lnTo>
                    <a:lnTo>
                      <a:pt x="0" y="101"/>
                    </a:lnTo>
                    <a:lnTo>
                      <a:pt x="7" y="100"/>
                    </a:lnTo>
                    <a:lnTo>
                      <a:pt x="7" y="65"/>
                    </a:lnTo>
                    <a:close/>
                    <a:moveTo>
                      <a:pt x="7" y="23"/>
                    </a:moveTo>
                    <a:lnTo>
                      <a:pt x="0" y="23"/>
                    </a:lnTo>
                    <a:lnTo>
                      <a:pt x="0" y="59"/>
                    </a:lnTo>
                    <a:lnTo>
                      <a:pt x="7" y="59"/>
                    </a:lnTo>
                    <a:lnTo>
                      <a:pt x="7" y="23"/>
                    </a:lnTo>
                    <a:close/>
                    <a:moveTo>
                      <a:pt x="7" y="0"/>
                    </a:moveTo>
                    <a:cubicBezTo>
                      <a:pt x="5" y="2"/>
                      <a:pt x="2" y="7"/>
                      <a:pt x="0" y="12"/>
                    </a:cubicBezTo>
                    <a:lnTo>
                      <a:pt x="0" y="17"/>
                    </a:lnTo>
                    <a:lnTo>
                      <a:pt x="7" y="16"/>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7" name="Freeform 4017">
                <a:extLst>
                  <a:ext uri="{FF2B5EF4-FFF2-40B4-BE49-F238E27FC236}">
                    <a16:creationId xmlns:a16="http://schemas.microsoft.com/office/drawing/2014/main" id="{F6D6AB1C-8853-430A-AA0B-56C3BC7EF5B7}"/>
                  </a:ext>
                </a:extLst>
              </p:cNvPr>
              <p:cNvSpPr>
                <a:spLocks noEditPoints="1"/>
              </p:cNvSpPr>
              <p:nvPr/>
            </p:nvSpPr>
            <p:spPr bwMode="auto">
              <a:xfrm>
                <a:off x="3438" y="4812"/>
                <a:ext cx="4" cy="164"/>
              </a:xfrm>
              <a:custGeom>
                <a:avLst/>
                <a:gdLst>
                  <a:gd name="T0" fmla="*/ 0 w 7"/>
                  <a:gd name="T1" fmla="*/ 283 h 290"/>
                  <a:gd name="T2" fmla="*/ 5 w 7"/>
                  <a:gd name="T3" fmla="*/ 290 h 290"/>
                  <a:gd name="T4" fmla="*/ 0 w 7"/>
                  <a:gd name="T5" fmla="*/ 264 h 290"/>
                  <a:gd name="T6" fmla="*/ 7 w 7"/>
                  <a:gd name="T7" fmla="*/ 276 h 290"/>
                  <a:gd name="T8" fmla="*/ 0 w 7"/>
                  <a:gd name="T9" fmla="*/ 264 h 290"/>
                  <a:gd name="T10" fmla="*/ 0 w 7"/>
                  <a:gd name="T11" fmla="*/ 258 h 290"/>
                  <a:gd name="T12" fmla="*/ 7 w 7"/>
                  <a:gd name="T13" fmla="*/ 262 h 290"/>
                  <a:gd name="T14" fmla="*/ 5 w 7"/>
                  <a:gd name="T15" fmla="*/ 253 h 290"/>
                  <a:gd name="T16" fmla="*/ 7 w 7"/>
                  <a:gd name="T17" fmla="*/ 256 h 290"/>
                  <a:gd name="T18" fmla="*/ 5 w 7"/>
                  <a:gd name="T19" fmla="*/ 253 h 290"/>
                  <a:gd name="T20" fmla="*/ 0 w 7"/>
                  <a:gd name="T21" fmla="*/ 242 h 290"/>
                  <a:gd name="T22" fmla="*/ 7 w 7"/>
                  <a:gd name="T23" fmla="*/ 247 h 290"/>
                  <a:gd name="T24" fmla="*/ 7 w 7"/>
                  <a:gd name="T25" fmla="*/ 238 h 290"/>
                  <a:gd name="T26" fmla="*/ 0 w 7"/>
                  <a:gd name="T27" fmla="*/ 240 h 290"/>
                  <a:gd name="T28" fmla="*/ 7 w 7"/>
                  <a:gd name="T29" fmla="*/ 238 h 290"/>
                  <a:gd name="T30" fmla="*/ 0 w 7"/>
                  <a:gd name="T31" fmla="*/ 235 h 290"/>
                  <a:gd name="T32" fmla="*/ 7 w 7"/>
                  <a:gd name="T33" fmla="*/ 234 h 290"/>
                  <a:gd name="T34" fmla="*/ 7 w 7"/>
                  <a:gd name="T35" fmla="*/ 226 h 290"/>
                  <a:gd name="T36" fmla="*/ 0 w 7"/>
                  <a:gd name="T37" fmla="*/ 232 h 290"/>
                  <a:gd name="T38" fmla="*/ 7 w 7"/>
                  <a:gd name="T39" fmla="*/ 226 h 290"/>
                  <a:gd name="T40" fmla="*/ 0 w 7"/>
                  <a:gd name="T41" fmla="*/ 224 h 290"/>
                  <a:gd name="T42" fmla="*/ 7 w 7"/>
                  <a:gd name="T43" fmla="*/ 220 h 290"/>
                  <a:gd name="T44" fmla="*/ 2 w 7"/>
                  <a:gd name="T45" fmla="*/ 214 h 290"/>
                  <a:gd name="T46" fmla="*/ 0 w 7"/>
                  <a:gd name="T47" fmla="*/ 215 h 290"/>
                  <a:gd name="T48" fmla="*/ 2 w 7"/>
                  <a:gd name="T49" fmla="*/ 214 h 290"/>
                  <a:gd name="T50" fmla="*/ 6 w 7"/>
                  <a:gd name="T51" fmla="*/ 208 h 290"/>
                  <a:gd name="T52" fmla="*/ 7 w 7"/>
                  <a:gd name="T53" fmla="*/ 206 h 290"/>
                  <a:gd name="T54" fmla="*/ 0 w 7"/>
                  <a:gd name="T55" fmla="*/ 171 h 290"/>
                  <a:gd name="T56" fmla="*/ 7 w 7"/>
                  <a:gd name="T57" fmla="*/ 204 h 290"/>
                  <a:gd name="T58" fmla="*/ 7 w 7"/>
                  <a:gd name="T59" fmla="*/ 128 h 290"/>
                  <a:gd name="T60" fmla="*/ 0 w 7"/>
                  <a:gd name="T61" fmla="*/ 164 h 290"/>
                  <a:gd name="T62" fmla="*/ 7 w 7"/>
                  <a:gd name="T63" fmla="*/ 128 h 290"/>
                  <a:gd name="T64" fmla="*/ 0 w 7"/>
                  <a:gd name="T65" fmla="*/ 86 h 290"/>
                  <a:gd name="T66" fmla="*/ 7 w 7"/>
                  <a:gd name="T67" fmla="*/ 121 h 290"/>
                  <a:gd name="T68" fmla="*/ 7 w 7"/>
                  <a:gd name="T69" fmla="*/ 41 h 290"/>
                  <a:gd name="T70" fmla="*/ 0 w 7"/>
                  <a:gd name="T71" fmla="*/ 79 h 290"/>
                  <a:gd name="T72" fmla="*/ 7 w 7"/>
                  <a:gd name="T73" fmla="*/ 41 h 290"/>
                  <a:gd name="T74" fmla="*/ 6 w 7"/>
                  <a:gd name="T75" fmla="*/ 0 h 290"/>
                  <a:gd name="T76" fmla="*/ 0 w 7"/>
                  <a:gd name="T77" fmla="*/ 9 h 290"/>
                  <a:gd name="T78" fmla="*/ 7 w 7"/>
                  <a:gd name="T79" fmla="*/ 3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290">
                    <a:moveTo>
                      <a:pt x="0" y="279"/>
                    </a:moveTo>
                    <a:lnTo>
                      <a:pt x="0" y="283"/>
                    </a:lnTo>
                    <a:lnTo>
                      <a:pt x="3" y="290"/>
                    </a:lnTo>
                    <a:lnTo>
                      <a:pt x="5" y="290"/>
                    </a:lnTo>
                    <a:lnTo>
                      <a:pt x="0" y="279"/>
                    </a:lnTo>
                    <a:close/>
                    <a:moveTo>
                      <a:pt x="0" y="264"/>
                    </a:moveTo>
                    <a:lnTo>
                      <a:pt x="0" y="267"/>
                    </a:lnTo>
                    <a:lnTo>
                      <a:pt x="7" y="276"/>
                    </a:lnTo>
                    <a:lnTo>
                      <a:pt x="7" y="273"/>
                    </a:lnTo>
                    <a:lnTo>
                      <a:pt x="0" y="264"/>
                    </a:lnTo>
                    <a:close/>
                    <a:moveTo>
                      <a:pt x="0" y="256"/>
                    </a:moveTo>
                    <a:lnTo>
                      <a:pt x="0" y="258"/>
                    </a:lnTo>
                    <a:lnTo>
                      <a:pt x="7" y="264"/>
                    </a:lnTo>
                    <a:lnTo>
                      <a:pt x="7" y="262"/>
                    </a:lnTo>
                    <a:lnTo>
                      <a:pt x="0" y="256"/>
                    </a:lnTo>
                    <a:close/>
                    <a:moveTo>
                      <a:pt x="5" y="253"/>
                    </a:moveTo>
                    <a:cubicBezTo>
                      <a:pt x="4" y="253"/>
                      <a:pt x="3" y="253"/>
                      <a:pt x="2" y="253"/>
                    </a:cubicBezTo>
                    <a:lnTo>
                      <a:pt x="7" y="256"/>
                    </a:lnTo>
                    <a:lnTo>
                      <a:pt x="7" y="254"/>
                    </a:lnTo>
                    <a:lnTo>
                      <a:pt x="5" y="253"/>
                    </a:lnTo>
                    <a:close/>
                    <a:moveTo>
                      <a:pt x="7" y="242"/>
                    </a:moveTo>
                    <a:lnTo>
                      <a:pt x="0" y="242"/>
                    </a:lnTo>
                    <a:lnTo>
                      <a:pt x="0" y="247"/>
                    </a:lnTo>
                    <a:cubicBezTo>
                      <a:pt x="2" y="247"/>
                      <a:pt x="4" y="247"/>
                      <a:pt x="7" y="247"/>
                    </a:cubicBezTo>
                    <a:lnTo>
                      <a:pt x="7" y="242"/>
                    </a:lnTo>
                    <a:close/>
                    <a:moveTo>
                      <a:pt x="7" y="238"/>
                    </a:moveTo>
                    <a:lnTo>
                      <a:pt x="0" y="238"/>
                    </a:lnTo>
                    <a:lnTo>
                      <a:pt x="0" y="240"/>
                    </a:lnTo>
                    <a:lnTo>
                      <a:pt x="7" y="239"/>
                    </a:lnTo>
                    <a:lnTo>
                      <a:pt x="7" y="238"/>
                    </a:lnTo>
                    <a:close/>
                    <a:moveTo>
                      <a:pt x="7" y="232"/>
                    </a:moveTo>
                    <a:lnTo>
                      <a:pt x="0" y="235"/>
                    </a:lnTo>
                    <a:lnTo>
                      <a:pt x="0" y="236"/>
                    </a:lnTo>
                    <a:lnTo>
                      <a:pt x="7" y="234"/>
                    </a:lnTo>
                    <a:lnTo>
                      <a:pt x="7" y="232"/>
                    </a:lnTo>
                    <a:close/>
                    <a:moveTo>
                      <a:pt x="7" y="226"/>
                    </a:moveTo>
                    <a:lnTo>
                      <a:pt x="0" y="230"/>
                    </a:lnTo>
                    <a:lnTo>
                      <a:pt x="0" y="232"/>
                    </a:lnTo>
                    <a:lnTo>
                      <a:pt x="7" y="228"/>
                    </a:lnTo>
                    <a:lnTo>
                      <a:pt x="7" y="226"/>
                    </a:lnTo>
                    <a:close/>
                    <a:moveTo>
                      <a:pt x="7" y="218"/>
                    </a:moveTo>
                    <a:lnTo>
                      <a:pt x="0" y="224"/>
                    </a:lnTo>
                    <a:lnTo>
                      <a:pt x="0" y="226"/>
                    </a:lnTo>
                    <a:lnTo>
                      <a:pt x="7" y="220"/>
                    </a:lnTo>
                    <a:lnTo>
                      <a:pt x="7" y="218"/>
                    </a:lnTo>
                    <a:close/>
                    <a:moveTo>
                      <a:pt x="2" y="214"/>
                    </a:moveTo>
                    <a:lnTo>
                      <a:pt x="1" y="215"/>
                    </a:lnTo>
                    <a:lnTo>
                      <a:pt x="0" y="215"/>
                    </a:lnTo>
                    <a:lnTo>
                      <a:pt x="0" y="218"/>
                    </a:lnTo>
                    <a:lnTo>
                      <a:pt x="2" y="214"/>
                    </a:lnTo>
                    <a:close/>
                    <a:moveTo>
                      <a:pt x="7" y="206"/>
                    </a:moveTo>
                    <a:lnTo>
                      <a:pt x="6" y="208"/>
                    </a:lnTo>
                    <a:lnTo>
                      <a:pt x="7" y="208"/>
                    </a:lnTo>
                    <a:lnTo>
                      <a:pt x="7" y="206"/>
                    </a:lnTo>
                    <a:close/>
                    <a:moveTo>
                      <a:pt x="7" y="170"/>
                    </a:moveTo>
                    <a:lnTo>
                      <a:pt x="0" y="171"/>
                    </a:lnTo>
                    <a:lnTo>
                      <a:pt x="0" y="204"/>
                    </a:lnTo>
                    <a:cubicBezTo>
                      <a:pt x="2" y="204"/>
                      <a:pt x="4" y="204"/>
                      <a:pt x="7" y="204"/>
                    </a:cubicBezTo>
                    <a:lnTo>
                      <a:pt x="7" y="170"/>
                    </a:lnTo>
                    <a:close/>
                    <a:moveTo>
                      <a:pt x="7" y="128"/>
                    </a:moveTo>
                    <a:lnTo>
                      <a:pt x="0" y="128"/>
                    </a:lnTo>
                    <a:lnTo>
                      <a:pt x="0" y="164"/>
                    </a:lnTo>
                    <a:lnTo>
                      <a:pt x="7" y="164"/>
                    </a:lnTo>
                    <a:lnTo>
                      <a:pt x="7" y="128"/>
                    </a:lnTo>
                    <a:close/>
                    <a:moveTo>
                      <a:pt x="7" y="85"/>
                    </a:moveTo>
                    <a:lnTo>
                      <a:pt x="0" y="86"/>
                    </a:lnTo>
                    <a:lnTo>
                      <a:pt x="0" y="122"/>
                    </a:lnTo>
                    <a:lnTo>
                      <a:pt x="7" y="121"/>
                    </a:lnTo>
                    <a:lnTo>
                      <a:pt x="7" y="85"/>
                    </a:lnTo>
                    <a:close/>
                    <a:moveTo>
                      <a:pt x="7" y="41"/>
                    </a:moveTo>
                    <a:lnTo>
                      <a:pt x="0" y="42"/>
                    </a:lnTo>
                    <a:lnTo>
                      <a:pt x="0" y="79"/>
                    </a:lnTo>
                    <a:lnTo>
                      <a:pt x="7" y="79"/>
                    </a:lnTo>
                    <a:lnTo>
                      <a:pt x="7" y="41"/>
                    </a:lnTo>
                    <a:close/>
                    <a:moveTo>
                      <a:pt x="7" y="0"/>
                    </a:moveTo>
                    <a:lnTo>
                      <a:pt x="6" y="0"/>
                    </a:lnTo>
                    <a:cubicBezTo>
                      <a:pt x="5" y="1"/>
                      <a:pt x="5" y="1"/>
                      <a:pt x="5" y="2"/>
                    </a:cubicBezTo>
                    <a:cubicBezTo>
                      <a:pt x="4" y="3"/>
                      <a:pt x="2" y="6"/>
                      <a:pt x="0" y="9"/>
                    </a:cubicBezTo>
                    <a:lnTo>
                      <a:pt x="0" y="35"/>
                    </a:lnTo>
                    <a:lnTo>
                      <a:pt x="7" y="35"/>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8" name="Freeform 4018">
                <a:extLst>
                  <a:ext uri="{FF2B5EF4-FFF2-40B4-BE49-F238E27FC236}">
                    <a16:creationId xmlns:a16="http://schemas.microsoft.com/office/drawing/2014/main" id="{174A33DD-94F2-4785-8881-2DB6C3AB6C20}"/>
                  </a:ext>
                </a:extLst>
              </p:cNvPr>
              <p:cNvSpPr>
                <a:spLocks noEditPoints="1"/>
              </p:cNvSpPr>
              <p:nvPr/>
            </p:nvSpPr>
            <p:spPr bwMode="auto">
              <a:xfrm>
                <a:off x="3416" y="4837"/>
                <a:ext cx="4" cy="140"/>
              </a:xfrm>
              <a:custGeom>
                <a:avLst/>
                <a:gdLst>
                  <a:gd name="T0" fmla="*/ 0 w 7"/>
                  <a:gd name="T1" fmla="*/ 243 h 247"/>
                  <a:gd name="T2" fmla="*/ 0 w 7"/>
                  <a:gd name="T3" fmla="*/ 247 h 247"/>
                  <a:gd name="T4" fmla="*/ 7 w 7"/>
                  <a:gd name="T5" fmla="*/ 229 h 247"/>
                  <a:gd name="T6" fmla="*/ 0 w 7"/>
                  <a:gd name="T7" fmla="*/ 225 h 247"/>
                  <a:gd name="T8" fmla="*/ 7 w 7"/>
                  <a:gd name="T9" fmla="*/ 219 h 247"/>
                  <a:gd name="T10" fmla="*/ 7 w 7"/>
                  <a:gd name="T11" fmla="*/ 211 h 247"/>
                  <a:gd name="T12" fmla="*/ 0 w 7"/>
                  <a:gd name="T13" fmla="*/ 215 h 247"/>
                  <a:gd name="T14" fmla="*/ 7 w 7"/>
                  <a:gd name="T15" fmla="*/ 211 h 247"/>
                  <a:gd name="T16" fmla="*/ 7 w 7"/>
                  <a:gd name="T17" fmla="*/ 201 h 247"/>
                  <a:gd name="T18" fmla="*/ 0 w 7"/>
                  <a:gd name="T19" fmla="*/ 205 h 247"/>
                  <a:gd name="T20" fmla="*/ 7 w 7"/>
                  <a:gd name="T21" fmla="*/ 203 h 247"/>
                  <a:gd name="T22" fmla="*/ 7 w 7"/>
                  <a:gd name="T23" fmla="*/ 198 h 247"/>
                  <a:gd name="T24" fmla="*/ 0 w 7"/>
                  <a:gd name="T25" fmla="*/ 200 h 247"/>
                  <a:gd name="T26" fmla="*/ 7 w 7"/>
                  <a:gd name="T27" fmla="*/ 198 h 247"/>
                  <a:gd name="T28" fmla="*/ 0 w 7"/>
                  <a:gd name="T29" fmla="*/ 195 h 247"/>
                  <a:gd name="T30" fmla="*/ 7 w 7"/>
                  <a:gd name="T31" fmla="*/ 197 h 247"/>
                  <a:gd name="T32" fmla="*/ 7 w 7"/>
                  <a:gd name="T33" fmla="*/ 195 h 247"/>
                  <a:gd name="T34" fmla="*/ 0 w 7"/>
                  <a:gd name="T35" fmla="*/ 189 h 247"/>
                  <a:gd name="T36" fmla="*/ 7 w 7"/>
                  <a:gd name="T37" fmla="*/ 193 h 247"/>
                  <a:gd name="T38" fmla="*/ 0 w 7"/>
                  <a:gd name="T39" fmla="*/ 189 h 247"/>
                  <a:gd name="T40" fmla="*/ 0 w 7"/>
                  <a:gd name="T41" fmla="*/ 185 h 247"/>
                  <a:gd name="T42" fmla="*/ 7 w 7"/>
                  <a:gd name="T43" fmla="*/ 188 h 247"/>
                  <a:gd name="T44" fmla="*/ 7 w 7"/>
                  <a:gd name="T45" fmla="*/ 171 h 247"/>
                  <a:gd name="T46" fmla="*/ 2 w 7"/>
                  <a:gd name="T47" fmla="*/ 172 h 247"/>
                  <a:gd name="T48" fmla="*/ 0 w 7"/>
                  <a:gd name="T49" fmla="*/ 182 h 247"/>
                  <a:gd name="T50" fmla="*/ 5 w 7"/>
                  <a:gd name="T51" fmla="*/ 183 h 247"/>
                  <a:gd name="T52" fmla="*/ 7 w 7"/>
                  <a:gd name="T53" fmla="*/ 183 h 247"/>
                  <a:gd name="T54" fmla="*/ 7 w 7"/>
                  <a:gd name="T55" fmla="*/ 180 h 247"/>
                  <a:gd name="T56" fmla="*/ 0 w 7"/>
                  <a:gd name="T57" fmla="*/ 147 h 247"/>
                  <a:gd name="T58" fmla="*/ 6 w 7"/>
                  <a:gd name="T59" fmla="*/ 164 h 247"/>
                  <a:gd name="T60" fmla="*/ 7 w 7"/>
                  <a:gd name="T61" fmla="*/ 165 h 247"/>
                  <a:gd name="T62" fmla="*/ 0 w 7"/>
                  <a:gd name="T63" fmla="*/ 147 h 247"/>
                  <a:gd name="T64" fmla="*/ 6 w 7"/>
                  <a:gd name="T65" fmla="*/ 128 h 247"/>
                  <a:gd name="T66" fmla="*/ 7 w 7"/>
                  <a:gd name="T67" fmla="*/ 128 h 247"/>
                  <a:gd name="T68" fmla="*/ 0 w 7"/>
                  <a:gd name="T69" fmla="*/ 98 h 247"/>
                  <a:gd name="T70" fmla="*/ 7 w 7"/>
                  <a:gd name="T71" fmla="*/ 121 h 247"/>
                  <a:gd name="T72" fmla="*/ 6 w 7"/>
                  <a:gd name="T73" fmla="*/ 120 h 247"/>
                  <a:gd name="T74" fmla="*/ 7 w 7"/>
                  <a:gd name="T75" fmla="*/ 118 h 247"/>
                  <a:gd name="T76" fmla="*/ 6 w 7"/>
                  <a:gd name="T77" fmla="*/ 106 h 247"/>
                  <a:gd name="T78" fmla="*/ 7 w 7"/>
                  <a:gd name="T79" fmla="*/ 96 h 247"/>
                  <a:gd name="T80" fmla="*/ 0 w 7"/>
                  <a:gd name="T81" fmla="*/ 86 h 247"/>
                  <a:gd name="T82" fmla="*/ 1 w 7"/>
                  <a:gd name="T83" fmla="*/ 86 h 247"/>
                  <a:gd name="T84" fmla="*/ 0 w 7"/>
                  <a:gd name="T85" fmla="*/ 44 h 247"/>
                  <a:gd name="T86" fmla="*/ 2 w 7"/>
                  <a:gd name="T87" fmla="*/ 79 h 247"/>
                  <a:gd name="T88" fmla="*/ 6 w 7"/>
                  <a:gd name="T89" fmla="*/ 58 h 247"/>
                  <a:gd name="T90" fmla="*/ 7 w 7"/>
                  <a:gd name="T91" fmla="*/ 44 h 247"/>
                  <a:gd name="T92" fmla="*/ 0 w 7"/>
                  <a:gd name="T93" fmla="*/ 1 h 247"/>
                  <a:gd name="T94" fmla="*/ 7 w 7"/>
                  <a:gd name="T95" fmla="*/ 3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 h="247">
                    <a:moveTo>
                      <a:pt x="7" y="229"/>
                    </a:moveTo>
                    <a:lnTo>
                      <a:pt x="0" y="243"/>
                    </a:lnTo>
                    <a:lnTo>
                      <a:pt x="0" y="246"/>
                    </a:lnTo>
                    <a:lnTo>
                      <a:pt x="0" y="247"/>
                    </a:lnTo>
                    <a:lnTo>
                      <a:pt x="7" y="232"/>
                    </a:lnTo>
                    <a:lnTo>
                      <a:pt x="7" y="229"/>
                    </a:lnTo>
                    <a:close/>
                    <a:moveTo>
                      <a:pt x="7" y="216"/>
                    </a:moveTo>
                    <a:lnTo>
                      <a:pt x="0" y="225"/>
                    </a:lnTo>
                    <a:lnTo>
                      <a:pt x="0" y="228"/>
                    </a:lnTo>
                    <a:lnTo>
                      <a:pt x="7" y="219"/>
                    </a:lnTo>
                    <a:lnTo>
                      <a:pt x="7" y="216"/>
                    </a:lnTo>
                    <a:close/>
                    <a:moveTo>
                      <a:pt x="7" y="211"/>
                    </a:moveTo>
                    <a:cubicBezTo>
                      <a:pt x="6" y="211"/>
                      <a:pt x="5" y="211"/>
                      <a:pt x="5" y="211"/>
                    </a:cubicBezTo>
                    <a:lnTo>
                      <a:pt x="0" y="215"/>
                    </a:lnTo>
                    <a:lnTo>
                      <a:pt x="0" y="217"/>
                    </a:lnTo>
                    <a:lnTo>
                      <a:pt x="7" y="211"/>
                    </a:lnTo>
                    <a:lnTo>
                      <a:pt x="7" y="211"/>
                    </a:lnTo>
                    <a:close/>
                    <a:moveTo>
                      <a:pt x="7" y="201"/>
                    </a:moveTo>
                    <a:lnTo>
                      <a:pt x="0" y="203"/>
                    </a:lnTo>
                    <a:lnTo>
                      <a:pt x="0" y="205"/>
                    </a:lnTo>
                    <a:lnTo>
                      <a:pt x="0" y="205"/>
                    </a:lnTo>
                    <a:lnTo>
                      <a:pt x="7" y="203"/>
                    </a:lnTo>
                    <a:lnTo>
                      <a:pt x="7" y="201"/>
                    </a:lnTo>
                    <a:close/>
                    <a:moveTo>
                      <a:pt x="7" y="198"/>
                    </a:moveTo>
                    <a:lnTo>
                      <a:pt x="0" y="199"/>
                    </a:lnTo>
                    <a:lnTo>
                      <a:pt x="0" y="200"/>
                    </a:lnTo>
                    <a:lnTo>
                      <a:pt x="7" y="199"/>
                    </a:lnTo>
                    <a:lnTo>
                      <a:pt x="7" y="198"/>
                    </a:lnTo>
                    <a:close/>
                    <a:moveTo>
                      <a:pt x="0" y="194"/>
                    </a:moveTo>
                    <a:lnTo>
                      <a:pt x="0" y="195"/>
                    </a:lnTo>
                    <a:lnTo>
                      <a:pt x="6" y="196"/>
                    </a:lnTo>
                    <a:lnTo>
                      <a:pt x="7" y="197"/>
                    </a:lnTo>
                    <a:lnTo>
                      <a:pt x="7" y="195"/>
                    </a:lnTo>
                    <a:lnTo>
                      <a:pt x="7" y="195"/>
                    </a:lnTo>
                    <a:lnTo>
                      <a:pt x="0" y="194"/>
                    </a:lnTo>
                    <a:close/>
                    <a:moveTo>
                      <a:pt x="0" y="189"/>
                    </a:moveTo>
                    <a:lnTo>
                      <a:pt x="0" y="191"/>
                    </a:lnTo>
                    <a:lnTo>
                      <a:pt x="7" y="193"/>
                    </a:lnTo>
                    <a:lnTo>
                      <a:pt x="7" y="192"/>
                    </a:lnTo>
                    <a:lnTo>
                      <a:pt x="0" y="189"/>
                    </a:lnTo>
                    <a:close/>
                    <a:moveTo>
                      <a:pt x="0" y="184"/>
                    </a:moveTo>
                    <a:lnTo>
                      <a:pt x="0" y="185"/>
                    </a:lnTo>
                    <a:lnTo>
                      <a:pt x="7" y="189"/>
                    </a:lnTo>
                    <a:lnTo>
                      <a:pt x="7" y="188"/>
                    </a:lnTo>
                    <a:lnTo>
                      <a:pt x="0" y="184"/>
                    </a:lnTo>
                    <a:close/>
                    <a:moveTo>
                      <a:pt x="7" y="171"/>
                    </a:moveTo>
                    <a:lnTo>
                      <a:pt x="2" y="171"/>
                    </a:lnTo>
                    <a:lnTo>
                      <a:pt x="2" y="172"/>
                    </a:lnTo>
                    <a:lnTo>
                      <a:pt x="0" y="176"/>
                    </a:lnTo>
                    <a:lnTo>
                      <a:pt x="0" y="182"/>
                    </a:lnTo>
                    <a:lnTo>
                      <a:pt x="5" y="184"/>
                    </a:lnTo>
                    <a:lnTo>
                      <a:pt x="5" y="183"/>
                    </a:lnTo>
                    <a:lnTo>
                      <a:pt x="7" y="185"/>
                    </a:lnTo>
                    <a:lnTo>
                      <a:pt x="7" y="183"/>
                    </a:lnTo>
                    <a:lnTo>
                      <a:pt x="6" y="182"/>
                    </a:lnTo>
                    <a:lnTo>
                      <a:pt x="7" y="180"/>
                    </a:lnTo>
                    <a:lnTo>
                      <a:pt x="7" y="171"/>
                    </a:lnTo>
                    <a:close/>
                    <a:moveTo>
                      <a:pt x="0" y="147"/>
                    </a:moveTo>
                    <a:lnTo>
                      <a:pt x="0" y="151"/>
                    </a:lnTo>
                    <a:lnTo>
                      <a:pt x="6" y="164"/>
                    </a:lnTo>
                    <a:lnTo>
                      <a:pt x="5" y="165"/>
                    </a:lnTo>
                    <a:lnTo>
                      <a:pt x="7" y="165"/>
                    </a:lnTo>
                    <a:lnTo>
                      <a:pt x="7" y="162"/>
                    </a:lnTo>
                    <a:lnTo>
                      <a:pt x="0" y="147"/>
                    </a:lnTo>
                    <a:close/>
                    <a:moveTo>
                      <a:pt x="7" y="128"/>
                    </a:moveTo>
                    <a:lnTo>
                      <a:pt x="6" y="128"/>
                    </a:lnTo>
                    <a:lnTo>
                      <a:pt x="7" y="131"/>
                    </a:lnTo>
                    <a:lnTo>
                      <a:pt x="7" y="128"/>
                    </a:lnTo>
                    <a:close/>
                    <a:moveTo>
                      <a:pt x="7" y="96"/>
                    </a:moveTo>
                    <a:cubicBezTo>
                      <a:pt x="4" y="97"/>
                      <a:pt x="2" y="97"/>
                      <a:pt x="0" y="98"/>
                    </a:cubicBezTo>
                    <a:lnTo>
                      <a:pt x="0" y="121"/>
                    </a:lnTo>
                    <a:lnTo>
                      <a:pt x="7" y="121"/>
                    </a:lnTo>
                    <a:lnTo>
                      <a:pt x="7" y="120"/>
                    </a:lnTo>
                    <a:cubicBezTo>
                      <a:pt x="6" y="120"/>
                      <a:pt x="6" y="120"/>
                      <a:pt x="6" y="120"/>
                    </a:cubicBezTo>
                    <a:lnTo>
                      <a:pt x="6" y="118"/>
                    </a:lnTo>
                    <a:cubicBezTo>
                      <a:pt x="6" y="118"/>
                      <a:pt x="6" y="118"/>
                      <a:pt x="7" y="118"/>
                    </a:cubicBezTo>
                    <a:lnTo>
                      <a:pt x="7" y="106"/>
                    </a:lnTo>
                    <a:cubicBezTo>
                      <a:pt x="6" y="106"/>
                      <a:pt x="6" y="106"/>
                      <a:pt x="6" y="106"/>
                    </a:cubicBezTo>
                    <a:lnTo>
                      <a:pt x="7" y="106"/>
                    </a:lnTo>
                    <a:lnTo>
                      <a:pt x="7" y="96"/>
                    </a:lnTo>
                    <a:close/>
                    <a:moveTo>
                      <a:pt x="1" y="86"/>
                    </a:moveTo>
                    <a:lnTo>
                      <a:pt x="0" y="86"/>
                    </a:lnTo>
                    <a:lnTo>
                      <a:pt x="0" y="90"/>
                    </a:lnTo>
                    <a:lnTo>
                      <a:pt x="1" y="86"/>
                    </a:lnTo>
                    <a:close/>
                    <a:moveTo>
                      <a:pt x="7" y="44"/>
                    </a:moveTo>
                    <a:lnTo>
                      <a:pt x="0" y="44"/>
                    </a:lnTo>
                    <a:lnTo>
                      <a:pt x="0" y="79"/>
                    </a:lnTo>
                    <a:lnTo>
                      <a:pt x="2" y="79"/>
                    </a:lnTo>
                    <a:lnTo>
                      <a:pt x="2" y="73"/>
                    </a:lnTo>
                    <a:lnTo>
                      <a:pt x="6" y="58"/>
                    </a:lnTo>
                    <a:cubicBezTo>
                      <a:pt x="6" y="58"/>
                      <a:pt x="6" y="58"/>
                      <a:pt x="7" y="57"/>
                    </a:cubicBezTo>
                    <a:lnTo>
                      <a:pt x="7" y="44"/>
                    </a:lnTo>
                    <a:close/>
                    <a:moveTo>
                      <a:pt x="7" y="0"/>
                    </a:moveTo>
                    <a:lnTo>
                      <a:pt x="0" y="1"/>
                    </a:lnTo>
                    <a:lnTo>
                      <a:pt x="0" y="37"/>
                    </a:lnTo>
                    <a:lnTo>
                      <a:pt x="7" y="37"/>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9" name="Freeform 4019">
                <a:extLst>
                  <a:ext uri="{FF2B5EF4-FFF2-40B4-BE49-F238E27FC236}">
                    <a16:creationId xmlns:a16="http://schemas.microsoft.com/office/drawing/2014/main" id="{6663CAAF-B837-4539-AC0B-B595E86784FC}"/>
                  </a:ext>
                </a:extLst>
              </p:cNvPr>
              <p:cNvSpPr>
                <a:spLocks noEditPoints="1"/>
              </p:cNvSpPr>
              <p:nvPr/>
            </p:nvSpPr>
            <p:spPr bwMode="auto">
              <a:xfrm>
                <a:off x="3395" y="4899"/>
                <a:ext cx="4" cy="79"/>
              </a:xfrm>
              <a:custGeom>
                <a:avLst/>
                <a:gdLst>
                  <a:gd name="T0" fmla="*/ 7 w 7"/>
                  <a:gd name="T1" fmla="*/ 132 h 139"/>
                  <a:gd name="T2" fmla="*/ 0 w 7"/>
                  <a:gd name="T3" fmla="*/ 138 h 139"/>
                  <a:gd name="T4" fmla="*/ 0 w 7"/>
                  <a:gd name="T5" fmla="*/ 139 h 139"/>
                  <a:gd name="T6" fmla="*/ 0 w 7"/>
                  <a:gd name="T7" fmla="*/ 139 h 139"/>
                  <a:gd name="T8" fmla="*/ 7 w 7"/>
                  <a:gd name="T9" fmla="*/ 134 h 139"/>
                  <a:gd name="T10" fmla="*/ 7 w 7"/>
                  <a:gd name="T11" fmla="*/ 132 h 139"/>
                  <a:gd name="T12" fmla="*/ 7 w 7"/>
                  <a:gd name="T13" fmla="*/ 116 h 139"/>
                  <a:gd name="T14" fmla="*/ 0 w 7"/>
                  <a:gd name="T15" fmla="*/ 119 h 139"/>
                  <a:gd name="T16" fmla="*/ 0 w 7"/>
                  <a:gd name="T17" fmla="*/ 121 h 139"/>
                  <a:gd name="T18" fmla="*/ 7 w 7"/>
                  <a:gd name="T19" fmla="*/ 117 h 139"/>
                  <a:gd name="T20" fmla="*/ 7 w 7"/>
                  <a:gd name="T21" fmla="*/ 116 h 139"/>
                  <a:gd name="T22" fmla="*/ 7 w 7"/>
                  <a:gd name="T23" fmla="*/ 103 h 139"/>
                  <a:gd name="T24" fmla="*/ 0 w 7"/>
                  <a:gd name="T25" fmla="*/ 105 h 139"/>
                  <a:gd name="T26" fmla="*/ 0 w 7"/>
                  <a:gd name="T27" fmla="*/ 106 h 139"/>
                  <a:gd name="T28" fmla="*/ 7 w 7"/>
                  <a:gd name="T29" fmla="*/ 104 h 139"/>
                  <a:gd name="T30" fmla="*/ 7 w 7"/>
                  <a:gd name="T31" fmla="*/ 103 h 139"/>
                  <a:gd name="T32" fmla="*/ 7 w 7"/>
                  <a:gd name="T33" fmla="*/ 92 h 139"/>
                  <a:gd name="T34" fmla="*/ 0 w 7"/>
                  <a:gd name="T35" fmla="*/ 92 h 139"/>
                  <a:gd name="T36" fmla="*/ 0 w 7"/>
                  <a:gd name="T37" fmla="*/ 94 h 139"/>
                  <a:gd name="T38" fmla="*/ 7 w 7"/>
                  <a:gd name="T39" fmla="*/ 93 h 139"/>
                  <a:gd name="T40" fmla="*/ 7 w 7"/>
                  <a:gd name="T41" fmla="*/ 92 h 139"/>
                  <a:gd name="T42" fmla="*/ 0 w 7"/>
                  <a:gd name="T43" fmla="*/ 80 h 139"/>
                  <a:gd name="T44" fmla="*/ 0 w 7"/>
                  <a:gd name="T45" fmla="*/ 82 h 139"/>
                  <a:gd name="T46" fmla="*/ 7 w 7"/>
                  <a:gd name="T47" fmla="*/ 82 h 139"/>
                  <a:gd name="T48" fmla="*/ 7 w 7"/>
                  <a:gd name="T49" fmla="*/ 81 h 139"/>
                  <a:gd name="T50" fmla="*/ 0 w 7"/>
                  <a:gd name="T51" fmla="*/ 80 h 139"/>
                  <a:gd name="T52" fmla="*/ 0 w 7"/>
                  <a:gd name="T53" fmla="*/ 68 h 139"/>
                  <a:gd name="T54" fmla="*/ 0 w 7"/>
                  <a:gd name="T55" fmla="*/ 69 h 139"/>
                  <a:gd name="T56" fmla="*/ 7 w 7"/>
                  <a:gd name="T57" fmla="*/ 71 h 139"/>
                  <a:gd name="T58" fmla="*/ 7 w 7"/>
                  <a:gd name="T59" fmla="*/ 70 h 139"/>
                  <a:gd name="T60" fmla="*/ 0 w 7"/>
                  <a:gd name="T61" fmla="*/ 68 h 139"/>
                  <a:gd name="T62" fmla="*/ 0 w 7"/>
                  <a:gd name="T63" fmla="*/ 53 h 139"/>
                  <a:gd name="T64" fmla="*/ 0 w 7"/>
                  <a:gd name="T65" fmla="*/ 55 h 139"/>
                  <a:gd name="T66" fmla="*/ 1 w 7"/>
                  <a:gd name="T67" fmla="*/ 55 h 139"/>
                  <a:gd name="T68" fmla="*/ 3 w 7"/>
                  <a:gd name="T69" fmla="*/ 55 h 139"/>
                  <a:gd name="T70" fmla="*/ 0 w 7"/>
                  <a:gd name="T71" fmla="*/ 53 h 139"/>
                  <a:gd name="T72" fmla="*/ 0 w 7"/>
                  <a:gd name="T73" fmla="*/ 34 h 139"/>
                  <a:gd name="T74" fmla="*/ 0 w 7"/>
                  <a:gd name="T75" fmla="*/ 36 h 139"/>
                  <a:gd name="T76" fmla="*/ 7 w 7"/>
                  <a:gd name="T77" fmla="*/ 42 h 139"/>
                  <a:gd name="T78" fmla="*/ 7 w 7"/>
                  <a:gd name="T79" fmla="*/ 40 h 139"/>
                  <a:gd name="T80" fmla="*/ 0 w 7"/>
                  <a:gd name="T81" fmla="*/ 34 h 139"/>
                  <a:gd name="T82" fmla="*/ 7 w 7"/>
                  <a:gd name="T83" fmla="*/ 19 h 139"/>
                  <a:gd name="T84" fmla="*/ 2 w 7"/>
                  <a:gd name="T85" fmla="*/ 19 h 139"/>
                  <a:gd name="T86" fmla="*/ 0 w 7"/>
                  <a:gd name="T87" fmla="*/ 21 h 139"/>
                  <a:gd name="T88" fmla="*/ 0 w 7"/>
                  <a:gd name="T89" fmla="*/ 32 h 139"/>
                  <a:gd name="T90" fmla="*/ 7 w 7"/>
                  <a:gd name="T91" fmla="*/ 25 h 139"/>
                  <a:gd name="T92" fmla="*/ 7 w 7"/>
                  <a:gd name="T93" fmla="*/ 19 h 139"/>
                  <a:gd name="T94" fmla="*/ 7 w 7"/>
                  <a:gd name="T95" fmla="*/ 0 h 139"/>
                  <a:gd name="T96" fmla="*/ 0 w 7"/>
                  <a:gd name="T97" fmla="*/ 4 h 139"/>
                  <a:gd name="T98" fmla="*/ 0 w 7"/>
                  <a:gd name="T99" fmla="*/ 13 h 139"/>
                  <a:gd name="T100" fmla="*/ 4 w 7"/>
                  <a:gd name="T101" fmla="*/ 13 h 139"/>
                  <a:gd name="T102" fmla="*/ 4 w 7"/>
                  <a:gd name="T103" fmla="*/ 12 h 139"/>
                  <a:gd name="T104" fmla="*/ 7 w 7"/>
                  <a:gd name="T105" fmla="*/ 10 h 139"/>
                  <a:gd name="T106" fmla="*/ 7 w 7"/>
                  <a:gd name="T10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 h="139">
                    <a:moveTo>
                      <a:pt x="7" y="132"/>
                    </a:moveTo>
                    <a:lnTo>
                      <a:pt x="0" y="138"/>
                    </a:lnTo>
                    <a:lnTo>
                      <a:pt x="0" y="139"/>
                    </a:lnTo>
                    <a:lnTo>
                      <a:pt x="0" y="139"/>
                    </a:lnTo>
                    <a:lnTo>
                      <a:pt x="7" y="134"/>
                    </a:lnTo>
                    <a:lnTo>
                      <a:pt x="7" y="132"/>
                    </a:lnTo>
                    <a:close/>
                    <a:moveTo>
                      <a:pt x="7" y="116"/>
                    </a:moveTo>
                    <a:lnTo>
                      <a:pt x="0" y="119"/>
                    </a:lnTo>
                    <a:lnTo>
                      <a:pt x="0" y="121"/>
                    </a:lnTo>
                    <a:lnTo>
                      <a:pt x="7" y="117"/>
                    </a:lnTo>
                    <a:lnTo>
                      <a:pt x="7" y="116"/>
                    </a:lnTo>
                    <a:close/>
                    <a:moveTo>
                      <a:pt x="7" y="103"/>
                    </a:moveTo>
                    <a:lnTo>
                      <a:pt x="0" y="105"/>
                    </a:lnTo>
                    <a:lnTo>
                      <a:pt x="0" y="106"/>
                    </a:lnTo>
                    <a:lnTo>
                      <a:pt x="7" y="104"/>
                    </a:lnTo>
                    <a:lnTo>
                      <a:pt x="7" y="103"/>
                    </a:lnTo>
                    <a:close/>
                    <a:moveTo>
                      <a:pt x="7" y="92"/>
                    </a:moveTo>
                    <a:lnTo>
                      <a:pt x="0" y="92"/>
                    </a:lnTo>
                    <a:lnTo>
                      <a:pt x="0" y="94"/>
                    </a:lnTo>
                    <a:lnTo>
                      <a:pt x="7" y="93"/>
                    </a:lnTo>
                    <a:lnTo>
                      <a:pt x="7" y="92"/>
                    </a:lnTo>
                    <a:close/>
                    <a:moveTo>
                      <a:pt x="0" y="80"/>
                    </a:moveTo>
                    <a:lnTo>
                      <a:pt x="0" y="82"/>
                    </a:lnTo>
                    <a:lnTo>
                      <a:pt x="7" y="82"/>
                    </a:lnTo>
                    <a:lnTo>
                      <a:pt x="7" y="81"/>
                    </a:lnTo>
                    <a:lnTo>
                      <a:pt x="0" y="80"/>
                    </a:lnTo>
                    <a:close/>
                    <a:moveTo>
                      <a:pt x="0" y="68"/>
                    </a:moveTo>
                    <a:lnTo>
                      <a:pt x="0" y="69"/>
                    </a:lnTo>
                    <a:lnTo>
                      <a:pt x="7" y="71"/>
                    </a:lnTo>
                    <a:lnTo>
                      <a:pt x="7" y="70"/>
                    </a:lnTo>
                    <a:lnTo>
                      <a:pt x="0" y="68"/>
                    </a:lnTo>
                    <a:close/>
                    <a:moveTo>
                      <a:pt x="0" y="53"/>
                    </a:moveTo>
                    <a:lnTo>
                      <a:pt x="0" y="55"/>
                    </a:lnTo>
                    <a:lnTo>
                      <a:pt x="1" y="55"/>
                    </a:lnTo>
                    <a:lnTo>
                      <a:pt x="3" y="55"/>
                    </a:lnTo>
                    <a:lnTo>
                      <a:pt x="0" y="53"/>
                    </a:lnTo>
                    <a:close/>
                    <a:moveTo>
                      <a:pt x="0" y="34"/>
                    </a:moveTo>
                    <a:lnTo>
                      <a:pt x="0" y="36"/>
                    </a:lnTo>
                    <a:lnTo>
                      <a:pt x="7" y="42"/>
                    </a:lnTo>
                    <a:lnTo>
                      <a:pt x="7" y="40"/>
                    </a:lnTo>
                    <a:lnTo>
                      <a:pt x="0" y="34"/>
                    </a:lnTo>
                    <a:close/>
                    <a:moveTo>
                      <a:pt x="7" y="19"/>
                    </a:moveTo>
                    <a:lnTo>
                      <a:pt x="2" y="19"/>
                    </a:lnTo>
                    <a:cubicBezTo>
                      <a:pt x="1" y="20"/>
                      <a:pt x="1" y="20"/>
                      <a:pt x="0" y="21"/>
                    </a:cubicBezTo>
                    <a:lnTo>
                      <a:pt x="0" y="32"/>
                    </a:lnTo>
                    <a:cubicBezTo>
                      <a:pt x="2" y="29"/>
                      <a:pt x="4" y="27"/>
                      <a:pt x="7" y="25"/>
                    </a:cubicBezTo>
                    <a:lnTo>
                      <a:pt x="7" y="19"/>
                    </a:lnTo>
                    <a:close/>
                    <a:moveTo>
                      <a:pt x="7" y="0"/>
                    </a:moveTo>
                    <a:cubicBezTo>
                      <a:pt x="4" y="1"/>
                      <a:pt x="2" y="2"/>
                      <a:pt x="0" y="4"/>
                    </a:cubicBezTo>
                    <a:lnTo>
                      <a:pt x="0" y="13"/>
                    </a:lnTo>
                    <a:lnTo>
                      <a:pt x="4" y="13"/>
                    </a:lnTo>
                    <a:lnTo>
                      <a:pt x="4" y="12"/>
                    </a:lnTo>
                    <a:cubicBezTo>
                      <a:pt x="5" y="12"/>
                      <a:pt x="6" y="11"/>
                      <a:pt x="7" y="10"/>
                    </a:cubicBez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0" name="Freeform 4020">
                <a:extLst>
                  <a:ext uri="{FF2B5EF4-FFF2-40B4-BE49-F238E27FC236}">
                    <a16:creationId xmlns:a16="http://schemas.microsoft.com/office/drawing/2014/main" id="{BEE472BD-8A3D-442B-9A11-3B2225D97C30}"/>
                  </a:ext>
                </a:extLst>
              </p:cNvPr>
              <p:cNvSpPr>
                <a:spLocks noEditPoints="1"/>
              </p:cNvSpPr>
              <p:nvPr/>
            </p:nvSpPr>
            <p:spPr bwMode="auto">
              <a:xfrm>
                <a:off x="3385" y="4910"/>
                <a:ext cx="4" cy="68"/>
              </a:xfrm>
              <a:custGeom>
                <a:avLst/>
                <a:gdLst>
                  <a:gd name="T0" fmla="*/ 0 w 7"/>
                  <a:gd name="T1" fmla="*/ 116 h 119"/>
                  <a:gd name="T2" fmla="*/ 0 w 7"/>
                  <a:gd name="T3" fmla="*/ 116 h 119"/>
                  <a:gd name="T4" fmla="*/ 0 w 7"/>
                  <a:gd name="T5" fmla="*/ 119 h 119"/>
                  <a:gd name="T6" fmla="*/ 3 w 7"/>
                  <a:gd name="T7" fmla="*/ 119 h 119"/>
                  <a:gd name="T8" fmla="*/ 0 w 7"/>
                  <a:gd name="T9" fmla="*/ 116 h 119"/>
                  <a:gd name="T10" fmla="*/ 0 w 7"/>
                  <a:gd name="T11" fmla="*/ 87 h 119"/>
                  <a:gd name="T12" fmla="*/ 0 w 7"/>
                  <a:gd name="T13" fmla="*/ 107 h 119"/>
                  <a:gd name="T14" fmla="*/ 1 w 7"/>
                  <a:gd name="T15" fmla="*/ 109 h 119"/>
                  <a:gd name="T16" fmla="*/ 0 w 7"/>
                  <a:gd name="T17" fmla="*/ 110 h 119"/>
                  <a:gd name="T18" fmla="*/ 0 w 7"/>
                  <a:gd name="T19" fmla="*/ 112 h 119"/>
                  <a:gd name="T20" fmla="*/ 2 w 7"/>
                  <a:gd name="T21" fmla="*/ 111 h 119"/>
                  <a:gd name="T22" fmla="*/ 7 w 7"/>
                  <a:gd name="T23" fmla="*/ 118 h 119"/>
                  <a:gd name="T24" fmla="*/ 7 w 7"/>
                  <a:gd name="T25" fmla="*/ 116 h 119"/>
                  <a:gd name="T26" fmla="*/ 7 w 7"/>
                  <a:gd name="T27" fmla="*/ 103 h 119"/>
                  <a:gd name="T28" fmla="*/ 2 w 7"/>
                  <a:gd name="T29" fmla="*/ 92 h 119"/>
                  <a:gd name="T30" fmla="*/ 7 w 7"/>
                  <a:gd name="T31" fmla="*/ 90 h 119"/>
                  <a:gd name="T32" fmla="*/ 7 w 7"/>
                  <a:gd name="T33" fmla="*/ 89 h 119"/>
                  <a:gd name="T34" fmla="*/ 1 w 7"/>
                  <a:gd name="T35" fmla="*/ 91 h 119"/>
                  <a:gd name="T36" fmla="*/ 0 w 7"/>
                  <a:gd name="T37" fmla="*/ 87 h 119"/>
                  <a:gd name="T38" fmla="*/ 7 w 7"/>
                  <a:gd name="T39" fmla="*/ 74 h 119"/>
                  <a:gd name="T40" fmla="*/ 0 w 7"/>
                  <a:gd name="T41" fmla="*/ 74 h 119"/>
                  <a:gd name="T42" fmla="*/ 0 w 7"/>
                  <a:gd name="T43" fmla="*/ 75 h 119"/>
                  <a:gd name="T44" fmla="*/ 7 w 7"/>
                  <a:gd name="T45" fmla="*/ 75 h 119"/>
                  <a:gd name="T46" fmla="*/ 7 w 7"/>
                  <a:gd name="T47" fmla="*/ 75 h 119"/>
                  <a:gd name="T48" fmla="*/ 7 w 7"/>
                  <a:gd name="T49" fmla="*/ 74 h 119"/>
                  <a:gd name="T50" fmla="*/ 0 w 7"/>
                  <a:gd name="T51" fmla="*/ 58 h 119"/>
                  <a:gd name="T52" fmla="*/ 0 w 7"/>
                  <a:gd name="T53" fmla="*/ 60 h 119"/>
                  <a:gd name="T54" fmla="*/ 7 w 7"/>
                  <a:gd name="T55" fmla="*/ 60 h 119"/>
                  <a:gd name="T56" fmla="*/ 7 w 7"/>
                  <a:gd name="T57" fmla="*/ 59 h 119"/>
                  <a:gd name="T58" fmla="*/ 0 w 7"/>
                  <a:gd name="T59" fmla="*/ 58 h 119"/>
                  <a:gd name="T60" fmla="*/ 1 w 7"/>
                  <a:gd name="T61" fmla="*/ 42 h 119"/>
                  <a:gd name="T62" fmla="*/ 0 w 7"/>
                  <a:gd name="T63" fmla="*/ 42 h 119"/>
                  <a:gd name="T64" fmla="*/ 0 w 7"/>
                  <a:gd name="T65" fmla="*/ 45 h 119"/>
                  <a:gd name="T66" fmla="*/ 1 w 7"/>
                  <a:gd name="T67" fmla="*/ 43 h 119"/>
                  <a:gd name="T68" fmla="*/ 7 w 7"/>
                  <a:gd name="T69" fmla="*/ 45 h 119"/>
                  <a:gd name="T70" fmla="*/ 7 w 7"/>
                  <a:gd name="T71" fmla="*/ 44 h 119"/>
                  <a:gd name="T72" fmla="*/ 1 w 7"/>
                  <a:gd name="T73" fmla="*/ 42 h 119"/>
                  <a:gd name="T74" fmla="*/ 7 w 7"/>
                  <a:gd name="T75" fmla="*/ 14 h 119"/>
                  <a:gd name="T76" fmla="*/ 1 w 7"/>
                  <a:gd name="T77" fmla="*/ 23 h 119"/>
                  <a:gd name="T78" fmla="*/ 0 w 7"/>
                  <a:gd name="T79" fmla="*/ 22 h 119"/>
                  <a:gd name="T80" fmla="*/ 0 w 7"/>
                  <a:gd name="T81" fmla="*/ 24 h 119"/>
                  <a:gd name="T82" fmla="*/ 1 w 7"/>
                  <a:gd name="T83" fmla="*/ 24 h 119"/>
                  <a:gd name="T84" fmla="*/ 0 w 7"/>
                  <a:gd name="T85" fmla="*/ 25 h 119"/>
                  <a:gd name="T86" fmla="*/ 0 w 7"/>
                  <a:gd name="T87" fmla="*/ 35 h 119"/>
                  <a:gd name="T88" fmla="*/ 4 w 7"/>
                  <a:gd name="T89" fmla="*/ 35 h 119"/>
                  <a:gd name="T90" fmla="*/ 7 w 7"/>
                  <a:gd name="T91" fmla="*/ 29 h 119"/>
                  <a:gd name="T92" fmla="*/ 7 w 7"/>
                  <a:gd name="T93" fmla="*/ 14 h 119"/>
                  <a:gd name="T94" fmla="*/ 7 w 7"/>
                  <a:gd name="T95" fmla="*/ 0 h 119"/>
                  <a:gd name="T96" fmla="*/ 1 w 7"/>
                  <a:gd name="T97" fmla="*/ 0 h 119"/>
                  <a:gd name="T98" fmla="*/ 0 w 7"/>
                  <a:gd name="T99" fmla="*/ 1 h 119"/>
                  <a:gd name="T100" fmla="*/ 0 w 7"/>
                  <a:gd name="T101" fmla="*/ 16 h 119"/>
                  <a:gd name="T102" fmla="*/ 7 w 7"/>
                  <a:gd name="T103" fmla="*/ 7 h 119"/>
                  <a:gd name="T104" fmla="*/ 7 w 7"/>
                  <a:gd name="T105"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 h="119">
                    <a:moveTo>
                      <a:pt x="0" y="116"/>
                    </a:moveTo>
                    <a:lnTo>
                      <a:pt x="0" y="116"/>
                    </a:lnTo>
                    <a:lnTo>
                      <a:pt x="0" y="119"/>
                    </a:lnTo>
                    <a:lnTo>
                      <a:pt x="3" y="119"/>
                    </a:lnTo>
                    <a:cubicBezTo>
                      <a:pt x="2" y="118"/>
                      <a:pt x="1" y="117"/>
                      <a:pt x="0" y="116"/>
                    </a:cubicBezTo>
                    <a:close/>
                    <a:moveTo>
                      <a:pt x="0" y="87"/>
                    </a:moveTo>
                    <a:lnTo>
                      <a:pt x="0" y="107"/>
                    </a:lnTo>
                    <a:cubicBezTo>
                      <a:pt x="1" y="108"/>
                      <a:pt x="1" y="109"/>
                      <a:pt x="1" y="109"/>
                    </a:cubicBezTo>
                    <a:lnTo>
                      <a:pt x="0" y="110"/>
                    </a:lnTo>
                    <a:lnTo>
                      <a:pt x="0" y="112"/>
                    </a:lnTo>
                    <a:lnTo>
                      <a:pt x="2" y="111"/>
                    </a:lnTo>
                    <a:cubicBezTo>
                      <a:pt x="4" y="113"/>
                      <a:pt x="5" y="115"/>
                      <a:pt x="7" y="118"/>
                    </a:cubicBezTo>
                    <a:lnTo>
                      <a:pt x="7" y="116"/>
                    </a:lnTo>
                    <a:lnTo>
                      <a:pt x="7" y="103"/>
                    </a:lnTo>
                    <a:cubicBezTo>
                      <a:pt x="5" y="100"/>
                      <a:pt x="3" y="96"/>
                      <a:pt x="2" y="92"/>
                    </a:cubicBezTo>
                    <a:lnTo>
                      <a:pt x="7" y="90"/>
                    </a:lnTo>
                    <a:lnTo>
                      <a:pt x="7" y="89"/>
                    </a:lnTo>
                    <a:lnTo>
                      <a:pt x="1" y="91"/>
                    </a:lnTo>
                    <a:cubicBezTo>
                      <a:pt x="1" y="89"/>
                      <a:pt x="1" y="88"/>
                      <a:pt x="0" y="87"/>
                    </a:cubicBezTo>
                    <a:close/>
                    <a:moveTo>
                      <a:pt x="7" y="74"/>
                    </a:moveTo>
                    <a:lnTo>
                      <a:pt x="0" y="74"/>
                    </a:lnTo>
                    <a:lnTo>
                      <a:pt x="0" y="75"/>
                    </a:lnTo>
                    <a:cubicBezTo>
                      <a:pt x="2" y="75"/>
                      <a:pt x="4" y="75"/>
                      <a:pt x="7" y="75"/>
                    </a:cubicBezTo>
                    <a:lnTo>
                      <a:pt x="7" y="75"/>
                    </a:lnTo>
                    <a:lnTo>
                      <a:pt x="7" y="74"/>
                    </a:lnTo>
                    <a:close/>
                    <a:moveTo>
                      <a:pt x="0" y="58"/>
                    </a:moveTo>
                    <a:lnTo>
                      <a:pt x="0" y="60"/>
                    </a:lnTo>
                    <a:lnTo>
                      <a:pt x="7" y="60"/>
                    </a:lnTo>
                    <a:lnTo>
                      <a:pt x="7" y="59"/>
                    </a:lnTo>
                    <a:lnTo>
                      <a:pt x="0" y="58"/>
                    </a:lnTo>
                    <a:close/>
                    <a:moveTo>
                      <a:pt x="1" y="42"/>
                    </a:moveTo>
                    <a:lnTo>
                      <a:pt x="0" y="42"/>
                    </a:lnTo>
                    <a:lnTo>
                      <a:pt x="0" y="45"/>
                    </a:lnTo>
                    <a:cubicBezTo>
                      <a:pt x="0" y="45"/>
                      <a:pt x="1" y="44"/>
                      <a:pt x="1" y="43"/>
                    </a:cubicBezTo>
                    <a:lnTo>
                      <a:pt x="7" y="45"/>
                    </a:lnTo>
                    <a:lnTo>
                      <a:pt x="7" y="44"/>
                    </a:lnTo>
                    <a:lnTo>
                      <a:pt x="1" y="42"/>
                    </a:lnTo>
                    <a:close/>
                    <a:moveTo>
                      <a:pt x="7" y="14"/>
                    </a:moveTo>
                    <a:cubicBezTo>
                      <a:pt x="5" y="17"/>
                      <a:pt x="3" y="20"/>
                      <a:pt x="1" y="23"/>
                    </a:cubicBezTo>
                    <a:lnTo>
                      <a:pt x="0" y="22"/>
                    </a:lnTo>
                    <a:lnTo>
                      <a:pt x="0" y="24"/>
                    </a:lnTo>
                    <a:lnTo>
                      <a:pt x="1" y="24"/>
                    </a:lnTo>
                    <a:cubicBezTo>
                      <a:pt x="0" y="24"/>
                      <a:pt x="0" y="25"/>
                      <a:pt x="0" y="25"/>
                    </a:cubicBezTo>
                    <a:lnTo>
                      <a:pt x="0" y="35"/>
                    </a:lnTo>
                    <a:lnTo>
                      <a:pt x="4" y="35"/>
                    </a:lnTo>
                    <a:cubicBezTo>
                      <a:pt x="4" y="33"/>
                      <a:pt x="6" y="31"/>
                      <a:pt x="7" y="29"/>
                    </a:cubicBezTo>
                    <a:lnTo>
                      <a:pt x="7" y="14"/>
                    </a:lnTo>
                    <a:close/>
                    <a:moveTo>
                      <a:pt x="7" y="0"/>
                    </a:moveTo>
                    <a:lnTo>
                      <a:pt x="1" y="0"/>
                    </a:lnTo>
                    <a:cubicBezTo>
                      <a:pt x="1" y="0"/>
                      <a:pt x="1" y="1"/>
                      <a:pt x="0" y="1"/>
                    </a:cubicBezTo>
                    <a:lnTo>
                      <a:pt x="0" y="16"/>
                    </a:lnTo>
                    <a:cubicBezTo>
                      <a:pt x="2" y="13"/>
                      <a:pt x="4" y="10"/>
                      <a:pt x="7" y="7"/>
                    </a:cubicBez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1" name="Freeform 4021">
                <a:extLst>
                  <a:ext uri="{FF2B5EF4-FFF2-40B4-BE49-F238E27FC236}">
                    <a16:creationId xmlns:a16="http://schemas.microsoft.com/office/drawing/2014/main" id="{4757149D-66C1-4ABA-948D-5878EB51B73D}"/>
                  </a:ext>
                </a:extLst>
              </p:cNvPr>
              <p:cNvSpPr>
                <a:spLocks noEditPoints="1"/>
              </p:cNvSpPr>
              <p:nvPr/>
            </p:nvSpPr>
            <p:spPr bwMode="auto">
              <a:xfrm>
                <a:off x="3374" y="4921"/>
                <a:ext cx="4" cy="54"/>
              </a:xfrm>
              <a:custGeom>
                <a:avLst/>
                <a:gdLst>
                  <a:gd name="T0" fmla="*/ 6 w 7"/>
                  <a:gd name="T1" fmla="*/ 63 h 94"/>
                  <a:gd name="T2" fmla="*/ 0 w 7"/>
                  <a:gd name="T3" fmla="*/ 63 h 94"/>
                  <a:gd name="T4" fmla="*/ 0 w 7"/>
                  <a:gd name="T5" fmla="*/ 78 h 94"/>
                  <a:gd name="T6" fmla="*/ 7 w 7"/>
                  <a:gd name="T7" fmla="*/ 94 h 94"/>
                  <a:gd name="T8" fmla="*/ 7 w 7"/>
                  <a:gd name="T9" fmla="*/ 68 h 94"/>
                  <a:gd name="T10" fmla="*/ 6 w 7"/>
                  <a:gd name="T11" fmla="*/ 63 h 94"/>
                  <a:gd name="T12" fmla="*/ 7 w 7"/>
                  <a:gd name="T13" fmla="*/ 23 h 94"/>
                  <a:gd name="T14" fmla="*/ 0 w 7"/>
                  <a:gd name="T15" fmla="*/ 23 h 94"/>
                  <a:gd name="T16" fmla="*/ 0 w 7"/>
                  <a:gd name="T17" fmla="*/ 56 h 94"/>
                  <a:gd name="T18" fmla="*/ 5 w 7"/>
                  <a:gd name="T19" fmla="*/ 56 h 94"/>
                  <a:gd name="T20" fmla="*/ 5 w 7"/>
                  <a:gd name="T21" fmla="*/ 47 h 94"/>
                  <a:gd name="T22" fmla="*/ 5 w 7"/>
                  <a:gd name="T23" fmla="*/ 39 h 94"/>
                  <a:gd name="T24" fmla="*/ 7 w 7"/>
                  <a:gd name="T25" fmla="*/ 39 h 94"/>
                  <a:gd name="T26" fmla="*/ 7 w 7"/>
                  <a:gd name="T27" fmla="*/ 38 h 94"/>
                  <a:gd name="T28" fmla="*/ 5 w 7"/>
                  <a:gd name="T29" fmla="*/ 38 h 94"/>
                  <a:gd name="T30" fmla="*/ 7 w 7"/>
                  <a:gd name="T31" fmla="*/ 26 h 94"/>
                  <a:gd name="T32" fmla="*/ 7 w 7"/>
                  <a:gd name="T33" fmla="*/ 23 h 94"/>
                  <a:gd name="T34" fmla="*/ 7 w 7"/>
                  <a:gd name="T35" fmla="*/ 0 h 94"/>
                  <a:gd name="T36" fmla="*/ 0 w 7"/>
                  <a:gd name="T37" fmla="*/ 16 h 94"/>
                  <a:gd name="T38" fmla="*/ 0 w 7"/>
                  <a:gd name="T39" fmla="*/ 17 h 94"/>
                  <a:gd name="T40" fmla="*/ 7 w 7"/>
                  <a:gd name="T41" fmla="*/ 17 h 94"/>
                  <a:gd name="T42" fmla="*/ 7 w 7"/>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94">
                    <a:moveTo>
                      <a:pt x="6" y="63"/>
                    </a:moveTo>
                    <a:cubicBezTo>
                      <a:pt x="4" y="63"/>
                      <a:pt x="2" y="63"/>
                      <a:pt x="0" y="63"/>
                    </a:cubicBezTo>
                    <a:lnTo>
                      <a:pt x="0" y="78"/>
                    </a:lnTo>
                    <a:cubicBezTo>
                      <a:pt x="2" y="84"/>
                      <a:pt x="4" y="89"/>
                      <a:pt x="7" y="94"/>
                    </a:cubicBezTo>
                    <a:lnTo>
                      <a:pt x="7" y="68"/>
                    </a:lnTo>
                    <a:cubicBezTo>
                      <a:pt x="7" y="66"/>
                      <a:pt x="6" y="64"/>
                      <a:pt x="6" y="63"/>
                    </a:cubicBezTo>
                    <a:close/>
                    <a:moveTo>
                      <a:pt x="7" y="23"/>
                    </a:moveTo>
                    <a:lnTo>
                      <a:pt x="0" y="23"/>
                    </a:lnTo>
                    <a:lnTo>
                      <a:pt x="0" y="56"/>
                    </a:lnTo>
                    <a:cubicBezTo>
                      <a:pt x="2" y="56"/>
                      <a:pt x="3" y="56"/>
                      <a:pt x="5" y="56"/>
                    </a:cubicBezTo>
                    <a:cubicBezTo>
                      <a:pt x="5" y="53"/>
                      <a:pt x="5" y="50"/>
                      <a:pt x="5" y="47"/>
                    </a:cubicBezTo>
                    <a:cubicBezTo>
                      <a:pt x="5" y="44"/>
                      <a:pt x="5" y="42"/>
                      <a:pt x="5" y="39"/>
                    </a:cubicBezTo>
                    <a:lnTo>
                      <a:pt x="7" y="39"/>
                    </a:lnTo>
                    <a:lnTo>
                      <a:pt x="7" y="38"/>
                    </a:lnTo>
                    <a:lnTo>
                      <a:pt x="5" y="38"/>
                    </a:lnTo>
                    <a:cubicBezTo>
                      <a:pt x="5" y="34"/>
                      <a:pt x="6" y="30"/>
                      <a:pt x="7" y="26"/>
                    </a:cubicBezTo>
                    <a:lnTo>
                      <a:pt x="7" y="23"/>
                    </a:lnTo>
                    <a:close/>
                    <a:moveTo>
                      <a:pt x="7" y="0"/>
                    </a:moveTo>
                    <a:cubicBezTo>
                      <a:pt x="4" y="5"/>
                      <a:pt x="2" y="11"/>
                      <a:pt x="0" y="16"/>
                    </a:cubicBezTo>
                    <a:lnTo>
                      <a:pt x="0" y="17"/>
                    </a:lnTo>
                    <a:lnTo>
                      <a:pt x="7" y="17"/>
                    </a:lnTo>
                    <a:lnTo>
                      <a:pt x="7"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2" name="Freeform 4022">
                <a:extLst>
                  <a:ext uri="{FF2B5EF4-FFF2-40B4-BE49-F238E27FC236}">
                    <a16:creationId xmlns:a16="http://schemas.microsoft.com/office/drawing/2014/main" id="{03D414EF-14FE-4FDA-AE10-2A41EC47B7AA}"/>
                  </a:ext>
                </a:extLst>
              </p:cNvPr>
              <p:cNvSpPr>
                <a:spLocks/>
              </p:cNvSpPr>
              <p:nvPr/>
            </p:nvSpPr>
            <p:spPr bwMode="auto">
              <a:xfrm>
                <a:off x="3450" y="4779"/>
                <a:ext cx="42" cy="8"/>
              </a:xfrm>
              <a:custGeom>
                <a:avLst/>
                <a:gdLst>
                  <a:gd name="T0" fmla="*/ 70 w 74"/>
                  <a:gd name="T1" fmla="*/ 0 h 13"/>
                  <a:gd name="T2" fmla="*/ 69 w 74"/>
                  <a:gd name="T3" fmla="*/ 1 h 13"/>
                  <a:gd name="T4" fmla="*/ 41 w 74"/>
                  <a:gd name="T5" fmla="*/ 3 h 13"/>
                  <a:gd name="T6" fmla="*/ 34 w 74"/>
                  <a:gd name="T7" fmla="*/ 4 h 13"/>
                  <a:gd name="T8" fmla="*/ 10 w 74"/>
                  <a:gd name="T9" fmla="*/ 6 h 13"/>
                  <a:gd name="T10" fmla="*/ 3 w 74"/>
                  <a:gd name="T11" fmla="*/ 7 h 13"/>
                  <a:gd name="T12" fmla="*/ 1 w 74"/>
                  <a:gd name="T13" fmla="*/ 7 h 13"/>
                  <a:gd name="T14" fmla="*/ 1 w 74"/>
                  <a:gd name="T15" fmla="*/ 9 h 13"/>
                  <a:gd name="T16" fmla="*/ 0 w 74"/>
                  <a:gd name="T17" fmla="*/ 13 h 13"/>
                  <a:gd name="T18" fmla="*/ 3 w 74"/>
                  <a:gd name="T19" fmla="*/ 13 h 13"/>
                  <a:gd name="T20" fmla="*/ 10 w 74"/>
                  <a:gd name="T21" fmla="*/ 13 h 13"/>
                  <a:gd name="T22" fmla="*/ 34 w 74"/>
                  <a:gd name="T23" fmla="*/ 10 h 13"/>
                  <a:gd name="T24" fmla="*/ 41 w 74"/>
                  <a:gd name="T25" fmla="*/ 10 h 13"/>
                  <a:gd name="T26" fmla="*/ 69 w 74"/>
                  <a:gd name="T27" fmla="*/ 7 h 13"/>
                  <a:gd name="T28" fmla="*/ 74 w 74"/>
                  <a:gd name="T29" fmla="*/ 7 h 13"/>
                  <a:gd name="T30" fmla="*/ 74 w 74"/>
                  <a:gd name="T31" fmla="*/ 5 h 13"/>
                  <a:gd name="T32" fmla="*/ 73 w 74"/>
                  <a:gd name="T33" fmla="*/ 2 h 13"/>
                  <a:gd name="T34" fmla="*/ 70 w 74"/>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3">
                    <a:moveTo>
                      <a:pt x="70" y="0"/>
                    </a:moveTo>
                    <a:lnTo>
                      <a:pt x="69" y="1"/>
                    </a:lnTo>
                    <a:lnTo>
                      <a:pt x="41" y="3"/>
                    </a:lnTo>
                    <a:lnTo>
                      <a:pt x="34" y="4"/>
                    </a:lnTo>
                    <a:lnTo>
                      <a:pt x="10" y="6"/>
                    </a:lnTo>
                    <a:lnTo>
                      <a:pt x="3" y="7"/>
                    </a:lnTo>
                    <a:lnTo>
                      <a:pt x="1" y="7"/>
                    </a:lnTo>
                    <a:cubicBezTo>
                      <a:pt x="1" y="8"/>
                      <a:pt x="1" y="8"/>
                      <a:pt x="1" y="9"/>
                    </a:cubicBezTo>
                    <a:cubicBezTo>
                      <a:pt x="0" y="11"/>
                      <a:pt x="0" y="12"/>
                      <a:pt x="0" y="13"/>
                    </a:cubicBezTo>
                    <a:lnTo>
                      <a:pt x="3" y="13"/>
                    </a:lnTo>
                    <a:lnTo>
                      <a:pt x="10" y="13"/>
                    </a:lnTo>
                    <a:lnTo>
                      <a:pt x="34" y="10"/>
                    </a:lnTo>
                    <a:lnTo>
                      <a:pt x="41" y="10"/>
                    </a:lnTo>
                    <a:lnTo>
                      <a:pt x="69" y="7"/>
                    </a:lnTo>
                    <a:lnTo>
                      <a:pt x="74" y="7"/>
                    </a:lnTo>
                    <a:cubicBezTo>
                      <a:pt x="74" y="6"/>
                      <a:pt x="74" y="5"/>
                      <a:pt x="74" y="5"/>
                    </a:cubicBezTo>
                    <a:cubicBezTo>
                      <a:pt x="74" y="2"/>
                      <a:pt x="73" y="2"/>
                      <a:pt x="73" y="2"/>
                    </a:cubicBezTo>
                    <a:cubicBezTo>
                      <a:pt x="72" y="2"/>
                      <a:pt x="71" y="1"/>
                      <a:pt x="7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3" name="Freeform 4023">
                <a:extLst>
                  <a:ext uri="{FF2B5EF4-FFF2-40B4-BE49-F238E27FC236}">
                    <a16:creationId xmlns:a16="http://schemas.microsoft.com/office/drawing/2014/main" id="{A64FF895-602B-4AA5-9618-882414D6D4E3}"/>
                  </a:ext>
                </a:extLst>
              </p:cNvPr>
              <p:cNvSpPr>
                <a:spLocks/>
              </p:cNvSpPr>
              <p:nvPr/>
            </p:nvSpPr>
            <p:spPr bwMode="auto">
              <a:xfrm>
                <a:off x="3441" y="4805"/>
                <a:ext cx="44" cy="7"/>
              </a:xfrm>
              <a:custGeom>
                <a:avLst/>
                <a:gdLst>
                  <a:gd name="T0" fmla="*/ 77 w 77"/>
                  <a:gd name="T1" fmla="*/ 0 h 12"/>
                  <a:gd name="T2" fmla="*/ 57 w 77"/>
                  <a:gd name="T3" fmla="*/ 1 h 12"/>
                  <a:gd name="T4" fmla="*/ 50 w 77"/>
                  <a:gd name="T5" fmla="*/ 2 h 12"/>
                  <a:gd name="T6" fmla="*/ 26 w 77"/>
                  <a:gd name="T7" fmla="*/ 4 h 12"/>
                  <a:gd name="T8" fmla="*/ 19 w 77"/>
                  <a:gd name="T9" fmla="*/ 4 h 12"/>
                  <a:gd name="T10" fmla="*/ 7 w 77"/>
                  <a:gd name="T11" fmla="*/ 5 h 12"/>
                  <a:gd name="T12" fmla="*/ 0 w 77"/>
                  <a:gd name="T13" fmla="*/ 12 h 12"/>
                  <a:gd name="T14" fmla="*/ 1 w 77"/>
                  <a:gd name="T15" fmla="*/ 12 h 12"/>
                  <a:gd name="T16" fmla="*/ 19 w 77"/>
                  <a:gd name="T17" fmla="*/ 11 h 12"/>
                  <a:gd name="T18" fmla="*/ 26 w 77"/>
                  <a:gd name="T19" fmla="*/ 10 h 12"/>
                  <a:gd name="T20" fmla="*/ 50 w 77"/>
                  <a:gd name="T21" fmla="*/ 8 h 12"/>
                  <a:gd name="T22" fmla="*/ 57 w 77"/>
                  <a:gd name="T23" fmla="*/ 8 h 12"/>
                  <a:gd name="T24" fmla="*/ 68 w 77"/>
                  <a:gd name="T25" fmla="*/ 7 h 12"/>
                  <a:gd name="T26" fmla="*/ 67 w 77"/>
                  <a:gd name="T27" fmla="*/ 6 h 12"/>
                  <a:gd name="T28" fmla="*/ 69 w 77"/>
                  <a:gd name="T29" fmla="*/ 5 h 12"/>
                  <a:gd name="T30" fmla="*/ 71 w 77"/>
                  <a:gd name="T31" fmla="*/ 2 h 12"/>
                  <a:gd name="T32" fmla="*/ 72 w 77"/>
                  <a:gd name="T33" fmla="*/ 2 h 12"/>
                  <a:gd name="T34" fmla="*/ 72 w 77"/>
                  <a:gd name="T35" fmla="*/ 2 h 12"/>
                  <a:gd name="T36" fmla="*/ 74 w 77"/>
                  <a:gd name="T37" fmla="*/ 2 h 12"/>
                  <a:gd name="T38" fmla="*/ 76 w 77"/>
                  <a:gd name="T39" fmla="*/ 1 h 12"/>
                  <a:gd name="T40" fmla="*/ 77 w 77"/>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12">
                    <a:moveTo>
                      <a:pt x="77" y="0"/>
                    </a:moveTo>
                    <a:lnTo>
                      <a:pt x="57" y="1"/>
                    </a:lnTo>
                    <a:lnTo>
                      <a:pt x="50" y="2"/>
                    </a:lnTo>
                    <a:lnTo>
                      <a:pt x="26" y="4"/>
                    </a:lnTo>
                    <a:lnTo>
                      <a:pt x="19" y="4"/>
                    </a:lnTo>
                    <a:lnTo>
                      <a:pt x="7" y="5"/>
                    </a:lnTo>
                    <a:cubicBezTo>
                      <a:pt x="4" y="7"/>
                      <a:pt x="2" y="10"/>
                      <a:pt x="0" y="12"/>
                    </a:cubicBezTo>
                    <a:lnTo>
                      <a:pt x="1" y="12"/>
                    </a:lnTo>
                    <a:lnTo>
                      <a:pt x="19" y="11"/>
                    </a:lnTo>
                    <a:lnTo>
                      <a:pt x="26" y="10"/>
                    </a:lnTo>
                    <a:lnTo>
                      <a:pt x="50" y="8"/>
                    </a:lnTo>
                    <a:lnTo>
                      <a:pt x="57" y="8"/>
                    </a:lnTo>
                    <a:lnTo>
                      <a:pt x="68" y="7"/>
                    </a:lnTo>
                    <a:cubicBezTo>
                      <a:pt x="68" y="6"/>
                      <a:pt x="67" y="6"/>
                      <a:pt x="67" y="6"/>
                    </a:cubicBezTo>
                    <a:lnTo>
                      <a:pt x="69" y="5"/>
                    </a:lnTo>
                    <a:lnTo>
                      <a:pt x="71" y="2"/>
                    </a:lnTo>
                    <a:lnTo>
                      <a:pt x="72" y="2"/>
                    </a:lnTo>
                    <a:lnTo>
                      <a:pt x="72" y="2"/>
                    </a:lnTo>
                    <a:lnTo>
                      <a:pt x="74" y="2"/>
                    </a:lnTo>
                    <a:lnTo>
                      <a:pt x="76" y="1"/>
                    </a:lnTo>
                    <a:cubicBezTo>
                      <a:pt x="76" y="1"/>
                      <a:pt x="77" y="0"/>
                      <a:pt x="7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sp>
          <p:nvSpPr>
            <p:cNvPr id="4196" name="Freeform 4025">
              <a:extLst>
                <a:ext uri="{FF2B5EF4-FFF2-40B4-BE49-F238E27FC236}">
                  <a16:creationId xmlns:a16="http://schemas.microsoft.com/office/drawing/2014/main" id="{D4AFF0FF-72CB-4724-AE19-1EA1D3A65111}"/>
                </a:ext>
              </a:extLst>
            </p:cNvPr>
            <p:cNvSpPr>
              <a:spLocks noEditPoints="1"/>
            </p:cNvSpPr>
            <p:nvPr/>
          </p:nvSpPr>
          <p:spPr bwMode="auto">
            <a:xfrm>
              <a:off x="5403850" y="6809160"/>
              <a:ext cx="122238" cy="14288"/>
            </a:xfrm>
            <a:custGeom>
              <a:avLst/>
              <a:gdLst>
                <a:gd name="T0" fmla="*/ 2 w 136"/>
                <a:gd name="T1" fmla="*/ 13 h 15"/>
                <a:gd name="T2" fmla="*/ 0 w 136"/>
                <a:gd name="T3" fmla="*/ 14 h 15"/>
                <a:gd name="T4" fmla="*/ 0 w 136"/>
                <a:gd name="T5" fmla="*/ 15 h 15"/>
                <a:gd name="T6" fmla="*/ 2 w 136"/>
                <a:gd name="T7" fmla="*/ 15 h 15"/>
                <a:gd name="T8" fmla="*/ 2 w 136"/>
                <a:gd name="T9" fmla="*/ 13 h 15"/>
                <a:gd name="T10" fmla="*/ 39 w 136"/>
                <a:gd name="T11" fmla="*/ 6 h 15"/>
                <a:gd name="T12" fmla="*/ 29 w 136"/>
                <a:gd name="T13" fmla="*/ 6 h 15"/>
                <a:gd name="T14" fmla="*/ 26 w 136"/>
                <a:gd name="T15" fmla="*/ 10 h 15"/>
                <a:gd name="T16" fmla="*/ 20 w 136"/>
                <a:gd name="T17" fmla="*/ 11 h 15"/>
                <a:gd name="T18" fmla="*/ 15 w 136"/>
                <a:gd name="T19" fmla="*/ 10 h 15"/>
                <a:gd name="T20" fmla="*/ 10 w 136"/>
                <a:gd name="T21" fmla="*/ 12 h 15"/>
                <a:gd name="T22" fmla="*/ 9 w 136"/>
                <a:gd name="T23" fmla="*/ 12 h 15"/>
                <a:gd name="T24" fmla="*/ 9 w 136"/>
                <a:gd name="T25" fmla="*/ 14 h 15"/>
                <a:gd name="T26" fmla="*/ 21 w 136"/>
                <a:gd name="T27" fmla="*/ 14 h 15"/>
                <a:gd name="T28" fmla="*/ 28 w 136"/>
                <a:gd name="T29" fmla="*/ 13 h 15"/>
                <a:gd name="T30" fmla="*/ 39 w 136"/>
                <a:gd name="T31" fmla="*/ 12 h 15"/>
                <a:gd name="T32" fmla="*/ 39 w 136"/>
                <a:gd name="T33" fmla="*/ 6 h 15"/>
                <a:gd name="T34" fmla="*/ 132 w 136"/>
                <a:gd name="T35" fmla="*/ 0 h 15"/>
                <a:gd name="T36" fmla="*/ 123 w 136"/>
                <a:gd name="T37" fmla="*/ 0 h 15"/>
                <a:gd name="T38" fmla="*/ 116 w 136"/>
                <a:gd name="T39" fmla="*/ 1 h 15"/>
                <a:gd name="T40" fmla="*/ 92 w 136"/>
                <a:gd name="T41" fmla="*/ 2 h 15"/>
                <a:gd name="T42" fmla="*/ 85 w 136"/>
                <a:gd name="T43" fmla="*/ 3 h 15"/>
                <a:gd name="T44" fmla="*/ 67 w 136"/>
                <a:gd name="T45" fmla="*/ 4 h 15"/>
                <a:gd name="T46" fmla="*/ 60 w 136"/>
                <a:gd name="T47" fmla="*/ 4 h 15"/>
                <a:gd name="T48" fmla="*/ 46 w 136"/>
                <a:gd name="T49" fmla="*/ 5 h 15"/>
                <a:gd name="T50" fmla="*/ 46 w 136"/>
                <a:gd name="T51" fmla="*/ 12 h 15"/>
                <a:gd name="T52" fmla="*/ 60 w 136"/>
                <a:gd name="T53" fmla="*/ 11 h 15"/>
                <a:gd name="T54" fmla="*/ 67 w 136"/>
                <a:gd name="T55" fmla="*/ 10 h 15"/>
                <a:gd name="T56" fmla="*/ 85 w 136"/>
                <a:gd name="T57" fmla="*/ 9 h 15"/>
                <a:gd name="T58" fmla="*/ 92 w 136"/>
                <a:gd name="T59" fmla="*/ 9 h 15"/>
                <a:gd name="T60" fmla="*/ 116 w 136"/>
                <a:gd name="T61" fmla="*/ 7 h 15"/>
                <a:gd name="T62" fmla="*/ 123 w 136"/>
                <a:gd name="T63" fmla="*/ 7 h 15"/>
                <a:gd name="T64" fmla="*/ 136 w 136"/>
                <a:gd name="T65" fmla="*/ 6 h 15"/>
                <a:gd name="T66" fmla="*/ 133 w 136"/>
                <a:gd name="T67" fmla="*/ 0 h 15"/>
                <a:gd name="T68" fmla="*/ 132 w 136"/>
                <a:gd name="T6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6" h="15">
                  <a:moveTo>
                    <a:pt x="2" y="13"/>
                  </a:moveTo>
                  <a:lnTo>
                    <a:pt x="0" y="14"/>
                  </a:lnTo>
                  <a:lnTo>
                    <a:pt x="0" y="15"/>
                  </a:lnTo>
                  <a:lnTo>
                    <a:pt x="2" y="15"/>
                  </a:lnTo>
                  <a:lnTo>
                    <a:pt x="2" y="13"/>
                  </a:lnTo>
                  <a:close/>
                  <a:moveTo>
                    <a:pt x="39" y="6"/>
                  </a:moveTo>
                  <a:lnTo>
                    <a:pt x="29" y="6"/>
                  </a:lnTo>
                  <a:cubicBezTo>
                    <a:pt x="28" y="8"/>
                    <a:pt x="27" y="9"/>
                    <a:pt x="26" y="10"/>
                  </a:cubicBezTo>
                  <a:lnTo>
                    <a:pt x="20" y="11"/>
                  </a:lnTo>
                  <a:cubicBezTo>
                    <a:pt x="18" y="11"/>
                    <a:pt x="17" y="10"/>
                    <a:pt x="15" y="10"/>
                  </a:cubicBezTo>
                  <a:lnTo>
                    <a:pt x="10" y="12"/>
                  </a:lnTo>
                  <a:lnTo>
                    <a:pt x="9" y="12"/>
                  </a:lnTo>
                  <a:lnTo>
                    <a:pt x="9" y="14"/>
                  </a:lnTo>
                  <a:lnTo>
                    <a:pt x="21" y="14"/>
                  </a:lnTo>
                  <a:lnTo>
                    <a:pt x="28" y="13"/>
                  </a:lnTo>
                  <a:lnTo>
                    <a:pt x="39" y="12"/>
                  </a:lnTo>
                  <a:lnTo>
                    <a:pt x="39" y="6"/>
                  </a:lnTo>
                  <a:close/>
                  <a:moveTo>
                    <a:pt x="132" y="0"/>
                  </a:moveTo>
                  <a:lnTo>
                    <a:pt x="123" y="0"/>
                  </a:lnTo>
                  <a:lnTo>
                    <a:pt x="116" y="1"/>
                  </a:lnTo>
                  <a:lnTo>
                    <a:pt x="92" y="2"/>
                  </a:lnTo>
                  <a:lnTo>
                    <a:pt x="85" y="3"/>
                  </a:lnTo>
                  <a:lnTo>
                    <a:pt x="67" y="4"/>
                  </a:lnTo>
                  <a:lnTo>
                    <a:pt x="60" y="4"/>
                  </a:lnTo>
                  <a:lnTo>
                    <a:pt x="46" y="5"/>
                  </a:lnTo>
                  <a:lnTo>
                    <a:pt x="46" y="12"/>
                  </a:lnTo>
                  <a:lnTo>
                    <a:pt x="60" y="11"/>
                  </a:lnTo>
                  <a:lnTo>
                    <a:pt x="67" y="10"/>
                  </a:lnTo>
                  <a:lnTo>
                    <a:pt x="85" y="9"/>
                  </a:lnTo>
                  <a:lnTo>
                    <a:pt x="92" y="9"/>
                  </a:lnTo>
                  <a:lnTo>
                    <a:pt x="116" y="7"/>
                  </a:lnTo>
                  <a:lnTo>
                    <a:pt x="123" y="7"/>
                  </a:lnTo>
                  <a:lnTo>
                    <a:pt x="136" y="6"/>
                  </a:lnTo>
                  <a:cubicBezTo>
                    <a:pt x="134" y="3"/>
                    <a:pt x="133" y="1"/>
                    <a:pt x="133" y="0"/>
                  </a:cubicBezTo>
                  <a:cubicBezTo>
                    <a:pt x="133" y="0"/>
                    <a:pt x="132" y="0"/>
                    <a:pt x="13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97" name="Freeform 4026">
              <a:extLst>
                <a:ext uri="{FF2B5EF4-FFF2-40B4-BE49-F238E27FC236}">
                  <a16:creationId xmlns:a16="http://schemas.microsoft.com/office/drawing/2014/main" id="{BBE3BF8E-A068-444E-8278-EA6DC848757F}"/>
                </a:ext>
              </a:extLst>
            </p:cNvPr>
            <p:cNvSpPr>
              <a:spLocks noEditPoints="1"/>
            </p:cNvSpPr>
            <p:nvPr/>
          </p:nvSpPr>
          <p:spPr bwMode="auto">
            <a:xfrm>
              <a:off x="5399088" y="6885360"/>
              <a:ext cx="185738" cy="14288"/>
            </a:xfrm>
            <a:custGeom>
              <a:avLst/>
              <a:gdLst>
                <a:gd name="T0" fmla="*/ 7 w 207"/>
                <a:gd name="T1" fmla="*/ 9 h 16"/>
                <a:gd name="T2" fmla="*/ 0 w 207"/>
                <a:gd name="T3" fmla="*/ 10 h 16"/>
                <a:gd name="T4" fmla="*/ 1 w 207"/>
                <a:gd name="T5" fmla="*/ 16 h 16"/>
                <a:gd name="T6" fmla="*/ 7 w 207"/>
                <a:gd name="T7" fmla="*/ 16 h 16"/>
                <a:gd name="T8" fmla="*/ 7 w 207"/>
                <a:gd name="T9" fmla="*/ 9 h 16"/>
                <a:gd name="T10" fmla="*/ 28 w 207"/>
                <a:gd name="T11" fmla="*/ 8 h 16"/>
                <a:gd name="T12" fmla="*/ 26 w 207"/>
                <a:gd name="T13" fmla="*/ 8 h 16"/>
                <a:gd name="T14" fmla="*/ 14 w 207"/>
                <a:gd name="T15" fmla="*/ 9 h 16"/>
                <a:gd name="T16" fmla="*/ 14 w 207"/>
                <a:gd name="T17" fmla="*/ 16 h 16"/>
                <a:gd name="T18" fmla="*/ 26 w 207"/>
                <a:gd name="T19" fmla="*/ 15 h 16"/>
                <a:gd name="T20" fmla="*/ 27 w 207"/>
                <a:gd name="T21" fmla="*/ 15 h 16"/>
                <a:gd name="T22" fmla="*/ 28 w 207"/>
                <a:gd name="T23" fmla="*/ 8 h 16"/>
                <a:gd name="T24" fmla="*/ 153 w 207"/>
                <a:gd name="T25" fmla="*/ 2 h 16"/>
                <a:gd name="T26" fmla="*/ 128 w 207"/>
                <a:gd name="T27" fmla="*/ 4 h 16"/>
                <a:gd name="T28" fmla="*/ 121 w 207"/>
                <a:gd name="T29" fmla="*/ 4 h 16"/>
                <a:gd name="T30" fmla="*/ 97 w 207"/>
                <a:gd name="T31" fmla="*/ 5 h 16"/>
                <a:gd name="T32" fmla="*/ 90 w 207"/>
                <a:gd name="T33" fmla="*/ 5 h 16"/>
                <a:gd name="T34" fmla="*/ 72 w 207"/>
                <a:gd name="T35" fmla="*/ 6 h 16"/>
                <a:gd name="T36" fmla="*/ 65 w 207"/>
                <a:gd name="T37" fmla="*/ 7 h 16"/>
                <a:gd name="T38" fmla="*/ 51 w 207"/>
                <a:gd name="T39" fmla="*/ 7 h 16"/>
                <a:gd name="T40" fmla="*/ 51 w 207"/>
                <a:gd name="T41" fmla="*/ 14 h 16"/>
                <a:gd name="T42" fmla="*/ 65 w 207"/>
                <a:gd name="T43" fmla="*/ 13 h 16"/>
                <a:gd name="T44" fmla="*/ 72 w 207"/>
                <a:gd name="T45" fmla="*/ 13 h 16"/>
                <a:gd name="T46" fmla="*/ 90 w 207"/>
                <a:gd name="T47" fmla="*/ 12 h 16"/>
                <a:gd name="T48" fmla="*/ 97 w 207"/>
                <a:gd name="T49" fmla="*/ 12 h 16"/>
                <a:gd name="T50" fmla="*/ 121 w 207"/>
                <a:gd name="T51" fmla="*/ 10 h 16"/>
                <a:gd name="T52" fmla="*/ 128 w 207"/>
                <a:gd name="T53" fmla="*/ 10 h 16"/>
                <a:gd name="T54" fmla="*/ 152 w 207"/>
                <a:gd name="T55" fmla="*/ 9 h 16"/>
                <a:gd name="T56" fmla="*/ 153 w 207"/>
                <a:gd name="T57" fmla="*/ 2 h 16"/>
                <a:gd name="T58" fmla="*/ 204 w 207"/>
                <a:gd name="T59" fmla="*/ 0 h 16"/>
                <a:gd name="T60" fmla="*/ 192 w 207"/>
                <a:gd name="T61" fmla="*/ 0 h 16"/>
                <a:gd name="T62" fmla="*/ 198 w 207"/>
                <a:gd name="T63" fmla="*/ 7 h 16"/>
                <a:gd name="T64" fmla="*/ 207 w 207"/>
                <a:gd name="T65" fmla="*/ 6 h 16"/>
                <a:gd name="T66" fmla="*/ 204 w 207"/>
                <a:gd name="T6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 h="16">
                  <a:moveTo>
                    <a:pt x="7" y="9"/>
                  </a:moveTo>
                  <a:lnTo>
                    <a:pt x="0" y="10"/>
                  </a:lnTo>
                  <a:lnTo>
                    <a:pt x="1" y="16"/>
                  </a:lnTo>
                  <a:lnTo>
                    <a:pt x="7" y="16"/>
                  </a:lnTo>
                  <a:lnTo>
                    <a:pt x="7" y="9"/>
                  </a:lnTo>
                  <a:close/>
                  <a:moveTo>
                    <a:pt x="28" y="8"/>
                  </a:moveTo>
                  <a:lnTo>
                    <a:pt x="26" y="8"/>
                  </a:lnTo>
                  <a:lnTo>
                    <a:pt x="14" y="9"/>
                  </a:lnTo>
                  <a:lnTo>
                    <a:pt x="14" y="16"/>
                  </a:lnTo>
                  <a:lnTo>
                    <a:pt x="26" y="15"/>
                  </a:lnTo>
                  <a:lnTo>
                    <a:pt x="27" y="15"/>
                  </a:lnTo>
                  <a:lnTo>
                    <a:pt x="28" y="8"/>
                  </a:lnTo>
                  <a:close/>
                  <a:moveTo>
                    <a:pt x="153" y="2"/>
                  </a:moveTo>
                  <a:lnTo>
                    <a:pt x="128" y="4"/>
                  </a:lnTo>
                  <a:lnTo>
                    <a:pt x="121" y="4"/>
                  </a:lnTo>
                  <a:lnTo>
                    <a:pt x="97" y="5"/>
                  </a:lnTo>
                  <a:lnTo>
                    <a:pt x="90" y="5"/>
                  </a:lnTo>
                  <a:lnTo>
                    <a:pt x="72" y="6"/>
                  </a:lnTo>
                  <a:lnTo>
                    <a:pt x="65" y="7"/>
                  </a:lnTo>
                  <a:lnTo>
                    <a:pt x="51" y="7"/>
                  </a:lnTo>
                  <a:lnTo>
                    <a:pt x="51" y="14"/>
                  </a:lnTo>
                  <a:lnTo>
                    <a:pt x="65" y="13"/>
                  </a:lnTo>
                  <a:lnTo>
                    <a:pt x="72" y="13"/>
                  </a:lnTo>
                  <a:lnTo>
                    <a:pt x="90" y="12"/>
                  </a:lnTo>
                  <a:lnTo>
                    <a:pt x="97" y="12"/>
                  </a:lnTo>
                  <a:lnTo>
                    <a:pt x="121" y="10"/>
                  </a:lnTo>
                  <a:lnTo>
                    <a:pt x="128" y="10"/>
                  </a:lnTo>
                  <a:lnTo>
                    <a:pt x="152" y="9"/>
                  </a:lnTo>
                  <a:cubicBezTo>
                    <a:pt x="152" y="6"/>
                    <a:pt x="153" y="4"/>
                    <a:pt x="153" y="2"/>
                  </a:cubicBezTo>
                  <a:close/>
                  <a:moveTo>
                    <a:pt x="204" y="0"/>
                  </a:moveTo>
                  <a:lnTo>
                    <a:pt x="192" y="0"/>
                  </a:lnTo>
                  <a:cubicBezTo>
                    <a:pt x="195" y="2"/>
                    <a:pt x="197" y="4"/>
                    <a:pt x="198" y="7"/>
                  </a:cubicBezTo>
                  <a:lnTo>
                    <a:pt x="207" y="6"/>
                  </a:lnTo>
                  <a:cubicBezTo>
                    <a:pt x="206" y="4"/>
                    <a:pt x="205" y="2"/>
                    <a:pt x="20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98" name="Freeform 4027">
              <a:extLst>
                <a:ext uri="{FF2B5EF4-FFF2-40B4-BE49-F238E27FC236}">
                  <a16:creationId xmlns:a16="http://schemas.microsoft.com/office/drawing/2014/main" id="{6379B6F9-BA90-4724-980D-66C38FEDB86B}"/>
                </a:ext>
              </a:extLst>
            </p:cNvPr>
            <p:cNvSpPr>
              <a:spLocks noEditPoints="1"/>
            </p:cNvSpPr>
            <p:nvPr/>
          </p:nvSpPr>
          <p:spPr bwMode="auto">
            <a:xfrm>
              <a:off x="5373688" y="6923460"/>
              <a:ext cx="250825" cy="14288"/>
            </a:xfrm>
            <a:custGeom>
              <a:avLst/>
              <a:gdLst>
                <a:gd name="T0" fmla="*/ 29 w 279"/>
                <a:gd name="T1" fmla="*/ 9 h 17"/>
                <a:gd name="T2" fmla="*/ 22 w 279"/>
                <a:gd name="T3" fmla="*/ 10 h 17"/>
                <a:gd name="T4" fmla="*/ 7 w 279"/>
                <a:gd name="T5" fmla="*/ 10 h 17"/>
                <a:gd name="T6" fmla="*/ 6 w 279"/>
                <a:gd name="T7" fmla="*/ 17 h 17"/>
                <a:gd name="T8" fmla="*/ 21 w 279"/>
                <a:gd name="T9" fmla="*/ 10 h 17"/>
                <a:gd name="T10" fmla="*/ 20 w 279"/>
                <a:gd name="T11" fmla="*/ 16 h 17"/>
                <a:gd name="T12" fmla="*/ 33 w 279"/>
                <a:gd name="T13" fmla="*/ 16 h 17"/>
                <a:gd name="T14" fmla="*/ 35 w 279"/>
                <a:gd name="T15" fmla="*/ 16 h 17"/>
                <a:gd name="T16" fmla="*/ 61 w 279"/>
                <a:gd name="T17" fmla="*/ 8 h 17"/>
                <a:gd name="T18" fmla="*/ 54 w 279"/>
                <a:gd name="T19" fmla="*/ 8 h 17"/>
                <a:gd name="T20" fmla="*/ 42 w 279"/>
                <a:gd name="T21" fmla="*/ 15 h 17"/>
                <a:gd name="T22" fmla="*/ 47 w 279"/>
                <a:gd name="T23" fmla="*/ 15 h 17"/>
                <a:gd name="T24" fmla="*/ 50 w 279"/>
                <a:gd name="T25" fmla="*/ 15 h 17"/>
                <a:gd name="T26" fmla="*/ 54 w 279"/>
                <a:gd name="T27" fmla="*/ 11 h 17"/>
                <a:gd name="T28" fmla="*/ 59 w 279"/>
                <a:gd name="T29" fmla="*/ 12 h 17"/>
                <a:gd name="T30" fmla="*/ 60 w 279"/>
                <a:gd name="T31" fmla="*/ 15 h 17"/>
                <a:gd name="T32" fmla="*/ 61 w 279"/>
                <a:gd name="T33" fmla="*/ 15 h 17"/>
                <a:gd name="T34" fmla="*/ 61 w 279"/>
                <a:gd name="T35" fmla="*/ 8 h 17"/>
                <a:gd name="T36" fmla="*/ 67 w 279"/>
                <a:gd name="T37" fmla="*/ 8 h 17"/>
                <a:gd name="T38" fmla="*/ 66 w 279"/>
                <a:gd name="T39" fmla="*/ 15 h 17"/>
                <a:gd name="T40" fmla="*/ 72 w 279"/>
                <a:gd name="T41" fmla="*/ 8 h 17"/>
                <a:gd name="T42" fmla="*/ 278 w 279"/>
                <a:gd name="T43" fmla="*/ 0 h 17"/>
                <a:gd name="T44" fmla="*/ 247 w 279"/>
                <a:gd name="T45" fmla="*/ 1 h 17"/>
                <a:gd name="T46" fmla="*/ 214 w 279"/>
                <a:gd name="T47" fmla="*/ 3 h 17"/>
                <a:gd name="T48" fmla="*/ 184 w 279"/>
                <a:gd name="T49" fmla="*/ 4 h 17"/>
                <a:gd name="T50" fmla="*/ 149 w 279"/>
                <a:gd name="T51" fmla="*/ 5 h 17"/>
                <a:gd name="T52" fmla="*/ 118 w 279"/>
                <a:gd name="T53" fmla="*/ 6 h 17"/>
                <a:gd name="T54" fmla="*/ 93 w 279"/>
                <a:gd name="T55" fmla="*/ 7 h 17"/>
                <a:gd name="T56" fmla="*/ 79 w 279"/>
                <a:gd name="T57" fmla="*/ 14 h 17"/>
                <a:gd name="T58" fmla="*/ 100 w 279"/>
                <a:gd name="T59" fmla="*/ 13 h 17"/>
                <a:gd name="T60" fmla="*/ 125 w 279"/>
                <a:gd name="T61" fmla="*/ 12 h 17"/>
                <a:gd name="T62" fmla="*/ 156 w 279"/>
                <a:gd name="T63" fmla="*/ 11 h 17"/>
                <a:gd name="T64" fmla="*/ 190 w 279"/>
                <a:gd name="T65" fmla="*/ 10 h 17"/>
                <a:gd name="T66" fmla="*/ 220 w 279"/>
                <a:gd name="T67" fmla="*/ 9 h 17"/>
                <a:gd name="T68" fmla="*/ 253 w 279"/>
                <a:gd name="T69" fmla="*/ 8 h 17"/>
                <a:gd name="T70" fmla="*/ 279 w 279"/>
                <a:gd name="T7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9" h="17">
                  <a:moveTo>
                    <a:pt x="35" y="9"/>
                  </a:moveTo>
                  <a:lnTo>
                    <a:pt x="29" y="9"/>
                  </a:lnTo>
                  <a:cubicBezTo>
                    <a:pt x="28" y="10"/>
                    <a:pt x="26" y="12"/>
                    <a:pt x="24" y="13"/>
                  </a:cubicBezTo>
                  <a:lnTo>
                    <a:pt x="22" y="10"/>
                  </a:lnTo>
                  <a:lnTo>
                    <a:pt x="18" y="10"/>
                  </a:lnTo>
                  <a:lnTo>
                    <a:pt x="7" y="10"/>
                  </a:lnTo>
                  <a:cubicBezTo>
                    <a:pt x="4" y="12"/>
                    <a:pt x="2" y="15"/>
                    <a:pt x="0" y="17"/>
                  </a:cubicBezTo>
                  <a:lnTo>
                    <a:pt x="6" y="17"/>
                  </a:lnTo>
                  <a:lnTo>
                    <a:pt x="13" y="16"/>
                  </a:lnTo>
                  <a:cubicBezTo>
                    <a:pt x="16" y="14"/>
                    <a:pt x="18" y="12"/>
                    <a:pt x="21" y="10"/>
                  </a:cubicBezTo>
                  <a:lnTo>
                    <a:pt x="23" y="14"/>
                  </a:lnTo>
                  <a:cubicBezTo>
                    <a:pt x="22" y="14"/>
                    <a:pt x="21" y="15"/>
                    <a:pt x="20" y="16"/>
                  </a:cubicBezTo>
                  <a:lnTo>
                    <a:pt x="25" y="16"/>
                  </a:lnTo>
                  <a:lnTo>
                    <a:pt x="33" y="16"/>
                  </a:lnTo>
                  <a:cubicBezTo>
                    <a:pt x="34" y="15"/>
                    <a:pt x="34" y="15"/>
                    <a:pt x="35" y="15"/>
                  </a:cubicBezTo>
                  <a:lnTo>
                    <a:pt x="35" y="16"/>
                  </a:lnTo>
                  <a:lnTo>
                    <a:pt x="35" y="9"/>
                  </a:lnTo>
                  <a:close/>
                  <a:moveTo>
                    <a:pt x="61" y="8"/>
                  </a:moveTo>
                  <a:lnTo>
                    <a:pt x="61" y="8"/>
                  </a:lnTo>
                  <a:lnTo>
                    <a:pt x="54" y="8"/>
                  </a:lnTo>
                  <a:lnTo>
                    <a:pt x="42" y="9"/>
                  </a:lnTo>
                  <a:lnTo>
                    <a:pt x="42" y="15"/>
                  </a:lnTo>
                  <a:cubicBezTo>
                    <a:pt x="42" y="15"/>
                    <a:pt x="42" y="15"/>
                    <a:pt x="42" y="15"/>
                  </a:cubicBezTo>
                  <a:lnTo>
                    <a:pt x="47" y="15"/>
                  </a:lnTo>
                  <a:cubicBezTo>
                    <a:pt x="48" y="14"/>
                    <a:pt x="48" y="13"/>
                    <a:pt x="48" y="13"/>
                  </a:cubicBezTo>
                  <a:cubicBezTo>
                    <a:pt x="48" y="13"/>
                    <a:pt x="48" y="14"/>
                    <a:pt x="50" y="15"/>
                  </a:cubicBezTo>
                  <a:lnTo>
                    <a:pt x="54" y="15"/>
                  </a:lnTo>
                  <a:cubicBezTo>
                    <a:pt x="55" y="14"/>
                    <a:pt x="54" y="11"/>
                    <a:pt x="54" y="11"/>
                  </a:cubicBezTo>
                  <a:cubicBezTo>
                    <a:pt x="54" y="11"/>
                    <a:pt x="55" y="12"/>
                    <a:pt x="57" y="12"/>
                  </a:cubicBezTo>
                  <a:lnTo>
                    <a:pt x="59" y="12"/>
                  </a:lnTo>
                  <a:lnTo>
                    <a:pt x="59" y="12"/>
                  </a:lnTo>
                  <a:lnTo>
                    <a:pt x="60" y="15"/>
                  </a:lnTo>
                  <a:lnTo>
                    <a:pt x="61" y="15"/>
                  </a:lnTo>
                  <a:lnTo>
                    <a:pt x="61" y="15"/>
                  </a:lnTo>
                  <a:lnTo>
                    <a:pt x="60" y="10"/>
                  </a:lnTo>
                  <a:cubicBezTo>
                    <a:pt x="61" y="10"/>
                    <a:pt x="61" y="9"/>
                    <a:pt x="61" y="8"/>
                  </a:cubicBezTo>
                  <a:close/>
                  <a:moveTo>
                    <a:pt x="72" y="8"/>
                  </a:moveTo>
                  <a:lnTo>
                    <a:pt x="67" y="8"/>
                  </a:lnTo>
                  <a:cubicBezTo>
                    <a:pt x="66" y="10"/>
                    <a:pt x="66" y="11"/>
                    <a:pt x="66" y="11"/>
                  </a:cubicBezTo>
                  <a:cubicBezTo>
                    <a:pt x="66" y="11"/>
                    <a:pt x="66" y="13"/>
                    <a:pt x="66" y="15"/>
                  </a:cubicBezTo>
                  <a:lnTo>
                    <a:pt x="72" y="14"/>
                  </a:lnTo>
                  <a:lnTo>
                    <a:pt x="72" y="8"/>
                  </a:lnTo>
                  <a:close/>
                  <a:moveTo>
                    <a:pt x="278" y="0"/>
                  </a:moveTo>
                  <a:lnTo>
                    <a:pt x="278" y="0"/>
                  </a:lnTo>
                  <a:lnTo>
                    <a:pt x="253" y="1"/>
                  </a:lnTo>
                  <a:lnTo>
                    <a:pt x="247" y="1"/>
                  </a:lnTo>
                  <a:lnTo>
                    <a:pt x="220" y="2"/>
                  </a:lnTo>
                  <a:lnTo>
                    <a:pt x="214" y="3"/>
                  </a:lnTo>
                  <a:lnTo>
                    <a:pt x="190" y="4"/>
                  </a:lnTo>
                  <a:lnTo>
                    <a:pt x="184" y="4"/>
                  </a:lnTo>
                  <a:lnTo>
                    <a:pt x="156" y="5"/>
                  </a:lnTo>
                  <a:lnTo>
                    <a:pt x="149" y="5"/>
                  </a:lnTo>
                  <a:lnTo>
                    <a:pt x="125" y="6"/>
                  </a:lnTo>
                  <a:lnTo>
                    <a:pt x="118" y="6"/>
                  </a:lnTo>
                  <a:lnTo>
                    <a:pt x="100" y="7"/>
                  </a:lnTo>
                  <a:lnTo>
                    <a:pt x="93" y="7"/>
                  </a:lnTo>
                  <a:lnTo>
                    <a:pt x="79" y="8"/>
                  </a:lnTo>
                  <a:lnTo>
                    <a:pt x="79" y="14"/>
                  </a:lnTo>
                  <a:lnTo>
                    <a:pt x="93" y="14"/>
                  </a:lnTo>
                  <a:lnTo>
                    <a:pt x="100" y="13"/>
                  </a:lnTo>
                  <a:lnTo>
                    <a:pt x="118" y="13"/>
                  </a:lnTo>
                  <a:lnTo>
                    <a:pt x="125" y="12"/>
                  </a:lnTo>
                  <a:lnTo>
                    <a:pt x="149" y="12"/>
                  </a:lnTo>
                  <a:lnTo>
                    <a:pt x="156" y="11"/>
                  </a:lnTo>
                  <a:lnTo>
                    <a:pt x="184" y="10"/>
                  </a:lnTo>
                  <a:lnTo>
                    <a:pt x="190" y="10"/>
                  </a:lnTo>
                  <a:lnTo>
                    <a:pt x="214" y="9"/>
                  </a:lnTo>
                  <a:lnTo>
                    <a:pt x="220" y="9"/>
                  </a:lnTo>
                  <a:lnTo>
                    <a:pt x="247" y="8"/>
                  </a:lnTo>
                  <a:lnTo>
                    <a:pt x="253" y="8"/>
                  </a:lnTo>
                  <a:lnTo>
                    <a:pt x="278" y="7"/>
                  </a:lnTo>
                  <a:lnTo>
                    <a:pt x="279" y="7"/>
                  </a:lnTo>
                  <a:cubicBezTo>
                    <a:pt x="279" y="4"/>
                    <a:pt x="278" y="2"/>
                    <a:pt x="27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99" name="Freeform 4028">
              <a:extLst>
                <a:ext uri="{FF2B5EF4-FFF2-40B4-BE49-F238E27FC236}">
                  <a16:creationId xmlns:a16="http://schemas.microsoft.com/office/drawing/2014/main" id="{B31A239B-3898-4746-B044-360E7E2BFCBB}"/>
                </a:ext>
              </a:extLst>
            </p:cNvPr>
            <p:cNvSpPr>
              <a:spLocks noEditPoints="1"/>
            </p:cNvSpPr>
            <p:nvPr/>
          </p:nvSpPr>
          <p:spPr bwMode="auto">
            <a:xfrm>
              <a:off x="5354638" y="6963147"/>
              <a:ext cx="277813" cy="12700"/>
            </a:xfrm>
            <a:custGeom>
              <a:avLst/>
              <a:gdLst>
                <a:gd name="T0" fmla="*/ 64 w 310"/>
                <a:gd name="T1" fmla="*/ 10 h 14"/>
                <a:gd name="T2" fmla="*/ 70 w 310"/>
                <a:gd name="T3" fmla="*/ 13 h 14"/>
                <a:gd name="T4" fmla="*/ 25 w 310"/>
                <a:gd name="T5" fmla="*/ 7 h 14"/>
                <a:gd name="T6" fmla="*/ 16 w 310"/>
                <a:gd name="T7" fmla="*/ 8 h 14"/>
                <a:gd name="T8" fmla="*/ 11 w 310"/>
                <a:gd name="T9" fmla="*/ 10 h 14"/>
                <a:gd name="T10" fmla="*/ 9 w 310"/>
                <a:gd name="T11" fmla="*/ 8 h 14"/>
                <a:gd name="T12" fmla="*/ 2 w 310"/>
                <a:gd name="T13" fmla="*/ 8 h 14"/>
                <a:gd name="T14" fmla="*/ 2 w 310"/>
                <a:gd name="T15" fmla="*/ 14 h 14"/>
                <a:gd name="T16" fmla="*/ 10 w 310"/>
                <a:gd name="T17" fmla="*/ 14 h 14"/>
                <a:gd name="T18" fmla="*/ 15 w 310"/>
                <a:gd name="T19" fmla="*/ 13 h 14"/>
                <a:gd name="T20" fmla="*/ 21 w 310"/>
                <a:gd name="T21" fmla="*/ 14 h 14"/>
                <a:gd name="T22" fmla="*/ 22 w 310"/>
                <a:gd name="T23" fmla="*/ 14 h 14"/>
                <a:gd name="T24" fmla="*/ 43 w 310"/>
                <a:gd name="T25" fmla="*/ 7 h 14"/>
                <a:gd name="T26" fmla="*/ 52 w 310"/>
                <a:gd name="T27" fmla="*/ 14 h 14"/>
                <a:gd name="T28" fmla="*/ 43 w 310"/>
                <a:gd name="T29" fmla="*/ 7 h 14"/>
                <a:gd name="T30" fmla="*/ 90 w 310"/>
                <a:gd name="T31" fmla="*/ 7 h 14"/>
                <a:gd name="T32" fmla="*/ 87 w 310"/>
                <a:gd name="T33" fmla="*/ 12 h 14"/>
                <a:gd name="T34" fmla="*/ 83 w 310"/>
                <a:gd name="T35" fmla="*/ 7 h 14"/>
                <a:gd name="T36" fmla="*/ 79 w 310"/>
                <a:gd name="T37" fmla="*/ 12 h 14"/>
                <a:gd name="T38" fmla="*/ 75 w 310"/>
                <a:gd name="T39" fmla="*/ 7 h 14"/>
                <a:gd name="T40" fmla="*/ 78 w 310"/>
                <a:gd name="T41" fmla="*/ 13 h 14"/>
                <a:gd name="T42" fmla="*/ 94 w 310"/>
                <a:gd name="T43" fmla="*/ 13 h 14"/>
                <a:gd name="T44" fmla="*/ 92 w 310"/>
                <a:gd name="T45" fmla="*/ 12 h 14"/>
                <a:gd name="T46" fmla="*/ 113 w 310"/>
                <a:gd name="T47" fmla="*/ 6 h 14"/>
                <a:gd name="T48" fmla="*/ 109 w 310"/>
                <a:gd name="T49" fmla="*/ 10 h 14"/>
                <a:gd name="T50" fmla="*/ 101 w 310"/>
                <a:gd name="T51" fmla="*/ 6 h 14"/>
                <a:gd name="T52" fmla="*/ 110 w 310"/>
                <a:gd name="T53" fmla="*/ 13 h 14"/>
                <a:gd name="T54" fmla="*/ 122 w 310"/>
                <a:gd name="T55" fmla="*/ 6 h 14"/>
                <a:gd name="T56" fmla="*/ 121 w 310"/>
                <a:gd name="T57" fmla="*/ 6 h 14"/>
                <a:gd name="T58" fmla="*/ 117 w 310"/>
                <a:gd name="T59" fmla="*/ 12 h 14"/>
                <a:gd name="T60" fmla="*/ 136 w 310"/>
                <a:gd name="T61" fmla="*/ 5 h 14"/>
                <a:gd name="T62" fmla="*/ 126 w 310"/>
                <a:gd name="T63" fmla="*/ 12 h 14"/>
                <a:gd name="T64" fmla="*/ 136 w 310"/>
                <a:gd name="T65" fmla="*/ 5 h 14"/>
                <a:gd name="T66" fmla="*/ 155 w 310"/>
                <a:gd name="T67" fmla="*/ 5 h 14"/>
                <a:gd name="T68" fmla="*/ 146 w 310"/>
                <a:gd name="T69" fmla="*/ 12 h 14"/>
                <a:gd name="T70" fmla="*/ 179 w 310"/>
                <a:gd name="T71" fmla="*/ 4 h 14"/>
                <a:gd name="T72" fmla="*/ 171 w 310"/>
                <a:gd name="T73" fmla="*/ 4 h 14"/>
                <a:gd name="T74" fmla="*/ 173 w 310"/>
                <a:gd name="T75" fmla="*/ 11 h 14"/>
                <a:gd name="T76" fmla="*/ 181 w 310"/>
                <a:gd name="T77" fmla="*/ 10 h 14"/>
                <a:gd name="T78" fmla="*/ 193 w 310"/>
                <a:gd name="T79" fmla="*/ 4 h 14"/>
                <a:gd name="T80" fmla="*/ 186 w 310"/>
                <a:gd name="T81" fmla="*/ 10 h 14"/>
                <a:gd name="T82" fmla="*/ 195 w 310"/>
                <a:gd name="T83" fmla="*/ 10 h 14"/>
                <a:gd name="T84" fmla="*/ 259 w 310"/>
                <a:gd name="T85" fmla="*/ 1 h 14"/>
                <a:gd name="T86" fmla="*/ 250 w 310"/>
                <a:gd name="T87" fmla="*/ 3 h 14"/>
                <a:gd name="T88" fmla="*/ 263 w 310"/>
                <a:gd name="T89" fmla="*/ 8 h 14"/>
                <a:gd name="T90" fmla="*/ 309 w 310"/>
                <a:gd name="T91" fmla="*/ 0 h 14"/>
                <a:gd name="T92" fmla="*/ 300 w 310"/>
                <a:gd name="T93" fmla="*/ 0 h 14"/>
                <a:gd name="T94" fmla="*/ 268 w 310"/>
                <a:gd name="T95" fmla="*/ 1 h 14"/>
                <a:gd name="T96" fmla="*/ 265 w 310"/>
                <a:gd name="T97" fmla="*/ 8 h 14"/>
                <a:gd name="T98" fmla="*/ 275 w 310"/>
                <a:gd name="T99" fmla="*/ 8 h 14"/>
                <a:gd name="T100" fmla="*/ 306 w 310"/>
                <a:gd name="T101" fmla="*/ 7 h 14"/>
                <a:gd name="T102" fmla="*/ 309 w 310"/>
                <a:gd name="T10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0" h="14">
                  <a:moveTo>
                    <a:pt x="64" y="8"/>
                  </a:moveTo>
                  <a:lnTo>
                    <a:pt x="64" y="10"/>
                  </a:lnTo>
                  <a:lnTo>
                    <a:pt x="68" y="13"/>
                  </a:lnTo>
                  <a:lnTo>
                    <a:pt x="70" y="13"/>
                  </a:lnTo>
                  <a:lnTo>
                    <a:pt x="64" y="8"/>
                  </a:lnTo>
                  <a:close/>
                  <a:moveTo>
                    <a:pt x="25" y="7"/>
                  </a:moveTo>
                  <a:lnTo>
                    <a:pt x="21" y="7"/>
                  </a:lnTo>
                  <a:lnTo>
                    <a:pt x="16" y="8"/>
                  </a:lnTo>
                  <a:cubicBezTo>
                    <a:pt x="16" y="9"/>
                    <a:pt x="15" y="10"/>
                    <a:pt x="15" y="12"/>
                  </a:cubicBezTo>
                  <a:lnTo>
                    <a:pt x="11" y="10"/>
                  </a:lnTo>
                  <a:cubicBezTo>
                    <a:pt x="11" y="9"/>
                    <a:pt x="11" y="8"/>
                    <a:pt x="12" y="8"/>
                  </a:cubicBezTo>
                  <a:lnTo>
                    <a:pt x="9" y="8"/>
                  </a:lnTo>
                  <a:lnTo>
                    <a:pt x="2" y="8"/>
                  </a:lnTo>
                  <a:lnTo>
                    <a:pt x="2" y="8"/>
                  </a:lnTo>
                  <a:cubicBezTo>
                    <a:pt x="1" y="10"/>
                    <a:pt x="1" y="12"/>
                    <a:pt x="0" y="14"/>
                  </a:cubicBezTo>
                  <a:lnTo>
                    <a:pt x="2" y="14"/>
                  </a:lnTo>
                  <a:lnTo>
                    <a:pt x="9" y="14"/>
                  </a:lnTo>
                  <a:lnTo>
                    <a:pt x="10" y="14"/>
                  </a:lnTo>
                  <a:cubicBezTo>
                    <a:pt x="10" y="13"/>
                    <a:pt x="10" y="12"/>
                    <a:pt x="10" y="12"/>
                  </a:cubicBezTo>
                  <a:lnTo>
                    <a:pt x="15" y="13"/>
                  </a:lnTo>
                  <a:cubicBezTo>
                    <a:pt x="14" y="13"/>
                    <a:pt x="14" y="14"/>
                    <a:pt x="14" y="14"/>
                  </a:cubicBezTo>
                  <a:lnTo>
                    <a:pt x="21" y="14"/>
                  </a:lnTo>
                  <a:lnTo>
                    <a:pt x="22" y="14"/>
                  </a:lnTo>
                  <a:lnTo>
                    <a:pt x="22" y="14"/>
                  </a:lnTo>
                  <a:cubicBezTo>
                    <a:pt x="23" y="12"/>
                    <a:pt x="24" y="10"/>
                    <a:pt x="25" y="7"/>
                  </a:cubicBezTo>
                  <a:close/>
                  <a:moveTo>
                    <a:pt x="43" y="7"/>
                  </a:moveTo>
                  <a:lnTo>
                    <a:pt x="41" y="7"/>
                  </a:lnTo>
                  <a:lnTo>
                    <a:pt x="52" y="14"/>
                  </a:lnTo>
                  <a:lnTo>
                    <a:pt x="55" y="14"/>
                  </a:lnTo>
                  <a:lnTo>
                    <a:pt x="43" y="7"/>
                  </a:lnTo>
                  <a:close/>
                  <a:moveTo>
                    <a:pt x="87" y="12"/>
                  </a:moveTo>
                  <a:lnTo>
                    <a:pt x="90" y="7"/>
                  </a:lnTo>
                  <a:lnTo>
                    <a:pt x="91" y="12"/>
                  </a:lnTo>
                  <a:lnTo>
                    <a:pt x="87" y="12"/>
                  </a:lnTo>
                  <a:close/>
                  <a:moveTo>
                    <a:pt x="91" y="7"/>
                  </a:moveTo>
                  <a:lnTo>
                    <a:pt x="83" y="7"/>
                  </a:lnTo>
                  <a:lnTo>
                    <a:pt x="81" y="7"/>
                  </a:lnTo>
                  <a:lnTo>
                    <a:pt x="79" y="12"/>
                  </a:lnTo>
                  <a:lnTo>
                    <a:pt x="79" y="12"/>
                  </a:lnTo>
                  <a:lnTo>
                    <a:pt x="75" y="7"/>
                  </a:lnTo>
                  <a:lnTo>
                    <a:pt x="73" y="7"/>
                  </a:lnTo>
                  <a:lnTo>
                    <a:pt x="78" y="13"/>
                  </a:lnTo>
                  <a:lnTo>
                    <a:pt x="83" y="13"/>
                  </a:lnTo>
                  <a:lnTo>
                    <a:pt x="94" y="13"/>
                  </a:lnTo>
                  <a:lnTo>
                    <a:pt x="94" y="12"/>
                  </a:lnTo>
                  <a:lnTo>
                    <a:pt x="92" y="12"/>
                  </a:lnTo>
                  <a:lnTo>
                    <a:pt x="91" y="7"/>
                  </a:lnTo>
                  <a:close/>
                  <a:moveTo>
                    <a:pt x="113" y="6"/>
                  </a:moveTo>
                  <a:lnTo>
                    <a:pt x="111" y="6"/>
                  </a:lnTo>
                  <a:lnTo>
                    <a:pt x="109" y="10"/>
                  </a:lnTo>
                  <a:lnTo>
                    <a:pt x="109" y="6"/>
                  </a:lnTo>
                  <a:lnTo>
                    <a:pt x="101" y="6"/>
                  </a:lnTo>
                  <a:lnTo>
                    <a:pt x="101" y="13"/>
                  </a:lnTo>
                  <a:lnTo>
                    <a:pt x="110" y="13"/>
                  </a:lnTo>
                  <a:lnTo>
                    <a:pt x="113" y="6"/>
                  </a:lnTo>
                  <a:close/>
                  <a:moveTo>
                    <a:pt x="122" y="6"/>
                  </a:moveTo>
                  <a:lnTo>
                    <a:pt x="122" y="6"/>
                  </a:lnTo>
                  <a:lnTo>
                    <a:pt x="121" y="6"/>
                  </a:lnTo>
                  <a:lnTo>
                    <a:pt x="116" y="13"/>
                  </a:lnTo>
                  <a:lnTo>
                    <a:pt x="117" y="12"/>
                  </a:lnTo>
                  <a:lnTo>
                    <a:pt x="122" y="6"/>
                  </a:lnTo>
                  <a:close/>
                  <a:moveTo>
                    <a:pt x="136" y="5"/>
                  </a:moveTo>
                  <a:lnTo>
                    <a:pt x="134" y="5"/>
                  </a:lnTo>
                  <a:lnTo>
                    <a:pt x="126" y="12"/>
                  </a:lnTo>
                  <a:lnTo>
                    <a:pt x="128" y="12"/>
                  </a:lnTo>
                  <a:lnTo>
                    <a:pt x="136" y="5"/>
                  </a:lnTo>
                  <a:close/>
                  <a:moveTo>
                    <a:pt x="158" y="5"/>
                  </a:moveTo>
                  <a:lnTo>
                    <a:pt x="155" y="5"/>
                  </a:lnTo>
                  <a:lnTo>
                    <a:pt x="143" y="12"/>
                  </a:lnTo>
                  <a:lnTo>
                    <a:pt x="146" y="12"/>
                  </a:lnTo>
                  <a:lnTo>
                    <a:pt x="158" y="5"/>
                  </a:lnTo>
                  <a:close/>
                  <a:moveTo>
                    <a:pt x="179" y="4"/>
                  </a:moveTo>
                  <a:lnTo>
                    <a:pt x="178" y="4"/>
                  </a:lnTo>
                  <a:lnTo>
                    <a:pt x="171" y="4"/>
                  </a:lnTo>
                  <a:lnTo>
                    <a:pt x="171" y="4"/>
                  </a:lnTo>
                  <a:cubicBezTo>
                    <a:pt x="172" y="6"/>
                    <a:pt x="173" y="8"/>
                    <a:pt x="173" y="11"/>
                  </a:cubicBezTo>
                  <a:lnTo>
                    <a:pt x="178" y="11"/>
                  </a:lnTo>
                  <a:lnTo>
                    <a:pt x="181" y="10"/>
                  </a:lnTo>
                  <a:cubicBezTo>
                    <a:pt x="181" y="8"/>
                    <a:pt x="180" y="6"/>
                    <a:pt x="179" y="4"/>
                  </a:cubicBezTo>
                  <a:close/>
                  <a:moveTo>
                    <a:pt x="193" y="4"/>
                  </a:moveTo>
                  <a:lnTo>
                    <a:pt x="183" y="4"/>
                  </a:lnTo>
                  <a:cubicBezTo>
                    <a:pt x="184" y="6"/>
                    <a:pt x="185" y="8"/>
                    <a:pt x="186" y="10"/>
                  </a:cubicBezTo>
                  <a:lnTo>
                    <a:pt x="183" y="10"/>
                  </a:lnTo>
                  <a:lnTo>
                    <a:pt x="195" y="10"/>
                  </a:lnTo>
                  <a:cubicBezTo>
                    <a:pt x="194" y="8"/>
                    <a:pt x="194" y="6"/>
                    <a:pt x="193" y="4"/>
                  </a:cubicBezTo>
                  <a:close/>
                  <a:moveTo>
                    <a:pt x="259" y="1"/>
                  </a:moveTo>
                  <a:lnTo>
                    <a:pt x="249" y="2"/>
                  </a:lnTo>
                  <a:lnTo>
                    <a:pt x="250" y="3"/>
                  </a:lnTo>
                  <a:lnTo>
                    <a:pt x="250" y="8"/>
                  </a:lnTo>
                  <a:lnTo>
                    <a:pt x="263" y="8"/>
                  </a:lnTo>
                  <a:cubicBezTo>
                    <a:pt x="262" y="5"/>
                    <a:pt x="261" y="3"/>
                    <a:pt x="259" y="1"/>
                  </a:cubicBezTo>
                  <a:close/>
                  <a:moveTo>
                    <a:pt x="309" y="0"/>
                  </a:moveTo>
                  <a:lnTo>
                    <a:pt x="306" y="0"/>
                  </a:lnTo>
                  <a:lnTo>
                    <a:pt x="300" y="0"/>
                  </a:lnTo>
                  <a:lnTo>
                    <a:pt x="275" y="1"/>
                  </a:lnTo>
                  <a:lnTo>
                    <a:pt x="268" y="1"/>
                  </a:lnTo>
                  <a:lnTo>
                    <a:pt x="263" y="1"/>
                  </a:lnTo>
                  <a:cubicBezTo>
                    <a:pt x="263" y="3"/>
                    <a:pt x="264" y="5"/>
                    <a:pt x="265" y="8"/>
                  </a:cubicBezTo>
                  <a:lnTo>
                    <a:pt x="268" y="8"/>
                  </a:lnTo>
                  <a:lnTo>
                    <a:pt x="275" y="8"/>
                  </a:lnTo>
                  <a:lnTo>
                    <a:pt x="300" y="7"/>
                  </a:lnTo>
                  <a:lnTo>
                    <a:pt x="306" y="7"/>
                  </a:lnTo>
                  <a:lnTo>
                    <a:pt x="310" y="6"/>
                  </a:lnTo>
                  <a:cubicBezTo>
                    <a:pt x="310" y="5"/>
                    <a:pt x="309" y="2"/>
                    <a:pt x="309"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0" name="Freeform 4029">
              <a:extLst>
                <a:ext uri="{FF2B5EF4-FFF2-40B4-BE49-F238E27FC236}">
                  <a16:creationId xmlns:a16="http://schemas.microsoft.com/office/drawing/2014/main" id="{7EE25B36-ED76-4E12-9644-BD90B73CAE3A}"/>
                </a:ext>
              </a:extLst>
            </p:cNvPr>
            <p:cNvSpPr>
              <a:spLocks noEditPoints="1"/>
            </p:cNvSpPr>
            <p:nvPr/>
          </p:nvSpPr>
          <p:spPr bwMode="auto">
            <a:xfrm>
              <a:off x="5353050" y="6999660"/>
              <a:ext cx="288925" cy="12700"/>
            </a:xfrm>
            <a:custGeom>
              <a:avLst/>
              <a:gdLst>
                <a:gd name="T0" fmla="*/ 53 w 322"/>
                <a:gd name="T1" fmla="*/ 13 h 14"/>
                <a:gd name="T2" fmla="*/ 59 w 322"/>
                <a:gd name="T3" fmla="*/ 13 h 14"/>
                <a:gd name="T4" fmla="*/ 30 w 322"/>
                <a:gd name="T5" fmla="*/ 7 h 14"/>
                <a:gd name="T6" fmla="*/ 19 w 322"/>
                <a:gd name="T7" fmla="*/ 7 h 14"/>
                <a:gd name="T8" fmla="*/ 13 w 322"/>
                <a:gd name="T9" fmla="*/ 7 h 14"/>
                <a:gd name="T10" fmla="*/ 9 w 322"/>
                <a:gd name="T11" fmla="*/ 7 h 14"/>
                <a:gd name="T12" fmla="*/ 0 w 322"/>
                <a:gd name="T13" fmla="*/ 7 h 14"/>
                <a:gd name="T14" fmla="*/ 4 w 322"/>
                <a:gd name="T15" fmla="*/ 14 h 14"/>
                <a:gd name="T16" fmla="*/ 9 w 322"/>
                <a:gd name="T17" fmla="*/ 9 h 14"/>
                <a:gd name="T18" fmla="*/ 14 w 322"/>
                <a:gd name="T19" fmla="*/ 14 h 14"/>
                <a:gd name="T20" fmla="*/ 21 w 322"/>
                <a:gd name="T21" fmla="*/ 8 h 14"/>
                <a:gd name="T22" fmla="*/ 78 w 322"/>
                <a:gd name="T23" fmla="*/ 7 h 14"/>
                <a:gd name="T24" fmla="*/ 74 w 322"/>
                <a:gd name="T25" fmla="*/ 7 h 14"/>
                <a:gd name="T26" fmla="*/ 66 w 322"/>
                <a:gd name="T27" fmla="*/ 11 h 14"/>
                <a:gd name="T28" fmla="*/ 96 w 322"/>
                <a:gd name="T29" fmla="*/ 6 h 14"/>
                <a:gd name="T30" fmla="*/ 85 w 322"/>
                <a:gd name="T31" fmla="*/ 6 h 14"/>
                <a:gd name="T32" fmla="*/ 76 w 322"/>
                <a:gd name="T33" fmla="*/ 13 h 14"/>
                <a:gd name="T34" fmla="*/ 87 w 322"/>
                <a:gd name="T35" fmla="*/ 7 h 14"/>
                <a:gd name="T36" fmla="*/ 83 w 322"/>
                <a:gd name="T37" fmla="*/ 13 h 14"/>
                <a:gd name="T38" fmla="*/ 85 w 322"/>
                <a:gd name="T39" fmla="*/ 13 h 14"/>
                <a:gd name="T40" fmla="*/ 90 w 322"/>
                <a:gd name="T41" fmla="*/ 10 h 14"/>
                <a:gd name="T42" fmla="*/ 90 w 322"/>
                <a:gd name="T43" fmla="*/ 13 h 14"/>
                <a:gd name="T44" fmla="*/ 93 w 322"/>
                <a:gd name="T45" fmla="*/ 12 h 14"/>
                <a:gd name="T46" fmla="*/ 94 w 322"/>
                <a:gd name="T47" fmla="*/ 13 h 14"/>
                <a:gd name="T48" fmla="*/ 94 w 322"/>
                <a:gd name="T49" fmla="*/ 13 h 14"/>
                <a:gd name="T50" fmla="*/ 96 w 322"/>
                <a:gd name="T51" fmla="*/ 6 h 14"/>
                <a:gd name="T52" fmla="*/ 188 w 322"/>
                <a:gd name="T53" fmla="*/ 8 h 14"/>
                <a:gd name="T54" fmla="*/ 191 w 322"/>
                <a:gd name="T55" fmla="*/ 8 h 14"/>
                <a:gd name="T56" fmla="*/ 244 w 322"/>
                <a:gd name="T57" fmla="*/ 2 h 14"/>
                <a:gd name="T58" fmla="*/ 214 w 322"/>
                <a:gd name="T59" fmla="*/ 3 h 14"/>
                <a:gd name="T60" fmla="*/ 204 w 322"/>
                <a:gd name="T61" fmla="*/ 3 h 14"/>
                <a:gd name="T62" fmla="*/ 173 w 322"/>
                <a:gd name="T63" fmla="*/ 4 h 14"/>
                <a:gd name="T64" fmla="*/ 142 w 322"/>
                <a:gd name="T65" fmla="*/ 4 h 14"/>
                <a:gd name="T66" fmla="*/ 124 w 322"/>
                <a:gd name="T67" fmla="*/ 5 h 14"/>
                <a:gd name="T68" fmla="*/ 108 w 322"/>
                <a:gd name="T69" fmla="*/ 5 h 14"/>
                <a:gd name="T70" fmla="*/ 103 w 322"/>
                <a:gd name="T71" fmla="*/ 12 h 14"/>
                <a:gd name="T72" fmla="*/ 109 w 322"/>
                <a:gd name="T73" fmla="*/ 12 h 14"/>
                <a:gd name="T74" fmla="*/ 111 w 322"/>
                <a:gd name="T75" fmla="*/ 10 h 14"/>
                <a:gd name="T76" fmla="*/ 114 w 322"/>
                <a:gd name="T77" fmla="*/ 12 h 14"/>
                <a:gd name="T78" fmla="*/ 113 w 322"/>
                <a:gd name="T79" fmla="*/ 8 h 14"/>
                <a:gd name="T80" fmla="*/ 120 w 322"/>
                <a:gd name="T81" fmla="*/ 11 h 14"/>
                <a:gd name="T82" fmla="*/ 116 w 322"/>
                <a:gd name="T83" fmla="*/ 8 h 14"/>
                <a:gd name="T84" fmla="*/ 134 w 322"/>
                <a:gd name="T85" fmla="*/ 11 h 14"/>
                <a:gd name="T86" fmla="*/ 128 w 322"/>
                <a:gd name="T87" fmla="*/ 8 h 14"/>
                <a:gd name="T88" fmla="*/ 180 w 322"/>
                <a:gd name="T89" fmla="*/ 8 h 14"/>
                <a:gd name="T90" fmla="*/ 180 w 322"/>
                <a:gd name="T91" fmla="*/ 10 h 14"/>
                <a:gd name="T92" fmla="*/ 187 w 322"/>
                <a:gd name="T93" fmla="*/ 9 h 14"/>
                <a:gd name="T94" fmla="*/ 191 w 322"/>
                <a:gd name="T95" fmla="*/ 10 h 14"/>
                <a:gd name="T96" fmla="*/ 201 w 322"/>
                <a:gd name="T97" fmla="*/ 8 h 14"/>
                <a:gd name="T98" fmla="*/ 247 w 322"/>
                <a:gd name="T99" fmla="*/ 8 h 14"/>
                <a:gd name="T100" fmla="*/ 262 w 322"/>
                <a:gd name="T101" fmla="*/ 1 h 14"/>
                <a:gd name="T102" fmla="*/ 308 w 322"/>
                <a:gd name="T103" fmla="*/ 0 h 14"/>
                <a:gd name="T104" fmla="*/ 277 w 322"/>
                <a:gd name="T105" fmla="*/ 1 h 14"/>
                <a:gd name="T106" fmla="*/ 274 w 322"/>
                <a:gd name="T107" fmla="*/ 5 h 14"/>
                <a:gd name="T108" fmla="*/ 277 w 322"/>
                <a:gd name="T109" fmla="*/ 8 h 14"/>
                <a:gd name="T110" fmla="*/ 308 w 322"/>
                <a:gd name="T111" fmla="*/ 7 h 14"/>
                <a:gd name="T112" fmla="*/ 321 w 322"/>
                <a:gd name="T11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2" h="14">
                  <a:moveTo>
                    <a:pt x="59" y="11"/>
                  </a:moveTo>
                  <a:lnTo>
                    <a:pt x="53" y="13"/>
                  </a:lnTo>
                  <a:cubicBezTo>
                    <a:pt x="54" y="13"/>
                    <a:pt x="56" y="13"/>
                    <a:pt x="57" y="13"/>
                  </a:cubicBezTo>
                  <a:lnTo>
                    <a:pt x="59" y="13"/>
                  </a:lnTo>
                  <a:lnTo>
                    <a:pt x="59" y="11"/>
                  </a:lnTo>
                  <a:close/>
                  <a:moveTo>
                    <a:pt x="30" y="7"/>
                  </a:moveTo>
                  <a:cubicBezTo>
                    <a:pt x="27" y="7"/>
                    <a:pt x="25" y="7"/>
                    <a:pt x="23" y="7"/>
                  </a:cubicBezTo>
                  <a:cubicBezTo>
                    <a:pt x="22" y="7"/>
                    <a:pt x="21" y="7"/>
                    <a:pt x="19" y="7"/>
                  </a:cubicBezTo>
                  <a:cubicBezTo>
                    <a:pt x="17" y="7"/>
                    <a:pt x="15" y="7"/>
                    <a:pt x="13" y="7"/>
                  </a:cubicBezTo>
                  <a:cubicBezTo>
                    <a:pt x="13" y="7"/>
                    <a:pt x="13" y="7"/>
                    <a:pt x="13" y="7"/>
                  </a:cubicBezTo>
                  <a:lnTo>
                    <a:pt x="9" y="8"/>
                  </a:lnTo>
                  <a:cubicBezTo>
                    <a:pt x="9" y="8"/>
                    <a:pt x="9" y="7"/>
                    <a:pt x="9" y="7"/>
                  </a:cubicBezTo>
                  <a:cubicBezTo>
                    <a:pt x="7" y="7"/>
                    <a:pt x="6" y="7"/>
                    <a:pt x="4" y="7"/>
                  </a:cubicBezTo>
                  <a:cubicBezTo>
                    <a:pt x="3" y="7"/>
                    <a:pt x="1" y="7"/>
                    <a:pt x="0" y="7"/>
                  </a:cubicBezTo>
                  <a:cubicBezTo>
                    <a:pt x="0" y="9"/>
                    <a:pt x="0" y="12"/>
                    <a:pt x="1" y="14"/>
                  </a:cubicBezTo>
                  <a:lnTo>
                    <a:pt x="4" y="14"/>
                  </a:lnTo>
                  <a:cubicBezTo>
                    <a:pt x="6" y="14"/>
                    <a:pt x="8" y="14"/>
                    <a:pt x="10" y="14"/>
                  </a:cubicBezTo>
                  <a:cubicBezTo>
                    <a:pt x="10" y="12"/>
                    <a:pt x="9" y="11"/>
                    <a:pt x="9" y="9"/>
                  </a:cubicBezTo>
                  <a:lnTo>
                    <a:pt x="14" y="9"/>
                  </a:lnTo>
                  <a:cubicBezTo>
                    <a:pt x="14" y="10"/>
                    <a:pt x="14" y="12"/>
                    <a:pt x="14" y="14"/>
                  </a:cubicBezTo>
                  <a:cubicBezTo>
                    <a:pt x="17" y="14"/>
                    <a:pt x="19" y="14"/>
                    <a:pt x="22" y="14"/>
                  </a:cubicBezTo>
                  <a:cubicBezTo>
                    <a:pt x="22" y="12"/>
                    <a:pt x="21" y="10"/>
                    <a:pt x="21" y="8"/>
                  </a:cubicBezTo>
                  <a:lnTo>
                    <a:pt x="30" y="7"/>
                  </a:lnTo>
                  <a:close/>
                  <a:moveTo>
                    <a:pt x="78" y="7"/>
                  </a:moveTo>
                  <a:cubicBezTo>
                    <a:pt x="78" y="7"/>
                    <a:pt x="78" y="7"/>
                    <a:pt x="78" y="7"/>
                  </a:cubicBezTo>
                  <a:cubicBezTo>
                    <a:pt x="77" y="7"/>
                    <a:pt x="75" y="7"/>
                    <a:pt x="74" y="7"/>
                  </a:cubicBezTo>
                  <a:lnTo>
                    <a:pt x="66" y="9"/>
                  </a:lnTo>
                  <a:lnTo>
                    <a:pt x="66" y="11"/>
                  </a:lnTo>
                  <a:lnTo>
                    <a:pt x="78" y="7"/>
                  </a:lnTo>
                  <a:close/>
                  <a:moveTo>
                    <a:pt x="96" y="6"/>
                  </a:moveTo>
                  <a:cubicBezTo>
                    <a:pt x="95" y="6"/>
                    <a:pt x="93" y="6"/>
                    <a:pt x="92" y="6"/>
                  </a:cubicBezTo>
                  <a:cubicBezTo>
                    <a:pt x="90" y="6"/>
                    <a:pt x="88" y="6"/>
                    <a:pt x="85" y="6"/>
                  </a:cubicBezTo>
                  <a:lnTo>
                    <a:pt x="73" y="13"/>
                  </a:lnTo>
                  <a:cubicBezTo>
                    <a:pt x="74" y="13"/>
                    <a:pt x="75" y="13"/>
                    <a:pt x="76" y="13"/>
                  </a:cubicBezTo>
                  <a:lnTo>
                    <a:pt x="76" y="13"/>
                  </a:lnTo>
                  <a:lnTo>
                    <a:pt x="87" y="7"/>
                  </a:lnTo>
                  <a:lnTo>
                    <a:pt x="88" y="8"/>
                  </a:lnTo>
                  <a:lnTo>
                    <a:pt x="83" y="13"/>
                  </a:lnTo>
                  <a:cubicBezTo>
                    <a:pt x="83" y="13"/>
                    <a:pt x="84" y="13"/>
                    <a:pt x="85" y="13"/>
                  </a:cubicBezTo>
                  <a:cubicBezTo>
                    <a:pt x="85" y="13"/>
                    <a:pt x="85" y="13"/>
                    <a:pt x="85" y="13"/>
                  </a:cubicBezTo>
                  <a:lnTo>
                    <a:pt x="89" y="9"/>
                  </a:lnTo>
                  <a:lnTo>
                    <a:pt x="90" y="10"/>
                  </a:lnTo>
                  <a:lnTo>
                    <a:pt x="88" y="13"/>
                  </a:lnTo>
                  <a:cubicBezTo>
                    <a:pt x="89" y="13"/>
                    <a:pt x="90" y="13"/>
                    <a:pt x="90" y="13"/>
                  </a:cubicBezTo>
                  <a:lnTo>
                    <a:pt x="91" y="11"/>
                  </a:lnTo>
                  <a:lnTo>
                    <a:pt x="93" y="12"/>
                  </a:lnTo>
                  <a:lnTo>
                    <a:pt x="92" y="13"/>
                  </a:lnTo>
                  <a:cubicBezTo>
                    <a:pt x="93" y="13"/>
                    <a:pt x="94" y="13"/>
                    <a:pt x="94" y="13"/>
                  </a:cubicBezTo>
                  <a:lnTo>
                    <a:pt x="94" y="13"/>
                  </a:lnTo>
                  <a:lnTo>
                    <a:pt x="94" y="13"/>
                  </a:lnTo>
                  <a:cubicBezTo>
                    <a:pt x="95" y="13"/>
                    <a:pt x="96" y="13"/>
                    <a:pt x="96" y="13"/>
                  </a:cubicBezTo>
                  <a:lnTo>
                    <a:pt x="96" y="6"/>
                  </a:lnTo>
                  <a:close/>
                  <a:moveTo>
                    <a:pt x="191" y="8"/>
                  </a:moveTo>
                  <a:lnTo>
                    <a:pt x="188" y="8"/>
                  </a:lnTo>
                  <a:lnTo>
                    <a:pt x="192" y="8"/>
                  </a:lnTo>
                  <a:lnTo>
                    <a:pt x="191" y="8"/>
                  </a:lnTo>
                  <a:close/>
                  <a:moveTo>
                    <a:pt x="262" y="1"/>
                  </a:moveTo>
                  <a:cubicBezTo>
                    <a:pt x="256" y="2"/>
                    <a:pt x="250" y="2"/>
                    <a:pt x="244" y="2"/>
                  </a:cubicBezTo>
                  <a:cubicBezTo>
                    <a:pt x="242" y="2"/>
                    <a:pt x="240" y="2"/>
                    <a:pt x="238" y="2"/>
                  </a:cubicBezTo>
                  <a:cubicBezTo>
                    <a:pt x="230" y="2"/>
                    <a:pt x="222" y="2"/>
                    <a:pt x="214" y="3"/>
                  </a:cubicBezTo>
                  <a:cubicBezTo>
                    <a:pt x="212" y="3"/>
                    <a:pt x="210" y="3"/>
                    <a:pt x="208" y="3"/>
                  </a:cubicBezTo>
                  <a:cubicBezTo>
                    <a:pt x="207" y="3"/>
                    <a:pt x="205" y="3"/>
                    <a:pt x="204" y="3"/>
                  </a:cubicBezTo>
                  <a:cubicBezTo>
                    <a:pt x="195" y="3"/>
                    <a:pt x="188" y="3"/>
                    <a:pt x="180" y="3"/>
                  </a:cubicBezTo>
                  <a:cubicBezTo>
                    <a:pt x="178" y="3"/>
                    <a:pt x="176" y="3"/>
                    <a:pt x="173" y="4"/>
                  </a:cubicBezTo>
                  <a:cubicBezTo>
                    <a:pt x="165" y="4"/>
                    <a:pt x="156" y="4"/>
                    <a:pt x="149" y="4"/>
                  </a:cubicBezTo>
                  <a:cubicBezTo>
                    <a:pt x="146" y="4"/>
                    <a:pt x="144" y="4"/>
                    <a:pt x="142" y="4"/>
                  </a:cubicBezTo>
                  <a:cubicBezTo>
                    <a:pt x="138" y="4"/>
                    <a:pt x="134" y="4"/>
                    <a:pt x="130" y="5"/>
                  </a:cubicBezTo>
                  <a:cubicBezTo>
                    <a:pt x="128" y="5"/>
                    <a:pt x="126" y="5"/>
                    <a:pt x="124" y="5"/>
                  </a:cubicBezTo>
                  <a:cubicBezTo>
                    <a:pt x="121" y="5"/>
                    <a:pt x="119" y="5"/>
                    <a:pt x="117" y="5"/>
                  </a:cubicBezTo>
                  <a:cubicBezTo>
                    <a:pt x="114" y="5"/>
                    <a:pt x="111" y="5"/>
                    <a:pt x="108" y="5"/>
                  </a:cubicBezTo>
                  <a:cubicBezTo>
                    <a:pt x="106" y="5"/>
                    <a:pt x="104" y="5"/>
                    <a:pt x="103" y="5"/>
                  </a:cubicBezTo>
                  <a:lnTo>
                    <a:pt x="103" y="12"/>
                  </a:lnTo>
                  <a:cubicBezTo>
                    <a:pt x="104" y="12"/>
                    <a:pt x="107" y="12"/>
                    <a:pt x="109" y="12"/>
                  </a:cubicBezTo>
                  <a:lnTo>
                    <a:pt x="109" y="12"/>
                  </a:lnTo>
                  <a:lnTo>
                    <a:pt x="109" y="11"/>
                  </a:lnTo>
                  <a:lnTo>
                    <a:pt x="111" y="10"/>
                  </a:lnTo>
                  <a:lnTo>
                    <a:pt x="112" y="12"/>
                  </a:lnTo>
                  <a:cubicBezTo>
                    <a:pt x="113" y="12"/>
                    <a:pt x="114" y="12"/>
                    <a:pt x="114" y="12"/>
                  </a:cubicBezTo>
                  <a:lnTo>
                    <a:pt x="112" y="9"/>
                  </a:lnTo>
                  <a:lnTo>
                    <a:pt x="113" y="8"/>
                  </a:lnTo>
                  <a:lnTo>
                    <a:pt x="113" y="8"/>
                  </a:lnTo>
                  <a:lnTo>
                    <a:pt x="120" y="11"/>
                  </a:lnTo>
                  <a:cubicBezTo>
                    <a:pt x="120" y="11"/>
                    <a:pt x="121" y="11"/>
                    <a:pt x="122" y="11"/>
                  </a:cubicBezTo>
                  <a:lnTo>
                    <a:pt x="116" y="8"/>
                  </a:lnTo>
                  <a:lnTo>
                    <a:pt x="124" y="8"/>
                  </a:lnTo>
                  <a:lnTo>
                    <a:pt x="134" y="11"/>
                  </a:lnTo>
                  <a:cubicBezTo>
                    <a:pt x="135" y="11"/>
                    <a:pt x="137" y="11"/>
                    <a:pt x="138" y="11"/>
                  </a:cubicBezTo>
                  <a:lnTo>
                    <a:pt x="128" y="8"/>
                  </a:lnTo>
                  <a:lnTo>
                    <a:pt x="175" y="8"/>
                  </a:lnTo>
                  <a:lnTo>
                    <a:pt x="180" y="8"/>
                  </a:lnTo>
                  <a:cubicBezTo>
                    <a:pt x="179" y="9"/>
                    <a:pt x="179" y="9"/>
                    <a:pt x="179" y="10"/>
                  </a:cubicBezTo>
                  <a:cubicBezTo>
                    <a:pt x="180" y="10"/>
                    <a:pt x="180" y="10"/>
                    <a:pt x="180" y="10"/>
                  </a:cubicBezTo>
                  <a:cubicBezTo>
                    <a:pt x="182" y="10"/>
                    <a:pt x="185" y="10"/>
                    <a:pt x="187" y="10"/>
                  </a:cubicBezTo>
                  <a:cubicBezTo>
                    <a:pt x="187" y="9"/>
                    <a:pt x="187" y="9"/>
                    <a:pt x="187" y="9"/>
                  </a:cubicBezTo>
                  <a:lnTo>
                    <a:pt x="191" y="9"/>
                  </a:lnTo>
                  <a:cubicBezTo>
                    <a:pt x="191" y="9"/>
                    <a:pt x="191" y="10"/>
                    <a:pt x="191" y="10"/>
                  </a:cubicBezTo>
                  <a:cubicBezTo>
                    <a:pt x="194" y="10"/>
                    <a:pt x="197" y="10"/>
                    <a:pt x="200" y="9"/>
                  </a:cubicBezTo>
                  <a:cubicBezTo>
                    <a:pt x="201" y="9"/>
                    <a:pt x="201" y="8"/>
                    <a:pt x="201" y="8"/>
                  </a:cubicBezTo>
                  <a:lnTo>
                    <a:pt x="247" y="8"/>
                  </a:lnTo>
                  <a:lnTo>
                    <a:pt x="247" y="8"/>
                  </a:lnTo>
                  <a:cubicBezTo>
                    <a:pt x="252" y="8"/>
                    <a:pt x="257" y="8"/>
                    <a:pt x="262" y="8"/>
                  </a:cubicBezTo>
                  <a:lnTo>
                    <a:pt x="262" y="1"/>
                  </a:lnTo>
                  <a:close/>
                  <a:moveTo>
                    <a:pt x="321" y="0"/>
                  </a:moveTo>
                  <a:cubicBezTo>
                    <a:pt x="317" y="0"/>
                    <a:pt x="312" y="0"/>
                    <a:pt x="308" y="0"/>
                  </a:cubicBezTo>
                  <a:cubicBezTo>
                    <a:pt x="306" y="1"/>
                    <a:pt x="304" y="1"/>
                    <a:pt x="302" y="1"/>
                  </a:cubicBezTo>
                  <a:cubicBezTo>
                    <a:pt x="293" y="1"/>
                    <a:pt x="285" y="1"/>
                    <a:pt x="277" y="1"/>
                  </a:cubicBezTo>
                  <a:cubicBezTo>
                    <a:pt x="275" y="1"/>
                    <a:pt x="274" y="1"/>
                    <a:pt x="272" y="1"/>
                  </a:cubicBezTo>
                  <a:cubicBezTo>
                    <a:pt x="273" y="3"/>
                    <a:pt x="273" y="4"/>
                    <a:pt x="274" y="5"/>
                  </a:cubicBezTo>
                  <a:cubicBezTo>
                    <a:pt x="274" y="6"/>
                    <a:pt x="274" y="7"/>
                    <a:pt x="274" y="8"/>
                  </a:cubicBezTo>
                  <a:cubicBezTo>
                    <a:pt x="275" y="8"/>
                    <a:pt x="276" y="8"/>
                    <a:pt x="277" y="8"/>
                  </a:cubicBezTo>
                  <a:cubicBezTo>
                    <a:pt x="285" y="8"/>
                    <a:pt x="293" y="7"/>
                    <a:pt x="302" y="7"/>
                  </a:cubicBezTo>
                  <a:cubicBezTo>
                    <a:pt x="304" y="7"/>
                    <a:pt x="306" y="7"/>
                    <a:pt x="308" y="7"/>
                  </a:cubicBezTo>
                  <a:cubicBezTo>
                    <a:pt x="313" y="7"/>
                    <a:pt x="317" y="7"/>
                    <a:pt x="322" y="7"/>
                  </a:cubicBezTo>
                  <a:lnTo>
                    <a:pt x="32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1" name="Freeform 4030">
              <a:extLst>
                <a:ext uri="{FF2B5EF4-FFF2-40B4-BE49-F238E27FC236}">
                  <a16:creationId xmlns:a16="http://schemas.microsoft.com/office/drawing/2014/main" id="{81834AC5-666F-44FB-81CA-3F32D56A0E77}"/>
                </a:ext>
              </a:extLst>
            </p:cNvPr>
            <p:cNvSpPr>
              <a:spLocks noEditPoints="1"/>
            </p:cNvSpPr>
            <p:nvPr/>
          </p:nvSpPr>
          <p:spPr bwMode="auto">
            <a:xfrm>
              <a:off x="5438775" y="6801222"/>
              <a:ext cx="242888" cy="247650"/>
            </a:xfrm>
            <a:custGeom>
              <a:avLst/>
              <a:gdLst>
                <a:gd name="T0" fmla="*/ 13 w 270"/>
                <a:gd name="T1" fmla="*/ 268 h 274"/>
                <a:gd name="T2" fmla="*/ 16 w 270"/>
                <a:gd name="T3" fmla="*/ 274 h 274"/>
                <a:gd name="T4" fmla="*/ 26 w 270"/>
                <a:gd name="T5" fmla="*/ 268 h 274"/>
                <a:gd name="T6" fmla="*/ 27 w 270"/>
                <a:gd name="T7" fmla="*/ 274 h 274"/>
                <a:gd name="T8" fmla="*/ 26 w 270"/>
                <a:gd name="T9" fmla="*/ 268 h 274"/>
                <a:gd name="T10" fmla="*/ 38 w 270"/>
                <a:gd name="T11" fmla="*/ 267 h 274"/>
                <a:gd name="T12" fmla="*/ 44 w 270"/>
                <a:gd name="T13" fmla="*/ 274 h 274"/>
                <a:gd name="T14" fmla="*/ 77 w 270"/>
                <a:gd name="T15" fmla="*/ 267 h 274"/>
                <a:gd name="T16" fmla="*/ 63 w 270"/>
                <a:gd name="T17" fmla="*/ 272 h 274"/>
                <a:gd name="T18" fmla="*/ 56 w 270"/>
                <a:gd name="T19" fmla="*/ 267 h 274"/>
                <a:gd name="T20" fmla="*/ 62 w 270"/>
                <a:gd name="T21" fmla="*/ 274 h 274"/>
                <a:gd name="T22" fmla="*/ 77 w 270"/>
                <a:gd name="T23" fmla="*/ 267 h 274"/>
                <a:gd name="T24" fmla="*/ 84 w 270"/>
                <a:gd name="T25" fmla="*/ 267 h 274"/>
                <a:gd name="T26" fmla="*/ 77 w 270"/>
                <a:gd name="T27" fmla="*/ 273 h 274"/>
                <a:gd name="T28" fmla="*/ 93 w 270"/>
                <a:gd name="T29" fmla="*/ 267 h 274"/>
                <a:gd name="T30" fmla="*/ 118 w 270"/>
                <a:gd name="T31" fmla="*/ 266 h 274"/>
                <a:gd name="T32" fmla="*/ 106 w 270"/>
                <a:gd name="T33" fmla="*/ 266 h 274"/>
                <a:gd name="T34" fmla="*/ 115 w 270"/>
                <a:gd name="T35" fmla="*/ 273 h 274"/>
                <a:gd name="T36" fmla="*/ 153 w 270"/>
                <a:gd name="T37" fmla="*/ 266 h 274"/>
                <a:gd name="T38" fmla="*/ 142 w 270"/>
                <a:gd name="T39" fmla="*/ 266 h 274"/>
                <a:gd name="T40" fmla="*/ 139 w 270"/>
                <a:gd name="T41" fmla="*/ 266 h 274"/>
                <a:gd name="T42" fmla="*/ 134 w 270"/>
                <a:gd name="T43" fmla="*/ 272 h 274"/>
                <a:gd name="T44" fmla="*/ 136 w 270"/>
                <a:gd name="T45" fmla="*/ 272 h 274"/>
                <a:gd name="T46" fmla="*/ 143 w 270"/>
                <a:gd name="T47" fmla="*/ 272 h 274"/>
                <a:gd name="T48" fmla="*/ 153 w 270"/>
                <a:gd name="T49" fmla="*/ 266 h 274"/>
                <a:gd name="T50" fmla="*/ 154 w 270"/>
                <a:gd name="T51" fmla="*/ 266 h 274"/>
                <a:gd name="T52" fmla="*/ 170 w 270"/>
                <a:gd name="T53" fmla="*/ 272 h 274"/>
                <a:gd name="T54" fmla="*/ 270 w 270"/>
                <a:gd name="T55" fmla="*/ 264 h 274"/>
                <a:gd name="T56" fmla="*/ 187 w 270"/>
                <a:gd name="T57" fmla="*/ 272 h 274"/>
                <a:gd name="T58" fmla="*/ 247 w 270"/>
                <a:gd name="T59" fmla="*/ 268 h 274"/>
                <a:gd name="T60" fmla="*/ 254 w 270"/>
                <a:gd name="T61" fmla="*/ 270 h 274"/>
                <a:gd name="T62" fmla="*/ 262 w 270"/>
                <a:gd name="T63" fmla="*/ 268 h 274"/>
                <a:gd name="T64" fmla="*/ 7 w 270"/>
                <a:gd name="T65" fmla="*/ 65 h 274"/>
                <a:gd name="T66" fmla="*/ 2 w 270"/>
                <a:gd name="T67" fmla="*/ 65 h 274"/>
                <a:gd name="T68" fmla="*/ 0 w 270"/>
                <a:gd name="T69" fmla="*/ 73 h 274"/>
                <a:gd name="T70" fmla="*/ 2 w 270"/>
                <a:gd name="T71" fmla="*/ 95 h 274"/>
                <a:gd name="T72" fmla="*/ 0 w 270"/>
                <a:gd name="T73" fmla="*/ 117 h 274"/>
                <a:gd name="T74" fmla="*/ 0 w 270"/>
                <a:gd name="T75" fmla="*/ 149 h 274"/>
                <a:gd name="T76" fmla="*/ 2 w 270"/>
                <a:gd name="T77" fmla="*/ 175 h 274"/>
                <a:gd name="T78" fmla="*/ 0 w 270"/>
                <a:gd name="T79" fmla="*/ 192 h 274"/>
                <a:gd name="T80" fmla="*/ 0 w 270"/>
                <a:gd name="T81" fmla="*/ 200 h 274"/>
                <a:gd name="T82" fmla="*/ 2 w 270"/>
                <a:gd name="T83" fmla="*/ 202 h 274"/>
                <a:gd name="T84" fmla="*/ 0 w 270"/>
                <a:gd name="T85" fmla="*/ 201 h 274"/>
                <a:gd name="T86" fmla="*/ 0 w 270"/>
                <a:gd name="T87" fmla="*/ 233 h 274"/>
                <a:gd name="T88" fmla="*/ 1 w 270"/>
                <a:gd name="T89" fmla="*/ 234 h 274"/>
                <a:gd name="T90" fmla="*/ 3 w 270"/>
                <a:gd name="T91" fmla="*/ 271 h 274"/>
                <a:gd name="T92" fmla="*/ 4 w 270"/>
                <a:gd name="T93" fmla="*/ 234 h 274"/>
                <a:gd name="T94" fmla="*/ 6 w 270"/>
                <a:gd name="T95" fmla="*/ 234 h 274"/>
                <a:gd name="T96" fmla="*/ 7 w 270"/>
                <a:gd name="T97" fmla="*/ 232 h 274"/>
                <a:gd name="T98" fmla="*/ 7 w 270"/>
                <a:gd name="T99" fmla="*/ 193 h 274"/>
                <a:gd name="T100" fmla="*/ 7 w 270"/>
                <a:gd name="T101" fmla="*/ 149 h 274"/>
                <a:gd name="T102" fmla="*/ 7 w 270"/>
                <a:gd name="T103" fmla="*/ 107 h 274"/>
                <a:gd name="T104" fmla="*/ 7 w 270"/>
                <a:gd name="T105" fmla="*/ 65 h 274"/>
                <a:gd name="T106" fmla="*/ 3 w 270"/>
                <a:gd name="T107" fmla="*/ 3 h 274"/>
                <a:gd name="T108" fmla="*/ 0 w 270"/>
                <a:gd name="T109" fmla="*/ 15 h 274"/>
                <a:gd name="T110" fmla="*/ 0 w 270"/>
                <a:gd name="T111" fmla="*/ 58 h 274"/>
                <a:gd name="T112" fmla="*/ 2 w 270"/>
                <a:gd name="T113" fmla="*/ 57 h 274"/>
                <a:gd name="T114" fmla="*/ 4 w 270"/>
                <a:gd name="T115" fmla="*/ 58 h 274"/>
                <a:gd name="T116" fmla="*/ 7 w 270"/>
                <a:gd name="T117" fmla="*/ 21 h 274"/>
                <a:gd name="T118" fmla="*/ 7 w 270"/>
                <a:gd name="T11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274">
                  <a:moveTo>
                    <a:pt x="14" y="268"/>
                  </a:moveTo>
                  <a:lnTo>
                    <a:pt x="13" y="268"/>
                  </a:lnTo>
                  <a:lnTo>
                    <a:pt x="14" y="274"/>
                  </a:lnTo>
                  <a:lnTo>
                    <a:pt x="16" y="274"/>
                  </a:lnTo>
                  <a:lnTo>
                    <a:pt x="14" y="268"/>
                  </a:lnTo>
                  <a:close/>
                  <a:moveTo>
                    <a:pt x="26" y="268"/>
                  </a:moveTo>
                  <a:lnTo>
                    <a:pt x="24" y="268"/>
                  </a:lnTo>
                  <a:lnTo>
                    <a:pt x="27" y="274"/>
                  </a:lnTo>
                  <a:lnTo>
                    <a:pt x="29" y="274"/>
                  </a:lnTo>
                  <a:lnTo>
                    <a:pt x="26" y="268"/>
                  </a:lnTo>
                  <a:close/>
                  <a:moveTo>
                    <a:pt x="39" y="267"/>
                  </a:moveTo>
                  <a:lnTo>
                    <a:pt x="38" y="267"/>
                  </a:lnTo>
                  <a:lnTo>
                    <a:pt x="42" y="274"/>
                  </a:lnTo>
                  <a:lnTo>
                    <a:pt x="44" y="274"/>
                  </a:lnTo>
                  <a:lnTo>
                    <a:pt x="39" y="267"/>
                  </a:lnTo>
                  <a:close/>
                  <a:moveTo>
                    <a:pt x="77" y="267"/>
                  </a:moveTo>
                  <a:lnTo>
                    <a:pt x="67" y="267"/>
                  </a:lnTo>
                  <a:cubicBezTo>
                    <a:pt x="66" y="269"/>
                    <a:pt x="65" y="270"/>
                    <a:pt x="63" y="272"/>
                  </a:cubicBezTo>
                  <a:lnTo>
                    <a:pt x="58" y="267"/>
                  </a:lnTo>
                  <a:lnTo>
                    <a:pt x="56" y="267"/>
                  </a:lnTo>
                  <a:lnTo>
                    <a:pt x="62" y="273"/>
                  </a:lnTo>
                  <a:cubicBezTo>
                    <a:pt x="62" y="273"/>
                    <a:pt x="62" y="273"/>
                    <a:pt x="62" y="274"/>
                  </a:cubicBezTo>
                  <a:lnTo>
                    <a:pt x="72" y="273"/>
                  </a:lnTo>
                  <a:cubicBezTo>
                    <a:pt x="74" y="271"/>
                    <a:pt x="75" y="269"/>
                    <a:pt x="77" y="267"/>
                  </a:cubicBezTo>
                  <a:close/>
                  <a:moveTo>
                    <a:pt x="93" y="267"/>
                  </a:moveTo>
                  <a:lnTo>
                    <a:pt x="84" y="267"/>
                  </a:lnTo>
                  <a:lnTo>
                    <a:pt x="82" y="267"/>
                  </a:lnTo>
                  <a:cubicBezTo>
                    <a:pt x="81" y="269"/>
                    <a:pt x="79" y="271"/>
                    <a:pt x="77" y="273"/>
                  </a:cubicBezTo>
                  <a:lnTo>
                    <a:pt x="89" y="273"/>
                  </a:lnTo>
                  <a:cubicBezTo>
                    <a:pt x="90" y="271"/>
                    <a:pt x="91" y="269"/>
                    <a:pt x="93" y="267"/>
                  </a:cubicBezTo>
                  <a:close/>
                  <a:moveTo>
                    <a:pt x="120" y="266"/>
                  </a:moveTo>
                  <a:lnTo>
                    <a:pt x="118" y="266"/>
                  </a:lnTo>
                  <a:lnTo>
                    <a:pt x="112" y="266"/>
                  </a:lnTo>
                  <a:lnTo>
                    <a:pt x="106" y="266"/>
                  </a:lnTo>
                  <a:cubicBezTo>
                    <a:pt x="105" y="268"/>
                    <a:pt x="104" y="271"/>
                    <a:pt x="103" y="273"/>
                  </a:cubicBezTo>
                  <a:lnTo>
                    <a:pt x="115" y="273"/>
                  </a:lnTo>
                  <a:cubicBezTo>
                    <a:pt x="116" y="270"/>
                    <a:pt x="118" y="268"/>
                    <a:pt x="120" y="266"/>
                  </a:cubicBezTo>
                  <a:close/>
                  <a:moveTo>
                    <a:pt x="153" y="266"/>
                  </a:moveTo>
                  <a:lnTo>
                    <a:pt x="148" y="266"/>
                  </a:lnTo>
                  <a:lnTo>
                    <a:pt x="142" y="266"/>
                  </a:lnTo>
                  <a:lnTo>
                    <a:pt x="140" y="270"/>
                  </a:lnTo>
                  <a:cubicBezTo>
                    <a:pt x="139" y="269"/>
                    <a:pt x="139" y="267"/>
                    <a:pt x="139" y="266"/>
                  </a:cubicBezTo>
                  <a:lnTo>
                    <a:pt x="135" y="266"/>
                  </a:lnTo>
                  <a:cubicBezTo>
                    <a:pt x="135" y="268"/>
                    <a:pt x="135" y="271"/>
                    <a:pt x="134" y="272"/>
                  </a:cubicBezTo>
                  <a:lnTo>
                    <a:pt x="136" y="272"/>
                  </a:lnTo>
                  <a:lnTo>
                    <a:pt x="136" y="272"/>
                  </a:lnTo>
                  <a:lnTo>
                    <a:pt x="143" y="272"/>
                  </a:lnTo>
                  <a:lnTo>
                    <a:pt x="143" y="272"/>
                  </a:lnTo>
                  <a:lnTo>
                    <a:pt x="150" y="272"/>
                  </a:lnTo>
                  <a:lnTo>
                    <a:pt x="153" y="266"/>
                  </a:lnTo>
                  <a:close/>
                  <a:moveTo>
                    <a:pt x="167" y="265"/>
                  </a:moveTo>
                  <a:lnTo>
                    <a:pt x="154" y="266"/>
                  </a:lnTo>
                  <a:cubicBezTo>
                    <a:pt x="156" y="267"/>
                    <a:pt x="157" y="270"/>
                    <a:pt x="159" y="272"/>
                  </a:cubicBezTo>
                  <a:lnTo>
                    <a:pt x="170" y="272"/>
                  </a:lnTo>
                  <a:cubicBezTo>
                    <a:pt x="169" y="270"/>
                    <a:pt x="168" y="267"/>
                    <a:pt x="167" y="265"/>
                  </a:cubicBezTo>
                  <a:close/>
                  <a:moveTo>
                    <a:pt x="270" y="264"/>
                  </a:moveTo>
                  <a:lnTo>
                    <a:pt x="186" y="265"/>
                  </a:lnTo>
                  <a:cubicBezTo>
                    <a:pt x="186" y="267"/>
                    <a:pt x="186" y="270"/>
                    <a:pt x="187" y="272"/>
                  </a:cubicBezTo>
                  <a:lnTo>
                    <a:pt x="247" y="271"/>
                  </a:lnTo>
                  <a:lnTo>
                    <a:pt x="247" y="268"/>
                  </a:lnTo>
                  <a:lnTo>
                    <a:pt x="254" y="268"/>
                  </a:lnTo>
                  <a:lnTo>
                    <a:pt x="254" y="270"/>
                  </a:lnTo>
                  <a:lnTo>
                    <a:pt x="255" y="270"/>
                  </a:lnTo>
                  <a:cubicBezTo>
                    <a:pt x="258" y="270"/>
                    <a:pt x="260" y="269"/>
                    <a:pt x="262" y="268"/>
                  </a:cubicBezTo>
                  <a:cubicBezTo>
                    <a:pt x="264" y="267"/>
                    <a:pt x="267" y="265"/>
                    <a:pt x="270" y="264"/>
                  </a:cubicBezTo>
                  <a:close/>
                  <a:moveTo>
                    <a:pt x="7" y="65"/>
                  </a:moveTo>
                  <a:lnTo>
                    <a:pt x="4" y="65"/>
                  </a:lnTo>
                  <a:lnTo>
                    <a:pt x="2" y="65"/>
                  </a:lnTo>
                  <a:lnTo>
                    <a:pt x="2" y="73"/>
                  </a:lnTo>
                  <a:lnTo>
                    <a:pt x="0" y="73"/>
                  </a:lnTo>
                  <a:lnTo>
                    <a:pt x="0" y="95"/>
                  </a:lnTo>
                  <a:lnTo>
                    <a:pt x="2" y="95"/>
                  </a:lnTo>
                  <a:lnTo>
                    <a:pt x="2" y="113"/>
                  </a:lnTo>
                  <a:cubicBezTo>
                    <a:pt x="1" y="114"/>
                    <a:pt x="1" y="115"/>
                    <a:pt x="0" y="117"/>
                  </a:cubicBezTo>
                  <a:lnTo>
                    <a:pt x="0" y="143"/>
                  </a:lnTo>
                  <a:lnTo>
                    <a:pt x="0" y="149"/>
                  </a:lnTo>
                  <a:lnTo>
                    <a:pt x="0" y="178"/>
                  </a:lnTo>
                  <a:lnTo>
                    <a:pt x="2" y="175"/>
                  </a:lnTo>
                  <a:lnTo>
                    <a:pt x="2" y="192"/>
                  </a:lnTo>
                  <a:lnTo>
                    <a:pt x="0" y="192"/>
                  </a:lnTo>
                  <a:lnTo>
                    <a:pt x="0" y="193"/>
                  </a:lnTo>
                  <a:lnTo>
                    <a:pt x="0" y="200"/>
                  </a:lnTo>
                  <a:lnTo>
                    <a:pt x="2" y="200"/>
                  </a:lnTo>
                  <a:lnTo>
                    <a:pt x="2" y="202"/>
                  </a:lnTo>
                  <a:lnTo>
                    <a:pt x="1" y="203"/>
                  </a:lnTo>
                  <a:lnTo>
                    <a:pt x="0" y="201"/>
                  </a:lnTo>
                  <a:lnTo>
                    <a:pt x="0" y="226"/>
                  </a:lnTo>
                  <a:lnTo>
                    <a:pt x="0" y="233"/>
                  </a:lnTo>
                  <a:lnTo>
                    <a:pt x="0" y="237"/>
                  </a:lnTo>
                  <a:lnTo>
                    <a:pt x="1" y="234"/>
                  </a:lnTo>
                  <a:lnTo>
                    <a:pt x="3" y="234"/>
                  </a:lnTo>
                  <a:lnTo>
                    <a:pt x="3" y="271"/>
                  </a:lnTo>
                  <a:lnTo>
                    <a:pt x="4" y="271"/>
                  </a:lnTo>
                  <a:lnTo>
                    <a:pt x="4" y="234"/>
                  </a:lnTo>
                  <a:lnTo>
                    <a:pt x="4" y="234"/>
                  </a:lnTo>
                  <a:lnTo>
                    <a:pt x="6" y="234"/>
                  </a:lnTo>
                  <a:lnTo>
                    <a:pt x="7" y="239"/>
                  </a:lnTo>
                  <a:lnTo>
                    <a:pt x="7" y="232"/>
                  </a:lnTo>
                  <a:lnTo>
                    <a:pt x="7" y="225"/>
                  </a:lnTo>
                  <a:lnTo>
                    <a:pt x="7" y="193"/>
                  </a:lnTo>
                  <a:lnTo>
                    <a:pt x="7" y="186"/>
                  </a:lnTo>
                  <a:lnTo>
                    <a:pt x="7" y="149"/>
                  </a:lnTo>
                  <a:lnTo>
                    <a:pt x="7" y="143"/>
                  </a:lnTo>
                  <a:lnTo>
                    <a:pt x="7" y="107"/>
                  </a:lnTo>
                  <a:lnTo>
                    <a:pt x="7" y="100"/>
                  </a:lnTo>
                  <a:lnTo>
                    <a:pt x="7" y="65"/>
                  </a:lnTo>
                  <a:close/>
                  <a:moveTo>
                    <a:pt x="7" y="0"/>
                  </a:moveTo>
                  <a:cubicBezTo>
                    <a:pt x="6" y="1"/>
                    <a:pt x="4" y="2"/>
                    <a:pt x="3" y="3"/>
                  </a:cubicBezTo>
                  <a:cubicBezTo>
                    <a:pt x="3" y="3"/>
                    <a:pt x="2" y="4"/>
                    <a:pt x="0" y="6"/>
                  </a:cubicBezTo>
                  <a:lnTo>
                    <a:pt x="0" y="15"/>
                  </a:lnTo>
                  <a:lnTo>
                    <a:pt x="0" y="21"/>
                  </a:lnTo>
                  <a:lnTo>
                    <a:pt x="0" y="58"/>
                  </a:lnTo>
                  <a:lnTo>
                    <a:pt x="1" y="58"/>
                  </a:lnTo>
                  <a:cubicBezTo>
                    <a:pt x="1" y="58"/>
                    <a:pt x="1" y="57"/>
                    <a:pt x="2" y="57"/>
                  </a:cubicBezTo>
                  <a:lnTo>
                    <a:pt x="2" y="58"/>
                  </a:lnTo>
                  <a:lnTo>
                    <a:pt x="4" y="58"/>
                  </a:lnTo>
                  <a:lnTo>
                    <a:pt x="7" y="58"/>
                  </a:lnTo>
                  <a:lnTo>
                    <a:pt x="7" y="21"/>
                  </a:lnTo>
                  <a:lnTo>
                    <a:pt x="7" y="14"/>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2" name="Freeform 4031">
              <a:extLst>
                <a:ext uri="{FF2B5EF4-FFF2-40B4-BE49-F238E27FC236}">
                  <a16:creationId xmlns:a16="http://schemas.microsoft.com/office/drawing/2014/main" id="{51FF3DDC-F8DA-40ED-B7E9-E2B650F903F7}"/>
                </a:ext>
              </a:extLst>
            </p:cNvPr>
            <p:cNvSpPr>
              <a:spLocks noEditPoints="1"/>
            </p:cNvSpPr>
            <p:nvPr/>
          </p:nvSpPr>
          <p:spPr bwMode="auto">
            <a:xfrm>
              <a:off x="5405438" y="6820272"/>
              <a:ext cx="6350" cy="227013"/>
            </a:xfrm>
            <a:custGeom>
              <a:avLst/>
              <a:gdLst>
                <a:gd name="T0" fmla="*/ 0 w 7"/>
                <a:gd name="T1" fmla="*/ 252 h 252"/>
                <a:gd name="T2" fmla="*/ 7 w 7"/>
                <a:gd name="T3" fmla="*/ 245 h 252"/>
                <a:gd name="T4" fmla="*/ 7 w 7"/>
                <a:gd name="T5" fmla="*/ 227 h 252"/>
                <a:gd name="T6" fmla="*/ 0 w 7"/>
                <a:gd name="T7" fmla="*/ 235 h 252"/>
                <a:gd name="T8" fmla="*/ 7 w 7"/>
                <a:gd name="T9" fmla="*/ 227 h 252"/>
                <a:gd name="T10" fmla="*/ 0 w 7"/>
                <a:gd name="T11" fmla="*/ 220 h 252"/>
                <a:gd name="T12" fmla="*/ 7 w 7"/>
                <a:gd name="T13" fmla="*/ 218 h 252"/>
                <a:gd name="T14" fmla="*/ 7 w 7"/>
                <a:gd name="T15" fmla="*/ 208 h 252"/>
                <a:gd name="T16" fmla="*/ 0 w 7"/>
                <a:gd name="T17" fmla="*/ 212 h 252"/>
                <a:gd name="T18" fmla="*/ 7 w 7"/>
                <a:gd name="T19" fmla="*/ 208 h 252"/>
                <a:gd name="T20" fmla="*/ 0 w 7"/>
                <a:gd name="T21" fmla="*/ 202 h 252"/>
                <a:gd name="T22" fmla="*/ 7 w 7"/>
                <a:gd name="T23" fmla="*/ 202 h 252"/>
                <a:gd name="T24" fmla="*/ 0 w 7"/>
                <a:gd name="T25" fmla="*/ 193 h 252"/>
                <a:gd name="T26" fmla="*/ 7 w 7"/>
                <a:gd name="T27" fmla="*/ 195 h 252"/>
                <a:gd name="T28" fmla="*/ 0 w 7"/>
                <a:gd name="T29" fmla="*/ 193 h 252"/>
                <a:gd name="T30" fmla="*/ 0 w 7"/>
                <a:gd name="T31" fmla="*/ 186 h 252"/>
                <a:gd name="T32" fmla="*/ 7 w 7"/>
                <a:gd name="T33" fmla="*/ 186 h 252"/>
                <a:gd name="T34" fmla="*/ 0 w 7"/>
                <a:gd name="T35" fmla="*/ 174 h 252"/>
                <a:gd name="T36" fmla="*/ 7 w 7"/>
                <a:gd name="T37" fmla="*/ 179 h 252"/>
                <a:gd name="T38" fmla="*/ 0 w 7"/>
                <a:gd name="T39" fmla="*/ 174 h 252"/>
                <a:gd name="T40" fmla="*/ 0 w 7"/>
                <a:gd name="T41" fmla="*/ 163 h 252"/>
                <a:gd name="T42" fmla="*/ 7 w 7"/>
                <a:gd name="T43" fmla="*/ 167 h 252"/>
                <a:gd name="T44" fmla="*/ 0 w 7"/>
                <a:gd name="T45" fmla="*/ 142 h 252"/>
                <a:gd name="T46" fmla="*/ 7 w 7"/>
                <a:gd name="T47" fmla="*/ 153 h 252"/>
                <a:gd name="T48" fmla="*/ 0 w 7"/>
                <a:gd name="T49" fmla="*/ 142 h 252"/>
                <a:gd name="T50" fmla="*/ 0 w 7"/>
                <a:gd name="T51" fmla="*/ 46 h 252"/>
                <a:gd name="T52" fmla="*/ 0 w 7"/>
                <a:gd name="T53" fmla="*/ 88 h 252"/>
                <a:gd name="T54" fmla="*/ 0 w 7"/>
                <a:gd name="T55" fmla="*/ 130 h 252"/>
                <a:gd name="T56" fmla="*/ 3 w 7"/>
                <a:gd name="T57" fmla="*/ 132 h 252"/>
                <a:gd name="T58" fmla="*/ 6 w 7"/>
                <a:gd name="T59" fmla="*/ 128 h 252"/>
                <a:gd name="T60" fmla="*/ 7 w 7"/>
                <a:gd name="T61" fmla="*/ 123 h 252"/>
                <a:gd name="T62" fmla="*/ 7 w 7"/>
                <a:gd name="T63" fmla="*/ 81 h 252"/>
                <a:gd name="T64" fmla="*/ 7 w 7"/>
                <a:gd name="T65" fmla="*/ 21 h 252"/>
                <a:gd name="T66" fmla="*/ 0 w 7"/>
                <a:gd name="T67" fmla="*/ 40 h 252"/>
                <a:gd name="T68" fmla="*/ 7 w 7"/>
                <a:gd name="T69" fmla="*/ 21 h 252"/>
                <a:gd name="T70" fmla="*/ 0 w 7"/>
                <a:gd name="T71" fmla="*/ 1 h 252"/>
                <a:gd name="T72" fmla="*/ 0 w 7"/>
                <a:gd name="T73" fmla="*/ 15 h 252"/>
                <a:gd name="T74" fmla="*/ 7 w 7"/>
                <a:gd name="T75" fmla="*/ 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252">
                  <a:moveTo>
                    <a:pt x="7" y="243"/>
                  </a:moveTo>
                  <a:lnTo>
                    <a:pt x="0" y="252"/>
                  </a:lnTo>
                  <a:lnTo>
                    <a:pt x="2" y="252"/>
                  </a:lnTo>
                  <a:lnTo>
                    <a:pt x="7" y="245"/>
                  </a:lnTo>
                  <a:lnTo>
                    <a:pt x="7" y="243"/>
                  </a:lnTo>
                  <a:close/>
                  <a:moveTo>
                    <a:pt x="7" y="227"/>
                  </a:moveTo>
                  <a:lnTo>
                    <a:pt x="0" y="233"/>
                  </a:lnTo>
                  <a:lnTo>
                    <a:pt x="0" y="235"/>
                  </a:lnTo>
                  <a:lnTo>
                    <a:pt x="7" y="229"/>
                  </a:lnTo>
                  <a:lnTo>
                    <a:pt x="7" y="227"/>
                  </a:lnTo>
                  <a:close/>
                  <a:moveTo>
                    <a:pt x="7" y="217"/>
                  </a:moveTo>
                  <a:lnTo>
                    <a:pt x="0" y="220"/>
                  </a:lnTo>
                  <a:lnTo>
                    <a:pt x="0" y="222"/>
                  </a:lnTo>
                  <a:lnTo>
                    <a:pt x="7" y="218"/>
                  </a:lnTo>
                  <a:lnTo>
                    <a:pt x="7" y="217"/>
                  </a:lnTo>
                  <a:close/>
                  <a:moveTo>
                    <a:pt x="7" y="208"/>
                  </a:moveTo>
                  <a:lnTo>
                    <a:pt x="0" y="210"/>
                  </a:lnTo>
                  <a:lnTo>
                    <a:pt x="0" y="212"/>
                  </a:lnTo>
                  <a:lnTo>
                    <a:pt x="7" y="210"/>
                  </a:lnTo>
                  <a:lnTo>
                    <a:pt x="7" y="208"/>
                  </a:lnTo>
                  <a:close/>
                  <a:moveTo>
                    <a:pt x="7" y="201"/>
                  </a:moveTo>
                  <a:lnTo>
                    <a:pt x="0" y="202"/>
                  </a:lnTo>
                  <a:lnTo>
                    <a:pt x="0" y="203"/>
                  </a:lnTo>
                  <a:lnTo>
                    <a:pt x="7" y="202"/>
                  </a:lnTo>
                  <a:lnTo>
                    <a:pt x="7" y="201"/>
                  </a:lnTo>
                  <a:close/>
                  <a:moveTo>
                    <a:pt x="0" y="193"/>
                  </a:moveTo>
                  <a:lnTo>
                    <a:pt x="0" y="194"/>
                  </a:lnTo>
                  <a:lnTo>
                    <a:pt x="7" y="195"/>
                  </a:lnTo>
                  <a:lnTo>
                    <a:pt x="7" y="194"/>
                  </a:lnTo>
                  <a:lnTo>
                    <a:pt x="0" y="193"/>
                  </a:lnTo>
                  <a:close/>
                  <a:moveTo>
                    <a:pt x="0" y="184"/>
                  </a:moveTo>
                  <a:lnTo>
                    <a:pt x="0" y="186"/>
                  </a:lnTo>
                  <a:lnTo>
                    <a:pt x="7" y="188"/>
                  </a:lnTo>
                  <a:lnTo>
                    <a:pt x="7" y="186"/>
                  </a:lnTo>
                  <a:lnTo>
                    <a:pt x="0" y="184"/>
                  </a:lnTo>
                  <a:close/>
                  <a:moveTo>
                    <a:pt x="0" y="174"/>
                  </a:moveTo>
                  <a:lnTo>
                    <a:pt x="0" y="176"/>
                  </a:lnTo>
                  <a:lnTo>
                    <a:pt x="7" y="179"/>
                  </a:lnTo>
                  <a:lnTo>
                    <a:pt x="7" y="178"/>
                  </a:lnTo>
                  <a:lnTo>
                    <a:pt x="0" y="174"/>
                  </a:lnTo>
                  <a:close/>
                  <a:moveTo>
                    <a:pt x="0" y="161"/>
                  </a:moveTo>
                  <a:lnTo>
                    <a:pt x="0" y="163"/>
                  </a:lnTo>
                  <a:lnTo>
                    <a:pt x="7" y="169"/>
                  </a:lnTo>
                  <a:lnTo>
                    <a:pt x="7" y="167"/>
                  </a:lnTo>
                  <a:lnTo>
                    <a:pt x="0" y="161"/>
                  </a:lnTo>
                  <a:close/>
                  <a:moveTo>
                    <a:pt x="0" y="142"/>
                  </a:moveTo>
                  <a:lnTo>
                    <a:pt x="0" y="144"/>
                  </a:lnTo>
                  <a:lnTo>
                    <a:pt x="7" y="153"/>
                  </a:lnTo>
                  <a:lnTo>
                    <a:pt x="7" y="151"/>
                  </a:lnTo>
                  <a:lnTo>
                    <a:pt x="0" y="142"/>
                  </a:lnTo>
                  <a:close/>
                  <a:moveTo>
                    <a:pt x="7" y="46"/>
                  </a:moveTo>
                  <a:lnTo>
                    <a:pt x="0" y="46"/>
                  </a:lnTo>
                  <a:lnTo>
                    <a:pt x="0" y="81"/>
                  </a:lnTo>
                  <a:lnTo>
                    <a:pt x="0" y="88"/>
                  </a:lnTo>
                  <a:lnTo>
                    <a:pt x="0" y="123"/>
                  </a:lnTo>
                  <a:lnTo>
                    <a:pt x="0" y="130"/>
                  </a:lnTo>
                  <a:lnTo>
                    <a:pt x="1" y="131"/>
                  </a:lnTo>
                  <a:cubicBezTo>
                    <a:pt x="2" y="131"/>
                    <a:pt x="3" y="132"/>
                    <a:pt x="3" y="132"/>
                  </a:cubicBezTo>
                  <a:lnTo>
                    <a:pt x="4" y="131"/>
                  </a:lnTo>
                  <a:cubicBezTo>
                    <a:pt x="6" y="131"/>
                    <a:pt x="6" y="128"/>
                    <a:pt x="6" y="128"/>
                  </a:cubicBezTo>
                  <a:cubicBezTo>
                    <a:pt x="6" y="128"/>
                    <a:pt x="6" y="128"/>
                    <a:pt x="7" y="129"/>
                  </a:cubicBezTo>
                  <a:lnTo>
                    <a:pt x="7" y="123"/>
                  </a:lnTo>
                  <a:lnTo>
                    <a:pt x="7" y="88"/>
                  </a:lnTo>
                  <a:lnTo>
                    <a:pt x="7" y="81"/>
                  </a:lnTo>
                  <a:lnTo>
                    <a:pt x="7" y="46"/>
                  </a:lnTo>
                  <a:close/>
                  <a:moveTo>
                    <a:pt x="7" y="21"/>
                  </a:moveTo>
                  <a:cubicBezTo>
                    <a:pt x="5" y="23"/>
                    <a:pt x="2" y="27"/>
                    <a:pt x="0" y="30"/>
                  </a:cubicBezTo>
                  <a:lnTo>
                    <a:pt x="0" y="40"/>
                  </a:lnTo>
                  <a:lnTo>
                    <a:pt x="7" y="39"/>
                  </a:lnTo>
                  <a:lnTo>
                    <a:pt x="7" y="21"/>
                  </a:lnTo>
                  <a:close/>
                  <a:moveTo>
                    <a:pt x="7" y="0"/>
                  </a:moveTo>
                  <a:lnTo>
                    <a:pt x="0" y="1"/>
                  </a:lnTo>
                  <a:lnTo>
                    <a:pt x="0" y="3"/>
                  </a:lnTo>
                  <a:lnTo>
                    <a:pt x="0" y="15"/>
                  </a:lnTo>
                  <a:lnTo>
                    <a:pt x="7" y="14"/>
                  </a:lnTo>
                  <a:lnTo>
                    <a:pt x="7" y="2"/>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3" name="Freeform 4032">
              <a:extLst>
                <a:ext uri="{FF2B5EF4-FFF2-40B4-BE49-F238E27FC236}">
                  <a16:creationId xmlns:a16="http://schemas.microsoft.com/office/drawing/2014/main" id="{85EF11BD-F41B-443C-A270-22E28B71D6DA}"/>
                </a:ext>
              </a:extLst>
            </p:cNvPr>
            <p:cNvSpPr>
              <a:spLocks/>
            </p:cNvSpPr>
            <p:nvPr/>
          </p:nvSpPr>
          <p:spPr bwMode="auto">
            <a:xfrm>
              <a:off x="5438775" y="7045697"/>
              <a:ext cx="6350" cy="39688"/>
            </a:xfrm>
            <a:custGeom>
              <a:avLst/>
              <a:gdLst>
                <a:gd name="T0" fmla="*/ 4 w 7"/>
                <a:gd name="T1" fmla="*/ 0 h 44"/>
                <a:gd name="T2" fmla="*/ 3 w 7"/>
                <a:gd name="T3" fmla="*/ 0 h 44"/>
                <a:gd name="T4" fmla="*/ 3 w 7"/>
                <a:gd name="T5" fmla="*/ 27 h 44"/>
                <a:gd name="T6" fmla="*/ 0 w 7"/>
                <a:gd name="T7" fmla="*/ 27 h 44"/>
                <a:gd name="T8" fmla="*/ 0 w 7"/>
                <a:gd name="T9" fmla="*/ 34 h 44"/>
                <a:gd name="T10" fmla="*/ 3 w 7"/>
                <a:gd name="T11" fmla="*/ 34 h 44"/>
                <a:gd name="T12" fmla="*/ 3 w 7"/>
                <a:gd name="T13" fmla="*/ 39 h 44"/>
                <a:gd name="T14" fmla="*/ 0 w 7"/>
                <a:gd name="T15" fmla="*/ 39 h 44"/>
                <a:gd name="T16" fmla="*/ 0 w 7"/>
                <a:gd name="T17" fmla="*/ 44 h 44"/>
                <a:gd name="T18" fmla="*/ 7 w 7"/>
                <a:gd name="T19" fmla="*/ 44 h 44"/>
                <a:gd name="T20" fmla="*/ 7 w 7"/>
                <a:gd name="T21" fmla="*/ 39 h 44"/>
                <a:gd name="T22" fmla="*/ 4 w 7"/>
                <a:gd name="T23" fmla="*/ 39 h 44"/>
                <a:gd name="T24" fmla="*/ 4 w 7"/>
                <a:gd name="T25" fmla="*/ 39 h 44"/>
                <a:gd name="T26" fmla="*/ 4 w 7"/>
                <a:gd name="T27" fmla="*/ 34 h 44"/>
                <a:gd name="T28" fmla="*/ 4 w 7"/>
                <a:gd name="T29" fmla="*/ 34 h 44"/>
                <a:gd name="T30" fmla="*/ 7 w 7"/>
                <a:gd name="T31" fmla="*/ 34 h 44"/>
                <a:gd name="T32" fmla="*/ 7 w 7"/>
                <a:gd name="T33" fmla="*/ 27 h 44"/>
                <a:gd name="T34" fmla="*/ 4 w 7"/>
                <a:gd name="T35" fmla="*/ 27 h 44"/>
                <a:gd name="T36" fmla="*/ 4 w 7"/>
                <a:gd name="T37" fmla="*/ 27 h 44"/>
                <a:gd name="T38" fmla="*/ 4 w 7"/>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44">
                  <a:moveTo>
                    <a:pt x="4" y="0"/>
                  </a:moveTo>
                  <a:lnTo>
                    <a:pt x="3" y="0"/>
                  </a:lnTo>
                  <a:lnTo>
                    <a:pt x="3" y="27"/>
                  </a:lnTo>
                  <a:cubicBezTo>
                    <a:pt x="2" y="27"/>
                    <a:pt x="1" y="27"/>
                    <a:pt x="0" y="27"/>
                  </a:cubicBezTo>
                  <a:lnTo>
                    <a:pt x="0" y="34"/>
                  </a:lnTo>
                  <a:cubicBezTo>
                    <a:pt x="1" y="34"/>
                    <a:pt x="2" y="34"/>
                    <a:pt x="3" y="34"/>
                  </a:cubicBezTo>
                  <a:lnTo>
                    <a:pt x="3" y="39"/>
                  </a:lnTo>
                  <a:cubicBezTo>
                    <a:pt x="2" y="39"/>
                    <a:pt x="1" y="39"/>
                    <a:pt x="0" y="39"/>
                  </a:cubicBezTo>
                  <a:lnTo>
                    <a:pt x="0" y="44"/>
                  </a:lnTo>
                  <a:lnTo>
                    <a:pt x="7" y="44"/>
                  </a:lnTo>
                  <a:lnTo>
                    <a:pt x="7" y="39"/>
                  </a:lnTo>
                  <a:cubicBezTo>
                    <a:pt x="6" y="39"/>
                    <a:pt x="5" y="39"/>
                    <a:pt x="4" y="39"/>
                  </a:cubicBezTo>
                  <a:lnTo>
                    <a:pt x="4" y="39"/>
                  </a:lnTo>
                  <a:lnTo>
                    <a:pt x="4" y="34"/>
                  </a:lnTo>
                  <a:lnTo>
                    <a:pt x="4" y="34"/>
                  </a:lnTo>
                  <a:cubicBezTo>
                    <a:pt x="5" y="34"/>
                    <a:pt x="6" y="34"/>
                    <a:pt x="7" y="34"/>
                  </a:cubicBezTo>
                  <a:lnTo>
                    <a:pt x="7" y="27"/>
                  </a:lnTo>
                  <a:cubicBezTo>
                    <a:pt x="6" y="27"/>
                    <a:pt x="5" y="27"/>
                    <a:pt x="4" y="27"/>
                  </a:cubicBezTo>
                  <a:lnTo>
                    <a:pt x="4" y="27"/>
                  </a:lnTo>
                  <a:lnTo>
                    <a:pt x="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4" name="Freeform 4033">
              <a:extLst>
                <a:ext uri="{FF2B5EF4-FFF2-40B4-BE49-F238E27FC236}">
                  <a16:creationId xmlns:a16="http://schemas.microsoft.com/office/drawing/2014/main" id="{9C78D7DD-722F-4D7D-A285-2F398ECB71FC}"/>
                </a:ext>
              </a:extLst>
            </p:cNvPr>
            <p:cNvSpPr>
              <a:spLocks noEditPoints="1"/>
            </p:cNvSpPr>
            <p:nvPr/>
          </p:nvSpPr>
          <p:spPr bwMode="auto">
            <a:xfrm>
              <a:off x="5543550" y="7048872"/>
              <a:ext cx="4763" cy="34925"/>
            </a:xfrm>
            <a:custGeom>
              <a:avLst/>
              <a:gdLst>
                <a:gd name="T0" fmla="*/ 0 w 6"/>
                <a:gd name="T1" fmla="*/ 22 h 40"/>
                <a:gd name="T2" fmla="*/ 0 w 6"/>
                <a:gd name="T3" fmla="*/ 38 h 40"/>
                <a:gd name="T4" fmla="*/ 4 w 6"/>
                <a:gd name="T5" fmla="*/ 40 h 40"/>
                <a:gd name="T6" fmla="*/ 6 w 6"/>
                <a:gd name="T7" fmla="*/ 40 h 40"/>
                <a:gd name="T8" fmla="*/ 6 w 6"/>
                <a:gd name="T9" fmla="*/ 27 h 40"/>
                <a:gd name="T10" fmla="*/ 6 w 6"/>
                <a:gd name="T11" fmla="*/ 27 h 40"/>
                <a:gd name="T12" fmla="*/ 4 w 6"/>
                <a:gd name="T13" fmla="*/ 28 h 40"/>
                <a:gd name="T14" fmla="*/ 0 w 6"/>
                <a:gd name="T15" fmla="*/ 22 h 40"/>
                <a:gd name="T16" fmla="*/ 0 w 6"/>
                <a:gd name="T17" fmla="*/ 0 h 40"/>
                <a:gd name="T18" fmla="*/ 0 w 6"/>
                <a:gd name="T19" fmla="*/ 6 h 40"/>
                <a:gd name="T20" fmla="*/ 6 w 6"/>
                <a:gd name="T21" fmla="*/ 8 h 40"/>
                <a:gd name="T22" fmla="*/ 6 w 6"/>
                <a:gd name="T23" fmla="*/ 3 h 40"/>
                <a:gd name="T24" fmla="*/ 1 w 6"/>
                <a:gd name="T25" fmla="*/ 1 h 40"/>
                <a:gd name="T26" fmla="*/ 0 w 6"/>
                <a:gd name="T2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40">
                  <a:moveTo>
                    <a:pt x="0" y="22"/>
                  </a:moveTo>
                  <a:lnTo>
                    <a:pt x="0" y="38"/>
                  </a:lnTo>
                  <a:cubicBezTo>
                    <a:pt x="1" y="39"/>
                    <a:pt x="2" y="40"/>
                    <a:pt x="4" y="40"/>
                  </a:cubicBezTo>
                  <a:lnTo>
                    <a:pt x="6" y="40"/>
                  </a:lnTo>
                  <a:lnTo>
                    <a:pt x="6" y="27"/>
                  </a:lnTo>
                  <a:cubicBezTo>
                    <a:pt x="6" y="27"/>
                    <a:pt x="6" y="27"/>
                    <a:pt x="6" y="27"/>
                  </a:cubicBezTo>
                  <a:lnTo>
                    <a:pt x="4" y="28"/>
                  </a:lnTo>
                  <a:cubicBezTo>
                    <a:pt x="2" y="26"/>
                    <a:pt x="1" y="24"/>
                    <a:pt x="0" y="22"/>
                  </a:cubicBezTo>
                  <a:close/>
                  <a:moveTo>
                    <a:pt x="0" y="0"/>
                  </a:moveTo>
                  <a:lnTo>
                    <a:pt x="0" y="6"/>
                  </a:lnTo>
                  <a:cubicBezTo>
                    <a:pt x="1" y="6"/>
                    <a:pt x="4" y="7"/>
                    <a:pt x="6" y="8"/>
                  </a:cubicBezTo>
                  <a:lnTo>
                    <a:pt x="6" y="3"/>
                  </a:lnTo>
                  <a:cubicBezTo>
                    <a:pt x="4" y="3"/>
                    <a:pt x="1" y="2"/>
                    <a:pt x="1" y="1"/>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5" name="Freeform 4034">
              <a:extLst>
                <a:ext uri="{FF2B5EF4-FFF2-40B4-BE49-F238E27FC236}">
                  <a16:creationId xmlns:a16="http://schemas.microsoft.com/office/drawing/2014/main" id="{D5DBF6FE-F9AD-499B-B570-B86F7F9F1D72}"/>
                </a:ext>
              </a:extLst>
            </p:cNvPr>
            <p:cNvSpPr>
              <a:spLocks noEditPoints="1"/>
            </p:cNvSpPr>
            <p:nvPr/>
          </p:nvSpPr>
          <p:spPr bwMode="auto">
            <a:xfrm>
              <a:off x="5561013" y="7045697"/>
              <a:ext cx="6350" cy="38100"/>
            </a:xfrm>
            <a:custGeom>
              <a:avLst/>
              <a:gdLst>
                <a:gd name="T0" fmla="*/ 7 w 7"/>
                <a:gd name="T1" fmla="*/ 36 h 42"/>
                <a:gd name="T2" fmla="*/ 1 w 7"/>
                <a:gd name="T3" fmla="*/ 36 h 42"/>
                <a:gd name="T4" fmla="*/ 0 w 7"/>
                <a:gd name="T5" fmla="*/ 36 h 42"/>
                <a:gd name="T6" fmla="*/ 0 w 7"/>
                <a:gd name="T7" fmla="*/ 42 h 42"/>
                <a:gd name="T8" fmla="*/ 7 w 7"/>
                <a:gd name="T9" fmla="*/ 42 h 42"/>
                <a:gd name="T10" fmla="*/ 7 w 7"/>
                <a:gd name="T11" fmla="*/ 36 h 42"/>
                <a:gd name="T12" fmla="*/ 7 w 7"/>
                <a:gd name="T13" fmla="*/ 0 h 42"/>
                <a:gd name="T14" fmla="*/ 0 w 7"/>
                <a:gd name="T15" fmla="*/ 0 h 42"/>
                <a:gd name="T16" fmla="*/ 0 w 7"/>
                <a:gd name="T17" fmla="*/ 0 h 42"/>
                <a:gd name="T18" fmla="*/ 0 w 7"/>
                <a:gd name="T19" fmla="*/ 23 h 42"/>
                <a:gd name="T20" fmla="*/ 1 w 7"/>
                <a:gd name="T21" fmla="*/ 23 h 42"/>
                <a:gd name="T22" fmla="*/ 5 w 7"/>
                <a:gd name="T23" fmla="*/ 22 h 42"/>
                <a:gd name="T24" fmla="*/ 7 w 7"/>
                <a:gd name="T25" fmla="*/ 23 h 42"/>
                <a:gd name="T26" fmla="*/ 7 w 7"/>
                <a:gd name="T27" fmla="*/ 0 h 42"/>
                <a:gd name="T28" fmla="*/ 7 w 7"/>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42">
                  <a:moveTo>
                    <a:pt x="7" y="36"/>
                  </a:moveTo>
                  <a:cubicBezTo>
                    <a:pt x="5" y="36"/>
                    <a:pt x="3" y="36"/>
                    <a:pt x="1" y="36"/>
                  </a:cubicBezTo>
                  <a:cubicBezTo>
                    <a:pt x="1" y="36"/>
                    <a:pt x="0" y="36"/>
                    <a:pt x="0" y="36"/>
                  </a:cubicBezTo>
                  <a:lnTo>
                    <a:pt x="0" y="42"/>
                  </a:lnTo>
                  <a:lnTo>
                    <a:pt x="7" y="42"/>
                  </a:lnTo>
                  <a:lnTo>
                    <a:pt x="7" y="36"/>
                  </a:lnTo>
                  <a:close/>
                  <a:moveTo>
                    <a:pt x="7" y="0"/>
                  </a:moveTo>
                  <a:lnTo>
                    <a:pt x="0" y="0"/>
                  </a:lnTo>
                  <a:lnTo>
                    <a:pt x="0" y="0"/>
                  </a:lnTo>
                  <a:lnTo>
                    <a:pt x="0" y="23"/>
                  </a:lnTo>
                  <a:lnTo>
                    <a:pt x="1" y="23"/>
                  </a:lnTo>
                  <a:cubicBezTo>
                    <a:pt x="2" y="23"/>
                    <a:pt x="4" y="22"/>
                    <a:pt x="5" y="22"/>
                  </a:cubicBezTo>
                  <a:lnTo>
                    <a:pt x="7" y="23"/>
                  </a:lnTo>
                  <a:lnTo>
                    <a:pt x="7" y="0"/>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6" name="Freeform 4035">
              <a:extLst>
                <a:ext uri="{FF2B5EF4-FFF2-40B4-BE49-F238E27FC236}">
                  <a16:creationId xmlns:a16="http://schemas.microsoft.com/office/drawing/2014/main" id="{41F097B5-B16A-4E70-9805-10A87109BC33}"/>
                </a:ext>
              </a:extLst>
            </p:cNvPr>
            <p:cNvSpPr>
              <a:spLocks/>
            </p:cNvSpPr>
            <p:nvPr/>
          </p:nvSpPr>
          <p:spPr bwMode="auto">
            <a:xfrm>
              <a:off x="5661025" y="7042522"/>
              <a:ext cx="6350" cy="4763"/>
            </a:xfrm>
            <a:custGeom>
              <a:avLst/>
              <a:gdLst>
                <a:gd name="T0" fmla="*/ 7 w 7"/>
                <a:gd name="T1" fmla="*/ 0 h 5"/>
                <a:gd name="T2" fmla="*/ 0 w 7"/>
                <a:gd name="T3" fmla="*/ 0 h 5"/>
                <a:gd name="T4" fmla="*/ 0 w 7"/>
                <a:gd name="T5" fmla="*/ 3 h 5"/>
                <a:gd name="T6" fmla="*/ 0 w 7"/>
                <a:gd name="T7" fmla="*/ 5 h 5"/>
                <a:gd name="T8" fmla="*/ 7 w 7"/>
                <a:gd name="T9" fmla="*/ 3 h 5"/>
                <a:gd name="T10" fmla="*/ 7 w 7"/>
                <a:gd name="T11" fmla="*/ 2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lnTo>
                    <a:pt x="0" y="0"/>
                  </a:lnTo>
                  <a:lnTo>
                    <a:pt x="0" y="3"/>
                  </a:lnTo>
                  <a:lnTo>
                    <a:pt x="0" y="5"/>
                  </a:lnTo>
                  <a:cubicBezTo>
                    <a:pt x="2" y="4"/>
                    <a:pt x="5" y="3"/>
                    <a:pt x="7" y="3"/>
                  </a:cubicBezTo>
                  <a:lnTo>
                    <a:pt x="7" y="2"/>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7" name="Freeform 4036">
              <a:extLst>
                <a:ext uri="{FF2B5EF4-FFF2-40B4-BE49-F238E27FC236}">
                  <a16:creationId xmlns:a16="http://schemas.microsoft.com/office/drawing/2014/main" id="{42B9752A-FBC0-40E2-8680-EED5813E5DB2}"/>
                </a:ext>
              </a:extLst>
            </p:cNvPr>
            <p:cNvSpPr>
              <a:spLocks noEditPoints="1"/>
            </p:cNvSpPr>
            <p:nvPr/>
          </p:nvSpPr>
          <p:spPr bwMode="auto">
            <a:xfrm>
              <a:off x="5402263" y="6848847"/>
              <a:ext cx="134938" cy="12700"/>
            </a:xfrm>
            <a:custGeom>
              <a:avLst/>
              <a:gdLst>
                <a:gd name="T0" fmla="*/ 41 w 149"/>
                <a:gd name="T1" fmla="*/ 6 h 15"/>
                <a:gd name="T2" fmla="*/ 40 w 149"/>
                <a:gd name="T3" fmla="*/ 6 h 15"/>
                <a:gd name="T4" fmla="*/ 29 w 149"/>
                <a:gd name="T5" fmla="*/ 7 h 15"/>
                <a:gd name="T6" fmla="*/ 22 w 149"/>
                <a:gd name="T7" fmla="*/ 7 h 15"/>
                <a:gd name="T8" fmla="*/ 10 w 149"/>
                <a:gd name="T9" fmla="*/ 8 h 15"/>
                <a:gd name="T10" fmla="*/ 3 w 149"/>
                <a:gd name="T11" fmla="*/ 9 h 15"/>
                <a:gd name="T12" fmla="*/ 1 w 149"/>
                <a:gd name="T13" fmla="*/ 9 h 15"/>
                <a:gd name="T14" fmla="*/ 0 w 149"/>
                <a:gd name="T15" fmla="*/ 15 h 15"/>
                <a:gd name="T16" fmla="*/ 3 w 149"/>
                <a:gd name="T17" fmla="*/ 15 h 15"/>
                <a:gd name="T18" fmla="*/ 10 w 149"/>
                <a:gd name="T19" fmla="*/ 15 h 15"/>
                <a:gd name="T20" fmla="*/ 22 w 149"/>
                <a:gd name="T21" fmla="*/ 14 h 15"/>
                <a:gd name="T22" fmla="*/ 29 w 149"/>
                <a:gd name="T23" fmla="*/ 14 h 15"/>
                <a:gd name="T24" fmla="*/ 36 w 149"/>
                <a:gd name="T25" fmla="*/ 13 h 15"/>
                <a:gd name="T26" fmla="*/ 37 w 149"/>
                <a:gd name="T27" fmla="*/ 12 h 15"/>
                <a:gd name="T28" fmla="*/ 41 w 149"/>
                <a:gd name="T29" fmla="*/ 6 h 15"/>
                <a:gd name="T30" fmla="*/ 148 w 149"/>
                <a:gd name="T31" fmla="*/ 0 h 15"/>
                <a:gd name="T32" fmla="*/ 124 w 149"/>
                <a:gd name="T33" fmla="*/ 2 h 15"/>
                <a:gd name="T34" fmla="*/ 117 w 149"/>
                <a:gd name="T35" fmla="*/ 2 h 15"/>
                <a:gd name="T36" fmla="*/ 93 w 149"/>
                <a:gd name="T37" fmla="*/ 3 h 15"/>
                <a:gd name="T38" fmla="*/ 86 w 149"/>
                <a:gd name="T39" fmla="*/ 4 h 15"/>
                <a:gd name="T40" fmla="*/ 68 w 149"/>
                <a:gd name="T41" fmla="*/ 5 h 15"/>
                <a:gd name="T42" fmla="*/ 61 w 149"/>
                <a:gd name="T43" fmla="*/ 5 h 15"/>
                <a:gd name="T44" fmla="*/ 47 w 149"/>
                <a:gd name="T45" fmla="*/ 6 h 15"/>
                <a:gd name="T46" fmla="*/ 44 w 149"/>
                <a:gd name="T47" fmla="*/ 6 h 15"/>
                <a:gd name="T48" fmla="*/ 42 w 149"/>
                <a:gd name="T49" fmla="*/ 6 h 15"/>
                <a:gd name="T50" fmla="*/ 42 w 149"/>
                <a:gd name="T51" fmla="*/ 13 h 15"/>
                <a:gd name="T52" fmla="*/ 44 w 149"/>
                <a:gd name="T53" fmla="*/ 13 h 15"/>
                <a:gd name="T54" fmla="*/ 47 w 149"/>
                <a:gd name="T55" fmla="*/ 13 h 15"/>
                <a:gd name="T56" fmla="*/ 61 w 149"/>
                <a:gd name="T57" fmla="*/ 12 h 15"/>
                <a:gd name="T58" fmla="*/ 68 w 149"/>
                <a:gd name="T59" fmla="*/ 11 h 15"/>
                <a:gd name="T60" fmla="*/ 86 w 149"/>
                <a:gd name="T61" fmla="*/ 10 h 15"/>
                <a:gd name="T62" fmla="*/ 93 w 149"/>
                <a:gd name="T63" fmla="*/ 10 h 15"/>
                <a:gd name="T64" fmla="*/ 117 w 149"/>
                <a:gd name="T65" fmla="*/ 9 h 15"/>
                <a:gd name="T66" fmla="*/ 124 w 149"/>
                <a:gd name="T67" fmla="*/ 8 h 15"/>
                <a:gd name="T68" fmla="*/ 149 w 149"/>
                <a:gd name="T69" fmla="*/ 7 h 15"/>
                <a:gd name="T70" fmla="*/ 148 w 149"/>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 h="15">
                  <a:moveTo>
                    <a:pt x="41" y="6"/>
                  </a:moveTo>
                  <a:lnTo>
                    <a:pt x="40" y="6"/>
                  </a:lnTo>
                  <a:lnTo>
                    <a:pt x="29" y="7"/>
                  </a:lnTo>
                  <a:lnTo>
                    <a:pt x="22" y="7"/>
                  </a:lnTo>
                  <a:lnTo>
                    <a:pt x="10" y="8"/>
                  </a:lnTo>
                  <a:lnTo>
                    <a:pt x="3" y="9"/>
                  </a:lnTo>
                  <a:lnTo>
                    <a:pt x="1" y="9"/>
                  </a:lnTo>
                  <a:cubicBezTo>
                    <a:pt x="0" y="11"/>
                    <a:pt x="0" y="13"/>
                    <a:pt x="0" y="15"/>
                  </a:cubicBezTo>
                  <a:lnTo>
                    <a:pt x="3" y="15"/>
                  </a:lnTo>
                  <a:lnTo>
                    <a:pt x="10" y="15"/>
                  </a:lnTo>
                  <a:lnTo>
                    <a:pt x="22" y="14"/>
                  </a:lnTo>
                  <a:lnTo>
                    <a:pt x="29" y="14"/>
                  </a:lnTo>
                  <a:lnTo>
                    <a:pt x="36" y="13"/>
                  </a:lnTo>
                  <a:cubicBezTo>
                    <a:pt x="36" y="13"/>
                    <a:pt x="37" y="12"/>
                    <a:pt x="37" y="12"/>
                  </a:cubicBezTo>
                  <a:cubicBezTo>
                    <a:pt x="37" y="11"/>
                    <a:pt x="39" y="9"/>
                    <a:pt x="41" y="6"/>
                  </a:cubicBezTo>
                  <a:close/>
                  <a:moveTo>
                    <a:pt x="148" y="0"/>
                  </a:moveTo>
                  <a:lnTo>
                    <a:pt x="124" y="2"/>
                  </a:lnTo>
                  <a:lnTo>
                    <a:pt x="117" y="2"/>
                  </a:lnTo>
                  <a:lnTo>
                    <a:pt x="93" y="3"/>
                  </a:lnTo>
                  <a:lnTo>
                    <a:pt x="86" y="4"/>
                  </a:lnTo>
                  <a:lnTo>
                    <a:pt x="68" y="5"/>
                  </a:lnTo>
                  <a:lnTo>
                    <a:pt x="61" y="5"/>
                  </a:lnTo>
                  <a:lnTo>
                    <a:pt x="47" y="6"/>
                  </a:lnTo>
                  <a:lnTo>
                    <a:pt x="44" y="6"/>
                  </a:lnTo>
                  <a:lnTo>
                    <a:pt x="42" y="6"/>
                  </a:lnTo>
                  <a:lnTo>
                    <a:pt x="42" y="13"/>
                  </a:lnTo>
                  <a:lnTo>
                    <a:pt x="44" y="13"/>
                  </a:lnTo>
                  <a:lnTo>
                    <a:pt x="47" y="13"/>
                  </a:lnTo>
                  <a:lnTo>
                    <a:pt x="61" y="12"/>
                  </a:lnTo>
                  <a:lnTo>
                    <a:pt x="68" y="11"/>
                  </a:lnTo>
                  <a:lnTo>
                    <a:pt x="86" y="10"/>
                  </a:lnTo>
                  <a:lnTo>
                    <a:pt x="93" y="10"/>
                  </a:lnTo>
                  <a:lnTo>
                    <a:pt x="117" y="9"/>
                  </a:lnTo>
                  <a:lnTo>
                    <a:pt x="124" y="8"/>
                  </a:lnTo>
                  <a:lnTo>
                    <a:pt x="149" y="7"/>
                  </a:lnTo>
                  <a:cubicBezTo>
                    <a:pt x="149" y="5"/>
                    <a:pt x="148" y="3"/>
                    <a:pt x="14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8" name="Freeform 4037">
              <a:extLst>
                <a:ext uri="{FF2B5EF4-FFF2-40B4-BE49-F238E27FC236}">
                  <a16:creationId xmlns:a16="http://schemas.microsoft.com/office/drawing/2014/main" id="{155E0660-EE7F-452C-B519-89A9E2B83B11}"/>
                </a:ext>
              </a:extLst>
            </p:cNvPr>
            <p:cNvSpPr>
              <a:spLocks noEditPoints="1"/>
            </p:cNvSpPr>
            <p:nvPr/>
          </p:nvSpPr>
          <p:spPr bwMode="auto">
            <a:xfrm>
              <a:off x="5419725" y="7083797"/>
              <a:ext cx="158750" cy="4763"/>
            </a:xfrm>
            <a:custGeom>
              <a:avLst/>
              <a:gdLst>
                <a:gd name="T0" fmla="*/ 52 w 176"/>
                <a:gd name="T1" fmla="*/ 1 h 5"/>
                <a:gd name="T2" fmla="*/ 28 w 176"/>
                <a:gd name="T3" fmla="*/ 1 h 5"/>
                <a:gd name="T4" fmla="*/ 21 w 176"/>
                <a:gd name="T5" fmla="*/ 1 h 5"/>
                <a:gd name="T6" fmla="*/ 0 w 176"/>
                <a:gd name="T7" fmla="*/ 2 h 5"/>
                <a:gd name="T8" fmla="*/ 25 w 176"/>
                <a:gd name="T9" fmla="*/ 5 h 5"/>
                <a:gd name="T10" fmla="*/ 52 w 176"/>
                <a:gd name="T11" fmla="*/ 1 h 5"/>
                <a:gd name="T12" fmla="*/ 176 w 176"/>
                <a:gd name="T13" fmla="*/ 0 h 5"/>
                <a:gd name="T14" fmla="*/ 164 w 176"/>
                <a:gd name="T15" fmla="*/ 0 h 5"/>
                <a:gd name="T16" fmla="*/ 157 w 176"/>
                <a:gd name="T17" fmla="*/ 0 h 5"/>
                <a:gd name="T18" fmla="*/ 143 w 176"/>
                <a:gd name="T19" fmla="*/ 0 h 5"/>
                <a:gd name="T20" fmla="*/ 141 w 176"/>
                <a:gd name="T21" fmla="*/ 0 h 5"/>
                <a:gd name="T22" fmla="*/ 158 w 176"/>
                <a:gd name="T23" fmla="*/ 5 h 5"/>
                <a:gd name="T24" fmla="*/ 176 w 176"/>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5">
                  <a:moveTo>
                    <a:pt x="52" y="1"/>
                  </a:moveTo>
                  <a:lnTo>
                    <a:pt x="28" y="1"/>
                  </a:lnTo>
                  <a:lnTo>
                    <a:pt x="21" y="1"/>
                  </a:lnTo>
                  <a:lnTo>
                    <a:pt x="0" y="2"/>
                  </a:lnTo>
                  <a:cubicBezTo>
                    <a:pt x="8" y="4"/>
                    <a:pt x="17" y="5"/>
                    <a:pt x="25" y="5"/>
                  </a:cubicBezTo>
                  <a:cubicBezTo>
                    <a:pt x="35" y="5"/>
                    <a:pt x="44" y="4"/>
                    <a:pt x="52" y="1"/>
                  </a:cubicBezTo>
                  <a:close/>
                  <a:moveTo>
                    <a:pt x="176" y="0"/>
                  </a:moveTo>
                  <a:lnTo>
                    <a:pt x="164" y="0"/>
                  </a:lnTo>
                  <a:lnTo>
                    <a:pt x="157" y="0"/>
                  </a:lnTo>
                  <a:lnTo>
                    <a:pt x="143" y="0"/>
                  </a:lnTo>
                  <a:lnTo>
                    <a:pt x="141" y="0"/>
                  </a:lnTo>
                  <a:cubicBezTo>
                    <a:pt x="146" y="3"/>
                    <a:pt x="152" y="5"/>
                    <a:pt x="158" y="5"/>
                  </a:cubicBezTo>
                  <a:cubicBezTo>
                    <a:pt x="165" y="5"/>
                    <a:pt x="171" y="3"/>
                    <a:pt x="176"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9" name="Freeform 4038">
              <a:extLst>
                <a:ext uri="{FF2B5EF4-FFF2-40B4-BE49-F238E27FC236}">
                  <a16:creationId xmlns:a16="http://schemas.microsoft.com/office/drawing/2014/main" id="{E1A9409D-45C7-4BF2-8CC6-F7283A6A2372}"/>
                </a:ext>
              </a:extLst>
            </p:cNvPr>
            <p:cNvSpPr>
              <a:spLocks noEditPoints="1"/>
            </p:cNvSpPr>
            <p:nvPr/>
          </p:nvSpPr>
          <p:spPr bwMode="auto">
            <a:xfrm>
              <a:off x="5854700" y="6478960"/>
              <a:ext cx="446088" cy="622300"/>
            </a:xfrm>
            <a:custGeom>
              <a:avLst/>
              <a:gdLst>
                <a:gd name="T0" fmla="*/ 107 w 495"/>
                <a:gd name="T1" fmla="*/ 689 h 690"/>
                <a:gd name="T2" fmla="*/ 441 w 495"/>
                <a:gd name="T3" fmla="*/ 677 h 690"/>
                <a:gd name="T4" fmla="*/ 431 w 495"/>
                <a:gd name="T5" fmla="*/ 673 h 690"/>
                <a:gd name="T6" fmla="*/ 45 w 495"/>
                <a:gd name="T7" fmla="*/ 669 h 690"/>
                <a:gd name="T8" fmla="*/ 217 w 495"/>
                <a:gd name="T9" fmla="*/ 638 h 690"/>
                <a:gd name="T10" fmla="*/ 138 w 495"/>
                <a:gd name="T11" fmla="*/ 656 h 690"/>
                <a:gd name="T12" fmla="*/ 260 w 495"/>
                <a:gd name="T13" fmla="*/ 621 h 690"/>
                <a:gd name="T14" fmla="*/ 399 w 495"/>
                <a:gd name="T15" fmla="*/ 666 h 690"/>
                <a:gd name="T16" fmla="*/ 113 w 495"/>
                <a:gd name="T17" fmla="*/ 578 h 690"/>
                <a:gd name="T18" fmla="*/ 447 w 495"/>
                <a:gd name="T19" fmla="*/ 574 h 690"/>
                <a:gd name="T20" fmla="*/ 100 w 495"/>
                <a:gd name="T21" fmla="*/ 533 h 690"/>
                <a:gd name="T22" fmla="*/ 148 w 495"/>
                <a:gd name="T23" fmla="*/ 570 h 690"/>
                <a:gd name="T24" fmla="*/ 406 w 495"/>
                <a:gd name="T25" fmla="*/ 557 h 690"/>
                <a:gd name="T26" fmla="*/ 29 w 495"/>
                <a:gd name="T27" fmla="*/ 490 h 690"/>
                <a:gd name="T28" fmla="*/ 99 w 495"/>
                <a:gd name="T29" fmla="*/ 527 h 690"/>
                <a:gd name="T30" fmla="*/ 440 w 495"/>
                <a:gd name="T31" fmla="*/ 511 h 690"/>
                <a:gd name="T32" fmla="*/ 276 w 495"/>
                <a:gd name="T33" fmla="*/ 512 h 690"/>
                <a:gd name="T34" fmla="*/ 354 w 495"/>
                <a:gd name="T35" fmla="*/ 515 h 690"/>
                <a:gd name="T36" fmla="*/ 1 w 495"/>
                <a:gd name="T37" fmla="*/ 473 h 690"/>
                <a:gd name="T38" fmla="*/ 65 w 495"/>
                <a:gd name="T39" fmla="*/ 456 h 690"/>
                <a:gd name="T40" fmla="*/ 148 w 495"/>
                <a:gd name="T41" fmla="*/ 436 h 690"/>
                <a:gd name="T42" fmla="*/ 437 w 495"/>
                <a:gd name="T43" fmla="*/ 421 h 690"/>
                <a:gd name="T44" fmla="*/ 4 w 495"/>
                <a:gd name="T45" fmla="*/ 436 h 690"/>
                <a:gd name="T46" fmla="*/ 148 w 495"/>
                <a:gd name="T47" fmla="*/ 389 h 690"/>
                <a:gd name="T48" fmla="*/ 222 w 495"/>
                <a:gd name="T49" fmla="*/ 386 h 690"/>
                <a:gd name="T50" fmla="*/ 292 w 495"/>
                <a:gd name="T51" fmla="*/ 386 h 690"/>
                <a:gd name="T52" fmla="*/ 20 w 495"/>
                <a:gd name="T53" fmla="*/ 363 h 690"/>
                <a:gd name="T54" fmla="*/ 170 w 495"/>
                <a:gd name="T55" fmla="*/ 338 h 690"/>
                <a:gd name="T56" fmla="*/ 235 w 495"/>
                <a:gd name="T57" fmla="*/ 338 h 690"/>
                <a:gd name="T58" fmla="*/ 248 w 495"/>
                <a:gd name="T59" fmla="*/ 372 h 690"/>
                <a:gd name="T60" fmla="*/ 309 w 495"/>
                <a:gd name="T61" fmla="*/ 339 h 690"/>
                <a:gd name="T62" fmla="*/ 491 w 495"/>
                <a:gd name="T63" fmla="*/ 341 h 690"/>
                <a:gd name="T64" fmla="*/ 42 w 495"/>
                <a:gd name="T65" fmla="*/ 298 h 690"/>
                <a:gd name="T66" fmla="*/ 148 w 495"/>
                <a:gd name="T67" fmla="*/ 290 h 690"/>
                <a:gd name="T68" fmla="*/ 172 w 495"/>
                <a:gd name="T69" fmla="*/ 302 h 690"/>
                <a:gd name="T70" fmla="*/ 437 w 495"/>
                <a:gd name="T71" fmla="*/ 308 h 690"/>
                <a:gd name="T72" fmla="*/ 420 w 495"/>
                <a:gd name="T73" fmla="*/ 264 h 690"/>
                <a:gd name="T74" fmla="*/ 8 w 495"/>
                <a:gd name="T75" fmla="*/ 294 h 690"/>
                <a:gd name="T76" fmla="*/ 106 w 495"/>
                <a:gd name="T77" fmla="*/ 286 h 690"/>
                <a:gd name="T78" fmla="*/ 174 w 495"/>
                <a:gd name="T79" fmla="*/ 238 h 690"/>
                <a:gd name="T80" fmla="*/ 453 w 495"/>
                <a:gd name="T81" fmla="*/ 253 h 690"/>
                <a:gd name="T82" fmla="*/ 469 w 495"/>
                <a:gd name="T83" fmla="*/ 252 h 690"/>
                <a:gd name="T84" fmla="*/ 418 w 495"/>
                <a:gd name="T85" fmla="*/ 258 h 690"/>
                <a:gd name="T86" fmla="*/ 106 w 495"/>
                <a:gd name="T87" fmla="*/ 192 h 690"/>
                <a:gd name="T88" fmla="*/ 205 w 495"/>
                <a:gd name="T89" fmla="*/ 209 h 690"/>
                <a:gd name="T90" fmla="*/ 28 w 495"/>
                <a:gd name="T91" fmla="*/ 166 h 690"/>
                <a:gd name="T92" fmla="*/ 197 w 495"/>
                <a:gd name="T93" fmla="*/ 165 h 690"/>
                <a:gd name="T94" fmla="*/ 336 w 495"/>
                <a:gd name="T95" fmla="*/ 144 h 690"/>
                <a:gd name="T96" fmla="*/ 421 w 495"/>
                <a:gd name="T97" fmla="*/ 143 h 690"/>
                <a:gd name="T98" fmla="*/ 402 w 495"/>
                <a:gd name="T99" fmla="*/ 109 h 690"/>
                <a:gd name="T100" fmla="*/ 56 w 495"/>
                <a:gd name="T101" fmla="*/ 117 h 690"/>
                <a:gd name="T102" fmla="*/ 172 w 495"/>
                <a:gd name="T103" fmla="*/ 119 h 690"/>
                <a:gd name="T104" fmla="*/ 323 w 495"/>
                <a:gd name="T105" fmla="*/ 86 h 690"/>
                <a:gd name="T106" fmla="*/ 56 w 495"/>
                <a:gd name="T107" fmla="*/ 64 h 690"/>
                <a:gd name="T108" fmla="*/ 336 w 495"/>
                <a:gd name="T109" fmla="*/ 58 h 690"/>
                <a:gd name="T110" fmla="*/ 120 w 495"/>
                <a:gd name="T111" fmla="*/ 73 h 690"/>
                <a:gd name="T112" fmla="*/ 85 w 495"/>
                <a:gd name="T113" fmla="*/ 36 h 690"/>
                <a:gd name="T114" fmla="*/ 126 w 495"/>
                <a:gd name="T115" fmla="*/ 30 h 690"/>
                <a:gd name="T116" fmla="*/ 85 w 495"/>
                <a:gd name="T117" fmla="*/ 16 h 690"/>
                <a:gd name="T118" fmla="*/ 106 w 495"/>
                <a:gd name="T119" fmla="*/ 5 h 690"/>
                <a:gd name="T120" fmla="*/ 95 w 495"/>
                <a:gd name="T121"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5" h="690">
                  <a:moveTo>
                    <a:pt x="75" y="676"/>
                  </a:moveTo>
                  <a:lnTo>
                    <a:pt x="41" y="676"/>
                  </a:lnTo>
                  <a:cubicBezTo>
                    <a:pt x="41" y="676"/>
                    <a:pt x="41" y="677"/>
                    <a:pt x="41" y="678"/>
                  </a:cubicBezTo>
                  <a:cubicBezTo>
                    <a:pt x="42" y="681"/>
                    <a:pt x="45" y="683"/>
                    <a:pt x="48" y="683"/>
                  </a:cubicBezTo>
                  <a:cubicBezTo>
                    <a:pt x="49" y="683"/>
                    <a:pt x="50" y="683"/>
                    <a:pt x="52" y="683"/>
                  </a:cubicBezTo>
                  <a:cubicBezTo>
                    <a:pt x="54" y="683"/>
                    <a:pt x="56" y="683"/>
                    <a:pt x="58" y="683"/>
                  </a:cubicBezTo>
                  <a:cubicBezTo>
                    <a:pt x="62" y="682"/>
                    <a:pt x="66" y="681"/>
                    <a:pt x="69" y="680"/>
                  </a:cubicBezTo>
                  <a:cubicBezTo>
                    <a:pt x="71" y="681"/>
                    <a:pt x="73" y="682"/>
                    <a:pt x="75" y="682"/>
                  </a:cubicBezTo>
                  <a:lnTo>
                    <a:pt x="75" y="676"/>
                  </a:lnTo>
                  <a:close/>
                  <a:moveTo>
                    <a:pt x="101" y="675"/>
                  </a:moveTo>
                  <a:lnTo>
                    <a:pt x="81" y="675"/>
                  </a:lnTo>
                  <a:lnTo>
                    <a:pt x="81" y="683"/>
                  </a:lnTo>
                  <a:cubicBezTo>
                    <a:pt x="83" y="683"/>
                    <a:pt x="85" y="683"/>
                    <a:pt x="87" y="683"/>
                  </a:cubicBezTo>
                  <a:cubicBezTo>
                    <a:pt x="91" y="684"/>
                    <a:pt x="94" y="686"/>
                    <a:pt x="97" y="687"/>
                  </a:cubicBezTo>
                  <a:cubicBezTo>
                    <a:pt x="98" y="687"/>
                    <a:pt x="100" y="688"/>
                    <a:pt x="101" y="688"/>
                  </a:cubicBezTo>
                  <a:lnTo>
                    <a:pt x="101" y="675"/>
                  </a:lnTo>
                  <a:close/>
                  <a:moveTo>
                    <a:pt x="136" y="675"/>
                  </a:moveTo>
                  <a:lnTo>
                    <a:pt x="107" y="675"/>
                  </a:lnTo>
                  <a:lnTo>
                    <a:pt x="107" y="689"/>
                  </a:lnTo>
                  <a:cubicBezTo>
                    <a:pt x="108" y="689"/>
                    <a:pt x="109" y="689"/>
                    <a:pt x="109" y="689"/>
                  </a:cubicBezTo>
                  <a:cubicBezTo>
                    <a:pt x="113" y="689"/>
                    <a:pt x="117" y="690"/>
                    <a:pt x="120" y="690"/>
                  </a:cubicBezTo>
                  <a:lnTo>
                    <a:pt x="123" y="690"/>
                  </a:lnTo>
                  <a:cubicBezTo>
                    <a:pt x="124" y="690"/>
                    <a:pt x="126" y="690"/>
                    <a:pt x="128" y="689"/>
                  </a:cubicBezTo>
                  <a:cubicBezTo>
                    <a:pt x="130" y="689"/>
                    <a:pt x="132" y="689"/>
                    <a:pt x="134" y="688"/>
                  </a:cubicBezTo>
                  <a:cubicBezTo>
                    <a:pt x="136" y="687"/>
                    <a:pt x="135" y="686"/>
                    <a:pt x="135" y="684"/>
                  </a:cubicBezTo>
                  <a:cubicBezTo>
                    <a:pt x="135" y="683"/>
                    <a:pt x="136" y="683"/>
                    <a:pt x="136" y="682"/>
                  </a:cubicBezTo>
                  <a:cubicBezTo>
                    <a:pt x="136" y="681"/>
                    <a:pt x="136" y="680"/>
                    <a:pt x="136" y="679"/>
                  </a:cubicBezTo>
                  <a:cubicBezTo>
                    <a:pt x="136" y="678"/>
                    <a:pt x="136" y="676"/>
                    <a:pt x="136" y="675"/>
                  </a:cubicBezTo>
                  <a:close/>
                  <a:moveTo>
                    <a:pt x="437" y="673"/>
                  </a:moveTo>
                  <a:lnTo>
                    <a:pt x="437" y="688"/>
                  </a:lnTo>
                  <a:cubicBezTo>
                    <a:pt x="439" y="688"/>
                    <a:pt x="441" y="688"/>
                    <a:pt x="443" y="688"/>
                  </a:cubicBezTo>
                  <a:cubicBezTo>
                    <a:pt x="444" y="688"/>
                    <a:pt x="446" y="688"/>
                    <a:pt x="448" y="687"/>
                  </a:cubicBezTo>
                  <a:cubicBezTo>
                    <a:pt x="450" y="687"/>
                    <a:pt x="450" y="685"/>
                    <a:pt x="449" y="683"/>
                  </a:cubicBezTo>
                  <a:cubicBezTo>
                    <a:pt x="449" y="683"/>
                    <a:pt x="449" y="682"/>
                    <a:pt x="449" y="681"/>
                  </a:cubicBezTo>
                  <a:lnTo>
                    <a:pt x="449" y="679"/>
                  </a:lnTo>
                  <a:cubicBezTo>
                    <a:pt x="449" y="677"/>
                    <a:pt x="447" y="677"/>
                    <a:pt x="445" y="677"/>
                  </a:cubicBezTo>
                  <a:cubicBezTo>
                    <a:pt x="445" y="677"/>
                    <a:pt x="444" y="677"/>
                    <a:pt x="444" y="677"/>
                  </a:cubicBezTo>
                  <a:cubicBezTo>
                    <a:pt x="443" y="677"/>
                    <a:pt x="442" y="677"/>
                    <a:pt x="441" y="677"/>
                  </a:cubicBezTo>
                  <a:cubicBezTo>
                    <a:pt x="441" y="677"/>
                    <a:pt x="440" y="677"/>
                    <a:pt x="439" y="677"/>
                  </a:cubicBezTo>
                  <a:cubicBezTo>
                    <a:pt x="439" y="677"/>
                    <a:pt x="439" y="677"/>
                    <a:pt x="439" y="677"/>
                  </a:cubicBezTo>
                  <a:cubicBezTo>
                    <a:pt x="440" y="676"/>
                    <a:pt x="440" y="674"/>
                    <a:pt x="441" y="673"/>
                  </a:cubicBezTo>
                  <a:lnTo>
                    <a:pt x="437" y="673"/>
                  </a:lnTo>
                  <a:close/>
                  <a:moveTo>
                    <a:pt x="431" y="673"/>
                  </a:moveTo>
                  <a:lnTo>
                    <a:pt x="387" y="673"/>
                  </a:lnTo>
                  <a:cubicBezTo>
                    <a:pt x="387" y="673"/>
                    <a:pt x="387" y="673"/>
                    <a:pt x="387" y="673"/>
                  </a:cubicBezTo>
                  <a:cubicBezTo>
                    <a:pt x="385" y="674"/>
                    <a:pt x="384" y="674"/>
                    <a:pt x="383" y="674"/>
                  </a:cubicBezTo>
                  <a:cubicBezTo>
                    <a:pt x="381" y="675"/>
                    <a:pt x="379" y="675"/>
                    <a:pt x="379" y="677"/>
                  </a:cubicBezTo>
                  <a:cubicBezTo>
                    <a:pt x="379" y="678"/>
                    <a:pt x="380" y="679"/>
                    <a:pt x="381" y="681"/>
                  </a:cubicBezTo>
                  <a:lnTo>
                    <a:pt x="380" y="681"/>
                  </a:lnTo>
                  <a:cubicBezTo>
                    <a:pt x="379" y="681"/>
                    <a:pt x="379" y="683"/>
                    <a:pt x="380" y="684"/>
                  </a:cubicBezTo>
                  <a:cubicBezTo>
                    <a:pt x="381" y="685"/>
                    <a:pt x="384" y="685"/>
                    <a:pt x="385" y="685"/>
                  </a:cubicBezTo>
                  <a:cubicBezTo>
                    <a:pt x="388" y="685"/>
                    <a:pt x="391" y="686"/>
                    <a:pt x="394" y="686"/>
                  </a:cubicBezTo>
                  <a:cubicBezTo>
                    <a:pt x="398" y="686"/>
                    <a:pt x="402" y="686"/>
                    <a:pt x="405" y="686"/>
                  </a:cubicBezTo>
                  <a:cubicBezTo>
                    <a:pt x="407" y="686"/>
                    <a:pt x="409" y="686"/>
                    <a:pt x="411" y="687"/>
                  </a:cubicBezTo>
                  <a:cubicBezTo>
                    <a:pt x="414" y="687"/>
                    <a:pt x="416" y="687"/>
                    <a:pt x="418" y="687"/>
                  </a:cubicBezTo>
                  <a:cubicBezTo>
                    <a:pt x="422" y="688"/>
                    <a:pt x="426" y="688"/>
                    <a:pt x="431" y="688"/>
                  </a:cubicBezTo>
                  <a:lnTo>
                    <a:pt x="431" y="673"/>
                  </a:lnTo>
                  <a:close/>
                  <a:moveTo>
                    <a:pt x="75" y="624"/>
                  </a:moveTo>
                  <a:lnTo>
                    <a:pt x="60" y="624"/>
                  </a:lnTo>
                  <a:cubicBezTo>
                    <a:pt x="60" y="625"/>
                    <a:pt x="60" y="626"/>
                    <a:pt x="61" y="627"/>
                  </a:cubicBezTo>
                  <a:cubicBezTo>
                    <a:pt x="62" y="628"/>
                    <a:pt x="62" y="630"/>
                    <a:pt x="63" y="631"/>
                  </a:cubicBezTo>
                  <a:cubicBezTo>
                    <a:pt x="64" y="633"/>
                    <a:pt x="65" y="633"/>
                    <a:pt x="65" y="635"/>
                  </a:cubicBezTo>
                  <a:cubicBezTo>
                    <a:pt x="65" y="636"/>
                    <a:pt x="65" y="638"/>
                    <a:pt x="66" y="639"/>
                  </a:cubicBezTo>
                  <a:lnTo>
                    <a:pt x="65" y="639"/>
                  </a:lnTo>
                  <a:cubicBezTo>
                    <a:pt x="63" y="639"/>
                    <a:pt x="62" y="639"/>
                    <a:pt x="61" y="641"/>
                  </a:cubicBezTo>
                  <a:cubicBezTo>
                    <a:pt x="60" y="641"/>
                    <a:pt x="59" y="642"/>
                    <a:pt x="60" y="643"/>
                  </a:cubicBezTo>
                  <a:cubicBezTo>
                    <a:pt x="60" y="644"/>
                    <a:pt x="62" y="643"/>
                    <a:pt x="61" y="645"/>
                  </a:cubicBezTo>
                  <a:cubicBezTo>
                    <a:pt x="61" y="647"/>
                    <a:pt x="58" y="649"/>
                    <a:pt x="58" y="651"/>
                  </a:cubicBezTo>
                  <a:lnTo>
                    <a:pt x="59" y="651"/>
                  </a:lnTo>
                  <a:lnTo>
                    <a:pt x="58" y="653"/>
                  </a:lnTo>
                  <a:lnTo>
                    <a:pt x="56" y="655"/>
                  </a:lnTo>
                  <a:cubicBezTo>
                    <a:pt x="54" y="656"/>
                    <a:pt x="53" y="657"/>
                    <a:pt x="52" y="658"/>
                  </a:cubicBezTo>
                  <a:cubicBezTo>
                    <a:pt x="52" y="659"/>
                    <a:pt x="51" y="660"/>
                    <a:pt x="51" y="661"/>
                  </a:cubicBezTo>
                  <a:lnTo>
                    <a:pt x="51" y="661"/>
                  </a:lnTo>
                  <a:cubicBezTo>
                    <a:pt x="50" y="663"/>
                    <a:pt x="49" y="664"/>
                    <a:pt x="48" y="666"/>
                  </a:cubicBezTo>
                  <a:cubicBezTo>
                    <a:pt x="48" y="667"/>
                    <a:pt x="45" y="667"/>
                    <a:pt x="45" y="669"/>
                  </a:cubicBezTo>
                  <a:lnTo>
                    <a:pt x="75" y="669"/>
                  </a:lnTo>
                  <a:lnTo>
                    <a:pt x="75" y="624"/>
                  </a:lnTo>
                  <a:close/>
                  <a:moveTo>
                    <a:pt x="101" y="623"/>
                  </a:moveTo>
                  <a:lnTo>
                    <a:pt x="81" y="624"/>
                  </a:lnTo>
                  <a:lnTo>
                    <a:pt x="81" y="669"/>
                  </a:lnTo>
                  <a:lnTo>
                    <a:pt x="101" y="669"/>
                  </a:lnTo>
                  <a:lnTo>
                    <a:pt x="101" y="623"/>
                  </a:lnTo>
                  <a:close/>
                  <a:moveTo>
                    <a:pt x="254" y="623"/>
                  </a:moveTo>
                  <a:cubicBezTo>
                    <a:pt x="254" y="623"/>
                    <a:pt x="253" y="623"/>
                    <a:pt x="253" y="624"/>
                  </a:cubicBezTo>
                  <a:cubicBezTo>
                    <a:pt x="251" y="625"/>
                    <a:pt x="249" y="626"/>
                    <a:pt x="247" y="627"/>
                  </a:cubicBezTo>
                  <a:cubicBezTo>
                    <a:pt x="244" y="628"/>
                    <a:pt x="241" y="629"/>
                    <a:pt x="239" y="631"/>
                  </a:cubicBezTo>
                  <a:cubicBezTo>
                    <a:pt x="236" y="632"/>
                    <a:pt x="234" y="634"/>
                    <a:pt x="231" y="635"/>
                  </a:cubicBezTo>
                  <a:cubicBezTo>
                    <a:pt x="230" y="636"/>
                    <a:pt x="229" y="636"/>
                    <a:pt x="229" y="636"/>
                  </a:cubicBezTo>
                  <a:cubicBezTo>
                    <a:pt x="228" y="636"/>
                    <a:pt x="228" y="636"/>
                    <a:pt x="227" y="636"/>
                  </a:cubicBezTo>
                  <a:cubicBezTo>
                    <a:pt x="226" y="636"/>
                    <a:pt x="225" y="635"/>
                    <a:pt x="224" y="635"/>
                  </a:cubicBezTo>
                  <a:cubicBezTo>
                    <a:pt x="224" y="635"/>
                    <a:pt x="224" y="635"/>
                    <a:pt x="223" y="635"/>
                  </a:cubicBezTo>
                  <a:lnTo>
                    <a:pt x="222" y="636"/>
                  </a:lnTo>
                  <a:lnTo>
                    <a:pt x="220" y="636"/>
                  </a:lnTo>
                  <a:cubicBezTo>
                    <a:pt x="218" y="636"/>
                    <a:pt x="218" y="638"/>
                    <a:pt x="217" y="638"/>
                  </a:cubicBezTo>
                  <a:cubicBezTo>
                    <a:pt x="216" y="639"/>
                    <a:pt x="215" y="639"/>
                    <a:pt x="214" y="640"/>
                  </a:cubicBezTo>
                  <a:lnTo>
                    <a:pt x="214" y="640"/>
                  </a:lnTo>
                  <a:lnTo>
                    <a:pt x="213" y="640"/>
                  </a:lnTo>
                  <a:cubicBezTo>
                    <a:pt x="210" y="640"/>
                    <a:pt x="209" y="642"/>
                    <a:pt x="209" y="646"/>
                  </a:cubicBezTo>
                  <a:cubicBezTo>
                    <a:pt x="209" y="647"/>
                    <a:pt x="210" y="648"/>
                    <a:pt x="211" y="649"/>
                  </a:cubicBezTo>
                  <a:cubicBezTo>
                    <a:pt x="212" y="650"/>
                    <a:pt x="213" y="651"/>
                    <a:pt x="214" y="652"/>
                  </a:cubicBezTo>
                  <a:cubicBezTo>
                    <a:pt x="217" y="654"/>
                    <a:pt x="219" y="655"/>
                    <a:pt x="222" y="656"/>
                  </a:cubicBezTo>
                  <a:cubicBezTo>
                    <a:pt x="227" y="658"/>
                    <a:pt x="233" y="659"/>
                    <a:pt x="238" y="660"/>
                  </a:cubicBezTo>
                  <a:cubicBezTo>
                    <a:pt x="241" y="661"/>
                    <a:pt x="244" y="662"/>
                    <a:pt x="246" y="663"/>
                  </a:cubicBezTo>
                  <a:cubicBezTo>
                    <a:pt x="249" y="664"/>
                    <a:pt x="251" y="665"/>
                    <a:pt x="254" y="666"/>
                  </a:cubicBezTo>
                  <a:lnTo>
                    <a:pt x="254" y="623"/>
                  </a:lnTo>
                  <a:close/>
                  <a:moveTo>
                    <a:pt x="147" y="623"/>
                  </a:moveTo>
                  <a:lnTo>
                    <a:pt x="107" y="623"/>
                  </a:lnTo>
                  <a:lnTo>
                    <a:pt x="107" y="669"/>
                  </a:lnTo>
                  <a:lnTo>
                    <a:pt x="138" y="668"/>
                  </a:lnTo>
                  <a:cubicBezTo>
                    <a:pt x="137" y="667"/>
                    <a:pt x="137" y="667"/>
                    <a:pt x="137" y="665"/>
                  </a:cubicBezTo>
                  <a:cubicBezTo>
                    <a:pt x="137" y="663"/>
                    <a:pt x="140" y="663"/>
                    <a:pt x="139" y="661"/>
                  </a:cubicBezTo>
                  <a:cubicBezTo>
                    <a:pt x="138" y="660"/>
                    <a:pt x="138" y="659"/>
                    <a:pt x="138" y="658"/>
                  </a:cubicBezTo>
                  <a:cubicBezTo>
                    <a:pt x="138" y="657"/>
                    <a:pt x="139" y="657"/>
                    <a:pt x="138" y="656"/>
                  </a:cubicBezTo>
                  <a:cubicBezTo>
                    <a:pt x="138" y="655"/>
                    <a:pt x="137" y="655"/>
                    <a:pt x="138" y="653"/>
                  </a:cubicBezTo>
                  <a:lnTo>
                    <a:pt x="139" y="653"/>
                  </a:lnTo>
                  <a:cubicBezTo>
                    <a:pt x="140" y="653"/>
                    <a:pt x="141" y="653"/>
                    <a:pt x="141" y="653"/>
                  </a:cubicBezTo>
                  <a:cubicBezTo>
                    <a:pt x="142" y="653"/>
                    <a:pt x="143" y="653"/>
                    <a:pt x="144" y="652"/>
                  </a:cubicBezTo>
                  <a:lnTo>
                    <a:pt x="145" y="650"/>
                  </a:lnTo>
                  <a:cubicBezTo>
                    <a:pt x="146" y="650"/>
                    <a:pt x="147" y="649"/>
                    <a:pt x="148" y="649"/>
                  </a:cubicBezTo>
                  <a:cubicBezTo>
                    <a:pt x="150" y="648"/>
                    <a:pt x="149" y="646"/>
                    <a:pt x="149" y="644"/>
                  </a:cubicBezTo>
                  <a:cubicBezTo>
                    <a:pt x="149" y="643"/>
                    <a:pt x="150" y="642"/>
                    <a:pt x="150" y="641"/>
                  </a:cubicBezTo>
                  <a:cubicBezTo>
                    <a:pt x="150" y="640"/>
                    <a:pt x="149" y="640"/>
                    <a:pt x="149" y="639"/>
                  </a:cubicBezTo>
                  <a:cubicBezTo>
                    <a:pt x="149" y="638"/>
                    <a:pt x="150" y="637"/>
                    <a:pt x="149" y="636"/>
                  </a:cubicBezTo>
                  <a:lnTo>
                    <a:pt x="149" y="635"/>
                  </a:lnTo>
                  <a:lnTo>
                    <a:pt x="149" y="634"/>
                  </a:lnTo>
                  <a:cubicBezTo>
                    <a:pt x="149" y="633"/>
                    <a:pt x="148" y="633"/>
                    <a:pt x="148" y="632"/>
                  </a:cubicBezTo>
                  <a:cubicBezTo>
                    <a:pt x="147" y="631"/>
                    <a:pt x="147" y="631"/>
                    <a:pt x="146" y="631"/>
                  </a:cubicBezTo>
                  <a:cubicBezTo>
                    <a:pt x="146" y="631"/>
                    <a:pt x="146" y="631"/>
                    <a:pt x="146" y="631"/>
                  </a:cubicBezTo>
                  <a:cubicBezTo>
                    <a:pt x="146" y="630"/>
                    <a:pt x="146" y="628"/>
                    <a:pt x="147" y="627"/>
                  </a:cubicBezTo>
                  <a:cubicBezTo>
                    <a:pt x="147" y="625"/>
                    <a:pt x="147" y="624"/>
                    <a:pt x="147" y="623"/>
                  </a:cubicBezTo>
                  <a:close/>
                  <a:moveTo>
                    <a:pt x="284" y="621"/>
                  </a:moveTo>
                  <a:lnTo>
                    <a:pt x="260" y="621"/>
                  </a:lnTo>
                  <a:lnTo>
                    <a:pt x="260" y="667"/>
                  </a:lnTo>
                  <a:lnTo>
                    <a:pt x="280" y="667"/>
                  </a:lnTo>
                  <a:cubicBezTo>
                    <a:pt x="280" y="667"/>
                    <a:pt x="280" y="667"/>
                    <a:pt x="280" y="667"/>
                  </a:cubicBezTo>
                  <a:cubicBezTo>
                    <a:pt x="280" y="665"/>
                    <a:pt x="281" y="664"/>
                    <a:pt x="282" y="663"/>
                  </a:cubicBezTo>
                  <a:cubicBezTo>
                    <a:pt x="282" y="662"/>
                    <a:pt x="283" y="661"/>
                    <a:pt x="281" y="660"/>
                  </a:cubicBezTo>
                  <a:cubicBezTo>
                    <a:pt x="280" y="659"/>
                    <a:pt x="279" y="659"/>
                    <a:pt x="278" y="659"/>
                  </a:cubicBezTo>
                  <a:cubicBezTo>
                    <a:pt x="279" y="655"/>
                    <a:pt x="279" y="650"/>
                    <a:pt x="279" y="647"/>
                  </a:cubicBezTo>
                  <a:cubicBezTo>
                    <a:pt x="279" y="637"/>
                    <a:pt x="282" y="630"/>
                    <a:pt x="284" y="621"/>
                  </a:cubicBezTo>
                  <a:close/>
                  <a:moveTo>
                    <a:pt x="437" y="620"/>
                  </a:moveTo>
                  <a:lnTo>
                    <a:pt x="437" y="666"/>
                  </a:lnTo>
                  <a:lnTo>
                    <a:pt x="440" y="666"/>
                  </a:lnTo>
                  <a:cubicBezTo>
                    <a:pt x="439" y="661"/>
                    <a:pt x="438" y="656"/>
                    <a:pt x="437" y="651"/>
                  </a:cubicBezTo>
                  <a:cubicBezTo>
                    <a:pt x="437" y="644"/>
                    <a:pt x="438" y="637"/>
                    <a:pt x="439" y="630"/>
                  </a:cubicBezTo>
                  <a:cubicBezTo>
                    <a:pt x="440" y="627"/>
                    <a:pt x="440" y="624"/>
                    <a:pt x="441" y="621"/>
                  </a:cubicBezTo>
                  <a:lnTo>
                    <a:pt x="437" y="620"/>
                  </a:lnTo>
                  <a:close/>
                  <a:moveTo>
                    <a:pt x="431" y="620"/>
                  </a:moveTo>
                  <a:lnTo>
                    <a:pt x="414" y="620"/>
                  </a:lnTo>
                  <a:cubicBezTo>
                    <a:pt x="414" y="632"/>
                    <a:pt x="412" y="642"/>
                    <a:pt x="409" y="653"/>
                  </a:cubicBezTo>
                  <a:cubicBezTo>
                    <a:pt x="406" y="658"/>
                    <a:pt x="403" y="662"/>
                    <a:pt x="399" y="666"/>
                  </a:cubicBezTo>
                  <a:lnTo>
                    <a:pt x="431" y="666"/>
                  </a:lnTo>
                  <a:lnTo>
                    <a:pt x="431" y="620"/>
                  </a:lnTo>
                  <a:close/>
                  <a:moveTo>
                    <a:pt x="67" y="579"/>
                  </a:moveTo>
                  <a:cubicBezTo>
                    <a:pt x="57" y="579"/>
                    <a:pt x="46" y="579"/>
                    <a:pt x="36" y="579"/>
                  </a:cubicBezTo>
                  <a:lnTo>
                    <a:pt x="36" y="582"/>
                  </a:lnTo>
                  <a:cubicBezTo>
                    <a:pt x="36" y="583"/>
                    <a:pt x="36" y="583"/>
                    <a:pt x="37" y="584"/>
                  </a:cubicBezTo>
                  <a:cubicBezTo>
                    <a:pt x="39" y="592"/>
                    <a:pt x="43" y="599"/>
                    <a:pt x="45" y="607"/>
                  </a:cubicBezTo>
                  <a:cubicBezTo>
                    <a:pt x="47" y="610"/>
                    <a:pt x="48" y="614"/>
                    <a:pt x="51" y="616"/>
                  </a:cubicBezTo>
                  <a:cubicBezTo>
                    <a:pt x="52" y="617"/>
                    <a:pt x="53" y="617"/>
                    <a:pt x="54" y="618"/>
                  </a:cubicBezTo>
                  <a:lnTo>
                    <a:pt x="67" y="617"/>
                  </a:lnTo>
                  <a:lnTo>
                    <a:pt x="67" y="579"/>
                  </a:lnTo>
                  <a:close/>
                  <a:moveTo>
                    <a:pt x="106" y="578"/>
                  </a:moveTo>
                  <a:cubicBezTo>
                    <a:pt x="104" y="578"/>
                    <a:pt x="101" y="578"/>
                    <a:pt x="99" y="578"/>
                  </a:cubicBezTo>
                  <a:cubicBezTo>
                    <a:pt x="91" y="578"/>
                    <a:pt x="82" y="578"/>
                    <a:pt x="73" y="578"/>
                  </a:cubicBezTo>
                  <a:lnTo>
                    <a:pt x="73" y="617"/>
                  </a:lnTo>
                  <a:lnTo>
                    <a:pt x="106" y="617"/>
                  </a:lnTo>
                  <a:lnTo>
                    <a:pt x="106" y="578"/>
                  </a:lnTo>
                  <a:close/>
                  <a:moveTo>
                    <a:pt x="148" y="577"/>
                  </a:moveTo>
                  <a:cubicBezTo>
                    <a:pt x="138" y="577"/>
                    <a:pt x="126" y="577"/>
                    <a:pt x="113" y="578"/>
                  </a:cubicBezTo>
                  <a:lnTo>
                    <a:pt x="113" y="617"/>
                  </a:lnTo>
                  <a:lnTo>
                    <a:pt x="148" y="616"/>
                  </a:lnTo>
                  <a:lnTo>
                    <a:pt x="148" y="615"/>
                  </a:lnTo>
                  <a:lnTo>
                    <a:pt x="148" y="577"/>
                  </a:lnTo>
                  <a:close/>
                  <a:moveTo>
                    <a:pt x="303" y="575"/>
                  </a:moveTo>
                  <a:lnTo>
                    <a:pt x="263" y="575"/>
                  </a:lnTo>
                  <a:cubicBezTo>
                    <a:pt x="262" y="579"/>
                    <a:pt x="262" y="584"/>
                    <a:pt x="261" y="588"/>
                  </a:cubicBezTo>
                  <a:cubicBezTo>
                    <a:pt x="261" y="590"/>
                    <a:pt x="261" y="593"/>
                    <a:pt x="260" y="596"/>
                  </a:cubicBezTo>
                  <a:lnTo>
                    <a:pt x="260" y="615"/>
                  </a:lnTo>
                  <a:lnTo>
                    <a:pt x="286" y="615"/>
                  </a:lnTo>
                  <a:cubicBezTo>
                    <a:pt x="286" y="615"/>
                    <a:pt x="286" y="615"/>
                    <a:pt x="286" y="615"/>
                  </a:cubicBezTo>
                  <a:cubicBezTo>
                    <a:pt x="289" y="604"/>
                    <a:pt x="293" y="594"/>
                    <a:pt x="299" y="584"/>
                  </a:cubicBezTo>
                  <a:cubicBezTo>
                    <a:pt x="300" y="581"/>
                    <a:pt x="302" y="578"/>
                    <a:pt x="303" y="575"/>
                  </a:cubicBezTo>
                  <a:close/>
                  <a:moveTo>
                    <a:pt x="437" y="573"/>
                  </a:moveTo>
                  <a:lnTo>
                    <a:pt x="437" y="614"/>
                  </a:lnTo>
                  <a:lnTo>
                    <a:pt x="442" y="614"/>
                  </a:lnTo>
                  <a:cubicBezTo>
                    <a:pt x="442" y="613"/>
                    <a:pt x="442" y="612"/>
                    <a:pt x="442" y="611"/>
                  </a:cubicBezTo>
                  <a:cubicBezTo>
                    <a:pt x="443" y="604"/>
                    <a:pt x="445" y="597"/>
                    <a:pt x="445" y="589"/>
                  </a:cubicBezTo>
                  <a:cubicBezTo>
                    <a:pt x="446" y="584"/>
                    <a:pt x="446" y="579"/>
                    <a:pt x="447" y="574"/>
                  </a:cubicBezTo>
                  <a:lnTo>
                    <a:pt x="437" y="573"/>
                  </a:lnTo>
                  <a:close/>
                  <a:moveTo>
                    <a:pt x="431" y="573"/>
                  </a:moveTo>
                  <a:lnTo>
                    <a:pt x="408" y="573"/>
                  </a:lnTo>
                  <a:cubicBezTo>
                    <a:pt x="408" y="575"/>
                    <a:pt x="408" y="576"/>
                    <a:pt x="408" y="578"/>
                  </a:cubicBezTo>
                  <a:cubicBezTo>
                    <a:pt x="410" y="590"/>
                    <a:pt x="413" y="602"/>
                    <a:pt x="414" y="614"/>
                  </a:cubicBezTo>
                  <a:lnTo>
                    <a:pt x="431" y="614"/>
                  </a:lnTo>
                  <a:lnTo>
                    <a:pt x="431" y="573"/>
                  </a:lnTo>
                  <a:close/>
                  <a:moveTo>
                    <a:pt x="29" y="536"/>
                  </a:moveTo>
                  <a:lnTo>
                    <a:pt x="23" y="536"/>
                  </a:lnTo>
                  <a:cubicBezTo>
                    <a:pt x="24" y="544"/>
                    <a:pt x="27" y="551"/>
                    <a:pt x="29" y="559"/>
                  </a:cubicBezTo>
                  <a:cubicBezTo>
                    <a:pt x="29" y="559"/>
                    <a:pt x="29" y="560"/>
                    <a:pt x="29" y="560"/>
                  </a:cubicBezTo>
                  <a:lnTo>
                    <a:pt x="29" y="536"/>
                  </a:lnTo>
                  <a:close/>
                  <a:moveTo>
                    <a:pt x="67" y="535"/>
                  </a:moveTo>
                  <a:lnTo>
                    <a:pt x="36" y="535"/>
                  </a:lnTo>
                  <a:lnTo>
                    <a:pt x="36" y="573"/>
                  </a:lnTo>
                  <a:cubicBezTo>
                    <a:pt x="47" y="572"/>
                    <a:pt x="57" y="572"/>
                    <a:pt x="67" y="572"/>
                  </a:cubicBezTo>
                  <a:lnTo>
                    <a:pt x="67" y="535"/>
                  </a:lnTo>
                  <a:close/>
                  <a:moveTo>
                    <a:pt x="106" y="533"/>
                  </a:moveTo>
                  <a:lnTo>
                    <a:pt x="100" y="533"/>
                  </a:lnTo>
                  <a:cubicBezTo>
                    <a:pt x="100" y="535"/>
                    <a:pt x="100" y="537"/>
                    <a:pt x="100" y="539"/>
                  </a:cubicBezTo>
                  <a:cubicBezTo>
                    <a:pt x="99" y="541"/>
                    <a:pt x="98" y="542"/>
                    <a:pt x="97" y="544"/>
                  </a:cubicBezTo>
                  <a:cubicBezTo>
                    <a:pt x="96" y="547"/>
                    <a:pt x="96" y="549"/>
                    <a:pt x="97" y="551"/>
                  </a:cubicBezTo>
                  <a:cubicBezTo>
                    <a:pt x="97" y="555"/>
                    <a:pt x="96" y="559"/>
                    <a:pt x="96" y="563"/>
                  </a:cubicBezTo>
                  <a:cubicBezTo>
                    <a:pt x="96" y="564"/>
                    <a:pt x="96" y="565"/>
                    <a:pt x="96" y="567"/>
                  </a:cubicBezTo>
                  <a:lnTo>
                    <a:pt x="95" y="565"/>
                  </a:lnTo>
                  <a:cubicBezTo>
                    <a:pt x="94" y="563"/>
                    <a:pt x="94" y="561"/>
                    <a:pt x="93" y="559"/>
                  </a:cubicBezTo>
                  <a:cubicBezTo>
                    <a:pt x="91" y="554"/>
                    <a:pt x="90" y="550"/>
                    <a:pt x="88" y="546"/>
                  </a:cubicBezTo>
                  <a:cubicBezTo>
                    <a:pt x="87" y="544"/>
                    <a:pt x="86" y="542"/>
                    <a:pt x="85" y="540"/>
                  </a:cubicBezTo>
                  <a:cubicBezTo>
                    <a:pt x="84" y="538"/>
                    <a:pt x="84" y="536"/>
                    <a:pt x="83" y="534"/>
                  </a:cubicBezTo>
                  <a:cubicBezTo>
                    <a:pt x="83" y="534"/>
                    <a:pt x="82" y="534"/>
                    <a:pt x="82" y="534"/>
                  </a:cubicBezTo>
                  <a:lnTo>
                    <a:pt x="73" y="534"/>
                  </a:lnTo>
                  <a:lnTo>
                    <a:pt x="73" y="572"/>
                  </a:lnTo>
                  <a:cubicBezTo>
                    <a:pt x="85" y="572"/>
                    <a:pt x="96" y="571"/>
                    <a:pt x="106" y="571"/>
                  </a:cubicBezTo>
                  <a:lnTo>
                    <a:pt x="106" y="533"/>
                  </a:lnTo>
                  <a:close/>
                  <a:moveTo>
                    <a:pt x="148" y="532"/>
                  </a:moveTo>
                  <a:lnTo>
                    <a:pt x="113" y="533"/>
                  </a:lnTo>
                  <a:lnTo>
                    <a:pt x="113" y="571"/>
                  </a:lnTo>
                  <a:cubicBezTo>
                    <a:pt x="126" y="571"/>
                    <a:pt x="138" y="571"/>
                    <a:pt x="148" y="570"/>
                  </a:cubicBezTo>
                  <a:lnTo>
                    <a:pt x="148" y="532"/>
                  </a:lnTo>
                  <a:close/>
                  <a:moveTo>
                    <a:pt x="314" y="526"/>
                  </a:moveTo>
                  <a:lnTo>
                    <a:pt x="273" y="527"/>
                  </a:lnTo>
                  <a:cubicBezTo>
                    <a:pt x="270" y="536"/>
                    <a:pt x="268" y="544"/>
                    <a:pt x="267" y="554"/>
                  </a:cubicBezTo>
                  <a:cubicBezTo>
                    <a:pt x="266" y="559"/>
                    <a:pt x="265" y="564"/>
                    <a:pt x="264" y="569"/>
                  </a:cubicBezTo>
                  <a:lnTo>
                    <a:pt x="306" y="568"/>
                  </a:lnTo>
                  <a:cubicBezTo>
                    <a:pt x="307" y="564"/>
                    <a:pt x="309" y="559"/>
                    <a:pt x="309" y="554"/>
                  </a:cubicBezTo>
                  <a:cubicBezTo>
                    <a:pt x="310" y="549"/>
                    <a:pt x="311" y="543"/>
                    <a:pt x="312" y="537"/>
                  </a:cubicBezTo>
                  <a:cubicBezTo>
                    <a:pt x="313" y="534"/>
                    <a:pt x="313" y="529"/>
                    <a:pt x="314" y="526"/>
                  </a:cubicBezTo>
                  <a:close/>
                  <a:moveTo>
                    <a:pt x="437" y="521"/>
                  </a:moveTo>
                  <a:lnTo>
                    <a:pt x="437" y="567"/>
                  </a:lnTo>
                  <a:lnTo>
                    <a:pt x="447" y="567"/>
                  </a:lnTo>
                  <a:cubicBezTo>
                    <a:pt x="447" y="554"/>
                    <a:pt x="445" y="542"/>
                    <a:pt x="440" y="529"/>
                  </a:cubicBezTo>
                  <a:cubicBezTo>
                    <a:pt x="439" y="527"/>
                    <a:pt x="438" y="524"/>
                    <a:pt x="438" y="521"/>
                  </a:cubicBezTo>
                  <a:lnTo>
                    <a:pt x="437" y="521"/>
                  </a:lnTo>
                  <a:close/>
                  <a:moveTo>
                    <a:pt x="431" y="521"/>
                  </a:moveTo>
                  <a:lnTo>
                    <a:pt x="397" y="522"/>
                  </a:lnTo>
                  <a:cubicBezTo>
                    <a:pt x="399" y="527"/>
                    <a:pt x="400" y="532"/>
                    <a:pt x="402" y="537"/>
                  </a:cubicBezTo>
                  <a:cubicBezTo>
                    <a:pt x="404" y="543"/>
                    <a:pt x="405" y="550"/>
                    <a:pt x="406" y="557"/>
                  </a:cubicBezTo>
                  <a:cubicBezTo>
                    <a:pt x="407" y="560"/>
                    <a:pt x="407" y="563"/>
                    <a:pt x="407" y="567"/>
                  </a:cubicBezTo>
                  <a:lnTo>
                    <a:pt x="431" y="567"/>
                  </a:lnTo>
                  <a:lnTo>
                    <a:pt x="431" y="521"/>
                  </a:lnTo>
                  <a:close/>
                  <a:moveTo>
                    <a:pt x="73" y="516"/>
                  </a:moveTo>
                  <a:lnTo>
                    <a:pt x="73" y="528"/>
                  </a:lnTo>
                  <a:lnTo>
                    <a:pt x="79" y="528"/>
                  </a:lnTo>
                  <a:cubicBezTo>
                    <a:pt x="78" y="526"/>
                    <a:pt x="77" y="524"/>
                    <a:pt x="76" y="522"/>
                  </a:cubicBezTo>
                  <a:cubicBezTo>
                    <a:pt x="75" y="520"/>
                    <a:pt x="74" y="518"/>
                    <a:pt x="73" y="516"/>
                  </a:cubicBezTo>
                  <a:close/>
                  <a:moveTo>
                    <a:pt x="29" y="490"/>
                  </a:moveTo>
                  <a:lnTo>
                    <a:pt x="2" y="491"/>
                  </a:lnTo>
                  <a:cubicBezTo>
                    <a:pt x="2" y="492"/>
                    <a:pt x="3" y="494"/>
                    <a:pt x="4" y="495"/>
                  </a:cubicBezTo>
                  <a:cubicBezTo>
                    <a:pt x="5" y="496"/>
                    <a:pt x="7" y="497"/>
                    <a:pt x="7" y="499"/>
                  </a:cubicBezTo>
                  <a:cubicBezTo>
                    <a:pt x="8" y="501"/>
                    <a:pt x="8" y="504"/>
                    <a:pt x="9" y="506"/>
                  </a:cubicBezTo>
                  <a:cubicBezTo>
                    <a:pt x="10" y="510"/>
                    <a:pt x="13" y="512"/>
                    <a:pt x="15" y="515"/>
                  </a:cubicBezTo>
                  <a:cubicBezTo>
                    <a:pt x="15" y="519"/>
                    <a:pt x="16" y="522"/>
                    <a:pt x="19" y="525"/>
                  </a:cubicBezTo>
                  <a:cubicBezTo>
                    <a:pt x="20" y="527"/>
                    <a:pt x="21" y="528"/>
                    <a:pt x="21" y="529"/>
                  </a:cubicBezTo>
                  <a:cubicBezTo>
                    <a:pt x="21" y="529"/>
                    <a:pt x="21" y="529"/>
                    <a:pt x="21" y="529"/>
                  </a:cubicBezTo>
                  <a:lnTo>
                    <a:pt x="29" y="529"/>
                  </a:lnTo>
                  <a:lnTo>
                    <a:pt x="29" y="490"/>
                  </a:lnTo>
                  <a:close/>
                  <a:moveTo>
                    <a:pt x="61" y="488"/>
                  </a:moveTo>
                  <a:lnTo>
                    <a:pt x="36" y="489"/>
                  </a:lnTo>
                  <a:lnTo>
                    <a:pt x="36" y="529"/>
                  </a:lnTo>
                  <a:lnTo>
                    <a:pt x="67" y="528"/>
                  </a:lnTo>
                  <a:lnTo>
                    <a:pt x="67" y="502"/>
                  </a:lnTo>
                  <a:cubicBezTo>
                    <a:pt x="66" y="502"/>
                    <a:pt x="66" y="501"/>
                    <a:pt x="65" y="500"/>
                  </a:cubicBezTo>
                  <a:lnTo>
                    <a:pt x="65" y="500"/>
                  </a:lnTo>
                  <a:cubicBezTo>
                    <a:pt x="66" y="497"/>
                    <a:pt x="67" y="494"/>
                    <a:pt x="66" y="491"/>
                  </a:cubicBezTo>
                  <a:cubicBezTo>
                    <a:pt x="65" y="490"/>
                    <a:pt x="63" y="489"/>
                    <a:pt x="61" y="489"/>
                  </a:cubicBezTo>
                  <a:cubicBezTo>
                    <a:pt x="61" y="489"/>
                    <a:pt x="61" y="488"/>
                    <a:pt x="61" y="488"/>
                  </a:cubicBezTo>
                  <a:close/>
                  <a:moveTo>
                    <a:pt x="106" y="487"/>
                  </a:moveTo>
                  <a:lnTo>
                    <a:pt x="96" y="487"/>
                  </a:lnTo>
                  <a:cubicBezTo>
                    <a:pt x="96" y="487"/>
                    <a:pt x="96" y="488"/>
                    <a:pt x="96" y="488"/>
                  </a:cubicBezTo>
                  <a:cubicBezTo>
                    <a:pt x="96" y="492"/>
                    <a:pt x="98" y="496"/>
                    <a:pt x="96" y="500"/>
                  </a:cubicBezTo>
                  <a:cubicBezTo>
                    <a:pt x="95" y="504"/>
                    <a:pt x="96" y="508"/>
                    <a:pt x="96" y="512"/>
                  </a:cubicBezTo>
                  <a:cubicBezTo>
                    <a:pt x="96" y="514"/>
                    <a:pt x="97" y="516"/>
                    <a:pt x="98" y="518"/>
                  </a:cubicBezTo>
                  <a:cubicBezTo>
                    <a:pt x="98" y="520"/>
                    <a:pt x="98" y="521"/>
                    <a:pt x="99" y="522"/>
                  </a:cubicBezTo>
                  <a:cubicBezTo>
                    <a:pt x="99" y="523"/>
                    <a:pt x="99" y="525"/>
                    <a:pt x="99" y="526"/>
                  </a:cubicBezTo>
                  <a:cubicBezTo>
                    <a:pt x="99" y="526"/>
                    <a:pt x="99" y="527"/>
                    <a:pt x="99" y="527"/>
                  </a:cubicBezTo>
                  <a:lnTo>
                    <a:pt x="106" y="527"/>
                  </a:lnTo>
                  <a:lnTo>
                    <a:pt x="106" y="487"/>
                  </a:lnTo>
                  <a:close/>
                  <a:moveTo>
                    <a:pt x="148" y="485"/>
                  </a:moveTo>
                  <a:lnTo>
                    <a:pt x="113" y="486"/>
                  </a:lnTo>
                  <a:lnTo>
                    <a:pt x="113" y="526"/>
                  </a:lnTo>
                  <a:lnTo>
                    <a:pt x="148" y="525"/>
                  </a:lnTo>
                  <a:lnTo>
                    <a:pt x="148" y="485"/>
                  </a:lnTo>
                  <a:close/>
                  <a:moveTo>
                    <a:pt x="254" y="480"/>
                  </a:moveTo>
                  <a:lnTo>
                    <a:pt x="245" y="481"/>
                  </a:lnTo>
                  <a:cubicBezTo>
                    <a:pt x="244" y="484"/>
                    <a:pt x="242" y="486"/>
                    <a:pt x="240" y="489"/>
                  </a:cubicBezTo>
                  <a:cubicBezTo>
                    <a:pt x="240" y="491"/>
                    <a:pt x="239" y="493"/>
                    <a:pt x="238" y="494"/>
                  </a:cubicBezTo>
                  <a:cubicBezTo>
                    <a:pt x="238" y="496"/>
                    <a:pt x="236" y="498"/>
                    <a:pt x="237" y="499"/>
                  </a:cubicBezTo>
                  <a:cubicBezTo>
                    <a:pt x="238" y="501"/>
                    <a:pt x="241" y="501"/>
                    <a:pt x="242" y="502"/>
                  </a:cubicBezTo>
                  <a:cubicBezTo>
                    <a:pt x="243" y="503"/>
                    <a:pt x="245" y="504"/>
                    <a:pt x="247" y="505"/>
                  </a:cubicBezTo>
                  <a:cubicBezTo>
                    <a:pt x="249" y="505"/>
                    <a:pt x="252" y="507"/>
                    <a:pt x="254" y="508"/>
                  </a:cubicBezTo>
                  <a:lnTo>
                    <a:pt x="254" y="480"/>
                  </a:lnTo>
                  <a:close/>
                  <a:moveTo>
                    <a:pt x="437" y="471"/>
                  </a:moveTo>
                  <a:lnTo>
                    <a:pt x="437" y="510"/>
                  </a:lnTo>
                  <a:cubicBezTo>
                    <a:pt x="438" y="511"/>
                    <a:pt x="439" y="511"/>
                    <a:pt x="440" y="511"/>
                  </a:cubicBezTo>
                  <a:lnTo>
                    <a:pt x="442" y="512"/>
                  </a:lnTo>
                  <a:lnTo>
                    <a:pt x="442" y="513"/>
                  </a:lnTo>
                  <a:lnTo>
                    <a:pt x="444" y="513"/>
                  </a:lnTo>
                  <a:cubicBezTo>
                    <a:pt x="446" y="513"/>
                    <a:pt x="448" y="512"/>
                    <a:pt x="450" y="512"/>
                  </a:cubicBezTo>
                  <a:cubicBezTo>
                    <a:pt x="453" y="511"/>
                    <a:pt x="457" y="511"/>
                    <a:pt x="461" y="511"/>
                  </a:cubicBezTo>
                  <a:cubicBezTo>
                    <a:pt x="466" y="510"/>
                    <a:pt x="471" y="510"/>
                    <a:pt x="475" y="509"/>
                  </a:cubicBezTo>
                  <a:cubicBezTo>
                    <a:pt x="477" y="509"/>
                    <a:pt x="479" y="509"/>
                    <a:pt x="480" y="507"/>
                  </a:cubicBezTo>
                  <a:cubicBezTo>
                    <a:pt x="481" y="506"/>
                    <a:pt x="483" y="505"/>
                    <a:pt x="484" y="505"/>
                  </a:cubicBezTo>
                  <a:cubicBezTo>
                    <a:pt x="485" y="503"/>
                    <a:pt x="482" y="499"/>
                    <a:pt x="482" y="498"/>
                  </a:cubicBezTo>
                  <a:cubicBezTo>
                    <a:pt x="480" y="493"/>
                    <a:pt x="477" y="488"/>
                    <a:pt x="475" y="484"/>
                  </a:cubicBezTo>
                  <a:cubicBezTo>
                    <a:pt x="473" y="480"/>
                    <a:pt x="471" y="477"/>
                    <a:pt x="469" y="473"/>
                  </a:cubicBezTo>
                  <a:lnTo>
                    <a:pt x="437" y="471"/>
                  </a:lnTo>
                  <a:close/>
                  <a:moveTo>
                    <a:pt x="431" y="471"/>
                  </a:moveTo>
                  <a:lnTo>
                    <a:pt x="260" y="480"/>
                  </a:lnTo>
                  <a:lnTo>
                    <a:pt x="260" y="511"/>
                  </a:lnTo>
                  <a:cubicBezTo>
                    <a:pt x="261" y="511"/>
                    <a:pt x="261" y="511"/>
                    <a:pt x="262" y="512"/>
                  </a:cubicBezTo>
                  <a:cubicBezTo>
                    <a:pt x="263" y="512"/>
                    <a:pt x="265" y="512"/>
                    <a:pt x="266" y="512"/>
                  </a:cubicBezTo>
                  <a:cubicBezTo>
                    <a:pt x="266" y="512"/>
                    <a:pt x="267" y="512"/>
                    <a:pt x="267" y="512"/>
                  </a:cubicBezTo>
                  <a:cubicBezTo>
                    <a:pt x="270" y="512"/>
                    <a:pt x="273" y="512"/>
                    <a:pt x="276" y="512"/>
                  </a:cubicBezTo>
                  <a:cubicBezTo>
                    <a:pt x="276" y="512"/>
                    <a:pt x="277" y="512"/>
                    <a:pt x="278" y="512"/>
                  </a:cubicBezTo>
                  <a:cubicBezTo>
                    <a:pt x="277" y="515"/>
                    <a:pt x="276" y="518"/>
                    <a:pt x="275" y="521"/>
                  </a:cubicBezTo>
                  <a:lnTo>
                    <a:pt x="316" y="519"/>
                  </a:lnTo>
                  <a:cubicBezTo>
                    <a:pt x="316" y="518"/>
                    <a:pt x="317" y="517"/>
                    <a:pt x="317" y="516"/>
                  </a:cubicBezTo>
                  <a:cubicBezTo>
                    <a:pt x="318" y="515"/>
                    <a:pt x="320" y="515"/>
                    <a:pt x="321" y="514"/>
                  </a:cubicBezTo>
                  <a:cubicBezTo>
                    <a:pt x="322" y="514"/>
                    <a:pt x="323" y="514"/>
                    <a:pt x="325" y="514"/>
                  </a:cubicBezTo>
                  <a:lnTo>
                    <a:pt x="325" y="516"/>
                  </a:lnTo>
                  <a:cubicBezTo>
                    <a:pt x="325" y="517"/>
                    <a:pt x="325" y="517"/>
                    <a:pt x="327" y="517"/>
                  </a:cubicBezTo>
                  <a:cubicBezTo>
                    <a:pt x="328" y="517"/>
                    <a:pt x="328" y="518"/>
                    <a:pt x="329" y="518"/>
                  </a:cubicBezTo>
                  <a:cubicBezTo>
                    <a:pt x="329" y="518"/>
                    <a:pt x="330" y="518"/>
                    <a:pt x="330" y="518"/>
                  </a:cubicBezTo>
                  <a:cubicBezTo>
                    <a:pt x="331" y="518"/>
                    <a:pt x="333" y="517"/>
                    <a:pt x="334" y="517"/>
                  </a:cubicBezTo>
                  <a:cubicBezTo>
                    <a:pt x="336" y="516"/>
                    <a:pt x="338" y="516"/>
                    <a:pt x="339" y="515"/>
                  </a:cubicBezTo>
                  <a:lnTo>
                    <a:pt x="339" y="513"/>
                  </a:lnTo>
                  <a:lnTo>
                    <a:pt x="340" y="514"/>
                  </a:lnTo>
                  <a:lnTo>
                    <a:pt x="341" y="515"/>
                  </a:lnTo>
                  <a:cubicBezTo>
                    <a:pt x="342" y="516"/>
                    <a:pt x="343" y="516"/>
                    <a:pt x="344" y="516"/>
                  </a:cubicBezTo>
                  <a:cubicBezTo>
                    <a:pt x="345" y="516"/>
                    <a:pt x="345" y="516"/>
                    <a:pt x="346" y="516"/>
                  </a:cubicBezTo>
                  <a:cubicBezTo>
                    <a:pt x="347" y="516"/>
                    <a:pt x="349" y="516"/>
                    <a:pt x="351" y="515"/>
                  </a:cubicBezTo>
                  <a:cubicBezTo>
                    <a:pt x="352" y="515"/>
                    <a:pt x="353" y="515"/>
                    <a:pt x="354" y="515"/>
                  </a:cubicBezTo>
                  <a:lnTo>
                    <a:pt x="356" y="514"/>
                  </a:lnTo>
                  <a:lnTo>
                    <a:pt x="356" y="514"/>
                  </a:lnTo>
                  <a:cubicBezTo>
                    <a:pt x="357" y="516"/>
                    <a:pt x="359" y="517"/>
                    <a:pt x="360" y="517"/>
                  </a:cubicBezTo>
                  <a:cubicBezTo>
                    <a:pt x="360" y="517"/>
                    <a:pt x="360" y="517"/>
                    <a:pt x="360" y="517"/>
                  </a:cubicBezTo>
                  <a:lnTo>
                    <a:pt x="388" y="516"/>
                  </a:lnTo>
                  <a:cubicBezTo>
                    <a:pt x="389" y="516"/>
                    <a:pt x="391" y="515"/>
                    <a:pt x="393" y="515"/>
                  </a:cubicBezTo>
                  <a:lnTo>
                    <a:pt x="393" y="515"/>
                  </a:lnTo>
                  <a:cubicBezTo>
                    <a:pt x="393" y="515"/>
                    <a:pt x="393" y="515"/>
                    <a:pt x="393" y="516"/>
                  </a:cubicBezTo>
                  <a:lnTo>
                    <a:pt x="431" y="514"/>
                  </a:lnTo>
                  <a:lnTo>
                    <a:pt x="431" y="471"/>
                  </a:lnTo>
                  <a:close/>
                  <a:moveTo>
                    <a:pt x="254" y="463"/>
                  </a:moveTo>
                  <a:cubicBezTo>
                    <a:pt x="253" y="465"/>
                    <a:pt x="252" y="466"/>
                    <a:pt x="251" y="468"/>
                  </a:cubicBezTo>
                  <a:cubicBezTo>
                    <a:pt x="250" y="470"/>
                    <a:pt x="249" y="472"/>
                    <a:pt x="248" y="474"/>
                  </a:cubicBezTo>
                  <a:lnTo>
                    <a:pt x="254" y="474"/>
                  </a:lnTo>
                  <a:lnTo>
                    <a:pt x="254" y="463"/>
                  </a:lnTo>
                  <a:close/>
                  <a:moveTo>
                    <a:pt x="29" y="441"/>
                  </a:moveTo>
                  <a:lnTo>
                    <a:pt x="2" y="443"/>
                  </a:lnTo>
                  <a:cubicBezTo>
                    <a:pt x="1" y="444"/>
                    <a:pt x="1" y="446"/>
                    <a:pt x="1" y="447"/>
                  </a:cubicBezTo>
                  <a:cubicBezTo>
                    <a:pt x="1" y="456"/>
                    <a:pt x="1" y="465"/>
                    <a:pt x="1" y="473"/>
                  </a:cubicBezTo>
                  <a:cubicBezTo>
                    <a:pt x="1" y="475"/>
                    <a:pt x="1" y="477"/>
                    <a:pt x="0" y="479"/>
                  </a:cubicBezTo>
                  <a:lnTo>
                    <a:pt x="0" y="484"/>
                  </a:lnTo>
                  <a:lnTo>
                    <a:pt x="29" y="483"/>
                  </a:lnTo>
                  <a:lnTo>
                    <a:pt x="29" y="441"/>
                  </a:lnTo>
                  <a:close/>
                  <a:moveTo>
                    <a:pt x="67" y="440"/>
                  </a:moveTo>
                  <a:lnTo>
                    <a:pt x="36" y="441"/>
                  </a:lnTo>
                  <a:lnTo>
                    <a:pt x="36" y="483"/>
                  </a:lnTo>
                  <a:lnTo>
                    <a:pt x="64" y="482"/>
                  </a:lnTo>
                  <a:lnTo>
                    <a:pt x="65" y="479"/>
                  </a:lnTo>
                  <a:lnTo>
                    <a:pt x="64" y="478"/>
                  </a:lnTo>
                  <a:lnTo>
                    <a:pt x="65" y="477"/>
                  </a:lnTo>
                  <a:lnTo>
                    <a:pt x="65" y="476"/>
                  </a:lnTo>
                  <a:lnTo>
                    <a:pt x="65" y="475"/>
                  </a:lnTo>
                  <a:cubicBezTo>
                    <a:pt x="64" y="474"/>
                    <a:pt x="65" y="473"/>
                    <a:pt x="65" y="472"/>
                  </a:cubicBezTo>
                  <a:cubicBezTo>
                    <a:pt x="65" y="471"/>
                    <a:pt x="65" y="471"/>
                    <a:pt x="65" y="470"/>
                  </a:cubicBezTo>
                  <a:lnTo>
                    <a:pt x="66" y="467"/>
                  </a:lnTo>
                  <a:cubicBezTo>
                    <a:pt x="67" y="465"/>
                    <a:pt x="65" y="464"/>
                    <a:pt x="65" y="462"/>
                  </a:cubicBezTo>
                  <a:cubicBezTo>
                    <a:pt x="65" y="460"/>
                    <a:pt x="66" y="458"/>
                    <a:pt x="65" y="456"/>
                  </a:cubicBezTo>
                  <a:lnTo>
                    <a:pt x="65" y="456"/>
                  </a:lnTo>
                  <a:lnTo>
                    <a:pt x="67" y="455"/>
                  </a:lnTo>
                  <a:lnTo>
                    <a:pt x="67" y="440"/>
                  </a:lnTo>
                  <a:close/>
                  <a:moveTo>
                    <a:pt x="80" y="439"/>
                  </a:moveTo>
                  <a:lnTo>
                    <a:pt x="73" y="439"/>
                  </a:lnTo>
                  <a:lnTo>
                    <a:pt x="73" y="447"/>
                  </a:lnTo>
                  <a:cubicBezTo>
                    <a:pt x="75" y="445"/>
                    <a:pt x="76" y="444"/>
                    <a:pt x="78" y="442"/>
                  </a:cubicBezTo>
                  <a:cubicBezTo>
                    <a:pt x="79" y="441"/>
                    <a:pt x="79" y="440"/>
                    <a:pt x="80" y="439"/>
                  </a:cubicBezTo>
                  <a:close/>
                  <a:moveTo>
                    <a:pt x="106" y="438"/>
                  </a:moveTo>
                  <a:lnTo>
                    <a:pt x="93" y="438"/>
                  </a:lnTo>
                  <a:cubicBezTo>
                    <a:pt x="93" y="439"/>
                    <a:pt x="93" y="440"/>
                    <a:pt x="93" y="440"/>
                  </a:cubicBezTo>
                  <a:lnTo>
                    <a:pt x="93" y="443"/>
                  </a:lnTo>
                  <a:cubicBezTo>
                    <a:pt x="93" y="444"/>
                    <a:pt x="93" y="446"/>
                    <a:pt x="93" y="447"/>
                  </a:cubicBezTo>
                  <a:cubicBezTo>
                    <a:pt x="92" y="452"/>
                    <a:pt x="93" y="458"/>
                    <a:pt x="94" y="462"/>
                  </a:cubicBezTo>
                  <a:cubicBezTo>
                    <a:pt x="95" y="464"/>
                    <a:pt x="95" y="467"/>
                    <a:pt x="96" y="469"/>
                  </a:cubicBezTo>
                  <a:cubicBezTo>
                    <a:pt x="96" y="471"/>
                    <a:pt x="95" y="473"/>
                    <a:pt x="96" y="476"/>
                  </a:cubicBezTo>
                  <a:cubicBezTo>
                    <a:pt x="96" y="477"/>
                    <a:pt x="96" y="479"/>
                    <a:pt x="97" y="480"/>
                  </a:cubicBezTo>
                  <a:lnTo>
                    <a:pt x="106" y="480"/>
                  </a:lnTo>
                  <a:lnTo>
                    <a:pt x="106" y="438"/>
                  </a:lnTo>
                  <a:moveTo>
                    <a:pt x="148" y="436"/>
                  </a:moveTo>
                  <a:lnTo>
                    <a:pt x="113" y="437"/>
                  </a:lnTo>
                  <a:lnTo>
                    <a:pt x="113" y="480"/>
                  </a:lnTo>
                  <a:lnTo>
                    <a:pt x="148" y="479"/>
                  </a:lnTo>
                  <a:lnTo>
                    <a:pt x="148" y="436"/>
                  </a:lnTo>
                  <a:close/>
                  <a:moveTo>
                    <a:pt x="156" y="435"/>
                  </a:moveTo>
                  <a:lnTo>
                    <a:pt x="155" y="435"/>
                  </a:lnTo>
                  <a:lnTo>
                    <a:pt x="155" y="441"/>
                  </a:lnTo>
                  <a:cubicBezTo>
                    <a:pt x="155" y="439"/>
                    <a:pt x="156" y="437"/>
                    <a:pt x="156" y="435"/>
                  </a:cubicBezTo>
                  <a:close/>
                  <a:moveTo>
                    <a:pt x="437" y="421"/>
                  </a:moveTo>
                  <a:lnTo>
                    <a:pt x="437" y="464"/>
                  </a:lnTo>
                  <a:lnTo>
                    <a:pt x="465" y="466"/>
                  </a:lnTo>
                  <a:lnTo>
                    <a:pt x="465" y="465"/>
                  </a:lnTo>
                  <a:lnTo>
                    <a:pt x="464" y="463"/>
                  </a:lnTo>
                  <a:cubicBezTo>
                    <a:pt x="464" y="462"/>
                    <a:pt x="464" y="460"/>
                    <a:pt x="463" y="459"/>
                  </a:cubicBezTo>
                  <a:cubicBezTo>
                    <a:pt x="463" y="455"/>
                    <a:pt x="462" y="452"/>
                    <a:pt x="461" y="448"/>
                  </a:cubicBezTo>
                  <a:cubicBezTo>
                    <a:pt x="460" y="445"/>
                    <a:pt x="459" y="441"/>
                    <a:pt x="458" y="437"/>
                  </a:cubicBezTo>
                  <a:cubicBezTo>
                    <a:pt x="457" y="433"/>
                    <a:pt x="455" y="429"/>
                    <a:pt x="453" y="425"/>
                  </a:cubicBezTo>
                  <a:cubicBezTo>
                    <a:pt x="453" y="424"/>
                    <a:pt x="452" y="423"/>
                    <a:pt x="452" y="422"/>
                  </a:cubicBezTo>
                  <a:lnTo>
                    <a:pt x="437" y="421"/>
                  </a:lnTo>
                  <a:close/>
                  <a:moveTo>
                    <a:pt x="431" y="420"/>
                  </a:moveTo>
                  <a:lnTo>
                    <a:pt x="269" y="429"/>
                  </a:lnTo>
                  <a:cubicBezTo>
                    <a:pt x="269" y="430"/>
                    <a:pt x="268" y="431"/>
                    <a:pt x="268" y="432"/>
                  </a:cubicBezTo>
                  <a:cubicBezTo>
                    <a:pt x="266" y="436"/>
                    <a:pt x="264" y="440"/>
                    <a:pt x="262" y="445"/>
                  </a:cubicBezTo>
                  <a:cubicBezTo>
                    <a:pt x="261" y="446"/>
                    <a:pt x="261" y="447"/>
                    <a:pt x="260" y="448"/>
                  </a:cubicBezTo>
                  <a:lnTo>
                    <a:pt x="260" y="473"/>
                  </a:lnTo>
                  <a:lnTo>
                    <a:pt x="431" y="464"/>
                  </a:lnTo>
                  <a:lnTo>
                    <a:pt x="431" y="420"/>
                  </a:lnTo>
                  <a:close/>
                  <a:moveTo>
                    <a:pt x="29" y="396"/>
                  </a:moveTo>
                  <a:lnTo>
                    <a:pt x="3" y="397"/>
                  </a:lnTo>
                  <a:cubicBezTo>
                    <a:pt x="3" y="398"/>
                    <a:pt x="4" y="398"/>
                    <a:pt x="4" y="399"/>
                  </a:cubicBezTo>
                  <a:cubicBezTo>
                    <a:pt x="4" y="400"/>
                    <a:pt x="4" y="402"/>
                    <a:pt x="5" y="403"/>
                  </a:cubicBezTo>
                  <a:cubicBezTo>
                    <a:pt x="5" y="404"/>
                    <a:pt x="6" y="405"/>
                    <a:pt x="7" y="406"/>
                  </a:cubicBezTo>
                  <a:lnTo>
                    <a:pt x="10" y="409"/>
                  </a:lnTo>
                  <a:cubicBezTo>
                    <a:pt x="9" y="411"/>
                    <a:pt x="9" y="413"/>
                    <a:pt x="9" y="416"/>
                  </a:cubicBezTo>
                  <a:cubicBezTo>
                    <a:pt x="8" y="420"/>
                    <a:pt x="7" y="423"/>
                    <a:pt x="7" y="427"/>
                  </a:cubicBezTo>
                  <a:lnTo>
                    <a:pt x="7" y="428"/>
                  </a:lnTo>
                  <a:cubicBezTo>
                    <a:pt x="6" y="430"/>
                    <a:pt x="6" y="433"/>
                    <a:pt x="5" y="435"/>
                  </a:cubicBezTo>
                  <a:cubicBezTo>
                    <a:pt x="5" y="436"/>
                    <a:pt x="4" y="436"/>
                    <a:pt x="4" y="436"/>
                  </a:cubicBezTo>
                  <a:lnTo>
                    <a:pt x="29" y="435"/>
                  </a:lnTo>
                  <a:lnTo>
                    <a:pt x="29" y="396"/>
                  </a:lnTo>
                  <a:close/>
                  <a:moveTo>
                    <a:pt x="67" y="393"/>
                  </a:moveTo>
                  <a:lnTo>
                    <a:pt x="36" y="395"/>
                  </a:lnTo>
                  <a:lnTo>
                    <a:pt x="36" y="434"/>
                  </a:lnTo>
                  <a:lnTo>
                    <a:pt x="67" y="433"/>
                  </a:lnTo>
                  <a:lnTo>
                    <a:pt x="67" y="393"/>
                  </a:lnTo>
                  <a:close/>
                  <a:moveTo>
                    <a:pt x="106" y="391"/>
                  </a:moveTo>
                  <a:lnTo>
                    <a:pt x="73" y="393"/>
                  </a:lnTo>
                  <a:lnTo>
                    <a:pt x="73" y="433"/>
                  </a:lnTo>
                  <a:lnTo>
                    <a:pt x="84" y="432"/>
                  </a:lnTo>
                  <a:cubicBezTo>
                    <a:pt x="87" y="427"/>
                    <a:pt x="90" y="422"/>
                    <a:pt x="92" y="417"/>
                  </a:cubicBezTo>
                  <a:lnTo>
                    <a:pt x="93" y="417"/>
                  </a:lnTo>
                  <a:cubicBezTo>
                    <a:pt x="93" y="418"/>
                    <a:pt x="94" y="420"/>
                    <a:pt x="94" y="421"/>
                  </a:cubicBezTo>
                  <a:cubicBezTo>
                    <a:pt x="94" y="423"/>
                    <a:pt x="93" y="426"/>
                    <a:pt x="93" y="428"/>
                  </a:cubicBezTo>
                  <a:cubicBezTo>
                    <a:pt x="93" y="429"/>
                    <a:pt x="93" y="430"/>
                    <a:pt x="93" y="432"/>
                  </a:cubicBezTo>
                  <a:lnTo>
                    <a:pt x="106" y="431"/>
                  </a:lnTo>
                  <a:lnTo>
                    <a:pt x="106" y="391"/>
                  </a:lnTo>
                  <a:close/>
                  <a:moveTo>
                    <a:pt x="148" y="389"/>
                  </a:moveTo>
                  <a:lnTo>
                    <a:pt x="113" y="391"/>
                  </a:lnTo>
                  <a:lnTo>
                    <a:pt x="113" y="431"/>
                  </a:lnTo>
                  <a:lnTo>
                    <a:pt x="148" y="429"/>
                  </a:lnTo>
                  <a:lnTo>
                    <a:pt x="148" y="389"/>
                  </a:lnTo>
                  <a:close/>
                  <a:moveTo>
                    <a:pt x="173" y="388"/>
                  </a:moveTo>
                  <a:lnTo>
                    <a:pt x="155" y="389"/>
                  </a:lnTo>
                  <a:lnTo>
                    <a:pt x="155" y="429"/>
                  </a:lnTo>
                  <a:lnTo>
                    <a:pt x="157" y="429"/>
                  </a:lnTo>
                  <a:cubicBezTo>
                    <a:pt x="158" y="427"/>
                    <a:pt x="158" y="426"/>
                    <a:pt x="158" y="425"/>
                  </a:cubicBezTo>
                  <a:cubicBezTo>
                    <a:pt x="159" y="421"/>
                    <a:pt x="159" y="417"/>
                    <a:pt x="159" y="413"/>
                  </a:cubicBezTo>
                  <a:cubicBezTo>
                    <a:pt x="160" y="412"/>
                    <a:pt x="161" y="411"/>
                    <a:pt x="162" y="410"/>
                  </a:cubicBezTo>
                  <a:cubicBezTo>
                    <a:pt x="163" y="408"/>
                    <a:pt x="164" y="407"/>
                    <a:pt x="165" y="405"/>
                  </a:cubicBezTo>
                  <a:cubicBezTo>
                    <a:pt x="167" y="403"/>
                    <a:pt x="167" y="401"/>
                    <a:pt x="167" y="400"/>
                  </a:cubicBezTo>
                  <a:cubicBezTo>
                    <a:pt x="168" y="398"/>
                    <a:pt x="170" y="397"/>
                    <a:pt x="171" y="395"/>
                  </a:cubicBezTo>
                  <a:cubicBezTo>
                    <a:pt x="172" y="393"/>
                    <a:pt x="172" y="392"/>
                    <a:pt x="173" y="390"/>
                  </a:cubicBezTo>
                  <a:cubicBezTo>
                    <a:pt x="173" y="389"/>
                    <a:pt x="173" y="388"/>
                    <a:pt x="173" y="388"/>
                  </a:cubicBezTo>
                  <a:moveTo>
                    <a:pt x="230" y="383"/>
                  </a:moveTo>
                  <a:lnTo>
                    <a:pt x="221" y="384"/>
                  </a:lnTo>
                  <a:cubicBezTo>
                    <a:pt x="221" y="385"/>
                    <a:pt x="222" y="385"/>
                    <a:pt x="222" y="386"/>
                  </a:cubicBezTo>
                  <a:cubicBezTo>
                    <a:pt x="223" y="387"/>
                    <a:pt x="224" y="387"/>
                    <a:pt x="225" y="387"/>
                  </a:cubicBezTo>
                  <a:cubicBezTo>
                    <a:pt x="226" y="387"/>
                    <a:pt x="228" y="387"/>
                    <a:pt x="228" y="386"/>
                  </a:cubicBezTo>
                  <a:cubicBezTo>
                    <a:pt x="230" y="385"/>
                    <a:pt x="230" y="384"/>
                    <a:pt x="230" y="383"/>
                  </a:cubicBezTo>
                  <a:close/>
                  <a:moveTo>
                    <a:pt x="236" y="383"/>
                  </a:moveTo>
                  <a:lnTo>
                    <a:pt x="231" y="383"/>
                  </a:lnTo>
                  <a:cubicBezTo>
                    <a:pt x="232" y="384"/>
                    <a:pt x="232" y="384"/>
                    <a:pt x="233" y="384"/>
                  </a:cubicBezTo>
                  <a:cubicBezTo>
                    <a:pt x="234" y="384"/>
                    <a:pt x="235" y="383"/>
                    <a:pt x="236" y="383"/>
                  </a:cubicBezTo>
                  <a:close/>
                  <a:moveTo>
                    <a:pt x="437" y="376"/>
                  </a:moveTo>
                  <a:lnTo>
                    <a:pt x="437" y="414"/>
                  </a:lnTo>
                  <a:lnTo>
                    <a:pt x="450" y="415"/>
                  </a:lnTo>
                  <a:cubicBezTo>
                    <a:pt x="449" y="412"/>
                    <a:pt x="449" y="409"/>
                    <a:pt x="449" y="406"/>
                  </a:cubicBezTo>
                  <a:cubicBezTo>
                    <a:pt x="449" y="404"/>
                    <a:pt x="448" y="402"/>
                    <a:pt x="448" y="400"/>
                  </a:cubicBezTo>
                  <a:cubicBezTo>
                    <a:pt x="447" y="398"/>
                    <a:pt x="446" y="397"/>
                    <a:pt x="446" y="395"/>
                  </a:cubicBezTo>
                  <a:cubicBezTo>
                    <a:pt x="445" y="391"/>
                    <a:pt x="443" y="387"/>
                    <a:pt x="441" y="384"/>
                  </a:cubicBezTo>
                  <a:cubicBezTo>
                    <a:pt x="440" y="381"/>
                    <a:pt x="438" y="379"/>
                    <a:pt x="437" y="376"/>
                  </a:cubicBezTo>
                  <a:close/>
                  <a:moveTo>
                    <a:pt x="431" y="368"/>
                  </a:moveTo>
                  <a:lnTo>
                    <a:pt x="296" y="378"/>
                  </a:lnTo>
                  <a:cubicBezTo>
                    <a:pt x="296" y="379"/>
                    <a:pt x="296" y="380"/>
                    <a:pt x="295" y="380"/>
                  </a:cubicBezTo>
                  <a:cubicBezTo>
                    <a:pt x="294" y="382"/>
                    <a:pt x="293" y="384"/>
                    <a:pt x="292" y="386"/>
                  </a:cubicBezTo>
                  <a:cubicBezTo>
                    <a:pt x="291" y="388"/>
                    <a:pt x="290" y="390"/>
                    <a:pt x="290" y="391"/>
                  </a:cubicBezTo>
                  <a:cubicBezTo>
                    <a:pt x="288" y="395"/>
                    <a:pt x="285" y="398"/>
                    <a:pt x="283" y="401"/>
                  </a:cubicBezTo>
                  <a:cubicBezTo>
                    <a:pt x="281" y="405"/>
                    <a:pt x="279" y="408"/>
                    <a:pt x="278" y="411"/>
                  </a:cubicBezTo>
                  <a:lnTo>
                    <a:pt x="278" y="412"/>
                  </a:lnTo>
                  <a:cubicBezTo>
                    <a:pt x="276" y="415"/>
                    <a:pt x="274" y="417"/>
                    <a:pt x="272" y="421"/>
                  </a:cubicBezTo>
                  <a:cubicBezTo>
                    <a:pt x="272" y="421"/>
                    <a:pt x="272" y="422"/>
                    <a:pt x="271" y="423"/>
                  </a:cubicBezTo>
                  <a:lnTo>
                    <a:pt x="431" y="414"/>
                  </a:lnTo>
                  <a:lnTo>
                    <a:pt x="431" y="368"/>
                  </a:lnTo>
                  <a:close/>
                  <a:moveTo>
                    <a:pt x="19" y="348"/>
                  </a:moveTo>
                  <a:lnTo>
                    <a:pt x="0" y="349"/>
                  </a:lnTo>
                  <a:lnTo>
                    <a:pt x="0" y="391"/>
                  </a:lnTo>
                  <a:lnTo>
                    <a:pt x="29" y="389"/>
                  </a:lnTo>
                  <a:lnTo>
                    <a:pt x="29" y="351"/>
                  </a:lnTo>
                  <a:cubicBezTo>
                    <a:pt x="29" y="351"/>
                    <a:pt x="29" y="352"/>
                    <a:pt x="29" y="352"/>
                  </a:cubicBezTo>
                  <a:cubicBezTo>
                    <a:pt x="28" y="353"/>
                    <a:pt x="27" y="354"/>
                    <a:pt x="26" y="355"/>
                  </a:cubicBezTo>
                  <a:cubicBezTo>
                    <a:pt x="26" y="356"/>
                    <a:pt x="25" y="356"/>
                    <a:pt x="24" y="357"/>
                  </a:cubicBezTo>
                  <a:cubicBezTo>
                    <a:pt x="23" y="358"/>
                    <a:pt x="23" y="360"/>
                    <a:pt x="21" y="360"/>
                  </a:cubicBezTo>
                  <a:lnTo>
                    <a:pt x="21" y="360"/>
                  </a:lnTo>
                  <a:cubicBezTo>
                    <a:pt x="21" y="361"/>
                    <a:pt x="21" y="362"/>
                    <a:pt x="20" y="363"/>
                  </a:cubicBezTo>
                  <a:cubicBezTo>
                    <a:pt x="20" y="362"/>
                    <a:pt x="19" y="361"/>
                    <a:pt x="19" y="360"/>
                  </a:cubicBezTo>
                  <a:cubicBezTo>
                    <a:pt x="18" y="357"/>
                    <a:pt x="18" y="354"/>
                    <a:pt x="18" y="351"/>
                  </a:cubicBezTo>
                  <a:cubicBezTo>
                    <a:pt x="18" y="350"/>
                    <a:pt x="19" y="349"/>
                    <a:pt x="19" y="348"/>
                  </a:cubicBezTo>
                  <a:close/>
                  <a:moveTo>
                    <a:pt x="67" y="345"/>
                  </a:moveTo>
                  <a:lnTo>
                    <a:pt x="36" y="347"/>
                  </a:lnTo>
                  <a:lnTo>
                    <a:pt x="36" y="389"/>
                  </a:lnTo>
                  <a:lnTo>
                    <a:pt x="67" y="387"/>
                  </a:lnTo>
                  <a:lnTo>
                    <a:pt x="67" y="345"/>
                  </a:lnTo>
                  <a:close/>
                  <a:moveTo>
                    <a:pt x="106" y="342"/>
                  </a:moveTo>
                  <a:lnTo>
                    <a:pt x="73" y="344"/>
                  </a:lnTo>
                  <a:lnTo>
                    <a:pt x="73" y="386"/>
                  </a:lnTo>
                  <a:lnTo>
                    <a:pt x="106" y="385"/>
                  </a:lnTo>
                  <a:lnTo>
                    <a:pt x="106" y="342"/>
                  </a:lnTo>
                  <a:close/>
                  <a:moveTo>
                    <a:pt x="148" y="339"/>
                  </a:moveTo>
                  <a:lnTo>
                    <a:pt x="113" y="342"/>
                  </a:lnTo>
                  <a:lnTo>
                    <a:pt x="113" y="384"/>
                  </a:lnTo>
                  <a:lnTo>
                    <a:pt x="148" y="382"/>
                  </a:lnTo>
                  <a:lnTo>
                    <a:pt x="148" y="339"/>
                  </a:lnTo>
                  <a:close/>
                  <a:moveTo>
                    <a:pt x="170" y="338"/>
                  </a:moveTo>
                  <a:lnTo>
                    <a:pt x="155" y="339"/>
                  </a:lnTo>
                  <a:lnTo>
                    <a:pt x="155" y="382"/>
                  </a:lnTo>
                  <a:lnTo>
                    <a:pt x="173" y="381"/>
                  </a:lnTo>
                  <a:cubicBezTo>
                    <a:pt x="173" y="380"/>
                    <a:pt x="173" y="379"/>
                    <a:pt x="173" y="379"/>
                  </a:cubicBezTo>
                  <a:cubicBezTo>
                    <a:pt x="173" y="378"/>
                    <a:pt x="174" y="376"/>
                    <a:pt x="174" y="375"/>
                  </a:cubicBezTo>
                  <a:cubicBezTo>
                    <a:pt x="174" y="373"/>
                    <a:pt x="173" y="371"/>
                    <a:pt x="173" y="369"/>
                  </a:cubicBezTo>
                  <a:cubicBezTo>
                    <a:pt x="173" y="367"/>
                    <a:pt x="173" y="365"/>
                    <a:pt x="173" y="363"/>
                  </a:cubicBezTo>
                  <a:cubicBezTo>
                    <a:pt x="172" y="361"/>
                    <a:pt x="172" y="360"/>
                    <a:pt x="172" y="357"/>
                  </a:cubicBezTo>
                  <a:cubicBezTo>
                    <a:pt x="172" y="356"/>
                    <a:pt x="173" y="354"/>
                    <a:pt x="173" y="352"/>
                  </a:cubicBezTo>
                  <a:cubicBezTo>
                    <a:pt x="172" y="351"/>
                    <a:pt x="171" y="351"/>
                    <a:pt x="172" y="350"/>
                  </a:cubicBezTo>
                  <a:cubicBezTo>
                    <a:pt x="172" y="349"/>
                    <a:pt x="172" y="348"/>
                    <a:pt x="172" y="347"/>
                  </a:cubicBezTo>
                  <a:cubicBezTo>
                    <a:pt x="172" y="345"/>
                    <a:pt x="171" y="343"/>
                    <a:pt x="170" y="341"/>
                  </a:cubicBezTo>
                  <a:cubicBezTo>
                    <a:pt x="170" y="340"/>
                    <a:pt x="170" y="339"/>
                    <a:pt x="170" y="338"/>
                  </a:cubicBezTo>
                  <a:moveTo>
                    <a:pt x="254" y="331"/>
                  </a:moveTo>
                  <a:lnTo>
                    <a:pt x="253" y="331"/>
                  </a:lnTo>
                  <a:cubicBezTo>
                    <a:pt x="248" y="337"/>
                    <a:pt x="242" y="343"/>
                    <a:pt x="240" y="344"/>
                  </a:cubicBezTo>
                  <a:lnTo>
                    <a:pt x="240" y="345"/>
                  </a:lnTo>
                  <a:lnTo>
                    <a:pt x="240" y="345"/>
                  </a:lnTo>
                  <a:cubicBezTo>
                    <a:pt x="238" y="342"/>
                    <a:pt x="235" y="341"/>
                    <a:pt x="235" y="338"/>
                  </a:cubicBezTo>
                  <a:cubicBezTo>
                    <a:pt x="234" y="336"/>
                    <a:pt x="235" y="335"/>
                    <a:pt x="234" y="333"/>
                  </a:cubicBezTo>
                  <a:cubicBezTo>
                    <a:pt x="234" y="333"/>
                    <a:pt x="234" y="333"/>
                    <a:pt x="234" y="333"/>
                  </a:cubicBezTo>
                  <a:lnTo>
                    <a:pt x="208" y="335"/>
                  </a:lnTo>
                  <a:cubicBezTo>
                    <a:pt x="208" y="336"/>
                    <a:pt x="208" y="338"/>
                    <a:pt x="208" y="339"/>
                  </a:cubicBezTo>
                  <a:cubicBezTo>
                    <a:pt x="208" y="340"/>
                    <a:pt x="209" y="342"/>
                    <a:pt x="209" y="343"/>
                  </a:cubicBezTo>
                  <a:lnTo>
                    <a:pt x="209" y="343"/>
                  </a:lnTo>
                  <a:cubicBezTo>
                    <a:pt x="208" y="349"/>
                    <a:pt x="204" y="355"/>
                    <a:pt x="202" y="360"/>
                  </a:cubicBezTo>
                  <a:cubicBezTo>
                    <a:pt x="201" y="361"/>
                    <a:pt x="200" y="362"/>
                    <a:pt x="200" y="363"/>
                  </a:cubicBezTo>
                  <a:cubicBezTo>
                    <a:pt x="200" y="365"/>
                    <a:pt x="200" y="366"/>
                    <a:pt x="200" y="368"/>
                  </a:cubicBezTo>
                  <a:cubicBezTo>
                    <a:pt x="200" y="369"/>
                    <a:pt x="200" y="371"/>
                    <a:pt x="200" y="372"/>
                  </a:cubicBezTo>
                  <a:cubicBezTo>
                    <a:pt x="201" y="374"/>
                    <a:pt x="200" y="376"/>
                    <a:pt x="201" y="377"/>
                  </a:cubicBezTo>
                  <a:cubicBezTo>
                    <a:pt x="202" y="378"/>
                    <a:pt x="203" y="378"/>
                    <a:pt x="204" y="379"/>
                  </a:cubicBezTo>
                  <a:lnTo>
                    <a:pt x="213" y="378"/>
                  </a:lnTo>
                  <a:cubicBezTo>
                    <a:pt x="213" y="378"/>
                    <a:pt x="213" y="378"/>
                    <a:pt x="213" y="378"/>
                  </a:cubicBezTo>
                  <a:lnTo>
                    <a:pt x="213" y="378"/>
                  </a:lnTo>
                  <a:cubicBezTo>
                    <a:pt x="213" y="378"/>
                    <a:pt x="214" y="378"/>
                    <a:pt x="214" y="378"/>
                  </a:cubicBezTo>
                  <a:lnTo>
                    <a:pt x="243" y="376"/>
                  </a:lnTo>
                  <a:cubicBezTo>
                    <a:pt x="244" y="375"/>
                    <a:pt x="244" y="374"/>
                    <a:pt x="244" y="374"/>
                  </a:cubicBezTo>
                  <a:cubicBezTo>
                    <a:pt x="245" y="373"/>
                    <a:pt x="246" y="373"/>
                    <a:pt x="248" y="372"/>
                  </a:cubicBezTo>
                  <a:cubicBezTo>
                    <a:pt x="249" y="371"/>
                    <a:pt x="249" y="369"/>
                    <a:pt x="249" y="367"/>
                  </a:cubicBezTo>
                  <a:cubicBezTo>
                    <a:pt x="249" y="365"/>
                    <a:pt x="249" y="364"/>
                    <a:pt x="249" y="364"/>
                  </a:cubicBezTo>
                  <a:cubicBezTo>
                    <a:pt x="250" y="363"/>
                    <a:pt x="251" y="362"/>
                    <a:pt x="252" y="361"/>
                  </a:cubicBezTo>
                  <a:cubicBezTo>
                    <a:pt x="252" y="361"/>
                    <a:pt x="253" y="360"/>
                    <a:pt x="254" y="360"/>
                  </a:cubicBezTo>
                  <a:lnTo>
                    <a:pt x="254" y="331"/>
                  </a:lnTo>
                  <a:moveTo>
                    <a:pt x="293" y="327"/>
                  </a:moveTo>
                  <a:lnTo>
                    <a:pt x="260" y="330"/>
                  </a:lnTo>
                  <a:lnTo>
                    <a:pt x="260" y="354"/>
                  </a:lnTo>
                  <a:cubicBezTo>
                    <a:pt x="262" y="353"/>
                    <a:pt x="263" y="352"/>
                    <a:pt x="264" y="351"/>
                  </a:cubicBezTo>
                  <a:cubicBezTo>
                    <a:pt x="268" y="348"/>
                    <a:pt x="280" y="339"/>
                    <a:pt x="289" y="331"/>
                  </a:cubicBezTo>
                  <a:cubicBezTo>
                    <a:pt x="291" y="330"/>
                    <a:pt x="292" y="329"/>
                    <a:pt x="293" y="327"/>
                  </a:cubicBezTo>
                  <a:close/>
                  <a:moveTo>
                    <a:pt x="431" y="316"/>
                  </a:moveTo>
                  <a:lnTo>
                    <a:pt x="310" y="326"/>
                  </a:lnTo>
                  <a:cubicBezTo>
                    <a:pt x="309" y="327"/>
                    <a:pt x="309" y="327"/>
                    <a:pt x="309" y="327"/>
                  </a:cubicBezTo>
                  <a:lnTo>
                    <a:pt x="311" y="330"/>
                  </a:lnTo>
                  <a:cubicBezTo>
                    <a:pt x="310" y="331"/>
                    <a:pt x="310" y="332"/>
                    <a:pt x="309" y="333"/>
                  </a:cubicBezTo>
                  <a:cubicBezTo>
                    <a:pt x="309" y="334"/>
                    <a:pt x="309" y="335"/>
                    <a:pt x="308" y="336"/>
                  </a:cubicBezTo>
                  <a:cubicBezTo>
                    <a:pt x="308" y="337"/>
                    <a:pt x="308" y="338"/>
                    <a:pt x="309" y="339"/>
                  </a:cubicBezTo>
                  <a:lnTo>
                    <a:pt x="309" y="339"/>
                  </a:lnTo>
                  <a:lnTo>
                    <a:pt x="309" y="339"/>
                  </a:lnTo>
                  <a:cubicBezTo>
                    <a:pt x="309" y="341"/>
                    <a:pt x="308" y="342"/>
                    <a:pt x="307" y="344"/>
                  </a:cubicBezTo>
                  <a:cubicBezTo>
                    <a:pt x="306" y="345"/>
                    <a:pt x="305" y="347"/>
                    <a:pt x="305" y="349"/>
                  </a:cubicBezTo>
                  <a:cubicBezTo>
                    <a:pt x="305" y="351"/>
                    <a:pt x="305" y="352"/>
                    <a:pt x="304" y="354"/>
                  </a:cubicBezTo>
                  <a:cubicBezTo>
                    <a:pt x="303" y="356"/>
                    <a:pt x="303" y="357"/>
                    <a:pt x="302" y="359"/>
                  </a:cubicBezTo>
                  <a:cubicBezTo>
                    <a:pt x="302" y="363"/>
                    <a:pt x="301" y="367"/>
                    <a:pt x="300" y="370"/>
                  </a:cubicBezTo>
                  <a:cubicBezTo>
                    <a:pt x="300" y="371"/>
                    <a:pt x="300" y="371"/>
                    <a:pt x="299" y="372"/>
                  </a:cubicBezTo>
                  <a:lnTo>
                    <a:pt x="431" y="361"/>
                  </a:lnTo>
                  <a:lnTo>
                    <a:pt x="431" y="316"/>
                  </a:lnTo>
                  <a:close/>
                  <a:moveTo>
                    <a:pt x="437" y="315"/>
                  </a:moveTo>
                  <a:lnTo>
                    <a:pt x="437" y="362"/>
                  </a:lnTo>
                  <a:lnTo>
                    <a:pt x="459" y="364"/>
                  </a:lnTo>
                  <a:cubicBezTo>
                    <a:pt x="459" y="363"/>
                    <a:pt x="460" y="363"/>
                    <a:pt x="460" y="363"/>
                  </a:cubicBezTo>
                  <a:cubicBezTo>
                    <a:pt x="461" y="362"/>
                    <a:pt x="462" y="361"/>
                    <a:pt x="463" y="361"/>
                  </a:cubicBezTo>
                  <a:cubicBezTo>
                    <a:pt x="465" y="361"/>
                    <a:pt x="466" y="360"/>
                    <a:pt x="467" y="360"/>
                  </a:cubicBezTo>
                  <a:cubicBezTo>
                    <a:pt x="469" y="359"/>
                    <a:pt x="472" y="359"/>
                    <a:pt x="475" y="359"/>
                  </a:cubicBezTo>
                  <a:cubicBezTo>
                    <a:pt x="477" y="359"/>
                    <a:pt x="479" y="358"/>
                    <a:pt x="481" y="357"/>
                  </a:cubicBezTo>
                  <a:cubicBezTo>
                    <a:pt x="483" y="355"/>
                    <a:pt x="484" y="352"/>
                    <a:pt x="486" y="350"/>
                  </a:cubicBezTo>
                  <a:cubicBezTo>
                    <a:pt x="487" y="347"/>
                    <a:pt x="489" y="344"/>
                    <a:pt x="491" y="341"/>
                  </a:cubicBezTo>
                  <a:cubicBezTo>
                    <a:pt x="492" y="339"/>
                    <a:pt x="493" y="336"/>
                    <a:pt x="493" y="334"/>
                  </a:cubicBezTo>
                  <a:cubicBezTo>
                    <a:pt x="493" y="332"/>
                    <a:pt x="493" y="330"/>
                    <a:pt x="493" y="329"/>
                  </a:cubicBezTo>
                  <a:cubicBezTo>
                    <a:pt x="493" y="327"/>
                    <a:pt x="494" y="325"/>
                    <a:pt x="494" y="324"/>
                  </a:cubicBezTo>
                  <a:cubicBezTo>
                    <a:pt x="495" y="323"/>
                    <a:pt x="495" y="322"/>
                    <a:pt x="495" y="321"/>
                  </a:cubicBezTo>
                  <a:lnTo>
                    <a:pt x="437" y="315"/>
                  </a:lnTo>
                  <a:close/>
                  <a:moveTo>
                    <a:pt x="29" y="299"/>
                  </a:moveTo>
                  <a:lnTo>
                    <a:pt x="7" y="301"/>
                  </a:lnTo>
                  <a:cubicBezTo>
                    <a:pt x="6" y="307"/>
                    <a:pt x="5" y="312"/>
                    <a:pt x="5" y="318"/>
                  </a:cubicBezTo>
                  <a:cubicBezTo>
                    <a:pt x="4" y="323"/>
                    <a:pt x="3" y="329"/>
                    <a:pt x="1" y="334"/>
                  </a:cubicBezTo>
                  <a:cubicBezTo>
                    <a:pt x="1" y="336"/>
                    <a:pt x="1" y="338"/>
                    <a:pt x="0" y="340"/>
                  </a:cubicBezTo>
                  <a:lnTo>
                    <a:pt x="0" y="342"/>
                  </a:lnTo>
                  <a:lnTo>
                    <a:pt x="22" y="341"/>
                  </a:lnTo>
                  <a:cubicBezTo>
                    <a:pt x="23" y="338"/>
                    <a:pt x="24" y="335"/>
                    <a:pt x="25" y="333"/>
                  </a:cubicBezTo>
                  <a:cubicBezTo>
                    <a:pt x="27" y="330"/>
                    <a:pt x="28" y="327"/>
                    <a:pt x="29" y="324"/>
                  </a:cubicBezTo>
                  <a:lnTo>
                    <a:pt x="29" y="299"/>
                  </a:lnTo>
                  <a:close/>
                  <a:moveTo>
                    <a:pt x="42" y="298"/>
                  </a:moveTo>
                  <a:lnTo>
                    <a:pt x="36" y="299"/>
                  </a:lnTo>
                  <a:lnTo>
                    <a:pt x="36" y="311"/>
                  </a:lnTo>
                  <a:cubicBezTo>
                    <a:pt x="38" y="306"/>
                    <a:pt x="40" y="302"/>
                    <a:pt x="42" y="298"/>
                  </a:cubicBezTo>
                  <a:close/>
                  <a:moveTo>
                    <a:pt x="67" y="296"/>
                  </a:moveTo>
                  <a:lnTo>
                    <a:pt x="45" y="298"/>
                  </a:lnTo>
                  <a:cubicBezTo>
                    <a:pt x="44" y="299"/>
                    <a:pt x="44" y="300"/>
                    <a:pt x="44" y="301"/>
                  </a:cubicBezTo>
                  <a:cubicBezTo>
                    <a:pt x="43" y="304"/>
                    <a:pt x="42" y="306"/>
                    <a:pt x="41" y="308"/>
                  </a:cubicBezTo>
                  <a:cubicBezTo>
                    <a:pt x="40" y="310"/>
                    <a:pt x="40" y="312"/>
                    <a:pt x="39" y="314"/>
                  </a:cubicBezTo>
                  <a:cubicBezTo>
                    <a:pt x="39" y="316"/>
                    <a:pt x="39" y="318"/>
                    <a:pt x="39" y="320"/>
                  </a:cubicBezTo>
                  <a:cubicBezTo>
                    <a:pt x="40" y="322"/>
                    <a:pt x="39" y="323"/>
                    <a:pt x="39" y="325"/>
                  </a:cubicBezTo>
                  <a:cubicBezTo>
                    <a:pt x="38" y="327"/>
                    <a:pt x="37" y="328"/>
                    <a:pt x="37" y="330"/>
                  </a:cubicBezTo>
                  <a:cubicBezTo>
                    <a:pt x="36" y="331"/>
                    <a:pt x="36" y="333"/>
                    <a:pt x="36" y="334"/>
                  </a:cubicBezTo>
                  <a:cubicBezTo>
                    <a:pt x="36" y="334"/>
                    <a:pt x="36" y="334"/>
                    <a:pt x="36" y="334"/>
                  </a:cubicBezTo>
                  <a:lnTo>
                    <a:pt x="36" y="340"/>
                  </a:lnTo>
                  <a:lnTo>
                    <a:pt x="67" y="338"/>
                  </a:lnTo>
                  <a:lnTo>
                    <a:pt x="67" y="296"/>
                  </a:lnTo>
                  <a:moveTo>
                    <a:pt x="106" y="293"/>
                  </a:moveTo>
                  <a:lnTo>
                    <a:pt x="73" y="296"/>
                  </a:lnTo>
                  <a:lnTo>
                    <a:pt x="73" y="338"/>
                  </a:lnTo>
                  <a:lnTo>
                    <a:pt x="106" y="335"/>
                  </a:lnTo>
                  <a:lnTo>
                    <a:pt x="106" y="293"/>
                  </a:lnTo>
                  <a:close/>
                  <a:moveTo>
                    <a:pt x="148" y="290"/>
                  </a:moveTo>
                  <a:lnTo>
                    <a:pt x="113" y="293"/>
                  </a:lnTo>
                  <a:lnTo>
                    <a:pt x="113" y="335"/>
                  </a:lnTo>
                  <a:lnTo>
                    <a:pt x="148" y="333"/>
                  </a:lnTo>
                  <a:lnTo>
                    <a:pt x="148" y="290"/>
                  </a:lnTo>
                  <a:close/>
                  <a:moveTo>
                    <a:pt x="172" y="288"/>
                  </a:moveTo>
                  <a:lnTo>
                    <a:pt x="155" y="289"/>
                  </a:lnTo>
                  <a:lnTo>
                    <a:pt x="155" y="332"/>
                  </a:lnTo>
                  <a:lnTo>
                    <a:pt x="169" y="331"/>
                  </a:lnTo>
                  <a:cubicBezTo>
                    <a:pt x="169" y="331"/>
                    <a:pt x="169" y="330"/>
                    <a:pt x="169" y="329"/>
                  </a:cubicBezTo>
                  <a:cubicBezTo>
                    <a:pt x="169" y="328"/>
                    <a:pt x="170" y="328"/>
                    <a:pt x="170" y="327"/>
                  </a:cubicBezTo>
                  <a:cubicBezTo>
                    <a:pt x="171" y="326"/>
                    <a:pt x="170" y="325"/>
                    <a:pt x="170" y="324"/>
                  </a:cubicBezTo>
                  <a:lnTo>
                    <a:pt x="171" y="323"/>
                  </a:lnTo>
                  <a:lnTo>
                    <a:pt x="171" y="323"/>
                  </a:lnTo>
                  <a:cubicBezTo>
                    <a:pt x="173" y="321"/>
                    <a:pt x="172" y="318"/>
                    <a:pt x="173" y="316"/>
                  </a:cubicBezTo>
                  <a:cubicBezTo>
                    <a:pt x="173" y="314"/>
                    <a:pt x="174" y="313"/>
                    <a:pt x="173" y="311"/>
                  </a:cubicBezTo>
                  <a:cubicBezTo>
                    <a:pt x="173" y="310"/>
                    <a:pt x="172" y="309"/>
                    <a:pt x="171" y="307"/>
                  </a:cubicBezTo>
                  <a:lnTo>
                    <a:pt x="171" y="307"/>
                  </a:lnTo>
                  <a:lnTo>
                    <a:pt x="172" y="306"/>
                  </a:lnTo>
                  <a:cubicBezTo>
                    <a:pt x="172" y="305"/>
                    <a:pt x="172" y="303"/>
                    <a:pt x="172" y="302"/>
                  </a:cubicBezTo>
                  <a:cubicBezTo>
                    <a:pt x="172" y="301"/>
                    <a:pt x="172" y="301"/>
                    <a:pt x="172" y="300"/>
                  </a:cubicBezTo>
                  <a:cubicBezTo>
                    <a:pt x="172" y="299"/>
                    <a:pt x="172" y="298"/>
                    <a:pt x="172" y="297"/>
                  </a:cubicBezTo>
                  <a:cubicBezTo>
                    <a:pt x="172" y="295"/>
                    <a:pt x="172" y="294"/>
                    <a:pt x="172" y="292"/>
                  </a:cubicBezTo>
                  <a:cubicBezTo>
                    <a:pt x="172" y="290"/>
                    <a:pt x="172" y="289"/>
                    <a:pt x="172" y="288"/>
                  </a:cubicBezTo>
                  <a:close/>
                  <a:moveTo>
                    <a:pt x="224" y="283"/>
                  </a:moveTo>
                  <a:lnTo>
                    <a:pt x="192" y="286"/>
                  </a:lnTo>
                  <a:lnTo>
                    <a:pt x="192" y="291"/>
                  </a:lnTo>
                  <a:cubicBezTo>
                    <a:pt x="194" y="295"/>
                    <a:pt x="197" y="300"/>
                    <a:pt x="199" y="305"/>
                  </a:cubicBezTo>
                  <a:cubicBezTo>
                    <a:pt x="200" y="306"/>
                    <a:pt x="201" y="308"/>
                    <a:pt x="202" y="309"/>
                  </a:cubicBezTo>
                  <a:cubicBezTo>
                    <a:pt x="203" y="312"/>
                    <a:pt x="203" y="314"/>
                    <a:pt x="204" y="317"/>
                  </a:cubicBezTo>
                  <a:cubicBezTo>
                    <a:pt x="205" y="321"/>
                    <a:pt x="206" y="325"/>
                    <a:pt x="207" y="328"/>
                  </a:cubicBezTo>
                  <a:lnTo>
                    <a:pt x="232" y="326"/>
                  </a:lnTo>
                  <a:cubicBezTo>
                    <a:pt x="230" y="321"/>
                    <a:pt x="228" y="315"/>
                    <a:pt x="227" y="309"/>
                  </a:cubicBezTo>
                  <a:cubicBezTo>
                    <a:pt x="227" y="307"/>
                    <a:pt x="227" y="305"/>
                    <a:pt x="227" y="304"/>
                  </a:cubicBezTo>
                  <a:lnTo>
                    <a:pt x="226" y="302"/>
                  </a:lnTo>
                  <a:cubicBezTo>
                    <a:pt x="226" y="296"/>
                    <a:pt x="225" y="290"/>
                    <a:pt x="224" y="284"/>
                  </a:cubicBezTo>
                  <a:cubicBezTo>
                    <a:pt x="224" y="284"/>
                    <a:pt x="224" y="283"/>
                    <a:pt x="224" y="283"/>
                  </a:cubicBezTo>
                  <a:close/>
                  <a:moveTo>
                    <a:pt x="437" y="264"/>
                  </a:moveTo>
                  <a:lnTo>
                    <a:pt x="437" y="308"/>
                  </a:lnTo>
                  <a:lnTo>
                    <a:pt x="495" y="314"/>
                  </a:lnTo>
                  <a:cubicBezTo>
                    <a:pt x="495" y="314"/>
                    <a:pt x="495" y="314"/>
                    <a:pt x="494" y="313"/>
                  </a:cubicBezTo>
                  <a:cubicBezTo>
                    <a:pt x="494" y="312"/>
                    <a:pt x="494" y="312"/>
                    <a:pt x="494" y="310"/>
                  </a:cubicBezTo>
                  <a:cubicBezTo>
                    <a:pt x="495" y="308"/>
                    <a:pt x="495" y="306"/>
                    <a:pt x="493" y="304"/>
                  </a:cubicBezTo>
                  <a:lnTo>
                    <a:pt x="492" y="303"/>
                  </a:lnTo>
                  <a:cubicBezTo>
                    <a:pt x="492" y="302"/>
                    <a:pt x="492" y="301"/>
                    <a:pt x="492" y="300"/>
                  </a:cubicBezTo>
                  <a:cubicBezTo>
                    <a:pt x="491" y="295"/>
                    <a:pt x="488" y="291"/>
                    <a:pt x="485" y="288"/>
                  </a:cubicBezTo>
                  <a:cubicBezTo>
                    <a:pt x="482" y="285"/>
                    <a:pt x="479" y="282"/>
                    <a:pt x="477" y="278"/>
                  </a:cubicBezTo>
                  <a:cubicBezTo>
                    <a:pt x="479" y="277"/>
                    <a:pt x="482" y="275"/>
                    <a:pt x="480" y="274"/>
                  </a:cubicBezTo>
                  <a:lnTo>
                    <a:pt x="478" y="273"/>
                  </a:lnTo>
                  <a:cubicBezTo>
                    <a:pt x="478" y="273"/>
                    <a:pt x="478" y="272"/>
                    <a:pt x="477" y="272"/>
                  </a:cubicBezTo>
                  <a:lnTo>
                    <a:pt x="476" y="272"/>
                  </a:lnTo>
                  <a:cubicBezTo>
                    <a:pt x="476" y="271"/>
                    <a:pt x="476" y="269"/>
                    <a:pt x="476" y="268"/>
                  </a:cubicBezTo>
                  <a:lnTo>
                    <a:pt x="477" y="268"/>
                  </a:lnTo>
                  <a:lnTo>
                    <a:pt x="437" y="264"/>
                  </a:lnTo>
                  <a:close/>
                  <a:moveTo>
                    <a:pt x="431" y="263"/>
                  </a:moveTo>
                  <a:lnTo>
                    <a:pt x="420" y="264"/>
                  </a:lnTo>
                  <a:cubicBezTo>
                    <a:pt x="420" y="264"/>
                    <a:pt x="421" y="265"/>
                    <a:pt x="421" y="265"/>
                  </a:cubicBezTo>
                  <a:cubicBezTo>
                    <a:pt x="420" y="265"/>
                    <a:pt x="420" y="264"/>
                    <a:pt x="420" y="264"/>
                  </a:cubicBezTo>
                  <a:lnTo>
                    <a:pt x="295" y="276"/>
                  </a:lnTo>
                  <a:cubicBezTo>
                    <a:pt x="294" y="279"/>
                    <a:pt x="294" y="280"/>
                    <a:pt x="293" y="281"/>
                  </a:cubicBezTo>
                  <a:cubicBezTo>
                    <a:pt x="292" y="284"/>
                    <a:pt x="290" y="288"/>
                    <a:pt x="287" y="291"/>
                  </a:cubicBezTo>
                  <a:cubicBezTo>
                    <a:pt x="284" y="293"/>
                    <a:pt x="282" y="296"/>
                    <a:pt x="276" y="303"/>
                  </a:cubicBezTo>
                  <a:cubicBezTo>
                    <a:pt x="270" y="310"/>
                    <a:pt x="265" y="316"/>
                    <a:pt x="260" y="323"/>
                  </a:cubicBezTo>
                  <a:lnTo>
                    <a:pt x="260" y="324"/>
                  </a:lnTo>
                  <a:lnTo>
                    <a:pt x="301" y="320"/>
                  </a:lnTo>
                  <a:cubicBezTo>
                    <a:pt x="306" y="315"/>
                    <a:pt x="310" y="311"/>
                    <a:pt x="311" y="310"/>
                  </a:cubicBezTo>
                  <a:cubicBezTo>
                    <a:pt x="312" y="308"/>
                    <a:pt x="313" y="306"/>
                    <a:pt x="315" y="305"/>
                  </a:cubicBezTo>
                  <a:lnTo>
                    <a:pt x="315" y="306"/>
                  </a:lnTo>
                  <a:cubicBezTo>
                    <a:pt x="315" y="309"/>
                    <a:pt x="314" y="311"/>
                    <a:pt x="313" y="313"/>
                  </a:cubicBezTo>
                  <a:cubicBezTo>
                    <a:pt x="313" y="316"/>
                    <a:pt x="314" y="317"/>
                    <a:pt x="314" y="319"/>
                  </a:cubicBezTo>
                  <a:lnTo>
                    <a:pt x="431" y="309"/>
                  </a:lnTo>
                  <a:lnTo>
                    <a:pt x="431" y="263"/>
                  </a:lnTo>
                  <a:close/>
                  <a:moveTo>
                    <a:pt x="29" y="251"/>
                  </a:moveTo>
                  <a:lnTo>
                    <a:pt x="17" y="252"/>
                  </a:lnTo>
                  <a:cubicBezTo>
                    <a:pt x="17" y="252"/>
                    <a:pt x="17" y="252"/>
                    <a:pt x="17" y="253"/>
                  </a:cubicBezTo>
                  <a:cubicBezTo>
                    <a:pt x="12" y="262"/>
                    <a:pt x="11" y="273"/>
                    <a:pt x="9" y="284"/>
                  </a:cubicBezTo>
                  <a:cubicBezTo>
                    <a:pt x="9" y="288"/>
                    <a:pt x="9" y="291"/>
                    <a:pt x="8" y="294"/>
                  </a:cubicBezTo>
                  <a:lnTo>
                    <a:pt x="29" y="293"/>
                  </a:lnTo>
                  <a:lnTo>
                    <a:pt x="29" y="251"/>
                  </a:lnTo>
                  <a:moveTo>
                    <a:pt x="67" y="248"/>
                  </a:moveTo>
                  <a:lnTo>
                    <a:pt x="36" y="251"/>
                  </a:lnTo>
                  <a:lnTo>
                    <a:pt x="36" y="292"/>
                  </a:lnTo>
                  <a:lnTo>
                    <a:pt x="44" y="291"/>
                  </a:lnTo>
                  <a:cubicBezTo>
                    <a:pt x="45" y="290"/>
                    <a:pt x="45" y="289"/>
                    <a:pt x="46" y="288"/>
                  </a:cubicBezTo>
                  <a:cubicBezTo>
                    <a:pt x="47" y="285"/>
                    <a:pt x="48" y="281"/>
                    <a:pt x="48" y="277"/>
                  </a:cubicBezTo>
                  <a:lnTo>
                    <a:pt x="49" y="275"/>
                  </a:lnTo>
                  <a:cubicBezTo>
                    <a:pt x="49" y="276"/>
                    <a:pt x="50" y="277"/>
                    <a:pt x="50" y="278"/>
                  </a:cubicBezTo>
                  <a:cubicBezTo>
                    <a:pt x="50" y="280"/>
                    <a:pt x="50" y="282"/>
                    <a:pt x="50" y="283"/>
                  </a:cubicBezTo>
                  <a:lnTo>
                    <a:pt x="49" y="285"/>
                  </a:lnTo>
                  <a:cubicBezTo>
                    <a:pt x="48" y="287"/>
                    <a:pt x="48" y="289"/>
                    <a:pt x="47" y="291"/>
                  </a:cubicBezTo>
                  <a:lnTo>
                    <a:pt x="67" y="290"/>
                  </a:lnTo>
                  <a:lnTo>
                    <a:pt x="67" y="248"/>
                  </a:lnTo>
                  <a:moveTo>
                    <a:pt x="106" y="244"/>
                  </a:moveTo>
                  <a:lnTo>
                    <a:pt x="73" y="247"/>
                  </a:lnTo>
                  <a:lnTo>
                    <a:pt x="73" y="289"/>
                  </a:lnTo>
                  <a:lnTo>
                    <a:pt x="106" y="286"/>
                  </a:lnTo>
                  <a:lnTo>
                    <a:pt x="106" y="244"/>
                  </a:lnTo>
                  <a:close/>
                  <a:moveTo>
                    <a:pt x="148" y="240"/>
                  </a:moveTo>
                  <a:lnTo>
                    <a:pt x="113" y="243"/>
                  </a:lnTo>
                  <a:lnTo>
                    <a:pt x="113" y="286"/>
                  </a:lnTo>
                  <a:lnTo>
                    <a:pt x="148" y="283"/>
                  </a:lnTo>
                  <a:lnTo>
                    <a:pt x="148" y="240"/>
                  </a:lnTo>
                  <a:close/>
                  <a:moveTo>
                    <a:pt x="172" y="238"/>
                  </a:moveTo>
                  <a:lnTo>
                    <a:pt x="155" y="240"/>
                  </a:lnTo>
                  <a:lnTo>
                    <a:pt x="155" y="283"/>
                  </a:lnTo>
                  <a:lnTo>
                    <a:pt x="172" y="281"/>
                  </a:lnTo>
                  <a:cubicBezTo>
                    <a:pt x="172" y="281"/>
                    <a:pt x="172" y="280"/>
                    <a:pt x="172" y="280"/>
                  </a:cubicBezTo>
                  <a:cubicBezTo>
                    <a:pt x="171" y="276"/>
                    <a:pt x="170" y="272"/>
                    <a:pt x="169" y="269"/>
                  </a:cubicBezTo>
                  <a:lnTo>
                    <a:pt x="168" y="267"/>
                  </a:lnTo>
                  <a:cubicBezTo>
                    <a:pt x="168" y="266"/>
                    <a:pt x="169" y="266"/>
                    <a:pt x="169" y="265"/>
                  </a:cubicBezTo>
                  <a:cubicBezTo>
                    <a:pt x="169" y="261"/>
                    <a:pt x="169" y="257"/>
                    <a:pt x="170" y="253"/>
                  </a:cubicBezTo>
                  <a:cubicBezTo>
                    <a:pt x="171" y="249"/>
                    <a:pt x="171" y="245"/>
                    <a:pt x="172" y="241"/>
                  </a:cubicBezTo>
                  <a:cubicBezTo>
                    <a:pt x="172" y="240"/>
                    <a:pt x="172" y="239"/>
                    <a:pt x="172" y="238"/>
                  </a:cubicBezTo>
                  <a:close/>
                  <a:moveTo>
                    <a:pt x="186" y="237"/>
                  </a:moveTo>
                  <a:lnTo>
                    <a:pt x="174" y="238"/>
                  </a:lnTo>
                  <a:cubicBezTo>
                    <a:pt x="176" y="243"/>
                    <a:pt x="177" y="248"/>
                    <a:pt x="179" y="253"/>
                  </a:cubicBezTo>
                  <a:cubicBezTo>
                    <a:pt x="180" y="258"/>
                    <a:pt x="182" y="263"/>
                    <a:pt x="185" y="267"/>
                  </a:cubicBezTo>
                  <a:cubicBezTo>
                    <a:pt x="185" y="268"/>
                    <a:pt x="185" y="269"/>
                    <a:pt x="186" y="270"/>
                  </a:cubicBezTo>
                  <a:lnTo>
                    <a:pt x="186" y="237"/>
                  </a:lnTo>
                  <a:close/>
                  <a:moveTo>
                    <a:pt x="206" y="232"/>
                  </a:moveTo>
                  <a:lnTo>
                    <a:pt x="193" y="233"/>
                  </a:lnTo>
                  <a:lnTo>
                    <a:pt x="192" y="280"/>
                  </a:lnTo>
                  <a:lnTo>
                    <a:pt x="222" y="277"/>
                  </a:lnTo>
                  <a:cubicBezTo>
                    <a:pt x="221" y="273"/>
                    <a:pt x="219" y="269"/>
                    <a:pt x="217" y="265"/>
                  </a:cubicBezTo>
                  <a:cubicBezTo>
                    <a:pt x="216" y="262"/>
                    <a:pt x="215" y="259"/>
                    <a:pt x="214" y="257"/>
                  </a:cubicBezTo>
                  <a:lnTo>
                    <a:pt x="212" y="255"/>
                  </a:lnTo>
                  <a:lnTo>
                    <a:pt x="212" y="253"/>
                  </a:lnTo>
                  <a:cubicBezTo>
                    <a:pt x="212" y="251"/>
                    <a:pt x="211" y="250"/>
                    <a:pt x="211" y="249"/>
                  </a:cubicBezTo>
                  <a:cubicBezTo>
                    <a:pt x="210" y="247"/>
                    <a:pt x="209" y="246"/>
                    <a:pt x="209" y="245"/>
                  </a:cubicBezTo>
                  <a:cubicBezTo>
                    <a:pt x="209" y="243"/>
                    <a:pt x="209" y="242"/>
                    <a:pt x="208" y="240"/>
                  </a:cubicBezTo>
                  <a:cubicBezTo>
                    <a:pt x="208" y="239"/>
                    <a:pt x="207" y="238"/>
                    <a:pt x="207" y="236"/>
                  </a:cubicBezTo>
                  <a:cubicBezTo>
                    <a:pt x="207" y="235"/>
                    <a:pt x="206" y="233"/>
                    <a:pt x="206" y="232"/>
                  </a:cubicBezTo>
                  <a:close/>
                  <a:moveTo>
                    <a:pt x="453" y="254"/>
                  </a:moveTo>
                  <a:lnTo>
                    <a:pt x="453" y="253"/>
                  </a:lnTo>
                  <a:lnTo>
                    <a:pt x="452" y="252"/>
                  </a:lnTo>
                  <a:lnTo>
                    <a:pt x="453" y="253"/>
                  </a:lnTo>
                  <a:lnTo>
                    <a:pt x="453" y="254"/>
                  </a:lnTo>
                  <a:lnTo>
                    <a:pt x="453" y="254"/>
                  </a:lnTo>
                  <a:close/>
                  <a:moveTo>
                    <a:pt x="454" y="251"/>
                  </a:moveTo>
                  <a:cubicBezTo>
                    <a:pt x="454" y="251"/>
                    <a:pt x="453" y="251"/>
                    <a:pt x="453" y="250"/>
                  </a:cubicBezTo>
                  <a:cubicBezTo>
                    <a:pt x="453" y="250"/>
                    <a:pt x="457" y="248"/>
                    <a:pt x="461" y="247"/>
                  </a:cubicBezTo>
                  <a:cubicBezTo>
                    <a:pt x="461" y="247"/>
                    <a:pt x="462" y="247"/>
                    <a:pt x="462" y="249"/>
                  </a:cubicBezTo>
                  <a:cubicBezTo>
                    <a:pt x="462" y="249"/>
                    <a:pt x="462" y="249"/>
                    <a:pt x="461" y="249"/>
                  </a:cubicBezTo>
                  <a:cubicBezTo>
                    <a:pt x="461" y="249"/>
                    <a:pt x="460" y="249"/>
                    <a:pt x="459" y="249"/>
                  </a:cubicBezTo>
                  <a:cubicBezTo>
                    <a:pt x="457" y="250"/>
                    <a:pt x="455" y="250"/>
                    <a:pt x="454" y="251"/>
                  </a:cubicBezTo>
                  <a:close/>
                  <a:moveTo>
                    <a:pt x="437" y="211"/>
                  </a:moveTo>
                  <a:lnTo>
                    <a:pt x="437" y="257"/>
                  </a:lnTo>
                  <a:lnTo>
                    <a:pt x="479" y="261"/>
                  </a:lnTo>
                  <a:cubicBezTo>
                    <a:pt x="479" y="260"/>
                    <a:pt x="479" y="259"/>
                    <a:pt x="479" y="258"/>
                  </a:cubicBezTo>
                  <a:cubicBezTo>
                    <a:pt x="481" y="258"/>
                    <a:pt x="483" y="255"/>
                    <a:pt x="482" y="254"/>
                  </a:cubicBezTo>
                  <a:cubicBezTo>
                    <a:pt x="480" y="252"/>
                    <a:pt x="477" y="252"/>
                    <a:pt x="476" y="251"/>
                  </a:cubicBezTo>
                  <a:cubicBezTo>
                    <a:pt x="475" y="251"/>
                    <a:pt x="475" y="251"/>
                    <a:pt x="474" y="251"/>
                  </a:cubicBezTo>
                  <a:cubicBezTo>
                    <a:pt x="472" y="251"/>
                    <a:pt x="471" y="251"/>
                    <a:pt x="469" y="252"/>
                  </a:cubicBezTo>
                  <a:lnTo>
                    <a:pt x="469" y="252"/>
                  </a:lnTo>
                  <a:lnTo>
                    <a:pt x="467" y="252"/>
                  </a:lnTo>
                  <a:cubicBezTo>
                    <a:pt x="465" y="250"/>
                    <a:pt x="464" y="249"/>
                    <a:pt x="464" y="249"/>
                  </a:cubicBezTo>
                  <a:cubicBezTo>
                    <a:pt x="465" y="245"/>
                    <a:pt x="461" y="243"/>
                    <a:pt x="461" y="243"/>
                  </a:cubicBezTo>
                  <a:cubicBezTo>
                    <a:pt x="461" y="243"/>
                    <a:pt x="460" y="239"/>
                    <a:pt x="459" y="236"/>
                  </a:cubicBezTo>
                  <a:cubicBezTo>
                    <a:pt x="458" y="234"/>
                    <a:pt x="458" y="233"/>
                    <a:pt x="457" y="233"/>
                  </a:cubicBezTo>
                  <a:cubicBezTo>
                    <a:pt x="457" y="233"/>
                    <a:pt x="457" y="233"/>
                    <a:pt x="457" y="233"/>
                  </a:cubicBezTo>
                  <a:cubicBezTo>
                    <a:pt x="457" y="233"/>
                    <a:pt x="457" y="230"/>
                    <a:pt x="453" y="217"/>
                  </a:cubicBezTo>
                  <a:cubicBezTo>
                    <a:pt x="453" y="216"/>
                    <a:pt x="452" y="214"/>
                    <a:pt x="452" y="212"/>
                  </a:cubicBezTo>
                  <a:lnTo>
                    <a:pt x="437" y="211"/>
                  </a:lnTo>
                  <a:close/>
                  <a:moveTo>
                    <a:pt x="431" y="211"/>
                  </a:moveTo>
                  <a:lnTo>
                    <a:pt x="302" y="223"/>
                  </a:lnTo>
                  <a:cubicBezTo>
                    <a:pt x="302" y="224"/>
                    <a:pt x="302" y="226"/>
                    <a:pt x="302" y="227"/>
                  </a:cubicBezTo>
                  <a:cubicBezTo>
                    <a:pt x="302" y="239"/>
                    <a:pt x="299" y="253"/>
                    <a:pt x="297" y="261"/>
                  </a:cubicBezTo>
                  <a:cubicBezTo>
                    <a:pt x="297" y="264"/>
                    <a:pt x="296" y="267"/>
                    <a:pt x="296" y="270"/>
                  </a:cubicBezTo>
                  <a:lnTo>
                    <a:pt x="417" y="258"/>
                  </a:lnTo>
                  <a:cubicBezTo>
                    <a:pt x="417" y="257"/>
                    <a:pt x="417" y="256"/>
                    <a:pt x="418" y="256"/>
                  </a:cubicBezTo>
                  <a:lnTo>
                    <a:pt x="418" y="256"/>
                  </a:lnTo>
                  <a:cubicBezTo>
                    <a:pt x="418" y="257"/>
                    <a:pt x="418" y="257"/>
                    <a:pt x="418" y="258"/>
                  </a:cubicBezTo>
                  <a:lnTo>
                    <a:pt x="431" y="257"/>
                  </a:lnTo>
                  <a:lnTo>
                    <a:pt x="431" y="211"/>
                  </a:lnTo>
                  <a:close/>
                  <a:moveTo>
                    <a:pt x="29" y="200"/>
                  </a:moveTo>
                  <a:lnTo>
                    <a:pt x="23" y="201"/>
                  </a:lnTo>
                  <a:cubicBezTo>
                    <a:pt x="23" y="202"/>
                    <a:pt x="24" y="202"/>
                    <a:pt x="24" y="203"/>
                  </a:cubicBezTo>
                  <a:cubicBezTo>
                    <a:pt x="23" y="204"/>
                    <a:pt x="23" y="205"/>
                    <a:pt x="23" y="206"/>
                  </a:cubicBezTo>
                  <a:cubicBezTo>
                    <a:pt x="22" y="208"/>
                    <a:pt x="21" y="209"/>
                    <a:pt x="23" y="211"/>
                  </a:cubicBezTo>
                  <a:cubicBezTo>
                    <a:pt x="25" y="211"/>
                    <a:pt x="26" y="212"/>
                    <a:pt x="27" y="213"/>
                  </a:cubicBezTo>
                  <a:cubicBezTo>
                    <a:pt x="26" y="219"/>
                    <a:pt x="26" y="226"/>
                    <a:pt x="24" y="232"/>
                  </a:cubicBezTo>
                  <a:cubicBezTo>
                    <a:pt x="23" y="236"/>
                    <a:pt x="22" y="239"/>
                    <a:pt x="21" y="243"/>
                  </a:cubicBezTo>
                  <a:cubicBezTo>
                    <a:pt x="21" y="244"/>
                    <a:pt x="20" y="245"/>
                    <a:pt x="20" y="245"/>
                  </a:cubicBezTo>
                  <a:lnTo>
                    <a:pt x="29" y="245"/>
                  </a:lnTo>
                  <a:lnTo>
                    <a:pt x="29" y="200"/>
                  </a:lnTo>
                  <a:moveTo>
                    <a:pt x="67" y="196"/>
                  </a:moveTo>
                  <a:lnTo>
                    <a:pt x="36" y="199"/>
                  </a:lnTo>
                  <a:lnTo>
                    <a:pt x="36" y="244"/>
                  </a:lnTo>
                  <a:lnTo>
                    <a:pt x="67" y="241"/>
                  </a:lnTo>
                  <a:lnTo>
                    <a:pt x="67" y="196"/>
                  </a:lnTo>
                  <a:close/>
                  <a:moveTo>
                    <a:pt x="106" y="192"/>
                  </a:moveTo>
                  <a:lnTo>
                    <a:pt x="73" y="195"/>
                  </a:lnTo>
                  <a:lnTo>
                    <a:pt x="73" y="240"/>
                  </a:lnTo>
                  <a:lnTo>
                    <a:pt x="106" y="237"/>
                  </a:lnTo>
                  <a:lnTo>
                    <a:pt x="106" y="192"/>
                  </a:lnTo>
                  <a:close/>
                  <a:moveTo>
                    <a:pt x="148" y="187"/>
                  </a:moveTo>
                  <a:lnTo>
                    <a:pt x="113" y="191"/>
                  </a:lnTo>
                  <a:lnTo>
                    <a:pt x="113" y="237"/>
                  </a:lnTo>
                  <a:lnTo>
                    <a:pt x="148" y="234"/>
                  </a:lnTo>
                  <a:lnTo>
                    <a:pt x="148" y="187"/>
                  </a:lnTo>
                  <a:close/>
                  <a:moveTo>
                    <a:pt x="186" y="183"/>
                  </a:moveTo>
                  <a:lnTo>
                    <a:pt x="155" y="187"/>
                  </a:lnTo>
                  <a:lnTo>
                    <a:pt x="155" y="233"/>
                  </a:lnTo>
                  <a:lnTo>
                    <a:pt x="186" y="230"/>
                  </a:lnTo>
                  <a:lnTo>
                    <a:pt x="186" y="183"/>
                  </a:lnTo>
                  <a:close/>
                  <a:moveTo>
                    <a:pt x="203" y="182"/>
                  </a:moveTo>
                  <a:lnTo>
                    <a:pt x="193" y="183"/>
                  </a:lnTo>
                  <a:lnTo>
                    <a:pt x="193" y="226"/>
                  </a:lnTo>
                  <a:lnTo>
                    <a:pt x="206" y="225"/>
                  </a:lnTo>
                  <a:cubicBezTo>
                    <a:pt x="206" y="220"/>
                    <a:pt x="206" y="214"/>
                    <a:pt x="205" y="209"/>
                  </a:cubicBezTo>
                  <a:cubicBezTo>
                    <a:pt x="205" y="206"/>
                    <a:pt x="205" y="202"/>
                    <a:pt x="204" y="199"/>
                  </a:cubicBezTo>
                  <a:cubicBezTo>
                    <a:pt x="204" y="196"/>
                    <a:pt x="203" y="193"/>
                    <a:pt x="203" y="191"/>
                  </a:cubicBezTo>
                  <a:lnTo>
                    <a:pt x="204" y="189"/>
                  </a:lnTo>
                  <a:cubicBezTo>
                    <a:pt x="205" y="188"/>
                    <a:pt x="205" y="187"/>
                    <a:pt x="204" y="185"/>
                  </a:cubicBezTo>
                  <a:cubicBezTo>
                    <a:pt x="204" y="184"/>
                    <a:pt x="203" y="183"/>
                    <a:pt x="203" y="182"/>
                  </a:cubicBezTo>
                  <a:close/>
                  <a:moveTo>
                    <a:pt x="437" y="171"/>
                  </a:moveTo>
                  <a:lnTo>
                    <a:pt x="437" y="204"/>
                  </a:lnTo>
                  <a:lnTo>
                    <a:pt x="449" y="206"/>
                  </a:lnTo>
                  <a:cubicBezTo>
                    <a:pt x="446" y="194"/>
                    <a:pt x="441" y="181"/>
                    <a:pt x="437" y="171"/>
                  </a:cubicBezTo>
                  <a:close/>
                  <a:moveTo>
                    <a:pt x="431" y="158"/>
                  </a:moveTo>
                  <a:cubicBezTo>
                    <a:pt x="419" y="160"/>
                    <a:pt x="362" y="165"/>
                    <a:pt x="318" y="170"/>
                  </a:cubicBezTo>
                  <a:cubicBezTo>
                    <a:pt x="308" y="174"/>
                    <a:pt x="306" y="184"/>
                    <a:pt x="304" y="194"/>
                  </a:cubicBezTo>
                  <a:cubicBezTo>
                    <a:pt x="303" y="201"/>
                    <a:pt x="303" y="208"/>
                    <a:pt x="302" y="216"/>
                  </a:cubicBezTo>
                  <a:lnTo>
                    <a:pt x="431" y="204"/>
                  </a:lnTo>
                  <a:lnTo>
                    <a:pt x="431" y="158"/>
                  </a:lnTo>
                  <a:close/>
                  <a:moveTo>
                    <a:pt x="78" y="148"/>
                  </a:moveTo>
                  <a:lnTo>
                    <a:pt x="30" y="153"/>
                  </a:lnTo>
                  <a:cubicBezTo>
                    <a:pt x="30" y="154"/>
                    <a:pt x="30" y="154"/>
                    <a:pt x="30" y="154"/>
                  </a:cubicBezTo>
                  <a:cubicBezTo>
                    <a:pt x="29" y="158"/>
                    <a:pt x="29" y="162"/>
                    <a:pt x="28" y="166"/>
                  </a:cubicBezTo>
                  <a:cubicBezTo>
                    <a:pt x="28" y="169"/>
                    <a:pt x="28" y="174"/>
                    <a:pt x="27" y="177"/>
                  </a:cubicBezTo>
                  <a:cubicBezTo>
                    <a:pt x="27" y="181"/>
                    <a:pt x="25" y="185"/>
                    <a:pt x="25" y="189"/>
                  </a:cubicBezTo>
                  <a:cubicBezTo>
                    <a:pt x="25" y="191"/>
                    <a:pt x="25" y="192"/>
                    <a:pt x="25" y="194"/>
                  </a:cubicBezTo>
                  <a:lnTo>
                    <a:pt x="78" y="188"/>
                  </a:lnTo>
                  <a:lnTo>
                    <a:pt x="78" y="148"/>
                  </a:lnTo>
                  <a:close/>
                  <a:moveTo>
                    <a:pt x="103" y="145"/>
                  </a:moveTo>
                  <a:lnTo>
                    <a:pt x="85" y="147"/>
                  </a:lnTo>
                  <a:lnTo>
                    <a:pt x="85" y="188"/>
                  </a:lnTo>
                  <a:lnTo>
                    <a:pt x="103" y="186"/>
                  </a:lnTo>
                  <a:lnTo>
                    <a:pt x="103" y="145"/>
                  </a:lnTo>
                  <a:close/>
                  <a:moveTo>
                    <a:pt x="186" y="135"/>
                  </a:moveTo>
                  <a:lnTo>
                    <a:pt x="109" y="144"/>
                  </a:lnTo>
                  <a:lnTo>
                    <a:pt x="109" y="185"/>
                  </a:lnTo>
                  <a:lnTo>
                    <a:pt x="189" y="176"/>
                  </a:lnTo>
                  <a:lnTo>
                    <a:pt x="190" y="176"/>
                  </a:lnTo>
                  <a:lnTo>
                    <a:pt x="193" y="176"/>
                  </a:lnTo>
                  <a:lnTo>
                    <a:pt x="201" y="175"/>
                  </a:lnTo>
                  <a:cubicBezTo>
                    <a:pt x="200" y="173"/>
                    <a:pt x="200" y="172"/>
                    <a:pt x="199" y="170"/>
                  </a:cubicBezTo>
                  <a:cubicBezTo>
                    <a:pt x="199" y="168"/>
                    <a:pt x="198" y="167"/>
                    <a:pt x="197" y="165"/>
                  </a:cubicBezTo>
                  <a:lnTo>
                    <a:pt x="196" y="163"/>
                  </a:lnTo>
                  <a:cubicBezTo>
                    <a:pt x="197" y="161"/>
                    <a:pt x="197" y="160"/>
                    <a:pt x="197" y="158"/>
                  </a:cubicBezTo>
                  <a:cubicBezTo>
                    <a:pt x="197" y="154"/>
                    <a:pt x="196" y="151"/>
                    <a:pt x="194" y="147"/>
                  </a:cubicBezTo>
                  <a:cubicBezTo>
                    <a:pt x="192" y="144"/>
                    <a:pt x="190" y="142"/>
                    <a:pt x="188" y="139"/>
                  </a:cubicBezTo>
                  <a:cubicBezTo>
                    <a:pt x="188" y="137"/>
                    <a:pt x="187" y="136"/>
                    <a:pt x="186" y="135"/>
                  </a:cubicBezTo>
                  <a:close/>
                  <a:moveTo>
                    <a:pt x="341" y="158"/>
                  </a:moveTo>
                  <a:cubicBezTo>
                    <a:pt x="342" y="157"/>
                    <a:pt x="342" y="156"/>
                    <a:pt x="343" y="155"/>
                  </a:cubicBezTo>
                  <a:cubicBezTo>
                    <a:pt x="345" y="150"/>
                    <a:pt x="345" y="144"/>
                    <a:pt x="345" y="138"/>
                  </a:cubicBezTo>
                  <a:lnTo>
                    <a:pt x="346" y="138"/>
                  </a:lnTo>
                  <a:cubicBezTo>
                    <a:pt x="346" y="141"/>
                    <a:pt x="347" y="143"/>
                    <a:pt x="347" y="146"/>
                  </a:cubicBezTo>
                  <a:cubicBezTo>
                    <a:pt x="346" y="150"/>
                    <a:pt x="345" y="153"/>
                    <a:pt x="343" y="156"/>
                  </a:cubicBezTo>
                  <a:lnTo>
                    <a:pt x="343" y="157"/>
                  </a:lnTo>
                  <a:lnTo>
                    <a:pt x="342" y="158"/>
                  </a:lnTo>
                  <a:lnTo>
                    <a:pt x="341" y="158"/>
                  </a:lnTo>
                  <a:close/>
                  <a:moveTo>
                    <a:pt x="402" y="109"/>
                  </a:moveTo>
                  <a:lnTo>
                    <a:pt x="328" y="117"/>
                  </a:lnTo>
                  <a:cubicBezTo>
                    <a:pt x="330" y="123"/>
                    <a:pt x="332" y="129"/>
                    <a:pt x="336" y="133"/>
                  </a:cubicBezTo>
                  <a:cubicBezTo>
                    <a:pt x="336" y="134"/>
                    <a:pt x="336" y="135"/>
                    <a:pt x="336" y="137"/>
                  </a:cubicBezTo>
                  <a:cubicBezTo>
                    <a:pt x="336" y="139"/>
                    <a:pt x="336" y="141"/>
                    <a:pt x="336" y="144"/>
                  </a:cubicBezTo>
                  <a:cubicBezTo>
                    <a:pt x="337" y="143"/>
                    <a:pt x="337" y="142"/>
                    <a:pt x="337" y="140"/>
                  </a:cubicBezTo>
                  <a:cubicBezTo>
                    <a:pt x="337" y="139"/>
                    <a:pt x="338" y="137"/>
                    <a:pt x="338" y="135"/>
                  </a:cubicBezTo>
                  <a:lnTo>
                    <a:pt x="339" y="136"/>
                  </a:lnTo>
                  <a:cubicBezTo>
                    <a:pt x="339" y="138"/>
                    <a:pt x="340" y="141"/>
                    <a:pt x="340" y="143"/>
                  </a:cubicBezTo>
                  <a:cubicBezTo>
                    <a:pt x="340" y="147"/>
                    <a:pt x="339" y="150"/>
                    <a:pt x="337" y="154"/>
                  </a:cubicBezTo>
                  <a:cubicBezTo>
                    <a:pt x="335" y="158"/>
                    <a:pt x="332" y="160"/>
                    <a:pt x="328" y="161"/>
                  </a:cubicBezTo>
                  <a:cubicBezTo>
                    <a:pt x="327" y="162"/>
                    <a:pt x="326" y="162"/>
                    <a:pt x="325" y="162"/>
                  </a:cubicBezTo>
                  <a:lnTo>
                    <a:pt x="325" y="162"/>
                  </a:lnTo>
                  <a:cubicBezTo>
                    <a:pt x="325" y="162"/>
                    <a:pt x="326" y="162"/>
                    <a:pt x="326" y="162"/>
                  </a:cubicBezTo>
                  <a:cubicBezTo>
                    <a:pt x="353" y="159"/>
                    <a:pt x="385" y="156"/>
                    <a:pt x="406" y="154"/>
                  </a:cubicBezTo>
                  <a:cubicBezTo>
                    <a:pt x="415" y="153"/>
                    <a:pt x="422" y="153"/>
                    <a:pt x="426" y="152"/>
                  </a:cubicBezTo>
                  <a:cubicBezTo>
                    <a:pt x="425" y="152"/>
                    <a:pt x="425" y="152"/>
                    <a:pt x="424" y="151"/>
                  </a:cubicBezTo>
                  <a:cubicBezTo>
                    <a:pt x="423" y="150"/>
                    <a:pt x="422" y="149"/>
                    <a:pt x="421" y="148"/>
                  </a:cubicBezTo>
                  <a:cubicBezTo>
                    <a:pt x="420" y="147"/>
                    <a:pt x="420" y="146"/>
                    <a:pt x="419" y="145"/>
                  </a:cubicBezTo>
                  <a:cubicBezTo>
                    <a:pt x="418" y="144"/>
                    <a:pt x="418" y="143"/>
                    <a:pt x="417" y="142"/>
                  </a:cubicBezTo>
                  <a:cubicBezTo>
                    <a:pt x="417" y="142"/>
                    <a:pt x="417" y="142"/>
                    <a:pt x="417" y="142"/>
                  </a:cubicBezTo>
                  <a:cubicBezTo>
                    <a:pt x="418" y="142"/>
                    <a:pt x="418" y="142"/>
                    <a:pt x="419" y="142"/>
                  </a:cubicBezTo>
                  <a:cubicBezTo>
                    <a:pt x="419" y="143"/>
                    <a:pt x="420" y="143"/>
                    <a:pt x="421" y="143"/>
                  </a:cubicBezTo>
                  <a:cubicBezTo>
                    <a:pt x="421" y="143"/>
                    <a:pt x="421" y="143"/>
                    <a:pt x="421" y="143"/>
                  </a:cubicBezTo>
                  <a:cubicBezTo>
                    <a:pt x="420" y="142"/>
                    <a:pt x="420" y="141"/>
                    <a:pt x="419" y="140"/>
                  </a:cubicBezTo>
                  <a:cubicBezTo>
                    <a:pt x="420" y="141"/>
                    <a:pt x="420" y="140"/>
                    <a:pt x="421" y="141"/>
                  </a:cubicBezTo>
                  <a:lnTo>
                    <a:pt x="423" y="141"/>
                  </a:lnTo>
                  <a:lnTo>
                    <a:pt x="422" y="140"/>
                  </a:lnTo>
                  <a:cubicBezTo>
                    <a:pt x="420" y="138"/>
                    <a:pt x="417" y="137"/>
                    <a:pt x="415" y="135"/>
                  </a:cubicBezTo>
                  <a:cubicBezTo>
                    <a:pt x="417" y="136"/>
                    <a:pt x="418" y="136"/>
                    <a:pt x="419" y="136"/>
                  </a:cubicBezTo>
                  <a:cubicBezTo>
                    <a:pt x="420" y="137"/>
                    <a:pt x="421" y="137"/>
                    <a:pt x="422" y="137"/>
                  </a:cubicBezTo>
                  <a:lnTo>
                    <a:pt x="422" y="137"/>
                  </a:lnTo>
                  <a:cubicBezTo>
                    <a:pt x="421" y="136"/>
                    <a:pt x="418" y="135"/>
                    <a:pt x="416" y="134"/>
                  </a:cubicBezTo>
                  <a:lnTo>
                    <a:pt x="416" y="133"/>
                  </a:lnTo>
                  <a:lnTo>
                    <a:pt x="417" y="133"/>
                  </a:lnTo>
                  <a:cubicBezTo>
                    <a:pt x="418" y="134"/>
                    <a:pt x="419" y="134"/>
                    <a:pt x="420" y="134"/>
                  </a:cubicBezTo>
                  <a:cubicBezTo>
                    <a:pt x="421" y="134"/>
                    <a:pt x="421" y="134"/>
                    <a:pt x="421" y="134"/>
                  </a:cubicBezTo>
                  <a:cubicBezTo>
                    <a:pt x="417" y="132"/>
                    <a:pt x="412" y="129"/>
                    <a:pt x="409" y="125"/>
                  </a:cubicBezTo>
                  <a:cubicBezTo>
                    <a:pt x="410" y="126"/>
                    <a:pt x="412" y="127"/>
                    <a:pt x="414" y="127"/>
                  </a:cubicBezTo>
                  <a:lnTo>
                    <a:pt x="412" y="125"/>
                  </a:lnTo>
                  <a:cubicBezTo>
                    <a:pt x="411" y="124"/>
                    <a:pt x="410" y="122"/>
                    <a:pt x="409" y="120"/>
                  </a:cubicBezTo>
                  <a:cubicBezTo>
                    <a:pt x="407" y="117"/>
                    <a:pt x="405" y="114"/>
                    <a:pt x="403" y="110"/>
                  </a:cubicBezTo>
                  <a:lnTo>
                    <a:pt x="402" y="109"/>
                  </a:lnTo>
                  <a:close/>
                  <a:moveTo>
                    <a:pt x="406" y="109"/>
                  </a:moveTo>
                  <a:lnTo>
                    <a:pt x="403" y="109"/>
                  </a:lnTo>
                  <a:cubicBezTo>
                    <a:pt x="404" y="110"/>
                    <a:pt x="404" y="110"/>
                    <a:pt x="405" y="111"/>
                  </a:cubicBezTo>
                  <a:cubicBezTo>
                    <a:pt x="407" y="113"/>
                    <a:pt x="409" y="115"/>
                    <a:pt x="411" y="116"/>
                  </a:cubicBezTo>
                  <a:cubicBezTo>
                    <a:pt x="409" y="114"/>
                    <a:pt x="407" y="112"/>
                    <a:pt x="406" y="109"/>
                  </a:cubicBezTo>
                  <a:close/>
                  <a:moveTo>
                    <a:pt x="412" y="108"/>
                  </a:moveTo>
                  <a:lnTo>
                    <a:pt x="410" y="108"/>
                  </a:lnTo>
                  <a:cubicBezTo>
                    <a:pt x="411" y="109"/>
                    <a:pt x="413" y="110"/>
                    <a:pt x="414" y="111"/>
                  </a:cubicBezTo>
                  <a:cubicBezTo>
                    <a:pt x="413" y="110"/>
                    <a:pt x="413" y="109"/>
                    <a:pt x="412" y="108"/>
                  </a:cubicBezTo>
                  <a:close/>
                  <a:moveTo>
                    <a:pt x="78" y="98"/>
                  </a:moveTo>
                  <a:lnTo>
                    <a:pt x="69" y="99"/>
                  </a:lnTo>
                  <a:cubicBezTo>
                    <a:pt x="71" y="101"/>
                    <a:pt x="72" y="104"/>
                    <a:pt x="73" y="106"/>
                  </a:cubicBezTo>
                  <a:cubicBezTo>
                    <a:pt x="74" y="107"/>
                    <a:pt x="75" y="108"/>
                    <a:pt x="76" y="108"/>
                  </a:cubicBezTo>
                  <a:lnTo>
                    <a:pt x="74" y="110"/>
                  </a:lnTo>
                  <a:cubicBezTo>
                    <a:pt x="73" y="110"/>
                    <a:pt x="73" y="110"/>
                    <a:pt x="72" y="110"/>
                  </a:cubicBezTo>
                  <a:cubicBezTo>
                    <a:pt x="72" y="110"/>
                    <a:pt x="71" y="110"/>
                    <a:pt x="71" y="110"/>
                  </a:cubicBezTo>
                  <a:cubicBezTo>
                    <a:pt x="69" y="110"/>
                    <a:pt x="68" y="111"/>
                    <a:pt x="66" y="112"/>
                  </a:cubicBezTo>
                  <a:cubicBezTo>
                    <a:pt x="64" y="113"/>
                    <a:pt x="63" y="114"/>
                    <a:pt x="61" y="115"/>
                  </a:cubicBezTo>
                  <a:cubicBezTo>
                    <a:pt x="59" y="116"/>
                    <a:pt x="58" y="116"/>
                    <a:pt x="56" y="117"/>
                  </a:cubicBezTo>
                  <a:cubicBezTo>
                    <a:pt x="53" y="118"/>
                    <a:pt x="49" y="120"/>
                    <a:pt x="46" y="122"/>
                  </a:cubicBezTo>
                  <a:cubicBezTo>
                    <a:pt x="43" y="124"/>
                    <a:pt x="40" y="125"/>
                    <a:pt x="38" y="128"/>
                  </a:cubicBezTo>
                  <a:cubicBezTo>
                    <a:pt x="35" y="130"/>
                    <a:pt x="34" y="133"/>
                    <a:pt x="33" y="136"/>
                  </a:cubicBezTo>
                  <a:cubicBezTo>
                    <a:pt x="32" y="137"/>
                    <a:pt x="32" y="138"/>
                    <a:pt x="33" y="139"/>
                  </a:cubicBezTo>
                  <a:cubicBezTo>
                    <a:pt x="32" y="140"/>
                    <a:pt x="32" y="141"/>
                    <a:pt x="32" y="143"/>
                  </a:cubicBezTo>
                  <a:cubicBezTo>
                    <a:pt x="32" y="144"/>
                    <a:pt x="31" y="145"/>
                    <a:pt x="31" y="146"/>
                  </a:cubicBezTo>
                  <a:lnTo>
                    <a:pt x="78" y="141"/>
                  </a:lnTo>
                  <a:lnTo>
                    <a:pt x="78" y="98"/>
                  </a:lnTo>
                  <a:close/>
                  <a:moveTo>
                    <a:pt x="103" y="94"/>
                  </a:moveTo>
                  <a:lnTo>
                    <a:pt x="85" y="97"/>
                  </a:lnTo>
                  <a:lnTo>
                    <a:pt x="85" y="140"/>
                  </a:lnTo>
                  <a:lnTo>
                    <a:pt x="103" y="138"/>
                  </a:lnTo>
                  <a:lnTo>
                    <a:pt x="103" y="94"/>
                  </a:lnTo>
                  <a:close/>
                  <a:moveTo>
                    <a:pt x="123" y="92"/>
                  </a:moveTo>
                  <a:lnTo>
                    <a:pt x="109" y="94"/>
                  </a:lnTo>
                  <a:lnTo>
                    <a:pt x="109" y="137"/>
                  </a:lnTo>
                  <a:lnTo>
                    <a:pt x="182" y="129"/>
                  </a:lnTo>
                  <a:cubicBezTo>
                    <a:pt x="180" y="126"/>
                    <a:pt x="177" y="125"/>
                    <a:pt x="176" y="123"/>
                  </a:cubicBezTo>
                  <a:cubicBezTo>
                    <a:pt x="174" y="121"/>
                    <a:pt x="173" y="120"/>
                    <a:pt x="172" y="119"/>
                  </a:cubicBezTo>
                  <a:cubicBezTo>
                    <a:pt x="170" y="118"/>
                    <a:pt x="168" y="118"/>
                    <a:pt x="166" y="117"/>
                  </a:cubicBezTo>
                  <a:cubicBezTo>
                    <a:pt x="163" y="116"/>
                    <a:pt x="160" y="114"/>
                    <a:pt x="157" y="113"/>
                  </a:cubicBezTo>
                  <a:cubicBezTo>
                    <a:pt x="155" y="113"/>
                    <a:pt x="154" y="112"/>
                    <a:pt x="153" y="112"/>
                  </a:cubicBezTo>
                  <a:lnTo>
                    <a:pt x="151" y="111"/>
                  </a:lnTo>
                  <a:cubicBezTo>
                    <a:pt x="149" y="110"/>
                    <a:pt x="147" y="109"/>
                    <a:pt x="146" y="108"/>
                  </a:cubicBezTo>
                  <a:cubicBezTo>
                    <a:pt x="144" y="106"/>
                    <a:pt x="141" y="104"/>
                    <a:pt x="138" y="104"/>
                  </a:cubicBezTo>
                  <a:cubicBezTo>
                    <a:pt x="138" y="104"/>
                    <a:pt x="138" y="104"/>
                    <a:pt x="137" y="104"/>
                  </a:cubicBezTo>
                  <a:lnTo>
                    <a:pt x="137" y="104"/>
                  </a:lnTo>
                  <a:cubicBezTo>
                    <a:pt x="136" y="103"/>
                    <a:pt x="135" y="103"/>
                    <a:pt x="134" y="102"/>
                  </a:cubicBezTo>
                  <a:cubicBezTo>
                    <a:pt x="133" y="101"/>
                    <a:pt x="132" y="100"/>
                    <a:pt x="131" y="99"/>
                  </a:cubicBezTo>
                  <a:lnTo>
                    <a:pt x="130" y="100"/>
                  </a:lnTo>
                  <a:cubicBezTo>
                    <a:pt x="128" y="98"/>
                    <a:pt x="127" y="97"/>
                    <a:pt x="126" y="95"/>
                  </a:cubicBezTo>
                  <a:cubicBezTo>
                    <a:pt x="125" y="94"/>
                    <a:pt x="124" y="93"/>
                    <a:pt x="123" y="92"/>
                  </a:cubicBezTo>
                  <a:close/>
                  <a:moveTo>
                    <a:pt x="384" y="60"/>
                  </a:moveTo>
                  <a:lnTo>
                    <a:pt x="320" y="68"/>
                  </a:lnTo>
                  <a:cubicBezTo>
                    <a:pt x="320" y="69"/>
                    <a:pt x="320" y="71"/>
                    <a:pt x="321" y="73"/>
                  </a:cubicBezTo>
                  <a:cubicBezTo>
                    <a:pt x="320" y="74"/>
                    <a:pt x="320" y="76"/>
                    <a:pt x="320" y="77"/>
                  </a:cubicBezTo>
                  <a:cubicBezTo>
                    <a:pt x="320" y="80"/>
                    <a:pt x="321" y="82"/>
                    <a:pt x="323" y="85"/>
                  </a:cubicBezTo>
                  <a:lnTo>
                    <a:pt x="323" y="86"/>
                  </a:lnTo>
                  <a:lnTo>
                    <a:pt x="323" y="87"/>
                  </a:lnTo>
                  <a:cubicBezTo>
                    <a:pt x="323" y="91"/>
                    <a:pt x="324" y="94"/>
                    <a:pt x="325" y="97"/>
                  </a:cubicBezTo>
                  <a:cubicBezTo>
                    <a:pt x="327" y="101"/>
                    <a:pt x="325" y="104"/>
                    <a:pt x="325" y="107"/>
                  </a:cubicBezTo>
                  <a:cubicBezTo>
                    <a:pt x="325" y="108"/>
                    <a:pt x="326" y="110"/>
                    <a:pt x="326" y="111"/>
                  </a:cubicBezTo>
                  <a:lnTo>
                    <a:pt x="403" y="103"/>
                  </a:lnTo>
                  <a:cubicBezTo>
                    <a:pt x="402" y="102"/>
                    <a:pt x="402" y="101"/>
                    <a:pt x="401" y="100"/>
                  </a:cubicBezTo>
                  <a:lnTo>
                    <a:pt x="401" y="99"/>
                  </a:lnTo>
                  <a:cubicBezTo>
                    <a:pt x="402" y="100"/>
                    <a:pt x="403" y="101"/>
                    <a:pt x="404" y="102"/>
                  </a:cubicBezTo>
                  <a:lnTo>
                    <a:pt x="408" y="102"/>
                  </a:lnTo>
                  <a:cubicBezTo>
                    <a:pt x="407" y="101"/>
                    <a:pt x="406" y="99"/>
                    <a:pt x="405" y="98"/>
                  </a:cubicBezTo>
                  <a:cubicBezTo>
                    <a:pt x="403" y="95"/>
                    <a:pt x="402" y="91"/>
                    <a:pt x="400" y="88"/>
                  </a:cubicBezTo>
                  <a:cubicBezTo>
                    <a:pt x="399" y="85"/>
                    <a:pt x="398" y="81"/>
                    <a:pt x="396" y="78"/>
                  </a:cubicBezTo>
                  <a:cubicBezTo>
                    <a:pt x="395" y="76"/>
                    <a:pt x="394" y="74"/>
                    <a:pt x="393" y="72"/>
                  </a:cubicBezTo>
                  <a:cubicBezTo>
                    <a:pt x="391" y="69"/>
                    <a:pt x="388" y="65"/>
                    <a:pt x="386" y="62"/>
                  </a:cubicBezTo>
                  <a:cubicBezTo>
                    <a:pt x="385" y="62"/>
                    <a:pt x="384" y="61"/>
                    <a:pt x="384" y="60"/>
                  </a:cubicBezTo>
                  <a:close/>
                  <a:moveTo>
                    <a:pt x="78" y="56"/>
                  </a:moveTo>
                  <a:lnTo>
                    <a:pt x="54" y="60"/>
                  </a:lnTo>
                  <a:lnTo>
                    <a:pt x="53" y="60"/>
                  </a:lnTo>
                  <a:cubicBezTo>
                    <a:pt x="54" y="61"/>
                    <a:pt x="55" y="63"/>
                    <a:pt x="56" y="64"/>
                  </a:cubicBezTo>
                  <a:cubicBezTo>
                    <a:pt x="56" y="66"/>
                    <a:pt x="56" y="68"/>
                    <a:pt x="56" y="70"/>
                  </a:cubicBezTo>
                  <a:cubicBezTo>
                    <a:pt x="56" y="73"/>
                    <a:pt x="57" y="76"/>
                    <a:pt x="59" y="80"/>
                  </a:cubicBezTo>
                  <a:cubicBezTo>
                    <a:pt x="60" y="83"/>
                    <a:pt x="62" y="86"/>
                    <a:pt x="63" y="88"/>
                  </a:cubicBezTo>
                  <a:cubicBezTo>
                    <a:pt x="64" y="90"/>
                    <a:pt x="65" y="91"/>
                    <a:pt x="66" y="92"/>
                  </a:cubicBezTo>
                  <a:lnTo>
                    <a:pt x="78" y="91"/>
                  </a:lnTo>
                  <a:lnTo>
                    <a:pt x="78" y="56"/>
                  </a:lnTo>
                  <a:close/>
                  <a:moveTo>
                    <a:pt x="103" y="53"/>
                  </a:moveTo>
                  <a:lnTo>
                    <a:pt x="85" y="55"/>
                  </a:lnTo>
                  <a:lnTo>
                    <a:pt x="85" y="90"/>
                  </a:lnTo>
                  <a:lnTo>
                    <a:pt x="103" y="88"/>
                  </a:lnTo>
                  <a:lnTo>
                    <a:pt x="103" y="53"/>
                  </a:lnTo>
                  <a:close/>
                  <a:moveTo>
                    <a:pt x="360" y="50"/>
                  </a:moveTo>
                  <a:cubicBezTo>
                    <a:pt x="358" y="50"/>
                    <a:pt x="357" y="51"/>
                    <a:pt x="355" y="52"/>
                  </a:cubicBezTo>
                  <a:lnTo>
                    <a:pt x="354" y="53"/>
                  </a:lnTo>
                  <a:cubicBezTo>
                    <a:pt x="352" y="52"/>
                    <a:pt x="351" y="52"/>
                    <a:pt x="349" y="52"/>
                  </a:cubicBezTo>
                  <a:cubicBezTo>
                    <a:pt x="345" y="52"/>
                    <a:pt x="341" y="53"/>
                    <a:pt x="338" y="55"/>
                  </a:cubicBezTo>
                  <a:cubicBezTo>
                    <a:pt x="336" y="56"/>
                    <a:pt x="334" y="58"/>
                    <a:pt x="332" y="60"/>
                  </a:cubicBezTo>
                  <a:lnTo>
                    <a:pt x="333" y="60"/>
                  </a:lnTo>
                  <a:cubicBezTo>
                    <a:pt x="334" y="59"/>
                    <a:pt x="335" y="58"/>
                    <a:pt x="336" y="58"/>
                  </a:cubicBezTo>
                  <a:lnTo>
                    <a:pt x="334" y="59"/>
                  </a:lnTo>
                  <a:lnTo>
                    <a:pt x="377" y="54"/>
                  </a:lnTo>
                  <a:cubicBezTo>
                    <a:pt x="376" y="54"/>
                    <a:pt x="376" y="54"/>
                    <a:pt x="375" y="54"/>
                  </a:cubicBezTo>
                  <a:cubicBezTo>
                    <a:pt x="373" y="53"/>
                    <a:pt x="370" y="51"/>
                    <a:pt x="367" y="51"/>
                  </a:cubicBezTo>
                  <a:cubicBezTo>
                    <a:pt x="366" y="51"/>
                    <a:pt x="365" y="51"/>
                    <a:pt x="364" y="51"/>
                  </a:cubicBezTo>
                  <a:cubicBezTo>
                    <a:pt x="363" y="51"/>
                    <a:pt x="361" y="50"/>
                    <a:pt x="360" y="50"/>
                  </a:cubicBezTo>
                  <a:close/>
                  <a:moveTo>
                    <a:pt x="124" y="50"/>
                  </a:moveTo>
                  <a:lnTo>
                    <a:pt x="109" y="52"/>
                  </a:lnTo>
                  <a:lnTo>
                    <a:pt x="109" y="87"/>
                  </a:lnTo>
                  <a:lnTo>
                    <a:pt x="121" y="86"/>
                  </a:lnTo>
                  <a:cubicBezTo>
                    <a:pt x="120" y="83"/>
                    <a:pt x="119" y="80"/>
                    <a:pt x="119" y="77"/>
                  </a:cubicBezTo>
                  <a:lnTo>
                    <a:pt x="119" y="76"/>
                  </a:lnTo>
                  <a:lnTo>
                    <a:pt x="119" y="77"/>
                  </a:lnTo>
                  <a:lnTo>
                    <a:pt x="119" y="75"/>
                  </a:lnTo>
                  <a:lnTo>
                    <a:pt x="119" y="76"/>
                  </a:lnTo>
                  <a:lnTo>
                    <a:pt x="119" y="74"/>
                  </a:lnTo>
                  <a:lnTo>
                    <a:pt x="121" y="74"/>
                  </a:lnTo>
                  <a:lnTo>
                    <a:pt x="120" y="74"/>
                  </a:lnTo>
                  <a:lnTo>
                    <a:pt x="120" y="73"/>
                  </a:lnTo>
                  <a:lnTo>
                    <a:pt x="121" y="72"/>
                  </a:lnTo>
                  <a:cubicBezTo>
                    <a:pt x="122" y="69"/>
                    <a:pt x="123" y="66"/>
                    <a:pt x="124" y="62"/>
                  </a:cubicBezTo>
                  <a:cubicBezTo>
                    <a:pt x="125" y="60"/>
                    <a:pt x="127" y="55"/>
                    <a:pt x="125" y="52"/>
                  </a:cubicBezTo>
                  <a:lnTo>
                    <a:pt x="124" y="51"/>
                  </a:lnTo>
                  <a:lnTo>
                    <a:pt x="124" y="50"/>
                  </a:lnTo>
                  <a:close/>
                  <a:moveTo>
                    <a:pt x="118" y="38"/>
                  </a:moveTo>
                  <a:lnTo>
                    <a:pt x="91" y="42"/>
                  </a:lnTo>
                  <a:lnTo>
                    <a:pt x="91" y="42"/>
                  </a:lnTo>
                  <a:lnTo>
                    <a:pt x="118" y="38"/>
                  </a:lnTo>
                  <a:lnTo>
                    <a:pt x="118" y="38"/>
                  </a:lnTo>
                  <a:close/>
                  <a:moveTo>
                    <a:pt x="126" y="37"/>
                  </a:moveTo>
                  <a:lnTo>
                    <a:pt x="125" y="37"/>
                  </a:lnTo>
                  <a:lnTo>
                    <a:pt x="125" y="38"/>
                  </a:lnTo>
                  <a:lnTo>
                    <a:pt x="126" y="37"/>
                  </a:lnTo>
                  <a:lnTo>
                    <a:pt x="126" y="37"/>
                  </a:lnTo>
                  <a:close/>
                  <a:moveTo>
                    <a:pt x="85" y="36"/>
                  </a:moveTo>
                  <a:lnTo>
                    <a:pt x="66" y="39"/>
                  </a:lnTo>
                  <a:lnTo>
                    <a:pt x="85" y="36"/>
                  </a:lnTo>
                  <a:lnTo>
                    <a:pt x="85" y="36"/>
                  </a:lnTo>
                  <a:close/>
                  <a:moveTo>
                    <a:pt x="118" y="31"/>
                  </a:moveTo>
                  <a:lnTo>
                    <a:pt x="91" y="35"/>
                  </a:lnTo>
                  <a:lnTo>
                    <a:pt x="91" y="35"/>
                  </a:lnTo>
                  <a:lnTo>
                    <a:pt x="118" y="31"/>
                  </a:lnTo>
                  <a:lnTo>
                    <a:pt x="118" y="31"/>
                  </a:lnTo>
                  <a:close/>
                  <a:moveTo>
                    <a:pt x="54" y="31"/>
                  </a:moveTo>
                  <a:cubicBezTo>
                    <a:pt x="53" y="32"/>
                    <a:pt x="53" y="34"/>
                    <a:pt x="52" y="35"/>
                  </a:cubicBezTo>
                  <a:cubicBezTo>
                    <a:pt x="52" y="36"/>
                    <a:pt x="51" y="38"/>
                    <a:pt x="51" y="39"/>
                  </a:cubicBezTo>
                  <a:lnTo>
                    <a:pt x="52" y="39"/>
                  </a:lnTo>
                  <a:cubicBezTo>
                    <a:pt x="52" y="40"/>
                    <a:pt x="52" y="41"/>
                    <a:pt x="52" y="43"/>
                  </a:cubicBezTo>
                  <a:lnTo>
                    <a:pt x="52" y="42"/>
                  </a:lnTo>
                  <a:cubicBezTo>
                    <a:pt x="52" y="44"/>
                    <a:pt x="52" y="46"/>
                    <a:pt x="52" y="47"/>
                  </a:cubicBezTo>
                  <a:lnTo>
                    <a:pt x="53" y="46"/>
                  </a:lnTo>
                  <a:cubicBezTo>
                    <a:pt x="53" y="48"/>
                    <a:pt x="53" y="49"/>
                    <a:pt x="54" y="50"/>
                  </a:cubicBezTo>
                  <a:lnTo>
                    <a:pt x="54" y="31"/>
                  </a:lnTo>
                  <a:close/>
                  <a:moveTo>
                    <a:pt x="125" y="30"/>
                  </a:moveTo>
                  <a:lnTo>
                    <a:pt x="125" y="30"/>
                  </a:lnTo>
                  <a:lnTo>
                    <a:pt x="125" y="31"/>
                  </a:lnTo>
                  <a:lnTo>
                    <a:pt x="126" y="30"/>
                  </a:lnTo>
                  <a:cubicBezTo>
                    <a:pt x="126" y="30"/>
                    <a:pt x="125" y="30"/>
                    <a:pt x="125" y="30"/>
                  </a:cubicBezTo>
                  <a:close/>
                  <a:moveTo>
                    <a:pt x="54" y="30"/>
                  </a:moveTo>
                  <a:cubicBezTo>
                    <a:pt x="53" y="31"/>
                    <a:pt x="53" y="31"/>
                    <a:pt x="52" y="32"/>
                  </a:cubicBezTo>
                  <a:lnTo>
                    <a:pt x="54" y="31"/>
                  </a:lnTo>
                  <a:lnTo>
                    <a:pt x="54" y="30"/>
                  </a:lnTo>
                  <a:close/>
                  <a:moveTo>
                    <a:pt x="54" y="25"/>
                  </a:moveTo>
                  <a:cubicBezTo>
                    <a:pt x="54" y="25"/>
                    <a:pt x="54" y="26"/>
                    <a:pt x="54" y="26"/>
                  </a:cubicBezTo>
                  <a:lnTo>
                    <a:pt x="54" y="26"/>
                  </a:lnTo>
                  <a:lnTo>
                    <a:pt x="54" y="25"/>
                  </a:lnTo>
                  <a:close/>
                  <a:moveTo>
                    <a:pt x="118" y="24"/>
                  </a:moveTo>
                  <a:lnTo>
                    <a:pt x="96" y="28"/>
                  </a:lnTo>
                  <a:lnTo>
                    <a:pt x="118" y="25"/>
                  </a:lnTo>
                  <a:lnTo>
                    <a:pt x="118" y="24"/>
                  </a:lnTo>
                  <a:close/>
                  <a:moveTo>
                    <a:pt x="118" y="17"/>
                  </a:moveTo>
                  <a:lnTo>
                    <a:pt x="91" y="22"/>
                  </a:lnTo>
                  <a:lnTo>
                    <a:pt x="91" y="22"/>
                  </a:lnTo>
                  <a:lnTo>
                    <a:pt x="118" y="18"/>
                  </a:lnTo>
                  <a:lnTo>
                    <a:pt x="118" y="17"/>
                  </a:lnTo>
                  <a:close/>
                  <a:moveTo>
                    <a:pt x="85" y="16"/>
                  </a:moveTo>
                  <a:lnTo>
                    <a:pt x="60" y="20"/>
                  </a:lnTo>
                  <a:lnTo>
                    <a:pt x="60" y="21"/>
                  </a:lnTo>
                  <a:lnTo>
                    <a:pt x="85" y="16"/>
                  </a:lnTo>
                  <a:lnTo>
                    <a:pt x="85" y="16"/>
                  </a:lnTo>
                  <a:close/>
                  <a:moveTo>
                    <a:pt x="113" y="11"/>
                  </a:moveTo>
                  <a:lnTo>
                    <a:pt x="91" y="15"/>
                  </a:lnTo>
                  <a:lnTo>
                    <a:pt x="91" y="15"/>
                  </a:lnTo>
                  <a:lnTo>
                    <a:pt x="113" y="11"/>
                  </a:lnTo>
                  <a:lnTo>
                    <a:pt x="113" y="11"/>
                  </a:lnTo>
                  <a:close/>
                  <a:moveTo>
                    <a:pt x="85" y="9"/>
                  </a:moveTo>
                  <a:lnTo>
                    <a:pt x="64" y="13"/>
                  </a:lnTo>
                  <a:cubicBezTo>
                    <a:pt x="63" y="13"/>
                    <a:pt x="63" y="13"/>
                    <a:pt x="62" y="13"/>
                  </a:cubicBezTo>
                  <a:lnTo>
                    <a:pt x="85" y="9"/>
                  </a:lnTo>
                  <a:lnTo>
                    <a:pt x="85" y="9"/>
                  </a:lnTo>
                  <a:close/>
                  <a:moveTo>
                    <a:pt x="106" y="5"/>
                  </a:moveTo>
                  <a:lnTo>
                    <a:pt x="91" y="8"/>
                  </a:lnTo>
                  <a:lnTo>
                    <a:pt x="91" y="8"/>
                  </a:lnTo>
                  <a:lnTo>
                    <a:pt x="107" y="6"/>
                  </a:lnTo>
                  <a:lnTo>
                    <a:pt x="106" y="5"/>
                  </a:lnTo>
                  <a:close/>
                  <a:moveTo>
                    <a:pt x="72" y="4"/>
                  </a:moveTo>
                  <a:lnTo>
                    <a:pt x="71" y="4"/>
                  </a:lnTo>
                  <a:cubicBezTo>
                    <a:pt x="71" y="4"/>
                    <a:pt x="71" y="5"/>
                    <a:pt x="71" y="5"/>
                  </a:cubicBezTo>
                  <a:lnTo>
                    <a:pt x="72" y="5"/>
                  </a:lnTo>
                  <a:lnTo>
                    <a:pt x="72" y="4"/>
                  </a:lnTo>
                  <a:close/>
                  <a:moveTo>
                    <a:pt x="73" y="4"/>
                  </a:moveTo>
                  <a:lnTo>
                    <a:pt x="73" y="4"/>
                  </a:lnTo>
                  <a:lnTo>
                    <a:pt x="73" y="4"/>
                  </a:lnTo>
                  <a:lnTo>
                    <a:pt x="73" y="4"/>
                  </a:lnTo>
                  <a:lnTo>
                    <a:pt x="73" y="4"/>
                  </a:lnTo>
                  <a:close/>
                  <a:moveTo>
                    <a:pt x="85" y="2"/>
                  </a:moveTo>
                  <a:lnTo>
                    <a:pt x="74" y="4"/>
                  </a:lnTo>
                  <a:lnTo>
                    <a:pt x="74" y="4"/>
                  </a:lnTo>
                  <a:lnTo>
                    <a:pt x="85" y="2"/>
                  </a:lnTo>
                  <a:lnTo>
                    <a:pt x="85" y="2"/>
                  </a:lnTo>
                  <a:close/>
                  <a:moveTo>
                    <a:pt x="95" y="0"/>
                  </a:moveTo>
                  <a:lnTo>
                    <a:pt x="91" y="1"/>
                  </a:lnTo>
                  <a:lnTo>
                    <a:pt x="91" y="1"/>
                  </a:lnTo>
                  <a:lnTo>
                    <a:pt x="95" y="1"/>
                  </a:lnTo>
                  <a:cubicBezTo>
                    <a:pt x="95" y="1"/>
                    <a:pt x="95" y="0"/>
                    <a:pt x="95" y="0"/>
                  </a:cubicBezTo>
                  <a:close/>
                  <a:moveTo>
                    <a:pt x="96" y="0"/>
                  </a:moveTo>
                  <a:lnTo>
                    <a:pt x="96" y="0"/>
                  </a:lnTo>
                  <a:cubicBezTo>
                    <a:pt x="96" y="0"/>
                    <a:pt x="96" y="0"/>
                    <a:pt x="96" y="1"/>
                  </a:cubicBezTo>
                  <a:lnTo>
                    <a:pt x="96" y="0"/>
                  </a:lnTo>
                  <a:cubicBezTo>
                    <a:pt x="96" y="0"/>
                    <a:pt x="96" y="0"/>
                    <a:pt x="96"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0" name="Freeform 4039">
              <a:extLst>
                <a:ext uri="{FF2B5EF4-FFF2-40B4-BE49-F238E27FC236}">
                  <a16:creationId xmlns:a16="http://schemas.microsoft.com/office/drawing/2014/main" id="{BE091EF3-CEC4-4B34-BB09-3030113061B7}"/>
                </a:ext>
              </a:extLst>
            </p:cNvPr>
            <p:cNvSpPr>
              <a:spLocks noEditPoints="1"/>
            </p:cNvSpPr>
            <p:nvPr/>
          </p:nvSpPr>
          <p:spPr bwMode="auto">
            <a:xfrm>
              <a:off x="6242050" y="6621835"/>
              <a:ext cx="6350" cy="476250"/>
            </a:xfrm>
            <a:custGeom>
              <a:avLst/>
              <a:gdLst>
                <a:gd name="T0" fmla="*/ 0 w 6"/>
                <a:gd name="T1" fmla="*/ 515 h 530"/>
                <a:gd name="T2" fmla="*/ 3 w 6"/>
                <a:gd name="T3" fmla="*/ 530 h 530"/>
                <a:gd name="T4" fmla="*/ 6 w 6"/>
                <a:gd name="T5" fmla="*/ 515 h 530"/>
                <a:gd name="T6" fmla="*/ 1 w 6"/>
                <a:gd name="T7" fmla="*/ 462 h 530"/>
                <a:gd name="T8" fmla="*/ 0 w 6"/>
                <a:gd name="T9" fmla="*/ 508 h 530"/>
                <a:gd name="T10" fmla="*/ 6 w 6"/>
                <a:gd name="T11" fmla="*/ 508 h 530"/>
                <a:gd name="T12" fmla="*/ 1 w 6"/>
                <a:gd name="T13" fmla="*/ 462 h 530"/>
                <a:gd name="T14" fmla="*/ 0 w 6"/>
                <a:gd name="T15" fmla="*/ 415 h 530"/>
                <a:gd name="T16" fmla="*/ 1 w 6"/>
                <a:gd name="T17" fmla="*/ 456 h 530"/>
                <a:gd name="T18" fmla="*/ 6 w 6"/>
                <a:gd name="T19" fmla="*/ 415 h 530"/>
                <a:gd name="T20" fmla="*/ 1 w 6"/>
                <a:gd name="T21" fmla="*/ 363 h 530"/>
                <a:gd name="T22" fmla="*/ 0 w 6"/>
                <a:gd name="T23" fmla="*/ 409 h 530"/>
                <a:gd name="T24" fmla="*/ 6 w 6"/>
                <a:gd name="T25" fmla="*/ 409 h 530"/>
                <a:gd name="T26" fmla="*/ 1 w 6"/>
                <a:gd name="T27" fmla="*/ 363 h 530"/>
                <a:gd name="T28" fmla="*/ 0 w 6"/>
                <a:gd name="T29" fmla="*/ 313 h 530"/>
                <a:gd name="T30" fmla="*/ 1 w 6"/>
                <a:gd name="T31" fmla="*/ 356 h 530"/>
                <a:gd name="T32" fmla="*/ 5 w 6"/>
                <a:gd name="T33" fmla="*/ 352 h 530"/>
                <a:gd name="T34" fmla="*/ 6 w 6"/>
                <a:gd name="T35" fmla="*/ 352 h 530"/>
                <a:gd name="T36" fmla="*/ 2 w 6"/>
                <a:gd name="T37" fmla="*/ 312 h 530"/>
                <a:gd name="T38" fmla="*/ 0 w 6"/>
                <a:gd name="T39" fmla="*/ 262 h 530"/>
                <a:gd name="T40" fmla="*/ 2 w 6"/>
                <a:gd name="T41" fmla="*/ 306 h 530"/>
                <a:gd name="T42" fmla="*/ 6 w 6"/>
                <a:gd name="T43" fmla="*/ 263 h 530"/>
                <a:gd name="T44" fmla="*/ 2 w 6"/>
                <a:gd name="T45" fmla="*/ 210 h 530"/>
                <a:gd name="T46" fmla="*/ 0 w 6"/>
                <a:gd name="T47" fmla="*/ 256 h 530"/>
                <a:gd name="T48" fmla="*/ 6 w 6"/>
                <a:gd name="T49" fmla="*/ 256 h 530"/>
                <a:gd name="T50" fmla="*/ 4 w 6"/>
                <a:gd name="T51" fmla="*/ 214 h 530"/>
                <a:gd name="T52" fmla="*/ 2 w 6"/>
                <a:gd name="T53" fmla="*/ 210 h 530"/>
                <a:gd name="T54" fmla="*/ 0 w 6"/>
                <a:gd name="T55" fmla="*/ 105 h 530"/>
                <a:gd name="T56" fmla="*/ 0 w 6"/>
                <a:gd name="T57" fmla="*/ 151 h 530"/>
                <a:gd name="T58" fmla="*/ 0 w 6"/>
                <a:gd name="T59" fmla="*/ 158 h 530"/>
                <a:gd name="T60" fmla="*/ 2 w 6"/>
                <a:gd name="T61" fmla="*/ 203 h 530"/>
                <a:gd name="T62" fmla="*/ 6 w 6"/>
                <a:gd name="T63" fmla="*/ 157 h 530"/>
                <a:gd name="T64" fmla="*/ 4 w 6"/>
                <a:gd name="T65" fmla="*/ 150 h 530"/>
                <a:gd name="T66" fmla="*/ 6 w 6"/>
                <a:gd name="T67" fmla="*/ 106 h 530"/>
                <a:gd name="T68" fmla="*/ 0 w 6"/>
                <a:gd name="T69" fmla="*/ 0 h 530"/>
                <a:gd name="T70" fmla="*/ 0 w 6"/>
                <a:gd name="T71" fmla="*/ 46 h 530"/>
                <a:gd name="T72" fmla="*/ 1 w 6"/>
                <a:gd name="T73" fmla="*/ 53 h 530"/>
                <a:gd name="T74" fmla="*/ 0 w 6"/>
                <a:gd name="T75" fmla="*/ 99 h 530"/>
                <a:gd name="T76" fmla="*/ 6 w 6"/>
                <a:gd name="T77" fmla="*/ 99 h 530"/>
                <a:gd name="T78" fmla="*/ 4 w 6"/>
                <a:gd name="T79" fmla="*/ 53 h 530"/>
                <a:gd name="T80" fmla="*/ 6 w 6"/>
                <a:gd name="T81" fmla="*/ 46 h 530"/>
                <a:gd name="T82" fmla="*/ 4 w 6"/>
                <a:gd name="T83" fmla="*/ 7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 h="530">
                  <a:moveTo>
                    <a:pt x="2" y="515"/>
                  </a:moveTo>
                  <a:lnTo>
                    <a:pt x="0" y="515"/>
                  </a:lnTo>
                  <a:lnTo>
                    <a:pt x="0" y="530"/>
                  </a:lnTo>
                  <a:cubicBezTo>
                    <a:pt x="1" y="530"/>
                    <a:pt x="2" y="530"/>
                    <a:pt x="3" y="530"/>
                  </a:cubicBezTo>
                  <a:cubicBezTo>
                    <a:pt x="4" y="530"/>
                    <a:pt x="5" y="530"/>
                    <a:pt x="6" y="530"/>
                  </a:cubicBezTo>
                  <a:lnTo>
                    <a:pt x="6" y="515"/>
                  </a:lnTo>
                  <a:lnTo>
                    <a:pt x="2" y="515"/>
                  </a:lnTo>
                  <a:close/>
                  <a:moveTo>
                    <a:pt x="1" y="462"/>
                  </a:moveTo>
                  <a:lnTo>
                    <a:pt x="0" y="462"/>
                  </a:lnTo>
                  <a:lnTo>
                    <a:pt x="0" y="508"/>
                  </a:lnTo>
                  <a:lnTo>
                    <a:pt x="2" y="508"/>
                  </a:lnTo>
                  <a:lnTo>
                    <a:pt x="6" y="508"/>
                  </a:lnTo>
                  <a:lnTo>
                    <a:pt x="6" y="462"/>
                  </a:lnTo>
                  <a:lnTo>
                    <a:pt x="1" y="462"/>
                  </a:lnTo>
                  <a:close/>
                  <a:moveTo>
                    <a:pt x="1" y="415"/>
                  </a:moveTo>
                  <a:lnTo>
                    <a:pt x="0" y="415"/>
                  </a:lnTo>
                  <a:lnTo>
                    <a:pt x="0" y="456"/>
                  </a:lnTo>
                  <a:lnTo>
                    <a:pt x="1" y="456"/>
                  </a:lnTo>
                  <a:lnTo>
                    <a:pt x="6" y="456"/>
                  </a:lnTo>
                  <a:lnTo>
                    <a:pt x="6" y="415"/>
                  </a:lnTo>
                  <a:lnTo>
                    <a:pt x="1" y="415"/>
                  </a:lnTo>
                  <a:close/>
                  <a:moveTo>
                    <a:pt x="1" y="363"/>
                  </a:moveTo>
                  <a:lnTo>
                    <a:pt x="0" y="363"/>
                  </a:lnTo>
                  <a:lnTo>
                    <a:pt x="0" y="409"/>
                  </a:lnTo>
                  <a:lnTo>
                    <a:pt x="1" y="409"/>
                  </a:lnTo>
                  <a:lnTo>
                    <a:pt x="6" y="409"/>
                  </a:lnTo>
                  <a:lnTo>
                    <a:pt x="6" y="363"/>
                  </a:lnTo>
                  <a:lnTo>
                    <a:pt x="1" y="363"/>
                  </a:lnTo>
                  <a:close/>
                  <a:moveTo>
                    <a:pt x="2" y="312"/>
                  </a:moveTo>
                  <a:lnTo>
                    <a:pt x="0" y="313"/>
                  </a:lnTo>
                  <a:lnTo>
                    <a:pt x="0" y="356"/>
                  </a:lnTo>
                  <a:lnTo>
                    <a:pt x="1" y="356"/>
                  </a:lnTo>
                  <a:lnTo>
                    <a:pt x="5" y="356"/>
                  </a:lnTo>
                  <a:cubicBezTo>
                    <a:pt x="5" y="355"/>
                    <a:pt x="5" y="354"/>
                    <a:pt x="5" y="352"/>
                  </a:cubicBezTo>
                  <a:lnTo>
                    <a:pt x="6" y="352"/>
                  </a:lnTo>
                  <a:lnTo>
                    <a:pt x="6" y="352"/>
                  </a:lnTo>
                  <a:lnTo>
                    <a:pt x="6" y="313"/>
                  </a:lnTo>
                  <a:lnTo>
                    <a:pt x="2" y="312"/>
                  </a:lnTo>
                  <a:close/>
                  <a:moveTo>
                    <a:pt x="2" y="262"/>
                  </a:moveTo>
                  <a:lnTo>
                    <a:pt x="0" y="262"/>
                  </a:lnTo>
                  <a:lnTo>
                    <a:pt x="0" y="306"/>
                  </a:lnTo>
                  <a:lnTo>
                    <a:pt x="2" y="306"/>
                  </a:lnTo>
                  <a:lnTo>
                    <a:pt x="6" y="306"/>
                  </a:lnTo>
                  <a:lnTo>
                    <a:pt x="6" y="263"/>
                  </a:lnTo>
                  <a:lnTo>
                    <a:pt x="2" y="262"/>
                  </a:lnTo>
                  <a:close/>
                  <a:moveTo>
                    <a:pt x="2" y="210"/>
                  </a:moveTo>
                  <a:lnTo>
                    <a:pt x="0" y="210"/>
                  </a:lnTo>
                  <a:lnTo>
                    <a:pt x="0" y="256"/>
                  </a:lnTo>
                  <a:lnTo>
                    <a:pt x="2" y="256"/>
                  </a:lnTo>
                  <a:lnTo>
                    <a:pt x="6" y="256"/>
                  </a:lnTo>
                  <a:lnTo>
                    <a:pt x="6" y="218"/>
                  </a:lnTo>
                  <a:cubicBezTo>
                    <a:pt x="5" y="217"/>
                    <a:pt x="5" y="216"/>
                    <a:pt x="4" y="214"/>
                  </a:cubicBezTo>
                  <a:cubicBezTo>
                    <a:pt x="3" y="213"/>
                    <a:pt x="3" y="211"/>
                    <a:pt x="3" y="210"/>
                  </a:cubicBezTo>
                  <a:lnTo>
                    <a:pt x="2" y="210"/>
                  </a:lnTo>
                  <a:close/>
                  <a:moveTo>
                    <a:pt x="2" y="105"/>
                  </a:moveTo>
                  <a:lnTo>
                    <a:pt x="0" y="105"/>
                  </a:lnTo>
                  <a:lnTo>
                    <a:pt x="0" y="151"/>
                  </a:lnTo>
                  <a:lnTo>
                    <a:pt x="0" y="151"/>
                  </a:lnTo>
                  <a:lnTo>
                    <a:pt x="0" y="157"/>
                  </a:lnTo>
                  <a:lnTo>
                    <a:pt x="0" y="158"/>
                  </a:lnTo>
                  <a:lnTo>
                    <a:pt x="0" y="203"/>
                  </a:lnTo>
                  <a:lnTo>
                    <a:pt x="2" y="203"/>
                  </a:lnTo>
                  <a:lnTo>
                    <a:pt x="6" y="204"/>
                  </a:lnTo>
                  <a:lnTo>
                    <a:pt x="6" y="157"/>
                  </a:lnTo>
                  <a:lnTo>
                    <a:pt x="4" y="157"/>
                  </a:lnTo>
                  <a:lnTo>
                    <a:pt x="4" y="150"/>
                  </a:lnTo>
                  <a:lnTo>
                    <a:pt x="6" y="150"/>
                  </a:lnTo>
                  <a:lnTo>
                    <a:pt x="6" y="106"/>
                  </a:lnTo>
                  <a:lnTo>
                    <a:pt x="2" y="105"/>
                  </a:lnTo>
                  <a:moveTo>
                    <a:pt x="0" y="0"/>
                  </a:moveTo>
                  <a:cubicBezTo>
                    <a:pt x="0" y="0"/>
                    <a:pt x="0" y="0"/>
                    <a:pt x="0" y="0"/>
                  </a:cubicBezTo>
                  <a:lnTo>
                    <a:pt x="0" y="46"/>
                  </a:lnTo>
                  <a:lnTo>
                    <a:pt x="1" y="46"/>
                  </a:lnTo>
                  <a:lnTo>
                    <a:pt x="1" y="53"/>
                  </a:lnTo>
                  <a:lnTo>
                    <a:pt x="0" y="53"/>
                  </a:lnTo>
                  <a:lnTo>
                    <a:pt x="0" y="99"/>
                  </a:lnTo>
                  <a:lnTo>
                    <a:pt x="2" y="98"/>
                  </a:lnTo>
                  <a:lnTo>
                    <a:pt x="6" y="99"/>
                  </a:lnTo>
                  <a:lnTo>
                    <a:pt x="6" y="53"/>
                  </a:lnTo>
                  <a:lnTo>
                    <a:pt x="4" y="53"/>
                  </a:lnTo>
                  <a:lnTo>
                    <a:pt x="4" y="46"/>
                  </a:lnTo>
                  <a:lnTo>
                    <a:pt x="6" y="46"/>
                  </a:lnTo>
                  <a:lnTo>
                    <a:pt x="6" y="13"/>
                  </a:lnTo>
                  <a:cubicBezTo>
                    <a:pt x="5" y="11"/>
                    <a:pt x="5" y="9"/>
                    <a:pt x="4" y="7"/>
                  </a:cubicBezTo>
                  <a:cubicBezTo>
                    <a:pt x="3" y="4"/>
                    <a:pt x="1" y="2"/>
                    <a:pt x="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1" name="Freeform 4040">
              <a:extLst>
                <a:ext uri="{FF2B5EF4-FFF2-40B4-BE49-F238E27FC236}">
                  <a16:creationId xmlns:a16="http://schemas.microsoft.com/office/drawing/2014/main" id="{AEF78362-1AD7-4B7C-A2F2-A43D3121CDE5}"/>
                </a:ext>
              </a:extLst>
            </p:cNvPr>
            <p:cNvSpPr>
              <a:spLocks/>
            </p:cNvSpPr>
            <p:nvPr/>
          </p:nvSpPr>
          <p:spPr bwMode="auto">
            <a:xfrm>
              <a:off x="5903913" y="6518647"/>
              <a:ext cx="63500" cy="14288"/>
            </a:xfrm>
            <a:custGeom>
              <a:avLst/>
              <a:gdLst>
                <a:gd name="T0" fmla="*/ 71 w 72"/>
                <a:gd name="T1" fmla="*/ 0 h 16"/>
                <a:gd name="T2" fmla="*/ 71 w 72"/>
                <a:gd name="T3" fmla="*/ 0 h 16"/>
                <a:gd name="T4" fmla="*/ 71 w 72"/>
                <a:gd name="T5" fmla="*/ 1 h 16"/>
                <a:gd name="T6" fmla="*/ 67 w 72"/>
                <a:gd name="T7" fmla="*/ 4 h 16"/>
                <a:gd name="T8" fmla="*/ 64 w 72"/>
                <a:gd name="T9" fmla="*/ 1 h 16"/>
                <a:gd name="T10" fmla="*/ 37 w 72"/>
                <a:gd name="T11" fmla="*/ 5 h 16"/>
                <a:gd name="T12" fmla="*/ 37 w 72"/>
                <a:gd name="T13" fmla="*/ 6 h 16"/>
                <a:gd name="T14" fmla="*/ 34 w 72"/>
                <a:gd name="T15" fmla="*/ 9 h 16"/>
                <a:gd name="T16" fmla="*/ 31 w 72"/>
                <a:gd name="T17" fmla="*/ 6 h 16"/>
                <a:gd name="T18" fmla="*/ 31 w 72"/>
                <a:gd name="T19" fmla="*/ 6 h 16"/>
                <a:gd name="T20" fmla="*/ 6 w 72"/>
                <a:gd name="T21" fmla="*/ 9 h 16"/>
                <a:gd name="T22" fmla="*/ 6 w 72"/>
                <a:gd name="T23" fmla="*/ 10 h 16"/>
                <a:gd name="T24" fmla="*/ 3 w 72"/>
                <a:gd name="T25" fmla="*/ 14 h 16"/>
                <a:gd name="T26" fmla="*/ 0 w 72"/>
                <a:gd name="T27" fmla="*/ 12 h 16"/>
                <a:gd name="T28" fmla="*/ 0 w 72"/>
                <a:gd name="T29" fmla="*/ 13 h 16"/>
                <a:gd name="T30" fmla="*/ 0 w 72"/>
                <a:gd name="T31" fmla="*/ 16 h 16"/>
                <a:gd name="T32" fmla="*/ 24 w 72"/>
                <a:gd name="T33" fmla="*/ 12 h 16"/>
                <a:gd name="T34" fmla="*/ 24 w 72"/>
                <a:gd name="T35" fmla="*/ 11 h 16"/>
                <a:gd name="T36" fmla="*/ 31 w 72"/>
                <a:gd name="T37" fmla="*/ 11 h 16"/>
                <a:gd name="T38" fmla="*/ 31 w 72"/>
                <a:gd name="T39" fmla="*/ 11 h 16"/>
                <a:gd name="T40" fmla="*/ 49 w 72"/>
                <a:gd name="T41" fmla="*/ 9 h 16"/>
                <a:gd name="T42" fmla="*/ 49 w 72"/>
                <a:gd name="T43" fmla="*/ 6 h 16"/>
                <a:gd name="T44" fmla="*/ 55 w 72"/>
                <a:gd name="T45" fmla="*/ 6 h 16"/>
                <a:gd name="T46" fmla="*/ 55 w 72"/>
                <a:gd name="T47" fmla="*/ 8 h 16"/>
                <a:gd name="T48" fmla="*/ 70 w 72"/>
                <a:gd name="T49" fmla="*/ 6 h 16"/>
                <a:gd name="T50" fmla="*/ 71 w 72"/>
                <a:gd name="T51" fmla="*/ 6 h 16"/>
                <a:gd name="T52" fmla="*/ 70 w 72"/>
                <a:gd name="T53" fmla="*/ 4 h 16"/>
                <a:gd name="T54" fmla="*/ 72 w 72"/>
                <a:gd name="T55" fmla="*/ 5 h 16"/>
                <a:gd name="T56" fmla="*/ 71 w 72"/>
                <a:gd name="T57" fmla="*/ 2 h 16"/>
                <a:gd name="T58" fmla="*/ 72 w 72"/>
                <a:gd name="T59" fmla="*/ 2 h 16"/>
                <a:gd name="T60" fmla="*/ 71 w 72"/>
                <a:gd name="T6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16">
                  <a:moveTo>
                    <a:pt x="71" y="0"/>
                  </a:moveTo>
                  <a:lnTo>
                    <a:pt x="71" y="0"/>
                  </a:lnTo>
                  <a:lnTo>
                    <a:pt x="71" y="1"/>
                  </a:lnTo>
                  <a:cubicBezTo>
                    <a:pt x="71" y="3"/>
                    <a:pt x="69" y="4"/>
                    <a:pt x="67" y="4"/>
                  </a:cubicBezTo>
                  <a:cubicBezTo>
                    <a:pt x="66" y="4"/>
                    <a:pt x="64" y="3"/>
                    <a:pt x="64" y="1"/>
                  </a:cubicBezTo>
                  <a:lnTo>
                    <a:pt x="37" y="5"/>
                  </a:lnTo>
                  <a:lnTo>
                    <a:pt x="37" y="6"/>
                  </a:lnTo>
                  <a:cubicBezTo>
                    <a:pt x="37" y="8"/>
                    <a:pt x="36" y="9"/>
                    <a:pt x="34" y="9"/>
                  </a:cubicBezTo>
                  <a:cubicBezTo>
                    <a:pt x="32" y="9"/>
                    <a:pt x="31" y="8"/>
                    <a:pt x="31" y="6"/>
                  </a:cubicBezTo>
                  <a:lnTo>
                    <a:pt x="31" y="6"/>
                  </a:lnTo>
                  <a:lnTo>
                    <a:pt x="6" y="9"/>
                  </a:lnTo>
                  <a:lnTo>
                    <a:pt x="6" y="10"/>
                  </a:lnTo>
                  <a:cubicBezTo>
                    <a:pt x="6" y="12"/>
                    <a:pt x="5" y="14"/>
                    <a:pt x="3" y="14"/>
                  </a:cubicBezTo>
                  <a:cubicBezTo>
                    <a:pt x="2" y="14"/>
                    <a:pt x="1" y="13"/>
                    <a:pt x="0" y="12"/>
                  </a:cubicBezTo>
                  <a:cubicBezTo>
                    <a:pt x="0" y="12"/>
                    <a:pt x="0" y="13"/>
                    <a:pt x="0" y="13"/>
                  </a:cubicBezTo>
                  <a:lnTo>
                    <a:pt x="0" y="16"/>
                  </a:lnTo>
                  <a:lnTo>
                    <a:pt x="24" y="12"/>
                  </a:lnTo>
                  <a:lnTo>
                    <a:pt x="24" y="11"/>
                  </a:lnTo>
                  <a:lnTo>
                    <a:pt x="31" y="11"/>
                  </a:lnTo>
                  <a:lnTo>
                    <a:pt x="31" y="11"/>
                  </a:lnTo>
                  <a:lnTo>
                    <a:pt x="49" y="9"/>
                  </a:lnTo>
                  <a:lnTo>
                    <a:pt x="49" y="6"/>
                  </a:lnTo>
                  <a:lnTo>
                    <a:pt x="55" y="6"/>
                  </a:lnTo>
                  <a:lnTo>
                    <a:pt x="55" y="8"/>
                  </a:lnTo>
                  <a:lnTo>
                    <a:pt x="70" y="6"/>
                  </a:lnTo>
                  <a:lnTo>
                    <a:pt x="71" y="6"/>
                  </a:lnTo>
                  <a:lnTo>
                    <a:pt x="70" y="4"/>
                  </a:lnTo>
                  <a:lnTo>
                    <a:pt x="72" y="5"/>
                  </a:lnTo>
                  <a:lnTo>
                    <a:pt x="71" y="2"/>
                  </a:lnTo>
                  <a:lnTo>
                    <a:pt x="72" y="2"/>
                  </a:lnTo>
                  <a:lnTo>
                    <a:pt x="7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2" name="Freeform 4041">
              <a:extLst>
                <a:ext uri="{FF2B5EF4-FFF2-40B4-BE49-F238E27FC236}">
                  <a16:creationId xmlns:a16="http://schemas.microsoft.com/office/drawing/2014/main" id="{1B993BC7-E9F2-4DBD-BF10-91407459D620}"/>
                </a:ext>
              </a:extLst>
            </p:cNvPr>
            <p:cNvSpPr>
              <a:spLocks noEditPoints="1"/>
            </p:cNvSpPr>
            <p:nvPr/>
          </p:nvSpPr>
          <p:spPr bwMode="auto">
            <a:xfrm>
              <a:off x="5988050" y="6647235"/>
              <a:ext cx="6350" cy="385763"/>
            </a:xfrm>
            <a:custGeom>
              <a:avLst/>
              <a:gdLst>
                <a:gd name="T0" fmla="*/ 0 w 7"/>
                <a:gd name="T1" fmla="*/ 390 h 428"/>
                <a:gd name="T2" fmla="*/ 1 w 7"/>
                <a:gd name="T3" fmla="*/ 421 h 428"/>
                <a:gd name="T4" fmla="*/ 4 w 7"/>
                <a:gd name="T5" fmla="*/ 345 h 428"/>
                <a:gd name="T6" fmla="*/ 0 w 7"/>
                <a:gd name="T7" fmla="*/ 383 h 428"/>
                <a:gd name="T8" fmla="*/ 4 w 7"/>
                <a:gd name="T9" fmla="*/ 375 h 428"/>
                <a:gd name="T10" fmla="*/ 5 w 7"/>
                <a:gd name="T11" fmla="*/ 369 h 428"/>
                <a:gd name="T12" fmla="*/ 5 w 7"/>
                <a:gd name="T13" fmla="*/ 358 h 428"/>
                <a:gd name="T14" fmla="*/ 4 w 7"/>
                <a:gd name="T15" fmla="*/ 352 h 428"/>
                <a:gd name="T16" fmla="*/ 4 w 7"/>
                <a:gd name="T17" fmla="*/ 349 h 428"/>
                <a:gd name="T18" fmla="*/ 4 w 7"/>
                <a:gd name="T19" fmla="*/ 345 h 428"/>
                <a:gd name="T20" fmla="*/ 6 w 7"/>
                <a:gd name="T21" fmla="*/ 298 h 428"/>
                <a:gd name="T22" fmla="*/ 0 w 7"/>
                <a:gd name="T23" fmla="*/ 338 h 428"/>
                <a:gd name="T24" fmla="*/ 4 w 7"/>
                <a:gd name="T25" fmla="*/ 336 h 428"/>
                <a:gd name="T26" fmla="*/ 4 w 7"/>
                <a:gd name="T27" fmla="*/ 331 h 428"/>
                <a:gd name="T28" fmla="*/ 4 w 7"/>
                <a:gd name="T29" fmla="*/ 326 h 428"/>
                <a:gd name="T30" fmla="*/ 4 w 7"/>
                <a:gd name="T31" fmla="*/ 320 h 428"/>
                <a:gd name="T32" fmla="*/ 4 w 7"/>
                <a:gd name="T33" fmla="*/ 318 h 428"/>
                <a:gd name="T34" fmla="*/ 4 w 7"/>
                <a:gd name="T35" fmla="*/ 316 h 428"/>
                <a:gd name="T36" fmla="*/ 4 w 7"/>
                <a:gd name="T37" fmla="*/ 313 h 428"/>
                <a:gd name="T38" fmla="*/ 5 w 7"/>
                <a:gd name="T39" fmla="*/ 308 h 428"/>
                <a:gd name="T40" fmla="*/ 6 w 7"/>
                <a:gd name="T41" fmla="*/ 307 h 428"/>
                <a:gd name="T42" fmla="*/ 6 w 7"/>
                <a:gd name="T43" fmla="*/ 303 h 428"/>
                <a:gd name="T44" fmla="*/ 7 w 7"/>
                <a:gd name="T45" fmla="*/ 248 h 428"/>
                <a:gd name="T46" fmla="*/ 0 w 7"/>
                <a:gd name="T47" fmla="*/ 292 h 428"/>
                <a:gd name="T48" fmla="*/ 6 w 7"/>
                <a:gd name="T49" fmla="*/ 291 h 428"/>
                <a:gd name="T50" fmla="*/ 5 w 7"/>
                <a:gd name="T51" fmla="*/ 266 h 428"/>
                <a:gd name="T52" fmla="*/ 7 w 7"/>
                <a:gd name="T53" fmla="*/ 254 h 428"/>
                <a:gd name="T54" fmla="*/ 7 w 7"/>
                <a:gd name="T55" fmla="*/ 202 h 428"/>
                <a:gd name="T56" fmla="*/ 0 w 7"/>
                <a:gd name="T57" fmla="*/ 242 h 428"/>
                <a:gd name="T58" fmla="*/ 7 w 7"/>
                <a:gd name="T59" fmla="*/ 202 h 428"/>
                <a:gd name="T60" fmla="*/ 0 w 7"/>
                <a:gd name="T61" fmla="*/ 152 h 428"/>
                <a:gd name="T62" fmla="*/ 7 w 7"/>
                <a:gd name="T63" fmla="*/ 195 h 428"/>
                <a:gd name="T64" fmla="*/ 7 w 7"/>
                <a:gd name="T65" fmla="*/ 102 h 428"/>
                <a:gd name="T66" fmla="*/ 0 w 7"/>
                <a:gd name="T67" fmla="*/ 146 h 428"/>
                <a:gd name="T68" fmla="*/ 7 w 7"/>
                <a:gd name="T69" fmla="*/ 102 h 428"/>
                <a:gd name="T70" fmla="*/ 0 w 7"/>
                <a:gd name="T71" fmla="*/ 53 h 428"/>
                <a:gd name="T72" fmla="*/ 7 w 7"/>
                <a:gd name="T73" fmla="*/ 96 h 428"/>
                <a:gd name="T74" fmla="*/ 7 w 7"/>
                <a:gd name="T75" fmla="*/ 0 h 428"/>
                <a:gd name="T76" fmla="*/ 0 w 7"/>
                <a:gd name="T77" fmla="*/ 47 h 428"/>
                <a:gd name="T78" fmla="*/ 7 w 7"/>
                <a:gd name="T79"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428">
                  <a:moveTo>
                    <a:pt x="4" y="390"/>
                  </a:moveTo>
                  <a:cubicBezTo>
                    <a:pt x="2" y="390"/>
                    <a:pt x="1" y="390"/>
                    <a:pt x="0" y="390"/>
                  </a:cubicBezTo>
                  <a:lnTo>
                    <a:pt x="0" y="428"/>
                  </a:lnTo>
                  <a:cubicBezTo>
                    <a:pt x="0" y="426"/>
                    <a:pt x="1" y="423"/>
                    <a:pt x="1" y="421"/>
                  </a:cubicBezTo>
                  <a:cubicBezTo>
                    <a:pt x="2" y="411"/>
                    <a:pt x="3" y="400"/>
                    <a:pt x="4" y="390"/>
                  </a:cubicBezTo>
                  <a:close/>
                  <a:moveTo>
                    <a:pt x="4" y="345"/>
                  </a:moveTo>
                  <a:lnTo>
                    <a:pt x="0" y="345"/>
                  </a:lnTo>
                  <a:lnTo>
                    <a:pt x="0" y="383"/>
                  </a:lnTo>
                  <a:cubicBezTo>
                    <a:pt x="2" y="383"/>
                    <a:pt x="3" y="383"/>
                    <a:pt x="4" y="383"/>
                  </a:cubicBezTo>
                  <a:cubicBezTo>
                    <a:pt x="4" y="381"/>
                    <a:pt x="4" y="378"/>
                    <a:pt x="4" y="375"/>
                  </a:cubicBezTo>
                  <a:cubicBezTo>
                    <a:pt x="4" y="374"/>
                    <a:pt x="4" y="373"/>
                    <a:pt x="4" y="372"/>
                  </a:cubicBezTo>
                  <a:cubicBezTo>
                    <a:pt x="4" y="371"/>
                    <a:pt x="5" y="370"/>
                    <a:pt x="5" y="369"/>
                  </a:cubicBezTo>
                  <a:cubicBezTo>
                    <a:pt x="5" y="367"/>
                    <a:pt x="5" y="365"/>
                    <a:pt x="5" y="363"/>
                  </a:cubicBezTo>
                  <a:cubicBezTo>
                    <a:pt x="6" y="362"/>
                    <a:pt x="4" y="360"/>
                    <a:pt x="5" y="358"/>
                  </a:cubicBezTo>
                  <a:cubicBezTo>
                    <a:pt x="5" y="357"/>
                    <a:pt x="5" y="356"/>
                    <a:pt x="5" y="355"/>
                  </a:cubicBezTo>
                  <a:cubicBezTo>
                    <a:pt x="5" y="354"/>
                    <a:pt x="4" y="353"/>
                    <a:pt x="4" y="352"/>
                  </a:cubicBezTo>
                  <a:cubicBezTo>
                    <a:pt x="4" y="351"/>
                    <a:pt x="5" y="350"/>
                    <a:pt x="5" y="350"/>
                  </a:cubicBezTo>
                  <a:lnTo>
                    <a:pt x="4" y="349"/>
                  </a:lnTo>
                  <a:lnTo>
                    <a:pt x="5" y="348"/>
                  </a:lnTo>
                  <a:cubicBezTo>
                    <a:pt x="5" y="347"/>
                    <a:pt x="5" y="346"/>
                    <a:pt x="4" y="345"/>
                  </a:cubicBezTo>
                  <a:lnTo>
                    <a:pt x="4" y="345"/>
                  </a:lnTo>
                  <a:close/>
                  <a:moveTo>
                    <a:pt x="6" y="298"/>
                  </a:moveTo>
                  <a:lnTo>
                    <a:pt x="0" y="298"/>
                  </a:lnTo>
                  <a:lnTo>
                    <a:pt x="0" y="338"/>
                  </a:lnTo>
                  <a:lnTo>
                    <a:pt x="5" y="338"/>
                  </a:lnTo>
                  <a:cubicBezTo>
                    <a:pt x="5" y="338"/>
                    <a:pt x="4" y="337"/>
                    <a:pt x="4" y="336"/>
                  </a:cubicBezTo>
                  <a:cubicBezTo>
                    <a:pt x="4" y="335"/>
                    <a:pt x="5" y="335"/>
                    <a:pt x="5" y="334"/>
                  </a:cubicBezTo>
                  <a:cubicBezTo>
                    <a:pt x="5" y="333"/>
                    <a:pt x="4" y="332"/>
                    <a:pt x="4" y="331"/>
                  </a:cubicBezTo>
                  <a:cubicBezTo>
                    <a:pt x="5" y="330"/>
                    <a:pt x="5" y="329"/>
                    <a:pt x="5" y="328"/>
                  </a:cubicBezTo>
                  <a:cubicBezTo>
                    <a:pt x="5" y="327"/>
                    <a:pt x="4" y="326"/>
                    <a:pt x="4" y="326"/>
                  </a:cubicBezTo>
                  <a:cubicBezTo>
                    <a:pt x="4" y="325"/>
                    <a:pt x="5" y="324"/>
                    <a:pt x="5" y="323"/>
                  </a:cubicBezTo>
                  <a:lnTo>
                    <a:pt x="4" y="320"/>
                  </a:lnTo>
                  <a:lnTo>
                    <a:pt x="4" y="319"/>
                  </a:lnTo>
                  <a:lnTo>
                    <a:pt x="4" y="318"/>
                  </a:lnTo>
                  <a:lnTo>
                    <a:pt x="3" y="318"/>
                  </a:lnTo>
                  <a:lnTo>
                    <a:pt x="4" y="316"/>
                  </a:lnTo>
                  <a:lnTo>
                    <a:pt x="3" y="314"/>
                  </a:lnTo>
                  <a:lnTo>
                    <a:pt x="4" y="313"/>
                  </a:lnTo>
                  <a:cubicBezTo>
                    <a:pt x="4" y="312"/>
                    <a:pt x="5" y="312"/>
                    <a:pt x="5" y="311"/>
                  </a:cubicBezTo>
                  <a:lnTo>
                    <a:pt x="5" y="308"/>
                  </a:lnTo>
                  <a:lnTo>
                    <a:pt x="5" y="308"/>
                  </a:lnTo>
                  <a:lnTo>
                    <a:pt x="6" y="307"/>
                  </a:lnTo>
                  <a:lnTo>
                    <a:pt x="6" y="305"/>
                  </a:lnTo>
                  <a:cubicBezTo>
                    <a:pt x="6" y="304"/>
                    <a:pt x="6" y="304"/>
                    <a:pt x="6" y="303"/>
                  </a:cubicBezTo>
                  <a:cubicBezTo>
                    <a:pt x="6" y="301"/>
                    <a:pt x="6" y="300"/>
                    <a:pt x="6" y="298"/>
                  </a:cubicBezTo>
                  <a:close/>
                  <a:moveTo>
                    <a:pt x="7" y="248"/>
                  </a:moveTo>
                  <a:lnTo>
                    <a:pt x="0" y="249"/>
                  </a:lnTo>
                  <a:lnTo>
                    <a:pt x="0" y="292"/>
                  </a:lnTo>
                  <a:lnTo>
                    <a:pt x="6" y="291"/>
                  </a:lnTo>
                  <a:cubicBezTo>
                    <a:pt x="6" y="291"/>
                    <a:pt x="6" y="291"/>
                    <a:pt x="6" y="291"/>
                  </a:cubicBezTo>
                  <a:cubicBezTo>
                    <a:pt x="7" y="287"/>
                    <a:pt x="6" y="283"/>
                    <a:pt x="6" y="279"/>
                  </a:cubicBezTo>
                  <a:cubicBezTo>
                    <a:pt x="5" y="275"/>
                    <a:pt x="5" y="270"/>
                    <a:pt x="5" y="266"/>
                  </a:cubicBezTo>
                  <a:cubicBezTo>
                    <a:pt x="5" y="265"/>
                    <a:pt x="5" y="263"/>
                    <a:pt x="5" y="261"/>
                  </a:cubicBezTo>
                  <a:cubicBezTo>
                    <a:pt x="6" y="259"/>
                    <a:pt x="6" y="257"/>
                    <a:pt x="7" y="254"/>
                  </a:cubicBezTo>
                  <a:lnTo>
                    <a:pt x="7" y="248"/>
                  </a:lnTo>
                  <a:close/>
                  <a:moveTo>
                    <a:pt x="7" y="202"/>
                  </a:moveTo>
                  <a:lnTo>
                    <a:pt x="0" y="202"/>
                  </a:lnTo>
                  <a:lnTo>
                    <a:pt x="0" y="242"/>
                  </a:lnTo>
                  <a:lnTo>
                    <a:pt x="7" y="242"/>
                  </a:lnTo>
                  <a:lnTo>
                    <a:pt x="7" y="202"/>
                  </a:lnTo>
                  <a:close/>
                  <a:moveTo>
                    <a:pt x="7" y="152"/>
                  </a:moveTo>
                  <a:lnTo>
                    <a:pt x="0" y="152"/>
                  </a:lnTo>
                  <a:lnTo>
                    <a:pt x="0" y="195"/>
                  </a:lnTo>
                  <a:lnTo>
                    <a:pt x="7" y="195"/>
                  </a:lnTo>
                  <a:lnTo>
                    <a:pt x="7" y="152"/>
                  </a:lnTo>
                  <a:close/>
                  <a:moveTo>
                    <a:pt x="7" y="102"/>
                  </a:moveTo>
                  <a:lnTo>
                    <a:pt x="0" y="103"/>
                  </a:lnTo>
                  <a:lnTo>
                    <a:pt x="0" y="146"/>
                  </a:lnTo>
                  <a:lnTo>
                    <a:pt x="7" y="145"/>
                  </a:lnTo>
                  <a:lnTo>
                    <a:pt x="7" y="102"/>
                  </a:lnTo>
                  <a:close/>
                  <a:moveTo>
                    <a:pt x="7" y="53"/>
                  </a:moveTo>
                  <a:lnTo>
                    <a:pt x="0" y="53"/>
                  </a:lnTo>
                  <a:lnTo>
                    <a:pt x="0" y="96"/>
                  </a:lnTo>
                  <a:lnTo>
                    <a:pt x="7" y="96"/>
                  </a:lnTo>
                  <a:lnTo>
                    <a:pt x="7" y="53"/>
                  </a:lnTo>
                  <a:close/>
                  <a:moveTo>
                    <a:pt x="7" y="0"/>
                  </a:moveTo>
                  <a:lnTo>
                    <a:pt x="0" y="0"/>
                  </a:lnTo>
                  <a:lnTo>
                    <a:pt x="0" y="47"/>
                  </a:lnTo>
                  <a:lnTo>
                    <a:pt x="7" y="46"/>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3" name="Freeform 4042">
              <a:extLst>
                <a:ext uri="{FF2B5EF4-FFF2-40B4-BE49-F238E27FC236}">
                  <a16:creationId xmlns:a16="http://schemas.microsoft.com/office/drawing/2014/main" id="{10635278-6C62-4193-B7FE-890086896F31}"/>
                </a:ext>
              </a:extLst>
            </p:cNvPr>
            <p:cNvSpPr>
              <a:spLocks noEditPoints="1"/>
            </p:cNvSpPr>
            <p:nvPr/>
          </p:nvSpPr>
          <p:spPr bwMode="auto">
            <a:xfrm>
              <a:off x="5949950" y="6650410"/>
              <a:ext cx="6350" cy="384175"/>
            </a:xfrm>
            <a:custGeom>
              <a:avLst/>
              <a:gdLst>
                <a:gd name="T0" fmla="*/ 7 w 7"/>
                <a:gd name="T1" fmla="*/ 387 h 426"/>
                <a:gd name="T2" fmla="*/ 0 w 7"/>
                <a:gd name="T3" fmla="*/ 387 h 426"/>
                <a:gd name="T4" fmla="*/ 0 w 7"/>
                <a:gd name="T5" fmla="*/ 426 h 426"/>
                <a:gd name="T6" fmla="*/ 7 w 7"/>
                <a:gd name="T7" fmla="*/ 426 h 426"/>
                <a:gd name="T8" fmla="*/ 7 w 7"/>
                <a:gd name="T9" fmla="*/ 387 h 426"/>
                <a:gd name="T10" fmla="*/ 7 w 7"/>
                <a:gd name="T11" fmla="*/ 342 h 426"/>
                <a:gd name="T12" fmla="*/ 0 w 7"/>
                <a:gd name="T13" fmla="*/ 342 h 426"/>
                <a:gd name="T14" fmla="*/ 0 w 7"/>
                <a:gd name="T15" fmla="*/ 380 h 426"/>
                <a:gd name="T16" fmla="*/ 7 w 7"/>
                <a:gd name="T17" fmla="*/ 380 h 426"/>
                <a:gd name="T18" fmla="*/ 7 w 7"/>
                <a:gd name="T19" fmla="*/ 342 h 426"/>
                <a:gd name="T20" fmla="*/ 7 w 7"/>
                <a:gd name="T21" fmla="*/ 295 h 426"/>
                <a:gd name="T22" fmla="*/ 0 w 7"/>
                <a:gd name="T23" fmla="*/ 296 h 426"/>
                <a:gd name="T24" fmla="*/ 0 w 7"/>
                <a:gd name="T25" fmla="*/ 336 h 426"/>
                <a:gd name="T26" fmla="*/ 7 w 7"/>
                <a:gd name="T27" fmla="*/ 335 h 426"/>
                <a:gd name="T28" fmla="*/ 7 w 7"/>
                <a:gd name="T29" fmla="*/ 295 h 426"/>
                <a:gd name="T30" fmla="*/ 7 w 7"/>
                <a:gd name="T31" fmla="*/ 246 h 426"/>
                <a:gd name="T32" fmla="*/ 0 w 7"/>
                <a:gd name="T33" fmla="*/ 247 h 426"/>
                <a:gd name="T34" fmla="*/ 0 w 7"/>
                <a:gd name="T35" fmla="*/ 289 h 426"/>
                <a:gd name="T36" fmla="*/ 7 w 7"/>
                <a:gd name="T37" fmla="*/ 289 h 426"/>
                <a:gd name="T38" fmla="*/ 7 w 7"/>
                <a:gd name="T39" fmla="*/ 246 h 426"/>
                <a:gd name="T40" fmla="*/ 7 w 7"/>
                <a:gd name="T41" fmla="*/ 200 h 426"/>
                <a:gd name="T42" fmla="*/ 0 w 7"/>
                <a:gd name="T43" fmla="*/ 200 h 426"/>
                <a:gd name="T44" fmla="*/ 0 w 7"/>
                <a:gd name="T45" fmla="*/ 240 h 426"/>
                <a:gd name="T46" fmla="*/ 7 w 7"/>
                <a:gd name="T47" fmla="*/ 240 h 426"/>
                <a:gd name="T48" fmla="*/ 7 w 7"/>
                <a:gd name="T49" fmla="*/ 200 h 426"/>
                <a:gd name="T50" fmla="*/ 7 w 7"/>
                <a:gd name="T51" fmla="*/ 151 h 426"/>
                <a:gd name="T52" fmla="*/ 0 w 7"/>
                <a:gd name="T53" fmla="*/ 151 h 426"/>
                <a:gd name="T54" fmla="*/ 0 w 7"/>
                <a:gd name="T55" fmla="*/ 194 h 426"/>
                <a:gd name="T56" fmla="*/ 7 w 7"/>
                <a:gd name="T57" fmla="*/ 193 h 426"/>
                <a:gd name="T58" fmla="*/ 7 w 7"/>
                <a:gd name="T59" fmla="*/ 151 h 426"/>
                <a:gd name="T60" fmla="*/ 7 w 7"/>
                <a:gd name="T61" fmla="*/ 102 h 426"/>
                <a:gd name="T62" fmla="*/ 0 w 7"/>
                <a:gd name="T63" fmla="*/ 102 h 426"/>
                <a:gd name="T64" fmla="*/ 0 w 7"/>
                <a:gd name="T65" fmla="*/ 144 h 426"/>
                <a:gd name="T66" fmla="*/ 7 w 7"/>
                <a:gd name="T67" fmla="*/ 144 h 426"/>
                <a:gd name="T68" fmla="*/ 7 w 7"/>
                <a:gd name="T69" fmla="*/ 102 h 426"/>
                <a:gd name="T70" fmla="*/ 7 w 7"/>
                <a:gd name="T71" fmla="*/ 52 h 426"/>
                <a:gd name="T72" fmla="*/ 0 w 7"/>
                <a:gd name="T73" fmla="*/ 53 h 426"/>
                <a:gd name="T74" fmla="*/ 0 w 7"/>
                <a:gd name="T75" fmla="*/ 95 h 426"/>
                <a:gd name="T76" fmla="*/ 7 w 7"/>
                <a:gd name="T77" fmla="*/ 95 h 426"/>
                <a:gd name="T78" fmla="*/ 7 w 7"/>
                <a:gd name="T79" fmla="*/ 52 h 426"/>
                <a:gd name="T80" fmla="*/ 7 w 7"/>
                <a:gd name="T81" fmla="*/ 0 h 426"/>
                <a:gd name="T82" fmla="*/ 0 w 7"/>
                <a:gd name="T83" fmla="*/ 1 h 426"/>
                <a:gd name="T84" fmla="*/ 0 w 7"/>
                <a:gd name="T85" fmla="*/ 46 h 426"/>
                <a:gd name="T86" fmla="*/ 7 w 7"/>
                <a:gd name="T87" fmla="*/ 46 h 426"/>
                <a:gd name="T88" fmla="*/ 7 w 7"/>
                <a:gd name="T89"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426">
                  <a:moveTo>
                    <a:pt x="7" y="387"/>
                  </a:moveTo>
                  <a:cubicBezTo>
                    <a:pt x="5" y="387"/>
                    <a:pt x="3" y="387"/>
                    <a:pt x="0" y="387"/>
                  </a:cubicBezTo>
                  <a:lnTo>
                    <a:pt x="0" y="426"/>
                  </a:lnTo>
                  <a:lnTo>
                    <a:pt x="7" y="426"/>
                  </a:lnTo>
                  <a:lnTo>
                    <a:pt x="7" y="387"/>
                  </a:lnTo>
                  <a:close/>
                  <a:moveTo>
                    <a:pt x="7" y="342"/>
                  </a:moveTo>
                  <a:lnTo>
                    <a:pt x="0" y="342"/>
                  </a:lnTo>
                  <a:lnTo>
                    <a:pt x="0" y="380"/>
                  </a:lnTo>
                  <a:cubicBezTo>
                    <a:pt x="3" y="380"/>
                    <a:pt x="5" y="380"/>
                    <a:pt x="7" y="380"/>
                  </a:cubicBezTo>
                  <a:lnTo>
                    <a:pt x="7" y="342"/>
                  </a:lnTo>
                  <a:close/>
                  <a:moveTo>
                    <a:pt x="7" y="295"/>
                  </a:moveTo>
                  <a:lnTo>
                    <a:pt x="0" y="296"/>
                  </a:lnTo>
                  <a:lnTo>
                    <a:pt x="0" y="336"/>
                  </a:lnTo>
                  <a:lnTo>
                    <a:pt x="7" y="335"/>
                  </a:lnTo>
                  <a:lnTo>
                    <a:pt x="7" y="295"/>
                  </a:lnTo>
                  <a:close/>
                  <a:moveTo>
                    <a:pt x="7" y="246"/>
                  </a:moveTo>
                  <a:lnTo>
                    <a:pt x="0" y="247"/>
                  </a:lnTo>
                  <a:lnTo>
                    <a:pt x="0" y="289"/>
                  </a:lnTo>
                  <a:lnTo>
                    <a:pt x="7" y="289"/>
                  </a:lnTo>
                  <a:lnTo>
                    <a:pt x="7" y="246"/>
                  </a:lnTo>
                  <a:close/>
                  <a:moveTo>
                    <a:pt x="7" y="200"/>
                  </a:moveTo>
                  <a:lnTo>
                    <a:pt x="0" y="200"/>
                  </a:lnTo>
                  <a:lnTo>
                    <a:pt x="0" y="240"/>
                  </a:lnTo>
                  <a:lnTo>
                    <a:pt x="7" y="240"/>
                  </a:lnTo>
                  <a:lnTo>
                    <a:pt x="7" y="200"/>
                  </a:lnTo>
                  <a:close/>
                  <a:moveTo>
                    <a:pt x="7" y="151"/>
                  </a:moveTo>
                  <a:lnTo>
                    <a:pt x="0" y="151"/>
                  </a:lnTo>
                  <a:lnTo>
                    <a:pt x="0" y="194"/>
                  </a:lnTo>
                  <a:lnTo>
                    <a:pt x="7" y="193"/>
                  </a:lnTo>
                  <a:lnTo>
                    <a:pt x="7" y="151"/>
                  </a:lnTo>
                  <a:close/>
                  <a:moveTo>
                    <a:pt x="7" y="102"/>
                  </a:moveTo>
                  <a:lnTo>
                    <a:pt x="0" y="102"/>
                  </a:lnTo>
                  <a:lnTo>
                    <a:pt x="0" y="144"/>
                  </a:lnTo>
                  <a:lnTo>
                    <a:pt x="7" y="144"/>
                  </a:lnTo>
                  <a:lnTo>
                    <a:pt x="7" y="102"/>
                  </a:lnTo>
                  <a:close/>
                  <a:moveTo>
                    <a:pt x="7" y="52"/>
                  </a:moveTo>
                  <a:lnTo>
                    <a:pt x="0" y="53"/>
                  </a:lnTo>
                  <a:lnTo>
                    <a:pt x="0" y="95"/>
                  </a:lnTo>
                  <a:lnTo>
                    <a:pt x="7" y="95"/>
                  </a:lnTo>
                  <a:lnTo>
                    <a:pt x="7" y="52"/>
                  </a:lnTo>
                  <a:close/>
                  <a:moveTo>
                    <a:pt x="7" y="0"/>
                  </a:moveTo>
                  <a:lnTo>
                    <a:pt x="0" y="1"/>
                  </a:lnTo>
                  <a:lnTo>
                    <a:pt x="0" y="46"/>
                  </a:lnTo>
                  <a:lnTo>
                    <a:pt x="7" y="46"/>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4" name="Freeform 4043">
              <a:extLst>
                <a:ext uri="{FF2B5EF4-FFF2-40B4-BE49-F238E27FC236}">
                  <a16:creationId xmlns:a16="http://schemas.microsoft.com/office/drawing/2014/main" id="{B05ECF06-B04D-4C74-9455-10EEDDB2AFBE}"/>
                </a:ext>
              </a:extLst>
            </p:cNvPr>
            <p:cNvSpPr>
              <a:spLocks noEditPoints="1"/>
            </p:cNvSpPr>
            <p:nvPr/>
          </p:nvSpPr>
          <p:spPr bwMode="auto">
            <a:xfrm>
              <a:off x="5915025" y="6655172"/>
              <a:ext cx="4763" cy="379413"/>
            </a:xfrm>
            <a:custGeom>
              <a:avLst/>
              <a:gdLst>
                <a:gd name="T0" fmla="*/ 6 w 6"/>
                <a:gd name="T1" fmla="*/ 383 h 422"/>
                <a:gd name="T2" fmla="*/ 0 w 6"/>
                <a:gd name="T3" fmla="*/ 384 h 422"/>
                <a:gd name="T4" fmla="*/ 0 w 6"/>
                <a:gd name="T5" fmla="*/ 422 h 422"/>
                <a:gd name="T6" fmla="*/ 6 w 6"/>
                <a:gd name="T7" fmla="*/ 422 h 422"/>
                <a:gd name="T8" fmla="*/ 6 w 6"/>
                <a:gd name="T9" fmla="*/ 383 h 422"/>
                <a:gd name="T10" fmla="*/ 6 w 6"/>
                <a:gd name="T11" fmla="*/ 339 h 422"/>
                <a:gd name="T12" fmla="*/ 0 w 6"/>
                <a:gd name="T13" fmla="*/ 340 h 422"/>
                <a:gd name="T14" fmla="*/ 0 w 6"/>
                <a:gd name="T15" fmla="*/ 377 h 422"/>
                <a:gd name="T16" fmla="*/ 6 w 6"/>
                <a:gd name="T17" fmla="*/ 377 h 422"/>
                <a:gd name="T18" fmla="*/ 6 w 6"/>
                <a:gd name="T19" fmla="*/ 339 h 422"/>
                <a:gd name="T20" fmla="*/ 0 w 6"/>
                <a:gd name="T21" fmla="*/ 307 h 422"/>
                <a:gd name="T22" fmla="*/ 0 w 6"/>
                <a:gd name="T23" fmla="*/ 333 h 422"/>
                <a:gd name="T24" fmla="*/ 6 w 6"/>
                <a:gd name="T25" fmla="*/ 333 h 422"/>
                <a:gd name="T26" fmla="*/ 6 w 6"/>
                <a:gd name="T27" fmla="*/ 321 h 422"/>
                <a:gd name="T28" fmla="*/ 4 w 6"/>
                <a:gd name="T29" fmla="*/ 317 h 422"/>
                <a:gd name="T30" fmla="*/ 2 w 6"/>
                <a:gd name="T31" fmla="*/ 313 h 422"/>
                <a:gd name="T32" fmla="*/ 2 w 6"/>
                <a:gd name="T33" fmla="*/ 311 h 422"/>
                <a:gd name="T34" fmla="*/ 1 w 6"/>
                <a:gd name="T35" fmla="*/ 309 h 422"/>
                <a:gd name="T36" fmla="*/ 0 w 6"/>
                <a:gd name="T37" fmla="*/ 307 h 422"/>
                <a:gd name="T38" fmla="*/ 6 w 6"/>
                <a:gd name="T39" fmla="*/ 244 h 422"/>
                <a:gd name="T40" fmla="*/ 0 w 6"/>
                <a:gd name="T41" fmla="*/ 245 h 422"/>
                <a:gd name="T42" fmla="*/ 0 w 6"/>
                <a:gd name="T43" fmla="*/ 260 h 422"/>
                <a:gd name="T44" fmla="*/ 0 w 6"/>
                <a:gd name="T45" fmla="*/ 260 h 422"/>
                <a:gd name="T46" fmla="*/ 4 w 6"/>
                <a:gd name="T47" fmla="*/ 255 h 422"/>
                <a:gd name="T48" fmla="*/ 6 w 6"/>
                <a:gd name="T49" fmla="*/ 252 h 422"/>
                <a:gd name="T50" fmla="*/ 6 w 6"/>
                <a:gd name="T51" fmla="*/ 244 h 422"/>
                <a:gd name="T52" fmla="*/ 6 w 6"/>
                <a:gd name="T53" fmla="*/ 198 h 422"/>
                <a:gd name="T54" fmla="*/ 0 w 6"/>
                <a:gd name="T55" fmla="*/ 198 h 422"/>
                <a:gd name="T56" fmla="*/ 0 w 6"/>
                <a:gd name="T57" fmla="*/ 238 h 422"/>
                <a:gd name="T58" fmla="*/ 6 w 6"/>
                <a:gd name="T59" fmla="*/ 238 h 422"/>
                <a:gd name="T60" fmla="*/ 6 w 6"/>
                <a:gd name="T61" fmla="*/ 198 h 422"/>
                <a:gd name="T62" fmla="*/ 6 w 6"/>
                <a:gd name="T63" fmla="*/ 149 h 422"/>
                <a:gd name="T64" fmla="*/ 0 w 6"/>
                <a:gd name="T65" fmla="*/ 150 h 422"/>
                <a:gd name="T66" fmla="*/ 0 w 6"/>
                <a:gd name="T67" fmla="*/ 192 h 422"/>
                <a:gd name="T68" fmla="*/ 6 w 6"/>
                <a:gd name="T69" fmla="*/ 191 h 422"/>
                <a:gd name="T70" fmla="*/ 6 w 6"/>
                <a:gd name="T71" fmla="*/ 149 h 422"/>
                <a:gd name="T72" fmla="*/ 6 w 6"/>
                <a:gd name="T73" fmla="*/ 101 h 422"/>
                <a:gd name="T74" fmla="*/ 0 w 6"/>
                <a:gd name="T75" fmla="*/ 101 h 422"/>
                <a:gd name="T76" fmla="*/ 0 w 6"/>
                <a:gd name="T77" fmla="*/ 143 h 422"/>
                <a:gd name="T78" fmla="*/ 6 w 6"/>
                <a:gd name="T79" fmla="*/ 143 h 422"/>
                <a:gd name="T80" fmla="*/ 6 w 6"/>
                <a:gd name="T81" fmla="*/ 101 h 422"/>
                <a:gd name="T82" fmla="*/ 6 w 6"/>
                <a:gd name="T83" fmla="*/ 52 h 422"/>
                <a:gd name="T84" fmla="*/ 0 w 6"/>
                <a:gd name="T85" fmla="*/ 53 h 422"/>
                <a:gd name="T86" fmla="*/ 0 w 6"/>
                <a:gd name="T87" fmla="*/ 95 h 422"/>
                <a:gd name="T88" fmla="*/ 6 w 6"/>
                <a:gd name="T89" fmla="*/ 94 h 422"/>
                <a:gd name="T90" fmla="*/ 6 w 6"/>
                <a:gd name="T91" fmla="*/ 52 h 422"/>
                <a:gd name="T92" fmla="*/ 6 w 6"/>
                <a:gd name="T93" fmla="*/ 0 h 422"/>
                <a:gd name="T94" fmla="*/ 0 w 6"/>
                <a:gd name="T95" fmla="*/ 1 h 422"/>
                <a:gd name="T96" fmla="*/ 0 w 6"/>
                <a:gd name="T97" fmla="*/ 46 h 422"/>
                <a:gd name="T98" fmla="*/ 6 w 6"/>
                <a:gd name="T99" fmla="*/ 45 h 422"/>
                <a:gd name="T100" fmla="*/ 6 w 6"/>
                <a:gd name="T101"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422">
                  <a:moveTo>
                    <a:pt x="6" y="383"/>
                  </a:moveTo>
                  <a:cubicBezTo>
                    <a:pt x="4" y="383"/>
                    <a:pt x="2" y="383"/>
                    <a:pt x="0" y="384"/>
                  </a:cubicBezTo>
                  <a:lnTo>
                    <a:pt x="0" y="422"/>
                  </a:lnTo>
                  <a:lnTo>
                    <a:pt x="6" y="422"/>
                  </a:lnTo>
                  <a:lnTo>
                    <a:pt x="6" y="383"/>
                  </a:lnTo>
                  <a:close/>
                  <a:moveTo>
                    <a:pt x="6" y="339"/>
                  </a:moveTo>
                  <a:lnTo>
                    <a:pt x="0" y="340"/>
                  </a:lnTo>
                  <a:lnTo>
                    <a:pt x="0" y="377"/>
                  </a:lnTo>
                  <a:cubicBezTo>
                    <a:pt x="2" y="377"/>
                    <a:pt x="4" y="377"/>
                    <a:pt x="6" y="377"/>
                  </a:cubicBezTo>
                  <a:lnTo>
                    <a:pt x="6" y="339"/>
                  </a:lnTo>
                  <a:close/>
                  <a:moveTo>
                    <a:pt x="0" y="307"/>
                  </a:moveTo>
                  <a:lnTo>
                    <a:pt x="0" y="333"/>
                  </a:lnTo>
                  <a:lnTo>
                    <a:pt x="6" y="333"/>
                  </a:lnTo>
                  <a:lnTo>
                    <a:pt x="6" y="321"/>
                  </a:lnTo>
                  <a:cubicBezTo>
                    <a:pt x="6" y="320"/>
                    <a:pt x="5" y="318"/>
                    <a:pt x="4" y="317"/>
                  </a:cubicBezTo>
                  <a:cubicBezTo>
                    <a:pt x="3" y="316"/>
                    <a:pt x="2" y="315"/>
                    <a:pt x="2" y="313"/>
                  </a:cubicBezTo>
                  <a:cubicBezTo>
                    <a:pt x="2" y="313"/>
                    <a:pt x="2" y="312"/>
                    <a:pt x="2" y="311"/>
                  </a:cubicBezTo>
                  <a:cubicBezTo>
                    <a:pt x="1" y="310"/>
                    <a:pt x="1" y="310"/>
                    <a:pt x="1" y="309"/>
                  </a:cubicBezTo>
                  <a:cubicBezTo>
                    <a:pt x="0" y="308"/>
                    <a:pt x="0" y="308"/>
                    <a:pt x="0" y="307"/>
                  </a:cubicBezTo>
                  <a:close/>
                  <a:moveTo>
                    <a:pt x="6" y="244"/>
                  </a:moveTo>
                  <a:lnTo>
                    <a:pt x="0" y="245"/>
                  </a:lnTo>
                  <a:lnTo>
                    <a:pt x="0" y="260"/>
                  </a:lnTo>
                  <a:lnTo>
                    <a:pt x="0" y="260"/>
                  </a:lnTo>
                  <a:cubicBezTo>
                    <a:pt x="1" y="259"/>
                    <a:pt x="3" y="257"/>
                    <a:pt x="4" y="255"/>
                  </a:cubicBezTo>
                  <a:cubicBezTo>
                    <a:pt x="5" y="254"/>
                    <a:pt x="6" y="253"/>
                    <a:pt x="6" y="252"/>
                  </a:cubicBezTo>
                  <a:lnTo>
                    <a:pt x="6" y="244"/>
                  </a:lnTo>
                  <a:close/>
                  <a:moveTo>
                    <a:pt x="6" y="198"/>
                  </a:moveTo>
                  <a:lnTo>
                    <a:pt x="0" y="198"/>
                  </a:lnTo>
                  <a:lnTo>
                    <a:pt x="0" y="238"/>
                  </a:lnTo>
                  <a:lnTo>
                    <a:pt x="6" y="238"/>
                  </a:lnTo>
                  <a:lnTo>
                    <a:pt x="6" y="198"/>
                  </a:lnTo>
                  <a:close/>
                  <a:moveTo>
                    <a:pt x="6" y="149"/>
                  </a:moveTo>
                  <a:lnTo>
                    <a:pt x="0" y="150"/>
                  </a:lnTo>
                  <a:lnTo>
                    <a:pt x="0" y="192"/>
                  </a:lnTo>
                  <a:lnTo>
                    <a:pt x="6" y="191"/>
                  </a:lnTo>
                  <a:lnTo>
                    <a:pt x="6" y="149"/>
                  </a:lnTo>
                  <a:close/>
                  <a:moveTo>
                    <a:pt x="6" y="101"/>
                  </a:moveTo>
                  <a:lnTo>
                    <a:pt x="0" y="101"/>
                  </a:lnTo>
                  <a:lnTo>
                    <a:pt x="0" y="143"/>
                  </a:lnTo>
                  <a:lnTo>
                    <a:pt x="6" y="143"/>
                  </a:lnTo>
                  <a:lnTo>
                    <a:pt x="6" y="101"/>
                  </a:lnTo>
                  <a:close/>
                  <a:moveTo>
                    <a:pt x="6" y="52"/>
                  </a:moveTo>
                  <a:lnTo>
                    <a:pt x="0" y="53"/>
                  </a:lnTo>
                  <a:lnTo>
                    <a:pt x="0" y="95"/>
                  </a:lnTo>
                  <a:lnTo>
                    <a:pt x="6" y="94"/>
                  </a:lnTo>
                  <a:lnTo>
                    <a:pt x="6" y="52"/>
                  </a:lnTo>
                  <a:close/>
                  <a:moveTo>
                    <a:pt x="6" y="0"/>
                  </a:moveTo>
                  <a:lnTo>
                    <a:pt x="0" y="1"/>
                  </a:lnTo>
                  <a:lnTo>
                    <a:pt x="0" y="46"/>
                  </a:lnTo>
                  <a:lnTo>
                    <a:pt x="6" y="45"/>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5" name="Freeform 4044">
              <a:extLst>
                <a:ext uri="{FF2B5EF4-FFF2-40B4-BE49-F238E27FC236}">
                  <a16:creationId xmlns:a16="http://schemas.microsoft.com/office/drawing/2014/main" id="{DFAD3FBB-AD14-4119-9D60-013E63B50AAD}"/>
                </a:ext>
              </a:extLst>
            </p:cNvPr>
            <p:cNvSpPr>
              <a:spLocks noEditPoints="1"/>
            </p:cNvSpPr>
            <p:nvPr/>
          </p:nvSpPr>
          <p:spPr bwMode="auto">
            <a:xfrm>
              <a:off x="5880100" y="6658347"/>
              <a:ext cx="6350" cy="344488"/>
            </a:xfrm>
            <a:custGeom>
              <a:avLst/>
              <a:gdLst>
                <a:gd name="T0" fmla="*/ 7 w 7"/>
                <a:gd name="T1" fmla="*/ 380 h 383"/>
                <a:gd name="T2" fmla="*/ 6 w 7"/>
                <a:gd name="T3" fmla="*/ 380 h 383"/>
                <a:gd name="T4" fmla="*/ 7 w 7"/>
                <a:gd name="T5" fmla="*/ 383 h 383"/>
                <a:gd name="T6" fmla="*/ 7 w 7"/>
                <a:gd name="T7" fmla="*/ 380 h 383"/>
                <a:gd name="T8" fmla="*/ 7 w 7"/>
                <a:gd name="T9" fmla="*/ 337 h 383"/>
                <a:gd name="T10" fmla="*/ 0 w 7"/>
                <a:gd name="T11" fmla="*/ 337 h 383"/>
                <a:gd name="T12" fmla="*/ 0 w 7"/>
                <a:gd name="T13" fmla="*/ 361 h 383"/>
                <a:gd name="T14" fmla="*/ 4 w 7"/>
                <a:gd name="T15" fmla="*/ 374 h 383"/>
                <a:gd name="T16" fmla="*/ 7 w 7"/>
                <a:gd name="T17" fmla="*/ 374 h 383"/>
                <a:gd name="T18" fmla="*/ 7 w 7"/>
                <a:gd name="T19" fmla="*/ 337 h 383"/>
                <a:gd name="T20" fmla="*/ 7 w 7"/>
                <a:gd name="T21" fmla="*/ 290 h 383"/>
                <a:gd name="T22" fmla="*/ 0 w 7"/>
                <a:gd name="T23" fmla="*/ 291 h 383"/>
                <a:gd name="T24" fmla="*/ 0 w 7"/>
                <a:gd name="T25" fmla="*/ 330 h 383"/>
                <a:gd name="T26" fmla="*/ 7 w 7"/>
                <a:gd name="T27" fmla="*/ 330 h 383"/>
                <a:gd name="T28" fmla="*/ 7 w 7"/>
                <a:gd name="T29" fmla="*/ 290 h 383"/>
                <a:gd name="T30" fmla="*/ 7 w 7"/>
                <a:gd name="T31" fmla="*/ 242 h 383"/>
                <a:gd name="T32" fmla="*/ 0 w 7"/>
                <a:gd name="T33" fmla="*/ 242 h 383"/>
                <a:gd name="T34" fmla="*/ 0 w 7"/>
                <a:gd name="T35" fmla="*/ 284 h 383"/>
                <a:gd name="T36" fmla="*/ 7 w 7"/>
                <a:gd name="T37" fmla="*/ 284 h 383"/>
                <a:gd name="T38" fmla="*/ 7 w 7"/>
                <a:gd name="T39" fmla="*/ 242 h 383"/>
                <a:gd name="T40" fmla="*/ 7 w 7"/>
                <a:gd name="T41" fmla="*/ 196 h 383"/>
                <a:gd name="T42" fmla="*/ 0 w 7"/>
                <a:gd name="T43" fmla="*/ 197 h 383"/>
                <a:gd name="T44" fmla="*/ 0 w 7"/>
                <a:gd name="T45" fmla="*/ 236 h 383"/>
                <a:gd name="T46" fmla="*/ 7 w 7"/>
                <a:gd name="T47" fmla="*/ 235 h 383"/>
                <a:gd name="T48" fmla="*/ 7 w 7"/>
                <a:gd name="T49" fmla="*/ 196 h 383"/>
                <a:gd name="T50" fmla="*/ 7 w 7"/>
                <a:gd name="T51" fmla="*/ 148 h 383"/>
                <a:gd name="T52" fmla="*/ 3 w 7"/>
                <a:gd name="T53" fmla="*/ 148 h 383"/>
                <a:gd name="T54" fmla="*/ 2 w 7"/>
                <a:gd name="T55" fmla="*/ 150 h 383"/>
                <a:gd name="T56" fmla="*/ 0 w 7"/>
                <a:gd name="T57" fmla="*/ 152 h 383"/>
                <a:gd name="T58" fmla="*/ 0 w 7"/>
                <a:gd name="T59" fmla="*/ 190 h 383"/>
                <a:gd name="T60" fmla="*/ 7 w 7"/>
                <a:gd name="T61" fmla="*/ 190 h 383"/>
                <a:gd name="T62" fmla="*/ 7 w 7"/>
                <a:gd name="T63" fmla="*/ 148 h 383"/>
                <a:gd name="T64" fmla="*/ 7 w 7"/>
                <a:gd name="T65" fmla="*/ 135 h 383"/>
                <a:gd name="T66" fmla="*/ 4 w 7"/>
                <a:gd name="T67" fmla="*/ 137 h 383"/>
                <a:gd name="T68" fmla="*/ 6 w 7"/>
                <a:gd name="T69" fmla="*/ 139 h 383"/>
                <a:gd name="T70" fmla="*/ 5 w 7"/>
                <a:gd name="T71" fmla="*/ 141 h 383"/>
                <a:gd name="T72" fmla="*/ 5 w 7"/>
                <a:gd name="T73" fmla="*/ 141 h 383"/>
                <a:gd name="T74" fmla="*/ 7 w 7"/>
                <a:gd name="T75" fmla="*/ 141 h 383"/>
                <a:gd name="T76" fmla="*/ 7 w 7"/>
                <a:gd name="T77" fmla="*/ 135 h 383"/>
                <a:gd name="T78" fmla="*/ 7 w 7"/>
                <a:gd name="T79" fmla="*/ 100 h 383"/>
                <a:gd name="T80" fmla="*/ 0 w 7"/>
                <a:gd name="T81" fmla="*/ 100 h 383"/>
                <a:gd name="T82" fmla="*/ 0 w 7"/>
                <a:gd name="T83" fmla="*/ 125 h 383"/>
                <a:gd name="T84" fmla="*/ 3 w 7"/>
                <a:gd name="T85" fmla="*/ 120 h 383"/>
                <a:gd name="T86" fmla="*/ 7 w 7"/>
                <a:gd name="T87" fmla="*/ 112 h 383"/>
                <a:gd name="T88" fmla="*/ 7 w 7"/>
                <a:gd name="T89" fmla="*/ 100 h 383"/>
                <a:gd name="T90" fmla="*/ 7 w 7"/>
                <a:gd name="T91" fmla="*/ 52 h 383"/>
                <a:gd name="T92" fmla="*/ 0 w 7"/>
                <a:gd name="T93" fmla="*/ 52 h 383"/>
                <a:gd name="T94" fmla="*/ 0 w 7"/>
                <a:gd name="T95" fmla="*/ 94 h 383"/>
                <a:gd name="T96" fmla="*/ 7 w 7"/>
                <a:gd name="T97" fmla="*/ 93 h 383"/>
                <a:gd name="T98" fmla="*/ 7 w 7"/>
                <a:gd name="T99" fmla="*/ 52 h 383"/>
                <a:gd name="T100" fmla="*/ 7 w 7"/>
                <a:gd name="T101" fmla="*/ 0 h 383"/>
                <a:gd name="T102" fmla="*/ 0 w 7"/>
                <a:gd name="T103" fmla="*/ 1 h 383"/>
                <a:gd name="T104" fmla="*/ 0 w 7"/>
                <a:gd name="T105" fmla="*/ 46 h 383"/>
                <a:gd name="T106" fmla="*/ 7 w 7"/>
                <a:gd name="T107" fmla="*/ 45 h 383"/>
                <a:gd name="T108" fmla="*/ 7 w 7"/>
                <a:gd name="T109"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 h="383">
                  <a:moveTo>
                    <a:pt x="7" y="380"/>
                  </a:moveTo>
                  <a:cubicBezTo>
                    <a:pt x="6" y="380"/>
                    <a:pt x="6" y="380"/>
                    <a:pt x="6" y="380"/>
                  </a:cubicBezTo>
                  <a:cubicBezTo>
                    <a:pt x="6" y="381"/>
                    <a:pt x="6" y="382"/>
                    <a:pt x="7" y="383"/>
                  </a:cubicBezTo>
                  <a:lnTo>
                    <a:pt x="7" y="380"/>
                  </a:lnTo>
                  <a:close/>
                  <a:moveTo>
                    <a:pt x="7" y="337"/>
                  </a:moveTo>
                  <a:lnTo>
                    <a:pt x="0" y="337"/>
                  </a:lnTo>
                  <a:lnTo>
                    <a:pt x="0" y="361"/>
                  </a:lnTo>
                  <a:cubicBezTo>
                    <a:pt x="1" y="366"/>
                    <a:pt x="3" y="370"/>
                    <a:pt x="4" y="374"/>
                  </a:cubicBezTo>
                  <a:cubicBezTo>
                    <a:pt x="5" y="374"/>
                    <a:pt x="6" y="374"/>
                    <a:pt x="7" y="374"/>
                  </a:cubicBezTo>
                  <a:lnTo>
                    <a:pt x="7" y="337"/>
                  </a:lnTo>
                  <a:close/>
                  <a:moveTo>
                    <a:pt x="7" y="290"/>
                  </a:moveTo>
                  <a:lnTo>
                    <a:pt x="0" y="291"/>
                  </a:lnTo>
                  <a:lnTo>
                    <a:pt x="0" y="330"/>
                  </a:lnTo>
                  <a:lnTo>
                    <a:pt x="7" y="330"/>
                  </a:lnTo>
                  <a:lnTo>
                    <a:pt x="7" y="290"/>
                  </a:lnTo>
                  <a:close/>
                  <a:moveTo>
                    <a:pt x="7" y="242"/>
                  </a:moveTo>
                  <a:lnTo>
                    <a:pt x="0" y="242"/>
                  </a:lnTo>
                  <a:lnTo>
                    <a:pt x="0" y="284"/>
                  </a:lnTo>
                  <a:lnTo>
                    <a:pt x="7" y="284"/>
                  </a:lnTo>
                  <a:lnTo>
                    <a:pt x="7" y="242"/>
                  </a:lnTo>
                  <a:close/>
                  <a:moveTo>
                    <a:pt x="7" y="196"/>
                  </a:moveTo>
                  <a:lnTo>
                    <a:pt x="0" y="197"/>
                  </a:lnTo>
                  <a:lnTo>
                    <a:pt x="0" y="236"/>
                  </a:lnTo>
                  <a:lnTo>
                    <a:pt x="7" y="235"/>
                  </a:lnTo>
                  <a:lnTo>
                    <a:pt x="7" y="196"/>
                  </a:lnTo>
                  <a:close/>
                  <a:moveTo>
                    <a:pt x="7" y="148"/>
                  </a:moveTo>
                  <a:lnTo>
                    <a:pt x="3" y="148"/>
                  </a:lnTo>
                  <a:cubicBezTo>
                    <a:pt x="2" y="149"/>
                    <a:pt x="3" y="149"/>
                    <a:pt x="2" y="150"/>
                  </a:cubicBezTo>
                  <a:cubicBezTo>
                    <a:pt x="2" y="151"/>
                    <a:pt x="1" y="152"/>
                    <a:pt x="0" y="152"/>
                  </a:cubicBezTo>
                  <a:lnTo>
                    <a:pt x="0" y="190"/>
                  </a:lnTo>
                  <a:lnTo>
                    <a:pt x="7" y="190"/>
                  </a:lnTo>
                  <a:lnTo>
                    <a:pt x="7" y="148"/>
                  </a:lnTo>
                  <a:close/>
                  <a:moveTo>
                    <a:pt x="7" y="135"/>
                  </a:moveTo>
                  <a:cubicBezTo>
                    <a:pt x="6" y="135"/>
                    <a:pt x="4" y="136"/>
                    <a:pt x="4" y="137"/>
                  </a:cubicBezTo>
                  <a:cubicBezTo>
                    <a:pt x="4" y="138"/>
                    <a:pt x="5" y="138"/>
                    <a:pt x="6" y="139"/>
                  </a:cubicBezTo>
                  <a:lnTo>
                    <a:pt x="5" y="141"/>
                  </a:lnTo>
                  <a:cubicBezTo>
                    <a:pt x="5" y="141"/>
                    <a:pt x="5" y="141"/>
                    <a:pt x="5" y="141"/>
                  </a:cubicBezTo>
                  <a:lnTo>
                    <a:pt x="7" y="141"/>
                  </a:lnTo>
                  <a:lnTo>
                    <a:pt x="7" y="135"/>
                  </a:lnTo>
                  <a:close/>
                  <a:moveTo>
                    <a:pt x="7" y="100"/>
                  </a:moveTo>
                  <a:lnTo>
                    <a:pt x="0" y="100"/>
                  </a:lnTo>
                  <a:lnTo>
                    <a:pt x="0" y="125"/>
                  </a:lnTo>
                  <a:cubicBezTo>
                    <a:pt x="1" y="123"/>
                    <a:pt x="2" y="121"/>
                    <a:pt x="3" y="120"/>
                  </a:cubicBezTo>
                  <a:cubicBezTo>
                    <a:pt x="4" y="117"/>
                    <a:pt x="5" y="114"/>
                    <a:pt x="7" y="112"/>
                  </a:cubicBezTo>
                  <a:lnTo>
                    <a:pt x="7" y="100"/>
                  </a:lnTo>
                  <a:close/>
                  <a:moveTo>
                    <a:pt x="7" y="52"/>
                  </a:moveTo>
                  <a:lnTo>
                    <a:pt x="0" y="52"/>
                  </a:lnTo>
                  <a:lnTo>
                    <a:pt x="0" y="94"/>
                  </a:lnTo>
                  <a:lnTo>
                    <a:pt x="7" y="93"/>
                  </a:lnTo>
                  <a:lnTo>
                    <a:pt x="7" y="52"/>
                  </a:lnTo>
                  <a:close/>
                  <a:moveTo>
                    <a:pt x="7" y="0"/>
                  </a:moveTo>
                  <a:lnTo>
                    <a:pt x="0" y="1"/>
                  </a:lnTo>
                  <a:lnTo>
                    <a:pt x="0" y="46"/>
                  </a:lnTo>
                  <a:lnTo>
                    <a:pt x="7" y="45"/>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6" name="Freeform 4045">
              <a:extLst>
                <a:ext uri="{FF2B5EF4-FFF2-40B4-BE49-F238E27FC236}">
                  <a16:creationId xmlns:a16="http://schemas.microsoft.com/office/drawing/2014/main" id="{267E482B-3521-43F9-9807-056A006C40D0}"/>
                </a:ext>
              </a:extLst>
            </p:cNvPr>
            <p:cNvSpPr>
              <a:spLocks noEditPoints="1"/>
            </p:cNvSpPr>
            <p:nvPr/>
          </p:nvSpPr>
          <p:spPr bwMode="auto">
            <a:xfrm>
              <a:off x="5853113" y="6785347"/>
              <a:ext cx="1588" cy="130175"/>
            </a:xfrm>
            <a:custGeom>
              <a:avLst/>
              <a:gdLst>
                <a:gd name="T0" fmla="*/ 2 w 2"/>
                <a:gd name="T1" fmla="*/ 139 h 144"/>
                <a:gd name="T2" fmla="*/ 2 w 2"/>
                <a:gd name="T3" fmla="*/ 140 h 144"/>
                <a:gd name="T4" fmla="*/ 2 w 2"/>
                <a:gd name="T5" fmla="*/ 144 h 144"/>
                <a:gd name="T6" fmla="*/ 2 w 2"/>
                <a:gd name="T7" fmla="*/ 144 h 144"/>
                <a:gd name="T8" fmla="*/ 2 w 2"/>
                <a:gd name="T9" fmla="*/ 139 h 144"/>
                <a:gd name="T10" fmla="*/ 2 w 2"/>
                <a:gd name="T11" fmla="*/ 9 h 144"/>
                <a:gd name="T12" fmla="*/ 1 w 2"/>
                <a:gd name="T13" fmla="*/ 9 h 144"/>
                <a:gd name="T14" fmla="*/ 1 w 2"/>
                <a:gd name="T15" fmla="*/ 10 h 144"/>
                <a:gd name="T16" fmla="*/ 1 w 2"/>
                <a:gd name="T17" fmla="*/ 14 h 144"/>
                <a:gd name="T18" fmla="*/ 0 w 2"/>
                <a:gd name="T19" fmla="*/ 22 h 144"/>
                <a:gd name="T20" fmla="*/ 0 w 2"/>
                <a:gd name="T21" fmla="*/ 32 h 144"/>
                <a:gd name="T22" fmla="*/ 1 w 2"/>
                <a:gd name="T23" fmla="*/ 42 h 144"/>
                <a:gd name="T24" fmla="*/ 2 w 2"/>
                <a:gd name="T25" fmla="*/ 51 h 144"/>
                <a:gd name="T26" fmla="*/ 2 w 2"/>
                <a:gd name="T27" fmla="*/ 51 h 144"/>
                <a:gd name="T28" fmla="*/ 2 w 2"/>
                <a:gd name="T29" fmla="*/ 9 h 144"/>
                <a:gd name="T30" fmla="*/ 2 w 2"/>
                <a:gd name="T31" fmla="*/ 0 h 144"/>
                <a:gd name="T32" fmla="*/ 2 w 2"/>
                <a:gd name="T33" fmla="*/ 2 h 144"/>
                <a:gd name="T34" fmla="*/ 2 w 2"/>
                <a:gd name="T35" fmla="*/ 2 h 144"/>
                <a:gd name="T36" fmla="*/ 2 w 2"/>
                <a:gd name="T3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44">
                  <a:moveTo>
                    <a:pt x="2" y="139"/>
                  </a:moveTo>
                  <a:cubicBezTo>
                    <a:pt x="2" y="139"/>
                    <a:pt x="2" y="139"/>
                    <a:pt x="2" y="140"/>
                  </a:cubicBezTo>
                  <a:cubicBezTo>
                    <a:pt x="2" y="141"/>
                    <a:pt x="2" y="143"/>
                    <a:pt x="2" y="144"/>
                  </a:cubicBezTo>
                  <a:lnTo>
                    <a:pt x="2" y="144"/>
                  </a:lnTo>
                  <a:lnTo>
                    <a:pt x="2" y="139"/>
                  </a:lnTo>
                  <a:close/>
                  <a:moveTo>
                    <a:pt x="2" y="9"/>
                  </a:moveTo>
                  <a:lnTo>
                    <a:pt x="1" y="9"/>
                  </a:lnTo>
                  <a:cubicBezTo>
                    <a:pt x="1" y="9"/>
                    <a:pt x="1" y="9"/>
                    <a:pt x="1" y="10"/>
                  </a:cubicBezTo>
                  <a:cubicBezTo>
                    <a:pt x="1" y="11"/>
                    <a:pt x="1" y="13"/>
                    <a:pt x="1" y="14"/>
                  </a:cubicBezTo>
                  <a:cubicBezTo>
                    <a:pt x="1" y="17"/>
                    <a:pt x="1" y="20"/>
                    <a:pt x="0" y="22"/>
                  </a:cubicBezTo>
                  <a:cubicBezTo>
                    <a:pt x="0" y="25"/>
                    <a:pt x="0" y="29"/>
                    <a:pt x="0" y="32"/>
                  </a:cubicBezTo>
                  <a:cubicBezTo>
                    <a:pt x="0" y="35"/>
                    <a:pt x="1" y="38"/>
                    <a:pt x="1" y="42"/>
                  </a:cubicBezTo>
                  <a:cubicBezTo>
                    <a:pt x="1" y="45"/>
                    <a:pt x="0" y="48"/>
                    <a:pt x="2" y="51"/>
                  </a:cubicBezTo>
                  <a:lnTo>
                    <a:pt x="2" y="51"/>
                  </a:lnTo>
                  <a:lnTo>
                    <a:pt x="2" y="9"/>
                  </a:lnTo>
                  <a:close/>
                  <a:moveTo>
                    <a:pt x="2" y="0"/>
                  </a:moveTo>
                  <a:cubicBezTo>
                    <a:pt x="2" y="1"/>
                    <a:pt x="2" y="2"/>
                    <a:pt x="2" y="2"/>
                  </a:cubicBezTo>
                  <a:lnTo>
                    <a:pt x="2" y="2"/>
                  </a:lnTo>
                  <a:lnTo>
                    <a:pt x="2"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7" name="Freeform 4046">
              <a:extLst>
                <a:ext uri="{FF2B5EF4-FFF2-40B4-BE49-F238E27FC236}">
                  <a16:creationId xmlns:a16="http://schemas.microsoft.com/office/drawing/2014/main" id="{28E418D0-B30A-4C67-A387-BEE7C2E22C62}"/>
                </a:ext>
              </a:extLst>
            </p:cNvPr>
            <p:cNvSpPr>
              <a:spLocks/>
            </p:cNvSpPr>
            <p:nvPr/>
          </p:nvSpPr>
          <p:spPr bwMode="auto">
            <a:xfrm>
              <a:off x="5870575" y="6686922"/>
              <a:ext cx="150813" cy="19050"/>
            </a:xfrm>
            <a:custGeom>
              <a:avLst/>
              <a:gdLst>
                <a:gd name="T0" fmla="*/ 169 w 169"/>
                <a:gd name="T1" fmla="*/ 0 h 22"/>
                <a:gd name="T2" fmla="*/ 138 w 169"/>
                <a:gd name="T3" fmla="*/ 3 h 22"/>
                <a:gd name="T4" fmla="*/ 131 w 169"/>
                <a:gd name="T5" fmla="*/ 4 h 22"/>
                <a:gd name="T6" fmla="*/ 96 w 169"/>
                <a:gd name="T7" fmla="*/ 7 h 22"/>
                <a:gd name="T8" fmla="*/ 89 w 169"/>
                <a:gd name="T9" fmla="*/ 7 h 22"/>
                <a:gd name="T10" fmla="*/ 56 w 169"/>
                <a:gd name="T11" fmla="*/ 10 h 22"/>
                <a:gd name="T12" fmla="*/ 50 w 169"/>
                <a:gd name="T13" fmla="*/ 11 h 22"/>
                <a:gd name="T14" fmla="*/ 19 w 169"/>
                <a:gd name="T15" fmla="*/ 14 h 22"/>
                <a:gd name="T16" fmla="*/ 12 w 169"/>
                <a:gd name="T17" fmla="*/ 15 h 22"/>
                <a:gd name="T18" fmla="*/ 3 w 169"/>
                <a:gd name="T19" fmla="*/ 15 h 22"/>
                <a:gd name="T20" fmla="*/ 0 w 169"/>
                <a:gd name="T21" fmla="*/ 22 h 22"/>
                <a:gd name="T22" fmla="*/ 12 w 169"/>
                <a:gd name="T23" fmla="*/ 21 h 22"/>
                <a:gd name="T24" fmla="*/ 19 w 169"/>
                <a:gd name="T25" fmla="*/ 21 h 22"/>
                <a:gd name="T26" fmla="*/ 50 w 169"/>
                <a:gd name="T27" fmla="*/ 18 h 22"/>
                <a:gd name="T28" fmla="*/ 56 w 169"/>
                <a:gd name="T29" fmla="*/ 17 h 22"/>
                <a:gd name="T30" fmla="*/ 89 w 169"/>
                <a:gd name="T31" fmla="*/ 14 h 22"/>
                <a:gd name="T32" fmla="*/ 96 w 169"/>
                <a:gd name="T33" fmla="*/ 13 h 22"/>
                <a:gd name="T34" fmla="*/ 131 w 169"/>
                <a:gd name="T35" fmla="*/ 10 h 22"/>
                <a:gd name="T36" fmla="*/ 138 w 169"/>
                <a:gd name="T37" fmla="*/ 10 h 22"/>
                <a:gd name="T38" fmla="*/ 155 w 169"/>
                <a:gd name="T39" fmla="*/ 8 h 22"/>
                <a:gd name="T40" fmla="*/ 156 w 169"/>
                <a:gd name="T41" fmla="*/ 6 h 22"/>
                <a:gd name="T42" fmla="*/ 156 w 169"/>
                <a:gd name="T43" fmla="*/ 6 h 22"/>
                <a:gd name="T44" fmla="*/ 157 w 169"/>
                <a:gd name="T45" fmla="*/ 8 h 22"/>
                <a:gd name="T46" fmla="*/ 169 w 169"/>
                <a:gd name="T47" fmla="*/ 7 h 22"/>
                <a:gd name="T48" fmla="*/ 169 w 169"/>
                <a:gd name="T4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 h="22">
                  <a:moveTo>
                    <a:pt x="169" y="0"/>
                  </a:moveTo>
                  <a:lnTo>
                    <a:pt x="138" y="3"/>
                  </a:lnTo>
                  <a:lnTo>
                    <a:pt x="131" y="4"/>
                  </a:lnTo>
                  <a:lnTo>
                    <a:pt x="96" y="7"/>
                  </a:lnTo>
                  <a:lnTo>
                    <a:pt x="89" y="7"/>
                  </a:lnTo>
                  <a:lnTo>
                    <a:pt x="56" y="10"/>
                  </a:lnTo>
                  <a:lnTo>
                    <a:pt x="50" y="11"/>
                  </a:lnTo>
                  <a:lnTo>
                    <a:pt x="19" y="14"/>
                  </a:lnTo>
                  <a:lnTo>
                    <a:pt x="12" y="15"/>
                  </a:lnTo>
                  <a:lnTo>
                    <a:pt x="3" y="15"/>
                  </a:lnTo>
                  <a:cubicBezTo>
                    <a:pt x="2" y="18"/>
                    <a:pt x="1" y="20"/>
                    <a:pt x="0" y="22"/>
                  </a:cubicBezTo>
                  <a:lnTo>
                    <a:pt x="12" y="21"/>
                  </a:lnTo>
                  <a:lnTo>
                    <a:pt x="19" y="21"/>
                  </a:lnTo>
                  <a:lnTo>
                    <a:pt x="50" y="18"/>
                  </a:lnTo>
                  <a:lnTo>
                    <a:pt x="56" y="17"/>
                  </a:lnTo>
                  <a:lnTo>
                    <a:pt x="89" y="14"/>
                  </a:lnTo>
                  <a:lnTo>
                    <a:pt x="96" y="13"/>
                  </a:lnTo>
                  <a:lnTo>
                    <a:pt x="131" y="10"/>
                  </a:lnTo>
                  <a:lnTo>
                    <a:pt x="138" y="10"/>
                  </a:lnTo>
                  <a:lnTo>
                    <a:pt x="155" y="8"/>
                  </a:lnTo>
                  <a:cubicBezTo>
                    <a:pt x="155" y="7"/>
                    <a:pt x="156" y="6"/>
                    <a:pt x="156" y="6"/>
                  </a:cubicBezTo>
                  <a:lnTo>
                    <a:pt x="156" y="6"/>
                  </a:lnTo>
                  <a:cubicBezTo>
                    <a:pt x="156" y="7"/>
                    <a:pt x="156" y="7"/>
                    <a:pt x="157" y="8"/>
                  </a:cubicBezTo>
                  <a:lnTo>
                    <a:pt x="169" y="7"/>
                  </a:lnTo>
                  <a:lnTo>
                    <a:pt x="16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8" name="Freeform 4047">
              <a:extLst>
                <a:ext uri="{FF2B5EF4-FFF2-40B4-BE49-F238E27FC236}">
                  <a16:creationId xmlns:a16="http://schemas.microsoft.com/office/drawing/2014/main" id="{BF1C762D-D708-498C-9F79-855EFEA60206}"/>
                </a:ext>
              </a:extLst>
            </p:cNvPr>
            <p:cNvSpPr>
              <a:spLocks noEditPoints="1"/>
            </p:cNvSpPr>
            <p:nvPr/>
          </p:nvSpPr>
          <p:spPr bwMode="auto">
            <a:xfrm>
              <a:off x="5861050" y="6731372"/>
              <a:ext cx="147638" cy="19050"/>
            </a:xfrm>
            <a:custGeom>
              <a:avLst/>
              <a:gdLst>
                <a:gd name="T0" fmla="*/ 37 w 165"/>
                <a:gd name="T1" fmla="*/ 10 h 20"/>
                <a:gd name="T2" fmla="*/ 29 w 165"/>
                <a:gd name="T3" fmla="*/ 11 h 20"/>
                <a:gd name="T4" fmla="*/ 22 w 165"/>
                <a:gd name="T5" fmla="*/ 12 h 20"/>
                <a:gd name="T6" fmla="*/ 1 w 165"/>
                <a:gd name="T7" fmla="*/ 13 h 20"/>
                <a:gd name="T8" fmla="*/ 0 w 165"/>
                <a:gd name="T9" fmla="*/ 20 h 20"/>
                <a:gd name="T10" fmla="*/ 22 w 165"/>
                <a:gd name="T11" fmla="*/ 18 h 20"/>
                <a:gd name="T12" fmla="*/ 29 w 165"/>
                <a:gd name="T13" fmla="*/ 18 h 20"/>
                <a:gd name="T14" fmla="*/ 35 w 165"/>
                <a:gd name="T15" fmla="*/ 17 h 20"/>
                <a:gd name="T16" fmla="*/ 37 w 165"/>
                <a:gd name="T17" fmla="*/ 10 h 20"/>
                <a:gd name="T18" fmla="*/ 165 w 165"/>
                <a:gd name="T19" fmla="*/ 0 h 20"/>
                <a:gd name="T20" fmla="*/ 148 w 165"/>
                <a:gd name="T21" fmla="*/ 2 h 20"/>
                <a:gd name="T22" fmla="*/ 141 w 165"/>
                <a:gd name="T23" fmla="*/ 2 h 20"/>
                <a:gd name="T24" fmla="*/ 106 w 165"/>
                <a:gd name="T25" fmla="*/ 5 h 20"/>
                <a:gd name="T26" fmla="*/ 99 w 165"/>
                <a:gd name="T27" fmla="*/ 5 h 20"/>
                <a:gd name="T28" fmla="*/ 66 w 165"/>
                <a:gd name="T29" fmla="*/ 8 h 20"/>
                <a:gd name="T30" fmla="*/ 60 w 165"/>
                <a:gd name="T31" fmla="*/ 9 h 20"/>
                <a:gd name="T32" fmla="*/ 40 w 165"/>
                <a:gd name="T33" fmla="*/ 10 h 20"/>
                <a:gd name="T34" fmla="*/ 38 w 165"/>
                <a:gd name="T35" fmla="*/ 17 h 20"/>
                <a:gd name="T36" fmla="*/ 60 w 165"/>
                <a:gd name="T37" fmla="*/ 15 h 20"/>
                <a:gd name="T38" fmla="*/ 66 w 165"/>
                <a:gd name="T39" fmla="*/ 15 h 20"/>
                <a:gd name="T40" fmla="*/ 99 w 165"/>
                <a:gd name="T41" fmla="*/ 12 h 20"/>
                <a:gd name="T42" fmla="*/ 106 w 165"/>
                <a:gd name="T43" fmla="*/ 12 h 20"/>
                <a:gd name="T44" fmla="*/ 141 w 165"/>
                <a:gd name="T45" fmla="*/ 9 h 20"/>
                <a:gd name="T46" fmla="*/ 148 w 165"/>
                <a:gd name="T47" fmla="*/ 8 h 20"/>
                <a:gd name="T48" fmla="*/ 165 w 165"/>
                <a:gd name="T49" fmla="*/ 7 h 20"/>
                <a:gd name="T50" fmla="*/ 165 w 165"/>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5" h="20">
                  <a:moveTo>
                    <a:pt x="37" y="10"/>
                  </a:moveTo>
                  <a:lnTo>
                    <a:pt x="29" y="11"/>
                  </a:lnTo>
                  <a:lnTo>
                    <a:pt x="22" y="12"/>
                  </a:lnTo>
                  <a:lnTo>
                    <a:pt x="1" y="13"/>
                  </a:lnTo>
                  <a:cubicBezTo>
                    <a:pt x="1" y="16"/>
                    <a:pt x="0" y="18"/>
                    <a:pt x="0" y="20"/>
                  </a:cubicBezTo>
                  <a:lnTo>
                    <a:pt x="22" y="18"/>
                  </a:lnTo>
                  <a:lnTo>
                    <a:pt x="29" y="18"/>
                  </a:lnTo>
                  <a:lnTo>
                    <a:pt x="35" y="17"/>
                  </a:lnTo>
                  <a:cubicBezTo>
                    <a:pt x="36" y="15"/>
                    <a:pt x="37" y="13"/>
                    <a:pt x="37" y="10"/>
                  </a:cubicBezTo>
                  <a:close/>
                  <a:moveTo>
                    <a:pt x="165" y="0"/>
                  </a:moveTo>
                  <a:lnTo>
                    <a:pt x="148" y="2"/>
                  </a:lnTo>
                  <a:lnTo>
                    <a:pt x="141" y="2"/>
                  </a:lnTo>
                  <a:lnTo>
                    <a:pt x="106" y="5"/>
                  </a:lnTo>
                  <a:lnTo>
                    <a:pt x="99" y="5"/>
                  </a:lnTo>
                  <a:lnTo>
                    <a:pt x="66" y="8"/>
                  </a:lnTo>
                  <a:lnTo>
                    <a:pt x="60" y="9"/>
                  </a:lnTo>
                  <a:lnTo>
                    <a:pt x="40" y="10"/>
                  </a:lnTo>
                  <a:cubicBezTo>
                    <a:pt x="39" y="12"/>
                    <a:pt x="38" y="15"/>
                    <a:pt x="38" y="17"/>
                  </a:cubicBezTo>
                  <a:lnTo>
                    <a:pt x="60" y="15"/>
                  </a:lnTo>
                  <a:lnTo>
                    <a:pt x="66" y="15"/>
                  </a:lnTo>
                  <a:lnTo>
                    <a:pt x="99" y="12"/>
                  </a:lnTo>
                  <a:lnTo>
                    <a:pt x="106" y="12"/>
                  </a:lnTo>
                  <a:lnTo>
                    <a:pt x="141" y="9"/>
                  </a:lnTo>
                  <a:lnTo>
                    <a:pt x="148" y="8"/>
                  </a:lnTo>
                  <a:lnTo>
                    <a:pt x="165" y="7"/>
                  </a:lnTo>
                  <a:cubicBezTo>
                    <a:pt x="165" y="5"/>
                    <a:pt x="165" y="2"/>
                    <a:pt x="16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9" name="Freeform 4048">
              <a:extLst>
                <a:ext uri="{FF2B5EF4-FFF2-40B4-BE49-F238E27FC236}">
                  <a16:creationId xmlns:a16="http://schemas.microsoft.com/office/drawing/2014/main" id="{B7D843C8-EFF7-412A-9DB6-F2E21C474FC8}"/>
                </a:ext>
              </a:extLst>
            </p:cNvPr>
            <p:cNvSpPr>
              <a:spLocks noEditPoints="1"/>
            </p:cNvSpPr>
            <p:nvPr/>
          </p:nvSpPr>
          <p:spPr bwMode="auto">
            <a:xfrm>
              <a:off x="5853113" y="6777410"/>
              <a:ext cx="153988" cy="15875"/>
            </a:xfrm>
            <a:custGeom>
              <a:avLst/>
              <a:gdLst>
                <a:gd name="T0" fmla="*/ 23 w 171"/>
                <a:gd name="T1" fmla="*/ 10 h 18"/>
                <a:gd name="T2" fmla="*/ 1 w 171"/>
                <a:gd name="T3" fmla="*/ 11 h 18"/>
                <a:gd name="T4" fmla="*/ 1 w 171"/>
                <a:gd name="T5" fmla="*/ 11 h 18"/>
                <a:gd name="T6" fmla="*/ 0 w 171"/>
                <a:gd name="T7" fmla="*/ 18 h 18"/>
                <a:gd name="T8" fmla="*/ 1 w 171"/>
                <a:gd name="T9" fmla="*/ 18 h 18"/>
                <a:gd name="T10" fmla="*/ 20 w 171"/>
                <a:gd name="T11" fmla="*/ 17 h 18"/>
                <a:gd name="T12" fmla="*/ 20 w 171"/>
                <a:gd name="T13" fmla="*/ 16 h 18"/>
                <a:gd name="T14" fmla="*/ 23 w 171"/>
                <a:gd name="T15" fmla="*/ 10 h 18"/>
                <a:gd name="T16" fmla="*/ 170 w 171"/>
                <a:gd name="T17" fmla="*/ 0 h 18"/>
                <a:gd name="T18" fmla="*/ 156 w 171"/>
                <a:gd name="T19" fmla="*/ 1 h 18"/>
                <a:gd name="T20" fmla="*/ 149 w 171"/>
                <a:gd name="T21" fmla="*/ 2 h 18"/>
                <a:gd name="T22" fmla="*/ 114 w 171"/>
                <a:gd name="T23" fmla="*/ 4 h 18"/>
                <a:gd name="T24" fmla="*/ 107 w 171"/>
                <a:gd name="T25" fmla="*/ 4 h 18"/>
                <a:gd name="T26" fmla="*/ 74 w 171"/>
                <a:gd name="T27" fmla="*/ 7 h 18"/>
                <a:gd name="T28" fmla="*/ 68 w 171"/>
                <a:gd name="T29" fmla="*/ 7 h 18"/>
                <a:gd name="T30" fmla="*/ 37 w 171"/>
                <a:gd name="T31" fmla="*/ 9 h 18"/>
                <a:gd name="T32" fmla="*/ 35 w 171"/>
                <a:gd name="T33" fmla="*/ 9 h 18"/>
                <a:gd name="T34" fmla="*/ 35 w 171"/>
                <a:gd name="T35" fmla="*/ 12 h 18"/>
                <a:gd name="T36" fmla="*/ 33 w 171"/>
                <a:gd name="T37" fmla="*/ 15 h 18"/>
                <a:gd name="T38" fmla="*/ 33 w 171"/>
                <a:gd name="T39" fmla="*/ 16 h 18"/>
                <a:gd name="T40" fmla="*/ 37 w 171"/>
                <a:gd name="T41" fmla="*/ 16 h 18"/>
                <a:gd name="T42" fmla="*/ 68 w 171"/>
                <a:gd name="T43" fmla="*/ 14 h 18"/>
                <a:gd name="T44" fmla="*/ 74 w 171"/>
                <a:gd name="T45" fmla="*/ 13 h 18"/>
                <a:gd name="T46" fmla="*/ 107 w 171"/>
                <a:gd name="T47" fmla="*/ 11 h 18"/>
                <a:gd name="T48" fmla="*/ 114 w 171"/>
                <a:gd name="T49" fmla="*/ 11 h 18"/>
                <a:gd name="T50" fmla="*/ 149 w 171"/>
                <a:gd name="T51" fmla="*/ 8 h 18"/>
                <a:gd name="T52" fmla="*/ 156 w 171"/>
                <a:gd name="T53" fmla="*/ 8 h 18"/>
                <a:gd name="T54" fmla="*/ 171 w 171"/>
                <a:gd name="T55" fmla="*/ 7 h 18"/>
                <a:gd name="T56" fmla="*/ 170 w 171"/>
                <a:gd name="T5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1" h="18">
                  <a:moveTo>
                    <a:pt x="23" y="10"/>
                  </a:moveTo>
                  <a:lnTo>
                    <a:pt x="1" y="11"/>
                  </a:lnTo>
                  <a:lnTo>
                    <a:pt x="1" y="11"/>
                  </a:lnTo>
                  <a:cubicBezTo>
                    <a:pt x="0" y="14"/>
                    <a:pt x="0" y="16"/>
                    <a:pt x="0" y="18"/>
                  </a:cubicBezTo>
                  <a:lnTo>
                    <a:pt x="1" y="18"/>
                  </a:lnTo>
                  <a:lnTo>
                    <a:pt x="20" y="17"/>
                  </a:lnTo>
                  <a:cubicBezTo>
                    <a:pt x="20" y="17"/>
                    <a:pt x="20" y="16"/>
                    <a:pt x="20" y="16"/>
                  </a:cubicBezTo>
                  <a:cubicBezTo>
                    <a:pt x="21" y="14"/>
                    <a:pt x="22" y="12"/>
                    <a:pt x="23" y="10"/>
                  </a:cubicBezTo>
                  <a:close/>
                  <a:moveTo>
                    <a:pt x="170" y="0"/>
                  </a:moveTo>
                  <a:lnTo>
                    <a:pt x="156" y="1"/>
                  </a:lnTo>
                  <a:lnTo>
                    <a:pt x="149" y="2"/>
                  </a:lnTo>
                  <a:lnTo>
                    <a:pt x="114" y="4"/>
                  </a:lnTo>
                  <a:lnTo>
                    <a:pt x="107" y="4"/>
                  </a:lnTo>
                  <a:lnTo>
                    <a:pt x="74" y="7"/>
                  </a:lnTo>
                  <a:lnTo>
                    <a:pt x="68" y="7"/>
                  </a:lnTo>
                  <a:lnTo>
                    <a:pt x="37" y="9"/>
                  </a:lnTo>
                  <a:lnTo>
                    <a:pt x="35" y="9"/>
                  </a:lnTo>
                  <a:cubicBezTo>
                    <a:pt x="34" y="10"/>
                    <a:pt x="35" y="10"/>
                    <a:pt x="35" y="12"/>
                  </a:cubicBezTo>
                  <a:cubicBezTo>
                    <a:pt x="35" y="13"/>
                    <a:pt x="33" y="14"/>
                    <a:pt x="33" y="15"/>
                  </a:cubicBezTo>
                  <a:cubicBezTo>
                    <a:pt x="33" y="15"/>
                    <a:pt x="33" y="16"/>
                    <a:pt x="33" y="16"/>
                  </a:cubicBezTo>
                  <a:lnTo>
                    <a:pt x="37" y="16"/>
                  </a:lnTo>
                  <a:lnTo>
                    <a:pt x="68" y="14"/>
                  </a:lnTo>
                  <a:lnTo>
                    <a:pt x="74" y="13"/>
                  </a:lnTo>
                  <a:lnTo>
                    <a:pt x="107" y="11"/>
                  </a:lnTo>
                  <a:lnTo>
                    <a:pt x="114" y="11"/>
                  </a:lnTo>
                  <a:lnTo>
                    <a:pt x="149" y="8"/>
                  </a:lnTo>
                  <a:lnTo>
                    <a:pt x="156" y="8"/>
                  </a:lnTo>
                  <a:lnTo>
                    <a:pt x="171" y="7"/>
                  </a:lnTo>
                  <a:cubicBezTo>
                    <a:pt x="170" y="5"/>
                    <a:pt x="170" y="3"/>
                    <a:pt x="17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0" name="Freeform 4049">
              <a:extLst>
                <a:ext uri="{FF2B5EF4-FFF2-40B4-BE49-F238E27FC236}">
                  <a16:creationId xmlns:a16="http://schemas.microsoft.com/office/drawing/2014/main" id="{72EC2DDC-8818-43AF-995A-E1EF6D8B072B}"/>
                </a:ext>
              </a:extLst>
            </p:cNvPr>
            <p:cNvSpPr>
              <a:spLocks noEditPoints="1"/>
            </p:cNvSpPr>
            <p:nvPr/>
          </p:nvSpPr>
          <p:spPr bwMode="auto">
            <a:xfrm>
              <a:off x="5856288" y="6864722"/>
              <a:ext cx="139700" cy="12700"/>
            </a:xfrm>
            <a:custGeom>
              <a:avLst/>
              <a:gdLst>
                <a:gd name="T0" fmla="*/ 82 w 155"/>
                <a:gd name="T1" fmla="*/ 3 h 14"/>
                <a:gd name="T2" fmla="*/ 71 w 155"/>
                <a:gd name="T3" fmla="*/ 4 h 14"/>
                <a:gd name="T4" fmla="*/ 65 w 155"/>
                <a:gd name="T5" fmla="*/ 4 h 14"/>
                <a:gd name="T6" fmla="*/ 34 w 155"/>
                <a:gd name="T7" fmla="*/ 5 h 14"/>
                <a:gd name="T8" fmla="*/ 27 w 155"/>
                <a:gd name="T9" fmla="*/ 6 h 14"/>
                <a:gd name="T10" fmla="*/ 2 w 155"/>
                <a:gd name="T11" fmla="*/ 7 h 14"/>
                <a:gd name="T12" fmla="*/ 0 w 155"/>
                <a:gd name="T13" fmla="*/ 14 h 14"/>
                <a:gd name="T14" fmla="*/ 27 w 155"/>
                <a:gd name="T15" fmla="*/ 12 h 14"/>
                <a:gd name="T16" fmla="*/ 34 w 155"/>
                <a:gd name="T17" fmla="*/ 12 h 14"/>
                <a:gd name="T18" fmla="*/ 65 w 155"/>
                <a:gd name="T19" fmla="*/ 11 h 14"/>
                <a:gd name="T20" fmla="*/ 71 w 155"/>
                <a:gd name="T21" fmla="*/ 10 h 14"/>
                <a:gd name="T22" fmla="*/ 78 w 155"/>
                <a:gd name="T23" fmla="*/ 10 h 14"/>
                <a:gd name="T24" fmla="*/ 82 w 155"/>
                <a:gd name="T25" fmla="*/ 3 h 14"/>
                <a:gd name="T26" fmla="*/ 155 w 155"/>
                <a:gd name="T27" fmla="*/ 0 h 14"/>
                <a:gd name="T28" fmla="*/ 153 w 155"/>
                <a:gd name="T29" fmla="*/ 0 h 14"/>
                <a:gd name="T30" fmla="*/ 146 w 155"/>
                <a:gd name="T31" fmla="*/ 0 h 14"/>
                <a:gd name="T32" fmla="*/ 111 w 155"/>
                <a:gd name="T33" fmla="*/ 2 h 14"/>
                <a:gd name="T34" fmla="*/ 104 w 155"/>
                <a:gd name="T35" fmla="*/ 2 h 14"/>
                <a:gd name="T36" fmla="*/ 91 w 155"/>
                <a:gd name="T37" fmla="*/ 3 h 14"/>
                <a:gd name="T38" fmla="*/ 91 w 155"/>
                <a:gd name="T39" fmla="*/ 9 h 14"/>
                <a:gd name="T40" fmla="*/ 104 w 155"/>
                <a:gd name="T41" fmla="*/ 9 h 14"/>
                <a:gd name="T42" fmla="*/ 111 w 155"/>
                <a:gd name="T43" fmla="*/ 8 h 14"/>
                <a:gd name="T44" fmla="*/ 146 w 155"/>
                <a:gd name="T45" fmla="*/ 7 h 14"/>
                <a:gd name="T46" fmla="*/ 153 w 155"/>
                <a:gd name="T47" fmla="*/ 6 h 14"/>
                <a:gd name="T48" fmla="*/ 154 w 155"/>
                <a:gd name="T49" fmla="*/ 6 h 14"/>
                <a:gd name="T50" fmla="*/ 155 w 155"/>
                <a:gd name="T5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5" h="14">
                  <a:moveTo>
                    <a:pt x="82" y="3"/>
                  </a:moveTo>
                  <a:lnTo>
                    <a:pt x="71" y="4"/>
                  </a:lnTo>
                  <a:lnTo>
                    <a:pt x="65" y="4"/>
                  </a:lnTo>
                  <a:lnTo>
                    <a:pt x="34" y="5"/>
                  </a:lnTo>
                  <a:lnTo>
                    <a:pt x="27" y="6"/>
                  </a:lnTo>
                  <a:lnTo>
                    <a:pt x="2" y="7"/>
                  </a:lnTo>
                  <a:cubicBezTo>
                    <a:pt x="1" y="9"/>
                    <a:pt x="0" y="11"/>
                    <a:pt x="0" y="14"/>
                  </a:cubicBezTo>
                  <a:lnTo>
                    <a:pt x="27" y="12"/>
                  </a:lnTo>
                  <a:lnTo>
                    <a:pt x="34" y="12"/>
                  </a:lnTo>
                  <a:lnTo>
                    <a:pt x="65" y="11"/>
                  </a:lnTo>
                  <a:lnTo>
                    <a:pt x="71" y="10"/>
                  </a:lnTo>
                  <a:lnTo>
                    <a:pt x="78" y="10"/>
                  </a:lnTo>
                  <a:cubicBezTo>
                    <a:pt x="79" y="8"/>
                    <a:pt x="81" y="5"/>
                    <a:pt x="82" y="3"/>
                  </a:cubicBezTo>
                  <a:close/>
                  <a:moveTo>
                    <a:pt x="155" y="0"/>
                  </a:moveTo>
                  <a:lnTo>
                    <a:pt x="153" y="0"/>
                  </a:lnTo>
                  <a:lnTo>
                    <a:pt x="146" y="0"/>
                  </a:lnTo>
                  <a:lnTo>
                    <a:pt x="111" y="2"/>
                  </a:lnTo>
                  <a:lnTo>
                    <a:pt x="104" y="2"/>
                  </a:lnTo>
                  <a:lnTo>
                    <a:pt x="91" y="3"/>
                  </a:lnTo>
                  <a:cubicBezTo>
                    <a:pt x="91" y="5"/>
                    <a:pt x="91" y="7"/>
                    <a:pt x="91" y="9"/>
                  </a:cubicBezTo>
                  <a:lnTo>
                    <a:pt x="104" y="9"/>
                  </a:lnTo>
                  <a:lnTo>
                    <a:pt x="111" y="8"/>
                  </a:lnTo>
                  <a:lnTo>
                    <a:pt x="146" y="7"/>
                  </a:lnTo>
                  <a:lnTo>
                    <a:pt x="153" y="6"/>
                  </a:lnTo>
                  <a:lnTo>
                    <a:pt x="154" y="6"/>
                  </a:lnTo>
                  <a:cubicBezTo>
                    <a:pt x="155" y="4"/>
                    <a:pt x="155" y="2"/>
                    <a:pt x="15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1" name="Freeform 4050">
              <a:extLst>
                <a:ext uri="{FF2B5EF4-FFF2-40B4-BE49-F238E27FC236}">
                  <a16:creationId xmlns:a16="http://schemas.microsoft.com/office/drawing/2014/main" id="{DE601F99-8585-4D78-84D4-7F0598D386CE}"/>
                </a:ext>
              </a:extLst>
            </p:cNvPr>
            <p:cNvSpPr>
              <a:spLocks noEditPoints="1"/>
            </p:cNvSpPr>
            <p:nvPr/>
          </p:nvSpPr>
          <p:spPr bwMode="auto">
            <a:xfrm>
              <a:off x="5854700" y="6909172"/>
              <a:ext cx="138113" cy="12700"/>
            </a:xfrm>
            <a:custGeom>
              <a:avLst/>
              <a:gdLst>
                <a:gd name="T0" fmla="*/ 64 w 154"/>
                <a:gd name="T1" fmla="*/ 4 h 13"/>
                <a:gd name="T2" fmla="*/ 36 w 154"/>
                <a:gd name="T3" fmla="*/ 5 h 13"/>
                <a:gd name="T4" fmla="*/ 29 w 154"/>
                <a:gd name="T5" fmla="*/ 5 h 13"/>
                <a:gd name="T6" fmla="*/ 0 w 154"/>
                <a:gd name="T7" fmla="*/ 6 h 13"/>
                <a:gd name="T8" fmla="*/ 0 w 154"/>
                <a:gd name="T9" fmla="*/ 6 h 13"/>
                <a:gd name="T10" fmla="*/ 0 w 154"/>
                <a:gd name="T11" fmla="*/ 7 h 13"/>
                <a:gd name="T12" fmla="*/ 2 w 154"/>
                <a:gd name="T13" fmla="*/ 13 h 13"/>
                <a:gd name="T14" fmla="*/ 29 w 154"/>
                <a:gd name="T15" fmla="*/ 12 h 13"/>
                <a:gd name="T16" fmla="*/ 36 w 154"/>
                <a:gd name="T17" fmla="*/ 11 h 13"/>
                <a:gd name="T18" fmla="*/ 61 w 154"/>
                <a:gd name="T19" fmla="*/ 10 h 13"/>
                <a:gd name="T20" fmla="*/ 61 w 154"/>
                <a:gd name="T21" fmla="*/ 8 h 13"/>
                <a:gd name="T22" fmla="*/ 61 w 154"/>
                <a:gd name="T23" fmla="*/ 6 h 13"/>
                <a:gd name="T24" fmla="*/ 60 w 154"/>
                <a:gd name="T25" fmla="*/ 5 h 13"/>
                <a:gd name="T26" fmla="*/ 61 w 154"/>
                <a:gd name="T27" fmla="*/ 5 h 13"/>
                <a:gd name="T28" fmla="*/ 61 w 154"/>
                <a:gd name="T29" fmla="*/ 5 h 13"/>
                <a:gd name="T30" fmla="*/ 62 w 154"/>
                <a:gd name="T31" fmla="*/ 5 h 13"/>
                <a:gd name="T32" fmla="*/ 63 w 154"/>
                <a:gd name="T33" fmla="*/ 5 h 13"/>
                <a:gd name="T34" fmla="*/ 64 w 154"/>
                <a:gd name="T35" fmla="*/ 4 h 13"/>
                <a:gd name="T36" fmla="*/ 64 w 154"/>
                <a:gd name="T37" fmla="*/ 4 h 13"/>
                <a:gd name="T38" fmla="*/ 154 w 154"/>
                <a:gd name="T39" fmla="*/ 0 h 13"/>
                <a:gd name="T40" fmla="*/ 148 w 154"/>
                <a:gd name="T41" fmla="*/ 1 h 13"/>
                <a:gd name="T42" fmla="*/ 113 w 154"/>
                <a:gd name="T43" fmla="*/ 2 h 13"/>
                <a:gd name="T44" fmla="*/ 106 w 154"/>
                <a:gd name="T45" fmla="*/ 2 h 13"/>
                <a:gd name="T46" fmla="*/ 97 w 154"/>
                <a:gd name="T47" fmla="*/ 2 h 13"/>
                <a:gd name="T48" fmla="*/ 97 w 154"/>
                <a:gd name="T49" fmla="*/ 4 h 13"/>
                <a:gd name="T50" fmla="*/ 96 w 154"/>
                <a:gd name="T51" fmla="*/ 9 h 13"/>
                <a:gd name="T52" fmla="*/ 106 w 154"/>
                <a:gd name="T53" fmla="*/ 9 h 13"/>
                <a:gd name="T54" fmla="*/ 113 w 154"/>
                <a:gd name="T55" fmla="*/ 8 h 13"/>
                <a:gd name="T56" fmla="*/ 148 w 154"/>
                <a:gd name="T57" fmla="*/ 7 h 13"/>
                <a:gd name="T58" fmla="*/ 154 w 154"/>
                <a:gd name="T59" fmla="*/ 7 h 13"/>
                <a:gd name="T60" fmla="*/ 154 w 154"/>
                <a:gd name="T61" fmla="*/ 6 h 13"/>
                <a:gd name="T62" fmla="*/ 154 w 154"/>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13">
                  <a:moveTo>
                    <a:pt x="64" y="4"/>
                  </a:moveTo>
                  <a:lnTo>
                    <a:pt x="36" y="5"/>
                  </a:lnTo>
                  <a:lnTo>
                    <a:pt x="29" y="5"/>
                  </a:lnTo>
                  <a:lnTo>
                    <a:pt x="0" y="6"/>
                  </a:lnTo>
                  <a:lnTo>
                    <a:pt x="0" y="6"/>
                  </a:lnTo>
                  <a:cubicBezTo>
                    <a:pt x="0" y="6"/>
                    <a:pt x="0" y="7"/>
                    <a:pt x="0" y="7"/>
                  </a:cubicBezTo>
                  <a:cubicBezTo>
                    <a:pt x="0" y="9"/>
                    <a:pt x="1" y="11"/>
                    <a:pt x="2" y="13"/>
                  </a:cubicBezTo>
                  <a:lnTo>
                    <a:pt x="29" y="12"/>
                  </a:lnTo>
                  <a:lnTo>
                    <a:pt x="36" y="11"/>
                  </a:lnTo>
                  <a:lnTo>
                    <a:pt x="61" y="10"/>
                  </a:lnTo>
                  <a:cubicBezTo>
                    <a:pt x="61" y="10"/>
                    <a:pt x="61" y="9"/>
                    <a:pt x="61" y="8"/>
                  </a:cubicBezTo>
                  <a:lnTo>
                    <a:pt x="61" y="6"/>
                  </a:lnTo>
                  <a:lnTo>
                    <a:pt x="60" y="5"/>
                  </a:lnTo>
                  <a:lnTo>
                    <a:pt x="61" y="5"/>
                  </a:lnTo>
                  <a:lnTo>
                    <a:pt x="61" y="5"/>
                  </a:lnTo>
                  <a:cubicBezTo>
                    <a:pt x="61" y="5"/>
                    <a:pt x="62" y="5"/>
                    <a:pt x="62" y="5"/>
                  </a:cubicBezTo>
                  <a:cubicBezTo>
                    <a:pt x="62" y="5"/>
                    <a:pt x="63" y="5"/>
                    <a:pt x="63" y="5"/>
                  </a:cubicBezTo>
                  <a:cubicBezTo>
                    <a:pt x="63" y="5"/>
                    <a:pt x="64" y="5"/>
                    <a:pt x="64" y="4"/>
                  </a:cubicBezTo>
                  <a:lnTo>
                    <a:pt x="64" y="4"/>
                  </a:lnTo>
                  <a:close/>
                  <a:moveTo>
                    <a:pt x="154" y="0"/>
                  </a:moveTo>
                  <a:lnTo>
                    <a:pt x="148" y="1"/>
                  </a:lnTo>
                  <a:lnTo>
                    <a:pt x="113" y="2"/>
                  </a:lnTo>
                  <a:lnTo>
                    <a:pt x="106" y="2"/>
                  </a:lnTo>
                  <a:lnTo>
                    <a:pt x="97" y="2"/>
                  </a:lnTo>
                  <a:cubicBezTo>
                    <a:pt x="97" y="3"/>
                    <a:pt x="97" y="3"/>
                    <a:pt x="97" y="4"/>
                  </a:cubicBezTo>
                  <a:cubicBezTo>
                    <a:pt x="97" y="6"/>
                    <a:pt x="96" y="7"/>
                    <a:pt x="96" y="9"/>
                  </a:cubicBezTo>
                  <a:lnTo>
                    <a:pt x="106" y="9"/>
                  </a:lnTo>
                  <a:lnTo>
                    <a:pt x="113" y="8"/>
                  </a:lnTo>
                  <a:lnTo>
                    <a:pt x="148" y="7"/>
                  </a:lnTo>
                  <a:lnTo>
                    <a:pt x="154" y="7"/>
                  </a:lnTo>
                  <a:cubicBezTo>
                    <a:pt x="154" y="7"/>
                    <a:pt x="154" y="6"/>
                    <a:pt x="154" y="6"/>
                  </a:cubicBezTo>
                  <a:cubicBezTo>
                    <a:pt x="154" y="4"/>
                    <a:pt x="154" y="2"/>
                    <a:pt x="15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2" name="Freeform 4051">
              <a:extLst>
                <a:ext uri="{FF2B5EF4-FFF2-40B4-BE49-F238E27FC236}">
                  <a16:creationId xmlns:a16="http://schemas.microsoft.com/office/drawing/2014/main" id="{58A525C2-1FCB-46CE-B847-6927A35E1F28}"/>
                </a:ext>
              </a:extLst>
            </p:cNvPr>
            <p:cNvSpPr>
              <a:spLocks noEditPoints="1"/>
            </p:cNvSpPr>
            <p:nvPr/>
          </p:nvSpPr>
          <p:spPr bwMode="auto">
            <a:xfrm>
              <a:off x="5873750" y="6952035"/>
              <a:ext cx="119063" cy="9525"/>
            </a:xfrm>
            <a:custGeom>
              <a:avLst/>
              <a:gdLst>
                <a:gd name="T0" fmla="*/ 58 w 132"/>
                <a:gd name="T1" fmla="*/ 3 h 11"/>
                <a:gd name="T2" fmla="*/ 52 w 132"/>
                <a:gd name="T3" fmla="*/ 3 h 11"/>
                <a:gd name="T4" fmla="*/ 46 w 132"/>
                <a:gd name="T5" fmla="*/ 3 h 11"/>
                <a:gd name="T6" fmla="*/ 15 w 132"/>
                <a:gd name="T7" fmla="*/ 4 h 11"/>
                <a:gd name="T8" fmla="*/ 8 w 132"/>
                <a:gd name="T9" fmla="*/ 4 h 11"/>
                <a:gd name="T10" fmla="*/ 0 w 132"/>
                <a:gd name="T11" fmla="*/ 4 h 11"/>
                <a:gd name="T12" fmla="*/ 2 w 132"/>
                <a:gd name="T13" fmla="*/ 11 h 11"/>
                <a:gd name="T14" fmla="*/ 2 w 132"/>
                <a:gd name="T15" fmla="*/ 11 h 11"/>
                <a:gd name="T16" fmla="*/ 8 w 132"/>
                <a:gd name="T17" fmla="*/ 11 h 11"/>
                <a:gd name="T18" fmla="*/ 15 w 132"/>
                <a:gd name="T19" fmla="*/ 10 h 11"/>
                <a:gd name="T20" fmla="*/ 46 w 132"/>
                <a:gd name="T21" fmla="*/ 10 h 11"/>
                <a:gd name="T22" fmla="*/ 52 w 132"/>
                <a:gd name="T23" fmla="*/ 9 h 11"/>
                <a:gd name="T24" fmla="*/ 61 w 132"/>
                <a:gd name="T25" fmla="*/ 9 h 11"/>
                <a:gd name="T26" fmla="*/ 58 w 132"/>
                <a:gd name="T27" fmla="*/ 3 h 11"/>
                <a:gd name="T28" fmla="*/ 132 w 132"/>
                <a:gd name="T29" fmla="*/ 0 h 11"/>
                <a:gd name="T30" fmla="*/ 127 w 132"/>
                <a:gd name="T31" fmla="*/ 0 h 11"/>
                <a:gd name="T32" fmla="*/ 92 w 132"/>
                <a:gd name="T33" fmla="*/ 1 h 11"/>
                <a:gd name="T34" fmla="*/ 85 w 132"/>
                <a:gd name="T35" fmla="*/ 2 h 11"/>
                <a:gd name="T36" fmla="*/ 78 w 132"/>
                <a:gd name="T37" fmla="*/ 2 h 11"/>
                <a:gd name="T38" fmla="*/ 79 w 132"/>
                <a:gd name="T39" fmla="*/ 7 h 11"/>
                <a:gd name="T40" fmla="*/ 79 w 132"/>
                <a:gd name="T41" fmla="*/ 8 h 11"/>
                <a:gd name="T42" fmla="*/ 85 w 132"/>
                <a:gd name="T43" fmla="*/ 8 h 11"/>
                <a:gd name="T44" fmla="*/ 92 w 132"/>
                <a:gd name="T45" fmla="*/ 8 h 11"/>
                <a:gd name="T46" fmla="*/ 127 w 132"/>
                <a:gd name="T47" fmla="*/ 7 h 11"/>
                <a:gd name="T48" fmla="*/ 131 w 132"/>
                <a:gd name="T49" fmla="*/ 7 h 11"/>
                <a:gd name="T50" fmla="*/ 131 w 132"/>
                <a:gd name="T51" fmla="*/ 7 h 11"/>
                <a:gd name="T52" fmla="*/ 131 w 132"/>
                <a:gd name="T53" fmla="*/ 6 h 11"/>
                <a:gd name="T54" fmla="*/ 131 w 132"/>
                <a:gd name="T55" fmla="*/ 5 h 11"/>
                <a:gd name="T56" fmla="*/ 130 w 132"/>
                <a:gd name="T57" fmla="*/ 4 h 11"/>
                <a:gd name="T58" fmla="*/ 131 w 132"/>
                <a:gd name="T59" fmla="*/ 3 h 11"/>
                <a:gd name="T60" fmla="*/ 132 w 132"/>
                <a:gd name="T61" fmla="*/ 1 h 11"/>
                <a:gd name="T62" fmla="*/ 132 w 132"/>
                <a:gd name="T6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1">
                  <a:moveTo>
                    <a:pt x="58" y="3"/>
                  </a:moveTo>
                  <a:lnTo>
                    <a:pt x="52" y="3"/>
                  </a:lnTo>
                  <a:lnTo>
                    <a:pt x="46" y="3"/>
                  </a:lnTo>
                  <a:lnTo>
                    <a:pt x="15" y="4"/>
                  </a:lnTo>
                  <a:lnTo>
                    <a:pt x="8" y="4"/>
                  </a:lnTo>
                  <a:lnTo>
                    <a:pt x="0" y="4"/>
                  </a:lnTo>
                  <a:cubicBezTo>
                    <a:pt x="1" y="6"/>
                    <a:pt x="2" y="9"/>
                    <a:pt x="2" y="11"/>
                  </a:cubicBezTo>
                  <a:cubicBezTo>
                    <a:pt x="2" y="11"/>
                    <a:pt x="2" y="11"/>
                    <a:pt x="2" y="11"/>
                  </a:cubicBezTo>
                  <a:lnTo>
                    <a:pt x="8" y="11"/>
                  </a:lnTo>
                  <a:lnTo>
                    <a:pt x="15" y="10"/>
                  </a:lnTo>
                  <a:lnTo>
                    <a:pt x="46" y="10"/>
                  </a:lnTo>
                  <a:lnTo>
                    <a:pt x="52" y="9"/>
                  </a:lnTo>
                  <a:lnTo>
                    <a:pt x="61" y="9"/>
                  </a:lnTo>
                  <a:cubicBezTo>
                    <a:pt x="60" y="7"/>
                    <a:pt x="59" y="5"/>
                    <a:pt x="58" y="3"/>
                  </a:cubicBezTo>
                  <a:close/>
                  <a:moveTo>
                    <a:pt x="132" y="0"/>
                  </a:moveTo>
                  <a:lnTo>
                    <a:pt x="127" y="0"/>
                  </a:lnTo>
                  <a:lnTo>
                    <a:pt x="92" y="1"/>
                  </a:lnTo>
                  <a:lnTo>
                    <a:pt x="85" y="2"/>
                  </a:lnTo>
                  <a:lnTo>
                    <a:pt x="78" y="2"/>
                  </a:lnTo>
                  <a:cubicBezTo>
                    <a:pt x="78" y="4"/>
                    <a:pt x="79" y="5"/>
                    <a:pt x="79" y="7"/>
                  </a:cubicBezTo>
                  <a:cubicBezTo>
                    <a:pt x="79" y="8"/>
                    <a:pt x="79" y="8"/>
                    <a:pt x="79" y="8"/>
                  </a:cubicBezTo>
                  <a:lnTo>
                    <a:pt x="85" y="8"/>
                  </a:lnTo>
                  <a:lnTo>
                    <a:pt x="92" y="8"/>
                  </a:lnTo>
                  <a:lnTo>
                    <a:pt x="127" y="7"/>
                  </a:lnTo>
                  <a:lnTo>
                    <a:pt x="131" y="7"/>
                  </a:lnTo>
                  <a:lnTo>
                    <a:pt x="131" y="7"/>
                  </a:lnTo>
                  <a:lnTo>
                    <a:pt x="131" y="6"/>
                  </a:lnTo>
                  <a:lnTo>
                    <a:pt x="131" y="5"/>
                  </a:lnTo>
                  <a:lnTo>
                    <a:pt x="130" y="4"/>
                  </a:lnTo>
                  <a:lnTo>
                    <a:pt x="131" y="3"/>
                  </a:lnTo>
                  <a:cubicBezTo>
                    <a:pt x="131" y="2"/>
                    <a:pt x="132" y="2"/>
                    <a:pt x="132" y="1"/>
                  </a:cubicBezTo>
                  <a:cubicBezTo>
                    <a:pt x="132" y="1"/>
                    <a:pt x="132" y="0"/>
                    <a:pt x="13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3" name="Freeform 4052">
              <a:extLst>
                <a:ext uri="{FF2B5EF4-FFF2-40B4-BE49-F238E27FC236}">
                  <a16:creationId xmlns:a16="http://schemas.microsoft.com/office/drawing/2014/main" id="{771CE625-71DA-4BF8-BE18-B1A32441E8B3}"/>
                </a:ext>
              </a:extLst>
            </p:cNvPr>
            <p:cNvSpPr>
              <a:spLocks/>
            </p:cNvSpPr>
            <p:nvPr/>
          </p:nvSpPr>
          <p:spPr bwMode="auto">
            <a:xfrm>
              <a:off x="5884863" y="6991722"/>
              <a:ext cx="106363" cy="9525"/>
            </a:xfrm>
            <a:custGeom>
              <a:avLst/>
              <a:gdLst>
                <a:gd name="T0" fmla="*/ 119 w 119"/>
                <a:gd name="T1" fmla="*/ 0 h 9"/>
                <a:gd name="T2" fmla="*/ 115 w 119"/>
                <a:gd name="T3" fmla="*/ 0 h 9"/>
                <a:gd name="T4" fmla="*/ 80 w 119"/>
                <a:gd name="T5" fmla="*/ 1 h 9"/>
                <a:gd name="T6" fmla="*/ 73 w 119"/>
                <a:gd name="T7" fmla="*/ 1 h 9"/>
                <a:gd name="T8" fmla="*/ 40 w 119"/>
                <a:gd name="T9" fmla="*/ 2 h 9"/>
                <a:gd name="T10" fmla="*/ 34 w 119"/>
                <a:gd name="T11" fmla="*/ 2 h 9"/>
                <a:gd name="T12" fmla="*/ 3 w 119"/>
                <a:gd name="T13" fmla="*/ 3 h 9"/>
                <a:gd name="T14" fmla="*/ 0 w 119"/>
                <a:gd name="T15" fmla="*/ 3 h 9"/>
                <a:gd name="T16" fmla="*/ 2 w 119"/>
                <a:gd name="T17" fmla="*/ 9 h 9"/>
                <a:gd name="T18" fmla="*/ 3 w 119"/>
                <a:gd name="T19" fmla="*/ 9 h 9"/>
                <a:gd name="T20" fmla="*/ 34 w 119"/>
                <a:gd name="T21" fmla="*/ 9 h 9"/>
                <a:gd name="T22" fmla="*/ 40 w 119"/>
                <a:gd name="T23" fmla="*/ 8 h 9"/>
                <a:gd name="T24" fmla="*/ 66 w 119"/>
                <a:gd name="T25" fmla="*/ 8 h 9"/>
                <a:gd name="T26" fmla="*/ 73 w 119"/>
                <a:gd name="T27" fmla="*/ 8 h 9"/>
                <a:gd name="T28" fmla="*/ 80 w 119"/>
                <a:gd name="T29" fmla="*/ 8 h 9"/>
                <a:gd name="T30" fmla="*/ 115 w 119"/>
                <a:gd name="T31" fmla="*/ 7 h 9"/>
                <a:gd name="T32" fmla="*/ 119 w 119"/>
                <a:gd name="T33" fmla="*/ 7 h 9"/>
                <a:gd name="T34" fmla="*/ 119 w 119"/>
                <a:gd name="T35" fmla="*/ 7 h 9"/>
                <a:gd name="T36" fmla="*/ 119 w 119"/>
                <a:gd name="T3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9" h="9">
                  <a:moveTo>
                    <a:pt x="119" y="0"/>
                  </a:moveTo>
                  <a:cubicBezTo>
                    <a:pt x="118" y="0"/>
                    <a:pt x="117" y="0"/>
                    <a:pt x="115" y="0"/>
                  </a:cubicBezTo>
                  <a:cubicBezTo>
                    <a:pt x="105" y="1"/>
                    <a:pt x="93" y="1"/>
                    <a:pt x="80" y="1"/>
                  </a:cubicBezTo>
                  <a:cubicBezTo>
                    <a:pt x="78" y="1"/>
                    <a:pt x="76" y="1"/>
                    <a:pt x="73" y="1"/>
                  </a:cubicBezTo>
                  <a:cubicBezTo>
                    <a:pt x="63" y="1"/>
                    <a:pt x="52" y="2"/>
                    <a:pt x="40" y="2"/>
                  </a:cubicBezTo>
                  <a:cubicBezTo>
                    <a:pt x="38" y="2"/>
                    <a:pt x="36" y="2"/>
                    <a:pt x="34" y="2"/>
                  </a:cubicBezTo>
                  <a:cubicBezTo>
                    <a:pt x="24" y="2"/>
                    <a:pt x="14" y="2"/>
                    <a:pt x="3" y="3"/>
                  </a:cubicBezTo>
                  <a:cubicBezTo>
                    <a:pt x="2" y="3"/>
                    <a:pt x="1" y="3"/>
                    <a:pt x="0" y="3"/>
                  </a:cubicBezTo>
                  <a:cubicBezTo>
                    <a:pt x="0" y="5"/>
                    <a:pt x="1" y="7"/>
                    <a:pt x="2" y="9"/>
                  </a:cubicBezTo>
                  <a:cubicBezTo>
                    <a:pt x="2" y="9"/>
                    <a:pt x="2" y="9"/>
                    <a:pt x="3" y="9"/>
                  </a:cubicBezTo>
                  <a:cubicBezTo>
                    <a:pt x="13" y="9"/>
                    <a:pt x="24" y="9"/>
                    <a:pt x="34" y="9"/>
                  </a:cubicBezTo>
                  <a:cubicBezTo>
                    <a:pt x="36" y="8"/>
                    <a:pt x="38" y="8"/>
                    <a:pt x="40" y="8"/>
                  </a:cubicBezTo>
                  <a:cubicBezTo>
                    <a:pt x="49" y="8"/>
                    <a:pt x="58" y="8"/>
                    <a:pt x="66" y="8"/>
                  </a:cubicBezTo>
                  <a:cubicBezTo>
                    <a:pt x="68" y="8"/>
                    <a:pt x="71" y="8"/>
                    <a:pt x="73" y="8"/>
                  </a:cubicBezTo>
                  <a:cubicBezTo>
                    <a:pt x="76" y="8"/>
                    <a:pt x="78" y="8"/>
                    <a:pt x="80" y="8"/>
                  </a:cubicBezTo>
                  <a:cubicBezTo>
                    <a:pt x="93" y="7"/>
                    <a:pt x="105" y="7"/>
                    <a:pt x="115" y="7"/>
                  </a:cubicBezTo>
                  <a:cubicBezTo>
                    <a:pt x="116" y="7"/>
                    <a:pt x="117" y="7"/>
                    <a:pt x="119" y="7"/>
                  </a:cubicBezTo>
                  <a:cubicBezTo>
                    <a:pt x="119" y="7"/>
                    <a:pt x="119" y="7"/>
                    <a:pt x="119" y="7"/>
                  </a:cubicBezTo>
                  <a:cubicBezTo>
                    <a:pt x="119" y="4"/>
                    <a:pt x="119" y="2"/>
                    <a:pt x="119"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4" name="Freeform 4053">
              <a:extLst>
                <a:ext uri="{FF2B5EF4-FFF2-40B4-BE49-F238E27FC236}">
                  <a16:creationId xmlns:a16="http://schemas.microsoft.com/office/drawing/2014/main" id="{D57C277A-0ECF-4632-A162-9D54257C163C}"/>
                </a:ext>
              </a:extLst>
            </p:cNvPr>
            <p:cNvSpPr>
              <a:spLocks noEditPoints="1"/>
            </p:cNvSpPr>
            <p:nvPr/>
          </p:nvSpPr>
          <p:spPr bwMode="auto">
            <a:xfrm>
              <a:off x="5875338" y="6637710"/>
              <a:ext cx="152400" cy="403225"/>
            </a:xfrm>
            <a:custGeom>
              <a:avLst/>
              <a:gdLst>
                <a:gd name="T0" fmla="*/ 90 w 170"/>
                <a:gd name="T1" fmla="*/ 441 h 448"/>
                <a:gd name="T2" fmla="*/ 50 w 170"/>
                <a:gd name="T3" fmla="*/ 441 h 448"/>
                <a:gd name="T4" fmla="*/ 31 w 170"/>
                <a:gd name="T5" fmla="*/ 442 h 448"/>
                <a:gd name="T6" fmla="*/ 34 w 170"/>
                <a:gd name="T7" fmla="*/ 443 h 448"/>
                <a:gd name="T8" fmla="*/ 37 w 170"/>
                <a:gd name="T9" fmla="*/ 448 h 448"/>
                <a:gd name="T10" fmla="*/ 52 w 170"/>
                <a:gd name="T11" fmla="*/ 446 h 448"/>
                <a:gd name="T12" fmla="*/ 58 w 170"/>
                <a:gd name="T13" fmla="*/ 448 h 448"/>
                <a:gd name="T14" fmla="*/ 78 w 170"/>
                <a:gd name="T15" fmla="*/ 446 h 448"/>
                <a:gd name="T16" fmla="*/ 84 w 170"/>
                <a:gd name="T17" fmla="*/ 447 h 448"/>
                <a:gd name="T18" fmla="*/ 124 w 170"/>
                <a:gd name="T19" fmla="*/ 446 h 448"/>
                <a:gd name="T20" fmla="*/ 169 w 170"/>
                <a:gd name="T21" fmla="*/ 110 h 448"/>
                <a:gd name="T22" fmla="*/ 168 w 170"/>
                <a:gd name="T23" fmla="*/ 113 h 448"/>
                <a:gd name="T24" fmla="*/ 169 w 170"/>
                <a:gd name="T25" fmla="*/ 110 h 448"/>
                <a:gd name="T26" fmla="*/ 86 w 170"/>
                <a:gd name="T27" fmla="*/ 9 h 448"/>
                <a:gd name="T28" fmla="*/ 80 w 170"/>
                <a:gd name="T29" fmla="*/ 11 h 448"/>
                <a:gd name="T30" fmla="*/ 62 w 170"/>
                <a:gd name="T31" fmla="*/ 12 h 448"/>
                <a:gd name="T32" fmla="*/ 55 w 170"/>
                <a:gd name="T33" fmla="*/ 15 h 448"/>
                <a:gd name="T34" fmla="*/ 2 w 170"/>
                <a:gd name="T35" fmla="*/ 18 h 448"/>
                <a:gd name="T36" fmla="*/ 1 w 170"/>
                <a:gd name="T37" fmla="*/ 22 h 448"/>
                <a:gd name="T38" fmla="*/ 0 w 170"/>
                <a:gd name="T39" fmla="*/ 25 h 448"/>
                <a:gd name="T40" fmla="*/ 13 w 170"/>
                <a:gd name="T41" fmla="*/ 23 h 448"/>
                <a:gd name="T42" fmla="*/ 50 w 170"/>
                <a:gd name="T43" fmla="*/ 19 h 448"/>
                <a:gd name="T44" fmla="*/ 90 w 170"/>
                <a:gd name="T45" fmla="*/ 15 h 448"/>
                <a:gd name="T46" fmla="*/ 132 w 170"/>
                <a:gd name="T47" fmla="*/ 11 h 448"/>
                <a:gd name="T48" fmla="*/ 163 w 170"/>
                <a:gd name="T49" fmla="*/ 54 h 448"/>
                <a:gd name="T50" fmla="*/ 163 w 170"/>
                <a:gd name="T51" fmla="*/ 94 h 448"/>
                <a:gd name="T52" fmla="*/ 165 w 170"/>
                <a:gd name="T53" fmla="*/ 104 h 448"/>
                <a:gd name="T54" fmla="*/ 169 w 170"/>
                <a:gd name="T55" fmla="*/ 104 h 448"/>
                <a:gd name="T56" fmla="*/ 167 w 170"/>
                <a:gd name="T57" fmla="*/ 57 h 448"/>
                <a:gd name="T58" fmla="*/ 170 w 170"/>
                <a:gd name="T59" fmla="*/ 50 h 448"/>
                <a:gd name="T60" fmla="*/ 167 w 170"/>
                <a:gd name="T61" fmla="*/ 7 h 448"/>
                <a:gd name="T62" fmla="*/ 170 w 170"/>
                <a:gd name="T63" fmla="*/ 0 h 448"/>
                <a:gd name="T64" fmla="*/ 170 w 170"/>
                <a:gd name="T65"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448">
                  <a:moveTo>
                    <a:pt x="125" y="440"/>
                  </a:moveTo>
                  <a:lnTo>
                    <a:pt x="90" y="441"/>
                  </a:lnTo>
                  <a:lnTo>
                    <a:pt x="83" y="441"/>
                  </a:lnTo>
                  <a:lnTo>
                    <a:pt x="50" y="441"/>
                  </a:lnTo>
                  <a:lnTo>
                    <a:pt x="44" y="441"/>
                  </a:lnTo>
                  <a:lnTo>
                    <a:pt x="31" y="442"/>
                  </a:lnTo>
                  <a:cubicBezTo>
                    <a:pt x="31" y="442"/>
                    <a:pt x="32" y="442"/>
                    <a:pt x="32" y="442"/>
                  </a:cubicBezTo>
                  <a:lnTo>
                    <a:pt x="34" y="443"/>
                  </a:lnTo>
                  <a:cubicBezTo>
                    <a:pt x="35" y="444"/>
                    <a:pt x="36" y="446"/>
                    <a:pt x="36" y="447"/>
                  </a:cubicBezTo>
                  <a:cubicBezTo>
                    <a:pt x="36" y="447"/>
                    <a:pt x="37" y="448"/>
                    <a:pt x="37" y="448"/>
                  </a:cubicBezTo>
                  <a:lnTo>
                    <a:pt x="52" y="448"/>
                  </a:lnTo>
                  <a:lnTo>
                    <a:pt x="52" y="446"/>
                  </a:lnTo>
                  <a:lnTo>
                    <a:pt x="58" y="446"/>
                  </a:lnTo>
                  <a:lnTo>
                    <a:pt x="58" y="448"/>
                  </a:lnTo>
                  <a:lnTo>
                    <a:pt x="78" y="447"/>
                  </a:lnTo>
                  <a:lnTo>
                    <a:pt x="78" y="446"/>
                  </a:lnTo>
                  <a:lnTo>
                    <a:pt x="84" y="446"/>
                  </a:lnTo>
                  <a:lnTo>
                    <a:pt x="84" y="447"/>
                  </a:lnTo>
                  <a:lnTo>
                    <a:pt x="124" y="447"/>
                  </a:lnTo>
                  <a:cubicBezTo>
                    <a:pt x="124" y="446"/>
                    <a:pt x="124" y="446"/>
                    <a:pt x="124" y="446"/>
                  </a:cubicBezTo>
                  <a:cubicBezTo>
                    <a:pt x="125" y="444"/>
                    <a:pt x="125" y="442"/>
                    <a:pt x="125" y="440"/>
                  </a:cubicBezTo>
                  <a:close/>
                  <a:moveTo>
                    <a:pt x="169" y="110"/>
                  </a:moveTo>
                  <a:lnTo>
                    <a:pt x="167" y="110"/>
                  </a:lnTo>
                  <a:cubicBezTo>
                    <a:pt x="168" y="111"/>
                    <a:pt x="168" y="112"/>
                    <a:pt x="168" y="113"/>
                  </a:cubicBezTo>
                  <a:cubicBezTo>
                    <a:pt x="169" y="113"/>
                    <a:pt x="169" y="114"/>
                    <a:pt x="169" y="115"/>
                  </a:cubicBezTo>
                  <a:lnTo>
                    <a:pt x="169" y="110"/>
                  </a:lnTo>
                  <a:close/>
                  <a:moveTo>
                    <a:pt x="166" y="0"/>
                  </a:moveTo>
                  <a:lnTo>
                    <a:pt x="86" y="9"/>
                  </a:lnTo>
                  <a:lnTo>
                    <a:pt x="86" y="11"/>
                  </a:lnTo>
                  <a:lnTo>
                    <a:pt x="80" y="11"/>
                  </a:lnTo>
                  <a:lnTo>
                    <a:pt x="80" y="10"/>
                  </a:lnTo>
                  <a:lnTo>
                    <a:pt x="62" y="12"/>
                  </a:lnTo>
                  <a:lnTo>
                    <a:pt x="62" y="15"/>
                  </a:lnTo>
                  <a:lnTo>
                    <a:pt x="55" y="15"/>
                  </a:lnTo>
                  <a:lnTo>
                    <a:pt x="55" y="12"/>
                  </a:lnTo>
                  <a:lnTo>
                    <a:pt x="2" y="18"/>
                  </a:lnTo>
                  <a:cubicBezTo>
                    <a:pt x="2" y="18"/>
                    <a:pt x="1" y="19"/>
                    <a:pt x="1" y="19"/>
                  </a:cubicBezTo>
                  <a:cubicBezTo>
                    <a:pt x="1" y="20"/>
                    <a:pt x="1" y="21"/>
                    <a:pt x="1" y="22"/>
                  </a:cubicBezTo>
                  <a:cubicBezTo>
                    <a:pt x="1" y="23"/>
                    <a:pt x="0" y="24"/>
                    <a:pt x="0" y="25"/>
                  </a:cubicBezTo>
                  <a:lnTo>
                    <a:pt x="0" y="25"/>
                  </a:lnTo>
                  <a:lnTo>
                    <a:pt x="6" y="24"/>
                  </a:lnTo>
                  <a:lnTo>
                    <a:pt x="13" y="23"/>
                  </a:lnTo>
                  <a:lnTo>
                    <a:pt x="44" y="20"/>
                  </a:lnTo>
                  <a:lnTo>
                    <a:pt x="50" y="19"/>
                  </a:lnTo>
                  <a:lnTo>
                    <a:pt x="83" y="16"/>
                  </a:lnTo>
                  <a:lnTo>
                    <a:pt x="90" y="15"/>
                  </a:lnTo>
                  <a:lnTo>
                    <a:pt x="125" y="11"/>
                  </a:lnTo>
                  <a:lnTo>
                    <a:pt x="132" y="11"/>
                  </a:lnTo>
                  <a:lnTo>
                    <a:pt x="163" y="7"/>
                  </a:lnTo>
                  <a:lnTo>
                    <a:pt x="163" y="54"/>
                  </a:lnTo>
                  <a:lnTo>
                    <a:pt x="163" y="61"/>
                  </a:lnTo>
                  <a:lnTo>
                    <a:pt x="163" y="94"/>
                  </a:lnTo>
                  <a:lnTo>
                    <a:pt x="163" y="95"/>
                  </a:lnTo>
                  <a:cubicBezTo>
                    <a:pt x="164" y="98"/>
                    <a:pt x="164" y="101"/>
                    <a:pt x="165" y="104"/>
                  </a:cubicBezTo>
                  <a:cubicBezTo>
                    <a:pt x="165" y="104"/>
                    <a:pt x="165" y="104"/>
                    <a:pt x="165" y="104"/>
                  </a:cubicBezTo>
                  <a:lnTo>
                    <a:pt x="169" y="104"/>
                  </a:lnTo>
                  <a:lnTo>
                    <a:pt x="170" y="57"/>
                  </a:lnTo>
                  <a:lnTo>
                    <a:pt x="167" y="57"/>
                  </a:lnTo>
                  <a:lnTo>
                    <a:pt x="166" y="51"/>
                  </a:lnTo>
                  <a:lnTo>
                    <a:pt x="170" y="50"/>
                  </a:lnTo>
                  <a:lnTo>
                    <a:pt x="170" y="7"/>
                  </a:lnTo>
                  <a:lnTo>
                    <a:pt x="167" y="7"/>
                  </a:lnTo>
                  <a:lnTo>
                    <a:pt x="166" y="0"/>
                  </a:lnTo>
                  <a:close/>
                  <a:moveTo>
                    <a:pt x="170" y="0"/>
                  </a:moveTo>
                  <a:lnTo>
                    <a:pt x="167" y="0"/>
                  </a:lnTo>
                  <a:lnTo>
                    <a:pt x="170" y="0"/>
                  </a:lnTo>
                  <a:lnTo>
                    <a:pt x="17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5" name="Freeform 4054">
              <a:extLst>
                <a:ext uri="{FF2B5EF4-FFF2-40B4-BE49-F238E27FC236}">
                  <a16:creationId xmlns:a16="http://schemas.microsoft.com/office/drawing/2014/main" id="{4D8C48C3-C247-4CD8-8EF0-BBC57792A057}"/>
                </a:ext>
              </a:extLst>
            </p:cNvPr>
            <p:cNvSpPr>
              <a:spLocks/>
            </p:cNvSpPr>
            <p:nvPr/>
          </p:nvSpPr>
          <p:spPr bwMode="auto">
            <a:xfrm>
              <a:off x="5903913" y="6496422"/>
              <a:ext cx="4763" cy="34925"/>
            </a:xfrm>
            <a:custGeom>
              <a:avLst/>
              <a:gdLst>
                <a:gd name="T0" fmla="*/ 3 w 6"/>
                <a:gd name="T1" fmla="*/ 0 h 38"/>
                <a:gd name="T2" fmla="*/ 2 w 6"/>
                <a:gd name="T3" fmla="*/ 2 h 38"/>
                <a:gd name="T4" fmla="*/ 0 w 6"/>
                <a:gd name="T5" fmla="*/ 5 h 38"/>
                <a:gd name="T6" fmla="*/ 0 w 6"/>
                <a:gd name="T7" fmla="*/ 6 h 38"/>
                <a:gd name="T8" fmla="*/ 1 w 6"/>
                <a:gd name="T9" fmla="*/ 5 h 38"/>
                <a:gd name="T10" fmla="*/ 0 w 6"/>
                <a:gd name="T11" fmla="*/ 8 h 38"/>
                <a:gd name="T12" fmla="*/ 0 w 6"/>
                <a:gd name="T13" fmla="*/ 9 h 38"/>
                <a:gd name="T14" fmla="*/ 0 w 6"/>
                <a:gd name="T15" fmla="*/ 10 h 38"/>
                <a:gd name="T16" fmla="*/ 0 w 6"/>
                <a:gd name="T17" fmla="*/ 11 h 38"/>
                <a:gd name="T18" fmla="*/ 0 w 6"/>
                <a:gd name="T19" fmla="*/ 11 h 38"/>
                <a:gd name="T20" fmla="*/ 0 w 6"/>
                <a:gd name="T21" fmla="*/ 11 h 38"/>
                <a:gd name="T22" fmla="*/ 0 w 6"/>
                <a:gd name="T23" fmla="*/ 30 h 38"/>
                <a:gd name="T24" fmla="*/ 0 w 6"/>
                <a:gd name="T25" fmla="*/ 30 h 38"/>
                <a:gd name="T26" fmla="*/ 0 w 6"/>
                <a:gd name="T27" fmla="*/ 35 h 38"/>
                <a:gd name="T28" fmla="*/ 0 w 6"/>
                <a:gd name="T29" fmla="*/ 36 h 38"/>
                <a:gd name="T30" fmla="*/ 3 w 6"/>
                <a:gd name="T31" fmla="*/ 38 h 38"/>
                <a:gd name="T32" fmla="*/ 6 w 6"/>
                <a:gd name="T33" fmla="*/ 34 h 38"/>
                <a:gd name="T34" fmla="*/ 6 w 6"/>
                <a:gd name="T35" fmla="*/ 33 h 38"/>
                <a:gd name="T36" fmla="*/ 5 w 6"/>
                <a:gd name="T37" fmla="*/ 33 h 38"/>
                <a:gd name="T38" fmla="*/ 5 w 6"/>
                <a:gd name="T39" fmla="*/ 33 h 38"/>
                <a:gd name="T40" fmla="*/ 2 w 6"/>
                <a:gd name="T41" fmla="*/ 30 h 38"/>
                <a:gd name="T42" fmla="*/ 4 w 6"/>
                <a:gd name="T43" fmla="*/ 26 h 38"/>
                <a:gd name="T44" fmla="*/ 2 w 6"/>
                <a:gd name="T45" fmla="*/ 24 h 38"/>
                <a:gd name="T46" fmla="*/ 5 w 6"/>
                <a:gd name="T47" fmla="*/ 20 h 38"/>
                <a:gd name="T48" fmla="*/ 5 w 6"/>
                <a:gd name="T49" fmla="*/ 20 h 38"/>
                <a:gd name="T50" fmla="*/ 2 w 6"/>
                <a:gd name="T51" fmla="*/ 17 h 38"/>
                <a:gd name="T52" fmla="*/ 4 w 6"/>
                <a:gd name="T53" fmla="*/ 14 h 38"/>
                <a:gd name="T54" fmla="*/ 2 w 6"/>
                <a:gd name="T55" fmla="*/ 11 h 38"/>
                <a:gd name="T56" fmla="*/ 5 w 6"/>
                <a:gd name="T57" fmla="*/ 7 h 38"/>
                <a:gd name="T58" fmla="*/ 2 w 6"/>
                <a:gd name="T59" fmla="*/ 5 h 38"/>
                <a:gd name="T60" fmla="*/ 5 w 6"/>
                <a:gd name="T61" fmla="*/ 1 h 38"/>
                <a:gd name="T62" fmla="*/ 6 w 6"/>
                <a:gd name="T63" fmla="*/ 1 h 38"/>
                <a:gd name="T64" fmla="*/ 6 w 6"/>
                <a:gd name="T65" fmla="*/ 0 h 38"/>
                <a:gd name="T66" fmla="*/ 6 w 6"/>
                <a:gd name="T67" fmla="*/ 0 h 38"/>
                <a:gd name="T68" fmla="*/ 5 w 6"/>
                <a:gd name="T69" fmla="*/ 0 h 38"/>
                <a:gd name="T70" fmla="*/ 3 w 6"/>
                <a:gd name="T7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38">
                  <a:moveTo>
                    <a:pt x="3" y="0"/>
                  </a:moveTo>
                  <a:cubicBezTo>
                    <a:pt x="3" y="0"/>
                    <a:pt x="2" y="2"/>
                    <a:pt x="2" y="2"/>
                  </a:cubicBezTo>
                  <a:cubicBezTo>
                    <a:pt x="1" y="3"/>
                    <a:pt x="0" y="4"/>
                    <a:pt x="0" y="5"/>
                  </a:cubicBezTo>
                  <a:lnTo>
                    <a:pt x="0" y="6"/>
                  </a:lnTo>
                  <a:lnTo>
                    <a:pt x="1" y="5"/>
                  </a:lnTo>
                  <a:lnTo>
                    <a:pt x="0" y="8"/>
                  </a:lnTo>
                  <a:lnTo>
                    <a:pt x="0" y="9"/>
                  </a:lnTo>
                  <a:cubicBezTo>
                    <a:pt x="0" y="9"/>
                    <a:pt x="0" y="9"/>
                    <a:pt x="0" y="10"/>
                  </a:cubicBezTo>
                  <a:lnTo>
                    <a:pt x="0" y="11"/>
                  </a:lnTo>
                  <a:lnTo>
                    <a:pt x="0" y="11"/>
                  </a:lnTo>
                  <a:cubicBezTo>
                    <a:pt x="0" y="11"/>
                    <a:pt x="0" y="11"/>
                    <a:pt x="0" y="11"/>
                  </a:cubicBezTo>
                  <a:lnTo>
                    <a:pt x="0" y="30"/>
                  </a:lnTo>
                  <a:cubicBezTo>
                    <a:pt x="0" y="30"/>
                    <a:pt x="0" y="30"/>
                    <a:pt x="0" y="30"/>
                  </a:cubicBezTo>
                  <a:cubicBezTo>
                    <a:pt x="0" y="32"/>
                    <a:pt x="0" y="33"/>
                    <a:pt x="0" y="35"/>
                  </a:cubicBezTo>
                  <a:cubicBezTo>
                    <a:pt x="0" y="35"/>
                    <a:pt x="0" y="36"/>
                    <a:pt x="0" y="36"/>
                  </a:cubicBezTo>
                  <a:cubicBezTo>
                    <a:pt x="1" y="37"/>
                    <a:pt x="2" y="38"/>
                    <a:pt x="3" y="38"/>
                  </a:cubicBezTo>
                  <a:cubicBezTo>
                    <a:pt x="5" y="38"/>
                    <a:pt x="6" y="36"/>
                    <a:pt x="6" y="34"/>
                  </a:cubicBezTo>
                  <a:lnTo>
                    <a:pt x="6" y="33"/>
                  </a:lnTo>
                  <a:lnTo>
                    <a:pt x="5" y="33"/>
                  </a:lnTo>
                  <a:cubicBezTo>
                    <a:pt x="5" y="33"/>
                    <a:pt x="5" y="33"/>
                    <a:pt x="5" y="33"/>
                  </a:cubicBezTo>
                  <a:cubicBezTo>
                    <a:pt x="3" y="33"/>
                    <a:pt x="2" y="32"/>
                    <a:pt x="2" y="30"/>
                  </a:cubicBezTo>
                  <a:cubicBezTo>
                    <a:pt x="2" y="28"/>
                    <a:pt x="3" y="27"/>
                    <a:pt x="4" y="26"/>
                  </a:cubicBezTo>
                  <a:cubicBezTo>
                    <a:pt x="3" y="26"/>
                    <a:pt x="2" y="25"/>
                    <a:pt x="2" y="24"/>
                  </a:cubicBezTo>
                  <a:cubicBezTo>
                    <a:pt x="2" y="22"/>
                    <a:pt x="3" y="20"/>
                    <a:pt x="5" y="20"/>
                  </a:cubicBezTo>
                  <a:lnTo>
                    <a:pt x="5" y="20"/>
                  </a:lnTo>
                  <a:cubicBezTo>
                    <a:pt x="4" y="20"/>
                    <a:pt x="2" y="19"/>
                    <a:pt x="2" y="17"/>
                  </a:cubicBezTo>
                  <a:cubicBezTo>
                    <a:pt x="2" y="16"/>
                    <a:pt x="3" y="14"/>
                    <a:pt x="4" y="14"/>
                  </a:cubicBezTo>
                  <a:cubicBezTo>
                    <a:pt x="3" y="13"/>
                    <a:pt x="2" y="12"/>
                    <a:pt x="2" y="11"/>
                  </a:cubicBezTo>
                  <a:cubicBezTo>
                    <a:pt x="2" y="9"/>
                    <a:pt x="3" y="8"/>
                    <a:pt x="5" y="7"/>
                  </a:cubicBezTo>
                  <a:cubicBezTo>
                    <a:pt x="3" y="7"/>
                    <a:pt x="2" y="6"/>
                    <a:pt x="2" y="5"/>
                  </a:cubicBezTo>
                  <a:cubicBezTo>
                    <a:pt x="2" y="3"/>
                    <a:pt x="3" y="1"/>
                    <a:pt x="5" y="1"/>
                  </a:cubicBezTo>
                  <a:lnTo>
                    <a:pt x="6" y="1"/>
                  </a:lnTo>
                  <a:lnTo>
                    <a:pt x="6" y="0"/>
                  </a:lnTo>
                  <a:lnTo>
                    <a:pt x="6" y="0"/>
                  </a:lnTo>
                  <a:cubicBezTo>
                    <a:pt x="6" y="0"/>
                    <a:pt x="6" y="0"/>
                    <a:pt x="5" y="0"/>
                  </a:cubicBezTo>
                  <a:cubicBezTo>
                    <a:pt x="5" y="0"/>
                    <a:pt x="4" y="0"/>
                    <a:pt x="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6" name="Freeform 4055">
              <a:extLst>
                <a:ext uri="{FF2B5EF4-FFF2-40B4-BE49-F238E27FC236}">
                  <a16:creationId xmlns:a16="http://schemas.microsoft.com/office/drawing/2014/main" id="{B057EEB0-24ED-4517-8254-37A0475231C0}"/>
                </a:ext>
              </a:extLst>
            </p:cNvPr>
            <p:cNvSpPr>
              <a:spLocks noEditPoints="1"/>
            </p:cNvSpPr>
            <p:nvPr/>
          </p:nvSpPr>
          <p:spPr bwMode="auto">
            <a:xfrm>
              <a:off x="5924550" y="6528172"/>
              <a:ext cx="6350" cy="122238"/>
            </a:xfrm>
            <a:custGeom>
              <a:avLst/>
              <a:gdLst>
                <a:gd name="T0" fmla="*/ 7 w 7"/>
                <a:gd name="T1" fmla="*/ 92 h 136"/>
                <a:gd name="T2" fmla="*/ 0 w 7"/>
                <a:gd name="T3" fmla="*/ 93 h 136"/>
                <a:gd name="T4" fmla="*/ 0 w 7"/>
                <a:gd name="T5" fmla="*/ 133 h 136"/>
                <a:gd name="T6" fmla="*/ 0 w 7"/>
                <a:gd name="T7" fmla="*/ 136 h 136"/>
                <a:gd name="T8" fmla="*/ 7 w 7"/>
                <a:gd name="T9" fmla="*/ 136 h 136"/>
                <a:gd name="T10" fmla="*/ 7 w 7"/>
                <a:gd name="T11" fmla="*/ 133 h 136"/>
                <a:gd name="T12" fmla="*/ 7 w 7"/>
                <a:gd name="T13" fmla="*/ 92 h 136"/>
                <a:gd name="T14" fmla="*/ 7 w 7"/>
                <a:gd name="T15" fmla="*/ 42 h 136"/>
                <a:gd name="T16" fmla="*/ 0 w 7"/>
                <a:gd name="T17" fmla="*/ 43 h 136"/>
                <a:gd name="T18" fmla="*/ 0 w 7"/>
                <a:gd name="T19" fmla="*/ 86 h 136"/>
                <a:gd name="T20" fmla="*/ 7 w 7"/>
                <a:gd name="T21" fmla="*/ 85 h 136"/>
                <a:gd name="T22" fmla="*/ 7 w 7"/>
                <a:gd name="T23" fmla="*/ 42 h 136"/>
                <a:gd name="T24" fmla="*/ 7 w 7"/>
                <a:gd name="T25" fmla="*/ 0 h 136"/>
                <a:gd name="T26" fmla="*/ 0 w 7"/>
                <a:gd name="T27" fmla="*/ 0 h 136"/>
                <a:gd name="T28" fmla="*/ 0 w 7"/>
                <a:gd name="T29" fmla="*/ 1 h 136"/>
                <a:gd name="T30" fmla="*/ 0 w 7"/>
                <a:gd name="T31" fmla="*/ 36 h 136"/>
                <a:gd name="T32" fmla="*/ 7 w 7"/>
                <a:gd name="T33" fmla="*/ 35 h 136"/>
                <a:gd name="T34" fmla="*/ 7 w 7"/>
                <a:gd name="T3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136">
                  <a:moveTo>
                    <a:pt x="7" y="92"/>
                  </a:moveTo>
                  <a:lnTo>
                    <a:pt x="0" y="93"/>
                  </a:lnTo>
                  <a:lnTo>
                    <a:pt x="0" y="133"/>
                  </a:lnTo>
                  <a:lnTo>
                    <a:pt x="0" y="136"/>
                  </a:lnTo>
                  <a:lnTo>
                    <a:pt x="7" y="136"/>
                  </a:lnTo>
                  <a:lnTo>
                    <a:pt x="7" y="133"/>
                  </a:lnTo>
                  <a:lnTo>
                    <a:pt x="7" y="92"/>
                  </a:lnTo>
                  <a:close/>
                  <a:moveTo>
                    <a:pt x="7" y="42"/>
                  </a:moveTo>
                  <a:lnTo>
                    <a:pt x="0" y="43"/>
                  </a:lnTo>
                  <a:lnTo>
                    <a:pt x="0" y="86"/>
                  </a:lnTo>
                  <a:lnTo>
                    <a:pt x="7" y="85"/>
                  </a:lnTo>
                  <a:lnTo>
                    <a:pt x="7" y="42"/>
                  </a:lnTo>
                  <a:close/>
                  <a:moveTo>
                    <a:pt x="7" y="0"/>
                  </a:moveTo>
                  <a:lnTo>
                    <a:pt x="0" y="0"/>
                  </a:lnTo>
                  <a:lnTo>
                    <a:pt x="0" y="1"/>
                  </a:lnTo>
                  <a:lnTo>
                    <a:pt x="0" y="36"/>
                  </a:lnTo>
                  <a:lnTo>
                    <a:pt x="7" y="35"/>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7" name="Freeform 4056">
              <a:extLst>
                <a:ext uri="{FF2B5EF4-FFF2-40B4-BE49-F238E27FC236}">
                  <a16:creationId xmlns:a16="http://schemas.microsoft.com/office/drawing/2014/main" id="{804C03C2-64D6-4510-B215-6FC42F960282}"/>
                </a:ext>
              </a:extLst>
            </p:cNvPr>
            <p:cNvSpPr>
              <a:spLocks noEditPoints="1"/>
            </p:cNvSpPr>
            <p:nvPr/>
          </p:nvSpPr>
          <p:spPr bwMode="auto">
            <a:xfrm>
              <a:off x="5946775" y="6523410"/>
              <a:ext cx="6350" cy="123825"/>
            </a:xfrm>
            <a:custGeom>
              <a:avLst/>
              <a:gdLst>
                <a:gd name="T0" fmla="*/ 6 w 6"/>
                <a:gd name="T1" fmla="*/ 94 h 137"/>
                <a:gd name="T2" fmla="*/ 0 w 6"/>
                <a:gd name="T3" fmla="*/ 95 h 137"/>
                <a:gd name="T4" fmla="*/ 0 w 6"/>
                <a:gd name="T5" fmla="*/ 136 h 137"/>
                <a:gd name="T6" fmla="*/ 0 w 6"/>
                <a:gd name="T7" fmla="*/ 137 h 137"/>
                <a:gd name="T8" fmla="*/ 6 w 6"/>
                <a:gd name="T9" fmla="*/ 137 h 137"/>
                <a:gd name="T10" fmla="*/ 6 w 6"/>
                <a:gd name="T11" fmla="*/ 135 h 137"/>
                <a:gd name="T12" fmla="*/ 6 w 6"/>
                <a:gd name="T13" fmla="*/ 94 h 137"/>
                <a:gd name="T14" fmla="*/ 6 w 6"/>
                <a:gd name="T15" fmla="*/ 44 h 137"/>
                <a:gd name="T16" fmla="*/ 0 w 6"/>
                <a:gd name="T17" fmla="*/ 44 h 137"/>
                <a:gd name="T18" fmla="*/ 0 w 6"/>
                <a:gd name="T19" fmla="*/ 88 h 137"/>
                <a:gd name="T20" fmla="*/ 6 w 6"/>
                <a:gd name="T21" fmla="*/ 87 h 137"/>
                <a:gd name="T22" fmla="*/ 6 w 6"/>
                <a:gd name="T23" fmla="*/ 44 h 137"/>
                <a:gd name="T24" fmla="*/ 6 w 6"/>
                <a:gd name="T25" fmla="*/ 0 h 137"/>
                <a:gd name="T26" fmla="*/ 0 w 6"/>
                <a:gd name="T27" fmla="*/ 0 h 137"/>
                <a:gd name="T28" fmla="*/ 0 w 6"/>
                <a:gd name="T29" fmla="*/ 3 h 137"/>
                <a:gd name="T30" fmla="*/ 0 w 6"/>
                <a:gd name="T31" fmla="*/ 38 h 137"/>
                <a:gd name="T32" fmla="*/ 6 w 6"/>
                <a:gd name="T33" fmla="*/ 37 h 137"/>
                <a:gd name="T34" fmla="*/ 6 w 6"/>
                <a:gd name="T35" fmla="*/ 2 h 137"/>
                <a:gd name="T36" fmla="*/ 6 w 6"/>
                <a:gd name="T37"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37">
                  <a:moveTo>
                    <a:pt x="6" y="94"/>
                  </a:moveTo>
                  <a:lnTo>
                    <a:pt x="0" y="95"/>
                  </a:lnTo>
                  <a:lnTo>
                    <a:pt x="0" y="136"/>
                  </a:lnTo>
                  <a:lnTo>
                    <a:pt x="0" y="137"/>
                  </a:lnTo>
                  <a:lnTo>
                    <a:pt x="6" y="137"/>
                  </a:lnTo>
                  <a:lnTo>
                    <a:pt x="6" y="135"/>
                  </a:lnTo>
                  <a:lnTo>
                    <a:pt x="6" y="94"/>
                  </a:lnTo>
                  <a:close/>
                  <a:moveTo>
                    <a:pt x="6" y="44"/>
                  </a:moveTo>
                  <a:lnTo>
                    <a:pt x="0" y="44"/>
                  </a:lnTo>
                  <a:lnTo>
                    <a:pt x="0" y="88"/>
                  </a:lnTo>
                  <a:lnTo>
                    <a:pt x="6" y="87"/>
                  </a:lnTo>
                  <a:lnTo>
                    <a:pt x="6" y="44"/>
                  </a:lnTo>
                  <a:close/>
                  <a:moveTo>
                    <a:pt x="6" y="0"/>
                  </a:moveTo>
                  <a:lnTo>
                    <a:pt x="0" y="0"/>
                  </a:lnTo>
                  <a:lnTo>
                    <a:pt x="0" y="3"/>
                  </a:lnTo>
                  <a:lnTo>
                    <a:pt x="0" y="38"/>
                  </a:lnTo>
                  <a:lnTo>
                    <a:pt x="6" y="37"/>
                  </a:lnTo>
                  <a:lnTo>
                    <a:pt x="6" y="2"/>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8" name="Freeform 4057">
              <a:extLst>
                <a:ext uri="{FF2B5EF4-FFF2-40B4-BE49-F238E27FC236}">
                  <a16:creationId xmlns:a16="http://schemas.microsoft.com/office/drawing/2014/main" id="{A645683C-5F74-4D59-BEF9-B080B74C6E75}"/>
                </a:ext>
              </a:extLst>
            </p:cNvPr>
            <p:cNvSpPr>
              <a:spLocks noEditPoints="1"/>
            </p:cNvSpPr>
            <p:nvPr/>
          </p:nvSpPr>
          <p:spPr bwMode="auto">
            <a:xfrm>
              <a:off x="6083300" y="6663110"/>
              <a:ext cx="160338" cy="415925"/>
            </a:xfrm>
            <a:custGeom>
              <a:avLst/>
              <a:gdLst>
                <a:gd name="T0" fmla="*/ 6 w 178"/>
                <a:gd name="T1" fmla="*/ 417 h 463"/>
                <a:gd name="T2" fmla="*/ 0 w 178"/>
                <a:gd name="T3" fmla="*/ 418 h 463"/>
                <a:gd name="T4" fmla="*/ 0 w 178"/>
                <a:gd name="T5" fmla="*/ 419 h 463"/>
                <a:gd name="T6" fmla="*/ 0 w 178"/>
                <a:gd name="T7" fmla="*/ 462 h 463"/>
                <a:gd name="T8" fmla="*/ 0 w 178"/>
                <a:gd name="T9" fmla="*/ 462 h 463"/>
                <a:gd name="T10" fmla="*/ 3 w 178"/>
                <a:gd name="T11" fmla="*/ 463 h 463"/>
                <a:gd name="T12" fmla="*/ 6 w 178"/>
                <a:gd name="T13" fmla="*/ 463 h 463"/>
                <a:gd name="T14" fmla="*/ 6 w 178"/>
                <a:gd name="T15" fmla="*/ 417 h 463"/>
                <a:gd name="T16" fmla="*/ 6 w 178"/>
                <a:gd name="T17" fmla="*/ 392 h 463"/>
                <a:gd name="T18" fmla="*/ 3 w 178"/>
                <a:gd name="T19" fmla="*/ 411 h 463"/>
                <a:gd name="T20" fmla="*/ 6 w 178"/>
                <a:gd name="T21" fmla="*/ 411 h 463"/>
                <a:gd name="T22" fmla="*/ 6 w 178"/>
                <a:gd name="T23" fmla="*/ 392 h 463"/>
                <a:gd name="T24" fmla="*/ 6 w 178"/>
                <a:gd name="T25" fmla="*/ 276 h 463"/>
                <a:gd name="T26" fmla="*/ 0 w 178"/>
                <a:gd name="T27" fmla="*/ 276 h 463"/>
                <a:gd name="T28" fmla="*/ 0 w 178"/>
                <a:gd name="T29" fmla="*/ 304 h 463"/>
                <a:gd name="T30" fmla="*/ 3 w 178"/>
                <a:gd name="T31" fmla="*/ 306 h 463"/>
                <a:gd name="T32" fmla="*/ 6 w 178"/>
                <a:gd name="T33" fmla="*/ 307 h 463"/>
                <a:gd name="T34" fmla="*/ 6 w 178"/>
                <a:gd name="T35" fmla="*/ 276 h 463"/>
                <a:gd name="T36" fmla="*/ 6 w 178"/>
                <a:gd name="T37" fmla="*/ 244 h 463"/>
                <a:gd name="T38" fmla="*/ 3 w 178"/>
                <a:gd name="T39" fmla="*/ 251 h 463"/>
                <a:gd name="T40" fmla="*/ 3 w 178"/>
                <a:gd name="T41" fmla="*/ 253 h 463"/>
                <a:gd name="T42" fmla="*/ 1 w 178"/>
                <a:gd name="T43" fmla="*/ 257 h 463"/>
                <a:gd name="T44" fmla="*/ 0 w 178"/>
                <a:gd name="T45" fmla="*/ 259 h 463"/>
                <a:gd name="T46" fmla="*/ 0 w 178"/>
                <a:gd name="T47" fmla="*/ 270 h 463"/>
                <a:gd name="T48" fmla="*/ 6 w 178"/>
                <a:gd name="T49" fmla="*/ 269 h 463"/>
                <a:gd name="T50" fmla="*/ 6 w 178"/>
                <a:gd name="T51" fmla="*/ 244 h 463"/>
                <a:gd name="T52" fmla="*/ 6 w 178"/>
                <a:gd name="T53" fmla="*/ 126 h 463"/>
                <a:gd name="T54" fmla="*/ 0 w 178"/>
                <a:gd name="T55" fmla="*/ 127 h 463"/>
                <a:gd name="T56" fmla="*/ 0 w 178"/>
                <a:gd name="T57" fmla="*/ 156 h 463"/>
                <a:gd name="T58" fmla="*/ 6 w 178"/>
                <a:gd name="T59" fmla="*/ 150 h 463"/>
                <a:gd name="T60" fmla="*/ 6 w 178"/>
                <a:gd name="T61" fmla="*/ 126 h 463"/>
                <a:gd name="T62" fmla="*/ 6 w 178"/>
                <a:gd name="T63" fmla="*/ 119 h 463"/>
                <a:gd name="T64" fmla="*/ 6 w 178"/>
                <a:gd name="T65" fmla="*/ 120 h 463"/>
                <a:gd name="T66" fmla="*/ 6 w 178"/>
                <a:gd name="T67" fmla="*/ 120 h 463"/>
                <a:gd name="T68" fmla="*/ 6 w 178"/>
                <a:gd name="T69" fmla="*/ 119 h 463"/>
                <a:gd name="T70" fmla="*/ 178 w 178"/>
                <a:gd name="T71" fmla="*/ 0 h 463"/>
                <a:gd name="T72" fmla="*/ 177 w 178"/>
                <a:gd name="T73" fmla="*/ 0 h 463"/>
                <a:gd name="T74" fmla="*/ 48 w 178"/>
                <a:gd name="T75" fmla="*/ 12 h 463"/>
                <a:gd name="T76" fmla="*/ 48 w 178"/>
                <a:gd name="T77" fmla="*/ 19 h 463"/>
                <a:gd name="T78" fmla="*/ 177 w 178"/>
                <a:gd name="T79" fmla="*/ 7 h 463"/>
                <a:gd name="T80" fmla="*/ 178 w 178"/>
                <a:gd name="T81" fmla="*/ 7 h 463"/>
                <a:gd name="T82" fmla="*/ 178 w 178"/>
                <a:gd name="T83"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 h="463">
                  <a:moveTo>
                    <a:pt x="6" y="417"/>
                  </a:moveTo>
                  <a:lnTo>
                    <a:pt x="0" y="418"/>
                  </a:lnTo>
                  <a:cubicBezTo>
                    <a:pt x="0" y="418"/>
                    <a:pt x="0" y="418"/>
                    <a:pt x="0" y="419"/>
                  </a:cubicBezTo>
                  <a:lnTo>
                    <a:pt x="0" y="462"/>
                  </a:lnTo>
                  <a:cubicBezTo>
                    <a:pt x="0" y="462"/>
                    <a:pt x="0" y="462"/>
                    <a:pt x="0" y="462"/>
                  </a:cubicBezTo>
                  <a:cubicBezTo>
                    <a:pt x="1" y="463"/>
                    <a:pt x="2" y="463"/>
                    <a:pt x="3" y="463"/>
                  </a:cubicBezTo>
                  <a:lnTo>
                    <a:pt x="6" y="463"/>
                  </a:lnTo>
                  <a:lnTo>
                    <a:pt x="6" y="417"/>
                  </a:lnTo>
                  <a:close/>
                  <a:moveTo>
                    <a:pt x="6" y="392"/>
                  </a:moveTo>
                  <a:cubicBezTo>
                    <a:pt x="6" y="398"/>
                    <a:pt x="5" y="405"/>
                    <a:pt x="3" y="411"/>
                  </a:cubicBezTo>
                  <a:lnTo>
                    <a:pt x="6" y="411"/>
                  </a:lnTo>
                  <a:lnTo>
                    <a:pt x="6" y="392"/>
                  </a:lnTo>
                  <a:close/>
                  <a:moveTo>
                    <a:pt x="6" y="276"/>
                  </a:moveTo>
                  <a:lnTo>
                    <a:pt x="0" y="276"/>
                  </a:lnTo>
                  <a:lnTo>
                    <a:pt x="0" y="304"/>
                  </a:lnTo>
                  <a:cubicBezTo>
                    <a:pt x="1" y="304"/>
                    <a:pt x="2" y="305"/>
                    <a:pt x="3" y="306"/>
                  </a:cubicBezTo>
                  <a:cubicBezTo>
                    <a:pt x="4" y="306"/>
                    <a:pt x="5" y="307"/>
                    <a:pt x="6" y="307"/>
                  </a:cubicBezTo>
                  <a:lnTo>
                    <a:pt x="6" y="276"/>
                  </a:lnTo>
                  <a:close/>
                  <a:moveTo>
                    <a:pt x="6" y="244"/>
                  </a:moveTo>
                  <a:cubicBezTo>
                    <a:pt x="5" y="247"/>
                    <a:pt x="4" y="249"/>
                    <a:pt x="3" y="251"/>
                  </a:cubicBezTo>
                  <a:lnTo>
                    <a:pt x="3" y="253"/>
                  </a:lnTo>
                  <a:cubicBezTo>
                    <a:pt x="2" y="254"/>
                    <a:pt x="1" y="256"/>
                    <a:pt x="1" y="257"/>
                  </a:cubicBezTo>
                  <a:cubicBezTo>
                    <a:pt x="0" y="258"/>
                    <a:pt x="0" y="259"/>
                    <a:pt x="0" y="259"/>
                  </a:cubicBezTo>
                  <a:lnTo>
                    <a:pt x="0" y="270"/>
                  </a:lnTo>
                  <a:lnTo>
                    <a:pt x="6" y="269"/>
                  </a:lnTo>
                  <a:lnTo>
                    <a:pt x="6" y="244"/>
                  </a:lnTo>
                  <a:close/>
                  <a:moveTo>
                    <a:pt x="6" y="126"/>
                  </a:moveTo>
                  <a:lnTo>
                    <a:pt x="0" y="127"/>
                  </a:lnTo>
                  <a:lnTo>
                    <a:pt x="0" y="156"/>
                  </a:lnTo>
                  <a:cubicBezTo>
                    <a:pt x="1" y="154"/>
                    <a:pt x="4" y="152"/>
                    <a:pt x="6" y="150"/>
                  </a:cubicBezTo>
                  <a:lnTo>
                    <a:pt x="6" y="126"/>
                  </a:lnTo>
                  <a:close/>
                  <a:moveTo>
                    <a:pt x="6" y="119"/>
                  </a:moveTo>
                  <a:cubicBezTo>
                    <a:pt x="6" y="119"/>
                    <a:pt x="6" y="120"/>
                    <a:pt x="6" y="120"/>
                  </a:cubicBezTo>
                  <a:lnTo>
                    <a:pt x="6" y="120"/>
                  </a:lnTo>
                  <a:lnTo>
                    <a:pt x="6" y="119"/>
                  </a:lnTo>
                  <a:close/>
                  <a:moveTo>
                    <a:pt x="178" y="0"/>
                  </a:moveTo>
                  <a:lnTo>
                    <a:pt x="177" y="0"/>
                  </a:lnTo>
                  <a:lnTo>
                    <a:pt x="48" y="12"/>
                  </a:lnTo>
                  <a:cubicBezTo>
                    <a:pt x="48" y="14"/>
                    <a:pt x="48" y="17"/>
                    <a:pt x="48" y="19"/>
                  </a:cubicBezTo>
                  <a:lnTo>
                    <a:pt x="177" y="7"/>
                  </a:lnTo>
                  <a:lnTo>
                    <a:pt x="178" y="7"/>
                  </a:lnTo>
                  <a:lnTo>
                    <a:pt x="17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29" name="Freeform 4058">
              <a:extLst>
                <a:ext uri="{FF2B5EF4-FFF2-40B4-BE49-F238E27FC236}">
                  <a16:creationId xmlns:a16="http://schemas.microsoft.com/office/drawing/2014/main" id="{8065E8B6-B8F1-49F9-A34B-DA4D82BD6496}"/>
                </a:ext>
              </a:extLst>
            </p:cNvPr>
            <p:cNvSpPr>
              <a:spLocks noEditPoints="1"/>
            </p:cNvSpPr>
            <p:nvPr/>
          </p:nvSpPr>
          <p:spPr bwMode="auto">
            <a:xfrm>
              <a:off x="5921375" y="7039347"/>
              <a:ext cx="6350" cy="55563"/>
            </a:xfrm>
            <a:custGeom>
              <a:avLst/>
              <a:gdLst>
                <a:gd name="T0" fmla="*/ 6 w 6"/>
                <a:gd name="T1" fmla="*/ 53 h 61"/>
                <a:gd name="T2" fmla="*/ 0 w 6"/>
                <a:gd name="T3" fmla="*/ 54 h 61"/>
                <a:gd name="T4" fmla="*/ 0 w 6"/>
                <a:gd name="T5" fmla="*/ 60 h 61"/>
                <a:gd name="T6" fmla="*/ 2 w 6"/>
                <a:gd name="T7" fmla="*/ 60 h 61"/>
                <a:gd name="T8" fmla="*/ 6 w 6"/>
                <a:gd name="T9" fmla="*/ 61 h 61"/>
                <a:gd name="T10" fmla="*/ 6 w 6"/>
                <a:gd name="T11" fmla="*/ 53 h 61"/>
                <a:gd name="T12" fmla="*/ 6 w 6"/>
                <a:gd name="T13" fmla="*/ 0 h 61"/>
                <a:gd name="T14" fmla="*/ 0 w 6"/>
                <a:gd name="T15" fmla="*/ 0 h 61"/>
                <a:gd name="T16" fmla="*/ 0 w 6"/>
                <a:gd name="T17" fmla="*/ 2 h 61"/>
                <a:gd name="T18" fmla="*/ 0 w 6"/>
                <a:gd name="T19" fmla="*/ 47 h 61"/>
                <a:gd name="T20" fmla="*/ 6 w 6"/>
                <a:gd name="T21" fmla="*/ 47 h 61"/>
                <a:gd name="T22" fmla="*/ 6 w 6"/>
                <a:gd name="T23" fmla="*/ 2 h 61"/>
                <a:gd name="T24" fmla="*/ 6 w 6"/>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61">
                  <a:moveTo>
                    <a:pt x="6" y="53"/>
                  </a:moveTo>
                  <a:lnTo>
                    <a:pt x="0" y="54"/>
                  </a:lnTo>
                  <a:lnTo>
                    <a:pt x="0" y="60"/>
                  </a:lnTo>
                  <a:cubicBezTo>
                    <a:pt x="1" y="60"/>
                    <a:pt x="1" y="60"/>
                    <a:pt x="2" y="60"/>
                  </a:cubicBezTo>
                  <a:cubicBezTo>
                    <a:pt x="3" y="61"/>
                    <a:pt x="5" y="61"/>
                    <a:pt x="6" y="61"/>
                  </a:cubicBezTo>
                  <a:lnTo>
                    <a:pt x="6" y="53"/>
                  </a:lnTo>
                  <a:close/>
                  <a:moveTo>
                    <a:pt x="6" y="0"/>
                  </a:moveTo>
                  <a:lnTo>
                    <a:pt x="0" y="0"/>
                  </a:lnTo>
                  <a:lnTo>
                    <a:pt x="0" y="2"/>
                  </a:lnTo>
                  <a:lnTo>
                    <a:pt x="0" y="47"/>
                  </a:lnTo>
                  <a:lnTo>
                    <a:pt x="6" y="47"/>
                  </a:lnTo>
                  <a:lnTo>
                    <a:pt x="6" y="2"/>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0" name="Freeform 4059">
              <a:extLst>
                <a:ext uri="{FF2B5EF4-FFF2-40B4-BE49-F238E27FC236}">
                  <a16:creationId xmlns:a16="http://schemas.microsoft.com/office/drawing/2014/main" id="{5DA7E728-608A-487A-80D7-94BB9FC77F64}"/>
                </a:ext>
              </a:extLst>
            </p:cNvPr>
            <p:cNvSpPr>
              <a:spLocks noEditPoints="1"/>
            </p:cNvSpPr>
            <p:nvPr/>
          </p:nvSpPr>
          <p:spPr bwMode="auto">
            <a:xfrm>
              <a:off x="5945188" y="7039347"/>
              <a:ext cx="6350" cy="60325"/>
            </a:xfrm>
            <a:custGeom>
              <a:avLst/>
              <a:gdLst>
                <a:gd name="T0" fmla="*/ 6 w 6"/>
                <a:gd name="T1" fmla="*/ 53 h 67"/>
                <a:gd name="T2" fmla="*/ 0 w 6"/>
                <a:gd name="T3" fmla="*/ 53 h 67"/>
                <a:gd name="T4" fmla="*/ 0 w 6"/>
                <a:gd name="T5" fmla="*/ 66 h 67"/>
                <a:gd name="T6" fmla="*/ 6 w 6"/>
                <a:gd name="T7" fmla="*/ 67 h 67"/>
                <a:gd name="T8" fmla="*/ 6 w 6"/>
                <a:gd name="T9" fmla="*/ 53 h 67"/>
                <a:gd name="T10" fmla="*/ 6 w 6"/>
                <a:gd name="T11" fmla="*/ 0 h 67"/>
                <a:gd name="T12" fmla="*/ 0 w 6"/>
                <a:gd name="T13" fmla="*/ 0 h 67"/>
                <a:gd name="T14" fmla="*/ 0 w 6"/>
                <a:gd name="T15" fmla="*/ 1 h 67"/>
                <a:gd name="T16" fmla="*/ 0 w 6"/>
                <a:gd name="T17" fmla="*/ 47 h 67"/>
                <a:gd name="T18" fmla="*/ 6 w 6"/>
                <a:gd name="T19" fmla="*/ 47 h 67"/>
                <a:gd name="T20" fmla="*/ 6 w 6"/>
                <a:gd name="T21" fmla="*/ 1 h 67"/>
                <a:gd name="T22" fmla="*/ 6 w 6"/>
                <a:gd name="T2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67">
                  <a:moveTo>
                    <a:pt x="6" y="53"/>
                  </a:moveTo>
                  <a:lnTo>
                    <a:pt x="0" y="53"/>
                  </a:lnTo>
                  <a:lnTo>
                    <a:pt x="0" y="66"/>
                  </a:lnTo>
                  <a:cubicBezTo>
                    <a:pt x="2" y="67"/>
                    <a:pt x="4" y="67"/>
                    <a:pt x="6" y="67"/>
                  </a:cubicBezTo>
                  <a:lnTo>
                    <a:pt x="6" y="53"/>
                  </a:lnTo>
                  <a:close/>
                  <a:moveTo>
                    <a:pt x="6" y="0"/>
                  </a:moveTo>
                  <a:lnTo>
                    <a:pt x="0" y="0"/>
                  </a:lnTo>
                  <a:lnTo>
                    <a:pt x="0" y="1"/>
                  </a:lnTo>
                  <a:lnTo>
                    <a:pt x="0" y="47"/>
                  </a:lnTo>
                  <a:lnTo>
                    <a:pt x="6" y="47"/>
                  </a:lnTo>
                  <a:lnTo>
                    <a:pt x="6" y="1"/>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1" name="Freeform 4060">
              <a:extLst>
                <a:ext uri="{FF2B5EF4-FFF2-40B4-BE49-F238E27FC236}">
                  <a16:creationId xmlns:a16="http://schemas.microsoft.com/office/drawing/2014/main" id="{ED233C2B-12E0-4CB4-8D92-5EA4B7823325}"/>
                </a:ext>
              </a:extLst>
            </p:cNvPr>
            <p:cNvSpPr>
              <a:spLocks/>
            </p:cNvSpPr>
            <p:nvPr/>
          </p:nvSpPr>
          <p:spPr bwMode="auto">
            <a:xfrm>
              <a:off x="5913438" y="6556747"/>
              <a:ext cx="52388" cy="11113"/>
            </a:xfrm>
            <a:custGeom>
              <a:avLst/>
              <a:gdLst>
                <a:gd name="T0" fmla="*/ 55 w 57"/>
                <a:gd name="T1" fmla="*/ 0 h 13"/>
                <a:gd name="T2" fmla="*/ 43 w 57"/>
                <a:gd name="T3" fmla="*/ 1 h 13"/>
                <a:gd name="T4" fmla="*/ 37 w 57"/>
                <a:gd name="T5" fmla="*/ 2 h 13"/>
                <a:gd name="T6" fmla="*/ 19 w 57"/>
                <a:gd name="T7" fmla="*/ 4 h 13"/>
                <a:gd name="T8" fmla="*/ 12 w 57"/>
                <a:gd name="T9" fmla="*/ 5 h 13"/>
                <a:gd name="T10" fmla="*/ 0 w 57"/>
                <a:gd name="T11" fmla="*/ 7 h 13"/>
                <a:gd name="T12" fmla="*/ 3 w 57"/>
                <a:gd name="T13" fmla="*/ 11 h 13"/>
                <a:gd name="T14" fmla="*/ 4 w 57"/>
                <a:gd name="T15" fmla="*/ 13 h 13"/>
                <a:gd name="T16" fmla="*/ 12 w 57"/>
                <a:gd name="T17" fmla="*/ 12 h 13"/>
                <a:gd name="T18" fmla="*/ 19 w 57"/>
                <a:gd name="T19" fmla="*/ 11 h 13"/>
                <a:gd name="T20" fmla="*/ 37 w 57"/>
                <a:gd name="T21" fmla="*/ 8 h 13"/>
                <a:gd name="T22" fmla="*/ 43 w 57"/>
                <a:gd name="T23" fmla="*/ 8 h 13"/>
                <a:gd name="T24" fmla="*/ 57 w 57"/>
                <a:gd name="T25" fmla="*/ 6 h 13"/>
                <a:gd name="T26" fmla="*/ 55 w 57"/>
                <a:gd name="T27" fmla="*/ 0 h 13"/>
                <a:gd name="T28" fmla="*/ 55 w 5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13">
                  <a:moveTo>
                    <a:pt x="55" y="0"/>
                  </a:moveTo>
                  <a:lnTo>
                    <a:pt x="43" y="1"/>
                  </a:lnTo>
                  <a:lnTo>
                    <a:pt x="37" y="2"/>
                  </a:lnTo>
                  <a:lnTo>
                    <a:pt x="19" y="4"/>
                  </a:lnTo>
                  <a:lnTo>
                    <a:pt x="12" y="5"/>
                  </a:lnTo>
                  <a:lnTo>
                    <a:pt x="0" y="7"/>
                  </a:lnTo>
                  <a:cubicBezTo>
                    <a:pt x="1" y="8"/>
                    <a:pt x="2" y="10"/>
                    <a:pt x="3" y="11"/>
                  </a:cubicBezTo>
                  <a:cubicBezTo>
                    <a:pt x="3" y="12"/>
                    <a:pt x="3" y="12"/>
                    <a:pt x="4" y="13"/>
                  </a:cubicBezTo>
                  <a:lnTo>
                    <a:pt x="12" y="12"/>
                  </a:lnTo>
                  <a:lnTo>
                    <a:pt x="19" y="11"/>
                  </a:lnTo>
                  <a:lnTo>
                    <a:pt x="37" y="8"/>
                  </a:lnTo>
                  <a:lnTo>
                    <a:pt x="43" y="8"/>
                  </a:lnTo>
                  <a:lnTo>
                    <a:pt x="57" y="6"/>
                  </a:lnTo>
                  <a:cubicBezTo>
                    <a:pt x="56" y="4"/>
                    <a:pt x="56" y="2"/>
                    <a:pt x="55" y="0"/>
                  </a:cubicBezTo>
                  <a:cubicBezTo>
                    <a:pt x="55" y="0"/>
                    <a:pt x="55" y="0"/>
                    <a:pt x="5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2" name="Freeform 4061">
              <a:extLst>
                <a:ext uri="{FF2B5EF4-FFF2-40B4-BE49-F238E27FC236}">
                  <a16:creationId xmlns:a16="http://schemas.microsoft.com/office/drawing/2014/main" id="{1635BA5C-8107-434D-B6E0-8EBC0E8E87CE}"/>
                </a:ext>
              </a:extLst>
            </p:cNvPr>
            <p:cNvSpPr>
              <a:spLocks noEditPoints="1"/>
            </p:cNvSpPr>
            <p:nvPr/>
          </p:nvSpPr>
          <p:spPr bwMode="auto">
            <a:xfrm>
              <a:off x="6142038" y="6528172"/>
              <a:ext cx="58738" cy="12700"/>
            </a:xfrm>
            <a:custGeom>
              <a:avLst/>
              <a:gdLst>
                <a:gd name="T0" fmla="*/ 13 w 64"/>
                <a:gd name="T1" fmla="*/ 6 h 14"/>
                <a:gd name="T2" fmla="*/ 12 w 64"/>
                <a:gd name="T3" fmla="*/ 6 h 14"/>
                <a:gd name="T4" fmla="*/ 11 w 64"/>
                <a:gd name="T5" fmla="*/ 6 h 14"/>
                <a:gd name="T6" fmla="*/ 13 w 64"/>
                <a:gd name="T7" fmla="*/ 6 h 14"/>
                <a:gd name="T8" fmla="*/ 57 w 64"/>
                <a:gd name="T9" fmla="*/ 0 h 14"/>
                <a:gd name="T10" fmla="*/ 14 w 64"/>
                <a:gd name="T11" fmla="*/ 5 h 14"/>
                <a:gd name="T12" fmla="*/ 14 w 64"/>
                <a:gd name="T13" fmla="*/ 6 h 14"/>
                <a:gd name="T14" fmla="*/ 7 w 64"/>
                <a:gd name="T15" fmla="*/ 10 h 14"/>
                <a:gd name="T16" fmla="*/ 1 w 64"/>
                <a:gd name="T17" fmla="*/ 12 h 14"/>
                <a:gd name="T18" fmla="*/ 0 w 64"/>
                <a:gd name="T19" fmla="*/ 14 h 14"/>
                <a:gd name="T20" fmla="*/ 64 w 64"/>
                <a:gd name="T21" fmla="*/ 6 h 14"/>
                <a:gd name="T22" fmla="*/ 57 w 6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14">
                  <a:moveTo>
                    <a:pt x="13" y="6"/>
                  </a:moveTo>
                  <a:lnTo>
                    <a:pt x="12" y="6"/>
                  </a:lnTo>
                  <a:cubicBezTo>
                    <a:pt x="12" y="6"/>
                    <a:pt x="11" y="6"/>
                    <a:pt x="11" y="6"/>
                  </a:cubicBezTo>
                  <a:cubicBezTo>
                    <a:pt x="12" y="6"/>
                    <a:pt x="12" y="6"/>
                    <a:pt x="13" y="6"/>
                  </a:cubicBezTo>
                  <a:close/>
                  <a:moveTo>
                    <a:pt x="57" y="0"/>
                  </a:moveTo>
                  <a:lnTo>
                    <a:pt x="14" y="5"/>
                  </a:lnTo>
                  <a:lnTo>
                    <a:pt x="14" y="6"/>
                  </a:lnTo>
                  <a:cubicBezTo>
                    <a:pt x="12" y="7"/>
                    <a:pt x="9" y="8"/>
                    <a:pt x="7" y="10"/>
                  </a:cubicBezTo>
                  <a:cubicBezTo>
                    <a:pt x="5" y="10"/>
                    <a:pt x="3" y="10"/>
                    <a:pt x="1" y="12"/>
                  </a:cubicBezTo>
                  <a:cubicBezTo>
                    <a:pt x="1" y="12"/>
                    <a:pt x="1" y="13"/>
                    <a:pt x="0" y="14"/>
                  </a:cubicBezTo>
                  <a:lnTo>
                    <a:pt x="64" y="6"/>
                  </a:lnTo>
                  <a:cubicBezTo>
                    <a:pt x="62" y="4"/>
                    <a:pt x="59" y="2"/>
                    <a:pt x="5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3" name="Freeform 4062">
              <a:extLst>
                <a:ext uri="{FF2B5EF4-FFF2-40B4-BE49-F238E27FC236}">
                  <a16:creationId xmlns:a16="http://schemas.microsoft.com/office/drawing/2014/main" id="{2D525E36-67FC-4659-A846-E219712C4481}"/>
                </a:ext>
              </a:extLst>
            </p:cNvPr>
            <p:cNvSpPr>
              <a:spLocks/>
            </p:cNvSpPr>
            <p:nvPr/>
          </p:nvSpPr>
          <p:spPr bwMode="auto">
            <a:xfrm>
              <a:off x="5881688" y="6594847"/>
              <a:ext cx="139700" cy="22225"/>
            </a:xfrm>
            <a:custGeom>
              <a:avLst/>
              <a:gdLst>
                <a:gd name="T0" fmla="*/ 152 w 156"/>
                <a:gd name="T1" fmla="*/ 0 h 24"/>
                <a:gd name="T2" fmla="*/ 79 w 156"/>
                <a:gd name="T3" fmla="*/ 8 h 24"/>
                <a:gd name="T4" fmla="*/ 73 w 156"/>
                <a:gd name="T5" fmla="*/ 9 h 24"/>
                <a:gd name="T6" fmla="*/ 55 w 156"/>
                <a:gd name="T7" fmla="*/ 11 h 24"/>
                <a:gd name="T8" fmla="*/ 48 w 156"/>
                <a:gd name="T9" fmla="*/ 12 h 24"/>
                <a:gd name="T10" fmla="*/ 1 w 156"/>
                <a:gd name="T11" fmla="*/ 17 h 24"/>
                <a:gd name="T12" fmla="*/ 0 w 156"/>
                <a:gd name="T13" fmla="*/ 24 h 24"/>
                <a:gd name="T14" fmla="*/ 48 w 156"/>
                <a:gd name="T15" fmla="*/ 19 h 24"/>
                <a:gd name="T16" fmla="*/ 55 w 156"/>
                <a:gd name="T17" fmla="*/ 18 h 24"/>
                <a:gd name="T18" fmla="*/ 73 w 156"/>
                <a:gd name="T19" fmla="*/ 16 h 24"/>
                <a:gd name="T20" fmla="*/ 79 w 156"/>
                <a:gd name="T21" fmla="*/ 15 h 24"/>
                <a:gd name="T22" fmla="*/ 156 w 156"/>
                <a:gd name="T23" fmla="*/ 6 h 24"/>
                <a:gd name="T24" fmla="*/ 156 w 156"/>
                <a:gd name="T25" fmla="*/ 5 h 24"/>
                <a:gd name="T26" fmla="*/ 154 w 156"/>
                <a:gd name="T27" fmla="*/ 2 h 24"/>
                <a:gd name="T28" fmla="*/ 152 w 156"/>
                <a:gd name="T29" fmla="*/ 1 h 24"/>
                <a:gd name="T30" fmla="*/ 152 w 15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24">
                  <a:moveTo>
                    <a:pt x="152" y="0"/>
                  </a:moveTo>
                  <a:lnTo>
                    <a:pt x="79" y="8"/>
                  </a:lnTo>
                  <a:lnTo>
                    <a:pt x="73" y="9"/>
                  </a:lnTo>
                  <a:lnTo>
                    <a:pt x="55" y="11"/>
                  </a:lnTo>
                  <a:lnTo>
                    <a:pt x="48" y="12"/>
                  </a:lnTo>
                  <a:lnTo>
                    <a:pt x="1" y="17"/>
                  </a:lnTo>
                  <a:cubicBezTo>
                    <a:pt x="1" y="20"/>
                    <a:pt x="0" y="22"/>
                    <a:pt x="0" y="24"/>
                  </a:cubicBezTo>
                  <a:lnTo>
                    <a:pt x="48" y="19"/>
                  </a:lnTo>
                  <a:lnTo>
                    <a:pt x="55" y="18"/>
                  </a:lnTo>
                  <a:lnTo>
                    <a:pt x="73" y="16"/>
                  </a:lnTo>
                  <a:lnTo>
                    <a:pt x="79" y="15"/>
                  </a:lnTo>
                  <a:lnTo>
                    <a:pt x="156" y="6"/>
                  </a:lnTo>
                  <a:lnTo>
                    <a:pt x="156" y="5"/>
                  </a:lnTo>
                  <a:cubicBezTo>
                    <a:pt x="155" y="4"/>
                    <a:pt x="155" y="3"/>
                    <a:pt x="154" y="2"/>
                  </a:cubicBezTo>
                  <a:lnTo>
                    <a:pt x="152" y="1"/>
                  </a:lnTo>
                  <a:cubicBezTo>
                    <a:pt x="152" y="1"/>
                    <a:pt x="152" y="0"/>
                    <a:pt x="15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4" name="Freeform 4063">
              <a:extLst>
                <a:ext uri="{FF2B5EF4-FFF2-40B4-BE49-F238E27FC236}">
                  <a16:creationId xmlns:a16="http://schemas.microsoft.com/office/drawing/2014/main" id="{C074DB6E-E89D-4C76-BB0C-125FEE61E07C}"/>
                </a:ext>
              </a:extLst>
            </p:cNvPr>
            <p:cNvSpPr>
              <a:spLocks noEditPoints="1"/>
            </p:cNvSpPr>
            <p:nvPr/>
          </p:nvSpPr>
          <p:spPr bwMode="auto">
            <a:xfrm>
              <a:off x="6148388" y="6571035"/>
              <a:ext cx="77788" cy="12700"/>
            </a:xfrm>
            <a:custGeom>
              <a:avLst/>
              <a:gdLst>
                <a:gd name="T0" fmla="*/ 77 w 86"/>
                <a:gd name="T1" fmla="*/ 1 h 15"/>
                <a:gd name="T2" fmla="*/ 0 w 86"/>
                <a:gd name="T3" fmla="*/ 9 h 15"/>
                <a:gd name="T4" fmla="*/ 2 w 86"/>
                <a:gd name="T5" fmla="*/ 15 h 15"/>
                <a:gd name="T6" fmla="*/ 2 w 86"/>
                <a:gd name="T7" fmla="*/ 15 h 15"/>
                <a:gd name="T8" fmla="*/ 76 w 86"/>
                <a:gd name="T9" fmla="*/ 7 h 15"/>
                <a:gd name="T10" fmla="*/ 76 w 86"/>
                <a:gd name="T11" fmla="*/ 7 h 15"/>
                <a:gd name="T12" fmla="*/ 76 w 86"/>
                <a:gd name="T13" fmla="*/ 6 h 15"/>
                <a:gd name="T14" fmla="*/ 76 w 86"/>
                <a:gd name="T15" fmla="*/ 6 h 15"/>
                <a:gd name="T16" fmla="*/ 77 w 86"/>
                <a:gd name="T17" fmla="*/ 7 h 15"/>
                <a:gd name="T18" fmla="*/ 80 w 86"/>
                <a:gd name="T19" fmla="*/ 7 h 15"/>
                <a:gd name="T20" fmla="*/ 80 w 86"/>
                <a:gd name="T21" fmla="*/ 7 h 15"/>
                <a:gd name="T22" fmla="*/ 77 w 86"/>
                <a:gd name="T23" fmla="*/ 1 h 15"/>
                <a:gd name="T24" fmla="*/ 82 w 86"/>
                <a:gd name="T25" fmla="*/ 0 h 15"/>
                <a:gd name="T26" fmla="*/ 78 w 86"/>
                <a:gd name="T27" fmla="*/ 0 h 15"/>
                <a:gd name="T28" fmla="*/ 81 w 86"/>
                <a:gd name="T29" fmla="*/ 4 h 15"/>
                <a:gd name="T30" fmla="*/ 84 w 86"/>
                <a:gd name="T31" fmla="*/ 6 h 15"/>
                <a:gd name="T32" fmla="*/ 86 w 86"/>
                <a:gd name="T33" fmla="*/ 6 h 15"/>
                <a:gd name="T34" fmla="*/ 84 w 86"/>
                <a:gd name="T35" fmla="*/ 4 h 15"/>
                <a:gd name="T36" fmla="*/ 82 w 86"/>
                <a:gd name="T37" fmla="*/ 1 h 15"/>
                <a:gd name="T38" fmla="*/ 84 w 86"/>
                <a:gd name="T39" fmla="*/ 3 h 15"/>
                <a:gd name="T40" fmla="*/ 82 w 8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5">
                  <a:moveTo>
                    <a:pt x="77" y="1"/>
                  </a:moveTo>
                  <a:lnTo>
                    <a:pt x="0" y="9"/>
                  </a:lnTo>
                  <a:cubicBezTo>
                    <a:pt x="1" y="11"/>
                    <a:pt x="1" y="13"/>
                    <a:pt x="2" y="15"/>
                  </a:cubicBezTo>
                  <a:cubicBezTo>
                    <a:pt x="2" y="15"/>
                    <a:pt x="2" y="15"/>
                    <a:pt x="2" y="15"/>
                  </a:cubicBezTo>
                  <a:lnTo>
                    <a:pt x="76" y="7"/>
                  </a:lnTo>
                  <a:lnTo>
                    <a:pt x="76" y="7"/>
                  </a:lnTo>
                  <a:lnTo>
                    <a:pt x="76" y="6"/>
                  </a:lnTo>
                  <a:lnTo>
                    <a:pt x="76" y="6"/>
                  </a:lnTo>
                  <a:cubicBezTo>
                    <a:pt x="77" y="6"/>
                    <a:pt x="77" y="7"/>
                    <a:pt x="77" y="7"/>
                  </a:cubicBezTo>
                  <a:lnTo>
                    <a:pt x="80" y="7"/>
                  </a:lnTo>
                  <a:cubicBezTo>
                    <a:pt x="80" y="7"/>
                    <a:pt x="80" y="7"/>
                    <a:pt x="80" y="7"/>
                  </a:cubicBezTo>
                  <a:cubicBezTo>
                    <a:pt x="79" y="5"/>
                    <a:pt x="78" y="3"/>
                    <a:pt x="77" y="1"/>
                  </a:cubicBezTo>
                  <a:close/>
                  <a:moveTo>
                    <a:pt x="82" y="0"/>
                  </a:moveTo>
                  <a:lnTo>
                    <a:pt x="78" y="0"/>
                  </a:lnTo>
                  <a:cubicBezTo>
                    <a:pt x="79" y="2"/>
                    <a:pt x="80" y="3"/>
                    <a:pt x="81" y="4"/>
                  </a:cubicBezTo>
                  <a:cubicBezTo>
                    <a:pt x="82" y="5"/>
                    <a:pt x="83" y="5"/>
                    <a:pt x="84" y="6"/>
                  </a:cubicBezTo>
                  <a:lnTo>
                    <a:pt x="86" y="6"/>
                  </a:lnTo>
                  <a:cubicBezTo>
                    <a:pt x="85" y="6"/>
                    <a:pt x="85" y="5"/>
                    <a:pt x="84" y="4"/>
                  </a:cubicBezTo>
                  <a:cubicBezTo>
                    <a:pt x="84" y="3"/>
                    <a:pt x="82" y="3"/>
                    <a:pt x="82" y="1"/>
                  </a:cubicBezTo>
                  <a:cubicBezTo>
                    <a:pt x="83" y="2"/>
                    <a:pt x="83" y="3"/>
                    <a:pt x="84" y="3"/>
                  </a:cubicBezTo>
                  <a:cubicBezTo>
                    <a:pt x="83" y="2"/>
                    <a:pt x="82" y="1"/>
                    <a:pt x="8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5" name="Freeform 4064">
              <a:extLst>
                <a:ext uri="{FF2B5EF4-FFF2-40B4-BE49-F238E27FC236}">
                  <a16:creationId xmlns:a16="http://schemas.microsoft.com/office/drawing/2014/main" id="{CEAFC590-AF06-4B85-A52B-84966E37B660}"/>
                </a:ext>
              </a:extLst>
            </p:cNvPr>
            <p:cNvSpPr>
              <a:spLocks/>
            </p:cNvSpPr>
            <p:nvPr/>
          </p:nvSpPr>
          <p:spPr bwMode="auto">
            <a:xfrm>
              <a:off x="6024563" y="6636122"/>
              <a:ext cx="12700" cy="7938"/>
            </a:xfrm>
            <a:custGeom>
              <a:avLst/>
              <a:gdLst>
                <a:gd name="T0" fmla="*/ 12 w 14"/>
                <a:gd name="T1" fmla="*/ 0 h 8"/>
                <a:gd name="T2" fmla="*/ 4 w 14"/>
                <a:gd name="T3" fmla="*/ 1 h 8"/>
                <a:gd name="T4" fmla="*/ 1 w 14"/>
                <a:gd name="T5" fmla="*/ 1 h 8"/>
                <a:gd name="T6" fmla="*/ 0 w 14"/>
                <a:gd name="T7" fmla="*/ 1 h 8"/>
                <a:gd name="T8" fmla="*/ 1 w 14"/>
                <a:gd name="T9" fmla="*/ 8 h 8"/>
                <a:gd name="T10" fmla="*/ 4 w 14"/>
                <a:gd name="T11" fmla="*/ 8 h 8"/>
                <a:gd name="T12" fmla="*/ 14 w 14"/>
                <a:gd name="T13" fmla="*/ 7 h 8"/>
                <a:gd name="T14" fmla="*/ 14 w 14"/>
                <a:gd name="T15" fmla="*/ 6 h 8"/>
                <a:gd name="T16" fmla="*/ 14 w 14"/>
                <a:gd name="T17" fmla="*/ 4 h 8"/>
                <a:gd name="T18" fmla="*/ 13 w 14"/>
                <a:gd name="T19" fmla="*/ 2 h 8"/>
                <a:gd name="T20" fmla="*/ 12 w 14"/>
                <a:gd name="T21" fmla="*/ 1 h 8"/>
                <a:gd name="T22" fmla="*/ 12 w 14"/>
                <a:gd name="T2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8">
                  <a:moveTo>
                    <a:pt x="12" y="0"/>
                  </a:moveTo>
                  <a:lnTo>
                    <a:pt x="4" y="1"/>
                  </a:lnTo>
                  <a:lnTo>
                    <a:pt x="1" y="1"/>
                  </a:lnTo>
                  <a:lnTo>
                    <a:pt x="0" y="1"/>
                  </a:lnTo>
                  <a:lnTo>
                    <a:pt x="1" y="8"/>
                  </a:lnTo>
                  <a:lnTo>
                    <a:pt x="4" y="8"/>
                  </a:lnTo>
                  <a:lnTo>
                    <a:pt x="14" y="7"/>
                  </a:lnTo>
                  <a:cubicBezTo>
                    <a:pt x="14" y="6"/>
                    <a:pt x="14" y="6"/>
                    <a:pt x="14" y="6"/>
                  </a:cubicBezTo>
                  <a:lnTo>
                    <a:pt x="14" y="4"/>
                  </a:lnTo>
                  <a:lnTo>
                    <a:pt x="13" y="2"/>
                  </a:lnTo>
                  <a:lnTo>
                    <a:pt x="12" y="1"/>
                  </a:lnTo>
                  <a:cubicBezTo>
                    <a:pt x="12" y="1"/>
                    <a:pt x="12" y="0"/>
                    <a:pt x="1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6" name="Freeform 4065">
              <a:extLst>
                <a:ext uri="{FF2B5EF4-FFF2-40B4-BE49-F238E27FC236}">
                  <a16:creationId xmlns:a16="http://schemas.microsoft.com/office/drawing/2014/main" id="{5CD19820-6AF5-429F-8C57-B44383D46F00}"/>
                </a:ext>
              </a:extLst>
            </p:cNvPr>
            <p:cNvSpPr>
              <a:spLocks/>
            </p:cNvSpPr>
            <p:nvPr/>
          </p:nvSpPr>
          <p:spPr bwMode="auto">
            <a:xfrm>
              <a:off x="6140450" y="6615485"/>
              <a:ext cx="101600" cy="15875"/>
            </a:xfrm>
            <a:custGeom>
              <a:avLst/>
              <a:gdLst>
                <a:gd name="T0" fmla="*/ 108 w 113"/>
                <a:gd name="T1" fmla="*/ 0 h 18"/>
                <a:gd name="T2" fmla="*/ 88 w 113"/>
                <a:gd name="T3" fmla="*/ 2 h 18"/>
                <a:gd name="T4" fmla="*/ 8 w 113"/>
                <a:gd name="T5" fmla="*/ 10 h 18"/>
                <a:gd name="T6" fmla="*/ 12 w 113"/>
                <a:gd name="T7" fmla="*/ 11 h 18"/>
                <a:gd name="T8" fmla="*/ 13 w 113"/>
                <a:gd name="T9" fmla="*/ 11 h 18"/>
                <a:gd name="T10" fmla="*/ 12 w 113"/>
                <a:gd name="T11" fmla="*/ 11 h 18"/>
                <a:gd name="T12" fmla="*/ 12 w 113"/>
                <a:gd name="T13" fmla="*/ 12 h 18"/>
                <a:gd name="T14" fmla="*/ 9 w 113"/>
                <a:gd name="T15" fmla="*/ 12 h 18"/>
                <a:gd name="T16" fmla="*/ 11 w 113"/>
                <a:gd name="T17" fmla="*/ 13 h 18"/>
                <a:gd name="T18" fmla="*/ 11 w 113"/>
                <a:gd name="T19" fmla="*/ 13 h 18"/>
                <a:gd name="T20" fmla="*/ 2 w 113"/>
                <a:gd name="T21" fmla="*/ 17 h 18"/>
                <a:gd name="T22" fmla="*/ 0 w 113"/>
                <a:gd name="T23" fmla="*/ 18 h 18"/>
                <a:gd name="T24" fmla="*/ 113 w 113"/>
                <a:gd name="T25" fmla="*/ 6 h 18"/>
                <a:gd name="T26" fmla="*/ 113 w 113"/>
                <a:gd name="T27" fmla="*/ 6 h 18"/>
                <a:gd name="T28" fmla="*/ 109 w 113"/>
                <a:gd name="T29" fmla="*/ 3 h 18"/>
                <a:gd name="T30" fmla="*/ 111 w 113"/>
                <a:gd name="T31" fmla="*/ 3 h 18"/>
                <a:gd name="T32" fmla="*/ 112 w 113"/>
                <a:gd name="T33" fmla="*/ 3 h 18"/>
                <a:gd name="T34" fmla="*/ 108 w 113"/>
                <a:gd name="T35" fmla="*/ 1 h 18"/>
                <a:gd name="T36" fmla="*/ 110 w 113"/>
                <a:gd name="T37" fmla="*/ 1 h 18"/>
                <a:gd name="T38" fmla="*/ 111 w 113"/>
                <a:gd name="T39" fmla="*/ 1 h 18"/>
                <a:gd name="T40" fmla="*/ 108 w 113"/>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18">
                  <a:moveTo>
                    <a:pt x="108" y="0"/>
                  </a:moveTo>
                  <a:cubicBezTo>
                    <a:pt x="104" y="1"/>
                    <a:pt x="97" y="1"/>
                    <a:pt x="88" y="2"/>
                  </a:cubicBezTo>
                  <a:cubicBezTo>
                    <a:pt x="67" y="4"/>
                    <a:pt x="35" y="7"/>
                    <a:pt x="8" y="10"/>
                  </a:cubicBezTo>
                  <a:cubicBezTo>
                    <a:pt x="9" y="11"/>
                    <a:pt x="10" y="11"/>
                    <a:pt x="12" y="11"/>
                  </a:cubicBezTo>
                  <a:lnTo>
                    <a:pt x="13" y="11"/>
                  </a:lnTo>
                  <a:lnTo>
                    <a:pt x="12" y="11"/>
                  </a:lnTo>
                  <a:lnTo>
                    <a:pt x="12" y="12"/>
                  </a:lnTo>
                  <a:cubicBezTo>
                    <a:pt x="11" y="12"/>
                    <a:pt x="10" y="12"/>
                    <a:pt x="9" y="12"/>
                  </a:cubicBezTo>
                  <a:lnTo>
                    <a:pt x="11" y="13"/>
                  </a:lnTo>
                  <a:lnTo>
                    <a:pt x="11" y="13"/>
                  </a:lnTo>
                  <a:cubicBezTo>
                    <a:pt x="8" y="14"/>
                    <a:pt x="5" y="15"/>
                    <a:pt x="2" y="17"/>
                  </a:cubicBezTo>
                  <a:cubicBezTo>
                    <a:pt x="1" y="17"/>
                    <a:pt x="1" y="17"/>
                    <a:pt x="0" y="18"/>
                  </a:cubicBezTo>
                  <a:cubicBezTo>
                    <a:pt x="44" y="13"/>
                    <a:pt x="101" y="8"/>
                    <a:pt x="113" y="6"/>
                  </a:cubicBezTo>
                  <a:cubicBezTo>
                    <a:pt x="113" y="6"/>
                    <a:pt x="113" y="6"/>
                    <a:pt x="113" y="6"/>
                  </a:cubicBezTo>
                  <a:cubicBezTo>
                    <a:pt x="112" y="5"/>
                    <a:pt x="110" y="4"/>
                    <a:pt x="109" y="3"/>
                  </a:cubicBezTo>
                  <a:cubicBezTo>
                    <a:pt x="109" y="3"/>
                    <a:pt x="110" y="3"/>
                    <a:pt x="111" y="3"/>
                  </a:cubicBezTo>
                  <a:cubicBezTo>
                    <a:pt x="111" y="3"/>
                    <a:pt x="111" y="3"/>
                    <a:pt x="112" y="3"/>
                  </a:cubicBezTo>
                  <a:cubicBezTo>
                    <a:pt x="110" y="2"/>
                    <a:pt x="109" y="2"/>
                    <a:pt x="108" y="1"/>
                  </a:cubicBezTo>
                  <a:cubicBezTo>
                    <a:pt x="108" y="1"/>
                    <a:pt x="109" y="1"/>
                    <a:pt x="110" y="1"/>
                  </a:cubicBezTo>
                  <a:cubicBezTo>
                    <a:pt x="110" y="1"/>
                    <a:pt x="111" y="1"/>
                    <a:pt x="111" y="1"/>
                  </a:cubicBezTo>
                  <a:cubicBezTo>
                    <a:pt x="110" y="1"/>
                    <a:pt x="109" y="1"/>
                    <a:pt x="10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7" name="Freeform 4066">
              <a:extLst>
                <a:ext uri="{FF2B5EF4-FFF2-40B4-BE49-F238E27FC236}">
                  <a16:creationId xmlns:a16="http://schemas.microsoft.com/office/drawing/2014/main" id="{8A183848-A45C-41B4-99A4-60890BC63626}"/>
                </a:ext>
              </a:extLst>
            </p:cNvPr>
            <p:cNvSpPr>
              <a:spLocks/>
            </p:cNvSpPr>
            <p:nvPr/>
          </p:nvSpPr>
          <p:spPr bwMode="auto">
            <a:xfrm>
              <a:off x="6024563" y="6682160"/>
              <a:ext cx="15875" cy="6350"/>
            </a:xfrm>
            <a:custGeom>
              <a:avLst/>
              <a:gdLst>
                <a:gd name="T0" fmla="*/ 17 w 17"/>
                <a:gd name="T1" fmla="*/ 0 h 8"/>
                <a:gd name="T2" fmla="*/ 4 w 17"/>
                <a:gd name="T3" fmla="*/ 1 h 8"/>
                <a:gd name="T4" fmla="*/ 0 w 17"/>
                <a:gd name="T5" fmla="*/ 2 h 8"/>
                <a:gd name="T6" fmla="*/ 1 w 17"/>
                <a:gd name="T7" fmla="*/ 8 h 8"/>
                <a:gd name="T8" fmla="*/ 4 w 17"/>
                <a:gd name="T9" fmla="*/ 8 h 8"/>
                <a:gd name="T10" fmla="*/ 17 w 17"/>
                <a:gd name="T11" fmla="*/ 7 h 8"/>
                <a:gd name="T12" fmla="*/ 17 w 17"/>
                <a:gd name="T13" fmla="*/ 5 h 8"/>
                <a:gd name="T14" fmla="*/ 17 w 17"/>
                <a:gd name="T15" fmla="*/ 4 h 8"/>
                <a:gd name="T16" fmla="*/ 17 w 1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7" y="0"/>
                  </a:moveTo>
                  <a:lnTo>
                    <a:pt x="4" y="1"/>
                  </a:lnTo>
                  <a:lnTo>
                    <a:pt x="0" y="2"/>
                  </a:lnTo>
                  <a:lnTo>
                    <a:pt x="1" y="8"/>
                  </a:lnTo>
                  <a:lnTo>
                    <a:pt x="4" y="8"/>
                  </a:lnTo>
                  <a:lnTo>
                    <a:pt x="17" y="7"/>
                  </a:lnTo>
                  <a:cubicBezTo>
                    <a:pt x="17" y="6"/>
                    <a:pt x="17" y="6"/>
                    <a:pt x="17" y="5"/>
                  </a:cubicBezTo>
                  <a:lnTo>
                    <a:pt x="17" y="4"/>
                  </a:lnTo>
                  <a:cubicBezTo>
                    <a:pt x="17" y="2"/>
                    <a:pt x="17" y="1"/>
                    <a:pt x="1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8" name="Freeform 4067">
              <a:extLst>
                <a:ext uri="{FF2B5EF4-FFF2-40B4-BE49-F238E27FC236}">
                  <a16:creationId xmlns:a16="http://schemas.microsoft.com/office/drawing/2014/main" id="{83440969-7147-429A-9946-B6210AE6B2BA}"/>
                </a:ext>
              </a:extLst>
            </p:cNvPr>
            <p:cNvSpPr>
              <a:spLocks noEditPoints="1"/>
            </p:cNvSpPr>
            <p:nvPr/>
          </p:nvSpPr>
          <p:spPr bwMode="auto">
            <a:xfrm>
              <a:off x="6024563" y="6709147"/>
              <a:ext cx="261938" cy="26988"/>
            </a:xfrm>
            <a:custGeom>
              <a:avLst/>
              <a:gdLst>
                <a:gd name="T0" fmla="*/ 34 w 291"/>
                <a:gd name="T1" fmla="*/ 21 h 30"/>
                <a:gd name="T2" fmla="*/ 4 w 291"/>
                <a:gd name="T3" fmla="*/ 24 h 30"/>
                <a:gd name="T4" fmla="*/ 0 w 291"/>
                <a:gd name="T5" fmla="*/ 24 h 30"/>
                <a:gd name="T6" fmla="*/ 2 w 291"/>
                <a:gd name="T7" fmla="*/ 30 h 30"/>
                <a:gd name="T8" fmla="*/ 4 w 291"/>
                <a:gd name="T9" fmla="*/ 30 h 30"/>
                <a:gd name="T10" fmla="*/ 36 w 291"/>
                <a:gd name="T11" fmla="*/ 27 h 30"/>
                <a:gd name="T12" fmla="*/ 34 w 291"/>
                <a:gd name="T13" fmla="*/ 21 h 30"/>
                <a:gd name="T14" fmla="*/ 229 w 291"/>
                <a:gd name="T15" fmla="*/ 2 h 30"/>
                <a:gd name="T16" fmla="*/ 108 w 291"/>
                <a:gd name="T17" fmla="*/ 14 h 30"/>
                <a:gd name="T18" fmla="*/ 107 w 291"/>
                <a:gd name="T19" fmla="*/ 20 h 30"/>
                <a:gd name="T20" fmla="*/ 232 w 291"/>
                <a:gd name="T21" fmla="*/ 8 h 30"/>
                <a:gd name="T22" fmla="*/ 229 w 291"/>
                <a:gd name="T23" fmla="*/ 7 h 30"/>
                <a:gd name="T24" fmla="*/ 229 w 291"/>
                <a:gd name="T25" fmla="*/ 7 h 30"/>
                <a:gd name="T26" fmla="*/ 229 w 291"/>
                <a:gd name="T27" fmla="*/ 2 h 30"/>
                <a:gd name="T28" fmla="*/ 245 w 291"/>
                <a:gd name="T29" fmla="*/ 0 h 30"/>
                <a:gd name="T30" fmla="*/ 243 w 291"/>
                <a:gd name="T31" fmla="*/ 1 h 30"/>
                <a:gd name="T32" fmla="*/ 230 w 291"/>
                <a:gd name="T33" fmla="*/ 2 h 30"/>
                <a:gd name="T34" fmla="*/ 232 w 291"/>
                <a:gd name="T35" fmla="*/ 8 h 30"/>
                <a:gd name="T36" fmla="*/ 243 w 291"/>
                <a:gd name="T37" fmla="*/ 7 h 30"/>
                <a:gd name="T38" fmla="*/ 245 w 291"/>
                <a:gd name="T39" fmla="*/ 7 h 30"/>
                <a:gd name="T40" fmla="*/ 249 w 291"/>
                <a:gd name="T41" fmla="*/ 8 h 30"/>
                <a:gd name="T42" fmla="*/ 289 w 291"/>
                <a:gd name="T43" fmla="*/ 12 h 30"/>
                <a:gd name="T44" fmla="*/ 291 w 291"/>
                <a:gd name="T45" fmla="*/ 5 h 30"/>
                <a:gd name="T46" fmla="*/ 249 w 291"/>
                <a:gd name="T47" fmla="*/ 1 h 30"/>
                <a:gd name="T48" fmla="*/ 245 w 291"/>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1" h="30">
                  <a:moveTo>
                    <a:pt x="34" y="21"/>
                  </a:moveTo>
                  <a:lnTo>
                    <a:pt x="4" y="24"/>
                  </a:lnTo>
                  <a:lnTo>
                    <a:pt x="0" y="24"/>
                  </a:lnTo>
                  <a:cubicBezTo>
                    <a:pt x="1" y="26"/>
                    <a:pt x="2" y="28"/>
                    <a:pt x="2" y="30"/>
                  </a:cubicBezTo>
                  <a:lnTo>
                    <a:pt x="4" y="30"/>
                  </a:lnTo>
                  <a:lnTo>
                    <a:pt x="36" y="27"/>
                  </a:lnTo>
                  <a:cubicBezTo>
                    <a:pt x="35" y="25"/>
                    <a:pt x="35" y="23"/>
                    <a:pt x="34" y="21"/>
                  </a:cubicBezTo>
                  <a:close/>
                  <a:moveTo>
                    <a:pt x="229" y="2"/>
                  </a:moveTo>
                  <a:lnTo>
                    <a:pt x="108" y="14"/>
                  </a:lnTo>
                  <a:cubicBezTo>
                    <a:pt x="107" y="16"/>
                    <a:pt x="107" y="18"/>
                    <a:pt x="107" y="20"/>
                  </a:cubicBezTo>
                  <a:lnTo>
                    <a:pt x="232" y="8"/>
                  </a:lnTo>
                  <a:cubicBezTo>
                    <a:pt x="231" y="8"/>
                    <a:pt x="230" y="7"/>
                    <a:pt x="229" y="7"/>
                  </a:cubicBezTo>
                  <a:lnTo>
                    <a:pt x="229" y="7"/>
                  </a:lnTo>
                  <a:cubicBezTo>
                    <a:pt x="229" y="5"/>
                    <a:pt x="229" y="4"/>
                    <a:pt x="229" y="2"/>
                  </a:cubicBezTo>
                  <a:close/>
                  <a:moveTo>
                    <a:pt x="245" y="0"/>
                  </a:moveTo>
                  <a:lnTo>
                    <a:pt x="243" y="1"/>
                  </a:lnTo>
                  <a:lnTo>
                    <a:pt x="230" y="2"/>
                  </a:lnTo>
                  <a:cubicBezTo>
                    <a:pt x="231" y="4"/>
                    <a:pt x="232" y="6"/>
                    <a:pt x="232" y="8"/>
                  </a:cubicBezTo>
                  <a:lnTo>
                    <a:pt x="243" y="7"/>
                  </a:lnTo>
                  <a:lnTo>
                    <a:pt x="245" y="7"/>
                  </a:lnTo>
                  <a:lnTo>
                    <a:pt x="249" y="8"/>
                  </a:lnTo>
                  <a:lnTo>
                    <a:pt x="289" y="12"/>
                  </a:lnTo>
                  <a:cubicBezTo>
                    <a:pt x="289" y="10"/>
                    <a:pt x="290" y="8"/>
                    <a:pt x="291" y="5"/>
                  </a:cubicBezTo>
                  <a:lnTo>
                    <a:pt x="249" y="1"/>
                  </a:lnTo>
                  <a:lnTo>
                    <a:pt x="245"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39" name="Freeform 4068">
              <a:extLst>
                <a:ext uri="{FF2B5EF4-FFF2-40B4-BE49-F238E27FC236}">
                  <a16:creationId xmlns:a16="http://schemas.microsoft.com/office/drawing/2014/main" id="{CF9704CA-94F1-445D-9642-E565579E12BD}"/>
                </a:ext>
              </a:extLst>
            </p:cNvPr>
            <p:cNvSpPr>
              <a:spLocks noEditPoints="1"/>
            </p:cNvSpPr>
            <p:nvPr/>
          </p:nvSpPr>
          <p:spPr bwMode="auto">
            <a:xfrm>
              <a:off x="6040438" y="6756772"/>
              <a:ext cx="201613" cy="23813"/>
            </a:xfrm>
            <a:custGeom>
              <a:avLst/>
              <a:gdLst>
                <a:gd name="T0" fmla="*/ 25 w 224"/>
                <a:gd name="T1" fmla="*/ 17 h 26"/>
                <a:gd name="T2" fmla="*/ 0 w 224"/>
                <a:gd name="T3" fmla="*/ 19 h 26"/>
                <a:gd name="T4" fmla="*/ 1 w 224"/>
                <a:gd name="T5" fmla="*/ 25 h 26"/>
                <a:gd name="T6" fmla="*/ 1 w 224"/>
                <a:gd name="T7" fmla="*/ 26 h 26"/>
                <a:gd name="T8" fmla="*/ 27 w 224"/>
                <a:gd name="T9" fmla="*/ 24 h 26"/>
                <a:gd name="T10" fmla="*/ 26 w 224"/>
                <a:gd name="T11" fmla="*/ 20 h 26"/>
                <a:gd name="T12" fmla="*/ 25 w 224"/>
                <a:gd name="T13" fmla="*/ 17 h 26"/>
                <a:gd name="T14" fmla="*/ 94 w 224"/>
                <a:gd name="T15" fmla="*/ 11 h 26"/>
                <a:gd name="T16" fmla="*/ 53 w 224"/>
                <a:gd name="T17" fmla="*/ 15 h 26"/>
                <a:gd name="T18" fmla="*/ 53 w 224"/>
                <a:gd name="T19" fmla="*/ 15 h 26"/>
                <a:gd name="T20" fmla="*/ 51 w 224"/>
                <a:gd name="T21" fmla="*/ 17 h 26"/>
                <a:gd name="T22" fmla="*/ 46 w 224"/>
                <a:gd name="T23" fmla="*/ 22 h 26"/>
                <a:gd name="T24" fmla="*/ 47 w 224"/>
                <a:gd name="T25" fmla="*/ 22 h 26"/>
                <a:gd name="T26" fmla="*/ 53 w 224"/>
                <a:gd name="T27" fmla="*/ 21 h 26"/>
                <a:gd name="T28" fmla="*/ 86 w 224"/>
                <a:gd name="T29" fmla="*/ 18 h 26"/>
                <a:gd name="T30" fmla="*/ 94 w 224"/>
                <a:gd name="T31" fmla="*/ 11 h 26"/>
                <a:gd name="T32" fmla="*/ 224 w 224"/>
                <a:gd name="T33" fmla="*/ 0 h 26"/>
                <a:gd name="T34" fmla="*/ 224 w 224"/>
                <a:gd name="T35" fmla="*/ 0 h 26"/>
                <a:gd name="T36" fmla="*/ 107 w 224"/>
                <a:gd name="T37" fmla="*/ 10 h 26"/>
                <a:gd name="T38" fmla="*/ 107 w 224"/>
                <a:gd name="T39" fmla="*/ 11 h 26"/>
                <a:gd name="T40" fmla="*/ 105 w 224"/>
                <a:gd name="T41" fmla="*/ 13 h 26"/>
                <a:gd name="T42" fmla="*/ 103 w 224"/>
                <a:gd name="T43" fmla="*/ 16 h 26"/>
                <a:gd name="T44" fmla="*/ 103 w 224"/>
                <a:gd name="T45" fmla="*/ 17 h 26"/>
                <a:gd name="T46" fmla="*/ 224 w 224"/>
                <a:gd name="T47" fmla="*/ 7 h 26"/>
                <a:gd name="T48" fmla="*/ 224 w 224"/>
                <a:gd name="T49" fmla="*/ 6 h 26"/>
                <a:gd name="T50" fmla="*/ 224 w 224"/>
                <a:gd name="T5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4" h="26">
                  <a:moveTo>
                    <a:pt x="25" y="17"/>
                  </a:moveTo>
                  <a:lnTo>
                    <a:pt x="0" y="19"/>
                  </a:lnTo>
                  <a:cubicBezTo>
                    <a:pt x="0" y="21"/>
                    <a:pt x="0" y="23"/>
                    <a:pt x="1" y="25"/>
                  </a:cubicBezTo>
                  <a:cubicBezTo>
                    <a:pt x="1" y="26"/>
                    <a:pt x="1" y="26"/>
                    <a:pt x="1" y="26"/>
                  </a:cubicBezTo>
                  <a:lnTo>
                    <a:pt x="27" y="24"/>
                  </a:lnTo>
                  <a:cubicBezTo>
                    <a:pt x="27" y="23"/>
                    <a:pt x="26" y="21"/>
                    <a:pt x="26" y="20"/>
                  </a:cubicBezTo>
                  <a:cubicBezTo>
                    <a:pt x="25" y="19"/>
                    <a:pt x="25" y="18"/>
                    <a:pt x="25" y="17"/>
                  </a:cubicBezTo>
                  <a:close/>
                  <a:moveTo>
                    <a:pt x="94" y="11"/>
                  </a:moveTo>
                  <a:lnTo>
                    <a:pt x="53" y="15"/>
                  </a:lnTo>
                  <a:lnTo>
                    <a:pt x="53" y="15"/>
                  </a:lnTo>
                  <a:cubicBezTo>
                    <a:pt x="52" y="16"/>
                    <a:pt x="51" y="16"/>
                    <a:pt x="51" y="17"/>
                  </a:cubicBezTo>
                  <a:cubicBezTo>
                    <a:pt x="49" y="18"/>
                    <a:pt x="48" y="20"/>
                    <a:pt x="46" y="22"/>
                  </a:cubicBezTo>
                  <a:lnTo>
                    <a:pt x="47" y="22"/>
                  </a:lnTo>
                  <a:lnTo>
                    <a:pt x="53" y="21"/>
                  </a:lnTo>
                  <a:lnTo>
                    <a:pt x="86" y="18"/>
                  </a:lnTo>
                  <a:cubicBezTo>
                    <a:pt x="89" y="16"/>
                    <a:pt x="92" y="14"/>
                    <a:pt x="94" y="11"/>
                  </a:cubicBezTo>
                  <a:close/>
                  <a:moveTo>
                    <a:pt x="224" y="0"/>
                  </a:moveTo>
                  <a:lnTo>
                    <a:pt x="224" y="0"/>
                  </a:lnTo>
                  <a:lnTo>
                    <a:pt x="107" y="10"/>
                  </a:lnTo>
                  <a:cubicBezTo>
                    <a:pt x="107" y="10"/>
                    <a:pt x="107" y="11"/>
                    <a:pt x="107" y="11"/>
                  </a:cubicBezTo>
                  <a:cubicBezTo>
                    <a:pt x="106" y="12"/>
                    <a:pt x="105" y="13"/>
                    <a:pt x="105" y="13"/>
                  </a:cubicBezTo>
                  <a:cubicBezTo>
                    <a:pt x="103" y="14"/>
                    <a:pt x="103" y="14"/>
                    <a:pt x="103" y="16"/>
                  </a:cubicBezTo>
                  <a:cubicBezTo>
                    <a:pt x="103" y="16"/>
                    <a:pt x="103" y="17"/>
                    <a:pt x="103" y="17"/>
                  </a:cubicBezTo>
                  <a:lnTo>
                    <a:pt x="224" y="7"/>
                  </a:lnTo>
                  <a:lnTo>
                    <a:pt x="224" y="6"/>
                  </a:lnTo>
                  <a:lnTo>
                    <a:pt x="22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0" name="Freeform 4069">
              <a:extLst>
                <a:ext uri="{FF2B5EF4-FFF2-40B4-BE49-F238E27FC236}">
                  <a16:creationId xmlns:a16="http://schemas.microsoft.com/office/drawing/2014/main" id="{E3583512-E98A-4851-BD6D-52A7A2D97037}"/>
                </a:ext>
              </a:extLst>
            </p:cNvPr>
            <p:cNvSpPr>
              <a:spLocks noEditPoints="1"/>
            </p:cNvSpPr>
            <p:nvPr/>
          </p:nvSpPr>
          <p:spPr bwMode="auto">
            <a:xfrm>
              <a:off x="5854700" y="6804397"/>
              <a:ext cx="412750" cy="31750"/>
            </a:xfrm>
            <a:custGeom>
              <a:avLst/>
              <a:gdLst>
                <a:gd name="T0" fmla="*/ 155 w 459"/>
                <a:gd name="T1" fmla="*/ 21 h 36"/>
                <a:gd name="T2" fmla="*/ 113 w 459"/>
                <a:gd name="T3" fmla="*/ 23 h 36"/>
                <a:gd name="T4" fmla="*/ 73 w 459"/>
                <a:gd name="T5" fmla="*/ 25 h 36"/>
                <a:gd name="T6" fmla="*/ 36 w 459"/>
                <a:gd name="T7" fmla="*/ 28 h 36"/>
                <a:gd name="T8" fmla="*/ 0 w 459"/>
                <a:gd name="T9" fmla="*/ 30 h 36"/>
                <a:gd name="T10" fmla="*/ 0 w 459"/>
                <a:gd name="T11" fmla="*/ 30 h 36"/>
                <a:gd name="T12" fmla="*/ 29 w 459"/>
                <a:gd name="T13" fmla="*/ 35 h 36"/>
                <a:gd name="T14" fmla="*/ 67 w 459"/>
                <a:gd name="T15" fmla="*/ 32 h 36"/>
                <a:gd name="T16" fmla="*/ 106 w 459"/>
                <a:gd name="T17" fmla="*/ 30 h 36"/>
                <a:gd name="T18" fmla="*/ 148 w 459"/>
                <a:gd name="T19" fmla="*/ 28 h 36"/>
                <a:gd name="T20" fmla="*/ 173 w 459"/>
                <a:gd name="T21" fmla="*/ 27 h 36"/>
                <a:gd name="T22" fmla="*/ 173 w 459"/>
                <a:gd name="T23" fmla="*/ 20 h 36"/>
                <a:gd name="T24" fmla="*/ 204 w 459"/>
                <a:gd name="T25" fmla="*/ 18 h 36"/>
                <a:gd name="T26" fmla="*/ 207 w 459"/>
                <a:gd name="T27" fmla="*/ 20 h 36"/>
                <a:gd name="T28" fmla="*/ 212 w 459"/>
                <a:gd name="T29" fmla="*/ 23 h 36"/>
                <a:gd name="T30" fmla="*/ 213 w 459"/>
                <a:gd name="T31" fmla="*/ 17 h 36"/>
                <a:gd name="T32" fmla="*/ 214 w 459"/>
                <a:gd name="T33" fmla="*/ 17 h 36"/>
                <a:gd name="T34" fmla="*/ 216 w 459"/>
                <a:gd name="T35" fmla="*/ 19 h 36"/>
                <a:gd name="T36" fmla="*/ 220 w 459"/>
                <a:gd name="T37" fmla="*/ 22 h 36"/>
                <a:gd name="T38" fmla="*/ 230 w 459"/>
                <a:gd name="T39" fmla="*/ 22 h 36"/>
                <a:gd name="T40" fmla="*/ 231 w 459"/>
                <a:gd name="T41" fmla="*/ 22 h 36"/>
                <a:gd name="T42" fmla="*/ 237 w 459"/>
                <a:gd name="T43" fmla="*/ 21 h 36"/>
                <a:gd name="T44" fmla="*/ 242 w 459"/>
                <a:gd name="T45" fmla="*/ 16 h 36"/>
                <a:gd name="T46" fmla="*/ 433 w 459"/>
                <a:gd name="T47" fmla="*/ 0 h 36"/>
                <a:gd name="T48" fmla="*/ 299 w 459"/>
                <a:gd name="T49" fmla="*/ 11 h 36"/>
                <a:gd name="T50" fmla="*/ 298 w 459"/>
                <a:gd name="T51" fmla="*/ 16 h 36"/>
                <a:gd name="T52" fmla="*/ 431 w 459"/>
                <a:gd name="T53" fmla="*/ 7 h 36"/>
                <a:gd name="T54" fmla="*/ 434 w 459"/>
                <a:gd name="T55" fmla="*/ 7 h 36"/>
                <a:gd name="T56" fmla="*/ 433 w 459"/>
                <a:gd name="T57" fmla="*/ 4 h 36"/>
                <a:gd name="T58" fmla="*/ 440 w 459"/>
                <a:gd name="T59" fmla="*/ 5 h 36"/>
                <a:gd name="T60" fmla="*/ 447 w 459"/>
                <a:gd name="T61" fmla="*/ 5 h 36"/>
                <a:gd name="T62" fmla="*/ 454 w 459"/>
                <a:gd name="T63" fmla="*/ 3 h 36"/>
                <a:gd name="T64" fmla="*/ 459 w 459"/>
                <a:gd name="T65" fmla="*/ 3 h 36"/>
                <a:gd name="T66" fmla="*/ 433 w 459"/>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9" h="36">
                  <a:moveTo>
                    <a:pt x="173" y="20"/>
                  </a:moveTo>
                  <a:lnTo>
                    <a:pt x="155" y="21"/>
                  </a:lnTo>
                  <a:lnTo>
                    <a:pt x="148" y="21"/>
                  </a:lnTo>
                  <a:lnTo>
                    <a:pt x="113" y="23"/>
                  </a:lnTo>
                  <a:lnTo>
                    <a:pt x="106" y="24"/>
                  </a:lnTo>
                  <a:lnTo>
                    <a:pt x="73" y="25"/>
                  </a:lnTo>
                  <a:lnTo>
                    <a:pt x="67" y="26"/>
                  </a:lnTo>
                  <a:lnTo>
                    <a:pt x="36" y="28"/>
                  </a:lnTo>
                  <a:lnTo>
                    <a:pt x="29" y="28"/>
                  </a:lnTo>
                  <a:lnTo>
                    <a:pt x="0" y="30"/>
                  </a:lnTo>
                  <a:lnTo>
                    <a:pt x="0" y="30"/>
                  </a:lnTo>
                  <a:cubicBezTo>
                    <a:pt x="0" y="30"/>
                    <a:pt x="0" y="30"/>
                    <a:pt x="0" y="30"/>
                  </a:cubicBezTo>
                  <a:cubicBezTo>
                    <a:pt x="1" y="32"/>
                    <a:pt x="2" y="34"/>
                    <a:pt x="3" y="36"/>
                  </a:cubicBezTo>
                  <a:lnTo>
                    <a:pt x="29" y="35"/>
                  </a:lnTo>
                  <a:lnTo>
                    <a:pt x="36" y="34"/>
                  </a:lnTo>
                  <a:lnTo>
                    <a:pt x="67" y="32"/>
                  </a:lnTo>
                  <a:lnTo>
                    <a:pt x="73" y="32"/>
                  </a:lnTo>
                  <a:lnTo>
                    <a:pt x="106" y="30"/>
                  </a:lnTo>
                  <a:lnTo>
                    <a:pt x="113" y="30"/>
                  </a:lnTo>
                  <a:lnTo>
                    <a:pt x="148" y="28"/>
                  </a:lnTo>
                  <a:lnTo>
                    <a:pt x="155" y="28"/>
                  </a:lnTo>
                  <a:lnTo>
                    <a:pt x="173" y="27"/>
                  </a:lnTo>
                  <a:cubicBezTo>
                    <a:pt x="173" y="25"/>
                    <a:pt x="173" y="24"/>
                    <a:pt x="173" y="22"/>
                  </a:cubicBezTo>
                  <a:cubicBezTo>
                    <a:pt x="172" y="22"/>
                    <a:pt x="173" y="21"/>
                    <a:pt x="173" y="20"/>
                  </a:cubicBezTo>
                  <a:close/>
                  <a:moveTo>
                    <a:pt x="213" y="17"/>
                  </a:moveTo>
                  <a:lnTo>
                    <a:pt x="204" y="18"/>
                  </a:lnTo>
                  <a:cubicBezTo>
                    <a:pt x="204" y="18"/>
                    <a:pt x="204" y="18"/>
                    <a:pt x="204" y="18"/>
                  </a:cubicBezTo>
                  <a:cubicBezTo>
                    <a:pt x="205" y="19"/>
                    <a:pt x="206" y="19"/>
                    <a:pt x="207" y="20"/>
                  </a:cubicBezTo>
                  <a:cubicBezTo>
                    <a:pt x="209" y="21"/>
                    <a:pt x="209" y="22"/>
                    <a:pt x="211" y="22"/>
                  </a:cubicBezTo>
                  <a:cubicBezTo>
                    <a:pt x="211" y="23"/>
                    <a:pt x="211" y="23"/>
                    <a:pt x="212" y="23"/>
                  </a:cubicBezTo>
                  <a:cubicBezTo>
                    <a:pt x="213" y="23"/>
                    <a:pt x="213" y="22"/>
                    <a:pt x="213" y="21"/>
                  </a:cubicBezTo>
                  <a:cubicBezTo>
                    <a:pt x="214" y="20"/>
                    <a:pt x="213" y="18"/>
                    <a:pt x="213" y="17"/>
                  </a:cubicBezTo>
                  <a:close/>
                  <a:moveTo>
                    <a:pt x="243" y="15"/>
                  </a:moveTo>
                  <a:lnTo>
                    <a:pt x="214" y="17"/>
                  </a:lnTo>
                  <a:cubicBezTo>
                    <a:pt x="215" y="17"/>
                    <a:pt x="215" y="17"/>
                    <a:pt x="215" y="17"/>
                  </a:cubicBezTo>
                  <a:cubicBezTo>
                    <a:pt x="215" y="18"/>
                    <a:pt x="216" y="19"/>
                    <a:pt x="216" y="19"/>
                  </a:cubicBezTo>
                  <a:cubicBezTo>
                    <a:pt x="214" y="20"/>
                    <a:pt x="215" y="20"/>
                    <a:pt x="217" y="21"/>
                  </a:cubicBezTo>
                  <a:cubicBezTo>
                    <a:pt x="218" y="21"/>
                    <a:pt x="219" y="22"/>
                    <a:pt x="220" y="22"/>
                  </a:cubicBezTo>
                  <a:cubicBezTo>
                    <a:pt x="220" y="22"/>
                    <a:pt x="221" y="23"/>
                    <a:pt x="221" y="23"/>
                  </a:cubicBezTo>
                  <a:lnTo>
                    <a:pt x="230" y="22"/>
                  </a:lnTo>
                  <a:lnTo>
                    <a:pt x="230" y="22"/>
                  </a:lnTo>
                  <a:cubicBezTo>
                    <a:pt x="231" y="22"/>
                    <a:pt x="231" y="22"/>
                    <a:pt x="231" y="22"/>
                  </a:cubicBezTo>
                  <a:lnTo>
                    <a:pt x="236" y="22"/>
                  </a:lnTo>
                  <a:cubicBezTo>
                    <a:pt x="236" y="22"/>
                    <a:pt x="237" y="21"/>
                    <a:pt x="237" y="21"/>
                  </a:cubicBezTo>
                  <a:cubicBezTo>
                    <a:pt x="239" y="20"/>
                    <a:pt x="238" y="18"/>
                    <a:pt x="238" y="18"/>
                  </a:cubicBezTo>
                  <a:cubicBezTo>
                    <a:pt x="239" y="18"/>
                    <a:pt x="241" y="18"/>
                    <a:pt x="242" y="16"/>
                  </a:cubicBezTo>
                  <a:cubicBezTo>
                    <a:pt x="243" y="16"/>
                    <a:pt x="243" y="15"/>
                    <a:pt x="243" y="15"/>
                  </a:cubicBezTo>
                  <a:close/>
                  <a:moveTo>
                    <a:pt x="433" y="0"/>
                  </a:moveTo>
                  <a:lnTo>
                    <a:pt x="431" y="0"/>
                  </a:lnTo>
                  <a:lnTo>
                    <a:pt x="299" y="11"/>
                  </a:lnTo>
                  <a:cubicBezTo>
                    <a:pt x="299" y="12"/>
                    <a:pt x="298" y="13"/>
                    <a:pt x="298" y="14"/>
                  </a:cubicBezTo>
                  <a:lnTo>
                    <a:pt x="298" y="16"/>
                  </a:lnTo>
                  <a:cubicBezTo>
                    <a:pt x="297" y="16"/>
                    <a:pt x="297" y="17"/>
                    <a:pt x="296" y="17"/>
                  </a:cubicBezTo>
                  <a:lnTo>
                    <a:pt x="431" y="7"/>
                  </a:lnTo>
                  <a:lnTo>
                    <a:pt x="433" y="7"/>
                  </a:lnTo>
                  <a:lnTo>
                    <a:pt x="434" y="7"/>
                  </a:lnTo>
                  <a:cubicBezTo>
                    <a:pt x="434" y="7"/>
                    <a:pt x="434" y="6"/>
                    <a:pt x="434" y="6"/>
                  </a:cubicBezTo>
                  <a:lnTo>
                    <a:pt x="433" y="4"/>
                  </a:lnTo>
                  <a:lnTo>
                    <a:pt x="434" y="5"/>
                  </a:lnTo>
                  <a:cubicBezTo>
                    <a:pt x="436" y="5"/>
                    <a:pt x="438" y="5"/>
                    <a:pt x="440" y="5"/>
                  </a:cubicBezTo>
                  <a:cubicBezTo>
                    <a:pt x="441" y="5"/>
                    <a:pt x="442" y="5"/>
                    <a:pt x="443" y="5"/>
                  </a:cubicBezTo>
                  <a:cubicBezTo>
                    <a:pt x="444" y="5"/>
                    <a:pt x="446" y="5"/>
                    <a:pt x="447" y="5"/>
                  </a:cubicBezTo>
                  <a:cubicBezTo>
                    <a:pt x="448" y="5"/>
                    <a:pt x="448" y="5"/>
                    <a:pt x="448" y="5"/>
                  </a:cubicBezTo>
                  <a:cubicBezTo>
                    <a:pt x="450" y="5"/>
                    <a:pt x="452" y="5"/>
                    <a:pt x="454" y="3"/>
                  </a:cubicBezTo>
                  <a:cubicBezTo>
                    <a:pt x="455" y="3"/>
                    <a:pt x="455" y="3"/>
                    <a:pt x="455" y="3"/>
                  </a:cubicBezTo>
                  <a:cubicBezTo>
                    <a:pt x="456" y="3"/>
                    <a:pt x="457" y="3"/>
                    <a:pt x="459" y="3"/>
                  </a:cubicBezTo>
                  <a:lnTo>
                    <a:pt x="437" y="1"/>
                  </a:lnTo>
                  <a:lnTo>
                    <a:pt x="433"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1" name="Freeform 4070">
              <a:extLst>
                <a:ext uri="{FF2B5EF4-FFF2-40B4-BE49-F238E27FC236}">
                  <a16:creationId xmlns:a16="http://schemas.microsoft.com/office/drawing/2014/main" id="{9BAC10C5-CD4A-40EF-9865-96EDC4048441}"/>
                </a:ext>
              </a:extLst>
            </p:cNvPr>
            <p:cNvSpPr>
              <a:spLocks/>
            </p:cNvSpPr>
            <p:nvPr/>
          </p:nvSpPr>
          <p:spPr bwMode="auto">
            <a:xfrm>
              <a:off x="6096000" y="6852022"/>
              <a:ext cx="165100" cy="12700"/>
            </a:xfrm>
            <a:custGeom>
              <a:avLst/>
              <a:gdLst>
                <a:gd name="T0" fmla="*/ 164 w 183"/>
                <a:gd name="T1" fmla="*/ 0 h 15"/>
                <a:gd name="T2" fmla="*/ 162 w 183"/>
                <a:gd name="T3" fmla="*/ 0 h 15"/>
                <a:gd name="T4" fmla="*/ 2 w 183"/>
                <a:gd name="T5" fmla="*/ 9 h 15"/>
                <a:gd name="T6" fmla="*/ 1 w 183"/>
                <a:gd name="T7" fmla="*/ 13 h 15"/>
                <a:gd name="T8" fmla="*/ 0 w 183"/>
                <a:gd name="T9" fmla="*/ 15 h 15"/>
                <a:gd name="T10" fmla="*/ 162 w 183"/>
                <a:gd name="T11" fmla="*/ 6 h 15"/>
                <a:gd name="T12" fmla="*/ 164 w 183"/>
                <a:gd name="T13" fmla="*/ 6 h 15"/>
                <a:gd name="T14" fmla="*/ 168 w 183"/>
                <a:gd name="T15" fmla="*/ 7 h 15"/>
                <a:gd name="T16" fmla="*/ 183 w 183"/>
                <a:gd name="T17" fmla="*/ 8 h 15"/>
                <a:gd name="T18" fmla="*/ 182 w 183"/>
                <a:gd name="T19" fmla="*/ 6 h 15"/>
                <a:gd name="T20" fmla="*/ 181 w 183"/>
                <a:gd name="T21" fmla="*/ 3 h 15"/>
                <a:gd name="T22" fmla="*/ 181 w 183"/>
                <a:gd name="T23" fmla="*/ 1 h 15"/>
                <a:gd name="T24" fmla="*/ 168 w 183"/>
                <a:gd name="T25" fmla="*/ 0 h 15"/>
                <a:gd name="T26" fmla="*/ 164 w 183"/>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5">
                  <a:moveTo>
                    <a:pt x="164" y="0"/>
                  </a:moveTo>
                  <a:lnTo>
                    <a:pt x="162" y="0"/>
                  </a:lnTo>
                  <a:lnTo>
                    <a:pt x="2" y="9"/>
                  </a:lnTo>
                  <a:cubicBezTo>
                    <a:pt x="2" y="10"/>
                    <a:pt x="2" y="11"/>
                    <a:pt x="1" y="13"/>
                  </a:cubicBezTo>
                  <a:cubicBezTo>
                    <a:pt x="1" y="14"/>
                    <a:pt x="1" y="14"/>
                    <a:pt x="0" y="15"/>
                  </a:cubicBezTo>
                  <a:lnTo>
                    <a:pt x="162" y="6"/>
                  </a:lnTo>
                  <a:lnTo>
                    <a:pt x="164" y="6"/>
                  </a:lnTo>
                  <a:lnTo>
                    <a:pt x="168" y="7"/>
                  </a:lnTo>
                  <a:lnTo>
                    <a:pt x="183" y="8"/>
                  </a:lnTo>
                  <a:cubicBezTo>
                    <a:pt x="182" y="7"/>
                    <a:pt x="182" y="7"/>
                    <a:pt x="182" y="6"/>
                  </a:cubicBezTo>
                  <a:cubicBezTo>
                    <a:pt x="181" y="5"/>
                    <a:pt x="181" y="4"/>
                    <a:pt x="181" y="3"/>
                  </a:cubicBezTo>
                  <a:cubicBezTo>
                    <a:pt x="181" y="2"/>
                    <a:pt x="181" y="2"/>
                    <a:pt x="181" y="1"/>
                  </a:cubicBezTo>
                  <a:lnTo>
                    <a:pt x="168" y="0"/>
                  </a:lnTo>
                  <a:lnTo>
                    <a:pt x="16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2" name="Freeform 4071">
              <a:extLst>
                <a:ext uri="{FF2B5EF4-FFF2-40B4-BE49-F238E27FC236}">
                  <a16:creationId xmlns:a16="http://schemas.microsoft.com/office/drawing/2014/main" id="{15D66EA5-BFF5-451D-A7CB-991A166DE86B}"/>
                </a:ext>
              </a:extLst>
            </p:cNvPr>
            <p:cNvSpPr>
              <a:spLocks/>
            </p:cNvSpPr>
            <p:nvPr/>
          </p:nvSpPr>
          <p:spPr bwMode="auto">
            <a:xfrm>
              <a:off x="6075363" y="6896472"/>
              <a:ext cx="201613" cy="15875"/>
            </a:xfrm>
            <a:custGeom>
              <a:avLst/>
              <a:gdLst>
                <a:gd name="T0" fmla="*/ 188 w 224"/>
                <a:gd name="T1" fmla="*/ 0 h 17"/>
                <a:gd name="T2" fmla="*/ 186 w 224"/>
                <a:gd name="T3" fmla="*/ 0 h 17"/>
                <a:gd name="T4" fmla="*/ 15 w 224"/>
                <a:gd name="T5" fmla="*/ 9 h 17"/>
                <a:gd name="T6" fmla="*/ 9 w 224"/>
                <a:gd name="T7" fmla="*/ 10 h 17"/>
                <a:gd name="T8" fmla="*/ 3 w 224"/>
                <a:gd name="T9" fmla="*/ 10 h 17"/>
                <a:gd name="T10" fmla="*/ 1 w 224"/>
                <a:gd name="T11" fmla="*/ 16 h 17"/>
                <a:gd name="T12" fmla="*/ 0 w 224"/>
                <a:gd name="T13" fmla="*/ 17 h 17"/>
                <a:gd name="T14" fmla="*/ 9 w 224"/>
                <a:gd name="T15" fmla="*/ 16 h 17"/>
                <a:gd name="T16" fmla="*/ 15 w 224"/>
                <a:gd name="T17" fmla="*/ 16 h 17"/>
                <a:gd name="T18" fmla="*/ 186 w 224"/>
                <a:gd name="T19" fmla="*/ 7 h 17"/>
                <a:gd name="T20" fmla="*/ 188 w 224"/>
                <a:gd name="T21" fmla="*/ 6 h 17"/>
                <a:gd name="T22" fmla="*/ 192 w 224"/>
                <a:gd name="T23" fmla="*/ 7 h 17"/>
                <a:gd name="T24" fmla="*/ 224 w 224"/>
                <a:gd name="T25" fmla="*/ 9 h 17"/>
                <a:gd name="T26" fmla="*/ 223 w 224"/>
                <a:gd name="T27" fmla="*/ 8 h 17"/>
                <a:gd name="T28" fmla="*/ 221 w 224"/>
                <a:gd name="T29" fmla="*/ 3 h 17"/>
                <a:gd name="T30" fmla="*/ 220 w 224"/>
                <a:gd name="T31" fmla="*/ 2 h 17"/>
                <a:gd name="T32" fmla="*/ 192 w 224"/>
                <a:gd name="T33" fmla="*/ 0 h 17"/>
                <a:gd name="T34" fmla="*/ 188 w 224"/>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17">
                  <a:moveTo>
                    <a:pt x="188" y="0"/>
                  </a:moveTo>
                  <a:lnTo>
                    <a:pt x="186" y="0"/>
                  </a:lnTo>
                  <a:lnTo>
                    <a:pt x="15" y="9"/>
                  </a:lnTo>
                  <a:lnTo>
                    <a:pt x="9" y="10"/>
                  </a:lnTo>
                  <a:lnTo>
                    <a:pt x="3" y="10"/>
                  </a:lnTo>
                  <a:cubicBezTo>
                    <a:pt x="3" y="12"/>
                    <a:pt x="2" y="14"/>
                    <a:pt x="1" y="16"/>
                  </a:cubicBezTo>
                  <a:lnTo>
                    <a:pt x="0" y="17"/>
                  </a:lnTo>
                  <a:lnTo>
                    <a:pt x="9" y="16"/>
                  </a:lnTo>
                  <a:lnTo>
                    <a:pt x="15" y="16"/>
                  </a:lnTo>
                  <a:lnTo>
                    <a:pt x="186" y="7"/>
                  </a:lnTo>
                  <a:lnTo>
                    <a:pt x="188" y="6"/>
                  </a:lnTo>
                  <a:lnTo>
                    <a:pt x="192" y="7"/>
                  </a:lnTo>
                  <a:lnTo>
                    <a:pt x="224" y="9"/>
                  </a:lnTo>
                  <a:cubicBezTo>
                    <a:pt x="224" y="9"/>
                    <a:pt x="224" y="9"/>
                    <a:pt x="223" y="8"/>
                  </a:cubicBezTo>
                  <a:cubicBezTo>
                    <a:pt x="223" y="7"/>
                    <a:pt x="221" y="5"/>
                    <a:pt x="221" y="3"/>
                  </a:cubicBezTo>
                  <a:lnTo>
                    <a:pt x="220" y="2"/>
                  </a:lnTo>
                  <a:lnTo>
                    <a:pt x="192" y="0"/>
                  </a:lnTo>
                  <a:lnTo>
                    <a:pt x="18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3" name="Freeform 4072">
              <a:extLst>
                <a:ext uri="{FF2B5EF4-FFF2-40B4-BE49-F238E27FC236}">
                  <a16:creationId xmlns:a16="http://schemas.microsoft.com/office/drawing/2014/main" id="{99F1C2C8-324A-4EF7-8C10-DF6D6D052B3D}"/>
                </a:ext>
              </a:extLst>
            </p:cNvPr>
            <p:cNvSpPr>
              <a:spLocks noEditPoints="1"/>
            </p:cNvSpPr>
            <p:nvPr/>
          </p:nvSpPr>
          <p:spPr bwMode="auto">
            <a:xfrm>
              <a:off x="6083300" y="7031410"/>
              <a:ext cx="169863" cy="7938"/>
            </a:xfrm>
            <a:custGeom>
              <a:avLst/>
              <a:gdLst>
                <a:gd name="T0" fmla="*/ 32 w 188"/>
                <a:gd name="T1" fmla="*/ 1 h 8"/>
                <a:gd name="T2" fmla="*/ 6 w 188"/>
                <a:gd name="T3" fmla="*/ 1 h 8"/>
                <a:gd name="T4" fmla="*/ 3 w 188"/>
                <a:gd name="T5" fmla="*/ 1 h 8"/>
                <a:gd name="T6" fmla="*/ 1 w 188"/>
                <a:gd name="T7" fmla="*/ 6 h 8"/>
                <a:gd name="T8" fmla="*/ 0 w 188"/>
                <a:gd name="T9" fmla="*/ 8 h 8"/>
                <a:gd name="T10" fmla="*/ 6 w 188"/>
                <a:gd name="T11" fmla="*/ 8 h 8"/>
                <a:gd name="T12" fmla="*/ 30 w 188"/>
                <a:gd name="T13" fmla="*/ 7 h 8"/>
                <a:gd name="T14" fmla="*/ 32 w 188"/>
                <a:gd name="T15" fmla="*/ 1 h 8"/>
                <a:gd name="T16" fmla="*/ 178 w 188"/>
                <a:gd name="T17" fmla="*/ 0 h 8"/>
                <a:gd name="T18" fmla="*/ 177 w 188"/>
                <a:gd name="T19" fmla="*/ 0 h 8"/>
                <a:gd name="T20" fmla="*/ 160 w 188"/>
                <a:gd name="T21" fmla="*/ 0 h 8"/>
                <a:gd name="T22" fmla="*/ 160 w 188"/>
                <a:gd name="T23" fmla="*/ 5 h 8"/>
                <a:gd name="T24" fmla="*/ 160 w 188"/>
                <a:gd name="T25" fmla="*/ 6 h 8"/>
                <a:gd name="T26" fmla="*/ 177 w 188"/>
                <a:gd name="T27" fmla="*/ 6 h 8"/>
                <a:gd name="T28" fmla="*/ 178 w 188"/>
                <a:gd name="T29" fmla="*/ 6 h 8"/>
                <a:gd name="T30" fmla="*/ 183 w 188"/>
                <a:gd name="T31" fmla="*/ 6 h 8"/>
                <a:gd name="T32" fmla="*/ 187 w 188"/>
                <a:gd name="T33" fmla="*/ 7 h 8"/>
                <a:gd name="T34" fmla="*/ 188 w 188"/>
                <a:gd name="T35" fmla="*/ 0 h 8"/>
                <a:gd name="T36" fmla="*/ 183 w 188"/>
                <a:gd name="T37" fmla="*/ 0 h 8"/>
                <a:gd name="T38" fmla="*/ 178 w 188"/>
                <a:gd name="T3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8">
                  <a:moveTo>
                    <a:pt x="32" y="1"/>
                  </a:moveTo>
                  <a:lnTo>
                    <a:pt x="6" y="1"/>
                  </a:lnTo>
                  <a:lnTo>
                    <a:pt x="3" y="1"/>
                  </a:lnTo>
                  <a:cubicBezTo>
                    <a:pt x="3" y="3"/>
                    <a:pt x="2" y="4"/>
                    <a:pt x="1" y="6"/>
                  </a:cubicBezTo>
                  <a:cubicBezTo>
                    <a:pt x="1" y="7"/>
                    <a:pt x="1" y="7"/>
                    <a:pt x="0" y="8"/>
                  </a:cubicBezTo>
                  <a:lnTo>
                    <a:pt x="6" y="8"/>
                  </a:lnTo>
                  <a:lnTo>
                    <a:pt x="30" y="7"/>
                  </a:lnTo>
                  <a:cubicBezTo>
                    <a:pt x="31" y="5"/>
                    <a:pt x="31" y="3"/>
                    <a:pt x="32" y="1"/>
                  </a:cubicBezTo>
                  <a:close/>
                  <a:moveTo>
                    <a:pt x="178" y="0"/>
                  </a:moveTo>
                  <a:lnTo>
                    <a:pt x="177" y="0"/>
                  </a:lnTo>
                  <a:lnTo>
                    <a:pt x="160" y="0"/>
                  </a:lnTo>
                  <a:cubicBezTo>
                    <a:pt x="160" y="2"/>
                    <a:pt x="160" y="3"/>
                    <a:pt x="160" y="5"/>
                  </a:cubicBezTo>
                  <a:cubicBezTo>
                    <a:pt x="160" y="6"/>
                    <a:pt x="160" y="6"/>
                    <a:pt x="160" y="6"/>
                  </a:cubicBezTo>
                  <a:lnTo>
                    <a:pt x="177" y="6"/>
                  </a:lnTo>
                  <a:lnTo>
                    <a:pt x="178" y="6"/>
                  </a:lnTo>
                  <a:lnTo>
                    <a:pt x="183" y="6"/>
                  </a:lnTo>
                  <a:lnTo>
                    <a:pt x="187" y="7"/>
                  </a:lnTo>
                  <a:cubicBezTo>
                    <a:pt x="187" y="4"/>
                    <a:pt x="187" y="2"/>
                    <a:pt x="188" y="0"/>
                  </a:cubicBezTo>
                  <a:lnTo>
                    <a:pt x="183" y="0"/>
                  </a:lnTo>
                  <a:lnTo>
                    <a:pt x="17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4" name="Freeform 4073">
              <a:extLst>
                <a:ext uri="{FF2B5EF4-FFF2-40B4-BE49-F238E27FC236}">
                  <a16:creationId xmlns:a16="http://schemas.microsoft.com/office/drawing/2014/main" id="{66FEE697-7235-4526-A18B-E059F913A72A}"/>
                </a:ext>
              </a:extLst>
            </p:cNvPr>
            <p:cNvSpPr>
              <a:spLocks noEditPoints="1"/>
            </p:cNvSpPr>
            <p:nvPr/>
          </p:nvSpPr>
          <p:spPr bwMode="auto">
            <a:xfrm>
              <a:off x="6091238" y="6990135"/>
              <a:ext cx="165100" cy="6350"/>
            </a:xfrm>
            <a:custGeom>
              <a:avLst/>
              <a:gdLst>
                <a:gd name="T0" fmla="*/ 43 w 184"/>
                <a:gd name="T1" fmla="*/ 1 h 8"/>
                <a:gd name="T2" fmla="*/ 1 w 184"/>
                <a:gd name="T3" fmla="*/ 2 h 8"/>
                <a:gd name="T4" fmla="*/ 0 w 184"/>
                <a:gd name="T5" fmla="*/ 8 h 8"/>
                <a:gd name="T6" fmla="*/ 40 w 184"/>
                <a:gd name="T7" fmla="*/ 8 h 8"/>
                <a:gd name="T8" fmla="*/ 43 w 184"/>
                <a:gd name="T9" fmla="*/ 1 h 8"/>
                <a:gd name="T10" fmla="*/ 169 w 184"/>
                <a:gd name="T11" fmla="*/ 0 h 8"/>
                <a:gd name="T12" fmla="*/ 168 w 184"/>
                <a:gd name="T13" fmla="*/ 0 h 8"/>
                <a:gd name="T14" fmla="*/ 144 w 184"/>
                <a:gd name="T15" fmla="*/ 0 h 8"/>
                <a:gd name="T16" fmla="*/ 145 w 184"/>
                <a:gd name="T17" fmla="*/ 6 h 8"/>
                <a:gd name="T18" fmla="*/ 168 w 184"/>
                <a:gd name="T19" fmla="*/ 6 h 8"/>
                <a:gd name="T20" fmla="*/ 169 w 184"/>
                <a:gd name="T21" fmla="*/ 6 h 8"/>
                <a:gd name="T22" fmla="*/ 174 w 184"/>
                <a:gd name="T23" fmla="*/ 6 h 8"/>
                <a:gd name="T24" fmla="*/ 184 w 184"/>
                <a:gd name="T25" fmla="*/ 7 h 8"/>
                <a:gd name="T26" fmla="*/ 184 w 184"/>
                <a:gd name="T27" fmla="*/ 2 h 8"/>
                <a:gd name="T28" fmla="*/ 184 w 184"/>
                <a:gd name="T29" fmla="*/ 0 h 8"/>
                <a:gd name="T30" fmla="*/ 174 w 184"/>
                <a:gd name="T31" fmla="*/ 0 h 8"/>
                <a:gd name="T32" fmla="*/ 169 w 184"/>
                <a:gd name="T3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4" h="8">
                  <a:moveTo>
                    <a:pt x="43" y="1"/>
                  </a:moveTo>
                  <a:lnTo>
                    <a:pt x="1" y="2"/>
                  </a:lnTo>
                  <a:cubicBezTo>
                    <a:pt x="1" y="4"/>
                    <a:pt x="1" y="6"/>
                    <a:pt x="0" y="8"/>
                  </a:cubicBezTo>
                  <a:lnTo>
                    <a:pt x="40" y="8"/>
                  </a:lnTo>
                  <a:cubicBezTo>
                    <a:pt x="41" y="6"/>
                    <a:pt x="42" y="3"/>
                    <a:pt x="43" y="1"/>
                  </a:cubicBezTo>
                  <a:close/>
                  <a:moveTo>
                    <a:pt x="169" y="0"/>
                  </a:moveTo>
                  <a:lnTo>
                    <a:pt x="168" y="0"/>
                  </a:lnTo>
                  <a:lnTo>
                    <a:pt x="144" y="0"/>
                  </a:lnTo>
                  <a:cubicBezTo>
                    <a:pt x="144" y="2"/>
                    <a:pt x="145" y="4"/>
                    <a:pt x="145" y="6"/>
                  </a:cubicBezTo>
                  <a:lnTo>
                    <a:pt x="168" y="6"/>
                  </a:lnTo>
                  <a:lnTo>
                    <a:pt x="169" y="6"/>
                  </a:lnTo>
                  <a:lnTo>
                    <a:pt x="174" y="6"/>
                  </a:lnTo>
                  <a:lnTo>
                    <a:pt x="184" y="7"/>
                  </a:lnTo>
                  <a:cubicBezTo>
                    <a:pt x="184" y="5"/>
                    <a:pt x="184" y="3"/>
                    <a:pt x="184" y="2"/>
                  </a:cubicBezTo>
                  <a:lnTo>
                    <a:pt x="184" y="0"/>
                  </a:lnTo>
                  <a:lnTo>
                    <a:pt x="174" y="0"/>
                  </a:lnTo>
                  <a:lnTo>
                    <a:pt x="16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5" name="Freeform 4074">
              <a:extLst>
                <a:ext uri="{FF2B5EF4-FFF2-40B4-BE49-F238E27FC236}">
                  <a16:creationId xmlns:a16="http://schemas.microsoft.com/office/drawing/2014/main" id="{53BCC3E0-2FA9-4435-9907-7A7DEE616C0E}"/>
                </a:ext>
              </a:extLst>
            </p:cNvPr>
            <p:cNvSpPr>
              <a:spLocks noEditPoints="1"/>
            </p:cNvSpPr>
            <p:nvPr/>
          </p:nvSpPr>
          <p:spPr bwMode="auto">
            <a:xfrm>
              <a:off x="6100763" y="6942510"/>
              <a:ext cx="147638" cy="11113"/>
            </a:xfrm>
            <a:custGeom>
              <a:avLst/>
              <a:gdLst>
                <a:gd name="T0" fmla="*/ 43 w 165"/>
                <a:gd name="T1" fmla="*/ 5 h 13"/>
                <a:gd name="T2" fmla="*/ 2 w 165"/>
                <a:gd name="T3" fmla="*/ 7 h 13"/>
                <a:gd name="T4" fmla="*/ 2 w 165"/>
                <a:gd name="T5" fmla="*/ 7 h 13"/>
                <a:gd name="T6" fmla="*/ 0 w 165"/>
                <a:gd name="T7" fmla="*/ 13 h 13"/>
                <a:gd name="T8" fmla="*/ 41 w 165"/>
                <a:gd name="T9" fmla="*/ 12 h 13"/>
                <a:gd name="T10" fmla="*/ 42 w 165"/>
                <a:gd name="T11" fmla="*/ 7 h 13"/>
                <a:gd name="T12" fmla="*/ 43 w 165"/>
                <a:gd name="T13" fmla="*/ 5 h 13"/>
                <a:gd name="T14" fmla="*/ 115 w 165"/>
                <a:gd name="T15" fmla="*/ 2 h 13"/>
                <a:gd name="T16" fmla="*/ 87 w 165"/>
                <a:gd name="T17" fmla="*/ 3 h 13"/>
                <a:gd name="T18" fmla="*/ 92 w 165"/>
                <a:gd name="T19" fmla="*/ 3 h 13"/>
                <a:gd name="T20" fmla="*/ 99 w 165"/>
                <a:gd name="T21" fmla="*/ 3 h 13"/>
                <a:gd name="T22" fmla="*/ 108 w 165"/>
                <a:gd name="T23" fmla="*/ 2 h 13"/>
                <a:gd name="T24" fmla="*/ 108 w 165"/>
                <a:gd name="T25" fmla="*/ 3 h 13"/>
                <a:gd name="T26" fmla="*/ 110 w 165"/>
                <a:gd name="T27" fmla="*/ 3 h 13"/>
                <a:gd name="T28" fmla="*/ 114 w 165"/>
                <a:gd name="T29" fmla="*/ 2 h 13"/>
                <a:gd name="T30" fmla="*/ 115 w 165"/>
                <a:gd name="T31" fmla="*/ 2 h 13"/>
                <a:gd name="T32" fmla="*/ 159 w 165"/>
                <a:gd name="T33" fmla="*/ 0 h 13"/>
                <a:gd name="T34" fmla="*/ 158 w 165"/>
                <a:gd name="T35" fmla="*/ 0 h 13"/>
                <a:gd name="T36" fmla="*/ 120 w 165"/>
                <a:gd name="T37" fmla="*/ 2 h 13"/>
                <a:gd name="T38" fmla="*/ 122 w 165"/>
                <a:gd name="T39" fmla="*/ 5 h 13"/>
                <a:gd name="T40" fmla="*/ 124 w 165"/>
                <a:gd name="T41" fmla="*/ 8 h 13"/>
                <a:gd name="T42" fmla="*/ 158 w 165"/>
                <a:gd name="T43" fmla="*/ 7 h 13"/>
                <a:gd name="T44" fmla="*/ 159 w 165"/>
                <a:gd name="T45" fmla="*/ 7 h 13"/>
                <a:gd name="T46" fmla="*/ 164 w 165"/>
                <a:gd name="T47" fmla="*/ 7 h 13"/>
                <a:gd name="T48" fmla="*/ 165 w 165"/>
                <a:gd name="T49" fmla="*/ 7 h 13"/>
                <a:gd name="T50" fmla="*/ 163 w 165"/>
                <a:gd name="T51" fmla="*/ 0 h 13"/>
                <a:gd name="T52" fmla="*/ 159 w 165"/>
                <a:gd name="T5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13">
                  <a:moveTo>
                    <a:pt x="43" y="5"/>
                  </a:moveTo>
                  <a:lnTo>
                    <a:pt x="2" y="7"/>
                  </a:lnTo>
                  <a:cubicBezTo>
                    <a:pt x="2" y="7"/>
                    <a:pt x="2" y="7"/>
                    <a:pt x="2" y="7"/>
                  </a:cubicBezTo>
                  <a:cubicBezTo>
                    <a:pt x="1" y="9"/>
                    <a:pt x="1" y="11"/>
                    <a:pt x="0" y="13"/>
                  </a:cubicBezTo>
                  <a:lnTo>
                    <a:pt x="41" y="12"/>
                  </a:lnTo>
                  <a:cubicBezTo>
                    <a:pt x="41" y="10"/>
                    <a:pt x="42" y="9"/>
                    <a:pt x="42" y="7"/>
                  </a:cubicBezTo>
                  <a:cubicBezTo>
                    <a:pt x="42" y="6"/>
                    <a:pt x="43" y="6"/>
                    <a:pt x="43" y="5"/>
                  </a:cubicBezTo>
                  <a:close/>
                  <a:moveTo>
                    <a:pt x="115" y="2"/>
                  </a:moveTo>
                  <a:lnTo>
                    <a:pt x="87" y="3"/>
                  </a:lnTo>
                  <a:cubicBezTo>
                    <a:pt x="89" y="3"/>
                    <a:pt x="91" y="3"/>
                    <a:pt x="92" y="3"/>
                  </a:cubicBezTo>
                  <a:cubicBezTo>
                    <a:pt x="94" y="3"/>
                    <a:pt x="97" y="3"/>
                    <a:pt x="99" y="3"/>
                  </a:cubicBezTo>
                  <a:cubicBezTo>
                    <a:pt x="102" y="3"/>
                    <a:pt x="105" y="3"/>
                    <a:pt x="108" y="2"/>
                  </a:cubicBezTo>
                  <a:lnTo>
                    <a:pt x="108" y="3"/>
                  </a:lnTo>
                  <a:cubicBezTo>
                    <a:pt x="109" y="3"/>
                    <a:pt x="109" y="3"/>
                    <a:pt x="110" y="3"/>
                  </a:cubicBezTo>
                  <a:cubicBezTo>
                    <a:pt x="111" y="3"/>
                    <a:pt x="113" y="2"/>
                    <a:pt x="114" y="2"/>
                  </a:cubicBezTo>
                  <a:cubicBezTo>
                    <a:pt x="114" y="2"/>
                    <a:pt x="114" y="2"/>
                    <a:pt x="115" y="2"/>
                  </a:cubicBezTo>
                  <a:close/>
                  <a:moveTo>
                    <a:pt x="159" y="0"/>
                  </a:moveTo>
                  <a:lnTo>
                    <a:pt x="158" y="0"/>
                  </a:lnTo>
                  <a:lnTo>
                    <a:pt x="120" y="2"/>
                  </a:lnTo>
                  <a:cubicBezTo>
                    <a:pt x="121" y="3"/>
                    <a:pt x="121" y="4"/>
                    <a:pt x="122" y="5"/>
                  </a:cubicBezTo>
                  <a:cubicBezTo>
                    <a:pt x="123" y="6"/>
                    <a:pt x="123" y="7"/>
                    <a:pt x="124" y="8"/>
                  </a:cubicBezTo>
                  <a:lnTo>
                    <a:pt x="158" y="7"/>
                  </a:lnTo>
                  <a:lnTo>
                    <a:pt x="159" y="7"/>
                  </a:lnTo>
                  <a:lnTo>
                    <a:pt x="164" y="7"/>
                  </a:lnTo>
                  <a:lnTo>
                    <a:pt x="165" y="7"/>
                  </a:lnTo>
                  <a:cubicBezTo>
                    <a:pt x="164" y="5"/>
                    <a:pt x="164" y="3"/>
                    <a:pt x="163" y="0"/>
                  </a:cubicBezTo>
                  <a:lnTo>
                    <a:pt x="15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6" name="Freeform 4075">
              <a:extLst>
                <a:ext uri="{FF2B5EF4-FFF2-40B4-BE49-F238E27FC236}">
                  <a16:creationId xmlns:a16="http://schemas.microsoft.com/office/drawing/2014/main" id="{393289AE-5676-4F6B-84DE-D5DD639155D6}"/>
                </a:ext>
              </a:extLst>
            </p:cNvPr>
            <p:cNvSpPr>
              <a:spLocks noEditPoints="1"/>
            </p:cNvSpPr>
            <p:nvPr/>
          </p:nvSpPr>
          <p:spPr bwMode="auto">
            <a:xfrm>
              <a:off x="5891213" y="7079035"/>
              <a:ext cx="360363" cy="9525"/>
            </a:xfrm>
            <a:custGeom>
              <a:avLst/>
              <a:gdLst>
                <a:gd name="T0" fmla="*/ 97 w 400"/>
                <a:gd name="T1" fmla="*/ 2 h 10"/>
                <a:gd name="T2" fmla="*/ 66 w 400"/>
                <a:gd name="T3" fmla="*/ 3 h 10"/>
                <a:gd name="T4" fmla="*/ 60 w 400"/>
                <a:gd name="T5" fmla="*/ 3 h 10"/>
                <a:gd name="T6" fmla="*/ 40 w 400"/>
                <a:gd name="T7" fmla="*/ 3 h 10"/>
                <a:gd name="T8" fmla="*/ 34 w 400"/>
                <a:gd name="T9" fmla="*/ 3 h 10"/>
                <a:gd name="T10" fmla="*/ 4 w 400"/>
                <a:gd name="T11" fmla="*/ 3 h 10"/>
                <a:gd name="T12" fmla="*/ 4 w 400"/>
                <a:gd name="T13" fmla="*/ 3 h 10"/>
                <a:gd name="T14" fmla="*/ 3 w 400"/>
                <a:gd name="T15" fmla="*/ 6 h 10"/>
                <a:gd name="T16" fmla="*/ 1 w 400"/>
                <a:gd name="T17" fmla="*/ 7 h 10"/>
                <a:gd name="T18" fmla="*/ 0 w 400"/>
                <a:gd name="T19" fmla="*/ 10 h 10"/>
                <a:gd name="T20" fmla="*/ 34 w 400"/>
                <a:gd name="T21" fmla="*/ 10 h 10"/>
                <a:gd name="T22" fmla="*/ 40 w 400"/>
                <a:gd name="T23" fmla="*/ 9 h 10"/>
                <a:gd name="T24" fmla="*/ 60 w 400"/>
                <a:gd name="T25" fmla="*/ 9 h 10"/>
                <a:gd name="T26" fmla="*/ 66 w 400"/>
                <a:gd name="T27" fmla="*/ 9 h 10"/>
                <a:gd name="T28" fmla="*/ 95 w 400"/>
                <a:gd name="T29" fmla="*/ 9 h 10"/>
                <a:gd name="T30" fmla="*/ 95 w 400"/>
                <a:gd name="T31" fmla="*/ 8 h 10"/>
                <a:gd name="T32" fmla="*/ 95 w 400"/>
                <a:gd name="T33" fmla="*/ 6 h 10"/>
                <a:gd name="T34" fmla="*/ 97 w 400"/>
                <a:gd name="T35" fmla="*/ 5 h 10"/>
                <a:gd name="T36" fmla="*/ 97 w 400"/>
                <a:gd name="T37" fmla="*/ 2 h 10"/>
                <a:gd name="T38" fmla="*/ 239 w 400"/>
                <a:gd name="T39" fmla="*/ 1 h 10"/>
                <a:gd name="T40" fmla="*/ 219 w 400"/>
                <a:gd name="T41" fmla="*/ 1 h 10"/>
                <a:gd name="T42" fmla="*/ 216 w 400"/>
                <a:gd name="T43" fmla="*/ 1 h 10"/>
                <a:gd name="T44" fmla="*/ 221 w 400"/>
                <a:gd name="T45" fmla="*/ 4 h 10"/>
                <a:gd name="T46" fmla="*/ 230 w 400"/>
                <a:gd name="T47" fmla="*/ 5 h 10"/>
                <a:gd name="T48" fmla="*/ 233 w 400"/>
                <a:gd name="T49" fmla="*/ 5 h 10"/>
                <a:gd name="T50" fmla="*/ 238 w 400"/>
                <a:gd name="T51" fmla="*/ 4 h 10"/>
                <a:gd name="T52" fmla="*/ 239 w 400"/>
                <a:gd name="T53" fmla="*/ 1 h 10"/>
                <a:gd name="T54" fmla="*/ 392 w 400"/>
                <a:gd name="T55" fmla="*/ 0 h 10"/>
                <a:gd name="T56" fmla="*/ 390 w 400"/>
                <a:gd name="T57" fmla="*/ 0 h 10"/>
                <a:gd name="T58" fmla="*/ 358 w 400"/>
                <a:gd name="T59" fmla="*/ 0 h 10"/>
                <a:gd name="T60" fmla="*/ 358 w 400"/>
                <a:gd name="T61" fmla="*/ 1 h 10"/>
                <a:gd name="T62" fmla="*/ 354 w 400"/>
                <a:gd name="T63" fmla="*/ 4 h 10"/>
                <a:gd name="T64" fmla="*/ 351 w 400"/>
                <a:gd name="T65" fmla="*/ 6 h 10"/>
                <a:gd name="T66" fmla="*/ 346 w 400"/>
                <a:gd name="T67" fmla="*/ 7 h 10"/>
                <a:gd name="T68" fmla="*/ 390 w 400"/>
                <a:gd name="T69" fmla="*/ 7 h 10"/>
                <a:gd name="T70" fmla="*/ 392 w 400"/>
                <a:gd name="T71" fmla="*/ 7 h 10"/>
                <a:gd name="T72" fmla="*/ 396 w 400"/>
                <a:gd name="T73" fmla="*/ 7 h 10"/>
                <a:gd name="T74" fmla="*/ 400 w 400"/>
                <a:gd name="T75" fmla="*/ 7 h 10"/>
                <a:gd name="T76" fmla="*/ 400 w 400"/>
                <a:gd name="T77" fmla="*/ 6 h 10"/>
                <a:gd name="T78" fmla="*/ 399 w 400"/>
                <a:gd name="T79" fmla="*/ 0 h 10"/>
                <a:gd name="T80" fmla="*/ 396 w 400"/>
                <a:gd name="T81" fmla="*/ 0 h 10"/>
                <a:gd name="T82" fmla="*/ 392 w 400"/>
                <a:gd name="T8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 h="10">
                  <a:moveTo>
                    <a:pt x="97" y="2"/>
                  </a:moveTo>
                  <a:lnTo>
                    <a:pt x="66" y="3"/>
                  </a:lnTo>
                  <a:lnTo>
                    <a:pt x="60" y="3"/>
                  </a:lnTo>
                  <a:lnTo>
                    <a:pt x="40" y="3"/>
                  </a:lnTo>
                  <a:lnTo>
                    <a:pt x="34" y="3"/>
                  </a:lnTo>
                  <a:lnTo>
                    <a:pt x="4" y="3"/>
                  </a:lnTo>
                  <a:cubicBezTo>
                    <a:pt x="4" y="3"/>
                    <a:pt x="4" y="3"/>
                    <a:pt x="4" y="3"/>
                  </a:cubicBezTo>
                  <a:cubicBezTo>
                    <a:pt x="4" y="5"/>
                    <a:pt x="4" y="5"/>
                    <a:pt x="3" y="6"/>
                  </a:cubicBezTo>
                  <a:lnTo>
                    <a:pt x="1" y="7"/>
                  </a:lnTo>
                  <a:cubicBezTo>
                    <a:pt x="0" y="8"/>
                    <a:pt x="0" y="9"/>
                    <a:pt x="0" y="10"/>
                  </a:cubicBezTo>
                  <a:lnTo>
                    <a:pt x="34" y="10"/>
                  </a:lnTo>
                  <a:lnTo>
                    <a:pt x="40" y="9"/>
                  </a:lnTo>
                  <a:lnTo>
                    <a:pt x="60" y="9"/>
                  </a:lnTo>
                  <a:lnTo>
                    <a:pt x="66" y="9"/>
                  </a:lnTo>
                  <a:lnTo>
                    <a:pt x="95" y="9"/>
                  </a:lnTo>
                  <a:cubicBezTo>
                    <a:pt x="95" y="9"/>
                    <a:pt x="95" y="8"/>
                    <a:pt x="95" y="8"/>
                  </a:cubicBezTo>
                  <a:lnTo>
                    <a:pt x="95" y="6"/>
                  </a:lnTo>
                  <a:lnTo>
                    <a:pt x="97" y="5"/>
                  </a:lnTo>
                  <a:cubicBezTo>
                    <a:pt x="97" y="4"/>
                    <a:pt x="97" y="3"/>
                    <a:pt x="97" y="2"/>
                  </a:cubicBezTo>
                  <a:close/>
                  <a:moveTo>
                    <a:pt x="239" y="1"/>
                  </a:moveTo>
                  <a:lnTo>
                    <a:pt x="219" y="1"/>
                  </a:lnTo>
                  <a:lnTo>
                    <a:pt x="216" y="1"/>
                  </a:lnTo>
                  <a:cubicBezTo>
                    <a:pt x="218" y="2"/>
                    <a:pt x="219" y="3"/>
                    <a:pt x="221" y="4"/>
                  </a:cubicBezTo>
                  <a:cubicBezTo>
                    <a:pt x="224" y="4"/>
                    <a:pt x="227" y="5"/>
                    <a:pt x="230" y="5"/>
                  </a:cubicBezTo>
                  <a:cubicBezTo>
                    <a:pt x="231" y="5"/>
                    <a:pt x="232" y="5"/>
                    <a:pt x="233" y="5"/>
                  </a:cubicBezTo>
                  <a:cubicBezTo>
                    <a:pt x="235" y="5"/>
                    <a:pt x="237" y="5"/>
                    <a:pt x="238" y="4"/>
                  </a:cubicBezTo>
                  <a:cubicBezTo>
                    <a:pt x="239" y="4"/>
                    <a:pt x="239" y="3"/>
                    <a:pt x="239" y="1"/>
                  </a:cubicBezTo>
                  <a:close/>
                  <a:moveTo>
                    <a:pt x="392" y="0"/>
                  </a:moveTo>
                  <a:lnTo>
                    <a:pt x="390" y="0"/>
                  </a:lnTo>
                  <a:lnTo>
                    <a:pt x="358" y="0"/>
                  </a:lnTo>
                  <a:cubicBezTo>
                    <a:pt x="358" y="0"/>
                    <a:pt x="358" y="1"/>
                    <a:pt x="358" y="1"/>
                  </a:cubicBezTo>
                  <a:cubicBezTo>
                    <a:pt x="357" y="2"/>
                    <a:pt x="355" y="3"/>
                    <a:pt x="354" y="4"/>
                  </a:cubicBezTo>
                  <a:cubicBezTo>
                    <a:pt x="353" y="4"/>
                    <a:pt x="352" y="5"/>
                    <a:pt x="351" y="6"/>
                  </a:cubicBezTo>
                  <a:cubicBezTo>
                    <a:pt x="349" y="6"/>
                    <a:pt x="348" y="6"/>
                    <a:pt x="346" y="7"/>
                  </a:cubicBezTo>
                  <a:lnTo>
                    <a:pt x="390" y="7"/>
                  </a:lnTo>
                  <a:lnTo>
                    <a:pt x="392" y="7"/>
                  </a:lnTo>
                  <a:lnTo>
                    <a:pt x="396" y="7"/>
                  </a:lnTo>
                  <a:lnTo>
                    <a:pt x="400" y="7"/>
                  </a:lnTo>
                  <a:cubicBezTo>
                    <a:pt x="400" y="7"/>
                    <a:pt x="400" y="6"/>
                    <a:pt x="400" y="6"/>
                  </a:cubicBezTo>
                  <a:cubicBezTo>
                    <a:pt x="400" y="4"/>
                    <a:pt x="399" y="2"/>
                    <a:pt x="399" y="0"/>
                  </a:cubicBezTo>
                  <a:lnTo>
                    <a:pt x="396" y="0"/>
                  </a:lnTo>
                  <a:lnTo>
                    <a:pt x="392"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7" name="Freeform 4076">
              <a:extLst>
                <a:ext uri="{FF2B5EF4-FFF2-40B4-BE49-F238E27FC236}">
                  <a16:creationId xmlns:a16="http://schemas.microsoft.com/office/drawing/2014/main" id="{7145B2AA-D748-44BF-98D5-FA0364D030EF}"/>
                </a:ext>
              </a:extLst>
            </p:cNvPr>
            <p:cNvSpPr>
              <a:spLocks noEditPoints="1"/>
            </p:cNvSpPr>
            <p:nvPr/>
          </p:nvSpPr>
          <p:spPr bwMode="auto">
            <a:xfrm>
              <a:off x="5930900" y="6480547"/>
              <a:ext cx="6350" cy="46038"/>
            </a:xfrm>
            <a:custGeom>
              <a:avLst/>
              <a:gdLst>
                <a:gd name="T0" fmla="*/ 6 w 6"/>
                <a:gd name="T1" fmla="*/ 48 h 52"/>
                <a:gd name="T2" fmla="*/ 0 w 6"/>
                <a:gd name="T3" fmla="*/ 49 h 52"/>
                <a:gd name="T4" fmla="*/ 0 w 6"/>
                <a:gd name="T5" fmla="*/ 49 h 52"/>
                <a:gd name="T6" fmla="*/ 3 w 6"/>
                <a:gd name="T7" fmla="*/ 52 h 52"/>
                <a:gd name="T8" fmla="*/ 6 w 6"/>
                <a:gd name="T9" fmla="*/ 49 h 52"/>
                <a:gd name="T10" fmla="*/ 6 w 6"/>
                <a:gd name="T11" fmla="*/ 48 h 52"/>
                <a:gd name="T12" fmla="*/ 6 w 6"/>
                <a:gd name="T13" fmla="*/ 41 h 52"/>
                <a:gd name="T14" fmla="*/ 3 w 6"/>
                <a:gd name="T15" fmla="*/ 41 h 52"/>
                <a:gd name="T16" fmla="*/ 6 w 6"/>
                <a:gd name="T17" fmla="*/ 41 h 52"/>
                <a:gd name="T18" fmla="*/ 6 w 6"/>
                <a:gd name="T19" fmla="*/ 41 h 52"/>
                <a:gd name="T20" fmla="*/ 6 w 6"/>
                <a:gd name="T21" fmla="*/ 34 h 52"/>
                <a:gd name="T22" fmla="*/ 0 w 6"/>
                <a:gd name="T23" fmla="*/ 35 h 52"/>
                <a:gd name="T24" fmla="*/ 0 w 6"/>
                <a:gd name="T25" fmla="*/ 35 h 52"/>
                <a:gd name="T26" fmla="*/ 6 w 6"/>
                <a:gd name="T27" fmla="*/ 34 h 52"/>
                <a:gd name="T28" fmla="*/ 6 w 6"/>
                <a:gd name="T29" fmla="*/ 34 h 52"/>
                <a:gd name="T30" fmla="*/ 6 w 6"/>
                <a:gd name="T31" fmla="*/ 21 h 52"/>
                <a:gd name="T32" fmla="*/ 4 w 6"/>
                <a:gd name="T33" fmla="*/ 21 h 52"/>
                <a:gd name="T34" fmla="*/ 6 w 6"/>
                <a:gd name="T35" fmla="*/ 21 h 52"/>
                <a:gd name="T36" fmla="*/ 6 w 6"/>
                <a:gd name="T37" fmla="*/ 21 h 52"/>
                <a:gd name="T38" fmla="*/ 6 w 6"/>
                <a:gd name="T39" fmla="*/ 14 h 52"/>
                <a:gd name="T40" fmla="*/ 0 w 6"/>
                <a:gd name="T41" fmla="*/ 15 h 52"/>
                <a:gd name="T42" fmla="*/ 0 w 6"/>
                <a:gd name="T43" fmla="*/ 15 h 52"/>
                <a:gd name="T44" fmla="*/ 6 w 6"/>
                <a:gd name="T45" fmla="*/ 14 h 52"/>
                <a:gd name="T46" fmla="*/ 6 w 6"/>
                <a:gd name="T47" fmla="*/ 14 h 52"/>
                <a:gd name="T48" fmla="*/ 6 w 6"/>
                <a:gd name="T49" fmla="*/ 7 h 52"/>
                <a:gd name="T50" fmla="*/ 0 w 6"/>
                <a:gd name="T51" fmla="*/ 8 h 52"/>
                <a:gd name="T52" fmla="*/ 0 w 6"/>
                <a:gd name="T53" fmla="*/ 8 h 52"/>
                <a:gd name="T54" fmla="*/ 6 w 6"/>
                <a:gd name="T55" fmla="*/ 7 h 52"/>
                <a:gd name="T56" fmla="*/ 6 w 6"/>
                <a:gd name="T57" fmla="*/ 7 h 52"/>
                <a:gd name="T58" fmla="*/ 6 w 6"/>
                <a:gd name="T59" fmla="*/ 0 h 52"/>
                <a:gd name="T60" fmla="*/ 0 w 6"/>
                <a:gd name="T61" fmla="*/ 1 h 52"/>
                <a:gd name="T62" fmla="*/ 0 w 6"/>
                <a:gd name="T63" fmla="*/ 1 h 52"/>
                <a:gd name="T64" fmla="*/ 6 w 6"/>
                <a:gd name="T65" fmla="*/ 0 h 52"/>
                <a:gd name="T66" fmla="*/ 6 w 6"/>
                <a:gd name="T6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 h="52">
                  <a:moveTo>
                    <a:pt x="6" y="48"/>
                  </a:moveTo>
                  <a:lnTo>
                    <a:pt x="0" y="49"/>
                  </a:lnTo>
                  <a:lnTo>
                    <a:pt x="0" y="49"/>
                  </a:lnTo>
                  <a:cubicBezTo>
                    <a:pt x="0" y="51"/>
                    <a:pt x="1" y="52"/>
                    <a:pt x="3" y="52"/>
                  </a:cubicBezTo>
                  <a:cubicBezTo>
                    <a:pt x="5" y="52"/>
                    <a:pt x="6" y="51"/>
                    <a:pt x="6" y="49"/>
                  </a:cubicBezTo>
                  <a:lnTo>
                    <a:pt x="6" y="48"/>
                  </a:lnTo>
                  <a:close/>
                  <a:moveTo>
                    <a:pt x="6" y="41"/>
                  </a:moveTo>
                  <a:lnTo>
                    <a:pt x="3" y="41"/>
                  </a:lnTo>
                  <a:lnTo>
                    <a:pt x="6" y="41"/>
                  </a:lnTo>
                  <a:lnTo>
                    <a:pt x="6" y="41"/>
                  </a:lnTo>
                  <a:close/>
                  <a:moveTo>
                    <a:pt x="6" y="34"/>
                  </a:moveTo>
                  <a:lnTo>
                    <a:pt x="0" y="35"/>
                  </a:lnTo>
                  <a:lnTo>
                    <a:pt x="0" y="35"/>
                  </a:lnTo>
                  <a:lnTo>
                    <a:pt x="6" y="34"/>
                  </a:lnTo>
                  <a:lnTo>
                    <a:pt x="6" y="34"/>
                  </a:lnTo>
                  <a:close/>
                  <a:moveTo>
                    <a:pt x="6" y="21"/>
                  </a:moveTo>
                  <a:lnTo>
                    <a:pt x="4" y="21"/>
                  </a:lnTo>
                  <a:lnTo>
                    <a:pt x="6" y="21"/>
                  </a:lnTo>
                  <a:lnTo>
                    <a:pt x="6" y="21"/>
                  </a:lnTo>
                  <a:close/>
                  <a:moveTo>
                    <a:pt x="6" y="14"/>
                  </a:moveTo>
                  <a:lnTo>
                    <a:pt x="0" y="15"/>
                  </a:lnTo>
                  <a:lnTo>
                    <a:pt x="0" y="15"/>
                  </a:lnTo>
                  <a:lnTo>
                    <a:pt x="6" y="14"/>
                  </a:lnTo>
                  <a:lnTo>
                    <a:pt x="6" y="14"/>
                  </a:lnTo>
                  <a:close/>
                  <a:moveTo>
                    <a:pt x="6" y="7"/>
                  </a:moveTo>
                  <a:lnTo>
                    <a:pt x="0" y="8"/>
                  </a:lnTo>
                  <a:lnTo>
                    <a:pt x="0" y="8"/>
                  </a:lnTo>
                  <a:lnTo>
                    <a:pt x="6" y="7"/>
                  </a:lnTo>
                  <a:lnTo>
                    <a:pt x="6" y="7"/>
                  </a:lnTo>
                  <a:close/>
                  <a:moveTo>
                    <a:pt x="6" y="0"/>
                  </a:moveTo>
                  <a:lnTo>
                    <a:pt x="0" y="1"/>
                  </a:lnTo>
                  <a:lnTo>
                    <a:pt x="0" y="1"/>
                  </a:lnTo>
                  <a:lnTo>
                    <a:pt x="6" y="0"/>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8" name="Freeform 4077">
              <a:extLst>
                <a:ext uri="{FF2B5EF4-FFF2-40B4-BE49-F238E27FC236}">
                  <a16:creationId xmlns:a16="http://schemas.microsoft.com/office/drawing/2014/main" id="{BC654490-A7C4-4296-81B2-3DD2380ACB5B}"/>
                </a:ext>
              </a:extLst>
            </p:cNvPr>
            <p:cNvSpPr>
              <a:spLocks noEditPoints="1"/>
            </p:cNvSpPr>
            <p:nvPr/>
          </p:nvSpPr>
          <p:spPr bwMode="auto">
            <a:xfrm>
              <a:off x="5961063" y="6494835"/>
              <a:ext cx="6350" cy="26988"/>
            </a:xfrm>
            <a:custGeom>
              <a:avLst/>
              <a:gdLst>
                <a:gd name="T0" fmla="*/ 7 w 7"/>
                <a:gd name="T1" fmla="*/ 27 h 31"/>
                <a:gd name="T2" fmla="*/ 0 w 7"/>
                <a:gd name="T3" fmla="*/ 28 h 31"/>
                <a:gd name="T4" fmla="*/ 3 w 7"/>
                <a:gd name="T5" fmla="*/ 31 h 31"/>
                <a:gd name="T6" fmla="*/ 7 w 7"/>
                <a:gd name="T7" fmla="*/ 28 h 31"/>
                <a:gd name="T8" fmla="*/ 7 w 7"/>
                <a:gd name="T9" fmla="*/ 27 h 31"/>
                <a:gd name="T10" fmla="*/ 7 w 7"/>
                <a:gd name="T11" fmla="*/ 20 h 31"/>
                <a:gd name="T12" fmla="*/ 0 w 7"/>
                <a:gd name="T13" fmla="*/ 21 h 31"/>
                <a:gd name="T14" fmla="*/ 0 w 7"/>
                <a:gd name="T15" fmla="*/ 21 h 31"/>
                <a:gd name="T16" fmla="*/ 7 w 7"/>
                <a:gd name="T17" fmla="*/ 21 h 31"/>
                <a:gd name="T18" fmla="*/ 7 w 7"/>
                <a:gd name="T19" fmla="*/ 20 h 31"/>
                <a:gd name="T20" fmla="*/ 7 w 7"/>
                <a:gd name="T21" fmla="*/ 13 h 31"/>
                <a:gd name="T22" fmla="*/ 0 w 7"/>
                <a:gd name="T23" fmla="*/ 14 h 31"/>
                <a:gd name="T24" fmla="*/ 0 w 7"/>
                <a:gd name="T25" fmla="*/ 14 h 31"/>
                <a:gd name="T26" fmla="*/ 7 w 7"/>
                <a:gd name="T27" fmla="*/ 14 h 31"/>
                <a:gd name="T28" fmla="*/ 7 w 7"/>
                <a:gd name="T29" fmla="*/ 13 h 31"/>
                <a:gd name="T30" fmla="*/ 5 w 7"/>
                <a:gd name="T31" fmla="*/ 6 h 31"/>
                <a:gd name="T32" fmla="*/ 0 w 7"/>
                <a:gd name="T33" fmla="*/ 7 h 31"/>
                <a:gd name="T34" fmla="*/ 0 w 7"/>
                <a:gd name="T35" fmla="*/ 8 h 31"/>
                <a:gd name="T36" fmla="*/ 5 w 7"/>
                <a:gd name="T37" fmla="*/ 7 h 31"/>
                <a:gd name="T38" fmla="*/ 5 w 7"/>
                <a:gd name="T39" fmla="*/ 6 h 31"/>
                <a:gd name="T40" fmla="*/ 1 w 7"/>
                <a:gd name="T41" fmla="*/ 0 h 31"/>
                <a:gd name="T42" fmla="*/ 0 w 7"/>
                <a:gd name="T43" fmla="*/ 0 h 31"/>
                <a:gd name="T44" fmla="*/ 0 w 7"/>
                <a:gd name="T45" fmla="*/ 1 h 31"/>
                <a:gd name="T46" fmla="*/ 1 w 7"/>
                <a:gd name="T47" fmla="*/ 0 h 31"/>
                <a:gd name="T48" fmla="*/ 1 w 7"/>
                <a:gd name="T4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31">
                  <a:moveTo>
                    <a:pt x="7" y="27"/>
                  </a:moveTo>
                  <a:lnTo>
                    <a:pt x="0" y="28"/>
                  </a:lnTo>
                  <a:cubicBezTo>
                    <a:pt x="0" y="30"/>
                    <a:pt x="2" y="31"/>
                    <a:pt x="3" y="31"/>
                  </a:cubicBezTo>
                  <a:cubicBezTo>
                    <a:pt x="5" y="31"/>
                    <a:pt x="7" y="30"/>
                    <a:pt x="7" y="28"/>
                  </a:cubicBezTo>
                  <a:lnTo>
                    <a:pt x="7" y="27"/>
                  </a:lnTo>
                  <a:close/>
                  <a:moveTo>
                    <a:pt x="7" y="20"/>
                  </a:moveTo>
                  <a:lnTo>
                    <a:pt x="0" y="21"/>
                  </a:lnTo>
                  <a:lnTo>
                    <a:pt x="0" y="21"/>
                  </a:lnTo>
                  <a:lnTo>
                    <a:pt x="7" y="21"/>
                  </a:lnTo>
                  <a:lnTo>
                    <a:pt x="7" y="20"/>
                  </a:lnTo>
                  <a:close/>
                  <a:moveTo>
                    <a:pt x="7" y="13"/>
                  </a:moveTo>
                  <a:lnTo>
                    <a:pt x="0" y="14"/>
                  </a:lnTo>
                  <a:lnTo>
                    <a:pt x="0" y="14"/>
                  </a:lnTo>
                  <a:lnTo>
                    <a:pt x="7" y="14"/>
                  </a:lnTo>
                  <a:lnTo>
                    <a:pt x="7" y="13"/>
                  </a:lnTo>
                  <a:close/>
                  <a:moveTo>
                    <a:pt x="5" y="6"/>
                  </a:moveTo>
                  <a:lnTo>
                    <a:pt x="0" y="7"/>
                  </a:lnTo>
                  <a:lnTo>
                    <a:pt x="0" y="8"/>
                  </a:lnTo>
                  <a:lnTo>
                    <a:pt x="5" y="7"/>
                  </a:lnTo>
                  <a:cubicBezTo>
                    <a:pt x="5" y="7"/>
                    <a:pt x="5" y="7"/>
                    <a:pt x="5" y="6"/>
                  </a:cubicBezTo>
                  <a:close/>
                  <a:moveTo>
                    <a:pt x="1" y="0"/>
                  </a:moveTo>
                  <a:lnTo>
                    <a:pt x="0" y="0"/>
                  </a:lnTo>
                  <a:lnTo>
                    <a:pt x="0" y="1"/>
                  </a:lnTo>
                  <a:lnTo>
                    <a:pt x="1" y="0"/>
                  </a:lnTo>
                  <a:lnTo>
                    <a:pt x="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49" name="Freeform 4078">
              <a:extLst>
                <a:ext uri="{FF2B5EF4-FFF2-40B4-BE49-F238E27FC236}">
                  <a16:creationId xmlns:a16="http://schemas.microsoft.com/office/drawing/2014/main" id="{BD48BAA9-32AE-4CD6-9BFB-D900B91F34AD}"/>
                </a:ext>
              </a:extLst>
            </p:cNvPr>
            <p:cNvSpPr>
              <a:spLocks noEditPoints="1"/>
            </p:cNvSpPr>
            <p:nvPr/>
          </p:nvSpPr>
          <p:spPr bwMode="auto">
            <a:xfrm>
              <a:off x="5918200" y="6475785"/>
              <a:ext cx="22225" cy="6350"/>
            </a:xfrm>
            <a:custGeom>
              <a:avLst/>
              <a:gdLst>
                <a:gd name="T0" fmla="*/ 0 w 25"/>
                <a:gd name="T1" fmla="*/ 8 h 8"/>
                <a:gd name="T2" fmla="*/ 0 w 25"/>
                <a:gd name="T3" fmla="*/ 8 h 8"/>
                <a:gd name="T4" fmla="*/ 1 w 25"/>
                <a:gd name="T5" fmla="*/ 8 h 8"/>
                <a:gd name="T6" fmla="*/ 0 w 25"/>
                <a:gd name="T7" fmla="*/ 8 h 8"/>
                <a:gd name="T8" fmla="*/ 1 w 25"/>
                <a:gd name="T9" fmla="*/ 7 h 8"/>
                <a:gd name="T10" fmla="*/ 2 w 25"/>
                <a:gd name="T11" fmla="*/ 8 h 8"/>
                <a:gd name="T12" fmla="*/ 2 w 25"/>
                <a:gd name="T13" fmla="*/ 8 h 8"/>
                <a:gd name="T14" fmla="*/ 1 w 25"/>
                <a:gd name="T15" fmla="*/ 7 h 8"/>
                <a:gd name="T16" fmla="*/ 25 w 25"/>
                <a:gd name="T17" fmla="*/ 4 h 8"/>
                <a:gd name="T18" fmla="*/ 25 w 25"/>
                <a:gd name="T19" fmla="*/ 4 h 8"/>
                <a:gd name="T20" fmla="*/ 25 w 25"/>
                <a:gd name="T21" fmla="*/ 4 h 8"/>
                <a:gd name="T22" fmla="*/ 25 w 25"/>
                <a:gd name="T23" fmla="*/ 4 h 8"/>
                <a:gd name="T24" fmla="*/ 18 w 25"/>
                <a:gd name="T25" fmla="*/ 0 h 8"/>
                <a:gd name="T26" fmla="*/ 17 w 25"/>
                <a:gd name="T27" fmla="*/ 2 h 8"/>
                <a:gd name="T28" fmla="*/ 17 w 25"/>
                <a:gd name="T29" fmla="*/ 2 h 8"/>
                <a:gd name="T30" fmla="*/ 15 w 25"/>
                <a:gd name="T31" fmla="*/ 1 h 8"/>
                <a:gd name="T32" fmla="*/ 14 w 25"/>
                <a:gd name="T33" fmla="*/ 2 h 8"/>
                <a:gd name="T34" fmla="*/ 14 w 25"/>
                <a:gd name="T35" fmla="*/ 1 h 8"/>
                <a:gd name="T36" fmla="*/ 13 w 25"/>
                <a:gd name="T37" fmla="*/ 1 h 8"/>
                <a:gd name="T38" fmla="*/ 13 w 25"/>
                <a:gd name="T39" fmla="*/ 0 h 8"/>
                <a:gd name="T40" fmla="*/ 11 w 25"/>
                <a:gd name="T41" fmla="*/ 3 h 8"/>
                <a:gd name="T42" fmla="*/ 8 w 25"/>
                <a:gd name="T43" fmla="*/ 1 h 8"/>
                <a:gd name="T44" fmla="*/ 9 w 25"/>
                <a:gd name="T45" fmla="*/ 3 h 8"/>
                <a:gd name="T46" fmla="*/ 8 w 25"/>
                <a:gd name="T47" fmla="*/ 3 h 8"/>
                <a:gd name="T48" fmla="*/ 8 w 25"/>
                <a:gd name="T49" fmla="*/ 4 h 8"/>
                <a:gd name="T50" fmla="*/ 7 w 25"/>
                <a:gd name="T51" fmla="*/ 3 h 8"/>
                <a:gd name="T52" fmla="*/ 8 w 25"/>
                <a:gd name="T53" fmla="*/ 6 h 8"/>
                <a:gd name="T54" fmla="*/ 6 w 25"/>
                <a:gd name="T55" fmla="*/ 3 h 8"/>
                <a:gd name="T56" fmla="*/ 5 w 25"/>
                <a:gd name="T57" fmla="*/ 6 h 8"/>
                <a:gd name="T58" fmla="*/ 5 w 25"/>
                <a:gd name="T59" fmla="*/ 6 h 8"/>
                <a:gd name="T60" fmla="*/ 4 w 25"/>
                <a:gd name="T61" fmla="*/ 7 h 8"/>
                <a:gd name="T62" fmla="*/ 4 w 25"/>
                <a:gd name="T63" fmla="*/ 5 h 8"/>
                <a:gd name="T64" fmla="*/ 3 w 25"/>
                <a:gd name="T65" fmla="*/ 7 h 8"/>
                <a:gd name="T66" fmla="*/ 3 w 25"/>
                <a:gd name="T67" fmla="*/ 8 h 8"/>
                <a:gd name="T68" fmla="*/ 14 w 25"/>
                <a:gd name="T69" fmla="*/ 6 h 8"/>
                <a:gd name="T70" fmla="*/ 20 w 25"/>
                <a:gd name="T71" fmla="*/ 5 h 8"/>
                <a:gd name="T72" fmla="*/ 24 w 25"/>
                <a:gd name="T73" fmla="*/ 4 h 8"/>
                <a:gd name="T74" fmla="*/ 24 w 25"/>
                <a:gd name="T75" fmla="*/ 4 h 8"/>
                <a:gd name="T76" fmla="*/ 22 w 25"/>
                <a:gd name="T77" fmla="*/ 4 h 8"/>
                <a:gd name="T78" fmla="*/ 23 w 25"/>
                <a:gd name="T79" fmla="*/ 3 h 8"/>
                <a:gd name="T80" fmla="*/ 23 w 25"/>
                <a:gd name="T81" fmla="*/ 2 h 8"/>
                <a:gd name="T82" fmla="*/ 20 w 25"/>
                <a:gd name="T83" fmla="*/ 5 h 8"/>
                <a:gd name="T84" fmla="*/ 21 w 25"/>
                <a:gd name="T85" fmla="*/ 1 h 8"/>
                <a:gd name="T86" fmla="*/ 19 w 25"/>
                <a:gd name="T87" fmla="*/ 2 h 8"/>
                <a:gd name="T88" fmla="*/ 18 w 25"/>
                <a:gd name="T8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 h="8">
                  <a:moveTo>
                    <a:pt x="0" y="8"/>
                  </a:moveTo>
                  <a:cubicBezTo>
                    <a:pt x="0" y="8"/>
                    <a:pt x="0" y="8"/>
                    <a:pt x="0" y="8"/>
                  </a:cubicBezTo>
                  <a:lnTo>
                    <a:pt x="1" y="8"/>
                  </a:lnTo>
                  <a:lnTo>
                    <a:pt x="0" y="8"/>
                  </a:lnTo>
                  <a:close/>
                  <a:moveTo>
                    <a:pt x="1" y="7"/>
                  </a:moveTo>
                  <a:lnTo>
                    <a:pt x="2" y="8"/>
                  </a:lnTo>
                  <a:lnTo>
                    <a:pt x="2" y="8"/>
                  </a:lnTo>
                  <a:lnTo>
                    <a:pt x="1" y="7"/>
                  </a:lnTo>
                  <a:close/>
                  <a:moveTo>
                    <a:pt x="25" y="4"/>
                  </a:moveTo>
                  <a:cubicBezTo>
                    <a:pt x="25" y="4"/>
                    <a:pt x="25" y="4"/>
                    <a:pt x="25" y="4"/>
                  </a:cubicBezTo>
                  <a:lnTo>
                    <a:pt x="25" y="4"/>
                  </a:lnTo>
                  <a:lnTo>
                    <a:pt x="25" y="4"/>
                  </a:lnTo>
                  <a:close/>
                  <a:moveTo>
                    <a:pt x="18" y="0"/>
                  </a:moveTo>
                  <a:cubicBezTo>
                    <a:pt x="18" y="0"/>
                    <a:pt x="18" y="1"/>
                    <a:pt x="17" y="2"/>
                  </a:cubicBezTo>
                  <a:cubicBezTo>
                    <a:pt x="17" y="2"/>
                    <a:pt x="17" y="2"/>
                    <a:pt x="17" y="2"/>
                  </a:cubicBezTo>
                  <a:cubicBezTo>
                    <a:pt x="16" y="2"/>
                    <a:pt x="15" y="1"/>
                    <a:pt x="15" y="1"/>
                  </a:cubicBezTo>
                  <a:lnTo>
                    <a:pt x="14" y="2"/>
                  </a:lnTo>
                  <a:lnTo>
                    <a:pt x="14" y="1"/>
                  </a:lnTo>
                  <a:lnTo>
                    <a:pt x="13" y="1"/>
                  </a:lnTo>
                  <a:lnTo>
                    <a:pt x="13" y="0"/>
                  </a:lnTo>
                  <a:cubicBezTo>
                    <a:pt x="12" y="1"/>
                    <a:pt x="12" y="2"/>
                    <a:pt x="11" y="3"/>
                  </a:cubicBezTo>
                  <a:cubicBezTo>
                    <a:pt x="10" y="2"/>
                    <a:pt x="9" y="1"/>
                    <a:pt x="8" y="1"/>
                  </a:cubicBezTo>
                  <a:lnTo>
                    <a:pt x="9" y="3"/>
                  </a:lnTo>
                  <a:lnTo>
                    <a:pt x="8" y="3"/>
                  </a:lnTo>
                  <a:lnTo>
                    <a:pt x="8" y="4"/>
                  </a:lnTo>
                  <a:lnTo>
                    <a:pt x="7" y="3"/>
                  </a:lnTo>
                  <a:cubicBezTo>
                    <a:pt x="7" y="4"/>
                    <a:pt x="7" y="5"/>
                    <a:pt x="8" y="6"/>
                  </a:cubicBezTo>
                  <a:cubicBezTo>
                    <a:pt x="7" y="5"/>
                    <a:pt x="6" y="4"/>
                    <a:pt x="6" y="3"/>
                  </a:cubicBezTo>
                  <a:lnTo>
                    <a:pt x="5" y="6"/>
                  </a:lnTo>
                  <a:lnTo>
                    <a:pt x="5" y="6"/>
                  </a:lnTo>
                  <a:lnTo>
                    <a:pt x="4" y="7"/>
                  </a:lnTo>
                  <a:lnTo>
                    <a:pt x="4" y="5"/>
                  </a:lnTo>
                  <a:lnTo>
                    <a:pt x="3" y="7"/>
                  </a:lnTo>
                  <a:lnTo>
                    <a:pt x="3" y="8"/>
                  </a:lnTo>
                  <a:lnTo>
                    <a:pt x="14" y="6"/>
                  </a:lnTo>
                  <a:lnTo>
                    <a:pt x="20" y="5"/>
                  </a:lnTo>
                  <a:lnTo>
                    <a:pt x="24" y="4"/>
                  </a:lnTo>
                  <a:cubicBezTo>
                    <a:pt x="24" y="4"/>
                    <a:pt x="24" y="4"/>
                    <a:pt x="24" y="4"/>
                  </a:cubicBezTo>
                  <a:lnTo>
                    <a:pt x="22" y="4"/>
                  </a:lnTo>
                  <a:lnTo>
                    <a:pt x="23" y="3"/>
                  </a:lnTo>
                  <a:cubicBezTo>
                    <a:pt x="23" y="2"/>
                    <a:pt x="23" y="2"/>
                    <a:pt x="23" y="2"/>
                  </a:cubicBezTo>
                  <a:cubicBezTo>
                    <a:pt x="22" y="2"/>
                    <a:pt x="21" y="4"/>
                    <a:pt x="20" y="5"/>
                  </a:cubicBezTo>
                  <a:lnTo>
                    <a:pt x="21" y="1"/>
                  </a:lnTo>
                  <a:lnTo>
                    <a:pt x="19" y="2"/>
                  </a:lnTo>
                  <a:cubicBezTo>
                    <a:pt x="19" y="1"/>
                    <a:pt x="18" y="1"/>
                    <a:pt x="1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0" name="Freeform 4079">
              <a:extLst>
                <a:ext uri="{FF2B5EF4-FFF2-40B4-BE49-F238E27FC236}">
                  <a16:creationId xmlns:a16="http://schemas.microsoft.com/office/drawing/2014/main" id="{43E9B943-4080-4440-BC0D-46532D77DDBB}"/>
                </a:ext>
              </a:extLst>
            </p:cNvPr>
            <p:cNvSpPr>
              <a:spLocks/>
            </p:cNvSpPr>
            <p:nvPr/>
          </p:nvSpPr>
          <p:spPr bwMode="auto">
            <a:xfrm>
              <a:off x="5911850" y="6478960"/>
              <a:ext cx="38100" cy="11113"/>
            </a:xfrm>
            <a:custGeom>
              <a:avLst/>
              <a:gdLst>
                <a:gd name="T0" fmla="*/ 33 w 43"/>
                <a:gd name="T1" fmla="*/ 0 h 13"/>
                <a:gd name="T2" fmla="*/ 33 w 43"/>
                <a:gd name="T3" fmla="*/ 1 h 13"/>
                <a:gd name="T4" fmla="*/ 32 w 43"/>
                <a:gd name="T5" fmla="*/ 3 h 13"/>
                <a:gd name="T6" fmla="*/ 32 w 43"/>
                <a:gd name="T7" fmla="*/ 1 h 13"/>
                <a:gd name="T8" fmla="*/ 28 w 43"/>
                <a:gd name="T9" fmla="*/ 1 h 13"/>
                <a:gd name="T10" fmla="*/ 22 w 43"/>
                <a:gd name="T11" fmla="*/ 2 h 13"/>
                <a:gd name="T12" fmla="*/ 11 w 43"/>
                <a:gd name="T13" fmla="*/ 4 h 13"/>
                <a:gd name="T14" fmla="*/ 10 w 43"/>
                <a:gd name="T15" fmla="*/ 5 h 13"/>
                <a:gd name="T16" fmla="*/ 10 w 43"/>
                <a:gd name="T17" fmla="*/ 4 h 13"/>
                <a:gd name="T18" fmla="*/ 10 w 43"/>
                <a:gd name="T19" fmla="*/ 4 h 13"/>
                <a:gd name="T20" fmla="*/ 10 w 43"/>
                <a:gd name="T21" fmla="*/ 5 h 13"/>
                <a:gd name="T22" fmla="*/ 9 w 43"/>
                <a:gd name="T23" fmla="*/ 5 h 13"/>
                <a:gd name="T24" fmla="*/ 8 w 43"/>
                <a:gd name="T25" fmla="*/ 5 h 13"/>
                <a:gd name="T26" fmla="*/ 9 w 43"/>
                <a:gd name="T27" fmla="*/ 8 h 13"/>
                <a:gd name="T28" fmla="*/ 7 w 43"/>
                <a:gd name="T29" fmla="*/ 5 h 13"/>
                <a:gd name="T30" fmla="*/ 7 w 43"/>
                <a:gd name="T31" fmla="*/ 7 h 13"/>
                <a:gd name="T32" fmla="*/ 5 w 43"/>
                <a:gd name="T33" fmla="*/ 7 h 13"/>
                <a:gd name="T34" fmla="*/ 6 w 43"/>
                <a:gd name="T35" fmla="*/ 8 h 13"/>
                <a:gd name="T36" fmla="*/ 2 w 43"/>
                <a:gd name="T37" fmla="*/ 10 h 13"/>
                <a:gd name="T38" fmla="*/ 4 w 43"/>
                <a:gd name="T39" fmla="*/ 10 h 13"/>
                <a:gd name="T40" fmla="*/ 3 w 43"/>
                <a:gd name="T41" fmla="*/ 10 h 13"/>
                <a:gd name="T42" fmla="*/ 0 w 43"/>
                <a:gd name="T43" fmla="*/ 12 h 13"/>
                <a:gd name="T44" fmla="*/ 2 w 43"/>
                <a:gd name="T45" fmla="*/ 12 h 13"/>
                <a:gd name="T46" fmla="*/ 1 w 43"/>
                <a:gd name="T47" fmla="*/ 13 h 13"/>
                <a:gd name="T48" fmla="*/ 22 w 43"/>
                <a:gd name="T49" fmla="*/ 9 h 13"/>
                <a:gd name="T50" fmla="*/ 28 w 43"/>
                <a:gd name="T51" fmla="*/ 8 h 13"/>
                <a:gd name="T52" fmla="*/ 43 w 43"/>
                <a:gd name="T53" fmla="*/ 5 h 13"/>
                <a:gd name="T54" fmla="*/ 43 w 43"/>
                <a:gd name="T55" fmla="*/ 5 h 13"/>
                <a:gd name="T56" fmla="*/ 41 w 43"/>
                <a:gd name="T57" fmla="*/ 5 h 13"/>
                <a:gd name="T58" fmla="*/ 42 w 43"/>
                <a:gd name="T59" fmla="*/ 4 h 13"/>
                <a:gd name="T60" fmla="*/ 41 w 43"/>
                <a:gd name="T61" fmla="*/ 4 h 13"/>
                <a:gd name="T62" fmla="*/ 39 w 43"/>
                <a:gd name="T63" fmla="*/ 4 h 13"/>
                <a:gd name="T64" fmla="*/ 39 w 43"/>
                <a:gd name="T65" fmla="*/ 3 h 13"/>
                <a:gd name="T66" fmla="*/ 38 w 43"/>
                <a:gd name="T67" fmla="*/ 4 h 13"/>
                <a:gd name="T68" fmla="*/ 38 w 43"/>
                <a:gd name="T69" fmla="*/ 1 h 13"/>
                <a:gd name="T70" fmla="*/ 36 w 43"/>
                <a:gd name="T71" fmla="*/ 3 h 13"/>
                <a:gd name="T72" fmla="*/ 36 w 43"/>
                <a:gd name="T73" fmla="*/ 2 h 13"/>
                <a:gd name="T74" fmla="*/ 35 w 43"/>
                <a:gd name="T75" fmla="*/ 3 h 13"/>
                <a:gd name="T76" fmla="*/ 34 w 43"/>
                <a:gd name="T77" fmla="*/ 2 h 13"/>
                <a:gd name="T78" fmla="*/ 34 w 43"/>
                <a:gd name="T79" fmla="*/ 3 h 13"/>
                <a:gd name="T80" fmla="*/ 33 w 43"/>
                <a:gd name="T8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13">
                  <a:moveTo>
                    <a:pt x="33" y="0"/>
                  </a:moveTo>
                  <a:lnTo>
                    <a:pt x="33" y="1"/>
                  </a:lnTo>
                  <a:cubicBezTo>
                    <a:pt x="32" y="1"/>
                    <a:pt x="32" y="2"/>
                    <a:pt x="32" y="3"/>
                  </a:cubicBezTo>
                  <a:cubicBezTo>
                    <a:pt x="32" y="2"/>
                    <a:pt x="32" y="1"/>
                    <a:pt x="32" y="1"/>
                  </a:cubicBezTo>
                  <a:lnTo>
                    <a:pt x="28" y="1"/>
                  </a:lnTo>
                  <a:lnTo>
                    <a:pt x="22" y="2"/>
                  </a:lnTo>
                  <a:lnTo>
                    <a:pt x="11" y="4"/>
                  </a:lnTo>
                  <a:lnTo>
                    <a:pt x="10" y="5"/>
                  </a:lnTo>
                  <a:lnTo>
                    <a:pt x="10" y="4"/>
                  </a:lnTo>
                  <a:lnTo>
                    <a:pt x="10" y="4"/>
                  </a:lnTo>
                  <a:lnTo>
                    <a:pt x="10" y="5"/>
                  </a:lnTo>
                  <a:lnTo>
                    <a:pt x="9" y="5"/>
                  </a:lnTo>
                  <a:lnTo>
                    <a:pt x="8" y="5"/>
                  </a:lnTo>
                  <a:cubicBezTo>
                    <a:pt x="8" y="6"/>
                    <a:pt x="9" y="7"/>
                    <a:pt x="9" y="8"/>
                  </a:cubicBezTo>
                  <a:cubicBezTo>
                    <a:pt x="8" y="7"/>
                    <a:pt x="8" y="6"/>
                    <a:pt x="7" y="5"/>
                  </a:cubicBezTo>
                  <a:lnTo>
                    <a:pt x="7" y="7"/>
                  </a:lnTo>
                  <a:lnTo>
                    <a:pt x="5" y="7"/>
                  </a:lnTo>
                  <a:lnTo>
                    <a:pt x="6" y="8"/>
                  </a:lnTo>
                  <a:cubicBezTo>
                    <a:pt x="4" y="8"/>
                    <a:pt x="3" y="9"/>
                    <a:pt x="2" y="10"/>
                  </a:cubicBezTo>
                  <a:lnTo>
                    <a:pt x="4" y="10"/>
                  </a:lnTo>
                  <a:cubicBezTo>
                    <a:pt x="4" y="10"/>
                    <a:pt x="3" y="10"/>
                    <a:pt x="3" y="10"/>
                  </a:cubicBezTo>
                  <a:cubicBezTo>
                    <a:pt x="2" y="10"/>
                    <a:pt x="1" y="11"/>
                    <a:pt x="0" y="12"/>
                  </a:cubicBezTo>
                  <a:lnTo>
                    <a:pt x="2" y="12"/>
                  </a:lnTo>
                  <a:cubicBezTo>
                    <a:pt x="1" y="12"/>
                    <a:pt x="1" y="13"/>
                    <a:pt x="1" y="13"/>
                  </a:cubicBezTo>
                  <a:lnTo>
                    <a:pt x="22" y="9"/>
                  </a:lnTo>
                  <a:lnTo>
                    <a:pt x="28" y="8"/>
                  </a:lnTo>
                  <a:lnTo>
                    <a:pt x="43" y="5"/>
                  </a:lnTo>
                  <a:lnTo>
                    <a:pt x="43" y="5"/>
                  </a:lnTo>
                  <a:lnTo>
                    <a:pt x="41" y="5"/>
                  </a:lnTo>
                  <a:lnTo>
                    <a:pt x="42" y="4"/>
                  </a:lnTo>
                  <a:lnTo>
                    <a:pt x="41" y="4"/>
                  </a:lnTo>
                  <a:lnTo>
                    <a:pt x="39" y="4"/>
                  </a:lnTo>
                  <a:lnTo>
                    <a:pt x="39" y="3"/>
                  </a:lnTo>
                  <a:lnTo>
                    <a:pt x="38" y="4"/>
                  </a:lnTo>
                  <a:lnTo>
                    <a:pt x="38" y="1"/>
                  </a:lnTo>
                  <a:cubicBezTo>
                    <a:pt x="37" y="2"/>
                    <a:pt x="37" y="3"/>
                    <a:pt x="36" y="3"/>
                  </a:cubicBezTo>
                  <a:lnTo>
                    <a:pt x="36" y="2"/>
                  </a:lnTo>
                  <a:lnTo>
                    <a:pt x="35" y="3"/>
                  </a:lnTo>
                  <a:lnTo>
                    <a:pt x="34" y="2"/>
                  </a:lnTo>
                  <a:lnTo>
                    <a:pt x="34" y="3"/>
                  </a:lnTo>
                  <a:cubicBezTo>
                    <a:pt x="33" y="3"/>
                    <a:pt x="33" y="1"/>
                    <a:pt x="3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1" name="Freeform 4080">
              <a:extLst>
                <a:ext uri="{FF2B5EF4-FFF2-40B4-BE49-F238E27FC236}">
                  <a16:creationId xmlns:a16="http://schemas.microsoft.com/office/drawing/2014/main" id="{14F18AC1-DDD5-4F0B-A900-1E5517B14986}"/>
                </a:ext>
              </a:extLst>
            </p:cNvPr>
            <p:cNvSpPr>
              <a:spLocks/>
            </p:cNvSpPr>
            <p:nvPr/>
          </p:nvSpPr>
          <p:spPr bwMode="auto">
            <a:xfrm>
              <a:off x="5905500" y="6483722"/>
              <a:ext cx="50800" cy="12700"/>
            </a:xfrm>
            <a:custGeom>
              <a:avLst/>
              <a:gdLst>
                <a:gd name="T0" fmla="*/ 50 w 56"/>
                <a:gd name="T1" fmla="*/ 0 h 14"/>
                <a:gd name="T2" fmla="*/ 34 w 56"/>
                <a:gd name="T3" fmla="*/ 2 h 14"/>
                <a:gd name="T4" fmla="*/ 28 w 56"/>
                <a:gd name="T5" fmla="*/ 3 h 14"/>
                <a:gd name="T6" fmla="*/ 5 w 56"/>
                <a:gd name="T7" fmla="*/ 7 h 14"/>
                <a:gd name="T8" fmla="*/ 4 w 56"/>
                <a:gd name="T9" fmla="*/ 9 h 14"/>
                <a:gd name="T10" fmla="*/ 6 w 56"/>
                <a:gd name="T11" fmla="*/ 9 h 14"/>
                <a:gd name="T12" fmla="*/ 2 w 56"/>
                <a:gd name="T13" fmla="*/ 12 h 14"/>
                <a:gd name="T14" fmla="*/ 2 w 56"/>
                <a:gd name="T15" fmla="*/ 12 h 14"/>
                <a:gd name="T16" fmla="*/ 2 w 56"/>
                <a:gd name="T17" fmla="*/ 12 h 14"/>
                <a:gd name="T18" fmla="*/ 0 w 56"/>
                <a:gd name="T19" fmla="*/ 14 h 14"/>
                <a:gd name="T20" fmla="*/ 2 w 56"/>
                <a:gd name="T21" fmla="*/ 14 h 14"/>
                <a:gd name="T22" fmla="*/ 3 w 56"/>
                <a:gd name="T23" fmla="*/ 14 h 14"/>
                <a:gd name="T24" fmla="*/ 3 w 56"/>
                <a:gd name="T25" fmla="*/ 14 h 14"/>
                <a:gd name="T26" fmla="*/ 28 w 56"/>
                <a:gd name="T27" fmla="*/ 10 h 14"/>
                <a:gd name="T28" fmla="*/ 34 w 56"/>
                <a:gd name="T29" fmla="*/ 9 h 14"/>
                <a:gd name="T30" fmla="*/ 56 w 56"/>
                <a:gd name="T31" fmla="*/ 5 h 14"/>
                <a:gd name="T32" fmla="*/ 56 w 56"/>
                <a:gd name="T33" fmla="*/ 5 h 14"/>
                <a:gd name="T34" fmla="*/ 55 w 56"/>
                <a:gd name="T35" fmla="*/ 4 h 14"/>
                <a:gd name="T36" fmla="*/ 56 w 56"/>
                <a:gd name="T37" fmla="*/ 4 h 14"/>
                <a:gd name="T38" fmla="*/ 52 w 56"/>
                <a:gd name="T39" fmla="*/ 1 h 14"/>
                <a:gd name="T40" fmla="*/ 53 w 56"/>
                <a:gd name="T41" fmla="*/ 1 h 14"/>
                <a:gd name="T42" fmla="*/ 50 w 56"/>
                <a:gd name="T43" fmla="*/ 0 h 14"/>
                <a:gd name="T44" fmla="*/ 51 w 56"/>
                <a:gd name="T45" fmla="*/ 0 h 14"/>
                <a:gd name="T46" fmla="*/ 50 w 56"/>
                <a:gd name="T4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4">
                  <a:moveTo>
                    <a:pt x="50" y="0"/>
                  </a:moveTo>
                  <a:lnTo>
                    <a:pt x="34" y="2"/>
                  </a:lnTo>
                  <a:lnTo>
                    <a:pt x="28" y="3"/>
                  </a:lnTo>
                  <a:lnTo>
                    <a:pt x="5" y="7"/>
                  </a:lnTo>
                  <a:cubicBezTo>
                    <a:pt x="5" y="8"/>
                    <a:pt x="4" y="8"/>
                    <a:pt x="4" y="9"/>
                  </a:cubicBezTo>
                  <a:lnTo>
                    <a:pt x="6" y="9"/>
                  </a:lnTo>
                  <a:cubicBezTo>
                    <a:pt x="5" y="9"/>
                    <a:pt x="2" y="11"/>
                    <a:pt x="2" y="12"/>
                  </a:cubicBezTo>
                  <a:lnTo>
                    <a:pt x="2" y="12"/>
                  </a:lnTo>
                  <a:cubicBezTo>
                    <a:pt x="2" y="12"/>
                    <a:pt x="2" y="12"/>
                    <a:pt x="2" y="12"/>
                  </a:cubicBezTo>
                  <a:cubicBezTo>
                    <a:pt x="1" y="12"/>
                    <a:pt x="1" y="13"/>
                    <a:pt x="0" y="14"/>
                  </a:cubicBezTo>
                  <a:cubicBezTo>
                    <a:pt x="1" y="14"/>
                    <a:pt x="2" y="14"/>
                    <a:pt x="2" y="14"/>
                  </a:cubicBezTo>
                  <a:cubicBezTo>
                    <a:pt x="3" y="14"/>
                    <a:pt x="3" y="14"/>
                    <a:pt x="3" y="14"/>
                  </a:cubicBezTo>
                  <a:lnTo>
                    <a:pt x="3" y="14"/>
                  </a:lnTo>
                  <a:lnTo>
                    <a:pt x="28" y="10"/>
                  </a:lnTo>
                  <a:lnTo>
                    <a:pt x="34" y="9"/>
                  </a:lnTo>
                  <a:lnTo>
                    <a:pt x="56" y="5"/>
                  </a:lnTo>
                  <a:lnTo>
                    <a:pt x="56" y="5"/>
                  </a:lnTo>
                  <a:cubicBezTo>
                    <a:pt x="55" y="4"/>
                    <a:pt x="55" y="4"/>
                    <a:pt x="55" y="4"/>
                  </a:cubicBezTo>
                  <a:cubicBezTo>
                    <a:pt x="56" y="4"/>
                    <a:pt x="56" y="4"/>
                    <a:pt x="56" y="4"/>
                  </a:cubicBezTo>
                  <a:cubicBezTo>
                    <a:pt x="55" y="3"/>
                    <a:pt x="54" y="2"/>
                    <a:pt x="52" y="1"/>
                  </a:cubicBezTo>
                  <a:lnTo>
                    <a:pt x="53" y="1"/>
                  </a:lnTo>
                  <a:cubicBezTo>
                    <a:pt x="52" y="1"/>
                    <a:pt x="51" y="0"/>
                    <a:pt x="50" y="0"/>
                  </a:cubicBezTo>
                  <a:lnTo>
                    <a:pt x="51" y="0"/>
                  </a:lnTo>
                  <a:lnTo>
                    <a:pt x="5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2" name="Freeform 4081">
              <a:extLst>
                <a:ext uri="{FF2B5EF4-FFF2-40B4-BE49-F238E27FC236}">
                  <a16:creationId xmlns:a16="http://schemas.microsoft.com/office/drawing/2014/main" id="{23481399-D5BD-45F9-A9BE-F63EDE7EAC3A}"/>
                </a:ext>
              </a:extLst>
            </p:cNvPr>
            <p:cNvSpPr>
              <a:spLocks/>
            </p:cNvSpPr>
            <p:nvPr/>
          </p:nvSpPr>
          <p:spPr bwMode="auto">
            <a:xfrm>
              <a:off x="5905500" y="6488485"/>
              <a:ext cx="55563" cy="14288"/>
            </a:xfrm>
            <a:custGeom>
              <a:avLst/>
              <a:gdLst>
                <a:gd name="T0" fmla="*/ 57 w 63"/>
                <a:gd name="T1" fmla="*/ 0 h 16"/>
                <a:gd name="T2" fmla="*/ 35 w 63"/>
                <a:gd name="T3" fmla="*/ 4 h 16"/>
                <a:gd name="T4" fmla="*/ 29 w 63"/>
                <a:gd name="T5" fmla="*/ 5 h 16"/>
                <a:gd name="T6" fmla="*/ 4 w 63"/>
                <a:gd name="T7" fmla="*/ 10 h 16"/>
                <a:gd name="T8" fmla="*/ 3 w 63"/>
                <a:gd name="T9" fmla="*/ 10 h 16"/>
                <a:gd name="T10" fmla="*/ 0 w 63"/>
                <a:gd name="T11" fmla="*/ 14 h 16"/>
                <a:gd name="T12" fmla="*/ 3 w 63"/>
                <a:gd name="T13" fmla="*/ 16 h 16"/>
                <a:gd name="T14" fmla="*/ 3 w 63"/>
                <a:gd name="T15" fmla="*/ 16 h 16"/>
                <a:gd name="T16" fmla="*/ 33 w 63"/>
                <a:gd name="T17" fmla="*/ 11 h 16"/>
                <a:gd name="T18" fmla="*/ 35 w 63"/>
                <a:gd name="T19" fmla="*/ 11 h 16"/>
                <a:gd name="T20" fmla="*/ 62 w 63"/>
                <a:gd name="T21" fmla="*/ 6 h 16"/>
                <a:gd name="T22" fmla="*/ 63 w 63"/>
                <a:gd name="T23" fmla="*/ 6 h 16"/>
                <a:gd name="T24" fmla="*/ 62 w 63"/>
                <a:gd name="T25" fmla="*/ 6 h 16"/>
                <a:gd name="T26" fmla="*/ 63 w 63"/>
                <a:gd name="T27" fmla="*/ 6 h 16"/>
                <a:gd name="T28" fmla="*/ 58 w 63"/>
                <a:gd name="T29" fmla="*/ 1 h 16"/>
                <a:gd name="T30" fmla="*/ 57 w 63"/>
                <a:gd name="T31" fmla="*/ 1 h 16"/>
                <a:gd name="T32" fmla="*/ 57 w 6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6">
                  <a:moveTo>
                    <a:pt x="57" y="0"/>
                  </a:moveTo>
                  <a:lnTo>
                    <a:pt x="35" y="4"/>
                  </a:lnTo>
                  <a:lnTo>
                    <a:pt x="29" y="5"/>
                  </a:lnTo>
                  <a:lnTo>
                    <a:pt x="4" y="10"/>
                  </a:lnTo>
                  <a:lnTo>
                    <a:pt x="3" y="10"/>
                  </a:lnTo>
                  <a:cubicBezTo>
                    <a:pt x="1" y="10"/>
                    <a:pt x="0" y="12"/>
                    <a:pt x="0" y="14"/>
                  </a:cubicBezTo>
                  <a:cubicBezTo>
                    <a:pt x="0" y="15"/>
                    <a:pt x="1" y="16"/>
                    <a:pt x="3" y="16"/>
                  </a:cubicBezTo>
                  <a:cubicBezTo>
                    <a:pt x="3" y="16"/>
                    <a:pt x="3" y="16"/>
                    <a:pt x="3" y="16"/>
                  </a:cubicBezTo>
                  <a:lnTo>
                    <a:pt x="33" y="11"/>
                  </a:lnTo>
                  <a:lnTo>
                    <a:pt x="35" y="11"/>
                  </a:lnTo>
                  <a:lnTo>
                    <a:pt x="62" y="6"/>
                  </a:lnTo>
                  <a:lnTo>
                    <a:pt x="63" y="6"/>
                  </a:lnTo>
                  <a:lnTo>
                    <a:pt x="62" y="6"/>
                  </a:lnTo>
                  <a:lnTo>
                    <a:pt x="63" y="6"/>
                  </a:lnTo>
                  <a:cubicBezTo>
                    <a:pt x="62" y="4"/>
                    <a:pt x="60" y="2"/>
                    <a:pt x="58" y="1"/>
                  </a:cubicBezTo>
                  <a:lnTo>
                    <a:pt x="57" y="1"/>
                  </a:lnTo>
                  <a:lnTo>
                    <a:pt x="5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3" name="Freeform 4082">
              <a:extLst>
                <a:ext uri="{FF2B5EF4-FFF2-40B4-BE49-F238E27FC236}">
                  <a16:creationId xmlns:a16="http://schemas.microsoft.com/office/drawing/2014/main" id="{851A42B5-8A1E-430E-9666-8755D2CA3215}"/>
                </a:ext>
              </a:extLst>
            </p:cNvPr>
            <p:cNvSpPr>
              <a:spLocks/>
            </p:cNvSpPr>
            <p:nvPr/>
          </p:nvSpPr>
          <p:spPr bwMode="auto">
            <a:xfrm>
              <a:off x="5905500" y="6494835"/>
              <a:ext cx="60325" cy="14288"/>
            </a:xfrm>
            <a:custGeom>
              <a:avLst/>
              <a:gdLst>
                <a:gd name="T0" fmla="*/ 63 w 67"/>
                <a:gd name="T1" fmla="*/ 0 h 17"/>
                <a:gd name="T2" fmla="*/ 62 w 67"/>
                <a:gd name="T3" fmla="*/ 1 h 17"/>
                <a:gd name="T4" fmla="*/ 35 w 67"/>
                <a:gd name="T5" fmla="*/ 5 h 17"/>
                <a:gd name="T6" fmla="*/ 33 w 67"/>
                <a:gd name="T7" fmla="*/ 5 h 17"/>
                <a:gd name="T8" fmla="*/ 3 w 67"/>
                <a:gd name="T9" fmla="*/ 10 h 17"/>
                <a:gd name="T10" fmla="*/ 3 w 67"/>
                <a:gd name="T11" fmla="*/ 10 h 17"/>
                <a:gd name="T12" fmla="*/ 0 w 67"/>
                <a:gd name="T13" fmla="*/ 14 h 17"/>
                <a:gd name="T14" fmla="*/ 2 w 67"/>
                <a:gd name="T15" fmla="*/ 17 h 17"/>
                <a:gd name="T16" fmla="*/ 3 w 67"/>
                <a:gd name="T17" fmla="*/ 16 h 17"/>
                <a:gd name="T18" fmla="*/ 40 w 67"/>
                <a:gd name="T19" fmla="*/ 11 h 17"/>
                <a:gd name="T20" fmla="*/ 62 w 67"/>
                <a:gd name="T21" fmla="*/ 7 h 17"/>
                <a:gd name="T22" fmla="*/ 67 w 67"/>
                <a:gd name="T23" fmla="*/ 6 h 17"/>
                <a:gd name="T24" fmla="*/ 65 w 67"/>
                <a:gd name="T25" fmla="*/ 3 h 17"/>
                <a:gd name="T26" fmla="*/ 65 w 67"/>
                <a:gd name="T27" fmla="*/ 4 h 17"/>
                <a:gd name="T28" fmla="*/ 63 w 67"/>
                <a:gd name="T29" fmla="*/ 1 h 17"/>
                <a:gd name="T30" fmla="*/ 63 w 67"/>
                <a:gd name="T31" fmla="*/ 2 h 17"/>
                <a:gd name="T32" fmla="*/ 63 w 67"/>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
                  <a:moveTo>
                    <a:pt x="63" y="0"/>
                  </a:moveTo>
                  <a:lnTo>
                    <a:pt x="62" y="1"/>
                  </a:lnTo>
                  <a:lnTo>
                    <a:pt x="35" y="5"/>
                  </a:lnTo>
                  <a:lnTo>
                    <a:pt x="33" y="5"/>
                  </a:lnTo>
                  <a:lnTo>
                    <a:pt x="3" y="10"/>
                  </a:lnTo>
                  <a:cubicBezTo>
                    <a:pt x="3" y="10"/>
                    <a:pt x="3" y="10"/>
                    <a:pt x="3" y="10"/>
                  </a:cubicBezTo>
                  <a:cubicBezTo>
                    <a:pt x="1" y="11"/>
                    <a:pt x="0" y="12"/>
                    <a:pt x="0" y="14"/>
                  </a:cubicBezTo>
                  <a:cubicBezTo>
                    <a:pt x="0" y="15"/>
                    <a:pt x="1" y="16"/>
                    <a:pt x="2" y="17"/>
                  </a:cubicBezTo>
                  <a:cubicBezTo>
                    <a:pt x="2" y="17"/>
                    <a:pt x="3" y="16"/>
                    <a:pt x="3" y="16"/>
                  </a:cubicBezTo>
                  <a:lnTo>
                    <a:pt x="40" y="11"/>
                  </a:lnTo>
                  <a:lnTo>
                    <a:pt x="62" y="7"/>
                  </a:lnTo>
                  <a:lnTo>
                    <a:pt x="67" y="6"/>
                  </a:lnTo>
                  <a:cubicBezTo>
                    <a:pt x="66" y="5"/>
                    <a:pt x="65" y="4"/>
                    <a:pt x="65" y="3"/>
                  </a:cubicBezTo>
                  <a:lnTo>
                    <a:pt x="65" y="4"/>
                  </a:lnTo>
                  <a:cubicBezTo>
                    <a:pt x="65" y="3"/>
                    <a:pt x="64" y="2"/>
                    <a:pt x="63" y="1"/>
                  </a:cubicBezTo>
                  <a:lnTo>
                    <a:pt x="63" y="2"/>
                  </a:lnTo>
                  <a:lnTo>
                    <a:pt x="63"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4" name="Freeform 4083">
              <a:extLst>
                <a:ext uri="{FF2B5EF4-FFF2-40B4-BE49-F238E27FC236}">
                  <a16:creationId xmlns:a16="http://schemas.microsoft.com/office/drawing/2014/main" id="{9737EC69-6264-45F9-8BE2-1E74DC53C1FE}"/>
                </a:ext>
              </a:extLst>
            </p:cNvPr>
            <p:cNvSpPr>
              <a:spLocks/>
            </p:cNvSpPr>
            <p:nvPr/>
          </p:nvSpPr>
          <p:spPr bwMode="auto">
            <a:xfrm>
              <a:off x="5905500" y="6501185"/>
              <a:ext cx="61913" cy="14288"/>
            </a:xfrm>
            <a:custGeom>
              <a:avLst/>
              <a:gdLst>
                <a:gd name="T0" fmla="*/ 67 w 69"/>
                <a:gd name="T1" fmla="*/ 0 h 16"/>
                <a:gd name="T2" fmla="*/ 62 w 69"/>
                <a:gd name="T3" fmla="*/ 1 h 16"/>
                <a:gd name="T4" fmla="*/ 40 w 69"/>
                <a:gd name="T5" fmla="*/ 4 h 16"/>
                <a:gd name="T6" fmla="*/ 3 w 69"/>
                <a:gd name="T7" fmla="*/ 9 h 16"/>
                <a:gd name="T8" fmla="*/ 2 w 69"/>
                <a:gd name="T9" fmla="*/ 10 h 16"/>
                <a:gd name="T10" fmla="*/ 0 w 69"/>
                <a:gd name="T11" fmla="*/ 13 h 16"/>
                <a:gd name="T12" fmla="*/ 3 w 69"/>
                <a:gd name="T13" fmla="*/ 16 h 16"/>
                <a:gd name="T14" fmla="*/ 10 w 69"/>
                <a:gd name="T15" fmla="*/ 15 h 16"/>
                <a:gd name="T16" fmla="*/ 29 w 69"/>
                <a:gd name="T17" fmla="*/ 12 h 16"/>
                <a:gd name="T18" fmla="*/ 35 w 69"/>
                <a:gd name="T19" fmla="*/ 11 h 16"/>
                <a:gd name="T20" fmla="*/ 62 w 69"/>
                <a:gd name="T21" fmla="*/ 7 h 16"/>
                <a:gd name="T22" fmla="*/ 69 w 69"/>
                <a:gd name="T23" fmla="*/ 6 h 16"/>
                <a:gd name="T24" fmla="*/ 69 w 69"/>
                <a:gd name="T25" fmla="*/ 6 h 16"/>
                <a:gd name="T26" fmla="*/ 69 w 69"/>
                <a:gd name="T27" fmla="*/ 4 h 16"/>
                <a:gd name="T28" fmla="*/ 67 w 69"/>
                <a:gd name="T29" fmla="*/ 2 h 16"/>
                <a:gd name="T30" fmla="*/ 68 w 69"/>
                <a:gd name="T31" fmla="*/ 3 h 16"/>
                <a:gd name="T32" fmla="*/ 67 w 69"/>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6">
                  <a:moveTo>
                    <a:pt x="67" y="0"/>
                  </a:moveTo>
                  <a:lnTo>
                    <a:pt x="62" y="1"/>
                  </a:lnTo>
                  <a:lnTo>
                    <a:pt x="40" y="4"/>
                  </a:lnTo>
                  <a:lnTo>
                    <a:pt x="3" y="9"/>
                  </a:lnTo>
                  <a:cubicBezTo>
                    <a:pt x="3" y="9"/>
                    <a:pt x="2" y="10"/>
                    <a:pt x="2" y="10"/>
                  </a:cubicBezTo>
                  <a:cubicBezTo>
                    <a:pt x="1" y="10"/>
                    <a:pt x="0" y="12"/>
                    <a:pt x="0" y="13"/>
                  </a:cubicBezTo>
                  <a:cubicBezTo>
                    <a:pt x="0" y="15"/>
                    <a:pt x="2" y="16"/>
                    <a:pt x="3" y="16"/>
                  </a:cubicBezTo>
                  <a:lnTo>
                    <a:pt x="10" y="15"/>
                  </a:lnTo>
                  <a:lnTo>
                    <a:pt x="29" y="12"/>
                  </a:lnTo>
                  <a:lnTo>
                    <a:pt x="35" y="11"/>
                  </a:lnTo>
                  <a:lnTo>
                    <a:pt x="62" y="7"/>
                  </a:lnTo>
                  <a:lnTo>
                    <a:pt x="69" y="6"/>
                  </a:lnTo>
                  <a:lnTo>
                    <a:pt x="69" y="6"/>
                  </a:lnTo>
                  <a:cubicBezTo>
                    <a:pt x="69" y="5"/>
                    <a:pt x="69" y="5"/>
                    <a:pt x="69" y="4"/>
                  </a:cubicBezTo>
                  <a:cubicBezTo>
                    <a:pt x="68" y="3"/>
                    <a:pt x="68" y="3"/>
                    <a:pt x="67" y="2"/>
                  </a:cubicBezTo>
                  <a:lnTo>
                    <a:pt x="68" y="3"/>
                  </a:lnTo>
                  <a:cubicBezTo>
                    <a:pt x="68" y="2"/>
                    <a:pt x="67" y="1"/>
                    <a:pt x="6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5" name="Freeform 4084">
              <a:extLst>
                <a:ext uri="{FF2B5EF4-FFF2-40B4-BE49-F238E27FC236}">
                  <a16:creationId xmlns:a16="http://schemas.microsoft.com/office/drawing/2014/main" id="{EDC7EF77-E258-4D1D-9B0B-63765D956776}"/>
                </a:ext>
              </a:extLst>
            </p:cNvPr>
            <p:cNvSpPr>
              <a:spLocks/>
            </p:cNvSpPr>
            <p:nvPr/>
          </p:nvSpPr>
          <p:spPr bwMode="auto">
            <a:xfrm>
              <a:off x="5905500" y="6505947"/>
              <a:ext cx="61913" cy="14288"/>
            </a:xfrm>
            <a:custGeom>
              <a:avLst/>
              <a:gdLst>
                <a:gd name="T0" fmla="*/ 70 w 70"/>
                <a:gd name="T1" fmla="*/ 0 h 16"/>
                <a:gd name="T2" fmla="*/ 69 w 70"/>
                <a:gd name="T3" fmla="*/ 1 h 16"/>
                <a:gd name="T4" fmla="*/ 62 w 70"/>
                <a:gd name="T5" fmla="*/ 1 h 16"/>
                <a:gd name="T6" fmla="*/ 35 w 70"/>
                <a:gd name="T7" fmla="*/ 5 h 16"/>
                <a:gd name="T8" fmla="*/ 29 w 70"/>
                <a:gd name="T9" fmla="*/ 6 h 16"/>
                <a:gd name="T10" fmla="*/ 10 w 70"/>
                <a:gd name="T11" fmla="*/ 9 h 16"/>
                <a:gd name="T12" fmla="*/ 3 w 70"/>
                <a:gd name="T13" fmla="*/ 10 h 16"/>
                <a:gd name="T14" fmla="*/ 3 w 70"/>
                <a:gd name="T15" fmla="*/ 10 h 16"/>
                <a:gd name="T16" fmla="*/ 0 w 70"/>
                <a:gd name="T17" fmla="*/ 14 h 16"/>
                <a:gd name="T18" fmla="*/ 2 w 70"/>
                <a:gd name="T19" fmla="*/ 16 h 16"/>
                <a:gd name="T20" fmla="*/ 3 w 70"/>
                <a:gd name="T21" fmla="*/ 16 h 16"/>
                <a:gd name="T22" fmla="*/ 32 w 70"/>
                <a:gd name="T23" fmla="*/ 12 h 16"/>
                <a:gd name="T24" fmla="*/ 35 w 70"/>
                <a:gd name="T25" fmla="*/ 12 h 16"/>
                <a:gd name="T26" fmla="*/ 62 w 70"/>
                <a:gd name="T27" fmla="*/ 8 h 16"/>
                <a:gd name="T28" fmla="*/ 69 w 70"/>
                <a:gd name="T29" fmla="*/ 7 h 16"/>
                <a:gd name="T30" fmla="*/ 70 w 70"/>
                <a:gd name="T31" fmla="*/ 7 h 16"/>
                <a:gd name="T32" fmla="*/ 70 w 70"/>
                <a:gd name="T33" fmla="*/ 6 h 16"/>
                <a:gd name="T34" fmla="*/ 69 w 70"/>
                <a:gd name="T35" fmla="*/ 1 h 16"/>
                <a:gd name="T36" fmla="*/ 70 w 70"/>
                <a:gd name="T37" fmla="*/ 3 h 16"/>
                <a:gd name="T38" fmla="*/ 70 w 70"/>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16">
                  <a:moveTo>
                    <a:pt x="70" y="0"/>
                  </a:moveTo>
                  <a:lnTo>
                    <a:pt x="69" y="1"/>
                  </a:lnTo>
                  <a:lnTo>
                    <a:pt x="62" y="1"/>
                  </a:lnTo>
                  <a:lnTo>
                    <a:pt x="35" y="5"/>
                  </a:lnTo>
                  <a:lnTo>
                    <a:pt x="29" y="6"/>
                  </a:lnTo>
                  <a:lnTo>
                    <a:pt x="10" y="9"/>
                  </a:lnTo>
                  <a:lnTo>
                    <a:pt x="3" y="10"/>
                  </a:lnTo>
                  <a:lnTo>
                    <a:pt x="3" y="10"/>
                  </a:lnTo>
                  <a:cubicBezTo>
                    <a:pt x="1" y="10"/>
                    <a:pt x="0" y="12"/>
                    <a:pt x="0" y="14"/>
                  </a:cubicBezTo>
                  <a:cubicBezTo>
                    <a:pt x="0" y="15"/>
                    <a:pt x="1" y="16"/>
                    <a:pt x="2" y="16"/>
                  </a:cubicBezTo>
                  <a:cubicBezTo>
                    <a:pt x="2" y="16"/>
                    <a:pt x="2" y="16"/>
                    <a:pt x="3" y="16"/>
                  </a:cubicBezTo>
                  <a:lnTo>
                    <a:pt x="32" y="12"/>
                  </a:lnTo>
                  <a:lnTo>
                    <a:pt x="35" y="12"/>
                  </a:lnTo>
                  <a:lnTo>
                    <a:pt x="62" y="8"/>
                  </a:lnTo>
                  <a:lnTo>
                    <a:pt x="69" y="7"/>
                  </a:lnTo>
                  <a:lnTo>
                    <a:pt x="70" y="7"/>
                  </a:lnTo>
                  <a:lnTo>
                    <a:pt x="70" y="6"/>
                  </a:lnTo>
                  <a:cubicBezTo>
                    <a:pt x="70" y="4"/>
                    <a:pt x="69" y="3"/>
                    <a:pt x="69" y="1"/>
                  </a:cubicBezTo>
                  <a:lnTo>
                    <a:pt x="70" y="3"/>
                  </a:lnTo>
                  <a:cubicBezTo>
                    <a:pt x="70" y="2"/>
                    <a:pt x="70" y="1"/>
                    <a:pt x="7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6" name="Freeform 4085">
              <a:extLst>
                <a:ext uri="{FF2B5EF4-FFF2-40B4-BE49-F238E27FC236}">
                  <a16:creationId xmlns:a16="http://schemas.microsoft.com/office/drawing/2014/main" id="{21F8B530-8E12-471B-9F21-3B2881450961}"/>
                </a:ext>
              </a:extLst>
            </p:cNvPr>
            <p:cNvSpPr>
              <a:spLocks/>
            </p:cNvSpPr>
            <p:nvPr/>
          </p:nvSpPr>
          <p:spPr bwMode="auto">
            <a:xfrm>
              <a:off x="5905500" y="6512297"/>
              <a:ext cx="61913" cy="14288"/>
            </a:xfrm>
            <a:custGeom>
              <a:avLst/>
              <a:gdLst>
                <a:gd name="T0" fmla="*/ 70 w 70"/>
                <a:gd name="T1" fmla="*/ 0 h 16"/>
                <a:gd name="T2" fmla="*/ 69 w 70"/>
                <a:gd name="T3" fmla="*/ 1 h 16"/>
                <a:gd name="T4" fmla="*/ 62 w 70"/>
                <a:gd name="T5" fmla="*/ 1 h 16"/>
                <a:gd name="T6" fmla="*/ 35 w 70"/>
                <a:gd name="T7" fmla="*/ 5 h 16"/>
                <a:gd name="T8" fmla="*/ 32 w 70"/>
                <a:gd name="T9" fmla="*/ 5 h 16"/>
                <a:gd name="T10" fmla="*/ 3 w 70"/>
                <a:gd name="T11" fmla="*/ 9 h 16"/>
                <a:gd name="T12" fmla="*/ 2 w 70"/>
                <a:gd name="T13" fmla="*/ 9 h 16"/>
                <a:gd name="T14" fmla="*/ 0 w 70"/>
                <a:gd name="T15" fmla="*/ 13 h 16"/>
                <a:gd name="T16" fmla="*/ 3 w 70"/>
                <a:gd name="T17" fmla="*/ 16 h 16"/>
                <a:gd name="T18" fmla="*/ 3 w 70"/>
                <a:gd name="T19" fmla="*/ 16 h 16"/>
                <a:gd name="T20" fmla="*/ 4 w 70"/>
                <a:gd name="T21" fmla="*/ 16 h 16"/>
                <a:gd name="T22" fmla="*/ 29 w 70"/>
                <a:gd name="T23" fmla="*/ 13 h 16"/>
                <a:gd name="T24" fmla="*/ 35 w 70"/>
                <a:gd name="T25" fmla="*/ 12 h 16"/>
                <a:gd name="T26" fmla="*/ 62 w 70"/>
                <a:gd name="T27" fmla="*/ 8 h 16"/>
                <a:gd name="T28" fmla="*/ 69 w 70"/>
                <a:gd name="T29" fmla="*/ 7 h 16"/>
                <a:gd name="T30" fmla="*/ 69 w 70"/>
                <a:gd name="T31" fmla="*/ 7 h 16"/>
                <a:gd name="T32" fmla="*/ 69 w 70"/>
                <a:gd name="T33" fmla="*/ 7 h 16"/>
                <a:gd name="T34" fmla="*/ 69 w 70"/>
                <a:gd name="T35" fmla="*/ 4 h 16"/>
                <a:gd name="T36" fmla="*/ 69 w 70"/>
                <a:gd name="T37" fmla="*/ 5 h 16"/>
                <a:gd name="T38" fmla="*/ 70 w 70"/>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16">
                  <a:moveTo>
                    <a:pt x="70" y="0"/>
                  </a:moveTo>
                  <a:lnTo>
                    <a:pt x="69" y="1"/>
                  </a:lnTo>
                  <a:lnTo>
                    <a:pt x="62" y="1"/>
                  </a:lnTo>
                  <a:lnTo>
                    <a:pt x="35" y="5"/>
                  </a:lnTo>
                  <a:lnTo>
                    <a:pt x="32" y="5"/>
                  </a:lnTo>
                  <a:lnTo>
                    <a:pt x="3" y="9"/>
                  </a:lnTo>
                  <a:cubicBezTo>
                    <a:pt x="2" y="9"/>
                    <a:pt x="2" y="9"/>
                    <a:pt x="2" y="9"/>
                  </a:cubicBezTo>
                  <a:cubicBezTo>
                    <a:pt x="1" y="10"/>
                    <a:pt x="0" y="11"/>
                    <a:pt x="0" y="13"/>
                  </a:cubicBezTo>
                  <a:cubicBezTo>
                    <a:pt x="0" y="15"/>
                    <a:pt x="1" y="16"/>
                    <a:pt x="3" y="16"/>
                  </a:cubicBezTo>
                  <a:cubicBezTo>
                    <a:pt x="3" y="16"/>
                    <a:pt x="3" y="16"/>
                    <a:pt x="3" y="16"/>
                  </a:cubicBezTo>
                  <a:lnTo>
                    <a:pt x="4" y="16"/>
                  </a:lnTo>
                  <a:lnTo>
                    <a:pt x="29" y="13"/>
                  </a:lnTo>
                  <a:lnTo>
                    <a:pt x="35" y="12"/>
                  </a:lnTo>
                  <a:lnTo>
                    <a:pt x="62" y="8"/>
                  </a:lnTo>
                  <a:lnTo>
                    <a:pt x="69" y="7"/>
                  </a:lnTo>
                  <a:lnTo>
                    <a:pt x="69" y="7"/>
                  </a:lnTo>
                  <a:lnTo>
                    <a:pt x="69" y="7"/>
                  </a:lnTo>
                  <a:cubicBezTo>
                    <a:pt x="69" y="6"/>
                    <a:pt x="69" y="5"/>
                    <a:pt x="69" y="4"/>
                  </a:cubicBezTo>
                  <a:lnTo>
                    <a:pt x="69" y="5"/>
                  </a:lnTo>
                  <a:cubicBezTo>
                    <a:pt x="70" y="3"/>
                    <a:pt x="70" y="2"/>
                    <a:pt x="7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7" name="Freeform 4086">
              <a:extLst>
                <a:ext uri="{FF2B5EF4-FFF2-40B4-BE49-F238E27FC236}">
                  <a16:creationId xmlns:a16="http://schemas.microsoft.com/office/drawing/2014/main" id="{05F863C6-1271-4756-B159-C77613EBB71B}"/>
                </a:ext>
              </a:extLst>
            </p:cNvPr>
            <p:cNvSpPr>
              <a:spLocks/>
            </p:cNvSpPr>
            <p:nvPr/>
          </p:nvSpPr>
          <p:spPr bwMode="auto">
            <a:xfrm>
              <a:off x="6246813" y="6663110"/>
              <a:ext cx="14288" cy="6350"/>
            </a:xfrm>
            <a:custGeom>
              <a:avLst/>
              <a:gdLst>
                <a:gd name="T0" fmla="*/ 0 w 17"/>
                <a:gd name="T1" fmla="*/ 0 h 8"/>
                <a:gd name="T2" fmla="*/ 0 w 17"/>
                <a:gd name="T3" fmla="*/ 7 h 8"/>
                <a:gd name="T4" fmla="*/ 2 w 17"/>
                <a:gd name="T5" fmla="*/ 7 h 8"/>
                <a:gd name="T6" fmla="*/ 17 w 17"/>
                <a:gd name="T7" fmla="*/ 8 h 8"/>
                <a:gd name="T8" fmla="*/ 14 w 17"/>
                <a:gd name="T9" fmla="*/ 2 h 8"/>
                <a:gd name="T10" fmla="*/ 2 w 17"/>
                <a:gd name="T11" fmla="*/ 0 h 8"/>
                <a:gd name="T12" fmla="*/ 0 w 1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0" y="0"/>
                  </a:moveTo>
                  <a:lnTo>
                    <a:pt x="0" y="7"/>
                  </a:lnTo>
                  <a:lnTo>
                    <a:pt x="2" y="7"/>
                  </a:lnTo>
                  <a:lnTo>
                    <a:pt x="17" y="8"/>
                  </a:lnTo>
                  <a:cubicBezTo>
                    <a:pt x="16" y="6"/>
                    <a:pt x="15" y="4"/>
                    <a:pt x="14" y="2"/>
                  </a:cubicBezTo>
                  <a:lnTo>
                    <a:pt x="2"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8" name="Freeform 4087">
              <a:extLst>
                <a:ext uri="{FF2B5EF4-FFF2-40B4-BE49-F238E27FC236}">
                  <a16:creationId xmlns:a16="http://schemas.microsoft.com/office/drawing/2014/main" id="{959896C1-DBA6-49DE-8B6F-80A14D7B6016}"/>
                </a:ext>
              </a:extLst>
            </p:cNvPr>
            <p:cNvSpPr>
              <a:spLocks/>
            </p:cNvSpPr>
            <p:nvPr/>
          </p:nvSpPr>
          <p:spPr bwMode="auto">
            <a:xfrm>
              <a:off x="6246813" y="6756772"/>
              <a:ext cx="53975" cy="11113"/>
            </a:xfrm>
            <a:custGeom>
              <a:avLst/>
              <a:gdLst>
                <a:gd name="T0" fmla="*/ 0 w 60"/>
                <a:gd name="T1" fmla="*/ 0 h 13"/>
                <a:gd name="T2" fmla="*/ 0 w 60"/>
                <a:gd name="T3" fmla="*/ 7 h 13"/>
                <a:gd name="T4" fmla="*/ 2 w 60"/>
                <a:gd name="T5" fmla="*/ 7 h 13"/>
                <a:gd name="T6" fmla="*/ 60 w 60"/>
                <a:gd name="T7" fmla="*/ 13 h 13"/>
                <a:gd name="T8" fmla="*/ 60 w 60"/>
                <a:gd name="T9" fmla="*/ 10 h 13"/>
                <a:gd name="T10" fmla="*/ 60 w 60"/>
                <a:gd name="T11" fmla="*/ 9 h 13"/>
                <a:gd name="T12" fmla="*/ 60 w 60"/>
                <a:gd name="T13" fmla="*/ 9 h 13"/>
                <a:gd name="T14" fmla="*/ 60 w 60"/>
                <a:gd name="T15" fmla="*/ 6 h 13"/>
                <a:gd name="T16" fmla="*/ 2 w 60"/>
                <a:gd name="T17" fmla="*/ 0 h 13"/>
                <a:gd name="T18" fmla="*/ 0 w 60"/>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3">
                  <a:moveTo>
                    <a:pt x="0" y="0"/>
                  </a:moveTo>
                  <a:lnTo>
                    <a:pt x="0" y="7"/>
                  </a:lnTo>
                  <a:lnTo>
                    <a:pt x="2" y="7"/>
                  </a:lnTo>
                  <a:lnTo>
                    <a:pt x="60" y="13"/>
                  </a:lnTo>
                  <a:cubicBezTo>
                    <a:pt x="60" y="12"/>
                    <a:pt x="60" y="11"/>
                    <a:pt x="60" y="10"/>
                  </a:cubicBezTo>
                  <a:lnTo>
                    <a:pt x="60" y="9"/>
                  </a:lnTo>
                  <a:cubicBezTo>
                    <a:pt x="60" y="9"/>
                    <a:pt x="60" y="9"/>
                    <a:pt x="60" y="9"/>
                  </a:cubicBezTo>
                  <a:cubicBezTo>
                    <a:pt x="60" y="8"/>
                    <a:pt x="60" y="7"/>
                    <a:pt x="60" y="6"/>
                  </a:cubicBezTo>
                  <a:lnTo>
                    <a:pt x="2"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59" name="Freeform 4088">
              <a:extLst>
                <a:ext uri="{FF2B5EF4-FFF2-40B4-BE49-F238E27FC236}">
                  <a16:creationId xmlns:a16="http://schemas.microsoft.com/office/drawing/2014/main" id="{51DAD07C-6D57-497E-818E-ED70818E89B9}"/>
                </a:ext>
              </a:extLst>
            </p:cNvPr>
            <p:cNvSpPr>
              <a:spLocks noEditPoints="1"/>
            </p:cNvSpPr>
            <p:nvPr/>
          </p:nvSpPr>
          <p:spPr bwMode="auto">
            <a:xfrm>
              <a:off x="7154863" y="6170985"/>
              <a:ext cx="604838" cy="925513"/>
            </a:xfrm>
            <a:custGeom>
              <a:avLst/>
              <a:gdLst>
                <a:gd name="T0" fmla="*/ 26 w 671"/>
                <a:gd name="T1" fmla="*/ 774 h 1028"/>
                <a:gd name="T2" fmla="*/ 54 w 671"/>
                <a:gd name="T3" fmla="*/ 797 h 1028"/>
                <a:gd name="T4" fmla="*/ 70 w 671"/>
                <a:gd name="T5" fmla="*/ 960 h 1028"/>
                <a:gd name="T6" fmla="*/ 100 w 671"/>
                <a:gd name="T7" fmla="*/ 1020 h 1028"/>
                <a:gd name="T8" fmla="*/ 124 w 671"/>
                <a:gd name="T9" fmla="*/ 965 h 1028"/>
                <a:gd name="T10" fmla="*/ 165 w 671"/>
                <a:gd name="T11" fmla="*/ 1022 h 1028"/>
                <a:gd name="T12" fmla="*/ 155 w 671"/>
                <a:gd name="T13" fmla="*/ 960 h 1028"/>
                <a:gd name="T14" fmla="*/ 198 w 671"/>
                <a:gd name="T15" fmla="*/ 792 h 1028"/>
                <a:gd name="T16" fmla="*/ 361 w 671"/>
                <a:gd name="T17" fmla="*/ 767 h 1028"/>
                <a:gd name="T18" fmla="*/ 573 w 671"/>
                <a:gd name="T19" fmla="*/ 722 h 1028"/>
                <a:gd name="T20" fmla="*/ 501 w 671"/>
                <a:gd name="T21" fmla="*/ 1011 h 1028"/>
                <a:gd name="T22" fmla="*/ 522 w 671"/>
                <a:gd name="T23" fmla="*/ 888 h 1028"/>
                <a:gd name="T24" fmla="*/ 33 w 671"/>
                <a:gd name="T25" fmla="*/ 614 h 1028"/>
                <a:gd name="T26" fmla="*/ 28 w 671"/>
                <a:gd name="T27" fmla="*/ 727 h 1028"/>
                <a:gd name="T28" fmla="*/ 88 w 671"/>
                <a:gd name="T29" fmla="*/ 725 h 1028"/>
                <a:gd name="T30" fmla="*/ 294 w 671"/>
                <a:gd name="T31" fmla="*/ 565 h 1028"/>
                <a:gd name="T32" fmla="*/ 191 w 671"/>
                <a:gd name="T33" fmla="*/ 595 h 1028"/>
                <a:gd name="T34" fmla="*/ 94 w 671"/>
                <a:gd name="T35" fmla="*/ 548 h 1028"/>
                <a:gd name="T36" fmla="*/ 228 w 671"/>
                <a:gd name="T37" fmla="*/ 657 h 1028"/>
                <a:gd name="T38" fmla="*/ 345 w 671"/>
                <a:gd name="T39" fmla="*/ 540 h 1028"/>
                <a:gd name="T40" fmla="*/ 578 w 671"/>
                <a:gd name="T41" fmla="*/ 674 h 1028"/>
                <a:gd name="T42" fmla="*/ 586 w 671"/>
                <a:gd name="T43" fmla="*/ 502 h 1028"/>
                <a:gd name="T44" fmla="*/ 110 w 671"/>
                <a:gd name="T45" fmla="*/ 519 h 1028"/>
                <a:gd name="T46" fmla="*/ 107 w 671"/>
                <a:gd name="T47" fmla="*/ 533 h 1028"/>
                <a:gd name="T48" fmla="*/ 583 w 671"/>
                <a:gd name="T49" fmla="*/ 454 h 1028"/>
                <a:gd name="T50" fmla="*/ 122 w 671"/>
                <a:gd name="T51" fmla="*/ 456 h 1028"/>
                <a:gd name="T52" fmla="*/ 612 w 671"/>
                <a:gd name="T53" fmla="*/ 442 h 1028"/>
                <a:gd name="T54" fmla="*/ 611 w 671"/>
                <a:gd name="T55" fmla="*/ 463 h 1028"/>
                <a:gd name="T56" fmla="*/ 668 w 671"/>
                <a:gd name="T57" fmla="*/ 495 h 1028"/>
                <a:gd name="T58" fmla="*/ 621 w 671"/>
                <a:gd name="T59" fmla="*/ 410 h 1028"/>
                <a:gd name="T60" fmla="*/ 499 w 671"/>
                <a:gd name="T61" fmla="*/ 483 h 1028"/>
                <a:gd name="T62" fmla="*/ 376 w 671"/>
                <a:gd name="T63" fmla="*/ 441 h 1028"/>
                <a:gd name="T64" fmla="*/ 525 w 671"/>
                <a:gd name="T65" fmla="*/ 333 h 1028"/>
                <a:gd name="T66" fmla="*/ 499 w 671"/>
                <a:gd name="T67" fmla="*/ 371 h 1028"/>
                <a:gd name="T68" fmla="*/ 610 w 671"/>
                <a:gd name="T69" fmla="*/ 380 h 1028"/>
                <a:gd name="T70" fmla="*/ 499 w 671"/>
                <a:gd name="T71" fmla="*/ 286 h 1028"/>
                <a:gd name="T72" fmla="*/ 404 w 671"/>
                <a:gd name="T73" fmla="*/ 173 h 1028"/>
                <a:gd name="T74" fmla="*/ 528 w 671"/>
                <a:gd name="T75" fmla="*/ 162 h 1028"/>
                <a:gd name="T76" fmla="*/ 449 w 671"/>
                <a:gd name="T77" fmla="*/ 160 h 1028"/>
                <a:gd name="T78" fmla="*/ 408 w 671"/>
                <a:gd name="T79" fmla="*/ 153 h 1028"/>
                <a:gd name="T80" fmla="*/ 388 w 671"/>
                <a:gd name="T81" fmla="*/ 145 h 1028"/>
                <a:gd name="T82" fmla="*/ 380 w 671"/>
                <a:gd name="T83" fmla="*/ 139 h 1028"/>
                <a:gd name="T84" fmla="*/ 526 w 671"/>
                <a:gd name="T85" fmla="*/ 136 h 1028"/>
                <a:gd name="T86" fmla="*/ 380 w 671"/>
                <a:gd name="T87" fmla="*/ 128 h 1028"/>
                <a:gd name="T88" fmla="*/ 455 w 671"/>
                <a:gd name="T89" fmla="*/ 129 h 1028"/>
                <a:gd name="T90" fmla="*/ 499 w 671"/>
                <a:gd name="T91" fmla="*/ 114 h 1028"/>
                <a:gd name="T92" fmla="*/ 379 w 671"/>
                <a:gd name="T93" fmla="*/ 97 h 1028"/>
                <a:gd name="T94" fmla="*/ 499 w 671"/>
                <a:gd name="T95" fmla="*/ 88 h 1028"/>
                <a:gd name="T96" fmla="*/ 396 w 671"/>
                <a:gd name="T97" fmla="*/ 66 h 1028"/>
                <a:gd name="T98" fmla="*/ 455 w 671"/>
                <a:gd name="T99" fmla="*/ 63 h 1028"/>
                <a:gd name="T100" fmla="*/ 509 w 671"/>
                <a:gd name="T101" fmla="*/ 153 h 1028"/>
                <a:gd name="T102" fmla="*/ 505 w 671"/>
                <a:gd name="T103" fmla="*/ 115 h 1028"/>
                <a:gd name="T104" fmla="*/ 588 w 671"/>
                <a:gd name="T105" fmla="*/ 508 h 1028"/>
                <a:gd name="T106" fmla="*/ 519 w 671"/>
                <a:gd name="T107" fmla="*/ 157 h 1028"/>
                <a:gd name="T108" fmla="*/ 515 w 671"/>
                <a:gd name="T109" fmla="*/ 139 h 1028"/>
                <a:gd name="T110" fmla="*/ 517 w 671"/>
                <a:gd name="T111" fmla="*/ 121 h 1028"/>
                <a:gd name="T112" fmla="*/ 512 w 671"/>
                <a:gd name="T113" fmla="*/ 68 h 1028"/>
                <a:gd name="T114" fmla="*/ 395 w 671"/>
                <a:gd name="T115" fmla="*/ 40 h 1028"/>
                <a:gd name="T116" fmla="*/ 454 w 671"/>
                <a:gd name="T117" fmla="*/ 31 h 1028"/>
                <a:gd name="T118" fmla="*/ 448 w 671"/>
                <a:gd name="T119" fmla="*/ 12 h 1028"/>
                <a:gd name="T120" fmla="*/ 466 w 671"/>
                <a:gd name="T121" fmla="*/ 2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1" h="1028">
                  <a:moveTo>
                    <a:pt x="25" y="733"/>
                  </a:moveTo>
                  <a:lnTo>
                    <a:pt x="1" y="734"/>
                  </a:lnTo>
                  <a:cubicBezTo>
                    <a:pt x="0" y="738"/>
                    <a:pt x="0" y="741"/>
                    <a:pt x="1" y="745"/>
                  </a:cubicBezTo>
                  <a:cubicBezTo>
                    <a:pt x="2" y="750"/>
                    <a:pt x="0" y="756"/>
                    <a:pt x="0" y="761"/>
                  </a:cubicBezTo>
                  <a:cubicBezTo>
                    <a:pt x="0" y="763"/>
                    <a:pt x="0" y="766"/>
                    <a:pt x="0" y="769"/>
                  </a:cubicBezTo>
                  <a:cubicBezTo>
                    <a:pt x="0" y="770"/>
                    <a:pt x="0" y="772"/>
                    <a:pt x="0" y="774"/>
                  </a:cubicBezTo>
                  <a:lnTo>
                    <a:pt x="0" y="775"/>
                  </a:lnTo>
                  <a:cubicBezTo>
                    <a:pt x="0" y="775"/>
                    <a:pt x="0" y="776"/>
                    <a:pt x="0" y="777"/>
                  </a:cubicBezTo>
                  <a:cubicBezTo>
                    <a:pt x="0" y="778"/>
                    <a:pt x="2" y="780"/>
                    <a:pt x="2" y="782"/>
                  </a:cubicBezTo>
                  <a:cubicBezTo>
                    <a:pt x="3" y="783"/>
                    <a:pt x="4" y="785"/>
                    <a:pt x="5" y="787"/>
                  </a:cubicBezTo>
                  <a:cubicBezTo>
                    <a:pt x="7" y="789"/>
                    <a:pt x="12" y="790"/>
                    <a:pt x="14" y="792"/>
                  </a:cubicBezTo>
                  <a:cubicBezTo>
                    <a:pt x="15" y="792"/>
                    <a:pt x="15" y="792"/>
                    <a:pt x="15" y="792"/>
                  </a:cubicBezTo>
                  <a:cubicBezTo>
                    <a:pt x="16" y="792"/>
                    <a:pt x="16" y="790"/>
                    <a:pt x="16" y="789"/>
                  </a:cubicBezTo>
                  <a:cubicBezTo>
                    <a:pt x="17" y="790"/>
                    <a:pt x="19" y="790"/>
                    <a:pt x="20" y="790"/>
                  </a:cubicBezTo>
                  <a:cubicBezTo>
                    <a:pt x="21" y="791"/>
                    <a:pt x="23" y="792"/>
                    <a:pt x="24" y="792"/>
                  </a:cubicBezTo>
                  <a:cubicBezTo>
                    <a:pt x="25" y="792"/>
                    <a:pt x="25" y="792"/>
                    <a:pt x="26" y="792"/>
                  </a:cubicBezTo>
                  <a:cubicBezTo>
                    <a:pt x="26" y="793"/>
                    <a:pt x="27" y="793"/>
                    <a:pt x="28" y="793"/>
                  </a:cubicBezTo>
                  <a:cubicBezTo>
                    <a:pt x="29" y="793"/>
                    <a:pt x="29" y="792"/>
                    <a:pt x="30" y="791"/>
                  </a:cubicBezTo>
                  <a:cubicBezTo>
                    <a:pt x="30" y="790"/>
                    <a:pt x="30" y="789"/>
                    <a:pt x="29" y="788"/>
                  </a:cubicBezTo>
                  <a:cubicBezTo>
                    <a:pt x="30" y="788"/>
                    <a:pt x="31" y="788"/>
                    <a:pt x="32" y="787"/>
                  </a:cubicBezTo>
                  <a:cubicBezTo>
                    <a:pt x="32" y="784"/>
                    <a:pt x="30" y="782"/>
                    <a:pt x="29" y="780"/>
                  </a:cubicBezTo>
                  <a:cubicBezTo>
                    <a:pt x="28" y="778"/>
                    <a:pt x="27" y="776"/>
                    <a:pt x="26" y="774"/>
                  </a:cubicBezTo>
                  <a:cubicBezTo>
                    <a:pt x="25" y="771"/>
                    <a:pt x="25" y="768"/>
                    <a:pt x="25" y="766"/>
                  </a:cubicBezTo>
                  <a:cubicBezTo>
                    <a:pt x="25" y="764"/>
                    <a:pt x="25" y="764"/>
                    <a:pt x="27" y="764"/>
                  </a:cubicBezTo>
                  <a:cubicBezTo>
                    <a:pt x="28" y="765"/>
                    <a:pt x="29" y="767"/>
                    <a:pt x="31" y="769"/>
                  </a:cubicBezTo>
                  <a:cubicBezTo>
                    <a:pt x="32" y="771"/>
                    <a:pt x="34" y="772"/>
                    <a:pt x="36" y="773"/>
                  </a:cubicBezTo>
                  <a:cubicBezTo>
                    <a:pt x="36" y="773"/>
                    <a:pt x="37" y="773"/>
                    <a:pt x="37" y="773"/>
                  </a:cubicBezTo>
                  <a:cubicBezTo>
                    <a:pt x="39" y="773"/>
                    <a:pt x="41" y="772"/>
                    <a:pt x="40" y="770"/>
                  </a:cubicBezTo>
                  <a:cubicBezTo>
                    <a:pt x="40" y="768"/>
                    <a:pt x="38" y="765"/>
                    <a:pt x="37" y="763"/>
                  </a:cubicBezTo>
                  <a:cubicBezTo>
                    <a:pt x="37" y="762"/>
                    <a:pt x="37" y="761"/>
                    <a:pt x="36" y="760"/>
                  </a:cubicBezTo>
                  <a:cubicBezTo>
                    <a:pt x="35" y="758"/>
                    <a:pt x="34" y="758"/>
                    <a:pt x="33" y="756"/>
                  </a:cubicBezTo>
                  <a:cubicBezTo>
                    <a:pt x="30" y="752"/>
                    <a:pt x="29" y="748"/>
                    <a:pt x="25" y="745"/>
                  </a:cubicBezTo>
                  <a:cubicBezTo>
                    <a:pt x="22" y="742"/>
                    <a:pt x="24" y="737"/>
                    <a:pt x="25" y="733"/>
                  </a:cubicBezTo>
                  <a:close/>
                  <a:moveTo>
                    <a:pt x="182" y="730"/>
                  </a:moveTo>
                  <a:lnTo>
                    <a:pt x="55" y="733"/>
                  </a:lnTo>
                  <a:cubicBezTo>
                    <a:pt x="55" y="735"/>
                    <a:pt x="55" y="737"/>
                    <a:pt x="55" y="740"/>
                  </a:cubicBezTo>
                  <a:cubicBezTo>
                    <a:pt x="55" y="741"/>
                    <a:pt x="56" y="743"/>
                    <a:pt x="56" y="745"/>
                  </a:cubicBezTo>
                  <a:cubicBezTo>
                    <a:pt x="56" y="749"/>
                    <a:pt x="56" y="754"/>
                    <a:pt x="55" y="758"/>
                  </a:cubicBezTo>
                  <a:cubicBezTo>
                    <a:pt x="55" y="763"/>
                    <a:pt x="56" y="768"/>
                    <a:pt x="55" y="773"/>
                  </a:cubicBezTo>
                  <a:cubicBezTo>
                    <a:pt x="55" y="776"/>
                    <a:pt x="55" y="779"/>
                    <a:pt x="55" y="782"/>
                  </a:cubicBezTo>
                  <a:cubicBezTo>
                    <a:pt x="55" y="784"/>
                    <a:pt x="56" y="788"/>
                    <a:pt x="54" y="790"/>
                  </a:cubicBezTo>
                  <a:lnTo>
                    <a:pt x="54" y="789"/>
                  </a:lnTo>
                  <a:cubicBezTo>
                    <a:pt x="52" y="791"/>
                    <a:pt x="52" y="793"/>
                    <a:pt x="52" y="794"/>
                  </a:cubicBezTo>
                  <a:cubicBezTo>
                    <a:pt x="52" y="796"/>
                    <a:pt x="53" y="797"/>
                    <a:pt x="54" y="797"/>
                  </a:cubicBezTo>
                  <a:cubicBezTo>
                    <a:pt x="54" y="797"/>
                    <a:pt x="54" y="797"/>
                    <a:pt x="54" y="797"/>
                  </a:cubicBezTo>
                  <a:lnTo>
                    <a:pt x="55" y="796"/>
                  </a:lnTo>
                  <a:cubicBezTo>
                    <a:pt x="56" y="797"/>
                    <a:pt x="57" y="798"/>
                    <a:pt x="58" y="798"/>
                  </a:cubicBezTo>
                  <a:cubicBezTo>
                    <a:pt x="59" y="798"/>
                    <a:pt x="59" y="798"/>
                    <a:pt x="59" y="798"/>
                  </a:cubicBezTo>
                  <a:lnTo>
                    <a:pt x="60" y="800"/>
                  </a:lnTo>
                  <a:cubicBezTo>
                    <a:pt x="61" y="803"/>
                    <a:pt x="60" y="805"/>
                    <a:pt x="61" y="808"/>
                  </a:cubicBezTo>
                  <a:cubicBezTo>
                    <a:pt x="61" y="811"/>
                    <a:pt x="62" y="814"/>
                    <a:pt x="63" y="817"/>
                  </a:cubicBezTo>
                  <a:cubicBezTo>
                    <a:pt x="63" y="822"/>
                    <a:pt x="64" y="826"/>
                    <a:pt x="65" y="831"/>
                  </a:cubicBezTo>
                  <a:cubicBezTo>
                    <a:pt x="66" y="835"/>
                    <a:pt x="68" y="840"/>
                    <a:pt x="69" y="844"/>
                  </a:cubicBezTo>
                  <a:cubicBezTo>
                    <a:pt x="70" y="847"/>
                    <a:pt x="70" y="849"/>
                    <a:pt x="70" y="852"/>
                  </a:cubicBezTo>
                  <a:cubicBezTo>
                    <a:pt x="70" y="854"/>
                    <a:pt x="69" y="855"/>
                    <a:pt x="70" y="857"/>
                  </a:cubicBezTo>
                  <a:cubicBezTo>
                    <a:pt x="70" y="858"/>
                    <a:pt x="71" y="858"/>
                    <a:pt x="72" y="859"/>
                  </a:cubicBezTo>
                  <a:cubicBezTo>
                    <a:pt x="73" y="861"/>
                    <a:pt x="72" y="865"/>
                    <a:pt x="73" y="868"/>
                  </a:cubicBezTo>
                  <a:cubicBezTo>
                    <a:pt x="73" y="870"/>
                    <a:pt x="72" y="873"/>
                    <a:pt x="73" y="875"/>
                  </a:cubicBezTo>
                  <a:cubicBezTo>
                    <a:pt x="73" y="878"/>
                    <a:pt x="73" y="881"/>
                    <a:pt x="72" y="883"/>
                  </a:cubicBezTo>
                  <a:cubicBezTo>
                    <a:pt x="71" y="886"/>
                    <a:pt x="69" y="888"/>
                    <a:pt x="72" y="890"/>
                  </a:cubicBezTo>
                  <a:cubicBezTo>
                    <a:pt x="70" y="896"/>
                    <a:pt x="69" y="902"/>
                    <a:pt x="69" y="908"/>
                  </a:cubicBezTo>
                  <a:cubicBezTo>
                    <a:pt x="67" y="921"/>
                    <a:pt x="67" y="936"/>
                    <a:pt x="69" y="949"/>
                  </a:cubicBezTo>
                  <a:cubicBezTo>
                    <a:pt x="70" y="951"/>
                    <a:pt x="70" y="952"/>
                    <a:pt x="70" y="954"/>
                  </a:cubicBezTo>
                  <a:lnTo>
                    <a:pt x="70" y="955"/>
                  </a:lnTo>
                  <a:cubicBezTo>
                    <a:pt x="70" y="956"/>
                    <a:pt x="70" y="956"/>
                    <a:pt x="69" y="957"/>
                  </a:cubicBezTo>
                  <a:cubicBezTo>
                    <a:pt x="69" y="958"/>
                    <a:pt x="70" y="959"/>
                    <a:pt x="70" y="960"/>
                  </a:cubicBezTo>
                  <a:cubicBezTo>
                    <a:pt x="70" y="961"/>
                    <a:pt x="68" y="963"/>
                    <a:pt x="70" y="963"/>
                  </a:cubicBezTo>
                  <a:cubicBezTo>
                    <a:pt x="70" y="965"/>
                    <a:pt x="70" y="966"/>
                    <a:pt x="70" y="967"/>
                  </a:cubicBezTo>
                  <a:cubicBezTo>
                    <a:pt x="69" y="968"/>
                    <a:pt x="68" y="969"/>
                    <a:pt x="68" y="970"/>
                  </a:cubicBezTo>
                  <a:cubicBezTo>
                    <a:pt x="68" y="972"/>
                    <a:pt x="69" y="972"/>
                    <a:pt x="70" y="972"/>
                  </a:cubicBezTo>
                  <a:lnTo>
                    <a:pt x="70" y="973"/>
                  </a:lnTo>
                  <a:cubicBezTo>
                    <a:pt x="68" y="975"/>
                    <a:pt x="67" y="977"/>
                    <a:pt x="65" y="978"/>
                  </a:cubicBezTo>
                  <a:cubicBezTo>
                    <a:pt x="64" y="979"/>
                    <a:pt x="63" y="979"/>
                    <a:pt x="62" y="979"/>
                  </a:cubicBezTo>
                  <a:cubicBezTo>
                    <a:pt x="60" y="980"/>
                    <a:pt x="59" y="980"/>
                    <a:pt x="58" y="981"/>
                  </a:cubicBezTo>
                  <a:cubicBezTo>
                    <a:pt x="57" y="981"/>
                    <a:pt x="57" y="982"/>
                    <a:pt x="55" y="982"/>
                  </a:cubicBezTo>
                  <a:cubicBezTo>
                    <a:pt x="54" y="983"/>
                    <a:pt x="53" y="983"/>
                    <a:pt x="51" y="983"/>
                  </a:cubicBezTo>
                  <a:cubicBezTo>
                    <a:pt x="47" y="984"/>
                    <a:pt x="43" y="987"/>
                    <a:pt x="42" y="991"/>
                  </a:cubicBezTo>
                  <a:lnTo>
                    <a:pt x="42" y="992"/>
                  </a:lnTo>
                  <a:lnTo>
                    <a:pt x="42" y="992"/>
                  </a:lnTo>
                  <a:cubicBezTo>
                    <a:pt x="40" y="995"/>
                    <a:pt x="40" y="999"/>
                    <a:pt x="41" y="1003"/>
                  </a:cubicBezTo>
                  <a:cubicBezTo>
                    <a:pt x="41" y="1006"/>
                    <a:pt x="43" y="1008"/>
                    <a:pt x="46" y="1011"/>
                  </a:cubicBezTo>
                  <a:cubicBezTo>
                    <a:pt x="49" y="1013"/>
                    <a:pt x="53" y="1014"/>
                    <a:pt x="56" y="1015"/>
                  </a:cubicBezTo>
                  <a:cubicBezTo>
                    <a:pt x="59" y="1017"/>
                    <a:pt x="60" y="1019"/>
                    <a:pt x="62" y="1021"/>
                  </a:cubicBezTo>
                  <a:cubicBezTo>
                    <a:pt x="64" y="1023"/>
                    <a:pt x="67" y="1024"/>
                    <a:pt x="71" y="1025"/>
                  </a:cubicBezTo>
                  <a:cubicBezTo>
                    <a:pt x="76" y="1027"/>
                    <a:pt x="81" y="1028"/>
                    <a:pt x="87" y="1028"/>
                  </a:cubicBezTo>
                  <a:cubicBezTo>
                    <a:pt x="88" y="1028"/>
                    <a:pt x="89" y="1028"/>
                    <a:pt x="90" y="1028"/>
                  </a:cubicBezTo>
                  <a:cubicBezTo>
                    <a:pt x="92" y="1028"/>
                    <a:pt x="96" y="1027"/>
                    <a:pt x="98" y="1026"/>
                  </a:cubicBezTo>
                  <a:cubicBezTo>
                    <a:pt x="100" y="1025"/>
                    <a:pt x="100" y="1022"/>
                    <a:pt x="100" y="1020"/>
                  </a:cubicBezTo>
                  <a:cubicBezTo>
                    <a:pt x="100" y="1018"/>
                    <a:pt x="100" y="1017"/>
                    <a:pt x="100" y="1016"/>
                  </a:cubicBezTo>
                  <a:cubicBezTo>
                    <a:pt x="100" y="1015"/>
                    <a:pt x="99" y="1014"/>
                    <a:pt x="99" y="1013"/>
                  </a:cubicBezTo>
                  <a:cubicBezTo>
                    <a:pt x="98" y="1011"/>
                    <a:pt x="99" y="1008"/>
                    <a:pt x="99" y="1006"/>
                  </a:cubicBezTo>
                  <a:cubicBezTo>
                    <a:pt x="99" y="1003"/>
                    <a:pt x="98" y="1001"/>
                    <a:pt x="98" y="998"/>
                  </a:cubicBezTo>
                  <a:cubicBezTo>
                    <a:pt x="98" y="994"/>
                    <a:pt x="99" y="991"/>
                    <a:pt x="100" y="988"/>
                  </a:cubicBezTo>
                  <a:cubicBezTo>
                    <a:pt x="100" y="986"/>
                    <a:pt x="100" y="984"/>
                    <a:pt x="100" y="983"/>
                  </a:cubicBezTo>
                  <a:lnTo>
                    <a:pt x="101" y="981"/>
                  </a:lnTo>
                  <a:cubicBezTo>
                    <a:pt x="101" y="979"/>
                    <a:pt x="100" y="977"/>
                    <a:pt x="100" y="975"/>
                  </a:cubicBezTo>
                  <a:cubicBezTo>
                    <a:pt x="100" y="974"/>
                    <a:pt x="101" y="971"/>
                    <a:pt x="101" y="969"/>
                  </a:cubicBezTo>
                  <a:cubicBezTo>
                    <a:pt x="103" y="967"/>
                    <a:pt x="101" y="965"/>
                    <a:pt x="102" y="962"/>
                  </a:cubicBezTo>
                  <a:cubicBezTo>
                    <a:pt x="103" y="961"/>
                    <a:pt x="103" y="960"/>
                    <a:pt x="102" y="959"/>
                  </a:cubicBezTo>
                  <a:cubicBezTo>
                    <a:pt x="104" y="956"/>
                    <a:pt x="105" y="953"/>
                    <a:pt x="106" y="950"/>
                  </a:cubicBezTo>
                  <a:cubicBezTo>
                    <a:pt x="109" y="941"/>
                    <a:pt x="110" y="933"/>
                    <a:pt x="111" y="925"/>
                  </a:cubicBezTo>
                  <a:cubicBezTo>
                    <a:pt x="111" y="917"/>
                    <a:pt x="111" y="910"/>
                    <a:pt x="112" y="903"/>
                  </a:cubicBezTo>
                  <a:cubicBezTo>
                    <a:pt x="113" y="898"/>
                    <a:pt x="114" y="893"/>
                    <a:pt x="116" y="888"/>
                  </a:cubicBezTo>
                  <a:cubicBezTo>
                    <a:pt x="116" y="891"/>
                    <a:pt x="117" y="894"/>
                    <a:pt x="117" y="897"/>
                  </a:cubicBezTo>
                  <a:cubicBezTo>
                    <a:pt x="118" y="903"/>
                    <a:pt x="118" y="910"/>
                    <a:pt x="118" y="917"/>
                  </a:cubicBezTo>
                  <a:cubicBezTo>
                    <a:pt x="118" y="921"/>
                    <a:pt x="118" y="925"/>
                    <a:pt x="119" y="928"/>
                  </a:cubicBezTo>
                  <a:cubicBezTo>
                    <a:pt x="119" y="932"/>
                    <a:pt x="120" y="936"/>
                    <a:pt x="120" y="940"/>
                  </a:cubicBezTo>
                  <a:cubicBezTo>
                    <a:pt x="121" y="946"/>
                    <a:pt x="123" y="951"/>
                    <a:pt x="124" y="957"/>
                  </a:cubicBezTo>
                  <a:lnTo>
                    <a:pt x="122" y="958"/>
                  </a:lnTo>
                  <a:cubicBezTo>
                    <a:pt x="121" y="960"/>
                    <a:pt x="125" y="963"/>
                    <a:pt x="124" y="965"/>
                  </a:cubicBezTo>
                  <a:lnTo>
                    <a:pt x="123" y="966"/>
                  </a:lnTo>
                  <a:lnTo>
                    <a:pt x="123" y="968"/>
                  </a:lnTo>
                  <a:cubicBezTo>
                    <a:pt x="124" y="969"/>
                    <a:pt x="124" y="970"/>
                    <a:pt x="124" y="972"/>
                  </a:cubicBezTo>
                  <a:cubicBezTo>
                    <a:pt x="124" y="973"/>
                    <a:pt x="124" y="973"/>
                    <a:pt x="123" y="975"/>
                  </a:cubicBezTo>
                  <a:cubicBezTo>
                    <a:pt x="123" y="977"/>
                    <a:pt x="124" y="977"/>
                    <a:pt x="124" y="978"/>
                  </a:cubicBezTo>
                  <a:lnTo>
                    <a:pt x="124" y="979"/>
                  </a:lnTo>
                  <a:lnTo>
                    <a:pt x="123" y="979"/>
                  </a:lnTo>
                  <a:cubicBezTo>
                    <a:pt x="121" y="980"/>
                    <a:pt x="122" y="980"/>
                    <a:pt x="122" y="982"/>
                  </a:cubicBezTo>
                  <a:cubicBezTo>
                    <a:pt x="123" y="983"/>
                    <a:pt x="122" y="984"/>
                    <a:pt x="122" y="986"/>
                  </a:cubicBezTo>
                  <a:cubicBezTo>
                    <a:pt x="122" y="987"/>
                    <a:pt x="123" y="988"/>
                    <a:pt x="123" y="989"/>
                  </a:cubicBezTo>
                  <a:cubicBezTo>
                    <a:pt x="123" y="991"/>
                    <a:pt x="122" y="992"/>
                    <a:pt x="122" y="993"/>
                  </a:cubicBezTo>
                  <a:cubicBezTo>
                    <a:pt x="122" y="996"/>
                    <a:pt x="122" y="999"/>
                    <a:pt x="123" y="1001"/>
                  </a:cubicBezTo>
                  <a:cubicBezTo>
                    <a:pt x="124" y="1003"/>
                    <a:pt x="125" y="1005"/>
                    <a:pt x="125" y="1006"/>
                  </a:cubicBezTo>
                  <a:cubicBezTo>
                    <a:pt x="126" y="1008"/>
                    <a:pt x="126" y="1010"/>
                    <a:pt x="126" y="1012"/>
                  </a:cubicBezTo>
                  <a:cubicBezTo>
                    <a:pt x="126" y="1012"/>
                    <a:pt x="126" y="1011"/>
                    <a:pt x="126" y="1011"/>
                  </a:cubicBezTo>
                  <a:cubicBezTo>
                    <a:pt x="123" y="1011"/>
                    <a:pt x="124" y="1015"/>
                    <a:pt x="124" y="1017"/>
                  </a:cubicBezTo>
                  <a:cubicBezTo>
                    <a:pt x="125" y="1019"/>
                    <a:pt x="126" y="1021"/>
                    <a:pt x="128" y="1022"/>
                  </a:cubicBezTo>
                  <a:cubicBezTo>
                    <a:pt x="130" y="1022"/>
                    <a:pt x="132" y="1023"/>
                    <a:pt x="134" y="1023"/>
                  </a:cubicBezTo>
                  <a:cubicBezTo>
                    <a:pt x="135" y="1023"/>
                    <a:pt x="136" y="1023"/>
                    <a:pt x="137" y="1023"/>
                  </a:cubicBezTo>
                  <a:cubicBezTo>
                    <a:pt x="139" y="1023"/>
                    <a:pt x="141" y="1023"/>
                    <a:pt x="142" y="1023"/>
                  </a:cubicBezTo>
                  <a:cubicBezTo>
                    <a:pt x="147" y="1022"/>
                    <a:pt x="151" y="1022"/>
                    <a:pt x="155" y="1022"/>
                  </a:cubicBezTo>
                  <a:cubicBezTo>
                    <a:pt x="159" y="1022"/>
                    <a:pt x="162" y="1022"/>
                    <a:pt x="165" y="1022"/>
                  </a:cubicBezTo>
                  <a:cubicBezTo>
                    <a:pt x="168" y="1022"/>
                    <a:pt x="171" y="1022"/>
                    <a:pt x="174" y="1020"/>
                  </a:cubicBezTo>
                  <a:cubicBezTo>
                    <a:pt x="176" y="1019"/>
                    <a:pt x="176" y="1014"/>
                    <a:pt x="174" y="1013"/>
                  </a:cubicBezTo>
                  <a:lnTo>
                    <a:pt x="175" y="1011"/>
                  </a:lnTo>
                  <a:cubicBezTo>
                    <a:pt x="176" y="1009"/>
                    <a:pt x="175" y="1006"/>
                    <a:pt x="174" y="1004"/>
                  </a:cubicBezTo>
                  <a:cubicBezTo>
                    <a:pt x="173" y="1002"/>
                    <a:pt x="171" y="1002"/>
                    <a:pt x="169" y="1000"/>
                  </a:cubicBezTo>
                  <a:cubicBezTo>
                    <a:pt x="168" y="999"/>
                    <a:pt x="167" y="998"/>
                    <a:pt x="166" y="998"/>
                  </a:cubicBezTo>
                  <a:cubicBezTo>
                    <a:pt x="165" y="997"/>
                    <a:pt x="164" y="997"/>
                    <a:pt x="163" y="996"/>
                  </a:cubicBezTo>
                  <a:cubicBezTo>
                    <a:pt x="161" y="995"/>
                    <a:pt x="159" y="993"/>
                    <a:pt x="159" y="991"/>
                  </a:cubicBezTo>
                  <a:cubicBezTo>
                    <a:pt x="160" y="991"/>
                    <a:pt x="160" y="991"/>
                    <a:pt x="160" y="990"/>
                  </a:cubicBezTo>
                  <a:lnTo>
                    <a:pt x="161" y="989"/>
                  </a:lnTo>
                  <a:cubicBezTo>
                    <a:pt x="162" y="988"/>
                    <a:pt x="161" y="986"/>
                    <a:pt x="161" y="985"/>
                  </a:cubicBezTo>
                  <a:cubicBezTo>
                    <a:pt x="161" y="983"/>
                    <a:pt x="161" y="982"/>
                    <a:pt x="160" y="981"/>
                  </a:cubicBezTo>
                  <a:cubicBezTo>
                    <a:pt x="159" y="980"/>
                    <a:pt x="157" y="980"/>
                    <a:pt x="156" y="979"/>
                  </a:cubicBezTo>
                  <a:cubicBezTo>
                    <a:pt x="156" y="978"/>
                    <a:pt x="156" y="978"/>
                    <a:pt x="155" y="978"/>
                  </a:cubicBezTo>
                  <a:lnTo>
                    <a:pt x="154" y="976"/>
                  </a:lnTo>
                  <a:cubicBezTo>
                    <a:pt x="154" y="975"/>
                    <a:pt x="155" y="974"/>
                    <a:pt x="155" y="973"/>
                  </a:cubicBezTo>
                  <a:cubicBezTo>
                    <a:pt x="156" y="972"/>
                    <a:pt x="156" y="973"/>
                    <a:pt x="156" y="972"/>
                  </a:cubicBezTo>
                  <a:lnTo>
                    <a:pt x="156" y="970"/>
                  </a:lnTo>
                  <a:lnTo>
                    <a:pt x="156" y="969"/>
                  </a:lnTo>
                  <a:lnTo>
                    <a:pt x="156" y="967"/>
                  </a:lnTo>
                  <a:cubicBezTo>
                    <a:pt x="155" y="965"/>
                    <a:pt x="156" y="963"/>
                    <a:pt x="156" y="960"/>
                  </a:cubicBezTo>
                  <a:lnTo>
                    <a:pt x="155" y="960"/>
                  </a:lnTo>
                  <a:cubicBezTo>
                    <a:pt x="156" y="955"/>
                    <a:pt x="158" y="950"/>
                    <a:pt x="159" y="944"/>
                  </a:cubicBezTo>
                  <a:cubicBezTo>
                    <a:pt x="161" y="930"/>
                    <a:pt x="162" y="915"/>
                    <a:pt x="161" y="900"/>
                  </a:cubicBezTo>
                  <a:lnTo>
                    <a:pt x="161" y="900"/>
                  </a:lnTo>
                  <a:cubicBezTo>
                    <a:pt x="162" y="900"/>
                    <a:pt x="163" y="900"/>
                    <a:pt x="164" y="900"/>
                  </a:cubicBezTo>
                  <a:cubicBezTo>
                    <a:pt x="166" y="900"/>
                    <a:pt x="167" y="900"/>
                    <a:pt x="168" y="900"/>
                  </a:cubicBezTo>
                  <a:cubicBezTo>
                    <a:pt x="170" y="900"/>
                    <a:pt x="173" y="899"/>
                    <a:pt x="174" y="896"/>
                  </a:cubicBezTo>
                  <a:cubicBezTo>
                    <a:pt x="174" y="895"/>
                    <a:pt x="174" y="893"/>
                    <a:pt x="174" y="892"/>
                  </a:cubicBezTo>
                  <a:cubicBezTo>
                    <a:pt x="174" y="891"/>
                    <a:pt x="175" y="889"/>
                    <a:pt x="174" y="888"/>
                  </a:cubicBezTo>
                  <a:lnTo>
                    <a:pt x="174" y="887"/>
                  </a:lnTo>
                  <a:lnTo>
                    <a:pt x="174" y="885"/>
                  </a:lnTo>
                  <a:cubicBezTo>
                    <a:pt x="174" y="883"/>
                    <a:pt x="175" y="881"/>
                    <a:pt x="175" y="879"/>
                  </a:cubicBezTo>
                  <a:cubicBezTo>
                    <a:pt x="175" y="874"/>
                    <a:pt x="176" y="868"/>
                    <a:pt x="177" y="863"/>
                  </a:cubicBezTo>
                  <a:cubicBezTo>
                    <a:pt x="177" y="857"/>
                    <a:pt x="178" y="852"/>
                    <a:pt x="178" y="846"/>
                  </a:cubicBezTo>
                  <a:cubicBezTo>
                    <a:pt x="178" y="840"/>
                    <a:pt x="178" y="834"/>
                    <a:pt x="178" y="827"/>
                  </a:cubicBezTo>
                  <a:lnTo>
                    <a:pt x="178" y="827"/>
                  </a:lnTo>
                  <a:cubicBezTo>
                    <a:pt x="181" y="817"/>
                    <a:pt x="183" y="808"/>
                    <a:pt x="184" y="798"/>
                  </a:cubicBezTo>
                  <a:cubicBezTo>
                    <a:pt x="187" y="798"/>
                    <a:pt x="189" y="797"/>
                    <a:pt x="188" y="795"/>
                  </a:cubicBezTo>
                  <a:cubicBezTo>
                    <a:pt x="189" y="795"/>
                    <a:pt x="190" y="795"/>
                    <a:pt x="191" y="795"/>
                  </a:cubicBezTo>
                  <a:cubicBezTo>
                    <a:pt x="191" y="795"/>
                    <a:pt x="191" y="795"/>
                    <a:pt x="191" y="795"/>
                  </a:cubicBezTo>
                  <a:cubicBezTo>
                    <a:pt x="193" y="795"/>
                    <a:pt x="193" y="793"/>
                    <a:pt x="193" y="792"/>
                  </a:cubicBezTo>
                  <a:lnTo>
                    <a:pt x="194" y="794"/>
                  </a:lnTo>
                  <a:cubicBezTo>
                    <a:pt x="195" y="792"/>
                    <a:pt x="197" y="793"/>
                    <a:pt x="198" y="792"/>
                  </a:cubicBezTo>
                  <a:cubicBezTo>
                    <a:pt x="199" y="790"/>
                    <a:pt x="196" y="789"/>
                    <a:pt x="199" y="788"/>
                  </a:cubicBezTo>
                  <a:cubicBezTo>
                    <a:pt x="199" y="788"/>
                    <a:pt x="199" y="788"/>
                    <a:pt x="199" y="788"/>
                  </a:cubicBezTo>
                  <a:cubicBezTo>
                    <a:pt x="200" y="788"/>
                    <a:pt x="200" y="788"/>
                    <a:pt x="200" y="788"/>
                  </a:cubicBezTo>
                  <a:cubicBezTo>
                    <a:pt x="200" y="788"/>
                    <a:pt x="200" y="788"/>
                    <a:pt x="201" y="788"/>
                  </a:cubicBezTo>
                  <a:cubicBezTo>
                    <a:pt x="201" y="788"/>
                    <a:pt x="202" y="788"/>
                    <a:pt x="202" y="787"/>
                  </a:cubicBezTo>
                  <a:lnTo>
                    <a:pt x="202" y="785"/>
                  </a:lnTo>
                  <a:cubicBezTo>
                    <a:pt x="201" y="784"/>
                    <a:pt x="201" y="784"/>
                    <a:pt x="201" y="783"/>
                  </a:cubicBezTo>
                  <a:lnTo>
                    <a:pt x="201" y="783"/>
                  </a:lnTo>
                  <a:cubicBezTo>
                    <a:pt x="201" y="783"/>
                    <a:pt x="201" y="783"/>
                    <a:pt x="201" y="783"/>
                  </a:cubicBezTo>
                  <a:cubicBezTo>
                    <a:pt x="203" y="783"/>
                    <a:pt x="204" y="782"/>
                    <a:pt x="204" y="781"/>
                  </a:cubicBezTo>
                  <a:cubicBezTo>
                    <a:pt x="203" y="779"/>
                    <a:pt x="201" y="779"/>
                    <a:pt x="201" y="778"/>
                  </a:cubicBezTo>
                  <a:cubicBezTo>
                    <a:pt x="200" y="777"/>
                    <a:pt x="201" y="776"/>
                    <a:pt x="200" y="776"/>
                  </a:cubicBezTo>
                  <a:lnTo>
                    <a:pt x="198" y="774"/>
                  </a:lnTo>
                  <a:cubicBezTo>
                    <a:pt x="196" y="773"/>
                    <a:pt x="196" y="772"/>
                    <a:pt x="195" y="770"/>
                  </a:cubicBezTo>
                  <a:cubicBezTo>
                    <a:pt x="193" y="766"/>
                    <a:pt x="190" y="762"/>
                    <a:pt x="188" y="758"/>
                  </a:cubicBezTo>
                  <a:cubicBezTo>
                    <a:pt x="186" y="755"/>
                    <a:pt x="185" y="751"/>
                    <a:pt x="184" y="747"/>
                  </a:cubicBezTo>
                  <a:cubicBezTo>
                    <a:pt x="183" y="741"/>
                    <a:pt x="183" y="736"/>
                    <a:pt x="182" y="730"/>
                  </a:cubicBezTo>
                  <a:close/>
                  <a:moveTo>
                    <a:pt x="445" y="724"/>
                  </a:moveTo>
                  <a:lnTo>
                    <a:pt x="361" y="726"/>
                  </a:lnTo>
                  <a:cubicBezTo>
                    <a:pt x="361" y="729"/>
                    <a:pt x="361" y="732"/>
                    <a:pt x="361" y="736"/>
                  </a:cubicBezTo>
                  <a:cubicBezTo>
                    <a:pt x="362" y="740"/>
                    <a:pt x="362" y="744"/>
                    <a:pt x="362" y="748"/>
                  </a:cubicBezTo>
                  <a:cubicBezTo>
                    <a:pt x="362" y="754"/>
                    <a:pt x="361" y="761"/>
                    <a:pt x="361" y="767"/>
                  </a:cubicBezTo>
                  <a:cubicBezTo>
                    <a:pt x="361" y="773"/>
                    <a:pt x="360" y="779"/>
                    <a:pt x="360" y="785"/>
                  </a:cubicBezTo>
                  <a:cubicBezTo>
                    <a:pt x="360" y="792"/>
                    <a:pt x="361" y="799"/>
                    <a:pt x="360" y="806"/>
                  </a:cubicBezTo>
                  <a:cubicBezTo>
                    <a:pt x="359" y="812"/>
                    <a:pt x="359" y="818"/>
                    <a:pt x="359" y="824"/>
                  </a:cubicBezTo>
                  <a:cubicBezTo>
                    <a:pt x="358" y="830"/>
                    <a:pt x="359" y="835"/>
                    <a:pt x="360" y="840"/>
                  </a:cubicBezTo>
                  <a:cubicBezTo>
                    <a:pt x="361" y="849"/>
                    <a:pt x="361" y="859"/>
                    <a:pt x="364" y="868"/>
                  </a:cubicBezTo>
                  <a:cubicBezTo>
                    <a:pt x="365" y="871"/>
                    <a:pt x="367" y="871"/>
                    <a:pt x="370" y="871"/>
                  </a:cubicBezTo>
                  <a:cubicBezTo>
                    <a:pt x="370" y="871"/>
                    <a:pt x="371" y="871"/>
                    <a:pt x="372" y="871"/>
                  </a:cubicBezTo>
                  <a:cubicBezTo>
                    <a:pt x="373" y="871"/>
                    <a:pt x="373" y="871"/>
                    <a:pt x="374" y="871"/>
                  </a:cubicBezTo>
                  <a:cubicBezTo>
                    <a:pt x="374" y="871"/>
                    <a:pt x="375" y="871"/>
                    <a:pt x="375" y="871"/>
                  </a:cubicBezTo>
                  <a:cubicBezTo>
                    <a:pt x="382" y="872"/>
                    <a:pt x="388" y="872"/>
                    <a:pt x="395" y="872"/>
                  </a:cubicBezTo>
                  <a:cubicBezTo>
                    <a:pt x="402" y="872"/>
                    <a:pt x="408" y="872"/>
                    <a:pt x="414" y="871"/>
                  </a:cubicBezTo>
                  <a:cubicBezTo>
                    <a:pt x="414" y="874"/>
                    <a:pt x="414" y="876"/>
                    <a:pt x="414" y="879"/>
                  </a:cubicBezTo>
                  <a:cubicBezTo>
                    <a:pt x="414" y="882"/>
                    <a:pt x="415" y="882"/>
                    <a:pt x="417" y="882"/>
                  </a:cubicBezTo>
                  <a:cubicBezTo>
                    <a:pt x="418" y="882"/>
                    <a:pt x="419" y="882"/>
                    <a:pt x="419" y="882"/>
                  </a:cubicBezTo>
                  <a:cubicBezTo>
                    <a:pt x="421" y="882"/>
                    <a:pt x="422" y="882"/>
                    <a:pt x="423" y="882"/>
                  </a:cubicBezTo>
                  <a:cubicBezTo>
                    <a:pt x="427" y="882"/>
                    <a:pt x="431" y="883"/>
                    <a:pt x="433" y="886"/>
                  </a:cubicBezTo>
                  <a:cubicBezTo>
                    <a:pt x="434" y="887"/>
                    <a:pt x="435" y="889"/>
                    <a:pt x="437" y="890"/>
                  </a:cubicBezTo>
                  <a:cubicBezTo>
                    <a:pt x="437" y="891"/>
                    <a:pt x="438" y="891"/>
                    <a:pt x="439" y="891"/>
                  </a:cubicBezTo>
                  <a:cubicBezTo>
                    <a:pt x="439" y="894"/>
                    <a:pt x="440" y="897"/>
                    <a:pt x="441" y="900"/>
                  </a:cubicBezTo>
                  <a:cubicBezTo>
                    <a:pt x="442" y="904"/>
                    <a:pt x="443" y="907"/>
                    <a:pt x="445" y="911"/>
                  </a:cubicBezTo>
                  <a:lnTo>
                    <a:pt x="445" y="724"/>
                  </a:lnTo>
                  <a:close/>
                  <a:moveTo>
                    <a:pt x="573" y="722"/>
                  </a:moveTo>
                  <a:lnTo>
                    <a:pt x="517" y="722"/>
                  </a:lnTo>
                  <a:lnTo>
                    <a:pt x="451" y="724"/>
                  </a:lnTo>
                  <a:lnTo>
                    <a:pt x="451" y="929"/>
                  </a:lnTo>
                  <a:cubicBezTo>
                    <a:pt x="453" y="935"/>
                    <a:pt x="453" y="942"/>
                    <a:pt x="453" y="949"/>
                  </a:cubicBezTo>
                  <a:cubicBezTo>
                    <a:pt x="452" y="949"/>
                    <a:pt x="452" y="949"/>
                    <a:pt x="451" y="950"/>
                  </a:cubicBezTo>
                  <a:lnTo>
                    <a:pt x="451" y="963"/>
                  </a:lnTo>
                  <a:lnTo>
                    <a:pt x="451" y="962"/>
                  </a:lnTo>
                  <a:cubicBezTo>
                    <a:pt x="451" y="964"/>
                    <a:pt x="451" y="965"/>
                    <a:pt x="452" y="967"/>
                  </a:cubicBezTo>
                  <a:cubicBezTo>
                    <a:pt x="452" y="968"/>
                    <a:pt x="452" y="969"/>
                    <a:pt x="453" y="970"/>
                  </a:cubicBezTo>
                  <a:cubicBezTo>
                    <a:pt x="452" y="973"/>
                    <a:pt x="451" y="976"/>
                    <a:pt x="451" y="979"/>
                  </a:cubicBezTo>
                  <a:cubicBezTo>
                    <a:pt x="451" y="979"/>
                    <a:pt x="451" y="980"/>
                    <a:pt x="451" y="981"/>
                  </a:cubicBezTo>
                  <a:lnTo>
                    <a:pt x="451" y="991"/>
                  </a:lnTo>
                  <a:cubicBezTo>
                    <a:pt x="451" y="991"/>
                    <a:pt x="451" y="991"/>
                    <a:pt x="451" y="991"/>
                  </a:cubicBezTo>
                  <a:cubicBezTo>
                    <a:pt x="451" y="991"/>
                    <a:pt x="451" y="992"/>
                    <a:pt x="451" y="992"/>
                  </a:cubicBezTo>
                  <a:lnTo>
                    <a:pt x="451" y="1023"/>
                  </a:lnTo>
                  <a:cubicBezTo>
                    <a:pt x="454" y="1024"/>
                    <a:pt x="458" y="1024"/>
                    <a:pt x="461" y="1024"/>
                  </a:cubicBezTo>
                  <a:cubicBezTo>
                    <a:pt x="465" y="1024"/>
                    <a:pt x="469" y="1024"/>
                    <a:pt x="473" y="1024"/>
                  </a:cubicBezTo>
                  <a:cubicBezTo>
                    <a:pt x="477" y="1024"/>
                    <a:pt x="482" y="1024"/>
                    <a:pt x="487" y="1024"/>
                  </a:cubicBezTo>
                  <a:cubicBezTo>
                    <a:pt x="491" y="1024"/>
                    <a:pt x="496" y="1024"/>
                    <a:pt x="499" y="1023"/>
                  </a:cubicBezTo>
                  <a:lnTo>
                    <a:pt x="500" y="1022"/>
                  </a:lnTo>
                  <a:cubicBezTo>
                    <a:pt x="500" y="1020"/>
                    <a:pt x="500" y="1018"/>
                    <a:pt x="500" y="1016"/>
                  </a:cubicBezTo>
                  <a:cubicBezTo>
                    <a:pt x="500" y="1014"/>
                    <a:pt x="501" y="1013"/>
                    <a:pt x="501" y="1011"/>
                  </a:cubicBezTo>
                  <a:cubicBezTo>
                    <a:pt x="502" y="1008"/>
                    <a:pt x="502" y="1003"/>
                    <a:pt x="500" y="1000"/>
                  </a:cubicBezTo>
                  <a:lnTo>
                    <a:pt x="500" y="998"/>
                  </a:lnTo>
                  <a:cubicBezTo>
                    <a:pt x="504" y="998"/>
                    <a:pt x="509" y="997"/>
                    <a:pt x="514" y="995"/>
                  </a:cubicBezTo>
                  <a:cubicBezTo>
                    <a:pt x="521" y="992"/>
                    <a:pt x="523" y="984"/>
                    <a:pt x="524" y="977"/>
                  </a:cubicBezTo>
                  <a:cubicBezTo>
                    <a:pt x="524" y="975"/>
                    <a:pt x="525" y="973"/>
                    <a:pt x="525" y="972"/>
                  </a:cubicBezTo>
                  <a:cubicBezTo>
                    <a:pt x="527" y="971"/>
                    <a:pt x="528" y="969"/>
                    <a:pt x="528" y="966"/>
                  </a:cubicBezTo>
                  <a:cubicBezTo>
                    <a:pt x="529" y="963"/>
                    <a:pt x="530" y="959"/>
                    <a:pt x="527" y="958"/>
                  </a:cubicBezTo>
                  <a:cubicBezTo>
                    <a:pt x="527" y="957"/>
                    <a:pt x="527" y="956"/>
                    <a:pt x="527" y="955"/>
                  </a:cubicBezTo>
                  <a:lnTo>
                    <a:pt x="527" y="955"/>
                  </a:lnTo>
                  <a:lnTo>
                    <a:pt x="528" y="954"/>
                  </a:lnTo>
                  <a:cubicBezTo>
                    <a:pt x="531" y="953"/>
                    <a:pt x="530" y="947"/>
                    <a:pt x="530" y="944"/>
                  </a:cubicBezTo>
                  <a:cubicBezTo>
                    <a:pt x="530" y="943"/>
                    <a:pt x="530" y="940"/>
                    <a:pt x="529" y="940"/>
                  </a:cubicBezTo>
                  <a:lnTo>
                    <a:pt x="527" y="939"/>
                  </a:lnTo>
                  <a:cubicBezTo>
                    <a:pt x="527" y="938"/>
                    <a:pt x="527" y="937"/>
                    <a:pt x="527" y="936"/>
                  </a:cubicBezTo>
                  <a:cubicBezTo>
                    <a:pt x="526" y="932"/>
                    <a:pt x="525" y="929"/>
                    <a:pt x="524" y="926"/>
                  </a:cubicBezTo>
                  <a:cubicBezTo>
                    <a:pt x="524" y="922"/>
                    <a:pt x="524" y="918"/>
                    <a:pt x="523" y="914"/>
                  </a:cubicBezTo>
                  <a:lnTo>
                    <a:pt x="523" y="912"/>
                  </a:lnTo>
                  <a:cubicBezTo>
                    <a:pt x="526" y="910"/>
                    <a:pt x="526" y="907"/>
                    <a:pt x="525" y="903"/>
                  </a:cubicBezTo>
                  <a:cubicBezTo>
                    <a:pt x="524" y="900"/>
                    <a:pt x="525" y="895"/>
                    <a:pt x="523" y="893"/>
                  </a:cubicBezTo>
                  <a:lnTo>
                    <a:pt x="521" y="892"/>
                  </a:lnTo>
                  <a:lnTo>
                    <a:pt x="521" y="891"/>
                  </a:lnTo>
                  <a:cubicBezTo>
                    <a:pt x="521" y="890"/>
                    <a:pt x="522" y="889"/>
                    <a:pt x="522" y="888"/>
                  </a:cubicBezTo>
                  <a:cubicBezTo>
                    <a:pt x="523" y="891"/>
                    <a:pt x="525" y="895"/>
                    <a:pt x="527" y="895"/>
                  </a:cubicBezTo>
                  <a:cubicBezTo>
                    <a:pt x="527" y="895"/>
                    <a:pt x="527" y="895"/>
                    <a:pt x="527" y="895"/>
                  </a:cubicBezTo>
                  <a:cubicBezTo>
                    <a:pt x="527" y="892"/>
                    <a:pt x="526" y="889"/>
                    <a:pt x="525" y="887"/>
                  </a:cubicBezTo>
                  <a:cubicBezTo>
                    <a:pt x="525" y="884"/>
                    <a:pt x="526" y="881"/>
                    <a:pt x="526" y="879"/>
                  </a:cubicBezTo>
                  <a:cubicBezTo>
                    <a:pt x="526" y="877"/>
                    <a:pt x="526" y="877"/>
                    <a:pt x="526" y="876"/>
                  </a:cubicBezTo>
                  <a:cubicBezTo>
                    <a:pt x="527" y="873"/>
                    <a:pt x="528" y="870"/>
                    <a:pt x="529" y="868"/>
                  </a:cubicBezTo>
                  <a:cubicBezTo>
                    <a:pt x="532" y="859"/>
                    <a:pt x="536" y="851"/>
                    <a:pt x="540" y="843"/>
                  </a:cubicBezTo>
                  <a:cubicBezTo>
                    <a:pt x="544" y="844"/>
                    <a:pt x="548" y="845"/>
                    <a:pt x="552" y="845"/>
                  </a:cubicBezTo>
                  <a:cubicBezTo>
                    <a:pt x="553" y="845"/>
                    <a:pt x="554" y="845"/>
                    <a:pt x="555" y="845"/>
                  </a:cubicBezTo>
                  <a:cubicBezTo>
                    <a:pt x="555" y="839"/>
                    <a:pt x="557" y="833"/>
                    <a:pt x="558" y="827"/>
                  </a:cubicBezTo>
                  <a:cubicBezTo>
                    <a:pt x="560" y="821"/>
                    <a:pt x="559" y="815"/>
                    <a:pt x="560" y="809"/>
                  </a:cubicBezTo>
                  <a:cubicBezTo>
                    <a:pt x="562" y="806"/>
                    <a:pt x="564" y="802"/>
                    <a:pt x="565" y="798"/>
                  </a:cubicBezTo>
                  <a:cubicBezTo>
                    <a:pt x="566" y="794"/>
                    <a:pt x="566" y="790"/>
                    <a:pt x="568" y="786"/>
                  </a:cubicBezTo>
                  <a:cubicBezTo>
                    <a:pt x="569" y="782"/>
                    <a:pt x="568" y="778"/>
                    <a:pt x="568" y="774"/>
                  </a:cubicBezTo>
                  <a:cubicBezTo>
                    <a:pt x="568" y="769"/>
                    <a:pt x="569" y="765"/>
                    <a:pt x="570" y="760"/>
                  </a:cubicBezTo>
                  <a:cubicBezTo>
                    <a:pt x="571" y="751"/>
                    <a:pt x="573" y="741"/>
                    <a:pt x="573" y="731"/>
                  </a:cubicBezTo>
                  <a:cubicBezTo>
                    <a:pt x="573" y="728"/>
                    <a:pt x="573" y="725"/>
                    <a:pt x="573" y="722"/>
                  </a:cubicBezTo>
                  <a:close/>
                  <a:moveTo>
                    <a:pt x="63" y="588"/>
                  </a:moveTo>
                  <a:cubicBezTo>
                    <a:pt x="56" y="590"/>
                    <a:pt x="50" y="593"/>
                    <a:pt x="46" y="598"/>
                  </a:cubicBezTo>
                  <a:cubicBezTo>
                    <a:pt x="44" y="600"/>
                    <a:pt x="42" y="602"/>
                    <a:pt x="39" y="604"/>
                  </a:cubicBezTo>
                  <a:cubicBezTo>
                    <a:pt x="38" y="605"/>
                    <a:pt x="36" y="606"/>
                    <a:pt x="36" y="608"/>
                  </a:cubicBezTo>
                  <a:cubicBezTo>
                    <a:pt x="33" y="609"/>
                    <a:pt x="33" y="612"/>
                    <a:pt x="33" y="614"/>
                  </a:cubicBezTo>
                  <a:cubicBezTo>
                    <a:pt x="32" y="617"/>
                    <a:pt x="30" y="619"/>
                    <a:pt x="29" y="622"/>
                  </a:cubicBezTo>
                  <a:cubicBezTo>
                    <a:pt x="29" y="624"/>
                    <a:pt x="28" y="626"/>
                    <a:pt x="28" y="628"/>
                  </a:cubicBezTo>
                  <a:cubicBezTo>
                    <a:pt x="25" y="631"/>
                    <a:pt x="23" y="635"/>
                    <a:pt x="21" y="639"/>
                  </a:cubicBezTo>
                  <a:cubicBezTo>
                    <a:pt x="19" y="641"/>
                    <a:pt x="17" y="644"/>
                    <a:pt x="16" y="647"/>
                  </a:cubicBezTo>
                  <a:cubicBezTo>
                    <a:pt x="14" y="650"/>
                    <a:pt x="12" y="654"/>
                    <a:pt x="9" y="655"/>
                  </a:cubicBezTo>
                  <a:cubicBezTo>
                    <a:pt x="8" y="656"/>
                    <a:pt x="8" y="656"/>
                    <a:pt x="8" y="656"/>
                  </a:cubicBezTo>
                  <a:cubicBezTo>
                    <a:pt x="7" y="656"/>
                    <a:pt x="7" y="654"/>
                    <a:pt x="6" y="654"/>
                  </a:cubicBezTo>
                  <a:cubicBezTo>
                    <a:pt x="5" y="653"/>
                    <a:pt x="5" y="653"/>
                    <a:pt x="4" y="653"/>
                  </a:cubicBezTo>
                  <a:cubicBezTo>
                    <a:pt x="3" y="653"/>
                    <a:pt x="2" y="654"/>
                    <a:pt x="1" y="654"/>
                  </a:cubicBezTo>
                  <a:cubicBezTo>
                    <a:pt x="1" y="656"/>
                    <a:pt x="1" y="659"/>
                    <a:pt x="2" y="660"/>
                  </a:cubicBezTo>
                  <a:cubicBezTo>
                    <a:pt x="2" y="661"/>
                    <a:pt x="3" y="661"/>
                    <a:pt x="4" y="661"/>
                  </a:cubicBezTo>
                  <a:cubicBezTo>
                    <a:pt x="5" y="661"/>
                    <a:pt x="6" y="661"/>
                    <a:pt x="7" y="661"/>
                  </a:cubicBezTo>
                  <a:cubicBezTo>
                    <a:pt x="8" y="663"/>
                    <a:pt x="11" y="667"/>
                    <a:pt x="13" y="667"/>
                  </a:cubicBezTo>
                  <a:cubicBezTo>
                    <a:pt x="14" y="667"/>
                    <a:pt x="14" y="667"/>
                    <a:pt x="14" y="667"/>
                  </a:cubicBezTo>
                  <a:cubicBezTo>
                    <a:pt x="15" y="667"/>
                    <a:pt x="16" y="667"/>
                    <a:pt x="16" y="666"/>
                  </a:cubicBezTo>
                  <a:cubicBezTo>
                    <a:pt x="17" y="666"/>
                    <a:pt x="18" y="666"/>
                    <a:pt x="19" y="666"/>
                  </a:cubicBezTo>
                  <a:cubicBezTo>
                    <a:pt x="19" y="666"/>
                    <a:pt x="19" y="666"/>
                    <a:pt x="20" y="666"/>
                  </a:cubicBezTo>
                  <a:cubicBezTo>
                    <a:pt x="19" y="669"/>
                    <a:pt x="17" y="672"/>
                    <a:pt x="16" y="675"/>
                  </a:cubicBezTo>
                  <a:cubicBezTo>
                    <a:pt x="13" y="680"/>
                    <a:pt x="10" y="686"/>
                    <a:pt x="8" y="692"/>
                  </a:cubicBezTo>
                  <a:cubicBezTo>
                    <a:pt x="5" y="698"/>
                    <a:pt x="5" y="705"/>
                    <a:pt x="4" y="711"/>
                  </a:cubicBezTo>
                  <a:cubicBezTo>
                    <a:pt x="3" y="717"/>
                    <a:pt x="2" y="722"/>
                    <a:pt x="2" y="727"/>
                  </a:cubicBezTo>
                  <a:lnTo>
                    <a:pt x="28" y="727"/>
                  </a:lnTo>
                  <a:cubicBezTo>
                    <a:pt x="30" y="722"/>
                    <a:pt x="33" y="717"/>
                    <a:pt x="35" y="711"/>
                  </a:cubicBezTo>
                  <a:cubicBezTo>
                    <a:pt x="37" y="706"/>
                    <a:pt x="39" y="700"/>
                    <a:pt x="41" y="695"/>
                  </a:cubicBezTo>
                  <a:cubicBezTo>
                    <a:pt x="44" y="690"/>
                    <a:pt x="46" y="685"/>
                    <a:pt x="49" y="681"/>
                  </a:cubicBezTo>
                  <a:cubicBezTo>
                    <a:pt x="51" y="681"/>
                    <a:pt x="52" y="680"/>
                    <a:pt x="53" y="680"/>
                  </a:cubicBezTo>
                  <a:cubicBezTo>
                    <a:pt x="53" y="685"/>
                    <a:pt x="52" y="689"/>
                    <a:pt x="52" y="694"/>
                  </a:cubicBezTo>
                  <a:cubicBezTo>
                    <a:pt x="52" y="699"/>
                    <a:pt x="52" y="705"/>
                    <a:pt x="53" y="710"/>
                  </a:cubicBezTo>
                  <a:cubicBezTo>
                    <a:pt x="53" y="713"/>
                    <a:pt x="55" y="717"/>
                    <a:pt x="55" y="721"/>
                  </a:cubicBezTo>
                  <a:cubicBezTo>
                    <a:pt x="55" y="723"/>
                    <a:pt x="55" y="725"/>
                    <a:pt x="55" y="726"/>
                  </a:cubicBezTo>
                  <a:lnTo>
                    <a:pt x="63" y="726"/>
                  </a:lnTo>
                  <a:lnTo>
                    <a:pt x="63" y="588"/>
                  </a:lnTo>
                  <a:close/>
                  <a:moveTo>
                    <a:pt x="88" y="578"/>
                  </a:moveTo>
                  <a:cubicBezTo>
                    <a:pt x="86" y="579"/>
                    <a:pt x="84" y="581"/>
                    <a:pt x="81" y="582"/>
                  </a:cubicBezTo>
                  <a:lnTo>
                    <a:pt x="80" y="583"/>
                  </a:lnTo>
                  <a:lnTo>
                    <a:pt x="79" y="582"/>
                  </a:lnTo>
                  <a:cubicBezTo>
                    <a:pt x="79" y="582"/>
                    <a:pt x="78" y="582"/>
                    <a:pt x="78" y="582"/>
                  </a:cubicBezTo>
                  <a:cubicBezTo>
                    <a:pt x="77" y="582"/>
                    <a:pt x="76" y="582"/>
                    <a:pt x="75" y="583"/>
                  </a:cubicBezTo>
                  <a:cubicBezTo>
                    <a:pt x="74" y="583"/>
                    <a:pt x="73" y="584"/>
                    <a:pt x="72" y="585"/>
                  </a:cubicBezTo>
                  <a:lnTo>
                    <a:pt x="72" y="586"/>
                  </a:lnTo>
                  <a:lnTo>
                    <a:pt x="70" y="587"/>
                  </a:lnTo>
                  <a:cubicBezTo>
                    <a:pt x="69" y="587"/>
                    <a:pt x="69" y="587"/>
                    <a:pt x="69" y="587"/>
                  </a:cubicBezTo>
                  <a:lnTo>
                    <a:pt x="69" y="726"/>
                  </a:lnTo>
                  <a:lnTo>
                    <a:pt x="88" y="725"/>
                  </a:lnTo>
                  <a:lnTo>
                    <a:pt x="88" y="578"/>
                  </a:lnTo>
                  <a:close/>
                  <a:moveTo>
                    <a:pt x="63" y="539"/>
                  </a:moveTo>
                  <a:cubicBezTo>
                    <a:pt x="62" y="539"/>
                    <a:pt x="61" y="540"/>
                    <a:pt x="61" y="540"/>
                  </a:cubicBezTo>
                  <a:cubicBezTo>
                    <a:pt x="60" y="541"/>
                    <a:pt x="58" y="541"/>
                    <a:pt x="58" y="542"/>
                  </a:cubicBezTo>
                  <a:cubicBezTo>
                    <a:pt x="57" y="543"/>
                    <a:pt x="57" y="545"/>
                    <a:pt x="57" y="547"/>
                  </a:cubicBezTo>
                  <a:cubicBezTo>
                    <a:pt x="58" y="550"/>
                    <a:pt x="60" y="552"/>
                    <a:pt x="63" y="553"/>
                  </a:cubicBezTo>
                  <a:lnTo>
                    <a:pt x="63" y="539"/>
                  </a:lnTo>
                  <a:close/>
                  <a:moveTo>
                    <a:pt x="330" y="598"/>
                  </a:moveTo>
                  <a:lnTo>
                    <a:pt x="329" y="597"/>
                  </a:lnTo>
                  <a:cubicBezTo>
                    <a:pt x="328" y="595"/>
                    <a:pt x="328" y="594"/>
                    <a:pt x="327" y="592"/>
                  </a:cubicBezTo>
                  <a:cubicBezTo>
                    <a:pt x="327" y="590"/>
                    <a:pt x="326" y="589"/>
                    <a:pt x="325" y="587"/>
                  </a:cubicBezTo>
                  <a:cubicBezTo>
                    <a:pt x="325" y="585"/>
                    <a:pt x="325" y="583"/>
                    <a:pt x="325" y="581"/>
                  </a:cubicBezTo>
                  <a:lnTo>
                    <a:pt x="325" y="580"/>
                  </a:lnTo>
                  <a:lnTo>
                    <a:pt x="327" y="579"/>
                  </a:lnTo>
                  <a:lnTo>
                    <a:pt x="327" y="581"/>
                  </a:lnTo>
                  <a:cubicBezTo>
                    <a:pt x="328" y="583"/>
                    <a:pt x="327" y="584"/>
                    <a:pt x="328" y="586"/>
                  </a:cubicBezTo>
                  <a:cubicBezTo>
                    <a:pt x="328" y="588"/>
                    <a:pt x="329" y="589"/>
                    <a:pt x="329" y="591"/>
                  </a:cubicBezTo>
                  <a:cubicBezTo>
                    <a:pt x="330" y="593"/>
                    <a:pt x="330" y="596"/>
                    <a:pt x="330" y="598"/>
                  </a:cubicBezTo>
                  <a:close/>
                  <a:moveTo>
                    <a:pt x="345" y="537"/>
                  </a:moveTo>
                  <a:lnTo>
                    <a:pt x="309" y="538"/>
                  </a:lnTo>
                  <a:cubicBezTo>
                    <a:pt x="307" y="541"/>
                    <a:pt x="305" y="544"/>
                    <a:pt x="303" y="547"/>
                  </a:cubicBezTo>
                  <a:cubicBezTo>
                    <a:pt x="299" y="553"/>
                    <a:pt x="295" y="558"/>
                    <a:pt x="294" y="565"/>
                  </a:cubicBezTo>
                  <a:cubicBezTo>
                    <a:pt x="293" y="566"/>
                    <a:pt x="291" y="566"/>
                    <a:pt x="290" y="567"/>
                  </a:cubicBezTo>
                  <a:cubicBezTo>
                    <a:pt x="289" y="568"/>
                    <a:pt x="289" y="570"/>
                    <a:pt x="288" y="572"/>
                  </a:cubicBezTo>
                  <a:cubicBezTo>
                    <a:pt x="287" y="573"/>
                    <a:pt x="285" y="574"/>
                    <a:pt x="284" y="575"/>
                  </a:cubicBezTo>
                  <a:cubicBezTo>
                    <a:pt x="279" y="581"/>
                    <a:pt x="276" y="588"/>
                    <a:pt x="269" y="593"/>
                  </a:cubicBezTo>
                  <a:cubicBezTo>
                    <a:pt x="263" y="598"/>
                    <a:pt x="256" y="601"/>
                    <a:pt x="249" y="606"/>
                  </a:cubicBezTo>
                  <a:cubicBezTo>
                    <a:pt x="243" y="610"/>
                    <a:pt x="237" y="614"/>
                    <a:pt x="231" y="617"/>
                  </a:cubicBezTo>
                  <a:cubicBezTo>
                    <a:pt x="230" y="618"/>
                    <a:pt x="228" y="619"/>
                    <a:pt x="227" y="620"/>
                  </a:cubicBezTo>
                  <a:cubicBezTo>
                    <a:pt x="227" y="618"/>
                    <a:pt x="226" y="618"/>
                    <a:pt x="226" y="617"/>
                  </a:cubicBezTo>
                  <a:cubicBezTo>
                    <a:pt x="225" y="616"/>
                    <a:pt x="224" y="616"/>
                    <a:pt x="223" y="615"/>
                  </a:cubicBezTo>
                  <a:cubicBezTo>
                    <a:pt x="222" y="614"/>
                    <a:pt x="222" y="613"/>
                    <a:pt x="221" y="612"/>
                  </a:cubicBezTo>
                  <a:cubicBezTo>
                    <a:pt x="221" y="612"/>
                    <a:pt x="220" y="612"/>
                    <a:pt x="220" y="612"/>
                  </a:cubicBezTo>
                  <a:cubicBezTo>
                    <a:pt x="219" y="612"/>
                    <a:pt x="218" y="612"/>
                    <a:pt x="218" y="613"/>
                  </a:cubicBezTo>
                  <a:cubicBezTo>
                    <a:pt x="219" y="614"/>
                    <a:pt x="218" y="615"/>
                    <a:pt x="217" y="615"/>
                  </a:cubicBezTo>
                  <a:cubicBezTo>
                    <a:pt x="216" y="615"/>
                    <a:pt x="216" y="615"/>
                    <a:pt x="216" y="615"/>
                  </a:cubicBezTo>
                  <a:cubicBezTo>
                    <a:pt x="215" y="615"/>
                    <a:pt x="214" y="614"/>
                    <a:pt x="213" y="613"/>
                  </a:cubicBezTo>
                  <a:cubicBezTo>
                    <a:pt x="212" y="612"/>
                    <a:pt x="212" y="612"/>
                    <a:pt x="211" y="612"/>
                  </a:cubicBezTo>
                  <a:cubicBezTo>
                    <a:pt x="210" y="612"/>
                    <a:pt x="210" y="612"/>
                    <a:pt x="209" y="612"/>
                  </a:cubicBezTo>
                  <a:cubicBezTo>
                    <a:pt x="209" y="612"/>
                    <a:pt x="208" y="612"/>
                    <a:pt x="208" y="612"/>
                  </a:cubicBezTo>
                  <a:cubicBezTo>
                    <a:pt x="207" y="612"/>
                    <a:pt x="207" y="612"/>
                    <a:pt x="207" y="612"/>
                  </a:cubicBezTo>
                  <a:cubicBezTo>
                    <a:pt x="209" y="610"/>
                    <a:pt x="203" y="608"/>
                    <a:pt x="202" y="607"/>
                  </a:cubicBezTo>
                  <a:cubicBezTo>
                    <a:pt x="200" y="605"/>
                    <a:pt x="198" y="601"/>
                    <a:pt x="195" y="599"/>
                  </a:cubicBezTo>
                  <a:cubicBezTo>
                    <a:pt x="194" y="597"/>
                    <a:pt x="193" y="596"/>
                    <a:pt x="191" y="595"/>
                  </a:cubicBezTo>
                  <a:cubicBezTo>
                    <a:pt x="190" y="594"/>
                    <a:pt x="189" y="594"/>
                    <a:pt x="188" y="592"/>
                  </a:cubicBezTo>
                  <a:cubicBezTo>
                    <a:pt x="187" y="591"/>
                    <a:pt x="185" y="587"/>
                    <a:pt x="183" y="587"/>
                  </a:cubicBezTo>
                  <a:cubicBezTo>
                    <a:pt x="183" y="587"/>
                    <a:pt x="182" y="587"/>
                    <a:pt x="182" y="588"/>
                  </a:cubicBezTo>
                  <a:cubicBezTo>
                    <a:pt x="180" y="585"/>
                    <a:pt x="178" y="585"/>
                    <a:pt x="175" y="584"/>
                  </a:cubicBezTo>
                  <a:cubicBezTo>
                    <a:pt x="172" y="584"/>
                    <a:pt x="169" y="582"/>
                    <a:pt x="166" y="581"/>
                  </a:cubicBezTo>
                  <a:cubicBezTo>
                    <a:pt x="163" y="580"/>
                    <a:pt x="160" y="579"/>
                    <a:pt x="158" y="579"/>
                  </a:cubicBezTo>
                  <a:cubicBezTo>
                    <a:pt x="156" y="578"/>
                    <a:pt x="155" y="578"/>
                    <a:pt x="154" y="578"/>
                  </a:cubicBezTo>
                  <a:cubicBezTo>
                    <a:pt x="152" y="578"/>
                    <a:pt x="151" y="578"/>
                    <a:pt x="150" y="577"/>
                  </a:cubicBezTo>
                  <a:cubicBezTo>
                    <a:pt x="149" y="577"/>
                    <a:pt x="149" y="577"/>
                    <a:pt x="148" y="577"/>
                  </a:cubicBezTo>
                  <a:cubicBezTo>
                    <a:pt x="148" y="577"/>
                    <a:pt x="147" y="577"/>
                    <a:pt x="147" y="578"/>
                  </a:cubicBezTo>
                  <a:cubicBezTo>
                    <a:pt x="147" y="576"/>
                    <a:pt x="146" y="576"/>
                    <a:pt x="144" y="576"/>
                  </a:cubicBezTo>
                  <a:cubicBezTo>
                    <a:pt x="143" y="576"/>
                    <a:pt x="142" y="576"/>
                    <a:pt x="141" y="576"/>
                  </a:cubicBezTo>
                  <a:lnTo>
                    <a:pt x="141" y="576"/>
                  </a:lnTo>
                  <a:cubicBezTo>
                    <a:pt x="142" y="575"/>
                    <a:pt x="143" y="574"/>
                    <a:pt x="144" y="574"/>
                  </a:cubicBezTo>
                  <a:cubicBezTo>
                    <a:pt x="149" y="568"/>
                    <a:pt x="153" y="562"/>
                    <a:pt x="155" y="554"/>
                  </a:cubicBezTo>
                  <a:lnTo>
                    <a:pt x="156" y="553"/>
                  </a:lnTo>
                  <a:cubicBezTo>
                    <a:pt x="159" y="554"/>
                    <a:pt x="163" y="555"/>
                    <a:pt x="167" y="555"/>
                  </a:cubicBezTo>
                  <a:cubicBezTo>
                    <a:pt x="168" y="555"/>
                    <a:pt x="169" y="555"/>
                    <a:pt x="170" y="555"/>
                  </a:cubicBezTo>
                  <a:cubicBezTo>
                    <a:pt x="173" y="555"/>
                    <a:pt x="176" y="554"/>
                    <a:pt x="178" y="553"/>
                  </a:cubicBezTo>
                  <a:cubicBezTo>
                    <a:pt x="181" y="551"/>
                    <a:pt x="183" y="548"/>
                    <a:pt x="185" y="546"/>
                  </a:cubicBezTo>
                  <a:cubicBezTo>
                    <a:pt x="185" y="545"/>
                    <a:pt x="186" y="544"/>
                    <a:pt x="186" y="544"/>
                  </a:cubicBezTo>
                  <a:lnTo>
                    <a:pt x="94" y="548"/>
                  </a:lnTo>
                  <a:lnTo>
                    <a:pt x="94" y="725"/>
                  </a:lnTo>
                  <a:lnTo>
                    <a:pt x="182" y="723"/>
                  </a:lnTo>
                  <a:cubicBezTo>
                    <a:pt x="182" y="718"/>
                    <a:pt x="182" y="712"/>
                    <a:pt x="181" y="706"/>
                  </a:cubicBezTo>
                  <a:cubicBezTo>
                    <a:pt x="181" y="703"/>
                    <a:pt x="180" y="699"/>
                    <a:pt x="179" y="696"/>
                  </a:cubicBezTo>
                  <a:cubicBezTo>
                    <a:pt x="178" y="694"/>
                    <a:pt x="176" y="691"/>
                    <a:pt x="175" y="688"/>
                  </a:cubicBezTo>
                  <a:cubicBezTo>
                    <a:pt x="174" y="684"/>
                    <a:pt x="173" y="679"/>
                    <a:pt x="172" y="675"/>
                  </a:cubicBezTo>
                  <a:cubicBezTo>
                    <a:pt x="171" y="670"/>
                    <a:pt x="171" y="666"/>
                    <a:pt x="170" y="661"/>
                  </a:cubicBezTo>
                  <a:lnTo>
                    <a:pt x="170" y="660"/>
                  </a:lnTo>
                  <a:cubicBezTo>
                    <a:pt x="171" y="660"/>
                    <a:pt x="171" y="660"/>
                    <a:pt x="172" y="660"/>
                  </a:cubicBezTo>
                  <a:cubicBezTo>
                    <a:pt x="174" y="660"/>
                    <a:pt x="177" y="660"/>
                    <a:pt x="180" y="659"/>
                  </a:cubicBezTo>
                  <a:cubicBezTo>
                    <a:pt x="178" y="660"/>
                    <a:pt x="178" y="663"/>
                    <a:pt x="179" y="664"/>
                  </a:cubicBezTo>
                  <a:cubicBezTo>
                    <a:pt x="181" y="665"/>
                    <a:pt x="183" y="666"/>
                    <a:pt x="185" y="666"/>
                  </a:cubicBezTo>
                  <a:cubicBezTo>
                    <a:pt x="187" y="666"/>
                    <a:pt x="189" y="665"/>
                    <a:pt x="190" y="664"/>
                  </a:cubicBezTo>
                  <a:cubicBezTo>
                    <a:pt x="192" y="663"/>
                    <a:pt x="190" y="659"/>
                    <a:pt x="192" y="657"/>
                  </a:cubicBezTo>
                  <a:cubicBezTo>
                    <a:pt x="193" y="655"/>
                    <a:pt x="196" y="653"/>
                    <a:pt x="198" y="653"/>
                  </a:cubicBezTo>
                  <a:cubicBezTo>
                    <a:pt x="199" y="653"/>
                    <a:pt x="200" y="653"/>
                    <a:pt x="201" y="653"/>
                  </a:cubicBezTo>
                  <a:cubicBezTo>
                    <a:pt x="202" y="654"/>
                    <a:pt x="202" y="656"/>
                    <a:pt x="203" y="656"/>
                  </a:cubicBezTo>
                  <a:cubicBezTo>
                    <a:pt x="203" y="656"/>
                    <a:pt x="203" y="656"/>
                    <a:pt x="203" y="656"/>
                  </a:cubicBezTo>
                  <a:cubicBezTo>
                    <a:pt x="204" y="656"/>
                    <a:pt x="204" y="655"/>
                    <a:pt x="205" y="654"/>
                  </a:cubicBezTo>
                  <a:cubicBezTo>
                    <a:pt x="208" y="655"/>
                    <a:pt x="211" y="656"/>
                    <a:pt x="215" y="657"/>
                  </a:cubicBezTo>
                  <a:cubicBezTo>
                    <a:pt x="217" y="658"/>
                    <a:pt x="219" y="658"/>
                    <a:pt x="222" y="658"/>
                  </a:cubicBezTo>
                  <a:cubicBezTo>
                    <a:pt x="224" y="658"/>
                    <a:pt x="226" y="658"/>
                    <a:pt x="228" y="657"/>
                  </a:cubicBezTo>
                  <a:cubicBezTo>
                    <a:pt x="231" y="656"/>
                    <a:pt x="234" y="653"/>
                    <a:pt x="237" y="651"/>
                  </a:cubicBezTo>
                  <a:cubicBezTo>
                    <a:pt x="240" y="649"/>
                    <a:pt x="245" y="647"/>
                    <a:pt x="248" y="645"/>
                  </a:cubicBezTo>
                  <a:cubicBezTo>
                    <a:pt x="252" y="642"/>
                    <a:pt x="255" y="639"/>
                    <a:pt x="258" y="636"/>
                  </a:cubicBezTo>
                  <a:cubicBezTo>
                    <a:pt x="263" y="630"/>
                    <a:pt x="269" y="624"/>
                    <a:pt x="273" y="617"/>
                  </a:cubicBezTo>
                  <a:cubicBezTo>
                    <a:pt x="275" y="615"/>
                    <a:pt x="277" y="610"/>
                    <a:pt x="280" y="609"/>
                  </a:cubicBezTo>
                  <a:cubicBezTo>
                    <a:pt x="283" y="608"/>
                    <a:pt x="287" y="608"/>
                    <a:pt x="290" y="606"/>
                  </a:cubicBezTo>
                  <a:cubicBezTo>
                    <a:pt x="294" y="605"/>
                    <a:pt x="295" y="602"/>
                    <a:pt x="298" y="600"/>
                  </a:cubicBezTo>
                  <a:cubicBezTo>
                    <a:pt x="300" y="599"/>
                    <a:pt x="302" y="598"/>
                    <a:pt x="305" y="597"/>
                  </a:cubicBezTo>
                  <a:lnTo>
                    <a:pt x="305" y="597"/>
                  </a:lnTo>
                  <a:cubicBezTo>
                    <a:pt x="307" y="600"/>
                    <a:pt x="309" y="601"/>
                    <a:pt x="313" y="602"/>
                  </a:cubicBezTo>
                  <a:cubicBezTo>
                    <a:pt x="313" y="602"/>
                    <a:pt x="314" y="602"/>
                    <a:pt x="314" y="602"/>
                  </a:cubicBezTo>
                  <a:cubicBezTo>
                    <a:pt x="316" y="602"/>
                    <a:pt x="317" y="601"/>
                    <a:pt x="319" y="600"/>
                  </a:cubicBezTo>
                  <a:cubicBezTo>
                    <a:pt x="320" y="602"/>
                    <a:pt x="322" y="604"/>
                    <a:pt x="324" y="605"/>
                  </a:cubicBezTo>
                  <a:cubicBezTo>
                    <a:pt x="325" y="605"/>
                    <a:pt x="326" y="605"/>
                    <a:pt x="326" y="605"/>
                  </a:cubicBezTo>
                  <a:cubicBezTo>
                    <a:pt x="329" y="605"/>
                    <a:pt x="331" y="604"/>
                    <a:pt x="331" y="602"/>
                  </a:cubicBezTo>
                  <a:cubicBezTo>
                    <a:pt x="332" y="603"/>
                    <a:pt x="333" y="604"/>
                    <a:pt x="333" y="604"/>
                  </a:cubicBezTo>
                  <a:cubicBezTo>
                    <a:pt x="335" y="604"/>
                    <a:pt x="338" y="601"/>
                    <a:pt x="338" y="599"/>
                  </a:cubicBezTo>
                  <a:cubicBezTo>
                    <a:pt x="339" y="596"/>
                    <a:pt x="338" y="592"/>
                    <a:pt x="338" y="588"/>
                  </a:cubicBezTo>
                  <a:cubicBezTo>
                    <a:pt x="338" y="584"/>
                    <a:pt x="339" y="579"/>
                    <a:pt x="339" y="575"/>
                  </a:cubicBezTo>
                  <a:lnTo>
                    <a:pt x="340" y="573"/>
                  </a:lnTo>
                  <a:cubicBezTo>
                    <a:pt x="341" y="570"/>
                    <a:pt x="342" y="566"/>
                    <a:pt x="343" y="562"/>
                  </a:cubicBezTo>
                  <a:cubicBezTo>
                    <a:pt x="345" y="555"/>
                    <a:pt x="346" y="548"/>
                    <a:pt x="345" y="540"/>
                  </a:cubicBezTo>
                  <a:cubicBezTo>
                    <a:pt x="345" y="539"/>
                    <a:pt x="345" y="538"/>
                    <a:pt x="345" y="537"/>
                  </a:cubicBezTo>
                  <a:close/>
                  <a:moveTo>
                    <a:pt x="499" y="529"/>
                  </a:moveTo>
                  <a:lnTo>
                    <a:pt x="360" y="536"/>
                  </a:lnTo>
                  <a:cubicBezTo>
                    <a:pt x="360" y="537"/>
                    <a:pt x="360" y="539"/>
                    <a:pt x="360" y="540"/>
                  </a:cubicBezTo>
                  <a:cubicBezTo>
                    <a:pt x="359" y="551"/>
                    <a:pt x="358" y="562"/>
                    <a:pt x="358" y="573"/>
                  </a:cubicBezTo>
                  <a:cubicBezTo>
                    <a:pt x="358" y="578"/>
                    <a:pt x="358" y="584"/>
                    <a:pt x="359" y="589"/>
                  </a:cubicBezTo>
                  <a:lnTo>
                    <a:pt x="359" y="590"/>
                  </a:lnTo>
                  <a:cubicBezTo>
                    <a:pt x="359" y="593"/>
                    <a:pt x="359" y="596"/>
                    <a:pt x="359" y="599"/>
                  </a:cubicBezTo>
                  <a:cubicBezTo>
                    <a:pt x="359" y="610"/>
                    <a:pt x="359" y="622"/>
                    <a:pt x="360" y="633"/>
                  </a:cubicBezTo>
                  <a:cubicBezTo>
                    <a:pt x="361" y="646"/>
                    <a:pt x="362" y="659"/>
                    <a:pt x="362" y="672"/>
                  </a:cubicBezTo>
                  <a:cubicBezTo>
                    <a:pt x="362" y="682"/>
                    <a:pt x="361" y="693"/>
                    <a:pt x="361" y="703"/>
                  </a:cubicBezTo>
                  <a:cubicBezTo>
                    <a:pt x="361" y="709"/>
                    <a:pt x="361" y="714"/>
                    <a:pt x="361" y="719"/>
                  </a:cubicBezTo>
                  <a:lnTo>
                    <a:pt x="499" y="716"/>
                  </a:lnTo>
                  <a:lnTo>
                    <a:pt x="499" y="529"/>
                  </a:lnTo>
                  <a:close/>
                  <a:moveTo>
                    <a:pt x="592" y="526"/>
                  </a:moveTo>
                  <a:lnTo>
                    <a:pt x="541" y="527"/>
                  </a:lnTo>
                  <a:lnTo>
                    <a:pt x="525" y="530"/>
                  </a:lnTo>
                  <a:lnTo>
                    <a:pt x="525" y="716"/>
                  </a:lnTo>
                  <a:lnTo>
                    <a:pt x="574" y="715"/>
                  </a:lnTo>
                  <a:cubicBezTo>
                    <a:pt x="574" y="712"/>
                    <a:pt x="573" y="709"/>
                    <a:pt x="573" y="705"/>
                  </a:cubicBezTo>
                  <a:cubicBezTo>
                    <a:pt x="573" y="696"/>
                    <a:pt x="576" y="687"/>
                    <a:pt x="578" y="678"/>
                  </a:cubicBezTo>
                  <a:cubicBezTo>
                    <a:pt x="578" y="677"/>
                    <a:pt x="578" y="676"/>
                    <a:pt x="578" y="674"/>
                  </a:cubicBezTo>
                  <a:lnTo>
                    <a:pt x="579" y="673"/>
                  </a:lnTo>
                  <a:cubicBezTo>
                    <a:pt x="580" y="669"/>
                    <a:pt x="582" y="664"/>
                    <a:pt x="584" y="660"/>
                  </a:cubicBezTo>
                  <a:cubicBezTo>
                    <a:pt x="592" y="640"/>
                    <a:pt x="591" y="618"/>
                    <a:pt x="594" y="596"/>
                  </a:cubicBezTo>
                  <a:cubicBezTo>
                    <a:pt x="595" y="587"/>
                    <a:pt x="595" y="577"/>
                    <a:pt x="595" y="568"/>
                  </a:cubicBezTo>
                  <a:cubicBezTo>
                    <a:pt x="595" y="565"/>
                    <a:pt x="595" y="563"/>
                    <a:pt x="595" y="561"/>
                  </a:cubicBezTo>
                  <a:cubicBezTo>
                    <a:pt x="595" y="549"/>
                    <a:pt x="594" y="537"/>
                    <a:pt x="592" y="526"/>
                  </a:cubicBezTo>
                  <a:close/>
                  <a:moveTo>
                    <a:pt x="348" y="519"/>
                  </a:moveTo>
                  <a:lnTo>
                    <a:pt x="315" y="521"/>
                  </a:lnTo>
                  <a:lnTo>
                    <a:pt x="315" y="522"/>
                  </a:lnTo>
                  <a:cubicBezTo>
                    <a:pt x="314" y="523"/>
                    <a:pt x="314" y="525"/>
                    <a:pt x="313" y="527"/>
                  </a:cubicBezTo>
                  <a:cubicBezTo>
                    <a:pt x="313" y="528"/>
                    <a:pt x="312" y="530"/>
                    <a:pt x="312" y="531"/>
                  </a:cubicBezTo>
                  <a:lnTo>
                    <a:pt x="344" y="530"/>
                  </a:lnTo>
                  <a:cubicBezTo>
                    <a:pt x="345" y="529"/>
                    <a:pt x="345" y="528"/>
                    <a:pt x="345" y="526"/>
                  </a:cubicBezTo>
                  <a:cubicBezTo>
                    <a:pt x="346" y="524"/>
                    <a:pt x="347" y="522"/>
                    <a:pt x="348" y="519"/>
                  </a:cubicBezTo>
                  <a:close/>
                  <a:moveTo>
                    <a:pt x="623" y="508"/>
                  </a:moveTo>
                  <a:lnTo>
                    <a:pt x="619" y="508"/>
                  </a:lnTo>
                  <a:cubicBezTo>
                    <a:pt x="619" y="509"/>
                    <a:pt x="619" y="509"/>
                    <a:pt x="619" y="509"/>
                  </a:cubicBezTo>
                  <a:lnTo>
                    <a:pt x="623" y="508"/>
                  </a:lnTo>
                  <a:close/>
                  <a:moveTo>
                    <a:pt x="577" y="470"/>
                  </a:moveTo>
                  <a:lnTo>
                    <a:pt x="550" y="496"/>
                  </a:lnTo>
                  <a:lnTo>
                    <a:pt x="550" y="502"/>
                  </a:lnTo>
                  <a:lnTo>
                    <a:pt x="586" y="502"/>
                  </a:lnTo>
                  <a:cubicBezTo>
                    <a:pt x="585" y="497"/>
                    <a:pt x="583" y="492"/>
                    <a:pt x="582" y="488"/>
                  </a:cubicBezTo>
                  <a:cubicBezTo>
                    <a:pt x="580" y="482"/>
                    <a:pt x="579" y="476"/>
                    <a:pt x="577" y="470"/>
                  </a:cubicBezTo>
                  <a:close/>
                  <a:moveTo>
                    <a:pt x="88" y="469"/>
                  </a:moveTo>
                  <a:cubicBezTo>
                    <a:pt x="86" y="471"/>
                    <a:pt x="84" y="472"/>
                    <a:pt x="82" y="474"/>
                  </a:cubicBezTo>
                  <a:cubicBezTo>
                    <a:pt x="80" y="477"/>
                    <a:pt x="79" y="481"/>
                    <a:pt x="77" y="484"/>
                  </a:cubicBezTo>
                  <a:cubicBezTo>
                    <a:pt x="75" y="486"/>
                    <a:pt x="75" y="489"/>
                    <a:pt x="74" y="492"/>
                  </a:cubicBezTo>
                  <a:cubicBezTo>
                    <a:pt x="73" y="495"/>
                    <a:pt x="72" y="498"/>
                    <a:pt x="73" y="501"/>
                  </a:cubicBezTo>
                  <a:cubicBezTo>
                    <a:pt x="74" y="503"/>
                    <a:pt x="75" y="505"/>
                    <a:pt x="77" y="506"/>
                  </a:cubicBezTo>
                  <a:cubicBezTo>
                    <a:pt x="77" y="508"/>
                    <a:pt x="76" y="510"/>
                    <a:pt x="76" y="512"/>
                  </a:cubicBezTo>
                  <a:cubicBezTo>
                    <a:pt x="76" y="515"/>
                    <a:pt x="76" y="517"/>
                    <a:pt x="76" y="520"/>
                  </a:cubicBezTo>
                  <a:cubicBezTo>
                    <a:pt x="76" y="522"/>
                    <a:pt x="75" y="524"/>
                    <a:pt x="74" y="526"/>
                  </a:cubicBezTo>
                  <a:cubicBezTo>
                    <a:pt x="74" y="527"/>
                    <a:pt x="73" y="527"/>
                    <a:pt x="74" y="528"/>
                  </a:cubicBezTo>
                  <a:lnTo>
                    <a:pt x="72" y="529"/>
                  </a:lnTo>
                  <a:cubicBezTo>
                    <a:pt x="71" y="530"/>
                    <a:pt x="70" y="530"/>
                    <a:pt x="69" y="531"/>
                  </a:cubicBezTo>
                  <a:lnTo>
                    <a:pt x="69" y="556"/>
                  </a:lnTo>
                  <a:cubicBezTo>
                    <a:pt x="70" y="556"/>
                    <a:pt x="71" y="556"/>
                    <a:pt x="72" y="556"/>
                  </a:cubicBezTo>
                  <a:cubicBezTo>
                    <a:pt x="74" y="556"/>
                    <a:pt x="75" y="556"/>
                    <a:pt x="76" y="556"/>
                  </a:cubicBezTo>
                  <a:cubicBezTo>
                    <a:pt x="80" y="556"/>
                    <a:pt x="84" y="556"/>
                    <a:pt x="87" y="555"/>
                  </a:cubicBezTo>
                  <a:cubicBezTo>
                    <a:pt x="88" y="555"/>
                    <a:pt x="88" y="556"/>
                    <a:pt x="88" y="556"/>
                  </a:cubicBezTo>
                  <a:lnTo>
                    <a:pt x="88" y="469"/>
                  </a:lnTo>
                  <a:close/>
                  <a:moveTo>
                    <a:pt x="154" y="466"/>
                  </a:moveTo>
                  <a:lnTo>
                    <a:pt x="110" y="519"/>
                  </a:lnTo>
                  <a:lnTo>
                    <a:pt x="110" y="527"/>
                  </a:lnTo>
                  <a:lnTo>
                    <a:pt x="170" y="523"/>
                  </a:lnTo>
                  <a:cubicBezTo>
                    <a:pt x="168" y="522"/>
                    <a:pt x="167" y="521"/>
                    <a:pt x="167" y="520"/>
                  </a:cubicBezTo>
                  <a:cubicBezTo>
                    <a:pt x="168" y="518"/>
                    <a:pt x="166" y="515"/>
                    <a:pt x="165" y="513"/>
                  </a:cubicBezTo>
                  <a:cubicBezTo>
                    <a:pt x="165" y="510"/>
                    <a:pt x="166" y="507"/>
                    <a:pt x="166" y="504"/>
                  </a:cubicBezTo>
                  <a:lnTo>
                    <a:pt x="166" y="502"/>
                  </a:lnTo>
                  <a:cubicBezTo>
                    <a:pt x="167" y="501"/>
                    <a:pt x="168" y="499"/>
                    <a:pt x="168" y="498"/>
                  </a:cubicBezTo>
                  <a:cubicBezTo>
                    <a:pt x="169" y="495"/>
                    <a:pt x="169" y="491"/>
                    <a:pt x="168" y="488"/>
                  </a:cubicBezTo>
                  <a:cubicBezTo>
                    <a:pt x="168" y="485"/>
                    <a:pt x="168" y="482"/>
                    <a:pt x="166" y="479"/>
                  </a:cubicBezTo>
                  <a:cubicBezTo>
                    <a:pt x="164" y="476"/>
                    <a:pt x="162" y="473"/>
                    <a:pt x="159" y="470"/>
                  </a:cubicBezTo>
                  <a:cubicBezTo>
                    <a:pt x="158" y="469"/>
                    <a:pt x="156" y="468"/>
                    <a:pt x="155" y="467"/>
                  </a:cubicBezTo>
                  <a:cubicBezTo>
                    <a:pt x="155" y="466"/>
                    <a:pt x="154" y="466"/>
                    <a:pt x="154" y="466"/>
                  </a:cubicBezTo>
                  <a:close/>
                  <a:moveTo>
                    <a:pt x="139" y="457"/>
                  </a:moveTo>
                  <a:lnTo>
                    <a:pt x="96" y="508"/>
                  </a:lnTo>
                  <a:cubicBezTo>
                    <a:pt x="96" y="508"/>
                    <a:pt x="95" y="509"/>
                    <a:pt x="94" y="509"/>
                  </a:cubicBezTo>
                  <a:lnTo>
                    <a:pt x="94" y="542"/>
                  </a:lnTo>
                  <a:lnTo>
                    <a:pt x="188" y="537"/>
                  </a:lnTo>
                  <a:cubicBezTo>
                    <a:pt x="188" y="537"/>
                    <a:pt x="187" y="537"/>
                    <a:pt x="187" y="536"/>
                  </a:cubicBezTo>
                  <a:cubicBezTo>
                    <a:pt x="185" y="535"/>
                    <a:pt x="182" y="534"/>
                    <a:pt x="181" y="533"/>
                  </a:cubicBezTo>
                  <a:cubicBezTo>
                    <a:pt x="180" y="532"/>
                    <a:pt x="179" y="530"/>
                    <a:pt x="177" y="529"/>
                  </a:cubicBezTo>
                  <a:lnTo>
                    <a:pt x="107" y="533"/>
                  </a:lnTo>
                  <a:lnTo>
                    <a:pt x="107" y="533"/>
                  </a:lnTo>
                  <a:cubicBezTo>
                    <a:pt x="106" y="533"/>
                    <a:pt x="106" y="533"/>
                    <a:pt x="105" y="532"/>
                  </a:cubicBezTo>
                  <a:cubicBezTo>
                    <a:pt x="104" y="532"/>
                    <a:pt x="104" y="531"/>
                    <a:pt x="104" y="530"/>
                  </a:cubicBezTo>
                  <a:lnTo>
                    <a:pt x="104" y="518"/>
                  </a:lnTo>
                  <a:lnTo>
                    <a:pt x="105" y="516"/>
                  </a:lnTo>
                  <a:lnTo>
                    <a:pt x="148" y="463"/>
                  </a:lnTo>
                  <a:cubicBezTo>
                    <a:pt x="146" y="461"/>
                    <a:pt x="144" y="460"/>
                    <a:pt x="142" y="459"/>
                  </a:cubicBezTo>
                  <a:cubicBezTo>
                    <a:pt x="141" y="458"/>
                    <a:pt x="140" y="458"/>
                    <a:pt x="139" y="457"/>
                  </a:cubicBezTo>
                  <a:close/>
                  <a:moveTo>
                    <a:pt x="590" y="457"/>
                  </a:moveTo>
                  <a:lnTo>
                    <a:pt x="584" y="462"/>
                  </a:lnTo>
                  <a:lnTo>
                    <a:pt x="587" y="466"/>
                  </a:lnTo>
                  <a:cubicBezTo>
                    <a:pt x="596" y="478"/>
                    <a:pt x="599" y="499"/>
                    <a:pt x="599" y="499"/>
                  </a:cubicBezTo>
                  <a:lnTo>
                    <a:pt x="603" y="498"/>
                  </a:lnTo>
                  <a:cubicBezTo>
                    <a:pt x="603" y="497"/>
                    <a:pt x="601" y="483"/>
                    <a:pt x="595" y="471"/>
                  </a:cubicBezTo>
                  <a:cubicBezTo>
                    <a:pt x="597" y="474"/>
                    <a:pt x="599" y="477"/>
                    <a:pt x="601" y="479"/>
                  </a:cubicBezTo>
                  <a:cubicBezTo>
                    <a:pt x="608" y="487"/>
                    <a:pt x="612" y="495"/>
                    <a:pt x="616" y="501"/>
                  </a:cubicBezTo>
                  <a:lnTo>
                    <a:pt x="620" y="501"/>
                  </a:lnTo>
                  <a:cubicBezTo>
                    <a:pt x="617" y="495"/>
                    <a:pt x="612" y="485"/>
                    <a:pt x="604" y="476"/>
                  </a:cubicBezTo>
                  <a:cubicBezTo>
                    <a:pt x="599" y="471"/>
                    <a:pt x="594" y="464"/>
                    <a:pt x="590" y="457"/>
                  </a:cubicBezTo>
                  <a:close/>
                  <a:moveTo>
                    <a:pt x="577" y="444"/>
                  </a:moveTo>
                  <a:lnTo>
                    <a:pt x="574" y="447"/>
                  </a:lnTo>
                  <a:cubicBezTo>
                    <a:pt x="576" y="451"/>
                    <a:pt x="578" y="454"/>
                    <a:pt x="580" y="457"/>
                  </a:cubicBezTo>
                  <a:lnTo>
                    <a:pt x="583" y="454"/>
                  </a:lnTo>
                  <a:cubicBezTo>
                    <a:pt x="581" y="451"/>
                    <a:pt x="579" y="448"/>
                    <a:pt x="577" y="444"/>
                  </a:cubicBezTo>
                  <a:close/>
                  <a:moveTo>
                    <a:pt x="111" y="440"/>
                  </a:moveTo>
                  <a:cubicBezTo>
                    <a:pt x="110" y="440"/>
                    <a:pt x="110" y="441"/>
                    <a:pt x="109" y="442"/>
                  </a:cubicBezTo>
                  <a:cubicBezTo>
                    <a:pt x="109" y="442"/>
                    <a:pt x="109" y="442"/>
                    <a:pt x="108" y="442"/>
                  </a:cubicBezTo>
                  <a:cubicBezTo>
                    <a:pt x="108" y="442"/>
                    <a:pt x="108" y="442"/>
                    <a:pt x="107" y="442"/>
                  </a:cubicBezTo>
                  <a:cubicBezTo>
                    <a:pt x="107" y="442"/>
                    <a:pt x="107" y="442"/>
                    <a:pt x="106" y="442"/>
                  </a:cubicBezTo>
                  <a:cubicBezTo>
                    <a:pt x="106" y="442"/>
                    <a:pt x="106" y="442"/>
                    <a:pt x="105" y="442"/>
                  </a:cubicBezTo>
                  <a:lnTo>
                    <a:pt x="105" y="444"/>
                  </a:lnTo>
                  <a:lnTo>
                    <a:pt x="104" y="445"/>
                  </a:lnTo>
                  <a:lnTo>
                    <a:pt x="103" y="447"/>
                  </a:lnTo>
                  <a:lnTo>
                    <a:pt x="103" y="448"/>
                  </a:lnTo>
                  <a:cubicBezTo>
                    <a:pt x="103" y="450"/>
                    <a:pt x="101" y="450"/>
                    <a:pt x="102" y="452"/>
                  </a:cubicBezTo>
                  <a:lnTo>
                    <a:pt x="104" y="454"/>
                  </a:lnTo>
                  <a:cubicBezTo>
                    <a:pt x="105" y="455"/>
                    <a:pt x="104" y="456"/>
                    <a:pt x="105" y="457"/>
                  </a:cubicBezTo>
                  <a:lnTo>
                    <a:pt x="105" y="457"/>
                  </a:lnTo>
                  <a:lnTo>
                    <a:pt x="105" y="457"/>
                  </a:lnTo>
                  <a:cubicBezTo>
                    <a:pt x="101" y="457"/>
                    <a:pt x="100" y="459"/>
                    <a:pt x="97" y="461"/>
                  </a:cubicBezTo>
                  <a:cubicBezTo>
                    <a:pt x="96" y="461"/>
                    <a:pt x="95" y="462"/>
                    <a:pt x="94" y="462"/>
                  </a:cubicBezTo>
                  <a:lnTo>
                    <a:pt x="94" y="500"/>
                  </a:lnTo>
                  <a:lnTo>
                    <a:pt x="132" y="456"/>
                  </a:lnTo>
                  <a:cubicBezTo>
                    <a:pt x="130" y="455"/>
                    <a:pt x="129" y="455"/>
                    <a:pt x="128" y="455"/>
                  </a:cubicBezTo>
                  <a:cubicBezTo>
                    <a:pt x="126" y="455"/>
                    <a:pt x="124" y="456"/>
                    <a:pt x="122" y="456"/>
                  </a:cubicBezTo>
                  <a:cubicBezTo>
                    <a:pt x="123" y="455"/>
                    <a:pt x="122" y="454"/>
                    <a:pt x="122" y="453"/>
                  </a:cubicBezTo>
                  <a:cubicBezTo>
                    <a:pt x="122" y="451"/>
                    <a:pt x="124" y="451"/>
                    <a:pt x="123" y="449"/>
                  </a:cubicBezTo>
                  <a:cubicBezTo>
                    <a:pt x="122" y="448"/>
                    <a:pt x="121" y="447"/>
                    <a:pt x="120" y="446"/>
                  </a:cubicBezTo>
                  <a:cubicBezTo>
                    <a:pt x="120" y="445"/>
                    <a:pt x="120" y="443"/>
                    <a:pt x="119" y="443"/>
                  </a:cubicBezTo>
                  <a:cubicBezTo>
                    <a:pt x="118" y="442"/>
                    <a:pt x="117" y="442"/>
                    <a:pt x="115" y="442"/>
                  </a:cubicBezTo>
                  <a:cubicBezTo>
                    <a:pt x="114" y="441"/>
                    <a:pt x="113" y="440"/>
                    <a:pt x="112" y="440"/>
                  </a:cubicBezTo>
                  <a:cubicBezTo>
                    <a:pt x="112" y="440"/>
                    <a:pt x="111" y="440"/>
                    <a:pt x="111" y="440"/>
                  </a:cubicBezTo>
                  <a:close/>
                  <a:moveTo>
                    <a:pt x="629" y="483"/>
                  </a:moveTo>
                  <a:cubicBezTo>
                    <a:pt x="627" y="480"/>
                    <a:pt x="624" y="477"/>
                    <a:pt x="622" y="473"/>
                  </a:cubicBezTo>
                  <a:cubicBezTo>
                    <a:pt x="622" y="468"/>
                    <a:pt x="622" y="462"/>
                    <a:pt x="622" y="456"/>
                  </a:cubicBezTo>
                  <a:cubicBezTo>
                    <a:pt x="624" y="465"/>
                    <a:pt x="627" y="475"/>
                    <a:pt x="629" y="483"/>
                  </a:cubicBezTo>
                  <a:close/>
                  <a:moveTo>
                    <a:pt x="618" y="467"/>
                  </a:moveTo>
                  <a:cubicBezTo>
                    <a:pt x="617" y="465"/>
                    <a:pt x="616" y="464"/>
                    <a:pt x="615" y="462"/>
                  </a:cubicBezTo>
                  <a:cubicBezTo>
                    <a:pt x="616" y="461"/>
                    <a:pt x="616" y="459"/>
                    <a:pt x="617" y="457"/>
                  </a:cubicBezTo>
                  <a:lnTo>
                    <a:pt x="618" y="455"/>
                  </a:lnTo>
                  <a:cubicBezTo>
                    <a:pt x="618" y="459"/>
                    <a:pt x="618" y="463"/>
                    <a:pt x="618" y="467"/>
                  </a:cubicBezTo>
                  <a:close/>
                  <a:moveTo>
                    <a:pt x="612" y="458"/>
                  </a:moveTo>
                  <a:lnTo>
                    <a:pt x="612" y="457"/>
                  </a:lnTo>
                  <a:cubicBezTo>
                    <a:pt x="613" y="454"/>
                    <a:pt x="614" y="450"/>
                    <a:pt x="615" y="447"/>
                  </a:cubicBezTo>
                  <a:cubicBezTo>
                    <a:pt x="615" y="450"/>
                    <a:pt x="614" y="453"/>
                    <a:pt x="613" y="456"/>
                  </a:cubicBezTo>
                  <a:lnTo>
                    <a:pt x="612" y="458"/>
                  </a:lnTo>
                  <a:close/>
                  <a:moveTo>
                    <a:pt x="612" y="442"/>
                  </a:moveTo>
                  <a:cubicBezTo>
                    <a:pt x="612" y="440"/>
                    <a:pt x="612" y="438"/>
                    <a:pt x="612" y="436"/>
                  </a:cubicBezTo>
                  <a:lnTo>
                    <a:pt x="612" y="436"/>
                  </a:lnTo>
                  <a:cubicBezTo>
                    <a:pt x="612" y="438"/>
                    <a:pt x="612" y="440"/>
                    <a:pt x="612" y="442"/>
                  </a:cubicBezTo>
                  <a:close/>
                  <a:moveTo>
                    <a:pt x="619" y="428"/>
                  </a:moveTo>
                  <a:lnTo>
                    <a:pt x="605" y="442"/>
                  </a:lnTo>
                  <a:lnTo>
                    <a:pt x="604" y="444"/>
                  </a:lnTo>
                  <a:lnTo>
                    <a:pt x="604" y="443"/>
                  </a:lnTo>
                  <a:lnTo>
                    <a:pt x="601" y="446"/>
                  </a:lnTo>
                  <a:cubicBezTo>
                    <a:pt x="601" y="447"/>
                    <a:pt x="602" y="449"/>
                    <a:pt x="603" y="450"/>
                  </a:cubicBezTo>
                  <a:cubicBezTo>
                    <a:pt x="601" y="457"/>
                    <a:pt x="598" y="462"/>
                    <a:pt x="598" y="462"/>
                  </a:cubicBezTo>
                  <a:lnTo>
                    <a:pt x="602" y="464"/>
                  </a:lnTo>
                  <a:cubicBezTo>
                    <a:pt x="602" y="463"/>
                    <a:pt x="604" y="460"/>
                    <a:pt x="606" y="455"/>
                  </a:cubicBezTo>
                  <a:lnTo>
                    <a:pt x="606" y="455"/>
                  </a:lnTo>
                  <a:cubicBezTo>
                    <a:pt x="606" y="457"/>
                    <a:pt x="605" y="459"/>
                    <a:pt x="605" y="461"/>
                  </a:cubicBezTo>
                  <a:cubicBezTo>
                    <a:pt x="604" y="463"/>
                    <a:pt x="603" y="465"/>
                    <a:pt x="601" y="467"/>
                  </a:cubicBezTo>
                  <a:lnTo>
                    <a:pt x="604" y="470"/>
                  </a:lnTo>
                  <a:lnTo>
                    <a:pt x="605" y="469"/>
                  </a:lnTo>
                  <a:cubicBezTo>
                    <a:pt x="605" y="472"/>
                    <a:pt x="605" y="475"/>
                    <a:pt x="605" y="475"/>
                  </a:cubicBezTo>
                  <a:lnTo>
                    <a:pt x="609" y="474"/>
                  </a:lnTo>
                  <a:cubicBezTo>
                    <a:pt x="609" y="474"/>
                    <a:pt x="609" y="469"/>
                    <a:pt x="609" y="463"/>
                  </a:cubicBezTo>
                  <a:lnTo>
                    <a:pt x="610" y="462"/>
                  </a:lnTo>
                  <a:lnTo>
                    <a:pt x="611" y="463"/>
                  </a:lnTo>
                  <a:cubicBezTo>
                    <a:pt x="610" y="469"/>
                    <a:pt x="610" y="471"/>
                    <a:pt x="610" y="472"/>
                  </a:cubicBezTo>
                  <a:lnTo>
                    <a:pt x="614" y="470"/>
                  </a:lnTo>
                  <a:cubicBezTo>
                    <a:pt x="614" y="470"/>
                    <a:pt x="614" y="470"/>
                    <a:pt x="614" y="469"/>
                  </a:cubicBezTo>
                  <a:cubicBezTo>
                    <a:pt x="615" y="470"/>
                    <a:pt x="616" y="472"/>
                    <a:pt x="617" y="474"/>
                  </a:cubicBezTo>
                  <a:cubicBezTo>
                    <a:pt x="617" y="481"/>
                    <a:pt x="616" y="485"/>
                    <a:pt x="616" y="485"/>
                  </a:cubicBezTo>
                  <a:lnTo>
                    <a:pt x="620" y="486"/>
                  </a:lnTo>
                  <a:cubicBezTo>
                    <a:pt x="620" y="486"/>
                    <a:pt x="621" y="483"/>
                    <a:pt x="621" y="479"/>
                  </a:cubicBezTo>
                  <a:cubicBezTo>
                    <a:pt x="626" y="487"/>
                    <a:pt x="630" y="493"/>
                    <a:pt x="631" y="493"/>
                  </a:cubicBezTo>
                  <a:lnTo>
                    <a:pt x="631" y="493"/>
                  </a:lnTo>
                  <a:cubicBezTo>
                    <a:pt x="632" y="496"/>
                    <a:pt x="633" y="499"/>
                    <a:pt x="633" y="501"/>
                  </a:cubicBezTo>
                  <a:lnTo>
                    <a:pt x="637" y="501"/>
                  </a:lnTo>
                  <a:cubicBezTo>
                    <a:pt x="635" y="493"/>
                    <a:pt x="626" y="454"/>
                    <a:pt x="619" y="429"/>
                  </a:cubicBezTo>
                  <a:lnTo>
                    <a:pt x="619" y="428"/>
                  </a:lnTo>
                  <a:close/>
                  <a:moveTo>
                    <a:pt x="624" y="423"/>
                  </a:moveTo>
                  <a:lnTo>
                    <a:pt x="619" y="428"/>
                  </a:lnTo>
                  <a:cubicBezTo>
                    <a:pt x="623" y="441"/>
                    <a:pt x="630" y="453"/>
                    <a:pt x="636" y="463"/>
                  </a:cubicBezTo>
                  <a:cubicBezTo>
                    <a:pt x="644" y="478"/>
                    <a:pt x="647" y="497"/>
                    <a:pt x="648" y="501"/>
                  </a:cubicBezTo>
                  <a:lnTo>
                    <a:pt x="652" y="501"/>
                  </a:lnTo>
                  <a:cubicBezTo>
                    <a:pt x="652" y="498"/>
                    <a:pt x="649" y="477"/>
                    <a:pt x="639" y="461"/>
                  </a:cubicBezTo>
                  <a:cubicBezTo>
                    <a:pt x="634" y="452"/>
                    <a:pt x="628" y="442"/>
                    <a:pt x="624" y="431"/>
                  </a:cubicBezTo>
                  <a:cubicBezTo>
                    <a:pt x="629" y="439"/>
                    <a:pt x="635" y="446"/>
                    <a:pt x="640" y="451"/>
                  </a:cubicBezTo>
                  <a:cubicBezTo>
                    <a:pt x="654" y="464"/>
                    <a:pt x="667" y="494"/>
                    <a:pt x="668" y="495"/>
                  </a:cubicBezTo>
                  <a:lnTo>
                    <a:pt x="671" y="493"/>
                  </a:lnTo>
                  <a:cubicBezTo>
                    <a:pt x="671" y="492"/>
                    <a:pt x="657" y="462"/>
                    <a:pt x="643" y="448"/>
                  </a:cubicBezTo>
                  <a:cubicBezTo>
                    <a:pt x="637" y="442"/>
                    <a:pt x="630" y="433"/>
                    <a:pt x="624" y="423"/>
                  </a:cubicBezTo>
                  <a:moveTo>
                    <a:pt x="393" y="408"/>
                  </a:moveTo>
                  <a:cubicBezTo>
                    <a:pt x="391" y="413"/>
                    <a:pt x="390" y="418"/>
                    <a:pt x="388" y="424"/>
                  </a:cubicBezTo>
                  <a:cubicBezTo>
                    <a:pt x="387" y="425"/>
                    <a:pt x="386" y="427"/>
                    <a:pt x="386" y="428"/>
                  </a:cubicBezTo>
                  <a:lnTo>
                    <a:pt x="385" y="430"/>
                  </a:lnTo>
                  <a:cubicBezTo>
                    <a:pt x="380" y="441"/>
                    <a:pt x="377" y="452"/>
                    <a:pt x="375" y="464"/>
                  </a:cubicBezTo>
                  <a:cubicBezTo>
                    <a:pt x="372" y="476"/>
                    <a:pt x="368" y="488"/>
                    <a:pt x="367" y="501"/>
                  </a:cubicBezTo>
                  <a:cubicBezTo>
                    <a:pt x="366" y="504"/>
                    <a:pt x="366" y="508"/>
                    <a:pt x="365" y="512"/>
                  </a:cubicBezTo>
                  <a:lnTo>
                    <a:pt x="478" y="505"/>
                  </a:lnTo>
                  <a:lnTo>
                    <a:pt x="478" y="495"/>
                  </a:lnTo>
                  <a:lnTo>
                    <a:pt x="393" y="408"/>
                  </a:lnTo>
                  <a:close/>
                  <a:moveTo>
                    <a:pt x="621" y="402"/>
                  </a:moveTo>
                  <a:lnTo>
                    <a:pt x="577" y="444"/>
                  </a:lnTo>
                  <a:cubicBezTo>
                    <a:pt x="579" y="447"/>
                    <a:pt x="581" y="451"/>
                    <a:pt x="583" y="454"/>
                  </a:cubicBezTo>
                  <a:lnTo>
                    <a:pt x="586" y="451"/>
                  </a:lnTo>
                  <a:cubicBezTo>
                    <a:pt x="585" y="450"/>
                    <a:pt x="585" y="449"/>
                    <a:pt x="584" y="448"/>
                  </a:cubicBezTo>
                  <a:cubicBezTo>
                    <a:pt x="585" y="448"/>
                    <a:pt x="586" y="449"/>
                    <a:pt x="588" y="449"/>
                  </a:cubicBezTo>
                  <a:cubicBezTo>
                    <a:pt x="588" y="449"/>
                    <a:pt x="588" y="449"/>
                    <a:pt x="589" y="449"/>
                  </a:cubicBezTo>
                  <a:lnTo>
                    <a:pt x="621" y="417"/>
                  </a:lnTo>
                  <a:cubicBezTo>
                    <a:pt x="621" y="415"/>
                    <a:pt x="621" y="412"/>
                    <a:pt x="621" y="410"/>
                  </a:cubicBezTo>
                  <a:cubicBezTo>
                    <a:pt x="621" y="407"/>
                    <a:pt x="621" y="404"/>
                    <a:pt x="621" y="402"/>
                  </a:cubicBezTo>
                  <a:close/>
                  <a:moveTo>
                    <a:pt x="525" y="395"/>
                  </a:moveTo>
                  <a:lnTo>
                    <a:pt x="525" y="474"/>
                  </a:lnTo>
                  <a:lnTo>
                    <a:pt x="535" y="476"/>
                  </a:lnTo>
                  <a:lnTo>
                    <a:pt x="568" y="443"/>
                  </a:lnTo>
                  <a:cubicBezTo>
                    <a:pt x="568" y="441"/>
                    <a:pt x="567" y="439"/>
                    <a:pt x="567" y="436"/>
                  </a:cubicBezTo>
                  <a:lnTo>
                    <a:pt x="567" y="436"/>
                  </a:lnTo>
                  <a:cubicBezTo>
                    <a:pt x="568" y="438"/>
                    <a:pt x="570" y="439"/>
                    <a:pt x="571" y="440"/>
                  </a:cubicBezTo>
                  <a:cubicBezTo>
                    <a:pt x="571" y="440"/>
                    <a:pt x="571" y="440"/>
                    <a:pt x="571" y="440"/>
                  </a:cubicBezTo>
                  <a:lnTo>
                    <a:pt x="578" y="434"/>
                  </a:lnTo>
                  <a:lnTo>
                    <a:pt x="561" y="408"/>
                  </a:lnTo>
                  <a:lnTo>
                    <a:pt x="525" y="395"/>
                  </a:lnTo>
                  <a:close/>
                  <a:moveTo>
                    <a:pt x="398" y="391"/>
                  </a:moveTo>
                  <a:cubicBezTo>
                    <a:pt x="399" y="396"/>
                    <a:pt x="397" y="397"/>
                    <a:pt x="395" y="401"/>
                  </a:cubicBezTo>
                  <a:lnTo>
                    <a:pt x="484" y="491"/>
                  </a:lnTo>
                  <a:cubicBezTo>
                    <a:pt x="484" y="492"/>
                    <a:pt x="485" y="493"/>
                    <a:pt x="485" y="494"/>
                  </a:cubicBezTo>
                  <a:lnTo>
                    <a:pt x="485" y="508"/>
                  </a:lnTo>
                  <a:cubicBezTo>
                    <a:pt x="485" y="510"/>
                    <a:pt x="483" y="512"/>
                    <a:pt x="482" y="512"/>
                  </a:cubicBezTo>
                  <a:lnTo>
                    <a:pt x="364" y="519"/>
                  </a:lnTo>
                  <a:cubicBezTo>
                    <a:pt x="363" y="522"/>
                    <a:pt x="362" y="526"/>
                    <a:pt x="361" y="529"/>
                  </a:cubicBezTo>
                  <a:lnTo>
                    <a:pt x="499" y="523"/>
                  </a:lnTo>
                  <a:lnTo>
                    <a:pt x="499" y="483"/>
                  </a:lnTo>
                  <a:lnTo>
                    <a:pt x="488" y="483"/>
                  </a:lnTo>
                  <a:cubicBezTo>
                    <a:pt x="487" y="483"/>
                    <a:pt x="486" y="483"/>
                    <a:pt x="486" y="482"/>
                  </a:cubicBezTo>
                  <a:lnTo>
                    <a:pt x="398" y="391"/>
                  </a:lnTo>
                  <a:close/>
                  <a:moveTo>
                    <a:pt x="525" y="382"/>
                  </a:moveTo>
                  <a:lnTo>
                    <a:pt x="525" y="388"/>
                  </a:lnTo>
                  <a:lnTo>
                    <a:pt x="556" y="399"/>
                  </a:lnTo>
                  <a:lnTo>
                    <a:pt x="551" y="391"/>
                  </a:lnTo>
                  <a:cubicBezTo>
                    <a:pt x="551" y="391"/>
                    <a:pt x="551" y="391"/>
                    <a:pt x="551" y="391"/>
                  </a:cubicBezTo>
                  <a:lnTo>
                    <a:pt x="525" y="382"/>
                  </a:lnTo>
                  <a:close/>
                  <a:moveTo>
                    <a:pt x="347" y="361"/>
                  </a:moveTo>
                  <a:cubicBezTo>
                    <a:pt x="347" y="361"/>
                    <a:pt x="346" y="362"/>
                    <a:pt x="346" y="362"/>
                  </a:cubicBezTo>
                  <a:cubicBezTo>
                    <a:pt x="344" y="373"/>
                    <a:pt x="341" y="382"/>
                    <a:pt x="337" y="392"/>
                  </a:cubicBezTo>
                  <a:cubicBezTo>
                    <a:pt x="331" y="411"/>
                    <a:pt x="328" y="430"/>
                    <a:pt x="326" y="449"/>
                  </a:cubicBezTo>
                  <a:cubicBezTo>
                    <a:pt x="326" y="457"/>
                    <a:pt x="325" y="465"/>
                    <a:pt x="324" y="473"/>
                  </a:cubicBezTo>
                  <a:cubicBezTo>
                    <a:pt x="323" y="480"/>
                    <a:pt x="321" y="488"/>
                    <a:pt x="319" y="496"/>
                  </a:cubicBezTo>
                  <a:cubicBezTo>
                    <a:pt x="317" y="502"/>
                    <a:pt x="316" y="508"/>
                    <a:pt x="315" y="515"/>
                  </a:cubicBezTo>
                  <a:lnTo>
                    <a:pt x="350" y="513"/>
                  </a:lnTo>
                  <a:cubicBezTo>
                    <a:pt x="351" y="510"/>
                    <a:pt x="352" y="507"/>
                    <a:pt x="353" y="505"/>
                  </a:cubicBezTo>
                  <a:cubicBezTo>
                    <a:pt x="356" y="497"/>
                    <a:pt x="359" y="490"/>
                    <a:pt x="361" y="482"/>
                  </a:cubicBezTo>
                  <a:cubicBezTo>
                    <a:pt x="363" y="476"/>
                    <a:pt x="366" y="470"/>
                    <a:pt x="368" y="463"/>
                  </a:cubicBezTo>
                  <a:lnTo>
                    <a:pt x="368" y="462"/>
                  </a:lnTo>
                  <a:cubicBezTo>
                    <a:pt x="371" y="455"/>
                    <a:pt x="374" y="448"/>
                    <a:pt x="376" y="441"/>
                  </a:cubicBezTo>
                  <a:cubicBezTo>
                    <a:pt x="379" y="434"/>
                    <a:pt x="380" y="427"/>
                    <a:pt x="383" y="420"/>
                  </a:cubicBezTo>
                  <a:cubicBezTo>
                    <a:pt x="385" y="414"/>
                    <a:pt x="387" y="409"/>
                    <a:pt x="388" y="403"/>
                  </a:cubicBezTo>
                  <a:lnTo>
                    <a:pt x="347" y="361"/>
                  </a:lnTo>
                  <a:moveTo>
                    <a:pt x="525" y="352"/>
                  </a:moveTo>
                  <a:lnTo>
                    <a:pt x="525" y="375"/>
                  </a:lnTo>
                  <a:lnTo>
                    <a:pt x="545" y="382"/>
                  </a:lnTo>
                  <a:lnTo>
                    <a:pt x="525" y="352"/>
                  </a:lnTo>
                  <a:close/>
                  <a:moveTo>
                    <a:pt x="397" y="346"/>
                  </a:moveTo>
                  <a:cubicBezTo>
                    <a:pt x="397" y="348"/>
                    <a:pt x="397" y="350"/>
                    <a:pt x="397" y="351"/>
                  </a:cubicBezTo>
                  <a:cubicBezTo>
                    <a:pt x="398" y="357"/>
                    <a:pt x="398" y="362"/>
                    <a:pt x="398" y="368"/>
                  </a:cubicBezTo>
                  <a:cubicBezTo>
                    <a:pt x="398" y="370"/>
                    <a:pt x="398" y="373"/>
                    <a:pt x="398" y="375"/>
                  </a:cubicBezTo>
                  <a:cubicBezTo>
                    <a:pt x="398" y="377"/>
                    <a:pt x="397" y="379"/>
                    <a:pt x="397" y="381"/>
                  </a:cubicBezTo>
                  <a:lnTo>
                    <a:pt x="490" y="477"/>
                  </a:lnTo>
                  <a:lnTo>
                    <a:pt x="499" y="477"/>
                  </a:lnTo>
                  <a:lnTo>
                    <a:pt x="499" y="385"/>
                  </a:lnTo>
                  <a:lnTo>
                    <a:pt x="397" y="346"/>
                  </a:lnTo>
                  <a:moveTo>
                    <a:pt x="348" y="339"/>
                  </a:moveTo>
                  <a:cubicBezTo>
                    <a:pt x="348" y="344"/>
                    <a:pt x="348" y="348"/>
                    <a:pt x="348" y="352"/>
                  </a:cubicBezTo>
                  <a:lnTo>
                    <a:pt x="390" y="396"/>
                  </a:lnTo>
                  <a:cubicBezTo>
                    <a:pt x="391" y="392"/>
                    <a:pt x="392" y="389"/>
                    <a:pt x="392" y="385"/>
                  </a:cubicBezTo>
                  <a:lnTo>
                    <a:pt x="348" y="339"/>
                  </a:lnTo>
                  <a:close/>
                  <a:moveTo>
                    <a:pt x="525" y="333"/>
                  </a:moveTo>
                  <a:lnTo>
                    <a:pt x="525" y="340"/>
                  </a:lnTo>
                  <a:lnTo>
                    <a:pt x="566" y="402"/>
                  </a:lnTo>
                  <a:lnTo>
                    <a:pt x="566" y="403"/>
                  </a:lnTo>
                  <a:cubicBezTo>
                    <a:pt x="568" y="403"/>
                    <a:pt x="569" y="405"/>
                    <a:pt x="568" y="407"/>
                  </a:cubicBezTo>
                  <a:lnTo>
                    <a:pt x="583" y="429"/>
                  </a:lnTo>
                  <a:lnTo>
                    <a:pt x="586" y="426"/>
                  </a:lnTo>
                  <a:lnTo>
                    <a:pt x="525" y="333"/>
                  </a:lnTo>
                  <a:close/>
                  <a:moveTo>
                    <a:pt x="348" y="328"/>
                  </a:moveTo>
                  <a:cubicBezTo>
                    <a:pt x="348" y="329"/>
                    <a:pt x="348" y="329"/>
                    <a:pt x="348" y="330"/>
                  </a:cubicBezTo>
                  <a:lnTo>
                    <a:pt x="393" y="376"/>
                  </a:lnTo>
                  <a:cubicBezTo>
                    <a:pt x="393" y="375"/>
                    <a:pt x="393" y="374"/>
                    <a:pt x="393" y="373"/>
                  </a:cubicBezTo>
                  <a:cubicBezTo>
                    <a:pt x="392" y="364"/>
                    <a:pt x="393" y="355"/>
                    <a:pt x="393" y="345"/>
                  </a:cubicBezTo>
                  <a:lnTo>
                    <a:pt x="348" y="328"/>
                  </a:lnTo>
                  <a:close/>
                  <a:moveTo>
                    <a:pt x="348" y="313"/>
                  </a:moveTo>
                  <a:cubicBezTo>
                    <a:pt x="348" y="313"/>
                    <a:pt x="348" y="314"/>
                    <a:pt x="348" y="315"/>
                  </a:cubicBezTo>
                  <a:lnTo>
                    <a:pt x="348" y="316"/>
                  </a:lnTo>
                  <a:cubicBezTo>
                    <a:pt x="348" y="317"/>
                    <a:pt x="348" y="319"/>
                    <a:pt x="348" y="321"/>
                  </a:cubicBezTo>
                  <a:lnTo>
                    <a:pt x="394" y="338"/>
                  </a:lnTo>
                  <a:cubicBezTo>
                    <a:pt x="394" y="337"/>
                    <a:pt x="394" y="335"/>
                    <a:pt x="394" y="334"/>
                  </a:cubicBezTo>
                  <a:cubicBezTo>
                    <a:pt x="394" y="335"/>
                    <a:pt x="395" y="337"/>
                    <a:pt x="395" y="339"/>
                  </a:cubicBezTo>
                  <a:lnTo>
                    <a:pt x="499" y="378"/>
                  </a:lnTo>
                  <a:lnTo>
                    <a:pt x="499" y="371"/>
                  </a:lnTo>
                  <a:lnTo>
                    <a:pt x="348" y="313"/>
                  </a:lnTo>
                  <a:close/>
                  <a:moveTo>
                    <a:pt x="499" y="293"/>
                  </a:moveTo>
                  <a:lnTo>
                    <a:pt x="348" y="305"/>
                  </a:lnTo>
                  <a:cubicBezTo>
                    <a:pt x="348" y="305"/>
                    <a:pt x="348" y="305"/>
                    <a:pt x="348" y="305"/>
                  </a:cubicBezTo>
                  <a:lnTo>
                    <a:pt x="499" y="364"/>
                  </a:lnTo>
                  <a:lnTo>
                    <a:pt x="499" y="293"/>
                  </a:lnTo>
                  <a:close/>
                  <a:moveTo>
                    <a:pt x="536" y="290"/>
                  </a:moveTo>
                  <a:lnTo>
                    <a:pt x="525" y="290"/>
                  </a:lnTo>
                  <a:lnTo>
                    <a:pt x="525" y="321"/>
                  </a:lnTo>
                  <a:lnTo>
                    <a:pt x="591" y="421"/>
                  </a:lnTo>
                  <a:lnTo>
                    <a:pt x="610" y="403"/>
                  </a:lnTo>
                  <a:lnTo>
                    <a:pt x="536" y="290"/>
                  </a:lnTo>
                  <a:moveTo>
                    <a:pt x="603" y="288"/>
                  </a:moveTo>
                  <a:lnTo>
                    <a:pt x="544" y="290"/>
                  </a:lnTo>
                  <a:lnTo>
                    <a:pt x="615" y="398"/>
                  </a:lnTo>
                  <a:lnTo>
                    <a:pt x="618" y="395"/>
                  </a:lnTo>
                  <a:cubicBezTo>
                    <a:pt x="618" y="395"/>
                    <a:pt x="618" y="395"/>
                    <a:pt x="618" y="395"/>
                  </a:cubicBezTo>
                  <a:cubicBezTo>
                    <a:pt x="618" y="393"/>
                    <a:pt x="620" y="391"/>
                    <a:pt x="618" y="391"/>
                  </a:cubicBezTo>
                  <a:cubicBezTo>
                    <a:pt x="618" y="391"/>
                    <a:pt x="617" y="391"/>
                    <a:pt x="617" y="391"/>
                  </a:cubicBezTo>
                  <a:cubicBezTo>
                    <a:pt x="618" y="389"/>
                    <a:pt x="616" y="384"/>
                    <a:pt x="613" y="384"/>
                  </a:cubicBezTo>
                  <a:cubicBezTo>
                    <a:pt x="613" y="381"/>
                    <a:pt x="613" y="380"/>
                    <a:pt x="611" y="380"/>
                  </a:cubicBezTo>
                  <a:lnTo>
                    <a:pt x="610" y="380"/>
                  </a:lnTo>
                  <a:cubicBezTo>
                    <a:pt x="612" y="378"/>
                    <a:pt x="611" y="376"/>
                    <a:pt x="608" y="376"/>
                  </a:cubicBezTo>
                  <a:lnTo>
                    <a:pt x="608" y="376"/>
                  </a:lnTo>
                  <a:cubicBezTo>
                    <a:pt x="609" y="374"/>
                    <a:pt x="609" y="372"/>
                    <a:pt x="607" y="372"/>
                  </a:cubicBezTo>
                  <a:cubicBezTo>
                    <a:pt x="607" y="372"/>
                    <a:pt x="606" y="372"/>
                    <a:pt x="606" y="372"/>
                  </a:cubicBezTo>
                  <a:lnTo>
                    <a:pt x="606" y="372"/>
                  </a:lnTo>
                  <a:cubicBezTo>
                    <a:pt x="607" y="370"/>
                    <a:pt x="606" y="369"/>
                    <a:pt x="604" y="369"/>
                  </a:cubicBezTo>
                  <a:cubicBezTo>
                    <a:pt x="604" y="369"/>
                    <a:pt x="604" y="369"/>
                    <a:pt x="603" y="369"/>
                  </a:cubicBezTo>
                  <a:cubicBezTo>
                    <a:pt x="603" y="369"/>
                    <a:pt x="603" y="369"/>
                    <a:pt x="603" y="369"/>
                  </a:cubicBezTo>
                  <a:cubicBezTo>
                    <a:pt x="603" y="369"/>
                    <a:pt x="603" y="369"/>
                    <a:pt x="603" y="369"/>
                  </a:cubicBezTo>
                  <a:cubicBezTo>
                    <a:pt x="603" y="369"/>
                    <a:pt x="602" y="368"/>
                    <a:pt x="602" y="368"/>
                  </a:cubicBezTo>
                  <a:lnTo>
                    <a:pt x="602" y="366"/>
                  </a:lnTo>
                  <a:cubicBezTo>
                    <a:pt x="607" y="364"/>
                    <a:pt x="610" y="359"/>
                    <a:pt x="614" y="354"/>
                  </a:cubicBezTo>
                  <a:cubicBezTo>
                    <a:pt x="616" y="350"/>
                    <a:pt x="619" y="347"/>
                    <a:pt x="620" y="342"/>
                  </a:cubicBezTo>
                  <a:cubicBezTo>
                    <a:pt x="621" y="338"/>
                    <a:pt x="620" y="334"/>
                    <a:pt x="619" y="330"/>
                  </a:cubicBezTo>
                  <a:cubicBezTo>
                    <a:pt x="619" y="325"/>
                    <a:pt x="618" y="320"/>
                    <a:pt x="616" y="316"/>
                  </a:cubicBezTo>
                  <a:lnTo>
                    <a:pt x="615" y="314"/>
                  </a:lnTo>
                  <a:cubicBezTo>
                    <a:pt x="610" y="305"/>
                    <a:pt x="607" y="297"/>
                    <a:pt x="603" y="288"/>
                  </a:cubicBezTo>
                  <a:close/>
                  <a:moveTo>
                    <a:pt x="499" y="251"/>
                  </a:moveTo>
                  <a:lnTo>
                    <a:pt x="346" y="264"/>
                  </a:lnTo>
                  <a:cubicBezTo>
                    <a:pt x="346" y="269"/>
                    <a:pt x="346" y="273"/>
                    <a:pt x="346" y="278"/>
                  </a:cubicBezTo>
                  <a:cubicBezTo>
                    <a:pt x="347" y="285"/>
                    <a:pt x="347" y="292"/>
                    <a:pt x="348" y="298"/>
                  </a:cubicBezTo>
                  <a:lnTo>
                    <a:pt x="499" y="286"/>
                  </a:lnTo>
                  <a:lnTo>
                    <a:pt x="499" y="251"/>
                  </a:lnTo>
                  <a:moveTo>
                    <a:pt x="592" y="248"/>
                  </a:moveTo>
                  <a:lnTo>
                    <a:pt x="525" y="250"/>
                  </a:lnTo>
                  <a:lnTo>
                    <a:pt x="525" y="284"/>
                  </a:lnTo>
                  <a:lnTo>
                    <a:pt x="601" y="282"/>
                  </a:lnTo>
                  <a:cubicBezTo>
                    <a:pt x="599" y="277"/>
                    <a:pt x="598" y="272"/>
                    <a:pt x="597" y="267"/>
                  </a:cubicBezTo>
                  <a:cubicBezTo>
                    <a:pt x="595" y="261"/>
                    <a:pt x="593" y="254"/>
                    <a:pt x="592" y="248"/>
                  </a:cubicBezTo>
                  <a:close/>
                  <a:moveTo>
                    <a:pt x="499" y="172"/>
                  </a:moveTo>
                  <a:lnTo>
                    <a:pt x="389" y="182"/>
                  </a:lnTo>
                  <a:cubicBezTo>
                    <a:pt x="387" y="183"/>
                    <a:pt x="386" y="184"/>
                    <a:pt x="384" y="186"/>
                  </a:cubicBezTo>
                  <a:cubicBezTo>
                    <a:pt x="381" y="188"/>
                    <a:pt x="379" y="189"/>
                    <a:pt x="375" y="189"/>
                  </a:cubicBezTo>
                  <a:lnTo>
                    <a:pt x="375" y="189"/>
                  </a:lnTo>
                  <a:cubicBezTo>
                    <a:pt x="373" y="189"/>
                    <a:pt x="370" y="189"/>
                    <a:pt x="369" y="192"/>
                  </a:cubicBezTo>
                  <a:lnTo>
                    <a:pt x="369" y="192"/>
                  </a:lnTo>
                  <a:cubicBezTo>
                    <a:pt x="366" y="193"/>
                    <a:pt x="364" y="195"/>
                    <a:pt x="361" y="197"/>
                  </a:cubicBezTo>
                  <a:cubicBezTo>
                    <a:pt x="351" y="206"/>
                    <a:pt x="349" y="219"/>
                    <a:pt x="348" y="232"/>
                  </a:cubicBezTo>
                  <a:cubicBezTo>
                    <a:pt x="347" y="240"/>
                    <a:pt x="346" y="247"/>
                    <a:pt x="346" y="254"/>
                  </a:cubicBezTo>
                  <a:cubicBezTo>
                    <a:pt x="346" y="255"/>
                    <a:pt x="346" y="256"/>
                    <a:pt x="346" y="257"/>
                  </a:cubicBezTo>
                  <a:lnTo>
                    <a:pt x="499" y="245"/>
                  </a:lnTo>
                  <a:lnTo>
                    <a:pt x="499" y="172"/>
                  </a:lnTo>
                  <a:close/>
                  <a:moveTo>
                    <a:pt x="449" y="169"/>
                  </a:moveTo>
                  <a:lnTo>
                    <a:pt x="404" y="173"/>
                  </a:lnTo>
                  <a:cubicBezTo>
                    <a:pt x="404" y="173"/>
                    <a:pt x="403" y="173"/>
                    <a:pt x="403" y="174"/>
                  </a:cubicBezTo>
                  <a:lnTo>
                    <a:pt x="403" y="174"/>
                  </a:lnTo>
                  <a:lnTo>
                    <a:pt x="449" y="170"/>
                  </a:lnTo>
                  <a:lnTo>
                    <a:pt x="449" y="169"/>
                  </a:lnTo>
                  <a:moveTo>
                    <a:pt x="499" y="165"/>
                  </a:moveTo>
                  <a:lnTo>
                    <a:pt x="455" y="168"/>
                  </a:lnTo>
                  <a:lnTo>
                    <a:pt x="455" y="169"/>
                  </a:lnTo>
                  <a:lnTo>
                    <a:pt x="499" y="166"/>
                  </a:lnTo>
                  <a:lnTo>
                    <a:pt x="499" y="165"/>
                  </a:lnTo>
                  <a:close/>
                  <a:moveTo>
                    <a:pt x="408" y="163"/>
                  </a:moveTo>
                  <a:lnTo>
                    <a:pt x="406" y="163"/>
                  </a:lnTo>
                  <a:lnTo>
                    <a:pt x="406" y="163"/>
                  </a:lnTo>
                  <a:cubicBezTo>
                    <a:pt x="407" y="163"/>
                    <a:pt x="408" y="163"/>
                    <a:pt x="408" y="163"/>
                  </a:cubicBezTo>
                  <a:close/>
                  <a:moveTo>
                    <a:pt x="416" y="162"/>
                  </a:moveTo>
                  <a:lnTo>
                    <a:pt x="412" y="163"/>
                  </a:lnTo>
                  <a:cubicBezTo>
                    <a:pt x="412" y="164"/>
                    <a:pt x="411" y="164"/>
                    <a:pt x="410" y="164"/>
                  </a:cubicBezTo>
                  <a:cubicBezTo>
                    <a:pt x="410" y="165"/>
                    <a:pt x="411" y="165"/>
                    <a:pt x="411" y="165"/>
                  </a:cubicBezTo>
                  <a:cubicBezTo>
                    <a:pt x="413" y="165"/>
                    <a:pt x="414" y="163"/>
                    <a:pt x="415" y="163"/>
                  </a:cubicBezTo>
                  <a:lnTo>
                    <a:pt x="416" y="162"/>
                  </a:lnTo>
                  <a:close/>
                  <a:moveTo>
                    <a:pt x="546" y="162"/>
                  </a:moveTo>
                  <a:lnTo>
                    <a:pt x="528" y="162"/>
                  </a:lnTo>
                  <a:lnTo>
                    <a:pt x="528" y="162"/>
                  </a:lnTo>
                  <a:cubicBezTo>
                    <a:pt x="528" y="162"/>
                    <a:pt x="527" y="162"/>
                    <a:pt x="527" y="162"/>
                  </a:cubicBezTo>
                  <a:cubicBezTo>
                    <a:pt x="527" y="162"/>
                    <a:pt x="527" y="162"/>
                    <a:pt x="527" y="162"/>
                  </a:cubicBezTo>
                  <a:lnTo>
                    <a:pt x="525" y="162"/>
                  </a:lnTo>
                  <a:lnTo>
                    <a:pt x="525" y="243"/>
                  </a:lnTo>
                  <a:lnTo>
                    <a:pt x="590" y="241"/>
                  </a:lnTo>
                  <a:cubicBezTo>
                    <a:pt x="589" y="233"/>
                    <a:pt x="587" y="225"/>
                    <a:pt x="585" y="217"/>
                  </a:cubicBezTo>
                  <a:cubicBezTo>
                    <a:pt x="583" y="210"/>
                    <a:pt x="580" y="202"/>
                    <a:pt x="577" y="195"/>
                  </a:cubicBezTo>
                  <a:cubicBezTo>
                    <a:pt x="575" y="191"/>
                    <a:pt x="573" y="188"/>
                    <a:pt x="571" y="185"/>
                  </a:cubicBezTo>
                  <a:cubicBezTo>
                    <a:pt x="571" y="184"/>
                    <a:pt x="570" y="182"/>
                    <a:pt x="569" y="181"/>
                  </a:cubicBezTo>
                  <a:lnTo>
                    <a:pt x="569" y="179"/>
                  </a:lnTo>
                  <a:cubicBezTo>
                    <a:pt x="569" y="176"/>
                    <a:pt x="564" y="174"/>
                    <a:pt x="562" y="172"/>
                  </a:cubicBezTo>
                  <a:cubicBezTo>
                    <a:pt x="561" y="171"/>
                    <a:pt x="560" y="170"/>
                    <a:pt x="559" y="169"/>
                  </a:cubicBezTo>
                  <a:lnTo>
                    <a:pt x="526" y="170"/>
                  </a:lnTo>
                  <a:lnTo>
                    <a:pt x="526" y="164"/>
                  </a:lnTo>
                  <a:lnTo>
                    <a:pt x="546" y="163"/>
                  </a:lnTo>
                  <a:cubicBezTo>
                    <a:pt x="546" y="163"/>
                    <a:pt x="546" y="162"/>
                    <a:pt x="546" y="162"/>
                  </a:cubicBezTo>
                  <a:close/>
                  <a:moveTo>
                    <a:pt x="449" y="160"/>
                  </a:moveTo>
                  <a:lnTo>
                    <a:pt x="416" y="162"/>
                  </a:lnTo>
                  <a:cubicBezTo>
                    <a:pt x="416" y="163"/>
                    <a:pt x="416" y="164"/>
                    <a:pt x="416" y="165"/>
                  </a:cubicBezTo>
                  <a:cubicBezTo>
                    <a:pt x="416" y="165"/>
                    <a:pt x="415" y="165"/>
                    <a:pt x="415" y="165"/>
                  </a:cubicBezTo>
                  <a:lnTo>
                    <a:pt x="449" y="162"/>
                  </a:lnTo>
                  <a:lnTo>
                    <a:pt x="449" y="160"/>
                  </a:lnTo>
                  <a:close/>
                  <a:moveTo>
                    <a:pt x="499" y="156"/>
                  </a:moveTo>
                  <a:lnTo>
                    <a:pt x="455" y="159"/>
                  </a:lnTo>
                  <a:lnTo>
                    <a:pt x="455" y="162"/>
                  </a:lnTo>
                  <a:lnTo>
                    <a:pt x="499" y="158"/>
                  </a:lnTo>
                  <a:lnTo>
                    <a:pt x="499" y="156"/>
                  </a:lnTo>
                  <a:close/>
                  <a:moveTo>
                    <a:pt x="391" y="155"/>
                  </a:moveTo>
                  <a:lnTo>
                    <a:pt x="392" y="156"/>
                  </a:lnTo>
                  <a:cubicBezTo>
                    <a:pt x="393" y="157"/>
                    <a:pt x="394" y="157"/>
                    <a:pt x="395" y="157"/>
                  </a:cubicBezTo>
                  <a:lnTo>
                    <a:pt x="396" y="157"/>
                  </a:lnTo>
                  <a:lnTo>
                    <a:pt x="396" y="157"/>
                  </a:lnTo>
                  <a:lnTo>
                    <a:pt x="396" y="157"/>
                  </a:lnTo>
                  <a:cubicBezTo>
                    <a:pt x="396" y="157"/>
                    <a:pt x="395" y="157"/>
                    <a:pt x="395" y="157"/>
                  </a:cubicBezTo>
                  <a:cubicBezTo>
                    <a:pt x="394" y="157"/>
                    <a:pt x="392" y="156"/>
                    <a:pt x="391" y="155"/>
                  </a:cubicBezTo>
                  <a:close/>
                  <a:moveTo>
                    <a:pt x="405" y="153"/>
                  </a:moveTo>
                  <a:lnTo>
                    <a:pt x="403" y="153"/>
                  </a:lnTo>
                  <a:cubicBezTo>
                    <a:pt x="403" y="154"/>
                    <a:pt x="403" y="155"/>
                    <a:pt x="403" y="155"/>
                  </a:cubicBezTo>
                  <a:lnTo>
                    <a:pt x="403" y="156"/>
                  </a:lnTo>
                  <a:cubicBezTo>
                    <a:pt x="404" y="155"/>
                    <a:pt x="404" y="154"/>
                    <a:pt x="405" y="153"/>
                  </a:cubicBezTo>
                  <a:moveTo>
                    <a:pt x="408" y="153"/>
                  </a:moveTo>
                  <a:lnTo>
                    <a:pt x="406" y="153"/>
                  </a:lnTo>
                  <a:cubicBezTo>
                    <a:pt x="406" y="154"/>
                    <a:pt x="406" y="155"/>
                    <a:pt x="405" y="156"/>
                  </a:cubicBezTo>
                  <a:cubicBezTo>
                    <a:pt x="406" y="156"/>
                    <a:pt x="407" y="155"/>
                    <a:pt x="408" y="153"/>
                  </a:cubicBezTo>
                  <a:close/>
                  <a:moveTo>
                    <a:pt x="411" y="153"/>
                  </a:moveTo>
                  <a:lnTo>
                    <a:pt x="410" y="153"/>
                  </a:lnTo>
                  <a:cubicBezTo>
                    <a:pt x="410" y="154"/>
                    <a:pt x="409" y="155"/>
                    <a:pt x="408" y="156"/>
                  </a:cubicBezTo>
                  <a:lnTo>
                    <a:pt x="410" y="156"/>
                  </a:lnTo>
                  <a:cubicBezTo>
                    <a:pt x="411" y="155"/>
                    <a:pt x="411" y="154"/>
                    <a:pt x="411" y="153"/>
                  </a:cubicBezTo>
                  <a:close/>
                  <a:moveTo>
                    <a:pt x="449" y="150"/>
                  </a:moveTo>
                  <a:lnTo>
                    <a:pt x="424" y="152"/>
                  </a:lnTo>
                  <a:lnTo>
                    <a:pt x="425" y="152"/>
                  </a:lnTo>
                  <a:lnTo>
                    <a:pt x="425" y="154"/>
                  </a:lnTo>
                  <a:lnTo>
                    <a:pt x="423" y="154"/>
                  </a:lnTo>
                  <a:cubicBezTo>
                    <a:pt x="423" y="153"/>
                    <a:pt x="423" y="153"/>
                    <a:pt x="423" y="152"/>
                  </a:cubicBezTo>
                  <a:lnTo>
                    <a:pt x="413" y="153"/>
                  </a:lnTo>
                  <a:cubicBezTo>
                    <a:pt x="413" y="153"/>
                    <a:pt x="413" y="153"/>
                    <a:pt x="413" y="154"/>
                  </a:cubicBezTo>
                  <a:cubicBezTo>
                    <a:pt x="413" y="155"/>
                    <a:pt x="413" y="155"/>
                    <a:pt x="413" y="156"/>
                  </a:cubicBezTo>
                  <a:lnTo>
                    <a:pt x="449" y="153"/>
                  </a:lnTo>
                  <a:lnTo>
                    <a:pt x="449" y="150"/>
                  </a:lnTo>
                  <a:close/>
                  <a:moveTo>
                    <a:pt x="499" y="146"/>
                  </a:moveTo>
                  <a:lnTo>
                    <a:pt x="455" y="149"/>
                  </a:lnTo>
                  <a:lnTo>
                    <a:pt x="455" y="153"/>
                  </a:lnTo>
                  <a:lnTo>
                    <a:pt x="499" y="149"/>
                  </a:lnTo>
                  <a:lnTo>
                    <a:pt x="499" y="146"/>
                  </a:lnTo>
                  <a:close/>
                  <a:moveTo>
                    <a:pt x="388" y="145"/>
                  </a:moveTo>
                  <a:lnTo>
                    <a:pt x="387" y="145"/>
                  </a:lnTo>
                  <a:cubicBezTo>
                    <a:pt x="385" y="147"/>
                    <a:pt x="384" y="148"/>
                    <a:pt x="382" y="149"/>
                  </a:cubicBezTo>
                  <a:cubicBezTo>
                    <a:pt x="384" y="148"/>
                    <a:pt x="386" y="147"/>
                    <a:pt x="388" y="145"/>
                  </a:cubicBezTo>
                  <a:close/>
                  <a:moveTo>
                    <a:pt x="533" y="142"/>
                  </a:moveTo>
                  <a:lnTo>
                    <a:pt x="533" y="142"/>
                  </a:lnTo>
                  <a:cubicBezTo>
                    <a:pt x="533" y="143"/>
                    <a:pt x="534" y="145"/>
                    <a:pt x="535" y="146"/>
                  </a:cubicBezTo>
                  <a:cubicBezTo>
                    <a:pt x="534" y="145"/>
                    <a:pt x="534" y="143"/>
                    <a:pt x="533" y="142"/>
                  </a:cubicBezTo>
                  <a:close/>
                  <a:moveTo>
                    <a:pt x="413" y="146"/>
                  </a:moveTo>
                  <a:lnTo>
                    <a:pt x="412" y="146"/>
                  </a:lnTo>
                  <a:lnTo>
                    <a:pt x="412" y="145"/>
                  </a:lnTo>
                  <a:lnTo>
                    <a:pt x="413" y="146"/>
                  </a:lnTo>
                  <a:close/>
                  <a:moveTo>
                    <a:pt x="449" y="140"/>
                  </a:moveTo>
                  <a:lnTo>
                    <a:pt x="403" y="144"/>
                  </a:lnTo>
                  <a:lnTo>
                    <a:pt x="403" y="147"/>
                  </a:lnTo>
                  <a:lnTo>
                    <a:pt x="449" y="143"/>
                  </a:lnTo>
                  <a:lnTo>
                    <a:pt x="449" y="140"/>
                  </a:lnTo>
                  <a:close/>
                  <a:moveTo>
                    <a:pt x="386" y="136"/>
                  </a:moveTo>
                  <a:lnTo>
                    <a:pt x="384" y="136"/>
                  </a:lnTo>
                  <a:cubicBezTo>
                    <a:pt x="383" y="137"/>
                    <a:pt x="382" y="138"/>
                    <a:pt x="379" y="138"/>
                  </a:cubicBezTo>
                  <a:cubicBezTo>
                    <a:pt x="378" y="138"/>
                    <a:pt x="376" y="138"/>
                    <a:pt x="374" y="137"/>
                  </a:cubicBezTo>
                  <a:lnTo>
                    <a:pt x="377" y="138"/>
                  </a:lnTo>
                  <a:cubicBezTo>
                    <a:pt x="378" y="138"/>
                    <a:pt x="379" y="139"/>
                    <a:pt x="380" y="139"/>
                  </a:cubicBezTo>
                  <a:cubicBezTo>
                    <a:pt x="380" y="139"/>
                    <a:pt x="381" y="139"/>
                    <a:pt x="381" y="139"/>
                  </a:cubicBezTo>
                  <a:lnTo>
                    <a:pt x="384" y="138"/>
                  </a:lnTo>
                  <a:cubicBezTo>
                    <a:pt x="384" y="137"/>
                    <a:pt x="385" y="137"/>
                    <a:pt x="386" y="136"/>
                  </a:cubicBezTo>
                  <a:close/>
                  <a:moveTo>
                    <a:pt x="499" y="135"/>
                  </a:moveTo>
                  <a:lnTo>
                    <a:pt x="455" y="139"/>
                  </a:lnTo>
                  <a:lnTo>
                    <a:pt x="455" y="143"/>
                  </a:lnTo>
                  <a:lnTo>
                    <a:pt x="499" y="139"/>
                  </a:lnTo>
                  <a:lnTo>
                    <a:pt x="499" y="135"/>
                  </a:lnTo>
                  <a:close/>
                  <a:moveTo>
                    <a:pt x="396" y="135"/>
                  </a:moveTo>
                  <a:lnTo>
                    <a:pt x="390" y="135"/>
                  </a:lnTo>
                  <a:cubicBezTo>
                    <a:pt x="389" y="137"/>
                    <a:pt x="388" y="138"/>
                    <a:pt x="387" y="139"/>
                  </a:cubicBezTo>
                  <a:lnTo>
                    <a:pt x="389" y="138"/>
                  </a:lnTo>
                  <a:cubicBezTo>
                    <a:pt x="390" y="138"/>
                    <a:pt x="391" y="137"/>
                    <a:pt x="392" y="136"/>
                  </a:cubicBezTo>
                  <a:cubicBezTo>
                    <a:pt x="392" y="137"/>
                    <a:pt x="391" y="138"/>
                    <a:pt x="391" y="138"/>
                  </a:cubicBezTo>
                  <a:lnTo>
                    <a:pt x="394" y="138"/>
                  </a:lnTo>
                  <a:cubicBezTo>
                    <a:pt x="394" y="138"/>
                    <a:pt x="394" y="138"/>
                    <a:pt x="394" y="137"/>
                  </a:cubicBezTo>
                  <a:cubicBezTo>
                    <a:pt x="395" y="138"/>
                    <a:pt x="395" y="138"/>
                    <a:pt x="395" y="138"/>
                  </a:cubicBezTo>
                  <a:lnTo>
                    <a:pt x="396" y="138"/>
                  </a:lnTo>
                  <a:lnTo>
                    <a:pt x="396" y="135"/>
                  </a:lnTo>
                  <a:close/>
                  <a:moveTo>
                    <a:pt x="525" y="134"/>
                  </a:moveTo>
                  <a:lnTo>
                    <a:pt x="525" y="136"/>
                  </a:lnTo>
                  <a:cubicBezTo>
                    <a:pt x="526" y="136"/>
                    <a:pt x="526" y="136"/>
                    <a:pt x="526" y="136"/>
                  </a:cubicBezTo>
                  <a:lnTo>
                    <a:pt x="528" y="136"/>
                  </a:lnTo>
                  <a:cubicBezTo>
                    <a:pt x="527" y="136"/>
                    <a:pt x="527" y="135"/>
                    <a:pt x="527" y="135"/>
                  </a:cubicBezTo>
                  <a:cubicBezTo>
                    <a:pt x="526" y="135"/>
                    <a:pt x="526" y="135"/>
                    <a:pt x="525" y="134"/>
                  </a:cubicBezTo>
                  <a:close/>
                  <a:moveTo>
                    <a:pt x="534" y="134"/>
                  </a:moveTo>
                  <a:lnTo>
                    <a:pt x="530" y="134"/>
                  </a:lnTo>
                  <a:cubicBezTo>
                    <a:pt x="530" y="134"/>
                    <a:pt x="530" y="134"/>
                    <a:pt x="530" y="134"/>
                  </a:cubicBezTo>
                  <a:cubicBezTo>
                    <a:pt x="530" y="135"/>
                    <a:pt x="530" y="135"/>
                    <a:pt x="530" y="136"/>
                  </a:cubicBezTo>
                  <a:lnTo>
                    <a:pt x="533" y="136"/>
                  </a:lnTo>
                  <a:cubicBezTo>
                    <a:pt x="534" y="135"/>
                    <a:pt x="534" y="135"/>
                    <a:pt x="534" y="134"/>
                  </a:cubicBezTo>
                  <a:cubicBezTo>
                    <a:pt x="534" y="134"/>
                    <a:pt x="534" y="134"/>
                    <a:pt x="534" y="134"/>
                  </a:cubicBezTo>
                  <a:close/>
                  <a:moveTo>
                    <a:pt x="448" y="129"/>
                  </a:moveTo>
                  <a:lnTo>
                    <a:pt x="403" y="134"/>
                  </a:lnTo>
                  <a:lnTo>
                    <a:pt x="403" y="137"/>
                  </a:lnTo>
                  <a:lnTo>
                    <a:pt x="448" y="133"/>
                  </a:lnTo>
                  <a:lnTo>
                    <a:pt x="448" y="129"/>
                  </a:lnTo>
                  <a:close/>
                  <a:moveTo>
                    <a:pt x="396" y="125"/>
                  </a:moveTo>
                  <a:lnTo>
                    <a:pt x="380" y="127"/>
                  </a:lnTo>
                  <a:lnTo>
                    <a:pt x="380" y="127"/>
                  </a:lnTo>
                  <a:cubicBezTo>
                    <a:pt x="378" y="127"/>
                    <a:pt x="375" y="128"/>
                    <a:pt x="373" y="128"/>
                  </a:cubicBezTo>
                  <a:lnTo>
                    <a:pt x="373" y="128"/>
                  </a:lnTo>
                  <a:cubicBezTo>
                    <a:pt x="374" y="128"/>
                    <a:pt x="376" y="129"/>
                    <a:pt x="377" y="129"/>
                  </a:cubicBezTo>
                  <a:cubicBezTo>
                    <a:pt x="378" y="129"/>
                    <a:pt x="379" y="129"/>
                    <a:pt x="380" y="128"/>
                  </a:cubicBezTo>
                  <a:cubicBezTo>
                    <a:pt x="380" y="129"/>
                    <a:pt x="380" y="129"/>
                    <a:pt x="380" y="130"/>
                  </a:cubicBezTo>
                  <a:lnTo>
                    <a:pt x="384" y="129"/>
                  </a:lnTo>
                  <a:cubicBezTo>
                    <a:pt x="384" y="129"/>
                    <a:pt x="384" y="128"/>
                    <a:pt x="384" y="128"/>
                  </a:cubicBezTo>
                  <a:lnTo>
                    <a:pt x="386" y="127"/>
                  </a:lnTo>
                  <a:lnTo>
                    <a:pt x="387" y="127"/>
                  </a:lnTo>
                  <a:cubicBezTo>
                    <a:pt x="387" y="128"/>
                    <a:pt x="387" y="128"/>
                    <a:pt x="387" y="129"/>
                  </a:cubicBezTo>
                  <a:lnTo>
                    <a:pt x="388" y="129"/>
                  </a:lnTo>
                  <a:cubicBezTo>
                    <a:pt x="388" y="128"/>
                    <a:pt x="389" y="127"/>
                    <a:pt x="389" y="126"/>
                  </a:cubicBezTo>
                  <a:lnTo>
                    <a:pt x="389" y="126"/>
                  </a:lnTo>
                  <a:cubicBezTo>
                    <a:pt x="389" y="127"/>
                    <a:pt x="390" y="128"/>
                    <a:pt x="390" y="129"/>
                  </a:cubicBezTo>
                  <a:lnTo>
                    <a:pt x="396" y="128"/>
                  </a:lnTo>
                  <a:lnTo>
                    <a:pt x="396" y="125"/>
                  </a:lnTo>
                  <a:close/>
                  <a:moveTo>
                    <a:pt x="525" y="125"/>
                  </a:moveTo>
                  <a:lnTo>
                    <a:pt x="525" y="128"/>
                  </a:lnTo>
                  <a:cubicBezTo>
                    <a:pt x="526" y="127"/>
                    <a:pt x="526" y="127"/>
                    <a:pt x="527" y="127"/>
                  </a:cubicBezTo>
                  <a:lnTo>
                    <a:pt x="532" y="127"/>
                  </a:lnTo>
                  <a:cubicBezTo>
                    <a:pt x="531" y="127"/>
                    <a:pt x="531" y="126"/>
                    <a:pt x="530" y="126"/>
                  </a:cubicBezTo>
                  <a:cubicBezTo>
                    <a:pt x="529" y="125"/>
                    <a:pt x="528" y="125"/>
                    <a:pt x="527" y="125"/>
                  </a:cubicBezTo>
                  <a:cubicBezTo>
                    <a:pt x="527" y="125"/>
                    <a:pt x="526" y="125"/>
                    <a:pt x="526" y="125"/>
                  </a:cubicBezTo>
                  <a:cubicBezTo>
                    <a:pt x="526" y="125"/>
                    <a:pt x="526" y="125"/>
                    <a:pt x="525" y="125"/>
                  </a:cubicBezTo>
                  <a:close/>
                  <a:moveTo>
                    <a:pt x="499" y="124"/>
                  </a:moveTo>
                  <a:lnTo>
                    <a:pt x="455" y="129"/>
                  </a:lnTo>
                  <a:lnTo>
                    <a:pt x="455" y="132"/>
                  </a:lnTo>
                  <a:lnTo>
                    <a:pt x="499" y="128"/>
                  </a:lnTo>
                  <a:lnTo>
                    <a:pt x="499" y="124"/>
                  </a:lnTo>
                  <a:close/>
                  <a:moveTo>
                    <a:pt x="448" y="120"/>
                  </a:moveTo>
                  <a:lnTo>
                    <a:pt x="403" y="124"/>
                  </a:lnTo>
                  <a:lnTo>
                    <a:pt x="403" y="127"/>
                  </a:lnTo>
                  <a:lnTo>
                    <a:pt x="448" y="123"/>
                  </a:lnTo>
                  <a:lnTo>
                    <a:pt x="448" y="120"/>
                  </a:lnTo>
                  <a:close/>
                  <a:moveTo>
                    <a:pt x="396" y="115"/>
                  </a:moveTo>
                  <a:lnTo>
                    <a:pt x="383" y="117"/>
                  </a:lnTo>
                  <a:cubicBezTo>
                    <a:pt x="382" y="118"/>
                    <a:pt x="382" y="119"/>
                    <a:pt x="381" y="120"/>
                  </a:cubicBezTo>
                  <a:lnTo>
                    <a:pt x="389" y="119"/>
                  </a:lnTo>
                  <a:lnTo>
                    <a:pt x="388" y="118"/>
                  </a:lnTo>
                  <a:lnTo>
                    <a:pt x="389" y="118"/>
                  </a:lnTo>
                  <a:lnTo>
                    <a:pt x="389" y="119"/>
                  </a:lnTo>
                  <a:lnTo>
                    <a:pt x="396" y="118"/>
                  </a:lnTo>
                  <a:lnTo>
                    <a:pt x="396" y="115"/>
                  </a:lnTo>
                  <a:close/>
                  <a:moveTo>
                    <a:pt x="499" y="114"/>
                  </a:moveTo>
                  <a:lnTo>
                    <a:pt x="455" y="119"/>
                  </a:lnTo>
                  <a:lnTo>
                    <a:pt x="455" y="122"/>
                  </a:lnTo>
                  <a:lnTo>
                    <a:pt x="499" y="118"/>
                  </a:lnTo>
                  <a:lnTo>
                    <a:pt x="499" y="114"/>
                  </a:lnTo>
                  <a:close/>
                  <a:moveTo>
                    <a:pt x="448" y="110"/>
                  </a:moveTo>
                  <a:lnTo>
                    <a:pt x="403" y="115"/>
                  </a:lnTo>
                  <a:lnTo>
                    <a:pt x="403" y="118"/>
                  </a:lnTo>
                  <a:lnTo>
                    <a:pt x="448" y="113"/>
                  </a:lnTo>
                  <a:lnTo>
                    <a:pt x="448" y="110"/>
                  </a:lnTo>
                  <a:close/>
                  <a:moveTo>
                    <a:pt x="396" y="105"/>
                  </a:moveTo>
                  <a:lnTo>
                    <a:pt x="379" y="107"/>
                  </a:lnTo>
                  <a:cubicBezTo>
                    <a:pt x="379" y="108"/>
                    <a:pt x="380" y="109"/>
                    <a:pt x="381" y="110"/>
                  </a:cubicBezTo>
                  <a:lnTo>
                    <a:pt x="396" y="109"/>
                  </a:lnTo>
                  <a:lnTo>
                    <a:pt x="396" y="105"/>
                  </a:lnTo>
                  <a:close/>
                  <a:moveTo>
                    <a:pt x="499" y="105"/>
                  </a:moveTo>
                  <a:lnTo>
                    <a:pt x="455" y="109"/>
                  </a:lnTo>
                  <a:lnTo>
                    <a:pt x="455" y="112"/>
                  </a:lnTo>
                  <a:lnTo>
                    <a:pt x="499" y="108"/>
                  </a:lnTo>
                  <a:lnTo>
                    <a:pt x="499" y="105"/>
                  </a:lnTo>
                  <a:moveTo>
                    <a:pt x="448" y="100"/>
                  </a:moveTo>
                  <a:lnTo>
                    <a:pt x="402" y="105"/>
                  </a:lnTo>
                  <a:lnTo>
                    <a:pt x="402" y="108"/>
                  </a:lnTo>
                  <a:lnTo>
                    <a:pt x="448" y="103"/>
                  </a:lnTo>
                  <a:lnTo>
                    <a:pt x="448" y="100"/>
                  </a:lnTo>
                  <a:close/>
                  <a:moveTo>
                    <a:pt x="396" y="96"/>
                  </a:moveTo>
                  <a:lnTo>
                    <a:pt x="379" y="97"/>
                  </a:lnTo>
                  <a:cubicBezTo>
                    <a:pt x="378" y="99"/>
                    <a:pt x="378" y="100"/>
                    <a:pt x="378" y="101"/>
                  </a:cubicBezTo>
                  <a:lnTo>
                    <a:pt x="396" y="99"/>
                  </a:lnTo>
                  <a:lnTo>
                    <a:pt x="396" y="96"/>
                  </a:lnTo>
                  <a:close/>
                  <a:moveTo>
                    <a:pt x="499" y="95"/>
                  </a:moveTo>
                  <a:lnTo>
                    <a:pt x="455" y="99"/>
                  </a:lnTo>
                  <a:lnTo>
                    <a:pt x="455" y="103"/>
                  </a:lnTo>
                  <a:lnTo>
                    <a:pt x="499" y="98"/>
                  </a:lnTo>
                  <a:lnTo>
                    <a:pt x="499" y="95"/>
                  </a:lnTo>
                  <a:close/>
                  <a:moveTo>
                    <a:pt x="448" y="90"/>
                  </a:moveTo>
                  <a:lnTo>
                    <a:pt x="402" y="95"/>
                  </a:lnTo>
                  <a:lnTo>
                    <a:pt x="402" y="98"/>
                  </a:lnTo>
                  <a:lnTo>
                    <a:pt x="448" y="93"/>
                  </a:lnTo>
                  <a:lnTo>
                    <a:pt x="448" y="90"/>
                  </a:lnTo>
                  <a:moveTo>
                    <a:pt x="396" y="86"/>
                  </a:moveTo>
                  <a:lnTo>
                    <a:pt x="376" y="88"/>
                  </a:lnTo>
                  <a:cubicBezTo>
                    <a:pt x="376" y="89"/>
                    <a:pt x="376" y="90"/>
                    <a:pt x="377" y="91"/>
                  </a:cubicBezTo>
                  <a:lnTo>
                    <a:pt x="396" y="89"/>
                  </a:lnTo>
                  <a:lnTo>
                    <a:pt x="396" y="86"/>
                  </a:lnTo>
                  <a:moveTo>
                    <a:pt x="499" y="85"/>
                  </a:moveTo>
                  <a:lnTo>
                    <a:pt x="455" y="90"/>
                  </a:lnTo>
                  <a:lnTo>
                    <a:pt x="455" y="93"/>
                  </a:lnTo>
                  <a:lnTo>
                    <a:pt x="499" y="88"/>
                  </a:lnTo>
                  <a:lnTo>
                    <a:pt x="499" y="85"/>
                  </a:lnTo>
                  <a:close/>
                  <a:moveTo>
                    <a:pt x="448" y="81"/>
                  </a:moveTo>
                  <a:lnTo>
                    <a:pt x="402" y="85"/>
                  </a:lnTo>
                  <a:lnTo>
                    <a:pt x="402" y="88"/>
                  </a:lnTo>
                  <a:lnTo>
                    <a:pt x="448" y="84"/>
                  </a:lnTo>
                  <a:lnTo>
                    <a:pt x="448" y="81"/>
                  </a:lnTo>
                  <a:close/>
                  <a:moveTo>
                    <a:pt x="396" y="76"/>
                  </a:moveTo>
                  <a:lnTo>
                    <a:pt x="375" y="78"/>
                  </a:lnTo>
                  <a:cubicBezTo>
                    <a:pt x="375" y="79"/>
                    <a:pt x="375" y="80"/>
                    <a:pt x="374" y="82"/>
                  </a:cubicBezTo>
                  <a:lnTo>
                    <a:pt x="396" y="79"/>
                  </a:lnTo>
                  <a:lnTo>
                    <a:pt x="396" y="76"/>
                  </a:lnTo>
                  <a:close/>
                  <a:moveTo>
                    <a:pt x="499" y="75"/>
                  </a:moveTo>
                  <a:lnTo>
                    <a:pt x="455" y="80"/>
                  </a:lnTo>
                  <a:lnTo>
                    <a:pt x="455" y="83"/>
                  </a:lnTo>
                  <a:lnTo>
                    <a:pt x="499" y="78"/>
                  </a:lnTo>
                  <a:lnTo>
                    <a:pt x="499" y="75"/>
                  </a:lnTo>
                  <a:moveTo>
                    <a:pt x="448" y="71"/>
                  </a:moveTo>
                  <a:lnTo>
                    <a:pt x="402" y="76"/>
                  </a:lnTo>
                  <a:lnTo>
                    <a:pt x="402" y="79"/>
                  </a:lnTo>
                  <a:lnTo>
                    <a:pt x="448" y="74"/>
                  </a:lnTo>
                  <a:lnTo>
                    <a:pt x="448" y="71"/>
                  </a:lnTo>
                  <a:close/>
                  <a:moveTo>
                    <a:pt x="396" y="66"/>
                  </a:moveTo>
                  <a:lnTo>
                    <a:pt x="373" y="69"/>
                  </a:lnTo>
                  <a:cubicBezTo>
                    <a:pt x="374" y="70"/>
                    <a:pt x="374" y="71"/>
                    <a:pt x="375" y="72"/>
                  </a:cubicBezTo>
                  <a:lnTo>
                    <a:pt x="396" y="70"/>
                  </a:lnTo>
                  <a:lnTo>
                    <a:pt x="396" y="66"/>
                  </a:lnTo>
                  <a:close/>
                  <a:moveTo>
                    <a:pt x="499" y="66"/>
                  </a:moveTo>
                  <a:lnTo>
                    <a:pt x="455" y="70"/>
                  </a:lnTo>
                  <a:lnTo>
                    <a:pt x="455" y="73"/>
                  </a:lnTo>
                  <a:lnTo>
                    <a:pt x="499" y="69"/>
                  </a:lnTo>
                  <a:lnTo>
                    <a:pt x="499" y="66"/>
                  </a:lnTo>
                  <a:moveTo>
                    <a:pt x="448" y="61"/>
                  </a:moveTo>
                  <a:lnTo>
                    <a:pt x="402" y="66"/>
                  </a:lnTo>
                  <a:lnTo>
                    <a:pt x="402" y="69"/>
                  </a:lnTo>
                  <a:lnTo>
                    <a:pt x="448" y="64"/>
                  </a:lnTo>
                  <a:lnTo>
                    <a:pt x="448" y="61"/>
                  </a:lnTo>
                  <a:close/>
                  <a:moveTo>
                    <a:pt x="396" y="57"/>
                  </a:moveTo>
                  <a:lnTo>
                    <a:pt x="378" y="59"/>
                  </a:lnTo>
                  <a:cubicBezTo>
                    <a:pt x="378" y="60"/>
                    <a:pt x="377" y="61"/>
                    <a:pt x="376" y="62"/>
                  </a:cubicBezTo>
                  <a:lnTo>
                    <a:pt x="396" y="60"/>
                  </a:lnTo>
                  <a:lnTo>
                    <a:pt x="396" y="57"/>
                  </a:lnTo>
                  <a:close/>
                  <a:moveTo>
                    <a:pt x="499" y="56"/>
                  </a:moveTo>
                  <a:lnTo>
                    <a:pt x="455" y="60"/>
                  </a:lnTo>
                  <a:lnTo>
                    <a:pt x="455" y="63"/>
                  </a:lnTo>
                  <a:lnTo>
                    <a:pt x="499" y="59"/>
                  </a:lnTo>
                  <a:lnTo>
                    <a:pt x="499" y="56"/>
                  </a:lnTo>
                  <a:close/>
                  <a:moveTo>
                    <a:pt x="448" y="51"/>
                  </a:moveTo>
                  <a:lnTo>
                    <a:pt x="402" y="56"/>
                  </a:lnTo>
                  <a:lnTo>
                    <a:pt x="402" y="59"/>
                  </a:lnTo>
                  <a:lnTo>
                    <a:pt x="448" y="54"/>
                  </a:lnTo>
                  <a:lnTo>
                    <a:pt x="448" y="51"/>
                  </a:lnTo>
                  <a:close/>
                  <a:moveTo>
                    <a:pt x="395" y="47"/>
                  </a:moveTo>
                  <a:lnTo>
                    <a:pt x="382" y="48"/>
                  </a:lnTo>
                  <a:cubicBezTo>
                    <a:pt x="381" y="49"/>
                    <a:pt x="381" y="51"/>
                    <a:pt x="381" y="52"/>
                  </a:cubicBezTo>
                  <a:lnTo>
                    <a:pt x="395" y="50"/>
                  </a:lnTo>
                  <a:lnTo>
                    <a:pt x="395" y="47"/>
                  </a:lnTo>
                  <a:close/>
                  <a:moveTo>
                    <a:pt x="516" y="159"/>
                  </a:moveTo>
                  <a:lnTo>
                    <a:pt x="514" y="159"/>
                  </a:lnTo>
                  <a:cubicBezTo>
                    <a:pt x="514" y="157"/>
                    <a:pt x="513" y="156"/>
                    <a:pt x="513" y="154"/>
                  </a:cubicBezTo>
                  <a:cubicBezTo>
                    <a:pt x="514" y="156"/>
                    <a:pt x="516" y="157"/>
                    <a:pt x="516" y="159"/>
                  </a:cubicBezTo>
                  <a:close/>
                  <a:moveTo>
                    <a:pt x="513" y="158"/>
                  </a:moveTo>
                  <a:cubicBezTo>
                    <a:pt x="512" y="158"/>
                    <a:pt x="511" y="158"/>
                    <a:pt x="510" y="157"/>
                  </a:cubicBezTo>
                  <a:lnTo>
                    <a:pt x="509" y="155"/>
                  </a:lnTo>
                  <a:cubicBezTo>
                    <a:pt x="508" y="154"/>
                    <a:pt x="507" y="152"/>
                    <a:pt x="506" y="151"/>
                  </a:cubicBezTo>
                  <a:cubicBezTo>
                    <a:pt x="506" y="152"/>
                    <a:pt x="508" y="153"/>
                    <a:pt x="510" y="154"/>
                  </a:cubicBezTo>
                  <a:lnTo>
                    <a:pt x="509" y="153"/>
                  </a:lnTo>
                  <a:cubicBezTo>
                    <a:pt x="511" y="155"/>
                    <a:pt x="512" y="156"/>
                    <a:pt x="513" y="158"/>
                  </a:cubicBezTo>
                  <a:close/>
                  <a:moveTo>
                    <a:pt x="514" y="140"/>
                  </a:moveTo>
                  <a:lnTo>
                    <a:pt x="511" y="139"/>
                  </a:lnTo>
                  <a:lnTo>
                    <a:pt x="510" y="139"/>
                  </a:lnTo>
                  <a:lnTo>
                    <a:pt x="510" y="139"/>
                  </a:lnTo>
                  <a:cubicBezTo>
                    <a:pt x="511" y="139"/>
                    <a:pt x="512" y="139"/>
                    <a:pt x="514" y="140"/>
                  </a:cubicBezTo>
                  <a:close/>
                  <a:moveTo>
                    <a:pt x="508" y="105"/>
                  </a:moveTo>
                  <a:lnTo>
                    <a:pt x="508" y="105"/>
                  </a:lnTo>
                  <a:lnTo>
                    <a:pt x="508" y="104"/>
                  </a:lnTo>
                  <a:lnTo>
                    <a:pt x="508" y="105"/>
                  </a:lnTo>
                  <a:close/>
                  <a:moveTo>
                    <a:pt x="508" y="102"/>
                  </a:moveTo>
                  <a:lnTo>
                    <a:pt x="508" y="102"/>
                  </a:lnTo>
                  <a:lnTo>
                    <a:pt x="508" y="102"/>
                  </a:lnTo>
                  <a:lnTo>
                    <a:pt x="508" y="102"/>
                  </a:lnTo>
                  <a:close/>
                  <a:moveTo>
                    <a:pt x="512" y="83"/>
                  </a:moveTo>
                  <a:lnTo>
                    <a:pt x="512" y="82"/>
                  </a:lnTo>
                  <a:cubicBezTo>
                    <a:pt x="511" y="76"/>
                    <a:pt x="509" y="70"/>
                    <a:pt x="507" y="64"/>
                  </a:cubicBezTo>
                  <a:lnTo>
                    <a:pt x="507" y="64"/>
                  </a:lnTo>
                  <a:cubicBezTo>
                    <a:pt x="512" y="70"/>
                    <a:pt x="514" y="76"/>
                    <a:pt x="512" y="83"/>
                  </a:cubicBezTo>
                  <a:close/>
                  <a:moveTo>
                    <a:pt x="505" y="46"/>
                  </a:moveTo>
                  <a:lnTo>
                    <a:pt x="505" y="115"/>
                  </a:lnTo>
                  <a:lnTo>
                    <a:pt x="505" y="115"/>
                  </a:lnTo>
                  <a:cubicBezTo>
                    <a:pt x="507" y="117"/>
                    <a:pt x="509" y="118"/>
                    <a:pt x="511" y="119"/>
                  </a:cubicBezTo>
                  <a:lnTo>
                    <a:pt x="510" y="119"/>
                  </a:lnTo>
                  <a:cubicBezTo>
                    <a:pt x="509" y="118"/>
                    <a:pt x="507" y="117"/>
                    <a:pt x="505" y="116"/>
                  </a:cubicBezTo>
                  <a:lnTo>
                    <a:pt x="505" y="141"/>
                  </a:lnTo>
                  <a:cubicBezTo>
                    <a:pt x="505" y="141"/>
                    <a:pt x="505" y="142"/>
                    <a:pt x="505" y="142"/>
                  </a:cubicBezTo>
                  <a:cubicBezTo>
                    <a:pt x="506" y="142"/>
                    <a:pt x="505" y="143"/>
                    <a:pt x="505" y="143"/>
                  </a:cubicBezTo>
                  <a:lnTo>
                    <a:pt x="505" y="151"/>
                  </a:lnTo>
                  <a:cubicBezTo>
                    <a:pt x="505" y="151"/>
                    <a:pt x="506" y="152"/>
                    <a:pt x="506" y="152"/>
                  </a:cubicBezTo>
                  <a:cubicBezTo>
                    <a:pt x="506" y="153"/>
                    <a:pt x="506" y="154"/>
                    <a:pt x="505" y="154"/>
                  </a:cubicBezTo>
                  <a:lnTo>
                    <a:pt x="505" y="160"/>
                  </a:lnTo>
                  <a:cubicBezTo>
                    <a:pt x="505" y="160"/>
                    <a:pt x="506" y="160"/>
                    <a:pt x="506" y="161"/>
                  </a:cubicBezTo>
                  <a:cubicBezTo>
                    <a:pt x="506" y="161"/>
                    <a:pt x="506" y="162"/>
                    <a:pt x="505" y="162"/>
                  </a:cubicBezTo>
                  <a:lnTo>
                    <a:pt x="505" y="716"/>
                  </a:lnTo>
                  <a:lnTo>
                    <a:pt x="517" y="716"/>
                  </a:lnTo>
                  <a:lnTo>
                    <a:pt x="519" y="716"/>
                  </a:lnTo>
                  <a:lnTo>
                    <a:pt x="519" y="527"/>
                  </a:lnTo>
                  <a:cubicBezTo>
                    <a:pt x="519" y="526"/>
                    <a:pt x="520" y="524"/>
                    <a:pt x="521" y="524"/>
                  </a:cubicBezTo>
                  <a:lnTo>
                    <a:pt x="540" y="520"/>
                  </a:lnTo>
                  <a:lnTo>
                    <a:pt x="541" y="520"/>
                  </a:lnTo>
                  <a:lnTo>
                    <a:pt x="591" y="519"/>
                  </a:lnTo>
                  <a:cubicBezTo>
                    <a:pt x="591" y="516"/>
                    <a:pt x="590" y="514"/>
                    <a:pt x="589" y="511"/>
                  </a:cubicBezTo>
                  <a:cubicBezTo>
                    <a:pt x="589" y="510"/>
                    <a:pt x="589" y="509"/>
                    <a:pt x="588" y="508"/>
                  </a:cubicBezTo>
                  <a:lnTo>
                    <a:pt x="546" y="509"/>
                  </a:lnTo>
                  <a:lnTo>
                    <a:pt x="546" y="509"/>
                  </a:lnTo>
                  <a:cubicBezTo>
                    <a:pt x="545" y="509"/>
                    <a:pt x="545" y="509"/>
                    <a:pt x="544" y="508"/>
                  </a:cubicBezTo>
                  <a:cubicBezTo>
                    <a:pt x="543" y="507"/>
                    <a:pt x="543" y="507"/>
                    <a:pt x="543" y="506"/>
                  </a:cubicBezTo>
                  <a:lnTo>
                    <a:pt x="543" y="495"/>
                  </a:lnTo>
                  <a:cubicBezTo>
                    <a:pt x="543" y="494"/>
                    <a:pt x="543" y="493"/>
                    <a:pt x="544" y="493"/>
                  </a:cubicBezTo>
                  <a:lnTo>
                    <a:pt x="574" y="463"/>
                  </a:lnTo>
                  <a:cubicBezTo>
                    <a:pt x="574" y="462"/>
                    <a:pt x="574" y="462"/>
                    <a:pt x="574" y="462"/>
                  </a:cubicBezTo>
                  <a:cubicBezTo>
                    <a:pt x="573" y="458"/>
                    <a:pt x="571" y="454"/>
                    <a:pt x="570" y="451"/>
                  </a:cubicBezTo>
                  <a:lnTo>
                    <a:pt x="538" y="482"/>
                  </a:lnTo>
                  <a:cubicBezTo>
                    <a:pt x="537" y="483"/>
                    <a:pt x="536" y="483"/>
                    <a:pt x="535" y="483"/>
                  </a:cubicBezTo>
                  <a:cubicBezTo>
                    <a:pt x="535" y="483"/>
                    <a:pt x="535" y="483"/>
                    <a:pt x="535" y="483"/>
                  </a:cubicBezTo>
                  <a:lnTo>
                    <a:pt x="521" y="479"/>
                  </a:lnTo>
                  <a:cubicBezTo>
                    <a:pt x="520" y="479"/>
                    <a:pt x="519" y="477"/>
                    <a:pt x="519" y="476"/>
                  </a:cubicBezTo>
                  <a:lnTo>
                    <a:pt x="519" y="377"/>
                  </a:lnTo>
                  <a:lnTo>
                    <a:pt x="519" y="377"/>
                  </a:lnTo>
                  <a:lnTo>
                    <a:pt x="519" y="160"/>
                  </a:lnTo>
                  <a:cubicBezTo>
                    <a:pt x="518" y="160"/>
                    <a:pt x="517" y="160"/>
                    <a:pt x="516" y="159"/>
                  </a:cubicBezTo>
                  <a:cubicBezTo>
                    <a:pt x="517" y="157"/>
                    <a:pt x="516" y="155"/>
                    <a:pt x="515" y="153"/>
                  </a:cubicBezTo>
                  <a:lnTo>
                    <a:pt x="515" y="153"/>
                  </a:lnTo>
                  <a:cubicBezTo>
                    <a:pt x="517" y="155"/>
                    <a:pt x="518" y="157"/>
                    <a:pt x="519" y="160"/>
                  </a:cubicBezTo>
                  <a:lnTo>
                    <a:pt x="519" y="157"/>
                  </a:lnTo>
                  <a:cubicBezTo>
                    <a:pt x="519" y="157"/>
                    <a:pt x="519" y="156"/>
                    <a:pt x="519" y="156"/>
                  </a:cubicBezTo>
                  <a:cubicBezTo>
                    <a:pt x="518" y="154"/>
                    <a:pt x="516" y="152"/>
                    <a:pt x="515" y="151"/>
                  </a:cubicBezTo>
                  <a:cubicBezTo>
                    <a:pt x="514" y="150"/>
                    <a:pt x="513" y="148"/>
                    <a:pt x="512" y="147"/>
                  </a:cubicBezTo>
                  <a:cubicBezTo>
                    <a:pt x="513" y="148"/>
                    <a:pt x="514" y="149"/>
                    <a:pt x="516" y="152"/>
                  </a:cubicBezTo>
                  <a:cubicBezTo>
                    <a:pt x="516" y="151"/>
                    <a:pt x="515" y="149"/>
                    <a:pt x="515" y="148"/>
                  </a:cubicBezTo>
                  <a:lnTo>
                    <a:pt x="514" y="147"/>
                  </a:lnTo>
                  <a:cubicBezTo>
                    <a:pt x="516" y="148"/>
                    <a:pt x="517" y="149"/>
                    <a:pt x="519" y="151"/>
                  </a:cubicBezTo>
                  <a:lnTo>
                    <a:pt x="519" y="149"/>
                  </a:lnTo>
                  <a:cubicBezTo>
                    <a:pt x="518" y="148"/>
                    <a:pt x="516" y="146"/>
                    <a:pt x="515" y="145"/>
                  </a:cubicBezTo>
                  <a:lnTo>
                    <a:pt x="516" y="145"/>
                  </a:lnTo>
                  <a:cubicBezTo>
                    <a:pt x="517" y="145"/>
                    <a:pt x="518" y="146"/>
                    <a:pt x="519" y="147"/>
                  </a:cubicBezTo>
                  <a:lnTo>
                    <a:pt x="519" y="144"/>
                  </a:lnTo>
                  <a:lnTo>
                    <a:pt x="518" y="144"/>
                  </a:lnTo>
                  <a:cubicBezTo>
                    <a:pt x="517" y="143"/>
                    <a:pt x="516" y="142"/>
                    <a:pt x="515" y="142"/>
                  </a:cubicBezTo>
                  <a:lnTo>
                    <a:pt x="514" y="141"/>
                  </a:lnTo>
                  <a:cubicBezTo>
                    <a:pt x="515" y="141"/>
                    <a:pt x="517" y="141"/>
                    <a:pt x="519" y="141"/>
                  </a:cubicBezTo>
                  <a:lnTo>
                    <a:pt x="519" y="141"/>
                  </a:lnTo>
                  <a:cubicBezTo>
                    <a:pt x="517" y="141"/>
                    <a:pt x="516" y="140"/>
                    <a:pt x="515" y="140"/>
                  </a:cubicBezTo>
                  <a:cubicBezTo>
                    <a:pt x="513" y="139"/>
                    <a:pt x="513" y="139"/>
                    <a:pt x="513" y="138"/>
                  </a:cubicBezTo>
                  <a:lnTo>
                    <a:pt x="512" y="138"/>
                  </a:lnTo>
                  <a:cubicBezTo>
                    <a:pt x="512" y="138"/>
                    <a:pt x="513" y="138"/>
                    <a:pt x="513" y="138"/>
                  </a:cubicBezTo>
                  <a:cubicBezTo>
                    <a:pt x="514" y="138"/>
                    <a:pt x="514" y="138"/>
                    <a:pt x="515" y="139"/>
                  </a:cubicBezTo>
                  <a:cubicBezTo>
                    <a:pt x="514" y="137"/>
                    <a:pt x="512" y="137"/>
                    <a:pt x="511" y="137"/>
                  </a:cubicBezTo>
                  <a:lnTo>
                    <a:pt x="510" y="136"/>
                  </a:lnTo>
                  <a:cubicBezTo>
                    <a:pt x="511" y="136"/>
                    <a:pt x="512" y="136"/>
                    <a:pt x="513" y="136"/>
                  </a:cubicBezTo>
                  <a:lnTo>
                    <a:pt x="513" y="136"/>
                  </a:lnTo>
                  <a:cubicBezTo>
                    <a:pt x="515" y="136"/>
                    <a:pt x="517" y="136"/>
                    <a:pt x="519" y="136"/>
                  </a:cubicBezTo>
                  <a:lnTo>
                    <a:pt x="519" y="126"/>
                  </a:lnTo>
                  <a:lnTo>
                    <a:pt x="518" y="126"/>
                  </a:lnTo>
                  <a:cubicBezTo>
                    <a:pt x="516" y="126"/>
                    <a:pt x="513" y="127"/>
                    <a:pt x="511" y="127"/>
                  </a:cubicBezTo>
                  <a:lnTo>
                    <a:pt x="510" y="127"/>
                  </a:lnTo>
                  <a:lnTo>
                    <a:pt x="511" y="127"/>
                  </a:lnTo>
                  <a:lnTo>
                    <a:pt x="511" y="127"/>
                  </a:lnTo>
                  <a:cubicBezTo>
                    <a:pt x="512" y="127"/>
                    <a:pt x="513" y="127"/>
                    <a:pt x="513" y="126"/>
                  </a:cubicBezTo>
                  <a:cubicBezTo>
                    <a:pt x="515" y="125"/>
                    <a:pt x="517" y="125"/>
                    <a:pt x="518" y="125"/>
                  </a:cubicBezTo>
                  <a:cubicBezTo>
                    <a:pt x="518" y="125"/>
                    <a:pt x="518" y="125"/>
                    <a:pt x="518" y="125"/>
                  </a:cubicBezTo>
                  <a:lnTo>
                    <a:pt x="519" y="125"/>
                  </a:lnTo>
                  <a:lnTo>
                    <a:pt x="519" y="124"/>
                  </a:lnTo>
                  <a:lnTo>
                    <a:pt x="518" y="124"/>
                  </a:lnTo>
                  <a:lnTo>
                    <a:pt x="517" y="123"/>
                  </a:lnTo>
                  <a:lnTo>
                    <a:pt x="519" y="123"/>
                  </a:lnTo>
                  <a:lnTo>
                    <a:pt x="519" y="122"/>
                  </a:lnTo>
                  <a:cubicBezTo>
                    <a:pt x="518" y="121"/>
                    <a:pt x="517" y="121"/>
                    <a:pt x="517" y="121"/>
                  </a:cubicBezTo>
                  <a:cubicBezTo>
                    <a:pt x="517" y="121"/>
                    <a:pt x="517" y="121"/>
                    <a:pt x="517" y="121"/>
                  </a:cubicBezTo>
                  <a:cubicBezTo>
                    <a:pt x="516" y="121"/>
                    <a:pt x="516" y="121"/>
                    <a:pt x="515" y="121"/>
                  </a:cubicBezTo>
                  <a:cubicBezTo>
                    <a:pt x="516" y="121"/>
                    <a:pt x="516" y="120"/>
                    <a:pt x="517" y="120"/>
                  </a:cubicBezTo>
                  <a:lnTo>
                    <a:pt x="517" y="119"/>
                  </a:lnTo>
                  <a:lnTo>
                    <a:pt x="516" y="119"/>
                  </a:lnTo>
                  <a:cubicBezTo>
                    <a:pt x="516" y="119"/>
                    <a:pt x="514" y="119"/>
                    <a:pt x="512" y="118"/>
                  </a:cubicBezTo>
                  <a:cubicBezTo>
                    <a:pt x="511" y="117"/>
                    <a:pt x="509" y="117"/>
                    <a:pt x="508" y="116"/>
                  </a:cubicBezTo>
                  <a:cubicBezTo>
                    <a:pt x="509" y="116"/>
                    <a:pt x="510" y="116"/>
                    <a:pt x="511" y="116"/>
                  </a:cubicBezTo>
                  <a:cubicBezTo>
                    <a:pt x="514" y="117"/>
                    <a:pt x="517" y="119"/>
                    <a:pt x="519" y="120"/>
                  </a:cubicBezTo>
                  <a:lnTo>
                    <a:pt x="519" y="120"/>
                  </a:lnTo>
                  <a:cubicBezTo>
                    <a:pt x="518" y="118"/>
                    <a:pt x="517" y="117"/>
                    <a:pt x="516" y="116"/>
                  </a:cubicBezTo>
                  <a:cubicBezTo>
                    <a:pt x="517" y="116"/>
                    <a:pt x="518" y="116"/>
                    <a:pt x="519" y="117"/>
                  </a:cubicBezTo>
                  <a:lnTo>
                    <a:pt x="519" y="115"/>
                  </a:lnTo>
                  <a:cubicBezTo>
                    <a:pt x="518" y="115"/>
                    <a:pt x="518" y="114"/>
                    <a:pt x="517" y="114"/>
                  </a:cubicBezTo>
                  <a:cubicBezTo>
                    <a:pt x="517" y="113"/>
                    <a:pt x="515" y="112"/>
                    <a:pt x="514" y="112"/>
                  </a:cubicBezTo>
                  <a:cubicBezTo>
                    <a:pt x="514" y="112"/>
                    <a:pt x="516" y="112"/>
                    <a:pt x="518" y="113"/>
                  </a:cubicBezTo>
                  <a:lnTo>
                    <a:pt x="517" y="111"/>
                  </a:lnTo>
                  <a:lnTo>
                    <a:pt x="515" y="110"/>
                  </a:lnTo>
                  <a:lnTo>
                    <a:pt x="514" y="108"/>
                  </a:lnTo>
                  <a:cubicBezTo>
                    <a:pt x="514" y="107"/>
                    <a:pt x="515" y="106"/>
                    <a:pt x="515" y="105"/>
                  </a:cubicBezTo>
                  <a:cubicBezTo>
                    <a:pt x="516" y="101"/>
                    <a:pt x="516" y="97"/>
                    <a:pt x="515" y="92"/>
                  </a:cubicBezTo>
                  <a:cubicBezTo>
                    <a:pt x="515" y="89"/>
                    <a:pt x="514" y="86"/>
                    <a:pt x="512" y="83"/>
                  </a:cubicBezTo>
                  <a:cubicBezTo>
                    <a:pt x="514" y="78"/>
                    <a:pt x="513" y="73"/>
                    <a:pt x="512" y="68"/>
                  </a:cubicBezTo>
                  <a:cubicBezTo>
                    <a:pt x="514" y="70"/>
                    <a:pt x="515" y="72"/>
                    <a:pt x="515" y="75"/>
                  </a:cubicBezTo>
                  <a:cubicBezTo>
                    <a:pt x="516" y="73"/>
                    <a:pt x="515" y="69"/>
                    <a:pt x="514" y="67"/>
                  </a:cubicBezTo>
                  <a:cubicBezTo>
                    <a:pt x="514" y="64"/>
                    <a:pt x="513" y="61"/>
                    <a:pt x="511" y="59"/>
                  </a:cubicBezTo>
                  <a:cubicBezTo>
                    <a:pt x="512" y="60"/>
                    <a:pt x="513" y="62"/>
                    <a:pt x="515" y="65"/>
                  </a:cubicBezTo>
                  <a:cubicBezTo>
                    <a:pt x="515" y="64"/>
                    <a:pt x="514" y="62"/>
                    <a:pt x="514" y="61"/>
                  </a:cubicBezTo>
                  <a:cubicBezTo>
                    <a:pt x="514" y="59"/>
                    <a:pt x="513" y="58"/>
                    <a:pt x="512" y="57"/>
                  </a:cubicBezTo>
                  <a:cubicBezTo>
                    <a:pt x="511" y="53"/>
                    <a:pt x="508" y="50"/>
                    <a:pt x="506" y="47"/>
                  </a:cubicBezTo>
                  <a:lnTo>
                    <a:pt x="505" y="46"/>
                  </a:lnTo>
                  <a:moveTo>
                    <a:pt x="499" y="46"/>
                  </a:moveTo>
                  <a:lnTo>
                    <a:pt x="454" y="51"/>
                  </a:lnTo>
                  <a:lnTo>
                    <a:pt x="454" y="54"/>
                  </a:lnTo>
                  <a:lnTo>
                    <a:pt x="499" y="49"/>
                  </a:lnTo>
                  <a:lnTo>
                    <a:pt x="499" y="46"/>
                  </a:lnTo>
                  <a:close/>
                  <a:moveTo>
                    <a:pt x="448" y="41"/>
                  </a:moveTo>
                  <a:lnTo>
                    <a:pt x="402" y="46"/>
                  </a:lnTo>
                  <a:lnTo>
                    <a:pt x="402" y="49"/>
                  </a:lnTo>
                  <a:lnTo>
                    <a:pt x="448" y="45"/>
                  </a:lnTo>
                  <a:lnTo>
                    <a:pt x="448" y="41"/>
                  </a:lnTo>
                  <a:close/>
                  <a:moveTo>
                    <a:pt x="395" y="37"/>
                  </a:moveTo>
                  <a:lnTo>
                    <a:pt x="387" y="38"/>
                  </a:lnTo>
                  <a:cubicBezTo>
                    <a:pt x="387" y="39"/>
                    <a:pt x="386" y="40"/>
                    <a:pt x="385" y="41"/>
                  </a:cubicBezTo>
                  <a:lnTo>
                    <a:pt x="395" y="40"/>
                  </a:lnTo>
                  <a:lnTo>
                    <a:pt x="395" y="37"/>
                  </a:lnTo>
                  <a:moveTo>
                    <a:pt x="499" y="36"/>
                  </a:moveTo>
                  <a:lnTo>
                    <a:pt x="454" y="41"/>
                  </a:lnTo>
                  <a:lnTo>
                    <a:pt x="454" y="44"/>
                  </a:lnTo>
                  <a:lnTo>
                    <a:pt x="499" y="39"/>
                  </a:lnTo>
                  <a:lnTo>
                    <a:pt x="499" y="36"/>
                  </a:lnTo>
                  <a:close/>
                  <a:moveTo>
                    <a:pt x="448" y="32"/>
                  </a:moveTo>
                  <a:lnTo>
                    <a:pt x="402" y="37"/>
                  </a:lnTo>
                  <a:lnTo>
                    <a:pt x="402" y="40"/>
                  </a:lnTo>
                  <a:lnTo>
                    <a:pt x="448" y="35"/>
                  </a:lnTo>
                  <a:lnTo>
                    <a:pt x="448" y="32"/>
                  </a:lnTo>
                  <a:close/>
                  <a:moveTo>
                    <a:pt x="392" y="28"/>
                  </a:moveTo>
                  <a:lnTo>
                    <a:pt x="388" y="28"/>
                  </a:lnTo>
                  <a:cubicBezTo>
                    <a:pt x="388" y="28"/>
                    <a:pt x="389" y="28"/>
                    <a:pt x="389" y="28"/>
                  </a:cubicBezTo>
                  <a:cubicBezTo>
                    <a:pt x="390" y="28"/>
                    <a:pt x="391" y="28"/>
                    <a:pt x="392" y="28"/>
                  </a:cubicBezTo>
                  <a:moveTo>
                    <a:pt x="395" y="27"/>
                  </a:moveTo>
                  <a:lnTo>
                    <a:pt x="394" y="28"/>
                  </a:lnTo>
                  <a:cubicBezTo>
                    <a:pt x="393" y="29"/>
                    <a:pt x="392" y="30"/>
                    <a:pt x="392" y="31"/>
                  </a:cubicBezTo>
                  <a:lnTo>
                    <a:pt x="395" y="31"/>
                  </a:lnTo>
                  <a:lnTo>
                    <a:pt x="395" y="27"/>
                  </a:lnTo>
                  <a:close/>
                  <a:moveTo>
                    <a:pt x="498" y="26"/>
                  </a:moveTo>
                  <a:lnTo>
                    <a:pt x="454" y="31"/>
                  </a:lnTo>
                  <a:lnTo>
                    <a:pt x="454" y="34"/>
                  </a:lnTo>
                  <a:lnTo>
                    <a:pt x="499" y="30"/>
                  </a:lnTo>
                  <a:lnTo>
                    <a:pt x="499" y="29"/>
                  </a:lnTo>
                  <a:cubicBezTo>
                    <a:pt x="498" y="28"/>
                    <a:pt x="497" y="28"/>
                    <a:pt x="496" y="27"/>
                  </a:cubicBezTo>
                  <a:cubicBezTo>
                    <a:pt x="497" y="27"/>
                    <a:pt x="497" y="28"/>
                    <a:pt x="499" y="29"/>
                  </a:cubicBezTo>
                  <a:lnTo>
                    <a:pt x="499" y="27"/>
                  </a:lnTo>
                  <a:cubicBezTo>
                    <a:pt x="499" y="27"/>
                    <a:pt x="498" y="27"/>
                    <a:pt x="498" y="26"/>
                  </a:cubicBezTo>
                  <a:moveTo>
                    <a:pt x="448" y="22"/>
                  </a:moveTo>
                  <a:lnTo>
                    <a:pt x="402" y="27"/>
                  </a:lnTo>
                  <a:lnTo>
                    <a:pt x="402" y="30"/>
                  </a:lnTo>
                  <a:lnTo>
                    <a:pt x="448" y="25"/>
                  </a:lnTo>
                  <a:lnTo>
                    <a:pt x="448" y="22"/>
                  </a:lnTo>
                  <a:close/>
                  <a:moveTo>
                    <a:pt x="395" y="20"/>
                  </a:moveTo>
                  <a:cubicBezTo>
                    <a:pt x="395" y="20"/>
                    <a:pt x="395" y="21"/>
                    <a:pt x="395" y="21"/>
                  </a:cubicBezTo>
                  <a:lnTo>
                    <a:pt x="395" y="21"/>
                  </a:lnTo>
                  <a:lnTo>
                    <a:pt x="395" y="20"/>
                  </a:lnTo>
                  <a:close/>
                  <a:moveTo>
                    <a:pt x="489" y="18"/>
                  </a:moveTo>
                  <a:lnTo>
                    <a:pt x="454" y="21"/>
                  </a:lnTo>
                  <a:lnTo>
                    <a:pt x="454" y="24"/>
                  </a:lnTo>
                  <a:lnTo>
                    <a:pt x="493" y="20"/>
                  </a:lnTo>
                  <a:cubicBezTo>
                    <a:pt x="492" y="19"/>
                    <a:pt x="491" y="18"/>
                    <a:pt x="489" y="18"/>
                  </a:cubicBezTo>
                  <a:close/>
                  <a:moveTo>
                    <a:pt x="448" y="12"/>
                  </a:moveTo>
                  <a:lnTo>
                    <a:pt x="402" y="17"/>
                  </a:lnTo>
                  <a:lnTo>
                    <a:pt x="402" y="20"/>
                  </a:lnTo>
                  <a:lnTo>
                    <a:pt x="448" y="15"/>
                  </a:lnTo>
                  <a:lnTo>
                    <a:pt x="448" y="12"/>
                  </a:lnTo>
                  <a:close/>
                  <a:moveTo>
                    <a:pt x="480" y="9"/>
                  </a:moveTo>
                  <a:lnTo>
                    <a:pt x="454" y="11"/>
                  </a:lnTo>
                  <a:lnTo>
                    <a:pt x="454" y="15"/>
                  </a:lnTo>
                  <a:lnTo>
                    <a:pt x="483" y="12"/>
                  </a:lnTo>
                  <a:lnTo>
                    <a:pt x="483" y="12"/>
                  </a:lnTo>
                  <a:cubicBezTo>
                    <a:pt x="482" y="10"/>
                    <a:pt x="481" y="9"/>
                    <a:pt x="480" y="9"/>
                  </a:cubicBezTo>
                  <a:close/>
                  <a:moveTo>
                    <a:pt x="448" y="2"/>
                  </a:moveTo>
                  <a:lnTo>
                    <a:pt x="414" y="6"/>
                  </a:lnTo>
                  <a:cubicBezTo>
                    <a:pt x="413" y="7"/>
                    <a:pt x="412" y="7"/>
                    <a:pt x="410" y="8"/>
                  </a:cubicBezTo>
                  <a:cubicBezTo>
                    <a:pt x="408" y="8"/>
                    <a:pt x="407" y="9"/>
                    <a:pt x="405" y="10"/>
                  </a:cubicBezTo>
                  <a:lnTo>
                    <a:pt x="448" y="6"/>
                  </a:lnTo>
                  <a:lnTo>
                    <a:pt x="448" y="2"/>
                  </a:lnTo>
                  <a:close/>
                  <a:moveTo>
                    <a:pt x="466" y="0"/>
                  </a:moveTo>
                  <a:lnTo>
                    <a:pt x="454" y="2"/>
                  </a:lnTo>
                  <a:lnTo>
                    <a:pt x="454" y="5"/>
                  </a:lnTo>
                  <a:lnTo>
                    <a:pt x="467" y="4"/>
                  </a:lnTo>
                  <a:cubicBezTo>
                    <a:pt x="466" y="3"/>
                    <a:pt x="464" y="3"/>
                    <a:pt x="463" y="3"/>
                  </a:cubicBezTo>
                  <a:cubicBezTo>
                    <a:pt x="464" y="2"/>
                    <a:pt x="465" y="2"/>
                    <a:pt x="466" y="2"/>
                  </a:cubicBezTo>
                  <a:cubicBezTo>
                    <a:pt x="467" y="2"/>
                    <a:pt x="469" y="3"/>
                    <a:pt x="470" y="3"/>
                  </a:cubicBezTo>
                  <a:lnTo>
                    <a:pt x="471" y="3"/>
                  </a:lnTo>
                  <a:cubicBezTo>
                    <a:pt x="470" y="2"/>
                    <a:pt x="468" y="1"/>
                    <a:pt x="466" y="0"/>
                  </a:cubicBezTo>
                  <a:close/>
                  <a:moveTo>
                    <a:pt x="467" y="0"/>
                  </a:moveTo>
                  <a:lnTo>
                    <a:pt x="466" y="0"/>
                  </a:lnTo>
                  <a:lnTo>
                    <a:pt x="468" y="0"/>
                  </a:lnTo>
                  <a:cubicBezTo>
                    <a:pt x="467" y="0"/>
                    <a:pt x="467" y="0"/>
                    <a:pt x="467" y="0"/>
                  </a:cubicBezTo>
                  <a:moveTo>
                    <a:pt x="471" y="0"/>
                  </a:moveTo>
                  <a:lnTo>
                    <a:pt x="470" y="0"/>
                  </a:lnTo>
                  <a:cubicBezTo>
                    <a:pt x="470" y="0"/>
                    <a:pt x="471" y="1"/>
                    <a:pt x="471" y="1"/>
                  </a:cubicBezTo>
                  <a:cubicBezTo>
                    <a:pt x="471" y="1"/>
                    <a:pt x="471" y="0"/>
                    <a:pt x="47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0" name="Freeform 4089">
              <a:extLst>
                <a:ext uri="{FF2B5EF4-FFF2-40B4-BE49-F238E27FC236}">
                  <a16:creationId xmlns:a16="http://schemas.microsoft.com/office/drawing/2014/main" id="{4958DBAE-A8EB-4AAB-8846-6B5462337A58}"/>
                </a:ext>
              </a:extLst>
            </p:cNvPr>
            <p:cNvSpPr>
              <a:spLocks noEditPoints="1"/>
            </p:cNvSpPr>
            <p:nvPr/>
          </p:nvSpPr>
          <p:spPr bwMode="auto">
            <a:xfrm>
              <a:off x="7510463" y="6186860"/>
              <a:ext cx="7938" cy="141288"/>
            </a:xfrm>
            <a:custGeom>
              <a:avLst/>
              <a:gdLst>
                <a:gd name="T0" fmla="*/ 8 w 8"/>
                <a:gd name="T1" fmla="*/ 157 h 157"/>
                <a:gd name="T2" fmla="*/ 8 w 8"/>
                <a:gd name="T3" fmla="*/ 157 h 157"/>
                <a:gd name="T4" fmla="*/ 7 w 8"/>
                <a:gd name="T5" fmla="*/ 140 h 157"/>
                <a:gd name="T6" fmla="*/ 8 w 8"/>
                <a:gd name="T7" fmla="*/ 139 h 157"/>
                <a:gd name="T8" fmla="*/ 5 w 8"/>
                <a:gd name="T9" fmla="*/ 137 h 157"/>
                <a:gd name="T10" fmla="*/ 1 w 8"/>
                <a:gd name="T11" fmla="*/ 140 h 157"/>
                <a:gd name="T12" fmla="*/ 3 w 8"/>
                <a:gd name="T13" fmla="*/ 139 h 157"/>
                <a:gd name="T14" fmla="*/ 4 w 8"/>
                <a:gd name="T15" fmla="*/ 140 h 157"/>
                <a:gd name="T16" fmla="*/ 3 w 8"/>
                <a:gd name="T17" fmla="*/ 139 h 157"/>
                <a:gd name="T18" fmla="*/ 5 w 8"/>
                <a:gd name="T19" fmla="*/ 127 h 157"/>
                <a:gd name="T20" fmla="*/ 4 w 8"/>
                <a:gd name="T21" fmla="*/ 130 h 157"/>
                <a:gd name="T22" fmla="*/ 5 w 8"/>
                <a:gd name="T23" fmla="*/ 127 h 157"/>
                <a:gd name="T24" fmla="*/ 6 w 8"/>
                <a:gd name="T25" fmla="*/ 127 h 157"/>
                <a:gd name="T26" fmla="*/ 7 w 8"/>
                <a:gd name="T27" fmla="*/ 130 h 157"/>
                <a:gd name="T28" fmla="*/ 8 w 8"/>
                <a:gd name="T29" fmla="*/ 127 h 157"/>
                <a:gd name="T30" fmla="*/ 1 w 8"/>
                <a:gd name="T31" fmla="*/ 118 h 157"/>
                <a:gd name="T32" fmla="*/ 8 w 8"/>
                <a:gd name="T33" fmla="*/ 120 h 157"/>
                <a:gd name="T34" fmla="*/ 8 w 8"/>
                <a:gd name="T35" fmla="*/ 107 h 157"/>
                <a:gd name="T36" fmla="*/ 1 w 8"/>
                <a:gd name="T37" fmla="*/ 111 h 157"/>
                <a:gd name="T38" fmla="*/ 8 w 8"/>
                <a:gd name="T39" fmla="*/ 107 h 157"/>
                <a:gd name="T40" fmla="*/ 1 w 8"/>
                <a:gd name="T41" fmla="*/ 98 h 157"/>
                <a:gd name="T42" fmla="*/ 8 w 8"/>
                <a:gd name="T43" fmla="*/ 101 h 157"/>
                <a:gd name="T44" fmla="*/ 7 w 8"/>
                <a:gd name="T45" fmla="*/ 88 h 157"/>
                <a:gd name="T46" fmla="*/ 1 w 8"/>
                <a:gd name="T47" fmla="*/ 92 h 157"/>
                <a:gd name="T48" fmla="*/ 7 w 8"/>
                <a:gd name="T49" fmla="*/ 88 h 157"/>
                <a:gd name="T50" fmla="*/ 1 w 8"/>
                <a:gd name="T51" fmla="*/ 79 h 157"/>
                <a:gd name="T52" fmla="*/ 7 w 8"/>
                <a:gd name="T53" fmla="*/ 81 h 157"/>
                <a:gd name="T54" fmla="*/ 7 w 8"/>
                <a:gd name="T55" fmla="*/ 68 h 157"/>
                <a:gd name="T56" fmla="*/ 1 w 8"/>
                <a:gd name="T57" fmla="*/ 72 h 157"/>
                <a:gd name="T58" fmla="*/ 7 w 8"/>
                <a:gd name="T59" fmla="*/ 68 h 157"/>
                <a:gd name="T60" fmla="*/ 1 w 8"/>
                <a:gd name="T61" fmla="*/ 59 h 157"/>
                <a:gd name="T62" fmla="*/ 7 w 8"/>
                <a:gd name="T63" fmla="*/ 62 h 157"/>
                <a:gd name="T64" fmla="*/ 7 w 8"/>
                <a:gd name="T65" fmla="*/ 49 h 157"/>
                <a:gd name="T66" fmla="*/ 1 w 8"/>
                <a:gd name="T67" fmla="*/ 53 h 157"/>
                <a:gd name="T68" fmla="*/ 7 w 8"/>
                <a:gd name="T69" fmla="*/ 49 h 157"/>
                <a:gd name="T70" fmla="*/ 1 w 8"/>
                <a:gd name="T71" fmla="*/ 40 h 157"/>
                <a:gd name="T72" fmla="*/ 7 w 8"/>
                <a:gd name="T73" fmla="*/ 42 h 157"/>
                <a:gd name="T74" fmla="*/ 7 w 8"/>
                <a:gd name="T75" fmla="*/ 29 h 157"/>
                <a:gd name="T76" fmla="*/ 0 w 8"/>
                <a:gd name="T77" fmla="*/ 33 h 157"/>
                <a:gd name="T78" fmla="*/ 7 w 8"/>
                <a:gd name="T79" fmla="*/ 29 h 157"/>
                <a:gd name="T80" fmla="*/ 0 w 8"/>
                <a:gd name="T81" fmla="*/ 20 h 157"/>
                <a:gd name="T82" fmla="*/ 7 w 8"/>
                <a:gd name="T83" fmla="*/ 23 h 157"/>
                <a:gd name="T84" fmla="*/ 7 w 8"/>
                <a:gd name="T85" fmla="*/ 10 h 157"/>
                <a:gd name="T86" fmla="*/ 0 w 8"/>
                <a:gd name="T87" fmla="*/ 14 h 157"/>
                <a:gd name="T88" fmla="*/ 7 w 8"/>
                <a:gd name="T89" fmla="*/ 10 h 157"/>
                <a:gd name="T90" fmla="*/ 2 w 8"/>
                <a:gd name="T91" fmla="*/ 1 h 157"/>
                <a:gd name="T92" fmla="*/ 0 w 8"/>
                <a:gd name="T93" fmla="*/ 3 h 157"/>
                <a:gd name="T94" fmla="*/ 7 w 8"/>
                <a:gd name="T95" fmla="*/ 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 h="157">
                  <a:moveTo>
                    <a:pt x="8" y="157"/>
                  </a:moveTo>
                  <a:cubicBezTo>
                    <a:pt x="8" y="157"/>
                    <a:pt x="8" y="157"/>
                    <a:pt x="8" y="157"/>
                  </a:cubicBezTo>
                  <a:lnTo>
                    <a:pt x="8" y="157"/>
                  </a:lnTo>
                  <a:lnTo>
                    <a:pt x="8" y="157"/>
                  </a:lnTo>
                  <a:close/>
                  <a:moveTo>
                    <a:pt x="8" y="138"/>
                  </a:moveTo>
                  <a:cubicBezTo>
                    <a:pt x="7" y="139"/>
                    <a:pt x="7" y="139"/>
                    <a:pt x="7" y="140"/>
                  </a:cubicBezTo>
                  <a:lnTo>
                    <a:pt x="7" y="140"/>
                  </a:lnTo>
                  <a:cubicBezTo>
                    <a:pt x="7" y="140"/>
                    <a:pt x="8" y="139"/>
                    <a:pt x="8" y="139"/>
                  </a:cubicBezTo>
                  <a:lnTo>
                    <a:pt x="8" y="138"/>
                  </a:lnTo>
                  <a:close/>
                  <a:moveTo>
                    <a:pt x="5" y="137"/>
                  </a:moveTo>
                  <a:lnTo>
                    <a:pt x="4" y="137"/>
                  </a:lnTo>
                  <a:cubicBezTo>
                    <a:pt x="3" y="138"/>
                    <a:pt x="2" y="139"/>
                    <a:pt x="1" y="140"/>
                  </a:cubicBezTo>
                  <a:lnTo>
                    <a:pt x="1" y="140"/>
                  </a:lnTo>
                  <a:lnTo>
                    <a:pt x="3" y="139"/>
                  </a:lnTo>
                  <a:lnTo>
                    <a:pt x="4" y="140"/>
                  </a:lnTo>
                  <a:lnTo>
                    <a:pt x="4" y="140"/>
                  </a:lnTo>
                  <a:cubicBezTo>
                    <a:pt x="4" y="140"/>
                    <a:pt x="3" y="139"/>
                    <a:pt x="3" y="139"/>
                  </a:cubicBezTo>
                  <a:lnTo>
                    <a:pt x="3" y="139"/>
                  </a:lnTo>
                  <a:cubicBezTo>
                    <a:pt x="4" y="138"/>
                    <a:pt x="5" y="138"/>
                    <a:pt x="5" y="137"/>
                  </a:cubicBezTo>
                  <a:close/>
                  <a:moveTo>
                    <a:pt x="5" y="127"/>
                  </a:moveTo>
                  <a:lnTo>
                    <a:pt x="3" y="127"/>
                  </a:lnTo>
                  <a:cubicBezTo>
                    <a:pt x="3" y="128"/>
                    <a:pt x="4" y="129"/>
                    <a:pt x="4" y="130"/>
                  </a:cubicBezTo>
                  <a:lnTo>
                    <a:pt x="5" y="130"/>
                  </a:lnTo>
                  <a:cubicBezTo>
                    <a:pt x="5" y="129"/>
                    <a:pt x="5" y="128"/>
                    <a:pt x="5" y="127"/>
                  </a:cubicBezTo>
                  <a:close/>
                  <a:moveTo>
                    <a:pt x="8" y="127"/>
                  </a:moveTo>
                  <a:lnTo>
                    <a:pt x="6" y="127"/>
                  </a:lnTo>
                  <a:lnTo>
                    <a:pt x="7" y="128"/>
                  </a:lnTo>
                  <a:cubicBezTo>
                    <a:pt x="7" y="129"/>
                    <a:pt x="7" y="129"/>
                    <a:pt x="7" y="130"/>
                  </a:cubicBezTo>
                  <a:lnTo>
                    <a:pt x="8" y="130"/>
                  </a:lnTo>
                  <a:lnTo>
                    <a:pt x="8" y="127"/>
                  </a:lnTo>
                  <a:close/>
                  <a:moveTo>
                    <a:pt x="8" y="117"/>
                  </a:moveTo>
                  <a:lnTo>
                    <a:pt x="1" y="118"/>
                  </a:lnTo>
                  <a:lnTo>
                    <a:pt x="1" y="121"/>
                  </a:lnTo>
                  <a:lnTo>
                    <a:pt x="8" y="120"/>
                  </a:lnTo>
                  <a:lnTo>
                    <a:pt x="8" y="117"/>
                  </a:lnTo>
                  <a:close/>
                  <a:moveTo>
                    <a:pt x="8" y="107"/>
                  </a:moveTo>
                  <a:lnTo>
                    <a:pt x="1" y="108"/>
                  </a:lnTo>
                  <a:lnTo>
                    <a:pt x="1" y="111"/>
                  </a:lnTo>
                  <a:lnTo>
                    <a:pt x="8" y="110"/>
                  </a:lnTo>
                  <a:lnTo>
                    <a:pt x="8" y="107"/>
                  </a:lnTo>
                  <a:close/>
                  <a:moveTo>
                    <a:pt x="8" y="98"/>
                  </a:moveTo>
                  <a:lnTo>
                    <a:pt x="1" y="98"/>
                  </a:lnTo>
                  <a:lnTo>
                    <a:pt x="1" y="101"/>
                  </a:lnTo>
                  <a:lnTo>
                    <a:pt x="8" y="101"/>
                  </a:lnTo>
                  <a:lnTo>
                    <a:pt x="8" y="98"/>
                  </a:lnTo>
                  <a:close/>
                  <a:moveTo>
                    <a:pt x="7" y="88"/>
                  </a:moveTo>
                  <a:lnTo>
                    <a:pt x="1" y="88"/>
                  </a:lnTo>
                  <a:lnTo>
                    <a:pt x="1" y="92"/>
                  </a:lnTo>
                  <a:lnTo>
                    <a:pt x="7" y="91"/>
                  </a:lnTo>
                  <a:lnTo>
                    <a:pt x="7" y="88"/>
                  </a:lnTo>
                  <a:close/>
                  <a:moveTo>
                    <a:pt x="7" y="78"/>
                  </a:moveTo>
                  <a:lnTo>
                    <a:pt x="1" y="79"/>
                  </a:lnTo>
                  <a:lnTo>
                    <a:pt x="1" y="82"/>
                  </a:lnTo>
                  <a:lnTo>
                    <a:pt x="7" y="81"/>
                  </a:lnTo>
                  <a:lnTo>
                    <a:pt x="7" y="78"/>
                  </a:lnTo>
                  <a:close/>
                  <a:moveTo>
                    <a:pt x="7" y="68"/>
                  </a:moveTo>
                  <a:lnTo>
                    <a:pt x="1" y="69"/>
                  </a:lnTo>
                  <a:lnTo>
                    <a:pt x="1" y="72"/>
                  </a:lnTo>
                  <a:lnTo>
                    <a:pt x="7" y="71"/>
                  </a:lnTo>
                  <a:lnTo>
                    <a:pt x="7" y="68"/>
                  </a:lnTo>
                  <a:close/>
                  <a:moveTo>
                    <a:pt x="7" y="59"/>
                  </a:moveTo>
                  <a:lnTo>
                    <a:pt x="1" y="59"/>
                  </a:lnTo>
                  <a:lnTo>
                    <a:pt x="1" y="62"/>
                  </a:lnTo>
                  <a:lnTo>
                    <a:pt x="7" y="62"/>
                  </a:lnTo>
                  <a:lnTo>
                    <a:pt x="7" y="59"/>
                  </a:lnTo>
                  <a:close/>
                  <a:moveTo>
                    <a:pt x="7" y="49"/>
                  </a:moveTo>
                  <a:lnTo>
                    <a:pt x="1" y="49"/>
                  </a:lnTo>
                  <a:lnTo>
                    <a:pt x="1" y="53"/>
                  </a:lnTo>
                  <a:lnTo>
                    <a:pt x="7" y="52"/>
                  </a:lnTo>
                  <a:lnTo>
                    <a:pt x="7" y="49"/>
                  </a:lnTo>
                  <a:close/>
                  <a:moveTo>
                    <a:pt x="7" y="39"/>
                  </a:moveTo>
                  <a:lnTo>
                    <a:pt x="1" y="40"/>
                  </a:lnTo>
                  <a:lnTo>
                    <a:pt x="1" y="43"/>
                  </a:lnTo>
                  <a:lnTo>
                    <a:pt x="7" y="42"/>
                  </a:lnTo>
                  <a:lnTo>
                    <a:pt x="7" y="39"/>
                  </a:lnTo>
                  <a:close/>
                  <a:moveTo>
                    <a:pt x="7" y="29"/>
                  </a:moveTo>
                  <a:lnTo>
                    <a:pt x="0" y="30"/>
                  </a:lnTo>
                  <a:lnTo>
                    <a:pt x="0" y="33"/>
                  </a:lnTo>
                  <a:lnTo>
                    <a:pt x="7" y="32"/>
                  </a:lnTo>
                  <a:lnTo>
                    <a:pt x="7" y="29"/>
                  </a:lnTo>
                  <a:close/>
                  <a:moveTo>
                    <a:pt x="7" y="20"/>
                  </a:moveTo>
                  <a:lnTo>
                    <a:pt x="0" y="20"/>
                  </a:lnTo>
                  <a:lnTo>
                    <a:pt x="0" y="23"/>
                  </a:lnTo>
                  <a:lnTo>
                    <a:pt x="7" y="23"/>
                  </a:lnTo>
                  <a:lnTo>
                    <a:pt x="7" y="20"/>
                  </a:lnTo>
                  <a:close/>
                  <a:moveTo>
                    <a:pt x="7" y="10"/>
                  </a:moveTo>
                  <a:lnTo>
                    <a:pt x="0" y="10"/>
                  </a:lnTo>
                  <a:lnTo>
                    <a:pt x="0" y="14"/>
                  </a:lnTo>
                  <a:lnTo>
                    <a:pt x="7" y="13"/>
                  </a:lnTo>
                  <a:lnTo>
                    <a:pt x="7" y="10"/>
                  </a:lnTo>
                  <a:close/>
                  <a:moveTo>
                    <a:pt x="7" y="0"/>
                  </a:moveTo>
                  <a:lnTo>
                    <a:pt x="2" y="1"/>
                  </a:lnTo>
                  <a:cubicBezTo>
                    <a:pt x="2" y="1"/>
                    <a:pt x="1" y="2"/>
                    <a:pt x="1" y="2"/>
                  </a:cubicBezTo>
                  <a:cubicBezTo>
                    <a:pt x="1" y="2"/>
                    <a:pt x="0" y="3"/>
                    <a:pt x="0" y="3"/>
                  </a:cubicBezTo>
                  <a:lnTo>
                    <a:pt x="0" y="4"/>
                  </a:lnTo>
                  <a:lnTo>
                    <a:pt x="7" y="3"/>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1" name="Freeform 4090">
              <a:extLst>
                <a:ext uri="{FF2B5EF4-FFF2-40B4-BE49-F238E27FC236}">
                  <a16:creationId xmlns:a16="http://schemas.microsoft.com/office/drawing/2014/main" id="{0F74784E-5042-48F6-96FF-7ECF94EB89BC}"/>
                </a:ext>
              </a:extLst>
            </p:cNvPr>
            <p:cNvSpPr>
              <a:spLocks noEditPoints="1"/>
            </p:cNvSpPr>
            <p:nvPr/>
          </p:nvSpPr>
          <p:spPr bwMode="auto">
            <a:xfrm>
              <a:off x="7558088" y="6172572"/>
              <a:ext cx="6350" cy="150813"/>
            </a:xfrm>
            <a:custGeom>
              <a:avLst/>
              <a:gdLst>
                <a:gd name="T0" fmla="*/ 1 w 7"/>
                <a:gd name="T1" fmla="*/ 167 h 168"/>
                <a:gd name="T2" fmla="*/ 7 w 7"/>
                <a:gd name="T3" fmla="*/ 167 h 168"/>
                <a:gd name="T4" fmla="*/ 7 w 7"/>
                <a:gd name="T5" fmla="*/ 157 h 168"/>
                <a:gd name="T6" fmla="*/ 1 w 7"/>
                <a:gd name="T7" fmla="*/ 160 h 168"/>
                <a:gd name="T8" fmla="*/ 7 w 7"/>
                <a:gd name="T9" fmla="*/ 157 h 168"/>
                <a:gd name="T10" fmla="*/ 1 w 7"/>
                <a:gd name="T11" fmla="*/ 148 h 168"/>
                <a:gd name="T12" fmla="*/ 7 w 7"/>
                <a:gd name="T13" fmla="*/ 151 h 168"/>
                <a:gd name="T14" fmla="*/ 7 w 7"/>
                <a:gd name="T15" fmla="*/ 137 h 168"/>
                <a:gd name="T16" fmla="*/ 1 w 7"/>
                <a:gd name="T17" fmla="*/ 141 h 168"/>
                <a:gd name="T18" fmla="*/ 7 w 7"/>
                <a:gd name="T19" fmla="*/ 137 h 168"/>
                <a:gd name="T20" fmla="*/ 0 w 7"/>
                <a:gd name="T21" fmla="*/ 127 h 168"/>
                <a:gd name="T22" fmla="*/ 7 w 7"/>
                <a:gd name="T23" fmla="*/ 130 h 168"/>
                <a:gd name="T24" fmla="*/ 7 w 7"/>
                <a:gd name="T25" fmla="*/ 117 h 168"/>
                <a:gd name="T26" fmla="*/ 0 w 7"/>
                <a:gd name="T27" fmla="*/ 121 h 168"/>
                <a:gd name="T28" fmla="*/ 7 w 7"/>
                <a:gd name="T29" fmla="*/ 117 h 168"/>
                <a:gd name="T30" fmla="*/ 0 w 7"/>
                <a:gd name="T31" fmla="*/ 108 h 168"/>
                <a:gd name="T32" fmla="*/ 7 w 7"/>
                <a:gd name="T33" fmla="*/ 110 h 168"/>
                <a:gd name="T34" fmla="*/ 7 w 7"/>
                <a:gd name="T35" fmla="*/ 97 h 168"/>
                <a:gd name="T36" fmla="*/ 0 w 7"/>
                <a:gd name="T37" fmla="*/ 101 h 168"/>
                <a:gd name="T38" fmla="*/ 7 w 7"/>
                <a:gd name="T39" fmla="*/ 97 h 168"/>
                <a:gd name="T40" fmla="*/ 0 w 7"/>
                <a:gd name="T41" fmla="*/ 88 h 168"/>
                <a:gd name="T42" fmla="*/ 7 w 7"/>
                <a:gd name="T43" fmla="*/ 91 h 168"/>
                <a:gd name="T44" fmla="*/ 7 w 7"/>
                <a:gd name="T45" fmla="*/ 78 h 168"/>
                <a:gd name="T46" fmla="*/ 0 w 7"/>
                <a:gd name="T47" fmla="*/ 82 h 168"/>
                <a:gd name="T48" fmla="*/ 7 w 7"/>
                <a:gd name="T49" fmla="*/ 78 h 168"/>
                <a:gd name="T50" fmla="*/ 0 w 7"/>
                <a:gd name="T51" fmla="*/ 69 h 168"/>
                <a:gd name="T52" fmla="*/ 7 w 7"/>
                <a:gd name="T53" fmla="*/ 71 h 168"/>
                <a:gd name="T54" fmla="*/ 7 w 7"/>
                <a:gd name="T55" fmla="*/ 58 h 168"/>
                <a:gd name="T56" fmla="*/ 0 w 7"/>
                <a:gd name="T57" fmla="*/ 62 h 168"/>
                <a:gd name="T58" fmla="*/ 7 w 7"/>
                <a:gd name="T59" fmla="*/ 58 h 168"/>
                <a:gd name="T60" fmla="*/ 0 w 7"/>
                <a:gd name="T61" fmla="*/ 49 h 168"/>
                <a:gd name="T62" fmla="*/ 6 w 7"/>
                <a:gd name="T63" fmla="*/ 52 h 168"/>
                <a:gd name="T64" fmla="*/ 6 w 7"/>
                <a:gd name="T65" fmla="*/ 39 h 168"/>
                <a:gd name="T66" fmla="*/ 0 w 7"/>
                <a:gd name="T67" fmla="*/ 43 h 168"/>
                <a:gd name="T68" fmla="*/ 6 w 7"/>
                <a:gd name="T69" fmla="*/ 39 h 168"/>
                <a:gd name="T70" fmla="*/ 0 w 7"/>
                <a:gd name="T71" fmla="*/ 30 h 168"/>
                <a:gd name="T72" fmla="*/ 6 w 7"/>
                <a:gd name="T73" fmla="*/ 32 h 168"/>
                <a:gd name="T74" fmla="*/ 6 w 7"/>
                <a:gd name="T75" fmla="*/ 19 h 168"/>
                <a:gd name="T76" fmla="*/ 0 w 7"/>
                <a:gd name="T77" fmla="*/ 23 h 168"/>
                <a:gd name="T78" fmla="*/ 6 w 7"/>
                <a:gd name="T79" fmla="*/ 19 h 168"/>
                <a:gd name="T80" fmla="*/ 0 w 7"/>
                <a:gd name="T81" fmla="*/ 10 h 168"/>
                <a:gd name="T82" fmla="*/ 6 w 7"/>
                <a:gd name="T83" fmla="*/ 13 h 168"/>
                <a:gd name="T84" fmla="*/ 6 w 7"/>
                <a:gd name="T85" fmla="*/ 0 h 168"/>
                <a:gd name="T86" fmla="*/ 0 w 7"/>
                <a:gd name="T87" fmla="*/ 4 h 168"/>
                <a:gd name="T88" fmla="*/ 6 w 7"/>
                <a:gd name="T8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 h="168">
                  <a:moveTo>
                    <a:pt x="7" y="166"/>
                  </a:moveTo>
                  <a:lnTo>
                    <a:pt x="1" y="167"/>
                  </a:lnTo>
                  <a:lnTo>
                    <a:pt x="1" y="168"/>
                  </a:lnTo>
                  <a:lnTo>
                    <a:pt x="7" y="167"/>
                  </a:lnTo>
                  <a:lnTo>
                    <a:pt x="7" y="166"/>
                  </a:lnTo>
                  <a:close/>
                  <a:moveTo>
                    <a:pt x="7" y="157"/>
                  </a:moveTo>
                  <a:lnTo>
                    <a:pt x="1" y="158"/>
                  </a:lnTo>
                  <a:lnTo>
                    <a:pt x="1" y="160"/>
                  </a:lnTo>
                  <a:lnTo>
                    <a:pt x="7" y="160"/>
                  </a:lnTo>
                  <a:lnTo>
                    <a:pt x="7" y="157"/>
                  </a:lnTo>
                  <a:close/>
                  <a:moveTo>
                    <a:pt x="7" y="147"/>
                  </a:moveTo>
                  <a:lnTo>
                    <a:pt x="1" y="148"/>
                  </a:lnTo>
                  <a:lnTo>
                    <a:pt x="1" y="151"/>
                  </a:lnTo>
                  <a:lnTo>
                    <a:pt x="7" y="151"/>
                  </a:lnTo>
                  <a:lnTo>
                    <a:pt x="7" y="147"/>
                  </a:lnTo>
                  <a:close/>
                  <a:moveTo>
                    <a:pt x="7" y="137"/>
                  </a:moveTo>
                  <a:lnTo>
                    <a:pt x="1" y="138"/>
                  </a:lnTo>
                  <a:lnTo>
                    <a:pt x="1" y="141"/>
                  </a:lnTo>
                  <a:lnTo>
                    <a:pt x="7" y="141"/>
                  </a:lnTo>
                  <a:lnTo>
                    <a:pt x="7" y="137"/>
                  </a:lnTo>
                  <a:close/>
                  <a:moveTo>
                    <a:pt x="7" y="127"/>
                  </a:moveTo>
                  <a:lnTo>
                    <a:pt x="0" y="127"/>
                  </a:lnTo>
                  <a:lnTo>
                    <a:pt x="0" y="131"/>
                  </a:lnTo>
                  <a:lnTo>
                    <a:pt x="7" y="130"/>
                  </a:lnTo>
                  <a:lnTo>
                    <a:pt x="7" y="127"/>
                  </a:lnTo>
                  <a:close/>
                  <a:moveTo>
                    <a:pt x="7" y="117"/>
                  </a:moveTo>
                  <a:lnTo>
                    <a:pt x="0" y="118"/>
                  </a:lnTo>
                  <a:lnTo>
                    <a:pt x="0" y="121"/>
                  </a:lnTo>
                  <a:lnTo>
                    <a:pt x="7" y="120"/>
                  </a:lnTo>
                  <a:lnTo>
                    <a:pt x="7" y="117"/>
                  </a:lnTo>
                  <a:close/>
                  <a:moveTo>
                    <a:pt x="7" y="107"/>
                  </a:moveTo>
                  <a:lnTo>
                    <a:pt x="0" y="108"/>
                  </a:lnTo>
                  <a:lnTo>
                    <a:pt x="0" y="111"/>
                  </a:lnTo>
                  <a:lnTo>
                    <a:pt x="7" y="110"/>
                  </a:lnTo>
                  <a:lnTo>
                    <a:pt x="7" y="107"/>
                  </a:lnTo>
                  <a:close/>
                  <a:moveTo>
                    <a:pt x="7" y="97"/>
                  </a:moveTo>
                  <a:lnTo>
                    <a:pt x="0" y="98"/>
                  </a:lnTo>
                  <a:lnTo>
                    <a:pt x="0" y="101"/>
                  </a:lnTo>
                  <a:lnTo>
                    <a:pt x="7" y="101"/>
                  </a:lnTo>
                  <a:lnTo>
                    <a:pt x="7" y="97"/>
                  </a:lnTo>
                  <a:close/>
                  <a:moveTo>
                    <a:pt x="7" y="88"/>
                  </a:moveTo>
                  <a:lnTo>
                    <a:pt x="0" y="88"/>
                  </a:lnTo>
                  <a:lnTo>
                    <a:pt x="0" y="91"/>
                  </a:lnTo>
                  <a:lnTo>
                    <a:pt x="7" y="91"/>
                  </a:lnTo>
                  <a:lnTo>
                    <a:pt x="7" y="88"/>
                  </a:lnTo>
                  <a:close/>
                  <a:moveTo>
                    <a:pt x="7" y="78"/>
                  </a:moveTo>
                  <a:lnTo>
                    <a:pt x="0" y="79"/>
                  </a:lnTo>
                  <a:lnTo>
                    <a:pt x="0" y="82"/>
                  </a:lnTo>
                  <a:lnTo>
                    <a:pt x="7" y="81"/>
                  </a:lnTo>
                  <a:lnTo>
                    <a:pt x="7" y="78"/>
                  </a:lnTo>
                  <a:close/>
                  <a:moveTo>
                    <a:pt x="7" y="68"/>
                  </a:moveTo>
                  <a:lnTo>
                    <a:pt x="0" y="69"/>
                  </a:lnTo>
                  <a:lnTo>
                    <a:pt x="0" y="72"/>
                  </a:lnTo>
                  <a:lnTo>
                    <a:pt x="7" y="71"/>
                  </a:lnTo>
                  <a:lnTo>
                    <a:pt x="7" y="68"/>
                  </a:lnTo>
                  <a:close/>
                  <a:moveTo>
                    <a:pt x="7" y="58"/>
                  </a:moveTo>
                  <a:lnTo>
                    <a:pt x="0" y="59"/>
                  </a:lnTo>
                  <a:lnTo>
                    <a:pt x="0" y="62"/>
                  </a:lnTo>
                  <a:lnTo>
                    <a:pt x="7" y="61"/>
                  </a:lnTo>
                  <a:lnTo>
                    <a:pt x="7" y="58"/>
                  </a:lnTo>
                  <a:close/>
                  <a:moveTo>
                    <a:pt x="6" y="49"/>
                  </a:moveTo>
                  <a:lnTo>
                    <a:pt x="0" y="49"/>
                  </a:lnTo>
                  <a:lnTo>
                    <a:pt x="0" y="52"/>
                  </a:lnTo>
                  <a:lnTo>
                    <a:pt x="6" y="52"/>
                  </a:lnTo>
                  <a:lnTo>
                    <a:pt x="6" y="49"/>
                  </a:lnTo>
                  <a:close/>
                  <a:moveTo>
                    <a:pt x="6" y="39"/>
                  </a:moveTo>
                  <a:lnTo>
                    <a:pt x="0" y="39"/>
                  </a:lnTo>
                  <a:lnTo>
                    <a:pt x="0" y="43"/>
                  </a:lnTo>
                  <a:lnTo>
                    <a:pt x="6" y="42"/>
                  </a:lnTo>
                  <a:lnTo>
                    <a:pt x="6" y="39"/>
                  </a:lnTo>
                  <a:close/>
                  <a:moveTo>
                    <a:pt x="6" y="29"/>
                  </a:moveTo>
                  <a:lnTo>
                    <a:pt x="0" y="30"/>
                  </a:lnTo>
                  <a:lnTo>
                    <a:pt x="0" y="33"/>
                  </a:lnTo>
                  <a:lnTo>
                    <a:pt x="6" y="32"/>
                  </a:lnTo>
                  <a:lnTo>
                    <a:pt x="6" y="29"/>
                  </a:lnTo>
                  <a:close/>
                  <a:moveTo>
                    <a:pt x="6" y="19"/>
                  </a:moveTo>
                  <a:lnTo>
                    <a:pt x="0" y="20"/>
                  </a:lnTo>
                  <a:lnTo>
                    <a:pt x="0" y="23"/>
                  </a:lnTo>
                  <a:lnTo>
                    <a:pt x="6" y="22"/>
                  </a:lnTo>
                  <a:lnTo>
                    <a:pt x="6" y="19"/>
                  </a:lnTo>
                  <a:close/>
                  <a:moveTo>
                    <a:pt x="6" y="9"/>
                  </a:moveTo>
                  <a:lnTo>
                    <a:pt x="0" y="10"/>
                  </a:lnTo>
                  <a:lnTo>
                    <a:pt x="0" y="13"/>
                  </a:lnTo>
                  <a:lnTo>
                    <a:pt x="6" y="13"/>
                  </a:lnTo>
                  <a:lnTo>
                    <a:pt x="6" y="9"/>
                  </a:lnTo>
                  <a:close/>
                  <a:moveTo>
                    <a:pt x="6" y="0"/>
                  </a:moveTo>
                  <a:lnTo>
                    <a:pt x="0" y="0"/>
                  </a:lnTo>
                  <a:lnTo>
                    <a:pt x="0" y="4"/>
                  </a:lnTo>
                  <a:lnTo>
                    <a:pt x="6" y="3"/>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2" name="Freeform 4091">
              <a:extLst>
                <a:ext uri="{FF2B5EF4-FFF2-40B4-BE49-F238E27FC236}">
                  <a16:creationId xmlns:a16="http://schemas.microsoft.com/office/drawing/2014/main" id="{4B1EF0FA-B1F4-4C00-8253-5A676D4DA4C4}"/>
                </a:ext>
              </a:extLst>
            </p:cNvPr>
            <p:cNvSpPr>
              <a:spLocks/>
            </p:cNvSpPr>
            <p:nvPr/>
          </p:nvSpPr>
          <p:spPr bwMode="auto">
            <a:xfrm>
              <a:off x="7524750" y="6166222"/>
              <a:ext cx="53975" cy="9525"/>
            </a:xfrm>
            <a:custGeom>
              <a:avLst/>
              <a:gdLst>
                <a:gd name="T0" fmla="*/ 48 w 60"/>
                <a:gd name="T1" fmla="*/ 0 h 11"/>
                <a:gd name="T2" fmla="*/ 45 w 60"/>
                <a:gd name="T3" fmla="*/ 0 h 11"/>
                <a:gd name="T4" fmla="*/ 44 w 60"/>
                <a:gd name="T5" fmla="*/ 0 h 11"/>
                <a:gd name="T6" fmla="*/ 35 w 60"/>
                <a:gd name="T7" fmla="*/ 3 h 11"/>
                <a:gd name="T8" fmla="*/ 32 w 60"/>
                <a:gd name="T9" fmla="*/ 5 h 11"/>
                <a:gd name="T10" fmla="*/ 29 w 60"/>
                <a:gd name="T11" fmla="*/ 7 h 11"/>
                <a:gd name="T12" fmla="*/ 21 w 60"/>
                <a:gd name="T13" fmla="*/ 4 h 11"/>
                <a:gd name="T14" fmla="*/ 18 w 60"/>
                <a:gd name="T15" fmla="*/ 5 h 11"/>
                <a:gd name="T16" fmla="*/ 0 w 60"/>
                <a:gd name="T17" fmla="*/ 9 h 11"/>
                <a:gd name="T18" fmla="*/ 2 w 60"/>
                <a:gd name="T19" fmla="*/ 10 h 11"/>
                <a:gd name="T20" fmla="*/ 11 w 60"/>
                <a:gd name="T21" fmla="*/ 8 h 11"/>
                <a:gd name="T22" fmla="*/ 3 w 60"/>
                <a:gd name="T23" fmla="*/ 11 h 11"/>
                <a:gd name="T24" fmla="*/ 37 w 60"/>
                <a:gd name="T25" fmla="*/ 7 h 11"/>
                <a:gd name="T26" fmla="*/ 43 w 60"/>
                <a:gd name="T27" fmla="*/ 7 h 11"/>
                <a:gd name="T28" fmla="*/ 55 w 60"/>
                <a:gd name="T29" fmla="*/ 5 h 11"/>
                <a:gd name="T30" fmla="*/ 55 w 60"/>
                <a:gd name="T31" fmla="*/ 5 h 11"/>
                <a:gd name="T32" fmla="*/ 55 w 60"/>
                <a:gd name="T33" fmla="*/ 5 h 11"/>
                <a:gd name="T34" fmla="*/ 56 w 60"/>
                <a:gd name="T35" fmla="*/ 5 h 11"/>
                <a:gd name="T36" fmla="*/ 54 w 60"/>
                <a:gd name="T37" fmla="*/ 5 h 11"/>
                <a:gd name="T38" fmla="*/ 54 w 60"/>
                <a:gd name="T39" fmla="*/ 5 h 11"/>
                <a:gd name="T40" fmla="*/ 56 w 60"/>
                <a:gd name="T41" fmla="*/ 5 h 11"/>
                <a:gd name="T42" fmla="*/ 59 w 60"/>
                <a:gd name="T43" fmla="*/ 5 h 11"/>
                <a:gd name="T44" fmla="*/ 60 w 60"/>
                <a:gd name="T45" fmla="*/ 5 h 11"/>
                <a:gd name="T46" fmla="*/ 53 w 60"/>
                <a:gd name="T47" fmla="*/ 2 h 11"/>
                <a:gd name="T48" fmla="*/ 51 w 60"/>
                <a:gd name="T49" fmla="*/ 2 h 11"/>
                <a:gd name="T50" fmla="*/ 46 w 60"/>
                <a:gd name="T51" fmla="*/ 3 h 11"/>
                <a:gd name="T52" fmla="*/ 53 w 60"/>
                <a:gd name="T53" fmla="*/ 1 h 11"/>
                <a:gd name="T54" fmla="*/ 49 w 60"/>
                <a:gd name="T55" fmla="*/ 0 h 11"/>
                <a:gd name="T56" fmla="*/ 48 w 60"/>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1">
                  <a:moveTo>
                    <a:pt x="48" y="0"/>
                  </a:moveTo>
                  <a:cubicBezTo>
                    <a:pt x="47" y="0"/>
                    <a:pt x="46" y="0"/>
                    <a:pt x="45" y="0"/>
                  </a:cubicBezTo>
                  <a:cubicBezTo>
                    <a:pt x="45" y="0"/>
                    <a:pt x="44" y="0"/>
                    <a:pt x="44" y="0"/>
                  </a:cubicBezTo>
                  <a:cubicBezTo>
                    <a:pt x="41" y="0"/>
                    <a:pt x="38" y="1"/>
                    <a:pt x="35" y="3"/>
                  </a:cubicBezTo>
                  <a:cubicBezTo>
                    <a:pt x="34" y="3"/>
                    <a:pt x="33" y="4"/>
                    <a:pt x="32" y="5"/>
                  </a:cubicBezTo>
                  <a:cubicBezTo>
                    <a:pt x="31" y="6"/>
                    <a:pt x="30" y="6"/>
                    <a:pt x="29" y="7"/>
                  </a:cubicBezTo>
                  <a:cubicBezTo>
                    <a:pt x="26" y="5"/>
                    <a:pt x="24" y="4"/>
                    <a:pt x="21" y="4"/>
                  </a:cubicBezTo>
                  <a:cubicBezTo>
                    <a:pt x="20" y="4"/>
                    <a:pt x="19" y="4"/>
                    <a:pt x="18" y="5"/>
                  </a:cubicBezTo>
                  <a:cubicBezTo>
                    <a:pt x="12" y="5"/>
                    <a:pt x="6" y="9"/>
                    <a:pt x="0" y="9"/>
                  </a:cubicBezTo>
                  <a:cubicBezTo>
                    <a:pt x="1" y="10"/>
                    <a:pt x="1" y="10"/>
                    <a:pt x="2" y="10"/>
                  </a:cubicBezTo>
                  <a:cubicBezTo>
                    <a:pt x="5" y="10"/>
                    <a:pt x="9" y="8"/>
                    <a:pt x="11" y="8"/>
                  </a:cubicBezTo>
                  <a:cubicBezTo>
                    <a:pt x="8" y="9"/>
                    <a:pt x="6" y="10"/>
                    <a:pt x="3" y="11"/>
                  </a:cubicBezTo>
                  <a:lnTo>
                    <a:pt x="37" y="7"/>
                  </a:lnTo>
                  <a:lnTo>
                    <a:pt x="43" y="7"/>
                  </a:lnTo>
                  <a:lnTo>
                    <a:pt x="55" y="5"/>
                  </a:lnTo>
                  <a:cubicBezTo>
                    <a:pt x="55" y="5"/>
                    <a:pt x="55" y="5"/>
                    <a:pt x="55" y="5"/>
                  </a:cubicBezTo>
                  <a:lnTo>
                    <a:pt x="55" y="5"/>
                  </a:lnTo>
                  <a:lnTo>
                    <a:pt x="56" y="5"/>
                  </a:lnTo>
                  <a:cubicBezTo>
                    <a:pt x="55" y="5"/>
                    <a:pt x="55" y="5"/>
                    <a:pt x="54" y="5"/>
                  </a:cubicBezTo>
                  <a:lnTo>
                    <a:pt x="54" y="5"/>
                  </a:lnTo>
                  <a:cubicBezTo>
                    <a:pt x="54" y="5"/>
                    <a:pt x="55" y="5"/>
                    <a:pt x="56" y="5"/>
                  </a:cubicBezTo>
                  <a:cubicBezTo>
                    <a:pt x="57" y="5"/>
                    <a:pt x="58" y="5"/>
                    <a:pt x="59" y="5"/>
                  </a:cubicBezTo>
                  <a:lnTo>
                    <a:pt x="60" y="5"/>
                  </a:lnTo>
                  <a:cubicBezTo>
                    <a:pt x="58" y="3"/>
                    <a:pt x="55" y="3"/>
                    <a:pt x="53" y="2"/>
                  </a:cubicBezTo>
                  <a:cubicBezTo>
                    <a:pt x="53" y="2"/>
                    <a:pt x="52" y="2"/>
                    <a:pt x="51" y="2"/>
                  </a:cubicBezTo>
                  <a:cubicBezTo>
                    <a:pt x="49" y="2"/>
                    <a:pt x="48" y="2"/>
                    <a:pt x="46" y="3"/>
                  </a:cubicBezTo>
                  <a:cubicBezTo>
                    <a:pt x="47" y="2"/>
                    <a:pt x="49" y="1"/>
                    <a:pt x="53" y="1"/>
                  </a:cubicBezTo>
                  <a:cubicBezTo>
                    <a:pt x="52" y="0"/>
                    <a:pt x="50" y="0"/>
                    <a:pt x="49" y="0"/>
                  </a:cubicBezTo>
                  <a:cubicBezTo>
                    <a:pt x="48" y="0"/>
                    <a:pt x="48" y="0"/>
                    <a:pt x="4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3" name="Freeform 4092">
              <a:extLst>
                <a:ext uri="{FF2B5EF4-FFF2-40B4-BE49-F238E27FC236}">
                  <a16:creationId xmlns:a16="http://schemas.microsoft.com/office/drawing/2014/main" id="{1E9BF955-2132-45D2-879B-C2A16595C006}"/>
                </a:ext>
              </a:extLst>
            </p:cNvPr>
            <p:cNvSpPr>
              <a:spLocks/>
            </p:cNvSpPr>
            <p:nvPr/>
          </p:nvSpPr>
          <p:spPr bwMode="auto">
            <a:xfrm>
              <a:off x="7512050" y="6174160"/>
              <a:ext cx="74613" cy="12700"/>
            </a:xfrm>
            <a:custGeom>
              <a:avLst/>
              <a:gdLst>
                <a:gd name="T0" fmla="*/ 74 w 83"/>
                <a:gd name="T1" fmla="*/ 0 h 15"/>
                <a:gd name="T2" fmla="*/ 73 w 83"/>
                <a:gd name="T3" fmla="*/ 0 h 15"/>
                <a:gd name="T4" fmla="*/ 78 w 83"/>
                <a:gd name="T5" fmla="*/ 4 h 15"/>
                <a:gd name="T6" fmla="*/ 75 w 83"/>
                <a:gd name="T7" fmla="*/ 3 h 15"/>
                <a:gd name="T8" fmla="*/ 70 w 83"/>
                <a:gd name="T9" fmla="*/ 1 h 15"/>
                <a:gd name="T10" fmla="*/ 57 w 83"/>
                <a:gd name="T11" fmla="*/ 2 h 15"/>
                <a:gd name="T12" fmla="*/ 51 w 83"/>
                <a:gd name="T13" fmla="*/ 3 h 15"/>
                <a:gd name="T14" fmla="*/ 8 w 83"/>
                <a:gd name="T15" fmla="*/ 7 h 15"/>
                <a:gd name="T16" fmla="*/ 4 w 83"/>
                <a:gd name="T17" fmla="*/ 11 h 15"/>
                <a:gd name="T18" fmla="*/ 0 w 83"/>
                <a:gd name="T19" fmla="*/ 15 h 15"/>
                <a:gd name="T20" fmla="*/ 5 w 83"/>
                <a:gd name="T21" fmla="*/ 14 h 15"/>
                <a:gd name="T22" fmla="*/ 51 w 83"/>
                <a:gd name="T23" fmla="*/ 9 h 15"/>
                <a:gd name="T24" fmla="*/ 57 w 83"/>
                <a:gd name="T25" fmla="*/ 8 h 15"/>
                <a:gd name="T26" fmla="*/ 83 w 83"/>
                <a:gd name="T27" fmla="*/ 6 h 15"/>
                <a:gd name="T28" fmla="*/ 78 w 83"/>
                <a:gd name="T29" fmla="*/ 4 h 15"/>
                <a:gd name="T30" fmla="*/ 74 w 83"/>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5">
                  <a:moveTo>
                    <a:pt x="74" y="0"/>
                  </a:moveTo>
                  <a:lnTo>
                    <a:pt x="73" y="0"/>
                  </a:lnTo>
                  <a:cubicBezTo>
                    <a:pt x="75" y="1"/>
                    <a:pt x="77" y="2"/>
                    <a:pt x="78" y="4"/>
                  </a:cubicBezTo>
                  <a:cubicBezTo>
                    <a:pt x="77" y="3"/>
                    <a:pt x="76" y="3"/>
                    <a:pt x="75" y="3"/>
                  </a:cubicBezTo>
                  <a:cubicBezTo>
                    <a:pt x="73" y="2"/>
                    <a:pt x="72" y="1"/>
                    <a:pt x="70" y="1"/>
                  </a:cubicBezTo>
                  <a:lnTo>
                    <a:pt x="57" y="2"/>
                  </a:lnTo>
                  <a:lnTo>
                    <a:pt x="51" y="3"/>
                  </a:lnTo>
                  <a:lnTo>
                    <a:pt x="8" y="7"/>
                  </a:lnTo>
                  <a:cubicBezTo>
                    <a:pt x="7" y="8"/>
                    <a:pt x="5" y="9"/>
                    <a:pt x="4" y="11"/>
                  </a:cubicBezTo>
                  <a:cubicBezTo>
                    <a:pt x="3" y="12"/>
                    <a:pt x="1" y="13"/>
                    <a:pt x="0" y="15"/>
                  </a:cubicBezTo>
                  <a:lnTo>
                    <a:pt x="5" y="14"/>
                  </a:lnTo>
                  <a:lnTo>
                    <a:pt x="51" y="9"/>
                  </a:lnTo>
                  <a:lnTo>
                    <a:pt x="57" y="8"/>
                  </a:lnTo>
                  <a:lnTo>
                    <a:pt x="83" y="6"/>
                  </a:lnTo>
                  <a:cubicBezTo>
                    <a:pt x="81" y="5"/>
                    <a:pt x="80" y="4"/>
                    <a:pt x="78" y="4"/>
                  </a:cubicBezTo>
                  <a:cubicBezTo>
                    <a:pt x="77" y="2"/>
                    <a:pt x="76" y="1"/>
                    <a:pt x="7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4" name="Freeform 4093">
              <a:extLst>
                <a:ext uri="{FF2B5EF4-FFF2-40B4-BE49-F238E27FC236}">
                  <a16:creationId xmlns:a16="http://schemas.microsoft.com/office/drawing/2014/main" id="{85A87951-5D39-4A65-9D56-913C64752527}"/>
                </a:ext>
              </a:extLst>
            </p:cNvPr>
            <p:cNvSpPr>
              <a:spLocks/>
            </p:cNvSpPr>
            <p:nvPr/>
          </p:nvSpPr>
          <p:spPr bwMode="auto">
            <a:xfrm>
              <a:off x="7504113" y="6182097"/>
              <a:ext cx="92075" cy="14288"/>
            </a:xfrm>
            <a:custGeom>
              <a:avLst/>
              <a:gdLst>
                <a:gd name="T0" fmla="*/ 95 w 101"/>
                <a:gd name="T1" fmla="*/ 0 h 16"/>
                <a:gd name="T2" fmla="*/ 66 w 101"/>
                <a:gd name="T3" fmla="*/ 3 h 16"/>
                <a:gd name="T4" fmla="*/ 60 w 101"/>
                <a:gd name="T5" fmla="*/ 3 h 16"/>
                <a:gd name="T6" fmla="*/ 14 w 101"/>
                <a:gd name="T7" fmla="*/ 8 h 16"/>
                <a:gd name="T8" fmla="*/ 7 w 101"/>
                <a:gd name="T9" fmla="*/ 9 h 16"/>
                <a:gd name="T10" fmla="*/ 7 w 101"/>
                <a:gd name="T11" fmla="*/ 9 h 16"/>
                <a:gd name="T12" fmla="*/ 0 w 101"/>
                <a:gd name="T13" fmla="*/ 16 h 16"/>
                <a:gd name="T14" fmla="*/ 0 w 101"/>
                <a:gd name="T15" fmla="*/ 16 h 16"/>
                <a:gd name="T16" fmla="*/ 4 w 101"/>
                <a:gd name="T17" fmla="*/ 16 h 16"/>
                <a:gd name="T18" fmla="*/ 6 w 101"/>
                <a:gd name="T19" fmla="*/ 15 h 16"/>
                <a:gd name="T20" fmla="*/ 6 w 101"/>
                <a:gd name="T21" fmla="*/ 16 h 16"/>
                <a:gd name="T22" fmla="*/ 7 w 101"/>
                <a:gd name="T23" fmla="*/ 15 h 16"/>
                <a:gd name="T24" fmla="*/ 14 w 101"/>
                <a:gd name="T25" fmla="*/ 15 h 16"/>
                <a:gd name="T26" fmla="*/ 60 w 101"/>
                <a:gd name="T27" fmla="*/ 10 h 16"/>
                <a:gd name="T28" fmla="*/ 66 w 101"/>
                <a:gd name="T29" fmla="*/ 9 h 16"/>
                <a:gd name="T30" fmla="*/ 101 w 101"/>
                <a:gd name="T31" fmla="*/ 6 h 16"/>
                <a:gd name="T32" fmla="*/ 98 w 101"/>
                <a:gd name="T33" fmla="*/ 4 h 16"/>
                <a:gd name="T34" fmla="*/ 95 w 101"/>
                <a:gd name="T3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16">
                  <a:moveTo>
                    <a:pt x="95" y="0"/>
                  </a:moveTo>
                  <a:lnTo>
                    <a:pt x="66" y="3"/>
                  </a:lnTo>
                  <a:lnTo>
                    <a:pt x="60" y="3"/>
                  </a:lnTo>
                  <a:lnTo>
                    <a:pt x="14" y="8"/>
                  </a:lnTo>
                  <a:lnTo>
                    <a:pt x="7" y="9"/>
                  </a:lnTo>
                  <a:lnTo>
                    <a:pt x="7" y="9"/>
                  </a:lnTo>
                  <a:cubicBezTo>
                    <a:pt x="5" y="12"/>
                    <a:pt x="3" y="15"/>
                    <a:pt x="0" y="16"/>
                  </a:cubicBezTo>
                  <a:cubicBezTo>
                    <a:pt x="0" y="16"/>
                    <a:pt x="0" y="16"/>
                    <a:pt x="0" y="16"/>
                  </a:cubicBezTo>
                  <a:lnTo>
                    <a:pt x="4" y="16"/>
                  </a:lnTo>
                  <a:cubicBezTo>
                    <a:pt x="5" y="16"/>
                    <a:pt x="5" y="15"/>
                    <a:pt x="6" y="15"/>
                  </a:cubicBezTo>
                  <a:cubicBezTo>
                    <a:pt x="6" y="15"/>
                    <a:pt x="6" y="16"/>
                    <a:pt x="6" y="16"/>
                  </a:cubicBezTo>
                  <a:lnTo>
                    <a:pt x="7" y="15"/>
                  </a:lnTo>
                  <a:lnTo>
                    <a:pt x="14" y="15"/>
                  </a:lnTo>
                  <a:lnTo>
                    <a:pt x="60" y="10"/>
                  </a:lnTo>
                  <a:lnTo>
                    <a:pt x="66" y="9"/>
                  </a:lnTo>
                  <a:lnTo>
                    <a:pt x="101" y="6"/>
                  </a:lnTo>
                  <a:cubicBezTo>
                    <a:pt x="100" y="5"/>
                    <a:pt x="99" y="5"/>
                    <a:pt x="98" y="4"/>
                  </a:cubicBezTo>
                  <a:cubicBezTo>
                    <a:pt x="98" y="3"/>
                    <a:pt x="97" y="1"/>
                    <a:pt x="95"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5" name="Freeform 4094">
              <a:extLst>
                <a:ext uri="{FF2B5EF4-FFF2-40B4-BE49-F238E27FC236}">
                  <a16:creationId xmlns:a16="http://schemas.microsoft.com/office/drawing/2014/main" id="{BB2545C7-ACA7-435D-9F2A-14FEBB53C2AC}"/>
                </a:ext>
              </a:extLst>
            </p:cNvPr>
            <p:cNvSpPr>
              <a:spLocks/>
            </p:cNvSpPr>
            <p:nvPr/>
          </p:nvSpPr>
          <p:spPr bwMode="auto">
            <a:xfrm>
              <a:off x="7504113" y="6188447"/>
              <a:ext cx="100013" cy="15875"/>
            </a:xfrm>
            <a:custGeom>
              <a:avLst/>
              <a:gdLst>
                <a:gd name="T0" fmla="*/ 106 w 111"/>
                <a:gd name="T1" fmla="*/ 0 h 18"/>
                <a:gd name="T2" fmla="*/ 67 w 111"/>
                <a:gd name="T3" fmla="*/ 4 h 18"/>
                <a:gd name="T4" fmla="*/ 61 w 111"/>
                <a:gd name="T5" fmla="*/ 5 h 18"/>
                <a:gd name="T6" fmla="*/ 15 w 111"/>
                <a:gd name="T7" fmla="*/ 10 h 18"/>
                <a:gd name="T8" fmla="*/ 8 w 111"/>
                <a:gd name="T9" fmla="*/ 11 h 18"/>
                <a:gd name="T10" fmla="*/ 5 w 111"/>
                <a:gd name="T11" fmla="*/ 11 h 18"/>
                <a:gd name="T12" fmla="*/ 0 w 111"/>
                <a:gd name="T13" fmla="*/ 18 h 18"/>
                <a:gd name="T14" fmla="*/ 8 w 111"/>
                <a:gd name="T15" fmla="*/ 17 h 18"/>
                <a:gd name="T16" fmla="*/ 15 w 111"/>
                <a:gd name="T17" fmla="*/ 17 h 18"/>
                <a:gd name="T18" fmla="*/ 61 w 111"/>
                <a:gd name="T19" fmla="*/ 12 h 18"/>
                <a:gd name="T20" fmla="*/ 67 w 111"/>
                <a:gd name="T21" fmla="*/ 11 h 18"/>
                <a:gd name="T22" fmla="*/ 111 w 111"/>
                <a:gd name="T23" fmla="*/ 6 h 18"/>
                <a:gd name="T24" fmla="*/ 110 w 111"/>
                <a:gd name="T25" fmla="*/ 4 h 18"/>
                <a:gd name="T26" fmla="*/ 106 w 111"/>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1" h="18">
                  <a:moveTo>
                    <a:pt x="106" y="0"/>
                  </a:moveTo>
                  <a:lnTo>
                    <a:pt x="67" y="4"/>
                  </a:lnTo>
                  <a:lnTo>
                    <a:pt x="61" y="5"/>
                  </a:lnTo>
                  <a:lnTo>
                    <a:pt x="15" y="10"/>
                  </a:lnTo>
                  <a:lnTo>
                    <a:pt x="8" y="11"/>
                  </a:lnTo>
                  <a:lnTo>
                    <a:pt x="5" y="11"/>
                  </a:lnTo>
                  <a:cubicBezTo>
                    <a:pt x="3" y="13"/>
                    <a:pt x="2" y="16"/>
                    <a:pt x="0" y="18"/>
                  </a:cubicBezTo>
                  <a:lnTo>
                    <a:pt x="8" y="17"/>
                  </a:lnTo>
                  <a:lnTo>
                    <a:pt x="15" y="17"/>
                  </a:lnTo>
                  <a:lnTo>
                    <a:pt x="61" y="12"/>
                  </a:lnTo>
                  <a:lnTo>
                    <a:pt x="67" y="11"/>
                  </a:lnTo>
                  <a:lnTo>
                    <a:pt x="111" y="6"/>
                  </a:lnTo>
                  <a:cubicBezTo>
                    <a:pt x="111" y="6"/>
                    <a:pt x="110" y="5"/>
                    <a:pt x="110" y="4"/>
                  </a:cubicBezTo>
                  <a:cubicBezTo>
                    <a:pt x="109" y="3"/>
                    <a:pt x="108" y="1"/>
                    <a:pt x="106"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6" name="Freeform 4095">
              <a:extLst>
                <a:ext uri="{FF2B5EF4-FFF2-40B4-BE49-F238E27FC236}">
                  <a16:creationId xmlns:a16="http://schemas.microsoft.com/office/drawing/2014/main" id="{81DAA3FE-85B7-4115-94F9-74C82F64C461}"/>
                </a:ext>
              </a:extLst>
            </p:cNvPr>
            <p:cNvSpPr>
              <a:spLocks noEditPoints="1"/>
            </p:cNvSpPr>
            <p:nvPr/>
          </p:nvSpPr>
          <p:spPr bwMode="auto">
            <a:xfrm>
              <a:off x="7499350" y="6197972"/>
              <a:ext cx="104775" cy="15875"/>
            </a:xfrm>
            <a:custGeom>
              <a:avLst/>
              <a:gdLst>
                <a:gd name="T0" fmla="*/ 113 w 117"/>
                <a:gd name="T1" fmla="*/ 4 h 18"/>
                <a:gd name="T2" fmla="*/ 111 w 117"/>
                <a:gd name="T3" fmla="*/ 3 h 18"/>
                <a:gd name="T4" fmla="*/ 111 w 117"/>
                <a:gd name="T5" fmla="*/ 3 h 18"/>
                <a:gd name="T6" fmla="*/ 113 w 117"/>
                <a:gd name="T7" fmla="*/ 4 h 18"/>
                <a:gd name="T8" fmla="*/ 117 w 117"/>
                <a:gd name="T9" fmla="*/ 0 h 18"/>
                <a:gd name="T10" fmla="*/ 72 w 117"/>
                <a:gd name="T11" fmla="*/ 4 h 18"/>
                <a:gd name="T12" fmla="*/ 66 w 117"/>
                <a:gd name="T13" fmla="*/ 5 h 18"/>
                <a:gd name="T14" fmla="*/ 20 w 117"/>
                <a:gd name="T15" fmla="*/ 10 h 18"/>
                <a:gd name="T16" fmla="*/ 13 w 117"/>
                <a:gd name="T17" fmla="*/ 10 h 18"/>
                <a:gd name="T18" fmla="*/ 3 w 117"/>
                <a:gd name="T19" fmla="*/ 11 h 18"/>
                <a:gd name="T20" fmla="*/ 1 w 117"/>
                <a:gd name="T21" fmla="*/ 16 h 18"/>
                <a:gd name="T22" fmla="*/ 0 w 117"/>
                <a:gd name="T23" fmla="*/ 18 h 18"/>
                <a:gd name="T24" fmla="*/ 13 w 117"/>
                <a:gd name="T25" fmla="*/ 17 h 18"/>
                <a:gd name="T26" fmla="*/ 20 w 117"/>
                <a:gd name="T27" fmla="*/ 16 h 18"/>
                <a:gd name="T28" fmla="*/ 66 w 117"/>
                <a:gd name="T29" fmla="*/ 11 h 18"/>
                <a:gd name="T30" fmla="*/ 72 w 117"/>
                <a:gd name="T31" fmla="*/ 11 h 18"/>
                <a:gd name="T32" fmla="*/ 117 w 117"/>
                <a:gd name="T33" fmla="*/ 6 h 18"/>
                <a:gd name="T34" fmla="*/ 117 w 11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8">
                  <a:moveTo>
                    <a:pt x="113" y="4"/>
                  </a:moveTo>
                  <a:lnTo>
                    <a:pt x="111" y="3"/>
                  </a:lnTo>
                  <a:lnTo>
                    <a:pt x="111" y="3"/>
                  </a:lnTo>
                  <a:lnTo>
                    <a:pt x="113" y="4"/>
                  </a:lnTo>
                  <a:close/>
                  <a:moveTo>
                    <a:pt x="117" y="0"/>
                  </a:moveTo>
                  <a:lnTo>
                    <a:pt x="72" y="4"/>
                  </a:lnTo>
                  <a:lnTo>
                    <a:pt x="66" y="5"/>
                  </a:lnTo>
                  <a:lnTo>
                    <a:pt x="20" y="10"/>
                  </a:lnTo>
                  <a:lnTo>
                    <a:pt x="13" y="10"/>
                  </a:lnTo>
                  <a:lnTo>
                    <a:pt x="3" y="11"/>
                  </a:lnTo>
                  <a:cubicBezTo>
                    <a:pt x="3" y="13"/>
                    <a:pt x="2" y="15"/>
                    <a:pt x="1" y="16"/>
                  </a:cubicBezTo>
                  <a:cubicBezTo>
                    <a:pt x="1" y="17"/>
                    <a:pt x="0" y="18"/>
                    <a:pt x="0" y="18"/>
                  </a:cubicBezTo>
                  <a:lnTo>
                    <a:pt x="13" y="17"/>
                  </a:lnTo>
                  <a:lnTo>
                    <a:pt x="20" y="16"/>
                  </a:lnTo>
                  <a:lnTo>
                    <a:pt x="66" y="11"/>
                  </a:lnTo>
                  <a:lnTo>
                    <a:pt x="72" y="11"/>
                  </a:lnTo>
                  <a:lnTo>
                    <a:pt x="117" y="6"/>
                  </a:lnTo>
                  <a:lnTo>
                    <a:pt x="11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7" name="Freeform 4096">
              <a:extLst>
                <a:ext uri="{FF2B5EF4-FFF2-40B4-BE49-F238E27FC236}">
                  <a16:creationId xmlns:a16="http://schemas.microsoft.com/office/drawing/2014/main" id="{F35DED4E-1E0F-4B2E-BA47-72102AE68995}"/>
                </a:ext>
              </a:extLst>
            </p:cNvPr>
            <p:cNvSpPr>
              <a:spLocks/>
            </p:cNvSpPr>
            <p:nvPr/>
          </p:nvSpPr>
          <p:spPr bwMode="auto">
            <a:xfrm>
              <a:off x="7496175" y="6205910"/>
              <a:ext cx="107950" cy="17463"/>
            </a:xfrm>
            <a:custGeom>
              <a:avLst/>
              <a:gdLst>
                <a:gd name="T0" fmla="*/ 121 w 121"/>
                <a:gd name="T1" fmla="*/ 0 h 20"/>
                <a:gd name="T2" fmla="*/ 76 w 121"/>
                <a:gd name="T3" fmla="*/ 5 h 20"/>
                <a:gd name="T4" fmla="*/ 70 w 121"/>
                <a:gd name="T5" fmla="*/ 6 h 20"/>
                <a:gd name="T6" fmla="*/ 24 w 121"/>
                <a:gd name="T7" fmla="*/ 10 h 20"/>
                <a:gd name="T8" fmla="*/ 17 w 121"/>
                <a:gd name="T9" fmla="*/ 11 h 20"/>
                <a:gd name="T10" fmla="*/ 3 w 121"/>
                <a:gd name="T11" fmla="*/ 13 h 20"/>
                <a:gd name="T12" fmla="*/ 0 w 121"/>
                <a:gd name="T13" fmla="*/ 20 h 20"/>
                <a:gd name="T14" fmla="*/ 18 w 121"/>
                <a:gd name="T15" fmla="*/ 18 h 20"/>
                <a:gd name="T16" fmla="*/ 24 w 121"/>
                <a:gd name="T17" fmla="*/ 17 h 20"/>
                <a:gd name="T18" fmla="*/ 70 w 121"/>
                <a:gd name="T19" fmla="*/ 12 h 20"/>
                <a:gd name="T20" fmla="*/ 76 w 121"/>
                <a:gd name="T21" fmla="*/ 12 h 20"/>
                <a:gd name="T22" fmla="*/ 121 w 121"/>
                <a:gd name="T23" fmla="*/ 7 h 20"/>
                <a:gd name="T24" fmla="*/ 121 w 121"/>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20">
                  <a:moveTo>
                    <a:pt x="121" y="0"/>
                  </a:moveTo>
                  <a:lnTo>
                    <a:pt x="76" y="5"/>
                  </a:lnTo>
                  <a:lnTo>
                    <a:pt x="70" y="6"/>
                  </a:lnTo>
                  <a:lnTo>
                    <a:pt x="24" y="10"/>
                  </a:lnTo>
                  <a:lnTo>
                    <a:pt x="17" y="11"/>
                  </a:lnTo>
                  <a:lnTo>
                    <a:pt x="3" y="13"/>
                  </a:lnTo>
                  <a:cubicBezTo>
                    <a:pt x="2" y="15"/>
                    <a:pt x="1" y="17"/>
                    <a:pt x="0" y="20"/>
                  </a:cubicBezTo>
                  <a:lnTo>
                    <a:pt x="18" y="18"/>
                  </a:lnTo>
                  <a:lnTo>
                    <a:pt x="24" y="17"/>
                  </a:lnTo>
                  <a:lnTo>
                    <a:pt x="70" y="12"/>
                  </a:lnTo>
                  <a:lnTo>
                    <a:pt x="76" y="12"/>
                  </a:lnTo>
                  <a:lnTo>
                    <a:pt x="121" y="7"/>
                  </a:lnTo>
                  <a:lnTo>
                    <a:pt x="12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8" name="Freeform 4097">
              <a:extLst>
                <a:ext uri="{FF2B5EF4-FFF2-40B4-BE49-F238E27FC236}">
                  <a16:creationId xmlns:a16="http://schemas.microsoft.com/office/drawing/2014/main" id="{1998CAE1-A0E4-47E8-B063-28ABECEF4391}"/>
                </a:ext>
              </a:extLst>
            </p:cNvPr>
            <p:cNvSpPr>
              <a:spLocks/>
            </p:cNvSpPr>
            <p:nvPr/>
          </p:nvSpPr>
          <p:spPr bwMode="auto">
            <a:xfrm>
              <a:off x="7489825" y="6215435"/>
              <a:ext cx="114300" cy="17463"/>
            </a:xfrm>
            <a:custGeom>
              <a:avLst/>
              <a:gdLst>
                <a:gd name="T0" fmla="*/ 127 w 127"/>
                <a:gd name="T1" fmla="*/ 0 h 20"/>
                <a:gd name="T2" fmla="*/ 82 w 127"/>
                <a:gd name="T3" fmla="*/ 5 h 20"/>
                <a:gd name="T4" fmla="*/ 76 w 127"/>
                <a:gd name="T5" fmla="*/ 5 h 20"/>
                <a:gd name="T6" fmla="*/ 30 w 127"/>
                <a:gd name="T7" fmla="*/ 10 h 20"/>
                <a:gd name="T8" fmla="*/ 24 w 127"/>
                <a:gd name="T9" fmla="*/ 11 h 20"/>
                <a:gd name="T10" fmla="*/ 4 w 127"/>
                <a:gd name="T11" fmla="*/ 13 h 20"/>
                <a:gd name="T12" fmla="*/ 0 w 127"/>
                <a:gd name="T13" fmla="*/ 18 h 20"/>
                <a:gd name="T14" fmla="*/ 1 w 127"/>
                <a:gd name="T15" fmla="*/ 20 h 20"/>
                <a:gd name="T16" fmla="*/ 24 w 127"/>
                <a:gd name="T17" fmla="*/ 17 h 20"/>
                <a:gd name="T18" fmla="*/ 30 w 127"/>
                <a:gd name="T19" fmla="*/ 17 h 20"/>
                <a:gd name="T20" fmla="*/ 76 w 127"/>
                <a:gd name="T21" fmla="*/ 12 h 20"/>
                <a:gd name="T22" fmla="*/ 83 w 127"/>
                <a:gd name="T23" fmla="*/ 11 h 20"/>
                <a:gd name="T24" fmla="*/ 127 w 127"/>
                <a:gd name="T25" fmla="*/ 7 h 20"/>
                <a:gd name="T26" fmla="*/ 127 w 127"/>
                <a:gd name="T2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20">
                  <a:moveTo>
                    <a:pt x="127" y="0"/>
                  </a:moveTo>
                  <a:lnTo>
                    <a:pt x="82" y="5"/>
                  </a:lnTo>
                  <a:lnTo>
                    <a:pt x="76" y="5"/>
                  </a:lnTo>
                  <a:lnTo>
                    <a:pt x="30" y="10"/>
                  </a:lnTo>
                  <a:lnTo>
                    <a:pt x="24" y="11"/>
                  </a:lnTo>
                  <a:lnTo>
                    <a:pt x="4" y="13"/>
                  </a:lnTo>
                  <a:cubicBezTo>
                    <a:pt x="3" y="15"/>
                    <a:pt x="2" y="17"/>
                    <a:pt x="0" y="18"/>
                  </a:cubicBezTo>
                  <a:cubicBezTo>
                    <a:pt x="1" y="19"/>
                    <a:pt x="1" y="19"/>
                    <a:pt x="1" y="20"/>
                  </a:cubicBezTo>
                  <a:lnTo>
                    <a:pt x="24" y="17"/>
                  </a:lnTo>
                  <a:lnTo>
                    <a:pt x="30" y="17"/>
                  </a:lnTo>
                  <a:lnTo>
                    <a:pt x="76" y="12"/>
                  </a:lnTo>
                  <a:lnTo>
                    <a:pt x="83" y="11"/>
                  </a:lnTo>
                  <a:lnTo>
                    <a:pt x="127" y="7"/>
                  </a:lnTo>
                  <a:lnTo>
                    <a:pt x="12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9" name="Freeform 4098">
              <a:extLst>
                <a:ext uri="{FF2B5EF4-FFF2-40B4-BE49-F238E27FC236}">
                  <a16:creationId xmlns:a16="http://schemas.microsoft.com/office/drawing/2014/main" id="{E725233C-7F4B-4C7B-AFAD-20D9AC297156}"/>
                </a:ext>
              </a:extLst>
            </p:cNvPr>
            <p:cNvSpPr>
              <a:spLocks/>
            </p:cNvSpPr>
            <p:nvPr/>
          </p:nvSpPr>
          <p:spPr bwMode="auto">
            <a:xfrm>
              <a:off x="7493000" y="6223372"/>
              <a:ext cx="111125" cy="17463"/>
            </a:xfrm>
            <a:custGeom>
              <a:avLst/>
              <a:gdLst>
                <a:gd name="T0" fmla="*/ 124 w 124"/>
                <a:gd name="T1" fmla="*/ 0 h 19"/>
                <a:gd name="T2" fmla="*/ 80 w 124"/>
                <a:gd name="T3" fmla="*/ 4 h 19"/>
                <a:gd name="T4" fmla="*/ 73 w 124"/>
                <a:gd name="T5" fmla="*/ 5 h 19"/>
                <a:gd name="T6" fmla="*/ 27 w 124"/>
                <a:gd name="T7" fmla="*/ 10 h 19"/>
                <a:gd name="T8" fmla="*/ 21 w 124"/>
                <a:gd name="T9" fmla="*/ 11 h 19"/>
                <a:gd name="T10" fmla="*/ 0 w 124"/>
                <a:gd name="T11" fmla="*/ 13 h 19"/>
                <a:gd name="T12" fmla="*/ 1 w 124"/>
                <a:gd name="T13" fmla="*/ 14 h 19"/>
                <a:gd name="T14" fmla="*/ 0 w 124"/>
                <a:gd name="T15" fmla="*/ 19 h 19"/>
                <a:gd name="T16" fmla="*/ 21 w 124"/>
                <a:gd name="T17" fmla="*/ 17 h 19"/>
                <a:gd name="T18" fmla="*/ 27 w 124"/>
                <a:gd name="T19" fmla="*/ 17 h 19"/>
                <a:gd name="T20" fmla="*/ 73 w 124"/>
                <a:gd name="T21" fmla="*/ 12 h 19"/>
                <a:gd name="T22" fmla="*/ 80 w 124"/>
                <a:gd name="T23" fmla="*/ 11 h 19"/>
                <a:gd name="T24" fmla="*/ 124 w 124"/>
                <a:gd name="T25" fmla="*/ 7 h 19"/>
                <a:gd name="T26" fmla="*/ 124 w 124"/>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19">
                  <a:moveTo>
                    <a:pt x="124" y="0"/>
                  </a:moveTo>
                  <a:lnTo>
                    <a:pt x="80" y="4"/>
                  </a:lnTo>
                  <a:lnTo>
                    <a:pt x="73" y="5"/>
                  </a:lnTo>
                  <a:lnTo>
                    <a:pt x="27" y="10"/>
                  </a:lnTo>
                  <a:lnTo>
                    <a:pt x="21" y="11"/>
                  </a:lnTo>
                  <a:lnTo>
                    <a:pt x="0" y="13"/>
                  </a:lnTo>
                  <a:cubicBezTo>
                    <a:pt x="0" y="13"/>
                    <a:pt x="1" y="13"/>
                    <a:pt x="1" y="14"/>
                  </a:cubicBezTo>
                  <a:cubicBezTo>
                    <a:pt x="1" y="16"/>
                    <a:pt x="0" y="17"/>
                    <a:pt x="0" y="19"/>
                  </a:cubicBezTo>
                  <a:lnTo>
                    <a:pt x="21" y="17"/>
                  </a:lnTo>
                  <a:lnTo>
                    <a:pt x="27" y="17"/>
                  </a:lnTo>
                  <a:lnTo>
                    <a:pt x="73" y="12"/>
                  </a:lnTo>
                  <a:lnTo>
                    <a:pt x="80" y="11"/>
                  </a:lnTo>
                  <a:lnTo>
                    <a:pt x="124" y="7"/>
                  </a:lnTo>
                  <a:lnTo>
                    <a:pt x="12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0" name="Freeform 4099">
              <a:extLst>
                <a:ext uri="{FF2B5EF4-FFF2-40B4-BE49-F238E27FC236}">
                  <a16:creationId xmlns:a16="http://schemas.microsoft.com/office/drawing/2014/main" id="{207F68EC-AC7B-4E9A-A112-6A6BCE6BFDB6}"/>
                </a:ext>
              </a:extLst>
            </p:cNvPr>
            <p:cNvSpPr>
              <a:spLocks/>
            </p:cNvSpPr>
            <p:nvPr/>
          </p:nvSpPr>
          <p:spPr bwMode="auto">
            <a:xfrm>
              <a:off x="7491413" y="6232897"/>
              <a:ext cx="112713" cy="17463"/>
            </a:xfrm>
            <a:custGeom>
              <a:avLst/>
              <a:gdLst>
                <a:gd name="T0" fmla="*/ 125 w 125"/>
                <a:gd name="T1" fmla="*/ 0 h 19"/>
                <a:gd name="T2" fmla="*/ 81 w 125"/>
                <a:gd name="T3" fmla="*/ 4 h 19"/>
                <a:gd name="T4" fmla="*/ 74 w 125"/>
                <a:gd name="T5" fmla="*/ 5 h 19"/>
                <a:gd name="T6" fmla="*/ 28 w 125"/>
                <a:gd name="T7" fmla="*/ 10 h 19"/>
                <a:gd name="T8" fmla="*/ 22 w 125"/>
                <a:gd name="T9" fmla="*/ 10 h 19"/>
                <a:gd name="T10" fmla="*/ 0 w 125"/>
                <a:gd name="T11" fmla="*/ 13 h 19"/>
                <a:gd name="T12" fmla="*/ 0 w 125"/>
                <a:gd name="T13" fmla="*/ 15 h 19"/>
                <a:gd name="T14" fmla="*/ 2 w 125"/>
                <a:gd name="T15" fmla="*/ 15 h 19"/>
                <a:gd name="T16" fmla="*/ 2 w 125"/>
                <a:gd name="T17" fmla="*/ 19 h 19"/>
                <a:gd name="T18" fmla="*/ 22 w 125"/>
                <a:gd name="T19" fmla="*/ 17 h 19"/>
                <a:gd name="T20" fmla="*/ 28 w 125"/>
                <a:gd name="T21" fmla="*/ 16 h 19"/>
                <a:gd name="T22" fmla="*/ 74 w 125"/>
                <a:gd name="T23" fmla="*/ 12 h 19"/>
                <a:gd name="T24" fmla="*/ 81 w 125"/>
                <a:gd name="T25" fmla="*/ 11 h 19"/>
                <a:gd name="T26" fmla="*/ 125 w 125"/>
                <a:gd name="T27" fmla="*/ 6 h 19"/>
                <a:gd name="T28" fmla="*/ 125 w 125"/>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 h="19">
                  <a:moveTo>
                    <a:pt x="125" y="0"/>
                  </a:moveTo>
                  <a:lnTo>
                    <a:pt x="81" y="4"/>
                  </a:lnTo>
                  <a:lnTo>
                    <a:pt x="74" y="5"/>
                  </a:lnTo>
                  <a:lnTo>
                    <a:pt x="28" y="10"/>
                  </a:lnTo>
                  <a:lnTo>
                    <a:pt x="22" y="10"/>
                  </a:lnTo>
                  <a:lnTo>
                    <a:pt x="0" y="13"/>
                  </a:lnTo>
                  <a:cubicBezTo>
                    <a:pt x="0" y="13"/>
                    <a:pt x="0" y="14"/>
                    <a:pt x="0" y="15"/>
                  </a:cubicBezTo>
                  <a:lnTo>
                    <a:pt x="2" y="15"/>
                  </a:lnTo>
                  <a:cubicBezTo>
                    <a:pt x="1" y="16"/>
                    <a:pt x="2" y="18"/>
                    <a:pt x="2" y="19"/>
                  </a:cubicBezTo>
                  <a:lnTo>
                    <a:pt x="22" y="17"/>
                  </a:lnTo>
                  <a:lnTo>
                    <a:pt x="28" y="16"/>
                  </a:lnTo>
                  <a:lnTo>
                    <a:pt x="74" y="12"/>
                  </a:lnTo>
                  <a:lnTo>
                    <a:pt x="81" y="11"/>
                  </a:lnTo>
                  <a:lnTo>
                    <a:pt x="125" y="6"/>
                  </a:lnTo>
                  <a:lnTo>
                    <a:pt x="125"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1" name="Freeform 4100">
              <a:extLst>
                <a:ext uri="{FF2B5EF4-FFF2-40B4-BE49-F238E27FC236}">
                  <a16:creationId xmlns:a16="http://schemas.microsoft.com/office/drawing/2014/main" id="{4435BD97-5B96-4767-A56C-EED46FA4FEF9}"/>
                </a:ext>
              </a:extLst>
            </p:cNvPr>
            <p:cNvSpPr>
              <a:spLocks/>
            </p:cNvSpPr>
            <p:nvPr/>
          </p:nvSpPr>
          <p:spPr bwMode="auto">
            <a:xfrm>
              <a:off x="7494588" y="6240835"/>
              <a:ext cx="109538" cy="17463"/>
            </a:xfrm>
            <a:custGeom>
              <a:avLst/>
              <a:gdLst>
                <a:gd name="T0" fmla="*/ 122 w 122"/>
                <a:gd name="T1" fmla="*/ 0 h 19"/>
                <a:gd name="T2" fmla="*/ 78 w 122"/>
                <a:gd name="T3" fmla="*/ 5 h 19"/>
                <a:gd name="T4" fmla="*/ 71 w 122"/>
                <a:gd name="T5" fmla="*/ 6 h 19"/>
                <a:gd name="T6" fmla="*/ 25 w 122"/>
                <a:gd name="T7" fmla="*/ 10 h 19"/>
                <a:gd name="T8" fmla="*/ 19 w 122"/>
                <a:gd name="T9" fmla="*/ 11 h 19"/>
                <a:gd name="T10" fmla="*/ 0 w 122"/>
                <a:gd name="T11" fmla="*/ 13 h 19"/>
                <a:gd name="T12" fmla="*/ 2 w 122"/>
                <a:gd name="T13" fmla="*/ 17 h 19"/>
                <a:gd name="T14" fmla="*/ 2 w 122"/>
                <a:gd name="T15" fmla="*/ 19 h 19"/>
                <a:gd name="T16" fmla="*/ 19 w 122"/>
                <a:gd name="T17" fmla="*/ 18 h 19"/>
                <a:gd name="T18" fmla="*/ 25 w 122"/>
                <a:gd name="T19" fmla="*/ 17 h 19"/>
                <a:gd name="T20" fmla="*/ 71 w 122"/>
                <a:gd name="T21" fmla="*/ 12 h 19"/>
                <a:gd name="T22" fmla="*/ 78 w 122"/>
                <a:gd name="T23" fmla="*/ 12 h 19"/>
                <a:gd name="T24" fmla="*/ 122 w 122"/>
                <a:gd name="T25" fmla="*/ 7 h 19"/>
                <a:gd name="T26" fmla="*/ 122 w 122"/>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19">
                  <a:moveTo>
                    <a:pt x="122" y="0"/>
                  </a:moveTo>
                  <a:lnTo>
                    <a:pt x="78" y="5"/>
                  </a:lnTo>
                  <a:lnTo>
                    <a:pt x="71" y="6"/>
                  </a:lnTo>
                  <a:lnTo>
                    <a:pt x="25" y="10"/>
                  </a:lnTo>
                  <a:lnTo>
                    <a:pt x="19" y="11"/>
                  </a:lnTo>
                  <a:lnTo>
                    <a:pt x="0" y="13"/>
                  </a:lnTo>
                  <a:cubicBezTo>
                    <a:pt x="0" y="14"/>
                    <a:pt x="1" y="16"/>
                    <a:pt x="2" y="17"/>
                  </a:cubicBezTo>
                  <a:cubicBezTo>
                    <a:pt x="2" y="18"/>
                    <a:pt x="2" y="19"/>
                    <a:pt x="2" y="19"/>
                  </a:cubicBezTo>
                  <a:lnTo>
                    <a:pt x="19" y="18"/>
                  </a:lnTo>
                  <a:lnTo>
                    <a:pt x="25" y="17"/>
                  </a:lnTo>
                  <a:lnTo>
                    <a:pt x="71" y="12"/>
                  </a:lnTo>
                  <a:lnTo>
                    <a:pt x="78" y="12"/>
                  </a:lnTo>
                  <a:lnTo>
                    <a:pt x="122" y="7"/>
                  </a:lnTo>
                  <a:lnTo>
                    <a:pt x="122"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2" name="Freeform 4101">
              <a:extLst>
                <a:ext uri="{FF2B5EF4-FFF2-40B4-BE49-F238E27FC236}">
                  <a16:creationId xmlns:a16="http://schemas.microsoft.com/office/drawing/2014/main" id="{A60B0252-BCB5-4524-AE0D-35A5EC0B0FFA}"/>
                </a:ext>
              </a:extLst>
            </p:cNvPr>
            <p:cNvSpPr>
              <a:spLocks/>
            </p:cNvSpPr>
            <p:nvPr/>
          </p:nvSpPr>
          <p:spPr bwMode="auto">
            <a:xfrm>
              <a:off x="7496175" y="6250360"/>
              <a:ext cx="107950" cy="17463"/>
            </a:xfrm>
            <a:custGeom>
              <a:avLst/>
              <a:gdLst>
                <a:gd name="T0" fmla="*/ 121 w 121"/>
                <a:gd name="T1" fmla="*/ 0 h 19"/>
                <a:gd name="T2" fmla="*/ 77 w 121"/>
                <a:gd name="T3" fmla="*/ 5 h 19"/>
                <a:gd name="T4" fmla="*/ 70 w 121"/>
                <a:gd name="T5" fmla="*/ 5 h 19"/>
                <a:gd name="T6" fmla="*/ 24 w 121"/>
                <a:gd name="T7" fmla="*/ 10 h 19"/>
                <a:gd name="T8" fmla="*/ 18 w 121"/>
                <a:gd name="T9" fmla="*/ 11 h 19"/>
                <a:gd name="T10" fmla="*/ 0 w 121"/>
                <a:gd name="T11" fmla="*/ 13 h 19"/>
                <a:gd name="T12" fmla="*/ 1 w 121"/>
                <a:gd name="T13" fmla="*/ 19 h 19"/>
                <a:gd name="T14" fmla="*/ 18 w 121"/>
                <a:gd name="T15" fmla="*/ 17 h 19"/>
                <a:gd name="T16" fmla="*/ 24 w 121"/>
                <a:gd name="T17" fmla="*/ 17 h 19"/>
                <a:gd name="T18" fmla="*/ 70 w 121"/>
                <a:gd name="T19" fmla="*/ 12 h 19"/>
                <a:gd name="T20" fmla="*/ 77 w 121"/>
                <a:gd name="T21" fmla="*/ 11 h 19"/>
                <a:gd name="T22" fmla="*/ 121 w 121"/>
                <a:gd name="T23" fmla="*/ 7 h 19"/>
                <a:gd name="T24" fmla="*/ 121 w 121"/>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9">
                  <a:moveTo>
                    <a:pt x="121" y="0"/>
                  </a:moveTo>
                  <a:lnTo>
                    <a:pt x="77" y="5"/>
                  </a:lnTo>
                  <a:lnTo>
                    <a:pt x="70" y="5"/>
                  </a:lnTo>
                  <a:lnTo>
                    <a:pt x="24" y="10"/>
                  </a:lnTo>
                  <a:lnTo>
                    <a:pt x="18" y="11"/>
                  </a:lnTo>
                  <a:lnTo>
                    <a:pt x="0" y="13"/>
                  </a:lnTo>
                  <a:cubicBezTo>
                    <a:pt x="0" y="15"/>
                    <a:pt x="0" y="17"/>
                    <a:pt x="1" y="19"/>
                  </a:cubicBezTo>
                  <a:lnTo>
                    <a:pt x="18" y="17"/>
                  </a:lnTo>
                  <a:lnTo>
                    <a:pt x="24" y="17"/>
                  </a:lnTo>
                  <a:lnTo>
                    <a:pt x="70" y="12"/>
                  </a:lnTo>
                  <a:lnTo>
                    <a:pt x="77" y="11"/>
                  </a:lnTo>
                  <a:lnTo>
                    <a:pt x="121" y="7"/>
                  </a:lnTo>
                  <a:lnTo>
                    <a:pt x="121"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3" name="Freeform 4102">
              <a:extLst>
                <a:ext uri="{FF2B5EF4-FFF2-40B4-BE49-F238E27FC236}">
                  <a16:creationId xmlns:a16="http://schemas.microsoft.com/office/drawing/2014/main" id="{E4D01F57-0CE8-4BB7-8019-3661238BD3BA}"/>
                </a:ext>
              </a:extLst>
            </p:cNvPr>
            <p:cNvSpPr>
              <a:spLocks/>
            </p:cNvSpPr>
            <p:nvPr/>
          </p:nvSpPr>
          <p:spPr bwMode="auto">
            <a:xfrm>
              <a:off x="7497763" y="6259885"/>
              <a:ext cx="106363" cy="15875"/>
            </a:xfrm>
            <a:custGeom>
              <a:avLst/>
              <a:gdLst>
                <a:gd name="T0" fmla="*/ 118 w 118"/>
                <a:gd name="T1" fmla="*/ 0 h 19"/>
                <a:gd name="T2" fmla="*/ 74 w 118"/>
                <a:gd name="T3" fmla="*/ 5 h 19"/>
                <a:gd name="T4" fmla="*/ 67 w 118"/>
                <a:gd name="T5" fmla="*/ 5 h 19"/>
                <a:gd name="T6" fmla="*/ 21 w 118"/>
                <a:gd name="T7" fmla="*/ 10 h 19"/>
                <a:gd name="T8" fmla="*/ 15 w 118"/>
                <a:gd name="T9" fmla="*/ 11 h 19"/>
                <a:gd name="T10" fmla="*/ 0 w 118"/>
                <a:gd name="T11" fmla="*/ 12 h 19"/>
                <a:gd name="T12" fmla="*/ 4 w 118"/>
                <a:gd name="T13" fmla="*/ 15 h 19"/>
                <a:gd name="T14" fmla="*/ 2 w 118"/>
                <a:gd name="T15" fmla="*/ 19 h 19"/>
                <a:gd name="T16" fmla="*/ 15 w 118"/>
                <a:gd name="T17" fmla="*/ 17 h 19"/>
                <a:gd name="T18" fmla="*/ 22 w 118"/>
                <a:gd name="T19" fmla="*/ 17 h 19"/>
                <a:gd name="T20" fmla="*/ 67 w 118"/>
                <a:gd name="T21" fmla="*/ 12 h 19"/>
                <a:gd name="T22" fmla="*/ 74 w 118"/>
                <a:gd name="T23" fmla="*/ 11 h 19"/>
                <a:gd name="T24" fmla="*/ 118 w 118"/>
                <a:gd name="T25" fmla="*/ 7 h 19"/>
                <a:gd name="T26" fmla="*/ 118 w 11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19">
                  <a:moveTo>
                    <a:pt x="118" y="0"/>
                  </a:moveTo>
                  <a:lnTo>
                    <a:pt x="74" y="5"/>
                  </a:lnTo>
                  <a:lnTo>
                    <a:pt x="67" y="5"/>
                  </a:lnTo>
                  <a:lnTo>
                    <a:pt x="21" y="10"/>
                  </a:lnTo>
                  <a:lnTo>
                    <a:pt x="15" y="11"/>
                  </a:lnTo>
                  <a:lnTo>
                    <a:pt x="0" y="12"/>
                  </a:lnTo>
                  <a:cubicBezTo>
                    <a:pt x="1" y="14"/>
                    <a:pt x="2" y="15"/>
                    <a:pt x="4" y="15"/>
                  </a:cubicBezTo>
                  <a:cubicBezTo>
                    <a:pt x="3" y="16"/>
                    <a:pt x="3" y="17"/>
                    <a:pt x="2" y="19"/>
                  </a:cubicBezTo>
                  <a:lnTo>
                    <a:pt x="15" y="17"/>
                  </a:lnTo>
                  <a:lnTo>
                    <a:pt x="22" y="17"/>
                  </a:lnTo>
                  <a:lnTo>
                    <a:pt x="67" y="12"/>
                  </a:lnTo>
                  <a:lnTo>
                    <a:pt x="74" y="11"/>
                  </a:lnTo>
                  <a:lnTo>
                    <a:pt x="118" y="7"/>
                  </a:lnTo>
                  <a:lnTo>
                    <a:pt x="118"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4" name="Freeform 4103">
              <a:extLst>
                <a:ext uri="{FF2B5EF4-FFF2-40B4-BE49-F238E27FC236}">
                  <a16:creationId xmlns:a16="http://schemas.microsoft.com/office/drawing/2014/main" id="{5B2A7675-8752-49F9-BF32-75CA6A81D305}"/>
                </a:ext>
              </a:extLst>
            </p:cNvPr>
            <p:cNvSpPr>
              <a:spLocks noEditPoints="1"/>
            </p:cNvSpPr>
            <p:nvPr/>
          </p:nvSpPr>
          <p:spPr bwMode="auto">
            <a:xfrm>
              <a:off x="7496175" y="6267822"/>
              <a:ext cx="107950" cy="17463"/>
            </a:xfrm>
            <a:custGeom>
              <a:avLst/>
              <a:gdLst>
                <a:gd name="T0" fmla="*/ 5 w 120"/>
                <a:gd name="T1" fmla="*/ 16 h 19"/>
                <a:gd name="T2" fmla="*/ 8 w 120"/>
                <a:gd name="T3" fmla="*/ 12 h 19"/>
                <a:gd name="T4" fmla="*/ 8 w 120"/>
                <a:gd name="T5" fmla="*/ 15 h 19"/>
                <a:gd name="T6" fmla="*/ 5 w 120"/>
                <a:gd name="T7" fmla="*/ 16 h 19"/>
                <a:gd name="T8" fmla="*/ 120 w 120"/>
                <a:gd name="T9" fmla="*/ 0 h 19"/>
                <a:gd name="T10" fmla="*/ 76 w 120"/>
                <a:gd name="T11" fmla="*/ 4 h 19"/>
                <a:gd name="T12" fmla="*/ 69 w 120"/>
                <a:gd name="T13" fmla="*/ 5 h 19"/>
                <a:gd name="T14" fmla="*/ 24 w 120"/>
                <a:gd name="T15" fmla="*/ 10 h 19"/>
                <a:gd name="T16" fmla="*/ 17 w 120"/>
                <a:gd name="T17" fmla="*/ 10 h 19"/>
                <a:gd name="T18" fmla="*/ 10 w 120"/>
                <a:gd name="T19" fmla="*/ 11 h 19"/>
                <a:gd name="T20" fmla="*/ 11 w 120"/>
                <a:gd name="T21" fmla="*/ 11 h 19"/>
                <a:gd name="T22" fmla="*/ 11 w 120"/>
                <a:gd name="T23" fmla="*/ 12 h 19"/>
                <a:gd name="T24" fmla="*/ 11 w 120"/>
                <a:gd name="T25" fmla="*/ 12 h 19"/>
                <a:gd name="T26" fmla="*/ 10 w 120"/>
                <a:gd name="T27" fmla="*/ 11 h 19"/>
                <a:gd name="T28" fmla="*/ 2 w 120"/>
                <a:gd name="T29" fmla="*/ 12 h 19"/>
                <a:gd name="T30" fmla="*/ 1 w 120"/>
                <a:gd name="T31" fmla="*/ 19 h 19"/>
                <a:gd name="T32" fmla="*/ 17 w 120"/>
                <a:gd name="T33" fmla="*/ 17 h 19"/>
                <a:gd name="T34" fmla="*/ 24 w 120"/>
                <a:gd name="T35" fmla="*/ 16 h 19"/>
                <a:gd name="T36" fmla="*/ 69 w 120"/>
                <a:gd name="T37" fmla="*/ 12 h 19"/>
                <a:gd name="T38" fmla="*/ 76 w 120"/>
                <a:gd name="T39" fmla="*/ 11 h 19"/>
                <a:gd name="T40" fmla="*/ 120 w 120"/>
                <a:gd name="T41" fmla="*/ 6 h 19"/>
                <a:gd name="T42" fmla="*/ 120 w 120"/>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19">
                  <a:moveTo>
                    <a:pt x="5" y="16"/>
                  </a:moveTo>
                  <a:cubicBezTo>
                    <a:pt x="6" y="15"/>
                    <a:pt x="6" y="13"/>
                    <a:pt x="8" y="12"/>
                  </a:cubicBezTo>
                  <a:cubicBezTo>
                    <a:pt x="7" y="13"/>
                    <a:pt x="8" y="14"/>
                    <a:pt x="8" y="15"/>
                  </a:cubicBezTo>
                  <a:lnTo>
                    <a:pt x="5" y="16"/>
                  </a:lnTo>
                  <a:close/>
                  <a:moveTo>
                    <a:pt x="120" y="0"/>
                  </a:moveTo>
                  <a:lnTo>
                    <a:pt x="76" y="4"/>
                  </a:lnTo>
                  <a:lnTo>
                    <a:pt x="69" y="5"/>
                  </a:lnTo>
                  <a:lnTo>
                    <a:pt x="24" y="10"/>
                  </a:lnTo>
                  <a:lnTo>
                    <a:pt x="17" y="10"/>
                  </a:lnTo>
                  <a:lnTo>
                    <a:pt x="10" y="11"/>
                  </a:lnTo>
                  <a:lnTo>
                    <a:pt x="11" y="11"/>
                  </a:lnTo>
                  <a:lnTo>
                    <a:pt x="11" y="12"/>
                  </a:lnTo>
                  <a:lnTo>
                    <a:pt x="11" y="12"/>
                  </a:lnTo>
                  <a:lnTo>
                    <a:pt x="10" y="11"/>
                  </a:lnTo>
                  <a:lnTo>
                    <a:pt x="2" y="12"/>
                  </a:lnTo>
                  <a:cubicBezTo>
                    <a:pt x="1" y="14"/>
                    <a:pt x="0" y="16"/>
                    <a:pt x="1" y="19"/>
                  </a:cubicBezTo>
                  <a:lnTo>
                    <a:pt x="17" y="17"/>
                  </a:lnTo>
                  <a:lnTo>
                    <a:pt x="24" y="16"/>
                  </a:lnTo>
                  <a:lnTo>
                    <a:pt x="69" y="12"/>
                  </a:lnTo>
                  <a:lnTo>
                    <a:pt x="76" y="11"/>
                  </a:lnTo>
                  <a:lnTo>
                    <a:pt x="120" y="6"/>
                  </a:lnTo>
                  <a:lnTo>
                    <a:pt x="12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5" name="Freeform 4104">
              <a:extLst>
                <a:ext uri="{FF2B5EF4-FFF2-40B4-BE49-F238E27FC236}">
                  <a16:creationId xmlns:a16="http://schemas.microsoft.com/office/drawing/2014/main" id="{89CCA751-0E19-4F2E-B5EE-40E5BFC1765D}"/>
                </a:ext>
              </a:extLst>
            </p:cNvPr>
            <p:cNvSpPr>
              <a:spLocks noEditPoints="1"/>
            </p:cNvSpPr>
            <p:nvPr/>
          </p:nvSpPr>
          <p:spPr bwMode="auto">
            <a:xfrm>
              <a:off x="7497763" y="6277347"/>
              <a:ext cx="106363" cy="15875"/>
            </a:xfrm>
            <a:custGeom>
              <a:avLst/>
              <a:gdLst>
                <a:gd name="T0" fmla="*/ 8 w 119"/>
                <a:gd name="T1" fmla="*/ 11 h 18"/>
                <a:gd name="T2" fmla="*/ 7 w 119"/>
                <a:gd name="T3" fmla="*/ 11 h 18"/>
                <a:gd name="T4" fmla="*/ 6 w 119"/>
                <a:gd name="T5" fmla="*/ 15 h 18"/>
                <a:gd name="T6" fmla="*/ 4 w 119"/>
                <a:gd name="T7" fmla="*/ 11 h 18"/>
                <a:gd name="T8" fmla="*/ 0 w 119"/>
                <a:gd name="T9" fmla="*/ 12 h 18"/>
                <a:gd name="T10" fmla="*/ 4 w 119"/>
                <a:gd name="T11" fmla="*/ 15 h 18"/>
                <a:gd name="T12" fmla="*/ 6 w 119"/>
                <a:gd name="T13" fmla="*/ 16 h 18"/>
                <a:gd name="T14" fmla="*/ 4 w 119"/>
                <a:gd name="T15" fmla="*/ 18 h 18"/>
                <a:gd name="T16" fmla="*/ 6 w 119"/>
                <a:gd name="T17" fmla="*/ 18 h 18"/>
                <a:gd name="T18" fmla="*/ 7 w 119"/>
                <a:gd name="T19" fmla="*/ 16 h 18"/>
                <a:gd name="T20" fmla="*/ 7 w 119"/>
                <a:gd name="T21" fmla="*/ 16 h 18"/>
                <a:gd name="T22" fmla="*/ 7 w 119"/>
                <a:gd name="T23" fmla="*/ 16 h 18"/>
                <a:gd name="T24" fmla="*/ 8 w 119"/>
                <a:gd name="T25" fmla="*/ 11 h 18"/>
                <a:gd name="T26" fmla="*/ 119 w 119"/>
                <a:gd name="T27" fmla="*/ 0 h 18"/>
                <a:gd name="T28" fmla="*/ 75 w 119"/>
                <a:gd name="T29" fmla="*/ 4 h 18"/>
                <a:gd name="T30" fmla="*/ 68 w 119"/>
                <a:gd name="T31" fmla="*/ 5 h 18"/>
                <a:gd name="T32" fmla="*/ 23 w 119"/>
                <a:gd name="T33" fmla="*/ 9 h 18"/>
                <a:gd name="T34" fmla="*/ 16 w 119"/>
                <a:gd name="T35" fmla="*/ 10 h 18"/>
                <a:gd name="T36" fmla="*/ 10 w 119"/>
                <a:gd name="T37" fmla="*/ 11 h 18"/>
                <a:gd name="T38" fmla="*/ 10 w 119"/>
                <a:gd name="T39" fmla="*/ 11 h 18"/>
                <a:gd name="T40" fmla="*/ 10 w 119"/>
                <a:gd name="T41" fmla="*/ 14 h 18"/>
                <a:gd name="T42" fmla="*/ 10 w 119"/>
                <a:gd name="T43" fmla="*/ 17 h 18"/>
                <a:gd name="T44" fmla="*/ 16 w 119"/>
                <a:gd name="T45" fmla="*/ 17 h 18"/>
                <a:gd name="T46" fmla="*/ 23 w 119"/>
                <a:gd name="T47" fmla="*/ 16 h 18"/>
                <a:gd name="T48" fmla="*/ 68 w 119"/>
                <a:gd name="T49" fmla="*/ 11 h 18"/>
                <a:gd name="T50" fmla="*/ 75 w 119"/>
                <a:gd name="T51" fmla="*/ 11 h 18"/>
                <a:gd name="T52" fmla="*/ 119 w 119"/>
                <a:gd name="T53" fmla="*/ 6 h 18"/>
                <a:gd name="T54" fmla="*/ 119 w 119"/>
                <a:gd name="T5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9" h="18">
                  <a:moveTo>
                    <a:pt x="8" y="11"/>
                  </a:moveTo>
                  <a:lnTo>
                    <a:pt x="7" y="11"/>
                  </a:lnTo>
                  <a:cubicBezTo>
                    <a:pt x="7" y="12"/>
                    <a:pt x="6" y="14"/>
                    <a:pt x="6" y="15"/>
                  </a:cubicBezTo>
                  <a:cubicBezTo>
                    <a:pt x="5" y="14"/>
                    <a:pt x="4" y="13"/>
                    <a:pt x="4" y="11"/>
                  </a:cubicBezTo>
                  <a:lnTo>
                    <a:pt x="0" y="12"/>
                  </a:lnTo>
                  <a:cubicBezTo>
                    <a:pt x="1" y="13"/>
                    <a:pt x="2" y="14"/>
                    <a:pt x="4" y="15"/>
                  </a:cubicBezTo>
                  <a:lnTo>
                    <a:pt x="6" y="16"/>
                  </a:lnTo>
                  <a:cubicBezTo>
                    <a:pt x="5" y="17"/>
                    <a:pt x="5" y="17"/>
                    <a:pt x="4" y="18"/>
                  </a:cubicBezTo>
                  <a:lnTo>
                    <a:pt x="6" y="18"/>
                  </a:lnTo>
                  <a:cubicBezTo>
                    <a:pt x="6" y="17"/>
                    <a:pt x="7" y="17"/>
                    <a:pt x="7" y="16"/>
                  </a:cubicBezTo>
                  <a:lnTo>
                    <a:pt x="7" y="16"/>
                  </a:lnTo>
                  <a:lnTo>
                    <a:pt x="7" y="16"/>
                  </a:lnTo>
                  <a:cubicBezTo>
                    <a:pt x="8" y="14"/>
                    <a:pt x="8" y="13"/>
                    <a:pt x="8" y="11"/>
                  </a:cubicBezTo>
                  <a:close/>
                  <a:moveTo>
                    <a:pt x="119" y="0"/>
                  </a:moveTo>
                  <a:lnTo>
                    <a:pt x="75" y="4"/>
                  </a:lnTo>
                  <a:lnTo>
                    <a:pt x="68" y="5"/>
                  </a:lnTo>
                  <a:lnTo>
                    <a:pt x="23" y="9"/>
                  </a:lnTo>
                  <a:lnTo>
                    <a:pt x="16" y="10"/>
                  </a:lnTo>
                  <a:lnTo>
                    <a:pt x="10" y="11"/>
                  </a:lnTo>
                  <a:cubicBezTo>
                    <a:pt x="10" y="11"/>
                    <a:pt x="10" y="11"/>
                    <a:pt x="10" y="11"/>
                  </a:cubicBezTo>
                  <a:cubicBezTo>
                    <a:pt x="10" y="12"/>
                    <a:pt x="10" y="13"/>
                    <a:pt x="10" y="14"/>
                  </a:cubicBezTo>
                  <a:cubicBezTo>
                    <a:pt x="10" y="15"/>
                    <a:pt x="10" y="16"/>
                    <a:pt x="10" y="17"/>
                  </a:cubicBezTo>
                  <a:lnTo>
                    <a:pt x="16" y="17"/>
                  </a:lnTo>
                  <a:lnTo>
                    <a:pt x="23" y="16"/>
                  </a:lnTo>
                  <a:lnTo>
                    <a:pt x="68" y="11"/>
                  </a:lnTo>
                  <a:lnTo>
                    <a:pt x="75" y="11"/>
                  </a:lnTo>
                  <a:lnTo>
                    <a:pt x="119" y="6"/>
                  </a:lnTo>
                  <a:lnTo>
                    <a:pt x="119"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6" name="Freeform 4105">
              <a:extLst>
                <a:ext uri="{FF2B5EF4-FFF2-40B4-BE49-F238E27FC236}">
                  <a16:creationId xmlns:a16="http://schemas.microsoft.com/office/drawing/2014/main" id="{AFC56813-6FA6-47A4-9F1E-4A67C1572CC7}"/>
                </a:ext>
              </a:extLst>
            </p:cNvPr>
            <p:cNvSpPr>
              <a:spLocks noEditPoints="1"/>
            </p:cNvSpPr>
            <p:nvPr/>
          </p:nvSpPr>
          <p:spPr bwMode="auto">
            <a:xfrm>
              <a:off x="7499350" y="6286872"/>
              <a:ext cx="104775" cy="14288"/>
            </a:xfrm>
            <a:custGeom>
              <a:avLst/>
              <a:gdLst>
                <a:gd name="T0" fmla="*/ 6 w 116"/>
                <a:gd name="T1" fmla="*/ 10 h 17"/>
                <a:gd name="T2" fmla="*/ 4 w 116"/>
                <a:gd name="T3" fmla="*/ 11 h 17"/>
                <a:gd name="T4" fmla="*/ 0 w 116"/>
                <a:gd name="T5" fmla="*/ 13 h 17"/>
                <a:gd name="T6" fmla="*/ 6 w 116"/>
                <a:gd name="T7" fmla="*/ 10 h 17"/>
                <a:gd name="T8" fmla="*/ 11 w 116"/>
                <a:gd name="T9" fmla="*/ 10 h 17"/>
                <a:gd name="T10" fmla="*/ 8 w 116"/>
                <a:gd name="T11" fmla="*/ 10 h 17"/>
                <a:gd name="T12" fmla="*/ 6 w 116"/>
                <a:gd name="T13" fmla="*/ 12 h 17"/>
                <a:gd name="T14" fmla="*/ 7 w 116"/>
                <a:gd name="T15" fmla="*/ 12 h 17"/>
                <a:gd name="T16" fmla="*/ 4 w 116"/>
                <a:gd name="T17" fmla="*/ 17 h 17"/>
                <a:gd name="T18" fmla="*/ 5 w 116"/>
                <a:gd name="T19" fmla="*/ 17 h 17"/>
                <a:gd name="T20" fmla="*/ 11 w 116"/>
                <a:gd name="T21" fmla="*/ 10 h 17"/>
                <a:gd name="T22" fmla="*/ 116 w 116"/>
                <a:gd name="T23" fmla="*/ 0 h 17"/>
                <a:gd name="T24" fmla="*/ 72 w 116"/>
                <a:gd name="T25" fmla="*/ 4 h 17"/>
                <a:gd name="T26" fmla="*/ 65 w 116"/>
                <a:gd name="T27" fmla="*/ 5 h 17"/>
                <a:gd name="T28" fmla="*/ 20 w 116"/>
                <a:gd name="T29" fmla="*/ 9 h 17"/>
                <a:gd name="T30" fmla="*/ 13 w 116"/>
                <a:gd name="T31" fmla="*/ 10 h 17"/>
                <a:gd name="T32" fmla="*/ 12 w 116"/>
                <a:gd name="T33" fmla="*/ 10 h 17"/>
                <a:gd name="T34" fmla="*/ 14 w 116"/>
                <a:gd name="T35" fmla="*/ 14 h 17"/>
                <a:gd name="T36" fmla="*/ 15 w 116"/>
                <a:gd name="T37" fmla="*/ 16 h 17"/>
                <a:gd name="T38" fmla="*/ 17 w 116"/>
                <a:gd name="T39" fmla="*/ 16 h 17"/>
                <a:gd name="T40" fmla="*/ 16 w 116"/>
                <a:gd name="T41" fmla="*/ 14 h 17"/>
                <a:gd name="T42" fmla="*/ 17 w 116"/>
                <a:gd name="T43" fmla="*/ 15 h 17"/>
                <a:gd name="T44" fmla="*/ 18 w 116"/>
                <a:gd name="T45" fmla="*/ 15 h 17"/>
                <a:gd name="T46" fmla="*/ 18 w 116"/>
                <a:gd name="T47" fmla="*/ 16 h 17"/>
                <a:gd name="T48" fmla="*/ 20 w 116"/>
                <a:gd name="T49" fmla="*/ 16 h 17"/>
                <a:gd name="T50" fmla="*/ 66 w 116"/>
                <a:gd name="T51" fmla="*/ 12 h 17"/>
                <a:gd name="T52" fmla="*/ 72 w 116"/>
                <a:gd name="T53" fmla="*/ 11 h 17"/>
                <a:gd name="T54" fmla="*/ 116 w 116"/>
                <a:gd name="T55" fmla="*/ 7 h 17"/>
                <a:gd name="T56" fmla="*/ 116 w 116"/>
                <a:gd name="T5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7">
                  <a:moveTo>
                    <a:pt x="6" y="10"/>
                  </a:moveTo>
                  <a:lnTo>
                    <a:pt x="4" y="11"/>
                  </a:lnTo>
                  <a:cubicBezTo>
                    <a:pt x="3" y="12"/>
                    <a:pt x="2" y="12"/>
                    <a:pt x="0" y="13"/>
                  </a:cubicBezTo>
                  <a:cubicBezTo>
                    <a:pt x="2" y="13"/>
                    <a:pt x="4" y="12"/>
                    <a:pt x="6" y="10"/>
                  </a:cubicBezTo>
                  <a:close/>
                  <a:moveTo>
                    <a:pt x="11" y="10"/>
                  </a:moveTo>
                  <a:lnTo>
                    <a:pt x="8" y="10"/>
                  </a:lnTo>
                  <a:cubicBezTo>
                    <a:pt x="8" y="11"/>
                    <a:pt x="7" y="12"/>
                    <a:pt x="6" y="12"/>
                  </a:cubicBezTo>
                  <a:lnTo>
                    <a:pt x="7" y="12"/>
                  </a:lnTo>
                  <a:cubicBezTo>
                    <a:pt x="6" y="14"/>
                    <a:pt x="5" y="16"/>
                    <a:pt x="4" y="17"/>
                  </a:cubicBezTo>
                  <a:lnTo>
                    <a:pt x="5" y="17"/>
                  </a:lnTo>
                  <a:cubicBezTo>
                    <a:pt x="7" y="15"/>
                    <a:pt x="9" y="12"/>
                    <a:pt x="11" y="10"/>
                  </a:cubicBezTo>
                  <a:close/>
                  <a:moveTo>
                    <a:pt x="116" y="0"/>
                  </a:moveTo>
                  <a:lnTo>
                    <a:pt x="72" y="4"/>
                  </a:lnTo>
                  <a:lnTo>
                    <a:pt x="65" y="5"/>
                  </a:lnTo>
                  <a:lnTo>
                    <a:pt x="20" y="9"/>
                  </a:lnTo>
                  <a:lnTo>
                    <a:pt x="13" y="10"/>
                  </a:lnTo>
                  <a:lnTo>
                    <a:pt x="12" y="10"/>
                  </a:lnTo>
                  <a:cubicBezTo>
                    <a:pt x="12" y="11"/>
                    <a:pt x="13" y="12"/>
                    <a:pt x="14" y="14"/>
                  </a:cubicBezTo>
                  <a:cubicBezTo>
                    <a:pt x="14" y="15"/>
                    <a:pt x="14" y="15"/>
                    <a:pt x="15" y="16"/>
                  </a:cubicBezTo>
                  <a:lnTo>
                    <a:pt x="17" y="16"/>
                  </a:lnTo>
                  <a:cubicBezTo>
                    <a:pt x="16" y="16"/>
                    <a:pt x="16" y="15"/>
                    <a:pt x="16" y="14"/>
                  </a:cubicBezTo>
                  <a:lnTo>
                    <a:pt x="17" y="15"/>
                  </a:lnTo>
                  <a:lnTo>
                    <a:pt x="18" y="15"/>
                  </a:lnTo>
                  <a:lnTo>
                    <a:pt x="18" y="16"/>
                  </a:lnTo>
                  <a:lnTo>
                    <a:pt x="20" y="16"/>
                  </a:lnTo>
                  <a:lnTo>
                    <a:pt x="66" y="12"/>
                  </a:lnTo>
                  <a:lnTo>
                    <a:pt x="72" y="11"/>
                  </a:lnTo>
                  <a:lnTo>
                    <a:pt x="116" y="7"/>
                  </a:lnTo>
                  <a:lnTo>
                    <a:pt x="11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7" name="Freeform 4106">
              <a:extLst>
                <a:ext uri="{FF2B5EF4-FFF2-40B4-BE49-F238E27FC236}">
                  <a16:creationId xmlns:a16="http://schemas.microsoft.com/office/drawing/2014/main" id="{78B25E87-9143-4003-A342-1D6733241DE9}"/>
                </a:ext>
              </a:extLst>
            </p:cNvPr>
            <p:cNvSpPr>
              <a:spLocks noEditPoints="1"/>
            </p:cNvSpPr>
            <p:nvPr/>
          </p:nvSpPr>
          <p:spPr bwMode="auto">
            <a:xfrm>
              <a:off x="7513638" y="6296397"/>
              <a:ext cx="96838" cy="12700"/>
            </a:xfrm>
            <a:custGeom>
              <a:avLst/>
              <a:gdLst>
                <a:gd name="T0" fmla="*/ 1 w 107"/>
                <a:gd name="T1" fmla="*/ 8 h 15"/>
                <a:gd name="T2" fmla="*/ 0 w 107"/>
                <a:gd name="T3" fmla="*/ 8 h 15"/>
                <a:gd name="T4" fmla="*/ 0 w 107"/>
                <a:gd name="T5" fmla="*/ 14 h 15"/>
                <a:gd name="T6" fmla="*/ 0 w 107"/>
                <a:gd name="T7" fmla="*/ 15 h 15"/>
                <a:gd name="T8" fmla="*/ 1 w 107"/>
                <a:gd name="T9" fmla="*/ 15 h 15"/>
                <a:gd name="T10" fmla="*/ 1 w 107"/>
                <a:gd name="T11" fmla="*/ 8 h 15"/>
                <a:gd name="T12" fmla="*/ 106 w 107"/>
                <a:gd name="T13" fmla="*/ 2 h 15"/>
                <a:gd name="T14" fmla="*/ 106 w 107"/>
                <a:gd name="T15" fmla="*/ 4 h 15"/>
                <a:gd name="T16" fmla="*/ 106 w 107"/>
                <a:gd name="T17" fmla="*/ 3 h 15"/>
                <a:gd name="T18" fmla="*/ 106 w 107"/>
                <a:gd name="T19" fmla="*/ 2 h 15"/>
                <a:gd name="T20" fmla="*/ 100 w 107"/>
                <a:gd name="T21" fmla="*/ 0 h 15"/>
                <a:gd name="T22" fmla="*/ 56 w 107"/>
                <a:gd name="T23" fmla="*/ 4 h 15"/>
                <a:gd name="T24" fmla="*/ 50 w 107"/>
                <a:gd name="T25" fmla="*/ 4 h 15"/>
                <a:gd name="T26" fmla="*/ 4 w 107"/>
                <a:gd name="T27" fmla="*/ 8 h 15"/>
                <a:gd name="T28" fmla="*/ 3 w 107"/>
                <a:gd name="T29" fmla="*/ 8 h 15"/>
                <a:gd name="T30" fmla="*/ 5 w 107"/>
                <a:gd name="T31" fmla="*/ 13 h 15"/>
                <a:gd name="T32" fmla="*/ 4 w 107"/>
                <a:gd name="T33" fmla="*/ 15 h 15"/>
                <a:gd name="T34" fmla="*/ 6 w 107"/>
                <a:gd name="T35" fmla="*/ 14 h 15"/>
                <a:gd name="T36" fmla="*/ 6 w 107"/>
                <a:gd name="T37" fmla="*/ 13 h 15"/>
                <a:gd name="T38" fmla="*/ 7 w 107"/>
                <a:gd name="T39" fmla="*/ 14 h 15"/>
                <a:gd name="T40" fmla="*/ 7 w 107"/>
                <a:gd name="T41" fmla="*/ 14 h 15"/>
                <a:gd name="T42" fmla="*/ 9 w 107"/>
                <a:gd name="T43" fmla="*/ 14 h 15"/>
                <a:gd name="T44" fmla="*/ 10 w 107"/>
                <a:gd name="T45" fmla="*/ 11 h 15"/>
                <a:gd name="T46" fmla="*/ 10 w 107"/>
                <a:gd name="T47" fmla="*/ 8 h 15"/>
                <a:gd name="T48" fmla="*/ 10 w 107"/>
                <a:gd name="T49" fmla="*/ 8 h 15"/>
                <a:gd name="T50" fmla="*/ 10 w 107"/>
                <a:gd name="T51" fmla="*/ 8 h 15"/>
                <a:gd name="T52" fmla="*/ 11 w 107"/>
                <a:gd name="T53" fmla="*/ 11 h 15"/>
                <a:gd name="T54" fmla="*/ 11 w 107"/>
                <a:gd name="T55" fmla="*/ 14 h 15"/>
                <a:gd name="T56" fmla="*/ 12 w 107"/>
                <a:gd name="T57" fmla="*/ 14 h 15"/>
                <a:gd name="T58" fmla="*/ 12 w 107"/>
                <a:gd name="T59" fmla="*/ 11 h 15"/>
                <a:gd name="T60" fmla="*/ 14 w 107"/>
                <a:gd name="T61" fmla="*/ 14 h 15"/>
                <a:gd name="T62" fmla="*/ 24 w 107"/>
                <a:gd name="T63" fmla="*/ 13 h 15"/>
                <a:gd name="T64" fmla="*/ 24 w 107"/>
                <a:gd name="T65" fmla="*/ 12 h 15"/>
                <a:gd name="T66" fmla="*/ 25 w 107"/>
                <a:gd name="T67" fmla="*/ 13 h 15"/>
                <a:gd name="T68" fmla="*/ 50 w 107"/>
                <a:gd name="T69" fmla="*/ 11 h 15"/>
                <a:gd name="T70" fmla="*/ 56 w 107"/>
                <a:gd name="T71" fmla="*/ 10 h 15"/>
                <a:gd name="T72" fmla="*/ 100 w 107"/>
                <a:gd name="T73" fmla="*/ 7 h 15"/>
                <a:gd name="T74" fmla="*/ 100 w 107"/>
                <a:gd name="T7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5">
                  <a:moveTo>
                    <a:pt x="1" y="8"/>
                  </a:moveTo>
                  <a:lnTo>
                    <a:pt x="0" y="8"/>
                  </a:lnTo>
                  <a:cubicBezTo>
                    <a:pt x="0" y="10"/>
                    <a:pt x="1" y="12"/>
                    <a:pt x="0" y="14"/>
                  </a:cubicBezTo>
                  <a:cubicBezTo>
                    <a:pt x="0" y="14"/>
                    <a:pt x="0" y="15"/>
                    <a:pt x="0" y="15"/>
                  </a:cubicBezTo>
                  <a:lnTo>
                    <a:pt x="1" y="15"/>
                  </a:lnTo>
                  <a:cubicBezTo>
                    <a:pt x="2" y="13"/>
                    <a:pt x="2" y="10"/>
                    <a:pt x="1" y="8"/>
                  </a:cubicBezTo>
                  <a:close/>
                  <a:moveTo>
                    <a:pt x="106" y="2"/>
                  </a:moveTo>
                  <a:lnTo>
                    <a:pt x="106" y="4"/>
                  </a:lnTo>
                  <a:cubicBezTo>
                    <a:pt x="106" y="4"/>
                    <a:pt x="107" y="3"/>
                    <a:pt x="106" y="3"/>
                  </a:cubicBezTo>
                  <a:cubicBezTo>
                    <a:pt x="106" y="3"/>
                    <a:pt x="106" y="2"/>
                    <a:pt x="106" y="2"/>
                  </a:cubicBezTo>
                  <a:close/>
                  <a:moveTo>
                    <a:pt x="100" y="0"/>
                  </a:moveTo>
                  <a:lnTo>
                    <a:pt x="56" y="4"/>
                  </a:lnTo>
                  <a:lnTo>
                    <a:pt x="50" y="4"/>
                  </a:lnTo>
                  <a:lnTo>
                    <a:pt x="4" y="8"/>
                  </a:lnTo>
                  <a:lnTo>
                    <a:pt x="3" y="8"/>
                  </a:lnTo>
                  <a:cubicBezTo>
                    <a:pt x="3" y="10"/>
                    <a:pt x="3" y="12"/>
                    <a:pt x="5" y="13"/>
                  </a:cubicBezTo>
                  <a:cubicBezTo>
                    <a:pt x="5" y="13"/>
                    <a:pt x="5" y="14"/>
                    <a:pt x="4" y="15"/>
                  </a:cubicBezTo>
                  <a:lnTo>
                    <a:pt x="6" y="14"/>
                  </a:lnTo>
                  <a:cubicBezTo>
                    <a:pt x="6" y="14"/>
                    <a:pt x="6" y="14"/>
                    <a:pt x="6" y="13"/>
                  </a:cubicBezTo>
                  <a:lnTo>
                    <a:pt x="7" y="14"/>
                  </a:lnTo>
                  <a:cubicBezTo>
                    <a:pt x="7" y="14"/>
                    <a:pt x="7" y="14"/>
                    <a:pt x="7" y="14"/>
                  </a:cubicBezTo>
                  <a:lnTo>
                    <a:pt x="9" y="14"/>
                  </a:lnTo>
                  <a:cubicBezTo>
                    <a:pt x="9" y="13"/>
                    <a:pt x="9" y="11"/>
                    <a:pt x="10" y="11"/>
                  </a:cubicBezTo>
                  <a:cubicBezTo>
                    <a:pt x="10" y="10"/>
                    <a:pt x="10" y="9"/>
                    <a:pt x="10" y="8"/>
                  </a:cubicBezTo>
                  <a:lnTo>
                    <a:pt x="10" y="8"/>
                  </a:lnTo>
                  <a:lnTo>
                    <a:pt x="10" y="8"/>
                  </a:lnTo>
                  <a:cubicBezTo>
                    <a:pt x="10" y="9"/>
                    <a:pt x="11" y="10"/>
                    <a:pt x="11" y="11"/>
                  </a:cubicBezTo>
                  <a:cubicBezTo>
                    <a:pt x="11" y="12"/>
                    <a:pt x="11" y="13"/>
                    <a:pt x="11" y="14"/>
                  </a:cubicBezTo>
                  <a:lnTo>
                    <a:pt x="12" y="14"/>
                  </a:lnTo>
                  <a:cubicBezTo>
                    <a:pt x="13" y="13"/>
                    <a:pt x="13" y="12"/>
                    <a:pt x="12" y="11"/>
                  </a:cubicBezTo>
                  <a:cubicBezTo>
                    <a:pt x="13" y="12"/>
                    <a:pt x="13" y="13"/>
                    <a:pt x="14" y="14"/>
                  </a:cubicBezTo>
                  <a:lnTo>
                    <a:pt x="24" y="13"/>
                  </a:lnTo>
                  <a:cubicBezTo>
                    <a:pt x="24" y="13"/>
                    <a:pt x="24" y="12"/>
                    <a:pt x="24" y="12"/>
                  </a:cubicBezTo>
                  <a:lnTo>
                    <a:pt x="25" y="13"/>
                  </a:lnTo>
                  <a:lnTo>
                    <a:pt x="50" y="11"/>
                  </a:lnTo>
                  <a:lnTo>
                    <a:pt x="56" y="10"/>
                  </a:lnTo>
                  <a:lnTo>
                    <a:pt x="100" y="7"/>
                  </a:lnTo>
                  <a:lnTo>
                    <a:pt x="10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8" name="Freeform 4107">
              <a:extLst>
                <a:ext uri="{FF2B5EF4-FFF2-40B4-BE49-F238E27FC236}">
                  <a16:creationId xmlns:a16="http://schemas.microsoft.com/office/drawing/2014/main" id="{63B6238D-7BFA-46BA-864F-6E28980845B5}"/>
                </a:ext>
              </a:extLst>
            </p:cNvPr>
            <p:cNvSpPr>
              <a:spLocks noEditPoints="1"/>
            </p:cNvSpPr>
            <p:nvPr/>
          </p:nvSpPr>
          <p:spPr bwMode="auto">
            <a:xfrm>
              <a:off x="7510463" y="6304335"/>
              <a:ext cx="100013" cy="12700"/>
            </a:xfrm>
            <a:custGeom>
              <a:avLst/>
              <a:gdLst>
                <a:gd name="T0" fmla="*/ 1 w 111"/>
                <a:gd name="T1" fmla="*/ 8 h 14"/>
                <a:gd name="T2" fmla="*/ 0 w 111"/>
                <a:gd name="T3" fmla="*/ 8 h 14"/>
                <a:gd name="T4" fmla="*/ 0 w 111"/>
                <a:gd name="T5" fmla="*/ 8 h 14"/>
                <a:gd name="T6" fmla="*/ 1 w 111"/>
                <a:gd name="T7" fmla="*/ 8 h 14"/>
                <a:gd name="T8" fmla="*/ 1 w 111"/>
                <a:gd name="T9" fmla="*/ 8 h 14"/>
                <a:gd name="T10" fmla="*/ 15 w 111"/>
                <a:gd name="T11" fmla="*/ 7 h 14"/>
                <a:gd name="T12" fmla="*/ 13 w 111"/>
                <a:gd name="T13" fmla="*/ 7 h 14"/>
                <a:gd name="T14" fmla="*/ 9 w 111"/>
                <a:gd name="T15" fmla="*/ 11 h 14"/>
                <a:gd name="T16" fmla="*/ 5 w 111"/>
                <a:gd name="T17" fmla="*/ 9 h 14"/>
                <a:gd name="T18" fmla="*/ 7 w 111"/>
                <a:gd name="T19" fmla="*/ 8 h 14"/>
                <a:gd name="T20" fmla="*/ 7 w 111"/>
                <a:gd name="T21" fmla="*/ 8 h 14"/>
                <a:gd name="T22" fmla="*/ 5 w 111"/>
                <a:gd name="T23" fmla="*/ 9 h 14"/>
                <a:gd name="T24" fmla="*/ 4 w 111"/>
                <a:gd name="T25" fmla="*/ 8 h 14"/>
                <a:gd name="T26" fmla="*/ 4 w 111"/>
                <a:gd name="T27" fmla="*/ 8 h 14"/>
                <a:gd name="T28" fmla="*/ 4 w 111"/>
                <a:gd name="T29" fmla="*/ 9 h 14"/>
                <a:gd name="T30" fmla="*/ 5 w 111"/>
                <a:gd name="T31" fmla="*/ 9 h 14"/>
                <a:gd name="T32" fmla="*/ 2 w 111"/>
                <a:gd name="T33" fmla="*/ 11 h 14"/>
                <a:gd name="T34" fmla="*/ 5 w 111"/>
                <a:gd name="T35" fmla="*/ 10 h 14"/>
                <a:gd name="T36" fmla="*/ 8 w 111"/>
                <a:gd name="T37" fmla="*/ 11 h 14"/>
                <a:gd name="T38" fmla="*/ 10 w 111"/>
                <a:gd name="T39" fmla="*/ 11 h 14"/>
                <a:gd name="T40" fmla="*/ 15 w 111"/>
                <a:gd name="T41" fmla="*/ 7 h 14"/>
                <a:gd name="T42" fmla="*/ 110 w 111"/>
                <a:gd name="T43" fmla="*/ 2 h 14"/>
                <a:gd name="T44" fmla="*/ 110 w 111"/>
                <a:gd name="T45" fmla="*/ 5 h 14"/>
                <a:gd name="T46" fmla="*/ 111 w 111"/>
                <a:gd name="T47" fmla="*/ 3 h 14"/>
                <a:gd name="T48" fmla="*/ 110 w 111"/>
                <a:gd name="T49" fmla="*/ 2 h 14"/>
                <a:gd name="T50" fmla="*/ 23 w 111"/>
                <a:gd name="T51" fmla="*/ 10 h 14"/>
                <a:gd name="T52" fmla="*/ 23 w 111"/>
                <a:gd name="T53" fmla="*/ 9 h 14"/>
                <a:gd name="T54" fmla="*/ 23 w 111"/>
                <a:gd name="T55" fmla="*/ 10 h 14"/>
                <a:gd name="T56" fmla="*/ 23 w 111"/>
                <a:gd name="T57" fmla="*/ 10 h 14"/>
                <a:gd name="T58" fmla="*/ 104 w 111"/>
                <a:gd name="T59" fmla="*/ 0 h 14"/>
                <a:gd name="T60" fmla="*/ 60 w 111"/>
                <a:gd name="T61" fmla="*/ 4 h 14"/>
                <a:gd name="T62" fmla="*/ 54 w 111"/>
                <a:gd name="T63" fmla="*/ 4 h 14"/>
                <a:gd name="T64" fmla="*/ 18 w 111"/>
                <a:gd name="T65" fmla="*/ 7 h 14"/>
                <a:gd name="T66" fmla="*/ 18 w 111"/>
                <a:gd name="T67" fmla="*/ 7 h 14"/>
                <a:gd name="T68" fmla="*/ 10 w 111"/>
                <a:gd name="T69" fmla="*/ 14 h 14"/>
                <a:gd name="T70" fmla="*/ 9 w 111"/>
                <a:gd name="T71" fmla="*/ 14 h 14"/>
                <a:gd name="T72" fmla="*/ 11 w 111"/>
                <a:gd name="T73" fmla="*/ 14 h 14"/>
                <a:gd name="T74" fmla="*/ 13 w 111"/>
                <a:gd name="T75" fmla="*/ 14 h 14"/>
                <a:gd name="T76" fmla="*/ 18 w 111"/>
                <a:gd name="T77" fmla="*/ 12 h 14"/>
                <a:gd name="T78" fmla="*/ 17 w 111"/>
                <a:gd name="T79" fmla="*/ 14 h 14"/>
                <a:gd name="T80" fmla="*/ 21 w 111"/>
                <a:gd name="T81" fmla="*/ 13 h 14"/>
                <a:gd name="T82" fmla="*/ 21 w 111"/>
                <a:gd name="T83" fmla="*/ 13 h 14"/>
                <a:gd name="T84" fmla="*/ 21 w 111"/>
                <a:gd name="T85" fmla="*/ 13 h 14"/>
                <a:gd name="T86" fmla="*/ 54 w 111"/>
                <a:gd name="T87" fmla="*/ 11 h 14"/>
                <a:gd name="T88" fmla="*/ 60 w 111"/>
                <a:gd name="T89" fmla="*/ 10 h 14"/>
                <a:gd name="T90" fmla="*/ 104 w 111"/>
                <a:gd name="T91" fmla="*/ 7 h 14"/>
                <a:gd name="T92" fmla="*/ 104 w 111"/>
                <a:gd name="T9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 h="14">
                  <a:moveTo>
                    <a:pt x="1" y="8"/>
                  </a:moveTo>
                  <a:lnTo>
                    <a:pt x="0" y="8"/>
                  </a:lnTo>
                  <a:cubicBezTo>
                    <a:pt x="0" y="8"/>
                    <a:pt x="0" y="8"/>
                    <a:pt x="0" y="8"/>
                  </a:cubicBezTo>
                  <a:cubicBezTo>
                    <a:pt x="1" y="8"/>
                    <a:pt x="1" y="8"/>
                    <a:pt x="1" y="8"/>
                  </a:cubicBezTo>
                  <a:lnTo>
                    <a:pt x="1" y="8"/>
                  </a:lnTo>
                  <a:close/>
                  <a:moveTo>
                    <a:pt x="15" y="7"/>
                  </a:moveTo>
                  <a:lnTo>
                    <a:pt x="13" y="7"/>
                  </a:lnTo>
                  <a:cubicBezTo>
                    <a:pt x="12" y="9"/>
                    <a:pt x="11" y="11"/>
                    <a:pt x="9" y="11"/>
                  </a:cubicBezTo>
                  <a:cubicBezTo>
                    <a:pt x="8" y="11"/>
                    <a:pt x="6" y="10"/>
                    <a:pt x="5" y="9"/>
                  </a:cubicBezTo>
                  <a:cubicBezTo>
                    <a:pt x="6" y="9"/>
                    <a:pt x="7" y="8"/>
                    <a:pt x="7" y="8"/>
                  </a:cubicBezTo>
                  <a:lnTo>
                    <a:pt x="7" y="8"/>
                  </a:lnTo>
                  <a:cubicBezTo>
                    <a:pt x="6" y="8"/>
                    <a:pt x="6" y="9"/>
                    <a:pt x="5" y="9"/>
                  </a:cubicBezTo>
                  <a:cubicBezTo>
                    <a:pt x="5" y="9"/>
                    <a:pt x="4" y="9"/>
                    <a:pt x="4" y="8"/>
                  </a:cubicBezTo>
                  <a:lnTo>
                    <a:pt x="4" y="8"/>
                  </a:lnTo>
                  <a:lnTo>
                    <a:pt x="4" y="9"/>
                  </a:lnTo>
                  <a:lnTo>
                    <a:pt x="5" y="9"/>
                  </a:lnTo>
                  <a:cubicBezTo>
                    <a:pt x="4" y="10"/>
                    <a:pt x="3" y="10"/>
                    <a:pt x="2" y="11"/>
                  </a:cubicBezTo>
                  <a:cubicBezTo>
                    <a:pt x="3" y="10"/>
                    <a:pt x="4" y="10"/>
                    <a:pt x="5" y="10"/>
                  </a:cubicBezTo>
                  <a:cubicBezTo>
                    <a:pt x="6" y="10"/>
                    <a:pt x="7" y="11"/>
                    <a:pt x="8" y="11"/>
                  </a:cubicBezTo>
                  <a:lnTo>
                    <a:pt x="10" y="11"/>
                  </a:lnTo>
                  <a:cubicBezTo>
                    <a:pt x="12" y="11"/>
                    <a:pt x="14" y="9"/>
                    <a:pt x="15" y="7"/>
                  </a:cubicBezTo>
                  <a:close/>
                  <a:moveTo>
                    <a:pt x="110" y="2"/>
                  </a:moveTo>
                  <a:lnTo>
                    <a:pt x="110" y="5"/>
                  </a:lnTo>
                  <a:cubicBezTo>
                    <a:pt x="111" y="5"/>
                    <a:pt x="111" y="4"/>
                    <a:pt x="111" y="3"/>
                  </a:cubicBezTo>
                  <a:cubicBezTo>
                    <a:pt x="111" y="3"/>
                    <a:pt x="110" y="2"/>
                    <a:pt x="110" y="2"/>
                  </a:cubicBezTo>
                  <a:close/>
                  <a:moveTo>
                    <a:pt x="23" y="10"/>
                  </a:moveTo>
                  <a:lnTo>
                    <a:pt x="23" y="9"/>
                  </a:lnTo>
                  <a:lnTo>
                    <a:pt x="23" y="10"/>
                  </a:lnTo>
                  <a:lnTo>
                    <a:pt x="23" y="10"/>
                  </a:lnTo>
                  <a:close/>
                  <a:moveTo>
                    <a:pt x="104" y="0"/>
                  </a:moveTo>
                  <a:lnTo>
                    <a:pt x="60" y="4"/>
                  </a:lnTo>
                  <a:lnTo>
                    <a:pt x="54" y="4"/>
                  </a:lnTo>
                  <a:lnTo>
                    <a:pt x="18" y="7"/>
                  </a:lnTo>
                  <a:cubicBezTo>
                    <a:pt x="18" y="7"/>
                    <a:pt x="18" y="7"/>
                    <a:pt x="18" y="7"/>
                  </a:cubicBezTo>
                  <a:cubicBezTo>
                    <a:pt x="17" y="11"/>
                    <a:pt x="14" y="14"/>
                    <a:pt x="10" y="14"/>
                  </a:cubicBezTo>
                  <a:cubicBezTo>
                    <a:pt x="10" y="14"/>
                    <a:pt x="9" y="14"/>
                    <a:pt x="9" y="14"/>
                  </a:cubicBezTo>
                  <a:cubicBezTo>
                    <a:pt x="9" y="14"/>
                    <a:pt x="10" y="14"/>
                    <a:pt x="11" y="14"/>
                  </a:cubicBezTo>
                  <a:lnTo>
                    <a:pt x="13" y="14"/>
                  </a:lnTo>
                  <a:cubicBezTo>
                    <a:pt x="15" y="14"/>
                    <a:pt x="17" y="13"/>
                    <a:pt x="18" y="12"/>
                  </a:cubicBezTo>
                  <a:cubicBezTo>
                    <a:pt x="18" y="13"/>
                    <a:pt x="18" y="13"/>
                    <a:pt x="17" y="14"/>
                  </a:cubicBezTo>
                  <a:lnTo>
                    <a:pt x="21" y="13"/>
                  </a:lnTo>
                  <a:lnTo>
                    <a:pt x="21" y="13"/>
                  </a:lnTo>
                  <a:cubicBezTo>
                    <a:pt x="21" y="13"/>
                    <a:pt x="21" y="13"/>
                    <a:pt x="21" y="13"/>
                  </a:cubicBezTo>
                  <a:lnTo>
                    <a:pt x="54" y="11"/>
                  </a:lnTo>
                  <a:lnTo>
                    <a:pt x="60" y="10"/>
                  </a:lnTo>
                  <a:lnTo>
                    <a:pt x="104" y="7"/>
                  </a:lnTo>
                  <a:lnTo>
                    <a:pt x="10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9" name="Freeform 4108">
              <a:extLst>
                <a:ext uri="{FF2B5EF4-FFF2-40B4-BE49-F238E27FC236}">
                  <a16:creationId xmlns:a16="http://schemas.microsoft.com/office/drawing/2014/main" id="{712F8446-8B84-458D-808D-2AF482852000}"/>
                </a:ext>
              </a:extLst>
            </p:cNvPr>
            <p:cNvSpPr>
              <a:spLocks noEditPoints="1"/>
            </p:cNvSpPr>
            <p:nvPr/>
          </p:nvSpPr>
          <p:spPr bwMode="auto">
            <a:xfrm>
              <a:off x="7518400" y="6313860"/>
              <a:ext cx="92075" cy="12700"/>
            </a:xfrm>
            <a:custGeom>
              <a:avLst/>
              <a:gdLst>
                <a:gd name="T0" fmla="*/ 101 w 102"/>
                <a:gd name="T1" fmla="*/ 2 h 15"/>
                <a:gd name="T2" fmla="*/ 101 w 102"/>
                <a:gd name="T3" fmla="*/ 4 h 15"/>
                <a:gd name="T4" fmla="*/ 102 w 102"/>
                <a:gd name="T5" fmla="*/ 3 h 15"/>
                <a:gd name="T6" fmla="*/ 101 w 102"/>
                <a:gd name="T7" fmla="*/ 2 h 15"/>
                <a:gd name="T8" fmla="*/ 95 w 102"/>
                <a:gd name="T9" fmla="*/ 0 h 15"/>
                <a:gd name="T10" fmla="*/ 51 w 102"/>
                <a:gd name="T11" fmla="*/ 4 h 15"/>
                <a:gd name="T12" fmla="*/ 45 w 102"/>
                <a:gd name="T13" fmla="*/ 4 h 15"/>
                <a:gd name="T14" fmla="*/ 11 w 102"/>
                <a:gd name="T15" fmla="*/ 7 h 15"/>
                <a:gd name="T16" fmla="*/ 9 w 102"/>
                <a:gd name="T17" fmla="*/ 9 h 15"/>
                <a:gd name="T18" fmla="*/ 0 w 102"/>
                <a:gd name="T19" fmla="*/ 15 h 15"/>
                <a:gd name="T20" fmla="*/ 45 w 102"/>
                <a:gd name="T21" fmla="*/ 11 h 15"/>
                <a:gd name="T22" fmla="*/ 51 w 102"/>
                <a:gd name="T23" fmla="*/ 10 h 15"/>
                <a:gd name="T24" fmla="*/ 95 w 102"/>
                <a:gd name="T25" fmla="*/ 7 h 15"/>
                <a:gd name="T26" fmla="*/ 95 w 102"/>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15">
                  <a:moveTo>
                    <a:pt x="101" y="2"/>
                  </a:moveTo>
                  <a:lnTo>
                    <a:pt x="101" y="4"/>
                  </a:lnTo>
                  <a:cubicBezTo>
                    <a:pt x="102" y="4"/>
                    <a:pt x="102" y="3"/>
                    <a:pt x="102" y="3"/>
                  </a:cubicBezTo>
                  <a:cubicBezTo>
                    <a:pt x="102" y="2"/>
                    <a:pt x="101" y="2"/>
                    <a:pt x="101" y="2"/>
                  </a:cubicBezTo>
                  <a:close/>
                  <a:moveTo>
                    <a:pt x="95" y="0"/>
                  </a:moveTo>
                  <a:lnTo>
                    <a:pt x="51" y="4"/>
                  </a:lnTo>
                  <a:lnTo>
                    <a:pt x="45" y="4"/>
                  </a:lnTo>
                  <a:lnTo>
                    <a:pt x="11" y="7"/>
                  </a:lnTo>
                  <a:cubicBezTo>
                    <a:pt x="10" y="8"/>
                    <a:pt x="10" y="8"/>
                    <a:pt x="9" y="9"/>
                  </a:cubicBezTo>
                  <a:cubicBezTo>
                    <a:pt x="6" y="11"/>
                    <a:pt x="3" y="13"/>
                    <a:pt x="0" y="15"/>
                  </a:cubicBezTo>
                  <a:lnTo>
                    <a:pt x="45" y="11"/>
                  </a:lnTo>
                  <a:lnTo>
                    <a:pt x="51" y="10"/>
                  </a:lnTo>
                  <a:lnTo>
                    <a:pt x="95" y="7"/>
                  </a:lnTo>
                  <a:lnTo>
                    <a:pt x="95"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0" name="Freeform 4109">
              <a:extLst>
                <a:ext uri="{FF2B5EF4-FFF2-40B4-BE49-F238E27FC236}">
                  <a16:creationId xmlns:a16="http://schemas.microsoft.com/office/drawing/2014/main" id="{CC445352-2F45-4C09-B48F-FBD78E323C2E}"/>
                </a:ext>
              </a:extLst>
            </p:cNvPr>
            <p:cNvSpPr>
              <a:spLocks/>
            </p:cNvSpPr>
            <p:nvPr/>
          </p:nvSpPr>
          <p:spPr bwMode="auto">
            <a:xfrm>
              <a:off x="7505700" y="6320210"/>
              <a:ext cx="98425" cy="14288"/>
            </a:xfrm>
            <a:custGeom>
              <a:avLst/>
              <a:gdLst>
                <a:gd name="T0" fmla="*/ 110 w 110"/>
                <a:gd name="T1" fmla="*/ 0 h 16"/>
                <a:gd name="T2" fmla="*/ 66 w 110"/>
                <a:gd name="T3" fmla="*/ 3 h 16"/>
                <a:gd name="T4" fmla="*/ 60 w 110"/>
                <a:gd name="T5" fmla="*/ 4 h 16"/>
                <a:gd name="T6" fmla="*/ 14 w 110"/>
                <a:gd name="T7" fmla="*/ 8 h 16"/>
                <a:gd name="T8" fmla="*/ 14 w 110"/>
                <a:gd name="T9" fmla="*/ 8 h 16"/>
                <a:gd name="T10" fmla="*/ 12 w 110"/>
                <a:gd name="T11" fmla="*/ 9 h 16"/>
                <a:gd name="T12" fmla="*/ 11 w 110"/>
                <a:gd name="T13" fmla="*/ 9 h 16"/>
                <a:gd name="T14" fmla="*/ 11 w 110"/>
                <a:gd name="T15" fmla="*/ 8 h 16"/>
                <a:gd name="T16" fmla="*/ 8 w 110"/>
                <a:gd name="T17" fmla="*/ 10 h 16"/>
                <a:gd name="T18" fmla="*/ 0 w 110"/>
                <a:gd name="T19" fmla="*/ 16 h 16"/>
                <a:gd name="T20" fmla="*/ 110 w 110"/>
                <a:gd name="T21" fmla="*/ 6 h 16"/>
                <a:gd name="T22" fmla="*/ 110 w 11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16">
                  <a:moveTo>
                    <a:pt x="110" y="0"/>
                  </a:moveTo>
                  <a:lnTo>
                    <a:pt x="66" y="3"/>
                  </a:lnTo>
                  <a:lnTo>
                    <a:pt x="60" y="4"/>
                  </a:lnTo>
                  <a:lnTo>
                    <a:pt x="14" y="8"/>
                  </a:lnTo>
                  <a:lnTo>
                    <a:pt x="14" y="8"/>
                  </a:lnTo>
                  <a:cubicBezTo>
                    <a:pt x="13" y="8"/>
                    <a:pt x="12" y="9"/>
                    <a:pt x="12" y="9"/>
                  </a:cubicBezTo>
                  <a:lnTo>
                    <a:pt x="11" y="9"/>
                  </a:lnTo>
                  <a:cubicBezTo>
                    <a:pt x="11" y="8"/>
                    <a:pt x="11" y="8"/>
                    <a:pt x="11" y="8"/>
                  </a:cubicBezTo>
                  <a:cubicBezTo>
                    <a:pt x="10" y="8"/>
                    <a:pt x="9" y="9"/>
                    <a:pt x="8" y="10"/>
                  </a:cubicBezTo>
                  <a:cubicBezTo>
                    <a:pt x="6" y="12"/>
                    <a:pt x="3" y="14"/>
                    <a:pt x="0" y="16"/>
                  </a:cubicBezTo>
                  <a:lnTo>
                    <a:pt x="110" y="6"/>
                  </a:lnTo>
                  <a:lnTo>
                    <a:pt x="11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1" name="Freeform 4110">
              <a:extLst>
                <a:ext uri="{FF2B5EF4-FFF2-40B4-BE49-F238E27FC236}">
                  <a16:creationId xmlns:a16="http://schemas.microsoft.com/office/drawing/2014/main" id="{A81AB747-C5C3-4C79-B298-A21A8C6CD372}"/>
                </a:ext>
              </a:extLst>
            </p:cNvPr>
            <p:cNvSpPr>
              <a:spLocks/>
            </p:cNvSpPr>
            <p:nvPr/>
          </p:nvSpPr>
          <p:spPr bwMode="auto">
            <a:xfrm>
              <a:off x="7627938" y="6283697"/>
              <a:ext cx="1588"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2" name="Freeform 4111">
              <a:extLst>
                <a:ext uri="{FF2B5EF4-FFF2-40B4-BE49-F238E27FC236}">
                  <a16:creationId xmlns:a16="http://schemas.microsoft.com/office/drawing/2014/main" id="{7700FCA4-6C98-4A89-8AF1-9ED75579458B}"/>
                </a:ext>
              </a:extLst>
            </p:cNvPr>
            <p:cNvSpPr>
              <a:spLocks noEditPoints="1"/>
            </p:cNvSpPr>
            <p:nvPr/>
          </p:nvSpPr>
          <p:spPr bwMode="auto">
            <a:xfrm>
              <a:off x="7627938" y="6285285"/>
              <a:ext cx="7938" cy="6350"/>
            </a:xfrm>
            <a:custGeom>
              <a:avLst/>
              <a:gdLst>
                <a:gd name="T0" fmla="*/ 0 w 9"/>
                <a:gd name="T1" fmla="*/ 4 h 7"/>
                <a:gd name="T2" fmla="*/ 0 w 9"/>
                <a:gd name="T3" fmla="*/ 5 h 7"/>
                <a:gd name="T4" fmla="*/ 2 w 9"/>
                <a:gd name="T5" fmla="*/ 7 h 7"/>
                <a:gd name="T6" fmla="*/ 1 w 9"/>
                <a:gd name="T7" fmla="*/ 5 h 7"/>
                <a:gd name="T8" fmla="*/ 0 w 9"/>
                <a:gd name="T9" fmla="*/ 4 h 7"/>
                <a:gd name="T10" fmla="*/ 7 w 9"/>
                <a:gd name="T11" fmla="*/ 0 h 7"/>
                <a:gd name="T12" fmla="*/ 2 w 9"/>
                <a:gd name="T13" fmla="*/ 0 h 7"/>
                <a:gd name="T14" fmla="*/ 0 w 9"/>
                <a:gd name="T15" fmla="*/ 1 h 7"/>
                <a:gd name="T16" fmla="*/ 0 w 9"/>
                <a:gd name="T17" fmla="*/ 4 h 7"/>
                <a:gd name="T18" fmla="*/ 1 w 9"/>
                <a:gd name="T19" fmla="*/ 4 h 7"/>
                <a:gd name="T20" fmla="*/ 5 w 9"/>
                <a:gd name="T21" fmla="*/ 7 h 7"/>
                <a:gd name="T22" fmla="*/ 9 w 9"/>
                <a:gd name="T23" fmla="*/ 7 h 7"/>
                <a:gd name="T24" fmla="*/ 7 w 9"/>
                <a:gd name="T25"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7">
                  <a:moveTo>
                    <a:pt x="0" y="4"/>
                  </a:moveTo>
                  <a:lnTo>
                    <a:pt x="0" y="5"/>
                  </a:lnTo>
                  <a:cubicBezTo>
                    <a:pt x="1" y="5"/>
                    <a:pt x="1" y="6"/>
                    <a:pt x="2" y="7"/>
                  </a:cubicBezTo>
                  <a:lnTo>
                    <a:pt x="1" y="5"/>
                  </a:lnTo>
                  <a:lnTo>
                    <a:pt x="0" y="4"/>
                  </a:lnTo>
                  <a:close/>
                  <a:moveTo>
                    <a:pt x="7" y="0"/>
                  </a:moveTo>
                  <a:lnTo>
                    <a:pt x="2" y="0"/>
                  </a:lnTo>
                  <a:cubicBezTo>
                    <a:pt x="1" y="0"/>
                    <a:pt x="1" y="0"/>
                    <a:pt x="0" y="1"/>
                  </a:cubicBezTo>
                  <a:lnTo>
                    <a:pt x="0" y="4"/>
                  </a:lnTo>
                  <a:lnTo>
                    <a:pt x="1" y="4"/>
                  </a:lnTo>
                  <a:cubicBezTo>
                    <a:pt x="3" y="4"/>
                    <a:pt x="4" y="4"/>
                    <a:pt x="5" y="7"/>
                  </a:cubicBezTo>
                  <a:lnTo>
                    <a:pt x="9" y="7"/>
                  </a:lnTo>
                  <a:cubicBezTo>
                    <a:pt x="9" y="4"/>
                    <a:pt x="9" y="2"/>
                    <a:pt x="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3" name="Freeform 4112">
              <a:extLst>
                <a:ext uri="{FF2B5EF4-FFF2-40B4-BE49-F238E27FC236}">
                  <a16:creationId xmlns:a16="http://schemas.microsoft.com/office/drawing/2014/main" id="{2531FCF3-CEAF-41ED-9352-86FD5C811EA4}"/>
                </a:ext>
              </a:extLst>
            </p:cNvPr>
            <p:cNvSpPr>
              <a:spLocks/>
            </p:cNvSpPr>
            <p:nvPr/>
          </p:nvSpPr>
          <p:spPr bwMode="auto">
            <a:xfrm>
              <a:off x="7627938" y="6293222"/>
              <a:ext cx="6350" cy="6350"/>
            </a:xfrm>
            <a:custGeom>
              <a:avLst/>
              <a:gdLst>
                <a:gd name="T0" fmla="*/ 8 w 8"/>
                <a:gd name="T1" fmla="*/ 0 h 6"/>
                <a:gd name="T2" fmla="*/ 5 w 8"/>
                <a:gd name="T3" fmla="*/ 0 h 6"/>
                <a:gd name="T4" fmla="*/ 5 w 8"/>
                <a:gd name="T5" fmla="*/ 1 h 6"/>
                <a:gd name="T6" fmla="*/ 3 w 8"/>
                <a:gd name="T7" fmla="*/ 0 h 6"/>
                <a:gd name="T8" fmla="*/ 1 w 8"/>
                <a:gd name="T9" fmla="*/ 0 h 6"/>
                <a:gd name="T10" fmla="*/ 0 w 8"/>
                <a:gd name="T11" fmla="*/ 0 h 6"/>
                <a:gd name="T12" fmla="*/ 0 w 8"/>
                <a:gd name="T13" fmla="*/ 2 h 6"/>
                <a:gd name="T14" fmla="*/ 4 w 8"/>
                <a:gd name="T15" fmla="*/ 4 h 6"/>
                <a:gd name="T16" fmla="*/ 2 w 8"/>
                <a:gd name="T17" fmla="*/ 6 h 6"/>
                <a:gd name="T18" fmla="*/ 5 w 8"/>
                <a:gd name="T19" fmla="*/ 4 h 6"/>
                <a:gd name="T20" fmla="*/ 8 w 8"/>
                <a:gd name="T21" fmla="*/ 6 h 6"/>
                <a:gd name="T22" fmla="*/ 8 w 8"/>
                <a:gd name="T23" fmla="*/ 6 h 6"/>
                <a:gd name="T24" fmla="*/ 6 w 8"/>
                <a:gd name="T25" fmla="*/ 3 h 6"/>
                <a:gd name="T26" fmla="*/ 8 w 8"/>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6">
                  <a:moveTo>
                    <a:pt x="8" y="0"/>
                  </a:moveTo>
                  <a:lnTo>
                    <a:pt x="5" y="0"/>
                  </a:lnTo>
                  <a:cubicBezTo>
                    <a:pt x="5" y="0"/>
                    <a:pt x="5" y="1"/>
                    <a:pt x="5" y="1"/>
                  </a:cubicBezTo>
                  <a:cubicBezTo>
                    <a:pt x="4" y="1"/>
                    <a:pt x="3" y="0"/>
                    <a:pt x="3" y="0"/>
                  </a:cubicBezTo>
                  <a:lnTo>
                    <a:pt x="1" y="0"/>
                  </a:lnTo>
                  <a:cubicBezTo>
                    <a:pt x="1" y="0"/>
                    <a:pt x="1" y="0"/>
                    <a:pt x="0" y="0"/>
                  </a:cubicBezTo>
                  <a:lnTo>
                    <a:pt x="0" y="2"/>
                  </a:lnTo>
                  <a:cubicBezTo>
                    <a:pt x="1" y="2"/>
                    <a:pt x="3" y="3"/>
                    <a:pt x="4" y="4"/>
                  </a:cubicBezTo>
                  <a:cubicBezTo>
                    <a:pt x="3" y="5"/>
                    <a:pt x="3" y="5"/>
                    <a:pt x="2" y="6"/>
                  </a:cubicBezTo>
                  <a:cubicBezTo>
                    <a:pt x="3" y="5"/>
                    <a:pt x="4" y="5"/>
                    <a:pt x="5" y="4"/>
                  </a:cubicBezTo>
                  <a:cubicBezTo>
                    <a:pt x="6" y="5"/>
                    <a:pt x="7" y="6"/>
                    <a:pt x="8" y="6"/>
                  </a:cubicBezTo>
                  <a:lnTo>
                    <a:pt x="8" y="6"/>
                  </a:lnTo>
                  <a:cubicBezTo>
                    <a:pt x="8" y="5"/>
                    <a:pt x="7" y="4"/>
                    <a:pt x="6" y="3"/>
                  </a:cubicBezTo>
                  <a:cubicBezTo>
                    <a:pt x="7" y="2"/>
                    <a:pt x="8" y="1"/>
                    <a:pt x="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4" name="Freeform 4113">
              <a:extLst>
                <a:ext uri="{FF2B5EF4-FFF2-40B4-BE49-F238E27FC236}">
                  <a16:creationId xmlns:a16="http://schemas.microsoft.com/office/drawing/2014/main" id="{ED6E2574-D68D-4974-B53B-EDE31CF1D018}"/>
                </a:ext>
              </a:extLst>
            </p:cNvPr>
            <p:cNvSpPr>
              <a:spLocks/>
            </p:cNvSpPr>
            <p:nvPr/>
          </p:nvSpPr>
          <p:spPr bwMode="auto">
            <a:xfrm>
              <a:off x="7629525" y="6313860"/>
              <a:ext cx="17463" cy="3175"/>
            </a:xfrm>
            <a:custGeom>
              <a:avLst/>
              <a:gdLst>
                <a:gd name="T0" fmla="*/ 7 w 19"/>
                <a:gd name="T1" fmla="*/ 0 h 4"/>
                <a:gd name="T2" fmla="*/ 4 w 19"/>
                <a:gd name="T3" fmla="*/ 1 h 4"/>
                <a:gd name="T4" fmla="*/ 0 w 19"/>
                <a:gd name="T5" fmla="*/ 4 h 4"/>
                <a:gd name="T6" fmla="*/ 1 w 19"/>
                <a:gd name="T7" fmla="*/ 4 h 4"/>
                <a:gd name="T8" fmla="*/ 1 w 19"/>
                <a:gd name="T9" fmla="*/ 4 h 4"/>
                <a:gd name="T10" fmla="*/ 19 w 19"/>
                <a:gd name="T11" fmla="*/ 4 h 4"/>
                <a:gd name="T12" fmla="*/ 19 w 19"/>
                <a:gd name="T13" fmla="*/ 3 h 4"/>
                <a:gd name="T14" fmla="*/ 15 w 19"/>
                <a:gd name="T15" fmla="*/ 1 h 4"/>
                <a:gd name="T16" fmla="*/ 7 w 19"/>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
                  <a:moveTo>
                    <a:pt x="7" y="0"/>
                  </a:moveTo>
                  <a:cubicBezTo>
                    <a:pt x="6" y="0"/>
                    <a:pt x="5" y="0"/>
                    <a:pt x="4" y="1"/>
                  </a:cubicBezTo>
                  <a:cubicBezTo>
                    <a:pt x="2" y="1"/>
                    <a:pt x="1" y="3"/>
                    <a:pt x="0" y="4"/>
                  </a:cubicBezTo>
                  <a:cubicBezTo>
                    <a:pt x="0" y="4"/>
                    <a:pt x="1" y="4"/>
                    <a:pt x="1" y="4"/>
                  </a:cubicBezTo>
                  <a:lnTo>
                    <a:pt x="1" y="4"/>
                  </a:lnTo>
                  <a:lnTo>
                    <a:pt x="19" y="4"/>
                  </a:lnTo>
                  <a:cubicBezTo>
                    <a:pt x="19" y="4"/>
                    <a:pt x="19" y="4"/>
                    <a:pt x="19" y="3"/>
                  </a:cubicBezTo>
                  <a:cubicBezTo>
                    <a:pt x="18" y="1"/>
                    <a:pt x="17" y="2"/>
                    <a:pt x="15" y="1"/>
                  </a:cubicBezTo>
                  <a:cubicBezTo>
                    <a:pt x="12" y="1"/>
                    <a:pt x="10" y="0"/>
                    <a:pt x="7"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5" name="Freeform 4114">
              <a:extLst>
                <a:ext uri="{FF2B5EF4-FFF2-40B4-BE49-F238E27FC236}">
                  <a16:creationId xmlns:a16="http://schemas.microsoft.com/office/drawing/2014/main" id="{F0912189-E5F7-4591-8453-D18CF76B98DE}"/>
                </a:ext>
              </a:extLst>
            </p:cNvPr>
            <p:cNvSpPr>
              <a:spLocks/>
            </p:cNvSpPr>
            <p:nvPr/>
          </p:nvSpPr>
          <p:spPr bwMode="auto">
            <a:xfrm>
              <a:off x="7627938" y="6317035"/>
              <a:ext cx="30163" cy="6350"/>
            </a:xfrm>
            <a:custGeom>
              <a:avLst/>
              <a:gdLst>
                <a:gd name="T0" fmla="*/ 20 w 33"/>
                <a:gd name="T1" fmla="*/ 0 h 7"/>
                <a:gd name="T2" fmla="*/ 0 w 33"/>
                <a:gd name="T3" fmla="*/ 1 h 7"/>
                <a:gd name="T4" fmla="*/ 0 w 33"/>
                <a:gd name="T5" fmla="*/ 7 h 7"/>
                <a:gd name="T6" fmla="*/ 33 w 33"/>
                <a:gd name="T7" fmla="*/ 6 h 7"/>
                <a:gd name="T8" fmla="*/ 28 w 33"/>
                <a:gd name="T9" fmla="*/ 3 h 7"/>
                <a:gd name="T10" fmla="*/ 20 w 33"/>
                <a:gd name="T11" fmla="*/ 2 h 7"/>
                <a:gd name="T12" fmla="*/ 20 w 3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3" h="7">
                  <a:moveTo>
                    <a:pt x="20" y="0"/>
                  </a:moveTo>
                  <a:lnTo>
                    <a:pt x="0" y="1"/>
                  </a:lnTo>
                  <a:lnTo>
                    <a:pt x="0" y="7"/>
                  </a:lnTo>
                  <a:lnTo>
                    <a:pt x="33" y="6"/>
                  </a:lnTo>
                  <a:cubicBezTo>
                    <a:pt x="31" y="5"/>
                    <a:pt x="30" y="4"/>
                    <a:pt x="28" y="3"/>
                  </a:cubicBezTo>
                  <a:cubicBezTo>
                    <a:pt x="26" y="2"/>
                    <a:pt x="23" y="2"/>
                    <a:pt x="20" y="2"/>
                  </a:cubicBezTo>
                  <a:cubicBezTo>
                    <a:pt x="20" y="1"/>
                    <a:pt x="20" y="1"/>
                    <a:pt x="2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6" name="Freeform 4115">
              <a:extLst>
                <a:ext uri="{FF2B5EF4-FFF2-40B4-BE49-F238E27FC236}">
                  <a16:creationId xmlns:a16="http://schemas.microsoft.com/office/drawing/2014/main" id="{D30AB3F8-A3C4-4C71-AF29-3C78D0D5FFB6}"/>
                </a:ext>
              </a:extLst>
            </p:cNvPr>
            <p:cNvSpPr>
              <a:spLocks noEditPoints="1"/>
            </p:cNvSpPr>
            <p:nvPr/>
          </p:nvSpPr>
          <p:spPr bwMode="auto">
            <a:xfrm>
              <a:off x="7156450" y="6815510"/>
              <a:ext cx="515938" cy="15875"/>
            </a:xfrm>
            <a:custGeom>
              <a:avLst/>
              <a:gdLst>
                <a:gd name="T0" fmla="*/ 27 w 573"/>
                <a:gd name="T1" fmla="*/ 12 h 19"/>
                <a:gd name="T2" fmla="*/ 1 w 573"/>
                <a:gd name="T3" fmla="*/ 12 h 19"/>
                <a:gd name="T4" fmla="*/ 0 w 573"/>
                <a:gd name="T5" fmla="*/ 15 h 19"/>
                <a:gd name="T6" fmla="*/ 0 w 573"/>
                <a:gd name="T7" fmla="*/ 19 h 19"/>
                <a:gd name="T8" fmla="*/ 24 w 573"/>
                <a:gd name="T9" fmla="*/ 18 h 19"/>
                <a:gd name="T10" fmla="*/ 26 w 573"/>
                <a:gd name="T11" fmla="*/ 15 h 19"/>
                <a:gd name="T12" fmla="*/ 27 w 573"/>
                <a:gd name="T13" fmla="*/ 12 h 19"/>
                <a:gd name="T14" fmla="*/ 181 w 573"/>
                <a:gd name="T15" fmla="*/ 8 h 19"/>
                <a:gd name="T16" fmla="*/ 93 w 573"/>
                <a:gd name="T17" fmla="*/ 10 h 19"/>
                <a:gd name="T18" fmla="*/ 93 w 573"/>
                <a:gd name="T19" fmla="*/ 16 h 19"/>
                <a:gd name="T20" fmla="*/ 87 w 573"/>
                <a:gd name="T21" fmla="*/ 16 h 19"/>
                <a:gd name="T22" fmla="*/ 87 w 573"/>
                <a:gd name="T23" fmla="*/ 10 h 19"/>
                <a:gd name="T24" fmla="*/ 68 w 573"/>
                <a:gd name="T25" fmla="*/ 11 h 19"/>
                <a:gd name="T26" fmla="*/ 68 w 573"/>
                <a:gd name="T27" fmla="*/ 16 h 19"/>
                <a:gd name="T28" fmla="*/ 62 w 573"/>
                <a:gd name="T29" fmla="*/ 16 h 19"/>
                <a:gd name="T30" fmla="*/ 62 w 573"/>
                <a:gd name="T31" fmla="*/ 11 h 19"/>
                <a:gd name="T32" fmla="*/ 54 w 573"/>
                <a:gd name="T33" fmla="*/ 11 h 19"/>
                <a:gd name="T34" fmla="*/ 54 w 573"/>
                <a:gd name="T35" fmla="*/ 17 h 19"/>
                <a:gd name="T36" fmla="*/ 54 w 573"/>
                <a:gd name="T37" fmla="*/ 18 h 19"/>
                <a:gd name="T38" fmla="*/ 181 w 573"/>
                <a:gd name="T39" fmla="*/ 15 h 19"/>
                <a:gd name="T40" fmla="*/ 181 w 573"/>
                <a:gd name="T41" fmla="*/ 11 h 19"/>
                <a:gd name="T42" fmla="*/ 181 w 573"/>
                <a:gd name="T43" fmla="*/ 10 h 19"/>
                <a:gd name="T44" fmla="*/ 181 w 573"/>
                <a:gd name="T45" fmla="*/ 8 h 19"/>
                <a:gd name="T46" fmla="*/ 573 w 573"/>
                <a:gd name="T47" fmla="*/ 0 h 19"/>
                <a:gd name="T48" fmla="*/ 524 w 573"/>
                <a:gd name="T49" fmla="*/ 1 h 19"/>
                <a:gd name="T50" fmla="*/ 524 w 573"/>
                <a:gd name="T51" fmla="*/ 1 h 19"/>
                <a:gd name="T52" fmla="*/ 521 w 573"/>
                <a:gd name="T53" fmla="*/ 5 h 19"/>
                <a:gd name="T54" fmla="*/ 518 w 573"/>
                <a:gd name="T55" fmla="*/ 1 h 19"/>
                <a:gd name="T56" fmla="*/ 518 w 573"/>
                <a:gd name="T57" fmla="*/ 1 h 19"/>
                <a:gd name="T58" fmla="*/ 516 w 573"/>
                <a:gd name="T59" fmla="*/ 1 h 19"/>
                <a:gd name="T60" fmla="*/ 504 w 573"/>
                <a:gd name="T61" fmla="*/ 1 h 19"/>
                <a:gd name="T62" fmla="*/ 504 w 573"/>
                <a:gd name="T63" fmla="*/ 2 h 19"/>
                <a:gd name="T64" fmla="*/ 498 w 573"/>
                <a:gd name="T65" fmla="*/ 2 h 19"/>
                <a:gd name="T66" fmla="*/ 498 w 573"/>
                <a:gd name="T67" fmla="*/ 1 h 19"/>
                <a:gd name="T68" fmla="*/ 360 w 573"/>
                <a:gd name="T69" fmla="*/ 4 h 19"/>
                <a:gd name="T70" fmla="*/ 360 w 573"/>
                <a:gd name="T71" fmla="*/ 11 h 19"/>
                <a:gd name="T72" fmla="*/ 444 w 573"/>
                <a:gd name="T73" fmla="*/ 9 h 19"/>
                <a:gd name="T74" fmla="*/ 444 w 573"/>
                <a:gd name="T75" fmla="*/ 6 h 19"/>
                <a:gd name="T76" fmla="*/ 450 w 573"/>
                <a:gd name="T77" fmla="*/ 6 h 19"/>
                <a:gd name="T78" fmla="*/ 450 w 573"/>
                <a:gd name="T79" fmla="*/ 9 h 19"/>
                <a:gd name="T80" fmla="*/ 516 w 573"/>
                <a:gd name="T81" fmla="*/ 7 h 19"/>
                <a:gd name="T82" fmla="*/ 572 w 573"/>
                <a:gd name="T83" fmla="*/ 7 h 19"/>
                <a:gd name="T84" fmla="*/ 573 w 573"/>
                <a:gd name="T85" fmla="*/ 3 h 19"/>
                <a:gd name="T86" fmla="*/ 573 w 573"/>
                <a:gd name="T8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3" h="19">
                  <a:moveTo>
                    <a:pt x="27" y="12"/>
                  </a:moveTo>
                  <a:lnTo>
                    <a:pt x="1" y="12"/>
                  </a:lnTo>
                  <a:cubicBezTo>
                    <a:pt x="1" y="13"/>
                    <a:pt x="0" y="14"/>
                    <a:pt x="0" y="15"/>
                  </a:cubicBezTo>
                  <a:cubicBezTo>
                    <a:pt x="0" y="16"/>
                    <a:pt x="0" y="18"/>
                    <a:pt x="0" y="19"/>
                  </a:cubicBezTo>
                  <a:lnTo>
                    <a:pt x="24" y="18"/>
                  </a:lnTo>
                  <a:cubicBezTo>
                    <a:pt x="25" y="17"/>
                    <a:pt x="25" y="16"/>
                    <a:pt x="26" y="15"/>
                  </a:cubicBezTo>
                  <a:cubicBezTo>
                    <a:pt x="26" y="14"/>
                    <a:pt x="27" y="13"/>
                    <a:pt x="27" y="12"/>
                  </a:cubicBezTo>
                  <a:close/>
                  <a:moveTo>
                    <a:pt x="181" y="8"/>
                  </a:moveTo>
                  <a:lnTo>
                    <a:pt x="93" y="10"/>
                  </a:lnTo>
                  <a:lnTo>
                    <a:pt x="93" y="16"/>
                  </a:lnTo>
                  <a:lnTo>
                    <a:pt x="87" y="16"/>
                  </a:lnTo>
                  <a:lnTo>
                    <a:pt x="87" y="10"/>
                  </a:lnTo>
                  <a:lnTo>
                    <a:pt x="68" y="11"/>
                  </a:lnTo>
                  <a:lnTo>
                    <a:pt x="68" y="16"/>
                  </a:lnTo>
                  <a:lnTo>
                    <a:pt x="62" y="16"/>
                  </a:lnTo>
                  <a:lnTo>
                    <a:pt x="62" y="11"/>
                  </a:lnTo>
                  <a:lnTo>
                    <a:pt x="54" y="11"/>
                  </a:lnTo>
                  <a:cubicBezTo>
                    <a:pt x="54" y="13"/>
                    <a:pt x="54" y="15"/>
                    <a:pt x="54" y="17"/>
                  </a:cubicBezTo>
                  <a:cubicBezTo>
                    <a:pt x="54" y="17"/>
                    <a:pt x="54" y="17"/>
                    <a:pt x="54" y="18"/>
                  </a:cubicBezTo>
                  <a:lnTo>
                    <a:pt x="181" y="15"/>
                  </a:lnTo>
                  <a:cubicBezTo>
                    <a:pt x="181" y="14"/>
                    <a:pt x="181" y="12"/>
                    <a:pt x="181" y="11"/>
                  </a:cubicBezTo>
                  <a:lnTo>
                    <a:pt x="181" y="10"/>
                  </a:lnTo>
                  <a:lnTo>
                    <a:pt x="181" y="8"/>
                  </a:lnTo>
                  <a:close/>
                  <a:moveTo>
                    <a:pt x="573" y="0"/>
                  </a:moveTo>
                  <a:lnTo>
                    <a:pt x="524" y="1"/>
                  </a:lnTo>
                  <a:lnTo>
                    <a:pt x="524" y="1"/>
                  </a:lnTo>
                  <a:cubicBezTo>
                    <a:pt x="524" y="3"/>
                    <a:pt x="523" y="5"/>
                    <a:pt x="521" y="5"/>
                  </a:cubicBezTo>
                  <a:cubicBezTo>
                    <a:pt x="519" y="5"/>
                    <a:pt x="518" y="3"/>
                    <a:pt x="518" y="1"/>
                  </a:cubicBezTo>
                  <a:lnTo>
                    <a:pt x="518" y="1"/>
                  </a:lnTo>
                  <a:lnTo>
                    <a:pt x="516" y="1"/>
                  </a:lnTo>
                  <a:lnTo>
                    <a:pt x="504" y="1"/>
                  </a:lnTo>
                  <a:lnTo>
                    <a:pt x="504" y="2"/>
                  </a:lnTo>
                  <a:lnTo>
                    <a:pt x="498" y="2"/>
                  </a:lnTo>
                  <a:lnTo>
                    <a:pt x="498" y="1"/>
                  </a:lnTo>
                  <a:lnTo>
                    <a:pt x="360" y="4"/>
                  </a:lnTo>
                  <a:cubicBezTo>
                    <a:pt x="360" y="6"/>
                    <a:pt x="360" y="9"/>
                    <a:pt x="360" y="11"/>
                  </a:cubicBezTo>
                  <a:lnTo>
                    <a:pt x="444" y="9"/>
                  </a:lnTo>
                  <a:lnTo>
                    <a:pt x="444" y="6"/>
                  </a:lnTo>
                  <a:lnTo>
                    <a:pt x="450" y="6"/>
                  </a:lnTo>
                  <a:lnTo>
                    <a:pt x="450" y="9"/>
                  </a:lnTo>
                  <a:lnTo>
                    <a:pt x="516" y="7"/>
                  </a:lnTo>
                  <a:lnTo>
                    <a:pt x="572" y="7"/>
                  </a:lnTo>
                  <a:cubicBezTo>
                    <a:pt x="572" y="6"/>
                    <a:pt x="573" y="4"/>
                    <a:pt x="573" y="3"/>
                  </a:cubicBezTo>
                  <a:cubicBezTo>
                    <a:pt x="573" y="2"/>
                    <a:pt x="573" y="1"/>
                    <a:pt x="57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7" name="Freeform 4116">
              <a:extLst>
                <a:ext uri="{FF2B5EF4-FFF2-40B4-BE49-F238E27FC236}">
                  <a16:creationId xmlns:a16="http://schemas.microsoft.com/office/drawing/2014/main" id="{6CE75C2E-B00E-47FB-A00E-B66A17A2FD93}"/>
                </a:ext>
              </a:extLst>
            </p:cNvPr>
            <p:cNvSpPr>
              <a:spLocks/>
            </p:cNvSpPr>
            <p:nvPr/>
          </p:nvSpPr>
          <p:spPr bwMode="auto">
            <a:xfrm>
              <a:off x="7234238" y="6586910"/>
              <a:ext cx="6350" cy="242888"/>
            </a:xfrm>
            <a:custGeom>
              <a:avLst/>
              <a:gdLst>
                <a:gd name="T0" fmla="*/ 6 w 6"/>
                <a:gd name="T1" fmla="*/ 0 h 269"/>
                <a:gd name="T2" fmla="*/ 1 w 6"/>
                <a:gd name="T3" fmla="*/ 5 h 269"/>
                <a:gd name="T4" fmla="*/ 0 w 6"/>
                <a:gd name="T5" fmla="*/ 7 h 269"/>
                <a:gd name="T6" fmla="*/ 0 w 6"/>
                <a:gd name="T7" fmla="*/ 94 h 269"/>
                <a:gd name="T8" fmla="*/ 1 w 6"/>
                <a:gd name="T9" fmla="*/ 97 h 269"/>
                <a:gd name="T10" fmla="*/ 4 w 6"/>
                <a:gd name="T11" fmla="*/ 104 h 269"/>
                <a:gd name="T12" fmla="*/ 4 w 6"/>
                <a:gd name="T13" fmla="*/ 106 h 269"/>
                <a:gd name="T14" fmla="*/ 2 w 6"/>
                <a:gd name="T15" fmla="*/ 114 h 269"/>
                <a:gd name="T16" fmla="*/ 0 w 6"/>
                <a:gd name="T17" fmla="*/ 116 h 269"/>
                <a:gd name="T18" fmla="*/ 0 w 6"/>
                <a:gd name="T19" fmla="*/ 263 h 269"/>
                <a:gd name="T20" fmla="*/ 0 w 6"/>
                <a:gd name="T21" fmla="*/ 269 h 269"/>
                <a:gd name="T22" fmla="*/ 6 w 6"/>
                <a:gd name="T23" fmla="*/ 269 h 269"/>
                <a:gd name="T24" fmla="*/ 6 w 6"/>
                <a:gd name="T25" fmla="*/ 263 h 269"/>
                <a:gd name="T26" fmla="*/ 6 w 6"/>
                <a:gd name="T27" fmla="*/ 86 h 269"/>
                <a:gd name="T28" fmla="*/ 4 w 6"/>
                <a:gd name="T29" fmla="*/ 86 h 269"/>
                <a:gd name="T30" fmla="*/ 4 w 6"/>
                <a:gd name="T31" fmla="*/ 86 h 269"/>
                <a:gd name="T32" fmla="*/ 1 w 6"/>
                <a:gd name="T33" fmla="*/ 83 h 269"/>
                <a:gd name="T34" fmla="*/ 4 w 6"/>
                <a:gd name="T35" fmla="*/ 80 h 269"/>
                <a:gd name="T36" fmla="*/ 6 w 6"/>
                <a:gd name="T37" fmla="*/ 80 h 269"/>
                <a:gd name="T38" fmla="*/ 6 w 6"/>
                <a:gd name="T39" fmla="*/ 47 h 269"/>
                <a:gd name="T40" fmla="*/ 6 w 6"/>
                <a:gd name="T41" fmla="*/ 47 h 269"/>
                <a:gd name="T42" fmla="*/ 4 w 6"/>
                <a:gd name="T43" fmla="*/ 46 h 269"/>
                <a:gd name="T44" fmla="*/ 3 w 6"/>
                <a:gd name="T45" fmla="*/ 42 h 269"/>
                <a:gd name="T46" fmla="*/ 6 w 6"/>
                <a:gd name="T47" fmla="*/ 38 h 269"/>
                <a:gd name="T48" fmla="*/ 6 w 6"/>
                <a:gd name="T4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269">
                  <a:moveTo>
                    <a:pt x="6" y="0"/>
                  </a:moveTo>
                  <a:cubicBezTo>
                    <a:pt x="4" y="2"/>
                    <a:pt x="3" y="3"/>
                    <a:pt x="1" y="5"/>
                  </a:cubicBezTo>
                  <a:cubicBezTo>
                    <a:pt x="1" y="6"/>
                    <a:pt x="0" y="7"/>
                    <a:pt x="0" y="7"/>
                  </a:cubicBezTo>
                  <a:lnTo>
                    <a:pt x="0" y="94"/>
                  </a:lnTo>
                  <a:cubicBezTo>
                    <a:pt x="0" y="95"/>
                    <a:pt x="0" y="96"/>
                    <a:pt x="1" y="97"/>
                  </a:cubicBezTo>
                  <a:cubicBezTo>
                    <a:pt x="2" y="99"/>
                    <a:pt x="3" y="102"/>
                    <a:pt x="4" y="104"/>
                  </a:cubicBezTo>
                  <a:lnTo>
                    <a:pt x="4" y="106"/>
                  </a:lnTo>
                  <a:cubicBezTo>
                    <a:pt x="4" y="109"/>
                    <a:pt x="4" y="112"/>
                    <a:pt x="2" y="114"/>
                  </a:cubicBezTo>
                  <a:cubicBezTo>
                    <a:pt x="1" y="115"/>
                    <a:pt x="0" y="115"/>
                    <a:pt x="0" y="116"/>
                  </a:cubicBezTo>
                  <a:lnTo>
                    <a:pt x="0" y="263"/>
                  </a:lnTo>
                  <a:lnTo>
                    <a:pt x="0" y="269"/>
                  </a:lnTo>
                  <a:lnTo>
                    <a:pt x="6" y="269"/>
                  </a:lnTo>
                  <a:lnTo>
                    <a:pt x="6" y="263"/>
                  </a:lnTo>
                  <a:lnTo>
                    <a:pt x="6" y="86"/>
                  </a:lnTo>
                  <a:lnTo>
                    <a:pt x="4" y="86"/>
                  </a:lnTo>
                  <a:cubicBezTo>
                    <a:pt x="4" y="86"/>
                    <a:pt x="4" y="86"/>
                    <a:pt x="4" y="86"/>
                  </a:cubicBezTo>
                  <a:cubicBezTo>
                    <a:pt x="3" y="86"/>
                    <a:pt x="1" y="85"/>
                    <a:pt x="1" y="83"/>
                  </a:cubicBezTo>
                  <a:cubicBezTo>
                    <a:pt x="1" y="81"/>
                    <a:pt x="2" y="80"/>
                    <a:pt x="4" y="80"/>
                  </a:cubicBezTo>
                  <a:lnTo>
                    <a:pt x="6" y="80"/>
                  </a:lnTo>
                  <a:lnTo>
                    <a:pt x="6" y="47"/>
                  </a:lnTo>
                  <a:cubicBezTo>
                    <a:pt x="6" y="47"/>
                    <a:pt x="6" y="47"/>
                    <a:pt x="6" y="47"/>
                  </a:cubicBezTo>
                  <a:cubicBezTo>
                    <a:pt x="5" y="47"/>
                    <a:pt x="4" y="47"/>
                    <a:pt x="4" y="46"/>
                  </a:cubicBezTo>
                  <a:cubicBezTo>
                    <a:pt x="2" y="45"/>
                    <a:pt x="2" y="43"/>
                    <a:pt x="3" y="42"/>
                  </a:cubicBezTo>
                  <a:lnTo>
                    <a:pt x="6" y="38"/>
                  </a:ln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8" name="Freeform 4117">
              <a:extLst>
                <a:ext uri="{FF2B5EF4-FFF2-40B4-BE49-F238E27FC236}">
                  <a16:creationId xmlns:a16="http://schemas.microsoft.com/office/drawing/2014/main" id="{CE61EA68-89C7-42C5-86E2-8E4104213A6C}"/>
                </a:ext>
              </a:extLst>
            </p:cNvPr>
            <p:cNvSpPr>
              <a:spLocks noEditPoints="1"/>
            </p:cNvSpPr>
            <p:nvPr/>
          </p:nvSpPr>
          <p:spPr bwMode="auto">
            <a:xfrm>
              <a:off x="7212013" y="6648822"/>
              <a:ext cx="4763" cy="180975"/>
            </a:xfrm>
            <a:custGeom>
              <a:avLst/>
              <a:gdLst>
                <a:gd name="T0" fmla="*/ 6 w 6"/>
                <a:gd name="T1" fmla="*/ 56 h 200"/>
                <a:gd name="T2" fmla="*/ 0 w 6"/>
                <a:gd name="T3" fmla="*/ 57 h 200"/>
                <a:gd name="T4" fmla="*/ 0 w 6"/>
                <a:gd name="T5" fmla="*/ 195 h 200"/>
                <a:gd name="T6" fmla="*/ 0 w 6"/>
                <a:gd name="T7" fmla="*/ 200 h 200"/>
                <a:gd name="T8" fmla="*/ 6 w 6"/>
                <a:gd name="T9" fmla="*/ 200 h 200"/>
                <a:gd name="T10" fmla="*/ 6 w 6"/>
                <a:gd name="T11" fmla="*/ 195 h 200"/>
                <a:gd name="T12" fmla="*/ 6 w 6"/>
                <a:gd name="T13" fmla="*/ 56 h 200"/>
                <a:gd name="T14" fmla="*/ 6 w 6"/>
                <a:gd name="T15" fmla="*/ 0 h 200"/>
                <a:gd name="T16" fmla="*/ 6 w 6"/>
                <a:gd name="T17" fmla="*/ 0 h 200"/>
                <a:gd name="T18" fmla="*/ 3 w 6"/>
                <a:gd name="T19" fmla="*/ 4 h 200"/>
                <a:gd name="T20" fmla="*/ 1 w 6"/>
                <a:gd name="T21" fmla="*/ 7 h 200"/>
                <a:gd name="T22" fmla="*/ 0 w 6"/>
                <a:gd name="T23" fmla="*/ 8 h 200"/>
                <a:gd name="T24" fmla="*/ 0 w 6"/>
                <a:gd name="T25" fmla="*/ 22 h 200"/>
                <a:gd name="T26" fmla="*/ 6 w 6"/>
                <a:gd name="T27" fmla="*/ 25 h 200"/>
                <a:gd name="T28" fmla="*/ 6 w 6"/>
                <a:gd name="T2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200">
                  <a:moveTo>
                    <a:pt x="6" y="56"/>
                  </a:moveTo>
                  <a:cubicBezTo>
                    <a:pt x="4" y="56"/>
                    <a:pt x="2" y="56"/>
                    <a:pt x="0" y="57"/>
                  </a:cubicBezTo>
                  <a:lnTo>
                    <a:pt x="0" y="195"/>
                  </a:lnTo>
                  <a:lnTo>
                    <a:pt x="0" y="200"/>
                  </a:lnTo>
                  <a:lnTo>
                    <a:pt x="6" y="200"/>
                  </a:lnTo>
                  <a:lnTo>
                    <a:pt x="6" y="195"/>
                  </a:lnTo>
                  <a:lnTo>
                    <a:pt x="6" y="56"/>
                  </a:lnTo>
                  <a:close/>
                  <a:moveTo>
                    <a:pt x="6" y="0"/>
                  </a:moveTo>
                  <a:cubicBezTo>
                    <a:pt x="6" y="0"/>
                    <a:pt x="6" y="0"/>
                    <a:pt x="6" y="0"/>
                  </a:cubicBezTo>
                  <a:cubicBezTo>
                    <a:pt x="5" y="1"/>
                    <a:pt x="4" y="3"/>
                    <a:pt x="3" y="4"/>
                  </a:cubicBezTo>
                  <a:cubicBezTo>
                    <a:pt x="2" y="5"/>
                    <a:pt x="2" y="6"/>
                    <a:pt x="1" y="7"/>
                  </a:cubicBezTo>
                  <a:cubicBezTo>
                    <a:pt x="1" y="7"/>
                    <a:pt x="0" y="8"/>
                    <a:pt x="0" y="8"/>
                  </a:cubicBezTo>
                  <a:lnTo>
                    <a:pt x="0" y="22"/>
                  </a:lnTo>
                  <a:cubicBezTo>
                    <a:pt x="2" y="23"/>
                    <a:pt x="4" y="24"/>
                    <a:pt x="6" y="25"/>
                  </a:cubicBezTo>
                  <a:lnTo>
                    <a:pt x="6"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9" name="Freeform 4118">
              <a:extLst>
                <a:ext uri="{FF2B5EF4-FFF2-40B4-BE49-F238E27FC236}">
                  <a16:creationId xmlns:a16="http://schemas.microsoft.com/office/drawing/2014/main" id="{33BDEAB0-69BB-4EFE-BE3A-0C5E10FBA53C}"/>
                </a:ext>
              </a:extLst>
            </p:cNvPr>
            <p:cNvSpPr>
              <a:spLocks noEditPoints="1"/>
            </p:cNvSpPr>
            <p:nvPr/>
          </p:nvSpPr>
          <p:spPr bwMode="auto">
            <a:xfrm>
              <a:off x="7604125" y="6194797"/>
              <a:ext cx="6350" cy="622300"/>
            </a:xfrm>
            <a:custGeom>
              <a:avLst/>
              <a:gdLst>
                <a:gd name="T0" fmla="*/ 1 w 6"/>
                <a:gd name="T1" fmla="*/ 10 h 690"/>
                <a:gd name="T2" fmla="*/ 0 w 6"/>
                <a:gd name="T3" fmla="*/ 7 h 690"/>
                <a:gd name="T4" fmla="*/ 0 w 6"/>
                <a:gd name="T5" fmla="*/ 2 h 690"/>
                <a:gd name="T6" fmla="*/ 0 w 6"/>
                <a:gd name="T7" fmla="*/ 9 h 690"/>
                <a:gd name="T8" fmla="*/ 0 w 6"/>
                <a:gd name="T9" fmla="*/ 19 h 690"/>
                <a:gd name="T10" fmla="*/ 0 w 6"/>
                <a:gd name="T11" fmla="*/ 29 h 690"/>
                <a:gd name="T12" fmla="*/ 0 w 6"/>
                <a:gd name="T13" fmla="*/ 39 h 690"/>
                <a:gd name="T14" fmla="*/ 0 w 6"/>
                <a:gd name="T15" fmla="*/ 48 h 690"/>
                <a:gd name="T16" fmla="*/ 0 w 6"/>
                <a:gd name="T17" fmla="*/ 58 h 690"/>
                <a:gd name="T18" fmla="*/ 0 w 6"/>
                <a:gd name="T19" fmla="*/ 68 h 690"/>
                <a:gd name="T20" fmla="*/ 0 w 6"/>
                <a:gd name="T21" fmla="*/ 78 h 690"/>
                <a:gd name="T22" fmla="*/ 0 w 6"/>
                <a:gd name="T23" fmla="*/ 87 h 690"/>
                <a:gd name="T24" fmla="*/ 0 w 6"/>
                <a:gd name="T25" fmla="*/ 97 h 690"/>
                <a:gd name="T26" fmla="*/ 0 w 6"/>
                <a:gd name="T27" fmla="*/ 108 h 690"/>
                <a:gd name="T28" fmla="*/ 0 w 6"/>
                <a:gd name="T29" fmla="*/ 119 h 690"/>
                <a:gd name="T30" fmla="*/ 0 w 6"/>
                <a:gd name="T31" fmla="*/ 129 h 690"/>
                <a:gd name="T32" fmla="*/ 0 w 6"/>
                <a:gd name="T33" fmla="*/ 138 h 690"/>
                <a:gd name="T34" fmla="*/ 0 w 6"/>
                <a:gd name="T35" fmla="*/ 145 h 690"/>
                <a:gd name="T36" fmla="*/ 1 w 6"/>
                <a:gd name="T37" fmla="*/ 217 h 690"/>
                <a:gd name="T38" fmla="*/ 5 w 6"/>
                <a:gd name="T39" fmla="*/ 220 h 690"/>
                <a:gd name="T40" fmla="*/ 0 w 6"/>
                <a:gd name="T41" fmla="*/ 224 h 690"/>
                <a:gd name="T42" fmla="*/ 1 w 6"/>
                <a:gd name="T43" fmla="*/ 259 h 690"/>
                <a:gd name="T44" fmla="*/ 5 w 6"/>
                <a:gd name="T45" fmla="*/ 262 h 690"/>
                <a:gd name="T46" fmla="*/ 0 w 6"/>
                <a:gd name="T47" fmla="*/ 266 h 690"/>
                <a:gd name="T48" fmla="*/ 3 w 6"/>
                <a:gd name="T49" fmla="*/ 338 h 690"/>
                <a:gd name="T50" fmla="*/ 1 w 6"/>
                <a:gd name="T51" fmla="*/ 344 h 690"/>
                <a:gd name="T52" fmla="*/ 0 w 6"/>
                <a:gd name="T53" fmla="*/ 344 h 690"/>
                <a:gd name="T54" fmla="*/ 4 w 6"/>
                <a:gd name="T55" fmla="*/ 353 h 690"/>
                <a:gd name="T56" fmla="*/ 3 w 6"/>
                <a:gd name="T57" fmla="*/ 359 h 690"/>
                <a:gd name="T58" fmla="*/ 0 w 6"/>
                <a:gd name="T59" fmla="*/ 358 h 690"/>
                <a:gd name="T60" fmla="*/ 1 w 6"/>
                <a:gd name="T61" fmla="*/ 450 h 690"/>
                <a:gd name="T62" fmla="*/ 1 w 6"/>
                <a:gd name="T63" fmla="*/ 456 h 690"/>
                <a:gd name="T64" fmla="*/ 0 w 6"/>
                <a:gd name="T65" fmla="*/ 496 h 690"/>
                <a:gd name="T66" fmla="*/ 3 w 6"/>
                <a:gd name="T67" fmla="*/ 496 h 690"/>
                <a:gd name="T68" fmla="*/ 3 w 6"/>
                <a:gd name="T69" fmla="*/ 502 h 690"/>
                <a:gd name="T70" fmla="*/ 0 w 6"/>
                <a:gd name="T71" fmla="*/ 689 h 690"/>
                <a:gd name="T72" fmla="*/ 6 w 6"/>
                <a:gd name="T73" fmla="*/ 690 h 690"/>
                <a:gd name="T74" fmla="*/ 6 w 6"/>
                <a:gd name="T75" fmla="*/ 135 h 690"/>
                <a:gd name="T76" fmla="*/ 6 w 6"/>
                <a:gd name="T77" fmla="*/ 127 h 690"/>
                <a:gd name="T78" fmla="*/ 6 w 6"/>
                <a:gd name="T79" fmla="*/ 116 h 690"/>
                <a:gd name="T80" fmla="*/ 6 w 6"/>
                <a:gd name="T81" fmla="*/ 89 h 690"/>
                <a:gd name="T82" fmla="*/ 6 w 6"/>
                <a:gd name="T83" fmla="*/ 88 h 690"/>
                <a:gd name="T84" fmla="*/ 6 w 6"/>
                <a:gd name="T85" fmla="*/ 19 h 690"/>
                <a:gd name="T86" fmla="*/ 1 w 6"/>
                <a:gd name="T87" fmla="*/ 13 h 690"/>
                <a:gd name="T88" fmla="*/ 6 w 6"/>
                <a:gd name="T89" fmla="*/ 17 h 690"/>
                <a:gd name="T90" fmla="*/ 3 w 6"/>
                <a:gd name="T91" fmla="*/ 13 h 690"/>
                <a:gd name="T92" fmla="*/ 0 w 6"/>
                <a:gd name="T93" fmla="*/ 2 h 690"/>
                <a:gd name="T94" fmla="*/ 0 w 6"/>
                <a:gd name="T95" fmla="*/ 2 h 690"/>
                <a:gd name="T96" fmla="*/ 0 w 6"/>
                <a:gd name="T97" fmla="*/ 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 h="690">
                  <a:moveTo>
                    <a:pt x="3" y="12"/>
                  </a:moveTo>
                  <a:lnTo>
                    <a:pt x="1" y="10"/>
                  </a:lnTo>
                  <a:lnTo>
                    <a:pt x="0" y="10"/>
                  </a:lnTo>
                  <a:cubicBezTo>
                    <a:pt x="0" y="9"/>
                    <a:pt x="0" y="8"/>
                    <a:pt x="0" y="7"/>
                  </a:cubicBezTo>
                  <a:cubicBezTo>
                    <a:pt x="1" y="9"/>
                    <a:pt x="2" y="10"/>
                    <a:pt x="3" y="12"/>
                  </a:cubicBezTo>
                  <a:close/>
                  <a:moveTo>
                    <a:pt x="0" y="2"/>
                  </a:moveTo>
                  <a:lnTo>
                    <a:pt x="0" y="3"/>
                  </a:lnTo>
                  <a:lnTo>
                    <a:pt x="0" y="9"/>
                  </a:lnTo>
                  <a:lnTo>
                    <a:pt x="0" y="12"/>
                  </a:lnTo>
                  <a:lnTo>
                    <a:pt x="0" y="19"/>
                  </a:lnTo>
                  <a:lnTo>
                    <a:pt x="0" y="22"/>
                  </a:lnTo>
                  <a:lnTo>
                    <a:pt x="0" y="29"/>
                  </a:lnTo>
                  <a:lnTo>
                    <a:pt x="0" y="32"/>
                  </a:lnTo>
                  <a:lnTo>
                    <a:pt x="0" y="39"/>
                  </a:lnTo>
                  <a:lnTo>
                    <a:pt x="0" y="42"/>
                  </a:lnTo>
                  <a:lnTo>
                    <a:pt x="0" y="48"/>
                  </a:lnTo>
                  <a:lnTo>
                    <a:pt x="0" y="51"/>
                  </a:lnTo>
                  <a:lnTo>
                    <a:pt x="0" y="58"/>
                  </a:lnTo>
                  <a:lnTo>
                    <a:pt x="0" y="61"/>
                  </a:lnTo>
                  <a:lnTo>
                    <a:pt x="0" y="68"/>
                  </a:lnTo>
                  <a:lnTo>
                    <a:pt x="0" y="71"/>
                  </a:lnTo>
                  <a:lnTo>
                    <a:pt x="0" y="78"/>
                  </a:lnTo>
                  <a:lnTo>
                    <a:pt x="0" y="81"/>
                  </a:lnTo>
                  <a:lnTo>
                    <a:pt x="0" y="87"/>
                  </a:lnTo>
                  <a:lnTo>
                    <a:pt x="0" y="91"/>
                  </a:lnTo>
                  <a:lnTo>
                    <a:pt x="0" y="97"/>
                  </a:lnTo>
                  <a:lnTo>
                    <a:pt x="0" y="101"/>
                  </a:lnTo>
                  <a:lnTo>
                    <a:pt x="0" y="108"/>
                  </a:lnTo>
                  <a:lnTo>
                    <a:pt x="0" y="112"/>
                  </a:lnTo>
                  <a:lnTo>
                    <a:pt x="0" y="119"/>
                  </a:lnTo>
                  <a:lnTo>
                    <a:pt x="0" y="122"/>
                  </a:lnTo>
                  <a:lnTo>
                    <a:pt x="0" y="129"/>
                  </a:lnTo>
                  <a:lnTo>
                    <a:pt x="0" y="131"/>
                  </a:lnTo>
                  <a:lnTo>
                    <a:pt x="0" y="138"/>
                  </a:lnTo>
                  <a:lnTo>
                    <a:pt x="0" y="139"/>
                  </a:lnTo>
                  <a:lnTo>
                    <a:pt x="0" y="145"/>
                  </a:lnTo>
                  <a:lnTo>
                    <a:pt x="0" y="218"/>
                  </a:lnTo>
                  <a:lnTo>
                    <a:pt x="1" y="217"/>
                  </a:lnTo>
                  <a:cubicBezTo>
                    <a:pt x="1" y="217"/>
                    <a:pt x="1" y="217"/>
                    <a:pt x="1" y="217"/>
                  </a:cubicBezTo>
                  <a:cubicBezTo>
                    <a:pt x="3" y="217"/>
                    <a:pt x="4" y="219"/>
                    <a:pt x="5" y="220"/>
                  </a:cubicBezTo>
                  <a:cubicBezTo>
                    <a:pt x="5" y="222"/>
                    <a:pt x="3" y="224"/>
                    <a:pt x="2" y="224"/>
                  </a:cubicBezTo>
                  <a:lnTo>
                    <a:pt x="0" y="224"/>
                  </a:lnTo>
                  <a:lnTo>
                    <a:pt x="0" y="259"/>
                  </a:lnTo>
                  <a:lnTo>
                    <a:pt x="1" y="259"/>
                  </a:lnTo>
                  <a:cubicBezTo>
                    <a:pt x="1" y="259"/>
                    <a:pt x="1" y="259"/>
                    <a:pt x="1" y="259"/>
                  </a:cubicBezTo>
                  <a:cubicBezTo>
                    <a:pt x="3" y="259"/>
                    <a:pt x="4" y="261"/>
                    <a:pt x="5" y="262"/>
                  </a:cubicBezTo>
                  <a:cubicBezTo>
                    <a:pt x="5" y="264"/>
                    <a:pt x="3" y="266"/>
                    <a:pt x="2" y="266"/>
                  </a:cubicBezTo>
                  <a:lnTo>
                    <a:pt x="0" y="266"/>
                  </a:lnTo>
                  <a:lnTo>
                    <a:pt x="0" y="337"/>
                  </a:lnTo>
                  <a:lnTo>
                    <a:pt x="3" y="338"/>
                  </a:lnTo>
                  <a:cubicBezTo>
                    <a:pt x="4" y="338"/>
                    <a:pt x="5" y="340"/>
                    <a:pt x="4" y="342"/>
                  </a:cubicBezTo>
                  <a:cubicBezTo>
                    <a:pt x="4" y="343"/>
                    <a:pt x="3" y="344"/>
                    <a:pt x="1" y="344"/>
                  </a:cubicBezTo>
                  <a:cubicBezTo>
                    <a:pt x="1" y="344"/>
                    <a:pt x="1" y="344"/>
                    <a:pt x="0" y="344"/>
                  </a:cubicBezTo>
                  <a:lnTo>
                    <a:pt x="0" y="344"/>
                  </a:lnTo>
                  <a:lnTo>
                    <a:pt x="0" y="351"/>
                  </a:lnTo>
                  <a:lnTo>
                    <a:pt x="4" y="353"/>
                  </a:lnTo>
                  <a:cubicBezTo>
                    <a:pt x="6" y="353"/>
                    <a:pt x="6" y="355"/>
                    <a:pt x="6" y="357"/>
                  </a:cubicBezTo>
                  <a:cubicBezTo>
                    <a:pt x="5" y="358"/>
                    <a:pt x="4" y="359"/>
                    <a:pt x="3" y="359"/>
                  </a:cubicBezTo>
                  <a:cubicBezTo>
                    <a:pt x="2" y="359"/>
                    <a:pt x="2" y="359"/>
                    <a:pt x="2" y="359"/>
                  </a:cubicBezTo>
                  <a:lnTo>
                    <a:pt x="0" y="358"/>
                  </a:lnTo>
                  <a:lnTo>
                    <a:pt x="0" y="450"/>
                  </a:lnTo>
                  <a:lnTo>
                    <a:pt x="1" y="450"/>
                  </a:lnTo>
                  <a:cubicBezTo>
                    <a:pt x="3" y="450"/>
                    <a:pt x="5" y="451"/>
                    <a:pt x="5" y="453"/>
                  </a:cubicBezTo>
                  <a:cubicBezTo>
                    <a:pt x="5" y="455"/>
                    <a:pt x="3" y="456"/>
                    <a:pt x="1" y="456"/>
                  </a:cubicBezTo>
                  <a:lnTo>
                    <a:pt x="0" y="456"/>
                  </a:lnTo>
                  <a:lnTo>
                    <a:pt x="0" y="496"/>
                  </a:lnTo>
                  <a:lnTo>
                    <a:pt x="3" y="496"/>
                  </a:lnTo>
                  <a:cubicBezTo>
                    <a:pt x="3" y="496"/>
                    <a:pt x="3" y="496"/>
                    <a:pt x="3" y="496"/>
                  </a:cubicBezTo>
                  <a:cubicBezTo>
                    <a:pt x="4" y="496"/>
                    <a:pt x="6" y="497"/>
                    <a:pt x="6" y="499"/>
                  </a:cubicBezTo>
                  <a:cubicBezTo>
                    <a:pt x="6" y="501"/>
                    <a:pt x="5" y="502"/>
                    <a:pt x="3" y="502"/>
                  </a:cubicBezTo>
                  <a:lnTo>
                    <a:pt x="0" y="502"/>
                  </a:lnTo>
                  <a:lnTo>
                    <a:pt x="0" y="689"/>
                  </a:lnTo>
                  <a:lnTo>
                    <a:pt x="0" y="690"/>
                  </a:lnTo>
                  <a:lnTo>
                    <a:pt x="6" y="690"/>
                  </a:lnTo>
                  <a:lnTo>
                    <a:pt x="6" y="689"/>
                  </a:lnTo>
                  <a:lnTo>
                    <a:pt x="6" y="135"/>
                  </a:lnTo>
                  <a:lnTo>
                    <a:pt x="6" y="133"/>
                  </a:lnTo>
                  <a:lnTo>
                    <a:pt x="6" y="127"/>
                  </a:lnTo>
                  <a:lnTo>
                    <a:pt x="6" y="124"/>
                  </a:lnTo>
                  <a:lnTo>
                    <a:pt x="6" y="116"/>
                  </a:lnTo>
                  <a:lnTo>
                    <a:pt x="6" y="114"/>
                  </a:lnTo>
                  <a:lnTo>
                    <a:pt x="6" y="89"/>
                  </a:lnTo>
                  <a:cubicBezTo>
                    <a:pt x="6" y="89"/>
                    <a:pt x="6" y="89"/>
                    <a:pt x="6" y="88"/>
                  </a:cubicBezTo>
                  <a:lnTo>
                    <a:pt x="6" y="88"/>
                  </a:lnTo>
                  <a:lnTo>
                    <a:pt x="6" y="88"/>
                  </a:lnTo>
                  <a:lnTo>
                    <a:pt x="6" y="19"/>
                  </a:lnTo>
                  <a:lnTo>
                    <a:pt x="6" y="18"/>
                  </a:lnTo>
                  <a:cubicBezTo>
                    <a:pt x="5" y="16"/>
                    <a:pt x="3" y="14"/>
                    <a:pt x="1" y="13"/>
                  </a:cubicBezTo>
                  <a:lnTo>
                    <a:pt x="1" y="13"/>
                  </a:lnTo>
                  <a:cubicBezTo>
                    <a:pt x="2" y="14"/>
                    <a:pt x="4" y="15"/>
                    <a:pt x="6" y="17"/>
                  </a:cubicBezTo>
                  <a:cubicBezTo>
                    <a:pt x="5" y="15"/>
                    <a:pt x="5" y="14"/>
                    <a:pt x="4" y="13"/>
                  </a:cubicBezTo>
                  <a:lnTo>
                    <a:pt x="3" y="13"/>
                  </a:lnTo>
                  <a:cubicBezTo>
                    <a:pt x="4" y="10"/>
                    <a:pt x="2" y="7"/>
                    <a:pt x="2" y="6"/>
                  </a:cubicBezTo>
                  <a:cubicBezTo>
                    <a:pt x="1" y="5"/>
                    <a:pt x="0" y="3"/>
                    <a:pt x="0" y="2"/>
                  </a:cubicBezTo>
                  <a:close/>
                  <a:moveTo>
                    <a:pt x="0" y="0"/>
                  </a:moveTo>
                  <a:lnTo>
                    <a:pt x="0" y="2"/>
                  </a:lnTo>
                  <a:cubicBezTo>
                    <a:pt x="0" y="2"/>
                    <a:pt x="1" y="3"/>
                    <a:pt x="2" y="4"/>
                  </a:cubicBezTo>
                  <a:cubicBezTo>
                    <a:pt x="2" y="3"/>
                    <a:pt x="1" y="2"/>
                    <a:pt x="0" y="1"/>
                  </a:cubicBezTo>
                  <a:cubicBezTo>
                    <a:pt x="0" y="0"/>
                    <a:pt x="0" y="0"/>
                    <a:pt x="0"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0" name="Freeform 4119">
              <a:extLst>
                <a:ext uri="{FF2B5EF4-FFF2-40B4-BE49-F238E27FC236}">
                  <a16:creationId xmlns:a16="http://schemas.microsoft.com/office/drawing/2014/main" id="{8163FC81-D81F-42D8-8518-C50AB92A8EE2}"/>
                </a:ext>
              </a:extLst>
            </p:cNvPr>
            <p:cNvSpPr>
              <a:spLocks noEditPoints="1"/>
            </p:cNvSpPr>
            <p:nvPr/>
          </p:nvSpPr>
          <p:spPr bwMode="auto">
            <a:xfrm>
              <a:off x="7554913" y="6820272"/>
              <a:ext cx="6350" cy="271463"/>
            </a:xfrm>
            <a:custGeom>
              <a:avLst/>
              <a:gdLst>
                <a:gd name="T0" fmla="*/ 7 w 7"/>
                <a:gd name="T1" fmla="*/ 271 h 302"/>
                <a:gd name="T2" fmla="*/ 6 w 7"/>
                <a:gd name="T3" fmla="*/ 274 h 302"/>
                <a:gd name="T4" fmla="*/ 6 w 7"/>
                <a:gd name="T5" fmla="*/ 275 h 302"/>
                <a:gd name="T6" fmla="*/ 1 w 7"/>
                <a:gd name="T7" fmla="*/ 280 h 302"/>
                <a:gd name="T8" fmla="*/ 2 w 7"/>
                <a:gd name="T9" fmla="*/ 291 h 302"/>
                <a:gd name="T10" fmla="*/ 2 w 7"/>
                <a:gd name="T11" fmla="*/ 293 h 302"/>
                <a:gd name="T12" fmla="*/ 6 w 7"/>
                <a:gd name="T13" fmla="*/ 302 h 302"/>
                <a:gd name="T14" fmla="*/ 7 w 7"/>
                <a:gd name="T15" fmla="*/ 302 h 302"/>
                <a:gd name="T16" fmla="*/ 7 w 7"/>
                <a:gd name="T17" fmla="*/ 271 h 302"/>
                <a:gd name="T18" fmla="*/ 7 w 7"/>
                <a:gd name="T19" fmla="*/ 260 h 302"/>
                <a:gd name="T20" fmla="*/ 6 w 7"/>
                <a:gd name="T21" fmla="*/ 267 h 302"/>
                <a:gd name="T22" fmla="*/ 7 w 7"/>
                <a:gd name="T23" fmla="*/ 270 h 302"/>
                <a:gd name="T24" fmla="*/ 7 w 7"/>
                <a:gd name="T25" fmla="*/ 260 h 302"/>
                <a:gd name="T26" fmla="*/ 7 w 7"/>
                <a:gd name="T27" fmla="*/ 229 h 302"/>
                <a:gd name="T28" fmla="*/ 6 w 7"/>
                <a:gd name="T29" fmla="*/ 230 h 302"/>
                <a:gd name="T30" fmla="*/ 4 w 7"/>
                <a:gd name="T31" fmla="*/ 240 h 302"/>
                <a:gd name="T32" fmla="*/ 2 w 7"/>
                <a:gd name="T33" fmla="*/ 244 h 302"/>
                <a:gd name="T34" fmla="*/ 3 w 7"/>
                <a:gd name="T35" fmla="*/ 245 h 302"/>
                <a:gd name="T36" fmla="*/ 6 w 7"/>
                <a:gd name="T37" fmla="*/ 243 h 302"/>
                <a:gd name="T38" fmla="*/ 7 w 7"/>
                <a:gd name="T39" fmla="*/ 242 h 302"/>
                <a:gd name="T40" fmla="*/ 7 w 7"/>
                <a:gd name="T41" fmla="*/ 229 h 302"/>
                <a:gd name="T42" fmla="*/ 7 w 7"/>
                <a:gd name="T43" fmla="*/ 0 h 302"/>
                <a:gd name="T44" fmla="*/ 1 w 7"/>
                <a:gd name="T45" fmla="*/ 0 h 302"/>
                <a:gd name="T46" fmla="*/ 1 w 7"/>
                <a:gd name="T47" fmla="*/ 3 h 302"/>
                <a:gd name="T48" fmla="*/ 1 w 7"/>
                <a:gd name="T49" fmla="*/ 190 h 302"/>
                <a:gd name="T50" fmla="*/ 7 w 7"/>
                <a:gd name="T51" fmla="*/ 206 h 302"/>
                <a:gd name="T52" fmla="*/ 7 w 7"/>
                <a:gd name="T53" fmla="*/ 208 h 302"/>
                <a:gd name="T54" fmla="*/ 7 w 7"/>
                <a:gd name="T55" fmla="*/ 3 h 302"/>
                <a:gd name="T56" fmla="*/ 7 w 7"/>
                <a:gd name="T57"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302">
                  <a:moveTo>
                    <a:pt x="7" y="271"/>
                  </a:moveTo>
                  <a:cubicBezTo>
                    <a:pt x="7" y="272"/>
                    <a:pt x="6" y="273"/>
                    <a:pt x="6" y="274"/>
                  </a:cubicBezTo>
                  <a:lnTo>
                    <a:pt x="6" y="275"/>
                  </a:lnTo>
                  <a:cubicBezTo>
                    <a:pt x="4" y="276"/>
                    <a:pt x="2" y="278"/>
                    <a:pt x="1" y="280"/>
                  </a:cubicBezTo>
                  <a:cubicBezTo>
                    <a:pt x="0" y="284"/>
                    <a:pt x="1" y="288"/>
                    <a:pt x="2" y="291"/>
                  </a:cubicBezTo>
                  <a:lnTo>
                    <a:pt x="2" y="293"/>
                  </a:lnTo>
                  <a:cubicBezTo>
                    <a:pt x="1" y="297"/>
                    <a:pt x="2" y="301"/>
                    <a:pt x="6" y="302"/>
                  </a:cubicBezTo>
                  <a:cubicBezTo>
                    <a:pt x="7" y="302"/>
                    <a:pt x="7" y="302"/>
                    <a:pt x="7" y="302"/>
                  </a:cubicBezTo>
                  <a:lnTo>
                    <a:pt x="7" y="271"/>
                  </a:lnTo>
                  <a:close/>
                  <a:moveTo>
                    <a:pt x="7" y="260"/>
                  </a:moveTo>
                  <a:cubicBezTo>
                    <a:pt x="7" y="262"/>
                    <a:pt x="6" y="265"/>
                    <a:pt x="6" y="267"/>
                  </a:cubicBezTo>
                  <a:cubicBezTo>
                    <a:pt x="7" y="268"/>
                    <a:pt x="7" y="269"/>
                    <a:pt x="7" y="270"/>
                  </a:cubicBezTo>
                  <a:lnTo>
                    <a:pt x="7" y="260"/>
                  </a:lnTo>
                  <a:close/>
                  <a:moveTo>
                    <a:pt x="7" y="229"/>
                  </a:moveTo>
                  <a:cubicBezTo>
                    <a:pt x="7" y="229"/>
                    <a:pt x="6" y="229"/>
                    <a:pt x="6" y="230"/>
                  </a:cubicBezTo>
                  <a:cubicBezTo>
                    <a:pt x="3" y="232"/>
                    <a:pt x="4" y="236"/>
                    <a:pt x="4" y="240"/>
                  </a:cubicBezTo>
                  <a:cubicBezTo>
                    <a:pt x="4" y="241"/>
                    <a:pt x="2" y="244"/>
                    <a:pt x="2" y="244"/>
                  </a:cubicBezTo>
                  <a:cubicBezTo>
                    <a:pt x="3" y="245"/>
                    <a:pt x="3" y="245"/>
                    <a:pt x="3" y="245"/>
                  </a:cubicBezTo>
                  <a:cubicBezTo>
                    <a:pt x="4" y="245"/>
                    <a:pt x="6" y="243"/>
                    <a:pt x="6" y="243"/>
                  </a:cubicBezTo>
                  <a:lnTo>
                    <a:pt x="7" y="242"/>
                  </a:lnTo>
                  <a:lnTo>
                    <a:pt x="7" y="229"/>
                  </a:lnTo>
                  <a:close/>
                  <a:moveTo>
                    <a:pt x="7" y="0"/>
                  </a:moveTo>
                  <a:lnTo>
                    <a:pt x="1" y="0"/>
                  </a:lnTo>
                  <a:lnTo>
                    <a:pt x="1" y="3"/>
                  </a:lnTo>
                  <a:lnTo>
                    <a:pt x="1" y="190"/>
                  </a:lnTo>
                  <a:cubicBezTo>
                    <a:pt x="3" y="195"/>
                    <a:pt x="5" y="201"/>
                    <a:pt x="7" y="206"/>
                  </a:cubicBezTo>
                  <a:cubicBezTo>
                    <a:pt x="7" y="207"/>
                    <a:pt x="7" y="208"/>
                    <a:pt x="7" y="208"/>
                  </a:cubicBezTo>
                  <a:lnTo>
                    <a:pt x="7" y="3"/>
                  </a:lnTo>
                  <a:lnTo>
                    <a:pt x="7"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1" name="Freeform 4120">
              <a:extLst>
                <a:ext uri="{FF2B5EF4-FFF2-40B4-BE49-F238E27FC236}">
                  <a16:creationId xmlns:a16="http://schemas.microsoft.com/office/drawing/2014/main" id="{B9F9BEAE-0AC0-4D51-B86C-1B0C8D499FC9}"/>
                </a:ext>
              </a:extLst>
            </p:cNvPr>
            <p:cNvSpPr>
              <a:spLocks/>
            </p:cNvSpPr>
            <p:nvPr/>
          </p:nvSpPr>
          <p:spPr bwMode="auto">
            <a:xfrm>
              <a:off x="7235825" y="6582147"/>
              <a:ext cx="44450" cy="47625"/>
            </a:xfrm>
            <a:custGeom>
              <a:avLst/>
              <a:gdLst>
                <a:gd name="T0" fmla="*/ 42 w 49"/>
                <a:gd name="T1" fmla="*/ 0 h 53"/>
                <a:gd name="T2" fmla="*/ 4 w 49"/>
                <a:gd name="T3" fmla="*/ 44 h 53"/>
                <a:gd name="T4" fmla="*/ 1 w 49"/>
                <a:gd name="T5" fmla="*/ 48 h 53"/>
                <a:gd name="T6" fmla="*/ 2 w 49"/>
                <a:gd name="T7" fmla="*/ 52 h 53"/>
                <a:gd name="T8" fmla="*/ 4 w 49"/>
                <a:gd name="T9" fmla="*/ 53 h 53"/>
                <a:gd name="T10" fmla="*/ 4 w 49"/>
                <a:gd name="T11" fmla="*/ 53 h 53"/>
                <a:gd name="T12" fmla="*/ 6 w 49"/>
                <a:gd name="T13" fmla="*/ 52 h 53"/>
                <a:gd name="T14" fmla="*/ 49 w 49"/>
                <a:gd name="T15" fmla="*/ 1 h 53"/>
                <a:gd name="T16" fmla="*/ 42 w 49"/>
                <a:gd name="T17" fmla="*/ 0 h 53"/>
                <a:gd name="T18" fmla="*/ 42 w 49"/>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3">
                  <a:moveTo>
                    <a:pt x="42" y="0"/>
                  </a:moveTo>
                  <a:lnTo>
                    <a:pt x="4" y="44"/>
                  </a:lnTo>
                  <a:lnTo>
                    <a:pt x="1" y="48"/>
                  </a:lnTo>
                  <a:cubicBezTo>
                    <a:pt x="0" y="49"/>
                    <a:pt x="0" y="51"/>
                    <a:pt x="2" y="52"/>
                  </a:cubicBezTo>
                  <a:cubicBezTo>
                    <a:pt x="2" y="53"/>
                    <a:pt x="3" y="53"/>
                    <a:pt x="4" y="53"/>
                  </a:cubicBezTo>
                  <a:cubicBezTo>
                    <a:pt x="4" y="53"/>
                    <a:pt x="4" y="53"/>
                    <a:pt x="4" y="53"/>
                  </a:cubicBezTo>
                  <a:cubicBezTo>
                    <a:pt x="5" y="53"/>
                    <a:pt x="6" y="52"/>
                    <a:pt x="6" y="52"/>
                  </a:cubicBezTo>
                  <a:lnTo>
                    <a:pt x="49" y="1"/>
                  </a:lnTo>
                  <a:cubicBezTo>
                    <a:pt x="47" y="1"/>
                    <a:pt x="44" y="0"/>
                    <a:pt x="42" y="0"/>
                  </a:cubicBezTo>
                  <a:cubicBezTo>
                    <a:pt x="42" y="0"/>
                    <a:pt x="42" y="0"/>
                    <a:pt x="4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2" name="Freeform 4121">
              <a:extLst>
                <a:ext uri="{FF2B5EF4-FFF2-40B4-BE49-F238E27FC236}">
                  <a16:creationId xmlns:a16="http://schemas.microsoft.com/office/drawing/2014/main" id="{EE0B1D8B-CC7A-46DD-8EF9-73A4432145F4}"/>
                </a:ext>
              </a:extLst>
            </p:cNvPr>
            <p:cNvSpPr>
              <a:spLocks noEditPoints="1"/>
            </p:cNvSpPr>
            <p:nvPr/>
          </p:nvSpPr>
          <p:spPr bwMode="auto">
            <a:xfrm>
              <a:off x="7248525" y="6488485"/>
              <a:ext cx="342900" cy="161925"/>
            </a:xfrm>
            <a:custGeom>
              <a:avLst/>
              <a:gdLst>
                <a:gd name="T0" fmla="*/ 246 w 381"/>
                <a:gd name="T1" fmla="*/ 161 h 181"/>
                <a:gd name="T2" fmla="*/ 211 w 381"/>
                <a:gd name="T3" fmla="*/ 163 h 181"/>
                <a:gd name="T4" fmla="*/ 211 w 381"/>
                <a:gd name="T5" fmla="*/ 167 h 181"/>
                <a:gd name="T6" fmla="*/ 211 w 381"/>
                <a:gd name="T7" fmla="*/ 169 h 181"/>
                <a:gd name="T8" fmla="*/ 244 w 381"/>
                <a:gd name="T9" fmla="*/ 167 h 181"/>
                <a:gd name="T10" fmla="*/ 246 w 381"/>
                <a:gd name="T11" fmla="*/ 161 h 181"/>
                <a:gd name="T12" fmla="*/ 44 w 381"/>
                <a:gd name="T13" fmla="*/ 111 h 181"/>
                <a:gd name="T14" fmla="*/ 1 w 381"/>
                <a:gd name="T15" fmla="*/ 164 h 181"/>
                <a:gd name="T16" fmla="*/ 0 w 381"/>
                <a:gd name="T17" fmla="*/ 166 h 181"/>
                <a:gd name="T18" fmla="*/ 0 w 381"/>
                <a:gd name="T19" fmla="*/ 178 h 181"/>
                <a:gd name="T20" fmla="*/ 1 w 381"/>
                <a:gd name="T21" fmla="*/ 180 h 181"/>
                <a:gd name="T22" fmla="*/ 3 w 381"/>
                <a:gd name="T23" fmla="*/ 181 h 181"/>
                <a:gd name="T24" fmla="*/ 3 w 381"/>
                <a:gd name="T25" fmla="*/ 181 h 181"/>
                <a:gd name="T26" fmla="*/ 73 w 381"/>
                <a:gd name="T27" fmla="*/ 177 h 181"/>
                <a:gd name="T28" fmla="*/ 69 w 381"/>
                <a:gd name="T29" fmla="*/ 173 h 181"/>
                <a:gd name="T30" fmla="*/ 66 w 381"/>
                <a:gd name="T31" fmla="*/ 171 h 181"/>
                <a:gd name="T32" fmla="*/ 6 w 381"/>
                <a:gd name="T33" fmla="*/ 175 h 181"/>
                <a:gd name="T34" fmla="*/ 6 w 381"/>
                <a:gd name="T35" fmla="*/ 167 h 181"/>
                <a:gd name="T36" fmla="*/ 50 w 381"/>
                <a:gd name="T37" fmla="*/ 114 h 181"/>
                <a:gd name="T38" fmla="*/ 46 w 381"/>
                <a:gd name="T39" fmla="*/ 112 h 181"/>
                <a:gd name="T40" fmla="*/ 44 w 381"/>
                <a:gd name="T41" fmla="*/ 111 h 181"/>
                <a:gd name="T42" fmla="*/ 291 w 381"/>
                <a:gd name="T43" fmla="*/ 49 h 181"/>
                <a:gd name="T44" fmla="*/ 291 w 381"/>
                <a:gd name="T45" fmla="*/ 49 h 181"/>
                <a:gd name="T46" fmla="*/ 289 w 381"/>
                <a:gd name="T47" fmla="*/ 56 h 181"/>
                <a:gd name="T48" fmla="*/ 374 w 381"/>
                <a:gd name="T49" fmla="*/ 143 h 181"/>
                <a:gd name="T50" fmla="*/ 374 w 381"/>
                <a:gd name="T51" fmla="*/ 153 h 181"/>
                <a:gd name="T52" fmla="*/ 261 w 381"/>
                <a:gd name="T53" fmla="*/ 160 h 181"/>
                <a:gd name="T54" fmla="*/ 260 w 381"/>
                <a:gd name="T55" fmla="*/ 167 h 181"/>
                <a:gd name="T56" fmla="*/ 378 w 381"/>
                <a:gd name="T57" fmla="*/ 160 h 181"/>
                <a:gd name="T58" fmla="*/ 381 w 381"/>
                <a:gd name="T59" fmla="*/ 156 h 181"/>
                <a:gd name="T60" fmla="*/ 381 w 381"/>
                <a:gd name="T61" fmla="*/ 142 h 181"/>
                <a:gd name="T62" fmla="*/ 380 w 381"/>
                <a:gd name="T63" fmla="*/ 139 h 181"/>
                <a:gd name="T64" fmla="*/ 291 w 381"/>
                <a:gd name="T65" fmla="*/ 49 h 181"/>
                <a:gd name="T66" fmla="*/ 244 w 381"/>
                <a:gd name="T67" fmla="*/ 0 h 181"/>
                <a:gd name="T68" fmla="*/ 243 w 381"/>
                <a:gd name="T69" fmla="*/ 9 h 181"/>
                <a:gd name="T70" fmla="*/ 284 w 381"/>
                <a:gd name="T71" fmla="*/ 51 h 181"/>
                <a:gd name="T72" fmla="*/ 286 w 381"/>
                <a:gd name="T73" fmla="*/ 44 h 181"/>
                <a:gd name="T74" fmla="*/ 244 w 381"/>
                <a:gd name="T7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1" h="181">
                  <a:moveTo>
                    <a:pt x="246" y="161"/>
                  </a:moveTo>
                  <a:lnTo>
                    <a:pt x="211" y="163"/>
                  </a:lnTo>
                  <a:cubicBezTo>
                    <a:pt x="211" y="164"/>
                    <a:pt x="211" y="166"/>
                    <a:pt x="211" y="167"/>
                  </a:cubicBezTo>
                  <a:lnTo>
                    <a:pt x="211" y="169"/>
                  </a:lnTo>
                  <a:lnTo>
                    <a:pt x="244" y="167"/>
                  </a:lnTo>
                  <a:cubicBezTo>
                    <a:pt x="244" y="165"/>
                    <a:pt x="245" y="163"/>
                    <a:pt x="246" y="161"/>
                  </a:cubicBezTo>
                  <a:close/>
                  <a:moveTo>
                    <a:pt x="44" y="111"/>
                  </a:moveTo>
                  <a:lnTo>
                    <a:pt x="1" y="164"/>
                  </a:lnTo>
                  <a:lnTo>
                    <a:pt x="0" y="166"/>
                  </a:lnTo>
                  <a:lnTo>
                    <a:pt x="0" y="178"/>
                  </a:lnTo>
                  <a:cubicBezTo>
                    <a:pt x="0" y="179"/>
                    <a:pt x="0" y="180"/>
                    <a:pt x="1" y="180"/>
                  </a:cubicBezTo>
                  <a:cubicBezTo>
                    <a:pt x="2" y="181"/>
                    <a:pt x="2" y="181"/>
                    <a:pt x="3" y="181"/>
                  </a:cubicBezTo>
                  <a:cubicBezTo>
                    <a:pt x="3" y="181"/>
                    <a:pt x="3" y="181"/>
                    <a:pt x="3" y="181"/>
                  </a:cubicBezTo>
                  <a:lnTo>
                    <a:pt x="73" y="177"/>
                  </a:lnTo>
                  <a:cubicBezTo>
                    <a:pt x="72" y="176"/>
                    <a:pt x="71" y="174"/>
                    <a:pt x="69" y="173"/>
                  </a:cubicBezTo>
                  <a:cubicBezTo>
                    <a:pt x="68" y="173"/>
                    <a:pt x="67" y="172"/>
                    <a:pt x="66" y="171"/>
                  </a:cubicBezTo>
                  <a:lnTo>
                    <a:pt x="6" y="175"/>
                  </a:lnTo>
                  <a:lnTo>
                    <a:pt x="6" y="167"/>
                  </a:lnTo>
                  <a:lnTo>
                    <a:pt x="50" y="114"/>
                  </a:lnTo>
                  <a:cubicBezTo>
                    <a:pt x="49" y="113"/>
                    <a:pt x="47" y="112"/>
                    <a:pt x="46" y="112"/>
                  </a:cubicBezTo>
                  <a:cubicBezTo>
                    <a:pt x="45" y="111"/>
                    <a:pt x="45" y="111"/>
                    <a:pt x="44" y="111"/>
                  </a:cubicBezTo>
                  <a:close/>
                  <a:moveTo>
                    <a:pt x="291" y="49"/>
                  </a:moveTo>
                  <a:cubicBezTo>
                    <a:pt x="291" y="49"/>
                    <a:pt x="291" y="49"/>
                    <a:pt x="291" y="49"/>
                  </a:cubicBezTo>
                  <a:cubicBezTo>
                    <a:pt x="290" y="51"/>
                    <a:pt x="289" y="53"/>
                    <a:pt x="289" y="56"/>
                  </a:cubicBezTo>
                  <a:lnTo>
                    <a:pt x="374" y="143"/>
                  </a:lnTo>
                  <a:lnTo>
                    <a:pt x="374" y="153"/>
                  </a:lnTo>
                  <a:lnTo>
                    <a:pt x="261" y="160"/>
                  </a:lnTo>
                  <a:cubicBezTo>
                    <a:pt x="260" y="162"/>
                    <a:pt x="260" y="164"/>
                    <a:pt x="260" y="167"/>
                  </a:cubicBezTo>
                  <a:lnTo>
                    <a:pt x="378" y="160"/>
                  </a:lnTo>
                  <a:cubicBezTo>
                    <a:pt x="379" y="160"/>
                    <a:pt x="381" y="158"/>
                    <a:pt x="381" y="156"/>
                  </a:cubicBezTo>
                  <a:lnTo>
                    <a:pt x="381" y="142"/>
                  </a:lnTo>
                  <a:cubicBezTo>
                    <a:pt x="381" y="141"/>
                    <a:pt x="380" y="140"/>
                    <a:pt x="380" y="139"/>
                  </a:cubicBezTo>
                  <a:lnTo>
                    <a:pt x="291" y="49"/>
                  </a:lnTo>
                  <a:close/>
                  <a:moveTo>
                    <a:pt x="244" y="0"/>
                  </a:moveTo>
                  <a:cubicBezTo>
                    <a:pt x="244" y="3"/>
                    <a:pt x="243" y="6"/>
                    <a:pt x="243" y="9"/>
                  </a:cubicBezTo>
                  <a:lnTo>
                    <a:pt x="284" y="51"/>
                  </a:lnTo>
                  <a:cubicBezTo>
                    <a:pt x="285" y="49"/>
                    <a:pt x="286" y="46"/>
                    <a:pt x="286" y="44"/>
                  </a:cubicBezTo>
                  <a:lnTo>
                    <a:pt x="244"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3" name="Freeform 4122">
              <a:extLst>
                <a:ext uri="{FF2B5EF4-FFF2-40B4-BE49-F238E27FC236}">
                  <a16:creationId xmlns:a16="http://schemas.microsoft.com/office/drawing/2014/main" id="{1F269F4B-6773-4AE1-9856-AEC431E9871D}"/>
                </a:ext>
              </a:extLst>
            </p:cNvPr>
            <p:cNvSpPr>
              <a:spLocks noEditPoints="1"/>
            </p:cNvSpPr>
            <p:nvPr/>
          </p:nvSpPr>
          <p:spPr bwMode="auto">
            <a:xfrm>
              <a:off x="7469188" y="6467847"/>
              <a:ext cx="139700" cy="138113"/>
            </a:xfrm>
            <a:custGeom>
              <a:avLst/>
              <a:gdLst>
                <a:gd name="T0" fmla="*/ 49 w 156"/>
                <a:gd name="T1" fmla="*/ 51 h 153"/>
                <a:gd name="T2" fmla="*/ 49 w 156"/>
                <a:gd name="T3" fmla="*/ 51 h 153"/>
                <a:gd name="T4" fmla="*/ 51 w 156"/>
                <a:gd name="T5" fmla="*/ 56 h 153"/>
                <a:gd name="T6" fmla="*/ 50 w 156"/>
                <a:gd name="T7" fmla="*/ 61 h 153"/>
                <a:gd name="T8" fmla="*/ 50 w 156"/>
                <a:gd name="T9" fmla="*/ 61 h 153"/>
                <a:gd name="T10" fmla="*/ 138 w 156"/>
                <a:gd name="T11" fmla="*/ 152 h 153"/>
                <a:gd name="T12" fmla="*/ 140 w 156"/>
                <a:gd name="T13" fmla="*/ 153 h 153"/>
                <a:gd name="T14" fmla="*/ 151 w 156"/>
                <a:gd name="T15" fmla="*/ 153 h 153"/>
                <a:gd name="T16" fmla="*/ 152 w 156"/>
                <a:gd name="T17" fmla="*/ 153 h 153"/>
                <a:gd name="T18" fmla="*/ 156 w 156"/>
                <a:gd name="T19" fmla="*/ 150 h 153"/>
                <a:gd name="T20" fmla="*/ 152 w 156"/>
                <a:gd name="T21" fmla="*/ 147 h 153"/>
                <a:gd name="T22" fmla="*/ 151 w 156"/>
                <a:gd name="T23" fmla="*/ 147 h 153"/>
                <a:gd name="T24" fmla="*/ 142 w 156"/>
                <a:gd name="T25" fmla="*/ 147 h 153"/>
                <a:gd name="T26" fmla="*/ 49 w 156"/>
                <a:gd name="T27" fmla="*/ 51 h 153"/>
                <a:gd name="T28" fmla="*/ 0 w 156"/>
                <a:gd name="T29" fmla="*/ 0 h 153"/>
                <a:gd name="T30" fmla="*/ 0 w 156"/>
                <a:gd name="T31" fmla="*/ 8 h 153"/>
                <a:gd name="T32" fmla="*/ 0 w 156"/>
                <a:gd name="T33" fmla="*/ 9 h 153"/>
                <a:gd name="T34" fmla="*/ 44 w 156"/>
                <a:gd name="T35" fmla="*/ 55 h 153"/>
                <a:gd name="T36" fmla="*/ 45 w 156"/>
                <a:gd name="T37" fmla="*/ 46 h 153"/>
                <a:gd name="T38" fmla="*/ 0 w 156"/>
                <a:gd name="T39"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6" h="153">
                  <a:moveTo>
                    <a:pt x="49" y="51"/>
                  </a:moveTo>
                  <a:cubicBezTo>
                    <a:pt x="49" y="51"/>
                    <a:pt x="49" y="51"/>
                    <a:pt x="49" y="51"/>
                  </a:cubicBezTo>
                  <a:cubicBezTo>
                    <a:pt x="49" y="53"/>
                    <a:pt x="51" y="54"/>
                    <a:pt x="51" y="56"/>
                  </a:cubicBezTo>
                  <a:cubicBezTo>
                    <a:pt x="51" y="58"/>
                    <a:pt x="50" y="60"/>
                    <a:pt x="50" y="61"/>
                  </a:cubicBezTo>
                  <a:cubicBezTo>
                    <a:pt x="50" y="61"/>
                    <a:pt x="50" y="61"/>
                    <a:pt x="50" y="61"/>
                  </a:cubicBezTo>
                  <a:lnTo>
                    <a:pt x="138" y="152"/>
                  </a:lnTo>
                  <a:cubicBezTo>
                    <a:pt x="138" y="153"/>
                    <a:pt x="139" y="153"/>
                    <a:pt x="140" y="153"/>
                  </a:cubicBezTo>
                  <a:lnTo>
                    <a:pt x="151" y="153"/>
                  </a:lnTo>
                  <a:lnTo>
                    <a:pt x="152" y="153"/>
                  </a:lnTo>
                  <a:cubicBezTo>
                    <a:pt x="154" y="153"/>
                    <a:pt x="156" y="152"/>
                    <a:pt x="156" y="150"/>
                  </a:cubicBezTo>
                  <a:cubicBezTo>
                    <a:pt x="156" y="148"/>
                    <a:pt x="154" y="147"/>
                    <a:pt x="152" y="147"/>
                  </a:cubicBezTo>
                  <a:lnTo>
                    <a:pt x="151" y="147"/>
                  </a:lnTo>
                  <a:lnTo>
                    <a:pt x="142" y="147"/>
                  </a:lnTo>
                  <a:lnTo>
                    <a:pt x="49" y="51"/>
                  </a:lnTo>
                  <a:close/>
                  <a:moveTo>
                    <a:pt x="0" y="0"/>
                  </a:moveTo>
                  <a:cubicBezTo>
                    <a:pt x="0" y="3"/>
                    <a:pt x="0" y="5"/>
                    <a:pt x="0" y="8"/>
                  </a:cubicBezTo>
                  <a:lnTo>
                    <a:pt x="0" y="9"/>
                  </a:lnTo>
                  <a:lnTo>
                    <a:pt x="44" y="55"/>
                  </a:lnTo>
                  <a:cubicBezTo>
                    <a:pt x="45" y="52"/>
                    <a:pt x="45" y="49"/>
                    <a:pt x="45" y="46"/>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4" name="Freeform 4123">
              <a:extLst>
                <a:ext uri="{FF2B5EF4-FFF2-40B4-BE49-F238E27FC236}">
                  <a16:creationId xmlns:a16="http://schemas.microsoft.com/office/drawing/2014/main" id="{589E16B2-C354-4EBC-8973-B135DE2395FB}"/>
                </a:ext>
              </a:extLst>
            </p:cNvPr>
            <p:cNvSpPr>
              <a:spLocks/>
            </p:cNvSpPr>
            <p:nvPr/>
          </p:nvSpPr>
          <p:spPr bwMode="auto">
            <a:xfrm>
              <a:off x="7469188" y="6428160"/>
              <a:ext cx="139700" cy="17463"/>
            </a:xfrm>
            <a:custGeom>
              <a:avLst/>
              <a:gdLst>
                <a:gd name="T0" fmla="*/ 152 w 156"/>
                <a:gd name="T1" fmla="*/ 0 h 19"/>
                <a:gd name="T2" fmla="*/ 152 w 156"/>
                <a:gd name="T3" fmla="*/ 0 h 19"/>
                <a:gd name="T4" fmla="*/ 151 w 156"/>
                <a:gd name="T5" fmla="*/ 0 h 19"/>
                <a:gd name="T6" fmla="*/ 0 w 156"/>
                <a:gd name="T7" fmla="*/ 12 h 19"/>
                <a:gd name="T8" fmla="*/ 0 w 156"/>
                <a:gd name="T9" fmla="*/ 19 h 19"/>
                <a:gd name="T10" fmla="*/ 151 w 156"/>
                <a:gd name="T11" fmla="*/ 7 h 19"/>
                <a:gd name="T12" fmla="*/ 153 w 156"/>
                <a:gd name="T13" fmla="*/ 7 h 19"/>
                <a:gd name="T14" fmla="*/ 156 w 156"/>
                <a:gd name="T15" fmla="*/ 3 h 19"/>
                <a:gd name="T16" fmla="*/ 152 w 15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9">
                  <a:moveTo>
                    <a:pt x="152" y="0"/>
                  </a:moveTo>
                  <a:cubicBezTo>
                    <a:pt x="152" y="0"/>
                    <a:pt x="152" y="0"/>
                    <a:pt x="152" y="0"/>
                  </a:cubicBezTo>
                  <a:lnTo>
                    <a:pt x="151" y="0"/>
                  </a:lnTo>
                  <a:lnTo>
                    <a:pt x="0" y="12"/>
                  </a:lnTo>
                  <a:cubicBezTo>
                    <a:pt x="0" y="14"/>
                    <a:pt x="0" y="17"/>
                    <a:pt x="0" y="19"/>
                  </a:cubicBezTo>
                  <a:lnTo>
                    <a:pt x="151" y="7"/>
                  </a:lnTo>
                  <a:lnTo>
                    <a:pt x="153" y="7"/>
                  </a:lnTo>
                  <a:cubicBezTo>
                    <a:pt x="154" y="7"/>
                    <a:pt x="156" y="5"/>
                    <a:pt x="156" y="3"/>
                  </a:cubicBezTo>
                  <a:cubicBezTo>
                    <a:pt x="155" y="2"/>
                    <a:pt x="154" y="0"/>
                    <a:pt x="15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5" name="Freeform 4124">
              <a:extLst>
                <a:ext uri="{FF2B5EF4-FFF2-40B4-BE49-F238E27FC236}">
                  <a16:creationId xmlns:a16="http://schemas.microsoft.com/office/drawing/2014/main" id="{2AFBF48D-52CE-4983-ADDE-F64855788B37}"/>
                </a:ext>
              </a:extLst>
            </p:cNvPr>
            <p:cNvSpPr>
              <a:spLocks/>
            </p:cNvSpPr>
            <p:nvPr/>
          </p:nvSpPr>
          <p:spPr bwMode="auto">
            <a:xfrm>
              <a:off x="7466013" y="6390060"/>
              <a:ext cx="142875" cy="19050"/>
            </a:xfrm>
            <a:custGeom>
              <a:avLst/>
              <a:gdLst>
                <a:gd name="T0" fmla="*/ 154 w 158"/>
                <a:gd name="T1" fmla="*/ 0 h 20"/>
                <a:gd name="T2" fmla="*/ 154 w 158"/>
                <a:gd name="T3" fmla="*/ 0 h 20"/>
                <a:gd name="T4" fmla="*/ 153 w 158"/>
                <a:gd name="T5" fmla="*/ 1 h 20"/>
                <a:gd name="T6" fmla="*/ 0 w 158"/>
                <a:gd name="T7" fmla="*/ 13 h 20"/>
                <a:gd name="T8" fmla="*/ 0 w 158"/>
                <a:gd name="T9" fmla="*/ 20 h 20"/>
                <a:gd name="T10" fmla="*/ 153 w 158"/>
                <a:gd name="T11" fmla="*/ 7 h 20"/>
                <a:gd name="T12" fmla="*/ 155 w 158"/>
                <a:gd name="T13" fmla="*/ 7 h 20"/>
                <a:gd name="T14" fmla="*/ 158 w 158"/>
                <a:gd name="T15" fmla="*/ 3 h 20"/>
                <a:gd name="T16" fmla="*/ 154 w 15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 h="20">
                  <a:moveTo>
                    <a:pt x="154" y="0"/>
                  </a:moveTo>
                  <a:cubicBezTo>
                    <a:pt x="154" y="0"/>
                    <a:pt x="154" y="0"/>
                    <a:pt x="154" y="0"/>
                  </a:cubicBezTo>
                  <a:lnTo>
                    <a:pt x="153" y="1"/>
                  </a:lnTo>
                  <a:lnTo>
                    <a:pt x="0" y="13"/>
                  </a:lnTo>
                  <a:cubicBezTo>
                    <a:pt x="0" y="15"/>
                    <a:pt x="0" y="18"/>
                    <a:pt x="0" y="20"/>
                  </a:cubicBezTo>
                  <a:lnTo>
                    <a:pt x="153" y="7"/>
                  </a:lnTo>
                  <a:lnTo>
                    <a:pt x="155" y="7"/>
                  </a:lnTo>
                  <a:cubicBezTo>
                    <a:pt x="156" y="7"/>
                    <a:pt x="158" y="5"/>
                    <a:pt x="158" y="3"/>
                  </a:cubicBezTo>
                  <a:cubicBezTo>
                    <a:pt x="157" y="2"/>
                    <a:pt x="156" y="0"/>
                    <a:pt x="15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6" name="Freeform 4125">
              <a:extLst>
                <a:ext uri="{FF2B5EF4-FFF2-40B4-BE49-F238E27FC236}">
                  <a16:creationId xmlns:a16="http://schemas.microsoft.com/office/drawing/2014/main" id="{E80F5878-91BE-42C0-859D-C6E1ED4A094E}"/>
                </a:ext>
              </a:extLst>
            </p:cNvPr>
            <p:cNvSpPr>
              <a:spLocks noEditPoints="1"/>
            </p:cNvSpPr>
            <p:nvPr/>
          </p:nvSpPr>
          <p:spPr bwMode="auto">
            <a:xfrm>
              <a:off x="7235825" y="6642472"/>
              <a:ext cx="374650" cy="22225"/>
            </a:xfrm>
            <a:custGeom>
              <a:avLst/>
              <a:gdLst>
                <a:gd name="T0" fmla="*/ 99 w 416"/>
                <a:gd name="T1" fmla="*/ 14 h 25"/>
                <a:gd name="T2" fmla="*/ 5 w 416"/>
                <a:gd name="T3" fmla="*/ 19 h 25"/>
                <a:gd name="T4" fmla="*/ 3 w 416"/>
                <a:gd name="T5" fmla="*/ 19 h 25"/>
                <a:gd name="T6" fmla="*/ 0 w 416"/>
                <a:gd name="T7" fmla="*/ 22 h 25"/>
                <a:gd name="T8" fmla="*/ 3 w 416"/>
                <a:gd name="T9" fmla="*/ 25 h 25"/>
                <a:gd name="T10" fmla="*/ 3 w 416"/>
                <a:gd name="T11" fmla="*/ 25 h 25"/>
                <a:gd name="T12" fmla="*/ 5 w 416"/>
                <a:gd name="T13" fmla="*/ 25 h 25"/>
                <a:gd name="T14" fmla="*/ 97 w 416"/>
                <a:gd name="T15" fmla="*/ 21 h 25"/>
                <a:gd name="T16" fmla="*/ 99 w 416"/>
                <a:gd name="T17" fmla="*/ 16 h 25"/>
                <a:gd name="T18" fmla="*/ 99 w 416"/>
                <a:gd name="T19" fmla="*/ 14 h 25"/>
                <a:gd name="T20" fmla="*/ 255 w 416"/>
                <a:gd name="T21" fmla="*/ 7 h 25"/>
                <a:gd name="T22" fmla="*/ 223 w 416"/>
                <a:gd name="T23" fmla="*/ 8 h 25"/>
                <a:gd name="T24" fmla="*/ 220 w 416"/>
                <a:gd name="T25" fmla="*/ 15 h 25"/>
                <a:gd name="T26" fmla="*/ 256 w 416"/>
                <a:gd name="T27" fmla="*/ 14 h 25"/>
                <a:gd name="T28" fmla="*/ 255 w 416"/>
                <a:gd name="T29" fmla="*/ 9 h 25"/>
                <a:gd name="T30" fmla="*/ 255 w 416"/>
                <a:gd name="T31" fmla="*/ 7 h 25"/>
                <a:gd name="T32" fmla="*/ 413 w 416"/>
                <a:gd name="T33" fmla="*/ 0 h 25"/>
                <a:gd name="T34" fmla="*/ 413 w 416"/>
                <a:gd name="T35" fmla="*/ 0 h 25"/>
                <a:gd name="T36" fmla="*/ 410 w 416"/>
                <a:gd name="T37" fmla="*/ 0 h 25"/>
                <a:gd name="T38" fmla="*/ 272 w 416"/>
                <a:gd name="T39" fmla="*/ 6 h 25"/>
                <a:gd name="T40" fmla="*/ 271 w 416"/>
                <a:gd name="T41" fmla="*/ 13 h 25"/>
                <a:gd name="T42" fmla="*/ 410 w 416"/>
                <a:gd name="T43" fmla="*/ 6 h 25"/>
                <a:gd name="T44" fmla="*/ 413 w 416"/>
                <a:gd name="T45" fmla="*/ 6 h 25"/>
                <a:gd name="T46" fmla="*/ 416 w 416"/>
                <a:gd name="T47" fmla="*/ 3 h 25"/>
                <a:gd name="T48" fmla="*/ 413 w 416"/>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6" h="25">
                  <a:moveTo>
                    <a:pt x="99" y="14"/>
                  </a:moveTo>
                  <a:lnTo>
                    <a:pt x="5" y="19"/>
                  </a:lnTo>
                  <a:lnTo>
                    <a:pt x="3" y="19"/>
                  </a:lnTo>
                  <a:cubicBezTo>
                    <a:pt x="1" y="19"/>
                    <a:pt x="0" y="20"/>
                    <a:pt x="0" y="22"/>
                  </a:cubicBezTo>
                  <a:cubicBezTo>
                    <a:pt x="0" y="24"/>
                    <a:pt x="2" y="25"/>
                    <a:pt x="3" y="25"/>
                  </a:cubicBezTo>
                  <a:lnTo>
                    <a:pt x="3" y="25"/>
                  </a:lnTo>
                  <a:lnTo>
                    <a:pt x="5" y="25"/>
                  </a:lnTo>
                  <a:lnTo>
                    <a:pt x="97" y="21"/>
                  </a:lnTo>
                  <a:cubicBezTo>
                    <a:pt x="98" y="19"/>
                    <a:pt x="99" y="18"/>
                    <a:pt x="99" y="16"/>
                  </a:cubicBezTo>
                  <a:cubicBezTo>
                    <a:pt x="100" y="15"/>
                    <a:pt x="99" y="15"/>
                    <a:pt x="99" y="14"/>
                  </a:cubicBezTo>
                  <a:close/>
                  <a:moveTo>
                    <a:pt x="255" y="7"/>
                  </a:moveTo>
                  <a:lnTo>
                    <a:pt x="223" y="8"/>
                  </a:lnTo>
                  <a:cubicBezTo>
                    <a:pt x="222" y="11"/>
                    <a:pt x="221" y="13"/>
                    <a:pt x="220" y="15"/>
                  </a:cubicBezTo>
                  <a:lnTo>
                    <a:pt x="256" y="14"/>
                  </a:lnTo>
                  <a:cubicBezTo>
                    <a:pt x="256" y="12"/>
                    <a:pt x="255" y="11"/>
                    <a:pt x="255" y="9"/>
                  </a:cubicBezTo>
                  <a:cubicBezTo>
                    <a:pt x="255" y="8"/>
                    <a:pt x="255" y="8"/>
                    <a:pt x="255" y="7"/>
                  </a:cubicBezTo>
                  <a:close/>
                  <a:moveTo>
                    <a:pt x="413" y="0"/>
                  </a:moveTo>
                  <a:lnTo>
                    <a:pt x="413" y="0"/>
                  </a:lnTo>
                  <a:lnTo>
                    <a:pt x="410" y="0"/>
                  </a:lnTo>
                  <a:lnTo>
                    <a:pt x="272" y="6"/>
                  </a:lnTo>
                  <a:cubicBezTo>
                    <a:pt x="272" y="8"/>
                    <a:pt x="272" y="11"/>
                    <a:pt x="271" y="13"/>
                  </a:cubicBezTo>
                  <a:lnTo>
                    <a:pt x="410" y="6"/>
                  </a:lnTo>
                  <a:lnTo>
                    <a:pt x="413" y="6"/>
                  </a:lnTo>
                  <a:cubicBezTo>
                    <a:pt x="415" y="6"/>
                    <a:pt x="416" y="5"/>
                    <a:pt x="416" y="3"/>
                  </a:cubicBezTo>
                  <a:cubicBezTo>
                    <a:pt x="416" y="1"/>
                    <a:pt x="414" y="0"/>
                    <a:pt x="41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7" name="Freeform 4126">
              <a:extLst>
                <a:ext uri="{FF2B5EF4-FFF2-40B4-BE49-F238E27FC236}">
                  <a16:creationId xmlns:a16="http://schemas.microsoft.com/office/drawing/2014/main" id="{5E0E9B41-C9D8-478D-9DE6-1603E2C351CD}"/>
                </a:ext>
              </a:extLst>
            </p:cNvPr>
            <p:cNvSpPr>
              <a:spLocks noEditPoints="1"/>
            </p:cNvSpPr>
            <p:nvPr/>
          </p:nvSpPr>
          <p:spPr bwMode="auto">
            <a:xfrm>
              <a:off x="7621588" y="6274172"/>
              <a:ext cx="92075" cy="331788"/>
            </a:xfrm>
            <a:custGeom>
              <a:avLst/>
              <a:gdLst>
                <a:gd name="T0" fmla="*/ 99 w 103"/>
                <a:gd name="T1" fmla="*/ 286 h 368"/>
                <a:gd name="T2" fmla="*/ 93 w 103"/>
                <a:gd name="T3" fmla="*/ 290 h 368"/>
                <a:gd name="T4" fmla="*/ 74 w 103"/>
                <a:gd name="T5" fmla="*/ 308 h 368"/>
                <a:gd name="T6" fmla="*/ 69 w 103"/>
                <a:gd name="T7" fmla="*/ 311 h 368"/>
                <a:gd name="T8" fmla="*/ 66 w 103"/>
                <a:gd name="T9" fmla="*/ 316 h 368"/>
                <a:gd name="T10" fmla="*/ 61 w 103"/>
                <a:gd name="T11" fmla="*/ 320 h 368"/>
                <a:gd name="T12" fmla="*/ 56 w 103"/>
                <a:gd name="T13" fmla="*/ 332 h 368"/>
                <a:gd name="T14" fmla="*/ 59 w 103"/>
                <a:gd name="T15" fmla="*/ 329 h 368"/>
                <a:gd name="T16" fmla="*/ 102 w 103"/>
                <a:gd name="T17" fmla="*/ 284 h 368"/>
                <a:gd name="T18" fmla="*/ 1 w 103"/>
                <a:gd name="T19" fmla="*/ 361 h 368"/>
                <a:gd name="T20" fmla="*/ 17 w 103"/>
                <a:gd name="T21" fmla="*/ 368 h 368"/>
                <a:gd name="T22" fmla="*/ 50 w 103"/>
                <a:gd name="T23" fmla="*/ 328 h 368"/>
                <a:gd name="T24" fmla="*/ 7 w 103"/>
                <a:gd name="T25" fmla="*/ 280 h 368"/>
                <a:gd name="T26" fmla="*/ 5 w 103"/>
                <a:gd name="T27" fmla="*/ 273 h 368"/>
                <a:gd name="T28" fmla="*/ 7 w 103"/>
                <a:gd name="T29" fmla="*/ 267 h 368"/>
                <a:gd name="T30" fmla="*/ 1 w 103"/>
                <a:gd name="T31" fmla="*/ 42 h 368"/>
                <a:gd name="T32" fmla="*/ 1 w 103"/>
                <a:gd name="T33" fmla="*/ 45 h 368"/>
                <a:gd name="T34" fmla="*/ 4 w 103"/>
                <a:gd name="T35" fmla="*/ 259 h 368"/>
                <a:gd name="T36" fmla="*/ 7 w 103"/>
                <a:gd name="T37" fmla="*/ 237 h 368"/>
                <a:gd name="T38" fmla="*/ 4 w 103"/>
                <a:gd name="T39" fmla="*/ 223 h 368"/>
                <a:gd name="T40" fmla="*/ 7 w 103"/>
                <a:gd name="T41" fmla="*/ 218 h 368"/>
                <a:gd name="T42" fmla="*/ 4 w 103"/>
                <a:gd name="T43" fmla="*/ 204 h 368"/>
                <a:gd name="T44" fmla="*/ 7 w 103"/>
                <a:gd name="T45" fmla="*/ 175 h 368"/>
                <a:gd name="T46" fmla="*/ 2 w 103"/>
                <a:gd name="T47" fmla="*/ 172 h 368"/>
                <a:gd name="T48" fmla="*/ 7 w 103"/>
                <a:gd name="T49" fmla="*/ 135 h 368"/>
                <a:gd name="T50" fmla="*/ 1 w 103"/>
                <a:gd name="T51" fmla="*/ 131 h 368"/>
                <a:gd name="T52" fmla="*/ 7 w 103"/>
                <a:gd name="T53" fmla="*/ 47 h 368"/>
                <a:gd name="T54" fmla="*/ 1 w 103"/>
                <a:gd name="T55" fmla="*/ 45 h 368"/>
                <a:gd name="T56" fmla="*/ 1 w 103"/>
                <a:gd name="T57" fmla="*/ 36 h 368"/>
                <a:gd name="T58" fmla="*/ 1 w 103"/>
                <a:gd name="T59" fmla="*/ 29 h 368"/>
                <a:gd name="T60" fmla="*/ 1 w 103"/>
                <a:gd name="T61" fmla="*/ 30 h 368"/>
                <a:gd name="T62" fmla="*/ 4 w 103"/>
                <a:gd name="T63" fmla="*/ 31 h 368"/>
                <a:gd name="T64" fmla="*/ 1 w 103"/>
                <a:gd name="T65" fmla="*/ 26 h 368"/>
                <a:gd name="T66" fmla="*/ 1 w 103"/>
                <a:gd name="T67" fmla="*/ 26 h 368"/>
                <a:gd name="T68" fmla="*/ 1 w 103"/>
                <a:gd name="T69" fmla="*/ 10 h 368"/>
                <a:gd name="T70" fmla="*/ 2 w 103"/>
                <a:gd name="T71" fmla="*/ 21 h 368"/>
                <a:gd name="T72" fmla="*/ 7 w 103"/>
                <a:gd name="T73" fmla="*/ 19 h 368"/>
                <a:gd name="T74" fmla="*/ 5 w 103"/>
                <a:gd name="T75" fmla="*/ 16 h 368"/>
                <a:gd name="T76" fmla="*/ 6 w 103"/>
                <a:gd name="T77" fmla="*/ 16 h 368"/>
                <a:gd name="T78" fmla="*/ 6 w 103"/>
                <a:gd name="T79" fmla="*/ 16 h 368"/>
                <a:gd name="T80" fmla="*/ 7 w 103"/>
                <a:gd name="T81" fmla="*/ 10 h 368"/>
                <a:gd name="T82" fmla="*/ 1 w 103"/>
                <a:gd name="T83" fmla="*/ 10 h 368"/>
                <a:gd name="T84" fmla="*/ 1 w 103"/>
                <a:gd name="T85" fmla="*/ 8 h 368"/>
                <a:gd name="T86" fmla="*/ 1 w 103"/>
                <a:gd name="T87" fmla="*/ 4 h 368"/>
                <a:gd name="T88" fmla="*/ 1 w 103"/>
                <a:gd name="T89" fmla="*/ 4 h 368"/>
                <a:gd name="T90" fmla="*/ 1 w 103"/>
                <a:gd name="T91" fmla="*/ 3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3" h="368">
                  <a:moveTo>
                    <a:pt x="100" y="280"/>
                  </a:moveTo>
                  <a:lnTo>
                    <a:pt x="97" y="283"/>
                  </a:lnTo>
                  <a:lnTo>
                    <a:pt x="99" y="286"/>
                  </a:lnTo>
                  <a:cubicBezTo>
                    <a:pt x="100" y="288"/>
                    <a:pt x="99" y="290"/>
                    <a:pt x="98" y="291"/>
                  </a:cubicBezTo>
                  <a:cubicBezTo>
                    <a:pt x="97" y="291"/>
                    <a:pt x="96" y="291"/>
                    <a:pt x="96" y="291"/>
                  </a:cubicBezTo>
                  <a:cubicBezTo>
                    <a:pt x="95" y="291"/>
                    <a:pt x="94" y="291"/>
                    <a:pt x="93" y="290"/>
                  </a:cubicBezTo>
                  <a:lnTo>
                    <a:pt x="92" y="288"/>
                  </a:lnTo>
                  <a:lnTo>
                    <a:pt x="73" y="306"/>
                  </a:lnTo>
                  <a:lnTo>
                    <a:pt x="74" y="308"/>
                  </a:lnTo>
                  <a:cubicBezTo>
                    <a:pt x="75" y="309"/>
                    <a:pt x="75" y="311"/>
                    <a:pt x="73" y="312"/>
                  </a:cubicBezTo>
                  <a:cubicBezTo>
                    <a:pt x="73" y="313"/>
                    <a:pt x="72" y="313"/>
                    <a:pt x="71" y="313"/>
                  </a:cubicBezTo>
                  <a:cubicBezTo>
                    <a:pt x="70" y="313"/>
                    <a:pt x="69" y="312"/>
                    <a:pt x="69" y="311"/>
                  </a:cubicBezTo>
                  <a:lnTo>
                    <a:pt x="68" y="311"/>
                  </a:lnTo>
                  <a:lnTo>
                    <a:pt x="65" y="314"/>
                  </a:lnTo>
                  <a:lnTo>
                    <a:pt x="66" y="316"/>
                  </a:lnTo>
                  <a:cubicBezTo>
                    <a:pt x="67" y="317"/>
                    <a:pt x="67" y="320"/>
                    <a:pt x="65" y="321"/>
                  </a:cubicBezTo>
                  <a:cubicBezTo>
                    <a:pt x="65" y="321"/>
                    <a:pt x="64" y="321"/>
                    <a:pt x="63" y="321"/>
                  </a:cubicBezTo>
                  <a:cubicBezTo>
                    <a:pt x="62" y="321"/>
                    <a:pt x="61" y="321"/>
                    <a:pt x="61" y="320"/>
                  </a:cubicBezTo>
                  <a:lnTo>
                    <a:pt x="60" y="319"/>
                  </a:lnTo>
                  <a:lnTo>
                    <a:pt x="53" y="325"/>
                  </a:lnTo>
                  <a:cubicBezTo>
                    <a:pt x="54" y="328"/>
                    <a:pt x="55" y="330"/>
                    <a:pt x="56" y="332"/>
                  </a:cubicBezTo>
                  <a:lnTo>
                    <a:pt x="59" y="329"/>
                  </a:lnTo>
                  <a:cubicBezTo>
                    <a:pt x="59" y="329"/>
                    <a:pt x="59" y="329"/>
                    <a:pt x="59" y="329"/>
                  </a:cubicBezTo>
                  <a:lnTo>
                    <a:pt x="59" y="329"/>
                  </a:lnTo>
                  <a:cubicBezTo>
                    <a:pt x="59" y="329"/>
                    <a:pt x="59" y="329"/>
                    <a:pt x="59" y="329"/>
                  </a:cubicBezTo>
                  <a:lnTo>
                    <a:pt x="103" y="287"/>
                  </a:lnTo>
                  <a:cubicBezTo>
                    <a:pt x="103" y="286"/>
                    <a:pt x="102" y="285"/>
                    <a:pt x="102" y="284"/>
                  </a:cubicBezTo>
                  <a:cubicBezTo>
                    <a:pt x="102" y="282"/>
                    <a:pt x="101" y="281"/>
                    <a:pt x="100" y="280"/>
                  </a:cubicBezTo>
                  <a:close/>
                  <a:moveTo>
                    <a:pt x="1" y="262"/>
                  </a:moveTo>
                  <a:lnTo>
                    <a:pt x="1" y="361"/>
                  </a:lnTo>
                  <a:cubicBezTo>
                    <a:pt x="1" y="362"/>
                    <a:pt x="2" y="364"/>
                    <a:pt x="3" y="364"/>
                  </a:cubicBezTo>
                  <a:lnTo>
                    <a:pt x="17" y="368"/>
                  </a:lnTo>
                  <a:cubicBezTo>
                    <a:pt x="17" y="368"/>
                    <a:pt x="17" y="368"/>
                    <a:pt x="17" y="368"/>
                  </a:cubicBezTo>
                  <a:cubicBezTo>
                    <a:pt x="18" y="368"/>
                    <a:pt x="19" y="368"/>
                    <a:pt x="20" y="367"/>
                  </a:cubicBezTo>
                  <a:lnTo>
                    <a:pt x="52" y="336"/>
                  </a:lnTo>
                  <a:cubicBezTo>
                    <a:pt x="52" y="333"/>
                    <a:pt x="51" y="331"/>
                    <a:pt x="50" y="328"/>
                  </a:cubicBezTo>
                  <a:lnTo>
                    <a:pt x="17" y="361"/>
                  </a:lnTo>
                  <a:lnTo>
                    <a:pt x="7" y="359"/>
                  </a:lnTo>
                  <a:lnTo>
                    <a:pt x="7" y="280"/>
                  </a:lnTo>
                  <a:lnTo>
                    <a:pt x="4" y="279"/>
                  </a:lnTo>
                  <a:cubicBezTo>
                    <a:pt x="2" y="278"/>
                    <a:pt x="2" y="276"/>
                    <a:pt x="2" y="275"/>
                  </a:cubicBezTo>
                  <a:cubicBezTo>
                    <a:pt x="3" y="273"/>
                    <a:pt x="4" y="273"/>
                    <a:pt x="5" y="273"/>
                  </a:cubicBezTo>
                  <a:cubicBezTo>
                    <a:pt x="6" y="273"/>
                    <a:pt x="6" y="273"/>
                    <a:pt x="6" y="273"/>
                  </a:cubicBezTo>
                  <a:lnTo>
                    <a:pt x="7" y="273"/>
                  </a:lnTo>
                  <a:lnTo>
                    <a:pt x="7" y="267"/>
                  </a:lnTo>
                  <a:lnTo>
                    <a:pt x="3" y="265"/>
                  </a:lnTo>
                  <a:cubicBezTo>
                    <a:pt x="2" y="265"/>
                    <a:pt x="1" y="264"/>
                    <a:pt x="1" y="262"/>
                  </a:cubicBezTo>
                  <a:close/>
                  <a:moveTo>
                    <a:pt x="1" y="42"/>
                  </a:moveTo>
                  <a:lnTo>
                    <a:pt x="1" y="45"/>
                  </a:lnTo>
                  <a:cubicBezTo>
                    <a:pt x="1" y="45"/>
                    <a:pt x="1" y="45"/>
                    <a:pt x="1" y="45"/>
                  </a:cubicBezTo>
                  <a:cubicBezTo>
                    <a:pt x="1" y="45"/>
                    <a:pt x="1" y="45"/>
                    <a:pt x="1" y="45"/>
                  </a:cubicBezTo>
                  <a:lnTo>
                    <a:pt x="1" y="262"/>
                  </a:lnTo>
                  <a:cubicBezTo>
                    <a:pt x="1" y="262"/>
                    <a:pt x="1" y="262"/>
                    <a:pt x="1" y="261"/>
                  </a:cubicBezTo>
                  <a:cubicBezTo>
                    <a:pt x="1" y="260"/>
                    <a:pt x="3" y="259"/>
                    <a:pt x="4" y="259"/>
                  </a:cubicBezTo>
                  <a:cubicBezTo>
                    <a:pt x="4" y="259"/>
                    <a:pt x="5" y="259"/>
                    <a:pt x="5" y="259"/>
                  </a:cubicBezTo>
                  <a:lnTo>
                    <a:pt x="7" y="260"/>
                  </a:lnTo>
                  <a:lnTo>
                    <a:pt x="7" y="237"/>
                  </a:lnTo>
                  <a:lnTo>
                    <a:pt x="1" y="228"/>
                  </a:lnTo>
                  <a:cubicBezTo>
                    <a:pt x="0" y="226"/>
                    <a:pt x="1" y="224"/>
                    <a:pt x="2" y="223"/>
                  </a:cubicBezTo>
                  <a:cubicBezTo>
                    <a:pt x="3" y="223"/>
                    <a:pt x="3" y="223"/>
                    <a:pt x="4" y="223"/>
                  </a:cubicBezTo>
                  <a:cubicBezTo>
                    <a:pt x="5" y="223"/>
                    <a:pt x="6" y="223"/>
                    <a:pt x="7" y="224"/>
                  </a:cubicBezTo>
                  <a:lnTo>
                    <a:pt x="7" y="225"/>
                  </a:lnTo>
                  <a:lnTo>
                    <a:pt x="7" y="218"/>
                  </a:lnTo>
                  <a:lnTo>
                    <a:pt x="1" y="209"/>
                  </a:lnTo>
                  <a:cubicBezTo>
                    <a:pt x="0" y="207"/>
                    <a:pt x="1" y="205"/>
                    <a:pt x="2" y="204"/>
                  </a:cubicBezTo>
                  <a:cubicBezTo>
                    <a:pt x="3" y="204"/>
                    <a:pt x="3" y="204"/>
                    <a:pt x="4" y="204"/>
                  </a:cubicBezTo>
                  <a:cubicBezTo>
                    <a:pt x="5" y="204"/>
                    <a:pt x="6" y="204"/>
                    <a:pt x="7" y="205"/>
                  </a:cubicBezTo>
                  <a:lnTo>
                    <a:pt x="7" y="206"/>
                  </a:lnTo>
                  <a:lnTo>
                    <a:pt x="7" y="175"/>
                  </a:lnTo>
                  <a:lnTo>
                    <a:pt x="5" y="175"/>
                  </a:lnTo>
                  <a:lnTo>
                    <a:pt x="5" y="175"/>
                  </a:lnTo>
                  <a:cubicBezTo>
                    <a:pt x="4" y="175"/>
                    <a:pt x="2" y="174"/>
                    <a:pt x="2" y="172"/>
                  </a:cubicBezTo>
                  <a:cubicBezTo>
                    <a:pt x="2" y="170"/>
                    <a:pt x="3" y="169"/>
                    <a:pt x="5" y="169"/>
                  </a:cubicBezTo>
                  <a:lnTo>
                    <a:pt x="7" y="169"/>
                  </a:lnTo>
                  <a:lnTo>
                    <a:pt x="7" y="135"/>
                  </a:lnTo>
                  <a:lnTo>
                    <a:pt x="4" y="135"/>
                  </a:lnTo>
                  <a:lnTo>
                    <a:pt x="4" y="135"/>
                  </a:lnTo>
                  <a:cubicBezTo>
                    <a:pt x="2" y="135"/>
                    <a:pt x="1" y="133"/>
                    <a:pt x="1" y="131"/>
                  </a:cubicBezTo>
                  <a:cubicBezTo>
                    <a:pt x="1" y="130"/>
                    <a:pt x="2" y="128"/>
                    <a:pt x="4" y="128"/>
                  </a:cubicBezTo>
                  <a:lnTo>
                    <a:pt x="7" y="128"/>
                  </a:lnTo>
                  <a:lnTo>
                    <a:pt x="7" y="47"/>
                  </a:lnTo>
                  <a:lnTo>
                    <a:pt x="7" y="47"/>
                  </a:lnTo>
                  <a:cubicBezTo>
                    <a:pt x="5" y="47"/>
                    <a:pt x="3" y="46"/>
                    <a:pt x="1" y="45"/>
                  </a:cubicBezTo>
                  <a:lnTo>
                    <a:pt x="1" y="45"/>
                  </a:lnTo>
                  <a:cubicBezTo>
                    <a:pt x="1" y="44"/>
                    <a:pt x="1" y="43"/>
                    <a:pt x="1" y="42"/>
                  </a:cubicBezTo>
                  <a:close/>
                  <a:moveTo>
                    <a:pt x="1" y="34"/>
                  </a:moveTo>
                  <a:lnTo>
                    <a:pt x="1" y="36"/>
                  </a:lnTo>
                  <a:cubicBezTo>
                    <a:pt x="3" y="38"/>
                    <a:pt x="4" y="41"/>
                    <a:pt x="4" y="45"/>
                  </a:cubicBezTo>
                  <a:cubicBezTo>
                    <a:pt x="4" y="41"/>
                    <a:pt x="3" y="37"/>
                    <a:pt x="1" y="34"/>
                  </a:cubicBezTo>
                  <a:close/>
                  <a:moveTo>
                    <a:pt x="1" y="29"/>
                  </a:moveTo>
                  <a:lnTo>
                    <a:pt x="1" y="32"/>
                  </a:lnTo>
                  <a:cubicBezTo>
                    <a:pt x="2" y="32"/>
                    <a:pt x="2" y="34"/>
                    <a:pt x="3" y="35"/>
                  </a:cubicBezTo>
                  <a:cubicBezTo>
                    <a:pt x="3" y="33"/>
                    <a:pt x="2" y="32"/>
                    <a:pt x="1" y="30"/>
                  </a:cubicBezTo>
                  <a:cubicBezTo>
                    <a:pt x="5" y="32"/>
                    <a:pt x="7" y="35"/>
                    <a:pt x="5" y="39"/>
                  </a:cubicBezTo>
                  <a:cubicBezTo>
                    <a:pt x="6" y="38"/>
                    <a:pt x="6" y="37"/>
                    <a:pt x="6" y="37"/>
                  </a:cubicBezTo>
                  <a:cubicBezTo>
                    <a:pt x="6" y="34"/>
                    <a:pt x="5" y="33"/>
                    <a:pt x="4" y="31"/>
                  </a:cubicBezTo>
                  <a:cubicBezTo>
                    <a:pt x="3" y="30"/>
                    <a:pt x="2" y="30"/>
                    <a:pt x="1" y="29"/>
                  </a:cubicBezTo>
                  <a:lnTo>
                    <a:pt x="1" y="29"/>
                  </a:lnTo>
                  <a:close/>
                  <a:moveTo>
                    <a:pt x="1" y="26"/>
                  </a:moveTo>
                  <a:lnTo>
                    <a:pt x="1" y="26"/>
                  </a:lnTo>
                  <a:cubicBezTo>
                    <a:pt x="2" y="27"/>
                    <a:pt x="4" y="28"/>
                    <a:pt x="5" y="29"/>
                  </a:cubicBezTo>
                  <a:cubicBezTo>
                    <a:pt x="4" y="28"/>
                    <a:pt x="2" y="27"/>
                    <a:pt x="1" y="26"/>
                  </a:cubicBezTo>
                  <a:close/>
                  <a:moveTo>
                    <a:pt x="1" y="9"/>
                  </a:moveTo>
                  <a:lnTo>
                    <a:pt x="1" y="10"/>
                  </a:lnTo>
                  <a:lnTo>
                    <a:pt x="1" y="10"/>
                  </a:lnTo>
                  <a:lnTo>
                    <a:pt x="1" y="10"/>
                  </a:lnTo>
                  <a:lnTo>
                    <a:pt x="1" y="21"/>
                  </a:lnTo>
                  <a:cubicBezTo>
                    <a:pt x="1" y="21"/>
                    <a:pt x="1" y="21"/>
                    <a:pt x="2" y="21"/>
                  </a:cubicBezTo>
                  <a:cubicBezTo>
                    <a:pt x="3" y="22"/>
                    <a:pt x="5" y="22"/>
                    <a:pt x="7" y="23"/>
                  </a:cubicBezTo>
                  <a:lnTo>
                    <a:pt x="7" y="21"/>
                  </a:lnTo>
                  <a:lnTo>
                    <a:pt x="7" y="19"/>
                  </a:lnTo>
                  <a:cubicBezTo>
                    <a:pt x="6" y="18"/>
                    <a:pt x="4" y="18"/>
                    <a:pt x="2" y="17"/>
                  </a:cubicBezTo>
                  <a:lnTo>
                    <a:pt x="4" y="16"/>
                  </a:lnTo>
                  <a:lnTo>
                    <a:pt x="5" y="16"/>
                  </a:lnTo>
                  <a:cubicBezTo>
                    <a:pt x="5" y="17"/>
                    <a:pt x="5" y="17"/>
                    <a:pt x="6" y="18"/>
                  </a:cubicBezTo>
                  <a:cubicBezTo>
                    <a:pt x="6" y="17"/>
                    <a:pt x="5" y="17"/>
                    <a:pt x="5" y="16"/>
                  </a:cubicBezTo>
                  <a:lnTo>
                    <a:pt x="6" y="16"/>
                  </a:lnTo>
                  <a:cubicBezTo>
                    <a:pt x="6" y="16"/>
                    <a:pt x="7" y="16"/>
                    <a:pt x="7" y="17"/>
                  </a:cubicBezTo>
                  <a:lnTo>
                    <a:pt x="7" y="16"/>
                  </a:lnTo>
                  <a:lnTo>
                    <a:pt x="6" y="16"/>
                  </a:lnTo>
                  <a:cubicBezTo>
                    <a:pt x="7" y="16"/>
                    <a:pt x="7" y="16"/>
                    <a:pt x="7" y="16"/>
                  </a:cubicBezTo>
                  <a:lnTo>
                    <a:pt x="7" y="13"/>
                  </a:lnTo>
                  <a:lnTo>
                    <a:pt x="7" y="10"/>
                  </a:lnTo>
                  <a:lnTo>
                    <a:pt x="7" y="10"/>
                  </a:lnTo>
                  <a:cubicBezTo>
                    <a:pt x="5" y="10"/>
                    <a:pt x="4" y="10"/>
                    <a:pt x="2" y="10"/>
                  </a:cubicBezTo>
                  <a:lnTo>
                    <a:pt x="1" y="10"/>
                  </a:lnTo>
                  <a:lnTo>
                    <a:pt x="1" y="9"/>
                  </a:lnTo>
                  <a:moveTo>
                    <a:pt x="1" y="7"/>
                  </a:moveTo>
                  <a:lnTo>
                    <a:pt x="1" y="8"/>
                  </a:lnTo>
                  <a:lnTo>
                    <a:pt x="1" y="8"/>
                  </a:lnTo>
                  <a:cubicBezTo>
                    <a:pt x="1" y="8"/>
                    <a:pt x="1" y="7"/>
                    <a:pt x="1" y="7"/>
                  </a:cubicBezTo>
                  <a:close/>
                  <a:moveTo>
                    <a:pt x="1" y="4"/>
                  </a:moveTo>
                  <a:lnTo>
                    <a:pt x="1" y="5"/>
                  </a:lnTo>
                  <a:cubicBezTo>
                    <a:pt x="2" y="6"/>
                    <a:pt x="3" y="7"/>
                    <a:pt x="4" y="9"/>
                  </a:cubicBezTo>
                  <a:cubicBezTo>
                    <a:pt x="3" y="7"/>
                    <a:pt x="2" y="6"/>
                    <a:pt x="1" y="4"/>
                  </a:cubicBezTo>
                  <a:close/>
                  <a:moveTo>
                    <a:pt x="1" y="0"/>
                  </a:moveTo>
                  <a:lnTo>
                    <a:pt x="1" y="2"/>
                  </a:lnTo>
                  <a:cubicBezTo>
                    <a:pt x="1" y="2"/>
                    <a:pt x="1" y="3"/>
                    <a:pt x="1" y="3"/>
                  </a:cubicBezTo>
                  <a:cubicBezTo>
                    <a:pt x="2" y="2"/>
                    <a:pt x="1" y="1"/>
                    <a:pt x="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8" name="Freeform 4127">
              <a:extLst>
                <a:ext uri="{FF2B5EF4-FFF2-40B4-BE49-F238E27FC236}">
                  <a16:creationId xmlns:a16="http://schemas.microsoft.com/office/drawing/2014/main" id="{518307D1-5A69-4EA8-8A1C-2F2B4DD28E53}"/>
                </a:ext>
              </a:extLst>
            </p:cNvPr>
            <p:cNvSpPr>
              <a:spLocks noEditPoints="1"/>
            </p:cNvSpPr>
            <p:nvPr/>
          </p:nvSpPr>
          <p:spPr bwMode="auto">
            <a:xfrm>
              <a:off x="7643813" y="6547222"/>
              <a:ext cx="98425" cy="82550"/>
            </a:xfrm>
            <a:custGeom>
              <a:avLst/>
              <a:gdLst>
                <a:gd name="T0" fmla="*/ 77 w 109"/>
                <a:gd name="T1" fmla="*/ 84 h 92"/>
                <a:gd name="T2" fmla="*/ 73 w 109"/>
                <a:gd name="T3" fmla="*/ 84 h 92"/>
                <a:gd name="T4" fmla="*/ 76 w 109"/>
                <a:gd name="T5" fmla="*/ 91 h 92"/>
                <a:gd name="T6" fmla="*/ 80 w 109"/>
                <a:gd name="T7" fmla="*/ 91 h 92"/>
                <a:gd name="T8" fmla="*/ 80 w 109"/>
                <a:gd name="T9" fmla="*/ 91 h 92"/>
                <a:gd name="T10" fmla="*/ 77 w 109"/>
                <a:gd name="T11" fmla="*/ 84 h 92"/>
                <a:gd name="T12" fmla="*/ 94 w 109"/>
                <a:gd name="T13" fmla="*/ 84 h 92"/>
                <a:gd name="T14" fmla="*/ 90 w 109"/>
                <a:gd name="T15" fmla="*/ 84 h 92"/>
                <a:gd name="T16" fmla="*/ 91 w 109"/>
                <a:gd name="T17" fmla="*/ 86 h 92"/>
                <a:gd name="T18" fmla="*/ 95 w 109"/>
                <a:gd name="T19" fmla="*/ 85 h 92"/>
                <a:gd name="T20" fmla="*/ 94 w 109"/>
                <a:gd name="T21" fmla="*/ 84 h 92"/>
                <a:gd name="T22" fmla="*/ 109 w 109"/>
                <a:gd name="T23" fmla="*/ 84 h 92"/>
                <a:gd name="T24" fmla="*/ 105 w 109"/>
                <a:gd name="T25" fmla="*/ 84 h 92"/>
                <a:gd name="T26" fmla="*/ 105 w 109"/>
                <a:gd name="T27" fmla="*/ 84 h 92"/>
                <a:gd name="T28" fmla="*/ 109 w 109"/>
                <a:gd name="T29" fmla="*/ 84 h 92"/>
                <a:gd name="T30" fmla="*/ 109 w 109"/>
                <a:gd name="T31" fmla="*/ 84 h 92"/>
                <a:gd name="T32" fmla="*/ 31 w 109"/>
                <a:gd name="T33" fmla="*/ 46 h 92"/>
                <a:gd name="T34" fmla="*/ 1 w 109"/>
                <a:gd name="T35" fmla="*/ 76 h 92"/>
                <a:gd name="T36" fmla="*/ 0 w 109"/>
                <a:gd name="T37" fmla="*/ 78 h 92"/>
                <a:gd name="T38" fmla="*/ 0 w 109"/>
                <a:gd name="T39" fmla="*/ 89 h 92"/>
                <a:gd name="T40" fmla="*/ 1 w 109"/>
                <a:gd name="T41" fmla="*/ 91 h 92"/>
                <a:gd name="T42" fmla="*/ 3 w 109"/>
                <a:gd name="T43" fmla="*/ 92 h 92"/>
                <a:gd name="T44" fmla="*/ 3 w 109"/>
                <a:gd name="T45" fmla="*/ 92 h 92"/>
                <a:gd name="T46" fmla="*/ 45 w 109"/>
                <a:gd name="T47" fmla="*/ 91 h 92"/>
                <a:gd name="T48" fmla="*/ 43 w 109"/>
                <a:gd name="T49" fmla="*/ 85 h 92"/>
                <a:gd name="T50" fmla="*/ 7 w 109"/>
                <a:gd name="T51" fmla="*/ 85 h 92"/>
                <a:gd name="T52" fmla="*/ 7 w 109"/>
                <a:gd name="T53" fmla="*/ 79 h 92"/>
                <a:gd name="T54" fmla="*/ 34 w 109"/>
                <a:gd name="T55" fmla="*/ 53 h 92"/>
                <a:gd name="T56" fmla="*/ 31 w 109"/>
                <a:gd name="T57" fmla="*/ 46 h 92"/>
                <a:gd name="T58" fmla="*/ 43 w 109"/>
                <a:gd name="T59" fmla="*/ 34 h 92"/>
                <a:gd name="T60" fmla="*/ 40 w 109"/>
                <a:gd name="T61" fmla="*/ 37 h 92"/>
                <a:gd name="T62" fmla="*/ 40 w 109"/>
                <a:gd name="T63" fmla="*/ 38 h 92"/>
                <a:gd name="T64" fmla="*/ 40 w 109"/>
                <a:gd name="T65" fmla="*/ 37 h 92"/>
                <a:gd name="T66" fmla="*/ 37 w 109"/>
                <a:gd name="T67" fmla="*/ 40 h 92"/>
                <a:gd name="T68" fmla="*/ 41 w 109"/>
                <a:gd name="T69" fmla="*/ 45 h 92"/>
                <a:gd name="T70" fmla="*/ 41 w 109"/>
                <a:gd name="T71" fmla="*/ 45 h 92"/>
                <a:gd name="T72" fmla="*/ 47 w 109"/>
                <a:gd name="T73" fmla="*/ 40 h 92"/>
                <a:gd name="T74" fmla="*/ 43 w 109"/>
                <a:gd name="T75" fmla="*/ 34 h 92"/>
                <a:gd name="T76" fmla="*/ 78 w 109"/>
                <a:gd name="T77" fmla="*/ 0 h 92"/>
                <a:gd name="T78" fmla="*/ 46 w 109"/>
                <a:gd name="T79" fmla="*/ 32 h 92"/>
                <a:gd name="T80" fmla="*/ 47 w 109"/>
                <a:gd name="T81" fmla="*/ 31 h 92"/>
                <a:gd name="T82" fmla="*/ 57 w 109"/>
                <a:gd name="T83" fmla="*/ 27 h 92"/>
                <a:gd name="T84" fmla="*/ 58 w 109"/>
                <a:gd name="T85" fmla="*/ 29 h 92"/>
                <a:gd name="T86" fmla="*/ 61 w 109"/>
                <a:gd name="T87" fmla="*/ 26 h 92"/>
                <a:gd name="T88" fmla="*/ 61 w 109"/>
                <a:gd name="T89" fmla="*/ 26 h 92"/>
                <a:gd name="T90" fmla="*/ 62 w 109"/>
                <a:gd name="T91" fmla="*/ 25 h 92"/>
                <a:gd name="T92" fmla="*/ 62 w 109"/>
                <a:gd name="T93" fmla="*/ 25 h 92"/>
                <a:gd name="T94" fmla="*/ 76 w 109"/>
                <a:gd name="T95" fmla="*/ 11 h 92"/>
                <a:gd name="T96" fmla="*/ 76 w 109"/>
                <a:gd name="T97" fmla="*/ 11 h 92"/>
                <a:gd name="T98" fmla="*/ 76 w 109"/>
                <a:gd name="T99" fmla="*/ 11 h 92"/>
                <a:gd name="T100" fmla="*/ 81 w 109"/>
                <a:gd name="T101" fmla="*/ 6 h 92"/>
                <a:gd name="T102" fmla="*/ 78 w 109"/>
                <a:gd name="T103" fmla="*/ 1 h 92"/>
                <a:gd name="T104" fmla="*/ 78 w 109"/>
                <a:gd name="T10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92">
                  <a:moveTo>
                    <a:pt x="77" y="84"/>
                  </a:moveTo>
                  <a:lnTo>
                    <a:pt x="73" y="84"/>
                  </a:lnTo>
                  <a:cubicBezTo>
                    <a:pt x="74" y="87"/>
                    <a:pt x="75" y="89"/>
                    <a:pt x="76" y="91"/>
                  </a:cubicBezTo>
                  <a:lnTo>
                    <a:pt x="80" y="91"/>
                  </a:lnTo>
                  <a:lnTo>
                    <a:pt x="80" y="91"/>
                  </a:lnTo>
                  <a:cubicBezTo>
                    <a:pt x="80" y="90"/>
                    <a:pt x="79" y="88"/>
                    <a:pt x="77" y="84"/>
                  </a:cubicBezTo>
                  <a:close/>
                  <a:moveTo>
                    <a:pt x="94" y="84"/>
                  </a:moveTo>
                  <a:lnTo>
                    <a:pt x="90" y="84"/>
                  </a:lnTo>
                  <a:cubicBezTo>
                    <a:pt x="91" y="85"/>
                    <a:pt x="91" y="86"/>
                    <a:pt x="91" y="86"/>
                  </a:cubicBezTo>
                  <a:lnTo>
                    <a:pt x="95" y="85"/>
                  </a:lnTo>
                  <a:cubicBezTo>
                    <a:pt x="95" y="85"/>
                    <a:pt x="95" y="85"/>
                    <a:pt x="94" y="84"/>
                  </a:cubicBezTo>
                  <a:close/>
                  <a:moveTo>
                    <a:pt x="109" y="84"/>
                  </a:moveTo>
                  <a:lnTo>
                    <a:pt x="105" y="84"/>
                  </a:lnTo>
                  <a:cubicBezTo>
                    <a:pt x="105" y="84"/>
                    <a:pt x="105" y="84"/>
                    <a:pt x="105" y="84"/>
                  </a:cubicBezTo>
                  <a:lnTo>
                    <a:pt x="109" y="84"/>
                  </a:lnTo>
                  <a:cubicBezTo>
                    <a:pt x="109" y="84"/>
                    <a:pt x="109" y="84"/>
                    <a:pt x="109" y="84"/>
                  </a:cubicBezTo>
                  <a:close/>
                  <a:moveTo>
                    <a:pt x="31" y="46"/>
                  </a:moveTo>
                  <a:lnTo>
                    <a:pt x="1" y="76"/>
                  </a:lnTo>
                  <a:cubicBezTo>
                    <a:pt x="0" y="76"/>
                    <a:pt x="0" y="77"/>
                    <a:pt x="0" y="78"/>
                  </a:cubicBezTo>
                  <a:lnTo>
                    <a:pt x="0" y="89"/>
                  </a:lnTo>
                  <a:cubicBezTo>
                    <a:pt x="0" y="90"/>
                    <a:pt x="0" y="90"/>
                    <a:pt x="1" y="91"/>
                  </a:cubicBezTo>
                  <a:cubicBezTo>
                    <a:pt x="2" y="92"/>
                    <a:pt x="2" y="92"/>
                    <a:pt x="3" y="92"/>
                  </a:cubicBezTo>
                  <a:lnTo>
                    <a:pt x="3" y="92"/>
                  </a:lnTo>
                  <a:lnTo>
                    <a:pt x="45" y="91"/>
                  </a:lnTo>
                  <a:cubicBezTo>
                    <a:pt x="45" y="89"/>
                    <a:pt x="44" y="87"/>
                    <a:pt x="43" y="85"/>
                  </a:cubicBezTo>
                  <a:lnTo>
                    <a:pt x="7" y="85"/>
                  </a:lnTo>
                  <a:lnTo>
                    <a:pt x="7" y="79"/>
                  </a:lnTo>
                  <a:lnTo>
                    <a:pt x="34" y="53"/>
                  </a:lnTo>
                  <a:cubicBezTo>
                    <a:pt x="33" y="50"/>
                    <a:pt x="32" y="48"/>
                    <a:pt x="31" y="46"/>
                  </a:cubicBezTo>
                  <a:close/>
                  <a:moveTo>
                    <a:pt x="43" y="34"/>
                  </a:moveTo>
                  <a:lnTo>
                    <a:pt x="40" y="37"/>
                  </a:lnTo>
                  <a:cubicBezTo>
                    <a:pt x="40" y="37"/>
                    <a:pt x="40" y="37"/>
                    <a:pt x="40" y="38"/>
                  </a:cubicBezTo>
                  <a:cubicBezTo>
                    <a:pt x="40" y="37"/>
                    <a:pt x="40" y="37"/>
                    <a:pt x="40" y="37"/>
                  </a:cubicBezTo>
                  <a:lnTo>
                    <a:pt x="37" y="40"/>
                  </a:lnTo>
                  <a:cubicBezTo>
                    <a:pt x="38" y="42"/>
                    <a:pt x="40" y="43"/>
                    <a:pt x="41" y="45"/>
                  </a:cubicBezTo>
                  <a:lnTo>
                    <a:pt x="41" y="45"/>
                  </a:lnTo>
                  <a:lnTo>
                    <a:pt x="47" y="40"/>
                  </a:lnTo>
                  <a:cubicBezTo>
                    <a:pt x="45" y="38"/>
                    <a:pt x="44" y="36"/>
                    <a:pt x="43" y="34"/>
                  </a:cubicBezTo>
                  <a:close/>
                  <a:moveTo>
                    <a:pt x="78" y="0"/>
                  </a:moveTo>
                  <a:lnTo>
                    <a:pt x="46" y="32"/>
                  </a:lnTo>
                  <a:cubicBezTo>
                    <a:pt x="46" y="32"/>
                    <a:pt x="47" y="31"/>
                    <a:pt x="47" y="31"/>
                  </a:cubicBezTo>
                  <a:cubicBezTo>
                    <a:pt x="50" y="31"/>
                    <a:pt x="54" y="29"/>
                    <a:pt x="57" y="27"/>
                  </a:cubicBezTo>
                  <a:cubicBezTo>
                    <a:pt x="57" y="28"/>
                    <a:pt x="57" y="28"/>
                    <a:pt x="58" y="29"/>
                  </a:cubicBezTo>
                  <a:lnTo>
                    <a:pt x="61" y="26"/>
                  </a:lnTo>
                  <a:lnTo>
                    <a:pt x="61" y="26"/>
                  </a:lnTo>
                  <a:lnTo>
                    <a:pt x="62" y="25"/>
                  </a:lnTo>
                  <a:lnTo>
                    <a:pt x="62" y="25"/>
                  </a:lnTo>
                  <a:lnTo>
                    <a:pt x="76" y="11"/>
                  </a:lnTo>
                  <a:lnTo>
                    <a:pt x="76" y="11"/>
                  </a:lnTo>
                  <a:cubicBezTo>
                    <a:pt x="76" y="11"/>
                    <a:pt x="76" y="11"/>
                    <a:pt x="76" y="11"/>
                  </a:cubicBezTo>
                  <a:lnTo>
                    <a:pt x="81" y="6"/>
                  </a:lnTo>
                  <a:cubicBezTo>
                    <a:pt x="80" y="4"/>
                    <a:pt x="79" y="3"/>
                    <a:pt x="78" y="1"/>
                  </a:cubicBezTo>
                  <a:cubicBezTo>
                    <a:pt x="78" y="1"/>
                    <a:pt x="78" y="0"/>
                    <a:pt x="78"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9" name="Freeform 4128">
              <a:extLst>
                <a:ext uri="{FF2B5EF4-FFF2-40B4-BE49-F238E27FC236}">
                  <a16:creationId xmlns:a16="http://schemas.microsoft.com/office/drawing/2014/main" id="{7F7BBFB3-66BA-45E2-AEBF-EA0DBE9665A7}"/>
                </a:ext>
              </a:extLst>
            </p:cNvPr>
            <p:cNvSpPr>
              <a:spLocks/>
            </p:cNvSpPr>
            <p:nvPr/>
          </p:nvSpPr>
          <p:spPr bwMode="auto">
            <a:xfrm>
              <a:off x="7623175" y="6637710"/>
              <a:ext cx="65088" cy="180975"/>
            </a:xfrm>
            <a:custGeom>
              <a:avLst/>
              <a:gdLst>
                <a:gd name="T0" fmla="*/ 72 w 73"/>
                <a:gd name="T1" fmla="*/ 0 h 201"/>
                <a:gd name="T2" fmla="*/ 22 w 73"/>
                <a:gd name="T3" fmla="*/ 1 h 201"/>
                <a:gd name="T4" fmla="*/ 21 w 73"/>
                <a:gd name="T5" fmla="*/ 1 h 201"/>
                <a:gd name="T6" fmla="*/ 2 w 73"/>
                <a:gd name="T7" fmla="*/ 5 h 201"/>
                <a:gd name="T8" fmla="*/ 0 w 73"/>
                <a:gd name="T9" fmla="*/ 8 h 201"/>
                <a:gd name="T10" fmla="*/ 0 w 73"/>
                <a:gd name="T11" fmla="*/ 197 h 201"/>
                <a:gd name="T12" fmla="*/ 0 w 73"/>
                <a:gd name="T13" fmla="*/ 197 h 201"/>
                <a:gd name="T14" fmla="*/ 3 w 73"/>
                <a:gd name="T15" fmla="*/ 201 h 201"/>
                <a:gd name="T16" fmla="*/ 6 w 73"/>
                <a:gd name="T17" fmla="*/ 197 h 201"/>
                <a:gd name="T18" fmla="*/ 6 w 73"/>
                <a:gd name="T19" fmla="*/ 197 h 201"/>
                <a:gd name="T20" fmla="*/ 6 w 73"/>
                <a:gd name="T21" fmla="*/ 11 h 201"/>
                <a:gd name="T22" fmla="*/ 22 w 73"/>
                <a:gd name="T23" fmla="*/ 8 h 201"/>
                <a:gd name="T24" fmla="*/ 73 w 73"/>
                <a:gd name="T25" fmla="*/ 7 h 201"/>
                <a:gd name="T26" fmla="*/ 72 w 73"/>
                <a:gd name="T2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201">
                  <a:moveTo>
                    <a:pt x="72" y="0"/>
                  </a:moveTo>
                  <a:lnTo>
                    <a:pt x="22" y="1"/>
                  </a:lnTo>
                  <a:lnTo>
                    <a:pt x="21" y="1"/>
                  </a:lnTo>
                  <a:lnTo>
                    <a:pt x="2" y="5"/>
                  </a:lnTo>
                  <a:cubicBezTo>
                    <a:pt x="1" y="5"/>
                    <a:pt x="0" y="7"/>
                    <a:pt x="0" y="8"/>
                  </a:cubicBezTo>
                  <a:lnTo>
                    <a:pt x="0" y="197"/>
                  </a:lnTo>
                  <a:lnTo>
                    <a:pt x="0" y="197"/>
                  </a:lnTo>
                  <a:cubicBezTo>
                    <a:pt x="0" y="199"/>
                    <a:pt x="1" y="201"/>
                    <a:pt x="3" y="201"/>
                  </a:cubicBezTo>
                  <a:cubicBezTo>
                    <a:pt x="5" y="201"/>
                    <a:pt x="6" y="199"/>
                    <a:pt x="6" y="197"/>
                  </a:cubicBezTo>
                  <a:lnTo>
                    <a:pt x="6" y="197"/>
                  </a:lnTo>
                  <a:lnTo>
                    <a:pt x="6" y="11"/>
                  </a:lnTo>
                  <a:lnTo>
                    <a:pt x="22" y="8"/>
                  </a:lnTo>
                  <a:lnTo>
                    <a:pt x="73" y="7"/>
                  </a:lnTo>
                  <a:cubicBezTo>
                    <a:pt x="73" y="4"/>
                    <a:pt x="72" y="2"/>
                    <a:pt x="72"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0" name="Freeform 4129">
              <a:extLst>
                <a:ext uri="{FF2B5EF4-FFF2-40B4-BE49-F238E27FC236}">
                  <a16:creationId xmlns:a16="http://schemas.microsoft.com/office/drawing/2014/main" id="{6ED0678B-7B97-4ABA-A883-BD67E3FC28F4}"/>
                </a:ext>
              </a:extLst>
            </p:cNvPr>
            <p:cNvSpPr>
              <a:spLocks noEditPoints="1"/>
            </p:cNvSpPr>
            <p:nvPr/>
          </p:nvSpPr>
          <p:spPr bwMode="auto">
            <a:xfrm>
              <a:off x="7469188" y="6459910"/>
              <a:ext cx="141288" cy="58738"/>
            </a:xfrm>
            <a:custGeom>
              <a:avLst/>
              <a:gdLst>
                <a:gd name="T0" fmla="*/ 47 w 157"/>
                <a:gd name="T1" fmla="*/ 18 h 65"/>
                <a:gd name="T2" fmla="*/ 49 w 157"/>
                <a:gd name="T3" fmla="*/ 25 h 65"/>
                <a:gd name="T4" fmla="*/ 151 w 157"/>
                <a:gd name="T5" fmla="*/ 64 h 65"/>
                <a:gd name="T6" fmla="*/ 153 w 157"/>
                <a:gd name="T7" fmla="*/ 65 h 65"/>
                <a:gd name="T8" fmla="*/ 154 w 157"/>
                <a:gd name="T9" fmla="*/ 65 h 65"/>
                <a:gd name="T10" fmla="*/ 157 w 157"/>
                <a:gd name="T11" fmla="*/ 63 h 65"/>
                <a:gd name="T12" fmla="*/ 155 w 157"/>
                <a:gd name="T13" fmla="*/ 59 h 65"/>
                <a:gd name="T14" fmla="*/ 151 w 157"/>
                <a:gd name="T15" fmla="*/ 57 h 65"/>
                <a:gd name="T16" fmla="*/ 47 w 157"/>
                <a:gd name="T17" fmla="*/ 18 h 65"/>
                <a:gd name="T18" fmla="*/ 0 w 157"/>
                <a:gd name="T19" fmla="*/ 0 h 65"/>
                <a:gd name="T20" fmla="*/ 0 w 157"/>
                <a:gd name="T21" fmla="*/ 7 h 65"/>
                <a:gd name="T22" fmla="*/ 45 w 157"/>
                <a:gd name="T23" fmla="*/ 24 h 65"/>
                <a:gd name="T24" fmla="*/ 46 w 157"/>
                <a:gd name="T25" fmla="*/ 17 h 65"/>
                <a:gd name="T26" fmla="*/ 0 w 157"/>
                <a:gd name="T2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65">
                  <a:moveTo>
                    <a:pt x="47" y="18"/>
                  </a:moveTo>
                  <a:cubicBezTo>
                    <a:pt x="47" y="20"/>
                    <a:pt x="48" y="23"/>
                    <a:pt x="49" y="25"/>
                  </a:cubicBezTo>
                  <a:lnTo>
                    <a:pt x="151" y="64"/>
                  </a:lnTo>
                  <a:lnTo>
                    <a:pt x="153" y="65"/>
                  </a:lnTo>
                  <a:cubicBezTo>
                    <a:pt x="153" y="65"/>
                    <a:pt x="153" y="65"/>
                    <a:pt x="154" y="65"/>
                  </a:cubicBezTo>
                  <a:cubicBezTo>
                    <a:pt x="155" y="65"/>
                    <a:pt x="156" y="64"/>
                    <a:pt x="157" y="63"/>
                  </a:cubicBezTo>
                  <a:cubicBezTo>
                    <a:pt x="157" y="61"/>
                    <a:pt x="157" y="59"/>
                    <a:pt x="155" y="59"/>
                  </a:cubicBezTo>
                  <a:lnTo>
                    <a:pt x="151" y="57"/>
                  </a:lnTo>
                  <a:lnTo>
                    <a:pt x="47" y="18"/>
                  </a:lnTo>
                  <a:close/>
                  <a:moveTo>
                    <a:pt x="0" y="0"/>
                  </a:moveTo>
                  <a:cubicBezTo>
                    <a:pt x="0" y="2"/>
                    <a:pt x="0" y="5"/>
                    <a:pt x="0" y="7"/>
                  </a:cubicBezTo>
                  <a:lnTo>
                    <a:pt x="45" y="24"/>
                  </a:lnTo>
                  <a:cubicBezTo>
                    <a:pt x="46" y="22"/>
                    <a:pt x="46" y="20"/>
                    <a:pt x="46" y="17"/>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1" name="Freeform 4130">
              <a:extLst>
                <a:ext uri="{FF2B5EF4-FFF2-40B4-BE49-F238E27FC236}">
                  <a16:creationId xmlns:a16="http://schemas.microsoft.com/office/drawing/2014/main" id="{B60E1ECB-B7B5-438B-AD5A-A4F6AF4E0407}"/>
                </a:ext>
              </a:extLst>
            </p:cNvPr>
            <p:cNvSpPr>
              <a:spLocks noEditPoints="1"/>
            </p:cNvSpPr>
            <p:nvPr/>
          </p:nvSpPr>
          <p:spPr bwMode="auto">
            <a:xfrm>
              <a:off x="7623175" y="6520235"/>
              <a:ext cx="44450" cy="17463"/>
            </a:xfrm>
            <a:custGeom>
              <a:avLst/>
              <a:gdLst>
                <a:gd name="T0" fmla="*/ 46 w 49"/>
                <a:gd name="T1" fmla="*/ 14 h 20"/>
                <a:gd name="T2" fmla="*/ 48 w 49"/>
                <a:gd name="T3" fmla="*/ 19 h 20"/>
                <a:gd name="T4" fmla="*/ 46 w 49"/>
                <a:gd name="T5" fmla="*/ 15 h 20"/>
                <a:gd name="T6" fmla="*/ 46 w 49"/>
                <a:gd name="T7" fmla="*/ 14 h 20"/>
                <a:gd name="T8" fmla="*/ 3 w 49"/>
                <a:gd name="T9" fmla="*/ 0 h 20"/>
                <a:gd name="T10" fmla="*/ 0 w 49"/>
                <a:gd name="T11" fmla="*/ 2 h 20"/>
                <a:gd name="T12" fmla="*/ 2 w 49"/>
                <a:gd name="T13" fmla="*/ 6 h 20"/>
                <a:gd name="T14" fmla="*/ 5 w 49"/>
                <a:gd name="T15" fmla="*/ 7 h 20"/>
                <a:gd name="T16" fmla="*/ 41 w 49"/>
                <a:gd name="T17" fmla="*/ 20 h 20"/>
                <a:gd name="T18" fmla="*/ 36 w 49"/>
                <a:gd name="T19" fmla="*/ 11 h 20"/>
                <a:gd name="T20" fmla="*/ 5 w 49"/>
                <a:gd name="T21" fmla="*/ 0 h 20"/>
                <a:gd name="T22" fmla="*/ 4 w 49"/>
                <a:gd name="T23" fmla="*/ 0 h 20"/>
                <a:gd name="T24" fmla="*/ 3 w 49"/>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0">
                  <a:moveTo>
                    <a:pt x="46" y="14"/>
                  </a:moveTo>
                  <a:lnTo>
                    <a:pt x="48" y="19"/>
                  </a:lnTo>
                  <a:cubicBezTo>
                    <a:pt x="49" y="17"/>
                    <a:pt x="48" y="15"/>
                    <a:pt x="46" y="15"/>
                  </a:cubicBezTo>
                  <a:lnTo>
                    <a:pt x="46" y="14"/>
                  </a:lnTo>
                  <a:close/>
                  <a:moveTo>
                    <a:pt x="3" y="0"/>
                  </a:moveTo>
                  <a:cubicBezTo>
                    <a:pt x="2" y="0"/>
                    <a:pt x="1" y="0"/>
                    <a:pt x="0" y="2"/>
                  </a:cubicBezTo>
                  <a:cubicBezTo>
                    <a:pt x="0" y="3"/>
                    <a:pt x="0" y="5"/>
                    <a:pt x="2" y="6"/>
                  </a:cubicBezTo>
                  <a:lnTo>
                    <a:pt x="5" y="7"/>
                  </a:lnTo>
                  <a:lnTo>
                    <a:pt x="41" y="20"/>
                  </a:lnTo>
                  <a:lnTo>
                    <a:pt x="36" y="11"/>
                  </a:lnTo>
                  <a:lnTo>
                    <a:pt x="5" y="0"/>
                  </a:lnTo>
                  <a:lnTo>
                    <a:pt x="4" y="0"/>
                  </a:lnTo>
                  <a:cubicBezTo>
                    <a:pt x="4" y="0"/>
                    <a:pt x="4" y="0"/>
                    <a:pt x="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2" name="Freeform 4131">
              <a:extLst>
                <a:ext uri="{FF2B5EF4-FFF2-40B4-BE49-F238E27FC236}">
                  <a16:creationId xmlns:a16="http://schemas.microsoft.com/office/drawing/2014/main" id="{87A16CD8-326E-4DFB-A1AD-6FC393EDCA8C}"/>
                </a:ext>
              </a:extLst>
            </p:cNvPr>
            <p:cNvSpPr>
              <a:spLocks/>
            </p:cNvSpPr>
            <p:nvPr/>
          </p:nvSpPr>
          <p:spPr bwMode="auto">
            <a:xfrm>
              <a:off x="7469188" y="6445622"/>
              <a:ext cx="139700" cy="58738"/>
            </a:xfrm>
            <a:custGeom>
              <a:avLst/>
              <a:gdLst>
                <a:gd name="T0" fmla="*/ 0 w 156"/>
                <a:gd name="T1" fmla="*/ 0 h 66"/>
                <a:gd name="T2" fmla="*/ 0 w 156"/>
                <a:gd name="T3" fmla="*/ 8 h 66"/>
                <a:gd name="T4" fmla="*/ 151 w 156"/>
                <a:gd name="T5" fmla="*/ 66 h 66"/>
                <a:gd name="T6" fmla="*/ 151 w 156"/>
                <a:gd name="T7" fmla="*/ 66 h 66"/>
                <a:gd name="T8" fmla="*/ 152 w 156"/>
                <a:gd name="T9" fmla="*/ 66 h 66"/>
                <a:gd name="T10" fmla="*/ 155 w 156"/>
                <a:gd name="T11" fmla="*/ 64 h 66"/>
                <a:gd name="T12" fmla="*/ 154 w 156"/>
                <a:gd name="T13" fmla="*/ 60 h 66"/>
                <a:gd name="T14" fmla="*/ 151 w 156"/>
                <a:gd name="T15" fmla="*/ 59 h 66"/>
                <a:gd name="T16" fmla="*/ 0 w 156"/>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66">
                  <a:moveTo>
                    <a:pt x="0" y="0"/>
                  </a:moveTo>
                  <a:cubicBezTo>
                    <a:pt x="0" y="3"/>
                    <a:pt x="0" y="5"/>
                    <a:pt x="0" y="8"/>
                  </a:cubicBezTo>
                  <a:lnTo>
                    <a:pt x="151" y="66"/>
                  </a:lnTo>
                  <a:lnTo>
                    <a:pt x="151" y="66"/>
                  </a:lnTo>
                  <a:cubicBezTo>
                    <a:pt x="152" y="66"/>
                    <a:pt x="152" y="66"/>
                    <a:pt x="152" y="66"/>
                  </a:cubicBezTo>
                  <a:cubicBezTo>
                    <a:pt x="154" y="66"/>
                    <a:pt x="155" y="65"/>
                    <a:pt x="155" y="64"/>
                  </a:cubicBezTo>
                  <a:cubicBezTo>
                    <a:pt x="156" y="62"/>
                    <a:pt x="155" y="60"/>
                    <a:pt x="154" y="60"/>
                  </a:cubicBezTo>
                  <a:lnTo>
                    <a:pt x="151" y="59"/>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3" name="Freeform 4132">
              <a:extLst>
                <a:ext uri="{FF2B5EF4-FFF2-40B4-BE49-F238E27FC236}">
                  <a16:creationId xmlns:a16="http://schemas.microsoft.com/office/drawing/2014/main" id="{C423EE56-7D13-4696-9B8C-59DD2CF587D5}"/>
                </a:ext>
              </a:extLst>
            </p:cNvPr>
            <p:cNvSpPr>
              <a:spLocks/>
            </p:cNvSpPr>
            <p:nvPr/>
          </p:nvSpPr>
          <p:spPr bwMode="auto">
            <a:xfrm>
              <a:off x="7623175" y="6507535"/>
              <a:ext cx="28575" cy="15875"/>
            </a:xfrm>
            <a:custGeom>
              <a:avLst/>
              <a:gdLst>
                <a:gd name="T0" fmla="*/ 3 w 32"/>
                <a:gd name="T1" fmla="*/ 0 h 17"/>
                <a:gd name="T2" fmla="*/ 0 w 32"/>
                <a:gd name="T3" fmla="*/ 2 h 17"/>
                <a:gd name="T4" fmla="*/ 0 w 32"/>
                <a:gd name="T5" fmla="*/ 3 h 17"/>
                <a:gd name="T6" fmla="*/ 0 w 32"/>
                <a:gd name="T7" fmla="*/ 3 h 17"/>
                <a:gd name="T8" fmla="*/ 2 w 32"/>
                <a:gd name="T9" fmla="*/ 6 h 17"/>
                <a:gd name="T10" fmla="*/ 6 w 32"/>
                <a:gd name="T11" fmla="*/ 8 h 17"/>
                <a:gd name="T12" fmla="*/ 32 w 32"/>
                <a:gd name="T13" fmla="*/ 17 h 17"/>
                <a:gd name="T14" fmla="*/ 32 w 32"/>
                <a:gd name="T15" fmla="*/ 17 h 17"/>
                <a:gd name="T16" fmla="*/ 26 w 32"/>
                <a:gd name="T17" fmla="*/ 8 h 17"/>
                <a:gd name="T18" fmla="*/ 6 w 32"/>
                <a:gd name="T19" fmla="*/ 1 h 17"/>
                <a:gd name="T20" fmla="*/ 4 w 32"/>
                <a:gd name="T21" fmla="*/ 0 h 17"/>
                <a:gd name="T22" fmla="*/ 3 w 32"/>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7">
                  <a:moveTo>
                    <a:pt x="3" y="0"/>
                  </a:moveTo>
                  <a:cubicBezTo>
                    <a:pt x="2" y="0"/>
                    <a:pt x="0" y="1"/>
                    <a:pt x="0" y="2"/>
                  </a:cubicBezTo>
                  <a:cubicBezTo>
                    <a:pt x="0" y="3"/>
                    <a:pt x="0" y="3"/>
                    <a:pt x="0" y="3"/>
                  </a:cubicBezTo>
                  <a:lnTo>
                    <a:pt x="0" y="3"/>
                  </a:lnTo>
                  <a:cubicBezTo>
                    <a:pt x="0" y="5"/>
                    <a:pt x="1" y="6"/>
                    <a:pt x="2" y="6"/>
                  </a:cubicBezTo>
                  <a:lnTo>
                    <a:pt x="6" y="8"/>
                  </a:lnTo>
                  <a:lnTo>
                    <a:pt x="32" y="17"/>
                  </a:lnTo>
                  <a:cubicBezTo>
                    <a:pt x="32" y="17"/>
                    <a:pt x="32" y="17"/>
                    <a:pt x="32" y="17"/>
                  </a:cubicBezTo>
                  <a:lnTo>
                    <a:pt x="26" y="8"/>
                  </a:lnTo>
                  <a:lnTo>
                    <a:pt x="6" y="1"/>
                  </a:lnTo>
                  <a:lnTo>
                    <a:pt x="4" y="0"/>
                  </a:lnTo>
                  <a:cubicBezTo>
                    <a:pt x="4" y="0"/>
                    <a:pt x="3" y="0"/>
                    <a:pt x="3"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4" name="Freeform 4133">
              <a:extLst>
                <a:ext uri="{FF2B5EF4-FFF2-40B4-BE49-F238E27FC236}">
                  <a16:creationId xmlns:a16="http://schemas.microsoft.com/office/drawing/2014/main" id="{925D520B-D160-43AC-AA93-6AF4EDB4B7E7}"/>
                </a:ext>
              </a:extLst>
            </p:cNvPr>
            <p:cNvSpPr>
              <a:spLocks/>
            </p:cNvSpPr>
            <p:nvPr/>
          </p:nvSpPr>
          <p:spPr bwMode="auto">
            <a:xfrm>
              <a:off x="7621588" y="6475785"/>
              <a:ext cx="60325" cy="87313"/>
            </a:xfrm>
            <a:custGeom>
              <a:avLst/>
              <a:gdLst>
                <a:gd name="T0" fmla="*/ 4 w 67"/>
                <a:gd name="T1" fmla="*/ 0 h 98"/>
                <a:gd name="T2" fmla="*/ 2 w 67"/>
                <a:gd name="T3" fmla="*/ 0 h 98"/>
                <a:gd name="T4" fmla="*/ 1 w 67"/>
                <a:gd name="T5" fmla="*/ 5 h 98"/>
                <a:gd name="T6" fmla="*/ 7 w 67"/>
                <a:gd name="T7" fmla="*/ 14 h 98"/>
                <a:gd name="T8" fmla="*/ 27 w 67"/>
                <a:gd name="T9" fmla="*/ 44 h 98"/>
                <a:gd name="T10" fmla="*/ 33 w 67"/>
                <a:gd name="T11" fmla="*/ 53 h 98"/>
                <a:gd name="T12" fmla="*/ 38 w 67"/>
                <a:gd name="T13" fmla="*/ 61 h 98"/>
                <a:gd name="T14" fmla="*/ 43 w 67"/>
                <a:gd name="T15" fmla="*/ 70 h 98"/>
                <a:gd name="T16" fmla="*/ 60 w 67"/>
                <a:gd name="T17" fmla="*/ 96 h 98"/>
                <a:gd name="T18" fmla="*/ 61 w 67"/>
                <a:gd name="T19" fmla="*/ 97 h 98"/>
                <a:gd name="T20" fmla="*/ 63 w 67"/>
                <a:gd name="T21" fmla="*/ 98 h 98"/>
                <a:gd name="T22" fmla="*/ 65 w 67"/>
                <a:gd name="T23" fmla="*/ 98 h 98"/>
                <a:gd name="T24" fmla="*/ 66 w 67"/>
                <a:gd name="T25" fmla="*/ 93 h 98"/>
                <a:gd name="T26" fmla="*/ 65 w 67"/>
                <a:gd name="T27" fmla="*/ 91 h 98"/>
                <a:gd name="T28" fmla="*/ 50 w 67"/>
                <a:gd name="T29" fmla="*/ 69 h 98"/>
                <a:gd name="T30" fmla="*/ 48 w 67"/>
                <a:gd name="T31" fmla="*/ 64 h 98"/>
                <a:gd name="T32" fmla="*/ 7 w 67"/>
                <a:gd name="T33" fmla="*/ 2 h 98"/>
                <a:gd name="T34" fmla="*/ 7 w 67"/>
                <a:gd name="T35" fmla="*/ 1 h 98"/>
                <a:gd name="T36" fmla="*/ 4 w 67"/>
                <a:gd name="T3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98">
                  <a:moveTo>
                    <a:pt x="4" y="0"/>
                  </a:moveTo>
                  <a:cubicBezTo>
                    <a:pt x="3" y="0"/>
                    <a:pt x="3" y="0"/>
                    <a:pt x="2" y="0"/>
                  </a:cubicBezTo>
                  <a:cubicBezTo>
                    <a:pt x="1" y="1"/>
                    <a:pt x="0" y="3"/>
                    <a:pt x="1" y="5"/>
                  </a:cubicBezTo>
                  <a:lnTo>
                    <a:pt x="7" y="14"/>
                  </a:lnTo>
                  <a:lnTo>
                    <a:pt x="27" y="44"/>
                  </a:lnTo>
                  <a:lnTo>
                    <a:pt x="33" y="53"/>
                  </a:lnTo>
                  <a:lnTo>
                    <a:pt x="38" y="61"/>
                  </a:lnTo>
                  <a:lnTo>
                    <a:pt x="43" y="70"/>
                  </a:lnTo>
                  <a:lnTo>
                    <a:pt x="60" y="96"/>
                  </a:lnTo>
                  <a:lnTo>
                    <a:pt x="61" y="97"/>
                  </a:lnTo>
                  <a:cubicBezTo>
                    <a:pt x="61" y="98"/>
                    <a:pt x="62" y="98"/>
                    <a:pt x="63" y="98"/>
                  </a:cubicBezTo>
                  <a:cubicBezTo>
                    <a:pt x="64" y="98"/>
                    <a:pt x="65" y="98"/>
                    <a:pt x="65" y="98"/>
                  </a:cubicBezTo>
                  <a:cubicBezTo>
                    <a:pt x="67" y="97"/>
                    <a:pt x="67" y="95"/>
                    <a:pt x="66" y="93"/>
                  </a:cubicBezTo>
                  <a:lnTo>
                    <a:pt x="65" y="91"/>
                  </a:lnTo>
                  <a:lnTo>
                    <a:pt x="50" y="69"/>
                  </a:lnTo>
                  <a:lnTo>
                    <a:pt x="48" y="64"/>
                  </a:lnTo>
                  <a:lnTo>
                    <a:pt x="7" y="2"/>
                  </a:lnTo>
                  <a:lnTo>
                    <a:pt x="7" y="1"/>
                  </a:lnTo>
                  <a:cubicBezTo>
                    <a:pt x="6" y="0"/>
                    <a:pt x="5" y="0"/>
                    <a:pt x="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5" name="Freeform 4134">
              <a:extLst>
                <a:ext uri="{FF2B5EF4-FFF2-40B4-BE49-F238E27FC236}">
                  <a16:creationId xmlns:a16="http://schemas.microsoft.com/office/drawing/2014/main" id="{82797FED-216B-454D-8D6A-7418C300547C}"/>
                </a:ext>
              </a:extLst>
            </p:cNvPr>
            <p:cNvSpPr>
              <a:spLocks/>
            </p:cNvSpPr>
            <p:nvPr/>
          </p:nvSpPr>
          <p:spPr bwMode="auto">
            <a:xfrm>
              <a:off x="7621588" y="6458322"/>
              <a:ext cx="66675" cy="98425"/>
            </a:xfrm>
            <a:custGeom>
              <a:avLst/>
              <a:gdLst>
                <a:gd name="T0" fmla="*/ 4 w 75"/>
                <a:gd name="T1" fmla="*/ 0 h 109"/>
                <a:gd name="T2" fmla="*/ 2 w 75"/>
                <a:gd name="T3" fmla="*/ 0 h 109"/>
                <a:gd name="T4" fmla="*/ 1 w 75"/>
                <a:gd name="T5" fmla="*/ 5 h 109"/>
                <a:gd name="T6" fmla="*/ 7 w 75"/>
                <a:gd name="T7" fmla="*/ 14 h 109"/>
                <a:gd name="T8" fmla="*/ 68 w 75"/>
                <a:gd name="T9" fmla="*/ 107 h 109"/>
                <a:gd name="T10" fmla="*/ 69 w 75"/>
                <a:gd name="T11" fmla="*/ 107 h 109"/>
                <a:gd name="T12" fmla="*/ 71 w 75"/>
                <a:gd name="T13" fmla="*/ 109 h 109"/>
                <a:gd name="T14" fmla="*/ 73 w 75"/>
                <a:gd name="T15" fmla="*/ 108 h 109"/>
                <a:gd name="T16" fmla="*/ 74 w 75"/>
                <a:gd name="T17" fmla="*/ 104 h 109"/>
                <a:gd name="T18" fmla="*/ 73 w 75"/>
                <a:gd name="T19" fmla="*/ 102 h 109"/>
                <a:gd name="T20" fmla="*/ 7 w 75"/>
                <a:gd name="T21" fmla="*/ 2 h 109"/>
                <a:gd name="T22" fmla="*/ 7 w 75"/>
                <a:gd name="T23" fmla="*/ 1 h 109"/>
                <a:gd name="T24" fmla="*/ 4 w 75"/>
                <a:gd name="T2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109">
                  <a:moveTo>
                    <a:pt x="4" y="0"/>
                  </a:moveTo>
                  <a:cubicBezTo>
                    <a:pt x="3" y="0"/>
                    <a:pt x="3" y="0"/>
                    <a:pt x="2" y="0"/>
                  </a:cubicBezTo>
                  <a:cubicBezTo>
                    <a:pt x="1" y="1"/>
                    <a:pt x="0" y="3"/>
                    <a:pt x="1" y="5"/>
                  </a:cubicBezTo>
                  <a:lnTo>
                    <a:pt x="7" y="14"/>
                  </a:lnTo>
                  <a:lnTo>
                    <a:pt x="68" y="107"/>
                  </a:lnTo>
                  <a:lnTo>
                    <a:pt x="69" y="107"/>
                  </a:lnTo>
                  <a:cubicBezTo>
                    <a:pt x="69" y="108"/>
                    <a:pt x="70" y="109"/>
                    <a:pt x="71" y="109"/>
                  </a:cubicBezTo>
                  <a:cubicBezTo>
                    <a:pt x="72" y="109"/>
                    <a:pt x="73" y="109"/>
                    <a:pt x="73" y="108"/>
                  </a:cubicBezTo>
                  <a:cubicBezTo>
                    <a:pt x="75" y="107"/>
                    <a:pt x="75" y="105"/>
                    <a:pt x="74" y="104"/>
                  </a:cubicBezTo>
                  <a:lnTo>
                    <a:pt x="73" y="102"/>
                  </a:lnTo>
                  <a:lnTo>
                    <a:pt x="7" y="2"/>
                  </a:lnTo>
                  <a:lnTo>
                    <a:pt x="7" y="1"/>
                  </a:lnTo>
                  <a:cubicBezTo>
                    <a:pt x="6" y="0"/>
                    <a:pt x="5" y="0"/>
                    <a:pt x="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6" name="Freeform 4135">
              <a:extLst>
                <a:ext uri="{FF2B5EF4-FFF2-40B4-BE49-F238E27FC236}">
                  <a16:creationId xmlns:a16="http://schemas.microsoft.com/office/drawing/2014/main" id="{10EAB88E-51C1-4727-B9E1-0657506B9E9D}"/>
                </a:ext>
              </a:extLst>
            </p:cNvPr>
            <p:cNvSpPr>
              <a:spLocks/>
            </p:cNvSpPr>
            <p:nvPr/>
          </p:nvSpPr>
          <p:spPr bwMode="auto">
            <a:xfrm>
              <a:off x="7623175" y="6424985"/>
              <a:ext cx="74613" cy="6350"/>
            </a:xfrm>
            <a:custGeom>
              <a:avLst/>
              <a:gdLst>
                <a:gd name="T0" fmla="*/ 81 w 83"/>
                <a:gd name="T1" fmla="*/ 0 h 8"/>
                <a:gd name="T2" fmla="*/ 5 w 83"/>
                <a:gd name="T3" fmla="*/ 2 h 8"/>
                <a:gd name="T4" fmla="*/ 3 w 83"/>
                <a:gd name="T5" fmla="*/ 2 h 8"/>
                <a:gd name="T6" fmla="*/ 0 w 83"/>
                <a:gd name="T7" fmla="*/ 5 h 8"/>
                <a:gd name="T8" fmla="*/ 3 w 83"/>
                <a:gd name="T9" fmla="*/ 8 h 8"/>
                <a:gd name="T10" fmla="*/ 3 w 83"/>
                <a:gd name="T11" fmla="*/ 8 h 8"/>
                <a:gd name="T12" fmla="*/ 5 w 83"/>
                <a:gd name="T13" fmla="*/ 8 h 8"/>
                <a:gd name="T14" fmla="*/ 16 w 83"/>
                <a:gd name="T15" fmla="*/ 8 h 8"/>
                <a:gd name="T16" fmla="*/ 15 w 83"/>
                <a:gd name="T17" fmla="*/ 7 h 8"/>
                <a:gd name="T18" fmla="*/ 16 w 83"/>
                <a:gd name="T19" fmla="*/ 2 h 8"/>
                <a:gd name="T20" fmla="*/ 18 w 83"/>
                <a:gd name="T21" fmla="*/ 2 h 8"/>
                <a:gd name="T22" fmla="*/ 21 w 83"/>
                <a:gd name="T23" fmla="*/ 3 h 8"/>
                <a:gd name="T24" fmla="*/ 24 w 83"/>
                <a:gd name="T25" fmla="*/ 8 h 8"/>
                <a:gd name="T26" fmla="*/ 83 w 83"/>
                <a:gd name="T27" fmla="*/ 6 h 8"/>
                <a:gd name="T28" fmla="*/ 81 w 83"/>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
                  <a:moveTo>
                    <a:pt x="81" y="0"/>
                  </a:moveTo>
                  <a:lnTo>
                    <a:pt x="5" y="2"/>
                  </a:lnTo>
                  <a:lnTo>
                    <a:pt x="3" y="2"/>
                  </a:lnTo>
                  <a:cubicBezTo>
                    <a:pt x="1" y="2"/>
                    <a:pt x="0" y="3"/>
                    <a:pt x="0" y="5"/>
                  </a:cubicBezTo>
                  <a:cubicBezTo>
                    <a:pt x="0" y="7"/>
                    <a:pt x="2" y="8"/>
                    <a:pt x="3" y="8"/>
                  </a:cubicBezTo>
                  <a:lnTo>
                    <a:pt x="3" y="8"/>
                  </a:lnTo>
                  <a:lnTo>
                    <a:pt x="5" y="8"/>
                  </a:lnTo>
                  <a:lnTo>
                    <a:pt x="16" y="8"/>
                  </a:lnTo>
                  <a:lnTo>
                    <a:pt x="15" y="7"/>
                  </a:lnTo>
                  <a:cubicBezTo>
                    <a:pt x="14" y="5"/>
                    <a:pt x="15" y="3"/>
                    <a:pt x="16" y="2"/>
                  </a:cubicBezTo>
                  <a:cubicBezTo>
                    <a:pt x="17" y="2"/>
                    <a:pt x="18" y="2"/>
                    <a:pt x="18" y="2"/>
                  </a:cubicBezTo>
                  <a:cubicBezTo>
                    <a:pt x="19" y="2"/>
                    <a:pt x="20" y="2"/>
                    <a:pt x="21" y="3"/>
                  </a:cubicBezTo>
                  <a:lnTo>
                    <a:pt x="24" y="8"/>
                  </a:lnTo>
                  <a:lnTo>
                    <a:pt x="83" y="6"/>
                  </a:lnTo>
                  <a:cubicBezTo>
                    <a:pt x="83" y="4"/>
                    <a:pt x="82" y="2"/>
                    <a:pt x="8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7" name="Freeform 4136">
              <a:extLst>
                <a:ext uri="{FF2B5EF4-FFF2-40B4-BE49-F238E27FC236}">
                  <a16:creationId xmlns:a16="http://schemas.microsoft.com/office/drawing/2014/main" id="{1BB40959-738D-4C4B-AA8F-5C8B64BB5610}"/>
                </a:ext>
              </a:extLst>
            </p:cNvPr>
            <p:cNvSpPr>
              <a:spLocks/>
            </p:cNvSpPr>
            <p:nvPr/>
          </p:nvSpPr>
          <p:spPr bwMode="auto">
            <a:xfrm>
              <a:off x="7635875" y="6426572"/>
              <a:ext cx="76200" cy="109538"/>
            </a:xfrm>
            <a:custGeom>
              <a:avLst/>
              <a:gdLst>
                <a:gd name="T0" fmla="*/ 4 w 84"/>
                <a:gd name="T1" fmla="*/ 0 h 122"/>
                <a:gd name="T2" fmla="*/ 2 w 84"/>
                <a:gd name="T3" fmla="*/ 0 h 122"/>
                <a:gd name="T4" fmla="*/ 1 w 84"/>
                <a:gd name="T5" fmla="*/ 5 h 122"/>
                <a:gd name="T6" fmla="*/ 2 w 84"/>
                <a:gd name="T7" fmla="*/ 6 h 122"/>
                <a:gd name="T8" fmla="*/ 76 w 84"/>
                <a:gd name="T9" fmla="*/ 119 h 122"/>
                <a:gd name="T10" fmla="*/ 77 w 84"/>
                <a:gd name="T11" fmla="*/ 121 h 122"/>
                <a:gd name="T12" fmla="*/ 80 w 84"/>
                <a:gd name="T13" fmla="*/ 122 h 122"/>
                <a:gd name="T14" fmla="*/ 82 w 84"/>
                <a:gd name="T15" fmla="*/ 122 h 122"/>
                <a:gd name="T16" fmla="*/ 83 w 84"/>
                <a:gd name="T17" fmla="*/ 117 h 122"/>
                <a:gd name="T18" fmla="*/ 81 w 84"/>
                <a:gd name="T19" fmla="*/ 114 h 122"/>
                <a:gd name="T20" fmla="*/ 10 w 84"/>
                <a:gd name="T21" fmla="*/ 6 h 122"/>
                <a:gd name="T22" fmla="*/ 7 w 84"/>
                <a:gd name="T23" fmla="*/ 1 h 122"/>
                <a:gd name="T24" fmla="*/ 4 w 84"/>
                <a:gd name="T2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22">
                  <a:moveTo>
                    <a:pt x="4" y="0"/>
                  </a:moveTo>
                  <a:cubicBezTo>
                    <a:pt x="4" y="0"/>
                    <a:pt x="3" y="0"/>
                    <a:pt x="2" y="0"/>
                  </a:cubicBezTo>
                  <a:cubicBezTo>
                    <a:pt x="1" y="1"/>
                    <a:pt x="0" y="3"/>
                    <a:pt x="1" y="5"/>
                  </a:cubicBezTo>
                  <a:lnTo>
                    <a:pt x="2" y="6"/>
                  </a:lnTo>
                  <a:lnTo>
                    <a:pt x="76" y="119"/>
                  </a:lnTo>
                  <a:lnTo>
                    <a:pt x="77" y="121"/>
                  </a:lnTo>
                  <a:cubicBezTo>
                    <a:pt x="78" y="122"/>
                    <a:pt x="79" y="122"/>
                    <a:pt x="80" y="122"/>
                  </a:cubicBezTo>
                  <a:cubicBezTo>
                    <a:pt x="80" y="122"/>
                    <a:pt x="81" y="122"/>
                    <a:pt x="82" y="122"/>
                  </a:cubicBezTo>
                  <a:cubicBezTo>
                    <a:pt x="83" y="121"/>
                    <a:pt x="84" y="119"/>
                    <a:pt x="83" y="117"/>
                  </a:cubicBezTo>
                  <a:lnTo>
                    <a:pt x="81" y="114"/>
                  </a:lnTo>
                  <a:lnTo>
                    <a:pt x="10" y="6"/>
                  </a:lnTo>
                  <a:lnTo>
                    <a:pt x="7" y="1"/>
                  </a:lnTo>
                  <a:cubicBezTo>
                    <a:pt x="6" y="0"/>
                    <a:pt x="5" y="0"/>
                    <a:pt x="4"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8" name="Freeform 4137">
              <a:extLst>
                <a:ext uri="{FF2B5EF4-FFF2-40B4-BE49-F238E27FC236}">
                  <a16:creationId xmlns:a16="http://schemas.microsoft.com/office/drawing/2014/main" id="{538B2741-4285-4DDE-8DA1-F25D15F5ACC1}"/>
                </a:ext>
              </a:extLst>
            </p:cNvPr>
            <p:cNvSpPr>
              <a:spLocks/>
            </p:cNvSpPr>
            <p:nvPr/>
          </p:nvSpPr>
          <p:spPr bwMode="auto">
            <a:xfrm>
              <a:off x="7623175" y="6388472"/>
              <a:ext cx="65088" cy="7938"/>
            </a:xfrm>
            <a:custGeom>
              <a:avLst/>
              <a:gdLst>
                <a:gd name="T0" fmla="*/ 71 w 73"/>
                <a:gd name="T1" fmla="*/ 0 h 9"/>
                <a:gd name="T2" fmla="*/ 6 w 73"/>
                <a:gd name="T3" fmla="*/ 2 h 9"/>
                <a:gd name="T4" fmla="*/ 3 w 73"/>
                <a:gd name="T5" fmla="*/ 2 h 9"/>
                <a:gd name="T6" fmla="*/ 0 w 73"/>
                <a:gd name="T7" fmla="*/ 5 h 9"/>
                <a:gd name="T8" fmla="*/ 3 w 73"/>
                <a:gd name="T9" fmla="*/ 9 h 9"/>
                <a:gd name="T10" fmla="*/ 3 w 73"/>
                <a:gd name="T11" fmla="*/ 9 h 9"/>
                <a:gd name="T12" fmla="*/ 6 w 73"/>
                <a:gd name="T13" fmla="*/ 9 h 9"/>
                <a:gd name="T14" fmla="*/ 73 w 73"/>
                <a:gd name="T15" fmla="*/ 7 h 9"/>
                <a:gd name="T16" fmla="*/ 71 w 7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9">
                  <a:moveTo>
                    <a:pt x="71" y="0"/>
                  </a:moveTo>
                  <a:lnTo>
                    <a:pt x="6" y="2"/>
                  </a:lnTo>
                  <a:lnTo>
                    <a:pt x="3" y="2"/>
                  </a:lnTo>
                  <a:cubicBezTo>
                    <a:pt x="1" y="2"/>
                    <a:pt x="0" y="4"/>
                    <a:pt x="0" y="5"/>
                  </a:cubicBezTo>
                  <a:cubicBezTo>
                    <a:pt x="0" y="7"/>
                    <a:pt x="1" y="9"/>
                    <a:pt x="3" y="9"/>
                  </a:cubicBezTo>
                  <a:lnTo>
                    <a:pt x="3" y="9"/>
                  </a:lnTo>
                  <a:lnTo>
                    <a:pt x="6" y="9"/>
                  </a:lnTo>
                  <a:lnTo>
                    <a:pt x="73" y="7"/>
                  </a:lnTo>
                  <a:cubicBezTo>
                    <a:pt x="72" y="4"/>
                    <a:pt x="72" y="2"/>
                    <a:pt x="71" y="0"/>
                  </a:cubicBez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9" name="Freeform 4138">
              <a:extLst>
                <a:ext uri="{FF2B5EF4-FFF2-40B4-BE49-F238E27FC236}">
                  <a16:creationId xmlns:a16="http://schemas.microsoft.com/office/drawing/2014/main" id="{6F7F53F3-547E-4A46-9391-FE12CADC1B55}"/>
                </a:ext>
              </a:extLst>
            </p:cNvPr>
            <p:cNvSpPr>
              <a:spLocks/>
            </p:cNvSpPr>
            <p:nvPr/>
          </p:nvSpPr>
          <p:spPr bwMode="auto">
            <a:xfrm>
              <a:off x="7629525" y="629163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0" name="Rectangle 4139">
              <a:extLst>
                <a:ext uri="{FF2B5EF4-FFF2-40B4-BE49-F238E27FC236}">
                  <a16:creationId xmlns:a16="http://schemas.microsoft.com/office/drawing/2014/main" id="{DDD450CD-8411-4B27-A217-2AD8F3F12B0D}"/>
                </a:ext>
              </a:extLst>
            </p:cNvPr>
            <p:cNvSpPr>
              <a:spLocks noChangeArrowheads="1"/>
            </p:cNvSpPr>
            <p:nvPr/>
          </p:nvSpPr>
          <p:spPr bwMode="auto">
            <a:xfrm>
              <a:off x="7629525" y="6291635"/>
              <a:ext cx="1588" cy="1588"/>
            </a:xfrm>
            <a:prstGeom prst="rect">
              <a:avLst/>
            </a:prstGeom>
            <a:no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1" name="Freeform 4140">
              <a:extLst>
                <a:ext uri="{FF2B5EF4-FFF2-40B4-BE49-F238E27FC236}">
                  <a16:creationId xmlns:a16="http://schemas.microsoft.com/office/drawing/2014/main" id="{AF02F31B-18BC-44F9-B3CA-5CBCC902ED3B}"/>
                </a:ext>
              </a:extLst>
            </p:cNvPr>
            <p:cNvSpPr>
              <a:spLocks/>
            </p:cNvSpPr>
            <p:nvPr/>
          </p:nvSpPr>
          <p:spPr bwMode="auto">
            <a:xfrm>
              <a:off x="7507288" y="6310685"/>
              <a:ext cx="0" cy="0"/>
            </a:xfrm>
            <a:custGeom>
              <a:avLst/>
              <a:gdLst/>
              <a:ahLst/>
              <a:cxnLst>
                <a:cxn ang="0">
                  <a:pos x="0" y="0"/>
                </a:cxn>
                <a:cxn ang="0">
                  <a:pos x="0" y="0"/>
                </a:cxn>
                <a:cxn ang="0">
                  <a:pos x="0" y="0"/>
                </a:cxn>
                <a:cxn ang="0">
                  <a:pos x="0" y="0"/>
                </a:cxn>
              </a:cxnLst>
              <a:rect l="0" t="0" r="r" b="b"/>
              <a:pathLst>
                <a:path>
                  <a:moveTo>
                    <a:pt x="0" y="0"/>
                  </a:moveTo>
                  <a:lnTo>
                    <a:pt x="0" y="0"/>
                  </a:lnTo>
                  <a:cubicBezTo>
                    <a:pt x="0" y="0"/>
                    <a:pt x="0" y="0"/>
                    <a:pt x="0" y="0"/>
                  </a:cubicBez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2" name="Freeform 4141">
              <a:extLst>
                <a:ext uri="{FF2B5EF4-FFF2-40B4-BE49-F238E27FC236}">
                  <a16:creationId xmlns:a16="http://schemas.microsoft.com/office/drawing/2014/main" id="{A7386BEA-ADB2-4B6A-8094-3E0619F2ED75}"/>
                </a:ext>
              </a:extLst>
            </p:cNvPr>
            <p:cNvSpPr>
              <a:spLocks/>
            </p:cNvSpPr>
            <p:nvPr/>
          </p:nvSpPr>
          <p:spPr bwMode="auto">
            <a:xfrm>
              <a:off x="7507288" y="6309097"/>
              <a:ext cx="0" cy="158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lnTo>
                    <a:pt x="0" y="0"/>
                  </a:lnTo>
                  <a:lnTo>
                    <a:pt x="0" y="0"/>
                  </a:lnTo>
                  <a:close/>
                </a:path>
              </a:pathLst>
            </a:custGeom>
            <a:no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3" name="Freeform 36">
              <a:extLst>
                <a:ext uri="{FF2B5EF4-FFF2-40B4-BE49-F238E27FC236}">
                  <a16:creationId xmlns:a16="http://schemas.microsoft.com/office/drawing/2014/main" id="{9A1B991B-240D-4A68-92E8-E0DC9BDAFEDD}"/>
                </a:ext>
              </a:extLst>
            </p:cNvPr>
            <p:cNvSpPr>
              <a:spLocks/>
            </p:cNvSpPr>
            <p:nvPr/>
          </p:nvSpPr>
          <p:spPr bwMode="auto">
            <a:xfrm>
              <a:off x="1527805" y="6232014"/>
              <a:ext cx="1728192" cy="1072909"/>
            </a:xfrm>
            <a:custGeom>
              <a:avLst/>
              <a:gdLst>
                <a:gd name="T0" fmla="*/ 3087 w 3126"/>
                <a:gd name="T1" fmla="*/ 1203 h 1942"/>
                <a:gd name="T2" fmla="*/ 3033 w 3126"/>
                <a:gd name="T3" fmla="*/ 793 h 1942"/>
                <a:gd name="T4" fmla="*/ 2975 w 3126"/>
                <a:gd name="T5" fmla="*/ 556 h 1942"/>
                <a:gd name="T6" fmla="*/ 2581 w 3126"/>
                <a:gd name="T7" fmla="*/ 193 h 1942"/>
                <a:gd name="T8" fmla="*/ 2126 w 3126"/>
                <a:gd name="T9" fmla="*/ 51 h 1942"/>
                <a:gd name="T10" fmla="*/ 1817 w 3126"/>
                <a:gd name="T11" fmla="*/ 8 h 1942"/>
                <a:gd name="T12" fmla="*/ 1718 w 3126"/>
                <a:gd name="T13" fmla="*/ 2 h 1942"/>
                <a:gd name="T14" fmla="*/ 1647 w 3126"/>
                <a:gd name="T15" fmla="*/ 0 h 1942"/>
                <a:gd name="T16" fmla="*/ 1547 w 3126"/>
                <a:gd name="T17" fmla="*/ 2 h 1942"/>
                <a:gd name="T18" fmla="*/ 1453 w 3126"/>
                <a:gd name="T19" fmla="*/ 5 h 1942"/>
                <a:gd name="T20" fmla="*/ 1370 w 3126"/>
                <a:gd name="T21" fmla="*/ 11 h 1942"/>
                <a:gd name="T22" fmla="*/ 1273 w 3126"/>
                <a:gd name="T23" fmla="*/ 21 h 1942"/>
                <a:gd name="T24" fmla="*/ 1136 w 3126"/>
                <a:gd name="T25" fmla="*/ 42 h 1942"/>
                <a:gd name="T26" fmla="*/ 1079 w 3126"/>
                <a:gd name="T27" fmla="*/ 53 h 1942"/>
                <a:gd name="T28" fmla="*/ 1023 w 3126"/>
                <a:gd name="T29" fmla="*/ 67 h 1942"/>
                <a:gd name="T30" fmla="*/ 928 w 3126"/>
                <a:gd name="T31" fmla="*/ 98 h 1942"/>
                <a:gd name="T32" fmla="*/ 841 w 3126"/>
                <a:gd name="T33" fmla="*/ 129 h 1942"/>
                <a:gd name="T34" fmla="*/ 750 w 3126"/>
                <a:gd name="T35" fmla="*/ 171 h 1942"/>
                <a:gd name="T36" fmla="*/ 682 w 3126"/>
                <a:gd name="T37" fmla="*/ 210 h 1942"/>
                <a:gd name="T38" fmla="*/ 620 w 3126"/>
                <a:gd name="T39" fmla="*/ 254 h 1942"/>
                <a:gd name="T40" fmla="*/ 574 w 3126"/>
                <a:gd name="T41" fmla="*/ 298 h 1942"/>
                <a:gd name="T42" fmla="*/ 545 w 3126"/>
                <a:gd name="T43" fmla="*/ 332 h 1942"/>
                <a:gd name="T44" fmla="*/ 521 w 3126"/>
                <a:gd name="T45" fmla="*/ 381 h 1942"/>
                <a:gd name="T46" fmla="*/ 498 w 3126"/>
                <a:gd name="T47" fmla="*/ 459 h 1942"/>
                <a:gd name="T48" fmla="*/ 488 w 3126"/>
                <a:gd name="T49" fmla="*/ 514 h 1942"/>
                <a:gd name="T50" fmla="*/ 487 w 3126"/>
                <a:gd name="T51" fmla="*/ 621 h 1942"/>
                <a:gd name="T52" fmla="*/ 486 w 3126"/>
                <a:gd name="T53" fmla="*/ 847 h 1942"/>
                <a:gd name="T54" fmla="*/ 484 w 3126"/>
                <a:gd name="T55" fmla="*/ 1135 h 1942"/>
                <a:gd name="T56" fmla="*/ 2 w 3126"/>
                <a:gd name="T57" fmla="*/ 1331 h 1942"/>
                <a:gd name="T58" fmla="*/ 1170 w 3126"/>
                <a:gd name="T59" fmla="*/ 1935 h 1942"/>
                <a:gd name="T60" fmla="*/ 2600 w 3126"/>
                <a:gd name="T61" fmla="*/ 1941 h 1942"/>
                <a:gd name="T62" fmla="*/ 2966 w 3126"/>
                <a:gd name="T63" fmla="*/ 1289 h 1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26" h="1942">
                  <a:moveTo>
                    <a:pt x="2966" y="1289"/>
                  </a:moveTo>
                  <a:cubicBezTo>
                    <a:pt x="2966" y="1289"/>
                    <a:pt x="3042" y="1263"/>
                    <a:pt x="3087" y="1203"/>
                  </a:cubicBezTo>
                  <a:cubicBezTo>
                    <a:pt x="3087" y="1203"/>
                    <a:pt x="3126" y="1147"/>
                    <a:pt x="3103" y="1076"/>
                  </a:cubicBezTo>
                  <a:lnTo>
                    <a:pt x="3033" y="793"/>
                  </a:lnTo>
                  <a:lnTo>
                    <a:pt x="2987" y="599"/>
                  </a:lnTo>
                  <a:lnTo>
                    <a:pt x="2975" y="556"/>
                  </a:lnTo>
                  <a:cubicBezTo>
                    <a:pt x="2975" y="556"/>
                    <a:pt x="2934" y="427"/>
                    <a:pt x="2826" y="336"/>
                  </a:cubicBezTo>
                  <a:cubicBezTo>
                    <a:pt x="2826" y="336"/>
                    <a:pt x="2748" y="263"/>
                    <a:pt x="2581" y="193"/>
                  </a:cubicBezTo>
                  <a:cubicBezTo>
                    <a:pt x="2581" y="193"/>
                    <a:pt x="2411" y="126"/>
                    <a:pt x="2381" y="118"/>
                  </a:cubicBezTo>
                  <a:cubicBezTo>
                    <a:pt x="2381" y="118"/>
                    <a:pt x="2182" y="57"/>
                    <a:pt x="2126" y="51"/>
                  </a:cubicBezTo>
                  <a:cubicBezTo>
                    <a:pt x="2126" y="51"/>
                    <a:pt x="1982" y="21"/>
                    <a:pt x="1881" y="14"/>
                  </a:cubicBezTo>
                  <a:lnTo>
                    <a:pt x="1817" y="8"/>
                  </a:lnTo>
                  <a:lnTo>
                    <a:pt x="1761" y="4"/>
                  </a:lnTo>
                  <a:lnTo>
                    <a:pt x="1718" y="2"/>
                  </a:lnTo>
                  <a:lnTo>
                    <a:pt x="1685" y="2"/>
                  </a:lnTo>
                  <a:lnTo>
                    <a:pt x="1647" y="0"/>
                  </a:lnTo>
                  <a:lnTo>
                    <a:pt x="1600" y="0"/>
                  </a:lnTo>
                  <a:lnTo>
                    <a:pt x="1547" y="2"/>
                  </a:lnTo>
                  <a:lnTo>
                    <a:pt x="1515" y="2"/>
                  </a:lnTo>
                  <a:lnTo>
                    <a:pt x="1453" y="5"/>
                  </a:lnTo>
                  <a:lnTo>
                    <a:pt x="1410" y="8"/>
                  </a:lnTo>
                  <a:lnTo>
                    <a:pt x="1370" y="11"/>
                  </a:lnTo>
                  <a:lnTo>
                    <a:pt x="1322" y="15"/>
                  </a:lnTo>
                  <a:lnTo>
                    <a:pt x="1273" y="21"/>
                  </a:lnTo>
                  <a:lnTo>
                    <a:pt x="1199" y="33"/>
                  </a:lnTo>
                  <a:lnTo>
                    <a:pt x="1136" y="42"/>
                  </a:lnTo>
                  <a:lnTo>
                    <a:pt x="1109" y="47"/>
                  </a:lnTo>
                  <a:lnTo>
                    <a:pt x="1079" y="53"/>
                  </a:lnTo>
                  <a:lnTo>
                    <a:pt x="1065" y="56"/>
                  </a:lnTo>
                  <a:lnTo>
                    <a:pt x="1023" y="67"/>
                  </a:lnTo>
                  <a:lnTo>
                    <a:pt x="974" y="82"/>
                  </a:lnTo>
                  <a:lnTo>
                    <a:pt x="928" y="98"/>
                  </a:lnTo>
                  <a:lnTo>
                    <a:pt x="886" y="111"/>
                  </a:lnTo>
                  <a:lnTo>
                    <a:pt x="841" y="129"/>
                  </a:lnTo>
                  <a:lnTo>
                    <a:pt x="797" y="149"/>
                  </a:lnTo>
                  <a:lnTo>
                    <a:pt x="750" y="171"/>
                  </a:lnTo>
                  <a:lnTo>
                    <a:pt x="717" y="188"/>
                  </a:lnTo>
                  <a:lnTo>
                    <a:pt x="682" y="210"/>
                  </a:lnTo>
                  <a:lnTo>
                    <a:pt x="647" y="233"/>
                  </a:lnTo>
                  <a:lnTo>
                    <a:pt x="620" y="254"/>
                  </a:lnTo>
                  <a:lnTo>
                    <a:pt x="596" y="276"/>
                  </a:lnTo>
                  <a:lnTo>
                    <a:pt x="574" y="298"/>
                  </a:lnTo>
                  <a:lnTo>
                    <a:pt x="557" y="319"/>
                  </a:lnTo>
                  <a:lnTo>
                    <a:pt x="545" y="332"/>
                  </a:lnTo>
                  <a:lnTo>
                    <a:pt x="536" y="351"/>
                  </a:lnTo>
                  <a:lnTo>
                    <a:pt x="521" y="381"/>
                  </a:lnTo>
                  <a:lnTo>
                    <a:pt x="506" y="421"/>
                  </a:lnTo>
                  <a:lnTo>
                    <a:pt x="498" y="459"/>
                  </a:lnTo>
                  <a:lnTo>
                    <a:pt x="490" y="492"/>
                  </a:lnTo>
                  <a:lnTo>
                    <a:pt x="488" y="514"/>
                  </a:lnTo>
                  <a:lnTo>
                    <a:pt x="487" y="539"/>
                  </a:lnTo>
                  <a:lnTo>
                    <a:pt x="487" y="621"/>
                  </a:lnTo>
                  <a:lnTo>
                    <a:pt x="487" y="756"/>
                  </a:lnTo>
                  <a:lnTo>
                    <a:pt x="486" y="847"/>
                  </a:lnTo>
                  <a:lnTo>
                    <a:pt x="484" y="1007"/>
                  </a:lnTo>
                  <a:lnTo>
                    <a:pt x="484" y="1135"/>
                  </a:lnTo>
                  <a:lnTo>
                    <a:pt x="482" y="1228"/>
                  </a:lnTo>
                  <a:lnTo>
                    <a:pt x="2" y="1331"/>
                  </a:lnTo>
                  <a:lnTo>
                    <a:pt x="0" y="1934"/>
                  </a:lnTo>
                  <a:lnTo>
                    <a:pt x="1170" y="1935"/>
                  </a:lnTo>
                  <a:lnTo>
                    <a:pt x="1958" y="1939"/>
                  </a:lnTo>
                  <a:lnTo>
                    <a:pt x="2600" y="1941"/>
                  </a:lnTo>
                  <a:lnTo>
                    <a:pt x="2966" y="1942"/>
                  </a:lnTo>
                  <a:lnTo>
                    <a:pt x="2966" y="1289"/>
                  </a:lnTo>
                  <a:close/>
                </a:path>
              </a:pathLst>
            </a:custGeom>
            <a:solidFill>
              <a:srgbClr val="FFFFFF">
                <a:alpha val="74902"/>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lvl1pPr>
              <a:defRPr>
                <a:noFill/>
              </a:defRPr>
            </a:lvl1pPr>
          </a:lstStyle>
          <a:p>
            <a:r>
              <a:rPr lang="en-US"/>
              <a:t>Click to edit Master title style</a:t>
            </a:r>
            <a:endParaRPr lang="en-GB" dirty="0"/>
          </a:p>
        </p:txBody>
      </p:sp>
    </p:spTree>
    <p:extLst>
      <p:ext uri="{BB962C8B-B14F-4D97-AF65-F5344CB8AC3E}">
        <p14:creationId xmlns:p14="http://schemas.microsoft.com/office/powerpoint/2010/main" val="16878956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Globally connected blank">
    <p:bg>
      <p:bgPr>
        <a:solidFill>
          <a:srgbClr val="007453"/>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p>
            <a:r>
              <a:rPr lang="en-US"/>
              <a:t>Click to edit Master title style</a:t>
            </a:r>
            <a:endParaRPr lang="en-GB" dirty="0"/>
          </a:p>
        </p:txBody>
      </p:sp>
      <p:sp>
        <p:nvSpPr>
          <p:cNvPr id="3" name="Content Placeholder 2"/>
          <p:cNvSpPr>
            <a:spLocks noGrp="1"/>
          </p:cNvSpPr>
          <p:nvPr userDrawn="1">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25939684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Locally committed">
    <p:bg>
      <p:bgPr>
        <a:solidFill>
          <a:srgbClr val="530095"/>
        </a:solidFill>
        <a:effectLst/>
      </p:bgPr>
    </p:bg>
    <p:spTree>
      <p:nvGrpSpPr>
        <p:cNvPr id="1" name=""/>
        <p:cNvGrpSpPr/>
        <p:nvPr/>
      </p:nvGrpSpPr>
      <p:grpSpPr>
        <a:xfrm>
          <a:off x="0" y="0"/>
          <a:ext cx="0" cy="0"/>
          <a:chOff x="0" y="0"/>
          <a:chExt cx="0" cy="0"/>
        </a:xfrm>
      </p:grpSpPr>
      <p:grpSp>
        <p:nvGrpSpPr>
          <p:cNvPr id="36" name="Group 35">
            <a:extLst>
              <a:ext uri="{FF2B5EF4-FFF2-40B4-BE49-F238E27FC236}">
                <a16:creationId xmlns:a16="http://schemas.microsoft.com/office/drawing/2014/main" id="{AA8D5A42-D972-4315-AF6F-5CEF09EB97C5}"/>
              </a:ext>
            </a:extLst>
          </p:cNvPr>
          <p:cNvGrpSpPr/>
          <p:nvPr userDrawn="1"/>
        </p:nvGrpSpPr>
        <p:grpSpPr>
          <a:xfrm>
            <a:off x="80506" y="2193434"/>
            <a:ext cx="12122996" cy="3124391"/>
            <a:chOff x="-506413" y="5745163"/>
            <a:chExt cx="4213226" cy="1085851"/>
          </a:xfrm>
          <a:solidFill>
            <a:srgbClr val="6E00C7">
              <a:lumMod val="75000"/>
            </a:srgbClr>
          </a:solidFill>
        </p:grpSpPr>
        <p:grpSp>
          <p:nvGrpSpPr>
            <p:cNvPr id="37" name="Group 205">
              <a:extLst>
                <a:ext uri="{FF2B5EF4-FFF2-40B4-BE49-F238E27FC236}">
                  <a16:creationId xmlns:a16="http://schemas.microsoft.com/office/drawing/2014/main" id="{A4265267-0244-4117-9688-B8025278764B}"/>
                </a:ext>
              </a:extLst>
            </p:cNvPr>
            <p:cNvGrpSpPr>
              <a:grpSpLocks/>
            </p:cNvGrpSpPr>
            <p:nvPr/>
          </p:nvGrpSpPr>
          <p:grpSpPr bwMode="auto">
            <a:xfrm>
              <a:off x="-192088" y="5745163"/>
              <a:ext cx="3046413" cy="1023938"/>
              <a:chOff x="-121" y="3619"/>
              <a:chExt cx="1919" cy="645"/>
            </a:xfrm>
            <a:grpFill/>
          </p:grpSpPr>
          <p:sp>
            <p:nvSpPr>
              <p:cNvPr id="222" name="Freeform 5">
                <a:extLst>
                  <a:ext uri="{FF2B5EF4-FFF2-40B4-BE49-F238E27FC236}">
                    <a16:creationId xmlns:a16="http://schemas.microsoft.com/office/drawing/2014/main" id="{A98CB5CF-92A2-4029-AB1C-366180DD4E2F}"/>
                  </a:ext>
                </a:extLst>
              </p:cNvPr>
              <p:cNvSpPr>
                <a:spLocks/>
              </p:cNvSpPr>
              <p:nvPr/>
            </p:nvSpPr>
            <p:spPr bwMode="auto">
              <a:xfrm>
                <a:off x="721" y="3923"/>
                <a:ext cx="29" cy="89"/>
              </a:xfrm>
              <a:custGeom>
                <a:avLst/>
                <a:gdLst>
                  <a:gd name="T0" fmla="*/ 7 w 420"/>
                  <a:gd name="T1" fmla="*/ 292 h 1308"/>
                  <a:gd name="T2" fmla="*/ 87 w 420"/>
                  <a:gd name="T3" fmla="*/ 1308 h 1308"/>
                  <a:gd name="T4" fmla="*/ 391 w 420"/>
                  <a:gd name="T5" fmla="*/ 382 h 1308"/>
                  <a:gd name="T6" fmla="*/ 7 w 420"/>
                  <a:gd name="T7" fmla="*/ 292 h 1308"/>
                </a:gdLst>
                <a:ahLst/>
                <a:cxnLst>
                  <a:cxn ang="0">
                    <a:pos x="T0" y="T1"/>
                  </a:cxn>
                  <a:cxn ang="0">
                    <a:pos x="T2" y="T3"/>
                  </a:cxn>
                  <a:cxn ang="0">
                    <a:pos x="T4" y="T5"/>
                  </a:cxn>
                  <a:cxn ang="0">
                    <a:pos x="T6" y="T7"/>
                  </a:cxn>
                </a:cxnLst>
                <a:rect l="0" t="0" r="r" b="b"/>
                <a:pathLst>
                  <a:path w="420" h="1308">
                    <a:moveTo>
                      <a:pt x="7" y="292"/>
                    </a:moveTo>
                    <a:lnTo>
                      <a:pt x="87" y="1308"/>
                    </a:lnTo>
                    <a:cubicBezTo>
                      <a:pt x="87" y="1308"/>
                      <a:pt x="362" y="764"/>
                      <a:pt x="391" y="382"/>
                    </a:cubicBezTo>
                    <a:cubicBezTo>
                      <a:pt x="420" y="0"/>
                      <a:pt x="0" y="278"/>
                      <a:pt x="7" y="29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3" name="Freeform 6">
                <a:extLst>
                  <a:ext uri="{FF2B5EF4-FFF2-40B4-BE49-F238E27FC236}">
                    <a16:creationId xmlns:a16="http://schemas.microsoft.com/office/drawing/2014/main" id="{9CBC93CD-43BB-4037-B02E-2FDE7EB56B52}"/>
                  </a:ext>
                </a:extLst>
              </p:cNvPr>
              <p:cNvSpPr>
                <a:spLocks/>
              </p:cNvSpPr>
              <p:nvPr/>
            </p:nvSpPr>
            <p:spPr bwMode="auto">
              <a:xfrm>
                <a:off x="583" y="3890"/>
                <a:ext cx="50" cy="69"/>
              </a:xfrm>
              <a:custGeom>
                <a:avLst/>
                <a:gdLst>
                  <a:gd name="T0" fmla="*/ 243 w 740"/>
                  <a:gd name="T1" fmla="*/ 209 h 1016"/>
                  <a:gd name="T2" fmla="*/ 740 w 740"/>
                  <a:gd name="T3" fmla="*/ 1016 h 1016"/>
                  <a:gd name="T4" fmla="*/ 38 w 740"/>
                  <a:gd name="T5" fmla="*/ 331 h 1016"/>
                  <a:gd name="T6" fmla="*/ 243 w 740"/>
                  <a:gd name="T7" fmla="*/ 209 h 1016"/>
                </a:gdLst>
                <a:ahLst/>
                <a:cxnLst>
                  <a:cxn ang="0">
                    <a:pos x="T0" y="T1"/>
                  </a:cxn>
                  <a:cxn ang="0">
                    <a:pos x="T2" y="T3"/>
                  </a:cxn>
                  <a:cxn ang="0">
                    <a:pos x="T4" y="T5"/>
                  </a:cxn>
                  <a:cxn ang="0">
                    <a:pos x="T6" y="T7"/>
                  </a:cxn>
                </a:cxnLst>
                <a:rect l="0" t="0" r="r" b="b"/>
                <a:pathLst>
                  <a:path w="740" h="1016">
                    <a:moveTo>
                      <a:pt x="243" y="209"/>
                    </a:moveTo>
                    <a:lnTo>
                      <a:pt x="740" y="1016"/>
                    </a:lnTo>
                    <a:cubicBezTo>
                      <a:pt x="740" y="1016"/>
                      <a:pt x="0" y="661"/>
                      <a:pt x="38" y="331"/>
                    </a:cubicBezTo>
                    <a:cubicBezTo>
                      <a:pt x="77" y="0"/>
                      <a:pt x="243" y="209"/>
                      <a:pt x="243" y="20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4" name="Freeform 7">
                <a:extLst>
                  <a:ext uri="{FF2B5EF4-FFF2-40B4-BE49-F238E27FC236}">
                    <a16:creationId xmlns:a16="http://schemas.microsoft.com/office/drawing/2014/main" id="{C591FAC2-E5BE-42AC-9220-1182A8CB7DE3}"/>
                  </a:ext>
                </a:extLst>
              </p:cNvPr>
              <p:cNvSpPr>
                <a:spLocks/>
              </p:cNvSpPr>
              <p:nvPr/>
            </p:nvSpPr>
            <p:spPr bwMode="auto">
              <a:xfrm>
                <a:off x="650" y="3703"/>
                <a:ext cx="39" cy="85"/>
              </a:xfrm>
              <a:custGeom>
                <a:avLst/>
                <a:gdLst>
                  <a:gd name="T0" fmla="*/ 520 w 576"/>
                  <a:gd name="T1" fmla="*/ 1046 h 1268"/>
                  <a:gd name="T2" fmla="*/ 382 w 576"/>
                  <a:gd name="T3" fmla="*/ 1268 h 1268"/>
                  <a:gd name="T4" fmla="*/ 194 w 576"/>
                  <a:gd name="T5" fmla="*/ 1268 h 1268"/>
                  <a:gd name="T6" fmla="*/ 56 w 576"/>
                  <a:gd name="T7" fmla="*/ 1046 h 1268"/>
                  <a:gd name="T8" fmla="*/ 10 w 576"/>
                  <a:gd name="T9" fmla="*/ 474 h 1268"/>
                  <a:gd name="T10" fmla="*/ 145 w 576"/>
                  <a:gd name="T11" fmla="*/ 61 h 1268"/>
                  <a:gd name="T12" fmla="*/ 431 w 576"/>
                  <a:gd name="T13" fmla="*/ 61 h 1268"/>
                  <a:gd name="T14" fmla="*/ 566 w 576"/>
                  <a:gd name="T15" fmla="*/ 474 h 1268"/>
                  <a:gd name="T16" fmla="*/ 520 w 576"/>
                  <a:gd name="T17" fmla="*/ 1046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 h="1268">
                    <a:moveTo>
                      <a:pt x="520" y="1046"/>
                    </a:moveTo>
                    <a:cubicBezTo>
                      <a:pt x="510" y="1163"/>
                      <a:pt x="447" y="1263"/>
                      <a:pt x="382" y="1268"/>
                    </a:cubicBezTo>
                    <a:lnTo>
                      <a:pt x="194" y="1268"/>
                    </a:lnTo>
                    <a:cubicBezTo>
                      <a:pt x="129" y="1263"/>
                      <a:pt x="66" y="1163"/>
                      <a:pt x="56" y="1046"/>
                    </a:cubicBezTo>
                    <a:cubicBezTo>
                      <a:pt x="41" y="856"/>
                      <a:pt x="26" y="665"/>
                      <a:pt x="10" y="474"/>
                    </a:cubicBezTo>
                    <a:cubicBezTo>
                      <a:pt x="0" y="359"/>
                      <a:pt x="45" y="129"/>
                      <a:pt x="145" y="61"/>
                    </a:cubicBezTo>
                    <a:cubicBezTo>
                      <a:pt x="236" y="0"/>
                      <a:pt x="340" y="0"/>
                      <a:pt x="431" y="61"/>
                    </a:cubicBezTo>
                    <a:cubicBezTo>
                      <a:pt x="531" y="129"/>
                      <a:pt x="576" y="359"/>
                      <a:pt x="566" y="474"/>
                    </a:cubicBezTo>
                    <a:cubicBezTo>
                      <a:pt x="551" y="665"/>
                      <a:pt x="536" y="856"/>
                      <a:pt x="520" y="104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5" name="Freeform 8">
                <a:extLst>
                  <a:ext uri="{FF2B5EF4-FFF2-40B4-BE49-F238E27FC236}">
                    <a16:creationId xmlns:a16="http://schemas.microsoft.com/office/drawing/2014/main" id="{045460F9-5492-432C-960F-C166875C1BB4}"/>
                  </a:ext>
                </a:extLst>
              </p:cNvPr>
              <p:cNvSpPr>
                <a:spLocks/>
              </p:cNvSpPr>
              <p:nvPr/>
            </p:nvSpPr>
            <p:spPr bwMode="auto">
              <a:xfrm>
                <a:off x="711" y="3794"/>
                <a:ext cx="45" cy="157"/>
              </a:xfrm>
              <a:custGeom>
                <a:avLst/>
                <a:gdLst>
                  <a:gd name="T0" fmla="*/ 151 w 668"/>
                  <a:gd name="T1" fmla="*/ 0 h 2316"/>
                  <a:gd name="T2" fmla="*/ 530 w 668"/>
                  <a:gd name="T3" fmla="*/ 1128 h 2316"/>
                  <a:gd name="T4" fmla="*/ 580 w 668"/>
                  <a:gd name="T5" fmla="*/ 2059 h 2316"/>
                  <a:gd name="T6" fmla="*/ 555 w 668"/>
                  <a:gd name="T7" fmla="*/ 2280 h 2316"/>
                  <a:gd name="T8" fmla="*/ 202 w 668"/>
                  <a:gd name="T9" fmla="*/ 2316 h 2316"/>
                  <a:gd name="T10" fmla="*/ 0 w 668"/>
                  <a:gd name="T11" fmla="*/ 1484 h 2316"/>
                  <a:gd name="T12" fmla="*/ 151 w 668"/>
                  <a:gd name="T13" fmla="*/ 0 h 2316"/>
                </a:gdLst>
                <a:ahLst/>
                <a:cxnLst>
                  <a:cxn ang="0">
                    <a:pos x="T0" y="T1"/>
                  </a:cxn>
                  <a:cxn ang="0">
                    <a:pos x="T2" y="T3"/>
                  </a:cxn>
                  <a:cxn ang="0">
                    <a:pos x="T4" y="T5"/>
                  </a:cxn>
                  <a:cxn ang="0">
                    <a:pos x="T6" y="T7"/>
                  </a:cxn>
                  <a:cxn ang="0">
                    <a:pos x="T8" y="T9"/>
                  </a:cxn>
                  <a:cxn ang="0">
                    <a:pos x="T10" y="T11"/>
                  </a:cxn>
                  <a:cxn ang="0">
                    <a:pos x="T12" y="T13"/>
                  </a:cxn>
                </a:cxnLst>
                <a:rect l="0" t="0" r="r" b="b"/>
                <a:pathLst>
                  <a:path w="668" h="2316">
                    <a:moveTo>
                      <a:pt x="151" y="0"/>
                    </a:moveTo>
                    <a:cubicBezTo>
                      <a:pt x="151" y="0"/>
                      <a:pt x="391" y="160"/>
                      <a:pt x="530" y="1128"/>
                    </a:cubicBezTo>
                    <a:cubicBezTo>
                      <a:pt x="668" y="2096"/>
                      <a:pt x="580" y="2059"/>
                      <a:pt x="580" y="2059"/>
                    </a:cubicBezTo>
                    <a:lnTo>
                      <a:pt x="555" y="2280"/>
                    </a:lnTo>
                    <a:lnTo>
                      <a:pt x="202" y="2316"/>
                    </a:lnTo>
                    <a:lnTo>
                      <a:pt x="0" y="1484"/>
                    </a:lnTo>
                    <a:lnTo>
                      <a:pt x="151"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6" name="Freeform 9">
                <a:extLst>
                  <a:ext uri="{FF2B5EF4-FFF2-40B4-BE49-F238E27FC236}">
                    <a16:creationId xmlns:a16="http://schemas.microsoft.com/office/drawing/2014/main" id="{672D6CE2-E71E-4008-8679-1B19E626073F}"/>
                  </a:ext>
                </a:extLst>
              </p:cNvPr>
              <p:cNvSpPr>
                <a:spLocks/>
              </p:cNvSpPr>
              <p:nvPr/>
            </p:nvSpPr>
            <p:spPr bwMode="auto">
              <a:xfrm>
                <a:off x="607" y="3777"/>
                <a:ext cx="120" cy="169"/>
              </a:xfrm>
              <a:custGeom>
                <a:avLst/>
                <a:gdLst>
                  <a:gd name="T0" fmla="*/ 1784 w 1784"/>
                  <a:gd name="T1" fmla="*/ 254 h 2492"/>
                  <a:gd name="T2" fmla="*/ 1223 w 1784"/>
                  <a:gd name="T3" fmla="*/ 0 h 2492"/>
                  <a:gd name="T4" fmla="*/ 933 w 1784"/>
                  <a:gd name="T5" fmla="*/ 87 h 2492"/>
                  <a:gd name="T6" fmla="*/ 574 w 1784"/>
                  <a:gd name="T7" fmla="*/ 46 h 2492"/>
                  <a:gd name="T8" fmla="*/ 179 w 1784"/>
                  <a:gd name="T9" fmla="*/ 217 h 2492"/>
                  <a:gd name="T10" fmla="*/ 166 w 1784"/>
                  <a:gd name="T11" fmla="*/ 940 h 2492"/>
                  <a:gd name="T12" fmla="*/ 307 w 1784"/>
                  <a:gd name="T13" fmla="*/ 2401 h 2492"/>
                  <a:gd name="T14" fmla="*/ 1741 w 1784"/>
                  <a:gd name="T15" fmla="*/ 2492 h 2492"/>
                  <a:gd name="T16" fmla="*/ 1784 w 1784"/>
                  <a:gd name="T17" fmla="*/ 254 h 2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4" h="2492">
                    <a:moveTo>
                      <a:pt x="1784" y="254"/>
                    </a:moveTo>
                    <a:lnTo>
                      <a:pt x="1223" y="0"/>
                    </a:lnTo>
                    <a:lnTo>
                      <a:pt x="933" y="87"/>
                    </a:lnTo>
                    <a:lnTo>
                      <a:pt x="574" y="46"/>
                    </a:lnTo>
                    <a:lnTo>
                      <a:pt x="179" y="217"/>
                    </a:lnTo>
                    <a:cubicBezTo>
                      <a:pt x="179" y="217"/>
                      <a:pt x="0" y="388"/>
                      <a:pt x="166" y="940"/>
                    </a:cubicBezTo>
                    <a:cubicBezTo>
                      <a:pt x="332" y="1491"/>
                      <a:pt x="307" y="2401"/>
                      <a:pt x="307" y="2401"/>
                    </a:cubicBezTo>
                    <a:lnTo>
                      <a:pt x="1741" y="2492"/>
                    </a:lnTo>
                    <a:cubicBezTo>
                      <a:pt x="1741" y="2492"/>
                      <a:pt x="1644" y="560"/>
                      <a:pt x="1784" y="25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7" name="Freeform 10">
                <a:extLst>
                  <a:ext uri="{FF2B5EF4-FFF2-40B4-BE49-F238E27FC236}">
                    <a16:creationId xmlns:a16="http://schemas.microsoft.com/office/drawing/2014/main" id="{C3B6D1D6-6F32-418F-9BFE-284A974E7602}"/>
                  </a:ext>
                </a:extLst>
              </p:cNvPr>
              <p:cNvSpPr>
                <a:spLocks/>
              </p:cNvSpPr>
              <p:nvPr/>
            </p:nvSpPr>
            <p:spPr bwMode="auto">
              <a:xfrm>
                <a:off x="561" y="3785"/>
                <a:ext cx="75" cy="139"/>
              </a:xfrm>
              <a:custGeom>
                <a:avLst/>
                <a:gdLst>
                  <a:gd name="T0" fmla="*/ 1108 w 1108"/>
                  <a:gd name="T1" fmla="*/ 123 h 2052"/>
                  <a:gd name="T2" fmla="*/ 675 w 1108"/>
                  <a:gd name="T3" fmla="*/ 271 h 2052"/>
                  <a:gd name="T4" fmla="*/ 89 w 1108"/>
                  <a:gd name="T5" fmla="*/ 1414 h 2052"/>
                  <a:gd name="T6" fmla="*/ 153 w 1108"/>
                  <a:gd name="T7" fmla="*/ 1954 h 2052"/>
                  <a:gd name="T8" fmla="*/ 306 w 1108"/>
                  <a:gd name="T9" fmla="*/ 2052 h 2052"/>
                  <a:gd name="T10" fmla="*/ 624 w 1108"/>
                  <a:gd name="T11" fmla="*/ 1856 h 2052"/>
                  <a:gd name="T12" fmla="*/ 573 w 1108"/>
                  <a:gd name="T13" fmla="*/ 1758 h 2052"/>
                  <a:gd name="T14" fmla="*/ 548 w 1108"/>
                  <a:gd name="T15" fmla="*/ 1696 h 2052"/>
                  <a:gd name="T16" fmla="*/ 918 w 1108"/>
                  <a:gd name="T17" fmla="*/ 946 h 2052"/>
                  <a:gd name="T18" fmla="*/ 1108 w 1108"/>
                  <a:gd name="T19" fmla="*/ 12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8" h="2052">
                    <a:moveTo>
                      <a:pt x="1108" y="123"/>
                    </a:moveTo>
                    <a:cubicBezTo>
                      <a:pt x="1108" y="123"/>
                      <a:pt x="891" y="0"/>
                      <a:pt x="675" y="271"/>
                    </a:cubicBezTo>
                    <a:cubicBezTo>
                      <a:pt x="306" y="732"/>
                      <a:pt x="127" y="1303"/>
                      <a:pt x="89" y="1414"/>
                    </a:cubicBezTo>
                    <a:cubicBezTo>
                      <a:pt x="51" y="1524"/>
                      <a:pt x="0" y="1856"/>
                      <a:pt x="153" y="1954"/>
                    </a:cubicBezTo>
                    <a:lnTo>
                      <a:pt x="306" y="2052"/>
                    </a:lnTo>
                    <a:lnTo>
                      <a:pt x="624" y="1856"/>
                    </a:lnTo>
                    <a:lnTo>
                      <a:pt x="573" y="1758"/>
                    </a:lnTo>
                    <a:lnTo>
                      <a:pt x="548" y="1696"/>
                    </a:lnTo>
                    <a:cubicBezTo>
                      <a:pt x="548" y="1696"/>
                      <a:pt x="726" y="1303"/>
                      <a:pt x="918" y="946"/>
                    </a:cubicBezTo>
                    <a:cubicBezTo>
                      <a:pt x="1108" y="590"/>
                      <a:pt x="1108" y="123"/>
                      <a:pt x="1108" y="12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8" name="Freeform 11">
                <a:extLst>
                  <a:ext uri="{FF2B5EF4-FFF2-40B4-BE49-F238E27FC236}">
                    <a16:creationId xmlns:a16="http://schemas.microsoft.com/office/drawing/2014/main" id="{47DCF51C-ADDA-4D0C-BC56-074F5EF2FDC8}"/>
                  </a:ext>
                </a:extLst>
              </p:cNvPr>
              <p:cNvSpPr>
                <a:spLocks/>
              </p:cNvSpPr>
              <p:nvPr/>
            </p:nvSpPr>
            <p:spPr bwMode="auto">
              <a:xfrm>
                <a:off x="646" y="3770"/>
                <a:ext cx="19" cy="23"/>
              </a:xfrm>
              <a:custGeom>
                <a:avLst/>
                <a:gdLst>
                  <a:gd name="T0" fmla="*/ 19 w 19"/>
                  <a:gd name="T1" fmla="*/ 12 h 23"/>
                  <a:gd name="T2" fmla="*/ 9 w 19"/>
                  <a:gd name="T3" fmla="*/ 23 h 23"/>
                  <a:gd name="T4" fmla="*/ 0 w 19"/>
                  <a:gd name="T5" fmla="*/ 9 h 23"/>
                  <a:gd name="T6" fmla="*/ 6 w 19"/>
                  <a:gd name="T7" fmla="*/ 0 h 23"/>
                  <a:gd name="T8" fmla="*/ 19 w 19"/>
                  <a:gd name="T9" fmla="*/ 12 h 23"/>
                </a:gdLst>
                <a:ahLst/>
                <a:cxnLst>
                  <a:cxn ang="0">
                    <a:pos x="T0" y="T1"/>
                  </a:cxn>
                  <a:cxn ang="0">
                    <a:pos x="T2" y="T3"/>
                  </a:cxn>
                  <a:cxn ang="0">
                    <a:pos x="T4" y="T5"/>
                  </a:cxn>
                  <a:cxn ang="0">
                    <a:pos x="T6" y="T7"/>
                  </a:cxn>
                  <a:cxn ang="0">
                    <a:pos x="T8" y="T9"/>
                  </a:cxn>
                </a:cxnLst>
                <a:rect l="0" t="0" r="r" b="b"/>
                <a:pathLst>
                  <a:path w="19" h="23">
                    <a:moveTo>
                      <a:pt x="19" y="12"/>
                    </a:moveTo>
                    <a:lnTo>
                      <a:pt x="9" y="23"/>
                    </a:lnTo>
                    <a:lnTo>
                      <a:pt x="0" y="9"/>
                    </a:lnTo>
                    <a:lnTo>
                      <a:pt x="6" y="0"/>
                    </a:lnTo>
                    <a:lnTo>
                      <a:pt x="19"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9" name="Freeform 12">
                <a:extLst>
                  <a:ext uri="{FF2B5EF4-FFF2-40B4-BE49-F238E27FC236}">
                    <a16:creationId xmlns:a16="http://schemas.microsoft.com/office/drawing/2014/main" id="{EB83C859-421C-4BBE-9343-4F5C8B8E07E5}"/>
                  </a:ext>
                </a:extLst>
              </p:cNvPr>
              <p:cNvSpPr>
                <a:spLocks/>
              </p:cNvSpPr>
              <p:nvPr/>
            </p:nvSpPr>
            <p:spPr bwMode="auto">
              <a:xfrm>
                <a:off x="667" y="3771"/>
                <a:ext cx="23" cy="23"/>
              </a:xfrm>
              <a:custGeom>
                <a:avLst/>
                <a:gdLst>
                  <a:gd name="T0" fmla="*/ 19 w 23"/>
                  <a:gd name="T1" fmla="*/ 0 h 23"/>
                  <a:gd name="T2" fmla="*/ 0 w 23"/>
                  <a:gd name="T3" fmla="*/ 12 h 23"/>
                  <a:gd name="T4" fmla="*/ 9 w 23"/>
                  <a:gd name="T5" fmla="*/ 23 h 23"/>
                  <a:gd name="T6" fmla="*/ 23 w 23"/>
                  <a:gd name="T7" fmla="*/ 6 h 23"/>
                  <a:gd name="T8" fmla="*/ 19 w 23"/>
                  <a:gd name="T9" fmla="*/ 0 h 23"/>
                </a:gdLst>
                <a:ahLst/>
                <a:cxnLst>
                  <a:cxn ang="0">
                    <a:pos x="T0" y="T1"/>
                  </a:cxn>
                  <a:cxn ang="0">
                    <a:pos x="T2" y="T3"/>
                  </a:cxn>
                  <a:cxn ang="0">
                    <a:pos x="T4" y="T5"/>
                  </a:cxn>
                  <a:cxn ang="0">
                    <a:pos x="T6" y="T7"/>
                  </a:cxn>
                  <a:cxn ang="0">
                    <a:pos x="T8" y="T9"/>
                  </a:cxn>
                </a:cxnLst>
                <a:rect l="0" t="0" r="r" b="b"/>
                <a:pathLst>
                  <a:path w="23" h="23">
                    <a:moveTo>
                      <a:pt x="19" y="0"/>
                    </a:moveTo>
                    <a:lnTo>
                      <a:pt x="0" y="12"/>
                    </a:lnTo>
                    <a:lnTo>
                      <a:pt x="9" y="23"/>
                    </a:lnTo>
                    <a:lnTo>
                      <a:pt x="23" y="6"/>
                    </a:lnTo>
                    <a:lnTo>
                      <a:pt x="19"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0" name="Freeform 13">
                <a:extLst>
                  <a:ext uri="{FF2B5EF4-FFF2-40B4-BE49-F238E27FC236}">
                    <a16:creationId xmlns:a16="http://schemas.microsoft.com/office/drawing/2014/main" id="{3A175981-AB54-45F2-953C-A1654CA7C1A2}"/>
                  </a:ext>
                </a:extLst>
              </p:cNvPr>
              <p:cNvSpPr>
                <a:spLocks/>
              </p:cNvSpPr>
              <p:nvPr/>
            </p:nvSpPr>
            <p:spPr bwMode="auto">
              <a:xfrm>
                <a:off x="671" y="3688"/>
                <a:ext cx="31" cy="21"/>
              </a:xfrm>
              <a:custGeom>
                <a:avLst/>
                <a:gdLst>
                  <a:gd name="T0" fmla="*/ 0 w 460"/>
                  <a:gd name="T1" fmla="*/ 134 h 308"/>
                  <a:gd name="T2" fmla="*/ 0 w 460"/>
                  <a:gd name="T3" fmla="*/ 0 h 308"/>
                  <a:gd name="T4" fmla="*/ 55 w 460"/>
                  <a:gd name="T5" fmla="*/ 0 h 308"/>
                  <a:gd name="T6" fmla="*/ 199 w 460"/>
                  <a:gd name="T7" fmla="*/ 0 h 308"/>
                  <a:gd name="T8" fmla="*/ 286 w 460"/>
                  <a:gd name="T9" fmla="*/ 0 h 308"/>
                  <a:gd name="T10" fmla="*/ 460 w 460"/>
                  <a:gd name="T11" fmla="*/ 176 h 308"/>
                  <a:gd name="T12" fmla="*/ 460 w 460"/>
                  <a:gd name="T13" fmla="*/ 308 h 308"/>
                  <a:gd name="T14" fmla="*/ 406 w 460"/>
                  <a:gd name="T15" fmla="*/ 308 h 308"/>
                  <a:gd name="T16" fmla="*/ 262 w 460"/>
                  <a:gd name="T17" fmla="*/ 308 h 308"/>
                  <a:gd name="T18" fmla="*/ 175 w 460"/>
                  <a:gd name="T19" fmla="*/ 308 h 308"/>
                  <a:gd name="T20" fmla="*/ 0 w 460"/>
                  <a:gd name="T21" fmla="*/ 13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308">
                    <a:moveTo>
                      <a:pt x="0" y="134"/>
                    </a:moveTo>
                    <a:lnTo>
                      <a:pt x="0" y="0"/>
                    </a:lnTo>
                    <a:lnTo>
                      <a:pt x="55" y="0"/>
                    </a:lnTo>
                    <a:lnTo>
                      <a:pt x="199" y="0"/>
                    </a:lnTo>
                    <a:lnTo>
                      <a:pt x="286" y="0"/>
                    </a:lnTo>
                    <a:cubicBezTo>
                      <a:pt x="382" y="0"/>
                      <a:pt x="460" y="79"/>
                      <a:pt x="460" y="176"/>
                    </a:cubicBezTo>
                    <a:lnTo>
                      <a:pt x="460" y="308"/>
                    </a:lnTo>
                    <a:lnTo>
                      <a:pt x="406" y="308"/>
                    </a:lnTo>
                    <a:lnTo>
                      <a:pt x="262" y="308"/>
                    </a:lnTo>
                    <a:lnTo>
                      <a:pt x="175" y="308"/>
                    </a:lnTo>
                    <a:cubicBezTo>
                      <a:pt x="79" y="308"/>
                      <a:pt x="0" y="231"/>
                      <a:pt x="0" y="13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1" name="Freeform 14">
                <a:extLst>
                  <a:ext uri="{FF2B5EF4-FFF2-40B4-BE49-F238E27FC236}">
                    <a16:creationId xmlns:a16="http://schemas.microsoft.com/office/drawing/2014/main" id="{025B3770-7B0D-443C-8733-035814940FE5}"/>
                  </a:ext>
                </a:extLst>
              </p:cNvPr>
              <p:cNvSpPr>
                <a:spLocks/>
              </p:cNvSpPr>
              <p:nvPr/>
            </p:nvSpPr>
            <p:spPr bwMode="auto">
              <a:xfrm>
                <a:off x="653" y="3694"/>
                <a:ext cx="44" cy="68"/>
              </a:xfrm>
              <a:custGeom>
                <a:avLst/>
                <a:gdLst>
                  <a:gd name="T0" fmla="*/ 0 w 660"/>
                  <a:gd name="T1" fmla="*/ 855 h 1008"/>
                  <a:gd name="T2" fmla="*/ 155 w 660"/>
                  <a:gd name="T3" fmla="*/ 1008 h 1008"/>
                  <a:gd name="T4" fmla="*/ 505 w 660"/>
                  <a:gd name="T5" fmla="*/ 1008 h 1008"/>
                  <a:gd name="T6" fmla="*/ 660 w 660"/>
                  <a:gd name="T7" fmla="*/ 855 h 1008"/>
                  <a:gd name="T8" fmla="*/ 660 w 660"/>
                  <a:gd name="T9" fmla="*/ 155 h 1008"/>
                  <a:gd name="T10" fmla="*/ 505 w 660"/>
                  <a:gd name="T11" fmla="*/ 0 h 1008"/>
                  <a:gd name="T12" fmla="*/ 155 w 660"/>
                  <a:gd name="T13" fmla="*/ 0 h 1008"/>
                  <a:gd name="T14" fmla="*/ 0 w 660"/>
                  <a:gd name="T15" fmla="*/ 155 h 1008"/>
                  <a:gd name="T16" fmla="*/ 0 w 660"/>
                  <a:gd name="T17" fmla="*/ 855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0" h="1008">
                    <a:moveTo>
                      <a:pt x="0" y="855"/>
                    </a:moveTo>
                    <a:cubicBezTo>
                      <a:pt x="0" y="939"/>
                      <a:pt x="69" y="1008"/>
                      <a:pt x="155" y="1008"/>
                    </a:cubicBezTo>
                    <a:lnTo>
                      <a:pt x="505" y="1008"/>
                    </a:lnTo>
                    <a:cubicBezTo>
                      <a:pt x="591" y="1008"/>
                      <a:pt x="660" y="939"/>
                      <a:pt x="660" y="855"/>
                    </a:cubicBezTo>
                    <a:lnTo>
                      <a:pt x="660" y="155"/>
                    </a:lnTo>
                    <a:cubicBezTo>
                      <a:pt x="660" y="70"/>
                      <a:pt x="591" y="0"/>
                      <a:pt x="505" y="0"/>
                    </a:cubicBezTo>
                    <a:lnTo>
                      <a:pt x="155" y="0"/>
                    </a:lnTo>
                    <a:cubicBezTo>
                      <a:pt x="69" y="0"/>
                      <a:pt x="0" y="70"/>
                      <a:pt x="0" y="155"/>
                    </a:cubicBezTo>
                    <a:lnTo>
                      <a:pt x="0" y="85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2" name="Freeform 15">
                <a:extLst>
                  <a:ext uri="{FF2B5EF4-FFF2-40B4-BE49-F238E27FC236}">
                    <a16:creationId xmlns:a16="http://schemas.microsoft.com/office/drawing/2014/main" id="{85E58718-0C63-4921-8BC8-88171244F0BC}"/>
                  </a:ext>
                </a:extLst>
              </p:cNvPr>
              <p:cNvSpPr>
                <a:spLocks/>
              </p:cNvSpPr>
              <p:nvPr/>
            </p:nvSpPr>
            <p:spPr bwMode="auto">
              <a:xfrm>
                <a:off x="647" y="3688"/>
                <a:ext cx="44" cy="38"/>
              </a:xfrm>
              <a:custGeom>
                <a:avLst/>
                <a:gdLst>
                  <a:gd name="T0" fmla="*/ 341 w 652"/>
                  <a:gd name="T1" fmla="*/ 0 h 552"/>
                  <a:gd name="T2" fmla="*/ 195 w 652"/>
                  <a:gd name="T3" fmla="*/ 80 h 552"/>
                  <a:gd name="T4" fmla="*/ 136 w 652"/>
                  <a:gd name="T5" fmla="*/ 80 h 552"/>
                  <a:gd name="T6" fmla="*/ 0 w 652"/>
                  <a:gd name="T7" fmla="*/ 217 h 552"/>
                  <a:gd name="T8" fmla="*/ 0 w 652"/>
                  <a:gd name="T9" fmla="*/ 552 h 552"/>
                  <a:gd name="T10" fmla="*/ 95 w 652"/>
                  <a:gd name="T11" fmla="*/ 552 h 552"/>
                  <a:gd name="T12" fmla="*/ 95 w 652"/>
                  <a:gd name="T13" fmla="*/ 416 h 552"/>
                  <a:gd name="T14" fmla="*/ 190 w 652"/>
                  <a:gd name="T15" fmla="*/ 320 h 552"/>
                  <a:gd name="T16" fmla="*/ 246 w 652"/>
                  <a:gd name="T17" fmla="*/ 320 h 552"/>
                  <a:gd name="T18" fmla="*/ 391 w 652"/>
                  <a:gd name="T19" fmla="*/ 320 h 552"/>
                  <a:gd name="T20" fmla="*/ 478 w 652"/>
                  <a:gd name="T21" fmla="*/ 320 h 552"/>
                  <a:gd name="T22" fmla="*/ 652 w 652"/>
                  <a:gd name="T23" fmla="*/ 144 h 552"/>
                  <a:gd name="T24" fmla="*/ 652 w 652"/>
                  <a:gd name="T25" fmla="*/ 0 h 552"/>
                  <a:gd name="T26" fmla="*/ 341 w 652"/>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552">
                    <a:moveTo>
                      <a:pt x="341" y="0"/>
                    </a:moveTo>
                    <a:cubicBezTo>
                      <a:pt x="280" y="0"/>
                      <a:pt x="226" y="33"/>
                      <a:pt x="195" y="80"/>
                    </a:cubicBezTo>
                    <a:lnTo>
                      <a:pt x="136" y="80"/>
                    </a:lnTo>
                    <a:cubicBezTo>
                      <a:pt x="61" y="80"/>
                      <a:pt x="0" y="141"/>
                      <a:pt x="0" y="217"/>
                    </a:cubicBezTo>
                    <a:lnTo>
                      <a:pt x="0" y="552"/>
                    </a:lnTo>
                    <a:lnTo>
                      <a:pt x="95" y="552"/>
                    </a:lnTo>
                    <a:lnTo>
                      <a:pt x="95" y="416"/>
                    </a:lnTo>
                    <a:cubicBezTo>
                      <a:pt x="95" y="363"/>
                      <a:pt x="138" y="320"/>
                      <a:pt x="190" y="320"/>
                    </a:cubicBezTo>
                    <a:lnTo>
                      <a:pt x="246" y="320"/>
                    </a:lnTo>
                    <a:lnTo>
                      <a:pt x="391" y="320"/>
                    </a:lnTo>
                    <a:lnTo>
                      <a:pt x="478" y="320"/>
                    </a:lnTo>
                    <a:cubicBezTo>
                      <a:pt x="574" y="320"/>
                      <a:pt x="652" y="241"/>
                      <a:pt x="652" y="144"/>
                    </a:cubicBezTo>
                    <a:lnTo>
                      <a:pt x="652" y="0"/>
                    </a:lnTo>
                    <a:lnTo>
                      <a:pt x="341"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3" name="Freeform 16">
                <a:extLst>
                  <a:ext uri="{FF2B5EF4-FFF2-40B4-BE49-F238E27FC236}">
                    <a16:creationId xmlns:a16="http://schemas.microsoft.com/office/drawing/2014/main" id="{D1C306FF-165C-473A-8A93-8EDFE227EFF6}"/>
                  </a:ext>
                </a:extLst>
              </p:cNvPr>
              <p:cNvSpPr>
                <a:spLocks/>
              </p:cNvSpPr>
              <p:nvPr/>
            </p:nvSpPr>
            <p:spPr bwMode="auto">
              <a:xfrm>
                <a:off x="644" y="3726"/>
                <a:ext cx="12" cy="18"/>
              </a:xfrm>
              <a:custGeom>
                <a:avLst/>
                <a:gdLst>
                  <a:gd name="T0" fmla="*/ 176 w 176"/>
                  <a:gd name="T1" fmla="*/ 80 h 256"/>
                  <a:gd name="T2" fmla="*/ 91 w 176"/>
                  <a:gd name="T3" fmla="*/ 0 h 256"/>
                  <a:gd name="T4" fmla="*/ 85 w 176"/>
                  <a:gd name="T5" fmla="*/ 0 h 256"/>
                  <a:gd name="T6" fmla="*/ 0 w 176"/>
                  <a:gd name="T7" fmla="*/ 80 h 256"/>
                  <a:gd name="T8" fmla="*/ 0 w 176"/>
                  <a:gd name="T9" fmla="*/ 176 h 256"/>
                  <a:gd name="T10" fmla="*/ 85 w 176"/>
                  <a:gd name="T11" fmla="*/ 256 h 256"/>
                  <a:gd name="T12" fmla="*/ 91 w 176"/>
                  <a:gd name="T13" fmla="*/ 256 h 256"/>
                  <a:gd name="T14" fmla="*/ 170 w 176"/>
                  <a:gd name="T15" fmla="*/ 209 h 2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256">
                    <a:moveTo>
                      <a:pt x="176" y="80"/>
                    </a:moveTo>
                    <a:cubicBezTo>
                      <a:pt x="176" y="36"/>
                      <a:pt x="139" y="0"/>
                      <a:pt x="91" y="0"/>
                    </a:cubicBezTo>
                    <a:lnTo>
                      <a:pt x="85" y="0"/>
                    </a:lnTo>
                    <a:cubicBezTo>
                      <a:pt x="38" y="0"/>
                      <a:pt x="0" y="36"/>
                      <a:pt x="0" y="80"/>
                    </a:cubicBezTo>
                    <a:lnTo>
                      <a:pt x="0" y="176"/>
                    </a:lnTo>
                    <a:cubicBezTo>
                      <a:pt x="0" y="221"/>
                      <a:pt x="38" y="256"/>
                      <a:pt x="85" y="256"/>
                    </a:cubicBezTo>
                    <a:lnTo>
                      <a:pt x="91" y="256"/>
                    </a:lnTo>
                    <a:cubicBezTo>
                      <a:pt x="126" y="256"/>
                      <a:pt x="156" y="237"/>
                      <a:pt x="170" y="20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4" name="Freeform 17">
                <a:extLst>
                  <a:ext uri="{FF2B5EF4-FFF2-40B4-BE49-F238E27FC236}">
                    <a16:creationId xmlns:a16="http://schemas.microsoft.com/office/drawing/2014/main" id="{BBD2AE2E-B9D0-4B12-B616-00146F9236BC}"/>
                  </a:ext>
                </a:extLst>
              </p:cNvPr>
              <p:cNvSpPr>
                <a:spLocks/>
              </p:cNvSpPr>
              <p:nvPr/>
            </p:nvSpPr>
            <p:spPr bwMode="auto">
              <a:xfrm>
                <a:off x="649" y="3938"/>
                <a:ext cx="97" cy="222"/>
              </a:xfrm>
              <a:custGeom>
                <a:avLst/>
                <a:gdLst>
                  <a:gd name="T0" fmla="*/ 190 w 1432"/>
                  <a:gd name="T1" fmla="*/ 641 h 3276"/>
                  <a:gd name="T2" fmla="*/ 967 w 1432"/>
                  <a:gd name="T3" fmla="*/ 2727 h 3276"/>
                  <a:gd name="T4" fmla="*/ 1432 w 1432"/>
                  <a:gd name="T5" fmla="*/ 2562 h 3276"/>
                  <a:gd name="T6" fmla="*/ 1004 w 1432"/>
                  <a:gd name="T7" fmla="*/ 7 h 3276"/>
                  <a:gd name="T8" fmla="*/ 0 w 1432"/>
                  <a:gd name="T9" fmla="*/ 0 h 3276"/>
                  <a:gd name="T10" fmla="*/ 190 w 1432"/>
                  <a:gd name="T11" fmla="*/ 641 h 3276"/>
                </a:gdLst>
                <a:ahLst/>
                <a:cxnLst>
                  <a:cxn ang="0">
                    <a:pos x="T0" y="T1"/>
                  </a:cxn>
                  <a:cxn ang="0">
                    <a:pos x="T2" y="T3"/>
                  </a:cxn>
                  <a:cxn ang="0">
                    <a:pos x="T4" y="T5"/>
                  </a:cxn>
                  <a:cxn ang="0">
                    <a:pos x="T6" y="T7"/>
                  </a:cxn>
                  <a:cxn ang="0">
                    <a:pos x="T8" y="T9"/>
                  </a:cxn>
                  <a:cxn ang="0">
                    <a:pos x="T10" y="T11"/>
                  </a:cxn>
                </a:cxnLst>
                <a:rect l="0" t="0" r="r" b="b"/>
                <a:pathLst>
                  <a:path w="1432" h="3276">
                    <a:moveTo>
                      <a:pt x="190" y="641"/>
                    </a:moveTo>
                    <a:cubicBezTo>
                      <a:pt x="190" y="641"/>
                      <a:pt x="621" y="2177"/>
                      <a:pt x="967" y="2727"/>
                    </a:cubicBezTo>
                    <a:cubicBezTo>
                      <a:pt x="1312" y="3276"/>
                      <a:pt x="1432" y="2562"/>
                      <a:pt x="1432" y="2562"/>
                    </a:cubicBezTo>
                    <a:lnTo>
                      <a:pt x="1004" y="7"/>
                    </a:lnTo>
                    <a:lnTo>
                      <a:pt x="0" y="0"/>
                    </a:lnTo>
                    <a:cubicBezTo>
                      <a:pt x="0" y="0"/>
                      <a:pt x="26" y="53"/>
                      <a:pt x="190" y="64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5" name="Freeform 18">
                <a:extLst>
                  <a:ext uri="{FF2B5EF4-FFF2-40B4-BE49-F238E27FC236}">
                    <a16:creationId xmlns:a16="http://schemas.microsoft.com/office/drawing/2014/main" id="{41066344-A1A6-4014-A808-AF95933D28C8}"/>
                  </a:ext>
                </a:extLst>
              </p:cNvPr>
              <p:cNvSpPr>
                <a:spLocks/>
              </p:cNvSpPr>
              <p:nvPr/>
            </p:nvSpPr>
            <p:spPr bwMode="auto">
              <a:xfrm>
                <a:off x="629" y="3932"/>
                <a:ext cx="65" cy="215"/>
              </a:xfrm>
              <a:custGeom>
                <a:avLst/>
                <a:gdLst>
                  <a:gd name="T0" fmla="*/ 964 w 964"/>
                  <a:gd name="T1" fmla="*/ 86 h 3160"/>
                  <a:gd name="T2" fmla="*/ 636 w 964"/>
                  <a:gd name="T3" fmla="*/ 2733 h 3160"/>
                  <a:gd name="T4" fmla="*/ 131 w 964"/>
                  <a:gd name="T5" fmla="*/ 2742 h 3160"/>
                  <a:gd name="T6" fmla="*/ 16 w 964"/>
                  <a:gd name="T7" fmla="*/ 772 h 3160"/>
                  <a:gd name="T8" fmla="*/ 33 w 964"/>
                  <a:gd name="T9" fmla="*/ 51 h 3160"/>
                  <a:gd name="T10" fmla="*/ 964 w 964"/>
                  <a:gd name="T11" fmla="*/ 86 h 3160"/>
                </a:gdLst>
                <a:ahLst/>
                <a:cxnLst>
                  <a:cxn ang="0">
                    <a:pos x="T0" y="T1"/>
                  </a:cxn>
                  <a:cxn ang="0">
                    <a:pos x="T2" y="T3"/>
                  </a:cxn>
                  <a:cxn ang="0">
                    <a:pos x="T4" y="T5"/>
                  </a:cxn>
                  <a:cxn ang="0">
                    <a:pos x="T6" y="T7"/>
                  </a:cxn>
                  <a:cxn ang="0">
                    <a:pos x="T8" y="T9"/>
                  </a:cxn>
                  <a:cxn ang="0">
                    <a:pos x="T10" y="T11"/>
                  </a:cxn>
                </a:cxnLst>
                <a:rect l="0" t="0" r="r" b="b"/>
                <a:pathLst>
                  <a:path w="964" h="3160">
                    <a:moveTo>
                      <a:pt x="964" y="86"/>
                    </a:moveTo>
                    <a:cubicBezTo>
                      <a:pt x="964" y="86"/>
                      <a:pt x="677" y="2606"/>
                      <a:pt x="636" y="2733"/>
                    </a:cubicBezTo>
                    <a:cubicBezTo>
                      <a:pt x="497" y="3160"/>
                      <a:pt x="180" y="2885"/>
                      <a:pt x="131" y="2742"/>
                    </a:cubicBezTo>
                    <a:cubicBezTo>
                      <a:pt x="82" y="2599"/>
                      <a:pt x="0" y="1543"/>
                      <a:pt x="16" y="772"/>
                    </a:cubicBezTo>
                    <a:cubicBezTo>
                      <a:pt x="33" y="0"/>
                      <a:pt x="33" y="51"/>
                      <a:pt x="33" y="51"/>
                    </a:cubicBezTo>
                    <a:lnTo>
                      <a:pt x="964" y="8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6" name="Freeform 19">
                <a:extLst>
                  <a:ext uri="{FF2B5EF4-FFF2-40B4-BE49-F238E27FC236}">
                    <a16:creationId xmlns:a16="http://schemas.microsoft.com/office/drawing/2014/main" id="{F79FCD3E-BE74-41EB-BFC3-A0E4BD39121E}"/>
                  </a:ext>
                </a:extLst>
              </p:cNvPr>
              <p:cNvSpPr>
                <a:spLocks/>
              </p:cNvSpPr>
              <p:nvPr/>
            </p:nvSpPr>
            <p:spPr bwMode="auto">
              <a:xfrm>
                <a:off x="631" y="4026"/>
                <a:ext cx="46" cy="238"/>
              </a:xfrm>
              <a:custGeom>
                <a:avLst/>
                <a:gdLst>
                  <a:gd name="T0" fmla="*/ 692 w 692"/>
                  <a:gd name="T1" fmla="*/ 280 h 3508"/>
                  <a:gd name="T2" fmla="*/ 637 w 692"/>
                  <a:gd name="T3" fmla="*/ 1739 h 3508"/>
                  <a:gd name="T4" fmla="*/ 587 w 692"/>
                  <a:gd name="T5" fmla="*/ 3471 h 3508"/>
                  <a:gd name="T6" fmla="*/ 274 w 692"/>
                  <a:gd name="T7" fmla="*/ 3480 h 3508"/>
                  <a:gd name="T8" fmla="*/ 33 w 692"/>
                  <a:gd name="T9" fmla="*/ 711 h 3508"/>
                  <a:gd name="T10" fmla="*/ 692 w 692"/>
                  <a:gd name="T11" fmla="*/ 280 h 3508"/>
                </a:gdLst>
                <a:ahLst/>
                <a:cxnLst>
                  <a:cxn ang="0">
                    <a:pos x="T0" y="T1"/>
                  </a:cxn>
                  <a:cxn ang="0">
                    <a:pos x="T2" y="T3"/>
                  </a:cxn>
                  <a:cxn ang="0">
                    <a:pos x="T4" y="T5"/>
                  </a:cxn>
                  <a:cxn ang="0">
                    <a:pos x="T6" y="T7"/>
                  </a:cxn>
                  <a:cxn ang="0">
                    <a:pos x="T8" y="T9"/>
                  </a:cxn>
                  <a:cxn ang="0">
                    <a:pos x="T10" y="T11"/>
                  </a:cxn>
                </a:cxnLst>
                <a:rect l="0" t="0" r="r" b="b"/>
                <a:pathLst>
                  <a:path w="692" h="3508">
                    <a:moveTo>
                      <a:pt x="692" y="280"/>
                    </a:moveTo>
                    <a:cubicBezTo>
                      <a:pt x="692" y="280"/>
                      <a:pt x="629" y="1234"/>
                      <a:pt x="637" y="1739"/>
                    </a:cubicBezTo>
                    <a:cubicBezTo>
                      <a:pt x="645" y="2119"/>
                      <a:pt x="645" y="2849"/>
                      <a:pt x="587" y="3471"/>
                    </a:cubicBezTo>
                    <a:cubicBezTo>
                      <a:pt x="583" y="3508"/>
                      <a:pt x="274" y="3480"/>
                      <a:pt x="274" y="3480"/>
                    </a:cubicBezTo>
                    <a:cubicBezTo>
                      <a:pt x="274" y="3480"/>
                      <a:pt x="66" y="1100"/>
                      <a:pt x="33" y="711"/>
                    </a:cubicBezTo>
                    <a:cubicBezTo>
                      <a:pt x="0" y="321"/>
                      <a:pt x="445" y="0"/>
                      <a:pt x="692" y="28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7" name="Rectangle 20">
                <a:extLst>
                  <a:ext uri="{FF2B5EF4-FFF2-40B4-BE49-F238E27FC236}">
                    <a16:creationId xmlns:a16="http://schemas.microsoft.com/office/drawing/2014/main" id="{3B7C919D-D21A-4772-A32F-49436D37C7FF}"/>
                  </a:ext>
                </a:extLst>
              </p:cNvPr>
              <p:cNvSpPr>
                <a:spLocks noChangeArrowheads="1"/>
              </p:cNvSpPr>
              <p:nvPr/>
            </p:nvSpPr>
            <p:spPr bwMode="auto">
              <a:xfrm>
                <a:off x="3"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8" name="Rectangle 21">
                <a:extLst>
                  <a:ext uri="{FF2B5EF4-FFF2-40B4-BE49-F238E27FC236}">
                    <a16:creationId xmlns:a16="http://schemas.microsoft.com/office/drawing/2014/main" id="{8D95AF2C-0BA1-4580-ACF1-4F476DB2FFFB}"/>
                  </a:ext>
                </a:extLst>
              </p:cNvPr>
              <p:cNvSpPr>
                <a:spLocks noChangeArrowheads="1"/>
              </p:cNvSpPr>
              <p:nvPr/>
            </p:nvSpPr>
            <p:spPr bwMode="auto">
              <a:xfrm>
                <a:off x="29"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39" name="Rectangle 22">
                <a:extLst>
                  <a:ext uri="{FF2B5EF4-FFF2-40B4-BE49-F238E27FC236}">
                    <a16:creationId xmlns:a16="http://schemas.microsoft.com/office/drawing/2014/main" id="{2F24BA64-DC6E-47BC-AEDB-256A5B1AA8E0}"/>
                  </a:ext>
                </a:extLst>
              </p:cNvPr>
              <p:cNvSpPr>
                <a:spLocks noChangeArrowheads="1"/>
              </p:cNvSpPr>
              <p:nvPr/>
            </p:nvSpPr>
            <p:spPr bwMode="auto">
              <a:xfrm>
                <a:off x="29"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0" name="Rectangle 23">
                <a:extLst>
                  <a:ext uri="{FF2B5EF4-FFF2-40B4-BE49-F238E27FC236}">
                    <a16:creationId xmlns:a16="http://schemas.microsoft.com/office/drawing/2014/main" id="{4A2B06EA-10AC-4548-9B97-4C382E33619D}"/>
                  </a:ext>
                </a:extLst>
              </p:cNvPr>
              <p:cNvSpPr>
                <a:spLocks noChangeArrowheads="1"/>
              </p:cNvSpPr>
              <p:nvPr/>
            </p:nvSpPr>
            <p:spPr bwMode="auto">
              <a:xfrm>
                <a:off x="3"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1" name="Rectangle 24">
                <a:extLst>
                  <a:ext uri="{FF2B5EF4-FFF2-40B4-BE49-F238E27FC236}">
                    <a16:creationId xmlns:a16="http://schemas.microsoft.com/office/drawing/2014/main" id="{77C636BC-C3EF-4810-9ABC-011C592235D9}"/>
                  </a:ext>
                </a:extLst>
              </p:cNvPr>
              <p:cNvSpPr>
                <a:spLocks noChangeArrowheads="1"/>
              </p:cNvSpPr>
              <p:nvPr/>
            </p:nvSpPr>
            <p:spPr bwMode="auto">
              <a:xfrm>
                <a:off x="-7" y="3759"/>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2" name="Rectangle 25">
                <a:extLst>
                  <a:ext uri="{FF2B5EF4-FFF2-40B4-BE49-F238E27FC236}">
                    <a16:creationId xmlns:a16="http://schemas.microsoft.com/office/drawing/2014/main" id="{363D5938-BAA6-46CE-8B64-D7E90FC63508}"/>
                  </a:ext>
                </a:extLst>
              </p:cNvPr>
              <p:cNvSpPr>
                <a:spLocks noChangeArrowheads="1"/>
              </p:cNvSpPr>
              <p:nvPr/>
            </p:nvSpPr>
            <p:spPr bwMode="auto">
              <a:xfrm>
                <a:off x="167" y="3765"/>
                <a:ext cx="6"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3" name="Rectangle 26">
                <a:extLst>
                  <a:ext uri="{FF2B5EF4-FFF2-40B4-BE49-F238E27FC236}">
                    <a16:creationId xmlns:a16="http://schemas.microsoft.com/office/drawing/2014/main" id="{E5D0FDA8-61CE-4E70-A84D-3A6A4C3E986E}"/>
                  </a:ext>
                </a:extLst>
              </p:cNvPr>
              <p:cNvSpPr>
                <a:spLocks noChangeArrowheads="1"/>
              </p:cNvSpPr>
              <p:nvPr/>
            </p:nvSpPr>
            <p:spPr bwMode="auto">
              <a:xfrm>
                <a:off x="177" y="3765"/>
                <a:ext cx="7"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4" name="Rectangle 27">
                <a:extLst>
                  <a:ext uri="{FF2B5EF4-FFF2-40B4-BE49-F238E27FC236}">
                    <a16:creationId xmlns:a16="http://schemas.microsoft.com/office/drawing/2014/main" id="{2E89565E-812F-4BE6-884C-9CA948A51CA5}"/>
                  </a:ext>
                </a:extLst>
              </p:cNvPr>
              <p:cNvSpPr>
                <a:spLocks noChangeArrowheads="1"/>
              </p:cNvSpPr>
              <p:nvPr/>
            </p:nvSpPr>
            <p:spPr bwMode="auto">
              <a:xfrm>
                <a:off x="29" y="3784"/>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5" name="Rectangle 28">
                <a:extLst>
                  <a:ext uri="{FF2B5EF4-FFF2-40B4-BE49-F238E27FC236}">
                    <a16:creationId xmlns:a16="http://schemas.microsoft.com/office/drawing/2014/main" id="{7B8988C1-7B7C-4BC2-8BEA-96BC823BB3D1}"/>
                  </a:ext>
                </a:extLst>
              </p:cNvPr>
              <p:cNvSpPr>
                <a:spLocks noChangeArrowheads="1"/>
              </p:cNvSpPr>
              <p:nvPr/>
            </p:nvSpPr>
            <p:spPr bwMode="auto">
              <a:xfrm>
                <a:off x="3" y="3784"/>
                <a:ext cx="7"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6" name="Rectangle 29">
                <a:extLst>
                  <a:ext uri="{FF2B5EF4-FFF2-40B4-BE49-F238E27FC236}">
                    <a16:creationId xmlns:a16="http://schemas.microsoft.com/office/drawing/2014/main" id="{645F1665-B790-4539-84D9-FFFA4D4294A6}"/>
                  </a:ext>
                </a:extLst>
              </p:cNvPr>
              <p:cNvSpPr>
                <a:spLocks noChangeArrowheads="1"/>
              </p:cNvSpPr>
              <p:nvPr/>
            </p:nvSpPr>
            <p:spPr bwMode="auto">
              <a:xfrm>
                <a:off x="-7" y="3784"/>
                <a:ext cx="6"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7" name="Rectangle 30">
                <a:extLst>
                  <a:ext uri="{FF2B5EF4-FFF2-40B4-BE49-F238E27FC236}">
                    <a16:creationId xmlns:a16="http://schemas.microsoft.com/office/drawing/2014/main" id="{0D3435CF-52FE-48C4-ACB0-07720F5C9454}"/>
                  </a:ext>
                </a:extLst>
              </p:cNvPr>
              <p:cNvSpPr>
                <a:spLocks noChangeArrowheads="1"/>
              </p:cNvSpPr>
              <p:nvPr/>
            </p:nvSpPr>
            <p:spPr bwMode="auto">
              <a:xfrm>
                <a:off x="-7" y="3795"/>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8" name="Rectangle 31">
                <a:extLst>
                  <a:ext uri="{FF2B5EF4-FFF2-40B4-BE49-F238E27FC236}">
                    <a16:creationId xmlns:a16="http://schemas.microsoft.com/office/drawing/2014/main" id="{0CC8999E-4253-4683-A480-E1BDBD1C5510}"/>
                  </a:ext>
                </a:extLst>
              </p:cNvPr>
              <p:cNvSpPr>
                <a:spLocks noChangeArrowheads="1"/>
              </p:cNvSpPr>
              <p:nvPr/>
            </p:nvSpPr>
            <p:spPr bwMode="auto">
              <a:xfrm>
                <a:off x="24" y="3941"/>
                <a:ext cx="4" cy="17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49" name="Rectangle 32">
                <a:extLst>
                  <a:ext uri="{FF2B5EF4-FFF2-40B4-BE49-F238E27FC236}">
                    <a16:creationId xmlns:a16="http://schemas.microsoft.com/office/drawing/2014/main" id="{A2721190-F917-4F99-9E85-BD6FC27F69AB}"/>
                  </a:ext>
                </a:extLst>
              </p:cNvPr>
              <p:cNvSpPr>
                <a:spLocks noChangeArrowheads="1"/>
              </p:cNvSpPr>
              <p:nvPr/>
            </p:nvSpPr>
            <p:spPr bwMode="auto">
              <a:xfrm>
                <a:off x="-58" y="4027"/>
                <a:ext cx="168"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0" name="Freeform 33">
                <a:extLst>
                  <a:ext uri="{FF2B5EF4-FFF2-40B4-BE49-F238E27FC236}">
                    <a16:creationId xmlns:a16="http://schemas.microsoft.com/office/drawing/2014/main" id="{80BE1180-27FE-4A19-BA69-B47891A98D32}"/>
                  </a:ext>
                </a:extLst>
              </p:cNvPr>
              <p:cNvSpPr>
                <a:spLocks/>
              </p:cNvSpPr>
              <p:nvPr/>
            </p:nvSpPr>
            <p:spPr bwMode="auto">
              <a:xfrm>
                <a:off x="-38" y="3964"/>
                <a:ext cx="129" cy="129"/>
              </a:xfrm>
              <a:custGeom>
                <a:avLst/>
                <a:gdLst>
                  <a:gd name="T0" fmla="*/ 129 w 129"/>
                  <a:gd name="T1" fmla="*/ 126 h 129"/>
                  <a:gd name="T2" fmla="*/ 126 w 129"/>
                  <a:gd name="T3" fmla="*/ 129 h 129"/>
                  <a:gd name="T4" fmla="*/ 0 w 129"/>
                  <a:gd name="T5" fmla="*/ 2 h 129"/>
                  <a:gd name="T6" fmla="*/ 2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6" y="129"/>
                    </a:lnTo>
                    <a:lnTo>
                      <a:pt x="0" y="2"/>
                    </a:lnTo>
                    <a:lnTo>
                      <a:pt x="2" y="0"/>
                    </a:lnTo>
                    <a:lnTo>
                      <a:pt x="129" y="1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1" name="Freeform 34">
                <a:extLst>
                  <a:ext uri="{FF2B5EF4-FFF2-40B4-BE49-F238E27FC236}">
                    <a16:creationId xmlns:a16="http://schemas.microsoft.com/office/drawing/2014/main" id="{C21310D0-3CC9-4BDA-8C0C-4BAD08975A0E}"/>
                  </a:ext>
                </a:extLst>
              </p:cNvPr>
              <p:cNvSpPr>
                <a:spLocks/>
              </p:cNvSpPr>
              <p:nvPr/>
            </p:nvSpPr>
            <p:spPr bwMode="auto">
              <a:xfrm>
                <a:off x="-39" y="3967"/>
                <a:ext cx="126" cy="127"/>
              </a:xfrm>
              <a:custGeom>
                <a:avLst/>
                <a:gdLst>
                  <a:gd name="T0" fmla="*/ 0 w 126"/>
                  <a:gd name="T1" fmla="*/ 125 h 127"/>
                  <a:gd name="T2" fmla="*/ 2 w 126"/>
                  <a:gd name="T3" fmla="*/ 127 h 127"/>
                  <a:gd name="T4" fmla="*/ 126 w 126"/>
                  <a:gd name="T5" fmla="*/ 2 h 127"/>
                  <a:gd name="T6" fmla="*/ 124 w 126"/>
                  <a:gd name="T7" fmla="*/ 0 h 127"/>
                  <a:gd name="T8" fmla="*/ 0 w 126"/>
                  <a:gd name="T9" fmla="*/ 125 h 127"/>
                </a:gdLst>
                <a:ahLst/>
                <a:cxnLst>
                  <a:cxn ang="0">
                    <a:pos x="T0" y="T1"/>
                  </a:cxn>
                  <a:cxn ang="0">
                    <a:pos x="T2" y="T3"/>
                  </a:cxn>
                  <a:cxn ang="0">
                    <a:pos x="T4" y="T5"/>
                  </a:cxn>
                  <a:cxn ang="0">
                    <a:pos x="T6" y="T7"/>
                  </a:cxn>
                  <a:cxn ang="0">
                    <a:pos x="T8" y="T9"/>
                  </a:cxn>
                </a:cxnLst>
                <a:rect l="0" t="0" r="r" b="b"/>
                <a:pathLst>
                  <a:path w="126" h="127">
                    <a:moveTo>
                      <a:pt x="0" y="125"/>
                    </a:moveTo>
                    <a:lnTo>
                      <a:pt x="2" y="127"/>
                    </a:lnTo>
                    <a:lnTo>
                      <a:pt x="126" y="2"/>
                    </a:lnTo>
                    <a:lnTo>
                      <a:pt x="124" y="0"/>
                    </a:lnTo>
                    <a:lnTo>
                      <a:pt x="0" y="125"/>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2" name="Freeform 35">
                <a:extLst>
                  <a:ext uri="{FF2B5EF4-FFF2-40B4-BE49-F238E27FC236}">
                    <a16:creationId xmlns:a16="http://schemas.microsoft.com/office/drawing/2014/main" id="{FFAC79C9-336E-45F1-833E-1674CC3F00F6}"/>
                  </a:ext>
                </a:extLst>
              </p:cNvPr>
              <p:cNvSpPr>
                <a:spLocks noEditPoints="1"/>
              </p:cNvSpPr>
              <p:nvPr/>
            </p:nvSpPr>
            <p:spPr bwMode="auto">
              <a:xfrm>
                <a:off x="-63" y="3933"/>
                <a:ext cx="178" cy="190"/>
              </a:xfrm>
              <a:custGeom>
                <a:avLst/>
                <a:gdLst>
                  <a:gd name="T0" fmla="*/ 1314 w 2628"/>
                  <a:gd name="T1" fmla="*/ 2702 h 2808"/>
                  <a:gd name="T2" fmla="*/ 100 w 2628"/>
                  <a:gd name="T3" fmla="*/ 1405 h 2808"/>
                  <a:gd name="T4" fmla="*/ 1314 w 2628"/>
                  <a:gd name="T5" fmla="*/ 107 h 2808"/>
                  <a:gd name="T6" fmla="*/ 2530 w 2628"/>
                  <a:gd name="T7" fmla="*/ 1405 h 2808"/>
                  <a:gd name="T8" fmla="*/ 1314 w 2628"/>
                  <a:gd name="T9" fmla="*/ 2702 h 2808"/>
                  <a:gd name="T10" fmla="*/ 1314 w 2628"/>
                  <a:gd name="T11" fmla="*/ 0 h 2808"/>
                  <a:gd name="T12" fmla="*/ 0 w 2628"/>
                  <a:gd name="T13" fmla="*/ 1405 h 2808"/>
                  <a:gd name="T14" fmla="*/ 1314 w 2628"/>
                  <a:gd name="T15" fmla="*/ 2808 h 2808"/>
                  <a:gd name="T16" fmla="*/ 2628 w 2628"/>
                  <a:gd name="T17" fmla="*/ 1405 h 2808"/>
                  <a:gd name="T18" fmla="*/ 1314 w 2628"/>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8" h="2808">
                    <a:moveTo>
                      <a:pt x="1314" y="2702"/>
                    </a:moveTo>
                    <a:cubicBezTo>
                      <a:pt x="644" y="2702"/>
                      <a:pt x="100" y="2121"/>
                      <a:pt x="100" y="1405"/>
                    </a:cubicBezTo>
                    <a:cubicBezTo>
                      <a:pt x="100" y="689"/>
                      <a:pt x="644" y="107"/>
                      <a:pt x="1314" y="107"/>
                    </a:cubicBezTo>
                    <a:cubicBezTo>
                      <a:pt x="1985" y="107"/>
                      <a:pt x="2530" y="689"/>
                      <a:pt x="2530" y="1405"/>
                    </a:cubicBezTo>
                    <a:cubicBezTo>
                      <a:pt x="2530" y="2121"/>
                      <a:pt x="1985" y="2702"/>
                      <a:pt x="1314" y="2702"/>
                    </a:cubicBezTo>
                    <a:close/>
                    <a:moveTo>
                      <a:pt x="1314" y="0"/>
                    </a:moveTo>
                    <a:cubicBezTo>
                      <a:pt x="588" y="0"/>
                      <a:pt x="0" y="629"/>
                      <a:pt x="0" y="1405"/>
                    </a:cubicBezTo>
                    <a:cubicBezTo>
                      <a:pt x="0" y="2180"/>
                      <a:pt x="588" y="2808"/>
                      <a:pt x="1314" y="2808"/>
                    </a:cubicBezTo>
                    <a:cubicBezTo>
                      <a:pt x="2041" y="2808"/>
                      <a:pt x="2628" y="2180"/>
                      <a:pt x="2628" y="1405"/>
                    </a:cubicBezTo>
                    <a:cubicBezTo>
                      <a:pt x="2628" y="629"/>
                      <a:pt x="2041" y="0"/>
                      <a:pt x="1314"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3" name="Freeform 36">
                <a:extLst>
                  <a:ext uri="{FF2B5EF4-FFF2-40B4-BE49-F238E27FC236}">
                    <a16:creationId xmlns:a16="http://schemas.microsoft.com/office/drawing/2014/main" id="{9ACFAF4B-40FF-4C56-AC88-2E938A7B8C53}"/>
                  </a:ext>
                </a:extLst>
              </p:cNvPr>
              <p:cNvSpPr>
                <a:spLocks noEditPoints="1"/>
              </p:cNvSpPr>
              <p:nvPr/>
            </p:nvSpPr>
            <p:spPr bwMode="auto">
              <a:xfrm>
                <a:off x="-67" y="3933"/>
                <a:ext cx="177" cy="190"/>
              </a:xfrm>
              <a:custGeom>
                <a:avLst/>
                <a:gdLst>
                  <a:gd name="T0" fmla="*/ 1313 w 2624"/>
                  <a:gd name="T1" fmla="*/ 2702 h 2808"/>
                  <a:gd name="T2" fmla="*/ 100 w 2624"/>
                  <a:gd name="T3" fmla="*/ 1405 h 2808"/>
                  <a:gd name="T4" fmla="*/ 1313 w 2624"/>
                  <a:gd name="T5" fmla="*/ 107 h 2808"/>
                  <a:gd name="T6" fmla="*/ 2525 w 2624"/>
                  <a:gd name="T7" fmla="*/ 1405 h 2808"/>
                  <a:gd name="T8" fmla="*/ 1313 w 2624"/>
                  <a:gd name="T9" fmla="*/ 2702 h 2808"/>
                  <a:gd name="T10" fmla="*/ 1313 w 2624"/>
                  <a:gd name="T11" fmla="*/ 0 h 2808"/>
                  <a:gd name="T12" fmla="*/ 0 w 2624"/>
                  <a:gd name="T13" fmla="*/ 1405 h 2808"/>
                  <a:gd name="T14" fmla="*/ 1313 w 2624"/>
                  <a:gd name="T15" fmla="*/ 2808 h 2808"/>
                  <a:gd name="T16" fmla="*/ 2624 w 2624"/>
                  <a:gd name="T17" fmla="*/ 1405 h 2808"/>
                  <a:gd name="T18" fmla="*/ 1313 w 2624"/>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4" h="2808">
                    <a:moveTo>
                      <a:pt x="1313" y="2702"/>
                    </a:moveTo>
                    <a:cubicBezTo>
                      <a:pt x="643" y="2702"/>
                      <a:pt x="100" y="2121"/>
                      <a:pt x="100" y="1405"/>
                    </a:cubicBezTo>
                    <a:cubicBezTo>
                      <a:pt x="100" y="689"/>
                      <a:pt x="643" y="107"/>
                      <a:pt x="1313" y="107"/>
                    </a:cubicBezTo>
                    <a:cubicBezTo>
                      <a:pt x="1982" y="107"/>
                      <a:pt x="2525" y="689"/>
                      <a:pt x="2525" y="1405"/>
                    </a:cubicBezTo>
                    <a:cubicBezTo>
                      <a:pt x="2525" y="2121"/>
                      <a:pt x="1982" y="2702"/>
                      <a:pt x="1313" y="2702"/>
                    </a:cubicBezTo>
                    <a:close/>
                    <a:moveTo>
                      <a:pt x="1313" y="0"/>
                    </a:moveTo>
                    <a:cubicBezTo>
                      <a:pt x="588" y="0"/>
                      <a:pt x="0" y="629"/>
                      <a:pt x="0" y="1405"/>
                    </a:cubicBezTo>
                    <a:cubicBezTo>
                      <a:pt x="0" y="2180"/>
                      <a:pt x="588" y="2808"/>
                      <a:pt x="1313" y="2808"/>
                    </a:cubicBezTo>
                    <a:cubicBezTo>
                      <a:pt x="2037" y="2808"/>
                      <a:pt x="2624" y="2180"/>
                      <a:pt x="2624" y="1405"/>
                    </a:cubicBezTo>
                    <a:cubicBezTo>
                      <a:pt x="2624" y="629"/>
                      <a:pt x="2037" y="0"/>
                      <a:pt x="1313"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4" name="Oval 37">
                <a:extLst>
                  <a:ext uri="{FF2B5EF4-FFF2-40B4-BE49-F238E27FC236}">
                    <a16:creationId xmlns:a16="http://schemas.microsoft.com/office/drawing/2014/main" id="{A00EEECD-D5B3-463B-B67A-452B0526916F}"/>
                  </a:ext>
                </a:extLst>
              </p:cNvPr>
              <p:cNvSpPr>
                <a:spLocks noChangeArrowheads="1"/>
              </p:cNvSpPr>
              <p:nvPr/>
            </p:nvSpPr>
            <p:spPr bwMode="auto">
              <a:xfrm>
                <a:off x="12" y="4013"/>
                <a:ext cx="29" cy="31"/>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5" name="Oval 38">
                <a:extLst>
                  <a:ext uri="{FF2B5EF4-FFF2-40B4-BE49-F238E27FC236}">
                    <a16:creationId xmlns:a16="http://schemas.microsoft.com/office/drawing/2014/main" id="{A4E6DFAF-18D1-4764-B240-C8E0DBB4BD84}"/>
                  </a:ext>
                </a:extLst>
              </p:cNvPr>
              <p:cNvSpPr>
                <a:spLocks noChangeArrowheads="1"/>
              </p:cNvSpPr>
              <p:nvPr/>
            </p:nvSpPr>
            <p:spPr bwMode="auto">
              <a:xfrm>
                <a:off x="7" y="4013"/>
                <a:ext cx="29" cy="31"/>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6" name="Oval 39">
                <a:extLst>
                  <a:ext uri="{FF2B5EF4-FFF2-40B4-BE49-F238E27FC236}">
                    <a16:creationId xmlns:a16="http://schemas.microsoft.com/office/drawing/2014/main" id="{7A643154-15C7-4F65-AB51-93363060F732}"/>
                  </a:ext>
                </a:extLst>
              </p:cNvPr>
              <p:cNvSpPr>
                <a:spLocks noChangeArrowheads="1"/>
              </p:cNvSpPr>
              <p:nvPr/>
            </p:nvSpPr>
            <p:spPr bwMode="auto">
              <a:xfrm>
                <a:off x="15" y="4021"/>
                <a:ext cx="13" cy="14"/>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7" name="Freeform 40">
                <a:extLst>
                  <a:ext uri="{FF2B5EF4-FFF2-40B4-BE49-F238E27FC236}">
                    <a16:creationId xmlns:a16="http://schemas.microsoft.com/office/drawing/2014/main" id="{1D72D2BB-F277-4F0E-9B12-475A3308E539}"/>
                  </a:ext>
                </a:extLst>
              </p:cNvPr>
              <p:cNvSpPr>
                <a:spLocks/>
              </p:cNvSpPr>
              <p:nvPr/>
            </p:nvSpPr>
            <p:spPr bwMode="auto">
              <a:xfrm>
                <a:off x="28" y="3970"/>
                <a:ext cx="121" cy="11"/>
              </a:xfrm>
              <a:custGeom>
                <a:avLst/>
                <a:gdLst>
                  <a:gd name="T0" fmla="*/ 0 w 1784"/>
                  <a:gd name="T1" fmla="*/ 164 h 164"/>
                  <a:gd name="T2" fmla="*/ 0 w 1784"/>
                  <a:gd name="T3" fmla="*/ 0 h 164"/>
                  <a:gd name="T4" fmla="*/ 1607 w 1784"/>
                  <a:gd name="T5" fmla="*/ 0 h 164"/>
                  <a:gd name="T6" fmla="*/ 1784 w 1784"/>
                  <a:gd name="T7" fmla="*/ 164 h 164"/>
                  <a:gd name="T8" fmla="*/ 0 w 1784"/>
                  <a:gd name="T9" fmla="*/ 164 h 164"/>
                </a:gdLst>
                <a:ahLst/>
                <a:cxnLst>
                  <a:cxn ang="0">
                    <a:pos x="T0" y="T1"/>
                  </a:cxn>
                  <a:cxn ang="0">
                    <a:pos x="T2" y="T3"/>
                  </a:cxn>
                  <a:cxn ang="0">
                    <a:pos x="T4" y="T5"/>
                  </a:cxn>
                  <a:cxn ang="0">
                    <a:pos x="T6" y="T7"/>
                  </a:cxn>
                  <a:cxn ang="0">
                    <a:pos x="T8" y="T9"/>
                  </a:cxn>
                </a:cxnLst>
                <a:rect l="0" t="0" r="r" b="b"/>
                <a:pathLst>
                  <a:path w="1784" h="164">
                    <a:moveTo>
                      <a:pt x="0" y="164"/>
                    </a:moveTo>
                    <a:lnTo>
                      <a:pt x="0" y="0"/>
                    </a:lnTo>
                    <a:lnTo>
                      <a:pt x="1607" y="0"/>
                    </a:lnTo>
                    <a:cubicBezTo>
                      <a:pt x="1698" y="0"/>
                      <a:pt x="1784" y="74"/>
                      <a:pt x="1784" y="164"/>
                    </a:cubicBezTo>
                    <a:lnTo>
                      <a:pt x="0" y="16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8" name="Freeform 41">
                <a:extLst>
                  <a:ext uri="{FF2B5EF4-FFF2-40B4-BE49-F238E27FC236}">
                    <a16:creationId xmlns:a16="http://schemas.microsoft.com/office/drawing/2014/main" id="{BA6A5F1F-25FB-4B84-B2C3-0E09A6BB6826}"/>
                  </a:ext>
                </a:extLst>
              </p:cNvPr>
              <p:cNvSpPr>
                <a:spLocks/>
              </p:cNvSpPr>
              <p:nvPr/>
            </p:nvSpPr>
            <p:spPr bwMode="auto">
              <a:xfrm>
                <a:off x="-29" y="3818"/>
                <a:ext cx="59" cy="214"/>
              </a:xfrm>
              <a:custGeom>
                <a:avLst/>
                <a:gdLst>
                  <a:gd name="T0" fmla="*/ 818 w 876"/>
                  <a:gd name="T1" fmla="*/ 3168 h 3168"/>
                  <a:gd name="T2" fmla="*/ 761 w 876"/>
                  <a:gd name="T3" fmla="*/ 3111 h 3168"/>
                  <a:gd name="T4" fmla="*/ 761 w 876"/>
                  <a:gd name="T5" fmla="*/ 458 h 3168"/>
                  <a:gd name="T6" fmla="*/ 421 w 876"/>
                  <a:gd name="T7" fmla="*/ 117 h 3168"/>
                  <a:gd name="T8" fmla="*/ 58 w 876"/>
                  <a:gd name="T9" fmla="*/ 117 h 3168"/>
                  <a:gd name="T10" fmla="*/ 0 w 876"/>
                  <a:gd name="T11" fmla="*/ 58 h 3168"/>
                  <a:gd name="T12" fmla="*/ 58 w 876"/>
                  <a:gd name="T13" fmla="*/ 0 h 3168"/>
                  <a:gd name="T14" fmla="*/ 421 w 876"/>
                  <a:gd name="T15" fmla="*/ 0 h 3168"/>
                  <a:gd name="T16" fmla="*/ 876 w 876"/>
                  <a:gd name="T17" fmla="*/ 458 h 3168"/>
                  <a:gd name="T18" fmla="*/ 876 w 876"/>
                  <a:gd name="T19" fmla="*/ 3111 h 3168"/>
                  <a:gd name="T20" fmla="*/ 818 w 876"/>
                  <a:gd name="T21" fmla="*/ 3168 h 3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6" h="3168">
                    <a:moveTo>
                      <a:pt x="818" y="3168"/>
                    </a:moveTo>
                    <a:cubicBezTo>
                      <a:pt x="786" y="3168"/>
                      <a:pt x="761" y="3143"/>
                      <a:pt x="761" y="3111"/>
                    </a:cubicBezTo>
                    <a:lnTo>
                      <a:pt x="761" y="458"/>
                    </a:lnTo>
                    <a:cubicBezTo>
                      <a:pt x="761" y="270"/>
                      <a:pt x="609" y="117"/>
                      <a:pt x="421" y="117"/>
                    </a:cubicBezTo>
                    <a:lnTo>
                      <a:pt x="58" y="117"/>
                    </a:lnTo>
                    <a:cubicBezTo>
                      <a:pt x="26" y="117"/>
                      <a:pt x="0" y="90"/>
                      <a:pt x="0" y="58"/>
                    </a:cubicBezTo>
                    <a:cubicBezTo>
                      <a:pt x="0" y="27"/>
                      <a:pt x="26" y="0"/>
                      <a:pt x="58" y="0"/>
                    </a:cubicBezTo>
                    <a:lnTo>
                      <a:pt x="421" y="0"/>
                    </a:lnTo>
                    <a:cubicBezTo>
                      <a:pt x="672" y="0"/>
                      <a:pt x="876" y="205"/>
                      <a:pt x="876" y="458"/>
                    </a:cubicBezTo>
                    <a:lnTo>
                      <a:pt x="876" y="3111"/>
                    </a:lnTo>
                    <a:cubicBezTo>
                      <a:pt x="876" y="3143"/>
                      <a:pt x="850" y="3168"/>
                      <a:pt x="818" y="316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59" name="Freeform 42">
                <a:extLst>
                  <a:ext uri="{FF2B5EF4-FFF2-40B4-BE49-F238E27FC236}">
                    <a16:creationId xmlns:a16="http://schemas.microsoft.com/office/drawing/2014/main" id="{CCFFA76B-75D7-4198-A4E4-7EEA6F91FDF5}"/>
                  </a:ext>
                </a:extLst>
              </p:cNvPr>
              <p:cNvSpPr>
                <a:spLocks/>
              </p:cNvSpPr>
              <p:nvPr/>
            </p:nvSpPr>
            <p:spPr bwMode="auto">
              <a:xfrm>
                <a:off x="22" y="3910"/>
                <a:ext cx="128" cy="197"/>
              </a:xfrm>
              <a:custGeom>
                <a:avLst/>
                <a:gdLst>
                  <a:gd name="T0" fmla="*/ 1826 w 1884"/>
                  <a:gd name="T1" fmla="*/ 2916 h 2916"/>
                  <a:gd name="T2" fmla="*/ 1769 w 1884"/>
                  <a:gd name="T3" fmla="*/ 2859 h 2916"/>
                  <a:gd name="T4" fmla="*/ 1769 w 1884"/>
                  <a:gd name="T5" fmla="*/ 532 h 2916"/>
                  <a:gd name="T6" fmla="*/ 1356 w 1884"/>
                  <a:gd name="T7" fmla="*/ 117 h 2916"/>
                  <a:gd name="T8" fmla="*/ 58 w 1884"/>
                  <a:gd name="T9" fmla="*/ 117 h 2916"/>
                  <a:gd name="T10" fmla="*/ 0 w 1884"/>
                  <a:gd name="T11" fmla="*/ 59 h 2916"/>
                  <a:gd name="T12" fmla="*/ 58 w 1884"/>
                  <a:gd name="T13" fmla="*/ 0 h 2916"/>
                  <a:gd name="T14" fmla="*/ 1356 w 1884"/>
                  <a:gd name="T15" fmla="*/ 0 h 2916"/>
                  <a:gd name="T16" fmla="*/ 1884 w 1884"/>
                  <a:gd name="T17" fmla="*/ 532 h 2916"/>
                  <a:gd name="T18" fmla="*/ 1884 w 1884"/>
                  <a:gd name="T19" fmla="*/ 2859 h 2916"/>
                  <a:gd name="T20" fmla="*/ 1826 w 1884"/>
                  <a:gd name="T21" fmla="*/ 2916 h 2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916">
                    <a:moveTo>
                      <a:pt x="1826" y="2916"/>
                    </a:moveTo>
                    <a:cubicBezTo>
                      <a:pt x="1794" y="2916"/>
                      <a:pt x="1769" y="2891"/>
                      <a:pt x="1769" y="2859"/>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859"/>
                    </a:lnTo>
                    <a:cubicBezTo>
                      <a:pt x="1884" y="2891"/>
                      <a:pt x="1858" y="2916"/>
                      <a:pt x="1826" y="291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0" name="Freeform 43">
                <a:extLst>
                  <a:ext uri="{FF2B5EF4-FFF2-40B4-BE49-F238E27FC236}">
                    <a16:creationId xmlns:a16="http://schemas.microsoft.com/office/drawing/2014/main" id="{0BA67ECA-8F56-445C-96F1-3CEA7EAA6A7B}"/>
                  </a:ext>
                </a:extLst>
              </p:cNvPr>
              <p:cNvSpPr>
                <a:spLocks/>
              </p:cNvSpPr>
              <p:nvPr/>
            </p:nvSpPr>
            <p:spPr bwMode="auto">
              <a:xfrm>
                <a:off x="142" y="4027"/>
                <a:ext cx="44" cy="80"/>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1" name="Freeform 44">
                <a:extLst>
                  <a:ext uri="{FF2B5EF4-FFF2-40B4-BE49-F238E27FC236}">
                    <a16:creationId xmlns:a16="http://schemas.microsoft.com/office/drawing/2014/main" id="{3D3FBB13-0DE5-4E13-974E-DC0A6B1AB5B8}"/>
                  </a:ext>
                </a:extLst>
              </p:cNvPr>
              <p:cNvSpPr>
                <a:spLocks/>
              </p:cNvSpPr>
              <p:nvPr/>
            </p:nvSpPr>
            <p:spPr bwMode="auto">
              <a:xfrm>
                <a:off x="22" y="3981"/>
                <a:ext cx="135" cy="8"/>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2" name="Freeform 45">
                <a:extLst>
                  <a:ext uri="{FF2B5EF4-FFF2-40B4-BE49-F238E27FC236}">
                    <a16:creationId xmlns:a16="http://schemas.microsoft.com/office/drawing/2014/main" id="{26AB4C8E-3458-41D6-92FA-6C0D462A06C7}"/>
                  </a:ext>
                </a:extLst>
              </p:cNvPr>
              <p:cNvSpPr>
                <a:spLocks/>
              </p:cNvSpPr>
              <p:nvPr/>
            </p:nvSpPr>
            <p:spPr bwMode="auto">
              <a:xfrm>
                <a:off x="-60" y="3815"/>
                <a:ext cx="42" cy="14"/>
              </a:xfrm>
              <a:custGeom>
                <a:avLst/>
                <a:gdLst>
                  <a:gd name="T0" fmla="*/ 562 w 624"/>
                  <a:gd name="T1" fmla="*/ 200 h 200"/>
                  <a:gd name="T2" fmla="*/ 63 w 624"/>
                  <a:gd name="T3" fmla="*/ 200 h 200"/>
                  <a:gd name="T4" fmla="*/ 0 w 624"/>
                  <a:gd name="T5" fmla="*/ 140 h 200"/>
                  <a:gd name="T6" fmla="*/ 0 w 624"/>
                  <a:gd name="T7" fmla="*/ 61 h 200"/>
                  <a:gd name="T8" fmla="*/ 63 w 624"/>
                  <a:gd name="T9" fmla="*/ 0 h 200"/>
                  <a:gd name="T10" fmla="*/ 562 w 624"/>
                  <a:gd name="T11" fmla="*/ 0 h 200"/>
                  <a:gd name="T12" fmla="*/ 624 w 624"/>
                  <a:gd name="T13" fmla="*/ 61 h 200"/>
                  <a:gd name="T14" fmla="*/ 624 w 624"/>
                  <a:gd name="T15" fmla="*/ 140 h 200"/>
                  <a:gd name="T16" fmla="*/ 562 w 624"/>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200">
                    <a:moveTo>
                      <a:pt x="562" y="200"/>
                    </a:moveTo>
                    <a:lnTo>
                      <a:pt x="63" y="200"/>
                    </a:lnTo>
                    <a:cubicBezTo>
                      <a:pt x="29" y="200"/>
                      <a:pt x="0" y="173"/>
                      <a:pt x="0" y="140"/>
                    </a:cubicBezTo>
                    <a:lnTo>
                      <a:pt x="0" y="61"/>
                    </a:lnTo>
                    <a:cubicBezTo>
                      <a:pt x="0" y="28"/>
                      <a:pt x="29" y="0"/>
                      <a:pt x="63" y="0"/>
                    </a:cubicBezTo>
                    <a:lnTo>
                      <a:pt x="562" y="0"/>
                    </a:lnTo>
                    <a:cubicBezTo>
                      <a:pt x="597" y="0"/>
                      <a:pt x="624" y="28"/>
                      <a:pt x="624" y="61"/>
                    </a:cubicBezTo>
                    <a:lnTo>
                      <a:pt x="624" y="140"/>
                    </a:lnTo>
                    <a:cubicBezTo>
                      <a:pt x="624" y="173"/>
                      <a:pt x="597" y="200"/>
                      <a:pt x="562" y="2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3" name="Freeform 46">
                <a:extLst>
                  <a:ext uri="{FF2B5EF4-FFF2-40B4-BE49-F238E27FC236}">
                    <a16:creationId xmlns:a16="http://schemas.microsoft.com/office/drawing/2014/main" id="{D3F0D5F0-115D-465E-9A57-613EAAC3140B}"/>
                  </a:ext>
                </a:extLst>
              </p:cNvPr>
              <p:cNvSpPr>
                <a:spLocks/>
              </p:cNvSpPr>
              <p:nvPr/>
            </p:nvSpPr>
            <p:spPr bwMode="auto">
              <a:xfrm>
                <a:off x="-29" y="3848"/>
                <a:ext cx="42" cy="66"/>
              </a:xfrm>
              <a:custGeom>
                <a:avLst/>
                <a:gdLst>
                  <a:gd name="T0" fmla="*/ 519 w 628"/>
                  <a:gd name="T1" fmla="*/ 964 h 964"/>
                  <a:gd name="T2" fmla="*/ 110 w 628"/>
                  <a:gd name="T3" fmla="*/ 964 h 964"/>
                  <a:gd name="T4" fmla="*/ 0 w 628"/>
                  <a:gd name="T5" fmla="*/ 856 h 964"/>
                  <a:gd name="T6" fmla="*/ 0 w 628"/>
                  <a:gd name="T7" fmla="*/ 109 h 964"/>
                  <a:gd name="T8" fmla="*/ 110 w 628"/>
                  <a:gd name="T9" fmla="*/ 0 h 964"/>
                  <a:gd name="T10" fmla="*/ 519 w 628"/>
                  <a:gd name="T11" fmla="*/ 0 h 964"/>
                  <a:gd name="T12" fmla="*/ 628 w 628"/>
                  <a:gd name="T13" fmla="*/ 109 h 964"/>
                  <a:gd name="T14" fmla="*/ 628 w 628"/>
                  <a:gd name="T15" fmla="*/ 856 h 964"/>
                  <a:gd name="T16" fmla="*/ 519 w 628"/>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964">
                    <a:moveTo>
                      <a:pt x="519" y="964"/>
                    </a:moveTo>
                    <a:lnTo>
                      <a:pt x="110" y="964"/>
                    </a:lnTo>
                    <a:cubicBezTo>
                      <a:pt x="49" y="964"/>
                      <a:pt x="0" y="915"/>
                      <a:pt x="0" y="856"/>
                    </a:cubicBezTo>
                    <a:lnTo>
                      <a:pt x="0" y="109"/>
                    </a:lnTo>
                    <a:cubicBezTo>
                      <a:pt x="0" y="49"/>
                      <a:pt x="49" y="0"/>
                      <a:pt x="110" y="0"/>
                    </a:cubicBezTo>
                    <a:lnTo>
                      <a:pt x="519" y="0"/>
                    </a:lnTo>
                    <a:cubicBezTo>
                      <a:pt x="579" y="0"/>
                      <a:pt x="628" y="49"/>
                      <a:pt x="628" y="109"/>
                    </a:cubicBezTo>
                    <a:lnTo>
                      <a:pt x="628" y="856"/>
                    </a:lnTo>
                    <a:cubicBezTo>
                      <a:pt x="628" y="915"/>
                      <a:pt x="579" y="964"/>
                      <a:pt x="519" y="96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4" name="Freeform 47">
                <a:extLst>
                  <a:ext uri="{FF2B5EF4-FFF2-40B4-BE49-F238E27FC236}">
                    <a16:creationId xmlns:a16="http://schemas.microsoft.com/office/drawing/2014/main" id="{6B6B46FE-7376-4A64-876D-0D0444ECA544}"/>
                  </a:ext>
                </a:extLst>
              </p:cNvPr>
              <p:cNvSpPr>
                <a:spLocks/>
              </p:cNvSpPr>
              <p:nvPr/>
            </p:nvSpPr>
            <p:spPr bwMode="auto">
              <a:xfrm>
                <a:off x="28" y="3865"/>
                <a:ext cx="160" cy="215"/>
              </a:xfrm>
              <a:custGeom>
                <a:avLst/>
                <a:gdLst>
                  <a:gd name="T0" fmla="*/ 8 w 160"/>
                  <a:gd name="T1" fmla="*/ 14 h 215"/>
                  <a:gd name="T2" fmla="*/ 0 w 160"/>
                  <a:gd name="T3" fmla="*/ 83 h 215"/>
                  <a:gd name="T4" fmla="*/ 10 w 160"/>
                  <a:gd name="T5" fmla="*/ 107 h 215"/>
                  <a:gd name="T6" fmla="*/ 117 w 160"/>
                  <a:gd name="T7" fmla="*/ 110 h 215"/>
                  <a:gd name="T8" fmla="*/ 116 w 160"/>
                  <a:gd name="T9" fmla="*/ 131 h 215"/>
                  <a:gd name="T10" fmla="*/ 133 w 160"/>
                  <a:gd name="T11" fmla="*/ 215 h 215"/>
                  <a:gd name="T12" fmla="*/ 152 w 160"/>
                  <a:gd name="T13" fmla="*/ 214 h 215"/>
                  <a:gd name="T14" fmla="*/ 160 w 160"/>
                  <a:gd name="T15" fmla="*/ 213 h 215"/>
                  <a:gd name="T16" fmla="*/ 154 w 160"/>
                  <a:gd name="T17" fmla="*/ 96 h 215"/>
                  <a:gd name="T18" fmla="*/ 156 w 160"/>
                  <a:gd name="T19" fmla="*/ 85 h 215"/>
                  <a:gd name="T20" fmla="*/ 147 w 160"/>
                  <a:gd name="T21" fmla="*/ 69 h 215"/>
                  <a:gd name="T22" fmla="*/ 59 w 160"/>
                  <a:gd name="T23" fmla="*/ 30 h 215"/>
                  <a:gd name="T24" fmla="*/ 51 w 160"/>
                  <a:gd name="T25" fmla="*/ 0 h 215"/>
                  <a:gd name="T26" fmla="*/ 8 w 160"/>
                  <a:gd name="T27" fmla="*/ 1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0" h="215">
                    <a:moveTo>
                      <a:pt x="8" y="14"/>
                    </a:moveTo>
                    <a:lnTo>
                      <a:pt x="0" y="83"/>
                    </a:lnTo>
                    <a:lnTo>
                      <a:pt x="10" y="107"/>
                    </a:lnTo>
                    <a:lnTo>
                      <a:pt x="117" y="110"/>
                    </a:lnTo>
                    <a:lnTo>
                      <a:pt x="116" y="131"/>
                    </a:lnTo>
                    <a:lnTo>
                      <a:pt x="133" y="215"/>
                    </a:lnTo>
                    <a:lnTo>
                      <a:pt x="152" y="214"/>
                    </a:lnTo>
                    <a:lnTo>
                      <a:pt x="160" y="213"/>
                    </a:lnTo>
                    <a:lnTo>
                      <a:pt x="154" y="96"/>
                    </a:lnTo>
                    <a:lnTo>
                      <a:pt x="156" y="85"/>
                    </a:lnTo>
                    <a:lnTo>
                      <a:pt x="147" y="69"/>
                    </a:lnTo>
                    <a:lnTo>
                      <a:pt x="59" y="30"/>
                    </a:lnTo>
                    <a:lnTo>
                      <a:pt x="51" y="0"/>
                    </a:lnTo>
                    <a:lnTo>
                      <a:pt x="8" y="14"/>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5" name="Freeform 48">
                <a:extLst>
                  <a:ext uri="{FF2B5EF4-FFF2-40B4-BE49-F238E27FC236}">
                    <a16:creationId xmlns:a16="http://schemas.microsoft.com/office/drawing/2014/main" id="{110212DD-043B-43B8-B88A-7E9DB267E8AD}"/>
                  </a:ext>
                </a:extLst>
              </p:cNvPr>
              <p:cNvSpPr>
                <a:spLocks/>
              </p:cNvSpPr>
              <p:nvPr/>
            </p:nvSpPr>
            <p:spPr bwMode="auto">
              <a:xfrm>
                <a:off x="-10" y="3878"/>
                <a:ext cx="166" cy="206"/>
              </a:xfrm>
              <a:custGeom>
                <a:avLst/>
                <a:gdLst>
                  <a:gd name="T0" fmla="*/ 0 w 2460"/>
                  <a:gd name="T1" fmla="*/ 32 h 3044"/>
                  <a:gd name="T2" fmla="*/ 69 w 2460"/>
                  <a:gd name="T3" fmla="*/ 1106 h 3044"/>
                  <a:gd name="T4" fmla="*/ 159 w 2460"/>
                  <a:gd name="T5" fmla="*/ 1307 h 3044"/>
                  <a:gd name="T6" fmla="*/ 442 w 2460"/>
                  <a:gd name="T7" fmla="*/ 1481 h 3044"/>
                  <a:gd name="T8" fmla="*/ 1753 w 2460"/>
                  <a:gd name="T9" fmla="*/ 1523 h 3044"/>
                  <a:gd name="T10" fmla="*/ 1752 w 2460"/>
                  <a:gd name="T11" fmla="*/ 1837 h 3044"/>
                  <a:gd name="T12" fmla="*/ 2034 w 2460"/>
                  <a:gd name="T13" fmla="*/ 3044 h 3044"/>
                  <a:gd name="T14" fmla="*/ 2332 w 2460"/>
                  <a:gd name="T15" fmla="*/ 3033 h 3044"/>
                  <a:gd name="T16" fmla="*/ 2460 w 2460"/>
                  <a:gd name="T17" fmla="*/ 3010 h 3044"/>
                  <a:gd name="T18" fmla="*/ 2394 w 2460"/>
                  <a:gd name="T19" fmla="*/ 1222 h 3044"/>
                  <a:gd name="T20" fmla="*/ 2407 w 2460"/>
                  <a:gd name="T21" fmla="*/ 1070 h 3044"/>
                  <a:gd name="T22" fmla="*/ 2248 w 2460"/>
                  <a:gd name="T23" fmla="*/ 899 h 3044"/>
                  <a:gd name="T24" fmla="*/ 1057 w 2460"/>
                  <a:gd name="T25" fmla="*/ 437 h 3044"/>
                  <a:gd name="T26" fmla="*/ 786 w 2460"/>
                  <a:gd name="T27" fmla="*/ 0 h 3044"/>
                  <a:gd name="T28" fmla="*/ 0 w 2460"/>
                  <a:gd name="T29" fmla="*/ 32 h 3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60" h="3044">
                    <a:moveTo>
                      <a:pt x="0" y="32"/>
                    </a:moveTo>
                    <a:cubicBezTo>
                      <a:pt x="0" y="32"/>
                      <a:pt x="5" y="864"/>
                      <a:pt x="69" y="1106"/>
                    </a:cubicBezTo>
                    <a:cubicBezTo>
                      <a:pt x="83" y="1160"/>
                      <a:pt x="121" y="1237"/>
                      <a:pt x="159" y="1307"/>
                    </a:cubicBezTo>
                    <a:cubicBezTo>
                      <a:pt x="215" y="1412"/>
                      <a:pt x="324" y="1478"/>
                      <a:pt x="442" y="1481"/>
                    </a:cubicBezTo>
                    <a:lnTo>
                      <a:pt x="1753" y="1523"/>
                    </a:lnTo>
                    <a:lnTo>
                      <a:pt x="1752" y="1837"/>
                    </a:lnTo>
                    <a:lnTo>
                      <a:pt x="2034" y="3044"/>
                    </a:lnTo>
                    <a:lnTo>
                      <a:pt x="2332" y="3033"/>
                    </a:lnTo>
                    <a:lnTo>
                      <a:pt x="2460" y="3010"/>
                    </a:lnTo>
                    <a:lnTo>
                      <a:pt x="2394" y="1222"/>
                    </a:lnTo>
                    <a:lnTo>
                      <a:pt x="2407" y="1070"/>
                    </a:lnTo>
                    <a:lnTo>
                      <a:pt x="2248" y="899"/>
                    </a:lnTo>
                    <a:lnTo>
                      <a:pt x="1057" y="437"/>
                    </a:lnTo>
                    <a:lnTo>
                      <a:pt x="786" y="0"/>
                    </a:lnTo>
                    <a:lnTo>
                      <a:pt x="0" y="3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6" name="Freeform 49">
                <a:extLst>
                  <a:ext uri="{FF2B5EF4-FFF2-40B4-BE49-F238E27FC236}">
                    <a16:creationId xmlns:a16="http://schemas.microsoft.com/office/drawing/2014/main" id="{834C3531-B59E-4D55-86D9-AC5E44B52683}"/>
                  </a:ext>
                </a:extLst>
              </p:cNvPr>
              <p:cNvSpPr>
                <a:spLocks/>
              </p:cNvSpPr>
              <p:nvPr/>
            </p:nvSpPr>
            <p:spPr bwMode="auto">
              <a:xfrm>
                <a:off x="53" y="3859"/>
                <a:ext cx="104" cy="74"/>
              </a:xfrm>
              <a:custGeom>
                <a:avLst/>
                <a:gdLst>
                  <a:gd name="T0" fmla="*/ 0 w 1524"/>
                  <a:gd name="T1" fmla="*/ 133 h 1084"/>
                  <a:gd name="T2" fmla="*/ 897 w 1524"/>
                  <a:gd name="T3" fmla="*/ 838 h 1084"/>
                  <a:gd name="T4" fmla="*/ 1053 w 1524"/>
                  <a:gd name="T5" fmla="*/ 980 h 1084"/>
                  <a:gd name="T6" fmla="*/ 1053 w 1524"/>
                  <a:gd name="T7" fmla="*/ 980 h 1084"/>
                  <a:gd name="T8" fmla="*/ 1144 w 1524"/>
                  <a:gd name="T9" fmla="*/ 972 h 1084"/>
                  <a:gd name="T10" fmla="*/ 1144 w 1524"/>
                  <a:gd name="T11" fmla="*/ 972 h 1084"/>
                  <a:gd name="T12" fmla="*/ 1218 w 1524"/>
                  <a:gd name="T13" fmla="*/ 960 h 1084"/>
                  <a:gd name="T14" fmla="*/ 1218 w 1524"/>
                  <a:gd name="T15" fmla="*/ 960 h 1084"/>
                  <a:gd name="T16" fmla="*/ 1337 w 1524"/>
                  <a:gd name="T17" fmla="*/ 1001 h 1084"/>
                  <a:gd name="T18" fmla="*/ 1337 w 1524"/>
                  <a:gd name="T19" fmla="*/ 1001 h 1084"/>
                  <a:gd name="T20" fmla="*/ 1300 w 1524"/>
                  <a:gd name="T21" fmla="*/ 1013 h 1084"/>
                  <a:gd name="T22" fmla="*/ 1300 w 1524"/>
                  <a:gd name="T23" fmla="*/ 1013 h 1084"/>
                  <a:gd name="T24" fmla="*/ 1236 w 1524"/>
                  <a:gd name="T25" fmla="*/ 973 h 1084"/>
                  <a:gd name="T26" fmla="*/ 1236 w 1524"/>
                  <a:gd name="T27" fmla="*/ 973 h 1084"/>
                  <a:gd name="T28" fmla="*/ 1229 w 1524"/>
                  <a:gd name="T29" fmla="*/ 1013 h 1084"/>
                  <a:gd name="T30" fmla="*/ 1229 w 1524"/>
                  <a:gd name="T31" fmla="*/ 1013 h 1084"/>
                  <a:gd name="T32" fmla="*/ 1267 w 1524"/>
                  <a:gd name="T33" fmla="*/ 1068 h 1084"/>
                  <a:gd name="T34" fmla="*/ 1267 w 1524"/>
                  <a:gd name="T35" fmla="*/ 1068 h 1084"/>
                  <a:gd name="T36" fmla="*/ 1377 w 1524"/>
                  <a:gd name="T37" fmla="*/ 1079 h 1084"/>
                  <a:gd name="T38" fmla="*/ 1377 w 1524"/>
                  <a:gd name="T39" fmla="*/ 1079 h 1084"/>
                  <a:gd name="T40" fmla="*/ 1462 w 1524"/>
                  <a:gd name="T41" fmla="*/ 1038 h 1084"/>
                  <a:gd name="T42" fmla="*/ 1462 w 1524"/>
                  <a:gd name="T43" fmla="*/ 1038 h 1084"/>
                  <a:gd name="T44" fmla="*/ 1493 w 1524"/>
                  <a:gd name="T45" fmla="*/ 958 h 1084"/>
                  <a:gd name="T46" fmla="*/ 1493 w 1524"/>
                  <a:gd name="T47" fmla="*/ 958 h 1084"/>
                  <a:gd name="T48" fmla="*/ 1510 w 1524"/>
                  <a:gd name="T49" fmla="*/ 882 h 1084"/>
                  <a:gd name="T50" fmla="*/ 1510 w 1524"/>
                  <a:gd name="T51" fmla="*/ 882 h 1084"/>
                  <a:gd name="T52" fmla="*/ 1488 w 1524"/>
                  <a:gd name="T53" fmla="*/ 776 h 1084"/>
                  <a:gd name="T54" fmla="*/ 1488 w 1524"/>
                  <a:gd name="T55" fmla="*/ 776 h 1084"/>
                  <a:gd name="T56" fmla="*/ 1314 w 1524"/>
                  <a:gd name="T57" fmla="*/ 667 h 1084"/>
                  <a:gd name="T58" fmla="*/ 1314 w 1524"/>
                  <a:gd name="T59" fmla="*/ 667 h 1084"/>
                  <a:gd name="T60" fmla="*/ 1127 w 1524"/>
                  <a:gd name="T61" fmla="*/ 644 h 1084"/>
                  <a:gd name="T62" fmla="*/ 536 w 1524"/>
                  <a:gd name="T63" fmla="*/ 0 h 1084"/>
                  <a:gd name="T64" fmla="*/ 0 w 1524"/>
                  <a:gd name="T65" fmla="*/ 133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4" h="1084">
                    <a:moveTo>
                      <a:pt x="0" y="133"/>
                    </a:moveTo>
                    <a:lnTo>
                      <a:pt x="897" y="838"/>
                    </a:lnTo>
                    <a:cubicBezTo>
                      <a:pt x="897" y="838"/>
                      <a:pt x="980" y="948"/>
                      <a:pt x="1053" y="980"/>
                    </a:cubicBezTo>
                    <a:lnTo>
                      <a:pt x="1053" y="980"/>
                    </a:lnTo>
                    <a:cubicBezTo>
                      <a:pt x="1081" y="992"/>
                      <a:pt x="1112" y="982"/>
                      <a:pt x="1144" y="972"/>
                    </a:cubicBezTo>
                    <a:lnTo>
                      <a:pt x="1144" y="972"/>
                    </a:lnTo>
                    <a:cubicBezTo>
                      <a:pt x="1168" y="965"/>
                      <a:pt x="1194" y="957"/>
                      <a:pt x="1218" y="960"/>
                    </a:cubicBezTo>
                    <a:lnTo>
                      <a:pt x="1218" y="960"/>
                    </a:lnTo>
                    <a:cubicBezTo>
                      <a:pt x="1253" y="963"/>
                      <a:pt x="1334" y="973"/>
                      <a:pt x="1337" y="1001"/>
                    </a:cubicBezTo>
                    <a:lnTo>
                      <a:pt x="1337" y="1001"/>
                    </a:lnTo>
                    <a:cubicBezTo>
                      <a:pt x="1338" y="1014"/>
                      <a:pt x="1300" y="1013"/>
                      <a:pt x="1300" y="1013"/>
                    </a:cubicBezTo>
                    <a:lnTo>
                      <a:pt x="1300" y="1013"/>
                    </a:lnTo>
                    <a:cubicBezTo>
                      <a:pt x="1271" y="976"/>
                      <a:pt x="1249" y="966"/>
                      <a:pt x="1236" y="973"/>
                    </a:cubicBezTo>
                    <a:lnTo>
                      <a:pt x="1236" y="973"/>
                    </a:lnTo>
                    <a:cubicBezTo>
                      <a:pt x="1225" y="980"/>
                      <a:pt x="1219" y="990"/>
                      <a:pt x="1229" y="1013"/>
                    </a:cubicBezTo>
                    <a:lnTo>
                      <a:pt x="1229" y="1013"/>
                    </a:lnTo>
                    <a:cubicBezTo>
                      <a:pt x="1242" y="1042"/>
                      <a:pt x="1250" y="1056"/>
                      <a:pt x="1267" y="1068"/>
                    </a:cubicBezTo>
                    <a:lnTo>
                      <a:pt x="1267" y="1068"/>
                    </a:lnTo>
                    <a:cubicBezTo>
                      <a:pt x="1287" y="1084"/>
                      <a:pt x="1367" y="1080"/>
                      <a:pt x="1377" y="1079"/>
                    </a:cubicBezTo>
                    <a:lnTo>
                      <a:pt x="1377" y="1079"/>
                    </a:lnTo>
                    <a:cubicBezTo>
                      <a:pt x="1391" y="1078"/>
                      <a:pt x="1460" y="1046"/>
                      <a:pt x="1462" y="1038"/>
                    </a:cubicBezTo>
                    <a:lnTo>
                      <a:pt x="1462" y="1038"/>
                    </a:lnTo>
                    <a:cubicBezTo>
                      <a:pt x="1481" y="994"/>
                      <a:pt x="1482" y="976"/>
                      <a:pt x="1493" y="958"/>
                    </a:cubicBezTo>
                    <a:lnTo>
                      <a:pt x="1493" y="958"/>
                    </a:lnTo>
                    <a:cubicBezTo>
                      <a:pt x="1502" y="946"/>
                      <a:pt x="1524" y="918"/>
                      <a:pt x="1510" y="882"/>
                    </a:cubicBezTo>
                    <a:lnTo>
                      <a:pt x="1510" y="882"/>
                    </a:lnTo>
                    <a:cubicBezTo>
                      <a:pt x="1487" y="824"/>
                      <a:pt x="1497" y="786"/>
                      <a:pt x="1488" y="776"/>
                    </a:cubicBezTo>
                    <a:lnTo>
                      <a:pt x="1488" y="776"/>
                    </a:lnTo>
                    <a:cubicBezTo>
                      <a:pt x="1464" y="749"/>
                      <a:pt x="1314" y="667"/>
                      <a:pt x="1314" y="667"/>
                    </a:cubicBezTo>
                    <a:lnTo>
                      <a:pt x="1314" y="667"/>
                    </a:lnTo>
                    <a:lnTo>
                      <a:pt x="1127" y="644"/>
                    </a:lnTo>
                    <a:lnTo>
                      <a:pt x="536" y="0"/>
                    </a:lnTo>
                    <a:lnTo>
                      <a:pt x="0" y="13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7" name="Freeform 50">
                <a:extLst>
                  <a:ext uri="{FF2B5EF4-FFF2-40B4-BE49-F238E27FC236}">
                    <a16:creationId xmlns:a16="http://schemas.microsoft.com/office/drawing/2014/main" id="{0CF46EA7-AD61-4AD2-8651-1BC0C874C851}"/>
                  </a:ext>
                </a:extLst>
              </p:cNvPr>
              <p:cNvSpPr>
                <a:spLocks/>
              </p:cNvSpPr>
              <p:nvPr/>
            </p:nvSpPr>
            <p:spPr bwMode="auto">
              <a:xfrm>
                <a:off x="52" y="3780"/>
                <a:ext cx="42" cy="95"/>
              </a:xfrm>
              <a:custGeom>
                <a:avLst/>
                <a:gdLst>
                  <a:gd name="T0" fmla="*/ 271 w 620"/>
                  <a:gd name="T1" fmla="*/ 1182 h 1408"/>
                  <a:gd name="T2" fmla="*/ 357 w 620"/>
                  <a:gd name="T3" fmla="*/ 1408 h 1408"/>
                  <a:gd name="T4" fmla="*/ 576 w 620"/>
                  <a:gd name="T5" fmla="*/ 1154 h 1408"/>
                  <a:gd name="T6" fmla="*/ 484 w 620"/>
                  <a:gd name="T7" fmla="*/ 133 h 1408"/>
                  <a:gd name="T8" fmla="*/ 0 w 620"/>
                  <a:gd name="T9" fmla="*/ 168 h 1408"/>
                  <a:gd name="T10" fmla="*/ 271 w 620"/>
                  <a:gd name="T11" fmla="*/ 1182 h 1408"/>
                </a:gdLst>
                <a:ahLst/>
                <a:cxnLst>
                  <a:cxn ang="0">
                    <a:pos x="T0" y="T1"/>
                  </a:cxn>
                  <a:cxn ang="0">
                    <a:pos x="T2" y="T3"/>
                  </a:cxn>
                  <a:cxn ang="0">
                    <a:pos x="T4" y="T5"/>
                  </a:cxn>
                  <a:cxn ang="0">
                    <a:pos x="T6" y="T7"/>
                  </a:cxn>
                  <a:cxn ang="0">
                    <a:pos x="T8" y="T9"/>
                  </a:cxn>
                  <a:cxn ang="0">
                    <a:pos x="T10" y="T11"/>
                  </a:cxn>
                </a:cxnLst>
                <a:rect l="0" t="0" r="r" b="b"/>
                <a:pathLst>
                  <a:path w="620" h="1408">
                    <a:moveTo>
                      <a:pt x="271" y="1182"/>
                    </a:moveTo>
                    <a:lnTo>
                      <a:pt x="357" y="1408"/>
                    </a:lnTo>
                    <a:lnTo>
                      <a:pt x="576" y="1154"/>
                    </a:lnTo>
                    <a:cubicBezTo>
                      <a:pt x="576" y="1154"/>
                      <a:pt x="620" y="261"/>
                      <a:pt x="484" y="133"/>
                    </a:cubicBezTo>
                    <a:cubicBezTo>
                      <a:pt x="344" y="0"/>
                      <a:pt x="0" y="168"/>
                      <a:pt x="0" y="168"/>
                    </a:cubicBezTo>
                    <a:lnTo>
                      <a:pt x="271" y="118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8" name="Freeform 51">
                <a:extLst>
                  <a:ext uri="{FF2B5EF4-FFF2-40B4-BE49-F238E27FC236}">
                    <a16:creationId xmlns:a16="http://schemas.microsoft.com/office/drawing/2014/main" id="{EBB7B596-A16E-42AF-8F1D-0E5B07BC2E23}"/>
                  </a:ext>
                </a:extLst>
              </p:cNvPr>
              <p:cNvSpPr>
                <a:spLocks/>
              </p:cNvSpPr>
              <p:nvPr/>
            </p:nvSpPr>
            <p:spPr bwMode="auto">
              <a:xfrm>
                <a:off x="25" y="3735"/>
                <a:ext cx="50" cy="53"/>
              </a:xfrm>
              <a:custGeom>
                <a:avLst/>
                <a:gdLst>
                  <a:gd name="T0" fmla="*/ 0 w 50"/>
                  <a:gd name="T1" fmla="*/ 9 h 53"/>
                  <a:gd name="T2" fmla="*/ 8 w 50"/>
                  <a:gd name="T3" fmla="*/ 49 h 53"/>
                  <a:gd name="T4" fmla="*/ 50 w 50"/>
                  <a:gd name="T5" fmla="*/ 53 h 53"/>
                  <a:gd name="T6" fmla="*/ 37 w 50"/>
                  <a:gd name="T7" fmla="*/ 31 h 53"/>
                  <a:gd name="T8" fmla="*/ 30 w 50"/>
                  <a:gd name="T9" fmla="*/ 0 h 53"/>
                  <a:gd name="T10" fmla="*/ 0 w 50"/>
                  <a:gd name="T11" fmla="*/ 9 h 53"/>
                </a:gdLst>
                <a:ahLst/>
                <a:cxnLst>
                  <a:cxn ang="0">
                    <a:pos x="T0" y="T1"/>
                  </a:cxn>
                  <a:cxn ang="0">
                    <a:pos x="T2" y="T3"/>
                  </a:cxn>
                  <a:cxn ang="0">
                    <a:pos x="T4" y="T5"/>
                  </a:cxn>
                  <a:cxn ang="0">
                    <a:pos x="T6" y="T7"/>
                  </a:cxn>
                  <a:cxn ang="0">
                    <a:pos x="T8" y="T9"/>
                  </a:cxn>
                  <a:cxn ang="0">
                    <a:pos x="T10" y="T11"/>
                  </a:cxn>
                </a:cxnLst>
                <a:rect l="0" t="0" r="r" b="b"/>
                <a:pathLst>
                  <a:path w="50" h="53">
                    <a:moveTo>
                      <a:pt x="0" y="9"/>
                    </a:moveTo>
                    <a:lnTo>
                      <a:pt x="8" y="49"/>
                    </a:lnTo>
                    <a:lnTo>
                      <a:pt x="50" y="53"/>
                    </a:lnTo>
                    <a:lnTo>
                      <a:pt x="37" y="31"/>
                    </a:lnTo>
                    <a:lnTo>
                      <a:pt x="30" y="0"/>
                    </a:lnTo>
                    <a:lnTo>
                      <a:pt x="0"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69" name="Freeform 52">
                <a:extLst>
                  <a:ext uri="{FF2B5EF4-FFF2-40B4-BE49-F238E27FC236}">
                    <a16:creationId xmlns:a16="http://schemas.microsoft.com/office/drawing/2014/main" id="{079C8516-760C-4B6D-8B51-098AB64EEAB9}"/>
                  </a:ext>
                </a:extLst>
              </p:cNvPr>
              <p:cNvSpPr>
                <a:spLocks/>
              </p:cNvSpPr>
              <p:nvPr/>
            </p:nvSpPr>
            <p:spPr bwMode="auto">
              <a:xfrm>
                <a:off x="32" y="3775"/>
                <a:ext cx="42" cy="37"/>
              </a:xfrm>
              <a:custGeom>
                <a:avLst/>
                <a:gdLst>
                  <a:gd name="T0" fmla="*/ 0 w 620"/>
                  <a:gd name="T1" fmla="*/ 0 h 548"/>
                  <a:gd name="T2" fmla="*/ 514 w 620"/>
                  <a:gd name="T3" fmla="*/ 31 h 548"/>
                  <a:gd name="T4" fmla="*/ 620 w 620"/>
                  <a:gd name="T5" fmla="*/ 548 h 548"/>
                  <a:gd name="T6" fmla="*/ 95 w 620"/>
                  <a:gd name="T7" fmla="*/ 459 h 548"/>
                  <a:gd name="T8" fmla="*/ 0 w 620"/>
                  <a:gd name="T9" fmla="*/ 0 h 548"/>
                </a:gdLst>
                <a:ahLst/>
                <a:cxnLst>
                  <a:cxn ang="0">
                    <a:pos x="T0" y="T1"/>
                  </a:cxn>
                  <a:cxn ang="0">
                    <a:pos x="T2" y="T3"/>
                  </a:cxn>
                  <a:cxn ang="0">
                    <a:pos x="T4" y="T5"/>
                  </a:cxn>
                  <a:cxn ang="0">
                    <a:pos x="T6" y="T7"/>
                  </a:cxn>
                  <a:cxn ang="0">
                    <a:pos x="T8" y="T9"/>
                  </a:cxn>
                </a:cxnLst>
                <a:rect l="0" t="0" r="r" b="b"/>
                <a:pathLst>
                  <a:path w="620" h="548">
                    <a:moveTo>
                      <a:pt x="0" y="0"/>
                    </a:moveTo>
                    <a:cubicBezTo>
                      <a:pt x="338" y="322"/>
                      <a:pt x="514" y="31"/>
                      <a:pt x="514" y="31"/>
                    </a:cubicBezTo>
                    <a:lnTo>
                      <a:pt x="620" y="548"/>
                    </a:lnTo>
                    <a:lnTo>
                      <a:pt x="95" y="459"/>
                    </a:lnTo>
                    <a:lnTo>
                      <a:pt x="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0" name="Freeform 53">
                <a:extLst>
                  <a:ext uri="{FF2B5EF4-FFF2-40B4-BE49-F238E27FC236}">
                    <a16:creationId xmlns:a16="http://schemas.microsoft.com/office/drawing/2014/main" id="{461FBEA0-5D18-4916-A4B3-E4C8EB27D614}"/>
                  </a:ext>
                </a:extLst>
              </p:cNvPr>
              <p:cNvSpPr>
                <a:spLocks/>
              </p:cNvSpPr>
              <p:nvPr/>
            </p:nvSpPr>
            <p:spPr bwMode="auto">
              <a:xfrm>
                <a:off x="-17" y="3767"/>
                <a:ext cx="109" cy="148"/>
              </a:xfrm>
              <a:custGeom>
                <a:avLst/>
                <a:gdLst>
                  <a:gd name="T0" fmla="*/ 133 w 1608"/>
                  <a:gd name="T1" fmla="*/ 249 h 2192"/>
                  <a:gd name="T2" fmla="*/ 724 w 1608"/>
                  <a:gd name="T3" fmla="*/ 0 h 2192"/>
                  <a:gd name="T4" fmla="*/ 885 w 1608"/>
                  <a:gd name="T5" fmla="*/ 332 h 2192"/>
                  <a:gd name="T6" fmla="*/ 1184 w 1608"/>
                  <a:gd name="T7" fmla="*/ 708 h 2192"/>
                  <a:gd name="T8" fmla="*/ 1215 w 1608"/>
                  <a:gd name="T9" fmla="*/ 96 h 2192"/>
                  <a:gd name="T10" fmla="*/ 1518 w 1608"/>
                  <a:gd name="T11" fmla="*/ 330 h 2192"/>
                  <a:gd name="T12" fmla="*/ 1434 w 1608"/>
                  <a:gd name="T13" fmla="*/ 1383 h 2192"/>
                  <a:gd name="T14" fmla="*/ 1553 w 1608"/>
                  <a:gd name="T15" fmla="*/ 1982 h 2192"/>
                  <a:gd name="T16" fmla="*/ 1427 w 1608"/>
                  <a:gd name="T17" fmla="*/ 2096 h 2192"/>
                  <a:gd name="T18" fmla="*/ 85 w 1608"/>
                  <a:gd name="T19" fmla="*/ 2192 h 2192"/>
                  <a:gd name="T20" fmla="*/ 16 w 1608"/>
                  <a:gd name="T21" fmla="*/ 1536 h 2192"/>
                  <a:gd name="T22" fmla="*/ 20 w 1608"/>
                  <a:gd name="T23" fmla="*/ 895 h 2192"/>
                  <a:gd name="T24" fmla="*/ 133 w 1608"/>
                  <a:gd name="T25" fmla="*/ 249 h 2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92">
                    <a:moveTo>
                      <a:pt x="133" y="249"/>
                    </a:moveTo>
                    <a:cubicBezTo>
                      <a:pt x="230" y="128"/>
                      <a:pt x="724" y="0"/>
                      <a:pt x="724" y="0"/>
                    </a:cubicBezTo>
                    <a:cubicBezTo>
                      <a:pt x="724" y="0"/>
                      <a:pt x="809" y="188"/>
                      <a:pt x="885" y="332"/>
                    </a:cubicBezTo>
                    <a:cubicBezTo>
                      <a:pt x="940" y="437"/>
                      <a:pt x="1184" y="708"/>
                      <a:pt x="1184" y="708"/>
                    </a:cubicBezTo>
                    <a:lnTo>
                      <a:pt x="1215" y="96"/>
                    </a:lnTo>
                    <a:cubicBezTo>
                      <a:pt x="1215" y="96"/>
                      <a:pt x="1476" y="233"/>
                      <a:pt x="1518" y="330"/>
                    </a:cubicBezTo>
                    <a:cubicBezTo>
                      <a:pt x="1608" y="540"/>
                      <a:pt x="1434" y="1383"/>
                      <a:pt x="1434" y="1383"/>
                    </a:cubicBezTo>
                    <a:lnTo>
                      <a:pt x="1553" y="1982"/>
                    </a:lnTo>
                    <a:lnTo>
                      <a:pt x="1427" y="2096"/>
                    </a:lnTo>
                    <a:lnTo>
                      <a:pt x="85" y="2192"/>
                    </a:lnTo>
                    <a:cubicBezTo>
                      <a:pt x="85" y="2192"/>
                      <a:pt x="41" y="1750"/>
                      <a:pt x="16" y="1536"/>
                    </a:cubicBezTo>
                    <a:cubicBezTo>
                      <a:pt x="0" y="1405"/>
                      <a:pt x="20" y="1027"/>
                      <a:pt x="20" y="895"/>
                    </a:cubicBezTo>
                    <a:cubicBezTo>
                      <a:pt x="20" y="731"/>
                      <a:pt x="32" y="377"/>
                      <a:pt x="133" y="24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1" name="Freeform 54">
                <a:extLst>
                  <a:ext uri="{FF2B5EF4-FFF2-40B4-BE49-F238E27FC236}">
                    <a16:creationId xmlns:a16="http://schemas.microsoft.com/office/drawing/2014/main" id="{D2E780B6-DDA4-49C2-9C7C-26786E783C6D}"/>
                  </a:ext>
                </a:extLst>
              </p:cNvPr>
              <p:cNvSpPr>
                <a:spLocks/>
              </p:cNvSpPr>
              <p:nvPr/>
            </p:nvSpPr>
            <p:spPr bwMode="auto">
              <a:xfrm>
                <a:off x="30" y="3706"/>
                <a:ext cx="48" cy="55"/>
              </a:xfrm>
              <a:custGeom>
                <a:avLst/>
                <a:gdLst>
                  <a:gd name="T0" fmla="*/ 3 w 48"/>
                  <a:gd name="T1" fmla="*/ 33 h 55"/>
                  <a:gd name="T2" fmla="*/ 19 w 48"/>
                  <a:gd name="T3" fmla="*/ 55 h 55"/>
                  <a:gd name="T4" fmla="*/ 41 w 48"/>
                  <a:gd name="T5" fmla="*/ 53 h 55"/>
                  <a:gd name="T6" fmla="*/ 42 w 48"/>
                  <a:gd name="T7" fmla="*/ 50 h 55"/>
                  <a:gd name="T8" fmla="*/ 41 w 48"/>
                  <a:gd name="T9" fmla="*/ 47 h 55"/>
                  <a:gd name="T10" fmla="*/ 41 w 48"/>
                  <a:gd name="T11" fmla="*/ 34 h 55"/>
                  <a:gd name="T12" fmla="*/ 48 w 48"/>
                  <a:gd name="T13" fmla="*/ 30 h 55"/>
                  <a:gd name="T14" fmla="*/ 38 w 48"/>
                  <a:gd name="T15" fmla="*/ 18 h 55"/>
                  <a:gd name="T16" fmla="*/ 32 w 48"/>
                  <a:gd name="T17" fmla="*/ 0 h 55"/>
                  <a:gd name="T18" fmla="*/ 12 w 48"/>
                  <a:gd name="T19" fmla="*/ 6 h 55"/>
                  <a:gd name="T20" fmla="*/ 3 w 48"/>
                  <a:gd name="T21" fmla="*/ 9 h 55"/>
                  <a:gd name="T22" fmla="*/ 0 w 48"/>
                  <a:gd name="T23" fmla="*/ 12 h 55"/>
                  <a:gd name="T24" fmla="*/ 3 w 48"/>
                  <a:gd name="T25" fmla="*/ 3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5">
                    <a:moveTo>
                      <a:pt x="3" y="33"/>
                    </a:moveTo>
                    <a:lnTo>
                      <a:pt x="19" y="55"/>
                    </a:lnTo>
                    <a:lnTo>
                      <a:pt x="41" y="53"/>
                    </a:lnTo>
                    <a:lnTo>
                      <a:pt x="42" y="50"/>
                    </a:lnTo>
                    <a:lnTo>
                      <a:pt x="41" y="47"/>
                    </a:lnTo>
                    <a:lnTo>
                      <a:pt x="41" y="34"/>
                    </a:lnTo>
                    <a:lnTo>
                      <a:pt x="48" y="30"/>
                    </a:lnTo>
                    <a:lnTo>
                      <a:pt x="38" y="18"/>
                    </a:lnTo>
                    <a:lnTo>
                      <a:pt x="32" y="0"/>
                    </a:lnTo>
                    <a:lnTo>
                      <a:pt x="12" y="6"/>
                    </a:lnTo>
                    <a:lnTo>
                      <a:pt x="3" y="9"/>
                    </a:lnTo>
                    <a:lnTo>
                      <a:pt x="0" y="12"/>
                    </a:lnTo>
                    <a:lnTo>
                      <a:pt x="3" y="3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2" name="Freeform 55">
                <a:extLst>
                  <a:ext uri="{FF2B5EF4-FFF2-40B4-BE49-F238E27FC236}">
                    <a16:creationId xmlns:a16="http://schemas.microsoft.com/office/drawing/2014/main" id="{0DB557AC-4D46-46E7-8612-537441AE2114}"/>
                  </a:ext>
                </a:extLst>
              </p:cNvPr>
              <p:cNvSpPr>
                <a:spLocks/>
              </p:cNvSpPr>
              <p:nvPr/>
            </p:nvSpPr>
            <p:spPr bwMode="auto">
              <a:xfrm>
                <a:off x="20" y="3690"/>
                <a:ext cx="48" cy="31"/>
              </a:xfrm>
              <a:custGeom>
                <a:avLst/>
                <a:gdLst>
                  <a:gd name="T0" fmla="*/ 630 w 716"/>
                  <a:gd name="T1" fmla="*/ 291 h 460"/>
                  <a:gd name="T2" fmla="*/ 115 w 716"/>
                  <a:gd name="T3" fmla="*/ 460 h 460"/>
                  <a:gd name="T4" fmla="*/ 175 w 716"/>
                  <a:gd name="T5" fmla="*/ 157 h 460"/>
                  <a:gd name="T6" fmla="*/ 533 w 716"/>
                  <a:gd name="T7" fmla="*/ 78 h 460"/>
                  <a:gd name="T8" fmla="*/ 658 w 716"/>
                  <a:gd name="T9" fmla="*/ 43 h 460"/>
                  <a:gd name="T10" fmla="*/ 630 w 716"/>
                  <a:gd name="T11" fmla="*/ 291 h 460"/>
                </a:gdLst>
                <a:ahLst/>
                <a:cxnLst>
                  <a:cxn ang="0">
                    <a:pos x="T0" y="T1"/>
                  </a:cxn>
                  <a:cxn ang="0">
                    <a:pos x="T2" y="T3"/>
                  </a:cxn>
                  <a:cxn ang="0">
                    <a:pos x="T4" y="T5"/>
                  </a:cxn>
                  <a:cxn ang="0">
                    <a:pos x="T6" y="T7"/>
                  </a:cxn>
                  <a:cxn ang="0">
                    <a:pos x="T8" y="T9"/>
                  </a:cxn>
                  <a:cxn ang="0">
                    <a:pos x="T10" y="T11"/>
                  </a:cxn>
                </a:cxnLst>
                <a:rect l="0" t="0" r="r" b="b"/>
                <a:pathLst>
                  <a:path w="716" h="460">
                    <a:moveTo>
                      <a:pt x="630" y="291"/>
                    </a:moveTo>
                    <a:cubicBezTo>
                      <a:pt x="531" y="375"/>
                      <a:pt x="115" y="460"/>
                      <a:pt x="115" y="460"/>
                    </a:cubicBezTo>
                    <a:cubicBezTo>
                      <a:pt x="115" y="460"/>
                      <a:pt x="0" y="197"/>
                      <a:pt x="175" y="157"/>
                    </a:cubicBezTo>
                    <a:cubicBezTo>
                      <a:pt x="392" y="105"/>
                      <a:pt x="472" y="103"/>
                      <a:pt x="533" y="78"/>
                    </a:cubicBezTo>
                    <a:cubicBezTo>
                      <a:pt x="557" y="69"/>
                      <a:pt x="657" y="0"/>
                      <a:pt x="658" y="43"/>
                    </a:cubicBezTo>
                    <a:cubicBezTo>
                      <a:pt x="661" y="152"/>
                      <a:pt x="716" y="215"/>
                      <a:pt x="630" y="29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3" name="Freeform 56">
                <a:extLst>
                  <a:ext uri="{FF2B5EF4-FFF2-40B4-BE49-F238E27FC236}">
                    <a16:creationId xmlns:a16="http://schemas.microsoft.com/office/drawing/2014/main" id="{64F535FF-50C2-419F-A63D-7BF265B14974}"/>
                  </a:ext>
                </a:extLst>
              </p:cNvPr>
              <p:cNvSpPr>
                <a:spLocks/>
              </p:cNvSpPr>
              <p:nvPr/>
            </p:nvSpPr>
            <p:spPr bwMode="auto">
              <a:xfrm>
                <a:off x="10" y="3705"/>
                <a:ext cx="27" cy="41"/>
              </a:xfrm>
              <a:custGeom>
                <a:avLst/>
                <a:gdLst>
                  <a:gd name="T0" fmla="*/ 355 w 400"/>
                  <a:gd name="T1" fmla="*/ 528 h 608"/>
                  <a:gd name="T2" fmla="*/ 268 w 400"/>
                  <a:gd name="T3" fmla="*/ 608 h 608"/>
                  <a:gd name="T4" fmla="*/ 122 w 400"/>
                  <a:gd name="T5" fmla="*/ 452 h 608"/>
                  <a:gd name="T6" fmla="*/ 238 w 400"/>
                  <a:gd name="T7" fmla="*/ 0 h 608"/>
                  <a:gd name="T8" fmla="*/ 351 w 400"/>
                  <a:gd name="T9" fmla="*/ 221 h 608"/>
                  <a:gd name="T10" fmla="*/ 355 w 400"/>
                  <a:gd name="T11" fmla="*/ 528 h 608"/>
                </a:gdLst>
                <a:ahLst/>
                <a:cxnLst>
                  <a:cxn ang="0">
                    <a:pos x="T0" y="T1"/>
                  </a:cxn>
                  <a:cxn ang="0">
                    <a:pos x="T2" y="T3"/>
                  </a:cxn>
                  <a:cxn ang="0">
                    <a:pos x="T4" y="T5"/>
                  </a:cxn>
                  <a:cxn ang="0">
                    <a:pos x="T6" y="T7"/>
                  </a:cxn>
                  <a:cxn ang="0">
                    <a:pos x="T8" y="T9"/>
                  </a:cxn>
                  <a:cxn ang="0">
                    <a:pos x="T10" y="T11"/>
                  </a:cxn>
                </a:cxnLst>
                <a:rect l="0" t="0" r="r" b="b"/>
                <a:pathLst>
                  <a:path w="400" h="608">
                    <a:moveTo>
                      <a:pt x="355" y="528"/>
                    </a:moveTo>
                    <a:lnTo>
                      <a:pt x="268" y="608"/>
                    </a:lnTo>
                    <a:cubicBezTo>
                      <a:pt x="268" y="608"/>
                      <a:pt x="174" y="532"/>
                      <a:pt x="122" y="452"/>
                    </a:cubicBezTo>
                    <a:cubicBezTo>
                      <a:pt x="26" y="306"/>
                      <a:pt x="0" y="123"/>
                      <a:pt x="238" y="0"/>
                    </a:cubicBezTo>
                    <a:lnTo>
                      <a:pt x="351" y="221"/>
                    </a:lnTo>
                    <a:cubicBezTo>
                      <a:pt x="370" y="281"/>
                      <a:pt x="400" y="463"/>
                      <a:pt x="355" y="52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4" name="Freeform 57">
                <a:extLst>
                  <a:ext uri="{FF2B5EF4-FFF2-40B4-BE49-F238E27FC236}">
                    <a16:creationId xmlns:a16="http://schemas.microsoft.com/office/drawing/2014/main" id="{CE59A949-CABE-4643-B4C7-5DEC15080AE7}"/>
                  </a:ext>
                </a:extLst>
              </p:cNvPr>
              <p:cNvSpPr>
                <a:spLocks/>
              </p:cNvSpPr>
              <p:nvPr/>
            </p:nvSpPr>
            <p:spPr bwMode="auto">
              <a:xfrm>
                <a:off x="29" y="3734"/>
                <a:ext cx="9" cy="9"/>
              </a:xfrm>
              <a:custGeom>
                <a:avLst/>
                <a:gdLst>
                  <a:gd name="T0" fmla="*/ 6 w 132"/>
                  <a:gd name="T1" fmla="*/ 51 h 124"/>
                  <a:gd name="T2" fmla="*/ 56 w 132"/>
                  <a:gd name="T3" fmla="*/ 120 h 124"/>
                  <a:gd name="T4" fmla="*/ 56 w 132"/>
                  <a:gd name="T5" fmla="*/ 120 h 124"/>
                  <a:gd name="T6" fmla="*/ 127 w 132"/>
                  <a:gd name="T7" fmla="*/ 70 h 124"/>
                  <a:gd name="T8" fmla="*/ 127 w 132"/>
                  <a:gd name="T9" fmla="*/ 70 h 124"/>
                  <a:gd name="T10" fmla="*/ 77 w 132"/>
                  <a:gd name="T11" fmla="*/ 1 h 124"/>
                  <a:gd name="T12" fmla="*/ 77 w 132"/>
                  <a:gd name="T13" fmla="*/ 1 h 124"/>
                  <a:gd name="T14" fmla="*/ 67 w 132"/>
                  <a:gd name="T15" fmla="*/ 0 h 124"/>
                  <a:gd name="T16" fmla="*/ 67 w 132"/>
                  <a:gd name="T17" fmla="*/ 0 h 124"/>
                  <a:gd name="T18" fmla="*/ 6 w 132"/>
                  <a:gd name="T19"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24">
                    <a:moveTo>
                      <a:pt x="6" y="51"/>
                    </a:moveTo>
                    <a:cubicBezTo>
                      <a:pt x="0" y="83"/>
                      <a:pt x="23" y="114"/>
                      <a:pt x="56" y="120"/>
                    </a:cubicBezTo>
                    <a:lnTo>
                      <a:pt x="56" y="120"/>
                    </a:lnTo>
                    <a:cubicBezTo>
                      <a:pt x="89" y="124"/>
                      <a:pt x="121" y="103"/>
                      <a:pt x="127" y="70"/>
                    </a:cubicBezTo>
                    <a:lnTo>
                      <a:pt x="127" y="70"/>
                    </a:lnTo>
                    <a:cubicBezTo>
                      <a:pt x="132" y="38"/>
                      <a:pt x="110" y="7"/>
                      <a:pt x="77" y="1"/>
                    </a:cubicBezTo>
                    <a:lnTo>
                      <a:pt x="77" y="1"/>
                    </a:lnTo>
                    <a:cubicBezTo>
                      <a:pt x="73" y="0"/>
                      <a:pt x="70" y="0"/>
                      <a:pt x="67" y="0"/>
                    </a:cubicBezTo>
                    <a:lnTo>
                      <a:pt x="67" y="0"/>
                    </a:lnTo>
                    <a:cubicBezTo>
                      <a:pt x="37" y="0"/>
                      <a:pt x="11" y="21"/>
                      <a:pt x="6" y="5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5" name="Freeform 58">
                <a:extLst>
                  <a:ext uri="{FF2B5EF4-FFF2-40B4-BE49-F238E27FC236}">
                    <a16:creationId xmlns:a16="http://schemas.microsoft.com/office/drawing/2014/main" id="{DE5A1EFC-B30C-4DE1-8E52-81790C2A750D}"/>
                  </a:ext>
                </a:extLst>
              </p:cNvPr>
              <p:cNvSpPr>
                <a:spLocks/>
              </p:cNvSpPr>
              <p:nvPr/>
            </p:nvSpPr>
            <p:spPr bwMode="auto">
              <a:xfrm>
                <a:off x="14" y="3871"/>
                <a:ext cx="82" cy="48"/>
              </a:xfrm>
              <a:custGeom>
                <a:avLst/>
                <a:gdLst>
                  <a:gd name="T0" fmla="*/ 74 w 82"/>
                  <a:gd name="T1" fmla="*/ 48 h 48"/>
                  <a:gd name="T2" fmla="*/ 0 w 82"/>
                  <a:gd name="T3" fmla="*/ 30 h 48"/>
                  <a:gd name="T4" fmla="*/ 28 w 82"/>
                  <a:gd name="T5" fmla="*/ 0 h 48"/>
                  <a:gd name="T6" fmla="*/ 82 w 82"/>
                  <a:gd name="T7" fmla="*/ 30 h 48"/>
                  <a:gd name="T8" fmla="*/ 74 w 82"/>
                  <a:gd name="T9" fmla="*/ 48 h 48"/>
                </a:gdLst>
                <a:ahLst/>
                <a:cxnLst>
                  <a:cxn ang="0">
                    <a:pos x="T0" y="T1"/>
                  </a:cxn>
                  <a:cxn ang="0">
                    <a:pos x="T2" y="T3"/>
                  </a:cxn>
                  <a:cxn ang="0">
                    <a:pos x="T4" y="T5"/>
                  </a:cxn>
                  <a:cxn ang="0">
                    <a:pos x="T6" y="T7"/>
                  </a:cxn>
                  <a:cxn ang="0">
                    <a:pos x="T8" y="T9"/>
                  </a:cxn>
                </a:cxnLst>
                <a:rect l="0" t="0" r="r" b="b"/>
                <a:pathLst>
                  <a:path w="82" h="48">
                    <a:moveTo>
                      <a:pt x="74" y="48"/>
                    </a:moveTo>
                    <a:lnTo>
                      <a:pt x="0" y="30"/>
                    </a:lnTo>
                    <a:lnTo>
                      <a:pt x="28" y="0"/>
                    </a:lnTo>
                    <a:lnTo>
                      <a:pt x="82" y="30"/>
                    </a:lnTo>
                    <a:lnTo>
                      <a:pt x="74" y="48"/>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6" name="Freeform 59">
                <a:extLst>
                  <a:ext uri="{FF2B5EF4-FFF2-40B4-BE49-F238E27FC236}">
                    <a16:creationId xmlns:a16="http://schemas.microsoft.com/office/drawing/2014/main" id="{E4A20DD6-BD07-43E2-AAAD-2F859C464FA3}"/>
                  </a:ext>
                </a:extLst>
              </p:cNvPr>
              <p:cNvSpPr>
                <a:spLocks/>
              </p:cNvSpPr>
              <p:nvPr/>
            </p:nvSpPr>
            <p:spPr bwMode="auto">
              <a:xfrm>
                <a:off x="-21" y="3780"/>
                <a:ext cx="67" cy="125"/>
              </a:xfrm>
              <a:custGeom>
                <a:avLst/>
                <a:gdLst>
                  <a:gd name="T0" fmla="*/ 483 w 992"/>
                  <a:gd name="T1" fmla="*/ 1856 h 1856"/>
                  <a:gd name="T2" fmla="*/ 40 w 992"/>
                  <a:gd name="T3" fmla="*/ 305 h 1856"/>
                  <a:gd name="T4" fmla="*/ 368 w 992"/>
                  <a:gd name="T5" fmla="*/ 62 h 1856"/>
                  <a:gd name="T6" fmla="*/ 709 w 992"/>
                  <a:gd name="T7" fmla="*/ 452 h 1856"/>
                  <a:gd name="T8" fmla="*/ 992 w 992"/>
                  <a:gd name="T9" fmla="*/ 1356 h 1856"/>
                  <a:gd name="T10" fmla="*/ 483 w 992"/>
                  <a:gd name="T11" fmla="*/ 1856 h 1856"/>
                </a:gdLst>
                <a:ahLst/>
                <a:cxnLst>
                  <a:cxn ang="0">
                    <a:pos x="T0" y="T1"/>
                  </a:cxn>
                  <a:cxn ang="0">
                    <a:pos x="T2" y="T3"/>
                  </a:cxn>
                  <a:cxn ang="0">
                    <a:pos x="T4" y="T5"/>
                  </a:cxn>
                  <a:cxn ang="0">
                    <a:pos x="T6" y="T7"/>
                  </a:cxn>
                  <a:cxn ang="0">
                    <a:pos x="T8" y="T9"/>
                  </a:cxn>
                  <a:cxn ang="0">
                    <a:pos x="T10" y="T11"/>
                  </a:cxn>
                </a:cxnLst>
                <a:rect l="0" t="0" r="r" b="b"/>
                <a:pathLst>
                  <a:path w="992" h="1856">
                    <a:moveTo>
                      <a:pt x="483" y="1856"/>
                    </a:moveTo>
                    <a:cubicBezTo>
                      <a:pt x="483" y="1856"/>
                      <a:pt x="0" y="1017"/>
                      <a:pt x="40" y="305"/>
                    </a:cubicBezTo>
                    <a:cubicBezTo>
                      <a:pt x="51" y="106"/>
                      <a:pt x="202" y="0"/>
                      <a:pt x="368" y="62"/>
                    </a:cubicBezTo>
                    <a:cubicBezTo>
                      <a:pt x="488" y="105"/>
                      <a:pt x="651" y="337"/>
                      <a:pt x="709" y="452"/>
                    </a:cubicBezTo>
                    <a:cubicBezTo>
                      <a:pt x="833" y="696"/>
                      <a:pt x="992" y="1356"/>
                      <a:pt x="992" y="1356"/>
                    </a:cubicBezTo>
                    <a:lnTo>
                      <a:pt x="483" y="185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7" name="Freeform 60">
                <a:extLst>
                  <a:ext uri="{FF2B5EF4-FFF2-40B4-BE49-F238E27FC236}">
                    <a16:creationId xmlns:a16="http://schemas.microsoft.com/office/drawing/2014/main" id="{9E4F31B6-503F-4A44-833E-10B1A286D9F8}"/>
                  </a:ext>
                </a:extLst>
              </p:cNvPr>
              <p:cNvSpPr>
                <a:spLocks/>
              </p:cNvSpPr>
              <p:nvPr/>
            </p:nvSpPr>
            <p:spPr bwMode="auto">
              <a:xfrm>
                <a:off x="85" y="3900"/>
                <a:ext cx="48" cy="30"/>
              </a:xfrm>
              <a:custGeom>
                <a:avLst/>
                <a:gdLst>
                  <a:gd name="T0" fmla="*/ 157 w 700"/>
                  <a:gd name="T1" fmla="*/ 5 h 444"/>
                  <a:gd name="T2" fmla="*/ 366 w 700"/>
                  <a:gd name="T3" fmla="*/ 0 h 444"/>
                  <a:gd name="T4" fmla="*/ 543 w 700"/>
                  <a:gd name="T5" fmla="*/ 56 h 444"/>
                  <a:gd name="T6" fmla="*/ 575 w 700"/>
                  <a:gd name="T7" fmla="*/ 88 h 444"/>
                  <a:gd name="T8" fmla="*/ 616 w 700"/>
                  <a:gd name="T9" fmla="*/ 122 h 444"/>
                  <a:gd name="T10" fmla="*/ 672 w 700"/>
                  <a:gd name="T11" fmla="*/ 232 h 444"/>
                  <a:gd name="T12" fmla="*/ 681 w 700"/>
                  <a:gd name="T13" fmla="*/ 425 h 444"/>
                  <a:gd name="T14" fmla="*/ 642 w 700"/>
                  <a:gd name="T15" fmla="*/ 443 h 444"/>
                  <a:gd name="T16" fmla="*/ 448 w 700"/>
                  <a:gd name="T17" fmla="*/ 332 h 444"/>
                  <a:gd name="T18" fmla="*/ 188 w 700"/>
                  <a:gd name="T19" fmla="*/ 370 h 444"/>
                  <a:gd name="T20" fmla="*/ 0 w 700"/>
                  <a:gd name="T21" fmla="*/ 270 h 444"/>
                  <a:gd name="T22" fmla="*/ 157 w 700"/>
                  <a:gd name="T23" fmla="*/ 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0" h="444">
                    <a:moveTo>
                      <a:pt x="157" y="5"/>
                    </a:moveTo>
                    <a:lnTo>
                      <a:pt x="366" y="0"/>
                    </a:lnTo>
                    <a:cubicBezTo>
                      <a:pt x="366" y="0"/>
                      <a:pt x="505" y="20"/>
                      <a:pt x="543" y="56"/>
                    </a:cubicBezTo>
                    <a:cubicBezTo>
                      <a:pt x="551" y="63"/>
                      <a:pt x="568" y="80"/>
                      <a:pt x="575" y="88"/>
                    </a:cubicBezTo>
                    <a:cubicBezTo>
                      <a:pt x="580" y="94"/>
                      <a:pt x="611" y="116"/>
                      <a:pt x="616" y="122"/>
                    </a:cubicBezTo>
                    <a:cubicBezTo>
                      <a:pt x="640" y="152"/>
                      <a:pt x="672" y="232"/>
                      <a:pt x="672" y="232"/>
                    </a:cubicBezTo>
                    <a:cubicBezTo>
                      <a:pt x="672" y="232"/>
                      <a:pt x="700" y="391"/>
                      <a:pt x="681" y="425"/>
                    </a:cubicBezTo>
                    <a:cubicBezTo>
                      <a:pt x="676" y="435"/>
                      <a:pt x="652" y="444"/>
                      <a:pt x="642" y="443"/>
                    </a:cubicBezTo>
                    <a:cubicBezTo>
                      <a:pt x="584" y="431"/>
                      <a:pt x="507" y="340"/>
                      <a:pt x="448" y="332"/>
                    </a:cubicBezTo>
                    <a:cubicBezTo>
                      <a:pt x="380" y="322"/>
                      <a:pt x="240" y="379"/>
                      <a:pt x="188" y="370"/>
                    </a:cubicBezTo>
                    <a:cubicBezTo>
                      <a:pt x="109" y="357"/>
                      <a:pt x="0" y="270"/>
                      <a:pt x="0" y="270"/>
                    </a:cubicBezTo>
                    <a:lnTo>
                      <a:pt x="157" y="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8" name="Freeform 61">
                <a:extLst>
                  <a:ext uri="{FF2B5EF4-FFF2-40B4-BE49-F238E27FC236}">
                    <a16:creationId xmlns:a16="http://schemas.microsoft.com/office/drawing/2014/main" id="{17CA4FC7-AA74-467C-BC2C-80533340283B}"/>
                  </a:ext>
                </a:extLst>
              </p:cNvPr>
              <p:cNvSpPr>
                <a:spLocks/>
              </p:cNvSpPr>
              <p:nvPr/>
            </p:nvSpPr>
            <p:spPr bwMode="auto">
              <a:xfrm>
                <a:off x="-26" y="3970"/>
                <a:ext cx="121" cy="11"/>
              </a:xfrm>
              <a:custGeom>
                <a:avLst/>
                <a:gdLst>
                  <a:gd name="T0" fmla="*/ 0 w 1784"/>
                  <a:gd name="T1" fmla="*/ 0 h 164"/>
                  <a:gd name="T2" fmla="*/ 0 w 1784"/>
                  <a:gd name="T3" fmla="*/ 164 h 164"/>
                  <a:gd name="T4" fmla="*/ 1784 w 1784"/>
                  <a:gd name="T5" fmla="*/ 164 h 164"/>
                  <a:gd name="T6" fmla="*/ 1607 w 1784"/>
                  <a:gd name="T7" fmla="*/ 0 h 164"/>
                  <a:gd name="T8" fmla="*/ 1607 w 1784"/>
                  <a:gd name="T9" fmla="*/ 0 h 164"/>
                  <a:gd name="T10" fmla="*/ 0 w 1784"/>
                  <a:gd name="T11" fmla="*/ 0 h 164"/>
                </a:gdLst>
                <a:ahLst/>
                <a:cxnLst>
                  <a:cxn ang="0">
                    <a:pos x="T0" y="T1"/>
                  </a:cxn>
                  <a:cxn ang="0">
                    <a:pos x="T2" y="T3"/>
                  </a:cxn>
                  <a:cxn ang="0">
                    <a:pos x="T4" y="T5"/>
                  </a:cxn>
                  <a:cxn ang="0">
                    <a:pos x="T6" y="T7"/>
                  </a:cxn>
                  <a:cxn ang="0">
                    <a:pos x="T8" y="T9"/>
                  </a:cxn>
                  <a:cxn ang="0">
                    <a:pos x="T10" y="T11"/>
                  </a:cxn>
                </a:cxnLst>
                <a:rect l="0" t="0" r="r" b="b"/>
                <a:pathLst>
                  <a:path w="1784" h="164">
                    <a:moveTo>
                      <a:pt x="0" y="0"/>
                    </a:moveTo>
                    <a:lnTo>
                      <a:pt x="0" y="164"/>
                    </a:lnTo>
                    <a:lnTo>
                      <a:pt x="1784" y="164"/>
                    </a:lnTo>
                    <a:cubicBezTo>
                      <a:pt x="1784" y="74"/>
                      <a:pt x="1698" y="0"/>
                      <a:pt x="1607" y="0"/>
                    </a:cubicBezTo>
                    <a:lnTo>
                      <a:pt x="1607" y="0"/>
                    </a:lnTo>
                    <a:lnTo>
                      <a:pt x="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79" name="Freeform 62">
                <a:extLst>
                  <a:ext uri="{FF2B5EF4-FFF2-40B4-BE49-F238E27FC236}">
                    <a16:creationId xmlns:a16="http://schemas.microsoft.com/office/drawing/2014/main" id="{50219641-8E6B-4B16-8554-47CF27018EC6}"/>
                  </a:ext>
                </a:extLst>
              </p:cNvPr>
              <p:cNvSpPr>
                <a:spLocks/>
              </p:cNvSpPr>
              <p:nvPr/>
            </p:nvSpPr>
            <p:spPr bwMode="auto">
              <a:xfrm>
                <a:off x="-82" y="3818"/>
                <a:ext cx="59" cy="210"/>
              </a:xfrm>
              <a:custGeom>
                <a:avLst/>
                <a:gdLst>
                  <a:gd name="T0" fmla="*/ 814 w 872"/>
                  <a:gd name="T1" fmla="*/ 3100 h 3100"/>
                  <a:gd name="T2" fmla="*/ 757 w 872"/>
                  <a:gd name="T3" fmla="*/ 3043 h 3100"/>
                  <a:gd name="T4" fmla="*/ 757 w 872"/>
                  <a:gd name="T5" fmla="*/ 458 h 3100"/>
                  <a:gd name="T6" fmla="*/ 419 w 872"/>
                  <a:gd name="T7" fmla="*/ 117 h 3100"/>
                  <a:gd name="T8" fmla="*/ 58 w 872"/>
                  <a:gd name="T9" fmla="*/ 117 h 3100"/>
                  <a:gd name="T10" fmla="*/ 0 w 872"/>
                  <a:gd name="T11" fmla="*/ 58 h 3100"/>
                  <a:gd name="T12" fmla="*/ 58 w 872"/>
                  <a:gd name="T13" fmla="*/ 0 h 3100"/>
                  <a:gd name="T14" fmla="*/ 419 w 872"/>
                  <a:gd name="T15" fmla="*/ 0 h 3100"/>
                  <a:gd name="T16" fmla="*/ 872 w 872"/>
                  <a:gd name="T17" fmla="*/ 458 h 3100"/>
                  <a:gd name="T18" fmla="*/ 872 w 872"/>
                  <a:gd name="T19" fmla="*/ 3043 h 3100"/>
                  <a:gd name="T20" fmla="*/ 814 w 872"/>
                  <a:gd name="T21" fmla="*/ 3100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2" h="3100">
                    <a:moveTo>
                      <a:pt x="814" y="3100"/>
                    </a:moveTo>
                    <a:cubicBezTo>
                      <a:pt x="783" y="3100"/>
                      <a:pt x="757" y="3075"/>
                      <a:pt x="757" y="3043"/>
                    </a:cubicBezTo>
                    <a:lnTo>
                      <a:pt x="757" y="458"/>
                    </a:lnTo>
                    <a:cubicBezTo>
                      <a:pt x="757" y="270"/>
                      <a:pt x="605" y="117"/>
                      <a:pt x="419" y="117"/>
                    </a:cubicBezTo>
                    <a:lnTo>
                      <a:pt x="58" y="117"/>
                    </a:lnTo>
                    <a:cubicBezTo>
                      <a:pt x="26" y="117"/>
                      <a:pt x="0" y="90"/>
                      <a:pt x="0" y="58"/>
                    </a:cubicBezTo>
                    <a:cubicBezTo>
                      <a:pt x="0" y="27"/>
                      <a:pt x="26" y="0"/>
                      <a:pt x="58" y="0"/>
                    </a:cubicBezTo>
                    <a:lnTo>
                      <a:pt x="419" y="0"/>
                    </a:lnTo>
                    <a:cubicBezTo>
                      <a:pt x="669" y="0"/>
                      <a:pt x="872" y="205"/>
                      <a:pt x="872" y="458"/>
                    </a:cubicBezTo>
                    <a:lnTo>
                      <a:pt x="872" y="3043"/>
                    </a:lnTo>
                    <a:cubicBezTo>
                      <a:pt x="872" y="3075"/>
                      <a:pt x="846" y="3100"/>
                      <a:pt x="814" y="31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0" name="Freeform 63">
                <a:extLst>
                  <a:ext uri="{FF2B5EF4-FFF2-40B4-BE49-F238E27FC236}">
                    <a16:creationId xmlns:a16="http://schemas.microsoft.com/office/drawing/2014/main" id="{7643EA7F-E700-4C3E-B34E-8A4ACECC9D03}"/>
                  </a:ext>
                </a:extLst>
              </p:cNvPr>
              <p:cNvSpPr>
                <a:spLocks/>
              </p:cNvSpPr>
              <p:nvPr/>
            </p:nvSpPr>
            <p:spPr bwMode="auto">
              <a:xfrm>
                <a:off x="-31" y="3910"/>
                <a:ext cx="127" cy="188"/>
              </a:xfrm>
              <a:custGeom>
                <a:avLst/>
                <a:gdLst>
                  <a:gd name="T0" fmla="*/ 1826 w 1884"/>
                  <a:gd name="T1" fmla="*/ 2776 h 2776"/>
                  <a:gd name="T2" fmla="*/ 1769 w 1884"/>
                  <a:gd name="T3" fmla="*/ 2718 h 2776"/>
                  <a:gd name="T4" fmla="*/ 1769 w 1884"/>
                  <a:gd name="T5" fmla="*/ 532 h 2776"/>
                  <a:gd name="T6" fmla="*/ 1356 w 1884"/>
                  <a:gd name="T7" fmla="*/ 117 h 2776"/>
                  <a:gd name="T8" fmla="*/ 58 w 1884"/>
                  <a:gd name="T9" fmla="*/ 117 h 2776"/>
                  <a:gd name="T10" fmla="*/ 0 w 1884"/>
                  <a:gd name="T11" fmla="*/ 59 h 2776"/>
                  <a:gd name="T12" fmla="*/ 58 w 1884"/>
                  <a:gd name="T13" fmla="*/ 0 h 2776"/>
                  <a:gd name="T14" fmla="*/ 1356 w 1884"/>
                  <a:gd name="T15" fmla="*/ 0 h 2776"/>
                  <a:gd name="T16" fmla="*/ 1884 w 1884"/>
                  <a:gd name="T17" fmla="*/ 532 h 2776"/>
                  <a:gd name="T18" fmla="*/ 1884 w 1884"/>
                  <a:gd name="T19" fmla="*/ 2718 h 2776"/>
                  <a:gd name="T20" fmla="*/ 1826 w 1884"/>
                  <a:gd name="T21" fmla="*/ 2776 h 2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4" h="2776">
                    <a:moveTo>
                      <a:pt x="1826" y="2776"/>
                    </a:moveTo>
                    <a:cubicBezTo>
                      <a:pt x="1794" y="2776"/>
                      <a:pt x="1769" y="2750"/>
                      <a:pt x="1769" y="2718"/>
                    </a:cubicBezTo>
                    <a:lnTo>
                      <a:pt x="1769" y="532"/>
                    </a:lnTo>
                    <a:cubicBezTo>
                      <a:pt x="1769" y="303"/>
                      <a:pt x="1584" y="117"/>
                      <a:pt x="1356" y="117"/>
                    </a:cubicBezTo>
                    <a:lnTo>
                      <a:pt x="58" y="117"/>
                    </a:lnTo>
                    <a:cubicBezTo>
                      <a:pt x="26" y="117"/>
                      <a:pt x="0" y="91"/>
                      <a:pt x="0" y="59"/>
                    </a:cubicBezTo>
                    <a:cubicBezTo>
                      <a:pt x="0" y="27"/>
                      <a:pt x="26" y="0"/>
                      <a:pt x="58" y="0"/>
                    </a:cubicBezTo>
                    <a:lnTo>
                      <a:pt x="1356" y="0"/>
                    </a:lnTo>
                    <a:cubicBezTo>
                      <a:pt x="1648" y="0"/>
                      <a:pt x="1884" y="239"/>
                      <a:pt x="1884" y="532"/>
                    </a:cubicBezTo>
                    <a:lnTo>
                      <a:pt x="1884" y="2718"/>
                    </a:lnTo>
                    <a:cubicBezTo>
                      <a:pt x="1884" y="2750"/>
                      <a:pt x="1858" y="2776"/>
                      <a:pt x="1826" y="277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1" name="Freeform 64">
                <a:extLst>
                  <a:ext uri="{FF2B5EF4-FFF2-40B4-BE49-F238E27FC236}">
                    <a16:creationId xmlns:a16="http://schemas.microsoft.com/office/drawing/2014/main" id="{62FC73E9-454A-4C25-A33C-EEAC51C7BB47}"/>
                  </a:ext>
                </a:extLst>
              </p:cNvPr>
              <p:cNvSpPr>
                <a:spLocks/>
              </p:cNvSpPr>
              <p:nvPr/>
            </p:nvSpPr>
            <p:spPr bwMode="auto">
              <a:xfrm>
                <a:off x="88" y="4027"/>
                <a:ext cx="44" cy="80"/>
              </a:xfrm>
              <a:custGeom>
                <a:avLst/>
                <a:gdLst>
                  <a:gd name="T0" fmla="*/ 586 w 648"/>
                  <a:gd name="T1" fmla="*/ 1184 h 1184"/>
                  <a:gd name="T2" fmla="*/ 530 w 648"/>
                  <a:gd name="T3" fmla="*/ 1139 h 1184"/>
                  <a:gd name="T4" fmla="*/ 368 w 648"/>
                  <a:gd name="T5" fmla="*/ 372 h 1184"/>
                  <a:gd name="T6" fmla="*/ 58 w 648"/>
                  <a:gd name="T7" fmla="*/ 116 h 1184"/>
                  <a:gd name="T8" fmla="*/ 0 w 648"/>
                  <a:gd name="T9" fmla="*/ 58 h 1184"/>
                  <a:gd name="T10" fmla="*/ 58 w 648"/>
                  <a:gd name="T11" fmla="*/ 0 h 1184"/>
                  <a:gd name="T12" fmla="*/ 481 w 648"/>
                  <a:gd name="T13" fmla="*/ 348 h 1184"/>
                  <a:gd name="T14" fmla="*/ 642 w 648"/>
                  <a:gd name="T15" fmla="*/ 1114 h 1184"/>
                  <a:gd name="T16" fmla="*/ 598 w 648"/>
                  <a:gd name="T17" fmla="*/ 1184 h 1184"/>
                  <a:gd name="T18" fmla="*/ 586 w 648"/>
                  <a:gd name="T19" fmla="*/ 1184 h 1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8" h="1184">
                    <a:moveTo>
                      <a:pt x="586" y="1184"/>
                    </a:moveTo>
                    <a:cubicBezTo>
                      <a:pt x="559" y="1184"/>
                      <a:pt x="535" y="1166"/>
                      <a:pt x="530" y="1139"/>
                    </a:cubicBezTo>
                    <a:lnTo>
                      <a:pt x="368" y="372"/>
                    </a:lnTo>
                    <a:cubicBezTo>
                      <a:pt x="338" y="224"/>
                      <a:pt x="206" y="116"/>
                      <a:pt x="58" y="116"/>
                    </a:cubicBezTo>
                    <a:cubicBezTo>
                      <a:pt x="26" y="116"/>
                      <a:pt x="0" y="91"/>
                      <a:pt x="0" y="58"/>
                    </a:cubicBezTo>
                    <a:cubicBezTo>
                      <a:pt x="0" y="26"/>
                      <a:pt x="26" y="0"/>
                      <a:pt x="58" y="0"/>
                    </a:cubicBezTo>
                    <a:cubicBezTo>
                      <a:pt x="261" y="0"/>
                      <a:pt x="439" y="147"/>
                      <a:pt x="481" y="348"/>
                    </a:cubicBezTo>
                    <a:lnTo>
                      <a:pt x="642" y="1114"/>
                    </a:lnTo>
                    <a:cubicBezTo>
                      <a:pt x="648" y="1146"/>
                      <a:pt x="629" y="1177"/>
                      <a:pt x="598" y="1184"/>
                    </a:cubicBezTo>
                    <a:cubicBezTo>
                      <a:pt x="593" y="1184"/>
                      <a:pt x="589" y="1184"/>
                      <a:pt x="586" y="11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2" name="Freeform 65">
                <a:extLst>
                  <a:ext uri="{FF2B5EF4-FFF2-40B4-BE49-F238E27FC236}">
                    <a16:creationId xmlns:a16="http://schemas.microsoft.com/office/drawing/2014/main" id="{756B24CB-08C9-4B60-9468-BF4AE30BF2D2}"/>
                  </a:ext>
                </a:extLst>
              </p:cNvPr>
              <p:cNvSpPr>
                <a:spLocks/>
              </p:cNvSpPr>
              <p:nvPr/>
            </p:nvSpPr>
            <p:spPr bwMode="auto">
              <a:xfrm>
                <a:off x="-31" y="3981"/>
                <a:ext cx="134" cy="8"/>
              </a:xfrm>
              <a:custGeom>
                <a:avLst/>
                <a:gdLst>
                  <a:gd name="T0" fmla="*/ 1926 w 1984"/>
                  <a:gd name="T1" fmla="*/ 120 h 120"/>
                  <a:gd name="T2" fmla="*/ 58 w 1984"/>
                  <a:gd name="T3" fmla="*/ 120 h 120"/>
                  <a:gd name="T4" fmla="*/ 0 w 1984"/>
                  <a:gd name="T5" fmla="*/ 60 h 120"/>
                  <a:gd name="T6" fmla="*/ 58 w 1984"/>
                  <a:gd name="T7" fmla="*/ 0 h 120"/>
                  <a:gd name="T8" fmla="*/ 1926 w 1984"/>
                  <a:gd name="T9" fmla="*/ 0 h 120"/>
                  <a:gd name="T10" fmla="*/ 1984 w 1984"/>
                  <a:gd name="T11" fmla="*/ 60 h 120"/>
                  <a:gd name="T12" fmla="*/ 1926 w 1984"/>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984" h="120">
                    <a:moveTo>
                      <a:pt x="1926" y="120"/>
                    </a:moveTo>
                    <a:lnTo>
                      <a:pt x="58" y="120"/>
                    </a:lnTo>
                    <a:cubicBezTo>
                      <a:pt x="26" y="120"/>
                      <a:pt x="0" y="93"/>
                      <a:pt x="0" y="60"/>
                    </a:cubicBezTo>
                    <a:cubicBezTo>
                      <a:pt x="0" y="27"/>
                      <a:pt x="26" y="0"/>
                      <a:pt x="58" y="0"/>
                    </a:cubicBezTo>
                    <a:lnTo>
                      <a:pt x="1926" y="0"/>
                    </a:lnTo>
                    <a:cubicBezTo>
                      <a:pt x="1958" y="0"/>
                      <a:pt x="1984" y="27"/>
                      <a:pt x="1984" y="60"/>
                    </a:cubicBezTo>
                    <a:cubicBezTo>
                      <a:pt x="1984" y="93"/>
                      <a:pt x="1958" y="120"/>
                      <a:pt x="1926" y="12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3" name="Rectangle 66">
                <a:extLst>
                  <a:ext uri="{FF2B5EF4-FFF2-40B4-BE49-F238E27FC236}">
                    <a16:creationId xmlns:a16="http://schemas.microsoft.com/office/drawing/2014/main" id="{A2494DB0-A355-47CB-A079-FB82D0645028}"/>
                  </a:ext>
                </a:extLst>
              </p:cNvPr>
              <p:cNvSpPr>
                <a:spLocks noChangeArrowheads="1"/>
              </p:cNvSpPr>
              <p:nvPr/>
            </p:nvSpPr>
            <p:spPr bwMode="auto">
              <a:xfrm>
                <a:off x="-29" y="3941"/>
                <a:ext cx="3" cy="175"/>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4" name="Rectangle 67">
                <a:extLst>
                  <a:ext uri="{FF2B5EF4-FFF2-40B4-BE49-F238E27FC236}">
                    <a16:creationId xmlns:a16="http://schemas.microsoft.com/office/drawing/2014/main" id="{00A82044-981F-48FD-9561-FDA5CCCED5F0}"/>
                  </a:ext>
                </a:extLst>
              </p:cNvPr>
              <p:cNvSpPr>
                <a:spLocks noChangeArrowheads="1"/>
              </p:cNvSpPr>
              <p:nvPr/>
            </p:nvSpPr>
            <p:spPr bwMode="auto">
              <a:xfrm>
                <a:off x="-111" y="4027"/>
                <a:ext cx="168" cy="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5" name="Freeform 68">
                <a:extLst>
                  <a:ext uri="{FF2B5EF4-FFF2-40B4-BE49-F238E27FC236}">
                    <a16:creationId xmlns:a16="http://schemas.microsoft.com/office/drawing/2014/main" id="{DD5E6487-1DE6-4CC3-BE98-884C6E5EFFD8}"/>
                  </a:ext>
                </a:extLst>
              </p:cNvPr>
              <p:cNvSpPr>
                <a:spLocks/>
              </p:cNvSpPr>
              <p:nvPr/>
            </p:nvSpPr>
            <p:spPr bwMode="auto">
              <a:xfrm>
                <a:off x="-92" y="3964"/>
                <a:ext cx="129" cy="129"/>
              </a:xfrm>
              <a:custGeom>
                <a:avLst/>
                <a:gdLst>
                  <a:gd name="T0" fmla="*/ 129 w 129"/>
                  <a:gd name="T1" fmla="*/ 126 h 129"/>
                  <a:gd name="T2" fmla="*/ 127 w 129"/>
                  <a:gd name="T3" fmla="*/ 129 h 129"/>
                  <a:gd name="T4" fmla="*/ 0 w 129"/>
                  <a:gd name="T5" fmla="*/ 2 h 129"/>
                  <a:gd name="T6" fmla="*/ 3 w 129"/>
                  <a:gd name="T7" fmla="*/ 0 h 129"/>
                  <a:gd name="T8" fmla="*/ 129 w 129"/>
                  <a:gd name="T9" fmla="*/ 126 h 129"/>
                </a:gdLst>
                <a:ahLst/>
                <a:cxnLst>
                  <a:cxn ang="0">
                    <a:pos x="T0" y="T1"/>
                  </a:cxn>
                  <a:cxn ang="0">
                    <a:pos x="T2" y="T3"/>
                  </a:cxn>
                  <a:cxn ang="0">
                    <a:pos x="T4" y="T5"/>
                  </a:cxn>
                  <a:cxn ang="0">
                    <a:pos x="T6" y="T7"/>
                  </a:cxn>
                  <a:cxn ang="0">
                    <a:pos x="T8" y="T9"/>
                  </a:cxn>
                </a:cxnLst>
                <a:rect l="0" t="0" r="r" b="b"/>
                <a:pathLst>
                  <a:path w="129" h="129">
                    <a:moveTo>
                      <a:pt x="129" y="126"/>
                    </a:moveTo>
                    <a:lnTo>
                      <a:pt x="127" y="129"/>
                    </a:lnTo>
                    <a:lnTo>
                      <a:pt x="0" y="2"/>
                    </a:lnTo>
                    <a:lnTo>
                      <a:pt x="3" y="0"/>
                    </a:lnTo>
                    <a:lnTo>
                      <a:pt x="129" y="12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6" name="Freeform 69">
                <a:extLst>
                  <a:ext uri="{FF2B5EF4-FFF2-40B4-BE49-F238E27FC236}">
                    <a16:creationId xmlns:a16="http://schemas.microsoft.com/office/drawing/2014/main" id="{5037BF06-CB12-4184-B507-0C92545DE026}"/>
                  </a:ext>
                </a:extLst>
              </p:cNvPr>
              <p:cNvSpPr>
                <a:spLocks/>
              </p:cNvSpPr>
              <p:nvPr/>
            </p:nvSpPr>
            <p:spPr bwMode="auto">
              <a:xfrm>
                <a:off x="-91" y="3967"/>
                <a:ext cx="125" cy="125"/>
              </a:xfrm>
              <a:custGeom>
                <a:avLst/>
                <a:gdLst>
                  <a:gd name="T0" fmla="*/ 0 w 125"/>
                  <a:gd name="T1" fmla="*/ 122 h 125"/>
                  <a:gd name="T2" fmla="*/ 3 w 125"/>
                  <a:gd name="T3" fmla="*/ 125 h 125"/>
                  <a:gd name="T4" fmla="*/ 125 w 125"/>
                  <a:gd name="T5" fmla="*/ 2 h 125"/>
                  <a:gd name="T6" fmla="*/ 122 w 125"/>
                  <a:gd name="T7" fmla="*/ 0 h 125"/>
                  <a:gd name="T8" fmla="*/ 0 w 125"/>
                  <a:gd name="T9" fmla="*/ 122 h 125"/>
                </a:gdLst>
                <a:ahLst/>
                <a:cxnLst>
                  <a:cxn ang="0">
                    <a:pos x="T0" y="T1"/>
                  </a:cxn>
                  <a:cxn ang="0">
                    <a:pos x="T2" y="T3"/>
                  </a:cxn>
                  <a:cxn ang="0">
                    <a:pos x="T4" y="T5"/>
                  </a:cxn>
                  <a:cxn ang="0">
                    <a:pos x="T6" y="T7"/>
                  </a:cxn>
                  <a:cxn ang="0">
                    <a:pos x="T8" y="T9"/>
                  </a:cxn>
                </a:cxnLst>
                <a:rect l="0" t="0" r="r" b="b"/>
                <a:pathLst>
                  <a:path w="125" h="125">
                    <a:moveTo>
                      <a:pt x="0" y="122"/>
                    </a:moveTo>
                    <a:lnTo>
                      <a:pt x="3" y="125"/>
                    </a:lnTo>
                    <a:lnTo>
                      <a:pt x="125" y="2"/>
                    </a:lnTo>
                    <a:lnTo>
                      <a:pt x="122" y="0"/>
                    </a:lnTo>
                    <a:lnTo>
                      <a:pt x="0" y="12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7" name="Freeform 70">
                <a:extLst>
                  <a:ext uri="{FF2B5EF4-FFF2-40B4-BE49-F238E27FC236}">
                    <a16:creationId xmlns:a16="http://schemas.microsoft.com/office/drawing/2014/main" id="{1298EA7A-BC5B-41AD-A083-A1A0DDBC073B}"/>
                  </a:ext>
                </a:extLst>
              </p:cNvPr>
              <p:cNvSpPr>
                <a:spLocks noEditPoints="1"/>
              </p:cNvSpPr>
              <p:nvPr/>
            </p:nvSpPr>
            <p:spPr bwMode="auto">
              <a:xfrm>
                <a:off x="-116" y="3933"/>
                <a:ext cx="178" cy="190"/>
              </a:xfrm>
              <a:custGeom>
                <a:avLst/>
                <a:gdLst>
                  <a:gd name="T0" fmla="*/ 1316 w 2632"/>
                  <a:gd name="T1" fmla="*/ 2702 h 2808"/>
                  <a:gd name="T2" fmla="*/ 100 w 2632"/>
                  <a:gd name="T3" fmla="*/ 1405 h 2808"/>
                  <a:gd name="T4" fmla="*/ 1316 w 2632"/>
                  <a:gd name="T5" fmla="*/ 107 h 2808"/>
                  <a:gd name="T6" fmla="*/ 2533 w 2632"/>
                  <a:gd name="T7" fmla="*/ 1405 h 2808"/>
                  <a:gd name="T8" fmla="*/ 1316 w 2632"/>
                  <a:gd name="T9" fmla="*/ 2702 h 2808"/>
                  <a:gd name="T10" fmla="*/ 1316 w 2632"/>
                  <a:gd name="T11" fmla="*/ 0 h 2808"/>
                  <a:gd name="T12" fmla="*/ 0 w 2632"/>
                  <a:gd name="T13" fmla="*/ 1405 h 2808"/>
                  <a:gd name="T14" fmla="*/ 1316 w 2632"/>
                  <a:gd name="T15" fmla="*/ 2808 h 2808"/>
                  <a:gd name="T16" fmla="*/ 2632 w 2632"/>
                  <a:gd name="T17" fmla="*/ 1405 h 2808"/>
                  <a:gd name="T18" fmla="*/ 1316 w 2632"/>
                  <a:gd name="T19" fmla="*/ 0 h 2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2" h="2808">
                    <a:moveTo>
                      <a:pt x="1316" y="2702"/>
                    </a:moveTo>
                    <a:cubicBezTo>
                      <a:pt x="645" y="2702"/>
                      <a:pt x="100" y="2121"/>
                      <a:pt x="100" y="1405"/>
                    </a:cubicBezTo>
                    <a:cubicBezTo>
                      <a:pt x="100" y="689"/>
                      <a:pt x="645" y="107"/>
                      <a:pt x="1316" y="107"/>
                    </a:cubicBezTo>
                    <a:cubicBezTo>
                      <a:pt x="1988" y="107"/>
                      <a:pt x="2533" y="689"/>
                      <a:pt x="2533" y="1405"/>
                    </a:cubicBezTo>
                    <a:cubicBezTo>
                      <a:pt x="2533" y="2121"/>
                      <a:pt x="1988" y="2702"/>
                      <a:pt x="1316" y="2702"/>
                    </a:cubicBezTo>
                    <a:close/>
                    <a:moveTo>
                      <a:pt x="1316" y="0"/>
                    </a:moveTo>
                    <a:cubicBezTo>
                      <a:pt x="589" y="0"/>
                      <a:pt x="0" y="629"/>
                      <a:pt x="0" y="1405"/>
                    </a:cubicBezTo>
                    <a:cubicBezTo>
                      <a:pt x="0" y="2180"/>
                      <a:pt x="589" y="2808"/>
                      <a:pt x="1316" y="2808"/>
                    </a:cubicBezTo>
                    <a:cubicBezTo>
                      <a:pt x="2044" y="2808"/>
                      <a:pt x="2632" y="2180"/>
                      <a:pt x="2632" y="1405"/>
                    </a:cubicBezTo>
                    <a:cubicBezTo>
                      <a:pt x="2632" y="629"/>
                      <a:pt x="2044" y="0"/>
                      <a:pt x="1316"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8" name="Freeform 71">
                <a:extLst>
                  <a:ext uri="{FF2B5EF4-FFF2-40B4-BE49-F238E27FC236}">
                    <a16:creationId xmlns:a16="http://schemas.microsoft.com/office/drawing/2014/main" id="{75B05667-F2B3-4D01-BD7C-BB6CD2EC5C91}"/>
                  </a:ext>
                </a:extLst>
              </p:cNvPr>
              <p:cNvSpPr>
                <a:spLocks/>
              </p:cNvSpPr>
              <p:nvPr/>
            </p:nvSpPr>
            <p:spPr bwMode="auto">
              <a:xfrm>
                <a:off x="-121" y="3933"/>
                <a:ext cx="178" cy="119"/>
              </a:xfrm>
              <a:custGeom>
                <a:avLst/>
                <a:gdLst>
                  <a:gd name="T0" fmla="*/ 0 w 2632"/>
                  <a:gd name="T1" fmla="*/ 1407 h 1752"/>
                  <a:gd name="T2" fmla="*/ 41 w 2632"/>
                  <a:gd name="T3" fmla="*/ 1752 h 1752"/>
                  <a:gd name="T4" fmla="*/ 41 w 2632"/>
                  <a:gd name="T5" fmla="*/ 1752 h 1752"/>
                  <a:gd name="T6" fmla="*/ 144 w 2632"/>
                  <a:gd name="T7" fmla="*/ 1752 h 1752"/>
                  <a:gd name="T8" fmla="*/ 100 w 2632"/>
                  <a:gd name="T9" fmla="*/ 1407 h 1752"/>
                  <a:gd name="T10" fmla="*/ 100 w 2632"/>
                  <a:gd name="T11" fmla="*/ 1407 h 1752"/>
                  <a:gd name="T12" fmla="*/ 1316 w 2632"/>
                  <a:gd name="T13" fmla="*/ 107 h 1752"/>
                  <a:gd name="T14" fmla="*/ 1316 w 2632"/>
                  <a:gd name="T15" fmla="*/ 107 h 1752"/>
                  <a:gd name="T16" fmla="*/ 2533 w 2632"/>
                  <a:gd name="T17" fmla="*/ 1407 h 1752"/>
                  <a:gd name="T18" fmla="*/ 2533 w 2632"/>
                  <a:gd name="T19" fmla="*/ 1407 h 1752"/>
                  <a:gd name="T20" fmla="*/ 2489 w 2632"/>
                  <a:gd name="T21" fmla="*/ 1752 h 1752"/>
                  <a:gd name="T22" fmla="*/ 2489 w 2632"/>
                  <a:gd name="T23" fmla="*/ 1752 h 1752"/>
                  <a:gd name="T24" fmla="*/ 2592 w 2632"/>
                  <a:gd name="T25" fmla="*/ 1752 h 1752"/>
                  <a:gd name="T26" fmla="*/ 2632 w 2632"/>
                  <a:gd name="T27" fmla="*/ 1407 h 1752"/>
                  <a:gd name="T28" fmla="*/ 2632 w 2632"/>
                  <a:gd name="T29" fmla="*/ 1407 h 1752"/>
                  <a:gd name="T30" fmla="*/ 1316 w 2632"/>
                  <a:gd name="T31" fmla="*/ 0 h 1752"/>
                  <a:gd name="T32" fmla="*/ 1316 w 2632"/>
                  <a:gd name="T33" fmla="*/ 0 h 1752"/>
                  <a:gd name="T34" fmla="*/ 0 w 2632"/>
                  <a:gd name="T35" fmla="*/ 1407 h 1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2" h="1752">
                    <a:moveTo>
                      <a:pt x="0" y="1407"/>
                    </a:moveTo>
                    <a:cubicBezTo>
                      <a:pt x="0" y="1526"/>
                      <a:pt x="15" y="1642"/>
                      <a:pt x="41" y="1752"/>
                    </a:cubicBezTo>
                    <a:lnTo>
                      <a:pt x="41" y="1752"/>
                    </a:lnTo>
                    <a:lnTo>
                      <a:pt x="144" y="1752"/>
                    </a:lnTo>
                    <a:cubicBezTo>
                      <a:pt x="115" y="1643"/>
                      <a:pt x="100" y="1526"/>
                      <a:pt x="100" y="1407"/>
                    </a:cubicBezTo>
                    <a:lnTo>
                      <a:pt x="100" y="1407"/>
                    </a:lnTo>
                    <a:cubicBezTo>
                      <a:pt x="100" y="690"/>
                      <a:pt x="645" y="107"/>
                      <a:pt x="1316" y="107"/>
                    </a:cubicBezTo>
                    <a:lnTo>
                      <a:pt x="1316" y="107"/>
                    </a:lnTo>
                    <a:cubicBezTo>
                      <a:pt x="1988" y="107"/>
                      <a:pt x="2533" y="690"/>
                      <a:pt x="2533" y="1407"/>
                    </a:cubicBezTo>
                    <a:lnTo>
                      <a:pt x="2533" y="1407"/>
                    </a:lnTo>
                    <a:cubicBezTo>
                      <a:pt x="2533" y="1526"/>
                      <a:pt x="2518" y="1643"/>
                      <a:pt x="2489" y="1752"/>
                    </a:cubicBezTo>
                    <a:lnTo>
                      <a:pt x="2489" y="1752"/>
                    </a:lnTo>
                    <a:lnTo>
                      <a:pt x="2592" y="1752"/>
                    </a:lnTo>
                    <a:cubicBezTo>
                      <a:pt x="2618" y="1642"/>
                      <a:pt x="2632" y="1526"/>
                      <a:pt x="2632" y="1407"/>
                    </a:cubicBezTo>
                    <a:lnTo>
                      <a:pt x="2632" y="1407"/>
                    </a:lnTo>
                    <a:cubicBezTo>
                      <a:pt x="2632" y="630"/>
                      <a:pt x="2043" y="0"/>
                      <a:pt x="1316" y="0"/>
                    </a:cubicBezTo>
                    <a:lnTo>
                      <a:pt x="1316" y="0"/>
                    </a:lnTo>
                    <a:cubicBezTo>
                      <a:pt x="590" y="0"/>
                      <a:pt x="0" y="630"/>
                      <a:pt x="0" y="140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89" name="Oval 72">
                <a:extLst>
                  <a:ext uri="{FF2B5EF4-FFF2-40B4-BE49-F238E27FC236}">
                    <a16:creationId xmlns:a16="http://schemas.microsoft.com/office/drawing/2014/main" id="{8CCB7888-0240-49C3-98AC-C24DC7FAF04A}"/>
                  </a:ext>
                </a:extLst>
              </p:cNvPr>
              <p:cNvSpPr>
                <a:spLocks noChangeArrowheads="1"/>
              </p:cNvSpPr>
              <p:nvPr/>
            </p:nvSpPr>
            <p:spPr bwMode="auto">
              <a:xfrm>
                <a:off x="-42" y="4013"/>
                <a:ext cx="29" cy="31"/>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0" name="Freeform 73">
                <a:extLst>
                  <a:ext uri="{FF2B5EF4-FFF2-40B4-BE49-F238E27FC236}">
                    <a16:creationId xmlns:a16="http://schemas.microsoft.com/office/drawing/2014/main" id="{66DE5998-552B-47BF-A4DA-4E3B92D85496}"/>
                  </a:ext>
                </a:extLst>
              </p:cNvPr>
              <p:cNvSpPr>
                <a:spLocks/>
              </p:cNvSpPr>
              <p:nvPr/>
            </p:nvSpPr>
            <p:spPr bwMode="auto">
              <a:xfrm>
                <a:off x="-46" y="4013"/>
                <a:ext cx="29" cy="31"/>
              </a:xfrm>
              <a:custGeom>
                <a:avLst/>
                <a:gdLst>
                  <a:gd name="T0" fmla="*/ 0 w 432"/>
                  <a:gd name="T1" fmla="*/ 231 h 460"/>
                  <a:gd name="T2" fmla="*/ 216 w 432"/>
                  <a:gd name="T3" fmla="*/ 460 h 460"/>
                  <a:gd name="T4" fmla="*/ 216 w 432"/>
                  <a:gd name="T5" fmla="*/ 460 h 460"/>
                  <a:gd name="T6" fmla="*/ 432 w 432"/>
                  <a:gd name="T7" fmla="*/ 231 h 460"/>
                  <a:gd name="T8" fmla="*/ 432 w 432"/>
                  <a:gd name="T9" fmla="*/ 231 h 460"/>
                  <a:gd name="T10" fmla="*/ 216 w 432"/>
                  <a:gd name="T11" fmla="*/ 0 h 460"/>
                  <a:gd name="T12" fmla="*/ 216 w 432"/>
                  <a:gd name="T13" fmla="*/ 0 h 460"/>
                  <a:gd name="T14" fmla="*/ 0 w 432"/>
                  <a:gd name="T15" fmla="*/ 231 h 4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60">
                    <a:moveTo>
                      <a:pt x="0" y="231"/>
                    </a:moveTo>
                    <a:cubicBezTo>
                      <a:pt x="0" y="358"/>
                      <a:pt x="98" y="460"/>
                      <a:pt x="216" y="460"/>
                    </a:cubicBezTo>
                    <a:lnTo>
                      <a:pt x="216" y="460"/>
                    </a:lnTo>
                    <a:cubicBezTo>
                      <a:pt x="336" y="460"/>
                      <a:pt x="432" y="358"/>
                      <a:pt x="432" y="231"/>
                    </a:cubicBezTo>
                    <a:lnTo>
                      <a:pt x="432" y="231"/>
                    </a:lnTo>
                    <a:cubicBezTo>
                      <a:pt x="432" y="104"/>
                      <a:pt x="336" y="0"/>
                      <a:pt x="216" y="0"/>
                    </a:cubicBezTo>
                    <a:lnTo>
                      <a:pt x="216" y="0"/>
                    </a:lnTo>
                    <a:cubicBezTo>
                      <a:pt x="98" y="0"/>
                      <a:pt x="0" y="104"/>
                      <a:pt x="0" y="23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1" name="Oval 74">
                <a:extLst>
                  <a:ext uri="{FF2B5EF4-FFF2-40B4-BE49-F238E27FC236}">
                    <a16:creationId xmlns:a16="http://schemas.microsoft.com/office/drawing/2014/main" id="{C2BEDF0A-BC11-4521-9C0F-77751F5BA5FB}"/>
                  </a:ext>
                </a:extLst>
              </p:cNvPr>
              <p:cNvSpPr>
                <a:spLocks noChangeArrowheads="1"/>
              </p:cNvSpPr>
              <p:nvPr/>
            </p:nvSpPr>
            <p:spPr bwMode="auto">
              <a:xfrm>
                <a:off x="-39" y="4021"/>
                <a:ext cx="13" cy="14"/>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2" name="Rectangle 75">
                <a:extLst>
                  <a:ext uri="{FF2B5EF4-FFF2-40B4-BE49-F238E27FC236}">
                    <a16:creationId xmlns:a16="http://schemas.microsoft.com/office/drawing/2014/main" id="{607D39A9-5F5B-44FB-BD6A-C24F859A3DF8}"/>
                  </a:ext>
                </a:extLst>
              </p:cNvPr>
              <p:cNvSpPr>
                <a:spLocks noChangeArrowheads="1"/>
              </p:cNvSpPr>
              <p:nvPr/>
            </p:nvSpPr>
            <p:spPr bwMode="auto">
              <a:xfrm>
                <a:off x="1152"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3" name="Rectangle 76">
                <a:extLst>
                  <a:ext uri="{FF2B5EF4-FFF2-40B4-BE49-F238E27FC236}">
                    <a16:creationId xmlns:a16="http://schemas.microsoft.com/office/drawing/2014/main" id="{8ABA6D96-C670-48AF-9EE9-EB917E5F1D99}"/>
                  </a:ext>
                </a:extLst>
              </p:cNvPr>
              <p:cNvSpPr>
                <a:spLocks noChangeArrowheads="1"/>
              </p:cNvSpPr>
              <p:nvPr/>
            </p:nvSpPr>
            <p:spPr bwMode="auto">
              <a:xfrm>
                <a:off x="1162" y="3759"/>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4" name="Rectangle 77">
                <a:extLst>
                  <a:ext uri="{FF2B5EF4-FFF2-40B4-BE49-F238E27FC236}">
                    <a16:creationId xmlns:a16="http://schemas.microsoft.com/office/drawing/2014/main" id="{FE34D7A8-48C9-47BF-A9E7-9C55B6E1FCFC}"/>
                  </a:ext>
                </a:extLst>
              </p:cNvPr>
              <p:cNvSpPr>
                <a:spLocks noChangeArrowheads="1"/>
              </p:cNvSpPr>
              <p:nvPr/>
            </p:nvSpPr>
            <p:spPr bwMode="auto">
              <a:xfrm>
                <a:off x="1188" y="375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5" name="Rectangle 78">
                <a:extLst>
                  <a:ext uri="{FF2B5EF4-FFF2-40B4-BE49-F238E27FC236}">
                    <a16:creationId xmlns:a16="http://schemas.microsoft.com/office/drawing/2014/main" id="{E18CC995-78EF-49B3-AD46-CDA6DCD696BB}"/>
                  </a:ext>
                </a:extLst>
              </p:cNvPr>
              <p:cNvSpPr>
                <a:spLocks noChangeArrowheads="1"/>
              </p:cNvSpPr>
              <p:nvPr/>
            </p:nvSpPr>
            <p:spPr bwMode="auto">
              <a:xfrm>
                <a:off x="1198" y="3759"/>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6" name="Rectangle 79">
                <a:extLst>
                  <a:ext uri="{FF2B5EF4-FFF2-40B4-BE49-F238E27FC236}">
                    <a16:creationId xmlns:a16="http://schemas.microsoft.com/office/drawing/2014/main" id="{02C4C5D1-2995-4E5E-8278-5BF5E66D5FDF}"/>
                  </a:ext>
                </a:extLst>
              </p:cNvPr>
              <p:cNvSpPr>
                <a:spLocks noChangeArrowheads="1"/>
              </p:cNvSpPr>
              <p:nvPr/>
            </p:nvSpPr>
            <p:spPr bwMode="auto">
              <a:xfrm>
                <a:off x="1152"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7" name="Rectangle 80">
                <a:extLst>
                  <a:ext uri="{FF2B5EF4-FFF2-40B4-BE49-F238E27FC236}">
                    <a16:creationId xmlns:a16="http://schemas.microsoft.com/office/drawing/2014/main" id="{2B9634DE-58AB-428A-997C-8044C4D32290}"/>
                  </a:ext>
                </a:extLst>
              </p:cNvPr>
              <p:cNvSpPr>
                <a:spLocks noChangeArrowheads="1"/>
              </p:cNvSpPr>
              <p:nvPr/>
            </p:nvSpPr>
            <p:spPr bwMode="auto">
              <a:xfrm>
                <a:off x="1162" y="3795"/>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8" name="Rectangle 81">
                <a:extLst>
                  <a:ext uri="{FF2B5EF4-FFF2-40B4-BE49-F238E27FC236}">
                    <a16:creationId xmlns:a16="http://schemas.microsoft.com/office/drawing/2014/main" id="{8C31BD47-CC89-40E9-8A55-9AC2EB932AF4}"/>
                  </a:ext>
                </a:extLst>
              </p:cNvPr>
              <p:cNvSpPr>
                <a:spLocks noChangeArrowheads="1"/>
              </p:cNvSpPr>
              <p:nvPr/>
            </p:nvSpPr>
            <p:spPr bwMode="auto">
              <a:xfrm>
                <a:off x="1188" y="379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99" name="Rectangle 82">
                <a:extLst>
                  <a:ext uri="{FF2B5EF4-FFF2-40B4-BE49-F238E27FC236}">
                    <a16:creationId xmlns:a16="http://schemas.microsoft.com/office/drawing/2014/main" id="{C40D4EF3-F0F3-435D-B4AF-0BDBD509BBB9}"/>
                  </a:ext>
                </a:extLst>
              </p:cNvPr>
              <p:cNvSpPr>
                <a:spLocks noChangeArrowheads="1"/>
              </p:cNvSpPr>
              <p:nvPr/>
            </p:nvSpPr>
            <p:spPr bwMode="auto">
              <a:xfrm>
                <a:off x="1198" y="3795"/>
                <a:ext cx="8"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0" name="Rectangle 83">
                <a:extLst>
                  <a:ext uri="{FF2B5EF4-FFF2-40B4-BE49-F238E27FC236}">
                    <a16:creationId xmlns:a16="http://schemas.microsoft.com/office/drawing/2014/main" id="{BEDCC094-086C-4107-99A8-3B05367F5DCF}"/>
                  </a:ext>
                </a:extLst>
              </p:cNvPr>
              <p:cNvSpPr>
                <a:spLocks noChangeArrowheads="1"/>
              </p:cNvSpPr>
              <p:nvPr/>
            </p:nvSpPr>
            <p:spPr bwMode="auto">
              <a:xfrm>
                <a:off x="1462" y="3801"/>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1" name="Rectangle 84">
                <a:extLst>
                  <a:ext uri="{FF2B5EF4-FFF2-40B4-BE49-F238E27FC236}">
                    <a16:creationId xmlns:a16="http://schemas.microsoft.com/office/drawing/2014/main" id="{FE0DB4A1-A959-452B-9194-0BFCCA24BE9A}"/>
                  </a:ext>
                </a:extLst>
              </p:cNvPr>
              <p:cNvSpPr>
                <a:spLocks noChangeArrowheads="1"/>
              </p:cNvSpPr>
              <p:nvPr/>
            </p:nvSpPr>
            <p:spPr bwMode="auto">
              <a:xfrm>
                <a:off x="1472" y="3801"/>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2" name="Rectangle 85">
                <a:extLst>
                  <a:ext uri="{FF2B5EF4-FFF2-40B4-BE49-F238E27FC236}">
                    <a16:creationId xmlns:a16="http://schemas.microsoft.com/office/drawing/2014/main" id="{97190262-9581-4749-81D1-BD489C5C3911}"/>
                  </a:ext>
                </a:extLst>
              </p:cNvPr>
              <p:cNvSpPr>
                <a:spLocks noChangeArrowheads="1"/>
              </p:cNvSpPr>
              <p:nvPr/>
            </p:nvSpPr>
            <p:spPr bwMode="auto">
              <a:xfrm>
                <a:off x="1427" y="3749"/>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3" name="Rectangle 86">
                <a:extLst>
                  <a:ext uri="{FF2B5EF4-FFF2-40B4-BE49-F238E27FC236}">
                    <a16:creationId xmlns:a16="http://schemas.microsoft.com/office/drawing/2014/main" id="{FAF1C874-6927-4061-A8C3-94DF8B2532F9}"/>
                  </a:ext>
                </a:extLst>
              </p:cNvPr>
              <p:cNvSpPr>
                <a:spLocks noChangeArrowheads="1"/>
              </p:cNvSpPr>
              <p:nvPr/>
            </p:nvSpPr>
            <p:spPr bwMode="auto">
              <a:xfrm>
                <a:off x="1427" y="3760"/>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4" name="Rectangle 87">
                <a:extLst>
                  <a:ext uri="{FF2B5EF4-FFF2-40B4-BE49-F238E27FC236}">
                    <a16:creationId xmlns:a16="http://schemas.microsoft.com/office/drawing/2014/main" id="{DAE6C485-3E1A-458F-983C-30093BE088FB}"/>
                  </a:ext>
                </a:extLst>
              </p:cNvPr>
              <p:cNvSpPr>
                <a:spLocks noChangeArrowheads="1"/>
              </p:cNvSpPr>
              <p:nvPr/>
            </p:nvSpPr>
            <p:spPr bwMode="auto">
              <a:xfrm>
                <a:off x="1326" y="3765"/>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5" name="Rectangle 88">
                <a:extLst>
                  <a:ext uri="{FF2B5EF4-FFF2-40B4-BE49-F238E27FC236}">
                    <a16:creationId xmlns:a16="http://schemas.microsoft.com/office/drawing/2014/main" id="{32E25AD9-8893-4ED4-A2F8-D0B3F33E82F7}"/>
                  </a:ext>
                </a:extLst>
              </p:cNvPr>
              <p:cNvSpPr>
                <a:spLocks noChangeArrowheads="1"/>
              </p:cNvSpPr>
              <p:nvPr/>
            </p:nvSpPr>
            <p:spPr bwMode="auto">
              <a:xfrm>
                <a:off x="1472" y="3791"/>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6" name="Rectangle 89">
                <a:extLst>
                  <a:ext uri="{FF2B5EF4-FFF2-40B4-BE49-F238E27FC236}">
                    <a16:creationId xmlns:a16="http://schemas.microsoft.com/office/drawing/2014/main" id="{37F9985D-6BAC-482B-943A-52A3CF4747F1}"/>
                  </a:ext>
                </a:extLst>
              </p:cNvPr>
              <p:cNvSpPr>
                <a:spLocks noChangeArrowheads="1"/>
              </p:cNvSpPr>
              <p:nvPr/>
            </p:nvSpPr>
            <p:spPr bwMode="auto">
              <a:xfrm>
                <a:off x="1462" y="3791"/>
                <a:ext cx="6"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7" name="Rectangle 90">
                <a:extLst>
                  <a:ext uri="{FF2B5EF4-FFF2-40B4-BE49-F238E27FC236}">
                    <a16:creationId xmlns:a16="http://schemas.microsoft.com/office/drawing/2014/main" id="{494CFFCF-D21B-41AC-9F16-C3170E7354C6}"/>
                  </a:ext>
                </a:extLst>
              </p:cNvPr>
              <p:cNvSpPr>
                <a:spLocks noChangeArrowheads="1"/>
              </p:cNvSpPr>
              <p:nvPr/>
            </p:nvSpPr>
            <p:spPr bwMode="auto">
              <a:xfrm>
                <a:off x="1198" y="3784"/>
                <a:ext cx="8"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8" name="Rectangle 91">
                <a:extLst>
                  <a:ext uri="{FF2B5EF4-FFF2-40B4-BE49-F238E27FC236}">
                    <a16:creationId xmlns:a16="http://schemas.microsoft.com/office/drawing/2014/main" id="{6102E036-F060-4D2B-96EB-53DE26F90BAC}"/>
                  </a:ext>
                </a:extLst>
              </p:cNvPr>
              <p:cNvSpPr>
                <a:spLocks noChangeArrowheads="1"/>
              </p:cNvSpPr>
              <p:nvPr/>
            </p:nvSpPr>
            <p:spPr bwMode="auto">
              <a:xfrm>
                <a:off x="1188" y="3784"/>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09" name="Rectangle 92">
                <a:extLst>
                  <a:ext uri="{FF2B5EF4-FFF2-40B4-BE49-F238E27FC236}">
                    <a16:creationId xmlns:a16="http://schemas.microsoft.com/office/drawing/2014/main" id="{9AFE6C47-DC0E-4043-A283-589FA3972CE9}"/>
                  </a:ext>
                </a:extLst>
              </p:cNvPr>
              <p:cNvSpPr>
                <a:spLocks noChangeArrowheads="1"/>
              </p:cNvSpPr>
              <p:nvPr/>
            </p:nvSpPr>
            <p:spPr bwMode="auto">
              <a:xfrm>
                <a:off x="1162" y="3784"/>
                <a:ext cx="8"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0" name="Rectangle 93">
                <a:extLst>
                  <a:ext uri="{FF2B5EF4-FFF2-40B4-BE49-F238E27FC236}">
                    <a16:creationId xmlns:a16="http://schemas.microsoft.com/office/drawing/2014/main" id="{4969D5DB-6E53-4544-BCA1-B917AE93322A}"/>
                  </a:ext>
                </a:extLst>
              </p:cNvPr>
              <p:cNvSpPr>
                <a:spLocks noChangeArrowheads="1"/>
              </p:cNvSpPr>
              <p:nvPr/>
            </p:nvSpPr>
            <p:spPr bwMode="auto">
              <a:xfrm>
                <a:off x="1152" y="3784"/>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1" name="Freeform 94">
                <a:extLst>
                  <a:ext uri="{FF2B5EF4-FFF2-40B4-BE49-F238E27FC236}">
                    <a16:creationId xmlns:a16="http://schemas.microsoft.com/office/drawing/2014/main" id="{2BA9C420-CE9F-4DFC-8CFF-FBEFC401C393}"/>
                  </a:ext>
                </a:extLst>
              </p:cNvPr>
              <p:cNvSpPr>
                <a:spLocks/>
              </p:cNvSpPr>
              <p:nvPr/>
            </p:nvSpPr>
            <p:spPr bwMode="auto">
              <a:xfrm>
                <a:off x="1269" y="3966"/>
                <a:ext cx="160" cy="196"/>
              </a:xfrm>
              <a:custGeom>
                <a:avLst/>
                <a:gdLst>
                  <a:gd name="T0" fmla="*/ 2360 w 2368"/>
                  <a:gd name="T1" fmla="*/ 2129 h 2900"/>
                  <a:gd name="T2" fmla="*/ 2364 w 2368"/>
                  <a:gd name="T3" fmla="*/ 2042 h 2900"/>
                  <a:gd name="T4" fmla="*/ 2244 w 2368"/>
                  <a:gd name="T5" fmla="*/ 1527 h 2900"/>
                  <a:gd name="T6" fmla="*/ 1525 w 2368"/>
                  <a:gd name="T7" fmla="*/ 159 h 2900"/>
                  <a:gd name="T8" fmla="*/ 1397 w 2368"/>
                  <a:gd name="T9" fmla="*/ 14 h 2900"/>
                  <a:gd name="T10" fmla="*/ 587 w 2368"/>
                  <a:gd name="T11" fmla="*/ 132 h 2900"/>
                  <a:gd name="T12" fmla="*/ 384 w 2368"/>
                  <a:gd name="T13" fmla="*/ 461 h 2900"/>
                  <a:gd name="T14" fmla="*/ 38 w 2368"/>
                  <a:gd name="T15" fmla="*/ 1670 h 2900"/>
                  <a:gd name="T16" fmla="*/ 8 w 2368"/>
                  <a:gd name="T17" fmla="*/ 2311 h 2900"/>
                  <a:gd name="T18" fmla="*/ 2360 w 2368"/>
                  <a:gd name="T19" fmla="*/ 2129 h 2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68" h="2900">
                    <a:moveTo>
                      <a:pt x="2360" y="2129"/>
                    </a:moveTo>
                    <a:cubicBezTo>
                      <a:pt x="2368" y="2103"/>
                      <a:pt x="2368" y="2073"/>
                      <a:pt x="2364" y="2042"/>
                    </a:cubicBezTo>
                    <a:cubicBezTo>
                      <a:pt x="2321" y="1863"/>
                      <a:pt x="2361" y="1864"/>
                      <a:pt x="2244" y="1527"/>
                    </a:cubicBezTo>
                    <a:cubicBezTo>
                      <a:pt x="2131" y="1200"/>
                      <a:pt x="1914" y="716"/>
                      <a:pt x="1525" y="159"/>
                    </a:cubicBezTo>
                    <a:cubicBezTo>
                      <a:pt x="1488" y="101"/>
                      <a:pt x="1444" y="53"/>
                      <a:pt x="1397" y="14"/>
                    </a:cubicBezTo>
                    <a:cubicBezTo>
                      <a:pt x="1124" y="0"/>
                      <a:pt x="862" y="90"/>
                      <a:pt x="587" y="132"/>
                    </a:cubicBezTo>
                    <a:cubicBezTo>
                      <a:pt x="499" y="222"/>
                      <a:pt x="425" y="331"/>
                      <a:pt x="384" y="461"/>
                    </a:cubicBezTo>
                    <a:cubicBezTo>
                      <a:pt x="172" y="1047"/>
                      <a:pt x="74" y="1386"/>
                      <a:pt x="38" y="1670"/>
                    </a:cubicBezTo>
                    <a:cubicBezTo>
                      <a:pt x="0" y="1944"/>
                      <a:pt x="26" y="2164"/>
                      <a:pt x="8" y="2311"/>
                    </a:cubicBezTo>
                    <a:cubicBezTo>
                      <a:pt x="879" y="2900"/>
                      <a:pt x="1500" y="2135"/>
                      <a:pt x="2360" y="212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2" name="Freeform 95">
                <a:extLst>
                  <a:ext uri="{FF2B5EF4-FFF2-40B4-BE49-F238E27FC236}">
                    <a16:creationId xmlns:a16="http://schemas.microsoft.com/office/drawing/2014/main" id="{8518D4C4-2EE4-4F95-8683-A212F094C55D}"/>
                  </a:ext>
                </a:extLst>
              </p:cNvPr>
              <p:cNvSpPr>
                <a:spLocks/>
              </p:cNvSpPr>
              <p:nvPr/>
            </p:nvSpPr>
            <p:spPr bwMode="auto">
              <a:xfrm>
                <a:off x="1284" y="3931"/>
                <a:ext cx="55" cy="258"/>
              </a:xfrm>
              <a:custGeom>
                <a:avLst/>
                <a:gdLst>
                  <a:gd name="T0" fmla="*/ 447 w 816"/>
                  <a:gd name="T1" fmla="*/ 25 h 3808"/>
                  <a:gd name="T2" fmla="*/ 609 w 816"/>
                  <a:gd name="T3" fmla="*/ 287 h 3808"/>
                  <a:gd name="T4" fmla="*/ 771 w 816"/>
                  <a:gd name="T5" fmla="*/ 1916 h 3808"/>
                  <a:gd name="T6" fmla="*/ 452 w 816"/>
                  <a:gd name="T7" fmla="*/ 3808 h 3808"/>
                  <a:gd name="T8" fmla="*/ 156 w 816"/>
                  <a:gd name="T9" fmla="*/ 2602 h 3808"/>
                  <a:gd name="T10" fmla="*/ 447 w 816"/>
                  <a:gd name="T11" fmla="*/ 25 h 3808"/>
                </a:gdLst>
                <a:ahLst/>
                <a:cxnLst>
                  <a:cxn ang="0">
                    <a:pos x="T0" y="T1"/>
                  </a:cxn>
                  <a:cxn ang="0">
                    <a:pos x="T2" y="T3"/>
                  </a:cxn>
                  <a:cxn ang="0">
                    <a:pos x="T4" y="T5"/>
                  </a:cxn>
                  <a:cxn ang="0">
                    <a:pos x="T6" y="T7"/>
                  </a:cxn>
                  <a:cxn ang="0">
                    <a:pos x="T8" y="T9"/>
                  </a:cxn>
                  <a:cxn ang="0">
                    <a:pos x="T10" y="T11"/>
                  </a:cxn>
                </a:cxnLst>
                <a:rect l="0" t="0" r="r" b="b"/>
                <a:pathLst>
                  <a:path w="816" h="3808">
                    <a:moveTo>
                      <a:pt x="447" y="25"/>
                    </a:moveTo>
                    <a:cubicBezTo>
                      <a:pt x="540" y="0"/>
                      <a:pt x="542" y="82"/>
                      <a:pt x="609" y="287"/>
                    </a:cubicBezTo>
                    <a:cubicBezTo>
                      <a:pt x="741" y="689"/>
                      <a:pt x="816" y="1283"/>
                      <a:pt x="771" y="1916"/>
                    </a:cubicBezTo>
                    <a:cubicBezTo>
                      <a:pt x="716" y="2658"/>
                      <a:pt x="604" y="3402"/>
                      <a:pt x="452" y="3808"/>
                    </a:cubicBezTo>
                    <a:cubicBezTo>
                      <a:pt x="326" y="3515"/>
                      <a:pt x="226" y="3250"/>
                      <a:pt x="156" y="2602"/>
                    </a:cubicBezTo>
                    <a:cubicBezTo>
                      <a:pt x="0" y="1165"/>
                      <a:pt x="160" y="101"/>
                      <a:pt x="447" y="2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3" name="Freeform 96">
                <a:extLst>
                  <a:ext uri="{FF2B5EF4-FFF2-40B4-BE49-F238E27FC236}">
                    <a16:creationId xmlns:a16="http://schemas.microsoft.com/office/drawing/2014/main" id="{CA1F8C74-9F14-40BE-BF49-5A698B595F2B}"/>
                  </a:ext>
                </a:extLst>
              </p:cNvPr>
              <p:cNvSpPr>
                <a:spLocks/>
              </p:cNvSpPr>
              <p:nvPr/>
            </p:nvSpPr>
            <p:spPr bwMode="auto">
              <a:xfrm>
                <a:off x="1291" y="3939"/>
                <a:ext cx="42" cy="198"/>
              </a:xfrm>
              <a:custGeom>
                <a:avLst/>
                <a:gdLst>
                  <a:gd name="T0" fmla="*/ 312 w 616"/>
                  <a:gd name="T1" fmla="*/ 18 h 2924"/>
                  <a:gd name="T2" fmla="*/ 454 w 616"/>
                  <a:gd name="T3" fmla="*/ 242 h 2924"/>
                  <a:gd name="T4" fmla="*/ 558 w 616"/>
                  <a:gd name="T5" fmla="*/ 1610 h 2924"/>
                  <a:gd name="T6" fmla="*/ 192 w 616"/>
                  <a:gd name="T7" fmla="*/ 2922 h 2924"/>
                  <a:gd name="T8" fmla="*/ 77 w 616"/>
                  <a:gd name="T9" fmla="*/ 2072 h 2924"/>
                  <a:gd name="T10" fmla="*/ 312 w 616"/>
                  <a:gd name="T11" fmla="*/ 18 h 2924"/>
                </a:gdLst>
                <a:ahLst/>
                <a:cxnLst>
                  <a:cxn ang="0">
                    <a:pos x="T0" y="T1"/>
                  </a:cxn>
                  <a:cxn ang="0">
                    <a:pos x="T2" y="T3"/>
                  </a:cxn>
                  <a:cxn ang="0">
                    <a:pos x="T4" y="T5"/>
                  </a:cxn>
                  <a:cxn ang="0">
                    <a:pos x="T6" y="T7"/>
                  </a:cxn>
                  <a:cxn ang="0">
                    <a:pos x="T8" y="T9"/>
                  </a:cxn>
                  <a:cxn ang="0">
                    <a:pos x="T10" y="T11"/>
                  </a:cxn>
                </a:cxnLst>
                <a:rect l="0" t="0" r="r" b="b"/>
                <a:pathLst>
                  <a:path w="616" h="2924">
                    <a:moveTo>
                      <a:pt x="312" y="18"/>
                    </a:moveTo>
                    <a:cubicBezTo>
                      <a:pt x="398" y="0"/>
                      <a:pt x="397" y="68"/>
                      <a:pt x="454" y="242"/>
                    </a:cubicBezTo>
                    <a:cubicBezTo>
                      <a:pt x="563" y="582"/>
                      <a:pt x="616" y="1081"/>
                      <a:pt x="558" y="1610"/>
                    </a:cubicBezTo>
                    <a:cubicBezTo>
                      <a:pt x="491" y="2229"/>
                      <a:pt x="357" y="2916"/>
                      <a:pt x="192" y="2922"/>
                    </a:cubicBezTo>
                    <a:cubicBezTo>
                      <a:pt x="128" y="2924"/>
                      <a:pt x="101" y="2461"/>
                      <a:pt x="77" y="2072"/>
                    </a:cubicBezTo>
                    <a:cubicBezTo>
                      <a:pt x="0" y="864"/>
                      <a:pt x="49" y="74"/>
                      <a:pt x="312" y="1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4" name="Freeform 97">
                <a:extLst>
                  <a:ext uri="{FF2B5EF4-FFF2-40B4-BE49-F238E27FC236}">
                    <a16:creationId xmlns:a16="http://schemas.microsoft.com/office/drawing/2014/main" id="{B2BAF87F-9F00-444F-9274-544A1916EF9E}"/>
                  </a:ext>
                </a:extLst>
              </p:cNvPr>
              <p:cNvSpPr>
                <a:spLocks/>
              </p:cNvSpPr>
              <p:nvPr/>
            </p:nvSpPr>
            <p:spPr bwMode="auto">
              <a:xfrm>
                <a:off x="1341" y="3946"/>
                <a:ext cx="53" cy="243"/>
              </a:xfrm>
              <a:custGeom>
                <a:avLst/>
                <a:gdLst>
                  <a:gd name="T0" fmla="*/ 397 w 792"/>
                  <a:gd name="T1" fmla="*/ 28 h 3592"/>
                  <a:gd name="T2" fmla="*/ 562 w 792"/>
                  <a:gd name="T3" fmla="*/ 276 h 3592"/>
                  <a:gd name="T4" fmla="*/ 767 w 792"/>
                  <a:gd name="T5" fmla="*/ 1846 h 3592"/>
                  <a:gd name="T6" fmla="*/ 501 w 792"/>
                  <a:gd name="T7" fmla="*/ 3592 h 3592"/>
                  <a:gd name="T8" fmla="*/ 193 w 792"/>
                  <a:gd name="T9" fmla="*/ 2527 h 3592"/>
                  <a:gd name="T10" fmla="*/ 397 w 792"/>
                  <a:gd name="T11" fmla="*/ 28 h 3592"/>
                </a:gdLst>
                <a:ahLst/>
                <a:cxnLst>
                  <a:cxn ang="0">
                    <a:pos x="T0" y="T1"/>
                  </a:cxn>
                  <a:cxn ang="0">
                    <a:pos x="T2" y="T3"/>
                  </a:cxn>
                  <a:cxn ang="0">
                    <a:pos x="T4" y="T5"/>
                  </a:cxn>
                  <a:cxn ang="0">
                    <a:pos x="T6" y="T7"/>
                  </a:cxn>
                  <a:cxn ang="0">
                    <a:pos x="T8" y="T9"/>
                  </a:cxn>
                  <a:cxn ang="0">
                    <a:pos x="T10" y="T11"/>
                  </a:cxn>
                </a:cxnLst>
                <a:rect l="0" t="0" r="r" b="b"/>
                <a:pathLst>
                  <a:path w="792" h="3592">
                    <a:moveTo>
                      <a:pt x="397" y="28"/>
                    </a:moveTo>
                    <a:cubicBezTo>
                      <a:pt x="487" y="0"/>
                      <a:pt x="491" y="80"/>
                      <a:pt x="562" y="276"/>
                    </a:cubicBezTo>
                    <a:cubicBezTo>
                      <a:pt x="702" y="660"/>
                      <a:pt x="792" y="1232"/>
                      <a:pt x="767" y="1846"/>
                    </a:cubicBezTo>
                    <a:cubicBezTo>
                      <a:pt x="737" y="2564"/>
                      <a:pt x="635" y="3194"/>
                      <a:pt x="501" y="3592"/>
                    </a:cubicBezTo>
                    <a:cubicBezTo>
                      <a:pt x="371" y="3313"/>
                      <a:pt x="281" y="3152"/>
                      <a:pt x="193" y="2527"/>
                    </a:cubicBezTo>
                    <a:cubicBezTo>
                      <a:pt x="0" y="1142"/>
                      <a:pt x="122" y="110"/>
                      <a:pt x="397" y="2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5" name="Freeform 98">
                <a:extLst>
                  <a:ext uri="{FF2B5EF4-FFF2-40B4-BE49-F238E27FC236}">
                    <a16:creationId xmlns:a16="http://schemas.microsoft.com/office/drawing/2014/main" id="{947614F9-6E51-450B-90D5-1AB60383F10A}"/>
                  </a:ext>
                </a:extLst>
              </p:cNvPr>
              <p:cNvSpPr>
                <a:spLocks/>
              </p:cNvSpPr>
              <p:nvPr/>
            </p:nvSpPr>
            <p:spPr bwMode="auto">
              <a:xfrm>
                <a:off x="1346" y="3941"/>
                <a:ext cx="44" cy="211"/>
              </a:xfrm>
              <a:custGeom>
                <a:avLst/>
                <a:gdLst>
                  <a:gd name="T0" fmla="*/ 302 w 656"/>
                  <a:gd name="T1" fmla="*/ 22 h 3120"/>
                  <a:gd name="T2" fmla="*/ 457 w 656"/>
                  <a:gd name="T3" fmla="*/ 253 h 3120"/>
                  <a:gd name="T4" fmla="*/ 613 w 656"/>
                  <a:gd name="T5" fmla="*/ 1687 h 3120"/>
                  <a:gd name="T6" fmla="*/ 382 w 656"/>
                  <a:gd name="T7" fmla="*/ 3029 h 3120"/>
                  <a:gd name="T8" fmla="*/ 238 w 656"/>
                  <a:gd name="T9" fmla="*/ 3040 h 3120"/>
                  <a:gd name="T10" fmla="*/ 121 w 656"/>
                  <a:gd name="T11" fmla="*/ 2191 h 3120"/>
                  <a:gd name="T12" fmla="*/ 302 w 656"/>
                  <a:gd name="T13" fmla="*/ 22 h 3120"/>
                </a:gdLst>
                <a:ahLst/>
                <a:cxnLst>
                  <a:cxn ang="0">
                    <a:pos x="T0" y="T1"/>
                  </a:cxn>
                  <a:cxn ang="0">
                    <a:pos x="T2" y="T3"/>
                  </a:cxn>
                  <a:cxn ang="0">
                    <a:pos x="T4" y="T5"/>
                  </a:cxn>
                  <a:cxn ang="0">
                    <a:pos x="T6" y="T7"/>
                  </a:cxn>
                  <a:cxn ang="0">
                    <a:pos x="T8" y="T9"/>
                  </a:cxn>
                  <a:cxn ang="0">
                    <a:pos x="T10" y="T11"/>
                  </a:cxn>
                  <a:cxn ang="0">
                    <a:pos x="T12" y="T13"/>
                  </a:cxn>
                </a:cxnLst>
                <a:rect l="0" t="0" r="r" b="b"/>
                <a:pathLst>
                  <a:path w="656" h="3120">
                    <a:moveTo>
                      <a:pt x="302" y="22"/>
                    </a:moveTo>
                    <a:cubicBezTo>
                      <a:pt x="390" y="0"/>
                      <a:pt x="392" y="72"/>
                      <a:pt x="457" y="253"/>
                    </a:cubicBezTo>
                    <a:cubicBezTo>
                      <a:pt x="584" y="607"/>
                      <a:pt x="656" y="1130"/>
                      <a:pt x="613" y="1687"/>
                    </a:cubicBezTo>
                    <a:cubicBezTo>
                      <a:pt x="572" y="2209"/>
                      <a:pt x="488" y="2679"/>
                      <a:pt x="382" y="3029"/>
                    </a:cubicBezTo>
                    <a:cubicBezTo>
                      <a:pt x="355" y="3118"/>
                      <a:pt x="256" y="3120"/>
                      <a:pt x="238" y="3040"/>
                    </a:cubicBezTo>
                    <a:cubicBezTo>
                      <a:pt x="185" y="2786"/>
                      <a:pt x="151" y="2499"/>
                      <a:pt x="121" y="2191"/>
                    </a:cubicBezTo>
                    <a:cubicBezTo>
                      <a:pt x="0" y="922"/>
                      <a:pt x="26" y="90"/>
                      <a:pt x="302" y="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6" name="Freeform 99">
                <a:extLst>
                  <a:ext uri="{FF2B5EF4-FFF2-40B4-BE49-F238E27FC236}">
                    <a16:creationId xmlns:a16="http://schemas.microsoft.com/office/drawing/2014/main" id="{B526AA26-A899-4FFD-8BC9-3DDA3CB16654}"/>
                  </a:ext>
                </a:extLst>
              </p:cNvPr>
              <p:cNvSpPr>
                <a:spLocks/>
              </p:cNvSpPr>
              <p:nvPr/>
            </p:nvSpPr>
            <p:spPr bwMode="auto">
              <a:xfrm>
                <a:off x="1307" y="3619"/>
                <a:ext cx="79" cy="114"/>
              </a:xfrm>
              <a:custGeom>
                <a:avLst/>
                <a:gdLst>
                  <a:gd name="T0" fmla="*/ 0 w 1160"/>
                  <a:gd name="T1" fmla="*/ 1158 h 1676"/>
                  <a:gd name="T2" fmla="*/ 516 w 1160"/>
                  <a:gd name="T3" fmla="*/ 1676 h 1676"/>
                  <a:gd name="T4" fmla="*/ 646 w 1160"/>
                  <a:gd name="T5" fmla="*/ 1431 h 1676"/>
                  <a:gd name="T6" fmla="*/ 1160 w 1160"/>
                  <a:gd name="T7" fmla="*/ 713 h 1676"/>
                  <a:gd name="T8" fmla="*/ 1160 w 1160"/>
                  <a:gd name="T9" fmla="*/ 519 h 1676"/>
                  <a:gd name="T10" fmla="*/ 646 w 1160"/>
                  <a:gd name="T11" fmla="*/ 0 h 1676"/>
                  <a:gd name="T12" fmla="*/ 516 w 1160"/>
                  <a:gd name="T13" fmla="*/ 0 h 1676"/>
                  <a:gd name="T14" fmla="*/ 0 w 1160"/>
                  <a:gd name="T15" fmla="*/ 519 h 1676"/>
                  <a:gd name="T16" fmla="*/ 0 w 1160"/>
                  <a:gd name="T17" fmla="*/ 1158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0" h="1676">
                    <a:moveTo>
                      <a:pt x="0" y="1158"/>
                    </a:moveTo>
                    <a:cubicBezTo>
                      <a:pt x="0" y="1445"/>
                      <a:pt x="232" y="1676"/>
                      <a:pt x="516" y="1676"/>
                    </a:cubicBezTo>
                    <a:lnTo>
                      <a:pt x="646" y="1431"/>
                    </a:lnTo>
                    <a:cubicBezTo>
                      <a:pt x="930" y="1431"/>
                      <a:pt x="1160" y="999"/>
                      <a:pt x="1160" y="713"/>
                    </a:cubicBezTo>
                    <a:lnTo>
                      <a:pt x="1160" y="519"/>
                    </a:lnTo>
                    <a:cubicBezTo>
                      <a:pt x="1160" y="233"/>
                      <a:pt x="930" y="0"/>
                      <a:pt x="646" y="0"/>
                    </a:cubicBezTo>
                    <a:lnTo>
                      <a:pt x="516" y="0"/>
                    </a:lnTo>
                    <a:cubicBezTo>
                      <a:pt x="232" y="0"/>
                      <a:pt x="0" y="233"/>
                      <a:pt x="0" y="519"/>
                    </a:cubicBezTo>
                    <a:lnTo>
                      <a:pt x="0" y="115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7" name="Freeform 100">
                <a:extLst>
                  <a:ext uri="{FF2B5EF4-FFF2-40B4-BE49-F238E27FC236}">
                    <a16:creationId xmlns:a16="http://schemas.microsoft.com/office/drawing/2014/main" id="{E9AD4820-3A23-4AA6-9D1E-B6B9793C1543}"/>
                  </a:ext>
                </a:extLst>
              </p:cNvPr>
              <p:cNvSpPr>
                <a:spLocks/>
              </p:cNvSpPr>
              <p:nvPr/>
            </p:nvSpPr>
            <p:spPr bwMode="auto">
              <a:xfrm>
                <a:off x="1275" y="3707"/>
                <a:ext cx="61" cy="134"/>
              </a:xfrm>
              <a:custGeom>
                <a:avLst/>
                <a:gdLst>
                  <a:gd name="T0" fmla="*/ 401 w 900"/>
                  <a:gd name="T1" fmla="*/ 252 h 1976"/>
                  <a:gd name="T2" fmla="*/ 0 w 900"/>
                  <a:gd name="T3" fmla="*/ 1778 h 1976"/>
                  <a:gd name="T4" fmla="*/ 249 w 900"/>
                  <a:gd name="T5" fmla="*/ 1904 h 1976"/>
                  <a:gd name="T6" fmla="*/ 771 w 900"/>
                  <a:gd name="T7" fmla="*/ 481 h 1976"/>
                  <a:gd name="T8" fmla="*/ 401 w 900"/>
                  <a:gd name="T9" fmla="*/ 252 h 1976"/>
                </a:gdLst>
                <a:ahLst/>
                <a:cxnLst>
                  <a:cxn ang="0">
                    <a:pos x="T0" y="T1"/>
                  </a:cxn>
                  <a:cxn ang="0">
                    <a:pos x="T2" y="T3"/>
                  </a:cxn>
                  <a:cxn ang="0">
                    <a:pos x="T4" y="T5"/>
                  </a:cxn>
                  <a:cxn ang="0">
                    <a:pos x="T6" y="T7"/>
                  </a:cxn>
                  <a:cxn ang="0">
                    <a:pos x="T8" y="T9"/>
                  </a:cxn>
                </a:cxnLst>
                <a:rect l="0" t="0" r="r" b="b"/>
                <a:pathLst>
                  <a:path w="900" h="1976">
                    <a:moveTo>
                      <a:pt x="401" y="252"/>
                    </a:moveTo>
                    <a:cubicBezTo>
                      <a:pt x="36" y="722"/>
                      <a:pt x="0" y="1778"/>
                      <a:pt x="0" y="1778"/>
                    </a:cubicBezTo>
                    <a:cubicBezTo>
                      <a:pt x="0" y="1778"/>
                      <a:pt x="172" y="1976"/>
                      <a:pt x="249" y="1904"/>
                    </a:cubicBezTo>
                    <a:cubicBezTo>
                      <a:pt x="348" y="1811"/>
                      <a:pt x="563" y="1258"/>
                      <a:pt x="771" y="481"/>
                    </a:cubicBezTo>
                    <a:cubicBezTo>
                      <a:pt x="900" y="0"/>
                      <a:pt x="462" y="172"/>
                      <a:pt x="401" y="25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8" name="Freeform 101">
                <a:extLst>
                  <a:ext uri="{FF2B5EF4-FFF2-40B4-BE49-F238E27FC236}">
                    <a16:creationId xmlns:a16="http://schemas.microsoft.com/office/drawing/2014/main" id="{1A2F05C3-4AE5-438C-88FA-3C41CA7036BD}"/>
                  </a:ext>
                </a:extLst>
              </p:cNvPr>
              <p:cNvSpPr>
                <a:spLocks/>
              </p:cNvSpPr>
              <p:nvPr/>
            </p:nvSpPr>
            <p:spPr bwMode="auto">
              <a:xfrm>
                <a:off x="1271" y="3810"/>
                <a:ext cx="38" cy="63"/>
              </a:xfrm>
              <a:custGeom>
                <a:avLst/>
                <a:gdLst>
                  <a:gd name="T0" fmla="*/ 290 w 556"/>
                  <a:gd name="T1" fmla="*/ 102 h 924"/>
                  <a:gd name="T2" fmla="*/ 433 w 556"/>
                  <a:gd name="T3" fmla="*/ 905 h 924"/>
                  <a:gd name="T4" fmla="*/ 275 w 556"/>
                  <a:gd name="T5" fmla="*/ 873 h 924"/>
                  <a:gd name="T6" fmla="*/ 58 w 556"/>
                  <a:gd name="T7" fmla="*/ 245 h 924"/>
                  <a:gd name="T8" fmla="*/ 290 w 556"/>
                  <a:gd name="T9" fmla="*/ 102 h 924"/>
                </a:gdLst>
                <a:ahLst/>
                <a:cxnLst>
                  <a:cxn ang="0">
                    <a:pos x="T0" y="T1"/>
                  </a:cxn>
                  <a:cxn ang="0">
                    <a:pos x="T2" y="T3"/>
                  </a:cxn>
                  <a:cxn ang="0">
                    <a:pos x="T4" y="T5"/>
                  </a:cxn>
                  <a:cxn ang="0">
                    <a:pos x="T6" y="T7"/>
                  </a:cxn>
                  <a:cxn ang="0">
                    <a:pos x="T8" y="T9"/>
                  </a:cxn>
                </a:cxnLst>
                <a:rect l="0" t="0" r="r" b="b"/>
                <a:pathLst>
                  <a:path w="556" h="924">
                    <a:moveTo>
                      <a:pt x="290" y="102"/>
                    </a:moveTo>
                    <a:cubicBezTo>
                      <a:pt x="556" y="396"/>
                      <a:pt x="433" y="905"/>
                      <a:pt x="433" y="905"/>
                    </a:cubicBezTo>
                    <a:cubicBezTo>
                      <a:pt x="433" y="905"/>
                      <a:pt x="335" y="924"/>
                      <a:pt x="275" y="873"/>
                    </a:cubicBezTo>
                    <a:cubicBezTo>
                      <a:pt x="199" y="810"/>
                      <a:pt x="150" y="640"/>
                      <a:pt x="58" y="245"/>
                    </a:cubicBezTo>
                    <a:cubicBezTo>
                      <a:pt x="0" y="0"/>
                      <a:pt x="245" y="52"/>
                      <a:pt x="290" y="10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19" name="Freeform 102">
                <a:extLst>
                  <a:ext uri="{FF2B5EF4-FFF2-40B4-BE49-F238E27FC236}">
                    <a16:creationId xmlns:a16="http://schemas.microsoft.com/office/drawing/2014/main" id="{8B943375-14E0-4C26-977A-2C64F72B19F9}"/>
                  </a:ext>
                </a:extLst>
              </p:cNvPr>
              <p:cNvSpPr>
                <a:spLocks/>
              </p:cNvSpPr>
              <p:nvPr/>
            </p:nvSpPr>
            <p:spPr bwMode="auto">
              <a:xfrm>
                <a:off x="1285" y="3847"/>
                <a:ext cx="25" cy="69"/>
              </a:xfrm>
              <a:custGeom>
                <a:avLst/>
                <a:gdLst>
                  <a:gd name="T0" fmla="*/ 80 w 364"/>
                  <a:gd name="T1" fmla="*/ 15 h 1024"/>
                  <a:gd name="T2" fmla="*/ 260 w 364"/>
                  <a:gd name="T3" fmla="*/ 319 h 1024"/>
                  <a:gd name="T4" fmla="*/ 341 w 364"/>
                  <a:gd name="T5" fmla="*/ 1024 h 1024"/>
                  <a:gd name="T6" fmla="*/ 107 w 364"/>
                  <a:gd name="T7" fmla="*/ 406 h 1024"/>
                  <a:gd name="T8" fmla="*/ 80 w 364"/>
                  <a:gd name="T9" fmla="*/ 15 h 1024"/>
                </a:gdLst>
                <a:ahLst/>
                <a:cxnLst>
                  <a:cxn ang="0">
                    <a:pos x="T0" y="T1"/>
                  </a:cxn>
                  <a:cxn ang="0">
                    <a:pos x="T2" y="T3"/>
                  </a:cxn>
                  <a:cxn ang="0">
                    <a:pos x="T4" y="T5"/>
                  </a:cxn>
                  <a:cxn ang="0">
                    <a:pos x="T6" y="T7"/>
                  </a:cxn>
                  <a:cxn ang="0">
                    <a:pos x="T8" y="T9"/>
                  </a:cxn>
                </a:cxnLst>
                <a:rect l="0" t="0" r="r" b="b"/>
                <a:pathLst>
                  <a:path w="364" h="1024">
                    <a:moveTo>
                      <a:pt x="80" y="15"/>
                    </a:moveTo>
                    <a:cubicBezTo>
                      <a:pt x="80" y="15"/>
                      <a:pt x="156" y="0"/>
                      <a:pt x="260" y="319"/>
                    </a:cubicBezTo>
                    <a:cubicBezTo>
                      <a:pt x="364" y="637"/>
                      <a:pt x="341" y="1024"/>
                      <a:pt x="341" y="1024"/>
                    </a:cubicBezTo>
                    <a:lnTo>
                      <a:pt x="107" y="406"/>
                    </a:lnTo>
                    <a:cubicBezTo>
                      <a:pt x="107" y="406"/>
                      <a:pt x="0" y="127"/>
                      <a:pt x="80" y="1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0" name="Freeform 103">
                <a:extLst>
                  <a:ext uri="{FF2B5EF4-FFF2-40B4-BE49-F238E27FC236}">
                    <a16:creationId xmlns:a16="http://schemas.microsoft.com/office/drawing/2014/main" id="{C3BA70BE-E7E4-452D-897B-E3F6D9162C91}"/>
                  </a:ext>
                </a:extLst>
              </p:cNvPr>
              <p:cNvSpPr>
                <a:spLocks/>
              </p:cNvSpPr>
              <p:nvPr/>
            </p:nvSpPr>
            <p:spPr bwMode="auto">
              <a:xfrm>
                <a:off x="1323" y="3652"/>
                <a:ext cx="123" cy="121"/>
              </a:xfrm>
              <a:custGeom>
                <a:avLst/>
                <a:gdLst>
                  <a:gd name="T0" fmla="*/ 812 w 1808"/>
                  <a:gd name="T1" fmla="*/ 9 h 1784"/>
                  <a:gd name="T2" fmla="*/ 919 w 1808"/>
                  <a:gd name="T3" fmla="*/ 0 h 1784"/>
                  <a:gd name="T4" fmla="*/ 926 w 1808"/>
                  <a:gd name="T5" fmla="*/ 135 h 1784"/>
                  <a:gd name="T6" fmla="*/ 1808 w 1808"/>
                  <a:gd name="T7" fmla="*/ 871 h 1784"/>
                  <a:gd name="T8" fmla="*/ 1055 w 1808"/>
                  <a:gd name="T9" fmla="*/ 1716 h 1784"/>
                  <a:gd name="T10" fmla="*/ 67 w 1808"/>
                  <a:gd name="T11" fmla="*/ 987 h 1784"/>
                  <a:gd name="T12" fmla="*/ 812 w 1808"/>
                  <a:gd name="T13" fmla="*/ 9 h 1784"/>
                </a:gdLst>
                <a:ahLst/>
                <a:cxnLst>
                  <a:cxn ang="0">
                    <a:pos x="T0" y="T1"/>
                  </a:cxn>
                  <a:cxn ang="0">
                    <a:pos x="T2" y="T3"/>
                  </a:cxn>
                  <a:cxn ang="0">
                    <a:pos x="T4" y="T5"/>
                  </a:cxn>
                  <a:cxn ang="0">
                    <a:pos x="T6" y="T7"/>
                  </a:cxn>
                  <a:cxn ang="0">
                    <a:pos x="T8" y="T9"/>
                  </a:cxn>
                  <a:cxn ang="0">
                    <a:pos x="T10" y="T11"/>
                  </a:cxn>
                  <a:cxn ang="0">
                    <a:pos x="T12" y="T13"/>
                  </a:cxn>
                </a:cxnLst>
                <a:rect l="0" t="0" r="r" b="b"/>
                <a:pathLst>
                  <a:path w="1808" h="1784">
                    <a:moveTo>
                      <a:pt x="812" y="9"/>
                    </a:moveTo>
                    <a:cubicBezTo>
                      <a:pt x="848" y="3"/>
                      <a:pt x="883" y="1"/>
                      <a:pt x="919" y="0"/>
                    </a:cubicBezTo>
                    <a:cubicBezTo>
                      <a:pt x="918" y="45"/>
                      <a:pt x="920" y="89"/>
                      <a:pt x="926" y="135"/>
                    </a:cubicBezTo>
                    <a:cubicBezTo>
                      <a:pt x="989" y="571"/>
                      <a:pt x="1372" y="883"/>
                      <a:pt x="1808" y="871"/>
                    </a:cubicBezTo>
                    <a:cubicBezTo>
                      <a:pt x="1801" y="1289"/>
                      <a:pt x="1488" y="1653"/>
                      <a:pt x="1055" y="1716"/>
                    </a:cubicBezTo>
                    <a:cubicBezTo>
                      <a:pt x="577" y="1784"/>
                      <a:pt x="135" y="1459"/>
                      <a:pt x="67" y="987"/>
                    </a:cubicBezTo>
                    <a:cubicBezTo>
                      <a:pt x="0" y="516"/>
                      <a:pt x="334" y="78"/>
                      <a:pt x="812"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1" name="Freeform 104">
                <a:extLst>
                  <a:ext uri="{FF2B5EF4-FFF2-40B4-BE49-F238E27FC236}">
                    <a16:creationId xmlns:a16="http://schemas.microsoft.com/office/drawing/2014/main" id="{DEABCFAB-8431-4FFD-AD63-7E4CCB21445C}"/>
                  </a:ext>
                </a:extLst>
              </p:cNvPr>
              <p:cNvSpPr>
                <a:spLocks/>
              </p:cNvSpPr>
              <p:nvPr/>
            </p:nvSpPr>
            <p:spPr bwMode="auto">
              <a:xfrm>
                <a:off x="1312" y="3633"/>
                <a:ext cx="71" cy="135"/>
              </a:xfrm>
              <a:custGeom>
                <a:avLst/>
                <a:gdLst>
                  <a:gd name="T0" fmla="*/ 143 w 1048"/>
                  <a:gd name="T1" fmla="*/ 0 h 2000"/>
                  <a:gd name="T2" fmla="*/ 155 w 1048"/>
                  <a:gd name="T3" fmla="*/ 146 h 2000"/>
                  <a:gd name="T4" fmla="*/ 625 w 1048"/>
                  <a:gd name="T5" fmla="*/ 760 h 2000"/>
                  <a:gd name="T6" fmla="*/ 697 w 1048"/>
                  <a:gd name="T7" fmla="*/ 1160 h 2000"/>
                  <a:gd name="T8" fmla="*/ 1012 w 1048"/>
                  <a:gd name="T9" fmla="*/ 1447 h 2000"/>
                  <a:gd name="T10" fmla="*/ 164 w 1048"/>
                  <a:gd name="T11" fmla="*/ 1963 h 2000"/>
                  <a:gd name="T12" fmla="*/ 438 w 1048"/>
                  <a:gd name="T13" fmla="*/ 1403 h 2000"/>
                  <a:gd name="T14" fmla="*/ 359 w 1048"/>
                  <a:gd name="T15" fmla="*/ 985 h 2000"/>
                  <a:gd name="T16" fmla="*/ 60 w 1048"/>
                  <a:gd name="T17" fmla="*/ 842 h 2000"/>
                  <a:gd name="T18" fmla="*/ 17 w 1048"/>
                  <a:gd name="T19" fmla="*/ 823 h 2000"/>
                  <a:gd name="T20" fmla="*/ 0 w 1048"/>
                  <a:gd name="T21" fmla="*/ 716 h 2000"/>
                  <a:gd name="T22" fmla="*/ 0 w 1048"/>
                  <a:gd name="T23" fmla="*/ 290 h 2000"/>
                  <a:gd name="T24" fmla="*/ 143 w 1048"/>
                  <a:gd name="T25" fmla="*/ 0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8" h="2000">
                    <a:moveTo>
                      <a:pt x="143" y="0"/>
                    </a:moveTo>
                    <a:cubicBezTo>
                      <a:pt x="143" y="48"/>
                      <a:pt x="147" y="97"/>
                      <a:pt x="155" y="146"/>
                    </a:cubicBezTo>
                    <a:cubicBezTo>
                      <a:pt x="207" y="477"/>
                      <a:pt x="406" y="729"/>
                      <a:pt x="625" y="760"/>
                    </a:cubicBezTo>
                    <a:cubicBezTo>
                      <a:pt x="632" y="910"/>
                      <a:pt x="684" y="1041"/>
                      <a:pt x="697" y="1160"/>
                    </a:cubicBezTo>
                    <a:cubicBezTo>
                      <a:pt x="726" y="1420"/>
                      <a:pt x="1012" y="1447"/>
                      <a:pt x="1012" y="1447"/>
                    </a:cubicBezTo>
                    <a:cubicBezTo>
                      <a:pt x="1048" y="1680"/>
                      <a:pt x="146" y="2000"/>
                      <a:pt x="164" y="1963"/>
                    </a:cubicBezTo>
                    <a:cubicBezTo>
                      <a:pt x="182" y="1925"/>
                      <a:pt x="375" y="1653"/>
                      <a:pt x="438" y="1403"/>
                    </a:cubicBezTo>
                    <a:cubicBezTo>
                      <a:pt x="482" y="1228"/>
                      <a:pt x="426" y="1085"/>
                      <a:pt x="359" y="985"/>
                    </a:cubicBezTo>
                    <a:cubicBezTo>
                      <a:pt x="237" y="840"/>
                      <a:pt x="60" y="842"/>
                      <a:pt x="60" y="842"/>
                    </a:cubicBezTo>
                    <a:cubicBezTo>
                      <a:pt x="44" y="842"/>
                      <a:pt x="28" y="835"/>
                      <a:pt x="17" y="823"/>
                    </a:cubicBezTo>
                    <a:cubicBezTo>
                      <a:pt x="7" y="790"/>
                      <a:pt x="0" y="754"/>
                      <a:pt x="0" y="716"/>
                    </a:cubicBezTo>
                    <a:lnTo>
                      <a:pt x="0" y="290"/>
                    </a:lnTo>
                    <a:cubicBezTo>
                      <a:pt x="0" y="172"/>
                      <a:pt x="57" y="67"/>
                      <a:pt x="143"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2" name="Freeform 105">
                <a:extLst>
                  <a:ext uri="{FF2B5EF4-FFF2-40B4-BE49-F238E27FC236}">
                    <a16:creationId xmlns:a16="http://schemas.microsoft.com/office/drawing/2014/main" id="{8B57F0F4-9F26-4C0B-8198-6643B963D9D9}"/>
                  </a:ext>
                </a:extLst>
              </p:cNvPr>
              <p:cNvSpPr>
                <a:spLocks/>
              </p:cNvSpPr>
              <p:nvPr/>
            </p:nvSpPr>
            <p:spPr bwMode="auto">
              <a:xfrm>
                <a:off x="1304" y="3719"/>
                <a:ext cx="126" cy="100"/>
              </a:xfrm>
              <a:custGeom>
                <a:avLst/>
                <a:gdLst>
                  <a:gd name="T0" fmla="*/ 1357 w 1856"/>
                  <a:gd name="T1" fmla="*/ 1472 h 1472"/>
                  <a:gd name="T2" fmla="*/ 1742 w 1856"/>
                  <a:gd name="T3" fmla="*/ 724 h 1472"/>
                  <a:gd name="T4" fmla="*/ 1559 w 1856"/>
                  <a:gd name="T5" fmla="*/ 244 h 1472"/>
                  <a:gd name="T6" fmla="*/ 340 w 1856"/>
                  <a:gd name="T7" fmla="*/ 13 h 1472"/>
                  <a:gd name="T8" fmla="*/ 60 w 1856"/>
                  <a:gd name="T9" fmla="*/ 483 h 1472"/>
                  <a:gd name="T10" fmla="*/ 352 w 1856"/>
                  <a:gd name="T11" fmla="*/ 1314 h 1472"/>
                  <a:gd name="T12" fmla="*/ 1357 w 1856"/>
                  <a:gd name="T13" fmla="*/ 1472 h 1472"/>
                </a:gdLst>
                <a:ahLst/>
                <a:cxnLst>
                  <a:cxn ang="0">
                    <a:pos x="T0" y="T1"/>
                  </a:cxn>
                  <a:cxn ang="0">
                    <a:pos x="T2" y="T3"/>
                  </a:cxn>
                  <a:cxn ang="0">
                    <a:pos x="T4" y="T5"/>
                  </a:cxn>
                  <a:cxn ang="0">
                    <a:pos x="T6" y="T7"/>
                  </a:cxn>
                  <a:cxn ang="0">
                    <a:pos x="T8" y="T9"/>
                  </a:cxn>
                  <a:cxn ang="0">
                    <a:pos x="T10" y="T11"/>
                  </a:cxn>
                  <a:cxn ang="0">
                    <a:pos x="T12" y="T13"/>
                  </a:cxn>
                </a:cxnLst>
                <a:rect l="0" t="0" r="r" b="b"/>
                <a:pathLst>
                  <a:path w="1856" h="1472">
                    <a:moveTo>
                      <a:pt x="1357" y="1472"/>
                    </a:moveTo>
                    <a:lnTo>
                      <a:pt x="1742" y="724"/>
                    </a:lnTo>
                    <a:cubicBezTo>
                      <a:pt x="1856" y="501"/>
                      <a:pt x="1774" y="285"/>
                      <a:pt x="1559" y="244"/>
                    </a:cubicBezTo>
                    <a:lnTo>
                      <a:pt x="340" y="13"/>
                    </a:lnTo>
                    <a:cubicBezTo>
                      <a:pt x="205" y="0"/>
                      <a:pt x="0" y="227"/>
                      <a:pt x="60" y="483"/>
                    </a:cubicBezTo>
                    <a:lnTo>
                      <a:pt x="352" y="1314"/>
                    </a:lnTo>
                    <a:lnTo>
                      <a:pt x="1357" y="147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3" name="Freeform 106">
                <a:extLst>
                  <a:ext uri="{FF2B5EF4-FFF2-40B4-BE49-F238E27FC236}">
                    <a16:creationId xmlns:a16="http://schemas.microsoft.com/office/drawing/2014/main" id="{AE3F32BD-A473-4280-B483-34E14C3C7B41}"/>
                  </a:ext>
                </a:extLst>
              </p:cNvPr>
              <p:cNvSpPr>
                <a:spLocks/>
              </p:cNvSpPr>
              <p:nvPr/>
            </p:nvSpPr>
            <p:spPr bwMode="auto">
              <a:xfrm>
                <a:off x="1392" y="3729"/>
                <a:ext cx="73" cy="132"/>
              </a:xfrm>
              <a:custGeom>
                <a:avLst/>
                <a:gdLst>
                  <a:gd name="T0" fmla="*/ 242 w 1084"/>
                  <a:gd name="T1" fmla="*/ 161 h 1952"/>
                  <a:gd name="T2" fmla="*/ 785 w 1084"/>
                  <a:gd name="T3" fmla="*/ 1949 h 1952"/>
                  <a:gd name="T4" fmla="*/ 1054 w 1084"/>
                  <a:gd name="T5" fmla="*/ 1839 h 1952"/>
                  <a:gd name="T6" fmla="*/ 598 w 1084"/>
                  <a:gd name="T7" fmla="*/ 534 h 1952"/>
                  <a:gd name="T8" fmla="*/ 242 w 1084"/>
                  <a:gd name="T9" fmla="*/ 161 h 1952"/>
                </a:gdLst>
                <a:ahLst/>
                <a:cxnLst>
                  <a:cxn ang="0">
                    <a:pos x="T0" y="T1"/>
                  </a:cxn>
                  <a:cxn ang="0">
                    <a:pos x="T2" y="T3"/>
                  </a:cxn>
                  <a:cxn ang="0">
                    <a:pos x="T4" y="T5"/>
                  </a:cxn>
                  <a:cxn ang="0">
                    <a:pos x="T6" y="T7"/>
                  </a:cxn>
                  <a:cxn ang="0">
                    <a:pos x="T8" y="T9"/>
                  </a:cxn>
                </a:cxnLst>
                <a:rect l="0" t="0" r="r" b="b"/>
                <a:pathLst>
                  <a:path w="1084" h="1952">
                    <a:moveTo>
                      <a:pt x="242" y="161"/>
                    </a:moveTo>
                    <a:cubicBezTo>
                      <a:pt x="0" y="915"/>
                      <a:pt x="785" y="1949"/>
                      <a:pt x="785" y="1949"/>
                    </a:cubicBezTo>
                    <a:cubicBezTo>
                      <a:pt x="785" y="1949"/>
                      <a:pt x="1031" y="1952"/>
                      <a:pt x="1054" y="1839"/>
                    </a:cubicBezTo>
                    <a:cubicBezTo>
                      <a:pt x="1084" y="1696"/>
                      <a:pt x="870" y="1397"/>
                      <a:pt x="598" y="534"/>
                    </a:cubicBezTo>
                    <a:cubicBezTo>
                      <a:pt x="429" y="0"/>
                      <a:pt x="275" y="57"/>
                      <a:pt x="242" y="16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4" name="Freeform 107">
                <a:extLst>
                  <a:ext uri="{FF2B5EF4-FFF2-40B4-BE49-F238E27FC236}">
                    <a16:creationId xmlns:a16="http://schemas.microsoft.com/office/drawing/2014/main" id="{CC06DD8F-742B-4763-87E2-A38C77421AD6}"/>
                  </a:ext>
                </a:extLst>
              </p:cNvPr>
              <p:cNvSpPr>
                <a:spLocks/>
              </p:cNvSpPr>
              <p:nvPr/>
            </p:nvSpPr>
            <p:spPr bwMode="auto">
              <a:xfrm>
                <a:off x="1317" y="3796"/>
                <a:ext cx="81" cy="109"/>
              </a:xfrm>
              <a:custGeom>
                <a:avLst/>
                <a:gdLst>
                  <a:gd name="T0" fmla="*/ 143 w 1200"/>
                  <a:gd name="T1" fmla="*/ 1226 h 1600"/>
                  <a:gd name="T2" fmla="*/ 227 w 1200"/>
                  <a:gd name="T3" fmla="*/ 1598 h 1600"/>
                  <a:gd name="T4" fmla="*/ 738 w 1200"/>
                  <a:gd name="T5" fmla="*/ 1524 h 1600"/>
                  <a:gd name="T6" fmla="*/ 1057 w 1200"/>
                  <a:gd name="T7" fmla="*/ 1375 h 1600"/>
                  <a:gd name="T8" fmla="*/ 1200 w 1200"/>
                  <a:gd name="T9" fmla="*/ 672 h 1600"/>
                  <a:gd name="T10" fmla="*/ 1066 w 1200"/>
                  <a:gd name="T11" fmla="*/ 372 h 1600"/>
                  <a:gd name="T12" fmla="*/ 134 w 1200"/>
                  <a:gd name="T13" fmla="*/ 0 h 1600"/>
                  <a:gd name="T14" fmla="*/ 0 w 1200"/>
                  <a:gd name="T15" fmla="*/ 314 h 1600"/>
                  <a:gd name="T16" fmla="*/ 143 w 1200"/>
                  <a:gd name="T17" fmla="*/ 122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0" h="1600">
                    <a:moveTo>
                      <a:pt x="143" y="1226"/>
                    </a:moveTo>
                    <a:cubicBezTo>
                      <a:pt x="144" y="1396"/>
                      <a:pt x="152" y="1600"/>
                      <a:pt x="227" y="1598"/>
                    </a:cubicBezTo>
                    <a:lnTo>
                      <a:pt x="738" y="1524"/>
                    </a:lnTo>
                    <a:cubicBezTo>
                      <a:pt x="813" y="1520"/>
                      <a:pt x="1057" y="1545"/>
                      <a:pt x="1057" y="1375"/>
                    </a:cubicBezTo>
                    <a:lnTo>
                      <a:pt x="1200" y="672"/>
                    </a:lnTo>
                    <a:cubicBezTo>
                      <a:pt x="1200" y="503"/>
                      <a:pt x="1139" y="368"/>
                      <a:pt x="1066" y="372"/>
                    </a:cubicBezTo>
                    <a:lnTo>
                      <a:pt x="134" y="0"/>
                    </a:lnTo>
                    <a:cubicBezTo>
                      <a:pt x="60" y="4"/>
                      <a:pt x="0" y="145"/>
                      <a:pt x="0" y="314"/>
                    </a:cubicBezTo>
                    <a:lnTo>
                      <a:pt x="143" y="122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5" name="Freeform 108">
                <a:extLst>
                  <a:ext uri="{FF2B5EF4-FFF2-40B4-BE49-F238E27FC236}">
                    <a16:creationId xmlns:a16="http://schemas.microsoft.com/office/drawing/2014/main" id="{33790030-078F-4083-BE16-3AE0AF0975B2}"/>
                  </a:ext>
                </a:extLst>
              </p:cNvPr>
              <p:cNvSpPr>
                <a:spLocks/>
              </p:cNvSpPr>
              <p:nvPr/>
            </p:nvSpPr>
            <p:spPr bwMode="auto">
              <a:xfrm>
                <a:off x="1301" y="3734"/>
                <a:ext cx="108" cy="91"/>
              </a:xfrm>
              <a:custGeom>
                <a:avLst/>
                <a:gdLst>
                  <a:gd name="T0" fmla="*/ 192 w 1600"/>
                  <a:gd name="T1" fmla="*/ 130 h 1340"/>
                  <a:gd name="T2" fmla="*/ 237 w 1600"/>
                  <a:gd name="T3" fmla="*/ 0 h 1340"/>
                  <a:gd name="T4" fmla="*/ 1576 w 1600"/>
                  <a:gd name="T5" fmla="*/ 200 h 1340"/>
                  <a:gd name="T6" fmla="*/ 1583 w 1600"/>
                  <a:gd name="T7" fmla="*/ 263 h 1340"/>
                  <a:gd name="T8" fmla="*/ 1591 w 1600"/>
                  <a:gd name="T9" fmla="*/ 968 h 1340"/>
                  <a:gd name="T10" fmla="*/ 1249 w 1600"/>
                  <a:gd name="T11" fmla="*/ 1322 h 1340"/>
                  <a:gd name="T12" fmla="*/ 315 w 1600"/>
                  <a:gd name="T13" fmla="*/ 1187 h 1340"/>
                  <a:gd name="T14" fmla="*/ 42 w 1600"/>
                  <a:gd name="T15" fmla="*/ 783 h 1340"/>
                  <a:gd name="T16" fmla="*/ 192 w 1600"/>
                  <a:gd name="T17" fmla="*/ 13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0" h="1340">
                    <a:moveTo>
                      <a:pt x="192" y="130"/>
                    </a:moveTo>
                    <a:cubicBezTo>
                      <a:pt x="203" y="83"/>
                      <a:pt x="218" y="38"/>
                      <a:pt x="237" y="0"/>
                    </a:cubicBezTo>
                    <a:cubicBezTo>
                      <a:pt x="843" y="478"/>
                      <a:pt x="1269" y="279"/>
                      <a:pt x="1576" y="200"/>
                    </a:cubicBezTo>
                    <a:cubicBezTo>
                      <a:pt x="1579" y="220"/>
                      <a:pt x="1582" y="241"/>
                      <a:pt x="1583" y="263"/>
                    </a:cubicBezTo>
                    <a:cubicBezTo>
                      <a:pt x="1595" y="498"/>
                      <a:pt x="1582" y="733"/>
                      <a:pt x="1591" y="968"/>
                    </a:cubicBezTo>
                    <a:cubicBezTo>
                      <a:pt x="1600" y="1156"/>
                      <a:pt x="1363" y="1318"/>
                      <a:pt x="1249" y="1322"/>
                    </a:cubicBezTo>
                    <a:cubicBezTo>
                      <a:pt x="823" y="1340"/>
                      <a:pt x="726" y="1312"/>
                      <a:pt x="315" y="1187"/>
                    </a:cubicBezTo>
                    <a:cubicBezTo>
                      <a:pt x="205" y="1154"/>
                      <a:pt x="0" y="955"/>
                      <a:pt x="42" y="783"/>
                    </a:cubicBezTo>
                    <a:cubicBezTo>
                      <a:pt x="93" y="566"/>
                      <a:pt x="143" y="348"/>
                      <a:pt x="192" y="13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6" name="Freeform 109">
                <a:extLst>
                  <a:ext uri="{FF2B5EF4-FFF2-40B4-BE49-F238E27FC236}">
                    <a16:creationId xmlns:a16="http://schemas.microsoft.com/office/drawing/2014/main" id="{A4505CF7-79F8-454B-8F74-EBFBD82760C1}"/>
                  </a:ext>
                </a:extLst>
              </p:cNvPr>
              <p:cNvSpPr>
                <a:spLocks/>
              </p:cNvSpPr>
              <p:nvPr/>
            </p:nvSpPr>
            <p:spPr bwMode="auto">
              <a:xfrm>
                <a:off x="1376" y="3729"/>
                <a:ext cx="52" cy="132"/>
              </a:xfrm>
              <a:custGeom>
                <a:avLst/>
                <a:gdLst>
                  <a:gd name="T0" fmla="*/ 110 w 776"/>
                  <a:gd name="T1" fmla="*/ 16 h 1952"/>
                  <a:gd name="T2" fmla="*/ 690 w 776"/>
                  <a:gd name="T3" fmla="*/ 237 h 1952"/>
                  <a:gd name="T4" fmla="*/ 567 w 776"/>
                  <a:gd name="T5" fmla="*/ 816 h 1952"/>
                  <a:gd name="T6" fmla="*/ 407 w 776"/>
                  <a:gd name="T7" fmla="*/ 1490 h 1952"/>
                  <a:gd name="T8" fmla="*/ 477 w 776"/>
                  <a:gd name="T9" fmla="*/ 1906 h 1952"/>
                  <a:gd name="T10" fmla="*/ 178 w 776"/>
                  <a:gd name="T11" fmla="*/ 1824 h 1952"/>
                  <a:gd name="T12" fmla="*/ 116 w 776"/>
                  <a:gd name="T13" fmla="*/ 1313 h 1952"/>
                  <a:gd name="T14" fmla="*/ 201 w 776"/>
                  <a:gd name="T15" fmla="*/ 612 h 1952"/>
                  <a:gd name="T16" fmla="*/ 110 w 776"/>
                  <a:gd name="T17" fmla="*/ 16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1952">
                    <a:moveTo>
                      <a:pt x="110" y="16"/>
                    </a:moveTo>
                    <a:cubicBezTo>
                      <a:pt x="110" y="16"/>
                      <a:pt x="604" y="0"/>
                      <a:pt x="690" y="237"/>
                    </a:cubicBezTo>
                    <a:cubicBezTo>
                      <a:pt x="776" y="472"/>
                      <a:pt x="567" y="816"/>
                      <a:pt x="567" y="816"/>
                    </a:cubicBezTo>
                    <a:cubicBezTo>
                      <a:pt x="567" y="816"/>
                      <a:pt x="441" y="1253"/>
                      <a:pt x="407" y="1490"/>
                    </a:cubicBezTo>
                    <a:cubicBezTo>
                      <a:pt x="373" y="1727"/>
                      <a:pt x="523" y="1952"/>
                      <a:pt x="477" y="1906"/>
                    </a:cubicBezTo>
                    <a:cubicBezTo>
                      <a:pt x="468" y="1897"/>
                      <a:pt x="356" y="1907"/>
                      <a:pt x="178" y="1824"/>
                    </a:cubicBezTo>
                    <a:cubicBezTo>
                      <a:pt x="0" y="1741"/>
                      <a:pt x="99" y="1417"/>
                      <a:pt x="116" y="1313"/>
                    </a:cubicBezTo>
                    <a:cubicBezTo>
                      <a:pt x="133" y="1209"/>
                      <a:pt x="220" y="696"/>
                      <a:pt x="201" y="612"/>
                    </a:cubicBezTo>
                    <a:cubicBezTo>
                      <a:pt x="181" y="527"/>
                      <a:pt x="110" y="16"/>
                      <a:pt x="110"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7" name="Freeform 110">
                <a:extLst>
                  <a:ext uri="{FF2B5EF4-FFF2-40B4-BE49-F238E27FC236}">
                    <a16:creationId xmlns:a16="http://schemas.microsoft.com/office/drawing/2014/main" id="{295D2EC7-2EC3-4C71-A115-F5267C3A976C}"/>
                  </a:ext>
                </a:extLst>
              </p:cNvPr>
              <p:cNvSpPr>
                <a:spLocks/>
              </p:cNvSpPr>
              <p:nvPr/>
            </p:nvSpPr>
            <p:spPr bwMode="auto">
              <a:xfrm>
                <a:off x="1291" y="3716"/>
                <a:ext cx="46" cy="138"/>
              </a:xfrm>
              <a:custGeom>
                <a:avLst/>
                <a:gdLst>
                  <a:gd name="T0" fmla="*/ 194 w 680"/>
                  <a:gd name="T1" fmla="*/ 407 h 2044"/>
                  <a:gd name="T2" fmla="*/ 482 w 680"/>
                  <a:gd name="T3" fmla="*/ 29 h 2044"/>
                  <a:gd name="T4" fmla="*/ 680 w 680"/>
                  <a:gd name="T5" fmla="*/ 80 h 2044"/>
                  <a:gd name="T6" fmla="*/ 371 w 680"/>
                  <a:gd name="T7" fmla="*/ 895 h 2044"/>
                  <a:gd name="T8" fmla="*/ 396 w 680"/>
                  <a:gd name="T9" fmla="*/ 1419 h 2044"/>
                  <a:gd name="T10" fmla="*/ 448 w 680"/>
                  <a:gd name="T11" fmla="*/ 1948 h 2044"/>
                  <a:gd name="T12" fmla="*/ 246 w 680"/>
                  <a:gd name="T13" fmla="*/ 2016 h 2044"/>
                  <a:gd name="T14" fmla="*/ 188 w 680"/>
                  <a:gd name="T15" fmla="*/ 1533 h 2044"/>
                  <a:gd name="T16" fmla="*/ 194 w 680"/>
                  <a:gd name="T17" fmla="*/ 407 h 2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0" h="2044">
                    <a:moveTo>
                      <a:pt x="194" y="407"/>
                    </a:moveTo>
                    <a:cubicBezTo>
                      <a:pt x="243" y="250"/>
                      <a:pt x="389" y="0"/>
                      <a:pt x="482" y="29"/>
                    </a:cubicBezTo>
                    <a:cubicBezTo>
                      <a:pt x="574" y="55"/>
                      <a:pt x="680" y="80"/>
                      <a:pt x="680" y="80"/>
                    </a:cubicBezTo>
                    <a:cubicBezTo>
                      <a:pt x="680" y="80"/>
                      <a:pt x="359" y="221"/>
                      <a:pt x="371" y="895"/>
                    </a:cubicBezTo>
                    <a:cubicBezTo>
                      <a:pt x="373" y="1010"/>
                      <a:pt x="357" y="1240"/>
                      <a:pt x="396" y="1419"/>
                    </a:cubicBezTo>
                    <a:cubicBezTo>
                      <a:pt x="435" y="1598"/>
                      <a:pt x="448" y="1948"/>
                      <a:pt x="448" y="1948"/>
                    </a:cubicBezTo>
                    <a:cubicBezTo>
                      <a:pt x="448" y="1948"/>
                      <a:pt x="256" y="1988"/>
                      <a:pt x="246" y="2016"/>
                    </a:cubicBezTo>
                    <a:cubicBezTo>
                      <a:pt x="238" y="2044"/>
                      <a:pt x="272" y="1830"/>
                      <a:pt x="188" y="1533"/>
                    </a:cubicBezTo>
                    <a:cubicBezTo>
                      <a:pt x="0" y="871"/>
                      <a:pt x="104" y="696"/>
                      <a:pt x="194" y="40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8" name="Freeform 111">
                <a:extLst>
                  <a:ext uri="{FF2B5EF4-FFF2-40B4-BE49-F238E27FC236}">
                    <a16:creationId xmlns:a16="http://schemas.microsoft.com/office/drawing/2014/main" id="{26F8F302-7DCE-41F4-B8D1-526EF7930702}"/>
                  </a:ext>
                </a:extLst>
              </p:cNvPr>
              <p:cNvSpPr>
                <a:spLocks noEditPoints="1"/>
              </p:cNvSpPr>
              <p:nvPr/>
            </p:nvSpPr>
            <p:spPr bwMode="auto">
              <a:xfrm>
                <a:off x="1426" y="3729"/>
                <a:ext cx="43" cy="38"/>
              </a:xfrm>
              <a:custGeom>
                <a:avLst/>
                <a:gdLst>
                  <a:gd name="T0" fmla="*/ 584 w 640"/>
                  <a:gd name="T1" fmla="*/ 337 h 560"/>
                  <a:gd name="T2" fmla="*/ 573 w 640"/>
                  <a:gd name="T3" fmla="*/ 350 h 560"/>
                  <a:gd name="T4" fmla="*/ 498 w 640"/>
                  <a:gd name="T5" fmla="*/ 350 h 560"/>
                  <a:gd name="T6" fmla="*/ 498 w 640"/>
                  <a:gd name="T7" fmla="*/ 120 h 560"/>
                  <a:gd name="T8" fmla="*/ 573 w 640"/>
                  <a:gd name="T9" fmla="*/ 120 h 560"/>
                  <a:gd name="T10" fmla="*/ 584 w 640"/>
                  <a:gd name="T11" fmla="*/ 132 h 560"/>
                  <a:gd name="T12" fmla="*/ 584 w 640"/>
                  <a:gd name="T13" fmla="*/ 337 h 560"/>
                  <a:gd name="T14" fmla="*/ 573 w 640"/>
                  <a:gd name="T15" fmla="*/ 54 h 560"/>
                  <a:gd name="T16" fmla="*/ 498 w 640"/>
                  <a:gd name="T17" fmla="*/ 54 h 560"/>
                  <a:gd name="T18" fmla="*/ 498 w 640"/>
                  <a:gd name="T19" fmla="*/ 0 h 560"/>
                  <a:gd name="T20" fmla="*/ 0 w 640"/>
                  <a:gd name="T21" fmla="*/ 0 h 560"/>
                  <a:gd name="T22" fmla="*/ 0 w 640"/>
                  <a:gd name="T23" fmla="*/ 450 h 560"/>
                  <a:gd name="T24" fmla="*/ 94 w 640"/>
                  <a:gd name="T25" fmla="*/ 560 h 560"/>
                  <a:gd name="T26" fmla="*/ 404 w 640"/>
                  <a:gd name="T27" fmla="*/ 560 h 560"/>
                  <a:gd name="T28" fmla="*/ 498 w 640"/>
                  <a:gd name="T29" fmla="*/ 450 h 560"/>
                  <a:gd name="T30" fmla="*/ 498 w 640"/>
                  <a:gd name="T31" fmla="*/ 416 h 560"/>
                  <a:gd name="T32" fmla="*/ 573 w 640"/>
                  <a:gd name="T33" fmla="*/ 416 h 560"/>
                  <a:gd name="T34" fmla="*/ 640 w 640"/>
                  <a:gd name="T35" fmla="*/ 337 h 560"/>
                  <a:gd name="T36" fmla="*/ 640 w 640"/>
                  <a:gd name="T37" fmla="*/ 132 h 560"/>
                  <a:gd name="T38" fmla="*/ 573 w 640"/>
                  <a:gd name="T39" fmla="*/ 5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0" h="560">
                    <a:moveTo>
                      <a:pt x="584" y="337"/>
                    </a:moveTo>
                    <a:cubicBezTo>
                      <a:pt x="584" y="344"/>
                      <a:pt x="579" y="350"/>
                      <a:pt x="573" y="350"/>
                    </a:cubicBezTo>
                    <a:lnTo>
                      <a:pt x="498" y="350"/>
                    </a:lnTo>
                    <a:lnTo>
                      <a:pt x="498" y="120"/>
                    </a:lnTo>
                    <a:lnTo>
                      <a:pt x="573" y="120"/>
                    </a:lnTo>
                    <a:cubicBezTo>
                      <a:pt x="579" y="120"/>
                      <a:pt x="584" y="125"/>
                      <a:pt x="584" y="132"/>
                    </a:cubicBezTo>
                    <a:lnTo>
                      <a:pt x="584" y="337"/>
                    </a:lnTo>
                    <a:close/>
                    <a:moveTo>
                      <a:pt x="573" y="54"/>
                    </a:moveTo>
                    <a:lnTo>
                      <a:pt x="498" y="54"/>
                    </a:lnTo>
                    <a:lnTo>
                      <a:pt x="498" y="0"/>
                    </a:lnTo>
                    <a:lnTo>
                      <a:pt x="0" y="0"/>
                    </a:lnTo>
                    <a:lnTo>
                      <a:pt x="0" y="450"/>
                    </a:lnTo>
                    <a:cubicBezTo>
                      <a:pt x="0" y="510"/>
                      <a:pt x="42" y="560"/>
                      <a:pt x="94" y="560"/>
                    </a:cubicBezTo>
                    <a:lnTo>
                      <a:pt x="404" y="560"/>
                    </a:lnTo>
                    <a:cubicBezTo>
                      <a:pt x="456" y="560"/>
                      <a:pt x="498" y="510"/>
                      <a:pt x="498" y="450"/>
                    </a:cubicBezTo>
                    <a:lnTo>
                      <a:pt x="498" y="416"/>
                    </a:lnTo>
                    <a:lnTo>
                      <a:pt x="573" y="416"/>
                    </a:lnTo>
                    <a:cubicBezTo>
                      <a:pt x="611" y="416"/>
                      <a:pt x="640" y="381"/>
                      <a:pt x="640" y="337"/>
                    </a:cubicBezTo>
                    <a:lnTo>
                      <a:pt x="640" y="132"/>
                    </a:lnTo>
                    <a:cubicBezTo>
                      <a:pt x="640" y="89"/>
                      <a:pt x="611" y="54"/>
                      <a:pt x="573" y="5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29" name="Freeform 112">
                <a:extLst>
                  <a:ext uri="{FF2B5EF4-FFF2-40B4-BE49-F238E27FC236}">
                    <a16:creationId xmlns:a16="http://schemas.microsoft.com/office/drawing/2014/main" id="{F24B4A03-B250-4266-8BF5-E2BCD01D5199}"/>
                  </a:ext>
                </a:extLst>
              </p:cNvPr>
              <p:cNvSpPr>
                <a:spLocks/>
              </p:cNvSpPr>
              <p:nvPr/>
            </p:nvSpPr>
            <p:spPr bwMode="auto">
              <a:xfrm>
                <a:off x="1459" y="3742"/>
                <a:ext cx="18" cy="79"/>
              </a:xfrm>
              <a:custGeom>
                <a:avLst/>
                <a:gdLst>
                  <a:gd name="T0" fmla="*/ 62 w 268"/>
                  <a:gd name="T1" fmla="*/ 924 h 1168"/>
                  <a:gd name="T2" fmla="*/ 171 w 268"/>
                  <a:gd name="T3" fmla="*/ 472 h 1168"/>
                  <a:gd name="T4" fmla="*/ 102 w 268"/>
                  <a:gd name="T5" fmla="*/ 162 h 1168"/>
                  <a:gd name="T6" fmla="*/ 107 w 268"/>
                  <a:gd name="T7" fmla="*/ 129 h 1168"/>
                  <a:gd name="T8" fmla="*/ 121 w 268"/>
                  <a:gd name="T9" fmla="*/ 54 h 1168"/>
                  <a:gd name="T10" fmla="*/ 123 w 268"/>
                  <a:gd name="T11" fmla="*/ 16 h 1168"/>
                  <a:gd name="T12" fmla="*/ 268 w 268"/>
                  <a:gd name="T13" fmla="*/ 344 h 1168"/>
                  <a:gd name="T14" fmla="*/ 201 w 268"/>
                  <a:gd name="T15" fmla="*/ 994 h 1168"/>
                  <a:gd name="T16" fmla="*/ 62 w 268"/>
                  <a:gd name="T17" fmla="*/ 92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1168">
                    <a:moveTo>
                      <a:pt x="62" y="924"/>
                    </a:moveTo>
                    <a:cubicBezTo>
                      <a:pt x="108" y="751"/>
                      <a:pt x="186" y="575"/>
                      <a:pt x="171" y="472"/>
                    </a:cubicBezTo>
                    <a:cubicBezTo>
                      <a:pt x="151" y="327"/>
                      <a:pt x="76" y="261"/>
                      <a:pt x="102" y="162"/>
                    </a:cubicBezTo>
                    <a:cubicBezTo>
                      <a:pt x="105" y="151"/>
                      <a:pt x="105" y="139"/>
                      <a:pt x="107" y="129"/>
                    </a:cubicBezTo>
                    <a:cubicBezTo>
                      <a:pt x="110" y="99"/>
                      <a:pt x="121" y="67"/>
                      <a:pt x="121" y="54"/>
                    </a:cubicBezTo>
                    <a:cubicBezTo>
                      <a:pt x="121" y="40"/>
                      <a:pt x="115" y="0"/>
                      <a:pt x="123" y="16"/>
                    </a:cubicBezTo>
                    <a:cubicBezTo>
                      <a:pt x="198" y="150"/>
                      <a:pt x="268" y="307"/>
                      <a:pt x="268" y="344"/>
                    </a:cubicBezTo>
                    <a:cubicBezTo>
                      <a:pt x="268" y="419"/>
                      <a:pt x="243" y="840"/>
                      <a:pt x="201" y="994"/>
                    </a:cubicBezTo>
                    <a:cubicBezTo>
                      <a:pt x="155" y="1168"/>
                      <a:pt x="0" y="1154"/>
                      <a:pt x="62" y="92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0" name="Freeform 113">
                <a:extLst>
                  <a:ext uri="{FF2B5EF4-FFF2-40B4-BE49-F238E27FC236}">
                    <a16:creationId xmlns:a16="http://schemas.microsoft.com/office/drawing/2014/main" id="{59B6AA32-106C-4BE8-98D0-AF232C4819E6}"/>
                  </a:ext>
                </a:extLst>
              </p:cNvPr>
              <p:cNvSpPr>
                <a:spLocks/>
              </p:cNvSpPr>
              <p:nvPr/>
            </p:nvSpPr>
            <p:spPr bwMode="auto">
              <a:xfrm>
                <a:off x="1472" y="3745"/>
                <a:ext cx="5" cy="28"/>
              </a:xfrm>
              <a:custGeom>
                <a:avLst/>
                <a:gdLst>
                  <a:gd name="T0" fmla="*/ 0 w 76"/>
                  <a:gd name="T1" fmla="*/ 393 h 408"/>
                  <a:gd name="T2" fmla="*/ 49 w 76"/>
                  <a:gd name="T3" fmla="*/ 383 h 408"/>
                  <a:gd name="T4" fmla="*/ 76 w 76"/>
                  <a:gd name="T5" fmla="*/ 214 h 408"/>
                  <a:gd name="T6" fmla="*/ 48 w 76"/>
                  <a:gd name="T7" fmla="*/ 0 h 408"/>
                  <a:gd name="T8" fmla="*/ 23 w 76"/>
                  <a:gd name="T9" fmla="*/ 129 h 408"/>
                  <a:gd name="T10" fmla="*/ 0 w 76"/>
                  <a:gd name="T11" fmla="*/ 393 h 408"/>
                </a:gdLst>
                <a:ahLst/>
                <a:cxnLst>
                  <a:cxn ang="0">
                    <a:pos x="T0" y="T1"/>
                  </a:cxn>
                  <a:cxn ang="0">
                    <a:pos x="T2" y="T3"/>
                  </a:cxn>
                  <a:cxn ang="0">
                    <a:pos x="T4" y="T5"/>
                  </a:cxn>
                  <a:cxn ang="0">
                    <a:pos x="T6" y="T7"/>
                  </a:cxn>
                  <a:cxn ang="0">
                    <a:pos x="T8" y="T9"/>
                  </a:cxn>
                  <a:cxn ang="0">
                    <a:pos x="T10" y="T11"/>
                  </a:cxn>
                </a:cxnLst>
                <a:rect l="0" t="0" r="r" b="b"/>
                <a:pathLst>
                  <a:path w="76" h="408">
                    <a:moveTo>
                      <a:pt x="0" y="393"/>
                    </a:moveTo>
                    <a:cubicBezTo>
                      <a:pt x="0" y="393"/>
                      <a:pt x="35" y="408"/>
                      <a:pt x="49" y="383"/>
                    </a:cubicBezTo>
                    <a:cubicBezTo>
                      <a:pt x="71" y="342"/>
                      <a:pt x="76" y="247"/>
                      <a:pt x="76" y="214"/>
                    </a:cubicBezTo>
                    <a:cubicBezTo>
                      <a:pt x="76" y="177"/>
                      <a:pt x="48" y="0"/>
                      <a:pt x="48" y="0"/>
                    </a:cubicBezTo>
                    <a:cubicBezTo>
                      <a:pt x="48" y="0"/>
                      <a:pt x="12" y="57"/>
                      <a:pt x="23" y="129"/>
                    </a:cubicBezTo>
                    <a:cubicBezTo>
                      <a:pt x="40" y="231"/>
                      <a:pt x="0" y="393"/>
                      <a:pt x="0" y="39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1" name="Freeform 114">
                <a:extLst>
                  <a:ext uri="{FF2B5EF4-FFF2-40B4-BE49-F238E27FC236}">
                    <a16:creationId xmlns:a16="http://schemas.microsoft.com/office/drawing/2014/main" id="{43C52A53-E94B-4BF7-887D-AF70483F2D12}"/>
                  </a:ext>
                </a:extLst>
              </p:cNvPr>
              <p:cNvSpPr>
                <a:spLocks/>
              </p:cNvSpPr>
              <p:nvPr/>
            </p:nvSpPr>
            <p:spPr bwMode="auto">
              <a:xfrm>
                <a:off x="1459" y="3767"/>
                <a:ext cx="17" cy="60"/>
              </a:xfrm>
              <a:custGeom>
                <a:avLst/>
                <a:gdLst>
                  <a:gd name="T0" fmla="*/ 171 w 244"/>
                  <a:gd name="T1" fmla="*/ 900 h 900"/>
                  <a:gd name="T2" fmla="*/ 0 w 244"/>
                  <a:gd name="T3" fmla="*/ 820 h 900"/>
                  <a:gd name="T4" fmla="*/ 244 w 244"/>
                  <a:gd name="T5" fmla="*/ 0 h 900"/>
                  <a:gd name="T6" fmla="*/ 171 w 244"/>
                  <a:gd name="T7" fmla="*/ 900 h 900"/>
                </a:gdLst>
                <a:ahLst/>
                <a:cxnLst>
                  <a:cxn ang="0">
                    <a:pos x="T0" y="T1"/>
                  </a:cxn>
                  <a:cxn ang="0">
                    <a:pos x="T2" y="T3"/>
                  </a:cxn>
                  <a:cxn ang="0">
                    <a:pos x="T4" y="T5"/>
                  </a:cxn>
                  <a:cxn ang="0">
                    <a:pos x="T6" y="T7"/>
                  </a:cxn>
                </a:cxnLst>
                <a:rect l="0" t="0" r="r" b="b"/>
                <a:pathLst>
                  <a:path w="244" h="900">
                    <a:moveTo>
                      <a:pt x="171" y="900"/>
                    </a:moveTo>
                    <a:cubicBezTo>
                      <a:pt x="113" y="877"/>
                      <a:pt x="57" y="851"/>
                      <a:pt x="0" y="820"/>
                    </a:cubicBezTo>
                    <a:cubicBezTo>
                      <a:pt x="122" y="373"/>
                      <a:pt x="244" y="0"/>
                      <a:pt x="244" y="0"/>
                    </a:cubicBezTo>
                    <a:lnTo>
                      <a:pt x="171" y="9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2" name="Freeform 115">
                <a:extLst>
                  <a:ext uri="{FF2B5EF4-FFF2-40B4-BE49-F238E27FC236}">
                    <a16:creationId xmlns:a16="http://schemas.microsoft.com/office/drawing/2014/main" id="{B3794F6F-B7F9-45FC-AAB0-B78D8B37CDEE}"/>
                  </a:ext>
                </a:extLst>
              </p:cNvPr>
              <p:cNvSpPr>
                <a:spLocks/>
              </p:cNvSpPr>
              <p:nvPr/>
            </p:nvSpPr>
            <p:spPr bwMode="auto">
              <a:xfrm>
                <a:off x="1462" y="3738"/>
                <a:ext cx="13" cy="22"/>
              </a:xfrm>
              <a:custGeom>
                <a:avLst/>
                <a:gdLst>
                  <a:gd name="T0" fmla="*/ 184 w 184"/>
                  <a:gd name="T1" fmla="*/ 275 h 324"/>
                  <a:gd name="T2" fmla="*/ 140 w 184"/>
                  <a:gd name="T3" fmla="*/ 24 h 324"/>
                  <a:gd name="T4" fmla="*/ 42 w 184"/>
                  <a:gd name="T5" fmla="*/ 0 h 324"/>
                  <a:gd name="T6" fmla="*/ 9 w 184"/>
                  <a:gd name="T7" fmla="*/ 18 h 324"/>
                  <a:gd name="T8" fmla="*/ 4 w 184"/>
                  <a:gd name="T9" fmla="*/ 44 h 324"/>
                  <a:gd name="T10" fmla="*/ 15 w 184"/>
                  <a:gd name="T11" fmla="*/ 60 h 324"/>
                  <a:gd name="T12" fmla="*/ 18 w 184"/>
                  <a:gd name="T13" fmla="*/ 104 h 324"/>
                  <a:gd name="T14" fmla="*/ 9 w 184"/>
                  <a:gd name="T15" fmla="*/ 162 h 324"/>
                  <a:gd name="T16" fmla="*/ 73 w 184"/>
                  <a:gd name="T17" fmla="*/ 223 h 324"/>
                  <a:gd name="T18" fmla="*/ 90 w 184"/>
                  <a:gd name="T19" fmla="*/ 322 h 324"/>
                  <a:gd name="T20" fmla="*/ 184 w 184"/>
                  <a:gd name="T21" fmla="*/ 27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324">
                    <a:moveTo>
                      <a:pt x="184" y="275"/>
                    </a:moveTo>
                    <a:lnTo>
                      <a:pt x="140" y="24"/>
                    </a:lnTo>
                    <a:lnTo>
                      <a:pt x="42" y="0"/>
                    </a:lnTo>
                    <a:lnTo>
                      <a:pt x="9" y="18"/>
                    </a:lnTo>
                    <a:lnTo>
                      <a:pt x="4" y="44"/>
                    </a:lnTo>
                    <a:cubicBezTo>
                      <a:pt x="4" y="44"/>
                      <a:pt x="18" y="60"/>
                      <a:pt x="15" y="60"/>
                    </a:cubicBezTo>
                    <a:cubicBezTo>
                      <a:pt x="0" y="60"/>
                      <a:pt x="5" y="104"/>
                      <a:pt x="18" y="104"/>
                    </a:cubicBezTo>
                    <a:cubicBezTo>
                      <a:pt x="18" y="104"/>
                      <a:pt x="5" y="154"/>
                      <a:pt x="9" y="162"/>
                    </a:cubicBezTo>
                    <a:cubicBezTo>
                      <a:pt x="17" y="183"/>
                      <a:pt x="55" y="179"/>
                      <a:pt x="73" y="223"/>
                    </a:cubicBezTo>
                    <a:cubicBezTo>
                      <a:pt x="90" y="267"/>
                      <a:pt x="66" y="318"/>
                      <a:pt x="90" y="322"/>
                    </a:cubicBezTo>
                    <a:cubicBezTo>
                      <a:pt x="113" y="324"/>
                      <a:pt x="184" y="275"/>
                      <a:pt x="184" y="27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3" name="Freeform 116">
                <a:extLst>
                  <a:ext uri="{FF2B5EF4-FFF2-40B4-BE49-F238E27FC236}">
                    <a16:creationId xmlns:a16="http://schemas.microsoft.com/office/drawing/2014/main" id="{F7005C55-822C-4660-A35E-D1DA21133F8D}"/>
                  </a:ext>
                </a:extLst>
              </p:cNvPr>
              <p:cNvSpPr>
                <a:spLocks/>
              </p:cNvSpPr>
              <p:nvPr/>
            </p:nvSpPr>
            <p:spPr bwMode="auto">
              <a:xfrm>
                <a:off x="1441" y="3817"/>
                <a:ext cx="32" cy="41"/>
              </a:xfrm>
              <a:custGeom>
                <a:avLst/>
                <a:gdLst>
                  <a:gd name="T0" fmla="*/ 458 w 476"/>
                  <a:gd name="T1" fmla="*/ 50 h 616"/>
                  <a:gd name="T2" fmla="*/ 217 w 476"/>
                  <a:gd name="T3" fmla="*/ 66 h 616"/>
                  <a:gd name="T4" fmla="*/ 193 w 476"/>
                  <a:gd name="T5" fmla="*/ 114 h 616"/>
                  <a:gd name="T6" fmla="*/ 229 w 476"/>
                  <a:gd name="T7" fmla="*/ 616 h 616"/>
                  <a:gd name="T8" fmla="*/ 458 w 476"/>
                  <a:gd name="T9" fmla="*/ 50 h 616"/>
                </a:gdLst>
                <a:ahLst/>
                <a:cxnLst>
                  <a:cxn ang="0">
                    <a:pos x="T0" y="T1"/>
                  </a:cxn>
                  <a:cxn ang="0">
                    <a:pos x="T2" y="T3"/>
                  </a:cxn>
                  <a:cxn ang="0">
                    <a:pos x="T4" y="T5"/>
                  </a:cxn>
                  <a:cxn ang="0">
                    <a:pos x="T6" y="T7"/>
                  </a:cxn>
                  <a:cxn ang="0">
                    <a:pos x="T8" y="T9"/>
                  </a:cxn>
                </a:cxnLst>
                <a:rect l="0" t="0" r="r" b="b"/>
                <a:pathLst>
                  <a:path w="476" h="616">
                    <a:moveTo>
                      <a:pt x="458" y="50"/>
                    </a:moveTo>
                    <a:cubicBezTo>
                      <a:pt x="452" y="14"/>
                      <a:pt x="241" y="0"/>
                      <a:pt x="217" y="66"/>
                    </a:cubicBezTo>
                    <a:lnTo>
                      <a:pt x="193" y="114"/>
                    </a:lnTo>
                    <a:cubicBezTo>
                      <a:pt x="193" y="114"/>
                      <a:pt x="0" y="538"/>
                      <a:pt x="229" y="616"/>
                    </a:cubicBezTo>
                    <a:cubicBezTo>
                      <a:pt x="229" y="616"/>
                      <a:pt x="476" y="599"/>
                      <a:pt x="458" y="5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4" name="Freeform 117">
                <a:extLst>
                  <a:ext uri="{FF2B5EF4-FFF2-40B4-BE49-F238E27FC236}">
                    <a16:creationId xmlns:a16="http://schemas.microsoft.com/office/drawing/2014/main" id="{00C0705E-98ED-460A-9B9C-5D6E1120CAA9}"/>
                  </a:ext>
                </a:extLst>
              </p:cNvPr>
              <p:cNvSpPr>
                <a:spLocks/>
              </p:cNvSpPr>
              <p:nvPr/>
            </p:nvSpPr>
            <p:spPr bwMode="auto">
              <a:xfrm>
                <a:off x="1270" y="3865"/>
                <a:ext cx="164" cy="298"/>
              </a:xfrm>
              <a:custGeom>
                <a:avLst/>
                <a:gdLst>
                  <a:gd name="T0" fmla="*/ 12 w 2428"/>
                  <a:gd name="T1" fmla="*/ 3609 h 4400"/>
                  <a:gd name="T2" fmla="*/ 4 w 2428"/>
                  <a:gd name="T3" fmla="*/ 3464 h 4400"/>
                  <a:gd name="T4" fmla="*/ 145 w 2428"/>
                  <a:gd name="T5" fmla="*/ 2323 h 4400"/>
                  <a:gd name="T6" fmla="*/ 821 w 2428"/>
                  <a:gd name="T7" fmla="*/ 92 h 4400"/>
                  <a:gd name="T8" fmla="*/ 1816 w 2428"/>
                  <a:gd name="T9" fmla="*/ 133 h 4400"/>
                  <a:gd name="T10" fmla="*/ 1966 w 2428"/>
                  <a:gd name="T11" fmla="*/ 649 h 4400"/>
                  <a:gd name="T12" fmla="*/ 2368 w 2428"/>
                  <a:gd name="T13" fmla="*/ 2659 h 4400"/>
                  <a:gd name="T14" fmla="*/ 2428 w 2428"/>
                  <a:gd name="T15" fmla="*/ 3719 h 4400"/>
                  <a:gd name="T16" fmla="*/ 12 w 2428"/>
                  <a:gd name="T17" fmla="*/ 3609 h 4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8" h="4400">
                    <a:moveTo>
                      <a:pt x="12" y="3609"/>
                    </a:moveTo>
                    <a:cubicBezTo>
                      <a:pt x="3" y="3565"/>
                      <a:pt x="0" y="3516"/>
                      <a:pt x="4" y="3464"/>
                    </a:cubicBezTo>
                    <a:cubicBezTo>
                      <a:pt x="38" y="3173"/>
                      <a:pt x="44" y="2874"/>
                      <a:pt x="145" y="2323"/>
                    </a:cubicBezTo>
                    <a:cubicBezTo>
                      <a:pt x="244" y="1788"/>
                      <a:pt x="456" y="994"/>
                      <a:pt x="821" y="92"/>
                    </a:cubicBezTo>
                    <a:cubicBezTo>
                      <a:pt x="857" y="0"/>
                      <a:pt x="1538" y="52"/>
                      <a:pt x="1816" y="133"/>
                    </a:cubicBezTo>
                    <a:cubicBezTo>
                      <a:pt x="1865" y="276"/>
                      <a:pt x="1918" y="433"/>
                      <a:pt x="1966" y="649"/>
                    </a:cubicBezTo>
                    <a:cubicBezTo>
                      <a:pt x="2205" y="1626"/>
                      <a:pt x="2320" y="2190"/>
                      <a:pt x="2368" y="2659"/>
                    </a:cubicBezTo>
                    <a:cubicBezTo>
                      <a:pt x="2419" y="3114"/>
                      <a:pt x="2403" y="3475"/>
                      <a:pt x="2428" y="3719"/>
                    </a:cubicBezTo>
                    <a:cubicBezTo>
                      <a:pt x="2111" y="4400"/>
                      <a:pt x="946" y="3169"/>
                      <a:pt x="12" y="360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5" name="Freeform 118">
                <a:extLst>
                  <a:ext uri="{FF2B5EF4-FFF2-40B4-BE49-F238E27FC236}">
                    <a16:creationId xmlns:a16="http://schemas.microsoft.com/office/drawing/2014/main" id="{6AAE3C1B-CF0C-47CB-8C69-0CF15DD751F3}"/>
                  </a:ext>
                </a:extLst>
              </p:cNvPr>
              <p:cNvSpPr>
                <a:spLocks/>
              </p:cNvSpPr>
              <p:nvPr/>
            </p:nvSpPr>
            <p:spPr bwMode="auto">
              <a:xfrm>
                <a:off x="1291" y="3891"/>
                <a:ext cx="19" cy="62"/>
              </a:xfrm>
              <a:custGeom>
                <a:avLst/>
                <a:gdLst>
                  <a:gd name="T0" fmla="*/ 280 w 280"/>
                  <a:gd name="T1" fmla="*/ 288 h 916"/>
                  <a:gd name="T2" fmla="*/ 248 w 280"/>
                  <a:gd name="T3" fmla="*/ 401 h 916"/>
                  <a:gd name="T4" fmla="*/ 159 w 280"/>
                  <a:gd name="T5" fmla="*/ 646 h 916"/>
                  <a:gd name="T6" fmla="*/ 102 w 280"/>
                  <a:gd name="T7" fmla="*/ 808 h 916"/>
                  <a:gd name="T8" fmla="*/ 123 w 280"/>
                  <a:gd name="T9" fmla="*/ 634 h 916"/>
                  <a:gd name="T10" fmla="*/ 79 w 280"/>
                  <a:gd name="T11" fmla="*/ 656 h 916"/>
                  <a:gd name="T12" fmla="*/ 37 w 280"/>
                  <a:gd name="T13" fmla="*/ 841 h 916"/>
                  <a:gd name="T14" fmla="*/ 12 w 280"/>
                  <a:gd name="T15" fmla="*/ 916 h 916"/>
                  <a:gd name="T16" fmla="*/ 9 w 280"/>
                  <a:gd name="T17" fmla="*/ 750 h 916"/>
                  <a:gd name="T18" fmla="*/ 56 w 280"/>
                  <a:gd name="T19" fmla="*/ 518 h 916"/>
                  <a:gd name="T20" fmla="*/ 167 w 280"/>
                  <a:gd name="T21" fmla="*/ 325 h 916"/>
                  <a:gd name="T22" fmla="*/ 191 w 280"/>
                  <a:gd name="T23" fmla="*/ 68 h 916"/>
                  <a:gd name="T24" fmla="*/ 280 w 280"/>
                  <a:gd name="T25" fmla="*/ 288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916">
                    <a:moveTo>
                      <a:pt x="280" y="288"/>
                    </a:moveTo>
                    <a:cubicBezTo>
                      <a:pt x="280" y="318"/>
                      <a:pt x="259" y="359"/>
                      <a:pt x="248" y="401"/>
                    </a:cubicBezTo>
                    <a:cubicBezTo>
                      <a:pt x="231" y="474"/>
                      <a:pt x="187" y="580"/>
                      <a:pt x="159" y="646"/>
                    </a:cubicBezTo>
                    <a:cubicBezTo>
                      <a:pt x="125" y="722"/>
                      <a:pt x="102" y="809"/>
                      <a:pt x="102" y="808"/>
                    </a:cubicBezTo>
                    <a:cubicBezTo>
                      <a:pt x="77" y="723"/>
                      <a:pt x="118" y="674"/>
                      <a:pt x="123" y="634"/>
                    </a:cubicBezTo>
                    <a:cubicBezTo>
                      <a:pt x="127" y="593"/>
                      <a:pt x="130" y="608"/>
                      <a:pt x="79" y="656"/>
                    </a:cubicBezTo>
                    <a:cubicBezTo>
                      <a:pt x="49" y="684"/>
                      <a:pt x="47" y="780"/>
                      <a:pt x="37" y="841"/>
                    </a:cubicBezTo>
                    <a:cubicBezTo>
                      <a:pt x="29" y="895"/>
                      <a:pt x="12" y="916"/>
                      <a:pt x="12" y="916"/>
                    </a:cubicBezTo>
                    <a:cubicBezTo>
                      <a:pt x="12" y="916"/>
                      <a:pt x="0" y="834"/>
                      <a:pt x="9" y="750"/>
                    </a:cubicBezTo>
                    <a:cubicBezTo>
                      <a:pt x="17" y="649"/>
                      <a:pt x="47" y="540"/>
                      <a:pt x="56" y="518"/>
                    </a:cubicBezTo>
                    <a:cubicBezTo>
                      <a:pt x="74" y="477"/>
                      <a:pt x="119" y="398"/>
                      <a:pt x="167" y="325"/>
                    </a:cubicBezTo>
                    <a:cubicBezTo>
                      <a:pt x="182" y="302"/>
                      <a:pt x="231" y="192"/>
                      <a:pt x="191" y="68"/>
                    </a:cubicBezTo>
                    <a:cubicBezTo>
                      <a:pt x="170" y="0"/>
                      <a:pt x="275" y="149"/>
                      <a:pt x="280" y="28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6" name="Freeform 119">
                <a:extLst>
                  <a:ext uri="{FF2B5EF4-FFF2-40B4-BE49-F238E27FC236}">
                    <a16:creationId xmlns:a16="http://schemas.microsoft.com/office/drawing/2014/main" id="{494977B1-5F16-479F-A8D8-4438FF7EC931}"/>
                  </a:ext>
                </a:extLst>
              </p:cNvPr>
              <p:cNvSpPr>
                <a:spLocks/>
              </p:cNvSpPr>
              <p:nvPr/>
            </p:nvSpPr>
            <p:spPr bwMode="auto">
              <a:xfrm>
                <a:off x="1289" y="3926"/>
                <a:ext cx="6" cy="19"/>
              </a:xfrm>
              <a:custGeom>
                <a:avLst/>
                <a:gdLst>
                  <a:gd name="T0" fmla="*/ 92 w 92"/>
                  <a:gd name="T1" fmla="*/ 0 h 292"/>
                  <a:gd name="T2" fmla="*/ 4 w 92"/>
                  <a:gd name="T3" fmla="*/ 165 h 292"/>
                  <a:gd name="T4" fmla="*/ 0 w 92"/>
                  <a:gd name="T5" fmla="*/ 292 h 292"/>
                  <a:gd name="T6" fmla="*/ 37 w 92"/>
                  <a:gd name="T7" fmla="*/ 203 h 292"/>
                  <a:gd name="T8" fmla="*/ 92 w 92"/>
                  <a:gd name="T9" fmla="*/ 0 h 292"/>
                </a:gdLst>
                <a:ahLst/>
                <a:cxnLst>
                  <a:cxn ang="0">
                    <a:pos x="T0" y="T1"/>
                  </a:cxn>
                  <a:cxn ang="0">
                    <a:pos x="T2" y="T3"/>
                  </a:cxn>
                  <a:cxn ang="0">
                    <a:pos x="T4" y="T5"/>
                  </a:cxn>
                  <a:cxn ang="0">
                    <a:pos x="T6" y="T7"/>
                  </a:cxn>
                  <a:cxn ang="0">
                    <a:pos x="T8" y="T9"/>
                  </a:cxn>
                </a:cxnLst>
                <a:rect l="0" t="0" r="r" b="b"/>
                <a:pathLst>
                  <a:path w="92" h="292">
                    <a:moveTo>
                      <a:pt x="92" y="0"/>
                    </a:moveTo>
                    <a:cubicBezTo>
                      <a:pt x="92" y="0"/>
                      <a:pt x="10" y="133"/>
                      <a:pt x="4" y="165"/>
                    </a:cubicBezTo>
                    <a:cubicBezTo>
                      <a:pt x="0" y="186"/>
                      <a:pt x="0" y="292"/>
                      <a:pt x="0" y="292"/>
                    </a:cubicBezTo>
                    <a:cubicBezTo>
                      <a:pt x="0" y="292"/>
                      <a:pt x="34" y="246"/>
                      <a:pt x="37" y="203"/>
                    </a:cubicBezTo>
                    <a:cubicBezTo>
                      <a:pt x="40" y="161"/>
                      <a:pt x="92" y="0"/>
                      <a:pt x="92"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7" name="Rectangle 120">
                <a:extLst>
                  <a:ext uri="{FF2B5EF4-FFF2-40B4-BE49-F238E27FC236}">
                    <a16:creationId xmlns:a16="http://schemas.microsoft.com/office/drawing/2014/main" id="{7234C6BB-BBB1-430A-A2A6-B6FF6019E182}"/>
                  </a:ext>
                </a:extLst>
              </p:cNvPr>
              <p:cNvSpPr>
                <a:spLocks noChangeArrowheads="1"/>
              </p:cNvSpPr>
              <p:nvPr/>
            </p:nvSpPr>
            <p:spPr bwMode="auto">
              <a:xfrm>
                <a:off x="1016" y="3838"/>
                <a:ext cx="7" cy="7"/>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8" name="Freeform 121">
                <a:extLst>
                  <a:ext uri="{FF2B5EF4-FFF2-40B4-BE49-F238E27FC236}">
                    <a16:creationId xmlns:a16="http://schemas.microsoft.com/office/drawing/2014/main" id="{16921639-ED18-4FD4-AEFB-0BACE3577057}"/>
                  </a:ext>
                </a:extLst>
              </p:cNvPr>
              <p:cNvSpPr>
                <a:spLocks/>
              </p:cNvSpPr>
              <p:nvPr/>
            </p:nvSpPr>
            <p:spPr bwMode="auto">
              <a:xfrm>
                <a:off x="1075" y="3787"/>
                <a:ext cx="141" cy="305"/>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39" name="Freeform 122">
                <a:extLst>
                  <a:ext uri="{FF2B5EF4-FFF2-40B4-BE49-F238E27FC236}">
                    <a16:creationId xmlns:a16="http://schemas.microsoft.com/office/drawing/2014/main" id="{78913B6B-A33B-40A1-96A9-AB0B0EE40BB6}"/>
                  </a:ext>
                </a:extLst>
              </p:cNvPr>
              <p:cNvSpPr>
                <a:spLocks/>
              </p:cNvSpPr>
              <p:nvPr/>
            </p:nvSpPr>
            <p:spPr bwMode="auto">
              <a:xfrm>
                <a:off x="1075" y="3787"/>
                <a:ext cx="141" cy="305"/>
              </a:xfrm>
              <a:custGeom>
                <a:avLst/>
                <a:gdLst>
                  <a:gd name="T0" fmla="*/ 458 w 2084"/>
                  <a:gd name="T1" fmla="*/ 553 h 4492"/>
                  <a:gd name="T2" fmla="*/ 117 w 2084"/>
                  <a:gd name="T3" fmla="*/ 2278 h 4492"/>
                  <a:gd name="T4" fmla="*/ 53 w 2084"/>
                  <a:gd name="T5" fmla="*/ 4492 h 4492"/>
                  <a:gd name="T6" fmla="*/ 1968 w 2084"/>
                  <a:gd name="T7" fmla="*/ 4492 h 4492"/>
                  <a:gd name="T8" fmla="*/ 2042 w 2084"/>
                  <a:gd name="T9" fmla="*/ 1947 h 4492"/>
                  <a:gd name="T10" fmla="*/ 1740 w 2084"/>
                  <a:gd name="T11" fmla="*/ 346 h 4492"/>
                  <a:gd name="T12" fmla="*/ 1740 w 2084"/>
                  <a:gd name="T13" fmla="*/ 346 h 4492"/>
                  <a:gd name="T14" fmla="*/ 458 w 2084"/>
                  <a:gd name="T15" fmla="*/ 553 h 4492"/>
                  <a:gd name="T16" fmla="*/ 236 w 2084"/>
                  <a:gd name="T17" fmla="*/ 0 h 4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4" h="4492">
                    <a:moveTo>
                      <a:pt x="458" y="553"/>
                    </a:moveTo>
                    <a:cubicBezTo>
                      <a:pt x="458" y="553"/>
                      <a:pt x="171" y="1479"/>
                      <a:pt x="117" y="2278"/>
                    </a:cubicBezTo>
                    <a:cubicBezTo>
                      <a:pt x="117" y="2278"/>
                      <a:pt x="0" y="3715"/>
                      <a:pt x="53" y="4492"/>
                    </a:cubicBezTo>
                    <a:lnTo>
                      <a:pt x="1968" y="4492"/>
                    </a:lnTo>
                    <a:cubicBezTo>
                      <a:pt x="1968" y="4492"/>
                      <a:pt x="2084" y="2491"/>
                      <a:pt x="2042" y="1947"/>
                    </a:cubicBezTo>
                    <a:cubicBezTo>
                      <a:pt x="2042" y="1947"/>
                      <a:pt x="1886" y="565"/>
                      <a:pt x="1740" y="346"/>
                    </a:cubicBezTo>
                    <a:cubicBezTo>
                      <a:pt x="1595" y="127"/>
                      <a:pt x="1740" y="346"/>
                      <a:pt x="1740" y="346"/>
                    </a:cubicBezTo>
                    <a:lnTo>
                      <a:pt x="458" y="553"/>
                    </a:lnTo>
                    <a:lnTo>
                      <a:pt x="236" y="0"/>
                    </a:lnTo>
                  </a:path>
                </a:pathLst>
              </a:custGeom>
              <a:grp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0" name="Freeform 123">
                <a:extLst>
                  <a:ext uri="{FF2B5EF4-FFF2-40B4-BE49-F238E27FC236}">
                    <a16:creationId xmlns:a16="http://schemas.microsoft.com/office/drawing/2014/main" id="{4F38C8F2-D846-473F-B7CF-FDCA880B5287}"/>
                  </a:ext>
                </a:extLst>
              </p:cNvPr>
              <p:cNvSpPr>
                <a:spLocks/>
              </p:cNvSpPr>
              <p:nvPr/>
            </p:nvSpPr>
            <p:spPr bwMode="auto">
              <a:xfrm>
                <a:off x="1132" y="3670"/>
                <a:ext cx="73" cy="98"/>
              </a:xfrm>
              <a:custGeom>
                <a:avLst/>
                <a:gdLst>
                  <a:gd name="T0" fmla="*/ 969 w 1076"/>
                  <a:gd name="T1" fmla="*/ 804 h 1444"/>
                  <a:gd name="T2" fmla="*/ 879 w 1076"/>
                  <a:gd name="T3" fmla="*/ 184 h 1444"/>
                  <a:gd name="T4" fmla="*/ 472 w 1076"/>
                  <a:gd name="T5" fmla="*/ 22 h 1444"/>
                  <a:gd name="T6" fmla="*/ 56 w 1076"/>
                  <a:gd name="T7" fmla="*/ 788 h 1444"/>
                  <a:gd name="T8" fmla="*/ 672 w 1076"/>
                  <a:gd name="T9" fmla="*/ 1403 h 1444"/>
                  <a:gd name="T10" fmla="*/ 1076 w 1076"/>
                  <a:gd name="T11" fmla="*/ 964 h 1444"/>
                  <a:gd name="T12" fmla="*/ 969 w 1076"/>
                  <a:gd name="T13" fmla="*/ 804 h 1444"/>
                </a:gdLst>
                <a:ahLst/>
                <a:cxnLst>
                  <a:cxn ang="0">
                    <a:pos x="T0" y="T1"/>
                  </a:cxn>
                  <a:cxn ang="0">
                    <a:pos x="T2" y="T3"/>
                  </a:cxn>
                  <a:cxn ang="0">
                    <a:pos x="T4" y="T5"/>
                  </a:cxn>
                  <a:cxn ang="0">
                    <a:pos x="T6" y="T7"/>
                  </a:cxn>
                  <a:cxn ang="0">
                    <a:pos x="T8" y="T9"/>
                  </a:cxn>
                  <a:cxn ang="0">
                    <a:pos x="T10" y="T11"/>
                  </a:cxn>
                  <a:cxn ang="0">
                    <a:pos x="T12" y="T13"/>
                  </a:cxn>
                </a:cxnLst>
                <a:rect l="0" t="0" r="r" b="b"/>
                <a:pathLst>
                  <a:path w="1076" h="1444">
                    <a:moveTo>
                      <a:pt x="969" y="804"/>
                    </a:moveTo>
                    <a:lnTo>
                      <a:pt x="879" y="184"/>
                    </a:lnTo>
                    <a:cubicBezTo>
                      <a:pt x="766" y="65"/>
                      <a:pt x="621" y="0"/>
                      <a:pt x="472" y="22"/>
                    </a:cubicBezTo>
                    <a:cubicBezTo>
                      <a:pt x="187" y="64"/>
                      <a:pt x="0" y="406"/>
                      <a:pt x="56" y="788"/>
                    </a:cubicBezTo>
                    <a:cubicBezTo>
                      <a:pt x="111" y="1169"/>
                      <a:pt x="387" y="1444"/>
                      <a:pt x="672" y="1403"/>
                    </a:cubicBezTo>
                    <a:cubicBezTo>
                      <a:pt x="872" y="1374"/>
                      <a:pt x="1023" y="1197"/>
                      <a:pt x="1076" y="964"/>
                    </a:cubicBezTo>
                    <a:cubicBezTo>
                      <a:pt x="1019" y="929"/>
                      <a:pt x="978" y="872"/>
                      <a:pt x="969" y="80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1" name="Freeform 124">
                <a:extLst>
                  <a:ext uri="{FF2B5EF4-FFF2-40B4-BE49-F238E27FC236}">
                    <a16:creationId xmlns:a16="http://schemas.microsoft.com/office/drawing/2014/main" id="{5520B2AA-AE48-4CE4-9EDC-0BB690058DEE}"/>
                  </a:ext>
                </a:extLst>
              </p:cNvPr>
              <p:cNvSpPr>
                <a:spLocks/>
              </p:cNvSpPr>
              <p:nvPr/>
            </p:nvSpPr>
            <p:spPr bwMode="auto">
              <a:xfrm>
                <a:off x="1114" y="3675"/>
                <a:ext cx="64" cy="98"/>
              </a:xfrm>
              <a:custGeom>
                <a:avLst/>
                <a:gdLst>
                  <a:gd name="T0" fmla="*/ 12 w 952"/>
                  <a:gd name="T1" fmla="*/ 1171 h 1444"/>
                  <a:gd name="T2" fmla="*/ 242 w 952"/>
                  <a:gd name="T3" fmla="*/ 1394 h 1444"/>
                  <a:gd name="T4" fmla="*/ 559 w 952"/>
                  <a:gd name="T5" fmla="*/ 1429 h 1444"/>
                  <a:gd name="T6" fmla="*/ 832 w 952"/>
                  <a:gd name="T7" fmla="*/ 1261 h 1444"/>
                  <a:gd name="T8" fmla="*/ 941 w 952"/>
                  <a:gd name="T9" fmla="*/ 274 h 1444"/>
                  <a:gd name="T10" fmla="*/ 710 w 952"/>
                  <a:gd name="T11" fmla="*/ 51 h 1444"/>
                  <a:gd name="T12" fmla="*/ 394 w 952"/>
                  <a:gd name="T13" fmla="*/ 16 h 1444"/>
                  <a:gd name="T14" fmla="*/ 121 w 952"/>
                  <a:gd name="T15" fmla="*/ 184 h 1444"/>
                  <a:gd name="T16" fmla="*/ 12 w 952"/>
                  <a:gd name="T17" fmla="*/ 1171 h 1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2" h="1444">
                    <a:moveTo>
                      <a:pt x="12" y="1171"/>
                    </a:moveTo>
                    <a:cubicBezTo>
                      <a:pt x="0" y="1279"/>
                      <a:pt x="103" y="1379"/>
                      <a:pt x="242" y="1394"/>
                    </a:cubicBezTo>
                    <a:lnTo>
                      <a:pt x="559" y="1429"/>
                    </a:lnTo>
                    <a:cubicBezTo>
                      <a:pt x="698" y="1444"/>
                      <a:pt x="821" y="1370"/>
                      <a:pt x="832" y="1261"/>
                    </a:cubicBezTo>
                    <a:lnTo>
                      <a:pt x="941" y="274"/>
                    </a:lnTo>
                    <a:cubicBezTo>
                      <a:pt x="952" y="166"/>
                      <a:pt x="850" y="66"/>
                      <a:pt x="710" y="51"/>
                    </a:cubicBezTo>
                    <a:lnTo>
                      <a:pt x="394" y="16"/>
                    </a:lnTo>
                    <a:cubicBezTo>
                      <a:pt x="255" y="0"/>
                      <a:pt x="132" y="75"/>
                      <a:pt x="121" y="184"/>
                    </a:cubicBezTo>
                    <a:lnTo>
                      <a:pt x="12" y="1171"/>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2" name="Freeform 125">
                <a:extLst>
                  <a:ext uri="{FF2B5EF4-FFF2-40B4-BE49-F238E27FC236}">
                    <a16:creationId xmlns:a16="http://schemas.microsoft.com/office/drawing/2014/main" id="{BD650739-D1C9-4C0B-AB3C-9F563D198E53}"/>
                  </a:ext>
                </a:extLst>
              </p:cNvPr>
              <p:cNvSpPr>
                <a:spLocks/>
              </p:cNvSpPr>
              <p:nvPr/>
            </p:nvSpPr>
            <p:spPr bwMode="auto">
              <a:xfrm>
                <a:off x="1111" y="3740"/>
                <a:ext cx="78" cy="56"/>
              </a:xfrm>
              <a:custGeom>
                <a:avLst/>
                <a:gdLst>
                  <a:gd name="T0" fmla="*/ 871 w 1152"/>
                  <a:gd name="T1" fmla="*/ 613 h 816"/>
                  <a:gd name="T2" fmla="*/ 1009 w 1152"/>
                  <a:gd name="T3" fmla="*/ 731 h 816"/>
                  <a:gd name="T4" fmla="*/ 8 w 1152"/>
                  <a:gd name="T5" fmla="*/ 586 h 816"/>
                  <a:gd name="T6" fmla="*/ 361 w 1152"/>
                  <a:gd name="T7" fmla="*/ 501 h 816"/>
                  <a:gd name="T8" fmla="*/ 347 w 1152"/>
                  <a:gd name="T9" fmla="*/ 26 h 816"/>
                  <a:gd name="T10" fmla="*/ 371 w 1152"/>
                  <a:gd name="T11" fmla="*/ 0 h 816"/>
                  <a:gd name="T12" fmla="*/ 573 w 1152"/>
                  <a:gd name="T13" fmla="*/ 5 h 816"/>
                  <a:gd name="T14" fmla="*/ 686 w 1152"/>
                  <a:gd name="T15" fmla="*/ 98 h 816"/>
                  <a:gd name="T16" fmla="*/ 871 w 1152"/>
                  <a:gd name="T17" fmla="*/ 613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2" h="816">
                    <a:moveTo>
                      <a:pt x="871" y="613"/>
                    </a:moveTo>
                    <a:cubicBezTo>
                      <a:pt x="1058" y="695"/>
                      <a:pt x="1152" y="670"/>
                      <a:pt x="1009" y="731"/>
                    </a:cubicBezTo>
                    <a:cubicBezTo>
                      <a:pt x="940" y="816"/>
                      <a:pt x="56" y="698"/>
                      <a:pt x="8" y="586"/>
                    </a:cubicBezTo>
                    <a:cubicBezTo>
                      <a:pt x="0" y="568"/>
                      <a:pt x="359" y="515"/>
                      <a:pt x="361" y="501"/>
                    </a:cubicBezTo>
                    <a:cubicBezTo>
                      <a:pt x="383" y="341"/>
                      <a:pt x="392" y="205"/>
                      <a:pt x="347" y="26"/>
                    </a:cubicBezTo>
                    <a:cubicBezTo>
                      <a:pt x="349" y="12"/>
                      <a:pt x="360" y="0"/>
                      <a:pt x="371" y="0"/>
                    </a:cubicBezTo>
                    <a:cubicBezTo>
                      <a:pt x="438" y="3"/>
                      <a:pt x="505" y="3"/>
                      <a:pt x="573" y="5"/>
                    </a:cubicBezTo>
                    <a:cubicBezTo>
                      <a:pt x="584" y="6"/>
                      <a:pt x="715" y="35"/>
                      <a:pt x="686" y="98"/>
                    </a:cubicBezTo>
                    <a:cubicBezTo>
                      <a:pt x="672" y="273"/>
                      <a:pt x="672" y="526"/>
                      <a:pt x="871" y="6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3" name="Freeform 126">
                <a:extLst>
                  <a:ext uri="{FF2B5EF4-FFF2-40B4-BE49-F238E27FC236}">
                    <a16:creationId xmlns:a16="http://schemas.microsoft.com/office/drawing/2014/main" id="{DDA7B3B4-FAD9-4703-8896-4C014218F47E}"/>
                  </a:ext>
                </a:extLst>
              </p:cNvPr>
              <p:cNvSpPr>
                <a:spLocks/>
              </p:cNvSpPr>
              <p:nvPr/>
            </p:nvSpPr>
            <p:spPr bwMode="auto">
              <a:xfrm>
                <a:off x="1111" y="3740"/>
                <a:ext cx="78" cy="56"/>
              </a:xfrm>
              <a:custGeom>
                <a:avLst/>
                <a:gdLst>
                  <a:gd name="T0" fmla="*/ 59 w 78"/>
                  <a:gd name="T1" fmla="*/ 42 h 56"/>
                  <a:gd name="T2" fmla="*/ 69 w 78"/>
                  <a:gd name="T3" fmla="*/ 50 h 56"/>
                  <a:gd name="T4" fmla="*/ 1 w 78"/>
                  <a:gd name="T5" fmla="*/ 40 h 56"/>
                  <a:gd name="T6" fmla="*/ 25 w 78"/>
                  <a:gd name="T7" fmla="*/ 34 h 56"/>
                  <a:gd name="T8" fmla="*/ 24 w 78"/>
                  <a:gd name="T9" fmla="*/ 2 h 56"/>
                  <a:gd name="T10" fmla="*/ 26 w 78"/>
                  <a:gd name="T11" fmla="*/ 0 h 56"/>
                  <a:gd name="T12" fmla="*/ 39 w 78"/>
                  <a:gd name="T13" fmla="*/ 1 h 56"/>
                  <a:gd name="T14" fmla="*/ 47 w 78"/>
                  <a:gd name="T15" fmla="*/ 7 h 56"/>
                  <a:gd name="T16" fmla="*/ 59 w 78"/>
                  <a:gd name="T17"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56">
                    <a:moveTo>
                      <a:pt x="59" y="42"/>
                    </a:moveTo>
                    <a:cubicBezTo>
                      <a:pt x="72" y="48"/>
                      <a:pt x="78" y="46"/>
                      <a:pt x="69" y="50"/>
                    </a:cubicBezTo>
                    <a:cubicBezTo>
                      <a:pt x="64" y="56"/>
                      <a:pt x="4" y="48"/>
                      <a:pt x="1" y="40"/>
                    </a:cubicBezTo>
                    <a:cubicBezTo>
                      <a:pt x="0" y="39"/>
                      <a:pt x="25" y="35"/>
                      <a:pt x="25" y="34"/>
                    </a:cubicBezTo>
                    <a:cubicBezTo>
                      <a:pt x="26" y="24"/>
                      <a:pt x="27" y="14"/>
                      <a:pt x="24" y="2"/>
                    </a:cubicBezTo>
                    <a:cubicBezTo>
                      <a:pt x="24" y="1"/>
                      <a:pt x="25" y="0"/>
                      <a:pt x="26" y="0"/>
                    </a:cubicBezTo>
                    <a:cubicBezTo>
                      <a:pt x="30" y="1"/>
                      <a:pt x="35" y="1"/>
                      <a:pt x="39" y="1"/>
                    </a:cubicBezTo>
                    <a:cubicBezTo>
                      <a:pt x="40" y="1"/>
                      <a:pt x="49" y="3"/>
                      <a:pt x="47" y="7"/>
                    </a:cubicBezTo>
                    <a:cubicBezTo>
                      <a:pt x="46" y="19"/>
                      <a:pt x="46" y="36"/>
                      <a:pt x="59" y="42"/>
                    </a:cubicBezTo>
                  </a:path>
                </a:pathLst>
              </a:custGeom>
              <a:grpFill/>
              <a:ln w="174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4" name="Freeform 127">
                <a:extLst>
                  <a:ext uri="{FF2B5EF4-FFF2-40B4-BE49-F238E27FC236}">
                    <a16:creationId xmlns:a16="http://schemas.microsoft.com/office/drawing/2014/main" id="{F24C8CEC-43C7-4D51-B59A-1F988AA61D10}"/>
                  </a:ext>
                </a:extLst>
              </p:cNvPr>
              <p:cNvSpPr>
                <a:spLocks/>
              </p:cNvSpPr>
              <p:nvPr/>
            </p:nvSpPr>
            <p:spPr bwMode="auto">
              <a:xfrm>
                <a:off x="1129" y="3695"/>
                <a:ext cx="51" cy="64"/>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5" name="Freeform 128">
                <a:extLst>
                  <a:ext uri="{FF2B5EF4-FFF2-40B4-BE49-F238E27FC236}">
                    <a16:creationId xmlns:a16="http://schemas.microsoft.com/office/drawing/2014/main" id="{D7840EF6-4702-481B-AFEE-0A8D54C25E57}"/>
                  </a:ext>
                </a:extLst>
              </p:cNvPr>
              <p:cNvSpPr>
                <a:spLocks/>
              </p:cNvSpPr>
              <p:nvPr/>
            </p:nvSpPr>
            <p:spPr bwMode="auto">
              <a:xfrm>
                <a:off x="1129" y="3695"/>
                <a:ext cx="51" cy="64"/>
              </a:xfrm>
              <a:custGeom>
                <a:avLst/>
                <a:gdLst>
                  <a:gd name="T0" fmla="*/ 672 w 748"/>
                  <a:gd name="T1" fmla="*/ 756 h 936"/>
                  <a:gd name="T2" fmla="*/ 682 w 748"/>
                  <a:gd name="T3" fmla="*/ 737 h 936"/>
                  <a:gd name="T4" fmla="*/ 685 w 748"/>
                  <a:gd name="T5" fmla="*/ 731 h 936"/>
                  <a:gd name="T6" fmla="*/ 694 w 748"/>
                  <a:gd name="T7" fmla="*/ 706 h 936"/>
                  <a:gd name="T8" fmla="*/ 697 w 748"/>
                  <a:gd name="T9" fmla="*/ 699 h 936"/>
                  <a:gd name="T10" fmla="*/ 703 w 748"/>
                  <a:gd name="T11" fmla="*/ 680 h 936"/>
                  <a:gd name="T12" fmla="*/ 707 w 748"/>
                  <a:gd name="T13" fmla="*/ 670 h 936"/>
                  <a:gd name="T14" fmla="*/ 713 w 748"/>
                  <a:gd name="T15" fmla="*/ 653 h 936"/>
                  <a:gd name="T16" fmla="*/ 716 w 748"/>
                  <a:gd name="T17" fmla="*/ 641 h 936"/>
                  <a:gd name="T18" fmla="*/ 722 w 748"/>
                  <a:gd name="T19" fmla="*/ 618 h 936"/>
                  <a:gd name="T20" fmla="*/ 726 w 748"/>
                  <a:gd name="T21" fmla="*/ 601 h 936"/>
                  <a:gd name="T22" fmla="*/ 730 w 748"/>
                  <a:gd name="T23" fmla="*/ 586 h 936"/>
                  <a:gd name="T24" fmla="*/ 733 w 748"/>
                  <a:gd name="T25" fmla="*/ 570 h 936"/>
                  <a:gd name="T26" fmla="*/ 735 w 748"/>
                  <a:gd name="T27" fmla="*/ 556 h 936"/>
                  <a:gd name="T28" fmla="*/ 738 w 748"/>
                  <a:gd name="T29" fmla="*/ 545 h 936"/>
                  <a:gd name="T30" fmla="*/ 737 w 748"/>
                  <a:gd name="T31" fmla="*/ 545 h 936"/>
                  <a:gd name="T32" fmla="*/ 676 w 748"/>
                  <a:gd name="T33" fmla="*/ 33 h 936"/>
                  <a:gd name="T34" fmla="*/ 626 w 748"/>
                  <a:gd name="T35" fmla="*/ 4 h 936"/>
                  <a:gd name="T36" fmla="*/ 122 w 748"/>
                  <a:gd name="T37" fmla="*/ 433 h 936"/>
                  <a:gd name="T38" fmla="*/ 122 w 748"/>
                  <a:gd name="T39" fmla="*/ 433 h 936"/>
                  <a:gd name="T40" fmla="*/ 133 w 748"/>
                  <a:gd name="T41" fmla="*/ 489 h 936"/>
                  <a:gd name="T42" fmla="*/ 134 w 748"/>
                  <a:gd name="T43" fmla="*/ 493 h 936"/>
                  <a:gd name="T44" fmla="*/ 146 w 748"/>
                  <a:gd name="T45" fmla="*/ 544 h 936"/>
                  <a:gd name="T46" fmla="*/ 147 w 748"/>
                  <a:gd name="T47" fmla="*/ 547 h 936"/>
                  <a:gd name="T48" fmla="*/ 162 w 748"/>
                  <a:gd name="T49" fmla="*/ 596 h 936"/>
                  <a:gd name="T50" fmla="*/ 163 w 748"/>
                  <a:gd name="T51" fmla="*/ 598 h 936"/>
                  <a:gd name="T52" fmla="*/ 473 w 748"/>
                  <a:gd name="T53" fmla="*/ 927 h 936"/>
                  <a:gd name="T54" fmla="*/ 658 w 748"/>
                  <a:gd name="T55" fmla="*/ 784 h 936"/>
                  <a:gd name="T56" fmla="*/ 658 w 748"/>
                  <a:gd name="T57" fmla="*/ 784 h 936"/>
                  <a:gd name="T58" fmla="*/ 659 w 748"/>
                  <a:gd name="T59" fmla="*/ 782 h 936"/>
                  <a:gd name="T60" fmla="*/ 670 w 748"/>
                  <a:gd name="T61" fmla="*/ 762 h 936"/>
                  <a:gd name="T62" fmla="*/ 672 w 748"/>
                  <a:gd name="T63" fmla="*/ 756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8" h="936">
                    <a:moveTo>
                      <a:pt x="672" y="756"/>
                    </a:moveTo>
                    <a:cubicBezTo>
                      <a:pt x="676" y="750"/>
                      <a:pt x="679" y="743"/>
                      <a:pt x="682" y="737"/>
                    </a:cubicBezTo>
                    <a:cubicBezTo>
                      <a:pt x="683" y="735"/>
                      <a:pt x="684" y="733"/>
                      <a:pt x="685" y="731"/>
                    </a:cubicBezTo>
                    <a:cubicBezTo>
                      <a:pt x="687" y="723"/>
                      <a:pt x="691" y="715"/>
                      <a:pt x="694" y="706"/>
                    </a:cubicBezTo>
                    <a:cubicBezTo>
                      <a:pt x="695" y="704"/>
                      <a:pt x="696" y="702"/>
                      <a:pt x="697" y="699"/>
                    </a:cubicBezTo>
                    <a:cubicBezTo>
                      <a:pt x="700" y="693"/>
                      <a:pt x="702" y="687"/>
                      <a:pt x="703" y="680"/>
                    </a:cubicBezTo>
                    <a:cubicBezTo>
                      <a:pt x="705" y="676"/>
                      <a:pt x="706" y="672"/>
                      <a:pt x="707" y="670"/>
                    </a:cubicBezTo>
                    <a:cubicBezTo>
                      <a:pt x="709" y="664"/>
                      <a:pt x="711" y="658"/>
                      <a:pt x="713" y="653"/>
                    </a:cubicBezTo>
                    <a:cubicBezTo>
                      <a:pt x="714" y="649"/>
                      <a:pt x="715" y="645"/>
                      <a:pt x="716" y="641"/>
                    </a:cubicBezTo>
                    <a:cubicBezTo>
                      <a:pt x="718" y="634"/>
                      <a:pt x="720" y="626"/>
                      <a:pt x="722" y="618"/>
                    </a:cubicBezTo>
                    <a:cubicBezTo>
                      <a:pt x="723" y="613"/>
                      <a:pt x="725" y="607"/>
                      <a:pt x="726" y="601"/>
                    </a:cubicBezTo>
                    <a:cubicBezTo>
                      <a:pt x="727" y="597"/>
                      <a:pt x="729" y="591"/>
                      <a:pt x="730" y="586"/>
                    </a:cubicBezTo>
                    <a:cubicBezTo>
                      <a:pt x="731" y="581"/>
                      <a:pt x="732" y="575"/>
                      <a:pt x="733" y="570"/>
                    </a:cubicBezTo>
                    <a:cubicBezTo>
                      <a:pt x="733" y="565"/>
                      <a:pt x="734" y="561"/>
                      <a:pt x="735" y="556"/>
                    </a:cubicBezTo>
                    <a:cubicBezTo>
                      <a:pt x="736" y="552"/>
                      <a:pt x="737" y="548"/>
                      <a:pt x="738" y="545"/>
                    </a:cubicBezTo>
                    <a:cubicBezTo>
                      <a:pt x="737" y="545"/>
                      <a:pt x="737" y="545"/>
                      <a:pt x="737" y="545"/>
                    </a:cubicBezTo>
                    <a:cubicBezTo>
                      <a:pt x="748" y="480"/>
                      <a:pt x="727" y="177"/>
                      <a:pt x="676" y="33"/>
                    </a:cubicBezTo>
                    <a:cubicBezTo>
                      <a:pt x="670" y="16"/>
                      <a:pt x="652" y="2"/>
                      <a:pt x="626" y="4"/>
                    </a:cubicBezTo>
                    <a:cubicBezTo>
                      <a:pt x="472" y="22"/>
                      <a:pt x="0" y="0"/>
                      <a:pt x="122" y="433"/>
                    </a:cubicBezTo>
                    <a:lnTo>
                      <a:pt x="122" y="433"/>
                    </a:lnTo>
                    <a:cubicBezTo>
                      <a:pt x="122" y="434"/>
                      <a:pt x="129" y="472"/>
                      <a:pt x="133" y="489"/>
                    </a:cubicBezTo>
                    <a:cubicBezTo>
                      <a:pt x="133" y="490"/>
                      <a:pt x="134" y="492"/>
                      <a:pt x="134" y="493"/>
                    </a:cubicBezTo>
                    <a:cubicBezTo>
                      <a:pt x="137" y="511"/>
                      <a:pt x="141" y="527"/>
                      <a:pt x="146" y="544"/>
                    </a:cubicBezTo>
                    <a:cubicBezTo>
                      <a:pt x="147" y="545"/>
                      <a:pt x="147" y="546"/>
                      <a:pt x="147" y="547"/>
                    </a:cubicBezTo>
                    <a:cubicBezTo>
                      <a:pt x="152" y="564"/>
                      <a:pt x="156" y="580"/>
                      <a:pt x="162" y="596"/>
                    </a:cubicBezTo>
                    <a:cubicBezTo>
                      <a:pt x="162" y="597"/>
                      <a:pt x="162" y="597"/>
                      <a:pt x="163" y="598"/>
                    </a:cubicBezTo>
                    <a:cubicBezTo>
                      <a:pt x="229" y="801"/>
                      <a:pt x="348" y="936"/>
                      <a:pt x="473" y="927"/>
                    </a:cubicBezTo>
                    <a:cubicBezTo>
                      <a:pt x="546" y="922"/>
                      <a:pt x="610" y="869"/>
                      <a:pt x="658" y="784"/>
                    </a:cubicBezTo>
                    <a:lnTo>
                      <a:pt x="658" y="784"/>
                    </a:lnTo>
                    <a:cubicBezTo>
                      <a:pt x="658" y="783"/>
                      <a:pt x="659" y="782"/>
                      <a:pt x="659" y="782"/>
                    </a:cubicBezTo>
                    <a:cubicBezTo>
                      <a:pt x="663" y="776"/>
                      <a:pt x="667" y="769"/>
                      <a:pt x="670" y="762"/>
                    </a:cubicBezTo>
                    <a:cubicBezTo>
                      <a:pt x="671" y="759"/>
                      <a:pt x="672" y="758"/>
                      <a:pt x="672" y="756"/>
                    </a:cubicBezTo>
                    <a:close/>
                  </a:path>
                </a:pathLst>
              </a:custGeom>
              <a:grpFill/>
              <a:ln w="1746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6" name="Freeform 129">
                <a:extLst>
                  <a:ext uri="{FF2B5EF4-FFF2-40B4-BE49-F238E27FC236}">
                    <a16:creationId xmlns:a16="http://schemas.microsoft.com/office/drawing/2014/main" id="{BFCC7BEB-2D8A-47E2-B8BF-4B96115FD7D5}"/>
                  </a:ext>
                </a:extLst>
              </p:cNvPr>
              <p:cNvSpPr>
                <a:spLocks/>
              </p:cNvSpPr>
              <p:nvPr/>
            </p:nvSpPr>
            <p:spPr bwMode="auto">
              <a:xfrm>
                <a:off x="995" y="3745"/>
                <a:ext cx="10" cy="35"/>
              </a:xfrm>
              <a:custGeom>
                <a:avLst/>
                <a:gdLst>
                  <a:gd name="T0" fmla="*/ 64 w 140"/>
                  <a:gd name="T1" fmla="*/ 359 h 516"/>
                  <a:gd name="T2" fmla="*/ 89 w 140"/>
                  <a:gd name="T3" fmla="*/ 134 h 516"/>
                  <a:gd name="T4" fmla="*/ 99 w 140"/>
                  <a:gd name="T5" fmla="*/ 0 h 516"/>
                  <a:gd name="T6" fmla="*/ 25 w 140"/>
                  <a:gd name="T7" fmla="*/ 184 h 516"/>
                  <a:gd name="T8" fmla="*/ 1 w 140"/>
                  <a:gd name="T9" fmla="*/ 303 h 516"/>
                  <a:gd name="T10" fmla="*/ 64 w 140"/>
                  <a:gd name="T11" fmla="*/ 359 h 516"/>
                </a:gdLst>
                <a:ahLst/>
                <a:cxnLst>
                  <a:cxn ang="0">
                    <a:pos x="T0" y="T1"/>
                  </a:cxn>
                  <a:cxn ang="0">
                    <a:pos x="T2" y="T3"/>
                  </a:cxn>
                  <a:cxn ang="0">
                    <a:pos x="T4" y="T5"/>
                  </a:cxn>
                  <a:cxn ang="0">
                    <a:pos x="T6" y="T7"/>
                  </a:cxn>
                  <a:cxn ang="0">
                    <a:pos x="T8" y="T9"/>
                  </a:cxn>
                  <a:cxn ang="0">
                    <a:pos x="T10" y="T11"/>
                  </a:cxn>
                </a:cxnLst>
                <a:rect l="0" t="0" r="r" b="b"/>
                <a:pathLst>
                  <a:path w="140" h="516">
                    <a:moveTo>
                      <a:pt x="64" y="359"/>
                    </a:moveTo>
                    <a:cubicBezTo>
                      <a:pt x="34" y="298"/>
                      <a:pt x="50" y="221"/>
                      <a:pt x="89" y="134"/>
                    </a:cubicBezTo>
                    <a:cubicBezTo>
                      <a:pt x="126" y="53"/>
                      <a:pt x="99" y="0"/>
                      <a:pt x="99" y="0"/>
                    </a:cubicBezTo>
                    <a:cubicBezTo>
                      <a:pt x="99" y="0"/>
                      <a:pt x="70" y="51"/>
                      <a:pt x="25" y="184"/>
                    </a:cubicBezTo>
                    <a:cubicBezTo>
                      <a:pt x="12" y="222"/>
                      <a:pt x="0" y="264"/>
                      <a:pt x="1" y="303"/>
                    </a:cubicBezTo>
                    <a:cubicBezTo>
                      <a:pt x="6" y="422"/>
                      <a:pt x="140" y="516"/>
                      <a:pt x="64" y="3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7" name="Freeform 130">
                <a:extLst>
                  <a:ext uri="{FF2B5EF4-FFF2-40B4-BE49-F238E27FC236}">
                    <a16:creationId xmlns:a16="http://schemas.microsoft.com/office/drawing/2014/main" id="{C11E3FA4-1D25-4ADA-AD05-7CBC2CFC97FF}"/>
                  </a:ext>
                </a:extLst>
              </p:cNvPr>
              <p:cNvSpPr>
                <a:spLocks/>
              </p:cNvSpPr>
              <p:nvPr/>
            </p:nvSpPr>
            <p:spPr bwMode="auto">
              <a:xfrm>
                <a:off x="995" y="3745"/>
                <a:ext cx="10" cy="35"/>
              </a:xfrm>
              <a:custGeom>
                <a:avLst/>
                <a:gdLst>
                  <a:gd name="T0" fmla="*/ 5 w 10"/>
                  <a:gd name="T1" fmla="*/ 25 h 35"/>
                  <a:gd name="T2" fmla="*/ 7 w 10"/>
                  <a:gd name="T3" fmla="*/ 9 h 35"/>
                  <a:gd name="T4" fmla="*/ 7 w 10"/>
                  <a:gd name="T5" fmla="*/ 0 h 35"/>
                  <a:gd name="T6" fmla="*/ 2 w 10"/>
                  <a:gd name="T7" fmla="*/ 13 h 35"/>
                  <a:gd name="T8" fmla="*/ 1 w 10"/>
                  <a:gd name="T9" fmla="*/ 21 h 35"/>
                  <a:gd name="T10" fmla="*/ 5 w 10"/>
                  <a:gd name="T11" fmla="*/ 25 h 35"/>
                </a:gdLst>
                <a:ahLst/>
                <a:cxnLst>
                  <a:cxn ang="0">
                    <a:pos x="T0" y="T1"/>
                  </a:cxn>
                  <a:cxn ang="0">
                    <a:pos x="T2" y="T3"/>
                  </a:cxn>
                  <a:cxn ang="0">
                    <a:pos x="T4" y="T5"/>
                  </a:cxn>
                  <a:cxn ang="0">
                    <a:pos x="T6" y="T7"/>
                  </a:cxn>
                  <a:cxn ang="0">
                    <a:pos x="T8" y="T9"/>
                  </a:cxn>
                  <a:cxn ang="0">
                    <a:pos x="T10" y="T11"/>
                  </a:cxn>
                </a:cxnLst>
                <a:rect l="0" t="0" r="r" b="b"/>
                <a:pathLst>
                  <a:path w="10" h="35">
                    <a:moveTo>
                      <a:pt x="5" y="25"/>
                    </a:moveTo>
                    <a:cubicBezTo>
                      <a:pt x="3" y="20"/>
                      <a:pt x="4" y="15"/>
                      <a:pt x="7" y="9"/>
                    </a:cubicBezTo>
                    <a:cubicBezTo>
                      <a:pt x="9" y="4"/>
                      <a:pt x="7" y="0"/>
                      <a:pt x="7" y="0"/>
                    </a:cubicBezTo>
                    <a:cubicBezTo>
                      <a:pt x="7" y="0"/>
                      <a:pt x="5" y="4"/>
                      <a:pt x="2" y="13"/>
                    </a:cubicBezTo>
                    <a:cubicBezTo>
                      <a:pt x="1" y="15"/>
                      <a:pt x="0" y="18"/>
                      <a:pt x="1" y="21"/>
                    </a:cubicBezTo>
                    <a:cubicBezTo>
                      <a:pt x="1" y="29"/>
                      <a:pt x="10" y="35"/>
                      <a:pt x="5" y="25"/>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8" name="Freeform 131">
                <a:extLst>
                  <a:ext uri="{FF2B5EF4-FFF2-40B4-BE49-F238E27FC236}">
                    <a16:creationId xmlns:a16="http://schemas.microsoft.com/office/drawing/2014/main" id="{A8E06066-C0BD-40C8-BC2D-07CFBE1225A9}"/>
                  </a:ext>
                </a:extLst>
              </p:cNvPr>
              <p:cNvSpPr>
                <a:spLocks/>
              </p:cNvSpPr>
              <p:nvPr/>
            </p:nvSpPr>
            <p:spPr bwMode="auto">
              <a:xfrm>
                <a:off x="1234" y="3865"/>
                <a:ext cx="140" cy="57"/>
              </a:xfrm>
              <a:custGeom>
                <a:avLst/>
                <a:gdLst>
                  <a:gd name="T0" fmla="*/ 79 w 2068"/>
                  <a:gd name="T1" fmla="*/ 223 h 844"/>
                  <a:gd name="T2" fmla="*/ 1773 w 2068"/>
                  <a:gd name="T3" fmla="*/ 844 h 844"/>
                  <a:gd name="T4" fmla="*/ 327 w 2068"/>
                  <a:gd name="T5" fmla="*/ 37 h 844"/>
                  <a:gd name="T6" fmla="*/ 79 w 2068"/>
                  <a:gd name="T7" fmla="*/ 223 h 844"/>
                </a:gdLst>
                <a:ahLst/>
                <a:cxnLst>
                  <a:cxn ang="0">
                    <a:pos x="T0" y="T1"/>
                  </a:cxn>
                  <a:cxn ang="0">
                    <a:pos x="T2" y="T3"/>
                  </a:cxn>
                  <a:cxn ang="0">
                    <a:pos x="T4" y="T5"/>
                  </a:cxn>
                  <a:cxn ang="0">
                    <a:pos x="T6" y="T7"/>
                  </a:cxn>
                </a:cxnLst>
                <a:rect l="0" t="0" r="r" b="b"/>
                <a:pathLst>
                  <a:path w="2068" h="844">
                    <a:moveTo>
                      <a:pt x="79" y="223"/>
                    </a:moveTo>
                    <a:cubicBezTo>
                      <a:pt x="398" y="484"/>
                      <a:pt x="1773" y="844"/>
                      <a:pt x="1773" y="844"/>
                    </a:cubicBezTo>
                    <a:cubicBezTo>
                      <a:pt x="1773" y="844"/>
                      <a:pt x="2068" y="769"/>
                      <a:pt x="327" y="37"/>
                    </a:cubicBezTo>
                    <a:cubicBezTo>
                      <a:pt x="240" y="0"/>
                      <a:pt x="0" y="158"/>
                      <a:pt x="79" y="2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49" name="Freeform 132">
                <a:extLst>
                  <a:ext uri="{FF2B5EF4-FFF2-40B4-BE49-F238E27FC236}">
                    <a16:creationId xmlns:a16="http://schemas.microsoft.com/office/drawing/2014/main" id="{97AD0E8B-B2E0-4309-9EEC-A437BDFC43C9}"/>
                  </a:ext>
                </a:extLst>
              </p:cNvPr>
              <p:cNvSpPr>
                <a:spLocks/>
              </p:cNvSpPr>
              <p:nvPr/>
            </p:nvSpPr>
            <p:spPr bwMode="auto">
              <a:xfrm>
                <a:off x="1234" y="3865"/>
                <a:ext cx="140" cy="57"/>
              </a:xfrm>
              <a:custGeom>
                <a:avLst/>
                <a:gdLst>
                  <a:gd name="T0" fmla="*/ 5 w 140"/>
                  <a:gd name="T1" fmla="*/ 15 h 57"/>
                  <a:gd name="T2" fmla="*/ 120 w 140"/>
                  <a:gd name="T3" fmla="*/ 57 h 57"/>
                  <a:gd name="T4" fmla="*/ 22 w 140"/>
                  <a:gd name="T5" fmla="*/ 2 h 57"/>
                  <a:gd name="T6" fmla="*/ 5 w 140"/>
                  <a:gd name="T7" fmla="*/ 15 h 57"/>
                </a:gdLst>
                <a:ahLst/>
                <a:cxnLst>
                  <a:cxn ang="0">
                    <a:pos x="T0" y="T1"/>
                  </a:cxn>
                  <a:cxn ang="0">
                    <a:pos x="T2" y="T3"/>
                  </a:cxn>
                  <a:cxn ang="0">
                    <a:pos x="T4" y="T5"/>
                  </a:cxn>
                  <a:cxn ang="0">
                    <a:pos x="T6" y="T7"/>
                  </a:cxn>
                </a:cxnLst>
                <a:rect l="0" t="0" r="r" b="b"/>
                <a:pathLst>
                  <a:path w="140" h="57">
                    <a:moveTo>
                      <a:pt x="5" y="15"/>
                    </a:moveTo>
                    <a:cubicBezTo>
                      <a:pt x="27" y="33"/>
                      <a:pt x="120" y="57"/>
                      <a:pt x="120" y="57"/>
                    </a:cubicBezTo>
                    <a:cubicBezTo>
                      <a:pt x="120" y="57"/>
                      <a:pt x="140" y="52"/>
                      <a:pt x="22" y="2"/>
                    </a:cubicBezTo>
                    <a:cubicBezTo>
                      <a:pt x="16" y="0"/>
                      <a:pt x="0" y="10"/>
                      <a:pt x="5" y="15"/>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0" name="Freeform 133">
                <a:extLst>
                  <a:ext uri="{FF2B5EF4-FFF2-40B4-BE49-F238E27FC236}">
                    <a16:creationId xmlns:a16="http://schemas.microsoft.com/office/drawing/2014/main" id="{6C95667F-1979-4252-A4BC-8FFD11AF362E}"/>
                  </a:ext>
                </a:extLst>
              </p:cNvPr>
              <p:cNvSpPr>
                <a:spLocks/>
              </p:cNvSpPr>
              <p:nvPr/>
            </p:nvSpPr>
            <p:spPr bwMode="auto">
              <a:xfrm>
                <a:off x="1359" y="3927"/>
                <a:ext cx="17" cy="20"/>
              </a:xfrm>
              <a:custGeom>
                <a:avLst/>
                <a:gdLst>
                  <a:gd name="T0" fmla="*/ 0 w 248"/>
                  <a:gd name="T1" fmla="*/ 0 h 300"/>
                  <a:gd name="T2" fmla="*/ 143 w 248"/>
                  <a:gd name="T3" fmla="*/ 90 h 300"/>
                  <a:gd name="T4" fmla="*/ 248 w 248"/>
                  <a:gd name="T5" fmla="*/ 300 h 300"/>
                  <a:gd name="T6" fmla="*/ 150 w 248"/>
                  <a:gd name="T7" fmla="*/ 199 h 300"/>
                  <a:gd name="T8" fmla="*/ 0 w 248"/>
                  <a:gd name="T9" fmla="*/ 0 h 300"/>
                </a:gdLst>
                <a:ahLst/>
                <a:cxnLst>
                  <a:cxn ang="0">
                    <a:pos x="T0" y="T1"/>
                  </a:cxn>
                  <a:cxn ang="0">
                    <a:pos x="T2" y="T3"/>
                  </a:cxn>
                  <a:cxn ang="0">
                    <a:pos x="T4" y="T5"/>
                  </a:cxn>
                  <a:cxn ang="0">
                    <a:pos x="T6" y="T7"/>
                  </a:cxn>
                  <a:cxn ang="0">
                    <a:pos x="T8" y="T9"/>
                  </a:cxn>
                </a:cxnLst>
                <a:rect l="0" t="0" r="r" b="b"/>
                <a:pathLst>
                  <a:path w="248" h="300">
                    <a:moveTo>
                      <a:pt x="0" y="0"/>
                    </a:moveTo>
                    <a:cubicBezTo>
                      <a:pt x="0" y="0"/>
                      <a:pt x="110" y="41"/>
                      <a:pt x="143" y="90"/>
                    </a:cubicBezTo>
                    <a:cubicBezTo>
                      <a:pt x="167" y="124"/>
                      <a:pt x="248" y="300"/>
                      <a:pt x="248" y="300"/>
                    </a:cubicBezTo>
                    <a:cubicBezTo>
                      <a:pt x="248" y="300"/>
                      <a:pt x="184" y="269"/>
                      <a:pt x="150" y="199"/>
                    </a:cubicBezTo>
                    <a:cubicBezTo>
                      <a:pt x="102" y="95"/>
                      <a:pt x="0" y="0"/>
                      <a:pt x="0"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1" name="Freeform 134">
                <a:extLst>
                  <a:ext uri="{FF2B5EF4-FFF2-40B4-BE49-F238E27FC236}">
                    <a16:creationId xmlns:a16="http://schemas.microsoft.com/office/drawing/2014/main" id="{4B32E73E-6B1E-4EF7-8C3F-734C87E45102}"/>
                  </a:ext>
                </a:extLst>
              </p:cNvPr>
              <p:cNvSpPr>
                <a:spLocks/>
              </p:cNvSpPr>
              <p:nvPr/>
            </p:nvSpPr>
            <p:spPr bwMode="auto">
              <a:xfrm>
                <a:off x="1359" y="3927"/>
                <a:ext cx="17" cy="20"/>
              </a:xfrm>
              <a:custGeom>
                <a:avLst/>
                <a:gdLst>
                  <a:gd name="T0" fmla="*/ 0 w 17"/>
                  <a:gd name="T1" fmla="*/ 0 h 20"/>
                  <a:gd name="T2" fmla="*/ 10 w 17"/>
                  <a:gd name="T3" fmla="*/ 6 h 20"/>
                  <a:gd name="T4" fmla="*/ 17 w 17"/>
                  <a:gd name="T5" fmla="*/ 20 h 20"/>
                  <a:gd name="T6" fmla="*/ 10 w 17"/>
                  <a:gd name="T7" fmla="*/ 13 h 20"/>
                  <a:gd name="T8" fmla="*/ 0 w 17"/>
                  <a:gd name="T9" fmla="*/ 0 h 20"/>
                </a:gdLst>
                <a:ahLst/>
                <a:cxnLst>
                  <a:cxn ang="0">
                    <a:pos x="T0" y="T1"/>
                  </a:cxn>
                  <a:cxn ang="0">
                    <a:pos x="T2" y="T3"/>
                  </a:cxn>
                  <a:cxn ang="0">
                    <a:pos x="T4" y="T5"/>
                  </a:cxn>
                  <a:cxn ang="0">
                    <a:pos x="T6" y="T7"/>
                  </a:cxn>
                  <a:cxn ang="0">
                    <a:pos x="T8" y="T9"/>
                  </a:cxn>
                </a:cxnLst>
                <a:rect l="0" t="0" r="r" b="b"/>
                <a:pathLst>
                  <a:path w="17" h="20">
                    <a:moveTo>
                      <a:pt x="0" y="0"/>
                    </a:moveTo>
                    <a:cubicBezTo>
                      <a:pt x="0" y="0"/>
                      <a:pt x="8" y="3"/>
                      <a:pt x="10" y="6"/>
                    </a:cubicBezTo>
                    <a:cubicBezTo>
                      <a:pt x="11" y="8"/>
                      <a:pt x="17" y="20"/>
                      <a:pt x="17" y="20"/>
                    </a:cubicBezTo>
                    <a:cubicBezTo>
                      <a:pt x="17" y="20"/>
                      <a:pt x="13" y="18"/>
                      <a:pt x="10" y="13"/>
                    </a:cubicBezTo>
                    <a:cubicBezTo>
                      <a:pt x="7" y="6"/>
                      <a:pt x="0" y="0"/>
                      <a:pt x="0" y="0"/>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2" name="Freeform 135">
                <a:extLst>
                  <a:ext uri="{FF2B5EF4-FFF2-40B4-BE49-F238E27FC236}">
                    <a16:creationId xmlns:a16="http://schemas.microsoft.com/office/drawing/2014/main" id="{45BC5435-B1AF-417F-B8BF-B763BCE80C47}"/>
                  </a:ext>
                </a:extLst>
              </p:cNvPr>
              <p:cNvSpPr>
                <a:spLocks/>
              </p:cNvSpPr>
              <p:nvPr/>
            </p:nvSpPr>
            <p:spPr bwMode="auto">
              <a:xfrm>
                <a:off x="1353" y="3924"/>
                <a:ext cx="31" cy="28"/>
              </a:xfrm>
              <a:custGeom>
                <a:avLst/>
                <a:gdLst>
                  <a:gd name="T0" fmla="*/ 183 w 448"/>
                  <a:gd name="T1" fmla="*/ 134 h 416"/>
                  <a:gd name="T2" fmla="*/ 347 w 448"/>
                  <a:gd name="T3" fmla="*/ 314 h 416"/>
                  <a:gd name="T4" fmla="*/ 448 w 448"/>
                  <a:gd name="T5" fmla="*/ 416 h 416"/>
                  <a:gd name="T6" fmla="*/ 353 w 448"/>
                  <a:gd name="T7" fmla="*/ 225 h 416"/>
                  <a:gd name="T8" fmla="*/ 284 w 448"/>
                  <a:gd name="T9" fmla="*/ 116 h 416"/>
                  <a:gd name="T10" fmla="*/ 183 w 448"/>
                  <a:gd name="T11" fmla="*/ 134 h 416"/>
                </a:gdLst>
                <a:ahLst/>
                <a:cxnLst>
                  <a:cxn ang="0">
                    <a:pos x="T0" y="T1"/>
                  </a:cxn>
                  <a:cxn ang="0">
                    <a:pos x="T2" y="T3"/>
                  </a:cxn>
                  <a:cxn ang="0">
                    <a:pos x="T4" y="T5"/>
                  </a:cxn>
                  <a:cxn ang="0">
                    <a:pos x="T6" y="T7"/>
                  </a:cxn>
                  <a:cxn ang="0">
                    <a:pos x="T8" y="T9"/>
                  </a:cxn>
                  <a:cxn ang="0">
                    <a:pos x="T10" y="T11"/>
                  </a:cxn>
                </a:cxnLst>
                <a:rect l="0" t="0" r="r" b="b"/>
                <a:pathLst>
                  <a:path w="448" h="416">
                    <a:moveTo>
                      <a:pt x="183" y="134"/>
                    </a:moveTo>
                    <a:cubicBezTo>
                      <a:pt x="254" y="153"/>
                      <a:pt x="305" y="219"/>
                      <a:pt x="347" y="314"/>
                    </a:cubicBezTo>
                    <a:cubicBezTo>
                      <a:pt x="387" y="402"/>
                      <a:pt x="448" y="416"/>
                      <a:pt x="448" y="416"/>
                    </a:cubicBezTo>
                    <a:cubicBezTo>
                      <a:pt x="448" y="416"/>
                      <a:pt x="429" y="356"/>
                      <a:pt x="353" y="225"/>
                    </a:cubicBezTo>
                    <a:cubicBezTo>
                      <a:pt x="332" y="187"/>
                      <a:pt x="308" y="151"/>
                      <a:pt x="284" y="116"/>
                    </a:cubicBezTo>
                    <a:cubicBezTo>
                      <a:pt x="205" y="0"/>
                      <a:pt x="0" y="86"/>
                      <a:pt x="183" y="13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3" name="Freeform 136">
                <a:extLst>
                  <a:ext uri="{FF2B5EF4-FFF2-40B4-BE49-F238E27FC236}">
                    <a16:creationId xmlns:a16="http://schemas.microsoft.com/office/drawing/2014/main" id="{B3CF2CCF-48ED-4BA5-9578-7D247786E1CD}"/>
                  </a:ext>
                </a:extLst>
              </p:cNvPr>
              <p:cNvSpPr>
                <a:spLocks/>
              </p:cNvSpPr>
              <p:nvPr/>
            </p:nvSpPr>
            <p:spPr bwMode="auto">
              <a:xfrm>
                <a:off x="1353" y="3924"/>
                <a:ext cx="31" cy="28"/>
              </a:xfrm>
              <a:custGeom>
                <a:avLst/>
                <a:gdLst>
                  <a:gd name="T0" fmla="*/ 13 w 31"/>
                  <a:gd name="T1" fmla="*/ 9 h 28"/>
                  <a:gd name="T2" fmla="*/ 24 w 31"/>
                  <a:gd name="T3" fmla="*/ 21 h 28"/>
                  <a:gd name="T4" fmla="*/ 31 w 31"/>
                  <a:gd name="T5" fmla="*/ 28 h 28"/>
                  <a:gd name="T6" fmla="*/ 24 w 31"/>
                  <a:gd name="T7" fmla="*/ 15 h 28"/>
                  <a:gd name="T8" fmla="*/ 20 w 31"/>
                  <a:gd name="T9" fmla="*/ 8 h 28"/>
                  <a:gd name="T10" fmla="*/ 13 w 31"/>
                  <a:gd name="T11" fmla="*/ 9 h 28"/>
                </a:gdLst>
                <a:ahLst/>
                <a:cxnLst>
                  <a:cxn ang="0">
                    <a:pos x="T0" y="T1"/>
                  </a:cxn>
                  <a:cxn ang="0">
                    <a:pos x="T2" y="T3"/>
                  </a:cxn>
                  <a:cxn ang="0">
                    <a:pos x="T4" y="T5"/>
                  </a:cxn>
                  <a:cxn ang="0">
                    <a:pos x="T6" y="T7"/>
                  </a:cxn>
                  <a:cxn ang="0">
                    <a:pos x="T8" y="T9"/>
                  </a:cxn>
                  <a:cxn ang="0">
                    <a:pos x="T10" y="T11"/>
                  </a:cxn>
                </a:cxnLst>
                <a:rect l="0" t="0" r="r" b="b"/>
                <a:pathLst>
                  <a:path w="31" h="28">
                    <a:moveTo>
                      <a:pt x="13" y="9"/>
                    </a:moveTo>
                    <a:cubicBezTo>
                      <a:pt x="18" y="10"/>
                      <a:pt x="21" y="15"/>
                      <a:pt x="24" y="21"/>
                    </a:cubicBezTo>
                    <a:cubicBezTo>
                      <a:pt x="27" y="27"/>
                      <a:pt x="31" y="28"/>
                      <a:pt x="31" y="28"/>
                    </a:cubicBezTo>
                    <a:cubicBezTo>
                      <a:pt x="31" y="28"/>
                      <a:pt x="30" y="24"/>
                      <a:pt x="24" y="15"/>
                    </a:cubicBezTo>
                    <a:cubicBezTo>
                      <a:pt x="23" y="13"/>
                      <a:pt x="21" y="10"/>
                      <a:pt x="20" y="8"/>
                    </a:cubicBezTo>
                    <a:cubicBezTo>
                      <a:pt x="14" y="0"/>
                      <a:pt x="0" y="6"/>
                      <a:pt x="13" y="9"/>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4" name="Freeform 137">
                <a:extLst>
                  <a:ext uri="{FF2B5EF4-FFF2-40B4-BE49-F238E27FC236}">
                    <a16:creationId xmlns:a16="http://schemas.microsoft.com/office/drawing/2014/main" id="{2E1C5E58-42D3-4411-BE72-805E7DF55692}"/>
                  </a:ext>
                </a:extLst>
              </p:cNvPr>
              <p:cNvSpPr>
                <a:spLocks/>
              </p:cNvSpPr>
              <p:nvPr/>
            </p:nvSpPr>
            <p:spPr bwMode="auto">
              <a:xfrm>
                <a:off x="1350" y="3915"/>
                <a:ext cx="18" cy="28"/>
              </a:xfrm>
              <a:custGeom>
                <a:avLst/>
                <a:gdLst>
                  <a:gd name="T0" fmla="*/ 30 w 268"/>
                  <a:gd name="T1" fmla="*/ 132 h 416"/>
                  <a:gd name="T2" fmla="*/ 119 w 268"/>
                  <a:gd name="T3" fmla="*/ 274 h 416"/>
                  <a:gd name="T4" fmla="*/ 82 w 268"/>
                  <a:gd name="T5" fmla="*/ 416 h 416"/>
                  <a:gd name="T6" fmla="*/ 227 w 268"/>
                  <a:gd name="T7" fmla="*/ 194 h 416"/>
                  <a:gd name="T8" fmla="*/ 30 w 268"/>
                  <a:gd name="T9" fmla="*/ 132 h 416"/>
                </a:gdLst>
                <a:ahLst/>
                <a:cxnLst>
                  <a:cxn ang="0">
                    <a:pos x="T0" y="T1"/>
                  </a:cxn>
                  <a:cxn ang="0">
                    <a:pos x="T2" y="T3"/>
                  </a:cxn>
                  <a:cxn ang="0">
                    <a:pos x="T4" y="T5"/>
                  </a:cxn>
                  <a:cxn ang="0">
                    <a:pos x="T6" y="T7"/>
                  </a:cxn>
                  <a:cxn ang="0">
                    <a:pos x="T8" y="T9"/>
                  </a:cxn>
                </a:cxnLst>
                <a:rect l="0" t="0" r="r" b="b"/>
                <a:pathLst>
                  <a:path w="268" h="416">
                    <a:moveTo>
                      <a:pt x="30" y="132"/>
                    </a:moveTo>
                    <a:cubicBezTo>
                      <a:pt x="42" y="183"/>
                      <a:pt x="121" y="241"/>
                      <a:pt x="119" y="274"/>
                    </a:cubicBezTo>
                    <a:cubicBezTo>
                      <a:pt x="113" y="368"/>
                      <a:pt x="81" y="416"/>
                      <a:pt x="82" y="416"/>
                    </a:cubicBezTo>
                    <a:cubicBezTo>
                      <a:pt x="189" y="403"/>
                      <a:pt x="187" y="247"/>
                      <a:pt x="227" y="194"/>
                    </a:cubicBezTo>
                    <a:cubicBezTo>
                      <a:pt x="268" y="142"/>
                      <a:pt x="0" y="0"/>
                      <a:pt x="30" y="13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5" name="Freeform 138">
                <a:extLst>
                  <a:ext uri="{FF2B5EF4-FFF2-40B4-BE49-F238E27FC236}">
                    <a16:creationId xmlns:a16="http://schemas.microsoft.com/office/drawing/2014/main" id="{FFE6ACE1-BC78-4FD5-8630-A1707C0335F0}"/>
                  </a:ext>
                </a:extLst>
              </p:cNvPr>
              <p:cNvSpPr>
                <a:spLocks/>
              </p:cNvSpPr>
              <p:nvPr/>
            </p:nvSpPr>
            <p:spPr bwMode="auto">
              <a:xfrm>
                <a:off x="1350" y="3915"/>
                <a:ext cx="18" cy="28"/>
              </a:xfrm>
              <a:custGeom>
                <a:avLst/>
                <a:gdLst>
                  <a:gd name="T0" fmla="*/ 2 w 18"/>
                  <a:gd name="T1" fmla="*/ 9 h 28"/>
                  <a:gd name="T2" fmla="*/ 8 w 18"/>
                  <a:gd name="T3" fmla="*/ 18 h 28"/>
                  <a:gd name="T4" fmla="*/ 6 w 18"/>
                  <a:gd name="T5" fmla="*/ 28 h 28"/>
                  <a:gd name="T6" fmla="*/ 15 w 18"/>
                  <a:gd name="T7" fmla="*/ 13 h 28"/>
                  <a:gd name="T8" fmla="*/ 2 w 18"/>
                  <a:gd name="T9" fmla="*/ 9 h 28"/>
                </a:gdLst>
                <a:ahLst/>
                <a:cxnLst>
                  <a:cxn ang="0">
                    <a:pos x="T0" y="T1"/>
                  </a:cxn>
                  <a:cxn ang="0">
                    <a:pos x="T2" y="T3"/>
                  </a:cxn>
                  <a:cxn ang="0">
                    <a:pos x="T4" y="T5"/>
                  </a:cxn>
                  <a:cxn ang="0">
                    <a:pos x="T6" y="T7"/>
                  </a:cxn>
                  <a:cxn ang="0">
                    <a:pos x="T8" y="T9"/>
                  </a:cxn>
                </a:cxnLst>
                <a:rect l="0" t="0" r="r" b="b"/>
                <a:pathLst>
                  <a:path w="18" h="28">
                    <a:moveTo>
                      <a:pt x="2" y="9"/>
                    </a:moveTo>
                    <a:cubicBezTo>
                      <a:pt x="3" y="12"/>
                      <a:pt x="8" y="16"/>
                      <a:pt x="8" y="18"/>
                    </a:cubicBezTo>
                    <a:cubicBezTo>
                      <a:pt x="8" y="25"/>
                      <a:pt x="5" y="28"/>
                      <a:pt x="6" y="28"/>
                    </a:cubicBezTo>
                    <a:cubicBezTo>
                      <a:pt x="13" y="27"/>
                      <a:pt x="13" y="16"/>
                      <a:pt x="15" y="13"/>
                    </a:cubicBezTo>
                    <a:cubicBezTo>
                      <a:pt x="18" y="9"/>
                      <a:pt x="0" y="0"/>
                      <a:pt x="2" y="9"/>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6" name="Freeform 139">
                <a:extLst>
                  <a:ext uri="{FF2B5EF4-FFF2-40B4-BE49-F238E27FC236}">
                    <a16:creationId xmlns:a16="http://schemas.microsoft.com/office/drawing/2014/main" id="{66430458-93BE-430F-81D5-45F5CD23AA79}"/>
                  </a:ext>
                </a:extLst>
              </p:cNvPr>
              <p:cNvSpPr>
                <a:spLocks/>
              </p:cNvSpPr>
              <p:nvPr/>
            </p:nvSpPr>
            <p:spPr bwMode="auto">
              <a:xfrm>
                <a:off x="1298" y="3893"/>
                <a:ext cx="78" cy="45"/>
              </a:xfrm>
              <a:custGeom>
                <a:avLst/>
                <a:gdLst>
                  <a:gd name="T0" fmla="*/ 253 w 1164"/>
                  <a:gd name="T1" fmla="*/ 188 h 660"/>
                  <a:gd name="T2" fmla="*/ 745 w 1164"/>
                  <a:gd name="T3" fmla="*/ 355 h 660"/>
                  <a:gd name="T4" fmla="*/ 1004 w 1164"/>
                  <a:gd name="T5" fmla="*/ 587 h 660"/>
                  <a:gd name="T6" fmla="*/ 1038 w 1164"/>
                  <a:gd name="T7" fmla="*/ 600 h 660"/>
                  <a:gd name="T8" fmla="*/ 1116 w 1164"/>
                  <a:gd name="T9" fmla="*/ 627 h 660"/>
                  <a:gd name="T10" fmla="*/ 1155 w 1164"/>
                  <a:gd name="T11" fmla="*/ 644 h 660"/>
                  <a:gd name="T12" fmla="*/ 918 w 1164"/>
                  <a:gd name="T13" fmla="*/ 333 h 660"/>
                  <a:gd name="T14" fmla="*/ 264 w 1164"/>
                  <a:gd name="T15" fmla="*/ 49 h 660"/>
                  <a:gd name="T16" fmla="*/ 253 w 1164"/>
                  <a:gd name="T17" fmla="*/ 188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4" h="660">
                    <a:moveTo>
                      <a:pt x="253" y="188"/>
                    </a:moveTo>
                    <a:cubicBezTo>
                      <a:pt x="440" y="236"/>
                      <a:pt x="655" y="287"/>
                      <a:pt x="745" y="355"/>
                    </a:cubicBezTo>
                    <a:cubicBezTo>
                      <a:pt x="873" y="452"/>
                      <a:pt x="896" y="559"/>
                      <a:pt x="1004" y="587"/>
                    </a:cubicBezTo>
                    <a:cubicBezTo>
                      <a:pt x="1015" y="590"/>
                      <a:pt x="1027" y="595"/>
                      <a:pt x="1038" y="600"/>
                    </a:cubicBezTo>
                    <a:cubicBezTo>
                      <a:pt x="1068" y="612"/>
                      <a:pt x="1104" y="620"/>
                      <a:pt x="1116" y="627"/>
                    </a:cubicBezTo>
                    <a:cubicBezTo>
                      <a:pt x="1129" y="634"/>
                      <a:pt x="1164" y="660"/>
                      <a:pt x="1155" y="644"/>
                    </a:cubicBezTo>
                    <a:cubicBezTo>
                      <a:pt x="1066" y="502"/>
                      <a:pt x="953" y="352"/>
                      <a:pt x="918" y="333"/>
                    </a:cubicBezTo>
                    <a:cubicBezTo>
                      <a:pt x="845" y="294"/>
                      <a:pt x="433" y="92"/>
                      <a:pt x="264" y="49"/>
                    </a:cubicBezTo>
                    <a:cubicBezTo>
                      <a:pt x="75" y="0"/>
                      <a:pt x="0" y="123"/>
                      <a:pt x="253" y="18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7" name="Freeform 140">
                <a:extLst>
                  <a:ext uri="{FF2B5EF4-FFF2-40B4-BE49-F238E27FC236}">
                    <a16:creationId xmlns:a16="http://schemas.microsoft.com/office/drawing/2014/main" id="{CC40EE85-FF2A-4DCE-BFE3-6A83E7D5E768}"/>
                  </a:ext>
                </a:extLst>
              </p:cNvPr>
              <p:cNvSpPr>
                <a:spLocks/>
              </p:cNvSpPr>
              <p:nvPr/>
            </p:nvSpPr>
            <p:spPr bwMode="auto">
              <a:xfrm>
                <a:off x="1298" y="3893"/>
                <a:ext cx="78" cy="45"/>
              </a:xfrm>
              <a:custGeom>
                <a:avLst/>
                <a:gdLst>
                  <a:gd name="T0" fmla="*/ 17 w 78"/>
                  <a:gd name="T1" fmla="*/ 13 h 45"/>
                  <a:gd name="T2" fmla="*/ 50 w 78"/>
                  <a:gd name="T3" fmla="*/ 25 h 45"/>
                  <a:gd name="T4" fmla="*/ 68 w 78"/>
                  <a:gd name="T5" fmla="*/ 40 h 45"/>
                  <a:gd name="T6" fmla="*/ 70 w 78"/>
                  <a:gd name="T7" fmla="*/ 41 h 45"/>
                  <a:gd name="T8" fmla="*/ 75 w 78"/>
                  <a:gd name="T9" fmla="*/ 43 h 45"/>
                  <a:gd name="T10" fmla="*/ 78 w 78"/>
                  <a:gd name="T11" fmla="*/ 44 h 45"/>
                  <a:gd name="T12" fmla="*/ 62 w 78"/>
                  <a:gd name="T13" fmla="*/ 23 h 45"/>
                  <a:gd name="T14" fmla="*/ 18 w 78"/>
                  <a:gd name="T15" fmla="*/ 4 h 45"/>
                  <a:gd name="T16" fmla="*/ 17 w 78"/>
                  <a:gd name="T1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45">
                    <a:moveTo>
                      <a:pt x="17" y="13"/>
                    </a:moveTo>
                    <a:cubicBezTo>
                      <a:pt x="30" y="16"/>
                      <a:pt x="44" y="20"/>
                      <a:pt x="50" y="25"/>
                    </a:cubicBezTo>
                    <a:cubicBezTo>
                      <a:pt x="59" y="31"/>
                      <a:pt x="60" y="38"/>
                      <a:pt x="68" y="40"/>
                    </a:cubicBezTo>
                    <a:cubicBezTo>
                      <a:pt x="68" y="40"/>
                      <a:pt x="69" y="41"/>
                      <a:pt x="70" y="41"/>
                    </a:cubicBezTo>
                    <a:cubicBezTo>
                      <a:pt x="72" y="42"/>
                      <a:pt x="74" y="43"/>
                      <a:pt x="75" y="43"/>
                    </a:cubicBezTo>
                    <a:cubicBezTo>
                      <a:pt x="76" y="43"/>
                      <a:pt x="78" y="45"/>
                      <a:pt x="78" y="44"/>
                    </a:cubicBezTo>
                    <a:cubicBezTo>
                      <a:pt x="72" y="35"/>
                      <a:pt x="64" y="24"/>
                      <a:pt x="62" y="23"/>
                    </a:cubicBezTo>
                    <a:cubicBezTo>
                      <a:pt x="57" y="20"/>
                      <a:pt x="29" y="7"/>
                      <a:pt x="18" y="4"/>
                    </a:cubicBezTo>
                    <a:cubicBezTo>
                      <a:pt x="5" y="0"/>
                      <a:pt x="0" y="9"/>
                      <a:pt x="17" y="13"/>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8" name="Freeform 141">
                <a:extLst>
                  <a:ext uri="{FF2B5EF4-FFF2-40B4-BE49-F238E27FC236}">
                    <a16:creationId xmlns:a16="http://schemas.microsoft.com/office/drawing/2014/main" id="{DD8B92DF-2E93-40C7-88A3-5FA9D355B722}"/>
                  </a:ext>
                </a:extLst>
              </p:cNvPr>
              <p:cNvSpPr>
                <a:spLocks/>
              </p:cNvSpPr>
              <p:nvPr/>
            </p:nvSpPr>
            <p:spPr bwMode="auto">
              <a:xfrm>
                <a:off x="1366" y="3930"/>
                <a:ext cx="24" cy="18"/>
              </a:xfrm>
              <a:custGeom>
                <a:avLst/>
                <a:gdLst>
                  <a:gd name="T0" fmla="*/ 0 w 364"/>
                  <a:gd name="T1" fmla="*/ 38 h 264"/>
                  <a:gd name="T2" fmla="*/ 42 w 364"/>
                  <a:gd name="T3" fmla="*/ 7 h 264"/>
                  <a:gd name="T4" fmla="*/ 203 w 364"/>
                  <a:gd name="T5" fmla="*/ 99 h 264"/>
                  <a:gd name="T6" fmla="*/ 364 w 364"/>
                  <a:gd name="T7" fmla="*/ 264 h 264"/>
                  <a:gd name="T8" fmla="*/ 240 w 364"/>
                  <a:gd name="T9" fmla="*/ 198 h 264"/>
                  <a:gd name="T10" fmla="*/ 0 w 364"/>
                  <a:gd name="T11" fmla="*/ 38 h 264"/>
                </a:gdLst>
                <a:ahLst/>
                <a:cxnLst>
                  <a:cxn ang="0">
                    <a:pos x="T0" y="T1"/>
                  </a:cxn>
                  <a:cxn ang="0">
                    <a:pos x="T2" y="T3"/>
                  </a:cxn>
                  <a:cxn ang="0">
                    <a:pos x="T4" y="T5"/>
                  </a:cxn>
                  <a:cxn ang="0">
                    <a:pos x="T6" y="T7"/>
                  </a:cxn>
                  <a:cxn ang="0">
                    <a:pos x="T8" y="T9"/>
                  </a:cxn>
                  <a:cxn ang="0">
                    <a:pos x="T10" y="T11"/>
                  </a:cxn>
                </a:cxnLst>
                <a:rect l="0" t="0" r="r" b="b"/>
                <a:pathLst>
                  <a:path w="364" h="264">
                    <a:moveTo>
                      <a:pt x="0" y="38"/>
                    </a:moveTo>
                    <a:cubicBezTo>
                      <a:pt x="0" y="38"/>
                      <a:pt x="11" y="0"/>
                      <a:pt x="42" y="7"/>
                    </a:cubicBezTo>
                    <a:cubicBezTo>
                      <a:pt x="91" y="17"/>
                      <a:pt x="174" y="77"/>
                      <a:pt x="203" y="99"/>
                    </a:cubicBezTo>
                    <a:cubicBezTo>
                      <a:pt x="234" y="123"/>
                      <a:pt x="364" y="264"/>
                      <a:pt x="364" y="264"/>
                    </a:cubicBezTo>
                    <a:cubicBezTo>
                      <a:pt x="364" y="264"/>
                      <a:pt x="293" y="255"/>
                      <a:pt x="240" y="198"/>
                    </a:cubicBezTo>
                    <a:cubicBezTo>
                      <a:pt x="164" y="115"/>
                      <a:pt x="0" y="38"/>
                      <a:pt x="0" y="3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59" name="Freeform 142">
                <a:extLst>
                  <a:ext uri="{FF2B5EF4-FFF2-40B4-BE49-F238E27FC236}">
                    <a16:creationId xmlns:a16="http://schemas.microsoft.com/office/drawing/2014/main" id="{776EBAEA-816D-4F3D-9259-9CD733347C4C}"/>
                  </a:ext>
                </a:extLst>
              </p:cNvPr>
              <p:cNvSpPr>
                <a:spLocks/>
              </p:cNvSpPr>
              <p:nvPr/>
            </p:nvSpPr>
            <p:spPr bwMode="auto">
              <a:xfrm>
                <a:off x="1366" y="3930"/>
                <a:ext cx="25" cy="18"/>
              </a:xfrm>
              <a:custGeom>
                <a:avLst/>
                <a:gdLst>
                  <a:gd name="T0" fmla="*/ 0 w 25"/>
                  <a:gd name="T1" fmla="*/ 2 h 18"/>
                  <a:gd name="T2" fmla="*/ 3 w 25"/>
                  <a:gd name="T3" fmla="*/ 0 h 18"/>
                  <a:gd name="T4" fmla="*/ 14 w 25"/>
                  <a:gd name="T5" fmla="*/ 7 h 18"/>
                  <a:gd name="T6" fmla="*/ 25 w 25"/>
                  <a:gd name="T7" fmla="*/ 18 h 18"/>
                  <a:gd name="T8" fmla="*/ 16 w 25"/>
                  <a:gd name="T9" fmla="*/ 13 h 18"/>
                  <a:gd name="T10" fmla="*/ 0 w 25"/>
                  <a:gd name="T11" fmla="*/ 2 h 18"/>
                </a:gdLst>
                <a:ahLst/>
                <a:cxnLst>
                  <a:cxn ang="0">
                    <a:pos x="T0" y="T1"/>
                  </a:cxn>
                  <a:cxn ang="0">
                    <a:pos x="T2" y="T3"/>
                  </a:cxn>
                  <a:cxn ang="0">
                    <a:pos x="T4" y="T5"/>
                  </a:cxn>
                  <a:cxn ang="0">
                    <a:pos x="T6" y="T7"/>
                  </a:cxn>
                  <a:cxn ang="0">
                    <a:pos x="T8" y="T9"/>
                  </a:cxn>
                  <a:cxn ang="0">
                    <a:pos x="T10" y="T11"/>
                  </a:cxn>
                </a:cxnLst>
                <a:rect l="0" t="0" r="r" b="b"/>
                <a:pathLst>
                  <a:path w="25" h="18">
                    <a:moveTo>
                      <a:pt x="0" y="2"/>
                    </a:moveTo>
                    <a:cubicBezTo>
                      <a:pt x="0" y="2"/>
                      <a:pt x="1" y="0"/>
                      <a:pt x="3" y="0"/>
                    </a:cubicBezTo>
                    <a:cubicBezTo>
                      <a:pt x="6" y="1"/>
                      <a:pt x="12" y="5"/>
                      <a:pt x="14" y="7"/>
                    </a:cubicBezTo>
                    <a:cubicBezTo>
                      <a:pt x="16" y="8"/>
                      <a:pt x="25" y="18"/>
                      <a:pt x="25" y="18"/>
                    </a:cubicBezTo>
                    <a:cubicBezTo>
                      <a:pt x="25" y="18"/>
                      <a:pt x="20" y="17"/>
                      <a:pt x="16" y="13"/>
                    </a:cubicBezTo>
                    <a:cubicBezTo>
                      <a:pt x="11" y="8"/>
                      <a:pt x="0" y="2"/>
                      <a:pt x="0" y="2"/>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0" name="Freeform 143">
                <a:extLst>
                  <a:ext uri="{FF2B5EF4-FFF2-40B4-BE49-F238E27FC236}">
                    <a16:creationId xmlns:a16="http://schemas.microsoft.com/office/drawing/2014/main" id="{DE20C962-B895-49C2-8540-13E32AB2CD59}"/>
                  </a:ext>
                </a:extLst>
              </p:cNvPr>
              <p:cNvSpPr>
                <a:spLocks/>
              </p:cNvSpPr>
              <p:nvPr/>
            </p:nvSpPr>
            <p:spPr bwMode="auto">
              <a:xfrm>
                <a:off x="1265" y="3884"/>
                <a:ext cx="90" cy="30"/>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1" name="Freeform 144">
                <a:extLst>
                  <a:ext uri="{FF2B5EF4-FFF2-40B4-BE49-F238E27FC236}">
                    <a16:creationId xmlns:a16="http://schemas.microsoft.com/office/drawing/2014/main" id="{4EBF05E2-B829-4F69-8690-A45F331F6D58}"/>
                  </a:ext>
                </a:extLst>
              </p:cNvPr>
              <p:cNvSpPr>
                <a:spLocks/>
              </p:cNvSpPr>
              <p:nvPr/>
            </p:nvSpPr>
            <p:spPr bwMode="auto">
              <a:xfrm>
                <a:off x="1265" y="3885"/>
                <a:ext cx="90" cy="29"/>
              </a:xfrm>
              <a:custGeom>
                <a:avLst/>
                <a:gdLst>
                  <a:gd name="T0" fmla="*/ 484 w 1332"/>
                  <a:gd name="T1" fmla="*/ 48 h 432"/>
                  <a:gd name="T2" fmla="*/ 0 w 1332"/>
                  <a:gd name="T3" fmla="*/ 70 h 432"/>
                  <a:gd name="T4" fmla="*/ 1332 w 1332"/>
                  <a:gd name="T5" fmla="*/ 432 h 432"/>
                  <a:gd name="T6" fmla="*/ 484 w 1332"/>
                  <a:gd name="T7" fmla="*/ 48 h 432"/>
                </a:gdLst>
                <a:ahLst/>
                <a:cxnLst>
                  <a:cxn ang="0">
                    <a:pos x="T0" y="T1"/>
                  </a:cxn>
                  <a:cxn ang="0">
                    <a:pos x="T2" y="T3"/>
                  </a:cxn>
                  <a:cxn ang="0">
                    <a:pos x="T4" y="T5"/>
                  </a:cxn>
                  <a:cxn ang="0">
                    <a:pos x="T6" y="T7"/>
                  </a:cxn>
                </a:cxnLst>
                <a:rect l="0" t="0" r="r" b="b"/>
                <a:pathLst>
                  <a:path w="1332" h="432">
                    <a:moveTo>
                      <a:pt x="484" y="48"/>
                    </a:moveTo>
                    <a:cubicBezTo>
                      <a:pt x="360" y="98"/>
                      <a:pt x="0" y="0"/>
                      <a:pt x="0" y="70"/>
                    </a:cubicBezTo>
                    <a:cubicBezTo>
                      <a:pt x="330" y="269"/>
                      <a:pt x="1332" y="432"/>
                      <a:pt x="1332" y="432"/>
                    </a:cubicBezTo>
                    <a:lnTo>
                      <a:pt x="484" y="48"/>
                    </a:lnTo>
                    <a:close/>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2" name="Freeform 145">
                <a:extLst>
                  <a:ext uri="{FF2B5EF4-FFF2-40B4-BE49-F238E27FC236}">
                    <a16:creationId xmlns:a16="http://schemas.microsoft.com/office/drawing/2014/main" id="{6727651B-4F09-446B-AA93-6ACB0FB161AD}"/>
                  </a:ext>
                </a:extLst>
              </p:cNvPr>
              <p:cNvSpPr>
                <a:spLocks/>
              </p:cNvSpPr>
              <p:nvPr/>
            </p:nvSpPr>
            <p:spPr bwMode="auto">
              <a:xfrm>
                <a:off x="1051" y="3817"/>
                <a:ext cx="43" cy="105"/>
              </a:xfrm>
              <a:custGeom>
                <a:avLst/>
                <a:gdLst>
                  <a:gd name="T0" fmla="*/ 509 w 640"/>
                  <a:gd name="T1" fmla="*/ 49 h 1560"/>
                  <a:gd name="T2" fmla="*/ 67 w 640"/>
                  <a:gd name="T3" fmla="*/ 906 h 1560"/>
                  <a:gd name="T4" fmla="*/ 25 w 640"/>
                  <a:gd name="T5" fmla="*/ 1186 h 1560"/>
                  <a:gd name="T6" fmla="*/ 529 w 640"/>
                  <a:gd name="T7" fmla="*/ 541 h 1560"/>
                  <a:gd name="T8" fmla="*/ 509 w 640"/>
                  <a:gd name="T9" fmla="*/ 49 h 1560"/>
                </a:gdLst>
                <a:ahLst/>
                <a:cxnLst>
                  <a:cxn ang="0">
                    <a:pos x="T0" y="T1"/>
                  </a:cxn>
                  <a:cxn ang="0">
                    <a:pos x="T2" y="T3"/>
                  </a:cxn>
                  <a:cxn ang="0">
                    <a:pos x="T4" y="T5"/>
                  </a:cxn>
                  <a:cxn ang="0">
                    <a:pos x="T6" y="T7"/>
                  </a:cxn>
                  <a:cxn ang="0">
                    <a:pos x="T8" y="T9"/>
                  </a:cxn>
                </a:cxnLst>
                <a:rect l="0" t="0" r="r" b="b"/>
                <a:pathLst>
                  <a:path w="640" h="1560">
                    <a:moveTo>
                      <a:pt x="509" y="49"/>
                    </a:moveTo>
                    <a:cubicBezTo>
                      <a:pt x="337" y="175"/>
                      <a:pt x="185" y="623"/>
                      <a:pt x="67" y="906"/>
                    </a:cubicBezTo>
                    <a:cubicBezTo>
                      <a:pt x="0" y="1066"/>
                      <a:pt x="25" y="1186"/>
                      <a:pt x="25" y="1186"/>
                    </a:cubicBezTo>
                    <a:cubicBezTo>
                      <a:pt x="25" y="1186"/>
                      <a:pt x="84" y="1560"/>
                      <a:pt x="529" y="541"/>
                    </a:cubicBezTo>
                    <a:cubicBezTo>
                      <a:pt x="640" y="285"/>
                      <a:pt x="574" y="0"/>
                      <a:pt x="509" y="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3" name="Freeform 146">
                <a:extLst>
                  <a:ext uri="{FF2B5EF4-FFF2-40B4-BE49-F238E27FC236}">
                    <a16:creationId xmlns:a16="http://schemas.microsoft.com/office/drawing/2014/main" id="{6C43784B-4FD2-4826-9906-B067711BC4D1}"/>
                  </a:ext>
                </a:extLst>
              </p:cNvPr>
              <p:cNvSpPr>
                <a:spLocks/>
              </p:cNvSpPr>
              <p:nvPr/>
            </p:nvSpPr>
            <p:spPr bwMode="auto">
              <a:xfrm>
                <a:off x="1051" y="3817"/>
                <a:ext cx="43" cy="106"/>
              </a:xfrm>
              <a:custGeom>
                <a:avLst/>
                <a:gdLst>
                  <a:gd name="T0" fmla="*/ 34 w 43"/>
                  <a:gd name="T1" fmla="*/ 3 h 106"/>
                  <a:gd name="T2" fmla="*/ 4 w 43"/>
                  <a:gd name="T3" fmla="*/ 61 h 106"/>
                  <a:gd name="T4" fmla="*/ 1 w 43"/>
                  <a:gd name="T5" fmla="*/ 80 h 106"/>
                  <a:gd name="T6" fmla="*/ 35 w 43"/>
                  <a:gd name="T7" fmla="*/ 36 h 106"/>
                  <a:gd name="T8" fmla="*/ 34 w 43"/>
                  <a:gd name="T9" fmla="*/ 3 h 106"/>
                </a:gdLst>
                <a:ahLst/>
                <a:cxnLst>
                  <a:cxn ang="0">
                    <a:pos x="T0" y="T1"/>
                  </a:cxn>
                  <a:cxn ang="0">
                    <a:pos x="T2" y="T3"/>
                  </a:cxn>
                  <a:cxn ang="0">
                    <a:pos x="T4" y="T5"/>
                  </a:cxn>
                  <a:cxn ang="0">
                    <a:pos x="T6" y="T7"/>
                  </a:cxn>
                  <a:cxn ang="0">
                    <a:pos x="T8" y="T9"/>
                  </a:cxn>
                </a:cxnLst>
                <a:rect l="0" t="0" r="r" b="b"/>
                <a:pathLst>
                  <a:path w="43" h="106">
                    <a:moveTo>
                      <a:pt x="34" y="3"/>
                    </a:moveTo>
                    <a:cubicBezTo>
                      <a:pt x="22" y="12"/>
                      <a:pt x="12" y="42"/>
                      <a:pt x="4" y="61"/>
                    </a:cubicBezTo>
                    <a:cubicBezTo>
                      <a:pt x="0" y="72"/>
                      <a:pt x="1" y="80"/>
                      <a:pt x="1" y="80"/>
                    </a:cubicBezTo>
                    <a:cubicBezTo>
                      <a:pt x="1" y="80"/>
                      <a:pt x="5" y="106"/>
                      <a:pt x="35" y="36"/>
                    </a:cubicBezTo>
                    <a:cubicBezTo>
                      <a:pt x="43" y="19"/>
                      <a:pt x="39" y="0"/>
                      <a:pt x="34" y="3"/>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4" name="Freeform 147">
                <a:extLst>
                  <a:ext uri="{FF2B5EF4-FFF2-40B4-BE49-F238E27FC236}">
                    <a16:creationId xmlns:a16="http://schemas.microsoft.com/office/drawing/2014/main" id="{2F1B1835-F53F-402D-93E6-52443B63B8E9}"/>
                  </a:ext>
                </a:extLst>
              </p:cNvPr>
              <p:cNvSpPr>
                <a:spLocks/>
              </p:cNvSpPr>
              <p:nvPr/>
            </p:nvSpPr>
            <p:spPr bwMode="auto">
              <a:xfrm>
                <a:off x="992" y="3783"/>
                <a:ext cx="70" cy="129"/>
              </a:xfrm>
              <a:custGeom>
                <a:avLst/>
                <a:gdLst>
                  <a:gd name="T0" fmla="*/ 1028 w 1028"/>
                  <a:gd name="T1" fmla="*/ 1673 h 1900"/>
                  <a:gd name="T2" fmla="*/ 353 w 1028"/>
                  <a:gd name="T3" fmla="*/ 300 h 1900"/>
                  <a:gd name="T4" fmla="*/ 645 w 1028"/>
                  <a:gd name="T5" fmla="*/ 1462 h 1900"/>
                  <a:gd name="T6" fmla="*/ 1028 w 1028"/>
                  <a:gd name="T7" fmla="*/ 1673 h 1900"/>
                </a:gdLst>
                <a:ahLst/>
                <a:cxnLst>
                  <a:cxn ang="0">
                    <a:pos x="T0" y="T1"/>
                  </a:cxn>
                  <a:cxn ang="0">
                    <a:pos x="T2" y="T3"/>
                  </a:cxn>
                  <a:cxn ang="0">
                    <a:pos x="T4" y="T5"/>
                  </a:cxn>
                  <a:cxn ang="0">
                    <a:pos x="T6" y="T7"/>
                  </a:cxn>
                </a:cxnLst>
                <a:rect l="0" t="0" r="r" b="b"/>
                <a:pathLst>
                  <a:path w="1028" h="1900">
                    <a:moveTo>
                      <a:pt x="1028" y="1673"/>
                    </a:moveTo>
                    <a:cubicBezTo>
                      <a:pt x="1025" y="1295"/>
                      <a:pt x="353" y="300"/>
                      <a:pt x="353" y="300"/>
                    </a:cubicBezTo>
                    <a:cubicBezTo>
                      <a:pt x="353" y="300"/>
                      <a:pt x="0" y="0"/>
                      <a:pt x="645" y="1462"/>
                    </a:cubicBezTo>
                    <a:cubicBezTo>
                      <a:pt x="838" y="1900"/>
                      <a:pt x="1028" y="1765"/>
                      <a:pt x="1028" y="167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5" name="Freeform 148">
                <a:extLst>
                  <a:ext uri="{FF2B5EF4-FFF2-40B4-BE49-F238E27FC236}">
                    <a16:creationId xmlns:a16="http://schemas.microsoft.com/office/drawing/2014/main" id="{CCD8644A-917C-49EA-852F-9FB9B142B26C}"/>
                  </a:ext>
                </a:extLst>
              </p:cNvPr>
              <p:cNvSpPr>
                <a:spLocks/>
              </p:cNvSpPr>
              <p:nvPr/>
            </p:nvSpPr>
            <p:spPr bwMode="auto">
              <a:xfrm>
                <a:off x="993" y="3783"/>
                <a:ext cx="69" cy="129"/>
              </a:xfrm>
              <a:custGeom>
                <a:avLst/>
                <a:gdLst>
                  <a:gd name="T0" fmla="*/ 69 w 69"/>
                  <a:gd name="T1" fmla="*/ 113 h 129"/>
                  <a:gd name="T2" fmla="*/ 23 w 69"/>
                  <a:gd name="T3" fmla="*/ 20 h 129"/>
                  <a:gd name="T4" fmla="*/ 43 w 69"/>
                  <a:gd name="T5" fmla="*/ 99 h 129"/>
                  <a:gd name="T6" fmla="*/ 69 w 69"/>
                  <a:gd name="T7" fmla="*/ 113 h 129"/>
                </a:gdLst>
                <a:ahLst/>
                <a:cxnLst>
                  <a:cxn ang="0">
                    <a:pos x="T0" y="T1"/>
                  </a:cxn>
                  <a:cxn ang="0">
                    <a:pos x="T2" y="T3"/>
                  </a:cxn>
                  <a:cxn ang="0">
                    <a:pos x="T4" y="T5"/>
                  </a:cxn>
                  <a:cxn ang="0">
                    <a:pos x="T6" y="T7"/>
                  </a:cxn>
                </a:cxnLst>
                <a:rect l="0" t="0" r="r" b="b"/>
                <a:pathLst>
                  <a:path w="69" h="129">
                    <a:moveTo>
                      <a:pt x="69" y="113"/>
                    </a:moveTo>
                    <a:cubicBezTo>
                      <a:pt x="69" y="88"/>
                      <a:pt x="23" y="20"/>
                      <a:pt x="23" y="20"/>
                    </a:cubicBezTo>
                    <a:cubicBezTo>
                      <a:pt x="23" y="20"/>
                      <a:pt x="0" y="0"/>
                      <a:pt x="43" y="99"/>
                    </a:cubicBezTo>
                    <a:cubicBezTo>
                      <a:pt x="56" y="129"/>
                      <a:pt x="69" y="120"/>
                      <a:pt x="69" y="113"/>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6" name="Freeform 149">
                <a:extLst>
                  <a:ext uri="{FF2B5EF4-FFF2-40B4-BE49-F238E27FC236}">
                    <a16:creationId xmlns:a16="http://schemas.microsoft.com/office/drawing/2014/main" id="{631D6800-93C3-4EE5-95C9-E4302D094752}"/>
                  </a:ext>
                </a:extLst>
              </p:cNvPr>
              <p:cNvSpPr>
                <a:spLocks/>
              </p:cNvSpPr>
              <p:nvPr/>
            </p:nvSpPr>
            <p:spPr bwMode="auto">
              <a:xfrm>
                <a:off x="996" y="3760"/>
                <a:ext cx="30" cy="63"/>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7" name="Freeform 150">
                <a:extLst>
                  <a:ext uri="{FF2B5EF4-FFF2-40B4-BE49-F238E27FC236}">
                    <a16:creationId xmlns:a16="http://schemas.microsoft.com/office/drawing/2014/main" id="{86218C95-5E6B-41BF-B516-79684324AE01}"/>
                  </a:ext>
                </a:extLst>
              </p:cNvPr>
              <p:cNvSpPr>
                <a:spLocks/>
              </p:cNvSpPr>
              <p:nvPr/>
            </p:nvSpPr>
            <p:spPr bwMode="auto">
              <a:xfrm>
                <a:off x="997" y="3760"/>
                <a:ext cx="29" cy="63"/>
              </a:xfrm>
              <a:custGeom>
                <a:avLst/>
                <a:gdLst>
                  <a:gd name="T0" fmla="*/ 48 w 440"/>
                  <a:gd name="T1" fmla="*/ 64 h 924"/>
                  <a:gd name="T2" fmla="*/ 20 w 440"/>
                  <a:gd name="T3" fmla="*/ 82 h 924"/>
                  <a:gd name="T4" fmla="*/ 0 w 440"/>
                  <a:gd name="T5" fmla="*/ 197 h 924"/>
                  <a:gd name="T6" fmla="*/ 99 w 440"/>
                  <a:gd name="T7" fmla="*/ 471 h 924"/>
                  <a:gd name="T8" fmla="*/ 236 w 440"/>
                  <a:gd name="T9" fmla="*/ 890 h 924"/>
                  <a:gd name="T10" fmla="*/ 440 w 440"/>
                  <a:gd name="T11" fmla="*/ 923 h 924"/>
                  <a:gd name="T12" fmla="*/ 243 w 440"/>
                  <a:gd name="T13" fmla="*/ 501 h 924"/>
                  <a:gd name="T14" fmla="*/ 167 w 440"/>
                  <a:gd name="T15" fmla="*/ 128 h 924"/>
                  <a:gd name="T16" fmla="*/ 127 w 440"/>
                  <a:gd name="T17" fmla="*/ 0 h 924"/>
                  <a:gd name="T18" fmla="*/ 124 w 440"/>
                  <a:gd name="T19" fmla="*/ 157 h 924"/>
                  <a:gd name="T20" fmla="*/ 90 w 440"/>
                  <a:gd name="T21" fmla="*/ 185 h 924"/>
                  <a:gd name="T22" fmla="*/ 48 w 440"/>
                  <a:gd name="T23" fmla="*/ 6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0" h="924">
                    <a:moveTo>
                      <a:pt x="48" y="64"/>
                    </a:moveTo>
                    <a:lnTo>
                      <a:pt x="20" y="82"/>
                    </a:lnTo>
                    <a:lnTo>
                      <a:pt x="0" y="197"/>
                    </a:lnTo>
                    <a:cubicBezTo>
                      <a:pt x="0" y="197"/>
                      <a:pt x="52" y="400"/>
                      <a:pt x="99" y="471"/>
                    </a:cubicBezTo>
                    <a:cubicBezTo>
                      <a:pt x="147" y="541"/>
                      <a:pt x="217" y="855"/>
                      <a:pt x="236" y="890"/>
                    </a:cubicBezTo>
                    <a:cubicBezTo>
                      <a:pt x="256" y="924"/>
                      <a:pt x="440" y="923"/>
                      <a:pt x="440" y="923"/>
                    </a:cubicBezTo>
                    <a:cubicBezTo>
                      <a:pt x="440" y="923"/>
                      <a:pt x="292" y="624"/>
                      <a:pt x="243" y="501"/>
                    </a:cubicBezTo>
                    <a:cubicBezTo>
                      <a:pt x="194" y="378"/>
                      <a:pt x="184" y="177"/>
                      <a:pt x="167" y="128"/>
                    </a:cubicBezTo>
                    <a:cubicBezTo>
                      <a:pt x="137" y="45"/>
                      <a:pt x="127" y="0"/>
                      <a:pt x="127" y="0"/>
                    </a:cubicBezTo>
                    <a:cubicBezTo>
                      <a:pt x="127" y="0"/>
                      <a:pt x="85" y="23"/>
                      <a:pt x="124" y="157"/>
                    </a:cubicBezTo>
                    <a:cubicBezTo>
                      <a:pt x="134" y="192"/>
                      <a:pt x="90" y="185"/>
                      <a:pt x="90" y="185"/>
                    </a:cubicBezTo>
                    <a:lnTo>
                      <a:pt x="48" y="64"/>
                    </a:lnTo>
                    <a:close/>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8" name="Freeform 151">
                <a:extLst>
                  <a:ext uri="{FF2B5EF4-FFF2-40B4-BE49-F238E27FC236}">
                    <a16:creationId xmlns:a16="http://schemas.microsoft.com/office/drawing/2014/main" id="{81A6E7F5-9679-4096-A545-21BE40D14CEE}"/>
                  </a:ext>
                </a:extLst>
              </p:cNvPr>
              <p:cNvSpPr>
                <a:spLocks/>
              </p:cNvSpPr>
              <p:nvPr/>
            </p:nvSpPr>
            <p:spPr bwMode="auto">
              <a:xfrm>
                <a:off x="1101" y="3765"/>
                <a:ext cx="94" cy="99"/>
              </a:xfrm>
              <a:custGeom>
                <a:avLst/>
                <a:gdLst>
                  <a:gd name="T0" fmla="*/ 6 w 94"/>
                  <a:gd name="T1" fmla="*/ 99 h 99"/>
                  <a:gd name="T2" fmla="*/ 85 w 94"/>
                  <a:gd name="T3" fmla="*/ 98 h 99"/>
                  <a:gd name="T4" fmla="*/ 94 w 94"/>
                  <a:gd name="T5" fmla="*/ 0 h 99"/>
                  <a:gd name="T6" fmla="*/ 0 w 94"/>
                  <a:gd name="T7" fmla="*/ 9 h 99"/>
                  <a:gd name="T8" fmla="*/ 6 w 94"/>
                  <a:gd name="T9" fmla="*/ 99 h 99"/>
                </a:gdLst>
                <a:ahLst/>
                <a:cxnLst>
                  <a:cxn ang="0">
                    <a:pos x="T0" y="T1"/>
                  </a:cxn>
                  <a:cxn ang="0">
                    <a:pos x="T2" y="T3"/>
                  </a:cxn>
                  <a:cxn ang="0">
                    <a:pos x="T4" y="T5"/>
                  </a:cxn>
                  <a:cxn ang="0">
                    <a:pos x="T6" y="T7"/>
                  </a:cxn>
                  <a:cxn ang="0">
                    <a:pos x="T8" y="T9"/>
                  </a:cxn>
                </a:cxnLst>
                <a:rect l="0" t="0" r="r" b="b"/>
                <a:pathLst>
                  <a:path w="94" h="99">
                    <a:moveTo>
                      <a:pt x="6" y="99"/>
                    </a:moveTo>
                    <a:lnTo>
                      <a:pt x="85" y="98"/>
                    </a:lnTo>
                    <a:lnTo>
                      <a:pt x="94" y="0"/>
                    </a:lnTo>
                    <a:lnTo>
                      <a:pt x="0" y="9"/>
                    </a:lnTo>
                    <a:lnTo>
                      <a:pt x="6" y="9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69" name="Freeform 152">
                <a:extLst>
                  <a:ext uri="{FF2B5EF4-FFF2-40B4-BE49-F238E27FC236}">
                    <a16:creationId xmlns:a16="http://schemas.microsoft.com/office/drawing/2014/main" id="{0246EB52-F239-4F3D-A12E-60DA23A871F5}"/>
                  </a:ext>
                </a:extLst>
              </p:cNvPr>
              <p:cNvSpPr>
                <a:spLocks/>
              </p:cNvSpPr>
              <p:nvPr/>
            </p:nvSpPr>
            <p:spPr bwMode="auto">
              <a:xfrm>
                <a:off x="1077" y="3861"/>
                <a:ext cx="162" cy="281"/>
              </a:xfrm>
              <a:custGeom>
                <a:avLst/>
                <a:gdLst>
                  <a:gd name="T0" fmla="*/ 1679 w 2400"/>
                  <a:gd name="T1" fmla="*/ 4058 h 4148"/>
                  <a:gd name="T2" fmla="*/ 332 w 2400"/>
                  <a:gd name="T3" fmla="*/ 3977 h 4148"/>
                  <a:gd name="T4" fmla="*/ 190 w 2400"/>
                  <a:gd name="T5" fmla="*/ 1616 h 4148"/>
                  <a:gd name="T6" fmla="*/ 434 w 2400"/>
                  <a:gd name="T7" fmla="*/ 23 h 4148"/>
                  <a:gd name="T8" fmla="*/ 1619 w 2400"/>
                  <a:gd name="T9" fmla="*/ 0 h 4148"/>
                  <a:gd name="T10" fmla="*/ 1679 w 2400"/>
                  <a:gd name="T11" fmla="*/ 4058 h 4148"/>
                </a:gdLst>
                <a:ahLst/>
                <a:cxnLst>
                  <a:cxn ang="0">
                    <a:pos x="T0" y="T1"/>
                  </a:cxn>
                  <a:cxn ang="0">
                    <a:pos x="T2" y="T3"/>
                  </a:cxn>
                  <a:cxn ang="0">
                    <a:pos x="T4" y="T5"/>
                  </a:cxn>
                  <a:cxn ang="0">
                    <a:pos x="T6" y="T7"/>
                  </a:cxn>
                  <a:cxn ang="0">
                    <a:pos x="T8" y="T9"/>
                  </a:cxn>
                  <a:cxn ang="0">
                    <a:pos x="T10" y="T11"/>
                  </a:cxn>
                </a:cxnLst>
                <a:rect l="0" t="0" r="r" b="b"/>
                <a:pathLst>
                  <a:path w="2400" h="4148">
                    <a:moveTo>
                      <a:pt x="1679" y="4058"/>
                    </a:moveTo>
                    <a:cubicBezTo>
                      <a:pt x="1101" y="4148"/>
                      <a:pt x="997" y="4071"/>
                      <a:pt x="332" y="3977"/>
                    </a:cubicBezTo>
                    <a:cubicBezTo>
                      <a:pt x="269" y="3978"/>
                      <a:pt x="0" y="3329"/>
                      <a:pt x="190" y="1616"/>
                    </a:cubicBezTo>
                    <a:cubicBezTo>
                      <a:pt x="229" y="1264"/>
                      <a:pt x="495" y="981"/>
                      <a:pt x="434" y="23"/>
                    </a:cubicBezTo>
                    <a:cubicBezTo>
                      <a:pt x="829" y="16"/>
                      <a:pt x="1224" y="8"/>
                      <a:pt x="1619" y="0"/>
                    </a:cubicBezTo>
                    <a:cubicBezTo>
                      <a:pt x="1462" y="870"/>
                      <a:pt x="2400" y="1006"/>
                      <a:pt x="1679" y="405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0" name="Freeform 153">
                <a:extLst>
                  <a:ext uri="{FF2B5EF4-FFF2-40B4-BE49-F238E27FC236}">
                    <a16:creationId xmlns:a16="http://schemas.microsoft.com/office/drawing/2014/main" id="{7558F40D-46A8-4105-AB13-FD1C434E3F83}"/>
                  </a:ext>
                </a:extLst>
              </p:cNvPr>
              <p:cNvSpPr>
                <a:spLocks/>
              </p:cNvSpPr>
              <p:nvPr/>
            </p:nvSpPr>
            <p:spPr bwMode="auto">
              <a:xfrm>
                <a:off x="1181" y="3769"/>
                <a:ext cx="77" cy="109"/>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1" name="Freeform 154">
                <a:extLst>
                  <a:ext uri="{FF2B5EF4-FFF2-40B4-BE49-F238E27FC236}">
                    <a16:creationId xmlns:a16="http://schemas.microsoft.com/office/drawing/2014/main" id="{29E76425-EEC0-44B7-A2C0-65D0BB873092}"/>
                  </a:ext>
                </a:extLst>
              </p:cNvPr>
              <p:cNvSpPr>
                <a:spLocks/>
              </p:cNvSpPr>
              <p:nvPr/>
            </p:nvSpPr>
            <p:spPr bwMode="auto">
              <a:xfrm>
                <a:off x="1181" y="3769"/>
                <a:ext cx="77" cy="109"/>
              </a:xfrm>
              <a:custGeom>
                <a:avLst/>
                <a:gdLst>
                  <a:gd name="T0" fmla="*/ 838 w 1128"/>
                  <a:gd name="T1" fmla="*/ 1608 h 1608"/>
                  <a:gd name="T2" fmla="*/ 171 w 1128"/>
                  <a:gd name="T3" fmla="*/ 612 h 1608"/>
                  <a:gd name="T4" fmla="*/ 0 w 1128"/>
                  <a:gd name="T5" fmla="*/ 163 h 1608"/>
                  <a:gd name="T6" fmla="*/ 70 w 1128"/>
                  <a:gd name="T7" fmla="*/ 72 h 1608"/>
                  <a:gd name="T8" fmla="*/ 93 w 1128"/>
                  <a:gd name="T9" fmla="*/ 57 h 1608"/>
                  <a:gd name="T10" fmla="*/ 364 w 1128"/>
                  <a:gd name="T11" fmla="*/ 142 h 1608"/>
                  <a:gd name="T12" fmla="*/ 1128 w 1128"/>
                  <a:gd name="T13" fmla="*/ 1405 h 1608"/>
                  <a:gd name="T14" fmla="*/ 838 w 1128"/>
                  <a:gd name="T15" fmla="*/ 1608 h 16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8" h="1608">
                    <a:moveTo>
                      <a:pt x="838" y="1608"/>
                    </a:moveTo>
                    <a:lnTo>
                      <a:pt x="171" y="612"/>
                    </a:lnTo>
                    <a:lnTo>
                      <a:pt x="0" y="163"/>
                    </a:lnTo>
                    <a:cubicBezTo>
                      <a:pt x="13" y="126"/>
                      <a:pt x="36" y="93"/>
                      <a:pt x="70" y="72"/>
                    </a:cubicBezTo>
                    <a:lnTo>
                      <a:pt x="93" y="57"/>
                    </a:lnTo>
                    <a:cubicBezTo>
                      <a:pt x="180" y="0"/>
                      <a:pt x="302" y="38"/>
                      <a:pt x="364" y="142"/>
                    </a:cubicBezTo>
                    <a:lnTo>
                      <a:pt x="1128" y="1405"/>
                    </a:lnTo>
                    <a:lnTo>
                      <a:pt x="838" y="1608"/>
                    </a:lnTo>
                    <a:close/>
                  </a:path>
                </a:pathLst>
              </a:custGeom>
              <a:grp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2" name="Freeform 155">
                <a:extLst>
                  <a:ext uri="{FF2B5EF4-FFF2-40B4-BE49-F238E27FC236}">
                    <a16:creationId xmlns:a16="http://schemas.microsoft.com/office/drawing/2014/main" id="{93935988-8C3B-480C-824F-88BB9BD43AF7}"/>
                  </a:ext>
                </a:extLst>
              </p:cNvPr>
              <p:cNvSpPr>
                <a:spLocks/>
              </p:cNvSpPr>
              <p:nvPr/>
            </p:nvSpPr>
            <p:spPr bwMode="auto">
              <a:xfrm>
                <a:off x="1061" y="3779"/>
                <a:ext cx="52" cy="91"/>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3" name="Freeform 156">
                <a:extLst>
                  <a:ext uri="{FF2B5EF4-FFF2-40B4-BE49-F238E27FC236}">
                    <a16:creationId xmlns:a16="http://schemas.microsoft.com/office/drawing/2014/main" id="{54A22D50-4F59-45A2-B185-14B54E9DF0C6}"/>
                  </a:ext>
                </a:extLst>
              </p:cNvPr>
              <p:cNvSpPr>
                <a:spLocks/>
              </p:cNvSpPr>
              <p:nvPr/>
            </p:nvSpPr>
            <p:spPr bwMode="auto">
              <a:xfrm>
                <a:off x="1061" y="3779"/>
                <a:ext cx="52" cy="91"/>
              </a:xfrm>
              <a:custGeom>
                <a:avLst/>
                <a:gdLst>
                  <a:gd name="T0" fmla="*/ 243 w 772"/>
                  <a:gd name="T1" fmla="*/ 1348 h 1348"/>
                  <a:gd name="T2" fmla="*/ 618 w 772"/>
                  <a:gd name="T3" fmla="*/ 609 h 1348"/>
                  <a:gd name="T4" fmla="*/ 772 w 772"/>
                  <a:gd name="T5" fmla="*/ 94 h 1348"/>
                  <a:gd name="T6" fmla="*/ 694 w 772"/>
                  <a:gd name="T7" fmla="*/ 38 h 1348"/>
                  <a:gd name="T8" fmla="*/ 673 w 772"/>
                  <a:gd name="T9" fmla="*/ 30 h 1348"/>
                  <a:gd name="T10" fmla="*/ 454 w 772"/>
                  <a:gd name="T11" fmla="*/ 126 h 1348"/>
                  <a:gd name="T12" fmla="*/ 0 w 772"/>
                  <a:gd name="T13" fmla="*/ 1144 h 1348"/>
                  <a:gd name="T14" fmla="*/ 243 w 772"/>
                  <a:gd name="T15" fmla="*/ 1348 h 13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2" h="1348">
                    <a:moveTo>
                      <a:pt x="243" y="1348"/>
                    </a:moveTo>
                    <a:lnTo>
                      <a:pt x="618" y="609"/>
                    </a:lnTo>
                    <a:lnTo>
                      <a:pt x="772" y="94"/>
                    </a:lnTo>
                    <a:cubicBezTo>
                      <a:pt x="755" y="69"/>
                      <a:pt x="728" y="48"/>
                      <a:pt x="694" y="38"/>
                    </a:cubicBezTo>
                    <a:lnTo>
                      <a:pt x="673" y="30"/>
                    </a:lnTo>
                    <a:cubicBezTo>
                      <a:pt x="586" y="0"/>
                      <a:pt x="488" y="44"/>
                      <a:pt x="454" y="126"/>
                    </a:cubicBezTo>
                    <a:lnTo>
                      <a:pt x="0" y="1144"/>
                    </a:lnTo>
                    <a:lnTo>
                      <a:pt x="243" y="1348"/>
                    </a:lnTo>
                    <a:close/>
                  </a:path>
                </a:pathLst>
              </a:custGeom>
              <a:grp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4" name="Freeform 157">
                <a:extLst>
                  <a:ext uri="{FF2B5EF4-FFF2-40B4-BE49-F238E27FC236}">
                    <a16:creationId xmlns:a16="http://schemas.microsoft.com/office/drawing/2014/main" id="{7AED33BE-E483-40CF-B255-F10B0C5F1AB9}"/>
                  </a:ext>
                </a:extLst>
              </p:cNvPr>
              <p:cNvSpPr>
                <a:spLocks/>
              </p:cNvSpPr>
              <p:nvPr/>
            </p:nvSpPr>
            <p:spPr bwMode="auto">
              <a:xfrm>
                <a:off x="997" y="3751"/>
                <a:ext cx="8" cy="23"/>
              </a:xfrm>
              <a:custGeom>
                <a:avLst/>
                <a:gdLst>
                  <a:gd name="T0" fmla="*/ 32 w 124"/>
                  <a:gd name="T1" fmla="*/ 352 h 352"/>
                  <a:gd name="T2" fmla="*/ 16 w 124"/>
                  <a:gd name="T3" fmla="*/ 197 h 352"/>
                  <a:gd name="T4" fmla="*/ 109 w 124"/>
                  <a:gd name="T5" fmla="*/ 0 h 352"/>
                  <a:gd name="T6" fmla="*/ 92 w 124"/>
                  <a:gd name="T7" fmla="*/ 131 h 352"/>
                  <a:gd name="T8" fmla="*/ 32 w 124"/>
                  <a:gd name="T9" fmla="*/ 352 h 352"/>
                </a:gdLst>
                <a:ahLst/>
                <a:cxnLst>
                  <a:cxn ang="0">
                    <a:pos x="T0" y="T1"/>
                  </a:cxn>
                  <a:cxn ang="0">
                    <a:pos x="T2" y="T3"/>
                  </a:cxn>
                  <a:cxn ang="0">
                    <a:pos x="T4" y="T5"/>
                  </a:cxn>
                  <a:cxn ang="0">
                    <a:pos x="T6" y="T7"/>
                  </a:cxn>
                  <a:cxn ang="0">
                    <a:pos x="T8" y="T9"/>
                  </a:cxn>
                </a:cxnLst>
                <a:rect l="0" t="0" r="r" b="b"/>
                <a:pathLst>
                  <a:path w="124" h="352">
                    <a:moveTo>
                      <a:pt x="32" y="352"/>
                    </a:moveTo>
                    <a:cubicBezTo>
                      <a:pt x="32" y="352"/>
                      <a:pt x="0" y="250"/>
                      <a:pt x="16" y="197"/>
                    </a:cubicBezTo>
                    <a:cubicBezTo>
                      <a:pt x="28" y="161"/>
                      <a:pt x="109" y="0"/>
                      <a:pt x="109" y="0"/>
                    </a:cubicBezTo>
                    <a:cubicBezTo>
                      <a:pt x="109" y="0"/>
                      <a:pt x="124" y="66"/>
                      <a:pt x="92" y="131"/>
                    </a:cubicBezTo>
                    <a:cubicBezTo>
                      <a:pt x="44" y="225"/>
                      <a:pt x="32" y="352"/>
                      <a:pt x="32" y="35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5" name="Freeform 158">
                <a:extLst>
                  <a:ext uri="{FF2B5EF4-FFF2-40B4-BE49-F238E27FC236}">
                    <a16:creationId xmlns:a16="http://schemas.microsoft.com/office/drawing/2014/main" id="{26B5322C-A25A-4255-BF1C-5C36E54D7D93}"/>
                  </a:ext>
                </a:extLst>
              </p:cNvPr>
              <p:cNvSpPr>
                <a:spLocks/>
              </p:cNvSpPr>
              <p:nvPr/>
            </p:nvSpPr>
            <p:spPr bwMode="auto">
              <a:xfrm>
                <a:off x="1002" y="3770"/>
                <a:ext cx="3" cy="14"/>
              </a:xfrm>
              <a:custGeom>
                <a:avLst/>
                <a:gdLst>
                  <a:gd name="T0" fmla="*/ 15 w 56"/>
                  <a:gd name="T1" fmla="*/ 44 h 208"/>
                  <a:gd name="T2" fmla="*/ 52 w 56"/>
                  <a:gd name="T3" fmla="*/ 41 h 208"/>
                  <a:gd name="T4" fmla="*/ 49 w 56"/>
                  <a:gd name="T5" fmla="*/ 69 h 208"/>
                  <a:gd name="T6" fmla="*/ 56 w 56"/>
                  <a:gd name="T7" fmla="*/ 208 h 208"/>
                  <a:gd name="T8" fmla="*/ 23 w 56"/>
                  <a:gd name="T9" fmla="*/ 99 h 208"/>
                  <a:gd name="T10" fmla="*/ 1 w 56"/>
                  <a:gd name="T11" fmla="*/ 18 h 208"/>
                  <a:gd name="T12" fmla="*/ 1 w 56"/>
                  <a:gd name="T13" fmla="*/ 0 h 208"/>
                  <a:gd name="T14" fmla="*/ 15 w 56"/>
                  <a:gd name="T15" fmla="*/ 44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08">
                    <a:moveTo>
                      <a:pt x="15" y="44"/>
                    </a:moveTo>
                    <a:cubicBezTo>
                      <a:pt x="15" y="44"/>
                      <a:pt x="42" y="51"/>
                      <a:pt x="52" y="41"/>
                    </a:cubicBezTo>
                    <a:cubicBezTo>
                      <a:pt x="52" y="52"/>
                      <a:pt x="50" y="62"/>
                      <a:pt x="49" y="69"/>
                    </a:cubicBezTo>
                    <a:cubicBezTo>
                      <a:pt x="48" y="87"/>
                      <a:pt x="56" y="208"/>
                      <a:pt x="56" y="208"/>
                    </a:cubicBezTo>
                    <a:cubicBezTo>
                      <a:pt x="56" y="208"/>
                      <a:pt x="35" y="122"/>
                      <a:pt x="23" y="99"/>
                    </a:cubicBezTo>
                    <a:cubicBezTo>
                      <a:pt x="15" y="85"/>
                      <a:pt x="8" y="49"/>
                      <a:pt x="1" y="18"/>
                    </a:cubicBezTo>
                    <a:cubicBezTo>
                      <a:pt x="0" y="15"/>
                      <a:pt x="1" y="8"/>
                      <a:pt x="1" y="0"/>
                    </a:cubicBezTo>
                    <a:lnTo>
                      <a:pt x="15" y="4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6" name="Freeform 159">
                <a:extLst>
                  <a:ext uri="{FF2B5EF4-FFF2-40B4-BE49-F238E27FC236}">
                    <a16:creationId xmlns:a16="http://schemas.microsoft.com/office/drawing/2014/main" id="{FCDB740B-090D-44D3-A15E-FE7591FA7DC5}"/>
                  </a:ext>
                </a:extLst>
              </p:cNvPr>
              <p:cNvSpPr>
                <a:spLocks/>
              </p:cNvSpPr>
              <p:nvPr/>
            </p:nvSpPr>
            <p:spPr bwMode="auto">
              <a:xfrm>
                <a:off x="1003" y="3761"/>
                <a:ext cx="5" cy="20"/>
              </a:xfrm>
              <a:custGeom>
                <a:avLst/>
                <a:gdLst>
                  <a:gd name="T0" fmla="*/ 30 w 76"/>
                  <a:gd name="T1" fmla="*/ 146 h 300"/>
                  <a:gd name="T2" fmla="*/ 24 w 76"/>
                  <a:gd name="T3" fmla="*/ 0 h 300"/>
                  <a:gd name="T4" fmla="*/ 58 w 76"/>
                  <a:gd name="T5" fmla="*/ 103 h 300"/>
                  <a:gd name="T6" fmla="*/ 76 w 76"/>
                  <a:gd name="T7" fmla="*/ 199 h 300"/>
                  <a:gd name="T8" fmla="*/ 31 w 76"/>
                  <a:gd name="T9" fmla="*/ 287 h 300"/>
                  <a:gd name="T10" fmla="*/ 0 w 76"/>
                  <a:gd name="T11" fmla="*/ 175 h 300"/>
                  <a:gd name="T12" fmla="*/ 30 w 76"/>
                  <a:gd name="T13" fmla="*/ 146 h 300"/>
                </a:gdLst>
                <a:ahLst/>
                <a:cxnLst>
                  <a:cxn ang="0">
                    <a:pos x="T0" y="T1"/>
                  </a:cxn>
                  <a:cxn ang="0">
                    <a:pos x="T2" y="T3"/>
                  </a:cxn>
                  <a:cxn ang="0">
                    <a:pos x="T4" y="T5"/>
                  </a:cxn>
                  <a:cxn ang="0">
                    <a:pos x="T6" y="T7"/>
                  </a:cxn>
                  <a:cxn ang="0">
                    <a:pos x="T8" y="T9"/>
                  </a:cxn>
                  <a:cxn ang="0">
                    <a:pos x="T10" y="T11"/>
                  </a:cxn>
                  <a:cxn ang="0">
                    <a:pos x="T12" y="T13"/>
                  </a:cxn>
                </a:cxnLst>
                <a:rect l="0" t="0" r="r" b="b"/>
                <a:pathLst>
                  <a:path w="76" h="300">
                    <a:moveTo>
                      <a:pt x="30" y="146"/>
                    </a:moveTo>
                    <a:cubicBezTo>
                      <a:pt x="3" y="57"/>
                      <a:pt x="14" y="17"/>
                      <a:pt x="24" y="0"/>
                    </a:cubicBezTo>
                    <a:cubicBezTo>
                      <a:pt x="30" y="22"/>
                      <a:pt x="41" y="56"/>
                      <a:pt x="58" y="103"/>
                    </a:cubicBezTo>
                    <a:cubicBezTo>
                      <a:pt x="64" y="120"/>
                      <a:pt x="70" y="155"/>
                      <a:pt x="76" y="199"/>
                    </a:cubicBezTo>
                    <a:cubicBezTo>
                      <a:pt x="76" y="208"/>
                      <a:pt x="45" y="215"/>
                      <a:pt x="31" y="287"/>
                    </a:cubicBezTo>
                    <a:cubicBezTo>
                      <a:pt x="29" y="300"/>
                      <a:pt x="4" y="222"/>
                      <a:pt x="0" y="175"/>
                    </a:cubicBezTo>
                    <a:cubicBezTo>
                      <a:pt x="13" y="175"/>
                      <a:pt x="38" y="173"/>
                      <a:pt x="30" y="14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7" name="Freeform 160">
                <a:extLst>
                  <a:ext uri="{FF2B5EF4-FFF2-40B4-BE49-F238E27FC236}">
                    <a16:creationId xmlns:a16="http://schemas.microsoft.com/office/drawing/2014/main" id="{342C7910-9825-480F-BC63-980622F64D35}"/>
                  </a:ext>
                </a:extLst>
              </p:cNvPr>
              <p:cNvSpPr>
                <a:spLocks/>
              </p:cNvSpPr>
              <p:nvPr/>
            </p:nvSpPr>
            <p:spPr bwMode="auto">
              <a:xfrm>
                <a:off x="1003" y="3761"/>
                <a:ext cx="5" cy="20"/>
              </a:xfrm>
              <a:custGeom>
                <a:avLst/>
                <a:gdLst>
                  <a:gd name="T0" fmla="*/ 2 w 5"/>
                  <a:gd name="T1" fmla="*/ 10 h 20"/>
                  <a:gd name="T2" fmla="*/ 1 w 5"/>
                  <a:gd name="T3" fmla="*/ 0 h 20"/>
                  <a:gd name="T4" fmla="*/ 4 w 5"/>
                  <a:gd name="T5" fmla="*/ 7 h 20"/>
                  <a:gd name="T6" fmla="*/ 5 w 5"/>
                  <a:gd name="T7" fmla="*/ 13 h 20"/>
                  <a:gd name="T8" fmla="*/ 2 w 5"/>
                  <a:gd name="T9" fmla="*/ 19 h 20"/>
                  <a:gd name="T10" fmla="*/ 0 w 5"/>
                  <a:gd name="T11" fmla="*/ 12 h 20"/>
                  <a:gd name="T12" fmla="*/ 2 w 5"/>
                  <a:gd name="T13" fmla="*/ 10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2" y="10"/>
                    </a:moveTo>
                    <a:cubicBezTo>
                      <a:pt x="0" y="4"/>
                      <a:pt x="1" y="1"/>
                      <a:pt x="1" y="0"/>
                    </a:cubicBezTo>
                    <a:cubicBezTo>
                      <a:pt x="2" y="1"/>
                      <a:pt x="3" y="4"/>
                      <a:pt x="4" y="7"/>
                    </a:cubicBezTo>
                    <a:cubicBezTo>
                      <a:pt x="4" y="8"/>
                      <a:pt x="5" y="10"/>
                      <a:pt x="5" y="13"/>
                    </a:cubicBezTo>
                    <a:cubicBezTo>
                      <a:pt x="5" y="14"/>
                      <a:pt x="3" y="15"/>
                      <a:pt x="2" y="19"/>
                    </a:cubicBezTo>
                    <a:cubicBezTo>
                      <a:pt x="2" y="20"/>
                      <a:pt x="0" y="15"/>
                      <a:pt x="0" y="12"/>
                    </a:cubicBezTo>
                    <a:cubicBezTo>
                      <a:pt x="1" y="12"/>
                      <a:pt x="2" y="12"/>
                      <a:pt x="2" y="10"/>
                    </a:cubicBezTo>
                  </a:path>
                </a:pathLst>
              </a:custGeom>
              <a:grpFill/>
              <a:ln w="12700" cap="rnd">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8" name="Freeform 161">
                <a:extLst>
                  <a:ext uri="{FF2B5EF4-FFF2-40B4-BE49-F238E27FC236}">
                    <a16:creationId xmlns:a16="http://schemas.microsoft.com/office/drawing/2014/main" id="{81C45B2C-7831-4189-9762-8B88D076DF2B}"/>
                  </a:ext>
                </a:extLst>
              </p:cNvPr>
              <p:cNvSpPr>
                <a:spLocks/>
              </p:cNvSpPr>
              <p:nvPr/>
            </p:nvSpPr>
            <p:spPr bwMode="auto">
              <a:xfrm>
                <a:off x="1101" y="3678"/>
                <a:ext cx="40" cy="91"/>
              </a:xfrm>
              <a:custGeom>
                <a:avLst/>
                <a:gdLst>
                  <a:gd name="T0" fmla="*/ 600 w 600"/>
                  <a:gd name="T1" fmla="*/ 864 h 1332"/>
                  <a:gd name="T2" fmla="*/ 492 w 600"/>
                  <a:gd name="T3" fmla="*/ 694 h 1332"/>
                  <a:gd name="T4" fmla="*/ 400 w 600"/>
                  <a:gd name="T5" fmla="*/ 35 h 1332"/>
                  <a:gd name="T6" fmla="*/ 384 w 600"/>
                  <a:gd name="T7" fmla="*/ 18 h 1332"/>
                  <a:gd name="T8" fmla="*/ 373 w 600"/>
                  <a:gd name="T9" fmla="*/ 17 h 1332"/>
                  <a:gd name="T10" fmla="*/ 103 w 600"/>
                  <a:gd name="T11" fmla="*/ 176 h 1332"/>
                  <a:gd name="T12" fmla="*/ 8 w 600"/>
                  <a:gd name="T13" fmla="*/ 1136 h 1332"/>
                  <a:gd name="T14" fmla="*/ 153 w 600"/>
                  <a:gd name="T15" fmla="*/ 1332 h 1332"/>
                  <a:gd name="T16" fmla="*/ 200 w 600"/>
                  <a:gd name="T17" fmla="*/ 1329 h 1332"/>
                  <a:gd name="T18" fmla="*/ 600 w 600"/>
                  <a:gd name="T19" fmla="*/ 864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1332">
                    <a:moveTo>
                      <a:pt x="600" y="864"/>
                    </a:moveTo>
                    <a:cubicBezTo>
                      <a:pt x="543" y="826"/>
                      <a:pt x="503" y="767"/>
                      <a:pt x="492" y="694"/>
                    </a:cubicBezTo>
                    <a:lnTo>
                      <a:pt x="400" y="35"/>
                    </a:lnTo>
                    <a:cubicBezTo>
                      <a:pt x="396" y="30"/>
                      <a:pt x="389" y="24"/>
                      <a:pt x="384" y="18"/>
                    </a:cubicBezTo>
                    <a:lnTo>
                      <a:pt x="373" y="17"/>
                    </a:lnTo>
                    <a:cubicBezTo>
                      <a:pt x="234" y="0"/>
                      <a:pt x="114" y="72"/>
                      <a:pt x="103" y="176"/>
                    </a:cubicBezTo>
                    <a:lnTo>
                      <a:pt x="8" y="1136"/>
                    </a:lnTo>
                    <a:cubicBezTo>
                      <a:pt x="0" y="1217"/>
                      <a:pt x="61" y="1294"/>
                      <a:pt x="153" y="1332"/>
                    </a:cubicBezTo>
                    <a:cubicBezTo>
                      <a:pt x="168" y="1332"/>
                      <a:pt x="184" y="1332"/>
                      <a:pt x="200" y="1329"/>
                    </a:cubicBezTo>
                    <a:cubicBezTo>
                      <a:pt x="398" y="1299"/>
                      <a:pt x="548" y="1112"/>
                      <a:pt x="600" y="86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79" name="Freeform 162">
                <a:extLst>
                  <a:ext uri="{FF2B5EF4-FFF2-40B4-BE49-F238E27FC236}">
                    <a16:creationId xmlns:a16="http://schemas.microsoft.com/office/drawing/2014/main" id="{65100DAC-3B8B-4E64-8163-527129BF0625}"/>
                  </a:ext>
                </a:extLst>
              </p:cNvPr>
              <p:cNvSpPr>
                <a:spLocks/>
              </p:cNvSpPr>
              <p:nvPr/>
            </p:nvSpPr>
            <p:spPr bwMode="auto">
              <a:xfrm>
                <a:off x="1461" y="3786"/>
                <a:ext cx="60" cy="159"/>
              </a:xfrm>
              <a:custGeom>
                <a:avLst/>
                <a:gdLst>
                  <a:gd name="T0" fmla="*/ 680 w 884"/>
                  <a:gd name="T1" fmla="*/ 0 h 2348"/>
                  <a:gd name="T2" fmla="*/ 80 w 884"/>
                  <a:gd name="T3" fmla="*/ 1600 h 2348"/>
                  <a:gd name="T4" fmla="*/ 884 w 884"/>
                  <a:gd name="T5" fmla="*/ 2348 h 2348"/>
                  <a:gd name="T6" fmla="*/ 680 w 884"/>
                  <a:gd name="T7" fmla="*/ 0 h 2348"/>
                </a:gdLst>
                <a:ahLst/>
                <a:cxnLst>
                  <a:cxn ang="0">
                    <a:pos x="T0" y="T1"/>
                  </a:cxn>
                  <a:cxn ang="0">
                    <a:pos x="T2" y="T3"/>
                  </a:cxn>
                  <a:cxn ang="0">
                    <a:pos x="T4" y="T5"/>
                  </a:cxn>
                  <a:cxn ang="0">
                    <a:pos x="T6" y="T7"/>
                  </a:cxn>
                </a:cxnLst>
                <a:rect l="0" t="0" r="r" b="b"/>
                <a:pathLst>
                  <a:path w="884" h="2348">
                    <a:moveTo>
                      <a:pt x="680" y="0"/>
                    </a:moveTo>
                    <a:cubicBezTo>
                      <a:pt x="257" y="250"/>
                      <a:pt x="0" y="1132"/>
                      <a:pt x="80" y="1600"/>
                    </a:cubicBezTo>
                    <a:cubicBezTo>
                      <a:pt x="156" y="2051"/>
                      <a:pt x="884" y="2348"/>
                      <a:pt x="884" y="2348"/>
                    </a:cubicBezTo>
                    <a:cubicBezTo>
                      <a:pt x="884" y="2348"/>
                      <a:pt x="884" y="335"/>
                      <a:pt x="680"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0" name="Rectangle 163">
                <a:extLst>
                  <a:ext uri="{FF2B5EF4-FFF2-40B4-BE49-F238E27FC236}">
                    <a16:creationId xmlns:a16="http://schemas.microsoft.com/office/drawing/2014/main" id="{97BC9230-AC4D-41A5-8737-C9BC8B870851}"/>
                  </a:ext>
                </a:extLst>
              </p:cNvPr>
              <p:cNvSpPr>
                <a:spLocks noChangeArrowheads="1"/>
              </p:cNvSpPr>
              <p:nvPr/>
            </p:nvSpPr>
            <p:spPr bwMode="auto">
              <a:xfrm>
                <a:off x="863" y="3765"/>
                <a:ext cx="7" cy="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1" name="Freeform 164">
                <a:extLst>
                  <a:ext uri="{FF2B5EF4-FFF2-40B4-BE49-F238E27FC236}">
                    <a16:creationId xmlns:a16="http://schemas.microsoft.com/office/drawing/2014/main" id="{23F6C75A-DF12-47CF-BBEE-F93235C02BEB}"/>
                  </a:ext>
                </a:extLst>
              </p:cNvPr>
              <p:cNvSpPr>
                <a:spLocks/>
              </p:cNvSpPr>
              <p:nvPr/>
            </p:nvSpPr>
            <p:spPr bwMode="auto">
              <a:xfrm>
                <a:off x="924" y="3843"/>
                <a:ext cx="17" cy="22"/>
              </a:xfrm>
              <a:custGeom>
                <a:avLst/>
                <a:gdLst>
                  <a:gd name="T0" fmla="*/ 1 w 260"/>
                  <a:gd name="T1" fmla="*/ 324 h 324"/>
                  <a:gd name="T2" fmla="*/ 0 w 260"/>
                  <a:gd name="T3" fmla="*/ 93 h 324"/>
                  <a:gd name="T4" fmla="*/ 43 w 260"/>
                  <a:gd name="T5" fmla="*/ 28 h 324"/>
                  <a:gd name="T6" fmla="*/ 199 w 260"/>
                  <a:gd name="T7" fmla="*/ 18 h 324"/>
                  <a:gd name="T8" fmla="*/ 260 w 260"/>
                  <a:gd name="T9" fmla="*/ 101 h 324"/>
                  <a:gd name="T10" fmla="*/ 256 w 260"/>
                  <a:gd name="T11" fmla="*/ 324 h 324"/>
                  <a:gd name="T12" fmla="*/ 1 w 260"/>
                  <a:gd name="T13" fmla="*/ 324 h 324"/>
                </a:gdLst>
                <a:ahLst/>
                <a:cxnLst>
                  <a:cxn ang="0">
                    <a:pos x="T0" y="T1"/>
                  </a:cxn>
                  <a:cxn ang="0">
                    <a:pos x="T2" y="T3"/>
                  </a:cxn>
                  <a:cxn ang="0">
                    <a:pos x="T4" y="T5"/>
                  </a:cxn>
                  <a:cxn ang="0">
                    <a:pos x="T6" y="T7"/>
                  </a:cxn>
                  <a:cxn ang="0">
                    <a:pos x="T8" y="T9"/>
                  </a:cxn>
                  <a:cxn ang="0">
                    <a:pos x="T10" y="T11"/>
                  </a:cxn>
                  <a:cxn ang="0">
                    <a:pos x="T12" y="T13"/>
                  </a:cxn>
                </a:cxnLst>
                <a:rect l="0" t="0" r="r" b="b"/>
                <a:pathLst>
                  <a:path w="260" h="324">
                    <a:moveTo>
                      <a:pt x="1" y="324"/>
                    </a:moveTo>
                    <a:cubicBezTo>
                      <a:pt x="1" y="247"/>
                      <a:pt x="2" y="170"/>
                      <a:pt x="0" y="93"/>
                    </a:cubicBezTo>
                    <a:cubicBezTo>
                      <a:pt x="0" y="61"/>
                      <a:pt x="16" y="41"/>
                      <a:pt x="43" y="28"/>
                    </a:cubicBezTo>
                    <a:cubicBezTo>
                      <a:pt x="93" y="4"/>
                      <a:pt x="145" y="0"/>
                      <a:pt x="199" y="18"/>
                    </a:cubicBezTo>
                    <a:cubicBezTo>
                      <a:pt x="244" y="33"/>
                      <a:pt x="260" y="54"/>
                      <a:pt x="260" y="101"/>
                    </a:cubicBezTo>
                    <a:cubicBezTo>
                      <a:pt x="260" y="176"/>
                      <a:pt x="258" y="250"/>
                      <a:pt x="256" y="324"/>
                    </a:cubicBezTo>
                    <a:lnTo>
                      <a:pt x="1" y="324"/>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2" name="Rectangle 165">
                <a:extLst>
                  <a:ext uri="{FF2B5EF4-FFF2-40B4-BE49-F238E27FC236}">
                    <a16:creationId xmlns:a16="http://schemas.microsoft.com/office/drawing/2014/main" id="{89943FE7-D3F1-4BA5-B84B-8580C50DCC22}"/>
                  </a:ext>
                </a:extLst>
              </p:cNvPr>
              <p:cNvSpPr>
                <a:spLocks noChangeArrowheads="1"/>
              </p:cNvSpPr>
              <p:nvPr/>
            </p:nvSpPr>
            <p:spPr bwMode="auto">
              <a:xfrm>
                <a:off x="899" y="3843"/>
                <a:ext cx="10" cy="1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3" name="Rectangle 166">
                <a:extLst>
                  <a:ext uri="{FF2B5EF4-FFF2-40B4-BE49-F238E27FC236}">
                    <a16:creationId xmlns:a16="http://schemas.microsoft.com/office/drawing/2014/main" id="{198F8837-A169-4499-9621-EECE9A8B7C5E}"/>
                  </a:ext>
                </a:extLst>
              </p:cNvPr>
              <p:cNvSpPr>
                <a:spLocks noChangeArrowheads="1"/>
              </p:cNvSpPr>
              <p:nvPr/>
            </p:nvSpPr>
            <p:spPr bwMode="auto">
              <a:xfrm>
                <a:off x="876" y="3774"/>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4" name="Rectangle 167">
                <a:extLst>
                  <a:ext uri="{FF2B5EF4-FFF2-40B4-BE49-F238E27FC236}">
                    <a16:creationId xmlns:a16="http://schemas.microsoft.com/office/drawing/2014/main" id="{75E0689F-FF84-4D8E-AB62-D85828F4D113}"/>
                  </a:ext>
                </a:extLst>
              </p:cNvPr>
              <p:cNvSpPr>
                <a:spLocks noChangeArrowheads="1"/>
              </p:cNvSpPr>
              <p:nvPr/>
            </p:nvSpPr>
            <p:spPr bwMode="auto">
              <a:xfrm>
                <a:off x="888" y="3774"/>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5" name="Rectangle 168">
                <a:extLst>
                  <a:ext uri="{FF2B5EF4-FFF2-40B4-BE49-F238E27FC236}">
                    <a16:creationId xmlns:a16="http://schemas.microsoft.com/office/drawing/2014/main" id="{75F02E84-2FE1-4840-B41A-C8FF3F7110DB}"/>
                  </a:ext>
                </a:extLst>
              </p:cNvPr>
              <p:cNvSpPr>
                <a:spLocks noChangeArrowheads="1"/>
              </p:cNvSpPr>
              <p:nvPr/>
            </p:nvSpPr>
            <p:spPr bwMode="auto">
              <a:xfrm>
                <a:off x="902" y="3774"/>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6" name="Rectangle 169">
                <a:extLst>
                  <a:ext uri="{FF2B5EF4-FFF2-40B4-BE49-F238E27FC236}">
                    <a16:creationId xmlns:a16="http://schemas.microsoft.com/office/drawing/2014/main" id="{BDC17375-0438-4801-819F-A6D9393DD167}"/>
                  </a:ext>
                </a:extLst>
              </p:cNvPr>
              <p:cNvSpPr>
                <a:spLocks noChangeArrowheads="1"/>
              </p:cNvSpPr>
              <p:nvPr/>
            </p:nvSpPr>
            <p:spPr bwMode="auto">
              <a:xfrm>
                <a:off x="914" y="3786"/>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7" name="Rectangle 170">
                <a:extLst>
                  <a:ext uri="{FF2B5EF4-FFF2-40B4-BE49-F238E27FC236}">
                    <a16:creationId xmlns:a16="http://schemas.microsoft.com/office/drawing/2014/main" id="{96848563-D317-4474-9AEA-6D184D53C41A}"/>
                  </a:ext>
                </a:extLst>
              </p:cNvPr>
              <p:cNvSpPr>
                <a:spLocks noChangeArrowheads="1"/>
              </p:cNvSpPr>
              <p:nvPr/>
            </p:nvSpPr>
            <p:spPr bwMode="auto">
              <a:xfrm>
                <a:off x="902" y="3786"/>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8" name="Rectangle 171">
                <a:extLst>
                  <a:ext uri="{FF2B5EF4-FFF2-40B4-BE49-F238E27FC236}">
                    <a16:creationId xmlns:a16="http://schemas.microsoft.com/office/drawing/2014/main" id="{CAC61288-3D4F-4548-B8A6-32EBCC110A86}"/>
                  </a:ext>
                </a:extLst>
              </p:cNvPr>
              <p:cNvSpPr>
                <a:spLocks noChangeArrowheads="1"/>
              </p:cNvSpPr>
              <p:nvPr/>
            </p:nvSpPr>
            <p:spPr bwMode="auto">
              <a:xfrm>
                <a:off x="888" y="3786"/>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89" name="Rectangle 172">
                <a:extLst>
                  <a:ext uri="{FF2B5EF4-FFF2-40B4-BE49-F238E27FC236}">
                    <a16:creationId xmlns:a16="http://schemas.microsoft.com/office/drawing/2014/main" id="{18BB283D-C5EF-46E1-AE66-6267C88562F7}"/>
                  </a:ext>
                </a:extLst>
              </p:cNvPr>
              <p:cNvSpPr>
                <a:spLocks noChangeArrowheads="1"/>
              </p:cNvSpPr>
              <p:nvPr/>
            </p:nvSpPr>
            <p:spPr bwMode="auto">
              <a:xfrm>
                <a:off x="876" y="3786"/>
                <a:ext cx="9"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0" name="Rectangle 173">
                <a:extLst>
                  <a:ext uri="{FF2B5EF4-FFF2-40B4-BE49-F238E27FC236}">
                    <a16:creationId xmlns:a16="http://schemas.microsoft.com/office/drawing/2014/main" id="{3350A7BE-506A-4BED-8DFC-3B184B1F9A8A}"/>
                  </a:ext>
                </a:extLst>
              </p:cNvPr>
              <p:cNvSpPr>
                <a:spLocks noChangeArrowheads="1"/>
              </p:cNvSpPr>
              <p:nvPr/>
            </p:nvSpPr>
            <p:spPr bwMode="auto">
              <a:xfrm>
                <a:off x="914" y="3774"/>
                <a:ext cx="8" cy="9"/>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1" name="Freeform 174">
                <a:extLst>
                  <a:ext uri="{FF2B5EF4-FFF2-40B4-BE49-F238E27FC236}">
                    <a16:creationId xmlns:a16="http://schemas.microsoft.com/office/drawing/2014/main" id="{F48EF6C6-3C94-4BE4-8180-D112918569FF}"/>
                  </a:ext>
                </a:extLst>
              </p:cNvPr>
              <p:cNvSpPr>
                <a:spLocks/>
              </p:cNvSpPr>
              <p:nvPr/>
            </p:nvSpPr>
            <p:spPr bwMode="auto">
              <a:xfrm>
                <a:off x="788" y="3753"/>
                <a:ext cx="47" cy="41"/>
              </a:xfrm>
              <a:custGeom>
                <a:avLst/>
                <a:gdLst>
                  <a:gd name="T0" fmla="*/ 623 w 684"/>
                  <a:gd name="T1" fmla="*/ 556 h 608"/>
                  <a:gd name="T2" fmla="*/ 653 w 684"/>
                  <a:gd name="T3" fmla="*/ 292 h 608"/>
                  <a:gd name="T4" fmla="*/ 492 w 684"/>
                  <a:gd name="T5" fmla="*/ 54 h 608"/>
                  <a:gd name="T6" fmla="*/ 456 w 684"/>
                  <a:gd name="T7" fmla="*/ 10 h 608"/>
                  <a:gd name="T8" fmla="*/ 476 w 684"/>
                  <a:gd name="T9" fmla="*/ 151 h 608"/>
                  <a:gd name="T10" fmla="*/ 491 w 684"/>
                  <a:gd name="T11" fmla="*/ 240 h 608"/>
                  <a:gd name="T12" fmla="*/ 373 w 684"/>
                  <a:gd name="T13" fmla="*/ 161 h 608"/>
                  <a:gd name="T14" fmla="*/ 221 w 684"/>
                  <a:gd name="T15" fmla="*/ 77 h 608"/>
                  <a:gd name="T16" fmla="*/ 158 w 684"/>
                  <a:gd name="T17" fmla="*/ 30 h 608"/>
                  <a:gd name="T18" fmla="*/ 111 w 684"/>
                  <a:gd name="T19" fmla="*/ 1 h 608"/>
                  <a:gd name="T20" fmla="*/ 86 w 684"/>
                  <a:gd name="T21" fmla="*/ 35 h 608"/>
                  <a:gd name="T22" fmla="*/ 318 w 684"/>
                  <a:gd name="T23" fmla="*/ 239 h 608"/>
                  <a:gd name="T24" fmla="*/ 57 w 684"/>
                  <a:gd name="T25" fmla="*/ 114 h 608"/>
                  <a:gd name="T26" fmla="*/ 11 w 684"/>
                  <a:gd name="T27" fmla="*/ 122 h 608"/>
                  <a:gd name="T28" fmla="*/ 11 w 684"/>
                  <a:gd name="T29" fmla="*/ 143 h 608"/>
                  <a:gd name="T30" fmla="*/ 275 w 684"/>
                  <a:gd name="T31" fmla="*/ 361 h 608"/>
                  <a:gd name="T32" fmla="*/ 134 w 684"/>
                  <a:gd name="T33" fmla="*/ 313 h 608"/>
                  <a:gd name="T34" fmla="*/ 86 w 684"/>
                  <a:gd name="T35" fmla="*/ 320 h 608"/>
                  <a:gd name="T36" fmla="*/ 70 w 684"/>
                  <a:gd name="T37" fmla="*/ 342 h 608"/>
                  <a:gd name="T38" fmla="*/ 589 w 684"/>
                  <a:gd name="T39" fmla="*/ 608 h 608"/>
                  <a:gd name="T40" fmla="*/ 623 w 684"/>
                  <a:gd name="T41" fmla="*/ 556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4" h="608">
                    <a:moveTo>
                      <a:pt x="623" y="556"/>
                    </a:moveTo>
                    <a:cubicBezTo>
                      <a:pt x="623" y="556"/>
                      <a:pt x="684" y="345"/>
                      <a:pt x="653" y="292"/>
                    </a:cubicBezTo>
                    <a:cubicBezTo>
                      <a:pt x="621" y="239"/>
                      <a:pt x="492" y="54"/>
                      <a:pt x="492" y="54"/>
                    </a:cubicBezTo>
                    <a:lnTo>
                      <a:pt x="456" y="10"/>
                    </a:lnTo>
                    <a:cubicBezTo>
                      <a:pt x="456" y="10"/>
                      <a:pt x="389" y="28"/>
                      <a:pt x="476" y="151"/>
                    </a:cubicBezTo>
                    <a:cubicBezTo>
                      <a:pt x="564" y="274"/>
                      <a:pt x="491" y="240"/>
                      <a:pt x="491" y="240"/>
                    </a:cubicBezTo>
                    <a:lnTo>
                      <a:pt x="373" y="161"/>
                    </a:lnTo>
                    <a:lnTo>
                      <a:pt x="221" y="77"/>
                    </a:lnTo>
                    <a:lnTo>
                      <a:pt x="158" y="30"/>
                    </a:lnTo>
                    <a:cubicBezTo>
                      <a:pt x="158" y="30"/>
                      <a:pt x="124" y="0"/>
                      <a:pt x="111" y="1"/>
                    </a:cubicBezTo>
                    <a:cubicBezTo>
                      <a:pt x="71" y="3"/>
                      <a:pt x="86" y="35"/>
                      <a:pt x="86" y="35"/>
                    </a:cubicBezTo>
                    <a:lnTo>
                      <a:pt x="318" y="239"/>
                    </a:lnTo>
                    <a:lnTo>
                      <a:pt x="57" y="114"/>
                    </a:lnTo>
                    <a:cubicBezTo>
                      <a:pt x="57" y="114"/>
                      <a:pt x="22" y="104"/>
                      <a:pt x="11" y="122"/>
                    </a:cubicBezTo>
                    <a:cubicBezTo>
                      <a:pt x="0" y="138"/>
                      <a:pt x="11" y="143"/>
                      <a:pt x="11" y="143"/>
                    </a:cubicBezTo>
                    <a:lnTo>
                      <a:pt x="275" y="361"/>
                    </a:lnTo>
                    <a:lnTo>
                      <a:pt x="134" y="313"/>
                    </a:lnTo>
                    <a:cubicBezTo>
                      <a:pt x="134" y="313"/>
                      <a:pt x="98" y="303"/>
                      <a:pt x="86" y="320"/>
                    </a:cubicBezTo>
                    <a:cubicBezTo>
                      <a:pt x="74" y="337"/>
                      <a:pt x="70" y="342"/>
                      <a:pt x="70" y="342"/>
                    </a:cubicBezTo>
                    <a:lnTo>
                      <a:pt x="589" y="608"/>
                    </a:lnTo>
                    <a:lnTo>
                      <a:pt x="623" y="55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2" name="Freeform 175">
                <a:extLst>
                  <a:ext uri="{FF2B5EF4-FFF2-40B4-BE49-F238E27FC236}">
                    <a16:creationId xmlns:a16="http://schemas.microsoft.com/office/drawing/2014/main" id="{3BB1319D-83E0-4B4B-9706-7B932A05C722}"/>
                  </a:ext>
                </a:extLst>
              </p:cNvPr>
              <p:cNvSpPr>
                <a:spLocks/>
              </p:cNvSpPr>
              <p:nvPr/>
            </p:nvSpPr>
            <p:spPr bwMode="auto">
              <a:xfrm>
                <a:off x="788" y="3765"/>
                <a:ext cx="20" cy="13"/>
              </a:xfrm>
              <a:custGeom>
                <a:avLst/>
                <a:gdLst>
                  <a:gd name="T0" fmla="*/ 284 w 284"/>
                  <a:gd name="T1" fmla="*/ 100 h 180"/>
                  <a:gd name="T2" fmla="*/ 95 w 284"/>
                  <a:gd name="T3" fmla="*/ 22 h 180"/>
                  <a:gd name="T4" fmla="*/ 29 w 284"/>
                  <a:gd name="T5" fmla="*/ 2 h 180"/>
                  <a:gd name="T6" fmla="*/ 1 w 284"/>
                  <a:gd name="T7" fmla="*/ 33 h 180"/>
                  <a:gd name="T8" fmla="*/ 278 w 284"/>
                  <a:gd name="T9" fmla="*/ 180 h 180"/>
                  <a:gd name="T10" fmla="*/ 284 w 284"/>
                  <a:gd name="T11" fmla="*/ 100 h 180"/>
                </a:gdLst>
                <a:ahLst/>
                <a:cxnLst>
                  <a:cxn ang="0">
                    <a:pos x="T0" y="T1"/>
                  </a:cxn>
                  <a:cxn ang="0">
                    <a:pos x="T2" y="T3"/>
                  </a:cxn>
                  <a:cxn ang="0">
                    <a:pos x="T4" y="T5"/>
                  </a:cxn>
                  <a:cxn ang="0">
                    <a:pos x="T6" y="T7"/>
                  </a:cxn>
                  <a:cxn ang="0">
                    <a:pos x="T8" y="T9"/>
                  </a:cxn>
                  <a:cxn ang="0">
                    <a:pos x="T10" y="T11"/>
                  </a:cxn>
                </a:cxnLst>
                <a:rect l="0" t="0" r="r" b="b"/>
                <a:pathLst>
                  <a:path w="284" h="180">
                    <a:moveTo>
                      <a:pt x="284" y="100"/>
                    </a:moveTo>
                    <a:lnTo>
                      <a:pt x="95" y="22"/>
                    </a:lnTo>
                    <a:cubicBezTo>
                      <a:pt x="95" y="22"/>
                      <a:pt x="54" y="0"/>
                      <a:pt x="29" y="2"/>
                    </a:cubicBezTo>
                    <a:cubicBezTo>
                      <a:pt x="0" y="5"/>
                      <a:pt x="1" y="33"/>
                      <a:pt x="1" y="33"/>
                    </a:cubicBezTo>
                    <a:lnTo>
                      <a:pt x="278" y="180"/>
                    </a:lnTo>
                    <a:lnTo>
                      <a:pt x="284" y="1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3" name="Freeform 176">
                <a:extLst>
                  <a:ext uri="{FF2B5EF4-FFF2-40B4-BE49-F238E27FC236}">
                    <a16:creationId xmlns:a16="http://schemas.microsoft.com/office/drawing/2014/main" id="{D0CB65BD-47F7-4FAF-A184-AD54A2B40A45}"/>
                  </a:ext>
                </a:extLst>
              </p:cNvPr>
              <p:cNvSpPr>
                <a:spLocks noEditPoints="1"/>
              </p:cNvSpPr>
              <p:nvPr/>
            </p:nvSpPr>
            <p:spPr bwMode="auto">
              <a:xfrm>
                <a:off x="812" y="3878"/>
                <a:ext cx="147" cy="223"/>
              </a:xfrm>
              <a:custGeom>
                <a:avLst/>
                <a:gdLst>
                  <a:gd name="T0" fmla="*/ 287 w 2184"/>
                  <a:gd name="T1" fmla="*/ 1485 h 3284"/>
                  <a:gd name="T2" fmla="*/ 357 w 2184"/>
                  <a:gd name="T3" fmla="*/ 552 h 3284"/>
                  <a:gd name="T4" fmla="*/ 781 w 2184"/>
                  <a:gd name="T5" fmla="*/ 156 h 3284"/>
                  <a:gd name="T6" fmla="*/ 1403 w 2184"/>
                  <a:gd name="T7" fmla="*/ 156 h 3284"/>
                  <a:gd name="T8" fmla="*/ 1828 w 2184"/>
                  <a:gd name="T9" fmla="*/ 552 h 3284"/>
                  <a:gd name="T10" fmla="*/ 1897 w 2184"/>
                  <a:gd name="T11" fmla="*/ 1485 h 3284"/>
                  <a:gd name="T12" fmla="*/ 287 w 2184"/>
                  <a:gd name="T13" fmla="*/ 1485 h 3284"/>
                  <a:gd name="T14" fmla="*/ 1983 w 2184"/>
                  <a:gd name="T15" fmla="*/ 540 h 3284"/>
                  <a:gd name="T16" fmla="*/ 1403 w 2184"/>
                  <a:gd name="T17" fmla="*/ 0 h 3284"/>
                  <a:gd name="T18" fmla="*/ 781 w 2184"/>
                  <a:gd name="T19" fmla="*/ 0 h 3284"/>
                  <a:gd name="T20" fmla="*/ 202 w 2184"/>
                  <a:gd name="T21" fmla="*/ 540 h 3284"/>
                  <a:gd name="T22" fmla="*/ 4 w 2184"/>
                  <a:gd name="T23" fmla="*/ 3198 h 3284"/>
                  <a:gd name="T24" fmla="*/ 76 w 2184"/>
                  <a:gd name="T25" fmla="*/ 3282 h 3284"/>
                  <a:gd name="T26" fmla="*/ 159 w 2184"/>
                  <a:gd name="T27" fmla="*/ 3210 h 3284"/>
                  <a:gd name="T28" fmla="*/ 276 w 2184"/>
                  <a:gd name="T29" fmla="*/ 1641 h 3284"/>
                  <a:gd name="T30" fmla="*/ 1909 w 2184"/>
                  <a:gd name="T31" fmla="*/ 1641 h 3284"/>
                  <a:gd name="T32" fmla="*/ 2026 w 2184"/>
                  <a:gd name="T33" fmla="*/ 3210 h 3284"/>
                  <a:gd name="T34" fmla="*/ 2104 w 2184"/>
                  <a:gd name="T35" fmla="*/ 3282 h 3284"/>
                  <a:gd name="T36" fmla="*/ 2109 w 2184"/>
                  <a:gd name="T37" fmla="*/ 3282 h 3284"/>
                  <a:gd name="T38" fmla="*/ 2182 w 2184"/>
                  <a:gd name="T39" fmla="*/ 3198 h 3284"/>
                  <a:gd name="T40" fmla="*/ 1983 w 2184"/>
                  <a:gd name="T41" fmla="*/ 540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4" h="3284">
                    <a:moveTo>
                      <a:pt x="287" y="1485"/>
                    </a:moveTo>
                    <a:lnTo>
                      <a:pt x="357" y="552"/>
                    </a:lnTo>
                    <a:cubicBezTo>
                      <a:pt x="374" y="334"/>
                      <a:pt x="564" y="156"/>
                      <a:pt x="781" y="156"/>
                    </a:cubicBezTo>
                    <a:lnTo>
                      <a:pt x="1403" y="156"/>
                    </a:lnTo>
                    <a:cubicBezTo>
                      <a:pt x="1622" y="156"/>
                      <a:pt x="1812" y="334"/>
                      <a:pt x="1828" y="552"/>
                    </a:cubicBezTo>
                    <a:lnTo>
                      <a:pt x="1897" y="1485"/>
                    </a:lnTo>
                    <a:lnTo>
                      <a:pt x="287" y="1485"/>
                    </a:lnTo>
                    <a:close/>
                    <a:moveTo>
                      <a:pt x="1983" y="540"/>
                    </a:moveTo>
                    <a:cubicBezTo>
                      <a:pt x="1961" y="242"/>
                      <a:pt x="1701" y="0"/>
                      <a:pt x="1403" y="0"/>
                    </a:cubicBezTo>
                    <a:lnTo>
                      <a:pt x="781" y="0"/>
                    </a:lnTo>
                    <a:cubicBezTo>
                      <a:pt x="484" y="0"/>
                      <a:pt x="224" y="242"/>
                      <a:pt x="202" y="540"/>
                    </a:cubicBezTo>
                    <a:lnTo>
                      <a:pt x="4" y="3198"/>
                    </a:lnTo>
                    <a:cubicBezTo>
                      <a:pt x="0" y="3241"/>
                      <a:pt x="32" y="3278"/>
                      <a:pt x="76" y="3282"/>
                    </a:cubicBezTo>
                    <a:cubicBezTo>
                      <a:pt x="118" y="3284"/>
                      <a:pt x="156" y="3252"/>
                      <a:pt x="159" y="3210"/>
                    </a:cubicBezTo>
                    <a:lnTo>
                      <a:pt x="276" y="1641"/>
                    </a:lnTo>
                    <a:lnTo>
                      <a:pt x="1909" y="1641"/>
                    </a:lnTo>
                    <a:lnTo>
                      <a:pt x="2026" y="3210"/>
                    </a:lnTo>
                    <a:cubicBezTo>
                      <a:pt x="2029" y="3250"/>
                      <a:pt x="2063" y="3282"/>
                      <a:pt x="2104" y="3282"/>
                    </a:cubicBezTo>
                    <a:cubicBezTo>
                      <a:pt x="2105" y="3282"/>
                      <a:pt x="2107" y="3282"/>
                      <a:pt x="2109" y="3282"/>
                    </a:cubicBezTo>
                    <a:cubicBezTo>
                      <a:pt x="2152" y="3278"/>
                      <a:pt x="2184" y="3241"/>
                      <a:pt x="2182" y="3198"/>
                    </a:cubicBezTo>
                    <a:lnTo>
                      <a:pt x="1983" y="54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4" name="Freeform 177">
                <a:extLst>
                  <a:ext uri="{FF2B5EF4-FFF2-40B4-BE49-F238E27FC236}">
                    <a16:creationId xmlns:a16="http://schemas.microsoft.com/office/drawing/2014/main" id="{5D17D667-D595-4CA0-9E6F-EAAA338A18DC}"/>
                  </a:ext>
                </a:extLst>
              </p:cNvPr>
              <p:cNvSpPr>
                <a:spLocks noEditPoints="1"/>
              </p:cNvSpPr>
              <p:nvPr/>
            </p:nvSpPr>
            <p:spPr bwMode="auto">
              <a:xfrm>
                <a:off x="779" y="3901"/>
                <a:ext cx="147" cy="222"/>
              </a:xfrm>
              <a:custGeom>
                <a:avLst/>
                <a:gdLst>
                  <a:gd name="T0" fmla="*/ 286 w 2176"/>
                  <a:gd name="T1" fmla="*/ 1482 h 3280"/>
                  <a:gd name="T2" fmla="*/ 356 w 2176"/>
                  <a:gd name="T3" fmla="*/ 551 h 3280"/>
                  <a:gd name="T4" fmla="*/ 779 w 2176"/>
                  <a:gd name="T5" fmla="*/ 156 h 3280"/>
                  <a:gd name="T6" fmla="*/ 1398 w 2176"/>
                  <a:gd name="T7" fmla="*/ 156 h 3280"/>
                  <a:gd name="T8" fmla="*/ 1821 w 2176"/>
                  <a:gd name="T9" fmla="*/ 551 h 3280"/>
                  <a:gd name="T10" fmla="*/ 1891 w 2176"/>
                  <a:gd name="T11" fmla="*/ 1482 h 3280"/>
                  <a:gd name="T12" fmla="*/ 286 w 2176"/>
                  <a:gd name="T13" fmla="*/ 1482 h 3280"/>
                  <a:gd name="T14" fmla="*/ 1976 w 2176"/>
                  <a:gd name="T15" fmla="*/ 539 h 3280"/>
                  <a:gd name="T16" fmla="*/ 1398 w 2176"/>
                  <a:gd name="T17" fmla="*/ 0 h 3280"/>
                  <a:gd name="T18" fmla="*/ 779 w 2176"/>
                  <a:gd name="T19" fmla="*/ 0 h 3280"/>
                  <a:gd name="T20" fmla="*/ 201 w 2176"/>
                  <a:gd name="T21" fmla="*/ 539 h 3280"/>
                  <a:gd name="T22" fmla="*/ 3 w 2176"/>
                  <a:gd name="T23" fmla="*/ 3194 h 3280"/>
                  <a:gd name="T24" fmla="*/ 75 w 2176"/>
                  <a:gd name="T25" fmla="*/ 3277 h 3280"/>
                  <a:gd name="T26" fmla="*/ 158 w 2176"/>
                  <a:gd name="T27" fmla="*/ 3205 h 3280"/>
                  <a:gd name="T28" fmla="*/ 275 w 2176"/>
                  <a:gd name="T29" fmla="*/ 1639 h 3280"/>
                  <a:gd name="T30" fmla="*/ 1902 w 2176"/>
                  <a:gd name="T31" fmla="*/ 1639 h 3280"/>
                  <a:gd name="T32" fmla="*/ 2019 w 2176"/>
                  <a:gd name="T33" fmla="*/ 3205 h 3280"/>
                  <a:gd name="T34" fmla="*/ 2096 w 2176"/>
                  <a:gd name="T35" fmla="*/ 3278 h 3280"/>
                  <a:gd name="T36" fmla="*/ 2101 w 2176"/>
                  <a:gd name="T37" fmla="*/ 3277 h 3280"/>
                  <a:gd name="T38" fmla="*/ 2173 w 2176"/>
                  <a:gd name="T39" fmla="*/ 3194 h 3280"/>
                  <a:gd name="T40" fmla="*/ 1976 w 2176"/>
                  <a:gd name="T41" fmla="*/ 539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76" h="3280">
                    <a:moveTo>
                      <a:pt x="286" y="1482"/>
                    </a:moveTo>
                    <a:lnTo>
                      <a:pt x="356" y="551"/>
                    </a:lnTo>
                    <a:cubicBezTo>
                      <a:pt x="372" y="334"/>
                      <a:pt x="561" y="156"/>
                      <a:pt x="779" y="156"/>
                    </a:cubicBezTo>
                    <a:lnTo>
                      <a:pt x="1398" y="156"/>
                    </a:lnTo>
                    <a:cubicBezTo>
                      <a:pt x="1615" y="156"/>
                      <a:pt x="1804" y="334"/>
                      <a:pt x="1821" y="551"/>
                    </a:cubicBezTo>
                    <a:lnTo>
                      <a:pt x="1891" y="1482"/>
                    </a:lnTo>
                    <a:lnTo>
                      <a:pt x="286" y="1482"/>
                    </a:lnTo>
                    <a:close/>
                    <a:moveTo>
                      <a:pt x="1976" y="539"/>
                    </a:moveTo>
                    <a:cubicBezTo>
                      <a:pt x="1953" y="242"/>
                      <a:pt x="1695" y="0"/>
                      <a:pt x="1398" y="0"/>
                    </a:cubicBezTo>
                    <a:lnTo>
                      <a:pt x="779" y="0"/>
                    </a:lnTo>
                    <a:cubicBezTo>
                      <a:pt x="482" y="0"/>
                      <a:pt x="224" y="242"/>
                      <a:pt x="201" y="539"/>
                    </a:cubicBezTo>
                    <a:lnTo>
                      <a:pt x="3" y="3194"/>
                    </a:lnTo>
                    <a:cubicBezTo>
                      <a:pt x="0" y="3236"/>
                      <a:pt x="32" y="3274"/>
                      <a:pt x="75" y="3277"/>
                    </a:cubicBezTo>
                    <a:cubicBezTo>
                      <a:pt x="117" y="3280"/>
                      <a:pt x="155" y="3248"/>
                      <a:pt x="158" y="3205"/>
                    </a:cubicBezTo>
                    <a:lnTo>
                      <a:pt x="275" y="1639"/>
                    </a:lnTo>
                    <a:lnTo>
                      <a:pt x="1902" y="1639"/>
                    </a:lnTo>
                    <a:lnTo>
                      <a:pt x="2019" y="3205"/>
                    </a:lnTo>
                    <a:cubicBezTo>
                      <a:pt x="2022" y="3246"/>
                      <a:pt x="2056" y="3278"/>
                      <a:pt x="2096" y="3278"/>
                    </a:cubicBezTo>
                    <a:cubicBezTo>
                      <a:pt x="2098" y="3278"/>
                      <a:pt x="2100" y="3278"/>
                      <a:pt x="2101" y="3277"/>
                    </a:cubicBezTo>
                    <a:cubicBezTo>
                      <a:pt x="2145" y="3274"/>
                      <a:pt x="2176" y="3236"/>
                      <a:pt x="2173" y="3194"/>
                    </a:cubicBezTo>
                    <a:lnTo>
                      <a:pt x="1976" y="53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5" name="Freeform 178">
                <a:extLst>
                  <a:ext uri="{FF2B5EF4-FFF2-40B4-BE49-F238E27FC236}">
                    <a16:creationId xmlns:a16="http://schemas.microsoft.com/office/drawing/2014/main" id="{4D479E11-5F6B-4CAB-B116-B236220C00FF}"/>
                  </a:ext>
                </a:extLst>
              </p:cNvPr>
              <p:cNvSpPr>
                <a:spLocks/>
              </p:cNvSpPr>
              <p:nvPr/>
            </p:nvSpPr>
            <p:spPr bwMode="auto">
              <a:xfrm>
                <a:off x="821" y="3775"/>
                <a:ext cx="133" cy="90"/>
              </a:xfrm>
              <a:custGeom>
                <a:avLst/>
                <a:gdLst>
                  <a:gd name="T0" fmla="*/ 28 w 1968"/>
                  <a:gd name="T1" fmla="*/ 219 h 1324"/>
                  <a:gd name="T2" fmla="*/ 53 w 1968"/>
                  <a:gd name="T3" fmla="*/ 50 h 1324"/>
                  <a:gd name="T4" fmla="*/ 241 w 1968"/>
                  <a:gd name="T5" fmla="*/ 76 h 1324"/>
                  <a:gd name="T6" fmla="*/ 802 w 1968"/>
                  <a:gd name="T7" fmla="*/ 804 h 1324"/>
                  <a:gd name="T8" fmla="*/ 1557 w 1968"/>
                  <a:gd name="T9" fmla="*/ 492 h 1324"/>
                  <a:gd name="T10" fmla="*/ 1859 w 1968"/>
                  <a:gd name="T11" fmla="*/ 618 h 1324"/>
                  <a:gd name="T12" fmla="*/ 1723 w 1968"/>
                  <a:gd name="T13" fmla="*/ 973 h 1324"/>
                  <a:gd name="T14" fmla="*/ 837 w 1968"/>
                  <a:gd name="T15" fmla="*/ 1302 h 1324"/>
                  <a:gd name="T16" fmla="*/ 575 w 1968"/>
                  <a:gd name="T17" fmla="*/ 1149 h 1324"/>
                  <a:gd name="T18" fmla="*/ 28 w 1968"/>
                  <a:gd name="T19" fmla="*/ 219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8" h="1324">
                    <a:moveTo>
                      <a:pt x="28" y="219"/>
                    </a:moveTo>
                    <a:cubicBezTo>
                      <a:pt x="0" y="160"/>
                      <a:pt x="10" y="91"/>
                      <a:pt x="53" y="50"/>
                    </a:cubicBezTo>
                    <a:cubicBezTo>
                      <a:pt x="106" y="0"/>
                      <a:pt x="190" y="12"/>
                      <a:pt x="241" y="76"/>
                    </a:cubicBezTo>
                    <a:lnTo>
                      <a:pt x="802" y="804"/>
                    </a:lnTo>
                    <a:lnTo>
                      <a:pt x="1557" y="492"/>
                    </a:lnTo>
                    <a:cubicBezTo>
                      <a:pt x="1627" y="478"/>
                      <a:pt x="1786" y="446"/>
                      <a:pt x="1859" y="618"/>
                    </a:cubicBezTo>
                    <a:cubicBezTo>
                      <a:pt x="1968" y="878"/>
                      <a:pt x="1793" y="960"/>
                      <a:pt x="1723" y="973"/>
                    </a:cubicBezTo>
                    <a:lnTo>
                      <a:pt x="837" y="1302"/>
                    </a:lnTo>
                    <a:cubicBezTo>
                      <a:pt x="789" y="1310"/>
                      <a:pt x="654" y="1324"/>
                      <a:pt x="575" y="1149"/>
                    </a:cubicBezTo>
                    <a:lnTo>
                      <a:pt x="28" y="21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6" name="Freeform 179">
                <a:extLst>
                  <a:ext uri="{FF2B5EF4-FFF2-40B4-BE49-F238E27FC236}">
                    <a16:creationId xmlns:a16="http://schemas.microsoft.com/office/drawing/2014/main" id="{76930782-2835-4A09-A6F1-ADC9A253D9C9}"/>
                  </a:ext>
                </a:extLst>
              </p:cNvPr>
              <p:cNvSpPr>
                <a:spLocks/>
              </p:cNvSpPr>
              <p:nvPr/>
            </p:nvSpPr>
            <p:spPr bwMode="auto">
              <a:xfrm>
                <a:off x="940" y="3943"/>
                <a:ext cx="90" cy="182"/>
              </a:xfrm>
              <a:custGeom>
                <a:avLst/>
                <a:gdLst>
                  <a:gd name="T0" fmla="*/ 39 w 90"/>
                  <a:gd name="T1" fmla="*/ 176 h 182"/>
                  <a:gd name="T2" fmla="*/ 39 w 90"/>
                  <a:gd name="T3" fmla="*/ 169 h 182"/>
                  <a:gd name="T4" fmla="*/ 38 w 90"/>
                  <a:gd name="T5" fmla="*/ 169 h 182"/>
                  <a:gd name="T6" fmla="*/ 90 w 90"/>
                  <a:gd name="T7" fmla="*/ 0 h 182"/>
                  <a:gd name="T8" fmla="*/ 6 w 90"/>
                  <a:gd name="T9" fmla="*/ 2 h 182"/>
                  <a:gd name="T10" fmla="*/ 0 w 90"/>
                  <a:gd name="T11" fmla="*/ 169 h 182"/>
                  <a:gd name="T12" fmla="*/ 5 w 90"/>
                  <a:gd name="T13" fmla="*/ 169 h 182"/>
                  <a:gd name="T14" fmla="*/ 0 w 90"/>
                  <a:gd name="T15" fmla="*/ 177 h 182"/>
                  <a:gd name="T16" fmla="*/ 0 w 90"/>
                  <a:gd name="T17" fmla="*/ 182 h 182"/>
                  <a:gd name="T18" fmla="*/ 39 w 90"/>
                  <a:gd name="T19" fmla="*/ 182 h 182"/>
                  <a:gd name="T20" fmla="*/ 39 w 90"/>
                  <a:gd name="T21" fmla="*/ 182 h 182"/>
                  <a:gd name="T22" fmla="*/ 78 w 90"/>
                  <a:gd name="T23" fmla="*/ 182 h 182"/>
                  <a:gd name="T24" fmla="*/ 78 w 90"/>
                  <a:gd name="T25" fmla="*/ 169 h 182"/>
                  <a:gd name="T26" fmla="*/ 44 w 90"/>
                  <a:gd name="T27" fmla="*/ 169 h 182"/>
                  <a:gd name="T28" fmla="*/ 39 w 90"/>
                  <a:gd name="T29" fmla="*/ 1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82">
                    <a:moveTo>
                      <a:pt x="39" y="176"/>
                    </a:moveTo>
                    <a:lnTo>
                      <a:pt x="39" y="169"/>
                    </a:lnTo>
                    <a:lnTo>
                      <a:pt x="38" y="169"/>
                    </a:lnTo>
                    <a:lnTo>
                      <a:pt x="90" y="0"/>
                    </a:lnTo>
                    <a:lnTo>
                      <a:pt x="6" y="2"/>
                    </a:lnTo>
                    <a:lnTo>
                      <a:pt x="0" y="169"/>
                    </a:lnTo>
                    <a:lnTo>
                      <a:pt x="5" y="169"/>
                    </a:lnTo>
                    <a:lnTo>
                      <a:pt x="0" y="177"/>
                    </a:lnTo>
                    <a:lnTo>
                      <a:pt x="0" y="182"/>
                    </a:lnTo>
                    <a:lnTo>
                      <a:pt x="39" y="182"/>
                    </a:lnTo>
                    <a:lnTo>
                      <a:pt x="39" y="182"/>
                    </a:lnTo>
                    <a:lnTo>
                      <a:pt x="78" y="182"/>
                    </a:lnTo>
                    <a:lnTo>
                      <a:pt x="78" y="169"/>
                    </a:lnTo>
                    <a:lnTo>
                      <a:pt x="44" y="169"/>
                    </a:lnTo>
                    <a:lnTo>
                      <a:pt x="39" y="176"/>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7" name="Freeform 180">
                <a:extLst>
                  <a:ext uri="{FF2B5EF4-FFF2-40B4-BE49-F238E27FC236}">
                    <a16:creationId xmlns:a16="http://schemas.microsoft.com/office/drawing/2014/main" id="{85BF8796-61E2-4C14-ACD0-4E6574E27BFD}"/>
                  </a:ext>
                </a:extLst>
              </p:cNvPr>
              <p:cNvSpPr>
                <a:spLocks/>
              </p:cNvSpPr>
              <p:nvPr/>
            </p:nvSpPr>
            <p:spPr bwMode="auto">
              <a:xfrm>
                <a:off x="946" y="3927"/>
                <a:ext cx="93" cy="185"/>
              </a:xfrm>
              <a:custGeom>
                <a:avLst/>
                <a:gdLst>
                  <a:gd name="T0" fmla="*/ 0 w 1364"/>
                  <a:gd name="T1" fmla="*/ 257 h 2728"/>
                  <a:gd name="T2" fmla="*/ 456 w 1364"/>
                  <a:gd name="T3" fmla="*/ 2728 h 2728"/>
                  <a:gd name="T4" fmla="*/ 1086 w 1364"/>
                  <a:gd name="T5" fmla="*/ 2728 h 2728"/>
                  <a:gd name="T6" fmla="*/ 1230 w 1364"/>
                  <a:gd name="T7" fmla="*/ 0 h 2728"/>
                  <a:gd name="T8" fmla="*/ 0 w 1364"/>
                  <a:gd name="T9" fmla="*/ 257 h 2728"/>
                </a:gdLst>
                <a:ahLst/>
                <a:cxnLst>
                  <a:cxn ang="0">
                    <a:pos x="T0" y="T1"/>
                  </a:cxn>
                  <a:cxn ang="0">
                    <a:pos x="T2" y="T3"/>
                  </a:cxn>
                  <a:cxn ang="0">
                    <a:pos x="T4" y="T5"/>
                  </a:cxn>
                  <a:cxn ang="0">
                    <a:pos x="T6" y="T7"/>
                  </a:cxn>
                  <a:cxn ang="0">
                    <a:pos x="T8" y="T9"/>
                  </a:cxn>
                </a:cxnLst>
                <a:rect l="0" t="0" r="r" b="b"/>
                <a:pathLst>
                  <a:path w="1364" h="2728">
                    <a:moveTo>
                      <a:pt x="0" y="257"/>
                    </a:moveTo>
                    <a:lnTo>
                      <a:pt x="456" y="2728"/>
                    </a:lnTo>
                    <a:lnTo>
                      <a:pt x="1086" y="2728"/>
                    </a:lnTo>
                    <a:cubicBezTo>
                      <a:pt x="1086" y="2728"/>
                      <a:pt x="1364" y="228"/>
                      <a:pt x="1230" y="0"/>
                    </a:cubicBezTo>
                    <a:cubicBezTo>
                      <a:pt x="1095" y="46"/>
                      <a:pt x="0" y="257"/>
                      <a:pt x="0" y="25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8" name="Freeform 181">
                <a:extLst>
                  <a:ext uri="{FF2B5EF4-FFF2-40B4-BE49-F238E27FC236}">
                    <a16:creationId xmlns:a16="http://schemas.microsoft.com/office/drawing/2014/main" id="{AE86501A-53F9-4E02-A9DA-37E1502CBA5E}"/>
                  </a:ext>
                </a:extLst>
              </p:cNvPr>
              <p:cNvSpPr>
                <a:spLocks/>
              </p:cNvSpPr>
              <p:nvPr/>
            </p:nvSpPr>
            <p:spPr bwMode="auto">
              <a:xfrm>
                <a:off x="845" y="3883"/>
                <a:ext cx="13" cy="23"/>
              </a:xfrm>
              <a:custGeom>
                <a:avLst/>
                <a:gdLst>
                  <a:gd name="T0" fmla="*/ 192 w 192"/>
                  <a:gd name="T1" fmla="*/ 246 h 340"/>
                  <a:gd name="T2" fmla="*/ 35 w 192"/>
                  <a:gd name="T3" fmla="*/ 0 h 340"/>
                  <a:gd name="T4" fmla="*/ 44 w 192"/>
                  <a:gd name="T5" fmla="*/ 218 h 340"/>
                  <a:gd name="T6" fmla="*/ 192 w 192"/>
                  <a:gd name="T7" fmla="*/ 246 h 340"/>
                </a:gdLst>
                <a:ahLst/>
                <a:cxnLst>
                  <a:cxn ang="0">
                    <a:pos x="T0" y="T1"/>
                  </a:cxn>
                  <a:cxn ang="0">
                    <a:pos x="T2" y="T3"/>
                  </a:cxn>
                  <a:cxn ang="0">
                    <a:pos x="T4" y="T5"/>
                  </a:cxn>
                  <a:cxn ang="0">
                    <a:pos x="T6" y="T7"/>
                  </a:cxn>
                </a:cxnLst>
                <a:rect l="0" t="0" r="r" b="b"/>
                <a:pathLst>
                  <a:path w="192" h="340">
                    <a:moveTo>
                      <a:pt x="192" y="246"/>
                    </a:moveTo>
                    <a:cubicBezTo>
                      <a:pt x="192" y="246"/>
                      <a:pt x="88" y="53"/>
                      <a:pt x="35" y="0"/>
                    </a:cubicBezTo>
                    <a:cubicBezTo>
                      <a:pt x="35" y="0"/>
                      <a:pt x="0" y="97"/>
                      <a:pt x="44" y="218"/>
                    </a:cubicBezTo>
                    <a:cubicBezTo>
                      <a:pt x="88" y="340"/>
                      <a:pt x="192" y="246"/>
                      <a:pt x="192" y="24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9" name="Freeform 182">
                <a:extLst>
                  <a:ext uri="{FF2B5EF4-FFF2-40B4-BE49-F238E27FC236}">
                    <a16:creationId xmlns:a16="http://schemas.microsoft.com/office/drawing/2014/main" id="{9BBCABC8-BEAF-4C9A-AE28-749FF5E4CB0F}"/>
                  </a:ext>
                </a:extLst>
              </p:cNvPr>
              <p:cNvSpPr>
                <a:spLocks/>
              </p:cNvSpPr>
              <p:nvPr/>
            </p:nvSpPr>
            <p:spPr bwMode="auto">
              <a:xfrm>
                <a:off x="825" y="3897"/>
                <a:ext cx="15" cy="33"/>
              </a:xfrm>
              <a:custGeom>
                <a:avLst/>
                <a:gdLst>
                  <a:gd name="T0" fmla="*/ 164 w 224"/>
                  <a:gd name="T1" fmla="*/ 17 h 492"/>
                  <a:gd name="T2" fmla="*/ 43 w 224"/>
                  <a:gd name="T3" fmla="*/ 70 h 492"/>
                  <a:gd name="T4" fmla="*/ 17 w 224"/>
                  <a:gd name="T5" fmla="*/ 320 h 492"/>
                  <a:gd name="T6" fmla="*/ 52 w 224"/>
                  <a:gd name="T7" fmla="*/ 483 h 492"/>
                  <a:gd name="T8" fmla="*/ 224 w 224"/>
                  <a:gd name="T9" fmla="*/ 216 h 492"/>
                  <a:gd name="T10" fmla="*/ 164 w 224"/>
                  <a:gd name="T11" fmla="*/ 17 h 492"/>
                </a:gdLst>
                <a:ahLst/>
                <a:cxnLst>
                  <a:cxn ang="0">
                    <a:pos x="T0" y="T1"/>
                  </a:cxn>
                  <a:cxn ang="0">
                    <a:pos x="T2" y="T3"/>
                  </a:cxn>
                  <a:cxn ang="0">
                    <a:pos x="T4" y="T5"/>
                  </a:cxn>
                  <a:cxn ang="0">
                    <a:pos x="T6" y="T7"/>
                  </a:cxn>
                  <a:cxn ang="0">
                    <a:pos x="T8" y="T9"/>
                  </a:cxn>
                  <a:cxn ang="0">
                    <a:pos x="T10" y="T11"/>
                  </a:cxn>
                </a:cxnLst>
                <a:rect l="0" t="0" r="r" b="b"/>
                <a:pathLst>
                  <a:path w="224" h="492">
                    <a:moveTo>
                      <a:pt x="164" y="17"/>
                    </a:moveTo>
                    <a:cubicBezTo>
                      <a:pt x="164" y="17"/>
                      <a:pt x="78" y="0"/>
                      <a:pt x="43" y="70"/>
                    </a:cubicBezTo>
                    <a:cubicBezTo>
                      <a:pt x="43" y="70"/>
                      <a:pt x="0" y="164"/>
                      <a:pt x="17" y="320"/>
                    </a:cubicBezTo>
                    <a:cubicBezTo>
                      <a:pt x="17" y="320"/>
                      <a:pt x="0" y="492"/>
                      <a:pt x="52" y="483"/>
                    </a:cubicBezTo>
                    <a:lnTo>
                      <a:pt x="224" y="216"/>
                    </a:lnTo>
                    <a:lnTo>
                      <a:pt x="164" y="1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0" name="Freeform 183">
                <a:extLst>
                  <a:ext uri="{FF2B5EF4-FFF2-40B4-BE49-F238E27FC236}">
                    <a16:creationId xmlns:a16="http://schemas.microsoft.com/office/drawing/2014/main" id="{7E6F2491-4FD5-4B11-8C60-0E617F4DE37D}"/>
                  </a:ext>
                </a:extLst>
              </p:cNvPr>
              <p:cNvSpPr>
                <a:spLocks/>
              </p:cNvSpPr>
              <p:nvPr/>
            </p:nvSpPr>
            <p:spPr bwMode="auto">
              <a:xfrm>
                <a:off x="902" y="3779"/>
                <a:ext cx="128" cy="166"/>
              </a:xfrm>
              <a:custGeom>
                <a:avLst/>
                <a:gdLst>
                  <a:gd name="T0" fmla="*/ 340 w 1892"/>
                  <a:gd name="T1" fmla="*/ 108 h 2456"/>
                  <a:gd name="T2" fmla="*/ 187 w 1892"/>
                  <a:gd name="T3" fmla="*/ 1177 h 2456"/>
                  <a:gd name="T4" fmla="*/ 656 w 1892"/>
                  <a:gd name="T5" fmla="*/ 2456 h 2456"/>
                  <a:gd name="T6" fmla="*/ 1892 w 1892"/>
                  <a:gd name="T7" fmla="*/ 2201 h 2456"/>
                  <a:gd name="T8" fmla="*/ 928 w 1892"/>
                  <a:gd name="T9" fmla="*/ 131 h 2456"/>
                  <a:gd name="T10" fmla="*/ 340 w 1892"/>
                  <a:gd name="T11" fmla="*/ 108 h 2456"/>
                </a:gdLst>
                <a:ahLst/>
                <a:cxnLst>
                  <a:cxn ang="0">
                    <a:pos x="T0" y="T1"/>
                  </a:cxn>
                  <a:cxn ang="0">
                    <a:pos x="T2" y="T3"/>
                  </a:cxn>
                  <a:cxn ang="0">
                    <a:pos x="T4" y="T5"/>
                  </a:cxn>
                  <a:cxn ang="0">
                    <a:pos x="T6" y="T7"/>
                  </a:cxn>
                  <a:cxn ang="0">
                    <a:pos x="T8" y="T9"/>
                  </a:cxn>
                  <a:cxn ang="0">
                    <a:pos x="T10" y="T11"/>
                  </a:cxn>
                </a:cxnLst>
                <a:rect l="0" t="0" r="r" b="b"/>
                <a:pathLst>
                  <a:path w="1892" h="2456">
                    <a:moveTo>
                      <a:pt x="340" y="108"/>
                    </a:moveTo>
                    <a:cubicBezTo>
                      <a:pt x="209" y="218"/>
                      <a:pt x="0" y="514"/>
                      <a:pt x="187" y="1177"/>
                    </a:cubicBezTo>
                    <a:cubicBezTo>
                      <a:pt x="386" y="1880"/>
                      <a:pt x="656" y="2456"/>
                      <a:pt x="656" y="2456"/>
                    </a:cubicBezTo>
                    <a:lnTo>
                      <a:pt x="1892" y="2201"/>
                    </a:lnTo>
                    <a:cubicBezTo>
                      <a:pt x="1892" y="2201"/>
                      <a:pt x="1607" y="402"/>
                      <a:pt x="928" y="131"/>
                    </a:cubicBezTo>
                    <a:cubicBezTo>
                      <a:pt x="769" y="85"/>
                      <a:pt x="467" y="0"/>
                      <a:pt x="340" y="10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1" name="Freeform 184">
                <a:extLst>
                  <a:ext uri="{FF2B5EF4-FFF2-40B4-BE49-F238E27FC236}">
                    <a16:creationId xmlns:a16="http://schemas.microsoft.com/office/drawing/2014/main" id="{01FE7CB1-44F6-4116-A912-8ED16CC29822}"/>
                  </a:ext>
                </a:extLst>
              </p:cNvPr>
              <p:cNvSpPr>
                <a:spLocks/>
              </p:cNvSpPr>
              <p:nvPr/>
            </p:nvSpPr>
            <p:spPr bwMode="auto">
              <a:xfrm>
                <a:off x="849" y="3801"/>
                <a:ext cx="107" cy="119"/>
              </a:xfrm>
              <a:custGeom>
                <a:avLst/>
                <a:gdLst>
                  <a:gd name="T0" fmla="*/ 168 w 1576"/>
                  <a:gd name="T1" fmla="*/ 1748 h 1748"/>
                  <a:gd name="T2" fmla="*/ 24 w 1576"/>
                  <a:gd name="T3" fmla="*/ 1640 h 1748"/>
                  <a:gd name="T4" fmla="*/ 125 w 1576"/>
                  <a:gd name="T5" fmla="*/ 1454 h 1748"/>
                  <a:gd name="T6" fmla="*/ 1022 w 1576"/>
                  <a:gd name="T7" fmla="*/ 1211 h 1748"/>
                  <a:gd name="T8" fmla="*/ 1051 w 1576"/>
                  <a:gd name="T9" fmla="*/ 264 h 1748"/>
                  <a:gd name="T10" fmla="*/ 1293 w 1576"/>
                  <a:gd name="T11" fmla="*/ 6 h 1748"/>
                  <a:gd name="T12" fmla="*/ 1560 w 1576"/>
                  <a:gd name="T13" fmla="*/ 321 h 1748"/>
                  <a:gd name="T14" fmla="*/ 1490 w 1576"/>
                  <a:gd name="T15" fmla="*/ 1416 h 1748"/>
                  <a:gd name="T16" fmla="*/ 1242 w 1576"/>
                  <a:gd name="T17" fmla="*/ 1619 h 1748"/>
                  <a:gd name="T18" fmla="*/ 168 w 1576"/>
                  <a:gd name="T19" fmla="*/ 1748 h 1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6" h="1748">
                    <a:moveTo>
                      <a:pt x="168" y="1748"/>
                    </a:moveTo>
                    <a:cubicBezTo>
                      <a:pt x="103" y="1748"/>
                      <a:pt x="43" y="1706"/>
                      <a:pt x="24" y="1640"/>
                    </a:cubicBezTo>
                    <a:cubicBezTo>
                      <a:pt x="0" y="1561"/>
                      <a:pt x="47" y="1478"/>
                      <a:pt x="125" y="1454"/>
                    </a:cubicBezTo>
                    <a:lnTo>
                      <a:pt x="1022" y="1211"/>
                    </a:lnTo>
                    <a:lnTo>
                      <a:pt x="1051" y="264"/>
                    </a:lnTo>
                    <a:cubicBezTo>
                      <a:pt x="1069" y="183"/>
                      <a:pt x="1107" y="0"/>
                      <a:pt x="1293" y="6"/>
                    </a:cubicBezTo>
                    <a:cubicBezTo>
                      <a:pt x="1575" y="15"/>
                      <a:pt x="1576" y="241"/>
                      <a:pt x="1560" y="321"/>
                    </a:cubicBezTo>
                    <a:lnTo>
                      <a:pt x="1490" y="1416"/>
                    </a:lnTo>
                    <a:cubicBezTo>
                      <a:pt x="1479" y="1469"/>
                      <a:pt x="1435" y="1619"/>
                      <a:pt x="1242" y="1619"/>
                    </a:cubicBezTo>
                    <a:lnTo>
                      <a:pt x="168" y="174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2" name="Freeform 185">
                <a:extLst>
                  <a:ext uri="{FF2B5EF4-FFF2-40B4-BE49-F238E27FC236}">
                    <a16:creationId xmlns:a16="http://schemas.microsoft.com/office/drawing/2014/main" id="{59E8F805-BFE3-44ED-95E5-0F2A9BD64458}"/>
                  </a:ext>
                </a:extLst>
              </p:cNvPr>
              <p:cNvSpPr>
                <a:spLocks/>
              </p:cNvSpPr>
              <p:nvPr/>
            </p:nvSpPr>
            <p:spPr bwMode="auto">
              <a:xfrm>
                <a:off x="875" y="3721"/>
                <a:ext cx="81" cy="87"/>
              </a:xfrm>
              <a:custGeom>
                <a:avLst/>
                <a:gdLst>
                  <a:gd name="T0" fmla="*/ 144 w 1192"/>
                  <a:gd name="T1" fmla="*/ 451 h 1284"/>
                  <a:gd name="T2" fmla="*/ 372 w 1192"/>
                  <a:gd name="T3" fmla="*/ 1267 h 1284"/>
                  <a:gd name="T4" fmla="*/ 1049 w 1192"/>
                  <a:gd name="T5" fmla="*/ 891 h 1284"/>
                  <a:gd name="T6" fmla="*/ 867 w 1192"/>
                  <a:gd name="T7" fmla="*/ 133 h 1284"/>
                  <a:gd name="T8" fmla="*/ 144 w 1192"/>
                  <a:gd name="T9" fmla="*/ 451 h 1284"/>
                </a:gdLst>
                <a:ahLst/>
                <a:cxnLst>
                  <a:cxn ang="0">
                    <a:pos x="T0" y="T1"/>
                  </a:cxn>
                  <a:cxn ang="0">
                    <a:pos x="T2" y="T3"/>
                  </a:cxn>
                  <a:cxn ang="0">
                    <a:pos x="T4" y="T5"/>
                  </a:cxn>
                  <a:cxn ang="0">
                    <a:pos x="T6" y="T7"/>
                  </a:cxn>
                  <a:cxn ang="0">
                    <a:pos x="T8" y="T9"/>
                  </a:cxn>
                </a:cxnLst>
                <a:rect l="0" t="0" r="r" b="b"/>
                <a:pathLst>
                  <a:path w="1192" h="1284">
                    <a:moveTo>
                      <a:pt x="144" y="451"/>
                    </a:moveTo>
                    <a:cubicBezTo>
                      <a:pt x="0" y="758"/>
                      <a:pt x="164" y="1284"/>
                      <a:pt x="372" y="1267"/>
                    </a:cubicBezTo>
                    <a:cubicBezTo>
                      <a:pt x="799" y="1233"/>
                      <a:pt x="905" y="1198"/>
                      <a:pt x="1049" y="891"/>
                    </a:cubicBezTo>
                    <a:cubicBezTo>
                      <a:pt x="1192" y="584"/>
                      <a:pt x="1147" y="265"/>
                      <a:pt x="867" y="133"/>
                    </a:cubicBezTo>
                    <a:cubicBezTo>
                      <a:pt x="587" y="0"/>
                      <a:pt x="288" y="145"/>
                      <a:pt x="144" y="45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3" name="Freeform 186">
                <a:extLst>
                  <a:ext uri="{FF2B5EF4-FFF2-40B4-BE49-F238E27FC236}">
                    <a16:creationId xmlns:a16="http://schemas.microsoft.com/office/drawing/2014/main" id="{F2B2B99C-A265-4322-9BFC-9EEB415CCF36}"/>
                  </a:ext>
                </a:extLst>
              </p:cNvPr>
              <p:cNvSpPr>
                <a:spLocks/>
              </p:cNvSpPr>
              <p:nvPr/>
            </p:nvSpPr>
            <p:spPr bwMode="auto">
              <a:xfrm>
                <a:off x="874" y="3711"/>
                <a:ext cx="97" cy="90"/>
              </a:xfrm>
              <a:custGeom>
                <a:avLst/>
                <a:gdLst>
                  <a:gd name="T0" fmla="*/ 422 w 1440"/>
                  <a:gd name="T1" fmla="*/ 592 h 1324"/>
                  <a:gd name="T2" fmla="*/ 54 w 1440"/>
                  <a:gd name="T3" fmla="*/ 479 h 1324"/>
                  <a:gd name="T4" fmla="*/ 309 w 1440"/>
                  <a:gd name="T5" fmla="*/ 134 h 1324"/>
                  <a:gd name="T6" fmla="*/ 626 w 1440"/>
                  <a:gd name="T7" fmla="*/ 132 h 1324"/>
                  <a:gd name="T8" fmla="*/ 981 w 1440"/>
                  <a:gd name="T9" fmla="*/ 209 h 1324"/>
                  <a:gd name="T10" fmla="*/ 1241 w 1440"/>
                  <a:gd name="T11" fmla="*/ 397 h 1324"/>
                  <a:gd name="T12" fmla="*/ 1300 w 1440"/>
                  <a:gd name="T13" fmla="*/ 764 h 1324"/>
                  <a:gd name="T14" fmla="*/ 978 w 1440"/>
                  <a:gd name="T15" fmla="*/ 1219 h 1324"/>
                  <a:gd name="T16" fmla="*/ 861 w 1440"/>
                  <a:gd name="T17" fmla="*/ 1322 h 1324"/>
                  <a:gd name="T18" fmla="*/ 797 w 1440"/>
                  <a:gd name="T19" fmla="*/ 1065 h 1324"/>
                  <a:gd name="T20" fmla="*/ 796 w 1440"/>
                  <a:gd name="T21" fmla="*/ 805 h 1324"/>
                  <a:gd name="T22" fmla="*/ 422 w 1440"/>
                  <a:gd name="T23" fmla="*/ 592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0" h="1324">
                    <a:moveTo>
                      <a:pt x="422" y="592"/>
                    </a:moveTo>
                    <a:cubicBezTo>
                      <a:pt x="422" y="592"/>
                      <a:pt x="107" y="666"/>
                      <a:pt x="54" y="479"/>
                    </a:cubicBezTo>
                    <a:cubicBezTo>
                      <a:pt x="0" y="291"/>
                      <a:pt x="210" y="112"/>
                      <a:pt x="309" y="134"/>
                    </a:cubicBezTo>
                    <a:cubicBezTo>
                      <a:pt x="365" y="72"/>
                      <a:pt x="483" y="27"/>
                      <a:pt x="626" y="132"/>
                    </a:cubicBezTo>
                    <a:cubicBezTo>
                      <a:pt x="648" y="116"/>
                      <a:pt x="828" y="0"/>
                      <a:pt x="981" y="209"/>
                    </a:cubicBezTo>
                    <a:cubicBezTo>
                      <a:pt x="993" y="223"/>
                      <a:pt x="1220" y="157"/>
                      <a:pt x="1241" y="397"/>
                    </a:cubicBezTo>
                    <a:cubicBezTo>
                      <a:pt x="1245" y="406"/>
                      <a:pt x="1440" y="567"/>
                      <a:pt x="1300" y="764"/>
                    </a:cubicBezTo>
                    <a:cubicBezTo>
                      <a:pt x="1257" y="789"/>
                      <a:pt x="1187" y="1122"/>
                      <a:pt x="978" y="1219"/>
                    </a:cubicBezTo>
                    <a:cubicBezTo>
                      <a:pt x="916" y="1250"/>
                      <a:pt x="896" y="1324"/>
                      <a:pt x="861" y="1322"/>
                    </a:cubicBezTo>
                    <a:cubicBezTo>
                      <a:pt x="757" y="1313"/>
                      <a:pt x="740" y="1118"/>
                      <a:pt x="797" y="1065"/>
                    </a:cubicBezTo>
                    <a:cubicBezTo>
                      <a:pt x="909" y="962"/>
                      <a:pt x="978" y="716"/>
                      <a:pt x="796" y="805"/>
                    </a:cubicBezTo>
                    <a:cubicBezTo>
                      <a:pt x="743" y="794"/>
                      <a:pt x="435" y="728"/>
                      <a:pt x="422" y="59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4" name="Freeform 187">
                <a:extLst>
                  <a:ext uri="{FF2B5EF4-FFF2-40B4-BE49-F238E27FC236}">
                    <a16:creationId xmlns:a16="http://schemas.microsoft.com/office/drawing/2014/main" id="{DEB40EED-5E52-40A4-81D8-047D34653CB9}"/>
                  </a:ext>
                </a:extLst>
              </p:cNvPr>
              <p:cNvSpPr>
                <a:spLocks/>
              </p:cNvSpPr>
              <p:nvPr/>
            </p:nvSpPr>
            <p:spPr bwMode="auto">
              <a:xfrm>
                <a:off x="916" y="3794"/>
                <a:ext cx="46" cy="79"/>
              </a:xfrm>
              <a:custGeom>
                <a:avLst/>
                <a:gdLst>
                  <a:gd name="T0" fmla="*/ 15 w 676"/>
                  <a:gd name="T1" fmla="*/ 1139 h 1172"/>
                  <a:gd name="T2" fmla="*/ 552 w 676"/>
                  <a:gd name="T3" fmla="*/ 1172 h 1172"/>
                  <a:gd name="T4" fmla="*/ 619 w 676"/>
                  <a:gd name="T5" fmla="*/ 289 h 1172"/>
                  <a:gd name="T6" fmla="*/ 197 w 676"/>
                  <a:gd name="T7" fmla="*/ 78 h 1172"/>
                  <a:gd name="T8" fmla="*/ 10 w 676"/>
                  <a:gd name="T9" fmla="*/ 524 h 1172"/>
                  <a:gd name="T10" fmla="*/ 15 w 676"/>
                  <a:gd name="T11" fmla="*/ 1139 h 1172"/>
                </a:gdLst>
                <a:ahLst/>
                <a:cxnLst>
                  <a:cxn ang="0">
                    <a:pos x="T0" y="T1"/>
                  </a:cxn>
                  <a:cxn ang="0">
                    <a:pos x="T2" y="T3"/>
                  </a:cxn>
                  <a:cxn ang="0">
                    <a:pos x="T4" y="T5"/>
                  </a:cxn>
                  <a:cxn ang="0">
                    <a:pos x="T6" y="T7"/>
                  </a:cxn>
                  <a:cxn ang="0">
                    <a:pos x="T8" y="T9"/>
                  </a:cxn>
                  <a:cxn ang="0">
                    <a:pos x="T10" y="T11"/>
                  </a:cxn>
                </a:cxnLst>
                <a:rect l="0" t="0" r="r" b="b"/>
                <a:pathLst>
                  <a:path w="676" h="1172">
                    <a:moveTo>
                      <a:pt x="15" y="1139"/>
                    </a:moveTo>
                    <a:cubicBezTo>
                      <a:pt x="62" y="1143"/>
                      <a:pt x="552" y="1172"/>
                      <a:pt x="552" y="1172"/>
                    </a:cubicBezTo>
                    <a:cubicBezTo>
                      <a:pt x="552" y="1172"/>
                      <a:pt x="676" y="485"/>
                      <a:pt x="619" y="289"/>
                    </a:cubicBezTo>
                    <a:cubicBezTo>
                      <a:pt x="562" y="92"/>
                      <a:pt x="331" y="0"/>
                      <a:pt x="197" y="78"/>
                    </a:cubicBezTo>
                    <a:cubicBezTo>
                      <a:pt x="62" y="155"/>
                      <a:pt x="19" y="265"/>
                      <a:pt x="10" y="524"/>
                    </a:cubicBezTo>
                    <a:cubicBezTo>
                      <a:pt x="0" y="783"/>
                      <a:pt x="15" y="1139"/>
                      <a:pt x="15" y="113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5" name="Freeform 188">
                <a:extLst>
                  <a:ext uri="{FF2B5EF4-FFF2-40B4-BE49-F238E27FC236}">
                    <a16:creationId xmlns:a16="http://schemas.microsoft.com/office/drawing/2014/main" id="{30CBF0FB-69C9-4CA8-A69C-53394767C9DC}"/>
                  </a:ext>
                </a:extLst>
              </p:cNvPr>
              <p:cNvSpPr>
                <a:spLocks/>
              </p:cNvSpPr>
              <p:nvPr/>
            </p:nvSpPr>
            <p:spPr bwMode="auto">
              <a:xfrm>
                <a:off x="828" y="3897"/>
                <a:ext cx="33" cy="33"/>
              </a:xfrm>
              <a:custGeom>
                <a:avLst/>
                <a:gdLst>
                  <a:gd name="T0" fmla="*/ 23 w 33"/>
                  <a:gd name="T1" fmla="*/ 1 h 33"/>
                  <a:gd name="T2" fmla="*/ 5 w 33"/>
                  <a:gd name="T3" fmla="*/ 0 h 33"/>
                  <a:gd name="T4" fmla="*/ 4 w 33"/>
                  <a:gd name="T5" fmla="*/ 14 h 33"/>
                  <a:gd name="T6" fmla="*/ 0 w 33"/>
                  <a:gd name="T7" fmla="*/ 33 h 33"/>
                  <a:gd name="T8" fmla="*/ 33 w 33"/>
                  <a:gd name="T9" fmla="*/ 23 h 33"/>
                  <a:gd name="T10" fmla="*/ 28 w 33"/>
                  <a:gd name="T11" fmla="*/ 5 h 33"/>
                  <a:gd name="T12" fmla="*/ 23 w 33"/>
                  <a:gd name="T13" fmla="*/ 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3" y="1"/>
                    </a:moveTo>
                    <a:lnTo>
                      <a:pt x="5" y="0"/>
                    </a:lnTo>
                    <a:lnTo>
                      <a:pt x="4" y="14"/>
                    </a:lnTo>
                    <a:lnTo>
                      <a:pt x="0" y="33"/>
                    </a:lnTo>
                    <a:lnTo>
                      <a:pt x="33" y="23"/>
                    </a:lnTo>
                    <a:lnTo>
                      <a:pt x="28" y="5"/>
                    </a:lnTo>
                    <a:lnTo>
                      <a:pt x="23"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6" name="Oval 189">
                <a:extLst>
                  <a:ext uri="{FF2B5EF4-FFF2-40B4-BE49-F238E27FC236}">
                    <a16:creationId xmlns:a16="http://schemas.microsoft.com/office/drawing/2014/main" id="{A9A408B0-C0F2-4ED9-8FAE-473EF54D3558}"/>
                  </a:ext>
                </a:extLst>
              </p:cNvPr>
              <p:cNvSpPr>
                <a:spLocks noChangeArrowheads="1"/>
              </p:cNvSpPr>
              <p:nvPr/>
            </p:nvSpPr>
            <p:spPr bwMode="auto">
              <a:xfrm>
                <a:off x="1492" y="3672"/>
                <a:ext cx="90" cy="90"/>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7" name="Freeform 190">
                <a:extLst>
                  <a:ext uri="{FF2B5EF4-FFF2-40B4-BE49-F238E27FC236}">
                    <a16:creationId xmlns:a16="http://schemas.microsoft.com/office/drawing/2014/main" id="{E7369A69-3207-4C2D-B650-88FA819B1371}"/>
                  </a:ext>
                </a:extLst>
              </p:cNvPr>
              <p:cNvSpPr>
                <a:spLocks/>
              </p:cNvSpPr>
              <p:nvPr/>
            </p:nvSpPr>
            <p:spPr bwMode="auto">
              <a:xfrm>
                <a:off x="1521" y="3705"/>
                <a:ext cx="65" cy="82"/>
              </a:xfrm>
              <a:custGeom>
                <a:avLst/>
                <a:gdLst>
                  <a:gd name="T0" fmla="*/ 558 w 948"/>
                  <a:gd name="T1" fmla="*/ 134 h 1216"/>
                  <a:gd name="T2" fmla="*/ 738 w 948"/>
                  <a:gd name="T3" fmla="*/ 65 h 1216"/>
                  <a:gd name="T4" fmla="*/ 873 w 948"/>
                  <a:gd name="T5" fmla="*/ 302 h 1216"/>
                  <a:gd name="T6" fmla="*/ 823 w 948"/>
                  <a:gd name="T7" fmla="*/ 894 h 1216"/>
                  <a:gd name="T8" fmla="*/ 555 w 948"/>
                  <a:gd name="T9" fmla="*/ 894 h 1216"/>
                  <a:gd name="T10" fmla="*/ 615 w 948"/>
                  <a:gd name="T11" fmla="*/ 1216 h 1216"/>
                  <a:gd name="T12" fmla="*/ 210 w 948"/>
                  <a:gd name="T13" fmla="*/ 1132 h 1216"/>
                  <a:gd name="T14" fmla="*/ 273 w 948"/>
                  <a:gd name="T15" fmla="*/ 791 h 1216"/>
                  <a:gd name="T16" fmla="*/ 558 w 948"/>
                  <a:gd name="T17" fmla="*/ 134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8" h="1216">
                    <a:moveTo>
                      <a:pt x="558" y="134"/>
                    </a:moveTo>
                    <a:cubicBezTo>
                      <a:pt x="557" y="35"/>
                      <a:pt x="645" y="0"/>
                      <a:pt x="738" y="65"/>
                    </a:cubicBezTo>
                    <a:cubicBezTo>
                      <a:pt x="803" y="109"/>
                      <a:pt x="854" y="185"/>
                      <a:pt x="873" y="302"/>
                    </a:cubicBezTo>
                    <a:cubicBezTo>
                      <a:pt x="908" y="503"/>
                      <a:pt x="948" y="850"/>
                      <a:pt x="823" y="894"/>
                    </a:cubicBezTo>
                    <a:cubicBezTo>
                      <a:pt x="767" y="914"/>
                      <a:pt x="555" y="894"/>
                      <a:pt x="555" y="894"/>
                    </a:cubicBezTo>
                    <a:lnTo>
                      <a:pt x="615" y="1216"/>
                    </a:lnTo>
                    <a:lnTo>
                      <a:pt x="210" y="1132"/>
                    </a:lnTo>
                    <a:lnTo>
                      <a:pt x="273" y="791"/>
                    </a:lnTo>
                    <a:cubicBezTo>
                      <a:pt x="273" y="791"/>
                      <a:pt x="0" y="276"/>
                      <a:pt x="558" y="13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8" name="Freeform 191">
                <a:extLst>
                  <a:ext uri="{FF2B5EF4-FFF2-40B4-BE49-F238E27FC236}">
                    <a16:creationId xmlns:a16="http://schemas.microsoft.com/office/drawing/2014/main" id="{D55521FB-6060-491A-B9FD-9D1F9E4D4414}"/>
                  </a:ext>
                </a:extLst>
              </p:cNvPr>
              <p:cNvSpPr>
                <a:spLocks/>
              </p:cNvSpPr>
              <p:nvPr/>
            </p:nvSpPr>
            <p:spPr bwMode="auto">
              <a:xfrm>
                <a:off x="1551" y="3737"/>
                <a:ext cx="32" cy="31"/>
              </a:xfrm>
              <a:custGeom>
                <a:avLst/>
                <a:gdLst>
                  <a:gd name="T0" fmla="*/ 361 w 476"/>
                  <a:gd name="T1" fmla="*/ 157 h 460"/>
                  <a:gd name="T2" fmla="*/ 163 w 476"/>
                  <a:gd name="T3" fmla="*/ 241 h 460"/>
                  <a:gd name="T4" fmla="*/ 98 w 476"/>
                  <a:gd name="T5" fmla="*/ 13 h 460"/>
                  <a:gd name="T6" fmla="*/ 97 w 476"/>
                  <a:gd name="T7" fmla="*/ 0 h 460"/>
                  <a:gd name="T8" fmla="*/ 26 w 476"/>
                  <a:gd name="T9" fmla="*/ 88 h 460"/>
                  <a:gd name="T10" fmla="*/ 26 w 476"/>
                  <a:gd name="T11" fmla="*/ 89 h 460"/>
                  <a:gd name="T12" fmla="*/ 18 w 476"/>
                  <a:gd name="T13" fmla="*/ 346 h 460"/>
                  <a:gd name="T14" fmla="*/ 425 w 476"/>
                  <a:gd name="T15" fmla="*/ 460 h 460"/>
                  <a:gd name="T16" fmla="*/ 466 w 476"/>
                  <a:gd name="T17" fmla="*/ 293 h 460"/>
                  <a:gd name="T18" fmla="*/ 361 w 476"/>
                  <a:gd name="T19" fmla="*/ 157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6" h="460">
                    <a:moveTo>
                      <a:pt x="361" y="157"/>
                    </a:moveTo>
                    <a:cubicBezTo>
                      <a:pt x="265" y="138"/>
                      <a:pt x="214" y="257"/>
                      <a:pt x="163" y="241"/>
                    </a:cubicBezTo>
                    <a:cubicBezTo>
                      <a:pt x="132" y="231"/>
                      <a:pt x="107" y="122"/>
                      <a:pt x="98" y="13"/>
                    </a:cubicBezTo>
                    <a:cubicBezTo>
                      <a:pt x="98" y="8"/>
                      <a:pt x="97" y="4"/>
                      <a:pt x="97" y="0"/>
                    </a:cubicBezTo>
                    <a:lnTo>
                      <a:pt x="26" y="88"/>
                    </a:lnTo>
                    <a:cubicBezTo>
                      <a:pt x="26" y="89"/>
                      <a:pt x="26" y="89"/>
                      <a:pt x="26" y="89"/>
                    </a:cubicBezTo>
                    <a:cubicBezTo>
                      <a:pt x="21" y="181"/>
                      <a:pt x="0" y="287"/>
                      <a:pt x="18" y="346"/>
                    </a:cubicBezTo>
                    <a:cubicBezTo>
                      <a:pt x="47" y="447"/>
                      <a:pt x="396" y="460"/>
                      <a:pt x="425" y="460"/>
                    </a:cubicBezTo>
                    <a:cubicBezTo>
                      <a:pt x="454" y="460"/>
                      <a:pt x="457" y="370"/>
                      <a:pt x="466" y="293"/>
                    </a:cubicBezTo>
                    <a:cubicBezTo>
                      <a:pt x="476" y="211"/>
                      <a:pt x="457" y="176"/>
                      <a:pt x="361" y="15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9" name="Freeform 192">
                <a:extLst>
                  <a:ext uri="{FF2B5EF4-FFF2-40B4-BE49-F238E27FC236}">
                    <a16:creationId xmlns:a16="http://schemas.microsoft.com/office/drawing/2014/main" id="{C3703055-ECA6-45DC-9CC2-6F48DA0658E9}"/>
                  </a:ext>
                </a:extLst>
              </p:cNvPr>
              <p:cNvSpPr>
                <a:spLocks/>
              </p:cNvSpPr>
              <p:nvPr/>
            </p:nvSpPr>
            <p:spPr bwMode="auto">
              <a:xfrm>
                <a:off x="1519" y="3682"/>
                <a:ext cx="64" cy="77"/>
              </a:xfrm>
              <a:custGeom>
                <a:avLst/>
                <a:gdLst>
                  <a:gd name="T0" fmla="*/ 300 w 944"/>
                  <a:gd name="T1" fmla="*/ 1122 h 1128"/>
                  <a:gd name="T2" fmla="*/ 886 w 944"/>
                  <a:gd name="T3" fmla="*/ 391 h 1128"/>
                  <a:gd name="T4" fmla="*/ 839 w 944"/>
                  <a:gd name="T5" fmla="*/ 284 h 1128"/>
                  <a:gd name="T6" fmla="*/ 103 w 944"/>
                  <a:gd name="T7" fmla="*/ 507 h 1128"/>
                  <a:gd name="T8" fmla="*/ 300 w 944"/>
                  <a:gd name="T9" fmla="*/ 1122 h 1128"/>
                </a:gdLst>
                <a:ahLst/>
                <a:cxnLst>
                  <a:cxn ang="0">
                    <a:pos x="T0" y="T1"/>
                  </a:cxn>
                  <a:cxn ang="0">
                    <a:pos x="T2" y="T3"/>
                  </a:cxn>
                  <a:cxn ang="0">
                    <a:pos x="T4" y="T5"/>
                  </a:cxn>
                  <a:cxn ang="0">
                    <a:pos x="T6" y="T7"/>
                  </a:cxn>
                  <a:cxn ang="0">
                    <a:pos x="T8" y="T9"/>
                  </a:cxn>
                </a:cxnLst>
                <a:rect l="0" t="0" r="r" b="b"/>
                <a:pathLst>
                  <a:path w="944" h="1128">
                    <a:moveTo>
                      <a:pt x="300" y="1122"/>
                    </a:moveTo>
                    <a:cubicBezTo>
                      <a:pt x="300" y="1122"/>
                      <a:pt x="774" y="513"/>
                      <a:pt x="886" y="391"/>
                    </a:cubicBezTo>
                    <a:cubicBezTo>
                      <a:pt x="944" y="327"/>
                      <a:pt x="839" y="284"/>
                      <a:pt x="839" y="284"/>
                    </a:cubicBezTo>
                    <a:cubicBezTo>
                      <a:pt x="763" y="0"/>
                      <a:pt x="200" y="284"/>
                      <a:pt x="103" y="507"/>
                    </a:cubicBezTo>
                    <a:cubicBezTo>
                      <a:pt x="0" y="744"/>
                      <a:pt x="257" y="1128"/>
                      <a:pt x="300" y="11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0" name="Freeform 193">
                <a:extLst>
                  <a:ext uri="{FF2B5EF4-FFF2-40B4-BE49-F238E27FC236}">
                    <a16:creationId xmlns:a16="http://schemas.microsoft.com/office/drawing/2014/main" id="{112E3C6F-9F53-4BC1-A54F-BEE2370593ED}"/>
                  </a:ext>
                </a:extLst>
              </p:cNvPr>
              <p:cNvSpPr>
                <a:spLocks/>
              </p:cNvSpPr>
              <p:nvPr/>
            </p:nvSpPr>
            <p:spPr bwMode="auto">
              <a:xfrm>
                <a:off x="1538" y="3901"/>
                <a:ext cx="66" cy="294"/>
              </a:xfrm>
              <a:custGeom>
                <a:avLst/>
                <a:gdLst>
                  <a:gd name="T0" fmla="*/ 0 w 976"/>
                  <a:gd name="T1" fmla="*/ 390 h 4332"/>
                  <a:gd name="T2" fmla="*/ 419 w 976"/>
                  <a:gd name="T3" fmla="*/ 2632 h 4332"/>
                  <a:gd name="T4" fmla="*/ 570 w 976"/>
                  <a:gd name="T5" fmla="*/ 4320 h 4332"/>
                  <a:gd name="T6" fmla="*/ 924 w 976"/>
                  <a:gd name="T7" fmla="*/ 4332 h 4332"/>
                  <a:gd name="T8" fmla="*/ 963 w 976"/>
                  <a:gd name="T9" fmla="*/ 2739 h 4332"/>
                  <a:gd name="T10" fmla="*/ 976 w 976"/>
                  <a:gd name="T11" fmla="*/ 869 h 4332"/>
                  <a:gd name="T12" fmla="*/ 0 w 976"/>
                  <a:gd name="T13" fmla="*/ 390 h 4332"/>
                </a:gdLst>
                <a:ahLst/>
                <a:cxnLst>
                  <a:cxn ang="0">
                    <a:pos x="T0" y="T1"/>
                  </a:cxn>
                  <a:cxn ang="0">
                    <a:pos x="T2" y="T3"/>
                  </a:cxn>
                  <a:cxn ang="0">
                    <a:pos x="T4" y="T5"/>
                  </a:cxn>
                  <a:cxn ang="0">
                    <a:pos x="T6" y="T7"/>
                  </a:cxn>
                  <a:cxn ang="0">
                    <a:pos x="T8" y="T9"/>
                  </a:cxn>
                  <a:cxn ang="0">
                    <a:pos x="T10" y="T11"/>
                  </a:cxn>
                  <a:cxn ang="0">
                    <a:pos x="T12" y="T13"/>
                  </a:cxn>
                </a:cxnLst>
                <a:rect l="0" t="0" r="r" b="b"/>
                <a:pathLst>
                  <a:path w="976" h="4332">
                    <a:moveTo>
                      <a:pt x="0" y="390"/>
                    </a:moveTo>
                    <a:cubicBezTo>
                      <a:pt x="0" y="390"/>
                      <a:pt x="402" y="2470"/>
                      <a:pt x="419" y="2632"/>
                    </a:cubicBezTo>
                    <a:cubicBezTo>
                      <a:pt x="436" y="2794"/>
                      <a:pt x="385" y="3586"/>
                      <a:pt x="570" y="4320"/>
                    </a:cubicBezTo>
                    <a:lnTo>
                      <a:pt x="924" y="4332"/>
                    </a:lnTo>
                    <a:cubicBezTo>
                      <a:pt x="937" y="3847"/>
                      <a:pt x="960" y="2937"/>
                      <a:pt x="963" y="2739"/>
                    </a:cubicBezTo>
                    <a:cubicBezTo>
                      <a:pt x="967" y="2458"/>
                      <a:pt x="976" y="869"/>
                      <a:pt x="976" y="869"/>
                    </a:cubicBezTo>
                    <a:cubicBezTo>
                      <a:pt x="976" y="869"/>
                      <a:pt x="160" y="0"/>
                      <a:pt x="0" y="39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1" name="Freeform 194">
                <a:extLst>
                  <a:ext uri="{FF2B5EF4-FFF2-40B4-BE49-F238E27FC236}">
                    <a16:creationId xmlns:a16="http://schemas.microsoft.com/office/drawing/2014/main" id="{2EE72CCC-9D6B-4AEF-A008-0E69B4BCA54A}"/>
                  </a:ext>
                </a:extLst>
              </p:cNvPr>
              <p:cNvSpPr>
                <a:spLocks/>
              </p:cNvSpPr>
              <p:nvPr/>
            </p:nvSpPr>
            <p:spPr bwMode="auto">
              <a:xfrm>
                <a:off x="1498" y="3932"/>
                <a:ext cx="63" cy="261"/>
              </a:xfrm>
              <a:custGeom>
                <a:avLst/>
                <a:gdLst>
                  <a:gd name="T0" fmla="*/ 0 w 944"/>
                  <a:gd name="T1" fmla="*/ 392 h 3852"/>
                  <a:gd name="T2" fmla="*/ 126 w 944"/>
                  <a:gd name="T3" fmla="*/ 2264 h 3852"/>
                  <a:gd name="T4" fmla="*/ 131 w 944"/>
                  <a:gd name="T5" fmla="*/ 3852 h 3852"/>
                  <a:gd name="T6" fmla="*/ 514 w 944"/>
                  <a:gd name="T7" fmla="*/ 3852 h 3852"/>
                  <a:gd name="T8" fmla="*/ 643 w 944"/>
                  <a:gd name="T9" fmla="*/ 2302 h 3852"/>
                  <a:gd name="T10" fmla="*/ 944 w 944"/>
                  <a:gd name="T11" fmla="*/ 325 h 3852"/>
                  <a:gd name="T12" fmla="*/ 0 w 944"/>
                  <a:gd name="T13" fmla="*/ 392 h 3852"/>
                </a:gdLst>
                <a:ahLst/>
                <a:cxnLst>
                  <a:cxn ang="0">
                    <a:pos x="T0" y="T1"/>
                  </a:cxn>
                  <a:cxn ang="0">
                    <a:pos x="T2" y="T3"/>
                  </a:cxn>
                  <a:cxn ang="0">
                    <a:pos x="T4" y="T5"/>
                  </a:cxn>
                  <a:cxn ang="0">
                    <a:pos x="T6" y="T7"/>
                  </a:cxn>
                  <a:cxn ang="0">
                    <a:pos x="T8" y="T9"/>
                  </a:cxn>
                  <a:cxn ang="0">
                    <a:pos x="T10" y="T11"/>
                  </a:cxn>
                  <a:cxn ang="0">
                    <a:pos x="T12" y="T13"/>
                  </a:cxn>
                </a:cxnLst>
                <a:rect l="0" t="0" r="r" b="b"/>
                <a:pathLst>
                  <a:path w="944" h="3852">
                    <a:moveTo>
                      <a:pt x="0" y="392"/>
                    </a:moveTo>
                    <a:cubicBezTo>
                      <a:pt x="0" y="392"/>
                      <a:pt x="92" y="1365"/>
                      <a:pt x="126" y="2264"/>
                    </a:cubicBezTo>
                    <a:cubicBezTo>
                      <a:pt x="67" y="3016"/>
                      <a:pt x="121" y="3750"/>
                      <a:pt x="131" y="3852"/>
                    </a:cubicBezTo>
                    <a:lnTo>
                      <a:pt x="514" y="3852"/>
                    </a:lnTo>
                    <a:cubicBezTo>
                      <a:pt x="517" y="3655"/>
                      <a:pt x="559" y="2944"/>
                      <a:pt x="643" y="2302"/>
                    </a:cubicBezTo>
                    <a:cubicBezTo>
                      <a:pt x="766" y="1361"/>
                      <a:pt x="944" y="325"/>
                      <a:pt x="944" y="325"/>
                    </a:cubicBezTo>
                    <a:cubicBezTo>
                      <a:pt x="944" y="325"/>
                      <a:pt x="157" y="0"/>
                      <a:pt x="0" y="39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2" name="Freeform 195">
                <a:extLst>
                  <a:ext uri="{FF2B5EF4-FFF2-40B4-BE49-F238E27FC236}">
                    <a16:creationId xmlns:a16="http://schemas.microsoft.com/office/drawing/2014/main" id="{56A5E09F-E481-4921-AA85-F55619AFAF6B}"/>
                  </a:ext>
                </a:extLst>
              </p:cNvPr>
              <p:cNvSpPr>
                <a:spLocks/>
              </p:cNvSpPr>
              <p:nvPr/>
            </p:nvSpPr>
            <p:spPr bwMode="auto">
              <a:xfrm>
                <a:off x="1619" y="3977"/>
                <a:ext cx="13" cy="15"/>
              </a:xfrm>
              <a:custGeom>
                <a:avLst/>
                <a:gdLst>
                  <a:gd name="T0" fmla="*/ 0 w 13"/>
                  <a:gd name="T1" fmla="*/ 1 h 15"/>
                  <a:gd name="T2" fmla="*/ 4 w 13"/>
                  <a:gd name="T3" fmla="*/ 15 h 15"/>
                  <a:gd name="T4" fmla="*/ 13 w 13"/>
                  <a:gd name="T5" fmla="*/ 13 h 15"/>
                  <a:gd name="T6" fmla="*/ 13 w 13"/>
                  <a:gd name="T7" fmla="*/ 0 h 15"/>
                  <a:gd name="T8" fmla="*/ 0 w 13"/>
                  <a:gd name="T9" fmla="*/ 1 h 15"/>
                </a:gdLst>
                <a:ahLst/>
                <a:cxnLst>
                  <a:cxn ang="0">
                    <a:pos x="T0" y="T1"/>
                  </a:cxn>
                  <a:cxn ang="0">
                    <a:pos x="T2" y="T3"/>
                  </a:cxn>
                  <a:cxn ang="0">
                    <a:pos x="T4" y="T5"/>
                  </a:cxn>
                  <a:cxn ang="0">
                    <a:pos x="T6" y="T7"/>
                  </a:cxn>
                  <a:cxn ang="0">
                    <a:pos x="T8" y="T9"/>
                  </a:cxn>
                </a:cxnLst>
                <a:rect l="0" t="0" r="r" b="b"/>
                <a:pathLst>
                  <a:path w="13" h="15">
                    <a:moveTo>
                      <a:pt x="0" y="1"/>
                    </a:moveTo>
                    <a:lnTo>
                      <a:pt x="4" y="15"/>
                    </a:lnTo>
                    <a:lnTo>
                      <a:pt x="13" y="13"/>
                    </a:lnTo>
                    <a:lnTo>
                      <a:pt x="13" y="0"/>
                    </a:lnTo>
                    <a:lnTo>
                      <a:pt x="0" y="1"/>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3" name="Freeform 196">
                <a:extLst>
                  <a:ext uri="{FF2B5EF4-FFF2-40B4-BE49-F238E27FC236}">
                    <a16:creationId xmlns:a16="http://schemas.microsoft.com/office/drawing/2014/main" id="{BE1C7939-0188-4B6A-ABF7-D4264297E944}"/>
                  </a:ext>
                </a:extLst>
              </p:cNvPr>
              <p:cNvSpPr>
                <a:spLocks/>
              </p:cNvSpPr>
              <p:nvPr/>
            </p:nvSpPr>
            <p:spPr bwMode="auto">
              <a:xfrm>
                <a:off x="1578" y="3782"/>
                <a:ext cx="59" cy="202"/>
              </a:xfrm>
              <a:custGeom>
                <a:avLst/>
                <a:gdLst>
                  <a:gd name="T0" fmla="*/ 88 w 884"/>
                  <a:gd name="T1" fmla="*/ 0 h 2984"/>
                  <a:gd name="T2" fmla="*/ 807 w 884"/>
                  <a:gd name="T3" fmla="*/ 1647 h 2984"/>
                  <a:gd name="T4" fmla="*/ 879 w 884"/>
                  <a:gd name="T5" fmla="*/ 2981 h 2984"/>
                  <a:gd name="T6" fmla="*/ 606 w 884"/>
                  <a:gd name="T7" fmla="*/ 2984 h 2984"/>
                  <a:gd name="T8" fmla="*/ 24 w 884"/>
                  <a:gd name="T9" fmla="*/ 1046 h 2984"/>
                  <a:gd name="T10" fmla="*/ 88 w 884"/>
                  <a:gd name="T11" fmla="*/ 0 h 2984"/>
                </a:gdLst>
                <a:ahLst/>
                <a:cxnLst>
                  <a:cxn ang="0">
                    <a:pos x="T0" y="T1"/>
                  </a:cxn>
                  <a:cxn ang="0">
                    <a:pos x="T2" y="T3"/>
                  </a:cxn>
                  <a:cxn ang="0">
                    <a:pos x="T4" y="T5"/>
                  </a:cxn>
                  <a:cxn ang="0">
                    <a:pos x="T6" y="T7"/>
                  </a:cxn>
                  <a:cxn ang="0">
                    <a:pos x="T8" y="T9"/>
                  </a:cxn>
                  <a:cxn ang="0">
                    <a:pos x="T10" y="T11"/>
                  </a:cxn>
                </a:cxnLst>
                <a:rect l="0" t="0" r="r" b="b"/>
                <a:pathLst>
                  <a:path w="884" h="2984">
                    <a:moveTo>
                      <a:pt x="88" y="0"/>
                    </a:moveTo>
                    <a:cubicBezTo>
                      <a:pt x="88" y="0"/>
                      <a:pt x="690" y="198"/>
                      <a:pt x="807" y="1647"/>
                    </a:cubicBezTo>
                    <a:cubicBezTo>
                      <a:pt x="884" y="2606"/>
                      <a:pt x="879" y="2981"/>
                      <a:pt x="879" y="2981"/>
                    </a:cubicBezTo>
                    <a:lnTo>
                      <a:pt x="606" y="2984"/>
                    </a:lnTo>
                    <a:cubicBezTo>
                      <a:pt x="606" y="2984"/>
                      <a:pt x="72" y="1642"/>
                      <a:pt x="24" y="1046"/>
                    </a:cubicBezTo>
                    <a:cubicBezTo>
                      <a:pt x="0" y="764"/>
                      <a:pt x="88" y="0"/>
                      <a:pt x="88"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4" name="Freeform 197">
                <a:extLst>
                  <a:ext uri="{FF2B5EF4-FFF2-40B4-BE49-F238E27FC236}">
                    <a16:creationId xmlns:a16="http://schemas.microsoft.com/office/drawing/2014/main" id="{FEFFC280-2308-44F8-9C03-24FE18F8341E}"/>
                  </a:ext>
                </a:extLst>
              </p:cNvPr>
              <p:cNvSpPr>
                <a:spLocks/>
              </p:cNvSpPr>
              <p:nvPr/>
            </p:nvSpPr>
            <p:spPr bwMode="auto">
              <a:xfrm>
                <a:off x="1620" y="3985"/>
                <a:ext cx="19" cy="36"/>
              </a:xfrm>
              <a:custGeom>
                <a:avLst/>
                <a:gdLst>
                  <a:gd name="T0" fmla="*/ 277 w 284"/>
                  <a:gd name="T1" fmla="*/ 259 h 532"/>
                  <a:gd name="T2" fmla="*/ 96 w 284"/>
                  <a:gd name="T3" fmla="*/ 5 h 532"/>
                  <a:gd name="T4" fmla="*/ 23 w 284"/>
                  <a:gd name="T5" fmla="*/ 37 h 532"/>
                  <a:gd name="T6" fmla="*/ 32 w 284"/>
                  <a:gd name="T7" fmla="*/ 219 h 532"/>
                  <a:gd name="T8" fmla="*/ 43 w 284"/>
                  <a:gd name="T9" fmla="*/ 302 h 532"/>
                  <a:gd name="T10" fmla="*/ 0 w 284"/>
                  <a:gd name="T11" fmla="*/ 459 h 532"/>
                  <a:gd name="T12" fmla="*/ 123 w 284"/>
                  <a:gd name="T13" fmla="*/ 531 h 532"/>
                  <a:gd name="T14" fmla="*/ 277 w 284"/>
                  <a:gd name="T15" fmla="*/ 259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532">
                    <a:moveTo>
                      <a:pt x="277" y="259"/>
                    </a:moveTo>
                    <a:cubicBezTo>
                      <a:pt x="270" y="115"/>
                      <a:pt x="189" y="0"/>
                      <a:pt x="96" y="5"/>
                    </a:cubicBezTo>
                    <a:cubicBezTo>
                      <a:pt x="70" y="7"/>
                      <a:pt x="45" y="18"/>
                      <a:pt x="23" y="37"/>
                    </a:cubicBezTo>
                    <a:cubicBezTo>
                      <a:pt x="1" y="56"/>
                      <a:pt x="20" y="171"/>
                      <a:pt x="32" y="219"/>
                    </a:cubicBezTo>
                    <a:cubicBezTo>
                      <a:pt x="39" y="244"/>
                      <a:pt x="43" y="273"/>
                      <a:pt x="43" y="302"/>
                    </a:cubicBezTo>
                    <a:cubicBezTo>
                      <a:pt x="43" y="366"/>
                      <a:pt x="26" y="422"/>
                      <a:pt x="0" y="459"/>
                    </a:cubicBezTo>
                    <a:cubicBezTo>
                      <a:pt x="33" y="505"/>
                      <a:pt x="76" y="532"/>
                      <a:pt x="123" y="531"/>
                    </a:cubicBezTo>
                    <a:cubicBezTo>
                      <a:pt x="215" y="526"/>
                      <a:pt x="284" y="405"/>
                      <a:pt x="277" y="2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5" name="Freeform 198">
                <a:extLst>
                  <a:ext uri="{FF2B5EF4-FFF2-40B4-BE49-F238E27FC236}">
                    <a16:creationId xmlns:a16="http://schemas.microsoft.com/office/drawing/2014/main" id="{049BC566-B16C-4BA4-BD68-CDE8B4FBC943}"/>
                  </a:ext>
                </a:extLst>
              </p:cNvPr>
              <p:cNvSpPr>
                <a:spLocks/>
              </p:cNvSpPr>
              <p:nvPr/>
            </p:nvSpPr>
            <p:spPr bwMode="auto">
              <a:xfrm>
                <a:off x="1495" y="3774"/>
                <a:ext cx="115" cy="211"/>
              </a:xfrm>
              <a:custGeom>
                <a:avLst/>
                <a:gdLst>
                  <a:gd name="T0" fmla="*/ 633 w 1692"/>
                  <a:gd name="T1" fmla="*/ 1 h 3116"/>
                  <a:gd name="T2" fmla="*/ 102 w 1692"/>
                  <a:gd name="T3" fmla="*/ 237 h 3116"/>
                  <a:gd name="T4" fmla="*/ 0 w 1692"/>
                  <a:gd name="T5" fmla="*/ 3104 h 3116"/>
                  <a:gd name="T6" fmla="*/ 1651 w 1692"/>
                  <a:gd name="T7" fmla="*/ 3116 h 3116"/>
                  <a:gd name="T8" fmla="*/ 1449 w 1692"/>
                  <a:gd name="T9" fmla="*/ 229 h 3116"/>
                  <a:gd name="T10" fmla="*/ 976 w 1692"/>
                  <a:gd name="T11" fmla="*/ 5 h 3116"/>
                  <a:gd name="T12" fmla="*/ 633 w 1692"/>
                  <a:gd name="T13" fmla="*/ 1 h 3116"/>
                </a:gdLst>
                <a:ahLst/>
                <a:cxnLst>
                  <a:cxn ang="0">
                    <a:pos x="T0" y="T1"/>
                  </a:cxn>
                  <a:cxn ang="0">
                    <a:pos x="T2" y="T3"/>
                  </a:cxn>
                  <a:cxn ang="0">
                    <a:pos x="T4" y="T5"/>
                  </a:cxn>
                  <a:cxn ang="0">
                    <a:pos x="T6" y="T7"/>
                  </a:cxn>
                  <a:cxn ang="0">
                    <a:pos x="T8" y="T9"/>
                  </a:cxn>
                  <a:cxn ang="0">
                    <a:pos x="T10" y="T11"/>
                  </a:cxn>
                  <a:cxn ang="0">
                    <a:pos x="T12" y="T13"/>
                  </a:cxn>
                </a:cxnLst>
                <a:rect l="0" t="0" r="r" b="b"/>
                <a:pathLst>
                  <a:path w="1692" h="3116">
                    <a:moveTo>
                      <a:pt x="633" y="1"/>
                    </a:moveTo>
                    <a:cubicBezTo>
                      <a:pt x="460" y="18"/>
                      <a:pt x="151" y="188"/>
                      <a:pt x="102" y="237"/>
                    </a:cubicBezTo>
                    <a:cubicBezTo>
                      <a:pt x="16" y="830"/>
                      <a:pt x="0" y="3104"/>
                      <a:pt x="0" y="3104"/>
                    </a:cubicBezTo>
                    <a:lnTo>
                      <a:pt x="1651" y="3116"/>
                    </a:lnTo>
                    <a:cubicBezTo>
                      <a:pt x="1651" y="3116"/>
                      <a:pt x="1692" y="1099"/>
                      <a:pt x="1449" y="229"/>
                    </a:cubicBezTo>
                    <a:cubicBezTo>
                      <a:pt x="1369" y="96"/>
                      <a:pt x="1067" y="32"/>
                      <a:pt x="976" y="5"/>
                    </a:cubicBezTo>
                    <a:cubicBezTo>
                      <a:pt x="970" y="3"/>
                      <a:pt x="638" y="0"/>
                      <a:pt x="633" y="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6" name="Rectangle 199">
                <a:extLst>
                  <a:ext uri="{FF2B5EF4-FFF2-40B4-BE49-F238E27FC236}">
                    <a16:creationId xmlns:a16="http://schemas.microsoft.com/office/drawing/2014/main" id="{6E6A5C1E-787B-48A6-9E83-013613A91AEC}"/>
                  </a:ext>
                </a:extLst>
              </p:cNvPr>
              <p:cNvSpPr>
                <a:spLocks noChangeArrowheads="1"/>
              </p:cNvSpPr>
              <p:nvPr/>
            </p:nvSpPr>
            <p:spPr bwMode="auto">
              <a:xfrm>
                <a:off x="1770" y="3810"/>
                <a:ext cx="12" cy="1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7" name="Rectangle 200">
                <a:extLst>
                  <a:ext uri="{FF2B5EF4-FFF2-40B4-BE49-F238E27FC236}">
                    <a16:creationId xmlns:a16="http://schemas.microsoft.com/office/drawing/2014/main" id="{1C323DD6-849E-4A5A-888D-2908158EFAEA}"/>
                  </a:ext>
                </a:extLst>
              </p:cNvPr>
              <p:cNvSpPr>
                <a:spLocks noChangeArrowheads="1"/>
              </p:cNvSpPr>
              <p:nvPr/>
            </p:nvSpPr>
            <p:spPr bwMode="auto">
              <a:xfrm>
                <a:off x="1786" y="3810"/>
                <a:ext cx="12" cy="12"/>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8" name="Freeform 201">
                <a:extLst>
                  <a:ext uri="{FF2B5EF4-FFF2-40B4-BE49-F238E27FC236}">
                    <a16:creationId xmlns:a16="http://schemas.microsoft.com/office/drawing/2014/main" id="{736C5645-0C59-4D5E-B7AD-D898DCBAC643}"/>
                  </a:ext>
                </a:extLst>
              </p:cNvPr>
              <p:cNvSpPr>
                <a:spLocks/>
              </p:cNvSpPr>
              <p:nvPr/>
            </p:nvSpPr>
            <p:spPr bwMode="auto">
              <a:xfrm>
                <a:off x="1726" y="3720"/>
                <a:ext cx="15" cy="15"/>
              </a:xfrm>
              <a:custGeom>
                <a:avLst/>
                <a:gdLst>
                  <a:gd name="T0" fmla="*/ 216 w 216"/>
                  <a:gd name="T1" fmla="*/ 0 h 232"/>
                  <a:gd name="T2" fmla="*/ 216 w 216"/>
                  <a:gd name="T3" fmla="*/ 232 h 232"/>
                  <a:gd name="T4" fmla="*/ 0 w 216"/>
                  <a:gd name="T5" fmla="*/ 232 h 232"/>
                  <a:gd name="T6" fmla="*/ 216 w 216"/>
                  <a:gd name="T7" fmla="*/ 0 h 232"/>
                </a:gdLst>
                <a:ahLst/>
                <a:cxnLst>
                  <a:cxn ang="0">
                    <a:pos x="T0" y="T1"/>
                  </a:cxn>
                  <a:cxn ang="0">
                    <a:pos x="T2" y="T3"/>
                  </a:cxn>
                  <a:cxn ang="0">
                    <a:pos x="T4" y="T5"/>
                  </a:cxn>
                  <a:cxn ang="0">
                    <a:pos x="T6" y="T7"/>
                  </a:cxn>
                </a:cxnLst>
                <a:rect l="0" t="0" r="r" b="b"/>
                <a:pathLst>
                  <a:path w="216" h="232">
                    <a:moveTo>
                      <a:pt x="216" y="0"/>
                    </a:moveTo>
                    <a:lnTo>
                      <a:pt x="216" y="232"/>
                    </a:lnTo>
                    <a:lnTo>
                      <a:pt x="0" y="232"/>
                    </a:lnTo>
                    <a:cubicBezTo>
                      <a:pt x="73" y="155"/>
                      <a:pt x="142" y="81"/>
                      <a:pt x="216"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9" name="Freeform 202">
                <a:extLst>
                  <a:ext uri="{FF2B5EF4-FFF2-40B4-BE49-F238E27FC236}">
                    <a16:creationId xmlns:a16="http://schemas.microsoft.com/office/drawing/2014/main" id="{42105287-65C1-498F-A7A0-72CC42F062E1}"/>
                  </a:ext>
                </a:extLst>
              </p:cNvPr>
              <p:cNvSpPr>
                <a:spLocks/>
              </p:cNvSpPr>
              <p:nvPr/>
            </p:nvSpPr>
            <p:spPr bwMode="auto">
              <a:xfrm>
                <a:off x="1746" y="3720"/>
                <a:ext cx="14" cy="15"/>
              </a:xfrm>
              <a:custGeom>
                <a:avLst/>
                <a:gdLst>
                  <a:gd name="T0" fmla="*/ 216 w 216"/>
                  <a:gd name="T1" fmla="*/ 224 h 224"/>
                  <a:gd name="T2" fmla="*/ 0 w 216"/>
                  <a:gd name="T3" fmla="*/ 224 h 224"/>
                  <a:gd name="T4" fmla="*/ 0 w 216"/>
                  <a:gd name="T5" fmla="*/ 0 h 224"/>
                  <a:gd name="T6" fmla="*/ 216 w 216"/>
                  <a:gd name="T7" fmla="*/ 224 h 224"/>
                </a:gdLst>
                <a:ahLst/>
                <a:cxnLst>
                  <a:cxn ang="0">
                    <a:pos x="T0" y="T1"/>
                  </a:cxn>
                  <a:cxn ang="0">
                    <a:pos x="T2" y="T3"/>
                  </a:cxn>
                  <a:cxn ang="0">
                    <a:pos x="T4" y="T5"/>
                  </a:cxn>
                  <a:cxn ang="0">
                    <a:pos x="T6" y="T7"/>
                  </a:cxn>
                </a:cxnLst>
                <a:rect l="0" t="0" r="r" b="b"/>
                <a:pathLst>
                  <a:path w="216" h="224">
                    <a:moveTo>
                      <a:pt x="216" y="224"/>
                    </a:moveTo>
                    <a:lnTo>
                      <a:pt x="0" y="224"/>
                    </a:lnTo>
                    <a:lnTo>
                      <a:pt x="0" y="0"/>
                    </a:lnTo>
                    <a:cubicBezTo>
                      <a:pt x="74" y="76"/>
                      <a:pt x="141" y="147"/>
                      <a:pt x="216" y="22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0" name="Rectangle 203">
                <a:extLst>
                  <a:ext uri="{FF2B5EF4-FFF2-40B4-BE49-F238E27FC236}">
                    <a16:creationId xmlns:a16="http://schemas.microsoft.com/office/drawing/2014/main" id="{004D597C-362A-4EB4-AD70-A2EE602440DC}"/>
                  </a:ext>
                </a:extLst>
              </p:cNvPr>
              <p:cNvSpPr>
                <a:spLocks noChangeArrowheads="1"/>
              </p:cNvSpPr>
              <p:nvPr/>
            </p:nvSpPr>
            <p:spPr bwMode="auto">
              <a:xfrm>
                <a:off x="1695" y="3786"/>
                <a:ext cx="10" cy="1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1" name="Rectangle 204">
                <a:extLst>
                  <a:ext uri="{FF2B5EF4-FFF2-40B4-BE49-F238E27FC236}">
                    <a16:creationId xmlns:a16="http://schemas.microsoft.com/office/drawing/2014/main" id="{8465D1FF-284B-4DF9-ABF0-771023DA5958}"/>
                  </a:ext>
                </a:extLst>
              </p:cNvPr>
              <p:cNvSpPr>
                <a:spLocks noChangeArrowheads="1"/>
              </p:cNvSpPr>
              <p:nvPr/>
            </p:nvSpPr>
            <p:spPr bwMode="auto">
              <a:xfrm>
                <a:off x="1708" y="3786"/>
                <a:ext cx="10" cy="1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sp>
          <p:nvSpPr>
            <p:cNvPr id="38" name="Rectangle 206">
              <a:extLst>
                <a:ext uri="{FF2B5EF4-FFF2-40B4-BE49-F238E27FC236}">
                  <a16:creationId xmlns:a16="http://schemas.microsoft.com/office/drawing/2014/main" id="{F181B213-F831-46E0-949C-7E47241CF6D6}"/>
                </a:ext>
              </a:extLst>
            </p:cNvPr>
            <p:cNvSpPr>
              <a:spLocks noChangeArrowheads="1"/>
            </p:cNvSpPr>
            <p:nvPr/>
          </p:nvSpPr>
          <p:spPr bwMode="auto">
            <a:xfrm>
              <a:off x="2711450" y="6032501"/>
              <a:ext cx="15875" cy="1428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39" name="Rectangle 207">
              <a:extLst>
                <a:ext uri="{FF2B5EF4-FFF2-40B4-BE49-F238E27FC236}">
                  <a16:creationId xmlns:a16="http://schemas.microsoft.com/office/drawing/2014/main" id="{2A99DE3E-7252-4154-ADD7-28C2B3A09425}"/>
                </a:ext>
              </a:extLst>
            </p:cNvPr>
            <p:cNvSpPr>
              <a:spLocks noChangeArrowheads="1"/>
            </p:cNvSpPr>
            <p:nvPr/>
          </p:nvSpPr>
          <p:spPr bwMode="auto">
            <a:xfrm>
              <a:off x="2690812" y="6032501"/>
              <a:ext cx="15875" cy="14288"/>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0" name="Freeform 208">
              <a:extLst>
                <a:ext uri="{FF2B5EF4-FFF2-40B4-BE49-F238E27FC236}">
                  <a16:creationId xmlns:a16="http://schemas.microsoft.com/office/drawing/2014/main" id="{BE01D791-C1AA-4BCA-B49B-822010AA87F9}"/>
                </a:ext>
              </a:extLst>
            </p:cNvPr>
            <p:cNvSpPr>
              <a:spLocks/>
            </p:cNvSpPr>
            <p:nvPr/>
          </p:nvSpPr>
          <p:spPr bwMode="auto">
            <a:xfrm>
              <a:off x="2673350" y="5876926"/>
              <a:ext cx="19050" cy="9525"/>
            </a:xfrm>
            <a:custGeom>
              <a:avLst/>
              <a:gdLst>
                <a:gd name="T0" fmla="*/ 180 w 180"/>
                <a:gd name="T1" fmla="*/ 92 h 92"/>
                <a:gd name="T2" fmla="*/ 0 w 180"/>
                <a:gd name="T3" fmla="*/ 92 h 92"/>
                <a:gd name="T4" fmla="*/ 90 w 180"/>
                <a:gd name="T5" fmla="*/ 1 h 92"/>
                <a:gd name="T6" fmla="*/ 180 w 180"/>
                <a:gd name="T7" fmla="*/ 92 h 92"/>
              </a:gdLst>
              <a:ahLst/>
              <a:cxnLst>
                <a:cxn ang="0">
                  <a:pos x="T0" y="T1"/>
                </a:cxn>
                <a:cxn ang="0">
                  <a:pos x="T2" y="T3"/>
                </a:cxn>
                <a:cxn ang="0">
                  <a:pos x="T4" y="T5"/>
                </a:cxn>
                <a:cxn ang="0">
                  <a:pos x="T6" y="T7"/>
                </a:cxn>
              </a:cxnLst>
              <a:rect l="0" t="0" r="r" b="b"/>
              <a:pathLst>
                <a:path w="180" h="92">
                  <a:moveTo>
                    <a:pt x="180" y="92"/>
                  </a:moveTo>
                  <a:lnTo>
                    <a:pt x="0" y="92"/>
                  </a:lnTo>
                  <a:cubicBezTo>
                    <a:pt x="2" y="35"/>
                    <a:pt x="37" y="1"/>
                    <a:pt x="90" y="1"/>
                  </a:cubicBezTo>
                  <a:cubicBezTo>
                    <a:pt x="142" y="0"/>
                    <a:pt x="178" y="35"/>
                    <a:pt x="180" y="9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1" name="Freeform 209">
              <a:extLst>
                <a:ext uri="{FF2B5EF4-FFF2-40B4-BE49-F238E27FC236}">
                  <a16:creationId xmlns:a16="http://schemas.microsoft.com/office/drawing/2014/main" id="{5294453A-740A-4037-9DD2-8EE515FF2350}"/>
                </a:ext>
              </a:extLst>
            </p:cNvPr>
            <p:cNvSpPr>
              <a:spLocks/>
            </p:cNvSpPr>
            <p:nvPr/>
          </p:nvSpPr>
          <p:spPr bwMode="auto">
            <a:xfrm>
              <a:off x="2662237" y="6216651"/>
              <a:ext cx="125413" cy="241300"/>
            </a:xfrm>
            <a:custGeom>
              <a:avLst/>
              <a:gdLst>
                <a:gd name="T0" fmla="*/ 0 w 79"/>
                <a:gd name="T1" fmla="*/ 152 h 152"/>
                <a:gd name="T2" fmla="*/ 37 w 79"/>
                <a:gd name="T3" fmla="*/ 0 h 152"/>
                <a:gd name="T4" fmla="*/ 79 w 79"/>
                <a:gd name="T5" fmla="*/ 35 h 152"/>
                <a:gd name="T6" fmla="*/ 29 w 79"/>
                <a:gd name="T7" fmla="*/ 151 h 152"/>
                <a:gd name="T8" fmla="*/ 0 w 79"/>
                <a:gd name="T9" fmla="*/ 152 h 152"/>
              </a:gdLst>
              <a:ahLst/>
              <a:cxnLst>
                <a:cxn ang="0">
                  <a:pos x="T0" y="T1"/>
                </a:cxn>
                <a:cxn ang="0">
                  <a:pos x="T2" y="T3"/>
                </a:cxn>
                <a:cxn ang="0">
                  <a:pos x="T4" y="T5"/>
                </a:cxn>
                <a:cxn ang="0">
                  <a:pos x="T6" y="T7"/>
                </a:cxn>
                <a:cxn ang="0">
                  <a:pos x="T8" y="T9"/>
                </a:cxn>
              </a:cxnLst>
              <a:rect l="0" t="0" r="r" b="b"/>
              <a:pathLst>
                <a:path w="79" h="152">
                  <a:moveTo>
                    <a:pt x="0" y="152"/>
                  </a:moveTo>
                  <a:lnTo>
                    <a:pt x="37" y="0"/>
                  </a:lnTo>
                  <a:lnTo>
                    <a:pt x="79" y="35"/>
                  </a:lnTo>
                  <a:lnTo>
                    <a:pt x="29" y="151"/>
                  </a:lnTo>
                  <a:lnTo>
                    <a:pt x="0" y="15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 name="Freeform 210">
              <a:extLst>
                <a:ext uri="{FF2B5EF4-FFF2-40B4-BE49-F238E27FC236}">
                  <a16:creationId xmlns:a16="http://schemas.microsoft.com/office/drawing/2014/main" id="{92561C00-F35F-4AE3-BE3F-4884438ED079}"/>
                </a:ext>
              </a:extLst>
            </p:cNvPr>
            <p:cNvSpPr>
              <a:spLocks/>
            </p:cNvSpPr>
            <p:nvPr/>
          </p:nvSpPr>
          <p:spPr bwMode="auto">
            <a:xfrm>
              <a:off x="2724150" y="6216651"/>
              <a:ext cx="73025" cy="249238"/>
            </a:xfrm>
            <a:custGeom>
              <a:avLst/>
              <a:gdLst>
                <a:gd name="T0" fmla="*/ 692 w 692"/>
                <a:gd name="T1" fmla="*/ 28 h 2308"/>
                <a:gd name="T2" fmla="*/ 669 w 692"/>
                <a:gd name="T3" fmla="*/ 2308 h 2308"/>
                <a:gd name="T4" fmla="*/ 246 w 692"/>
                <a:gd name="T5" fmla="*/ 2308 h 2308"/>
                <a:gd name="T6" fmla="*/ 0 w 692"/>
                <a:gd name="T7" fmla="*/ 0 h 2308"/>
                <a:gd name="T8" fmla="*/ 691 w 692"/>
                <a:gd name="T9" fmla="*/ 0 h 2308"/>
                <a:gd name="T10" fmla="*/ 692 w 692"/>
                <a:gd name="T11" fmla="*/ 28 h 2308"/>
              </a:gdLst>
              <a:ahLst/>
              <a:cxnLst>
                <a:cxn ang="0">
                  <a:pos x="T0" y="T1"/>
                </a:cxn>
                <a:cxn ang="0">
                  <a:pos x="T2" y="T3"/>
                </a:cxn>
                <a:cxn ang="0">
                  <a:pos x="T4" y="T5"/>
                </a:cxn>
                <a:cxn ang="0">
                  <a:pos x="T6" y="T7"/>
                </a:cxn>
                <a:cxn ang="0">
                  <a:pos x="T8" y="T9"/>
                </a:cxn>
                <a:cxn ang="0">
                  <a:pos x="T10" y="T11"/>
                </a:cxn>
              </a:cxnLst>
              <a:rect l="0" t="0" r="r" b="b"/>
              <a:pathLst>
                <a:path w="692" h="2308">
                  <a:moveTo>
                    <a:pt x="692" y="28"/>
                  </a:moveTo>
                  <a:lnTo>
                    <a:pt x="669" y="2308"/>
                  </a:lnTo>
                  <a:lnTo>
                    <a:pt x="246" y="2308"/>
                  </a:lnTo>
                  <a:lnTo>
                    <a:pt x="0" y="0"/>
                  </a:lnTo>
                  <a:lnTo>
                    <a:pt x="691" y="0"/>
                  </a:lnTo>
                  <a:cubicBezTo>
                    <a:pt x="692" y="10"/>
                    <a:pt x="692" y="19"/>
                    <a:pt x="692" y="2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 name="Freeform 211">
              <a:extLst>
                <a:ext uri="{FF2B5EF4-FFF2-40B4-BE49-F238E27FC236}">
                  <a16:creationId xmlns:a16="http://schemas.microsoft.com/office/drawing/2014/main" id="{FC7B730C-A561-4084-BFE5-3B8FE0505FF6}"/>
                </a:ext>
              </a:extLst>
            </p:cNvPr>
            <p:cNvSpPr>
              <a:spLocks/>
            </p:cNvSpPr>
            <p:nvPr/>
          </p:nvSpPr>
          <p:spPr bwMode="auto">
            <a:xfrm>
              <a:off x="2768600" y="6216651"/>
              <a:ext cx="44450" cy="55563"/>
            </a:xfrm>
            <a:custGeom>
              <a:avLst/>
              <a:gdLst>
                <a:gd name="T0" fmla="*/ 0 w 408"/>
                <a:gd name="T1" fmla="*/ 516 h 516"/>
                <a:gd name="T2" fmla="*/ 46 w 408"/>
                <a:gd name="T3" fmla="*/ 516 h 516"/>
                <a:gd name="T4" fmla="*/ 408 w 408"/>
                <a:gd name="T5" fmla="*/ 151 h 516"/>
                <a:gd name="T6" fmla="*/ 408 w 408"/>
                <a:gd name="T7" fmla="*/ 0 h 516"/>
                <a:gd name="T8" fmla="*/ 0 w 408"/>
                <a:gd name="T9" fmla="*/ 0 h 516"/>
                <a:gd name="T10" fmla="*/ 0 w 408"/>
                <a:gd name="T11" fmla="*/ 516 h 516"/>
              </a:gdLst>
              <a:ahLst/>
              <a:cxnLst>
                <a:cxn ang="0">
                  <a:pos x="T0" y="T1"/>
                </a:cxn>
                <a:cxn ang="0">
                  <a:pos x="T2" y="T3"/>
                </a:cxn>
                <a:cxn ang="0">
                  <a:pos x="T4" y="T5"/>
                </a:cxn>
                <a:cxn ang="0">
                  <a:pos x="T6" y="T7"/>
                </a:cxn>
                <a:cxn ang="0">
                  <a:pos x="T8" y="T9"/>
                </a:cxn>
                <a:cxn ang="0">
                  <a:pos x="T10" y="T11"/>
                </a:cxn>
              </a:cxnLst>
              <a:rect l="0" t="0" r="r" b="b"/>
              <a:pathLst>
                <a:path w="408" h="516">
                  <a:moveTo>
                    <a:pt x="0" y="516"/>
                  </a:moveTo>
                  <a:lnTo>
                    <a:pt x="46" y="516"/>
                  </a:lnTo>
                  <a:cubicBezTo>
                    <a:pt x="247" y="516"/>
                    <a:pt x="408" y="353"/>
                    <a:pt x="408" y="151"/>
                  </a:cubicBezTo>
                  <a:lnTo>
                    <a:pt x="408" y="0"/>
                  </a:lnTo>
                  <a:lnTo>
                    <a:pt x="0" y="0"/>
                  </a:lnTo>
                  <a:lnTo>
                    <a:pt x="0" y="51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 name="Freeform 212">
              <a:extLst>
                <a:ext uri="{FF2B5EF4-FFF2-40B4-BE49-F238E27FC236}">
                  <a16:creationId xmlns:a16="http://schemas.microsoft.com/office/drawing/2014/main" id="{64C18729-E6E7-435C-94C3-280624583CE3}"/>
                </a:ext>
              </a:extLst>
            </p:cNvPr>
            <p:cNvSpPr>
              <a:spLocks/>
            </p:cNvSpPr>
            <p:nvPr/>
          </p:nvSpPr>
          <p:spPr bwMode="auto">
            <a:xfrm>
              <a:off x="2660650" y="6216651"/>
              <a:ext cx="153988" cy="495300"/>
            </a:xfrm>
            <a:custGeom>
              <a:avLst/>
              <a:gdLst>
                <a:gd name="T0" fmla="*/ 1419 w 1444"/>
                <a:gd name="T1" fmla="*/ 4600 h 4600"/>
                <a:gd name="T2" fmla="*/ 18 w 1444"/>
                <a:gd name="T3" fmla="*/ 4600 h 4600"/>
                <a:gd name="T4" fmla="*/ 0 w 1444"/>
                <a:gd name="T5" fmla="*/ 2074 h 4600"/>
                <a:gd name="T6" fmla="*/ 520 w 1444"/>
                <a:gd name="T7" fmla="*/ 0 h 4600"/>
                <a:gd name="T8" fmla="*/ 1322 w 1444"/>
                <a:gd name="T9" fmla="*/ 0 h 4600"/>
                <a:gd name="T10" fmla="*/ 1419 w 1444"/>
                <a:gd name="T11" fmla="*/ 4600 h 4600"/>
              </a:gdLst>
              <a:ahLst/>
              <a:cxnLst>
                <a:cxn ang="0">
                  <a:pos x="T0" y="T1"/>
                </a:cxn>
                <a:cxn ang="0">
                  <a:pos x="T2" y="T3"/>
                </a:cxn>
                <a:cxn ang="0">
                  <a:pos x="T4" y="T5"/>
                </a:cxn>
                <a:cxn ang="0">
                  <a:pos x="T6" y="T7"/>
                </a:cxn>
                <a:cxn ang="0">
                  <a:pos x="T8" y="T9"/>
                </a:cxn>
                <a:cxn ang="0">
                  <a:pos x="T10" y="T11"/>
                </a:cxn>
              </a:cxnLst>
              <a:rect l="0" t="0" r="r" b="b"/>
              <a:pathLst>
                <a:path w="1444" h="4600">
                  <a:moveTo>
                    <a:pt x="1419" y="4600"/>
                  </a:moveTo>
                  <a:lnTo>
                    <a:pt x="18" y="4600"/>
                  </a:lnTo>
                  <a:cubicBezTo>
                    <a:pt x="18" y="4600"/>
                    <a:pt x="0" y="2872"/>
                    <a:pt x="0" y="2074"/>
                  </a:cubicBezTo>
                  <a:cubicBezTo>
                    <a:pt x="0" y="612"/>
                    <a:pt x="520" y="0"/>
                    <a:pt x="520" y="0"/>
                  </a:cubicBezTo>
                  <a:lnTo>
                    <a:pt x="1322" y="0"/>
                  </a:lnTo>
                  <a:cubicBezTo>
                    <a:pt x="1322" y="0"/>
                    <a:pt x="1444" y="3914"/>
                    <a:pt x="1419" y="46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 name="Freeform 213">
              <a:extLst>
                <a:ext uri="{FF2B5EF4-FFF2-40B4-BE49-F238E27FC236}">
                  <a16:creationId xmlns:a16="http://schemas.microsoft.com/office/drawing/2014/main" id="{6DB53DA0-4BC8-4A05-A3E4-585F36165B34}"/>
                </a:ext>
              </a:extLst>
            </p:cNvPr>
            <p:cNvSpPr>
              <a:spLocks/>
            </p:cNvSpPr>
            <p:nvPr/>
          </p:nvSpPr>
          <p:spPr bwMode="auto">
            <a:xfrm>
              <a:off x="2722562" y="5783264"/>
              <a:ext cx="127000" cy="69850"/>
            </a:xfrm>
            <a:custGeom>
              <a:avLst/>
              <a:gdLst>
                <a:gd name="T0" fmla="*/ 860 w 1192"/>
                <a:gd name="T1" fmla="*/ 0 h 640"/>
                <a:gd name="T2" fmla="*/ 592 w 1192"/>
                <a:gd name="T3" fmla="*/ 0 h 640"/>
                <a:gd name="T4" fmla="*/ 0 w 1192"/>
                <a:gd name="T5" fmla="*/ 592 h 640"/>
                <a:gd name="T6" fmla="*/ 0 w 1192"/>
                <a:gd name="T7" fmla="*/ 640 h 640"/>
                <a:gd name="T8" fmla="*/ 1192 w 1192"/>
                <a:gd name="T9" fmla="*/ 640 h 640"/>
                <a:gd name="T10" fmla="*/ 1192 w 1192"/>
                <a:gd name="T11" fmla="*/ 333 h 640"/>
                <a:gd name="T12" fmla="*/ 860 w 1192"/>
                <a:gd name="T13" fmla="*/ 0 h 640"/>
              </a:gdLst>
              <a:ahLst/>
              <a:cxnLst>
                <a:cxn ang="0">
                  <a:pos x="T0" y="T1"/>
                </a:cxn>
                <a:cxn ang="0">
                  <a:pos x="T2" y="T3"/>
                </a:cxn>
                <a:cxn ang="0">
                  <a:pos x="T4" y="T5"/>
                </a:cxn>
                <a:cxn ang="0">
                  <a:pos x="T6" y="T7"/>
                </a:cxn>
                <a:cxn ang="0">
                  <a:pos x="T8" y="T9"/>
                </a:cxn>
                <a:cxn ang="0">
                  <a:pos x="T10" y="T11"/>
                </a:cxn>
                <a:cxn ang="0">
                  <a:pos x="T12" y="T13"/>
                </a:cxn>
              </a:cxnLst>
              <a:rect l="0" t="0" r="r" b="b"/>
              <a:pathLst>
                <a:path w="1192" h="640">
                  <a:moveTo>
                    <a:pt x="860" y="0"/>
                  </a:moveTo>
                  <a:lnTo>
                    <a:pt x="592" y="0"/>
                  </a:lnTo>
                  <a:cubicBezTo>
                    <a:pt x="265" y="0"/>
                    <a:pt x="0" y="265"/>
                    <a:pt x="0" y="592"/>
                  </a:cubicBezTo>
                  <a:lnTo>
                    <a:pt x="0" y="640"/>
                  </a:lnTo>
                  <a:lnTo>
                    <a:pt x="1192" y="640"/>
                  </a:lnTo>
                  <a:lnTo>
                    <a:pt x="1192" y="333"/>
                  </a:lnTo>
                  <a:cubicBezTo>
                    <a:pt x="1192" y="149"/>
                    <a:pt x="1044" y="0"/>
                    <a:pt x="860"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6" name="Freeform 214">
              <a:extLst>
                <a:ext uri="{FF2B5EF4-FFF2-40B4-BE49-F238E27FC236}">
                  <a16:creationId xmlns:a16="http://schemas.microsoft.com/office/drawing/2014/main" id="{AE8AB50D-60BB-48EB-B75B-4DC43057C538}"/>
                </a:ext>
              </a:extLst>
            </p:cNvPr>
            <p:cNvSpPr>
              <a:spLocks/>
            </p:cNvSpPr>
            <p:nvPr/>
          </p:nvSpPr>
          <p:spPr bwMode="auto">
            <a:xfrm>
              <a:off x="2722562" y="5853114"/>
              <a:ext cx="58738" cy="119063"/>
            </a:xfrm>
            <a:custGeom>
              <a:avLst/>
              <a:gdLst>
                <a:gd name="T0" fmla="*/ 560 w 560"/>
                <a:gd name="T1" fmla="*/ 1108 h 1108"/>
                <a:gd name="T2" fmla="*/ 560 w 560"/>
                <a:gd name="T3" fmla="*/ 1108 h 1108"/>
                <a:gd name="T4" fmla="*/ 0 w 560"/>
                <a:gd name="T5" fmla="*/ 543 h 1108"/>
                <a:gd name="T6" fmla="*/ 0 w 560"/>
                <a:gd name="T7" fmla="*/ 0 h 1108"/>
                <a:gd name="T8" fmla="*/ 560 w 560"/>
                <a:gd name="T9" fmla="*/ 0 h 1108"/>
                <a:gd name="T10" fmla="*/ 560 w 560"/>
                <a:gd name="T11" fmla="*/ 1108 h 1108"/>
              </a:gdLst>
              <a:ahLst/>
              <a:cxnLst>
                <a:cxn ang="0">
                  <a:pos x="T0" y="T1"/>
                </a:cxn>
                <a:cxn ang="0">
                  <a:pos x="T2" y="T3"/>
                </a:cxn>
                <a:cxn ang="0">
                  <a:pos x="T4" y="T5"/>
                </a:cxn>
                <a:cxn ang="0">
                  <a:pos x="T6" y="T7"/>
                </a:cxn>
                <a:cxn ang="0">
                  <a:pos x="T8" y="T9"/>
                </a:cxn>
                <a:cxn ang="0">
                  <a:pos x="T10" y="T11"/>
                </a:cxn>
              </a:cxnLst>
              <a:rect l="0" t="0" r="r" b="b"/>
              <a:pathLst>
                <a:path w="560" h="1108">
                  <a:moveTo>
                    <a:pt x="560" y="1108"/>
                  </a:moveTo>
                  <a:lnTo>
                    <a:pt x="560" y="1108"/>
                  </a:lnTo>
                  <a:cubicBezTo>
                    <a:pt x="251" y="1108"/>
                    <a:pt x="0" y="855"/>
                    <a:pt x="0" y="543"/>
                  </a:cubicBezTo>
                  <a:lnTo>
                    <a:pt x="0" y="0"/>
                  </a:lnTo>
                  <a:lnTo>
                    <a:pt x="560" y="0"/>
                  </a:lnTo>
                  <a:lnTo>
                    <a:pt x="560" y="110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7" name="Freeform 215">
              <a:extLst>
                <a:ext uri="{FF2B5EF4-FFF2-40B4-BE49-F238E27FC236}">
                  <a16:creationId xmlns:a16="http://schemas.microsoft.com/office/drawing/2014/main" id="{6ACF8F24-900C-4840-A904-82D5577014EE}"/>
                </a:ext>
              </a:extLst>
            </p:cNvPr>
            <p:cNvSpPr>
              <a:spLocks/>
            </p:cNvSpPr>
            <p:nvPr/>
          </p:nvSpPr>
          <p:spPr bwMode="auto">
            <a:xfrm>
              <a:off x="2673350" y="5951539"/>
              <a:ext cx="152400" cy="360363"/>
            </a:xfrm>
            <a:custGeom>
              <a:avLst/>
              <a:gdLst>
                <a:gd name="T0" fmla="*/ 1378 w 1424"/>
                <a:gd name="T1" fmla="*/ 671 h 3352"/>
                <a:gd name="T2" fmla="*/ 1031 w 1424"/>
                <a:gd name="T3" fmla="*/ 1726 h 3352"/>
                <a:gd name="T4" fmla="*/ 1299 w 1424"/>
                <a:gd name="T5" fmla="*/ 2431 h 3352"/>
                <a:gd name="T6" fmla="*/ 1299 w 1424"/>
                <a:gd name="T7" fmla="*/ 2465 h 3352"/>
                <a:gd name="T8" fmla="*/ 1297 w 1424"/>
                <a:gd name="T9" fmla="*/ 2465 h 3352"/>
                <a:gd name="T10" fmla="*/ 1297 w 1424"/>
                <a:gd name="T11" fmla="*/ 2501 h 3352"/>
                <a:gd name="T12" fmla="*/ 0 w 1424"/>
                <a:gd name="T13" fmla="*/ 3352 h 3352"/>
                <a:gd name="T14" fmla="*/ 388 w 1424"/>
                <a:gd name="T15" fmla="*/ 892 h 3352"/>
                <a:gd name="T16" fmla="*/ 871 w 1424"/>
                <a:gd name="T17" fmla="*/ 3 h 3352"/>
                <a:gd name="T18" fmla="*/ 1301 w 1424"/>
                <a:gd name="T19" fmla="*/ 0 h 3352"/>
                <a:gd name="T20" fmla="*/ 1378 w 1424"/>
                <a:gd name="T21" fmla="*/ 671 h 3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4" h="3352">
                  <a:moveTo>
                    <a:pt x="1378" y="671"/>
                  </a:moveTo>
                  <a:cubicBezTo>
                    <a:pt x="1332" y="1146"/>
                    <a:pt x="1037" y="1603"/>
                    <a:pt x="1031" y="1726"/>
                  </a:cubicBezTo>
                  <a:cubicBezTo>
                    <a:pt x="1025" y="1850"/>
                    <a:pt x="1299" y="2250"/>
                    <a:pt x="1299" y="2431"/>
                  </a:cubicBezTo>
                  <a:lnTo>
                    <a:pt x="1299" y="2465"/>
                  </a:lnTo>
                  <a:lnTo>
                    <a:pt x="1297" y="2465"/>
                  </a:lnTo>
                  <a:lnTo>
                    <a:pt x="1297" y="2501"/>
                  </a:lnTo>
                  <a:lnTo>
                    <a:pt x="0" y="3352"/>
                  </a:lnTo>
                  <a:lnTo>
                    <a:pt x="388" y="892"/>
                  </a:lnTo>
                  <a:cubicBezTo>
                    <a:pt x="378" y="647"/>
                    <a:pt x="484" y="167"/>
                    <a:pt x="871" y="3"/>
                  </a:cubicBezTo>
                  <a:lnTo>
                    <a:pt x="1301" y="0"/>
                  </a:lnTo>
                  <a:cubicBezTo>
                    <a:pt x="1301" y="0"/>
                    <a:pt x="1424" y="195"/>
                    <a:pt x="1378" y="67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8" name="Freeform 216">
              <a:extLst>
                <a:ext uri="{FF2B5EF4-FFF2-40B4-BE49-F238E27FC236}">
                  <a16:creationId xmlns:a16="http://schemas.microsoft.com/office/drawing/2014/main" id="{3B2EC402-5481-43F4-8850-4323948CC7FB}"/>
                </a:ext>
              </a:extLst>
            </p:cNvPr>
            <p:cNvSpPr>
              <a:spLocks/>
            </p:cNvSpPr>
            <p:nvPr/>
          </p:nvSpPr>
          <p:spPr bwMode="auto">
            <a:xfrm>
              <a:off x="2725737" y="5949951"/>
              <a:ext cx="119063" cy="760413"/>
            </a:xfrm>
            <a:custGeom>
              <a:avLst/>
              <a:gdLst>
                <a:gd name="T0" fmla="*/ 658 w 1108"/>
                <a:gd name="T1" fmla="*/ 0 h 7076"/>
                <a:gd name="T2" fmla="*/ 174 w 1108"/>
                <a:gd name="T3" fmla="*/ 721 h 7076"/>
                <a:gd name="T4" fmla="*/ 12 w 1108"/>
                <a:gd name="T5" fmla="*/ 6172 h 7076"/>
                <a:gd name="T6" fmla="*/ 896 w 1108"/>
                <a:gd name="T7" fmla="*/ 7070 h 7076"/>
                <a:gd name="T8" fmla="*/ 896 w 1108"/>
                <a:gd name="T9" fmla="*/ 2973 h 7076"/>
                <a:gd name="T10" fmla="*/ 955 w 1108"/>
                <a:gd name="T11" fmla="*/ 2438 h 7076"/>
                <a:gd name="T12" fmla="*/ 878 w 1108"/>
                <a:gd name="T13" fmla="*/ 1248 h 7076"/>
                <a:gd name="T14" fmla="*/ 1108 w 1108"/>
                <a:gd name="T15" fmla="*/ 445 h 7076"/>
                <a:gd name="T16" fmla="*/ 658 w 1108"/>
                <a:gd name="T17" fmla="*/ 0 h 7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8" h="7076">
                  <a:moveTo>
                    <a:pt x="658" y="0"/>
                  </a:moveTo>
                  <a:cubicBezTo>
                    <a:pt x="658" y="0"/>
                    <a:pt x="236" y="60"/>
                    <a:pt x="174" y="721"/>
                  </a:cubicBezTo>
                  <a:cubicBezTo>
                    <a:pt x="128" y="1215"/>
                    <a:pt x="48" y="4534"/>
                    <a:pt x="12" y="6172"/>
                  </a:cubicBezTo>
                  <a:cubicBezTo>
                    <a:pt x="0" y="6669"/>
                    <a:pt x="401" y="7076"/>
                    <a:pt x="896" y="7070"/>
                  </a:cubicBezTo>
                  <a:lnTo>
                    <a:pt x="896" y="2973"/>
                  </a:lnTo>
                  <a:cubicBezTo>
                    <a:pt x="896" y="2973"/>
                    <a:pt x="1020" y="2714"/>
                    <a:pt x="955" y="2438"/>
                  </a:cubicBezTo>
                  <a:cubicBezTo>
                    <a:pt x="890" y="2162"/>
                    <a:pt x="830" y="1611"/>
                    <a:pt x="878" y="1248"/>
                  </a:cubicBezTo>
                  <a:cubicBezTo>
                    <a:pt x="925" y="886"/>
                    <a:pt x="1108" y="445"/>
                    <a:pt x="1108" y="445"/>
                  </a:cubicBezTo>
                  <a:lnTo>
                    <a:pt x="65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9" name="Freeform 217">
              <a:extLst>
                <a:ext uri="{FF2B5EF4-FFF2-40B4-BE49-F238E27FC236}">
                  <a16:creationId xmlns:a16="http://schemas.microsoft.com/office/drawing/2014/main" id="{86722F4F-6778-4C01-A58C-B698F5CCE604}"/>
                </a:ext>
              </a:extLst>
            </p:cNvPr>
            <p:cNvSpPr>
              <a:spLocks/>
            </p:cNvSpPr>
            <p:nvPr/>
          </p:nvSpPr>
          <p:spPr bwMode="auto">
            <a:xfrm>
              <a:off x="2794000" y="5965826"/>
              <a:ext cx="84138" cy="133350"/>
            </a:xfrm>
            <a:custGeom>
              <a:avLst/>
              <a:gdLst>
                <a:gd name="T0" fmla="*/ 127 w 784"/>
                <a:gd name="T1" fmla="*/ 39 h 1244"/>
                <a:gd name="T2" fmla="*/ 127 w 784"/>
                <a:gd name="T3" fmla="*/ 39 h 1244"/>
                <a:gd name="T4" fmla="*/ 355 w 784"/>
                <a:gd name="T5" fmla="*/ 128 h 1244"/>
                <a:gd name="T6" fmla="*/ 784 w 784"/>
                <a:gd name="T7" fmla="*/ 1104 h 1244"/>
                <a:gd name="T8" fmla="*/ 469 w 784"/>
                <a:gd name="T9" fmla="*/ 1244 h 1244"/>
                <a:gd name="T10" fmla="*/ 39 w 784"/>
                <a:gd name="T11" fmla="*/ 269 h 1244"/>
                <a:gd name="T12" fmla="*/ 127 w 784"/>
                <a:gd name="T13" fmla="*/ 39 h 1244"/>
              </a:gdLst>
              <a:ahLst/>
              <a:cxnLst>
                <a:cxn ang="0">
                  <a:pos x="T0" y="T1"/>
                </a:cxn>
                <a:cxn ang="0">
                  <a:pos x="T2" y="T3"/>
                </a:cxn>
                <a:cxn ang="0">
                  <a:pos x="T4" y="T5"/>
                </a:cxn>
                <a:cxn ang="0">
                  <a:pos x="T6" y="T7"/>
                </a:cxn>
                <a:cxn ang="0">
                  <a:pos x="T8" y="T9"/>
                </a:cxn>
                <a:cxn ang="0">
                  <a:pos x="T10" y="T11"/>
                </a:cxn>
                <a:cxn ang="0">
                  <a:pos x="T12" y="T13"/>
                </a:cxn>
              </a:cxnLst>
              <a:rect l="0" t="0" r="r" b="b"/>
              <a:pathLst>
                <a:path w="784" h="1244">
                  <a:moveTo>
                    <a:pt x="127" y="39"/>
                  </a:moveTo>
                  <a:lnTo>
                    <a:pt x="127" y="39"/>
                  </a:lnTo>
                  <a:cubicBezTo>
                    <a:pt x="215" y="0"/>
                    <a:pt x="316" y="40"/>
                    <a:pt x="355" y="128"/>
                  </a:cubicBezTo>
                  <a:lnTo>
                    <a:pt x="784" y="1104"/>
                  </a:lnTo>
                  <a:lnTo>
                    <a:pt x="469" y="1244"/>
                  </a:lnTo>
                  <a:lnTo>
                    <a:pt x="39" y="269"/>
                  </a:lnTo>
                  <a:cubicBezTo>
                    <a:pt x="0" y="181"/>
                    <a:pt x="40" y="78"/>
                    <a:pt x="127" y="3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0" name="Freeform 218">
              <a:extLst>
                <a:ext uri="{FF2B5EF4-FFF2-40B4-BE49-F238E27FC236}">
                  <a16:creationId xmlns:a16="http://schemas.microsoft.com/office/drawing/2014/main" id="{649D29F0-CB8E-48A8-A4BB-D3152EDBE45B}"/>
                </a:ext>
              </a:extLst>
            </p:cNvPr>
            <p:cNvSpPr>
              <a:spLocks/>
            </p:cNvSpPr>
            <p:nvPr/>
          </p:nvSpPr>
          <p:spPr bwMode="auto">
            <a:xfrm>
              <a:off x="2786062" y="6170614"/>
              <a:ext cx="36513" cy="30163"/>
            </a:xfrm>
            <a:custGeom>
              <a:avLst/>
              <a:gdLst>
                <a:gd name="T0" fmla="*/ 23 w 23"/>
                <a:gd name="T1" fmla="*/ 9 h 19"/>
                <a:gd name="T2" fmla="*/ 13 w 23"/>
                <a:gd name="T3" fmla="*/ 19 h 19"/>
                <a:gd name="T4" fmla="*/ 0 w 23"/>
                <a:gd name="T5" fmla="*/ 11 h 19"/>
                <a:gd name="T6" fmla="*/ 8 w 23"/>
                <a:gd name="T7" fmla="*/ 0 h 19"/>
                <a:gd name="T8" fmla="*/ 23 w 23"/>
                <a:gd name="T9" fmla="*/ 9 h 19"/>
              </a:gdLst>
              <a:ahLst/>
              <a:cxnLst>
                <a:cxn ang="0">
                  <a:pos x="T0" y="T1"/>
                </a:cxn>
                <a:cxn ang="0">
                  <a:pos x="T2" y="T3"/>
                </a:cxn>
                <a:cxn ang="0">
                  <a:pos x="T4" y="T5"/>
                </a:cxn>
                <a:cxn ang="0">
                  <a:pos x="T6" y="T7"/>
                </a:cxn>
                <a:cxn ang="0">
                  <a:pos x="T8" y="T9"/>
                </a:cxn>
              </a:cxnLst>
              <a:rect l="0" t="0" r="r" b="b"/>
              <a:pathLst>
                <a:path w="23" h="19">
                  <a:moveTo>
                    <a:pt x="23" y="9"/>
                  </a:moveTo>
                  <a:lnTo>
                    <a:pt x="13" y="19"/>
                  </a:lnTo>
                  <a:lnTo>
                    <a:pt x="0" y="11"/>
                  </a:lnTo>
                  <a:lnTo>
                    <a:pt x="8" y="0"/>
                  </a:lnTo>
                  <a:lnTo>
                    <a:pt x="23" y="9"/>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1" name="Freeform 219">
              <a:extLst>
                <a:ext uri="{FF2B5EF4-FFF2-40B4-BE49-F238E27FC236}">
                  <a16:creationId xmlns:a16="http://schemas.microsoft.com/office/drawing/2014/main" id="{B7312EF1-1D48-4BF9-A1A3-FAB47D84FEB9}"/>
                </a:ext>
              </a:extLst>
            </p:cNvPr>
            <p:cNvSpPr>
              <a:spLocks/>
            </p:cNvSpPr>
            <p:nvPr/>
          </p:nvSpPr>
          <p:spPr bwMode="auto">
            <a:xfrm>
              <a:off x="2747962" y="6183314"/>
              <a:ext cx="63500" cy="41275"/>
            </a:xfrm>
            <a:custGeom>
              <a:avLst/>
              <a:gdLst>
                <a:gd name="T0" fmla="*/ 3 w 592"/>
                <a:gd name="T1" fmla="*/ 276 h 384"/>
                <a:gd name="T2" fmla="*/ 13 w 592"/>
                <a:gd name="T3" fmla="*/ 231 h 384"/>
                <a:gd name="T4" fmla="*/ 328 w 592"/>
                <a:gd name="T5" fmla="*/ 32 h 384"/>
                <a:gd name="T6" fmla="*/ 576 w 592"/>
                <a:gd name="T7" fmla="*/ 87 h 384"/>
                <a:gd name="T8" fmla="*/ 591 w 592"/>
                <a:gd name="T9" fmla="*/ 108 h 384"/>
                <a:gd name="T10" fmla="*/ 580 w 592"/>
                <a:gd name="T11" fmla="*/ 154 h 384"/>
                <a:gd name="T12" fmla="*/ 266 w 592"/>
                <a:gd name="T13" fmla="*/ 352 h 384"/>
                <a:gd name="T14" fmla="*/ 18 w 592"/>
                <a:gd name="T15" fmla="*/ 298 h 384"/>
                <a:gd name="T16" fmla="*/ 3 w 592"/>
                <a:gd name="T17" fmla="*/ 27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2" h="384">
                  <a:moveTo>
                    <a:pt x="3" y="276"/>
                  </a:moveTo>
                  <a:lnTo>
                    <a:pt x="13" y="231"/>
                  </a:lnTo>
                  <a:cubicBezTo>
                    <a:pt x="44" y="89"/>
                    <a:pt x="185" y="0"/>
                    <a:pt x="328" y="32"/>
                  </a:cubicBezTo>
                  <a:lnTo>
                    <a:pt x="576" y="87"/>
                  </a:lnTo>
                  <a:cubicBezTo>
                    <a:pt x="586" y="88"/>
                    <a:pt x="592" y="98"/>
                    <a:pt x="591" y="108"/>
                  </a:cubicBezTo>
                  <a:lnTo>
                    <a:pt x="580" y="154"/>
                  </a:lnTo>
                  <a:cubicBezTo>
                    <a:pt x="549" y="295"/>
                    <a:pt x="408" y="384"/>
                    <a:pt x="266" y="352"/>
                  </a:cubicBezTo>
                  <a:lnTo>
                    <a:pt x="18" y="298"/>
                  </a:lnTo>
                  <a:cubicBezTo>
                    <a:pt x="7" y="296"/>
                    <a:pt x="0" y="286"/>
                    <a:pt x="3" y="27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2" name="Freeform 220">
              <a:extLst>
                <a:ext uri="{FF2B5EF4-FFF2-40B4-BE49-F238E27FC236}">
                  <a16:creationId xmlns:a16="http://schemas.microsoft.com/office/drawing/2014/main" id="{4EF9884C-1D7F-4AF3-A9BF-256F607CB1B4}"/>
                </a:ext>
              </a:extLst>
            </p:cNvPr>
            <p:cNvSpPr>
              <a:spLocks/>
            </p:cNvSpPr>
            <p:nvPr/>
          </p:nvSpPr>
          <p:spPr bwMode="auto">
            <a:xfrm>
              <a:off x="2566987" y="5954714"/>
              <a:ext cx="36513" cy="31750"/>
            </a:xfrm>
            <a:custGeom>
              <a:avLst/>
              <a:gdLst>
                <a:gd name="T0" fmla="*/ 23 w 23"/>
                <a:gd name="T1" fmla="*/ 13 h 20"/>
                <a:gd name="T2" fmla="*/ 11 w 23"/>
                <a:gd name="T3" fmla="*/ 20 h 20"/>
                <a:gd name="T4" fmla="*/ 0 w 23"/>
                <a:gd name="T5" fmla="*/ 9 h 20"/>
                <a:gd name="T6" fmla="*/ 10 w 23"/>
                <a:gd name="T7" fmla="*/ 0 h 20"/>
                <a:gd name="T8" fmla="*/ 23 w 23"/>
                <a:gd name="T9" fmla="*/ 13 h 20"/>
              </a:gdLst>
              <a:ahLst/>
              <a:cxnLst>
                <a:cxn ang="0">
                  <a:pos x="T0" y="T1"/>
                </a:cxn>
                <a:cxn ang="0">
                  <a:pos x="T2" y="T3"/>
                </a:cxn>
                <a:cxn ang="0">
                  <a:pos x="T4" y="T5"/>
                </a:cxn>
                <a:cxn ang="0">
                  <a:pos x="T6" y="T7"/>
                </a:cxn>
                <a:cxn ang="0">
                  <a:pos x="T8" y="T9"/>
                </a:cxn>
              </a:cxnLst>
              <a:rect l="0" t="0" r="r" b="b"/>
              <a:pathLst>
                <a:path w="23" h="20">
                  <a:moveTo>
                    <a:pt x="23" y="13"/>
                  </a:moveTo>
                  <a:lnTo>
                    <a:pt x="11" y="20"/>
                  </a:lnTo>
                  <a:lnTo>
                    <a:pt x="0" y="9"/>
                  </a:lnTo>
                  <a:lnTo>
                    <a:pt x="10" y="0"/>
                  </a:lnTo>
                  <a:lnTo>
                    <a:pt x="23" y="13"/>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3" name="Freeform 221">
              <a:extLst>
                <a:ext uri="{FF2B5EF4-FFF2-40B4-BE49-F238E27FC236}">
                  <a16:creationId xmlns:a16="http://schemas.microsoft.com/office/drawing/2014/main" id="{8AD843EC-5156-4425-94FF-60CEDC64D452}"/>
                </a:ext>
              </a:extLst>
            </p:cNvPr>
            <p:cNvSpPr>
              <a:spLocks/>
            </p:cNvSpPr>
            <p:nvPr/>
          </p:nvSpPr>
          <p:spPr bwMode="auto">
            <a:xfrm>
              <a:off x="2533650" y="5940426"/>
              <a:ext cx="55563" cy="36513"/>
            </a:xfrm>
            <a:custGeom>
              <a:avLst/>
              <a:gdLst>
                <a:gd name="T0" fmla="*/ 2 w 524"/>
                <a:gd name="T1" fmla="*/ 97 h 344"/>
                <a:gd name="T2" fmla="*/ 12 w 524"/>
                <a:gd name="T3" fmla="*/ 138 h 344"/>
                <a:gd name="T4" fmla="*/ 290 w 524"/>
                <a:gd name="T5" fmla="*/ 317 h 344"/>
                <a:gd name="T6" fmla="*/ 509 w 524"/>
                <a:gd name="T7" fmla="*/ 267 h 344"/>
                <a:gd name="T8" fmla="*/ 522 w 524"/>
                <a:gd name="T9" fmla="*/ 248 h 344"/>
                <a:gd name="T10" fmla="*/ 513 w 524"/>
                <a:gd name="T11" fmla="*/ 208 h 344"/>
                <a:gd name="T12" fmla="*/ 235 w 524"/>
                <a:gd name="T13" fmla="*/ 28 h 344"/>
                <a:gd name="T14" fmla="*/ 16 w 524"/>
                <a:gd name="T15" fmla="*/ 77 h 344"/>
                <a:gd name="T16" fmla="*/ 2 w 524"/>
                <a:gd name="T17" fmla="*/ 9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4" h="344">
                  <a:moveTo>
                    <a:pt x="2" y="97"/>
                  </a:moveTo>
                  <a:lnTo>
                    <a:pt x="12" y="138"/>
                  </a:lnTo>
                  <a:cubicBezTo>
                    <a:pt x="39" y="265"/>
                    <a:pt x="164" y="344"/>
                    <a:pt x="290" y="317"/>
                  </a:cubicBezTo>
                  <a:lnTo>
                    <a:pt x="509" y="267"/>
                  </a:lnTo>
                  <a:cubicBezTo>
                    <a:pt x="519" y="266"/>
                    <a:pt x="524" y="257"/>
                    <a:pt x="522" y="248"/>
                  </a:cubicBezTo>
                  <a:lnTo>
                    <a:pt x="513" y="208"/>
                  </a:lnTo>
                  <a:cubicBezTo>
                    <a:pt x="486" y="80"/>
                    <a:pt x="360" y="0"/>
                    <a:pt x="235" y="28"/>
                  </a:cubicBezTo>
                  <a:lnTo>
                    <a:pt x="16" y="77"/>
                  </a:lnTo>
                  <a:cubicBezTo>
                    <a:pt x="6" y="79"/>
                    <a:pt x="0" y="88"/>
                    <a:pt x="2" y="9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4" name="Freeform 222">
              <a:extLst>
                <a:ext uri="{FF2B5EF4-FFF2-40B4-BE49-F238E27FC236}">
                  <a16:creationId xmlns:a16="http://schemas.microsoft.com/office/drawing/2014/main" id="{CBF0C040-681B-46F4-9C2B-5192469DD76D}"/>
                </a:ext>
              </a:extLst>
            </p:cNvPr>
            <p:cNvSpPr>
              <a:spLocks/>
            </p:cNvSpPr>
            <p:nvPr/>
          </p:nvSpPr>
          <p:spPr bwMode="auto">
            <a:xfrm>
              <a:off x="2798762" y="6072189"/>
              <a:ext cx="85725" cy="125413"/>
            </a:xfrm>
            <a:custGeom>
              <a:avLst/>
              <a:gdLst>
                <a:gd name="T0" fmla="*/ 698 w 792"/>
                <a:gd name="T1" fmla="*/ 86 h 1176"/>
                <a:gd name="T2" fmla="*/ 727 w 792"/>
                <a:gd name="T3" fmla="*/ 346 h 1176"/>
                <a:gd name="T4" fmla="*/ 185 w 792"/>
                <a:gd name="T5" fmla="*/ 1176 h 1176"/>
                <a:gd name="T6" fmla="*/ 0 w 792"/>
                <a:gd name="T7" fmla="*/ 922 h 1176"/>
                <a:gd name="T8" fmla="*/ 567 w 792"/>
                <a:gd name="T9" fmla="*/ 0 h 1176"/>
                <a:gd name="T10" fmla="*/ 698 w 792"/>
                <a:gd name="T11" fmla="*/ 86 h 1176"/>
              </a:gdLst>
              <a:ahLst/>
              <a:cxnLst>
                <a:cxn ang="0">
                  <a:pos x="T0" y="T1"/>
                </a:cxn>
                <a:cxn ang="0">
                  <a:pos x="T2" y="T3"/>
                </a:cxn>
                <a:cxn ang="0">
                  <a:pos x="T4" y="T5"/>
                </a:cxn>
                <a:cxn ang="0">
                  <a:pos x="T6" y="T7"/>
                </a:cxn>
                <a:cxn ang="0">
                  <a:pos x="T8" y="T9"/>
                </a:cxn>
                <a:cxn ang="0">
                  <a:pos x="T10" y="T11"/>
                </a:cxn>
              </a:cxnLst>
              <a:rect l="0" t="0" r="r" b="b"/>
              <a:pathLst>
                <a:path w="792" h="1176">
                  <a:moveTo>
                    <a:pt x="698" y="86"/>
                  </a:moveTo>
                  <a:cubicBezTo>
                    <a:pt x="781" y="140"/>
                    <a:pt x="792" y="259"/>
                    <a:pt x="727" y="346"/>
                  </a:cubicBezTo>
                  <a:lnTo>
                    <a:pt x="185" y="1176"/>
                  </a:lnTo>
                  <a:lnTo>
                    <a:pt x="0" y="922"/>
                  </a:lnTo>
                  <a:lnTo>
                    <a:pt x="567" y="0"/>
                  </a:lnTo>
                  <a:lnTo>
                    <a:pt x="698" y="8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5" name="Freeform 223">
              <a:extLst>
                <a:ext uri="{FF2B5EF4-FFF2-40B4-BE49-F238E27FC236}">
                  <a16:creationId xmlns:a16="http://schemas.microsoft.com/office/drawing/2014/main" id="{EFBE6E21-428E-4A0E-AE21-46693AC798FE}"/>
                </a:ext>
              </a:extLst>
            </p:cNvPr>
            <p:cNvSpPr>
              <a:spLocks/>
            </p:cNvSpPr>
            <p:nvPr/>
          </p:nvSpPr>
          <p:spPr bwMode="auto">
            <a:xfrm>
              <a:off x="2665412" y="5951539"/>
              <a:ext cx="125413" cy="98425"/>
            </a:xfrm>
            <a:custGeom>
              <a:avLst/>
              <a:gdLst>
                <a:gd name="T0" fmla="*/ 1125 w 1176"/>
                <a:gd name="T1" fmla="*/ 102 h 916"/>
                <a:gd name="T2" fmla="*/ 1125 w 1176"/>
                <a:gd name="T3" fmla="*/ 102 h 916"/>
                <a:gd name="T4" fmla="*/ 1075 w 1176"/>
                <a:gd name="T5" fmla="*/ 339 h 916"/>
                <a:gd name="T6" fmla="*/ 189 w 1176"/>
                <a:gd name="T7" fmla="*/ 916 h 916"/>
                <a:gd name="T8" fmla="*/ 0 w 1176"/>
                <a:gd name="T9" fmla="*/ 629 h 916"/>
                <a:gd name="T10" fmla="*/ 886 w 1176"/>
                <a:gd name="T11" fmla="*/ 52 h 916"/>
                <a:gd name="T12" fmla="*/ 1125 w 1176"/>
                <a:gd name="T13" fmla="*/ 102 h 916"/>
              </a:gdLst>
              <a:ahLst/>
              <a:cxnLst>
                <a:cxn ang="0">
                  <a:pos x="T0" y="T1"/>
                </a:cxn>
                <a:cxn ang="0">
                  <a:pos x="T2" y="T3"/>
                </a:cxn>
                <a:cxn ang="0">
                  <a:pos x="T4" y="T5"/>
                </a:cxn>
                <a:cxn ang="0">
                  <a:pos x="T6" y="T7"/>
                </a:cxn>
                <a:cxn ang="0">
                  <a:pos x="T8" y="T9"/>
                </a:cxn>
                <a:cxn ang="0">
                  <a:pos x="T10" y="T11"/>
                </a:cxn>
                <a:cxn ang="0">
                  <a:pos x="T12" y="T13"/>
                </a:cxn>
              </a:cxnLst>
              <a:rect l="0" t="0" r="r" b="b"/>
              <a:pathLst>
                <a:path w="1176" h="916">
                  <a:moveTo>
                    <a:pt x="1125" y="102"/>
                  </a:moveTo>
                  <a:lnTo>
                    <a:pt x="1125" y="102"/>
                  </a:lnTo>
                  <a:cubicBezTo>
                    <a:pt x="1176" y="182"/>
                    <a:pt x="1155" y="288"/>
                    <a:pt x="1075" y="339"/>
                  </a:cubicBezTo>
                  <a:lnTo>
                    <a:pt x="189" y="916"/>
                  </a:lnTo>
                  <a:lnTo>
                    <a:pt x="0" y="629"/>
                  </a:lnTo>
                  <a:lnTo>
                    <a:pt x="886" y="52"/>
                  </a:lnTo>
                  <a:cubicBezTo>
                    <a:pt x="965" y="0"/>
                    <a:pt x="1073" y="23"/>
                    <a:pt x="1125" y="10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6" name="Freeform 224">
              <a:extLst>
                <a:ext uri="{FF2B5EF4-FFF2-40B4-BE49-F238E27FC236}">
                  <a16:creationId xmlns:a16="http://schemas.microsoft.com/office/drawing/2014/main" id="{F728EC87-43C8-4D8E-9136-78850961849F}"/>
                </a:ext>
              </a:extLst>
            </p:cNvPr>
            <p:cNvSpPr>
              <a:spLocks/>
            </p:cNvSpPr>
            <p:nvPr/>
          </p:nvSpPr>
          <p:spPr bwMode="auto">
            <a:xfrm>
              <a:off x="2574925" y="5969001"/>
              <a:ext cx="125413" cy="87313"/>
            </a:xfrm>
            <a:custGeom>
              <a:avLst/>
              <a:gdLst>
                <a:gd name="T0" fmla="*/ 1070 w 1156"/>
                <a:gd name="T1" fmla="*/ 716 h 808"/>
                <a:gd name="T2" fmla="*/ 811 w 1156"/>
                <a:gd name="T3" fmla="*/ 740 h 808"/>
                <a:gd name="T4" fmla="*/ 0 w 1156"/>
                <a:gd name="T5" fmla="*/ 180 h 808"/>
                <a:gd name="T6" fmla="*/ 256 w 1156"/>
                <a:gd name="T7" fmla="*/ 0 h 808"/>
                <a:gd name="T8" fmla="*/ 1156 w 1156"/>
                <a:gd name="T9" fmla="*/ 587 h 808"/>
                <a:gd name="T10" fmla="*/ 1070 w 1156"/>
                <a:gd name="T11" fmla="*/ 716 h 808"/>
              </a:gdLst>
              <a:ahLst/>
              <a:cxnLst>
                <a:cxn ang="0">
                  <a:pos x="T0" y="T1"/>
                </a:cxn>
                <a:cxn ang="0">
                  <a:pos x="T2" y="T3"/>
                </a:cxn>
                <a:cxn ang="0">
                  <a:pos x="T4" y="T5"/>
                </a:cxn>
                <a:cxn ang="0">
                  <a:pos x="T6" y="T7"/>
                </a:cxn>
                <a:cxn ang="0">
                  <a:pos x="T8" y="T9"/>
                </a:cxn>
                <a:cxn ang="0">
                  <a:pos x="T10" y="T11"/>
                </a:cxn>
              </a:cxnLst>
              <a:rect l="0" t="0" r="r" b="b"/>
              <a:pathLst>
                <a:path w="1156" h="808">
                  <a:moveTo>
                    <a:pt x="1070" y="716"/>
                  </a:moveTo>
                  <a:cubicBezTo>
                    <a:pt x="1014" y="799"/>
                    <a:pt x="896" y="808"/>
                    <a:pt x="811" y="740"/>
                  </a:cubicBezTo>
                  <a:lnTo>
                    <a:pt x="0" y="180"/>
                  </a:lnTo>
                  <a:lnTo>
                    <a:pt x="256" y="0"/>
                  </a:lnTo>
                  <a:lnTo>
                    <a:pt x="1156" y="587"/>
                  </a:lnTo>
                  <a:lnTo>
                    <a:pt x="1070" y="71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7" name="Freeform 225">
              <a:extLst>
                <a:ext uri="{FF2B5EF4-FFF2-40B4-BE49-F238E27FC236}">
                  <a16:creationId xmlns:a16="http://schemas.microsoft.com/office/drawing/2014/main" id="{2C13539E-60A5-4564-8D97-6A2753B5C3FD}"/>
                </a:ext>
              </a:extLst>
            </p:cNvPr>
            <p:cNvSpPr>
              <a:spLocks/>
            </p:cNvSpPr>
            <p:nvPr/>
          </p:nvSpPr>
          <p:spPr bwMode="auto">
            <a:xfrm>
              <a:off x="2728912" y="5895976"/>
              <a:ext cx="150813" cy="168275"/>
            </a:xfrm>
            <a:custGeom>
              <a:avLst/>
              <a:gdLst>
                <a:gd name="T0" fmla="*/ 282 w 1408"/>
                <a:gd name="T1" fmla="*/ 296 h 1552"/>
                <a:gd name="T2" fmla="*/ 0 w 1408"/>
                <a:gd name="T3" fmla="*/ 793 h 1552"/>
                <a:gd name="T4" fmla="*/ 1187 w 1408"/>
                <a:gd name="T5" fmla="*/ 1370 h 1552"/>
                <a:gd name="T6" fmla="*/ 1156 w 1408"/>
                <a:gd name="T7" fmla="*/ 793 h 1552"/>
                <a:gd name="T8" fmla="*/ 891 w 1408"/>
                <a:gd name="T9" fmla="*/ 0 h 1552"/>
                <a:gd name="T10" fmla="*/ 282 w 1408"/>
                <a:gd name="T11" fmla="*/ 296 h 1552"/>
              </a:gdLst>
              <a:ahLst/>
              <a:cxnLst>
                <a:cxn ang="0">
                  <a:pos x="T0" y="T1"/>
                </a:cxn>
                <a:cxn ang="0">
                  <a:pos x="T2" y="T3"/>
                </a:cxn>
                <a:cxn ang="0">
                  <a:pos x="T4" y="T5"/>
                </a:cxn>
                <a:cxn ang="0">
                  <a:pos x="T6" y="T7"/>
                </a:cxn>
                <a:cxn ang="0">
                  <a:pos x="T8" y="T9"/>
                </a:cxn>
                <a:cxn ang="0">
                  <a:pos x="T10" y="T11"/>
                </a:cxn>
              </a:cxnLst>
              <a:rect l="0" t="0" r="r" b="b"/>
              <a:pathLst>
                <a:path w="1408" h="1552">
                  <a:moveTo>
                    <a:pt x="282" y="296"/>
                  </a:moveTo>
                  <a:cubicBezTo>
                    <a:pt x="262" y="636"/>
                    <a:pt x="111" y="585"/>
                    <a:pt x="0" y="793"/>
                  </a:cubicBezTo>
                  <a:cubicBezTo>
                    <a:pt x="126" y="1467"/>
                    <a:pt x="1076" y="1552"/>
                    <a:pt x="1187" y="1370"/>
                  </a:cubicBezTo>
                  <a:cubicBezTo>
                    <a:pt x="1408" y="898"/>
                    <a:pt x="1156" y="793"/>
                    <a:pt x="1156" y="793"/>
                  </a:cubicBezTo>
                  <a:lnTo>
                    <a:pt x="891" y="0"/>
                  </a:lnTo>
                  <a:cubicBezTo>
                    <a:pt x="891" y="0"/>
                    <a:pt x="218" y="41"/>
                    <a:pt x="282" y="29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8" name="Freeform 226">
              <a:extLst>
                <a:ext uri="{FF2B5EF4-FFF2-40B4-BE49-F238E27FC236}">
                  <a16:creationId xmlns:a16="http://schemas.microsoft.com/office/drawing/2014/main" id="{ABCAE4BF-448E-4ABD-B5CA-F6307EF8BBE4}"/>
                </a:ext>
              </a:extLst>
            </p:cNvPr>
            <p:cNvSpPr>
              <a:spLocks/>
            </p:cNvSpPr>
            <p:nvPr/>
          </p:nvSpPr>
          <p:spPr bwMode="auto">
            <a:xfrm>
              <a:off x="2733675" y="5818189"/>
              <a:ext cx="73025" cy="115888"/>
            </a:xfrm>
            <a:custGeom>
              <a:avLst/>
              <a:gdLst>
                <a:gd name="T0" fmla="*/ 684 w 684"/>
                <a:gd name="T1" fmla="*/ 0 h 1084"/>
                <a:gd name="T2" fmla="*/ 684 w 684"/>
                <a:gd name="T3" fmla="*/ 672 h 1084"/>
                <a:gd name="T4" fmla="*/ 279 w 684"/>
                <a:gd name="T5" fmla="*/ 1053 h 1084"/>
                <a:gd name="T6" fmla="*/ 265 w 684"/>
                <a:gd name="T7" fmla="*/ 1057 h 1084"/>
                <a:gd name="T8" fmla="*/ 18 w 684"/>
                <a:gd name="T9" fmla="*/ 864 h 1084"/>
                <a:gd name="T10" fmla="*/ 0 w 684"/>
                <a:gd name="T11" fmla="*/ 315 h 1084"/>
                <a:gd name="T12" fmla="*/ 10 w 684"/>
                <a:gd name="T13" fmla="*/ 242 h 1084"/>
                <a:gd name="T14" fmla="*/ 273 w 684"/>
                <a:gd name="T15" fmla="*/ 0 h 1084"/>
                <a:gd name="T16" fmla="*/ 684 w 684"/>
                <a:gd name="T17" fmla="*/ 0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4" h="1084">
                  <a:moveTo>
                    <a:pt x="684" y="0"/>
                  </a:moveTo>
                  <a:lnTo>
                    <a:pt x="684" y="672"/>
                  </a:lnTo>
                  <a:cubicBezTo>
                    <a:pt x="684" y="883"/>
                    <a:pt x="503" y="1053"/>
                    <a:pt x="279" y="1053"/>
                  </a:cubicBezTo>
                  <a:lnTo>
                    <a:pt x="265" y="1057"/>
                  </a:lnTo>
                  <a:cubicBezTo>
                    <a:pt x="143" y="1057"/>
                    <a:pt x="37" y="1084"/>
                    <a:pt x="18" y="864"/>
                  </a:cubicBezTo>
                  <a:lnTo>
                    <a:pt x="0" y="315"/>
                  </a:lnTo>
                  <a:cubicBezTo>
                    <a:pt x="0" y="300"/>
                    <a:pt x="7" y="257"/>
                    <a:pt x="10" y="242"/>
                  </a:cubicBezTo>
                  <a:cubicBezTo>
                    <a:pt x="32" y="108"/>
                    <a:pt x="124" y="0"/>
                    <a:pt x="273" y="0"/>
                  </a:cubicBezTo>
                  <a:lnTo>
                    <a:pt x="684"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59" name="Freeform 227">
              <a:extLst>
                <a:ext uri="{FF2B5EF4-FFF2-40B4-BE49-F238E27FC236}">
                  <a16:creationId xmlns:a16="http://schemas.microsoft.com/office/drawing/2014/main" id="{B061F127-B21A-4D06-A78A-E3CABE9B6728}"/>
                </a:ext>
              </a:extLst>
            </p:cNvPr>
            <p:cNvSpPr>
              <a:spLocks/>
            </p:cNvSpPr>
            <p:nvPr/>
          </p:nvSpPr>
          <p:spPr bwMode="auto">
            <a:xfrm>
              <a:off x="2770187" y="5813426"/>
              <a:ext cx="79375" cy="39688"/>
            </a:xfrm>
            <a:custGeom>
              <a:avLst/>
              <a:gdLst>
                <a:gd name="T0" fmla="*/ 748 w 748"/>
                <a:gd name="T1" fmla="*/ 376 h 376"/>
                <a:gd name="T2" fmla="*/ 375 w 748"/>
                <a:gd name="T3" fmla="*/ 376 h 376"/>
                <a:gd name="T4" fmla="*/ 0 w 748"/>
                <a:gd name="T5" fmla="*/ 0 h 376"/>
                <a:gd name="T6" fmla="*/ 748 w 748"/>
                <a:gd name="T7" fmla="*/ 61 h 376"/>
                <a:gd name="T8" fmla="*/ 748 w 748"/>
                <a:gd name="T9" fmla="*/ 376 h 376"/>
              </a:gdLst>
              <a:ahLst/>
              <a:cxnLst>
                <a:cxn ang="0">
                  <a:pos x="T0" y="T1"/>
                </a:cxn>
                <a:cxn ang="0">
                  <a:pos x="T2" y="T3"/>
                </a:cxn>
                <a:cxn ang="0">
                  <a:pos x="T4" y="T5"/>
                </a:cxn>
                <a:cxn ang="0">
                  <a:pos x="T6" y="T7"/>
                </a:cxn>
                <a:cxn ang="0">
                  <a:pos x="T8" y="T9"/>
                </a:cxn>
              </a:cxnLst>
              <a:rect l="0" t="0" r="r" b="b"/>
              <a:pathLst>
                <a:path w="748" h="376">
                  <a:moveTo>
                    <a:pt x="748" y="376"/>
                  </a:moveTo>
                  <a:lnTo>
                    <a:pt x="375" y="376"/>
                  </a:lnTo>
                  <a:cubicBezTo>
                    <a:pt x="169" y="376"/>
                    <a:pt x="0" y="208"/>
                    <a:pt x="0" y="0"/>
                  </a:cubicBezTo>
                  <a:lnTo>
                    <a:pt x="748" y="61"/>
                  </a:lnTo>
                  <a:lnTo>
                    <a:pt x="748" y="37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0" name="Freeform 228">
              <a:extLst>
                <a:ext uri="{FF2B5EF4-FFF2-40B4-BE49-F238E27FC236}">
                  <a16:creationId xmlns:a16="http://schemas.microsoft.com/office/drawing/2014/main" id="{513BA5DB-D893-4452-9E99-48C2AECB8EAC}"/>
                </a:ext>
              </a:extLst>
            </p:cNvPr>
            <p:cNvSpPr>
              <a:spLocks/>
            </p:cNvSpPr>
            <p:nvPr/>
          </p:nvSpPr>
          <p:spPr bwMode="auto">
            <a:xfrm>
              <a:off x="2790825" y="5829301"/>
              <a:ext cx="58738" cy="138113"/>
            </a:xfrm>
            <a:custGeom>
              <a:avLst/>
              <a:gdLst>
                <a:gd name="T0" fmla="*/ 157 w 556"/>
                <a:gd name="T1" fmla="*/ 1284 h 1284"/>
                <a:gd name="T2" fmla="*/ 0 w 556"/>
                <a:gd name="T3" fmla="*/ 1284 h 1284"/>
                <a:gd name="T4" fmla="*/ 0 w 556"/>
                <a:gd name="T5" fmla="*/ 0 h 1284"/>
                <a:gd name="T6" fmla="*/ 556 w 556"/>
                <a:gd name="T7" fmla="*/ 0 h 1284"/>
                <a:gd name="T8" fmla="*/ 556 w 556"/>
                <a:gd name="T9" fmla="*/ 883 h 1284"/>
                <a:gd name="T10" fmla="*/ 157 w 556"/>
                <a:gd name="T11" fmla="*/ 1284 h 1284"/>
              </a:gdLst>
              <a:ahLst/>
              <a:cxnLst>
                <a:cxn ang="0">
                  <a:pos x="T0" y="T1"/>
                </a:cxn>
                <a:cxn ang="0">
                  <a:pos x="T2" y="T3"/>
                </a:cxn>
                <a:cxn ang="0">
                  <a:pos x="T4" y="T5"/>
                </a:cxn>
                <a:cxn ang="0">
                  <a:pos x="T6" y="T7"/>
                </a:cxn>
                <a:cxn ang="0">
                  <a:pos x="T8" y="T9"/>
                </a:cxn>
                <a:cxn ang="0">
                  <a:pos x="T10" y="T11"/>
                </a:cxn>
              </a:cxnLst>
              <a:rect l="0" t="0" r="r" b="b"/>
              <a:pathLst>
                <a:path w="556" h="1284">
                  <a:moveTo>
                    <a:pt x="157" y="1284"/>
                  </a:moveTo>
                  <a:lnTo>
                    <a:pt x="0" y="1284"/>
                  </a:lnTo>
                  <a:lnTo>
                    <a:pt x="0" y="0"/>
                  </a:lnTo>
                  <a:lnTo>
                    <a:pt x="556" y="0"/>
                  </a:lnTo>
                  <a:lnTo>
                    <a:pt x="556" y="883"/>
                  </a:lnTo>
                  <a:cubicBezTo>
                    <a:pt x="556" y="1105"/>
                    <a:pt x="378" y="1284"/>
                    <a:pt x="157" y="12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1" name="Freeform 229">
              <a:extLst>
                <a:ext uri="{FF2B5EF4-FFF2-40B4-BE49-F238E27FC236}">
                  <a16:creationId xmlns:a16="http://schemas.microsoft.com/office/drawing/2014/main" id="{67446669-400C-41CB-8597-CD4FA0D96564}"/>
                </a:ext>
              </a:extLst>
            </p:cNvPr>
            <p:cNvSpPr>
              <a:spLocks/>
            </p:cNvSpPr>
            <p:nvPr/>
          </p:nvSpPr>
          <p:spPr bwMode="auto">
            <a:xfrm>
              <a:off x="2790825" y="5907089"/>
              <a:ext cx="76200" cy="150813"/>
            </a:xfrm>
            <a:custGeom>
              <a:avLst/>
              <a:gdLst>
                <a:gd name="T0" fmla="*/ 708 w 708"/>
                <a:gd name="T1" fmla="*/ 1400 h 1400"/>
                <a:gd name="T2" fmla="*/ 708 w 708"/>
                <a:gd name="T3" fmla="*/ 1400 h 1400"/>
                <a:gd name="T4" fmla="*/ 0 w 708"/>
                <a:gd name="T5" fmla="*/ 693 h 1400"/>
                <a:gd name="T6" fmla="*/ 0 w 708"/>
                <a:gd name="T7" fmla="*/ 0 h 1400"/>
                <a:gd name="T8" fmla="*/ 0 w 708"/>
                <a:gd name="T9" fmla="*/ 0 h 1400"/>
                <a:gd name="T10" fmla="*/ 416 w 708"/>
                <a:gd name="T11" fmla="*/ 0 h 1400"/>
                <a:gd name="T12" fmla="*/ 708 w 708"/>
                <a:gd name="T13" fmla="*/ 293 h 1400"/>
                <a:gd name="T14" fmla="*/ 708 w 708"/>
                <a:gd name="T15" fmla="*/ 1400 h 14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8" h="1400">
                  <a:moveTo>
                    <a:pt x="708" y="1400"/>
                  </a:moveTo>
                  <a:lnTo>
                    <a:pt x="708" y="1400"/>
                  </a:lnTo>
                  <a:cubicBezTo>
                    <a:pt x="317" y="1400"/>
                    <a:pt x="0" y="1084"/>
                    <a:pt x="0" y="693"/>
                  </a:cubicBezTo>
                  <a:lnTo>
                    <a:pt x="0" y="0"/>
                  </a:lnTo>
                  <a:lnTo>
                    <a:pt x="0" y="0"/>
                  </a:lnTo>
                  <a:lnTo>
                    <a:pt x="416" y="0"/>
                  </a:lnTo>
                  <a:cubicBezTo>
                    <a:pt x="577" y="0"/>
                    <a:pt x="708" y="131"/>
                    <a:pt x="708" y="293"/>
                  </a:cubicBezTo>
                  <a:lnTo>
                    <a:pt x="708" y="14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2" name="Freeform 230">
              <a:extLst>
                <a:ext uri="{FF2B5EF4-FFF2-40B4-BE49-F238E27FC236}">
                  <a16:creationId xmlns:a16="http://schemas.microsoft.com/office/drawing/2014/main" id="{91433688-FDA8-48B0-ACEA-E6B40911CFFE}"/>
                </a:ext>
              </a:extLst>
            </p:cNvPr>
            <p:cNvSpPr>
              <a:spLocks/>
            </p:cNvSpPr>
            <p:nvPr/>
          </p:nvSpPr>
          <p:spPr bwMode="auto">
            <a:xfrm>
              <a:off x="2646362" y="6029326"/>
              <a:ext cx="85725" cy="547688"/>
            </a:xfrm>
            <a:custGeom>
              <a:avLst/>
              <a:gdLst>
                <a:gd name="T0" fmla="*/ 652 w 800"/>
                <a:gd name="T1" fmla="*/ 0 h 5084"/>
                <a:gd name="T2" fmla="*/ 98 w 800"/>
                <a:gd name="T3" fmla="*/ 1839 h 5084"/>
                <a:gd name="T4" fmla="*/ 137 w 800"/>
                <a:gd name="T5" fmla="*/ 4297 h 5084"/>
                <a:gd name="T6" fmla="*/ 643 w 800"/>
                <a:gd name="T7" fmla="*/ 3628 h 5084"/>
                <a:gd name="T8" fmla="*/ 800 w 800"/>
                <a:gd name="T9" fmla="*/ 200 h 5084"/>
                <a:gd name="T10" fmla="*/ 652 w 800"/>
                <a:gd name="T11" fmla="*/ 0 h 5084"/>
              </a:gdLst>
              <a:ahLst/>
              <a:cxnLst>
                <a:cxn ang="0">
                  <a:pos x="T0" y="T1"/>
                </a:cxn>
                <a:cxn ang="0">
                  <a:pos x="T2" y="T3"/>
                </a:cxn>
                <a:cxn ang="0">
                  <a:pos x="T4" y="T5"/>
                </a:cxn>
                <a:cxn ang="0">
                  <a:pos x="T6" y="T7"/>
                </a:cxn>
                <a:cxn ang="0">
                  <a:pos x="T8" y="T9"/>
                </a:cxn>
                <a:cxn ang="0">
                  <a:pos x="T10" y="T11"/>
                </a:cxn>
              </a:cxnLst>
              <a:rect l="0" t="0" r="r" b="b"/>
              <a:pathLst>
                <a:path w="800" h="5084">
                  <a:moveTo>
                    <a:pt x="652" y="0"/>
                  </a:moveTo>
                  <a:cubicBezTo>
                    <a:pt x="652" y="0"/>
                    <a:pt x="146" y="464"/>
                    <a:pt x="98" y="1839"/>
                  </a:cubicBezTo>
                  <a:cubicBezTo>
                    <a:pt x="98" y="1839"/>
                    <a:pt x="0" y="3508"/>
                    <a:pt x="137" y="4297"/>
                  </a:cubicBezTo>
                  <a:cubicBezTo>
                    <a:pt x="272" y="5084"/>
                    <a:pt x="643" y="3628"/>
                    <a:pt x="643" y="3628"/>
                  </a:cubicBezTo>
                  <a:lnTo>
                    <a:pt x="800" y="200"/>
                  </a:lnTo>
                  <a:lnTo>
                    <a:pt x="652"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3" name="Rectangle 231">
              <a:extLst>
                <a:ext uri="{FF2B5EF4-FFF2-40B4-BE49-F238E27FC236}">
                  <a16:creationId xmlns:a16="http://schemas.microsoft.com/office/drawing/2014/main" id="{DCBC3D46-F000-40DA-8D13-6258B2487F8E}"/>
                </a:ext>
              </a:extLst>
            </p:cNvPr>
            <p:cNvSpPr>
              <a:spLocks noChangeArrowheads="1"/>
            </p:cNvSpPr>
            <p:nvPr/>
          </p:nvSpPr>
          <p:spPr bwMode="auto">
            <a:xfrm>
              <a:off x="3211512" y="5976939"/>
              <a:ext cx="11113" cy="1270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4" name="Rectangle 232">
              <a:extLst>
                <a:ext uri="{FF2B5EF4-FFF2-40B4-BE49-F238E27FC236}">
                  <a16:creationId xmlns:a16="http://schemas.microsoft.com/office/drawing/2014/main" id="{9DB02DD2-A275-4FEE-A9CE-829C60C49192}"/>
                </a:ext>
              </a:extLst>
            </p:cNvPr>
            <p:cNvSpPr>
              <a:spLocks noChangeArrowheads="1"/>
            </p:cNvSpPr>
            <p:nvPr/>
          </p:nvSpPr>
          <p:spPr bwMode="auto">
            <a:xfrm>
              <a:off x="3194050" y="5976939"/>
              <a:ext cx="12700" cy="1270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5" name="Freeform 233">
              <a:extLst>
                <a:ext uri="{FF2B5EF4-FFF2-40B4-BE49-F238E27FC236}">
                  <a16:creationId xmlns:a16="http://schemas.microsoft.com/office/drawing/2014/main" id="{ECC4D9C0-4CC0-40BD-87B8-275184DB6268}"/>
                </a:ext>
              </a:extLst>
            </p:cNvPr>
            <p:cNvSpPr>
              <a:spLocks/>
            </p:cNvSpPr>
            <p:nvPr/>
          </p:nvSpPr>
          <p:spPr bwMode="auto">
            <a:xfrm>
              <a:off x="3186112" y="6003926"/>
              <a:ext cx="58738" cy="104775"/>
            </a:xfrm>
            <a:custGeom>
              <a:avLst/>
              <a:gdLst>
                <a:gd name="T0" fmla="*/ 5 w 276"/>
                <a:gd name="T1" fmla="*/ 46 h 492"/>
                <a:gd name="T2" fmla="*/ 138 w 276"/>
                <a:gd name="T3" fmla="*/ 14 h 492"/>
                <a:gd name="T4" fmla="*/ 249 w 276"/>
                <a:gd name="T5" fmla="*/ 188 h 492"/>
                <a:gd name="T6" fmla="*/ 250 w 276"/>
                <a:gd name="T7" fmla="*/ 408 h 492"/>
                <a:gd name="T8" fmla="*/ 86 w 276"/>
                <a:gd name="T9" fmla="*/ 434 h 492"/>
                <a:gd name="T10" fmla="*/ 95 w 276"/>
                <a:gd name="T11" fmla="*/ 197 h 492"/>
                <a:gd name="T12" fmla="*/ 31 w 276"/>
                <a:gd name="T13" fmla="*/ 73 h 492"/>
                <a:gd name="T14" fmla="*/ 5 w 276"/>
                <a:gd name="T15" fmla="*/ 46 h 4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492">
                  <a:moveTo>
                    <a:pt x="5" y="46"/>
                  </a:moveTo>
                  <a:cubicBezTo>
                    <a:pt x="5" y="46"/>
                    <a:pt x="78" y="0"/>
                    <a:pt x="138" y="14"/>
                  </a:cubicBezTo>
                  <a:cubicBezTo>
                    <a:pt x="198" y="26"/>
                    <a:pt x="276" y="73"/>
                    <a:pt x="249" y="188"/>
                  </a:cubicBezTo>
                  <a:cubicBezTo>
                    <a:pt x="221" y="304"/>
                    <a:pt x="194" y="403"/>
                    <a:pt x="250" y="408"/>
                  </a:cubicBezTo>
                  <a:cubicBezTo>
                    <a:pt x="214" y="461"/>
                    <a:pt x="147" y="492"/>
                    <a:pt x="86" y="434"/>
                  </a:cubicBezTo>
                  <a:cubicBezTo>
                    <a:pt x="24" y="375"/>
                    <a:pt x="79" y="248"/>
                    <a:pt x="95" y="197"/>
                  </a:cubicBezTo>
                  <a:cubicBezTo>
                    <a:pt x="110" y="148"/>
                    <a:pt x="62" y="55"/>
                    <a:pt x="31" y="73"/>
                  </a:cubicBezTo>
                  <a:cubicBezTo>
                    <a:pt x="0" y="91"/>
                    <a:pt x="5" y="46"/>
                    <a:pt x="5" y="4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6" name="Freeform 234">
              <a:extLst>
                <a:ext uri="{FF2B5EF4-FFF2-40B4-BE49-F238E27FC236}">
                  <a16:creationId xmlns:a16="http://schemas.microsoft.com/office/drawing/2014/main" id="{EAC31FB4-E611-4CF7-9B7C-42CF1D632763}"/>
                </a:ext>
              </a:extLst>
            </p:cNvPr>
            <p:cNvSpPr>
              <a:spLocks/>
            </p:cNvSpPr>
            <p:nvPr/>
          </p:nvSpPr>
          <p:spPr bwMode="auto">
            <a:xfrm>
              <a:off x="3186112" y="6005514"/>
              <a:ext cx="15875" cy="15875"/>
            </a:xfrm>
            <a:custGeom>
              <a:avLst/>
              <a:gdLst>
                <a:gd name="T0" fmla="*/ 10 w 76"/>
                <a:gd name="T1" fmla="*/ 23 h 72"/>
                <a:gd name="T2" fmla="*/ 23 w 76"/>
                <a:gd name="T3" fmla="*/ 23 h 72"/>
                <a:gd name="T4" fmla="*/ 46 w 76"/>
                <a:gd name="T5" fmla="*/ 13 h 72"/>
                <a:gd name="T6" fmla="*/ 74 w 76"/>
                <a:gd name="T7" fmla="*/ 47 h 72"/>
                <a:gd name="T8" fmla="*/ 39 w 76"/>
                <a:gd name="T9" fmla="*/ 69 h 72"/>
                <a:gd name="T10" fmla="*/ 10 w 76"/>
                <a:gd name="T11" fmla="*/ 23 h 72"/>
              </a:gdLst>
              <a:ahLst/>
              <a:cxnLst>
                <a:cxn ang="0">
                  <a:pos x="T0" y="T1"/>
                </a:cxn>
                <a:cxn ang="0">
                  <a:pos x="T2" y="T3"/>
                </a:cxn>
                <a:cxn ang="0">
                  <a:pos x="T4" y="T5"/>
                </a:cxn>
                <a:cxn ang="0">
                  <a:pos x="T6" y="T7"/>
                </a:cxn>
                <a:cxn ang="0">
                  <a:pos x="T8" y="T9"/>
                </a:cxn>
                <a:cxn ang="0">
                  <a:pos x="T10" y="T11"/>
                </a:cxn>
              </a:cxnLst>
              <a:rect l="0" t="0" r="r" b="b"/>
              <a:pathLst>
                <a:path w="76" h="72">
                  <a:moveTo>
                    <a:pt x="10" y="23"/>
                  </a:moveTo>
                  <a:cubicBezTo>
                    <a:pt x="13" y="14"/>
                    <a:pt x="23" y="23"/>
                    <a:pt x="23" y="23"/>
                  </a:cubicBezTo>
                  <a:cubicBezTo>
                    <a:pt x="23" y="23"/>
                    <a:pt x="24" y="0"/>
                    <a:pt x="46" y="13"/>
                  </a:cubicBezTo>
                  <a:cubicBezTo>
                    <a:pt x="69" y="25"/>
                    <a:pt x="76" y="33"/>
                    <a:pt x="74" y="47"/>
                  </a:cubicBezTo>
                  <a:cubicBezTo>
                    <a:pt x="71" y="61"/>
                    <a:pt x="60" y="72"/>
                    <a:pt x="39" y="69"/>
                  </a:cubicBezTo>
                  <a:cubicBezTo>
                    <a:pt x="18" y="65"/>
                    <a:pt x="0" y="55"/>
                    <a:pt x="10" y="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7" name="Freeform 235">
              <a:extLst>
                <a:ext uri="{FF2B5EF4-FFF2-40B4-BE49-F238E27FC236}">
                  <a16:creationId xmlns:a16="http://schemas.microsoft.com/office/drawing/2014/main" id="{7D489D1B-FCC2-4FC4-BEA9-F94D2007E7D0}"/>
                </a:ext>
              </a:extLst>
            </p:cNvPr>
            <p:cNvSpPr>
              <a:spLocks/>
            </p:cNvSpPr>
            <p:nvPr/>
          </p:nvSpPr>
          <p:spPr bwMode="auto">
            <a:xfrm>
              <a:off x="3054350" y="5951539"/>
              <a:ext cx="42863" cy="80963"/>
            </a:xfrm>
            <a:custGeom>
              <a:avLst/>
              <a:gdLst>
                <a:gd name="T0" fmla="*/ 0 w 204"/>
                <a:gd name="T1" fmla="*/ 143 h 372"/>
                <a:gd name="T2" fmla="*/ 128 w 204"/>
                <a:gd name="T3" fmla="*/ 13 h 372"/>
                <a:gd name="T4" fmla="*/ 155 w 204"/>
                <a:gd name="T5" fmla="*/ 22 h 372"/>
                <a:gd name="T6" fmla="*/ 192 w 204"/>
                <a:gd name="T7" fmla="*/ 138 h 372"/>
                <a:gd name="T8" fmla="*/ 191 w 204"/>
                <a:gd name="T9" fmla="*/ 171 h 372"/>
                <a:gd name="T10" fmla="*/ 11 w 204"/>
                <a:gd name="T11" fmla="*/ 372 h 372"/>
                <a:gd name="T12" fmla="*/ 0 w 204"/>
                <a:gd name="T13" fmla="*/ 143 h 372"/>
              </a:gdLst>
              <a:ahLst/>
              <a:cxnLst>
                <a:cxn ang="0">
                  <a:pos x="T0" y="T1"/>
                </a:cxn>
                <a:cxn ang="0">
                  <a:pos x="T2" y="T3"/>
                </a:cxn>
                <a:cxn ang="0">
                  <a:pos x="T4" y="T5"/>
                </a:cxn>
                <a:cxn ang="0">
                  <a:pos x="T6" y="T7"/>
                </a:cxn>
                <a:cxn ang="0">
                  <a:pos x="T8" y="T9"/>
                </a:cxn>
                <a:cxn ang="0">
                  <a:pos x="T10" y="T11"/>
                </a:cxn>
                <a:cxn ang="0">
                  <a:pos x="T12" y="T13"/>
                </a:cxn>
              </a:cxnLst>
              <a:rect l="0" t="0" r="r" b="b"/>
              <a:pathLst>
                <a:path w="204" h="372">
                  <a:moveTo>
                    <a:pt x="0" y="143"/>
                  </a:moveTo>
                  <a:lnTo>
                    <a:pt x="128" y="13"/>
                  </a:lnTo>
                  <a:cubicBezTo>
                    <a:pt x="143" y="0"/>
                    <a:pt x="149" y="9"/>
                    <a:pt x="155" y="22"/>
                  </a:cubicBezTo>
                  <a:cubicBezTo>
                    <a:pt x="161" y="36"/>
                    <a:pt x="192" y="138"/>
                    <a:pt x="192" y="138"/>
                  </a:cubicBezTo>
                  <a:cubicBezTo>
                    <a:pt x="192" y="138"/>
                    <a:pt x="204" y="159"/>
                    <a:pt x="191" y="171"/>
                  </a:cubicBezTo>
                  <a:cubicBezTo>
                    <a:pt x="177" y="182"/>
                    <a:pt x="11" y="372"/>
                    <a:pt x="11" y="372"/>
                  </a:cubicBezTo>
                  <a:lnTo>
                    <a:pt x="0" y="14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8" name="Freeform 236">
              <a:extLst>
                <a:ext uri="{FF2B5EF4-FFF2-40B4-BE49-F238E27FC236}">
                  <a16:creationId xmlns:a16="http://schemas.microsoft.com/office/drawing/2014/main" id="{E2CBB2F2-7DE5-4644-B5EF-CD87B5DEC182}"/>
                </a:ext>
              </a:extLst>
            </p:cNvPr>
            <p:cNvSpPr>
              <a:spLocks/>
            </p:cNvSpPr>
            <p:nvPr/>
          </p:nvSpPr>
          <p:spPr bwMode="auto">
            <a:xfrm>
              <a:off x="3041650" y="5972176"/>
              <a:ext cx="46038" cy="69850"/>
            </a:xfrm>
            <a:custGeom>
              <a:avLst/>
              <a:gdLst>
                <a:gd name="T0" fmla="*/ 23 w 212"/>
                <a:gd name="T1" fmla="*/ 322 h 322"/>
                <a:gd name="T2" fmla="*/ 2 w 212"/>
                <a:gd name="T3" fmla="*/ 242 h 322"/>
                <a:gd name="T4" fmla="*/ 55 w 212"/>
                <a:gd name="T5" fmla="*/ 49 h 322"/>
                <a:gd name="T6" fmla="*/ 172 w 212"/>
                <a:gd name="T7" fmla="*/ 0 h 322"/>
                <a:gd name="T8" fmla="*/ 178 w 212"/>
                <a:gd name="T9" fmla="*/ 23 h 322"/>
                <a:gd name="T10" fmla="*/ 74 w 212"/>
                <a:gd name="T11" fmla="*/ 60 h 322"/>
                <a:gd name="T12" fmla="*/ 192 w 212"/>
                <a:gd name="T13" fmla="*/ 48 h 322"/>
                <a:gd name="T14" fmla="*/ 192 w 212"/>
                <a:gd name="T15" fmla="*/ 78 h 322"/>
                <a:gd name="T16" fmla="*/ 93 w 212"/>
                <a:gd name="T17" fmla="*/ 92 h 322"/>
                <a:gd name="T18" fmla="*/ 97 w 212"/>
                <a:gd name="T19" fmla="*/ 111 h 322"/>
                <a:gd name="T20" fmla="*/ 181 w 212"/>
                <a:gd name="T21" fmla="*/ 122 h 322"/>
                <a:gd name="T22" fmla="*/ 176 w 212"/>
                <a:gd name="T23" fmla="*/ 145 h 322"/>
                <a:gd name="T24" fmla="*/ 86 w 212"/>
                <a:gd name="T25" fmla="*/ 146 h 322"/>
                <a:gd name="T26" fmla="*/ 84 w 212"/>
                <a:gd name="T27" fmla="*/ 161 h 322"/>
                <a:gd name="T28" fmla="*/ 162 w 212"/>
                <a:gd name="T29" fmla="*/ 171 h 322"/>
                <a:gd name="T30" fmla="*/ 153 w 212"/>
                <a:gd name="T31" fmla="*/ 189 h 322"/>
                <a:gd name="T32" fmla="*/ 91 w 212"/>
                <a:gd name="T33" fmla="*/ 196 h 322"/>
                <a:gd name="T34" fmla="*/ 71 w 212"/>
                <a:gd name="T35" fmla="*/ 238 h 322"/>
                <a:gd name="T36" fmla="*/ 87 w 212"/>
                <a:gd name="T37" fmla="*/ 306 h 322"/>
                <a:gd name="T38" fmla="*/ 23 w 212"/>
                <a:gd name="T39"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322">
                  <a:moveTo>
                    <a:pt x="23" y="322"/>
                  </a:moveTo>
                  <a:cubicBezTo>
                    <a:pt x="23" y="322"/>
                    <a:pt x="0" y="266"/>
                    <a:pt x="2" y="242"/>
                  </a:cubicBezTo>
                  <a:cubicBezTo>
                    <a:pt x="4" y="218"/>
                    <a:pt x="16" y="71"/>
                    <a:pt x="55" y="49"/>
                  </a:cubicBezTo>
                  <a:cubicBezTo>
                    <a:pt x="94" y="27"/>
                    <a:pt x="162" y="0"/>
                    <a:pt x="172" y="0"/>
                  </a:cubicBezTo>
                  <a:cubicBezTo>
                    <a:pt x="182" y="0"/>
                    <a:pt x="193" y="14"/>
                    <a:pt x="178" y="23"/>
                  </a:cubicBezTo>
                  <a:cubicBezTo>
                    <a:pt x="162" y="33"/>
                    <a:pt x="74" y="60"/>
                    <a:pt x="74" y="60"/>
                  </a:cubicBezTo>
                  <a:cubicBezTo>
                    <a:pt x="74" y="60"/>
                    <a:pt x="172" y="44"/>
                    <a:pt x="192" y="48"/>
                  </a:cubicBezTo>
                  <a:cubicBezTo>
                    <a:pt x="212" y="52"/>
                    <a:pt x="206" y="75"/>
                    <a:pt x="192" y="78"/>
                  </a:cubicBezTo>
                  <a:cubicBezTo>
                    <a:pt x="177" y="80"/>
                    <a:pt x="100" y="87"/>
                    <a:pt x="93" y="92"/>
                  </a:cubicBezTo>
                  <a:cubicBezTo>
                    <a:pt x="85" y="97"/>
                    <a:pt x="84" y="107"/>
                    <a:pt x="97" y="111"/>
                  </a:cubicBezTo>
                  <a:cubicBezTo>
                    <a:pt x="111" y="117"/>
                    <a:pt x="174" y="118"/>
                    <a:pt x="181" y="122"/>
                  </a:cubicBezTo>
                  <a:cubicBezTo>
                    <a:pt x="189" y="127"/>
                    <a:pt x="189" y="143"/>
                    <a:pt x="176" y="145"/>
                  </a:cubicBezTo>
                  <a:cubicBezTo>
                    <a:pt x="162" y="146"/>
                    <a:pt x="94" y="141"/>
                    <a:pt x="86" y="146"/>
                  </a:cubicBezTo>
                  <a:cubicBezTo>
                    <a:pt x="77" y="150"/>
                    <a:pt x="78" y="157"/>
                    <a:pt x="84" y="161"/>
                  </a:cubicBezTo>
                  <a:cubicBezTo>
                    <a:pt x="90" y="166"/>
                    <a:pt x="154" y="164"/>
                    <a:pt x="162" y="171"/>
                  </a:cubicBezTo>
                  <a:cubicBezTo>
                    <a:pt x="170" y="177"/>
                    <a:pt x="167" y="189"/>
                    <a:pt x="153" y="189"/>
                  </a:cubicBezTo>
                  <a:cubicBezTo>
                    <a:pt x="140" y="190"/>
                    <a:pt x="97" y="188"/>
                    <a:pt x="91" y="196"/>
                  </a:cubicBezTo>
                  <a:cubicBezTo>
                    <a:pt x="85" y="204"/>
                    <a:pt x="86" y="228"/>
                    <a:pt x="71" y="238"/>
                  </a:cubicBezTo>
                  <a:cubicBezTo>
                    <a:pt x="73" y="254"/>
                    <a:pt x="87" y="306"/>
                    <a:pt x="87" y="306"/>
                  </a:cubicBezTo>
                  <a:lnTo>
                    <a:pt x="23" y="32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69" name="Freeform 237">
              <a:extLst>
                <a:ext uri="{FF2B5EF4-FFF2-40B4-BE49-F238E27FC236}">
                  <a16:creationId xmlns:a16="http://schemas.microsoft.com/office/drawing/2014/main" id="{33E0CDD2-B8B5-4222-888D-75C73A062B4C}"/>
                </a:ext>
              </a:extLst>
            </p:cNvPr>
            <p:cNvSpPr>
              <a:spLocks/>
            </p:cNvSpPr>
            <p:nvPr/>
          </p:nvSpPr>
          <p:spPr bwMode="auto">
            <a:xfrm>
              <a:off x="3079750" y="5961064"/>
              <a:ext cx="4763" cy="4763"/>
            </a:xfrm>
            <a:custGeom>
              <a:avLst/>
              <a:gdLst>
                <a:gd name="T0" fmla="*/ 20 w 20"/>
                <a:gd name="T1" fmla="*/ 12 h 24"/>
                <a:gd name="T2" fmla="*/ 10 w 20"/>
                <a:gd name="T3" fmla="*/ 24 h 24"/>
                <a:gd name="T4" fmla="*/ 0 w 20"/>
                <a:gd name="T5" fmla="*/ 12 h 24"/>
                <a:gd name="T6" fmla="*/ 10 w 20"/>
                <a:gd name="T7" fmla="*/ 0 h 24"/>
                <a:gd name="T8" fmla="*/ 20 w 20"/>
                <a:gd name="T9" fmla="*/ 12 h 24"/>
              </a:gdLst>
              <a:ahLst/>
              <a:cxnLst>
                <a:cxn ang="0">
                  <a:pos x="T0" y="T1"/>
                </a:cxn>
                <a:cxn ang="0">
                  <a:pos x="T2" y="T3"/>
                </a:cxn>
                <a:cxn ang="0">
                  <a:pos x="T4" y="T5"/>
                </a:cxn>
                <a:cxn ang="0">
                  <a:pos x="T6" y="T7"/>
                </a:cxn>
                <a:cxn ang="0">
                  <a:pos x="T8" y="T9"/>
                </a:cxn>
              </a:cxnLst>
              <a:rect l="0" t="0" r="r" b="b"/>
              <a:pathLst>
                <a:path w="20" h="24">
                  <a:moveTo>
                    <a:pt x="20" y="12"/>
                  </a:moveTo>
                  <a:cubicBezTo>
                    <a:pt x="20" y="19"/>
                    <a:pt x="16" y="24"/>
                    <a:pt x="10" y="24"/>
                  </a:cubicBezTo>
                  <a:cubicBezTo>
                    <a:pt x="5" y="24"/>
                    <a:pt x="0" y="19"/>
                    <a:pt x="0" y="12"/>
                  </a:cubicBezTo>
                  <a:cubicBezTo>
                    <a:pt x="0" y="6"/>
                    <a:pt x="5" y="0"/>
                    <a:pt x="10" y="0"/>
                  </a:cubicBezTo>
                  <a:cubicBezTo>
                    <a:pt x="16" y="1"/>
                    <a:pt x="20" y="6"/>
                    <a:pt x="20" y="1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0" name="Freeform 238">
              <a:extLst>
                <a:ext uri="{FF2B5EF4-FFF2-40B4-BE49-F238E27FC236}">
                  <a16:creationId xmlns:a16="http://schemas.microsoft.com/office/drawing/2014/main" id="{0FEE95D8-D4FB-4731-BA8E-B849DDF859E9}"/>
                </a:ext>
              </a:extLst>
            </p:cNvPr>
            <p:cNvSpPr>
              <a:spLocks/>
            </p:cNvSpPr>
            <p:nvPr/>
          </p:nvSpPr>
          <p:spPr bwMode="auto">
            <a:xfrm>
              <a:off x="3048000" y="6045201"/>
              <a:ext cx="82550" cy="85725"/>
            </a:xfrm>
            <a:custGeom>
              <a:avLst/>
              <a:gdLst>
                <a:gd name="T0" fmla="*/ 386 w 386"/>
                <a:gd name="T1" fmla="*/ 228 h 400"/>
                <a:gd name="T2" fmla="*/ 161 w 386"/>
                <a:gd name="T3" fmla="*/ 158 h 400"/>
                <a:gd name="T4" fmla="*/ 88 w 386"/>
                <a:gd name="T5" fmla="*/ 8 h 400"/>
                <a:gd name="T6" fmla="*/ 7 w 386"/>
                <a:gd name="T7" fmla="*/ 34 h 400"/>
                <a:gd name="T8" fmla="*/ 57 w 386"/>
                <a:gd name="T9" fmla="*/ 283 h 400"/>
                <a:gd name="T10" fmla="*/ 300 w 386"/>
                <a:gd name="T11" fmla="*/ 400 h 400"/>
                <a:gd name="T12" fmla="*/ 386 w 386"/>
                <a:gd name="T13" fmla="*/ 228 h 400"/>
              </a:gdLst>
              <a:ahLst/>
              <a:cxnLst>
                <a:cxn ang="0">
                  <a:pos x="T0" y="T1"/>
                </a:cxn>
                <a:cxn ang="0">
                  <a:pos x="T2" y="T3"/>
                </a:cxn>
                <a:cxn ang="0">
                  <a:pos x="T4" y="T5"/>
                </a:cxn>
                <a:cxn ang="0">
                  <a:pos x="T6" y="T7"/>
                </a:cxn>
                <a:cxn ang="0">
                  <a:pos x="T8" y="T9"/>
                </a:cxn>
                <a:cxn ang="0">
                  <a:pos x="T10" y="T11"/>
                </a:cxn>
                <a:cxn ang="0">
                  <a:pos x="T12" y="T13"/>
                </a:cxn>
              </a:cxnLst>
              <a:rect l="0" t="0" r="r" b="b"/>
              <a:pathLst>
                <a:path w="386" h="400">
                  <a:moveTo>
                    <a:pt x="386" y="228"/>
                  </a:moveTo>
                  <a:cubicBezTo>
                    <a:pt x="386" y="228"/>
                    <a:pt x="218" y="158"/>
                    <a:pt x="161" y="158"/>
                  </a:cubicBezTo>
                  <a:cubicBezTo>
                    <a:pt x="153" y="114"/>
                    <a:pt x="109" y="17"/>
                    <a:pt x="88" y="8"/>
                  </a:cubicBezTo>
                  <a:cubicBezTo>
                    <a:pt x="73" y="0"/>
                    <a:pt x="15" y="15"/>
                    <a:pt x="7" y="34"/>
                  </a:cubicBezTo>
                  <a:cubicBezTo>
                    <a:pt x="0" y="53"/>
                    <a:pt x="0" y="196"/>
                    <a:pt x="57" y="283"/>
                  </a:cubicBezTo>
                  <a:cubicBezTo>
                    <a:pt x="93" y="336"/>
                    <a:pt x="198" y="400"/>
                    <a:pt x="300" y="400"/>
                  </a:cubicBezTo>
                  <a:cubicBezTo>
                    <a:pt x="315" y="397"/>
                    <a:pt x="386" y="228"/>
                    <a:pt x="386" y="22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1" name="Freeform 239">
              <a:extLst>
                <a:ext uri="{FF2B5EF4-FFF2-40B4-BE49-F238E27FC236}">
                  <a16:creationId xmlns:a16="http://schemas.microsoft.com/office/drawing/2014/main" id="{9837D3B4-6E13-4541-95A8-C324FD307AD6}"/>
                </a:ext>
              </a:extLst>
            </p:cNvPr>
            <p:cNvSpPr>
              <a:spLocks/>
            </p:cNvSpPr>
            <p:nvPr/>
          </p:nvSpPr>
          <p:spPr bwMode="auto">
            <a:xfrm>
              <a:off x="3101975" y="6091239"/>
              <a:ext cx="44450" cy="58738"/>
            </a:xfrm>
            <a:custGeom>
              <a:avLst/>
              <a:gdLst>
                <a:gd name="T0" fmla="*/ 208 w 208"/>
                <a:gd name="T1" fmla="*/ 22 h 272"/>
                <a:gd name="T2" fmla="*/ 146 w 208"/>
                <a:gd name="T3" fmla="*/ 11 h 272"/>
                <a:gd name="T4" fmla="*/ 52 w 208"/>
                <a:gd name="T5" fmla="*/ 272 h 272"/>
                <a:gd name="T6" fmla="*/ 208 w 208"/>
                <a:gd name="T7" fmla="*/ 22 h 272"/>
              </a:gdLst>
              <a:ahLst/>
              <a:cxnLst>
                <a:cxn ang="0">
                  <a:pos x="T0" y="T1"/>
                </a:cxn>
                <a:cxn ang="0">
                  <a:pos x="T2" y="T3"/>
                </a:cxn>
                <a:cxn ang="0">
                  <a:pos x="T4" y="T5"/>
                </a:cxn>
                <a:cxn ang="0">
                  <a:pos x="T6" y="T7"/>
                </a:cxn>
              </a:cxnLst>
              <a:rect l="0" t="0" r="r" b="b"/>
              <a:pathLst>
                <a:path w="208" h="272">
                  <a:moveTo>
                    <a:pt x="208" y="22"/>
                  </a:moveTo>
                  <a:cubicBezTo>
                    <a:pt x="208" y="22"/>
                    <a:pt x="185" y="0"/>
                    <a:pt x="146" y="11"/>
                  </a:cubicBezTo>
                  <a:cubicBezTo>
                    <a:pt x="113" y="36"/>
                    <a:pt x="0" y="139"/>
                    <a:pt x="52" y="272"/>
                  </a:cubicBezTo>
                  <a:cubicBezTo>
                    <a:pt x="60" y="213"/>
                    <a:pt x="167" y="65"/>
                    <a:pt x="208" y="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2" name="Freeform 240">
              <a:extLst>
                <a:ext uri="{FF2B5EF4-FFF2-40B4-BE49-F238E27FC236}">
                  <a16:creationId xmlns:a16="http://schemas.microsoft.com/office/drawing/2014/main" id="{C4298357-477F-47AC-A1EF-91833F99E950}"/>
                </a:ext>
              </a:extLst>
            </p:cNvPr>
            <p:cNvSpPr>
              <a:spLocks/>
            </p:cNvSpPr>
            <p:nvPr/>
          </p:nvSpPr>
          <p:spPr bwMode="auto">
            <a:xfrm>
              <a:off x="3175000" y="6075364"/>
              <a:ext cx="26988" cy="38100"/>
            </a:xfrm>
            <a:custGeom>
              <a:avLst/>
              <a:gdLst>
                <a:gd name="T0" fmla="*/ 3 w 126"/>
                <a:gd name="T1" fmla="*/ 76 h 170"/>
                <a:gd name="T2" fmla="*/ 121 w 126"/>
                <a:gd name="T3" fmla="*/ 153 h 170"/>
                <a:gd name="T4" fmla="*/ 98 w 126"/>
                <a:gd name="T5" fmla="*/ 157 h 170"/>
                <a:gd name="T6" fmla="*/ 41 w 126"/>
                <a:gd name="T7" fmla="*/ 77 h 170"/>
                <a:gd name="T8" fmla="*/ 0 w 126"/>
                <a:gd name="T9" fmla="*/ 103 h 170"/>
                <a:gd name="T10" fmla="*/ 3 w 126"/>
                <a:gd name="T11" fmla="*/ 76 h 170"/>
              </a:gdLst>
              <a:ahLst/>
              <a:cxnLst>
                <a:cxn ang="0">
                  <a:pos x="T0" y="T1"/>
                </a:cxn>
                <a:cxn ang="0">
                  <a:pos x="T2" y="T3"/>
                </a:cxn>
                <a:cxn ang="0">
                  <a:pos x="T4" y="T5"/>
                </a:cxn>
                <a:cxn ang="0">
                  <a:pos x="T6" y="T7"/>
                </a:cxn>
                <a:cxn ang="0">
                  <a:pos x="T8" y="T9"/>
                </a:cxn>
                <a:cxn ang="0">
                  <a:pos x="T10" y="T11"/>
                </a:cxn>
              </a:cxnLst>
              <a:rect l="0" t="0" r="r" b="b"/>
              <a:pathLst>
                <a:path w="126" h="170">
                  <a:moveTo>
                    <a:pt x="3" y="76"/>
                  </a:moveTo>
                  <a:cubicBezTo>
                    <a:pt x="3" y="76"/>
                    <a:pt x="104" y="0"/>
                    <a:pt x="121" y="153"/>
                  </a:cubicBezTo>
                  <a:cubicBezTo>
                    <a:pt x="126" y="170"/>
                    <a:pt x="98" y="157"/>
                    <a:pt x="98" y="157"/>
                  </a:cubicBezTo>
                  <a:cubicBezTo>
                    <a:pt x="98" y="157"/>
                    <a:pt x="111" y="75"/>
                    <a:pt x="41" y="77"/>
                  </a:cubicBezTo>
                  <a:cubicBezTo>
                    <a:pt x="20" y="79"/>
                    <a:pt x="0" y="103"/>
                    <a:pt x="0" y="103"/>
                  </a:cubicBezTo>
                  <a:lnTo>
                    <a:pt x="3" y="7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3" name="Freeform 241">
              <a:extLst>
                <a:ext uri="{FF2B5EF4-FFF2-40B4-BE49-F238E27FC236}">
                  <a16:creationId xmlns:a16="http://schemas.microsoft.com/office/drawing/2014/main" id="{5C5E58BA-ECFE-402D-8241-6955B83137E9}"/>
                </a:ext>
              </a:extLst>
            </p:cNvPr>
            <p:cNvSpPr>
              <a:spLocks/>
            </p:cNvSpPr>
            <p:nvPr/>
          </p:nvSpPr>
          <p:spPr bwMode="auto">
            <a:xfrm>
              <a:off x="3087687" y="6297614"/>
              <a:ext cx="57150" cy="138113"/>
            </a:xfrm>
            <a:custGeom>
              <a:avLst/>
              <a:gdLst>
                <a:gd name="T0" fmla="*/ 66 w 264"/>
                <a:gd name="T1" fmla="*/ 25 h 642"/>
                <a:gd name="T2" fmla="*/ 31 w 264"/>
                <a:gd name="T3" fmla="*/ 183 h 642"/>
                <a:gd name="T4" fmla="*/ 4 w 264"/>
                <a:gd name="T5" fmla="*/ 460 h 642"/>
                <a:gd name="T6" fmla="*/ 57 w 264"/>
                <a:gd name="T7" fmla="*/ 609 h 642"/>
                <a:gd name="T8" fmla="*/ 138 w 264"/>
                <a:gd name="T9" fmla="*/ 622 h 642"/>
                <a:gd name="T10" fmla="*/ 181 w 264"/>
                <a:gd name="T11" fmla="*/ 533 h 642"/>
                <a:gd name="T12" fmla="*/ 146 w 264"/>
                <a:gd name="T13" fmla="*/ 434 h 642"/>
                <a:gd name="T14" fmla="*/ 256 w 264"/>
                <a:gd name="T15" fmla="*/ 168 h 642"/>
                <a:gd name="T16" fmla="*/ 257 w 264"/>
                <a:gd name="T17" fmla="*/ 49 h 642"/>
                <a:gd name="T18" fmla="*/ 66 w 264"/>
                <a:gd name="T19" fmla="*/ 2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642">
                  <a:moveTo>
                    <a:pt x="66" y="25"/>
                  </a:moveTo>
                  <a:cubicBezTo>
                    <a:pt x="66" y="25"/>
                    <a:pt x="44" y="72"/>
                    <a:pt x="31" y="183"/>
                  </a:cubicBezTo>
                  <a:cubicBezTo>
                    <a:pt x="18" y="294"/>
                    <a:pt x="0" y="430"/>
                    <a:pt x="4" y="460"/>
                  </a:cubicBezTo>
                  <a:cubicBezTo>
                    <a:pt x="8" y="491"/>
                    <a:pt x="39" y="561"/>
                    <a:pt x="57" y="609"/>
                  </a:cubicBezTo>
                  <a:cubicBezTo>
                    <a:pt x="57" y="609"/>
                    <a:pt x="90" y="642"/>
                    <a:pt x="138" y="622"/>
                  </a:cubicBezTo>
                  <a:cubicBezTo>
                    <a:pt x="186" y="602"/>
                    <a:pt x="200" y="554"/>
                    <a:pt x="181" y="533"/>
                  </a:cubicBezTo>
                  <a:cubicBezTo>
                    <a:pt x="162" y="512"/>
                    <a:pt x="121" y="482"/>
                    <a:pt x="146" y="434"/>
                  </a:cubicBezTo>
                  <a:cubicBezTo>
                    <a:pt x="170" y="387"/>
                    <a:pt x="247" y="215"/>
                    <a:pt x="256" y="168"/>
                  </a:cubicBezTo>
                  <a:cubicBezTo>
                    <a:pt x="264" y="122"/>
                    <a:pt x="257" y="49"/>
                    <a:pt x="257" y="49"/>
                  </a:cubicBezTo>
                  <a:cubicBezTo>
                    <a:pt x="257" y="49"/>
                    <a:pt x="91" y="0"/>
                    <a:pt x="66" y="2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4" name="Freeform 242">
              <a:extLst>
                <a:ext uri="{FF2B5EF4-FFF2-40B4-BE49-F238E27FC236}">
                  <a16:creationId xmlns:a16="http://schemas.microsoft.com/office/drawing/2014/main" id="{864315DF-5305-4AAE-A128-984D5BA9D707}"/>
                </a:ext>
              </a:extLst>
            </p:cNvPr>
            <p:cNvSpPr>
              <a:spLocks/>
            </p:cNvSpPr>
            <p:nvPr/>
          </p:nvSpPr>
          <p:spPr bwMode="auto">
            <a:xfrm>
              <a:off x="3146425" y="6294439"/>
              <a:ext cx="55563" cy="161925"/>
            </a:xfrm>
            <a:custGeom>
              <a:avLst/>
              <a:gdLst>
                <a:gd name="T0" fmla="*/ 5 w 258"/>
                <a:gd name="T1" fmla="*/ 122 h 754"/>
                <a:gd name="T2" fmla="*/ 87 w 258"/>
                <a:gd name="T3" fmla="*/ 608 h 754"/>
                <a:gd name="T4" fmla="*/ 90 w 258"/>
                <a:gd name="T5" fmla="*/ 714 h 754"/>
                <a:gd name="T6" fmla="*/ 242 w 258"/>
                <a:gd name="T7" fmla="*/ 700 h 754"/>
                <a:gd name="T8" fmla="*/ 204 w 258"/>
                <a:gd name="T9" fmla="*/ 586 h 754"/>
                <a:gd name="T10" fmla="*/ 245 w 258"/>
                <a:gd name="T11" fmla="*/ 111 h 754"/>
                <a:gd name="T12" fmla="*/ 5 w 258"/>
                <a:gd name="T13" fmla="*/ 122 h 754"/>
              </a:gdLst>
              <a:ahLst/>
              <a:cxnLst>
                <a:cxn ang="0">
                  <a:pos x="T0" y="T1"/>
                </a:cxn>
                <a:cxn ang="0">
                  <a:pos x="T2" y="T3"/>
                </a:cxn>
                <a:cxn ang="0">
                  <a:pos x="T4" y="T5"/>
                </a:cxn>
                <a:cxn ang="0">
                  <a:pos x="T6" y="T7"/>
                </a:cxn>
                <a:cxn ang="0">
                  <a:pos x="T8" y="T9"/>
                </a:cxn>
                <a:cxn ang="0">
                  <a:pos x="T10" y="T11"/>
                </a:cxn>
                <a:cxn ang="0">
                  <a:pos x="T12" y="T13"/>
                </a:cxn>
              </a:cxnLst>
              <a:rect l="0" t="0" r="r" b="b"/>
              <a:pathLst>
                <a:path w="258" h="754">
                  <a:moveTo>
                    <a:pt x="5" y="122"/>
                  </a:moveTo>
                  <a:cubicBezTo>
                    <a:pt x="5" y="122"/>
                    <a:pt x="29" y="532"/>
                    <a:pt x="87" y="608"/>
                  </a:cubicBezTo>
                  <a:cubicBezTo>
                    <a:pt x="89" y="654"/>
                    <a:pt x="88" y="674"/>
                    <a:pt x="90" y="714"/>
                  </a:cubicBezTo>
                  <a:cubicBezTo>
                    <a:pt x="92" y="754"/>
                    <a:pt x="258" y="754"/>
                    <a:pt x="242" y="700"/>
                  </a:cubicBezTo>
                  <a:cubicBezTo>
                    <a:pt x="225" y="646"/>
                    <a:pt x="214" y="631"/>
                    <a:pt x="204" y="586"/>
                  </a:cubicBezTo>
                  <a:cubicBezTo>
                    <a:pt x="189" y="523"/>
                    <a:pt x="231" y="223"/>
                    <a:pt x="245" y="111"/>
                  </a:cubicBezTo>
                  <a:cubicBezTo>
                    <a:pt x="258" y="0"/>
                    <a:pt x="0" y="55"/>
                    <a:pt x="5" y="1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5" name="Freeform 243">
              <a:extLst>
                <a:ext uri="{FF2B5EF4-FFF2-40B4-BE49-F238E27FC236}">
                  <a16:creationId xmlns:a16="http://schemas.microsoft.com/office/drawing/2014/main" id="{B8435B56-B731-442B-8718-5C8AE3889378}"/>
                </a:ext>
              </a:extLst>
            </p:cNvPr>
            <p:cNvSpPr>
              <a:spLocks/>
            </p:cNvSpPr>
            <p:nvPr/>
          </p:nvSpPr>
          <p:spPr bwMode="auto">
            <a:xfrm>
              <a:off x="3098800" y="6411914"/>
              <a:ext cx="49213" cy="106363"/>
            </a:xfrm>
            <a:custGeom>
              <a:avLst/>
              <a:gdLst>
                <a:gd name="T0" fmla="*/ 0 w 230"/>
                <a:gd name="T1" fmla="*/ 65 h 496"/>
                <a:gd name="T2" fmla="*/ 132 w 230"/>
                <a:gd name="T3" fmla="*/ 470 h 496"/>
                <a:gd name="T4" fmla="*/ 214 w 230"/>
                <a:gd name="T5" fmla="*/ 415 h 496"/>
                <a:gd name="T6" fmla="*/ 196 w 230"/>
                <a:gd name="T7" fmla="*/ 361 h 496"/>
                <a:gd name="T8" fmla="*/ 130 w 230"/>
                <a:gd name="T9" fmla="*/ 0 h 496"/>
                <a:gd name="T10" fmla="*/ 0 w 230"/>
                <a:gd name="T11" fmla="*/ 65 h 496"/>
              </a:gdLst>
              <a:ahLst/>
              <a:cxnLst>
                <a:cxn ang="0">
                  <a:pos x="T0" y="T1"/>
                </a:cxn>
                <a:cxn ang="0">
                  <a:pos x="T2" y="T3"/>
                </a:cxn>
                <a:cxn ang="0">
                  <a:pos x="T4" y="T5"/>
                </a:cxn>
                <a:cxn ang="0">
                  <a:pos x="T6" y="T7"/>
                </a:cxn>
                <a:cxn ang="0">
                  <a:pos x="T8" y="T9"/>
                </a:cxn>
                <a:cxn ang="0">
                  <a:pos x="T10" y="T11"/>
                </a:cxn>
              </a:cxnLst>
              <a:rect l="0" t="0" r="r" b="b"/>
              <a:pathLst>
                <a:path w="230" h="496">
                  <a:moveTo>
                    <a:pt x="0" y="65"/>
                  </a:moveTo>
                  <a:cubicBezTo>
                    <a:pt x="0" y="65"/>
                    <a:pt x="159" y="411"/>
                    <a:pt x="132" y="470"/>
                  </a:cubicBezTo>
                  <a:cubicBezTo>
                    <a:pt x="119" y="496"/>
                    <a:pt x="230" y="436"/>
                    <a:pt x="214" y="415"/>
                  </a:cubicBezTo>
                  <a:cubicBezTo>
                    <a:pt x="198" y="393"/>
                    <a:pt x="193" y="393"/>
                    <a:pt x="196" y="361"/>
                  </a:cubicBezTo>
                  <a:cubicBezTo>
                    <a:pt x="224" y="62"/>
                    <a:pt x="130" y="0"/>
                    <a:pt x="130" y="0"/>
                  </a:cubicBezTo>
                  <a:lnTo>
                    <a:pt x="0" y="6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6" name="Freeform 244">
              <a:extLst>
                <a:ext uri="{FF2B5EF4-FFF2-40B4-BE49-F238E27FC236}">
                  <a16:creationId xmlns:a16="http://schemas.microsoft.com/office/drawing/2014/main" id="{136CC970-1267-491F-AB91-F4CE9C78CBEF}"/>
                </a:ext>
              </a:extLst>
            </p:cNvPr>
            <p:cNvSpPr>
              <a:spLocks/>
            </p:cNvSpPr>
            <p:nvPr/>
          </p:nvSpPr>
          <p:spPr bwMode="auto">
            <a:xfrm>
              <a:off x="3079750" y="6267451"/>
              <a:ext cx="141288" cy="96838"/>
            </a:xfrm>
            <a:custGeom>
              <a:avLst/>
              <a:gdLst>
                <a:gd name="T0" fmla="*/ 0 w 658"/>
                <a:gd name="T1" fmla="*/ 228 h 456"/>
                <a:gd name="T2" fmla="*/ 658 w 658"/>
                <a:gd name="T3" fmla="*/ 210 h 456"/>
                <a:gd name="T4" fmla="*/ 582 w 658"/>
                <a:gd name="T5" fmla="*/ 29 h 456"/>
                <a:gd name="T6" fmla="*/ 144 w 658"/>
                <a:gd name="T7" fmla="*/ 0 h 456"/>
                <a:gd name="T8" fmla="*/ 0 w 658"/>
                <a:gd name="T9" fmla="*/ 228 h 456"/>
              </a:gdLst>
              <a:ahLst/>
              <a:cxnLst>
                <a:cxn ang="0">
                  <a:pos x="T0" y="T1"/>
                </a:cxn>
                <a:cxn ang="0">
                  <a:pos x="T2" y="T3"/>
                </a:cxn>
                <a:cxn ang="0">
                  <a:pos x="T4" y="T5"/>
                </a:cxn>
                <a:cxn ang="0">
                  <a:pos x="T6" y="T7"/>
                </a:cxn>
                <a:cxn ang="0">
                  <a:pos x="T8" y="T9"/>
                </a:cxn>
              </a:cxnLst>
              <a:rect l="0" t="0" r="r" b="b"/>
              <a:pathLst>
                <a:path w="658" h="456">
                  <a:moveTo>
                    <a:pt x="0" y="228"/>
                  </a:moveTo>
                  <a:cubicBezTo>
                    <a:pt x="0" y="228"/>
                    <a:pt x="401" y="456"/>
                    <a:pt x="658" y="210"/>
                  </a:cubicBezTo>
                  <a:cubicBezTo>
                    <a:pt x="625" y="149"/>
                    <a:pt x="582" y="29"/>
                    <a:pt x="582" y="29"/>
                  </a:cubicBezTo>
                  <a:lnTo>
                    <a:pt x="144" y="0"/>
                  </a:lnTo>
                  <a:lnTo>
                    <a:pt x="0" y="228"/>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7" name="Freeform 245">
              <a:extLst>
                <a:ext uri="{FF2B5EF4-FFF2-40B4-BE49-F238E27FC236}">
                  <a16:creationId xmlns:a16="http://schemas.microsoft.com/office/drawing/2014/main" id="{BC1F75A2-9B1C-4D1C-9288-AB1B4FFB06F1}"/>
                </a:ext>
              </a:extLst>
            </p:cNvPr>
            <p:cNvSpPr>
              <a:spLocks/>
            </p:cNvSpPr>
            <p:nvPr/>
          </p:nvSpPr>
          <p:spPr bwMode="auto">
            <a:xfrm>
              <a:off x="3068637" y="6216651"/>
              <a:ext cx="158750" cy="128588"/>
            </a:xfrm>
            <a:custGeom>
              <a:avLst/>
              <a:gdLst>
                <a:gd name="T0" fmla="*/ 248 w 738"/>
                <a:gd name="T1" fmla="*/ 0 h 596"/>
                <a:gd name="T2" fmla="*/ 0 w 738"/>
                <a:gd name="T3" fmla="*/ 442 h 596"/>
                <a:gd name="T4" fmla="*/ 75 w 738"/>
                <a:gd name="T5" fmla="*/ 489 h 596"/>
                <a:gd name="T6" fmla="*/ 219 w 738"/>
                <a:gd name="T7" fmla="*/ 264 h 596"/>
                <a:gd name="T8" fmla="*/ 125 w 738"/>
                <a:gd name="T9" fmla="*/ 522 h 596"/>
                <a:gd name="T10" fmla="*/ 352 w 738"/>
                <a:gd name="T11" fmla="*/ 576 h 596"/>
                <a:gd name="T12" fmla="*/ 393 w 738"/>
                <a:gd name="T13" fmla="*/ 288 h 596"/>
                <a:gd name="T14" fmla="*/ 411 w 738"/>
                <a:gd name="T15" fmla="*/ 579 h 596"/>
                <a:gd name="T16" fmla="*/ 586 w 738"/>
                <a:gd name="T17" fmla="*/ 560 h 596"/>
                <a:gd name="T18" fmla="*/ 527 w 738"/>
                <a:gd name="T19" fmla="*/ 278 h 596"/>
                <a:gd name="T20" fmla="*/ 656 w 738"/>
                <a:gd name="T21" fmla="*/ 530 h 596"/>
                <a:gd name="T22" fmla="*/ 738 w 738"/>
                <a:gd name="T23" fmla="*/ 435 h 596"/>
                <a:gd name="T24" fmla="*/ 543 w 738"/>
                <a:gd name="T25" fmla="*/ 31 h 596"/>
                <a:gd name="T26" fmla="*/ 248 w 738"/>
                <a:gd name="T27" fmla="*/ 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8" h="596">
                  <a:moveTo>
                    <a:pt x="248" y="0"/>
                  </a:moveTo>
                  <a:cubicBezTo>
                    <a:pt x="248" y="0"/>
                    <a:pt x="94" y="319"/>
                    <a:pt x="0" y="442"/>
                  </a:cubicBezTo>
                  <a:lnTo>
                    <a:pt x="75" y="489"/>
                  </a:lnTo>
                  <a:lnTo>
                    <a:pt x="219" y="264"/>
                  </a:lnTo>
                  <a:lnTo>
                    <a:pt x="125" y="522"/>
                  </a:lnTo>
                  <a:cubicBezTo>
                    <a:pt x="145" y="544"/>
                    <a:pt x="287" y="587"/>
                    <a:pt x="352" y="576"/>
                  </a:cubicBezTo>
                  <a:cubicBezTo>
                    <a:pt x="369" y="503"/>
                    <a:pt x="393" y="288"/>
                    <a:pt x="393" y="288"/>
                  </a:cubicBezTo>
                  <a:cubicBezTo>
                    <a:pt x="393" y="288"/>
                    <a:pt x="405" y="557"/>
                    <a:pt x="411" y="579"/>
                  </a:cubicBezTo>
                  <a:cubicBezTo>
                    <a:pt x="445" y="596"/>
                    <a:pt x="570" y="583"/>
                    <a:pt x="586" y="560"/>
                  </a:cubicBezTo>
                  <a:cubicBezTo>
                    <a:pt x="569" y="519"/>
                    <a:pt x="527" y="278"/>
                    <a:pt x="527" y="278"/>
                  </a:cubicBezTo>
                  <a:lnTo>
                    <a:pt x="656" y="530"/>
                  </a:lnTo>
                  <a:cubicBezTo>
                    <a:pt x="687" y="511"/>
                    <a:pt x="721" y="471"/>
                    <a:pt x="738" y="435"/>
                  </a:cubicBezTo>
                  <a:cubicBezTo>
                    <a:pt x="738" y="435"/>
                    <a:pt x="556" y="84"/>
                    <a:pt x="543" y="31"/>
                  </a:cubicBezTo>
                  <a:cubicBezTo>
                    <a:pt x="521" y="43"/>
                    <a:pt x="248" y="0"/>
                    <a:pt x="248"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8" name="Freeform 246">
              <a:extLst>
                <a:ext uri="{FF2B5EF4-FFF2-40B4-BE49-F238E27FC236}">
                  <a16:creationId xmlns:a16="http://schemas.microsoft.com/office/drawing/2014/main" id="{91C1046D-1F06-446D-B6CB-E9B9E75A040B}"/>
                </a:ext>
              </a:extLst>
            </p:cNvPr>
            <p:cNvSpPr>
              <a:spLocks/>
            </p:cNvSpPr>
            <p:nvPr/>
          </p:nvSpPr>
          <p:spPr bwMode="auto">
            <a:xfrm>
              <a:off x="3148012" y="6103939"/>
              <a:ext cx="88900" cy="146050"/>
            </a:xfrm>
            <a:custGeom>
              <a:avLst/>
              <a:gdLst>
                <a:gd name="T0" fmla="*/ 164 w 412"/>
                <a:gd name="T1" fmla="*/ 7 h 680"/>
                <a:gd name="T2" fmla="*/ 351 w 412"/>
                <a:gd name="T3" fmla="*/ 172 h 680"/>
                <a:gd name="T4" fmla="*/ 363 w 412"/>
                <a:gd name="T5" fmla="*/ 536 h 680"/>
                <a:gd name="T6" fmla="*/ 217 w 412"/>
                <a:gd name="T7" fmla="*/ 663 h 680"/>
                <a:gd name="T8" fmla="*/ 164 w 412"/>
                <a:gd name="T9" fmla="*/ 7 h 680"/>
              </a:gdLst>
              <a:ahLst/>
              <a:cxnLst>
                <a:cxn ang="0">
                  <a:pos x="T0" y="T1"/>
                </a:cxn>
                <a:cxn ang="0">
                  <a:pos x="T2" y="T3"/>
                </a:cxn>
                <a:cxn ang="0">
                  <a:pos x="T4" y="T5"/>
                </a:cxn>
                <a:cxn ang="0">
                  <a:pos x="T6" y="T7"/>
                </a:cxn>
                <a:cxn ang="0">
                  <a:pos x="T8" y="T9"/>
                </a:cxn>
              </a:cxnLst>
              <a:rect l="0" t="0" r="r" b="b"/>
              <a:pathLst>
                <a:path w="412" h="680">
                  <a:moveTo>
                    <a:pt x="164" y="7"/>
                  </a:moveTo>
                  <a:cubicBezTo>
                    <a:pt x="264" y="0"/>
                    <a:pt x="339" y="93"/>
                    <a:pt x="351" y="172"/>
                  </a:cubicBezTo>
                  <a:cubicBezTo>
                    <a:pt x="362" y="251"/>
                    <a:pt x="412" y="461"/>
                    <a:pt x="363" y="536"/>
                  </a:cubicBezTo>
                  <a:cubicBezTo>
                    <a:pt x="314" y="612"/>
                    <a:pt x="303" y="646"/>
                    <a:pt x="217" y="663"/>
                  </a:cubicBezTo>
                  <a:cubicBezTo>
                    <a:pt x="132" y="680"/>
                    <a:pt x="0" y="16"/>
                    <a:pt x="164" y="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79" name="Freeform 247">
              <a:extLst>
                <a:ext uri="{FF2B5EF4-FFF2-40B4-BE49-F238E27FC236}">
                  <a16:creationId xmlns:a16="http://schemas.microsoft.com/office/drawing/2014/main" id="{4A326AE0-F661-4BC2-9A91-D73D21A15E7B}"/>
                </a:ext>
              </a:extLst>
            </p:cNvPr>
            <p:cNvSpPr>
              <a:spLocks/>
            </p:cNvSpPr>
            <p:nvPr/>
          </p:nvSpPr>
          <p:spPr bwMode="auto">
            <a:xfrm>
              <a:off x="3136900" y="6057901"/>
              <a:ext cx="36513" cy="50800"/>
            </a:xfrm>
            <a:custGeom>
              <a:avLst/>
              <a:gdLst>
                <a:gd name="T0" fmla="*/ 153 w 170"/>
                <a:gd name="T1" fmla="*/ 35 h 234"/>
                <a:gd name="T2" fmla="*/ 170 w 170"/>
                <a:gd name="T3" fmla="*/ 148 h 234"/>
                <a:gd name="T4" fmla="*/ 62 w 170"/>
                <a:gd name="T5" fmla="*/ 234 h 234"/>
                <a:gd name="T6" fmla="*/ 16 w 170"/>
                <a:gd name="T7" fmla="*/ 176 h 234"/>
                <a:gd name="T8" fmla="*/ 23 w 170"/>
                <a:gd name="T9" fmla="*/ 66 h 234"/>
                <a:gd name="T10" fmla="*/ 153 w 170"/>
                <a:gd name="T11" fmla="*/ 35 h 234"/>
              </a:gdLst>
              <a:ahLst/>
              <a:cxnLst>
                <a:cxn ang="0">
                  <a:pos x="T0" y="T1"/>
                </a:cxn>
                <a:cxn ang="0">
                  <a:pos x="T2" y="T3"/>
                </a:cxn>
                <a:cxn ang="0">
                  <a:pos x="T4" y="T5"/>
                </a:cxn>
                <a:cxn ang="0">
                  <a:pos x="T6" y="T7"/>
                </a:cxn>
                <a:cxn ang="0">
                  <a:pos x="T8" y="T9"/>
                </a:cxn>
                <a:cxn ang="0">
                  <a:pos x="T10" y="T11"/>
                </a:cxn>
              </a:cxnLst>
              <a:rect l="0" t="0" r="r" b="b"/>
              <a:pathLst>
                <a:path w="170" h="234">
                  <a:moveTo>
                    <a:pt x="153" y="35"/>
                  </a:moveTo>
                  <a:cubicBezTo>
                    <a:pt x="147" y="62"/>
                    <a:pt x="133" y="90"/>
                    <a:pt x="170" y="148"/>
                  </a:cubicBezTo>
                  <a:cubicBezTo>
                    <a:pt x="168" y="203"/>
                    <a:pt x="62" y="234"/>
                    <a:pt x="62" y="234"/>
                  </a:cubicBezTo>
                  <a:cubicBezTo>
                    <a:pt x="62" y="234"/>
                    <a:pt x="0" y="218"/>
                    <a:pt x="16" y="176"/>
                  </a:cubicBezTo>
                  <a:cubicBezTo>
                    <a:pt x="31" y="133"/>
                    <a:pt x="31" y="84"/>
                    <a:pt x="23" y="66"/>
                  </a:cubicBezTo>
                  <a:cubicBezTo>
                    <a:pt x="45" y="42"/>
                    <a:pt x="106" y="0"/>
                    <a:pt x="153" y="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0" name="Freeform 248">
              <a:extLst>
                <a:ext uri="{FF2B5EF4-FFF2-40B4-BE49-F238E27FC236}">
                  <a16:creationId xmlns:a16="http://schemas.microsoft.com/office/drawing/2014/main" id="{B8CCACC4-50B1-46DC-A4E8-4271A0B2BE5F}"/>
                </a:ext>
              </a:extLst>
            </p:cNvPr>
            <p:cNvSpPr>
              <a:spLocks/>
            </p:cNvSpPr>
            <p:nvPr/>
          </p:nvSpPr>
          <p:spPr bwMode="auto">
            <a:xfrm>
              <a:off x="3046412" y="6034089"/>
              <a:ext cx="20638" cy="19050"/>
            </a:xfrm>
            <a:custGeom>
              <a:avLst/>
              <a:gdLst>
                <a:gd name="T0" fmla="*/ 0 w 192"/>
                <a:gd name="T1" fmla="*/ 57 h 176"/>
                <a:gd name="T2" fmla="*/ 34 w 192"/>
                <a:gd name="T3" fmla="*/ 166 h 176"/>
                <a:gd name="T4" fmla="*/ 192 w 192"/>
                <a:gd name="T5" fmla="*/ 115 h 176"/>
                <a:gd name="T6" fmla="*/ 155 w 192"/>
                <a:gd name="T7" fmla="*/ 0 h 176"/>
                <a:gd name="T8" fmla="*/ 0 w 192"/>
                <a:gd name="T9" fmla="*/ 57 h 176"/>
              </a:gdLst>
              <a:ahLst/>
              <a:cxnLst>
                <a:cxn ang="0">
                  <a:pos x="T0" y="T1"/>
                </a:cxn>
                <a:cxn ang="0">
                  <a:pos x="T2" y="T3"/>
                </a:cxn>
                <a:cxn ang="0">
                  <a:pos x="T4" y="T5"/>
                </a:cxn>
                <a:cxn ang="0">
                  <a:pos x="T6" y="T7"/>
                </a:cxn>
                <a:cxn ang="0">
                  <a:pos x="T8" y="T9"/>
                </a:cxn>
              </a:cxnLst>
              <a:rect l="0" t="0" r="r" b="b"/>
              <a:pathLst>
                <a:path w="192" h="176">
                  <a:moveTo>
                    <a:pt x="0" y="57"/>
                  </a:moveTo>
                  <a:lnTo>
                    <a:pt x="34" y="166"/>
                  </a:lnTo>
                  <a:cubicBezTo>
                    <a:pt x="52" y="176"/>
                    <a:pt x="167" y="149"/>
                    <a:pt x="192" y="115"/>
                  </a:cubicBezTo>
                  <a:cubicBezTo>
                    <a:pt x="184" y="91"/>
                    <a:pt x="155" y="0"/>
                    <a:pt x="155" y="0"/>
                  </a:cubicBezTo>
                  <a:lnTo>
                    <a:pt x="0" y="5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1" name="Freeform 249">
              <a:extLst>
                <a:ext uri="{FF2B5EF4-FFF2-40B4-BE49-F238E27FC236}">
                  <a16:creationId xmlns:a16="http://schemas.microsoft.com/office/drawing/2014/main" id="{1463C602-B614-409C-B124-AC3C85299EB2}"/>
                </a:ext>
              </a:extLst>
            </p:cNvPr>
            <p:cNvSpPr>
              <a:spLocks/>
            </p:cNvSpPr>
            <p:nvPr/>
          </p:nvSpPr>
          <p:spPr bwMode="auto">
            <a:xfrm>
              <a:off x="3113087" y="6097589"/>
              <a:ext cx="87313" cy="141288"/>
            </a:xfrm>
            <a:custGeom>
              <a:avLst/>
              <a:gdLst>
                <a:gd name="T0" fmla="*/ 100 w 412"/>
                <a:gd name="T1" fmla="*/ 57 h 658"/>
                <a:gd name="T2" fmla="*/ 4 w 412"/>
                <a:gd name="T3" fmla="*/ 249 h 658"/>
                <a:gd name="T4" fmla="*/ 48 w 412"/>
                <a:gd name="T5" fmla="*/ 392 h 658"/>
                <a:gd name="T6" fmla="*/ 46 w 412"/>
                <a:gd name="T7" fmla="*/ 560 h 658"/>
                <a:gd name="T8" fmla="*/ 339 w 412"/>
                <a:gd name="T9" fmla="*/ 590 h 658"/>
                <a:gd name="T10" fmla="*/ 387 w 412"/>
                <a:gd name="T11" fmla="*/ 74 h 658"/>
                <a:gd name="T12" fmla="*/ 304 w 412"/>
                <a:gd name="T13" fmla="*/ 0 h 658"/>
                <a:gd name="T14" fmla="*/ 153 w 412"/>
                <a:gd name="T15" fmla="*/ 37 h 658"/>
                <a:gd name="T16" fmla="*/ 100 w 412"/>
                <a:gd name="T17" fmla="*/ 57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2" h="658">
                  <a:moveTo>
                    <a:pt x="100" y="57"/>
                  </a:moveTo>
                  <a:cubicBezTo>
                    <a:pt x="100" y="57"/>
                    <a:pt x="0" y="188"/>
                    <a:pt x="4" y="249"/>
                  </a:cubicBezTo>
                  <a:cubicBezTo>
                    <a:pt x="7" y="311"/>
                    <a:pt x="51" y="364"/>
                    <a:pt x="48" y="392"/>
                  </a:cubicBezTo>
                  <a:cubicBezTo>
                    <a:pt x="46" y="421"/>
                    <a:pt x="46" y="560"/>
                    <a:pt x="46" y="560"/>
                  </a:cubicBezTo>
                  <a:cubicBezTo>
                    <a:pt x="46" y="560"/>
                    <a:pt x="232" y="658"/>
                    <a:pt x="339" y="590"/>
                  </a:cubicBezTo>
                  <a:cubicBezTo>
                    <a:pt x="346" y="533"/>
                    <a:pt x="412" y="135"/>
                    <a:pt x="387" y="74"/>
                  </a:cubicBezTo>
                  <a:cubicBezTo>
                    <a:pt x="362" y="40"/>
                    <a:pt x="304" y="0"/>
                    <a:pt x="304" y="0"/>
                  </a:cubicBezTo>
                  <a:cubicBezTo>
                    <a:pt x="304" y="0"/>
                    <a:pt x="181" y="44"/>
                    <a:pt x="153" y="37"/>
                  </a:cubicBezTo>
                  <a:cubicBezTo>
                    <a:pt x="123" y="29"/>
                    <a:pt x="100" y="57"/>
                    <a:pt x="100" y="5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2" name="Freeform 250">
              <a:extLst>
                <a:ext uri="{FF2B5EF4-FFF2-40B4-BE49-F238E27FC236}">
                  <a16:creationId xmlns:a16="http://schemas.microsoft.com/office/drawing/2014/main" id="{C9397BC7-C6E2-41E6-8C2B-951383ADA29F}"/>
                </a:ext>
              </a:extLst>
            </p:cNvPr>
            <p:cNvSpPr>
              <a:spLocks/>
            </p:cNvSpPr>
            <p:nvPr/>
          </p:nvSpPr>
          <p:spPr bwMode="auto">
            <a:xfrm>
              <a:off x="3159125" y="6111876"/>
              <a:ext cx="49213" cy="111125"/>
            </a:xfrm>
            <a:custGeom>
              <a:avLst/>
              <a:gdLst>
                <a:gd name="T0" fmla="*/ 167 w 230"/>
                <a:gd name="T1" fmla="*/ 0 h 520"/>
                <a:gd name="T2" fmla="*/ 218 w 230"/>
                <a:gd name="T3" fmla="*/ 236 h 520"/>
                <a:gd name="T4" fmla="*/ 149 w 230"/>
                <a:gd name="T5" fmla="*/ 480 h 520"/>
                <a:gd name="T6" fmla="*/ 0 w 230"/>
                <a:gd name="T7" fmla="*/ 477 h 520"/>
                <a:gd name="T8" fmla="*/ 63 w 230"/>
                <a:gd name="T9" fmla="*/ 252 h 520"/>
                <a:gd name="T10" fmla="*/ 167 w 230"/>
                <a:gd name="T11" fmla="*/ 0 h 520"/>
              </a:gdLst>
              <a:ahLst/>
              <a:cxnLst>
                <a:cxn ang="0">
                  <a:pos x="T0" y="T1"/>
                </a:cxn>
                <a:cxn ang="0">
                  <a:pos x="T2" y="T3"/>
                </a:cxn>
                <a:cxn ang="0">
                  <a:pos x="T4" y="T5"/>
                </a:cxn>
                <a:cxn ang="0">
                  <a:pos x="T6" y="T7"/>
                </a:cxn>
                <a:cxn ang="0">
                  <a:pos x="T8" y="T9"/>
                </a:cxn>
                <a:cxn ang="0">
                  <a:pos x="T10" y="T11"/>
                </a:cxn>
              </a:cxnLst>
              <a:rect l="0" t="0" r="r" b="b"/>
              <a:pathLst>
                <a:path w="230" h="520">
                  <a:moveTo>
                    <a:pt x="167" y="0"/>
                  </a:moveTo>
                  <a:cubicBezTo>
                    <a:pt x="193" y="37"/>
                    <a:pt x="230" y="149"/>
                    <a:pt x="218" y="236"/>
                  </a:cubicBezTo>
                  <a:cubicBezTo>
                    <a:pt x="206" y="324"/>
                    <a:pt x="180" y="452"/>
                    <a:pt x="149" y="480"/>
                  </a:cubicBezTo>
                  <a:cubicBezTo>
                    <a:pt x="119" y="507"/>
                    <a:pt x="45" y="520"/>
                    <a:pt x="0" y="477"/>
                  </a:cubicBezTo>
                  <a:cubicBezTo>
                    <a:pt x="0" y="477"/>
                    <a:pt x="58" y="300"/>
                    <a:pt x="63" y="252"/>
                  </a:cubicBezTo>
                  <a:cubicBezTo>
                    <a:pt x="67" y="204"/>
                    <a:pt x="85" y="34"/>
                    <a:pt x="167"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3" name="Freeform 251">
              <a:extLst>
                <a:ext uri="{FF2B5EF4-FFF2-40B4-BE49-F238E27FC236}">
                  <a16:creationId xmlns:a16="http://schemas.microsoft.com/office/drawing/2014/main" id="{B671A328-4A46-486D-A543-C986D1CBB102}"/>
                </a:ext>
              </a:extLst>
            </p:cNvPr>
            <p:cNvSpPr>
              <a:spLocks/>
            </p:cNvSpPr>
            <p:nvPr/>
          </p:nvSpPr>
          <p:spPr bwMode="auto">
            <a:xfrm>
              <a:off x="3132137" y="6096001"/>
              <a:ext cx="12700" cy="17463"/>
            </a:xfrm>
            <a:custGeom>
              <a:avLst/>
              <a:gdLst>
                <a:gd name="T0" fmla="*/ 44 w 60"/>
                <a:gd name="T1" fmla="*/ 0 h 82"/>
                <a:gd name="T2" fmla="*/ 60 w 60"/>
                <a:gd name="T3" fmla="*/ 38 h 82"/>
                <a:gd name="T4" fmla="*/ 10 w 60"/>
                <a:gd name="T5" fmla="*/ 82 h 82"/>
                <a:gd name="T6" fmla="*/ 44 w 60"/>
                <a:gd name="T7" fmla="*/ 0 h 82"/>
              </a:gdLst>
              <a:ahLst/>
              <a:cxnLst>
                <a:cxn ang="0">
                  <a:pos x="T0" y="T1"/>
                </a:cxn>
                <a:cxn ang="0">
                  <a:pos x="T2" y="T3"/>
                </a:cxn>
                <a:cxn ang="0">
                  <a:pos x="T4" y="T5"/>
                </a:cxn>
                <a:cxn ang="0">
                  <a:pos x="T6" y="T7"/>
                </a:cxn>
              </a:cxnLst>
              <a:rect l="0" t="0" r="r" b="b"/>
              <a:pathLst>
                <a:path w="60" h="82">
                  <a:moveTo>
                    <a:pt x="44" y="0"/>
                  </a:moveTo>
                  <a:cubicBezTo>
                    <a:pt x="50" y="19"/>
                    <a:pt x="60" y="38"/>
                    <a:pt x="60" y="38"/>
                  </a:cubicBezTo>
                  <a:cubicBezTo>
                    <a:pt x="49" y="51"/>
                    <a:pt x="10" y="82"/>
                    <a:pt x="10" y="82"/>
                  </a:cubicBezTo>
                  <a:cubicBezTo>
                    <a:pt x="10" y="82"/>
                    <a:pt x="0" y="33"/>
                    <a:pt x="44"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4" name="Freeform 252">
              <a:extLst>
                <a:ext uri="{FF2B5EF4-FFF2-40B4-BE49-F238E27FC236}">
                  <a16:creationId xmlns:a16="http://schemas.microsoft.com/office/drawing/2014/main" id="{1C56A3FE-10BE-4460-A0D7-9F09944A0474}"/>
                </a:ext>
              </a:extLst>
            </p:cNvPr>
            <p:cNvSpPr>
              <a:spLocks/>
            </p:cNvSpPr>
            <p:nvPr/>
          </p:nvSpPr>
          <p:spPr bwMode="auto">
            <a:xfrm>
              <a:off x="3144837" y="6089651"/>
              <a:ext cx="38100" cy="28575"/>
            </a:xfrm>
            <a:custGeom>
              <a:avLst/>
              <a:gdLst>
                <a:gd name="T0" fmla="*/ 133 w 178"/>
                <a:gd name="T1" fmla="*/ 0 h 130"/>
                <a:gd name="T2" fmla="*/ 0 w 178"/>
                <a:gd name="T3" fmla="*/ 65 h 130"/>
                <a:gd name="T4" fmla="*/ 14 w 178"/>
                <a:gd name="T5" fmla="*/ 130 h 130"/>
                <a:gd name="T6" fmla="*/ 178 w 178"/>
                <a:gd name="T7" fmla="*/ 39 h 130"/>
                <a:gd name="T8" fmla="*/ 133 w 178"/>
                <a:gd name="T9" fmla="*/ 0 h 130"/>
              </a:gdLst>
              <a:ahLst/>
              <a:cxnLst>
                <a:cxn ang="0">
                  <a:pos x="T0" y="T1"/>
                </a:cxn>
                <a:cxn ang="0">
                  <a:pos x="T2" y="T3"/>
                </a:cxn>
                <a:cxn ang="0">
                  <a:pos x="T4" y="T5"/>
                </a:cxn>
                <a:cxn ang="0">
                  <a:pos x="T6" y="T7"/>
                </a:cxn>
                <a:cxn ang="0">
                  <a:pos x="T8" y="T9"/>
                </a:cxn>
              </a:cxnLst>
              <a:rect l="0" t="0" r="r" b="b"/>
              <a:pathLst>
                <a:path w="178" h="130">
                  <a:moveTo>
                    <a:pt x="133" y="0"/>
                  </a:moveTo>
                  <a:cubicBezTo>
                    <a:pt x="133" y="0"/>
                    <a:pt x="51" y="71"/>
                    <a:pt x="0" y="65"/>
                  </a:cubicBezTo>
                  <a:cubicBezTo>
                    <a:pt x="10" y="89"/>
                    <a:pt x="14" y="130"/>
                    <a:pt x="14" y="130"/>
                  </a:cubicBezTo>
                  <a:cubicBezTo>
                    <a:pt x="14" y="130"/>
                    <a:pt x="162" y="74"/>
                    <a:pt x="178" y="39"/>
                  </a:cubicBezTo>
                  <a:cubicBezTo>
                    <a:pt x="163" y="20"/>
                    <a:pt x="133" y="0"/>
                    <a:pt x="133"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5" name="Freeform 253">
              <a:extLst>
                <a:ext uri="{FF2B5EF4-FFF2-40B4-BE49-F238E27FC236}">
                  <a16:creationId xmlns:a16="http://schemas.microsoft.com/office/drawing/2014/main" id="{A43CF3AF-3A26-4E6B-A948-5619CD7ABD7C}"/>
                </a:ext>
              </a:extLst>
            </p:cNvPr>
            <p:cNvSpPr>
              <a:spLocks/>
            </p:cNvSpPr>
            <p:nvPr/>
          </p:nvSpPr>
          <p:spPr bwMode="auto">
            <a:xfrm>
              <a:off x="3105150" y="6097589"/>
              <a:ext cx="106363" cy="141288"/>
            </a:xfrm>
            <a:custGeom>
              <a:avLst/>
              <a:gdLst>
                <a:gd name="T0" fmla="*/ 348 w 488"/>
                <a:gd name="T1" fmla="*/ 11 h 662"/>
                <a:gd name="T2" fmla="*/ 410 w 488"/>
                <a:gd name="T3" fmla="*/ 62 h 662"/>
                <a:gd name="T4" fmla="*/ 204 w 488"/>
                <a:gd name="T5" fmla="*/ 336 h 662"/>
                <a:gd name="T6" fmla="*/ 488 w 488"/>
                <a:gd name="T7" fmla="*/ 644 h 662"/>
                <a:gd name="T8" fmla="*/ 429 w 488"/>
                <a:gd name="T9" fmla="*/ 662 h 662"/>
                <a:gd name="T10" fmla="*/ 348 w 488"/>
                <a:gd name="T11" fmla="*/ 11 h 662"/>
              </a:gdLst>
              <a:ahLst/>
              <a:cxnLst>
                <a:cxn ang="0">
                  <a:pos x="T0" y="T1"/>
                </a:cxn>
                <a:cxn ang="0">
                  <a:pos x="T2" y="T3"/>
                </a:cxn>
                <a:cxn ang="0">
                  <a:pos x="T4" y="T5"/>
                </a:cxn>
                <a:cxn ang="0">
                  <a:pos x="T6" y="T7"/>
                </a:cxn>
                <a:cxn ang="0">
                  <a:pos x="T8" y="T9"/>
                </a:cxn>
                <a:cxn ang="0">
                  <a:pos x="T10" y="T11"/>
                </a:cxn>
              </a:cxnLst>
              <a:rect l="0" t="0" r="r" b="b"/>
              <a:pathLst>
                <a:path w="488" h="662">
                  <a:moveTo>
                    <a:pt x="348" y="11"/>
                  </a:moveTo>
                  <a:cubicBezTo>
                    <a:pt x="362" y="0"/>
                    <a:pt x="413" y="43"/>
                    <a:pt x="410" y="62"/>
                  </a:cubicBezTo>
                  <a:cubicBezTo>
                    <a:pt x="375" y="93"/>
                    <a:pt x="204" y="176"/>
                    <a:pt x="204" y="336"/>
                  </a:cubicBezTo>
                  <a:cubicBezTo>
                    <a:pt x="204" y="442"/>
                    <a:pt x="488" y="644"/>
                    <a:pt x="488" y="644"/>
                  </a:cubicBezTo>
                  <a:lnTo>
                    <a:pt x="429" y="662"/>
                  </a:lnTo>
                  <a:cubicBezTo>
                    <a:pt x="176" y="560"/>
                    <a:pt x="0" y="261"/>
                    <a:pt x="348" y="1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6" name="Freeform 254">
              <a:extLst>
                <a:ext uri="{FF2B5EF4-FFF2-40B4-BE49-F238E27FC236}">
                  <a16:creationId xmlns:a16="http://schemas.microsoft.com/office/drawing/2014/main" id="{694E952F-740D-483F-895E-70F55F2DFEDB}"/>
                </a:ext>
              </a:extLst>
            </p:cNvPr>
            <p:cNvSpPr>
              <a:spLocks/>
            </p:cNvSpPr>
            <p:nvPr/>
          </p:nvSpPr>
          <p:spPr bwMode="auto">
            <a:xfrm>
              <a:off x="3140075" y="6102351"/>
              <a:ext cx="41275" cy="47625"/>
            </a:xfrm>
            <a:custGeom>
              <a:avLst/>
              <a:gdLst>
                <a:gd name="T0" fmla="*/ 178 w 192"/>
                <a:gd name="T1" fmla="*/ 91 h 222"/>
                <a:gd name="T2" fmla="*/ 135 w 192"/>
                <a:gd name="T3" fmla="*/ 159 h 222"/>
                <a:gd name="T4" fmla="*/ 123 w 192"/>
                <a:gd name="T5" fmla="*/ 213 h 222"/>
                <a:gd name="T6" fmla="*/ 49 w 192"/>
                <a:gd name="T7" fmla="*/ 222 h 222"/>
                <a:gd name="T8" fmla="*/ 33 w 192"/>
                <a:gd name="T9" fmla="*/ 159 h 222"/>
                <a:gd name="T10" fmla="*/ 36 w 192"/>
                <a:gd name="T11" fmla="*/ 98 h 222"/>
                <a:gd name="T12" fmla="*/ 68 w 192"/>
                <a:gd name="T13" fmla="*/ 58 h 222"/>
                <a:gd name="T14" fmla="*/ 128 w 192"/>
                <a:gd name="T15" fmla="*/ 34 h 222"/>
                <a:gd name="T16" fmla="*/ 108 w 192"/>
                <a:gd name="T17" fmla="*/ 87 h 222"/>
                <a:gd name="T18" fmla="*/ 178 w 192"/>
                <a:gd name="T19"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222">
                  <a:moveTo>
                    <a:pt x="178" y="91"/>
                  </a:moveTo>
                  <a:cubicBezTo>
                    <a:pt x="192" y="82"/>
                    <a:pt x="169" y="143"/>
                    <a:pt x="135" y="159"/>
                  </a:cubicBezTo>
                  <a:cubicBezTo>
                    <a:pt x="123" y="166"/>
                    <a:pt x="123" y="213"/>
                    <a:pt x="123" y="213"/>
                  </a:cubicBezTo>
                  <a:lnTo>
                    <a:pt x="49" y="222"/>
                  </a:lnTo>
                  <a:cubicBezTo>
                    <a:pt x="49" y="222"/>
                    <a:pt x="47" y="172"/>
                    <a:pt x="33" y="159"/>
                  </a:cubicBezTo>
                  <a:cubicBezTo>
                    <a:pt x="19" y="146"/>
                    <a:pt x="0" y="100"/>
                    <a:pt x="36" y="98"/>
                  </a:cubicBezTo>
                  <a:cubicBezTo>
                    <a:pt x="34" y="78"/>
                    <a:pt x="49" y="60"/>
                    <a:pt x="68" y="58"/>
                  </a:cubicBezTo>
                  <a:cubicBezTo>
                    <a:pt x="72" y="44"/>
                    <a:pt x="104" y="0"/>
                    <a:pt x="128" y="34"/>
                  </a:cubicBezTo>
                  <a:cubicBezTo>
                    <a:pt x="114" y="47"/>
                    <a:pt x="102" y="71"/>
                    <a:pt x="108" y="87"/>
                  </a:cubicBezTo>
                  <a:cubicBezTo>
                    <a:pt x="114" y="102"/>
                    <a:pt x="131" y="121"/>
                    <a:pt x="178" y="9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7" name="Freeform 255">
              <a:extLst>
                <a:ext uri="{FF2B5EF4-FFF2-40B4-BE49-F238E27FC236}">
                  <a16:creationId xmlns:a16="http://schemas.microsoft.com/office/drawing/2014/main" id="{11285EBD-AD34-4D64-AD72-945C4979B396}"/>
                </a:ext>
              </a:extLst>
            </p:cNvPr>
            <p:cNvSpPr>
              <a:spLocks/>
            </p:cNvSpPr>
            <p:nvPr/>
          </p:nvSpPr>
          <p:spPr bwMode="auto">
            <a:xfrm>
              <a:off x="3140075" y="6157914"/>
              <a:ext cx="60325" cy="69850"/>
            </a:xfrm>
            <a:custGeom>
              <a:avLst/>
              <a:gdLst>
                <a:gd name="T0" fmla="*/ 44 w 276"/>
                <a:gd name="T1" fmla="*/ 10 h 326"/>
                <a:gd name="T2" fmla="*/ 90 w 276"/>
                <a:gd name="T3" fmla="*/ 270 h 326"/>
                <a:gd name="T4" fmla="*/ 244 w 276"/>
                <a:gd name="T5" fmla="*/ 260 h 326"/>
                <a:gd name="T6" fmla="*/ 125 w 276"/>
                <a:gd name="T7" fmla="*/ 0 h 326"/>
                <a:gd name="T8" fmla="*/ 44 w 276"/>
                <a:gd name="T9" fmla="*/ 10 h 326"/>
              </a:gdLst>
              <a:ahLst/>
              <a:cxnLst>
                <a:cxn ang="0">
                  <a:pos x="T0" y="T1"/>
                </a:cxn>
                <a:cxn ang="0">
                  <a:pos x="T2" y="T3"/>
                </a:cxn>
                <a:cxn ang="0">
                  <a:pos x="T4" y="T5"/>
                </a:cxn>
                <a:cxn ang="0">
                  <a:pos x="T6" y="T7"/>
                </a:cxn>
                <a:cxn ang="0">
                  <a:pos x="T8" y="T9"/>
                </a:cxn>
              </a:cxnLst>
              <a:rect l="0" t="0" r="r" b="b"/>
              <a:pathLst>
                <a:path w="276" h="326">
                  <a:moveTo>
                    <a:pt x="44" y="10"/>
                  </a:moveTo>
                  <a:cubicBezTo>
                    <a:pt x="30" y="24"/>
                    <a:pt x="0" y="184"/>
                    <a:pt x="90" y="270"/>
                  </a:cubicBezTo>
                  <a:cubicBezTo>
                    <a:pt x="145" y="317"/>
                    <a:pt x="222" y="326"/>
                    <a:pt x="244" y="260"/>
                  </a:cubicBezTo>
                  <a:cubicBezTo>
                    <a:pt x="276" y="164"/>
                    <a:pt x="140" y="25"/>
                    <a:pt x="125" y="0"/>
                  </a:cubicBezTo>
                  <a:cubicBezTo>
                    <a:pt x="100" y="9"/>
                    <a:pt x="44" y="10"/>
                    <a:pt x="44" y="1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8" name="Freeform 256">
              <a:extLst>
                <a:ext uri="{FF2B5EF4-FFF2-40B4-BE49-F238E27FC236}">
                  <a16:creationId xmlns:a16="http://schemas.microsoft.com/office/drawing/2014/main" id="{9988C09E-E86B-443C-BE19-F23B28DBDA83}"/>
                </a:ext>
              </a:extLst>
            </p:cNvPr>
            <p:cNvSpPr>
              <a:spLocks/>
            </p:cNvSpPr>
            <p:nvPr/>
          </p:nvSpPr>
          <p:spPr bwMode="auto">
            <a:xfrm>
              <a:off x="3149600" y="6145214"/>
              <a:ext cx="17463" cy="15875"/>
            </a:xfrm>
            <a:custGeom>
              <a:avLst/>
              <a:gdLst>
                <a:gd name="T0" fmla="*/ 0 w 84"/>
                <a:gd name="T1" fmla="*/ 19 h 76"/>
                <a:gd name="T2" fmla="*/ 2 w 84"/>
                <a:gd name="T3" fmla="*/ 68 h 76"/>
                <a:gd name="T4" fmla="*/ 84 w 84"/>
                <a:gd name="T5" fmla="*/ 58 h 76"/>
                <a:gd name="T6" fmla="*/ 81 w 84"/>
                <a:gd name="T7" fmla="*/ 0 h 76"/>
                <a:gd name="T8" fmla="*/ 0 w 84"/>
                <a:gd name="T9" fmla="*/ 19 h 76"/>
              </a:gdLst>
              <a:ahLst/>
              <a:cxnLst>
                <a:cxn ang="0">
                  <a:pos x="T0" y="T1"/>
                </a:cxn>
                <a:cxn ang="0">
                  <a:pos x="T2" y="T3"/>
                </a:cxn>
                <a:cxn ang="0">
                  <a:pos x="T4" y="T5"/>
                </a:cxn>
                <a:cxn ang="0">
                  <a:pos x="T6" y="T7"/>
                </a:cxn>
                <a:cxn ang="0">
                  <a:pos x="T8" y="T9"/>
                </a:cxn>
              </a:cxnLst>
              <a:rect l="0" t="0" r="r" b="b"/>
              <a:pathLst>
                <a:path w="84" h="76">
                  <a:moveTo>
                    <a:pt x="0" y="19"/>
                  </a:moveTo>
                  <a:lnTo>
                    <a:pt x="2" y="68"/>
                  </a:lnTo>
                  <a:cubicBezTo>
                    <a:pt x="2" y="68"/>
                    <a:pt x="62" y="76"/>
                    <a:pt x="84" y="58"/>
                  </a:cubicBezTo>
                  <a:cubicBezTo>
                    <a:pt x="84" y="43"/>
                    <a:pt x="81" y="0"/>
                    <a:pt x="81" y="0"/>
                  </a:cubicBezTo>
                  <a:lnTo>
                    <a:pt x="0" y="1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89" name="Freeform 257">
              <a:extLst>
                <a:ext uri="{FF2B5EF4-FFF2-40B4-BE49-F238E27FC236}">
                  <a16:creationId xmlns:a16="http://schemas.microsoft.com/office/drawing/2014/main" id="{2FF923D5-8533-4348-87BB-03D7BC2EE9D2}"/>
                </a:ext>
              </a:extLst>
            </p:cNvPr>
            <p:cNvSpPr>
              <a:spLocks/>
            </p:cNvSpPr>
            <p:nvPr/>
          </p:nvSpPr>
          <p:spPr bwMode="auto">
            <a:xfrm>
              <a:off x="3170237" y="6016626"/>
              <a:ext cx="30163" cy="50800"/>
            </a:xfrm>
            <a:custGeom>
              <a:avLst/>
              <a:gdLst>
                <a:gd name="T0" fmla="*/ 0 w 138"/>
                <a:gd name="T1" fmla="*/ 159 h 242"/>
                <a:gd name="T2" fmla="*/ 12 w 138"/>
                <a:gd name="T3" fmla="*/ 11 h 242"/>
                <a:gd name="T4" fmla="*/ 82 w 138"/>
                <a:gd name="T5" fmla="*/ 0 h 242"/>
                <a:gd name="T6" fmla="*/ 137 w 138"/>
                <a:gd name="T7" fmla="*/ 91 h 242"/>
                <a:gd name="T8" fmla="*/ 26 w 138"/>
                <a:gd name="T9" fmla="*/ 230 h 242"/>
                <a:gd name="T10" fmla="*/ 0 w 138"/>
                <a:gd name="T11" fmla="*/ 159 h 242"/>
              </a:gdLst>
              <a:ahLst/>
              <a:cxnLst>
                <a:cxn ang="0">
                  <a:pos x="T0" y="T1"/>
                </a:cxn>
                <a:cxn ang="0">
                  <a:pos x="T2" y="T3"/>
                </a:cxn>
                <a:cxn ang="0">
                  <a:pos x="T4" y="T5"/>
                </a:cxn>
                <a:cxn ang="0">
                  <a:pos x="T6" y="T7"/>
                </a:cxn>
                <a:cxn ang="0">
                  <a:pos x="T8" y="T9"/>
                </a:cxn>
                <a:cxn ang="0">
                  <a:pos x="T10" y="T11"/>
                </a:cxn>
              </a:cxnLst>
              <a:rect l="0" t="0" r="r" b="b"/>
              <a:pathLst>
                <a:path w="138" h="242">
                  <a:moveTo>
                    <a:pt x="0" y="159"/>
                  </a:moveTo>
                  <a:cubicBezTo>
                    <a:pt x="20" y="152"/>
                    <a:pt x="37" y="51"/>
                    <a:pt x="12" y="11"/>
                  </a:cubicBezTo>
                  <a:cubicBezTo>
                    <a:pt x="41" y="5"/>
                    <a:pt x="55" y="7"/>
                    <a:pt x="82" y="0"/>
                  </a:cubicBezTo>
                  <a:cubicBezTo>
                    <a:pt x="109" y="13"/>
                    <a:pt x="135" y="28"/>
                    <a:pt x="137" y="91"/>
                  </a:cubicBezTo>
                  <a:cubicBezTo>
                    <a:pt x="138" y="155"/>
                    <a:pt x="114" y="242"/>
                    <a:pt x="26" y="230"/>
                  </a:cubicBezTo>
                  <a:cubicBezTo>
                    <a:pt x="36" y="217"/>
                    <a:pt x="0" y="159"/>
                    <a:pt x="0" y="1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0" name="Freeform 258">
              <a:extLst>
                <a:ext uri="{FF2B5EF4-FFF2-40B4-BE49-F238E27FC236}">
                  <a16:creationId xmlns:a16="http://schemas.microsoft.com/office/drawing/2014/main" id="{DCB78058-4AC2-4624-AEED-1499AEA81C52}"/>
                </a:ext>
              </a:extLst>
            </p:cNvPr>
            <p:cNvSpPr>
              <a:spLocks/>
            </p:cNvSpPr>
            <p:nvPr/>
          </p:nvSpPr>
          <p:spPr bwMode="auto">
            <a:xfrm>
              <a:off x="3098800" y="6002339"/>
              <a:ext cx="92075" cy="77788"/>
            </a:xfrm>
            <a:custGeom>
              <a:avLst/>
              <a:gdLst>
                <a:gd name="T0" fmla="*/ 263 w 426"/>
                <a:gd name="T1" fmla="*/ 19 h 358"/>
                <a:gd name="T2" fmla="*/ 194 w 426"/>
                <a:gd name="T3" fmla="*/ 342 h 358"/>
                <a:gd name="T4" fmla="*/ 308 w 426"/>
                <a:gd name="T5" fmla="*/ 293 h 358"/>
                <a:gd name="T6" fmla="*/ 338 w 426"/>
                <a:gd name="T7" fmla="*/ 222 h 358"/>
                <a:gd name="T8" fmla="*/ 358 w 426"/>
                <a:gd name="T9" fmla="*/ 75 h 358"/>
                <a:gd name="T10" fmla="*/ 263 w 426"/>
                <a:gd name="T11" fmla="*/ 19 h 358"/>
              </a:gdLst>
              <a:ahLst/>
              <a:cxnLst>
                <a:cxn ang="0">
                  <a:pos x="T0" y="T1"/>
                </a:cxn>
                <a:cxn ang="0">
                  <a:pos x="T2" y="T3"/>
                </a:cxn>
                <a:cxn ang="0">
                  <a:pos x="T4" y="T5"/>
                </a:cxn>
                <a:cxn ang="0">
                  <a:pos x="T6" y="T7"/>
                </a:cxn>
                <a:cxn ang="0">
                  <a:pos x="T8" y="T9"/>
                </a:cxn>
                <a:cxn ang="0">
                  <a:pos x="T10" y="T11"/>
                </a:cxn>
              </a:cxnLst>
              <a:rect l="0" t="0" r="r" b="b"/>
              <a:pathLst>
                <a:path w="426" h="358">
                  <a:moveTo>
                    <a:pt x="263" y="19"/>
                  </a:moveTo>
                  <a:cubicBezTo>
                    <a:pt x="128" y="72"/>
                    <a:pt x="0" y="358"/>
                    <a:pt x="194" y="342"/>
                  </a:cubicBezTo>
                  <a:cubicBezTo>
                    <a:pt x="235" y="338"/>
                    <a:pt x="298" y="334"/>
                    <a:pt x="308" y="293"/>
                  </a:cubicBezTo>
                  <a:cubicBezTo>
                    <a:pt x="362" y="346"/>
                    <a:pt x="426" y="231"/>
                    <a:pt x="338" y="222"/>
                  </a:cubicBezTo>
                  <a:cubicBezTo>
                    <a:pt x="356" y="215"/>
                    <a:pt x="369" y="133"/>
                    <a:pt x="358" y="75"/>
                  </a:cubicBezTo>
                  <a:cubicBezTo>
                    <a:pt x="347" y="22"/>
                    <a:pt x="309" y="0"/>
                    <a:pt x="263" y="1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1" name="Freeform 259">
              <a:extLst>
                <a:ext uri="{FF2B5EF4-FFF2-40B4-BE49-F238E27FC236}">
                  <a16:creationId xmlns:a16="http://schemas.microsoft.com/office/drawing/2014/main" id="{11E6B972-028A-4FBB-8592-747BA465FC10}"/>
                </a:ext>
              </a:extLst>
            </p:cNvPr>
            <p:cNvSpPr>
              <a:spLocks/>
            </p:cNvSpPr>
            <p:nvPr/>
          </p:nvSpPr>
          <p:spPr bwMode="auto">
            <a:xfrm>
              <a:off x="3151187" y="5986464"/>
              <a:ext cx="41275" cy="31750"/>
            </a:xfrm>
            <a:custGeom>
              <a:avLst/>
              <a:gdLst>
                <a:gd name="T0" fmla="*/ 15 w 188"/>
                <a:gd name="T1" fmla="*/ 94 h 150"/>
                <a:gd name="T2" fmla="*/ 134 w 188"/>
                <a:gd name="T3" fmla="*/ 46 h 150"/>
                <a:gd name="T4" fmla="*/ 168 w 188"/>
                <a:gd name="T5" fmla="*/ 138 h 150"/>
                <a:gd name="T6" fmla="*/ 109 w 188"/>
                <a:gd name="T7" fmla="*/ 150 h 150"/>
                <a:gd name="T8" fmla="*/ 15 w 188"/>
                <a:gd name="T9" fmla="*/ 94 h 150"/>
              </a:gdLst>
              <a:ahLst/>
              <a:cxnLst>
                <a:cxn ang="0">
                  <a:pos x="T0" y="T1"/>
                </a:cxn>
                <a:cxn ang="0">
                  <a:pos x="T2" y="T3"/>
                </a:cxn>
                <a:cxn ang="0">
                  <a:pos x="T4" y="T5"/>
                </a:cxn>
                <a:cxn ang="0">
                  <a:pos x="T6" y="T7"/>
                </a:cxn>
                <a:cxn ang="0">
                  <a:pos x="T8" y="T9"/>
                </a:cxn>
              </a:cxnLst>
              <a:rect l="0" t="0" r="r" b="b"/>
              <a:pathLst>
                <a:path w="188" h="150">
                  <a:moveTo>
                    <a:pt x="15" y="94"/>
                  </a:moveTo>
                  <a:cubicBezTo>
                    <a:pt x="0" y="56"/>
                    <a:pt x="80" y="0"/>
                    <a:pt x="134" y="46"/>
                  </a:cubicBezTo>
                  <a:cubicBezTo>
                    <a:pt x="188" y="91"/>
                    <a:pt x="168" y="138"/>
                    <a:pt x="168" y="138"/>
                  </a:cubicBezTo>
                  <a:lnTo>
                    <a:pt x="109" y="150"/>
                  </a:lnTo>
                  <a:cubicBezTo>
                    <a:pt x="109" y="150"/>
                    <a:pt x="29" y="132"/>
                    <a:pt x="15" y="9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2" name="Freeform 260">
              <a:extLst>
                <a:ext uri="{FF2B5EF4-FFF2-40B4-BE49-F238E27FC236}">
                  <a16:creationId xmlns:a16="http://schemas.microsoft.com/office/drawing/2014/main" id="{F08679BA-4AA8-4139-A55B-EAD3350CFCE6}"/>
                </a:ext>
              </a:extLst>
            </p:cNvPr>
            <p:cNvSpPr>
              <a:spLocks/>
            </p:cNvSpPr>
            <p:nvPr/>
          </p:nvSpPr>
          <p:spPr bwMode="auto">
            <a:xfrm>
              <a:off x="2897187" y="6135689"/>
              <a:ext cx="38100" cy="165100"/>
            </a:xfrm>
            <a:custGeom>
              <a:avLst/>
              <a:gdLst>
                <a:gd name="T0" fmla="*/ 91 w 356"/>
                <a:gd name="T1" fmla="*/ 12 h 1528"/>
                <a:gd name="T2" fmla="*/ 0 w 356"/>
                <a:gd name="T3" fmla="*/ 1337 h 1528"/>
                <a:gd name="T4" fmla="*/ 124 w 356"/>
                <a:gd name="T5" fmla="*/ 1512 h 1528"/>
                <a:gd name="T6" fmla="*/ 228 w 356"/>
                <a:gd name="T7" fmla="*/ 1455 h 1528"/>
                <a:gd name="T8" fmla="*/ 198 w 356"/>
                <a:gd name="T9" fmla="*/ 1300 h 1528"/>
                <a:gd name="T10" fmla="*/ 261 w 356"/>
                <a:gd name="T11" fmla="*/ 1259 h 1528"/>
                <a:gd name="T12" fmla="*/ 187 w 356"/>
                <a:gd name="T13" fmla="*/ 1112 h 1528"/>
                <a:gd name="T14" fmla="*/ 294 w 356"/>
                <a:gd name="T15" fmla="*/ 693 h 1528"/>
                <a:gd name="T16" fmla="*/ 356 w 356"/>
                <a:gd name="T17" fmla="*/ 0 h 1528"/>
                <a:gd name="T18" fmla="*/ 91 w 356"/>
                <a:gd name="T19" fmla="*/ 12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1528">
                  <a:moveTo>
                    <a:pt x="91" y="12"/>
                  </a:moveTo>
                  <a:cubicBezTo>
                    <a:pt x="94" y="76"/>
                    <a:pt x="34" y="1233"/>
                    <a:pt x="0" y="1337"/>
                  </a:cubicBezTo>
                  <a:cubicBezTo>
                    <a:pt x="7" y="1435"/>
                    <a:pt x="105" y="1495"/>
                    <a:pt x="124" y="1512"/>
                  </a:cubicBezTo>
                  <a:cubicBezTo>
                    <a:pt x="144" y="1528"/>
                    <a:pt x="218" y="1465"/>
                    <a:pt x="228" y="1455"/>
                  </a:cubicBezTo>
                  <a:cubicBezTo>
                    <a:pt x="238" y="1444"/>
                    <a:pt x="205" y="1329"/>
                    <a:pt x="198" y="1300"/>
                  </a:cubicBezTo>
                  <a:cubicBezTo>
                    <a:pt x="220" y="1316"/>
                    <a:pt x="261" y="1273"/>
                    <a:pt x="261" y="1259"/>
                  </a:cubicBezTo>
                  <a:cubicBezTo>
                    <a:pt x="261" y="1246"/>
                    <a:pt x="189" y="1148"/>
                    <a:pt x="187" y="1112"/>
                  </a:cubicBezTo>
                  <a:cubicBezTo>
                    <a:pt x="185" y="1076"/>
                    <a:pt x="264" y="789"/>
                    <a:pt x="294" y="693"/>
                  </a:cubicBezTo>
                  <a:cubicBezTo>
                    <a:pt x="337" y="553"/>
                    <a:pt x="356" y="0"/>
                    <a:pt x="356" y="0"/>
                  </a:cubicBezTo>
                  <a:lnTo>
                    <a:pt x="91" y="1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3" name="Freeform 261">
              <a:extLst>
                <a:ext uri="{FF2B5EF4-FFF2-40B4-BE49-F238E27FC236}">
                  <a16:creationId xmlns:a16="http://schemas.microsoft.com/office/drawing/2014/main" id="{36FF619E-5F1B-4B94-BD99-6C1C73838A3F}"/>
                </a:ext>
              </a:extLst>
            </p:cNvPr>
            <p:cNvSpPr>
              <a:spLocks/>
            </p:cNvSpPr>
            <p:nvPr/>
          </p:nvSpPr>
          <p:spPr bwMode="auto">
            <a:xfrm>
              <a:off x="2941637" y="6430964"/>
              <a:ext cx="53975" cy="55563"/>
            </a:xfrm>
            <a:custGeom>
              <a:avLst/>
              <a:gdLst>
                <a:gd name="T0" fmla="*/ 508 w 508"/>
                <a:gd name="T1" fmla="*/ 0 h 524"/>
                <a:gd name="T2" fmla="*/ 508 w 508"/>
                <a:gd name="T3" fmla="*/ 261 h 524"/>
                <a:gd name="T4" fmla="*/ 403 w 508"/>
                <a:gd name="T5" fmla="*/ 470 h 524"/>
                <a:gd name="T6" fmla="*/ 332 w 508"/>
                <a:gd name="T7" fmla="*/ 515 h 524"/>
                <a:gd name="T8" fmla="*/ 13 w 508"/>
                <a:gd name="T9" fmla="*/ 507 h 524"/>
                <a:gd name="T10" fmla="*/ 8 w 508"/>
                <a:gd name="T11" fmla="*/ 444 h 524"/>
                <a:gd name="T12" fmla="*/ 13 w 508"/>
                <a:gd name="T13" fmla="*/ 421 h 524"/>
                <a:gd name="T14" fmla="*/ 197 w 508"/>
                <a:gd name="T15" fmla="*/ 360 h 524"/>
                <a:gd name="T16" fmla="*/ 300 w 508"/>
                <a:gd name="T17" fmla="*/ 187 h 524"/>
                <a:gd name="T18" fmla="*/ 508 w 508"/>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 h="524">
                  <a:moveTo>
                    <a:pt x="508" y="0"/>
                  </a:moveTo>
                  <a:lnTo>
                    <a:pt x="508" y="261"/>
                  </a:lnTo>
                  <a:cubicBezTo>
                    <a:pt x="508" y="261"/>
                    <a:pt x="424" y="439"/>
                    <a:pt x="403" y="470"/>
                  </a:cubicBezTo>
                  <a:cubicBezTo>
                    <a:pt x="382" y="501"/>
                    <a:pt x="355" y="513"/>
                    <a:pt x="332" y="515"/>
                  </a:cubicBezTo>
                  <a:cubicBezTo>
                    <a:pt x="309" y="517"/>
                    <a:pt x="29" y="524"/>
                    <a:pt x="13" y="507"/>
                  </a:cubicBezTo>
                  <a:cubicBezTo>
                    <a:pt x="0" y="495"/>
                    <a:pt x="2" y="470"/>
                    <a:pt x="8" y="444"/>
                  </a:cubicBezTo>
                  <a:cubicBezTo>
                    <a:pt x="9" y="437"/>
                    <a:pt x="14" y="429"/>
                    <a:pt x="13" y="421"/>
                  </a:cubicBezTo>
                  <a:cubicBezTo>
                    <a:pt x="13" y="360"/>
                    <a:pt x="132" y="384"/>
                    <a:pt x="197" y="360"/>
                  </a:cubicBezTo>
                  <a:cubicBezTo>
                    <a:pt x="261" y="336"/>
                    <a:pt x="295" y="223"/>
                    <a:pt x="300" y="187"/>
                  </a:cubicBezTo>
                  <a:lnTo>
                    <a:pt x="50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4" name="Freeform 262">
              <a:extLst>
                <a:ext uri="{FF2B5EF4-FFF2-40B4-BE49-F238E27FC236}">
                  <a16:creationId xmlns:a16="http://schemas.microsoft.com/office/drawing/2014/main" id="{C5CADA8C-2233-4565-A811-46CB98C34CF7}"/>
                </a:ext>
              </a:extLst>
            </p:cNvPr>
            <p:cNvSpPr>
              <a:spLocks/>
            </p:cNvSpPr>
            <p:nvPr/>
          </p:nvSpPr>
          <p:spPr bwMode="auto">
            <a:xfrm>
              <a:off x="2941637" y="6046789"/>
              <a:ext cx="82550" cy="46038"/>
            </a:xfrm>
            <a:custGeom>
              <a:avLst/>
              <a:gdLst>
                <a:gd name="T0" fmla="*/ 182 w 764"/>
                <a:gd name="T1" fmla="*/ 2 h 424"/>
                <a:gd name="T2" fmla="*/ 27 w 764"/>
                <a:gd name="T3" fmla="*/ 269 h 424"/>
                <a:gd name="T4" fmla="*/ 764 w 764"/>
                <a:gd name="T5" fmla="*/ 260 h 424"/>
                <a:gd name="T6" fmla="*/ 557 w 764"/>
                <a:gd name="T7" fmla="*/ 0 h 424"/>
                <a:gd name="T8" fmla="*/ 182 w 764"/>
                <a:gd name="T9" fmla="*/ 2 h 424"/>
              </a:gdLst>
              <a:ahLst/>
              <a:cxnLst>
                <a:cxn ang="0">
                  <a:pos x="T0" y="T1"/>
                </a:cxn>
                <a:cxn ang="0">
                  <a:pos x="T2" y="T3"/>
                </a:cxn>
                <a:cxn ang="0">
                  <a:pos x="T4" y="T5"/>
                </a:cxn>
                <a:cxn ang="0">
                  <a:pos x="T6" y="T7"/>
                </a:cxn>
                <a:cxn ang="0">
                  <a:pos x="T8" y="T9"/>
                </a:cxn>
              </a:cxnLst>
              <a:rect l="0" t="0" r="r" b="b"/>
              <a:pathLst>
                <a:path w="764" h="424">
                  <a:moveTo>
                    <a:pt x="182" y="2"/>
                  </a:moveTo>
                  <a:cubicBezTo>
                    <a:pt x="191" y="85"/>
                    <a:pt x="168" y="232"/>
                    <a:pt x="27" y="269"/>
                  </a:cubicBezTo>
                  <a:cubicBezTo>
                    <a:pt x="0" y="422"/>
                    <a:pt x="658" y="424"/>
                    <a:pt x="764" y="260"/>
                  </a:cubicBezTo>
                  <a:cubicBezTo>
                    <a:pt x="552" y="235"/>
                    <a:pt x="557" y="0"/>
                    <a:pt x="557" y="0"/>
                  </a:cubicBezTo>
                  <a:lnTo>
                    <a:pt x="182" y="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5" name="Freeform 263">
              <a:extLst>
                <a:ext uri="{FF2B5EF4-FFF2-40B4-BE49-F238E27FC236}">
                  <a16:creationId xmlns:a16="http://schemas.microsoft.com/office/drawing/2014/main" id="{28E81DD5-AB0B-4D9E-A235-4BA30D6E870B}"/>
                </a:ext>
              </a:extLst>
            </p:cNvPr>
            <p:cNvSpPr>
              <a:spLocks/>
            </p:cNvSpPr>
            <p:nvPr/>
          </p:nvSpPr>
          <p:spPr bwMode="auto">
            <a:xfrm>
              <a:off x="2946400" y="5972176"/>
              <a:ext cx="69850" cy="88900"/>
            </a:xfrm>
            <a:custGeom>
              <a:avLst/>
              <a:gdLst>
                <a:gd name="T0" fmla="*/ 102 w 644"/>
                <a:gd name="T1" fmla="*/ 654 h 832"/>
                <a:gd name="T2" fmla="*/ 524 w 644"/>
                <a:gd name="T3" fmla="*/ 663 h 832"/>
                <a:gd name="T4" fmla="*/ 530 w 644"/>
                <a:gd name="T5" fmla="*/ 70 h 832"/>
                <a:gd name="T6" fmla="*/ 79 w 644"/>
                <a:gd name="T7" fmla="*/ 78 h 832"/>
                <a:gd name="T8" fmla="*/ 102 w 644"/>
                <a:gd name="T9" fmla="*/ 654 h 832"/>
              </a:gdLst>
              <a:ahLst/>
              <a:cxnLst>
                <a:cxn ang="0">
                  <a:pos x="T0" y="T1"/>
                </a:cxn>
                <a:cxn ang="0">
                  <a:pos x="T2" y="T3"/>
                </a:cxn>
                <a:cxn ang="0">
                  <a:pos x="T4" y="T5"/>
                </a:cxn>
                <a:cxn ang="0">
                  <a:pos x="T6" y="T7"/>
                </a:cxn>
                <a:cxn ang="0">
                  <a:pos x="T8" y="T9"/>
                </a:cxn>
              </a:cxnLst>
              <a:rect l="0" t="0" r="r" b="b"/>
              <a:pathLst>
                <a:path w="644" h="832">
                  <a:moveTo>
                    <a:pt x="102" y="654"/>
                  </a:moveTo>
                  <a:cubicBezTo>
                    <a:pt x="182" y="832"/>
                    <a:pt x="463" y="814"/>
                    <a:pt x="524" y="663"/>
                  </a:cubicBezTo>
                  <a:cubicBezTo>
                    <a:pt x="611" y="454"/>
                    <a:pt x="644" y="184"/>
                    <a:pt x="530" y="70"/>
                  </a:cubicBezTo>
                  <a:cubicBezTo>
                    <a:pt x="461" y="3"/>
                    <a:pt x="149" y="0"/>
                    <a:pt x="79" y="78"/>
                  </a:cubicBezTo>
                  <a:cubicBezTo>
                    <a:pt x="3" y="164"/>
                    <a:pt x="0" y="424"/>
                    <a:pt x="102" y="65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6" name="Freeform 264">
              <a:extLst>
                <a:ext uri="{FF2B5EF4-FFF2-40B4-BE49-F238E27FC236}">
                  <a16:creationId xmlns:a16="http://schemas.microsoft.com/office/drawing/2014/main" id="{D208326F-2902-4B5D-BB03-21BBF34930C4}"/>
                </a:ext>
              </a:extLst>
            </p:cNvPr>
            <p:cNvSpPr>
              <a:spLocks/>
            </p:cNvSpPr>
            <p:nvPr/>
          </p:nvSpPr>
          <p:spPr bwMode="auto">
            <a:xfrm>
              <a:off x="3000375" y="6007101"/>
              <a:ext cx="20638" cy="22225"/>
            </a:xfrm>
            <a:custGeom>
              <a:avLst/>
              <a:gdLst>
                <a:gd name="T0" fmla="*/ 85 w 192"/>
                <a:gd name="T1" fmla="*/ 35 h 208"/>
                <a:gd name="T2" fmla="*/ 181 w 192"/>
                <a:gd name="T3" fmla="*/ 83 h 208"/>
                <a:gd name="T4" fmla="*/ 53 w 192"/>
                <a:gd name="T5" fmla="*/ 208 h 208"/>
                <a:gd name="T6" fmla="*/ 85 w 192"/>
                <a:gd name="T7" fmla="*/ 35 h 208"/>
              </a:gdLst>
              <a:ahLst/>
              <a:cxnLst>
                <a:cxn ang="0">
                  <a:pos x="T0" y="T1"/>
                </a:cxn>
                <a:cxn ang="0">
                  <a:pos x="T2" y="T3"/>
                </a:cxn>
                <a:cxn ang="0">
                  <a:pos x="T4" y="T5"/>
                </a:cxn>
                <a:cxn ang="0">
                  <a:pos x="T6" y="T7"/>
                </a:cxn>
              </a:cxnLst>
              <a:rect l="0" t="0" r="r" b="b"/>
              <a:pathLst>
                <a:path w="192" h="208">
                  <a:moveTo>
                    <a:pt x="85" y="35"/>
                  </a:moveTo>
                  <a:cubicBezTo>
                    <a:pt x="107" y="0"/>
                    <a:pt x="192" y="10"/>
                    <a:pt x="181" y="83"/>
                  </a:cubicBezTo>
                  <a:cubicBezTo>
                    <a:pt x="170" y="158"/>
                    <a:pt x="113" y="199"/>
                    <a:pt x="53" y="208"/>
                  </a:cubicBezTo>
                  <a:cubicBezTo>
                    <a:pt x="0" y="156"/>
                    <a:pt x="62" y="71"/>
                    <a:pt x="85" y="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7" name="Freeform 265">
              <a:extLst>
                <a:ext uri="{FF2B5EF4-FFF2-40B4-BE49-F238E27FC236}">
                  <a16:creationId xmlns:a16="http://schemas.microsoft.com/office/drawing/2014/main" id="{D6A6EB65-0528-49EF-BF6B-2B480D5F819E}"/>
                </a:ext>
              </a:extLst>
            </p:cNvPr>
            <p:cNvSpPr>
              <a:spLocks/>
            </p:cNvSpPr>
            <p:nvPr/>
          </p:nvSpPr>
          <p:spPr bwMode="auto">
            <a:xfrm>
              <a:off x="2936875" y="6007101"/>
              <a:ext cx="20638" cy="22225"/>
            </a:xfrm>
            <a:custGeom>
              <a:avLst/>
              <a:gdLst>
                <a:gd name="T0" fmla="*/ 108 w 192"/>
                <a:gd name="T1" fmla="*/ 35 h 208"/>
                <a:gd name="T2" fmla="*/ 12 w 192"/>
                <a:gd name="T3" fmla="*/ 83 h 208"/>
                <a:gd name="T4" fmla="*/ 140 w 192"/>
                <a:gd name="T5" fmla="*/ 208 h 208"/>
                <a:gd name="T6" fmla="*/ 108 w 192"/>
                <a:gd name="T7" fmla="*/ 35 h 208"/>
              </a:gdLst>
              <a:ahLst/>
              <a:cxnLst>
                <a:cxn ang="0">
                  <a:pos x="T0" y="T1"/>
                </a:cxn>
                <a:cxn ang="0">
                  <a:pos x="T2" y="T3"/>
                </a:cxn>
                <a:cxn ang="0">
                  <a:pos x="T4" y="T5"/>
                </a:cxn>
                <a:cxn ang="0">
                  <a:pos x="T6" y="T7"/>
                </a:cxn>
              </a:cxnLst>
              <a:rect l="0" t="0" r="r" b="b"/>
              <a:pathLst>
                <a:path w="192" h="208">
                  <a:moveTo>
                    <a:pt x="108" y="35"/>
                  </a:moveTo>
                  <a:cubicBezTo>
                    <a:pt x="86" y="0"/>
                    <a:pt x="0" y="10"/>
                    <a:pt x="12" y="83"/>
                  </a:cubicBezTo>
                  <a:cubicBezTo>
                    <a:pt x="23" y="158"/>
                    <a:pt x="80" y="199"/>
                    <a:pt x="140" y="208"/>
                  </a:cubicBezTo>
                  <a:cubicBezTo>
                    <a:pt x="192" y="156"/>
                    <a:pt x="131" y="71"/>
                    <a:pt x="108" y="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8" name="Freeform 266">
              <a:extLst>
                <a:ext uri="{FF2B5EF4-FFF2-40B4-BE49-F238E27FC236}">
                  <a16:creationId xmlns:a16="http://schemas.microsoft.com/office/drawing/2014/main" id="{CFB3DDF3-59A5-48F2-B6DF-C6A8618C4AB0}"/>
                </a:ext>
              </a:extLst>
            </p:cNvPr>
            <p:cNvSpPr>
              <a:spLocks/>
            </p:cNvSpPr>
            <p:nvPr/>
          </p:nvSpPr>
          <p:spPr bwMode="auto">
            <a:xfrm>
              <a:off x="2943225" y="5954714"/>
              <a:ext cx="74613" cy="58738"/>
            </a:xfrm>
            <a:custGeom>
              <a:avLst/>
              <a:gdLst>
                <a:gd name="T0" fmla="*/ 64 w 692"/>
                <a:gd name="T1" fmla="*/ 559 h 560"/>
                <a:gd name="T2" fmla="*/ 102 w 692"/>
                <a:gd name="T3" fmla="*/ 65 h 560"/>
                <a:gd name="T4" fmla="*/ 586 w 692"/>
                <a:gd name="T5" fmla="*/ 57 h 560"/>
                <a:gd name="T6" fmla="*/ 626 w 692"/>
                <a:gd name="T7" fmla="*/ 560 h 560"/>
                <a:gd name="T8" fmla="*/ 513 w 692"/>
                <a:gd name="T9" fmla="*/ 288 h 560"/>
                <a:gd name="T10" fmla="*/ 204 w 692"/>
                <a:gd name="T11" fmla="*/ 288 h 560"/>
                <a:gd name="T12" fmla="*/ 64 w 692"/>
                <a:gd name="T13" fmla="*/ 559 h 560"/>
              </a:gdLst>
              <a:ahLst/>
              <a:cxnLst>
                <a:cxn ang="0">
                  <a:pos x="T0" y="T1"/>
                </a:cxn>
                <a:cxn ang="0">
                  <a:pos x="T2" y="T3"/>
                </a:cxn>
                <a:cxn ang="0">
                  <a:pos x="T4" y="T5"/>
                </a:cxn>
                <a:cxn ang="0">
                  <a:pos x="T6" y="T7"/>
                </a:cxn>
                <a:cxn ang="0">
                  <a:pos x="T8" y="T9"/>
                </a:cxn>
                <a:cxn ang="0">
                  <a:pos x="T10" y="T11"/>
                </a:cxn>
                <a:cxn ang="0">
                  <a:pos x="T12" y="T13"/>
                </a:cxn>
              </a:cxnLst>
              <a:rect l="0" t="0" r="r" b="b"/>
              <a:pathLst>
                <a:path w="692" h="560">
                  <a:moveTo>
                    <a:pt x="64" y="559"/>
                  </a:moveTo>
                  <a:cubicBezTo>
                    <a:pt x="47" y="479"/>
                    <a:pt x="0" y="124"/>
                    <a:pt x="102" y="65"/>
                  </a:cubicBezTo>
                  <a:cubicBezTo>
                    <a:pt x="227" y="0"/>
                    <a:pt x="479" y="8"/>
                    <a:pt x="586" y="57"/>
                  </a:cubicBezTo>
                  <a:cubicBezTo>
                    <a:pt x="692" y="107"/>
                    <a:pt x="652" y="466"/>
                    <a:pt x="626" y="560"/>
                  </a:cubicBezTo>
                  <a:cubicBezTo>
                    <a:pt x="624" y="483"/>
                    <a:pt x="622" y="291"/>
                    <a:pt x="513" y="288"/>
                  </a:cubicBezTo>
                  <a:cubicBezTo>
                    <a:pt x="404" y="284"/>
                    <a:pt x="314" y="265"/>
                    <a:pt x="204" y="288"/>
                  </a:cubicBezTo>
                  <a:cubicBezTo>
                    <a:pt x="93" y="310"/>
                    <a:pt x="85" y="481"/>
                    <a:pt x="64" y="55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99" name="Freeform 267">
              <a:extLst>
                <a:ext uri="{FF2B5EF4-FFF2-40B4-BE49-F238E27FC236}">
                  <a16:creationId xmlns:a16="http://schemas.microsoft.com/office/drawing/2014/main" id="{F43FA119-8169-45A3-87B5-1009C5935642}"/>
                </a:ext>
              </a:extLst>
            </p:cNvPr>
            <p:cNvSpPr>
              <a:spLocks/>
            </p:cNvSpPr>
            <p:nvPr/>
          </p:nvSpPr>
          <p:spPr bwMode="auto">
            <a:xfrm>
              <a:off x="2900362" y="6067426"/>
              <a:ext cx="155575" cy="192088"/>
            </a:xfrm>
            <a:custGeom>
              <a:avLst/>
              <a:gdLst>
                <a:gd name="T0" fmla="*/ 34 w 1448"/>
                <a:gd name="T1" fmla="*/ 643 h 1784"/>
                <a:gd name="T2" fmla="*/ 231 w 1448"/>
                <a:gd name="T3" fmla="*/ 143 h 1784"/>
                <a:gd name="T4" fmla="*/ 503 w 1448"/>
                <a:gd name="T5" fmla="*/ 0 h 1784"/>
                <a:gd name="T6" fmla="*/ 1045 w 1448"/>
                <a:gd name="T7" fmla="*/ 8 h 1784"/>
                <a:gd name="T8" fmla="*/ 1388 w 1448"/>
                <a:gd name="T9" fmla="*/ 277 h 1784"/>
                <a:gd name="T10" fmla="*/ 1448 w 1448"/>
                <a:gd name="T11" fmla="*/ 548 h 1784"/>
                <a:gd name="T12" fmla="*/ 1174 w 1448"/>
                <a:gd name="T13" fmla="*/ 623 h 1784"/>
                <a:gd name="T14" fmla="*/ 1215 w 1448"/>
                <a:gd name="T15" fmla="*/ 1656 h 1784"/>
                <a:gd name="T16" fmla="*/ 298 w 1448"/>
                <a:gd name="T17" fmla="*/ 1707 h 1784"/>
                <a:gd name="T18" fmla="*/ 272 w 1448"/>
                <a:gd name="T19" fmla="*/ 646 h 1784"/>
                <a:gd name="T20" fmla="*/ 34 w 1448"/>
                <a:gd name="T21" fmla="*/ 643 h 1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8" h="1784">
                  <a:moveTo>
                    <a:pt x="34" y="643"/>
                  </a:moveTo>
                  <a:cubicBezTo>
                    <a:pt x="31" y="612"/>
                    <a:pt x="0" y="255"/>
                    <a:pt x="231" y="143"/>
                  </a:cubicBezTo>
                  <a:cubicBezTo>
                    <a:pt x="462" y="31"/>
                    <a:pt x="503" y="0"/>
                    <a:pt x="503" y="0"/>
                  </a:cubicBezTo>
                  <a:cubicBezTo>
                    <a:pt x="553" y="65"/>
                    <a:pt x="924" y="102"/>
                    <a:pt x="1045" y="8"/>
                  </a:cubicBezTo>
                  <a:cubicBezTo>
                    <a:pt x="1128" y="24"/>
                    <a:pt x="1352" y="126"/>
                    <a:pt x="1388" y="277"/>
                  </a:cubicBezTo>
                  <a:cubicBezTo>
                    <a:pt x="1426" y="430"/>
                    <a:pt x="1448" y="548"/>
                    <a:pt x="1448" y="548"/>
                  </a:cubicBezTo>
                  <a:cubicBezTo>
                    <a:pt x="1396" y="595"/>
                    <a:pt x="1174" y="623"/>
                    <a:pt x="1174" y="623"/>
                  </a:cubicBezTo>
                  <a:cubicBezTo>
                    <a:pt x="1174" y="623"/>
                    <a:pt x="1262" y="1440"/>
                    <a:pt x="1215" y="1656"/>
                  </a:cubicBezTo>
                  <a:cubicBezTo>
                    <a:pt x="1165" y="1690"/>
                    <a:pt x="469" y="1784"/>
                    <a:pt x="298" y="1707"/>
                  </a:cubicBezTo>
                  <a:cubicBezTo>
                    <a:pt x="285" y="1680"/>
                    <a:pt x="289" y="690"/>
                    <a:pt x="272" y="646"/>
                  </a:cubicBezTo>
                  <a:cubicBezTo>
                    <a:pt x="248" y="660"/>
                    <a:pt x="34" y="643"/>
                    <a:pt x="34" y="64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0" name="Freeform 268">
              <a:extLst>
                <a:ext uri="{FF2B5EF4-FFF2-40B4-BE49-F238E27FC236}">
                  <a16:creationId xmlns:a16="http://schemas.microsoft.com/office/drawing/2014/main" id="{B23FF164-66CA-423B-B4E9-ED9C9047A438}"/>
                </a:ext>
              </a:extLst>
            </p:cNvPr>
            <p:cNvSpPr>
              <a:spLocks/>
            </p:cNvSpPr>
            <p:nvPr/>
          </p:nvSpPr>
          <p:spPr bwMode="auto">
            <a:xfrm>
              <a:off x="2914650" y="6249989"/>
              <a:ext cx="88900" cy="201613"/>
            </a:xfrm>
            <a:custGeom>
              <a:avLst/>
              <a:gdLst>
                <a:gd name="T0" fmla="*/ 832 w 832"/>
                <a:gd name="T1" fmla="*/ 1616 h 1876"/>
                <a:gd name="T2" fmla="*/ 544 w 832"/>
                <a:gd name="T3" fmla="*/ 1876 h 1876"/>
                <a:gd name="T4" fmla="*/ 95 w 832"/>
                <a:gd name="T5" fmla="*/ 1094 h 1876"/>
                <a:gd name="T6" fmla="*/ 38 w 832"/>
                <a:gd name="T7" fmla="*/ 730 h 1876"/>
                <a:gd name="T8" fmla="*/ 134 w 832"/>
                <a:gd name="T9" fmla="*/ 234 h 1876"/>
                <a:gd name="T10" fmla="*/ 171 w 832"/>
                <a:gd name="T11" fmla="*/ 11 h 1876"/>
                <a:gd name="T12" fmla="*/ 317 w 832"/>
                <a:gd name="T13" fmla="*/ 7 h 1876"/>
                <a:gd name="T14" fmla="*/ 615 w 832"/>
                <a:gd name="T15" fmla="*/ 0 h 1876"/>
                <a:gd name="T16" fmla="*/ 610 w 832"/>
                <a:gd name="T17" fmla="*/ 336 h 1876"/>
                <a:gd name="T18" fmla="*/ 462 w 832"/>
                <a:gd name="T19" fmla="*/ 721 h 1876"/>
                <a:gd name="T20" fmla="*/ 495 w 832"/>
                <a:gd name="T21" fmla="*/ 957 h 1876"/>
                <a:gd name="T22" fmla="*/ 832 w 832"/>
                <a:gd name="T23" fmla="*/ 1616 h 1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2" h="1876">
                  <a:moveTo>
                    <a:pt x="832" y="1616"/>
                  </a:moveTo>
                  <a:lnTo>
                    <a:pt x="544" y="1876"/>
                  </a:lnTo>
                  <a:cubicBezTo>
                    <a:pt x="544" y="1876"/>
                    <a:pt x="190" y="1256"/>
                    <a:pt x="95" y="1094"/>
                  </a:cubicBezTo>
                  <a:cubicBezTo>
                    <a:pt x="0" y="933"/>
                    <a:pt x="26" y="812"/>
                    <a:pt x="38" y="730"/>
                  </a:cubicBezTo>
                  <a:cubicBezTo>
                    <a:pt x="46" y="677"/>
                    <a:pt x="97" y="426"/>
                    <a:pt x="134" y="234"/>
                  </a:cubicBezTo>
                  <a:cubicBezTo>
                    <a:pt x="154" y="123"/>
                    <a:pt x="171" y="33"/>
                    <a:pt x="171" y="11"/>
                  </a:cubicBezTo>
                  <a:lnTo>
                    <a:pt x="317" y="7"/>
                  </a:lnTo>
                  <a:lnTo>
                    <a:pt x="615" y="0"/>
                  </a:lnTo>
                  <a:lnTo>
                    <a:pt x="610" y="336"/>
                  </a:lnTo>
                  <a:cubicBezTo>
                    <a:pt x="610" y="336"/>
                    <a:pt x="482" y="643"/>
                    <a:pt x="462" y="721"/>
                  </a:cubicBezTo>
                  <a:cubicBezTo>
                    <a:pt x="442" y="800"/>
                    <a:pt x="475" y="887"/>
                    <a:pt x="495" y="957"/>
                  </a:cubicBezTo>
                  <a:cubicBezTo>
                    <a:pt x="515" y="1027"/>
                    <a:pt x="832" y="1616"/>
                    <a:pt x="832" y="161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1" name="Freeform 269">
              <a:extLst>
                <a:ext uri="{FF2B5EF4-FFF2-40B4-BE49-F238E27FC236}">
                  <a16:creationId xmlns:a16="http://schemas.microsoft.com/office/drawing/2014/main" id="{F8C2F6E4-B260-407B-A824-C4456D8A6C96}"/>
                </a:ext>
              </a:extLst>
            </p:cNvPr>
            <p:cNvSpPr>
              <a:spLocks/>
            </p:cNvSpPr>
            <p:nvPr/>
          </p:nvSpPr>
          <p:spPr bwMode="auto">
            <a:xfrm>
              <a:off x="2970212" y="6245226"/>
              <a:ext cx="61913" cy="219075"/>
            </a:xfrm>
            <a:custGeom>
              <a:avLst/>
              <a:gdLst>
                <a:gd name="T0" fmla="*/ 568 w 568"/>
                <a:gd name="T1" fmla="*/ 0 h 2036"/>
                <a:gd name="T2" fmla="*/ 565 w 568"/>
                <a:gd name="T3" fmla="*/ 270 h 2036"/>
                <a:gd name="T4" fmla="*/ 551 w 568"/>
                <a:gd name="T5" fmla="*/ 1970 h 2036"/>
                <a:gd name="T6" fmla="*/ 201 w 568"/>
                <a:gd name="T7" fmla="*/ 2003 h 2036"/>
                <a:gd name="T8" fmla="*/ 122 w 568"/>
                <a:gd name="T9" fmla="*/ 418 h 2036"/>
                <a:gd name="T10" fmla="*/ 55 w 568"/>
                <a:gd name="T11" fmla="*/ 368 h 2036"/>
                <a:gd name="T12" fmla="*/ 0 w 568"/>
                <a:gd name="T13" fmla="*/ 252 h 2036"/>
                <a:gd name="T14" fmla="*/ 4 w 568"/>
                <a:gd name="T15" fmla="*/ 44 h 2036"/>
                <a:gd name="T16" fmla="*/ 356 w 568"/>
                <a:gd name="T17" fmla="*/ 17 h 2036"/>
                <a:gd name="T18" fmla="*/ 568 w 568"/>
                <a:gd name="T19" fmla="*/ 0 h 2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8" h="2036">
                  <a:moveTo>
                    <a:pt x="568" y="0"/>
                  </a:moveTo>
                  <a:cubicBezTo>
                    <a:pt x="567" y="10"/>
                    <a:pt x="566" y="114"/>
                    <a:pt x="565" y="270"/>
                  </a:cubicBezTo>
                  <a:cubicBezTo>
                    <a:pt x="561" y="800"/>
                    <a:pt x="562" y="1929"/>
                    <a:pt x="551" y="1970"/>
                  </a:cubicBezTo>
                  <a:cubicBezTo>
                    <a:pt x="506" y="2012"/>
                    <a:pt x="259" y="2036"/>
                    <a:pt x="201" y="2003"/>
                  </a:cubicBezTo>
                  <a:cubicBezTo>
                    <a:pt x="204" y="1949"/>
                    <a:pt x="130" y="447"/>
                    <a:pt x="122" y="418"/>
                  </a:cubicBezTo>
                  <a:cubicBezTo>
                    <a:pt x="113" y="389"/>
                    <a:pt x="55" y="368"/>
                    <a:pt x="55" y="368"/>
                  </a:cubicBezTo>
                  <a:cubicBezTo>
                    <a:pt x="13" y="355"/>
                    <a:pt x="0" y="298"/>
                    <a:pt x="0" y="252"/>
                  </a:cubicBezTo>
                  <a:cubicBezTo>
                    <a:pt x="0" y="206"/>
                    <a:pt x="4" y="44"/>
                    <a:pt x="4" y="44"/>
                  </a:cubicBezTo>
                  <a:lnTo>
                    <a:pt x="356" y="17"/>
                  </a:lnTo>
                  <a:lnTo>
                    <a:pt x="56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2" name="Freeform 270">
              <a:extLst>
                <a:ext uri="{FF2B5EF4-FFF2-40B4-BE49-F238E27FC236}">
                  <a16:creationId xmlns:a16="http://schemas.microsoft.com/office/drawing/2014/main" id="{2DA7EA53-EEAC-4445-93EC-7CB6549F3163}"/>
                </a:ext>
              </a:extLst>
            </p:cNvPr>
            <p:cNvSpPr>
              <a:spLocks/>
            </p:cNvSpPr>
            <p:nvPr/>
          </p:nvSpPr>
          <p:spPr bwMode="auto">
            <a:xfrm>
              <a:off x="2928937" y="6251576"/>
              <a:ext cx="19050" cy="23813"/>
            </a:xfrm>
            <a:custGeom>
              <a:avLst/>
              <a:gdLst>
                <a:gd name="T0" fmla="*/ 184 w 184"/>
                <a:gd name="T1" fmla="*/ 0 h 224"/>
                <a:gd name="T2" fmla="*/ 0 w 184"/>
                <a:gd name="T3" fmla="*/ 224 h 224"/>
                <a:gd name="T4" fmla="*/ 38 w 184"/>
                <a:gd name="T5" fmla="*/ 4 h 224"/>
                <a:gd name="T6" fmla="*/ 184 w 184"/>
                <a:gd name="T7" fmla="*/ 0 h 224"/>
              </a:gdLst>
              <a:ahLst/>
              <a:cxnLst>
                <a:cxn ang="0">
                  <a:pos x="T0" y="T1"/>
                </a:cxn>
                <a:cxn ang="0">
                  <a:pos x="T2" y="T3"/>
                </a:cxn>
                <a:cxn ang="0">
                  <a:pos x="T4" y="T5"/>
                </a:cxn>
                <a:cxn ang="0">
                  <a:pos x="T6" y="T7"/>
                </a:cxn>
              </a:cxnLst>
              <a:rect l="0" t="0" r="r" b="b"/>
              <a:pathLst>
                <a:path w="184" h="224">
                  <a:moveTo>
                    <a:pt x="184" y="0"/>
                  </a:moveTo>
                  <a:cubicBezTo>
                    <a:pt x="181" y="40"/>
                    <a:pt x="156" y="158"/>
                    <a:pt x="0" y="224"/>
                  </a:cubicBezTo>
                  <a:cubicBezTo>
                    <a:pt x="21" y="115"/>
                    <a:pt x="38" y="26"/>
                    <a:pt x="38" y="4"/>
                  </a:cubicBezTo>
                  <a:lnTo>
                    <a:pt x="184"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3" name="Freeform 271">
              <a:extLst>
                <a:ext uri="{FF2B5EF4-FFF2-40B4-BE49-F238E27FC236}">
                  <a16:creationId xmlns:a16="http://schemas.microsoft.com/office/drawing/2014/main" id="{10063BB1-1730-4FFC-ACFF-C2D29A031A6B}"/>
                </a:ext>
              </a:extLst>
            </p:cNvPr>
            <p:cNvSpPr>
              <a:spLocks/>
            </p:cNvSpPr>
            <p:nvPr/>
          </p:nvSpPr>
          <p:spPr bwMode="auto">
            <a:xfrm>
              <a:off x="3008312" y="6245226"/>
              <a:ext cx="23813" cy="30163"/>
            </a:xfrm>
            <a:custGeom>
              <a:avLst/>
              <a:gdLst>
                <a:gd name="T0" fmla="*/ 216 w 216"/>
                <a:gd name="T1" fmla="*/ 0 h 276"/>
                <a:gd name="T2" fmla="*/ 213 w 216"/>
                <a:gd name="T3" fmla="*/ 276 h 276"/>
                <a:gd name="T4" fmla="*/ 0 w 216"/>
                <a:gd name="T5" fmla="*/ 17 h 276"/>
                <a:gd name="T6" fmla="*/ 216 w 216"/>
                <a:gd name="T7" fmla="*/ 0 h 276"/>
              </a:gdLst>
              <a:ahLst/>
              <a:cxnLst>
                <a:cxn ang="0">
                  <a:pos x="T0" y="T1"/>
                </a:cxn>
                <a:cxn ang="0">
                  <a:pos x="T2" y="T3"/>
                </a:cxn>
                <a:cxn ang="0">
                  <a:pos x="T4" y="T5"/>
                </a:cxn>
                <a:cxn ang="0">
                  <a:pos x="T6" y="T7"/>
                </a:cxn>
              </a:cxnLst>
              <a:rect l="0" t="0" r="r" b="b"/>
              <a:pathLst>
                <a:path w="216" h="276">
                  <a:moveTo>
                    <a:pt x="216" y="0"/>
                  </a:moveTo>
                  <a:cubicBezTo>
                    <a:pt x="215" y="10"/>
                    <a:pt x="214" y="117"/>
                    <a:pt x="213" y="276"/>
                  </a:cubicBezTo>
                  <a:cubicBezTo>
                    <a:pt x="47" y="240"/>
                    <a:pt x="6" y="92"/>
                    <a:pt x="0" y="17"/>
                  </a:cubicBezTo>
                  <a:lnTo>
                    <a:pt x="216"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4" name="Freeform 272">
              <a:extLst>
                <a:ext uri="{FF2B5EF4-FFF2-40B4-BE49-F238E27FC236}">
                  <a16:creationId xmlns:a16="http://schemas.microsoft.com/office/drawing/2014/main" id="{A5F4B2C7-A268-4A79-AD18-A97F505EF7A0}"/>
                </a:ext>
              </a:extLst>
            </p:cNvPr>
            <p:cNvSpPr>
              <a:spLocks/>
            </p:cNvSpPr>
            <p:nvPr/>
          </p:nvSpPr>
          <p:spPr bwMode="auto">
            <a:xfrm>
              <a:off x="3011487" y="6130926"/>
              <a:ext cx="14288" cy="19050"/>
            </a:xfrm>
            <a:custGeom>
              <a:avLst/>
              <a:gdLst>
                <a:gd name="T0" fmla="*/ 126 w 132"/>
                <a:gd name="T1" fmla="*/ 176 h 176"/>
                <a:gd name="T2" fmla="*/ 72 w 132"/>
                <a:gd name="T3" fmla="*/ 16 h 176"/>
                <a:gd name="T4" fmla="*/ 56 w 132"/>
                <a:gd name="T5" fmla="*/ 174 h 176"/>
                <a:gd name="T6" fmla="*/ 126 w 132"/>
                <a:gd name="T7" fmla="*/ 176 h 176"/>
              </a:gdLst>
              <a:ahLst/>
              <a:cxnLst>
                <a:cxn ang="0">
                  <a:pos x="T0" y="T1"/>
                </a:cxn>
                <a:cxn ang="0">
                  <a:pos x="T2" y="T3"/>
                </a:cxn>
                <a:cxn ang="0">
                  <a:pos x="T4" y="T5"/>
                </a:cxn>
                <a:cxn ang="0">
                  <a:pos x="T6" y="T7"/>
                </a:cxn>
              </a:cxnLst>
              <a:rect l="0" t="0" r="r" b="b"/>
              <a:pathLst>
                <a:path w="132" h="176">
                  <a:moveTo>
                    <a:pt x="126" y="176"/>
                  </a:moveTo>
                  <a:cubicBezTo>
                    <a:pt x="132" y="131"/>
                    <a:pt x="101" y="31"/>
                    <a:pt x="72" y="16"/>
                  </a:cubicBezTo>
                  <a:cubicBezTo>
                    <a:pt x="41" y="0"/>
                    <a:pt x="0" y="41"/>
                    <a:pt x="56" y="174"/>
                  </a:cubicBezTo>
                  <a:lnTo>
                    <a:pt x="126" y="17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5" name="Freeform 273">
              <a:extLst>
                <a:ext uri="{FF2B5EF4-FFF2-40B4-BE49-F238E27FC236}">
                  <a16:creationId xmlns:a16="http://schemas.microsoft.com/office/drawing/2014/main" id="{8FC761B8-0018-402D-A7CE-270C7183857D}"/>
                </a:ext>
              </a:extLst>
            </p:cNvPr>
            <p:cNvSpPr>
              <a:spLocks/>
            </p:cNvSpPr>
            <p:nvPr/>
          </p:nvSpPr>
          <p:spPr bwMode="auto">
            <a:xfrm>
              <a:off x="2949575" y="6108701"/>
              <a:ext cx="71438" cy="84138"/>
            </a:xfrm>
            <a:custGeom>
              <a:avLst/>
              <a:gdLst>
                <a:gd name="T0" fmla="*/ 535 w 668"/>
                <a:gd name="T1" fmla="*/ 784 h 784"/>
                <a:gd name="T2" fmla="*/ 144 w 668"/>
                <a:gd name="T3" fmla="*/ 784 h 784"/>
                <a:gd name="T4" fmla="*/ 54 w 668"/>
                <a:gd name="T5" fmla="*/ 700 h 784"/>
                <a:gd name="T6" fmla="*/ 4 w 668"/>
                <a:gd name="T7" fmla="*/ 119 h 784"/>
                <a:gd name="T8" fmla="*/ 99 w 668"/>
                <a:gd name="T9" fmla="*/ 0 h 784"/>
                <a:gd name="T10" fmla="*/ 569 w 668"/>
                <a:gd name="T11" fmla="*/ 0 h 784"/>
                <a:gd name="T12" fmla="*/ 664 w 668"/>
                <a:gd name="T13" fmla="*/ 119 h 784"/>
                <a:gd name="T14" fmla="*/ 625 w 668"/>
                <a:gd name="T15" fmla="*/ 700 h 784"/>
                <a:gd name="T16" fmla="*/ 535 w 668"/>
                <a:gd name="T17" fmla="*/ 78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8" h="784">
                  <a:moveTo>
                    <a:pt x="535" y="784"/>
                  </a:moveTo>
                  <a:lnTo>
                    <a:pt x="144" y="784"/>
                  </a:lnTo>
                  <a:cubicBezTo>
                    <a:pt x="97" y="784"/>
                    <a:pt x="57" y="746"/>
                    <a:pt x="54" y="700"/>
                  </a:cubicBezTo>
                  <a:lnTo>
                    <a:pt x="4" y="119"/>
                  </a:lnTo>
                  <a:cubicBezTo>
                    <a:pt x="0" y="54"/>
                    <a:pt x="43" y="0"/>
                    <a:pt x="99" y="0"/>
                  </a:cubicBezTo>
                  <a:lnTo>
                    <a:pt x="569" y="0"/>
                  </a:lnTo>
                  <a:cubicBezTo>
                    <a:pt x="626" y="0"/>
                    <a:pt x="668" y="54"/>
                    <a:pt x="664" y="119"/>
                  </a:cubicBezTo>
                  <a:lnTo>
                    <a:pt x="625" y="700"/>
                  </a:lnTo>
                  <a:cubicBezTo>
                    <a:pt x="622" y="746"/>
                    <a:pt x="582" y="784"/>
                    <a:pt x="535" y="784"/>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6" name="Oval 274">
              <a:extLst>
                <a:ext uri="{FF2B5EF4-FFF2-40B4-BE49-F238E27FC236}">
                  <a16:creationId xmlns:a16="http://schemas.microsoft.com/office/drawing/2014/main" id="{AB3B545F-B29E-488C-82A1-5EE50B3BDAEF}"/>
                </a:ext>
              </a:extLst>
            </p:cNvPr>
            <p:cNvSpPr>
              <a:spLocks noChangeArrowheads="1"/>
            </p:cNvSpPr>
            <p:nvPr/>
          </p:nvSpPr>
          <p:spPr bwMode="auto">
            <a:xfrm>
              <a:off x="2979737" y="6134101"/>
              <a:ext cx="11113" cy="11113"/>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7" name="Oval 275">
              <a:extLst>
                <a:ext uri="{FF2B5EF4-FFF2-40B4-BE49-F238E27FC236}">
                  <a16:creationId xmlns:a16="http://schemas.microsoft.com/office/drawing/2014/main" id="{C89FE51B-449B-4ADA-8F90-ECF3FA615C2A}"/>
                </a:ext>
              </a:extLst>
            </p:cNvPr>
            <p:cNvSpPr>
              <a:spLocks noChangeArrowheads="1"/>
            </p:cNvSpPr>
            <p:nvPr/>
          </p:nvSpPr>
          <p:spPr bwMode="auto">
            <a:xfrm>
              <a:off x="2955925" y="6118226"/>
              <a:ext cx="6350" cy="3175"/>
            </a:xfrm>
            <a:prstGeom prst="ellipse">
              <a:avLst/>
            </a:pr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8" name="Freeform 276">
              <a:extLst>
                <a:ext uri="{FF2B5EF4-FFF2-40B4-BE49-F238E27FC236}">
                  <a16:creationId xmlns:a16="http://schemas.microsoft.com/office/drawing/2014/main" id="{986C10A7-7553-435C-B1EA-7E9ABD8B7817}"/>
                </a:ext>
              </a:extLst>
            </p:cNvPr>
            <p:cNvSpPr>
              <a:spLocks/>
            </p:cNvSpPr>
            <p:nvPr/>
          </p:nvSpPr>
          <p:spPr bwMode="auto">
            <a:xfrm>
              <a:off x="2968625" y="6118226"/>
              <a:ext cx="7938" cy="3175"/>
            </a:xfrm>
            <a:custGeom>
              <a:avLst/>
              <a:gdLst>
                <a:gd name="T0" fmla="*/ 76 w 76"/>
                <a:gd name="T1" fmla="*/ 16 h 32"/>
                <a:gd name="T2" fmla="*/ 59 w 76"/>
                <a:gd name="T3" fmla="*/ 32 h 32"/>
                <a:gd name="T4" fmla="*/ 19 w 76"/>
                <a:gd name="T5" fmla="*/ 32 h 32"/>
                <a:gd name="T6" fmla="*/ 0 w 76"/>
                <a:gd name="T7" fmla="*/ 16 h 32"/>
                <a:gd name="T8" fmla="*/ 19 w 76"/>
                <a:gd name="T9" fmla="*/ 0 h 32"/>
                <a:gd name="T10" fmla="*/ 59 w 76"/>
                <a:gd name="T11" fmla="*/ 0 h 32"/>
                <a:gd name="T12" fmla="*/ 76 w 76"/>
                <a:gd name="T13" fmla="*/ 16 h 32"/>
              </a:gdLst>
              <a:ahLst/>
              <a:cxnLst>
                <a:cxn ang="0">
                  <a:pos x="T0" y="T1"/>
                </a:cxn>
                <a:cxn ang="0">
                  <a:pos x="T2" y="T3"/>
                </a:cxn>
                <a:cxn ang="0">
                  <a:pos x="T4" y="T5"/>
                </a:cxn>
                <a:cxn ang="0">
                  <a:pos x="T6" y="T7"/>
                </a:cxn>
                <a:cxn ang="0">
                  <a:pos x="T8" y="T9"/>
                </a:cxn>
                <a:cxn ang="0">
                  <a:pos x="T10" y="T11"/>
                </a:cxn>
                <a:cxn ang="0">
                  <a:pos x="T12" y="T13"/>
                </a:cxn>
              </a:cxnLst>
              <a:rect l="0" t="0" r="r" b="b"/>
              <a:pathLst>
                <a:path w="76" h="32">
                  <a:moveTo>
                    <a:pt x="76" y="16"/>
                  </a:moveTo>
                  <a:cubicBezTo>
                    <a:pt x="76" y="25"/>
                    <a:pt x="68" y="32"/>
                    <a:pt x="59" y="32"/>
                  </a:cubicBezTo>
                  <a:lnTo>
                    <a:pt x="19" y="32"/>
                  </a:lnTo>
                  <a:cubicBezTo>
                    <a:pt x="9" y="32"/>
                    <a:pt x="0" y="25"/>
                    <a:pt x="0" y="16"/>
                  </a:cubicBezTo>
                  <a:cubicBezTo>
                    <a:pt x="0" y="8"/>
                    <a:pt x="9" y="0"/>
                    <a:pt x="19" y="0"/>
                  </a:cubicBezTo>
                  <a:lnTo>
                    <a:pt x="59" y="0"/>
                  </a:lnTo>
                  <a:cubicBezTo>
                    <a:pt x="68" y="0"/>
                    <a:pt x="76" y="8"/>
                    <a:pt x="76" y="16"/>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09" name="Freeform 277">
              <a:extLst>
                <a:ext uri="{FF2B5EF4-FFF2-40B4-BE49-F238E27FC236}">
                  <a16:creationId xmlns:a16="http://schemas.microsoft.com/office/drawing/2014/main" id="{854076B6-F78D-455C-B797-7B8007B91928}"/>
                </a:ext>
              </a:extLst>
            </p:cNvPr>
            <p:cNvSpPr>
              <a:spLocks/>
            </p:cNvSpPr>
            <p:nvPr/>
          </p:nvSpPr>
          <p:spPr bwMode="auto">
            <a:xfrm>
              <a:off x="2997200" y="6129339"/>
              <a:ext cx="65088" cy="55563"/>
            </a:xfrm>
            <a:custGeom>
              <a:avLst/>
              <a:gdLst>
                <a:gd name="T0" fmla="*/ 527 w 600"/>
                <a:gd name="T1" fmla="*/ 0 h 524"/>
                <a:gd name="T2" fmla="*/ 583 w 600"/>
                <a:gd name="T3" fmla="*/ 367 h 524"/>
                <a:gd name="T4" fmla="*/ 368 w 600"/>
                <a:gd name="T5" fmla="*/ 507 h 524"/>
                <a:gd name="T6" fmla="*/ 16 w 600"/>
                <a:gd name="T7" fmla="*/ 314 h 524"/>
                <a:gd name="T8" fmla="*/ 39 w 600"/>
                <a:gd name="T9" fmla="*/ 131 h 524"/>
                <a:gd name="T10" fmla="*/ 31 w 600"/>
                <a:gd name="T11" fmla="*/ 41 h 524"/>
                <a:gd name="T12" fmla="*/ 66 w 600"/>
                <a:gd name="T13" fmla="*/ 16 h 524"/>
                <a:gd name="T14" fmla="*/ 289 w 600"/>
                <a:gd name="T15" fmla="*/ 231 h 524"/>
                <a:gd name="T16" fmla="*/ 275 w 600"/>
                <a:gd name="T17" fmla="*/ 60 h 524"/>
                <a:gd name="T18" fmla="*/ 527 w 600"/>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0" h="524">
                  <a:moveTo>
                    <a:pt x="527" y="0"/>
                  </a:moveTo>
                  <a:cubicBezTo>
                    <a:pt x="527" y="0"/>
                    <a:pt x="600" y="294"/>
                    <a:pt x="583" y="367"/>
                  </a:cubicBezTo>
                  <a:cubicBezTo>
                    <a:pt x="566" y="440"/>
                    <a:pt x="498" y="524"/>
                    <a:pt x="368" y="507"/>
                  </a:cubicBezTo>
                  <a:cubicBezTo>
                    <a:pt x="237" y="490"/>
                    <a:pt x="31" y="348"/>
                    <a:pt x="16" y="314"/>
                  </a:cubicBezTo>
                  <a:cubicBezTo>
                    <a:pt x="0" y="279"/>
                    <a:pt x="22" y="156"/>
                    <a:pt x="39" y="131"/>
                  </a:cubicBezTo>
                  <a:cubicBezTo>
                    <a:pt x="46" y="93"/>
                    <a:pt x="30" y="62"/>
                    <a:pt x="31" y="41"/>
                  </a:cubicBezTo>
                  <a:cubicBezTo>
                    <a:pt x="33" y="20"/>
                    <a:pt x="45" y="13"/>
                    <a:pt x="66" y="16"/>
                  </a:cubicBezTo>
                  <a:cubicBezTo>
                    <a:pt x="87" y="20"/>
                    <a:pt x="289" y="231"/>
                    <a:pt x="289" y="231"/>
                  </a:cubicBezTo>
                  <a:lnTo>
                    <a:pt x="275" y="60"/>
                  </a:lnTo>
                  <a:lnTo>
                    <a:pt x="527"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0" name="Freeform 278">
              <a:extLst>
                <a:ext uri="{FF2B5EF4-FFF2-40B4-BE49-F238E27FC236}">
                  <a16:creationId xmlns:a16="http://schemas.microsoft.com/office/drawing/2014/main" id="{1F512BC0-2506-4ADA-8F55-98C0CEF9D89F}"/>
                </a:ext>
              </a:extLst>
            </p:cNvPr>
            <p:cNvSpPr>
              <a:spLocks/>
            </p:cNvSpPr>
            <p:nvPr/>
          </p:nvSpPr>
          <p:spPr bwMode="auto">
            <a:xfrm>
              <a:off x="-179388" y="6056314"/>
              <a:ext cx="66675" cy="22225"/>
            </a:xfrm>
            <a:custGeom>
              <a:avLst/>
              <a:gdLst>
                <a:gd name="T0" fmla="*/ 555 w 616"/>
                <a:gd name="T1" fmla="*/ 200 h 200"/>
                <a:gd name="T2" fmla="*/ 62 w 616"/>
                <a:gd name="T3" fmla="*/ 200 h 200"/>
                <a:gd name="T4" fmla="*/ 0 w 616"/>
                <a:gd name="T5" fmla="*/ 140 h 200"/>
                <a:gd name="T6" fmla="*/ 0 w 616"/>
                <a:gd name="T7" fmla="*/ 61 h 200"/>
                <a:gd name="T8" fmla="*/ 62 w 616"/>
                <a:gd name="T9" fmla="*/ 0 h 200"/>
                <a:gd name="T10" fmla="*/ 555 w 616"/>
                <a:gd name="T11" fmla="*/ 0 h 200"/>
                <a:gd name="T12" fmla="*/ 616 w 616"/>
                <a:gd name="T13" fmla="*/ 61 h 200"/>
                <a:gd name="T14" fmla="*/ 616 w 616"/>
                <a:gd name="T15" fmla="*/ 140 h 200"/>
                <a:gd name="T16" fmla="*/ 555 w 616"/>
                <a:gd name="T1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200">
                  <a:moveTo>
                    <a:pt x="555" y="200"/>
                  </a:moveTo>
                  <a:lnTo>
                    <a:pt x="62" y="200"/>
                  </a:lnTo>
                  <a:cubicBezTo>
                    <a:pt x="28" y="200"/>
                    <a:pt x="0" y="173"/>
                    <a:pt x="0" y="140"/>
                  </a:cubicBezTo>
                  <a:lnTo>
                    <a:pt x="0" y="61"/>
                  </a:lnTo>
                  <a:cubicBezTo>
                    <a:pt x="0" y="28"/>
                    <a:pt x="28" y="0"/>
                    <a:pt x="62" y="0"/>
                  </a:cubicBezTo>
                  <a:lnTo>
                    <a:pt x="555" y="0"/>
                  </a:lnTo>
                  <a:cubicBezTo>
                    <a:pt x="589" y="0"/>
                    <a:pt x="616" y="28"/>
                    <a:pt x="616" y="61"/>
                  </a:cubicBezTo>
                  <a:lnTo>
                    <a:pt x="616" y="140"/>
                  </a:lnTo>
                  <a:cubicBezTo>
                    <a:pt x="616" y="173"/>
                    <a:pt x="589" y="200"/>
                    <a:pt x="555" y="20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1" name="Freeform 279">
              <a:extLst>
                <a:ext uri="{FF2B5EF4-FFF2-40B4-BE49-F238E27FC236}">
                  <a16:creationId xmlns:a16="http://schemas.microsoft.com/office/drawing/2014/main" id="{B1F6614F-5CFA-4B0B-8915-32D8701D9694}"/>
                </a:ext>
              </a:extLst>
            </p:cNvPr>
            <p:cNvSpPr>
              <a:spLocks/>
            </p:cNvSpPr>
            <p:nvPr/>
          </p:nvSpPr>
          <p:spPr bwMode="auto">
            <a:xfrm>
              <a:off x="-250825" y="6022976"/>
              <a:ext cx="125413" cy="141288"/>
            </a:xfrm>
            <a:custGeom>
              <a:avLst/>
              <a:gdLst>
                <a:gd name="T0" fmla="*/ 975 w 1168"/>
                <a:gd name="T1" fmla="*/ 273 h 1308"/>
                <a:gd name="T2" fmla="*/ 1107 w 1168"/>
                <a:gd name="T3" fmla="*/ 1058 h 1308"/>
                <a:gd name="T4" fmla="*/ 517 w 1168"/>
                <a:gd name="T5" fmla="*/ 1115 h 1308"/>
                <a:gd name="T6" fmla="*/ 324 w 1168"/>
                <a:gd name="T7" fmla="*/ 0 h 1308"/>
                <a:gd name="T8" fmla="*/ 714 w 1168"/>
                <a:gd name="T9" fmla="*/ 416 h 1308"/>
                <a:gd name="T10" fmla="*/ 975 w 1168"/>
                <a:gd name="T11" fmla="*/ 273 h 1308"/>
              </a:gdLst>
              <a:ahLst/>
              <a:cxnLst>
                <a:cxn ang="0">
                  <a:pos x="T0" y="T1"/>
                </a:cxn>
                <a:cxn ang="0">
                  <a:pos x="T2" y="T3"/>
                </a:cxn>
                <a:cxn ang="0">
                  <a:pos x="T4" y="T5"/>
                </a:cxn>
                <a:cxn ang="0">
                  <a:pos x="T6" y="T7"/>
                </a:cxn>
                <a:cxn ang="0">
                  <a:pos x="T8" y="T9"/>
                </a:cxn>
                <a:cxn ang="0">
                  <a:pos x="T10" y="T11"/>
                </a:cxn>
              </a:cxnLst>
              <a:rect l="0" t="0" r="r" b="b"/>
              <a:pathLst>
                <a:path w="1168" h="1308">
                  <a:moveTo>
                    <a:pt x="975" y="273"/>
                  </a:moveTo>
                  <a:cubicBezTo>
                    <a:pt x="1018" y="495"/>
                    <a:pt x="1168" y="865"/>
                    <a:pt x="1107" y="1058"/>
                  </a:cubicBezTo>
                  <a:cubicBezTo>
                    <a:pt x="1046" y="1252"/>
                    <a:pt x="767" y="1308"/>
                    <a:pt x="517" y="1115"/>
                  </a:cubicBezTo>
                  <a:cubicBezTo>
                    <a:pt x="267" y="921"/>
                    <a:pt x="0" y="180"/>
                    <a:pt x="324" y="0"/>
                  </a:cubicBezTo>
                  <a:cubicBezTo>
                    <a:pt x="531" y="100"/>
                    <a:pt x="714" y="416"/>
                    <a:pt x="714" y="416"/>
                  </a:cubicBezTo>
                  <a:lnTo>
                    <a:pt x="975" y="27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2" name="Freeform 280">
              <a:extLst>
                <a:ext uri="{FF2B5EF4-FFF2-40B4-BE49-F238E27FC236}">
                  <a16:creationId xmlns:a16="http://schemas.microsoft.com/office/drawing/2014/main" id="{253C0180-0CBB-4888-805E-B62D2F602D6E}"/>
                </a:ext>
              </a:extLst>
            </p:cNvPr>
            <p:cNvSpPr>
              <a:spLocks/>
            </p:cNvSpPr>
            <p:nvPr/>
          </p:nvSpPr>
          <p:spPr bwMode="auto">
            <a:xfrm>
              <a:off x="-342900" y="5824539"/>
              <a:ext cx="63500" cy="77788"/>
            </a:xfrm>
            <a:custGeom>
              <a:avLst/>
              <a:gdLst>
                <a:gd name="T0" fmla="*/ 33 w 592"/>
                <a:gd name="T1" fmla="*/ 200 h 720"/>
                <a:gd name="T2" fmla="*/ 487 w 592"/>
                <a:gd name="T3" fmla="*/ 273 h 720"/>
                <a:gd name="T4" fmla="*/ 83 w 592"/>
                <a:gd name="T5" fmla="*/ 590 h 720"/>
                <a:gd name="T6" fmla="*/ 7 w 592"/>
                <a:gd name="T7" fmla="*/ 275 h 720"/>
                <a:gd name="T8" fmla="*/ 33 w 592"/>
                <a:gd name="T9" fmla="*/ 200 h 720"/>
              </a:gdLst>
              <a:ahLst/>
              <a:cxnLst>
                <a:cxn ang="0">
                  <a:pos x="T0" y="T1"/>
                </a:cxn>
                <a:cxn ang="0">
                  <a:pos x="T2" y="T3"/>
                </a:cxn>
                <a:cxn ang="0">
                  <a:pos x="T4" y="T5"/>
                </a:cxn>
                <a:cxn ang="0">
                  <a:pos x="T6" y="T7"/>
                </a:cxn>
                <a:cxn ang="0">
                  <a:pos x="T8" y="T9"/>
                </a:cxn>
              </a:cxnLst>
              <a:rect l="0" t="0" r="r" b="b"/>
              <a:pathLst>
                <a:path w="592" h="720">
                  <a:moveTo>
                    <a:pt x="33" y="200"/>
                  </a:moveTo>
                  <a:cubicBezTo>
                    <a:pt x="147" y="28"/>
                    <a:pt x="382" y="0"/>
                    <a:pt x="487" y="273"/>
                  </a:cubicBezTo>
                  <a:cubicBezTo>
                    <a:pt x="592" y="546"/>
                    <a:pt x="165" y="720"/>
                    <a:pt x="83" y="590"/>
                  </a:cubicBezTo>
                  <a:cubicBezTo>
                    <a:pt x="0" y="459"/>
                    <a:pt x="7" y="275"/>
                    <a:pt x="7" y="275"/>
                  </a:cubicBezTo>
                  <a:lnTo>
                    <a:pt x="33" y="20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3" name="Freeform 281">
              <a:extLst>
                <a:ext uri="{FF2B5EF4-FFF2-40B4-BE49-F238E27FC236}">
                  <a16:creationId xmlns:a16="http://schemas.microsoft.com/office/drawing/2014/main" id="{766064A7-E4D2-4707-9980-7FB4FE7AE975}"/>
                </a:ext>
              </a:extLst>
            </p:cNvPr>
            <p:cNvSpPr>
              <a:spLocks/>
            </p:cNvSpPr>
            <p:nvPr/>
          </p:nvSpPr>
          <p:spPr bwMode="auto">
            <a:xfrm>
              <a:off x="-403225" y="6240464"/>
              <a:ext cx="241300" cy="309563"/>
            </a:xfrm>
            <a:custGeom>
              <a:avLst/>
              <a:gdLst>
                <a:gd name="T0" fmla="*/ 2140 w 2244"/>
                <a:gd name="T1" fmla="*/ 0 h 2884"/>
                <a:gd name="T2" fmla="*/ 2065 w 2244"/>
                <a:gd name="T3" fmla="*/ 662 h 2884"/>
                <a:gd name="T4" fmla="*/ 1497 w 2244"/>
                <a:gd name="T5" fmla="*/ 1659 h 2884"/>
                <a:gd name="T6" fmla="*/ 333 w 2244"/>
                <a:gd name="T7" fmla="*/ 2372 h 2884"/>
                <a:gd name="T8" fmla="*/ 339 w 2244"/>
                <a:gd name="T9" fmla="*/ 2704 h 2884"/>
                <a:gd name="T10" fmla="*/ 339 w 2244"/>
                <a:gd name="T11" fmla="*/ 2870 h 2884"/>
                <a:gd name="T12" fmla="*/ 31 w 2244"/>
                <a:gd name="T13" fmla="*/ 2495 h 2884"/>
                <a:gd name="T14" fmla="*/ 83 w 2244"/>
                <a:gd name="T15" fmla="*/ 2312 h 2884"/>
                <a:gd name="T16" fmla="*/ 737 w 2244"/>
                <a:gd name="T17" fmla="*/ 1660 h 2884"/>
                <a:gd name="T18" fmla="*/ 1205 w 2244"/>
                <a:gd name="T19" fmla="*/ 699 h 2884"/>
                <a:gd name="T20" fmla="*/ 2140 w 2244"/>
                <a:gd name="T21" fmla="*/ 0 h 2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4" h="2884">
                  <a:moveTo>
                    <a:pt x="2140" y="0"/>
                  </a:moveTo>
                  <a:cubicBezTo>
                    <a:pt x="2209" y="192"/>
                    <a:pt x="2244" y="314"/>
                    <a:pt x="2065" y="662"/>
                  </a:cubicBezTo>
                  <a:cubicBezTo>
                    <a:pt x="1885" y="1011"/>
                    <a:pt x="1715" y="1505"/>
                    <a:pt x="1497" y="1659"/>
                  </a:cubicBezTo>
                  <a:cubicBezTo>
                    <a:pt x="1279" y="1813"/>
                    <a:pt x="462" y="2210"/>
                    <a:pt x="333" y="2372"/>
                  </a:cubicBezTo>
                  <a:cubicBezTo>
                    <a:pt x="263" y="2458"/>
                    <a:pt x="296" y="2611"/>
                    <a:pt x="339" y="2704"/>
                  </a:cubicBezTo>
                  <a:cubicBezTo>
                    <a:pt x="383" y="2798"/>
                    <a:pt x="389" y="2857"/>
                    <a:pt x="339" y="2870"/>
                  </a:cubicBezTo>
                  <a:cubicBezTo>
                    <a:pt x="289" y="2884"/>
                    <a:pt x="61" y="2584"/>
                    <a:pt x="31" y="2495"/>
                  </a:cubicBezTo>
                  <a:cubicBezTo>
                    <a:pt x="0" y="2405"/>
                    <a:pt x="20" y="2379"/>
                    <a:pt x="83" y="2312"/>
                  </a:cubicBezTo>
                  <a:cubicBezTo>
                    <a:pt x="146" y="2246"/>
                    <a:pt x="737" y="1690"/>
                    <a:pt x="737" y="1660"/>
                  </a:cubicBezTo>
                  <a:cubicBezTo>
                    <a:pt x="737" y="1630"/>
                    <a:pt x="1205" y="699"/>
                    <a:pt x="1205" y="699"/>
                  </a:cubicBezTo>
                  <a:lnTo>
                    <a:pt x="214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4" name="Freeform 282">
              <a:extLst>
                <a:ext uri="{FF2B5EF4-FFF2-40B4-BE49-F238E27FC236}">
                  <a16:creationId xmlns:a16="http://schemas.microsoft.com/office/drawing/2014/main" id="{20A967EF-50DC-4AFA-A741-24A36D7F2739}"/>
                </a:ext>
              </a:extLst>
            </p:cNvPr>
            <p:cNvSpPr>
              <a:spLocks/>
            </p:cNvSpPr>
            <p:nvPr/>
          </p:nvSpPr>
          <p:spPr bwMode="auto">
            <a:xfrm>
              <a:off x="-417513" y="6216651"/>
              <a:ext cx="254000" cy="123825"/>
            </a:xfrm>
            <a:custGeom>
              <a:avLst/>
              <a:gdLst>
                <a:gd name="T0" fmla="*/ 2268 w 2356"/>
                <a:gd name="T1" fmla="*/ 225 h 1164"/>
                <a:gd name="T2" fmla="*/ 26 w 2356"/>
                <a:gd name="T3" fmla="*/ 186 h 1164"/>
                <a:gd name="T4" fmla="*/ 1339 w 2356"/>
                <a:gd name="T5" fmla="*/ 1134 h 1164"/>
                <a:gd name="T6" fmla="*/ 2268 w 2356"/>
                <a:gd name="T7" fmla="*/ 225 h 1164"/>
              </a:gdLst>
              <a:ahLst/>
              <a:cxnLst>
                <a:cxn ang="0">
                  <a:pos x="T0" y="T1"/>
                </a:cxn>
                <a:cxn ang="0">
                  <a:pos x="T2" y="T3"/>
                </a:cxn>
                <a:cxn ang="0">
                  <a:pos x="T4" y="T5"/>
                </a:cxn>
                <a:cxn ang="0">
                  <a:pos x="T6" y="T7"/>
                </a:cxn>
              </a:cxnLst>
              <a:rect l="0" t="0" r="r" b="b"/>
              <a:pathLst>
                <a:path w="2356" h="1164">
                  <a:moveTo>
                    <a:pt x="2268" y="225"/>
                  </a:moveTo>
                  <a:cubicBezTo>
                    <a:pt x="2244" y="100"/>
                    <a:pt x="346" y="0"/>
                    <a:pt x="26" y="186"/>
                  </a:cubicBezTo>
                  <a:cubicBezTo>
                    <a:pt x="0" y="485"/>
                    <a:pt x="985" y="1164"/>
                    <a:pt x="1339" y="1134"/>
                  </a:cubicBezTo>
                  <a:cubicBezTo>
                    <a:pt x="1719" y="1104"/>
                    <a:pt x="2356" y="679"/>
                    <a:pt x="2268" y="22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5" name="Freeform 283">
              <a:extLst>
                <a:ext uri="{FF2B5EF4-FFF2-40B4-BE49-F238E27FC236}">
                  <a16:creationId xmlns:a16="http://schemas.microsoft.com/office/drawing/2014/main" id="{9ECADCD5-4E7B-4EA9-8412-A4D333C1E84B}"/>
                </a:ext>
              </a:extLst>
            </p:cNvPr>
            <p:cNvSpPr>
              <a:spLocks/>
            </p:cNvSpPr>
            <p:nvPr/>
          </p:nvSpPr>
          <p:spPr bwMode="auto">
            <a:xfrm>
              <a:off x="-420688" y="6234114"/>
              <a:ext cx="166688" cy="344488"/>
            </a:xfrm>
            <a:custGeom>
              <a:avLst/>
              <a:gdLst>
                <a:gd name="T0" fmla="*/ 54 w 1548"/>
                <a:gd name="T1" fmla="*/ 0 h 3200"/>
                <a:gd name="T2" fmla="*/ 104 w 1548"/>
                <a:gd name="T3" fmla="*/ 749 h 3200"/>
                <a:gd name="T4" fmla="*/ 733 w 1548"/>
                <a:gd name="T5" fmla="*/ 1592 h 3200"/>
                <a:gd name="T6" fmla="*/ 733 w 1548"/>
                <a:gd name="T7" fmla="*/ 2258 h 3200"/>
                <a:gd name="T8" fmla="*/ 957 w 1548"/>
                <a:gd name="T9" fmla="*/ 2898 h 3200"/>
                <a:gd name="T10" fmla="*/ 957 w 1548"/>
                <a:gd name="T11" fmla="*/ 3131 h 3200"/>
                <a:gd name="T12" fmla="*/ 1504 w 1548"/>
                <a:gd name="T13" fmla="*/ 3175 h 3200"/>
                <a:gd name="T14" fmla="*/ 1380 w 1548"/>
                <a:gd name="T15" fmla="*/ 3045 h 3200"/>
                <a:gd name="T16" fmla="*/ 1081 w 1548"/>
                <a:gd name="T17" fmla="*/ 2898 h 3200"/>
                <a:gd name="T18" fmla="*/ 1373 w 1548"/>
                <a:gd name="T19" fmla="*/ 758 h 3200"/>
                <a:gd name="T20" fmla="*/ 54 w 1548"/>
                <a:gd name="T21" fmla="*/ 0 h 3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8" h="3200">
                  <a:moveTo>
                    <a:pt x="54" y="0"/>
                  </a:moveTo>
                  <a:cubicBezTo>
                    <a:pt x="35" y="188"/>
                    <a:pt x="0" y="525"/>
                    <a:pt x="104" y="749"/>
                  </a:cubicBezTo>
                  <a:cubicBezTo>
                    <a:pt x="209" y="972"/>
                    <a:pt x="476" y="1439"/>
                    <a:pt x="733" y="1592"/>
                  </a:cubicBezTo>
                  <a:cubicBezTo>
                    <a:pt x="630" y="1732"/>
                    <a:pt x="630" y="1991"/>
                    <a:pt x="733" y="2258"/>
                  </a:cubicBezTo>
                  <a:cubicBezTo>
                    <a:pt x="838" y="2526"/>
                    <a:pt x="902" y="2689"/>
                    <a:pt x="957" y="2898"/>
                  </a:cubicBezTo>
                  <a:cubicBezTo>
                    <a:pt x="966" y="2982"/>
                    <a:pt x="919" y="3080"/>
                    <a:pt x="957" y="3131"/>
                  </a:cubicBezTo>
                  <a:cubicBezTo>
                    <a:pt x="995" y="3181"/>
                    <a:pt x="1437" y="3200"/>
                    <a:pt x="1504" y="3175"/>
                  </a:cubicBezTo>
                  <a:cubicBezTo>
                    <a:pt x="1548" y="3161"/>
                    <a:pt x="1546" y="3112"/>
                    <a:pt x="1380" y="3045"/>
                  </a:cubicBezTo>
                  <a:cubicBezTo>
                    <a:pt x="1214" y="2978"/>
                    <a:pt x="1086" y="2940"/>
                    <a:pt x="1081" y="2898"/>
                  </a:cubicBezTo>
                  <a:cubicBezTo>
                    <a:pt x="1102" y="2787"/>
                    <a:pt x="1413" y="917"/>
                    <a:pt x="1373" y="758"/>
                  </a:cubicBezTo>
                  <a:cubicBezTo>
                    <a:pt x="1343" y="585"/>
                    <a:pt x="54" y="0"/>
                    <a:pt x="54"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6" name="Freeform 284">
              <a:extLst>
                <a:ext uri="{FF2B5EF4-FFF2-40B4-BE49-F238E27FC236}">
                  <a16:creationId xmlns:a16="http://schemas.microsoft.com/office/drawing/2014/main" id="{A52DC210-427A-4853-971F-6854FDCE94E5}"/>
                </a:ext>
              </a:extLst>
            </p:cNvPr>
            <p:cNvSpPr>
              <a:spLocks/>
            </p:cNvSpPr>
            <p:nvPr/>
          </p:nvSpPr>
          <p:spPr bwMode="auto">
            <a:xfrm>
              <a:off x="-420688" y="6234114"/>
              <a:ext cx="150813" cy="298450"/>
            </a:xfrm>
            <a:custGeom>
              <a:avLst/>
              <a:gdLst>
                <a:gd name="T0" fmla="*/ 104 w 1408"/>
                <a:gd name="T1" fmla="*/ 749 h 2776"/>
                <a:gd name="T2" fmla="*/ 734 w 1408"/>
                <a:gd name="T3" fmla="*/ 1591 h 2776"/>
                <a:gd name="T4" fmla="*/ 734 w 1408"/>
                <a:gd name="T5" fmla="*/ 2257 h 2776"/>
                <a:gd name="T6" fmla="*/ 923 w 1408"/>
                <a:gd name="T7" fmla="*/ 2774 h 2776"/>
                <a:gd name="T8" fmla="*/ 1109 w 1408"/>
                <a:gd name="T9" fmla="*/ 2740 h 2776"/>
                <a:gd name="T10" fmla="*/ 1374 w 1408"/>
                <a:gd name="T11" fmla="*/ 758 h 2776"/>
                <a:gd name="T12" fmla="*/ 54 w 1408"/>
                <a:gd name="T13" fmla="*/ 0 h 2776"/>
                <a:gd name="T14" fmla="*/ 104 w 1408"/>
                <a:gd name="T15" fmla="*/ 749 h 27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8" h="2776">
                  <a:moveTo>
                    <a:pt x="104" y="749"/>
                  </a:moveTo>
                  <a:cubicBezTo>
                    <a:pt x="209" y="971"/>
                    <a:pt x="476" y="1438"/>
                    <a:pt x="734" y="1591"/>
                  </a:cubicBezTo>
                  <a:cubicBezTo>
                    <a:pt x="630" y="1731"/>
                    <a:pt x="630" y="1990"/>
                    <a:pt x="734" y="2257"/>
                  </a:cubicBezTo>
                  <a:cubicBezTo>
                    <a:pt x="817" y="2469"/>
                    <a:pt x="875" y="2617"/>
                    <a:pt x="923" y="2774"/>
                  </a:cubicBezTo>
                  <a:cubicBezTo>
                    <a:pt x="981" y="2776"/>
                    <a:pt x="1051" y="2761"/>
                    <a:pt x="1109" y="2740"/>
                  </a:cubicBezTo>
                  <a:cubicBezTo>
                    <a:pt x="1188" y="2264"/>
                    <a:pt x="1408" y="893"/>
                    <a:pt x="1374" y="758"/>
                  </a:cubicBezTo>
                  <a:cubicBezTo>
                    <a:pt x="1344" y="584"/>
                    <a:pt x="54" y="0"/>
                    <a:pt x="54" y="0"/>
                  </a:cubicBezTo>
                  <a:cubicBezTo>
                    <a:pt x="35" y="187"/>
                    <a:pt x="0" y="525"/>
                    <a:pt x="104" y="7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7" name="Freeform 285">
              <a:extLst>
                <a:ext uri="{FF2B5EF4-FFF2-40B4-BE49-F238E27FC236}">
                  <a16:creationId xmlns:a16="http://schemas.microsoft.com/office/drawing/2014/main" id="{F078C3D7-6D8B-48FA-8211-CA8584F24D6A}"/>
                </a:ext>
              </a:extLst>
            </p:cNvPr>
            <p:cNvSpPr>
              <a:spLocks/>
            </p:cNvSpPr>
            <p:nvPr/>
          </p:nvSpPr>
          <p:spPr bwMode="auto">
            <a:xfrm>
              <a:off x="-411163" y="5851526"/>
              <a:ext cx="157163" cy="138113"/>
            </a:xfrm>
            <a:custGeom>
              <a:avLst/>
              <a:gdLst>
                <a:gd name="T0" fmla="*/ 1460 w 1460"/>
                <a:gd name="T1" fmla="*/ 323 h 1292"/>
                <a:gd name="T2" fmla="*/ 1390 w 1460"/>
                <a:gd name="T3" fmla="*/ 209 h 1292"/>
                <a:gd name="T4" fmla="*/ 583 w 1460"/>
                <a:gd name="T5" fmla="*/ 73 h 1292"/>
                <a:gd name="T6" fmla="*/ 228 w 1460"/>
                <a:gd name="T7" fmla="*/ 1027 h 1292"/>
                <a:gd name="T8" fmla="*/ 655 w 1460"/>
                <a:gd name="T9" fmla="*/ 1292 h 1292"/>
                <a:gd name="T10" fmla="*/ 1460 w 1460"/>
                <a:gd name="T11" fmla="*/ 323 h 1292"/>
              </a:gdLst>
              <a:ahLst/>
              <a:cxnLst>
                <a:cxn ang="0">
                  <a:pos x="T0" y="T1"/>
                </a:cxn>
                <a:cxn ang="0">
                  <a:pos x="T2" y="T3"/>
                </a:cxn>
                <a:cxn ang="0">
                  <a:pos x="T4" y="T5"/>
                </a:cxn>
                <a:cxn ang="0">
                  <a:pos x="T6" y="T7"/>
                </a:cxn>
                <a:cxn ang="0">
                  <a:pos x="T8" y="T9"/>
                </a:cxn>
                <a:cxn ang="0">
                  <a:pos x="T10" y="T11"/>
                </a:cxn>
              </a:cxnLst>
              <a:rect l="0" t="0" r="r" b="b"/>
              <a:pathLst>
                <a:path w="1460" h="1292">
                  <a:moveTo>
                    <a:pt x="1460" y="323"/>
                  </a:moveTo>
                  <a:cubicBezTo>
                    <a:pt x="1460" y="292"/>
                    <a:pt x="1425" y="261"/>
                    <a:pt x="1390" y="209"/>
                  </a:cubicBezTo>
                  <a:cubicBezTo>
                    <a:pt x="1262" y="21"/>
                    <a:pt x="1000" y="0"/>
                    <a:pt x="583" y="73"/>
                  </a:cubicBezTo>
                  <a:cubicBezTo>
                    <a:pt x="0" y="173"/>
                    <a:pt x="132" y="898"/>
                    <a:pt x="228" y="1027"/>
                  </a:cubicBezTo>
                  <a:cubicBezTo>
                    <a:pt x="302" y="1126"/>
                    <a:pt x="485" y="1292"/>
                    <a:pt x="655" y="1292"/>
                  </a:cubicBezTo>
                  <a:cubicBezTo>
                    <a:pt x="1026" y="1292"/>
                    <a:pt x="1460" y="924"/>
                    <a:pt x="1460" y="3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8" name="Freeform 286">
              <a:extLst>
                <a:ext uri="{FF2B5EF4-FFF2-40B4-BE49-F238E27FC236}">
                  <a16:creationId xmlns:a16="http://schemas.microsoft.com/office/drawing/2014/main" id="{C1704F3E-D5CD-465E-A434-1B9F42054F02}"/>
                </a:ext>
              </a:extLst>
            </p:cNvPr>
            <p:cNvSpPr>
              <a:spLocks/>
            </p:cNvSpPr>
            <p:nvPr/>
          </p:nvSpPr>
          <p:spPr bwMode="auto">
            <a:xfrm>
              <a:off x="-385763" y="5964239"/>
              <a:ext cx="160338" cy="125413"/>
            </a:xfrm>
            <a:custGeom>
              <a:avLst/>
              <a:gdLst>
                <a:gd name="T0" fmla="*/ 362 w 1492"/>
                <a:gd name="T1" fmla="*/ 0 h 1168"/>
                <a:gd name="T2" fmla="*/ 265 w 1492"/>
                <a:gd name="T3" fmla="*/ 532 h 1168"/>
                <a:gd name="T4" fmla="*/ 855 w 1492"/>
                <a:gd name="T5" fmla="*/ 1147 h 1168"/>
                <a:gd name="T6" fmla="*/ 1363 w 1492"/>
                <a:gd name="T7" fmla="*/ 491 h 1168"/>
                <a:gd name="T8" fmla="*/ 1163 w 1492"/>
                <a:gd name="T9" fmla="*/ 461 h 1168"/>
                <a:gd name="T10" fmla="*/ 1124 w 1492"/>
                <a:gd name="T11" fmla="*/ 222 h 1168"/>
                <a:gd name="T12" fmla="*/ 362 w 1492"/>
                <a:gd name="T13" fmla="*/ 0 h 1168"/>
              </a:gdLst>
              <a:ahLst/>
              <a:cxnLst>
                <a:cxn ang="0">
                  <a:pos x="T0" y="T1"/>
                </a:cxn>
                <a:cxn ang="0">
                  <a:pos x="T2" y="T3"/>
                </a:cxn>
                <a:cxn ang="0">
                  <a:pos x="T4" y="T5"/>
                </a:cxn>
                <a:cxn ang="0">
                  <a:pos x="T6" y="T7"/>
                </a:cxn>
                <a:cxn ang="0">
                  <a:pos x="T8" y="T9"/>
                </a:cxn>
                <a:cxn ang="0">
                  <a:pos x="T10" y="T11"/>
                </a:cxn>
                <a:cxn ang="0">
                  <a:pos x="T12" y="T13"/>
                </a:cxn>
              </a:cxnLst>
              <a:rect l="0" t="0" r="r" b="b"/>
              <a:pathLst>
                <a:path w="1492" h="1168">
                  <a:moveTo>
                    <a:pt x="362" y="0"/>
                  </a:moveTo>
                  <a:cubicBezTo>
                    <a:pt x="380" y="155"/>
                    <a:pt x="529" y="416"/>
                    <a:pt x="265" y="532"/>
                  </a:cubicBezTo>
                  <a:cubicBezTo>
                    <a:pt x="0" y="646"/>
                    <a:pt x="243" y="1168"/>
                    <a:pt x="855" y="1147"/>
                  </a:cubicBezTo>
                  <a:cubicBezTo>
                    <a:pt x="1467" y="1124"/>
                    <a:pt x="1492" y="651"/>
                    <a:pt x="1363" y="491"/>
                  </a:cubicBezTo>
                  <a:cubicBezTo>
                    <a:pt x="1137" y="451"/>
                    <a:pt x="1163" y="461"/>
                    <a:pt x="1163" y="461"/>
                  </a:cubicBezTo>
                  <a:lnTo>
                    <a:pt x="1124" y="222"/>
                  </a:lnTo>
                  <a:lnTo>
                    <a:pt x="362"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19" name="Freeform 287">
              <a:extLst>
                <a:ext uri="{FF2B5EF4-FFF2-40B4-BE49-F238E27FC236}">
                  <a16:creationId xmlns:a16="http://schemas.microsoft.com/office/drawing/2014/main" id="{B011CAE8-E1AD-47F3-8F0A-57DB3638C467}"/>
                </a:ext>
              </a:extLst>
            </p:cNvPr>
            <p:cNvSpPr>
              <a:spLocks/>
            </p:cNvSpPr>
            <p:nvPr/>
          </p:nvSpPr>
          <p:spPr bwMode="auto">
            <a:xfrm>
              <a:off x="-366713" y="5862639"/>
              <a:ext cx="142875" cy="139700"/>
            </a:xfrm>
            <a:custGeom>
              <a:avLst/>
              <a:gdLst>
                <a:gd name="T0" fmla="*/ 184 w 1332"/>
                <a:gd name="T1" fmla="*/ 952 h 1308"/>
                <a:gd name="T2" fmla="*/ 947 w 1332"/>
                <a:gd name="T3" fmla="*/ 1211 h 1308"/>
                <a:gd name="T4" fmla="*/ 1084 w 1332"/>
                <a:gd name="T5" fmla="*/ 505 h 1308"/>
                <a:gd name="T6" fmla="*/ 1035 w 1332"/>
                <a:gd name="T7" fmla="*/ 228 h 1308"/>
                <a:gd name="T8" fmla="*/ 214 w 1332"/>
                <a:gd name="T9" fmla="*/ 277 h 1308"/>
                <a:gd name="T10" fmla="*/ 214 w 1332"/>
                <a:gd name="T11" fmla="*/ 688 h 1308"/>
                <a:gd name="T12" fmla="*/ 7 w 1332"/>
                <a:gd name="T13" fmla="*/ 774 h 1308"/>
                <a:gd name="T14" fmla="*/ 184 w 1332"/>
                <a:gd name="T15" fmla="*/ 952 h 1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2" h="1308">
                  <a:moveTo>
                    <a:pt x="184" y="952"/>
                  </a:moveTo>
                  <a:cubicBezTo>
                    <a:pt x="335" y="1192"/>
                    <a:pt x="638" y="1308"/>
                    <a:pt x="947" y="1211"/>
                  </a:cubicBezTo>
                  <a:cubicBezTo>
                    <a:pt x="1332" y="1090"/>
                    <a:pt x="1165" y="603"/>
                    <a:pt x="1084" y="505"/>
                  </a:cubicBezTo>
                  <a:cubicBezTo>
                    <a:pt x="1112" y="361"/>
                    <a:pt x="1100" y="314"/>
                    <a:pt x="1035" y="228"/>
                  </a:cubicBezTo>
                  <a:cubicBezTo>
                    <a:pt x="890" y="33"/>
                    <a:pt x="336" y="0"/>
                    <a:pt x="214" y="277"/>
                  </a:cubicBezTo>
                  <a:cubicBezTo>
                    <a:pt x="92" y="553"/>
                    <a:pt x="214" y="688"/>
                    <a:pt x="214" y="688"/>
                  </a:cubicBezTo>
                  <a:cubicBezTo>
                    <a:pt x="38" y="632"/>
                    <a:pt x="13" y="719"/>
                    <a:pt x="7" y="774"/>
                  </a:cubicBezTo>
                  <a:cubicBezTo>
                    <a:pt x="0" y="829"/>
                    <a:pt x="26" y="927"/>
                    <a:pt x="184" y="95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0" name="Freeform 288">
              <a:extLst>
                <a:ext uri="{FF2B5EF4-FFF2-40B4-BE49-F238E27FC236}">
                  <a16:creationId xmlns:a16="http://schemas.microsoft.com/office/drawing/2014/main" id="{B27840A4-EEA0-4CD0-8970-D54B37D51C87}"/>
                </a:ext>
              </a:extLst>
            </p:cNvPr>
            <p:cNvSpPr>
              <a:spLocks/>
            </p:cNvSpPr>
            <p:nvPr/>
          </p:nvSpPr>
          <p:spPr bwMode="auto">
            <a:xfrm>
              <a:off x="-425450" y="6083301"/>
              <a:ext cx="271463" cy="192088"/>
            </a:xfrm>
            <a:custGeom>
              <a:avLst/>
              <a:gdLst>
                <a:gd name="T0" fmla="*/ 2011 w 2524"/>
                <a:gd name="T1" fmla="*/ 334 h 1784"/>
                <a:gd name="T2" fmla="*/ 2298 w 2524"/>
                <a:gd name="T3" fmla="*/ 744 h 1784"/>
                <a:gd name="T4" fmla="*/ 2347 w 2524"/>
                <a:gd name="T5" fmla="*/ 1453 h 1784"/>
                <a:gd name="T6" fmla="*/ 116 w 2524"/>
                <a:gd name="T7" fmla="*/ 1410 h 1784"/>
                <a:gd name="T8" fmla="*/ 295 w 2524"/>
                <a:gd name="T9" fmla="*/ 460 h 1784"/>
                <a:gd name="T10" fmla="*/ 385 w 2524"/>
                <a:gd name="T11" fmla="*/ 239 h 1784"/>
                <a:gd name="T12" fmla="*/ 2011 w 2524"/>
                <a:gd name="T13" fmla="*/ 334 h 1784"/>
              </a:gdLst>
              <a:ahLst/>
              <a:cxnLst>
                <a:cxn ang="0">
                  <a:pos x="T0" y="T1"/>
                </a:cxn>
                <a:cxn ang="0">
                  <a:pos x="T2" y="T3"/>
                </a:cxn>
                <a:cxn ang="0">
                  <a:pos x="T4" y="T5"/>
                </a:cxn>
                <a:cxn ang="0">
                  <a:pos x="T6" y="T7"/>
                </a:cxn>
                <a:cxn ang="0">
                  <a:pos x="T8" y="T9"/>
                </a:cxn>
                <a:cxn ang="0">
                  <a:pos x="T10" y="T11"/>
                </a:cxn>
                <a:cxn ang="0">
                  <a:pos x="T12" y="T13"/>
                </a:cxn>
              </a:cxnLst>
              <a:rect l="0" t="0" r="r" b="b"/>
              <a:pathLst>
                <a:path w="2524" h="1784">
                  <a:moveTo>
                    <a:pt x="2011" y="334"/>
                  </a:moveTo>
                  <a:cubicBezTo>
                    <a:pt x="2096" y="459"/>
                    <a:pt x="2200" y="615"/>
                    <a:pt x="2298" y="744"/>
                  </a:cubicBezTo>
                  <a:cubicBezTo>
                    <a:pt x="2396" y="874"/>
                    <a:pt x="2524" y="1231"/>
                    <a:pt x="2347" y="1453"/>
                  </a:cubicBezTo>
                  <a:cubicBezTo>
                    <a:pt x="2169" y="1675"/>
                    <a:pt x="802" y="1784"/>
                    <a:pt x="116" y="1410"/>
                  </a:cubicBezTo>
                  <a:cubicBezTo>
                    <a:pt x="0" y="1335"/>
                    <a:pt x="57" y="720"/>
                    <a:pt x="295" y="460"/>
                  </a:cubicBezTo>
                  <a:cubicBezTo>
                    <a:pt x="331" y="399"/>
                    <a:pt x="416" y="325"/>
                    <a:pt x="385" y="239"/>
                  </a:cubicBezTo>
                  <a:cubicBezTo>
                    <a:pt x="460" y="128"/>
                    <a:pt x="1784" y="0"/>
                    <a:pt x="2011" y="33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1" name="Freeform 289">
              <a:extLst>
                <a:ext uri="{FF2B5EF4-FFF2-40B4-BE49-F238E27FC236}">
                  <a16:creationId xmlns:a16="http://schemas.microsoft.com/office/drawing/2014/main" id="{38A6719B-D24F-4255-BA93-8EBF1D14BD3F}"/>
                </a:ext>
              </a:extLst>
            </p:cNvPr>
            <p:cNvSpPr>
              <a:spLocks/>
            </p:cNvSpPr>
            <p:nvPr/>
          </p:nvSpPr>
          <p:spPr bwMode="auto">
            <a:xfrm>
              <a:off x="-506413" y="6029326"/>
              <a:ext cx="139700" cy="220663"/>
            </a:xfrm>
            <a:custGeom>
              <a:avLst/>
              <a:gdLst>
                <a:gd name="T0" fmla="*/ 1126 w 1292"/>
                <a:gd name="T1" fmla="*/ 749 h 2052"/>
                <a:gd name="T2" fmla="*/ 493 w 1292"/>
                <a:gd name="T3" fmla="*/ 1076 h 2052"/>
                <a:gd name="T4" fmla="*/ 834 w 1292"/>
                <a:gd name="T5" fmla="*/ 1455 h 2052"/>
                <a:gd name="T6" fmla="*/ 1204 w 1292"/>
                <a:gd name="T7" fmla="*/ 1865 h 2052"/>
                <a:gd name="T8" fmla="*/ 904 w 1292"/>
                <a:gd name="T9" fmla="*/ 1999 h 2052"/>
                <a:gd name="T10" fmla="*/ 626 w 1292"/>
                <a:gd name="T11" fmla="*/ 1671 h 2052"/>
                <a:gd name="T12" fmla="*/ 87 w 1292"/>
                <a:gd name="T13" fmla="*/ 1184 h 2052"/>
                <a:gd name="T14" fmla="*/ 140 w 1292"/>
                <a:gd name="T15" fmla="*/ 829 h 2052"/>
                <a:gd name="T16" fmla="*/ 1088 w 1292"/>
                <a:gd name="T17" fmla="*/ 18 h 2052"/>
                <a:gd name="T18" fmla="*/ 1126 w 1292"/>
                <a:gd name="T19" fmla="*/ 749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2" h="2052">
                  <a:moveTo>
                    <a:pt x="1126" y="749"/>
                  </a:moveTo>
                  <a:cubicBezTo>
                    <a:pt x="1049" y="888"/>
                    <a:pt x="760" y="1036"/>
                    <a:pt x="493" y="1076"/>
                  </a:cubicBezTo>
                  <a:cubicBezTo>
                    <a:pt x="566" y="1290"/>
                    <a:pt x="684" y="1408"/>
                    <a:pt x="834" y="1455"/>
                  </a:cubicBezTo>
                  <a:cubicBezTo>
                    <a:pt x="869" y="1628"/>
                    <a:pt x="1092" y="1745"/>
                    <a:pt x="1204" y="1865"/>
                  </a:cubicBezTo>
                  <a:cubicBezTo>
                    <a:pt x="1271" y="2013"/>
                    <a:pt x="1031" y="2052"/>
                    <a:pt x="904" y="1999"/>
                  </a:cubicBezTo>
                  <a:cubicBezTo>
                    <a:pt x="777" y="1945"/>
                    <a:pt x="686" y="1745"/>
                    <a:pt x="626" y="1671"/>
                  </a:cubicBezTo>
                  <a:cubicBezTo>
                    <a:pt x="566" y="1598"/>
                    <a:pt x="173" y="1344"/>
                    <a:pt x="87" y="1184"/>
                  </a:cubicBezTo>
                  <a:cubicBezTo>
                    <a:pt x="0" y="1023"/>
                    <a:pt x="53" y="936"/>
                    <a:pt x="140" y="829"/>
                  </a:cubicBezTo>
                  <a:cubicBezTo>
                    <a:pt x="227" y="722"/>
                    <a:pt x="676" y="103"/>
                    <a:pt x="1088" y="18"/>
                  </a:cubicBezTo>
                  <a:cubicBezTo>
                    <a:pt x="1292" y="0"/>
                    <a:pt x="1260" y="508"/>
                    <a:pt x="1126" y="7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2" name="Freeform 290">
              <a:extLst>
                <a:ext uri="{FF2B5EF4-FFF2-40B4-BE49-F238E27FC236}">
                  <a16:creationId xmlns:a16="http://schemas.microsoft.com/office/drawing/2014/main" id="{A192ACCB-3D62-4DA7-8937-E4180F4E3B75}"/>
                </a:ext>
              </a:extLst>
            </p:cNvPr>
            <p:cNvSpPr>
              <a:spLocks/>
            </p:cNvSpPr>
            <p:nvPr/>
          </p:nvSpPr>
          <p:spPr bwMode="auto">
            <a:xfrm>
              <a:off x="-400050" y="6013451"/>
              <a:ext cx="231775" cy="115888"/>
            </a:xfrm>
            <a:custGeom>
              <a:avLst/>
              <a:gdLst>
                <a:gd name="T0" fmla="*/ 1717 w 2156"/>
                <a:gd name="T1" fmla="*/ 103 h 1076"/>
                <a:gd name="T2" fmla="*/ 1489 w 2156"/>
                <a:gd name="T3" fmla="*/ 21 h 1076"/>
                <a:gd name="T4" fmla="*/ 1159 w 2156"/>
                <a:gd name="T5" fmla="*/ 476 h 1076"/>
                <a:gd name="T6" fmla="*/ 392 w 2156"/>
                <a:gd name="T7" fmla="*/ 62 h 1076"/>
                <a:gd name="T8" fmla="*/ 97 w 2156"/>
                <a:gd name="T9" fmla="*/ 153 h 1076"/>
                <a:gd name="T10" fmla="*/ 129 w 2156"/>
                <a:gd name="T11" fmla="*/ 525 h 1076"/>
                <a:gd name="T12" fmla="*/ 287 w 2156"/>
                <a:gd name="T13" fmla="*/ 1042 h 1076"/>
                <a:gd name="T14" fmla="*/ 1199 w 2156"/>
                <a:gd name="T15" fmla="*/ 923 h 1076"/>
                <a:gd name="T16" fmla="*/ 1910 w 2156"/>
                <a:gd name="T17" fmla="*/ 903 h 1076"/>
                <a:gd name="T18" fmla="*/ 1741 w 2156"/>
                <a:gd name="T19" fmla="*/ 332 h 1076"/>
                <a:gd name="T20" fmla="*/ 1717 w 2156"/>
                <a:gd name="T21" fmla="*/ 103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56" h="1076">
                  <a:moveTo>
                    <a:pt x="1717" y="103"/>
                  </a:moveTo>
                  <a:cubicBezTo>
                    <a:pt x="1653" y="63"/>
                    <a:pt x="1562" y="0"/>
                    <a:pt x="1489" y="21"/>
                  </a:cubicBezTo>
                  <a:cubicBezTo>
                    <a:pt x="1505" y="162"/>
                    <a:pt x="1540" y="441"/>
                    <a:pt x="1159" y="476"/>
                  </a:cubicBezTo>
                  <a:cubicBezTo>
                    <a:pt x="780" y="511"/>
                    <a:pt x="454" y="378"/>
                    <a:pt x="392" y="62"/>
                  </a:cubicBezTo>
                  <a:cubicBezTo>
                    <a:pt x="316" y="43"/>
                    <a:pt x="139" y="73"/>
                    <a:pt x="97" y="153"/>
                  </a:cubicBezTo>
                  <a:cubicBezTo>
                    <a:pt x="165" y="288"/>
                    <a:pt x="186" y="405"/>
                    <a:pt x="129" y="525"/>
                  </a:cubicBezTo>
                  <a:cubicBezTo>
                    <a:pt x="55" y="678"/>
                    <a:pt x="0" y="1012"/>
                    <a:pt x="287" y="1042"/>
                  </a:cubicBezTo>
                  <a:cubicBezTo>
                    <a:pt x="612" y="1076"/>
                    <a:pt x="893" y="917"/>
                    <a:pt x="1199" y="923"/>
                  </a:cubicBezTo>
                  <a:cubicBezTo>
                    <a:pt x="1554" y="929"/>
                    <a:pt x="1756" y="1073"/>
                    <a:pt x="1910" y="903"/>
                  </a:cubicBezTo>
                  <a:cubicBezTo>
                    <a:pt x="2156" y="629"/>
                    <a:pt x="1776" y="480"/>
                    <a:pt x="1741" y="332"/>
                  </a:cubicBezTo>
                  <a:cubicBezTo>
                    <a:pt x="1707" y="182"/>
                    <a:pt x="1717" y="103"/>
                    <a:pt x="1717" y="10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3" name="Freeform 291">
              <a:extLst>
                <a:ext uri="{FF2B5EF4-FFF2-40B4-BE49-F238E27FC236}">
                  <a16:creationId xmlns:a16="http://schemas.microsoft.com/office/drawing/2014/main" id="{3183263F-D429-4DAB-B629-D9605652CE62}"/>
                </a:ext>
              </a:extLst>
            </p:cNvPr>
            <p:cNvSpPr>
              <a:spLocks/>
            </p:cNvSpPr>
            <p:nvPr/>
          </p:nvSpPr>
          <p:spPr bwMode="auto">
            <a:xfrm>
              <a:off x="-200025" y="6011864"/>
              <a:ext cx="69850" cy="55563"/>
            </a:xfrm>
            <a:custGeom>
              <a:avLst/>
              <a:gdLst>
                <a:gd name="T0" fmla="*/ 566 w 644"/>
                <a:gd name="T1" fmla="*/ 111 h 516"/>
                <a:gd name="T2" fmla="*/ 68 w 644"/>
                <a:gd name="T3" fmla="*/ 86 h 516"/>
                <a:gd name="T4" fmla="*/ 96 w 644"/>
                <a:gd name="T5" fmla="*/ 383 h 516"/>
                <a:gd name="T6" fmla="*/ 415 w 644"/>
                <a:gd name="T7" fmla="*/ 465 h 516"/>
                <a:gd name="T8" fmla="*/ 566 w 644"/>
                <a:gd name="T9" fmla="*/ 111 h 516"/>
              </a:gdLst>
              <a:ahLst/>
              <a:cxnLst>
                <a:cxn ang="0">
                  <a:pos x="T0" y="T1"/>
                </a:cxn>
                <a:cxn ang="0">
                  <a:pos x="T2" y="T3"/>
                </a:cxn>
                <a:cxn ang="0">
                  <a:pos x="T4" y="T5"/>
                </a:cxn>
                <a:cxn ang="0">
                  <a:pos x="T6" y="T7"/>
                </a:cxn>
                <a:cxn ang="0">
                  <a:pos x="T8" y="T9"/>
                </a:cxn>
              </a:cxnLst>
              <a:rect l="0" t="0" r="r" b="b"/>
              <a:pathLst>
                <a:path w="644" h="516">
                  <a:moveTo>
                    <a:pt x="566" y="111"/>
                  </a:moveTo>
                  <a:cubicBezTo>
                    <a:pt x="471" y="0"/>
                    <a:pt x="136" y="24"/>
                    <a:pt x="68" y="86"/>
                  </a:cubicBezTo>
                  <a:cubicBezTo>
                    <a:pt x="0" y="149"/>
                    <a:pt x="13" y="332"/>
                    <a:pt x="96" y="383"/>
                  </a:cubicBezTo>
                  <a:cubicBezTo>
                    <a:pt x="180" y="435"/>
                    <a:pt x="326" y="516"/>
                    <a:pt x="415" y="465"/>
                  </a:cubicBezTo>
                  <a:cubicBezTo>
                    <a:pt x="505" y="413"/>
                    <a:pt x="644" y="200"/>
                    <a:pt x="566" y="11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4" name="Freeform 292">
              <a:extLst>
                <a:ext uri="{FF2B5EF4-FFF2-40B4-BE49-F238E27FC236}">
                  <a16:creationId xmlns:a16="http://schemas.microsoft.com/office/drawing/2014/main" id="{4AD79C9D-6AF6-4AFD-BED5-4EEB7C72CA14}"/>
                </a:ext>
              </a:extLst>
            </p:cNvPr>
            <p:cNvSpPr>
              <a:spLocks/>
            </p:cNvSpPr>
            <p:nvPr/>
          </p:nvSpPr>
          <p:spPr bwMode="auto">
            <a:xfrm>
              <a:off x="-412750" y="5843589"/>
              <a:ext cx="60325" cy="71438"/>
            </a:xfrm>
            <a:custGeom>
              <a:avLst/>
              <a:gdLst>
                <a:gd name="T0" fmla="*/ 460 w 552"/>
                <a:gd name="T1" fmla="*/ 140 h 676"/>
                <a:gd name="T2" fmla="*/ 39 w 552"/>
                <a:gd name="T3" fmla="*/ 319 h 676"/>
                <a:gd name="T4" fmla="*/ 503 w 552"/>
                <a:gd name="T5" fmla="*/ 530 h 676"/>
                <a:gd name="T6" fmla="*/ 503 w 552"/>
                <a:gd name="T7" fmla="*/ 207 h 676"/>
                <a:gd name="T8" fmla="*/ 460 w 552"/>
                <a:gd name="T9" fmla="*/ 140 h 676"/>
              </a:gdLst>
              <a:ahLst/>
              <a:cxnLst>
                <a:cxn ang="0">
                  <a:pos x="T0" y="T1"/>
                </a:cxn>
                <a:cxn ang="0">
                  <a:pos x="T2" y="T3"/>
                </a:cxn>
                <a:cxn ang="0">
                  <a:pos x="T4" y="T5"/>
                </a:cxn>
                <a:cxn ang="0">
                  <a:pos x="T6" y="T7"/>
                </a:cxn>
                <a:cxn ang="0">
                  <a:pos x="T8" y="T9"/>
                </a:cxn>
              </a:cxnLst>
              <a:rect l="0" t="0" r="r" b="b"/>
              <a:pathLst>
                <a:path w="552" h="676">
                  <a:moveTo>
                    <a:pt x="460" y="140"/>
                  </a:moveTo>
                  <a:cubicBezTo>
                    <a:pt x="311" y="0"/>
                    <a:pt x="77" y="30"/>
                    <a:pt x="39" y="319"/>
                  </a:cubicBezTo>
                  <a:cubicBezTo>
                    <a:pt x="0" y="609"/>
                    <a:pt x="454" y="676"/>
                    <a:pt x="503" y="530"/>
                  </a:cubicBezTo>
                  <a:cubicBezTo>
                    <a:pt x="552" y="383"/>
                    <a:pt x="503" y="207"/>
                    <a:pt x="503" y="207"/>
                  </a:cubicBezTo>
                  <a:lnTo>
                    <a:pt x="460" y="14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5" name="Freeform 293">
              <a:extLst>
                <a:ext uri="{FF2B5EF4-FFF2-40B4-BE49-F238E27FC236}">
                  <a16:creationId xmlns:a16="http://schemas.microsoft.com/office/drawing/2014/main" id="{4A9EB125-E571-4B04-8625-833C612855EB}"/>
                </a:ext>
              </a:extLst>
            </p:cNvPr>
            <p:cNvSpPr>
              <a:spLocks/>
            </p:cNvSpPr>
            <p:nvPr/>
          </p:nvSpPr>
          <p:spPr bwMode="auto">
            <a:xfrm>
              <a:off x="-268288" y="5907089"/>
              <a:ext cx="17463" cy="7938"/>
            </a:xfrm>
            <a:custGeom>
              <a:avLst/>
              <a:gdLst>
                <a:gd name="T0" fmla="*/ 1 w 164"/>
                <a:gd name="T1" fmla="*/ 49 h 84"/>
                <a:gd name="T2" fmla="*/ 108 w 164"/>
                <a:gd name="T3" fmla="*/ 73 h 84"/>
                <a:gd name="T4" fmla="*/ 155 w 164"/>
                <a:gd name="T5" fmla="*/ 63 h 84"/>
                <a:gd name="T6" fmla="*/ 164 w 164"/>
                <a:gd name="T7" fmla="*/ 61 h 84"/>
                <a:gd name="T8" fmla="*/ 163 w 164"/>
                <a:gd name="T9" fmla="*/ 18 h 84"/>
                <a:gd name="T10" fmla="*/ 162 w 164"/>
                <a:gd name="T11" fmla="*/ 2 h 84"/>
                <a:gd name="T12" fmla="*/ 112 w 164"/>
                <a:gd name="T13" fmla="*/ 2 h 84"/>
                <a:gd name="T14" fmla="*/ 1 w 164"/>
                <a:gd name="T15" fmla="*/ 4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4" h="84">
                  <a:moveTo>
                    <a:pt x="1" y="49"/>
                  </a:moveTo>
                  <a:cubicBezTo>
                    <a:pt x="1" y="71"/>
                    <a:pt x="35" y="84"/>
                    <a:pt x="108" y="73"/>
                  </a:cubicBezTo>
                  <a:cubicBezTo>
                    <a:pt x="122" y="71"/>
                    <a:pt x="138" y="68"/>
                    <a:pt x="155" y="63"/>
                  </a:cubicBezTo>
                  <a:cubicBezTo>
                    <a:pt x="158" y="62"/>
                    <a:pt x="161" y="62"/>
                    <a:pt x="164" y="61"/>
                  </a:cubicBezTo>
                  <a:cubicBezTo>
                    <a:pt x="164" y="46"/>
                    <a:pt x="164" y="31"/>
                    <a:pt x="163" y="18"/>
                  </a:cubicBezTo>
                  <a:cubicBezTo>
                    <a:pt x="163" y="12"/>
                    <a:pt x="162" y="7"/>
                    <a:pt x="162" y="2"/>
                  </a:cubicBezTo>
                  <a:cubicBezTo>
                    <a:pt x="146" y="0"/>
                    <a:pt x="129" y="1"/>
                    <a:pt x="112" y="2"/>
                  </a:cubicBezTo>
                  <a:cubicBezTo>
                    <a:pt x="53" y="7"/>
                    <a:pt x="0" y="28"/>
                    <a:pt x="1" y="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6" name="Freeform 294">
              <a:extLst>
                <a:ext uri="{FF2B5EF4-FFF2-40B4-BE49-F238E27FC236}">
                  <a16:creationId xmlns:a16="http://schemas.microsoft.com/office/drawing/2014/main" id="{294963DF-56CC-47E1-81A8-003B68FD46D6}"/>
                </a:ext>
              </a:extLst>
            </p:cNvPr>
            <p:cNvSpPr>
              <a:spLocks/>
            </p:cNvSpPr>
            <p:nvPr/>
          </p:nvSpPr>
          <p:spPr bwMode="auto">
            <a:xfrm>
              <a:off x="-360363" y="5857876"/>
              <a:ext cx="131763" cy="61913"/>
            </a:xfrm>
            <a:custGeom>
              <a:avLst/>
              <a:gdLst>
                <a:gd name="T0" fmla="*/ 1110 w 1224"/>
                <a:gd name="T1" fmla="*/ 523 h 584"/>
                <a:gd name="T2" fmla="*/ 40 w 1224"/>
                <a:gd name="T3" fmla="*/ 562 h 584"/>
                <a:gd name="T4" fmla="*/ 183 w 1224"/>
                <a:gd name="T5" fmla="*/ 184 h 584"/>
                <a:gd name="T6" fmla="*/ 1110 w 1224"/>
                <a:gd name="T7" fmla="*/ 523 h 584"/>
              </a:gdLst>
              <a:ahLst/>
              <a:cxnLst>
                <a:cxn ang="0">
                  <a:pos x="T0" y="T1"/>
                </a:cxn>
                <a:cxn ang="0">
                  <a:pos x="T2" y="T3"/>
                </a:cxn>
                <a:cxn ang="0">
                  <a:pos x="T4" y="T5"/>
                </a:cxn>
                <a:cxn ang="0">
                  <a:pos x="T6" y="T7"/>
                </a:cxn>
              </a:cxnLst>
              <a:rect l="0" t="0" r="r" b="b"/>
              <a:pathLst>
                <a:path w="1224" h="584">
                  <a:moveTo>
                    <a:pt x="1110" y="523"/>
                  </a:moveTo>
                  <a:cubicBezTo>
                    <a:pt x="967" y="584"/>
                    <a:pt x="40" y="562"/>
                    <a:pt x="40" y="562"/>
                  </a:cubicBezTo>
                  <a:cubicBezTo>
                    <a:pt x="40" y="562"/>
                    <a:pt x="0" y="274"/>
                    <a:pt x="183" y="184"/>
                  </a:cubicBezTo>
                  <a:cubicBezTo>
                    <a:pt x="550" y="0"/>
                    <a:pt x="1224" y="101"/>
                    <a:pt x="1110" y="52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7" name="Freeform 295">
              <a:extLst>
                <a:ext uri="{FF2B5EF4-FFF2-40B4-BE49-F238E27FC236}">
                  <a16:creationId xmlns:a16="http://schemas.microsoft.com/office/drawing/2014/main" id="{C806A7FF-F1EC-4128-BFEE-6174C234B71F}"/>
                </a:ext>
              </a:extLst>
            </p:cNvPr>
            <p:cNvSpPr>
              <a:spLocks/>
            </p:cNvSpPr>
            <p:nvPr/>
          </p:nvSpPr>
          <p:spPr bwMode="auto">
            <a:xfrm>
              <a:off x="-355600" y="5902326"/>
              <a:ext cx="25400" cy="65088"/>
            </a:xfrm>
            <a:custGeom>
              <a:avLst/>
              <a:gdLst>
                <a:gd name="T0" fmla="*/ 200 w 232"/>
                <a:gd name="T1" fmla="*/ 120 h 608"/>
                <a:gd name="T2" fmla="*/ 209 w 232"/>
                <a:gd name="T3" fmla="*/ 608 h 608"/>
                <a:gd name="T4" fmla="*/ 2 w 232"/>
                <a:gd name="T5" fmla="*/ 145 h 608"/>
                <a:gd name="T6" fmla="*/ 200 w 232"/>
                <a:gd name="T7" fmla="*/ 120 h 608"/>
              </a:gdLst>
              <a:ahLst/>
              <a:cxnLst>
                <a:cxn ang="0">
                  <a:pos x="T0" y="T1"/>
                </a:cxn>
                <a:cxn ang="0">
                  <a:pos x="T2" y="T3"/>
                </a:cxn>
                <a:cxn ang="0">
                  <a:pos x="T4" y="T5"/>
                </a:cxn>
                <a:cxn ang="0">
                  <a:pos x="T6" y="T7"/>
                </a:cxn>
              </a:cxnLst>
              <a:rect l="0" t="0" r="r" b="b"/>
              <a:pathLst>
                <a:path w="232" h="608">
                  <a:moveTo>
                    <a:pt x="200" y="120"/>
                  </a:moveTo>
                  <a:cubicBezTo>
                    <a:pt x="232" y="239"/>
                    <a:pt x="181" y="545"/>
                    <a:pt x="209" y="608"/>
                  </a:cubicBezTo>
                  <a:cubicBezTo>
                    <a:pt x="125" y="490"/>
                    <a:pt x="0" y="290"/>
                    <a:pt x="2" y="145"/>
                  </a:cubicBezTo>
                  <a:cubicBezTo>
                    <a:pt x="3" y="0"/>
                    <a:pt x="168" y="7"/>
                    <a:pt x="200" y="12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8" name="Rectangle 296">
              <a:extLst>
                <a:ext uri="{FF2B5EF4-FFF2-40B4-BE49-F238E27FC236}">
                  <a16:creationId xmlns:a16="http://schemas.microsoft.com/office/drawing/2014/main" id="{03B22A56-4ACA-4CEA-88E8-87830EA49B0A}"/>
                </a:ext>
              </a:extLst>
            </p:cNvPr>
            <p:cNvSpPr>
              <a:spLocks noChangeArrowheads="1"/>
            </p:cNvSpPr>
            <p:nvPr/>
          </p:nvSpPr>
          <p:spPr bwMode="auto">
            <a:xfrm>
              <a:off x="479425" y="6034089"/>
              <a:ext cx="11113" cy="12700"/>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29" name="Rectangle 297">
              <a:extLst>
                <a:ext uri="{FF2B5EF4-FFF2-40B4-BE49-F238E27FC236}">
                  <a16:creationId xmlns:a16="http://schemas.microsoft.com/office/drawing/2014/main" id="{245AD81A-1975-4F00-BAFD-00E9EC1C88E3}"/>
                </a:ext>
              </a:extLst>
            </p:cNvPr>
            <p:cNvSpPr>
              <a:spLocks noChangeArrowheads="1"/>
            </p:cNvSpPr>
            <p:nvPr/>
          </p:nvSpPr>
          <p:spPr bwMode="auto">
            <a:xfrm>
              <a:off x="496887" y="6034089"/>
              <a:ext cx="9525"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0" name="Rectangle 298">
              <a:extLst>
                <a:ext uri="{FF2B5EF4-FFF2-40B4-BE49-F238E27FC236}">
                  <a16:creationId xmlns:a16="http://schemas.microsoft.com/office/drawing/2014/main" id="{0615B99E-D011-4DB9-90A4-2E54BA881C89}"/>
                </a:ext>
              </a:extLst>
            </p:cNvPr>
            <p:cNvSpPr>
              <a:spLocks noChangeArrowheads="1"/>
            </p:cNvSpPr>
            <p:nvPr/>
          </p:nvSpPr>
          <p:spPr bwMode="auto">
            <a:xfrm>
              <a:off x="423862" y="5969001"/>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1" name="Rectangle 299">
              <a:extLst>
                <a:ext uri="{FF2B5EF4-FFF2-40B4-BE49-F238E27FC236}">
                  <a16:creationId xmlns:a16="http://schemas.microsoft.com/office/drawing/2014/main" id="{3C908A58-8F61-4E15-B529-6FF4AB36ED55}"/>
                </a:ext>
              </a:extLst>
            </p:cNvPr>
            <p:cNvSpPr>
              <a:spLocks noChangeArrowheads="1"/>
            </p:cNvSpPr>
            <p:nvPr/>
          </p:nvSpPr>
          <p:spPr bwMode="auto">
            <a:xfrm>
              <a:off x="441325" y="5951539"/>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2" name="Rectangle 300">
              <a:extLst>
                <a:ext uri="{FF2B5EF4-FFF2-40B4-BE49-F238E27FC236}">
                  <a16:creationId xmlns:a16="http://schemas.microsoft.com/office/drawing/2014/main" id="{B38147B2-EE2B-4B52-B9F7-D88219BDDD58}"/>
                </a:ext>
              </a:extLst>
            </p:cNvPr>
            <p:cNvSpPr>
              <a:spLocks noChangeArrowheads="1"/>
            </p:cNvSpPr>
            <p:nvPr/>
          </p:nvSpPr>
          <p:spPr bwMode="auto">
            <a:xfrm>
              <a:off x="423862" y="5951539"/>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3" name="Rectangle 301">
              <a:extLst>
                <a:ext uri="{FF2B5EF4-FFF2-40B4-BE49-F238E27FC236}">
                  <a16:creationId xmlns:a16="http://schemas.microsoft.com/office/drawing/2014/main" id="{9AC2F926-7A47-4E73-9BA0-E2B05ED9E6B6}"/>
                </a:ext>
              </a:extLst>
            </p:cNvPr>
            <p:cNvSpPr>
              <a:spLocks noChangeArrowheads="1"/>
            </p:cNvSpPr>
            <p:nvPr/>
          </p:nvSpPr>
          <p:spPr bwMode="auto">
            <a:xfrm>
              <a:off x="441325" y="5969001"/>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4" name="Rectangle 302">
              <a:extLst>
                <a:ext uri="{FF2B5EF4-FFF2-40B4-BE49-F238E27FC236}">
                  <a16:creationId xmlns:a16="http://schemas.microsoft.com/office/drawing/2014/main" id="{2D61DD4E-F93A-4006-858D-D9CCADEDB72C}"/>
                </a:ext>
              </a:extLst>
            </p:cNvPr>
            <p:cNvSpPr>
              <a:spLocks noChangeArrowheads="1"/>
            </p:cNvSpPr>
            <p:nvPr/>
          </p:nvSpPr>
          <p:spPr bwMode="auto">
            <a:xfrm>
              <a:off x="495300" y="6018214"/>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5" name="Rectangle 303">
              <a:extLst>
                <a:ext uri="{FF2B5EF4-FFF2-40B4-BE49-F238E27FC236}">
                  <a16:creationId xmlns:a16="http://schemas.microsoft.com/office/drawing/2014/main" id="{A5238AD6-2E6C-4EF2-A5E6-514BF4029BBB}"/>
                </a:ext>
              </a:extLst>
            </p:cNvPr>
            <p:cNvSpPr>
              <a:spLocks noChangeArrowheads="1"/>
            </p:cNvSpPr>
            <p:nvPr/>
          </p:nvSpPr>
          <p:spPr bwMode="auto">
            <a:xfrm>
              <a:off x="479425" y="6018214"/>
              <a:ext cx="11113" cy="11113"/>
            </a:xfrm>
            <a:prstGeom prst="rect">
              <a:avLst/>
            </a:prstGeom>
            <a:grpFill/>
            <a:ln w="9525">
              <a:solidFill>
                <a:srgbClr val="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6" name="Freeform 304">
              <a:extLst>
                <a:ext uri="{FF2B5EF4-FFF2-40B4-BE49-F238E27FC236}">
                  <a16:creationId xmlns:a16="http://schemas.microsoft.com/office/drawing/2014/main" id="{F37A8697-75F5-4436-A937-043B54119CCB}"/>
                </a:ext>
              </a:extLst>
            </p:cNvPr>
            <p:cNvSpPr>
              <a:spLocks/>
            </p:cNvSpPr>
            <p:nvPr/>
          </p:nvSpPr>
          <p:spPr bwMode="auto">
            <a:xfrm>
              <a:off x="679450" y="5864226"/>
              <a:ext cx="19050" cy="25400"/>
            </a:xfrm>
            <a:custGeom>
              <a:avLst/>
              <a:gdLst>
                <a:gd name="T0" fmla="*/ 58 w 176"/>
                <a:gd name="T1" fmla="*/ 248 h 248"/>
                <a:gd name="T2" fmla="*/ 3 w 176"/>
                <a:gd name="T3" fmla="*/ 135 h 248"/>
                <a:gd name="T4" fmla="*/ 88 w 176"/>
                <a:gd name="T5" fmla="*/ 22 h 248"/>
                <a:gd name="T6" fmla="*/ 176 w 176"/>
                <a:gd name="T7" fmla="*/ 61 h 248"/>
                <a:gd name="T8" fmla="*/ 81 w 176"/>
                <a:gd name="T9" fmla="*/ 108 h 248"/>
                <a:gd name="T10" fmla="*/ 58 w 176"/>
                <a:gd name="T11" fmla="*/ 248 h 248"/>
              </a:gdLst>
              <a:ahLst/>
              <a:cxnLst>
                <a:cxn ang="0">
                  <a:pos x="T0" y="T1"/>
                </a:cxn>
                <a:cxn ang="0">
                  <a:pos x="T2" y="T3"/>
                </a:cxn>
                <a:cxn ang="0">
                  <a:pos x="T4" y="T5"/>
                </a:cxn>
                <a:cxn ang="0">
                  <a:pos x="T6" y="T7"/>
                </a:cxn>
                <a:cxn ang="0">
                  <a:pos x="T8" y="T9"/>
                </a:cxn>
                <a:cxn ang="0">
                  <a:pos x="T10" y="T11"/>
                </a:cxn>
              </a:cxnLst>
              <a:rect l="0" t="0" r="r" b="b"/>
              <a:pathLst>
                <a:path w="176" h="248">
                  <a:moveTo>
                    <a:pt x="58" y="248"/>
                  </a:moveTo>
                  <a:cubicBezTo>
                    <a:pt x="58" y="248"/>
                    <a:pt x="8" y="175"/>
                    <a:pt x="3" y="135"/>
                  </a:cubicBezTo>
                  <a:cubicBezTo>
                    <a:pt x="0" y="115"/>
                    <a:pt x="32" y="43"/>
                    <a:pt x="88" y="22"/>
                  </a:cubicBezTo>
                  <a:cubicBezTo>
                    <a:pt x="144" y="0"/>
                    <a:pt x="176" y="61"/>
                    <a:pt x="176" y="61"/>
                  </a:cubicBezTo>
                  <a:cubicBezTo>
                    <a:pt x="176" y="61"/>
                    <a:pt x="89" y="92"/>
                    <a:pt x="81" y="108"/>
                  </a:cubicBezTo>
                  <a:cubicBezTo>
                    <a:pt x="75" y="124"/>
                    <a:pt x="58" y="248"/>
                    <a:pt x="58" y="24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7" name="Freeform 305">
              <a:extLst>
                <a:ext uri="{FF2B5EF4-FFF2-40B4-BE49-F238E27FC236}">
                  <a16:creationId xmlns:a16="http://schemas.microsoft.com/office/drawing/2014/main" id="{9C84F8A8-97E5-4A51-BDA8-87934DBCB3E2}"/>
                </a:ext>
              </a:extLst>
            </p:cNvPr>
            <p:cNvSpPr>
              <a:spLocks/>
            </p:cNvSpPr>
            <p:nvPr/>
          </p:nvSpPr>
          <p:spPr bwMode="auto">
            <a:xfrm>
              <a:off x="685800" y="5838826"/>
              <a:ext cx="82550" cy="82550"/>
            </a:xfrm>
            <a:custGeom>
              <a:avLst/>
              <a:gdLst>
                <a:gd name="T0" fmla="*/ 665 w 772"/>
                <a:gd name="T1" fmla="*/ 741 h 756"/>
                <a:gd name="T2" fmla="*/ 772 w 772"/>
                <a:gd name="T3" fmla="*/ 423 h 756"/>
                <a:gd name="T4" fmla="*/ 682 w 772"/>
                <a:gd name="T5" fmla="*/ 272 h 756"/>
                <a:gd name="T6" fmla="*/ 483 w 772"/>
                <a:gd name="T7" fmla="*/ 214 h 756"/>
                <a:gd name="T8" fmla="*/ 282 w 772"/>
                <a:gd name="T9" fmla="*/ 28 h 756"/>
                <a:gd name="T10" fmla="*/ 82 w 772"/>
                <a:gd name="T11" fmla="*/ 133 h 756"/>
                <a:gd name="T12" fmla="*/ 1 w 772"/>
                <a:gd name="T13" fmla="*/ 244 h 756"/>
                <a:gd name="T14" fmla="*/ 68 w 772"/>
                <a:gd name="T15" fmla="*/ 300 h 756"/>
                <a:gd name="T16" fmla="*/ 352 w 772"/>
                <a:gd name="T17" fmla="*/ 396 h 756"/>
                <a:gd name="T18" fmla="*/ 645 w 772"/>
                <a:gd name="T19" fmla="*/ 435 h 756"/>
                <a:gd name="T20" fmla="*/ 618 w 772"/>
                <a:gd name="T21" fmla="*/ 739 h 756"/>
                <a:gd name="T22" fmla="*/ 665 w 772"/>
                <a:gd name="T23" fmla="*/ 74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756">
                  <a:moveTo>
                    <a:pt x="665" y="741"/>
                  </a:moveTo>
                  <a:cubicBezTo>
                    <a:pt x="665" y="741"/>
                    <a:pt x="772" y="499"/>
                    <a:pt x="772" y="423"/>
                  </a:cubicBezTo>
                  <a:cubicBezTo>
                    <a:pt x="772" y="348"/>
                    <a:pt x="772" y="294"/>
                    <a:pt x="682" y="272"/>
                  </a:cubicBezTo>
                  <a:cubicBezTo>
                    <a:pt x="548" y="238"/>
                    <a:pt x="542" y="266"/>
                    <a:pt x="483" y="214"/>
                  </a:cubicBezTo>
                  <a:cubicBezTo>
                    <a:pt x="424" y="163"/>
                    <a:pt x="321" y="45"/>
                    <a:pt x="282" y="28"/>
                  </a:cubicBezTo>
                  <a:cubicBezTo>
                    <a:pt x="216" y="0"/>
                    <a:pt x="106" y="6"/>
                    <a:pt x="82" y="133"/>
                  </a:cubicBezTo>
                  <a:cubicBezTo>
                    <a:pt x="63" y="227"/>
                    <a:pt x="0" y="241"/>
                    <a:pt x="1" y="244"/>
                  </a:cubicBezTo>
                  <a:cubicBezTo>
                    <a:pt x="5" y="257"/>
                    <a:pt x="29" y="272"/>
                    <a:pt x="68" y="300"/>
                  </a:cubicBezTo>
                  <a:cubicBezTo>
                    <a:pt x="182" y="381"/>
                    <a:pt x="254" y="406"/>
                    <a:pt x="352" y="396"/>
                  </a:cubicBezTo>
                  <a:cubicBezTo>
                    <a:pt x="451" y="387"/>
                    <a:pt x="636" y="362"/>
                    <a:pt x="645" y="435"/>
                  </a:cubicBezTo>
                  <a:cubicBezTo>
                    <a:pt x="654" y="508"/>
                    <a:pt x="612" y="721"/>
                    <a:pt x="618" y="739"/>
                  </a:cubicBezTo>
                  <a:cubicBezTo>
                    <a:pt x="623" y="756"/>
                    <a:pt x="646" y="752"/>
                    <a:pt x="665" y="741"/>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8" name="Freeform 306">
              <a:extLst>
                <a:ext uri="{FF2B5EF4-FFF2-40B4-BE49-F238E27FC236}">
                  <a16:creationId xmlns:a16="http://schemas.microsoft.com/office/drawing/2014/main" id="{FC1E7862-3F6A-4A72-B912-53439BA9EEF6}"/>
                </a:ext>
              </a:extLst>
            </p:cNvPr>
            <p:cNvSpPr>
              <a:spLocks/>
            </p:cNvSpPr>
            <p:nvPr/>
          </p:nvSpPr>
          <p:spPr bwMode="auto">
            <a:xfrm>
              <a:off x="768350" y="6323014"/>
              <a:ext cx="41275" cy="42863"/>
            </a:xfrm>
            <a:custGeom>
              <a:avLst/>
              <a:gdLst>
                <a:gd name="T0" fmla="*/ 11 w 26"/>
                <a:gd name="T1" fmla="*/ 27 h 27"/>
                <a:gd name="T2" fmla="*/ 25 w 26"/>
                <a:gd name="T3" fmla="*/ 19 h 27"/>
                <a:gd name="T4" fmla="*/ 26 w 26"/>
                <a:gd name="T5" fmla="*/ 18 h 27"/>
                <a:gd name="T6" fmla="*/ 25 w 26"/>
                <a:gd name="T7" fmla="*/ 14 h 27"/>
                <a:gd name="T8" fmla="*/ 22 w 26"/>
                <a:gd name="T9" fmla="*/ 15 h 27"/>
                <a:gd name="T10" fmla="*/ 22 w 26"/>
                <a:gd name="T11" fmla="*/ 6 h 27"/>
                <a:gd name="T12" fmla="*/ 8 w 26"/>
                <a:gd name="T13" fmla="*/ 3 h 27"/>
                <a:gd name="T14" fmla="*/ 0 w 26"/>
                <a:gd name="T15" fmla="*/ 0 h 27"/>
                <a:gd name="T16" fmla="*/ 7 w 26"/>
                <a:gd name="T17" fmla="*/ 24 h 27"/>
                <a:gd name="T18" fmla="*/ 11 w 26"/>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7">
                  <a:moveTo>
                    <a:pt x="11" y="27"/>
                  </a:moveTo>
                  <a:lnTo>
                    <a:pt x="25" y="19"/>
                  </a:lnTo>
                  <a:lnTo>
                    <a:pt x="26" y="18"/>
                  </a:lnTo>
                  <a:lnTo>
                    <a:pt x="25" y="14"/>
                  </a:lnTo>
                  <a:lnTo>
                    <a:pt x="22" y="15"/>
                  </a:lnTo>
                  <a:lnTo>
                    <a:pt x="22" y="6"/>
                  </a:lnTo>
                  <a:lnTo>
                    <a:pt x="8" y="3"/>
                  </a:lnTo>
                  <a:lnTo>
                    <a:pt x="0" y="0"/>
                  </a:lnTo>
                  <a:lnTo>
                    <a:pt x="7" y="24"/>
                  </a:lnTo>
                  <a:lnTo>
                    <a:pt x="11" y="27"/>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39" name="Freeform 307">
              <a:extLst>
                <a:ext uri="{FF2B5EF4-FFF2-40B4-BE49-F238E27FC236}">
                  <a16:creationId xmlns:a16="http://schemas.microsoft.com/office/drawing/2014/main" id="{26BADB5B-73FF-4DC5-AECA-CD0908F2404F}"/>
                </a:ext>
              </a:extLst>
            </p:cNvPr>
            <p:cNvSpPr>
              <a:spLocks/>
            </p:cNvSpPr>
            <p:nvPr/>
          </p:nvSpPr>
          <p:spPr bwMode="auto">
            <a:xfrm>
              <a:off x="508000" y="5972176"/>
              <a:ext cx="201613" cy="215900"/>
            </a:xfrm>
            <a:custGeom>
              <a:avLst/>
              <a:gdLst>
                <a:gd name="T0" fmla="*/ 1659 w 1884"/>
                <a:gd name="T1" fmla="*/ 429 h 2000"/>
                <a:gd name="T2" fmla="*/ 1189 w 1884"/>
                <a:gd name="T3" fmla="*/ 1340 h 2000"/>
                <a:gd name="T4" fmla="*/ 366 w 1884"/>
                <a:gd name="T5" fmla="*/ 1807 h 2000"/>
                <a:gd name="T6" fmla="*/ 157 w 1884"/>
                <a:gd name="T7" fmla="*/ 1667 h 2000"/>
                <a:gd name="T8" fmla="*/ 0 w 1884"/>
                <a:gd name="T9" fmla="*/ 932 h 2000"/>
                <a:gd name="T10" fmla="*/ 336 w 1884"/>
                <a:gd name="T11" fmla="*/ 854 h 2000"/>
                <a:gd name="T12" fmla="*/ 373 w 1884"/>
                <a:gd name="T13" fmla="*/ 897 h 2000"/>
                <a:gd name="T14" fmla="*/ 481 w 1884"/>
                <a:gd name="T15" fmla="*/ 853 h 2000"/>
                <a:gd name="T16" fmla="*/ 1080 w 1884"/>
                <a:gd name="T17" fmla="*/ 198 h 2000"/>
                <a:gd name="T18" fmla="*/ 1659 w 1884"/>
                <a:gd name="T19" fmla="*/ 429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4" h="2000">
                  <a:moveTo>
                    <a:pt x="1659" y="429"/>
                  </a:moveTo>
                  <a:cubicBezTo>
                    <a:pt x="1659" y="429"/>
                    <a:pt x="1884" y="680"/>
                    <a:pt x="1189" y="1340"/>
                  </a:cubicBezTo>
                  <a:cubicBezTo>
                    <a:pt x="493" y="2000"/>
                    <a:pt x="366" y="1807"/>
                    <a:pt x="366" y="1807"/>
                  </a:cubicBezTo>
                  <a:lnTo>
                    <a:pt x="157" y="1667"/>
                  </a:lnTo>
                  <a:lnTo>
                    <a:pt x="0" y="932"/>
                  </a:lnTo>
                  <a:lnTo>
                    <a:pt x="336" y="854"/>
                  </a:lnTo>
                  <a:lnTo>
                    <a:pt x="373" y="897"/>
                  </a:lnTo>
                  <a:cubicBezTo>
                    <a:pt x="373" y="897"/>
                    <a:pt x="445" y="904"/>
                    <a:pt x="481" y="853"/>
                  </a:cubicBezTo>
                  <a:cubicBezTo>
                    <a:pt x="518" y="801"/>
                    <a:pt x="748" y="627"/>
                    <a:pt x="1080" y="198"/>
                  </a:cubicBezTo>
                  <a:cubicBezTo>
                    <a:pt x="1233" y="0"/>
                    <a:pt x="1616" y="381"/>
                    <a:pt x="1659" y="429"/>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0" name="Freeform 308">
              <a:extLst>
                <a:ext uri="{FF2B5EF4-FFF2-40B4-BE49-F238E27FC236}">
                  <a16:creationId xmlns:a16="http://schemas.microsoft.com/office/drawing/2014/main" id="{6C1E2B23-15B7-4C97-832F-128CB98A6B7B}"/>
                </a:ext>
              </a:extLst>
            </p:cNvPr>
            <p:cNvSpPr>
              <a:spLocks/>
            </p:cNvSpPr>
            <p:nvPr/>
          </p:nvSpPr>
          <p:spPr bwMode="auto">
            <a:xfrm>
              <a:off x="417512" y="5973764"/>
              <a:ext cx="141288" cy="187325"/>
            </a:xfrm>
            <a:custGeom>
              <a:avLst/>
              <a:gdLst>
                <a:gd name="T0" fmla="*/ 904 w 1324"/>
                <a:gd name="T1" fmla="*/ 965 h 1744"/>
                <a:gd name="T2" fmla="*/ 149 w 1324"/>
                <a:gd name="T3" fmla="*/ 219 h 1744"/>
                <a:gd name="T4" fmla="*/ 39 w 1324"/>
                <a:gd name="T5" fmla="*/ 420 h 1744"/>
                <a:gd name="T6" fmla="*/ 502 w 1324"/>
                <a:gd name="T7" fmla="*/ 1451 h 1744"/>
                <a:gd name="T8" fmla="*/ 1180 w 1324"/>
                <a:gd name="T9" fmla="*/ 1648 h 1744"/>
                <a:gd name="T10" fmla="*/ 904 w 1324"/>
                <a:gd name="T11" fmla="*/ 965 h 1744"/>
              </a:gdLst>
              <a:ahLst/>
              <a:cxnLst>
                <a:cxn ang="0">
                  <a:pos x="T0" y="T1"/>
                </a:cxn>
                <a:cxn ang="0">
                  <a:pos x="T2" y="T3"/>
                </a:cxn>
                <a:cxn ang="0">
                  <a:pos x="T4" y="T5"/>
                </a:cxn>
                <a:cxn ang="0">
                  <a:pos x="T6" y="T7"/>
                </a:cxn>
                <a:cxn ang="0">
                  <a:pos x="T8" y="T9"/>
                </a:cxn>
                <a:cxn ang="0">
                  <a:pos x="T10" y="T11"/>
                </a:cxn>
              </a:cxnLst>
              <a:rect l="0" t="0" r="r" b="b"/>
              <a:pathLst>
                <a:path w="1324" h="1744">
                  <a:moveTo>
                    <a:pt x="904" y="965"/>
                  </a:moveTo>
                  <a:cubicBezTo>
                    <a:pt x="904" y="965"/>
                    <a:pt x="205" y="952"/>
                    <a:pt x="149" y="219"/>
                  </a:cubicBezTo>
                  <a:cubicBezTo>
                    <a:pt x="132" y="0"/>
                    <a:pt x="76" y="211"/>
                    <a:pt x="39" y="420"/>
                  </a:cubicBezTo>
                  <a:cubicBezTo>
                    <a:pt x="0" y="627"/>
                    <a:pt x="128" y="1215"/>
                    <a:pt x="502" y="1451"/>
                  </a:cubicBezTo>
                  <a:cubicBezTo>
                    <a:pt x="876" y="1687"/>
                    <a:pt x="1036" y="1744"/>
                    <a:pt x="1180" y="1648"/>
                  </a:cubicBezTo>
                  <a:cubicBezTo>
                    <a:pt x="1324" y="1552"/>
                    <a:pt x="904" y="965"/>
                    <a:pt x="904" y="96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1" name="Freeform 309">
              <a:extLst>
                <a:ext uri="{FF2B5EF4-FFF2-40B4-BE49-F238E27FC236}">
                  <a16:creationId xmlns:a16="http://schemas.microsoft.com/office/drawing/2014/main" id="{8B3D5571-D0B3-432F-B8C1-0AD59DE763F1}"/>
                </a:ext>
              </a:extLst>
            </p:cNvPr>
            <p:cNvSpPr>
              <a:spLocks/>
            </p:cNvSpPr>
            <p:nvPr/>
          </p:nvSpPr>
          <p:spPr bwMode="auto">
            <a:xfrm>
              <a:off x="623887" y="6251576"/>
              <a:ext cx="98425" cy="323850"/>
            </a:xfrm>
            <a:custGeom>
              <a:avLst/>
              <a:gdLst>
                <a:gd name="T0" fmla="*/ 27 w 916"/>
                <a:gd name="T1" fmla="*/ 197 h 3016"/>
                <a:gd name="T2" fmla="*/ 0 w 916"/>
                <a:gd name="T3" fmla="*/ 2722 h 3016"/>
                <a:gd name="T4" fmla="*/ 533 w 916"/>
                <a:gd name="T5" fmla="*/ 3016 h 3016"/>
                <a:gd name="T6" fmla="*/ 891 w 916"/>
                <a:gd name="T7" fmla="*/ 1645 h 3016"/>
                <a:gd name="T8" fmla="*/ 735 w 916"/>
                <a:gd name="T9" fmla="*/ 337 h 3016"/>
                <a:gd name="T10" fmla="*/ 27 w 916"/>
                <a:gd name="T11" fmla="*/ 197 h 3016"/>
              </a:gdLst>
              <a:ahLst/>
              <a:cxnLst>
                <a:cxn ang="0">
                  <a:pos x="T0" y="T1"/>
                </a:cxn>
                <a:cxn ang="0">
                  <a:pos x="T2" y="T3"/>
                </a:cxn>
                <a:cxn ang="0">
                  <a:pos x="T4" y="T5"/>
                </a:cxn>
                <a:cxn ang="0">
                  <a:pos x="T6" y="T7"/>
                </a:cxn>
                <a:cxn ang="0">
                  <a:pos x="T8" y="T9"/>
                </a:cxn>
                <a:cxn ang="0">
                  <a:pos x="T10" y="T11"/>
                </a:cxn>
              </a:cxnLst>
              <a:rect l="0" t="0" r="r" b="b"/>
              <a:pathLst>
                <a:path w="916" h="3016">
                  <a:moveTo>
                    <a:pt x="27" y="197"/>
                  </a:moveTo>
                  <a:lnTo>
                    <a:pt x="0" y="2722"/>
                  </a:lnTo>
                  <a:lnTo>
                    <a:pt x="533" y="3016"/>
                  </a:lnTo>
                  <a:cubicBezTo>
                    <a:pt x="533" y="3016"/>
                    <a:pt x="852" y="2414"/>
                    <a:pt x="891" y="1645"/>
                  </a:cubicBezTo>
                  <a:cubicBezTo>
                    <a:pt x="908" y="1319"/>
                    <a:pt x="916" y="586"/>
                    <a:pt x="735" y="337"/>
                  </a:cubicBezTo>
                  <a:cubicBezTo>
                    <a:pt x="489" y="0"/>
                    <a:pt x="27" y="197"/>
                    <a:pt x="27" y="19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2" name="Freeform 310">
              <a:extLst>
                <a:ext uri="{FF2B5EF4-FFF2-40B4-BE49-F238E27FC236}">
                  <a16:creationId xmlns:a16="http://schemas.microsoft.com/office/drawing/2014/main" id="{8E3DEFE6-5993-473F-86E4-8B1F7A7BD16D}"/>
                </a:ext>
              </a:extLst>
            </p:cNvPr>
            <p:cNvSpPr>
              <a:spLocks/>
            </p:cNvSpPr>
            <p:nvPr/>
          </p:nvSpPr>
          <p:spPr bwMode="auto">
            <a:xfrm>
              <a:off x="647700" y="6264276"/>
              <a:ext cx="185738" cy="566738"/>
            </a:xfrm>
            <a:custGeom>
              <a:avLst/>
              <a:gdLst>
                <a:gd name="T0" fmla="*/ 0 w 1732"/>
                <a:gd name="T1" fmla="*/ 77 h 5268"/>
                <a:gd name="T2" fmla="*/ 87 w 1732"/>
                <a:gd name="T3" fmla="*/ 952 h 5268"/>
                <a:gd name="T4" fmla="*/ 323 w 1732"/>
                <a:gd name="T5" fmla="*/ 1900 h 5268"/>
                <a:gd name="T6" fmla="*/ 574 w 1732"/>
                <a:gd name="T7" fmla="*/ 2787 h 5268"/>
                <a:gd name="T8" fmla="*/ 1471 w 1732"/>
                <a:gd name="T9" fmla="*/ 5247 h 5268"/>
                <a:gd name="T10" fmla="*/ 1732 w 1732"/>
                <a:gd name="T11" fmla="*/ 5268 h 5268"/>
                <a:gd name="T12" fmla="*/ 1381 w 1732"/>
                <a:gd name="T13" fmla="*/ 2883 h 5268"/>
                <a:gd name="T14" fmla="*/ 1135 w 1732"/>
                <a:gd name="T15" fmla="*/ 1285 h 5268"/>
                <a:gd name="T16" fmla="*/ 1178 w 1732"/>
                <a:gd name="T17" fmla="*/ 773 h 5268"/>
                <a:gd name="T18" fmla="*/ 909 w 1732"/>
                <a:gd name="T19" fmla="*/ 0 h 5268"/>
                <a:gd name="T20" fmla="*/ 0 w 1732"/>
                <a:gd name="T21" fmla="*/ 77 h 5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2" h="5268">
                  <a:moveTo>
                    <a:pt x="0" y="77"/>
                  </a:moveTo>
                  <a:lnTo>
                    <a:pt x="87" y="952"/>
                  </a:lnTo>
                  <a:lnTo>
                    <a:pt x="323" y="1900"/>
                  </a:lnTo>
                  <a:lnTo>
                    <a:pt x="574" y="2787"/>
                  </a:lnTo>
                  <a:lnTo>
                    <a:pt x="1471" y="5247"/>
                  </a:lnTo>
                  <a:lnTo>
                    <a:pt x="1732" y="5268"/>
                  </a:lnTo>
                  <a:cubicBezTo>
                    <a:pt x="1732" y="5268"/>
                    <a:pt x="1700" y="3422"/>
                    <a:pt x="1381" y="2883"/>
                  </a:cubicBezTo>
                  <a:cubicBezTo>
                    <a:pt x="1212" y="2598"/>
                    <a:pt x="1213" y="1965"/>
                    <a:pt x="1135" y="1285"/>
                  </a:cubicBezTo>
                  <a:cubicBezTo>
                    <a:pt x="1121" y="1162"/>
                    <a:pt x="1190" y="884"/>
                    <a:pt x="1178" y="773"/>
                  </a:cubicBezTo>
                  <a:cubicBezTo>
                    <a:pt x="1135" y="331"/>
                    <a:pt x="909" y="0"/>
                    <a:pt x="909" y="0"/>
                  </a:cubicBezTo>
                  <a:lnTo>
                    <a:pt x="0" y="7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3" name="Freeform 311">
              <a:extLst>
                <a:ext uri="{FF2B5EF4-FFF2-40B4-BE49-F238E27FC236}">
                  <a16:creationId xmlns:a16="http://schemas.microsoft.com/office/drawing/2014/main" id="{BE28E702-590B-4DE2-9FF7-ECE9DE810F71}"/>
                </a:ext>
              </a:extLst>
            </p:cNvPr>
            <p:cNvSpPr>
              <a:spLocks/>
            </p:cNvSpPr>
            <p:nvPr/>
          </p:nvSpPr>
          <p:spPr bwMode="auto">
            <a:xfrm>
              <a:off x="576262" y="5984876"/>
              <a:ext cx="261938" cy="292100"/>
            </a:xfrm>
            <a:custGeom>
              <a:avLst/>
              <a:gdLst>
                <a:gd name="T0" fmla="*/ 471 w 2436"/>
                <a:gd name="T1" fmla="*/ 2708 h 2708"/>
                <a:gd name="T2" fmla="*/ 1624 w 2436"/>
                <a:gd name="T3" fmla="*/ 2683 h 2708"/>
                <a:gd name="T4" fmla="*/ 2116 w 2436"/>
                <a:gd name="T5" fmla="*/ 1027 h 2708"/>
                <a:gd name="T6" fmla="*/ 1824 w 2436"/>
                <a:gd name="T7" fmla="*/ 13 h 2708"/>
                <a:gd name="T8" fmla="*/ 507 w 2436"/>
                <a:gd name="T9" fmla="*/ 0 h 2708"/>
                <a:gd name="T10" fmla="*/ 471 w 2436"/>
                <a:gd name="T11" fmla="*/ 2708 h 2708"/>
              </a:gdLst>
              <a:ahLst/>
              <a:cxnLst>
                <a:cxn ang="0">
                  <a:pos x="T0" y="T1"/>
                </a:cxn>
                <a:cxn ang="0">
                  <a:pos x="T2" y="T3"/>
                </a:cxn>
                <a:cxn ang="0">
                  <a:pos x="T4" y="T5"/>
                </a:cxn>
                <a:cxn ang="0">
                  <a:pos x="T6" y="T7"/>
                </a:cxn>
                <a:cxn ang="0">
                  <a:pos x="T8" y="T9"/>
                </a:cxn>
                <a:cxn ang="0">
                  <a:pos x="T10" y="T11"/>
                </a:cxn>
              </a:cxnLst>
              <a:rect l="0" t="0" r="r" b="b"/>
              <a:pathLst>
                <a:path w="2436" h="2708">
                  <a:moveTo>
                    <a:pt x="471" y="2708"/>
                  </a:moveTo>
                  <a:lnTo>
                    <a:pt x="1624" y="2683"/>
                  </a:lnTo>
                  <a:lnTo>
                    <a:pt x="2116" y="1027"/>
                  </a:lnTo>
                  <a:cubicBezTo>
                    <a:pt x="2116" y="1027"/>
                    <a:pt x="2436" y="26"/>
                    <a:pt x="1824" y="13"/>
                  </a:cubicBezTo>
                  <a:cubicBezTo>
                    <a:pt x="1212" y="0"/>
                    <a:pt x="507" y="0"/>
                    <a:pt x="507" y="0"/>
                  </a:cubicBezTo>
                  <a:cubicBezTo>
                    <a:pt x="507" y="0"/>
                    <a:pt x="0" y="934"/>
                    <a:pt x="471" y="270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4" name="Freeform 312">
              <a:extLst>
                <a:ext uri="{FF2B5EF4-FFF2-40B4-BE49-F238E27FC236}">
                  <a16:creationId xmlns:a16="http://schemas.microsoft.com/office/drawing/2014/main" id="{812C49FF-6102-4641-BE67-98CFE6596C06}"/>
                </a:ext>
              </a:extLst>
            </p:cNvPr>
            <p:cNvSpPr>
              <a:spLocks/>
            </p:cNvSpPr>
            <p:nvPr/>
          </p:nvSpPr>
          <p:spPr bwMode="auto">
            <a:xfrm>
              <a:off x="769937" y="6224589"/>
              <a:ext cx="128588" cy="109538"/>
            </a:xfrm>
            <a:custGeom>
              <a:avLst/>
              <a:gdLst>
                <a:gd name="T0" fmla="*/ 725 w 1200"/>
                <a:gd name="T1" fmla="*/ 0 h 1016"/>
                <a:gd name="T2" fmla="*/ 0 w 1200"/>
                <a:gd name="T3" fmla="*/ 888 h 1016"/>
                <a:gd name="T4" fmla="*/ 85 w 1200"/>
                <a:gd name="T5" fmla="*/ 948 h 1016"/>
                <a:gd name="T6" fmla="*/ 100 w 1200"/>
                <a:gd name="T7" fmla="*/ 890 h 1016"/>
                <a:gd name="T8" fmla="*/ 852 w 1200"/>
                <a:gd name="T9" fmla="*/ 492 h 1016"/>
                <a:gd name="T10" fmla="*/ 1200 w 1200"/>
                <a:gd name="T11" fmla="*/ 61 h 1016"/>
                <a:gd name="T12" fmla="*/ 725 w 1200"/>
                <a:gd name="T13" fmla="*/ 0 h 1016"/>
              </a:gdLst>
              <a:ahLst/>
              <a:cxnLst>
                <a:cxn ang="0">
                  <a:pos x="T0" y="T1"/>
                </a:cxn>
                <a:cxn ang="0">
                  <a:pos x="T2" y="T3"/>
                </a:cxn>
                <a:cxn ang="0">
                  <a:pos x="T4" y="T5"/>
                </a:cxn>
                <a:cxn ang="0">
                  <a:pos x="T6" y="T7"/>
                </a:cxn>
                <a:cxn ang="0">
                  <a:pos x="T8" y="T9"/>
                </a:cxn>
                <a:cxn ang="0">
                  <a:pos x="T10" y="T11"/>
                </a:cxn>
                <a:cxn ang="0">
                  <a:pos x="T12" y="T13"/>
                </a:cxn>
              </a:cxnLst>
              <a:rect l="0" t="0" r="r" b="b"/>
              <a:pathLst>
                <a:path w="1200" h="1016">
                  <a:moveTo>
                    <a:pt x="725" y="0"/>
                  </a:moveTo>
                  <a:lnTo>
                    <a:pt x="0" y="888"/>
                  </a:lnTo>
                  <a:cubicBezTo>
                    <a:pt x="0" y="888"/>
                    <a:pt x="27" y="1016"/>
                    <a:pt x="85" y="948"/>
                  </a:cubicBezTo>
                  <a:cubicBezTo>
                    <a:pt x="91" y="939"/>
                    <a:pt x="57" y="914"/>
                    <a:pt x="100" y="890"/>
                  </a:cubicBezTo>
                  <a:cubicBezTo>
                    <a:pt x="279" y="792"/>
                    <a:pt x="697" y="642"/>
                    <a:pt x="852" y="492"/>
                  </a:cubicBezTo>
                  <a:cubicBezTo>
                    <a:pt x="1056" y="293"/>
                    <a:pt x="1200" y="61"/>
                    <a:pt x="1200" y="61"/>
                  </a:cubicBezTo>
                  <a:lnTo>
                    <a:pt x="725"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5" name="Freeform 313">
              <a:extLst>
                <a:ext uri="{FF2B5EF4-FFF2-40B4-BE49-F238E27FC236}">
                  <a16:creationId xmlns:a16="http://schemas.microsoft.com/office/drawing/2014/main" id="{3FA6770E-EDB7-49FD-BF20-994C5EE77989}"/>
                </a:ext>
              </a:extLst>
            </p:cNvPr>
            <p:cNvSpPr>
              <a:spLocks/>
            </p:cNvSpPr>
            <p:nvPr/>
          </p:nvSpPr>
          <p:spPr bwMode="auto">
            <a:xfrm>
              <a:off x="636587" y="6010276"/>
              <a:ext cx="57150" cy="225425"/>
            </a:xfrm>
            <a:custGeom>
              <a:avLst/>
              <a:gdLst>
                <a:gd name="T0" fmla="*/ 532 w 532"/>
                <a:gd name="T1" fmla="*/ 0 h 2092"/>
                <a:gd name="T2" fmla="*/ 152 w 532"/>
                <a:gd name="T3" fmla="*/ 1954 h 2092"/>
                <a:gd name="T4" fmla="*/ 258 w 532"/>
                <a:gd name="T5" fmla="*/ 2092 h 2092"/>
                <a:gd name="T6" fmla="*/ 390 w 532"/>
                <a:gd name="T7" fmla="*/ 1976 h 2092"/>
                <a:gd name="T8" fmla="*/ 532 w 532"/>
                <a:gd name="T9" fmla="*/ 0 h 2092"/>
              </a:gdLst>
              <a:ahLst/>
              <a:cxnLst>
                <a:cxn ang="0">
                  <a:pos x="T0" y="T1"/>
                </a:cxn>
                <a:cxn ang="0">
                  <a:pos x="T2" y="T3"/>
                </a:cxn>
                <a:cxn ang="0">
                  <a:pos x="T4" y="T5"/>
                </a:cxn>
                <a:cxn ang="0">
                  <a:pos x="T6" y="T7"/>
                </a:cxn>
                <a:cxn ang="0">
                  <a:pos x="T8" y="T9"/>
                </a:cxn>
              </a:cxnLst>
              <a:rect l="0" t="0" r="r" b="b"/>
              <a:pathLst>
                <a:path w="532" h="2092">
                  <a:moveTo>
                    <a:pt x="532" y="0"/>
                  </a:moveTo>
                  <a:cubicBezTo>
                    <a:pt x="532" y="0"/>
                    <a:pt x="0" y="928"/>
                    <a:pt x="152" y="1954"/>
                  </a:cubicBezTo>
                  <a:cubicBezTo>
                    <a:pt x="163" y="2034"/>
                    <a:pt x="258" y="2092"/>
                    <a:pt x="258" y="2092"/>
                  </a:cubicBezTo>
                  <a:lnTo>
                    <a:pt x="390" y="1976"/>
                  </a:lnTo>
                  <a:cubicBezTo>
                    <a:pt x="390" y="1976"/>
                    <a:pt x="378" y="815"/>
                    <a:pt x="532" y="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6" name="Freeform 314">
              <a:extLst>
                <a:ext uri="{FF2B5EF4-FFF2-40B4-BE49-F238E27FC236}">
                  <a16:creationId xmlns:a16="http://schemas.microsoft.com/office/drawing/2014/main" id="{F37427B6-5811-4236-8423-47A46DE46639}"/>
                </a:ext>
              </a:extLst>
            </p:cNvPr>
            <p:cNvSpPr>
              <a:spLocks/>
            </p:cNvSpPr>
            <p:nvPr/>
          </p:nvSpPr>
          <p:spPr bwMode="auto">
            <a:xfrm>
              <a:off x="695325" y="5989639"/>
              <a:ext cx="41275" cy="39688"/>
            </a:xfrm>
            <a:custGeom>
              <a:avLst/>
              <a:gdLst>
                <a:gd name="T0" fmla="*/ 0 w 26"/>
                <a:gd name="T1" fmla="*/ 12 h 25"/>
                <a:gd name="T2" fmla="*/ 2 w 26"/>
                <a:gd name="T3" fmla="*/ 25 h 25"/>
                <a:gd name="T4" fmla="*/ 26 w 26"/>
                <a:gd name="T5" fmla="*/ 3 h 25"/>
                <a:gd name="T6" fmla="*/ 26 w 26"/>
                <a:gd name="T7" fmla="*/ 0 h 25"/>
                <a:gd name="T8" fmla="*/ 0 w 26"/>
                <a:gd name="T9" fmla="*/ 12 h 25"/>
              </a:gdLst>
              <a:ahLst/>
              <a:cxnLst>
                <a:cxn ang="0">
                  <a:pos x="T0" y="T1"/>
                </a:cxn>
                <a:cxn ang="0">
                  <a:pos x="T2" y="T3"/>
                </a:cxn>
                <a:cxn ang="0">
                  <a:pos x="T4" y="T5"/>
                </a:cxn>
                <a:cxn ang="0">
                  <a:pos x="T6" y="T7"/>
                </a:cxn>
                <a:cxn ang="0">
                  <a:pos x="T8" y="T9"/>
                </a:cxn>
              </a:cxnLst>
              <a:rect l="0" t="0" r="r" b="b"/>
              <a:pathLst>
                <a:path w="26" h="25">
                  <a:moveTo>
                    <a:pt x="0" y="12"/>
                  </a:moveTo>
                  <a:lnTo>
                    <a:pt x="2" y="25"/>
                  </a:lnTo>
                  <a:lnTo>
                    <a:pt x="26" y="3"/>
                  </a:lnTo>
                  <a:lnTo>
                    <a:pt x="26" y="0"/>
                  </a:lnTo>
                  <a:lnTo>
                    <a:pt x="0" y="12"/>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7" name="Freeform 315">
              <a:extLst>
                <a:ext uri="{FF2B5EF4-FFF2-40B4-BE49-F238E27FC236}">
                  <a16:creationId xmlns:a16="http://schemas.microsoft.com/office/drawing/2014/main" id="{58399E7A-6124-444E-969F-16EF6CCC4C06}"/>
                </a:ext>
              </a:extLst>
            </p:cNvPr>
            <p:cNvSpPr>
              <a:spLocks/>
            </p:cNvSpPr>
            <p:nvPr/>
          </p:nvSpPr>
          <p:spPr bwMode="auto">
            <a:xfrm>
              <a:off x="677862" y="5992814"/>
              <a:ext cx="15875" cy="30163"/>
            </a:xfrm>
            <a:custGeom>
              <a:avLst/>
              <a:gdLst>
                <a:gd name="T0" fmla="*/ 4 w 10"/>
                <a:gd name="T1" fmla="*/ 0 h 19"/>
                <a:gd name="T2" fmla="*/ 0 w 10"/>
                <a:gd name="T3" fmla="*/ 19 h 19"/>
                <a:gd name="T4" fmla="*/ 10 w 10"/>
                <a:gd name="T5" fmla="*/ 10 h 19"/>
                <a:gd name="T6" fmla="*/ 4 w 10"/>
                <a:gd name="T7" fmla="*/ 0 h 19"/>
              </a:gdLst>
              <a:ahLst/>
              <a:cxnLst>
                <a:cxn ang="0">
                  <a:pos x="T0" y="T1"/>
                </a:cxn>
                <a:cxn ang="0">
                  <a:pos x="T2" y="T3"/>
                </a:cxn>
                <a:cxn ang="0">
                  <a:pos x="T4" y="T5"/>
                </a:cxn>
                <a:cxn ang="0">
                  <a:pos x="T6" y="T7"/>
                </a:cxn>
              </a:cxnLst>
              <a:rect l="0" t="0" r="r" b="b"/>
              <a:pathLst>
                <a:path w="10" h="19">
                  <a:moveTo>
                    <a:pt x="4" y="0"/>
                  </a:moveTo>
                  <a:lnTo>
                    <a:pt x="0" y="19"/>
                  </a:lnTo>
                  <a:lnTo>
                    <a:pt x="10" y="10"/>
                  </a:lnTo>
                  <a:lnTo>
                    <a:pt x="4" y="0"/>
                  </a:lnTo>
                  <a:close/>
                </a:path>
              </a:pathLst>
            </a:custGeom>
            <a:grpFill/>
            <a:ln w="9525">
              <a:solidFill>
                <a:srgbClr val="FFFFFF"/>
              </a:solidFill>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8" name="Freeform 316">
              <a:extLst>
                <a:ext uri="{FF2B5EF4-FFF2-40B4-BE49-F238E27FC236}">
                  <a16:creationId xmlns:a16="http://schemas.microsoft.com/office/drawing/2014/main" id="{6726704E-92D2-43C7-8140-670A698E599A}"/>
                </a:ext>
              </a:extLst>
            </p:cNvPr>
            <p:cNvSpPr>
              <a:spLocks/>
            </p:cNvSpPr>
            <p:nvPr/>
          </p:nvSpPr>
          <p:spPr bwMode="auto">
            <a:xfrm>
              <a:off x="547687" y="6065839"/>
              <a:ext cx="25400" cy="55563"/>
            </a:xfrm>
            <a:custGeom>
              <a:avLst/>
              <a:gdLst>
                <a:gd name="T0" fmla="*/ 224 w 224"/>
                <a:gd name="T1" fmla="*/ 229 h 516"/>
                <a:gd name="T2" fmla="*/ 134 w 224"/>
                <a:gd name="T3" fmla="*/ 64 h 516"/>
                <a:gd name="T4" fmla="*/ 93 w 224"/>
                <a:gd name="T5" fmla="*/ 0 h 516"/>
                <a:gd name="T6" fmla="*/ 0 w 224"/>
                <a:gd name="T7" fmla="*/ 28 h 516"/>
                <a:gd name="T8" fmla="*/ 91 w 224"/>
                <a:gd name="T9" fmla="*/ 138 h 516"/>
                <a:gd name="T10" fmla="*/ 174 w 224"/>
                <a:gd name="T11" fmla="*/ 288 h 516"/>
                <a:gd name="T12" fmla="*/ 221 w 224"/>
                <a:gd name="T13" fmla="*/ 516 h 516"/>
                <a:gd name="T14" fmla="*/ 224 w 224"/>
                <a:gd name="T15" fmla="*/ 229 h 5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516">
                  <a:moveTo>
                    <a:pt x="224" y="229"/>
                  </a:moveTo>
                  <a:lnTo>
                    <a:pt x="134" y="64"/>
                  </a:lnTo>
                  <a:lnTo>
                    <a:pt x="93" y="0"/>
                  </a:lnTo>
                  <a:cubicBezTo>
                    <a:pt x="56" y="33"/>
                    <a:pt x="0" y="28"/>
                    <a:pt x="0" y="28"/>
                  </a:cubicBezTo>
                  <a:lnTo>
                    <a:pt x="91" y="138"/>
                  </a:lnTo>
                  <a:lnTo>
                    <a:pt x="174" y="288"/>
                  </a:lnTo>
                  <a:lnTo>
                    <a:pt x="221" y="516"/>
                  </a:lnTo>
                  <a:lnTo>
                    <a:pt x="224" y="229"/>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49" name="Freeform 317">
              <a:extLst>
                <a:ext uri="{FF2B5EF4-FFF2-40B4-BE49-F238E27FC236}">
                  <a16:creationId xmlns:a16="http://schemas.microsoft.com/office/drawing/2014/main" id="{A63EE6E0-644F-451D-A37B-E70E3C19EDCC}"/>
                </a:ext>
              </a:extLst>
            </p:cNvPr>
            <p:cNvSpPr>
              <a:spLocks/>
            </p:cNvSpPr>
            <p:nvPr/>
          </p:nvSpPr>
          <p:spPr bwMode="auto">
            <a:xfrm>
              <a:off x="742950" y="5983289"/>
              <a:ext cx="177800" cy="255588"/>
            </a:xfrm>
            <a:custGeom>
              <a:avLst/>
              <a:gdLst>
                <a:gd name="T0" fmla="*/ 507 w 1656"/>
                <a:gd name="T1" fmla="*/ 1023 h 2384"/>
                <a:gd name="T2" fmla="*/ 907 w 1656"/>
                <a:gd name="T3" fmla="*/ 2186 h 2384"/>
                <a:gd name="T4" fmla="*/ 994 w 1656"/>
                <a:gd name="T5" fmla="*/ 2221 h 2384"/>
                <a:gd name="T6" fmla="*/ 945 w 1656"/>
                <a:gd name="T7" fmla="*/ 2298 h 2384"/>
                <a:gd name="T8" fmla="*/ 1439 w 1656"/>
                <a:gd name="T9" fmla="*/ 2384 h 2384"/>
                <a:gd name="T10" fmla="*/ 1656 w 1656"/>
                <a:gd name="T11" fmla="*/ 2005 h 2384"/>
                <a:gd name="T12" fmla="*/ 1080 w 1656"/>
                <a:gd name="T13" fmla="*/ 427 h 2384"/>
                <a:gd name="T14" fmla="*/ 360 w 1656"/>
                <a:gd name="T15" fmla="*/ 40 h 2384"/>
                <a:gd name="T16" fmla="*/ 507 w 1656"/>
                <a:gd name="T17" fmla="*/ 1023 h 2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6" h="2384">
                  <a:moveTo>
                    <a:pt x="507" y="1023"/>
                  </a:moveTo>
                  <a:lnTo>
                    <a:pt x="907" y="2186"/>
                  </a:lnTo>
                  <a:lnTo>
                    <a:pt x="994" y="2221"/>
                  </a:lnTo>
                  <a:lnTo>
                    <a:pt x="945" y="2298"/>
                  </a:lnTo>
                  <a:lnTo>
                    <a:pt x="1439" y="2384"/>
                  </a:lnTo>
                  <a:lnTo>
                    <a:pt x="1656" y="2005"/>
                  </a:lnTo>
                  <a:lnTo>
                    <a:pt x="1080" y="427"/>
                  </a:lnTo>
                  <a:cubicBezTo>
                    <a:pt x="1080" y="427"/>
                    <a:pt x="857" y="95"/>
                    <a:pt x="360" y="40"/>
                  </a:cubicBezTo>
                  <a:cubicBezTo>
                    <a:pt x="0" y="0"/>
                    <a:pt x="479" y="927"/>
                    <a:pt x="507" y="102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0" name="Freeform 318">
              <a:extLst>
                <a:ext uri="{FF2B5EF4-FFF2-40B4-BE49-F238E27FC236}">
                  <a16:creationId xmlns:a16="http://schemas.microsoft.com/office/drawing/2014/main" id="{841EDF5D-9B62-43B7-9F87-B40C4EDDBE7F}"/>
                </a:ext>
              </a:extLst>
            </p:cNvPr>
            <p:cNvSpPr>
              <a:spLocks/>
            </p:cNvSpPr>
            <p:nvPr/>
          </p:nvSpPr>
          <p:spPr bwMode="auto">
            <a:xfrm>
              <a:off x="842962" y="6210301"/>
              <a:ext cx="57150" cy="22225"/>
            </a:xfrm>
            <a:custGeom>
              <a:avLst/>
              <a:gdLst>
                <a:gd name="T0" fmla="*/ 528 w 528"/>
                <a:gd name="T1" fmla="*/ 0 h 216"/>
                <a:gd name="T2" fmla="*/ 12 w 528"/>
                <a:gd name="T3" fmla="*/ 91 h 216"/>
                <a:gd name="T4" fmla="*/ 50 w 528"/>
                <a:gd name="T5" fmla="*/ 106 h 216"/>
                <a:gd name="T6" fmla="*/ 0 w 528"/>
                <a:gd name="T7" fmla="*/ 183 h 216"/>
                <a:gd name="T8" fmla="*/ 173 w 528"/>
                <a:gd name="T9" fmla="*/ 211 h 216"/>
                <a:gd name="T10" fmla="*/ 423 w 528"/>
                <a:gd name="T11" fmla="*/ 216 h 216"/>
                <a:gd name="T12" fmla="*/ 463 w 528"/>
                <a:gd name="T13" fmla="*/ 124 h 216"/>
                <a:gd name="T14" fmla="*/ 389 w 528"/>
                <a:gd name="T15" fmla="*/ 106 h 216"/>
                <a:gd name="T16" fmla="*/ 528 w 528"/>
                <a:gd name="T17"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216">
                  <a:moveTo>
                    <a:pt x="528" y="0"/>
                  </a:moveTo>
                  <a:cubicBezTo>
                    <a:pt x="528" y="0"/>
                    <a:pt x="190" y="64"/>
                    <a:pt x="12" y="91"/>
                  </a:cubicBezTo>
                  <a:lnTo>
                    <a:pt x="50" y="106"/>
                  </a:lnTo>
                  <a:lnTo>
                    <a:pt x="0" y="183"/>
                  </a:lnTo>
                  <a:lnTo>
                    <a:pt x="173" y="211"/>
                  </a:lnTo>
                  <a:lnTo>
                    <a:pt x="423" y="216"/>
                  </a:lnTo>
                  <a:lnTo>
                    <a:pt x="463" y="124"/>
                  </a:lnTo>
                  <a:lnTo>
                    <a:pt x="389" y="106"/>
                  </a:lnTo>
                  <a:lnTo>
                    <a:pt x="528"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1" name="Freeform 319">
              <a:extLst>
                <a:ext uri="{FF2B5EF4-FFF2-40B4-BE49-F238E27FC236}">
                  <a16:creationId xmlns:a16="http://schemas.microsoft.com/office/drawing/2014/main" id="{81A5E2BA-B1B2-48E5-85D1-A07C9C43D65E}"/>
                </a:ext>
              </a:extLst>
            </p:cNvPr>
            <p:cNvSpPr>
              <a:spLocks/>
            </p:cNvSpPr>
            <p:nvPr/>
          </p:nvSpPr>
          <p:spPr bwMode="auto">
            <a:xfrm>
              <a:off x="681037" y="5962651"/>
              <a:ext cx="60325" cy="47625"/>
            </a:xfrm>
            <a:custGeom>
              <a:avLst/>
              <a:gdLst>
                <a:gd name="T0" fmla="*/ 552 w 552"/>
                <a:gd name="T1" fmla="*/ 0 h 452"/>
                <a:gd name="T2" fmla="*/ 491 w 552"/>
                <a:gd name="T3" fmla="*/ 221 h 452"/>
                <a:gd name="T4" fmla="*/ 53 w 552"/>
                <a:gd name="T5" fmla="*/ 440 h 452"/>
                <a:gd name="T6" fmla="*/ 66 w 552"/>
                <a:gd name="T7" fmla="*/ 106 h 452"/>
                <a:gd name="T8" fmla="*/ 60 w 552"/>
                <a:gd name="T9" fmla="*/ 0 h 452"/>
                <a:gd name="T10" fmla="*/ 552 w 552"/>
                <a:gd name="T11" fmla="*/ 0 h 452"/>
              </a:gdLst>
              <a:ahLst/>
              <a:cxnLst>
                <a:cxn ang="0">
                  <a:pos x="T0" y="T1"/>
                </a:cxn>
                <a:cxn ang="0">
                  <a:pos x="T2" y="T3"/>
                </a:cxn>
                <a:cxn ang="0">
                  <a:pos x="T4" y="T5"/>
                </a:cxn>
                <a:cxn ang="0">
                  <a:pos x="T6" y="T7"/>
                </a:cxn>
                <a:cxn ang="0">
                  <a:pos x="T8" y="T9"/>
                </a:cxn>
                <a:cxn ang="0">
                  <a:pos x="T10" y="T11"/>
                </a:cxn>
              </a:cxnLst>
              <a:rect l="0" t="0" r="r" b="b"/>
              <a:pathLst>
                <a:path w="552" h="452">
                  <a:moveTo>
                    <a:pt x="552" y="0"/>
                  </a:moveTo>
                  <a:cubicBezTo>
                    <a:pt x="539" y="65"/>
                    <a:pt x="516" y="163"/>
                    <a:pt x="491" y="221"/>
                  </a:cubicBezTo>
                  <a:cubicBezTo>
                    <a:pt x="450" y="311"/>
                    <a:pt x="106" y="427"/>
                    <a:pt x="53" y="440"/>
                  </a:cubicBezTo>
                  <a:cubicBezTo>
                    <a:pt x="0" y="452"/>
                    <a:pt x="66" y="169"/>
                    <a:pt x="66" y="106"/>
                  </a:cubicBezTo>
                  <a:cubicBezTo>
                    <a:pt x="66" y="56"/>
                    <a:pt x="98" y="72"/>
                    <a:pt x="60" y="0"/>
                  </a:cubicBezTo>
                  <a:lnTo>
                    <a:pt x="552"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2" name="Freeform 320">
              <a:extLst>
                <a:ext uri="{FF2B5EF4-FFF2-40B4-BE49-F238E27FC236}">
                  <a16:creationId xmlns:a16="http://schemas.microsoft.com/office/drawing/2014/main" id="{7CD0E33F-EADB-4264-8A6A-073CB0107E9E}"/>
                </a:ext>
              </a:extLst>
            </p:cNvPr>
            <p:cNvSpPr>
              <a:spLocks/>
            </p:cNvSpPr>
            <p:nvPr/>
          </p:nvSpPr>
          <p:spPr bwMode="auto">
            <a:xfrm>
              <a:off x="676275" y="5865814"/>
              <a:ext cx="82550" cy="101600"/>
            </a:xfrm>
            <a:custGeom>
              <a:avLst/>
              <a:gdLst>
                <a:gd name="T0" fmla="*/ 10 w 764"/>
                <a:gd name="T1" fmla="*/ 756 h 952"/>
                <a:gd name="T2" fmla="*/ 92 w 764"/>
                <a:gd name="T3" fmla="*/ 871 h 952"/>
                <a:gd name="T4" fmla="*/ 536 w 764"/>
                <a:gd name="T5" fmla="*/ 943 h 952"/>
                <a:gd name="T6" fmla="*/ 650 w 764"/>
                <a:gd name="T7" fmla="*/ 860 h 952"/>
                <a:gd name="T8" fmla="*/ 756 w 764"/>
                <a:gd name="T9" fmla="*/ 197 h 952"/>
                <a:gd name="T10" fmla="*/ 674 w 764"/>
                <a:gd name="T11" fmla="*/ 81 h 952"/>
                <a:gd name="T12" fmla="*/ 230 w 764"/>
                <a:gd name="T13" fmla="*/ 9 h 952"/>
                <a:gd name="T14" fmla="*/ 115 w 764"/>
                <a:gd name="T15" fmla="*/ 93 h 952"/>
                <a:gd name="T16" fmla="*/ 10 w 764"/>
                <a:gd name="T17" fmla="*/ 756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4" h="952">
                  <a:moveTo>
                    <a:pt x="10" y="756"/>
                  </a:moveTo>
                  <a:cubicBezTo>
                    <a:pt x="0" y="811"/>
                    <a:pt x="38" y="863"/>
                    <a:pt x="92" y="871"/>
                  </a:cubicBezTo>
                  <a:lnTo>
                    <a:pt x="536" y="943"/>
                  </a:lnTo>
                  <a:cubicBezTo>
                    <a:pt x="590" y="952"/>
                    <a:pt x="642" y="915"/>
                    <a:pt x="650" y="860"/>
                  </a:cubicBezTo>
                  <a:lnTo>
                    <a:pt x="756" y="197"/>
                  </a:lnTo>
                  <a:cubicBezTo>
                    <a:pt x="764" y="141"/>
                    <a:pt x="728" y="90"/>
                    <a:pt x="674" y="81"/>
                  </a:cubicBezTo>
                  <a:lnTo>
                    <a:pt x="230" y="9"/>
                  </a:lnTo>
                  <a:cubicBezTo>
                    <a:pt x="175" y="0"/>
                    <a:pt x="124" y="38"/>
                    <a:pt x="115" y="93"/>
                  </a:cubicBezTo>
                  <a:lnTo>
                    <a:pt x="10" y="75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3" name="Freeform 321">
              <a:extLst>
                <a:ext uri="{FF2B5EF4-FFF2-40B4-BE49-F238E27FC236}">
                  <a16:creationId xmlns:a16="http://schemas.microsoft.com/office/drawing/2014/main" id="{B552EFE0-D916-46DD-9827-9D0AB54B5653}"/>
                </a:ext>
              </a:extLst>
            </p:cNvPr>
            <p:cNvSpPr>
              <a:spLocks/>
            </p:cNvSpPr>
            <p:nvPr/>
          </p:nvSpPr>
          <p:spPr bwMode="auto">
            <a:xfrm>
              <a:off x="739775" y="5916614"/>
              <a:ext cx="19050" cy="26988"/>
            </a:xfrm>
            <a:custGeom>
              <a:avLst/>
              <a:gdLst>
                <a:gd name="T0" fmla="*/ 4 w 188"/>
                <a:gd name="T1" fmla="*/ 202 h 256"/>
                <a:gd name="T2" fmla="*/ 30 w 188"/>
                <a:gd name="T3" fmla="*/ 239 h 256"/>
                <a:gd name="T4" fmla="*/ 123 w 188"/>
                <a:gd name="T5" fmla="*/ 254 h 256"/>
                <a:gd name="T6" fmla="*/ 159 w 188"/>
                <a:gd name="T7" fmla="*/ 227 h 256"/>
                <a:gd name="T8" fmla="*/ 186 w 188"/>
                <a:gd name="T9" fmla="*/ 56 h 256"/>
                <a:gd name="T10" fmla="*/ 160 w 188"/>
                <a:gd name="T11" fmla="*/ 19 h 256"/>
                <a:gd name="T12" fmla="*/ 67 w 188"/>
                <a:gd name="T13" fmla="*/ 3 h 256"/>
                <a:gd name="T14" fmla="*/ 31 w 188"/>
                <a:gd name="T15" fmla="*/ 31 h 256"/>
                <a:gd name="T16" fmla="*/ 4 w 188"/>
                <a:gd name="T17" fmla="*/ 20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256">
                  <a:moveTo>
                    <a:pt x="4" y="202"/>
                  </a:moveTo>
                  <a:cubicBezTo>
                    <a:pt x="0" y="220"/>
                    <a:pt x="13" y="236"/>
                    <a:pt x="30" y="239"/>
                  </a:cubicBezTo>
                  <a:lnTo>
                    <a:pt x="123" y="254"/>
                  </a:lnTo>
                  <a:cubicBezTo>
                    <a:pt x="140" y="256"/>
                    <a:pt x="156" y="245"/>
                    <a:pt x="159" y="227"/>
                  </a:cubicBezTo>
                  <a:lnTo>
                    <a:pt x="186" y="56"/>
                  </a:lnTo>
                  <a:cubicBezTo>
                    <a:pt x="188" y="38"/>
                    <a:pt x="177" y="21"/>
                    <a:pt x="160" y="19"/>
                  </a:cubicBezTo>
                  <a:lnTo>
                    <a:pt x="67" y="3"/>
                  </a:lnTo>
                  <a:cubicBezTo>
                    <a:pt x="50" y="0"/>
                    <a:pt x="34" y="12"/>
                    <a:pt x="31" y="31"/>
                  </a:cubicBezTo>
                  <a:lnTo>
                    <a:pt x="4" y="20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4" name="Freeform 322">
              <a:extLst>
                <a:ext uri="{FF2B5EF4-FFF2-40B4-BE49-F238E27FC236}">
                  <a16:creationId xmlns:a16="http://schemas.microsoft.com/office/drawing/2014/main" id="{DDF53C50-B984-4BDD-87B5-F4566A219EA1}"/>
                </a:ext>
              </a:extLst>
            </p:cNvPr>
            <p:cNvSpPr>
              <a:spLocks/>
            </p:cNvSpPr>
            <p:nvPr/>
          </p:nvSpPr>
          <p:spPr bwMode="auto">
            <a:xfrm>
              <a:off x="677862" y="5905501"/>
              <a:ext cx="20638" cy="28575"/>
            </a:xfrm>
            <a:custGeom>
              <a:avLst/>
              <a:gdLst>
                <a:gd name="T0" fmla="*/ 3 w 200"/>
                <a:gd name="T1" fmla="*/ 211 h 268"/>
                <a:gd name="T2" fmla="*/ 31 w 200"/>
                <a:gd name="T3" fmla="*/ 250 h 268"/>
                <a:gd name="T4" fmla="*/ 130 w 200"/>
                <a:gd name="T5" fmla="*/ 266 h 268"/>
                <a:gd name="T6" fmla="*/ 168 w 200"/>
                <a:gd name="T7" fmla="*/ 238 h 268"/>
                <a:gd name="T8" fmla="*/ 197 w 200"/>
                <a:gd name="T9" fmla="*/ 59 h 268"/>
                <a:gd name="T10" fmla="*/ 169 w 200"/>
                <a:gd name="T11" fmla="*/ 20 h 268"/>
                <a:gd name="T12" fmla="*/ 70 w 200"/>
                <a:gd name="T13" fmla="*/ 3 h 268"/>
                <a:gd name="T14" fmla="*/ 32 w 200"/>
                <a:gd name="T15" fmla="*/ 32 h 268"/>
                <a:gd name="T16" fmla="*/ 3 w 200"/>
                <a:gd name="T17" fmla="*/ 211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68">
                  <a:moveTo>
                    <a:pt x="3" y="211"/>
                  </a:moveTo>
                  <a:cubicBezTo>
                    <a:pt x="0" y="230"/>
                    <a:pt x="13" y="247"/>
                    <a:pt x="31" y="250"/>
                  </a:cubicBezTo>
                  <a:lnTo>
                    <a:pt x="130" y="266"/>
                  </a:lnTo>
                  <a:cubicBezTo>
                    <a:pt x="148" y="268"/>
                    <a:pt x="165" y="256"/>
                    <a:pt x="168" y="238"/>
                  </a:cubicBezTo>
                  <a:lnTo>
                    <a:pt x="197" y="59"/>
                  </a:lnTo>
                  <a:cubicBezTo>
                    <a:pt x="200" y="40"/>
                    <a:pt x="187" y="22"/>
                    <a:pt x="169" y="20"/>
                  </a:cubicBezTo>
                  <a:lnTo>
                    <a:pt x="70" y="3"/>
                  </a:lnTo>
                  <a:cubicBezTo>
                    <a:pt x="52" y="0"/>
                    <a:pt x="35" y="13"/>
                    <a:pt x="32" y="32"/>
                  </a:cubicBezTo>
                  <a:lnTo>
                    <a:pt x="3" y="211"/>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5" name="Freeform 323">
              <a:extLst>
                <a:ext uri="{FF2B5EF4-FFF2-40B4-BE49-F238E27FC236}">
                  <a16:creationId xmlns:a16="http://schemas.microsoft.com/office/drawing/2014/main" id="{91FFA1D4-A56D-494C-8AFA-63D50BF1E0EC}"/>
                </a:ext>
              </a:extLst>
            </p:cNvPr>
            <p:cNvSpPr>
              <a:spLocks/>
            </p:cNvSpPr>
            <p:nvPr/>
          </p:nvSpPr>
          <p:spPr bwMode="auto">
            <a:xfrm>
              <a:off x="661987" y="5926139"/>
              <a:ext cx="90488" cy="63500"/>
            </a:xfrm>
            <a:custGeom>
              <a:avLst/>
              <a:gdLst>
                <a:gd name="T0" fmla="*/ 836 w 836"/>
                <a:gd name="T1" fmla="*/ 0 h 592"/>
                <a:gd name="T2" fmla="*/ 781 w 836"/>
                <a:gd name="T3" fmla="*/ 347 h 592"/>
                <a:gd name="T4" fmla="*/ 263 w 836"/>
                <a:gd name="T5" fmla="*/ 522 h 592"/>
                <a:gd name="T6" fmla="*/ 52 w 836"/>
                <a:gd name="T7" fmla="*/ 225 h 592"/>
                <a:gd name="T8" fmla="*/ 170 w 836"/>
                <a:gd name="T9" fmla="*/ 17 h 592"/>
                <a:gd name="T10" fmla="*/ 152 w 836"/>
                <a:gd name="T11" fmla="*/ 126 h 592"/>
                <a:gd name="T12" fmla="*/ 349 w 836"/>
                <a:gd name="T13" fmla="*/ 49 h 592"/>
                <a:gd name="T14" fmla="*/ 667 w 836"/>
                <a:gd name="T15" fmla="*/ 219 h 592"/>
                <a:gd name="T16" fmla="*/ 836 w 836"/>
                <a:gd name="T17"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6" h="592">
                  <a:moveTo>
                    <a:pt x="836" y="0"/>
                  </a:moveTo>
                  <a:cubicBezTo>
                    <a:pt x="836" y="0"/>
                    <a:pt x="795" y="260"/>
                    <a:pt x="781" y="347"/>
                  </a:cubicBezTo>
                  <a:cubicBezTo>
                    <a:pt x="768" y="426"/>
                    <a:pt x="709" y="592"/>
                    <a:pt x="263" y="522"/>
                  </a:cubicBezTo>
                  <a:cubicBezTo>
                    <a:pt x="0" y="480"/>
                    <a:pt x="41" y="288"/>
                    <a:pt x="52" y="225"/>
                  </a:cubicBezTo>
                  <a:cubicBezTo>
                    <a:pt x="59" y="176"/>
                    <a:pt x="137" y="41"/>
                    <a:pt x="170" y="17"/>
                  </a:cubicBezTo>
                  <a:cubicBezTo>
                    <a:pt x="171" y="17"/>
                    <a:pt x="152" y="126"/>
                    <a:pt x="152" y="126"/>
                  </a:cubicBezTo>
                  <a:cubicBezTo>
                    <a:pt x="152" y="126"/>
                    <a:pt x="224" y="30"/>
                    <a:pt x="349" y="49"/>
                  </a:cubicBezTo>
                  <a:cubicBezTo>
                    <a:pt x="551" y="81"/>
                    <a:pt x="578" y="207"/>
                    <a:pt x="667" y="219"/>
                  </a:cubicBezTo>
                  <a:cubicBezTo>
                    <a:pt x="736" y="228"/>
                    <a:pt x="806" y="125"/>
                    <a:pt x="836" y="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6" name="Freeform 324">
              <a:extLst>
                <a:ext uri="{FF2B5EF4-FFF2-40B4-BE49-F238E27FC236}">
                  <a16:creationId xmlns:a16="http://schemas.microsoft.com/office/drawing/2014/main" id="{305BFEF7-79FC-467A-90AC-123B82BB1054}"/>
                </a:ext>
              </a:extLst>
            </p:cNvPr>
            <p:cNvSpPr>
              <a:spLocks/>
            </p:cNvSpPr>
            <p:nvPr/>
          </p:nvSpPr>
          <p:spPr bwMode="auto">
            <a:xfrm>
              <a:off x="687387" y="5942014"/>
              <a:ext cx="22225" cy="7938"/>
            </a:xfrm>
            <a:custGeom>
              <a:avLst/>
              <a:gdLst>
                <a:gd name="T0" fmla="*/ 167 w 208"/>
                <a:gd name="T1" fmla="*/ 81 h 84"/>
                <a:gd name="T2" fmla="*/ 30 w 208"/>
                <a:gd name="T3" fmla="*/ 59 h 84"/>
                <a:gd name="T4" fmla="*/ 3 w 208"/>
                <a:gd name="T5" fmla="*/ 20 h 84"/>
                <a:gd name="T6" fmla="*/ 6 w 208"/>
                <a:gd name="T7" fmla="*/ 0 h 84"/>
                <a:gd name="T8" fmla="*/ 208 w 208"/>
                <a:gd name="T9" fmla="*/ 34 h 84"/>
                <a:gd name="T10" fmla="*/ 206 w 208"/>
                <a:gd name="T11" fmla="*/ 53 h 84"/>
                <a:gd name="T12" fmla="*/ 167 w 208"/>
                <a:gd name="T13" fmla="*/ 81 h 84"/>
              </a:gdLst>
              <a:ahLst/>
              <a:cxnLst>
                <a:cxn ang="0">
                  <a:pos x="T0" y="T1"/>
                </a:cxn>
                <a:cxn ang="0">
                  <a:pos x="T2" y="T3"/>
                </a:cxn>
                <a:cxn ang="0">
                  <a:pos x="T4" y="T5"/>
                </a:cxn>
                <a:cxn ang="0">
                  <a:pos x="T6" y="T7"/>
                </a:cxn>
                <a:cxn ang="0">
                  <a:pos x="T8" y="T9"/>
                </a:cxn>
                <a:cxn ang="0">
                  <a:pos x="T10" y="T11"/>
                </a:cxn>
                <a:cxn ang="0">
                  <a:pos x="T12" y="T13"/>
                </a:cxn>
              </a:cxnLst>
              <a:rect l="0" t="0" r="r" b="b"/>
              <a:pathLst>
                <a:path w="208" h="84">
                  <a:moveTo>
                    <a:pt x="167" y="81"/>
                  </a:moveTo>
                  <a:lnTo>
                    <a:pt x="30" y="59"/>
                  </a:lnTo>
                  <a:cubicBezTo>
                    <a:pt x="13" y="56"/>
                    <a:pt x="0" y="39"/>
                    <a:pt x="3" y="20"/>
                  </a:cubicBezTo>
                  <a:lnTo>
                    <a:pt x="6" y="0"/>
                  </a:lnTo>
                  <a:lnTo>
                    <a:pt x="208" y="34"/>
                  </a:lnTo>
                  <a:lnTo>
                    <a:pt x="206" y="53"/>
                  </a:lnTo>
                  <a:cubicBezTo>
                    <a:pt x="203" y="71"/>
                    <a:pt x="186" y="84"/>
                    <a:pt x="167" y="8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7" name="Freeform 325">
              <a:extLst>
                <a:ext uri="{FF2B5EF4-FFF2-40B4-BE49-F238E27FC236}">
                  <a16:creationId xmlns:a16="http://schemas.microsoft.com/office/drawing/2014/main" id="{C1CC7A74-3578-480C-A988-C579BDCA5947}"/>
                </a:ext>
              </a:extLst>
            </p:cNvPr>
            <p:cNvSpPr>
              <a:spLocks/>
            </p:cNvSpPr>
            <p:nvPr/>
          </p:nvSpPr>
          <p:spPr bwMode="auto">
            <a:xfrm>
              <a:off x="361950" y="5946776"/>
              <a:ext cx="79375" cy="69850"/>
            </a:xfrm>
            <a:custGeom>
              <a:avLst/>
              <a:gdLst>
                <a:gd name="T0" fmla="*/ 670 w 736"/>
                <a:gd name="T1" fmla="*/ 592 h 648"/>
                <a:gd name="T2" fmla="*/ 702 w 736"/>
                <a:gd name="T3" fmla="*/ 310 h 648"/>
                <a:gd name="T4" fmla="*/ 530 w 736"/>
                <a:gd name="T5" fmla="*/ 57 h 648"/>
                <a:gd name="T6" fmla="*/ 490 w 736"/>
                <a:gd name="T7" fmla="*/ 10 h 648"/>
                <a:gd name="T8" fmla="*/ 513 w 736"/>
                <a:gd name="T9" fmla="*/ 160 h 648"/>
                <a:gd name="T10" fmla="*/ 529 w 736"/>
                <a:gd name="T11" fmla="*/ 255 h 648"/>
                <a:gd name="T12" fmla="*/ 401 w 736"/>
                <a:gd name="T13" fmla="*/ 170 h 648"/>
                <a:gd name="T14" fmla="*/ 237 w 736"/>
                <a:gd name="T15" fmla="*/ 82 h 648"/>
                <a:gd name="T16" fmla="*/ 170 w 736"/>
                <a:gd name="T17" fmla="*/ 32 h 648"/>
                <a:gd name="T18" fmla="*/ 119 w 736"/>
                <a:gd name="T19" fmla="*/ 0 h 648"/>
                <a:gd name="T20" fmla="*/ 94 w 736"/>
                <a:gd name="T21" fmla="*/ 36 h 648"/>
                <a:gd name="T22" fmla="*/ 342 w 736"/>
                <a:gd name="T23" fmla="*/ 254 h 648"/>
                <a:gd name="T24" fmla="*/ 63 w 736"/>
                <a:gd name="T25" fmla="*/ 120 h 648"/>
                <a:gd name="T26" fmla="*/ 12 w 736"/>
                <a:gd name="T27" fmla="*/ 129 h 648"/>
                <a:gd name="T28" fmla="*/ 12 w 736"/>
                <a:gd name="T29" fmla="*/ 153 h 648"/>
                <a:gd name="T30" fmla="*/ 296 w 736"/>
                <a:gd name="T31" fmla="*/ 383 h 648"/>
                <a:gd name="T32" fmla="*/ 144 w 736"/>
                <a:gd name="T33" fmla="*/ 332 h 648"/>
                <a:gd name="T34" fmla="*/ 94 w 736"/>
                <a:gd name="T35" fmla="*/ 340 h 648"/>
                <a:gd name="T36" fmla="*/ 76 w 736"/>
                <a:gd name="T37" fmla="*/ 364 h 648"/>
                <a:gd name="T38" fmla="*/ 634 w 736"/>
                <a:gd name="T39" fmla="*/ 648 h 648"/>
                <a:gd name="T40" fmla="*/ 670 w 736"/>
                <a:gd name="T41" fmla="*/ 592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6" h="648">
                  <a:moveTo>
                    <a:pt x="670" y="592"/>
                  </a:moveTo>
                  <a:cubicBezTo>
                    <a:pt x="670" y="592"/>
                    <a:pt x="736" y="367"/>
                    <a:pt x="702" y="310"/>
                  </a:cubicBezTo>
                  <a:cubicBezTo>
                    <a:pt x="668" y="254"/>
                    <a:pt x="530" y="57"/>
                    <a:pt x="530" y="57"/>
                  </a:cubicBezTo>
                  <a:lnTo>
                    <a:pt x="490" y="10"/>
                  </a:lnTo>
                  <a:cubicBezTo>
                    <a:pt x="490" y="10"/>
                    <a:pt x="418" y="29"/>
                    <a:pt x="513" y="160"/>
                  </a:cubicBezTo>
                  <a:cubicBezTo>
                    <a:pt x="607" y="291"/>
                    <a:pt x="529" y="255"/>
                    <a:pt x="529" y="255"/>
                  </a:cubicBezTo>
                  <a:lnTo>
                    <a:pt x="401" y="170"/>
                  </a:lnTo>
                  <a:lnTo>
                    <a:pt x="237" y="82"/>
                  </a:lnTo>
                  <a:lnTo>
                    <a:pt x="170" y="32"/>
                  </a:lnTo>
                  <a:cubicBezTo>
                    <a:pt x="170" y="32"/>
                    <a:pt x="134" y="0"/>
                    <a:pt x="119" y="0"/>
                  </a:cubicBezTo>
                  <a:cubicBezTo>
                    <a:pt x="77" y="2"/>
                    <a:pt x="94" y="36"/>
                    <a:pt x="94" y="36"/>
                  </a:cubicBezTo>
                  <a:lnTo>
                    <a:pt x="342" y="254"/>
                  </a:lnTo>
                  <a:lnTo>
                    <a:pt x="63" y="120"/>
                  </a:lnTo>
                  <a:cubicBezTo>
                    <a:pt x="63" y="120"/>
                    <a:pt x="24" y="110"/>
                    <a:pt x="12" y="129"/>
                  </a:cubicBezTo>
                  <a:cubicBezTo>
                    <a:pt x="0" y="146"/>
                    <a:pt x="12" y="153"/>
                    <a:pt x="12" y="153"/>
                  </a:cubicBezTo>
                  <a:lnTo>
                    <a:pt x="296" y="383"/>
                  </a:lnTo>
                  <a:lnTo>
                    <a:pt x="144" y="332"/>
                  </a:lnTo>
                  <a:cubicBezTo>
                    <a:pt x="144" y="332"/>
                    <a:pt x="107" y="323"/>
                    <a:pt x="94" y="340"/>
                  </a:cubicBezTo>
                  <a:cubicBezTo>
                    <a:pt x="80" y="358"/>
                    <a:pt x="76" y="364"/>
                    <a:pt x="76" y="364"/>
                  </a:cubicBezTo>
                  <a:lnTo>
                    <a:pt x="634" y="648"/>
                  </a:lnTo>
                  <a:lnTo>
                    <a:pt x="670" y="59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8" name="Freeform 326">
              <a:extLst>
                <a:ext uri="{FF2B5EF4-FFF2-40B4-BE49-F238E27FC236}">
                  <a16:creationId xmlns:a16="http://schemas.microsoft.com/office/drawing/2014/main" id="{735337A1-C6E1-45CF-8A24-F7240BB98DEC}"/>
                </a:ext>
              </a:extLst>
            </p:cNvPr>
            <p:cNvSpPr>
              <a:spLocks/>
            </p:cNvSpPr>
            <p:nvPr/>
          </p:nvSpPr>
          <p:spPr bwMode="auto">
            <a:xfrm>
              <a:off x="361950" y="5967414"/>
              <a:ext cx="31750" cy="20638"/>
            </a:xfrm>
            <a:custGeom>
              <a:avLst/>
              <a:gdLst>
                <a:gd name="T0" fmla="*/ 300 w 300"/>
                <a:gd name="T1" fmla="*/ 107 h 192"/>
                <a:gd name="T2" fmla="*/ 100 w 300"/>
                <a:gd name="T3" fmla="*/ 24 h 192"/>
                <a:gd name="T4" fmla="*/ 30 w 300"/>
                <a:gd name="T5" fmla="*/ 3 h 192"/>
                <a:gd name="T6" fmla="*/ 1 w 300"/>
                <a:gd name="T7" fmla="*/ 35 h 192"/>
                <a:gd name="T8" fmla="*/ 294 w 300"/>
                <a:gd name="T9" fmla="*/ 192 h 192"/>
                <a:gd name="T10" fmla="*/ 300 w 300"/>
                <a:gd name="T11" fmla="*/ 107 h 192"/>
              </a:gdLst>
              <a:ahLst/>
              <a:cxnLst>
                <a:cxn ang="0">
                  <a:pos x="T0" y="T1"/>
                </a:cxn>
                <a:cxn ang="0">
                  <a:pos x="T2" y="T3"/>
                </a:cxn>
                <a:cxn ang="0">
                  <a:pos x="T4" y="T5"/>
                </a:cxn>
                <a:cxn ang="0">
                  <a:pos x="T6" y="T7"/>
                </a:cxn>
                <a:cxn ang="0">
                  <a:pos x="T8" y="T9"/>
                </a:cxn>
                <a:cxn ang="0">
                  <a:pos x="T10" y="T11"/>
                </a:cxn>
              </a:cxnLst>
              <a:rect l="0" t="0" r="r" b="b"/>
              <a:pathLst>
                <a:path w="300" h="192">
                  <a:moveTo>
                    <a:pt x="300" y="107"/>
                  </a:moveTo>
                  <a:lnTo>
                    <a:pt x="100" y="24"/>
                  </a:lnTo>
                  <a:cubicBezTo>
                    <a:pt x="100" y="24"/>
                    <a:pt x="57" y="0"/>
                    <a:pt x="30" y="3"/>
                  </a:cubicBezTo>
                  <a:cubicBezTo>
                    <a:pt x="0" y="6"/>
                    <a:pt x="1" y="35"/>
                    <a:pt x="1" y="35"/>
                  </a:cubicBezTo>
                  <a:lnTo>
                    <a:pt x="294" y="192"/>
                  </a:lnTo>
                  <a:lnTo>
                    <a:pt x="300" y="10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59" name="Freeform 327">
              <a:extLst>
                <a:ext uri="{FF2B5EF4-FFF2-40B4-BE49-F238E27FC236}">
                  <a16:creationId xmlns:a16="http://schemas.microsoft.com/office/drawing/2014/main" id="{A91A38BE-F75C-4753-A5A8-944615C7F22B}"/>
                </a:ext>
              </a:extLst>
            </p:cNvPr>
            <p:cNvSpPr>
              <a:spLocks/>
            </p:cNvSpPr>
            <p:nvPr/>
          </p:nvSpPr>
          <p:spPr bwMode="auto">
            <a:xfrm>
              <a:off x="347662" y="5753101"/>
              <a:ext cx="134938" cy="212725"/>
            </a:xfrm>
            <a:custGeom>
              <a:avLst/>
              <a:gdLst>
                <a:gd name="T0" fmla="*/ 865 w 1268"/>
                <a:gd name="T1" fmla="*/ 1937 h 1980"/>
                <a:gd name="T2" fmla="*/ 926 w 1268"/>
                <a:gd name="T3" fmla="*/ 1632 h 1980"/>
                <a:gd name="T4" fmla="*/ 1184 w 1268"/>
                <a:gd name="T5" fmla="*/ 1532 h 1980"/>
                <a:gd name="T6" fmla="*/ 1146 w 1268"/>
                <a:gd name="T7" fmla="*/ 820 h 1980"/>
                <a:gd name="T8" fmla="*/ 259 w 1268"/>
                <a:gd name="T9" fmla="*/ 415 h 1980"/>
                <a:gd name="T10" fmla="*/ 430 w 1268"/>
                <a:gd name="T11" fmla="*/ 1505 h 1980"/>
                <a:gd name="T12" fmla="*/ 371 w 1268"/>
                <a:gd name="T13" fmla="*/ 1861 h 1980"/>
                <a:gd name="T14" fmla="*/ 530 w 1268"/>
                <a:gd name="T15" fmla="*/ 1980 h 1980"/>
                <a:gd name="T16" fmla="*/ 865 w 1268"/>
                <a:gd name="T17" fmla="*/ 1937 h 1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980">
                  <a:moveTo>
                    <a:pt x="865" y="1937"/>
                  </a:moveTo>
                  <a:lnTo>
                    <a:pt x="926" y="1632"/>
                  </a:lnTo>
                  <a:cubicBezTo>
                    <a:pt x="926" y="1632"/>
                    <a:pt x="1141" y="1649"/>
                    <a:pt x="1184" y="1532"/>
                  </a:cubicBezTo>
                  <a:cubicBezTo>
                    <a:pt x="1268" y="1299"/>
                    <a:pt x="1198" y="925"/>
                    <a:pt x="1146" y="820"/>
                  </a:cubicBezTo>
                  <a:cubicBezTo>
                    <a:pt x="1001" y="522"/>
                    <a:pt x="939" y="0"/>
                    <a:pt x="259" y="415"/>
                  </a:cubicBezTo>
                  <a:cubicBezTo>
                    <a:pt x="0" y="573"/>
                    <a:pt x="400" y="1338"/>
                    <a:pt x="430" y="1505"/>
                  </a:cubicBezTo>
                  <a:cubicBezTo>
                    <a:pt x="460" y="1670"/>
                    <a:pt x="371" y="1861"/>
                    <a:pt x="371" y="1861"/>
                  </a:cubicBezTo>
                  <a:lnTo>
                    <a:pt x="530" y="1980"/>
                  </a:lnTo>
                  <a:lnTo>
                    <a:pt x="865" y="1937"/>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0" name="Freeform 328">
              <a:extLst>
                <a:ext uri="{FF2B5EF4-FFF2-40B4-BE49-F238E27FC236}">
                  <a16:creationId xmlns:a16="http://schemas.microsoft.com/office/drawing/2014/main" id="{54575FCE-CDB7-464C-B92E-24F6B27AA6AE}"/>
                </a:ext>
              </a:extLst>
            </p:cNvPr>
            <p:cNvSpPr>
              <a:spLocks/>
            </p:cNvSpPr>
            <p:nvPr/>
          </p:nvSpPr>
          <p:spPr bwMode="auto">
            <a:xfrm>
              <a:off x="260350" y="6234114"/>
              <a:ext cx="49213" cy="139700"/>
            </a:xfrm>
            <a:custGeom>
              <a:avLst/>
              <a:gdLst>
                <a:gd name="T0" fmla="*/ 452 w 452"/>
                <a:gd name="T1" fmla="*/ 347 h 1308"/>
                <a:gd name="T2" fmla="*/ 430 w 452"/>
                <a:gd name="T3" fmla="*/ 1308 h 1308"/>
                <a:gd name="T4" fmla="*/ 35 w 452"/>
                <a:gd name="T5" fmla="*/ 455 h 1308"/>
                <a:gd name="T6" fmla="*/ 452 w 452"/>
                <a:gd name="T7" fmla="*/ 347 h 1308"/>
              </a:gdLst>
              <a:ahLst/>
              <a:cxnLst>
                <a:cxn ang="0">
                  <a:pos x="T0" y="T1"/>
                </a:cxn>
                <a:cxn ang="0">
                  <a:pos x="T2" y="T3"/>
                </a:cxn>
                <a:cxn ang="0">
                  <a:pos x="T4" y="T5"/>
                </a:cxn>
                <a:cxn ang="0">
                  <a:pos x="T6" y="T7"/>
                </a:cxn>
              </a:cxnLst>
              <a:rect l="0" t="0" r="r" b="b"/>
              <a:pathLst>
                <a:path w="452" h="1308">
                  <a:moveTo>
                    <a:pt x="452" y="347"/>
                  </a:moveTo>
                  <a:lnTo>
                    <a:pt x="430" y="1308"/>
                  </a:lnTo>
                  <a:cubicBezTo>
                    <a:pt x="430" y="1308"/>
                    <a:pt x="70" y="909"/>
                    <a:pt x="35" y="455"/>
                  </a:cubicBezTo>
                  <a:cubicBezTo>
                    <a:pt x="0" y="0"/>
                    <a:pt x="430" y="311"/>
                    <a:pt x="452" y="347"/>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1" name="Freeform 329">
              <a:extLst>
                <a:ext uri="{FF2B5EF4-FFF2-40B4-BE49-F238E27FC236}">
                  <a16:creationId xmlns:a16="http://schemas.microsoft.com/office/drawing/2014/main" id="{2DE63568-9A0D-4588-9CA6-7B8AE67ACE29}"/>
                </a:ext>
              </a:extLst>
            </p:cNvPr>
            <p:cNvSpPr>
              <a:spLocks/>
            </p:cNvSpPr>
            <p:nvPr/>
          </p:nvSpPr>
          <p:spPr bwMode="auto">
            <a:xfrm>
              <a:off x="488950" y="6143626"/>
              <a:ext cx="115888" cy="179388"/>
            </a:xfrm>
            <a:custGeom>
              <a:avLst/>
              <a:gdLst>
                <a:gd name="T0" fmla="*/ 573 w 1092"/>
                <a:gd name="T1" fmla="*/ 565 h 1668"/>
                <a:gd name="T2" fmla="*/ 0 w 1092"/>
                <a:gd name="T3" fmla="*/ 1668 h 1668"/>
                <a:gd name="T4" fmla="*/ 1024 w 1092"/>
                <a:gd name="T5" fmla="*/ 437 h 1668"/>
                <a:gd name="T6" fmla="*/ 573 w 1092"/>
                <a:gd name="T7" fmla="*/ 565 h 1668"/>
              </a:gdLst>
              <a:ahLst/>
              <a:cxnLst>
                <a:cxn ang="0">
                  <a:pos x="T0" y="T1"/>
                </a:cxn>
                <a:cxn ang="0">
                  <a:pos x="T2" y="T3"/>
                </a:cxn>
                <a:cxn ang="0">
                  <a:pos x="T4" y="T5"/>
                </a:cxn>
                <a:cxn ang="0">
                  <a:pos x="T6" y="T7"/>
                </a:cxn>
              </a:cxnLst>
              <a:rect l="0" t="0" r="r" b="b"/>
              <a:pathLst>
                <a:path w="1092" h="1668">
                  <a:moveTo>
                    <a:pt x="573" y="565"/>
                  </a:moveTo>
                  <a:lnTo>
                    <a:pt x="0" y="1668"/>
                  </a:lnTo>
                  <a:cubicBezTo>
                    <a:pt x="0" y="1668"/>
                    <a:pt x="1092" y="874"/>
                    <a:pt x="1024" y="437"/>
                  </a:cubicBezTo>
                  <a:cubicBezTo>
                    <a:pt x="955" y="0"/>
                    <a:pt x="573" y="565"/>
                    <a:pt x="573" y="56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2" name="Freeform 330">
              <a:extLst>
                <a:ext uri="{FF2B5EF4-FFF2-40B4-BE49-F238E27FC236}">
                  <a16:creationId xmlns:a16="http://schemas.microsoft.com/office/drawing/2014/main" id="{6F99CF8E-C709-42EF-9670-5B22E8A7E741}"/>
                </a:ext>
              </a:extLst>
            </p:cNvPr>
            <p:cNvSpPr>
              <a:spLocks/>
            </p:cNvSpPr>
            <p:nvPr/>
          </p:nvSpPr>
          <p:spPr bwMode="auto">
            <a:xfrm>
              <a:off x="249237" y="5992814"/>
              <a:ext cx="85725" cy="293688"/>
            </a:xfrm>
            <a:custGeom>
              <a:avLst/>
              <a:gdLst>
                <a:gd name="T0" fmla="*/ 563 w 800"/>
                <a:gd name="T1" fmla="*/ 0 h 2724"/>
                <a:gd name="T2" fmla="*/ 167 w 800"/>
                <a:gd name="T3" fmla="*/ 1300 h 2724"/>
                <a:gd name="T4" fmla="*/ 106 w 800"/>
                <a:gd name="T5" fmla="*/ 2414 h 2724"/>
                <a:gd name="T6" fmla="*/ 137 w 800"/>
                <a:gd name="T7" fmla="*/ 2677 h 2724"/>
                <a:gd name="T8" fmla="*/ 567 w 800"/>
                <a:gd name="T9" fmla="*/ 2724 h 2724"/>
                <a:gd name="T10" fmla="*/ 800 w 800"/>
                <a:gd name="T11" fmla="*/ 1724 h 2724"/>
                <a:gd name="T12" fmla="*/ 563 w 800"/>
                <a:gd name="T13" fmla="*/ 0 h 2724"/>
              </a:gdLst>
              <a:ahLst/>
              <a:cxnLst>
                <a:cxn ang="0">
                  <a:pos x="T0" y="T1"/>
                </a:cxn>
                <a:cxn ang="0">
                  <a:pos x="T2" y="T3"/>
                </a:cxn>
                <a:cxn ang="0">
                  <a:pos x="T4" y="T5"/>
                </a:cxn>
                <a:cxn ang="0">
                  <a:pos x="T6" y="T7"/>
                </a:cxn>
                <a:cxn ang="0">
                  <a:pos x="T8" y="T9"/>
                </a:cxn>
                <a:cxn ang="0">
                  <a:pos x="T10" y="T11"/>
                </a:cxn>
                <a:cxn ang="0">
                  <a:pos x="T12" y="T13"/>
                </a:cxn>
              </a:cxnLst>
              <a:rect l="0" t="0" r="r" b="b"/>
              <a:pathLst>
                <a:path w="800" h="2724">
                  <a:moveTo>
                    <a:pt x="563" y="0"/>
                  </a:moveTo>
                  <a:cubicBezTo>
                    <a:pt x="563" y="0"/>
                    <a:pt x="332" y="142"/>
                    <a:pt x="167" y="1300"/>
                  </a:cubicBezTo>
                  <a:cubicBezTo>
                    <a:pt x="0" y="2458"/>
                    <a:pt x="106" y="2414"/>
                    <a:pt x="106" y="2414"/>
                  </a:cubicBezTo>
                  <a:lnTo>
                    <a:pt x="137" y="2677"/>
                  </a:lnTo>
                  <a:lnTo>
                    <a:pt x="567" y="2724"/>
                  </a:lnTo>
                  <a:lnTo>
                    <a:pt x="800" y="1724"/>
                  </a:lnTo>
                  <a:lnTo>
                    <a:pt x="563"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3" name="Freeform 331">
              <a:extLst>
                <a:ext uri="{FF2B5EF4-FFF2-40B4-BE49-F238E27FC236}">
                  <a16:creationId xmlns:a16="http://schemas.microsoft.com/office/drawing/2014/main" id="{ABB38D32-4E1C-4B59-B261-BE4F4E77DE7F}"/>
                </a:ext>
              </a:extLst>
            </p:cNvPr>
            <p:cNvSpPr>
              <a:spLocks/>
            </p:cNvSpPr>
            <p:nvPr/>
          </p:nvSpPr>
          <p:spPr bwMode="auto">
            <a:xfrm>
              <a:off x="269875" y="6238876"/>
              <a:ext cx="192088" cy="566738"/>
            </a:xfrm>
            <a:custGeom>
              <a:avLst/>
              <a:gdLst>
                <a:gd name="T0" fmla="*/ 1438 w 1792"/>
                <a:gd name="T1" fmla="*/ 718 h 5268"/>
                <a:gd name="T2" fmla="*/ 297 w 1792"/>
                <a:gd name="T3" fmla="*/ 4570 h 5268"/>
                <a:gd name="T4" fmla="*/ 0 w 1792"/>
                <a:gd name="T5" fmla="*/ 3928 h 5268"/>
                <a:gd name="T6" fmla="*/ 457 w 1792"/>
                <a:gd name="T7" fmla="*/ 66 h 5268"/>
                <a:gd name="T8" fmla="*/ 1792 w 1792"/>
                <a:gd name="T9" fmla="*/ 0 h 5268"/>
                <a:gd name="T10" fmla="*/ 1438 w 1792"/>
                <a:gd name="T11" fmla="*/ 718 h 5268"/>
              </a:gdLst>
              <a:ahLst/>
              <a:cxnLst>
                <a:cxn ang="0">
                  <a:pos x="T0" y="T1"/>
                </a:cxn>
                <a:cxn ang="0">
                  <a:pos x="T2" y="T3"/>
                </a:cxn>
                <a:cxn ang="0">
                  <a:pos x="T4" y="T5"/>
                </a:cxn>
                <a:cxn ang="0">
                  <a:pos x="T6" y="T7"/>
                </a:cxn>
                <a:cxn ang="0">
                  <a:pos x="T8" y="T9"/>
                </a:cxn>
                <a:cxn ang="0">
                  <a:pos x="T10" y="T11"/>
                </a:cxn>
              </a:cxnLst>
              <a:rect l="0" t="0" r="r" b="b"/>
              <a:pathLst>
                <a:path w="1792" h="5268">
                  <a:moveTo>
                    <a:pt x="1438" y="718"/>
                  </a:moveTo>
                  <a:cubicBezTo>
                    <a:pt x="1438" y="718"/>
                    <a:pt x="799" y="3378"/>
                    <a:pt x="297" y="4570"/>
                  </a:cubicBezTo>
                  <a:cubicBezTo>
                    <a:pt x="3" y="5268"/>
                    <a:pt x="0" y="3928"/>
                    <a:pt x="0" y="3928"/>
                  </a:cubicBezTo>
                  <a:lnTo>
                    <a:pt x="457" y="66"/>
                  </a:lnTo>
                  <a:lnTo>
                    <a:pt x="1792" y="0"/>
                  </a:lnTo>
                  <a:cubicBezTo>
                    <a:pt x="1792" y="0"/>
                    <a:pt x="1641" y="48"/>
                    <a:pt x="1438" y="71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4" name="Freeform 332">
              <a:extLst>
                <a:ext uri="{FF2B5EF4-FFF2-40B4-BE49-F238E27FC236}">
                  <a16:creationId xmlns:a16="http://schemas.microsoft.com/office/drawing/2014/main" id="{D06BD6B4-30E7-4EC3-B7B2-EC7E3EB61232}"/>
                </a:ext>
              </a:extLst>
            </p:cNvPr>
            <p:cNvSpPr>
              <a:spLocks/>
            </p:cNvSpPr>
            <p:nvPr/>
          </p:nvSpPr>
          <p:spPr bwMode="auto">
            <a:xfrm>
              <a:off x="373062" y="6227764"/>
              <a:ext cx="128588" cy="455613"/>
            </a:xfrm>
            <a:custGeom>
              <a:avLst/>
              <a:gdLst>
                <a:gd name="T0" fmla="*/ 0 w 1200"/>
                <a:gd name="T1" fmla="*/ 105 h 4232"/>
                <a:gd name="T2" fmla="*/ 537 w 1200"/>
                <a:gd name="T3" fmla="*/ 3706 h 4232"/>
                <a:gd name="T4" fmla="*/ 1037 w 1200"/>
                <a:gd name="T5" fmla="*/ 3367 h 4232"/>
                <a:gd name="T6" fmla="*/ 1180 w 1200"/>
                <a:gd name="T7" fmla="*/ 948 h 4232"/>
                <a:gd name="T8" fmla="*/ 1160 w 1200"/>
                <a:gd name="T9" fmla="*/ 0 h 4232"/>
                <a:gd name="T10" fmla="*/ 0 w 1200"/>
                <a:gd name="T11" fmla="*/ 105 h 4232"/>
              </a:gdLst>
              <a:ahLst/>
              <a:cxnLst>
                <a:cxn ang="0">
                  <a:pos x="T0" y="T1"/>
                </a:cxn>
                <a:cxn ang="0">
                  <a:pos x="T2" y="T3"/>
                </a:cxn>
                <a:cxn ang="0">
                  <a:pos x="T4" y="T5"/>
                </a:cxn>
                <a:cxn ang="0">
                  <a:pos x="T6" y="T7"/>
                </a:cxn>
                <a:cxn ang="0">
                  <a:pos x="T8" y="T9"/>
                </a:cxn>
                <a:cxn ang="0">
                  <a:pos x="T10" y="T11"/>
                </a:cxn>
              </a:cxnLst>
              <a:rect l="0" t="0" r="r" b="b"/>
              <a:pathLst>
                <a:path w="1200" h="4232">
                  <a:moveTo>
                    <a:pt x="0" y="105"/>
                  </a:moveTo>
                  <a:cubicBezTo>
                    <a:pt x="0" y="105"/>
                    <a:pt x="486" y="3551"/>
                    <a:pt x="537" y="3706"/>
                  </a:cubicBezTo>
                  <a:cubicBezTo>
                    <a:pt x="710" y="4232"/>
                    <a:pt x="977" y="3543"/>
                    <a:pt x="1037" y="3367"/>
                  </a:cubicBezTo>
                  <a:cubicBezTo>
                    <a:pt x="1098" y="3192"/>
                    <a:pt x="1200" y="1894"/>
                    <a:pt x="1180" y="948"/>
                  </a:cubicBezTo>
                  <a:lnTo>
                    <a:pt x="1160" y="0"/>
                  </a:lnTo>
                  <a:lnTo>
                    <a:pt x="0" y="105"/>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5" name="Freeform 333">
              <a:extLst>
                <a:ext uri="{FF2B5EF4-FFF2-40B4-BE49-F238E27FC236}">
                  <a16:creationId xmlns:a16="http://schemas.microsoft.com/office/drawing/2014/main" id="{E2A6F4D0-0EF6-45E6-96B6-AE6FC96AD825}"/>
                </a:ext>
              </a:extLst>
            </p:cNvPr>
            <p:cNvSpPr>
              <a:spLocks/>
            </p:cNvSpPr>
            <p:nvPr/>
          </p:nvSpPr>
          <p:spPr bwMode="auto">
            <a:xfrm>
              <a:off x="307975" y="5948364"/>
              <a:ext cx="217488" cy="346075"/>
            </a:xfrm>
            <a:custGeom>
              <a:avLst/>
              <a:gdLst>
                <a:gd name="T0" fmla="*/ 0 w 2028"/>
                <a:gd name="T1" fmla="*/ 425 h 3224"/>
                <a:gd name="T2" fmla="*/ 571 w 2028"/>
                <a:gd name="T3" fmla="*/ 165 h 3224"/>
                <a:gd name="T4" fmla="*/ 728 w 2028"/>
                <a:gd name="T5" fmla="*/ 16 h 3224"/>
                <a:gd name="T6" fmla="*/ 1336 w 2028"/>
                <a:gd name="T7" fmla="*/ 0 h 3224"/>
                <a:gd name="T8" fmla="*/ 1442 w 2028"/>
                <a:gd name="T9" fmla="*/ 176 h 3224"/>
                <a:gd name="T10" fmla="*/ 1912 w 2028"/>
                <a:gd name="T11" fmla="*/ 381 h 3224"/>
                <a:gd name="T12" fmla="*/ 1927 w 2028"/>
                <a:gd name="T13" fmla="*/ 1245 h 3224"/>
                <a:gd name="T14" fmla="*/ 1792 w 2028"/>
                <a:gd name="T15" fmla="*/ 3138 h 3224"/>
                <a:gd name="T16" fmla="*/ 13 w 2028"/>
                <a:gd name="T17" fmla="*/ 3224 h 3224"/>
                <a:gd name="T18" fmla="*/ 0 w 2028"/>
                <a:gd name="T19" fmla="*/ 425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28" h="3224">
                  <a:moveTo>
                    <a:pt x="0" y="425"/>
                  </a:moveTo>
                  <a:lnTo>
                    <a:pt x="571" y="165"/>
                  </a:lnTo>
                  <a:lnTo>
                    <a:pt x="728" y="16"/>
                  </a:lnTo>
                  <a:lnTo>
                    <a:pt x="1336" y="0"/>
                  </a:lnTo>
                  <a:lnTo>
                    <a:pt x="1442" y="176"/>
                  </a:lnTo>
                  <a:lnTo>
                    <a:pt x="1912" y="381"/>
                  </a:lnTo>
                  <a:cubicBezTo>
                    <a:pt x="1912" y="381"/>
                    <a:pt x="2028" y="565"/>
                    <a:pt x="1927" y="1245"/>
                  </a:cubicBezTo>
                  <a:cubicBezTo>
                    <a:pt x="1815" y="1999"/>
                    <a:pt x="1792" y="3138"/>
                    <a:pt x="1792" y="3138"/>
                  </a:cubicBezTo>
                  <a:lnTo>
                    <a:pt x="13" y="3224"/>
                  </a:lnTo>
                  <a:cubicBezTo>
                    <a:pt x="13" y="3224"/>
                    <a:pt x="167" y="791"/>
                    <a:pt x="0" y="425"/>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6" name="Freeform 334">
              <a:extLst>
                <a:ext uri="{FF2B5EF4-FFF2-40B4-BE49-F238E27FC236}">
                  <a16:creationId xmlns:a16="http://schemas.microsoft.com/office/drawing/2014/main" id="{9C9E8CD8-8698-4CD2-9FA9-19D29008D7B4}"/>
                </a:ext>
              </a:extLst>
            </p:cNvPr>
            <p:cNvSpPr>
              <a:spLocks/>
            </p:cNvSpPr>
            <p:nvPr/>
          </p:nvSpPr>
          <p:spPr bwMode="auto">
            <a:xfrm>
              <a:off x="479425" y="5975351"/>
              <a:ext cx="142875" cy="263525"/>
            </a:xfrm>
            <a:custGeom>
              <a:avLst/>
              <a:gdLst>
                <a:gd name="T0" fmla="*/ 153 w 1320"/>
                <a:gd name="T1" fmla="*/ 120 h 2452"/>
                <a:gd name="T2" fmla="*/ 517 w 1320"/>
                <a:gd name="T3" fmla="*/ 323 h 2452"/>
                <a:gd name="T4" fmla="*/ 1217 w 1320"/>
                <a:gd name="T5" fmla="*/ 1689 h 2452"/>
                <a:gd name="T6" fmla="*/ 1141 w 1320"/>
                <a:gd name="T7" fmla="*/ 2228 h 2452"/>
                <a:gd name="T8" fmla="*/ 958 w 1320"/>
                <a:gd name="T9" fmla="*/ 2452 h 2452"/>
                <a:gd name="T10" fmla="*/ 563 w 1320"/>
                <a:gd name="T11" fmla="*/ 2205 h 2452"/>
                <a:gd name="T12" fmla="*/ 625 w 1320"/>
                <a:gd name="T13" fmla="*/ 2086 h 2452"/>
                <a:gd name="T14" fmla="*/ 670 w 1320"/>
                <a:gd name="T15" fmla="*/ 2027 h 2452"/>
                <a:gd name="T16" fmla="*/ 228 w 1320"/>
                <a:gd name="T17" fmla="*/ 1131 h 2452"/>
                <a:gd name="T18" fmla="*/ 153 w 1320"/>
                <a:gd name="T19" fmla="*/ 120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0" h="2452">
                  <a:moveTo>
                    <a:pt x="153" y="120"/>
                  </a:moveTo>
                  <a:cubicBezTo>
                    <a:pt x="153" y="120"/>
                    <a:pt x="259" y="0"/>
                    <a:pt x="517" y="323"/>
                  </a:cubicBezTo>
                  <a:cubicBezTo>
                    <a:pt x="958" y="875"/>
                    <a:pt x="1171" y="1557"/>
                    <a:pt x="1217" y="1689"/>
                  </a:cubicBezTo>
                  <a:cubicBezTo>
                    <a:pt x="1262" y="1822"/>
                    <a:pt x="1320" y="2008"/>
                    <a:pt x="1141" y="2228"/>
                  </a:cubicBezTo>
                  <a:cubicBezTo>
                    <a:pt x="1003" y="2397"/>
                    <a:pt x="958" y="2452"/>
                    <a:pt x="958" y="2452"/>
                  </a:cubicBezTo>
                  <a:lnTo>
                    <a:pt x="563" y="2205"/>
                  </a:lnTo>
                  <a:lnTo>
                    <a:pt x="625" y="2086"/>
                  </a:lnTo>
                  <a:lnTo>
                    <a:pt x="670" y="2027"/>
                  </a:lnTo>
                  <a:cubicBezTo>
                    <a:pt x="670" y="2027"/>
                    <a:pt x="457" y="1557"/>
                    <a:pt x="228" y="1131"/>
                  </a:cubicBezTo>
                  <a:cubicBezTo>
                    <a:pt x="0" y="706"/>
                    <a:pt x="153" y="120"/>
                    <a:pt x="153" y="12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7" name="Freeform 335">
              <a:extLst>
                <a:ext uri="{FF2B5EF4-FFF2-40B4-BE49-F238E27FC236}">
                  <a16:creationId xmlns:a16="http://schemas.microsoft.com/office/drawing/2014/main" id="{221DB02B-35C5-4FBB-9B93-7A121BC9B352}"/>
                </a:ext>
              </a:extLst>
            </p:cNvPr>
            <p:cNvSpPr>
              <a:spLocks/>
            </p:cNvSpPr>
            <p:nvPr/>
          </p:nvSpPr>
          <p:spPr bwMode="auto">
            <a:xfrm>
              <a:off x="358775" y="5761039"/>
              <a:ext cx="127000" cy="149225"/>
            </a:xfrm>
            <a:custGeom>
              <a:avLst/>
              <a:gdLst>
                <a:gd name="T0" fmla="*/ 841 w 1184"/>
                <a:gd name="T1" fmla="*/ 828 h 1392"/>
                <a:gd name="T2" fmla="*/ 752 w 1184"/>
                <a:gd name="T3" fmla="*/ 839 h 1392"/>
                <a:gd name="T4" fmla="*/ 817 w 1184"/>
                <a:gd name="T5" fmla="*/ 1042 h 1392"/>
                <a:gd name="T6" fmla="*/ 864 w 1184"/>
                <a:gd name="T7" fmla="*/ 1214 h 1392"/>
                <a:gd name="T8" fmla="*/ 770 w 1184"/>
                <a:gd name="T9" fmla="*/ 1392 h 1392"/>
                <a:gd name="T10" fmla="*/ 291 w 1184"/>
                <a:gd name="T11" fmla="*/ 1392 h 1392"/>
                <a:gd name="T12" fmla="*/ 130 w 1184"/>
                <a:gd name="T13" fmla="*/ 1220 h 1392"/>
                <a:gd name="T14" fmla="*/ 0 w 1184"/>
                <a:gd name="T15" fmla="*/ 358 h 1392"/>
                <a:gd name="T16" fmla="*/ 338 w 1184"/>
                <a:gd name="T17" fmla="*/ 180 h 1392"/>
                <a:gd name="T18" fmla="*/ 640 w 1184"/>
                <a:gd name="T19" fmla="*/ 55 h 1392"/>
                <a:gd name="T20" fmla="*/ 864 w 1184"/>
                <a:gd name="T21" fmla="*/ 156 h 1392"/>
                <a:gd name="T22" fmla="*/ 995 w 1184"/>
                <a:gd name="T23" fmla="*/ 215 h 1392"/>
                <a:gd name="T24" fmla="*/ 1125 w 1184"/>
                <a:gd name="T25" fmla="*/ 311 h 1392"/>
                <a:gd name="T26" fmla="*/ 1154 w 1184"/>
                <a:gd name="T27" fmla="*/ 429 h 1392"/>
                <a:gd name="T28" fmla="*/ 954 w 1184"/>
                <a:gd name="T29" fmla="*/ 667 h 1392"/>
                <a:gd name="T30" fmla="*/ 841 w 1184"/>
                <a:gd name="T31" fmla="*/ 828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4" h="1392">
                  <a:moveTo>
                    <a:pt x="841" y="828"/>
                  </a:moveTo>
                  <a:cubicBezTo>
                    <a:pt x="841" y="828"/>
                    <a:pt x="764" y="780"/>
                    <a:pt x="752" y="839"/>
                  </a:cubicBezTo>
                  <a:cubicBezTo>
                    <a:pt x="740" y="899"/>
                    <a:pt x="782" y="1029"/>
                    <a:pt x="817" y="1042"/>
                  </a:cubicBezTo>
                  <a:cubicBezTo>
                    <a:pt x="853" y="1054"/>
                    <a:pt x="864" y="1214"/>
                    <a:pt x="864" y="1214"/>
                  </a:cubicBezTo>
                  <a:lnTo>
                    <a:pt x="770" y="1392"/>
                  </a:lnTo>
                  <a:lnTo>
                    <a:pt x="291" y="1392"/>
                  </a:lnTo>
                  <a:cubicBezTo>
                    <a:pt x="291" y="1392"/>
                    <a:pt x="143" y="1327"/>
                    <a:pt x="130" y="1220"/>
                  </a:cubicBezTo>
                  <a:cubicBezTo>
                    <a:pt x="118" y="1113"/>
                    <a:pt x="0" y="358"/>
                    <a:pt x="0" y="358"/>
                  </a:cubicBezTo>
                  <a:lnTo>
                    <a:pt x="338" y="180"/>
                  </a:lnTo>
                  <a:cubicBezTo>
                    <a:pt x="338" y="180"/>
                    <a:pt x="516" y="90"/>
                    <a:pt x="640" y="55"/>
                  </a:cubicBezTo>
                  <a:cubicBezTo>
                    <a:pt x="830" y="0"/>
                    <a:pt x="871" y="103"/>
                    <a:pt x="864" y="156"/>
                  </a:cubicBezTo>
                  <a:cubicBezTo>
                    <a:pt x="859" y="209"/>
                    <a:pt x="918" y="215"/>
                    <a:pt x="995" y="215"/>
                  </a:cubicBezTo>
                  <a:cubicBezTo>
                    <a:pt x="1071" y="215"/>
                    <a:pt x="1167" y="275"/>
                    <a:pt x="1125" y="311"/>
                  </a:cubicBezTo>
                  <a:cubicBezTo>
                    <a:pt x="1108" y="325"/>
                    <a:pt x="1184" y="372"/>
                    <a:pt x="1154" y="429"/>
                  </a:cubicBezTo>
                  <a:cubicBezTo>
                    <a:pt x="1111" y="510"/>
                    <a:pt x="965" y="537"/>
                    <a:pt x="954" y="667"/>
                  </a:cubicBezTo>
                  <a:cubicBezTo>
                    <a:pt x="948" y="727"/>
                    <a:pt x="924" y="922"/>
                    <a:pt x="841" y="828"/>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8" name="Freeform 336">
              <a:extLst>
                <a:ext uri="{FF2B5EF4-FFF2-40B4-BE49-F238E27FC236}">
                  <a16:creationId xmlns:a16="http://schemas.microsoft.com/office/drawing/2014/main" id="{6A6F0F2B-97D6-42E7-8BEE-1F32E1E7AB99}"/>
                </a:ext>
              </a:extLst>
            </p:cNvPr>
            <p:cNvSpPr>
              <a:spLocks/>
            </p:cNvSpPr>
            <p:nvPr/>
          </p:nvSpPr>
          <p:spPr bwMode="auto">
            <a:xfrm>
              <a:off x="3495675" y="6323014"/>
              <a:ext cx="133350" cy="144463"/>
            </a:xfrm>
            <a:custGeom>
              <a:avLst/>
              <a:gdLst>
                <a:gd name="T0" fmla="*/ 0 w 622"/>
                <a:gd name="T1" fmla="*/ 0 h 666"/>
                <a:gd name="T2" fmla="*/ 47 w 622"/>
                <a:gd name="T3" fmla="*/ 611 h 666"/>
                <a:gd name="T4" fmla="*/ 264 w 622"/>
                <a:gd name="T5" fmla="*/ 638 h 666"/>
                <a:gd name="T6" fmla="*/ 533 w 622"/>
                <a:gd name="T7" fmla="*/ 638 h 666"/>
                <a:gd name="T8" fmla="*/ 622 w 622"/>
                <a:gd name="T9" fmla="*/ 0 h 666"/>
                <a:gd name="T10" fmla="*/ 0 w 622"/>
                <a:gd name="T11" fmla="*/ 0 h 666"/>
              </a:gdLst>
              <a:ahLst/>
              <a:cxnLst>
                <a:cxn ang="0">
                  <a:pos x="T0" y="T1"/>
                </a:cxn>
                <a:cxn ang="0">
                  <a:pos x="T2" y="T3"/>
                </a:cxn>
                <a:cxn ang="0">
                  <a:pos x="T4" y="T5"/>
                </a:cxn>
                <a:cxn ang="0">
                  <a:pos x="T6" y="T7"/>
                </a:cxn>
                <a:cxn ang="0">
                  <a:pos x="T8" y="T9"/>
                </a:cxn>
                <a:cxn ang="0">
                  <a:pos x="T10" y="T11"/>
                </a:cxn>
              </a:cxnLst>
              <a:rect l="0" t="0" r="r" b="b"/>
              <a:pathLst>
                <a:path w="622" h="666">
                  <a:moveTo>
                    <a:pt x="0" y="0"/>
                  </a:moveTo>
                  <a:cubicBezTo>
                    <a:pt x="0" y="0"/>
                    <a:pt x="22" y="594"/>
                    <a:pt x="47" y="611"/>
                  </a:cubicBezTo>
                  <a:cubicBezTo>
                    <a:pt x="73" y="627"/>
                    <a:pt x="247" y="619"/>
                    <a:pt x="264" y="638"/>
                  </a:cubicBezTo>
                  <a:cubicBezTo>
                    <a:pt x="282" y="658"/>
                    <a:pt x="512" y="666"/>
                    <a:pt x="533" y="638"/>
                  </a:cubicBezTo>
                  <a:cubicBezTo>
                    <a:pt x="554" y="611"/>
                    <a:pt x="622" y="0"/>
                    <a:pt x="622" y="0"/>
                  </a:cubicBezTo>
                  <a:lnTo>
                    <a:pt x="0" y="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69" name="Freeform 337">
              <a:extLst>
                <a:ext uri="{FF2B5EF4-FFF2-40B4-BE49-F238E27FC236}">
                  <a16:creationId xmlns:a16="http://schemas.microsoft.com/office/drawing/2014/main" id="{142EC834-8353-449D-B43D-CC6939D7D4A3}"/>
                </a:ext>
              </a:extLst>
            </p:cNvPr>
            <p:cNvSpPr>
              <a:spLocks/>
            </p:cNvSpPr>
            <p:nvPr/>
          </p:nvSpPr>
          <p:spPr bwMode="auto">
            <a:xfrm>
              <a:off x="3432175" y="5984876"/>
              <a:ext cx="274638" cy="371475"/>
            </a:xfrm>
            <a:custGeom>
              <a:avLst/>
              <a:gdLst>
                <a:gd name="T0" fmla="*/ 217 w 1280"/>
                <a:gd name="T1" fmla="*/ 90 h 1722"/>
                <a:gd name="T2" fmla="*/ 2 w 1280"/>
                <a:gd name="T3" fmla="*/ 677 h 1722"/>
                <a:gd name="T4" fmla="*/ 109 w 1280"/>
                <a:gd name="T5" fmla="*/ 1047 h 1722"/>
                <a:gd name="T6" fmla="*/ 154 w 1280"/>
                <a:gd name="T7" fmla="*/ 1591 h 1722"/>
                <a:gd name="T8" fmla="*/ 561 w 1280"/>
                <a:gd name="T9" fmla="*/ 1718 h 1722"/>
                <a:gd name="T10" fmla="*/ 1077 w 1280"/>
                <a:gd name="T11" fmla="*/ 1636 h 1722"/>
                <a:gd name="T12" fmla="*/ 1126 w 1280"/>
                <a:gd name="T13" fmla="*/ 967 h 1722"/>
                <a:gd name="T14" fmla="*/ 1277 w 1280"/>
                <a:gd name="T15" fmla="*/ 614 h 1722"/>
                <a:gd name="T16" fmla="*/ 976 w 1280"/>
                <a:gd name="T17" fmla="*/ 33 h 1722"/>
                <a:gd name="T18" fmla="*/ 217 w 1280"/>
                <a:gd name="T19" fmla="*/ 90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0" h="1722">
                  <a:moveTo>
                    <a:pt x="217" y="90"/>
                  </a:moveTo>
                  <a:cubicBezTo>
                    <a:pt x="188" y="133"/>
                    <a:pt x="0" y="618"/>
                    <a:pt x="2" y="677"/>
                  </a:cubicBezTo>
                  <a:cubicBezTo>
                    <a:pt x="3" y="736"/>
                    <a:pt x="101" y="1003"/>
                    <a:pt x="109" y="1047"/>
                  </a:cubicBezTo>
                  <a:cubicBezTo>
                    <a:pt x="118" y="1092"/>
                    <a:pt x="147" y="1554"/>
                    <a:pt x="154" y="1591"/>
                  </a:cubicBezTo>
                  <a:cubicBezTo>
                    <a:pt x="162" y="1628"/>
                    <a:pt x="332" y="1722"/>
                    <a:pt x="561" y="1718"/>
                  </a:cubicBezTo>
                  <a:cubicBezTo>
                    <a:pt x="789" y="1713"/>
                    <a:pt x="1062" y="1665"/>
                    <a:pt x="1077" y="1636"/>
                  </a:cubicBezTo>
                  <a:cubicBezTo>
                    <a:pt x="1092" y="1606"/>
                    <a:pt x="1118" y="995"/>
                    <a:pt x="1126" y="967"/>
                  </a:cubicBezTo>
                  <a:cubicBezTo>
                    <a:pt x="1133" y="940"/>
                    <a:pt x="1280" y="650"/>
                    <a:pt x="1277" y="614"/>
                  </a:cubicBezTo>
                  <a:cubicBezTo>
                    <a:pt x="1273" y="577"/>
                    <a:pt x="1003" y="65"/>
                    <a:pt x="976" y="33"/>
                  </a:cubicBezTo>
                  <a:cubicBezTo>
                    <a:pt x="948" y="0"/>
                    <a:pt x="235" y="62"/>
                    <a:pt x="217" y="9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0" name="Freeform 338">
              <a:extLst>
                <a:ext uri="{FF2B5EF4-FFF2-40B4-BE49-F238E27FC236}">
                  <a16:creationId xmlns:a16="http://schemas.microsoft.com/office/drawing/2014/main" id="{1E7AB343-E3F8-4346-A08C-506FC7F5BED0}"/>
                </a:ext>
              </a:extLst>
            </p:cNvPr>
            <p:cNvSpPr>
              <a:spLocks/>
            </p:cNvSpPr>
            <p:nvPr/>
          </p:nvSpPr>
          <p:spPr bwMode="auto">
            <a:xfrm>
              <a:off x="3478212" y="5940426"/>
              <a:ext cx="163513" cy="82550"/>
            </a:xfrm>
            <a:custGeom>
              <a:avLst/>
              <a:gdLst>
                <a:gd name="T0" fmla="*/ 719 w 762"/>
                <a:gd name="T1" fmla="*/ 109 h 384"/>
                <a:gd name="T2" fmla="*/ 585 w 762"/>
                <a:gd name="T3" fmla="*/ 19 h 384"/>
                <a:gd name="T4" fmla="*/ 371 w 762"/>
                <a:gd name="T5" fmla="*/ 1 h 384"/>
                <a:gd name="T6" fmla="*/ 204 w 762"/>
                <a:gd name="T7" fmla="*/ 15 h 384"/>
                <a:gd name="T8" fmla="*/ 93 w 762"/>
                <a:gd name="T9" fmla="*/ 55 h 384"/>
                <a:gd name="T10" fmla="*/ 38 w 762"/>
                <a:gd name="T11" fmla="*/ 173 h 384"/>
                <a:gd name="T12" fmla="*/ 5 w 762"/>
                <a:gd name="T13" fmla="*/ 301 h 384"/>
                <a:gd name="T14" fmla="*/ 336 w 762"/>
                <a:gd name="T15" fmla="*/ 379 h 384"/>
                <a:gd name="T16" fmla="*/ 761 w 762"/>
                <a:gd name="T17" fmla="*/ 243 h 384"/>
                <a:gd name="T18" fmla="*/ 719 w 762"/>
                <a:gd name="T19" fmla="*/ 10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2" h="384">
                  <a:moveTo>
                    <a:pt x="719" y="109"/>
                  </a:moveTo>
                  <a:cubicBezTo>
                    <a:pt x="690" y="55"/>
                    <a:pt x="644" y="29"/>
                    <a:pt x="585" y="19"/>
                  </a:cubicBezTo>
                  <a:cubicBezTo>
                    <a:pt x="515" y="9"/>
                    <a:pt x="443" y="0"/>
                    <a:pt x="371" y="1"/>
                  </a:cubicBezTo>
                  <a:cubicBezTo>
                    <a:pt x="315" y="2"/>
                    <a:pt x="259" y="8"/>
                    <a:pt x="204" y="15"/>
                  </a:cubicBezTo>
                  <a:cubicBezTo>
                    <a:pt x="164" y="21"/>
                    <a:pt x="120" y="20"/>
                    <a:pt x="93" y="55"/>
                  </a:cubicBezTo>
                  <a:cubicBezTo>
                    <a:pt x="68" y="88"/>
                    <a:pt x="52" y="134"/>
                    <a:pt x="38" y="173"/>
                  </a:cubicBezTo>
                  <a:cubicBezTo>
                    <a:pt x="24" y="213"/>
                    <a:pt x="0" y="285"/>
                    <a:pt x="5" y="301"/>
                  </a:cubicBezTo>
                  <a:cubicBezTo>
                    <a:pt x="8" y="317"/>
                    <a:pt x="154" y="384"/>
                    <a:pt x="336" y="379"/>
                  </a:cubicBezTo>
                  <a:cubicBezTo>
                    <a:pt x="518" y="373"/>
                    <a:pt x="758" y="261"/>
                    <a:pt x="761" y="243"/>
                  </a:cubicBezTo>
                  <a:cubicBezTo>
                    <a:pt x="762" y="225"/>
                    <a:pt x="747" y="161"/>
                    <a:pt x="719" y="10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1" name="Freeform 339">
              <a:extLst>
                <a:ext uri="{FF2B5EF4-FFF2-40B4-BE49-F238E27FC236}">
                  <a16:creationId xmlns:a16="http://schemas.microsoft.com/office/drawing/2014/main" id="{5A49C7A6-3CAF-4F9F-A25F-E90DE085DECE}"/>
                </a:ext>
              </a:extLst>
            </p:cNvPr>
            <p:cNvSpPr>
              <a:spLocks/>
            </p:cNvSpPr>
            <p:nvPr/>
          </p:nvSpPr>
          <p:spPr bwMode="auto">
            <a:xfrm>
              <a:off x="3506787" y="5888039"/>
              <a:ext cx="88900" cy="82550"/>
            </a:xfrm>
            <a:custGeom>
              <a:avLst/>
              <a:gdLst>
                <a:gd name="T0" fmla="*/ 112 w 410"/>
                <a:gd name="T1" fmla="*/ 43 h 380"/>
                <a:gd name="T2" fmla="*/ 140 w 410"/>
                <a:gd name="T3" fmla="*/ 353 h 380"/>
                <a:gd name="T4" fmla="*/ 331 w 410"/>
                <a:gd name="T5" fmla="*/ 245 h 380"/>
                <a:gd name="T6" fmla="*/ 409 w 410"/>
                <a:gd name="T7" fmla="*/ 180 h 380"/>
                <a:gd name="T8" fmla="*/ 341 w 410"/>
                <a:gd name="T9" fmla="*/ 193 h 380"/>
                <a:gd name="T10" fmla="*/ 333 w 410"/>
                <a:gd name="T11" fmla="*/ 154 h 380"/>
                <a:gd name="T12" fmla="*/ 365 w 410"/>
                <a:gd name="T13" fmla="*/ 72 h 380"/>
                <a:gd name="T14" fmla="*/ 275 w 410"/>
                <a:gd name="T15" fmla="*/ 54 h 380"/>
                <a:gd name="T16" fmla="*/ 201 w 410"/>
                <a:gd name="T17" fmla="*/ 0 h 380"/>
                <a:gd name="T18" fmla="*/ 112 w 410"/>
                <a:gd name="T19" fmla="*/ 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0" h="380">
                  <a:moveTo>
                    <a:pt x="112" y="43"/>
                  </a:moveTo>
                  <a:cubicBezTo>
                    <a:pt x="99" y="71"/>
                    <a:pt x="0" y="325"/>
                    <a:pt x="140" y="353"/>
                  </a:cubicBezTo>
                  <a:cubicBezTo>
                    <a:pt x="279" y="380"/>
                    <a:pt x="331" y="245"/>
                    <a:pt x="331" y="245"/>
                  </a:cubicBezTo>
                  <a:cubicBezTo>
                    <a:pt x="331" y="245"/>
                    <a:pt x="407" y="227"/>
                    <a:pt x="409" y="180"/>
                  </a:cubicBezTo>
                  <a:cubicBezTo>
                    <a:pt x="410" y="132"/>
                    <a:pt x="341" y="193"/>
                    <a:pt x="341" y="193"/>
                  </a:cubicBezTo>
                  <a:lnTo>
                    <a:pt x="333" y="154"/>
                  </a:lnTo>
                  <a:lnTo>
                    <a:pt x="365" y="72"/>
                  </a:lnTo>
                  <a:lnTo>
                    <a:pt x="275" y="54"/>
                  </a:lnTo>
                  <a:lnTo>
                    <a:pt x="201" y="0"/>
                  </a:lnTo>
                  <a:cubicBezTo>
                    <a:pt x="201" y="0"/>
                    <a:pt x="124" y="16"/>
                    <a:pt x="112" y="4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2" name="Freeform 340">
              <a:extLst>
                <a:ext uri="{FF2B5EF4-FFF2-40B4-BE49-F238E27FC236}">
                  <a16:creationId xmlns:a16="http://schemas.microsoft.com/office/drawing/2014/main" id="{4B2B46D6-65C0-4C37-81FE-33DE3DAA1904}"/>
                </a:ext>
              </a:extLst>
            </p:cNvPr>
            <p:cNvSpPr>
              <a:spLocks/>
            </p:cNvSpPr>
            <p:nvPr/>
          </p:nvSpPr>
          <p:spPr bwMode="auto">
            <a:xfrm>
              <a:off x="3516312" y="5849939"/>
              <a:ext cx="106363" cy="84138"/>
            </a:xfrm>
            <a:custGeom>
              <a:avLst/>
              <a:gdLst>
                <a:gd name="T0" fmla="*/ 74 w 496"/>
                <a:gd name="T1" fmla="*/ 219 h 386"/>
                <a:gd name="T2" fmla="*/ 156 w 496"/>
                <a:gd name="T3" fmla="*/ 192 h 386"/>
                <a:gd name="T4" fmla="*/ 226 w 496"/>
                <a:gd name="T5" fmla="*/ 241 h 386"/>
                <a:gd name="T6" fmla="*/ 310 w 496"/>
                <a:gd name="T7" fmla="*/ 255 h 386"/>
                <a:gd name="T8" fmla="*/ 285 w 496"/>
                <a:gd name="T9" fmla="*/ 337 h 386"/>
                <a:gd name="T10" fmla="*/ 297 w 496"/>
                <a:gd name="T11" fmla="*/ 383 h 386"/>
                <a:gd name="T12" fmla="*/ 423 w 496"/>
                <a:gd name="T13" fmla="*/ 356 h 386"/>
                <a:gd name="T14" fmla="*/ 421 w 496"/>
                <a:gd name="T15" fmla="*/ 311 h 386"/>
                <a:gd name="T16" fmla="*/ 496 w 496"/>
                <a:gd name="T17" fmla="*/ 251 h 386"/>
                <a:gd name="T18" fmla="*/ 435 w 496"/>
                <a:gd name="T19" fmla="*/ 177 h 386"/>
                <a:gd name="T20" fmla="*/ 397 w 496"/>
                <a:gd name="T21" fmla="*/ 58 h 386"/>
                <a:gd name="T22" fmla="*/ 331 w 496"/>
                <a:gd name="T23" fmla="*/ 90 h 386"/>
                <a:gd name="T24" fmla="*/ 278 w 496"/>
                <a:gd name="T25" fmla="*/ 20 h 386"/>
                <a:gd name="T26" fmla="*/ 234 w 496"/>
                <a:gd name="T27" fmla="*/ 86 h 386"/>
                <a:gd name="T28" fmla="*/ 200 w 496"/>
                <a:gd name="T29" fmla="*/ 54 h 386"/>
                <a:gd name="T30" fmla="*/ 160 w 496"/>
                <a:gd name="T31" fmla="*/ 92 h 386"/>
                <a:gd name="T32" fmla="*/ 60 w 496"/>
                <a:gd name="T33" fmla="*/ 80 h 386"/>
                <a:gd name="T34" fmla="*/ 74 w 496"/>
                <a:gd name="T35" fmla="*/ 21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6" h="386">
                  <a:moveTo>
                    <a:pt x="74" y="219"/>
                  </a:moveTo>
                  <a:cubicBezTo>
                    <a:pt x="93" y="228"/>
                    <a:pt x="146" y="185"/>
                    <a:pt x="156" y="192"/>
                  </a:cubicBezTo>
                  <a:cubicBezTo>
                    <a:pt x="166" y="197"/>
                    <a:pt x="202" y="227"/>
                    <a:pt x="226" y="241"/>
                  </a:cubicBezTo>
                  <a:cubicBezTo>
                    <a:pt x="249" y="255"/>
                    <a:pt x="300" y="241"/>
                    <a:pt x="310" y="255"/>
                  </a:cubicBezTo>
                  <a:cubicBezTo>
                    <a:pt x="319" y="270"/>
                    <a:pt x="285" y="321"/>
                    <a:pt x="285" y="337"/>
                  </a:cubicBezTo>
                  <a:cubicBezTo>
                    <a:pt x="285" y="353"/>
                    <a:pt x="283" y="378"/>
                    <a:pt x="297" y="383"/>
                  </a:cubicBezTo>
                  <a:cubicBezTo>
                    <a:pt x="311" y="386"/>
                    <a:pt x="411" y="369"/>
                    <a:pt x="423" y="356"/>
                  </a:cubicBezTo>
                  <a:cubicBezTo>
                    <a:pt x="439" y="337"/>
                    <a:pt x="410" y="325"/>
                    <a:pt x="421" y="311"/>
                  </a:cubicBezTo>
                  <a:cubicBezTo>
                    <a:pt x="429" y="301"/>
                    <a:pt x="496" y="331"/>
                    <a:pt x="496" y="251"/>
                  </a:cubicBezTo>
                  <a:cubicBezTo>
                    <a:pt x="496" y="154"/>
                    <a:pt x="449" y="184"/>
                    <a:pt x="435" y="177"/>
                  </a:cubicBezTo>
                  <a:cubicBezTo>
                    <a:pt x="421" y="172"/>
                    <a:pt x="431" y="62"/>
                    <a:pt x="397" y="58"/>
                  </a:cubicBezTo>
                  <a:cubicBezTo>
                    <a:pt x="363" y="54"/>
                    <a:pt x="341" y="94"/>
                    <a:pt x="331" y="90"/>
                  </a:cubicBezTo>
                  <a:cubicBezTo>
                    <a:pt x="321" y="86"/>
                    <a:pt x="310" y="20"/>
                    <a:pt x="278" y="20"/>
                  </a:cubicBezTo>
                  <a:cubicBezTo>
                    <a:pt x="248" y="20"/>
                    <a:pt x="246" y="88"/>
                    <a:pt x="234" y="86"/>
                  </a:cubicBezTo>
                  <a:cubicBezTo>
                    <a:pt x="221" y="84"/>
                    <a:pt x="223" y="56"/>
                    <a:pt x="200" y="54"/>
                  </a:cubicBezTo>
                  <a:cubicBezTo>
                    <a:pt x="176" y="52"/>
                    <a:pt x="172" y="90"/>
                    <a:pt x="160" y="92"/>
                  </a:cubicBezTo>
                  <a:cubicBezTo>
                    <a:pt x="148" y="94"/>
                    <a:pt x="120" y="0"/>
                    <a:pt x="60" y="80"/>
                  </a:cubicBezTo>
                  <a:cubicBezTo>
                    <a:pt x="0" y="159"/>
                    <a:pt x="44" y="205"/>
                    <a:pt x="74" y="21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3" name="Freeform 341">
              <a:extLst>
                <a:ext uri="{FF2B5EF4-FFF2-40B4-BE49-F238E27FC236}">
                  <a16:creationId xmlns:a16="http://schemas.microsoft.com/office/drawing/2014/main" id="{D3D3C62C-45E9-45B9-987B-FB166BE67EA5}"/>
                </a:ext>
              </a:extLst>
            </p:cNvPr>
            <p:cNvSpPr>
              <a:spLocks/>
            </p:cNvSpPr>
            <p:nvPr/>
          </p:nvSpPr>
          <p:spPr bwMode="auto">
            <a:xfrm>
              <a:off x="3540125" y="5975351"/>
              <a:ext cx="104775" cy="273050"/>
            </a:xfrm>
            <a:custGeom>
              <a:avLst/>
              <a:gdLst>
                <a:gd name="T0" fmla="*/ 0 w 488"/>
                <a:gd name="T1" fmla="*/ 72 h 1272"/>
                <a:gd name="T2" fmla="*/ 33 w 488"/>
                <a:gd name="T3" fmla="*/ 747 h 1272"/>
                <a:gd name="T4" fmla="*/ 91 w 488"/>
                <a:gd name="T5" fmla="*/ 1187 h 1272"/>
                <a:gd name="T6" fmla="*/ 230 w 488"/>
                <a:gd name="T7" fmla="*/ 1169 h 1272"/>
                <a:gd name="T8" fmla="*/ 257 w 488"/>
                <a:gd name="T9" fmla="*/ 1265 h 1272"/>
                <a:gd name="T10" fmla="*/ 471 w 488"/>
                <a:gd name="T11" fmla="*/ 1243 h 1272"/>
                <a:gd name="T12" fmla="*/ 355 w 488"/>
                <a:gd name="T13" fmla="*/ 641 h 1272"/>
                <a:gd name="T14" fmla="*/ 237 w 488"/>
                <a:gd name="T15" fmla="*/ 0 h 1272"/>
                <a:gd name="T16" fmla="*/ 0 w 488"/>
                <a:gd name="T17" fmla="*/ 72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1272">
                  <a:moveTo>
                    <a:pt x="0" y="72"/>
                  </a:moveTo>
                  <a:cubicBezTo>
                    <a:pt x="0" y="72"/>
                    <a:pt x="19" y="566"/>
                    <a:pt x="33" y="747"/>
                  </a:cubicBezTo>
                  <a:cubicBezTo>
                    <a:pt x="49" y="929"/>
                    <a:pt x="78" y="1183"/>
                    <a:pt x="91" y="1187"/>
                  </a:cubicBezTo>
                  <a:cubicBezTo>
                    <a:pt x="104" y="1191"/>
                    <a:pt x="215" y="1162"/>
                    <a:pt x="230" y="1169"/>
                  </a:cubicBezTo>
                  <a:cubicBezTo>
                    <a:pt x="244" y="1176"/>
                    <a:pt x="240" y="1257"/>
                    <a:pt x="257" y="1265"/>
                  </a:cubicBezTo>
                  <a:cubicBezTo>
                    <a:pt x="274" y="1272"/>
                    <a:pt x="455" y="1254"/>
                    <a:pt x="471" y="1243"/>
                  </a:cubicBezTo>
                  <a:cubicBezTo>
                    <a:pt x="488" y="1232"/>
                    <a:pt x="385" y="803"/>
                    <a:pt x="355" y="641"/>
                  </a:cubicBezTo>
                  <a:cubicBezTo>
                    <a:pt x="326" y="477"/>
                    <a:pt x="237" y="0"/>
                    <a:pt x="237" y="0"/>
                  </a:cubicBezTo>
                  <a:lnTo>
                    <a:pt x="0" y="7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4" name="Freeform 342">
              <a:extLst>
                <a:ext uri="{FF2B5EF4-FFF2-40B4-BE49-F238E27FC236}">
                  <a16:creationId xmlns:a16="http://schemas.microsoft.com/office/drawing/2014/main" id="{8DF79D6A-5237-472E-9C12-34260CE2D601}"/>
                </a:ext>
              </a:extLst>
            </p:cNvPr>
            <p:cNvSpPr>
              <a:spLocks/>
            </p:cNvSpPr>
            <p:nvPr/>
          </p:nvSpPr>
          <p:spPr bwMode="auto">
            <a:xfrm>
              <a:off x="3543300" y="6013451"/>
              <a:ext cx="53975" cy="11113"/>
            </a:xfrm>
            <a:custGeom>
              <a:avLst/>
              <a:gdLst>
                <a:gd name="T0" fmla="*/ 9 w 254"/>
                <a:gd name="T1" fmla="*/ 50 h 50"/>
                <a:gd name="T2" fmla="*/ 245 w 254"/>
                <a:gd name="T3" fmla="*/ 16 h 50"/>
                <a:gd name="T4" fmla="*/ 242 w 254"/>
                <a:gd name="T5" fmla="*/ 2 h 50"/>
                <a:gd name="T6" fmla="*/ 9 w 254"/>
                <a:gd name="T7" fmla="*/ 36 h 50"/>
                <a:gd name="T8" fmla="*/ 9 w 254"/>
                <a:gd name="T9" fmla="*/ 50 h 50"/>
              </a:gdLst>
              <a:ahLst/>
              <a:cxnLst>
                <a:cxn ang="0">
                  <a:pos x="T0" y="T1"/>
                </a:cxn>
                <a:cxn ang="0">
                  <a:pos x="T2" y="T3"/>
                </a:cxn>
                <a:cxn ang="0">
                  <a:pos x="T4" y="T5"/>
                </a:cxn>
                <a:cxn ang="0">
                  <a:pos x="T6" y="T7"/>
                </a:cxn>
                <a:cxn ang="0">
                  <a:pos x="T8" y="T9"/>
                </a:cxn>
              </a:cxnLst>
              <a:rect l="0" t="0" r="r" b="b"/>
              <a:pathLst>
                <a:path w="254" h="50">
                  <a:moveTo>
                    <a:pt x="9" y="50"/>
                  </a:moveTo>
                  <a:cubicBezTo>
                    <a:pt x="89" y="46"/>
                    <a:pt x="168" y="34"/>
                    <a:pt x="245" y="16"/>
                  </a:cubicBezTo>
                  <a:cubicBezTo>
                    <a:pt x="254" y="13"/>
                    <a:pt x="251" y="0"/>
                    <a:pt x="242" y="2"/>
                  </a:cubicBezTo>
                  <a:cubicBezTo>
                    <a:pt x="166" y="21"/>
                    <a:pt x="88" y="32"/>
                    <a:pt x="9" y="36"/>
                  </a:cubicBezTo>
                  <a:cubicBezTo>
                    <a:pt x="0" y="37"/>
                    <a:pt x="0" y="50"/>
                    <a:pt x="9" y="50"/>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5" name="Freeform 343">
              <a:extLst>
                <a:ext uri="{FF2B5EF4-FFF2-40B4-BE49-F238E27FC236}">
                  <a16:creationId xmlns:a16="http://schemas.microsoft.com/office/drawing/2014/main" id="{186FB524-1E97-43B9-ABAA-6110545A8992}"/>
                </a:ext>
              </a:extLst>
            </p:cNvPr>
            <p:cNvSpPr>
              <a:spLocks/>
            </p:cNvSpPr>
            <p:nvPr/>
          </p:nvSpPr>
          <p:spPr bwMode="auto">
            <a:xfrm>
              <a:off x="3500437" y="5953126"/>
              <a:ext cx="112713" cy="20638"/>
            </a:xfrm>
            <a:custGeom>
              <a:avLst/>
              <a:gdLst>
                <a:gd name="T0" fmla="*/ 8 w 524"/>
                <a:gd name="T1" fmla="*/ 16 h 96"/>
                <a:gd name="T2" fmla="*/ 516 w 524"/>
                <a:gd name="T3" fmla="*/ 24 h 96"/>
                <a:gd name="T4" fmla="*/ 509 w 524"/>
                <a:gd name="T5" fmla="*/ 13 h 96"/>
                <a:gd name="T6" fmla="*/ 16 w 524"/>
                <a:gd name="T7" fmla="*/ 5 h 96"/>
                <a:gd name="T8" fmla="*/ 8 w 524"/>
                <a:gd name="T9" fmla="*/ 16 h 96"/>
              </a:gdLst>
              <a:ahLst/>
              <a:cxnLst>
                <a:cxn ang="0">
                  <a:pos x="T0" y="T1"/>
                </a:cxn>
                <a:cxn ang="0">
                  <a:pos x="T2" y="T3"/>
                </a:cxn>
                <a:cxn ang="0">
                  <a:pos x="T4" y="T5"/>
                </a:cxn>
                <a:cxn ang="0">
                  <a:pos x="T6" y="T7"/>
                </a:cxn>
                <a:cxn ang="0">
                  <a:pos x="T8" y="T9"/>
                </a:cxn>
              </a:cxnLst>
              <a:rect l="0" t="0" r="r" b="b"/>
              <a:pathLst>
                <a:path w="524" h="96">
                  <a:moveTo>
                    <a:pt x="8" y="16"/>
                  </a:moveTo>
                  <a:cubicBezTo>
                    <a:pt x="167" y="93"/>
                    <a:pt x="356" y="96"/>
                    <a:pt x="516" y="24"/>
                  </a:cubicBezTo>
                  <a:cubicBezTo>
                    <a:pt x="524" y="21"/>
                    <a:pt x="517" y="9"/>
                    <a:pt x="509" y="13"/>
                  </a:cubicBezTo>
                  <a:cubicBezTo>
                    <a:pt x="353" y="82"/>
                    <a:pt x="169" y="79"/>
                    <a:pt x="16" y="5"/>
                  </a:cubicBezTo>
                  <a:cubicBezTo>
                    <a:pt x="8" y="0"/>
                    <a:pt x="0" y="12"/>
                    <a:pt x="8"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6" name="Freeform 344">
              <a:extLst>
                <a:ext uri="{FF2B5EF4-FFF2-40B4-BE49-F238E27FC236}">
                  <a16:creationId xmlns:a16="http://schemas.microsoft.com/office/drawing/2014/main" id="{1793D327-26FA-4075-96B0-2823D4789CF5}"/>
                </a:ext>
              </a:extLst>
            </p:cNvPr>
            <p:cNvSpPr>
              <a:spLocks/>
            </p:cNvSpPr>
            <p:nvPr/>
          </p:nvSpPr>
          <p:spPr bwMode="auto">
            <a:xfrm>
              <a:off x="3487737" y="5962651"/>
              <a:ext cx="134938" cy="30163"/>
            </a:xfrm>
            <a:custGeom>
              <a:avLst/>
              <a:gdLst>
                <a:gd name="T0" fmla="*/ 9 w 634"/>
                <a:gd name="T1" fmla="*/ 97 h 142"/>
                <a:gd name="T2" fmla="*/ 626 w 634"/>
                <a:gd name="T3" fmla="*/ 17 h 142"/>
                <a:gd name="T4" fmla="*/ 619 w 634"/>
                <a:gd name="T5" fmla="*/ 5 h 142"/>
                <a:gd name="T6" fmla="*/ 13 w 634"/>
                <a:gd name="T7" fmla="*/ 84 h 142"/>
                <a:gd name="T8" fmla="*/ 9 w 634"/>
                <a:gd name="T9" fmla="*/ 97 h 142"/>
              </a:gdLst>
              <a:ahLst/>
              <a:cxnLst>
                <a:cxn ang="0">
                  <a:pos x="T0" y="T1"/>
                </a:cxn>
                <a:cxn ang="0">
                  <a:pos x="T2" y="T3"/>
                </a:cxn>
                <a:cxn ang="0">
                  <a:pos x="T4" y="T5"/>
                </a:cxn>
                <a:cxn ang="0">
                  <a:pos x="T6" y="T7"/>
                </a:cxn>
                <a:cxn ang="0">
                  <a:pos x="T8" y="T9"/>
                </a:cxn>
              </a:cxnLst>
              <a:rect l="0" t="0" r="r" b="b"/>
              <a:pathLst>
                <a:path w="634" h="142">
                  <a:moveTo>
                    <a:pt x="9" y="97"/>
                  </a:moveTo>
                  <a:cubicBezTo>
                    <a:pt x="217" y="142"/>
                    <a:pt x="437" y="114"/>
                    <a:pt x="626" y="17"/>
                  </a:cubicBezTo>
                  <a:cubicBezTo>
                    <a:pt x="634" y="12"/>
                    <a:pt x="627" y="0"/>
                    <a:pt x="619" y="5"/>
                  </a:cubicBezTo>
                  <a:cubicBezTo>
                    <a:pt x="433" y="100"/>
                    <a:pt x="217" y="128"/>
                    <a:pt x="13" y="84"/>
                  </a:cubicBezTo>
                  <a:cubicBezTo>
                    <a:pt x="4" y="82"/>
                    <a:pt x="0" y="95"/>
                    <a:pt x="9" y="9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7" name="Freeform 345">
              <a:extLst>
                <a:ext uri="{FF2B5EF4-FFF2-40B4-BE49-F238E27FC236}">
                  <a16:creationId xmlns:a16="http://schemas.microsoft.com/office/drawing/2014/main" id="{14F69F3E-CA16-489E-A51E-4143F1B9D1FF}"/>
                </a:ext>
              </a:extLst>
            </p:cNvPr>
            <p:cNvSpPr>
              <a:spLocks/>
            </p:cNvSpPr>
            <p:nvPr/>
          </p:nvSpPr>
          <p:spPr bwMode="auto">
            <a:xfrm>
              <a:off x="3484562" y="5981701"/>
              <a:ext cx="153988" cy="23813"/>
            </a:xfrm>
            <a:custGeom>
              <a:avLst/>
              <a:gdLst>
                <a:gd name="T0" fmla="*/ 9 w 714"/>
                <a:gd name="T1" fmla="*/ 47 h 116"/>
                <a:gd name="T2" fmla="*/ 706 w 714"/>
                <a:gd name="T3" fmla="*/ 18 h 116"/>
                <a:gd name="T4" fmla="*/ 702 w 714"/>
                <a:gd name="T5" fmla="*/ 4 h 116"/>
                <a:gd name="T6" fmla="*/ 13 w 714"/>
                <a:gd name="T7" fmla="*/ 34 h 116"/>
                <a:gd name="T8" fmla="*/ 9 w 714"/>
                <a:gd name="T9" fmla="*/ 47 h 116"/>
              </a:gdLst>
              <a:ahLst/>
              <a:cxnLst>
                <a:cxn ang="0">
                  <a:pos x="T0" y="T1"/>
                </a:cxn>
                <a:cxn ang="0">
                  <a:pos x="T2" y="T3"/>
                </a:cxn>
                <a:cxn ang="0">
                  <a:pos x="T4" y="T5"/>
                </a:cxn>
                <a:cxn ang="0">
                  <a:pos x="T6" y="T7"/>
                </a:cxn>
                <a:cxn ang="0">
                  <a:pos x="T8" y="T9"/>
                </a:cxn>
              </a:cxnLst>
              <a:rect l="0" t="0" r="r" b="b"/>
              <a:pathLst>
                <a:path w="714" h="116">
                  <a:moveTo>
                    <a:pt x="9" y="47"/>
                  </a:moveTo>
                  <a:cubicBezTo>
                    <a:pt x="237" y="116"/>
                    <a:pt x="485" y="106"/>
                    <a:pt x="706" y="18"/>
                  </a:cubicBezTo>
                  <a:cubicBezTo>
                    <a:pt x="714" y="14"/>
                    <a:pt x="711" y="0"/>
                    <a:pt x="702" y="4"/>
                  </a:cubicBezTo>
                  <a:cubicBezTo>
                    <a:pt x="483" y="91"/>
                    <a:pt x="238" y="102"/>
                    <a:pt x="13" y="34"/>
                  </a:cubicBezTo>
                  <a:cubicBezTo>
                    <a:pt x="4" y="31"/>
                    <a:pt x="0" y="45"/>
                    <a:pt x="9" y="4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8" name="Freeform 346">
              <a:extLst>
                <a:ext uri="{FF2B5EF4-FFF2-40B4-BE49-F238E27FC236}">
                  <a16:creationId xmlns:a16="http://schemas.microsoft.com/office/drawing/2014/main" id="{1756E59A-FFFD-4CEB-85EF-7AB24092210C}"/>
                </a:ext>
              </a:extLst>
            </p:cNvPr>
            <p:cNvSpPr>
              <a:spLocks/>
            </p:cNvSpPr>
            <p:nvPr/>
          </p:nvSpPr>
          <p:spPr bwMode="auto">
            <a:xfrm>
              <a:off x="3563937" y="6024564"/>
              <a:ext cx="23813" cy="196850"/>
            </a:xfrm>
            <a:custGeom>
              <a:avLst/>
              <a:gdLst>
                <a:gd name="T0" fmla="*/ 1 w 112"/>
                <a:gd name="T1" fmla="*/ 9 h 912"/>
                <a:gd name="T2" fmla="*/ 97 w 112"/>
                <a:gd name="T3" fmla="*/ 904 h 912"/>
                <a:gd name="T4" fmla="*/ 112 w 112"/>
                <a:gd name="T5" fmla="*/ 904 h 912"/>
                <a:gd name="T6" fmla="*/ 16 w 112"/>
                <a:gd name="T7" fmla="*/ 9 h 912"/>
                <a:gd name="T8" fmla="*/ 1 w 112"/>
                <a:gd name="T9" fmla="*/ 9 h 912"/>
              </a:gdLst>
              <a:ahLst/>
              <a:cxnLst>
                <a:cxn ang="0">
                  <a:pos x="T0" y="T1"/>
                </a:cxn>
                <a:cxn ang="0">
                  <a:pos x="T2" y="T3"/>
                </a:cxn>
                <a:cxn ang="0">
                  <a:pos x="T4" y="T5"/>
                </a:cxn>
                <a:cxn ang="0">
                  <a:pos x="T6" y="T7"/>
                </a:cxn>
                <a:cxn ang="0">
                  <a:pos x="T8" y="T9"/>
                </a:cxn>
              </a:cxnLst>
              <a:rect l="0" t="0" r="r" b="b"/>
              <a:pathLst>
                <a:path w="112" h="912">
                  <a:moveTo>
                    <a:pt x="1" y="9"/>
                  </a:moveTo>
                  <a:cubicBezTo>
                    <a:pt x="33" y="307"/>
                    <a:pt x="66" y="605"/>
                    <a:pt x="97" y="904"/>
                  </a:cubicBezTo>
                  <a:cubicBezTo>
                    <a:pt x="98" y="912"/>
                    <a:pt x="112" y="912"/>
                    <a:pt x="112" y="904"/>
                  </a:cubicBezTo>
                  <a:cubicBezTo>
                    <a:pt x="79" y="605"/>
                    <a:pt x="48" y="307"/>
                    <a:pt x="16" y="9"/>
                  </a:cubicBezTo>
                  <a:cubicBezTo>
                    <a:pt x="15" y="0"/>
                    <a:pt x="0" y="0"/>
                    <a:pt x="1"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79" name="Freeform 347">
              <a:extLst>
                <a:ext uri="{FF2B5EF4-FFF2-40B4-BE49-F238E27FC236}">
                  <a16:creationId xmlns:a16="http://schemas.microsoft.com/office/drawing/2014/main" id="{8FD22E23-1477-46A1-B07A-8C0359B877E6}"/>
                </a:ext>
              </a:extLst>
            </p:cNvPr>
            <p:cNvSpPr>
              <a:spLocks/>
            </p:cNvSpPr>
            <p:nvPr/>
          </p:nvSpPr>
          <p:spPr bwMode="auto">
            <a:xfrm>
              <a:off x="3454400" y="6011864"/>
              <a:ext cx="28575" cy="192088"/>
            </a:xfrm>
            <a:custGeom>
              <a:avLst/>
              <a:gdLst>
                <a:gd name="T0" fmla="*/ 114 w 130"/>
                <a:gd name="T1" fmla="*/ 9 h 892"/>
                <a:gd name="T2" fmla="*/ 16 w 130"/>
                <a:gd name="T3" fmla="*/ 884 h 892"/>
                <a:gd name="T4" fmla="*/ 31 w 130"/>
                <a:gd name="T5" fmla="*/ 884 h 892"/>
                <a:gd name="T6" fmla="*/ 128 w 130"/>
                <a:gd name="T7" fmla="*/ 13 h 892"/>
                <a:gd name="T8" fmla="*/ 114 w 130"/>
                <a:gd name="T9" fmla="*/ 9 h 892"/>
              </a:gdLst>
              <a:ahLst/>
              <a:cxnLst>
                <a:cxn ang="0">
                  <a:pos x="T0" y="T1"/>
                </a:cxn>
                <a:cxn ang="0">
                  <a:pos x="T2" y="T3"/>
                </a:cxn>
                <a:cxn ang="0">
                  <a:pos x="T4" y="T5"/>
                </a:cxn>
                <a:cxn ang="0">
                  <a:pos x="T6" y="T7"/>
                </a:cxn>
                <a:cxn ang="0">
                  <a:pos x="T8" y="T9"/>
                </a:cxn>
              </a:cxnLst>
              <a:rect l="0" t="0" r="r" b="b"/>
              <a:pathLst>
                <a:path w="130" h="892">
                  <a:moveTo>
                    <a:pt x="114" y="9"/>
                  </a:moveTo>
                  <a:cubicBezTo>
                    <a:pt x="34" y="293"/>
                    <a:pt x="0" y="589"/>
                    <a:pt x="16" y="884"/>
                  </a:cubicBezTo>
                  <a:cubicBezTo>
                    <a:pt x="17" y="892"/>
                    <a:pt x="31" y="892"/>
                    <a:pt x="31" y="884"/>
                  </a:cubicBezTo>
                  <a:cubicBezTo>
                    <a:pt x="15" y="590"/>
                    <a:pt x="48" y="295"/>
                    <a:pt x="128" y="13"/>
                  </a:cubicBezTo>
                  <a:cubicBezTo>
                    <a:pt x="130" y="4"/>
                    <a:pt x="117" y="0"/>
                    <a:pt x="114"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0" name="Freeform 348">
              <a:extLst>
                <a:ext uri="{FF2B5EF4-FFF2-40B4-BE49-F238E27FC236}">
                  <a16:creationId xmlns:a16="http://schemas.microsoft.com/office/drawing/2014/main" id="{24777821-701D-4CEF-97E7-17D01A22E940}"/>
                </a:ext>
              </a:extLst>
            </p:cNvPr>
            <p:cNvSpPr>
              <a:spLocks/>
            </p:cNvSpPr>
            <p:nvPr/>
          </p:nvSpPr>
          <p:spPr bwMode="auto">
            <a:xfrm>
              <a:off x="3449637" y="6118226"/>
              <a:ext cx="14288" cy="1588"/>
            </a:xfrm>
            <a:custGeom>
              <a:avLst/>
              <a:gdLst>
                <a:gd name="T0" fmla="*/ 9 w 66"/>
                <a:gd name="T1" fmla="*/ 12 h 12"/>
                <a:gd name="T2" fmla="*/ 58 w 66"/>
                <a:gd name="T3" fmla="*/ 12 h 12"/>
                <a:gd name="T4" fmla="*/ 58 w 66"/>
                <a:gd name="T5" fmla="*/ 0 h 12"/>
                <a:gd name="T6" fmla="*/ 9 w 66"/>
                <a:gd name="T7" fmla="*/ 0 h 12"/>
                <a:gd name="T8" fmla="*/ 9 w 66"/>
                <a:gd name="T9" fmla="*/ 12 h 12"/>
              </a:gdLst>
              <a:ahLst/>
              <a:cxnLst>
                <a:cxn ang="0">
                  <a:pos x="T0" y="T1"/>
                </a:cxn>
                <a:cxn ang="0">
                  <a:pos x="T2" y="T3"/>
                </a:cxn>
                <a:cxn ang="0">
                  <a:pos x="T4" y="T5"/>
                </a:cxn>
                <a:cxn ang="0">
                  <a:pos x="T6" y="T7"/>
                </a:cxn>
                <a:cxn ang="0">
                  <a:pos x="T8" y="T9"/>
                </a:cxn>
              </a:cxnLst>
              <a:rect l="0" t="0" r="r" b="b"/>
              <a:pathLst>
                <a:path w="66" h="12">
                  <a:moveTo>
                    <a:pt x="9" y="12"/>
                  </a:moveTo>
                  <a:lnTo>
                    <a:pt x="58" y="12"/>
                  </a:lnTo>
                  <a:cubicBezTo>
                    <a:pt x="66" y="12"/>
                    <a:pt x="66" y="0"/>
                    <a:pt x="58" y="0"/>
                  </a:cubicBezTo>
                  <a:lnTo>
                    <a:pt x="9" y="0"/>
                  </a:lnTo>
                  <a:cubicBezTo>
                    <a:pt x="0" y="0"/>
                    <a:pt x="0" y="12"/>
                    <a:pt x="9" y="12"/>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1" name="Freeform 349">
              <a:extLst>
                <a:ext uri="{FF2B5EF4-FFF2-40B4-BE49-F238E27FC236}">
                  <a16:creationId xmlns:a16="http://schemas.microsoft.com/office/drawing/2014/main" id="{3679DEEE-1B08-4F60-9352-C5D7DAFCBEF8}"/>
                </a:ext>
              </a:extLst>
            </p:cNvPr>
            <p:cNvSpPr>
              <a:spLocks/>
            </p:cNvSpPr>
            <p:nvPr/>
          </p:nvSpPr>
          <p:spPr bwMode="auto">
            <a:xfrm>
              <a:off x="3446462" y="6122989"/>
              <a:ext cx="15875" cy="6350"/>
            </a:xfrm>
            <a:custGeom>
              <a:avLst/>
              <a:gdLst>
                <a:gd name="T0" fmla="*/ 13 w 70"/>
                <a:gd name="T1" fmla="*/ 29 h 30"/>
                <a:gd name="T2" fmla="*/ 62 w 70"/>
                <a:gd name="T3" fmla="*/ 16 h 30"/>
                <a:gd name="T4" fmla="*/ 58 w 70"/>
                <a:gd name="T5" fmla="*/ 2 h 30"/>
                <a:gd name="T6" fmla="*/ 9 w 70"/>
                <a:gd name="T7" fmla="*/ 14 h 30"/>
                <a:gd name="T8" fmla="*/ 13 w 70"/>
                <a:gd name="T9" fmla="*/ 29 h 30"/>
              </a:gdLst>
              <a:ahLst/>
              <a:cxnLst>
                <a:cxn ang="0">
                  <a:pos x="T0" y="T1"/>
                </a:cxn>
                <a:cxn ang="0">
                  <a:pos x="T2" y="T3"/>
                </a:cxn>
                <a:cxn ang="0">
                  <a:pos x="T4" y="T5"/>
                </a:cxn>
                <a:cxn ang="0">
                  <a:pos x="T6" y="T7"/>
                </a:cxn>
                <a:cxn ang="0">
                  <a:pos x="T8" y="T9"/>
                </a:cxn>
              </a:cxnLst>
              <a:rect l="0" t="0" r="r" b="b"/>
              <a:pathLst>
                <a:path w="70" h="30">
                  <a:moveTo>
                    <a:pt x="13" y="29"/>
                  </a:moveTo>
                  <a:cubicBezTo>
                    <a:pt x="29" y="25"/>
                    <a:pt x="45" y="20"/>
                    <a:pt x="62" y="16"/>
                  </a:cubicBezTo>
                  <a:cubicBezTo>
                    <a:pt x="70" y="14"/>
                    <a:pt x="67" y="0"/>
                    <a:pt x="58" y="2"/>
                  </a:cubicBezTo>
                  <a:cubicBezTo>
                    <a:pt x="41" y="6"/>
                    <a:pt x="25" y="10"/>
                    <a:pt x="9" y="14"/>
                  </a:cubicBezTo>
                  <a:cubicBezTo>
                    <a:pt x="0" y="16"/>
                    <a:pt x="4" y="30"/>
                    <a:pt x="13" y="2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2" name="Freeform 350">
              <a:extLst>
                <a:ext uri="{FF2B5EF4-FFF2-40B4-BE49-F238E27FC236}">
                  <a16:creationId xmlns:a16="http://schemas.microsoft.com/office/drawing/2014/main" id="{95B868EC-64D6-49D6-9DCD-A1456A49D43B}"/>
                </a:ext>
              </a:extLst>
            </p:cNvPr>
            <p:cNvSpPr>
              <a:spLocks/>
            </p:cNvSpPr>
            <p:nvPr/>
          </p:nvSpPr>
          <p:spPr bwMode="auto">
            <a:xfrm>
              <a:off x="3452812" y="6108701"/>
              <a:ext cx="11113" cy="7938"/>
            </a:xfrm>
            <a:custGeom>
              <a:avLst/>
              <a:gdLst>
                <a:gd name="T0" fmla="*/ 9 w 58"/>
                <a:gd name="T1" fmla="*/ 18 h 36"/>
                <a:gd name="T2" fmla="*/ 47 w 58"/>
                <a:gd name="T3" fmla="*/ 33 h 36"/>
                <a:gd name="T4" fmla="*/ 50 w 58"/>
                <a:gd name="T5" fmla="*/ 19 h 36"/>
                <a:gd name="T6" fmla="*/ 13 w 58"/>
                <a:gd name="T7" fmla="*/ 4 h 36"/>
                <a:gd name="T8" fmla="*/ 9 w 58"/>
                <a:gd name="T9" fmla="*/ 18 h 36"/>
              </a:gdLst>
              <a:ahLst/>
              <a:cxnLst>
                <a:cxn ang="0">
                  <a:pos x="T0" y="T1"/>
                </a:cxn>
                <a:cxn ang="0">
                  <a:pos x="T2" y="T3"/>
                </a:cxn>
                <a:cxn ang="0">
                  <a:pos x="T4" y="T5"/>
                </a:cxn>
                <a:cxn ang="0">
                  <a:pos x="T6" y="T7"/>
                </a:cxn>
                <a:cxn ang="0">
                  <a:pos x="T8" y="T9"/>
                </a:cxn>
              </a:cxnLst>
              <a:rect l="0" t="0" r="r" b="b"/>
              <a:pathLst>
                <a:path w="58" h="36">
                  <a:moveTo>
                    <a:pt x="9" y="18"/>
                  </a:moveTo>
                  <a:cubicBezTo>
                    <a:pt x="22" y="23"/>
                    <a:pt x="34" y="28"/>
                    <a:pt x="47" y="33"/>
                  </a:cubicBezTo>
                  <a:cubicBezTo>
                    <a:pt x="55" y="36"/>
                    <a:pt x="58" y="23"/>
                    <a:pt x="50" y="19"/>
                  </a:cubicBezTo>
                  <a:cubicBezTo>
                    <a:pt x="38" y="14"/>
                    <a:pt x="25" y="9"/>
                    <a:pt x="13" y="4"/>
                  </a:cubicBezTo>
                  <a:cubicBezTo>
                    <a:pt x="4" y="0"/>
                    <a:pt x="0" y="14"/>
                    <a:pt x="9" y="1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3" name="Freeform 351">
              <a:extLst>
                <a:ext uri="{FF2B5EF4-FFF2-40B4-BE49-F238E27FC236}">
                  <a16:creationId xmlns:a16="http://schemas.microsoft.com/office/drawing/2014/main" id="{2BA19BD8-B8BE-4A63-BDA9-3FF3C4A0B1C8}"/>
                </a:ext>
              </a:extLst>
            </p:cNvPr>
            <p:cNvSpPr>
              <a:spLocks/>
            </p:cNvSpPr>
            <p:nvPr/>
          </p:nvSpPr>
          <p:spPr bwMode="auto">
            <a:xfrm>
              <a:off x="3522662" y="6022976"/>
              <a:ext cx="7938" cy="323850"/>
            </a:xfrm>
            <a:custGeom>
              <a:avLst/>
              <a:gdLst>
                <a:gd name="T0" fmla="*/ 28 w 42"/>
                <a:gd name="T1" fmla="*/ 9 h 1504"/>
                <a:gd name="T2" fmla="*/ 3 w 42"/>
                <a:gd name="T3" fmla="*/ 1168 h 1504"/>
                <a:gd name="T4" fmla="*/ 7 w 42"/>
                <a:gd name="T5" fmla="*/ 1496 h 1504"/>
                <a:gd name="T6" fmla="*/ 21 w 42"/>
                <a:gd name="T7" fmla="*/ 1496 h 1504"/>
                <a:gd name="T8" fmla="*/ 28 w 42"/>
                <a:gd name="T9" fmla="*/ 337 h 1504"/>
                <a:gd name="T10" fmla="*/ 42 w 42"/>
                <a:gd name="T11" fmla="*/ 9 h 1504"/>
                <a:gd name="T12" fmla="*/ 28 w 42"/>
                <a:gd name="T13" fmla="*/ 9 h 1504"/>
              </a:gdLst>
              <a:ahLst/>
              <a:cxnLst>
                <a:cxn ang="0">
                  <a:pos x="T0" y="T1"/>
                </a:cxn>
                <a:cxn ang="0">
                  <a:pos x="T2" y="T3"/>
                </a:cxn>
                <a:cxn ang="0">
                  <a:pos x="T4" y="T5"/>
                </a:cxn>
                <a:cxn ang="0">
                  <a:pos x="T6" y="T7"/>
                </a:cxn>
                <a:cxn ang="0">
                  <a:pos x="T8" y="T9"/>
                </a:cxn>
                <a:cxn ang="0">
                  <a:pos x="T10" y="T11"/>
                </a:cxn>
                <a:cxn ang="0">
                  <a:pos x="T12" y="T13"/>
                </a:cxn>
              </a:cxnLst>
              <a:rect l="0" t="0" r="r" b="b"/>
              <a:pathLst>
                <a:path w="42" h="1504">
                  <a:moveTo>
                    <a:pt x="28" y="9"/>
                  </a:moveTo>
                  <a:cubicBezTo>
                    <a:pt x="9" y="395"/>
                    <a:pt x="0" y="782"/>
                    <a:pt x="3" y="1168"/>
                  </a:cubicBezTo>
                  <a:cubicBezTo>
                    <a:pt x="4" y="1277"/>
                    <a:pt x="5" y="1387"/>
                    <a:pt x="7" y="1496"/>
                  </a:cubicBezTo>
                  <a:cubicBezTo>
                    <a:pt x="7" y="1504"/>
                    <a:pt x="21" y="1504"/>
                    <a:pt x="21" y="1496"/>
                  </a:cubicBezTo>
                  <a:cubicBezTo>
                    <a:pt x="12" y="1110"/>
                    <a:pt x="15" y="723"/>
                    <a:pt x="28" y="337"/>
                  </a:cubicBezTo>
                  <a:cubicBezTo>
                    <a:pt x="32" y="228"/>
                    <a:pt x="37" y="119"/>
                    <a:pt x="42" y="9"/>
                  </a:cubicBezTo>
                  <a:cubicBezTo>
                    <a:pt x="42" y="0"/>
                    <a:pt x="29" y="0"/>
                    <a:pt x="28"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4" name="Freeform 352">
              <a:extLst>
                <a:ext uri="{FF2B5EF4-FFF2-40B4-BE49-F238E27FC236}">
                  <a16:creationId xmlns:a16="http://schemas.microsoft.com/office/drawing/2014/main" id="{5AD83BA7-6F5E-4AF0-A364-BBF20C1462D7}"/>
                </a:ext>
              </a:extLst>
            </p:cNvPr>
            <p:cNvSpPr>
              <a:spLocks/>
            </p:cNvSpPr>
            <p:nvPr/>
          </p:nvSpPr>
          <p:spPr bwMode="auto">
            <a:xfrm>
              <a:off x="3633787" y="6159501"/>
              <a:ext cx="38100" cy="30163"/>
            </a:xfrm>
            <a:custGeom>
              <a:avLst/>
              <a:gdLst>
                <a:gd name="T0" fmla="*/ 7 w 184"/>
                <a:gd name="T1" fmla="*/ 16 h 142"/>
                <a:gd name="T2" fmla="*/ 169 w 184"/>
                <a:gd name="T3" fmla="*/ 138 h 142"/>
                <a:gd name="T4" fmla="*/ 177 w 184"/>
                <a:gd name="T5" fmla="*/ 126 h 142"/>
                <a:gd name="T6" fmla="*/ 17 w 184"/>
                <a:gd name="T7" fmla="*/ 7 h 142"/>
                <a:gd name="T8" fmla="*/ 7 w 184"/>
                <a:gd name="T9" fmla="*/ 16 h 142"/>
              </a:gdLst>
              <a:ahLst/>
              <a:cxnLst>
                <a:cxn ang="0">
                  <a:pos x="T0" y="T1"/>
                </a:cxn>
                <a:cxn ang="0">
                  <a:pos x="T2" y="T3"/>
                </a:cxn>
                <a:cxn ang="0">
                  <a:pos x="T4" y="T5"/>
                </a:cxn>
                <a:cxn ang="0">
                  <a:pos x="T6" y="T7"/>
                </a:cxn>
                <a:cxn ang="0">
                  <a:pos x="T8" y="T9"/>
                </a:cxn>
              </a:cxnLst>
              <a:rect l="0" t="0" r="r" b="b"/>
              <a:pathLst>
                <a:path w="184" h="142">
                  <a:moveTo>
                    <a:pt x="7" y="16"/>
                  </a:moveTo>
                  <a:cubicBezTo>
                    <a:pt x="56" y="63"/>
                    <a:pt x="111" y="104"/>
                    <a:pt x="169" y="138"/>
                  </a:cubicBezTo>
                  <a:cubicBezTo>
                    <a:pt x="177" y="142"/>
                    <a:pt x="184" y="131"/>
                    <a:pt x="177" y="126"/>
                  </a:cubicBezTo>
                  <a:cubicBezTo>
                    <a:pt x="119" y="93"/>
                    <a:pt x="66" y="53"/>
                    <a:pt x="17" y="7"/>
                  </a:cubicBezTo>
                  <a:cubicBezTo>
                    <a:pt x="10" y="0"/>
                    <a:pt x="0" y="10"/>
                    <a:pt x="7"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5" name="Freeform 353">
              <a:extLst>
                <a:ext uri="{FF2B5EF4-FFF2-40B4-BE49-F238E27FC236}">
                  <a16:creationId xmlns:a16="http://schemas.microsoft.com/office/drawing/2014/main" id="{2C71AF1C-A28D-4EE2-9EEC-54552F629D1F}"/>
                </a:ext>
              </a:extLst>
            </p:cNvPr>
            <p:cNvSpPr>
              <a:spLocks/>
            </p:cNvSpPr>
            <p:nvPr/>
          </p:nvSpPr>
          <p:spPr bwMode="auto">
            <a:xfrm>
              <a:off x="3632200" y="6169026"/>
              <a:ext cx="34925" cy="26988"/>
            </a:xfrm>
            <a:custGeom>
              <a:avLst/>
              <a:gdLst>
                <a:gd name="T0" fmla="*/ 8 w 166"/>
                <a:gd name="T1" fmla="*/ 18 h 126"/>
                <a:gd name="T2" fmla="*/ 152 w 166"/>
                <a:gd name="T3" fmla="*/ 122 h 126"/>
                <a:gd name="T4" fmla="*/ 159 w 166"/>
                <a:gd name="T5" fmla="*/ 109 h 126"/>
                <a:gd name="T6" fmla="*/ 15 w 166"/>
                <a:gd name="T7" fmla="*/ 6 h 126"/>
                <a:gd name="T8" fmla="*/ 8 w 166"/>
                <a:gd name="T9" fmla="*/ 18 h 126"/>
              </a:gdLst>
              <a:ahLst/>
              <a:cxnLst>
                <a:cxn ang="0">
                  <a:pos x="T0" y="T1"/>
                </a:cxn>
                <a:cxn ang="0">
                  <a:pos x="T2" y="T3"/>
                </a:cxn>
                <a:cxn ang="0">
                  <a:pos x="T4" y="T5"/>
                </a:cxn>
                <a:cxn ang="0">
                  <a:pos x="T6" y="T7"/>
                </a:cxn>
                <a:cxn ang="0">
                  <a:pos x="T8" y="T9"/>
                </a:cxn>
              </a:cxnLst>
              <a:rect l="0" t="0" r="r" b="b"/>
              <a:pathLst>
                <a:path w="166" h="126">
                  <a:moveTo>
                    <a:pt x="8" y="18"/>
                  </a:moveTo>
                  <a:cubicBezTo>
                    <a:pt x="56" y="53"/>
                    <a:pt x="104" y="87"/>
                    <a:pt x="152" y="122"/>
                  </a:cubicBezTo>
                  <a:cubicBezTo>
                    <a:pt x="159" y="126"/>
                    <a:pt x="166" y="114"/>
                    <a:pt x="159" y="109"/>
                  </a:cubicBezTo>
                  <a:cubicBezTo>
                    <a:pt x="111" y="75"/>
                    <a:pt x="63" y="40"/>
                    <a:pt x="15" y="6"/>
                  </a:cubicBezTo>
                  <a:cubicBezTo>
                    <a:pt x="7" y="0"/>
                    <a:pt x="0" y="13"/>
                    <a:pt x="8" y="1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6" name="Freeform 354">
              <a:extLst>
                <a:ext uri="{FF2B5EF4-FFF2-40B4-BE49-F238E27FC236}">
                  <a16:creationId xmlns:a16="http://schemas.microsoft.com/office/drawing/2014/main" id="{3A8A890A-EF5A-4CBE-81D8-9AA9E6CF927C}"/>
                </a:ext>
              </a:extLst>
            </p:cNvPr>
            <p:cNvSpPr>
              <a:spLocks/>
            </p:cNvSpPr>
            <p:nvPr/>
          </p:nvSpPr>
          <p:spPr bwMode="auto">
            <a:xfrm>
              <a:off x="3616325" y="6048376"/>
              <a:ext cx="39688" cy="109538"/>
            </a:xfrm>
            <a:custGeom>
              <a:avLst/>
              <a:gdLst>
                <a:gd name="T0" fmla="*/ 5 w 188"/>
                <a:gd name="T1" fmla="*/ 15 h 504"/>
                <a:gd name="T2" fmla="*/ 143 w 188"/>
                <a:gd name="T3" fmla="*/ 244 h 504"/>
                <a:gd name="T4" fmla="*/ 167 w 188"/>
                <a:gd name="T5" fmla="*/ 323 h 504"/>
                <a:gd name="T6" fmla="*/ 138 w 188"/>
                <a:gd name="T7" fmla="*/ 374 h 504"/>
                <a:gd name="T8" fmla="*/ 70 w 188"/>
                <a:gd name="T9" fmla="*/ 490 h 504"/>
                <a:gd name="T10" fmla="*/ 82 w 188"/>
                <a:gd name="T11" fmla="*/ 497 h 504"/>
                <a:gd name="T12" fmla="*/ 157 w 188"/>
                <a:gd name="T13" fmla="*/ 369 h 504"/>
                <a:gd name="T14" fmla="*/ 185 w 188"/>
                <a:gd name="T15" fmla="*/ 315 h 504"/>
                <a:gd name="T16" fmla="*/ 173 w 188"/>
                <a:gd name="T17" fmla="*/ 268 h 504"/>
                <a:gd name="T18" fmla="*/ 17 w 188"/>
                <a:gd name="T19" fmla="*/ 8 h 504"/>
                <a:gd name="T20" fmla="*/ 5 w 188"/>
                <a:gd name="T21" fmla="*/ 15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04">
                  <a:moveTo>
                    <a:pt x="5" y="15"/>
                  </a:moveTo>
                  <a:cubicBezTo>
                    <a:pt x="51" y="92"/>
                    <a:pt x="97" y="168"/>
                    <a:pt x="143" y="244"/>
                  </a:cubicBezTo>
                  <a:cubicBezTo>
                    <a:pt x="157" y="268"/>
                    <a:pt x="180" y="294"/>
                    <a:pt x="167" y="323"/>
                  </a:cubicBezTo>
                  <a:cubicBezTo>
                    <a:pt x="160" y="340"/>
                    <a:pt x="148" y="357"/>
                    <a:pt x="138" y="374"/>
                  </a:cubicBezTo>
                  <a:cubicBezTo>
                    <a:pt x="115" y="412"/>
                    <a:pt x="93" y="451"/>
                    <a:pt x="70" y="490"/>
                  </a:cubicBezTo>
                  <a:cubicBezTo>
                    <a:pt x="66" y="497"/>
                    <a:pt x="77" y="504"/>
                    <a:pt x="82" y="497"/>
                  </a:cubicBezTo>
                  <a:cubicBezTo>
                    <a:pt x="107" y="454"/>
                    <a:pt x="132" y="411"/>
                    <a:pt x="157" y="369"/>
                  </a:cubicBezTo>
                  <a:cubicBezTo>
                    <a:pt x="167" y="352"/>
                    <a:pt x="181" y="334"/>
                    <a:pt x="185" y="315"/>
                  </a:cubicBezTo>
                  <a:cubicBezTo>
                    <a:pt x="188" y="298"/>
                    <a:pt x="181" y="283"/>
                    <a:pt x="173" y="268"/>
                  </a:cubicBezTo>
                  <a:cubicBezTo>
                    <a:pt x="123" y="181"/>
                    <a:pt x="69" y="94"/>
                    <a:pt x="17" y="8"/>
                  </a:cubicBezTo>
                  <a:cubicBezTo>
                    <a:pt x="13" y="0"/>
                    <a:pt x="0" y="8"/>
                    <a:pt x="5" y="1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7" name="Freeform 355">
              <a:extLst>
                <a:ext uri="{FF2B5EF4-FFF2-40B4-BE49-F238E27FC236}">
                  <a16:creationId xmlns:a16="http://schemas.microsoft.com/office/drawing/2014/main" id="{97226460-A4F3-4F45-97E8-1A7713DCCC07}"/>
                </a:ext>
              </a:extLst>
            </p:cNvPr>
            <p:cNvSpPr>
              <a:spLocks/>
            </p:cNvSpPr>
            <p:nvPr/>
          </p:nvSpPr>
          <p:spPr bwMode="auto">
            <a:xfrm>
              <a:off x="3652837" y="6100764"/>
              <a:ext cx="17463" cy="12700"/>
            </a:xfrm>
            <a:custGeom>
              <a:avLst/>
              <a:gdLst>
                <a:gd name="T0" fmla="*/ 15 w 78"/>
                <a:gd name="T1" fmla="*/ 50 h 54"/>
                <a:gd name="T2" fmla="*/ 71 w 78"/>
                <a:gd name="T3" fmla="*/ 17 h 54"/>
                <a:gd name="T4" fmla="*/ 64 w 78"/>
                <a:gd name="T5" fmla="*/ 5 h 54"/>
                <a:gd name="T6" fmla="*/ 8 w 78"/>
                <a:gd name="T7" fmla="*/ 38 h 54"/>
                <a:gd name="T8" fmla="*/ 15 w 78"/>
                <a:gd name="T9" fmla="*/ 50 h 54"/>
              </a:gdLst>
              <a:ahLst/>
              <a:cxnLst>
                <a:cxn ang="0">
                  <a:pos x="T0" y="T1"/>
                </a:cxn>
                <a:cxn ang="0">
                  <a:pos x="T2" y="T3"/>
                </a:cxn>
                <a:cxn ang="0">
                  <a:pos x="T4" y="T5"/>
                </a:cxn>
                <a:cxn ang="0">
                  <a:pos x="T6" y="T7"/>
                </a:cxn>
                <a:cxn ang="0">
                  <a:pos x="T8" y="T9"/>
                </a:cxn>
              </a:cxnLst>
              <a:rect l="0" t="0" r="r" b="b"/>
              <a:pathLst>
                <a:path w="78" h="54">
                  <a:moveTo>
                    <a:pt x="15" y="50"/>
                  </a:moveTo>
                  <a:lnTo>
                    <a:pt x="71" y="17"/>
                  </a:lnTo>
                  <a:cubicBezTo>
                    <a:pt x="78" y="12"/>
                    <a:pt x="72" y="0"/>
                    <a:pt x="64" y="5"/>
                  </a:cubicBezTo>
                  <a:lnTo>
                    <a:pt x="8" y="38"/>
                  </a:lnTo>
                  <a:cubicBezTo>
                    <a:pt x="0" y="42"/>
                    <a:pt x="7" y="54"/>
                    <a:pt x="15" y="5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8" name="Freeform 356">
              <a:extLst>
                <a:ext uri="{FF2B5EF4-FFF2-40B4-BE49-F238E27FC236}">
                  <a16:creationId xmlns:a16="http://schemas.microsoft.com/office/drawing/2014/main" id="{700096B3-3255-4F88-8010-22D6CFAA18B2}"/>
                </a:ext>
              </a:extLst>
            </p:cNvPr>
            <p:cNvSpPr>
              <a:spLocks/>
            </p:cNvSpPr>
            <p:nvPr/>
          </p:nvSpPr>
          <p:spPr bwMode="auto">
            <a:xfrm>
              <a:off x="3652837" y="6110289"/>
              <a:ext cx="20638" cy="6350"/>
            </a:xfrm>
            <a:custGeom>
              <a:avLst/>
              <a:gdLst>
                <a:gd name="T0" fmla="*/ 13 w 92"/>
                <a:gd name="T1" fmla="*/ 27 h 28"/>
                <a:gd name="T2" fmla="*/ 84 w 92"/>
                <a:gd name="T3" fmla="*/ 16 h 28"/>
                <a:gd name="T4" fmla="*/ 80 w 92"/>
                <a:gd name="T5" fmla="*/ 2 h 28"/>
                <a:gd name="T6" fmla="*/ 9 w 92"/>
                <a:gd name="T7" fmla="*/ 13 h 28"/>
                <a:gd name="T8" fmla="*/ 13 w 92"/>
                <a:gd name="T9" fmla="*/ 27 h 28"/>
              </a:gdLst>
              <a:ahLst/>
              <a:cxnLst>
                <a:cxn ang="0">
                  <a:pos x="T0" y="T1"/>
                </a:cxn>
                <a:cxn ang="0">
                  <a:pos x="T2" y="T3"/>
                </a:cxn>
                <a:cxn ang="0">
                  <a:pos x="T4" y="T5"/>
                </a:cxn>
                <a:cxn ang="0">
                  <a:pos x="T6" y="T7"/>
                </a:cxn>
                <a:cxn ang="0">
                  <a:pos x="T8" y="T9"/>
                </a:cxn>
              </a:cxnLst>
              <a:rect l="0" t="0" r="r" b="b"/>
              <a:pathLst>
                <a:path w="92" h="28">
                  <a:moveTo>
                    <a:pt x="13" y="27"/>
                  </a:moveTo>
                  <a:cubicBezTo>
                    <a:pt x="36" y="23"/>
                    <a:pt x="60" y="19"/>
                    <a:pt x="84" y="16"/>
                  </a:cubicBezTo>
                  <a:cubicBezTo>
                    <a:pt x="92" y="14"/>
                    <a:pt x="89" y="0"/>
                    <a:pt x="80" y="2"/>
                  </a:cubicBezTo>
                  <a:cubicBezTo>
                    <a:pt x="57" y="6"/>
                    <a:pt x="33" y="9"/>
                    <a:pt x="9" y="13"/>
                  </a:cubicBezTo>
                  <a:cubicBezTo>
                    <a:pt x="0" y="15"/>
                    <a:pt x="4" y="28"/>
                    <a:pt x="13" y="2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89" name="Freeform 357">
              <a:extLst>
                <a:ext uri="{FF2B5EF4-FFF2-40B4-BE49-F238E27FC236}">
                  <a16:creationId xmlns:a16="http://schemas.microsoft.com/office/drawing/2014/main" id="{6C4348F5-6D89-4EAF-A267-344FABBC7FCE}"/>
                </a:ext>
              </a:extLst>
            </p:cNvPr>
            <p:cNvSpPr>
              <a:spLocks/>
            </p:cNvSpPr>
            <p:nvPr/>
          </p:nvSpPr>
          <p:spPr bwMode="auto">
            <a:xfrm>
              <a:off x="3652837" y="6118226"/>
              <a:ext cx="22225" cy="3175"/>
            </a:xfrm>
            <a:custGeom>
              <a:avLst/>
              <a:gdLst>
                <a:gd name="T0" fmla="*/ 9 w 100"/>
                <a:gd name="T1" fmla="*/ 13 h 20"/>
                <a:gd name="T2" fmla="*/ 92 w 100"/>
                <a:gd name="T3" fmla="*/ 20 h 20"/>
                <a:gd name="T4" fmla="*/ 92 w 100"/>
                <a:gd name="T5" fmla="*/ 7 h 20"/>
                <a:gd name="T6" fmla="*/ 9 w 100"/>
                <a:gd name="T7" fmla="*/ 1 h 20"/>
                <a:gd name="T8" fmla="*/ 9 w 100"/>
                <a:gd name="T9" fmla="*/ 13 h 20"/>
              </a:gdLst>
              <a:ahLst/>
              <a:cxnLst>
                <a:cxn ang="0">
                  <a:pos x="T0" y="T1"/>
                </a:cxn>
                <a:cxn ang="0">
                  <a:pos x="T2" y="T3"/>
                </a:cxn>
                <a:cxn ang="0">
                  <a:pos x="T4" y="T5"/>
                </a:cxn>
                <a:cxn ang="0">
                  <a:pos x="T6" y="T7"/>
                </a:cxn>
                <a:cxn ang="0">
                  <a:pos x="T8" y="T9"/>
                </a:cxn>
              </a:cxnLst>
              <a:rect l="0" t="0" r="r" b="b"/>
              <a:pathLst>
                <a:path w="100" h="20">
                  <a:moveTo>
                    <a:pt x="9" y="13"/>
                  </a:moveTo>
                  <a:cubicBezTo>
                    <a:pt x="37" y="15"/>
                    <a:pt x="64" y="18"/>
                    <a:pt x="92" y="20"/>
                  </a:cubicBezTo>
                  <a:cubicBezTo>
                    <a:pt x="100" y="20"/>
                    <a:pt x="100" y="8"/>
                    <a:pt x="92" y="7"/>
                  </a:cubicBezTo>
                  <a:cubicBezTo>
                    <a:pt x="64" y="5"/>
                    <a:pt x="37" y="3"/>
                    <a:pt x="9" y="1"/>
                  </a:cubicBezTo>
                  <a:cubicBezTo>
                    <a:pt x="0" y="0"/>
                    <a:pt x="0" y="12"/>
                    <a:pt x="9"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0" name="Freeform 358">
              <a:extLst>
                <a:ext uri="{FF2B5EF4-FFF2-40B4-BE49-F238E27FC236}">
                  <a16:creationId xmlns:a16="http://schemas.microsoft.com/office/drawing/2014/main" id="{C64DBADF-5A00-4167-B95A-7BFAE3BACDA8}"/>
                </a:ext>
              </a:extLst>
            </p:cNvPr>
            <p:cNvSpPr>
              <a:spLocks/>
            </p:cNvSpPr>
            <p:nvPr/>
          </p:nvSpPr>
          <p:spPr bwMode="auto">
            <a:xfrm>
              <a:off x="3543300" y="6357939"/>
              <a:ext cx="3175" cy="98425"/>
            </a:xfrm>
            <a:custGeom>
              <a:avLst/>
              <a:gdLst>
                <a:gd name="T0" fmla="*/ 5 w 16"/>
                <a:gd name="T1" fmla="*/ 9 h 462"/>
                <a:gd name="T2" fmla="*/ 5 w 16"/>
                <a:gd name="T3" fmla="*/ 454 h 462"/>
                <a:gd name="T4" fmla="*/ 16 w 16"/>
                <a:gd name="T5" fmla="*/ 454 h 462"/>
                <a:gd name="T6" fmla="*/ 16 w 16"/>
                <a:gd name="T7" fmla="*/ 9 h 462"/>
                <a:gd name="T8" fmla="*/ 5 w 16"/>
                <a:gd name="T9" fmla="*/ 9 h 462"/>
              </a:gdLst>
              <a:ahLst/>
              <a:cxnLst>
                <a:cxn ang="0">
                  <a:pos x="T0" y="T1"/>
                </a:cxn>
                <a:cxn ang="0">
                  <a:pos x="T2" y="T3"/>
                </a:cxn>
                <a:cxn ang="0">
                  <a:pos x="T4" y="T5"/>
                </a:cxn>
                <a:cxn ang="0">
                  <a:pos x="T6" y="T7"/>
                </a:cxn>
                <a:cxn ang="0">
                  <a:pos x="T8" y="T9"/>
                </a:cxn>
              </a:cxnLst>
              <a:rect l="0" t="0" r="r" b="b"/>
              <a:pathLst>
                <a:path w="16" h="462">
                  <a:moveTo>
                    <a:pt x="5" y="9"/>
                  </a:moveTo>
                  <a:cubicBezTo>
                    <a:pt x="0" y="158"/>
                    <a:pt x="0" y="306"/>
                    <a:pt x="5" y="454"/>
                  </a:cubicBezTo>
                  <a:cubicBezTo>
                    <a:pt x="5" y="462"/>
                    <a:pt x="16" y="462"/>
                    <a:pt x="16" y="454"/>
                  </a:cubicBezTo>
                  <a:cubicBezTo>
                    <a:pt x="12" y="306"/>
                    <a:pt x="12" y="158"/>
                    <a:pt x="16" y="9"/>
                  </a:cubicBezTo>
                  <a:cubicBezTo>
                    <a:pt x="16" y="0"/>
                    <a:pt x="5" y="0"/>
                    <a:pt x="5"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1" name="Freeform 359">
              <a:extLst>
                <a:ext uri="{FF2B5EF4-FFF2-40B4-BE49-F238E27FC236}">
                  <a16:creationId xmlns:a16="http://schemas.microsoft.com/office/drawing/2014/main" id="{54C758C5-D7B8-4892-81E5-F3EF14C8C7FF}"/>
                </a:ext>
              </a:extLst>
            </p:cNvPr>
            <p:cNvSpPr>
              <a:spLocks/>
            </p:cNvSpPr>
            <p:nvPr/>
          </p:nvSpPr>
          <p:spPr bwMode="auto">
            <a:xfrm>
              <a:off x="3584575" y="5870576"/>
              <a:ext cx="31750" cy="50800"/>
            </a:xfrm>
            <a:custGeom>
              <a:avLst/>
              <a:gdLst>
                <a:gd name="T0" fmla="*/ 52 w 144"/>
                <a:gd name="T1" fmla="*/ 222 h 236"/>
                <a:gd name="T2" fmla="*/ 55 w 144"/>
                <a:gd name="T3" fmla="*/ 185 h 236"/>
                <a:gd name="T4" fmla="*/ 72 w 144"/>
                <a:gd name="T5" fmla="*/ 183 h 236"/>
                <a:gd name="T6" fmla="*/ 101 w 144"/>
                <a:gd name="T7" fmla="*/ 184 h 236"/>
                <a:gd name="T8" fmla="*/ 131 w 144"/>
                <a:gd name="T9" fmla="*/ 169 h 236"/>
                <a:gd name="T10" fmla="*/ 108 w 144"/>
                <a:gd name="T11" fmla="*/ 114 h 236"/>
                <a:gd name="T12" fmla="*/ 64 w 144"/>
                <a:gd name="T13" fmla="*/ 97 h 236"/>
                <a:gd name="T14" fmla="*/ 36 w 144"/>
                <a:gd name="T15" fmla="*/ 95 h 236"/>
                <a:gd name="T16" fmla="*/ 44 w 144"/>
                <a:gd name="T17" fmla="*/ 49 h 236"/>
                <a:gd name="T18" fmla="*/ 53 w 144"/>
                <a:gd name="T19" fmla="*/ 5 h 236"/>
                <a:gd name="T20" fmla="*/ 47 w 144"/>
                <a:gd name="T21" fmla="*/ 17 h 236"/>
                <a:gd name="T22" fmla="*/ 37 w 144"/>
                <a:gd name="T23" fmla="*/ 36 h 236"/>
                <a:gd name="T24" fmla="*/ 26 w 144"/>
                <a:gd name="T25" fmla="*/ 44 h 236"/>
                <a:gd name="T26" fmla="*/ 14 w 144"/>
                <a:gd name="T27" fmla="*/ 56 h 236"/>
                <a:gd name="T28" fmla="*/ 10 w 144"/>
                <a:gd name="T29" fmla="*/ 89 h 236"/>
                <a:gd name="T30" fmla="*/ 40 w 144"/>
                <a:gd name="T31" fmla="*/ 109 h 236"/>
                <a:gd name="T32" fmla="*/ 108 w 144"/>
                <a:gd name="T33" fmla="*/ 131 h 236"/>
                <a:gd name="T34" fmla="*/ 99 w 144"/>
                <a:gd name="T35" fmla="*/ 170 h 236"/>
                <a:gd name="T36" fmla="*/ 66 w 144"/>
                <a:gd name="T37" fmla="*/ 169 h 236"/>
                <a:gd name="T38" fmla="*/ 33 w 144"/>
                <a:gd name="T39" fmla="*/ 184 h 236"/>
                <a:gd name="T40" fmla="*/ 52 w 144"/>
                <a:gd name="T41" fmla="*/ 236 h 236"/>
                <a:gd name="T42" fmla="*/ 52 w 144"/>
                <a:gd name="T43" fmla="*/ 2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236">
                  <a:moveTo>
                    <a:pt x="52" y="222"/>
                  </a:moveTo>
                  <a:cubicBezTo>
                    <a:pt x="34" y="205"/>
                    <a:pt x="35" y="193"/>
                    <a:pt x="55" y="185"/>
                  </a:cubicBezTo>
                  <a:cubicBezTo>
                    <a:pt x="60" y="183"/>
                    <a:pt x="66" y="183"/>
                    <a:pt x="72" y="183"/>
                  </a:cubicBezTo>
                  <a:cubicBezTo>
                    <a:pt x="81" y="182"/>
                    <a:pt x="91" y="185"/>
                    <a:pt x="101" y="184"/>
                  </a:cubicBezTo>
                  <a:cubicBezTo>
                    <a:pt x="112" y="183"/>
                    <a:pt x="124" y="179"/>
                    <a:pt x="131" y="169"/>
                  </a:cubicBezTo>
                  <a:cubicBezTo>
                    <a:pt x="144" y="148"/>
                    <a:pt x="125" y="125"/>
                    <a:pt x="108" y="114"/>
                  </a:cubicBezTo>
                  <a:cubicBezTo>
                    <a:pt x="95" y="105"/>
                    <a:pt x="79" y="100"/>
                    <a:pt x="64" y="97"/>
                  </a:cubicBezTo>
                  <a:cubicBezTo>
                    <a:pt x="56" y="96"/>
                    <a:pt x="43" y="98"/>
                    <a:pt x="36" y="95"/>
                  </a:cubicBezTo>
                  <a:cubicBezTo>
                    <a:pt x="0" y="80"/>
                    <a:pt x="33" y="56"/>
                    <a:pt x="44" y="49"/>
                  </a:cubicBezTo>
                  <a:cubicBezTo>
                    <a:pt x="59" y="38"/>
                    <a:pt x="75" y="19"/>
                    <a:pt x="53" y="5"/>
                  </a:cubicBezTo>
                  <a:cubicBezTo>
                    <a:pt x="46" y="0"/>
                    <a:pt x="39" y="13"/>
                    <a:pt x="47" y="17"/>
                  </a:cubicBezTo>
                  <a:cubicBezTo>
                    <a:pt x="51" y="20"/>
                    <a:pt x="39" y="35"/>
                    <a:pt x="37" y="36"/>
                  </a:cubicBezTo>
                  <a:cubicBezTo>
                    <a:pt x="34" y="39"/>
                    <a:pt x="29" y="41"/>
                    <a:pt x="26" y="44"/>
                  </a:cubicBezTo>
                  <a:cubicBezTo>
                    <a:pt x="22" y="48"/>
                    <a:pt x="18" y="52"/>
                    <a:pt x="14" y="56"/>
                  </a:cubicBezTo>
                  <a:cubicBezTo>
                    <a:pt x="8" y="66"/>
                    <a:pt x="6" y="78"/>
                    <a:pt x="10" y="89"/>
                  </a:cubicBezTo>
                  <a:cubicBezTo>
                    <a:pt x="15" y="103"/>
                    <a:pt x="27" y="107"/>
                    <a:pt x="40" y="109"/>
                  </a:cubicBezTo>
                  <a:cubicBezTo>
                    <a:pt x="65" y="113"/>
                    <a:pt x="89" y="113"/>
                    <a:pt x="108" y="131"/>
                  </a:cubicBezTo>
                  <a:cubicBezTo>
                    <a:pt x="124" y="146"/>
                    <a:pt x="124" y="167"/>
                    <a:pt x="99" y="170"/>
                  </a:cubicBezTo>
                  <a:cubicBezTo>
                    <a:pt x="88" y="171"/>
                    <a:pt x="77" y="168"/>
                    <a:pt x="66" y="169"/>
                  </a:cubicBezTo>
                  <a:cubicBezTo>
                    <a:pt x="53" y="170"/>
                    <a:pt x="41" y="175"/>
                    <a:pt x="33" y="184"/>
                  </a:cubicBezTo>
                  <a:cubicBezTo>
                    <a:pt x="14" y="205"/>
                    <a:pt x="25" y="234"/>
                    <a:pt x="52" y="236"/>
                  </a:cubicBezTo>
                  <a:cubicBezTo>
                    <a:pt x="60" y="236"/>
                    <a:pt x="60" y="223"/>
                    <a:pt x="52" y="22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2" name="Freeform 360">
              <a:extLst>
                <a:ext uri="{FF2B5EF4-FFF2-40B4-BE49-F238E27FC236}">
                  <a16:creationId xmlns:a16="http://schemas.microsoft.com/office/drawing/2014/main" id="{0A675E41-AEEC-4F41-A4B2-C1C98BFB77D1}"/>
                </a:ext>
              </a:extLst>
            </p:cNvPr>
            <p:cNvSpPr>
              <a:spLocks/>
            </p:cNvSpPr>
            <p:nvPr/>
          </p:nvSpPr>
          <p:spPr bwMode="auto">
            <a:xfrm>
              <a:off x="3530600" y="5868989"/>
              <a:ext cx="50800" cy="22225"/>
            </a:xfrm>
            <a:custGeom>
              <a:avLst/>
              <a:gdLst>
                <a:gd name="T0" fmla="*/ 44 w 238"/>
                <a:gd name="T1" fmla="*/ 4 h 106"/>
                <a:gd name="T2" fmla="*/ 21 w 238"/>
                <a:gd name="T3" fmla="*/ 74 h 106"/>
                <a:gd name="T4" fmla="*/ 64 w 238"/>
                <a:gd name="T5" fmla="*/ 91 h 106"/>
                <a:gd name="T6" fmla="*/ 119 w 238"/>
                <a:gd name="T7" fmla="*/ 58 h 106"/>
                <a:gd name="T8" fmla="*/ 142 w 238"/>
                <a:gd name="T9" fmla="*/ 50 h 106"/>
                <a:gd name="T10" fmla="*/ 164 w 238"/>
                <a:gd name="T11" fmla="*/ 76 h 106"/>
                <a:gd name="T12" fmla="*/ 169 w 238"/>
                <a:gd name="T13" fmla="*/ 95 h 106"/>
                <a:gd name="T14" fmla="*/ 203 w 238"/>
                <a:gd name="T15" fmla="*/ 102 h 106"/>
                <a:gd name="T16" fmla="*/ 214 w 238"/>
                <a:gd name="T17" fmla="*/ 20 h 106"/>
                <a:gd name="T18" fmla="*/ 204 w 238"/>
                <a:gd name="T19" fmla="*/ 30 h 106"/>
                <a:gd name="T20" fmla="*/ 217 w 238"/>
                <a:gd name="T21" fmla="*/ 57 h 106"/>
                <a:gd name="T22" fmla="*/ 202 w 238"/>
                <a:gd name="T23" fmla="*/ 87 h 106"/>
                <a:gd name="T24" fmla="*/ 174 w 238"/>
                <a:gd name="T25" fmla="*/ 55 h 106"/>
                <a:gd name="T26" fmla="*/ 140 w 238"/>
                <a:gd name="T27" fmla="*/ 35 h 106"/>
                <a:gd name="T28" fmla="*/ 91 w 238"/>
                <a:gd name="T29" fmla="*/ 61 h 106"/>
                <a:gd name="T30" fmla="*/ 41 w 238"/>
                <a:gd name="T31" fmla="*/ 72 h 106"/>
                <a:gd name="T32" fmla="*/ 47 w 238"/>
                <a:gd name="T33" fmla="*/ 17 h 106"/>
                <a:gd name="T34" fmla="*/ 44 w 238"/>
                <a:gd name="T35" fmla="*/ 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06">
                  <a:moveTo>
                    <a:pt x="44" y="4"/>
                  </a:moveTo>
                  <a:cubicBezTo>
                    <a:pt x="16" y="15"/>
                    <a:pt x="0" y="48"/>
                    <a:pt x="21" y="74"/>
                  </a:cubicBezTo>
                  <a:cubicBezTo>
                    <a:pt x="31" y="87"/>
                    <a:pt x="47" y="94"/>
                    <a:pt x="64" y="91"/>
                  </a:cubicBezTo>
                  <a:cubicBezTo>
                    <a:pt x="86" y="87"/>
                    <a:pt x="100" y="68"/>
                    <a:pt x="119" y="58"/>
                  </a:cubicBezTo>
                  <a:cubicBezTo>
                    <a:pt x="126" y="53"/>
                    <a:pt x="134" y="49"/>
                    <a:pt x="142" y="50"/>
                  </a:cubicBezTo>
                  <a:cubicBezTo>
                    <a:pt x="157" y="50"/>
                    <a:pt x="160" y="62"/>
                    <a:pt x="164" y="76"/>
                  </a:cubicBezTo>
                  <a:cubicBezTo>
                    <a:pt x="165" y="82"/>
                    <a:pt x="165" y="89"/>
                    <a:pt x="169" y="95"/>
                  </a:cubicBezTo>
                  <a:cubicBezTo>
                    <a:pt x="177" y="106"/>
                    <a:pt x="192" y="106"/>
                    <a:pt x="203" y="102"/>
                  </a:cubicBezTo>
                  <a:cubicBezTo>
                    <a:pt x="238" y="89"/>
                    <a:pt x="238" y="44"/>
                    <a:pt x="214" y="20"/>
                  </a:cubicBezTo>
                  <a:cubicBezTo>
                    <a:pt x="208" y="14"/>
                    <a:pt x="198" y="24"/>
                    <a:pt x="204" y="30"/>
                  </a:cubicBezTo>
                  <a:cubicBezTo>
                    <a:pt x="213" y="38"/>
                    <a:pt x="216" y="46"/>
                    <a:pt x="217" y="57"/>
                  </a:cubicBezTo>
                  <a:cubicBezTo>
                    <a:pt x="217" y="67"/>
                    <a:pt x="212" y="83"/>
                    <a:pt x="202" y="87"/>
                  </a:cubicBezTo>
                  <a:cubicBezTo>
                    <a:pt x="174" y="96"/>
                    <a:pt x="179" y="67"/>
                    <a:pt x="174" y="55"/>
                  </a:cubicBezTo>
                  <a:cubicBezTo>
                    <a:pt x="168" y="42"/>
                    <a:pt x="154" y="35"/>
                    <a:pt x="140" y="35"/>
                  </a:cubicBezTo>
                  <a:cubicBezTo>
                    <a:pt x="120" y="36"/>
                    <a:pt x="106" y="49"/>
                    <a:pt x="91" y="61"/>
                  </a:cubicBezTo>
                  <a:cubicBezTo>
                    <a:pt x="76" y="72"/>
                    <a:pt x="59" y="83"/>
                    <a:pt x="41" y="72"/>
                  </a:cubicBezTo>
                  <a:cubicBezTo>
                    <a:pt x="18" y="59"/>
                    <a:pt x="23" y="27"/>
                    <a:pt x="47" y="17"/>
                  </a:cubicBezTo>
                  <a:cubicBezTo>
                    <a:pt x="55" y="14"/>
                    <a:pt x="52" y="0"/>
                    <a:pt x="44" y="4"/>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3" name="Freeform 361">
              <a:extLst>
                <a:ext uri="{FF2B5EF4-FFF2-40B4-BE49-F238E27FC236}">
                  <a16:creationId xmlns:a16="http://schemas.microsoft.com/office/drawing/2014/main" id="{FD680185-E363-406D-A995-9847C30E9AD6}"/>
                </a:ext>
              </a:extLst>
            </p:cNvPr>
            <p:cNvSpPr>
              <a:spLocks/>
            </p:cNvSpPr>
            <p:nvPr/>
          </p:nvSpPr>
          <p:spPr bwMode="auto">
            <a:xfrm>
              <a:off x="3308350" y="6230939"/>
              <a:ext cx="192088" cy="257175"/>
            </a:xfrm>
            <a:custGeom>
              <a:avLst/>
              <a:gdLst>
                <a:gd name="T0" fmla="*/ 0 w 892"/>
                <a:gd name="T1" fmla="*/ 23 h 1196"/>
                <a:gd name="T2" fmla="*/ 97 w 892"/>
                <a:gd name="T3" fmla="*/ 1165 h 1196"/>
                <a:gd name="T4" fmla="*/ 335 w 892"/>
                <a:gd name="T5" fmla="*/ 1134 h 1196"/>
                <a:gd name="T6" fmla="*/ 354 w 892"/>
                <a:gd name="T7" fmla="*/ 287 h 1196"/>
                <a:gd name="T8" fmla="*/ 552 w 892"/>
                <a:gd name="T9" fmla="*/ 661 h 1196"/>
                <a:gd name="T10" fmla="*/ 507 w 892"/>
                <a:gd name="T11" fmla="*/ 1017 h 1196"/>
                <a:gd name="T12" fmla="*/ 764 w 892"/>
                <a:gd name="T13" fmla="*/ 1066 h 1196"/>
                <a:gd name="T14" fmla="*/ 867 w 892"/>
                <a:gd name="T15" fmla="*/ 601 h 1196"/>
                <a:gd name="T16" fmla="*/ 632 w 892"/>
                <a:gd name="T17" fmla="*/ 0 h 1196"/>
                <a:gd name="T18" fmla="*/ 0 w 892"/>
                <a:gd name="T19" fmla="*/ 23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2" h="1196">
                  <a:moveTo>
                    <a:pt x="0" y="23"/>
                  </a:moveTo>
                  <a:cubicBezTo>
                    <a:pt x="0" y="23"/>
                    <a:pt x="78" y="1134"/>
                    <a:pt x="97" y="1165"/>
                  </a:cubicBezTo>
                  <a:cubicBezTo>
                    <a:pt x="115" y="1196"/>
                    <a:pt x="319" y="1169"/>
                    <a:pt x="335" y="1134"/>
                  </a:cubicBezTo>
                  <a:cubicBezTo>
                    <a:pt x="351" y="1099"/>
                    <a:pt x="338" y="297"/>
                    <a:pt x="354" y="287"/>
                  </a:cubicBezTo>
                  <a:cubicBezTo>
                    <a:pt x="369" y="278"/>
                    <a:pt x="546" y="623"/>
                    <a:pt x="552" y="661"/>
                  </a:cubicBezTo>
                  <a:cubicBezTo>
                    <a:pt x="557" y="698"/>
                    <a:pt x="501" y="990"/>
                    <a:pt x="507" y="1017"/>
                  </a:cubicBezTo>
                  <a:cubicBezTo>
                    <a:pt x="514" y="1043"/>
                    <a:pt x="733" y="1088"/>
                    <a:pt x="764" y="1066"/>
                  </a:cubicBezTo>
                  <a:cubicBezTo>
                    <a:pt x="795" y="1043"/>
                    <a:pt x="892" y="670"/>
                    <a:pt x="867" y="601"/>
                  </a:cubicBezTo>
                  <a:cubicBezTo>
                    <a:pt x="842" y="532"/>
                    <a:pt x="632" y="0"/>
                    <a:pt x="632" y="0"/>
                  </a:cubicBezTo>
                  <a:lnTo>
                    <a:pt x="0" y="23"/>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4" name="Freeform 362">
              <a:extLst>
                <a:ext uri="{FF2B5EF4-FFF2-40B4-BE49-F238E27FC236}">
                  <a16:creationId xmlns:a16="http://schemas.microsoft.com/office/drawing/2014/main" id="{9FE8C841-7724-44C3-BAD9-88F225CDBC7C}"/>
                </a:ext>
              </a:extLst>
            </p:cNvPr>
            <p:cNvSpPr>
              <a:spLocks/>
            </p:cNvSpPr>
            <p:nvPr/>
          </p:nvSpPr>
          <p:spPr bwMode="auto">
            <a:xfrm>
              <a:off x="3373437" y="6264276"/>
              <a:ext cx="12700" cy="25400"/>
            </a:xfrm>
            <a:custGeom>
              <a:avLst/>
              <a:gdLst>
                <a:gd name="T0" fmla="*/ 3 w 66"/>
                <a:gd name="T1" fmla="*/ 13 h 122"/>
                <a:gd name="T2" fmla="*/ 49 w 66"/>
                <a:gd name="T3" fmla="*/ 115 h 122"/>
                <a:gd name="T4" fmla="*/ 61 w 66"/>
                <a:gd name="T5" fmla="*/ 108 h 122"/>
                <a:gd name="T6" fmla="*/ 16 w 66"/>
                <a:gd name="T7" fmla="*/ 9 h 122"/>
                <a:gd name="T8" fmla="*/ 3 w 66"/>
                <a:gd name="T9" fmla="*/ 13 h 122"/>
              </a:gdLst>
              <a:ahLst/>
              <a:cxnLst>
                <a:cxn ang="0">
                  <a:pos x="T0" y="T1"/>
                </a:cxn>
                <a:cxn ang="0">
                  <a:pos x="T2" y="T3"/>
                </a:cxn>
                <a:cxn ang="0">
                  <a:pos x="T4" y="T5"/>
                </a:cxn>
                <a:cxn ang="0">
                  <a:pos x="T6" y="T7"/>
                </a:cxn>
                <a:cxn ang="0">
                  <a:pos x="T8" y="T9"/>
                </a:cxn>
              </a:cxnLst>
              <a:rect l="0" t="0" r="r" b="b"/>
              <a:pathLst>
                <a:path w="66" h="122">
                  <a:moveTo>
                    <a:pt x="3" y="13"/>
                  </a:moveTo>
                  <a:cubicBezTo>
                    <a:pt x="13" y="50"/>
                    <a:pt x="28" y="84"/>
                    <a:pt x="49" y="115"/>
                  </a:cubicBezTo>
                  <a:cubicBezTo>
                    <a:pt x="54" y="122"/>
                    <a:pt x="66" y="116"/>
                    <a:pt x="61" y="108"/>
                  </a:cubicBezTo>
                  <a:cubicBezTo>
                    <a:pt x="41" y="78"/>
                    <a:pt x="26" y="45"/>
                    <a:pt x="16" y="9"/>
                  </a:cubicBezTo>
                  <a:cubicBezTo>
                    <a:pt x="13" y="0"/>
                    <a:pt x="0" y="4"/>
                    <a:pt x="3"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5" name="Freeform 363">
              <a:extLst>
                <a:ext uri="{FF2B5EF4-FFF2-40B4-BE49-F238E27FC236}">
                  <a16:creationId xmlns:a16="http://schemas.microsoft.com/office/drawing/2014/main" id="{D9992061-E31D-4910-AF5B-5E21D4DF969C}"/>
                </a:ext>
              </a:extLst>
            </p:cNvPr>
            <p:cNvSpPr>
              <a:spLocks/>
            </p:cNvSpPr>
            <p:nvPr/>
          </p:nvSpPr>
          <p:spPr bwMode="auto">
            <a:xfrm>
              <a:off x="3384550" y="6246814"/>
              <a:ext cx="49213" cy="39688"/>
            </a:xfrm>
            <a:custGeom>
              <a:avLst/>
              <a:gdLst>
                <a:gd name="T0" fmla="*/ 3 w 234"/>
                <a:gd name="T1" fmla="*/ 63 h 182"/>
                <a:gd name="T2" fmla="*/ 31 w 234"/>
                <a:gd name="T3" fmla="*/ 142 h 182"/>
                <a:gd name="T4" fmla="*/ 59 w 234"/>
                <a:gd name="T5" fmla="*/ 182 h 182"/>
                <a:gd name="T6" fmla="*/ 90 w 234"/>
                <a:gd name="T7" fmla="*/ 176 h 182"/>
                <a:gd name="T8" fmla="*/ 135 w 234"/>
                <a:gd name="T9" fmla="*/ 167 h 182"/>
                <a:gd name="T10" fmla="*/ 229 w 234"/>
                <a:gd name="T11" fmla="*/ 148 h 182"/>
                <a:gd name="T12" fmla="*/ 234 w 234"/>
                <a:gd name="T13" fmla="*/ 139 h 182"/>
                <a:gd name="T14" fmla="*/ 202 w 234"/>
                <a:gd name="T15" fmla="*/ 9 h 182"/>
                <a:gd name="T16" fmla="*/ 189 w 234"/>
                <a:gd name="T17" fmla="*/ 13 h 182"/>
                <a:gd name="T18" fmla="*/ 220 w 234"/>
                <a:gd name="T19" fmla="*/ 143 h 182"/>
                <a:gd name="T20" fmla="*/ 226 w 234"/>
                <a:gd name="T21" fmla="*/ 135 h 182"/>
                <a:gd name="T22" fmla="*/ 87 w 234"/>
                <a:gd name="T23" fmla="*/ 162 h 182"/>
                <a:gd name="T24" fmla="*/ 50 w 234"/>
                <a:gd name="T25" fmla="*/ 154 h 182"/>
                <a:gd name="T26" fmla="*/ 38 w 234"/>
                <a:gd name="T27" fmla="*/ 123 h 182"/>
                <a:gd name="T28" fmla="*/ 16 w 234"/>
                <a:gd name="T29" fmla="*/ 60 h 182"/>
                <a:gd name="T30" fmla="*/ 3 w 234"/>
                <a:gd name="T31" fmla="*/ 6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4" h="182">
                  <a:moveTo>
                    <a:pt x="3" y="63"/>
                  </a:moveTo>
                  <a:cubicBezTo>
                    <a:pt x="11" y="90"/>
                    <a:pt x="20" y="116"/>
                    <a:pt x="31" y="142"/>
                  </a:cubicBezTo>
                  <a:cubicBezTo>
                    <a:pt x="36" y="156"/>
                    <a:pt x="41" y="180"/>
                    <a:pt x="59" y="182"/>
                  </a:cubicBezTo>
                  <a:cubicBezTo>
                    <a:pt x="69" y="182"/>
                    <a:pt x="81" y="178"/>
                    <a:pt x="90" y="176"/>
                  </a:cubicBezTo>
                  <a:cubicBezTo>
                    <a:pt x="105" y="173"/>
                    <a:pt x="120" y="170"/>
                    <a:pt x="135" y="167"/>
                  </a:cubicBezTo>
                  <a:lnTo>
                    <a:pt x="229" y="148"/>
                  </a:lnTo>
                  <a:cubicBezTo>
                    <a:pt x="233" y="147"/>
                    <a:pt x="234" y="142"/>
                    <a:pt x="234" y="139"/>
                  </a:cubicBezTo>
                  <a:cubicBezTo>
                    <a:pt x="224" y="95"/>
                    <a:pt x="214" y="52"/>
                    <a:pt x="202" y="9"/>
                  </a:cubicBezTo>
                  <a:cubicBezTo>
                    <a:pt x="201" y="0"/>
                    <a:pt x="187" y="4"/>
                    <a:pt x="189" y="13"/>
                  </a:cubicBezTo>
                  <a:cubicBezTo>
                    <a:pt x="200" y="56"/>
                    <a:pt x="210" y="99"/>
                    <a:pt x="220" y="143"/>
                  </a:cubicBezTo>
                  <a:cubicBezTo>
                    <a:pt x="222" y="140"/>
                    <a:pt x="224" y="137"/>
                    <a:pt x="226" y="135"/>
                  </a:cubicBezTo>
                  <a:cubicBezTo>
                    <a:pt x="179" y="144"/>
                    <a:pt x="133" y="153"/>
                    <a:pt x="87" y="162"/>
                  </a:cubicBezTo>
                  <a:cubicBezTo>
                    <a:pt x="70" y="166"/>
                    <a:pt x="63" y="172"/>
                    <a:pt x="50" y="154"/>
                  </a:cubicBezTo>
                  <a:cubicBezTo>
                    <a:pt x="45" y="146"/>
                    <a:pt x="42" y="133"/>
                    <a:pt x="38" y="123"/>
                  </a:cubicBezTo>
                  <a:cubicBezTo>
                    <a:pt x="30" y="102"/>
                    <a:pt x="23" y="81"/>
                    <a:pt x="16" y="60"/>
                  </a:cubicBezTo>
                  <a:cubicBezTo>
                    <a:pt x="14" y="51"/>
                    <a:pt x="0" y="55"/>
                    <a:pt x="3" y="6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6" name="Freeform 364">
              <a:extLst>
                <a:ext uri="{FF2B5EF4-FFF2-40B4-BE49-F238E27FC236}">
                  <a16:creationId xmlns:a16="http://schemas.microsoft.com/office/drawing/2014/main" id="{D640F4E0-C614-4528-AE82-296FFA04713C}"/>
                </a:ext>
              </a:extLst>
            </p:cNvPr>
            <p:cNvSpPr>
              <a:spLocks/>
            </p:cNvSpPr>
            <p:nvPr/>
          </p:nvSpPr>
          <p:spPr bwMode="auto">
            <a:xfrm>
              <a:off x="3316287" y="6256339"/>
              <a:ext cx="41275" cy="36513"/>
            </a:xfrm>
            <a:custGeom>
              <a:avLst/>
              <a:gdLst>
                <a:gd name="T0" fmla="*/ 7 w 190"/>
                <a:gd name="T1" fmla="*/ 11 h 168"/>
                <a:gd name="T2" fmla="*/ 7 w 190"/>
                <a:gd name="T3" fmla="*/ 103 h 168"/>
                <a:gd name="T4" fmla="*/ 12 w 190"/>
                <a:gd name="T5" fmla="*/ 160 h 168"/>
                <a:gd name="T6" fmla="*/ 37 w 190"/>
                <a:gd name="T7" fmla="*/ 164 h 168"/>
                <a:gd name="T8" fmla="*/ 77 w 190"/>
                <a:gd name="T9" fmla="*/ 167 h 168"/>
                <a:gd name="T10" fmla="*/ 169 w 190"/>
                <a:gd name="T11" fmla="*/ 168 h 168"/>
                <a:gd name="T12" fmla="*/ 176 w 190"/>
                <a:gd name="T13" fmla="*/ 161 h 168"/>
                <a:gd name="T14" fmla="*/ 189 w 190"/>
                <a:gd name="T15" fmla="*/ 13 h 168"/>
                <a:gd name="T16" fmla="*/ 176 w 190"/>
                <a:gd name="T17" fmla="*/ 9 h 168"/>
                <a:gd name="T18" fmla="*/ 163 w 190"/>
                <a:gd name="T19" fmla="*/ 161 h 168"/>
                <a:gd name="T20" fmla="*/ 169 w 190"/>
                <a:gd name="T21" fmla="*/ 154 h 168"/>
                <a:gd name="T22" fmla="*/ 99 w 190"/>
                <a:gd name="T23" fmla="*/ 153 h 168"/>
                <a:gd name="T24" fmla="*/ 33 w 190"/>
                <a:gd name="T25" fmla="*/ 150 h 168"/>
                <a:gd name="T26" fmla="*/ 21 w 190"/>
                <a:gd name="T27" fmla="*/ 84 h 168"/>
                <a:gd name="T28" fmla="*/ 21 w 190"/>
                <a:gd name="T29" fmla="*/ 11 h 168"/>
                <a:gd name="T30" fmla="*/ 7 w 190"/>
                <a:gd name="T31" fmla="*/ 1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0" h="168">
                  <a:moveTo>
                    <a:pt x="7" y="11"/>
                  </a:moveTo>
                  <a:cubicBezTo>
                    <a:pt x="7" y="42"/>
                    <a:pt x="7" y="72"/>
                    <a:pt x="7" y="103"/>
                  </a:cubicBezTo>
                  <a:cubicBezTo>
                    <a:pt x="7" y="116"/>
                    <a:pt x="0" y="150"/>
                    <a:pt x="12" y="160"/>
                  </a:cubicBezTo>
                  <a:cubicBezTo>
                    <a:pt x="17" y="165"/>
                    <a:pt x="31" y="163"/>
                    <a:pt x="37" y="164"/>
                  </a:cubicBezTo>
                  <a:cubicBezTo>
                    <a:pt x="50" y="165"/>
                    <a:pt x="64" y="166"/>
                    <a:pt x="77" y="167"/>
                  </a:cubicBezTo>
                  <a:cubicBezTo>
                    <a:pt x="108" y="168"/>
                    <a:pt x="139" y="168"/>
                    <a:pt x="169" y="168"/>
                  </a:cubicBezTo>
                  <a:cubicBezTo>
                    <a:pt x="173" y="168"/>
                    <a:pt x="176" y="165"/>
                    <a:pt x="176" y="161"/>
                  </a:cubicBezTo>
                  <a:cubicBezTo>
                    <a:pt x="177" y="112"/>
                    <a:pt x="182" y="62"/>
                    <a:pt x="189" y="13"/>
                  </a:cubicBezTo>
                  <a:cubicBezTo>
                    <a:pt x="190" y="4"/>
                    <a:pt x="177" y="0"/>
                    <a:pt x="176" y="9"/>
                  </a:cubicBezTo>
                  <a:cubicBezTo>
                    <a:pt x="168" y="60"/>
                    <a:pt x="164" y="110"/>
                    <a:pt x="163" y="161"/>
                  </a:cubicBezTo>
                  <a:cubicBezTo>
                    <a:pt x="165" y="159"/>
                    <a:pt x="167" y="157"/>
                    <a:pt x="169" y="154"/>
                  </a:cubicBezTo>
                  <a:cubicBezTo>
                    <a:pt x="146" y="155"/>
                    <a:pt x="123" y="154"/>
                    <a:pt x="99" y="153"/>
                  </a:cubicBezTo>
                  <a:cubicBezTo>
                    <a:pt x="79" y="153"/>
                    <a:pt x="51" y="156"/>
                    <a:pt x="33" y="150"/>
                  </a:cubicBezTo>
                  <a:cubicBezTo>
                    <a:pt x="13" y="143"/>
                    <a:pt x="21" y="103"/>
                    <a:pt x="21" y="84"/>
                  </a:cubicBezTo>
                  <a:lnTo>
                    <a:pt x="21" y="11"/>
                  </a:lnTo>
                  <a:cubicBezTo>
                    <a:pt x="21" y="2"/>
                    <a:pt x="7" y="2"/>
                    <a:pt x="7" y="11"/>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7" name="Freeform 365">
              <a:extLst>
                <a:ext uri="{FF2B5EF4-FFF2-40B4-BE49-F238E27FC236}">
                  <a16:creationId xmlns:a16="http://schemas.microsoft.com/office/drawing/2014/main" id="{EC951BF2-312F-4765-979F-701396C1688E}"/>
                </a:ext>
              </a:extLst>
            </p:cNvPr>
            <p:cNvSpPr>
              <a:spLocks/>
            </p:cNvSpPr>
            <p:nvPr/>
          </p:nvSpPr>
          <p:spPr bwMode="auto">
            <a:xfrm>
              <a:off x="3430587" y="6361114"/>
              <a:ext cx="22225" cy="9525"/>
            </a:xfrm>
            <a:custGeom>
              <a:avLst/>
              <a:gdLst>
                <a:gd name="T0" fmla="*/ 16 w 100"/>
                <a:gd name="T1" fmla="*/ 43 h 46"/>
                <a:gd name="T2" fmla="*/ 92 w 100"/>
                <a:gd name="T3" fmla="*/ 16 h 46"/>
                <a:gd name="T4" fmla="*/ 88 w 100"/>
                <a:gd name="T5" fmla="*/ 3 h 46"/>
                <a:gd name="T6" fmla="*/ 9 w 100"/>
                <a:gd name="T7" fmla="*/ 32 h 46"/>
                <a:gd name="T8" fmla="*/ 16 w 100"/>
                <a:gd name="T9" fmla="*/ 43 h 46"/>
              </a:gdLst>
              <a:ahLst/>
              <a:cxnLst>
                <a:cxn ang="0">
                  <a:pos x="T0" y="T1"/>
                </a:cxn>
                <a:cxn ang="0">
                  <a:pos x="T2" y="T3"/>
                </a:cxn>
                <a:cxn ang="0">
                  <a:pos x="T4" y="T5"/>
                </a:cxn>
                <a:cxn ang="0">
                  <a:pos x="T6" y="T7"/>
                </a:cxn>
                <a:cxn ang="0">
                  <a:pos x="T8" y="T9"/>
                </a:cxn>
              </a:cxnLst>
              <a:rect l="0" t="0" r="r" b="b"/>
              <a:pathLst>
                <a:path w="100" h="46">
                  <a:moveTo>
                    <a:pt x="16" y="43"/>
                  </a:moveTo>
                  <a:cubicBezTo>
                    <a:pt x="40" y="32"/>
                    <a:pt x="66" y="23"/>
                    <a:pt x="92" y="16"/>
                  </a:cubicBezTo>
                  <a:cubicBezTo>
                    <a:pt x="100" y="13"/>
                    <a:pt x="97" y="0"/>
                    <a:pt x="88" y="3"/>
                  </a:cubicBezTo>
                  <a:cubicBezTo>
                    <a:pt x="61" y="11"/>
                    <a:pt x="35" y="21"/>
                    <a:pt x="9" y="32"/>
                  </a:cubicBezTo>
                  <a:cubicBezTo>
                    <a:pt x="0" y="35"/>
                    <a:pt x="8" y="46"/>
                    <a:pt x="16" y="4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8" name="Freeform 366">
              <a:extLst>
                <a:ext uri="{FF2B5EF4-FFF2-40B4-BE49-F238E27FC236}">
                  <a16:creationId xmlns:a16="http://schemas.microsoft.com/office/drawing/2014/main" id="{E7F29E2A-0817-4008-A419-712DB2FB1172}"/>
                </a:ext>
              </a:extLst>
            </p:cNvPr>
            <p:cNvSpPr>
              <a:spLocks/>
            </p:cNvSpPr>
            <p:nvPr/>
          </p:nvSpPr>
          <p:spPr bwMode="auto">
            <a:xfrm>
              <a:off x="3433762" y="6369051"/>
              <a:ext cx="23813" cy="6350"/>
            </a:xfrm>
            <a:custGeom>
              <a:avLst/>
              <a:gdLst>
                <a:gd name="T0" fmla="*/ 13 w 110"/>
                <a:gd name="T1" fmla="*/ 33 h 34"/>
                <a:gd name="T2" fmla="*/ 102 w 110"/>
                <a:gd name="T3" fmla="*/ 17 h 34"/>
                <a:gd name="T4" fmla="*/ 98 w 110"/>
                <a:gd name="T5" fmla="*/ 2 h 34"/>
                <a:gd name="T6" fmla="*/ 9 w 110"/>
                <a:gd name="T7" fmla="*/ 18 h 34"/>
                <a:gd name="T8" fmla="*/ 13 w 110"/>
                <a:gd name="T9" fmla="*/ 33 h 34"/>
              </a:gdLst>
              <a:ahLst/>
              <a:cxnLst>
                <a:cxn ang="0">
                  <a:pos x="T0" y="T1"/>
                </a:cxn>
                <a:cxn ang="0">
                  <a:pos x="T2" y="T3"/>
                </a:cxn>
                <a:cxn ang="0">
                  <a:pos x="T4" y="T5"/>
                </a:cxn>
                <a:cxn ang="0">
                  <a:pos x="T6" y="T7"/>
                </a:cxn>
                <a:cxn ang="0">
                  <a:pos x="T8" y="T9"/>
                </a:cxn>
              </a:cxnLst>
              <a:rect l="0" t="0" r="r" b="b"/>
              <a:pathLst>
                <a:path w="110" h="34">
                  <a:moveTo>
                    <a:pt x="13" y="33"/>
                  </a:moveTo>
                  <a:lnTo>
                    <a:pt x="102" y="17"/>
                  </a:lnTo>
                  <a:cubicBezTo>
                    <a:pt x="110" y="16"/>
                    <a:pt x="107" y="0"/>
                    <a:pt x="98" y="2"/>
                  </a:cubicBezTo>
                  <a:lnTo>
                    <a:pt x="9" y="18"/>
                  </a:lnTo>
                  <a:cubicBezTo>
                    <a:pt x="0" y="20"/>
                    <a:pt x="4" y="34"/>
                    <a:pt x="13" y="33"/>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199" name="Freeform 367">
              <a:extLst>
                <a:ext uri="{FF2B5EF4-FFF2-40B4-BE49-F238E27FC236}">
                  <a16:creationId xmlns:a16="http://schemas.microsoft.com/office/drawing/2014/main" id="{4112D6F7-CB43-48AA-AE32-EB6D760E4EB8}"/>
                </a:ext>
              </a:extLst>
            </p:cNvPr>
            <p:cNvSpPr>
              <a:spLocks/>
            </p:cNvSpPr>
            <p:nvPr/>
          </p:nvSpPr>
          <p:spPr bwMode="auto">
            <a:xfrm>
              <a:off x="3573462" y="5954714"/>
              <a:ext cx="34925" cy="52388"/>
            </a:xfrm>
            <a:custGeom>
              <a:avLst/>
              <a:gdLst>
                <a:gd name="T0" fmla="*/ 0 w 162"/>
                <a:gd name="T1" fmla="*/ 246 h 246"/>
                <a:gd name="T2" fmla="*/ 130 w 162"/>
                <a:gd name="T3" fmla="*/ 151 h 246"/>
                <a:gd name="T4" fmla="*/ 98 w 162"/>
                <a:gd name="T5" fmla="*/ 0 h 246"/>
                <a:gd name="T6" fmla="*/ 0 w 162"/>
                <a:gd name="T7" fmla="*/ 246 h 246"/>
              </a:gdLst>
              <a:ahLst/>
              <a:cxnLst>
                <a:cxn ang="0">
                  <a:pos x="T0" y="T1"/>
                </a:cxn>
                <a:cxn ang="0">
                  <a:pos x="T2" y="T3"/>
                </a:cxn>
                <a:cxn ang="0">
                  <a:pos x="T4" y="T5"/>
                </a:cxn>
                <a:cxn ang="0">
                  <a:pos x="T6" y="T7"/>
                </a:cxn>
              </a:cxnLst>
              <a:rect l="0" t="0" r="r" b="b"/>
              <a:pathLst>
                <a:path w="162" h="246">
                  <a:moveTo>
                    <a:pt x="0" y="246"/>
                  </a:moveTo>
                  <a:cubicBezTo>
                    <a:pt x="0" y="246"/>
                    <a:pt x="101" y="219"/>
                    <a:pt x="130" y="151"/>
                  </a:cubicBezTo>
                  <a:cubicBezTo>
                    <a:pt x="162" y="74"/>
                    <a:pt x="98" y="0"/>
                    <a:pt x="98" y="0"/>
                  </a:cubicBezTo>
                  <a:lnTo>
                    <a:pt x="0" y="24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0" name="Freeform 368">
              <a:extLst>
                <a:ext uri="{FF2B5EF4-FFF2-40B4-BE49-F238E27FC236}">
                  <a16:creationId xmlns:a16="http://schemas.microsoft.com/office/drawing/2014/main" id="{CA89DD12-D83E-4CC8-AFD8-2BEEF66D5B34}"/>
                </a:ext>
              </a:extLst>
            </p:cNvPr>
            <p:cNvSpPr>
              <a:spLocks/>
            </p:cNvSpPr>
            <p:nvPr/>
          </p:nvSpPr>
          <p:spPr bwMode="auto">
            <a:xfrm>
              <a:off x="3535362" y="5961064"/>
              <a:ext cx="57150" cy="88900"/>
            </a:xfrm>
            <a:custGeom>
              <a:avLst/>
              <a:gdLst>
                <a:gd name="T0" fmla="*/ 0 w 266"/>
                <a:gd name="T1" fmla="*/ 392 h 412"/>
                <a:gd name="T2" fmla="*/ 90 w 266"/>
                <a:gd name="T3" fmla="*/ 255 h 412"/>
                <a:gd name="T4" fmla="*/ 137 w 266"/>
                <a:gd name="T5" fmla="*/ 133 h 412"/>
                <a:gd name="T6" fmla="*/ 184 w 266"/>
                <a:gd name="T7" fmla="*/ 0 h 412"/>
                <a:gd name="T8" fmla="*/ 266 w 266"/>
                <a:gd name="T9" fmla="*/ 194 h 412"/>
                <a:gd name="T10" fmla="*/ 148 w 266"/>
                <a:gd name="T11" fmla="*/ 314 h 412"/>
                <a:gd name="T12" fmla="*/ 39 w 266"/>
                <a:gd name="T13" fmla="*/ 412 h 412"/>
                <a:gd name="T14" fmla="*/ 0 w 266"/>
                <a:gd name="T15" fmla="*/ 392 h 4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412">
                  <a:moveTo>
                    <a:pt x="0" y="392"/>
                  </a:moveTo>
                  <a:cubicBezTo>
                    <a:pt x="0" y="392"/>
                    <a:pt x="83" y="273"/>
                    <a:pt x="90" y="255"/>
                  </a:cubicBezTo>
                  <a:cubicBezTo>
                    <a:pt x="101" y="224"/>
                    <a:pt x="124" y="168"/>
                    <a:pt x="137" y="133"/>
                  </a:cubicBezTo>
                  <a:cubicBezTo>
                    <a:pt x="143" y="116"/>
                    <a:pt x="184" y="0"/>
                    <a:pt x="184" y="0"/>
                  </a:cubicBezTo>
                  <a:lnTo>
                    <a:pt x="266" y="194"/>
                  </a:lnTo>
                  <a:lnTo>
                    <a:pt x="148" y="314"/>
                  </a:lnTo>
                  <a:lnTo>
                    <a:pt x="39" y="412"/>
                  </a:lnTo>
                  <a:lnTo>
                    <a:pt x="0" y="392"/>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1" name="Freeform 369">
              <a:extLst>
                <a:ext uri="{FF2B5EF4-FFF2-40B4-BE49-F238E27FC236}">
                  <a16:creationId xmlns:a16="http://schemas.microsoft.com/office/drawing/2014/main" id="{889B4E1E-9ECA-4EF2-915F-B503C7D86413}"/>
                </a:ext>
              </a:extLst>
            </p:cNvPr>
            <p:cNvSpPr>
              <a:spLocks/>
            </p:cNvSpPr>
            <p:nvPr/>
          </p:nvSpPr>
          <p:spPr bwMode="auto">
            <a:xfrm>
              <a:off x="3543300" y="5984876"/>
              <a:ext cx="53975" cy="74613"/>
            </a:xfrm>
            <a:custGeom>
              <a:avLst/>
              <a:gdLst>
                <a:gd name="T0" fmla="*/ 57 w 250"/>
                <a:gd name="T1" fmla="*/ 346 h 346"/>
                <a:gd name="T2" fmla="*/ 148 w 250"/>
                <a:gd name="T3" fmla="*/ 176 h 346"/>
                <a:gd name="T4" fmla="*/ 204 w 250"/>
                <a:gd name="T5" fmla="*/ 142 h 346"/>
                <a:gd name="T6" fmla="*/ 246 w 250"/>
                <a:gd name="T7" fmla="*/ 102 h 346"/>
                <a:gd name="T8" fmla="*/ 238 w 250"/>
                <a:gd name="T9" fmla="*/ 58 h 346"/>
                <a:gd name="T10" fmla="*/ 196 w 250"/>
                <a:gd name="T11" fmla="*/ 6 h 346"/>
                <a:gd name="T12" fmla="*/ 203 w 250"/>
                <a:gd name="T13" fmla="*/ 78 h 346"/>
                <a:gd name="T14" fmla="*/ 160 w 250"/>
                <a:gd name="T15" fmla="*/ 114 h 346"/>
                <a:gd name="T16" fmla="*/ 0 w 250"/>
                <a:gd name="T17" fmla="*/ 304 h 346"/>
                <a:gd name="T18" fmla="*/ 57 w 250"/>
                <a:gd name="T19"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346">
                  <a:moveTo>
                    <a:pt x="57" y="346"/>
                  </a:moveTo>
                  <a:cubicBezTo>
                    <a:pt x="56" y="341"/>
                    <a:pt x="132" y="182"/>
                    <a:pt x="148" y="176"/>
                  </a:cubicBezTo>
                  <a:cubicBezTo>
                    <a:pt x="164" y="169"/>
                    <a:pt x="184" y="156"/>
                    <a:pt x="204" y="142"/>
                  </a:cubicBezTo>
                  <a:cubicBezTo>
                    <a:pt x="223" y="128"/>
                    <a:pt x="241" y="112"/>
                    <a:pt x="246" y="102"/>
                  </a:cubicBezTo>
                  <a:cubicBezTo>
                    <a:pt x="250" y="92"/>
                    <a:pt x="247" y="75"/>
                    <a:pt x="238" y="58"/>
                  </a:cubicBezTo>
                  <a:cubicBezTo>
                    <a:pt x="229" y="40"/>
                    <a:pt x="212" y="0"/>
                    <a:pt x="196" y="6"/>
                  </a:cubicBezTo>
                  <a:cubicBezTo>
                    <a:pt x="175" y="13"/>
                    <a:pt x="197" y="68"/>
                    <a:pt x="203" y="78"/>
                  </a:cubicBezTo>
                  <a:cubicBezTo>
                    <a:pt x="210" y="87"/>
                    <a:pt x="160" y="114"/>
                    <a:pt x="160" y="114"/>
                  </a:cubicBezTo>
                  <a:lnTo>
                    <a:pt x="0" y="304"/>
                  </a:lnTo>
                  <a:lnTo>
                    <a:pt x="57" y="346"/>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2" name="Freeform 370">
              <a:extLst>
                <a:ext uri="{FF2B5EF4-FFF2-40B4-BE49-F238E27FC236}">
                  <a16:creationId xmlns:a16="http://schemas.microsoft.com/office/drawing/2014/main" id="{CD5F837A-A524-4DF0-A25E-1EC585BA51A1}"/>
                </a:ext>
              </a:extLst>
            </p:cNvPr>
            <p:cNvSpPr>
              <a:spLocks/>
            </p:cNvSpPr>
            <p:nvPr/>
          </p:nvSpPr>
          <p:spPr bwMode="auto">
            <a:xfrm>
              <a:off x="3362325" y="5921376"/>
              <a:ext cx="69850" cy="103188"/>
            </a:xfrm>
            <a:custGeom>
              <a:avLst/>
              <a:gdLst>
                <a:gd name="T0" fmla="*/ 164 w 324"/>
                <a:gd name="T1" fmla="*/ 480 h 480"/>
                <a:gd name="T2" fmla="*/ 181 w 324"/>
                <a:gd name="T3" fmla="*/ 362 h 480"/>
                <a:gd name="T4" fmla="*/ 298 w 324"/>
                <a:gd name="T5" fmla="*/ 286 h 480"/>
                <a:gd name="T6" fmla="*/ 148 w 324"/>
                <a:gd name="T7" fmla="*/ 92 h 480"/>
                <a:gd name="T8" fmla="*/ 69 w 324"/>
                <a:gd name="T9" fmla="*/ 324 h 480"/>
                <a:gd name="T10" fmla="*/ 4 w 324"/>
                <a:gd name="T11" fmla="*/ 430 h 480"/>
                <a:gd name="T12" fmla="*/ 164 w 324"/>
                <a:gd name="T13" fmla="*/ 480 h 480"/>
              </a:gdLst>
              <a:ahLst/>
              <a:cxnLst>
                <a:cxn ang="0">
                  <a:pos x="T0" y="T1"/>
                </a:cxn>
                <a:cxn ang="0">
                  <a:pos x="T2" y="T3"/>
                </a:cxn>
                <a:cxn ang="0">
                  <a:pos x="T4" y="T5"/>
                </a:cxn>
                <a:cxn ang="0">
                  <a:pos x="T6" y="T7"/>
                </a:cxn>
                <a:cxn ang="0">
                  <a:pos x="T8" y="T9"/>
                </a:cxn>
                <a:cxn ang="0">
                  <a:pos x="T10" y="T11"/>
                </a:cxn>
                <a:cxn ang="0">
                  <a:pos x="T12" y="T13"/>
                </a:cxn>
              </a:cxnLst>
              <a:rect l="0" t="0" r="r" b="b"/>
              <a:pathLst>
                <a:path w="324" h="480">
                  <a:moveTo>
                    <a:pt x="164" y="480"/>
                  </a:moveTo>
                  <a:lnTo>
                    <a:pt x="181" y="362"/>
                  </a:lnTo>
                  <a:cubicBezTo>
                    <a:pt x="181" y="362"/>
                    <a:pt x="272" y="363"/>
                    <a:pt x="298" y="286"/>
                  </a:cubicBezTo>
                  <a:cubicBezTo>
                    <a:pt x="324" y="209"/>
                    <a:pt x="297" y="0"/>
                    <a:pt x="148" y="92"/>
                  </a:cubicBezTo>
                  <a:cubicBezTo>
                    <a:pt x="0" y="183"/>
                    <a:pt x="119" y="276"/>
                    <a:pt x="69" y="324"/>
                  </a:cubicBezTo>
                  <a:cubicBezTo>
                    <a:pt x="18" y="372"/>
                    <a:pt x="4" y="430"/>
                    <a:pt x="4" y="430"/>
                  </a:cubicBezTo>
                  <a:lnTo>
                    <a:pt x="164" y="480"/>
                  </a:ln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3" name="Freeform 371">
              <a:extLst>
                <a:ext uri="{FF2B5EF4-FFF2-40B4-BE49-F238E27FC236}">
                  <a16:creationId xmlns:a16="http://schemas.microsoft.com/office/drawing/2014/main" id="{00601650-535F-4AD6-9B05-E28AD40A6291}"/>
                </a:ext>
              </a:extLst>
            </p:cNvPr>
            <p:cNvSpPr>
              <a:spLocks/>
            </p:cNvSpPr>
            <p:nvPr/>
          </p:nvSpPr>
          <p:spPr bwMode="auto">
            <a:xfrm>
              <a:off x="3243262" y="5995989"/>
              <a:ext cx="325438" cy="268288"/>
            </a:xfrm>
            <a:custGeom>
              <a:avLst/>
              <a:gdLst>
                <a:gd name="T0" fmla="*/ 579 w 1520"/>
                <a:gd name="T1" fmla="*/ 36 h 1250"/>
                <a:gd name="T2" fmla="*/ 724 w 1520"/>
                <a:gd name="T3" fmla="*/ 107 h 1250"/>
                <a:gd name="T4" fmla="*/ 1115 w 1520"/>
                <a:gd name="T5" fmla="*/ 392 h 1250"/>
                <a:gd name="T6" fmla="*/ 1313 w 1520"/>
                <a:gd name="T7" fmla="*/ 184 h 1250"/>
                <a:gd name="T8" fmla="*/ 1477 w 1520"/>
                <a:gd name="T9" fmla="*/ 284 h 1250"/>
                <a:gd name="T10" fmla="*/ 1506 w 1520"/>
                <a:gd name="T11" fmla="*/ 433 h 1250"/>
                <a:gd name="T12" fmla="*/ 1188 w 1520"/>
                <a:gd name="T13" fmla="*/ 767 h 1250"/>
                <a:gd name="T14" fmla="*/ 954 w 1520"/>
                <a:gd name="T15" fmla="*/ 690 h 1250"/>
                <a:gd name="T16" fmla="*/ 999 w 1520"/>
                <a:gd name="T17" fmla="*/ 1130 h 1250"/>
                <a:gd name="T18" fmla="*/ 747 w 1520"/>
                <a:gd name="T19" fmla="*/ 1234 h 1250"/>
                <a:gd name="T20" fmla="*/ 262 w 1520"/>
                <a:gd name="T21" fmla="*/ 1207 h 1250"/>
                <a:gd name="T22" fmla="*/ 221 w 1520"/>
                <a:gd name="T23" fmla="*/ 995 h 1250"/>
                <a:gd name="T24" fmla="*/ 135 w 1520"/>
                <a:gd name="T25" fmla="*/ 947 h 1250"/>
                <a:gd name="T26" fmla="*/ 16 w 1520"/>
                <a:gd name="T27" fmla="*/ 599 h 1250"/>
                <a:gd name="T28" fmla="*/ 370 w 1520"/>
                <a:gd name="T29" fmla="*/ 36 h 1250"/>
                <a:gd name="T30" fmla="*/ 579 w 1520"/>
                <a:gd name="T31" fmla="*/ 36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0" h="1250">
                  <a:moveTo>
                    <a:pt x="579" y="36"/>
                  </a:moveTo>
                  <a:cubicBezTo>
                    <a:pt x="579" y="36"/>
                    <a:pt x="626" y="123"/>
                    <a:pt x="724" y="107"/>
                  </a:cubicBezTo>
                  <a:cubicBezTo>
                    <a:pt x="821" y="91"/>
                    <a:pt x="1012" y="391"/>
                    <a:pt x="1115" y="392"/>
                  </a:cubicBezTo>
                  <a:cubicBezTo>
                    <a:pt x="1218" y="394"/>
                    <a:pt x="1271" y="195"/>
                    <a:pt x="1313" y="184"/>
                  </a:cubicBezTo>
                  <a:cubicBezTo>
                    <a:pt x="1355" y="173"/>
                    <a:pt x="1449" y="214"/>
                    <a:pt x="1477" y="284"/>
                  </a:cubicBezTo>
                  <a:cubicBezTo>
                    <a:pt x="1505" y="355"/>
                    <a:pt x="1520" y="400"/>
                    <a:pt x="1506" y="433"/>
                  </a:cubicBezTo>
                  <a:cubicBezTo>
                    <a:pt x="1492" y="466"/>
                    <a:pt x="1302" y="757"/>
                    <a:pt x="1188" y="767"/>
                  </a:cubicBezTo>
                  <a:cubicBezTo>
                    <a:pt x="1074" y="776"/>
                    <a:pt x="966" y="673"/>
                    <a:pt x="954" y="690"/>
                  </a:cubicBezTo>
                  <a:cubicBezTo>
                    <a:pt x="941" y="707"/>
                    <a:pt x="1013" y="1094"/>
                    <a:pt x="999" y="1130"/>
                  </a:cubicBezTo>
                  <a:cubicBezTo>
                    <a:pt x="985" y="1166"/>
                    <a:pt x="865" y="1216"/>
                    <a:pt x="747" y="1234"/>
                  </a:cubicBezTo>
                  <a:cubicBezTo>
                    <a:pt x="628" y="1250"/>
                    <a:pt x="288" y="1244"/>
                    <a:pt x="262" y="1207"/>
                  </a:cubicBezTo>
                  <a:cubicBezTo>
                    <a:pt x="235" y="1169"/>
                    <a:pt x="247" y="1014"/>
                    <a:pt x="221" y="995"/>
                  </a:cubicBezTo>
                  <a:cubicBezTo>
                    <a:pt x="194" y="977"/>
                    <a:pt x="166" y="984"/>
                    <a:pt x="135" y="947"/>
                  </a:cubicBezTo>
                  <a:cubicBezTo>
                    <a:pt x="104" y="909"/>
                    <a:pt x="0" y="707"/>
                    <a:pt x="16" y="599"/>
                  </a:cubicBezTo>
                  <a:cubicBezTo>
                    <a:pt x="32" y="489"/>
                    <a:pt x="313" y="45"/>
                    <a:pt x="370" y="36"/>
                  </a:cubicBezTo>
                  <a:cubicBezTo>
                    <a:pt x="427" y="26"/>
                    <a:pt x="551" y="0"/>
                    <a:pt x="579" y="3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4" name="Freeform 372">
              <a:extLst>
                <a:ext uri="{FF2B5EF4-FFF2-40B4-BE49-F238E27FC236}">
                  <a16:creationId xmlns:a16="http://schemas.microsoft.com/office/drawing/2014/main" id="{242C6FF1-2824-4187-AE2D-4A51B72EB688}"/>
                </a:ext>
              </a:extLst>
            </p:cNvPr>
            <p:cNvSpPr>
              <a:spLocks/>
            </p:cNvSpPr>
            <p:nvPr/>
          </p:nvSpPr>
          <p:spPr bwMode="auto">
            <a:xfrm>
              <a:off x="3263900" y="5873751"/>
              <a:ext cx="165100" cy="304800"/>
            </a:xfrm>
            <a:custGeom>
              <a:avLst/>
              <a:gdLst>
                <a:gd name="T0" fmla="*/ 742 w 766"/>
                <a:gd name="T1" fmla="*/ 335 h 1416"/>
                <a:gd name="T2" fmla="*/ 584 w 766"/>
                <a:gd name="T3" fmla="*/ 339 h 1416"/>
                <a:gd name="T4" fmla="*/ 547 w 766"/>
                <a:gd name="T5" fmla="*/ 520 h 1416"/>
                <a:gd name="T6" fmla="*/ 474 w 766"/>
                <a:gd name="T7" fmla="*/ 627 h 1416"/>
                <a:gd name="T8" fmla="*/ 461 w 766"/>
                <a:gd name="T9" fmla="*/ 1141 h 1416"/>
                <a:gd name="T10" fmla="*/ 95 w 766"/>
                <a:gd name="T11" fmla="*/ 1107 h 1416"/>
                <a:gd name="T12" fmla="*/ 370 w 766"/>
                <a:gd name="T13" fmla="*/ 243 h 1416"/>
                <a:gd name="T14" fmla="*/ 268 w 766"/>
                <a:gd name="T15" fmla="*/ 173 h 1416"/>
                <a:gd name="T16" fmla="*/ 404 w 766"/>
                <a:gd name="T17" fmla="*/ 53 h 1416"/>
                <a:gd name="T18" fmla="*/ 437 w 766"/>
                <a:gd name="T19" fmla="*/ 155 h 1416"/>
                <a:gd name="T20" fmla="*/ 678 w 766"/>
                <a:gd name="T21" fmla="*/ 166 h 1416"/>
                <a:gd name="T22" fmla="*/ 742 w 766"/>
                <a:gd name="T23" fmla="*/ 335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6" h="1416">
                  <a:moveTo>
                    <a:pt x="742" y="335"/>
                  </a:moveTo>
                  <a:cubicBezTo>
                    <a:pt x="722" y="345"/>
                    <a:pt x="648" y="270"/>
                    <a:pt x="584" y="339"/>
                  </a:cubicBezTo>
                  <a:cubicBezTo>
                    <a:pt x="520" y="408"/>
                    <a:pt x="558" y="497"/>
                    <a:pt x="547" y="520"/>
                  </a:cubicBezTo>
                  <a:cubicBezTo>
                    <a:pt x="537" y="543"/>
                    <a:pt x="488" y="580"/>
                    <a:pt x="474" y="627"/>
                  </a:cubicBezTo>
                  <a:cubicBezTo>
                    <a:pt x="460" y="674"/>
                    <a:pt x="515" y="990"/>
                    <a:pt x="461" y="1141"/>
                  </a:cubicBezTo>
                  <a:cubicBezTo>
                    <a:pt x="406" y="1292"/>
                    <a:pt x="189" y="1416"/>
                    <a:pt x="95" y="1107"/>
                  </a:cubicBezTo>
                  <a:cubicBezTo>
                    <a:pt x="0" y="797"/>
                    <a:pt x="382" y="265"/>
                    <a:pt x="370" y="243"/>
                  </a:cubicBezTo>
                  <a:cubicBezTo>
                    <a:pt x="357" y="220"/>
                    <a:pt x="283" y="278"/>
                    <a:pt x="268" y="173"/>
                  </a:cubicBezTo>
                  <a:cubicBezTo>
                    <a:pt x="253" y="68"/>
                    <a:pt x="380" y="0"/>
                    <a:pt x="404" y="53"/>
                  </a:cubicBezTo>
                  <a:cubicBezTo>
                    <a:pt x="427" y="105"/>
                    <a:pt x="424" y="150"/>
                    <a:pt x="437" y="155"/>
                  </a:cubicBezTo>
                  <a:cubicBezTo>
                    <a:pt x="449" y="160"/>
                    <a:pt x="590" y="76"/>
                    <a:pt x="678" y="166"/>
                  </a:cubicBezTo>
                  <a:cubicBezTo>
                    <a:pt x="766" y="256"/>
                    <a:pt x="758" y="327"/>
                    <a:pt x="742" y="33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5" name="Freeform 373">
              <a:extLst>
                <a:ext uri="{FF2B5EF4-FFF2-40B4-BE49-F238E27FC236}">
                  <a16:creationId xmlns:a16="http://schemas.microsoft.com/office/drawing/2014/main" id="{D4A416FF-3761-4195-BAD1-66994D5E8F7E}"/>
                </a:ext>
              </a:extLst>
            </p:cNvPr>
            <p:cNvSpPr>
              <a:spLocks/>
            </p:cNvSpPr>
            <p:nvPr/>
          </p:nvSpPr>
          <p:spPr bwMode="auto">
            <a:xfrm>
              <a:off x="3286125" y="6126164"/>
              <a:ext cx="9525" cy="79375"/>
            </a:xfrm>
            <a:custGeom>
              <a:avLst/>
              <a:gdLst>
                <a:gd name="T0" fmla="*/ 1 w 46"/>
                <a:gd name="T1" fmla="*/ 9 h 372"/>
                <a:gd name="T2" fmla="*/ 32 w 46"/>
                <a:gd name="T3" fmla="*/ 363 h 372"/>
                <a:gd name="T4" fmla="*/ 46 w 46"/>
                <a:gd name="T5" fmla="*/ 363 h 372"/>
                <a:gd name="T6" fmla="*/ 15 w 46"/>
                <a:gd name="T7" fmla="*/ 9 h 372"/>
                <a:gd name="T8" fmla="*/ 1 w 46"/>
                <a:gd name="T9" fmla="*/ 9 h 372"/>
              </a:gdLst>
              <a:ahLst/>
              <a:cxnLst>
                <a:cxn ang="0">
                  <a:pos x="T0" y="T1"/>
                </a:cxn>
                <a:cxn ang="0">
                  <a:pos x="T2" y="T3"/>
                </a:cxn>
                <a:cxn ang="0">
                  <a:pos x="T4" y="T5"/>
                </a:cxn>
                <a:cxn ang="0">
                  <a:pos x="T6" y="T7"/>
                </a:cxn>
                <a:cxn ang="0">
                  <a:pos x="T8" y="T9"/>
                </a:cxn>
              </a:cxnLst>
              <a:rect l="0" t="0" r="r" b="b"/>
              <a:pathLst>
                <a:path w="46" h="372">
                  <a:moveTo>
                    <a:pt x="1" y="9"/>
                  </a:moveTo>
                  <a:cubicBezTo>
                    <a:pt x="8" y="128"/>
                    <a:pt x="18" y="246"/>
                    <a:pt x="32" y="363"/>
                  </a:cubicBezTo>
                  <a:cubicBezTo>
                    <a:pt x="33" y="372"/>
                    <a:pt x="46" y="372"/>
                    <a:pt x="46" y="363"/>
                  </a:cubicBezTo>
                  <a:cubicBezTo>
                    <a:pt x="32" y="246"/>
                    <a:pt x="22" y="128"/>
                    <a:pt x="15" y="9"/>
                  </a:cubicBezTo>
                  <a:cubicBezTo>
                    <a:pt x="14" y="0"/>
                    <a:pt x="0" y="0"/>
                    <a:pt x="1"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6" name="Freeform 374">
              <a:extLst>
                <a:ext uri="{FF2B5EF4-FFF2-40B4-BE49-F238E27FC236}">
                  <a16:creationId xmlns:a16="http://schemas.microsoft.com/office/drawing/2014/main" id="{2C5EE2EC-7137-41D4-AB10-8D001A315322}"/>
                </a:ext>
              </a:extLst>
            </p:cNvPr>
            <p:cNvSpPr>
              <a:spLocks/>
            </p:cNvSpPr>
            <p:nvPr/>
          </p:nvSpPr>
          <p:spPr bwMode="auto">
            <a:xfrm>
              <a:off x="3403600" y="6034089"/>
              <a:ext cx="14288" cy="12700"/>
            </a:xfrm>
            <a:custGeom>
              <a:avLst/>
              <a:gdLst>
                <a:gd name="T0" fmla="*/ 52 w 66"/>
                <a:gd name="T1" fmla="*/ 5 h 62"/>
                <a:gd name="T2" fmla="*/ 5 w 66"/>
                <a:gd name="T3" fmla="*/ 48 h 62"/>
                <a:gd name="T4" fmla="*/ 17 w 66"/>
                <a:gd name="T5" fmla="*/ 55 h 62"/>
                <a:gd name="T6" fmla="*/ 59 w 66"/>
                <a:gd name="T7" fmla="*/ 16 h 62"/>
                <a:gd name="T8" fmla="*/ 52 w 66"/>
                <a:gd name="T9" fmla="*/ 5 h 62"/>
              </a:gdLst>
              <a:ahLst/>
              <a:cxnLst>
                <a:cxn ang="0">
                  <a:pos x="T0" y="T1"/>
                </a:cxn>
                <a:cxn ang="0">
                  <a:pos x="T2" y="T3"/>
                </a:cxn>
                <a:cxn ang="0">
                  <a:pos x="T4" y="T5"/>
                </a:cxn>
                <a:cxn ang="0">
                  <a:pos x="T6" y="T7"/>
                </a:cxn>
                <a:cxn ang="0">
                  <a:pos x="T8" y="T9"/>
                </a:cxn>
              </a:cxnLst>
              <a:rect l="0" t="0" r="r" b="b"/>
              <a:pathLst>
                <a:path w="66" h="62">
                  <a:moveTo>
                    <a:pt x="52" y="5"/>
                  </a:moveTo>
                  <a:cubicBezTo>
                    <a:pt x="33" y="15"/>
                    <a:pt x="17" y="30"/>
                    <a:pt x="5" y="48"/>
                  </a:cubicBezTo>
                  <a:cubicBezTo>
                    <a:pt x="0" y="56"/>
                    <a:pt x="12" y="62"/>
                    <a:pt x="17" y="55"/>
                  </a:cubicBezTo>
                  <a:cubicBezTo>
                    <a:pt x="27" y="38"/>
                    <a:pt x="42" y="25"/>
                    <a:pt x="59" y="16"/>
                  </a:cubicBezTo>
                  <a:cubicBezTo>
                    <a:pt x="66" y="12"/>
                    <a:pt x="60" y="0"/>
                    <a:pt x="52" y="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7" name="Freeform 375">
              <a:extLst>
                <a:ext uri="{FF2B5EF4-FFF2-40B4-BE49-F238E27FC236}">
                  <a16:creationId xmlns:a16="http://schemas.microsoft.com/office/drawing/2014/main" id="{8C1CE84C-156E-45A9-AC86-17180E22036E}"/>
                </a:ext>
              </a:extLst>
            </p:cNvPr>
            <p:cNvSpPr>
              <a:spLocks/>
            </p:cNvSpPr>
            <p:nvPr/>
          </p:nvSpPr>
          <p:spPr bwMode="auto">
            <a:xfrm>
              <a:off x="3397250" y="6051551"/>
              <a:ext cx="6350" cy="22225"/>
            </a:xfrm>
            <a:custGeom>
              <a:avLst/>
              <a:gdLst>
                <a:gd name="T0" fmla="*/ 15 w 30"/>
                <a:gd name="T1" fmla="*/ 9 h 106"/>
                <a:gd name="T2" fmla="*/ 4 w 30"/>
                <a:gd name="T3" fmla="*/ 97 h 106"/>
                <a:gd name="T4" fmla="*/ 16 w 30"/>
                <a:gd name="T5" fmla="*/ 97 h 106"/>
                <a:gd name="T6" fmla="*/ 27 w 30"/>
                <a:gd name="T7" fmla="*/ 13 h 106"/>
                <a:gd name="T8" fmla="*/ 15 w 30"/>
                <a:gd name="T9" fmla="*/ 9 h 106"/>
              </a:gdLst>
              <a:ahLst/>
              <a:cxnLst>
                <a:cxn ang="0">
                  <a:pos x="T0" y="T1"/>
                </a:cxn>
                <a:cxn ang="0">
                  <a:pos x="T2" y="T3"/>
                </a:cxn>
                <a:cxn ang="0">
                  <a:pos x="T4" y="T5"/>
                </a:cxn>
                <a:cxn ang="0">
                  <a:pos x="T6" y="T7"/>
                </a:cxn>
                <a:cxn ang="0">
                  <a:pos x="T8" y="T9"/>
                </a:cxn>
              </a:cxnLst>
              <a:rect l="0" t="0" r="r" b="b"/>
              <a:pathLst>
                <a:path w="30" h="106">
                  <a:moveTo>
                    <a:pt x="15" y="9"/>
                  </a:moveTo>
                  <a:cubicBezTo>
                    <a:pt x="4" y="37"/>
                    <a:pt x="0" y="67"/>
                    <a:pt x="4" y="97"/>
                  </a:cubicBezTo>
                  <a:cubicBezTo>
                    <a:pt x="4" y="106"/>
                    <a:pt x="17" y="106"/>
                    <a:pt x="16" y="97"/>
                  </a:cubicBezTo>
                  <a:cubicBezTo>
                    <a:pt x="14" y="68"/>
                    <a:pt x="17" y="40"/>
                    <a:pt x="27" y="13"/>
                  </a:cubicBezTo>
                  <a:cubicBezTo>
                    <a:pt x="30" y="4"/>
                    <a:pt x="18" y="0"/>
                    <a:pt x="15"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8" name="Freeform 376">
              <a:extLst>
                <a:ext uri="{FF2B5EF4-FFF2-40B4-BE49-F238E27FC236}">
                  <a16:creationId xmlns:a16="http://schemas.microsoft.com/office/drawing/2014/main" id="{BC653DC2-ED0C-45D3-A880-739E5D823A18}"/>
                </a:ext>
              </a:extLst>
            </p:cNvPr>
            <p:cNvSpPr>
              <a:spLocks/>
            </p:cNvSpPr>
            <p:nvPr/>
          </p:nvSpPr>
          <p:spPr bwMode="auto">
            <a:xfrm>
              <a:off x="3398837" y="6078539"/>
              <a:ext cx="12700" cy="23813"/>
            </a:xfrm>
            <a:custGeom>
              <a:avLst/>
              <a:gdLst>
                <a:gd name="T0" fmla="*/ 1 w 54"/>
                <a:gd name="T1" fmla="*/ 9 h 108"/>
                <a:gd name="T2" fmla="*/ 38 w 54"/>
                <a:gd name="T3" fmla="*/ 102 h 108"/>
                <a:gd name="T4" fmla="*/ 48 w 54"/>
                <a:gd name="T5" fmla="*/ 92 h 108"/>
                <a:gd name="T6" fmla="*/ 15 w 54"/>
                <a:gd name="T7" fmla="*/ 9 h 108"/>
                <a:gd name="T8" fmla="*/ 1 w 54"/>
                <a:gd name="T9" fmla="*/ 9 h 108"/>
              </a:gdLst>
              <a:ahLst/>
              <a:cxnLst>
                <a:cxn ang="0">
                  <a:pos x="T0" y="T1"/>
                </a:cxn>
                <a:cxn ang="0">
                  <a:pos x="T2" y="T3"/>
                </a:cxn>
                <a:cxn ang="0">
                  <a:pos x="T4" y="T5"/>
                </a:cxn>
                <a:cxn ang="0">
                  <a:pos x="T6" y="T7"/>
                </a:cxn>
                <a:cxn ang="0">
                  <a:pos x="T8" y="T9"/>
                </a:cxn>
              </a:cxnLst>
              <a:rect l="0" t="0" r="r" b="b"/>
              <a:pathLst>
                <a:path w="54" h="108">
                  <a:moveTo>
                    <a:pt x="1" y="9"/>
                  </a:moveTo>
                  <a:cubicBezTo>
                    <a:pt x="0" y="44"/>
                    <a:pt x="13" y="77"/>
                    <a:pt x="38" y="102"/>
                  </a:cubicBezTo>
                  <a:cubicBezTo>
                    <a:pt x="44" y="108"/>
                    <a:pt x="54" y="99"/>
                    <a:pt x="48" y="92"/>
                  </a:cubicBezTo>
                  <a:cubicBezTo>
                    <a:pt x="26" y="69"/>
                    <a:pt x="15" y="41"/>
                    <a:pt x="15" y="9"/>
                  </a:cubicBezTo>
                  <a:cubicBezTo>
                    <a:pt x="15" y="0"/>
                    <a:pt x="1" y="0"/>
                    <a:pt x="1"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09" name="Freeform 377">
              <a:extLst>
                <a:ext uri="{FF2B5EF4-FFF2-40B4-BE49-F238E27FC236}">
                  <a16:creationId xmlns:a16="http://schemas.microsoft.com/office/drawing/2014/main" id="{BB79E071-960A-4537-99CE-8CDC418F188A}"/>
                </a:ext>
              </a:extLst>
            </p:cNvPr>
            <p:cNvSpPr>
              <a:spLocks/>
            </p:cNvSpPr>
            <p:nvPr/>
          </p:nvSpPr>
          <p:spPr bwMode="auto">
            <a:xfrm>
              <a:off x="3414712" y="6107114"/>
              <a:ext cx="30163" cy="34925"/>
            </a:xfrm>
            <a:custGeom>
              <a:avLst/>
              <a:gdLst>
                <a:gd name="T0" fmla="*/ 6 w 142"/>
                <a:gd name="T1" fmla="*/ 15 h 162"/>
                <a:gd name="T2" fmla="*/ 126 w 142"/>
                <a:gd name="T3" fmla="*/ 157 h 162"/>
                <a:gd name="T4" fmla="*/ 136 w 142"/>
                <a:gd name="T5" fmla="*/ 147 h 162"/>
                <a:gd name="T6" fmla="*/ 18 w 142"/>
                <a:gd name="T7" fmla="*/ 8 h 162"/>
                <a:gd name="T8" fmla="*/ 6 w 142"/>
                <a:gd name="T9" fmla="*/ 15 h 162"/>
              </a:gdLst>
              <a:ahLst/>
              <a:cxnLst>
                <a:cxn ang="0">
                  <a:pos x="T0" y="T1"/>
                </a:cxn>
                <a:cxn ang="0">
                  <a:pos x="T2" y="T3"/>
                </a:cxn>
                <a:cxn ang="0">
                  <a:pos x="T4" y="T5"/>
                </a:cxn>
                <a:cxn ang="0">
                  <a:pos x="T6" y="T7"/>
                </a:cxn>
                <a:cxn ang="0">
                  <a:pos x="T8" y="T9"/>
                </a:cxn>
              </a:cxnLst>
              <a:rect l="0" t="0" r="r" b="b"/>
              <a:pathLst>
                <a:path w="142" h="162">
                  <a:moveTo>
                    <a:pt x="6" y="15"/>
                  </a:moveTo>
                  <a:cubicBezTo>
                    <a:pt x="41" y="67"/>
                    <a:pt x="81" y="114"/>
                    <a:pt x="126" y="157"/>
                  </a:cubicBezTo>
                  <a:cubicBezTo>
                    <a:pt x="133" y="162"/>
                    <a:pt x="142" y="152"/>
                    <a:pt x="136" y="147"/>
                  </a:cubicBezTo>
                  <a:cubicBezTo>
                    <a:pt x="91" y="105"/>
                    <a:pt x="52" y="59"/>
                    <a:pt x="18" y="8"/>
                  </a:cubicBezTo>
                  <a:cubicBezTo>
                    <a:pt x="12" y="0"/>
                    <a:pt x="0" y="8"/>
                    <a:pt x="6" y="15"/>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0" name="Freeform 378">
              <a:extLst>
                <a:ext uri="{FF2B5EF4-FFF2-40B4-BE49-F238E27FC236}">
                  <a16:creationId xmlns:a16="http://schemas.microsoft.com/office/drawing/2014/main" id="{C46AEDC8-B923-4DA7-B3FB-910493AD7DDA}"/>
                </a:ext>
              </a:extLst>
            </p:cNvPr>
            <p:cNvSpPr>
              <a:spLocks/>
            </p:cNvSpPr>
            <p:nvPr/>
          </p:nvSpPr>
          <p:spPr bwMode="auto">
            <a:xfrm>
              <a:off x="3425825" y="6121401"/>
              <a:ext cx="12700" cy="122238"/>
            </a:xfrm>
            <a:custGeom>
              <a:avLst/>
              <a:gdLst>
                <a:gd name="T0" fmla="*/ 2 w 58"/>
                <a:gd name="T1" fmla="*/ 13 h 566"/>
                <a:gd name="T2" fmla="*/ 46 w 58"/>
                <a:gd name="T3" fmla="*/ 557 h 566"/>
                <a:gd name="T4" fmla="*/ 58 w 58"/>
                <a:gd name="T5" fmla="*/ 557 h 566"/>
                <a:gd name="T6" fmla="*/ 14 w 58"/>
                <a:gd name="T7" fmla="*/ 9 h 566"/>
                <a:gd name="T8" fmla="*/ 2 w 58"/>
                <a:gd name="T9" fmla="*/ 13 h 566"/>
              </a:gdLst>
              <a:ahLst/>
              <a:cxnLst>
                <a:cxn ang="0">
                  <a:pos x="T0" y="T1"/>
                </a:cxn>
                <a:cxn ang="0">
                  <a:pos x="T2" y="T3"/>
                </a:cxn>
                <a:cxn ang="0">
                  <a:pos x="T4" y="T5"/>
                </a:cxn>
                <a:cxn ang="0">
                  <a:pos x="T6" y="T7"/>
                </a:cxn>
                <a:cxn ang="0">
                  <a:pos x="T8" y="T9"/>
                </a:cxn>
              </a:cxnLst>
              <a:rect l="0" t="0" r="r" b="b"/>
              <a:pathLst>
                <a:path w="58" h="566">
                  <a:moveTo>
                    <a:pt x="2" y="13"/>
                  </a:moveTo>
                  <a:cubicBezTo>
                    <a:pt x="29" y="193"/>
                    <a:pt x="44" y="375"/>
                    <a:pt x="46" y="557"/>
                  </a:cubicBezTo>
                  <a:cubicBezTo>
                    <a:pt x="46" y="566"/>
                    <a:pt x="58" y="566"/>
                    <a:pt x="58" y="557"/>
                  </a:cubicBezTo>
                  <a:cubicBezTo>
                    <a:pt x="57" y="374"/>
                    <a:pt x="42" y="191"/>
                    <a:pt x="14" y="9"/>
                  </a:cubicBezTo>
                  <a:cubicBezTo>
                    <a:pt x="13" y="0"/>
                    <a:pt x="0" y="4"/>
                    <a:pt x="2"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1" name="Freeform 379">
              <a:extLst>
                <a:ext uri="{FF2B5EF4-FFF2-40B4-BE49-F238E27FC236}">
                  <a16:creationId xmlns:a16="http://schemas.microsoft.com/office/drawing/2014/main" id="{F0F70ECF-9B4B-4FB6-B3E7-E30E811B2E09}"/>
                </a:ext>
              </a:extLst>
            </p:cNvPr>
            <p:cNvSpPr>
              <a:spLocks/>
            </p:cNvSpPr>
            <p:nvPr/>
          </p:nvSpPr>
          <p:spPr bwMode="auto">
            <a:xfrm>
              <a:off x="3300412" y="6232526"/>
              <a:ext cx="157163" cy="28575"/>
            </a:xfrm>
            <a:custGeom>
              <a:avLst/>
              <a:gdLst>
                <a:gd name="T0" fmla="*/ 9 w 734"/>
                <a:gd name="T1" fmla="*/ 88 h 134"/>
                <a:gd name="T2" fmla="*/ 726 w 734"/>
                <a:gd name="T3" fmla="*/ 16 h 134"/>
                <a:gd name="T4" fmla="*/ 719 w 734"/>
                <a:gd name="T5" fmla="*/ 5 h 134"/>
                <a:gd name="T6" fmla="*/ 9 w 734"/>
                <a:gd name="T7" fmla="*/ 74 h 134"/>
                <a:gd name="T8" fmla="*/ 9 w 734"/>
                <a:gd name="T9" fmla="*/ 88 h 134"/>
              </a:gdLst>
              <a:ahLst/>
              <a:cxnLst>
                <a:cxn ang="0">
                  <a:pos x="T0" y="T1"/>
                </a:cxn>
                <a:cxn ang="0">
                  <a:pos x="T2" y="T3"/>
                </a:cxn>
                <a:cxn ang="0">
                  <a:pos x="T4" y="T5"/>
                </a:cxn>
                <a:cxn ang="0">
                  <a:pos x="T6" y="T7"/>
                </a:cxn>
                <a:cxn ang="0">
                  <a:pos x="T8" y="T9"/>
                </a:cxn>
              </a:cxnLst>
              <a:rect l="0" t="0" r="r" b="b"/>
              <a:pathLst>
                <a:path w="734" h="134">
                  <a:moveTo>
                    <a:pt x="9" y="88"/>
                  </a:moveTo>
                  <a:cubicBezTo>
                    <a:pt x="247" y="112"/>
                    <a:pt x="509" y="134"/>
                    <a:pt x="726" y="16"/>
                  </a:cubicBezTo>
                  <a:cubicBezTo>
                    <a:pt x="734" y="12"/>
                    <a:pt x="727" y="0"/>
                    <a:pt x="719" y="5"/>
                  </a:cubicBezTo>
                  <a:cubicBezTo>
                    <a:pt x="504" y="121"/>
                    <a:pt x="244" y="97"/>
                    <a:pt x="9" y="74"/>
                  </a:cubicBezTo>
                  <a:cubicBezTo>
                    <a:pt x="0" y="74"/>
                    <a:pt x="1" y="87"/>
                    <a:pt x="9" y="88"/>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2" name="Freeform 380">
              <a:extLst>
                <a:ext uri="{FF2B5EF4-FFF2-40B4-BE49-F238E27FC236}">
                  <a16:creationId xmlns:a16="http://schemas.microsoft.com/office/drawing/2014/main" id="{A5123930-C19F-44D5-9599-0E4304123821}"/>
                </a:ext>
              </a:extLst>
            </p:cNvPr>
            <p:cNvSpPr>
              <a:spLocks/>
            </p:cNvSpPr>
            <p:nvPr/>
          </p:nvSpPr>
          <p:spPr bwMode="auto">
            <a:xfrm>
              <a:off x="3481387" y="6081714"/>
              <a:ext cx="6350" cy="20638"/>
            </a:xfrm>
            <a:custGeom>
              <a:avLst/>
              <a:gdLst>
                <a:gd name="T0" fmla="*/ 10 w 24"/>
                <a:gd name="T1" fmla="*/ 9 h 100"/>
                <a:gd name="T2" fmla="*/ 0 w 24"/>
                <a:gd name="T3" fmla="*/ 91 h 100"/>
                <a:gd name="T4" fmla="*/ 14 w 24"/>
                <a:gd name="T5" fmla="*/ 91 h 100"/>
                <a:gd name="T6" fmla="*/ 23 w 24"/>
                <a:gd name="T7" fmla="*/ 13 h 100"/>
                <a:gd name="T8" fmla="*/ 10 w 24"/>
                <a:gd name="T9" fmla="*/ 9 h 100"/>
              </a:gdLst>
              <a:ahLst/>
              <a:cxnLst>
                <a:cxn ang="0">
                  <a:pos x="T0" y="T1"/>
                </a:cxn>
                <a:cxn ang="0">
                  <a:pos x="T2" y="T3"/>
                </a:cxn>
                <a:cxn ang="0">
                  <a:pos x="T4" y="T5"/>
                </a:cxn>
                <a:cxn ang="0">
                  <a:pos x="T6" y="T7"/>
                </a:cxn>
                <a:cxn ang="0">
                  <a:pos x="T8" y="T9"/>
                </a:cxn>
              </a:cxnLst>
              <a:rect l="0" t="0" r="r" b="b"/>
              <a:pathLst>
                <a:path w="24" h="100">
                  <a:moveTo>
                    <a:pt x="10" y="9"/>
                  </a:moveTo>
                  <a:cubicBezTo>
                    <a:pt x="4" y="36"/>
                    <a:pt x="1" y="64"/>
                    <a:pt x="0" y="91"/>
                  </a:cubicBezTo>
                  <a:cubicBezTo>
                    <a:pt x="0" y="100"/>
                    <a:pt x="13" y="100"/>
                    <a:pt x="14" y="91"/>
                  </a:cubicBezTo>
                  <a:cubicBezTo>
                    <a:pt x="14" y="65"/>
                    <a:pt x="17" y="39"/>
                    <a:pt x="23" y="13"/>
                  </a:cubicBezTo>
                  <a:cubicBezTo>
                    <a:pt x="24" y="4"/>
                    <a:pt x="12" y="0"/>
                    <a:pt x="10"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3" name="Freeform 381">
              <a:extLst>
                <a:ext uri="{FF2B5EF4-FFF2-40B4-BE49-F238E27FC236}">
                  <a16:creationId xmlns:a16="http://schemas.microsoft.com/office/drawing/2014/main" id="{57E4E08E-421F-43F1-9495-0EED324D7CE7}"/>
                </a:ext>
              </a:extLst>
            </p:cNvPr>
            <p:cNvSpPr>
              <a:spLocks/>
            </p:cNvSpPr>
            <p:nvPr/>
          </p:nvSpPr>
          <p:spPr bwMode="auto">
            <a:xfrm>
              <a:off x="3489325" y="6081714"/>
              <a:ext cx="6350" cy="19050"/>
            </a:xfrm>
            <a:custGeom>
              <a:avLst/>
              <a:gdLst>
                <a:gd name="T0" fmla="*/ 3 w 32"/>
                <a:gd name="T1" fmla="*/ 16 h 88"/>
                <a:gd name="T2" fmla="*/ 20 w 32"/>
                <a:gd name="T3" fmla="*/ 80 h 88"/>
                <a:gd name="T4" fmla="*/ 31 w 32"/>
                <a:gd name="T5" fmla="*/ 76 h 88"/>
                <a:gd name="T6" fmla="*/ 14 w 32"/>
                <a:gd name="T7" fmla="*/ 8 h 88"/>
                <a:gd name="T8" fmla="*/ 3 w 32"/>
                <a:gd name="T9" fmla="*/ 16 h 88"/>
              </a:gdLst>
              <a:ahLst/>
              <a:cxnLst>
                <a:cxn ang="0">
                  <a:pos x="T0" y="T1"/>
                </a:cxn>
                <a:cxn ang="0">
                  <a:pos x="T2" y="T3"/>
                </a:cxn>
                <a:cxn ang="0">
                  <a:pos x="T4" y="T5"/>
                </a:cxn>
                <a:cxn ang="0">
                  <a:pos x="T6" y="T7"/>
                </a:cxn>
                <a:cxn ang="0">
                  <a:pos x="T8" y="T9"/>
                </a:cxn>
              </a:cxnLst>
              <a:rect l="0" t="0" r="r" b="b"/>
              <a:pathLst>
                <a:path w="32" h="88">
                  <a:moveTo>
                    <a:pt x="3" y="16"/>
                  </a:moveTo>
                  <a:cubicBezTo>
                    <a:pt x="11" y="36"/>
                    <a:pt x="16" y="57"/>
                    <a:pt x="20" y="80"/>
                  </a:cubicBezTo>
                  <a:cubicBezTo>
                    <a:pt x="21" y="88"/>
                    <a:pt x="32" y="85"/>
                    <a:pt x="31" y="76"/>
                  </a:cubicBezTo>
                  <a:cubicBezTo>
                    <a:pt x="28" y="53"/>
                    <a:pt x="22" y="31"/>
                    <a:pt x="14" y="8"/>
                  </a:cubicBezTo>
                  <a:cubicBezTo>
                    <a:pt x="11" y="0"/>
                    <a:pt x="0" y="8"/>
                    <a:pt x="3"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4" name="Freeform 382">
              <a:extLst>
                <a:ext uri="{FF2B5EF4-FFF2-40B4-BE49-F238E27FC236}">
                  <a16:creationId xmlns:a16="http://schemas.microsoft.com/office/drawing/2014/main" id="{1AEC4396-193D-4F44-A1A7-4B98FC741BB0}"/>
                </a:ext>
              </a:extLst>
            </p:cNvPr>
            <p:cNvSpPr>
              <a:spLocks/>
            </p:cNvSpPr>
            <p:nvPr/>
          </p:nvSpPr>
          <p:spPr bwMode="auto">
            <a:xfrm>
              <a:off x="3492500" y="6078539"/>
              <a:ext cx="12700" cy="19050"/>
            </a:xfrm>
            <a:custGeom>
              <a:avLst/>
              <a:gdLst>
                <a:gd name="T0" fmla="*/ 7 w 62"/>
                <a:gd name="T1" fmla="*/ 17 h 92"/>
                <a:gd name="T2" fmla="*/ 46 w 62"/>
                <a:gd name="T3" fmla="*/ 84 h 92"/>
                <a:gd name="T4" fmla="*/ 60 w 62"/>
                <a:gd name="T5" fmla="*/ 80 h 92"/>
                <a:gd name="T6" fmla="*/ 17 w 62"/>
                <a:gd name="T7" fmla="*/ 7 h 92"/>
                <a:gd name="T8" fmla="*/ 7 w 62"/>
                <a:gd name="T9" fmla="*/ 17 h 92"/>
              </a:gdLst>
              <a:ahLst/>
              <a:cxnLst>
                <a:cxn ang="0">
                  <a:pos x="T0" y="T1"/>
                </a:cxn>
                <a:cxn ang="0">
                  <a:pos x="T2" y="T3"/>
                </a:cxn>
                <a:cxn ang="0">
                  <a:pos x="T4" y="T5"/>
                </a:cxn>
                <a:cxn ang="0">
                  <a:pos x="T6" y="T7"/>
                </a:cxn>
                <a:cxn ang="0">
                  <a:pos x="T8" y="T9"/>
                </a:cxn>
              </a:cxnLst>
              <a:rect l="0" t="0" r="r" b="b"/>
              <a:pathLst>
                <a:path w="62" h="92">
                  <a:moveTo>
                    <a:pt x="7" y="17"/>
                  </a:moveTo>
                  <a:cubicBezTo>
                    <a:pt x="27" y="35"/>
                    <a:pt x="40" y="58"/>
                    <a:pt x="46" y="84"/>
                  </a:cubicBezTo>
                  <a:cubicBezTo>
                    <a:pt x="48" y="92"/>
                    <a:pt x="62" y="89"/>
                    <a:pt x="60" y="80"/>
                  </a:cubicBezTo>
                  <a:cubicBezTo>
                    <a:pt x="53" y="52"/>
                    <a:pt x="38" y="27"/>
                    <a:pt x="17" y="7"/>
                  </a:cubicBezTo>
                  <a:cubicBezTo>
                    <a:pt x="10" y="0"/>
                    <a:pt x="0" y="10"/>
                    <a:pt x="7" y="17"/>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5" name="Freeform 383">
              <a:extLst>
                <a:ext uri="{FF2B5EF4-FFF2-40B4-BE49-F238E27FC236}">
                  <a16:creationId xmlns:a16="http://schemas.microsoft.com/office/drawing/2014/main" id="{65598792-0B2E-4132-86E2-6F951F007636}"/>
                </a:ext>
              </a:extLst>
            </p:cNvPr>
            <p:cNvSpPr>
              <a:spLocks/>
            </p:cNvSpPr>
            <p:nvPr/>
          </p:nvSpPr>
          <p:spPr bwMode="auto">
            <a:xfrm>
              <a:off x="3354387" y="5921376"/>
              <a:ext cx="23813" cy="34925"/>
            </a:xfrm>
            <a:custGeom>
              <a:avLst/>
              <a:gdLst>
                <a:gd name="T0" fmla="*/ 113 w 116"/>
                <a:gd name="T1" fmla="*/ 149 h 164"/>
                <a:gd name="T2" fmla="*/ 17 w 116"/>
                <a:gd name="T3" fmla="*/ 7 h 164"/>
                <a:gd name="T4" fmla="*/ 7 w 116"/>
                <a:gd name="T5" fmla="*/ 17 h 164"/>
                <a:gd name="T6" fmla="*/ 101 w 116"/>
                <a:gd name="T7" fmla="*/ 156 h 164"/>
                <a:gd name="T8" fmla="*/ 113 w 116"/>
                <a:gd name="T9" fmla="*/ 149 h 164"/>
              </a:gdLst>
              <a:ahLst/>
              <a:cxnLst>
                <a:cxn ang="0">
                  <a:pos x="T0" y="T1"/>
                </a:cxn>
                <a:cxn ang="0">
                  <a:pos x="T2" y="T3"/>
                </a:cxn>
                <a:cxn ang="0">
                  <a:pos x="T4" y="T5"/>
                </a:cxn>
                <a:cxn ang="0">
                  <a:pos x="T6" y="T7"/>
                </a:cxn>
                <a:cxn ang="0">
                  <a:pos x="T8" y="T9"/>
                </a:cxn>
              </a:cxnLst>
              <a:rect l="0" t="0" r="r" b="b"/>
              <a:pathLst>
                <a:path w="116" h="164">
                  <a:moveTo>
                    <a:pt x="113" y="149"/>
                  </a:moveTo>
                  <a:cubicBezTo>
                    <a:pt x="90" y="96"/>
                    <a:pt x="57" y="48"/>
                    <a:pt x="17" y="7"/>
                  </a:cubicBezTo>
                  <a:cubicBezTo>
                    <a:pt x="10" y="0"/>
                    <a:pt x="0" y="10"/>
                    <a:pt x="7" y="17"/>
                  </a:cubicBezTo>
                  <a:cubicBezTo>
                    <a:pt x="47" y="57"/>
                    <a:pt x="78" y="104"/>
                    <a:pt x="101" y="156"/>
                  </a:cubicBezTo>
                  <a:cubicBezTo>
                    <a:pt x="105" y="164"/>
                    <a:pt x="116" y="157"/>
                    <a:pt x="113" y="14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6" name="Freeform 384">
              <a:extLst>
                <a:ext uri="{FF2B5EF4-FFF2-40B4-BE49-F238E27FC236}">
                  <a16:creationId xmlns:a16="http://schemas.microsoft.com/office/drawing/2014/main" id="{2531AFDB-EB60-4D9A-A8B7-94C8D2DFC49F}"/>
                </a:ext>
              </a:extLst>
            </p:cNvPr>
            <p:cNvSpPr>
              <a:spLocks/>
            </p:cNvSpPr>
            <p:nvPr/>
          </p:nvSpPr>
          <p:spPr bwMode="auto">
            <a:xfrm>
              <a:off x="3357562" y="5915026"/>
              <a:ext cx="33338" cy="23813"/>
            </a:xfrm>
            <a:custGeom>
              <a:avLst/>
              <a:gdLst>
                <a:gd name="T0" fmla="*/ 9 w 160"/>
                <a:gd name="T1" fmla="*/ 16 h 108"/>
                <a:gd name="T2" fmla="*/ 144 w 160"/>
                <a:gd name="T3" fmla="*/ 103 h 108"/>
                <a:gd name="T4" fmla="*/ 154 w 160"/>
                <a:gd name="T5" fmla="*/ 93 h 108"/>
                <a:gd name="T6" fmla="*/ 16 w 160"/>
                <a:gd name="T7" fmla="*/ 5 h 108"/>
                <a:gd name="T8" fmla="*/ 9 w 160"/>
                <a:gd name="T9" fmla="*/ 16 h 108"/>
              </a:gdLst>
              <a:ahLst/>
              <a:cxnLst>
                <a:cxn ang="0">
                  <a:pos x="T0" y="T1"/>
                </a:cxn>
                <a:cxn ang="0">
                  <a:pos x="T2" y="T3"/>
                </a:cxn>
                <a:cxn ang="0">
                  <a:pos x="T4" y="T5"/>
                </a:cxn>
                <a:cxn ang="0">
                  <a:pos x="T6" y="T7"/>
                </a:cxn>
                <a:cxn ang="0">
                  <a:pos x="T8" y="T9"/>
                </a:cxn>
              </a:cxnLst>
              <a:rect l="0" t="0" r="r" b="b"/>
              <a:pathLst>
                <a:path w="160" h="108">
                  <a:moveTo>
                    <a:pt x="9" y="16"/>
                  </a:moveTo>
                  <a:cubicBezTo>
                    <a:pt x="57" y="40"/>
                    <a:pt x="103" y="69"/>
                    <a:pt x="144" y="103"/>
                  </a:cubicBezTo>
                  <a:cubicBezTo>
                    <a:pt x="150" y="108"/>
                    <a:pt x="160" y="99"/>
                    <a:pt x="154" y="93"/>
                  </a:cubicBezTo>
                  <a:cubicBezTo>
                    <a:pt x="112" y="58"/>
                    <a:pt x="66" y="29"/>
                    <a:pt x="16" y="5"/>
                  </a:cubicBezTo>
                  <a:cubicBezTo>
                    <a:pt x="8" y="0"/>
                    <a:pt x="0" y="13"/>
                    <a:pt x="9" y="1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7" name="Freeform 385">
              <a:extLst>
                <a:ext uri="{FF2B5EF4-FFF2-40B4-BE49-F238E27FC236}">
                  <a16:creationId xmlns:a16="http://schemas.microsoft.com/office/drawing/2014/main" id="{917175AB-C935-4956-949B-7B4AAF154B97}"/>
                </a:ext>
              </a:extLst>
            </p:cNvPr>
            <p:cNvSpPr>
              <a:spLocks/>
            </p:cNvSpPr>
            <p:nvPr/>
          </p:nvSpPr>
          <p:spPr bwMode="auto">
            <a:xfrm>
              <a:off x="3360737" y="5907089"/>
              <a:ext cx="47625" cy="30163"/>
            </a:xfrm>
            <a:custGeom>
              <a:avLst/>
              <a:gdLst>
                <a:gd name="T0" fmla="*/ 13 w 220"/>
                <a:gd name="T1" fmla="*/ 32 h 146"/>
                <a:gd name="T2" fmla="*/ 204 w 220"/>
                <a:gd name="T3" fmla="*/ 138 h 146"/>
                <a:gd name="T4" fmla="*/ 217 w 220"/>
                <a:gd name="T5" fmla="*/ 134 h 146"/>
                <a:gd name="T6" fmla="*/ 9 w 220"/>
                <a:gd name="T7" fmla="*/ 17 h 146"/>
                <a:gd name="T8" fmla="*/ 13 w 220"/>
                <a:gd name="T9" fmla="*/ 32 h 146"/>
              </a:gdLst>
              <a:ahLst/>
              <a:cxnLst>
                <a:cxn ang="0">
                  <a:pos x="T0" y="T1"/>
                </a:cxn>
                <a:cxn ang="0">
                  <a:pos x="T2" y="T3"/>
                </a:cxn>
                <a:cxn ang="0">
                  <a:pos x="T4" y="T5"/>
                </a:cxn>
                <a:cxn ang="0">
                  <a:pos x="T6" y="T7"/>
                </a:cxn>
                <a:cxn ang="0">
                  <a:pos x="T8" y="T9"/>
                </a:cxn>
              </a:cxnLst>
              <a:rect l="0" t="0" r="r" b="b"/>
              <a:pathLst>
                <a:path w="220" h="146">
                  <a:moveTo>
                    <a:pt x="13" y="32"/>
                  </a:moveTo>
                  <a:cubicBezTo>
                    <a:pt x="93" y="16"/>
                    <a:pt x="172" y="60"/>
                    <a:pt x="204" y="138"/>
                  </a:cubicBezTo>
                  <a:cubicBezTo>
                    <a:pt x="207" y="146"/>
                    <a:pt x="220" y="143"/>
                    <a:pt x="217" y="134"/>
                  </a:cubicBezTo>
                  <a:cubicBezTo>
                    <a:pt x="182" y="48"/>
                    <a:pt x="98" y="0"/>
                    <a:pt x="9" y="17"/>
                  </a:cubicBezTo>
                  <a:cubicBezTo>
                    <a:pt x="0" y="19"/>
                    <a:pt x="4" y="33"/>
                    <a:pt x="13" y="32"/>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8" name="Freeform 386">
              <a:extLst>
                <a:ext uri="{FF2B5EF4-FFF2-40B4-BE49-F238E27FC236}">
                  <a16:creationId xmlns:a16="http://schemas.microsoft.com/office/drawing/2014/main" id="{32C3A41D-FBB5-4FB7-B470-8F749E77076E}"/>
                </a:ext>
              </a:extLst>
            </p:cNvPr>
            <p:cNvSpPr>
              <a:spLocks/>
            </p:cNvSpPr>
            <p:nvPr/>
          </p:nvSpPr>
          <p:spPr bwMode="auto">
            <a:xfrm>
              <a:off x="3327400" y="5889626"/>
              <a:ext cx="20638" cy="26988"/>
            </a:xfrm>
            <a:custGeom>
              <a:avLst/>
              <a:gdLst>
                <a:gd name="T0" fmla="*/ 80 w 100"/>
                <a:gd name="T1" fmla="*/ 106 h 122"/>
                <a:gd name="T2" fmla="*/ 37 w 100"/>
                <a:gd name="T3" fmla="*/ 45 h 122"/>
                <a:gd name="T4" fmla="*/ 79 w 100"/>
                <a:gd name="T5" fmla="*/ 29 h 122"/>
                <a:gd name="T6" fmla="*/ 85 w 100"/>
                <a:gd name="T7" fmla="*/ 68 h 122"/>
                <a:gd name="T8" fmla="*/ 99 w 100"/>
                <a:gd name="T9" fmla="*/ 68 h 122"/>
                <a:gd name="T10" fmla="*/ 81 w 100"/>
                <a:gd name="T11" fmla="*/ 12 h 122"/>
                <a:gd name="T12" fmla="*/ 33 w 100"/>
                <a:gd name="T13" fmla="*/ 19 h 122"/>
                <a:gd name="T14" fmla="*/ 77 w 100"/>
                <a:gd name="T15" fmla="*/ 119 h 122"/>
                <a:gd name="T16" fmla="*/ 80 w 100"/>
                <a:gd name="T17" fmla="*/ 10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80" y="106"/>
                  </a:moveTo>
                  <a:cubicBezTo>
                    <a:pt x="56" y="97"/>
                    <a:pt x="34" y="72"/>
                    <a:pt x="37" y="45"/>
                  </a:cubicBezTo>
                  <a:cubicBezTo>
                    <a:pt x="39" y="25"/>
                    <a:pt x="63" y="7"/>
                    <a:pt x="79" y="29"/>
                  </a:cubicBezTo>
                  <a:cubicBezTo>
                    <a:pt x="87" y="40"/>
                    <a:pt x="86" y="56"/>
                    <a:pt x="85" y="68"/>
                  </a:cubicBezTo>
                  <a:cubicBezTo>
                    <a:pt x="85" y="77"/>
                    <a:pt x="99" y="77"/>
                    <a:pt x="99" y="68"/>
                  </a:cubicBezTo>
                  <a:cubicBezTo>
                    <a:pt x="100" y="48"/>
                    <a:pt x="100" y="25"/>
                    <a:pt x="81" y="12"/>
                  </a:cubicBezTo>
                  <a:cubicBezTo>
                    <a:pt x="66" y="0"/>
                    <a:pt x="45" y="5"/>
                    <a:pt x="33" y="19"/>
                  </a:cubicBezTo>
                  <a:cubicBezTo>
                    <a:pt x="0" y="55"/>
                    <a:pt x="39" y="106"/>
                    <a:pt x="77" y="119"/>
                  </a:cubicBezTo>
                  <a:cubicBezTo>
                    <a:pt x="85" y="122"/>
                    <a:pt x="89" y="109"/>
                    <a:pt x="80" y="106"/>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19" name="Freeform 387">
              <a:extLst>
                <a:ext uri="{FF2B5EF4-FFF2-40B4-BE49-F238E27FC236}">
                  <a16:creationId xmlns:a16="http://schemas.microsoft.com/office/drawing/2014/main" id="{A4FD2DDD-16C5-41D4-BA23-DC67C3318A78}"/>
                </a:ext>
              </a:extLst>
            </p:cNvPr>
            <p:cNvSpPr>
              <a:spLocks/>
            </p:cNvSpPr>
            <p:nvPr/>
          </p:nvSpPr>
          <p:spPr bwMode="auto">
            <a:xfrm>
              <a:off x="3349625" y="5934076"/>
              <a:ext cx="14288" cy="95250"/>
            </a:xfrm>
            <a:custGeom>
              <a:avLst/>
              <a:gdLst>
                <a:gd name="T0" fmla="*/ 19 w 70"/>
                <a:gd name="T1" fmla="*/ 13 h 444"/>
                <a:gd name="T2" fmla="*/ 2 w 70"/>
                <a:gd name="T3" fmla="*/ 432 h 444"/>
                <a:gd name="T4" fmla="*/ 15 w 70"/>
                <a:gd name="T5" fmla="*/ 436 h 444"/>
                <a:gd name="T6" fmla="*/ 32 w 70"/>
                <a:gd name="T7" fmla="*/ 9 h 444"/>
                <a:gd name="T8" fmla="*/ 19 w 70"/>
                <a:gd name="T9" fmla="*/ 13 h 444"/>
              </a:gdLst>
              <a:ahLst/>
              <a:cxnLst>
                <a:cxn ang="0">
                  <a:pos x="T0" y="T1"/>
                </a:cxn>
                <a:cxn ang="0">
                  <a:pos x="T2" y="T3"/>
                </a:cxn>
                <a:cxn ang="0">
                  <a:pos x="T4" y="T5"/>
                </a:cxn>
                <a:cxn ang="0">
                  <a:pos x="T6" y="T7"/>
                </a:cxn>
                <a:cxn ang="0">
                  <a:pos x="T8" y="T9"/>
                </a:cxn>
              </a:cxnLst>
              <a:rect l="0" t="0" r="r" b="b"/>
              <a:pathLst>
                <a:path w="70" h="444">
                  <a:moveTo>
                    <a:pt x="19" y="13"/>
                  </a:moveTo>
                  <a:cubicBezTo>
                    <a:pt x="57" y="151"/>
                    <a:pt x="30" y="294"/>
                    <a:pt x="2" y="432"/>
                  </a:cubicBezTo>
                  <a:cubicBezTo>
                    <a:pt x="0" y="441"/>
                    <a:pt x="14" y="444"/>
                    <a:pt x="15" y="436"/>
                  </a:cubicBezTo>
                  <a:cubicBezTo>
                    <a:pt x="43" y="296"/>
                    <a:pt x="70" y="150"/>
                    <a:pt x="32" y="9"/>
                  </a:cubicBezTo>
                  <a:cubicBezTo>
                    <a:pt x="30" y="0"/>
                    <a:pt x="16" y="4"/>
                    <a:pt x="19" y="13"/>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0" name="Freeform 388">
              <a:extLst>
                <a:ext uri="{FF2B5EF4-FFF2-40B4-BE49-F238E27FC236}">
                  <a16:creationId xmlns:a16="http://schemas.microsoft.com/office/drawing/2014/main" id="{2239778F-1577-48FC-9EAD-92E7078BB7E3}"/>
                </a:ext>
              </a:extLst>
            </p:cNvPr>
            <p:cNvSpPr>
              <a:spLocks/>
            </p:cNvSpPr>
            <p:nvPr/>
          </p:nvSpPr>
          <p:spPr bwMode="auto">
            <a:xfrm>
              <a:off x="3300412" y="5954714"/>
              <a:ext cx="46038" cy="165100"/>
            </a:xfrm>
            <a:custGeom>
              <a:avLst/>
              <a:gdLst>
                <a:gd name="T0" fmla="*/ 197 w 212"/>
                <a:gd name="T1" fmla="*/ 9 h 768"/>
                <a:gd name="T2" fmla="*/ 95 w 212"/>
                <a:gd name="T3" fmla="*/ 760 h 768"/>
                <a:gd name="T4" fmla="*/ 109 w 212"/>
                <a:gd name="T5" fmla="*/ 757 h 768"/>
                <a:gd name="T6" fmla="*/ 212 w 212"/>
                <a:gd name="T7" fmla="*/ 9 h 768"/>
                <a:gd name="T8" fmla="*/ 197 w 212"/>
                <a:gd name="T9" fmla="*/ 9 h 768"/>
              </a:gdLst>
              <a:ahLst/>
              <a:cxnLst>
                <a:cxn ang="0">
                  <a:pos x="T0" y="T1"/>
                </a:cxn>
                <a:cxn ang="0">
                  <a:pos x="T2" y="T3"/>
                </a:cxn>
                <a:cxn ang="0">
                  <a:pos x="T4" y="T5"/>
                </a:cxn>
                <a:cxn ang="0">
                  <a:pos x="T6" y="T7"/>
                </a:cxn>
                <a:cxn ang="0">
                  <a:pos x="T8" y="T9"/>
                </a:cxn>
              </a:cxnLst>
              <a:rect l="0" t="0" r="r" b="b"/>
              <a:pathLst>
                <a:path w="212" h="768">
                  <a:moveTo>
                    <a:pt x="197" y="9"/>
                  </a:moveTo>
                  <a:cubicBezTo>
                    <a:pt x="166" y="257"/>
                    <a:pt x="0" y="507"/>
                    <a:pt x="95" y="760"/>
                  </a:cubicBezTo>
                  <a:cubicBezTo>
                    <a:pt x="98" y="768"/>
                    <a:pt x="112" y="765"/>
                    <a:pt x="109" y="757"/>
                  </a:cubicBezTo>
                  <a:cubicBezTo>
                    <a:pt x="15" y="506"/>
                    <a:pt x="180" y="255"/>
                    <a:pt x="212" y="9"/>
                  </a:cubicBezTo>
                  <a:cubicBezTo>
                    <a:pt x="212" y="0"/>
                    <a:pt x="199" y="1"/>
                    <a:pt x="197" y="9"/>
                  </a:cubicBezTo>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221" name="Freeform 389">
              <a:extLst>
                <a:ext uri="{FF2B5EF4-FFF2-40B4-BE49-F238E27FC236}">
                  <a16:creationId xmlns:a16="http://schemas.microsoft.com/office/drawing/2014/main" id="{E82C02C3-8638-48D9-8020-0DBD53F06192}"/>
                </a:ext>
              </a:extLst>
            </p:cNvPr>
            <p:cNvSpPr>
              <a:spLocks/>
            </p:cNvSpPr>
            <p:nvPr/>
          </p:nvSpPr>
          <p:spPr bwMode="auto">
            <a:xfrm>
              <a:off x="3343275" y="5907089"/>
              <a:ext cx="17463" cy="20638"/>
            </a:xfrm>
            <a:custGeom>
              <a:avLst/>
              <a:gdLst>
                <a:gd name="T0" fmla="*/ 19 w 84"/>
                <a:gd name="T1" fmla="*/ 90 h 96"/>
                <a:gd name="T2" fmla="*/ 79 w 84"/>
                <a:gd name="T3" fmla="*/ 14 h 96"/>
                <a:gd name="T4" fmla="*/ 67 w 84"/>
                <a:gd name="T5" fmla="*/ 7 h 96"/>
                <a:gd name="T6" fmla="*/ 6 w 84"/>
                <a:gd name="T7" fmla="*/ 83 h 96"/>
                <a:gd name="T8" fmla="*/ 19 w 84"/>
                <a:gd name="T9" fmla="*/ 90 h 96"/>
              </a:gdLst>
              <a:ahLst/>
              <a:cxnLst>
                <a:cxn ang="0">
                  <a:pos x="T0" y="T1"/>
                </a:cxn>
                <a:cxn ang="0">
                  <a:pos x="T2" y="T3"/>
                </a:cxn>
                <a:cxn ang="0">
                  <a:pos x="T4" y="T5"/>
                </a:cxn>
                <a:cxn ang="0">
                  <a:pos x="T6" y="T7"/>
                </a:cxn>
                <a:cxn ang="0">
                  <a:pos x="T8" y="T9"/>
                </a:cxn>
              </a:cxnLst>
              <a:rect l="0" t="0" r="r" b="b"/>
              <a:pathLst>
                <a:path w="84" h="96">
                  <a:moveTo>
                    <a:pt x="19" y="90"/>
                  </a:moveTo>
                  <a:lnTo>
                    <a:pt x="79" y="14"/>
                  </a:lnTo>
                  <a:cubicBezTo>
                    <a:pt x="84" y="7"/>
                    <a:pt x="72" y="0"/>
                    <a:pt x="67" y="7"/>
                  </a:cubicBezTo>
                  <a:lnTo>
                    <a:pt x="6" y="83"/>
                  </a:lnTo>
                  <a:cubicBezTo>
                    <a:pt x="0" y="90"/>
                    <a:pt x="13" y="96"/>
                    <a:pt x="19" y="90"/>
                  </a:cubicBezTo>
                  <a:close/>
                </a:path>
              </a:pathLst>
            </a:custGeom>
            <a:grp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sp>
        <p:nvSpPr>
          <p:cNvPr id="422" name="Rectangle 421">
            <a:extLst>
              <a:ext uri="{FF2B5EF4-FFF2-40B4-BE49-F238E27FC236}">
                <a16:creationId xmlns:a16="http://schemas.microsoft.com/office/drawing/2014/main" id="{C05BC0B6-D51A-4C64-977E-E0608588457D}"/>
              </a:ext>
            </a:extLst>
          </p:cNvPr>
          <p:cNvSpPr/>
          <p:nvPr userDrawn="1"/>
        </p:nvSpPr>
        <p:spPr>
          <a:xfrm>
            <a:off x="-48873" y="4487337"/>
            <a:ext cx="12273368" cy="1567860"/>
          </a:xfrm>
          <a:prstGeom prst="rect">
            <a:avLst/>
          </a:prstGeom>
          <a:solidFill>
            <a:srgbClr val="6E00C7">
              <a:lumMod val="75000"/>
            </a:srgbClr>
          </a:solidFill>
          <a:ln w="25400"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C2D1DD"/>
              </a:solidFill>
              <a:effectLst/>
              <a:uLnTx/>
              <a:uFillTx/>
              <a:latin typeface="Arial" panose="020B0604020202020204"/>
              <a:ea typeface="+mn-ea"/>
              <a:cs typeface="+mn-cs"/>
            </a:endParaRPr>
          </a:p>
        </p:txBody>
      </p:sp>
      <p:cxnSp>
        <p:nvCxnSpPr>
          <p:cNvPr id="423" name="Straight Connector 422">
            <a:extLst>
              <a:ext uri="{FF2B5EF4-FFF2-40B4-BE49-F238E27FC236}">
                <a16:creationId xmlns:a16="http://schemas.microsoft.com/office/drawing/2014/main" id="{6921ED83-6420-453E-8559-D71B5ABFE58A}"/>
              </a:ext>
            </a:extLst>
          </p:cNvPr>
          <p:cNvCxnSpPr>
            <a:cxnSpLocks/>
          </p:cNvCxnSpPr>
          <p:nvPr userDrawn="1"/>
        </p:nvCxnSpPr>
        <p:spPr>
          <a:xfrm>
            <a:off x="-48873" y="4685074"/>
            <a:ext cx="12498031" cy="1"/>
          </a:xfrm>
          <a:prstGeom prst="line">
            <a:avLst/>
          </a:prstGeom>
          <a:noFill/>
          <a:ln w="9525" cap="flat" cmpd="sng" algn="ctr">
            <a:solidFill>
              <a:srgbClr val="FFFFFF"/>
            </a:solidFill>
            <a:prstDash val="solid"/>
          </a:ln>
          <a:effectLst/>
        </p:spPr>
      </p:cxnSp>
      <p:grpSp>
        <p:nvGrpSpPr>
          <p:cNvPr id="424" name="Group 423">
            <a:extLst>
              <a:ext uri="{FF2B5EF4-FFF2-40B4-BE49-F238E27FC236}">
                <a16:creationId xmlns:a16="http://schemas.microsoft.com/office/drawing/2014/main" id="{7E7B5A82-C773-46AE-BEC8-49E2BF5D308B}"/>
              </a:ext>
            </a:extLst>
          </p:cNvPr>
          <p:cNvGrpSpPr/>
          <p:nvPr userDrawn="1"/>
        </p:nvGrpSpPr>
        <p:grpSpPr>
          <a:xfrm>
            <a:off x="1096443" y="4039989"/>
            <a:ext cx="3987176" cy="1888664"/>
            <a:chOff x="-820738" y="3887788"/>
            <a:chExt cx="1146176" cy="542926"/>
          </a:xfrm>
        </p:grpSpPr>
        <p:sp>
          <p:nvSpPr>
            <p:cNvPr id="425" name="Freeform 413">
              <a:extLst>
                <a:ext uri="{FF2B5EF4-FFF2-40B4-BE49-F238E27FC236}">
                  <a16:creationId xmlns:a16="http://schemas.microsoft.com/office/drawing/2014/main" id="{09914B9E-49F1-4A1F-99F3-E9B48D9C3F24}"/>
                </a:ext>
              </a:extLst>
            </p:cNvPr>
            <p:cNvSpPr>
              <a:spLocks/>
            </p:cNvSpPr>
            <p:nvPr/>
          </p:nvSpPr>
          <p:spPr bwMode="auto">
            <a:xfrm>
              <a:off x="-704850" y="3932238"/>
              <a:ext cx="722313" cy="236538"/>
            </a:xfrm>
            <a:custGeom>
              <a:avLst/>
              <a:gdLst>
                <a:gd name="T0" fmla="*/ 0 w 1900"/>
                <a:gd name="T1" fmla="*/ 524 h 622"/>
                <a:gd name="T2" fmla="*/ 1886 w 1900"/>
                <a:gd name="T3" fmla="*/ 552 h 622"/>
                <a:gd name="T4" fmla="*/ 1816 w 1900"/>
                <a:gd name="T5" fmla="*/ 271 h 622"/>
                <a:gd name="T6" fmla="*/ 1708 w 1900"/>
                <a:gd name="T7" fmla="*/ 0 h 622"/>
                <a:gd name="T8" fmla="*/ 384 w 1900"/>
                <a:gd name="T9" fmla="*/ 59 h 622"/>
                <a:gd name="T10" fmla="*/ 193 w 1900"/>
                <a:gd name="T11" fmla="*/ 64 h 622"/>
                <a:gd name="T12" fmla="*/ 112 w 1900"/>
                <a:gd name="T13" fmla="*/ 338 h 622"/>
                <a:gd name="T14" fmla="*/ 0 w 1900"/>
                <a:gd name="T15" fmla="*/ 524 h 6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0" h="622">
                  <a:moveTo>
                    <a:pt x="0" y="524"/>
                  </a:moveTo>
                  <a:cubicBezTo>
                    <a:pt x="0" y="524"/>
                    <a:pt x="1872" y="622"/>
                    <a:pt x="1886" y="552"/>
                  </a:cubicBezTo>
                  <a:cubicBezTo>
                    <a:pt x="1900" y="482"/>
                    <a:pt x="1816" y="271"/>
                    <a:pt x="1816" y="271"/>
                  </a:cubicBezTo>
                  <a:lnTo>
                    <a:pt x="1708" y="0"/>
                  </a:lnTo>
                  <a:lnTo>
                    <a:pt x="384" y="59"/>
                  </a:lnTo>
                  <a:lnTo>
                    <a:pt x="193" y="64"/>
                  </a:lnTo>
                  <a:lnTo>
                    <a:pt x="112" y="338"/>
                  </a:lnTo>
                  <a:lnTo>
                    <a:pt x="0" y="524"/>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6" name="Freeform 414">
              <a:extLst>
                <a:ext uri="{FF2B5EF4-FFF2-40B4-BE49-F238E27FC236}">
                  <a16:creationId xmlns:a16="http://schemas.microsoft.com/office/drawing/2014/main" id="{9B75668F-D573-44EC-AC24-4F210779D442}"/>
                </a:ext>
              </a:extLst>
            </p:cNvPr>
            <p:cNvSpPr>
              <a:spLocks noEditPoints="1"/>
            </p:cNvSpPr>
            <p:nvPr/>
          </p:nvSpPr>
          <p:spPr bwMode="auto">
            <a:xfrm>
              <a:off x="-820738" y="3908426"/>
              <a:ext cx="1146176" cy="522288"/>
            </a:xfrm>
            <a:custGeom>
              <a:avLst/>
              <a:gdLst>
                <a:gd name="T0" fmla="*/ 595 w 3016"/>
                <a:gd name="T1" fmla="*/ 112 h 1372"/>
                <a:gd name="T2" fmla="*/ 921 w 3016"/>
                <a:gd name="T3" fmla="*/ 125 h 1372"/>
                <a:gd name="T4" fmla="*/ 936 w 3016"/>
                <a:gd name="T5" fmla="*/ 440 h 1372"/>
                <a:gd name="T6" fmla="*/ 583 w 3016"/>
                <a:gd name="T7" fmla="*/ 489 h 1372"/>
                <a:gd name="T8" fmla="*/ 425 w 3016"/>
                <a:gd name="T9" fmla="*/ 460 h 1372"/>
                <a:gd name="T10" fmla="*/ 537 w 3016"/>
                <a:gd name="T11" fmla="*/ 1099 h 1372"/>
                <a:gd name="T12" fmla="*/ 873 w 3016"/>
                <a:gd name="T13" fmla="*/ 1099 h 1372"/>
                <a:gd name="T14" fmla="*/ 537 w 3016"/>
                <a:gd name="T15" fmla="*/ 1099 h 1372"/>
                <a:gd name="T16" fmla="*/ 1075 w 3016"/>
                <a:gd name="T17" fmla="*/ 110 h 1372"/>
                <a:gd name="T18" fmla="*/ 1500 w 3016"/>
                <a:gd name="T19" fmla="*/ 161 h 1372"/>
                <a:gd name="T20" fmla="*/ 1452 w 3016"/>
                <a:gd name="T21" fmla="*/ 489 h 1372"/>
                <a:gd name="T22" fmla="*/ 1025 w 3016"/>
                <a:gd name="T23" fmla="*/ 440 h 1372"/>
                <a:gd name="T24" fmla="*/ 1589 w 3016"/>
                <a:gd name="T25" fmla="*/ 161 h 1372"/>
                <a:gd name="T26" fmla="*/ 1886 w 3016"/>
                <a:gd name="T27" fmla="*/ 109 h 1372"/>
                <a:gd name="T28" fmla="*/ 2086 w 3016"/>
                <a:gd name="T29" fmla="*/ 434 h 1372"/>
                <a:gd name="T30" fmla="*/ 2055 w 3016"/>
                <a:gd name="T31" fmla="*/ 489 h 1372"/>
                <a:gd name="T32" fmla="*/ 1589 w 3016"/>
                <a:gd name="T33" fmla="*/ 440 h 1372"/>
                <a:gd name="T34" fmla="*/ 2380 w 3016"/>
                <a:gd name="T35" fmla="*/ 1099 h 1372"/>
                <a:gd name="T36" fmla="*/ 2716 w 3016"/>
                <a:gd name="T37" fmla="*/ 1099 h 1372"/>
                <a:gd name="T38" fmla="*/ 2380 w 3016"/>
                <a:gd name="T39" fmla="*/ 1099 h 1372"/>
                <a:gd name="T40" fmla="*/ 0 w 3016"/>
                <a:gd name="T41" fmla="*/ 1099 h 1372"/>
                <a:gd name="T42" fmla="*/ 705 w 3016"/>
                <a:gd name="T43" fmla="*/ 1372 h 1372"/>
                <a:gd name="T44" fmla="*/ 2277 w 3016"/>
                <a:gd name="T45" fmla="*/ 1099 h 1372"/>
                <a:gd name="T46" fmla="*/ 2820 w 3016"/>
                <a:gd name="T47" fmla="*/ 1099 h 1372"/>
                <a:gd name="T48" fmla="*/ 3016 w 3016"/>
                <a:gd name="T49" fmla="*/ 1012 h 1372"/>
                <a:gd name="T50" fmla="*/ 2967 w 3016"/>
                <a:gd name="T51" fmla="*/ 868 h 1372"/>
                <a:gd name="T52" fmla="*/ 3005 w 3016"/>
                <a:gd name="T53" fmla="*/ 661 h 1372"/>
                <a:gd name="T54" fmla="*/ 2944 w 3016"/>
                <a:gd name="T55" fmla="*/ 661 h 1372"/>
                <a:gd name="T56" fmla="*/ 2287 w 3016"/>
                <a:gd name="T57" fmla="*/ 489 h 1372"/>
                <a:gd name="T58" fmla="*/ 2015 w 3016"/>
                <a:gd name="T59" fmla="*/ 63 h 1372"/>
                <a:gd name="T60" fmla="*/ 1812 w 3016"/>
                <a:gd name="T61" fmla="*/ 0 h 1372"/>
                <a:gd name="T62" fmla="*/ 662 w 3016"/>
                <a:gd name="T63" fmla="*/ 0 h 1372"/>
                <a:gd name="T64" fmla="*/ 216 w 3016"/>
                <a:gd name="T65" fmla="*/ 489 h 1372"/>
                <a:gd name="T66" fmla="*/ 56 w 3016"/>
                <a:gd name="T67" fmla="*/ 980 h 1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6" h="1372">
                  <a:moveTo>
                    <a:pt x="421" y="400"/>
                  </a:moveTo>
                  <a:cubicBezTo>
                    <a:pt x="474" y="276"/>
                    <a:pt x="493" y="112"/>
                    <a:pt x="595" y="112"/>
                  </a:cubicBezTo>
                  <a:lnTo>
                    <a:pt x="885" y="111"/>
                  </a:lnTo>
                  <a:cubicBezTo>
                    <a:pt x="898" y="111"/>
                    <a:pt x="912" y="116"/>
                    <a:pt x="921" y="125"/>
                  </a:cubicBezTo>
                  <a:cubicBezTo>
                    <a:pt x="930" y="135"/>
                    <a:pt x="936" y="148"/>
                    <a:pt x="936" y="161"/>
                  </a:cubicBezTo>
                  <a:lnTo>
                    <a:pt x="936" y="440"/>
                  </a:lnTo>
                  <a:cubicBezTo>
                    <a:pt x="936" y="468"/>
                    <a:pt x="914" y="489"/>
                    <a:pt x="887" y="489"/>
                  </a:cubicBezTo>
                  <a:lnTo>
                    <a:pt x="583" y="489"/>
                  </a:lnTo>
                  <a:lnTo>
                    <a:pt x="478" y="489"/>
                  </a:lnTo>
                  <a:cubicBezTo>
                    <a:pt x="456" y="489"/>
                    <a:pt x="436" y="479"/>
                    <a:pt x="425" y="460"/>
                  </a:cubicBezTo>
                  <a:cubicBezTo>
                    <a:pt x="414" y="442"/>
                    <a:pt x="412" y="419"/>
                    <a:pt x="421" y="400"/>
                  </a:cubicBezTo>
                  <a:close/>
                  <a:moveTo>
                    <a:pt x="537" y="1099"/>
                  </a:moveTo>
                  <a:cubicBezTo>
                    <a:pt x="537" y="1006"/>
                    <a:pt x="612" y="930"/>
                    <a:pt x="705" y="930"/>
                  </a:cubicBezTo>
                  <a:cubicBezTo>
                    <a:pt x="798" y="930"/>
                    <a:pt x="873" y="1006"/>
                    <a:pt x="873" y="1099"/>
                  </a:cubicBezTo>
                  <a:cubicBezTo>
                    <a:pt x="873" y="1192"/>
                    <a:pt x="798" y="1269"/>
                    <a:pt x="705" y="1269"/>
                  </a:cubicBezTo>
                  <a:cubicBezTo>
                    <a:pt x="612" y="1269"/>
                    <a:pt x="537" y="1192"/>
                    <a:pt x="537" y="1099"/>
                  </a:cubicBezTo>
                  <a:close/>
                  <a:moveTo>
                    <a:pt x="1025" y="161"/>
                  </a:moveTo>
                  <a:cubicBezTo>
                    <a:pt x="1025" y="133"/>
                    <a:pt x="1047" y="110"/>
                    <a:pt x="1075" y="110"/>
                  </a:cubicBezTo>
                  <a:lnTo>
                    <a:pt x="1450" y="110"/>
                  </a:lnTo>
                  <a:cubicBezTo>
                    <a:pt x="1478" y="110"/>
                    <a:pt x="1500" y="133"/>
                    <a:pt x="1500" y="161"/>
                  </a:cubicBezTo>
                  <a:lnTo>
                    <a:pt x="1500" y="440"/>
                  </a:lnTo>
                  <a:cubicBezTo>
                    <a:pt x="1500" y="468"/>
                    <a:pt x="1478" y="489"/>
                    <a:pt x="1452" y="489"/>
                  </a:cubicBezTo>
                  <a:lnTo>
                    <a:pt x="1074" y="489"/>
                  </a:lnTo>
                  <a:cubicBezTo>
                    <a:pt x="1047" y="489"/>
                    <a:pt x="1025" y="468"/>
                    <a:pt x="1025" y="440"/>
                  </a:cubicBezTo>
                  <a:lnTo>
                    <a:pt x="1025" y="161"/>
                  </a:lnTo>
                  <a:close/>
                  <a:moveTo>
                    <a:pt x="1589" y="161"/>
                  </a:moveTo>
                  <a:cubicBezTo>
                    <a:pt x="1589" y="133"/>
                    <a:pt x="1612" y="110"/>
                    <a:pt x="1639" y="110"/>
                  </a:cubicBezTo>
                  <a:lnTo>
                    <a:pt x="1886" y="109"/>
                  </a:lnTo>
                  <a:cubicBezTo>
                    <a:pt x="1937" y="109"/>
                    <a:pt x="1983" y="138"/>
                    <a:pt x="2006" y="185"/>
                  </a:cubicBezTo>
                  <a:lnTo>
                    <a:pt x="2086" y="434"/>
                  </a:lnTo>
                  <a:cubicBezTo>
                    <a:pt x="2093" y="445"/>
                    <a:pt x="2094" y="459"/>
                    <a:pt x="2087" y="471"/>
                  </a:cubicBezTo>
                  <a:cubicBezTo>
                    <a:pt x="2081" y="482"/>
                    <a:pt x="2069" y="489"/>
                    <a:pt x="2055" y="489"/>
                  </a:cubicBezTo>
                  <a:lnTo>
                    <a:pt x="1638" y="489"/>
                  </a:lnTo>
                  <a:cubicBezTo>
                    <a:pt x="1611" y="489"/>
                    <a:pt x="1589" y="468"/>
                    <a:pt x="1589" y="440"/>
                  </a:cubicBezTo>
                  <a:lnTo>
                    <a:pt x="1589" y="161"/>
                  </a:lnTo>
                  <a:close/>
                  <a:moveTo>
                    <a:pt x="2380" y="1099"/>
                  </a:moveTo>
                  <a:cubicBezTo>
                    <a:pt x="2380" y="1006"/>
                    <a:pt x="2455" y="930"/>
                    <a:pt x="2548" y="930"/>
                  </a:cubicBezTo>
                  <a:cubicBezTo>
                    <a:pt x="2641" y="930"/>
                    <a:pt x="2716" y="1006"/>
                    <a:pt x="2716" y="1099"/>
                  </a:cubicBezTo>
                  <a:cubicBezTo>
                    <a:pt x="2716" y="1192"/>
                    <a:pt x="2641" y="1269"/>
                    <a:pt x="2548" y="1269"/>
                  </a:cubicBezTo>
                  <a:cubicBezTo>
                    <a:pt x="2455" y="1269"/>
                    <a:pt x="2380" y="1192"/>
                    <a:pt x="2380" y="1099"/>
                  </a:cubicBezTo>
                  <a:close/>
                  <a:moveTo>
                    <a:pt x="0" y="980"/>
                  </a:moveTo>
                  <a:lnTo>
                    <a:pt x="0" y="1099"/>
                  </a:lnTo>
                  <a:lnTo>
                    <a:pt x="434" y="1099"/>
                  </a:lnTo>
                  <a:cubicBezTo>
                    <a:pt x="434" y="1250"/>
                    <a:pt x="555" y="1372"/>
                    <a:pt x="705" y="1372"/>
                  </a:cubicBezTo>
                  <a:cubicBezTo>
                    <a:pt x="855" y="1372"/>
                    <a:pt x="976" y="1250"/>
                    <a:pt x="976" y="1099"/>
                  </a:cubicBezTo>
                  <a:lnTo>
                    <a:pt x="2277" y="1099"/>
                  </a:lnTo>
                  <a:cubicBezTo>
                    <a:pt x="2277" y="1250"/>
                    <a:pt x="2398" y="1372"/>
                    <a:pt x="2548" y="1372"/>
                  </a:cubicBezTo>
                  <a:cubicBezTo>
                    <a:pt x="2698" y="1372"/>
                    <a:pt x="2820" y="1250"/>
                    <a:pt x="2820" y="1099"/>
                  </a:cubicBezTo>
                  <a:lnTo>
                    <a:pt x="3016" y="1099"/>
                  </a:lnTo>
                  <a:lnTo>
                    <a:pt x="3016" y="1012"/>
                  </a:lnTo>
                  <a:lnTo>
                    <a:pt x="2953" y="1012"/>
                  </a:lnTo>
                  <a:lnTo>
                    <a:pt x="2967" y="868"/>
                  </a:lnTo>
                  <a:lnTo>
                    <a:pt x="3005" y="868"/>
                  </a:lnTo>
                  <a:lnTo>
                    <a:pt x="3005" y="661"/>
                  </a:lnTo>
                  <a:lnTo>
                    <a:pt x="2987" y="661"/>
                  </a:lnTo>
                  <a:lnTo>
                    <a:pt x="2944" y="661"/>
                  </a:lnTo>
                  <a:cubicBezTo>
                    <a:pt x="2941" y="612"/>
                    <a:pt x="2904" y="572"/>
                    <a:pt x="2854" y="566"/>
                  </a:cubicBezTo>
                  <a:lnTo>
                    <a:pt x="2287" y="489"/>
                  </a:lnTo>
                  <a:lnTo>
                    <a:pt x="2105" y="152"/>
                  </a:lnTo>
                  <a:cubicBezTo>
                    <a:pt x="2080" y="117"/>
                    <a:pt x="2049" y="87"/>
                    <a:pt x="2015" y="63"/>
                  </a:cubicBezTo>
                  <a:lnTo>
                    <a:pt x="2015" y="0"/>
                  </a:lnTo>
                  <a:lnTo>
                    <a:pt x="1812" y="0"/>
                  </a:lnTo>
                  <a:lnTo>
                    <a:pt x="1774" y="0"/>
                  </a:lnTo>
                  <a:lnTo>
                    <a:pt x="662" y="0"/>
                  </a:lnTo>
                  <a:cubicBezTo>
                    <a:pt x="535" y="0"/>
                    <a:pt x="418" y="68"/>
                    <a:pt x="352" y="177"/>
                  </a:cubicBezTo>
                  <a:lnTo>
                    <a:pt x="216" y="489"/>
                  </a:lnTo>
                  <a:lnTo>
                    <a:pt x="193" y="489"/>
                  </a:lnTo>
                  <a:cubicBezTo>
                    <a:pt x="35" y="489"/>
                    <a:pt x="56" y="820"/>
                    <a:pt x="56" y="980"/>
                  </a:cubicBezTo>
                  <a:lnTo>
                    <a:pt x="0" y="980"/>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7" name="Freeform 415">
              <a:extLst>
                <a:ext uri="{FF2B5EF4-FFF2-40B4-BE49-F238E27FC236}">
                  <a16:creationId xmlns:a16="http://schemas.microsoft.com/office/drawing/2014/main" id="{D0FC39E1-90CF-4932-8F27-26E32FB4C575}"/>
                </a:ext>
              </a:extLst>
            </p:cNvPr>
            <p:cNvSpPr>
              <a:spLocks/>
            </p:cNvSpPr>
            <p:nvPr/>
          </p:nvSpPr>
          <p:spPr bwMode="auto">
            <a:xfrm>
              <a:off x="-663575" y="4211638"/>
              <a:ext cx="225425" cy="115888"/>
            </a:xfrm>
            <a:custGeom>
              <a:avLst/>
              <a:gdLst>
                <a:gd name="T0" fmla="*/ 142 w 142"/>
                <a:gd name="T1" fmla="*/ 73 h 73"/>
                <a:gd name="T2" fmla="*/ 71 w 142"/>
                <a:gd name="T3" fmla="*/ 0 h 73"/>
                <a:gd name="T4" fmla="*/ 0 w 142"/>
                <a:gd name="T5" fmla="*/ 73 h 73"/>
              </a:gdLst>
              <a:ahLst/>
              <a:cxnLst>
                <a:cxn ang="0">
                  <a:pos x="T0" y="T1"/>
                </a:cxn>
                <a:cxn ang="0">
                  <a:pos x="T2" y="T3"/>
                </a:cxn>
                <a:cxn ang="0">
                  <a:pos x="T4" y="T5"/>
                </a:cxn>
              </a:cxnLst>
              <a:rect l="0" t="0" r="r" b="b"/>
              <a:pathLst>
                <a:path w="142" h="73">
                  <a:moveTo>
                    <a:pt x="142" y="73"/>
                  </a:moveTo>
                  <a:cubicBezTo>
                    <a:pt x="142" y="33"/>
                    <a:pt x="110" y="0"/>
                    <a:pt x="71" y="0"/>
                  </a:cubicBezTo>
                  <a:cubicBezTo>
                    <a:pt x="32" y="0"/>
                    <a:pt x="0" y="33"/>
                    <a:pt x="0" y="73"/>
                  </a:cubicBezTo>
                </a:path>
              </a:pathLst>
            </a:custGeom>
            <a:solidFill>
              <a:srgbClr val="6E00C7">
                <a:lumMod val="75000"/>
              </a:srgbClr>
            </a:solidFill>
            <a:ln w="158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8" name="Oval 416">
              <a:extLst>
                <a:ext uri="{FF2B5EF4-FFF2-40B4-BE49-F238E27FC236}">
                  <a16:creationId xmlns:a16="http://schemas.microsoft.com/office/drawing/2014/main" id="{1C015832-0472-4F5C-BB07-483CB543D1FE}"/>
                </a:ext>
              </a:extLst>
            </p:cNvPr>
            <p:cNvSpPr>
              <a:spLocks noChangeArrowheads="1"/>
            </p:cNvSpPr>
            <p:nvPr/>
          </p:nvSpPr>
          <p:spPr bwMode="auto">
            <a:xfrm>
              <a:off x="-654050" y="4214813"/>
              <a:ext cx="207963" cy="2111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29" name="Oval 417">
              <a:extLst>
                <a:ext uri="{FF2B5EF4-FFF2-40B4-BE49-F238E27FC236}">
                  <a16:creationId xmlns:a16="http://schemas.microsoft.com/office/drawing/2014/main" id="{54A1268E-AFB8-4488-8DA5-5345ADBA0FAF}"/>
                </a:ext>
              </a:extLst>
            </p:cNvPr>
            <p:cNvSpPr>
              <a:spLocks noChangeArrowheads="1"/>
            </p:cNvSpPr>
            <p:nvPr/>
          </p:nvSpPr>
          <p:spPr bwMode="auto">
            <a:xfrm>
              <a:off x="-601663" y="4267201"/>
              <a:ext cx="106363" cy="1095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0" name="Freeform 418">
              <a:extLst>
                <a:ext uri="{FF2B5EF4-FFF2-40B4-BE49-F238E27FC236}">
                  <a16:creationId xmlns:a16="http://schemas.microsoft.com/office/drawing/2014/main" id="{CDE3634E-CC62-423C-AAAB-FD6914928AB6}"/>
                </a:ext>
              </a:extLst>
            </p:cNvPr>
            <p:cNvSpPr>
              <a:spLocks/>
            </p:cNvSpPr>
            <p:nvPr/>
          </p:nvSpPr>
          <p:spPr bwMode="auto">
            <a:xfrm>
              <a:off x="39688" y="4211638"/>
              <a:ext cx="223838" cy="115888"/>
            </a:xfrm>
            <a:custGeom>
              <a:avLst/>
              <a:gdLst>
                <a:gd name="T0" fmla="*/ 141 w 141"/>
                <a:gd name="T1" fmla="*/ 73 h 73"/>
                <a:gd name="T2" fmla="*/ 71 w 141"/>
                <a:gd name="T3" fmla="*/ 0 h 73"/>
                <a:gd name="T4" fmla="*/ 0 w 141"/>
                <a:gd name="T5" fmla="*/ 73 h 73"/>
              </a:gdLst>
              <a:ahLst/>
              <a:cxnLst>
                <a:cxn ang="0">
                  <a:pos x="T0" y="T1"/>
                </a:cxn>
                <a:cxn ang="0">
                  <a:pos x="T2" y="T3"/>
                </a:cxn>
                <a:cxn ang="0">
                  <a:pos x="T4" y="T5"/>
                </a:cxn>
              </a:cxnLst>
              <a:rect l="0" t="0" r="r" b="b"/>
              <a:pathLst>
                <a:path w="141" h="73">
                  <a:moveTo>
                    <a:pt x="141" y="73"/>
                  </a:moveTo>
                  <a:cubicBezTo>
                    <a:pt x="141" y="33"/>
                    <a:pt x="110" y="0"/>
                    <a:pt x="71" y="0"/>
                  </a:cubicBezTo>
                  <a:cubicBezTo>
                    <a:pt x="31" y="0"/>
                    <a:pt x="0" y="33"/>
                    <a:pt x="0" y="73"/>
                  </a:cubicBezTo>
                </a:path>
              </a:pathLst>
            </a:custGeom>
            <a:solidFill>
              <a:srgbClr val="6E00C7">
                <a:lumMod val="75000"/>
              </a:srgbClr>
            </a:solidFill>
            <a:ln w="15875"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1" name="Oval 419">
              <a:extLst>
                <a:ext uri="{FF2B5EF4-FFF2-40B4-BE49-F238E27FC236}">
                  <a16:creationId xmlns:a16="http://schemas.microsoft.com/office/drawing/2014/main" id="{56BD5D1F-5A67-42D8-96C7-DE71DC769302}"/>
                </a:ext>
              </a:extLst>
            </p:cNvPr>
            <p:cNvSpPr>
              <a:spLocks noChangeArrowheads="1"/>
            </p:cNvSpPr>
            <p:nvPr/>
          </p:nvSpPr>
          <p:spPr bwMode="auto">
            <a:xfrm>
              <a:off x="47625" y="4214813"/>
              <a:ext cx="207963" cy="2111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2" name="Oval 420">
              <a:extLst>
                <a:ext uri="{FF2B5EF4-FFF2-40B4-BE49-F238E27FC236}">
                  <a16:creationId xmlns:a16="http://schemas.microsoft.com/office/drawing/2014/main" id="{D865412A-846D-443D-B92A-57CF340311FB}"/>
                </a:ext>
              </a:extLst>
            </p:cNvPr>
            <p:cNvSpPr>
              <a:spLocks noChangeArrowheads="1"/>
            </p:cNvSpPr>
            <p:nvPr/>
          </p:nvSpPr>
          <p:spPr bwMode="auto">
            <a:xfrm>
              <a:off x="98425" y="4267201"/>
              <a:ext cx="107950" cy="1095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3" name="Freeform 421">
              <a:extLst>
                <a:ext uri="{FF2B5EF4-FFF2-40B4-BE49-F238E27FC236}">
                  <a16:creationId xmlns:a16="http://schemas.microsoft.com/office/drawing/2014/main" id="{26AA788C-B32D-4EDB-B1A9-55738D3DC01F}"/>
                </a:ext>
              </a:extLst>
            </p:cNvPr>
            <p:cNvSpPr>
              <a:spLocks/>
            </p:cNvSpPr>
            <p:nvPr/>
          </p:nvSpPr>
          <p:spPr bwMode="auto">
            <a:xfrm>
              <a:off x="-196850" y="3887788"/>
              <a:ext cx="147638" cy="44450"/>
            </a:xfrm>
            <a:custGeom>
              <a:avLst/>
              <a:gdLst>
                <a:gd name="T0" fmla="*/ 374 w 388"/>
                <a:gd name="T1" fmla="*/ 120 h 120"/>
                <a:gd name="T2" fmla="*/ 388 w 388"/>
                <a:gd name="T3" fmla="*/ 0 h 120"/>
                <a:gd name="T4" fmla="*/ 71 w 388"/>
                <a:gd name="T5" fmla="*/ 22 h 120"/>
                <a:gd name="T6" fmla="*/ 0 w 388"/>
                <a:gd name="T7" fmla="*/ 74 h 120"/>
                <a:gd name="T8" fmla="*/ 374 w 388"/>
                <a:gd name="T9" fmla="*/ 120 h 120"/>
              </a:gdLst>
              <a:ahLst/>
              <a:cxnLst>
                <a:cxn ang="0">
                  <a:pos x="T0" y="T1"/>
                </a:cxn>
                <a:cxn ang="0">
                  <a:pos x="T2" y="T3"/>
                </a:cxn>
                <a:cxn ang="0">
                  <a:pos x="T4" y="T5"/>
                </a:cxn>
                <a:cxn ang="0">
                  <a:pos x="T6" y="T7"/>
                </a:cxn>
                <a:cxn ang="0">
                  <a:pos x="T8" y="T9"/>
                </a:cxn>
              </a:cxnLst>
              <a:rect l="0" t="0" r="r" b="b"/>
              <a:pathLst>
                <a:path w="388" h="120">
                  <a:moveTo>
                    <a:pt x="374" y="120"/>
                  </a:moveTo>
                  <a:lnTo>
                    <a:pt x="388" y="0"/>
                  </a:lnTo>
                  <a:lnTo>
                    <a:pt x="71" y="22"/>
                  </a:lnTo>
                  <a:cubicBezTo>
                    <a:pt x="71" y="22"/>
                    <a:pt x="6" y="22"/>
                    <a:pt x="0" y="74"/>
                  </a:cubicBezTo>
                  <a:lnTo>
                    <a:pt x="374" y="120"/>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grpSp>
        <p:nvGrpSpPr>
          <p:cNvPr id="434" name="Group 433">
            <a:extLst>
              <a:ext uri="{FF2B5EF4-FFF2-40B4-BE49-F238E27FC236}">
                <a16:creationId xmlns:a16="http://schemas.microsoft.com/office/drawing/2014/main" id="{367CE579-5B50-4E19-A788-CEA64C12DE8F}"/>
              </a:ext>
            </a:extLst>
          </p:cNvPr>
          <p:cNvGrpSpPr/>
          <p:nvPr userDrawn="1"/>
        </p:nvGrpSpPr>
        <p:grpSpPr>
          <a:xfrm>
            <a:off x="4978195" y="3501113"/>
            <a:ext cx="5190236" cy="3041081"/>
            <a:chOff x="2559051" y="4438651"/>
            <a:chExt cx="1736725" cy="1017588"/>
          </a:xfrm>
        </p:grpSpPr>
        <p:sp>
          <p:nvSpPr>
            <p:cNvPr id="435" name="Freeform 425">
              <a:extLst>
                <a:ext uri="{FF2B5EF4-FFF2-40B4-BE49-F238E27FC236}">
                  <a16:creationId xmlns:a16="http://schemas.microsoft.com/office/drawing/2014/main" id="{A3330F63-8BBC-408B-A66A-F693DE8F6777}"/>
                </a:ext>
              </a:extLst>
            </p:cNvPr>
            <p:cNvSpPr>
              <a:spLocks/>
            </p:cNvSpPr>
            <p:nvPr/>
          </p:nvSpPr>
          <p:spPr bwMode="auto">
            <a:xfrm>
              <a:off x="2559051" y="4438651"/>
              <a:ext cx="1736725" cy="904875"/>
            </a:xfrm>
            <a:custGeom>
              <a:avLst/>
              <a:gdLst>
                <a:gd name="T0" fmla="*/ 43 w 4570"/>
                <a:gd name="T1" fmla="*/ 748 h 2380"/>
                <a:gd name="T2" fmla="*/ 369 w 4570"/>
                <a:gd name="T3" fmla="*/ 43 h 2380"/>
                <a:gd name="T4" fmla="*/ 4159 w 4570"/>
                <a:gd name="T5" fmla="*/ 43 h 2380"/>
                <a:gd name="T6" fmla="*/ 4554 w 4570"/>
                <a:gd name="T7" fmla="*/ 447 h 2380"/>
                <a:gd name="T8" fmla="*/ 4554 w 4570"/>
                <a:gd name="T9" fmla="*/ 2149 h 2380"/>
                <a:gd name="T10" fmla="*/ 4442 w 4570"/>
                <a:gd name="T11" fmla="*/ 2337 h 2380"/>
                <a:gd name="T12" fmla="*/ 3945 w 4570"/>
                <a:gd name="T13" fmla="*/ 2346 h 2380"/>
                <a:gd name="T14" fmla="*/ 206 w 4570"/>
                <a:gd name="T15" fmla="*/ 2354 h 2380"/>
                <a:gd name="T16" fmla="*/ 17 w 4570"/>
                <a:gd name="T17" fmla="*/ 2192 h 2380"/>
                <a:gd name="T18" fmla="*/ 43 w 4570"/>
                <a:gd name="T19" fmla="*/ 748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0" h="2380">
                  <a:moveTo>
                    <a:pt x="43" y="748"/>
                  </a:moveTo>
                  <a:cubicBezTo>
                    <a:pt x="43" y="748"/>
                    <a:pt x="0" y="52"/>
                    <a:pt x="369" y="43"/>
                  </a:cubicBezTo>
                  <a:lnTo>
                    <a:pt x="4159" y="43"/>
                  </a:lnTo>
                  <a:cubicBezTo>
                    <a:pt x="4159" y="43"/>
                    <a:pt x="4545" y="0"/>
                    <a:pt x="4554" y="447"/>
                  </a:cubicBezTo>
                  <a:lnTo>
                    <a:pt x="4554" y="2149"/>
                  </a:lnTo>
                  <a:cubicBezTo>
                    <a:pt x="4554" y="2149"/>
                    <a:pt x="4570" y="2320"/>
                    <a:pt x="4442" y="2337"/>
                  </a:cubicBezTo>
                  <a:lnTo>
                    <a:pt x="3945" y="2346"/>
                  </a:lnTo>
                  <a:lnTo>
                    <a:pt x="206" y="2354"/>
                  </a:lnTo>
                  <a:cubicBezTo>
                    <a:pt x="206" y="2354"/>
                    <a:pt x="26" y="2380"/>
                    <a:pt x="17" y="2192"/>
                  </a:cubicBezTo>
                  <a:lnTo>
                    <a:pt x="43" y="748"/>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6" name="Freeform 426">
              <a:extLst>
                <a:ext uri="{FF2B5EF4-FFF2-40B4-BE49-F238E27FC236}">
                  <a16:creationId xmlns:a16="http://schemas.microsoft.com/office/drawing/2014/main" id="{FEBF69B6-167C-4E38-BD4A-E6CCC896E8C9}"/>
                </a:ext>
              </a:extLst>
            </p:cNvPr>
            <p:cNvSpPr>
              <a:spLocks/>
            </p:cNvSpPr>
            <p:nvPr/>
          </p:nvSpPr>
          <p:spPr bwMode="auto">
            <a:xfrm>
              <a:off x="2559051" y="4438651"/>
              <a:ext cx="1736725" cy="904875"/>
            </a:xfrm>
            <a:custGeom>
              <a:avLst/>
              <a:gdLst>
                <a:gd name="T0" fmla="*/ 43 w 4570"/>
                <a:gd name="T1" fmla="*/ 748 h 2380"/>
                <a:gd name="T2" fmla="*/ 369 w 4570"/>
                <a:gd name="T3" fmla="*/ 43 h 2380"/>
                <a:gd name="T4" fmla="*/ 4159 w 4570"/>
                <a:gd name="T5" fmla="*/ 43 h 2380"/>
                <a:gd name="T6" fmla="*/ 4554 w 4570"/>
                <a:gd name="T7" fmla="*/ 447 h 2380"/>
                <a:gd name="T8" fmla="*/ 4554 w 4570"/>
                <a:gd name="T9" fmla="*/ 2149 h 2380"/>
                <a:gd name="T10" fmla="*/ 4442 w 4570"/>
                <a:gd name="T11" fmla="*/ 2337 h 2380"/>
                <a:gd name="T12" fmla="*/ 3945 w 4570"/>
                <a:gd name="T13" fmla="*/ 2346 h 2380"/>
                <a:gd name="T14" fmla="*/ 206 w 4570"/>
                <a:gd name="T15" fmla="*/ 2354 h 2380"/>
                <a:gd name="T16" fmla="*/ 17 w 4570"/>
                <a:gd name="T17" fmla="*/ 2192 h 2380"/>
                <a:gd name="T18" fmla="*/ 43 w 4570"/>
                <a:gd name="T19" fmla="*/ 748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70" h="2380">
                  <a:moveTo>
                    <a:pt x="43" y="748"/>
                  </a:moveTo>
                  <a:cubicBezTo>
                    <a:pt x="43" y="748"/>
                    <a:pt x="0" y="52"/>
                    <a:pt x="369" y="43"/>
                  </a:cubicBezTo>
                  <a:lnTo>
                    <a:pt x="4159" y="43"/>
                  </a:lnTo>
                  <a:cubicBezTo>
                    <a:pt x="4159" y="43"/>
                    <a:pt x="4545" y="0"/>
                    <a:pt x="4554" y="447"/>
                  </a:cubicBezTo>
                  <a:lnTo>
                    <a:pt x="4554" y="2149"/>
                  </a:lnTo>
                  <a:cubicBezTo>
                    <a:pt x="4554" y="2149"/>
                    <a:pt x="4570" y="2320"/>
                    <a:pt x="4442" y="2337"/>
                  </a:cubicBezTo>
                  <a:lnTo>
                    <a:pt x="3945" y="2346"/>
                  </a:lnTo>
                  <a:lnTo>
                    <a:pt x="206" y="2354"/>
                  </a:lnTo>
                  <a:cubicBezTo>
                    <a:pt x="206" y="2354"/>
                    <a:pt x="26" y="2380"/>
                    <a:pt x="17" y="2192"/>
                  </a:cubicBezTo>
                  <a:lnTo>
                    <a:pt x="43" y="748"/>
                  </a:lnTo>
                  <a:close/>
                </a:path>
              </a:pathLst>
            </a:custGeom>
            <a:solidFill>
              <a:srgbClr val="6E00C7">
                <a:lumMod val="75000"/>
              </a:srgbClr>
            </a:solidFill>
            <a:ln w="11113"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7" name="Freeform 427">
              <a:extLst>
                <a:ext uri="{FF2B5EF4-FFF2-40B4-BE49-F238E27FC236}">
                  <a16:creationId xmlns:a16="http://schemas.microsoft.com/office/drawing/2014/main" id="{5ACEEA22-8E7A-4EBD-B9A7-DD6EFB2C4688}"/>
                </a:ext>
              </a:extLst>
            </p:cNvPr>
            <p:cNvSpPr>
              <a:spLocks/>
            </p:cNvSpPr>
            <p:nvPr/>
          </p:nvSpPr>
          <p:spPr bwMode="auto">
            <a:xfrm>
              <a:off x="2959101" y="5202238"/>
              <a:ext cx="269875" cy="138113"/>
            </a:xfrm>
            <a:custGeom>
              <a:avLst/>
              <a:gdLst>
                <a:gd name="T0" fmla="*/ 0 w 170"/>
                <a:gd name="T1" fmla="*/ 87 h 87"/>
                <a:gd name="T2" fmla="*/ 85 w 170"/>
                <a:gd name="T3" fmla="*/ 0 h 87"/>
                <a:gd name="T4" fmla="*/ 170 w 170"/>
                <a:gd name="T5" fmla="*/ 87 h 87"/>
              </a:gdLst>
              <a:ahLst/>
              <a:cxnLst>
                <a:cxn ang="0">
                  <a:pos x="T0" y="T1"/>
                </a:cxn>
                <a:cxn ang="0">
                  <a:pos x="T2" y="T3"/>
                </a:cxn>
                <a:cxn ang="0">
                  <a:pos x="T4" y="T5"/>
                </a:cxn>
              </a:cxnLst>
              <a:rect l="0" t="0" r="r" b="b"/>
              <a:pathLst>
                <a:path w="170" h="87">
                  <a:moveTo>
                    <a:pt x="0" y="87"/>
                  </a:moveTo>
                  <a:cubicBezTo>
                    <a:pt x="0" y="39"/>
                    <a:pt x="38" y="0"/>
                    <a:pt x="85" y="0"/>
                  </a:cubicBezTo>
                  <a:cubicBezTo>
                    <a:pt x="132" y="0"/>
                    <a:pt x="170" y="39"/>
                    <a:pt x="170" y="87"/>
                  </a:cubicBezTo>
                </a:path>
              </a:pathLst>
            </a:custGeom>
            <a:solidFill>
              <a:srgbClr val="6E00C7">
                <a:lumMod val="75000"/>
              </a:srgbClr>
            </a:solid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8" name="Freeform 428">
              <a:extLst>
                <a:ext uri="{FF2B5EF4-FFF2-40B4-BE49-F238E27FC236}">
                  <a16:creationId xmlns:a16="http://schemas.microsoft.com/office/drawing/2014/main" id="{440BCA6A-976D-4E65-81D9-CC3DF96C3D24}"/>
                </a:ext>
              </a:extLst>
            </p:cNvPr>
            <p:cNvSpPr>
              <a:spLocks/>
            </p:cNvSpPr>
            <p:nvPr/>
          </p:nvSpPr>
          <p:spPr bwMode="auto">
            <a:xfrm>
              <a:off x="3813176" y="5187951"/>
              <a:ext cx="268288" cy="150813"/>
            </a:xfrm>
            <a:custGeom>
              <a:avLst/>
              <a:gdLst>
                <a:gd name="T0" fmla="*/ 0 w 169"/>
                <a:gd name="T1" fmla="*/ 95 h 95"/>
                <a:gd name="T2" fmla="*/ 84 w 169"/>
                <a:gd name="T3" fmla="*/ 0 h 95"/>
                <a:gd name="T4" fmla="*/ 169 w 169"/>
                <a:gd name="T5" fmla="*/ 95 h 95"/>
              </a:gdLst>
              <a:ahLst/>
              <a:cxnLst>
                <a:cxn ang="0">
                  <a:pos x="T0" y="T1"/>
                </a:cxn>
                <a:cxn ang="0">
                  <a:pos x="T2" y="T3"/>
                </a:cxn>
                <a:cxn ang="0">
                  <a:pos x="T4" y="T5"/>
                </a:cxn>
              </a:cxnLst>
              <a:rect l="0" t="0" r="r" b="b"/>
              <a:pathLst>
                <a:path w="169" h="95">
                  <a:moveTo>
                    <a:pt x="0" y="95"/>
                  </a:moveTo>
                  <a:cubicBezTo>
                    <a:pt x="0" y="43"/>
                    <a:pt x="38" y="0"/>
                    <a:pt x="84" y="0"/>
                  </a:cubicBezTo>
                  <a:cubicBezTo>
                    <a:pt x="131" y="0"/>
                    <a:pt x="169" y="43"/>
                    <a:pt x="169" y="95"/>
                  </a:cubicBezTo>
                </a:path>
              </a:pathLst>
            </a:custGeom>
            <a:solidFill>
              <a:srgbClr val="6E00C7">
                <a:lumMod val="75000"/>
              </a:srgbClr>
            </a:solidFill>
            <a:ln w="190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39" name="Freeform 429">
              <a:extLst>
                <a:ext uri="{FF2B5EF4-FFF2-40B4-BE49-F238E27FC236}">
                  <a16:creationId xmlns:a16="http://schemas.microsoft.com/office/drawing/2014/main" id="{FD969722-0801-4E4B-B084-6894FD760E26}"/>
                </a:ext>
              </a:extLst>
            </p:cNvPr>
            <p:cNvSpPr>
              <a:spLocks/>
            </p:cNvSpPr>
            <p:nvPr/>
          </p:nvSpPr>
          <p:spPr bwMode="auto">
            <a:xfrm>
              <a:off x="2568576" y="4883151"/>
              <a:ext cx="85725" cy="301625"/>
            </a:xfrm>
            <a:custGeom>
              <a:avLst/>
              <a:gdLst>
                <a:gd name="T0" fmla="*/ 25 w 222"/>
                <a:gd name="T1" fmla="*/ 761 h 792"/>
                <a:gd name="T2" fmla="*/ 68 w 222"/>
                <a:gd name="T3" fmla="*/ 781 h 792"/>
                <a:gd name="T4" fmla="*/ 207 w 222"/>
                <a:gd name="T5" fmla="*/ 699 h 792"/>
                <a:gd name="T6" fmla="*/ 222 w 222"/>
                <a:gd name="T7" fmla="*/ 584 h 792"/>
                <a:gd name="T8" fmla="*/ 207 w 222"/>
                <a:gd name="T9" fmla="*/ 115 h 792"/>
                <a:gd name="T10" fmla="*/ 196 w 222"/>
                <a:gd name="T11" fmla="*/ 58 h 792"/>
                <a:gd name="T12" fmla="*/ 120 w 222"/>
                <a:gd name="T13" fmla="*/ 6 h 792"/>
                <a:gd name="T14" fmla="*/ 24 w 222"/>
                <a:gd name="T15" fmla="*/ 9 h 792"/>
                <a:gd name="T16" fmla="*/ 11 w 222"/>
                <a:gd name="T17" fmla="*/ 646 h 792"/>
                <a:gd name="T18" fmla="*/ 25 w 222"/>
                <a:gd name="T19" fmla="*/ 761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2" h="792">
                  <a:moveTo>
                    <a:pt x="25" y="761"/>
                  </a:moveTo>
                  <a:cubicBezTo>
                    <a:pt x="34" y="770"/>
                    <a:pt x="48" y="777"/>
                    <a:pt x="68" y="781"/>
                  </a:cubicBezTo>
                  <a:cubicBezTo>
                    <a:pt x="121" y="792"/>
                    <a:pt x="186" y="745"/>
                    <a:pt x="207" y="699"/>
                  </a:cubicBezTo>
                  <a:cubicBezTo>
                    <a:pt x="222" y="664"/>
                    <a:pt x="222" y="623"/>
                    <a:pt x="222" y="584"/>
                  </a:cubicBezTo>
                  <a:cubicBezTo>
                    <a:pt x="220" y="428"/>
                    <a:pt x="215" y="272"/>
                    <a:pt x="207" y="115"/>
                  </a:cubicBezTo>
                  <a:cubicBezTo>
                    <a:pt x="206" y="96"/>
                    <a:pt x="205" y="76"/>
                    <a:pt x="196" y="58"/>
                  </a:cubicBezTo>
                  <a:cubicBezTo>
                    <a:pt x="182" y="29"/>
                    <a:pt x="151" y="12"/>
                    <a:pt x="120" y="6"/>
                  </a:cubicBezTo>
                  <a:cubicBezTo>
                    <a:pt x="89" y="0"/>
                    <a:pt x="56" y="5"/>
                    <a:pt x="24" y="9"/>
                  </a:cubicBezTo>
                  <a:cubicBezTo>
                    <a:pt x="20" y="222"/>
                    <a:pt x="16" y="434"/>
                    <a:pt x="11" y="646"/>
                  </a:cubicBezTo>
                  <a:cubicBezTo>
                    <a:pt x="10" y="698"/>
                    <a:pt x="0" y="738"/>
                    <a:pt x="25" y="761"/>
                  </a:cubicBezTo>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0" name="Rectangle 430">
              <a:extLst>
                <a:ext uri="{FF2B5EF4-FFF2-40B4-BE49-F238E27FC236}">
                  <a16:creationId xmlns:a16="http://schemas.microsoft.com/office/drawing/2014/main" id="{985D4BD1-E298-4265-9F77-52B88BC57B2D}"/>
                </a:ext>
              </a:extLst>
            </p:cNvPr>
            <p:cNvSpPr>
              <a:spLocks noChangeArrowheads="1"/>
            </p:cNvSpPr>
            <p:nvPr/>
          </p:nvSpPr>
          <p:spPr bwMode="auto">
            <a:xfrm>
              <a:off x="2670176" y="4729163"/>
              <a:ext cx="1565275" cy="123825"/>
            </a:xfrm>
            <a:prstGeom prst="rect">
              <a:avLst/>
            </a:prstGeom>
            <a:solidFill>
              <a:srgbClr val="6E00C7">
                <a:lumMod val="75000"/>
              </a:srgbClr>
            </a:solidFill>
            <a:ln>
              <a:solidFill>
                <a:srgbClr val="FFFFFF"/>
              </a:solidFill>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1" name="Freeform 431">
              <a:extLst>
                <a:ext uri="{FF2B5EF4-FFF2-40B4-BE49-F238E27FC236}">
                  <a16:creationId xmlns:a16="http://schemas.microsoft.com/office/drawing/2014/main" id="{029EEC88-D721-4C74-8708-80FFE0D95535}"/>
                </a:ext>
              </a:extLst>
            </p:cNvPr>
            <p:cNvSpPr>
              <a:spLocks/>
            </p:cNvSpPr>
            <p:nvPr/>
          </p:nvSpPr>
          <p:spPr bwMode="auto">
            <a:xfrm>
              <a:off x="2700338" y="4891088"/>
              <a:ext cx="244475" cy="393700"/>
            </a:xfrm>
            <a:custGeom>
              <a:avLst/>
              <a:gdLst>
                <a:gd name="T0" fmla="*/ 642 w 642"/>
                <a:gd name="T1" fmla="*/ 973 h 1034"/>
                <a:gd name="T2" fmla="*/ 582 w 642"/>
                <a:gd name="T3" fmla="*/ 1034 h 1034"/>
                <a:gd name="T4" fmla="*/ 61 w 642"/>
                <a:gd name="T5" fmla="*/ 1034 h 1034"/>
                <a:gd name="T6" fmla="*/ 0 w 642"/>
                <a:gd name="T7" fmla="*/ 973 h 1034"/>
                <a:gd name="T8" fmla="*/ 0 w 642"/>
                <a:gd name="T9" fmla="*/ 62 h 1034"/>
                <a:gd name="T10" fmla="*/ 61 w 642"/>
                <a:gd name="T11" fmla="*/ 0 h 1034"/>
                <a:gd name="T12" fmla="*/ 582 w 642"/>
                <a:gd name="T13" fmla="*/ 0 h 1034"/>
                <a:gd name="T14" fmla="*/ 642 w 642"/>
                <a:gd name="T15" fmla="*/ 62 h 1034"/>
                <a:gd name="T16" fmla="*/ 642 w 642"/>
                <a:gd name="T17" fmla="*/ 97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2" h="1034">
                  <a:moveTo>
                    <a:pt x="642" y="973"/>
                  </a:moveTo>
                  <a:cubicBezTo>
                    <a:pt x="642" y="1007"/>
                    <a:pt x="615" y="1034"/>
                    <a:pt x="582" y="1034"/>
                  </a:cubicBezTo>
                  <a:lnTo>
                    <a:pt x="61" y="1034"/>
                  </a:lnTo>
                  <a:cubicBezTo>
                    <a:pt x="27" y="1034"/>
                    <a:pt x="0" y="1007"/>
                    <a:pt x="0" y="973"/>
                  </a:cubicBezTo>
                  <a:lnTo>
                    <a:pt x="0" y="62"/>
                  </a:lnTo>
                  <a:cubicBezTo>
                    <a:pt x="0" y="28"/>
                    <a:pt x="27" y="0"/>
                    <a:pt x="61" y="0"/>
                  </a:cubicBezTo>
                  <a:lnTo>
                    <a:pt x="582" y="0"/>
                  </a:lnTo>
                  <a:cubicBezTo>
                    <a:pt x="615" y="0"/>
                    <a:pt x="642" y="28"/>
                    <a:pt x="642" y="62"/>
                  </a:cubicBezTo>
                  <a:lnTo>
                    <a:pt x="642" y="973"/>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2" name="Line 432">
              <a:extLst>
                <a:ext uri="{FF2B5EF4-FFF2-40B4-BE49-F238E27FC236}">
                  <a16:creationId xmlns:a16="http://schemas.microsoft.com/office/drawing/2014/main" id="{2E84137C-3A2C-4BF6-8718-C016BB92543C}"/>
                </a:ext>
              </a:extLst>
            </p:cNvPr>
            <p:cNvSpPr>
              <a:spLocks noChangeShapeType="1"/>
            </p:cNvSpPr>
            <p:nvPr/>
          </p:nvSpPr>
          <p:spPr bwMode="auto">
            <a:xfrm>
              <a:off x="2825751" y="4891088"/>
              <a:ext cx="0" cy="396875"/>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3" name="Freeform 433">
              <a:extLst>
                <a:ext uri="{FF2B5EF4-FFF2-40B4-BE49-F238E27FC236}">
                  <a16:creationId xmlns:a16="http://schemas.microsoft.com/office/drawing/2014/main" id="{4664A36F-F4FB-427E-A95F-DDCC46F391CC}"/>
                </a:ext>
              </a:extLst>
            </p:cNvPr>
            <p:cNvSpPr>
              <a:spLocks/>
            </p:cNvSpPr>
            <p:nvPr/>
          </p:nvSpPr>
          <p:spPr bwMode="auto">
            <a:xfrm>
              <a:off x="3533776" y="4889501"/>
              <a:ext cx="244475" cy="392113"/>
            </a:xfrm>
            <a:custGeom>
              <a:avLst/>
              <a:gdLst>
                <a:gd name="T0" fmla="*/ 642 w 642"/>
                <a:gd name="T1" fmla="*/ 970 h 1030"/>
                <a:gd name="T2" fmla="*/ 582 w 642"/>
                <a:gd name="T3" fmla="*/ 1030 h 1030"/>
                <a:gd name="T4" fmla="*/ 61 w 642"/>
                <a:gd name="T5" fmla="*/ 1030 h 1030"/>
                <a:gd name="T6" fmla="*/ 0 w 642"/>
                <a:gd name="T7" fmla="*/ 970 h 1030"/>
                <a:gd name="T8" fmla="*/ 0 w 642"/>
                <a:gd name="T9" fmla="*/ 61 h 1030"/>
                <a:gd name="T10" fmla="*/ 61 w 642"/>
                <a:gd name="T11" fmla="*/ 0 h 1030"/>
                <a:gd name="T12" fmla="*/ 582 w 642"/>
                <a:gd name="T13" fmla="*/ 0 h 1030"/>
                <a:gd name="T14" fmla="*/ 642 w 642"/>
                <a:gd name="T15" fmla="*/ 61 h 1030"/>
                <a:gd name="T16" fmla="*/ 642 w 642"/>
                <a:gd name="T17" fmla="*/ 970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2" h="1030">
                  <a:moveTo>
                    <a:pt x="642" y="970"/>
                  </a:moveTo>
                  <a:cubicBezTo>
                    <a:pt x="642" y="1003"/>
                    <a:pt x="615" y="1030"/>
                    <a:pt x="582" y="1030"/>
                  </a:cubicBezTo>
                  <a:lnTo>
                    <a:pt x="61" y="1030"/>
                  </a:lnTo>
                  <a:cubicBezTo>
                    <a:pt x="28" y="1030"/>
                    <a:pt x="0" y="1003"/>
                    <a:pt x="0" y="970"/>
                  </a:cubicBezTo>
                  <a:lnTo>
                    <a:pt x="0" y="61"/>
                  </a:lnTo>
                  <a:cubicBezTo>
                    <a:pt x="0" y="28"/>
                    <a:pt x="28" y="0"/>
                    <a:pt x="61" y="0"/>
                  </a:cubicBezTo>
                  <a:lnTo>
                    <a:pt x="582" y="0"/>
                  </a:lnTo>
                  <a:cubicBezTo>
                    <a:pt x="615" y="0"/>
                    <a:pt x="642" y="28"/>
                    <a:pt x="642" y="61"/>
                  </a:cubicBezTo>
                  <a:lnTo>
                    <a:pt x="642" y="970"/>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4" name="Line 434">
              <a:extLst>
                <a:ext uri="{FF2B5EF4-FFF2-40B4-BE49-F238E27FC236}">
                  <a16:creationId xmlns:a16="http://schemas.microsoft.com/office/drawing/2014/main" id="{E713D110-9DDB-40DC-B460-1FDF3C06C212}"/>
                </a:ext>
              </a:extLst>
            </p:cNvPr>
            <p:cNvSpPr>
              <a:spLocks noChangeShapeType="1"/>
            </p:cNvSpPr>
            <p:nvPr/>
          </p:nvSpPr>
          <p:spPr bwMode="auto">
            <a:xfrm>
              <a:off x="3657601" y="4889501"/>
              <a:ext cx="0" cy="395288"/>
            </a:xfrm>
            <a:prstGeom prst="line">
              <a:avLst/>
            </a:prstGeom>
            <a:noFill/>
            <a:ln w="1111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5" name="Freeform 435">
              <a:extLst>
                <a:ext uri="{FF2B5EF4-FFF2-40B4-BE49-F238E27FC236}">
                  <a16:creationId xmlns:a16="http://schemas.microsoft.com/office/drawing/2014/main" id="{0E0E2EB0-ADFA-41D7-8552-7E137B73E0A1}"/>
                </a:ext>
              </a:extLst>
            </p:cNvPr>
            <p:cNvSpPr>
              <a:spLocks/>
            </p:cNvSpPr>
            <p:nvPr/>
          </p:nvSpPr>
          <p:spPr bwMode="auto">
            <a:xfrm>
              <a:off x="2727326" y="4516438"/>
              <a:ext cx="238125" cy="176213"/>
            </a:xfrm>
            <a:custGeom>
              <a:avLst/>
              <a:gdLst>
                <a:gd name="T0" fmla="*/ 624 w 624"/>
                <a:gd name="T1" fmla="*/ 372 h 462"/>
                <a:gd name="T2" fmla="*/ 534 w 624"/>
                <a:gd name="T3" fmla="*/ 462 h 462"/>
                <a:gd name="T4" fmla="*/ 91 w 624"/>
                <a:gd name="T5" fmla="*/ 462 h 462"/>
                <a:gd name="T6" fmla="*/ 0 w 624"/>
                <a:gd name="T7" fmla="*/ 372 h 462"/>
                <a:gd name="T8" fmla="*/ 0 w 624"/>
                <a:gd name="T9" fmla="*/ 91 h 462"/>
                <a:gd name="T10" fmla="*/ 91 w 624"/>
                <a:gd name="T11" fmla="*/ 0 h 462"/>
                <a:gd name="T12" fmla="*/ 534 w 624"/>
                <a:gd name="T13" fmla="*/ 0 h 462"/>
                <a:gd name="T14" fmla="*/ 624 w 624"/>
                <a:gd name="T15" fmla="*/ 91 h 462"/>
                <a:gd name="T16" fmla="*/ 624 w 624"/>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462">
                  <a:moveTo>
                    <a:pt x="624" y="372"/>
                  </a:moveTo>
                  <a:cubicBezTo>
                    <a:pt x="624" y="422"/>
                    <a:pt x="584" y="462"/>
                    <a:pt x="534" y="462"/>
                  </a:cubicBezTo>
                  <a:lnTo>
                    <a:pt x="91" y="462"/>
                  </a:lnTo>
                  <a:cubicBezTo>
                    <a:pt x="41" y="462"/>
                    <a:pt x="0" y="422"/>
                    <a:pt x="0" y="372"/>
                  </a:cubicBezTo>
                  <a:lnTo>
                    <a:pt x="0" y="91"/>
                  </a:lnTo>
                  <a:cubicBezTo>
                    <a:pt x="0" y="41"/>
                    <a:pt x="41" y="0"/>
                    <a:pt x="91" y="0"/>
                  </a:cubicBezTo>
                  <a:lnTo>
                    <a:pt x="534" y="0"/>
                  </a:lnTo>
                  <a:cubicBezTo>
                    <a:pt x="584" y="0"/>
                    <a:pt x="624" y="41"/>
                    <a:pt x="624" y="91"/>
                  </a:cubicBezTo>
                  <a:lnTo>
                    <a:pt x="624"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6" name="Freeform 436">
              <a:extLst>
                <a:ext uri="{FF2B5EF4-FFF2-40B4-BE49-F238E27FC236}">
                  <a16:creationId xmlns:a16="http://schemas.microsoft.com/office/drawing/2014/main" id="{6EB07996-181F-4117-B925-DA7946446BC3}"/>
                </a:ext>
              </a:extLst>
            </p:cNvPr>
            <p:cNvSpPr>
              <a:spLocks/>
            </p:cNvSpPr>
            <p:nvPr/>
          </p:nvSpPr>
          <p:spPr bwMode="auto">
            <a:xfrm>
              <a:off x="3005138" y="4516438"/>
              <a:ext cx="238125" cy="176213"/>
            </a:xfrm>
            <a:custGeom>
              <a:avLst/>
              <a:gdLst>
                <a:gd name="T0" fmla="*/ 626 w 626"/>
                <a:gd name="T1" fmla="*/ 372 h 462"/>
                <a:gd name="T2" fmla="*/ 535 w 626"/>
                <a:gd name="T3" fmla="*/ 462 h 462"/>
                <a:gd name="T4" fmla="*/ 91 w 626"/>
                <a:gd name="T5" fmla="*/ 462 h 462"/>
                <a:gd name="T6" fmla="*/ 0 w 626"/>
                <a:gd name="T7" fmla="*/ 372 h 462"/>
                <a:gd name="T8" fmla="*/ 0 w 626"/>
                <a:gd name="T9" fmla="*/ 91 h 462"/>
                <a:gd name="T10" fmla="*/ 91 w 626"/>
                <a:gd name="T11" fmla="*/ 0 h 462"/>
                <a:gd name="T12" fmla="*/ 535 w 626"/>
                <a:gd name="T13" fmla="*/ 0 h 462"/>
                <a:gd name="T14" fmla="*/ 626 w 626"/>
                <a:gd name="T15" fmla="*/ 91 h 462"/>
                <a:gd name="T16" fmla="*/ 626 w 626"/>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2">
                  <a:moveTo>
                    <a:pt x="626" y="372"/>
                  </a:moveTo>
                  <a:cubicBezTo>
                    <a:pt x="626" y="422"/>
                    <a:pt x="585" y="462"/>
                    <a:pt x="535" y="462"/>
                  </a:cubicBezTo>
                  <a:lnTo>
                    <a:pt x="91" y="462"/>
                  </a:lnTo>
                  <a:cubicBezTo>
                    <a:pt x="41" y="462"/>
                    <a:pt x="0" y="422"/>
                    <a:pt x="0" y="372"/>
                  </a:cubicBezTo>
                  <a:lnTo>
                    <a:pt x="0" y="91"/>
                  </a:lnTo>
                  <a:cubicBezTo>
                    <a:pt x="0" y="41"/>
                    <a:pt x="41" y="0"/>
                    <a:pt x="91" y="0"/>
                  </a:cubicBezTo>
                  <a:lnTo>
                    <a:pt x="535" y="0"/>
                  </a:lnTo>
                  <a:cubicBezTo>
                    <a:pt x="585" y="0"/>
                    <a:pt x="626" y="41"/>
                    <a:pt x="626" y="91"/>
                  </a:cubicBezTo>
                  <a:lnTo>
                    <a:pt x="626"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7" name="Freeform 437">
              <a:extLst>
                <a:ext uri="{FF2B5EF4-FFF2-40B4-BE49-F238E27FC236}">
                  <a16:creationId xmlns:a16="http://schemas.microsoft.com/office/drawing/2014/main" id="{BF2FD5A5-58BD-4ADF-81D5-AA3CA6D4E1E4}"/>
                </a:ext>
              </a:extLst>
            </p:cNvPr>
            <p:cNvSpPr>
              <a:spLocks/>
            </p:cNvSpPr>
            <p:nvPr/>
          </p:nvSpPr>
          <p:spPr bwMode="auto">
            <a:xfrm>
              <a:off x="3278188" y="4516438"/>
              <a:ext cx="236538" cy="176213"/>
            </a:xfrm>
            <a:custGeom>
              <a:avLst/>
              <a:gdLst>
                <a:gd name="T0" fmla="*/ 624 w 624"/>
                <a:gd name="T1" fmla="*/ 372 h 462"/>
                <a:gd name="T2" fmla="*/ 534 w 624"/>
                <a:gd name="T3" fmla="*/ 462 h 462"/>
                <a:gd name="T4" fmla="*/ 91 w 624"/>
                <a:gd name="T5" fmla="*/ 462 h 462"/>
                <a:gd name="T6" fmla="*/ 0 w 624"/>
                <a:gd name="T7" fmla="*/ 372 h 462"/>
                <a:gd name="T8" fmla="*/ 0 w 624"/>
                <a:gd name="T9" fmla="*/ 91 h 462"/>
                <a:gd name="T10" fmla="*/ 91 w 624"/>
                <a:gd name="T11" fmla="*/ 0 h 462"/>
                <a:gd name="T12" fmla="*/ 534 w 624"/>
                <a:gd name="T13" fmla="*/ 0 h 462"/>
                <a:gd name="T14" fmla="*/ 624 w 624"/>
                <a:gd name="T15" fmla="*/ 91 h 462"/>
                <a:gd name="T16" fmla="*/ 624 w 624"/>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462">
                  <a:moveTo>
                    <a:pt x="624" y="372"/>
                  </a:moveTo>
                  <a:cubicBezTo>
                    <a:pt x="624" y="422"/>
                    <a:pt x="584" y="462"/>
                    <a:pt x="534" y="462"/>
                  </a:cubicBezTo>
                  <a:lnTo>
                    <a:pt x="91" y="462"/>
                  </a:lnTo>
                  <a:cubicBezTo>
                    <a:pt x="41" y="462"/>
                    <a:pt x="0" y="422"/>
                    <a:pt x="0" y="372"/>
                  </a:cubicBezTo>
                  <a:lnTo>
                    <a:pt x="0" y="91"/>
                  </a:lnTo>
                  <a:cubicBezTo>
                    <a:pt x="0" y="41"/>
                    <a:pt x="41" y="0"/>
                    <a:pt x="91" y="0"/>
                  </a:cubicBezTo>
                  <a:lnTo>
                    <a:pt x="534" y="0"/>
                  </a:lnTo>
                  <a:cubicBezTo>
                    <a:pt x="584" y="0"/>
                    <a:pt x="624" y="41"/>
                    <a:pt x="624" y="91"/>
                  </a:cubicBezTo>
                  <a:lnTo>
                    <a:pt x="624"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8" name="Freeform 438">
              <a:extLst>
                <a:ext uri="{FF2B5EF4-FFF2-40B4-BE49-F238E27FC236}">
                  <a16:creationId xmlns:a16="http://schemas.microsoft.com/office/drawing/2014/main" id="{71CA8B0B-734C-47E3-8771-982EF6411A2B}"/>
                </a:ext>
              </a:extLst>
            </p:cNvPr>
            <p:cNvSpPr>
              <a:spLocks/>
            </p:cNvSpPr>
            <p:nvPr/>
          </p:nvSpPr>
          <p:spPr bwMode="auto">
            <a:xfrm>
              <a:off x="2987676" y="4886326"/>
              <a:ext cx="238125" cy="177800"/>
            </a:xfrm>
            <a:custGeom>
              <a:avLst/>
              <a:gdLst>
                <a:gd name="T0" fmla="*/ 626 w 626"/>
                <a:gd name="T1" fmla="*/ 375 h 466"/>
                <a:gd name="T2" fmla="*/ 536 w 626"/>
                <a:gd name="T3" fmla="*/ 466 h 466"/>
                <a:gd name="T4" fmla="*/ 91 w 626"/>
                <a:gd name="T5" fmla="*/ 466 h 466"/>
                <a:gd name="T6" fmla="*/ 0 w 626"/>
                <a:gd name="T7" fmla="*/ 375 h 466"/>
                <a:gd name="T8" fmla="*/ 0 w 626"/>
                <a:gd name="T9" fmla="*/ 92 h 466"/>
                <a:gd name="T10" fmla="*/ 91 w 626"/>
                <a:gd name="T11" fmla="*/ 0 h 466"/>
                <a:gd name="T12" fmla="*/ 536 w 626"/>
                <a:gd name="T13" fmla="*/ 0 h 466"/>
                <a:gd name="T14" fmla="*/ 626 w 626"/>
                <a:gd name="T15" fmla="*/ 92 h 466"/>
                <a:gd name="T16" fmla="*/ 626 w 626"/>
                <a:gd name="T17" fmla="*/ 37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6">
                  <a:moveTo>
                    <a:pt x="626" y="375"/>
                  </a:moveTo>
                  <a:cubicBezTo>
                    <a:pt x="626" y="425"/>
                    <a:pt x="586" y="466"/>
                    <a:pt x="536" y="466"/>
                  </a:cubicBezTo>
                  <a:lnTo>
                    <a:pt x="91" y="466"/>
                  </a:lnTo>
                  <a:cubicBezTo>
                    <a:pt x="41" y="466"/>
                    <a:pt x="0" y="425"/>
                    <a:pt x="0" y="375"/>
                  </a:cubicBezTo>
                  <a:lnTo>
                    <a:pt x="0" y="92"/>
                  </a:lnTo>
                  <a:cubicBezTo>
                    <a:pt x="0" y="42"/>
                    <a:pt x="41" y="0"/>
                    <a:pt x="91" y="0"/>
                  </a:cubicBezTo>
                  <a:lnTo>
                    <a:pt x="536" y="0"/>
                  </a:lnTo>
                  <a:cubicBezTo>
                    <a:pt x="586" y="0"/>
                    <a:pt x="626" y="42"/>
                    <a:pt x="626" y="92"/>
                  </a:cubicBezTo>
                  <a:lnTo>
                    <a:pt x="626" y="375"/>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49" name="Freeform 439">
              <a:extLst>
                <a:ext uri="{FF2B5EF4-FFF2-40B4-BE49-F238E27FC236}">
                  <a16:creationId xmlns:a16="http://schemas.microsoft.com/office/drawing/2014/main" id="{DCE72138-D966-4B48-B8F6-28130552A687}"/>
                </a:ext>
              </a:extLst>
            </p:cNvPr>
            <p:cNvSpPr>
              <a:spLocks/>
            </p:cNvSpPr>
            <p:nvPr/>
          </p:nvSpPr>
          <p:spPr bwMode="auto">
            <a:xfrm>
              <a:off x="3260726" y="4886326"/>
              <a:ext cx="236538" cy="177800"/>
            </a:xfrm>
            <a:custGeom>
              <a:avLst/>
              <a:gdLst>
                <a:gd name="T0" fmla="*/ 624 w 624"/>
                <a:gd name="T1" fmla="*/ 375 h 466"/>
                <a:gd name="T2" fmla="*/ 534 w 624"/>
                <a:gd name="T3" fmla="*/ 466 h 466"/>
                <a:gd name="T4" fmla="*/ 91 w 624"/>
                <a:gd name="T5" fmla="*/ 466 h 466"/>
                <a:gd name="T6" fmla="*/ 0 w 624"/>
                <a:gd name="T7" fmla="*/ 375 h 466"/>
                <a:gd name="T8" fmla="*/ 0 w 624"/>
                <a:gd name="T9" fmla="*/ 92 h 466"/>
                <a:gd name="T10" fmla="*/ 91 w 624"/>
                <a:gd name="T11" fmla="*/ 0 h 466"/>
                <a:gd name="T12" fmla="*/ 534 w 624"/>
                <a:gd name="T13" fmla="*/ 0 h 466"/>
                <a:gd name="T14" fmla="*/ 624 w 624"/>
                <a:gd name="T15" fmla="*/ 92 h 466"/>
                <a:gd name="T16" fmla="*/ 624 w 624"/>
                <a:gd name="T17" fmla="*/ 37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466">
                  <a:moveTo>
                    <a:pt x="624" y="375"/>
                  </a:moveTo>
                  <a:cubicBezTo>
                    <a:pt x="624" y="425"/>
                    <a:pt x="584" y="466"/>
                    <a:pt x="534" y="466"/>
                  </a:cubicBezTo>
                  <a:lnTo>
                    <a:pt x="91" y="466"/>
                  </a:lnTo>
                  <a:cubicBezTo>
                    <a:pt x="41" y="466"/>
                    <a:pt x="0" y="425"/>
                    <a:pt x="0" y="375"/>
                  </a:cubicBezTo>
                  <a:lnTo>
                    <a:pt x="0" y="92"/>
                  </a:lnTo>
                  <a:cubicBezTo>
                    <a:pt x="0" y="42"/>
                    <a:pt x="41" y="0"/>
                    <a:pt x="91" y="0"/>
                  </a:cubicBezTo>
                  <a:lnTo>
                    <a:pt x="534" y="0"/>
                  </a:lnTo>
                  <a:cubicBezTo>
                    <a:pt x="584" y="0"/>
                    <a:pt x="624" y="42"/>
                    <a:pt x="624" y="92"/>
                  </a:cubicBezTo>
                  <a:lnTo>
                    <a:pt x="624" y="375"/>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0" name="Freeform 440">
              <a:extLst>
                <a:ext uri="{FF2B5EF4-FFF2-40B4-BE49-F238E27FC236}">
                  <a16:creationId xmlns:a16="http://schemas.microsoft.com/office/drawing/2014/main" id="{6DFAF045-F38C-4148-97A9-BCC98948FE0C}"/>
                </a:ext>
              </a:extLst>
            </p:cNvPr>
            <p:cNvSpPr>
              <a:spLocks/>
            </p:cNvSpPr>
            <p:nvPr/>
          </p:nvSpPr>
          <p:spPr bwMode="auto">
            <a:xfrm>
              <a:off x="3822701" y="4886326"/>
              <a:ext cx="238125" cy="177800"/>
            </a:xfrm>
            <a:custGeom>
              <a:avLst/>
              <a:gdLst>
                <a:gd name="T0" fmla="*/ 626 w 626"/>
                <a:gd name="T1" fmla="*/ 375 h 466"/>
                <a:gd name="T2" fmla="*/ 536 w 626"/>
                <a:gd name="T3" fmla="*/ 466 h 466"/>
                <a:gd name="T4" fmla="*/ 91 w 626"/>
                <a:gd name="T5" fmla="*/ 466 h 466"/>
                <a:gd name="T6" fmla="*/ 0 w 626"/>
                <a:gd name="T7" fmla="*/ 375 h 466"/>
                <a:gd name="T8" fmla="*/ 0 w 626"/>
                <a:gd name="T9" fmla="*/ 92 h 466"/>
                <a:gd name="T10" fmla="*/ 91 w 626"/>
                <a:gd name="T11" fmla="*/ 0 h 466"/>
                <a:gd name="T12" fmla="*/ 536 w 626"/>
                <a:gd name="T13" fmla="*/ 0 h 466"/>
                <a:gd name="T14" fmla="*/ 626 w 626"/>
                <a:gd name="T15" fmla="*/ 92 h 466"/>
                <a:gd name="T16" fmla="*/ 626 w 626"/>
                <a:gd name="T17" fmla="*/ 37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6">
                  <a:moveTo>
                    <a:pt x="626" y="375"/>
                  </a:moveTo>
                  <a:cubicBezTo>
                    <a:pt x="626" y="425"/>
                    <a:pt x="586" y="466"/>
                    <a:pt x="536" y="466"/>
                  </a:cubicBezTo>
                  <a:lnTo>
                    <a:pt x="91" y="466"/>
                  </a:lnTo>
                  <a:cubicBezTo>
                    <a:pt x="41" y="466"/>
                    <a:pt x="0" y="425"/>
                    <a:pt x="0" y="375"/>
                  </a:cubicBezTo>
                  <a:lnTo>
                    <a:pt x="0" y="92"/>
                  </a:lnTo>
                  <a:cubicBezTo>
                    <a:pt x="0" y="42"/>
                    <a:pt x="41" y="0"/>
                    <a:pt x="91" y="0"/>
                  </a:cubicBezTo>
                  <a:lnTo>
                    <a:pt x="536" y="0"/>
                  </a:lnTo>
                  <a:cubicBezTo>
                    <a:pt x="586" y="0"/>
                    <a:pt x="626" y="42"/>
                    <a:pt x="626" y="92"/>
                  </a:cubicBezTo>
                  <a:lnTo>
                    <a:pt x="626" y="375"/>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1" name="Freeform 441">
              <a:extLst>
                <a:ext uri="{FF2B5EF4-FFF2-40B4-BE49-F238E27FC236}">
                  <a16:creationId xmlns:a16="http://schemas.microsoft.com/office/drawing/2014/main" id="{5FB8A120-5803-4A20-8BDC-B5A23D0FFF82}"/>
                </a:ext>
              </a:extLst>
            </p:cNvPr>
            <p:cNvSpPr>
              <a:spLocks/>
            </p:cNvSpPr>
            <p:nvPr/>
          </p:nvSpPr>
          <p:spPr bwMode="auto">
            <a:xfrm>
              <a:off x="4095751" y="4886326"/>
              <a:ext cx="188913" cy="177800"/>
            </a:xfrm>
            <a:custGeom>
              <a:avLst/>
              <a:gdLst>
                <a:gd name="T0" fmla="*/ 500 w 500"/>
                <a:gd name="T1" fmla="*/ 466 h 466"/>
                <a:gd name="T2" fmla="*/ 93 w 500"/>
                <a:gd name="T3" fmla="*/ 466 h 466"/>
                <a:gd name="T4" fmla="*/ 0 w 500"/>
                <a:gd name="T5" fmla="*/ 376 h 466"/>
                <a:gd name="T6" fmla="*/ 0 w 500"/>
                <a:gd name="T7" fmla="*/ 90 h 466"/>
                <a:gd name="T8" fmla="*/ 90 w 500"/>
                <a:gd name="T9" fmla="*/ 0 h 466"/>
                <a:gd name="T10" fmla="*/ 493 w 500"/>
                <a:gd name="T11" fmla="*/ 0 h 466"/>
              </a:gdLst>
              <a:ahLst/>
              <a:cxnLst>
                <a:cxn ang="0">
                  <a:pos x="T0" y="T1"/>
                </a:cxn>
                <a:cxn ang="0">
                  <a:pos x="T2" y="T3"/>
                </a:cxn>
                <a:cxn ang="0">
                  <a:pos x="T4" y="T5"/>
                </a:cxn>
                <a:cxn ang="0">
                  <a:pos x="T6" y="T7"/>
                </a:cxn>
                <a:cxn ang="0">
                  <a:pos x="T8" y="T9"/>
                </a:cxn>
                <a:cxn ang="0">
                  <a:pos x="T10" y="T11"/>
                </a:cxn>
              </a:cxnLst>
              <a:rect l="0" t="0" r="r" b="b"/>
              <a:pathLst>
                <a:path w="500" h="466">
                  <a:moveTo>
                    <a:pt x="500" y="466"/>
                  </a:moveTo>
                  <a:lnTo>
                    <a:pt x="93" y="466"/>
                  </a:lnTo>
                  <a:cubicBezTo>
                    <a:pt x="42" y="466"/>
                    <a:pt x="0" y="426"/>
                    <a:pt x="0" y="376"/>
                  </a:cubicBezTo>
                  <a:lnTo>
                    <a:pt x="0" y="90"/>
                  </a:lnTo>
                  <a:cubicBezTo>
                    <a:pt x="0" y="41"/>
                    <a:pt x="41" y="0"/>
                    <a:pt x="90" y="0"/>
                  </a:cubicBezTo>
                  <a:lnTo>
                    <a:pt x="493" y="0"/>
                  </a:lnTo>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2" name="Freeform 442">
              <a:extLst>
                <a:ext uri="{FF2B5EF4-FFF2-40B4-BE49-F238E27FC236}">
                  <a16:creationId xmlns:a16="http://schemas.microsoft.com/office/drawing/2014/main" id="{5A0EBFC1-5327-4C61-AF9D-7C50B86C0DBE}"/>
                </a:ext>
              </a:extLst>
            </p:cNvPr>
            <p:cNvSpPr>
              <a:spLocks/>
            </p:cNvSpPr>
            <p:nvPr/>
          </p:nvSpPr>
          <p:spPr bwMode="auto">
            <a:xfrm>
              <a:off x="3554413" y="4516438"/>
              <a:ext cx="238125" cy="176213"/>
            </a:xfrm>
            <a:custGeom>
              <a:avLst/>
              <a:gdLst>
                <a:gd name="T0" fmla="*/ 626 w 626"/>
                <a:gd name="T1" fmla="*/ 372 h 462"/>
                <a:gd name="T2" fmla="*/ 535 w 626"/>
                <a:gd name="T3" fmla="*/ 462 h 462"/>
                <a:gd name="T4" fmla="*/ 91 w 626"/>
                <a:gd name="T5" fmla="*/ 462 h 462"/>
                <a:gd name="T6" fmla="*/ 0 w 626"/>
                <a:gd name="T7" fmla="*/ 372 h 462"/>
                <a:gd name="T8" fmla="*/ 0 w 626"/>
                <a:gd name="T9" fmla="*/ 91 h 462"/>
                <a:gd name="T10" fmla="*/ 91 w 626"/>
                <a:gd name="T11" fmla="*/ 0 h 462"/>
                <a:gd name="T12" fmla="*/ 535 w 626"/>
                <a:gd name="T13" fmla="*/ 0 h 462"/>
                <a:gd name="T14" fmla="*/ 626 w 626"/>
                <a:gd name="T15" fmla="*/ 91 h 462"/>
                <a:gd name="T16" fmla="*/ 626 w 626"/>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2">
                  <a:moveTo>
                    <a:pt x="626" y="372"/>
                  </a:moveTo>
                  <a:cubicBezTo>
                    <a:pt x="626" y="422"/>
                    <a:pt x="585" y="462"/>
                    <a:pt x="535" y="462"/>
                  </a:cubicBezTo>
                  <a:lnTo>
                    <a:pt x="91" y="462"/>
                  </a:lnTo>
                  <a:cubicBezTo>
                    <a:pt x="41" y="462"/>
                    <a:pt x="0" y="422"/>
                    <a:pt x="0" y="372"/>
                  </a:cubicBezTo>
                  <a:lnTo>
                    <a:pt x="0" y="91"/>
                  </a:lnTo>
                  <a:cubicBezTo>
                    <a:pt x="0" y="41"/>
                    <a:pt x="41" y="0"/>
                    <a:pt x="91" y="0"/>
                  </a:cubicBezTo>
                  <a:lnTo>
                    <a:pt x="535" y="0"/>
                  </a:lnTo>
                  <a:cubicBezTo>
                    <a:pt x="585" y="0"/>
                    <a:pt x="626" y="41"/>
                    <a:pt x="626" y="91"/>
                  </a:cubicBezTo>
                  <a:lnTo>
                    <a:pt x="626"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3" name="Freeform 443">
              <a:extLst>
                <a:ext uri="{FF2B5EF4-FFF2-40B4-BE49-F238E27FC236}">
                  <a16:creationId xmlns:a16="http://schemas.microsoft.com/office/drawing/2014/main" id="{5BA24631-0969-4A1E-BBDB-F4C81C03BEFC}"/>
                </a:ext>
              </a:extLst>
            </p:cNvPr>
            <p:cNvSpPr>
              <a:spLocks/>
            </p:cNvSpPr>
            <p:nvPr/>
          </p:nvSpPr>
          <p:spPr bwMode="auto">
            <a:xfrm>
              <a:off x="3821113" y="4516438"/>
              <a:ext cx="238125" cy="176213"/>
            </a:xfrm>
            <a:custGeom>
              <a:avLst/>
              <a:gdLst>
                <a:gd name="T0" fmla="*/ 626 w 626"/>
                <a:gd name="T1" fmla="*/ 372 h 462"/>
                <a:gd name="T2" fmla="*/ 535 w 626"/>
                <a:gd name="T3" fmla="*/ 462 h 462"/>
                <a:gd name="T4" fmla="*/ 91 w 626"/>
                <a:gd name="T5" fmla="*/ 462 h 462"/>
                <a:gd name="T6" fmla="*/ 0 w 626"/>
                <a:gd name="T7" fmla="*/ 372 h 462"/>
                <a:gd name="T8" fmla="*/ 0 w 626"/>
                <a:gd name="T9" fmla="*/ 91 h 462"/>
                <a:gd name="T10" fmla="*/ 91 w 626"/>
                <a:gd name="T11" fmla="*/ 0 h 462"/>
                <a:gd name="T12" fmla="*/ 535 w 626"/>
                <a:gd name="T13" fmla="*/ 0 h 462"/>
                <a:gd name="T14" fmla="*/ 626 w 626"/>
                <a:gd name="T15" fmla="*/ 91 h 462"/>
                <a:gd name="T16" fmla="*/ 626 w 626"/>
                <a:gd name="T17" fmla="*/ 37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6" h="462">
                  <a:moveTo>
                    <a:pt x="626" y="372"/>
                  </a:moveTo>
                  <a:cubicBezTo>
                    <a:pt x="626" y="422"/>
                    <a:pt x="585" y="462"/>
                    <a:pt x="535" y="462"/>
                  </a:cubicBezTo>
                  <a:lnTo>
                    <a:pt x="91" y="462"/>
                  </a:lnTo>
                  <a:cubicBezTo>
                    <a:pt x="41" y="462"/>
                    <a:pt x="0" y="422"/>
                    <a:pt x="0" y="372"/>
                  </a:cubicBezTo>
                  <a:lnTo>
                    <a:pt x="0" y="91"/>
                  </a:lnTo>
                  <a:cubicBezTo>
                    <a:pt x="0" y="41"/>
                    <a:pt x="41" y="0"/>
                    <a:pt x="91" y="0"/>
                  </a:cubicBezTo>
                  <a:lnTo>
                    <a:pt x="535" y="0"/>
                  </a:lnTo>
                  <a:cubicBezTo>
                    <a:pt x="585" y="0"/>
                    <a:pt x="626" y="41"/>
                    <a:pt x="626" y="91"/>
                  </a:cubicBezTo>
                  <a:lnTo>
                    <a:pt x="626" y="372"/>
                  </a:ln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4" name="Freeform 444">
              <a:extLst>
                <a:ext uri="{FF2B5EF4-FFF2-40B4-BE49-F238E27FC236}">
                  <a16:creationId xmlns:a16="http://schemas.microsoft.com/office/drawing/2014/main" id="{3AA83B66-D5B5-4200-AA07-813EC7E03A5F}"/>
                </a:ext>
              </a:extLst>
            </p:cNvPr>
            <p:cNvSpPr>
              <a:spLocks/>
            </p:cNvSpPr>
            <p:nvPr/>
          </p:nvSpPr>
          <p:spPr bwMode="auto">
            <a:xfrm>
              <a:off x="2573338" y="4518026"/>
              <a:ext cx="114300" cy="174625"/>
            </a:xfrm>
            <a:custGeom>
              <a:avLst/>
              <a:gdLst>
                <a:gd name="T0" fmla="*/ 22 w 300"/>
                <a:gd name="T1" fmla="*/ 458 h 458"/>
                <a:gd name="T2" fmla="*/ 230 w 300"/>
                <a:gd name="T3" fmla="*/ 458 h 458"/>
                <a:gd name="T4" fmla="*/ 300 w 300"/>
                <a:gd name="T5" fmla="*/ 356 h 458"/>
                <a:gd name="T6" fmla="*/ 300 w 300"/>
                <a:gd name="T7" fmla="*/ 57 h 458"/>
                <a:gd name="T8" fmla="*/ 219 w 300"/>
                <a:gd name="T9" fmla="*/ 0 h 458"/>
                <a:gd name="T10" fmla="*/ 106 w 300"/>
                <a:gd name="T11" fmla="*/ 0 h 458"/>
                <a:gd name="T12" fmla="*/ 22 w 300"/>
                <a:gd name="T13" fmla="*/ 458 h 458"/>
              </a:gdLst>
              <a:ahLst/>
              <a:cxnLst>
                <a:cxn ang="0">
                  <a:pos x="T0" y="T1"/>
                </a:cxn>
                <a:cxn ang="0">
                  <a:pos x="T2" y="T3"/>
                </a:cxn>
                <a:cxn ang="0">
                  <a:pos x="T4" y="T5"/>
                </a:cxn>
                <a:cxn ang="0">
                  <a:pos x="T6" y="T7"/>
                </a:cxn>
                <a:cxn ang="0">
                  <a:pos x="T8" y="T9"/>
                </a:cxn>
                <a:cxn ang="0">
                  <a:pos x="T10" y="T11"/>
                </a:cxn>
                <a:cxn ang="0">
                  <a:pos x="T12" y="T13"/>
                </a:cxn>
              </a:cxnLst>
              <a:rect l="0" t="0" r="r" b="b"/>
              <a:pathLst>
                <a:path w="300" h="458">
                  <a:moveTo>
                    <a:pt x="22" y="458"/>
                  </a:moveTo>
                  <a:lnTo>
                    <a:pt x="230" y="458"/>
                  </a:lnTo>
                  <a:cubicBezTo>
                    <a:pt x="230" y="458"/>
                    <a:pt x="297" y="433"/>
                    <a:pt x="300" y="356"/>
                  </a:cubicBezTo>
                  <a:lnTo>
                    <a:pt x="300" y="57"/>
                  </a:lnTo>
                  <a:cubicBezTo>
                    <a:pt x="300" y="57"/>
                    <a:pt x="300" y="0"/>
                    <a:pt x="219" y="0"/>
                  </a:cubicBezTo>
                  <a:lnTo>
                    <a:pt x="106" y="0"/>
                  </a:lnTo>
                  <a:cubicBezTo>
                    <a:pt x="106" y="0"/>
                    <a:pt x="0" y="191"/>
                    <a:pt x="22" y="458"/>
                  </a:cubicBez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5" name="Oval 445">
              <a:extLst>
                <a:ext uri="{FF2B5EF4-FFF2-40B4-BE49-F238E27FC236}">
                  <a16:creationId xmlns:a16="http://schemas.microsoft.com/office/drawing/2014/main" id="{9F6294A2-D7AB-440A-90C6-2609E2E96D72}"/>
                </a:ext>
              </a:extLst>
            </p:cNvPr>
            <p:cNvSpPr>
              <a:spLocks noChangeArrowheads="1"/>
            </p:cNvSpPr>
            <p:nvPr/>
          </p:nvSpPr>
          <p:spPr bwMode="auto">
            <a:xfrm>
              <a:off x="3821113" y="5197476"/>
              <a:ext cx="247650" cy="250825"/>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6" name="Oval 446">
              <a:extLst>
                <a:ext uri="{FF2B5EF4-FFF2-40B4-BE49-F238E27FC236}">
                  <a16:creationId xmlns:a16="http://schemas.microsoft.com/office/drawing/2014/main" id="{90803081-D6F3-44B0-A265-9408DC7EC382}"/>
                </a:ext>
              </a:extLst>
            </p:cNvPr>
            <p:cNvSpPr>
              <a:spLocks noChangeArrowheads="1"/>
            </p:cNvSpPr>
            <p:nvPr/>
          </p:nvSpPr>
          <p:spPr bwMode="auto">
            <a:xfrm>
              <a:off x="3879851" y="5259388"/>
              <a:ext cx="128588" cy="12858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7" name="Oval 447">
              <a:extLst>
                <a:ext uri="{FF2B5EF4-FFF2-40B4-BE49-F238E27FC236}">
                  <a16:creationId xmlns:a16="http://schemas.microsoft.com/office/drawing/2014/main" id="{A31E8993-277D-4943-9474-04AEDC03C631}"/>
                </a:ext>
              </a:extLst>
            </p:cNvPr>
            <p:cNvSpPr>
              <a:spLocks noChangeArrowheads="1"/>
            </p:cNvSpPr>
            <p:nvPr/>
          </p:nvSpPr>
          <p:spPr bwMode="auto">
            <a:xfrm>
              <a:off x="2970213" y="5207001"/>
              <a:ext cx="249238" cy="249238"/>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8" name="Oval 448">
              <a:extLst>
                <a:ext uri="{FF2B5EF4-FFF2-40B4-BE49-F238E27FC236}">
                  <a16:creationId xmlns:a16="http://schemas.microsoft.com/office/drawing/2014/main" id="{D5D7E40C-670D-4253-8804-4045BCF55307}"/>
                </a:ext>
              </a:extLst>
            </p:cNvPr>
            <p:cNvSpPr>
              <a:spLocks noChangeArrowheads="1"/>
            </p:cNvSpPr>
            <p:nvPr/>
          </p:nvSpPr>
          <p:spPr bwMode="auto">
            <a:xfrm>
              <a:off x="3027363" y="5267326"/>
              <a:ext cx="130175" cy="130175"/>
            </a:xfrm>
            <a:prstGeom prst="ellipse">
              <a:avLst/>
            </a:pr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sp>
          <p:nvSpPr>
            <p:cNvPr id="459" name="Freeform 449">
              <a:extLst>
                <a:ext uri="{FF2B5EF4-FFF2-40B4-BE49-F238E27FC236}">
                  <a16:creationId xmlns:a16="http://schemas.microsoft.com/office/drawing/2014/main" id="{493B147E-13A9-4336-9E56-6A1DAB53E609}"/>
                </a:ext>
              </a:extLst>
            </p:cNvPr>
            <p:cNvSpPr>
              <a:spLocks/>
            </p:cNvSpPr>
            <p:nvPr/>
          </p:nvSpPr>
          <p:spPr bwMode="auto">
            <a:xfrm>
              <a:off x="4100513" y="4511676"/>
              <a:ext cx="180975" cy="182563"/>
            </a:xfrm>
            <a:custGeom>
              <a:avLst/>
              <a:gdLst>
                <a:gd name="T0" fmla="*/ 418 w 476"/>
                <a:gd name="T1" fmla="*/ 4 h 484"/>
                <a:gd name="T2" fmla="*/ 476 w 476"/>
                <a:gd name="T3" fmla="*/ 235 h 484"/>
                <a:gd name="T4" fmla="*/ 476 w 476"/>
                <a:gd name="T5" fmla="*/ 474 h 484"/>
                <a:gd name="T6" fmla="*/ 93 w 476"/>
                <a:gd name="T7" fmla="*/ 477 h 484"/>
                <a:gd name="T8" fmla="*/ 4 w 476"/>
                <a:gd name="T9" fmla="*/ 416 h 484"/>
                <a:gd name="T10" fmla="*/ 4 w 476"/>
                <a:gd name="T11" fmla="*/ 65 h 484"/>
                <a:gd name="T12" fmla="*/ 66 w 476"/>
                <a:gd name="T13" fmla="*/ 0 h 484"/>
                <a:gd name="T14" fmla="*/ 418 w 476"/>
                <a:gd name="T15" fmla="*/ 4 h 4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6" h="484">
                  <a:moveTo>
                    <a:pt x="418" y="4"/>
                  </a:moveTo>
                  <a:cubicBezTo>
                    <a:pt x="469" y="5"/>
                    <a:pt x="476" y="191"/>
                    <a:pt x="476" y="235"/>
                  </a:cubicBezTo>
                  <a:cubicBezTo>
                    <a:pt x="476" y="253"/>
                    <a:pt x="476" y="474"/>
                    <a:pt x="476" y="474"/>
                  </a:cubicBezTo>
                  <a:cubicBezTo>
                    <a:pt x="476" y="474"/>
                    <a:pt x="93" y="477"/>
                    <a:pt x="93" y="477"/>
                  </a:cubicBezTo>
                  <a:cubicBezTo>
                    <a:pt x="93" y="477"/>
                    <a:pt x="4" y="484"/>
                    <a:pt x="4" y="416"/>
                  </a:cubicBezTo>
                  <a:lnTo>
                    <a:pt x="4" y="65"/>
                  </a:lnTo>
                  <a:cubicBezTo>
                    <a:pt x="4" y="65"/>
                    <a:pt x="0" y="0"/>
                    <a:pt x="66" y="0"/>
                  </a:cubicBezTo>
                  <a:cubicBezTo>
                    <a:pt x="66" y="0"/>
                    <a:pt x="418" y="4"/>
                    <a:pt x="418" y="4"/>
                  </a:cubicBezTo>
                  <a:close/>
                </a:path>
              </a:pathLst>
            </a:custGeom>
            <a:solidFill>
              <a:srgbClr val="6E00C7">
                <a:lumMod val="75000"/>
              </a:srgbClr>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prstClr val="black"/>
                </a:solidFill>
                <a:effectLst/>
                <a:uLnTx/>
                <a:uFillTx/>
              </a:endParaRPr>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lvl1pPr>
              <a:defRPr>
                <a:noFill/>
              </a:defRPr>
            </a:lvl1pPr>
          </a:lstStyle>
          <a:p>
            <a:r>
              <a:rPr lang="en-US"/>
              <a:t>Click to edit Master title style</a:t>
            </a:r>
            <a:endParaRPr lang="en-GB" dirty="0"/>
          </a:p>
        </p:txBody>
      </p:sp>
      <p:sp>
        <p:nvSpPr>
          <p:cNvPr id="463" name="Rectangle 462">
            <a:extLst>
              <a:ext uri="{FF2B5EF4-FFF2-40B4-BE49-F238E27FC236}">
                <a16:creationId xmlns:a16="http://schemas.microsoft.com/office/drawing/2014/main" id="{A07BDB8C-963F-455F-B0EE-15CB85D5A0E7}"/>
              </a:ext>
            </a:extLst>
          </p:cNvPr>
          <p:cNvSpPr/>
          <p:nvPr userDrawn="1"/>
        </p:nvSpPr>
        <p:spPr>
          <a:xfrm>
            <a:off x="-1" y="0"/>
            <a:ext cx="12215001" cy="6858000"/>
          </a:xfrm>
          <a:prstGeom prst="rect">
            <a:avLst/>
          </a:prstGeom>
          <a:noFill/>
          <a:ln w="25400" cap="flat" cmpd="sng" algn="ctr">
            <a:noFill/>
            <a:prstDash val="solid"/>
          </a:ln>
          <a:effectLst/>
        </p:spPr>
        <p:txBody>
          <a:bodyPr vert="horz" rtlCol="0" anchor="t"/>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dirty="0">
              <a:ln>
                <a:noFill/>
              </a:ln>
              <a:solidFill>
                <a:srgbClr val="FFFFFF"/>
              </a:solidFill>
              <a:effectLst/>
              <a:uLnTx/>
              <a:uFillTx/>
              <a:latin typeface="Conduit ITC" panose="02000606040000020004" pitchFamily="2" charset="0"/>
              <a:ea typeface="+mn-ea"/>
              <a:cs typeface="+mn-cs"/>
            </a:endParaRP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7200" b="1" i="0" u="none" strike="noStrike" kern="1200" cap="none" spc="0" normalizeH="0" baseline="0" noProof="0" dirty="0">
                <a:ln>
                  <a:noFill/>
                </a:ln>
                <a:solidFill>
                  <a:srgbClr val="FFFFFF"/>
                </a:solidFill>
                <a:effectLst/>
                <a:uLnTx/>
                <a:uFillTx/>
                <a:latin typeface="Conduit ITC" panose="02000606040000020004" pitchFamily="2" charset="0"/>
                <a:ea typeface="+mn-ea"/>
                <a:cs typeface="+mn-cs"/>
              </a:rPr>
              <a:t>Locally committed</a:t>
            </a:r>
          </a:p>
          <a:p>
            <a:pPr marL="480472" marR="0" lvl="0" indent="0" algn="l" defTabSz="1219170" rtl="0" eaLnBrk="1" fontAlgn="base" latinLnBrk="0" hangingPunct="1">
              <a:lnSpc>
                <a:spcPct val="100000"/>
              </a:lnSpc>
              <a:spcBef>
                <a:spcPct val="0"/>
              </a:spcBef>
              <a:spcAft>
                <a:spcPct val="0"/>
              </a:spcAft>
              <a:buClrTx/>
              <a:buSzTx/>
              <a:buFontTx/>
              <a:buNone/>
              <a:tabLst/>
              <a:defRPr/>
            </a:pPr>
            <a:r>
              <a:rPr kumimoji="0" lang="en-GB" sz="3200" b="0" i="0" u="none" strike="noStrike" kern="1200" cap="none" spc="0" normalizeH="0" baseline="0" noProof="0" dirty="0">
                <a:ln>
                  <a:noFill/>
                </a:ln>
                <a:solidFill>
                  <a:srgbClr val="FFFFFF"/>
                </a:solidFill>
                <a:effectLst/>
                <a:uLnTx/>
                <a:uFillTx/>
                <a:latin typeface="Conduit ITC" panose="02000606040000020004" pitchFamily="2" charset="0"/>
                <a:ea typeface="+mn-ea"/>
                <a:cs typeface="+mn-cs"/>
              </a:rPr>
              <a:t>Improving the quality of life for Coventry people</a:t>
            </a:r>
          </a:p>
        </p:txBody>
      </p:sp>
    </p:spTree>
    <p:extLst>
      <p:ext uri="{BB962C8B-B14F-4D97-AF65-F5344CB8AC3E}">
        <p14:creationId xmlns:p14="http://schemas.microsoft.com/office/powerpoint/2010/main" val="422065787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Locally committed blank">
    <p:bg>
      <p:bgPr>
        <a:solidFill>
          <a:srgbClr val="530095"/>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p>
            <a:r>
              <a:rPr lang="en-US"/>
              <a:t>Click to edit Master title style</a:t>
            </a:r>
            <a:endParaRPr lang="en-GB" dirty="0"/>
          </a:p>
        </p:txBody>
      </p:sp>
      <p:sp>
        <p:nvSpPr>
          <p:cNvPr id="3" name="Content Placeholder 2"/>
          <p:cNvSpPr>
            <a:spLocks noGrp="1"/>
          </p:cNvSpPr>
          <p:nvPr userDrawn="1">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27626504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Delivering our priorities with fewer resources">
    <p:bg>
      <p:bgPr>
        <a:solidFill>
          <a:srgbClr val="532900"/>
        </a:solidFill>
        <a:effectLst/>
      </p:bgPr>
    </p:bg>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81B84F43-E463-4B8B-93A0-D4C7CC6C9A05}"/>
              </a:ext>
            </a:extLst>
          </p:cNvPr>
          <p:cNvSpPr/>
          <p:nvPr userDrawn="1"/>
        </p:nvSpPr>
        <p:spPr>
          <a:xfrm>
            <a:off x="-1" y="0"/>
            <a:ext cx="12215001" cy="6858000"/>
          </a:xfrm>
          <a:prstGeom prst="rect">
            <a:avLst/>
          </a:prstGeom>
          <a:noFill/>
          <a:ln w="25400" cap="flat" cmpd="sng" algn="ctr">
            <a:noFill/>
            <a:prstDash val="solid"/>
          </a:ln>
          <a:effectLst/>
        </p:spPr>
        <p:txBody>
          <a:bodyPr vert="horz" rtlCol="0" anchor="t"/>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dirty="0">
              <a:ln>
                <a:noFill/>
              </a:ln>
              <a:solidFill>
                <a:srgbClr val="FFFFFF"/>
              </a:solidFill>
              <a:effectLst/>
              <a:uLnTx/>
              <a:uFillTx/>
              <a:latin typeface="Conduit ITC" panose="02000606040000020004" pitchFamily="2" charset="0"/>
              <a:ea typeface="+mn-ea"/>
              <a:cs typeface="+mn-cs"/>
            </a:endParaRPr>
          </a:p>
          <a:p>
            <a:pPr marL="480472" marR="0" lvl="0" indent="0" defTabSz="1219170" eaLnBrk="1" fontAlgn="auto" latinLnBrk="0" hangingPunct="1">
              <a:lnSpc>
                <a:spcPct val="100000"/>
              </a:lnSpc>
              <a:spcBef>
                <a:spcPts val="0"/>
              </a:spcBef>
              <a:spcAft>
                <a:spcPts val="0"/>
              </a:spcAft>
              <a:buClrTx/>
              <a:buSzTx/>
              <a:buFontTx/>
              <a:buNone/>
              <a:tabLst/>
              <a:defRPr/>
            </a:pPr>
            <a:r>
              <a:rPr kumimoji="0" lang="en-GB" sz="7200" b="1" i="0" u="none" strike="noStrike" kern="0" cap="none" spc="0" normalizeH="0" baseline="0" noProof="0" dirty="0">
                <a:ln>
                  <a:noFill/>
                </a:ln>
                <a:solidFill>
                  <a:srgbClr val="FFFFFF"/>
                </a:solidFill>
                <a:effectLst/>
                <a:uLnTx/>
                <a:uFillTx/>
                <a:latin typeface="Conduit ITC" panose="02000606040000020004" pitchFamily="2" charset="0"/>
                <a:ea typeface="+mn-ea"/>
                <a:cs typeface="+mn-cs"/>
              </a:rPr>
              <a:t>Delivering our priorities</a:t>
            </a:r>
          </a:p>
          <a:p>
            <a:pPr marL="480472" marR="0" lvl="0" indent="0" defTabSz="1219170" eaLnBrk="1" fontAlgn="auto" latinLnBrk="0" hangingPunct="1">
              <a:lnSpc>
                <a:spcPct val="100000"/>
              </a:lnSpc>
              <a:spcBef>
                <a:spcPts val="0"/>
              </a:spcBef>
              <a:spcAft>
                <a:spcPts val="0"/>
              </a:spcAft>
              <a:buClrTx/>
              <a:buSzTx/>
              <a:buFontTx/>
              <a:buNone/>
              <a:tabLst/>
              <a:defRPr/>
            </a:pPr>
            <a:r>
              <a:rPr kumimoji="0" lang="en-GB" sz="5867" b="0" i="0" u="none" strike="noStrike" kern="0" cap="none" spc="0" normalizeH="0" baseline="0" noProof="0" dirty="0">
                <a:ln>
                  <a:noFill/>
                </a:ln>
                <a:solidFill>
                  <a:srgbClr val="FFFFFF"/>
                </a:solidFill>
                <a:effectLst/>
                <a:uLnTx/>
                <a:uFillTx/>
                <a:latin typeface="Conduit ITC" panose="02000606040000020004" pitchFamily="2" charset="0"/>
                <a:ea typeface="+mn-ea"/>
                <a:cs typeface="+mn-cs"/>
              </a:rPr>
              <a:t>with fewer resources</a:t>
            </a:r>
          </a:p>
        </p:txBody>
      </p:sp>
      <p:grpSp>
        <p:nvGrpSpPr>
          <p:cNvPr id="36" name="Group 35">
            <a:extLst>
              <a:ext uri="{FF2B5EF4-FFF2-40B4-BE49-F238E27FC236}">
                <a16:creationId xmlns:a16="http://schemas.microsoft.com/office/drawing/2014/main" id="{4A4ECFFA-07FE-43AE-9D02-6AF38196DCE6}"/>
              </a:ext>
            </a:extLst>
          </p:cNvPr>
          <p:cNvGrpSpPr/>
          <p:nvPr userDrawn="1"/>
        </p:nvGrpSpPr>
        <p:grpSpPr>
          <a:xfrm>
            <a:off x="0" y="2212075"/>
            <a:ext cx="12192000" cy="4001235"/>
            <a:chOff x="-122651" y="5507997"/>
            <a:chExt cx="6973781" cy="2288692"/>
          </a:xfrm>
        </p:grpSpPr>
        <p:sp>
          <p:nvSpPr>
            <p:cNvPr id="37" name="Freeform 21">
              <a:extLst>
                <a:ext uri="{FF2B5EF4-FFF2-40B4-BE49-F238E27FC236}">
                  <a16:creationId xmlns:a16="http://schemas.microsoft.com/office/drawing/2014/main" id="{E4E8096A-EBD0-4989-9813-60F23EBE92ED}"/>
                </a:ext>
              </a:extLst>
            </p:cNvPr>
            <p:cNvSpPr>
              <a:spLocks noEditPoints="1"/>
            </p:cNvSpPr>
            <p:nvPr/>
          </p:nvSpPr>
          <p:spPr bwMode="auto">
            <a:xfrm>
              <a:off x="3222717" y="5507997"/>
              <a:ext cx="3628413" cy="2288692"/>
            </a:xfrm>
            <a:custGeom>
              <a:avLst/>
              <a:gdLst>
                <a:gd name="T0" fmla="*/ 3351 w 5978"/>
                <a:gd name="T1" fmla="*/ 3325 h 3755"/>
                <a:gd name="T2" fmla="*/ 753 w 5978"/>
                <a:gd name="T3" fmla="*/ 2875 h 3755"/>
                <a:gd name="T4" fmla="*/ 2131 w 5978"/>
                <a:gd name="T5" fmla="*/ 2886 h 3755"/>
                <a:gd name="T6" fmla="*/ 2030 w 5978"/>
                <a:gd name="T7" fmla="*/ 1873 h 3755"/>
                <a:gd name="T8" fmla="*/ 2103 w 5978"/>
                <a:gd name="T9" fmla="*/ 1651 h 3755"/>
                <a:gd name="T10" fmla="*/ 2461 w 5978"/>
                <a:gd name="T11" fmla="*/ 1805 h 3755"/>
                <a:gd name="T12" fmla="*/ 2364 w 5978"/>
                <a:gd name="T13" fmla="*/ 1424 h 3755"/>
                <a:gd name="T14" fmla="*/ 3377 w 5978"/>
                <a:gd name="T15" fmla="*/ 1062 h 3755"/>
                <a:gd name="T16" fmla="*/ 3341 w 5978"/>
                <a:gd name="T17" fmla="*/ 1461 h 3755"/>
                <a:gd name="T18" fmla="*/ 2652 w 5978"/>
                <a:gd name="T19" fmla="*/ 1912 h 3755"/>
                <a:gd name="T20" fmla="*/ 3701 w 5978"/>
                <a:gd name="T21" fmla="*/ 2742 h 3755"/>
                <a:gd name="T22" fmla="*/ 4028 w 5978"/>
                <a:gd name="T23" fmla="*/ 1299 h 3755"/>
                <a:gd name="T24" fmla="*/ 3655 w 5978"/>
                <a:gd name="T25" fmla="*/ 1190 h 3755"/>
                <a:gd name="T26" fmla="*/ 3742 w 5978"/>
                <a:gd name="T27" fmla="*/ 1201 h 3755"/>
                <a:gd name="T28" fmla="*/ 4619 w 5978"/>
                <a:gd name="T29" fmla="*/ 711 h 3755"/>
                <a:gd name="T30" fmla="*/ 4300 w 5978"/>
                <a:gd name="T31" fmla="*/ 8 h 3755"/>
                <a:gd name="T32" fmla="*/ 4045 w 5978"/>
                <a:gd name="T33" fmla="*/ 2083 h 3755"/>
                <a:gd name="T34" fmla="*/ 4548 w 5978"/>
                <a:gd name="T35" fmla="*/ 2651 h 3755"/>
                <a:gd name="T36" fmla="*/ 5092 w 5978"/>
                <a:gd name="T37" fmla="*/ 2314 h 3755"/>
                <a:gd name="T38" fmla="*/ 4976 w 5978"/>
                <a:gd name="T39" fmla="*/ 2152 h 3755"/>
                <a:gd name="T40" fmla="*/ 4885 w 5978"/>
                <a:gd name="T41" fmla="*/ 3207 h 3755"/>
                <a:gd name="T42" fmla="*/ 4227 w 5978"/>
                <a:gd name="T43" fmla="*/ 3632 h 3755"/>
                <a:gd name="T44" fmla="*/ 4057 w 5978"/>
                <a:gd name="T45" fmla="*/ 3222 h 3755"/>
                <a:gd name="T46" fmla="*/ 3732 w 5978"/>
                <a:gd name="T47" fmla="*/ 3108 h 3755"/>
                <a:gd name="T48" fmla="*/ 4491 w 5978"/>
                <a:gd name="T49" fmla="*/ 3331 h 3755"/>
                <a:gd name="T50" fmla="*/ 4602 w 5978"/>
                <a:gd name="T51" fmla="*/ 2915 h 3755"/>
                <a:gd name="T52" fmla="*/ 4470 w 5978"/>
                <a:gd name="T53" fmla="*/ 3476 h 3755"/>
                <a:gd name="T54" fmla="*/ 3370 w 5978"/>
                <a:gd name="T55" fmla="*/ 2713 h 3755"/>
                <a:gd name="T56" fmla="*/ 3419 w 5978"/>
                <a:gd name="T57" fmla="*/ 2714 h 3755"/>
                <a:gd name="T58" fmla="*/ 3439 w 5978"/>
                <a:gd name="T59" fmla="*/ 2567 h 3755"/>
                <a:gd name="T60" fmla="*/ 2311 w 5978"/>
                <a:gd name="T61" fmla="*/ 2257 h 3755"/>
                <a:gd name="T62" fmla="*/ 3396 w 5978"/>
                <a:gd name="T63" fmla="*/ 3315 h 3755"/>
                <a:gd name="T64" fmla="*/ 4409 w 5978"/>
                <a:gd name="T65" fmla="*/ 2591 h 3755"/>
                <a:gd name="T66" fmla="*/ 4367 w 5978"/>
                <a:gd name="T67" fmla="*/ 1430 h 3755"/>
                <a:gd name="T68" fmla="*/ 5405 w 5978"/>
                <a:gd name="T69" fmla="*/ 2857 h 3755"/>
                <a:gd name="T70" fmla="*/ 5243 w 5978"/>
                <a:gd name="T71" fmla="*/ 2342 h 3755"/>
                <a:gd name="T72" fmla="*/ 4804 w 5978"/>
                <a:gd name="T73" fmla="*/ 1822 h 3755"/>
                <a:gd name="T74" fmla="*/ 5622 w 5978"/>
                <a:gd name="T75" fmla="*/ 2213 h 3755"/>
                <a:gd name="T76" fmla="*/ 4169 w 5978"/>
                <a:gd name="T77" fmla="*/ 2767 h 3755"/>
                <a:gd name="T78" fmla="*/ 1487 w 5978"/>
                <a:gd name="T79" fmla="*/ 2649 h 3755"/>
                <a:gd name="T80" fmla="*/ 540 w 5978"/>
                <a:gd name="T81" fmla="*/ 2680 h 3755"/>
                <a:gd name="T82" fmla="*/ 1116 w 5978"/>
                <a:gd name="T83" fmla="*/ 1853 h 3755"/>
                <a:gd name="T84" fmla="*/ 1211 w 5978"/>
                <a:gd name="T85" fmla="*/ 2216 h 3755"/>
                <a:gd name="T86" fmla="*/ 978 w 5978"/>
                <a:gd name="T87" fmla="*/ 2521 h 3755"/>
                <a:gd name="T88" fmla="*/ 4604 w 5978"/>
                <a:gd name="T89" fmla="*/ 2083 h 3755"/>
                <a:gd name="T90" fmla="*/ 3424 w 5978"/>
                <a:gd name="T91" fmla="*/ 2145 h 3755"/>
                <a:gd name="T92" fmla="*/ 828 w 5978"/>
                <a:gd name="T93" fmla="*/ 2106 h 3755"/>
                <a:gd name="T94" fmla="*/ 5264 w 5978"/>
                <a:gd name="T95" fmla="*/ 1637 h 3755"/>
                <a:gd name="T96" fmla="*/ 4696 w 5978"/>
                <a:gd name="T97" fmla="*/ 1124 h 3755"/>
                <a:gd name="T98" fmla="*/ 5415 w 5978"/>
                <a:gd name="T99" fmla="*/ 1805 h 3755"/>
                <a:gd name="T100" fmla="*/ 1245 w 5978"/>
                <a:gd name="T101" fmla="*/ 1839 h 3755"/>
                <a:gd name="T102" fmla="*/ 1918 w 5978"/>
                <a:gd name="T103" fmla="*/ 995 h 3755"/>
                <a:gd name="T104" fmla="*/ 1360 w 5978"/>
                <a:gd name="T105" fmla="*/ 1535 h 3755"/>
                <a:gd name="T106" fmla="*/ 1667 w 5978"/>
                <a:gd name="T107" fmla="*/ 1338 h 3755"/>
                <a:gd name="T108" fmla="*/ 342 w 5978"/>
                <a:gd name="T109" fmla="*/ 911 h 3755"/>
                <a:gd name="T110" fmla="*/ 1738 w 5978"/>
                <a:gd name="T111" fmla="*/ 560 h 3755"/>
                <a:gd name="T112" fmla="*/ 1561 w 5978"/>
                <a:gd name="T113" fmla="*/ 596 h 3755"/>
                <a:gd name="T114" fmla="*/ 898 w 5978"/>
                <a:gd name="T115" fmla="*/ 917 h 3755"/>
                <a:gd name="T116" fmla="*/ 1631 w 5978"/>
                <a:gd name="T117" fmla="*/ 317 h 3755"/>
                <a:gd name="T118" fmla="*/ 1659 w 5978"/>
                <a:gd name="T119" fmla="*/ 760 h 3755"/>
                <a:gd name="T120" fmla="*/ 3838 w 5978"/>
                <a:gd name="T121" fmla="*/ 882 h 3755"/>
                <a:gd name="T122" fmla="*/ 1221 w 5978"/>
                <a:gd name="T123" fmla="*/ 771 h 3755"/>
                <a:gd name="T124" fmla="*/ 4414 w 5978"/>
                <a:gd name="T125" fmla="*/ 408 h 3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78" h="3755">
                  <a:moveTo>
                    <a:pt x="4429" y="3749"/>
                  </a:moveTo>
                  <a:cubicBezTo>
                    <a:pt x="4426" y="3746"/>
                    <a:pt x="4423" y="3742"/>
                    <a:pt x="4422" y="3740"/>
                  </a:cubicBezTo>
                  <a:cubicBezTo>
                    <a:pt x="4421" y="3737"/>
                    <a:pt x="4418" y="3735"/>
                    <a:pt x="4416" y="3735"/>
                  </a:cubicBezTo>
                  <a:cubicBezTo>
                    <a:pt x="4414" y="3735"/>
                    <a:pt x="4411" y="3734"/>
                    <a:pt x="4411" y="3733"/>
                  </a:cubicBezTo>
                  <a:cubicBezTo>
                    <a:pt x="4410" y="3732"/>
                    <a:pt x="4407" y="3731"/>
                    <a:pt x="4405" y="3731"/>
                  </a:cubicBezTo>
                  <a:cubicBezTo>
                    <a:pt x="4402" y="3731"/>
                    <a:pt x="4399" y="3730"/>
                    <a:pt x="4399" y="3729"/>
                  </a:cubicBezTo>
                  <a:cubicBezTo>
                    <a:pt x="4398" y="3728"/>
                    <a:pt x="4396" y="3727"/>
                    <a:pt x="4394" y="3727"/>
                  </a:cubicBezTo>
                  <a:cubicBezTo>
                    <a:pt x="4392" y="3727"/>
                    <a:pt x="4385" y="3725"/>
                    <a:pt x="4379" y="3722"/>
                  </a:cubicBezTo>
                  <a:cubicBezTo>
                    <a:pt x="4360" y="3713"/>
                    <a:pt x="4339" y="3704"/>
                    <a:pt x="4332" y="3702"/>
                  </a:cubicBezTo>
                  <a:cubicBezTo>
                    <a:pt x="4328" y="3700"/>
                    <a:pt x="4320" y="3698"/>
                    <a:pt x="4315" y="3696"/>
                  </a:cubicBezTo>
                  <a:cubicBezTo>
                    <a:pt x="4309" y="3694"/>
                    <a:pt x="4300" y="3692"/>
                    <a:pt x="4295" y="3691"/>
                  </a:cubicBezTo>
                  <a:cubicBezTo>
                    <a:pt x="4280" y="3689"/>
                    <a:pt x="4268" y="3686"/>
                    <a:pt x="4263" y="3683"/>
                  </a:cubicBezTo>
                  <a:cubicBezTo>
                    <a:pt x="4261" y="3681"/>
                    <a:pt x="4256" y="3680"/>
                    <a:pt x="4252" y="3680"/>
                  </a:cubicBezTo>
                  <a:cubicBezTo>
                    <a:pt x="4248" y="3680"/>
                    <a:pt x="4242" y="3679"/>
                    <a:pt x="4239" y="3678"/>
                  </a:cubicBezTo>
                  <a:cubicBezTo>
                    <a:pt x="4235" y="3677"/>
                    <a:pt x="4229" y="3674"/>
                    <a:pt x="4224" y="3673"/>
                  </a:cubicBezTo>
                  <a:cubicBezTo>
                    <a:pt x="4219" y="3672"/>
                    <a:pt x="4214" y="3670"/>
                    <a:pt x="4213" y="3669"/>
                  </a:cubicBezTo>
                  <a:cubicBezTo>
                    <a:pt x="4212" y="3668"/>
                    <a:pt x="4208" y="3667"/>
                    <a:pt x="4204" y="3666"/>
                  </a:cubicBezTo>
                  <a:cubicBezTo>
                    <a:pt x="4189" y="3661"/>
                    <a:pt x="4181" y="3658"/>
                    <a:pt x="4178" y="3654"/>
                  </a:cubicBezTo>
                  <a:cubicBezTo>
                    <a:pt x="4176" y="3652"/>
                    <a:pt x="4171" y="3648"/>
                    <a:pt x="4166" y="3645"/>
                  </a:cubicBezTo>
                  <a:cubicBezTo>
                    <a:pt x="4161" y="3643"/>
                    <a:pt x="4152" y="3637"/>
                    <a:pt x="4146" y="3633"/>
                  </a:cubicBezTo>
                  <a:cubicBezTo>
                    <a:pt x="4140" y="3628"/>
                    <a:pt x="4130" y="3621"/>
                    <a:pt x="4125" y="3616"/>
                  </a:cubicBezTo>
                  <a:cubicBezTo>
                    <a:pt x="4109" y="3604"/>
                    <a:pt x="4078" y="3575"/>
                    <a:pt x="4045" y="3543"/>
                  </a:cubicBezTo>
                  <a:cubicBezTo>
                    <a:pt x="4022" y="3519"/>
                    <a:pt x="4016" y="3512"/>
                    <a:pt x="4017" y="3509"/>
                  </a:cubicBezTo>
                  <a:cubicBezTo>
                    <a:pt x="4018" y="3506"/>
                    <a:pt x="4016" y="3504"/>
                    <a:pt x="4013" y="3500"/>
                  </a:cubicBezTo>
                  <a:cubicBezTo>
                    <a:pt x="4010" y="3497"/>
                    <a:pt x="4007" y="3495"/>
                    <a:pt x="4006" y="3495"/>
                  </a:cubicBezTo>
                  <a:cubicBezTo>
                    <a:pt x="4005" y="3495"/>
                    <a:pt x="3979" y="3471"/>
                    <a:pt x="3974" y="3464"/>
                  </a:cubicBezTo>
                  <a:cubicBezTo>
                    <a:pt x="3967" y="3456"/>
                    <a:pt x="3940" y="3433"/>
                    <a:pt x="3938" y="3434"/>
                  </a:cubicBezTo>
                  <a:cubicBezTo>
                    <a:pt x="3937" y="3434"/>
                    <a:pt x="3938" y="3437"/>
                    <a:pt x="3940" y="3441"/>
                  </a:cubicBezTo>
                  <a:cubicBezTo>
                    <a:pt x="3964" y="3490"/>
                    <a:pt x="3969" y="3498"/>
                    <a:pt x="3980" y="3510"/>
                  </a:cubicBezTo>
                  <a:cubicBezTo>
                    <a:pt x="3983" y="3514"/>
                    <a:pt x="3989" y="3521"/>
                    <a:pt x="3993" y="3526"/>
                  </a:cubicBezTo>
                  <a:cubicBezTo>
                    <a:pt x="4009" y="3549"/>
                    <a:pt x="4011" y="3553"/>
                    <a:pt x="4020" y="3565"/>
                  </a:cubicBezTo>
                  <a:cubicBezTo>
                    <a:pt x="4033" y="3584"/>
                    <a:pt x="4041" y="3594"/>
                    <a:pt x="4059" y="3616"/>
                  </a:cubicBezTo>
                  <a:cubicBezTo>
                    <a:pt x="4067" y="3627"/>
                    <a:pt x="4076" y="3640"/>
                    <a:pt x="4078" y="3646"/>
                  </a:cubicBezTo>
                  <a:cubicBezTo>
                    <a:pt x="4082" y="3655"/>
                    <a:pt x="4082" y="3656"/>
                    <a:pt x="4078" y="3663"/>
                  </a:cubicBezTo>
                  <a:cubicBezTo>
                    <a:pt x="4072" y="3675"/>
                    <a:pt x="4069" y="3676"/>
                    <a:pt x="4049" y="3677"/>
                  </a:cubicBezTo>
                  <a:cubicBezTo>
                    <a:pt x="4028" y="3678"/>
                    <a:pt x="4016" y="3675"/>
                    <a:pt x="4003" y="3666"/>
                  </a:cubicBezTo>
                  <a:cubicBezTo>
                    <a:pt x="3999" y="3663"/>
                    <a:pt x="3995" y="3661"/>
                    <a:pt x="3994" y="3661"/>
                  </a:cubicBezTo>
                  <a:cubicBezTo>
                    <a:pt x="3990" y="3661"/>
                    <a:pt x="3947" y="3640"/>
                    <a:pt x="3944" y="3636"/>
                  </a:cubicBezTo>
                  <a:cubicBezTo>
                    <a:pt x="3942" y="3635"/>
                    <a:pt x="3938" y="3631"/>
                    <a:pt x="3934" y="3629"/>
                  </a:cubicBezTo>
                  <a:cubicBezTo>
                    <a:pt x="3930" y="3627"/>
                    <a:pt x="3923" y="3623"/>
                    <a:pt x="3918" y="3620"/>
                  </a:cubicBezTo>
                  <a:cubicBezTo>
                    <a:pt x="3873" y="3590"/>
                    <a:pt x="3857" y="3577"/>
                    <a:pt x="3844" y="3559"/>
                  </a:cubicBezTo>
                  <a:cubicBezTo>
                    <a:pt x="3840" y="3554"/>
                    <a:pt x="3835" y="3549"/>
                    <a:pt x="3833" y="3548"/>
                  </a:cubicBezTo>
                  <a:cubicBezTo>
                    <a:pt x="3831" y="3546"/>
                    <a:pt x="3830" y="3544"/>
                    <a:pt x="3830" y="3542"/>
                  </a:cubicBezTo>
                  <a:cubicBezTo>
                    <a:pt x="3830" y="3538"/>
                    <a:pt x="3804" y="3508"/>
                    <a:pt x="3791" y="3498"/>
                  </a:cubicBezTo>
                  <a:cubicBezTo>
                    <a:pt x="3784" y="3493"/>
                    <a:pt x="3782" y="3492"/>
                    <a:pt x="3778" y="3495"/>
                  </a:cubicBezTo>
                  <a:cubicBezTo>
                    <a:pt x="3774" y="3497"/>
                    <a:pt x="3777" y="3502"/>
                    <a:pt x="3795" y="3521"/>
                  </a:cubicBezTo>
                  <a:cubicBezTo>
                    <a:pt x="3804" y="3532"/>
                    <a:pt x="3812" y="3539"/>
                    <a:pt x="3816" y="3540"/>
                  </a:cubicBezTo>
                  <a:cubicBezTo>
                    <a:pt x="3821" y="3541"/>
                    <a:pt x="3822" y="3542"/>
                    <a:pt x="3822" y="3547"/>
                  </a:cubicBezTo>
                  <a:cubicBezTo>
                    <a:pt x="3822" y="3551"/>
                    <a:pt x="3825" y="3557"/>
                    <a:pt x="3833" y="3567"/>
                  </a:cubicBezTo>
                  <a:cubicBezTo>
                    <a:pt x="3839" y="3575"/>
                    <a:pt x="3845" y="3581"/>
                    <a:pt x="3846" y="3581"/>
                  </a:cubicBezTo>
                  <a:cubicBezTo>
                    <a:pt x="3847" y="3581"/>
                    <a:pt x="3854" y="3587"/>
                    <a:pt x="3862" y="3595"/>
                  </a:cubicBezTo>
                  <a:cubicBezTo>
                    <a:pt x="3877" y="3609"/>
                    <a:pt x="3878" y="3612"/>
                    <a:pt x="3872" y="3625"/>
                  </a:cubicBezTo>
                  <a:cubicBezTo>
                    <a:pt x="3868" y="3632"/>
                    <a:pt x="3856" y="3643"/>
                    <a:pt x="3852" y="3643"/>
                  </a:cubicBezTo>
                  <a:cubicBezTo>
                    <a:pt x="3851" y="3643"/>
                    <a:pt x="3847" y="3645"/>
                    <a:pt x="3843" y="3647"/>
                  </a:cubicBezTo>
                  <a:cubicBezTo>
                    <a:pt x="3836" y="3651"/>
                    <a:pt x="3833" y="3651"/>
                    <a:pt x="3818" y="3651"/>
                  </a:cubicBezTo>
                  <a:cubicBezTo>
                    <a:pt x="3795" y="3649"/>
                    <a:pt x="3774" y="3646"/>
                    <a:pt x="3772" y="3642"/>
                  </a:cubicBezTo>
                  <a:cubicBezTo>
                    <a:pt x="3770" y="3640"/>
                    <a:pt x="3765" y="3640"/>
                    <a:pt x="3753" y="3641"/>
                  </a:cubicBezTo>
                  <a:cubicBezTo>
                    <a:pt x="3738" y="3642"/>
                    <a:pt x="3736" y="3641"/>
                    <a:pt x="3731" y="3637"/>
                  </a:cubicBezTo>
                  <a:cubicBezTo>
                    <a:pt x="3727" y="3634"/>
                    <a:pt x="3722" y="3631"/>
                    <a:pt x="3720" y="3631"/>
                  </a:cubicBezTo>
                  <a:cubicBezTo>
                    <a:pt x="3715" y="3629"/>
                    <a:pt x="3706" y="3618"/>
                    <a:pt x="3706" y="3613"/>
                  </a:cubicBezTo>
                  <a:cubicBezTo>
                    <a:pt x="3706" y="3611"/>
                    <a:pt x="3700" y="3598"/>
                    <a:pt x="3695" y="3587"/>
                  </a:cubicBezTo>
                  <a:cubicBezTo>
                    <a:pt x="3693" y="3582"/>
                    <a:pt x="3649" y="3538"/>
                    <a:pt x="3619" y="3510"/>
                  </a:cubicBezTo>
                  <a:cubicBezTo>
                    <a:pt x="3596" y="3489"/>
                    <a:pt x="3581" y="3474"/>
                    <a:pt x="3560" y="3452"/>
                  </a:cubicBezTo>
                  <a:cubicBezTo>
                    <a:pt x="3548" y="3438"/>
                    <a:pt x="3542" y="3433"/>
                    <a:pt x="3537" y="3432"/>
                  </a:cubicBezTo>
                  <a:cubicBezTo>
                    <a:pt x="3529" y="3431"/>
                    <a:pt x="3519" y="3426"/>
                    <a:pt x="3503" y="3415"/>
                  </a:cubicBezTo>
                  <a:cubicBezTo>
                    <a:pt x="3497" y="3411"/>
                    <a:pt x="3491" y="3407"/>
                    <a:pt x="3490" y="3407"/>
                  </a:cubicBezTo>
                  <a:cubicBezTo>
                    <a:pt x="3489" y="3407"/>
                    <a:pt x="3468" y="3395"/>
                    <a:pt x="3436" y="3374"/>
                  </a:cubicBezTo>
                  <a:cubicBezTo>
                    <a:pt x="3427" y="3368"/>
                    <a:pt x="3416" y="3361"/>
                    <a:pt x="3411" y="3359"/>
                  </a:cubicBezTo>
                  <a:cubicBezTo>
                    <a:pt x="3406" y="3356"/>
                    <a:pt x="3400" y="3353"/>
                    <a:pt x="3397" y="3350"/>
                  </a:cubicBezTo>
                  <a:cubicBezTo>
                    <a:pt x="3393" y="3348"/>
                    <a:pt x="3384" y="3342"/>
                    <a:pt x="3376" y="3338"/>
                  </a:cubicBezTo>
                  <a:cubicBezTo>
                    <a:pt x="3367" y="3334"/>
                    <a:pt x="3356" y="3328"/>
                    <a:pt x="3351" y="3325"/>
                  </a:cubicBezTo>
                  <a:cubicBezTo>
                    <a:pt x="3339" y="3318"/>
                    <a:pt x="3318" y="3308"/>
                    <a:pt x="3311" y="3306"/>
                  </a:cubicBezTo>
                  <a:cubicBezTo>
                    <a:pt x="3309" y="3305"/>
                    <a:pt x="3303" y="3303"/>
                    <a:pt x="3299" y="3300"/>
                  </a:cubicBezTo>
                  <a:cubicBezTo>
                    <a:pt x="3295" y="3297"/>
                    <a:pt x="3291" y="3295"/>
                    <a:pt x="3289" y="3295"/>
                  </a:cubicBezTo>
                  <a:cubicBezTo>
                    <a:pt x="3288" y="3295"/>
                    <a:pt x="3284" y="3293"/>
                    <a:pt x="3281" y="3291"/>
                  </a:cubicBezTo>
                  <a:cubicBezTo>
                    <a:pt x="3278" y="3289"/>
                    <a:pt x="3275" y="3287"/>
                    <a:pt x="3274" y="3287"/>
                  </a:cubicBezTo>
                  <a:cubicBezTo>
                    <a:pt x="3271" y="3287"/>
                    <a:pt x="3253" y="3279"/>
                    <a:pt x="3239" y="3270"/>
                  </a:cubicBezTo>
                  <a:cubicBezTo>
                    <a:pt x="3222" y="3260"/>
                    <a:pt x="3204" y="3251"/>
                    <a:pt x="3192" y="3246"/>
                  </a:cubicBezTo>
                  <a:cubicBezTo>
                    <a:pt x="3187" y="3244"/>
                    <a:pt x="3179" y="3240"/>
                    <a:pt x="3175" y="3238"/>
                  </a:cubicBezTo>
                  <a:cubicBezTo>
                    <a:pt x="3159" y="3229"/>
                    <a:pt x="3137" y="3218"/>
                    <a:pt x="3130" y="3215"/>
                  </a:cubicBezTo>
                  <a:cubicBezTo>
                    <a:pt x="3126" y="3214"/>
                    <a:pt x="3120" y="3211"/>
                    <a:pt x="3117" y="3208"/>
                  </a:cubicBezTo>
                  <a:cubicBezTo>
                    <a:pt x="3113" y="3206"/>
                    <a:pt x="3105" y="3201"/>
                    <a:pt x="3098" y="3198"/>
                  </a:cubicBezTo>
                  <a:cubicBezTo>
                    <a:pt x="3091" y="3195"/>
                    <a:pt x="3083" y="3191"/>
                    <a:pt x="3081" y="3190"/>
                  </a:cubicBezTo>
                  <a:cubicBezTo>
                    <a:pt x="3079" y="3188"/>
                    <a:pt x="3078" y="3187"/>
                    <a:pt x="3078" y="3188"/>
                  </a:cubicBezTo>
                  <a:cubicBezTo>
                    <a:pt x="3078" y="3189"/>
                    <a:pt x="3077" y="3189"/>
                    <a:pt x="3075" y="3188"/>
                  </a:cubicBezTo>
                  <a:cubicBezTo>
                    <a:pt x="3074" y="3187"/>
                    <a:pt x="3066" y="3182"/>
                    <a:pt x="3058" y="3178"/>
                  </a:cubicBezTo>
                  <a:cubicBezTo>
                    <a:pt x="3025" y="3160"/>
                    <a:pt x="3019" y="3157"/>
                    <a:pt x="3008" y="3149"/>
                  </a:cubicBezTo>
                  <a:cubicBezTo>
                    <a:pt x="2994" y="3140"/>
                    <a:pt x="2972" y="3120"/>
                    <a:pt x="2972" y="3116"/>
                  </a:cubicBezTo>
                  <a:cubicBezTo>
                    <a:pt x="2972" y="3115"/>
                    <a:pt x="2969" y="3111"/>
                    <a:pt x="2965" y="3107"/>
                  </a:cubicBezTo>
                  <a:cubicBezTo>
                    <a:pt x="2961" y="3103"/>
                    <a:pt x="2955" y="3097"/>
                    <a:pt x="2953" y="3092"/>
                  </a:cubicBezTo>
                  <a:cubicBezTo>
                    <a:pt x="2950" y="3088"/>
                    <a:pt x="2946" y="3082"/>
                    <a:pt x="2943" y="3080"/>
                  </a:cubicBezTo>
                  <a:lnTo>
                    <a:pt x="2938" y="3075"/>
                  </a:lnTo>
                  <a:lnTo>
                    <a:pt x="2936" y="3080"/>
                  </a:lnTo>
                  <a:cubicBezTo>
                    <a:pt x="2935" y="3083"/>
                    <a:pt x="2934" y="3086"/>
                    <a:pt x="2934" y="3087"/>
                  </a:cubicBezTo>
                  <a:cubicBezTo>
                    <a:pt x="2934" y="3088"/>
                    <a:pt x="2933" y="3090"/>
                    <a:pt x="2932" y="3090"/>
                  </a:cubicBezTo>
                  <a:cubicBezTo>
                    <a:pt x="2930" y="3091"/>
                    <a:pt x="2930" y="3088"/>
                    <a:pt x="2930" y="3081"/>
                  </a:cubicBezTo>
                  <a:cubicBezTo>
                    <a:pt x="2931" y="3074"/>
                    <a:pt x="2930" y="3070"/>
                    <a:pt x="2928" y="3067"/>
                  </a:cubicBezTo>
                  <a:cubicBezTo>
                    <a:pt x="2922" y="3059"/>
                    <a:pt x="2920" y="3053"/>
                    <a:pt x="2921" y="3046"/>
                  </a:cubicBezTo>
                  <a:cubicBezTo>
                    <a:pt x="2922" y="3039"/>
                    <a:pt x="2915" y="3028"/>
                    <a:pt x="2908" y="3024"/>
                  </a:cubicBezTo>
                  <a:cubicBezTo>
                    <a:pt x="2902" y="3021"/>
                    <a:pt x="2894" y="3011"/>
                    <a:pt x="2894" y="3008"/>
                  </a:cubicBezTo>
                  <a:cubicBezTo>
                    <a:pt x="2894" y="3006"/>
                    <a:pt x="2893" y="3004"/>
                    <a:pt x="2892" y="3002"/>
                  </a:cubicBezTo>
                  <a:cubicBezTo>
                    <a:pt x="2889" y="2995"/>
                    <a:pt x="2878" y="2968"/>
                    <a:pt x="2876" y="2961"/>
                  </a:cubicBezTo>
                  <a:cubicBezTo>
                    <a:pt x="2875" y="2957"/>
                    <a:pt x="2873" y="2950"/>
                    <a:pt x="2872" y="2945"/>
                  </a:cubicBezTo>
                  <a:cubicBezTo>
                    <a:pt x="2867" y="2928"/>
                    <a:pt x="2866" y="2924"/>
                    <a:pt x="2861" y="2910"/>
                  </a:cubicBezTo>
                  <a:cubicBezTo>
                    <a:pt x="2857" y="2896"/>
                    <a:pt x="2856" y="2895"/>
                    <a:pt x="2853" y="2899"/>
                  </a:cubicBezTo>
                  <a:cubicBezTo>
                    <a:pt x="2848" y="2905"/>
                    <a:pt x="2838" y="2906"/>
                    <a:pt x="2793" y="2907"/>
                  </a:cubicBezTo>
                  <a:cubicBezTo>
                    <a:pt x="2757" y="2907"/>
                    <a:pt x="2526" y="2908"/>
                    <a:pt x="2403" y="2908"/>
                  </a:cubicBezTo>
                  <a:cubicBezTo>
                    <a:pt x="2377" y="2908"/>
                    <a:pt x="2302" y="2908"/>
                    <a:pt x="2235" y="2908"/>
                  </a:cubicBezTo>
                  <a:cubicBezTo>
                    <a:pt x="2126" y="2908"/>
                    <a:pt x="2071" y="2907"/>
                    <a:pt x="1978" y="2904"/>
                  </a:cubicBezTo>
                  <a:cubicBezTo>
                    <a:pt x="1964" y="2904"/>
                    <a:pt x="1950" y="2903"/>
                    <a:pt x="1949" y="2902"/>
                  </a:cubicBezTo>
                  <a:cubicBezTo>
                    <a:pt x="1948" y="2900"/>
                    <a:pt x="1942" y="2900"/>
                    <a:pt x="1935" y="2901"/>
                  </a:cubicBezTo>
                  <a:cubicBezTo>
                    <a:pt x="1922" y="2903"/>
                    <a:pt x="1866" y="2902"/>
                    <a:pt x="1852" y="2899"/>
                  </a:cubicBezTo>
                  <a:cubicBezTo>
                    <a:pt x="1847" y="2898"/>
                    <a:pt x="1841" y="2898"/>
                    <a:pt x="1837" y="2899"/>
                  </a:cubicBezTo>
                  <a:cubicBezTo>
                    <a:pt x="1833" y="2901"/>
                    <a:pt x="1830" y="2900"/>
                    <a:pt x="1827" y="2899"/>
                  </a:cubicBezTo>
                  <a:cubicBezTo>
                    <a:pt x="1824" y="2898"/>
                    <a:pt x="1818" y="2897"/>
                    <a:pt x="1807" y="2898"/>
                  </a:cubicBezTo>
                  <a:cubicBezTo>
                    <a:pt x="1778" y="2901"/>
                    <a:pt x="1747" y="2901"/>
                    <a:pt x="1741" y="2899"/>
                  </a:cubicBezTo>
                  <a:cubicBezTo>
                    <a:pt x="1737" y="2897"/>
                    <a:pt x="1735" y="2897"/>
                    <a:pt x="1733" y="2899"/>
                  </a:cubicBezTo>
                  <a:cubicBezTo>
                    <a:pt x="1730" y="2902"/>
                    <a:pt x="1715" y="2902"/>
                    <a:pt x="1712" y="2899"/>
                  </a:cubicBezTo>
                  <a:cubicBezTo>
                    <a:pt x="1710" y="2897"/>
                    <a:pt x="1709" y="2897"/>
                    <a:pt x="1705" y="2899"/>
                  </a:cubicBezTo>
                  <a:cubicBezTo>
                    <a:pt x="1702" y="2900"/>
                    <a:pt x="1687" y="2901"/>
                    <a:pt x="1653" y="2900"/>
                  </a:cubicBezTo>
                  <a:cubicBezTo>
                    <a:pt x="1626" y="2900"/>
                    <a:pt x="1603" y="2899"/>
                    <a:pt x="1602" y="2899"/>
                  </a:cubicBezTo>
                  <a:cubicBezTo>
                    <a:pt x="1600" y="2899"/>
                    <a:pt x="1597" y="2899"/>
                    <a:pt x="1595" y="2899"/>
                  </a:cubicBezTo>
                  <a:cubicBezTo>
                    <a:pt x="1593" y="2899"/>
                    <a:pt x="1574" y="2899"/>
                    <a:pt x="1553" y="2898"/>
                  </a:cubicBezTo>
                  <a:cubicBezTo>
                    <a:pt x="1532" y="2897"/>
                    <a:pt x="1499" y="2897"/>
                    <a:pt x="1480" y="2897"/>
                  </a:cubicBezTo>
                  <a:cubicBezTo>
                    <a:pt x="1460" y="2896"/>
                    <a:pt x="1438" y="2895"/>
                    <a:pt x="1429" y="2895"/>
                  </a:cubicBezTo>
                  <a:cubicBezTo>
                    <a:pt x="1420" y="2894"/>
                    <a:pt x="1393" y="2893"/>
                    <a:pt x="1369" y="2892"/>
                  </a:cubicBezTo>
                  <a:cubicBezTo>
                    <a:pt x="1345" y="2892"/>
                    <a:pt x="1325" y="2891"/>
                    <a:pt x="1324" y="2890"/>
                  </a:cubicBezTo>
                  <a:cubicBezTo>
                    <a:pt x="1322" y="2889"/>
                    <a:pt x="1279" y="2888"/>
                    <a:pt x="1223" y="2886"/>
                  </a:cubicBezTo>
                  <a:cubicBezTo>
                    <a:pt x="1208" y="2886"/>
                    <a:pt x="1185" y="2885"/>
                    <a:pt x="1172" y="2884"/>
                  </a:cubicBezTo>
                  <a:cubicBezTo>
                    <a:pt x="1108" y="2881"/>
                    <a:pt x="1103" y="2881"/>
                    <a:pt x="965" y="2878"/>
                  </a:cubicBezTo>
                  <a:cubicBezTo>
                    <a:pt x="942" y="2878"/>
                    <a:pt x="915" y="2877"/>
                    <a:pt x="906" y="2877"/>
                  </a:cubicBezTo>
                  <a:cubicBezTo>
                    <a:pt x="855" y="2878"/>
                    <a:pt x="861" y="2878"/>
                    <a:pt x="861" y="2872"/>
                  </a:cubicBezTo>
                  <a:cubicBezTo>
                    <a:pt x="862" y="2867"/>
                    <a:pt x="859" y="2866"/>
                    <a:pt x="854" y="2870"/>
                  </a:cubicBezTo>
                  <a:cubicBezTo>
                    <a:pt x="848" y="2875"/>
                    <a:pt x="836" y="2878"/>
                    <a:pt x="833" y="2875"/>
                  </a:cubicBezTo>
                  <a:cubicBezTo>
                    <a:pt x="831" y="2874"/>
                    <a:pt x="829" y="2873"/>
                    <a:pt x="828" y="2874"/>
                  </a:cubicBezTo>
                  <a:cubicBezTo>
                    <a:pt x="827" y="2874"/>
                    <a:pt x="818" y="2875"/>
                    <a:pt x="809" y="2875"/>
                  </a:cubicBezTo>
                  <a:cubicBezTo>
                    <a:pt x="799" y="2876"/>
                    <a:pt x="790" y="2877"/>
                    <a:pt x="788" y="2878"/>
                  </a:cubicBezTo>
                  <a:cubicBezTo>
                    <a:pt x="787" y="2879"/>
                    <a:pt x="785" y="2879"/>
                    <a:pt x="784" y="2878"/>
                  </a:cubicBezTo>
                  <a:cubicBezTo>
                    <a:pt x="783" y="2878"/>
                    <a:pt x="780" y="2878"/>
                    <a:pt x="778" y="2879"/>
                  </a:cubicBezTo>
                  <a:cubicBezTo>
                    <a:pt x="775" y="2880"/>
                    <a:pt x="774" y="2880"/>
                    <a:pt x="773" y="2879"/>
                  </a:cubicBezTo>
                  <a:cubicBezTo>
                    <a:pt x="772" y="2878"/>
                    <a:pt x="768" y="2877"/>
                    <a:pt x="763" y="2877"/>
                  </a:cubicBezTo>
                  <a:cubicBezTo>
                    <a:pt x="758" y="2877"/>
                    <a:pt x="753" y="2876"/>
                    <a:pt x="753" y="2875"/>
                  </a:cubicBezTo>
                  <a:cubicBezTo>
                    <a:pt x="752" y="2874"/>
                    <a:pt x="749" y="2874"/>
                    <a:pt x="745" y="2875"/>
                  </a:cubicBezTo>
                  <a:cubicBezTo>
                    <a:pt x="742" y="2877"/>
                    <a:pt x="736" y="2877"/>
                    <a:pt x="732" y="2877"/>
                  </a:cubicBezTo>
                  <a:cubicBezTo>
                    <a:pt x="728" y="2877"/>
                    <a:pt x="723" y="2878"/>
                    <a:pt x="722" y="2879"/>
                  </a:cubicBezTo>
                  <a:cubicBezTo>
                    <a:pt x="720" y="2880"/>
                    <a:pt x="718" y="2880"/>
                    <a:pt x="716" y="2879"/>
                  </a:cubicBezTo>
                  <a:cubicBezTo>
                    <a:pt x="713" y="2877"/>
                    <a:pt x="711" y="2877"/>
                    <a:pt x="707" y="2879"/>
                  </a:cubicBezTo>
                  <a:cubicBezTo>
                    <a:pt x="704" y="2880"/>
                    <a:pt x="701" y="2880"/>
                    <a:pt x="701" y="2879"/>
                  </a:cubicBezTo>
                  <a:cubicBezTo>
                    <a:pt x="699" y="2876"/>
                    <a:pt x="687" y="2877"/>
                    <a:pt x="684" y="2880"/>
                  </a:cubicBezTo>
                  <a:cubicBezTo>
                    <a:pt x="682" y="2882"/>
                    <a:pt x="681" y="2882"/>
                    <a:pt x="680" y="2880"/>
                  </a:cubicBezTo>
                  <a:cubicBezTo>
                    <a:pt x="679" y="2877"/>
                    <a:pt x="671" y="2876"/>
                    <a:pt x="669" y="2879"/>
                  </a:cubicBezTo>
                  <a:cubicBezTo>
                    <a:pt x="667" y="2882"/>
                    <a:pt x="639" y="2882"/>
                    <a:pt x="637" y="2879"/>
                  </a:cubicBezTo>
                  <a:cubicBezTo>
                    <a:pt x="634" y="2877"/>
                    <a:pt x="627" y="2877"/>
                    <a:pt x="614" y="2879"/>
                  </a:cubicBezTo>
                  <a:cubicBezTo>
                    <a:pt x="608" y="2880"/>
                    <a:pt x="602" y="2880"/>
                    <a:pt x="600" y="2879"/>
                  </a:cubicBezTo>
                  <a:cubicBezTo>
                    <a:pt x="598" y="2878"/>
                    <a:pt x="593" y="2878"/>
                    <a:pt x="588" y="2879"/>
                  </a:cubicBezTo>
                  <a:cubicBezTo>
                    <a:pt x="578" y="2881"/>
                    <a:pt x="548" y="2883"/>
                    <a:pt x="506" y="2884"/>
                  </a:cubicBezTo>
                  <a:cubicBezTo>
                    <a:pt x="481" y="2885"/>
                    <a:pt x="451" y="2886"/>
                    <a:pt x="444" y="2887"/>
                  </a:cubicBezTo>
                  <a:cubicBezTo>
                    <a:pt x="442" y="2887"/>
                    <a:pt x="436" y="2887"/>
                    <a:pt x="431" y="2887"/>
                  </a:cubicBezTo>
                  <a:cubicBezTo>
                    <a:pt x="425" y="2888"/>
                    <a:pt x="416" y="2888"/>
                    <a:pt x="411" y="2888"/>
                  </a:cubicBezTo>
                  <a:cubicBezTo>
                    <a:pt x="402" y="2888"/>
                    <a:pt x="401" y="2888"/>
                    <a:pt x="401" y="2885"/>
                  </a:cubicBezTo>
                  <a:cubicBezTo>
                    <a:pt x="401" y="2883"/>
                    <a:pt x="400" y="2881"/>
                    <a:pt x="400" y="2881"/>
                  </a:cubicBezTo>
                  <a:cubicBezTo>
                    <a:pt x="399" y="2881"/>
                    <a:pt x="398" y="2883"/>
                    <a:pt x="398" y="2885"/>
                  </a:cubicBezTo>
                  <a:cubicBezTo>
                    <a:pt x="398" y="2889"/>
                    <a:pt x="396" y="2889"/>
                    <a:pt x="377" y="2889"/>
                  </a:cubicBezTo>
                  <a:cubicBezTo>
                    <a:pt x="365" y="2889"/>
                    <a:pt x="354" y="2890"/>
                    <a:pt x="351" y="2891"/>
                  </a:cubicBezTo>
                  <a:cubicBezTo>
                    <a:pt x="349" y="2893"/>
                    <a:pt x="347" y="2893"/>
                    <a:pt x="345" y="2891"/>
                  </a:cubicBezTo>
                  <a:cubicBezTo>
                    <a:pt x="343" y="2890"/>
                    <a:pt x="341" y="2890"/>
                    <a:pt x="337" y="2891"/>
                  </a:cubicBezTo>
                  <a:cubicBezTo>
                    <a:pt x="333" y="2893"/>
                    <a:pt x="331" y="2893"/>
                    <a:pt x="327" y="2891"/>
                  </a:cubicBezTo>
                  <a:cubicBezTo>
                    <a:pt x="324" y="2890"/>
                    <a:pt x="320" y="2890"/>
                    <a:pt x="319" y="2891"/>
                  </a:cubicBezTo>
                  <a:cubicBezTo>
                    <a:pt x="315" y="2893"/>
                    <a:pt x="257" y="2893"/>
                    <a:pt x="252" y="2891"/>
                  </a:cubicBezTo>
                  <a:cubicBezTo>
                    <a:pt x="249" y="2889"/>
                    <a:pt x="247" y="2889"/>
                    <a:pt x="245" y="2891"/>
                  </a:cubicBezTo>
                  <a:cubicBezTo>
                    <a:pt x="244" y="2892"/>
                    <a:pt x="242" y="2892"/>
                    <a:pt x="240" y="2891"/>
                  </a:cubicBezTo>
                  <a:cubicBezTo>
                    <a:pt x="237" y="2889"/>
                    <a:pt x="235" y="2889"/>
                    <a:pt x="231" y="2891"/>
                  </a:cubicBezTo>
                  <a:cubicBezTo>
                    <a:pt x="227" y="2893"/>
                    <a:pt x="225" y="2893"/>
                    <a:pt x="223" y="2891"/>
                  </a:cubicBezTo>
                  <a:cubicBezTo>
                    <a:pt x="221" y="2890"/>
                    <a:pt x="220" y="2890"/>
                    <a:pt x="219" y="2891"/>
                  </a:cubicBezTo>
                  <a:cubicBezTo>
                    <a:pt x="217" y="2894"/>
                    <a:pt x="208" y="2894"/>
                    <a:pt x="208" y="2891"/>
                  </a:cubicBezTo>
                  <a:cubicBezTo>
                    <a:pt x="208" y="2889"/>
                    <a:pt x="206" y="2889"/>
                    <a:pt x="201" y="2890"/>
                  </a:cubicBezTo>
                  <a:cubicBezTo>
                    <a:pt x="194" y="2892"/>
                    <a:pt x="190" y="2892"/>
                    <a:pt x="165" y="2894"/>
                  </a:cubicBezTo>
                  <a:cubicBezTo>
                    <a:pt x="155" y="2895"/>
                    <a:pt x="141" y="2895"/>
                    <a:pt x="134" y="2895"/>
                  </a:cubicBezTo>
                  <a:cubicBezTo>
                    <a:pt x="120" y="2894"/>
                    <a:pt x="118" y="2894"/>
                    <a:pt x="86" y="2895"/>
                  </a:cubicBezTo>
                  <a:cubicBezTo>
                    <a:pt x="75" y="2896"/>
                    <a:pt x="65" y="2895"/>
                    <a:pt x="62" y="2894"/>
                  </a:cubicBezTo>
                  <a:cubicBezTo>
                    <a:pt x="59" y="2893"/>
                    <a:pt x="49" y="2893"/>
                    <a:pt x="35" y="2895"/>
                  </a:cubicBezTo>
                  <a:cubicBezTo>
                    <a:pt x="5" y="2899"/>
                    <a:pt x="0" y="2897"/>
                    <a:pt x="0" y="2884"/>
                  </a:cubicBezTo>
                  <a:cubicBezTo>
                    <a:pt x="0" y="2876"/>
                    <a:pt x="0" y="2875"/>
                    <a:pt x="4" y="2876"/>
                  </a:cubicBezTo>
                  <a:cubicBezTo>
                    <a:pt x="6" y="2877"/>
                    <a:pt x="9" y="2877"/>
                    <a:pt x="10" y="2875"/>
                  </a:cubicBezTo>
                  <a:cubicBezTo>
                    <a:pt x="12" y="2874"/>
                    <a:pt x="15" y="2874"/>
                    <a:pt x="20" y="2875"/>
                  </a:cubicBezTo>
                  <a:cubicBezTo>
                    <a:pt x="25" y="2877"/>
                    <a:pt x="29" y="2877"/>
                    <a:pt x="31" y="2875"/>
                  </a:cubicBezTo>
                  <a:cubicBezTo>
                    <a:pt x="33" y="2874"/>
                    <a:pt x="57" y="2874"/>
                    <a:pt x="90" y="2874"/>
                  </a:cubicBezTo>
                  <a:cubicBezTo>
                    <a:pt x="136" y="2875"/>
                    <a:pt x="153" y="2875"/>
                    <a:pt x="172" y="2875"/>
                  </a:cubicBezTo>
                  <a:cubicBezTo>
                    <a:pt x="174" y="2875"/>
                    <a:pt x="184" y="2876"/>
                    <a:pt x="196" y="2876"/>
                  </a:cubicBezTo>
                  <a:cubicBezTo>
                    <a:pt x="207" y="2876"/>
                    <a:pt x="218" y="2876"/>
                    <a:pt x="219" y="2875"/>
                  </a:cubicBezTo>
                  <a:cubicBezTo>
                    <a:pt x="221" y="2874"/>
                    <a:pt x="223" y="2874"/>
                    <a:pt x="225" y="2875"/>
                  </a:cubicBezTo>
                  <a:cubicBezTo>
                    <a:pt x="228" y="2876"/>
                    <a:pt x="234" y="2876"/>
                    <a:pt x="245" y="2875"/>
                  </a:cubicBezTo>
                  <a:cubicBezTo>
                    <a:pt x="254" y="2874"/>
                    <a:pt x="267" y="2873"/>
                    <a:pt x="274" y="2874"/>
                  </a:cubicBezTo>
                  <a:cubicBezTo>
                    <a:pt x="281" y="2874"/>
                    <a:pt x="300" y="2874"/>
                    <a:pt x="317" y="2873"/>
                  </a:cubicBezTo>
                  <a:cubicBezTo>
                    <a:pt x="333" y="2872"/>
                    <a:pt x="365" y="2871"/>
                    <a:pt x="388" y="2870"/>
                  </a:cubicBezTo>
                  <a:cubicBezTo>
                    <a:pt x="410" y="2870"/>
                    <a:pt x="442" y="2869"/>
                    <a:pt x="459" y="2868"/>
                  </a:cubicBezTo>
                  <a:cubicBezTo>
                    <a:pt x="475" y="2868"/>
                    <a:pt x="504" y="2867"/>
                    <a:pt x="522" y="2866"/>
                  </a:cubicBezTo>
                  <a:cubicBezTo>
                    <a:pt x="540" y="2866"/>
                    <a:pt x="561" y="2864"/>
                    <a:pt x="568" y="2863"/>
                  </a:cubicBezTo>
                  <a:cubicBezTo>
                    <a:pt x="582" y="2861"/>
                    <a:pt x="608" y="2862"/>
                    <a:pt x="614" y="2864"/>
                  </a:cubicBezTo>
                  <a:cubicBezTo>
                    <a:pt x="616" y="2865"/>
                    <a:pt x="622" y="2865"/>
                    <a:pt x="628" y="2864"/>
                  </a:cubicBezTo>
                  <a:cubicBezTo>
                    <a:pt x="633" y="2862"/>
                    <a:pt x="651" y="2861"/>
                    <a:pt x="668" y="2862"/>
                  </a:cubicBezTo>
                  <a:cubicBezTo>
                    <a:pt x="707" y="2862"/>
                    <a:pt x="712" y="2862"/>
                    <a:pt x="715" y="2864"/>
                  </a:cubicBezTo>
                  <a:cubicBezTo>
                    <a:pt x="717" y="2865"/>
                    <a:pt x="719" y="2865"/>
                    <a:pt x="721" y="2863"/>
                  </a:cubicBezTo>
                  <a:cubicBezTo>
                    <a:pt x="723" y="2862"/>
                    <a:pt x="743" y="2861"/>
                    <a:pt x="789" y="2860"/>
                  </a:cubicBezTo>
                  <a:cubicBezTo>
                    <a:pt x="920" y="2858"/>
                    <a:pt x="1029" y="2858"/>
                    <a:pt x="1045" y="2859"/>
                  </a:cubicBezTo>
                  <a:cubicBezTo>
                    <a:pt x="1054" y="2860"/>
                    <a:pt x="1090" y="2862"/>
                    <a:pt x="1126" y="2862"/>
                  </a:cubicBezTo>
                  <a:cubicBezTo>
                    <a:pt x="1161" y="2863"/>
                    <a:pt x="1195" y="2864"/>
                    <a:pt x="1200" y="2864"/>
                  </a:cubicBezTo>
                  <a:cubicBezTo>
                    <a:pt x="1233" y="2867"/>
                    <a:pt x="1304" y="2870"/>
                    <a:pt x="1367" y="2872"/>
                  </a:cubicBezTo>
                  <a:cubicBezTo>
                    <a:pt x="1385" y="2873"/>
                    <a:pt x="1412" y="2873"/>
                    <a:pt x="1425" y="2874"/>
                  </a:cubicBezTo>
                  <a:cubicBezTo>
                    <a:pt x="1467" y="2876"/>
                    <a:pt x="1664" y="2880"/>
                    <a:pt x="1691" y="2879"/>
                  </a:cubicBezTo>
                  <a:cubicBezTo>
                    <a:pt x="1711" y="2878"/>
                    <a:pt x="1914" y="2879"/>
                    <a:pt x="1928" y="2880"/>
                  </a:cubicBezTo>
                  <a:cubicBezTo>
                    <a:pt x="1954" y="2881"/>
                    <a:pt x="2028" y="2884"/>
                    <a:pt x="2067" y="2884"/>
                  </a:cubicBezTo>
                  <a:cubicBezTo>
                    <a:pt x="2084" y="2885"/>
                    <a:pt x="2113" y="2885"/>
                    <a:pt x="2131" y="2886"/>
                  </a:cubicBezTo>
                  <a:cubicBezTo>
                    <a:pt x="2149" y="2887"/>
                    <a:pt x="2165" y="2887"/>
                    <a:pt x="2167" y="2886"/>
                  </a:cubicBezTo>
                  <a:cubicBezTo>
                    <a:pt x="2169" y="2886"/>
                    <a:pt x="2185" y="2885"/>
                    <a:pt x="2202" y="2885"/>
                  </a:cubicBezTo>
                  <a:cubicBezTo>
                    <a:pt x="2239" y="2886"/>
                    <a:pt x="2253" y="2886"/>
                    <a:pt x="2328" y="2884"/>
                  </a:cubicBezTo>
                  <a:cubicBezTo>
                    <a:pt x="2359" y="2883"/>
                    <a:pt x="2388" y="2883"/>
                    <a:pt x="2392" y="2883"/>
                  </a:cubicBezTo>
                  <a:cubicBezTo>
                    <a:pt x="2400" y="2884"/>
                    <a:pt x="2399" y="2884"/>
                    <a:pt x="2474" y="2883"/>
                  </a:cubicBezTo>
                  <a:cubicBezTo>
                    <a:pt x="2507" y="2883"/>
                    <a:pt x="2541" y="2883"/>
                    <a:pt x="2549" y="2882"/>
                  </a:cubicBezTo>
                  <a:lnTo>
                    <a:pt x="2564" y="2881"/>
                  </a:lnTo>
                  <a:lnTo>
                    <a:pt x="2561" y="2875"/>
                  </a:lnTo>
                  <a:cubicBezTo>
                    <a:pt x="2559" y="2872"/>
                    <a:pt x="2558" y="2868"/>
                    <a:pt x="2558" y="2867"/>
                  </a:cubicBezTo>
                  <a:cubicBezTo>
                    <a:pt x="2558" y="2866"/>
                    <a:pt x="2556" y="2861"/>
                    <a:pt x="2554" y="2856"/>
                  </a:cubicBezTo>
                  <a:cubicBezTo>
                    <a:pt x="2527" y="2799"/>
                    <a:pt x="2517" y="2779"/>
                    <a:pt x="2506" y="2763"/>
                  </a:cubicBezTo>
                  <a:cubicBezTo>
                    <a:pt x="2500" y="2753"/>
                    <a:pt x="2491" y="2739"/>
                    <a:pt x="2486" y="2732"/>
                  </a:cubicBezTo>
                  <a:cubicBezTo>
                    <a:pt x="2474" y="2712"/>
                    <a:pt x="2450" y="2683"/>
                    <a:pt x="2437" y="2673"/>
                  </a:cubicBezTo>
                  <a:cubicBezTo>
                    <a:pt x="2431" y="2668"/>
                    <a:pt x="2425" y="2663"/>
                    <a:pt x="2424" y="2663"/>
                  </a:cubicBezTo>
                  <a:cubicBezTo>
                    <a:pt x="2420" y="2663"/>
                    <a:pt x="2401" y="2642"/>
                    <a:pt x="2396" y="2632"/>
                  </a:cubicBezTo>
                  <a:cubicBezTo>
                    <a:pt x="2392" y="2623"/>
                    <a:pt x="2380" y="2592"/>
                    <a:pt x="2373" y="2570"/>
                  </a:cubicBezTo>
                  <a:cubicBezTo>
                    <a:pt x="2371" y="2566"/>
                    <a:pt x="2369" y="2560"/>
                    <a:pt x="2367" y="2556"/>
                  </a:cubicBezTo>
                  <a:cubicBezTo>
                    <a:pt x="2362" y="2546"/>
                    <a:pt x="2348" y="2509"/>
                    <a:pt x="2348" y="2505"/>
                  </a:cubicBezTo>
                  <a:cubicBezTo>
                    <a:pt x="2348" y="2504"/>
                    <a:pt x="2347" y="2500"/>
                    <a:pt x="2345" y="2498"/>
                  </a:cubicBezTo>
                  <a:cubicBezTo>
                    <a:pt x="2344" y="2496"/>
                    <a:pt x="2341" y="2491"/>
                    <a:pt x="2340" y="2487"/>
                  </a:cubicBezTo>
                  <a:cubicBezTo>
                    <a:pt x="2338" y="2483"/>
                    <a:pt x="2336" y="2478"/>
                    <a:pt x="2335" y="2474"/>
                  </a:cubicBezTo>
                  <a:cubicBezTo>
                    <a:pt x="2333" y="2471"/>
                    <a:pt x="2331" y="2464"/>
                    <a:pt x="2330" y="2459"/>
                  </a:cubicBezTo>
                  <a:cubicBezTo>
                    <a:pt x="2326" y="2447"/>
                    <a:pt x="2308" y="2409"/>
                    <a:pt x="2306" y="2409"/>
                  </a:cubicBezTo>
                  <a:cubicBezTo>
                    <a:pt x="2302" y="2409"/>
                    <a:pt x="2307" y="2465"/>
                    <a:pt x="2312" y="2474"/>
                  </a:cubicBezTo>
                  <a:cubicBezTo>
                    <a:pt x="2313" y="2476"/>
                    <a:pt x="2314" y="2478"/>
                    <a:pt x="2314" y="2480"/>
                  </a:cubicBezTo>
                  <a:cubicBezTo>
                    <a:pt x="2314" y="2481"/>
                    <a:pt x="2319" y="2498"/>
                    <a:pt x="2325" y="2516"/>
                  </a:cubicBezTo>
                  <a:cubicBezTo>
                    <a:pt x="2344" y="2574"/>
                    <a:pt x="2346" y="2584"/>
                    <a:pt x="2342" y="2600"/>
                  </a:cubicBezTo>
                  <a:cubicBezTo>
                    <a:pt x="2337" y="2615"/>
                    <a:pt x="2336" y="2617"/>
                    <a:pt x="2327" y="2617"/>
                  </a:cubicBezTo>
                  <a:cubicBezTo>
                    <a:pt x="2323" y="2617"/>
                    <a:pt x="2320" y="2617"/>
                    <a:pt x="2320" y="2616"/>
                  </a:cubicBezTo>
                  <a:cubicBezTo>
                    <a:pt x="2319" y="2615"/>
                    <a:pt x="2319" y="2612"/>
                    <a:pt x="2318" y="2609"/>
                  </a:cubicBezTo>
                  <a:cubicBezTo>
                    <a:pt x="2318" y="2606"/>
                    <a:pt x="2317" y="2601"/>
                    <a:pt x="2317" y="2597"/>
                  </a:cubicBezTo>
                  <a:cubicBezTo>
                    <a:pt x="2317" y="2593"/>
                    <a:pt x="2316" y="2590"/>
                    <a:pt x="2316" y="2589"/>
                  </a:cubicBezTo>
                  <a:cubicBezTo>
                    <a:pt x="2314" y="2588"/>
                    <a:pt x="2312" y="2579"/>
                    <a:pt x="2303" y="2543"/>
                  </a:cubicBezTo>
                  <a:cubicBezTo>
                    <a:pt x="2300" y="2533"/>
                    <a:pt x="2296" y="2519"/>
                    <a:pt x="2294" y="2512"/>
                  </a:cubicBezTo>
                  <a:cubicBezTo>
                    <a:pt x="2287" y="2490"/>
                    <a:pt x="2279" y="2445"/>
                    <a:pt x="2275" y="2409"/>
                  </a:cubicBezTo>
                  <a:cubicBezTo>
                    <a:pt x="2274" y="2404"/>
                    <a:pt x="2273" y="2390"/>
                    <a:pt x="2271" y="2378"/>
                  </a:cubicBezTo>
                  <a:cubicBezTo>
                    <a:pt x="2270" y="2366"/>
                    <a:pt x="2269" y="2340"/>
                    <a:pt x="2269" y="2320"/>
                  </a:cubicBezTo>
                  <a:cubicBezTo>
                    <a:pt x="2269" y="2300"/>
                    <a:pt x="2268" y="2280"/>
                    <a:pt x="2267" y="2275"/>
                  </a:cubicBezTo>
                  <a:cubicBezTo>
                    <a:pt x="2265" y="2267"/>
                    <a:pt x="2252" y="2222"/>
                    <a:pt x="2248" y="2212"/>
                  </a:cubicBezTo>
                  <a:cubicBezTo>
                    <a:pt x="2247" y="2210"/>
                    <a:pt x="2244" y="2203"/>
                    <a:pt x="2242" y="2196"/>
                  </a:cubicBezTo>
                  <a:cubicBezTo>
                    <a:pt x="2239" y="2190"/>
                    <a:pt x="2235" y="2180"/>
                    <a:pt x="2233" y="2176"/>
                  </a:cubicBezTo>
                  <a:cubicBezTo>
                    <a:pt x="2231" y="2171"/>
                    <a:pt x="2230" y="2167"/>
                    <a:pt x="2230" y="2166"/>
                  </a:cubicBezTo>
                  <a:cubicBezTo>
                    <a:pt x="2230" y="2165"/>
                    <a:pt x="2227" y="2162"/>
                    <a:pt x="2225" y="2159"/>
                  </a:cubicBezTo>
                  <a:cubicBezTo>
                    <a:pt x="2222" y="2157"/>
                    <a:pt x="2220" y="2154"/>
                    <a:pt x="2220" y="2153"/>
                  </a:cubicBezTo>
                  <a:cubicBezTo>
                    <a:pt x="2220" y="2152"/>
                    <a:pt x="2217" y="2148"/>
                    <a:pt x="2215" y="2145"/>
                  </a:cubicBezTo>
                  <a:cubicBezTo>
                    <a:pt x="2207" y="2135"/>
                    <a:pt x="2207" y="2135"/>
                    <a:pt x="2202" y="2127"/>
                  </a:cubicBezTo>
                  <a:cubicBezTo>
                    <a:pt x="2199" y="2123"/>
                    <a:pt x="2194" y="2117"/>
                    <a:pt x="2191" y="2114"/>
                  </a:cubicBezTo>
                  <a:cubicBezTo>
                    <a:pt x="2188" y="2110"/>
                    <a:pt x="2186" y="2106"/>
                    <a:pt x="2187" y="2105"/>
                  </a:cubicBezTo>
                  <a:cubicBezTo>
                    <a:pt x="2187" y="2104"/>
                    <a:pt x="2186" y="2103"/>
                    <a:pt x="2184" y="2102"/>
                  </a:cubicBezTo>
                  <a:cubicBezTo>
                    <a:pt x="2180" y="2100"/>
                    <a:pt x="2173" y="2092"/>
                    <a:pt x="2169" y="2085"/>
                  </a:cubicBezTo>
                  <a:cubicBezTo>
                    <a:pt x="2165" y="2077"/>
                    <a:pt x="2134" y="2041"/>
                    <a:pt x="2123" y="2032"/>
                  </a:cubicBezTo>
                  <a:cubicBezTo>
                    <a:pt x="2118" y="2028"/>
                    <a:pt x="2104" y="2014"/>
                    <a:pt x="2090" y="1999"/>
                  </a:cubicBezTo>
                  <a:cubicBezTo>
                    <a:pt x="2078" y="1986"/>
                    <a:pt x="2077" y="1984"/>
                    <a:pt x="2077" y="1962"/>
                  </a:cubicBezTo>
                  <a:cubicBezTo>
                    <a:pt x="2076" y="1946"/>
                    <a:pt x="2073" y="1926"/>
                    <a:pt x="2069" y="1922"/>
                  </a:cubicBezTo>
                  <a:cubicBezTo>
                    <a:pt x="2068" y="1920"/>
                    <a:pt x="2065" y="1919"/>
                    <a:pt x="2063" y="1919"/>
                  </a:cubicBezTo>
                  <a:cubicBezTo>
                    <a:pt x="2057" y="1919"/>
                    <a:pt x="2048" y="1907"/>
                    <a:pt x="2048" y="1900"/>
                  </a:cubicBezTo>
                  <a:cubicBezTo>
                    <a:pt x="2048" y="1897"/>
                    <a:pt x="2047" y="1895"/>
                    <a:pt x="2047" y="1895"/>
                  </a:cubicBezTo>
                  <a:cubicBezTo>
                    <a:pt x="2043" y="1895"/>
                    <a:pt x="2021" y="1912"/>
                    <a:pt x="1999" y="1931"/>
                  </a:cubicBezTo>
                  <a:cubicBezTo>
                    <a:pt x="1990" y="1939"/>
                    <a:pt x="1981" y="1945"/>
                    <a:pt x="1979" y="1945"/>
                  </a:cubicBezTo>
                  <a:cubicBezTo>
                    <a:pt x="1978" y="1945"/>
                    <a:pt x="1976" y="1946"/>
                    <a:pt x="1974" y="1947"/>
                  </a:cubicBezTo>
                  <a:cubicBezTo>
                    <a:pt x="1971" y="1951"/>
                    <a:pt x="1952" y="1953"/>
                    <a:pt x="1944" y="1951"/>
                  </a:cubicBezTo>
                  <a:cubicBezTo>
                    <a:pt x="1936" y="1948"/>
                    <a:pt x="1920" y="1938"/>
                    <a:pt x="1920" y="1935"/>
                  </a:cubicBezTo>
                  <a:cubicBezTo>
                    <a:pt x="1920" y="1934"/>
                    <a:pt x="1916" y="1928"/>
                    <a:pt x="1912" y="1922"/>
                  </a:cubicBezTo>
                  <a:cubicBezTo>
                    <a:pt x="1907" y="1916"/>
                    <a:pt x="1904" y="1911"/>
                    <a:pt x="1904" y="1909"/>
                  </a:cubicBezTo>
                  <a:cubicBezTo>
                    <a:pt x="1904" y="1905"/>
                    <a:pt x="1876" y="1887"/>
                    <a:pt x="1868" y="1887"/>
                  </a:cubicBezTo>
                  <a:cubicBezTo>
                    <a:pt x="1859" y="1887"/>
                    <a:pt x="1857" y="1875"/>
                    <a:pt x="1864" y="1865"/>
                  </a:cubicBezTo>
                  <a:cubicBezTo>
                    <a:pt x="1869" y="1858"/>
                    <a:pt x="1874" y="1858"/>
                    <a:pt x="1888" y="1862"/>
                  </a:cubicBezTo>
                  <a:cubicBezTo>
                    <a:pt x="1899" y="1865"/>
                    <a:pt x="1925" y="1890"/>
                    <a:pt x="1932" y="1904"/>
                  </a:cubicBezTo>
                  <a:cubicBezTo>
                    <a:pt x="1940" y="1919"/>
                    <a:pt x="1945" y="1923"/>
                    <a:pt x="1957" y="1923"/>
                  </a:cubicBezTo>
                  <a:cubicBezTo>
                    <a:pt x="1972" y="1923"/>
                    <a:pt x="1981" y="1919"/>
                    <a:pt x="2001" y="1899"/>
                  </a:cubicBezTo>
                  <a:cubicBezTo>
                    <a:pt x="2011" y="1890"/>
                    <a:pt x="2024" y="1878"/>
                    <a:pt x="2030" y="1873"/>
                  </a:cubicBezTo>
                  <a:cubicBezTo>
                    <a:pt x="2037" y="1869"/>
                    <a:pt x="2042" y="1864"/>
                    <a:pt x="2042" y="1863"/>
                  </a:cubicBezTo>
                  <a:cubicBezTo>
                    <a:pt x="2042" y="1860"/>
                    <a:pt x="2035" y="1847"/>
                    <a:pt x="2026" y="1833"/>
                  </a:cubicBezTo>
                  <a:cubicBezTo>
                    <a:pt x="2019" y="1821"/>
                    <a:pt x="2018" y="1818"/>
                    <a:pt x="2019" y="1812"/>
                  </a:cubicBezTo>
                  <a:cubicBezTo>
                    <a:pt x="2020" y="1805"/>
                    <a:pt x="2028" y="1797"/>
                    <a:pt x="2033" y="1797"/>
                  </a:cubicBezTo>
                  <a:cubicBezTo>
                    <a:pt x="2036" y="1797"/>
                    <a:pt x="2054" y="1818"/>
                    <a:pt x="2054" y="1822"/>
                  </a:cubicBezTo>
                  <a:cubicBezTo>
                    <a:pt x="2054" y="1825"/>
                    <a:pt x="2072" y="1851"/>
                    <a:pt x="2077" y="1858"/>
                  </a:cubicBezTo>
                  <a:cubicBezTo>
                    <a:pt x="2080" y="1861"/>
                    <a:pt x="2083" y="1863"/>
                    <a:pt x="2084" y="1862"/>
                  </a:cubicBezTo>
                  <a:cubicBezTo>
                    <a:pt x="2086" y="1861"/>
                    <a:pt x="2086" y="1848"/>
                    <a:pt x="2084" y="1844"/>
                  </a:cubicBezTo>
                  <a:cubicBezTo>
                    <a:pt x="2081" y="1838"/>
                    <a:pt x="2076" y="1816"/>
                    <a:pt x="2076" y="1810"/>
                  </a:cubicBezTo>
                  <a:cubicBezTo>
                    <a:pt x="2076" y="1807"/>
                    <a:pt x="2076" y="1803"/>
                    <a:pt x="2075" y="1802"/>
                  </a:cubicBezTo>
                  <a:cubicBezTo>
                    <a:pt x="2074" y="1800"/>
                    <a:pt x="2074" y="1798"/>
                    <a:pt x="2075" y="1797"/>
                  </a:cubicBezTo>
                  <a:cubicBezTo>
                    <a:pt x="2085" y="1786"/>
                    <a:pt x="2087" y="1723"/>
                    <a:pt x="2080" y="1665"/>
                  </a:cubicBezTo>
                  <a:cubicBezTo>
                    <a:pt x="2076" y="1639"/>
                    <a:pt x="2079" y="1613"/>
                    <a:pt x="2087" y="1585"/>
                  </a:cubicBezTo>
                  <a:cubicBezTo>
                    <a:pt x="2090" y="1578"/>
                    <a:pt x="2091" y="1571"/>
                    <a:pt x="2091" y="1571"/>
                  </a:cubicBezTo>
                  <a:cubicBezTo>
                    <a:pt x="2090" y="1570"/>
                    <a:pt x="2093" y="1562"/>
                    <a:pt x="2096" y="1553"/>
                  </a:cubicBezTo>
                  <a:cubicBezTo>
                    <a:pt x="2099" y="1544"/>
                    <a:pt x="2105" y="1528"/>
                    <a:pt x="2108" y="1518"/>
                  </a:cubicBezTo>
                  <a:cubicBezTo>
                    <a:pt x="2111" y="1508"/>
                    <a:pt x="2117" y="1495"/>
                    <a:pt x="2120" y="1488"/>
                  </a:cubicBezTo>
                  <a:cubicBezTo>
                    <a:pt x="2123" y="1482"/>
                    <a:pt x="2129" y="1468"/>
                    <a:pt x="2134" y="1459"/>
                  </a:cubicBezTo>
                  <a:cubicBezTo>
                    <a:pt x="2138" y="1449"/>
                    <a:pt x="2142" y="1441"/>
                    <a:pt x="2142" y="1439"/>
                  </a:cubicBezTo>
                  <a:cubicBezTo>
                    <a:pt x="2142" y="1438"/>
                    <a:pt x="2143" y="1436"/>
                    <a:pt x="2144" y="1434"/>
                  </a:cubicBezTo>
                  <a:cubicBezTo>
                    <a:pt x="2145" y="1432"/>
                    <a:pt x="2148" y="1424"/>
                    <a:pt x="2152" y="1416"/>
                  </a:cubicBezTo>
                  <a:cubicBezTo>
                    <a:pt x="2172" y="1370"/>
                    <a:pt x="2186" y="1342"/>
                    <a:pt x="2200" y="1321"/>
                  </a:cubicBezTo>
                  <a:cubicBezTo>
                    <a:pt x="2221" y="1287"/>
                    <a:pt x="2236" y="1261"/>
                    <a:pt x="2236" y="1255"/>
                  </a:cubicBezTo>
                  <a:cubicBezTo>
                    <a:pt x="2236" y="1253"/>
                    <a:pt x="2233" y="1249"/>
                    <a:pt x="2230" y="1247"/>
                  </a:cubicBezTo>
                  <a:cubicBezTo>
                    <a:pt x="2214" y="1235"/>
                    <a:pt x="2198" y="1221"/>
                    <a:pt x="2198" y="1219"/>
                  </a:cubicBezTo>
                  <a:cubicBezTo>
                    <a:pt x="2198" y="1219"/>
                    <a:pt x="2194" y="1215"/>
                    <a:pt x="2189" y="1211"/>
                  </a:cubicBezTo>
                  <a:cubicBezTo>
                    <a:pt x="2178" y="1204"/>
                    <a:pt x="2170" y="1196"/>
                    <a:pt x="2170" y="1194"/>
                  </a:cubicBezTo>
                  <a:cubicBezTo>
                    <a:pt x="2170" y="1193"/>
                    <a:pt x="2148" y="1172"/>
                    <a:pt x="2138" y="1162"/>
                  </a:cubicBezTo>
                  <a:cubicBezTo>
                    <a:pt x="2132" y="1157"/>
                    <a:pt x="2116" y="1140"/>
                    <a:pt x="2100" y="1121"/>
                  </a:cubicBezTo>
                  <a:cubicBezTo>
                    <a:pt x="2094" y="1114"/>
                    <a:pt x="2087" y="1107"/>
                    <a:pt x="2085" y="1105"/>
                  </a:cubicBezTo>
                  <a:cubicBezTo>
                    <a:pt x="2083" y="1102"/>
                    <a:pt x="2078" y="1096"/>
                    <a:pt x="2074" y="1091"/>
                  </a:cubicBezTo>
                  <a:cubicBezTo>
                    <a:pt x="2070" y="1086"/>
                    <a:pt x="2066" y="1081"/>
                    <a:pt x="2065" y="1080"/>
                  </a:cubicBezTo>
                  <a:cubicBezTo>
                    <a:pt x="2064" y="1079"/>
                    <a:pt x="2059" y="1074"/>
                    <a:pt x="2055" y="1068"/>
                  </a:cubicBezTo>
                  <a:cubicBezTo>
                    <a:pt x="2051" y="1062"/>
                    <a:pt x="2046" y="1057"/>
                    <a:pt x="2045" y="1056"/>
                  </a:cubicBezTo>
                  <a:cubicBezTo>
                    <a:pt x="2042" y="1054"/>
                    <a:pt x="2029" y="1038"/>
                    <a:pt x="2020" y="1026"/>
                  </a:cubicBezTo>
                  <a:cubicBezTo>
                    <a:pt x="2018" y="1023"/>
                    <a:pt x="1996" y="1000"/>
                    <a:pt x="1971" y="975"/>
                  </a:cubicBezTo>
                  <a:cubicBezTo>
                    <a:pt x="1947" y="949"/>
                    <a:pt x="1926" y="928"/>
                    <a:pt x="1926" y="926"/>
                  </a:cubicBezTo>
                  <a:cubicBezTo>
                    <a:pt x="1925" y="924"/>
                    <a:pt x="1924" y="923"/>
                    <a:pt x="1923" y="923"/>
                  </a:cubicBezTo>
                  <a:cubicBezTo>
                    <a:pt x="1919" y="924"/>
                    <a:pt x="1918" y="923"/>
                    <a:pt x="1918" y="920"/>
                  </a:cubicBezTo>
                  <a:cubicBezTo>
                    <a:pt x="1918" y="916"/>
                    <a:pt x="1927" y="908"/>
                    <a:pt x="1930" y="908"/>
                  </a:cubicBezTo>
                  <a:cubicBezTo>
                    <a:pt x="1931" y="909"/>
                    <a:pt x="1933" y="909"/>
                    <a:pt x="1935" y="909"/>
                  </a:cubicBezTo>
                  <a:cubicBezTo>
                    <a:pt x="1938" y="909"/>
                    <a:pt x="1943" y="912"/>
                    <a:pt x="1947" y="915"/>
                  </a:cubicBezTo>
                  <a:cubicBezTo>
                    <a:pt x="1951" y="919"/>
                    <a:pt x="1958" y="924"/>
                    <a:pt x="1961" y="927"/>
                  </a:cubicBezTo>
                  <a:cubicBezTo>
                    <a:pt x="1971" y="934"/>
                    <a:pt x="2011" y="975"/>
                    <a:pt x="2024" y="991"/>
                  </a:cubicBezTo>
                  <a:cubicBezTo>
                    <a:pt x="2030" y="998"/>
                    <a:pt x="2041" y="1010"/>
                    <a:pt x="2048" y="1018"/>
                  </a:cubicBezTo>
                  <a:cubicBezTo>
                    <a:pt x="2056" y="1025"/>
                    <a:pt x="2062" y="1032"/>
                    <a:pt x="2062" y="1032"/>
                  </a:cubicBezTo>
                  <a:cubicBezTo>
                    <a:pt x="2062" y="1033"/>
                    <a:pt x="2065" y="1036"/>
                    <a:pt x="2068" y="1040"/>
                  </a:cubicBezTo>
                  <a:cubicBezTo>
                    <a:pt x="2071" y="1043"/>
                    <a:pt x="2078" y="1051"/>
                    <a:pt x="2082" y="1058"/>
                  </a:cubicBezTo>
                  <a:cubicBezTo>
                    <a:pt x="2093" y="1074"/>
                    <a:pt x="2133" y="1121"/>
                    <a:pt x="2149" y="1137"/>
                  </a:cubicBezTo>
                  <a:cubicBezTo>
                    <a:pt x="2157" y="1144"/>
                    <a:pt x="2169" y="1157"/>
                    <a:pt x="2176" y="1165"/>
                  </a:cubicBezTo>
                  <a:cubicBezTo>
                    <a:pt x="2184" y="1173"/>
                    <a:pt x="2195" y="1183"/>
                    <a:pt x="2200" y="1187"/>
                  </a:cubicBezTo>
                  <a:cubicBezTo>
                    <a:pt x="2206" y="1192"/>
                    <a:pt x="2214" y="1199"/>
                    <a:pt x="2217" y="1203"/>
                  </a:cubicBezTo>
                  <a:cubicBezTo>
                    <a:pt x="2221" y="1207"/>
                    <a:pt x="2226" y="1211"/>
                    <a:pt x="2229" y="1212"/>
                  </a:cubicBezTo>
                  <a:cubicBezTo>
                    <a:pt x="2237" y="1214"/>
                    <a:pt x="2248" y="1223"/>
                    <a:pt x="2249" y="1228"/>
                  </a:cubicBezTo>
                  <a:cubicBezTo>
                    <a:pt x="2250" y="1231"/>
                    <a:pt x="2251" y="1233"/>
                    <a:pt x="2253" y="1232"/>
                  </a:cubicBezTo>
                  <a:cubicBezTo>
                    <a:pt x="2254" y="1232"/>
                    <a:pt x="2257" y="1233"/>
                    <a:pt x="2260" y="1236"/>
                  </a:cubicBezTo>
                  <a:cubicBezTo>
                    <a:pt x="2264" y="1240"/>
                    <a:pt x="2264" y="1242"/>
                    <a:pt x="2263" y="1250"/>
                  </a:cubicBezTo>
                  <a:cubicBezTo>
                    <a:pt x="2262" y="1261"/>
                    <a:pt x="2254" y="1279"/>
                    <a:pt x="2249" y="1283"/>
                  </a:cubicBezTo>
                  <a:cubicBezTo>
                    <a:pt x="2247" y="1285"/>
                    <a:pt x="2244" y="1289"/>
                    <a:pt x="2242" y="1294"/>
                  </a:cubicBezTo>
                  <a:cubicBezTo>
                    <a:pt x="2240" y="1299"/>
                    <a:pt x="2236" y="1304"/>
                    <a:pt x="2234" y="1307"/>
                  </a:cubicBezTo>
                  <a:cubicBezTo>
                    <a:pt x="2229" y="1313"/>
                    <a:pt x="2213" y="1338"/>
                    <a:pt x="2208" y="1347"/>
                  </a:cubicBezTo>
                  <a:cubicBezTo>
                    <a:pt x="2206" y="1351"/>
                    <a:pt x="2202" y="1356"/>
                    <a:pt x="2200" y="1358"/>
                  </a:cubicBezTo>
                  <a:cubicBezTo>
                    <a:pt x="2198" y="1360"/>
                    <a:pt x="2196" y="1363"/>
                    <a:pt x="2196" y="1365"/>
                  </a:cubicBezTo>
                  <a:cubicBezTo>
                    <a:pt x="2196" y="1367"/>
                    <a:pt x="2189" y="1381"/>
                    <a:pt x="2182" y="1396"/>
                  </a:cubicBezTo>
                  <a:cubicBezTo>
                    <a:pt x="2174" y="1411"/>
                    <a:pt x="2168" y="1426"/>
                    <a:pt x="2168" y="1427"/>
                  </a:cubicBezTo>
                  <a:cubicBezTo>
                    <a:pt x="2168" y="1432"/>
                    <a:pt x="2155" y="1462"/>
                    <a:pt x="2147" y="1475"/>
                  </a:cubicBezTo>
                  <a:cubicBezTo>
                    <a:pt x="2146" y="1477"/>
                    <a:pt x="2145" y="1480"/>
                    <a:pt x="2145" y="1481"/>
                  </a:cubicBezTo>
                  <a:cubicBezTo>
                    <a:pt x="2144" y="1483"/>
                    <a:pt x="2141" y="1489"/>
                    <a:pt x="2139" y="1494"/>
                  </a:cubicBezTo>
                  <a:cubicBezTo>
                    <a:pt x="2136" y="1500"/>
                    <a:pt x="2132" y="1511"/>
                    <a:pt x="2130" y="1518"/>
                  </a:cubicBezTo>
                  <a:cubicBezTo>
                    <a:pt x="2128" y="1526"/>
                    <a:pt x="2121" y="1546"/>
                    <a:pt x="2116" y="1562"/>
                  </a:cubicBezTo>
                  <a:cubicBezTo>
                    <a:pt x="2104" y="1598"/>
                    <a:pt x="2101" y="1618"/>
                    <a:pt x="2103" y="1651"/>
                  </a:cubicBezTo>
                  <a:cubicBezTo>
                    <a:pt x="2106" y="1726"/>
                    <a:pt x="2106" y="1762"/>
                    <a:pt x="2103" y="1778"/>
                  </a:cubicBezTo>
                  <a:cubicBezTo>
                    <a:pt x="2098" y="1799"/>
                    <a:pt x="2098" y="1800"/>
                    <a:pt x="2102" y="1814"/>
                  </a:cubicBezTo>
                  <a:cubicBezTo>
                    <a:pt x="2110" y="1840"/>
                    <a:pt x="2112" y="1853"/>
                    <a:pt x="2109" y="1860"/>
                  </a:cubicBezTo>
                  <a:cubicBezTo>
                    <a:pt x="2106" y="1872"/>
                    <a:pt x="2101" y="1878"/>
                    <a:pt x="2095" y="1883"/>
                  </a:cubicBezTo>
                  <a:cubicBezTo>
                    <a:pt x="2091" y="1885"/>
                    <a:pt x="2088" y="1888"/>
                    <a:pt x="2088" y="1889"/>
                  </a:cubicBezTo>
                  <a:cubicBezTo>
                    <a:pt x="2088" y="1890"/>
                    <a:pt x="2090" y="1896"/>
                    <a:pt x="2093" y="1903"/>
                  </a:cubicBezTo>
                  <a:cubicBezTo>
                    <a:pt x="2095" y="1909"/>
                    <a:pt x="2097" y="1915"/>
                    <a:pt x="2097" y="1916"/>
                  </a:cubicBezTo>
                  <a:cubicBezTo>
                    <a:pt x="2096" y="1916"/>
                    <a:pt x="2097" y="1926"/>
                    <a:pt x="2099" y="1938"/>
                  </a:cubicBezTo>
                  <a:cubicBezTo>
                    <a:pt x="2100" y="1950"/>
                    <a:pt x="2102" y="1962"/>
                    <a:pt x="2102" y="1964"/>
                  </a:cubicBezTo>
                  <a:cubicBezTo>
                    <a:pt x="2102" y="1966"/>
                    <a:pt x="2157" y="2028"/>
                    <a:pt x="2164" y="2033"/>
                  </a:cubicBezTo>
                  <a:cubicBezTo>
                    <a:pt x="2165" y="2034"/>
                    <a:pt x="2166" y="2036"/>
                    <a:pt x="2168" y="2039"/>
                  </a:cubicBezTo>
                  <a:cubicBezTo>
                    <a:pt x="2170" y="2043"/>
                    <a:pt x="2187" y="2065"/>
                    <a:pt x="2205" y="2087"/>
                  </a:cubicBezTo>
                  <a:cubicBezTo>
                    <a:pt x="2209" y="2092"/>
                    <a:pt x="2214" y="2098"/>
                    <a:pt x="2216" y="2100"/>
                  </a:cubicBezTo>
                  <a:cubicBezTo>
                    <a:pt x="2217" y="2103"/>
                    <a:pt x="2221" y="2107"/>
                    <a:pt x="2223" y="2110"/>
                  </a:cubicBezTo>
                  <a:cubicBezTo>
                    <a:pt x="2225" y="2114"/>
                    <a:pt x="2230" y="2121"/>
                    <a:pt x="2235" y="2127"/>
                  </a:cubicBezTo>
                  <a:cubicBezTo>
                    <a:pt x="2239" y="2133"/>
                    <a:pt x="2245" y="2142"/>
                    <a:pt x="2248" y="2147"/>
                  </a:cubicBezTo>
                  <a:cubicBezTo>
                    <a:pt x="2250" y="2152"/>
                    <a:pt x="2253" y="2158"/>
                    <a:pt x="2254" y="2159"/>
                  </a:cubicBezTo>
                  <a:cubicBezTo>
                    <a:pt x="2258" y="2166"/>
                    <a:pt x="2266" y="2183"/>
                    <a:pt x="2266" y="2184"/>
                  </a:cubicBezTo>
                  <a:cubicBezTo>
                    <a:pt x="2266" y="2185"/>
                    <a:pt x="2269" y="2192"/>
                    <a:pt x="2272" y="2200"/>
                  </a:cubicBezTo>
                  <a:cubicBezTo>
                    <a:pt x="2276" y="2210"/>
                    <a:pt x="2279" y="2215"/>
                    <a:pt x="2282" y="2216"/>
                  </a:cubicBezTo>
                  <a:cubicBezTo>
                    <a:pt x="2316" y="2226"/>
                    <a:pt x="2333" y="2229"/>
                    <a:pt x="2384" y="2230"/>
                  </a:cubicBezTo>
                  <a:cubicBezTo>
                    <a:pt x="2412" y="2231"/>
                    <a:pt x="2418" y="2232"/>
                    <a:pt x="2431" y="2236"/>
                  </a:cubicBezTo>
                  <a:cubicBezTo>
                    <a:pt x="2438" y="2239"/>
                    <a:pt x="2448" y="2242"/>
                    <a:pt x="2452" y="2242"/>
                  </a:cubicBezTo>
                  <a:cubicBezTo>
                    <a:pt x="2456" y="2243"/>
                    <a:pt x="2467" y="2247"/>
                    <a:pt x="2477" y="2251"/>
                  </a:cubicBezTo>
                  <a:cubicBezTo>
                    <a:pt x="2487" y="2254"/>
                    <a:pt x="2498" y="2258"/>
                    <a:pt x="2503" y="2259"/>
                  </a:cubicBezTo>
                  <a:lnTo>
                    <a:pt x="2511" y="2260"/>
                  </a:lnTo>
                  <a:lnTo>
                    <a:pt x="2515" y="2250"/>
                  </a:lnTo>
                  <a:cubicBezTo>
                    <a:pt x="2518" y="2240"/>
                    <a:pt x="2524" y="2236"/>
                    <a:pt x="2533" y="2236"/>
                  </a:cubicBezTo>
                  <a:cubicBezTo>
                    <a:pt x="2543" y="2236"/>
                    <a:pt x="2543" y="2235"/>
                    <a:pt x="2549" y="2149"/>
                  </a:cubicBezTo>
                  <a:cubicBezTo>
                    <a:pt x="2549" y="2139"/>
                    <a:pt x="2551" y="2127"/>
                    <a:pt x="2551" y="2123"/>
                  </a:cubicBezTo>
                  <a:cubicBezTo>
                    <a:pt x="2552" y="2118"/>
                    <a:pt x="2552" y="2112"/>
                    <a:pt x="2551" y="2111"/>
                  </a:cubicBezTo>
                  <a:cubicBezTo>
                    <a:pt x="2551" y="2109"/>
                    <a:pt x="2551" y="2101"/>
                    <a:pt x="2553" y="2091"/>
                  </a:cubicBezTo>
                  <a:cubicBezTo>
                    <a:pt x="2554" y="2082"/>
                    <a:pt x="2556" y="2066"/>
                    <a:pt x="2558" y="2056"/>
                  </a:cubicBezTo>
                  <a:cubicBezTo>
                    <a:pt x="2559" y="2046"/>
                    <a:pt x="2561" y="2035"/>
                    <a:pt x="2562" y="2032"/>
                  </a:cubicBezTo>
                  <a:cubicBezTo>
                    <a:pt x="2563" y="2028"/>
                    <a:pt x="2564" y="2025"/>
                    <a:pt x="2563" y="2024"/>
                  </a:cubicBezTo>
                  <a:cubicBezTo>
                    <a:pt x="2561" y="2020"/>
                    <a:pt x="2574" y="1972"/>
                    <a:pt x="2578" y="1970"/>
                  </a:cubicBezTo>
                  <a:cubicBezTo>
                    <a:pt x="2579" y="1970"/>
                    <a:pt x="2580" y="1967"/>
                    <a:pt x="2580" y="1965"/>
                  </a:cubicBezTo>
                  <a:cubicBezTo>
                    <a:pt x="2580" y="1958"/>
                    <a:pt x="2599" y="1930"/>
                    <a:pt x="2614" y="1915"/>
                  </a:cubicBezTo>
                  <a:cubicBezTo>
                    <a:pt x="2630" y="1899"/>
                    <a:pt x="2670" y="1870"/>
                    <a:pt x="2690" y="1859"/>
                  </a:cubicBezTo>
                  <a:cubicBezTo>
                    <a:pt x="2698" y="1855"/>
                    <a:pt x="2705" y="1851"/>
                    <a:pt x="2705" y="1850"/>
                  </a:cubicBezTo>
                  <a:cubicBezTo>
                    <a:pt x="2705" y="1849"/>
                    <a:pt x="2697" y="1846"/>
                    <a:pt x="2687" y="1843"/>
                  </a:cubicBezTo>
                  <a:cubicBezTo>
                    <a:pt x="2677" y="1839"/>
                    <a:pt x="2665" y="1835"/>
                    <a:pt x="2661" y="1833"/>
                  </a:cubicBezTo>
                  <a:cubicBezTo>
                    <a:pt x="2656" y="1831"/>
                    <a:pt x="2652" y="1829"/>
                    <a:pt x="2650" y="1829"/>
                  </a:cubicBezTo>
                  <a:cubicBezTo>
                    <a:pt x="2646" y="1829"/>
                    <a:pt x="2635" y="1823"/>
                    <a:pt x="2627" y="1816"/>
                  </a:cubicBezTo>
                  <a:cubicBezTo>
                    <a:pt x="2623" y="1812"/>
                    <a:pt x="2613" y="1806"/>
                    <a:pt x="2606" y="1803"/>
                  </a:cubicBezTo>
                  <a:cubicBezTo>
                    <a:pt x="2595" y="1797"/>
                    <a:pt x="2593" y="1797"/>
                    <a:pt x="2591" y="1799"/>
                  </a:cubicBezTo>
                  <a:cubicBezTo>
                    <a:pt x="2584" y="1809"/>
                    <a:pt x="2578" y="1811"/>
                    <a:pt x="2558" y="1811"/>
                  </a:cubicBezTo>
                  <a:cubicBezTo>
                    <a:pt x="2533" y="1811"/>
                    <a:pt x="2498" y="1819"/>
                    <a:pt x="2475" y="1828"/>
                  </a:cubicBezTo>
                  <a:cubicBezTo>
                    <a:pt x="2471" y="1830"/>
                    <a:pt x="2466" y="1831"/>
                    <a:pt x="2464" y="1831"/>
                  </a:cubicBezTo>
                  <a:cubicBezTo>
                    <a:pt x="2459" y="1831"/>
                    <a:pt x="2454" y="1833"/>
                    <a:pt x="2426" y="1847"/>
                  </a:cubicBezTo>
                  <a:cubicBezTo>
                    <a:pt x="2398" y="1860"/>
                    <a:pt x="2380" y="1873"/>
                    <a:pt x="2358" y="1895"/>
                  </a:cubicBezTo>
                  <a:cubicBezTo>
                    <a:pt x="2347" y="1906"/>
                    <a:pt x="2338" y="1916"/>
                    <a:pt x="2338" y="1916"/>
                  </a:cubicBezTo>
                  <a:cubicBezTo>
                    <a:pt x="2338" y="1917"/>
                    <a:pt x="2332" y="1927"/>
                    <a:pt x="2325" y="1938"/>
                  </a:cubicBezTo>
                  <a:cubicBezTo>
                    <a:pt x="2306" y="1970"/>
                    <a:pt x="2288" y="2008"/>
                    <a:pt x="2280" y="2036"/>
                  </a:cubicBezTo>
                  <a:cubicBezTo>
                    <a:pt x="2265" y="2089"/>
                    <a:pt x="2265" y="2121"/>
                    <a:pt x="2279" y="2121"/>
                  </a:cubicBezTo>
                  <a:cubicBezTo>
                    <a:pt x="2282" y="2121"/>
                    <a:pt x="2284" y="2123"/>
                    <a:pt x="2286" y="2131"/>
                  </a:cubicBezTo>
                  <a:cubicBezTo>
                    <a:pt x="2288" y="2138"/>
                    <a:pt x="2288" y="2141"/>
                    <a:pt x="2286" y="2148"/>
                  </a:cubicBezTo>
                  <a:cubicBezTo>
                    <a:pt x="2283" y="2156"/>
                    <a:pt x="2282" y="2156"/>
                    <a:pt x="2276" y="2156"/>
                  </a:cubicBezTo>
                  <a:cubicBezTo>
                    <a:pt x="2263" y="2155"/>
                    <a:pt x="2251" y="2139"/>
                    <a:pt x="2248" y="2120"/>
                  </a:cubicBezTo>
                  <a:cubicBezTo>
                    <a:pt x="2246" y="2107"/>
                    <a:pt x="2248" y="2098"/>
                    <a:pt x="2255" y="2066"/>
                  </a:cubicBezTo>
                  <a:cubicBezTo>
                    <a:pt x="2258" y="2052"/>
                    <a:pt x="2271" y="2010"/>
                    <a:pt x="2274" y="2002"/>
                  </a:cubicBezTo>
                  <a:cubicBezTo>
                    <a:pt x="2284" y="1978"/>
                    <a:pt x="2294" y="1954"/>
                    <a:pt x="2298" y="1949"/>
                  </a:cubicBezTo>
                  <a:cubicBezTo>
                    <a:pt x="2299" y="1947"/>
                    <a:pt x="2303" y="1941"/>
                    <a:pt x="2304" y="1937"/>
                  </a:cubicBezTo>
                  <a:cubicBezTo>
                    <a:pt x="2306" y="1933"/>
                    <a:pt x="2311" y="1925"/>
                    <a:pt x="2316" y="1919"/>
                  </a:cubicBezTo>
                  <a:cubicBezTo>
                    <a:pt x="2320" y="1913"/>
                    <a:pt x="2325" y="1906"/>
                    <a:pt x="2327" y="1902"/>
                  </a:cubicBezTo>
                  <a:cubicBezTo>
                    <a:pt x="2333" y="1893"/>
                    <a:pt x="2361" y="1864"/>
                    <a:pt x="2374" y="1855"/>
                  </a:cubicBezTo>
                  <a:cubicBezTo>
                    <a:pt x="2403" y="1834"/>
                    <a:pt x="2412" y="1828"/>
                    <a:pt x="2419" y="1824"/>
                  </a:cubicBezTo>
                  <a:cubicBezTo>
                    <a:pt x="2423" y="1822"/>
                    <a:pt x="2428" y="1820"/>
                    <a:pt x="2430" y="1819"/>
                  </a:cubicBezTo>
                  <a:cubicBezTo>
                    <a:pt x="2431" y="1818"/>
                    <a:pt x="2434" y="1817"/>
                    <a:pt x="2436" y="1816"/>
                  </a:cubicBezTo>
                  <a:cubicBezTo>
                    <a:pt x="2437" y="1815"/>
                    <a:pt x="2443" y="1813"/>
                    <a:pt x="2448" y="1811"/>
                  </a:cubicBezTo>
                  <a:cubicBezTo>
                    <a:pt x="2453" y="1808"/>
                    <a:pt x="2459" y="1806"/>
                    <a:pt x="2461" y="1805"/>
                  </a:cubicBezTo>
                  <a:cubicBezTo>
                    <a:pt x="2470" y="1802"/>
                    <a:pt x="2485" y="1797"/>
                    <a:pt x="2492" y="1795"/>
                  </a:cubicBezTo>
                  <a:cubicBezTo>
                    <a:pt x="2496" y="1794"/>
                    <a:pt x="2506" y="1792"/>
                    <a:pt x="2514" y="1790"/>
                  </a:cubicBezTo>
                  <a:cubicBezTo>
                    <a:pt x="2522" y="1787"/>
                    <a:pt x="2536" y="1785"/>
                    <a:pt x="2544" y="1784"/>
                  </a:cubicBezTo>
                  <a:cubicBezTo>
                    <a:pt x="2559" y="1783"/>
                    <a:pt x="2562" y="1779"/>
                    <a:pt x="2552" y="1774"/>
                  </a:cubicBezTo>
                  <a:cubicBezTo>
                    <a:pt x="2541" y="1768"/>
                    <a:pt x="2538" y="1764"/>
                    <a:pt x="2538" y="1753"/>
                  </a:cubicBezTo>
                  <a:cubicBezTo>
                    <a:pt x="2538" y="1748"/>
                    <a:pt x="2536" y="1740"/>
                    <a:pt x="2534" y="1737"/>
                  </a:cubicBezTo>
                  <a:cubicBezTo>
                    <a:pt x="2530" y="1729"/>
                    <a:pt x="2499" y="1680"/>
                    <a:pt x="2492" y="1673"/>
                  </a:cubicBezTo>
                  <a:cubicBezTo>
                    <a:pt x="2490" y="1669"/>
                    <a:pt x="2488" y="1665"/>
                    <a:pt x="2488" y="1663"/>
                  </a:cubicBezTo>
                  <a:cubicBezTo>
                    <a:pt x="2488" y="1661"/>
                    <a:pt x="2486" y="1659"/>
                    <a:pt x="2485" y="1657"/>
                  </a:cubicBezTo>
                  <a:cubicBezTo>
                    <a:pt x="2483" y="1656"/>
                    <a:pt x="2478" y="1650"/>
                    <a:pt x="2475" y="1644"/>
                  </a:cubicBezTo>
                  <a:cubicBezTo>
                    <a:pt x="2471" y="1639"/>
                    <a:pt x="2462" y="1626"/>
                    <a:pt x="2454" y="1617"/>
                  </a:cubicBezTo>
                  <a:lnTo>
                    <a:pt x="2439" y="1601"/>
                  </a:lnTo>
                  <a:lnTo>
                    <a:pt x="2437" y="1609"/>
                  </a:lnTo>
                  <a:cubicBezTo>
                    <a:pt x="2435" y="1619"/>
                    <a:pt x="2424" y="1631"/>
                    <a:pt x="2417" y="1631"/>
                  </a:cubicBezTo>
                  <a:cubicBezTo>
                    <a:pt x="2414" y="1631"/>
                    <a:pt x="2412" y="1632"/>
                    <a:pt x="2412" y="1633"/>
                  </a:cubicBezTo>
                  <a:cubicBezTo>
                    <a:pt x="2412" y="1634"/>
                    <a:pt x="2407" y="1636"/>
                    <a:pt x="2401" y="1639"/>
                  </a:cubicBezTo>
                  <a:cubicBezTo>
                    <a:pt x="2395" y="1642"/>
                    <a:pt x="2380" y="1649"/>
                    <a:pt x="2366" y="1656"/>
                  </a:cubicBezTo>
                  <a:cubicBezTo>
                    <a:pt x="2353" y="1662"/>
                    <a:pt x="2341" y="1667"/>
                    <a:pt x="2340" y="1667"/>
                  </a:cubicBezTo>
                  <a:cubicBezTo>
                    <a:pt x="2339" y="1667"/>
                    <a:pt x="2338" y="1668"/>
                    <a:pt x="2336" y="1669"/>
                  </a:cubicBezTo>
                  <a:cubicBezTo>
                    <a:pt x="2335" y="1671"/>
                    <a:pt x="2327" y="1674"/>
                    <a:pt x="2318" y="1677"/>
                  </a:cubicBezTo>
                  <a:cubicBezTo>
                    <a:pt x="2309" y="1681"/>
                    <a:pt x="2297" y="1686"/>
                    <a:pt x="2292" y="1689"/>
                  </a:cubicBezTo>
                  <a:cubicBezTo>
                    <a:pt x="2287" y="1692"/>
                    <a:pt x="2279" y="1696"/>
                    <a:pt x="2275" y="1698"/>
                  </a:cubicBezTo>
                  <a:cubicBezTo>
                    <a:pt x="2261" y="1704"/>
                    <a:pt x="2229" y="1733"/>
                    <a:pt x="2214" y="1752"/>
                  </a:cubicBezTo>
                  <a:cubicBezTo>
                    <a:pt x="2203" y="1766"/>
                    <a:pt x="2191" y="1790"/>
                    <a:pt x="2188" y="1804"/>
                  </a:cubicBezTo>
                  <a:cubicBezTo>
                    <a:pt x="2187" y="1809"/>
                    <a:pt x="2184" y="1820"/>
                    <a:pt x="2181" y="1830"/>
                  </a:cubicBezTo>
                  <a:cubicBezTo>
                    <a:pt x="2173" y="1858"/>
                    <a:pt x="2166" y="1886"/>
                    <a:pt x="2166" y="1892"/>
                  </a:cubicBezTo>
                  <a:cubicBezTo>
                    <a:pt x="2166" y="1895"/>
                    <a:pt x="2165" y="1897"/>
                    <a:pt x="2164" y="1897"/>
                  </a:cubicBezTo>
                  <a:cubicBezTo>
                    <a:pt x="2163" y="1897"/>
                    <a:pt x="2162" y="1904"/>
                    <a:pt x="2162" y="1911"/>
                  </a:cubicBezTo>
                  <a:cubicBezTo>
                    <a:pt x="2162" y="1921"/>
                    <a:pt x="2161" y="1927"/>
                    <a:pt x="2159" y="1930"/>
                  </a:cubicBezTo>
                  <a:cubicBezTo>
                    <a:pt x="2155" y="1936"/>
                    <a:pt x="2154" y="1936"/>
                    <a:pt x="2147" y="1930"/>
                  </a:cubicBezTo>
                  <a:cubicBezTo>
                    <a:pt x="2142" y="1925"/>
                    <a:pt x="2142" y="1923"/>
                    <a:pt x="2148" y="1901"/>
                  </a:cubicBezTo>
                  <a:cubicBezTo>
                    <a:pt x="2150" y="1890"/>
                    <a:pt x="2158" y="1861"/>
                    <a:pt x="2160" y="1851"/>
                  </a:cubicBezTo>
                  <a:cubicBezTo>
                    <a:pt x="2161" y="1847"/>
                    <a:pt x="2162" y="1842"/>
                    <a:pt x="2163" y="1839"/>
                  </a:cubicBezTo>
                  <a:cubicBezTo>
                    <a:pt x="2165" y="1836"/>
                    <a:pt x="2167" y="1828"/>
                    <a:pt x="2168" y="1821"/>
                  </a:cubicBezTo>
                  <a:cubicBezTo>
                    <a:pt x="2169" y="1813"/>
                    <a:pt x="2172" y="1805"/>
                    <a:pt x="2176" y="1799"/>
                  </a:cubicBezTo>
                  <a:cubicBezTo>
                    <a:pt x="2180" y="1794"/>
                    <a:pt x="2182" y="1788"/>
                    <a:pt x="2182" y="1783"/>
                  </a:cubicBezTo>
                  <a:cubicBezTo>
                    <a:pt x="2182" y="1779"/>
                    <a:pt x="2183" y="1775"/>
                    <a:pt x="2184" y="1774"/>
                  </a:cubicBezTo>
                  <a:cubicBezTo>
                    <a:pt x="2185" y="1774"/>
                    <a:pt x="2186" y="1771"/>
                    <a:pt x="2186" y="1769"/>
                  </a:cubicBezTo>
                  <a:cubicBezTo>
                    <a:pt x="2186" y="1768"/>
                    <a:pt x="2188" y="1763"/>
                    <a:pt x="2192" y="1759"/>
                  </a:cubicBezTo>
                  <a:cubicBezTo>
                    <a:pt x="2195" y="1755"/>
                    <a:pt x="2198" y="1752"/>
                    <a:pt x="2198" y="1751"/>
                  </a:cubicBezTo>
                  <a:cubicBezTo>
                    <a:pt x="2198" y="1750"/>
                    <a:pt x="2202" y="1743"/>
                    <a:pt x="2208" y="1734"/>
                  </a:cubicBezTo>
                  <a:cubicBezTo>
                    <a:pt x="2219" y="1719"/>
                    <a:pt x="2233" y="1705"/>
                    <a:pt x="2249" y="1693"/>
                  </a:cubicBezTo>
                  <a:cubicBezTo>
                    <a:pt x="2270" y="1679"/>
                    <a:pt x="2284" y="1669"/>
                    <a:pt x="2285" y="1669"/>
                  </a:cubicBezTo>
                  <a:cubicBezTo>
                    <a:pt x="2287" y="1669"/>
                    <a:pt x="2317" y="1655"/>
                    <a:pt x="2320" y="1652"/>
                  </a:cubicBezTo>
                  <a:cubicBezTo>
                    <a:pt x="2321" y="1651"/>
                    <a:pt x="2327" y="1649"/>
                    <a:pt x="2332" y="1647"/>
                  </a:cubicBezTo>
                  <a:cubicBezTo>
                    <a:pt x="2337" y="1646"/>
                    <a:pt x="2342" y="1643"/>
                    <a:pt x="2345" y="1641"/>
                  </a:cubicBezTo>
                  <a:cubicBezTo>
                    <a:pt x="2349" y="1636"/>
                    <a:pt x="2426" y="1599"/>
                    <a:pt x="2431" y="1599"/>
                  </a:cubicBezTo>
                  <a:cubicBezTo>
                    <a:pt x="2437" y="1599"/>
                    <a:pt x="2434" y="1592"/>
                    <a:pt x="2408" y="1551"/>
                  </a:cubicBezTo>
                  <a:cubicBezTo>
                    <a:pt x="2399" y="1536"/>
                    <a:pt x="2397" y="1533"/>
                    <a:pt x="2387" y="1514"/>
                  </a:cubicBezTo>
                  <a:cubicBezTo>
                    <a:pt x="2383" y="1506"/>
                    <a:pt x="2379" y="1499"/>
                    <a:pt x="2378" y="1498"/>
                  </a:cubicBezTo>
                  <a:cubicBezTo>
                    <a:pt x="2377" y="1497"/>
                    <a:pt x="2376" y="1495"/>
                    <a:pt x="2376" y="1493"/>
                  </a:cubicBezTo>
                  <a:cubicBezTo>
                    <a:pt x="2376" y="1491"/>
                    <a:pt x="2374" y="1488"/>
                    <a:pt x="2372" y="1487"/>
                  </a:cubicBezTo>
                  <a:cubicBezTo>
                    <a:pt x="2370" y="1486"/>
                    <a:pt x="2367" y="1481"/>
                    <a:pt x="2364" y="1476"/>
                  </a:cubicBezTo>
                  <a:cubicBezTo>
                    <a:pt x="2361" y="1471"/>
                    <a:pt x="2358" y="1465"/>
                    <a:pt x="2357" y="1463"/>
                  </a:cubicBezTo>
                  <a:cubicBezTo>
                    <a:pt x="2355" y="1462"/>
                    <a:pt x="2351" y="1453"/>
                    <a:pt x="2347" y="1445"/>
                  </a:cubicBezTo>
                  <a:cubicBezTo>
                    <a:pt x="2342" y="1437"/>
                    <a:pt x="2334" y="1423"/>
                    <a:pt x="2328" y="1414"/>
                  </a:cubicBezTo>
                  <a:cubicBezTo>
                    <a:pt x="2322" y="1406"/>
                    <a:pt x="2318" y="1397"/>
                    <a:pt x="2318" y="1396"/>
                  </a:cubicBezTo>
                  <a:cubicBezTo>
                    <a:pt x="2318" y="1395"/>
                    <a:pt x="2316" y="1392"/>
                    <a:pt x="2314" y="1390"/>
                  </a:cubicBezTo>
                  <a:cubicBezTo>
                    <a:pt x="2312" y="1388"/>
                    <a:pt x="2310" y="1386"/>
                    <a:pt x="2310" y="1385"/>
                  </a:cubicBezTo>
                  <a:cubicBezTo>
                    <a:pt x="2310" y="1384"/>
                    <a:pt x="2308" y="1381"/>
                    <a:pt x="2306" y="1378"/>
                  </a:cubicBezTo>
                  <a:cubicBezTo>
                    <a:pt x="2304" y="1375"/>
                    <a:pt x="2295" y="1362"/>
                    <a:pt x="2287" y="1349"/>
                  </a:cubicBezTo>
                  <a:cubicBezTo>
                    <a:pt x="2279" y="1337"/>
                    <a:pt x="2268" y="1322"/>
                    <a:pt x="2262" y="1317"/>
                  </a:cubicBezTo>
                  <a:cubicBezTo>
                    <a:pt x="2257" y="1312"/>
                    <a:pt x="2251" y="1305"/>
                    <a:pt x="2251" y="1302"/>
                  </a:cubicBezTo>
                  <a:cubicBezTo>
                    <a:pt x="2249" y="1296"/>
                    <a:pt x="2253" y="1286"/>
                    <a:pt x="2259" y="1282"/>
                  </a:cubicBezTo>
                  <a:cubicBezTo>
                    <a:pt x="2266" y="1278"/>
                    <a:pt x="2272" y="1281"/>
                    <a:pt x="2280" y="1293"/>
                  </a:cubicBezTo>
                  <a:cubicBezTo>
                    <a:pt x="2284" y="1298"/>
                    <a:pt x="2291" y="1307"/>
                    <a:pt x="2296" y="1313"/>
                  </a:cubicBezTo>
                  <a:cubicBezTo>
                    <a:pt x="2301" y="1319"/>
                    <a:pt x="2307" y="1327"/>
                    <a:pt x="2308" y="1330"/>
                  </a:cubicBezTo>
                  <a:cubicBezTo>
                    <a:pt x="2317" y="1347"/>
                    <a:pt x="2325" y="1361"/>
                    <a:pt x="2328" y="1364"/>
                  </a:cubicBezTo>
                  <a:cubicBezTo>
                    <a:pt x="2330" y="1366"/>
                    <a:pt x="2333" y="1372"/>
                    <a:pt x="2336" y="1377"/>
                  </a:cubicBezTo>
                  <a:cubicBezTo>
                    <a:pt x="2338" y="1382"/>
                    <a:pt x="2343" y="1390"/>
                    <a:pt x="2347" y="1395"/>
                  </a:cubicBezTo>
                  <a:cubicBezTo>
                    <a:pt x="2350" y="1400"/>
                    <a:pt x="2358" y="1414"/>
                    <a:pt x="2364" y="1424"/>
                  </a:cubicBezTo>
                  <a:cubicBezTo>
                    <a:pt x="2370" y="1435"/>
                    <a:pt x="2377" y="1447"/>
                    <a:pt x="2379" y="1451"/>
                  </a:cubicBezTo>
                  <a:cubicBezTo>
                    <a:pt x="2381" y="1455"/>
                    <a:pt x="2388" y="1466"/>
                    <a:pt x="2394" y="1476"/>
                  </a:cubicBezTo>
                  <a:cubicBezTo>
                    <a:pt x="2399" y="1486"/>
                    <a:pt x="2406" y="1496"/>
                    <a:pt x="2408" y="1499"/>
                  </a:cubicBezTo>
                  <a:cubicBezTo>
                    <a:pt x="2410" y="1502"/>
                    <a:pt x="2412" y="1505"/>
                    <a:pt x="2412" y="1506"/>
                  </a:cubicBezTo>
                  <a:cubicBezTo>
                    <a:pt x="2412" y="1507"/>
                    <a:pt x="2414" y="1511"/>
                    <a:pt x="2418" y="1516"/>
                  </a:cubicBezTo>
                  <a:cubicBezTo>
                    <a:pt x="2421" y="1520"/>
                    <a:pt x="2428" y="1532"/>
                    <a:pt x="2434" y="1542"/>
                  </a:cubicBezTo>
                  <a:cubicBezTo>
                    <a:pt x="2440" y="1552"/>
                    <a:pt x="2446" y="1562"/>
                    <a:pt x="2448" y="1565"/>
                  </a:cubicBezTo>
                  <a:cubicBezTo>
                    <a:pt x="2458" y="1578"/>
                    <a:pt x="2478" y="1603"/>
                    <a:pt x="2487" y="1612"/>
                  </a:cubicBezTo>
                  <a:cubicBezTo>
                    <a:pt x="2492" y="1618"/>
                    <a:pt x="2499" y="1628"/>
                    <a:pt x="2503" y="1634"/>
                  </a:cubicBezTo>
                  <a:cubicBezTo>
                    <a:pt x="2518" y="1659"/>
                    <a:pt x="2525" y="1671"/>
                    <a:pt x="2539" y="1690"/>
                  </a:cubicBezTo>
                  <a:cubicBezTo>
                    <a:pt x="2558" y="1717"/>
                    <a:pt x="2564" y="1727"/>
                    <a:pt x="2565" y="1739"/>
                  </a:cubicBezTo>
                  <a:lnTo>
                    <a:pt x="2566" y="1749"/>
                  </a:lnTo>
                  <a:lnTo>
                    <a:pt x="2590" y="1760"/>
                  </a:lnTo>
                  <a:cubicBezTo>
                    <a:pt x="2602" y="1766"/>
                    <a:pt x="2615" y="1772"/>
                    <a:pt x="2617" y="1774"/>
                  </a:cubicBezTo>
                  <a:cubicBezTo>
                    <a:pt x="2619" y="1775"/>
                    <a:pt x="2625" y="1778"/>
                    <a:pt x="2630" y="1781"/>
                  </a:cubicBezTo>
                  <a:cubicBezTo>
                    <a:pt x="2635" y="1784"/>
                    <a:pt x="2642" y="1789"/>
                    <a:pt x="2647" y="1792"/>
                  </a:cubicBezTo>
                  <a:cubicBezTo>
                    <a:pt x="2658" y="1801"/>
                    <a:pt x="2668" y="1806"/>
                    <a:pt x="2697" y="1814"/>
                  </a:cubicBezTo>
                  <a:cubicBezTo>
                    <a:pt x="2711" y="1818"/>
                    <a:pt x="2728" y="1824"/>
                    <a:pt x="2736" y="1827"/>
                  </a:cubicBezTo>
                  <a:cubicBezTo>
                    <a:pt x="2743" y="1830"/>
                    <a:pt x="2753" y="1834"/>
                    <a:pt x="2757" y="1835"/>
                  </a:cubicBezTo>
                  <a:cubicBezTo>
                    <a:pt x="2762" y="1836"/>
                    <a:pt x="2769" y="1839"/>
                    <a:pt x="2773" y="1842"/>
                  </a:cubicBezTo>
                  <a:cubicBezTo>
                    <a:pt x="2777" y="1845"/>
                    <a:pt x="2782" y="1847"/>
                    <a:pt x="2783" y="1847"/>
                  </a:cubicBezTo>
                  <a:cubicBezTo>
                    <a:pt x="2784" y="1847"/>
                    <a:pt x="2795" y="1852"/>
                    <a:pt x="2807" y="1858"/>
                  </a:cubicBezTo>
                  <a:cubicBezTo>
                    <a:pt x="2845" y="1877"/>
                    <a:pt x="2862" y="1884"/>
                    <a:pt x="2894" y="1897"/>
                  </a:cubicBezTo>
                  <a:cubicBezTo>
                    <a:pt x="2905" y="1901"/>
                    <a:pt x="2939" y="1911"/>
                    <a:pt x="2942" y="1911"/>
                  </a:cubicBezTo>
                  <a:cubicBezTo>
                    <a:pt x="2948" y="1911"/>
                    <a:pt x="2955" y="1905"/>
                    <a:pt x="2963" y="1894"/>
                  </a:cubicBezTo>
                  <a:cubicBezTo>
                    <a:pt x="2969" y="1884"/>
                    <a:pt x="2969" y="1883"/>
                    <a:pt x="2966" y="1880"/>
                  </a:cubicBezTo>
                  <a:cubicBezTo>
                    <a:pt x="2964" y="1878"/>
                    <a:pt x="2960" y="1873"/>
                    <a:pt x="2958" y="1868"/>
                  </a:cubicBezTo>
                  <a:lnTo>
                    <a:pt x="2954" y="1860"/>
                  </a:lnTo>
                  <a:lnTo>
                    <a:pt x="2960" y="1850"/>
                  </a:lnTo>
                  <a:cubicBezTo>
                    <a:pt x="2968" y="1837"/>
                    <a:pt x="2970" y="1829"/>
                    <a:pt x="2971" y="1809"/>
                  </a:cubicBezTo>
                  <a:cubicBezTo>
                    <a:pt x="2972" y="1801"/>
                    <a:pt x="2973" y="1793"/>
                    <a:pt x="2974" y="1791"/>
                  </a:cubicBezTo>
                  <a:cubicBezTo>
                    <a:pt x="2975" y="1790"/>
                    <a:pt x="2976" y="1782"/>
                    <a:pt x="2978" y="1774"/>
                  </a:cubicBezTo>
                  <a:cubicBezTo>
                    <a:pt x="2980" y="1759"/>
                    <a:pt x="2985" y="1745"/>
                    <a:pt x="2993" y="1727"/>
                  </a:cubicBezTo>
                  <a:cubicBezTo>
                    <a:pt x="2996" y="1721"/>
                    <a:pt x="2999" y="1711"/>
                    <a:pt x="3001" y="1705"/>
                  </a:cubicBezTo>
                  <a:cubicBezTo>
                    <a:pt x="3002" y="1699"/>
                    <a:pt x="3005" y="1690"/>
                    <a:pt x="3007" y="1685"/>
                  </a:cubicBezTo>
                  <a:cubicBezTo>
                    <a:pt x="3013" y="1666"/>
                    <a:pt x="3024" y="1632"/>
                    <a:pt x="3027" y="1622"/>
                  </a:cubicBezTo>
                  <a:cubicBezTo>
                    <a:pt x="3029" y="1612"/>
                    <a:pt x="3065" y="1520"/>
                    <a:pt x="3070" y="1512"/>
                  </a:cubicBezTo>
                  <a:cubicBezTo>
                    <a:pt x="3073" y="1506"/>
                    <a:pt x="3085" y="1479"/>
                    <a:pt x="3090" y="1466"/>
                  </a:cubicBezTo>
                  <a:cubicBezTo>
                    <a:pt x="3096" y="1452"/>
                    <a:pt x="3116" y="1390"/>
                    <a:pt x="3121" y="1372"/>
                  </a:cubicBezTo>
                  <a:cubicBezTo>
                    <a:pt x="3126" y="1350"/>
                    <a:pt x="3132" y="1330"/>
                    <a:pt x="3140" y="1311"/>
                  </a:cubicBezTo>
                  <a:cubicBezTo>
                    <a:pt x="3144" y="1300"/>
                    <a:pt x="3148" y="1289"/>
                    <a:pt x="3148" y="1286"/>
                  </a:cubicBezTo>
                  <a:cubicBezTo>
                    <a:pt x="3148" y="1283"/>
                    <a:pt x="3149" y="1278"/>
                    <a:pt x="3151" y="1274"/>
                  </a:cubicBezTo>
                  <a:cubicBezTo>
                    <a:pt x="3152" y="1271"/>
                    <a:pt x="3154" y="1262"/>
                    <a:pt x="3155" y="1255"/>
                  </a:cubicBezTo>
                  <a:cubicBezTo>
                    <a:pt x="3158" y="1219"/>
                    <a:pt x="3163" y="1204"/>
                    <a:pt x="3176" y="1190"/>
                  </a:cubicBezTo>
                  <a:cubicBezTo>
                    <a:pt x="3189" y="1177"/>
                    <a:pt x="3202" y="1170"/>
                    <a:pt x="3237" y="1160"/>
                  </a:cubicBezTo>
                  <a:cubicBezTo>
                    <a:pt x="3268" y="1151"/>
                    <a:pt x="3290" y="1148"/>
                    <a:pt x="3318" y="1146"/>
                  </a:cubicBezTo>
                  <a:cubicBezTo>
                    <a:pt x="3338" y="1145"/>
                    <a:pt x="3340" y="1145"/>
                    <a:pt x="3353" y="1151"/>
                  </a:cubicBezTo>
                  <a:cubicBezTo>
                    <a:pt x="3369" y="1158"/>
                    <a:pt x="3389" y="1171"/>
                    <a:pt x="3400" y="1182"/>
                  </a:cubicBezTo>
                  <a:cubicBezTo>
                    <a:pt x="3404" y="1186"/>
                    <a:pt x="3408" y="1189"/>
                    <a:pt x="3409" y="1189"/>
                  </a:cubicBezTo>
                  <a:cubicBezTo>
                    <a:pt x="3410" y="1189"/>
                    <a:pt x="3412" y="1191"/>
                    <a:pt x="3414" y="1194"/>
                  </a:cubicBezTo>
                  <a:cubicBezTo>
                    <a:pt x="3416" y="1196"/>
                    <a:pt x="3418" y="1198"/>
                    <a:pt x="3419" y="1197"/>
                  </a:cubicBezTo>
                  <a:cubicBezTo>
                    <a:pt x="3421" y="1195"/>
                    <a:pt x="3405" y="1164"/>
                    <a:pt x="3394" y="1148"/>
                  </a:cubicBezTo>
                  <a:cubicBezTo>
                    <a:pt x="3388" y="1140"/>
                    <a:pt x="3381" y="1129"/>
                    <a:pt x="3378" y="1123"/>
                  </a:cubicBezTo>
                  <a:cubicBezTo>
                    <a:pt x="3374" y="1116"/>
                    <a:pt x="3369" y="1109"/>
                    <a:pt x="3362" y="1104"/>
                  </a:cubicBezTo>
                  <a:cubicBezTo>
                    <a:pt x="3347" y="1093"/>
                    <a:pt x="3346" y="1088"/>
                    <a:pt x="3354" y="1070"/>
                  </a:cubicBezTo>
                  <a:cubicBezTo>
                    <a:pt x="3357" y="1062"/>
                    <a:pt x="3362" y="1054"/>
                    <a:pt x="3364" y="1052"/>
                  </a:cubicBezTo>
                  <a:cubicBezTo>
                    <a:pt x="3366" y="1049"/>
                    <a:pt x="3369" y="1045"/>
                    <a:pt x="3371" y="1043"/>
                  </a:cubicBezTo>
                  <a:cubicBezTo>
                    <a:pt x="3372" y="1040"/>
                    <a:pt x="3379" y="1034"/>
                    <a:pt x="3386" y="1028"/>
                  </a:cubicBezTo>
                  <a:cubicBezTo>
                    <a:pt x="3393" y="1022"/>
                    <a:pt x="3403" y="1013"/>
                    <a:pt x="3409" y="1009"/>
                  </a:cubicBezTo>
                  <a:cubicBezTo>
                    <a:pt x="3418" y="1000"/>
                    <a:pt x="3422" y="997"/>
                    <a:pt x="3440" y="985"/>
                  </a:cubicBezTo>
                  <a:cubicBezTo>
                    <a:pt x="3452" y="978"/>
                    <a:pt x="3464" y="969"/>
                    <a:pt x="3475" y="961"/>
                  </a:cubicBezTo>
                  <a:cubicBezTo>
                    <a:pt x="3480" y="957"/>
                    <a:pt x="3488" y="951"/>
                    <a:pt x="3494" y="946"/>
                  </a:cubicBezTo>
                  <a:cubicBezTo>
                    <a:pt x="3500" y="941"/>
                    <a:pt x="3513" y="930"/>
                    <a:pt x="3524" y="919"/>
                  </a:cubicBezTo>
                  <a:cubicBezTo>
                    <a:pt x="3536" y="907"/>
                    <a:pt x="3544" y="901"/>
                    <a:pt x="3547" y="901"/>
                  </a:cubicBezTo>
                  <a:cubicBezTo>
                    <a:pt x="3552" y="901"/>
                    <a:pt x="3560" y="907"/>
                    <a:pt x="3560" y="911"/>
                  </a:cubicBezTo>
                  <a:cubicBezTo>
                    <a:pt x="3560" y="917"/>
                    <a:pt x="3553" y="925"/>
                    <a:pt x="3545" y="930"/>
                  </a:cubicBezTo>
                  <a:cubicBezTo>
                    <a:pt x="3540" y="934"/>
                    <a:pt x="3535" y="938"/>
                    <a:pt x="3534" y="940"/>
                  </a:cubicBezTo>
                  <a:cubicBezTo>
                    <a:pt x="3530" y="947"/>
                    <a:pt x="3498" y="970"/>
                    <a:pt x="3466" y="989"/>
                  </a:cubicBezTo>
                  <a:cubicBezTo>
                    <a:pt x="3461" y="992"/>
                    <a:pt x="3453" y="997"/>
                    <a:pt x="3447" y="1001"/>
                  </a:cubicBezTo>
                  <a:cubicBezTo>
                    <a:pt x="3442" y="1004"/>
                    <a:pt x="3436" y="1008"/>
                    <a:pt x="3434" y="1009"/>
                  </a:cubicBezTo>
                  <a:cubicBezTo>
                    <a:pt x="3422" y="1013"/>
                    <a:pt x="3381" y="1051"/>
                    <a:pt x="3377" y="1062"/>
                  </a:cubicBezTo>
                  <a:cubicBezTo>
                    <a:pt x="3371" y="1076"/>
                    <a:pt x="3371" y="1077"/>
                    <a:pt x="3378" y="1079"/>
                  </a:cubicBezTo>
                  <a:cubicBezTo>
                    <a:pt x="3385" y="1082"/>
                    <a:pt x="3390" y="1089"/>
                    <a:pt x="3402" y="1110"/>
                  </a:cubicBezTo>
                  <a:cubicBezTo>
                    <a:pt x="3406" y="1119"/>
                    <a:pt x="3412" y="1128"/>
                    <a:pt x="3413" y="1129"/>
                  </a:cubicBezTo>
                  <a:cubicBezTo>
                    <a:pt x="3418" y="1135"/>
                    <a:pt x="3446" y="1182"/>
                    <a:pt x="3446" y="1185"/>
                  </a:cubicBezTo>
                  <a:cubicBezTo>
                    <a:pt x="3446" y="1187"/>
                    <a:pt x="3447" y="1189"/>
                    <a:pt x="3448" y="1191"/>
                  </a:cubicBezTo>
                  <a:cubicBezTo>
                    <a:pt x="3452" y="1195"/>
                    <a:pt x="3452" y="1196"/>
                    <a:pt x="3483" y="1259"/>
                  </a:cubicBezTo>
                  <a:cubicBezTo>
                    <a:pt x="3509" y="1309"/>
                    <a:pt x="3512" y="1318"/>
                    <a:pt x="3507" y="1323"/>
                  </a:cubicBezTo>
                  <a:cubicBezTo>
                    <a:pt x="3503" y="1328"/>
                    <a:pt x="3495" y="1328"/>
                    <a:pt x="3488" y="1325"/>
                  </a:cubicBezTo>
                  <a:cubicBezTo>
                    <a:pt x="3482" y="1321"/>
                    <a:pt x="3470" y="1306"/>
                    <a:pt x="3463" y="1294"/>
                  </a:cubicBezTo>
                  <a:cubicBezTo>
                    <a:pt x="3459" y="1289"/>
                    <a:pt x="3456" y="1282"/>
                    <a:pt x="3454" y="1280"/>
                  </a:cubicBezTo>
                  <a:cubicBezTo>
                    <a:pt x="3453" y="1278"/>
                    <a:pt x="3451" y="1274"/>
                    <a:pt x="3450" y="1272"/>
                  </a:cubicBezTo>
                  <a:cubicBezTo>
                    <a:pt x="3449" y="1269"/>
                    <a:pt x="3447" y="1267"/>
                    <a:pt x="3445" y="1266"/>
                  </a:cubicBezTo>
                  <a:cubicBezTo>
                    <a:pt x="3441" y="1264"/>
                    <a:pt x="3410" y="1228"/>
                    <a:pt x="3410" y="1226"/>
                  </a:cubicBezTo>
                  <a:cubicBezTo>
                    <a:pt x="3410" y="1224"/>
                    <a:pt x="3391" y="1207"/>
                    <a:pt x="3366" y="1186"/>
                  </a:cubicBezTo>
                  <a:cubicBezTo>
                    <a:pt x="3362" y="1182"/>
                    <a:pt x="3354" y="1178"/>
                    <a:pt x="3348" y="1175"/>
                  </a:cubicBezTo>
                  <a:cubicBezTo>
                    <a:pt x="3336" y="1171"/>
                    <a:pt x="3317" y="1170"/>
                    <a:pt x="3315" y="1173"/>
                  </a:cubicBezTo>
                  <a:cubicBezTo>
                    <a:pt x="3313" y="1176"/>
                    <a:pt x="3290" y="1191"/>
                    <a:pt x="3287" y="1191"/>
                  </a:cubicBezTo>
                  <a:cubicBezTo>
                    <a:pt x="3281" y="1191"/>
                    <a:pt x="3281" y="1200"/>
                    <a:pt x="3287" y="1212"/>
                  </a:cubicBezTo>
                  <a:cubicBezTo>
                    <a:pt x="3293" y="1226"/>
                    <a:pt x="3303" y="1249"/>
                    <a:pt x="3307" y="1259"/>
                  </a:cubicBezTo>
                  <a:cubicBezTo>
                    <a:pt x="3308" y="1263"/>
                    <a:pt x="3312" y="1272"/>
                    <a:pt x="3315" y="1280"/>
                  </a:cubicBezTo>
                  <a:cubicBezTo>
                    <a:pt x="3319" y="1287"/>
                    <a:pt x="3324" y="1298"/>
                    <a:pt x="3327" y="1305"/>
                  </a:cubicBezTo>
                  <a:cubicBezTo>
                    <a:pt x="3329" y="1312"/>
                    <a:pt x="3334" y="1321"/>
                    <a:pt x="3337" y="1327"/>
                  </a:cubicBezTo>
                  <a:cubicBezTo>
                    <a:pt x="3343" y="1336"/>
                    <a:pt x="3362" y="1379"/>
                    <a:pt x="3362" y="1382"/>
                  </a:cubicBezTo>
                  <a:cubicBezTo>
                    <a:pt x="3362" y="1383"/>
                    <a:pt x="3364" y="1389"/>
                    <a:pt x="3368" y="1396"/>
                  </a:cubicBezTo>
                  <a:cubicBezTo>
                    <a:pt x="3371" y="1403"/>
                    <a:pt x="3376" y="1415"/>
                    <a:pt x="3379" y="1424"/>
                  </a:cubicBezTo>
                  <a:cubicBezTo>
                    <a:pt x="3382" y="1433"/>
                    <a:pt x="3386" y="1444"/>
                    <a:pt x="3388" y="1448"/>
                  </a:cubicBezTo>
                  <a:cubicBezTo>
                    <a:pt x="3393" y="1459"/>
                    <a:pt x="3398" y="1472"/>
                    <a:pt x="3402" y="1488"/>
                  </a:cubicBezTo>
                  <a:cubicBezTo>
                    <a:pt x="3404" y="1496"/>
                    <a:pt x="3407" y="1504"/>
                    <a:pt x="3408" y="1506"/>
                  </a:cubicBezTo>
                  <a:cubicBezTo>
                    <a:pt x="3409" y="1508"/>
                    <a:pt x="3413" y="1521"/>
                    <a:pt x="3417" y="1534"/>
                  </a:cubicBezTo>
                  <a:cubicBezTo>
                    <a:pt x="3421" y="1547"/>
                    <a:pt x="3425" y="1560"/>
                    <a:pt x="3426" y="1563"/>
                  </a:cubicBezTo>
                  <a:cubicBezTo>
                    <a:pt x="3428" y="1570"/>
                    <a:pt x="3431" y="1589"/>
                    <a:pt x="3433" y="1605"/>
                  </a:cubicBezTo>
                  <a:cubicBezTo>
                    <a:pt x="3435" y="1629"/>
                    <a:pt x="3427" y="1639"/>
                    <a:pt x="3412" y="1634"/>
                  </a:cubicBezTo>
                  <a:cubicBezTo>
                    <a:pt x="3405" y="1632"/>
                    <a:pt x="3404" y="1630"/>
                    <a:pt x="3383" y="1589"/>
                  </a:cubicBezTo>
                  <a:cubicBezTo>
                    <a:pt x="3372" y="1565"/>
                    <a:pt x="3359" y="1539"/>
                    <a:pt x="3355" y="1530"/>
                  </a:cubicBezTo>
                  <a:cubicBezTo>
                    <a:pt x="3341" y="1501"/>
                    <a:pt x="3314" y="1462"/>
                    <a:pt x="3293" y="1442"/>
                  </a:cubicBezTo>
                  <a:cubicBezTo>
                    <a:pt x="3290" y="1439"/>
                    <a:pt x="3284" y="1433"/>
                    <a:pt x="3281" y="1429"/>
                  </a:cubicBezTo>
                  <a:cubicBezTo>
                    <a:pt x="3274" y="1422"/>
                    <a:pt x="3263" y="1412"/>
                    <a:pt x="3248" y="1401"/>
                  </a:cubicBezTo>
                  <a:cubicBezTo>
                    <a:pt x="3236" y="1392"/>
                    <a:pt x="3221" y="1385"/>
                    <a:pt x="3210" y="1384"/>
                  </a:cubicBezTo>
                  <a:cubicBezTo>
                    <a:pt x="3202" y="1383"/>
                    <a:pt x="3200" y="1383"/>
                    <a:pt x="3197" y="1387"/>
                  </a:cubicBezTo>
                  <a:cubicBezTo>
                    <a:pt x="3195" y="1390"/>
                    <a:pt x="3194" y="1394"/>
                    <a:pt x="3195" y="1397"/>
                  </a:cubicBezTo>
                  <a:cubicBezTo>
                    <a:pt x="3195" y="1400"/>
                    <a:pt x="3196" y="1408"/>
                    <a:pt x="3197" y="1415"/>
                  </a:cubicBezTo>
                  <a:cubicBezTo>
                    <a:pt x="3198" y="1438"/>
                    <a:pt x="3203" y="1463"/>
                    <a:pt x="3217" y="1515"/>
                  </a:cubicBezTo>
                  <a:cubicBezTo>
                    <a:pt x="3221" y="1531"/>
                    <a:pt x="3224" y="1545"/>
                    <a:pt x="3225" y="1546"/>
                  </a:cubicBezTo>
                  <a:cubicBezTo>
                    <a:pt x="3225" y="1547"/>
                    <a:pt x="3226" y="1550"/>
                    <a:pt x="3226" y="1551"/>
                  </a:cubicBezTo>
                  <a:cubicBezTo>
                    <a:pt x="3227" y="1553"/>
                    <a:pt x="3228" y="1558"/>
                    <a:pt x="3229" y="1562"/>
                  </a:cubicBezTo>
                  <a:cubicBezTo>
                    <a:pt x="3230" y="1570"/>
                    <a:pt x="3231" y="1573"/>
                    <a:pt x="3240" y="1600"/>
                  </a:cubicBezTo>
                  <a:cubicBezTo>
                    <a:pt x="3242" y="1607"/>
                    <a:pt x="3245" y="1616"/>
                    <a:pt x="3245" y="1618"/>
                  </a:cubicBezTo>
                  <a:cubicBezTo>
                    <a:pt x="3245" y="1620"/>
                    <a:pt x="3248" y="1630"/>
                    <a:pt x="3251" y="1640"/>
                  </a:cubicBezTo>
                  <a:cubicBezTo>
                    <a:pt x="3254" y="1650"/>
                    <a:pt x="3257" y="1661"/>
                    <a:pt x="3258" y="1665"/>
                  </a:cubicBezTo>
                  <a:cubicBezTo>
                    <a:pt x="3259" y="1669"/>
                    <a:pt x="3261" y="1678"/>
                    <a:pt x="3263" y="1684"/>
                  </a:cubicBezTo>
                  <a:cubicBezTo>
                    <a:pt x="3269" y="1707"/>
                    <a:pt x="3271" y="1721"/>
                    <a:pt x="3268" y="1726"/>
                  </a:cubicBezTo>
                  <a:cubicBezTo>
                    <a:pt x="3266" y="1729"/>
                    <a:pt x="3263" y="1732"/>
                    <a:pt x="3261" y="1732"/>
                  </a:cubicBezTo>
                  <a:cubicBezTo>
                    <a:pt x="3256" y="1734"/>
                    <a:pt x="3248" y="1728"/>
                    <a:pt x="3247" y="1722"/>
                  </a:cubicBezTo>
                  <a:cubicBezTo>
                    <a:pt x="3246" y="1719"/>
                    <a:pt x="3245" y="1713"/>
                    <a:pt x="3243" y="1710"/>
                  </a:cubicBezTo>
                  <a:cubicBezTo>
                    <a:pt x="3242" y="1707"/>
                    <a:pt x="3241" y="1699"/>
                    <a:pt x="3240" y="1693"/>
                  </a:cubicBezTo>
                  <a:cubicBezTo>
                    <a:pt x="3239" y="1687"/>
                    <a:pt x="3236" y="1677"/>
                    <a:pt x="3234" y="1670"/>
                  </a:cubicBezTo>
                  <a:cubicBezTo>
                    <a:pt x="3232" y="1663"/>
                    <a:pt x="3230" y="1656"/>
                    <a:pt x="3231" y="1655"/>
                  </a:cubicBezTo>
                  <a:cubicBezTo>
                    <a:pt x="3232" y="1654"/>
                    <a:pt x="3231" y="1652"/>
                    <a:pt x="3229" y="1650"/>
                  </a:cubicBezTo>
                  <a:cubicBezTo>
                    <a:pt x="3227" y="1648"/>
                    <a:pt x="3226" y="1645"/>
                    <a:pt x="3226" y="1643"/>
                  </a:cubicBezTo>
                  <a:cubicBezTo>
                    <a:pt x="3226" y="1640"/>
                    <a:pt x="3223" y="1630"/>
                    <a:pt x="3214" y="1602"/>
                  </a:cubicBezTo>
                  <a:cubicBezTo>
                    <a:pt x="3212" y="1595"/>
                    <a:pt x="3203" y="1563"/>
                    <a:pt x="3199" y="1548"/>
                  </a:cubicBezTo>
                  <a:cubicBezTo>
                    <a:pt x="3197" y="1542"/>
                    <a:pt x="3196" y="1535"/>
                    <a:pt x="3196" y="1532"/>
                  </a:cubicBezTo>
                  <a:cubicBezTo>
                    <a:pt x="3196" y="1530"/>
                    <a:pt x="3194" y="1521"/>
                    <a:pt x="3191" y="1514"/>
                  </a:cubicBezTo>
                  <a:cubicBezTo>
                    <a:pt x="3188" y="1506"/>
                    <a:pt x="3185" y="1493"/>
                    <a:pt x="3183" y="1484"/>
                  </a:cubicBezTo>
                  <a:cubicBezTo>
                    <a:pt x="3181" y="1475"/>
                    <a:pt x="3177" y="1461"/>
                    <a:pt x="3175" y="1453"/>
                  </a:cubicBezTo>
                  <a:cubicBezTo>
                    <a:pt x="3170" y="1431"/>
                    <a:pt x="3168" y="1396"/>
                    <a:pt x="3173" y="1385"/>
                  </a:cubicBezTo>
                  <a:cubicBezTo>
                    <a:pt x="3180" y="1366"/>
                    <a:pt x="3189" y="1359"/>
                    <a:pt x="3206" y="1359"/>
                  </a:cubicBezTo>
                  <a:cubicBezTo>
                    <a:pt x="3225" y="1359"/>
                    <a:pt x="3253" y="1371"/>
                    <a:pt x="3268" y="1386"/>
                  </a:cubicBezTo>
                  <a:cubicBezTo>
                    <a:pt x="3270" y="1388"/>
                    <a:pt x="3273" y="1389"/>
                    <a:pt x="3273" y="1389"/>
                  </a:cubicBezTo>
                  <a:cubicBezTo>
                    <a:pt x="3276" y="1389"/>
                    <a:pt x="3319" y="1433"/>
                    <a:pt x="3329" y="1446"/>
                  </a:cubicBezTo>
                  <a:cubicBezTo>
                    <a:pt x="3334" y="1453"/>
                    <a:pt x="3339" y="1460"/>
                    <a:pt x="3341" y="1461"/>
                  </a:cubicBezTo>
                  <a:cubicBezTo>
                    <a:pt x="3351" y="1474"/>
                    <a:pt x="3374" y="1513"/>
                    <a:pt x="3386" y="1539"/>
                  </a:cubicBezTo>
                  <a:cubicBezTo>
                    <a:pt x="3391" y="1549"/>
                    <a:pt x="3395" y="1557"/>
                    <a:pt x="3396" y="1557"/>
                  </a:cubicBezTo>
                  <a:cubicBezTo>
                    <a:pt x="3398" y="1557"/>
                    <a:pt x="3396" y="1549"/>
                    <a:pt x="3393" y="1546"/>
                  </a:cubicBezTo>
                  <a:cubicBezTo>
                    <a:pt x="3392" y="1544"/>
                    <a:pt x="3392" y="1542"/>
                    <a:pt x="3392" y="1540"/>
                  </a:cubicBezTo>
                  <a:cubicBezTo>
                    <a:pt x="3393" y="1539"/>
                    <a:pt x="3393" y="1535"/>
                    <a:pt x="3392" y="1533"/>
                  </a:cubicBezTo>
                  <a:cubicBezTo>
                    <a:pt x="3391" y="1530"/>
                    <a:pt x="3389" y="1524"/>
                    <a:pt x="3388" y="1519"/>
                  </a:cubicBezTo>
                  <a:cubicBezTo>
                    <a:pt x="3386" y="1514"/>
                    <a:pt x="3384" y="1506"/>
                    <a:pt x="3382" y="1501"/>
                  </a:cubicBezTo>
                  <a:cubicBezTo>
                    <a:pt x="3379" y="1496"/>
                    <a:pt x="3378" y="1489"/>
                    <a:pt x="3378" y="1486"/>
                  </a:cubicBezTo>
                  <a:cubicBezTo>
                    <a:pt x="3378" y="1484"/>
                    <a:pt x="3377" y="1481"/>
                    <a:pt x="3376" y="1480"/>
                  </a:cubicBezTo>
                  <a:cubicBezTo>
                    <a:pt x="3375" y="1480"/>
                    <a:pt x="3373" y="1476"/>
                    <a:pt x="3373" y="1473"/>
                  </a:cubicBezTo>
                  <a:cubicBezTo>
                    <a:pt x="3372" y="1469"/>
                    <a:pt x="3370" y="1463"/>
                    <a:pt x="3368" y="1459"/>
                  </a:cubicBezTo>
                  <a:cubicBezTo>
                    <a:pt x="3366" y="1455"/>
                    <a:pt x="3364" y="1449"/>
                    <a:pt x="3362" y="1444"/>
                  </a:cubicBezTo>
                  <a:cubicBezTo>
                    <a:pt x="3360" y="1440"/>
                    <a:pt x="3357" y="1433"/>
                    <a:pt x="3355" y="1429"/>
                  </a:cubicBezTo>
                  <a:cubicBezTo>
                    <a:pt x="3353" y="1425"/>
                    <a:pt x="3351" y="1417"/>
                    <a:pt x="3349" y="1411"/>
                  </a:cubicBezTo>
                  <a:cubicBezTo>
                    <a:pt x="3347" y="1405"/>
                    <a:pt x="3344" y="1399"/>
                    <a:pt x="3343" y="1397"/>
                  </a:cubicBezTo>
                  <a:cubicBezTo>
                    <a:pt x="3341" y="1396"/>
                    <a:pt x="3340" y="1393"/>
                    <a:pt x="3340" y="1392"/>
                  </a:cubicBezTo>
                  <a:cubicBezTo>
                    <a:pt x="3340" y="1390"/>
                    <a:pt x="3336" y="1382"/>
                    <a:pt x="3332" y="1373"/>
                  </a:cubicBezTo>
                  <a:cubicBezTo>
                    <a:pt x="3327" y="1364"/>
                    <a:pt x="3324" y="1356"/>
                    <a:pt x="3324" y="1355"/>
                  </a:cubicBezTo>
                  <a:cubicBezTo>
                    <a:pt x="3324" y="1354"/>
                    <a:pt x="3322" y="1350"/>
                    <a:pt x="3319" y="1346"/>
                  </a:cubicBezTo>
                  <a:cubicBezTo>
                    <a:pt x="3317" y="1342"/>
                    <a:pt x="3313" y="1335"/>
                    <a:pt x="3312" y="1331"/>
                  </a:cubicBezTo>
                  <a:cubicBezTo>
                    <a:pt x="3310" y="1327"/>
                    <a:pt x="3307" y="1321"/>
                    <a:pt x="3304" y="1317"/>
                  </a:cubicBezTo>
                  <a:cubicBezTo>
                    <a:pt x="3302" y="1313"/>
                    <a:pt x="3300" y="1308"/>
                    <a:pt x="3300" y="1307"/>
                  </a:cubicBezTo>
                  <a:cubicBezTo>
                    <a:pt x="3300" y="1306"/>
                    <a:pt x="3298" y="1301"/>
                    <a:pt x="3296" y="1297"/>
                  </a:cubicBezTo>
                  <a:cubicBezTo>
                    <a:pt x="3294" y="1292"/>
                    <a:pt x="3291" y="1284"/>
                    <a:pt x="3290" y="1280"/>
                  </a:cubicBezTo>
                  <a:cubicBezTo>
                    <a:pt x="3289" y="1275"/>
                    <a:pt x="3286" y="1268"/>
                    <a:pt x="3283" y="1264"/>
                  </a:cubicBezTo>
                  <a:cubicBezTo>
                    <a:pt x="3278" y="1257"/>
                    <a:pt x="3266" y="1236"/>
                    <a:pt x="3266" y="1233"/>
                  </a:cubicBezTo>
                  <a:cubicBezTo>
                    <a:pt x="3266" y="1232"/>
                    <a:pt x="3262" y="1224"/>
                    <a:pt x="3258" y="1214"/>
                  </a:cubicBezTo>
                  <a:cubicBezTo>
                    <a:pt x="3253" y="1204"/>
                    <a:pt x="3250" y="1195"/>
                    <a:pt x="3250" y="1193"/>
                  </a:cubicBezTo>
                  <a:cubicBezTo>
                    <a:pt x="3251" y="1190"/>
                    <a:pt x="3250" y="1188"/>
                    <a:pt x="3247" y="1186"/>
                  </a:cubicBezTo>
                  <a:cubicBezTo>
                    <a:pt x="3243" y="1183"/>
                    <a:pt x="3241" y="1183"/>
                    <a:pt x="3223" y="1188"/>
                  </a:cubicBezTo>
                  <a:cubicBezTo>
                    <a:pt x="3201" y="1195"/>
                    <a:pt x="3189" y="1202"/>
                    <a:pt x="3186" y="1212"/>
                  </a:cubicBezTo>
                  <a:cubicBezTo>
                    <a:pt x="3185" y="1215"/>
                    <a:pt x="3182" y="1228"/>
                    <a:pt x="3181" y="1239"/>
                  </a:cubicBezTo>
                  <a:cubicBezTo>
                    <a:pt x="3176" y="1270"/>
                    <a:pt x="3173" y="1285"/>
                    <a:pt x="3158" y="1327"/>
                  </a:cubicBezTo>
                  <a:cubicBezTo>
                    <a:pt x="3154" y="1340"/>
                    <a:pt x="3143" y="1372"/>
                    <a:pt x="3135" y="1398"/>
                  </a:cubicBezTo>
                  <a:cubicBezTo>
                    <a:pt x="3126" y="1425"/>
                    <a:pt x="3119" y="1447"/>
                    <a:pt x="3118" y="1448"/>
                  </a:cubicBezTo>
                  <a:cubicBezTo>
                    <a:pt x="3117" y="1449"/>
                    <a:pt x="3114" y="1456"/>
                    <a:pt x="3112" y="1464"/>
                  </a:cubicBezTo>
                  <a:cubicBezTo>
                    <a:pt x="3109" y="1472"/>
                    <a:pt x="3103" y="1487"/>
                    <a:pt x="3098" y="1498"/>
                  </a:cubicBezTo>
                  <a:cubicBezTo>
                    <a:pt x="3089" y="1520"/>
                    <a:pt x="3088" y="1521"/>
                    <a:pt x="3075" y="1551"/>
                  </a:cubicBezTo>
                  <a:cubicBezTo>
                    <a:pt x="3062" y="1581"/>
                    <a:pt x="3050" y="1617"/>
                    <a:pt x="3040" y="1652"/>
                  </a:cubicBezTo>
                  <a:cubicBezTo>
                    <a:pt x="3037" y="1661"/>
                    <a:pt x="3034" y="1671"/>
                    <a:pt x="3033" y="1675"/>
                  </a:cubicBezTo>
                  <a:cubicBezTo>
                    <a:pt x="3031" y="1679"/>
                    <a:pt x="3028" y="1688"/>
                    <a:pt x="3027" y="1695"/>
                  </a:cubicBezTo>
                  <a:cubicBezTo>
                    <a:pt x="3021" y="1718"/>
                    <a:pt x="3011" y="1743"/>
                    <a:pt x="3007" y="1743"/>
                  </a:cubicBezTo>
                  <a:cubicBezTo>
                    <a:pt x="3007" y="1743"/>
                    <a:pt x="3006" y="1745"/>
                    <a:pt x="3007" y="1746"/>
                  </a:cubicBezTo>
                  <a:cubicBezTo>
                    <a:pt x="3008" y="1748"/>
                    <a:pt x="3007" y="1753"/>
                    <a:pt x="3005" y="1758"/>
                  </a:cubicBezTo>
                  <a:cubicBezTo>
                    <a:pt x="3003" y="1762"/>
                    <a:pt x="3000" y="1777"/>
                    <a:pt x="2998" y="1789"/>
                  </a:cubicBezTo>
                  <a:cubicBezTo>
                    <a:pt x="2992" y="1823"/>
                    <a:pt x="2990" y="1829"/>
                    <a:pt x="2988" y="1832"/>
                  </a:cubicBezTo>
                  <a:cubicBezTo>
                    <a:pt x="2987" y="1833"/>
                    <a:pt x="2986" y="1836"/>
                    <a:pt x="2986" y="1838"/>
                  </a:cubicBezTo>
                  <a:cubicBezTo>
                    <a:pt x="2986" y="1840"/>
                    <a:pt x="2984" y="1845"/>
                    <a:pt x="2982" y="1848"/>
                  </a:cubicBezTo>
                  <a:cubicBezTo>
                    <a:pt x="2979" y="1853"/>
                    <a:pt x="2978" y="1856"/>
                    <a:pt x="2980" y="1862"/>
                  </a:cubicBezTo>
                  <a:cubicBezTo>
                    <a:pt x="2981" y="1866"/>
                    <a:pt x="2982" y="1872"/>
                    <a:pt x="2981" y="1874"/>
                  </a:cubicBezTo>
                  <a:cubicBezTo>
                    <a:pt x="2980" y="1877"/>
                    <a:pt x="2981" y="1880"/>
                    <a:pt x="2983" y="1881"/>
                  </a:cubicBezTo>
                  <a:cubicBezTo>
                    <a:pt x="2987" y="1885"/>
                    <a:pt x="2987" y="1886"/>
                    <a:pt x="2979" y="1903"/>
                  </a:cubicBezTo>
                  <a:cubicBezTo>
                    <a:pt x="2975" y="1911"/>
                    <a:pt x="2972" y="1919"/>
                    <a:pt x="2972" y="1921"/>
                  </a:cubicBezTo>
                  <a:cubicBezTo>
                    <a:pt x="2972" y="1923"/>
                    <a:pt x="2978" y="1928"/>
                    <a:pt x="2989" y="1934"/>
                  </a:cubicBezTo>
                  <a:cubicBezTo>
                    <a:pt x="3016" y="1948"/>
                    <a:pt x="3023" y="1952"/>
                    <a:pt x="3041" y="1965"/>
                  </a:cubicBezTo>
                  <a:cubicBezTo>
                    <a:pt x="3066" y="1982"/>
                    <a:pt x="3088" y="1999"/>
                    <a:pt x="3088" y="2001"/>
                  </a:cubicBezTo>
                  <a:cubicBezTo>
                    <a:pt x="3088" y="2006"/>
                    <a:pt x="3080" y="2019"/>
                    <a:pt x="3077" y="2019"/>
                  </a:cubicBezTo>
                  <a:cubicBezTo>
                    <a:pt x="3070" y="2019"/>
                    <a:pt x="3027" y="1992"/>
                    <a:pt x="3003" y="1972"/>
                  </a:cubicBezTo>
                  <a:cubicBezTo>
                    <a:pt x="3002" y="1971"/>
                    <a:pt x="2994" y="1967"/>
                    <a:pt x="2987" y="1964"/>
                  </a:cubicBezTo>
                  <a:cubicBezTo>
                    <a:pt x="2979" y="1961"/>
                    <a:pt x="2971" y="1957"/>
                    <a:pt x="2970" y="1956"/>
                  </a:cubicBezTo>
                  <a:cubicBezTo>
                    <a:pt x="2968" y="1954"/>
                    <a:pt x="2960" y="1951"/>
                    <a:pt x="2953" y="1948"/>
                  </a:cubicBezTo>
                  <a:cubicBezTo>
                    <a:pt x="2945" y="1946"/>
                    <a:pt x="2934" y="1941"/>
                    <a:pt x="2928" y="1939"/>
                  </a:cubicBezTo>
                  <a:cubicBezTo>
                    <a:pt x="2922" y="1936"/>
                    <a:pt x="2905" y="1930"/>
                    <a:pt x="2891" y="1925"/>
                  </a:cubicBezTo>
                  <a:cubicBezTo>
                    <a:pt x="2876" y="1921"/>
                    <a:pt x="2857" y="1913"/>
                    <a:pt x="2848" y="1909"/>
                  </a:cubicBezTo>
                  <a:cubicBezTo>
                    <a:pt x="2821" y="1896"/>
                    <a:pt x="2803" y="1888"/>
                    <a:pt x="2798" y="1886"/>
                  </a:cubicBezTo>
                  <a:cubicBezTo>
                    <a:pt x="2796" y="1886"/>
                    <a:pt x="2793" y="1884"/>
                    <a:pt x="2792" y="1882"/>
                  </a:cubicBezTo>
                  <a:cubicBezTo>
                    <a:pt x="2790" y="1881"/>
                    <a:pt x="2788" y="1879"/>
                    <a:pt x="2786" y="1879"/>
                  </a:cubicBezTo>
                  <a:cubicBezTo>
                    <a:pt x="2784" y="1879"/>
                    <a:pt x="2778" y="1877"/>
                    <a:pt x="2773" y="1874"/>
                  </a:cubicBezTo>
                  <a:cubicBezTo>
                    <a:pt x="2761" y="1868"/>
                    <a:pt x="2760" y="1868"/>
                    <a:pt x="2744" y="1873"/>
                  </a:cubicBezTo>
                  <a:cubicBezTo>
                    <a:pt x="2737" y="1875"/>
                    <a:pt x="2729" y="1877"/>
                    <a:pt x="2726" y="1877"/>
                  </a:cubicBezTo>
                  <a:cubicBezTo>
                    <a:pt x="2711" y="1877"/>
                    <a:pt x="2681" y="1891"/>
                    <a:pt x="2652" y="1912"/>
                  </a:cubicBezTo>
                  <a:cubicBezTo>
                    <a:pt x="2629" y="1928"/>
                    <a:pt x="2617" y="1939"/>
                    <a:pt x="2606" y="1956"/>
                  </a:cubicBezTo>
                  <a:cubicBezTo>
                    <a:pt x="2592" y="1977"/>
                    <a:pt x="2585" y="1999"/>
                    <a:pt x="2580" y="2040"/>
                  </a:cubicBezTo>
                  <a:cubicBezTo>
                    <a:pt x="2573" y="2097"/>
                    <a:pt x="2572" y="2098"/>
                    <a:pt x="2571" y="2140"/>
                  </a:cubicBezTo>
                  <a:cubicBezTo>
                    <a:pt x="2569" y="2205"/>
                    <a:pt x="2566" y="2225"/>
                    <a:pt x="2554" y="2251"/>
                  </a:cubicBezTo>
                  <a:cubicBezTo>
                    <a:pt x="2549" y="2260"/>
                    <a:pt x="2546" y="2268"/>
                    <a:pt x="2546" y="2269"/>
                  </a:cubicBezTo>
                  <a:cubicBezTo>
                    <a:pt x="2546" y="2270"/>
                    <a:pt x="2549" y="2273"/>
                    <a:pt x="2553" y="2274"/>
                  </a:cubicBezTo>
                  <a:cubicBezTo>
                    <a:pt x="2580" y="2286"/>
                    <a:pt x="2612" y="2309"/>
                    <a:pt x="2646" y="2341"/>
                  </a:cubicBezTo>
                  <a:cubicBezTo>
                    <a:pt x="2667" y="2361"/>
                    <a:pt x="2676" y="2369"/>
                    <a:pt x="2680" y="2369"/>
                  </a:cubicBezTo>
                  <a:cubicBezTo>
                    <a:pt x="2682" y="2369"/>
                    <a:pt x="2685" y="2367"/>
                    <a:pt x="2687" y="2364"/>
                  </a:cubicBezTo>
                  <a:cubicBezTo>
                    <a:pt x="2691" y="2357"/>
                    <a:pt x="2699" y="2354"/>
                    <a:pt x="2702" y="2357"/>
                  </a:cubicBezTo>
                  <a:cubicBezTo>
                    <a:pt x="2704" y="2358"/>
                    <a:pt x="2709" y="2365"/>
                    <a:pt x="2713" y="2372"/>
                  </a:cubicBezTo>
                  <a:cubicBezTo>
                    <a:pt x="2717" y="2380"/>
                    <a:pt x="2726" y="2391"/>
                    <a:pt x="2732" y="2398"/>
                  </a:cubicBezTo>
                  <a:cubicBezTo>
                    <a:pt x="2743" y="2410"/>
                    <a:pt x="2769" y="2433"/>
                    <a:pt x="2771" y="2431"/>
                  </a:cubicBezTo>
                  <a:cubicBezTo>
                    <a:pt x="2773" y="2428"/>
                    <a:pt x="2780" y="2402"/>
                    <a:pt x="2781" y="2391"/>
                  </a:cubicBezTo>
                  <a:cubicBezTo>
                    <a:pt x="2782" y="2384"/>
                    <a:pt x="2783" y="2377"/>
                    <a:pt x="2783" y="2376"/>
                  </a:cubicBezTo>
                  <a:cubicBezTo>
                    <a:pt x="2784" y="2375"/>
                    <a:pt x="2785" y="2369"/>
                    <a:pt x="2785" y="2364"/>
                  </a:cubicBezTo>
                  <a:cubicBezTo>
                    <a:pt x="2785" y="2358"/>
                    <a:pt x="2787" y="2352"/>
                    <a:pt x="2788" y="2349"/>
                  </a:cubicBezTo>
                  <a:cubicBezTo>
                    <a:pt x="2789" y="2347"/>
                    <a:pt x="2790" y="2343"/>
                    <a:pt x="2790" y="2341"/>
                  </a:cubicBezTo>
                  <a:cubicBezTo>
                    <a:pt x="2790" y="2337"/>
                    <a:pt x="2797" y="2314"/>
                    <a:pt x="2803" y="2297"/>
                  </a:cubicBezTo>
                  <a:cubicBezTo>
                    <a:pt x="2804" y="2293"/>
                    <a:pt x="2806" y="2286"/>
                    <a:pt x="2808" y="2282"/>
                  </a:cubicBezTo>
                  <a:cubicBezTo>
                    <a:pt x="2812" y="2267"/>
                    <a:pt x="2829" y="2236"/>
                    <a:pt x="2857" y="2193"/>
                  </a:cubicBezTo>
                  <a:cubicBezTo>
                    <a:pt x="2872" y="2171"/>
                    <a:pt x="2885" y="2152"/>
                    <a:pt x="2886" y="2151"/>
                  </a:cubicBezTo>
                  <a:cubicBezTo>
                    <a:pt x="2886" y="2151"/>
                    <a:pt x="2889" y="2147"/>
                    <a:pt x="2892" y="2142"/>
                  </a:cubicBezTo>
                  <a:cubicBezTo>
                    <a:pt x="2898" y="2132"/>
                    <a:pt x="2911" y="2122"/>
                    <a:pt x="2931" y="2111"/>
                  </a:cubicBezTo>
                  <a:cubicBezTo>
                    <a:pt x="2934" y="2110"/>
                    <a:pt x="2945" y="2103"/>
                    <a:pt x="2955" y="2096"/>
                  </a:cubicBezTo>
                  <a:cubicBezTo>
                    <a:pt x="2977" y="2082"/>
                    <a:pt x="2998" y="2072"/>
                    <a:pt x="3012" y="2069"/>
                  </a:cubicBezTo>
                  <a:cubicBezTo>
                    <a:pt x="3018" y="2068"/>
                    <a:pt x="3026" y="2066"/>
                    <a:pt x="3031" y="2065"/>
                  </a:cubicBezTo>
                  <a:cubicBezTo>
                    <a:pt x="3035" y="2064"/>
                    <a:pt x="3043" y="2063"/>
                    <a:pt x="3047" y="2063"/>
                  </a:cubicBezTo>
                  <a:cubicBezTo>
                    <a:pt x="3052" y="2063"/>
                    <a:pt x="3059" y="2062"/>
                    <a:pt x="3061" y="2060"/>
                  </a:cubicBezTo>
                  <a:cubicBezTo>
                    <a:pt x="3064" y="2059"/>
                    <a:pt x="3069" y="2057"/>
                    <a:pt x="3072" y="2055"/>
                  </a:cubicBezTo>
                  <a:cubicBezTo>
                    <a:pt x="3077" y="2053"/>
                    <a:pt x="3078" y="2053"/>
                    <a:pt x="3077" y="2045"/>
                  </a:cubicBezTo>
                  <a:cubicBezTo>
                    <a:pt x="3075" y="2038"/>
                    <a:pt x="3076" y="2037"/>
                    <a:pt x="3082" y="2031"/>
                  </a:cubicBezTo>
                  <a:cubicBezTo>
                    <a:pt x="3085" y="2028"/>
                    <a:pt x="3089" y="2025"/>
                    <a:pt x="3090" y="2025"/>
                  </a:cubicBezTo>
                  <a:cubicBezTo>
                    <a:pt x="3093" y="2025"/>
                    <a:pt x="3106" y="2040"/>
                    <a:pt x="3107" y="2045"/>
                  </a:cubicBezTo>
                  <a:cubicBezTo>
                    <a:pt x="3108" y="2049"/>
                    <a:pt x="3108" y="2054"/>
                    <a:pt x="3105" y="2064"/>
                  </a:cubicBezTo>
                  <a:cubicBezTo>
                    <a:pt x="3104" y="2067"/>
                    <a:pt x="3105" y="2070"/>
                    <a:pt x="3107" y="2072"/>
                  </a:cubicBezTo>
                  <a:cubicBezTo>
                    <a:pt x="3110" y="2075"/>
                    <a:pt x="3110" y="2077"/>
                    <a:pt x="3108" y="2082"/>
                  </a:cubicBezTo>
                  <a:cubicBezTo>
                    <a:pt x="3106" y="2087"/>
                    <a:pt x="3106" y="2089"/>
                    <a:pt x="3111" y="2094"/>
                  </a:cubicBezTo>
                  <a:cubicBezTo>
                    <a:pt x="3121" y="2107"/>
                    <a:pt x="3145" y="2127"/>
                    <a:pt x="3182" y="2151"/>
                  </a:cubicBezTo>
                  <a:cubicBezTo>
                    <a:pt x="3222" y="2178"/>
                    <a:pt x="3228" y="2182"/>
                    <a:pt x="3250" y="2192"/>
                  </a:cubicBezTo>
                  <a:cubicBezTo>
                    <a:pt x="3258" y="2196"/>
                    <a:pt x="3266" y="2200"/>
                    <a:pt x="3268" y="2201"/>
                  </a:cubicBezTo>
                  <a:cubicBezTo>
                    <a:pt x="3270" y="2202"/>
                    <a:pt x="3273" y="2203"/>
                    <a:pt x="3275" y="2203"/>
                  </a:cubicBezTo>
                  <a:cubicBezTo>
                    <a:pt x="3277" y="2203"/>
                    <a:pt x="3281" y="2204"/>
                    <a:pt x="3283" y="2206"/>
                  </a:cubicBezTo>
                  <a:cubicBezTo>
                    <a:pt x="3285" y="2207"/>
                    <a:pt x="3289" y="2209"/>
                    <a:pt x="3293" y="2210"/>
                  </a:cubicBezTo>
                  <a:cubicBezTo>
                    <a:pt x="3303" y="2212"/>
                    <a:pt x="3341" y="2225"/>
                    <a:pt x="3351" y="2229"/>
                  </a:cubicBezTo>
                  <a:cubicBezTo>
                    <a:pt x="3356" y="2231"/>
                    <a:pt x="3368" y="2236"/>
                    <a:pt x="3377" y="2239"/>
                  </a:cubicBezTo>
                  <a:cubicBezTo>
                    <a:pt x="3386" y="2243"/>
                    <a:pt x="3395" y="2247"/>
                    <a:pt x="3397" y="2249"/>
                  </a:cubicBezTo>
                  <a:cubicBezTo>
                    <a:pt x="3399" y="2251"/>
                    <a:pt x="3402" y="2253"/>
                    <a:pt x="3404" y="2253"/>
                  </a:cubicBezTo>
                  <a:cubicBezTo>
                    <a:pt x="3405" y="2253"/>
                    <a:pt x="3411" y="2256"/>
                    <a:pt x="3418" y="2260"/>
                  </a:cubicBezTo>
                  <a:cubicBezTo>
                    <a:pt x="3425" y="2264"/>
                    <a:pt x="3431" y="2267"/>
                    <a:pt x="3433" y="2267"/>
                  </a:cubicBezTo>
                  <a:cubicBezTo>
                    <a:pt x="3435" y="2267"/>
                    <a:pt x="3438" y="2269"/>
                    <a:pt x="3441" y="2272"/>
                  </a:cubicBezTo>
                  <a:cubicBezTo>
                    <a:pt x="3446" y="2277"/>
                    <a:pt x="3446" y="2278"/>
                    <a:pt x="3445" y="2298"/>
                  </a:cubicBezTo>
                  <a:lnTo>
                    <a:pt x="3444" y="2319"/>
                  </a:lnTo>
                  <a:lnTo>
                    <a:pt x="3450" y="2325"/>
                  </a:lnTo>
                  <a:cubicBezTo>
                    <a:pt x="3453" y="2328"/>
                    <a:pt x="3461" y="2333"/>
                    <a:pt x="3467" y="2336"/>
                  </a:cubicBezTo>
                  <a:cubicBezTo>
                    <a:pt x="3484" y="2346"/>
                    <a:pt x="3487" y="2351"/>
                    <a:pt x="3487" y="2372"/>
                  </a:cubicBezTo>
                  <a:cubicBezTo>
                    <a:pt x="3487" y="2382"/>
                    <a:pt x="3486" y="2402"/>
                    <a:pt x="3484" y="2415"/>
                  </a:cubicBezTo>
                  <a:lnTo>
                    <a:pt x="3481" y="2441"/>
                  </a:lnTo>
                  <a:lnTo>
                    <a:pt x="3488" y="2460"/>
                  </a:lnTo>
                  <a:cubicBezTo>
                    <a:pt x="3492" y="2474"/>
                    <a:pt x="3493" y="2482"/>
                    <a:pt x="3493" y="2486"/>
                  </a:cubicBezTo>
                  <a:cubicBezTo>
                    <a:pt x="3492" y="2492"/>
                    <a:pt x="3492" y="2493"/>
                    <a:pt x="3507" y="2504"/>
                  </a:cubicBezTo>
                  <a:cubicBezTo>
                    <a:pt x="3516" y="2511"/>
                    <a:pt x="3532" y="2524"/>
                    <a:pt x="3543" y="2535"/>
                  </a:cubicBezTo>
                  <a:cubicBezTo>
                    <a:pt x="3568" y="2558"/>
                    <a:pt x="3573" y="2562"/>
                    <a:pt x="3594" y="2579"/>
                  </a:cubicBezTo>
                  <a:cubicBezTo>
                    <a:pt x="3618" y="2598"/>
                    <a:pt x="3638" y="2617"/>
                    <a:pt x="3638" y="2621"/>
                  </a:cubicBezTo>
                  <a:cubicBezTo>
                    <a:pt x="3638" y="2623"/>
                    <a:pt x="3636" y="2629"/>
                    <a:pt x="3633" y="2634"/>
                  </a:cubicBezTo>
                  <a:lnTo>
                    <a:pt x="3629" y="2643"/>
                  </a:lnTo>
                  <a:lnTo>
                    <a:pt x="3649" y="2664"/>
                  </a:lnTo>
                  <a:cubicBezTo>
                    <a:pt x="3668" y="2684"/>
                    <a:pt x="3674" y="2693"/>
                    <a:pt x="3683" y="2715"/>
                  </a:cubicBezTo>
                  <a:cubicBezTo>
                    <a:pt x="3685" y="2720"/>
                    <a:pt x="3690" y="2727"/>
                    <a:pt x="3693" y="2730"/>
                  </a:cubicBezTo>
                  <a:cubicBezTo>
                    <a:pt x="3697" y="2733"/>
                    <a:pt x="3700" y="2737"/>
                    <a:pt x="3700" y="2738"/>
                  </a:cubicBezTo>
                  <a:cubicBezTo>
                    <a:pt x="3700" y="2740"/>
                    <a:pt x="3700" y="2741"/>
                    <a:pt x="3701" y="2742"/>
                  </a:cubicBezTo>
                  <a:cubicBezTo>
                    <a:pt x="3702" y="2742"/>
                    <a:pt x="3709" y="2750"/>
                    <a:pt x="3716" y="2759"/>
                  </a:cubicBezTo>
                  <a:cubicBezTo>
                    <a:pt x="3723" y="2769"/>
                    <a:pt x="3729" y="2777"/>
                    <a:pt x="3730" y="2777"/>
                  </a:cubicBezTo>
                  <a:cubicBezTo>
                    <a:pt x="3731" y="2778"/>
                    <a:pt x="3736" y="2785"/>
                    <a:pt x="3742" y="2794"/>
                  </a:cubicBezTo>
                  <a:cubicBezTo>
                    <a:pt x="3748" y="2803"/>
                    <a:pt x="3756" y="2814"/>
                    <a:pt x="3761" y="2819"/>
                  </a:cubicBezTo>
                  <a:cubicBezTo>
                    <a:pt x="3765" y="2824"/>
                    <a:pt x="3770" y="2830"/>
                    <a:pt x="3771" y="2832"/>
                  </a:cubicBezTo>
                  <a:cubicBezTo>
                    <a:pt x="3772" y="2834"/>
                    <a:pt x="3781" y="2846"/>
                    <a:pt x="3791" y="2858"/>
                  </a:cubicBezTo>
                  <a:cubicBezTo>
                    <a:pt x="3801" y="2871"/>
                    <a:pt x="3813" y="2886"/>
                    <a:pt x="3818" y="2893"/>
                  </a:cubicBezTo>
                  <a:cubicBezTo>
                    <a:pt x="3839" y="2921"/>
                    <a:pt x="3841" y="2923"/>
                    <a:pt x="3849" y="2925"/>
                  </a:cubicBezTo>
                  <a:cubicBezTo>
                    <a:pt x="3853" y="2926"/>
                    <a:pt x="3867" y="2928"/>
                    <a:pt x="3879" y="2928"/>
                  </a:cubicBezTo>
                  <a:cubicBezTo>
                    <a:pt x="3891" y="2929"/>
                    <a:pt x="3913" y="2930"/>
                    <a:pt x="3929" y="2931"/>
                  </a:cubicBezTo>
                  <a:cubicBezTo>
                    <a:pt x="3944" y="2932"/>
                    <a:pt x="3959" y="2933"/>
                    <a:pt x="3961" y="2933"/>
                  </a:cubicBezTo>
                  <a:cubicBezTo>
                    <a:pt x="3963" y="2933"/>
                    <a:pt x="3969" y="2932"/>
                    <a:pt x="3974" y="2931"/>
                  </a:cubicBezTo>
                  <a:cubicBezTo>
                    <a:pt x="3979" y="2930"/>
                    <a:pt x="3984" y="2928"/>
                    <a:pt x="3985" y="2928"/>
                  </a:cubicBezTo>
                  <a:cubicBezTo>
                    <a:pt x="3987" y="2928"/>
                    <a:pt x="3987" y="2915"/>
                    <a:pt x="3988" y="2884"/>
                  </a:cubicBezTo>
                  <a:cubicBezTo>
                    <a:pt x="3988" y="2849"/>
                    <a:pt x="3989" y="2835"/>
                    <a:pt x="3992" y="2816"/>
                  </a:cubicBezTo>
                  <a:cubicBezTo>
                    <a:pt x="3994" y="2803"/>
                    <a:pt x="3997" y="2783"/>
                    <a:pt x="3999" y="2772"/>
                  </a:cubicBezTo>
                  <a:cubicBezTo>
                    <a:pt x="4001" y="2761"/>
                    <a:pt x="4003" y="2745"/>
                    <a:pt x="4005" y="2735"/>
                  </a:cubicBezTo>
                  <a:cubicBezTo>
                    <a:pt x="4006" y="2726"/>
                    <a:pt x="4008" y="2704"/>
                    <a:pt x="4009" y="2686"/>
                  </a:cubicBezTo>
                  <a:cubicBezTo>
                    <a:pt x="4009" y="2669"/>
                    <a:pt x="4010" y="2651"/>
                    <a:pt x="4011" y="2647"/>
                  </a:cubicBezTo>
                  <a:cubicBezTo>
                    <a:pt x="4012" y="2638"/>
                    <a:pt x="4014" y="2616"/>
                    <a:pt x="4014" y="2605"/>
                  </a:cubicBezTo>
                  <a:cubicBezTo>
                    <a:pt x="4014" y="2592"/>
                    <a:pt x="4020" y="2510"/>
                    <a:pt x="4024" y="2472"/>
                  </a:cubicBezTo>
                  <a:cubicBezTo>
                    <a:pt x="4025" y="2461"/>
                    <a:pt x="4026" y="2445"/>
                    <a:pt x="4027" y="2435"/>
                  </a:cubicBezTo>
                  <a:cubicBezTo>
                    <a:pt x="4027" y="2426"/>
                    <a:pt x="4030" y="2405"/>
                    <a:pt x="4032" y="2389"/>
                  </a:cubicBezTo>
                  <a:cubicBezTo>
                    <a:pt x="4035" y="2366"/>
                    <a:pt x="4036" y="2350"/>
                    <a:pt x="4036" y="2306"/>
                  </a:cubicBezTo>
                  <a:cubicBezTo>
                    <a:pt x="4036" y="2276"/>
                    <a:pt x="4035" y="2240"/>
                    <a:pt x="4034" y="2226"/>
                  </a:cubicBezTo>
                  <a:cubicBezTo>
                    <a:pt x="4033" y="2212"/>
                    <a:pt x="4031" y="2188"/>
                    <a:pt x="4030" y="2173"/>
                  </a:cubicBezTo>
                  <a:cubicBezTo>
                    <a:pt x="4026" y="2136"/>
                    <a:pt x="4025" y="2084"/>
                    <a:pt x="4026" y="2059"/>
                  </a:cubicBezTo>
                  <a:cubicBezTo>
                    <a:pt x="4027" y="2051"/>
                    <a:pt x="4026" y="2047"/>
                    <a:pt x="4024" y="2046"/>
                  </a:cubicBezTo>
                  <a:cubicBezTo>
                    <a:pt x="4022" y="2045"/>
                    <a:pt x="4022" y="2041"/>
                    <a:pt x="4023" y="2024"/>
                  </a:cubicBezTo>
                  <a:cubicBezTo>
                    <a:pt x="4023" y="2012"/>
                    <a:pt x="4023" y="1996"/>
                    <a:pt x="4022" y="1988"/>
                  </a:cubicBezTo>
                  <a:cubicBezTo>
                    <a:pt x="4020" y="1977"/>
                    <a:pt x="4018" y="1946"/>
                    <a:pt x="4015" y="1889"/>
                  </a:cubicBezTo>
                  <a:cubicBezTo>
                    <a:pt x="4015" y="1885"/>
                    <a:pt x="4014" y="1873"/>
                    <a:pt x="4013" y="1862"/>
                  </a:cubicBezTo>
                  <a:cubicBezTo>
                    <a:pt x="4011" y="1840"/>
                    <a:pt x="4011" y="1830"/>
                    <a:pt x="4012" y="1796"/>
                  </a:cubicBezTo>
                  <a:cubicBezTo>
                    <a:pt x="4012" y="1784"/>
                    <a:pt x="4012" y="1773"/>
                    <a:pt x="4011" y="1772"/>
                  </a:cubicBezTo>
                  <a:cubicBezTo>
                    <a:pt x="4010" y="1771"/>
                    <a:pt x="4009" y="1743"/>
                    <a:pt x="4009" y="1711"/>
                  </a:cubicBezTo>
                  <a:cubicBezTo>
                    <a:pt x="4007" y="1622"/>
                    <a:pt x="4006" y="1596"/>
                    <a:pt x="4003" y="1576"/>
                  </a:cubicBezTo>
                  <a:cubicBezTo>
                    <a:pt x="4001" y="1565"/>
                    <a:pt x="4001" y="1552"/>
                    <a:pt x="4001" y="1547"/>
                  </a:cubicBezTo>
                  <a:cubicBezTo>
                    <a:pt x="4002" y="1536"/>
                    <a:pt x="4002" y="1536"/>
                    <a:pt x="3997" y="1534"/>
                  </a:cubicBezTo>
                  <a:cubicBezTo>
                    <a:pt x="3993" y="1532"/>
                    <a:pt x="3988" y="1531"/>
                    <a:pt x="3986" y="1530"/>
                  </a:cubicBezTo>
                  <a:cubicBezTo>
                    <a:pt x="3979" y="1529"/>
                    <a:pt x="3977" y="1523"/>
                    <a:pt x="3981" y="1514"/>
                  </a:cubicBezTo>
                  <a:cubicBezTo>
                    <a:pt x="3986" y="1504"/>
                    <a:pt x="3991" y="1502"/>
                    <a:pt x="4004" y="1505"/>
                  </a:cubicBezTo>
                  <a:cubicBezTo>
                    <a:pt x="4010" y="1507"/>
                    <a:pt x="4022" y="1508"/>
                    <a:pt x="4030" y="1508"/>
                  </a:cubicBezTo>
                  <a:cubicBezTo>
                    <a:pt x="4047" y="1508"/>
                    <a:pt x="4050" y="1506"/>
                    <a:pt x="4048" y="1499"/>
                  </a:cubicBezTo>
                  <a:cubicBezTo>
                    <a:pt x="4048" y="1497"/>
                    <a:pt x="4050" y="1493"/>
                    <a:pt x="4053" y="1489"/>
                  </a:cubicBezTo>
                  <a:cubicBezTo>
                    <a:pt x="4058" y="1484"/>
                    <a:pt x="4061" y="1483"/>
                    <a:pt x="4066" y="1483"/>
                  </a:cubicBezTo>
                  <a:cubicBezTo>
                    <a:pt x="4072" y="1482"/>
                    <a:pt x="4075" y="1484"/>
                    <a:pt x="4084" y="1492"/>
                  </a:cubicBezTo>
                  <a:cubicBezTo>
                    <a:pt x="4098" y="1505"/>
                    <a:pt x="4099" y="1507"/>
                    <a:pt x="4096" y="1519"/>
                  </a:cubicBezTo>
                  <a:cubicBezTo>
                    <a:pt x="4095" y="1526"/>
                    <a:pt x="4095" y="1530"/>
                    <a:pt x="4096" y="1531"/>
                  </a:cubicBezTo>
                  <a:cubicBezTo>
                    <a:pt x="4100" y="1535"/>
                    <a:pt x="4122" y="1533"/>
                    <a:pt x="4131" y="1529"/>
                  </a:cubicBezTo>
                  <a:cubicBezTo>
                    <a:pt x="4136" y="1527"/>
                    <a:pt x="4144" y="1525"/>
                    <a:pt x="4150" y="1524"/>
                  </a:cubicBezTo>
                  <a:cubicBezTo>
                    <a:pt x="4157" y="1523"/>
                    <a:pt x="4162" y="1521"/>
                    <a:pt x="4166" y="1517"/>
                  </a:cubicBezTo>
                  <a:cubicBezTo>
                    <a:pt x="4171" y="1513"/>
                    <a:pt x="4174" y="1512"/>
                    <a:pt x="4187" y="1511"/>
                  </a:cubicBezTo>
                  <a:cubicBezTo>
                    <a:pt x="4196" y="1510"/>
                    <a:pt x="4207" y="1508"/>
                    <a:pt x="4213" y="1506"/>
                  </a:cubicBezTo>
                  <a:cubicBezTo>
                    <a:pt x="4237" y="1497"/>
                    <a:pt x="4260" y="1486"/>
                    <a:pt x="4265" y="1482"/>
                  </a:cubicBezTo>
                  <a:lnTo>
                    <a:pt x="4270" y="1477"/>
                  </a:lnTo>
                  <a:lnTo>
                    <a:pt x="4262" y="1468"/>
                  </a:lnTo>
                  <a:cubicBezTo>
                    <a:pt x="4253" y="1457"/>
                    <a:pt x="4252" y="1454"/>
                    <a:pt x="4252" y="1410"/>
                  </a:cubicBezTo>
                  <a:cubicBezTo>
                    <a:pt x="4252" y="1393"/>
                    <a:pt x="4250" y="1367"/>
                    <a:pt x="4249" y="1354"/>
                  </a:cubicBezTo>
                  <a:cubicBezTo>
                    <a:pt x="4246" y="1326"/>
                    <a:pt x="4243" y="1323"/>
                    <a:pt x="4229" y="1323"/>
                  </a:cubicBezTo>
                  <a:cubicBezTo>
                    <a:pt x="4221" y="1323"/>
                    <a:pt x="4219" y="1324"/>
                    <a:pt x="4215" y="1331"/>
                  </a:cubicBezTo>
                  <a:cubicBezTo>
                    <a:pt x="4210" y="1339"/>
                    <a:pt x="4203" y="1343"/>
                    <a:pt x="4195" y="1343"/>
                  </a:cubicBezTo>
                  <a:cubicBezTo>
                    <a:pt x="4193" y="1343"/>
                    <a:pt x="4188" y="1346"/>
                    <a:pt x="4184" y="1349"/>
                  </a:cubicBezTo>
                  <a:cubicBezTo>
                    <a:pt x="4177" y="1356"/>
                    <a:pt x="4177" y="1356"/>
                    <a:pt x="4167" y="1352"/>
                  </a:cubicBezTo>
                  <a:cubicBezTo>
                    <a:pt x="4163" y="1351"/>
                    <a:pt x="4155" y="1349"/>
                    <a:pt x="4149" y="1349"/>
                  </a:cubicBezTo>
                  <a:cubicBezTo>
                    <a:pt x="4144" y="1349"/>
                    <a:pt x="4130" y="1348"/>
                    <a:pt x="4119" y="1346"/>
                  </a:cubicBezTo>
                  <a:cubicBezTo>
                    <a:pt x="4108" y="1344"/>
                    <a:pt x="4093" y="1342"/>
                    <a:pt x="4086" y="1341"/>
                  </a:cubicBezTo>
                  <a:cubicBezTo>
                    <a:pt x="4078" y="1340"/>
                    <a:pt x="4070" y="1339"/>
                    <a:pt x="4068" y="1338"/>
                  </a:cubicBezTo>
                  <a:cubicBezTo>
                    <a:pt x="4065" y="1337"/>
                    <a:pt x="4057" y="1336"/>
                    <a:pt x="4051" y="1335"/>
                  </a:cubicBezTo>
                  <a:cubicBezTo>
                    <a:pt x="4038" y="1335"/>
                    <a:pt x="4033" y="1333"/>
                    <a:pt x="4025" y="1326"/>
                  </a:cubicBezTo>
                  <a:cubicBezTo>
                    <a:pt x="4019" y="1319"/>
                    <a:pt x="4018" y="1312"/>
                    <a:pt x="4024" y="1304"/>
                  </a:cubicBezTo>
                  <a:lnTo>
                    <a:pt x="4028" y="1299"/>
                  </a:lnTo>
                  <a:lnTo>
                    <a:pt x="4023" y="1297"/>
                  </a:lnTo>
                  <a:cubicBezTo>
                    <a:pt x="4020" y="1296"/>
                    <a:pt x="4009" y="1294"/>
                    <a:pt x="3999" y="1293"/>
                  </a:cubicBezTo>
                  <a:cubicBezTo>
                    <a:pt x="3975" y="1291"/>
                    <a:pt x="3962" y="1294"/>
                    <a:pt x="3955" y="1305"/>
                  </a:cubicBezTo>
                  <a:cubicBezTo>
                    <a:pt x="3950" y="1313"/>
                    <a:pt x="3942" y="1341"/>
                    <a:pt x="3942" y="1350"/>
                  </a:cubicBezTo>
                  <a:cubicBezTo>
                    <a:pt x="3942" y="1352"/>
                    <a:pt x="3940" y="1357"/>
                    <a:pt x="3939" y="1360"/>
                  </a:cubicBezTo>
                  <a:cubicBezTo>
                    <a:pt x="3937" y="1363"/>
                    <a:pt x="3936" y="1367"/>
                    <a:pt x="3936" y="1368"/>
                  </a:cubicBezTo>
                  <a:cubicBezTo>
                    <a:pt x="3936" y="1369"/>
                    <a:pt x="3933" y="1375"/>
                    <a:pt x="3929" y="1379"/>
                  </a:cubicBezTo>
                  <a:cubicBezTo>
                    <a:pt x="3926" y="1384"/>
                    <a:pt x="3921" y="1395"/>
                    <a:pt x="3918" y="1403"/>
                  </a:cubicBezTo>
                  <a:cubicBezTo>
                    <a:pt x="3915" y="1411"/>
                    <a:pt x="3912" y="1419"/>
                    <a:pt x="3911" y="1420"/>
                  </a:cubicBezTo>
                  <a:cubicBezTo>
                    <a:pt x="3910" y="1421"/>
                    <a:pt x="3910" y="1423"/>
                    <a:pt x="3910" y="1425"/>
                  </a:cubicBezTo>
                  <a:cubicBezTo>
                    <a:pt x="3910" y="1427"/>
                    <a:pt x="3908" y="1433"/>
                    <a:pt x="3905" y="1438"/>
                  </a:cubicBezTo>
                  <a:cubicBezTo>
                    <a:pt x="3900" y="1448"/>
                    <a:pt x="3896" y="1462"/>
                    <a:pt x="3896" y="1466"/>
                  </a:cubicBezTo>
                  <a:cubicBezTo>
                    <a:pt x="3896" y="1468"/>
                    <a:pt x="3903" y="1474"/>
                    <a:pt x="3911" y="1480"/>
                  </a:cubicBezTo>
                  <a:cubicBezTo>
                    <a:pt x="3920" y="1487"/>
                    <a:pt x="3927" y="1493"/>
                    <a:pt x="3928" y="1494"/>
                  </a:cubicBezTo>
                  <a:cubicBezTo>
                    <a:pt x="3931" y="1498"/>
                    <a:pt x="3930" y="1503"/>
                    <a:pt x="3925" y="1507"/>
                  </a:cubicBezTo>
                  <a:cubicBezTo>
                    <a:pt x="3920" y="1512"/>
                    <a:pt x="3918" y="1512"/>
                    <a:pt x="3909" y="1508"/>
                  </a:cubicBezTo>
                  <a:cubicBezTo>
                    <a:pt x="3906" y="1507"/>
                    <a:pt x="3897" y="1504"/>
                    <a:pt x="3891" y="1501"/>
                  </a:cubicBezTo>
                  <a:cubicBezTo>
                    <a:pt x="3876" y="1496"/>
                    <a:pt x="3864" y="1488"/>
                    <a:pt x="3864" y="1483"/>
                  </a:cubicBezTo>
                  <a:cubicBezTo>
                    <a:pt x="3864" y="1479"/>
                    <a:pt x="3850" y="1470"/>
                    <a:pt x="3840" y="1467"/>
                  </a:cubicBezTo>
                  <a:cubicBezTo>
                    <a:pt x="3836" y="1466"/>
                    <a:pt x="3832" y="1466"/>
                    <a:pt x="3831" y="1466"/>
                  </a:cubicBezTo>
                  <a:cubicBezTo>
                    <a:pt x="3831" y="1467"/>
                    <a:pt x="3829" y="1464"/>
                    <a:pt x="3828" y="1461"/>
                  </a:cubicBezTo>
                  <a:cubicBezTo>
                    <a:pt x="3827" y="1457"/>
                    <a:pt x="3824" y="1451"/>
                    <a:pt x="3823" y="1448"/>
                  </a:cubicBezTo>
                  <a:cubicBezTo>
                    <a:pt x="3821" y="1444"/>
                    <a:pt x="3820" y="1440"/>
                    <a:pt x="3820" y="1439"/>
                  </a:cubicBezTo>
                  <a:cubicBezTo>
                    <a:pt x="3820" y="1434"/>
                    <a:pt x="3809" y="1412"/>
                    <a:pt x="3804" y="1407"/>
                  </a:cubicBezTo>
                  <a:cubicBezTo>
                    <a:pt x="3799" y="1401"/>
                    <a:pt x="3795" y="1395"/>
                    <a:pt x="3791" y="1385"/>
                  </a:cubicBezTo>
                  <a:cubicBezTo>
                    <a:pt x="3789" y="1381"/>
                    <a:pt x="3787" y="1377"/>
                    <a:pt x="3786" y="1375"/>
                  </a:cubicBezTo>
                  <a:cubicBezTo>
                    <a:pt x="3785" y="1373"/>
                    <a:pt x="3784" y="1369"/>
                    <a:pt x="3784" y="1366"/>
                  </a:cubicBezTo>
                  <a:cubicBezTo>
                    <a:pt x="3784" y="1364"/>
                    <a:pt x="3782" y="1360"/>
                    <a:pt x="3780" y="1357"/>
                  </a:cubicBezTo>
                  <a:cubicBezTo>
                    <a:pt x="3778" y="1354"/>
                    <a:pt x="3775" y="1349"/>
                    <a:pt x="3774" y="1346"/>
                  </a:cubicBezTo>
                  <a:cubicBezTo>
                    <a:pt x="3772" y="1343"/>
                    <a:pt x="3767" y="1334"/>
                    <a:pt x="3763" y="1327"/>
                  </a:cubicBezTo>
                  <a:cubicBezTo>
                    <a:pt x="3758" y="1320"/>
                    <a:pt x="3752" y="1310"/>
                    <a:pt x="3749" y="1304"/>
                  </a:cubicBezTo>
                  <a:cubicBezTo>
                    <a:pt x="3730" y="1272"/>
                    <a:pt x="3722" y="1256"/>
                    <a:pt x="3715" y="1242"/>
                  </a:cubicBezTo>
                  <a:cubicBezTo>
                    <a:pt x="3711" y="1233"/>
                    <a:pt x="3707" y="1225"/>
                    <a:pt x="3706" y="1223"/>
                  </a:cubicBezTo>
                  <a:cubicBezTo>
                    <a:pt x="3705" y="1222"/>
                    <a:pt x="3702" y="1216"/>
                    <a:pt x="3699" y="1211"/>
                  </a:cubicBezTo>
                  <a:cubicBezTo>
                    <a:pt x="3697" y="1206"/>
                    <a:pt x="3693" y="1199"/>
                    <a:pt x="3691" y="1196"/>
                  </a:cubicBezTo>
                  <a:cubicBezTo>
                    <a:pt x="3689" y="1192"/>
                    <a:pt x="3687" y="1190"/>
                    <a:pt x="3686" y="1190"/>
                  </a:cubicBezTo>
                  <a:cubicBezTo>
                    <a:pt x="3685" y="1191"/>
                    <a:pt x="3684" y="1197"/>
                    <a:pt x="3684" y="1204"/>
                  </a:cubicBezTo>
                  <a:cubicBezTo>
                    <a:pt x="3684" y="1211"/>
                    <a:pt x="3682" y="1228"/>
                    <a:pt x="3680" y="1242"/>
                  </a:cubicBezTo>
                  <a:cubicBezTo>
                    <a:pt x="3678" y="1255"/>
                    <a:pt x="3676" y="1274"/>
                    <a:pt x="3675" y="1283"/>
                  </a:cubicBezTo>
                  <a:cubicBezTo>
                    <a:pt x="3674" y="1293"/>
                    <a:pt x="3674" y="1302"/>
                    <a:pt x="3673" y="1305"/>
                  </a:cubicBezTo>
                  <a:cubicBezTo>
                    <a:pt x="3672" y="1307"/>
                    <a:pt x="3671" y="1318"/>
                    <a:pt x="3670" y="1330"/>
                  </a:cubicBezTo>
                  <a:cubicBezTo>
                    <a:pt x="3669" y="1341"/>
                    <a:pt x="3666" y="1361"/>
                    <a:pt x="3664" y="1374"/>
                  </a:cubicBezTo>
                  <a:cubicBezTo>
                    <a:pt x="3663" y="1387"/>
                    <a:pt x="3661" y="1401"/>
                    <a:pt x="3661" y="1404"/>
                  </a:cubicBezTo>
                  <a:cubicBezTo>
                    <a:pt x="3660" y="1407"/>
                    <a:pt x="3659" y="1419"/>
                    <a:pt x="3658" y="1430"/>
                  </a:cubicBezTo>
                  <a:cubicBezTo>
                    <a:pt x="3655" y="1458"/>
                    <a:pt x="3655" y="1487"/>
                    <a:pt x="3658" y="1490"/>
                  </a:cubicBezTo>
                  <a:cubicBezTo>
                    <a:pt x="3659" y="1491"/>
                    <a:pt x="3663" y="1492"/>
                    <a:pt x="3667" y="1492"/>
                  </a:cubicBezTo>
                  <a:cubicBezTo>
                    <a:pt x="3677" y="1493"/>
                    <a:pt x="3686" y="1495"/>
                    <a:pt x="3702" y="1503"/>
                  </a:cubicBezTo>
                  <a:cubicBezTo>
                    <a:pt x="3714" y="1508"/>
                    <a:pt x="3721" y="1510"/>
                    <a:pt x="3752" y="1515"/>
                  </a:cubicBezTo>
                  <a:cubicBezTo>
                    <a:pt x="3776" y="1519"/>
                    <a:pt x="3789" y="1520"/>
                    <a:pt x="3812" y="1517"/>
                  </a:cubicBezTo>
                  <a:cubicBezTo>
                    <a:pt x="3826" y="1516"/>
                    <a:pt x="3839" y="1514"/>
                    <a:pt x="3842" y="1513"/>
                  </a:cubicBezTo>
                  <a:cubicBezTo>
                    <a:pt x="3850" y="1510"/>
                    <a:pt x="3877" y="1509"/>
                    <a:pt x="3890" y="1511"/>
                  </a:cubicBezTo>
                  <a:cubicBezTo>
                    <a:pt x="3906" y="1514"/>
                    <a:pt x="3923" y="1522"/>
                    <a:pt x="3927" y="1528"/>
                  </a:cubicBezTo>
                  <a:cubicBezTo>
                    <a:pt x="3930" y="1533"/>
                    <a:pt x="3930" y="1534"/>
                    <a:pt x="3926" y="1540"/>
                  </a:cubicBezTo>
                  <a:cubicBezTo>
                    <a:pt x="3921" y="1549"/>
                    <a:pt x="3911" y="1549"/>
                    <a:pt x="3893" y="1541"/>
                  </a:cubicBezTo>
                  <a:cubicBezTo>
                    <a:pt x="3878" y="1534"/>
                    <a:pt x="3862" y="1531"/>
                    <a:pt x="3852" y="1532"/>
                  </a:cubicBezTo>
                  <a:cubicBezTo>
                    <a:pt x="3848" y="1533"/>
                    <a:pt x="3841" y="1534"/>
                    <a:pt x="3837" y="1534"/>
                  </a:cubicBezTo>
                  <a:cubicBezTo>
                    <a:pt x="3832" y="1534"/>
                    <a:pt x="3821" y="1536"/>
                    <a:pt x="3812" y="1537"/>
                  </a:cubicBezTo>
                  <a:cubicBezTo>
                    <a:pt x="3785" y="1540"/>
                    <a:pt x="3762" y="1540"/>
                    <a:pt x="3730" y="1536"/>
                  </a:cubicBezTo>
                  <a:cubicBezTo>
                    <a:pt x="3724" y="1535"/>
                    <a:pt x="3718" y="1535"/>
                    <a:pt x="3717" y="1535"/>
                  </a:cubicBezTo>
                  <a:cubicBezTo>
                    <a:pt x="3716" y="1535"/>
                    <a:pt x="3714" y="1534"/>
                    <a:pt x="3713" y="1533"/>
                  </a:cubicBezTo>
                  <a:cubicBezTo>
                    <a:pt x="3712" y="1532"/>
                    <a:pt x="3708" y="1531"/>
                    <a:pt x="3704" y="1530"/>
                  </a:cubicBezTo>
                  <a:cubicBezTo>
                    <a:pt x="3701" y="1529"/>
                    <a:pt x="3695" y="1527"/>
                    <a:pt x="3692" y="1526"/>
                  </a:cubicBezTo>
                  <a:cubicBezTo>
                    <a:pt x="3685" y="1523"/>
                    <a:pt x="3681" y="1521"/>
                    <a:pt x="3660" y="1516"/>
                  </a:cubicBezTo>
                  <a:cubicBezTo>
                    <a:pt x="3633" y="1510"/>
                    <a:pt x="3627" y="1503"/>
                    <a:pt x="3629" y="1485"/>
                  </a:cubicBezTo>
                  <a:cubicBezTo>
                    <a:pt x="3630" y="1480"/>
                    <a:pt x="3630" y="1469"/>
                    <a:pt x="3631" y="1460"/>
                  </a:cubicBezTo>
                  <a:cubicBezTo>
                    <a:pt x="3631" y="1437"/>
                    <a:pt x="3638" y="1374"/>
                    <a:pt x="3640" y="1368"/>
                  </a:cubicBezTo>
                  <a:cubicBezTo>
                    <a:pt x="3641" y="1365"/>
                    <a:pt x="3642" y="1360"/>
                    <a:pt x="3642" y="1356"/>
                  </a:cubicBezTo>
                  <a:cubicBezTo>
                    <a:pt x="3642" y="1353"/>
                    <a:pt x="3642" y="1349"/>
                    <a:pt x="3643" y="1348"/>
                  </a:cubicBezTo>
                  <a:cubicBezTo>
                    <a:pt x="3644" y="1348"/>
                    <a:pt x="3645" y="1342"/>
                    <a:pt x="3645" y="1337"/>
                  </a:cubicBezTo>
                  <a:cubicBezTo>
                    <a:pt x="3645" y="1327"/>
                    <a:pt x="3649" y="1289"/>
                    <a:pt x="3654" y="1237"/>
                  </a:cubicBezTo>
                  <a:cubicBezTo>
                    <a:pt x="3655" y="1225"/>
                    <a:pt x="3656" y="1203"/>
                    <a:pt x="3655" y="1190"/>
                  </a:cubicBezTo>
                  <a:cubicBezTo>
                    <a:pt x="3654" y="1163"/>
                    <a:pt x="3655" y="1160"/>
                    <a:pt x="3666" y="1154"/>
                  </a:cubicBezTo>
                  <a:cubicBezTo>
                    <a:pt x="3669" y="1152"/>
                    <a:pt x="3672" y="1149"/>
                    <a:pt x="3672" y="1147"/>
                  </a:cubicBezTo>
                  <a:cubicBezTo>
                    <a:pt x="3672" y="1144"/>
                    <a:pt x="3665" y="1128"/>
                    <a:pt x="3660" y="1119"/>
                  </a:cubicBezTo>
                  <a:cubicBezTo>
                    <a:pt x="3655" y="1111"/>
                    <a:pt x="3648" y="1097"/>
                    <a:pt x="3648" y="1095"/>
                  </a:cubicBezTo>
                  <a:cubicBezTo>
                    <a:pt x="3648" y="1094"/>
                    <a:pt x="3645" y="1088"/>
                    <a:pt x="3643" y="1082"/>
                  </a:cubicBezTo>
                  <a:cubicBezTo>
                    <a:pt x="3637" y="1069"/>
                    <a:pt x="3633" y="1052"/>
                    <a:pt x="3635" y="1047"/>
                  </a:cubicBezTo>
                  <a:cubicBezTo>
                    <a:pt x="3636" y="1045"/>
                    <a:pt x="3635" y="1041"/>
                    <a:pt x="3633" y="1038"/>
                  </a:cubicBezTo>
                  <a:cubicBezTo>
                    <a:pt x="3631" y="1036"/>
                    <a:pt x="3630" y="1029"/>
                    <a:pt x="3629" y="1022"/>
                  </a:cubicBezTo>
                  <a:cubicBezTo>
                    <a:pt x="3628" y="1013"/>
                    <a:pt x="3626" y="1009"/>
                    <a:pt x="3622" y="1004"/>
                  </a:cubicBezTo>
                  <a:cubicBezTo>
                    <a:pt x="3614" y="995"/>
                    <a:pt x="3605" y="983"/>
                    <a:pt x="3598" y="971"/>
                  </a:cubicBezTo>
                  <a:cubicBezTo>
                    <a:pt x="3588" y="956"/>
                    <a:pt x="3561" y="902"/>
                    <a:pt x="3560" y="893"/>
                  </a:cubicBezTo>
                  <a:cubicBezTo>
                    <a:pt x="3559" y="889"/>
                    <a:pt x="3557" y="880"/>
                    <a:pt x="3555" y="873"/>
                  </a:cubicBezTo>
                  <a:cubicBezTo>
                    <a:pt x="3550" y="854"/>
                    <a:pt x="3551" y="826"/>
                    <a:pt x="3557" y="798"/>
                  </a:cubicBezTo>
                  <a:cubicBezTo>
                    <a:pt x="3560" y="785"/>
                    <a:pt x="3563" y="768"/>
                    <a:pt x="3565" y="761"/>
                  </a:cubicBezTo>
                  <a:cubicBezTo>
                    <a:pt x="3566" y="754"/>
                    <a:pt x="3570" y="742"/>
                    <a:pt x="3574" y="734"/>
                  </a:cubicBezTo>
                  <a:cubicBezTo>
                    <a:pt x="3580" y="723"/>
                    <a:pt x="3582" y="719"/>
                    <a:pt x="3590" y="715"/>
                  </a:cubicBezTo>
                  <a:cubicBezTo>
                    <a:pt x="3597" y="711"/>
                    <a:pt x="3599" y="711"/>
                    <a:pt x="3604" y="713"/>
                  </a:cubicBezTo>
                  <a:cubicBezTo>
                    <a:pt x="3609" y="714"/>
                    <a:pt x="3610" y="714"/>
                    <a:pt x="3611" y="713"/>
                  </a:cubicBezTo>
                  <a:cubicBezTo>
                    <a:pt x="3611" y="711"/>
                    <a:pt x="3612" y="678"/>
                    <a:pt x="3613" y="638"/>
                  </a:cubicBezTo>
                  <a:cubicBezTo>
                    <a:pt x="3614" y="532"/>
                    <a:pt x="3616" y="491"/>
                    <a:pt x="3621" y="460"/>
                  </a:cubicBezTo>
                  <a:cubicBezTo>
                    <a:pt x="3622" y="457"/>
                    <a:pt x="3623" y="445"/>
                    <a:pt x="3624" y="433"/>
                  </a:cubicBezTo>
                  <a:cubicBezTo>
                    <a:pt x="3625" y="411"/>
                    <a:pt x="3630" y="377"/>
                    <a:pt x="3634" y="365"/>
                  </a:cubicBezTo>
                  <a:cubicBezTo>
                    <a:pt x="3635" y="361"/>
                    <a:pt x="3636" y="356"/>
                    <a:pt x="3636" y="354"/>
                  </a:cubicBezTo>
                  <a:cubicBezTo>
                    <a:pt x="3636" y="337"/>
                    <a:pt x="3649" y="313"/>
                    <a:pt x="3659" y="313"/>
                  </a:cubicBezTo>
                  <a:cubicBezTo>
                    <a:pt x="3665" y="313"/>
                    <a:pt x="3667" y="319"/>
                    <a:pt x="3664" y="332"/>
                  </a:cubicBezTo>
                  <a:cubicBezTo>
                    <a:pt x="3663" y="338"/>
                    <a:pt x="3661" y="344"/>
                    <a:pt x="3661" y="346"/>
                  </a:cubicBezTo>
                  <a:cubicBezTo>
                    <a:pt x="3656" y="371"/>
                    <a:pt x="3655" y="378"/>
                    <a:pt x="3654" y="388"/>
                  </a:cubicBezTo>
                  <a:cubicBezTo>
                    <a:pt x="3653" y="395"/>
                    <a:pt x="3651" y="406"/>
                    <a:pt x="3650" y="413"/>
                  </a:cubicBezTo>
                  <a:cubicBezTo>
                    <a:pt x="3645" y="448"/>
                    <a:pt x="3640" y="495"/>
                    <a:pt x="3638" y="523"/>
                  </a:cubicBezTo>
                  <a:cubicBezTo>
                    <a:pt x="3635" y="598"/>
                    <a:pt x="3634" y="718"/>
                    <a:pt x="3636" y="720"/>
                  </a:cubicBezTo>
                  <a:cubicBezTo>
                    <a:pt x="3637" y="721"/>
                    <a:pt x="3641" y="718"/>
                    <a:pt x="3646" y="713"/>
                  </a:cubicBezTo>
                  <a:cubicBezTo>
                    <a:pt x="3659" y="700"/>
                    <a:pt x="3670" y="700"/>
                    <a:pt x="3684" y="714"/>
                  </a:cubicBezTo>
                  <a:lnTo>
                    <a:pt x="3690" y="720"/>
                  </a:lnTo>
                  <a:lnTo>
                    <a:pt x="3690" y="710"/>
                  </a:lnTo>
                  <a:cubicBezTo>
                    <a:pt x="3690" y="705"/>
                    <a:pt x="3691" y="696"/>
                    <a:pt x="3691" y="690"/>
                  </a:cubicBezTo>
                  <a:cubicBezTo>
                    <a:pt x="3692" y="672"/>
                    <a:pt x="3696" y="630"/>
                    <a:pt x="3698" y="623"/>
                  </a:cubicBezTo>
                  <a:cubicBezTo>
                    <a:pt x="3699" y="620"/>
                    <a:pt x="3699" y="614"/>
                    <a:pt x="3699" y="612"/>
                  </a:cubicBezTo>
                  <a:cubicBezTo>
                    <a:pt x="3697" y="606"/>
                    <a:pt x="3702" y="598"/>
                    <a:pt x="3710" y="595"/>
                  </a:cubicBezTo>
                  <a:cubicBezTo>
                    <a:pt x="3715" y="594"/>
                    <a:pt x="3717" y="594"/>
                    <a:pt x="3721" y="598"/>
                  </a:cubicBezTo>
                  <a:cubicBezTo>
                    <a:pt x="3725" y="602"/>
                    <a:pt x="3726" y="604"/>
                    <a:pt x="3725" y="612"/>
                  </a:cubicBezTo>
                  <a:cubicBezTo>
                    <a:pt x="3720" y="656"/>
                    <a:pt x="3719" y="672"/>
                    <a:pt x="3719" y="695"/>
                  </a:cubicBezTo>
                  <a:cubicBezTo>
                    <a:pt x="3719" y="711"/>
                    <a:pt x="3718" y="728"/>
                    <a:pt x="3717" y="735"/>
                  </a:cubicBezTo>
                  <a:cubicBezTo>
                    <a:pt x="3714" y="746"/>
                    <a:pt x="3713" y="750"/>
                    <a:pt x="3705" y="758"/>
                  </a:cubicBezTo>
                  <a:cubicBezTo>
                    <a:pt x="3704" y="760"/>
                    <a:pt x="3700" y="761"/>
                    <a:pt x="3696" y="762"/>
                  </a:cubicBezTo>
                  <a:cubicBezTo>
                    <a:pt x="3689" y="763"/>
                    <a:pt x="3688" y="762"/>
                    <a:pt x="3679" y="753"/>
                  </a:cubicBezTo>
                  <a:cubicBezTo>
                    <a:pt x="3673" y="748"/>
                    <a:pt x="3668" y="743"/>
                    <a:pt x="3667" y="743"/>
                  </a:cubicBezTo>
                  <a:cubicBezTo>
                    <a:pt x="3667" y="743"/>
                    <a:pt x="3666" y="750"/>
                    <a:pt x="3665" y="759"/>
                  </a:cubicBezTo>
                  <a:cubicBezTo>
                    <a:pt x="3664" y="767"/>
                    <a:pt x="3663" y="779"/>
                    <a:pt x="3662" y="785"/>
                  </a:cubicBezTo>
                  <a:cubicBezTo>
                    <a:pt x="3661" y="791"/>
                    <a:pt x="3660" y="799"/>
                    <a:pt x="3660" y="801"/>
                  </a:cubicBezTo>
                  <a:cubicBezTo>
                    <a:pt x="3660" y="804"/>
                    <a:pt x="3657" y="810"/>
                    <a:pt x="3654" y="815"/>
                  </a:cubicBezTo>
                  <a:cubicBezTo>
                    <a:pt x="3648" y="823"/>
                    <a:pt x="3647" y="825"/>
                    <a:pt x="3647" y="838"/>
                  </a:cubicBezTo>
                  <a:cubicBezTo>
                    <a:pt x="3648" y="857"/>
                    <a:pt x="3649" y="868"/>
                    <a:pt x="3652" y="873"/>
                  </a:cubicBezTo>
                  <a:cubicBezTo>
                    <a:pt x="3653" y="875"/>
                    <a:pt x="3654" y="879"/>
                    <a:pt x="3654" y="882"/>
                  </a:cubicBezTo>
                  <a:cubicBezTo>
                    <a:pt x="3654" y="885"/>
                    <a:pt x="3655" y="893"/>
                    <a:pt x="3657" y="900"/>
                  </a:cubicBezTo>
                  <a:cubicBezTo>
                    <a:pt x="3658" y="907"/>
                    <a:pt x="3661" y="921"/>
                    <a:pt x="3663" y="931"/>
                  </a:cubicBezTo>
                  <a:cubicBezTo>
                    <a:pt x="3665" y="942"/>
                    <a:pt x="3667" y="956"/>
                    <a:pt x="3669" y="963"/>
                  </a:cubicBezTo>
                  <a:cubicBezTo>
                    <a:pt x="3671" y="970"/>
                    <a:pt x="3672" y="976"/>
                    <a:pt x="3671" y="977"/>
                  </a:cubicBezTo>
                  <a:cubicBezTo>
                    <a:pt x="3670" y="977"/>
                    <a:pt x="3671" y="980"/>
                    <a:pt x="3672" y="982"/>
                  </a:cubicBezTo>
                  <a:cubicBezTo>
                    <a:pt x="3674" y="984"/>
                    <a:pt x="3675" y="992"/>
                    <a:pt x="3676" y="1000"/>
                  </a:cubicBezTo>
                  <a:cubicBezTo>
                    <a:pt x="3677" y="1008"/>
                    <a:pt x="3678" y="1016"/>
                    <a:pt x="3679" y="1018"/>
                  </a:cubicBezTo>
                  <a:cubicBezTo>
                    <a:pt x="3680" y="1020"/>
                    <a:pt x="3678" y="1023"/>
                    <a:pt x="3673" y="1028"/>
                  </a:cubicBezTo>
                  <a:cubicBezTo>
                    <a:pt x="3669" y="1032"/>
                    <a:pt x="3666" y="1037"/>
                    <a:pt x="3666" y="1039"/>
                  </a:cubicBezTo>
                  <a:cubicBezTo>
                    <a:pt x="3666" y="1041"/>
                    <a:pt x="3669" y="1052"/>
                    <a:pt x="3673" y="1062"/>
                  </a:cubicBezTo>
                  <a:cubicBezTo>
                    <a:pt x="3677" y="1073"/>
                    <a:pt x="3680" y="1084"/>
                    <a:pt x="3680" y="1085"/>
                  </a:cubicBezTo>
                  <a:cubicBezTo>
                    <a:pt x="3680" y="1091"/>
                    <a:pt x="3697" y="1133"/>
                    <a:pt x="3699" y="1133"/>
                  </a:cubicBezTo>
                  <a:cubicBezTo>
                    <a:pt x="3700" y="1133"/>
                    <a:pt x="3703" y="1132"/>
                    <a:pt x="3706" y="1130"/>
                  </a:cubicBezTo>
                  <a:cubicBezTo>
                    <a:pt x="3712" y="1127"/>
                    <a:pt x="3713" y="1127"/>
                    <a:pt x="3717" y="1130"/>
                  </a:cubicBezTo>
                  <a:cubicBezTo>
                    <a:pt x="3720" y="1132"/>
                    <a:pt x="3722" y="1135"/>
                    <a:pt x="3722" y="1137"/>
                  </a:cubicBezTo>
                  <a:cubicBezTo>
                    <a:pt x="3722" y="1139"/>
                    <a:pt x="3725" y="1150"/>
                    <a:pt x="3729" y="1162"/>
                  </a:cubicBezTo>
                  <a:cubicBezTo>
                    <a:pt x="3733" y="1174"/>
                    <a:pt x="3736" y="1185"/>
                    <a:pt x="3736" y="1187"/>
                  </a:cubicBezTo>
                  <a:cubicBezTo>
                    <a:pt x="3736" y="1188"/>
                    <a:pt x="3738" y="1195"/>
                    <a:pt x="3742" y="1201"/>
                  </a:cubicBezTo>
                  <a:cubicBezTo>
                    <a:pt x="3745" y="1208"/>
                    <a:pt x="3748" y="1214"/>
                    <a:pt x="3748" y="1215"/>
                  </a:cubicBezTo>
                  <a:cubicBezTo>
                    <a:pt x="3748" y="1216"/>
                    <a:pt x="3750" y="1223"/>
                    <a:pt x="3754" y="1230"/>
                  </a:cubicBezTo>
                  <a:cubicBezTo>
                    <a:pt x="3757" y="1237"/>
                    <a:pt x="3762" y="1249"/>
                    <a:pt x="3766" y="1257"/>
                  </a:cubicBezTo>
                  <a:cubicBezTo>
                    <a:pt x="3774" y="1277"/>
                    <a:pt x="3787" y="1303"/>
                    <a:pt x="3793" y="1311"/>
                  </a:cubicBezTo>
                  <a:cubicBezTo>
                    <a:pt x="3798" y="1317"/>
                    <a:pt x="3798" y="1317"/>
                    <a:pt x="3804" y="1314"/>
                  </a:cubicBezTo>
                  <a:cubicBezTo>
                    <a:pt x="3812" y="1310"/>
                    <a:pt x="3819" y="1313"/>
                    <a:pt x="3826" y="1321"/>
                  </a:cubicBezTo>
                  <a:cubicBezTo>
                    <a:pt x="3833" y="1328"/>
                    <a:pt x="3843" y="1349"/>
                    <a:pt x="3847" y="1363"/>
                  </a:cubicBezTo>
                  <a:cubicBezTo>
                    <a:pt x="3850" y="1375"/>
                    <a:pt x="3859" y="1389"/>
                    <a:pt x="3874" y="1405"/>
                  </a:cubicBezTo>
                  <a:cubicBezTo>
                    <a:pt x="3884" y="1417"/>
                    <a:pt x="3887" y="1417"/>
                    <a:pt x="3890" y="1405"/>
                  </a:cubicBezTo>
                  <a:cubicBezTo>
                    <a:pt x="3900" y="1366"/>
                    <a:pt x="3909" y="1340"/>
                    <a:pt x="3915" y="1333"/>
                  </a:cubicBezTo>
                  <a:cubicBezTo>
                    <a:pt x="3916" y="1331"/>
                    <a:pt x="3918" y="1327"/>
                    <a:pt x="3919" y="1324"/>
                  </a:cubicBezTo>
                  <a:cubicBezTo>
                    <a:pt x="3920" y="1320"/>
                    <a:pt x="3922" y="1316"/>
                    <a:pt x="3923" y="1315"/>
                  </a:cubicBezTo>
                  <a:cubicBezTo>
                    <a:pt x="3925" y="1314"/>
                    <a:pt x="3926" y="1312"/>
                    <a:pt x="3926" y="1310"/>
                  </a:cubicBezTo>
                  <a:cubicBezTo>
                    <a:pt x="3926" y="1309"/>
                    <a:pt x="3927" y="1306"/>
                    <a:pt x="3928" y="1303"/>
                  </a:cubicBezTo>
                  <a:cubicBezTo>
                    <a:pt x="3930" y="1300"/>
                    <a:pt x="3932" y="1296"/>
                    <a:pt x="3932" y="1293"/>
                  </a:cubicBezTo>
                  <a:cubicBezTo>
                    <a:pt x="3936" y="1278"/>
                    <a:pt x="3961" y="1251"/>
                    <a:pt x="3975" y="1247"/>
                  </a:cubicBezTo>
                  <a:cubicBezTo>
                    <a:pt x="3984" y="1244"/>
                    <a:pt x="3984" y="1244"/>
                    <a:pt x="3980" y="1240"/>
                  </a:cubicBezTo>
                  <a:cubicBezTo>
                    <a:pt x="3974" y="1234"/>
                    <a:pt x="3972" y="1226"/>
                    <a:pt x="3974" y="1219"/>
                  </a:cubicBezTo>
                  <a:cubicBezTo>
                    <a:pt x="3975" y="1215"/>
                    <a:pt x="3977" y="1206"/>
                    <a:pt x="3979" y="1198"/>
                  </a:cubicBezTo>
                  <a:cubicBezTo>
                    <a:pt x="3982" y="1183"/>
                    <a:pt x="3988" y="1175"/>
                    <a:pt x="3995" y="1175"/>
                  </a:cubicBezTo>
                  <a:cubicBezTo>
                    <a:pt x="4002" y="1175"/>
                    <a:pt x="4004" y="1181"/>
                    <a:pt x="4002" y="1195"/>
                  </a:cubicBezTo>
                  <a:cubicBezTo>
                    <a:pt x="3998" y="1215"/>
                    <a:pt x="3998" y="1214"/>
                    <a:pt x="4021" y="1228"/>
                  </a:cubicBezTo>
                  <a:cubicBezTo>
                    <a:pt x="4035" y="1236"/>
                    <a:pt x="4048" y="1242"/>
                    <a:pt x="4059" y="1245"/>
                  </a:cubicBezTo>
                  <a:cubicBezTo>
                    <a:pt x="4068" y="1247"/>
                    <a:pt x="4077" y="1250"/>
                    <a:pt x="4079" y="1251"/>
                  </a:cubicBezTo>
                  <a:cubicBezTo>
                    <a:pt x="4092" y="1256"/>
                    <a:pt x="4110" y="1261"/>
                    <a:pt x="4115" y="1261"/>
                  </a:cubicBezTo>
                  <a:cubicBezTo>
                    <a:pt x="4119" y="1261"/>
                    <a:pt x="4127" y="1259"/>
                    <a:pt x="4133" y="1256"/>
                  </a:cubicBezTo>
                  <a:cubicBezTo>
                    <a:pt x="4149" y="1249"/>
                    <a:pt x="4173" y="1241"/>
                    <a:pt x="4179" y="1241"/>
                  </a:cubicBezTo>
                  <a:cubicBezTo>
                    <a:pt x="4181" y="1241"/>
                    <a:pt x="4186" y="1240"/>
                    <a:pt x="4190" y="1239"/>
                  </a:cubicBezTo>
                  <a:cubicBezTo>
                    <a:pt x="4195" y="1237"/>
                    <a:pt x="4196" y="1236"/>
                    <a:pt x="4195" y="1232"/>
                  </a:cubicBezTo>
                  <a:cubicBezTo>
                    <a:pt x="4194" y="1230"/>
                    <a:pt x="4193" y="1225"/>
                    <a:pt x="4192" y="1221"/>
                  </a:cubicBezTo>
                  <a:cubicBezTo>
                    <a:pt x="4191" y="1212"/>
                    <a:pt x="4193" y="1208"/>
                    <a:pt x="4202" y="1204"/>
                  </a:cubicBezTo>
                  <a:cubicBezTo>
                    <a:pt x="4207" y="1201"/>
                    <a:pt x="4208" y="1202"/>
                    <a:pt x="4214" y="1206"/>
                  </a:cubicBezTo>
                  <a:cubicBezTo>
                    <a:pt x="4217" y="1209"/>
                    <a:pt x="4220" y="1213"/>
                    <a:pt x="4220" y="1214"/>
                  </a:cubicBezTo>
                  <a:cubicBezTo>
                    <a:pt x="4220" y="1215"/>
                    <a:pt x="4221" y="1218"/>
                    <a:pt x="4223" y="1220"/>
                  </a:cubicBezTo>
                  <a:cubicBezTo>
                    <a:pt x="4232" y="1228"/>
                    <a:pt x="4226" y="1252"/>
                    <a:pt x="4213" y="1262"/>
                  </a:cubicBezTo>
                  <a:cubicBezTo>
                    <a:pt x="4209" y="1266"/>
                    <a:pt x="4206" y="1269"/>
                    <a:pt x="4206" y="1269"/>
                  </a:cubicBezTo>
                  <a:cubicBezTo>
                    <a:pt x="4206" y="1270"/>
                    <a:pt x="4211" y="1272"/>
                    <a:pt x="4216" y="1274"/>
                  </a:cubicBezTo>
                  <a:cubicBezTo>
                    <a:pt x="4229" y="1278"/>
                    <a:pt x="4239" y="1283"/>
                    <a:pt x="4256" y="1295"/>
                  </a:cubicBezTo>
                  <a:cubicBezTo>
                    <a:pt x="4273" y="1305"/>
                    <a:pt x="4275" y="1309"/>
                    <a:pt x="4272" y="1318"/>
                  </a:cubicBezTo>
                  <a:cubicBezTo>
                    <a:pt x="4271" y="1322"/>
                    <a:pt x="4271" y="1328"/>
                    <a:pt x="4272" y="1332"/>
                  </a:cubicBezTo>
                  <a:cubicBezTo>
                    <a:pt x="4273" y="1335"/>
                    <a:pt x="4274" y="1358"/>
                    <a:pt x="4275" y="1382"/>
                  </a:cubicBezTo>
                  <a:cubicBezTo>
                    <a:pt x="4276" y="1438"/>
                    <a:pt x="4279" y="1448"/>
                    <a:pt x="4288" y="1444"/>
                  </a:cubicBezTo>
                  <a:cubicBezTo>
                    <a:pt x="4299" y="1438"/>
                    <a:pt x="4305" y="1434"/>
                    <a:pt x="4313" y="1426"/>
                  </a:cubicBezTo>
                  <a:cubicBezTo>
                    <a:pt x="4317" y="1422"/>
                    <a:pt x="4327" y="1415"/>
                    <a:pt x="4335" y="1409"/>
                  </a:cubicBezTo>
                  <a:cubicBezTo>
                    <a:pt x="4362" y="1391"/>
                    <a:pt x="4381" y="1370"/>
                    <a:pt x="4422" y="1315"/>
                  </a:cubicBezTo>
                  <a:cubicBezTo>
                    <a:pt x="4427" y="1308"/>
                    <a:pt x="4434" y="1300"/>
                    <a:pt x="4438" y="1295"/>
                  </a:cubicBezTo>
                  <a:cubicBezTo>
                    <a:pt x="4444" y="1287"/>
                    <a:pt x="4450" y="1278"/>
                    <a:pt x="4450" y="1275"/>
                  </a:cubicBezTo>
                  <a:cubicBezTo>
                    <a:pt x="4450" y="1274"/>
                    <a:pt x="4454" y="1265"/>
                    <a:pt x="4459" y="1254"/>
                  </a:cubicBezTo>
                  <a:cubicBezTo>
                    <a:pt x="4464" y="1244"/>
                    <a:pt x="4468" y="1234"/>
                    <a:pt x="4468" y="1233"/>
                  </a:cubicBezTo>
                  <a:cubicBezTo>
                    <a:pt x="4468" y="1231"/>
                    <a:pt x="4476" y="1204"/>
                    <a:pt x="4489" y="1166"/>
                  </a:cubicBezTo>
                  <a:cubicBezTo>
                    <a:pt x="4494" y="1152"/>
                    <a:pt x="4498" y="1137"/>
                    <a:pt x="4499" y="1133"/>
                  </a:cubicBezTo>
                  <a:cubicBezTo>
                    <a:pt x="4501" y="1123"/>
                    <a:pt x="4513" y="1084"/>
                    <a:pt x="4517" y="1078"/>
                  </a:cubicBezTo>
                  <a:cubicBezTo>
                    <a:pt x="4518" y="1075"/>
                    <a:pt x="4520" y="1071"/>
                    <a:pt x="4520" y="1071"/>
                  </a:cubicBezTo>
                  <a:cubicBezTo>
                    <a:pt x="4520" y="1068"/>
                    <a:pt x="4544" y="1019"/>
                    <a:pt x="4548" y="1013"/>
                  </a:cubicBezTo>
                  <a:cubicBezTo>
                    <a:pt x="4550" y="1010"/>
                    <a:pt x="4552" y="1006"/>
                    <a:pt x="4552" y="1004"/>
                  </a:cubicBezTo>
                  <a:cubicBezTo>
                    <a:pt x="4552" y="1002"/>
                    <a:pt x="4555" y="997"/>
                    <a:pt x="4558" y="994"/>
                  </a:cubicBezTo>
                  <a:cubicBezTo>
                    <a:pt x="4564" y="988"/>
                    <a:pt x="4572" y="974"/>
                    <a:pt x="4574" y="963"/>
                  </a:cubicBezTo>
                  <a:cubicBezTo>
                    <a:pt x="4576" y="956"/>
                    <a:pt x="4588" y="936"/>
                    <a:pt x="4602" y="916"/>
                  </a:cubicBezTo>
                  <a:cubicBezTo>
                    <a:pt x="4613" y="900"/>
                    <a:pt x="4630" y="864"/>
                    <a:pt x="4630" y="856"/>
                  </a:cubicBezTo>
                  <a:cubicBezTo>
                    <a:pt x="4630" y="853"/>
                    <a:pt x="4631" y="847"/>
                    <a:pt x="4633" y="843"/>
                  </a:cubicBezTo>
                  <a:cubicBezTo>
                    <a:pt x="4638" y="831"/>
                    <a:pt x="4638" y="785"/>
                    <a:pt x="4633" y="769"/>
                  </a:cubicBezTo>
                  <a:cubicBezTo>
                    <a:pt x="4629" y="757"/>
                    <a:pt x="4623" y="749"/>
                    <a:pt x="4620" y="752"/>
                  </a:cubicBezTo>
                  <a:cubicBezTo>
                    <a:pt x="4619" y="753"/>
                    <a:pt x="4618" y="766"/>
                    <a:pt x="4617" y="781"/>
                  </a:cubicBezTo>
                  <a:cubicBezTo>
                    <a:pt x="4615" y="817"/>
                    <a:pt x="4611" y="838"/>
                    <a:pt x="4599" y="864"/>
                  </a:cubicBezTo>
                  <a:cubicBezTo>
                    <a:pt x="4593" y="879"/>
                    <a:pt x="4589" y="883"/>
                    <a:pt x="4583" y="883"/>
                  </a:cubicBezTo>
                  <a:cubicBezTo>
                    <a:pt x="4577" y="883"/>
                    <a:pt x="4572" y="878"/>
                    <a:pt x="4575" y="875"/>
                  </a:cubicBezTo>
                  <a:cubicBezTo>
                    <a:pt x="4577" y="873"/>
                    <a:pt x="4578" y="870"/>
                    <a:pt x="4578" y="868"/>
                  </a:cubicBezTo>
                  <a:cubicBezTo>
                    <a:pt x="4578" y="865"/>
                    <a:pt x="4579" y="859"/>
                    <a:pt x="4581" y="854"/>
                  </a:cubicBezTo>
                  <a:cubicBezTo>
                    <a:pt x="4587" y="837"/>
                    <a:pt x="4590" y="810"/>
                    <a:pt x="4591" y="763"/>
                  </a:cubicBezTo>
                  <a:cubicBezTo>
                    <a:pt x="4592" y="712"/>
                    <a:pt x="4593" y="710"/>
                    <a:pt x="4604" y="705"/>
                  </a:cubicBezTo>
                  <a:cubicBezTo>
                    <a:pt x="4610" y="702"/>
                    <a:pt x="4617" y="705"/>
                    <a:pt x="4619" y="711"/>
                  </a:cubicBezTo>
                  <a:cubicBezTo>
                    <a:pt x="4621" y="717"/>
                    <a:pt x="4623" y="716"/>
                    <a:pt x="4629" y="708"/>
                  </a:cubicBezTo>
                  <a:cubicBezTo>
                    <a:pt x="4634" y="702"/>
                    <a:pt x="4635" y="697"/>
                    <a:pt x="4636" y="686"/>
                  </a:cubicBezTo>
                  <a:cubicBezTo>
                    <a:pt x="4637" y="679"/>
                    <a:pt x="4638" y="665"/>
                    <a:pt x="4639" y="657"/>
                  </a:cubicBezTo>
                  <a:cubicBezTo>
                    <a:pt x="4641" y="635"/>
                    <a:pt x="4641" y="514"/>
                    <a:pt x="4638" y="507"/>
                  </a:cubicBezTo>
                  <a:cubicBezTo>
                    <a:pt x="4637" y="503"/>
                    <a:pt x="4636" y="491"/>
                    <a:pt x="4636" y="480"/>
                  </a:cubicBezTo>
                  <a:cubicBezTo>
                    <a:pt x="4635" y="469"/>
                    <a:pt x="4634" y="453"/>
                    <a:pt x="4632" y="445"/>
                  </a:cubicBezTo>
                  <a:cubicBezTo>
                    <a:pt x="4631" y="437"/>
                    <a:pt x="4630" y="427"/>
                    <a:pt x="4630" y="424"/>
                  </a:cubicBezTo>
                  <a:cubicBezTo>
                    <a:pt x="4631" y="420"/>
                    <a:pt x="4631" y="409"/>
                    <a:pt x="4630" y="399"/>
                  </a:cubicBezTo>
                  <a:cubicBezTo>
                    <a:pt x="4629" y="389"/>
                    <a:pt x="4627" y="370"/>
                    <a:pt x="4627" y="357"/>
                  </a:cubicBezTo>
                  <a:cubicBezTo>
                    <a:pt x="4625" y="331"/>
                    <a:pt x="4623" y="315"/>
                    <a:pt x="4618" y="290"/>
                  </a:cubicBezTo>
                  <a:cubicBezTo>
                    <a:pt x="4614" y="270"/>
                    <a:pt x="4611" y="263"/>
                    <a:pt x="4607" y="263"/>
                  </a:cubicBezTo>
                  <a:cubicBezTo>
                    <a:pt x="4602" y="263"/>
                    <a:pt x="4600" y="258"/>
                    <a:pt x="4602" y="252"/>
                  </a:cubicBezTo>
                  <a:cubicBezTo>
                    <a:pt x="4606" y="242"/>
                    <a:pt x="4600" y="228"/>
                    <a:pt x="4583" y="206"/>
                  </a:cubicBezTo>
                  <a:cubicBezTo>
                    <a:pt x="4567" y="186"/>
                    <a:pt x="4553" y="173"/>
                    <a:pt x="4527" y="155"/>
                  </a:cubicBezTo>
                  <a:cubicBezTo>
                    <a:pt x="4518" y="148"/>
                    <a:pt x="4508" y="141"/>
                    <a:pt x="4505" y="138"/>
                  </a:cubicBezTo>
                  <a:cubicBezTo>
                    <a:pt x="4501" y="134"/>
                    <a:pt x="4496" y="131"/>
                    <a:pt x="4493" y="129"/>
                  </a:cubicBezTo>
                  <a:cubicBezTo>
                    <a:pt x="4485" y="125"/>
                    <a:pt x="4458" y="107"/>
                    <a:pt x="4440" y="93"/>
                  </a:cubicBezTo>
                  <a:cubicBezTo>
                    <a:pt x="4432" y="86"/>
                    <a:pt x="4424" y="81"/>
                    <a:pt x="4422" y="81"/>
                  </a:cubicBezTo>
                  <a:cubicBezTo>
                    <a:pt x="4420" y="81"/>
                    <a:pt x="4420" y="80"/>
                    <a:pt x="4421" y="76"/>
                  </a:cubicBezTo>
                  <a:cubicBezTo>
                    <a:pt x="4421" y="73"/>
                    <a:pt x="4421" y="71"/>
                    <a:pt x="4420" y="71"/>
                  </a:cubicBezTo>
                  <a:cubicBezTo>
                    <a:pt x="4419" y="71"/>
                    <a:pt x="4418" y="72"/>
                    <a:pt x="4418" y="73"/>
                  </a:cubicBezTo>
                  <a:cubicBezTo>
                    <a:pt x="4418" y="77"/>
                    <a:pt x="4411" y="75"/>
                    <a:pt x="4404" y="70"/>
                  </a:cubicBezTo>
                  <a:cubicBezTo>
                    <a:pt x="4400" y="68"/>
                    <a:pt x="4392" y="63"/>
                    <a:pt x="4386" y="60"/>
                  </a:cubicBezTo>
                  <a:lnTo>
                    <a:pt x="4374" y="55"/>
                  </a:lnTo>
                  <a:lnTo>
                    <a:pt x="4369" y="59"/>
                  </a:lnTo>
                  <a:cubicBezTo>
                    <a:pt x="4359" y="66"/>
                    <a:pt x="4350" y="69"/>
                    <a:pt x="4341" y="69"/>
                  </a:cubicBezTo>
                  <a:cubicBezTo>
                    <a:pt x="4331" y="69"/>
                    <a:pt x="4310" y="65"/>
                    <a:pt x="4307" y="63"/>
                  </a:cubicBezTo>
                  <a:cubicBezTo>
                    <a:pt x="4305" y="62"/>
                    <a:pt x="4294" y="60"/>
                    <a:pt x="4282" y="60"/>
                  </a:cubicBezTo>
                  <a:cubicBezTo>
                    <a:pt x="4257" y="58"/>
                    <a:pt x="4260" y="60"/>
                    <a:pt x="4249" y="43"/>
                  </a:cubicBezTo>
                  <a:cubicBezTo>
                    <a:pt x="4246" y="39"/>
                    <a:pt x="4244" y="34"/>
                    <a:pt x="4243" y="32"/>
                  </a:cubicBezTo>
                  <a:cubicBezTo>
                    <a:pt x="4243" y="27"/>
                    <a:pt x="4224" y="24"/>
                    <a:pt x="4200" y="23"/>
                  </a:cubicBezTo>
                  <a:cubicBezTo>
                    <a:pt x="4191" y="23"/>
                    <a:pt x="4182" y="22"/>
                    <a:pt x="4180" y="21"/>
                  </a:cubicBezTo>
                  <a:cubicBezTo>
                    <a:pt x="4178" y="20"/>
                    <a:pt x="4174" y="20"/>
                    <a:pt x="4171" y="21"/>
                  </a:cubicBezTo>
                  <a:cubicBezTo>
                    <a:pt x="4167" y="22"/>
                    <a:pt x="4157" y="22"/>
                    <a:pt x="4148" y="21"/>
                  </a:cubicBezTo>
                  <a:cubicBezTo>
                    <a:pt x="4137" y="20"/>
                    <a:pt x="4127" y="20"/>
                    <a:pt x="4121" y="21"/>
                  </a:cubicBezTo>
                  <a:cubicBezTo>
                    <a:pt x="4115" y="22"/>
                    <a:pt x="4098" y="24"/>
                    <a:pt x="4083" y="24"/>
                  </a:cubicBezTo>
                  <a:cubicBezTo>
                    <a:pt x="4067" y="25"/>
                    <a:pt x="4051" y="26"/>
                    <a:pt x="4047" y="26"/>
                  </a:cubicBezTo>
                  <a:cubicBezTo>
                    <a:pt x="4042" y="27"/>
                    <a:pt x="4031" y="28"/>
                    <a:pt x="4022" y="28"/>
                  </a:cubicBezTo>
                  <a:cubicBezTo>
                    <a:pt x="4012" y="29"/>
                    <a:pt x="4004" y="30"/>
                    <a:pt x="4003" y="31"/>
                  </a:cubicBezTo>
                  <a:cubicBezTo>
                    <a:pt x="4002" y="32"/>
                    <a:pt x="3996" y="33"/>
                    <a:pt x="3990" y="34"/>
                  </a:cubicBezTo>
                  <a:cubicBezTo>
                    <a:pt x="3984" y="35"/>
                    <a:pt x="3976" y="36"/>
                    <a:pt x="3972" y="38"/>
                  </a:cubicBezTo>
                  <a:cubicBezTo>
                    <a:pt x="3958" y="42"/>
                    <a:pt x="3923" y="56"/>
                    <a:pt x="3916" y="60"/>
                  </a:cubicBezTo>
                  <a:cubicBezTo>
                    <a:pt x="3912" y="62"/>
                    <a:pt x="3902" y="67"/>
                    <a:pt x="3894" y="72"/>
                  </a:cubicBezTo>
                  <a:cubicBezTo>
                    <a:pt x="3886" y="76"/>
                    <a:pt x="3873" y="84"/>
                    <a:pt x="3865" y="89"/>
                  </a:cubicBezTo>
                  <a:cubicBezTo>
                    <a:pt x="3858" y="94"/>
                    <a:pt x="3851" y="97"/>
                    <a:pt x="3850" y="96"/>
                  </a:cubicBezTo>
                  <a:cubicBezTo>
                    <a:pt x="3850" y="96"/>
                    <a:pt x="3847" y="96"/>
                    <a:pt x="3844" y="98"/>
                  </a:cubicBezTo>
                  <a:cubicBezTo>
                    <a:pt x="3835" y="103"/>
                    <a:pt x="3824" y="105"/>
                    <a:pt x="3813" y="106"/>
                  </a:cubicBezTo>
                  <a:cubicBezTo>
                    <a:pt x="3807" y="107"/>
                    <a:pt x="3801" y="107"/>
                    <a:pt x="3800" y="108"/>
                  </a:cubicBezTo>
                  <a:cubicBezTo>
                    <a:pt x="3799" y="109"/>
                    <a:pt x="3796" y="109"/>
                    <a:pt x="3794" y="108"/>
                  </a:cubicBezTo>
                  <a:cubicBezTo>
                    <a:pt x="3791" y="107"/>
                    <a:pt x="3788" y="109"/>
                    <a:pt x="3782" y="118"/>
                  </a:cubicBezTo>
                  <a:cubicBezTo>
                    <a:pt x="3777" y="123"/>
                    <a:pt x="3769" y="132"/>
                    <a:pt x="3763" y="136"/>
                  </a:cubicBezTo>
                  <a:cubicBezTo>
                    <a:pt x="3752" y="145"/>
                    <a:pt x="3741" y="159"/>
                    <a:pt x="3729" y="181"/>
                  </a:cubicBezTo>
                  <a:cubicBezTo>
                    <a:pt x="3713" y="207"/>
                    <a:pt x="3697" y="229"/>
                    <a:pt x="3692" y="229"/>
                  </a:cubicBezTo>
                  <a:cubicBezTo>
                    <a:pt x="3688" y="229"/>
                    <a:pt x="3689" y="221"/>
                    <a:pt x="3694" y="213"/>
                  </a:cubicBezTo>
                  <a:cubicBezTo>
                    <a:pt x="3697" y="209"/>
                    <a:pt x="3698" y="205"/>
                    <a:pt x="3698" y="202"/>
                  </a:cubicBezTo>
                  <a:cubicBezTo>
                    <a:pt x="3698" y="200"/>
                    <a:pt x="3699" y="197"/>
                    <a:pt x="3701" y="194"/>
                  </a:cubicBezTo>
                  <a:cubicBezTo>
                    <a:pt x="3703" y="192"/>
                    <a:pt x="3711" y="179"/>
                    <a:pt x="3718" y="164"/>
                  </a:cubicBezTo>
                  <a:cubicBezTo>
                    <a:pt x="3731" y="138"/>
                    <a:pt x="3741" y="126"/>
                    <a:pt x="3767" y="104"/>
                  </a:cubicBezTo>
                  <a:cubicBezTo>
                    <a:pt x="3781" y="92"/>
                    <a:pt x="3787" y="90"/>
                    <a:pt x="3805" y="87"/>
                  </a:cubicBezTo>
                  <a:cubicBezTo>
                    <a:pt x="3814" y="86"/>
                    <a:pt x="3825" y="85"/>
                    <a:pt x="3830" y="84"/>
                  </a:cubicBezTo>
                  <a:cubicBezTo>
                    <a:pt x="3839" y="83"/>
                    <a:pt x="3851" y="77"/>
                    <a:pt x="3880" y="59"/>
                  </a:cubicBezTo>
                  <a:cubicBezTo>
                    <a:pt x="3898" y="48"/>
                    <a:pt x="3935" y="30"/>
                    <a:pt x="3943" y="28"/>
                  </a:cubicBezTo>
                  <a:cubicBezTo>
                    <a:pt x="3946" y="27"/>
                    <a:pt x="3950" y="26"/>
                    <a:pt x="3951" y="25"/>
                  </a:cubicBezTo>
                  <a:cubicBezTo>
                    <a:pt x="3952" y="24"/>
                    <a:pt x="3960" y="22"/>
                    <a:pt x="3968" y="20"/>
                  </a:cubicBezTo>
                  <a:cubicBezTo>
                    <a:pt x="3976" y="18"/>
                    <a:pt x="3986" y="16"/>
                    <a:pt x="3990" y="15"/>
                  </a:cubicBezTo>
                  <a:cubicBezTo>
                    <a:pt x="3994" y="14"/>
                    <a:pt x="4002" y="13"/>
                    <a:pt x="4009" y="12"/>
                  </a:cubicBezTo>
                  <a:cubicBezTo>
                    <a:pt x="4015" y="12"/>
                    <a:pt x="4028" y="10"/>
                    <a:pt x="4036" y="9"/>
                  </a:cubicBezTo>
                  <a:cubicBezTo>
                    <a:pt x="4044" y="8"/>
                    <a:pt x="4057" y="7"/>
                    <a:pt x="4064" y="7"/>
                  </a:cubicBezTo>
                  <a:cubicBezTo>
                    <a:pt x="4071" y="7"/>
                    <a:pt x="4082" y="6"/>
                    <a:pt x="4088" y="5"/>
                  </a:cubicBezTo>
                  <a:cubicBezTo>
                    <a:pt x="4108" y="2"/>
                    <a:pt x="4150" y="0"/>
                    <a:pt x="4199" y="0"/>
                  </a:cubicBezTo>
                  <a:cubicBezTo>
                    <a:pt x="4246" y="1"/>
                    <a:pt x="4271" y="2"/>
                    <a:pt x="4300" y="8"/>
                  </a:cubicBezTo>
                  <a:cubicBezTo>
                    <a:pt x="4315" y="11"/>
                    <a:pt x="4345" y="20"/>
                    <a:pt x="4349" y="23"/>
                  </a:cubicBezTo>
                  <a:cubicBezTo>
                    <a:pt x="4350" y="24"/>
                    <a:pt x="4354" y="26"/>
                    <a:pt x="4359" y="27"/>
                  </a:cubicBezTo>
                  <a:cubicBezTo>
                    <a:pt x="4363" y="29"/>
                    <a:pt x="4370" y="32"/>
                    <a:pt x="4375" y="34"/>
                  </a:cubicBezTo>
                  <a:cubicBezTo>
                    <a:pt x="4383" y="39"/>
                    <a:pt x="4425" y="60"/>
                    <a:pt x="4430" y="62"/>
                  </a:cubicBezTo>
                  <a:cubicBezTo>
                    <a:pt x="4433" y="63"/>
                    <a:pt x="4456" y="78"/>
                    <a:pt x="4488" y="98"/>
                  </a:cubicBezTo>
                  <a:cubicBezTo>
                    <a:pt x="4571" y="153"/>
                    <a:pt x="4567" y="150"/>
                    <a:pt x="4590" y="175"/>
                  </a:cubicBezTo>
                  <a:cubicBezTo>
                    <a:pt x="4602" y="188"/>
                    <a:pt x="4614" y="202"/>
                    <a:pt x="4616" y="206"/>
                  </a:cubicBezTo>
                  <a:cubicBezTo>
                    <a:pt x="4618" y="211"/>
                    <a:pt x="4622" y="217"/>
                    <a:pt x="4624" y="221"/>
                  </a:cubicBezTo>
                  <a:cubicBezTo>
                    <a:pt x="4626" y="225"/>
                    <a:pt x="4628" y="232"/>
                    <a:pt x="4629" y="237"/>
                  </a:cubicBezTo>
                  <a:cubicBezTo>
                    <a:pt x="4630" y="242"/>
                    <a:pt x="4632" y="249"/>
                    <a:pt x="4634" y="252"/>
                  </a:cubicBezTo>
                  <a:cubicBezTo>
                    <a:pt x="4638" y="259"/>
                    <a:pt x="4641" y="272"/>
                    <a:pt x="4644" y="291"/>
                  </a:cubicBezTo>
                  <a:cubicBezTo>
                    <a:pt x="4648" y="322"/>
                    <a:pt x="4653" y="378"/>
                    <a:pt x="4654" y="397"/>
                  </a:cubicBezTo>
                  <a:cubicBezTo>
                    <a:pt x="4654" y="409"/>
                    <a:pt x="4655" y="431"/>
                    <a:pt x="4656" y="447"/>
                  </a:cubicBezTo>
                  <a:cubicBezTo>
                    <a:pt x="4657" y="463"/>
                    <a:pt x="4658" y="483"/>
                    <a:pt x="4658" y="491"/>
                  </a:cubicBezTo>
                  <a:cubicBezTo>
                    <a:pt x="4658" y="499"/>
                    <a:pt x="4659" y="512"/>
                    <a:pt x="4659" y="520"/>
                  </a:cubicBezTo>
                  <a:cubicBezTo>
                    <a:pt x="4661" y="561"/>
                    <a:pt x="4661" y="629"/>
                    <a:pt x="4660" y="651"/>
                  </a:cubicBezTo>
                  <a:cubicBezTo>
                    <a:pt x="4658" y="665"/>
                    <a:pt x="4657" y="682"/>
                    <a:pt x="4657" y="690"/>
                  </a:cubicBezTo>
                  <a:cubicBezTo>
                    <a:pt x="4656" y="698"/>
                    <a:pt x="4655" y="706"/>
                    <a:pt x="4654" y="709"/>
                  </a:cubicBezTo>
                  <a:cubicBezTo>
                    <a:pt x="4650" y="721"/>
                    <a:pt x="4650" y="733"/>
                    <a:pt x="4655" y="751"/>
                  </a:cubicBezTo>
                  <a:cubicBezTo>
                    <a:pt x="4667" y="792"/>
                    <a:pt x="4665" y="844"/>
                    <a:pt x="4649" y="875"/>
                  </a:cubicBezTo>
                  <a:cubicBezTo>
                    <a:pt x="4646" y="880"/>
                    <a:pt x="4644" y="886"/>
                    <a:pt x="4643" y="889"/>
                  </a:cubicBezTo>
                  <a:cubicBezTo>
                    <a:pt x="4642" y="892"/>
                    <a:pt x="4634" y="907"/>
                    <a:pt x="4623" y="922"/>
                  </a:cubicBezTo>
                  <a:cubicBezTo>
                    <a:pt x="4613" y="938"/>
                    <a:pt x="4602" y="957"/>
                    <a:pt x="4598" y="965"/>
                  </a:cubicBezTo>
                  <a:cubicBezTo>
                    <a:pt x="4589" y="982"/>
                    <a:pt x="4580" y="1009"/>
                    <a:pt x="4580" y="1016"/>
                  </a:cubicBezTo>
                  <a:cubicBezTo>
                    <a:pt x="4580" y="1024"/>
                    <a:pt x="4576" y="1032"/>
                    <a:pt x="4567" y="1040"/>
                  </a:cubicBezTo>
                  <a:cubicBezTo>
                    <a:pt x="4562" y="1045"/>
                    <a:pt x="4557" y="1054"/>
                    <a:pt x="4554" y="1061"/>
                  </a:cubicBezTo>
                  <a:cubicBezTo>
                    <a:pt x="4552" y="1067"/>
                    <a:pt x="4548" y="1076"/>
                    <a:pt x="4546" y="1080"/>
                  </a:cubicBezTo>
                  <a:cubicBezTo>
                    <a:pt x="4538" y="1097"/>
                    <a:pt x="4534" y="1107"/>
                    <a:pt x="4533" y="1112"/>
                  </a:cubicBezTo>
                  <a:cubicBezTo>
                    <a:pt x="4532" y="1116"/>
                    <a:pt x="4530" y="1120"/>
                    <a:pt x="4529" y="1122"/>
                  </a:cubicBezTo>
                  <a:cubicBezTo>
                    <a:pt x="4527" y="1124"/>
                    <a:pt x="4527" y="1127"/>
                    <a:pt x="4527" y="1128"/>
                  </a:cubicBezTo>
                  <a:cubicBezTo>
                    <a:pt x="4528" y="1130"/>
                    <a:pt x="4527" y="1131"/>
                    <a:pt x="4526" y="1132"/>
                  </a:cubicBezTo>
                  <a:cubicBezTo>
                    <a:pt x="4525" y="1133"/>
                    <a:pt x="4524" y="1135"/>
                    <a:pt x="4524" y="1137"/>
                  </a:cubicBezTo>
                  <a:cubicBezTo>
                    <a:pt x="4524" y="1142"/>
                    <a:pt x="4505" y="1200"/>
                    <a:pt x="4495" y="1228"/>
                  </a:cubicBezTo>
                  <a:cubicBezTo>
                    <a:pt x="4492" y="1236"/>
                    <a:pt x="4488" y="1246"/>
                    <a:pt x="4487" y="1251"/>
                  </a:cubicBezTo>
                  <a:cubicBezTo>
                    <a:pt x="4485" y="1256"/>
                    <a:pt x="4482" y="1263"/>
                    <a:pt x="4480" y="1267"/>
                  </a:cubicBezTo>
                  <a:cubicBezTo>
                    <a:pt x="4475" y="1277"/>
                    <a:pt x="4472" y="1287"/>
                    <a:pt x="4472" y="1294"/>
                  </a:cubicBezTo>
                  <a:cubicBezTo>
                    <a:pt x="4472" y="1298"/>
                    <a:pt x="4469" y="1305"/>
                    <a:pt x="4463" y="1313"/>
                  </a:cubicBezTo>
                  <a:cubicBezTo>
                    <a:pt x="4458" y="1319"/>
                    <a:pt x="4451" y="1333"/>
                    <a:pt x="4447" y="1342"/>
                  </a:cubicBezTo>
                  <a:cubicBezTo>
                    <a:pt x="4440" y="1356"/>
                    <a:pt x="4440" y="1360"/>
                    <a:pt x="4441" y="1364"/>
                  </a:cubicBezTo>
                  <a:cubicBezTo>
                    <a:pt x="4445" y="1372"/>
                    <a:pt x="4446" y="1375"/>
                    <a:pt x="4441" y="1380"/>
                  </a:cubicBezTo>
                  <a:cubicBezTo>
                    <a:pt x="4438" y="1385"/>
                    <a:pt x="4438" y="1386"/>
                    <a:pt x="4440" y="1391"/>
                  </a:cubicBezTo>
                  <a:cubicBezTo>
                    <a:pt x="4444" y="1400"/>
                    <a:pt x="4445" y="1404"/>
                    <a:pt x="4448" y="1415"/>
                  </a:cubicBezTo>
                  <a:cubicBezTo>
                    <a:pt x="4449" y="1421"/>
                    <a:pt x="4451" y="1429"/>
                    <a:pt x="4452" y="1433"/>
                  </a:cubicBezTo>
                  <a:cubicBezTo>
                    <a:pt x="4471" y="1505"/>
                    <a:pt x="4473" y="1514"/>
                    <a:pt x="4475" y="1530"/>
                  </a:cubicBezTo>
                  <a:cubicBezTo>
                    <a:pt x="4476" y="1543"/>
                    <a:pt x="4476" y="1545"/>
                    <a:pt x="4471" y="1550"/>
                  </a:cubicBezTo>
                  <a:cubicBezTo>
                    <a:pt x="4464" y="1559"/>
                    <a:pt x="4455" y="1563"/>
                    <a:pt x="4447" y="1561"/>
                  </a:cubicBezTo>
                  <a:cubicBezTo>
                    <a:pt x="4435" y="1557"/>
                    <a:pt x="4417" y="1553"/>
                    <a:pt x="4389" y="1549"/>
                  </a:cubicBezTo>
                  <a:cubicBezTo>
                    <a:pt x="4373" y="1547"/>
                    <a:pt x="4351" y="1543"/>
                    <a:pt x="4339" y="1540"/>
                  </a:cubicBezTo>
                  <a:cubicBezTo>
                    <a:pt x="4280" y="1527"/>
                    <a:pt x="4276" y="1527"/>
                    <a:pt x="4264" y="1538"/>
                  </a:cubicBezTo>
                  <a:cubicBezTo>
                    <a:pt x="4259" y="1542"/>
                    <a:pt x="4255" y="1545"/>
                    <a:pt x="4254" y="1545"/>
                  </a:cubicBezTo>
                  <a:cubicBezTo>
                    <a:pt x="4253" y="1545"/>
                    <a:pt x="4250" y="1542"/>
                    <a:pt x="4249" y="1538"/>
                  </a:cubicBezTo>
                  <a:cubicBezTo>
                    <a:pt x="4246" y="1531"/>
                    <a:pt x="4245" y="1531"/>
                    <a:pt x="4240" y="1532"/>
                  </a:cubicBezTo>
                  <a:cubicBezTo>
                    <a:pt x="4237" y="1533"/>
                    <a:pt x="4232" y="1534"/>
                    <a:pt x="4228" y="1534"/>
                  </a:cubicBezTo>
                  <a:cubicBezTo>
                    <a:pt x="4224" y="1535"/>
                    <a:pt x="4220" y="1537"/>
                    <a:pt x="4218" y="1538"/>
                  </a:cubicBezTo>
                  <a:cubicBezTo>
                    <a:pt x="4212" y="1543"/>
                    <a:pt x="4197" y="1551"/>
                    <a:pt x="4189" y="1552"/>
                  </a:cubicBezTo>
                  <a:cubicBezTo>
                    <a:pt x="4186" y="1553"/>
                    <a:pt x="4179" y="1555"/>
                    <a:pt x="4174" y="1556"/>
                  </a:cubicBezTo>
                  <a:cubicBezTo>
                    <a:pt x="4169" y="1558"/>
                    <a:pt x="4154" y="1560"/>
                    <a:pt x="4139" y="1561"/>
                  </a:cubicBezTo>
                  <a:cubicBezTo>
                    <a:pt x="4125" y="1562"/>
                    <a:pt x="4112" y="1564"/>
                    <a:pt x="4110" y="1565"/>
                  </a:cubicBezTo>
                  <a:cubicBezTo>
                    <a:pt x="4103" y="1569"/>
                    <a:pt x="4065" y="1567"/>
                    <a:pt x="4048" y="1563"/>
                  </a:cubicBezTo>
                  <a:cubicBezTo>
                    <a:pt x="4038" y="1560"/>
                    <a:pt x="4033" y="1560"/>
                    <a:pt x="4032" y="1561"/>
                  </a:cubicBezTo>
                  <a:cubicBezTo>
                    <a:pt x="4031" y="1562"/>
                    <a:pt x="4031" y="1571"/>
                    <a:pt x="4032" y="1580"/>
                  </a:cubicBezTo>
                  <a:cubicBezTo>
                    <a:pt x="4034" y="1595"/>
                    <a:pt x="4033" y="1609"/>
                    <a:pt x="4031" y="1711"/>
                  </a:cubicBezTo>
                  <a:cubicBezTo>
                    <a:pt x="4029" y="1763"/>
                    <a:pt x="4030" y="1802"/>
                    <a:pt x="4033" y="1836"/>
                  </a:cubicBezTo>
                  <a:cubicBezTo>
                    <a:pt x="4033" y="1839"/>
                    <a:pt x="4034" y="1858"/>
                    <a:pt x="4035" y="1877"/>
                  </a:cubicBezTo>
                  <a:cubicBezTo>
                    <a:pt x="4035" y="1896"/>
                    <a:pt x="4036" y="1916"/>
                    <a:pt x="4037" y="1921"/>
                  </a:cubicBezTo>
                  <a:cubicBezTo>
                    <a:pt x="4037" y="1925"/>
                    <a:pt x="4037" y="1930"/>
                    <a:pt x="4036" y="1930"/>
                  </a:cubicBezTo>
                  <a:cubicBezTo>
                    <a:pt x="4034" y="1931"/>
                    <a:pt x="4034" y="1932"/>
                    <a:pt x="4035" y="1934"/>
                  </a:cubicBezTo>
                  <a:cubicBezTo>
                    <a:pt x="4037" y="1935"/>
                    <a:pt x="4038" y="1948"/>
                    <a:pt x="4039" y="1962"/>
                  </a:cubicBezTo>
                  <a:cubicBezTo>
                    <a:pt x="4039" y="1976"/>
                    <a:pt x="4040" y="1995"/>
                    <a:pt x="4041" y="2004"/>
                  </a:cubicBezTo>
                  <a:cubicBezTo>
                    <a:pt x="4041" y="2013"/>
                    <a:pt x="4042" y="2034"/>
                    <a:pt x="4043" y="2051"/>
                  </a:cubicBezTo>
                  <a:cubicBezTo>
                    <a:pt x="4043" y="2068"/>
                    <a:pt x="4044" y="2082"/>
                    <a:pt x="4045" y="2083"/>
                  </a:cubicBezTo>
                  <a:cubicBezTo>
                    <a:pt x="4045" y="2084"/>
                    <a:pt x="4046" y="2096"/>
                    <a:pt x="4047" y="2110"/>
                  </a:cubicBezTo>
                  <a:cubicBezTo>
                    <a:pt x="4047" y="2125"/>
                    <a:pt x="4049" y="2149"/>
                    <a:pt x="4051" y="2164"/>
                  </a:cubicBezTo>
                  <a:cubicBezTo>
                    <a:pt x="4052" y="2180"/>
                    <a:pt x="4054" y="2205"/>
                    <a:pt x="4055" y="2220"/>
                  </a:cubicBezTo>
                  <a:cubicBezTo>
                    <a:pt x="4056" y="2236"/>
                    <a:pt x="4057" y="2249"/>
                    <a:pt x="4057" y="2250"/>
                  </a:cubicBezTo>
                  <a:cubicBezTo>
                    <a:pt x="4059" y="2253"/>
                    <a:pt x="4059" y="2340"/>
                    <a:pt x="4058" y="2359"/>
                  </a:cubicBezTo>
                  <a:cubicBezTo>
                    <a:pt x="4057" y="2369"/>
                    <a:pt x="4056" y="2383"/>
                    <a:pt x="4055" y="2391"/>
                  </a:cubicBezTo>
                  <a:cubicBezTo>
                    <a:pt x="4054" y="2399"/>
                    <a:pt x="4053" y="2407"/>
                    <a:pt x="4052" y="2408"/>
                  </a:cubicBezTo>
                  <a:cubicBezTo>
                    <a:pt x="4052" y="2409"/>
                    <a:pt x="4051" y="2416"/>
                    <a:pt x="4050" y="2424"/>
                  </a:cubicBezTo>
                  <a:cubicBezTo>
                    <a:pt x="4050" y="2432"/>
                    <a:pt x="4049" y="2445"/>
                    <a:pt x="4048" y="2453"/>
                  </a:cubicBezTo>
                  <a:cubicBezTo>
                    <a:pt x="4047" y="2461"/>
                    <a:pt x="4045" y="2480"/>
                    <a:pt x="4045" y="2495"/>
                  </a:cubicBezTo>
                  <a:cubicBezTo>
                    <a:pt x="4044" y="2510"/>
                    <a:pt x="4043" y="2526"/>
                    <a:pt x="4043" y="2530"/>
                  </a:cubicBezTo>
                  <a:cubicBezTo>
                    <a:pt x="4041" y="2545"/>
                    <a:pt x="4039" y="2582"/>
                    <a:pt x="4039" y="2584"/>
                  </a:cubicBezTo>
                  <a:cubicBezTo>
                    <a:pt x="4040" y="2584"/>
                    <a:pt x="4039" y="2594"/>
                    <a:pt x="4038" y="2605"/>
                  </a:cubicBezTo>
                  <a:cubicBezTo>
                    <a:pt x="4035" y="2633"/>
                    <a:pt x="4032" y="2671"/>
                    <a:pt x="4031" y="2694"/>
                  </a:cubicBezTo>
                  <a:cubicBezTo>
                    <a:pt x="4030" y="2705"/>
                    <a:pt x="4029" y="2723"/>
                    <a:pt x="4028" y="2734"/>
                  </a:cubicBezTo>
                  <a:cubicBezTo>
                    <a:pt x="4026" y="2753"/>
                    <a:pt x="4024" y="2762"/>
                    <a:pt x="4017" y="2801"/>
                  </a:cubicBezTo>
                  <a:cubicBezTo>
                    <a:pt x="4011" y="2828"/>
                    <a:pt x="4010" y="2843"/>
                    <a:pt x="4010" y="2854"/>
                  </a:cubicBezTo>
                  <a:cubicBezTo>
                    <a:pt x="4011" y="2864"/>
                    <a:pt x="4011" y="2864"/>
                    <a:pt x="4016" y="2864"/>
                  </a:cubicBezTo>
                  <a:cubicBezTo>
                    <a:pt x="4019" y="2864"/>
                    <a:pt x="4023" y="2864"/>
                    <a:pt x="4026" y="2864"/>
                  </a:cubicBezTo>
                  <a:cubicBezTo>
                    <a:pt x="4030" y="2865"/>
                    <a:pt x="4030" y="2866"/>
                    <a:pt x="4029" y="2879"/>
                  </a:cubicBezTo>
                  <a:cubicBezTo>
                    <a:pt x="4028" y="2888"/>
                    <a:pt x="4026" y="2894"/>
                    <a:pt x="4023" y="2898"/>
                  </a:cubicBezTo>
                  <a:cubicBezTo>
                    <a:pt x="4018" y="2903"/>
                    <a:pt x="4014" y="2923"/>
                    <a:pt x="4017" y="2927"/>
                  </a:cubicBezTo>
                  <a:cubicBezTo>
                    <a:pt x="4017" y="2928"/>
                    <a:pt x="4027" y="2929"/>
                    <a:pt x="4043" y="2928"/>
                  </a:cubicBezTo>
                  <a:cubicBezTo>
                    <a:pt x="4057" y="2927"/>
                    <a:pt x="4083" y="2927"/>
                    <a:pt x="4101" y="2926"/>
                  </a:cubicBezTo>
                  <a:cubicBezTo>
                    <a:pt x="4135" y="2925"/>
                    <a:pt x="4167" y="2923"/>
                    <a:pt x="4172" y="2921"/>
                  </a:cubicBezTo>
                  <a:cubicBezTo>
                    <a:pt x="4177" y="2919"/>
                    <a:pt x="4248" y="2916"/>
                    <a:pt x="4306" y="2917"/>
                  </a:cubicBezTo>
                  <a:cubicBezTo>
                    <a:pt x="4361" y="2917"/>
                    <a:pt x="4364" y="2917"/>
                    <a:pt x="4364" y="2913"/>
                  </a:cubicBezTo>
                  <a:cubicBezTo>
                    <a:pt x="4364" y="2911"/>
                    <a:pt x="4366" y="2908"/>
                    <a:pt x="4370" y="2906"/>
                  </a:cubicBezTo>
                  <a:cubicBezTo>
                    <a:pt x="4376" y="2903"/>
                    <a:pt x="4393" y="2902"/>
                    <a:pt x="4395" y="2905"/>
                  </a:cubicBezTo>
                  <a:cubicBezTo>
                    <a:pt x="4396" y="2908"/>
                    <a:pt x="4422" y="2908"/>
                    <a:pt x="4429" y="2905"/>
                  </a:cubicBezTo>
                  <a:cubicBezTo>
                    <a:pt x="4442" y="2901"/>
                    <a:pt x="4436" y="2896"/>
                    <a:pt x="4412" y="2889"/>
                  </a:cubicBezTo>
                  <a:cubicBezTo>
                    <a:pt x="4388" y="2884"/>
                    <a:pt x="4349" y="2862"/>
                    <a:pt x="4337" y="2849"/>
                  </a:cubicBezTo>
                  <a:cubicBezTo>
                    <a:pt x="4333" y="2845"/>
                    <a:pt x="4333" y="2845"/>
                    <a:pt x="4337" y="2842"/>
                  </a:cubicBezTo>
                  <a:cubicBezTo>
                    <a:pt x="4340" y="2840"/>
                    <a:pt x="4344" y="2839"/>
                    <a:pt x="4351" y="2840"/>
                  </a:cubicBezTo>
                  <a:cubicBezTo>
                    <a:pt x="4358" y="2841"/>
                    <a:pt x="4362" y="2841"/>
                    <a:pt x="4362" y="2839"/>
                  </a:cubicBezTo>
                  <a:cubicBezTo>
                    <a:pt x="4362" y="2838"/>
                    <a:pt x="4360" y="2837"/>
                    <a:pt x="4359" y="2837"/>
                  </a:cubicBezTo>
                  <a:cubicBezTo>
                    <a:pt x="4356" y="2837"/>
                    <a:pt x="4356" y="2836"/>
                    <a:pt x="4357" y="2828"/>
                  </a:cubicBezTo>
                  <a:cubicBezTo>
                    <a:pt x="4359" y="2817"/>
                    <a:pt x="4355" y="2815"/>
                    <a:pt x="4348" y="2823"/>
                  </a:cubicBezTo>
                  <a:cubicBezTo>
                    <a:pt x="4336" y="2835"/>
                    <a:pt x="4334" y="2830"/>
                    <a:pt x="4340" y="2805"/>
                  </a:cubicBezTo>
                  <a:cubicBezTo>
                    <a:pt x="4342" y="2795"/>
                    <a:pt x="4346" y="2777"/>
                    <a:pt x="4348" y="2765"/>
                  </a:cubicBezTo>
                  <a:cubicBezTo>
                    <a:pt x="4350" y="2754"/>
                    <a:pt x="4353" y="2739"/>
                    <a:pt x="4355" y="2734"/>
                  </a:cubicBezTo>
                  <a:cubicBezTo>
                    <a:pt x="4358" y="2724"/>
                    <a:pt x="4358" y="2719"/>
                    <a:pt x="4356" y="2674"/>
                  </a:cubicBezTo>
                  <a:cubicBezTo>
                    <a:pt x="4355" y="2647"/>
                    <a:pt x="4353" y="2622"/>
                    <a:pt x="4352" y="2619"/>
                  </a:cubicBezTo>
                  <a:cubicBezTo>
                    <a:pt x="4350" y="2612"/>
                    <a:pt x="4347" y="2591"/>
                    <a:pt x="4347" y="2579"/>
                  </a:cubicBezTo>
                  <a:cubicBezTo>
                    <a:pt x="4347" y="2568"/>
                    <a:pt x="4336" y="2498"/>
                    <a:pt x="4332" y="2486"/>
                  </a:cubicBezTo>
                  <a:cubicBezTo>
                    <a:pt x="4330" y="2482"/>
                    <a:pt x="4329" y="2475"/>
                    <a:pt x="4329" y="2470"/>
                  </a:cubicBezTo>
                  <a:cubicBezTo>
                    <a:pt x="4328" y="2464"/>
                    <a:pt x="4327" y="2454"/>
                    <a:pt x="4326" y="2447"/>
                  </a:cubicBezTo>
                  <a:cubicBezTo>
                    <a:pt x="4321" y="2420"/>
                    <a:pt x="4319" y="2404"/>
                    <a:pt x="4319" y="2387"/>
                  </a:cubicBezTo>
                  <a:cubicBezTo>
                    <a:pt x="4318" y="2372"/>
                    <a:pt x="4318" y="2368"/>
                    <a:pt x="4321" y="2365"/>
                  </a:cubicBezTo>
                  <a:cubicBezTo>
                    <a:pt x="4323" y="2363"/>
                    <a:pt x="4326" y="2361"/>
                    <a:pt x="4328" y="2361"/>
                  </a:cubicBezTo>
                  <a:cubicBezTo>
                    <a:pt x="4329" y="2361"/>
                    <a:pt x="4332" y="2360"/>
                    <a:pt x="4335" y="2358"/>
                  </a:cubicBezTo>
                  <a:cubicBezTo>
                    <a:pt x="4338" y="2356"/>
                    <a:pt x="4339" y="2356"/>
                    <a:pt x="4345" y="2361"/>
                  </a:cubicBezTo>
                  <a:cubicBezTo>
                    <a:pt x="4359" y="2373"/>
                    <a:pt x="4364" y="2378"/>
                    <a:pt x="4375" y="2397"/>
                  </a:cubicBezTo>
                  <a:cubicBezTo>
                    <a:pt x="4379" y="2403"/>
                    <a:pt x="4388" y="2417"/>
                    <a:pt x="4395" y="2427"/>
                  </a:cubicBezTo>
                  <a:cubicBezTo>
                    <a:pt x="4409" y="2447"/>
                    <a:pt x="4427" y="2484"/>
                    <a:pt x="4433" y="2502"/>
                  </a:cubicBezTo>
                  <a:cubicBezTo>
                    <a:pt x="4435" y="2509"/>
                    <a:pt x="4437" y="2516"/>
                    <a:pt x="4438" y="2518"/>
                  </a:cubicBezTo>
                  <a:cubicBezTo>
                    <a:pt x="4439" y="2521"/>
                    <a:pt x="4441" y="2530"/>
                    <a:pt x="4442" y="2539"/>
                  </a:cubicBezTo>
                  <a:cubicBezTo>
                    <a:pt x="4444" y="2553"/>
                    <a:pt x="4444" y="2557"/>
                    <a:pt x="4440" y="2571"/>
                  </a:cubicBezTo>
                  <a:cubicBezTo>
                    <a:pt x="4438" y="2581"/>
                    <a:pt x="4433" y="2596"/>
                    <a:pt x="4430" y="2605"/>
                  </a:cubicBezTo>
                  <a:cubicBezTo>
                    <a:pt x="4426" y="2615"/>
                    <a:pt x="4422" y="2626"/>
                    <a:pt x="4420" y="2631"/>
                  </a:cubicBezTo>
                  <a:cubicBezTo>
                    <a:pt x="4417" y="2640"/>
                    <a:pt x="4412" y="2656"/>
                    <a:pt x="4407" y="2669"/>
                  </a:cubicBezTo>
                  <a:cubicBezTo>
                    <a:pt x="4405" y="2673"/>
                    <a:pt x="4401" y="2682"/>
                    <a:pt x="4397" y="2689"/>
                  </a:cubicBezTo>
                  <a:cubicBezTo>
                    <a:pt x="4393" y="2696"/>
                    <a:pt x="4388" y="2706"/>
                    <a:pt x="4386" y="2711"/>
                  </a:cubicBezTo>
                  <a:cubicBezTo>
                    <a:pt x="4378" y="2732"/>
                    <a:pt x="4378" y="2733"/>
                    <a:pt x="4381" y="2755"/>
                  </a:cubicBezTo>
                  <a:cubicBezTo>
                    <a:pt x="4383" y="2767"/>
                    <a:pt x="4385" y="2778"/>
                    <a:pt x="4386" y="2779"/>
                  </a:cubicBezTo>
                  <a:cubicBezTo>
                    <a:pt x="4387" y="2781"/>
                    <a:pt x="4393" y="2776"/>
                    <a:pt x="4408" y="2762"/>
                  </a:cubicBezTo>
                  <a:cubicBezTo>
                    <a:pt x="4421" y="2749"/>
                    <a:pt x="4434" y="2739"/>
                    <a:pt x="4445" y="2732"/>
                  </a:cubicBezTo>
                  <a:cubicBezTo>
                    <a:pt x="4455" y="2726"/>
                    <a:pt x="4464" y="2721"/>
                    <a:pt x="4465" y="2721"/>
                  </a:cubicBezTo>
                  <a:cubicBezTo>
                    <a:pt x="4466" y="2721"/>
                    <a:pt x="4473" y="2717"/>
                    <a:pt x="4481" y="2712"/>
                  </a:cubicBezTo>
                  <a:cubicBezTo>
                    <a:pt x="4488" y="2707"/>
                    <a:pt x="4499" y="2699"/>
                    <a:pt x="4505" y="2696"/>
                  </a:cubicBezTo>
                  <a:cubicBezTo>
                    <a:pt x="4522" y="2685"/>
                    <a:pt x="4548" y="2658"/>
                    <a:pt x="4548" y="2651"/>
                  </a:cubicBezTo>
                  <a:cubicBezTo>
                    <a:pt x="4548" y="2648"/>
                    <a:pt x="4544" y="2647"/>
                    <a:pt x="4539" y="2649"/>
                  </a:cubicBezTo>
                  <a:cubicBezTo>
                    <a:pt x="4536" y="2650"/>
                    <a:pt x="4529" y="2650"/>
                    <a:pt x="4521" y="2649"/>
                  </a:cubicBezTo>
                  <a:cubicBezTo>
                    <a:pt x="4509" y="2647"/>
                    <a:pt x="4507" y="2646"/>
                    <a:pt x="4502" y="2639"/>
                  </a:cubicBezTo>
                  <a:cubicBezTo>
                    <a:pt x="4493" y="2628"/>
                    <a:pt x="4491" y="2621"/>
                    <a:pt x="4489" y="2594"/>
                  </a:cubicBezTo>
                  <a:cubicBezTo>
                    <a:pt x="4488" y="2584"/>
                    <a:pt x="4489" y="2580"/>
                    <a:pt x="4494" y="2567"/>
                  </a:cubicBezTo>
                  <a:cubicBezTo>
                    <a:pt x="4498" y="2558"/>
                    <a:pt x="4502" y="2550"/>
                    <a:pt x="4504" y="2549"/>
                  </a:cubicBezTo>
                  <a:cubicBezTo>
                    <a:pt x="4507" y="2547"/>
                    <a:pt x="4508" y="2545"/>
                    <a:pt x="4507" y="2542"/>
                  </a:cubicBezTo>
                  <a:cubicBezTo>
                    <a:pt x="4506" y="2538"/>
                    <a:pt x="4508" y="2533"/>
                    <a:pt x="4513" y="2525"/>
                  </a:cubicBezTo>
                  <a:cubicBezTo>
                    <a:pt x="4517" y="2519"/>
                    <a:pt x="4520" y="2513"/>
                    <a:pt x="4520" y="2511"/>
                  </a:cubicBezTo>
                  <a:cubicBezTo>
                    <a:pt x="4520" y="2510"/>
                    <a:pt x="4523" y="2502"/>
                    <a:pt x="4528" y="2493"/>
                  </a:cubicBezTo>
                  <a:cubicBezTo>
                    <a:pt x="4532" y="2484"/>
                    <a:pt x="4536" y="2475"/>
                    <a:pt x="4536" y="2473"/>
                  </a:cubicBezTo>
                  <a:cubicBezTo>
                    <a:pt x="4536" y="2471"/>
                    <a:pt x="4537" y="2469"/>
                    <a:pt x="4538" y="2468"/>
                  </a:cubicBezTo>
                  <a:cubicBezTo>
                    <a:pt x="4539" y="2467"/>
                    <a:pt x="4543" y="2459"/>
                    <a:pt x="4548" y="2449"/>
                  </a:cubicBezTo>
                  <a:cubicBezTo>
                    <a:pt x="4553" y="2440"/>
                    <a:pt x="4558" y="2430"/>
                    <a:pt x="4559" y="2428"/>
                  </a:cubicBezTo>
                  <a:cubicBezTo>
                    <a:pt x="4560" y="2426"/>
                    <a:pt x="4563" y="2420"/>
                    <a:pt x="4564" y="2415"/>
                  </a:cubicBezTo>
                  <a:cubicBezTo>
                    <a:pt x="4572" y="2389"/>
                    <a:pt x="4585" y="2368"/>
                    <a:pt x="4598" y="2361"/>
                  </a:cubicBezTo>
                  <a:cubicBezTo>
                    <a:pt x="4608" y="2356"/>
                    <a:pt x="4611" y="2356"/>
                    <a:pt x="4615" y="2362"/>
                  </a:cubicBezTo>
                  <a:cubicBezTo>
                    <a:pt x="4619" y="2368"/>
                    <a:pt x="4619" y="2370"/>
                    <a:pt x="4609" y="2380"/>
                  </a:cubicBezTo>
                  <a:cubicBezTo>
                    <a:pt x="4602" y="2388"/>
                    <a:pt x="4576" y="2433"/>
                    <a:pt x="4576" y="2439"/>
                  </a:cubicBezTo>
                  <a:cubicBezTo>
                    <a:pt x="4576" y="2443"/>
                    <a:pt x="4568" y="2459"/>
                    <a:pt x="4566" y="2460"/>
                  </a:cubicBezTo>
                  <a:cubicBezTo>
                    <a:pt x="4565" y="2461"/>
                    <a:pt x="4564" y="2463"/>
                    <a:pt x="4564" y="2464"/>
                  </a:cubicBezTo>
                  <a:cubicBezTo>
                    <a:pt x="4564" y="2468"/>
                    <a:pt x="4543" y="2513"/>
                    <a:pt x="4538" y="2521"/>
                  </a:cubicBezTo>
                  <a:cubicBezTo>
                    <a:pt x="4533" y="2528"/>
                    <a:pt x="4516" y="2568"/>
                    <a:pt x="4514" y="2580"/>
                  </a:cubicBezTo>
                  <a:cubicBezTo>
                    <a:pt x="4509" y="2599"/>
                    <a:pt x="4516" y="2631"/>
                    <a:pt x="4526" y="2632"/>
                  </a:cubicBezTo>
                  <a:cubicBezTo>
                    <a:pt x="4536" y="2632"/>
                    <a:pt x="4551" y="2631"/>
                    <a:pt x="4553" y="2629"/>
                  </a:cubicBezTo>
                  <a:cubicBezTo>
                    <a:pt x="4554" y="2628"/>
                    <a:pt x="4556" y="2627"/>
                    <a:pt x="4558" y="2627"/>
                  </a:cubicBezTo>
                  <a:cubicBezTo>
                    <a:pt x="4560" y="2627"/>
                    <a:pt x="4564" y="2625"/>
                    <a:pt x="4567" y="2623"/>
                  </a:cubicBezTo>
                  <a:cubicBezTo>
                    <a:pt x="4573" y="2619"/>
                    <a:pt x="4584" y="2618"/>
                    <a:pt x="4587" y="2622"/>
                  </a:cubicBezTo>
                  <a:cubicBezTo>
                    <a:pt x="4591" y="2625"/>
                    <a:pt x="4590" y="2631"/>
                    <a:pt x="4586" y="2637"/>
                  </a:cubicBezTo>
                  <a:cubicBezTo>
                    <a:pt x="4580" y="2647"/>
                    <a:pt x="4578" y="2650"/>
                    <a:pt x="4575" y="2655"/>
                  </a:cubicBezTo>
                  <a:cubicBezTo>
                    <a:pt x="4564" y="2679"/>
                    <a:pt x="4523" y="2713"/>
                    <a:pt x="4481" y="2733"/>
                  </a:cubicBezTo>
                  <a:cubicBezTo>
                    <a:pt x="4471" y="2738"/>
                    <a:pt x="4462" y="2743"/>
                    <a:pt x="4460" y="2744"/>
                  </a:cubicBezTo>
                  <a:cubicBezTo>
                    <a:pt x="4459" y="2746"/>
                    <a:pt x="4453" y="2750"/>
                    <a:pt x="4447" y="2754"/>
                  </a:cubicBezTo>
                  <a:cubicBezTo>
                    <a:pt x="4433" y="2764"/>
                    <a:pt x="4411" y="2785"/>
                    <a:pt x="4403" y="2798"/>
                  </a:cubicBezTo>
                  <a:cubicBezTo>
                    <a:pt x="4399" y="2804"/>
                    <a:pt x="4394" y="2814"/>
                    <a:pt x="4391" y="2821"/>
                  </a:cubicBezTo>
                  <a:cubicBezTo>
                    <a:pt x="4384" y="2838"/>
                    <a:pt x="4381" y="2843"/>
                    <a:pt x="4376" y="2843"/>
                  </a:cubicBezTo>
                  <a:cubicBezTo>
                    <a:pt x="4368" y="2843"/>
                    <a:pt x="4372" y="2847"/>
                    <a:pt x="4386" y="2854"/>
                  </a:cubicBezTo>
                  <a:cubicBezTo>
                    <a:pt x="4400" y="2861"/>
                    <a:pt x="4424" y="2869"/>
                    <a:pt x="4433" y="2870"/>
                  </a:cubicBezTo>
                  <a:cubicBezTo>
                    <a:pt x="4440" y="2871"/>
                    <a:pt x="4452" y="2876"/>
                    <a:pt x="4456" y="2879"/>
                  </a:cubicBezTo>
                  <a:cubicBezTo>
                    <a:pt x="4458" y="2880"/>
                    <a:pt x="4460" y="2881"/>
                    <a:pt x="4461" y="2881"/>
                  </a:cubicBezTo>
                  <a:cubicBezTo>
                    <a:pt x="4465" y="2881"/>
                    <a:pt x="4474" y="2891"/>
                    <a:pt x="4475" y="2897"/>
                  </a:cubicBezTo>
                  <a:cubicBezTo>
                    <a:pt x="4476" y="2900"/>
                    <a:pt x="4475" y="2903"/>
                    <a:pt x="4473" y="2905"/>
                  </a:cubicBezTo>
                  <a:cubicBezTo>
                    <a:pt x="4468" y="2911"/>
                    <a:pt x="4470" y="2912"/>
                    <a:pt x="4484" y="2912"/>
                  </a:cubicBezTo>
                  <a:cubicBezTo>
                    <a:pt x="4506" y="2912"/>
                    <a:pt x="4539" y="2909"/>
                    <a:pt x="4550" y="2907"/>
                  </a:cubicBezTo>
                  <a:cubicBezTo>
                    <a:pt x="4563" y="2904"/>
                    <a:pt x="4591" y="2891"/>
                    <a:pt x="4597" y="2885"/>
                  </a:cubicBezTo>
                  <a:cubicBezTo>
                    <a:pt x="4599" y="2883"/>
                    <a:pt x="4602" y="2881"/>
                    <a:pt x="4603" y="2881"/>
                  </a:cubicBezTo>
                  <a:cubicBezTo>
                    <a:pt x="4605" y="2881"/>
                    <a:pt x="4611" y="2877"/>
                    <a:pt x="4616" y="2872"/>
                  </a:cubicBezTo>
                  <a:cubicBezTo>
                    <a:pt x="4626" y="2861"/>
                    <a:pt x="4642" y="2848"/>
                    <a:pt x="4651" y="2842"/>
                  </a:cubicBezTo>
                  <a:cubicBezTo>
                    <a:pt x="4660" y="2837"/>
                    <a:pt x="4668" y="2839"/>
                    <a:pt x="4668" y="2846"/>
                  </a:cubicBezTo>
                  <a:cubicBezTo>
                    <a:pt x="4668" y="2850"/>
                    <a:pt x="4669" y="2851"/>
                    <a:pt x="4671" y="2850"/>
                  </a:cubicBezTo>
                  <a:cubicBezTo>
                    <a:pt x="4673" y="2850"/>
                    <a:pt x="4678" y="2849"/>
                    <a:pt x="4682" y="2848"/>
                  </a:cubicBezTo>
                  <a:cubicBezTo>
                    <a:pt x="4688" y="2847"/>
                    <a:pt x="4691" y="2845"/>
                    <a:pt x="4694" y="2840"/>
                  </a:cubicBezTo>
                  <a:cubicBezTo>
                    <a:pt x="4701" y="2828"/>
                    <a:pt x="4713" y="2827"/>
                    <a:pt x="4738" y="2835"/>
                  </a:cubicBezTo>
                  <a:cubicBezTo>
                    <a:pt x="4744" y="2838"/>
                    <a:pt x="4749" y="2839"/>
                    <a:pt x="4751" y="2839"/>
                  </a:cubicBezTo>
                  <a:cubicBezTo>
                    <a:pt x="4752" y="2839"/>
                    <a:pt x="4758" y="2832"/>
                    <a:pt x="4764" y="2824"/>
                  </a:cubicBezTo>
                  <a:cubicBezTo>
                    <a:pt x="4782" y="2801"/>
                    <a:pt x="4800" y="2781"/>
                    <a:pt x="4827" y="2754"/>
                  </a:cubicBezTo>
                  <a:cubicBezTo>
                    <a:pt x="4840" y="2741"/>
                    <a:pt x="4856" y="2723"/>
                    <a:pt x="4862" y="2715"/>
                  </a:cubicBezTo>
                  <a:cubicBezTo>
                    <a:pt x="4869" y="2706"/>
                    <a:pt x="4875" y="2699"/>
                    <a:pt x="4876" y="2698"/>
                  </a:cubicBezTo>
                  <a:cubicBezTo>
                    <a:pt x="4879" y="2696"/>
                    <a:pt x="4878" y="2692"/>
                    <a:pt x="4874" y="2690"/>
                  </a:cubicBezTo>
                  <a:cubicBezTo>
                    <a:pt x="4871" y="2689"/>
                    <a:pt x="4868" y="2687"/>
                    <a:pt x="4865" y="2685"/>
                  </a:cubicBezTo>
                  <a:cubicBezTo>
                    <a:pt x="4862" y="2681"/>
                    <a:pt x="4862" y="2680"/>
                    <a:pt x="4864" y="2675"/>
                  </a:cubicBezTo>
                  <a:cubicBezTo>
                    <a:pt x="4865" y="2672"/>
                    <a:pt x="4868" y="2668"/>
                    <a:pt x="4870" y="2667"/>
                  </a:cubicBezTo>
                  <a:cubicBezTo>
                    <a:pt x="4876" y="2663"/>
                    <a:pt x="4899" y="2659"/>
                    <a:pt x="4905" y="2660"/>
                  </a:cubicBezTo>
                  <a:cubicBezTo>
                    <a:pt x="4908" y="2661"/>
                    <a:pt x="4910" y="2659"/>
                    <a:pt x="4915" y="2650"/>
                  </a:cubicBezTo>
                  <a:cubicBezTo>
                    <a:pt x="4919" y="2644"/>
                    <a:pt x="4928" y="2635"/>
                    <a:pt x="4934" y="2629"/>
                  </a:cubicBezTo>
                  <a:cubicBezTo>
                    <a:pt x="4952" y="2613"/>
                    <a:pt x="4998" y="2566"/>
                    <a:pt x="5042" y="2517"/>
                  </a:cubicBezTo>
                  <a:cubicBezTo>
                    <a:pt x="5057" y="2501"/>
                    <a:pt x="5080" y="2477"/>
                    <a:pt x="5094" y="2462"/>
                  </a:cubicBezTo>
                  <a:cubicBezTo>
                    <a:pt x="5134" y="2421"/>
                    <a:pt x="5152" y="2401"/>
                    <a:pt x="5152" y="2396"/>
                  </a:cubicBezTo>
                  <a:cubicBezTo>
                    <a:pt x="5152" y="2392"/>
                    <a:pt x="5144" y="2378"/>
                    <a:pt x="5137" y="2370"/>
                  </a:cubicBezTo>
                  <a:cubicBezTo>
                    <a:pt x="5134" y="2365"/>
                    <a:pt x="5127" y="2357"/>
                    <a:pt x="5123" y="2351"/>
                  </a:cubicBezTo>
                  <a:cubicBezTo>
                    <a:pt x="5114" y="2338"/>
                    <a:pt x="5103" y="2325"/>
                    <a:pt x="5092" y="2314"/>
                  </a:cubicBezTo>
                  <a:cubicBezTo>
                    <a:pt x="5088" y="2310"/>
                    <a:pt x="5084" y="2305"/>
                    <a:pt x="5084" y="2304"/>
                  </a:cubicBezTo>
                  <a:cubicBezTo>
                    <a:pt x="5084" y="2303"/>
                    <a:pt x="5081" y="2299"/>
                    <a:pt x="5078" y="2296"/>
                  </a:cubicBezTo>
                  <a:cubicBezTo>
                    <a:pt x="5074" y="2293"/>
                    <a:pt x="5072" y="2290"/>
                    <a:pt x="5072" y="2289"/>
                  </a:cubicBezTo>
                  <a:cubicBezTo>
                    <a:pt x="5072" y="2288"/>
                    <a:pt x="5067" y="2283"/>
                    <a:pt x="5062" y="2278"/>
                  </a:cubicBezTo>
                  <a:cubicBezTo>
                    <a:pt x="5056" y="2272"/>
                    <a:pt x="5052" y="2267"/>
                    <a:pt x="5051" y="2265"/>
                  </a:cubicBezTo>
                  <a:cubicBezTo>
                    <a:pt x="5051" y="2262"/>
                    <a:pt x="5048" y="2258"/>
                    <a:pt x="5043" y="2254"/>
                  </a:cubicBezTo>
                  <a:cubicBezTo>
                    <a:pt x="5037" y="2248"/>
                    <a:pt x="5027" y="2239"/>
                    <a:pt x="5018" y="2229"/>
                  </a:cubicBezTo>
                  <a:cubicBezTo>
                    <a:pt x="5014" y="2223"/>
                    <a:pt x="5009" y="2219"/>
                    <a:pt x="5008" y="2219"/>
                  </a:cubicBezTo>
                  <a:cubicBezTo>
                    <a:pt x="5007" y="2219"/>
                    <a:pt x="5004" y="2217"/>
                    <a:pt x="5002" y="2214"/>
                  </a:cubicBezTo>
                  <a:cubicBezTo>
                    <a:pt x="5001" y="2211"/>
                    <a:pt x="4995" y="2204"/>
                    <a:pt x="4989" y="2198"/>
                  </a:cubicBezTo>
                  <a:cubicBezTo>
                    <a:pt x="4983" y="2193"/>
                    <a:pt x="4974" y="2183"/>
                    <a:pt x="4969" y="2177"/>
                  </a:cubicBezTo>
                  <a:cubicBezTo>
                    <a:pt x="4963" y="2171"/>
                    <a:pt x="4957" y="2165"/>
                    <a:pt x="4955" y="2163"/>
                  </a:cubicBezTo>
                  <a:cubicBezTo>
                    <a:pt x="4953" y="2162"/>
                    <a:pt x="4940" y="2149"/>
                    <a:pt x="4927" y="2135"/>
                  </a:cubicBezTo>
                  <a:cubicBezTo>
                    <a:pt x="4914" y="2121"/>
                    <a:pt x="4894" y="2102"/>
                    <a:pt x="4884" y="2092"/>
                  </a:cubicBezTo>
                  <a:cubicBezTo>
                    <a:pt x="4860" y="2069"/>
                    <a:pt x="4825" y="2031"/>
                    <a:pt x="4810" y="2011"/>
                  </a:cubicBezTo>
                  <a:cubicBezTo>
                    <a:pt x="4804" y="2003"/>
                    <a:pt x="4795" y="1991"/>
                    <a:pt x="4789" y="1984"/>
                  </a:cubicBezTo>
                  <a:cubicBezTo>
                    <a:pt x="4783" y="1978"/>
                    <a:pt x="4777" y="1970"/>
                    <a:pt x="4775" y="1967"/>
                  </a:cubicBezTo>
                  <a:cubicBezTo>
                    <a:pt x="4773" y="1964"/>
                    <a:pt x="4770" y="1961"/>
                    <a:pt x="4769" y="1961"/>
                  </a:cubicBezTo>
                  <a:cubicBezTo>
                    <a:pt x="4765" y="1961"/>
                    <a:pt x="4754" y="1979"/>
                    <a:pt x="4754" y="1984"/>
                  </a:cubicBezTo>
                  <a:cubicBezTo>
                    <a:pt x="4754" y="1989"/>
                    <a:pt x="4746" y="2014"/>
                    <a:pt x="4738" y="2034"/>
                  </a:cubicBezTo>
                  <a:cubicBezTo>
                    <a:pt x="4734" y="2043"/>
                    <a:pt x="4729" y="2056"/>
                    <a:pt x="4726" y="2064"/>
                  </a:cubicBezTo>
                  <a:cubicBezTo>
                    <a:pt x="4721" y="2080"/>
                    <a:pt x="4718" y="2085"/>
                    <a:pt x="4711" y="2088"/>
                  </a:cubicBezTo>
                  <a:cubicBezTo>
                    <a:pt x="4708" y="2090"/>
                    <a:pt x="4706" y="2090"/>
                    <a:pt x="4702" y="2085"/>
                  </a:cubicBezTo>
                  <a:cubicBezTo>
                    <a:pt x="4700" y="2082"/>
                    <a:pt x="4697" y="2080"/>
                    <a:pt x="4696" y="2080"/>
                  </a:cubicBezTo>
                  <a:cubicBezTo>
                    <a:pt x="4695" y="2081"/>
                    <a:pt x="4694" y="2082"/>
                    <a:pt x="4695" y="2083"/>
                  </a:cubicBezTo>
                  <a:cubicBezTo>
                    <a:pt x="4697" y="2087"/>
                    <a:pt x="4704" y="2136"/>
                    <a:pt x="4704" y="2154"/>
                  </a:cubicBezTo>
                  <a:cubicBezTo>
                    <a:pt x="4705" y="2163"/>
                    <a:pt x="4704" y="2164"/>
                    <a:pt x="4700" y="2167"/>
                  </a:cubicBezTo>
                  <a:cubicBezTo>
                    <a:pt x="4693" y="2170"/>
                    <a:pt x="4685" y="2169"/>
                    <a:pt x="4683" y="2164"/>
                  </a:cubicBezTo>
                  <a:cubicBezTo>
                    <a:pt x="4682" y="2162"/>
                    <a:pt x="4681" y="2154"/>
                    <a:pt x="4681" y="2146"/>
                  </a:cubicBezTo>
                  <a:cubicBezTo>
                    <a:pt x="4680" y="2130"/>
                    <a:pt x="4678" y="2118"/>
                    <a:pt x="4677" y="2111"/>
                  </a:cubicBezTo>
                  <a:cubicBezTo>
                    <a:pt x="4671" y="2076"/>
                    <a:pt x="4668" y="2063"/>
                    <a:pt x="4667" y="2062"/>
                  </a:cubicBezTo>
                  <a:cubicBezTo>
                    <a:pt x="4666" y="2060"/>
                    <a:pt x="4664" y="2052"/>
                    <a:pt x="4661" y="2042"/>
                  </a:cubicBezTo>
                  <a:cubicBezTo>
                    <a:pt x="4655" y="2020"/>
                    <a:pt x="4650" y="2006"/>
                    <a:pt x="4647" y="1998"/>
                  </a:cubicBezTo>
                  <a:cubicBezTo>
                    <a:pt x="4645" y="1995"/>
                    <a:pt x="4643" y="1988"/>
                    <a:pt x="4642" y="1982"/>
                  </a:cubicBezTo>
                  <a:cubicBezTo>
                    <a:pt x="4640" y="1977"/>
                    <a:pt x="4637" y="1966"/>
                    <a:pt x="4635" y="1958"/>
                  </a:cubicBezTo>
                  <a:cubicBezTo>
                    <a:pt x="4632" y="1950"/>
                    <a:pt x="4628" y="1937"/>
                    <a:pt x="4626" y="1929"/>
                  </a:cubicBezTo>
                  <a:cubicBezTo>
                    <a:pt x="4620" y="1906"/>
                    <a:pt x="4614" y="1884"/>
                    <a:pt x="4612" y="1881"/>
                  </a:cubicBezTo>
                  <a:cubicBezTo>
                    <a:pt x="4611" y="1880"/>
                    <a:pt x="4609" y="1873"/>
                    <a:pt x="4607" y="1866"/>
                  </a:cubicBezTo>
                  <a:cubicBezTo>
                    <a:pt x="4605" y="1860"/>
                    <a:pt x="4602" y="1848"/>
                    <a:pt x="4599" y="1840"/>
                  </a:cubicBezTo>
                  <a:cubicBezTo>
                    <a:pt x="4596" y="1831"/>
                    <a:pt x="4595" y="1821"/>
                    <a:pt x="4595" y="1812"/>
                  </a:cubicBezTo>
                  <a:cubicBezTo>
                    <a:pt x="4595" y="1800"/>
                    <a:pt x="4596" y="1798"/>
                    <a:pt x="4601" y="1794"/>
                  </a:cubicBezTo>
                  <a:cubicBezTo>
                    <a:pt x="4607" y="1788"/>
                    <a:pt x="4619" y="1785"/>
                    <a:pt x="4624" y="1787"/>
                  </a:cubicBezTo>
                  <a:cubicBezTo>
                    <a:pt x="4626" y="1788"/>
                    <a:pt x="4629" y="1793"/>
                    <a:pt x="4631" y="1798"/>
                  </a:cubicBezTo>
                  <a:cubicBezTo>
                    <a:pt x="4634" y="1803"/>
                    <a:pt x="4636" y="1807"/>
                    <a:pt x="4637" y="1808"/>
                  </a:cubicBezTo>
                  <a:cubicBezTo>
                    <a:pt x="4638" y="1809"/>
                    <a:pt x="4643" y="1819"/>
                    <a:pt x="4649" y="1832"/>
                  </a:cubicBezTo>
                  <a:cubicBezTo>
                    <a:pt x="4654" y="1844"/>
                    <a:pt x="4659" y="1856"/>
                    <a:pt x="4660" y="1858"/>
                  </a:cubicBezTo>
                  <a:cubicBezTo>
                    <a:pt x="4663" y="1864"/>
                    <a:pt x="4671" y="1889"/>
                    <a:pt x="4674" y="1904"/>
                  </a:cubicBezTo>
                  <a:cubicBezTo>
                    <a:pt x="4676" y="1912"/>
                    <a:pt x="4679" y="1922"/>
                    <a:pt x="4681" y="1926"/>
                  </a:cubicBezTo>
                  <a:cubicBezTo>
                    <a:pt x="4682" y="1930"/>
                    <a:pt x="4684" y="1936"/>
                    <a:pt x="4684" y="1940"/>
                  </a:cubicBezTo>
                  <a:cubicBezTo>
                    <a:pt x="4684" y="1943"/>
                    <a:pt x="4685" y="1949"/>
                    <a:pt x="4687" y="1952"/>
                  </a:cubicBezTo>
                  <a:cubicBezTo>
                    <a:pt x="4688" y="1955"/>
                    <a:pt x="4690" y="1960"/>
                    <a:pt x="4690" y="1962"/>
                  </a:cubicBezTo>
                  <a:cubicBezTo>
                    <a:pt x="4690" y="1965"/>
                    <a:pt x="4691" y="1970"/>
                    <a:pt x="4693" y="1974"/>
                  </a:cubicBezTo>
                  <a:cubicBezTo>
                    <a:pt x="4696" y="1981"/>
                    <a:pt x="4702" y="2000"/>
                    <a:pt x="4702" y="2003"/>
                  </a:cubicBezTo>
                  <a:cubicBezTo>
                    <a:pt x="4702" y="2004"/>
                    <a:pt x="4704" y="2009"/>
                    <a:pt x="4706" y="2014"/>
                  </a:cubicBezTo>
                  <a:cubicBezTo>
                    <a:pt x="4708" y="2018"/>
                    <a:pt x="4710" y="2023"/>
                    <a:pt x="4710" y="2025"/>
                  </a:cubicBezTo>
                  <a:cubicBezTo>
                    <a:pt x="4710" y="2030"/>
                    <a:pt x="4715" y="2021"/>
                    <a:pt x="4717" y="2014"/>
                  </a:cubicBezTo>
                  <a:cubicBezTo>
                    <a:pt x="4717" y="2011"/>
                    <a:pt x="4720" y="2003"/>
                    <a:pt x="4723" y="1997"/>
                  </a:cubicBezTo>
                  <a:cubicBezTo>
                    <a:pt x="4726" y="1991"/>
                    <a:pt x="4729" y="1982"/>
                    <a:pt x="4730" y="1978"/>
                  </a:cubicBezTo>
                  <a:cubicBezTo>
                    <a:pt x="4733" y="1966"/>
                    <a:pt x="4747" y="1953"/>
                    <a:pt x="4757" y="1953"/>
                  </a:cubicBezTo>
                  <a:cubicBezTo>
                    <a:pt x="4763" y="1953"/>
                    <a:pt x="4764" y="1953"/>
                    <a:pt x="4764" y="1949"/>
                  </a:cubicBezTo>
                  <a:cubicBezTo>
                    <a:pt x="4764" y="1945"/>
                    <a:pt x="4766" y="1943"/>
                    <a:pt x="4773" y="1940"/>
                  </a:cubicBezTo>
                  <a:cubicBezTo>
                    <a:pt x="4782" y="1934"/>
                    <a:pt x="4786" y="1935"/>
                    <a:pt x="4792" y="1945"/>
                  </a:cubicBezTo>
                  <a:cubicBezTo>
                    <a:pt x="4794" y="1948"/>
                    <a:pt x="4800" y="1956"/>
                    <a:pt x="4806" y="1964"/>
                  </a:cubicBezTo>
                  <a:cubicBezTo>
                    <a:pt x="4812" y="1971"/>
                    <a:pt x="4819" y="1980"/>
                    <a:pt x="4822" y="1984"/>
                  </a:cubicBezTo>
                  <a:cubicBezTo>
                    <a:pt x="4825" y="1988"/>
                    <a:pt x="4832" y="1998"/>
                    <a:pt x="4838" y="2005"/>
                  </a:cubicBezTo>
                  <a:cubicBezTo>
                    <a:pt x="4845" y="2012"/>
                    <a:pt x="4850" y="2019"/>
                    <a:pt x="4850" y="2021"/>
                  </a:cubicBezTo>
                  <a:cubicBezTo>
                    <a:pt x="4850" y="2022"/>
                    <a:pt x="4852" y="2026"/>
                    <a:pt x="4854" y="2028"/>
                  </a:cubicBezTo>
                  <a:cubicBezTo>
                    <a:pt x="4857" y="2030"/>
                    <a:pt x="4865" y="2039"/>
                    <a:pt x="4872" y="2047"/>
                  </a:cubicBezTo>
                  <a:cubicBezTo>
                    <a:pt x="4879" y="2056"/>
                    <a:pt x="4888" y="2065"/>
                    <a:pt x="4892" y="2069"/>
                  </a:cubicBezTo>
                  <a:cubicBezTo>
                    <a:pt x="4905" y="2081"/>
                    <a:pt x="4943" y="2118"/>
                    <a:pt x="4952" y="2128"/>
                  </a:cubicBezTo>
                  <a:cubicBezTo>
                    <a:pt x="4957" y="2134"/>
                    <a:pt x="4968" y="2144"/>
                    <a:pt x="4976" y="2152"/>
                  </a:cubicBezTo>
                  <a:cubicBezTo>
                    <a:pt x="4984" y="2160"/>
                    <a:pt x="4993" y="2170"/>
                    <a:pt x="4996" y="2175"/>
                  </a:cubicBezTo>
                  <a:cubicBezTo>
                    <a:pt x="4999" y="2179"/>
                    <a:pt x="5003" y="2183"/>
                    <a:pt x="5004" y="2183"/>
                  </a:cubicBezTo>
                  <a:cubicBezTo>
                    <a:pt x="5004" y="2183"/>
                    <a:pt x="5008" y="2185"/>
                    <a:pt x="5010" y="2188"/>
                  </a:cubicBezTo>
                  <a:cubicBezTo>
                    <a:pt x="5013" y="2191"/>
                    <a:pt x="5017" y="2194"/>
                    <a:pt x="5019" y="2196"/>
                  </a:cubicBezTo>
                  <a:cubicBezTo>
                    <a:pt x="5024" y="2199"/>
                    <a:pt x="5043" y="2224"/>
                    <a:pt x="5045" y="2229"/>
                  </a:cubicBezTo>
                  <a:cubicBezTo>
                    <a:pt x="5045" y="2231"/>
                    <a:pt x="5050" y="2236"/>
                    <a:pt x="5055" y="2238"/>
                  </a:cubicBezTo>
                  <a:cubicBezTo>
                    <a:pt x="5062" y="2243"/>
                    <a:pt x="5076" y="2257"/>
                    <a:pt x="5085" y="2269"/>
                  </a:cubicBezTo>
                  <a:cubicBezTo>
                    <a:pt x="5086" y="2270"/>
                    <a:pt x="5090" y="2275"/>
                    <a:pt x="5095" y="2280"/>
                  </a:cubicBezTo>
                  <a:cubicBezTo>
                    <a:pt x="5099" y="2284"/>
                    <a:pt x="5105" y="2292"/>
                    <a:pt x="5109" y="2297"/>
                  </a:cubicBezTo>
                  <a:cubicBezTo>
                    <a:pt x="5114" y="2306"/>
                    <a:pt x="5121" y="2314"/>
                    <a:pt x="5140" y="2336"/>
                  </a:cubicBezTo>
                  <a:cubicBezTo>
                    <a:pt x="5145" y="2341"/>
                    <a:pt x="5145" y="2341"/>
                    <a:pt x="5147" y="2337"/>
                  </a:cubicBezTo>
                  <a:cubicBezTo>
                    <a:pt x="5149" y="2331"/>
                    <a:pt x="5159" y="2325"/>
                    <a:pt x="5169" y="2325"/>
                  </a:cubicBezTo>
                  <a:cubicBezTo>
                    <a:pt x="5176" y="2325"/>
                    <a:pt x="5179" y="2327"/>
                    <a:pt x="5187" y="2333"/>
                  </a:cubicBezTo>
                  <a:cubicBezTo>
                    <a:pt x="5192" y="2338"/>
                    <a:pt x="5197" y="2341"/>
                    <a:pt x="5198" y="2341"/>
                  </a:cubicBezTo>
                  <a:cubicBezTo>
                    <a:pt x="5199" y="2341"/>
                    <a:pt x="5202" y="2343"/>
                    <a:pt x="5204" y="2345"/>
                  </a:cubicBezTo>
                  <a:cubicBezTo>
                    <a:pt x="5209" y="2351"/>
                    <a:pt x="5206" y="2360"/>
                    <a:pt x="5196" y="2365"/>
                  </a:cubicBezTo>
                  <a:cubicBezTo>
                    <a:pt x="5190" y="2368"/>
                    <a:pt x="5190" y="2369"/>
                    <a:pt x="5193" y="2369"/>
                  </a:cubicBezTo>
                  <a:cubicBezTo>
                    <a:pt x="5198" y="2369"/>
                    <a:pt x="5204" y="2376"/>
                    <a:pt x="5204" y="2381"/>
                  </a:cubicBezTo>
                  <a:cubicBezTo>
                    <a:pt x="5204" y="2382"/>
                    <a:pt x="5200" y="2387"/>
                    <a:pt x="5195" y="2391"/>
                  </a:cubicBezTo>
                  <a:cubicBezTo>
                    <a:pt x="5187" y="2399"/>
                    <a:pt x="5187" y="2399"/>
                    <a:pt x="5190" y="2406"/>
                  </a:cubicBezTo>
                  <a:cubicBezTo>
                    <a:pt x="5192" y="2412"/>
                    <a:pt x="5192" y="2414"/>
                    <a:pt x="5189" y="2418"/>
                  </a:cubicBezTo>
                  <a:cubicBezTo>
                    <a:pt x="5184" y="2425"/>
                    <a:pt x="5171" y="2431"/>
                    <a:pt x="5163" y="2430"/>
                  </a:cubicBezTo>
                  <a:cubicBezTo>
                    <a:pt x="5157" y="2429"/>
                    <a:pt x="5155" y="2430"/>
                    <a:pt x="5115" y="2472"/>
                  </a:cubicBezTo>
                  <a:cubicBezTo>
                    <a:pt x="5057" y="2530"/>
                    <a:pt x="5014" y="2577"/>
                    <a:pt x="4997" y="2597"/>
                  </a:cubicBezTo>
                  <a:cubicBezTo>
                    <a:pt x="4993" y="2602"/>
                    <a:pt x="4978" y="2617"/>
                    <a:pt x="4965" y="2630"/>
                  </a:cubicBezTo>
                  <a:cubicBezTo>
                    <a:pt x="4952" y="2642"/>
                    <a:pt x="4942" y="2654"/>
                    <a:pt x="4942" y="2655"/>
                  </a:cubicBezTo>
                  <a:cubicBezTo>
                    <a:pt x="4943" y="2657"/>
                    <a:pt x="4948" y="2659"/>
                    <a:pt x="4955" y="2661"/>
                  </a:cubicBezTo>
                  <a:cubicBezTo>
                    <a:pt x="4972" y="2665"/>
                    <a:pt x="4982" y="2667"/>
                    <a:pt x="4989" y="2669"/>
                  </a:cubicBezTo>
                  <a:cubicBezTo>
                    <a:pt x="4992" y="2671"/>
                    <a:pt x="4998" y="2672"/>
                    <a:pt x="5003" y="2673"/>
                  </a:cubicBezTo>
                  <a:cubicBezTo>
                    <a:pt x="5010" y="2675"/>
                    <a:pt x="5037" y="2686"/>
                    <a:pt x="5065" y="2698"/>
                  </a:cubicBezTo>
                  <a:cubicBezTo>
                    <a:pt x="5080" y="2704"/>
                    <a:pt x="5108" y="2721"/>
                    <a:pt x="5109" y="2723"/>
                  </a:cubicBezTo>
                  <a:cubicBezTo>
                    <a:pt x="5110" y="2724"/>
                    <a:pt x="5111" y="2725"/>
                    <a:pt x="5113" y="2725"/>
                  </a:cubicBezTo>
                  <a:cubicBezTo>
                    <a:pt x="5122" y="2725"/>
                    <a:pt x="5200" y="2797"/>
                    <a:pt x="5220" y="2824"/>
                  </a:cubicBezTo>
                  <a:cubicBezTo>
                    <a:pt x="5230" y="2839"/>
                    <a:pt x="5241" y="2860"/>
                    <a:pt x="5244" y="2872"/>
                  </a:cubicBezTo>
                  <a:cubicBezTo>
                    <a:pt x="5246" y="2882"/>
                    <a:pt x="5246" y="2883"/>
                    <a:pt x="5242" y="2889"/>
                  </a:cubicBezTo>
                  <a:cubicBezTo>
                    <a:pt x="5238" y="2894"/>
                    <a:pt x="5236" y="2895"/>
                    <a:pt x="5230" y="2895"/>
                  </a:cubicBezTo>
                  <a:cubicBezTo>
                    <a:pt x="5223" y="2894"/>
                    <a:pt x="5223" y="2894"/>
                    <a:pt x="5219" y="2882"/>
                  </a:cubicBezTo>
                  <a:cubicBezTo>
                    <a:pt x="5216" y="2875"/>
                    <a:pt x="5213" y="2868"/>
                    <a:pt x="5211" y="2866"/>
                  </a:cubicBezTo>
                  <a:cubicBezTo>
                    <a:pt x="5210" y="2864"/>
                    <a:pt x="5206" y="2858"/>
                    <a:pt x="5203" y="2853"/>
                  </a:cubicBezTo>
                  <a:cubicBezTo>
                    <a:pt x="5200" y="2848"/>
                    <a:pt x="5195" y="2841"/>
                    <a:pt x="5193" y="2837"/>
                  </a:cubicBezTo>
                  <a:cubicBezTo>
                    <a:pt x="5186" y="2829"/>
                    <a:pt x="5132" y="2775"/>
                    <a:pt x="5120" y="2765"/>
                  </a:cubicBezTo>
                  <a:cubicBezTo>
                    <a:pt x="5107" y="2755"/>
                    <a:pt x="5074" y="2734"/>
                    <a:pt x="5061" y="2728"/>
                  </a:cubicBezTo>
                  <a:cubicBezTo>
                    <a:pt x="5054" y="2725"/>
                    <a:pt x="5042" y="2720"/>
                    <a:pt x="5035" y="2716"/>
                  </a:cubicBezTo>
                  <a:cubicBezTo>
                    <a:pt x="5027" y="2713"/>
                    <a:pt x="5017" y="2709"/>
                    <a:pt x="5012" y="2707"/>
                  </a:cubicBezTo>
                  <a:cubicBezTo>
                    <a:pt x="5008" y="2706"/>
                    <a:pt x="5004" y="2704"/>
                    <a:pt x="5004" y="2703"/>
                  </a:cubicBezTo>
                  <a:cubicBezTo>
                    <a:pt x="5004" y="2702"/>
                    <a:pt x="5003" y="2701"/>
                    <a:pt x="5001" y="2701"/>
                  </a:cubicBezTo>
                  <a:cubicBezTo>
                    <a:pt x="5000" y="2701"/>
                    <a:pt x="4993" y="2699"/>
                    <a:pt x="4987" y="2696"/>
                  </a:cubicBezTo>
                  <a:cubicBezTo>
                    <a:pt x="4981" y="2693"/>
                    <a:pt x="4972" y="2691"/>
                    <a:pt x="4967" y="2690"/>
                  </a:cubicBezTo>
                  <a:cubicBezTo>
                    <a:pt x="4962" y="2690"/>
                    <a:pt x="4956" y="2688"/>
                    <a:pt x="4954" y="2686"/>
                  </a:cubicBezTo>
                  <a:cubicBezTo>
                    <a:pt x="4951" y="2683"/>
                    <a:pt x="4948" y="2683"/>
                    <a:pt x="4938" y="2684"/>
                  </a:cubicBezTo>
                  <a:cubicBezTo>
                    <a:pt x="4924" y="2686"/>
                    <a:pt x="4920" y="2688"/>
                    <a:pt x="4910" y="2700"/>
                  </a:cubicBezTo>
                  <a:cubicBezTo>
                    <a:pt x="4906" y="2706"/>
                    <a:pt x="4896" y="2716"/>
                    <a:pt x="4889" y="2724"/>
                  </a:cubicBezTo>
                  <a:cubicBezTo>
                    <a:pt x="4881" y="2732"/>
                    <a:pt x="4874" y="2740"/>
                    <a:pt x="4872" y="2743"/>
                  </a:cubicBezTo>
                  <a:cubicBezTo>
                    <a:pt x="4871" y="2745"/>
                    <a:pt x="4868" y="2747"/>
                    <a:pt x="4867" y="2747"/>
                  </a:cubicBezTo>
                  <a:cubicBezTo>
                    <a:pt x="4865" y="2747"/>
                    <a:pt x="4864" y="2749"/>
                    <a:pt x="4863" y="2751"/>
                  </a:cubicBezTo>
                  <a:cubicBezTo>
                    <a:pt x="4861" y="2755"/>
                    <a:pt x="4814" y="2804"/>
                    <a:pt x="4811" y="2804"/>
                  </a:cubicBezTo>
                  <a:cubicBezTo>
                    <a:pt x="4808" y="2804"/>
                    <a:pt x="4784" y="2840"/>
                    <a:pt x="4784" y="2845"/>
                  </a:cubicBezTo>
                  <a:cubicBezTo>
                    <a:pt x="4784" y="2847"/>
                    <a:pt x="4786" y="2851"/>
                    <a:pt x="4789" y="2854"/>
                  </a:cubicBezTo>
                  <a:cubicBezTo>
                    <a:pt x="4794" y="2858"/>
                    <a:pt x="4797" y="2859"/>
                    <a:pt x="4805" y="2859"/>
                  </a:cubicBezTo>
                  <a:cubicBezTo>
                    <a:pt x="4831" y="2860"/>
                    <a:pt x="4883" y="2872"/>
                    <a:pt x="4910" y="2884"/>
                  </a:cubicBezTo>
                  <a:cubicBezTo>
                    <a:pt x="4927" y="2891"/>
                    <a:pt x="4931" y="2893"/>
                    <a:pt x="4933" y="2893"/>
                  </a:cubicBezTo>
                  <a:cubicBezTo>
                    <a:pt x="4933" y="2893"/>
                    <a:pt x="4943" y="2898"/>
                    <a:pt x="4954" y="2905"/>
                  </a:cubicBezTo>
                  <a:cubicBezTo>
                    <a:pt x="4981" y="2919"/>
                    <a:pt x="5030" y="2952"/>
                    <a:pt x="5043" y="2964"/>
                  </a:cubicBezTo>
                  <a:cubicBezTo>
                    <a:pt x="5048" y="2969"/>
                    <a:pt x="5056" y="2975"/>
                    <a:pt x="5059" y="2976"/>
                  </a:cubicBezTo>
                  <a:cubicBezTo>
                    <a:pt x="5067" y="2980"/>
                    <a:pt x="5074" y="2990"/>
                    <a:pt x="5074" y="2997"/>
                  </a:cubicBezTo>
                  <a:cubicBezTo>
                    <a:pt x="5074" y="2999"/>
                    <a:pt x="5071" y="3004"/>
                    <a:pt x="5068" y="3007"/>
                  </a:cubicBezTo>
                  <a:cubicBezTo>
                    <a:pt x="5064" y="3011"/>
                    <a:pt x="5062" y="3015"/>
                    <a:pt x="5062" y="3018"/>
                  </a:cubicBezTo>
                  <a:cubicBezTo>
                    <a:pt x="5062" y="3026"/>
                    <a:pt x="5059" y="3030"/>
                    <a:pt x="5045" y="3041"/>
                  </a:cubicBezTo>
                  <a:cubicBezTo>
                    <a:pt x="5032" y="3051"/>
                    <a:pt x="4992" y="3091"/>
                    <a:pt x="4957" y="3127"/>
                  </a:cubicBezTo>
                  <a:cubicBezTo>
                    <a:pt x="4934" y="3152"/>
                    <a:pt x="4928" y="3160"/>
                    <a:pt x="4920" y="3173"/>
                  </a:cubicBezTo>
                  <a:cubicBezTo>
                    <a:pt x="4913" y="3185"/>
                    <a:pt x="4899" y="3198"/>
                    <a:pt x="4885" y="3207"/>
                  </a:cubicBezTo>
                  <a:cubicBezTo>
                    <a:pt x="4878" y="3211"/>
                    <a:pt x="4869" y="3217"/>
                    <a:pt x="4863" y="3221"/>
                  </a:cubicBezTo>
                  <a:cubicBezTo>
                    <a:pt x="4853" y="3228"/>
                    <a:pt x="4829" y="3239"/>
                    <a:pt x="4823" y="3239"/>
                  </a:cubicBezTo>
                  <a:cubicBezTo>
                    <a:pt x="4821" y="3239"/>
                    <a:pt x="4816" y="3242"/>
                    <a:pt x="4811" y="3245"/>
                  </a:cubicBezTo>
                  <a:cubicBezTo>
                    <a:pt x="4806" y="3248"/>
                    <a:pt x="4795" y="3254"/>
                    <a:pt x="4785" y="3259"/>
                  </a:cubicBezTo>
                  <a:cubicBezTo>
                    <a:pt x="4775" y="3264"/>
                    <a:pt x="4765" y="3270"/>
                    <a:pt x="4762" y="3272"/>
                  </a:cubicBezTo>
                  <a:cubicBezTo>
                    <a:pt x="4757" y="3277"/>
                    <a:pt x="4752" y="3280"/>
                    <a:pt x="4745" y="3282"/>
                  </a:cubicBezTo>
                  <a:cubicBezTo>
                    <a:pt x="4743" y="3283"/>
                    <a:pt x="4735" y="3294"/>
                    <a:pt x="4726" y="3307"/>
                  </a:cubicBezTo>
                  <a:cubicBezTo>
                    <a:pt x="4718" y="3320"/>
                    <a:pt x="4706" y="3336"/>
                    <a:pt x="4701" y="3343"/>
                  </a:cubicBezTo>
                  <a:cubicBezTo>
                    <a:pt x="4696" y="3350"/>
                    <a:pt x="4691" y="3358"/>
                    <a:pt x="4690" y="3359"/>
                  </a:cubicBezTo>
                  <a:cubicBezTo>
                    <a:pt x="4690" y="3361"/>
                    <a:pt x="4685" y="3368"/>
                    <a:pt x="4680" y="3374"/>
                  </a:cubicBezTo>
                  <a:cubicBezTo>
                    <a:pt x="4670" y="3387"/>
                    <a:pt x="4665" y="3395"/>
                    <a:pt x="4658" y="3409"/>
                  </a:cubicBezTo>
                  <a:cubicBezTo>
                    <a:pt x="4655" y="3413"/>
                    <a:pt x="4652" y="3417"/>
                    <a:pt x="4651" y="3417"/>
                  </a:cubicBezTo>
                  <a:cubicBezTo>
                    <a:pt x="4651" y="3417"/>
                    <a:pt x="4650" y="3418"/>
                    <a:pt x="4650" y="3420"/>
                  </a:cubicBezTo>
                  <a:cubicBezTo>
                    <a:pt x="4650" y="3425"/>
                    <a:pt x="4623" y="3471"/>
                    <a:pt x="4620" y="3471"/>
                  </a:cubicBezTo>
                  <a:cubicBezTo>
                    <a:pt x="4619" y="3471"/>
                    <a:pt x="4618" y="3473"/>
                    <a:pt x="4618" y="3474"/>
                  </a:cubicBezTo>
                  <a:cubicBezTo>
                    <a:pt x="4618" y="3476"/>
                    <a:pt x="4614" y="3482"/>
                    <a:pt x="4609" y="3487"/>
                  </a:cubicBezTo>
                  <a:cubicBezTo>
                    <a:pt x="4604" y="3492"/>
                    <a:pt x="4597" y="3502"/>
                    <a:pt x="4592" y="3508"/>
                  </a:cubicBezTo>
                  <a:cubicBezTo>
                    <a:pt x="4579" y="3527"/>
                    <a:pt x="4570" y="3529"/>
                    <a:pt x="4556" y="3517"/>
                  </a:cubicBezTo>
                  <a:cubicBezTo>
                    <a:pt x="4552" y="3514"/>
                    <a:pt x="4549" y="3511"/>
                    <a:pt x="4547" y="3512"/>
                  </a:cubicBezTo>
                  <a:cubicBezTo>
                    <a:pt x="4546" y="3512"/>
                    <a:pt x="4543" y="3519"/>
                    <a:pt x="4539" y="3527"/>
                  </a:cubicBezTo>
                  <a:cubicBezTo>
                    <a:pt x="4535" y="3535"/>
                    <a:pt x="4531" y="3543"/>
                    <a:pt x="4530" y="3544"/>
                  </a:cubicBezTo>
                  <a:cubicBezTo>
                    <a:pt x="4529" y="3545"/>
                    <a:pt x="4528" y="3547"/>
                    <a:pt x="4528" y="3549"/>
                  </a:cubicBezTo>
                  <a:cubicBezTo>
                    <a:pt x="4528" y="3554"/>
                    <a:pt x="4511" y="3570"/>
                    <a:pt x="4505" y="3572"/>
                  </a:cubicBezTo>
                  <a:cubicBezTo>
                    <a:pt x="4502" y="3572"/>
                    <a:pt x="4495" y="3571"/>
                    <a:pt x="4489" y="3569"/>
                  </a:cubicBezTo>
                  <a:cubicBezTo>
                    <a:pt x="4482" y="3567"/>
                    <a:pt x="4475" y="3565"/>
                    <a:pt x="4473" y="3566"/>
                  </a:cubicBezTo>
                  <a:cubicBezTo>
                    <a:pt x="4467" y="3568"/>
                    <a:pt x="4445" y="3584"/>
                    <a:pt x="4432" y="3597"/>
                  </a:cubicBezTo>
                  <a:cubicBezTo>
                    <a:pt x="4422" y="3606"/>
                    <a:pt x="4420" y="3607"/>
                    <a:pt x="4413" y="3607"/>
                  </a:cubicBezTo>
                  <a:cubicBezTo>
                    <a:pt x="4408" y="3607"/>
                    <a:pt x="4404" y="3608"/>
                    <a:pt x="4404" y="3609"/>
                  </a:cubicBezTo>
                  <a:cubicBezTo>
                    <a:pt x="4404" y="3610"/>
                    <a:pt x="4401" y="3611"/>
                    <a:pt x="4398" y="3611"/>
                  </a:cubicBezTo>
                  <a:cubicBezTo>
                    <a:pt x="4394" y="3610"/>
                    <a:pt x="4393" y="3609"/>
                    <a:pt x="4391" y="3602"/>
                  </a:cubicBezTo>
                  <a:cubicBezTo>
                    <a:pt x="4390" y="3597"/>
                    <a:pt x="4389" y="3593"/>
                    <a:pt x="4388" y="3593"/>
                  </a:cubicBezTo>
                  <a:cubicBezTo>
                    <a:pt x="4384" y="3593"/>
                    <a:pt x="4371" y="3600"/>
                    <a:pt x="4369" y="3603"/>
                  </a:cubicBezTo>
                  <a:cubicBezTo>
                    <a:pt x="4368" y="3604"/>
                    <a:pt x="4365" y="3605"/>
                    <a:pt x="4363" y="3605"/>
                  </a:cubicBezTo>
                  <a:cubicBezTo>
                    <a:pt x="4358" y="3604"/>
                    <a:pt x="4356" y="3591"/>
                    <a:pt x="4361" y="3584"/>
                  </a:cubicBezTo>
                  <a:cubicBezTo>
                    <a:pt x="4364" y="3579"/>
                    <a:pt x="4365" y="3572"/>
                    <a:pt x="4361" y="3571"/>
                  </a:cubicBezTo>
                  <a:cubicBezTo>
                    <a:pt x="4360" y="3570"/>
                    <a:pt x="4360" y="3569"/>
                    <a:pt x="4361" y="3566"/>
                  </a:cubicBezTo>
                  <a:cubicBezTo>
                    <a:pt x="4363" y="3562"/>
                    <a:pt x="4363" y="3560"/>
                    <a:pt x="4361" y="3557"/>
                  </a:cubicBezTo>
                  <a:cubicBezTo>
                    <a:pt x="4358" y="3553"/>
                    <a:pt x="4358" y="3547"/>
                    <a:pt x="4359" y="3530"/>
                  </a:cubicBezTo>
                  <a:cubicBezTo>
                    <a:pt x="4359" y="3518"/>
                    <a:pt x="4360" y="3506"/>
                    <a:pt x="4361" y="3503"/>
                  </a:cubicBezTo>
                  <a:cubicBezTo>
                    <a:pt x="4362" y="3500"/>
                    <a:pt x="4366" y="3488"/>
                    <a:pt x="4369" y="3476"/>
                  </a:cubicBezTo>
                  <a:cubicBezTo>
                    <a:pt x="4371" y="3464"/>
                    <a:pt x="4375" y="3451"/>
                    <a:pt x="4376" y="3446"/>
                  </a:cubicBezTo>
                  <a:cubicBezTo>
                    <a:pt x="4377" y="3442"/>
                    <a:pt x="4379" y="3429"/>
                    <a:pt x="4380" y="3417"/>
                  </a:cubicBezTo>
                  <a:cubicBezTo>
                    <a:pt x="4381" y="3406"/>
                    <a:pt x="4382" y="3388"/>
                    <a:pt x="4383" y="3377"/>
                  </a:cubicBezTo>
                  <a:cubicBezTo>
                    <a:pt x="4385" y="3367"/>
                    <a:pt x="4386" y="3352"/>
                    <a:pt x="4387" y="3344"/>
                  </a:cubicBezTo>
                  <a:cubicBezTo>
                    <a:pt x="4387" y="3336"/>
                    <a:pt x="4388" y="3328"/>
                    <a:pt x="4390" y="3325"/>
                  </a:cubicBezTo>
                  <a:cubicBezTo>
                    <a:pt x="4391" y="3322"/>
                    <a:pt x="4391" y="3318"/>
                    <a:pt x="4391" y="3317"/>
                  </a:cubicBezTo>
                  <a:cubicBezTo>
                    <a:pt x="4388" y="3310"/>
                    <a:pt x="4355" y="3296"/>
                    <a:pt x="4350" y="3299"/>
                  </a:cubicBezTo>
                  <a:cubicBezTo>
                    <a:pt x="4349" y="3301"/>
                    <a:pt x="4346" y="3307"/>
                    <a:pt x="4345" y="3313"/>
                  </a:cubicBezTo>
                  <a:cubicBezTo>
                    <a:pt x="4343" y="3319"/>
                    <a:pt x="4341" y="3326"/>
                    <a:pt x="4340" y="3328"/>
                  </a:cubicBezTo>
                  <a:cubicBezTo>
                    <a:pt x="4339" y="3330"/>
                    <a:pt x="4337" y="3337"/>
                    <a:pt x="4336" y="3343"/>
                  </a:cubicBezTo>
                  <a:cubicBezTo>
                    <a:pt x="4332" y="3358"/>
                    <a:pt x="4328" y="3365"/>
                    <a:pt x="4315" y="3375"/>
                  </a:cubicBezTo>
                  <a:cubicBezTo>
                    <a:pt x="4303" y="3386"/>
                    <a:pt x="4297" y="3386"/>
                    <a:pt x="4293" y="3375"/>
                  </a:cubicBezTo>
                  <a:cubicBezTo>
                    <a:pt x="4291" y="3371"/>
                    <a:pt x="4288" y="3363"/>
                    <a:pt x="4285" y="3357"/>
                  </a:cubicBezTo>
                  <a:cubicBezTo>
                    <a:pt x="4280" y="3345"/>
                    <a:pt x="4272" y="3320"/>
                    <a:pt x="4272" y="3314"/>
                  </a:cubicBezTo>
                  <a:cubicBezTo>
                    <a:pt x="4272" y="3312"/>
                    <a:pt x="4269" y="3304"/>
                    <a:pt x="4265" y="3296"/>
                  </a:cubicBezTo>
                  <a:cubicBezTo>
                    <a:pt x="4261" y="3288"/>
                    <a:pt x="4257" y="3278"/>
                    <a:pt x="4256" y="3272"/>
                  </a:cubicBezTo>
                  <a:cubicBezTo>
                    <a:pt x="4253" y="3262"/>
                    <a:pt x="4251" y="3261"/>
                    <a:pt x="4240" y="3259"/>
                  </a:cubicBezTo>
                  <a:cubicBezTo>
                    <a:pt x="4237" y="3258"/>
                    <a:pt x="4225" y="3253"/>
                    <a:pt x="4215" y="3248"/>
                  </a:cubicBezTo>
                  <a:cubicBezTo>
                    <a:pt x="4193" y="3237"/>
                    <a:pt x="4161" y="3225"/>
                    <a:pt x="4158" y="3227"/>
                  </a:cubicBezTo>
                  <a:cubicBezTo>
                    <a:pt x="4151" y="3232"/>
                    <a:pt x="4143" y="3276"/>
                    <a:pt x="4146" y="3298"/>
                  </a:cubicBezTo>
                  <a:cubicBezTo>
                    <a:pt x="4150" y="3331"/>
                    <a:pt x="4161" y="3369"/>
                    <a:pt x="4171" y="3388"/>
                  </a:cubicBezTo>
                  <a:cubicBezTo>
                    <a:pt x="4181" y="3407"/>
                    <a:pt x="4188" y="3422"/>
                    <a:pt x="4188" y="3427"/>
                  </a:cubicBezTo>
                  <a:cubicBezTo>
                    <a:pt x="4188" y="3435"/>
                    <a:pt x="4179" y="3445"/>
                    <a:pt x="4172" y="3445"/>
                  </a:cubicBezTo>
                  <a:cubicBezTo>
                    <a:pt x="4168" y="3445"/>
                    <a:pt x="4150" y="3435"/>
                    <a:pt x="4133" y="3423"/>
                  </a:cubicBezTo>
                  <a:cubicBezTo>
                    <a:pt x="4122" y="3415"/>
                    <a:pt x="4117" y="3416"/>
                    <a:pt x="4122" y="3425"/>
                  </a:cubicBezTo>
                  <a:cubicBezTo>
                    <a:pt x="4126" y="3434"/>
                    <a:pt x="4148" y="3479"/>
                    <a:pt x="4148" y="3480"/>
                  </a:cubicBezTo>
                  <a:cubicBezTo>
                    <a:pt x="4148" y="3483"/>
                    <a:pt x="4172" y="3520"/>
                    <a:pt x="4186" y="3538"/>
                  </a:cubicBezTo>
                  <a:cubicBezTo>
                    <a:pt x="4200" y="3557"/>
                    <a:pt x="4209" y="3570"/>
                    <a:pt x="4216" y="3583"/>
                  </a:cubicBezTo>
                  <a:cubicBezTo>
                    <a:pt x="4217" y="3586"/>
                    <a:pt x="4221" y="3590"/>
                    <a:pt x="4223" y="3593"/>
                  </a:cubicBezTo>
                  <a:cubicBezTo>
                    <a:pt x="4227" y="3598"/>
                    <a:pt x="4232" y="3610"/>
                    <a:pt x="4232" y="3618"/>
                  </a:cubicBezTo>
                  <a:cubicBezTo>
                    <a:pt x="4232" y="3620"/>
                    <a:pt x="4230" y="3627"/>
                    <a:pt x="4227" y="3632"/>
                  </a:cubicBezTo>
                  <a:cubicBezTo>
                    <a:pt x="4222" y="3642"/>
                    <a:pt x="4223" y="3647"/>
                    <a:pt x="4230" y="3647"/>
                  </a:cubicBezTo>
                  <a:cubicBezTo>
                    <a:pt x="4233" y="3647"/>
                    <a:pt x="4236" y="3648"/>
                    <a:pt x="4237" y="3649"/>
                  </a:cubicBezTo>
                  <a:cubicBezTo>
                    <a:pt x="4239" y="3651"/>
                    <a:pt x="4245" y="3652"/>
                    <a:pt x="4281" y="3660"/>
                  </a:cubicBezTo>
                  <a:cubicBezTo>
                    <a:pt x="4294" y="3663"/>
                    <a:pt x="4305" y="3666"/>
                    <a:pt x="4306" y="3667"/>
                  </a:cubicBezTo>
                  <a:cubicBezTo>
                    <a:pt x="4308" y="3668"/>
                    <a:pt x="4314" y="3669"/>
                    <a:pt x="4320" y="3670"/>
                  </a:cubicBezTo>
                  <a:cubicBezTo>
                    <a:pt x="4332" y="3671"/>
                    <a:pt x="4346" y="3675"/>
                    <a:pt x="4356" y="3680"/>
                  </a:cubicBezTo>
                  <a:cubicBezTo>
                    <a:pt x="4394" y="3696"/>
                    <a:pt x="4407" y="3701"/>
                    <a:pt x="4422" y="3704"/>
                  </a:cubicBezTo>
                  <a:cubicBezTo>
                    <a:pt x="4435" y="3707"/>
                    <a:pt x="4438" y="3706"/>
                    <a:pt x="4438" y="3699"/>
                  </a:cubicBezTo>
                  <a:cubicBezTo>
                    <a:pt x="4438" y="3698"/>
                    <a:pt x="4440" y="3687"/>
                    <a:pt x="4443" y="3676"/>
                  </a:cubicBezTo>
                  <a:cubicBezTo>
                    <a:pt x="4451" y="3641"/>
                    <a:pt x="4466" y="3617"/>
                    <a:pt x="4480" y="3617"/>
                  </a:cubicBezTo>
                  <a:cubicBezTo>
                    <a:pt x="4488" y="3617"/>
                    <a:pt x="4492" y="3625"/>
                    <a:pt x="4487" y="3634"/>
                  </a:cubicBezTo>
                  <a:cubicBezTo>
                    <a:pt x="4473" y="3660"/>
                    <a:pt x="4470" y="3667"/>
                    <a:pt x="4469" y="3678"/>
                  </a:cubicBezTo>
                  <a:cubicBezTo>
                    <a:pt x="4468" y="3684"/>
                    <a:pt x="4466" y="3693"/>
                    <a:pt x="4464" y="3697"/>
                  </a:cubicBezTo>
                  <a:cubicBezTo>
                    <a:pt x="4463" y="3702"/>
                    <a:pt x="4462" y="3708"/>
                    <a:pt x="4462" y="3712"/>
                  </a:cubicBezTo>
                  <a:cubicBezTo>
                    <a:pt x="4463" y="3715"/>
                    <a:pt x="4462" y="3721"/>
                    <a:pt x="4461" y="3725"/>
                  </a:cubicBezTo>
                  <a:cubicBezTo>
                    <a:pt x="4459" y="3728"/>
                    <a:pt x="4458" y="3734"/>
                    <a:pt x="4458" y="3737"/>
                  </a:cubicBezTo>
                  <a:cubicBezTo>
                    <a:pt x="4458" y="3745"/>
                    <a:pt x="4450" y="3754"/>
                    <a:pt x="4441" y="3754"/>
                  </a:cubicBezTo>
                  <a:cubicBezTo>
                    <a:pt x="4436" y="3755"/>
                    <a:pt x="4433" y="3754"/>
                    <a:pt x="4429" y="3749"/>
                  </a:cubicBezTo>
                  <a:close/>
                  <a:moveTo>
                    <a:pt x="4042" y="3644"/>
                  </a:moveTo>
                  <a:cubicBezTo>
                    <a:pt x="4043" y="3643"/>
                    <a:pt x="4035" y="3632"/>
                    <a:pt x="4025" y="3619"/>
                  </a:cubicBezTo>
                  <a:cubicBezTo>
                    <a:pt x="4015" y="3607"/>
                    <a:pt x="4003" y="3590"/>
                    <a:pt x="3997" y="3581"/>
                  </a:cubicBezTo>
                  <a:cubicBezTo>
                    <a:pt x="3992" y="3573"/>
                    <a:pt x="3986" y="3564"/>
                    <a:pt x="3984" y="3562"/>
                  </a:cubicBezTo>
                  <a:cubicBezTo>
                    <a:pt x="3981" y="3560"/>
                    <a:pt x="3977" y="3554"/>
                    <a:pt x="3974" y="3550"/>
                  </a:cubicBezTo>
                  <a:cubicBezTo>
                    <a:pt x="3969" y="3542"/>
                    <a:pt x="3950" y="3516"/>
                    <a:pt x="3940" y="3503"/>
                  </a:cubicBezTo>
                  <a:cubicBezTo>
                    <a:pt x="3938" y="3500"/>
                    <a:pt x="3931" y="3488"/>
                    <a:pt x="3925" y="3476"/>
                  </a:cubicBezTo>
                  <a:cubicBezTo>
                    <a:pt x="3918" y="3464"/>
                    <a:pt x="3913" y="3453"/>
                    <a:pt x="3912" y="3452"/>
                  </a:cubicBezTo>
                  <a:cubicBezTo>
                    <a:pt x="3911" y="3451"/>
                    <a:pt x="3903" y="3437"/>
                    <a:pt x="3895" y="3420"/>
                  </a:cubicBezTo>
                  <a:cubicBezTo>
                    <a:pt x="3886" y="3404"/>
                    <a:pt x="3877" y="3388"/>
                    <a:pt x="3875" y="3385"/>
                  </a:cubicBezTo>
                  <a:cubicBezTo>
                    <a:pt x="3868" y="3378"/>
                    <a:pt x="3868" y="3369"/>
                    <a:pt x="3875" y="3362"/>
                  </a:cubicBezTo>
                  <a:cubicBezTo>
                    <a:pt x="3878" y="3360"/>
                    <a:pt x="3882" y="3357"/>
                    <a:pt x="3884" y="3357"/>
                  </a:cubicBezTo>
                  <a:cubicBezTo>
                    <a:pt x="3889" y="3357"/>
                    <a:pt x="3902" y="3365"/>
                    <a:pt x="3902" y="3368"/>
                  </a:cubicBezTo>
                  <a:cubicBezTo>
                    <a:pt x="3902" y="3370"/>
                    <a:pt x="3915" y="3382"/>
                    <a:pt x="3928" y="3391"/>
                  </a:cubicBezTo>
                  <a:cubicBezTo>
                    <a:pt x="3953" y="3410"/>
                    <a:pt x="3976" y="3431"/>
                    <a:pt x="4012" y="3468"/>
                  </a:cubicBezTo>
                  <a:cubicBezTo>
                    <a:pt x="4057" y="3516"/>
                    <a:pt x="4064" y="3523"/>
                    <a:pt x="4080" y="3539"/>
                  </a:cubicBezTo>
                  <a:cubicBezTo>
                    <a:pt x="4090" y="3548"/>
                    <a:pt x="4098" y="3556"/>
                    <a:pt x="4098" y="3558"/>
                  </a:cubicBezTo>
                  <a:cubicBezTo>
                    <a:pt x="4098" y="3560"/>
                    <a:pt x="4099" y="3561"/>
                    <a:pt x="4102" y="3561"/>
                  </a:cubicBezTo>
                  <a:cubicBezTo>
                    <a:pt x="4104" y="3561"/>
                    <a:pt x="4106" y="3563"/>
                    <a:pt x="4108" y="3564"/>
                  </a:cubicBezTo>
                  <a:cubicBezTo>
                    <a:pt x="4113" y="3570"/>
                    <a:pt x="4157" y="3605"/>
                    <a:pt x="4169" y="3612"/>
                  </a:cubicBezTo>
                  <a:cubicBezTo>
                    <a:pt x="4182" y="3620"/>
                    <a:pt x="4199" y="3623"/>
                    <a:pt x="4201" y="3618"/>
                  </a:cubicBezTo>
                  <a:cubicBezTo>
                    <a:pt x="4202" y="3616"/>
                    <a:pt x="4199" y="3610"/>
                    <a:pt x="4195" y="3604"/>
                  </a:cubicBezTo>
                  <a:cubicBezTo>
                    <a:pt x="4191" y="3597"/>
                    <a:pt x="4188" y="3590"/>
                    <a:pt x="4187" y="3588"/>
                  </a:cubicBezTo>
                  <a:cubicBezTo>
                    <a:pt x="4186" y="3585"/>
                    <a:pt x="4185" y="3583"/>
                    <a:pt x="4184" y="3583"/>
                  </a:cubicBezTo>
                  <a:cubicBezTo>
                    <a:pt x="4183" y="3583"/>
                    <a:pt x="4177" y="3576"/>
                    <a:pt x="4171" y="3567"/>
                  </a:cubicBezTo>
                  <a:cubicBezTo>
                    <a:pt x="4161" y="3552"/>
                    <a:pt x="4155" y="3545"/>
                    <a:pt x="4141" y="3526"/>
                  </a:cubicBezTo>
                  <a:cubicBezTo>
                    <a:pt x="4136" y="3519"/>
                    <a:pt x="4132" y="3512"/>
                    <a:pt x="4132" y="3509"/>
                  </a:cubicBezTo>
                  <a:cubicBezTo>
                    <a:pt x="4132" y="3508"/>
                    <a:pt x="4130" y="3505"/>
                    <a:pt x="4129" y="3503"/>
                  </a:cubicBezTo>
                  <a:cubicBezTo>
                    <a:pt x="4126" y="3500"/>
                    <a:pt x="4110" y="3470"/>
                    <a:pt x="4099" y="3449"/>
                  </a:cubicBezTo>
                  <a:cubicBezTo>
                    <a:pt x="4096" y="3442"/>
                    <a:pt x="4088" y="3428"/>
                    <a:pt x="4082" y="3417"/>
                  </a:cubicBezTo>
                  <a:cubicBezTo>
                    <a:pt x="4077" y="3407"/>
                    <a:pt x="4072" y="3397"/>
                    <a:pt x="4072" y="3396"/>
                  </a:cubicBezTo>
                  <a:cubicBezTo>
                    <a:pt x="4072" y="3391"/>
                    <a:pt x="4049" y="3365"/>
                    <a:pt x="4042" y="3361"/>
                  </a:cubicBezTo>
                  <a:cubicBezTo>
                    <a:pt x="4038" y="3359"/>
                    <a:pt x="4028" y="3352"/>
                    <a:pt x="4021" y="3344"/>
                  </a:cubicBezTo>
                  <a:cubicBezTo>
                    <a:pt x="4007" y="3331"/>
                    <a:pt x="3957" y="3288"/>
                    <a:pt x="3944" y="3279"/>
                  </a:cubicBezTo>
                  <a:cubicBezTo>
                    <a:pt x="3940" y="3276"/>
                    <a:pt x="3935" y="3273"/>
                    <a:pt x="3932" y="3273"/>
                  </a:cubicBezTo>
                  <a:cubicBezTo>
                    <a:pt x="3924" y="3271"/>
                    <a:pt x="3922" y="3268"/>
                    <a:pt x="3920" y="3260"/>
                  </a:cubicBezTo>
                  <a:cubicBezTo>
                    <a:pt x="3919" y="3250"/>
                    <a:pt x="3923" y="3241"/>
                    <a:pt x="3932" y="3235"/>
                  </a:cubicBezTo>
                  <a:cubicBezTo>
                    <a:pt x="3937" y="3231"/>
                    <a:pt x="3939" y="3231"/>
                    <a:pt x="3945" y="3233"/>
                  </a:cubicBezTo>
                  <a:cubicBezTo>
                    <a:pt x="3955" y="3237"/>
                    <a:pt x="3983" y="3261"/>
                    <a:pt x="4002" y="3283"/>
                  </a:cubicBezTo>
                  <a:cubicBezTo>
                    <a:pt x="4018" y="3302"/>
                    <a:pt x="4048" y="3331"/>
                    <a:pt x="4051" y="3331"/>
                  </a:cubicBezTo>
                  <a:cubicBezTo>
                    <a:pt x="4052" y="3331"/>
                    <a:pt x="4055" y="3333"/>
                    <a:pt x="4057" y="3336"/>
                  </a:cubicBezTo>
                  <a:cubicBezTo>
                    <a:pt x="4061" y="3340"/>
                    <a:pt x="4062" y="3341"/>
                    <a:pt x="4091" y="3360"/>
                  </a:cubicBezTo>
                  <a:cubicBezTo>
                    <a:pt x="4113" y="3375"/>
                    <a:pt x="4126" y="3382"/>
                    <a:pt x="4131" y="3384"/>
                  </a:cubicBezTo>
                  <a:cubicBezTo>
                    <a:pt x="4135" y="3385"/>
                    <a:pt x="4136" y="3385"/>
                    <a:pt x="4136" y="3380"/>
                  </a:cubicBezTo>
                  <a:cubicBezTo>
                    <a:pt x="4136" y="3377"/>
                    <a:pt x="4135" y="3373"/>
                    <a:pt x="4134" y="3372"/>
                  </a:cubicBezTo>
                  <a:cubicBezTo>
                    <a:pt x="4130" y="3368"/>
                    <a:pt x="4123" y="3337"/>
                    <a:pt x="4120" y="3312"/>
                  </a:cubicBezTo>
                  <a:cubicBezTo>
                    <a:pt x="4119" y="3299"/>
                    <a:pt x="4118" y="3296"/>
                    <a:pt x="4113" y="3293"/>
                  </a:cubicBezTo>
                  <a:cubicBezTo>
                    <a:pt x="4107" y="3288"/>
                    <a:pt x="4106" y="3281"/>
                    <a:pt x="4111" y="3274"/>
                  </a:cubicBezTo>
                  <a:cubicBezTo>
                    <a:pt x="4114" y="3270"/>
                    <a:pt x="4114" y="3269"/>
                    <a:pt x="4110" y="3263"/>
                  </a:cubicBezTo>
                  <a:cubicBezTo>
                    <a:pt x="4107" y="3260"/>
                    <a:pt x="4105" y="3257"/>
                    <a:pt x="4104" y="3257"/>
                  </a:cubicBezTo>
                  <a:cubicBezTo>
                    <a:pt x="4103" y="3257"/>
                    <a:pt x="4098" y="3254"/>
                    <a:pt x="4093" y="3250"/>
                  </a:cubicBezTo>
                  <a:cubicBezTo>
                    <a:pt x="4089" y="3245"/>
                    <a:pt x="4079" y="3238"/>
                    <a:pt x="4073" y="3234"/>
                  </a:cubicBezTo>
                  <a:cubicBezTo>
                    <a:pt x="4066" y="3229"/>
                    <a:pt x="4059" y="3224"/>
                    <a:pt x="4057" y="3222"/>
                  </a:cubicBezTo>
                  <a:cubicBezTo>
                    <a:pt x="4055" y="3219"/>
                    <a:pt x="4052" y="3217"/>
                    <a:pt x="4051" y="3217"/>
                  </a:cubicBezTo>
                  <a:cubicBezTo>
                    <a:pt x="4049" y="3217"/>
                    <a:pt x="4047" y="3216"/>
                    <a:pt x="4045" y="3214"/>
                  </a:cubicBezTo>
                  <a:cubicBezTo>
                    <a:pt x="4044" y="3212"/>
                    <a:pt x="4040" y="3209"/>
                    <a:pt x="4037" y="3207"/>
                  </a:cubicBezTo>
                  <a:cubicBezTo>
                    <a:pt x="4030" y="3203"/>
                    <a:pt x="4015" y="3189"/>
                    <a:pt x="4002" y="3173"/>
                  </a:cubicBezTo>
                  <a:cubicBezTo>
                    <a:pt x="3987" y="3157"/>
                    <a:pt x="3986" y="3156"/>
                    <a:pt x="3969" y="3159"/>
                  </a:cubicBezTo>
                  <a:cubicBezTo>
                    <a:pt x="3962" y="3161"/>
                    <a:pt x="3955" y="3163"/>
                    <a:pt x="3955" y="3164"/>
                  </a:cubicBezTo>
                  <a:cubicBezTo>
                    <a:pt x="3954" y="3165"/>
                    <a:pt x="3952" y="3165"/>
                    <a:pt x="3950" y="3165"/>
                  </a:cubicBezTo>
                  <a:cubicBezTo>
                    <a:pt x="3948" y="3165"/>
                    <a:pt x="3944" y="3167"/>
                    <a:pt x="3941" y="3168"/>
                  </a:cubicBezTo>
                  <a:cubicBezTo>
                    <a:pt x="3914" y="3182"/>
                    <a:pt x="3873" y="3195"/>
                    <a:pt x="3848" y="3198"/>
                  </a:cubicBezTo>
                  <a:cubicBezTo>
                    <a:pt x="3837" y="3199"/>
                    <a:pt x="3827" y="3201"/>
                    <a:pt x="3805" y="3205"/>
                  </a:cubicBezTo>
                  <a:cubicBezTo>
                    <a:pt x="3792" y="3208"/>
                    <a:pt x="3780" y="3205"/>
                    <a:pt x="3772" y="3196"/>
                  </a:cubicBezTo>
                  <a:cubicBezTo>
                    <a:pt x="3768" y="3192"/>
                    <a:pt x="3764" y="3189"/>
                    <a:pt x="3763" y="3190"/>
                  </a:cubicBezTo>
                  <a:cubicBezTo>
                    <a:pt x="3757" y="3191"/>
                    <a:pt x="3636" y="3309"/>
                    <a:pt x="3633" y="3316"/>
                  </a:cubicBezTo>
                  <a:cubicBezTo>
                    <a:pt x="3633" y="3317"/>
                    <a:pt x="3628" y="3325"/>
                    <a:pt x="3622" y="3332"/>
                  </a:cubicBezTo>
                  <a:cubicBezTo>
                    <a:pt x="3607" y="3352"/>
                    <a:pt x="3603" y="3360"/>
                    <a:pt x="3597" y="3379"/>
                  </a:cubicBezTo>
                  <a:cubicBezTo>
                    <a:pt x="3594" y="3389"/>
                    <a:pt x="3590" y="3399"/>
                    <a:pt x="3589" y="3401"/>
                  </a:cubicBezTo>
                  <a:cubicBezTo>
                    <a:pt x="3583" y="3414"/>
                    <a:pt x="3566" y="3404"/>
                    <a:pt x="3569" y="3389"/>
                  </a:cubicBezTo>
                  <a:cubicBezTo>
                    <a:pt x="3570" y="3381"/>
                    <a:pt x="3590" y="3342"/>
                    <a:pt x="3598" y="3332"/>
                  </a:cubicBezTo>
                  <a:cubicBezTo>
                    <a:pt x="3600" y="3328"/>
                    <a:pt x="3605" y="3322"/>
                    <a:pt x="3608" y="3318"/>
                  </a:cubicBezTo>
                  <a:cubicBezTo>
                    <a:pt x="3620" y="3299"/>
                    <a:pt x="3713" y="3203"/>
                    <a:pt x="3719" y="3203"/>
                  </a:cubicBezTo>
                  <a:cubicBezTo>
                    <a:pt x="3720" y="3203"/>
                    <a:pt x="3722" y="3202"/>
                    <a:pt x="3723" y="3200"/>
                  </a:cubicBezTo>
                  <a:cubicBezTo>
                    <a:pt x="3723" y="3198"/>
                    <a:pt x="3732" y="3188"/>
                    <a:pt x="3741" y="3178"/>
                  </a:cubicBezTo>
                  <a:cubicBezTo>
                    <a:pt x="3751" y="3168"/>
                    <a:pt x="3763" y="3155"/>
                    <a:pt x="3768" y="3149"/>
                  </a:cubicBezTo>
                  <a:cubicBezTo>
                    <a:pt x="3779" y="3136"/>
                    <a:pt x="3790" y="3130"/>
                    <a:pt x="3797" y="3133"/>
                  </a:cubicBezTo>
                  <a:cubicBezTo>
                    <a:pt x="3804" y="3136"/>
                    <a:pt x="3803" y="3143"/>
                    <a:pt x="3794" y="3155"/>
                  </a:cubicBezTo>
                  <a:cubicBezTo>
                    <a:pt x="3785" y="3165"/>
                    <a:pt x="3784" y="3169"/>
                    <a:pt x="3788" y="3173"/>
                  </a:cubicBezTo>
                  <a:cubicBezTo>
                    <a:pt x="3794" y="3178"/>
                    <a:pt x="3804" y="3178"/>
                    <a:pt x="3829" y="3173"/>
                  </a:cubicBezTo>
                  <a:cubicBezTo>
                    <a:pt x="3875" y="3166"/>
                    <a:pt x="3879" y="3165"/>
                    <a:pt x="3890" y="3161"/>
                  </a:cubicBezTo>
                  <a:cubicBezTo>
                    <a:pt x="3899" y="3158"/>
                    <a:pt x="3907" y="3155"/>
                    <a:pt x="3935" y="3142"/>
                  </a:cubicBezTo>
                  <a:cubicBezTo>
                    <a:pt x="3955" y="3133"/>
                    <a:pt x="3973" y="3129"/>
                    <a:pt x="3990" y="3128"/>
                  </a:cubicBezTo>
                  <a:cubicBezTo>
                    <a:pt x="4010" y="3128"/>
                    <a:pt x="4007" y="3126"/>
                    <a:pt x="4025" y="3149"/>
                  </a:cubicBezTo>
                  <a:cubicBezTo>
                    <a:pt x="4040" y="3170"/>
                    <a:pt x="4047" y="3176"/>
                    <a:pt x="4080" y="3199"/>
                  </a:cubicBezTo>
                  <a:cubicBezTo>
                    <a:pt x="4086" y="3203"/>
                    <a:pt x="4092" y="3208"/>
                    <a:pt x="4093" y="3209"/>
                  </a:cubicBezTo>
                  <a:cubicBezTo>
                    <a:pt x="4103" y="3218"/>
                    <a:pt x="4124" y="3231"/>
                    <a:pt x="4127" y="3231"/>
                  </a:cubicBezTo>
                  <a:cubicBezTo>
                    <a:pt x="4129" y="3230"/>
                    <a:pt x="4130" y="3226"/>
                    <a:pt x="4130" y="3219"/>
                  </a:cubicBezTo>
                  <a:cubicBezTo>
                    <a:pt x="4130" y="3211"/>
                    <a:pt x="4131" y="3208"/>
                    <a:pt x="4136" y="3203"/>
                  </a:cubicBezTo>
                  <a:cubicBezTo>
                    <a:pt x="4140" y="3198"/>
                    <a:pt x="4143" y="3197"/>
                    <a:pt x="4151" y="3197"/>
                  </a:cubicBezTo>
                  <a:cubicBezTo>
                    <a:pt x="4166" y="3197"/>
                    <a:pt x="4198" y="3207"/>
                    <a:pt x="4235" y="3223"/>
                  </a:cubicBezTo>
                  <a:cubicBezTo>
                    <a:pt x="4245" y="3228"/>
                    <a:pt x="4249" y="3227"/>
                    <a:pt x="4250" y="3218"/>
                  </a:cubicBezTo>
                  <a:cubicBezTo>
                    <a:pt x="4251" y="3215"/>
                    <a:pt x="4254" y="3206"/>
                    <a:pt x="4257" y="3197"/>
                  </a:cubicBezTo>
                  <a:cubicBezTo>
                    <a:pt x="4262" y="3181"/>
                    <a:pt x="4265" y="3168"/>
                    <a:pt x="4267" y="3153"/>
                  </a:cubicBezTo>
                  <a:cubicBezTo>
                    <a:pt x="4268" y="3148"/>
                    <a:pt x="4269" y="3138"/>
                    <a:pt x="4271" y="3130"/>
                  </a:cubicBezTo>
                  <a:cubicBezTo>
                    <a:pt x="4273" y="3123"/>
                    <a:pt x="4276" y="3108"/>
                    <a:pt x="4278" y="3098"/>
                  </a:cubicBezTo>
                  <a:cubicBezTo>
                    <a:pt x="4284" y="3069"/>
                    <a:pt x="4288" y="3054"/>
                    <a:pt x="4291" y="3051"/>
                  </a:cubicBezTo>
                  <a:cubicBezTo>
                    <a:pt x="4292" y="3049"/>
                    <a:pt x="4294" y="3047"/>
                    <a:pt x="4294" y="3045"/>
                  </a:cubicBezTo>
                  <a:cubicBezTo>
                    <a:pt x="4294" y="3038"/>
                    <a:pt x="4306" y="3007"/>
                    <a:pt x="4312" y="2998"/>
                  </a:cubicBezTo>
                  <a:cubicBezTo>
                    <a:pt x="4316" y="2993"/>
                    <a:pt x="4321" y="2984"/>
                    <a:pt x="4324" y="2979"/>
                  </a:cubicBezTo>
                  <a:cubicBezTo>
                    <a:pt x="4326" y="2973"/>
                    <a:pt x="4334" y="2964"/>
                    <a:pt x="4340" y="2957"/>
                  </a:cubicBezTo>
                  <a:lnTo>
                    <a:pt x="4352" y="2946"/>
                  </a:lnTo>
                  <a:lnTo>
                    <a:pt x="4343" y="2945"/>
                  </a:lnTo>
                  <a:cubicBezTo>
                    <a:pt x="4339" y="2944"/>
                    <a:pt x="4314" y="2943"/>
                    <a:pt x="4289" y="2942"/>
                  </a:cubicBezTo>
                  <a:cubicBezTo>
                    <a:pt x="4253" y="2941"/>
                    <a:pt x="4234" y="2942"/>
                    <a:pt x="4203" y="2944"/>
                  </a:cubicBezTo>
                  <a:cubicBezTo>
                    <a:pt x="4161" y="2948"/>
                    <a:pt x="4157" y="2948"/>
                    <a:pt x="4106" y="2950"/>
                  </a:cubicBezTo>
                  <a:cubicBezTo>
                    <a:pt x="4089" y="2951"/>
                    <a:pt x="4064" y="2952"/>
                    <a:pt x="4052" y="2952"/>
                  </a:cubicBezTo>
                  <a:cubicBezTo>
                    <a:pt x="4013" y="2954"/>
                    <a:pt x="3910" y="2955"/>
                    <a:pt x="3891" y="2953"/>
                  </a:cubicBezTo>
                  <a:cubicBezTo>
                    <a:pt x="3867" y="2951"/>
                    <a:pt x="3864" y="2952"/>
                    <a:pt x="3865" y="2959"/>
                  </a:cubicBezTo>
                  <a:cubicBezTo>
                    <a:pt x="3866" y="2967"/>
                    <a:pt x="3858" y="2975"/>
                    <a:pt x="3851" y="2975"/>
                  </a:cubicBezTo>
                  <a:cubicBezTo>
                    <a:pt x="3845" y="2975"/>
                    <a:pt x="3838" y="2970"/>
                    <a:pt x="3838" y="2967"/>
                  </a:cubicBezTo>
                  <a:cubicBezTo>
                    <a:pt x="3838" y="2964"/>
                    <a:pt x="3821" y="2949"/>
                    <a:pt x="3815" y="2947"/>
                  </a:cubicBezTo>
                  <a:cubicBezTo>
                    <a:pt x="3812" y="2946"/>
                    <a:pt x="3788" y="2945"/>
                    <a:pt x="3759" y="2944"/>
                  </a:cubicBezTo>
                  <a:cubicBezTo>
                    <a:pt x="3731" y="2944"/>
                    <a:pt x="3707" y="2943"/>
                    <a:pt x="3706" y="2942"/>
                  </a:cubicBezTo>
                  <a:cubicBezTo>
                    <a:pt x="3703" y="2941"/>
                    <a:pt x="3620" y="2941"/>
                    <a:pt x="3618" y="2942"/>
                  </a:cubicBezTo>
                  <a:cubicBezTo>
                    <a:pt x="3618" y="2943"/>
                    <a:pt x="3620" y="2945"/>
                    <a:pt x="3622" y="2948"/>
                  </a:cubicBezTo>
                  <a:cubicBezTo>
                    <a:pt x="3625" y="2951"/>
                    <a:pt x="3628" y="2954"/>
                    <a:pt x="3628" y="2955"/>
                  </a:cubicBezTo>
                  <a:cubicBezTo>
                    <a:pt x="3628" y="2958"/>
                    <a:pt x="3663" y="2993"/>
                    <a:pt x="3673" y="2998"/>
                  </a:cubicBezTo>
                  <a:cubicBezTo>
                    <a:pt x="3688" y="3007"/>
                    <a:pt x="3696" y="3015"/>
                    <a:pt x="3696" y="3022"/>
                  </a:cubicBezTo>
                  <a:cubicBezTo>
                    <a:pt x="3696" y="3028"/>
                    <a:pt x="3700" y="3033"/>
                    <a:pt x="3725" y="3059"/>
                  </a:cubicBezTo>
                  <a:cubicBezTo>
                    <a:pt x="3741" y="3076"/>
                    <a:pt x="3755" y="3089"/>
                    <a:pt x="3757" y="3089"/>
                  </a:cubicBezTo>
                  <a:cubicBezTo>
                    <a:pt x="3760" y="3089"/>
                    <a:pt x="3766" y="3098"/>
                    <a:pt x="3766" y="3103"/>
                  </a:cubicBezTo>
                  <a:cubicBezTo>
                    <a:pt x="3766" y="3108"/>
                    <a:pt x="3757" y="3117"/>
                    <a:pt x="3751" y="3118"/>
                  </a:cubicBezTo>
                  <a:cubicBezTo>
                    <a:pt x="3744" y="3120"/>
                    <a:pt x="3735" y="3115"/>
                    <a:pt x="3732" y="3108"/>
                  </a:cubicBezTo>
                  <a:cubicBezTo>
                    <a:pt x="3728" y="3101"/>
                    <a:pt x="3686" y="3059"/>
                    <a:pt x="3682" y="3059"/>
                  </a:cubicBezTo>
                  <a:cubicBezTo>
                    <a:pt x="3681" y="3059"/>
                    <a:pt x="3675" y="3062"/>
                    <a:pt x="3668" y="3065"/>
                  </a:cubicBezTo>
                  <a:cubicBezTo>
                    <a:pt x="3662" y="3068"/>
                    <a:pt x="3647" y="3076"/>
                    <a:pt x="3635" y="3081"/>
                  </a:cubicBezTo>
                  <a:cubicBezTo>
                    <a:pt x="3581" y="3106"/>
                    <a:pt x="3552" y="3124"/>
                    <a:pt x="3520" y="3150"/>
                  </a:cubicBezTo>
                  <a:cubicBezTo>
                    <a:pt x="3498" y="3168"/>
                    <a:pt x="3466" y="3201"/>
                    <a:pt x="3459" y="3214"/>
                  </a:cubicBezTo>
                  <a:cubicBezTo>
                    <a:pt x="3452" y="3226"/>
                    <a:pt x="3442" y="3250"/>
                    <a:pt x="3437" y="3265"/>
                  </a:cubicBezTo>
                  <a:cubicBezTo>
                    <a:pt x="3430" y="3292"/>
                    <a:pt x="3429" y="3296"/>
                    <a:pt x="3429" y="3311"/>
                  </a:cubicBezTo>
                  <a:cubicBezTo>
                    <a:pt x="3429" y="3325"/>
                    <a:pt x="3430" y="3327"/>
                    <a:pt x="3435" y="3335"/>
                  </a:cubicBezTo>
                  <a:cubicBezTo>
                    <a:pt x="3438" y="3339"/>
                    <a:pt x="3443" y="3345"/>
                    <a:pt x="3447" y="3346"/>
                  </a:cubicBezTo>
                  <a:cubicBezTo>
                    <a:pt x="3463" y="3355"/>
                    <a:pt x="3471" y="3360"/>
                    <a:pt x="3478" y="3365"/>
                  </a:cubicBezTo>
                  <a:cubicBezTo>
                    <a:pt x="3491" y="3375"/>
                    <a:pt x="3497" y="3377"/>
                    <a:pt x="3523" y="3380"/>
                  </a:cubicBezTo>
                  <a:cubicBezTo>
                    <a:pt x="3542" y="3383"/>
                    <a:pt x="3545" y="3385"/>
                    <a:pt x="3557" y="3402"/>
                  </a:cubicBezTo>
                  <a:cubicBezTo>
                    <a:pt x="3562" y="3410"/>
                    <a:pt x="3568" y="3417"/>
                    <a:pt x="3569" y="3419"/>
                  </a:cubicBezTo>
                  <a:cubicBezTo>
                    <a:pt x="3571" y="3420"/>
                    <a:pt x="3576" y="3425"/>
                    <a:pt x="3579" y="3430"/>
                  </a:cubicBezTo>
                  <a:cubicBezTo>
                    <a:pt x="3586" y="3441"/>
                    <a:pt x="3609" y="3463"/>
                    <a:pt x="3627" y="3478"/>
                  </a:cubicBezTo>
                  <a:cubicBezTo>
                    <a:pt x="3648" y="3495"/>
                    <a:pt x="3654" y="3500"/>
                    <a:pt x="3654" y="3503"/>
                  </a:cubicBezTo>
                  <a:cubicBezTo>
                    <a:pt x="3654" y="3504"/>
                    <a:pt x="3654" y="3505"/>
                    <a:pt x="3655" y="3505"/>
                  </a:cubicBezTo>
                  <a:cubicBezTo>
                    <a:pt x="3656" y="3505"/>
                    <a:pt x="3661" y="3509"/>
                    <a:pt x="3666" y="3514"/>
                  </a:cubicBezTo>
                  <a:cubicBezTo>
                    <a:pt x="3671" y="3518"/>
                    <a:pt x="3679" y="3526"/>
                    <a:pt x="3685" y="3531"/>
                  </a:cubicBezTo>
                  <a:cubicBezTo>
                    <a:pt x="3694" y="3539"/>
                    <a:pt x="3701" y="3547"/>
                    <a:pt x="3712" y="3561"/>
                  </a:cubicBezTo>
                  <a:cubicBezTo>
                    <a:pt x="3716" y="3566"/>
                    <a:pt x="3726" y="3586"/>
                    <a:pt x="3726" y="3589"/>
                  </a:cubicBezTo>
                  <a:cubicBezTo>
                    <a:pt x="3726" y="3592"/>
                    <a:pt x="3739" y="3607"/>
                    <a:pt x="3744" y="3610"/>
                  </a:cubicBezTo>
                  <a:cubicBezTo>
                    <a:pt x="3746" y="3611"/>
                    <a:pt x="3754" y="3612"/>
                    <a:pt x="3760" y="3613"/>
                  </a:cubicBezTo>
                  <a:cubicBezTo>
                    <a:pt x="3767" y="3613"/>
                    <a:pt x="3777" y="3615"/>
                    <a:pt x="3783" y="3616"/>
                  </a:cubicBezTo>
                  <a:cubicBezTo>
                    <a:pt x="3791" y="3619"/>
                    <a:pt x="3819" y="3620"/>
                    <a:pt x="3836" y="3619"/>
                  </a:cubicBezTo>
                  <a:cubicBezTo>
                    <a:pt x="3839" y="3619"/>
                    <a:pt x="3837" y="3616"/>
                    <a:pt x="3829" y="3608"/>
                  </a:cubicBezTo>
                  <a:cubicBezTo>
                    <a:pt x="3822" y="3601"/>
                    <a:pt x="3816" y="3594"/>
                    <a:pt x="3815" y="3591"/>
                  </a:cubicBezTo>
                  <a:cubicBezTo>
                    <a:pt x="3811" y="3584"/>
                    <a:pt x="3790" y="3565"/>
                    <a:pt x="3785" y="3565"/>
                  </a:cubicBezTo>
                  <a:cubicBezTo>
                    <a:pt x="3784" y="3565"/>
                    <a:pt x="3781" y="3564"/>
                    <a:pt x="3780" y="3563"/>
                  </a:cubicBezTo>
                  <a:cubicBezTo>
                    <a:pt x="3776" y="3560"/>
                    <a:pt x="3764" y="3538"/>
                    <a:pt x="3764" y="3534"/>
                  </a:cubicBezTo>
                  <a:cubicBezTo>
                    <a:pt x="3764" y="3532"/>
                    <a:pt x="3762" y="3528"/>
                    <a:pt x="3759" y="3524"/>
                  </a:cubicBezTo>
                  <a:cubicBezTo>
                    <a:pt x="3745" y="3506"/>
                    <a:pt x="3743" y="3493"/>
                    <a:pt x="3751" y="3480"/>
                  </a:cubicBezTo>
                  <a:cubicBezTo>
                    <a:pt x="3757" y="3471"/>
                    <a:pt x="3770" y="3459"/>
                    <a:pt x="3774" y="3459"/>
                  </a:cubicBezTo>
                  <a:cubicBezTo>
                    <a:pt x="3779" y="3459"/>
                    <a:pt x="3802" y="3472"/>
                    <a:pt x="3812" y="3481"/>
                  </a:cubicBezTo>
                  <a:cubicBezTo>
                    <a:pt x="3828" y="3496"/>
                    <a:pt x="3850" y="3518"/>
                    <a:pt x="3851" y="3522"/>
                  </a:cubicBezTo>
                  <a:cubicBezTo>
                    <a:pt x="3852" y="3524"/>
                    <a:pt x="3853" y="3525"/>
                    <a:pt x="3854" y="3525"/>
                  </a:cubicBezTo>
                  <a:cubicBezTo>
                    <a:pt x="3854" y="3525"/>
                    <a:pt x="3861" y="3532"/>
                    <a:pt x="3867" y="3541"/>
                  </a:cubicBezTo>
                  <a:cubicBezTo>
                    <a:pt x="3881" y="3558"/>
                    <a:pt x="3889" y="3565"/>
                    <a:pt x="3921" y="3586"/>
                  </a:cubicBezTo>
                  <a:cubicBezTo>
                    <a:pt x="3933" y="3594"/>
                    <a:pt x="3948" y="3604"/>
                    <a:pt x="3954" y="3609"/>
                  </a:cubicBezTo>
                  <a:cubicBezTo>
                    <a:pt x="3960" y="3613"/>
                    <a:pt x="3967" y="3617"/>
                    <a:pt x="3968" y="3617"/>
                  </a:cubicBezTo>
                  <a:cubicBezTo>
                    <a:pt x="3969" y="3617"/>
                    <a:pt x="3971" y="3618"/>
                    <a:pt x="3973" y="3619"/>
                  </a:cubicBezTo>
                  <a:cubicBezTo>
                    <a:pt x="3975" y="3620"/>
                    <a:pt x="3985" y="3624"/>
                    <a:pt x="3995" y="3629"/>
                  </a:cubicBezTo>
                  <a:cubicBezTo>
                    <a:pt x="4005" y="3633"/>
                    <a:pt x="4014" y="3637"/>
                    <a:pt x="4016" y="3638"/>
                  </a:cubicBezTo>
                  <a:cubicBezTo>
                    <a:pt x="4022" y="3644"/>
                    <a:pt x="4040" y="3647"/>
                    <a:pt x="4042" y="3644"/>
                  </a:cubicBezTo>
                  <a:close/>
                  <a:moveTo>
                    <a:pt x="3501" y="3275"/>
                  </a:moveTo>
                  <a:cubicBezTo>
                    <a:pt x="3498" y="3271"/>
                    <a:pt x="3499" y="3265"/>
                    <a:pt x="3502" y="3265"/>
                  </a:cubicBezTo>
                  <a:cubicBezTo>
                    <a:pt x="3504" y="3265"/>
                    <a:pt x="3512" y="3274"/>
                    <a:pt x="3512" y="3277"/>
                  </a:cubicBezTo>
                  <a:cubicBezTo>
                    <a:pt x="3512" y="3281"/>
                    <a:pt x="3504" y="3280"/>
                    <a:pt x="3501" y="3275"/>
                  </a:cubicBezTo>
                  <a:close/>
                  <a:moveTo>
                    <a:pt x="4371" y="3594"/>
                  </a:moveTo>
                  <a:cubicBezTo>
                    <a:pt x="4372" y="3589"/>
                    <a:pt x="4372" y="3587"/>
                    <a:pt x="4369" y="3587"/>
                  </a:cubicBezTo>
                  <a:cubicBezTo>
                    <a:pt x="4365" y="3587"/>
                    <a:pt x="4361" y="3593"/>
                    <a:pt x="4363" y="3595"/>
                  </a:cubicBezTo>
                  <a:cubicBezTo>
                    <a:pt x="4365" y="3598"/>
                    <a:pt x="4369" y="3598"/>
                    <a:pt x="4371" y="3594"/>
                  </a:cubicBezTo>
                  <a:close/>
                  <a:moveTo>
                    <a:pt x="4418" y="3582"/>
                  </a:moveTo>
                  <a:cubicBezTo>
                    <a:pt x="4418" y="3580"/>
                    <a:pt x="4420" y="3577"/>
                    <a:pt x="4422" y="3576"/>
                  </a:cubicBezTo>
                  <a:cubicBezTo>
                    <a:pt x="4424" y="3574"/>
                    <a:pt x="4426" y="3572"/>
                    <a:pt x="4426" y="3570"/>
                  </a:cubicBezTo>
                  <a:cubicBezTo>
                    <a:pt x="4426" y="3569"/>
                    <a:pt x="4427" y="3567"/>
                    <a:pt x="4428" y="3567"/>
                  </a:cubicBezTo>
                  <a:cubicBezTo>
                    <a:pt x="4430" y="3566"/>
                    <a:pt x="4430" y="3565"/>
                    <a:pt x="4429" y="3564"/>
                  </a:cubicBezTo>
                  <a:cubicBezTo>
                    <a:pt x="4429" y="3563"/>
                    <a:pt x="4423" y="3566"/>
                    <a:pt x="4418" y="3570"/>
                  </a:cubicBezTo>
                  <a:cubicBezTo>
                    <a:pt x="4408" y="3578"/>
                    <a:pt x="4408" y="3578"/>
                    <a:pt x="4411" y="3582"/>
                  </a:cubicBezTo>
                  <a:cubicBezTo>
                    <a:pt x="4416" y="3586"/>
                    <a:pt x="4418" y="3586"/>
                    <a:pt x="4418" y="3582"/>
                  </a:cubicBezTo>
                  <a:close/>
                  <a:moveTo>
                    <a:pt x="4397" y="3558"/>
                  </a:moveTo>
                  <a:cubicBezTo>
                    <a:pt x="4405" y="3549"/>
                    <a:pt x="4414" y="3536"/>
                    <a:pt x="4414" y="3532"/>
                  </a:cubicBezTo>
                  <a:cubicBezTo>
                    <a:pt x="4414" y="3528"/>
                    <a:pt x="4421" y="3514"/>
                    <a:pt x="4428" y="3505"/>
                  </a:cubicBezTo>
                  <a:cubicBezTo>
                    <a:pt x="4434" y="3498"/>
                    <a:pt x="4446" y="3468"/>
                    <a:pt x="4452" y="3447"/>
                  </a:cubicBezTo>
                  <a:cubicBezTo>
                    <a:pt x="4454" y="3440"/>
                    <a:pt x="4458" y="3429"/>
                    <a:pt x="4459" y="3422"/>
                  </a:cubicBezTo>
                  <a:cubicBezTo>
                    <a:pt x="4461" y="3416"/>
                    <a:pt x="4465" y="3407"/>
                    <a:pt x="4466" y="3404"/>
                  </a:cubicBezTo>
                  <a:cubicBezTo>
                    <a:pt x="4470" y="3398"/>
                    <a:pt x="4470" y="3397"/>
                    <a:pt x="4467" y="3393"/>
                  </a:cubicBezTo>
                  <a:cubicBezTo>
                    <a:pt x="4463" y="3389"/>
                    <a:pt x="4463" y="3388"/>
                    <a:pt x="4468" y="3387"/>
                  </a:cubicBezTo>
                  <a:cubicBezTo>
                    <a:pt x="4471" y="3386"/>
                    <a:pt x="4473" y="3384"/>
                    <a:pt x="4475" y="3377"/>
                  </a:cubicBezTo>
                  <a:cubicBezTo>
                    <a:pt x="4477" y="3372"/>
                    <a:pt x="4479" y="3367"/>
                    <a:pt x="4479" y="3365"/>
                  </a:cubicBezTo>
                  <a:cubicBezTo>
                    <a:pt x="4484" y="3353"/>
                    <a:pt x="4490" y="3335"/>
                    <a:pt x="4491" y="3331"/>
                  </a:cubicBezTo>
                  <a:cubicBezTo>
                    <a:pt x="4492" y="3329"/>
                    <a:pt x="4494" y="3323"/>
                    <a:pt x="4496" y="3320"/>
                  </a:cubicBezTo>
                  <a:cubicBezTo>
                    <a:pt x="4498" y="3316"/>
                    <a:pt x="4500" y="3312"/>
                    <a:pt x="4500" y="3310"/>
                  </a:cubicBezTo>
                  <a:cubicBezTo>
                    <a:pt x="4500" y="3306"/>
                    <a:pt x="4506" y="3290"/>
                    <a:pt x="4513" y="3273"/>
                  </a:cubicBezTo>
                  <a:cubicBezTo>
                    <a:pt x="4515" y="3268"/>
                    <a:pt x="4518" y="3260"/>
                    <a:pt x="4520" y="3255"/>
                  </a:cubicBezTo>
                  <a:cubicBezTo>
                    <a:pt x="4521" y="3250"/>
                    <a:pt x="4523" y="3244"/>
                    <a:pt x="4524" y="3242"/>
                  </a:cubicBezTo>
                  <a:cubicBezTo>
                    <a:pt x="4525" y="3240"/>
                    <a:pt x="4528" y="3232"/>
                    <a:pt x="4530" y="3225"/>
                  </a:cubicBezTo>
                  <a:cubicBezTo>
                    <a:pt x="4535" y="3209"/>
                    <a:pt x="4540" y="3202"/>
                    <a:pt x="4547" y="3201"/>
                  </a:cubicBezTo>
                  <a:cubicBezTo>
                    <a:pt x="4553" y="3200"/>
                    <a:pt x="4558" y="3205"/>
                    <a:pt x="4558" y="3214"/>
                  </a:cubicBezTo>
                  <a:cubicBezTo>
                    <a:pt x="4558" y="3222"/>
                    <a:pt x="4552" y="3243"/>
                    <a:pt x="4546" y="3255"/>
                  </a:cubicBezTo>
                  <a:cubicBezTo>
                    <a:pt x="4544" y="3261"/>
                    <a:pt x="4539" y="3274"/>
                    <a:pt x="4535" y="3284"/>
                  </a:cubicBezTo>
                  <a:cubicBezTo>
                    <a:pt x="4532" y="3294"/>
                    <a:pt x="4529" y="3304"/>
                    <a:pt x="4528" y="3306"/>
                  </a:cubicBezTo>
                  <a:cubicBezTo>
                    <a:pt x="4527" y="3308"/>
                    <a:pt x="4526" y="3310"/>
                    <a:pt x="4526" y="3311"/>
                  </a:cubicBezTo>
                  <a:cubicBezTo>
                    <a:pt x="4526" y="3314"/>
                    <a:pt x="4511" y="3356"/>
                    <a:pt x="4508" y="3364"/>
                  </a:cubicBezTo>
                  <a:cubicBezTo>
                    <a:pt x="4507" y="3366"/>
                    <a:pt x="4503" y="3376"/>
                    <a:pt x="4500" y="3386"/>
                  </a:cubicBezTo>
                  <a:lnTo>
                    <a:pt x="4494" y="3404"/>
                  </a:lnTo>
                  <a:lnTo>
                    <a:pt x="4501" y="3411"/>
                  </a:lnTo>
                  <a:cubicBezTo>
                    <a:pt x="4505" y="3415"/>
                    <a:pt x="4515" y="3423"/>
                    <a:pt x="4523" y="3429"/>
                  </a:cubicBezTo>
                  <a:lnTo>
                    <a:pt x="4537" y="3441"/>
                  </a:lnTo>
                  <a:lnTo>
                    <a:pt x="4541" y="3435"/>
                  </a:lnTo>
                  <a:cubicBezTo>
                    <a:pt x="4544" y="3432"/>
                    <a:pt x="4549" y="3422"/>
                    <a:pt x="4553" y="3413"/>
                  </a:cubicBezTo>
                  <a:cubicBezTo>
                    <a:pt x="4556" y="3404"/>
                    <a:pt x="4563" y="3389"/>
                    <a:pt x="4566" y="3380"/>
                  </a:cubicBezTo>
                  <a:cubicBezTo>
                    <a:pt x="4570" y="3371"/>
                    <a:pt x="4574" y="3360"/>
                    <a:pt x="4576" y="3354"/>
                  </a:cubicBezTo>
                  <a:cubicBezTo>
                    <a:pt x="4577" y="3349"/>
                    <a:pt x="4585" y="3329"/>
                    <a:pt x="4595" y="3310"/>
                  </a:cubicBezTo>
                  <a:cubicBezTo>
                    <a:pt x="4604" y="3292"/>
                    <a:pt x="4612" y="3273"/>
                    <a:pt x="4613" y="3269"/>
                  </a:cubicBezTo>
                  <a:cubicBezTo>
                    <a:pt x="4617" y="3255"/>
                    <a:pt x="4623" y="3251"/>
                    <a:pt x="4635" y="3255"/>
                  </a:cubicBezTo>
                  <a:cubicBezTo>
                    <a:pt x="4639" y="3256"/>
                    <a:pt x="4640" y="3257"/>
                    <a:pt x="4640" y="3267"/>
                  </a:cubicBezTo>
                  <a:cubicBezTo>
                    <a:pt x="4640" y="3277"/>
                    <a:pt x="4634" y="3291"/>
                    <a:pt x="4619" y="3317"/>
                  </a:cubicBezTo>
                  <a:cubicBezTo>
                    <a:pt x="4612" y="3328"/>
                    <a:pt x="4602" y="3352"/>
                    <a:pt x="4599" y="3363"/>
                  </a:cubicBezTo>
                  <a:cubicBezTo>
                    <a:pt x="4597" y="3369"/>
                    <a:pt x="4595" y="3375"/>
                    <a:pt x="4594" y="3377"/>
                  </a:cubicBezTo>
                  <a:cubicBezTo>
                    <a:pt x="4593" y="3378"/>
                    <a:pt x="4590" y="3384"/>
                    <a:pt x="4589" y="3389"/>
                  </a:cubicBezTo>
                  <a:cubicBezTo>
                    <a:pt x="4587" y="3395"/>
                    <a:pt x="4584" y="3402"/>
                    <a:pt x="4583" y="3404"/>
                  </a:cubicBezTo>
                  <a:cubicBezTo>
                    <a:pt x="4581" y="3406"/>
                    <a:pt x="4579" y="3414"/>
                    <a:pt x="4577" y="3420"/>
                  </a:cubicBezTo>
                  <a:cubicBezTo>
                    <a:pt x="4575" y="3427"/>
                    <a:pt x="4571" y="3439"/>
                    <a:pt x="4568" y="3448"/>
                  </a:cubicBezTo>
                  <a:cubicBezTo>
                    <a:pt x="4563" y="3467"/>
                    <a:pt x="4563" y="3474"/>
                    <a:pt x="4568" y="3482"/>
                  </a:cubicBezTo>
                  <a:lnTo>
                    <a:pt x="4572" y="3488"/>
                  </a:lnTo>
                  <a:lnTo>
                    <a:pt x="4579" y="3481"/>
                  </a:lnTo>
                  <a:cubicBezTo>
                    <a:pt x="4583" y="3477"/>
                    <a:pt x="4586" y="3473"/>
                    <a:pt x="4588" y="3473"/>
                  </a:cubicBezTo>
                  <a:cubicBezTo>
                    <a:pt x="4589" y="3473"/>
                    <a:pt x="4590" y="3472"/>
                    <a:pt x="4590" y="3471"/>
                  </a:cubicBezTo>
                  <a:cubicBezTo>
                    <a:pt x="4590" y="3470"/>
                    <a:pt x="4593" y="3465"/>
                    <a:pt x="4598" y="3460"/>
                  </a:cubicBezTo>
                  <a:cubicBezTo>
                    <a:pt x="4602" y="3455"/>
                    <a:pt x="4611" y="3439"/>
                    <a:pt x="4618" y="3425"/>
                  </a:cubicBezTo>
                  <a:cubicBezTo>
                    <a:pt x="4633" y="3397"/>
                    <a:pt x="4643" y="3379"/>
                    <a:pt x="4651" y="3369"/>
                  </a:cubicBezTo>
                  <a:cubicBezTo>
                    <a:pt x="4654" y="3365"/>
                    <a:pt x="4659" y="3357"/>
                    <a:pt x="4664" y="3351"/>
                  </a:cubicBezTo>
                  <a:cubicBezTo>
                    <a:pt x="4668" y="3345"/>
                    <a:pt x="4673" y="3339"/>
                    <a:pt x="4675" y="3337"/>
                  </a:cubicBezTo>
                  <a:cubicBezTo>
                    <a:pt x="4676" y="3335"/>
                    <a:pt x="4678" y="3333"/>
                    <a:pt x="4678" y="3332"/>
                  </a:cubicBezTo>
                  <a:cubicBezTo>
                    <a:pt x="4678" y="3332"/>
                    <a:pt x="4682" y="3324"/>
                    <a:pt x="4688" y="3316"/>
                  </a:cubicBezTo>
                  <a:cubicBezTo>
                    <a:pt x="4694" y="3307"/>
                    <a:pt x="4698" y="3299"/>
                    <a:pt x="4698" y="3296"/>
                  </a:cubicBezTo>
                  <a:cubicBezTo>
                    <a:pt x="4698" y="3291"/>
                    <a:pt x="4701" y="3287"/>
                    <a:pt x="4713" y="3277"/>
                  </a:cubicBezTo>
                  <a:cubicBezTo>
                    <a:pt x="4742" y="3252"/>
                    <a:pt x="4757" y="3241"/>
                    <a:pt x="4774" y="3234"/>
                  </a:cubicBezTo>
                  <a:cubicBezTo>
                    <a:pt x="4783" y="3230"/>
                    <a:pt x="4793" y="3225"/>
                    <a:pt x="4797" y="3222"/>
                  </a:cubicBezTo>
                  <a:cubicBezTo>
                    <a:pt x="4800" y="3220"/>
                    <a:pt x="4812" y="3214"/>
                    <a:pt x="4823" y="3209"/>
                  </a:cubicBezTo>
                  <a:cubicBezTo>
                    <a:pt x="4834" y="3205"/>
                    <a:pt x="4844" y="3200"/>
                    <a:pt x="4846" y="3198"/>
                  </a:cubicBezTo>
                  <a:cubicBezTo>
                    <a:pt x="4847" y="3197"/>
                    <a:pt x="4855" y="3192"/>
                    <a:pt x="4863" y="3188"/>
                  </a:cubicBezTo>
                  <a:cubicBezTo>
                    <a:pt x="4879" y="3178"/>
                    <a:pt x="4894" y="3164"/>
                    <a:pt x="4900" y="3153"/>
                  </a:cubicBezTo>
                  <a:cubicBezTo>
                    <a:pt x="4904" y="3144"/>
                    <a:pt x="4937" y="3109"/>
                    <a:pt x="4950" y="3099"/>
                  </a:cubicBezTo>
                  <a:cubicBezTo>
                    <a:pt x="4954" y="3095"/>
                    <a:pt x="4958" y="3092"/>
                    <a:pt x="4958" y="3091"/>
                  </a:cubicBezTo>
                  <a:cubicBezTo>
                    <a:pt x="4958" y="3090"/>
                    <a:pt x="4962" y="3084"/>
                    <a:pt x="4967" y="3079"/>
                  </a:cubicBezTo>
                  <a:cubicBezTo>
                    <a:pt x="4972" y="3074"/>
                    <a:pt x="4984" y="3063"/>
                    <a:pt x="4992" y="3054"/>
                  </a:cubicBezTo>
                  <a:cubicBezTo>
                    <a:pt x="5000" y="3046"/>
                    <a:pt x="5011" y="3036"/>
                    <a:pt x="5015" y="3033"/>
                  </a:cubicBezTo>
                  <a:cubicBezTo>
                    <a:pt x="5020" y="3029"/>
                    <a:pt x="5024" y="3026"/>
                    <a:pt x="5024" y="3025"/>
                  </a:cubicBezTo>
                  <a:cubicBezTo>
                    <a:pt x="5024" y="3024"/>
                    <a:pt x="5028" y="3021"/>
                    <a:pt x="5033" y="3018"/>
                  </a:cubicBezTo>
                  <a:cubicBezTo>
                    <a:pt x="5038" y="3015"/>
                    <a:pt x="5042" y="3012"/>
                    <a:pt x="5042" y="3010"/>
                  </a:cubicBezTo>
                  <a:cubicBezTo>
                    <a:pt x="5042" y="3002"/>
                    <a:pt x="4988" y="2957"/>
                    <a:pt x="4959" y="2940"/>
                  </a:cubicBezTo>
                  <a:cubicBezTo>
                    <a:pt x="4953" y="2937"/>
                    <a:pt x="4946" y="2932"/>
                    <a:pt x="4942" y="2929"/>
                  </a:cubicBezTo>
                  <a:cubicBezTo>
                    <a:pt x="4917" y="2910"/>
                    <a:pt x="4875" y="2896"/>
                    <a:pt x="4815" y="2888"/>
                  </a:cubicBezTo>
                  <a:cubicBezTo>
                    <a:pt x="4803" y="2887"/>
                    <a:pt x="4793" y="2885"/>
                    <a:pt x="4791" y="2884"/>
                  </a:cubicBezTo>
                  <a:cubicBezTo>
                    <a:pt x="4788" y="2882"/>
                    <a:pt x="4778" y="2888"/>
                    <a:pt x="4778" y="2891"/>
                  </a:cubicBezTo>
                  <a:cubicBezTo>
                    <a:pt x="4778" y="2899"/>
                    <a:pt x="4775" y="2899"/>
                    <a:pt x="4729" y="2902"/>
                  </a:cubicBezTo>
                  <a:cubicBezTo>
                    <a:pt x="4707" y="2904"/>
                    <a:pt x="4672" y="2900"/>
                    <a:pt x="4641" y="2892"/>
                  </a:cubicBezTo>
                  <a:cubicBezTo>
                    <a:pt x="4636" y="2891"/>
                    <a:pt x="4634" y="2892"/>
                    <a:pt x="4624" y="2901"/>
                  </a:cubicBezTo>
                  <a:cubicBezTo>
                    <a:pt x="4617" y="2907"/>
                    <a:pt x="4611" y="2911"/>
                    <a:pt x="4609" y="2911"/>
                  </a:cubicBezTo>
                  <a:cubicBezTo>
                    <a:pt x="4608" y="2911"/>
                    <a:pt x="4605" y="2913"/>
                    <a:pt x="4602" y="2915"/>
                  </a:cubicBezTo>
                  <a:cubicBezTo>
                    <a:pt x="4600" y="2917"/>
                    <a:pt x="4596" y="2919"/>
                    <a:pt x="4594" y="2919"/>
                  </a:cubicBezTo>
                  <a:cubicBezTo>
                    <a:pt x="4592" y="2919"/>
                    <a:pt x="4588" y="2921"/>
                    <a:pt x="4586" y="2923"/>
                  </a:cubicBezTo>
                  <a:cubicBezTo>
                    <a:pt x="4577" y="2930"/>
                    <a:pt x="4568" y="2933"/>
                    <a:pt x="4553" y="2936"/>
                  </a:cubicBezTo>
                  <a:cubicBezTo>
                    <a:pt x="4545" y="2938"/>
                    <a:pt x="4537" y="2939"/>
                    <a:pt x="4536" y="2939"/>
                  </a:cubicBezTo>
                  <a:cubicBezTo>
                    <a:pt x="4520" y="2939"/>
                    <a:pt x="4512" y="2940"/>
                    <a:pt x="4507" y="2943"/>
                  </a:cubicBezTo>
                  <a:cubicBezTo>
                    <a:pt x="4496" y="2949"/>
                    <a:pt x="4478" y="2951"/>
                    <a:pt x="4423" y="2949"/>
                  </a:cubicBezTo>
                  <a:cubicBezTo>
                    <a:pt x="4391" y="2948"/>
                    <a:pt x="4393" y="2948"/>
                    <a:pt x="4371" y="2967"/>
                  </a:cubicBezTo>
                  <a:cubicBezTo>
                    <a:pt x="4365" y="2971"/>
                    <a:pt x="4360" y="2975"/>
                    <a:pt x="4359" y="2975"/>
                  </a:cubicBezTo>
                  <a:cubicBezTo>
                    <a:pt x="4357" y="2975"/>
                    <a:pt x="4354" y="2980"/>
                    <a:pt x="4351" y="2986"/>
                  </a:cubicBezTo>
                  <a:cubicBezTo>
                    <a:pt x="4346" y="2995"/>
                    <a:pt x="4337" y="3009"/>
                    <a:pt x="4334" y="3011"/>
                  </a:cubicBezTo>
                  <a:cubicBezTo>
                    <a:pt x="4333" y="3012"/>
                    <a:pt x="4330" y="3019"/>
                    <a:pt x="4328" y="3027"/>
                  </a:cubicBezTo>
                  <a:cubicBezTo>
                    <a:pt x="4325" y="3036"/>
                    <a:pt x="4322" y="3043"/>
                    <a:pt x="4322" y="3044"/>
                  </a:cubicBezTo>
                  <a:cubicBezTo>
                    <a:pt x="4320" y="3047"/>
                    <a:pt x="4307" y="3087"/>
                    <a:pt x="4305" y="3096"/>
                  </a:cubicBezTo>
                  <a:cubicBezTo>
                    <a:pt x="4304" y="3099"/>
                    <a:pt x="4302" y="3102"/>
                    <a:pt x="4300" y="3103"/>
                  </a:cubicBezTo>
                  <a:cubicBezTo>
                    <a:pt x="4298" y="3104"/>
                    <a:pt x="4296" y="3107"/>
                    <a:pt x="4297" y="3108"/>
                  </a:cubicBezTo>
                  <a:cubicBezTo>
                    <a:pt x="4298" y="3110"/>
                    <a:pt x="4299" y="3111"/>
                    <a:pt x="4300" y="3110"/>
                  </a:cubicBezTo>
                  <a:cubicBezTo>
                    <a:pt x="4302" y="3109"/>
                    <a:pt x="4300" y="3122"/>
                    <a:pt x="4297" y="3140"/>
                  </a:cubicBezTo>
                  <a:cubicBezTo>
                    <a:pt x="4288" y="3185"/>
                    <a:pt x="4285" y="3195"/>
                    <a:pt x="4282" y="3206"/>
                  </a:cubicBezTo>
                  <a:cubicBezTo>
                    <a:pt x="4275" y="3228"/>
                    <a:pt x="4275" y="3237"/>
                    <a:pt x="4281" y="3256"/>
                  </a:cubicBezTo>
                  <a:cubicBezTo>
                    <a:pt x="4284" y="3265"/>
                    <a:pt x="4287" y="3274"/>
                    <a:pt x="4288" y="3276"/>
                  </a:cubicBezTo>
                  <a:cubicBezTo>
                    <a:pt x="4289" y="3278"/>
                    <a:pt x="4293" y="3290"/>
                    <a:pt x="4297" y="3302"/>
                  </a:cubicBezTo>
                  <a:cubicBezTo>
                    <a:pt x="4302" y="3314"/>
                    <a:pt x="4306" y="3324"/>
                    <a:pt x="4307" y="3324"/>
                  </a:cubicBezTo>
                  <a:cubicBezTo>
                    <a:pt x="4312" y="3324"/>
                    <a:pt x="4323" y="3296"/>
                    <a:pt x="4332" y="3257"/>
                  </a:cubicBezTo>
                  <a:cubicBezTo>
                    <a:pt x="4333" y="3253"/>
                    <a:pt x="4335" y="3246"/>
                    <a:pt x="4337" y="3240"/>
                  </a:cubicBezTo>
                  <a:cubicBezTo>
                    <a:pt x="4342" y="3224"/>
                    <a:pt x="4344" y="3217"/>
                    <a:pt x="4347" y="3198"/>
                  </a:cubicBezTo>
                  <a:cubicBezTo>
                    <a:pt x="4348" y="3188"/>
                    <a:pt x="4351" y="3172"/>
                    <a:pt x="4353" y="3161"/>
                  </a:cubicBezTo>
                  <a:cubicBezTo>
                    <a:pt x="4354" y="3150"/>
                    <a:pt x="4356" y="3138"/>
                    <a:pt x="4355" y="3135"/>
                  </a:cubicBezTo>
                  <a:cubicBezTo>
                    <a:pt x="4355" y="3131"/>
                    <a:pt x="4356" y="3123"/>
                    <a:pt x="4356" y="3117"/>
                  </a:cubicBezTo>
                  <a:cubicBezTo>
                    <a:pt x="4358" y="3108"/>
                    <a:pt x="4359" y="3105"/>
                    <a:pt x="4365" y="3098"/>
                  </a:cubicBezTo>
                  <a:cubicBezTo>
                    <a:pt x="4377" y="3086"/>
                    <a:pt x="4386" y="3080"/>
                    <a:pt x="4394" y="3077"/>
                  </a:cubicBezTo>
                  <a:cubicBezTo>
                    <a:pt x="4398" y="3076"/>
                    <a:pt x="4402" y="3074"/>
                    <a:pt x="4404" y="3073"/>
                  </a:cubicBezTo>
                  <a:cubicBezTo>
                    <a:pt x="4409" y="3068"/>
                    <a:pt x="4416" y="3065"/>
                    <a:pt x="4419" y="3065"/>
                  </a:cubicBezTo>
                  <a:cubicBezTo>
                    <a:pt x="4420" y="3065"/>
                    <a:pt x="4424" y="3062"/>
                    <a:pt x="4426" y="3058"/>
                  </a:cubicBezTo>
                  <a:cubicBezTo>
                    <a:pt x="4433" y="3048"/>
                    <a:pt x="4437" y="3044"/>
                    <a:pt x="4445" y="3043"/>
                  </a:cubicBezTo>
                  <a:cubicBezTo>
                    <a:pt x="4448" y="3042"/>
                    <a:pt x="4453" y="3041"/>
                    <a:pt x="4456" y="3040"/>
                  </a:cubicBezTo>
                  <a:cubicBezTo>
                    <a:pt x="4459" y="3039"/>
                    <a:pt x="4464" y="3040"/>
                    <a:pt x="4468" y="3041"/>
                  </a:cubicBezTo>
                  <a:cubicBezTo>
                    <a:pt x="4475" y="3044"/>
                    <a:pt x="4476" y="3050"/>
                    <a:pt x="4470" y="3058"/>
                  </a:cubicBezTo>
                  <a:cubicBezTo>
                    <a:pt x="4467" y="3062"/>
                    <a:pt x="4466" y="3064"/>
                    <a:pt x="4467" y="3066"/>
                  </a:cubicBezTo>
                  <a:cubicBezTo>
                    <a:pt x="4470" y="3069"/>
                    <a:pt x="4466" y="3105"/>
                    <a:pt x="4461" y="3130"/>
                  </a:cubicBezTo>
                  <a:cubicBezTo>
                    <a:pt x="4460" y="3134"/>
                    <a:pt x="4458" y="3143"/>
                    <a:pt x="4456" y="3151"/>
                  </a:cubicBezTo>
                  <a:cubicBezTo>
                    <a:pt x="4455" y="3159"/>
                    <a:pt x="4453" y="3167"/>
                    <a:pt x="4453" y="3167"/>
                  </a:cubicBezTo>
                  <a:cubicBezTo>
                    <a:pt x="4451" y="3170"/>
                    <a:pt x="4447" y="3197"/>
                    <a:pt x="4447" y="3211"/>
                  </a:cubicBezTo>
                  <a:cubicBezTo>
                    <a:pt x="4446" y="3224"/>
                    <a:pt x="4445" y="3230"/>
                    <a:pt x="4440" y="3258"/>
                  </a:cubicBezTo>
                  <a:cubicBezTo>
                    <a:pt x="4436" y="3275"/>
                    <a:pt x="4430" y="3296"/>
                    <a:pt x="4421" y="3321"/>
                  </a:cubicBezTo>
                  <a:cubicBezTo>
                    <a:pt x="4419" y="3326"/>
                    <a:pt x="4417" y="3339"/>
                    <a:pt x="4417" y="3352"/>
                  </a:cubicBezTo>
                  <a:cubicBezTo>
                    <a:pt x="4416" y="3365"/>
                    <a:pt x="4415" y="3381"/>
                    <a:pt x="4413" y="3389"/>
                  </a:cubicBezTo>
                  <a:cubicBezTo>
                    <a:pt x="4411" y="3396"/>
                    <a:pt x="4410" y="3408"/>
                    <a:pt x="4409" y="3415"/>
                  </a:cubicBezTo>
                  <a:cubicBezTo>
                    <a:pt x="4408" y="3422"/>
                    <a:pt x="4407" y="3432"/>
                    <a:pt x="4405" y="3437"/>
                  </a:cubicBezTo>
                  <a:cubicBezTo>
                    <a:pt x="4404" y="3442"/>
                    <a:pt x="4403" y="3450"/>
                    <a:pt x="4403" y="3455"/>
                  </a:cubicBezTo>
                  <a:cubicBezTo>
                    <a:pt x="4402" y="3459"/>
                    <a:pt x="4400" y="3470"/>
                    <a:pt x="4398" y="3478"/>
                  </a:cubicBezTo>
                  <a:cubicBezTo>
                    <a:pt x="4388" y="3511"/>
                    <a:pt x="4389" y="3508"/>
                    <a:pt x="4390" y="3534"/>
                  </a:cubicBezTo>
                  <a:cubicBezTo>
                    <a:pt x="4390" y="3544"/>
                    <a:pt x="4390" y="3555"/>
                    <a:pt x="4389" y="3558"/>
                  </a:cubicBezTo>
                  <a:cubicBezTo>
                    <a:pt x="4388" y="3562"/>
                    <a:pt x="4388" y="3563"/>
                    <a:pt x="4390" y="3563"/>
                  </a:cubicBezTo>
                  <a:cubicBezTo>
                    <a:pt x="4391" y="3563"/>
                    <a:pt x="4394" y="3561"/>
                    <a:pt x="4397" y="3558"/>
                  </a:cubicBezTo>
                  <a:close/>
                  <a:moveTo>
                    <a:pt x="4445" y="3379"/>
                  </a:moveTo>
                  <a:cubicBezTo>
                    <a:pt x="4444" y="3378"/>
                    <a:pt x="4444" y="3377"/>
                    <a:pt x="4446" y="3377"/>
                  </a:cubicBezTo>
                  <a:cubicBezTo>
                    <a:pt x="4447" y="3377"/>
                    <a:pt x="4448" y="3378"/>
                    <a:pt x="4448" y="3379"/>
                  </a:cubicBezTo>
                  <a:cubicBezTo>
                    <a:pt x="4448" y="3380"/>
                    <a:pt x="4447" y="3381"/>
                    <a:pt x="4447" y="3381"/>
                  </a:cubicBezTo>
                  <a:cubicBezTo>
                    <a:pt x="4446" y="3381"/>
                    <a:pt x="4445" y="3380"/>
                    <a:pt x="4445" y="3379"/>
                  </a:cubicBezTo>
                  <a:close/>
                  <a:moveTo>
                    <a:pt x="4455" y="3544"/>
                  </a:moveTo>
                  <a:cubicBezTo>
                    <a:pt x="4459" y="3542"/>
                    <a:pt x="4466" y="3539"/>
                    <a:pt x="4470" y="3537"/>
                  </a:cubicBezTo>
                  <a:cubicBezTo>
                    <a:pt x="4477" y="3534"/>
                    <a:pt x="4478" y="3534"/>
                    <a:pt x="4486" y="3538"/>
                  </a:cubicBezTo>
                  <a:cubicBezTo>
                    <a:pt x="4498" y="3543"/>
                    <a:pt x="4503" y="3541"/>
                    <a:pt x="4509" y="3529"/>
                  </a:cubicBezTo>
                  <a:cubicBezTo>
                    <a:pt x="4520" y="3504"/>
                    <a:pt x="4522" y="3498"/>
                    <a:pt x="4523" y="3487"/>
                  </a:cubicBezTo>
                  <a:cubicBezTo>
                    <a:pt x="4523" y="3477"/>
                    <a:pt x="4523" y="3475"/>
                    <a:pt x="4518" y="3473"/>
                  </a:cubicBezTo>
                  <a:cubicBezTo>
                    <a:pt x="4516" y="3472"/>
                    <a:pt x="4512" y="3471"/>
                    <a:pt x="4510" y="3471"/>
                  </a:cubicBezTo>
                  <a:cubicBezTo>
                    <a:pt x="4506" y="3471"/>
                    <a:pt x="4503" y="3465"/>
                    <a:pt x="4505" y="3457"/>
                  </a:cubicBezTo>
                  <a:cubicBezTo>
                    <a:pt x="4507" y="3449"/>
                    <a:pt x="4503" y="3440"/>
                    <a:pt x="4495" y="3435"/>
                  </a:cubicBezTo>
                  <a:cubicBezTo>
                    <a:pt x="4488" y="3430"/>
                    <a:pt x="4485" y="3432"/>
                    <a:pt x="4482" y="3446"/>
                  </a:cubicBezTo>
                  <a:cubicBezTo>
                    <a:pt x="4480" y="3452"/>
                    <a:pt x="4479" y="3457"/>
                    <a:pt x="4478" y="3458"/>
                  </a:cubicBezTo>
                  <a:cubicBezTo>
                    <a:pt x="4477" y="3459"/>
                    <a:pt x="4473" y="3467"/>
                    <a:pt x="4470" y="3476"/>
                  </a:cubicBezTo>
                  <a:cubicBezTo>
                    <a:pt x="4466" y="3485"/>
                    <a:pt x="4459" y="3500"/>
                    <a:pt x="4455" y="3509"/>
                  </a:cubicBezTo>
                  <a:cubicBezTo>
                    <a:pt x="4450" y="3519"/>
                    <a:pt x="4445" y="3532"/>
                    <a:pt x="4444" y="3538"/>
                  </a:cubicBezTo>
                  <a:cubicBezTo>
                    <a:pt x="4442" y="3545"/>
                    <a:pt x="4441" y="3552"/>
                    <a:pt x="4440" y="3554"/>
                  </a:cubicBezTo>
                  <a:cubicBezTo>
                    <a:pt x="4436" y="3560"/>
                    <a:pt x="4440" y="3559"/>
                    <a:pt x="4444" y="3553"/>
                  </a:cubicBezTo>
                  <a:cubicBezTo>
                    <a:pt x="4446" y="3550"/>
                    <a:pt x="4451" y="3546"/>
                    <a:pt x="4455" y="3544"/>
                  </a:cubicBezTo>
                  <a:close/>
                  <a:moveTo>
                    <a:pt x="4495" y="3479"/>
                  </a:moveTo>
                  <a:cubicBezTo>
                    <a:pt x="4489" y="3469"/>
                    <a:pt x="4489" y="3469"/>
                    <a:pt x="4494" y="3472"/>
                  </a:cubicBezTo>
                  <a:cubicBezTo>
                    <a:pt x="4498" y="3475"/>
                    <a:pt x="4504" y="3484"/>
                    <a:pt x="4504" y="3488"/>
                  </a:cubicBezTo>
                  <a:cubicBezTo>
                    <a:pt x="4504" y="3492"/>
                    <a:pt x="4500" y="3488"/>
                    <a:pt x="4495" y="3479"/>
                  </a:cubicBezTo>
                  <a:close/>
                  <a:moveTo>
                    <a:pt x="4506" y="3433"/>
                  </a:moveTo>
                  <a:cubicBezTo>
                    <a:pt x="4506" y="3432"/>
                    <a:pt x="4504" y="3428"/>
                    <a:pt x="4503" y="3425"/>
                  </a:cubicBezTo>
                  <a:cubicBezTo>
                    <a:pt x="4500" y="3421"/>
                    <a:pt x="4499" y="3419"/>
                    <a:pt x="4497" y="3421"/>
                  </a:cubicBezTo>
                  <a:cubicBezTo>
                    <a:pt x="4496" y="3422"/>
                    <a:pt x="4494" y="3423"/>
                    <a:pt x="4493" y="3422"/>
                  </a:cubicBezTo>
                  <a:cubicBezTo>
                    <a:pt x="4489" y="3421"/>
                    <a:pt x="4489" y="3425"/>
                    <a:pt x="4492" y="3428"/>
                  </a:cubicBezTo>
                  <a:cubicBezTo>
                    <a:pt x="4499" y="3434"/>
                    <a:pt x="4506" y="3437"/>
                    <a:pt x="4506" y="3433"/>
                  </a:cubicBezTo>
                  <a:close/>
                  <a:moveTo>
                    <a:pt x="3403" y="3300"/>
                  </a:moveTo>
                  <a:cubicBezTo>
                    <a:pt x="3406" y="3293"/>
                    <a:pt x="3409" y="3281"/>
                    <a:pt x="3411" y="3274"/>
                  </a:cubicBezTo>
                  <a:cubicBezTo>
                    <a:pt x="3416" y="3254"/>
                    <a:pt x="3419" y="3246"/>
                    <a:pt x="3429" y="3226"/>
                  </a:cubicBezTo>
                  <a:cubicBezTo>
                    <a:pt x="3448" y="3186"/>
                    <a:pt x="3490" y="3142"/>
                    <a:pt x="3550" y="3101"/>
                  </a:cubicBezTo>
                  <a:cubicBezTo>
                    <a:pt x="3560" y="3095"/>
                    <a:pt x="3569" y="3089"/>
                    <a:pt x="3569" y="3089"/>
                  </a:cubicBezTo>
                  <a:cubicBezTo>
                    <a:pt x="3570" y="3089"/>
                    <a:pt x="3574" y="3087"/>
                    <a:pt x="3578" y="3084"/>
                  </a:cubicBezTo>
                  <a:cubicBezTo>
                    <a:pt x="3587" y="3077"/>
                    <a:pt x="3589" y="3075"/>
                    <a:pt x="3614" y="3063"/>
                  </a:cubicBezTo>
                  <a:cubicBezTo>
                    <a:pt x="3625" y="3057"/>
                    <a:pt x="3636" y="3052"/>
                    <a:pt x="3638" y="3051"/>
                  </a:cubicBezTo>
                  <a:cubicBezTo>
                    <a:pt x="3639" y="3050"/>
                    <a:pt x="3645" y="3047"/>
                    <a:pt x="3650" y="3044"/>
                  </a:cubicBezTo>
                  <a:cubicBezTo>
                    <a:pt x="3655" y="3042"/>
                    <a:pt x="3660" y="3038"/>
                    <a:pt x="3660" y="3037"/>
                  </a:cubicBezTo>
                  <a:cubicBezTo>
                    <a:pt x="3660" y="3036"/>
                    <a:pt x="3654" y="3029"/>
                    <a:pt x="3647" y="3022"/>
                  </a:cubicBezTo>
                  <a:cubicBezTo>
                    <a:pt x="3633" y="3009"/>
                    <a:pt x="3616" y="2999"/>
                    <a:pt x="3605" y="2999"/>
                  </a:cubicBezTo>
                  <a:cubicBezTo>
                    <a:pt x="3595" y="2999"/>
                    <a:pt x="3582" y="2992"/>
                    <a:pt x="3581" y="2987"/>
                  </a:cubicBezTo>
                  <a:cubicBezTo>
                    <a:pt x="3580" y="2984"/>
                    <a:pt x="3578" y="2980"/>
                    <a:pt x="3577" y="2979"/>
                  </a:cubicBezTo>
                  <a:cubicBezTo>
                    <a:pt x="3571" y="2974"/>
                    <a:pt x="3524" y="2968"/>
                    <a:pt x="3518" y="2972"/>
                  </a:cubicBezTo>
                  <a:cubicBezTo>
                    <a:pt x="3514" y="2974"/>
                    <a:pt x="3459" y="2981"/>
                    <a:pt x="3451" y="2980"/>
                  </a:cubicBezTo>
                  <a:cubicBezTo>
                    <a:pt x="3445" y="2979"/>
                    <a:pt x="3443" y="2978"/>
                    <a:pt x="3441" y="2973"/>
                  </a:cubicBezTo>
                  <a:cubicBezTo>
                    <a:pt x="3434" y="2961"/>
                    <a:pt x="3440" y="2953"/>
                    <a:pt x="3468" y="2936"/>
                  </a:cubicBezTo>
                  <a:cubicBezTo>
                    <a:pt x="3485" y="2926"/>
                    <a:pt x="3514" y="2905"/>
                    <a:pt x="3514" y="2903"/>
                  </a:cubicBezTo>
                  <a:cubicBezTo>
                    <a:pt x="3514" y="2900"/>
                    <a:pt x="3429" y="2902"/>
                    <a:pt x="3410" y="2906"/>
                  </a:cubicBezTo>
                  <a:cubicBezTo>
                    <a:pt x="3402" y="2908"/>
                    <a:pt x="3391" y="2910"/>
                    <a:pt x="3387" y="2911"/>
                  </a:cubicBezTo>
                  <a:cubicBezTo>
                    <a:pt x="3375" y="2914"/>
                    <a:pt x="3331" y="2914"/>
                    <a:pt x="3315" y="2911"/>
                  </a:cubicBezTo>
                  <a:cubicBezTo>
                    <a:pt x="3286" y="2907"/>
                    <a:pt x="3264" y="2899"/>
                    <a:pt x="3249" y="2887"/>
                  </a:cubicBezTo>
                  <a:cubicBezTo>
                    <a:pt x="3239" y="2879"/>
                    <a:pt x="3236" y="2870"/>
                    <a:pt x="3239" y="2861"/>
                  </a:cubicBezTo>
                  <a:cubicBezTo>
                    <a:pt x="3242" y="2851"/>
                    <a:pt x="3263" y="2833"/>
                    <a:pt x="3285" y="2822"/>
                  </a:cubicBezTo>
                  <a:cubicBezTo>
                    <a:pt x="3289" y="2820"/>
                    <a:pt x="3295" y="2817"/>
                    <a:pt x="3299" y="2815"/>
                  </a:cubicBezTo>
                  <a:cubicBezTo>
                    <a:pt x="3318" y="2805"/>
                    <a:pt x="3332" y="2798"/>
                    <a:pt x="3342" y="2795"/>
                  </a:cubicBezTo>
                  <a:cubicBezTo>
                    <a:pt x="3346" y="2794"/>
                    <a:pt x="3350" y="2793"/>
                    <a:pt x="3350" y="2792"/>
                  </a:cubicBezTo>
                  <a:cubicBezTo>
                    <a:pt x="3350" y="2791"/>
                    <a:pt x="3330" y="2782"/>
                    <a:pt x="3320" y="2779"/>
                  </a:cubicBezTo>
                  <a:cubicBezTo>
                    <a:pt x="3313" y="2777"/>
                    <a:pt x="3311" y="2777"/>
                    <a:pt x="3307" y="2779"/>
                  </a:cubicBezTo>
                  <a:cubicBezTo>
                    <a:pt x="3302" y="2782"/>
                    <a:pt x="3301" y="2782"/>
                    <a:pt x="3299" y="2778"/>
                  </a:cubicBezTo>
                  <a:cubicBezTo>
                    <a:pt x="3296" y="2774"/>
                    <a:pt x="3284" y="2770"/>
                    <a:pt x="3242" y="2757"/>
                  </a:cubicBezTo>
                  <a:cubicBezTo>
                    <a:pt x="3234" y="2755"/>
                    <a:pt x="3221" y="2752"/>
                    <a:pt x="3214" y="2750"/>
                  </a:cubicBezTo>
                  <a:cubicBezTo>
                    <a:pt x="3207" y="2748"/>
                    <a:pt x="3194" y="2745"/>
                    <a:pt x="3186" y="2743"/>
                  </a:cubicBezTo>
                  <a:cubicBezTo>
                    <a:pt x="3178" y="2741"/>
                    <a:pt x="3166" y="2738"/>
                    <a:pt x="3161" y="2737"/>
                  </a:cubicBezTo>
                  <a:cubicBezTo>
                    <a:pt x="3136" y="2733"/>
                    <a:pt x="3127" y="2731"/>
                    <a:pt x="3108" y="2725"/>
                  </a:cubicBezTo>
                  <a:cubicBezTo>
                    <a:pt x="3096" y="2722"/>
                    <a:pt x="3081" y="2717"/>
                    <a:pt x="3074" y="2715"/>
                  </a:cubicBezTo>
                  <a:cubicBezTo>
                    <a:pt x="3067" y="2714"/>
                    <a:pt x="3056" y="2710"/>
                    <a:pt x="3051" y="2707"/>
                  </a:cubicBezTo>
                  <a:cubicBezTo>
                    <a:pt x="3045" y="2705"/>
                    <a:pt x="3037" y="2702"/>
                    <a:pt x="3033" y="2700"/>
                  </a:cubicBezTo>
                  <a:cubicBezTo>
                    <a:pt x="3029" y="2699"/>
                    <a:pt x="3022" y="2696"/>
                    <a:pt x="3019" y="2693"/>
                  </a:cubicBezTo>
                  <a:cubicBezTo>
                    <a:pt x="3015" y="2691"/>
                    <a:pt x="3011" y="2689"/>
                    <a:pt x="3009" y="2689"/>
                  </a:cubicBezTo>
                  <a:cubicBezTo>
                    <a:pt x="3008" y="2689"/>
                    <a:pt x="2999" y="2684"/>
                    <a:pt x="2990" y="2678"/>
                  </a:cubicBezTo>
                  <a:lnTo>
                    <a:pt x="2973" y="2666"/>
                  </a:lnTo>
                  <a:lnTo>
                    <a:pt x="2971" y="2655"/>
                  </a:lnTo>
                  <a:cubicBezTo>
                    <a:pt x="2969" y="2644"/>
                    <a:pt x="2970" y="2642"/>
                    <a:pt x="2973" y="2638"/>
                  </a:cubicBezTo>
                  <a:cubicBezTo>
                    <a:pt x="2977" y="2633"/>
                    <a:pt x="2978" y="2632"/>
                    <a:pt x="2994" y="2632"/>
                  </a:cubicBezTo>
                  <a:cubicBezTo>
                    <a:pt x="3003" y="2632"/>
                    <a:pt x="3016" y="2633"/>
                    <a:pt x="3022" y="2634"/>
                  </a:cubicBezTo>
                  <a:cubicBezTo>
                    <a:pt x="3028" y="2635"/>
                    <a:pt x="3035" y="2636"/>
                    <a:pt x="3038" y="2636"/>
                  </a:cubicBezTo>
                  <a:cubicBezTo>
                    <a:pt x="3043" y="2636"/>
                    <a:pt x="3057" y="2637"/>
                    <a:pt x="3102" y="2642"/>
                  </a:cubicBezTo>
                  <a:cubicBezTo>
                    <a:pt x="3114" y="2643"/>
                    <a:pt x="3132" y="2645"/>
                    <a:pt x="3141" y="2647"/>
                  </a:cubicBezTo>
                  <a:cubicBezTo>
                    <a:pt x="3156" y="2650"/>
                    <a:pt x="3168" y="2652"/>
                    <a:pt x="3191" y="2655"/>
                  </a:cubicBezTo>
                  <a:cubicBezTo>
                    <a:pt x="3206" y="2657"/>
                    <a:pt x="3233" y="2664"/>
                    <a:pt x="3243" y="2668"/>
                  </a:cubicBezTo>
                  <a:cubicBezTo>
                    <a:pt x="3247" y="2670"/>
                    <a:pt x="3257" y="2673"/>
                    <a:pt x="3264" y="2674"/>
                  </a:cubicBezTo>
                  <a:cubicBezTo>
                    <a:pt x="3293" y="2680"/>
                    <a:pt x="3304" y="2683"/>
                    <a:pt x="3321" y="2689"/>
                  </a:cubicBezTo>
                  <a:cubicBezTo>
                    <a:pt x="3331" y="2693"/>
                    <a:pt x="3343" y="2697"/>
                    <a:pt x="3348" y="2699"/>
                  </a:cubicBezTo>
                  <a:cubicBezTo>
                    <a:pt x="3365" y="2704"/>
                    <a:pt x="3370" y="2707"/>
                    <a:pt x="3370" y="2713"/>
                  </a:cubicBezTo>
                  <a:cubicBezTo>
                    <a:pt x="3370" y="2715"/>
                    <a:pt x="3368" y="2720"/>
                    <a:pt x="3365" y="2724"/>
                  </a:cubicBezTo>
                  <a:cubicBezTo>
                    <a:pt x="3362" y="2729"/>
                    <a:pt x="3360" y="2730"/>
                    <a:pt x="3353" y="2729"/>
                  </a:cubicBezTo>
                  <a:cubicBezTo>
                    <a:pt x="3345" y="2728"/>
                    <a:pt x="3312" y="2718"/>
                    <a:pt x="3292" y="2711"/>
                  </a:cubicBezTo>
                  <a:cubicBezTo>
                    <a:pt x="3270" y="2703"/>
                    <a:pt x="3225" y="2690"/>
                    <a:pt x="3212" y="2687"/>
                  </a:cubicBezTo>
                  <a:cubicBezTo>
                    <a:pt x="3207" y="2686"/>
                    <a:pt x="3197" y="2684"/>
                    <a:pt x="3191" y="2682"/>
                  </a:cubicBezTo>
                  <a:cubicBezTo>
                    <a:pt x="3184" y="2680"/>
                    <a:pt x="3170" y="2676"/>
                    <a:pt x="3159" y="2675"/>
                  </a:cubicBezTo>
                  <a:cubicBezTo>
                    <a:pt x="3148" y="2673"/>
                    <a:pt x="3137" y="2671"/>
                    <a:pt x="3134" y="2670"/>
                  </a:cubicBezTo>
                  <a:cubicBezTo>
                    <a:pt x="3129" y="2669"/>
                    <a:pt x="3118" y="2667"/>
                    <a:pt x="3093" y="2664"/>
                  </a:cubicBezTo>
                  <a:cubicBezTo>
                    <a:pt x="3086" y="2663"/>
                    <a:pt x="3080" y="2662"/>
                    <a:pt x="3078" y="2661"/>
                  </a:cubicBezTo>
                  <a:cubicBezTo>
                    <a:pt x="3075" y="2659"/>
                    <a:pt x="3022" y="2657"/>
                    <a:pt x="3021" y="2659"/>
                  </a:cubicBezTo>
                  <a:cubicBezTo>
                    <a:pt x="3019" y="2662"/>
                    <a:pt x="3060" y="2681"/>
                    <a:pt x="3085" y="2689"/>
                  </a:cubicBezTo>
                  <a:cubicBezTo>
                    <a:pt x="3107" y="2696"/>
                    <a:pt x="3113" y="2698"/>
                    <a:pt x="3134" y="2704"/>
                  </a:cubicBezTo>
                  <a:cubicBezTo>
                    <a:pt x="3139" y="2705"/>
                    <a:pt x="3145" y="2707"/>
                    <a:pt x="3147" y="2707"/>
                  </a:cubicBezTo>
                  <a:cubicBezTo>
                    <a:pt x="3151" y="2709"/>
                    <a:pt x="3174" y="2715"/>
                    <a:pt x="3182" y="2717"/>
                  </a:cubicBezTo>
                  <a:cubicBezTo>
                    <a:pt x="3185" y="2717"/>
                    <a:pt x="3188" y="2718"/>
                    <a:pt x="3190" y="2719"/>
                  </a:cubicBezTo>
                  <a:cubicBezTo>
                    <a:pt x="3191" y="2719"/>
                    <a:pt x="3196" y="2720"/>
                    <a:pt x="3201" y="2721"/>
                  </a:cubicBezTo>
                  <a:cubicBezTo>
                    <a:pt x="3206" y="2721"/>
                    <a:pt x="3217" y="2724"/>
                    <a:pt x="3227" y="2727"/>
                  </a:cubicBezTo>
                  <a:cubicBezTo>
                    <a:pt x="3237" y="2730"/>
                    <a:pt x="3250" y="2734"/>
                    <a:pt x="3256" y="2735"/>
                  </a:cubicBezTo>
                  <a:cubicBezTo>
                    <a:pt x="3262" y="2737"/>
                    <a:pt x="3272" y="2740"/>
                    <a:pt x="3278" y="2744"/>
                  </a:cubicBezTo>
                  <a:cubicBezTo>
                    <a:pt x="3284" y="2747"/>
                    <a:pt x="3292" y="2749"/>
                    <a:pt x="3295" y="2749"/>
                  </a:cubicBezTo>
                  <a:cubicBezTo>
                    <a:pt x="3304" y="2749"/>
                    <a:pt x="3372" y="2769"/>
                    <a:pt x="3392" y="2778"/>
                  </a:cubicBezTo>
                  <a:cubicBezTo>
                    <a:pt x="3396" y="2780"/>
                    <a:pt x="3402" y="2782"/>
                    <a:pt x="3406" y="2783"/>
                  </a:cubicBezTo>
                  <a:cubicBezTo>
                    <a:pt x="3423" y="2789"/>
                    <a:pt x="3423" y="2800"/>
                    <a:pt x="3407" y="2810"/>
                  </a:cubicBezTo>
                  <a:cubicBezTo>
                    <a:pt x="3399" y="2815"/>
                    <a:pt x="3395" y="2816"/>
                    <a:pt x="3383" y="2817"/>
                  </a:cubicBezTo>
                  <a:cubicBezTo>
                    <a:pt x="3375" y="2817"/>
                    <a:pt x="3368" y="2818"/>
                    <a:pt x="3366" y="2818"/>
                  </a:cubicBezTo>
                  <a:cubicBezTo>
                    <a:pt x="3364" y="2819"/>
                    <a:pt x="3362" y="2818"/>
                    <a:pt x="3361" y="2817"/>
                  </a:cubicBezTo>
                  <a:cubicBezTo>
                    <a:pt x="3359" y="2816"/>
                    <a:pt x="3357" y="2816"/>
                    <a:pt x="3355" y="2818"/>
                  </a:cubicBezTo>
                  <a:cubicBezTo>
                    <a:pt x="3353" y="2820"/>
                    <a:pt x="3349" y="2821"/>
                    <a:pt x="3347" y="2821"/>
                  </a:cubicBezTo>
                  <a:cubicBezTo>
                    <a:pt x="3342" y="2821"/>
                    <a:pt x="3333" y="2824"/>
                    <a:pt x="3325" y="2827"/>
                  </a:cubicBezTo>
                  <a:cubicBezTo>
                    <a:pt x="3323" y="2828"/>
                    <a:pt x="3316" y="2831"/>
                    <a:pt x="3310" y="2834"/>
                  </a:cubicBezTo>
                  <a:cubicBezTo>
                    <a:pt x="3304" y="2836"/>
                    <a:pt x="3294" y="2842"/>
                    <a:pt x="3287" y="2846"/>
                  </a:cubicBezTo>
                  <a:cubicBezTo>
                    <a:pt x="3281" y="2850"/>
                    <a:pt x="3274" y="2853"/>
                    <a:pt x="3273" y="2852"/>
                  </a:cubicBezTo>
                  <a:cubicBezTo>
                    <a:pt x="3272" y="2852"/>
                    <a:pt x="3269" y="2854"/>
                    <a:pt x="3267" y="2858"/>
                  </a:cubicBezTo>
                  <a:lnTo>
                    <a:pt x="3263" y="2864"/>
                  </a:lnTo>
                  <a:lnTo>
                    <a:pt x="3269" y="2869"/>
                  </a:lnTo>
                  <a:cubicBezTo>
                    <a:pt x="3285" y="2882"/>
                    <a:pt x="3347" y="2893"/>
                    <a:pt x="3384" y="2889"/>
                  </a:cubicBezTo>
                  <a:cubicBezTo>
                    <a:pt x="3395" y="2888"/>
                    <a:pt x="3406" y="2886"/>
                    <a:pt x="3409" y="2885"/>
                  </a:cubicBezTo>
                  <a:cubicBezTo>
                    <a:pt x="3428" y="2878"/>
                    <a:pt x="3552" y="2871"/>
                    <a:pt x="3559" y="2877"/>
                  </a:cubicBezTo>
                  <a:cubicBezTo>
                    <a:pt x="3562" y="2880"/>
                    <a:pt x="3563" y="2890"/>
                    <a:pt x="3560" y="2896"/>
                  </a:cubicBezTo>
                  <a:cubicBezTo>
                    <a:pt x="3557" y="2900"/>
                    <a:pt x="3559" y="2900"/>
                    <a:pt x="3565" y="2896"/>
                  </a:cubicBezTo>
                  <a:cubicBezTo>
                    <a:pt x="3570" y="2892"/>
                    <a:pt x="3579" y="2893"/>
                    <a:pt x="3583" y="2898"/>
                  </a:cubicBezTo>
                  <a:cubicBezTo>
                    <a:pt x="3592" y="2908"/>
                    <a:pt x="3606" y="2910"/>
                    <a:pt x="3665" y="2910"/>
                  </a:cubicBezTo>
                  <a:cubicBezTo>
                    <a:pt x="3694" y="2911"/>
                    <a:pt x="3705" y="2912"/>
                    <a:pt x="3715" y="2914"/>
                  </a:cubicBezTo>
                  <a:cubicBezTo>
                    <a:pt x="3724" y="2917"/>
                    <a:pt x="3736" y="2918"/>
                    <a:pt x="3765" y="2919"/>
                  </a:cubicBezTo>
                  <a:cubicBezTo>
                    <a:pt x="3802" y="2920"/>
                    <a:pt x="3804" y="2920"/>
                    <a:pt x="3802" y="2916"/>
                  </a:cubicBezTo>
                  <a:cubicBezTo>
                    <a:pt x="3801" y="2913"/>
                    <a:pt x="3789" y="2897"/>
                    <a:pt x="3780" y="2886"/>
                  </a:cubicBezTo>
                  <a:cubicBezTo>
                    <a:pt x="3778" y="2884"/>
                    <a:pt x="3773" y="2876"/>
                    <a:pt x="3768" y="2868"/>
                  </a:cubicBezTo>
                  <a:cubicBezTo>
                    <a:pt x="3764" y="2861"/>
                    <a:pt x="3755" y="2849"/>
                    <a:pt x="3750" y="2843"/>
                  </a:cubicBezTo>
                  <a:cubicBezTo>
                    <a:pt x="3740" y="2833"/>
                    <a:pt x="3728" y="2817"/>
                    <a:pt x="3722" y="2805"/>
                  </a:cubicBezTo>
                  <a:cubicBezTo>
                    <a:pt x="3718" y="2799"/>
                    <a:pt x="3711" y="2791"/>
                    <a:pt x="3701" y="2780"/>
                  </a:cubicBezTo>
                  <a:cubicBezTo>
                    <a:pt x="3694" y="2773"/>
                    <a:pt x="3675" y="2749"/>
                    <a:pt x="3666" y="2737"/>
                  </a:cubicBezTo>
                  <a:cubicBezTo>
                    <a:pt x="3664" y="2734"/>
                    <a:pt x="3660" y="2729"/>
                    <a:pt x="3657" y="2725"/>
                  </a:cubicBezTo>
                  <a:cubicBezTo>
                    <a:pt x="3653" y="2722"/>
                    <a:pt x="3646" y="2712"/>
                    <a:pt x="3641" y="2705"/>
                  </a:cubicBezTo>
                  <a:cubicBezTo>
                    <a:pt x="3635" y="2697"/>
                    <a:pt x="3625" y="2684"/>
                    <a:pt x="3617" y="2674"/>
                  </a:cubicBezTo>
                  <a:lnTo>
                    <a:pt x="3603" y="2657"/>
                  </a:lnTo>
                  <a:lnTo>
                    <a:pt x="3589" y="2658"/>
                  </a:lnTo>
                  <a:cubicBezTo>
                    <a:pt x="3581" y="2659"/>
                    <a:pt x="3574" y="2658"/>
                    <a:pt x="3573" y="2658"/>
                  </a:cubicBezTo>
                  <a:cubicBezTo>
                    <a:pt x="3572" y="2657"/>
                    <a:pt x="3569" y="2655"/>
                    <a:pt x="3567" y="2655"/>
                  </a:cubicBezTo>
                  <a:cubicBezTo>
                    <a:pt x="3565" y="2654"/>
                    <a:pt x="3561" y="2653"/>
                    <a:pt x="3560" y="2652"/>
                  </a:cubicBezTo>
                  <a:cubicBezTo>
                    <a:pt x="3557" y="2651"/>
                    <a:pt x="3556" y="2653"/>
                    <a:pt x="3555" y="2657"/>
                  </a:cubicBezTo>
                  <a:cubicBezTo>
                    <a:pt x="3553" y="2668"/>
                    <a:pt x="3544" y="2670"/>
                    <a:pt x="3522" y="2661"/>
                  </a:cubicBezTo>
                  <a:cubicBezTo>
                    <a:pt x="3520" y="2660"/>
                    <a:pt x="3515" y="2659"/>
                    <a:pt x="3512" y="2659"/>
                  </a:cubicBezTo>
                  <a:cubicBezTo>
                    <a:pt x="3509" y="2659"/>
                    <a:pt x="3502" y="2657"/>
                    <a:pt x="3497" y="2654"/>
                  </a:cubicBezTo>
                  <a:lnTo>
                    <a:pt x="3487" y="2649"/>
                  </a:lnTo>
                  <a:lnTo>
                    <a:pt x="3484" y="2654"/>
                  </a:lnTo>
                  <a:cubicBezTo>
                    <a:pt x="3478" y="2663"/>
                    <a:pt x="3467" y="2673"/>
                    <a:pt x="3462" y="2675"/>
                  </a:cubicBezTo>
                  <a:cubicBezTo>
                    <a:pt x="3457" y="2678"/>
                    <a:pt x="3454" y="2677"/>
                    <a:pt x="3447" y="2675"/>
                  </a:cubicBezTo>
                  <a:cubicBezTo>
                    <a:pt x="3438" y="2671"/>
                    <a:pt x="3435" y="2672"/>
                    <a:pt x="3433" y="2681"/>
                  </a:cubicBezTo>
                  <a:cubicBezTo>
                    <a:pt x="3432" y="2685"/>
                    <a:pt x="3429" y="2689"/>
                    <a:pt x="3425" y="2692"/>
                  </a:cubicBezTo>
                  <a:cubicBezTo>
                    <a:pt x="3420" y="2696"/>
                    <a:pt x="3420" y="2697"/>
                    <a:pt x="3422" y="2702"/>
                  </a:cubicBezTo>
                  <a:cubicBezTo>
                    <a:pt x="3424" y="2707"/>
                    <a:pt x="3424" y="2708"/>
                    <a:pt x="3419" y="2714"/>
                  </a:cubicBezTo>
                  <a:cubicBezTo>
                    <a:pt x="3410" y="2727"/>
                    <a:pt x="3406" y="2725"/>
                    <a:pt x="3377" y="2695"/>
                  </a:cubicBezTo>
                  <a:cubicBezTo>
                    <a:pt x="3362" y="2680"/>
                    <a:pt x="3349" y="2665"/>
                    <a:pt x="3347" y="2660"/>
                  </a:cubicBezTo>
                  <a:cubicBezTo>
                    <a:pt x="3345" y="2656"/>
                    <a:pt x="3342" y="2651"/>
                    <a:pt x="3341" y="2649"/>
                  </a:cubicBezTo>
                  <a:cubicBezTo>
                    <a:pt x="3337" y="2644"/>
                    <a:pt x="3331" y="2626"/>
                    <a:pt x="3330" y="2611"/>
                  </a:cubicBezTo>
                  <a:cubicBezTo>
                    <a:pt x="3328" y="2592"/>
                    <a:pt x="3322" y="2560"/>
                    <a:pt x="3320" y="2552"/>
                  </a:cubicBezTo>
                  <a:cubicBezTo>
                    <a:pt x="3318" y="2546"/>
                    <a:pt x="3310" y="2539"/>
                    <a:pt x="3305" y="2539"/>
                  </a:cubicBezTo>
                  <a:cubicBezTo>
                    <a:pt x="3303" y="2539"/>
                    <a:pt x="3297" y="2536"/>
                    <a:pt x="3291" y="2531"/>
                  </a:cubicBezTo>
                  <a:cubicBezTo>
                    <a:pt x="3286" y="2526"/>
                    <a:pt x="3278" y="2521"/>
                    <a:pt x="3275" y="2519"/>
                  </a:cubicBezTo>
                  <a:cubicBezTo>
                    <a:pt x="3272" y="2518"/>
                    <a:pt x="3265" y="2513"/>
                    <a:pt x="3261" y="2509"/>
                  </a:cubicBezTo>
                  <a:cubicBezTo>
                    <a:pt x="3256" y="2505"/>
                    <a:pt x="3251" y="2501"/>
                    <a:pt x="3250" y="2501"/>
                  </a:cubicBezTo>
                  <a:cubicBezTo>
                    <a:pt x="3249" y="2501"/>
                    <a:pt x="3246" y="2499"/>
                    <a:pt x="3242" y="2497"/>
                  </a:cubicBezTo>
                  <a:cubicBezTo>
                    <a:pt x="3235" y="2491"/>
                    <a:pt x="3221" y="2483"/>
                    <a:pt x="3192" y="2468"/>
                  </a:cubicBezTo>
                  <a:cubicBezTo>
                    <a:pt x="3180" y="2462"/>
                    <a:pt x="3170" y="2457"/>
                    <a:pt x="3169" y="2456"/>
                  </a:cubicBezTo>
                  <a:cubicBezTo>
                    <a:pt x="3168" y="2454"/>
                    <a:pt x="3162" y="2450"/>
                    <a:pt x="3145" y="2442"/>
                  </a:cubicBezTo>
                  <a:cubicBezTo>
                    <a:pt x="3131" y="2435"/>
                    <a:pt x="3119" y="2430"/>
                    <a:pt x="3106" y="2426"/>
                  </a:cubicBezTo>
                  <a:cubicBezTo>
                    <a:pt x="3099" y="2425"/>
                    <a:pt x="3091" y="2422"/>
                    <a:pt x="3089" y="2421"/>
                  </a:cubicBezTo>
                  <a:cubicBezTo>
                    <a:pt x="3084" y="2418"/>
                    <a:pt x="3085" y="2423"/>
                    <a:pt x="3090" y="2430"/>
                  </a:cubicBezTo>
                  <a:cubicBezTo>
                    <a:pt x="3093" y="2434"/>
                    <a:pt x="3098" y="2442"/>
                    <a:pt x="3103" y="2449"/>
                  </a:cubicBezTo>
                  <a:cubicBezTo>
                    <a:pt x="3111" y="2462"/>
                    <a:pt x="3117" y="2471"/>
                    <a:pt x="3129" y="2483"/>
                  </a:cubicBezTo>
                  <a:cubicBezTo>
                    <a:pt x="3143" y="2499"/>
                    <a:pt x="3150" y="2518"/>
                    <a:pt x="3154" y="2549"/>
                  </a:cubicBezTo>
                  <a:cubicBezTo>
                    <a:pt x="3156" y="2567"/>
                    <a:pt x="3155" y="2572"/>
                    <a:pt x="3148" y="2591"/>
                  </a:cubicBezTo>
                  <a:cubicBezTo>
                    <a:pt x="3142" y="2607"/>
                    <a:pt x="3132" y="2619"/>
                    <a:pt x="3125" y="2619"/>
                  </a:cubicBezTo>
                  <a:cubicBezTo>
                    <a:pt x="3121" y="2619"/>
                    <a:pt x="3096" y="2596"/>
                    <a:pt x="3096" y="2592"/>
                  </a:cubicBezTo>
                  <a:cubicBezTo>
                    <a:pt x="3096" y="2591"/>
                    <a:pt x="3092" y="2587"/>
                    <a:pt x="3088" y="2584"/>
                  </a:cubicBezTo>
                  <a:cubicBezTo>
                    <a:pt x="3084" y="2581"/>
                    <a:pt x="3077" y="2574"/>
                    <a:pt x="3072" y="2570"/>
                  </a:cubicBezTo>
                  <a:cubicBezTo>
                    <a:pt x="3063" y="2561"/>
                    <a:pt x="3045" y="2551"/>
                    <a:pt x="3022" y="2543"/>
                  </a:cubicBezTo>
                  <a:cubicBezTo>
                    <a:pt x="3016" y="2541"/>
                    <a:pt x="3009" y="2538"/>
                    <a:pt x="3007" y="2537"/>
                  </a:cubicBezTo>
                  <a:cubicBezTo>
                    <a:pt x="3002" y="2535"/>
                    <a:pt x="2978" y="2529"/>
                    <a:pt x="2974" y="2529"/>
                  </a:cubicBezTo>
                  <a:cubicBezTo>
                    <a:pt x="2966" y="2529"/>
                    <a:pt x="2953" y="2520"/>
                    <a:pt x="2940" y="2506"/>
                  </a:cubicBezTo>
                  <a:cubicBezTo>
                    <a:pt x="2933" y="2498"/>
                    <a:pt x="2925" y="2489"/>
                    <a:pt x="2924" y="2487"/>
                  </a:cubicBezTo>
                  <a:cubicBezTo>
                    <a:pt x="2922" y="2486"/>
                    <a:pt x="2917" y="2480"/>
                    <a:pt x="2913" y="2474"/>
                  </a:cubicBezTo>
                  <a:cubicBezTo>
                    <a:pt x="2909" y="2469"/>
                    <a:pt x="2900" y="2457"/>
                    <a:pt x="2894" y="2449"/>
                  </a:cubicBezTo>
                  <a:cubicBezTo>
                    <a:pt x="2887" y="2441"/>
                    <a:pt x="2880" y="2431"/>
                    <a:pt x="2879" y="2428"/>
                  </a:cubicBezTo>
                  <a:cubicBezTo>
                    <a:pt x="2877" y="2425"/>
                    <a:pt x="2872" y="2418"/>
                    <a:pt x="2866" y="2413"/>
                  </a:cubicBezTo>
                  <a:cubicBezTo>
                    <a:pt x="2861" y="2407"/>
                    <a:pt x="2855" y="2401"/>
                    <a:pt x="2854" y="2399"/>
                  </a:cubicBezTo>
                  <a:cubicBezTo>
                    <a:pt x="2853" y="2397"/>
                    <a:pt x="2846" y="2389"/>
                    <a:pt x="2839" y="2381"/>
                  </a:cubicBezTo>
                  <a:cubicBezTo>
                    <a:pt x="2827" y="2369"/>
                    <a:pt x="2826" y="2367"/>
                    <a:pt x="2827" y="2362"/>
                  </a:cubicBezTo>
                  <a:cubicBezTo>
                    <a:pt x="2828" y="2353"/>
                    <a:pt x="2834" y="2349"/>
                    <a:pt x="2840" y="2350"/>
                  </a:cubicBezTo>
                  <a:cubicBezTo>
                    <a:pt x="2847" y="2352"/>
                    <a:pt x="2882" y="2389"/>
                    <a:pt x="2898" y="2410"/>
                  </a:cubicBezTo>
                  <a:cubicBezTo>
                    <a:pt x="2922" y="2442"/>
                    <a:pt x="2928" y="2450"/>
                    <a:pt x="2943" y="2466"/>
                  </a:cubicBezTo>
                  <a:cubicBezTo>
                    <a:pt x="2972" y="2499"/>
                    <a:pt x="2972" y="2499"/>
                    <a:pt x="2985" y="2502"/>
                  </a:cubicBezTo>
                  <a:cubicBezTo>
                    <a:pt x="3009" y="2506"/>
                    <a:pt x="3069" y="2528"/>
                    <a:pt x="3080" y="2537"/>
                  </a:cubicBezTo>
                  <a:cubicBezTo>
                    <a:pt x="3082" y="2538"/>
                    <a:pt x="3092" y="2548"/>
                    <a:pt x="3104" y="2558"/>
                  </a:cubicBezTo>
                  <a:cubicBezTo>
                    <a:pt x="3116" y="2569"/>
                    <a:pt x="3126" y="2577"/>
                    <a:pt x="3126" y="2576"/>
                  </a:cubicBezTo>
                  <a:cubicBezTo>
                    <a:pt x="3126" y="2575"/>
                    <a:pt x="3126" y="2569"/>
                    <a:pt x="3127" y="2562"/>
                  </a:cubicBezTo>
                  <a:cubicBezTo>
                    <a:pt x="3127" y="2554"/>
                    <a:pt x="3126" y="2546"/>
                    <a:pt x="3122" y="2535"/>
                  </a:cubicBezTo>
                  <a:cubicBezTo>
                    <a:pt x="3117" y="2517"/>
                    <a:pt x="3114" y="2512"/>
                    <a:pt x="3100" y="2496"/>
                  </a:cubicBezTo>
                  <a:cubicBezTo>
                    <a:pt x="3095" y="2491"/>
                    <a:pt x="3087" y="2481"/>
                    <a:pt x="3083" y="2474"/>
                  </a:cubicBezTo>
                  <a:cubicBezTo>
                    <a:pt x="3079" y="2467"/>
                    <a:pt x="3072" y="2457"/>
                    <a:pt x="3067" y="2452"/>
                  </a:cubicBezTo>
                  <a:cubicBezTo>
                    <a:pt x="3062" y="2446"/>
                    <a:pt x="3058" y="2441"/>
                    <a:pt x="3058" y="2440"/>
                  </a:cubicBezTo>
                  <a:cubicBezTo>
                    <a:pt x="3058" y="2439"/>
                    <a:pt x="3052" y="2432"/>
                    <a:pt x="3046" y="2425"/>
                  </a:cubicBezTo>
                  <a:cubicBezTo>
                    <a:pt x="3040" y="2418"/>
                    <a:pt x="3035" y="2411"/>
                    <a:pt x="3035" y="2410"/>
                  </a:cubicBezTo>
                  <a:cubicBezTo>
                    <a:pt x="3036" y="2409"/>
                    <a:pt x="3034" y="2407"/>
                    <a:pt x="3032" y="2407"/>
                  </a:cubicBezTo>
                  <a:cubicBezTo>
                    <a:pt x="3030" y="2406"/>
                    <a:pt x="3022" y="2399"/>
                    <a:pt x="3015" y="2392"/>
                  </a:cubicBezTo>
                  <a:cubicBezTo>
                    <a:pt x="3007" y="2384"/>
                    <a:pt x="2996" y="2374"/>
                    <a:pt x="2989" y="2368"/>
                  </a:cubicBezTo>
                  <a:cubicBezTo>
                    <a:pt x="2980" y="2359"/>
                    <a:pt x="2978" y="2357"/>
                    <a:pt x="2978" y="2351"/>
                  </a:cubicBezTo>
                  <a:cubicBezTo>
                    <a:pt x="2978" y="2343"/>
                    <a:pt x="2985" y="2333"/>
                    <a:pt x="2992" y="2333"/>
                  </a:cubicBezTo>
                  <a:cubicBezTo>
                    <a:pt x="2994" y="2333"/>
                    <a:pt x="3005" y="2340"/>
                    <a:pt x="3017" y="2348"/>
                  </a:cubicBezTo>
                  <a:cubicBezTo>
                    <a:pt x="3031" y="2357"/>
                    <a:pt x="3047" y="2365"/>
                    <a:pt x="3063" y="2372"/>
                  </a:cubicBezTo>
                  <a:cubicBezTo>
                    <a:pt x="3076" y="2377"/>
                    <a:pt x="3090" y="2383"/>
                    <a:pt x="3094" y="2385"/>
                  </a:cubicBezTo>
                  <a:cubicBezTo>
                    <a:pt x="3098" y="2387"/>
                    <a:pt x="3107" y="2391"/>
                    <a:pt x="3114" y="2393"/>
                  </a:cubicBezTo>
                  <a:cubicBezTo>
                    <a:pt x="3141" y="2403"/>
                    <a:pt x="3159" y="2412"/>
                    <a:pt x="3189" y="2431"/>
                  </a:cubicBezTo>
                  <a:cubicBezTo>
                    <a:pt x="3200" y="2438"/>
                    <a:pt x="3210" y="2443"/>
                    <a:pt x="3212" y="2443"/>
                  </a:cubicBezTo>
                  <a:cubicBezTo>
                    <a:pt x="3217" y="2444"/>
                    <a:pt x="3269" y="2474"/>
                    <a:pt x="3278" y="2482"/>
                  </a:cubicBezTo>
                  <a:cubicBezTo>
                    <a:pt x="3286" y="2489"/>
                    <a:pt x="3303" y="2501"/>
                    <a:pt x="3306" y="2501"/>
                  </a:cubicBezTo>
                  <a:cubicBezTo>
                    <a:pt x="3306" y="2501"/>
                    <a:pt x="3308" y="2503"/>
                    <a:pt x="3310" y="2504"/>
                  </a:cubicBezTo>
                  <a:cubicBezTo>
                    <a:pt x="3311" y="2506"/>
                    <a:pt x="3320" y="2511"/>
                    <a:pt x="3330" y="2516"/>
                  </a:cubicBezTo>
                  <a:cubicBezTo>
                    <a:pt x="3340" y="2521"/>
                    <a:pt x="3353" y="2528"/>
                    <a:pt x="3358" y="2530"/>
                  </a:cubicBezTo>
                  <a:cubicBezTo>
                    <a:pt x="3367" y="2535"/>
                    <a:pt x="3384" y="2543"/>
                    <a:pt x="3397" y="2548"/>
                  </a:cubicBezTo>
                  <a:cubicBezTo>
                    <a:pt x="3401" y="2550"/>
                    <a:pt x="3412" y="2555"/>
                    <a:pt x="3420" y="2560"/>
                  </a:cubicBezTo>
                  <a:cubicBezTo>
                    <a:pt x="3428" y="2564"/>
                    <a:pt x="3437" y="2567"/>
                    <a:pt x="3439" y="2567"/>
                  </a:cubicBezTo>
                  <a:cubicBezTo>
                    <a:pt x="3445" y="2567"/>
                    <a:pt x="3472" y="2588"/>
                    <a:pt x="3496" y="2611"/>
                  </a:cubicBezTo>
                  <a:lnTo>
                    <a:pt x="3511" y="2625"/>
                  </a:lnTo>
                  <a:lnTo>
                    <a:pt x="3529" y="2629"/>
                  </a:lnTo>
                  <a:cubicBezTo>
                    <a:pt x="3546" y="2632"/>
                    <a:pt x="3546" y="2632"/>
                    <a:pt x="3552" y="2627"/>
                  </a:cubicBezTo>
                  <a:cubicBezTo>
                    <a:pt x="3560" y="2622"/>
                    <a:pt x="3566" y="2622"/>
                    <a:pt x="3583" y="2626"/>
                  </a:cubicBezTo>
                  <a:cubicBezTo>
                    <a:pt x="3590" y="2627"/>
                    <a:pt x="3596" y="2628"/>
                    <a:pt x="3597" y="2627"/>
                  </a:cubicBezTo>
                  <a:cubicBezTo>
                    <a:pt x="3597" y="2627"/>
                    <a:pt x="3592" y="2621"/>
                    <a:pt x="3585" y="2614"/>
                  </a:cubicBezTo>
                  <a:cubicBezTo>
                    <a:pt x="3578" y="2608"/>
                    <a:pt x="3567" y="2597"/>
                    <a:pt x="3560" y="2590"/>
                  </a:cubicBezTo>
                  <a:cubicBezTo>
                    <a:pt x="3553" y="2584"/>
                    <a:pt x="3545" y="2577"/>
                    <a:pt x="3544" y="2576"/>
                  </a:cubicBezTo>
                  <a:cubicBezTo>
                    <a:pt x="3542" y="2575"/>
                    <a:pt x="3531" y="2566"/>
                    <a:pt x="3520" y="2555"/>
                  </a:cubicBezTo>
                  <a:cubicBezTo>
                    <a:pt x="3509" y="2545"/>
                    <a:pt x="3494" y="2533"/>
                    <a:pt x="3488" y="2528"/>
                  </a:cubicBezTo>
                  <a:cubicBezTo>
                    <a:pt x="3475" y="2520"/>
                    <a:pt x="3457" y="2505"/>
                    <a:pt x="3440" y="2488"/>
                  </a:cubicBezTo>
                  <a:cubicBezTo>
                    <a:pt x="3434" y="2482"/>
                    <a:pt x="3428" y="2477"/>
                    <a:pt x="3427" y="2477"/>
                  </a:cubicBezTo>
                  <a:cubicBezTo>
                    <a:pt x="3423" y="2477"/>
                    <a:pt x="3383" y="2442"/>
                    <a:pt x="3352" y="2411"/>
                  </a:cubicBezTo>
                  <a:cubicBezTo>
                    <a:pt x="3322" y="2381"/>
                    <a:pt x="3302" y="2363"/>
                    <a:pt x="3272" y="2344"/>
                  </a:cubicBezTo>
                  <a:cubicBezTo>
                    <a:pt x="3256" y="2333"/>
                    <a:pt x="3254" y="2331"/>
                    <a:pt x="3254" y="2327"/>
                  </a:cubicBezTo>
                  <a:cubicBezTo>
                    <a:pt x="3254" y="2325"/>
                    <a:pt x="3256" y="2321"/>
                    <a:pt x="3260" y="2318"/>
                  </a:cubicBezTo>
                  <a:cubicBezTo>
                    <a:pt x="3268" y="2309"/>
                    <a:pt x="3276" y="2309"/>
                    <a:pt x="3293" y="2320"/>
                  </a:cubicBezTo>
                  <a:cubicBezTo>
                    <a:pt x="3301" y="2325"/>
                    <a:pt x="3309" y="2331"/>
                    <a:pt x="3311" y="2333"/>
                  </a:cubicBezTo>
                  <a:cubicBezTo>
                    <a:pt x="3313" y="2335"/>
                    <a:pt x="3322" y="2342"/>
                    <a:pt x="3331" y="2350"/>
                  </a:cubicBezTo>
                  <a:cubicBezTo>
                    <a:pt x="3339" y="2357"/>
                    <a:pt x="3356" y="2372"/>
                    <a:pt x="3368" y="2383"/>
                  </a:cubicBezTo>
                  <a:cubicBezTo>
                    <a:pt x="3408" y="2423"/>
                    <a:pt x="3426" y="2438"/>
                    <a:pt x="3426" y="2432"/>
                  </a:cubicBezTo>
                  <a:cubicBezTo>
                    <a:pt x="3426" y="2431"/>
                    <a:pt x="3425" y="2429"/>
                    <a:pt x="3424" y="2429"/>
                  </a:cubicBezTo>
                  <a:cubicBezTo>
                    <a:pt x="3423" y="2429"/>
                    <a:pt x="3422" y="2426"/>
                    <a:pt x="3421" y="2422"/>
                  </a:cubicBezTo>
                  <a:cubicBezTo>
                    <a:pt x="3420" y="2418"/>
                    <a:pt x="3418" y="2406"/>
                    <a:pt x="3417" y="2396"/>
                  </a:cubicBezTo>
                  <a:cubicBezTo>
                    <a:pt x="3415" y="2386"/>
                    <a:pt x="3413" y="2373"/>
                    <a:pt x="3412" y="2367"/>
                  </a:cubicBezTo>
                  <a:cubicBezTo>
                    <a:pt x="3412" y="2357"/>
                    <a:pt x="3416" y="2317"/>
                    <a:pt x="3419" y="2303"/>
                  </a:cubicBezTo>
                  <a:cubicBezTo>
                    <a:pt x="3420" y="2299"/>
                    <a:pt x="3419" y="2297"/>
                    <a:pt x="3416" y="2296"/>
                  </a:cubicBezTo>
                  <a:cubicBezTo>
                    <a:pt x="3412" y="2295"/>
                    <a:pt x="3389" y="2281"/>
                    <a:pt x="3388" y="2279"/>
                  </a:cubicBezTo>
                  <a:cubicBezTo>
                    <a:pt x="3387" y="2279"/>
                    <a:pt x="3380" y="2275"/>
                    <a:pt x="3372" y="2272"/>
                  </a:cubicBezTo>
                  <a:cubicBezTo>
                    <a:pt x="3363" y="2268"/>
                    <a:pt x="3355" y="2264"/>
                    <a:pt x="3353" y="2263"/>
                  </a:cubicBezTo>
                  <a:cubicBezTo>
                    <a:pt x="3352" y="2262"/>
                    <a:pt x="3343" y="2259"/>
                    <a:pt x="3334" y="2256"/>
                  </a:cubicBezTo>
                  <a:cubicBezTo>
                    <a:pt x="3326" y="2254"/>
                    <a:pt x="3316" y="2250"/>
                    <a:pt x="3313" y="2248"/>
                  </a:cubicBezTo>
                  <a:cubicBezTo>
                    <a:pt x="3306" y="2245"/>
                    <a:pt x="3286" y="2239"/>
                    <a:pt x="3283" y="2239"/>
                  </a:cubicBezTo>
                  <a:cubicBezTo>
                    <a:pt x="3281" y="2239"/>
                    <a:pt x="3279" y="2238"/>
                    <a:pt x="3278" y="2237"/>
                  </a:cubicBezTo>
                  <a:cubicBezTo>
                    <a:pt x="3277" y="2235"/>
                    <a:pt x="3273" y="2233"/>
                    <a:pt x="3269" y="2233"/>
                  </a:cubicBezTo>
                  <a:cubicBezTo>
                    <a:pt x="3252" y="2229"/>
                    <a:pt x="3224" y="2215"/>
                    <a:pt x="3186" y="2191"/>
                  </a:cubicBezTo>
                  <a:cubicBezTo>
                    <a:pt x="3178" y="2186"/>
                    <a:pt x="3170" y="2181"/>
                    <a:pt x="3168" y="2180"/>
                  </a:cubicBezTo>
                  <a:cubicBezTo>
                    <a:pt x="3166" y="2179"/>
                    <a:pt x="3158" y="2174"/>
                    <a:pt x="3150" y="2168"/>
                  </a:cubicBezTo>
                  <a:cubicBezTo>
                    <a:pt x="3142" y="2163"/>
                    <a:pt x="3133" y="2157"/>
                    <a:pt x="3130" y="2155"/>
                  </a:cubicBezTo>
                  <a:cubicBezTo>
                    <a:pt x="3127" y="2153"/>
                    <a:pt x="3122" y="2151"/>
                    <a:pt x="3119" y="2151"/>
                  </a:cubicBezTo>
                  <a:cubicBezTo>
                    <a:pt x="3109" y="2151"/>
                    <a:pt x="3095" y="2140"/>
                    <a:pt x="3088" y="2127"/>
                  </a:cubicBezTo>
                  <a:cubicBezTo>
                    <a:pt x="3085" y="2124"/>
                    <a:pt x="3082" y="2118"/>
                    <a:pt x="3080" y="2114"/>
                  </a:cubicBezTo>
                  <a:cubicBezTo>
                    <a:pt x="3078" y="2111"/>
                    <a:pt x="3074" y="2106"/>
                    <a:pt x="3073" y="2102"/>
                  </a:cubicBezTo>
                  <a:cubicBezTo>
                    <a:pt x="3070" y="2096"/>
                    <a:pt x="3068" y="2096"/>
                    <a:pt x="3057" y="2095"/>
                  </a:cubicBezTo>
                  <a:cubicBezTo>
                    <a:pt x="3031" y="2092"/>
                    <a:pt x="2989" y="2103"/>
                    <a:pt x="2971" y="2118"/>
                  </a:cubicBezTo>
                  <a:cubicBezTo>
                    <a:pt x="2967" y="2121"/>
                    <a:pt x="2962" y="2123"/>
                    <a:pt x="2962" y="2123"/>
                  </a:cubicBezTo>
                  <a:cubicBezTo>
                    <a:pt x="2960" y="2123"/>
                    <a:pt x="2946" y="2131"/>
                    <a:pt x="2931" y="2141"/>
                  </a:cubicBezTo>
                  <a:cubicBezTo>
                    <a:pt x="2921" y="2148"/>
                    <a:pt x="2908" y="2161"/>
                    <a:pt x="2901" y="2174"/>
                  </a:cubicBezTo>
                  <a:cubicBezTo>
                    <a:pt x="2894" y="2186"/>
                    <a:pt x="2877" y="2210"/>
                    <a:pt x="2869" y="2218"/>
                  </a:cubicBezTo>
                  <a:cubicBezTo>
                    <a:pt x="2862" y="2226"/>
                    <a:pt x="2837" y="2276"/>
                    <a:pt x="2833" y="2290"/>
                  </a:cubicBezTo>
                  <a:cubicBezTo>
                    <a:pt x="2831" y="2297"/>
                    <a:pt x="2827" y="2307"/>
                    <a:pt x="2825" y="2313"/>
                  </a:cubicBezTo>
                  <a:cubicBezTo>
                    <a:pt x="2819" y="2332"/>
                    <a:pt x="2807" y="2388"/>
                    <a:pt x="2809" y="2392"/>
                  </a:cubicBezTo>
                  <a:cubicBezTo>
                    <a:pt x="2809" y="2392"/>
                    <a:pt x="2808" y="2400"/>
                    <a:pt x="2806" y="2408"/>
                  </a:cubicBezTo>
                  <a:cubicBezTo>
                    <a:pt x="2803" y="2416"/>
                    <a:pt x="2801" y="2428"/>
                    <a:pt x="2801" y="2433"/>
                  </a:cubicBezTo>
                  <a:cubicBezTo>
                    <a:pt x="2800" y="2445"/>
                    <a:pt x="2802" y="2447"/>
                    <a:pt x="2824" y="2452"/>
                  </a:cubicBezTo>
                  <a:cubicBezTo>
                    <a:pt x="2842" y="2457"/>
                    <a:pt x="2845" y="2462"/>
                    <a:pt x="2837" y="2477"/>
                  </a:cubicBezTo>
                  <a:cubicBezTo>
                    <a:pt x="2835" y="2481"/>
                    <a:pt x="2833" y="2483"/>
                    <a:pt x="2823" y="2484"/>
                  </a:cubicBezTo>
                  <a:cubicBezTo>
                    <a:pt x="2808" y="2486"/>
                    <a:pt x="2805" y="2485"/>
                    <a:pt x="2774" y="2469"/>
                  </a:cubicBezTo>
                  <a:cubicBezTo>
                    <a:pt x="2754" y="2460"/>
                    <a:pt x="2721" y="2439"/>
                    <a:pt x="2708" y="2428"/>
                  </a:cubicBezTo>
                  <a:cubicBezTo>
                    <a:pt x="2701" y="2423"/>
                    <a:pt x="2667" y="2396"/>
                    <a:pt x="2656" y="2388"/>
                  </a:cubicBezTo>
                  <a:cubicBezTo>
                    <a:pt x="2644" y="2379"/>
                    <a:pt x="2620" y="2357"/>
                    <a:pt x="2605" y="2342"/>
                  </a:cubicBezTo>
                  <a:cubicBezTo>
                    <a:pt x="2593" y="2331"/>
                    <a:pt x="2553" y="2303"/>
                    <a:pt x="2547" y="2303"/>
                  </a:cubicBezTo>
                  <a:cubicBezTo>
                    <a:pt x="2546" y="2303"/>
                    <a:pt x="2543" y="2302"/>
                    <a:pt x="2539" y="2301"/>
                  </a:cubicBezTo>
                  <a:cubicBezTo>
                    <a:pt x="2536" y="2299"/>
                    <a:pt x="2523" y="2295"/>
                    <a:pt x="2511" y="2293"/>
                  </a:cubicBezTo>
                  <a:cubicBezTo>
                    <a:pt x="2499" y="2290"/>
                    <a:pt x="2478" y="2284"/>
                    <a:pt x="2465" y="2279"/>
                  </a:cubicBezTo>
                  <a:cubicBezTo>
                    <a:pt x="2452" y="2275"/>
                    <a:pt x="2440" y="2271"/>
                    <a:pt x="2438" y="2271"/>
                  </a:cubicBezTo>
                  <a:cubicBezTo>
                    <a:pt x="2436" y="2271"/>
                    <a:pt x="2430" y="2270"/>
                    <a:pt x="2424" y="2267"/>
                  </a:cubicBezTo>
                  <a:cubicBezTo>
                    <a:pt x="2412" y="2264"/>
                    <a:pt x="2399" y="2262"/>
                    <a:pt x="2360" y="2260"/>
                  </a:cubicBezTo>
                  <a:cubicBezTo>
                    <a:pt x="2348" y="2260"/>
                    <a:pt x="2337" y="2259"/>
                    <a:pt x="2334" y="2258"/>
                  </a:cubicBezTo>
                  <a:cubicBezTo>
                    <a:pt x="2332" y="2258"/>
                    <a:pt x="2321" y="2257"/>
                    <a:pt x="2311" y="2257"/>
                  </a:cubicBezTo>
                  <a:lnTo>
                    <a:pt x="2291" y="2256"/>
                  </a:lnTo>
                  <a:lnTo>
                    <a:pt x="2293" y="2266"/>
                  </a:lnTo>
                  <a:cubicBezTo>
                    <a:pt x="2295" y="2276"/>
                    <a:pt x="2295" y="2287"/>
                    <a:pt x="2294" y="2320"/>
                  </a:cubicBezTo>
                  <a:lnTo>
                    <a:pt x="2293" y="2337"/>
                  </a:lnTo>
                  <a:lnTo>
                    <a:pt x="2307" y="2351"/>
                  </a:lnTo>
                  <a:cubicBezTo>
                    <a:pt x="2318" y="2361"/>
                    <a:pt x="2323" y="2368"/>
                    <a:pt x="2328" y="2379"/>
                  </a:cubicBezTo>
                  <a:cubicBezTo>
                    <a:pt x="2336" y="2396"/>
                    <a:pt x="2342" y="2410"/>
                    <a:pt x="2344" y="2418"/>
                  </a:cubicBezTo>
                  <a:cubicBezTo>
                    <a:pt x="2345" y="2424"/>
                    <a:pt x="2364" y="2477"/>
                    <a:pt x="2371" y="2494"/>
                  </a:cubicBezTo>
                  <a:cubicBezTo>
                    <a:pt x="2372" y="2499"/>
                    <a:pt x="2374" y="2504"/>
                    <a:pt x="2374" y="2505"/>
                  </a:cubicBezTo>
                  <a:cubicBezTo>
                    <a:pt x="2374" y="2507"/>
                    <a:pt x="2375" y="2512"/>
                    <a:pt x="2378" y="2516"/>
                  </a:cubicBezTo>
                  <a:cubicBezTo>
                    <a:pt x="2384" y="2530"/>
                    <a:pt x="2394" y="2556"/>
                    <a:pt x="2398" y="2569"/>
                  </a:cubicBezTo>
                  <a:cubicBezTo>
                    <a:pt x="2400" y="2577"/>
                    <a:pt x="2403" y="2585"/>
                    <a:pt x="2405" y="2588"/>
                  </a:cubicBezTo>
                  <a:cubicBezTo>
                    <a:pt x="2406" y="2592"/>
                    <a:pt x="2410" y="2601"/>
                    <a:pt x="2413" y="2608"/>
                  </a:cubicBezTo>
                  <a:cubicBezTo>
                    <a:pt x="2417" y="2619"/>
                    <a:pt x="2422" y="2625"/>
                    <a:pt x="2432" y="2635"/>
                  </a:cubicBezTo>
                  <a:cubicBezTo>
                    <a:pt x="2439" y="2642"/>
                    <a:pt x="2448" y="2649"/>
                    <a:pt x="2452" y="2652"/>
                  </a:cubicBezTo>
                  <a:cubicBezTo>
                    <a:pt x="2462" y="2657"/>
                    <a:pt x="2466" y="2661"/>
                    <a:pt x="2487" y="2688"/>
                  </a:cubicBezTo>
                  <a:cubicBezTo>
                    <a:pt x="2508" y="2716"/>
                    <a:pt x="2522" y="2737"/>
                    <a:pt x="2533" y="2757"/>
                  </a:cubicBezTo>
                  <a:cubicBezTo>
                    <a:pt x="2537" y="2763"/>
                    <a:pt x="2541" y="2770"/>
                    <a:pt x="2542" y="2771"/>
                  </a:cubicBezTo>
                  <a:cubicBezTo>
                    <a:pt x="2543" y="2773"/>
                    <a:pt x="2546" y="2780"/>
                    <a:pt x="2550" y="2787"/>
                  </a:cubicBezTo>
                  <a:cubicBezTo>
                    <a:pt x="2553" y="2795"/>
                    <a:pt x="2558" y="2802"/>
                    <a:pt x="2560" y="2804"/>
                  </a:cubicBezTo>
                  <a:cubicBezTo>
                    <a:pt x="2562" y="2807"/>
                    <a:pt x="2567" y="2816"/>
                    <a:pt x="2570" y="2825"/>
                  </a:cubicBezTo>
                  <a:cubicBezTo>
                    <a:pt x="2573" y="2835"/>
                    <a:pt x="2578" y="2846"/>
                    <a:pt x="2581" y="2851"/>
                  </a:cubicBezTo>
                  <a:cubicBezTo>
                    <a:pt x="2587" y="2861"/>
                    <a:pt x="2587" y="2865"/>
                    <a:pt x="2583" y="2873"/>
                  </a:cubicBezTo>
                  <a:lnTo>
                    <a:pt x="2580" y="2879"/>
                  </a:lnTo>
                  <a:lnTo>
                    <a:pt x="2597" y="2880"/>
                  </a:lnTo>
                  <a:cubicBezTo>
                    <a:pt x="2607" y="2881"/>
                    <a:pt x="2635" y="2881"/>
                    <a:pt x="2660" y="2880"/>
                  </a:cubicBezTo>
                  <a:cubicBezTo>
                    <a:pt x="2684" y="2880"/>
                    <a:pt x="2707" y="2879"/>
                    <a:pt x="2709" y="2879"/>
                  </a:cubicBezTo>
                  <a:cubicBezTo>
                    <a:pt x="2711" y="2879"/>
                    <a:pt x="2734" y="2878"/>
                    <a:pt x="2760" y="2876"/>
                  </a:cubicBezTo>
                  <a:cubicBezTo>
                    <a:pt x="2787" y="2875"/>
                    <a:pt x="2809" y="2874"/>
                    <a:pt x="2810" y="2874"/>
                  </a:cubicBezTo>
                  <a:cubicBezTo>
                    <a:pt x="2811" y="2875"/>
                    <a:pt x="2820" y="2874"/>
                    <a:pt x="2831" y="2873"/>
                  </a:cubicBezTo>
                  <a:lnTo>
                    <a:pt x="2850" y="2871"/>
                  </a:lnTo>
                  <a:lnTo>
                    <a:pt x="2849" y="2864"/>
                  </a:lnTo>
                  <a:cubicBezTo>
                    <a:pt x="2848" y="2860"/>
                    <a:pt x="2846" y="2853"/>
                    <a:pt x="2844" y="2848"/>
                  </a:cubicBezTo>
                  <a:cubicBezTo>
                    <a:pt x="2843" y="2844"/>
                    <a:pt x="2841" y="2839"/>
                    <a:pt x="2840" y="2836"/>
                  </a:cubicBezTo>
                  <a:cubicBezTo>
                    <a:pt x="2840" y="2834"/>
                    <a:pt x="2837" y="2825"/>
                    <a:pt x="2835" y="2816"/>
                  </a:cubicBezTo>
                  <a:cubicBezTo>
                    <a:pt x="2824" y="2780"/>
                    <a:pt x="2819" y="2729"/>
                    <a:pt x="2823" y="2705"/>
                  </a:cubicBezTo>
                  <a:cubicBezTo>
                    <a:pt x="2823" y="2701"/>
                    <a:pt x="2825" y="2688"/>
                    <a:pt x="2826" y="2674"/>
                  </a:cubicBezTo>
                  <a:cubicBezTo>
                    <a:pt x="2827" y="2661"/>
                    <a:pt x="2829" y="2640"/>
                    <a:pt x="2831" y="2626"/>
                  </a:cubicBezTo>
                  <a:cubicBezTo>
                    <a:pt x="2835" y="2597"/>
                    <a:pt x="2835" y="2597"/>
                    <a:pt x="2833" y="2563"/>
                  </a:cubicBezTo>
                  <a:cubicBezTo>
                    <a:pt x="2832" y="2537"/>
                    <a:pt x="2832" y="2536"/>
                    <a:pt x="2836" y="2530"/>
                  </a:cubicBezTo>
                  <a:cubicBezTo>
                    <a:pt x="2842" y="2523"/>
                    <a:pt x="2844" y="2521"/>
                    <a:pt x="2850" y="2521"/>
                  </a:cubicBezTo>
                  <a:cubicBezTo>
                    <a:pt x="2857" y="2521"/>
                    <a:pt x="2857" y="2523"/>
                    <a:pt x="2858" y="2546"/>
                  </a:cubicBezTo>
                  <a:cubicBezTo>
                    <a:pt x="2858" y="2556"/>
                    <a:pt x="2858" y="2567"/>
                    <a:pt x="2858" y="2569"/>
                  </a:cubicBezTo>
                  <a:cubicBezTo>
                    <a:pt x="2859" y="2577"/>
                    <a:pt x="2856" y="2620"/>
                    <a:pt x="2855" y="2621"/>
                  </a:cubicBezTo>
                  <a:cubicBezTo>
                    <a:pt x="2854" y="2623"/>
                    <a:pt x="2848" y="2659"/>
                    <a:pt x="2846" y="2669"/>
                  </a:cubicBezTo>
                  <a:cubicBezTo>
                    <a:pt x="2846" y="2674"/>
                    <a:pt x="2845" y="2682"/>
                    <a:pt x="2844" y="2686"/>
                  </a:cubicBezTo>
                  <a:cubicBezTo>
                    <a:pt x="2841" y="2695"/>
                    <a:pt x="2841" y="2742"/>
                    <a:pt x="2844" y="2750"/>
                  </a:cubicBezTo>
                  <a:cubicBezTo>
                    <a:pt x="2845" y="2754"/>
                    <a:pt x="2848" y="2766"/>
                    <a:pt x="2851" y="2778"/>
                  </a:cubicBezTo>
                  <a:cubicBezTo>
                    <a:pt x="2856" y="2800"/>
                    <a:pt x="2867" y="2838"/>
                    <a:pt x="2873" y="2851"/>
                  </a:cubicBezTo>
                  <a:cubicBezTo>
                    <a:pt x="2874" y="2855"/>
                    <a:pt x="2876" y="2861"/>
                    <a:pt x="2876" y="2865"/>
                  </a:cubicBezTo>
                  <a:cubicBezTo>
                    <a:pt x="2876" y="2869"/>
                    <a:pt x="2877" y="2872"/>
                    <a:pt x="2878" y="2873"/>
                  </a:cubicBezTo>
                  <a:cubicBezTo>
                    <a:pt x="2879" y="2873"/>
                    <a:pt x="2880" y="2876"/>
                    <a:pt x="2880" y="2879"/>
                  </a:cubicBezTo>
                  <a:cubicBezTo>
                    <a:pt x="2880" y="2883"/>
                    <a:pt x="2881" y="2888"/>
                    <a:pt x="2882" y="2891"/>
                  </a:cubicBezTo>
                  <a:cubicBezTo>
                    <a:pt x="2884" y="2897"/>
                    <a:pt x="2888" y="2911"/>
                    <a:pt x="2893" y="2931"/>
                  </a:cubicBezTo>
                  <a:cubicBezTo>
                    <a:pt x="2895" y="2939"/>
                    <a:pt x="2897" y="2946"/>
                    <a:pt x="2898" y="2948"/>
                  </a:cubicBezTo>
                  <a:cubicBezTo>
                    <a:pt x="2899" y="2951"/>
                    <a:pt x="2901" y="2958"/>
                    <a:pt x="2904" y="2965"/>
                  </a:cubicBezTo>
                  <a:cubicBezTo>
                    <a:pt x="2908" y="2976"/>
                    <a:pt x="2909" y="2978"/>
                    <a:pt x="2913" y="2977"/>
                  </a:cubicBezTo>
                  <a:cubicBezTo>
                    <a:pt x="2916" y="2976"/>
                    <a:pt x="2918" y="2977"/>
                    <a:pt x="2920" y="2979"/>
                  </a:cubicBezTo>
                  <a:cubicBezTo>
                    <a:pt x="2924" y="2983"/>
                    <a:pt x="2928" y="2994"/>
                    <a:pt x="2928" y="3000"/>
                  </a:cubicBezTo>
                  <a:cubicBezTo>
                    <a:pt x="2928" y="3002"/>
                    <a:pt x="2930" y="3007"/>
                    <a:pt x="2933" y="3011"/>
                  </a:cubicBezTo>
                  <a:cubicBezTo>
                    <a:pt x="2935" y="3015"/>
                    <a:pt x="2938" y="3021"/>
                    <a:pt x="2939" y="3025"/>
                  </a:cubicBezTo>
                  <a:cubicBezTo>
                    <a:pt x="2939" y="3028"/>
                    <a:pt x="2941" y="3031"/>
                    <a:pt x="2942" y="3031"/>
                  </a:cubicBezTo>
                  <a:cubicBezTo>
                    <a:pt x="2943" y="3031"/>
                    <a:pt x="2951" y="3043"/>
                    <a:pt x="2974" y="3077"/>
                  </a:cubicBezTo>
                  <a:cubicBezTo>
                    <a:pt x="2992" y="3104"/>
                    <a:pt x="3006" y="3117"/>
                    <a:pt x="3040" y="3137"/>
                  </a:cubicBezTo>
                  <a:cubicBezTo>
                    <a:pt x="3051" y="3144"/>
                    <a:pt x="3060" y="3149"/>
                    <a:pt x="3061" y="3149"/>
                  </a:cubicBezTo>
                  <a:cubicBezTo>
                    <a:pt x="3062" y="3149"/>
                    <a:pt x="3064" y="3151"/>
                    <a:pt x="3066" y="3152"/>
                  </a:cubicBezTo>
                  <a:cubicBezTo>
                    <a:pt x="3067" y="3154"/>
                    <a:pt x="3080" y="3161"/>
                    <a:pt x="3095" y="3168"/>
                  </a:cubicBezTo>
                  <a:cubicBezTo>
                    <a:pt x="3109" y="3176"/>
                    <a:pt x="3122" y="3183"/>
                    <a:pt x="3123" y="3184"/>
                  </a:cubicBezTo>
                  <a:cubicBezTo>
                    <a:pt x="3130" y="3190"/>
                    <a:pt x="3278" y="3263"/>
                    <a:pt x="3317" y="3280"/>
                  </a:cubicBezTo>
                  <a:cubicBezTo>
                    <a:pt x="3323" y="3283"/>
                    <a:pt x="3341" y="3291"/>
                    <a:pt x="3356" y="3298"/>
                  </a:cubicBezTo>
                  <a:cubicBezTo>
                    <a:pt x="3393" y="3316"/>
                    <a:pt x="3392" y="3315"/>
                    <a:pt x="3396" y="3315"/>
                  </a:cubicBezTo>
                  <a:cubicBezTo>
                    <a:pt x="3397" y="3315"/>
                    <a:pt x="3400" y="3309"/>
                    <a:pt x="3403" y="3300"/>
                  </a:cubicBezTo>
                  <a:close/>
                  <a:moveTo>
                    <a:pt x="3571" y="2821"/>
                  </a:moveTo>
                  <a:cubicBezTo>
                    <a:pt x="3569" y="2820"/>
                    <a:pt x="3568" y="2818"/>
                    <a:pt x="3568" y="2817"/>
                  </a:cubicBezTo>
                  <a:cubicBezTo>
                    <a:pt x="3568" y="2815"/>
                    <a:pt x="3539" y="2758"/>
                    <a:pt x="3533" y="2746"/>
                  </a:cubicBezTo>
                  <a:cubicBezTo>
                    <a:pt x="3530" y="2742"/>
                    <a:pt x="3526" y="2735"/>
                    <a:pt x="3525" y="2731"/>
                  </a:cubicBezTo>
                  <a:cubicBezTo>
                    <a:pt x="3523" y="2727"/>
                    <a:pt x="3519" y="2719"/>
                    <a:pt x="3516" y="2713"/>
                  </a:cubicBezTo>
                  <a:cubicBezTo>
                    <a:pt x="3512" y="2707"/>
                    <a:pt x="3510" y="2700"/>
                    <a:pt x="3510" y="2697"/>
                  </a:cubicBezTo>
                  <a:cubicBezTo>
                    <a:pt x="3510" y="2695"/>
                    <a:pt x="3509" y="2693"/>
                    <a:pt x="3508" y="2693"/>
                  </a:cubicBezTo>
                  <a:cubicBezTo>
                    <a:pt x="3507" y="2693"/>
                    <a:pt x="3506" y="2692"/>
                    <a:pt x="3506" y="2690"/>
                  </a:cubicBezTo>
                  <a:cubicBezTo>
                    <a:pt x="3506" y="2688"/>
                    <a:pt x="3504" y="2684"/>
                    <a:pt x="3503" y="2682"/>
                  </a:cubicBezTo>
                  <a:cubicBezTo>
                    <a:pt x="3496" y="2673"/>
                    <a:pt x="3502" y="2663"/>
                    <a:pt x="3512" y="2665"/>
                  </a:cubicBezTo>
                  <a:cubicBezTo>
                    <a:pt x="3519" y="2666"/>
                    <a:pt x="3525" y="2673"/>
                    <a:pt x="3535" y="2694"/>
                  </a:cubicBezTo>
                  <a:cubicBezTo>
                    <a:pt x="3540" y="2703"/>
                    <a:pt x="3549" y="2722"/>
                    <a:pt x="3556" y="2736"/>
                  </a:cubicBezTo>
                  <a:cubicBezTo>
                    <a:pt x="3564" y="2750"/>
                    <a:pt x="3570" y="2764"/>
                    <a:pt x="3570" y="2766"/>
                  </a:cubicBezTo>
                  <a:cubicBezTo>
                    <a:pt x="3570" y="2767"/>
                    <a:pt x="3571" y="2770"/>
                    <a:pt x="3572" y="2770"/>
                  </a:cubicBezTo>
                  <a:cubicBezTo>
                    <a:pt x="3576" y="2773"/>
                    <a:pt x="3588" y="2802"/>
                    <a:pt x="3588" y="2809"/>
                  </a:cubicBezTo>
                  <a:cubicBezTo>
                    <a:pt x="3589" y="2820"/>
                    <a:pt x="3580" y="2826"/>
                    <a:pt x="3571" y="2821"/>
                  </a:cubicBezTo>
                  <a:close/>
                  <a:moveTo>
                    <a:pt x="4407" y="3271"/>
                  </a:moveTo>
                  <a:cubicBezTo>
                    <a:pt x="4409" y="3264"/>
                    <a:pt x="4411" y="3256"/>
                    <a:pt x="4412" y="3253"/>
                  </a:cubicBezTo>
                  <a:cubicBezTo>
                    <a:pt x="4413" y="3250"/>
                    <a:pt x="4414" y="3244"/>
                    <a:pt x="4415" y="3239"/>
                  </a:cubicBezTo>
                  <a:cubicBezTo>
                    <a:pt x="4417" y="3212"/>
                    <a:pt x="4418" y="3198"/>
                    <a:pt x="4422" y="3182"/>
                  </a:cubicBezTo>
                  <a:cubicBezTo>
                    <a:pt x="4424" y="3172"/>
                    <a:pt x="4426" y="3159"/>
                    <a:pt x="4428" y="3152"/>
                  </a:cubicBezTo>
                  <a:cubicBezTo>
                    <a:pt x="4429" y="3146"/>
                    <a:pt x="4431" y="3134"/>
                    <a:pt x="4433" y="3125"/>
                  </a:cubicBezTo>
                  <a:cubicBezTo>
                    <a:pt x="4434" y="3117"/>
                    <a:pt x="4436" y="3105"/>
                    <a:pt x="4437" y="3099"/>
                  </a:cubicBezTo>
                  <a:lnTo>
                    <a:pt x="4438" y="3087"/>
                  </a:lnTo>
                  <a:lnTo>
                    <a:pt x="4429" y="3091"/>
                  </a:lnTo>
                  <a:cubicBezTo>
                    <a:pt x="4425" y="3094"/>
                    <a:pt x="4421" y="3096"/>
                    <a:pt x="4421" y="3095"/>
                  </a:cubicBezTo>
                  <a:cubicBezTo>
                    <a:pt x="4421" y="3095"/>
                    <a:pt x="4412" y="3098"/>
                    <a:pt x="4401" y="3104"/>
                  </a:cubicBezTo>
                  <a:cubicBezTo>
                    <a:pt x="4388" y="3109"/>
                    <a:pt x="4385" y="3113"/>
                    <a:pt x="4385" y="3128"/>
                  </a:cubicBezTo>
                  <a:cubicBezTo>
                    <a:pt x="4384" y="3141"/>
                    <a:pt x="4379" y="3188"/>
                    <a:pt x="4377" y="3198"/>
                  </a:cubicBezTo>
                  <a:cubicBezTo>
                    <a:pt x="4376" y="3204"/>
                    <a:pt x="4373" y="3214"/>
                    <a:pt x="4367" y="3236"/>
                  </a:cubicBezTo>
                  <a:cubicBezTo>
                    <a:pt x="4365" y="3242"/>
                    <a:pt x="4363" y="3251"/>
                    <a:pt x="4363" y="3257"/>
                  </a:cubicBezTo>
                  <a:lnTo>
                    <a:pt x="4361" y="3267"/>
                  </a:lnTo>
                  <a:lnTo>
                    <a:pt x="4375" y="3273"/>
                  </a:lnTo>
                  <a:cubicBezTo>
                    <a:pt x="4382" y="3276"/>
                    <a:pt x="4389" y="3279"/>
                    <a:pt x="4391" y="3279"/>
                  </a:cubicBezTo>
                  <a:cubicBezTo>
                    <a:pt x="4393" y="3279"/>
                    <a:pt x="4396" y="3280"/>
                    <a:pt x="4398" y="3281"/>
                  </a:cubicBezTo>
                  <a:cubicBezTo>
                    <a:pt x="4403" y="3284"/>
                    <a:pt x="4403" y="3284"/>
                    <a:pt x="4407" y="3271"/>
                  </a:cubicBezTo>
                  <a:close/>
                  <a:moveTo>
                    <a:pt x="3539" y="2944"/>
                  </a:moveTo>
                  <a:cubicBezTo>
                    <a:pt x="3551" y="2943"/>
                    <a:pt x="3562" y="2944"/>
                    <a:pt x="3567" y="2945"/>
                  </a:cubicBezTo>
                  <a:cubicBezTo>
                    <a:pt x="3572" y="2947"/>
                    <a:pt x="3576" y="2947"/>
                    <a:pt x="3577" y="2947"/>
                  </a:cubicBezTo>
                  <a:cubicBezTo>
                    <a:pt x="3579" y="2945"/>
                    <a:pt x="3571" y="2935"/>
                    <a:pt x="3566" y="2934"/>
                  </a:cubicBezTo>
                  <a:cubicBezTo>
                    <a:pt x="3563" y="2933"/>
                    <a:pt x="3559" y="2932"/>
                    <a:pt x="3557" y="2931"/>
                  </a:cubicBezTo>
                  <a:cubicBezTo>
                    <a:pt x="3555" y="2930"/>
                    <a:pt x="3548" y="2928"/>
                    <a:pt x="3543" y="2926"/>
                  </a:cubicBezTo>
                  <a:cubicBezTo>
                    <a:pt x="3532" y="2923"/>
                    <a:pt x="3531" y="2923"/>
                    <a:pt x="3518" y="2934"/>
                  </a:cubicBezTo>
                  <a:cubicBezTo>
                    <a:pt x="3514" y="2937"/>
                    <a:pt x="3508" y="2942"/>
                    <a:pt x="3506" y="2943"/>
                  </a:cubicBezTo>
                  <a:cubicBezTo>
                    <a:pt x="3499" y="2948"/>
                    <a:pt x="3501" y="2949"/>
                    <a:pt x="3510" y="2947"/>
                  </a:cubicBezTo>
                  <a:cubicBezTo>
                    <a:pt x="3515" y="2946"/>
                    <a:pt x="3528" y="2944"/>
                    <a:pt x="3539" y="2944"/>
                  </a:cubicBezTo>
                  <a:close/>
                  <a:moveTo>
                    <a:pt x="1788" y="2883"/>
                  </a:moveTo>
                  <a:cubicBezTo>
                    <a:pt x="1788" y="2882"/>
                    <a:pt x="1787" y="2881"/>
                    <a:pt x="1786" y="2881"/>
                  </a:cubicBezTo>
                  <a:cubicBezTo>
                    <a:pt x="1784" y="2881"/>
                    <a:pt x="1784" y="2882"/>
                    <a:pt x="1785" y="2883"/>
                  </a:cubicBezTo>
                  <a:cubicBezTo>
                    <a:pt x="1785" y="2884"/>
                    <a:pt x="1786" y="2885"/>
                    <a:pt x="1787" y="2885"/>
                  </a:cubicBezTo>
                  <a:cubicBezTo>
                    <a:pt x="1787" y="2885"/>
                    <a:pt x="1788" y="2884"/>
                    <a:pt x="1788" y="2883"/>
                  </a:cubicBezTo>
                  <a:close/>
                  <a:moveTo>
                    <a:pt x="1031" y="2871"/>
                  </a:moveTo>
                  <a:cubicBezTo>
                    <a:pt x="1031" y="2870"/>
                    <a:pt x="1031" y="2869"/>
                    <a:pt x="1029" y="2869"/>
                  </a:cubicBezTo>
                  <a:cubicBezTo>
                    <a:pt x="1027" y="2869"/>
                    <a:pt x="1026" y="2870"/>
                    <a:pt x="1027" y="2871"/>
                  </a:cubicBezTo>
                  <a:cubicBezTo>
                    <a:pt x="1027" y="2872"/>
                    <a:pt x="1028" y="2873"/>
                    <a:pt x="1029" y="2873"/>
                  </a:cubicBezTo>
                  <a:cubicBezTo>
                    <a:pt x="1029" y="2873"/>
                    <a:pt x="1030" y="2872"/>
                    <a:pt x="1031" y="2871"/>
                  </a:cubicBezTo>
                  <a:close/>
                  <a:moveTo>
                    <a:pt x="4720" y="2867"/>
                  </a:moveTo>
                  <a:cubicBezTo>
                    <a:pt x="4721" y="2866"/>
                    <a:pt x="4722" y="2865"/>
                    <a:pt x="4722" y="2865"/>
                  </a:cubicBezTo>
                  <a:cubicBezTo>
                    <a:pt x="4704" y="2852"/>
                    <a:pt x="4698" y="2851"/>
                    <a:pt x="4678" y="2856"/>
                  </a:cubicBezTo>
                  <a:cubicBezTo>
                    <a:pt x="4673" y="2858"/>
                    <a:pt x="4668" y="2858"/>
                    <a:pt x="4667" y="2858"/>
                  </a:cubicBezTo>
                  <a:cubicBezTo>
                    <a:pt x="4667" y="2858"/>
                    <a:pt x="4665" y="2859"/>
                    <a:pt x="4664" y="2860"/>
                  </a:cubicBezTo>
                  <a:cubicBezTo>
                    <a:pt x="4662" y="2862"/>
                    <a:pt x="4662" y="2864"/>
                    <a:pt x="4663" y="2865"/>
                  </a:cubicBezTo>
                  <a:cubicBezTo>
                    <a:pt x="4666" y="2868"/>
                    <a:pt x="4715" y="2870"/>
                    <a:pt x="4720" y="2867"/>
                  </a:cubicBezTo>
                  <a:close/>
                  <a:moveTo>
                    <a:pt x="4381" y="2672"/>
                  </a:moveTo>
                  <a:cubicBezTo>
                    <a:pt x="4384" y="2667"/>
                    <a:pt x="4387" y="2656"/>
                    <a:pt x="4390" y="2649"/>
                  </a:cubicBezTo>
                  <a:cubicBezTo>
                    <a:pt x="4392" y="2641"/>
                    <a:pt x="4395" y="2635"/>
                    <a:pt x="4396" y="2634"/>
                  </a:cubicBezTo>
                  <a:cubicBezTo>
                    <a:pt x="4397" y="2634"/>
                    <a:pt x="4398" y="2630"/>
                    <a:pt x="4398" y="2626"/>
                  </a:cubicBezTo>
                  <a:cubicBezTo>
                    <a:pt x="4398" y="2622"/>
                    <a:pt x="4400" y="2616"/>
                    <a:pt x="4402" y="2611"/>
                  </a:cubicBezTo>
                  <a:cubicBezTo>
                    <a:pt x="4404" y="2607"/>
                    <a:pt x="4406" y="2602"/>
                    <a:pt x="4406" y="2600"/>
                  </a:cubicBezTo>
                  <a:cubicBezTo>
                    <a:pt x="4406" y="2598"/>
                    <a:pt x="4407" y="2594"/>
                    <a:pt x="4409" y="2591"/>
                  </a:cubicBezTo>
                  <a:cubicBezTo>
                    <a:pt x="4416" y="2574"/>
                    <a:pt x="4419" y="2538"/>
                    <a:pt x="4413" y="2530"/>
                  </a:cubicBezTo>
                  <a:cubicBezTo>
                    <a:pt x="4412" y="2528"/>
                    <a:pt x="4410" y="2524"/>
                    <a:pt x="4409" y="2520"/>
                  </a:cubicBezTo>
                  <a:cubicBezTo>
                    <a:pt x="4407" y="2507"/>
                    <a:pt x="4402" y="2491"/>
                    <a:pt x="4397" y="2483"/>
                  </a:cubicBezTo>
                  <a:cubicBezTo>
                    <a:pt x="4394" y="2479"/>
                    <a:pt x="4392" y="2475"/>
                    <a:pt x="4392" y="2474"/>
                  </a:cubicBezTo>
                  <a:cubicBezTo>
                    <a:pt x="4392" y="2473"/>
                    <a:pt x="4385" y="2462"/>
                    <a:pt x="4377" y="2450"/>
                  </a:cubicBezTo>
                  <a:cubicBezTo>
                    <a:pt x="4369" y="2437"/>
                    <a:pt x="4362" y="2427"/>
                    <a:pt x="4362" y="2426"/>
                  </a:cubicBezTo>
                  <a:cubicBezTo>
                    <a:pt x="4362" y="2425"/>
                    <a:pt x="4345" y="2400"/>
                    <a:pt x="4343" y="2399"/>
                  </a:cubicBezTo>
                  <a:cubicBezTo>
                    <a:pt x="4339" y="2396"/>
                    <a:pt x="4337" y="2400"/>
                    <a:pt x="4339" y="2414"/>
                  </a:cubicBezTo>
                  <a:cubicBezTo>
                    <a:pt x="4340" y="2433"/>
                    <a:pt x="4345" y="2465"/>
                    <a:pt x="4349" y="2482"/>
                  </a:cubicBezTo>
                  <a:cubicBezTo>
                    <a:pt x="4355" y="2514"/>
                    <a:pt x="4358" y="2531"/>
                    <a:pt x="4358" y="2542"/>
                  </a:cubicBezTo>
                  <a:cubicBezTo>
                    <a:pt x="4358" y="2549"/>
                    <a:pt x="4360" y="2559"/>
                    <a:pt x="4361" y="2564"/>
                  </a:cubicBezTo>
                  <a:cubicBezTo>
                    <a:pt x="4363" y="2570"/>
                    <a:pt x="4365" y="2582"/>
                    <a:pt x="4365" y="2592"/>
                  </a:cubicBezTo>
                  <a:cubicBezTo>
                    <a:pt x="4365" y="2602"/>
                    <a:pt x="4367" y="2616"/>
                    <a:pt x="4368" y="2624"/>
                  </a:cubicBezTo>
                  <a:cubicBezTo>
                    <a:pt x="4370" y="2631"/>
                    <a:pt x="4371" y="2645"/>
                    <a:pt x="4371" y="2656"/>
                  </a:cubicBezTo>
                  <a:cubicBezTo>
                    <a:pt x="4372" y="2684"/>
                    <a:pt x="4374" y="2687"/>
                    <a:pt x="4381" y="2672"/>
                  </a:cubicBezTo>
                  <a:close/>
                  <a:moveTo>
                    <a:pt x="3407" y="2672"/>
                  </a:moveTo>
                  <a:cubicBezTo>
                    <a:pt x="3406" y="2669"/>
                    <a:pt x="3404" y="2651"/>
                    <a:pt x="3402" y="2632"/>
                  </a:cubicBezTo>
                  <a:cubicBezTo>
                    <a:pt x="3396" y="2581"/>
                    <a:pt x="3397" y="2584"/>
                    <a:pt x="3384" y="2577"/>
                  </a:cubicBezTo>
                  <a:cubicBezTo>
                    <a:pt x="3370" y="2570"/>
                    <a:pt x="3358" y="2566"/>
                    <a:pt x="3356" y="2569"/>
                  </a:cubicBezTo>
                  <a:cubicBezTo>
                    <a:pt x="3354" y="2571"/>
                    <a:pt x="3357" y="2613"/>
                    <a:pt x="3361" y="2623"/>
                  </a:cubicBezTo>
                  <a:cubicBezTo>
                    <a:pt x="3366" y="2639"/>
                    <a:pt x="3378" y="2653"/>
                    <a:pt x="3403" y="2675"/>
                  </a:cubicBezTo>
                  <a:cubicBezTo>
                    <a:pt x="3407" y="2679"/>
                    <a:pt x="3408" y="2677"/>
                    <a:pt x="3407" y="2672"/>
                  </a:cubicBezTo>
                  <a:close/>
                  <a:moveTo>
                    <a:pt x="3443" y="2641"/>
                  </a:moveTo>
                  <a:cubicBezTo>
                    <a:pt x="3448" y="2641"/>
                    <a:pt x="3448" y="2641"/>
                    <a:pt x="3447" y="2628"/>
                  </a:cubicBezTo>
                  <a:cubicBezTo>
                    <a:pt x="3446" y="2616"/>
                    <a:pt x="3445" y="2614"/>
                    <a:pt x="3440" y="2609"/>
                  </a:cubicBezTo>
                  <a:cubicBezTo>
                    <a:pt x="3430" y="2600"/>
                    <a:pt x="3429" y="2601"/>
                    <a:pt x="3430" y="2616"/>
                  </a:cubicBezTo>
                  <a:cubicBezTo>
                    <a:pt x="3431" y="2622"/>
                    <a:pt x="3432" y="2631"/>
                    <a:pt x="3432" y="2636"/>
                  </a:cubicBezTo>
                  <a:cubicBezTo>
                    <a:pt x="3432" y="2642"/>
                    <a:pt x="3432" y="2643"/>
                    <a:pt x="3435" y="2643"/>
                  </a:cubicBezTo>
                  <a:cubicBezTo>
                    <a:pt x="3437" y="2642"/>
                    <a:pt x="3440" y="2641"/>
                    <a:pt x="3443" y="2641"/>
                  </a:cubicBezTo>
                  <a:close/>
                  <a:moveTo>
                    <a:pt x="3448" y="2423"/>
                  </a:moveTo>
                  <a:cubicBezTo>
                    <a:pt x="3448" y="2422"/>
                    <a:pt x="3447" y="2421"/>
                    <a:pt x="3447" y="2421"/>
                  </a:cubicBezTo>
                  <a:cubicBezTo>
                    <a:pt x="3446" y="2421"/>
                    <a:pt x="3445" y="2422"/>
                    <a:pt x="3445" y="2423"/>
                  </a:cubicBezTo>
                  <a:cubicBezTo>
                    <a:pt x="3444" y="2424"/>
                    <a:pt x="3444" y="2425"/>
                    <a:pt x="3446" y="2425"/>
                  </a:cubicBezTo>
                  <a:cubicBezTo>
                    <a:pt x="3447" y="2425"/>
                    <a:pt x="3448" y="2424"/>
                    <a:pt x="3448" y="2423"/>
                  </a:cubicBezTo>
                  <a:close/>
                  <a:moveTo>
                    <a:pt x="3456" y="2411"/>
                  </a:moveTo>
                  <a:cubicBezTo>
                    <a:pt x="3457" y="2408"/>
                    <a:pt x="3458" y="2398"/>
                    <a:pt x="3459" y="2390"/>
                  </a:cubicBezTo>
                  <a:cubicBezTo>
                    <a:pt x="3460" y="2372"/>
                    <a:pt x="3459" y="2367"/>
                    <a:pt x="3450" y="2362"/>
                  </a:cubicBezTo>
                  <a:cubicBezTo>
                    <a:pt x="3442" y="2358"/>
                    <a:pt x="3441" y="2358"/>
                    <a:pt x="3443" y="2365"/>
                  </a:cubicBezTo>
                  <a:cubicBezTo>
                    <a:pt x="3443" y="2368"/>
                    <a:pt x="3444" y="2374"/>
                    <a:pt x="3445" y="2378"/>
                  </a:cubicBezTo>
                  <a:cubicBezTo>
                    <a:pt x="3445" y="2382"/>
                    <a:pt x="3446" y="2386"/>
                    <a:pt x="3447" y="2387"/>
                  </a:cubicBezTo>
                  <a:cubicBezTo>
                    <a:pt x="3448" y="2389"/>
                    <a:pt x="3448" y="2392"/>
                    <a:pt x="3449" y="2395"/>
                  </a:cubicBezTo>
                  <a:cubicBezTo>
                    <a:pt x="3449" y="2398"/>
                    <a:pt x="3450" y="2403"/>
                    <a:pt x="3451" y="2406"/>
                  </a:cubicBezTo>
                  <a:cubicBezTo>
                    <a:pt x="3454" y="2419"/>
                    <a:pt x="3455" y="2420"/>
                    <a:pt x="3456" y="2411"/>
                  </a:cubicBezTo>
                  <a:close/>
                  <a:moveTo>
                    <a:pt x="5184" y="2370"/>
                  </a:moveTo>
                  <a:lnTo>
                    <a:pt x="5189" y="2368"/>
                  </a:lnTo>
                  <a:lnTo>
                    <a:pt x="5183" y="2365"/>
                  </a:lnTo>
                  <a:cubicBezTo>
                    <a:pt x="5180" y="2364"/>
                    <a:pt x="5174" y="2361"/>
                    <a:pt x="5170" y="2357"/>
                  </a:cubicBezTo>
                  <a:cubicBezTo>
                    <a:pt x="5164" y="2352"/>
                    <a:pt x="5156" y="2349"/>
                    <a:pt x="5156" y="2352"/>
                  </a:cubicBezTo>
                  <a:cubicBezTo>
                    <a:pt x="5156" y="2353"/>
                    <a:pt x="5159" y="2357"/>
                    <a:pt x="5163" y="2362"/>
                  </a:cubicBezTo>
                  <a:cubicBezTo>
                    <a:pt x="5167" y="2366"/>
                    <a:pt x="5170" y="2371"/>
                    <a:pt x="5170" y="2372"/>
                  </a:cubicBezTo>
                  <a:cubicBezTo>
                    <a:pt x="5170" y="2374"/>
                    <a:pt x="5178" y="2373"/>
                    <a:pt x="5184" y="2370"/>
                  </a:cubicBezTo>
                  <a:close/>
                  <a:moveTo>
                    <a:pt x="4656" y="1929"/>
                  </a:moveTo>
                  <a:cubicBezTo>
                    <a:pt x="4656" y="1927"/>
                    <a:pt x="4655" y="1925"/>
                    <a:pt x="4655" y="1925"/>
                  </a:cubicBezTo>
                  <a:cubicBezTo>
                    <a:pt x="4654" y="1925"/>
                    <a:pt x="4654" y="1927"/>
                    <a:pt x="4654" y="1929"/>
                  </a:cubicBezTo>
                  <a:cubicBezTo>
                    <a:pt x="4654" y="1931"/>
                    <a:pt x="4655" y="1933"/>
                    <a:pt x="4656" y="1933"/>
                  </a:cubicBezTo>
                  <a:cubicBezTo>
                    <a:pt x="4657" y="1933"/>
                    <a:pt x="4657" y="1931"/>
                    <a:pt x="4656" y="1929"/>
                  </a:cubicBezTo>
                  <a:close/>
                  <a:moveTo>
                    <a:pt x="4647" y="1894"/>
                  </a:moveTo>
                  <a:lnTo>
                    <a:pt x="4644" y="1888"/>
                  </a:lnTo>
                  <a:lnTo>
                    <a:pt x="4645" y="1895"/>
                  </a:lnTo>
                  <a:cubicBezTo>
                    <a:pt x="4645" y="1899"/>
                    <a:pt x="4647" y="1904"/>
                    <a:pt x="4647" y="1906"/>
                  </a:cubicBezTo>
                  <a:cubicBezTo>
                    <a:pt x="4648" y="1910"/>
                    <a:pt x="4649" y="1910"/>
                    <a:pt x="4649" y="1905"/>
                  </a:cubicBezTo>
                  <a:cubicBezTo>
                    <a:pt x="4650" y="1902"/>
                    <a:pt x="4649" y="1897"/>
                    <a:pt x="4647" y="1894"/>
                  </a:cubicBezTo>
                  <a:close/>
                  <a:moveTo>
                    <a:pt x="4448" y="1527"/>
                  </a:moveTo>
                  <a:cubicBezTo>
                    <a:pt x="4448" y="1525"/>
                    <a:pt x="4446" y="1519"/>
                    <a:pt x="4445" y="1513"/>
                  </a:cubicBezTo>
                  <a:cubicBezTo>
                    <a:pt x="4443" y="1507"/>
                    <a:pt x="4441" y="1499"/>
                    <a:pt x="4440" y="1495"/>
                  </a:cubicBezTo>
                  <a:cubicBezTo>
                    <a:pt x="4435" y="1473"/>
                    <a:pt x="4428" y="1454"/>
                    <a:pt x="4424" y="1451"/>
                  </a:cubicBezTo>
                  <a:cubicBezTo>
                    <a:pt x="4416" y="1445"/>
                    <a:pt x="4414" y="1439"/>
                    <a:pt x="4415" y="1425"/>
                  </a:cubicBezTo>
                  <a:cubicBezTo>
                    <a:pt x="4416" y="1407"/>
                    <a:pt x="4415" y="1406"/>
                    <a:pt x="4400" y="1413"/>
                  </a:cubicBezTo>
                  <a:cubicBezTo>
                    <a:pt x="4394" y="1416"/>
                    <a:pt x="4387" y="1420"/>
                    <a:pt x="4387" y="1421"/>
                  </a:cubicBezTo>
                  <a:cubicBezTo>
                    <a:pt x="4386" y="1422"/>
                    <a:pt x="4384" y="1423"/>
                    <a:pt x="4383" y="1423"/>
                  </a:cubicBezTo>
                  <a:cubicBezTo>
                    <a:pt x="4381" y="1423"/>
                    <a:pt x="4374" y="1427"/>
                    <a:pt x="4367" y="1430"/>
                  </a:cubicBezTo>
                  <a:cubicBezTo>
                    <a:pt x="4358" y="1435"/>
                    <a:pt x="4354" y="1439"/>
                    <a:pt x="4352" y="1443"/>
                  </a:cubicBezTo>
                  <a:cubicBezTo>
                    <a:pt x="4351" y="1448"/>
                    <a:pt x="4349" y="1449"/>
                    <a:pt x="4346" y="1449"/>
                  </a:cubicBezTo>
                  <a:cubicBezTo>
                    <a:pt x="4341" y="1449"/>
                    <a:pt x="4341" y="1449"/>
                    <a:pt x="4345" y="1452"/>
                  </a:cubicBezTo>
                  <a:cubicBezTo>
                    <a:pt x="4348" y="1454"/>
                    <a:pt x="4348" y="1455"/>
                    <a:pt x="4342" y="1461"/>
                  </a:cubicBezTo>
                  <a:cubicBezTo>
                    <a:pt x="4338" y="1465"/>
                    <a:pt x="4327" y="1474"/>
                    <a:pt x="4317" y="1481"/>
                  </a:cubicBezTo>
                  <a:cubicBezTo>
                    <a:pt x="4301" y="1493"/>
                    <a:pt x="4292" y="1502"/>
                    <a:pt x="4292" y="1506"/>
                  </a:cubicBezTo>
                  <a:cubicBezTo>
                    <a:pt x="4292" y="1506"/>
                    <a:pt x="4295" y="1507"/>
                    <a:pt x="4298" y="1508"/>
                  </a:cubicBezTo>
                  <a:cubicBezTo>
                    <a:pt x="4302" y="1508"/>
                    <a:pt x="4311" y="1510"/>
                    <a:pt x="4319" y="1512"/>
                  </a:cubicBezTo>
                  <a:cubicBezTo>
                    <a:pt x="4326" y="1514"/>
                    <a:pt x="4342" y="1516"/>
                    <a:pt x="4353" y="1518"/>
                  </a:cubicBezTo>
                  <a:cubicBezTo>
                    <a:pt x="4364" y="1520"/>
                    <a:pt x="4376" y="1522"/>
                    <a:pt x="4381" y="1523"/>
                  </a:cubicBezTo>
                  <a:cubicBezTo>
                    <a:pt x="4385" y="1524"/>
                    <a:pt x="4399" y="1526"/>
                    <a:pt x="4411" y="1527"/>
                  </a:cubicBezTo>
                  <a:cubicBezTo>
                    <a:pt x="4445" y="1530"/>
                    <a:pt x="4448" y="1530"/>
                    <a:pt x="4448" y="1527"/>
                  </a:cubicBezTo>
                  <a:close/>
                  <a:moveTo>
                    <a:pt x="4127" y="1311"/>
                  </a:moveTo>
                  <a:cubicBezTo>
                    <a:pt x="4126" y="1310"/>
                    <a:pt x="4123" y="1309"/>
                    <a:pt x="4121" y="1309"/>
                  </a:cubicBezTo>
                  <a:cubicBezTo>
                    <a:pt x="4118" y="1309"/>
                    <a:pt x="4115" y="1310"/>
                    <a:pt x="4115" y="1311"/>
                  </a:cubicBezTo>
                  <a:cubicBezTo>
                    <a:pt x="4114" y="1312"/>
                    <a:pt x="4116" y="1313"/>
                    <a:pt x="4121" y="1313"/>
                  </a:cubicBezTo>
                  <a:cubicBezTo>
                    <a:pt x="4125" y="1313"/>
                    <a:pt x="4127" y="1312"/>
                    <a:pt x="4127" y="1311"/>
                  </a:cubicBezTo>
                  <a:close/>
                  <a:moveTo>
                    <a:pt x="4011" y="1262"/>
                  </a:moveTo>
                  <a:cubicBezTo>
                    <a:pt x="4010" y="1261"/>
                    <a:pt x="4005" y="1257"/>
                    <a:pt x="4001" y="1253"/>
                  </a:cubicBezTo>
                  <a:cubicBezTo>
                    <a:pt x="3997" y="1250"/>
                    <a:pt x="3993" y="1247"/>
                    <a:pt x="3993" y="1248"/>
                  </a:cubicBezTo>
                  <a:cubicBezTo>
                    <a:pt x="3992" y="1248"/>
                    <a:pt x="3993" y="1252"/>
                    <a:pt x="3995" y="1256"/>
                  </a:cubicBezTo>
                  <a:cubicBezTo>
                    <a:pt x="3997" y="1263"/>
                    <a:pt x="3999" y="1263"/>
                    <a:pt x="4005" y="1263"/>
                  </a:cubicBezTo>
                  <a:cubicBezTo>
                    <a:pt x="4009" y="1263"/>
                    <a:pt x="4012" y="1263"/>
                    <a:pt x="4011" y="1262"/>
                  </a:cubicBezTo>
                  <a:close/>
                  <a:moveTo>
                    <a:pt x="3642" y="976"/>
                  </a:moveTo>
                  <a:cubicBezTo>
                    <a:pt x="3640" y="966"/>
                    <a:pt x="3637" y="951"/>
                    <a:pt x="3636" y="941"/>
                  </a:cubicBezTo>
                  <a:cubicBezTo>
                    <a:pt x="3634" y="932"/>
                    <a:pt x="3632" y="917"/>
                    <a:pt x="3630" y="909"/>
                  </a:cubicBezTo>
                  <a:cubicBezTo>
                    <a:pt x="3627" y="901"/>
                    <a:pt x="3626" y="891"/>
                    <a:pt x="3626" y="888"/>
                  </a:cubicBezTo>
                  <a:cubicBezTo>
                    <a:pt x="3626" y="886"/>
                    <a:pt x="3625" y="882"/>
                    <a:pt x="3624" y="880"/>
                  </a:cubicBezTo>
                  <a:cubicBezTo>
                    <a:pt x="3622" y="876"/>
                    <a:pt x="3619" y="865"/>
                    <a:pt x="3619" y="863"/>
                  </a:cubicBezTo>
                  <a:cubicBezTo>
                    <a:pt x="3620" y="862"/>
                    <a:pt x="3618" y="858"/>
                    <a:pt x="3616" y="853"/>
                  </a:cubicBezTo>
                  <a:cubicBezTo>
                    <a:pt x="3614" y="849"/>
                    <a:pt x="3612" y="843"/>
                    <a:pt x="3612" y="841"/>
                  </a:cubicBezTo>
                  <a:cubicBezTo>
                    <a:pt x="3612" y="838"/>
                    <a:pt x="3611" y="835"/>
                    <a:pt x="3610" y="834"/>
                  </a:cubicBezTo>
                  <a:cubicBezTo>
                    <a:pt x="3609" y="833"/>
                    <a:pt x="3605" y="820"/>
                    <a:pt x="3601" y="806"/>
                  </a:cubicBezTo>
                  <a:cubicBezTo>
                    <a:pt x="3597" y="791"/>
                    <a:pt x="3592" y="779"/>
                    <a:pt x="3591" y="779"/>
                  </a:cubicBezTo>
                  <a:cubicBezTo>
                    <a:pt x="3591" y="779"/>
                    <a:pt x="3589" y="782"/>
                    <a:pt x="3589" y="785"/>
                  </a:cubicBezTo>
                  <a:cubicBezTo>
                    <a:pt x="3588" y="788"/>
                    <a:pt x="3587" y="792"/>
                    <a:pt x="3586" y="794"/>
                  </a:cubicBezTo>
                  <a:cubicBezTo>
                    <a:pt x="3584" y="798"/>
                    <a:pt x="3583" y="807"/>
                    <a:pt x="3580" y="827"/>
                  </a:cubicBezTo>
                  <a:cubicBezTo>
                    <a:pt x="3578" y="846"/>
                    <a:pt x="3587" y="885"/>
                    <a:pt x="3599" y="914"/>
                  </a:cubicBezTo>
                  <a:cubicBezTo>
                    <a:pt x="3605" y="928"/>
                    <a:pt x="3612" y="943"/>
                    <a:pt x="3614" y="947"/>
                  </a:cubicBezTo>
                  <a:cubicBezTo>
                    <a:pt x="3616" y="951"/>
                    <a:pt x="3620" y="958"/>
                    <a:pt x="3623" y="962"/>
                  </a:cubicBezTo>
                  <a:cubicBezTo>
                    <a:pt x="3631" y="978"/>
                    <a:pt x="3644" y="996"/>
                    <a:pt x="3645" y="995"/>
                  </a:cubicBezTo>
                  <a:cubicBezTo>
                    <a:pt x="3646" y="994"/>
                    <a:pt x="3644" y="986"/>
                    <a:pt x="3642" y="976"/>
                  </a:cubicBezTo>
                  <a:close/>
                  <a:moveTo>
                    <a:pt x="4288" y="37"/>
                  </a:moveTo>
                  <a:cubicBezTo>
                    <a:pt x="4288" y="36"/>
                    <a:pt x="4283" y="35"/>
                    <a:pt x="4277" y="33"/>
                  </a:cubicBezTo>
                  <a:cubicBezTo>
                    <a:pt x="4268" y="31"/>
                    <a:pt x="4265" y="31"/>
                    <a:pt x="4263" y="33"/>
                  </a:cubicBezTo>
                  <a:cubicBezTo>
                    <a:pt x="4262" y="35"/>
                    <a:pt x="4262" y="36"/>
                    <a:pt x="4266" y="37"/>
                  </a:cubicBezTo>
                  <a:cubicBezTo>
                    <a:pt x="4271" y="39"/>
                    <a:pt x="4288" y="39"/>
                    <a:pt x="4288" y="37"/>
                  </a:cubicBezTo>
                  <a:close/>
                  <a:moveTo>
                    <a:pt x="5103" y="3022"/>
                  </a:moveTo>
                  <a:cubicBezTo>
                    <a:pt x="5094" y="3018"/>
                    <a:pt x="5088" y="3008"/>
                    <a:pt x="5086" y="2993"/>
                  </a:cubicBezTo>
                  <a:cubicBezTo>
                    <a:pt x="5085" y="2985"/>
                    <a:pt x="5086" y="2984"/>
                    <a:pt x="5091" y="2980"/>
                  </a:cubicBezTo>
                  <a:cubicBezTo>
                    <a:pt x="5100" y="2973"/>
                    <a:pt x="5105" y="2974"/>
                    <a:pt x="5110" y="2984"/>
                  </a:cubicBezTo>
                  <a:cubicBezTo>
                    <a:pt x="5112" y="2989"/>
                    <a:pt x="5115" y="2993"/>
                    <a:pt x="5116" y="2993"/>
                  </a:cubicBezTo>
                  <a:cubicBezTo>
                    <a:pt x="5116" y="2993"/>
                    <a:pt x="5124" y="2985"/>
                    <a:pt x="5133" y="2976"/>
                  </a:cubicBezTo>
                  <a:cubicBezTo>
                    <a:pt x="5141" y="2966"/>
                    <a:pt x="5151" y="2956"/>
                    <a:pt x="5154" y="2953"/>
                  </a:cubicBezTo>
                  <a:cubicBezTo>
                    <a:pt x="5157" y="2951"/>
                    <a:pt x="5164" y="2942"/>
                    <a:pt x="5171" y="2934"/>
                  </a:cubicBezTo>
                  <a:cubicBezTo>
                    <a:pt x="5182" y="2920"/>
                    <a:pt x="5182" y="2919"/>
                    <a:pt x="5180" y="2913"/>
                  </a:cubicBezTo>
                  <a:cubicBezTo>
                    <a:pt x="5177" y="2907"/>
                    <a:pt x="5178" y="2905"/>
                    <a:pt x="5180" y="2900"/>
                  </a:cubicBezTo>
                  <a:cubicBezTo>
                    <a:pt x="5183" y="2896"/>
                    <a:pt x="5185" y="2895"/>
                    <a:pt x="5192" y="2895"/>
                  </a:cubicBezTo>
                  <a:cubicBezTo>
                    <a:pt x="5196" y="2895"/>
                    <a:pt x="5202" y="2894"/>
                    <a:pt x="5205" y="2893"/>
                  </a:cubicBezTo>
                  <a:cubicBezTo>
                    <a:pt x="5211" y="2891"/>
                    <a:pt x="5216" y="2893"/>
                    <a:pt x="5218" y="2899"/>
                  </a:cubicBezTo>
                  <a:cubicBezTo>
                    <a:pt x="5219" y="2901"/>
                    <a:pt x="5221" y="2904"/>
                    <a:pt x="5222" y="2904"/>
                  </a:cubicBezTo>
                  <a:cubicBezTo>
                    <a:pt x="5224" y="2905"/>
                    <a:pt x="5233" y="2907"/>
                    <a:pt x="5243" y="2910"/>
                  </a:cubicBezTo>
                  <a:cubicBezTo>
                    <a:pt x="5253" y="2913"/>
                    <a:pt x="5265" y="2917"/>
                    <a:pt x="5270" y="2919"/>
                  </a:cubicBezTo>
                  <a:cubicBezTo>
                    <a:pt x="5284" y="2925"/>
                    <a:pt x="5293" y="2927"/>
                    <a:pt x="5301" y="2927"/>
                  </a:cubicBezTo>
                  <a:cubicBezTo>
                    <a:pt x="5308" y="2927"/>
                    <a:pt x="5308" y="2927"/>
                    <a:pt x="5307" y="2923"/>
                  </a:cubicBezTo>
                  <a:cubicBezTo>
                    <a:pt x="5305" y="2915"/>
                    <a:pt x="5312" y="2910"/>
                    <a:pt x="5323" y="2912"/>
                  </a:cubicBezTo>
                  <a:cubicBezTo>
                    <a:pt x="5332" y="2913"/>
                    <a:pt x="5339" y="2911"/>
                    <a:pt x="5349" y="2903"/>
                  </a:cubicBezTo>
                  <a:cubicBezTo>
                    <a:pt x="5351" y="2901"/>
                    <a:pt x="5357" y="2897"/>
                    <a:pt x="5363" y="2894"/>
                  </a:cubicBezTo>
                  <a:cubicBezTo>
                    <a:pt x="5368" y="2891"/>
                    <a:pt x="5376" y="2886"/>
                    <a:pt x="5379" y="2883"/>
                  </a:cubicBezTo>
                  <a:cubicBezTo>
                    <a:pt x="5382" y="2881"/>
                    <a:pt x="5387" y="2877"/>
                    <a:pt x="5390" y="2875"/>
                  </a:cubicBezTo>
                  <a:cubicBezTo>
                    <a:pt x="5393" y="2873"/>
                    <a:pt x="5400" y="2865"/>
                    <a:pt x="5405" y="2857"/>
                  </a:cubicBezTo>
                  <a:cubicBezTo>
                    <a:pt x="5412" y="2847"/>
                    <a:pt x="5414" y="2843"/>
                    <a:pt x="5413" y="2838"/>
                  </a:cubicBezTo>
                  <a:cubicBezTo>
                    <a:pt x="5412" y="2833"/>
                    <a:pt x="5413" y="2831"/>
                    <a:pt x="5424" y="2822"/>
                  </a:cubicBezTo>
                  <a:cubicBezTo>
                    <a:pt x="5441" y="2809"/>
                    <a:pt x="5444" y="2808"/>
                    <a:pt x="5453" y="2813"/>
                  </a:cubicBezTo>
                  <a:cubicBezTo>
                    <a:pt x="5462" y="2819"/>
                    <a:pt x="5466" y="2817"/>
                    <a:pt x="5475" y="2806"/>
                  </a:cubicBezTo>
                  <a:cubicBezTo>
                    <a:pt x="5479" y="2801"/>
                    <a:pt x="5484" y="2794"/>
                    <a:pt x="5487" y="2791"/>
                  </a:cubicBezTo>
                  <a:cubicBezTo>
                    <a:pt x="5490" y="2788"/>
                    <a:pt x="5492" y="2784"/>
                    <a:pt x="5492" y="2783"/>
                  </a:cubicBezTo>
                  <a:cubicBezTo>
                    <a:pt x="5492" y="2776"/>
                    <a:pt x="5519" y="2746"/>
                    <a:pt x="5534" y="2737"/>
                  </a:cubicBezTo>
                  <a:cubicBezTo>
                    <a:pt x="5537" y="2735"/>
                    <a:pt x="5548" y="2726"/>
                    <a:pt x="5557" y="2716"/>
                  </a:cubicBezTo>
                  <a:cubicBezTo>
                    <a:pt x="5567" y="2707"/>
                    <a:pt x="5578" y="2697"/>
                    <a:pt x="5582" y="2694"/>
                  </a:cubicBezTo>
                  <a:cubicBezTo>
                    <a:pt x="5586" y="2690"/>
                    <a:pt x="5594" y="2683"/>
                    <a:pt x="5599" y="2677"/>
                  </a:cubicBezTo>
                  <a:cubicBezTo>
                    <a:pt x="5604" y="2671"/>
                    <a:pt x="5614" y="2660"/>
                    <a:pt x="5621" y="2653"/>
                  </a:cubicBezTo>
                  <a:cubicBezTo>
                    <a:pt x="5628" y="2646"/>
                    <a:pt x="5635" y="2637"/>
                    <a:pt x="5636" y="2635"/>
                  </a:cubicBezTo>
                  <a:cubicBezTo>
                    <a:pt x="5637" y="2632"/>
                    <a:pt x="5643" y="2622"/>
                    <a:pt x="5650" y="2613"/>
                  </a:cubicBezTo>
                  <a:cubicBezTo>
                    <a:pt x="5656" y="2603"/>
                    <a:pt x="5662" y="2595"/>
                    <a:pt x="5662" y="2594"/>
                  </a:cubicBezTo>
                  <a:cubicBezTo>
                    <a:pt x="5662" y="2593"/>
                    <a:pt x="5664" y="2590"/>
                    <a:pt x="5667" y="2587"/>
                  </a:cubicBezTo>
                  <a:cubicBezTo>
                    <a:pt x="5672" y="2583"/>
                    <a:pt x="5674" y="2573"/>
                    <a:pt x="5670" y="2570"/>
                  </a:cubicBezTo>
                  <a:cubicBezTo>
                    <a:pt x="5669" y="2570"/>
                    <a:pt x="5668" y="2565"/>
                    <a:pt x="5668" y="2560"/>
                  </a:cubicBezTo>
                  <a:cubicBezTo>
                    <a:pt x="5668" y="2555"/>
                    <a:pt x="5667" y="2549"/>
                    <a:pt x="5666" y="2547"/>
                  </a:cubicBezTo>
                  <a:cubicBezTo>
                    <a:pt x="5664" y="2544"/>
                    <a:pt x="5664" y="2541"/>
                    <a:pt x="5668" y="2535"/>
                  </a:cubicBezTo>
                  <a:cubicBezTo>
                    <a:pt x="5672" y="2527"/>
                    <a:pt x="5672" y="2526"/>
                    <a:pt x="5670" y="2505"/>
                  </a:cubicBezTo>
                  <a:cubicBezTo>
                    <a:pt x="5668" y="2492"/>
                    <a:pt x="5667" y="2471"/>
                    <a:pt x="5667" y="2458"/>
                  </a:cubicBezTo>
                  <a:cubicBezTo>
                    <a:pt x="5667" y="2438"/>
                    <a:pt x="5668" y="2433"/>
                    <a:pt x="5672" y="2423"/>
                  </a:cubicBezTo>
                  <a:cubicBezTo>
                    <a:pt x="5674" y="2416"/>
                    <a:pt x="5676" y="2411"/>
                    <a:pt x="5675" y="2407"/>
                  </a:cubicBezTo>
                  <a:cubicBezTo>
                    <a:pt x="5673" y="2399"/>
                    <a:pt x="5677" y="2400"/>
                    <a:pt x="5682" y="2408"/>
                  </a:cubicBezTo>
                  <a:cubicBezTo>
                    <a:pt x="5685" y="2412"/>
                    <a:pt x="5688" y="2416"/>
                    <a:pt x="5690" y="2416"/>
                  </a:cubicBezTo>
                  <a:cubicBezTo>
                    <a:pt x="5692" y="2417"/>
                    <a:pt x="5695" y="2419"/>
                    <a:pt x="5696" y="2421"/>
                  </a:cubicBezTo>
                  <a:cubicBezTo>
                    <a:pt x="5697" y="2423"/>
                    <a:pt x="5698" y="2446"/>
                    <a:pt x="5700" y="2472"/>
                  </a:cubicBezTo>
                  <a:cubicBezTo>
                    <a:pt x="5701" y="2499"/>
                    <a:pt x="5703" y="2521"/>
                    <a:pt x="5703" y="2522"/>
                  </a:cubicBezTo>
                  <a:cubicBezTo>
                    <a:pt x="5705" y="2524"/>
                    <a:pt x="5712" y="2513"/>
                    <a:pt x="5716" y="2502"/>
                  </a:cubicBezTo>
                  <a:cubicBezTo>
                    <a:pt x="5718" y="2497"/>
                    <a:pt x="5721" y="2490"/>
                    <a:pt x="5723" y="2485"/>
                  </a:cubicBezTo>
                  <a:cubicBezTo>
                    <a:pt x="5737" y="2454"/>
                    <a:pt x="5738" y="2439"/>
                    <a:pt x="5727" y="2411"/>
                  </a:cubicBezTo>
                  <a:cubicBezTo>
                    <a:pt x="5723" y="2400"/>
                    <a:pt x="5718" y="2389"/>
                    <a:pt x="5716" y="2387"/>
                  </a:cubicBezTo>
                  <a:cubicBezTo>
                    <a:pt x="5714" y="2384"/>
                    <a:pt x="5712" y="2381"/>
                    <a:pt x="5712" y="2380"/>
                  </a:cubicBezTo>
                  <a:cubicBezTo>
                    <a:pt x="5712" y="2376"/>
                    <a:pt x="5668" y="2282"/>
                    <a:pt x="5661" y="2271"/>
                  </a:cubicBezTo>
                  <a:cubicBezTo>
                    <a:pt x="5658" y="2268"/>
                    <a:pt x="5656" y="2262"/>
                    <a:pt x="5656" y="2260"/>
                  </a:cubicBezTo>
                  <a:cubicBezTo>
                    <a:pt x="5656" y="2254"/>
                    <a:pt x="5644" y="2248"/>
                    <a:pt x="5641" y="2252"/>
                  </a:cubicBezTo>
                  <a:cubicBezTo>
                    <a:pt x="5639" y="2256"/>
                    <a:pt x="5639" y="2260"/>
                    <a:pt x="5643" y="2268"/>
                  </a:cubicBezTo>
                  <a:cubicBezTo>
                    <a:pt x="5646" y="2276"/>
                    <a:pt x="5647" y="2286"/>
                    <a:pt x="5644" y="2288"/>
                  </a:cubicBezTo>
                  <a:cubicBezTo>
                    <a:pt x="5642" y="2289"/>
                    <a:pt x="5639" y="2290"/>
                    <a:pt x="5636" y="2290"/>
                  </a:cubicBezTo>
                  <a:cubicBezTo>
                    <a:pt x="5632" y="2290"/>
                    <a:pt x="5627" y="2293"/>
                    <a:pt x="5624" y="2296"/>
                  </a:cubicBezTo>
                  <a:cubicBezTo>
                    <a:pt x="5617" y="2303"/>
                    <a:pt x="5593" y="2311"/>
                    <a:pt x="5573" y="2312"/>
                  </a:cubicBezTo>
                  <a:cubicBezTo>
                    <a:pt x="5565" y="2313"/>
                    <a:pt x="5549" y="2314"/>
                    <a:pt x="5538" y="2313"/>
                  </a:cubicBezTo>
                  <a:cubicBezTo>
                    <a:pt x="5472" y="2311"/>
                    <a:pt x="5406" y="2313"/>
                    <a:pt x="5392" y="2317"/>
                  </a:cubicBezTo>
                  <a:cubicBezTo>
                    <a:pt x="5388" y="2318"/>
                    <a:pt x="5384" y="2319"/>
                    <a:pt x="5383" y="2318"/>
                  </a:cubicBezTo>
                  <a:cubicBezTo>
                    <a:pt x="5381" y="2317"/>
                    <a:pt x="5379" y="2318"/>
                    <a:pt x="5377" y="2319"/>
                  </a:cubicBezTo>
                  <a:cubicBezTo>
                    <a:pt x="5376" y="2320"/>
                    <a:pt x="5370" y="2322"/>
                    <a:pt x="5364" y="2323"/>
                  </a:cubicBezTo>
                  <a:cubicBezTo>
                    <a:pt x="5348" y="2327"/>
                    <a:pt x="5327" y="2334"/>
                    <a:pt x="5321" y="2338"/>
                  </a:cubicBezTo>
                  <a:cubicBezTo>
                    <a:pt x="5316" y="2341"/>
                    <a:pt x="5310" y="2357"/>
                    <a:pt x="5314" y="2360"/>
                  </a:cubicBezTo>
                  <a:cubicBezTo>
                    <a:pt x="5319" y="2365"/>
                    <a:pt x="5335" y="2368"/>
                    <a:pt x="5372" y="2369"/>
                  </a:cubicBezTo>
                  <a:cubicBezTo>
                    <a:pt x="5396" y="2370"/>
                    <a:pt x="5415" y="2372"/>
                    <a:pt x="5422" y="2374"/>
                  </a:cubicBezTo>
                  <a:cubicBezTo>
                    <a:pt x="5444" y="2381"/>
                    <a:pt x="5459" y="2386"/>
                    <a:pt x="5473" y="2393"/>
                  </a:cubicBezTo>
                  <a:cubicBezTo>
                    <a:pt x="5480" y="2396"/>
                    <a:pt x="5491" y="2401"/>
                    <a:pt x="5496" y="2404"/>
                  </a:cubicBezTo>
                  <a:cubicBezTo>
                    <a:pt x="5502" y="2406"/>
                    <a:pt x="5510" y="2409"/>
                    <a:pt x="5515" y="2412"/>
                  </a:cubicBezTo>
                  <a:cubicBezTo>
                    <a:pt x="5524" y="2416"/>
                    <a:pt x="5546" y="2424"/>
                    <a:pt x="5561" y="2429"/>
                  </a:cubicBezTo>
                  <a:cubicBezTo>
                    <a:pt x="5571" y="2433"/>
                    <a:pt x="5574" y="2438"/>
                    <a:pt x="5569" y="2443"/>
                  </a:cubicBezTo>
                  <a:cubicBezTo>
                    <a:pt x="5566" y="2446"/>
                    <a:pt x="5565" y="2446"/>
                    <a:pt x="5546" y="2441"/>
                  </a:cubicBezTo>
                  <a:cubicBezTo>
                    <a:pt x="5536" y="2439"/>
                    <a:pt x="5525" y="2435"/>
                    <a:pt x="5523" y="2434"/>
                  </a:cubicBezTo>
                  <a:cubicBezTo>
                    <a:pt x="5522" y="2432"/>
                    <a:pt x="5519" y="2431"/>
                    <a:pt x="5518" y="2432"/>
                  </a:cubicBezTo>
                  <a:cubicBezTo>
                    <a:pt x="5517" y="2433"/>
                    <a:pt x="5508" y="2430"/>
                    <a:pt x="5498" y="2425"/>
                  </a:cubicBezTo>
                  <a:cubicBezTo>
                    <a:pt x="5488" y="2421"/>
                    <a:pt x="5479" y="2417"/>
                    <a:pt x="5477" y="2417"/>
                  </a:cubicBezTo>
                  <a:cubicBezTo>
                    <a:pt x="5476" y="2417"/>
                    <a:pt x="5472" y="2415"/>
                    <a:pt x="5468" y="2413"/>
                  </a:cubicBezTo>
                  <a:cubicBezTo>
                    <a:pt x="5465" y="2411"/>
                    <a:pt x="5460" y="2409"/>
                    <a:pt x="5459" y="2409"/>
                  </a:cubicBezTo>
                  <a:cubicBezTo>
                    <a:pt x="5457" y="2409"/>
                    <a:pt x="5450" y="2406"/>
                    <a:pt x="5443" y="2403"/>
                  </a:cubicBezTo>
                  <a:cubicBezTo>
                    <a:pt x="5436" y="2399"/>
                    <a:pt x="5429" y="2396"/>
                    <a:pt x="5426" y="2396"/>
                  </a:cubicBezTo>
                  <a:cubicBezTo>
                    <a:pt x="5423" y="2396"/>
                    <a:pt x="5414" y="2394"/>
                    <a:pt x="5405" y="2393"/>
                  </a:cubicBezTo>
                  <a:cubicBezTo>
                    <a:pt x="5396" y="2391"/>
                    <a:pt x="5374" y="2389"/>
                    <a:pt x="5356" y="2388"/>
                  </a:cubicBezTo>
                  <a:cubicBezTo>
                    <a:pt x="5328" y="2387"/>
                    <a:pt x="5320" y="2386"/>
                    <a:pt x="5308" y="2382"/>
                  </a:cubicBezTo>
                  <a:cubicBezTo>
                    <a:pt x="5300" y="2379"/>
                    <a:pt x="5290" y="2375"/>
                    <a:pt x="5287" y="2372"/>
                  </a:cubicBezTo>
                  <a:cubicBezTo>
                    <a:pt x="5284" y="2369"/>
                    <a:pt x="5280" y="2367"/>
                    <a:pt x="5278" y="2367"/>
                  </a:cubicBezTo>
                  <a:cubicBezTo>
                    <a:pt x="5275" y="2367"/>
                    <a:pt x="5255" y="2358"/>
                    <a:pt x="5247" y="2353"/>
                  </a:cubicBezTo>
                  <a:cubicBezTo>
                    <a:pt x="5242" y="2349"/>
                    <a:pt x="5242" y="2348"/>
                    <a:pt x="5243" y="2342"/>
                  </a:cubicBezTo>
                  <a:cubicBezTo>
                    <a:pt x="5244" y="2337"/>
                    <a:pt x="5243" y="2335"/>
                    <a:pt x="5239" y="2331"/>
                  </a:cubicBezTo>
                  <a:cubicBezTo>
                    <a:pt x="5236" y="2328"/>
                    <a:pt x="5231" y="2325"/>
                    <a:pt x="5226" y="2324"/>
                  </a:cubicBezTo>
                  <a:cubicBezTo>
                    <a:pt x="5222" y="2324"/>
                    <a:pt x="5217" y="2322"/>
                    <a:pt x="5214" y="2321"/>
                  </a:cubicBezTo>
                  <a:cubicBezTo>
                    <a:pt x="5212" y="2320"/>
                    <a:pt x="5203" y="2319"/>
                    <a:pt x="5194" y="2319"/>
                  </a:cubicBezTo>
                  <a:cubicBezTo>
                    <a:pt x="5175" y="2319"/>
                    <a:pt x="5161" y="2315"/>
                    <a:pt x="5134" y="2302"/>
                  </a:cubicBezTo>
                  <a:cubicBezTo>
                    <a:pt x="5117" y="2293"/>
                    <a:pt x="5102" y="2281"/>
                    <a:pt x="5102" y="2275"/>
                  </a:cubicBezTo>
                  <a:cubicBezTo>
                    <a:pt x="5102" y="2272"/>
                    <a:pt x="5107" y="2264"/>
                    <a:pt x="5116" y="2253"/>
                  </a:cubicBezTo>
                  <a:cubicBezTo>
                    <a:pt x="5125" y="2242"/>
                    <a:pt x="5129" y="2234"/>
                    <a:pt x="5131" y="2224"/>
                  </a:cubicBezTo>
                  <a:cubicBezTo>
                    <a:pt x="5132" y="2214"/>
                    <a:pt x="5129" y="2210"/>
                    <a:pt x="5112" y="2195"/>
                  </a:cubicBezTo>
                  <a:cubicBezTo>
                    <a:pt x="5098" y="2183"/>
                    <a:pt x="5085" y="2176"/>
                    <a:pt x="5051" y="2163"/>
                  </a:cubicBezTo>
                  <a:cubicBezTo>
                    <a:pt x="5039" y="2158"/>
                    <a:pt x="5030" y="2154"/>
                    <a:pt x="5030" y="2152"/>
                  </a:cubicBezTo>
                  <a:cubicBezTo>
                    <a:pt x="5030" y="2149"/>
                    <a:pt x="5026" y="2148"/>
                    <a:pt x="5025" y="2152"/>
                  </a:cubicBezTo>
                  <a:cubicBezTo>
                    <a:pt x="5024" y="2154"/>
                    <a:pt x="5003" y="2146"/>
                    <a:pt x="4985" y="2137"/>
                  </a:cubicBezTo>
                  <a:cubicBezTo>
                    <a:pt x="4972" y="2130"/>
                    <a:pt x="4960" y="2115"/>
                    <a:pt x="4960" y="2106"/>
                  </a:cubicBezTo>
                  <a:cubicBezTo>
                    <a:pt x="4960" y="2094"/>
                    <a:pt x="4975" y="2083"/>
                    <a:pt x="5009" y="2070"/>
                  </a:cubicBezTo>
                  <a:cubicBezTo>
                    <a:pt x="5040" y="2059"/>
                    <a:pt x="5051" y="2053"/>
                    <a:pt x="5051" y="2049"/>
                  </a:cubicBezTo>
                  <a:cubicBezTo>
                    <a:pt x="5051" y="2048"/>
                    <a:pt x="5036" y="2041"/>
                    <a:pt x="5010" y="2030"/>
                  </a:cubicBezTo>
                  <a:cubicBezTo>
                    <a:pt x="4987" y="2021"/>
                    <a:pt x="4963" y="2012"/>
                    <a:pt x="4957" y="2009"/>
                  </a:cubicBezTo>
                  <a:cubicBezTo>
                    <a:pt x="4950" y="2006"/>
                    <a:pt x="4941" y="2001"/>
                    <a:pt x="4937" y="1999"/>
                  </a:cubicBezTo>
                  <a:cubicBezTo>
                    <a:pt x="4909" y="1986"/>
                    <a:pt x="4862" y="1962"/>
                    <a:pt x="4858" y="1959"/>
                  </a:cubicBezTo>
                  <a:cubicBezTo>
                    <a:pt x="4852" y="1953"/>
                    <a:pt x="4842" y="1937"/>
                    <a:pt x="4841" y="1930"/>
                  </a:cubicBezTo>
                  <a:cubicBezTo>
                    <a:pt x="4840" y="1924"/>
                    <a:pt x="4841" y="1923"/>
                    <a:pt x="4852" y="1911"/>
                  </a:cubicBezTo>
                  <a:cubicBezTo>
                    <a:pt x="4867" y="1897"/>
                    <a:pt x="4888" y="1881"/>
                    <a:pt x="4907" y="1870"/>
                  </a:cubicBezTo>
                  <a:cubicBezTo>
                    <a:pt x="4915" y="1866"/>
                    <a:pt x="4923" y="1861"/>
                    <a:pt x="4925" y="1858"/>
                  </a:cubicBezTo>
                  <a:cubicBezTo>
                    <a:pt x="4927" y="1856"/>
                    <a:pt x="4932" y="1853"/>
                    <a:pt x="4935" y="1851"/>
                  </a:cubicBezTo>
                  <a:cubicBezTo>
                    <a:pt x="4945" y="1845"/>
                    <a:pt x="4949" y="1842"/>
                    <a:pt x="4956" y="1836"/>
                  </a:cubicBezTo>
                  <a:cubicBezTo>
                    <a:pt x="4960" y="1833"/>
                    <a:pt x="4967" y="1827"/>
                    <a:pt x="4971" y="1824"/>
                  </a:cubicBezTo>
                  <a:cubicBezTo>
                    <a:pt x="4987" y="1811"/>
                    <a:pt x="4987" y="1811"/>
                    <a:pt x="4914" y="1820"/>
                  </a:cubicBezTo>
                  <a:cubicBezTo>
                    <a:pt x="4884" y="1824"/>
                    <a:pt x="4863" y="1828"/>
                    <a:pt x="4848" y="1832"/>
                  </a:cubicBezTo>
                  <a:cubicBezTo>
                    <a:pt x="4840" y="1835"/>
                    <a:pt x="4828" y="1839"/>
                    <a:pt x="4822" y="1840"/>
                  </a:cubicBezTo>
                  <a:cubicBezTo>
                    <a:pt x="4810" y="1844"/>
                    <a:pt x="4803" y="1847"/>
                    <a:pt x="4784" y="1858"/>
                  </a:cubicBezTo>
                  <a:cubicBezTo>
                    <a:pt x="4759" y="1872"/>
                    <a:pt x="4744" y="1878"/>
                    <a:pt x="4731" y="1878"/>
                  </a:cubicBezTo>
                  <a:cubicBezTo>
                    <a:pt x="4718" y="1878"/>
                    <a:pt x="4711" y="1873"/>
                    <a:pt x="4701" y="1858"/>
                  </a:cubicBezTo>
                  <a:cubicBezTo>
                    <a:pt x="4693" y="1846"/>
                    <a:pt x="4691" y="1846"/>
                    <a:pt x="4684" y="1850"/>
                  </a:cubicBezTo>
                  <a:cubicBezTo>
                    <a:pt x="4678" y="1855"/>
                    <a:pt x="4670" y="1853"/>
                    <a:pt x="4669" y="1846"/>
                  </a:cubicBezTo>
                  <a:cubicBezTo>
                    <a:pt x="4667" y="1842"/>
                    <a:pt x="4670" y="1832"/>
                    <a:pt x="4676" y="1821"/>
                  </a:cubicBezTo>
                  <a:cubicBezTo>
                    <a:pt x="4677" y="1819"/>
                    <a:pt x="4678" y="1816"/>
                    <a:pt x="4678" y="1815"/>
                  </a:cubicBezTo>
                  <a:cubicBezTo>
                    <a:pt x="4678" y="1811"/>
                    <a:pt x="4699" y="1768"/>
                    <a:pt x="4702" y="1766"/>
                  </a:cubicBezTo>
                  <a:cubicBezTo>
                    <a:pt x="4703" y="1766"/>
                    <a:pt x="4707" y="1760"/>
                    <a:pt x="4711" y="1754"/>
                  </a:cubicBezTo>
                  <a:cubicBezTo>
                    <a:pt x="4715" y="1747"/>
                    <a:pt x="4719" y="1742"/>
                    <a:pt x="4720" y="1741"/>
                  </a:cubicBezTo>
                  <a:cubicBezTo>
                    <a:pt x="4720" y="1741"/>
                    <a:pt x="4722" y="1738"/>
                    <a:pt x="4723" y="1735"/>
                  </a:cubicBezTo>
                  <a:cubicBezTo>
                    <a:pt x="4725" y="1733"/>
                    <a:pt x="4729" y="1726"/>
                    <a:pt x="4732" y="1721"/>
                  </a:cubicBezTo>
                  <a:cubicBezTo>
                    <a:pt x="4754" y="1691"/>
                    <a:pt x="4760" y="1683"/>
                    <a:pt x="4763" y="1676"/>
                  </a:cubicBezTo>
                  <a:cubicBezTo>
                    <a:pt x="4766" y="1672"/>
                    <a:pt x="4774" y="1661"/>
                    <a:pt x="4782" y="1653"/>
                  </a:cubicBezTo>
                  <a:cubicBezTo>
                    <a:pt x="4791" y="1644"/>
                    <a:pt x="4800" y="1634"/>
                    <a:pt x="4802" y="1630"/>
                  </a:cubicBezTo>
                  <a:cubicBezTo>
                    <a:pt x="4812" y="1616"/>
                    <a:pt x="4829" y="1584"/>
                    <a:pt x="4831" y="1579"/>
                  </a:cubicBezTo>
                  <a:cubicBezTo>
                    <a:pt x="4832" y="1577"/>
                    <a:pt x="4833" y="1573"/>
                    <a:pt x="4834" y="1572"/>
                  </a:cubicBezTo>
                  <a:cubicBezTo>
                    <a:pt x="4838" y="1567"/>
                    <a:pt x="4845" y="1548"/>
                    <a:pt x="4861" y="1497"/>
                  </a:cubicBezTo>
                  <a:cubicBezTo>
                    <a:pt x="4870" y="1469"/>
                    <a:pt x="4871" y="1466"/>
                    <a:pt x="4878" y="1461"/>
                  </a:cubicBezTo>
                  <a:cubicBezTo>
                    <a:pt x="4888" y="1454"/>
                    <a:pt x="4893" y="1455"/>
                    <a:pt x="4891" y="1465"/>
                  </a:cubicBezTo>
                  <a:cubicBezTo>
                    <a:pt x="4890" y="1469"/>
                    <a:pt x="4889" y="1474"/>
                    <a:pt x="4889" y="1476"/>
                  </a:cubicBezTo>
                  <a:cubicBezTo>
                    <a:pt x="4886" y="1494"/>
                    <a:pt x="4877" y="1525"/>
                    <a:pt x="4872" y="1540"/>
                  </a:cubicBezTo>
                  <a:cubicBezTo>
                    <a:pt x="4871" y="1542"/>
                    <a:pt x="4869" y="1549"/>
                    <a:pt x="4867" y="1554"/>
                  </a:cubicBezTo>
                  <a:cubicBezTo>
                    <a:pt x="4865" y="1559"/>
                    <a:pt x="4860" y="1570"/>
                    <a:pt x="4855" y="1578"/>
                  </a:cubicBezTo>
                  <a:cubicBezTo>
                    <a:pt x="4850" y="1587"/>
                    <a:pt x="4846" y="1594"/>
                    <a:pt x="4846" y="1594"/>
                  </a:cubicBezTo>
                  <a:cubicBezTo>
                    <a:pt x="4846" y="1596"/>
                    <a:pt x="4836" y="1610"/>
                    <a:pt x="4821" y="1628"/>
                  </a:cubicBezTo>
                  <a:lnTo>
                    <a:pt x="4811" y="1641"/>
                  </a:lnTo>
                  <a:lnTo>
                    <a:pt x="4811" y="1662"/>
                  </a:lnTo>
                  <a:cubicBezTo>
                    <a:pt x="4811" y="1677"/>
                    <a:pt x="4810" y="1684"/>
                    <a:pt x="4807" y="1688"/>
                  </a:cubicBezTo>
                  <a:cubicBezTo>
                    <a:pt x="4806" y="1692"/>
                    <a:pt x="4803" y="1698"/>
                    <a:pt x="4801" y="1702"/>
                  </a:cubicBezTo>
                  <a:cubicBezTo>
                    <a:pt x="4798" y="1709"/>
                    <a:pt x="4777" y="1743"/>
                    <a:pt x="4774" y="1745"/>
                  </a:cubicBezTo>
                  <a:cubicBezTo>
                    <a:pt x="4773" y="1746"/>
                    <a:pt x="4769" y="1752"/>
                    <a:pt x="4765" y="1758"/>
                  </a:cubicBezTo>
                  <a:cubicBezTo>
                    <a:pt x="4761" y="1765"/>
                    <a:pt x="4754" y="1774"/>
                    <a:pt x="4751" y="1779"/>
                  </a:cubicBezTo>
                  <a:cubicBezTo>
                    <a:pt x="4747" y="1784"/>
                    <a:pt x="4742" y="1792"/>
                    <a:pt x="4739" y="1796"/>
                  </a:cubicBezTo>
                  <a:cubicBezTo>
                    <a:pt x="4736" y="1800"/>
                    <a:pt x="4733" y="1804"/>
                    <a:pt x="4732" y="1804"/>
                  </a:cubicBezTo>
                  <a:cubicBezTo>
                    <a:pt x="4730" y="1805"/>
                    <a:pt x="4727" y="1811"/>
                    <a:pt x="4725" y="1816"/>
                  </a:cubicBezTo>
                  <a:cubicBezTo>
                    <a:pt x="4721" y="1825"/>
                    <a:pt x="4720" y="1828"/>
                    <a:pt x="4722" y="1835"/>
                  </a:cubicBezTo>
                  <a:cubicBezTo>
                    <a:pt x="4724" y="1841"/>
                    <a:pt x="4726" y="1844"/>
                    <a:pt x="4730" y="1846"/>
                  </a:cubicBezTo>
                  <a:cubicBezTo>
                    <a:pt x="4741" y="1852"/>
                    <a:pt x="4745" y="1851"/>
                    <a:pt x="4761" y="1843"/>
                  </a:cubicBezTo>
                  <a:cubicBezTo>
                    <a:pt x="4782" y="1832"/>
                    <a:pt x="4795" y="1825"/>
                    <a:pt x="4797" y="1825"/>
                  </a:cubicBezTo>
                  <a:cubicBezTo>
                    <a:pt x="4798" y="1825"/>
                    <a:pt x="4801" y="1824"/>
                    <a:pt x="4804" y="1822"/>
                  </a:cubicBezTo>
                  <a:cubicBezTo>
                    <a:pt x="4825" y="1813"/>
                    <a:pt x="4875" y="1799"/>
                    <a:pt x="4889" y="1799"/>
                  </a:cubicBezTo>
                  <a:cubicBezTo>
                    <a:pt x="4893" y="1799"/>
                    <a:pt x="4906" y="1798"/>
                    <a:pt x="4917" y="1796"/>
                  </a:cubicBezTo>
                  <a:cubicBezTo>
                    <a:pt x="4928" y="1794"/>
                    <a:pt x="4940" y="1793"/>
                    <a:pt x="4945" y="1792"/>
                  </a:cubicBezTo>
                  <a:cubicBezTo>
                    <a:pt x="4956" y="1791"/>
                    <a:pt x="4983" y="1787"/>
                    <a:pt x="4997" y="1784"/>
                  </a:cubicBezTo>
                  <a:cubicBezTo>
                    <a:pt x="5003" y="1783"/>
                    <a:pt x="5012" y="1781"/>
                    <a:pt x="5017" y="1780"/>
                  </a:cubicBezTo>
                  <a:cubicBezTo>
                    <a:pt x="5021" y="1780"/>
                    <a:pt x="5028" y="1778"/>
                    <a:pt x="5032" y="1776"/>
                  </a:cubicBezTo>
                  <a:cubicBezTo>
                    <a:pt x="5041" y="1772"/>
                    <a:pt x="5044" y="1773"/>
                    <a:pt x="5049" y="1780"/>
                  </a:cubicBezTo>
                  <a:cubicBezTo>
                    <a:pt x="5052" y="1785"/>
                    <a:pt x="5052" y="1786"/>
                    <a:pt x="5049" y="1791"/>
                  </a:cubicBezTo>
                  <a:cubicBezTo>
                    <a:pt x="5042" y="1804"/>
                    <a:pt x="5009" y="1831"/>
                    <a:pt x="4979" y="1847"/>
                  </a:cubicBezTo>
                  <a:cubicBezTo>
                    <a:pt x="4971" y="1851"/>
                    <a:pt x="4965" y="1856"/>
                    <a:pt x="4964" y="1857"/>
                  </a:cubicBezTo>
                  <a:cubicBezTo>
                    <a:pt x="4963" y="1858"/>
                    <a:pt x="4957" y="1862"/>
                    <a:pt x="4951" y="1865"/>
                  </a:cubicBezTo>
                  <a:cubicBezTo>
                    <a:pt x="4944" y="1869"/>
                    <a:pt x="4936" y="1874"/>
                    <a:pt x="4932" y="1877"/>
                  </a:cubicBezTo>
                  <a:cubicBezTo>
                    <a:pt x="4928" y="1880"/>
                    <a:pt x="4919" y="1886"/>
                    <a:pt x="4912" y="1890"/>
                  </a:cubicBezTo>
                  <a:cubicBezTo>
                    <a:pt x="4884" y="1906"/>
                    <a:pt x="4866" y="1922"/>
                    <a:pt x="4869" y="1929"/>
                  </a:cubicBezTo>
                  <a:cubicBezTo>
                    <a:pt x="4869" y="1931"/>
                    <a:pt x="4871" y="1934"/>
                    <a:pt x="4873" y="1934"/>
                  </a:cubicBezTo>
                  <a:cubicBezTo>
                    <a:pt x="4875" y="1935"/>
                    <a:pt x="4880" y="1938"/>
                    <a:pt x="4883" y="1941"/>
                  </a:cubicBezTo>
                  <a:cubicBezTo>
                    <a:pt x="4886" y="1944"/>
                    <a:pt x="4891" y="1947"/>
                    <a:pt x="4893" y="1948"/>
                  </a:cubicBezTo>
                  <a:cubicBezTo>
                    <a:pt x="4896" y="1949"/>
                    <a:pt x="4904" y="1953"/>
                    <a:pt x="4912" y="1957"/>
                  </a:cubicBezTo>
                  <a:cubicBezTo>
                    <a:pt x="4920" y="1962"/>
                    <a:pt x="4927" y="1965"/>
                    <a:pt x="4928" y="1965"/>
                  </a:cubicBezTo>
                  <a:cubicBezTo>
                    <a:pt x="4929" y="1965"/>
                    <a:pt x="4942" y="1972"/>
                    <a:pt x="4958" y="1979"/>
                  </a:cubicBezTo>
                  <a:cubicBezTo>
                    <a:pt x="4974" y="1987"/>
                    <a:pt x="4991" y="1995"/>
                    <a:pt x="4997" y="1997"/>
                  </a:cubicBezTo>
                  <a:cubicBezTo>
                    <a:pt x="5002" y="1999"/>
                    <a:pt x="5013" y="2004"/>
                    <a:pt x="5020" y="2007"/>
                  </a:cubicBezTo>
                  <a:cubicBezTo>
                    <a:pt x="5027" y="2010"/>
                    <a:pt x="5037" y="2014"/>
                    <a:pt x="5043" y="2015"/>
                  </a:cubicBezTo>
                  <a:cubicBezTo>
                    <a:pt x="5061" y="2020"/>
                    <a:pt x="5080" y="2027"/>
                    <a:pt x="5085" y="2032"/>
                  </a:cubicBezTo>
                  <a:cubicBezTo>
                    <a:pt x="5091" y="2037"/>
                    <a:pt x="5091" y="2041"/>
                    <a:pt x="5086" y="2048"/>
                  </a:cubicBezTo>
                  <a:cubicBezTo>
                    <a:pt x="5084" y="2051"/>
                    <a:pt x="5082" y="2054"/>
                    <a:pt x="5082" y="2055"/>
                  </a:cubicBezTo>
                  <a:cubicBezTo>
                    <a:pt x="5082" y="2057"/>
                    <a:pt x="5062" y="2075"/>
                    <a:pt x="5059" y="2075"/>
                  </a:cubicBezTo>
                  <a:cubicBezTo>
                    <a:pt x="5058" y="2075"/>
                    <a:pt x="5053" y="2077"/>
                    <a:pt x="5049" y="2079"/>
                  </a:cubicBezTo>
                  <a:cubicBezTo>
                    <a:pt x="5029" y="2088"/>
                    <a:pt x="5017" y="2093"/>
                    <a:pt x="5015" y="2093"/>
                  </a:cubicBezTo>
                  <a:cubicBezTo>
                    <a:pt x="5014" y="2093"/>
                    <a:pt x="5009" y="2095"/>
                    <a:pt x="5005" y="2097"/>
                  </a:cubicBezTo>
                  <a:cubicBezTo>
                    <a:pt x="5000" y="2099"/>
                    <a:pt x="4996" y="2101"/>
                    <a:pt x="4994" y="2101"/>
                  </a:cubicBezTo>
                  <a:cubicBezTo>
                    <a:pt x="4993" y="2101"/>
                    <a:pt x="4992" y="2103"/>
                    <a:pt x="4992" y="2104"/>
                  </a:cubicBezTo>
                  <a:cubicBezTo>
                    <a:pt x="4992" y="2108"/>
                    <a:pt x="5004" y="2115"/>
                    <a:pt x="5022" y="2122"/>
                  </a:cubicBezTo>
                  <a:cubicBezTo>
                    <a:pt x="5030" y="2125"/>
                    <a:pt x="5038" y="2128"/>
                    <a:pt x="5039" y="2129"/>
                  </a:cubicBezTo>
                  <a:cubicBezTo>
                    <a:pt x="5040" y="2130"/>
                    <a:pt x="5047" y="2132"/>
                    <a:pt x="5054" y="2134"/>
                  </a:cubicBezTo>
                  <a:cubicBezTo>
                    <a:pt x="5061" y="2136"/>
                    <a:pt x="5069" y="2139"/>
                    <a:pt x="5072" y="2140"/>
                  </a:cubicBezTo>
                  <a:cubicBezTo>
                    <a:pt x="5074" y="2142"/>
                    <a:pt x="5080" y="2144"/>
                    <a:pt x="5085" y="2145"/>
                  </a:cubicBezTo>
                  <a:cubicBezTo>
                    <a:pt x="5089" y="2147"/>
                    <a:pt x="5098" y="2151"/>
                    <a:pt x="5105" y="2155"/>
                  </a:cubicBezTo>
                  <a:cubicBezTo>
                    <a:pt x="5111" y="2159"/>
                    <a:pt x="5118" y="2163"/>
                    <a:pt x="5120" y="2164"/>
                  </a:cubicBezTo>
                  <a:cubicBezTo>
                    <a:pt x="5125" y="2165"/>
                    <a:pt x="5148" y="2183"/>
                    <a:pt x="5152" y="2188"/>
                  </a:cubicBezTo>
                  <a:cubicBezTo>
                    <a:pt x="5154" y="2190"/>
                    <a:pt x="5157" y="2196"/>
                    <a:pt x="5159" y="2201"/>
                  </a:cubicBezTo>
                  <a:cubicBezTo>
                    <a:pt x="5162" y="2208"/>
                    <a:pt x="5162" y="2212"/>
                    <a:pt x="5160" y="2225"/>
                  </a:cubicBezTo>
                  <a:cubicBezTo>
                    <a:pt x="5158" y="2241"/>
                    <a:pt x="5154" y="2248"/>
                    <a:pt x="5142" y="2262"/>
                  </a:cubicBezTo>
                  <a:lnTo>
                    <a:pt x="5135" y="2270"/>
                  </a:lnTo>
                  <a:lnTo>
                    <a:pt x="5151" y="2278"/>
                  </a:lnTo>
                  <a:cubicBezTo>
                    <a:pt x="5169" y="2286"/>
                    <a:pt x="5178" y="2288"/>
                    <a:pt x="5212" y="2292"/>
                  </a:cubicBezTo>
                  <a:cubicBezTo>
                    <a:pt x="5256" y="2297"/>
                    <a:pt x="5264" y="2300"/>
                    <a:pt x="5278" y="2309"/>
                  </a:cubicBezTo>
                  <a:cubicBezTo>
                    <a:pt x="5282" y="2312"/>
                    <a:pt x="5290" y="2317"/>
                    <a:pt x="5295" y="2320"/>
                  </a:cubicBezTo>
                  <a:cubicBezTo>
                    <a:pt x="5305" y="2325"/>
                    <a:pt x="5305" y="2325"/>
                    <a:pt x="5311" y="2321"/>
                  </a:cubicBezTo>
                  <a:cubicBezTo>
                    <a:pt x="5314" y="2320"/>
                    <a:pt x="5322" y="2317"/>
                    <a:pt x="5329" y="2315"/>
                  </a:cubicBezTo>
                  <a:cubicBezTo>
                    <a:pt x="5335" y="2314"/>
                    <a:pt x="5345" y="2312"/>
                    <a:pt x="5350" y="2310"/>
                  </a:cubicBezTo>
                  <a:cubicBezTo>
                    <a:pt x="5388" y="2298"/>
                    <a:pt x="5438" y="2292"/>
                    <a:pt x="5540" y="2288"/>
                  </a:cubicBezTo>
                  <a:cubicBezTo>
                    <a:pt x="5583" y="2287"/>
                    <a:pt x="5590" y="2285"/>
                    <a:pt x="5577" y="2278"/>
                  </a:cubicBezTo>
                  <a:cubicBezTo>
                    <a:pt x="5545" y="2262"/>
                    <a:pt x="5476" y="2242"/>
                    <a:pt x="5438" y="2238"/>
                  </a:cubicBezTo>
                  <a:cubicBezTo>
                    <a:pt x="5426" y="2237"/>
                    <a:pt x="5391" y="2237"/>
                    <a:pt x="5376" y="2238"/>
                  </a:cubicBezTo>
                  <a:cubicBezTo>
                    <a:pt x="5363" y="2239"/>
                    <a:pt x="5322" y="2247"/>
                    <a:pt x="5306" y="2250"/>
                  </a:cubicBezTo>
                  <a:cubicBezTo>
                    <a:pt x="5287" y="2255"/>
                    <a:pt x="5274" y="2257"/>
                    <a:pt x="5246" y="2261"/>
                  </a:cubicBezTo>
                  <a:cubicBezTo>
                    <a:pt x="5236" y="2263"/>
                    <a:pt x="5233" y="2262"/>
                    <a:pt x="5230" y="2260"/>
                  </a:cubicBezTo>
                  <a:cubicBezTo>
                    <a:pt x="5224" y="2255"/>
                    <a:pt x="5225" y="2251"/>
                    <a:pt x="5231" y="2245"/>
                  </a:cubicBezTo>
                  <a:cubicBezTo>
                    <a:pt x="5237" y="2239"/>
                    <a:pt x="5242" y="2237"/>
                    <a:pt x="5306" y="2228"/>
                  </a:cubicBezTo>
                  <a:cubicBezTo>
                    <a:pt x="5310" y="2228"/>
                    <a:pt x="5315" y="2226"/>
                    <a:pt x="5318" y="2225"/>
                  </a:cubicBezTo>
                  <a:cubicBezTo>
                    <a:pt x="5321" y="2225"/>
                    <a:pt x="5325" y="2224"/>
                    <a:pt x="5328" y="2224"/>
                  </a:cubicBezTo>
                  <a:cubicBezTo>
                    <a:pt x="5331" y="2223"/>
                    <a:pt x="5340" y="2222"/>
                    <a:pt x="5348" y="2220"/>
                  </a:cubicBezTo>
                  <a:cubicBezTo>
                    <a:pt x="5378" y="2214"/>
                    <a:pt x="5428" y="2211"/>
                    <a:pt x="5451" y="2214"/>
                  </a:cubicBezTo>
                  <a:cubicBezTo>
                    <a:pt x="5461" y="2215"/>
                    <a:pt x="5478" y="2219"/>
                    <a:pt x="5496" y="2223"/>
                  </a:cubicBezTo>
                  <a:cubicBezTo>
                    <a:pt x="5501" y="2225"/>
                    <a:pt x="5510" y="2227"/>
                    <a:pt x="5516" y="2228"/>
                  </a:cubicBezTo>
                  <a:cubicBezTo>
                    <a:pt x="5522" y="2230"/>
                    <a:pt x="5532" y="2232"/>
                    <a:pt x="5537" y="2234"/>
                  </a:cubicBezTo>
                  <a:cubicBezTo>
                    <a:pt x="5542" y="2236"/>
                    <a:pt x="5552" y="2238"/>
                    <a:pt x="5558" y="2240"/>
                  </a:cubicBezTo>
                  <a:cubicBezTo>
                    <a:pt x="5565" y="2242"/>
                    <a:pt x="5581" y="2249"/>
                    <a:pt x="5595" y="2256"/>
                  </a:cubicBezTo>
                  <a:cubicBezTo>
                    <a:pt x="5623" y="2269"/>
                    <a:pt x="5627" y="2269"/>
                    <a:pt x="5622" y="2257"/>
                  </a:cubicBezTo>
                  <a:cubicBezTo>
                    <a:pt x="5619" y="2250"/>
                    <a:pt x="5619" y="2219"/>
                    <a:pt x="5622" y="2213"/>
                  </a:cubicBezTo>
                  <a:cubicBezTo>
                    <a:pt x="5624" y="2208"/>
                    <a:pt x="5634" y="2203"/>
                    <a:pt x="5641" y="2203"/>
                  </a:cubicBezTo>
                  <a:cubicBezTo>
                    <a:pt x="5646" y="2203"/>
                    <a:pt x="5658" y="2212"/>
                    <a:pt x="5658" y="2216"/>
                  </a:cubicBezTo>
                  <a:cubicBezTo>
                    <a:pt x="5658" y="2217"/>
                    <a:pt x="5659" y="2219"/>
                    <a:pt x="5661" y="2221"/>
                  </a:cubicBezTo>
                  <a:cubicBezTo>
                    <a:pt x="5669" y="2226"/>
                    <a:pt x="5694" y="2272"/>
                    <a:pt x="5725" y="2341"/>
                  </a:cubicBezTo>
                  <a:cubicBezTo>
                    <a:pt x="5728" y="2347"/>
                    <a:pt x="5734" y="2360"/>
                    <a:pt x="5739" y="2369"/>
                  </a:cubicBezTo>
                  <a:cubicBezTo>
                    <a:pt x="5743" y="2379"/>
                    <a:pt x="5746" y="2388"/>
                    <a:pt x="5746" y="2391"/>
                  </a:cubicBezTo>
                  <a:cubicBezTo>
                    <a:pt x="5746" y="2393"/>
                    <a:pt x="5747" y="2395"/>
                    <a:pt x="5750" y="2396"/>
                  </a:cubicBezTo>
                  <a:cubicBezTo>
                    <a:pt x="5759" y="2399"/>
                    <a:pt x="5769" y="2437"/>
                    <a:pt x="5764" y="2455"/>
                  </a:cubicBezTo>
                  <a:cubicBezTo>
                    <a:pt x="5761" y="2469"/>
                    <a:pt x="5751" y="2497"/>
                    <a:pt x="5745" y="2509"/>
                  </a:cubicBezTo>
                  <a:cubicBezTo>
                    <a:pt x="5734" y="2530"/>
                    <a:pt x="5729" y="2541"/>
                    <a:pt x="5726" y="2548"/>
                  </a:cubicBezTo>
                  <a:cubicBezTo>
                    <a:pt x="5722" y="2555"/>
                    <a:pt x="5689" y="2605"/>
                    <a:pt x="5685" y="2608"/>
                  </a:cubicBezTo>
                  <a:cubicBezTo>
                    <a:pt x="5684" y="2609"/>
                    <a:pt x="5681" y="2613"/>
                    <a:pt x="5679" y="2617"/>
                  </a:cubicBezTo>
                  <a:cubicBezTo>
                    <a:pt x="5675" y="2623"/>
                    <a:pt x="5665" y="2636"/>
                    <a:pt x="5641" y="2666"/>
                  </a:cubicBezTo>
                  <a:cubicBezTo>
                    <a:pt x="5619" y="2694"/>
                    <a:pt x="5583" y="2729"/>
                    <a:pt x="5554" y="2751"/>
                  </a:cubicBezTo>
                  <a:cubicBezTo>
                    <a:pt x="5538" y="2764"/>
                    <a:pt x="5522" y="2778"/>
                    <a:pt x="5522" y="2780"/>
                  </a:cubicBezTo>
                  <a:cubicBezTo>
                    <a:pt x="5522" y="2781"/>
                    <a:pt x="5517" y="2788"/>
                    <a:pt x="5511" y="2796"/>
                  </a:cubicBezTo>
                  <a:cubicBezTo>
                    <a:pt x="5505" y="2805"/>
                    <a:pt x="5499" y="2814"/>
                    <a:pt x="5498" y="2818"/>
                  </a:cubicBezTo>
                  <a:cubicBezTo>
                    <a:pt x="5494" y="2825"/>
                    <a:pt x="5477" y="2837"/>
                    <a:pt x="5470" y="2837"/>
                  </a:cubicBezTo>
                  <a:cubicBezTo>
                    <a:pt x="5467" y="2837"/>
                    <a:pt x="5463" y="2835"/>
                    <a:pt x="5461" y="2833"/>
                  </a:cubicBezTo>
                  <a:cubicBezTo>
                    <a:pt x="5459" y="2831"/>
                    <a:pt x="5456" y="2829"/>
                    <a:pt x="5456" y="2829"/>
                  </a:cubicBezTo>
                  <a:cubicBezTo>
                    <a:pt x="5455" y="2829"/>
                    <a:pt x="5452" y="2834"/>
                    <a:pt x="5449" y="2839"/>
                  </a:cubicBezTo>
                  <a:cubicBezTo>
                    <a:pt x="5436" y="2860"/>
                    <a:pt x="5421" y="2882"/>
                    <a:pt x="5413" y="2889"/>
                  </a:cubicBezTo>
                  <a:cubicBezTo>
                    <a:pt x="5405" y="2895"/>
                    <a:pt x="5395" y="2902"/>
                    <a:pt x="5362" y="2922"/>
                  </a:cubicBezTo>
                  <a:cubicBezTo>
                    <a:pt x="5354" y="2927"/>
                    <a:pt x="5346" y="2932"/>
                    <a:pt x="5342" y="2937"/>
                  </a:cubicBezTo>
                  <a:cubicBezTo>
                    <a:pt x="5339" y="2939"/>
                    <a:pt x="5333" y="2942"/>
                    <a:pt x="5329" y="2944"/>
                  </a:cubicBezTo>
                  <a:cubicBezTo>
                    <a:pt x="5316" y="2950"/>
                    <a:pt x="5320" y="2953"/>
                    <a:pt x="5343" y="2954"/>
                  </a:cubicBezTo>
                  <a:cubicBezTo>
                    <a:pt x="5352" y="2955"/>
                    <a:pt x="5364" y="2956"/>
                    <a:pt x="5371" y="2956"/>
                  </a:cubicBezTo>
                  <a:cubicBezTo>
                    <a:pt x="5377" y="2957"/>
                    <a:pt x="5403" y="2958"/>
                    <a:pt x="5427" y="2959"/>
                  </a:cubicBezTo>
                  <a:cubicBezTo>
                    <a:pt x="5451" y="2960"/>
                    <a:pt x="5472" y="2961"/>
                    <a:pt x="5474" y="2962"/>
                  </a:cubicBezTo>
                  <a:cubicBezTo>
                    <a:pt x="5475" y="2963"/>
                    <a:pt x="5486" y="2964"/>
                    <a:pt x="5498" y="2964"/>
                  </a:cubicBezTo>
                  <a:cubicBezTo>
                    <a:pt x="5522" y="2965"/>
                    <a:pt x="5577" y="2969"/>
                    <a:pt x="5594" y="2970"/>
                  </a:cubicBezTo>
                  <a:cubicBezTo>
                    <a:pt x="5600" y="2971"/>
                    <a:pt x="5610" y="2972"/>
                    <a:pt x="5617" y="2972"/>
                  </a:cubicBezTo>
                  <a:cubicBezTo>
                    <a:pt x="5623" y="2973"/>
                    <a:pt x="5649" y="2974"/>
                    <a:pt x="5673" y="2974"/>
                  </a:cubicBezTo>
                  <a:cubicBezTo>
                    <a:pt x="5697" y="2975"/>
                    <a:pt x="5720" y="2976"/>
                    <a:pt x="5725" y="2978"/>
                  </a:cubicBezTo>
                  <a:cubicBezTo>
                    <a:pt x="5731" y="2979"/>
                    <a:pt x="5734" y="2979"/>
                    <a:pt x="5738" y="2977"/>
                  </a:cubicBezTo>
                  <a:cubicBezTo>
                    <a:pt x="5740" y="2976"/>
                    <a:pt x="5743" y="2976"/>
                    <a:pt x="5744" y="2976"/>
                  </a:cubicBezTo>
                  <a:cubicBezTo>
                    <a:pt x="5745" y="2977"/>
                    <a:pt x="5756" y="2978"/>
                    <a:pt x="5769" y="2979"/>
                  </a:cubicBezTo>
                  <a:cubicBezTo>
                    <a:pt x="5799" y="2980"/>
                    <a:pt x="5817" y="2981"/>
                    <a:pt x="5860" y="2983"/>
                  </a:cubicBezTo>
                  <a:cubicBezTo>
                    <a:pt x="5900" y="2985"/>
                    <a:pt x="5956" y="2985"/>
                    <a:pt x="5964" y="2982"/>
                  </a:cubicBezTo>
                  <a:cubicBezTo>
                    <a:pt x="5970" y="2979"/>
                    <a:pt x="5978" y="2984"/>
                    <a:pt x="5978" y="2990"/>
                  </a:cubicBezTo>
                  <a:cubicBezTo>
                    <a:pt x="5978" y="2998"/>
                    <a:pt x="5972" y="3007"/>
                    <a:pt x="5966" y="3009"/>
                  </a:cubicBezTo>
                  <a:cubicBezTo>
                    <a:pt x="5947" y="3016"/>
                    <a:pt x="5947" y="3016"/>
                    <a:pt x="5884" y="3012"/>
                  </a:cubicBezTo>
                  <a:cubicBezTo>
                    <a:pt x="5870" y="3011"/>
                    <a:pt x="5856" y="3011"/>
                    <a:pt x="5852" y="3011"/>
                  </a:cubicBezTo>
                  <a:cubicBezTo>
                    <a:pt x="5848" y="3011"/>
                    <a:pt x="5844" y="3011"/>
                    <a:pt x="5843" y="3009"/>
                  </a:cubicBezTo>
                  <a:cubicBezTo>
                    <a:pt x="5842" y="3008"/>
                    <a:pt x="5826" y="3007"/>
                    <a:pt x="5808" y="3006"/>
                  </a:cubicBezTo>
                  <a:cubicBezTo>
                    <a:pt x="5778" y="3005"/>
                    <a:pt x="5764" y="3004"/>
                    <a:pt x="5762" y="3003"/>
                  </a:cubicBezTo>
                  <a:cubicBezTo>
                    <a:pt x="5760" y="3003"/>
                    <a:pt x="5742" y="3002"/>
                    <a:pt x="5713" y="3001"/>
                  </a:cubicBezTo>
                  <a:cubicBezTo>
                    <a:pt x="5698" y="3000"/>
                    <a:pt x="5672" y="2999"/>
                    <a:pt x="5654" y="2998"/>
                  </a:cubicBezTo>
                  <a:cubicBezTo>
                    <a:pt x="5636" y="2998"/>
                    <a:pt x="5621" y="2997"/>
                    <a:pt x="5620" y="2996"/>
                  </a:cubicBezTo>
                  <a:cubicBezTo>
                    <a:pt x="5619" y="2996"/>
                    <a:pt x="5608" y="2995"/>
                    <a:pt x="5594" y="2994"/>
                  </a:cubicBezTo>
                  <a:cubicBezTo>
                    <a:pt x="5581" y="2994"/>
                    <a:pt x="5565" y="2992"/>
                    <a:pt x="5560" y="2991"/>
                  </a:cubicBezTo>
                  <a:cubicBezTo>
                    <a:pt x="5554" y="2990"/>
                    <a:pt x="5543" y="2989"/>
                    <a:pt x="5535" y="2989"/>
                  </a:cubicBezTo>
                  <a:cubicBezTo>
                    <a:pt x="5527" y="2989"/>
                    <a:pt x="5519" y="2988"/>
                    <a:pt x="5517" y="2986"/>
                  </a:cubicBezTo>
                  <a:cubicBezTo>
                    <a:pt x="5514" y="2984"/>
                    <a:pt x="5512" y="2984"/>
                    <a:pt x="5510" y="2986"/>
                  </a:cubicBezTo>
                  <a:cubicBezTo>
                    <a:pt x="5509" y="2987"/>
                    <a:pt x="5506" y="2987"/>
                    <a:pt x="5503" y="2987"/>
                  </a:cubicBezTo>
                  <a:cubicBezTo>
                    <a:pt x="5500" y="2986"/>
                    <a:pt x="5488" y="2985"/>
                    <a:pt x="5475" y="2984"/>
                  </a:cubicBezTo>
                  <a:cubicBezTo>
                    <a:pt x="5463" y="2984"/>
                    <a:pt x="5448" y="2983"/>
                    <a:pt x="5443" y="2982"/>
                  </a:cubicBezTo>
                  <a:cubicBezTo>
                    <a:pt x="5437" y="2981"/>
                    <a:pt x="5409" y="2981"/>
                    <a:pt x="5379" y="2980"/>
                  </a:cubicBezTo>
                  <a:cubicBezTo>
                    <a:pt x="5324" y="2980"/>
                    <a:pt x="5322" y="2980"/>
                    <a:pt x="5295" y="2969"/>
                  </a:cubicBezTo>
                  <a:cubicBezTo>
                    <a:pt x="5282" y="2965"/>
                    <a:pt x="5249" y="2955"/>
                    <a:pt x="5241" y="2954"/>
                  </a:cubicBezTo>
                  <a:cubicBezTo>
                    <a:pt x="5229" y="2952"/>
                    <a:pt x="5223" y="2947"/>
                    <a:pt x="5225" y="2938"/>
                  </a:cubicBezTo>
                  <a:cubicBezTo>
                    <a:pt x="5226" y="2932"/>
                    <a:pt x="5226" y="2931"/>
                    <a:pt x="5221" y="2929"/>
                  </a:cubicBezTo>
                  <a:cubicBezTo>
                    <a:pt x="5210" y="2925"/>
                    <a:pt x="5207" y="2927"/>
                    <a:pt x="5197" y="2940"/>
                  </a:cubicBezTo>
                  <a:cubicBezTo>
                    <a:pt x="5192" y="2947"/>
                    <a:pt x="5180" y="2961"/>
                    <a:pt x="5170" y="2971"/>
                  </a:cubicBezTo>
                  <a:cubicBezTo>
                    <a:pt x="5160" y="2982"/>
                    <a:pt x="5148" y="2994"/>
                    <a:pt x="5144" y="2999"/>
                  </a:cubicBezTo>
                  <a:cubicBezTo>
                    <a:pt x="5133" y="3012"/>
                    <a:pt x="5128" y="3017"/>
                    <a:pt x="5121" y="3022"/>
                  </a:cubicBezTo>
                  <a:cubicBezTo>
                    <a:pt x="5114" y="3026"/>
                    <a:pt x="5113" y="3026"/>
                    <a:pt x="5103" y="3022"/>
                  </a:cubicBezTo>
                  <a:close/>
                  <a:moveTo>
                    <a:pt x="4157" y="2910"/>
                  </a:moveTo>
                  <a:cubicBezTo>
                    <a:pt x="4153" y="2906"/>
                    <a:pt x="4153" y="2905"/>
                    <a:pt x="4161" y="2865"/>
                  </a:cubicBezTo>
                  <a:cubicBezTo>
                    <a:pt x="4162" y="2856"/>
                    <a:pt x="4165" y="2831"/>
                    <a:pt x="4166" y="2810"/>
                  </a:cubicBezTo>
                  <a:cubicBezTo>
                    <a:pt x="4167" y="2790"/>
                    <a:pt x="4168" y="2770"/>
                    <a:pt x="4169" y="2767"/>
                  </a:cubicBezTo>
                  <a:cubicBezTo>
                    <a:pt x="4170" y="2763"/>
                    <a:pt x="4171" y="2744"/>
                    <a:pt x="4173" y="2691"/>
                  </a:cubicBezTo>
                  <a:cubicBezTo>
                    <a:pt x="4173" y="2679"/>
                    <a:pt x="4174" y="2664"/>
                    <a:pt x="4175" y="2659"/>
                  </a:cubicBezTo>
                  <a:cubicBezTo>
                    <a:pt x="4176" y="2654"/>
                    <a:pt x="4176" y="2649"/>
                    <a:pt x="4176" y="2648"/>
                  </a:cubicBezTo>
                  <a:cubicBezTo>
                    <a:pt x="4174" y="2641"/>
                    <a:pt x="4173" y="2596"/>
                    <a:pt x="4174" y="2542"/>
                  </a:cubicBezTo>
                  <a:cubicBezTo>
                    <a:pt x="4174" y="2511"/>
                    <a:pt x="4173" y="2442"/>
                    <a:pt x="4171" y="2407"/>
                  </a:cubicBezTo>
                  <a:cubicBezTo>
                    <a:pt x="4170" y="2400"/>
                    <a:pt x="4169" y="2381"/>
                    <a:pt x="4169" y="2364"/>
                  </a:cubicBezTo>
                  <a:cubicBezTo>
                    <a:pt x="4168" y="2346"/>
                    <a:pt x="4167" y="2330"/>
                    <a:pt x="4165" y="2328"/>
                  </a:cubicBezTo>
                  <a:cubicBezTo>
                    <a:pt x="4164" y="2324"/>
                    <a:pt x="4164" y="2323"/>
                    <a:pt x="4167" y="2319"/>
                  </a:cubicBezTo>
                  <a:cubicBezTo>
                    <a:pt x="4170" y="2316"/>
                    <a:pt x="4170" y="2315"/>
                    <a:pt x="4167" y="2315"/>
                  </a:cubicBezTo>
                  <a:cubicBezTo>
                    <a:pt x="4165" y="2315"/>
                    <a:pt x="4164" y="2313"/>
                    <a:pt x="4163" y="2308"/>
                  </a:cubicBezTo>
                  <a:cubicBezTo>
                    <a:pt x="4163" y="2304"/>
                    <a:pt x="4163" y="2298"/>
                    <a:pt x="4163" y="2294"/>
                  </a:cubicBezTo>
                  <a:cubicBezTo>
                    <a:pt x="4162" y="2291"/>
                    <a:pt x="4162" y="2264"/>
                    <a:pt x="4161" y="2234"/>
                  </a:cubicBezTo>
                  <a:cubicBezTo>
                    <a:pt x="4160" y="2205"/>
                    <a:pt x="4159" y="2177"/>
                    <a:pt x="4159" y="2173"/>
                  </a:cubicBezTo>
                  <a:cubicBezTo>
                    <a:pt x="4158" y="2169"/>
                    <a:pt x="4157" y="2151"/>
                    <a:pt x="4157" y="2133"/>
                  </a:cubicBezTo>
                  <a:cubicBezTo>
                    <a:pt x="4156" y="2115"/>
                    <a:pt x="4155" y="2098"/>
                    <a:pt x="4154" y="2094"/>
                  </a:cubicBezTo>
                  <a:cubicBezTo>
                    <a:pt x="4153" y="2091"/>
                    <a:pt x="4152" y="2082"/>
                    <a:pt x="4152" y="2073"/>
                  </a:cubicBezTo>
                  <a:cubicBezTo>
                    <a:pt x="4152" y="2057"/>
                    <a:pt x="4148" y="2012"/>
                    <a:pt x="4147" y="2009"/>
                  </a:cubicBezTo>
                  <a:cubicBezTo>
                    <a:pt x="4146" y="2008"/>
                    <a:pt x="4145" y="1998"/>
                    <a:pt x="4145" y="1988"/>
                  </a:cubicBezTo>
                  <a:cubicBezTo>
                    <a:pt x="4144" y="1964"/>
                    <a:pt x="4142" y="1951"/>
                    <a:pt x="4140" y="1940"/>
                  </a:cubicBezTo>
                  <a:cubicBezTo>
                    <a:pt x="4137" y="1930"/>
                    <a:pt x="4136" y="1907"/>
                    <a:pt x="4135" y="1872"/>
                  </a:cubicBezTo>
                  <a:cubicBezTo>
                    <a:pt x="4134" y="1857"/>
                    <a:pt x="4132" y="1831"/>
                    <a:pt x="4131" y="1815"/>
                  </a:cubicBezTo>
                  <a:cubicBezTo>
                    <a:pt x="4129" y="1799"/>
                    <a:pt x="4127" y="1770"/>
                    <a:pt x="4127" y="1749"/>
                  </a:cubicBezTo>
                  <a:cubicBezTo>
                    <a:pt x="4126" y="1729"/>
                    <a:pt x="4126" y="1711"/>
                    <a:pt x="4126" y="1710"/>
                  </a:cubicBezTo>
                  <a:cubicBezTo>
                    <a:pt x="4126" y="1709"/>
                    <a:pt x="4126" y="1686"/>
                    <a:pt x="4126" y="1659"/>
                  </a:cubicBezTo>
                  <a:cubicBezTo>
                    <a:pt x="4127" y="1615"/>
                    <a:pt x="4127" y="1609"/>
                    <a:pt x="4130" y="1606"/>
                  </a:cubicBezTo>
                  <a:cubicBezTo>
                    <a:pt x="4136" y="1600"/>
                    <a:pt x="4144" y="1598"/>
                    <a:pt x="4148" y="1602"/>
                  </a:cubicBezTo>
                  <a:cubicBezTo>
                    <a:pt x="4149" y="1604"/>
                    <a:pt x="4152" y="1614"/>
                    <a:pt x="4154" y="1626"/>
                  </a:cubicBezTo>
                  <a:cubicBezTo>
                    <a:pt x="4156" y="1637"/>
                    <a:pt x="4159" y="1650"/>
                    <a:pt x="4160" y="1655"/>
                  </a:cubicBezTo>
                  <a:cubicBezTo>
                    <a:pt x="4161" y="1660"/>
                    <a:pt x="4162" y="1670"/>
                    <a:pt x="4163" y="1676"/>
                  </a:cubicBezTo>
                  <a:cubicBezTo>
                    <a:pt x="4163" y="1683"/>
                    <a:pt x="4164" y="1688"/>
                    <a:pt x="4165" y="1689"/>
                  </a:cubicBezTo>
                  <a:cubicBezTo>
                    <a:pt x="4166" y="1690"/>
                    <a:pt x="4158" y="1705"/>
                    <a:pt x="4154" y="1710"/>
                  </a:cubicBezTo>
                  <a:cubicBezTo>
                    <a:pt x="4152" y="1712"/>
                    <a:pt x="4151" y="1720"/>
                    <a:pt x="4152" y="1752"/>
                  </a:cubicBezTo>
                  <a:cubicBezTo>
                    <a:pt x="4153" y="1813"/>
                    <a:pt x="4153" y="1814"/>
                    <a:pt x="4154" y="1825"/>
                  </a:cubicBezTo>
                  <a:cubicBezTo>
                    <a:pt x="4155" y="1831"/>
                    <a:pt x="4156" y="1844"/>
                    <a:pt x="4157" y="1854"/>
                  </a:cubicBezTo>
                  <a:cubicBezTo>
                    <a:pt x="4157" y="1864"/>
                    <a:pt x="4157" y="1872"/>
                    <a:pt x="4158" y="1872"/>
                  </a:cubicBezTo>
                  <a:cubicBezTo>
                    <a:pt x="4158" y="1872"/>
                    <a:pt x="4158" y="1877"/>
                    <a:pt x="4159" y="1883"/>
                  </a:cubicBezTo>
                  <a:cubicBezTo>
                    <a:pt x="4160" y="1902"/>
                    <a:pt x="4162" y="1921"/>
                    <a:pt x="4165" y="1951"/>
                  </a:cubicBezTo>
                  <a:cubicBezTo>
                    <a:pt x="4166" y="1967"/>
                    <a:pt x="4168" y="1987"/>
                    <a:pt x="4169" y="1994"/>
                  </a:cubicBezTo>
                  <a:cubicBezTo>
                    <a:pt x="4169" y="2002"/>
                    <a:pt x="4171" y="2020"/>
                    <a:pt x="4173" y="2034"/>
                  </a:cubicBezTo>
                  <a:cubicBezTo>
                    <a:pt x="4174" y="2049"/>
                    <a:pt x="4176" y="2071"/>
                    <a:pt x="4177" y="2084"/>
                  </a:cubicBezTo>
                  <a:cubicBezTo>
                    <a:pt x="4179" y="2132"/>
                    <a:pt x="4180" y="2157"/>
                    <a:pt x="4181" y="2189"/>
                  </a:cubicBezTo>
                  <a:cubicBezTo>
                    <a:pt x="4181" y="2207"/>
                    <a:pt x="4182" y="2225"/>
                    <a:pt x="4183" y="2228"/>
                  </a:cubicBezTo>
                  <a:cubicBezTo>
                    <a:pt x="4183" y="2232"/>
                    <a:pt x="4184" y="2248"/>
                    <a:pt x="4185" y="2265"/>
                  </a:cubicBezTo>
                  <a:cubicBezTo>
                    <a:pt x="4186" y="2282"/>
                    <a:pt x="4187" y="2298"/>
                    <a:pt x="4188" y="2300"/>
                  </a:cubicBezTo>
                  <a:cubicBezTo>
                    <a:pt x="4189" y="2302"/>
                    <a:pt x="4189" y="2304"/>
                    <a:pt x="4188" y="2306"/>
                  </a:cubicBezTo>
                  <a:cubicBezTo>
                    <a:pt x="4187" y="2307"/>
                    <a:pt x="4187" y="2311"/>
                    <a:pt x="4188" y="2316"/>
                  </a:cubicBezTo>
                  <a:cubicBezTo>
                    <a:pt x="4190" y="2325"/>
                    <a:pt x="4193" y="2364"/>
                    <a:pt x="4195" y="2406"/>
                  </a:cubicBezTo>
                  <a:cubicBezTo>
                    <a:pt x="4196" y="2429"/>
                    <a:pt x="4197" y="2510"/>
                    <a:pt x="4196" y="2572"/>
                  </a:cubicBezTo>
                  <a:cubicBezTo>
                    <a:pt x="4196" y="2589"/>
                    <a:pt x="4196" y="2621"/>
                    <a:pt x="4196" y="2643"/>
                  </a:cubicBezTo>
                  <a:cubicBezTo>
                    <a:pt x="4197" y="2666"/>
                    <a:pt x="4197" y="2685"/>
                    <a:pt x="4196" y="2686"/>
                  </a:cubicBezTo>
                  <a:cubicBezTo>
                    <a:pt x="4196" y="2687"/>
                    <a:pt x="4195" y="2699"/>
                    <a:pt x="4195" y="2713"/>
                  </a:cubicBezTo>
                  <a:cubicBezTo>
                    <a:pt x="4194" y="2727"/>
                    <a:pt x="4194" y="2744"/>
                    <a:pt x="4193" y="2751"/>
                  </a:cubicBezTo>
                  <a:cubicBezTo>
                    <a:pt x="4192" y="2758"/>
                    <a:pt x="4191" y="2774"/>
                    <a:pt x="4191" y="2786"/>
                  </a:cubicBezTo>
                  <a:cubicBezTo>
                    <a:pt x="4190" y="2798"/>
                    <a:pt x="4189" y="2811"/>
                    <a:pt x="4189" y="2814"/>
                  </a:cubicBezTo>
                  <a:cubicBezTo>
                    <a:pt x="4188" y="2818"/>
                    <a:pt x="4188" y="2827"/>
                    <a:pt x="4187" y="2835"/>
                  </a:cubicBezTo>
                  <a:cubicBezTo>
                    <a:pt x="4185" y="2864"/>
                    <a:pt x="4181" y="2894"/>
                    <a:pt x="4179" y="2901"/>
                  </a:cubicBezTo>
                  <a:cubicBezTo>
                    <a:pt x="4174" y="2912"/>
                    <a:pt x="4163" y="2917"/>
                    <a:pt x="4157" y="2910"/>
                  </a:cubicBezTo>
                  <a:close/>
                  <a:moveTo>
                    <a:pt x="1519" y="2868"/>
                  </a:moveTo>
                  <a:cubicBezTo>
                    <a:pt x="1517" y="2867"/>
                    <a:pt x="1514" y="2864"/>
                    <a:pt x="1513" y="2862"/>
                  </a:cubicBezTo>
                  <a:cubicBezTo>
                    <a:pt x="1510" y="2855"/>
                    <a:pt x="1520" y="2843"/>
                    <a:pt x="1530" y="2843"/>
                  </a:cubicBezTo>
                  <a:cubicBezTo>
                    <a:pt x="1536" y="2843"/>
                    <a:pt x="1541" y="2852"/>
                    <a:pt x="1539" y="2860"/>
                  </a:cubicBezTo>
                  <a:cubicBezTo>
                    <a:pt x="1537" y="2871"/>
                    <a:pt x="1530" y="2874"/>
                    <a:pt x="1519" y="2868"/>
                  </a:cubicBezTo>
                  <a:close/>
                  <a:moveTo>
                    <a:pt x="1553" y="2858"/>
                  </a:moveTo>
                  <a:cubicBezTo>
                    <a:pt x="1551" y="2856"/>
                    <a:pt x="1550" y="2854"/>
                    <a:pt x="1550" y="2852"/>
                  </a:cubicBezTo>
                  <a:cubicBezTo>
                    <a:pt x="1550" y="2849"/>
                    <a:pt x="1543" y="2828"/>
                    <a:pt x="1537" y="2813"/>
                  </a:cubicBezTo>
                  <a:cubicBezTo>
                    <a:pt x="1527" y="2791"/>
                    <a:pt x="1519" y="2775"/>
                    <a:pt x="1508" y="2758"/>
                  </a:cubicBezTo>
                  <a:cubicBezTo>
                    <a:pt x="1503" y="2749"/>
                    <a:pt x="1498" y="2740"/>
                    <a:pt x="1498" y="2738"/>
                  </a:cubicBezTo>
                  <a:cubicBezTo>
                    <a:pt x="1498" y="2733"/>
                    <a:pt x="1505" y="2722"/>
                    <a:pt x="1510" y="2719"/>
                  </a:cubicBezTo>
                  <a:cubicBezTo>
                    <a:pt x="1514" y="2717"/>
                    <a:pt x="1514" y="2717"/>
                    <a:pt x="1508" y="2704"/>
                  </a:cubicBezTo>
                  <a:cubicBezTo>
                    <a:pt x="1506" y="2696"/>
                    <a:pt x="1502" y="2686"/>
                    <a:pt x="1500" y="2680"/>
                  </a:cubicBezTo>
                  <a:cubicBezTo>
                    <a:pt x="1499" y="2675"/>
                    <a:pt x="1493" y="2661"/>
                    <a:pt x="1487" y="2649"/>
                  </a:cubicBezTo>
                  <a:cubicBezTo>
                    <a:pt x="1465" y="2606"/>
                    <a:pt x="1454" y="2583"/>
                    <a:pt x="1448" y="2569"/>
                  </a:cubicBezTo>
                  <a:cubicBezTo>
                    <a:pt x="1447" y="2567"/>
                    <a:pt x="1445" y="2563"/>
                    <a:pt x="1444" y="2561"/>
                  </a:cubicBezTo>
                  <a:cubicBezTo>
                    <a:pt x="1440" y="2556"/>
                    <a:pt x="1430" y="2533"/>
                    <a:pt x="1430" y="2531"/>
                  </a:cubicBezTo>
                  <a:cubicBezTo>
                    <a:pt x="1430" y="2530"/>
                    <a:pt x="1427" y="2525"/>
                    <a:pt x="1424" y="2521"/>
                  </a:cubicBezTo>
                  <a:cubicBezTo>
                    <a:pt x="1421" y="2516"/>
                    <a:pt x="1416" y="2508"/>
                    <a:pt x="1414" y="2504"/>
                  </a:cubicBezTo>
                  <a:cubicBezTo>
                    <a:pt x="1412" y="2499"/>
                    <a:pt x="1405" y="2490"/>
                    <a:pt x="1400" y="2483"/>
                  </a:cubicBezTo>
                  <a:cubicBezTo>
                    <a:pt x="1395" y="2476"/>
                    <a:pt x="1389" y="2469"/>
                    <a:pt x="1388" y="2466"/>
                  </a:cubicBezTo>
                  <a:cubicBezTo>
                    <a:pt x="1386" y="2464"/>
                    <a:pt x="1380" y="2457"/>
                    <a:pt x="1375" y="2451"/>
                  </a:cubicBezTo>
                  <a:cubicBezTo>
                    <a:pt x="1370" y="2445"/>
                    <a:pt x="1366" y="2439"/>
                    <a:pt x="1366" y="2438"/>
                  </a:cubicBezTo>
                  <a:cubicBezTo>
                    <a:pt x="1366" y="2436"/>
                    <a:pt x="1363" y="2433"/>
                    <a:pt x="1360" y="2430"/>
                  </a:cubicBezTo>
                  <a:cubicBezTo>
                    <a:pt x="1356" y="2427"/>
                    <a:pt x="1354" y="2424"/>
                    <a:pt x="1354" y="2422"/>
                  </a:cubicBezTo>
                  <a:cubicBezTo>
                    <a:pt x="1354" y="2421"/>
                    <a:pt x="1347" y="2413"/>
                    <a:pt x="1338" y="2403"/>
                  </a:cubicBezTo>
                  <a:cubicBezTo>
                    <a:pt x="1330" y="2394"/>
                    <a:pt x="1319" y="2382"/>
                    <a:pt x="1315" y="2376"/>
                  </a:cubicBezTo>
                  <a:cubicBezTo>
                    <a:pt x="1310" y="2371"/>
                    <a:pt x="1296" y="2356"/>
                    <a:pt x="1284" y="2343"/>
                  </a:cubicBezTo>
                  <a:cubicBezTo>
                    <a:pt x="1256" y="2316"/>
                    <a:pt x="1224" y="2281"/>
                    <a:pt x="1219" y="2272"/>
                  </a:cubicBezTo>
                  <a:cubicBezTo>
                    <a:pt x="1217" y="2269"/>
                    <a:pt x="1210" y="2260"/>
                    <a:pt x="1203" y="2252"/>
                  </a:cubicBezTo>
                  <a:cubicBezTo>
                    <a:pt x="1197" y="2244"/>
                    <a:pt x="1192" y="2237"/>
                    <a:pt x="1192" y="2236"/>
                  </a:cubicBezTo>
                  <a:cubicBezTo>
                    <a:pt x="1192" y="2235"/>
                    <a:pt x="1188" y="2230"/>
                    <a:pt x="1184" y="2224"/>
                  </a:cubicBezTo>
                  <a:cubicBezTo>
                    <a:pt x="1180" y="2218"/>
                    <a:pt x="1174" y="2209"/>
                    <a:pt x="1170" y="2202"/>
                  </a:cubicBezTo>
                  <a:cubicBezTo>
                    <a:pt x="1166" y="2196"/>
                    <a:pt x="1160" y="2187"/>
                    <a:pt x="1156" y="2183"/>
                  </a:cubicBezTo>
                  <a:cubicBezTo>
                    <a:pt x="1152" y="2178"/>
                    <a:pt x="1145" y="2170"/>
                    <a:pt x="1141" y="2164"/>
                  </a:cubicBezTo>
                  <a:cubicBezTo>
                    <a:pt x="1137" y="2158"/>
                    <a:pt x="1132" y="2153"/>
                    <a:pt x="1131" y="2153"/>
                  </a:cubicBezTo>
                  <a:cubicBezTo>
                    <a:pt x="1129" y="2152"/>
                    <a:pt x="1128" y="2150"/>
                    <a:pt x="1128" y="2149"/>
                  </a:cubicBezTo>
                  <a:cubicBezTo>
                    <a:pt x="1128" y="2146"/>
                    <a:pt x="1067" y="2085"/>
                    <a:pt x="1064" y="2085"/>
                  </a:cubicBezTo>
                  <a:cubicBezTo>
                    <a:pt x="1063" y="2085"/>
                    <a:pt x="1059" y="2081"/>
                    <a:pt x="1055" y="2077"/>
                  </a:cubicBezTo>
                  <a:cubicBezTo>
                    <a:pt x="1051" y="2072"/>
                    <a:pt x="1044" y="2066"/>
                    <a:pt x="1040" y="2062"/>
                  </a:cubicBezTo>
                  <a:cubicBezTo>
                    <a:pt x="1036" y="2059"/>
                    <a:pt x="1032" y="2056"/>
                    <a:pt x="1032" y="2055"/>
                  </a:cubicBezTo>
                  <a:cubicBezTo>
                    <a:pt x="1032" y="2054"/>
                    <a:pt x="1027" y="2048"/>
                    <a:pt x="1021" y="2042"/>
                  </a:cubicBezTo>
                  <a:cubicBezTo>
                    <a:pt x="1015" y="2036"/>
                    <a:pt x="1010" y="2030"/>
                    <a:pt x="1010" y="2029"/>
                  </a:cubicBezTo>
                  <a:cubicBezTo>
                    <a:pt x="1010" y="2028"/>
                    <a:pt x="1008" y="2027"/>
                    <a:pt x="1007" y="2027"/>
                  </a:cubicBezTo>
                  <a:cubicBezTo>
                    <a:pt x="1005" y="2027"/>
                    <a:pt x="1002" y="2024"/>
                    <a:pt x="1000" y="2021"/>
                  </a:cubicBezTo>
                  <a:cubicBezTo>
                    <a:pt x="998" y="2017"/>
                    <a:pt x="993" y="2011"/>
                    <a:pt x="989" y="2008"/>
                  </a:cubicBezTo>
                  <a:cubicBezTo>
                    <a:pt x="986" y="2004"/>
                    <a:pt x="977" y="1996"/>
                    <a:pt x="971" y="1989"/>
                  </a:cubicBezTo>
                  <a:cubicBezTo>
                    <a:pt x="931" y="1946"/>
                    <a:pt x="875" y="1891"/>
                    <a:pt x="852" y="1871"/>
                  </a:cubicBezTo>
                  <a:cubicBezTo>
                    <a:pt x="837" y="1858"/>
                    <a:pt x="819" y="1843"/>
                    <a:pt x="812" y="1836"/>
                  </a:cubicBezTo>
                  <a:cubicBezTo>
                    <a:pt x="805" y="1830"/>
                    <a:pt x="798" y="1823"/>
                    <a:pt x="796" y="1821"/>
                  </a:cubicBezTo>
                  <a:cubicBezTo>
                    <a:pt x="795" y="1819"/>
                    <a:pt x="793" y="1817"/>
                    <a:pt x="792" y="1817"/>
                  </a:cubicBezTo>
                  <a:cubicBezTo>
                    <a:pt x="788" y="1817"/>
                    <a:pt x="710" y="1738"/>
                    <a:pt x="707" y="1730"/>
                  </a:cubicBezTo>
                  <a:cubicBezTo>
                    <a:pt x="705" y="1726"/>
                    <a:pt x="702" y="1722"/>
                    <a:pt x="701" y="1720"/>
                  </a:cubicBezTo>
                  <a:cubicBezTo>
                    <a:pt x="698" y="1717"/>
                    <a:pt x="686" y="1695"/>
                    <a:pt x="685" y="1691"/>
                  </a:cubicBezTo>
                  <a:cubicBezTo>
                    <a:pt x="684" y="1689"/>
                    <a:pt x="682" y="1687"/>
                    <a:pt x="681" y="1687"/>
                  </a:cubicBezTo>
                  <a:cubicBezTo>
                    <a:pt x="677" y="1687"/>
                    <a:pt x="670" y="1694"/>
                    <a:pt x="670" y="1698"/>
                  </a:cubicBezTo>
                  <a:cubicBezTo>
                    <a:pt x="670" y="1699"/>
                    <a:pt x="666" y="1708"/>
                    <a:pt x="661" y="1717"/>
                  </a:cubicBezTo>
                  <a:cubicBezTo>
                    <a:pt x="656" y="1726"/>
                    <a:pt x="652" y="1735"/>
                    <a:pt x="652" y="1735"/>
                  </a:cubicBezTo>
                  <a:cubicBezTo>
                    <a:pt x="652" y="1736"/>
                    <a:pt x="650" y="1740"/>
                    <a:pt x="649" y="1743"/>
                  </a:cubicBezTo>
                  <a:cubicBezTo>
                    <a:pt x="640" y="1761"/>
                    <a:pt x="624" y="1795"/>
                    <a:pt x="622" y="1801"/>
                  </a:cubicBezTo>
                  <a:cubicBezTo>
                    <a:pt x="621" y="1805"/>
                    <a:pt x="618" y="1813"/>
                    <a:pt x="616" y="1819"/>
                  </a:cubicBezTo>
                  <a:cubicBezTo>
                    <a:pt x="609" y="1837"/>
                    <a:pt x="595" y="1883"/>
                    <a:pt x="593" y="1894"/>
                  </a:cubicBezTo>
                  <a:cubicBezTo>
                    <a:pt x="591" y="1906"/>
                    <a:pt x="584" y="1925"/>
                    <a:pt x="573" y="1949"/>
                  </a:cubicBezTo>
                  <a:cubicBezTo>
                    <a:pt x="565" y="1967"/>
                    <a:pt x="564" y="1970"/>
                    <a:pt x="563" y="1975"/>
                  </a:cubicBezTo>
                  <a:cubicBezTo>
                    <a:pt x="562" y="1978"/>
                    <a:pt x="559" y="1985"/>
                    <a:pt x="555" y="1991"/>
                  </a:cubicBezTo>
                  <a:cubicBezTo>
                    <a:pt x="546" y="2006"/>
                    <a:pt x="528" y="2054"/>
                    <a:pt x="528" y="2062"/>
                  </a:cubicBezTo>
                  <a:cubicBezTo>
                    <a:pt x="528" y="2063"/>
                    <a:pt x="526" y="2070"/>
                    <a:pt x="524" y="2076"/>
                  </a:cubicBezTo>
                  <a:cubicBezTo>
                    <a:pt x="522" y="2083"/>
                    <a:pt x="520" y="2091"/>
                    <a:pt x="519" y="2095"/>
                  </a:cubicBezTo>
                  <a:cubicBezTo>
                    <a:pt x="519" y="2098"/>
                    <a:pt x="518" y="2102"/>
                    <a:pt x="517" y="2103"/>
                  </a:cubicBezTo>
                  <a:cubicBezTo>
                    <a:pt x="516" y="2104"/>
                    <a:pt x="515" y="2123"/>
                    <a:pt x="515" y="2146"/>
                  </a:cubicBezTo>
                  <a:cubicBezTo>
                    <a:pt x="514" y="2168"/>
                    <a:pt x="513" y="2189"/>
                    <a:pt x="513" y="2192"/>
                  </a:cubicBezTo>
                  <a:cubicBezTo>
                    <a:pt x="512" y="2196"/>
                    <a:pt x="511" y="2207"/>
                    <a:pt x="510" y="2217"/>
                  </a:cubicBezTo>
                  <a:cubicBezTo>
                    <a:pt x="509" y="2228"/>
                    <a:pt x="507" y="2244"/>
                    <a:pt x="506" y="2253"/>
                  </a:cubicBezTo>
                  <a:cubicBezTo>
                    <a:pt x="503" y="2279"/>
                    <a:pt x="502" y="2312"/>
                    <a:pt x="502" y="2352"/>
                  </a:cubicBezTo>
                  <a:cubicBezTo>
                    <a:pt x="502" y="2391"/>
                    <a:pt x="502" y="2394"/>
                    <a:pt x="504" y="2419"/>
                  </a:cubicBezTo>
                  <a:cubicBezTo>
                    <a:pt x="505" y="2429"/>
                    <a:pt x="506" y="2445"/>
                    <a:pt x="507" y="2455"/>
                  </a:cubicBezTo>
                  <a:cubicBezTo>
                    <a:pt x="507" y="2465"/>
                    <a:pt x="509" y="2477"/>
                    <a:pt x="510" y="2483"/>
                  </a:cubicBezTo>
                  <a:cubicBezTo>
                    <a:pt x="510" y="2488"/>
                    <a:pt x="511" y="2504"/>
                    <a:pt x="512" y="2518"/>
                  </a:cubicBezTo>
                  <a:cubicBezTo>
                    <a:pt x="512" y="2532"/>
                    <a:pt x="512" y="2545"/>
                    <a:pt x="513" y="2545"/>
                  </a:cubicBezTo>
                  <a:cubicBezTo>
                    <a:pt x="513" y="2546"/>
                    <a:pt x="515" y="2554"/>
                    <a:pt x="516" y="2563"/>
                  </a:cubicBezTo>
                  <a:cubicBezTo>
                    <a:pt x="517" y="2571"/>
                    <a:pt x="519" y="2585"/>
                    <a:pt x="521" y="2592"/>
                  </a:cubicBezTo>
                  <a:cubicBezTo>
                    <a:pt x="522" y="2600"/>
                    <a:pt x="524" y="2609"/>
                    <a:pt x="524" y="2613"/>
                  </a:cubicBezTo>
                  <a:cubicBezTo>
                    <a:pt x="524" y="2616"/>
                    <a:pt x="525" y="2620"/>
                    <a:pt x="526" y="2620"/>
                  </a:cubicBezTo>
                  <a:cubicBezTo>
                    <a:pt x="527" y="2621"/>
                    <a:pt x="528" y="2624"/>
                    <a:pt x="528" y="2628"/>
                  </a:cubicBezTo>
                  <a:cubicBezTo>
                    <a:pt x="530" y="2638"/>
                    <a:pt x="538" y="2674"/>
                    <a:pt x="540" y="2680"/>
                  </a:cubicBezTo>
                  <a:cubicBezTo>
                    <a:pt x="541" y="2684"/>
                    <a:pt x="542" y="2689"/>
                    <a:pt x="542" y="2692"/>
                  </a:cubicBezTo>
                  <a:cubicBezTo>
                    <a:pt x="542" y="2696"/>
                    <a:pt x="543" y="2701"/>
                    <a:pt x="544" y="2705"/>
                  </a:cubicBezTo>
                  <a:cubicBezTo>
                    <a:pt x="545" y="2709"/>
                    <a:pt x="548" y="2725"/>
                    <a:pt x="550" y="2740"/>
                  </a:cubicBezTo>
                  <a:cubicBezTo>
                    <a:pt x="552" y="2756"/>
                    <a:pt x="556" y="2773"/>
                    <a:pt x="558" y="2778"/>
                  </a:cubicBezTo>
                  <a:cubicBezTo>
                    <a:pt x="563" y="2790"/>
                    <a:pt x="563" y="2796"/>
                    <a:pt x="559" y="2803"/>
                  </a:cubicBezTo>
                  <a:cubicBezTo>
                    <a:pt x="557" y="2808"/>
                    <a:pt x="554" y="2809"/>
                    <a:pt x="551" y="2809"/>
                  </a:cubicBezTo>
                  <a:cubicBezTo>
                    <a:pt x="541" y="2809"/>
                    <a:pt x="538" y="2806"/>
                    <a:pt x="537" y="2795"/>
                  </a:cubicBezTo>
                  <a:cubicBezTo>
                    <a:pt x="536" y="2789"/>
                    <a:pt x="534" y="2778"/>
                    <a:pt x="532" y="2771"/>
                  </a:cubicBezTo>
                  <a:cubicBezTo>
                    <a:pt x="529" y="2762"/>
                    <a:pt x="528" y="2754"/>
                    <a:pt x="528" y="2744"/>
                  </a:cubicBezTo>
                  <a:cubicBezTo>
                    <a:pt x="528" y="2733"/>
                    <a:pt x="528" y="2728"/>
                    <a:pt x="526" y="2727"/>
                  </a:cubicBezTo>
                  <a:cubicBezTo>
                    <a:pt x="524" y="2726"/>
                    <a:pt x="522" y="2720"/>
                    <a:pt x="521" y="2712"/>
                  </a:cubicBezTo>
                  <a:cubicBezTo>
                    <a:pt x="521" y="2705"/>
                    <a:pt x="519" y="2695"/>
                    <a:pt x="517" y="2690"/>
                  </a:cubicBezTo>
                  <a:cubicBezTo>
                    <a:pt x="511" y="2672"/>
                    <a:pt x="506" y="2653"/>
                    <a:pt x="502" y="2629"/>
                  </a:cubicBezTo>
                  <a:cubicBezTo>
                    <a:pt x="500" y="2616"/>
                    <a:pt x="497" y="2600"/>
                    <a:pt x="496" y="2595"/>
                  </a:cubicBezTo>
                  <a:cubicBezTo>
                    <a:pt x="491" y="2574"/>
                    <a:pt x="488" y="2532"/>
                    <a:pt x="485" y="2469"/>
                  </a:cubicBezTo>
                  <a:cubicBezTo>
                    <a:pt x="485" y="2461"/>
                    <a:pt x="484" y="2452"/>
                    <a:pt x="483" y="2449"/>
                  </a:cubicBezTo>
                  <a:cubicBezTo>
                    <a:pt x="481" y="2438"/>
                    <a:pt x="479" y="2331"/>
                    <a:pt x="481" y="2327"/>
                  </a:cubicBezTo>
                  <a:cubicBezTo>
                    <a:pt x="482" y="2326"/>
                    <a:pt x="482" y="2309"/>
                    <a:pt x="483" y="2289"/>
                  </a:cubicBezTo>
                  <a:cubicBezTo>
                    <a:pt x="483" y="2255"/>
                    <a:pt x="486" y="2218"/>
                    <a:pt x="489" y="2208"/>
                  </a:cubicBezTo>
                  <a:cubicBezTo>
                    <a:pt x="490" y="2206"/>
                    <a:pt x="491" y="2189"/>
                    <a:pt x="491" y="2169"/>
                  </a:cubicBezTo>
                  <a:cubicBezTo>
                    <a:pt x="491" y="2129"/>
                    <a:pt x="493" y="2109"/>
                    <a:pt x="497" y="2092"/>
                  </a:cubicBezTo>
                  <a:cubicBezTo>
                    <a:pt x="498" y="2086"/>
                    <a:pt x="501" y="2075"/>
                    <a:pt x="502" y="2069"/>
                  </a:cubicBezTo>
                  <a:cubicBezTo>
                    <a:pt x="503" y="2063"/>
                    <a:pt x="505" y="2056"/>
                    <a:pt x="506" y="2054"/>
                  </a:cubicBezTo>
                  <a:cubicBezTo>
                    <a:pt x="508" y="2048"/>
                    <a:pt x="516" y="2023"/>
                    <a:pt x="516" y="2021"/>
                  </a:cubicBezTo>
                  <a:cubicBezTo>
                    <a:pt x="516" y="2020"/>
                    <a:pt x="517" y="2017"/>
                    <a:pt x="519" y="2014"/>
                  </a:cubicBezTo>
                  <a:cubicBezTo>
                    <a:pt x="521" y="2011"/>
                    <a:pt x="525" y="2004"/>
                    <a:pt x="527" y="1998"/>
                  </a:cubicBezTo>
                  <a:cubicBezTo>
                    <a:pt x="529" y="1993"/>
                    <a:pt x="533" y="1984"/>
                    <a:pt x="536" y="1979"/>
                  </a:cubicBezTo>
                  <a:cubicBezTo>
                    <a:pt x="539" y="1973"/>
                    <a:pt x="542" y="1968"/>
                    <a:pt x="542" y="1967"/>
                  </a:cubicBezTo>
                  <a:cubicBezTo>
                    <a:pt x="542" y="1966"/>
                    <a:pt x="543" y="1964"/>
                    <a:pt x="544" y="1962"/>
                  </a:cubicBezTo>
                  <a:cubicBezTo>
                    <a:pt x="555" y="1939"/>
                    <a:pt x="564" y="1920"/>
                    <a:pt x="564" y="1915"/>
                  </a:cubicBezTo>
                  <a:cubicBezTo>
                    <a:pt x="564" y="1911"/>
                    <a:pt x="565" y="1907"/>
                    <a:pt x="566" y="1906"/>
                  </a:cubicBezTo>
                  <a:cubicBezTo>
                    <a:pt x="567" y="1904"/>
                    <a:pt x="574" y="1880"/>
                    <a:pt x="574" y="1875"/>
                  </a:cubicBezTo>
                  <a:cubicBezTo>
                    <a:pt x="574" y="1871"/>
                    <a:pt x="594" y="1811"/>
                    <a:pt x="597" y="1806"/>
                  </a:cubicBezTo>
                  <a:cubicBezTo>
                    <a:pt x="598" y="1804"/>
                    <a:pt x="601" y="1797"/>
                    <a:pt x="603" y="1791"/>
                  </a:cubicBezTo>
                  <a:cubicBezTo>
                    <a:pt x="608" y="1771"/>
                    <a:pt x="646" y="1694"/>
                    <a:pt x="667" y="1659"/>
                  </a:cubicBezTo>
                  <a:cubicBezTo>
                    <a:pt x="673" y="1649"/>
                    <a:pt x="673" y="1648"/>
                    <a:pt x="671" y="1638"/>
                  </a:cubicBezTo>
                  <a:cubicBezTo>
                    <a:pt x="667" y="1614"/>
                    <a:pt x="668" y="1553"/>
                    <a:pt x="674" y="1531"/>
                  </a:cubicBezTo>
                  <a:cubicBezTo>
                    <a:pt x="675" y="1527"/>
                    <a:pt x="677" y="1518"/>
                    <a:pt x="679" y="1510"/>
                  </a:cubicBezTo>
                  <a:cubicBezTo>
                    <a:pt x="683" y="1491"/>
                    <a:pt x="686" y="1481"/>
                    <a:pt x="688" y="1477"/>
                  </a:cubicBezTo>
                  <a:cubicBezTo>
                    <a:pt x="689" y="1475"/>
                    <a:pt x="690" y="1472"/>
                    <a:pt x="690" y="1470"/>
                  </a:cubicBezTo>
                  <a:cubicBezTo>
                    <a:pt x="690" y="1468"/>
                    <a:pt x="694" y="1454"/>
                    <a:pt x="698" y="1439"/>
                  </a:cubicBezTo>
                  <a:cubicBezTo>
                    <a:pt x="702" y="1424"/>
                    <a:pt x="707" y="1406"/>
                    <a:pt x="709" y="1399"/>
                  </a:cubicBezTo>
                  <a:cubicBezTo>
                    <a:pt x="715" y="1373"/>
                    <a:pt x="716" y="1368"/>
                    <a:pt x="719" y="1365"/>
                  </a:cubicBezTo>
                  <a:cubicBezTo>
                    <a:pt x="723" y="1361"/>
                    <a:pt x="722" y="1361"/>
                    <a:pt x="716" y="1355"/>
                  </a:cubicBezTo>
                  <a:cubicBezTo>
                    <a:pt x="712" y="1352"/>
                    <a:pt x="708" y="1349"/>
                    <a:pt x="706" y="1349"/>
                  </a:cubicBezTo>
                  <a:cubicBezTo>
                    <a:pt x="701" y="1349"/>
                    <a:pt x="697" y="1343"/>
                    <a:pt x="698" y="1336"/>
                  </a:cubicBezTo>
                  <a:cubicBezTo>
                    <a:pt x="699" y="1328"/>
                    <a:pt x="702" y="1324"/>
                    <a:pt x="708" y="1322"/>
                  </a:cubicBezTo>
                  <a:cubicBezTo>
                    <a:pt x="713" y="1321"/>
                    <a:pt x="733" y="1329"/>
                    <a:pt x="742" y="1336"/>
                  </a:cubicBezTo>
                  <a:cubicBezTo>
                    <a:pt x="745" y="1340"/>
                    <a:pt x="753" y="1346"/>
                    <a:pt x="759" y="1349"/>
                  </a:cubicBezTo>
                  <a:cubicBezTo>
                    <a:pt x="772" y="1358"/>
                    <a:pt x="825" y="1406"/>
                    <a:pt x="854" y="1435"/>
                  </a:cubicBezTo>
                  <a:cubicBezTo>
                    <a:pt x="875" y="1457"/>
                    <a:pt x="876" y="1458"/>
                    <a:pt x="874" y="1462"/>
                  </a:cubicBezTo>
                  <a:cubicBezTo>
                    <a:pt x="870" y="1468"/>
                    <a:pt x="873" y="1471"/>
                    <a:pt x="877" y="1467"/>
                  </a:cubicBezTo>
                  <a:cubicBezTo>
                    <a:pt x="880" y="1464"/>
                    <a:pt x="881" y="1464"/>
                    <a:pt x="889" y="1473"/>
                  </a:cubicBezTo>
                  <a:cubicBezTo>
                    <a:pt x="893" y="1478"/>
                    <a:pt x="901" y="1487"/>
                    <a:pt x="906" y="1493"/>
                  </a:cubicBezTo>
                  <a:cubicBezTo>
                    <a:pt x="911" y="1499"/>
                    <a:pt x="916" y="1505"/>
                    <a:pt x="916" y="1506"/>
                  </a:cubicBezTo>
                  <a:cubicBezTo>
                    <a:pt x="916" y="1508"/>
                    <a:pt x="919" y="1513"/>
                    <a:pt x="924" y="1519"/>
                  </a:cubicBezTo>
                  <a:cubicBezTo>
                    <a:pt x="928" y="1525"/>
                    <a:pt x="932" y="1530"/>
                    <a:pt x="932" y="1531"/>
                  </a:cubicBezTo>
                  <a:cubicBezTo>
                    <a:pt x="932" y="1532"/>
                    <a:pt x="933" y="1533"/>
                    <a:pt x="935" y="1534"/>
                  </a:cubicBezTo>
                  <a:cubicBezTo>
                    <a:pt x="936" y="1535"/>
                    <a:pt x="938" y="1536"/>
                    <a:pt x="938" y="1538"/>
                  </a:cubicBezTo>
                  <a:cubicBezTo>
                    <a:pt x="938" y="1540"/>
                    <a:pt x="941" y="1545"/>
                    <a:pt x="945" y="1550"/>
                  </a:cubicBezTo>
                  <a:cubicBezTo>
                    <a:pt x="948" y="1555"/>
                    <a:pt x="952" y="1561"/>
                    <a:pt x="953" y="1564"/>
                  </a:cubicBezTo>
                  <a:cubicBezTo>
                    <a:pt x="954" y="1566"/>
                    <a:pt x="956" y="1570"/>
                    <a:pt x="958" y="1572"/>
                  </a:cubicBezTo>
                  <a:cubicBezTo>
                    <a:pt x="962" y="1578"/>
                    <a:pt x="980" y="1603"/>
                    <a:pt x="980" y="1605"/>
                  </a:cubicBezTo>
                  <a:cubicBezTo>
                    <a:pt x="980" y="1605"/>
                    <a:pt x="982" y="1609"/>
                    <a:pt x="984" y="1612"/>
                  </a:cubicBezTo>
                  <a:cubicBezTo>
                    <a:pt x="987" y="1615"/>
                    <a:pt x="991" y="1622"/>
                    <a:pt x="994" y="1628"/>
                  </a:cubicBezTo>
                  <a:cubicBezTo>
                    <a:pt x="999" y="1637"/>
                    <a:pt x="1004" y="1646"/>
                    <a:pt x="1020" y="1672"/>
                  </a:cubicBezTo>
                  <a:cubicBezTo>
                    <a:pt x="1052" y="1723"/>
                    <a:pt x="1098" y="1807"/>
                    <a:pt x="1098" y="1815"/>
                  </a:cubicBezTo>
                  <a:cubicBezTo>
                    <a:pt x="1098" y="1817"/>
                    <a:pt x="1100" y="1822"/>
                    <a:pt x="1103" y="1825"/>
                  </a:cubicBezTo>
                  <a:cubicBezTo>
                    <a:pt x="1106" y="1829"/>
                    <a:pt x="1108" y="1834"/>
                    <a:pt x="1108" y="1836"/>
                  </a:cubicBezTo>
                  <a:cubicBezTo>
                    <a:pt x="1108" y="1837"/>
                    <a:pt x="1109" y="1840"/>
                    <a:pt x="1110" y="1840"/>
                  </a:cubicBezTo>
                  <a:cubicBezTo>
                    <a:pt x="1111" y="1841"/>
                    <a:pt x="1113" y="1847"/>
                    <a:pt x="1116" y="1853"/>
                  </a:cubicBezTo>
                  <a:cubicBezTo>
                    <a:pt x="1118" y="1859"/>
                    <a:pt x="1121" y="1867"/>
                    <a:pt x="1123" y="1870"/>
                  </a:cubicBezTo>
                  <a:cubicBezTo>
                    <a:pt x="1133" y="1893"/>
                    <a:pt x="1144" y="1919"/>
                    <a:pt x="1146" y="1922"/>
                  </a:cubicBezTo>
                  <a:cubicBezTo>
                    <a:pt x="1147" y="1924"/>
                    <a:pt x="1148" y="1927"/>
                    <a:pt x="1148" y="1929"/>
                  </a:cubicBezTo>
                  <a:cubicBezTo>
                    <a:pt x="1148" y="1931"/>
                    <a:pt x="1150" y="1937"/>
                    <a:pt x="1153" y="1942"/>
                  </a:cubicBezTo>
                  <a:cubicBezTo>
                    <a:pt x="1156" y="1947"/>
                    <a:pt x="1158" y="1953"/>
                    <a:pt x="1158" y="1955"/>
                  </a:cubicBezTo>
                  <a:cubicBezTo>
                    <a:pt x="1158" y="1957"/>
                    <a:pt x="1160" y="1962"/>
                    <a:pt x="1163" y="1966"/>
                  </a:cubicBezTo>
                  <a:cubicBezTo>
                    <a:pt x="1165" y="1970"/>
                    <a:pt x="1169" y="1978"/>
                    <a:pt x="1171" y="1984"/>
                  </a:cubicBezTo>
                  <a:cubicBezTo>
                    <a:pt x="1172" y="1990"/>
                    <a:pt x="1175" y="1996"/>
                    <a:pt x="1176" y="1996"/>
                  </a:cubicBezTo>
                  <a:cubicBezTo>
                    <a:pt x="1177" y="1997"/>
                    <a:pt x="1178" y="2000"/>
                    <a:pt x="1178" y="2002"/>
                  </a:cubicBezTo>
                  <a:cubicBezTo>
                    <a:pt x="1178" y="2005"/>
                    <a:pt x="1179" y="2009"/>
                    <a:pt x="1180" y="2011"/>
                  </a:cubicBezTo>
                  <a:cubicBezTo>
                    <a:pt x="1185" y="2022"/>
                    <a:pt x="1201" y="2062"/>
                    <a:pt x="1208" y="2081"/>
                  </a:cubicBezTo>
                  <a:cubicBezTo>
                    <a:pt x="1215" y="2106"/>
                    <a:pt x="1218" y="2114"/>
                    <a:pt x="1223" y="2126"/>
                  </a:cubicBezTo>
                  <a:cubicBezTo>
                    <a:pt x="1227" y="2134"/>
                    <a:pt x="1230" y="2142"/>
                    <a:pt x="1231" y="2144"/>
                  </a:cubicBezTo>
                  <a:cubicBezTo>
                    <a:pt x="1233" y="2147"/>
                    <a:pt x="1236" y="2155"/>
                    <a:pt x="1239" y="2162"/>
                  </a:cubicBezTo>
                  <a:cubicBezTo>
                    <a:pt x="1247" y="2183"/>
                    <a:pt x="1268" y="2227"/>
                    <a:pt x="1277" y="2241"/>
                  </a:cubicBezTo>
                  <a:cubicBezTo>
                    <a:pt x="1294" y="2267"/>
                    <a:pt x="1296" y="2271"/>
                    <a:pt x="1297" y="2277"/>
                  </a:cubicBezTo>
                  <a:cubicBezTo>
                    <a:pt x="1298" y="2281"/>
                    <a:pt x="1297" y="2284"/>
                    <a:pt x="1293" y="2288"/>
                  </a:cubicBezTo>
                  <a:cubicBezTo>
                    <a:pt x="1283" y="2299"/>
                    <a:pt x="1276" y="2295"/>
                    <a:pt x="1264" y="2268"/>
                  </a:cubicBezTo>
                  <a:cubicBezTo>
                    <a:pt x="1250" y="2239"/>
                    <a:pt x="1246" y="2232"/>
                    <a:pt x="1241" y="2221"/>
                  </a:cubicBezTo>
                  <a:cubicBezTo>
                    <a:pt x="1238" y="2216"/>
                    <a:pt x="1234" y="2208"/>
                    <a:pt x="1232" y="2203"/>
                  </a:cubicBezTo>
                  <a:cubicBezTo>
                    <a:pt x="1230" y="2198"/>
                    <a:pt x="1227" y="2193"/>
                    <a:pt x="1226" y="2191"/>
                  </a:cubicBezTo>
                  <a:cubicBezTo>
                    <a:pt x="1224" y="2189"/>
                    <a:pt x="1212" y="2160"/>
                    <a:pt x="1208" y="2148"/>
                  </a:cubicBezTo>
                  <a:cubicBezTo>
                    <a:pt x="1207" y="2146"/>
                    <a:pt x="1205" y="2141"/>
                    <a:pt x="1203" y="2136"/>
                  </a:cubicBezTo>
                  <a:cubicBezTo>
                    <a:pt x="1201" y="2132"/>
                    <a:pt x="1197" y="2121"/>
                    <a:pt x="1194" y="2112"/>
                  </a:cubicBezTo>
                  <a:cubicBezTo>
                    <a:pt x="1191" y="2103"/>
                    <a:pt x="1183" y="2082"/>
                    <a:pt x="1177" y="2064"/>
                  </a:cubicBezTo>
                  <a:cubicBezTo>
                    <a:pt x="1171" y="2047"/>
                    <a:pt x="1164" y="2027"/>
                    <a:pt x="1162" y="2021"/>
                  </a:cubicBezTo>
                  <a:cubicBezTo>
                    <a:pt x="1160" y="2015"/>
                    <a:pt x="1157" y="2008"/>
                    <a:pt x="1155" y="2004"/>
                  </a:cubicBezTo>
                  <a:cubicBezTo>
                    <a:pt x="1154" y="2001"/>
                    <a:pt x="1147" y="1987"/>
                    <a:pt x="1142" y="1974"/>
                  </a:cubicBezTo>
                  <a:cubicBezTo>
                    <a:pt x="1136" y="1961"/>
                    <a:pt x="1129" y="1945"/>
                    <a:pt x="1125" y="1938"/>
                  </a:cubicBezTo>
                  <a:cubicBezTo>
                    <a:pt x="1122" y="1931"/>
                    <a:pt x="1120" y="1924"/>
                    <a:pt x="1120" y="1923"/>
                  </a:cubicBezTo>
                  <a:cubicBezTo>
                    <a:pt x="1120" y="1921"/>
                    <a:pt x="1119" y="1919"/>
                    <a:pt x="1118" y="1918"/>
                  </a:cubicBezTo>
                  <a:cubicBezTo>
                    <a:pt x="1117" y="1917"/>
                    <a:pt x="1114" y="1910"/>
                    <a:pt x="1111" y="1903"/>
                  </a:cubicBezTo>
                  <a:cubicBezTo>
                    <a:pt x="1108" y="1896"/>
                    <a:pt x="1102" y="1884"/>
                    <a:pt x="1098" y="1875"/>
                  </a:cubicBezTo>
                  <a:cubicBezTo>
                    <a:pt x="1094" y="1867"/>
                    <a:pt x="1090" y="1858"/>
                    <a:pt x="1089" y="1855"/>
                  </a:cubicBezTo>
                  <a:cubicBezTo>
                    <a:pt x="1088" y="1850"/>
                    <a:pt x="1081" y="1835"/>
                    <a:pt x="1078" y="1829"/>
                  </a:cubicBezTo>
                  <a:cubicBezTo>
                    <a:pt x="1077" y="1828"/>
                    <a:pt x="1071" y="1815"/>
                    <a:pt x="1064" y="1802"/>
                  </a:cubicBezTo>
                  <a:cubicBezTo>
                    <a:pt x="1047" y="1769"/>
                    <a:pt x="1036" y="1747"/>
                    <a:pt x="1032" y="1742"/>
                  </a:cubicBezTo>
                  <a:cubicBezTo>
                    <a:pt x="1030" y="1740"/>
                    <a:pt x="1025" y="1732"/>
                    <a:pt x="1021" y="1725"/>
                  </a:cubicBezTo>
                  <a:cubicBezTo>
                    <a:pt x="1011" y="1709"/>
                    <a:pt x="1010" y="1706"/>
                    <a:pt x="995" y="1682"/>
                  </a:cubicBezTo>
                  <a:cubicBezTo>
                    <a:pt x="989" y="1672"/>
                    <a:pt x="982" y="1660"/>
                    <a:pt x="979" y="1655"/>
                  </a:cubicBezTo>
                  <a:cubicBezTo>
                    <a:pt x="976" y="1650"/>
                    <a:pt x="973" y="1645"/>
                    <a:pt x="972" y="1644"/>
                  </a:cubicBezTo>
                  <a:cubicBezTo>
                    <a:pt x="971" y="1644"/>
                    <a:pt x="968" y="1639"/>
                    <a:pt x="966" y="1635"/>
                  </a:cubicBezTo>
                  <a:cubicBezTo>
                    <a:pt x="964" y="1630"/>
                    <a:pt x="958" y="1620"/>
                    <a:pt x="954" y="1613"/>
                  </a:cubicBezTo>
                  <a:cubicBezTo>
                    <a:pt x="949" y="1606"/>
                    <a:pt x="944" y="1597"/>
                    <a:pt x="943" y="1594"/>
                  </a:cubicBezTo>
                  <a:cubicBezTo>
                    <a:pt x="941" y="1591"/>
                    <a:pt x="939" y="1587"/>
                    <a:pt x="938" y="1587"/>
                  </a:cubicBezTo>
                  <a:cubicBezTo>
                    <a:pt x="936" y="1586"/>
                    <a:pt x="912" y="1549"/>
                    <a:pt x="907" y="1539"/>
                  </a:cubicBezTo>
                  <a:cubicBezTo>
                    <a:pt x="905" y="1535"/>
                    <a:pt x="901" y="1529"/>
                    <a:pt x="898" y="1526"/>
                  </a:cubicBezTo>
                  <a:cubicBezTo>
                    <a:pt x="895" y="1523"/>
                    <a:pt x="890" y="1517"/>
                    <a:pt x="887" y="1513"/>
                  </a:cubicBezTo>
                  <a:cubicBezTo>
                    <a:pt x="857" y="1475"/>
                    <a:pt x="848" y="1464"/>
                    <a:pt x="834" y="1456"/>
                  </a:cubicBezTo>
                  <a:cubicBezTo>
                    <a:pt x="831" y="1454"/>
                    <a:pt x="827" y="1450"/>
                    <a:pt x="824" y="1446"/>
                  </a:cubicBezTo>
                  <a:cubicBezTo>
                    <a:pt x="807" y="1426"/>
                    <a:pt x="744" y="1372"/>
                    <a:pt x="739" y="1374"/>
                  </a:cubicBezTo>
                  <a:cubicBezTo>
                    <a:pt x="738" y="1374"/>
                    <a:pt x="735" y="1381"/>
                    <a:pt x="733" y="1388"/>
                  </a:cubicBezTo>
                  <a:cubicBezTo>
                    <a:pt x="728" y="1405"/>
                    <a:pt x="727" y="1408"/>
                    <a:pt x="717" y="1441"/>
                  </a:cubicBezTo>
                  <a:cubicBezTo>
                    <a:pt x="699" y="1495"/>
                    <a:pt x="696" y="1507"/>
                    <a:pt x="691" y="1541"/>
                  </a:cubicBezTo>
                  <a:cubicBezTo>
                    <a:pt x="685" y="1575"/>
                    <a:pt x="689" y="1627"/>
                    <a:pt x="698" y="1637"/>
                  </a:cubicBezTo>
                  <a:cubicBezTo>
                    <a:pt x="701" y="1639"/>
                    <a:pt x="701" y="1643"/>
                    <a:pt x="700" y="1650"/>
                  </a:cubicBezTo>
                  <a:cubicBezTo>
                    <a:pt x="698" y="1672"/>
                    <a:pt x="722" y="1716"/>
                    <a:pt x="753" y="1744"/>
                  </a:cubicBezTo>
                  <a:cubicBezTo>
                    <a:pt x="760" y="1751"/>
                    <a:pt x="779" y="1769"/>
                    <a:pt x="794" y="1784"/>
                  </a:cubicBezTo>
                  <a:cubicBezTo>
                    <a:pt x="810" y="1799"/>
                    <a:pt x="823" y="1811"/>
                    <a:pt x="824" y="1812"/>
                  </a:cubicBezTo>
                  <a:cubicBezTo>
                    <a:pt x="826" y="1812"/>
                    <a:pt x="850" y="1835"/>
                    <a:pt x="896" y="1878"/>
                  </a:cubicBezTo>
                  <a:cubicBezTo>
                    <a:pt x="936" y="1915"/>
                    <a:pt x="1016" y="1995"/>
                    <a:pt x="1016" y="1998"/>
                  </a:cubicBezTo>
                  <a:cubicBezTo>
                    <a:pt x="1016" y="1999"/>
                    <a:pt x="1020" y="2003"/>
                    <a:pt x="1024" y="2008"/>
                  </a:cubicBezTo>
                  <a:cubicBezTo>
                    <a:pt x="1029" y="2013"/>
                    <a:pt x="1036" y="2021"/>
                    <a:pt x="1041" y="2026"/>
                  </a:cubicBezTo>
                  <a:cubicBezTo>
                    <a:pt x="1051" y="2039"/>
                    <a:pt x="1053" y="2041"/>
                    <a:pt x="1055" y="2041"/>
                  </a:cubicBezTo>
                  <a:cubicBezTo>
                    <a:pt x="1057" y="2041"/>
                    <a:pt x="1058" y="2042"/>
                    <a:pt x="1058" y="2043"/>
                  </a:cubicBezTo>
                  <a:cubicBezTo>
                    <a:pt x="1058" y="2044"/>
                    <a:pt x="1068" y="2054"/>
                    <a:pt x="1080" y="2064"/>
                  </a:cubicBezTo>
                  <a:cubicBezTo>
                    <a:pt x="1116" y="2096"/>
                    <a:pt x="1164" y="2145"/>
                    <a:pt x="1169" y="2156"/>
                  </a:cubicBezTo>
                  <a:cubicBezTo>
                    <a:pt x="1171" y="2160"/>
                    <a:pt x="1178" y="2169"/>
                    <a:pt x="1184" y="2177"/>
                  </a:cubicBezTo>
                  <a:cubicBezTo>
                    <a:pt x="1190" y="2185"/>
                    <a:pt x="1196" y="2192"/>
                    <a:pt x="1196" y="2193"/>
                  </a:cubicBezTo>
                  <a:cubicBezTo>
                    <a:pt x="1196" y="2194"/>
                    <a:pt x="1199" y="2198"/>
                    <a:pt x="1203" y="2203"/>
                  </a:cubicBezTo>
                  <a:cubicBezTo>
                    <a:pt x="1206" y="2208"/>
                    <a:pt x="1210" y="2214"/>
                    <a:pt x="1211" y="2216"/>
                  </a:cubicBezTo>
                  <a:cubicBezTo>
                    <a:pt x="1212" y="2218"/>
                    <a:pt x="1215" y="2224"/>
                    <a:pt x="1219" y="2228"/>
                  </a:cubicBezTo>
                  <a:cubicBezTo>
                    <a:pt x="1223" y="2232"/>
                    <a:pt x="1226" y="2237"/>
                    <a:pt x="1226" y="2238"/>
                  </a:cubicBezTo>
                  <a:cubicBezTo>
                    <a:pt x="1226" y="2238"/>
                    <a:pt x="1230" y="2244"/>
                    <a:pt x="1235" y="2249"/>
                  </a:cubicBezTo>
                  <a:cubicBezTo>
                    <a:pt x="1240" y="2255"/>
                    <a:pt x="1246" y="2261"/>
                    <a:pt x="1247" y="2263"/>
                  </a:cubicBezTo>
                  <a:cubicBezTo>
                    <a:pt x="1248" y="2265"/>
                    <a:pt x="1256" y="2274"/>
                    <a:pt x="1265" y="2283"/>
                  </a:cubicBezTo>
                  <a:cubicBezTo>
                    <a:pt x="1273" y="2292"/>
                    <a:pt x="1282" y="2302"/>
                    <a:pt x="1284" y="2304"/>
                  </a:cubicBezTo>
                  <a:cubicBezTo>
                    <a:pt x="1285" y="2306"/>
                    <a:pt x="1296" y="2317"/>
                    <a:pt x="1307" y="2328"/>
                  </a:cubicBezTo>
                  <a:cubicBezTo>
                    <a:pt x="1318" y="2339"/>
                    <a:pt x="1332" y="2355"/>
                    <a:pt x="1338" y="2363"/>
                  </a:cubicBezTo>
                  <a:cubicBezTo>
                    <a:pt x="1345" y="2371"/>
                    <a:pt x="1351" y="2377"/>
                    <a:pt x="1352" y="2377"/>
                  </a:cubicBezTo>
                  <a:cubicBezTo>
                    <a:pt x="1353" y="2377"/>
                    <a:pt x="1370" y="2398"/>
                    <a:pt x="1370" y="2401"/>
                  </a:cubicBezTo>
                  <a:cubicBezTo>
                    <a:pt x="1370" y="2402"/>
                    <a:pt x="1375" y="2409"/>
                    <a:pt x="1382" y="2416"/>
                  </a:cubicBezTo>
                  <a:cubicBezTo>
                    <a:pt x="1389" y="2424"/>
                    <a:pt x="1397" y="2434"/>
                    <a:pt x="1401" y="2439"/>
                  </a:cubicBezTo>
                  <a:cubicBezTo>
                    <a:pt x="1404" y="2444"/>
                    <a:pt x="1412" y="2455"/>
                    <a:pt x="1419" y="2464"/>
                  </a:cubicBezTo>
                  <a:cubicBezTo>
                    <a:pt x="1426" y="2473"/>
                    <a:pt x="1433" y="2484"/>
                    <a:pt x="1436" y="2489"/>
                  </a:cubicBezTo>
                  <a:cubicBezTo>
                    <a:pt x="1439" y="2494"/>
                    <a:pt x="1442" y="2499"/>
                    <a:pt x="1443" y="2501"/>
                  </a:cubicBezTo>
                  <a:cubicBezTo>
                    <a:pt x="1446" y="2504"/>
                    <a:pt x="1476" y="2564"/>
                    <a:pt x="1476" y="2567"/>
                  </a:cubicBezTo>
                  <a:cubicBezTo>
                    <a:pt x="1476" y="2567"/>
                    <a:pt x="1484" y="2584"/>
                    <a:pt x="1494" y="2603"/>
                  </a:cubicBezTo>
                  <a:cubicBezTo>
                    <a:pt x="1503" y="2622"/>
                    <a:pt x="1516" y="2650"/>
                    <a:pt x="1522" y="2663"/>
                  </a:cubicBezTo>
                  <a:cubicBezTo>
                    <a:pt x="1533" y="2691"/>
                    <a:pt x="1548" y="2721"/>
                    <a:pt x="1550" y="2721"/>
                  </a:cubicBezTo>
                  <a:cubicBezTo>
                    <a:pt x="1553" y="2721"/>
                    <a:pt x="1558" y="2734"/>
                    <a:pt x="1560" y="2745"/>
                  </a:cubicBezTo>
                  <a:cubicBezTo>
                    <a:pt x="1561" y="2754"/>
                    <a:pt x="1561" y="2756"/>
                    <a:pt x="1557" y="2764"/>
                  </a:cubicBezTo>
                  <a:lnTo>
                    <a:pt x="1552" y="2773"/>
                  </a:lnTo>
                  <a:lnTo>
                    <a:pt x="1557" y="2786"/>
                  </a:lnTo>
                  <a:cubicBezTo>
                    <a:pt x="1562" y="2801"/>
                    <a:pt x="1568" y="2816"/>
                    <a:pt x="1573" y="2827"/>
                  </a:cubicBezTo>
                  <a:cubicBezTo>
                    <a:pt x="1579" y="2838"/>
                    <a:pt x="1573" y="2854"/>
                    <a:pt x="1562" y="2858"/>
                  </a:cubicBezTo>
                  <a:cubicBezTo>
                    <a:pt x="1557" y="2861"/>
                    <a:pt x="1555" y="2861"/>
                    <a:pt x="1553" y="2858"/>
                  </a:cubicBezTo>
                  <a:close/>
                  <a:moveTo>
                    <a:pt x="5289" y="2855"/>
                  </a:moveTo>
                  <a:cubicBezTo>
                    <a:pt x="5276" y="2850"/>
                    <a:pt x="5257" y="2836"/>
                    <a:pt x="5229" y="2812"/>
                  </a:cubicBezTo>
                  <a:cubicBezTo>
                    <a:pt x="5220" y="2804"/>
                    <a:pt x="5205" y="2792"/>
                    <a:pt x="5196" y="2785"/>
                  </a:cubicBezTo>
                  <a:cubicBezTo>
                    <a:pt x="5186" y="2777"/>
                    <a:pt x="5176" y="2768"/>
                    <a:pt x="5172" y="2765"/>
                  </a:cubicBezTo>
                  <a:cubicBezTo>
                    <a:pt x="5168" y="2761"/>
                    <a:pt x="5155" y="2751"/>
                    <a:pt x="5144" y="2743"/>
                  </a:cubicBezTo>
                  <a:cubicBezTo>
                    <a:pt x="5133" y="2734"/>
                    <a:pt x="5124" y="2726"/>
                    <a:pt x="5123" y="2724"/>
                  </a:cubicBezTo>
                  <a:cubicBezTo>
                    <a:pt x="5121" y="2720"/>
                    <a:pt x="5124" y="2715"/>
                    <a:pt x="5130" y="2712"/>
                  </a:cubicBezTo>
                  <a:cubicBezTo>
                    <a:pt x="5140" y="2707"/>
                    <a:pt x="5135" y="2704"/>
                    <a:pt x="5243" y="2794"/>
                  </a:cubicBezTo>
                  <a:cubicBezTo>
                    <a:pt x="5247" y="2797"/>
                    <a:pt x="5260" y="2808"/>
                    <a:pt x="5269" y="2815"/>
                  </a:cubicBezTo>
                  <a:cubicBezTo>
                    <a:pt x="5283" y="2825"/>
                    <a:pt x="5302" y="2833"/>
                    <a:pt x="5312" y="2833"/>
                  </a:cubicBezTo>
                  <a:cubicBezTo>
                    <a:pt x="5320" y="2833"/>
                    <a:pt x="5322" y="2832"/>
                    <a:pt x="5328" y="2827"/>
                  </a:cubicBezTo>
                  <a:cubicBezTo>
                    <a:pt x="5341" y="2813"/>
                    <a:pt x="5342" y="2808"/>
                    <a:pt x="5342" y="2766"/>
                  </a:cubicBezTo>
                  <a:cubicBezTo>
                    <a:pt x="5342" y="2733"/>
                    <a:pt x="5342" y="2727"/>
                    <a:pt x="5346" y="2715"/>
                  </a:cubicBezTo>
                  <a:cubicBezTo>
                    <a:pt x="5351" y="2700"/>
                    <a:pt x="5352" y="2698"/>
                    <a:pt x="5362" y="2694"/>
                  </a:cubicBezTo>
                  <a:cubicBezTo>
                    <a:pt x="5367" y="2692"/>
                    <a:pt x="5374" y="2691"/>
                    <a:pt x="5397" y="2692"/>
                  </a:cubicBezTo>
                  <a:cubicBezTo>
                    <a:pt x="5428" y="2693"/>
                    <a:pt x="5451" y="2698"/>
                    <a:pt x="5475" y="2707"/>
                  </a:cubicBezTo>
                  <a:cubicBezTo>
                    <a:pt x="5498" y="2715"/>
                    <a:pt x="5497" y="2715"/>
                    <a:pt x="5495" y="2709"/>
                  </a:cubicBezTo>
                  <a:cubicBezTo>
                    <a:pt x="5494" y="2705"/>
                    <a:pt x="5495" y="2703"/>
                    <a:pt x="5498" y="2701"/>
                  </a:cubicBezTo>
                  <a:cubicBezTo>
                    <a:pt x="5507" y="2697"/>
                    <a:pt x="5528" y="2713"/>
                    <a:pt x="5528" y="2725"/>
                  </a:cubicBezTo>
                  <a:cubicBezTo>
                    <a:pt x="5528" y="2730"/>
                    <a:pt x="5520" y="2737"/>
                    <a:pt x="5512" y="2739"/>
                  </a:cubicBezTo>
                  <a:cubicBezTo>
                    <a:pt x="5505" y="2741"/>
                    <a:pt x="5491" y="2740"/>
                    <a:pt x="5487" y="2737"/>
                  </a:cubicBezTo>
                  <a:cubicBezTo>
                    <a:pt x="5485" y="2736"/>
                    <a:pt x="5457" y="2725"/>
                    <a:pt x="5446" y="2722"/>
                  </a:cubicBezTo>
                  <a:cubicBezTo>
                    <a:pt x="5431" y="2717"/>
                    <a:pt x="5414" y="2715"/>
                    <a:pt x="5391" y="2715"/>
                  </a:cubicBezTo>
                  <a:cubicBezTo>
                    <a:pt x="5369" y="2715"/>
                    <a:pt x="5368" y="2715"/>
                    <a:pt x="5367" y="2720"/>
                  </a:cubicBezTo>
                  <a:cubicBezTo>
                    <a:pt x="5365" y="2726"/>
                    <a:pt x="5365" y="2745"/>
                    <a:pt x="5366" y="2782"/>
                  </a:cubicBezTo>
                  <a:cubicBezTo>
                    <a:pt x="5366" y="2814"/>
                    <a:pt x="5366" y="2814"/>
                    <a:pt x="5361" y="2826"/>
                  </a:cubicBezTo>
                  <a:cubicBezTo>
                    <a:pt x="5351" y="2845"/>
                    <a:pt x="5329" y="2859"/>
                    <a:pt x="5310" y="2859"/>
                  </a:cubicBezTo>
                  <a:cubicBezTo>
                    <a:pt x="5305" y="2859"/>
                    <a:pt x="5295" y="2857"/>
                    <a:pt x="5289" y="2855"/>
                  </a:cubicBezTo>
                  <a:close/>
                  <a:moveTo>
                    <a:pt x="1362" y="2849"/>
                  </a:moveTo>
                  <a:cubicBezTo>
                    <a:pt x="1359" y="2844"/>
                    <a:pt x="1359" y="2839"/>
                    <a:pt x="1363" y="2833"/>
                  </a:cubicBezTo>
                  <a:cubicBezTo>
                    <a:pt x="1364" y="2829"/>
                    <a:pt x="1366" y="2826"/>
                    <a:pt x="1366" y="2825"/>
                  </a:cubicBezTo>
                  <a:cubicBezTo>
                    <a:pt x="1366" y="2824"/>
                    <a:pt x="1347" y="2805"/>
                    <a:pt x="1324" y="2782"/>
                  </a:cubicBezTo>
                  <a:cubicBezTo>
                    <a:pt x="1300" y="2759"/>
                    <a:pt x="1276" y="2735"/>
                    <a:pt x="1269" y="2727"/>
                  </a:cubicBezTo>
                  <a:cubicBezTo>
                    <a:pt x="1262" y="2720"/>
                    <a:pt x="1254" y="2713"/>
                    <a:pt x="1252" y="2710"/>
                  </a:cubicBezTo>
                  <a:cubicBezTo>
                    <a:pt x="1249" y="2708"/>
                    <a:pt x="1244" y="2703"/>
                    <a:pt x="1240" y="2699"/>
                  </a:cubicBezTo>
                  <a:cubicBezTo>
                    <a:pt x="1228" y="2688"/>
                    <a:pt x="1202" y="2667"/>
                    <a:pt x="1184" y="2655"/>
                  </a:cubicBezTo>
                  <a:cubicBezTo>
                    <a:pt x="1163" y="2641"/>
                    <a:pt x="1154" y="2634"/>
                    <a:pt x="1149" y="2629"/>
                  </a:cubicBezTo>
                  <a:cubicBezTo>
                    <a:pt x="1147" y="2627"/>
                    <a:pt x="1142" y="2624"/>
                    <a:pt x="1138" y="2622"/>
                  </a:cubicBezTo>
                  <a:cubicBezTo>
                    <a:pt x="1134" y="2620"/>
                    <a:pt x="1126" y="2615"/>
                    <a:pt x="1119" y="2610"/>
                  </a:cubicBezTo>
                  <a:cubicBezTo>
                    <a:pt x="1113" y="2605"/>
                    <a:pt x="1104" y="2600"/>
                    <a:pt x="1099" y="2597"/>
                  </a:cubicBezTo>
                  <a:cubicBezTo>
                    <a:pt x="1095" y="2595"/>
                    <a:pt x="1087" y="2590"/>
                    <a:pt x="1083" y="2587"/>
                  </a:cubicBezTo>
                  <a:cubicBezTo>
                    <a:pt x="1076" y="2581"/>
                    <a:pt x="1054" y="2567"/>
                    <a:pt x="1052" y="2567"/>
                  </a:cubicBezTo>
                  <a:cubicBezTo>
                    <a:pt x="1052" y="2567"/>
                    <a:pt x="1046" y="2564"/>
                    <a:pt x="1013" y="2542"/>
                  </a:cubicBezTo>
                  <a:cubicBezTo>
                    <a:pt x="1003" y="2536"/>
                    <a:pt x="994" y="2530"/>
                    <a:pt x="992" y="2530"/>
                  </a:cubicBezTo>
                  <a:cubicBezTo>
                    <a:pt x="990" y="2529"/>
                    <a:pt x="984" y="2525"/>
                    <a:pt x="978" y="2521"/>
                  </a:cubicBezTo>
                  <a:cubicBezTo>
                    <a:pt x="972" y="2517"/>
                    <a:pt x="960" y="2510"/>
                    <a:pt x="952" y="2505"/>
                  </a:cubicBezTo>
                  <a:cubicBezTo>
                    <a:pt x="943" y="2500"/>
                    <a:pt x="933" y="2494"/>
                    <a:pt x="929" y="2490"/>
                  </a:cubicBezTo>
                  <a:cubicBezTo>
                    <a:pt x="920" y="2484"/>
                    <a:pt x="914" y="2480"/>
                    <a:pt x="897" y="2470"/>
                  </a:cubicBezTo>
                  <a:cubicBezTo>
                    <a:pt x="891" y="2467"/>
                    <a:pt x="884" y="2463"/>
                    <a:pt x="882" y="2461"/>
                  </a:cubicBezTo>
                  <a:cubicBezTo>
                    <a:pt x="880" y="2459"/>
                    <a:pt x="878" y="2457"/>
                    <a:pt x="877" y="2457"/>
                  </a:cubicBezTo>
                  <a:cubicBezTo>
                    <a:pt x="876" y="2457"/>
                    <a:pt x="868" y="2452"/>
                    <a:pt x="858" y="2445"/>
                  </a:cubicBezTo>
                  <a:cubicBezTo>
                    <a:pt x="835" y="2428"/>
                    <a:pt x="829" y="2423"/>
                    <a:pt x="821" y="2418"/>
                  </a:cubicBezTo>
                  <a:cubicBezTo>
                    <a:pt x="813" y="2412"/>
                    <a:pt x="780" y="2388"/>
                    <a:pt x="776" y="2385"/>
                  </a:cubicBezTo>
                  <a:cubicBezTo>
                    <a:pt x="774" y="2383"/>
                    <a:pt x="769" y="2379"/>
                    <a:pt x="764" y="2375"/>
                  </a:cubicBezTo>
                  <a:cubicBezTo>
                    <a:pt x="759" y="2371"/>
                    <a:pt x="752" y="2366"/>
                    <a:pt x="748" y="2364"/>
                  </a:cubicBezTo>
                  <a:cubicBezTo>
                    <a:pt x="745" y="2363"/>
                    <a:pt x="736" y="2356"/>
                    <a:pt x="729" y="2349"/>
                  </a:cubicBezTo>
                  <a:cubicBezTo>
                    <a:pt x="722" y="2342"/>
                    <a:pt x="711" y="2332"/>
                    <a:pt x="706" y="2327"/>
                  </a:cubicBezTo>
                  <a:cubicBezTo>
                    <a:pt x="695" y="2318"/>
                    <a:pt x="690" y="2310"/>
                    <a:pt x="690" y="2305"/>
                  </a:cubicBezTo>
                  <a:cubicBezTo>
                    <a:pt x="690" y="2303"/>
                    <a:pt x="692" y="2299"/>
                    <a:pt x="694" y="2296"/>
                  </a:cubicBezTo>
                  <a:lnTo>
                    <a:pt x="699" y="2291"/>
                  </a:lnTo>
                  <a:lnTo>
                    <a:pt x="707" y="2296"/>
                  </a:lnTo>
                  <a:cubicBezTo>
                    <a:pt x="711" y="2298"/>
                    <a:pt x="718" y="2304"/>
                    <a:pt x="722" y="2309"/>
                  </a:cubicBezTo>
                  <a:cubicBezTo>
                    <a:pt x="726" y="2313"/>
                    <a:pt x="731" y="2317"/>
                    <a:pt x="733" y="2318"/>
                  </a:cubicBezTo>
                  <a:cubicBezTo>
                    <a:pt x="735" y="2319"/>
                    <a:pt x="743" y="2325"/>
                    <a:pt x="751" y="2333"/>
                  </a:cubicBezTo>
                  <a:cubicBezTo>
                    <a:pt x="759" y="2340"/>
                    <a:pt x="768" y="2348"/>
                    <a:pt x="772" y="2351"/>
                  </a:cubicBezTo>
                  <a:cubicBezTo>
                    <a:pt x="776" y="2354"/>
                    <a:pt x="784" y="2360"/>
                    <a:pt x="789" y="2364"/>
                  </a:cubicBezTo>
                  <a:cubicBezTo>
                    <a:pt x="795" y="2369"/>
                    <a:pt x="805" y="2376"/>
                    <a:pt x="811" y="2380"/>
                  </a:cubicBezTo>
                  <a:cubicBezTo>
                    <a:pt x="817" y="2385"/>
                    <a:pt x="826" y="2391"/>
                    <a:pt x="830" y="2395"/>
                  </a:cubicBezTo>
                  <a:cubicBezTo>
                    <a:pt x="834" y="2398"/>
                    <a:pt x="838" y="2401"/>
                    <a:pt x="839" y="2401"/>
                  </a:cubicBezTo>
                  <a:cubicBezTo>
                    <a:pt x="839" y="2401"/>
                    <a:pt x="846" y="2406"/>
                    <a:pt x="853" y="2411"/>
                  </a:cubicBezTo>
                  <a:cubicBezTo>
                    <a:pt x="860" y="2417"/>
                    <a:pt x="872" y="2426"/>
                    <a:pt x="879" y="2431"/>
                  </a:cubicBezTo>
                  <a:cubicBezTo>
                    <a:pt x="886" y="2437"/>
                    <a:pt x="892" y="2441"/>
                    <a:pt x="893" y="2441"/>
                  </a:cubicBezTo>
                  <a:cubicBezTo>
                    <a:pt x="894" y="2441"/>
                    <a:pt x="902" y="2447"/>
                    <a:pt x="911" y="2453"/>
                  </a:cubicBezTo>
                  <a:cubicBezTo>
                    <a:pt x="919" y="2459"/>
                    <a:pt x="929" y="2466"/>
                    <a:pt x="933" y="2468"/>
                  </a:cubicBezTo>
                  <a:cubicBezTo>
                    <a:pt x="936" y="2470"/>
                    <a:pt x="940" y="2472"/>
                    <a:pt x="942" y="2473"/>
                  </a:cubicBezTo>
                  <a:cubicBezTo>
                    <a:pt x="943" y="2474"/>
                    <a:pt x="953" y="2480"/>
                    <a:pt x="964" y="2486"/>
                  </a:cubicBezTo>
                  <a:cubicBezTo>
                    <a:pt x="974" y="2492"/>
                    <a:pt x="987" y="2500"/>
                    <a:pt x="992" y="2503"/>
                  </a:cubicBezTo>
                  <a:cubicBezTo>
                    <a:pt x="1000" y="2509"/>
                    <a:pt x="1023" y="2523"/>
                    <a:pt x="1055" y="2543"/>
                  </a:cubicBezTo>
                  <a:cubicBezTo>
                    <a:pt x="1062" y="2547"/>
                    <a:pt x="1072" y="2553"/>
                    <a:pt x="1076" y="2557"/>
                  </a:cubicBezTo>
                  <a:cubicBezTo>
                    <a:pt x="1080" y="2560"/>
                    <a:pt x="1086" y="2563"/>
                    <a:pt x="1088" y="2563"/>
                  </a:cubicBezTo>
                  <a:cubicBezTo>
                    <a:pt x="1090" y="2563"/>
                    <a:pt x="1094" y="2566"/>
                    <a:pt x="1097" y="2569"/>
                  </a:cubicBezTo>
                  <a:cubicBezTo>
                    <a:pt x="1101" y="2573"/>
                    <a:pt x="1105" y="2575"/>
                    <a:pt x="1106" y="2575"/>
                  </a:cubicBezTo>
                  <a:cubicBezTo>
                    <a:pt x="1108" y="2575"/>
                    <a:pt x="1110" y="2577"/>
                    <a:pt x="1112" y="2578"/>
                  </a:cubicBezTo>
                  <a:cubicBezTo>
                    <a:pt x="1113" y="2580"/>
                    <a:pt x="1119" y="2584"/>
                    <a:pt x="1125" y="2587"/>
                  </a:cubicBezTo>
                  <a:cubicBezTo>
                    <a:pt x="1131" y="2590"/>
                    <a:pt x="1140" y="2597"/>
                    <a:pt x="1146" y="2602"/>
                  </a:cubicBezTo>
                  <a:cubicBezTo>
                    <a:pt x="1152" y="2606"/>
                    <a:pt x="1160" y="2612"/>
                    <a:pt x="1164" y="2614"/>
                  </a:cubicBezTo>
                  <a:cubicBezTo>
                    <a:pt x="1168" y="2616"/>
                    <a:pt x="1182" y="2626"/>
                    <a:pt x="1194" y="2635"/>
                  </a:cubicBezTo>
                  <a:cubicBezTo>
                    <a:pt x="1207" y="2644"/>
                    <a:pt x="1220" y="2654"/>
                    <a:pt x="1225" y="2657"/>
                  </a:cubicBezTo>
                  <a:cubicBezTo>
                    <a:pt x="1235" y="2664"/>
                    <a:pt x="1265" y="2691"/>
                    <a:pt x="1292" y="2717"/>
                  </a:cubicBezTo>
                  <a:cubicBezTo>
                    <a:pt x="1304" y="2729"/>
                    <a:pt x="1318" y="2743"/>
                    <a:pt x="1324" y="2749"/>
                  </a:cubicBezTo>
                  <a:cubicBezTo>
                    <a:pt x="1330" y="2754"/>
                    <a:pt x="1342" y="2767"/>
                    <a:pt x="1352" y="2777"/>
                  </a:cubicBezTo>
                  <a:cubicBezTo>
                    <a:pt x="1361" y="2787"/>
                    <a:pt x="1375" y="2802"/>
                    <a:pt x="1383" y="2810"/>
                  </a:cubicBezTo>
                  <a:cubicBezTo>
                    <a:pt x="1397" y="2824"/>
                    <a:pt x="1398" y="2825"/>
                    <a:pt x="1398" y="2834"/>
                  </a:cubicBezTo>
                  <a:cubicBezTo>
                    <a:pt x="1398" y="2844"/>
                    <a:pt x="1395" y="2847"/>
                    <a:pt x="1388" y="2847"/>
                  </a:cubicBezTo>
                  <a:cubicBezTo>
                    <a:pt x="1385" y="2847"/>
                    <a:pt x="1381" y="2849"/>
                    <a:pt x="1380" y="2850"/>
                  </a:cubicBezTo>
                  <a:cubicBezTo>
                    <a:pt x="1376" y="2855"/>
                    <a:pt x="1364" y="2854"/>
                    <a:pt x="1362" y="2849"/>
                  </a:cubicBezTo>
                  <a:close/>
                  <a:moveTo>
                    <a:pt x="4641" y="2829"/>
                  </a:moveTo>
                  <a:cubicBezTo>
                    <a:pt x="4630" y="2822"/>
                    <a:pt x="4629" y="2817"/>
                    <a:pt x="4639" y="2811"/>
                  </a:cubicBezTo>
                  <a:cubicBezTo>
                    <a:pt x="4648" y="2806"/>
                    <a:pt x="4649" y="2799"/>
                    <a:pt x="4650" y="2768"/>
                  </a:cubicBezTo>
                  <a:cubicBezTo>
                    <a:pt x="4651" y="2738"/>
                    <a:pt x="4648" y="2710"/>
                    <a:pt x="4638" y="2662"/>
                  </a:cubicBezTo>
                  <a:cubicBezTo>
                    <a:pt x="4624" y="2593"/>
                    <a:pt x="4615" y="2559"/>
                    <a:pt x="4611" y="2553"/>
                  </a:cubicBezTo>
                  <a:cubicBezTo>
                    <a:pt x="4604" y="2543"/>
                    <a:pt x="4603" y="2501"/>
                    <a:pt x="4608" y="2470"/>
                  </a:cubicBezTo>
                  <a:cubicBezTo>
                    <a:pt x="4609" y="2463"/>
                    <a:pt x="4611" y="2444"/>
                    <a:pt x="4613" y="2429"/>
                  </a:cubicBezTo>
                  <a:cubicBezTo>
                    <a:pt x="4616" y="2395"/>
                    <a:pt x="4620" y="2378"/>
                    <a:pt x="4629" y="2360"/>
                  </a:cubicBezTo>
                  <a:cubicBezTo>
                    <a:pt x="4633" y="2352"/>
                    <a:pt x="4636" y="2345"/>
                    <a:pt x="4636" y="2344"/>
                  </a:cubicBezTo>
                  <a:cubicBezTo>
                    <a:pt x="4636" y="2344"/>
                    <a:pt x="4638" y="2339"/>
                    <a:pt x="4640" y="2334"/>
                  </a:cubicBezTo>
                  <a:cubicBezTo>
                    <a:pt x="4644" y="2325"/>
                    <a:pt x="4650" y="2308"/>
                    <a:pt x="4651" y="2300"/>
                  </a:cubicBezTo>
                  <a:cubicBezTo>
                    <a:pt x="4651" y="2298"/>
                    <a:pt x="4653" y="2292"/>
                    <a:pt x="4655" y="2286"/>
                  </a:cubicBezTo>
                  <a:cubicBezTo>
                    <a:pt x="4657" y="2277"/>
                    <a:pt x="4657" y="2273"/>
                    <a:pt x="4655" y="2257"/>
                  </a:cubicBezTo>
                  <a:cubicBezTo>
                    <a:pt x="4653" y="2247"/>
                    <a:pt x="4651" y="2236"/>
                    <a:pt x="4650" y="2233"/>
                  </a:cubicBezTo>
                  <a:cubicBezTo>
                    <a:pt x="4649" y="2231"/>
                    <a:pt x="4647" y="2222"/>
                    <a:pt x="4645" y="2214"/>
                  </a:cubicBezTo>
                  <a:cubicBezTo>
                    <a:pt x="4643" y="2207"/>
                    <a:pt x="4639" y="2193"/>
                    <a:pt x="4636" y="2184"/>
                  </a:cubicBezTo>
                  <a:cubicBezTo>
                    <a:pt x="4633" y="2175"/>
                    <a:pt x="4629" y="2163"/>
                    <a:pt x="4628" y="2157"/>
                  </a:cubicBezTo>
                  <a:cubicBezTo>
                    <a:pt x="4626" y="2151"/>
                    <a:pt x="4625" y="2145"/>
                    <a:pt x="4624" y="2144"/>
                  </a:cubicBezTo>
                  <a:cubicBezTo>
                    <a:pt x="4623" y="2143"/>
                    <a:pt x="4619" y="2131"/>
                    <a:pt x="4615" y="2118"/>
                  </a:cubicBezTo>
                  <a:cubicBezTo>
                    <a:pt x="4611" y="2105"/>
                    <a:pt x="4606" y="2089"/>
                    <a:pt x="4604" y="2083"/>
                  </a:cubicBezTo>
                  <a:cubicBezTo>
                    <a:pt x="4602" y="2077"/>
                    <a:pt x="4597" y="2061"/>
                    <a:pt x="4594" y="2048"/>
                  </a:cubicBezTo>
                  <a:cubicBezTo>
                    <a:pt x="4590" y="2035"/>
                    <a:pt x="4586" y="2018"/>
                    <a:pt x="4584" y="2010"/>
                  </a:cubicBezTo>
                  <a:cubicBezTo>
                    <a:pt x="4577" y="1984"/>
                    <a:pt x="4574" y="1967"/>
                    <a:pt x="4574" y="1949"/>
                  </a:cubicBezTo>
                  <a:cubicBezTo>
                    <a:pt x="4574" y="1935"/>
                    <a:pt x="4574" y="1931"/>
                    <a:pt x="4578" y="1927"/>
                  </a:cubicBezTo>
                  <a:cubicBezTo>
                    <a:pt x="4586" y="1917"/>
                    <a:pt x="4596" y="1918"/>
                    <a:pt x="4599" y="1930"/>
                  </a:cubicBezTo>
                  <a:cubicBezTo>
                    <a:pt x="4599" y="1933"/>
                    <a:pt x="4602" y="1941"/>
                    <a:pt x="4605" y="1946"/>
                  </a:cubicBezTo>
                  <a:cubicBezTo>
                    <a:pt x="4615" y="1968"/>
                    <a:pt x="4620" y="1983"/>
                    <a:pt x="4621" y="1994"/>
                  </a:cubicBezTo>
                  <a:cubicBezTo>
                    <a:pt x="4622" y="2000"/>
                    <a:pt x="4622" y="2005"/>
                    <a:pt x="4621" y="2005"/>
                  </a:cubicBezTo>
                  <a:cubicBezTo>
                    <a:pt x="4620" y="2005"/>
                    <a:pt x="4617" y="2003"/>
                    <a:pt x="4615" y="2000"/>
                  </a:cubicBezTo>
                  <a:cubicBezTo>
                    <a:pt x="4612" y="1997"/>
                    <a:pt x="4609" y="1995"/>
                    <a:pt x="4609" y="1996"/>
                  </a:cubicBezTo>
                  <a:cubicBezTo>
                    <a:pt x="4608" y="1997"/>
                    <a:pt x="4611" y="2017"/>
                    <a:pt x="4616" y="2033"/>
                  </a:cubicBezTo>
                  <a:cubicBezTo>
                    <a:pt x="4622" y="2055"/>
                    <a:pt x="4626" y="2071"/>
                    <a:pt x="4629" y="2080"/>
                  </a:cubicBezTo>
                  <a:cubicBezTo>
                    <a:pt x="4630" y="2086"/>
                    <a:pt x="4634" y="2100"/>
                    <a:pt x="4637" y="2111"/>
                  </a:cubicBezTo>
                  <a:cubicBezTo>
                    <a:pt x="4641" y="2123"/>
                    <a:pt x="4645" y="2135"/>
                    <a:pt x="4646" y="2139"/>
                  </a:cubicBezTo>
                  <a:cubicBezTo>
                    <a:pt x="4651" y="2150"/>
                    <a:pt x="4666" y="2196"/>
                    <a:pt x="4666" y="2201"/>
                  </a:cubicBezTo>
                  <a:cubicBezTo>
                    <a:pt x="4666" y="2203"/>
                    <a:pt x="4668" y="2213"/>
                    <a:pt x="4671" y="2223"/>
                  </a:cubicBezTo>
                  <a:cubicBezTo>
                    <a:pt x="4679" y="2249"/>
                    <a:pt x="4682" y="2260"/>
                    <a:pt x="4682" y="2267"/>
                  </a:cubicBezTo>
                  <a:cubicBezTo>
                    <a:pt x="4682" y="2271"/>
                    <a:pt x="4683" y="2275"/>
                    <a:pt x="4684" y="2278"/>
                  </a:cubicBezTo>
                  <a:cubicBezTo>
                    <a:pt x="4686" y="2281"/>
                    <a:pt x="4685" y="2283"/>
                    <a:pt x="4682" y="2290"/>
                  </a:cubicBezTo>
                  <a:cubicBezTo>
                    <a:pt x="4680" y="2295"/>
                    <a:pt x="4677" y="2305"/>
                    <a:pt x="4675" y="2312"/>
                  </a:cubicBezTo>
                  <a:cubicBezTo>
                    <a:pt x="4671" y="2328"/>
                    <a:pt x="4669" y="2333"/>
                    <a:pt x="4662" y="2350"/>
                  </a:cubicBezTo>
                  <a:cubicBezTo>
                    <a:pt x="4650" y="2378"/>
                    <a:pt x="4645" y="2394"/>
                    <a:pt x="4642" y="2418"/>
                  </a:cubicBezTo>
                  <a:cubicBezTo>
                    <a:pt x="4641" y="2425"/>
                    <a:pt x="4638" y="2442"/>
                    <a:pt x="4636" y="2456"/>
                  </a:cubicBezTo>
                  <a:cubicBezTo>
                    <a:pt x="4634" y="2471"/>
                    <a:pt x="4631" y="2494"/>
                    <a:pt x="4630" y="2508"/>
                  </a:cubicBezTo>
                  <a:lnTo>
                    <a:pt x="4629" y="2533"/>
                  </a:lnTo>
                  <a:lnTo>
                    <a:pt x="4635" y="2535"/>
                  </a:lnTo>
                  <a:cubicBezTo>
                    <a:pt x="4642" y="2538"/>
                    <a:pt x="4644" y="2542"/>
                    <a:pt x="4648" y="2564"/>
                  </a:cubicBezTo>
                  <a:cubicBezTo>
                    <a:pt x="4649" y="2572"/>
                    <a:pt x="4652" y="2587"/>
                    <a:pt x="4654" y="2598"/>
                  </a:cubicBezTo>
                  <a:cubicBezTo>
                    <a:pt x="4656" y="2608"/>
                    <a:pt x="4657" y="2618"/>
                    <a:pt x="4657" y="2620"/>
                  </a:cubicBezTo>
                  <a:cubicBezTo>
                    <a:pt x="4656" y="2622"/>
                    <a:pt x="4656" y="2625"/>
                    <a:pt x="4658" y="2626"/>
                  </a:cubicBezTo>
                  <a:cubicBezTo>
                    <a:pt x="4660" y="2629"/>
                    <a:pt x="4665" y="2652"/>
                    <a:pt x="4670" y="2682"/>
                  </a:cubicBezTo>
                  <a:cubicBezTo>
                    <a:pt x="4678" y="2730"/>
                    <a:pt x="4679" y="2781"/>
                    <a:pt x="4672" y="2812"/>
                  </a:cubicBezTo>
                  <a:cubicBezTo>
                    <a:pt x="4669" y="2825"/>
                    <a:pt x="4667" y="2827"/>
                    <a:pt x="4659" y="2831"/>
                  </a:cubicBezTo>
                  <a:cubicBezTo>
                    <a:pt x="4649" y="2834"/>
                    <a:pt x="4648" y="2834"/>
                    <a:pt x="4641" y="2829"/>
                  </a:cubicBezTo>
                  <a:close/>
                  <a:moveTo>
                    <a:pt x="3640" y="2298"/>
                  </a:moveTo>
                  <a:cubicBezTo>
                    <a:pt x="3635" y="2297"/>
                    <a:pt x="3630" y="2289"/>
                    <a:pt x="3622" y="2267"/>
                  </a:cubicBezTo>
                  <a:cubicBezTo>
                    <a:pt x="3617" y="2256"/>
                    <a:pt x="3613" y="2244"/>
                    <a:pt x="3612" y="2242"/>
                  </a:cubicBezTo>
                  <a:cubicBezTo>
                    <a:pt x="3611" y="2240"/>
                    <a:pt x="3608" y="2233"/>
                    <a:pt x="3605" y="2227"/>
                  </a:cubicBezTo>
                  <a:cubicBezTo>
                    <a:pt x="3602" y="2221"/>
                    <a:pt x="3597" y="2210"/>
                    <a:pt x="3594" y="2201"/>
                  </a:cubicBezTo>
                  <a:cubicBezTo>
                    <a:pt x="3590" y="2193"/>
                    <a:pt x="3586" y="2185"/>
                    <a:pt x="3585" y="2183"/>
                  </a:cubicBezTo>
                  <a:cubicBezTo>
                    <a:pt x="3583" y="2181"/>
                    <a:pt x="3582" y="2179"/>
                    <a:pt x="3582" y="2178"/>
                  </a:cubicBezTo>
                  <a:cubicBezTo>
                    <a:pt x="3582" y="2176"/>
                    <a:pt x="3579" y="2170"/>
                    <a:pt x="3575" y="2165"/>
                  </a:cubicBezTo>
                  <a:cubicBezTo>
                    <a:pt x="3571" y="2159"/>
                    <a:pt x="3566" y="2150"/>
                    <a:pt x="3564" y="2144"/>
                  </a:cubicBezTo>
                  <a:cubicBezTo>
                    <a:pt x="3561" y="2139"/>
                    <a:pt x="3556" y="2131"/>
                    <a:pt x="3553" y="2127"/>
                  </a:cubicBezTo>
                  <a:cubicBezTo>
                    <a:pt x="3551" y="2123"/>
                    <a:pt x="3546" y="2116"/>
                    <a:pt x="3543" y="2110"/>
                  </a:cubicBezTo>
                  <a:cubicBezTo>
                    <a:pt x="3540" y="2104"/>
                    <a:pt x="3536" y="2098"/>
                    <a:pt x="3534" y="2097"/>
                  </a:cubicBezTo>
                  <a:cubicBezTo>
                    <a:pt x="3533" y="2096"/>
                    <a:pt x="3530" y="2090"/>
                    <a:pt x="3527" y="2085"/>
                  </a:cubicBezTo>
                  <a:cubicBezTo>
                    <a:pt x="3524" y="2078"/>
                    <a:pt x="3514" y="2064"/>
                    <a:pt x="3503" y="2051"/>
                  </a:cubicBezTo>
                  <a:cubicBezTo>
                    <a:pt x="3499" y="2047"/>
                    <a:pt x="3483" y="2025"/>
                    <a:pt x="3477" y="2015"/>
                  </a:cubicBezTo>
                  <a:cubicBezTo>
                    <a:pt x="3468" y="2003"/>
                    <a:pt x="3431" y="1965"/>
                    <a:pt x="3427" y="1965"/>
                  </a:cubicBezTo>
                  <a:cubicBezTo>
                    <a:pt x="3424" y="1965"/>
                    <a:pt x="3424" y="1966"/>
                    <a:pt x="3426" y="1969"/>
                  </a:cubicBezTo>
                  <a:cubicBezTo>
                    <a:pt x="3427" y="1971"/>
                    <a:pt x="3428" y="1979"/>
                    <a:pt x="3429" y="1987"/>
                  </a:cubicBezTo>
                  <a:cubicBezTo>
                    <a:pt x="3429" y="1995"/>
                    <a:pt x="3430" y="2002"/>
                    <a:pt x="3431" y="2003"/>
                  </a:cubicBezTo>
                  <a:cubicBezTo>
                    <a:pt x="3431" y="2004"/>
                    <a:pt x="3432" y="2018"/>
                    <a:pt x="3433" y="2035"/>
                  </a:cubicBezTo>
                  <a:cubicBezTo>
                    <a:pt x="3434" y="2070"/>
                    <a:pt x="3435" y="2079"/>
                    <a:pt x="3440" y="2100"/>
                  </a:cubicBezTo>
                  <a:cubicBezTo>
                    <a:pt x="3442" y="2109"/>
                    <a:pt x="3445" y="2122"/>
                    <a:pt x="3447" y="2128"/>
                  </a:cubicBezTo>
                  <a:cubicBezTo>
                    <a:pt x="3450" y="2140"/>
                    <a:pt x="3451" y="2145"/>
                    <a:pt x="3455" y="2154"/>
                  </a:cubicBezTo>
                  <a:cubicBezTo>
                    <a:pt x="3456" y="2156"/>
                    <a:pt x="3457" y="2160"/>
                    <a:pt x="3457" y="2162"/>
                  </a:cubicBezTo>
                  <a:cubicBezTo>
                    <a:pt x="3457" y="2167"/>
                    <a:pt x="3462" y="2185"/>
                    <a:pt x="3464" y="2191"/>
                  </a:cubicBezTo>
                  <a:cubicBezTo>
                    <a:pt x="3465" y="2195"/>
                    <a:pt x="3465" y="2197"/>
                    <a:pt x="3461" y="2200"/>
                  </a:cubicBezTo>
                  <a:cubicBezTo>
                    <a:pt x="3458" y="2203"/>
                    <a:pt x="3454" y="2205"/>
                    <a:pt x="3451" y="2205"/>
                  </a:cubicBezTo>
                  <a:cubicBezTo>
                    <a:pt x="3447" y="2205"/>
                    <a:pt x="3434" y="2200"/>
                    <a:pt x="3427" y="2195"/>
                  </a:cubicBezTo>
                  <a:cubicBezTo>
                    <a:pt x="3422" y="2191"/>
                    <a:pt x="3421" y="2194"/>
                    <a:pt x="3423" y="2205"/>
                  </a:cubicBezTo>
                  <a:cubicBezTo>
                    <a:pt x="3425" y="2211"/>
                    <a:pt x="3426" y="2220"/>
                    <a:pt x="3426" y="2226"/>
                  </a:cubicBezTo>
                  <a:cubicBezTo>
                    <a:pt x="3426" y="2234"/>
                    <a:pt x="3425" y="2236"/>
                    <a:pt x="3419" y="2241"/>
                  </a:cubicBezTo>
                  <a:cubicBezTo>
                    <a:pt x="3411" y="2249"/>
                    <a:pt x="3405" y="2249"/>
                    <a:pt x="3400" y="2241"/>
                  </a:cubicBezTo>
                  <a:cubicBezTo>
                    <a:pt x="3396" y="2236"/>
                    <a:pt x="3396" y="2233"/>
                    <a:pt x="3396" y="2223"/>
                  </a:cubicBezTo>
                  <a:cubicBezTo>
                    <a:pt x="3396" y="2210"/>
                    <a:pt x="3393" y="2177"/>
                    <a:pt x="3391" y="2171"/>
                  </a:cubicBezTo>
                  <a:cubicBezTo>
                    <a:pt x="3389" y="2167"/>
                    <a:pt x="3394" y="2157"/>
                    <a:pt x="3401" y="2151"/>
                  </a:cubicBezTo>
                  <a:cubicBezTo>
                    <a:pt x="3407" y="2147"/>
                    <a:pt x="3416" y="2146"/>
                    <a:pt x="3420" y="2150"/>
                  </a:cubicBezTo>
                  <a:cubicBezTo>
                    <a:pt x="3424" y="2155"/>
                    <a:pt x="3426" y="2152"/>
                    <a:pt x="3424" y="2145"/>
                  </a:cubicBezTo>
                  <a:cubicBezTo>
                    <a:pt x="3423" y="2141"/>
                    <a:pt x="3421" y="2134"/>
                    <a:pt x="3420" y="2128"/>
                  </a:cubicBezTo>
                  <a:cubicBezTo>
                    <a:pt x="3419" y="2123"/>
                    <a:pt x="3416" y="2113"/>
                    <a:pt x="3415" y="2106"/>
                  </a:cubicBezTo>
                  <a:cubicBezTo>
                    <a:pt x="3413" y="2100"/>
                    <a:pt x="3412" y="2091"/>
                    <a:pt x="3412" y="2087"/>
                  </a:cubicBezTo>
                  <a:cubicBezTo>
                    <a:pt x="3412" y="2083"/>
                    <a:pt x="3411" y="2079"/>
                    <a:pt x="3410" y="2078"/>
                  </a:cubicBezTo>
                  <a:cubicBezTo>
                    <a:pt x="3409" y="2077"/>
                    <a:pt x="3408" y="2062"/>
                    <a:pt x="3407" y="2044"/>
                  </a:cubicBezTo>
                  <a:cubicBezTo>
                    <a:pt x="3406" y="2027"/>
                    <a:pt x="3405" y="2007"/>
                    <a:pt x="3404" y="2001"/>
                  </a:cubicBezTo>
                  <a:cubicBezTo>
                    <a:pt x="3401" y="1983"/>
                    <a:pt x="3401" y="1948"/>
                    <a:pt x="3404" y="1936"/>
                  </a:cubicBezTo>
                  <a:cubicBezTo>
                    <a:pt x="3406" y="1928"/>
                    <a:pt x="3408" y="1926"/>
                    <a:pt x="3413" y="1924"/>
                  </a:cubicBezTo>
                  <a:cubicBezTo>
                    <a:pt x="3420" y="1922"/>
                    <a:pt x="3426" y="1926"/>
                    <a:pt x="3438" y="1940"/>
                  </a:cubicBezTo>
                  <a:cubicBezTo>
                    <a:pt x="3443" y="1947"/>
                    <a:pt x="3450" y="1954"/>
                    <a:pt x="3453" y="1956"/>
                  </a:cubicBezTo>
                  <a:cubicBezTo>
                    <a:pt x="3459" y="1960"/>
                    <a:pt x="3487" y="1992"/>
                    <a:pt x="3497" y="2007"/>
                  </a:cubicBezTo>
                  <a:cubicBezTo>
                    <a:pt x="3501" y="2012"/>
                    <a:pt x="3506" y="2019"/>
                    <a:pt x="3509" y="2023"/>
                  </a:cubicBezTo>
                  <a:cubicBezTo>
                    <a:pt x="3512" y="2027"/>
                    <a:pt x="3520" y="2038"/>
                    <a:pt x="3525" y="2048"/>
                  </a:cubicBezTo>
                  <a:cubicBezTo>
                    <a:pt x="3531" y="2058"/>
                    <a:pt x="3537" y="2067"/>
                    <a:pt x="3539" y="2068"/>
                  </a:cubicBezTo>
                  <a:cubicBezTo>
                    <a:pt x="3540" y="2069"/>
                    <a:pt x="3545" y="2076"/>
                    <a:pt x="3549" y="2082"/>
                  </a:cubicBezTo>
                  <a:cubicBezTo>
                    <a:pt x="3554" y="2089"/>
                    <a:pt x="3559" y="2096"/>
                    <a:pt x="3560" y="2097"/>
                  </a:cubicBezTo>
                  <a:cubicBezTo>
                    <a:pt x="3562" y="2098"/>
                    <a:pt x="3565" y="2103"/>
                    <a:pt x="3568" y="2108"/>
                  </a:cubicBezTo>
                  <a:cubicBezTo>
                    <a:pt x="3570" y="2112"/>
                    <a:pt x="3574" y="2117"/>
                    <a:pt x="3576" y="2120"/>
                  </a:cubicBezTo>
                  <a:cubicBezTo>
                    <a:pt x="3578" y="2122"/>
                    <a:pt x="3580" y="2125"/>
                    <a:pt x="3580" y="2126"/>
                  </a:cubicBezTo>
                  <a:cubicBezTo>
                    <a:pt x="3580" y="2126"/>
                    <a:pt x="3582" y="2130"/>
                    <a:pt x="3585" y="2134"/>
                  </a:cubicBezTo>
                  <a:cubicBezTo>
                    <a:pt x="3587" y="2138"/>
                    <a:pt x="3590" y="2142"/>
                    <a:pt x="3590" y="2144"/>
                  </a:cubicBezTo>
                  <a:cubicBezTo>
                    <a:pt x="3591" y="2145"/>
                    <a:pt x="3592" y="2146"/>
                    <a:pt x="3592" y="2145"/>
                  </a:cubicBezTo>
                  <a:cubicBezTo>
                    <a:pt x="3594" y="2143"/>
                    <a:pt x="3587" y="2117"/>
                    <a:pt x="3582" y="2107"/>
                  </a:cubicBezTo>
                  <a:cubicBezTo>
                    <a:pt x="3581" y="2105"/>
                    <a:pt x="3580" y="2099"/>
                    <a:pt x="3580" y="2095"/>
                  </a:cubicBezTo>
                  <a:cubicBezTo>
                    <a:pt x="3580" y="2088"/>
                    <a:pt x="3576" y="2073"/>
                    <a:pt x="3571" y="2059"/>
                  </a:cubicBezTo>
                  <a:cubicBezTo>
                    <a:pt x="3566" y="2046"/>
                    <a:pt x="3560" y="2025"/>
                    <a:pt x="3560" y="2021"/>
                  </a:cubicBezTo>
                  <a:cubicBezTo>
                    <a:pt x="3560" y="2018"/>
                    <a:pt x="3558" y="2012"/>
                    <a:pt x="3557" y="2007"/>
                  </a:cubicBezTo>
                  <a:cubicBezTo>
                    <a:pt x="3555" y="2002"/>
                    <a:pt x="3552" y="1992"/>
                    <a:pt x="3550" y="1983"/>
                  </a:cubicBezTo>
                  <a:cubicBezTo>
                    <a:pt x="3547" y="1975"/>
                    <a:pt x="3544" y="1966"/>
                    <a:pt x="3542" y="1962"/>
                  </a:cubicBezTo>
                  <a:cubicBezTo>
                    <a:pt x="3539" y="1959"/>
                    <a:pt x="3538" y="1955"/>
                    <a:pt x="3538" y="1953"/>
                  </a:cubicBezTo>
                  <a:cubicBezTo>
                    <a:pt x="3538" y="1951"/>
                    <a:pt x="3536" y="1943"/>
                    <a:pt x="3533" y="1935"/>
                  </a:cubicBezTo>
                  <a:cubicBezTo>
                    <a:pt x="3530" y="1927"/>
                    <a:pt x="3528" y="1916"/>
                    <a:pt x="3528" y="1911"/>
                  </a:cubicBezTo>
                  <a:cubicBezTo>
                    <a:pt x="3528" y="1905"/>
                    <a:pt x="3527" y="1901"/>
                    <a:pt x="3525" y="1899"/>
                  </a:cubicBezTo>
                  <a:cubicBezTo>
                    <a:pt x="3520" y="1896"/>
                    <a:pt x="3516" y="1884"/>
                    <a:pt x="3516" y="1877"/>
                  </a:cubicBezTo>
                  <a:cubicBezTo>
                    <a:pt x="3516" y="1873"/>
                    <a:pt x="3514" y="1867"/>
                    <a:pt x="3512" y="1864"/>
                  </a:cubicBezTo>
                  <a:cubicBezTo>
                    <a:pt x="3510" y="1860"/>
                    <a:pt x="3508" y="1855"/>
                    <a:pt x="3508" y="1851"/>
                  </a:cubicBezTo>
                  <a:cubicBezTo>
                    <a:pt x="3508" y="1848"/>
                    <a:pt x="3507" y="1845"/>
                    <a:pt x="3506" y="1844"/>
                  </a:cubicBezTo>
                  <a:cubicBezTo>
                    <a:pt x="3505" y="1844"/>
                    <a:pt x="3504" y="1842"/>
                    <a:pt x="3504" y="1840"/>
                  </a:cubicBezTo>
                  <a:cubicBezTo>
                    <a:pt x="3504" y="1838"/>
                    <a:pt x="3502" y="1829"/>
                    <a:pt x="3499" y="1819"/>
                  </a:cubicBezTo>
                  <a:cubicBezTo>
                    <a:pt x="3486" y="1776"/>
                    <a:pt x="3486" y="1773"/>
                    <a:pt x="3496" y="1771"/>
                  </a:cubicBezTo>
                  <a:cubicBezTo>
                    <a:pt x="3503" y="1769"/>
                    <a:pt x="3509" y="1776"/>
                    <a:pt x="3516" y="1797"/>
                  </a:cubicBezTo>
                  <a:cubicBezTo>
                    <a:pt x="3525" y="1826"/>
                    <a:pt x="3536" y="1863"/>
                    <a:pt x="3536" y="1867"/>
                  </a:cubicBezTo>
                  <a:cubicBezTo>
                    <a:pt x="3536" y="1869"/>
                    <a:pt x="3538" y="1875"/>
                    <a:pt x="3540" y="1881"/>
                  </a:cubicBezTo>
                  <a:cubicBezTo>
                    <a:pt x="3542" y="1887"/>
                    <a:pt x="3545" y="1895"/>
                    <a:pt x="3545" y="1898"/>
                  </a:cubicBezTo>
                  <a:cubicBezTo>
                    <a:pt x="3546" y="1902"/>
                    <a:pt x="3548" y="1911"/>
                    <a:pt x="3550" y="1919"/>
                  </a:cubicBezTo>
                  <a:cubicBezTo>
                    <a:pt x="3552" y="1928"/>
                    <a:pt x="3555" y="1938"/>
                    <a:pt x="3556" y="1942"/>
                  </a:cubicBezTo>
                  <a:cubicBezTo>
                    <a:pt x="3557" y="1947"/>
                    <a:pt x="3559" y="1955"/>
                    <a:pt x="3561" y="1960"/>
                  </a:cubicBezTo>
                  <a:cubicBezTo>
                    <a:pt x="3564" y="1965"/>
                    <a:pt x="3566" y="1971"/>
                    <a:pt x="3566" y="1973"/>
                  </a:cubicBezTo>
                  <a:cubicBezTo>
                    <a:pt x="3566" y="1975"/>
                    <a:pt x="3568" y="1983"/>
                    <a:pt x="3571" y="1991"/>
                  </a:cubicBezTo>
                  <a:cubicBezTo>
                    <a:pt x="3573" y="2000"/>
                    <a:pt x="3578" y="2016"/>
                    <a:pt x="3582" y="2027"/>
                  </a:cubicBezTo>
                  <a:cubicBezTo>
                    <a:pt x="3585" y="2039"/>
                    <a:pt x="3589" y="2051"/>
                    <a:pt x="3591" y="2055"/>
                  </a:cubicBezTo>
                  <a:cubicBezTo>
                    <a:pt x="3593" y="2058"/>
                    <a:pt x="3595" y="2066"/>
                    <a:pt x="3596" y="2071"/>
                  </a:cubicBezTo>
                  <a:cubicBezTo>
                    <a:pt x="3597" y="2076"/>
                    <a:pt x="3601" y="2089"/>
                    <a:pt x="3604" y="2100"/>
                  </a:cubicBezTo>
                  <a:cubicBezTo>
                    <a:pt x="3607" y="2111"/>
                    <a:pt x="3611" y="2123"/>
                    <a:pt x="3612" y="2126"/>
                  </a:cubicBezTo>
                  <a:cubicBezTo>
                    <a:pt x="3612" y="2130"/>
                    <a:pt x="3615" y="2137"/>
                    <a:pt x="3616" y="2143"/>
                  </a:cubicBezTo>
                  <a:cubicBezTo>
                    <a:pt x="3618" y="2149"/>
                    <a:pt x="3622" y="2163"/>
                    <a:pt x="3625" y="2173"/>
                  </a:cubicBezTo>
                  <a:cubicBezTo>
                    <a:pt x="3627" y="2184"/>
                    <a:pt x="3634" y="2209"/>
                    <a:pt x="3641" y="2230"/>
                  </a:cubicBezTo>
                  <a:cubicBezTo>
                    <a:pt x="3647" y="2251"/>
                    <a:pt x="3652" y="2272"/>
                    <a:pt x="3653" y="2278"/>
                  </a:cubicBezTo>
                  <a:cubicBezTo>
                    <a:pt x="3654" y="2288"/>
                    <a:pt x="3654" y="2289"/>
                    <a:pt x="3649" y="2294"/>
                  </a:cubicBezTo>
                  <a:cubicBezTo>
                    <a:pt x="3646" y="2297"/>
                    <a:pt x="3643" y="2299"/>
                    <a:pt x="3643" y="2299"/>
                  </a:cubicBezTo>
                  <a:cubicBezTo>
                    <a:pt x="3643" y="2299"/>
                    <a:pt x="3641" y="2298"/>
                    <a:pt x="3640" y="2298"/>
                  </a:cubicBezTo>
                  <a:close/>
                  <a:moveTo>
                    <a:pt x="1080" y="2288"/>
                  </a:moveTo>
                  <a:cubicBezTo>
                    <a:pt x="1077" y="2283"/>
                    <a:pt x="1066" y="2274"/>
                    <a:pt x="1051" y="2264"/>
                  </a:cubicBezTo>
                  <a:cubicBezTo>
                    <a:pt x="1038" y="2255"/>
                    <a:pt x="1026" y="2247"/>
                    <a:pt x="1025" y="2247"/>
                  </a:cubicBezTo>
                  <a:cubicBezTo>
                    <a:pt x="1023" y="2247"/>
                    <a:pt x="1013" y="2240"/>
                    <a:pt x="1007" y="2235"/>
                  </a:cubicBezTo>
                  <a:cubicBezTo>
                    <a:pt x="1005" y="2233"/>
                    <a:pt x="1002" y="2231"/>
                    <a:pt x="1001" y="2231"/>
                  </a:cubicBezTo>
                  <a:cubicBezTo>
                    <a:pt x="1000" y="2231"/>
                    <a:pt x="966" y="2209"/>
                    <a:pt x="947" y="2194"/>
                  </a:cubicBezTo>
                  <a:cubicBezTo>
                    <a:pt x="932" y="2183"/>
                    <a:pt x="926" y="2179"/>
                    <a:pt x="907" y="2166"/>
                  </a:cubicBezTo>
                  <a:cubicBezTo>
                    <a:pt x="899" y="2161"/>
                    <a:pt x="886" y="2151"/>
                    <a:pt x="877" y="2144"/>
                  </a:cubicBezTo>
                  <a:cubicBezTo>
                    <a:pt x="869" y="2138"/>
                    <a:pt x="855" y="2127"/>
                    <a:pt x="846" y="2120"/>
                  </a:cubicBezTo>
                  <a:cubicBezTo>
                    <a:pt x="837" y="2114"/>
                    <a:pt x="829" y="2108"/>
                    <a:pt x="828" y="2106"/>
                  </a:cubicBezTo>
                  <a:cubicBezTo>
                    <a:pt x="827" y="2105"/>
                    <a:pt x="821" y="2100"/>
                    <a:pt x="813" y="2096"/>
                  </a:cubicBezTo>
                  <a:cubicBezTo>
                    <a:pt x="806" y="2091"/>
                    <a:pt x="800" y="2086"/>
                    <a:pt x="799" y="2084"/>
                  </a:cubicBezTo>
                  <a:cubicBezTo>
                    <a:pt x="798" y="2083"/>
                    <a:pt x="797" y="2081"/>
                    <a:pt x="796" y="2081"/>
                  </a:cubicBezTo>
                  <a:cubicBezTo>
                    <a:pt x="793" y="2081"/>
                    <a:pt x="776" y="2068"/>
                    <a:pt x="771" y="2062"/>
                  </a:cubicBezTo>
                  <a:cubicBezTo>
                    <a:pt x="769" y="2059"/>
                    <a:pt x="766" y="2057"/>
                    <a:pt x="764" y="2057"/>
                  </a:cubicBezTo>
                  <a:cubicBezTo>
                    <a:pt x="761" y="2057"/>
                    <a:pt x="752" y="2051"/>
                    <a:pt x="738" y="2038"/>
                  </a:cubicBezTo>
                  <a:cubicBezTo>
                    <a:pt x="735" y="2035"/>
                    <a:pt x="732" y="2033"/>
                    <a:pt x="731" y="2033"/>
                  </a:cubicBezTo>
                  <a:cubicBezTo>
                    <a:pt x="731" y="2033"/>
                    <a:pt x="728" y="2032"/>
                    <a:pt x="725" y="2029"/>
                  </a:cubicBezTo>
                  <a:cubicBezTo>
                    <a:pt x="712" y="2018"/>
                    <a:pt x="688" y="1997"/>
                    <a:pt x="680" y="1990"/>
                  </a:cubicBezTo>
                  <a:cubicBezTo>
                    <a:pt x="675" y="1986"/>
                    <a:pt x="666" y="1977"/>
                    <a:pt x="660" y="1972"/>
                  </a:cubicBezTo>
                  <a:cubicBezTo>
                    <a:pt x="654" y="1967"/>
                    <a:pt x="644" y="1956"/>
                    <a:pt x="637" y="1949"/>
                  </a:cubicBezTo>
                  <a:cubicBezTo>
                    <a:pt x="631" y="1942"/>
                    <a:pt x="624" y="1934"/>
                    <a:pt x="621" y="1930"/>
                  </a:cubicBezTo>
                  <a:cubicBezTo>
                    <a:pt x="613" y="1922"/>
                    <a:pt x="608" y="1913"/>
                    <a:pt x="608" y="1909"/>
                  </a:cubicBezTo>
                  <a:cubicBezTo>
                    <a:pt x="608" y="1904"/>
                    <a:pt x="613" y="1899"/>
                    <a:pt x="619" y="1899"/>
                  </a:cubicBezTo>
                  <a:cubicBezTo>
                    <a:pt x="625" y="1899"/>
                    <a:pt x="635" y="1908"/>
                    <a:pt x="660" y="1937"/>
                  </a:cubicBezTo>
                  <a:cubicBezTo>
                    <a:pt x="673" y="1953"/>
                    <a:pt x="723" y="2002"/>
                    <a:pt x="730" y="2007"/>
                  </a:cubicBezTo>
                  <a:cubicBezTo>
                    <a:pt x="733" y="2009"/>
                    <a:pt x="736" y="2012"/>
                    <a:pt x="737" y="2014"/>
                  </a:cubicBezTo>
                  <a:cubicBezTo>
                    <a:pt x="739" y="2016"/>
                    <a:pt x="741" y="2017"/>
                    <a:pt x="742" y="2017"/>
                  </a:cubicBezTo>
                  <a:cubicBezTo>
                    <a:pt x="744" y="2017"/>
                    <a:pt x="750" y="2021"/>
                    <a:pt x="756" y="2026"/>
                  </a:cubicBezTo>
                  <a:cubicBezTo>
                    <a:pt x="762" y="2031"/>
                    <a:pt x="773" y="2040"/>
                    <a:pt x="781" y="2047"/>
                  </a:cubicBezTo>
                  <a:cubicBezTo>
                    <a:pt x="789" y="2053"/>
                    <a:pt x="796" y="2058"/>
                    <a:pt x="796" y="2059"/>
                  </a:cubicBezTo>
                  <a:cubicBezTo>
                    <a:pt x="796" y="2060"/>
                    <a:pt x="797" y="2061"/>
                    <a:pt x="798" y="2061"/>
                  </a:cubicBezTo>
                  <a:cubicBezTo>
                    <a:pt x="800" y="2061"/>
                    <a:pt x="823" y="2078"/>
                    <a:pt x="847" y="2096"/>
                  </a:cubicBezTo>
                  <a:cubicBezTo>
                    <a:pt x="854" y="2102"/>
                    <a:pt x="863" y="2109"/>
                    <a:pt x="866" y="2111"/>
                  </a:cubicBezTo>
                  <a:cubicBezTo>
                    <a:pt x="869" y="2113"/>
                    <a:pt x="878" y="2120"/>
                    <a:pt x="886" y="2126"/>
                  </a:cubicBezTo>
                  <a:cubicBezTo>
                    <a:pt x="915" y="2148"/>
                    <a:pt x="965" y="2184"/>
                    <a:pt x="985" y="2196"/>
                  </a:cubicBezTo>
                  <a:cubicBezTo>
                    <a:pt x="992" y="2201"/>
                    <a:pt x="1004" y="2210"/>
                    <a:pt x="1013" y="2216"/>
                  </a:cubicBezTo>
                  <a:cubicBezTo>
                    <a:pt x="1021" y="2222"/>
                    <a:pt x="1029" y="2227"/>
                    <a:pt x="1030" y="2227"/>
                  </a:cubicBezTo>
                  <a:cubicBezTo>
                    <a:pt x="1031" y="2227"/>
                    <a:pt x="1035" y="2230"/>
                    <a:pt x="1038" y="2233"/>
                  </a:cubicBezTo>
                  <a:cubicBezTo>
                    <a:pt x="1042" y="2236"/>
                    <a:pt x="1049" y="2241"/>
                    <a:pt x="1055" y="2244"/>
                  </a:cubicBezTo>
                  <a:cubicBezTo>
                    <a:pt x="1067" y="2250"/>
                    <a:pt x="1100" y="2272"/>
                    <a:pt x="1104" y="2276"/>
                  </a:cubicBezTo>
                  <a:cubicBezTo>
                    <a:pt x="1105" y="2278"/>
                    <a:pt x="1105" y="2281"/>
                    <a:pt x="1104" y="2287"/>
                  </a:cubicBezTo>
                  <a:cubicBezTo>
                    <a:pt x="1103" y="2294"/>
                    <a:pt x="1102" y="2294"/>
                    <a:pt x="1094" y="2295"/>
                  </a:cubicBezTo>
                  <a:cubicBezTo>
                    <a:pt x="1085" y="2295"/>
                    <a:pt x="1084" y="2295"/>
                    <a:pt x="1080" y="2288"/>
                  </a:cubicBezTo>
                  <a:close/>
                  <a:moveTo>
                    <a:pt x="5565" y="2203"/>
                  </a:moveTo>
                  <a:cubicBezTo>
                    <a:pt x="5562" y="2199"/>
                    <a:pt x="5566" y="2193"/>
                    <a:pt x="5576" y="2187"/>
                  </a:cubicBezTo>
                  <a:cubicBezTo>
                    <a:pt x="5588" y="2179"/>
                    <a:pt x="5596" y="2172"/>
                    <a:pt x="5596" y="2169"/>
                  </a:cubicBezTo>
                  <a:cubicBezTo>
                    <a:pt x="5596" y="2169"/>
                    <a:pt x="5594" y="2166"/>
                    <a:pt x="5592" y="2163"/>
                  </a:cubicBezTo>
                  <a:cubicBezTo>
                    <a:pt x="5590" y="2160"/>
                    <a:pt x="5588" y="2156"/>
                    <a:pt x="5587" y="2154"/>
                  </a:cubicBezTo>
                  <a:cubicBezTo>
                    <a:pt x="5586" y="2151"/>
                    <a:pt x="5584" y="2148"/>
                    <a:pt x="5582" y="2147"/>
                  </a:cubicBezTo>
                  <a:cubicBezTo>
                    <a:pt x="5579" y="2146"/>
                    <a:pt x="5578" y="2144"/>
                    <a:pt x="5578" y="2142"/>
                  </a:cubicBezTo>
                  <a:cubicBezTo>
                    <a:pt x="5578" y="2141"/>
                    <a:pt x="5576" y="2138"/>
                    <a:pt x="5574" y="2135"/>
                  </a:cubicBezTo>
                  <a:cubicBezTo>
                    <a:pt x="5568" y="2127"/>
                    <a:pt x="5560" y="2113"/>
                    <a:pt x="5559" y="2105"/>
                  </a:cubicBezTo>
                  <a:cubicBezTo>
                    <a:pt x="5558" y="2098"/>
                    <a:pt x="5556" y="2088"/>
                    <a:pt x="5552" y="2073"/>
                  </a:cubicBezTo>
                  <a:cubicBezTo>
                    <a:pt x="5551" y="2068"/>
                    <a:pt x="5548" y="2063"/>
                    <a:pt x="5547" y="2061"/>
                  </a:cubicBezTo>
                  <a:cubicBezTo>
                    <a:pt x="5545" y="2059"/>
                    <a:pt x="5540" y="2050"/>
                    <a:pt x="5536" y="2041"/>
                  </a:cubicBezTo>
                  <a:cubicBezTo>
                    <a:pt x="5532" y="2031"/>
                    <a:pt x="5527" y="2022"/>
                    <a:pt x="5525" y="2020"/>
                  </a:cubicBezTo>
                  <a:cubicBezTo>
                    <a:pt x="5523" y="2018"/>
                    <a:pt x="5522" y="2015"/>
                    <a:pt x="5522" y="2014"/>
                  </a:cubicBezTo>
                  <a:cubicBezTo>
                    <a:pt x="5522" y="2011"/>
                    <a:pt x="5512" y="1991"/>
                    <a:pt x="5509" y="1987"/>
                  </a:cubicBezTo>
                  <a:cubicBezTo>
                    <a:pt x="5507" y="1986"/>
                    <a:pt x="5502" y="1976"/>
                    <a:pt x="5497" y="1966"/>
                  </a:cubicBezTo>
                  <a:cubicBezTo>
                    <a:pt x="5492" y="1956"/>
                    <a:pt x="5485" y="1946"/>
                    <a:pt x="5483" y="1943"/>
                  </a:cubicBezTo>
                  <a:cubicBezTo>
                    <a:pt x="5480" y="1941"/>
                    <a:pt x="5472" y="1929"/>
                    <a:pt x="5465" y="1917"/>
                  </a:cubicBezTo>
                  <a:cubicBezTo>
                    <a:pt x="5457" y="1906"/>
                    <a:pt x="5450" y="1895"/>
                    <a:pt x="5449" y="1894"/>
                  </a:cubicBezTo>
                  <a:cubicBezTo>
                    <a:pt x="5448" y="1893"/>
                    <a:pt x="5444" y="1887"/>
                    <a:pt x="5440" y="1880"/>
                  </a:cubicBezTo>
                  <a:cubicBezTo>
                    <a:pt x="5436" y="1874"/>
                    <a:pt x="5428" y="1863"/>
                    <a:pt x="5423" y="1856"/>
                  </a:cubicBezTo>
                  <a:cubicBezTo>
                    <a:pt x="5418" y="1848"/>
                    <a:pt x="5411" y="1839"/>
                    <a:pt x="5408" y="1834"/>
                  </a:cubicBezTo>
                  <a:cubicBezTo>
                    <a:pt x="5401" y="1823"/>
                    <a:pt x="5385" y="1803"/>
                    <a:pt x="5383" y="1800"/>
                  </a:cubicBezTo>
                  <a:cubicBezTo>
                    <a:pt x="5381" y="1799"/>
                    <a:pt x="5379" y="1795"/>
                    <a:pt x="5377" y="1791"/>
                  </a:cubicBezTo>
                  <a:cubicBezTo>
                    <a:pt x="5375" y="1786"/>
                    <a:pt x="5371" y="1781"/>
                    <a:pt x="5369" y="1778"/>
                  </a:cubicBezTo>
                  <a:cubicBezTo>
                    <a:pt x="5361" y="1770"/>
                    <a:pt x="5356" y="1763"/>
                    <a:pt x="5356" y="1761"/>
                  </a:cubicBezTo>
                  <a:cubicBezTo>
                    <a:pt x="5356" y="1760"/>
                    <a:pt x="5352" y="1756"/>
                    <a:pt x="5348" y="1751"/>
                  </a:cubicBezTo>
                  <a:cubicBezTo>
                    <a:pt x="5343" y="1747"/>
                    <a:pt x="5340" y="1742"/>
                    <a:pt x="5340" y="1740"/>
                  </a:cubicBezTo>
                  <a:cubicBezTo>
                    <a:pt x="5340" y="1739"/>
                    <a:pt x="5338" y="1736"/>
                    <a:pt x="5336" y="1735"/>
                  </a:cubicBezTo>
                  <a:cubicBezTo>
                    <a:pt x="5334" y="1733"/>
                    <a:pt x="5330" y="1728"/>
                    <a:pt x="5327" y="1723"/>
                  </a:cubicBezTo>
                  <a:cubicBezTo>
                    <a:pt x="5324" y="1718"/>
                    <a:pt x="5321" y="1713"/>
                    <a:pt x="5320" y="1713"/>
                  </a:cubicBezTo>
                  <a:cubicBezTo>
                    <a:pt x="5319" y="1713"/>
                    <a:pt x="5316" y="1709"/>
                    <a:pt x="5313" y="1705"/>
                  </a:cubicBezTo>
                  <a:cubicBezTo>
                    <a:pt x="5310" y="1700"/>
                    <a:pt x="5305" y="1693"/>
                    <a:pt x="5301" y="1688"/>
                  </a:cubicBezTo>
                  <a:cubicBezTo>
                    <a:pt x="5297" y="1684"/>
                    <a:pt x="5291" y="1677"/>
                    <a:pt x="5288" y="1672"/>
                  </a:cubicBezTo>
                  <a:cubicBezTo>
                    <a:pt x="5285" y="1668"/>
                    <a:pt x="5280" y="1661"/>
                    <a:pt x="5276" y="1656"/>
                  </a:cubicBezTo>
                  <a:cubicBezTo>
                    <a:pt x="5273" y="1652"/>
                    <a:pt x="5270" y="1647"/>
                    <a:pt x="5270" y="1646"/>
                  </a:cubicBezTo>
                  <a:cubicBezTo>
                    <a:pt x="5270" y="1645"/>
                    <a:pt x="5267" y="1641"/>
                    <a:pt x="5264" y="1637"/>
                  </a:cubicBezTo>
                  <a:cubicBezTo>
                    <a:pt x="5261" y="1633"/>
                    <a:pt x="5256" y="1627"/>
                    <a:pt x="5254" y="1623"/>
                  </a:cubicBezTo>
                  <a:cubicBezTo>
                    <a:pt x="5251" y="1619"/>
                    <a:pt x="5248" y="1615"/>
                    <a:pt x="5247" y="1614"/>
                  </a:cubicBezTo>
                  <a:cubicBezTo>
                    <a:pt x="5244" y="1612"/>
                    <a:pt x="5232" y="1594"/>
                    <a:pt x="5232" y="1592"/>
                  </a:cubicBezTo>
                  <a:cubicBezTo>
                    <a:pt x="5232" y="1591"/>
                    <a:pt x="5228" y="1585"/>
                    <a:pt x="5224" y="1579"/>
                  </a:cubicBezTo>
                  <a:cubicBezTo>
                    <a:pt x="5219" y="1573"/>
                    <a:pt x="5215" y="1566"/>
                    <a:pt x="5214" y="1563"/>
                  </a:cubicBezTo>
                  <a:cubicBezTo>
                    <a:pt x="5213" y="1560"/>
                    <a:pt x="5209" y="1557"/>
                    <a:pt x="5207" y="1556"/>
                  </a:cubicBezTo>
                  <a:cubicBezTo>
                    <a:pt x="5204" y="1554"/>
                    <a:pt x="5200" y="1551"/>
                    <a:pt x="5198" y="1548"/>
                  </a:cubicBezTo>
                  <a:cubicBezTo>
                    <a:pt x="5193" y="1540"/>
                    <a:pt x="5177" y="1520"/>
                    <a:pt x="5175" y="1520"/>
                  </a:cubicBezTo>
                  <a:cubicBezTo>
                    <a:pt x="5175" y="1519"/>
                    <a:pt x="5174" y="1524"/>
                    <a:pt x="5174" y="1530"/>
                  </a:cubicBezTo>
                  <a:cubicBezTo>
                    <a:pt x="5173" y="1543"/>
                    <a:pt x="5173" y="1545"/>
                    <a:pt x="5169" y="1561"/>
                  </a:cubicBezTo>
                  <a:cubicBezTo>
                    <a:pt x="5164" y="1579"/>
                    <a:pt x="5164" y="1590"/>
                    <a:pt x="5170" y="1602"/>
                  </a:cubicBezTo>
                  <a:cubicBezTo>
                    <a:pt x="5178" y="1620"/>
                    <a:pt x="5209" y="1655"/>
                    <a:pt x="5230" y="1671"/>
                  </a:cubicBezTo>
                  <a:cubicBezTo>
                    <a:pt x="5236" y="1675"/>
                    <a:pt x="5242" y="1680"/>
                    <a:pt x="5244" y="1682"/>
                  </a:cubicBezTo>
                  <a:cubicBezTo>
                    <a:pt x="5245" y="1684"/>
                    <a:pt x="5248" y="1687"/>
                    <a:pt x="5251" y="1688"/>
                  </a:cubicBezTo>
                  <a:cubicBezTo>
                    <a:pt x="5253" y="1688"/>
                    <a:pt x="5259" y="1692"/>
                    <a:pt x="5264" y="1696"/>
                  </a:cubicBezTo>
                  <a:cubicBezTo>
                    <a:pt x="5278" y="1707"/>
                    <a:pt x="5290" y="1715"/>
                    <a:pt x="5292" y="1715"/>
                  </a:cubicBezTo>
                  <a:cubicBezTo>
                    <a:pt x="5293" y="1715"/>
                    <a:pt x="5296" y="1718"/>
                    <a:pt x="5299" y="1721"/>
                  </a:cubicBezTo>
                  <a:cubicBezTo>
                    <a:pt x="5302" y="1726"/>
                    <a:pt x="5304" y="1730"/>
                    <a:pt x="5304" y="1736"/>
                  </a:cubicBezTo>
                  <a:cubicBezTo>
                    <a:pt x="5304" y="1743"/>
                    <a:pt x="5302" y="1747"/>
                    <a:pt x="5299" y="1751"/>
                  </a:cubicBezTo>
                  <a:cubicBezTo>
                    <a:pt x="5296" y="1755"/>
                    <a:pt x="5292" y="1757"/>
                    <a:pt x="5291" y="1757"/>
                  </a:cubicBezTo>
                  <a:cubicBezTo>
                    <a:pt x="5290" y="1757"/>
                    <a:pt x="5287" y="1759"/>
                    <a:pt x="5284" y="1762"/>
                  </a:cubicBezTo>
                  <a:cubicBezTo>
                    <a:pt x="5281" y="1765"/>
                    <a:pt x="5279" y="1766"/>
                    <a:pt x="5276" y="1764"/>
                  </a:cubicBezTo>
                  <a:cubicBezTo>
                    <a:pt x="5273" y="1762"/>
                    <a:pt x="5272" y="1759"/>
                    <a:pt x="5275" y="1747"/>
                  </a:cubicBezTo>
                  <a:cubicBezTo>
                    <a:pt x="5276" y="1739"/>
                    <a:pt x="5274" y="1735"/>
                    <a:pt x="5254" y="1722"/>
                  </a:cubicBezTo>
                  <a:cubicBezTo>
                    <a:pt x="5249" y="1719"/>
                    <a:pt x="5244" y="1715"/>
                    <a:pt x="5242" y="1713"/>
                  </a:cubicBezTo>
                  <a:cubicBezTo>
                    <a:pt x="5241" y="1711"/>
                    <a:pt x="5238" y="1709"/>
                    <a:pt x="5237" y="1709"/>
                  </a:cubicBezTo>
                  <a:cubicBezTo>
                    <a:pt x="5235" y="1709"/>
                    <a:pt x="5233" y="1708"/>
                    <a:pt x="5232" y="1706"/>
                  </a:cubicBezTo>
                  <a:cubicBezTo>
                    <a:pt x="5230" y="1704"/>
                    <a:pt x="5225" y="1700"/>
                    <a:pt x="5221" y="1698"/>
                  </a:cubicBezTo>
                  <a:cubicBezTo>
                    <a:pt x="5216" y="1695"/>
                    <a:pt x="5212" y="1691"/>
                    <a:pt x="5211" y="1690"/>
                  </a:cubicBezTo>
                  <a:cubicBezTo>
                    <a:pt x="5210" y="1688"/>
                    <a:pt x="5207" y="1685"/>
                    <a:pt x="5203" y="1683"/>
                  </a:cubicBezTo>
                  <a:cubicBezTo>
                    <a:pt x="5193" y="1677"/>
                    <a:pt x="5158" y="1641"/>
                    <a:pt x="5155" y="1634"/>
                  </a:cubicBezTo>
                  <a:cubicBezTo>
                    <a:pt x="5153" y="1630"/>
                    <a:pt x="5150" y="1624"/>
                    <a:pt x="5147" y="1621"/>
                  </a:cubicBezTo>
                  <a:cubicBezTo>
                    <a:pt x="5145" y="1618"/>
                    <a:pt x="5144" y="1614"/>
                    <a:pt x="5144" y="1612"/>
                  </a:cubicBezTo>
                  <a:cubicBezTo>
                    <a:pt x="5144" y="1611"/>
                    <a:pt x="5143" y="1608"/>
                    <a:pt x="5142" y="1606"/>
                  </a:cubicBezTo>
                  <a:cubicBezTo>
                    <a:pt x="5136" y="1593"/>
                    <a:pt x="5136" y="1583"/>
                    <a:pt x="5143" y="1558"/>
                  </a:cubicBezTo>
                  <a:cubicBezTo>
                    <a:pt x="5151" y="1527"/>
                    <a:pt x="5142" y="1506"/>
                    <a:pt x="5111" y="1491"/>
                  </a:cubicBezTo>
                  <a:cubicBezTo>
                    <a:pt x="5103" y="1487"/>
                    <a:pt x="5098" y="1486"/>
                    <a:pt x="5084" y="1486"/>
                  </a:cubicBezTo>
                  <a:cubicBezTo>
                    <a:pt x="5069" y="1486"/>
                    <a:pt x="5066" y="1487"/>
                    <a:pt x="5058" y="1492"/>
                  </a:cubicBezTo>
                  <a:cubicBezTo>
                    <a:pt x="5049" y="1497"/>
                    <a:pt x="5036" y="1504"/>
                    <a:pt x="5027" y="1507"/>
                  </a:cubicBezTo>
                  <a:cubicBezTo>
                    <a:pt x="5023" y="1509"/>
                    <a:pt x="5008" y="1512"/>
                    <a:pt x="4995" y="1514"/>
                  </a:cubicBezTo>
                  <a:cubicBezTo>
                    <a:pt x="4986" y="1516"/>
                    <a:pt x="4972" y="1511"/>
                    <a:pt x="4966" y="1504"/>
                  </a:cubicBezTo>
                  <a:cubicBezTo>
                    <a:pt x="4960" y="1498"/>
                    <a:pt x="4961" y="1494"/>
                    <a:pt x="4967" y="1487"/>
                  </a:cubicBezTo>
                  <a:cubicBezTo>
                    <a:pt x="4970" y="1484"/>
                    <a:pt x="4975" y="1478"/>
                    <a:pt x="4978" y="1473"/>
                  </a:cubicBezTo>
                  <a:cubicBezTo>
                    <a:pt x="4981" y="1468"/>
                    <a:pt x="4987" y="1460"/>
                    <a:pt x="4991" y="1455"/>
                  </a:cubicBezTo>
                  <a:cubicBezTo>
                    <a:pt x="4995" y="1450"/>
                    <a:pt x="4998" y="1445"/>
                    <a:pt x="4999" y="1443"/>
                  </a:cubicBezTo>
                  <a:cubicBezTo>
                    <a:pt x="4999" y="1442"/>
                    <a:pt x="5003" y="1433"/>
                    <a:pt x="5008" y="1424"/>
                  </a:cubicBezTo>
                  <a:cubicBezTo>
                    <a:pt x="5018" y="1403"/>
                    <a:pt x="5024" y="1386"/>
                    <a:pt x="5024" y="1374"/>
                  </a:cubicBezTo>
                  <a:cubicBezTo>
                    <a:pt x="5025" y="1362"/>
                    <a:pt x="5023" y="1360"/>
                    <a:pt x="5017" y="1363"/>
                  </a:cubicBezTo>
                  <a:cubicBezTo>
                    <a:pt x="5012" y="1366"/>
                    <a:pt x="5011" y="1366"/>
                    <a:pt x="5005" y="1363"/>
                  </a:cubicBezTo>
                  <a:cubicBezTo>
                    <a:pt x="4996" y="1359"/>
                    <a:pt x="4996" y="1355"/>
                    <a:pt x="5003" y="1350"/>
                  </a:cubicBezTo>
                  <a:cubicBezTo>
                    <a:pt x="5009" y="1346"/>
                    <a:pt x="5009" y="1342"/>
                    <a:pt x="5005" y="1336"/>
                  </a:cubicBezTo>
                  <a:cubicBezTo>
                    <a:pt x="4997" y="1325"/>
                    <a:pt x="4973" y="1320"/>
                    <a:pt x="4955" y="1326"/>
                  </a:cubicBezTo>
                  <a:cubicBezTo>
                    <a:pt x="4951" y="1327"/>
                    <a:pt x="4945" y="1328"/>
                    <a:pt x="4942" y="1329"/>
                  </a:cubicBezTo>
                  <a:cubicBezTo>
                    <a:pt x="4939" y="1329"/>
                    <a:pt x="4933" y="1330"/>
                    <a:pt x="4928" y="1332"/>
                  </a:cubicBezTo>
                  <a:cubicBezTo>
                    <a:pt x="4913" y="1338"/>
                    <a:pt x="4881" y="1345"/>
                    <a:pt x="4862" y="1346"/>
                  </a:cubicBezTo>
                  <a:cubicBezTo>
                    <a:pt x="4846" y="1348"/>
                    <a:pt x="4838" y="1344"/>
                    <a:pt x="4830" y="1333"/>
                  </a:cubicBezTo>
                  <a:cubicBezTo>
                    <a:pt x="4823" y="1322"/>
                    <a:pt x="4822" y="1319"/>
                    <a:pt x="4824" y="1311"/>
                  </a:cubicBezTo>
                  <a:cubicBezTo>
                    <a:pt x="4826" y="1306"/>
                    <a:pt x="4845" y="1271"/>
                    <a:pt x="4852" y="1261"/>
                  </a:cubicBezTo>
                  <a:cubicBezTo>
                    <a:pt x="4854" y="1258"/>
                    <a:pt x="4859" y="1248"/>
                    <a:pt x="4863" y="1239"/>
                  </a:cubicBezTo>
                  <a:cubicBezTo>
                    <a:pt x="4871" y="1220"/>
                    <a:pt x="4872" y="1206"/>
                    <a:pt x="4866" y="1204"/>
                  </a:cubicBezTo>
                  <a:cubicBezTo>
                    <a:pt x="4858" y="1202"/>
                    <a:pt x="4827" y="1199"/>
                    <a:pt x="4819" y="1200"/>
                  </a:cubicBezTo>
                  <a:cubicBezTo>
                    <a:pt x="4811" y="1202"/>
                    <a:pt x="4782" y="1211"/>
                    <a:pt x="4774" y="1215"/>
                  </a:cubicBezTo>
                  <a:cubicBezTo>
                    <a:pt x="4756" y="1224"/>
                    <a:pt x="4746" y="1229"/>
                    <a:pt x="4743" y="1229"/>
                  </a:cubicBezTo>
                  <a:cubicBezTo>
                    <a:pt x="4742" y="1229"/>
                    <a:pt x="4739" y="1231"/>
                    <a:pt x="4737" y="1233"/>
                  </a:cubicBezTo>
                  <a:cubicBezTo>
                    <a:pt x="4735" y="1235"/>
                    <a:pt x="4727" y="1239"/>
                    <a:pt x="4718" y="1243"/>
                  </a:cubicBezTo>
                  <a:cubicBezTo>
                    <a:pt x="4710" y="1247"/>
                    <a:pt x="4697" y="1252"/>
                    <a:pt x="4690" y="1255"/>
                  </a:cubicBezTo>
                  <a:cubicBezTo>
                    <a:pt x="4673" y="1264"/>
                    <a:pt x="4670" y="1263"/>
                    <a:pt x="4662" y="1251"/>
                  </a:cubicBezTo>
                  <a:cubicBezTo>
                    <a:pt x="4654" y="1237"/>
                    <a:pt x="4653" y="1230"/>
                    <a:pt x="4657" y="1213"/>
                  </a:cubicBezTo>
                  <a:cubicBezTo>
                    <a:pt x="4658" y="1205"/>
                    <a:pt x="4661" y="1195"/>
                    <a:pt x="4662" y="1191"/>
                  </a:cubicBezTo>
                  <a:cubicBezTo>
                    <a:pt x="4664" y="1182"/>
                    <a:pt x="4682" y="1144"/>
                    <a:pt x="4690" y="1134"/>
                  </a:cubicBezTo>
                  <a:cubicBezTo>
                    <a:pt x="4693" y="1129"/>
                    <a:pt x="4696" y="1125"/>
                    <a:pt x="4696" y="1124"/>
                  </a:cubicBezTo>
                  <a:cubicBezTo>
                    <a:pt x="4696" y="1123"/>
                    <a:pt x="4700" y="1118"/>
                    <a:pt x="4704" y="1113"/>
                  </a:cubicBezTo>
                  <a:cubicBezTo>
                    <a:pt x="4717" y="1098"/>
                    <a:pt x="4730" y="1078"/>
                    <a:pt x="4737" y="1064"/>
                  </a:cubicBezTo>
                  <a:cubicBezTo>
                    <a:pt x="4744" y="1050"/>
                    <a:pt x="4748" y="1030"/>
                    <a:pt x="4745" y="1023"/>
                  </a:cubicBezTo>
                  <a:cubicBezTo>
                    <a:pt x="4743" y="1016"/>
                    <a:pt x="4734" y="1007"/>
                    <a:pt x="4729" y="1007"/>
                  </a:cubicBezTo>
                  <a:cubicBezTo>
                    <a:pt x="4726" y="1007"/>
                    <a:pt x="4724" y="1007"/>
                    <a:pt x="4723" y="1006"/>
                  </a:cubicBezTo>
                  <a:cubicBezTo>
                    <a:pt x="4722" y="1005"/>
                    <a:pt x="4715" y="1003"/>
                    <a:pt x="4709" y="1001"/>
                  </a:cubicBezTo>
                  <a:cubicBezTo>
                    <a:pt x="4702" y="1000"/>
                    <a:pt x="4691" y="998"/>
                    <a:pt x="4684" y="996"/>
                  </a:cubicBezTo>
                  <a:cubicBezTo>
                    <a:pt x="4677" y="995"/>
                    <a:pt x="4666" y="993"/>
                    <a:pt x="4660" y="991"/>
                  </a:cubicBezTo>
                  <a:cubicBezTo>
                    <a:pt x="4654" y="990"/>
                    <a:pt x="4644" y="988"/>
                    <a:pt x="4639" y="986"/>
                  </a:cubicBezTo>
                  <a:cubicBezTo>
                    <a:pt x="4631" y="982"/>
                    <a:pt x="4628" y="980"/>
                    <a:pt x="4624" y="973"/>
                  </a:cubicBezTo>
                  <a:cubicBezTo>
                    <a:pt x="4618" y="961"/>
                    <a:pt x="4619" y="959"/>
                    <a:pt x="4627" y="955"/>
                  </a:cubicBezTo>
                  <a:lnTo>
                    <a:pt x="4634" y="951"/>
                  </a:lnTo>
                  <a:lnTo>
                    <a:pt x="4642" y="957"/>
                  </a:lnTo>
                  <a:cubicBezTo>
                    <a:pt x="4650" y="964"/>
                    <a:pt x="4653" y="965"/>
                    <a:pt x="4736" y="982"/>
                  </a:cubicBezTo>
                  <a:cubicBezTo>
                    <a:pt x="4752" y="986"/>
                    <a:pt x="4760" y="991"/>
                    <a:pt x="4767" y="1002"/>
                  </a:cubicBezTo>
                  <a:cubicBezTo>
                    <a:pt x="4782" y="1029"/>
                    <a:pt x="4771" y="1061"/>
                    <a:pt x="4725" y="1122"/>
                  </a:cubicBezTo>
                  <a:cubicBezTo>
                    <a:pt x="4715" y="1135"/>
                    <a:pt x="4703" y="1154"/>
                    <a:pt x="4698" y="1162"/>
                  </a:cubicBezTo>
                  <a:cubicBezTo>
                    <a:pt x="4685" y="1189"/>
                    <a:pt x="4674" y="1225"/>
                    <a:pt x="4679" y="1228"/>
                  </a:cubicBezTo>
                  <a:cubicBezTo>
                    <a:pt x="4683" y="1230"/>
                    <a:pt x="4700" y="1225"/>
                    <a:pt x="4720" y="1215"/>
                  </a:cubicBezTo>
                  <a:cubicBezTo>
                    <a:pt x="4731" y="1210"/>
                    <a:pt x="4740" y="1205"/>
                    <a:pt x="4741" y="1205"/>
                  </a:cubicBezTo>
                  <a:cubicBezTo>
                    <a:pt x="4741" y="1205"/>
                    <a:pt x="4749" y="1202"/>
                    <a:pt x="4757" y="1198"/>
                  </a:cubicBezTo>
                  <a:cubicBezTo>
                    <a:pt x="4790" y="1183"/>
                    <a:pt x="4794" y="1181"/>
                    <a:pt x="4799" y="1181"/>
                  </a:cubicBezTo>
                  <a:cubicBezTo>
                    <a:pt x="4802" y="1181"/>
                    <a:pt x="4806" y="1180"/>
                    <a:pt x="4807" y="1179"/>
                  </a:cubicBezTo>
                  <a:cubicBezTo>
                    <a:pt x="4811" y="1175"/>
                    <a:pt x="4838" y="1174"/>
                    <a:pt x="4864" y="1177"/>
                  </a:cubicBezTo>
                  <a:cubicBezTo>
                    <a:pt x="4878" y="1178"/>
                    <a:pt x="4891" y="1180"/>
                    <a:pt x="4893" y="1180"/>
                  </a:cubicBezTo>
                  <a:cubicBezTo>
                    <a:pt x="4899" y="1180"/>
                    <a:pt x="4906" y="1189"/>
                    <a:pt x="4905" y="1193"/>
                  </a:cubicBezTo>
                  <a:cubicBezTo>
                    <a:pt x="4903" y="1197"/>
                    <a:pt x="4900" y="1208"/>
                    <a:pt x="4898" y="1220"/>
                  </a:cubicBezTo>
                  <a:cubicBezTo>
                    <a:pt x="4895" y="1232"/>
                    <a:pt x="4882" y="1258"/>
                    <a:pt x="4871" y="1274"/>
                  </a:cubicBezTo>
                  <a:cubicBezTo>
                    <a:pt x="4854" y="1297"/>
                    <a:pt x="4848" y="1308"/>
                    <a:pt x="4848" y="1314"/>
                  </a:cubicBezTo>
                  <a:cubicBezTo>
                    <a:pt x="4848" y="1316"/>
                    <a:pt x="4850" y="1319"/>
                    <a:pt x="4853" y="1320"/>
                  </a:cubicBezTo>
                  <a:cubicBezTo>
                    <a:pt x="4860" y="1325"/>
                    <a:pt x="4889" y="1322"/>
                    <a:pt x="4919" y="1314"/>
                  </a:cubicBezTo>
                  <a:cubicBezTo>
                    <a:pt x="4932" y="1310"/>
                    <a:pt x="4946" y="1307"/>
                    <a:pt x="4950" y="1306"/>
                  </a:cubicBezTo>
                  <a:cubicBezTo>
                    <a:pt x="4954" y="1306"/>
                    <a:pt x="4959" y="1304"/>
                    <a:pt x="4963" y="1303"/>
                  </a:cubicBezTo>
                  <a:cubicBezTo>
                    <a:pt x="4966" y="1303"/>
                    <a:pt x="4974" y="1301"/>
                    <a:pt x="4980" y="1299"/>
                  </a:cubicBezTo>
                  <a:cubicBezTo>
                    <a:pt x="4992" y="1297"/>
                    <a:pt x="4992" y="1297"/>
                    <a:pt x="4991" y="1292"/>
                  </a:cubicBezTo>
                  <a:cubicBezTo>
                    <a:pt x="4990" y="1289"/>
                    <a:pt x="4987" y="1283"/>
                    <a:pt x="4984" y="1279"/>
                  </a:cubicBezTo>
                  <a:cubicBezTo>
                    <a:pt x="4981" y="1275"/>
                    <a:pt x="4973" y="1263"/>
                    <a:pt x="4966" y="1251"/>
                  </a:cubicBezTo>
                  <a:cubicBezTo>
                    <a:pt x="4959" y="1240"/>
                    <a:pt x="4952" y="1229"/>
                    <a:pt x="4950" y="1227"/>
                  </a:cubicBezTo>
                  <a:cubicBezTo>
                    <a:pt x="4920" y="1189"/>
                    <a:pt x="4896" y="1163"/>
                    <a:pt x="4880" y="1149"/>
                  </a:cubicBezTo>
                  <a:cubicBezTo>
                    <a:pt x="4874" y="1144"/>
                    <a:pt x="4865" y="1137"/>
                    <a:pt x="4861" y="1133"/>
                  </a:cubicBezTo>
                  <a:cubicBezTo>
                    <a:pt x="4845" y="1119"/>
                    <a:pt x="4836" y="1114"/>
                    <a:pt x="4823" y="1108"/>
                  </a:cubicBezTo>
                  <a:cubicBezTo>
                    <a:pt x="4802" y="1100"/>
                    <a:pt x="4800" y="1100"/>
                    <a:pt x="4788" y="1098"/>
                  </a:cubicBezTo>
                  <a:cubicBezTo>
                    <a:pt x="4777" y="1097"/>
                    <a:pt x="4774" y="1094"/>
                    <a:pt x="4778" y="1088"/>
                  </a:cubicBezTo>
                  <a:cubicBezTo>
                    <a:pt x="4782" y="1079"/>
                    <a:pt x="4802" y="1077"/>
                    <a:pt x="4820" y="1083"/>
                  </a:cubicBezTo>
                  <a:cubicBezTo>
                    <a:pt x="4827" y="1085"/>
                    <a:pt x="4833" y="1087"/>
                    <a:pt x="4836" y="1087"/>
                  </a:cubicBezTo>
                  <a:cubicBezTo>
                    <a:pt x="4843" y="1087"/>
                    <a:pt x="4879" y="1113"/>
                    <a:pt x="4903" y="1136"/>
                  </a:cubicBezTo>
                  <a:cubicBezTo>
                    <a:pt x="4909" y="1142"/>
                    <a:pt x="4917" y="1150"/>
                    <a:pt x="4922" y="1154"/>
                  </a:cubicBezTo>
                  <a:cubicBezTo>
                    <a:pt x="4930" y="1162"/>
                    <a:pt x="4940" y="1174"/>
                    <a:pt x="4953" y="1193"/>
                  </a:cubicBezTo>
                  <a:cubicBezTo>
                    <a:pt x="4957" y="1198"/>
                    <a:pt x="4961" y="1203"/>
                    <a:pt x="4963" y="1204"/>
                  </a:cubicBezTo>
                  <a:cubicBezTo>
                    <a:pt x="4965" y="1206"/>
                    <a:pt x="4989" y="1240"/>
                    <a:pt x="5010" y="1270"/>
                  </a:cubicBezTo>
                  <a:cubicBezTo>
                    <a:pt x="5032" y="1302"/>
                    <a:pt x="5036" y="1307"/>
                    <a:pt x="5043" y="1311"/>
                  </a:cubicBezTo>
                  <a:cubicBezTo>
                    <a:pt x="5048" y="1314"/>
                    <a:pt x="5057" y="1322"/>
                    <a:pt x="5066" y="1335"/>
                  </a:cubicBezTo>
                  <a:cubicBezTo>
                    <a:pt x="5087" y="1363"/>
                    <a:pt x="5106" y="1386"/>
                    <a:pt x="5110" y="1390"/>
                  </a:cubicBezTo>
                  <a:cubicBezTo>
                    <a:pt x="5112" y="1392"/>
                    <a:pt x="5116" y="1397"/>
                    <a:pt x="5119" y="1401"/>
                  </a:cubicBezTo>
                  <a:cubicBezTo>
                    <a:pt x="5122" y="1405"/>
                    <a:pt x="5130" y="1414"/>
                    <a:pt x="5136" y="1420"/>
                  </a:cubicBezTo>
                  <a:cubicBezTo>
                    <a:pt x="5147" y="1432"/>
                    <a:pt x="5164" y="1453"/>
                    <a:pt x="5177" y="1473"/>
                  </a:cubicBezTo>
                  <a:cubicBezTo>
                    <a:pt x="5190" y="1490"/>
                    <a:pt x="5200" y="1504"/>
                    <a:pt x="5207" y="1513"/>
                  </a:cubicBezTo>
                  <a:cubicBezTo>
                    <a:pt x="5211" y="1518"/>
                    <a:pt x="5220" y="1532"/>
                    <a:pt x="5229" y="1544"/>
                  </a:cubicBezTo>
                  <a:cubicBezTo>
                    <a:pt x="5237" y="1556"/>
                    <a:pt x="5246" y="1569"/>
                    <a:pt x="5248" y="1572"/>
                  </a:cubicBezTo>
                  <a:cubicBezTo>
                    <a:pt x="5251" y="1575"/>
                    <a:pt x="5255" y="1580"/>
                    <a:pt x="5256" y="1583"/>
                  </a:cubicBezTo>
                  <a:cubicBezTo>
                    <a:pt x="5257" y="1586"/>
                    <a:pt x="5263" y="1595"/>
                    <a:pt x="5269" y="1602"/>
                  </a:cubicBezTo>
                  <a:cubicBezTo>
                    <a:pt x="5281" y="1619"/>
                    <a:pt x="5290" y="1633"/>
                    <a:pt x="5296" y="1644"/>
                  </a:cubicBezTo>
                  <a:cubicBezTo>
                    <a:pt x="5298" y="1649"/>
                    <a:pt x="5303" y="1655"/>
                    <a:pt x="5307" y="1659"/>
                  </a:cubicBezTo>
                  <a:cubicBezTo>
                    <a:pt x="5311" y="1663"/>
                    <a:pt x="5314" y="1667"/>
                    <a:pt x="5314" y="1669"/>
                  </a:cubicBezTo>
                  <a:cubicBezTo>
                    <a:pt x="5314" y="1670"/>
                    <a:pt x="5315" y="1672"/>
                    <a:pt x="5317" y="1674"/>
                  </a:cubicBezTo>
                  <a:cubicBezTo>
                    <a:pt x="5322" y="1677"/>
                    <a:pt x="5344" y="1702"/>
                    <a:pt x="5344" y="1705"/>
                  </a:cubicBezTo>
                  <a:cubicBezTo>
                    <a:pt x="5344" y="1706"/>
                    <a:pt x="5347" y="1710"/>
                    <a:pt x="5350" y="1714"/>
                  </a:cubicBezTo>
                  <a:cubicBezTo>
                    <a:pt x="5358" y="1723"/>
                    <a:pt x="5357" y="1723"/>
                    <a:pt x="5377" y="1753"/>
                  </a:cubicBezTo>
                  <a:cubicBezTo>
                    <a:pt x="5385" y="1764"/>
                    <a:pt x="5395" y="1777"/>
                    <a:pt x="5398" y="1780"/>
                  </a:cubicBezTo>
                  <a:cubicBezTo>
                    <a:pt x="5401" y="1784"/>
                    <a:pt x="5405" y="1789"/>
                    <a:pt x="5407" y="1793"/>
                  </a:cubicBezTo>
                  <a:cubicBezTo>
                    <a:pt x="5409" y="1797"/>
                    <a:pt x="5413" y="1802"/>
                    <a:pt x="5415" y="1805"/>
                  </a:cubicBezTo>
                  <a:cubicBezTo>
                    <a:pt x="5417" y="1807"/>
                    <a:pt x="5422" y="1813"/>
                    <a:pt x="5426" y="1819"/>
                  </a:cubicBezTo>
                  <a:cubicBezTo>
                    <a:pt x="5430" y="1825"/>
                    <a:pt x="5436" y="1834"/>
                    <a:pt x="5440" y="1839"/>
                  </a:cubicBezTo>
                  <a:cubicBezTo>
                    <a:pt x="5444" y="1844"/>
                    <a:pt x="5448" y="1849"/>
                    <a:pt x="5448" y="1851"/>
                  </a:cubicBezTo>
                  <a:cubicBezTo>
                    <a:pt x="5448" y="1852"/>
                    <a:pt x="5450" y="1856"/>
                    <a:pt x="5453" y="1860"/>
                  </a:cubicBezTo>
                  <a:cubicBezTo>
                    <a:pt x="5460" y="1868"/>
                    <a:pt x="5464" y="1874"/>
                    <a:pt x="5464" y="1878"/>
                  </a:cubicBezTo>
                  <a:cubicBezTo>
                    <a:pt x="5464" y="1880"/>
                    <a:pt x="5465" y="1881"/>
                    <a:pt x="5467" y="1882"/>
                  </a:cubicBezTo>
                  <a:cubicBezTo>
                    <a:pt x="5468" y="1883"/>
                    <a:pt x="5470" y="1885"/>
                    <a:pt x="5470" y="1886"/>
                  </a:cubicBezTo>
                  <a:cubicBezTo>
                    <a:pt x="5470" y="1888"/>
                    <a:pt x="5475" y="1896"/>
                    <a:pt x="5482" y="1904"/>
                  </a:cubicBezTo>
                  <a:cubicBezTo>
                    <a:pt x="5497" y="1921"/>
                    <a:pt x="5504" y="1931"/>
                    <a:pt x="5510" y="1943"/>
                  </a:cubicBezTo>
                  <a:cubicBezTo>
                    <a:pt x="5512" y="1948"/>
                    <a:pt x="5515" y="1954"/>
                    <a:pt x="5518" y="1956"/>
                  </a:cubicBezTo>
                  <a:cubicBezTo>
                    <a:pt x="5520" y="1958"/>
                    <a:pt x="5522" y="1961"/>
                    <a:pt x="5522" y="1962"/>
                  </a:cubicBezTo>
                  <a:cubicBezTo>
                    <a:pt x="5522" y="1963"/>
                    <a:pt x="5525" y="1968"/>
                    <a:pt x="5528" y="1973"/>
                  </a:cubicBezTo>
                  <a:cubicBezTo>
                    <a:pt x="5539" y="1989"/>
                    <a:pt x="5570" y="2057"/>
                    <a:pt x="5579" y="2082"/>
                  </a:cubicBezTo>
                  <a:cubicBezTo>
                    <a:pt x="5581" y="2087"/>
                    <a:pt x="5582" y="2094"/>
                    <a:pt x="5581" y="2096"/>
                  </a:cubicBezTo>
                  <a:cubicBezTo>
                    <a:pt x="5580" y="2100"/>
                    <a:pt x="5581" y="2102"/>
                    <a:pt x="5585" y="2106"/>
                  </a:cubicBezTo>
                  <a:cubicBezTo>
                    <a:pt x="5588" y="2109"/>
                    <a:pt x="5592" y="2114"/>
                    <a:pt x="5594" y="2118"/>
                  </a:cubicBezTo>
                  <a:cubicBezTo>
                    <a:pt x="5597" y="2122"/>
                    <a:pt x="5608" y="2138"/>
                    <a:pt x="5618" y="2154"/>
                  </a:cubicBezTo>
                  <a:cubicBezTo>
                    <a:pt x="5635" y="2178"/>
                    <a:pt x="5638" y="2184"/>
                    <a:pt x="5637" y="2190"/>
                  </a:cubicBezTo>
                  <a:cubicBezTo>
                    <a:pt x="5636" y="2199"/>
                    <a:pt x="5632" y="2201"/>
                    <a:pt x="5618" y="2197"/>
                  </a:cubicBezTo>
                  <a:cubicBezTo>
                    <a:pt x="5602" y="2194"/>
                    <a:pt x="5596" y="2194"/>
                    <a:pt x="5583" y="2200"/>
                  </a:cubicBezTo>
                  <a:cubicBezTo>
                    <a:pt x="5571" y="2206"/>
                    <a:pt x="5567" y="2206"/>
                    <a:pt x="5565" y="2203"/>
                  </a:cubicBezTo>
                  <a:close/>
                  <a:moveTo>
                    <a:pt x="5041" y="1478"/>
                  </a:moveTo>
                  <a:cubicBezTo>
                    <a:pt x="5055" y="1471"/>
                    <a:pt x="5069" y="1465"/>
                    <a:pt x="5071" y="1465"/>
                  </a:cubicBezTo>
                  <a:cubicBezTo>
                    <a:pt x="5073" y="1465"/>
                    <a:pt x="5077" y="1464"/>
                    <a:pt x="5080" y="1462"/>
                  </a:cubicBezTo>
                  <a:cubicBezTo>
                    <a:pt x="5091" y="1457"/>
                    <a:pt x="5113" y="1459"/>
                    <a:pt x="5127" y="1467"/>
                  </a:cubicBezTo>
                  <a:cubicBezTo>
                    <a:pt x="5130" y="1468"/>
                    <a:pt x="5133" y="1469"/>
                    <a:pt x="5134" y="1469"/>
                  </a:cubicBezTo>
                  <a:cubicBezTo>
                    <a:pt x="5137" y="1468"/>
                    <a:pt x="5115" y="1437"/>
                    <a:pt x="5089" y="1407"/>
                  </a:cubicBezTo>
                  <a:cubicBezTo>
                    <a:pt x="5083" y="1399"/>
                    <a:pt x="5078" y="1392"/>
                    <a:pt x="5078" y="1390"/>
                  </a:cubicBezTo>
                  <a:cubicBezTo>
                    <a:pt x="5078" y="1389"/>
                    <a:pt x="5076" y="1387"/>
                    <a:pt x="5074" y="1386"/>
                  </a:cubicBezTo>
                  <a:cubicBezTo>
                    <a:pt x="5072" y="1386"/>
                    <a:pt x="5067" y="1382"/>
                    <a:pt x="5063" y="1377"/>
                  </a:cubicBezTo>
                  <a:cubicBezTo>
                    <a:pt x="5059" y="1373"/>
                    <a:pt x="5055" y="1370"/>
                    <a:pt x="5054" y="1370"/>
                  </a:cubicBezTo>
                  <a:cubicBezTo>
                    <a:pt x="5053" y="1371"/>
                    <a:pt x="5051" y="1377"/>
                    <a:pt x="5049" y="1385"/>
                  </a:cubicBezTo>
                  <a:cubicBezTo>
                    <a:pt x="5047" y="1392"/>
                    <a:pt x="5044" y="1401"/>
                    <a:pt x="5043" y="1403"/>
                  </a:cubicBezTo>
                  <a:cubicBezTo>
                    <a:pt x="5041" y="1406"/>
                    <a:pt x="5038" y="1413"/>
                    <a:pt x="5035" y="1418"/>
                  </a:cubicBezTo>
                  <a:cubicBezTo>
                    <a:pt x="5031" y="1428"/>
                    <a:pt x="5016" y="1452"/>
                    <a:pt x="5007" y="1463"/>
                  </a:cubicBezTo>
                  <a:cubicBezTo>
                    <a:pt x="4986" y="1492"/>
                    <a:pt x="4985" y="1494"/>
                    <a:pt x="5003" y="1492"/>
                  </a:cubicBezTo>
                  <a:cubicBezTo>
                    <a:pt x="5012" y="1491"/>
                    <a:pt x="5022" y="1487"/>
                    <a:pt x="5041" y="1478"/>
                  </a:cubicBezTo>
                  <a:close/>
                  <a:moveTo>
                    <a:pt x="3278" y="2116"/>
                  </a:moveTo>
                  <a:cubicBezTo>
                    <a:pt x="3277" y="2116"/>
                    <a:pt x="3273" y="2115"/>
                    <a:pt x="3269" y="2115"/>
                  </a:cubicBezTo>
                  <a:cubicBezTo>
                    <a:pt x="3250" y="2112"/>
                    <a:pt x="3210" y="2100"/>
                    <a:pt x="3210" y="2097"/>
                  </a:cubicBezTo>
                  <a:cubicBezTo>
                    <a:pt x="3210" y="2096"/>
                    <a:pt x="3209" y="2095"/>
                    <a:pt x="3207" y="2096"/>
                  </a:cubicBezTo>
                  <a:cubicBezTo>
                    <a:pt x="3206" y="2096"/>
                    <a:pt x="3201" y="2095"/>
                    <a:pt x="3197" y="2093"/>
                  </a:cubicBezTo>
                  <a:cubicBezTo>
                    <a:pt x="3193" y="2091"/>
                    <a:pt x="3188" y="2089"/>
                    <a:pt x="3187" y="2089"/>
                  </a:cubicBezTo>
                  <a:cubicBezTo>
                    <a:pt x="3185" y="2089"/>
                    <a:pt x="3183" y="2088"/>
                    <a:pt x="3182" y="2086"/>
                  </a:cubicBezTo>
                  <a:cubicBezTo>
                    <a:pt x="3180" y="2085"/>
                    <a:pt x="3177" y="2083"/>
                    <a:pt x="3174" y="2083"/>
                  </a:cubicBezTo>
                  <a:cubicBezTo>
                    <a:pt x="3171" y="2083"/>
                    <a:pt x="3168" y="2082"/>
                    <a:pt x="3167" y="2081"/>
                  </a:cubicBezTo>
                  <a:cubicBezTo>
                    <a:pt x="3165" y="2080"/>
                    <a:pt x="3157" y="2077"/>
                    <a:pt x="3147" y="2073"/>
                  </a:cubicBezTo>
                  <a:cubicBezTo>
                    <a:pt x="3126" y="2066"/>
                    <a:pt x="3118" y="2061"/>
                    <a:pt x="3118" y="2055"/>
                  </a:cubicBezTo>
                  <a:cubicBezTo>
                    <a:pt x="3118" y="2051"/>
                    <a:pt x="3120" y="2050"/>
                    <a:pt x="3125" y="2048"/>
                  </a:cubicBezTo>
                  <a:cubicBezTo>
                    <a:pt x="3131" y="2046"/>
                    <a:pt x="3135" y="2047"/>
                    <a:pt x="3156" y="2054"/>
                  </a:cubicBezTo>
                  <a:cubicBezTo>
                    <a:pt x="3170" y="2058"/>
                    <a:pt x="3184" y="2063"/>
                    <a:pt x="3189" y="2065"/>
                  </a:cubicBezTo>
                  <a:cubicBezTo>
                    <a:pt x="3216" y="2077"/>
                    <a:pt x="3275" y="2093"/>
                    <a:pt x="3297" y="2094"/>
                  </a:cubicBezTo>
                  <a:cubicBezTo>
                    <a:pt x="3312" y="2095"/>
                    <a:pt x="3315" y="2098"/>
                    <a:pt x="3308" y="2106"/>
                  </a:cubicBezTo>
                  <a:cubicBezTo>
                    <a:pt x="3305" y="2109"/>
                    <a:pt x="3300" y="2113"/>
                    <a:pt x="3296" y="2114"/>
                  </a:cubicBezTo>
                  <a:cubicBezTo>
                    <a:pt x="3290" y="2117"/>
                    <a:pt x="3279" y="2118"/>
                    <a:pt x="3278" y="2116"/>
                  </a:cubicBezTo>
                  <a:close/>
                  <a:moveTo>
                    <a:pt x="4727" y="1915"/>
                  </a:moveTo>
                  <a:cubicBezTo>
                    <a:pt x="4712" y="1906"/>
                    <a:pt x="4710" y="1887"/>
                    <a:pt x="4724" y="1884"/>
                  </a:cubicBezTo>
                  <a:cubicBezTo>
                    <a:pt x="4730" y="1883"/>
                    <a:pt x="4731" y="1884"/>
                    <a:pt x="4737" y="1891"/>
                  </a:cubicBezTo>
                  <a:cubicBezTo>
                    <a:pt x="4746" y="1901"/>
                    <a:pt x="4750" y="1909"/>
                    <a:pt x="4749" y="1914"/>
                  </a:cubicBezTo>
                  <a:cubicBezTo>
                    <a:pt x="4749" y="1920"/>
                    <a:pt x="4737" y="1920"/>
                    <a:pt x="4727" y="1915"/>
                  </a:cubicBezTo>
                  <a:close/>
                  <a:moveTo>
                    <a:pt x="1412" y="1911"/>
                  </a:moveTo>
                  <a:cubicBezTo>
                    <a:pt x="1407" y="1910"/>
                    <a:pt x="1399" y="1909"/>
                    <a:pt x="1393" y="1909"/>
                  </a:cubicBezTo>
                  <a:cubicBezTo>
                    <a:pt x="1388" y="1908"/>
                    <a:pt x="1383" y="1907"/>
                    <a:pt x="1381" y="1905"/>
                  </a:cubicBezTo>
                  <a:cubicBezTo>
                    <a:pt x="1379" y="1903"/>
                    <a:pt x="1372" y="1902"/>
                    <a:pt x="1364" y="1902"/>
                  </a:cubicBezTo>
                  <a:cubicBezTo>
                    <a:pt x="1351" y="1902"/>
                    <a:pt x="1334" y="1898"/>
                    <a:pt x="1307" y="1889"/>
                  </a:cubicBezTo>
                  <a:cubicBezTo>
                    <a:pt x="1300" y="1887"/>
                    <a:pt x="1287" y="1883"/>
                    <a:pt x="1278" y="1880"/>
                  </a:cubicBezTo>
                  <a:cubicBezTo>
                    <a:pt x="1268" y="1877"/>
                    <a:pt x="1260" y="1874"/>
                    <a:pt x="1259" y="1873"/>
                  </a:cubicBezTo>
                  <a:cubicBezTo>
                    <a:pt x="1258" y="1872"/>
                    <a:pt x="1252" y="1870"/>
                    <a:pt x="1245" y="1868"/>
                  </a:cubicBezTo>
                  <a:cubicBezTo>
                    <a:pt x="1235" y="1865"/>
                    <a:pt x="1233" y="1864"/>
                    <a:pt x="1229" y="1856"/>
                  </a:cubicBezTo>
                  <a:cubicBezTo>
                    <a:pt x="1225" y="1847"/>
                    <a:pt x="1225" y="1843"/>
                    <a:pt x="1232" y="1838"/>
                  </a:cubicBezTo>
                  <a:cubicBezTo>
                    <a:pt x="1237" y="1836"/>
                    <a:pt x="1238" y="1836"/>
                    <a:pt x="1245" y="1839"/>
                  </a:cubicBezTo>
                  <a:cubicBezTo>
                    <a:pt x="1250" y="1842"/>
                    <a:pt x="1255" y="1843"/>
                    <a:pt x="1256" y="1843"/>
                  </a:cubicBezTo>
                  <a:cubicBezTo>
                    <a:pt x="1257" y="1843"/>
                    <a:pt x="1259" y="1844"/>
                    <a:pt x="1261" y="1845"/>
                  </a:cubicBezTo>
                  <a:cubicBezTo>
                    <a:pt x="1271" y="1850"/>
                    <a:pt x="1334" y="1872"/>
                    <a:pt x="1348" y="1875"/>
                  </a:cubicBezTo>
                  <a:cubicBezTo>
                    <a:pt x="1352" y="1876"/>
                    <a:pt x="1358" y="1878"/>
                    <a:pt x="1363" y="1879"/>
                  </a:cubicBezTo>
                  <a:cubicBezTo>
                    <a:pt x="1378" y="1884"/>
                    <a:pt x="1403" y="1886"/>
                    <a:pt x="1437" y="1886"/>
                  </a:cubicBezTo>
                  <a:cubicBezTo>
                    <a:pt x="1475" y="1886"/>
                    <a:pt x="1523" y="1884"/>
                    <a:pt x="1545" y="1881"/>
                  </a:cubicBezTo>
                  <a:cubicBezTo>
                    <a:pt x="1552" y="1880"/>
                    <a:pt x="1582" y="1879"/>
                    <a:pt x="1610" y="1879"/>
                  </a:cubicBezTo>
                  <a:cubicBezTo>
                    <a:pt x="1639" y="1879"/>
                    <a:pt x="1663" y="1879"/>
                    <a:pt x="1664" y="1878"/>
                  </a:cubicBezTo>
                  <a:cubicBezTo>
                    <a:pt x="1665" y="1878"/>
                    <a:pt x="1683" y="1877"/>
                    <a:pt x="1703" y="1876"/>
                  </a:cubicBezTo>
                  <a:cubicBezTo>
                    <a:pt x="1724" y="1876"/>
                    <a:pt x="1746" y="1874"/>
                    <a:pt x="1753" y="1874"/>
                  </a:cubicBezTo>
                  <a:cubicBezTo>
                    <a:pt x="1766" y="1872"/>
                    <a:pt x="1803" y="1874"/>
                    <a:pt x="1807" y="1878"/>
                  </a:cubicBezTo>
                  <a:cubicBezTo>
                    <a:pt x="1811" y="1881"/>
                    <a:pt x="1810" y="1885"/>
                    <a:pt x="1806" y="1891"/>
                  </a:cubicBezTo>
                  <a:cubicBezTo>
                    <a:pt x="1802" y="1896"/>
                    <a:pt x="1800" y="1897"/>
                    <a:pt x="1791" y="1898"/>
                  </a:cubicBezTo>
                  <a:cubicBezTo>
                    <a:pt x="1775" y="1900"/>
                    <a:pt x="1714" y="1902"/>
                    <a:pt x="1626" y="1902"/>
                  </a:cubicBezTo>
                  <a:cubicBezTo>
                    <a:pt x="1582" y="1903"/>
                    <a:pt x="1544" y="1904"/>
                    <a:pt x="1542" y="1904"/>
                  </a:cubicBezTo>
                  <a:cubicBezTo>
                    <a:pt x="1540" y="1905"/>
                    <a:pt x="1530" y="1906"/>
                    <a:pt x="1518" y="1907"/>
                  </a:cubicBezTo>
                  <a:cubicBezTo>
                    <a:pt x="1507" y="1907"/>
                    <a:pt x="1494" y="1908"/>
                    <a:pt x="1488" y="1909"/>
                  </a:cubicBezTo>
                  <a:cubicBezTo>
                    <a:pt x="1483" y="1911"/>
                    <a:pt x="1467" y="1911"/>
                    <a:pt x="1453" y="1911"/>
                  </a:cubicBezTo>
                  <a:cubicBezTo>
                    <a:pt x="1439" y="1911"/>
                    <a:pt x="1425" y="1911"/>
                    <a:pt x="1424" y="1912"/>
                  </a:cubicBezTo>
                  <a:cubicBezTo>
                    <a:pt x="1422" y="1912"/>
                    <a:pt x="1417" y="1912"/>
                    <a:pt x="1412" y="1911"/>
                  </a:cubicBezTo>
                  <a:close/>
                  <a:moveTo>
                    <a:pt x="1828" y="1871"/>
                  </a:moveTo>
                  <a:cubicBezTo>
                    <a:pt x="1825" y="1869"/>
                    <a:pt x="1821" y="1867"/>
                    <a:pt x="1820" y="1867"/>
                  </a:cubicBezTo>
                  <a:cubicBezTo>
                    <a:pt x="1813" y="1867"/>
                    <a:pt x="1772" y="1843"/>
                    <a:pt x="1761" y="1833"/>
                  </a:cubicBezTo>
                  <a:cubicBezTo>
                    <a:pt x="1757" y="1830"/>
                    <a:pt x="1752" y="1825"/>
                    <a:pt x="1748" y="1823"/>
                  </a:cubicBezTo>
                  <a:cubicBezTo>
                    <a:pt x="1736" y="1814"/>
                    <a:pt x="1705" y="1788"/>
                    <a:pt x="1700" y="1782"/>
                  </a:cubicBezTo>
                  <a:cubicBezTo>
                    <a:pt x="1697" y="1779"/>
                    <a:pt x="1690" y="1774"/>
                    <a:pt x="1684" y="1770"/>
                  </a:cubicBezTo>
                  <a:cubicBezTo>
                    <a:pt x="1678" y="1766"/>
                    <a:pt x="1672" y="1762"/>
                    <a:pt x="1672" y="1762"/>
                  </a:cubicBezTo>
                  <a:cubicBezTo>
                    <a:pt x="1671" y="1761"/>
                    <a:pt x="1665" y="1757"/>
                    <a:pt x="1658" y="1752"/>
                  </a:cubicBezTo>
                  <a:cubicBezTo>
                    <a:pt x="1639" y="1740"/>
                    <a:pt x="1615" y="1720"/>
                    <a:pt x="1601" y="1706"/>
                  </a:cubicBezTo>
                  <a:cubicBezTo>
                    <a:pt x="1599" y="1704"/>
                    <a:pt x="1593" y="1700"/>
                    <a:pt x="1589" y="1697"/>
                  </a:cubicBezTo>
                  <a:cubicBezTo>
                    <a:pt x="1584" y="1695"/>
                    <a:pt x="1577" y="1691"/>
                    <a:pt x="1573" y="1688"/>
                  </a:cubicBezTo>
                  <a:cubicBezTo>
                    <a:pt x="1565" y="1684"/>
                    <a:pt x="1550" y="1676"/>
                    <a:pt x="1535" y="1669"/>
                  </a:cubicBezTo>
                  <a:cubicBezTo>
                    <a:pt x="1527" y="1666"/>
                    <a:pt x="1518" y="1663"/>
                    <a:pt x="1503" y="1660"/>
                  </a:cubicBezTo>
                  <a:cubicBezTo>
                    <a:pt x="1495" y="1659"/>
                    <a:pt x="1493" y="1652"/>
                    <a:pt x="1498" y="1643"/>
                  </a:cubicBezTo>
                  <a:cubicBezTo>
                    <a:pt x="1503" y="1633"/>
                    <a:pt x="1510" y="1628"/>
                    <a:pt x="1515" y="1631"/>
                  </a:cubicBezTo>
                  <a:cubicBezTo>
                    <a:pt x="1518" y="1632"/>
                    <a:pt x="1521" y="1633"/>
                    <a:pt x="1524" y="1633"/>
                  </a:cubicBezTo>
                  <a:cubicBezTo>
                    <a:pt x="1528" y="1633"/>
                    <a:pt x="1572" y="1654"/>
                    <a:pt x="1583" y="1662"/>
                  </a:cubicBezTo>
                  <a:cubicBezTo>
                    <a:pt x="1596" y="1671"/>
                    <a:pt x="1619" y="1689"/>
                    <a:pt x="1631" y="1698"/>
                  </a:cubicBezTo>
                  <a:cubicBezTo>
                    <a:pt x="1637" y="1704"/>
                    <a:pt x="1647" y="1712"/>
                    <a:pt x="1653" y="1715"/>
                  </a:cubicBezTo>
                  <a:cubicBezTo>
                    <a:pt x="1658" y="1719"/>
                    <a:pt x="1666" y="1725"/>
                    <a:pt x="1670" y="1728"/>
                  </a:cubicBezTo>
                  <a:cubicBezTo>
                    <a:pt x="1674" y="1731"/>
                    <a:pt x="1681" y="1735"/>
                    <a:pt x="1686" y="1737"/>
                  </a:cubicBezTo>
                  <a:cubicBezTo>
                    <a:pt x="1690" y="1740"/>
                    <a:pt x="1694" y="1742"/>
                    <a:pt x="1694" y="1743"/>
                  </a:cubicBezTo>
                  <a:cubicBezTo>
                    <a:pt x="1694" y="1744"/>
                    <a:pt x="1695" y="1745"/>
                    <a:pt x="1697" y="1745"/>
                  </a:cubicBezTo>
                  <a:cubicBezTo>
                    <a:pt x="1698" y="1745"/>
                    <a:pt x="1701" y="1747"/>
                    <a:pt x="1703" y="1750"/>
                  </a:cubicBezTo>
                  <a:cubicBezTo>
                    <a:pt x="1707" y="1755"/>
                    <a:pt x="1753" y="1793"/>
                    <a:pt x="1766" y="1802"/>
                  </a:cubicBezTo>
                  <a:cubicBezTo>
                    <a:pt x="1771" y="1805"/>
                    <a:pt x="1778" y="1810"/>
                    <a:pt x="1782" y="1813"/>
                  </a:cubicBezTo>
                  <a:cubicBezTo>
                    <a:pt x="1797" y="1825"/>
                    <a:pt x="1831" y="1840"/>
                    <a:pt x="1834" y="1836"/>
                  </a:cubicBezTo>
                  <a:cubicBezTo>
                    <a:pt x="1837" y="1832"/>
                    <a:pt x="1840" y="1788"/>
                    <a:pt x="1841" y="1733"/>
                  </a:cubicBezTo>
                  <a:cubicBezTo>
                    <a:pt x="1841" y="1700"/>
                    <a:pt x="1843" y="1669"/>
                    <a:pt x="1844" y="1665"/>
                  </a:cubicBezTo>
                  <a:cubicBezTo>
                    <a:pt x="1845" y="1660"/>
                    <a:pt x="1846" y="1650"/>
                    <a:pt x="1846" y="1642"/>
                  </a:cubicBezTo>
                  <a:cubicBezTo>
                    <a:pt x="1846" y="1635"/>
                    <a:pt x="1847" y="1623"/>
                    <a:pt x="1848" y="1617"/>
                  </a:cubicBezTo>
                  <a:cubicBezTo>
                    <a:pt x="1849" y="1611"/>
                    <a:pt x="1850" y="1604"/>
                    <a:pt x="1850" y="1602"/>
                  </a:cubicBezTo>
                  <a:cubicBezTo>
                    <a:pt x="1850" y="1599"/>
                    <a:pt x="1851" y="1595"/>
                    <a:pt x="1852" y="1592"/>
                  </a:cubicBezTo>
                  <a:cubicBezTo>
                    <a:pt x="1853" y="1589"/>
                    <a:pt x="1854" y="1582"/>
                    <a:pt x="1855" y="1578"/>
                  </a:cubicBezTo>
                  <a:cubicBezTo>
                    <a:pt x="1855" y="1573"/>
                    <a:pt x="1856" y="1565"/>
                    <a:pt x="1858" y="1560"/>
                  </a:cubicBezTo>
                  <a:cubicBezTo>
                    <a:pt x="1859" y="1550"/>
                    <a:pt x="1863" y="1530"/>
                    <a:pt x="1865" y="1518"/>
                  </a:cubicBezTo>
                  <a:cubicBezTo>
                    <a:pt x="1865" y="1515"/>
                    <a:pt x="1868" y="1498"/>
                    <a:pt x="1872" y="1481"/>
                  </a:cubicBezTo>
                  <a:cubicBezTo>
                    <a:pt x="1875" y="1464"/>
                    <a:pt x="1879" y="1447"/>
                    <a:pt x="1879" y="1442"/>
                  </a:cubicBezTo>
                  <a:cubicBezTo>
                    <a:pt x="1880" y="1438"/>
                    <a:pt x="1881" y="1433"/>
                    <a:pt x="1882" y="1432"/>
                  </a:cubicBezTo>
                  <a:cubicBezTo>
                    <a:pt x="1883" y="1431"/>
                    <a:pt x="1884" y="1429"/>
                    <a:pt x="1883" y="1428"/>
                  </a:cubicBezTo>
                  <a:cubicBezTo>
                    <a:pt x="1883" y="1427"/>
                    <a:pt x="1883" y="1420"/>
                    <a:pt x="1885" y="1413"/>
                  </a:cubicBezTo>
                  <a:cubicBezTo>
                    <a:pt x="1887" y="1406"/>
                    <a:pt x="1889" y="1393"/>
                    <a:pt x="1890" y="1383"/>
                  </a:cubicBezTo>
                  <a:cubicBezTo>
                    <a:pt x="1891" y="1374"/>
                    <a:pt x="1893" y="1357"/>
                    <a:pt x="1895" y="1345"/>
                  </a:cubicBezTo>
                  <a:cubicBezTo>
                    <a:pt x="1896" y="1334"/>
                    <a:pt x="1899" y="1313"/>
                    <a:pt x="1901" y="1300"/>
                  </a:cubicBezTo>
                  <a:cubicBezTo>
                    <a:pt x="1902" y="1287"/>
                    <a:pt x="1905" y="1273"/>
                    <a:pt x="1906" y="1269"/>
                  </a:cubicBezTo>
                  <a:cubicBezTo>
                    <a:pt x="1908" y="1261"/>
                    <a:pt x="1912" y="1228"/>
                    <a:pt x="1916" y="1190"/>
                  </a:cubicBezTo>
                  <a:cubicBezTo>
                    <a:pt x="1917" y="1179"/>
                    <a:pt x="1919" y="1168"/>
                    <a:pt x="1920" y="1164"/>
                  </a:cubicBezTo>
                  <a:cubicBezTo>
                    <a:pt x="1920" y="1161"/>
                    <a:pt x="1921" y="1152"/>
                    <a:pt x="1920" y="1144"/>
                  </a:cubicBezTo>
                  <a:cubicBezTo>
                    <a:pt x="1919" y="1136"/>
                    <a:pt x="1920" y="1118"/>
                    <a:pt x="1921" y="1102"/>
                  </a:cubicBezTo>
                  <a:cubicBezTo>
                    <a:pt x="1923" y="1072"/>
                    <a:pt x="1923" y="1020"/>
                    <a:pt x="1920" y="1009"/>
                  </a:cubicBezTo>
                  <a:cubicBezTo>
                    <a:pt x="1919" y="1005"/>
                    <a:pt x="1918" y="999"/>
                    <a:pt x="1918" y="995"/>
                  </a:cubicBezTo>
                  <a:cubicBezTo>
                    <a:pt x="1918" y="990"/>
                    <a:pt x="1915" y="983"/>
                    <a:pt x="1912" y="976"/>
                  </a:cubicBezTo>
                  <a:cubicBezTo>
                    <a:pt x="1905" y="962"/>
                    <a:pt x="1886" y="941"/>
                    <a:pt x="1878" y="937"/>
                  </a:cubicBezTo>
                  <a:cubicBezTo>
                    <a:pt x="1869" y="932"/>
                    <a:pt x="1857" y="925"/>
                    <a:pt x="1851" y="921"/>
                  </a:cubicBezTo>
                  <a:cubicBezTo>
                    <a:pt x="1849" y="919"/>
                    <a:pt x="1846" y="917"/>
                    <a:pt x="1845" y="917"/>
                  </a:cubicBezTo>
                  <a:cubicBezTo>
                    <a:pt x="1844" y="917"/>
                    <a:pt x="1841" y="915"/>
                    <a:pt x="1837" y="913"/>
                  </a:cubicBezTo>
                  <a:cubicBezTo>
                    <a:pt x="1824" y="903"/>
                    <a:pt x="1751" y="865"/>
                    <a:pt x="1745" y="865"/>
                  </a:cubicBezTo>
                  <a:cubicBezTo>
                    <a:pt x="1743" y="865"/>
                    <a:pt x="1742" y="864"/>
                    <a:pt x="1742" y="862"/>
                  </a:cubicBezTo>
                  <a:cubicBezTo>
                    <a:pt x="1742" y="859"/>
                    <a:pt x="1748" y="843"/>
                    <a:pt x="1749" y="843"/>
                  </a:cubicBezTo>
                  <a:cubicBezTo>
                    <a:pt x="1760" y="841"/>
                    <a:pt x="1766" y="842"/>
                    <a:pt x="1787" y="852"/>
                  </a:cubicBezTo>
                  <a:cubicBezTo>
                    <a:pt x="1818" y="868"/>
                    <a:pt x="1835" y="878"/>
                    <a:pt x="1841" y="884"/>
                  </a:cubicBezTo>
                  <a:cubicBezTo>
                    <a:pt x="1843" y="886"/>
                    <a:pt x="1849" y="890"/>
                    <a:pt x="1852" y="891"/>
                  </a:cubicBezTo>
                  <a:cubicBezTo>
                    <a:pt x="1875" y="900"/>
                    <a:pt x="1903" y="918"/>
                    <a:pt x="1918" y="934"/>
                  </a:cubicBezTo>
                  <a:cubicBezTo>
                    <a:pt x="1930" y="946"/>
                    <a:pt x="1934" y="952"/>
                    <a:pt x="1937" y="961"/>
                  </a:cubicBezTo>
                  <a:cubicBezTo>
                    <a:pt x="1942" y="974"/>
                    <a:pt x="1948" y="1033"/>
                    <a:pt x="1946" y="1057"/>
                  </a:cubicBezTo>
                  <a:cubicBezTo>
                    <a:pt x="1945" y="1085"/>
                    <a:pt x="1944" y="1096"/>
                    <a:pt x="1943" y="1108"/>
                  </a:cubicBezTo>
                  <a:cubicBezTo>
                    <a:pt x="1942" y="1115"/>
                    <a:pt x="1941" y="1128"/>
                    <a:pt x="1941" y="1138"/>
                  </a:cubicBezTo>
                  <a:cubicBezTo>
                    <a:pt x="1939" y="1159"/>
                    <a:pt x="1936" y="1187"/>
                    <a:pt x="1934" y="1204"/>
                  </a:cubicBezTo>
                  <a:cubicBezTo>
                    <a:pt x="1933" y="1211"/>
                    <a:pt x="1931" y="1225"/>
                    <a:pt x="1930" y="1235"/>
                  </a:cubicBezTo>
                  <a:cubicBezTo>
                    <a:pt x="1925" y="1279"/>
                    <a:pt x="1923" y="1291"/>
                    <a:pt x="1922" y="1296"/>
                  </a:cubicBezTo>
                  <a:cubicBezTo>
                    <a:pt x="1921" y="1299"/>
                    <a:pt x="1919" y="1312"/>
                    <a:pt x="1918" y="1324"/>
                  </a:cubicBezTo>
                  <a:cubicBezTo>
                    <a:pt x="1916" y="1349"/>
                    <a:pt x="1914" y="1362"/>
                    <a:pt x="1907" y="1400"/>
                  </a:cubicBezTo>
                  <a:cubicBezTo>
                    <a:pt x="1904" y="1415"/>
                    <a:pt x="1901" y="1433"/>
                    <a:pt x="1900" y="1442"/>
                  </a:cubicBezTo>
                  <a:cubicBezTo>
                    <a:pt x="1898" y="1451"/>
                    <a:pt x="1897" y="1461"/>
                    <a:pt x="1896" y="1464"/>
                  </a:cubicBezTo>
                  <a:cubicBezTo>
                    <a:pt x="1894" y="1470"/>
                    <a:pt x="1893" y="1476"/>
                    <a:pt x="1886" y="1514"/>
                  </a:cubicBezTo>
                  <a:cubicBezTo>
                    <a:pt x="1883" y="1526"/>
                    <a:pt x="1881" y="1539"/>
                    <a:pt x="1880" y="1542"/>
                  </a:cubicBezTo>
                  <a:cubicBezTo>
                    <a:pt x="1879" y="1546"/>
                    <a:pt x="1877" y="1553"/>
                    <a:pt x="1877" y="1559"/>
                  </a:cubicBezTo>
                  <a:cubicBezTo>
                    <a:pt x="1875" y="1575"/>
                    <a:pt x="1872" y="1600"/>
                    <a:pt x="1870" y="1604"/>
                  </a:cubicBezTo>
                  <a:cubicBezTo>
                    <a:pt x="1869" y="1606"/>
                    <a:pt x="1868" y="1615"/>
                    <a:pt x="1868" y="1622"/>
                  </a:cubicBezTo>
                  <a:cubicBezTo>
                    <a:pt x="1868" y="1630"/>
                    <a:pt x="1867" y="1640"/>
                    <a:pt x="1865" y="1644"/>
                  </a:cubicBezTo>
                  <a:cubicBezTo>
                    <a:pt x="1864" y="1649"/>
                    <a:pt x="1863" y="1678"/>
                    <a:pt x="1864" y="1718"/>
                  </a:cubicBezTo>
                  <a:cubicBezTo>
                    <a:pt x="1864" y="1783"/>
                    <a:pt x="1861" y="1843"/>
                    <a:pt x="1857" y="1850"/>
                  </a:cubicBezTo>
                  <a:cubicBezTo>
                    <a:pt x="1856" y="1852"/>
                    <a:pt x="1857" y="1854"/>
                    <a:pt x="1858" y="1854"/>
                  </a:cubicBezTo>
                  <a:cubicBezTo>
                    <a:pt x="1861" y="1856"/>
                    <a:pt x="1858" y="1865"/>
                    <a:pt x="1853" y="1871"/>
                  </a:cubicBezTo>
                  <a:cubicBezTo>
                    <a:pt x="1848" y="1877"/>
                    <a:pt x="1837" y="1877"/>
                    <a:pt x="1828" y="1871"/>
                  </a:cubicBezTo>
                  <a:close/>
                  <a:moveTo>
                    <a:pt x="1165" y="1843"/>
                  </a:moveTo>
                  <a:cubicBezTo>
                    <a:pt x="1157" y="1843"/>
                    <a:pt x="1153" y="1841"/>
                    <a:pt x="1149" y="1837"/>
                  </a:cubicBezTo>
                  <a:cubicBezTo>
                    <a:pt x="1143" y="1832"/>
                    <a:pt x="1143" y="1832"/>
                    <a:pt x="1147" y="1827"/>
                  </a:cubicBezTo>
                  <a:cubicBezTo>
                    <a:pt x="1152" y="1820"/>
                    <a:pt x="1153" y="1820"/>
                    <a:pt x="1188" y="1819"/>
                  </a:cubicBezTo>
                  <a:cubicBezTo>
                    <a:pt x="1205" y="1818"/>
                    <a:pt x="1219" y="1817"/>
                    <a:pt x="1219" y="1817"/>
                  </a:cubicBezTo>
                  <a:cubicBezTo>
                    <a:pt x="1220" y="1816"/>
                    <a:pt x="1222" y="1816"/>
                    <a:pt x="1224" y="1817"/>
                  </a:cubicBezTo>
                  <a:cubicBezTo>
                    <a:pt x="1229" y="1820"/>
                    <a:pt x="1229" y="1833"/>
                    <a:pt x="1224" y="1838"/>
                  </a:cubicBezTo>
                  <a:cubicBezTo>
                    <a:pt x="1217" y="1844"/>
                    <a:pt x="1192" y="1846"/>
                    <a:pt x="1165" y="1843"/>
                  </a:cubicBezTo>
                  <a:close/>
                  <a:moveTo>
                    <a:pt x="1354" y="1623"/>
                  </a:moveTo>
                  <a:cubicBezTo>
                    <a:pt x="1352" y="1622"/>
                    <a:pt x="1348" y="1621"/>
                    <a:pt x="1345" y="1621"/>
                  </a:cubicBezTo>
                  <a:cubicBezTo>
                    <a:pt x="1338" y="1621"/>
                    <a:pt x="1297" y="1614"/>
                    <a:pt x="1291" y="1611"/>
                  </a:cubicBezTo>
                  <a:cubicBezTo>
                    <a:pt x="1289" y="1610"/>
                    <a:pt x="1284" y="1609"/>
                    <a:pt x="1281" y="1609"/>
                  </a:cubicBezTo>
                  <a:cubicBezTo>
                    <a:pt x="1277" y="1608"/>
                    <a:pt x="1271" y="1607"/>
                    <a:pt x="1266" y="1605"/>
                  </a:cubicBezTo>
                  <a:cubicBezTo>
                    <a:pt x="1261" y="1604"/>
                    <a:pt x="1254" y="1603"/>
                    <a:pt x="1251" y="1602"/>
                  </a:cubicBezTo>
                  <a:cubicBezTo>
                    <a:pt x="1247" y="1602"/>
                    <a:pt x="1243" y="1600"/>
                    <a:pt x="1241" y="1599"/>
                  </a:cubicBezTo>
                  <a:cubicBezTo>
                    <a:pt x="1231" y="1595"/>
                    <a:pt x="1223" y="1592"/>
                    <a:pt x="1221" y="1592"/>
                  </a:cubicBezTo>
                  <a:cubicBezTo>
                    <a:pt x="1207" y="1592"/>
                    <a:pt x="1169" y="1577"/>
                    <a:pt x="1121" y="1553"/>
                  </a:cubicBezTo>
                  <a:cubicBezTo>
                    <a:pt x="1115" y="1550"/>
                    <a:pt x="1109" y="1547"/>
                    <a:pt x="1108" y="1547"/>
                  </a:cubicBezTo>
                  <a:cubicBezTo>
                    <a:pt x="1105" y="1547"/>
                    <a:pt x="1048" y="1519"/>
                    <a:pt x="1040" y="1514"/>
                  </a:cubicBezTo>
                  <a:cubicBezTo>
                    <a:pt x="1036" y="1512"/>
                    <a:pt x="1028" y="1508"/>
                    <a:pt x="1022" y="1506"/>
                  </a:cubicBezTo>
                  <a:cubicBezTo>
                    <a:pt x="1004" y="1501"/>
                    <a:pt x="997" y="1489"/>
                    <a:pt x="1006" y="1480"/>
                  </a:cubicBezTo>
                  <a:cubicBezTo>
                    <a:pt x="1010" y="1477"/>
                    <a:pt x="1010" y="1477"/>
                    <a:pt x="1021" y="1480"/>
                  </a:cubicBezTo>
                  <a:cubicBezTo>
                    <a:pt x="1028" y="1482"/>
                    <a:pt x="1040" y="1487"/>
                    <a:pt x="1048" y="1492"/>
                  </a:cubicBezTo>
                  <a:cubicBezTo>
                    <a:pt x="1056" y="1496"/>
                    <a:pt x="1064" y="1499"/>
                    <a:pt x="1064" y="1499"/>
                  </a:cubicBezTo>
                  <a:cubicBezTo>
                    <a:pt x="1065" y="1499"/>
                    <a:pt x="1072" y="1502"/>
                    <a:pt x="1079" y="1506"/>
                  </a:cubicBezTo>
                  <a:cubicBezTo>
                    <a:pt x="1087" y="1509"/>
                    <a:pt x="1097" y="1514"/>
                    <a:pt x="1103" y="1516"/>
                  </a:cubicBezTo>
                  <a:cubicBezTo>
                    <a:pt x="1108" y="1519"/>
                    <a:pt x="1120" y="1524"/>
                    <a:pt x="1128" y="1527"/>
                  </a:cubicBezTo>
                  <a:cubicBezTo>
                    <a:pt x="1136" y="1531"/>
                    <a:pt x="1146" y="1535"/>
                    <a:pt x="1151" y="1537"/>
                  </a:cubicBezTo>
                  <a:cubicBezTo>
                    <a:pt x="1185" y="1553"/>
                    <a:pt x="1217" y="1563"/>
                    <a:pt x="1263" y="1575"/>
                  </a:cubicBezTo>
                  <a:cubicBezTo>
                    <a:pt x="1269" y="1576"/>
                    <a:pt x="1278" y="1578"/>
                    <a:pt x="1282" y="1579"/>
                  </a:cubicBezTo>
                  <a:cubicBezTo>
                    <a:pt x="1309" y="1587"/>
                    <a:pt x="1348" y="1592"/>
                    <a:pt x="1379" y="1592"/>
                  </a:cubicBezTo>
                  <a:cubicBezTo>
                    <a:pt x="1417" y="1592"/>
                    <a:pt x="1435" y="1588"/>
                    <a:pt x="1459" y="1575"/>
                  </a:cubicBezTo>
                  <a:cubicBezTo>
                    <a:pt x="1488" y="1559"/>
                    <a:pt x="1500" y="1551"/>
                    <a:pt x="1500" y="1549"/>
                  </a:cubicBezTo>
                  <a:cubicBezTo>
                    <a:pt x="1500" y="1548"/>
                    <a:pt x="1493" y="1547"/>
                    <a:pt x="1484" y="1547"/>
                  </a:cubicBezTo>
                  <a:cubicBezTo>
                    <a:pt x="1476" y="1546"/>
                    <a:pt x="1462" y="1544"/>
                    <a:pt x="1455" y="1542"/>
                  </a:cubicBezTo>
                  <a:cubicBezTo>
                    <a:pt x="1434" y="1538"/>
                    <a:pt x="1419" y="1536"/>
                    <a:pt x="1397" y="1534"/>
                  </a:cubicBezTo>
                  <a:cubicBezTo>
                    <a:pt x="1374" y="1533"/>
                    <a:pt x="1372" y="1533"/>
                    <a:pt x="1360" y="1535"/>
                  </a:cubicBezTo>
                  <a:cubicBezTo>
                    <a:pt x="1353" y="1536"/>
                    <a:pt x="1351" y="1535"/>
                    <a:pt x="1348" y="1532"/>
                  </a:cubicBezTo>
                  <a:cubicBezTo>
                    <a:pt x="1344" y="1526"/>
                    <a:pt x="1345" y="1519"/>
                    <a:pt x="1352" y="1513"/>
                  </a:cubicBezTo>
                  <a:cubicBezTo>
                    <a:pt x="1364" y="1501"/>
                    <a:pt x="1381" y="1500"/>
                    <a:pt x="1463" y="1512"/>
                  </a:cubicBezTo>
                  <a:cubicBezTo>
                    <a:pt x="1488" y="1515"/>
                    <a:pt x="1520" y="1515"/>
                    <a:pt x="1533" y="1512"/>
                  </a:cubicBezTo>
                  <a:cubicBezTo>
                    <a:pt x="1549" y="1508"/>
                    <a:pt x="1572" y="1500"/>
                    <a:pt x="1579" y="1497"/>
                  </a:cubicBezTo>
                  <a:cubicBezTo>
                    <a:pt x="1582" y="1495"/>
                    <a:pt x="1590" y="1489"/>
                    <a:pt x="1597" y="1483"/>
                  </a:cubicBezTo>
                  <a:cubicBezTo>
                    <a:pt x="1604" y="1477"/>
                    <a:pt x="1610" y="1471"/>
                    <a:pt x="1611" y="1471"/>
                  </a:cubicBezTo>
                  <a:cubicBezTo>
                    <a:pt x="1617" y="1469"/>
                    <a:pt x="1623" y="1453"/>
                    <a:pt x="1628" y="1430"/>
                  </a:cubicBezTo>
                  <a:cubicBezTo>
                    <a:pt x="1635" y="1395"/>
                    <a:pt x="1644" y="1376"/>
                    <a:pt x="1657" y="1372"/>
                  </a:cubicBezTo>
                  <a:cubicBezTo>
                    <a:pt x="1668" y="1369"/>
                    <a:pt x="1671" y="1386"/>
                    <a:pt x="1662" y="1399"/>
                  </a:cubicBezTo>
                  <a:cubicBezTo>
                    <a:pt x="1657" y="1405"/>
                    <a:pt x="1654" y="1417"/>
                    <a:pt x="1654" y="1428"/>
                  </a:cubicBezTo>
                  <a:cubicBezTo>
                    <a:pt x="1654" y="1436"/>
                    <a:pt x="1646" y="1465"/>
                    <a:pt x="1643" y="1469"/>
                  </a:cubicBezTo>
                  <a:cubicBezTo>
                    <a:pt x="1642" y="1471"/>
                    <a:pt x="1640" y="1473"/>
                    <a:pt x="1639" y="1475"/>
                  </a:cubicBezTo>
                  <a:cubicBezTo>
                    <a:pt x="1621" y="1507"/>
                    <a:pt x="1609" y="1521"/>
                    <a:pt x="1598" y="1522"/>
                  </a:cubicBezTo>
                  <a:cubicBezTo>
                    <a:pt x="1594" y="1523"/>
                    <a:pt x="1586" y="1526"/>
                    <a:pt x="1579" y="1529"/>
                  </a:cubicBezTo>
                  <a:cubicBezTo>
                    <a:pt x="1567" y="1534"/>
                    <a:pt x="1553" y="1538"/>
                    <a:pt x="1541" y="1540"/>
                  </a:cubicBezTo>
                  <a:cubicBezTo>
                    <a:pt x="1527" y="1543"/>
                    <a:pt x="1524" y="1545"/>
                    <a:pt x="1521" y="1555"/>
                  </a:cubicBezTo>
                  <a:cubicBezTo>
                    <a:pt x="1518" y="1569"/>
                    <a:pt x="1506" y="1579"/>
                    <a:pt x="1468" y="1600"/>
                  </a:cubicBezTo>
                  <a:cubicBezTo>
                    <a:pt x="1464" y="1603"/>
                    <a:pt x="1458" y="1606"/>
                    <a:pt x="1454" y="1609"/>
                  </a:cubicBezTo>
                  <a:cubicBezTo>
                    <a:pt x="1443" y="1615"/>
                    <a:pt x="1417" y="1621"/>
                    <a:pt x="1391" y="1623"/>
                  </a:cubicBezTo>
                  <a:cubicBezTo>
                    <a:pt x="1361" y="1626"/>
                    <a:pt x="1358" y="1626"/>
                    <a:pt x="1354" y="1623"/>
                  </a:cubicBezTo>
                  <a:close/>
                  <a:moveTo>
                    <a:pt x="4085" y="1488"/>
                  </a:moveTo>
                  <a:cubicBezTo>
                    <a:pt x="4083" y="1486"/>
                    <a:pt x="4082" y="1482"/>
                    <a:pt x="4082" y="1480"/>
                  </a:cubicBezTo>
                  <a:cubicBezTo>
                    <a:pt x="4082" y="1475"/>
                    <a:pt x="4073" y="1467"/>
                    <a:pt x="4068" y="1466"/>
                  </a:cubicBezTo>
                  <a:cubicBezTo>
                    <a:pt x="4065" y="1466"/>
                    <a:pt x="4058" y="1463"/>
                    <a:pt x="4052" y="1460"/>
                  </a:cubicBezTo>
                  <a:cubicBezTo>
                    <a:pt x="4045" y="1458"/>
                    <a:pt x="4038" y="1455"/>
                    <a:pt x="4035" y="1455"/>
                  </a:cubicBezTo>
                  <a:cubicBezTo>
                    <a:pt x="4023" y="1455"/>
                    <a:pt x="4018" y="1447"/>
                    <a:pt x="4024" y="1435"/>
                  </a:cubicBezTo>
                  <a:cubicBezTo>
                    <a:pt x="4027" y="1428"/>
                    <a:pt x="4032" y="1426"/>
                    <a:pt x="4049" y="1424"/>
                  </a:cubicBezTo>
                  <a:cubicBezTo>
                    <a:pt x="4056" y="1424"/>
                    <a:pt x="4065" y="1423"/>
                    <a:pt x="4069" y="1422"/>
                  </a:cubicBezTo>
                  <a:cubicBezTo>
                    <a:pt x="4072" y="1422"/>
                    <a:pt x="4082" y="1421"/>
                    <a:pt x="4091" y="1421"/>
                  </a:cubicBezTo>
                  <a:lnTo>
                    <a:pt x="4107" y="1420"/>
                  </a:lnTo>
                  <a:lnTo>
                    <a:pt x="4115" y="1427"/>
                  </a:lnTo>
                  <a:cubicBezTo>
                    <a:pt x="4124" y="1434"/>
                    <a:pt x="4124" y="1435"/>
                    <a:pt x="4122" y="1442"/>
                  </a:cubicBezTo>
                  <a:cubicBezTo>
                    <a:pt x="4121" y="1446"/>
                    <a:pt x="4117" y="1451"/>
                    <a:pt x="4114" y="1454"/>
                  </a:cubicBezTo>
                  <a:cubicBezTo>
                    <a:pt x="4109" y="1458"/>
                    <a:pt x="4108" y="1461"/>
                    <a:pt x="4108" y="1465"/>
                  </a:cubicBezTo>
                  <a:cubicBezTo>
                    <a:pt x="4108" y="1469"/>
                    <a:pt x="4106" y="1474"/>
                    <a:pt x="4105" y="1478"/>
                  </a:cubicBezTo>
                  <a:cubicBezTo>
                    <a:pt x="4098" y="1491"/>
                    <a:pt x="4091" y="1495"/>
                    <a:pt x="4085" y="1488"/>
                  </a:cubicBezTo>
                  <a:close/>
                  <a:moveTo>
                    <a:pt x="983" y="1481"/>
                  </a:moveTo>
                  <a:cubicBezTo>
                    <a:pt x="974" y="1472"/>
                    <a:pt x="958" y="1461"/>
                    <a:pt x="940" y="1453"/>
                  </a:cubicBezTo>
                  <a:cubicBezTo>
                    <a:pt x="929" y="1447"/>
                    <a:pt x="918" y="1441"/>
                    <a:pt x="915" y="1438"/>
                  </a:cubicBezTo>
                  <a:cubicBezTo>
                    <a:pt x="912" y="1436"/>
                    <a:pt x="909" y="1433"/>
                    <a:pt x="908" y="1433"/>
                  </a:cubicBezTo>
                  <a:cubicBezTo>
                    <a:pt x="907" y="1433"/>
                    <a:pt x="901" y="1430"/>
                    <a:pt x="896" y="1425"/>
                  </a:cubicBezTo>
                  <a:cubicBezTo>
                    <a:pt x="880" y="1414"/>
                    <a:pt x="858" y="1375"/>
                    <a:pt x="858" y="1359"/>
                  </a:cubicBezTo>
                  <a:cubicBezTo>
                    <a:pt x="858" y="1357"/>
                    <a:pt x="856" y="1352"/>
                    <a:pt x="853" y="1346"/>
                  </a:cubicBezTo>
                  <a:cubicBezTo>
                    <a:pt x="845" y="1332"/>
                    <a:pt x="846" y="1315"/>
                    <a:pt x="856" y="1308"/>
                  </a:cubicBezTo>
                  <a:cubicBezTo>
                    <a:pt x="863" y="1302"/>
                    <a:pt x="869" y="1307"/>
                    <a:pt x="886" y="1335"/>
                  </a:cubicBezTo>
                  <a:cubicBezTo>
                    <a:pt x="890" y="1342"/>
                    <a:pt x="902" y="1357"/>
                    <a:pt x="912" y="1368"/>
                  </a:cubicBezTo>
                  <a:cubicBezTo>
                    <a:pt x="939" y="1398"/>
                    <a:pt x="942" y="1401"/>
                    <a:pt x="957" y="1418"/>
                  </a:cubicBezTo>
                  <a:cubicBezTo>
                    <a:pt x="965" y="1427"/>
                    <a:pt x="977" y="1440"/>
                    <a:pt x="985" y="1447"/>
                  </a:cubicBezTo>
                  <a:cubicBezTo>
                    <a:pt x="1004" y="1463"/>
                    <a:pt x="1004" y="1464"/>
                    <a:pt x="1003" y="1472"/>
                  </a:cubicBezTo>
                  <a:cubicBezTo>
                    <a:pt x="1000" y="1485"/>
                    <a:pt x="990" y="1489"/>
                    <a:pt x="983" y="1481"/>
                  </a:cubicBezTo>
                  <a:close/>
                  <a:moveTo>
                    <a:pt x="1523" y="1395"/>
                  </a:moveTo>
                  <a:cubicBezTo>
                    <a:pt x="1507" y="1391"/>
                    <a:pt x="1502" y="1384"/>
                    <a:pt x="1509" y="1376"/>
                  </a:cubicBezTo>
                  <a:cubicBezTo>
                    <a:pt x="1513" y="1371"/>
                    <a:pt x="1511" y="1371"/>
                    <a:pt x="1565" y="1368"/>
                  </a:cubicBezTo>
                  <a:cubicBezTo>
                    <a:pt x="1602" y="1366"/>
                    <a:pt x="1618" y="1361"/>
                    <a:pt x="1629" y="1350"/>
                  </a:cubicBezTo>
                  <a:cubicBezTo>
                    <a:pt x="1637" y="1341"/>
                    <a:pt x="1646" y="1346"/>
                    <a:pt x="1646" y="1360"/>
                  </a:cubicBezTo>
                  <a:cubicBezTo>
                    <a:pt x="1646" y="1370"/>
                    <a:pt x="1634" y="1381"/>
                    <a:pt x="1617" y="1389"/>
                  </a:cubicBezTo>
                  <a:cubicBezTo>
                    <a:pt x="1601" y="1396"/>
                    <a:pt x="1548" y="1399"/>
                    <a:pt x="1523" y="1395"/>
                  </a:cubicBezTo>
                  <a:close/>
                  <a:moveTo>
                    <a:pt x="1342" y="1377"/>
                  </a:moveTo>
                  <a:cubicBezTo>
                    <a:pt x="1338" y="1371"/>
                    <a:pt x="1341" y="1335"/>
                    <a:pt x="1345" y="1323"/>
                  </a:cubicBezTo>
                  <a:cubicBezTo>
                    <a:pt x="1349" y="1312"/>
                    <a:pt x="1378" y="1278"/>
                    <a:pt x="1395" y="1263"/>
                  </a:cubicBezTo>
                  <a:cubicBezTo>
                    <a:pt x="1400" y="1259"/>
                    <a:pt x="1407" y="1253"/>
                    <a:pt x="1409" y="1251"/>
                  </a:cubicBezTo>
                  <a:cubicBezTo>
                    <a:pt x="1416" y="1245"/>
                    <a:pt x="1421" y="1243"/>
                    <a:pt x="1426" y="1245"/>
                  </a:cubicBezTo>
                  <a:cubicBezTo>
                    <a:pt x="1434" y="1250"/>
                    <a:pt x="1429" y="1265"/>
                    <a:pt x="1414" y="1276"/>
                  </a:cubicBezTo>
                  <a:cubicBezTo>
                    <a:pt x="1408" y="1281"/>
                    <a:pt x="1400" y="1287"/>
                    <a:pt x="1396" y="1291"/>
                  </a:cubicBezTo>
                  <a:cubicBezTo>
                    <a:pt x="1392" y="1295"/>
                    <a:pt x="1384" y="1302"/>
                    <a:pt x="1378" y="1307"/>
                  </a:cubicBezTo>
                  <a:cubicBezTo>
                    <a:pt x="1365" y="1319"/>
                    <a:pt x="1362" y="1325"/>
                    <a:pt x="1363" y="1343"/>
                  </a:cubicBezTo>
                  <a:cubicBezTo>
                    <a:pt x="1364" y="1358"/>
                    <a:pt x="1361" y="1372"/>
                    <a:pt x="1356" y="1378"/>
                  </a:cubicBezTo>
                  <a:cubicBezTo>
                    <a:pt x="1352" y="1383"/>
                    <a:pt x="1344" y="1382"/>
                    <a:pt x="1342" y="1377"/>
                  </a:cubicBezTo>
                  <a:close/>
                  <a:moveTo>
                    <a:pt x="1659" y="1368"/>
                  </a:moveTo>
                  <a:cubicBezTo>
                    <a:pt x="1656" y="1365"/>
                    <a:pt x="1658" y="1356"/>
                    <a:pt x="1667" y="1338"/>
                  </a:cubicBezTo>
                  <a:cubicBezTo>
                    <a:pt x="1672" y="1328"/>
                    <a:pt x="1676" y="1317"/>
                    <a:pt x="1677" y="1314"/>
                  </a:cubicBezTo>
                  <a:cubicBezTo>
                    <a:pt x="1678" y="1311"/>
                    <a:pt x="1679" y="1306"/>
                    <a:pt x="1681" y="1303"/>
                  </a:cubicBezTo>
                  <a:cubicBezTo>
                    <a:pt x="1687" y="1290"/>
                    <a:pt x="1699" y="1240"/>
                    <a:pt x="1700" y="1222"/>
                  </a:cubicBezTo>
                  <a:cubicBezTo>
                    <a:pt x="1700" y="1216"/>
                    <a:pt x="1701" y="1206"/>
                    <a:pt x="1702" y="1202"/>
                  </a:cubicBezTo>
                  <a:cubicBezTo>
                    <a:pt x="1703" y="1197"/>
                    <a:pt x="1703" y="1192"/>
                    <a:pt x="1703" y="1192"/>
                  </a:cubicBezTo>
                  <a:cubicBezTo>
                    <a:pt x="1702" y="1191"/>
                    <a:pt x="1702" y="1182"/>
                    <a:pt x="1701" y="1171"/>
                  </a:cubicBezTo>
                  <a:cubicBezTo>
                    <a:pt x="1700" y="1160"/>
                    <a:pt x="1699" y="1146"/>
                    <a:pt x="1697" y="1140"/>
                  </a:cubicBezTo>
                  <a:cubicBezTo>
                    <a:pt x="1695" y="1134"/>
                    <a:pt x="1693" y="1124"/>
                    <a:pt x="1693" y="1118"/>
                  </a:cubicBezTo>
                  <a:cubicBezTo>
                    <a:pt x="1692" y="1113"/>
                    <a:pt x="1689" y="1103"/>
                    <a:pt x="1687" y="1096"/>
                  </a:cubicBezTo>
                  <a:cubicBezTo>
                    <a:pt x="1683" y="1086"/>
                    <a:pt x="1683" y="1080"/>
                    <a:pt x="1683" y="1040"/>
                  </a:cubicBezTo>
                  <a:cubicBezTo>
                    <a:pt x="1683" y="992"/>
                    <a:pt x="1684" y="985"/>
                    <a:pt x="1694" y="981"/>
                  </a:cubicBezTo>
                  <a:cubicBezTo>
                    <a:pt x="1700" y="979"/>
                    <a:pt x="1707" y="981"/>
                    <a:pt x="1709" y="987"/>
                  </a:cubicBezTo>
                  <a:cubicBezTo>
                    <a:pt x="1709" y="989"/>
                    <a:pt x="1710" y="1008"/>
                    <a:pt x="1710" y="1030"/>
                  </a:cubicBezTo>
                  <a:cubicBezTo>
                    <a:pt x="1709" y="1071"/>
                    <a:pt x="1712" y="1093"/>
                    <a:pt x="1722" y="1122"/>
                  </a:cubicBezTo>
                  <a:cubicBezTo>
                    <a:pt x="1730" y="1145"/>
                    <a:pt x="1731" y="1208"/>
                    <a:pt x="1726" y="1239"/>
                  </a:cubicBezTo>
                  <a:cubicBezTo>
                    <a:pt x="1722" y="1257"/>
                    <a:pt x="1714" y="1289"/>
                    <a:pt x="1710" y="1298"/>
                  </a:cubicBezTo>
                  <a:cubicBezTo>
                    <a:pt x="1709" y="1300"/>
                    <a:pt x="1706" y="1308"/>
                    <a:pt x="1703" y="1314"/>
                  </a:cubicBezTo>
                  <a:cubicBezTo>
                    <a:pt x="1701" y="1321"/>
                    <a:pt x="1698" y="1327"/>
                    <a:pt x="1698" y="1327"/>
                  </a:cubicBezTo>
                  <a:cubicBezTo>
                    <a:pt x="1697" y="1328"/>
                    <a:pt x="1695" y="1334"/>
                    <a:pt x="1692" y="1340"/>
                  </a:cubicBezTo>
                  <a:cubicBezTo>
                    <a:pt x="1686" y="1358"/>
                    <a:pt x="1666" y="1374"/>
                    <a:pt x="1659" y="1368"/>
                  </a:cubicBezTo>
                  <a:close/>
                  <a:moveTo>
                    <a:pt x="1423" y="1349"/>
                  </a:moveTo>
                  <a:cubicBezTo>
                    <a:pt x="1418" y="1342"/>
                    <a:pt x="1419" y="1338"/>
                    <a:pt x="1426" y="1330"/>
                  </a:cubicBezTo>
                  <a:cubicBezTo>
                    <a:pt x="1432" y="1324"/>
                    <a:pt x="1435" y="1323"/>
                    <a:pt x="1451" y="1319"/>
                  </a:cubicBezTo>
                  <a:cubicBezTo>
                    <a:pt x="1461" y="1317"/>
                    <a:pt x="1475" y="1314"/>
                    <a:pt x="1483" y="1312"/>
                  </a:cubicBezTo>
                  <a:cubicBezTo>
                    <a:pt x="1497" y="1309"/>
                    <a:pt x="1517" y="1301"/>
                    <a:pt x="1522" y="1296"/>
                  </a:cubicBezTo>
                  <a:cubicBezTo>
                    <a:pt x="1523" y="1295"/>
                    <a:pt x="1528" y="1293"/>
                    <a:pt x="1532" y="1292"/>
                  </a:cubicBezTo>
                  <a:cubicBezTo>
                    <a:pt x="1541" y="1290"/>
                    <a:pt x="1548" y="1286"/>
                    <a:pt x="1561" y="1277"/>
                  </a:cubicBezTo>
                  <a:cubicBezTo>
                    <a:pt x="1575" y="1267"/>
                    <a:pt x="1583" y="1265"/>
                    <a:pt x="1590" y="1268"/>
                  </a:cubicBezTo>
                  <a:cubicBezTo>
                    <a:pt x="1593" y="1270"/>
                    <a:pt x="1596" y="1272"/>
                    <a:pt x="1596" y="1273"/>
                  </a:cubicBezTo>
                  <a:cubicBezTo>
                    <a:pt x="1596" y="1276"/>
                    <a:pt x="1612" y="1273"/>
                    <a:pt x="1618" y="1270"/>
                  </a:cubicBezTo>
                  <a:cubicBezTo>
                    <a:pt x="1626" y="1264"/>
                    <a:pt x="1632" y="1261"/>
                    <a:pt x="1635" y="1261"/>
                  </a:cubicBezTo>
                  <a:cubicBezTo>
                    <a:pt x="1636" y="1261"/>
                    <a:pt x="1641" y="1259"/>
                    <a:pt x="1647" y="1256"/>
                  </a:cubicBezTo>
                  <a:cubicBezTo>
                    <a:pt x="1655" y="1252"/>
                    <a:pt x="1657" y="1252"/>
                    <a:pt x="1659" y="1254"/>
                  </a:cubicBezTo>
                  <a:cubicBezTo>
                    <a:pt x="1662" y="1257"/>
                    <a:pt x="1663" y="1261"/>
                    <a:pt x="1661" y="1271"/>
                  </a:cubicBezTo>
                  <a:cubicBezTo>
                    <a:pt x="1659" y="1280"/>
                    <a:pt x="1652" y="1287"/>
                    <a:pt x="1640" y="1293"/>
                  </a:cubicBezTo>
                  <a:cubicBezTo>
                    <a:pt x="1635" y="1295"/>
                    <a:pt x="1629" y="1298"/>
                    <a:pt x="1628" y="1300"/>
                  </a:cubicBezTo>
                  <a:cubicBezTo>
                    <a:pt x="1626" y="1303"/>
                    <a:pt x="1626" y="1303"/>
                    <a:pt x="1631" y="1303"/>
                  </a:cubicBezTo>
                  <a:cubicBezTo>
                    <a:pt x="1635" y="1303"/>
                    <a:pt x="1639" y="1305"/>
                    <a:pt x="1642" y="1307"/>
                  </a:cubicBezTo>
                  <a:cubicBezTo>
                    <a:pt x="1646" y="1310"/>
                    <a:pt x="1646" y="1311"/>
                    <a:pt x="1644" y="1318"/>
                  </a:cubicBezTo>
                  <a:cubicBezTo>
                    <a:pt x="1638" y="1333"/>
                    <a:pt x="1637" y="1333"/>
                    <a:pt x="1588" y="1332"/>
                  </a:cubicBezTo>
                  <a:cubicBezTo>
                    <a:pt x="1542" y="1331"/>
                    <a:pt x="1533" y="1332"/>
                    <a:pt x="1525" y="1340"/>
                  </a:cubicBezTo>
                  <a:cubicBezTo>
                    <a:pt x="1519" y="1347"/>
                    <a:pt x="1516" y="1347"/>
                    <a:pt x="1510" y="1339"/>
                  </a:cubicBezTo>
                  <a:lnTo>
                    <a:pt x="1505" y="1333"/>
                  </a:lnTo>
                  <a:lnTo>
                    <a:pt x="1494" y="1337"/>
                  </a:lnTo>
                  <a:cubicBezTo>
                    <a:pt x="1488" y="1338"/>
                    <a:pt x="1478" y="1341"/>
                    <a:pt x="1473" y="1342"/>
                  </a:cubicBezTo>
                  <a:cubicBezTo>
                    <a:pt x="1467" y="1342"/>
                    <a:pt x="1459" y="1344"/>
                    <a:pt x="1453" y="1345"/>
                  </a:cubicBezTo>
                  <a:cubicBezTo>
                    <a:pt x="1448" y="1346"/>
                    <a:pt x="1442" y="1348"/>
                    <a:pt x="1439" y="1350"/>
                  </a:cubicBezTo>
                  <a:cubicBezTo>
                    <a:pt x="1432" y="1355"/>
                    <a:pt x="1427" y="1354"/>
                    <a:pt x="1423" y="1349"/>
                  </a:cubicBezTo>
                  <a:close/>
                  <a:moveTo>
                    <a:pt x="780" y="1335"/>
                  </a:moveTo>
                  <a:cubicBezTo>
                    <a:pt x="772" y="1328"/>
                    <a:pt x="764" y="1318"/>
                    <a:pt x="762" y="1314"/>
                  </a:cubicBezTo>
                  <a:cubicBezTo>
                    <a:pt x="760" y="1309"/>
                    <a:pt x="754" y="1301"/>
                    <a:pt x="751" y="1298"/>
                  </a:cubicBezTo>
                  <a:cubicBezTo>
                    <a:pt x="730" y="1276"/>
                    <a:pt x="727" y="1272"/>
                    <a:pt x="727" y="1259"/>
                  </a:cubicBezTo>
                  <a:cubicBezTo>
                    <a:pt x="727" y="1250"/>
                    <a:pt x="727" y="1249"/>
                    <a:pt x="721" y="1245"/>
                  </a:cubicBezTo>
                  <a:cubicBezTo>
                    <a:pt x="718" y="1243"/>
                    <a:pt x="714" y="1241"/>
                    <a:pt x="712" y="1241"/>
                  </a:cubicBezTo>
                  <a:cubicBezTo>
                    <a:pt x="706" y="1241"/>
                    <a:pt x="684" y="1209"/>
                    <a:pt x="675" y="1189"/>
                  </a:cubicBezTo>
                  <a:cubicBezTo>
                    <a:pt x="675" y="1187"/>
                    <a:pt x="673" y="1185"/>
                    <a:pt x="672" y="1185"/>
                  </a:cubicBezTo>
                  <a:cubicBezTo>
                    <a:pt x="671" y="1185"/>
                    <a:pt x="667" y="1181"/>
                    <a:pt x="664" y="1176"/>
                  </a:cubicBezTo>
                  <a:cubicBezTo>
                    <a:pt x="661" y="1171"/>
                    <a:pt x="656" y="1162"/>
                    <a:pt x="653" y="1157"/>
                  </a:cubicBezTo>
                  <a:cubicBezTo>
                    <a:pt x="649" y="1152"/>
                    <a:pt x="644" y="1143"/>
                    <a:pt x="641" y="1137"/>
                  </a:cubicBezTo>
                  <a:cubicBezTo>
                    <a:pt x="636" y="1127"/>
                    <a:pt x="634" y="1121"/>
                    <a:pt x="624" y="1092"/>
                  </a:cubicBezTo>
                  <a:cubicBezTo>
                    <a:pt x="618" y="1078"/>
                    <a:pt x="608" y="1053"/>
                    <a:pt x="605" y="1046"/>
                  </a:cubicBezTo>
                  <a:cubicBezTo>
                    <a:pt x="603" y="1043"/>
                    <a:pt x="602" y="1039"/>
                    <a:pt x="602" y="1038"/>
                  </a:cubicBezTo>
                  <a:cubicBezTo>
                    <a:pt x="602" y="1037"/>
                    <a:pt x="600" y="1034"/>
                    <a:pt x="598" y="1032"/>
                  </a:cubicBezTo>
                  <a:cubicBezTo>
                    <a:pt x="594" y="1029"/>
                    <a:pt x="594" y="1029"/>
                    <a:pt x="584" y="1032"/>
                  </a:cubicBezTo>
                  <a:cubicBezTo>
                    <a:pt x="579" y="1034"/>
                    <a:pt x="574" y="1036"/>
                    <a:pt x="573" y="1037"/>
                  </a:cubicBezTo>
                  <a:cubicBezTo>
                    <a:pt x="572" y="1038"/>
                    <a:pt x="567" y="1040"/>
                    <a:pt x="562" y="1041"/>
                  </a:cubicBezTo>
                  <a:cubicBezTo>
                    <a:pt x="557" y="1043"/>
                    <a:pt x="549" y="1045"/>
                    <a:pt x="545" y="1046"/>
                  </a:cubicBezTo>
                  <a:cubicBezTo>
                    <a:pt x="521" y="1054"/>
                    <a:pt x="449" y="1055"/>
                    <a:pt x="417" y="1048"/>
                  </a:cubicBezTo>
                  <a:cubicBezTo>
                    <a:pt x="369" y="1038"/>
                    <a:pt x="325" y="999"/>
                    <a:pt x="316" y="959"/>
                  </a:cubicBezTo>
                  <a:cubicBezTo>
                    <a:pt x="313" y="945"/>
                    <a:pt x="318" y="935"/>
                    <a:pt x="329" y="933"/>
                  </a:cubicBezTo>
                  <a:cubicBezTo>
                    <a:pt x="333" y="932"/>
                    <a:pt x="335" y="929"/>
                    <a:pt x="342" y="911"/>
                  </a:cubicBezTo>
                  <a:cubicBezTo>
                    <a:pt x="346" y="902"/>
                    <a:pt x="347" y="894"/>
                    <a:pt x="348" y="869"/>
                  </a:cubicBezTo>
                  <a:cubicBezTo>
                    <a:pt x="350" y="828"/>
                    <a:pt x="352" y="811"/>
                    <a:pt x="354" y="805"/>
                  </a:cubicBezTo>
                  <a:cubicBezTo>
                    <a:pt x="355" y="803"/>
                    <a:pt x="356" y="797"/>
                    <a:pt x="357" y="794"/>
                  </a:cubicBezTo>
                  <a:cubicBezTo>
                    <a:pt x="358" y="787"/>
                    <a:pt x="362" y="779"/>
                    <a:pt x="376" y="748"/>
                  </a:cubicBezTo>
                  <a:cubicBezTo>
                    <a:pt x="380" y="738"/>
                    <a:pt x="385" y="727"/>
                    <a:pt x="387" y="722"/>
                  </a:cubicBezTo>
                  <a:cubicBezTo>
                    <a:pt x="389" y="718"/>
                    <a:pt x="391" y="714"/>
                    <a:pt x="392" y="712"/>
                  </a:cubicBezTo>
                  <a:cubicBezTo>
                    <a:pt x="392" y="711"/>
                    <a:pt x="394" y="707"/>
                    <a:pt x="396" y="702"/>
                  </a:cubicBezTo>
                  <a:cubicBezTo>
                    <a:pt x="397" y="698"/>
                    <a:pt x="399" y="693"/>
                    <a:pt x="400" y="692"/>
                  </a:cubicBezTo>
                  <a:cubicBezTo>
                    <a:pt x="401" y="691"/>
                    <a:pt x="406" y="679"/>
                    <a:pt x="411" y="666"/>
                  </a:cubicBezTo>
                  <a:cubicBezTo>
                    <a:pt x="416" y="653"/>
                    <a:pt x="421" y="641"/>
                    <a:pt x="422" y="640"/>
                  </a:cubicBezTo>
                  <a:cubicBezTo>
                    <a:pt x="423" y="639"/>
                    <a:pt x="424" y="635"/>
                    <a:pt x="425" y="631"/>
                  </a:cubicBezTo>
                  <a:cubicBezTo>
                    <a:pt x="426" y="627"/>
                    <a:pt x="428" y="621"/>
                    <a:pt x="430" y="616"/>
                  </a:cubicBezTo>
                  <a:cubicBezTo>
                    <a:pt x="432" y="612"/>
                    <a:pt x="434" y="607"/>
                    <a:pt x="434" y="605"/>
                  </a:cubicBezTo>
                  <a:cubicBezTo>
                    <a:pt x="434" y="602"/>
                    <a:pt x="436" y="596"/>
                    <a:pt x="442" y="582"/>
                  </a:cubicBezTo>
                  <a:cubicBezTo>
                    <a:pt x="443" y="580"/>
                    <a:pt x="444" y="574"/>
                    <a:pt x="446" y="569"/>
                  </a:cubicBezTo>
                  <a:cubicBezTo>
                    <a:pt x="447" y="564"/>
                    <a:pt x="451" y="556"/>
                    <a:pt x="454" y="551"/>
                  </a:cubicBezTo>
                  <a:cubicBezTo>
                    <a:pt x="457" y="545"/>
                    <a:pt x="460" y="540"/>
                    <a:pt x="460" y="540"/>
                  </a:cubicBezTo>
                  <a:cubicBezTo>
                    <a:pt x="460" y="535"/>
                    <a:pt x="488" y="485"/>
                    <a:pt x="505" y="458"/>
                  </a:cubicBezTo>
                  <a:cubicBezTo>
                    <a:pt x="511" y="449"/>
                    <a:pt x="520" y="437"/>
                    <a:pt x="525" y="431"/>
                  </a:cubicBezTo>
                  <a:cubicBezTo>
                    <a:pt x="531" y="424"/>
                    <a:pt x="538" y="416"/>
                    <a:pt x="541" y="412"/>
                  </a:cubicBezTo>
                  <a:cubicBezTo>
                    <a:pt x="544" y="408"/>
                    <a:pt x="551" y="400"/>
                    <a:pt x="555" y="395"/>
                  </a:cubicBezTo>
                  <a:cubicBezTo>
                    <a:pt x="560" y="390"/>
                    <a:pt x="564" y="386"/>
                    <a:pt x="564" y="385"/>
                  </a:cubicBezTo>
                  <a:cubicBezTo>
                    <a:pt x="564" y="381"/>
                    <a:pt x="609" y="340"/>
                    <a:pt x="630" y="325"/>
                  </a:cubicBezTo>
                  <a:cubicBezTo>
                    <a:pt x="637" y="320"/>
                    <a:pt x="648" y="312"/>
                    <a:pt x="655" y="306"/>
                  </a:cubicBezTo>
                  <a:cubicBezTo>
                    <a:pt x="661" y="301"/>
                    <a:pt x="674" y="292"/>
                    <a:pt x="682" y="288"/>
                  </a:cubicBezTo>
                  <a:cubicBezTo>
                    <a:pt x="701" y="278"/>
                    <a:pt x="712" y="271"/>
                    <a:pt x="715" y="269"/>
                  </a:cubicBezTo>
                  <a:cubicBezTo>
                    <a:pt x="716" y="268"/>
                    <a:pt x="725" y="264"/>
                    <a:pt x="735" y="260"/>
                  </a:cubicBezTo>
                  <a:cubicBezTo>
                    <a:pt x="745" y="256"/>
                    <a:pt x="757" y="251"/>
                    <a:pt x="763" y="248"/>
                  </a:cubicBezTo>
                  <a:cubicBezTo>
                    <a:pt x="768" y="246"/>
                    <a:pt x="774" y="243"/>
                    <a:pt x="775" y="243"/>
                  </a:cubicBezTo>
                  <a:cubicBezTo>
                    <a:pt x="777" y="243"/>
                    <a:pt x="796" y="236"/>
                    <a:pt x="809" y="230"/>
                  </a:cubicBezTo>
                  <a:cubicBezTo>
                    <a:pt x="821" y="225"/>
                    <a:pt x="841" y="217"/>
                    <a:pt x="853" y="214"/>
                  </a:cubicBezTo>
                  <a:cubicBezTo>
                    <a:pt x="859" y="212"/>
                    <a:pt x="871" y="209"/>
                    <a:pt x="879" y="206"/>
                  </a:cubicBezTo>
                  <a:cubicBezTo>
                    <a:pt x="894" y="201"/>
                    <a:pt x="909" y="198"/>
                    <a:pt x="914" y="199"/>
                  </a:cubicBezTo>
                  <a:cubicBezTo>
                    <a:pt x="916" y="199"/>
                    <a:pt x="920" y="198"/>
                    <a:pt x="921" y="197"/>
                  </a:cubicBezTo>
                  <a:cubicBezTo>
                    <a:pt x="927" y="191"/>
                    <a:pt x="949" y="187"/>
                    <a:pt x="971" y="187"/>
                  </a:cubicBezTo>
                  <a:cubicBezTo>
                    <a:pt x="983" y="187"/>
                    <a:pt x="994" y="187"/>
                    <a:pt x="997" y="188"/>
                  </a:cubicBezTo>
                  <a:cubicBezTo>
                    <a:pt x="999" y="189"/>
                    <a:pt x="1003" y="189"/>
                    <a:pt x="1007" y="188"/>
                  </a:cubicBezTo>
                  <a:cubicBezTo>
                    <a:pt x="1012" y="186"/>
                    <a:pt x="1061" y="186"/>
                    <a:pt x="1075" y="187"/>
                  </a:cubicBezTo>
                  <a:cubicBezTo>
                    <a:pt x="1077" y="188"/>
                    <a:pt x="1091" y="189"/>
                    <a:pt x="1107" y="190"/>
                  </a:cubicBezTo>
                  <a:cubicBezTo>
                    <a:pt x="1122" y="191"/>
                    <a:pt x="1143" y="192"/>
                    <a:pt x="1154" y="193"/>
                  </a:cubicBezTo>
                  <a:cubicBezTo>
                    <a:pt x="1164" y="194"/>
                    <a:pt x="1181" y="196"/>
                    <a:pt x="1191" y="196"/>
                  </a:cubicBezTo>
                  <a:cubicBezTo>
                    <a:pt x="1201" y="197"/>
                    <a:pt x="1211" y="198"/>
                    <a:pt x="1214" y="200"/>
                  </a:cubicBezTo>
                  <a:cubicBezTo>
                    <a:pt x="1217" y="201"/>
                    <a:pt x="1221" y="201"/>
                    <a:pt x="1222" y="201"/>
                  </a:cubicBezTo>
                  <a:cubicBezTo>
                    <a:pt x="1224" y="200"/>
                    <a:pt x="1245" y="202"/>
                    <a:pt x="1257" y="204"/>
                  </a:cubicBezTo>
                  <a:cubicBezTo>
                    <a:pt x="1269" y="207"/>
                    <a:pt x="1288" y="210"/>
                    <a:pt x="1295" y="210"/>
                  </a:cubicBezTo>
                  <a:cubicBezTo>
                    <a:pt x="1300" y="211"/>
                    <a:pt x="1307" y="212"/>
                    <a:pt x="1310" y="213"/>
                  </a:cubicBezTo>
                  <a:cubicBezTo>
                    <a:pt x="1318" y="215"/>
                    <a:pt x="1345" y="221"/>
                    <a:pt x="1356" y="223"/>
                  </a:cubicBezTo>
                  <a:cubicBezTo>
                    <a:pt x="1360" y="223"/>
                    <a:pt x="1367" y="225"/>
                    <a:pt x="1371" y="226"/>
                  </a:cubicBezTo>
                  <a:cubicBezTo>
                    <a:pt x="1376" y="228"/>
                    <a:pt x="1383" y="229"/>
                    <a:pt x="1386" y="229"/>
                  </a:cubicBezTo>
                  <a:cubicBezTo>
                    <a:pt x="1393" y="229"/>
                    <a:pt x="1416" y="233"/>
                    <a:pt x="1434" y="238"/>
                  </a:cubicBezTo>
                  <a:cubicBezTo>
                    <a:pt x="1440" y="240"/>
                    <a:pt x="1445" y="241"/>
                    <a:pt x="1446" y="240"/>
                  </a:cubicBezTo>
                  <a:cubicBezTo>
                    <a:pt x="1447" y="240"/>
                    <a:pt x="1457" y="242"/>
                    <a:pt x="1469" y="245"/>
                  </a:cubicBezTo>
                  <a:cubicBezTo>
                    <a:pt x="1498" y="253"/>
                    <a:pt x="1509" y="255"/>
                    <a:pt x="1515" y="255"/>
                  </a:cubicBezTo>
                  <a:cubicBezTo>
                    <a:pt x="1518" y="255"/>
                    <a:pt x="1524" y="256"/>
                    <a:pt x="1529" y="257"/>
                  </a:cubicBezTo>
                  <a:cubicBezTo>
                    <a:pt x="1539" y="260"/>
                    <a:pt x="1546" y="262"/>
                    <a:pt x="1571" y="267"/>
                  </a:cubicBezTo>
                  <a:cubicBezTo>
                    <a:pt x="1582" y="270"/>
                    <a:pt x="1593" y="273"/>
                    <a:pt x="1597" y="274"/>
                  </a:cubicBezTo>
                  <a:cubicBezTo>
                    <a:pt x="1600" y="276"/>
                    <a:pt x="1606" y="277"/>
                    <a:pt x="1610" y="278"/>
                  </a:cubicBezTo>
                  <a:cubicBezTo>
                    <a:pt x="1614" y="279"/>
                    <a:pt x="1618" y="280"/>
                    <a:pt x="1619" y="281"/>
                  </a:cubicBezTo>
                  <a:cubicBezTo>
                    <a:pt x="1620" y="282"/>
                    <a:pt x="1625" y="284"/>
                    <a:pt x="1630" y="285"/>
                  </a:cubicBezTo>
                  <a:cubicBezTo>
                    <a:pt x="1635" y="287"/>
                    <a:pt x="1642" y="289"/>
                    <a:pt x="1645" y="291"/>
                  </a:cubicBezTo>
                  <a:cubicBezTo>
                    <a:pt x="1649" y="294"/>
                    <a:pt x="1653" y="295"/>
                    <a:pt x="1655" y="295"/>
                  </a:cubicBezTo>
                  <a:cubicBezTo>
                    <a:pt x="1657" y="295"/>
                    <a:pt x="1672" y="303"/>
                    <a:pt x="1680" y="308"/>
                  </a:cubicBezTo>
                  <a:cubicBezTo>
                    <a:pt x="1683" y="310"/>
                    <a:pt x="1688" y="311"/>
                    <a:pt x="1693" y="311"/>
                  </a:cubicBezTo>
                  <a:cubicBezTo>
                    <a:pt x="1697" y="311"/>
                    <a:pt x="1701" y="312"/>
                    <a:pt x="1703" y="313"/>
                  </a:cubicBezTo>
                  <a:cubicBezTo>
                    <a:pt x="1706" y="317"/>
                    <a:pt x="1710" y="334"/>
                    <a:pt x="1711" y="350"/>
                  </a:cubicBezTo>
                  <a:cubicBezTo>
                    <a:pt x="1711" y="356"/>
                    <a:pt x="1712" y="364"/>
                    <a:pt x="1713" y="368"/>
                  </a:cubicBezTo>
                  <a:cubicBezTo>
                    <a:pt x="1715" y="374"/>
                    <a:pt x="1722" y="415"/>
                    <a:pt x="1722" y="423"/>
                  </a:cubicBezTo>
                  <a:cubicBezTo>
                    <a:pt x="1722" y="425"/>
                    <a:pt x="1722" y="430"/>
                    <a:pt x="1723" y="434"/>
                  </a:cubicBezTo>
                  <a:cubicBezTo>
                    <a:pt x="1725" y="449"/>
                    <a:pt x="1730" y="490"/>
                    <a:pt x="1732" y="511"/>
                  </a:cubicBezTo>
                  <a:cubicBezTo>
                    <a:pt x="1733" y="523"/>
                    <a:pt x="1735" y="537"/>
                    <a:pt x="1736" y="543"/>
                  </a:cubicBezTo>
                  <a:cubicBezTo>
                    <a:pt x="1737" y="549"/>
                    <a:pt x="1738" y="557"/>
                    <a:pt x="1738" y="560"/>
                  </a:cubicBezTo>
                  <a:cubicBezTo>
                    <a:pt x="1738" y="564"/>
                    <a:pt x="1739" y="568"/>
                    <a:pt x="1741" y="570"/>
                  </a:cubicBezTo>
                  <a:cubicBezTo>
                    <a:pt x="1744" y="575"/>
                    <a:pt x="1745" y="584"/>
                    <a:pt x="1742" y="586"/>
                  </a:cubicBezTo>
                  <a:cubicBezTo>
                    <a:pt x="1741" y="587"/>
                    <a:pt x="1740" y="588"/>
                    <a:pt x="1741" y="589"/>
                  </a:cubicBezTo>
                  <a:cubicBezTo>
                    <a:pt x="1743" y="592"/>
                    <a:pt x="1732" y="601"/>
                    <a:pt x="1726" y="602"/>
                  </a:cubicBezTo>
                  <a:cubicBezTo>
                    <a:pt x="1718" y="604"/>
                    <a:pt x="1717" y="606"/>
                    <a:pt x="1721" y="617"/>
                  </a:cubicBezTo>
                  <a:cubicBezTo>
                    <a:pt x="1724" y="628"/>
                    <a:pt x="1724" y="641"/>
                    <a:pt x="1720" y="669"/>
                  </a:cubicBezTo>
                  <a:cubicBezTo>
                    <a:pt x="1718" y="683"/>
                    <a:pt x="1711" y="708"/>
                    <a:pt x="1708" y="715"/>
                  </a:cubicBezTo>
                  <a:cubicBezTo>
                    <a:pt x="1705" y="721"/>
                    <a:pt x="1700" y="748"/>
                    <a:pt x="1701" y="756"/>
                  </a:cubicBezTo>
                  <a:cubicBezTo>
                    <a:pt x="1701" y="761"/>
                    <a:pt x="1704" y="778"/>
                    <a:pt x="1706" y="795"/>
                  </a:cubicBezTo>
                  <a:cubicBezTo>
                    <a:pt x="1708" y="813"/>
                    <a:pt x="1710" y="830"/>
                    <a:pt x="1710" y="834"/>
                  </a:cubicBezTo>
                  <a:cubicBezTo>
                    <a:pt x="1710" y="838"/>
                    <a:pt x="1711" y="841"/>
                    <a:pt x="1712" y="841"/>
                  </a:cubicBezTo>
                  <a:cubicBezTo>
                    <a:pt x="1713" y="841"/>
                    <a:pt x="1714" y="845"/>
                    <a:pt x="1714" y="850"/>
                  </a:cubicBezTo>
                  <a:cubicBezTo>
                    <a:pt x="1714" y="857"/>
                    <a:pt x="1713" y="860"/>
                    <a:pt x="1708" y="864"/>
                  </a:cubicBezTo>
                  <a:cubicBezTo>
                    <a:pt x="1703" y="869"/>
                    <a:pt x="1703" y="869"/>
                    <a:pt x="1706" y="874"/>
                  </a:cubicBezTo>
                  <a:cubicBezTo>
                    <a:pt x="1708" y="877"/>
                    <a:pt x="1710" y="880"/>
                    <a:pt x="1710" y="882"/>
                  </a:cubicBezTo>
                  <a:cubicBezTo>
                    <a:pt x="1710" y="886"/>
                    <a:pt x="1699" y="895"/>
                    <a:pt x="1690" y="898"/>
                  </a:cubicBezTo>
                  <a:cubicBezTo>
                    <a:pt x="1685" y="901"/>
                    <a:pt x="1684" y="902"/>
                    <a:pt x="1685" y="905"/>
                  </a:cubicBezTo>
                  <a:cubicBezTo>
                    <a:pt x="1686" y="907"/>
                    <a:pt x="1687" y="911"/>
                    <a:pt x="1687" y="915"/>
                  </a:cubicBezTo>
                  <a:cubicBezTo>
                    <a:pt x="1688" y="919"/>
                    <a:pt x="1690" y="922"/>
                    <a:pt x="1694" y="925"/>
                  </a:cubicBezTo>
                  <a:cubicBezTo>
                    <a:pt x="1706" y="932"/>
                    <a:pt x="1703" y="943"/>
                    <a:pt x="1686" y="953"/>
                  </a:cubicBezTo>
                  <a:cubicBezTo>
                    <a:pt x="1677" y="958"/>
                    <a:pt x="1676" y="958"/>
                    <a:pt x="1640" y="959"/>
                  </a:cubicBezTo>
                  <a:cubicBezTo>
                    <a:pt x="1608" y="959"/>
                    <a:pt x="1602" y="958"/>
                    <a:pt x="1597" y="955"/>
                  </a:cubicBezTo>
                  <a:cubicBezTo>
                    <a:pt x="1593" y="953"/>
                    <a:pt x="1589" y="952"/>
                    <a:pt x="1588" y="953"/>
                  </a:cubicBezTo>
                  <a:cubicBezTo>
                    <a:pt x="1586" y="955"/>
                    <a:pt x="1589" y="1024"/>
                    <a:pt x="1592" y="1039"/>
                  </a:cubicBezTo>
                  <a:cubicBezTo>
                    <a:pt x="1594" y="1049"/>
                    <a:pt x="1596" y="1053"/>
                    <a:pt x="1600" y="1057"/>
                  </a:cubicBezTo>
                  <a:cubicBezTo>
                    <a:pt x="1605" y="1061"/>
                    <a:pt x="1632" y="1107"/>
                    <a:pt x="1632" y="1111"/>
                  </a:cubicBezTo>
                  <a:cubicBezTo>
                    <a:pt x="1632" y="1112"/>
                    <a:pt x="1634" y="1116"/>
                    <a:pt x="1636" y="1119"/>
                  </a:cubicBezTo>
                  <a:cubicBezTo>
                    <a:pt x="1639" y="1123"/>
                    <a:pt x="1643" y="1132"/>
                    <a:pt x="1646" y="1138"/>
                  </a:cubicBezTo>
                  <a:cubicBezTo>
                    <a:pt x="1648" y="1145"/>
                    <a:pt x="1652" y="1152"/>
                    <a:pt x="1654" y="1155"/>
                  </a:cubicBezTo>
                  <a:cubicBezTo>
                    <a:pt x="1659" y="1162"/>
                    <a:pt x="1659" y="1167"/>
                    <a:pt x="1653" y="1175"/>
                  </a:cubicBezTo>
                  <a:cubicBezTo>
                    <a:pt x="1648" y="1180"/>
                    <a:pt x="1646" y="1181"/>
                    <a:pt x="1640" y="1181"/>
                  </a:cubicBezTo>
                  <a:cubicBezTo>
                    <a:pt x="1633" y="1181"/>
                    <a:pt x="1627" y="1182"/>
                    <a:pt x="1605" y="1187"/>
                  </a:cubicBezTo>
                  <a:cubicBezTo>
                    <a:pt x="1600" y="1188"/>
                    <a:pt x="1592" y="1190"/>
                    <a:pt x="1587" y="1191"/>
                  </a:cubicBezTo>
                  <a:cubicBezTo>
                    <a:pt x="1582" y="1192"/>
                    <a:pt x="1566" y="1193"/>
                    <a:pt x="1551" y="1193"/>
                  </a:cubicBezTo>
                  <a:lnTo>
                    <a:pt x="1524" y="1193"/>
                  </a:lnTo>
                  <a:lnTo>
                    <a:pt x="1508" y="1201"/>
                  </a:lnTo>
                  <a:lnTo>
                    <a:pt x="1491" y="1209"/>
                  </a:lnTo>
                  <a:lnTo>
                    <a:pt x="1468" y="1208"/>
                  </a:lnTo>
                  <a:cubicBezTo>
                    <a:pt x="1455" y="1208"/>
                    <a:pt x="1444" y="1208"/>
                    <a:pt x="1443" y="1208"/>
                  </a:cubicBezTo>
                  <a:cubicBezTo>
                    <a:pt x="1438" y="1207"/>
                    <a:pt x="1424" y="1184"/>
                    <a:pt x="1424" y="1176"/>
                  </a:cubicBezTo>
                  <a:cubicBezTo>
                    <a:pt x="1424" y="1171"/>
                    <a:pt x="1435" y="1159"/>
                    <a:pt x="1439" y="1159"/>
                  </a:cubicBezTo>
                  <a:cubicBezTo>
                    <a:pt x="1442" y="1159"/>
                    <a:pt x="1444" y="1161"/>
                    <a:pt x="1454" y="1171"/>
                  </a:cubicBezTo>
                  <a:cubicBezTo>
                    <a:pt x="1460" y="1176"/>
                    <a:pt x="1480" y="1182"/>
                    <a:pt x="1487" y="1180"/>
                  </a:cubicBezTo>
                  <a:cubicBezTo>
                    <a:pt x="1490" y="1180"/>
                    <a:pt x="1500" y="1176"/>
                    <a:pt x="1509" y="1171"/>
                  </a:cubicBezTo>
                  <a:lnTo>
                    <a:pt x="1525" y="1163"/>
                  </a:lnTo>
                  <a:lnTo>
                    <a:pt x="1550" y="1164"/>
                  </a:lnTo>
                  <a:cubicBezTo>
                    <a:pt x="1572" y="1164"/>
                    <a:pt x="1616" y="1158"/>
                    <a:pt x="1622" y="1154"/>
                  </a:cubicBezTo>
                  <a:cubicBezTo>
                    <a:pt x="1623" y="1153"/>
                    <a:pt x="1619" y="1139"/>
                    <a:pt x="1616" y="1134"/>
                  </a:cubicBezTo>
                  <a:cubicBezTo>
                    <a:pt x="1615" y="1133"/>
                    <a:pt x="1611" y="1126"/>
                    <a:pt x="1607" y="1117"/>
                  </a:cubicBezTo>
                  <a:cubicBezTo>
                    <a:pt x="1599" y="1102"/>
                    <a:pt x="1582" y="1075"/>
                    <a:pt x="1580" y="1073"/>
                  </a:cubicBezTo>
                  <a:cubicBezTo>
                    <a:pt x="1571" y="1067"/>
                    <a:pt x="1565" y="1030"/>
                    <a:pt x="1563" y="969"/>
                  </a:cubicBezTo>
                  <a:cubicBezTo>
                    <a:pt x="1562" y="950"/>
                    <a:pt x="1561" y="934"/>
                    <a:pt x="1561" y="933"/>
                  </a:cubicBezTo>
                  <a:cubicBezTo>
                    <a:pt x="1557" y="928"/>
                    <a:pt x="1556" y="841"/>
                    <a:pt x="1559" y="834"/>
                  </a:cubicBezTo>
                  <a:cubicBezTo>
                    <a:pt x="1560" y="832"/>
                    <a:pt x="1560" y="824"/>
                    <a:pt x="1561" y="815"/>
                  </a:cubicBezTo>
                  <a:cubicBezTo>
                    <a:pt x="1561" y="800"/>
                    <a:pt x="1563" y="793"/>
                    <a:pt x="1570" y="788"/>
                  </a:cubicBezTo>
                  <a:cubicBezTo>
                    <a:pt x="1572" y="787"/>
                    <a:pt x="1575" y="782"/>
                    <a:pt x="1577" y="778"/>
                  </a:cubicBezTo>
                  <a:cubicBezTo>
                    <a:pt x="1579" y="773"/>
                    <a:pt x="1581" y="769"/>
                    <a:pt x="1582" y="769"/>
                  </a:cubicBezTo>
                  <a:cubicBezTo>
                    <a:pt x="1583" y="769"/>
                    <a:pt x="1584" y="768"/>
                    <a:pt x="1584" y="766"/>
                  </a:cubicBezTo>
                  <a:cubicBezTo>
                    <a:pt x="1584" y="765"/>
                    <a:pt x="1590" y="760"/>
                    <a:pt x="1598" y="756"/>
                  </a:cubicBezTo>
                  <a:cubicBezTo>
                    <a:pt x="1641" y="735"/>
                    <a:pt x="1659" y="730"/>
                    <a:pt x="1668" y="739"/>
                  </a:cubicBezTo>
                  <a:lnTo>
                    <a:pt x="1673" y="744"/>
                  </a:lnTo>
                  <a:lnTo>
                    <a:pt x="1676" y="734"/>
                  </a:lnTo>
                  <a:cubicBezTo>
                    <a:pt x="1677" y="729"/>
                    <a:pt x="1681" y="717"/>
                    <a:pt x="1684" y="708"/>
                  </a:cubicBezTo>
                  <a:cubicBezTo>
                    <a:pt x="1689" y="694"/>
                    <a:pt x="1691" y="686"/>
                    <a:pt x="1696" y="658"/>
                  </a:cubicBezTo>
                  <a:cubicBezTo>
                    <a:pt x="1696" y="653"/>
                    <a:pt x="1697" y="641"/>
                    <a:pt x="1697" y="629"/>
                  </a:cubicBezTo>
                  <a:lnTo>
                    <a:pt x="1696" y="609"/>
                  </a:lnTo>
                  <a:lnTo>
                    <a:pt x="1702" y="606"/>
                  </a:lnTo>
                  <a:cubicBezTo>
                    <a:pt x="1709" y="602"/>
                    <a:pt x="1709" y="600"/>
                    <a:pt x="1701" y="596"/>
                  </a:cubicBezTo>
                  <a:cubicBezTo>
                    <a:pt x="1696" y="593"/>
                    <a:pt x="1689" y="593"/>
                    <a:pt x="1653" y="593"/>
                  </a:cubicBezTo>
                  <a:cubicBezTo>
                    <a:pt x="1630" y="593"/>
                    <a:pt x="1603" y="593"/>
                    <a:pt x="1594" y="594"/>
                  </a:cubicBezTo>
                  <a:cubicBezTo>
                    <a:pt x="1584" y="595"/>
                    <a:pt x="1570" y="596"/>
                    <a:pt x="1561" y="596"/>
                  </a:cubicBezTo>
                  <a:cubicBezTo>
                    <a:pt x="1552" y="597"/>
                    <a:pt x="1537" y="598"/>
                    <a:pt x="1528" y="598"/>
                  </a:cubicBezTo>
                  <a:cubicBezTo>
                    <a:pt x="1518" y="599"/>
                    <a:pt x="1486" y="600"/>
                    <a:pt x="1455" y="600"/>
                  </a:cubicBezTo>
                  <a:cubicBezTo>
                    <a:pt x="1424" y="601"/>
                    <a:pt x="1391" y="602"/>
                    <a:pt x="1382" y="603"/>
                  </a:cubicBezTo>
                  <a:cubicBezTo>
                    <a:pt x="1372" y="605"/>
                    <a:pt x="1358" y="606"/>
                    <a:pt x="1350" y="607"/>
                  </a:cubicBezTo>
                  <a:cubicBezTo>
                    <a:pt x="1341" y="608"/>
                    <a:pt x="1332" y="610"/>
                    <a:pt x="1330" y="611"/>
                  </a:cubicBezTo>
                  <a:cubicBezTo>
                    <a:pt x="1327" y="612"/>
                    <a:pt x="1318" y="615"/>
                    <a:pt x="1310" y="616"/>
                  </a:cubicBezTo>
                  <a:cubicBezTo>
                    <a:pt x="1301" y="618"/>
                    <a:pt x="1292" y="621"/>
                    <a:pt x="1288" y="623"/>
                  </a:cubicBezTo>
                  <a:cubicBezTo>
                    <a:pt x="1284" y="625"/>
                    <a:pt x="1273" y="629"/>
                    <a:pt x="1264" y="632"/>
                  </a:cubicBezTo>
                  <a:cubicBezTo>
                    <a:pt x="1254" y="635"/>
                    <a:pt x="1243" y="640"/>
                    <a:pt x="1238" y="643"/>
                  </a:cubicBezTo>
                  <a:cubicBezTo>
                    <a:pt x="1228" y="647"/>
                    <a:pt x="1197" y="659"/>
                    <a:pt x="1194" y="659"/>
                  </a:cubicBezTo>
                  <a:cubicBezTo>
                    <a:pt x="1193" y="659"/>
                    <a:pt x="1187" y="662"/>
                    <a:pt x="1181" y="664"/>
                  </a:cubicBezTo>
                  <a:cubicBezTo>
                    <a:pt x="1175" y="667"/>
                    <a:pt x="1164" y="672"/>
                    <a:pt x="1156" y="675"/>
                  </a:cubicBezTo>
                  <a:cubicBezTo>
                    <a:pt x="1133" y="684"/>
                    <a:pt x="1122" y="689"/>
                    <a:pt x="1121" y="691"/>
                  </a:cubicBezTo>
                  <a:cubicBezTo>
                    <a:pt x="1120" y="692"/>
                    <a:pt x="1117" y="694"/>
                    <a:pt x="1113" y="695"/>
                  </a:cubicBezTo>
                  <a:cubicBezTo>
                    <a:pt x="1109" y="697"/>
                    <a:pt x="1101" y="701"/>
                    <a:pt x="1094" y="705"/>
                  </a:cubicBezTo>
                  <a:cubicBezTo>
                    <a:pt x="1088" y="710"/>
                    <a:pt x="1078" y="715"/>
                    <a:pt x="1073" y="718"/>
                  </a:cubicBezTo>
                  <a:cubicBezTo>
                    <a:pt x="1055" y="728"/>
                    <a:pt x="1036" y="740"/>
                    <a:pt x="1002" y="767"/>
                  </a:cubicBezTo>
                  <a:cubicBezTo>
                    <a:pt x="994" y="773"/>
                    <a:pt x="974" y="791"/>
                    <a:pt x="959" y="807"/>
                  </a:cubicBezTo>
                  <a:cubicBezTo>
                    <a:pt x="943" y="822"/>
                    <a:pt x="927" y="837"/>
                    <a:pt x="923" y="840"/>
                  </a:cubicBezTo>
                  <a:cubicBezTo>
                    <a:pt x="918" y="843"/>
                    <a:pt x="910" y="849"/>
                    <a:pt x="904" y="855"/>
                  </a:cubicBezTo>
                  <a:cubicBezTo>
                    <a:pt x="898" y="861"/>
                    <a:pt x="892" y="865"/>
                    <a:pt x="891" y="865"/>
                  </a:cubicBezTo>
                  <a:cubicBezTo>
                    <a:pt x="889" y="865"/>
                    <a:pt x="860" y="890"/>
                    <a:pt x="846" y="905"/>
                  </a:cubicBezTo>
                  <a:cubicBezTo>
                    <a:pt x="831" y="920"/>
                    <a:pt x="823" y="933"/>
                    <a:pt x="818" y="950"/>
                  </a:cubicBezTo>
                  <a:cubicBezTo>
                    <a:pt x="816" y="957"/>
                    <a:pt x="815" y="958"/>
                    <a:pt x="810" y="957"/>
                  </a:cubicBezTo>
                  <a:cubicBezTo>
                    <a:pt x="805" y="956"/>
                    <a:pt x="805" y="956"/>
                    <a:pt x="805" y="945"/>
                  </a:cubicBezTo>
                  <a:cubicBezTo>
                    <a:pt x="805" y="930"/>
                    <a:pt x="816" y="904"/>
                    <a:pt x="827" y="892"/>
                  </a:cubicBezTo>
                  <a:cubicBezTo>
                    <a:pt x="833" y="885"/>
                    <a:pt x="832" y="881"/>
                    <a:pt x="825" y="885"/>
                  </a:cubicBezTo>
                  <a:cubicBezTo>
                    <a:pt x="823" y="886"/>
                    <a:pt x="818" y="887"/>
                    <a:pt x="816" y="888"/>
                  </a:cubicBezTo>
                  <a:cubicBezTo>
                    <a:pt x="803" y="890"/>
                    <a:pt x="765" y="908"/>
                    <a:pt x="741" y="922"/>
                  </a:cubicBezTo>
                  <a:cubicBezTo>
                    <a:pt x="734" y="927"/>
                    <a:pt x="725" y="932"/>
                    <a:pt x="722" y="933"/>
                  </a:cubicBezTo>
                  <a:cubicBezTo>
                    <a:pt x="711" y="939"/>
                    <a:pt x="693" y="953"/>
                    <a:pt x="684" y="962"/>
                  </a:cubicBezTo>
                  <a:cubicBezTo>
                    <a:pt x="676" y="969"/>
                    <a:pt x="641" y="998"/>
                    <a:pt x="627" y="1010"/>
                  </a:cubicBezTo>
                  <a:cubicBezTo>
                    <a:pt x="623" y="1013"/>
                    <a:pt x="623" y="1013"/>
                    <a:pt x="630" y="1032"/>
                  </a:cubicBezTo>
                  <a:cubicBezTo>
                    <a:pt x="634" y="1042"/>
                    <a:pt x="638" y="1053"/>
                    <a:pt x="639" y="1055"/>
                  </a:cubicBezTo>
                  <a:cubicBezTo>
                    <a:pt x="641" y="1058"/>
                    <a:pt x="642" y="1062"/>
                    <a:pt x="642" y="1064"/>
                  </a:cubicBezTo>
                  <a:cubicBezTo>
                    <a:pt x="642" y="1066"/>
                    <a:pt x="643" y="1070"/>
                    <a:pt x="645" y="1073"/>
                  </a:cubicBezTo>
                  <a:cubicBezTo>
                    <a:pt x="648" y="1079"/>
                    <a:pt x="650" y="1084"/>
                    <a:pt x="660" y="1109"/>
                  </a:cubicBezTo>
                  <a:cubicBezTo>
                    <a:pt x="663" y="1118"/>
                    <a:pt x="667" y="1126"/>
                    <a:pt x="669" y="1128"/>
                  </a:cubicBezTo>
                  <a:cubicBezTo>
                    <a:pt x="670" y="1129"/>
                    <a:pt x="672" y="1131"/>
                    <a:pt x="672" y="1132"/>
                  </a:cubicBezTo>
                  <a:cubicBezTo>
                    <a:pt x="672" y="1134"/>
                    <a:pt x="677" y="1143"/>
                    <a:pt x="684" y="1154"/>
                  </a:cubicBezTo>
                  <a:cubicBezTo>
                    <a:pt x="691" y="1164"/>
                    <a:pt x="698" y="1176"/>
                    <a:pt x="700" y="1180"/>
                  </a:cubicBezTo>
                  <a:cubicBezTo>
                    <a:pt x="708" y="1196"/>
                    <a:pt x="720" y="1213"/>
                    <a:pt x="727" y="1216"/>
                  </a:cubicBezTo>
                  <a:cubicBezTo>
                    <a:pt x="750" y="1225"/>
                    <a:pt x="756" y="1228"/>
                    <a:pt x="758" y="1235"/>
                  </a:cubicBezTo>
                  <a:cubicBezTo>
                    <a:pt x="760" y="1241"/>
                    <a:pt x="760" y="1246"/>
                    <a:pt x="757" y="1254"/>
                  </a:cubicBezTo>
                  <a:cubicBezTo>
                    <a:pt x="756" y="1256"/>
                    <a:pt x="760" y="1263"/>
                    <a:pt x="785" y="1295"/>
                  </a:cubicBezTo>
                  <a:cubicBezTo>
                    <a:pt x="788" y="1298"/>
                    <a:pt x="793" y="1303"/>
                    <a:pt x="798" y="1305"/>
                  </a:cubicBezTo>
                  <a:cubicBezTo>
                    <a:pt x="810" y="1311"/>
                    <a:pt x="811" y="1310"/>
                    <a:pt x="820" y="1292"/>
                  </a:cubicBezTo>
                  <a:lnTo>
                    <a:pt x="826" y="1279"/>
                  </a:lnTo>
                  <a:lnTo>
                    <a:pt x="823" y="1271"/>
                  </a:lnTo>
                  <a:cubicBezTo>
                    <a:pt x="821" y="1266"/>
                    <a:pt x="818" y="1260"/>
                    <a:pt x="817" y="1256"/>
                  </a:cubicBezTo>
                  <a:cubicBezTo>
                    <a:pt x="815" y="1253"/>
                    <a:pt x="814" y="1247"/>
                    <a:pt x="813" y="1243"/>
                  </a:cubicBezTo>
                  <a:cubicBezTo>
                    <a:pt x="812" y="1240"/>
                    <a:pt x="810" y="1234"/>
                    <a:pt x="808" y="1231"/>
                  </a:cubicBezTo>
                  <a:cubicBezTo>
                    <a:pt x="807" y="1228"/>
                    <a:pt x="806" y="1223"/>
                    <a:pt x="806" y="1220"/>
                  </a:cubicBezTo>
                  <a:cubicBezTo>
                    <a:pt x="806" y="1218"/>
                    <a:pt x="805" y="1215"/>
                    <a:pt x="804" y="1215"/>
                  </a:cubicBezTo>
                  <a:cubicBezTo>
                    <a:pt x="803" y="1215"/>
                    <a:pt x="801" y="1212"/>
                    <a:pt x="799" y="1208"/>
                  </a:cubicBezTo>
                  <a:cubicBezTo>
                    <a:pt x="797" y="1200"/>
                    <a:pt x="795" y="1200"/>
                    <a:pt x="793" y="1205"/>
                  </a:cubicBezTo>
                  <a:cubicBezTo>
                    <a:pt x="790" y="1215"/>
                    <a:pt x="777" y="1219"/>
                    <a:pt x="768" y="1212"/>
                  </a:cubicBezTo>
                  <a:cubicBezTo>
                    <a:pt x="764" y="1209"/>
                    <a:pt x="764" y="1208"/>
                    <a:pt x="764" y="1189"/>
                  </a:cubicBezTo>
                  <a:cubicBezTo>
                    <a:pt x="764" y="1177"/>
                    <a:pt x="765" y="1164"/>
                    <a:pt x="767" y="1158"/>
                  </a:cubicBezTo>
                  <a:cubicBezTo>
                    <a:pt x="768" y="1153"/>
                    <a:pt x="770" y="1145"/>
                    <a:pt x="771" y="1140"/>
                  </a:cubicBezTo>
                  <a:cubicBezTo>
                    <a:pt x="772" y="1131"/>
                    <a:pt x="779" y="1110"/>
                    <a:pt x="782" y="1104"/>
                  </a:cubicBezTo>
                  <a:cubicBezTo>
                    <a:pt x="784" y="1102"/>
                    <a:pt x="785" y="1099"/>
                    <a:pt x="785" y="1097"/>
                  </a:cubicBezTo>
                  <a:cubicBezTo>
                    <a:pt x="785" y="1096"/>
                    <a:pt x="788" y="1086"/>
                    <a:pt x="792" y="1076"/>
                  </a:cubicBezTo>
                  <a:cubicBezTo>
                    <a:pt x="795" y="1065"/>
                    <a:pt x="798" y="1056"/>
                    <a:pt x="798" y="1054"/>
                  </a:cubicBezTo>
                  <a:cubicBezTo>
                    <a:pt x="798" y="1053"/>
                    <a:pt x="799" y="1050"/>
                    <a:pt x="800" y="1048"/>
                  </a:cubicBezTo>
                  <a:cubicBezTo>
                    <a:pt x="801" y="1046"/>
                    <a:pt x="805" y="1035"/>
                    <a:pt x="809" y="1024"/>
                  </a:cubicBezTo>
                  <a:cubicBezTo>
                    <a:pt x="817" y="1001"/>
                    <a:pt x="835" y="964"/>
                    <a:pt x="838" y="962"/>
                  </a:cubicBezTo>
                  <a:cubicBezTo>
                    <a:pt x="839" y="962"/>
                    <a:pt x="842" y="957"/>
                    <a:pt x="845" y="952"/>
                  </a:cubicBezTo>
                  <a:cubicBezTo>
                    <a:pt x="851" y="939"/>
                    <a:pt x="856" y="933"/>
                    <a:pt x="871" y="919"/>
                  </a:cubicBezTo>
                  <a:cubicBezTo>
                    <a:pt x="884" y="906"/>
                    <a:pt x="888" y="904"/>
                    <a:pt x="894" y="907"/>
                  </a:cubicBezTo>
                  <a:cubicBezTo>
                    <a:pt x="897" y="909"/>
                    <a:pt x="898" y="912"/>
                    <a:pt x="898" y="917"/>
                  </a:cubicBezTo>
                  <a:cubicBezTo>
                    <a:pt x="898" y="924"/>
                    <a:pt x="896" y="927"/>
                    <a:pt x="887" y="936"/>
                  </a:cubicBezTo>
                  <a:cubicBezTo>
                    <a:pt x="878" y="945"/>
                    <a:pt x="850" y="984"/>
                    <a:pt x="850" y="988"/>
                  </a:cubicBezTo>
                  <a:cubicBezTo>
                    <a:pt x="850" y="989"/>
                    <a:pt x="847" y="995"/>
                    <a:pt x="843" y="1001"/>
                  </a:cubicBezTo>
                  <a:cubicBezTo>
                    <a:pt x="839" y="1007"/>
                    <a:pt x="835" y="1016"/>
                    <a:pt x="834" y="1021"/>
                  </a:cubicBezTo>
                  <a:cubicBezTo>
                    <a:pt x="832" y="1025"/>
                    <a:pt x="830" y="1029"/>
                    <a:pt x="829" y="1030"/>
                  </a:cubicBezTo>
                  <a:cubicBezTo>
                    <a:pt x="829" y="1031"/>
                    <a:pt x="828" y="1034"/>
                    <a:pt x="828" y="1035"/>
                  </a:cubicBezTo>
                  <a:cubicBezTo>
                    <a:pt x="828" y="1037"/>
                    <a:pt x="827" y="1040"/>
                    <a:pt x="825" y="1041"/>
                  </a:cubicBezTo>
                  <a:cubicBezTo>
                    <a:pt x="824" y="1042"/>
                    <a:pt x="821" y="1050"/>
                    <a:pt x="819" y="1057"/>
                  </a:cubicBezTo>
                  <a:cubicBezTo>
                    <a:pt x="817" y="1064"/>
                    <a:pt x="814" y="1077"/>
                    <a:pt x="811" y="1085"/>
                  </a:cubicBezTo>
                  <a:cubicBezTo>
                    <a:pt x="801" y="1113"/>
                    <a:pt x="801" y="1114"/>
                    <a:pt x="804" y="1116"/>
                  </a:cubicBezTo>
                  <a:cubicBezTo>
                    <a:pt x="805" y="1117"/>
                    <a:pt x="806" y="1119"/>
                    <a:pt x="806" y="1121"/>
                  </a:cubicBezTo>
                  <a:cubicBezTo>
                    <a:pt x="806" y="1122"/>
                    <a:pt x="809" y="1131"/>
                    <a:pt x="812" y="1139"/>
                  </a:cubicBezTo>
                  <a:cubicBezTo>
                    <a:pt x="816" y="1149"/>
                    <a:pt x="819" y="1160"/>
                    <a:pt x="820" y="1171"/>
                  </a:cubicBezTo>
                  <a:cubicBezTo>
                    <a:pt x="821" y="1180"/>
                    <a:pt x="822" y="1189"/>
                    <a:pt x="823" y="1190"/>
                  </a:cubicBezTo>
                  <a:cubicBezTo>
                    <a:pt x="824" y="1191"/>
                    <a:pt x="826" y="1196"/>
                    <a:pt x="827" y="1199"/>
                  </a:cubicBezTo>
                  <a:cubicBezTo>
                    <a:pt x="829" y="1209"/>
                    <a:pt x="832" y="1220"/>
                    <a:pt x="834" y="1222"/>
                  </a:cubicBezTo>
                  <a:cubicBezTo>
                    <a:pt x="835" y="1223"/>
                    <a:pt x="836" y="1226"/>
                    <a:pt x="836" y="1229"/>
                  </a:cubicBezTo>
                  <a:cubicBezTo>
                    <a:pt x="836" y="1231"/>
                    <a:pt x="837" y="1234"/>
                    <a:pt x="838" y="1234"/>
                  </a:cubicBezTo>
                  <a:cubicBezTo>
                    <a:pt x="839" y="1235"/>
                    <a:pt x="839" y="1237"/>
                    <a:pt x="839" y="1238"/>
                  </a:cubicBezTo>
                  <a:cubicBezTo>
                    <a:pt x="838" y="1239"/>
                    <a:pt x="839" y="1243"/>
                    <a:pt x="840" y="1247"/>
                  </a:cubicBezTo>
                  <a:cubicBezTo>
                    <a:pt x="850" y="1270"/>
                    <a:pt x="850" y="1279"/>
                    <a:pt x="842" y="1295"/>
                  </a:cubicBezTo>
                  <a:cubicBezTo>
                    <a:pt x="839" y="1301"/>
                    <a:pt x="835" y="1310"/>
                    <a:pt x="833" y="1314"/>
                  </a:cubicBezTo>
                  <a:cubicBezTo>
                    <a:pt x="828" y="1325"/>
                    <a:pt x="802" y="1348"/>
                    <a:pt x="795" y="1347"/>
                  </a:cubicBezTo>
                  <a:cubicBezTo>
                    <a:pt x="794" y="1347"/>
                    <a:pt x="787" y="1342"/>
                    <a:pt x="780" y="1335"/>
                  </a:cubicBezTo>
                  <a:close/>
                  <a:moveTo>
                    <a:pt x="533" y="1022"/>
                  </a:moveTo>
                  <a:cubicBezTo>
                    <a:pt x="558" y="1017"/>
                    <a:pt x="580" y="1010"/>
                    <a:pt x="581" y="1006"/>
                  </a:cubicBezTo>
                  <a:cubicBezTo>
                    <a:pt x="582" y="1004"/>
                    <a:pt x="580" y="1000"/>
                    <a:pt x="577" y="996"/>
                  </a:cubicBezTo>
                  <a:cubicBezTo>
                    <a:pt x="571" y="989"/>
                    <a:pt x="570" y="982"/>
                    <a:pt x="575" y="973"/>
                  </a:cubicBezTo>
                  <a:cubicBezTo>
                    <a:pt x="578" y="967"/>
                    <a:pt x="584" y="964"/>
                    <a:pt x="589" y="966"/>
                  </a:cubicBezTo>
                  <a:cubicBezTo>
                    <a:pt x="591" y="967"/>
                    <a:pt x="597" y="972"/>
                    <a:pt x="602" y="978"/>
                  </a:cubicBezTo>
                  <a:cubicBezTo>
                    <a:pt x="609" y="987"/>
                    <a:pt x="611" y="989"/>
                    <a:pt x="614" y="988"/>
                  </a:cubicBezTo>
                  <a:cubicBezTo>
                    <a:pt x="621" y="986"/>
                    <a:pt x="644" y="969"/>
                    <a:pt x="658" y="957"/>
                  </a:cubicBezTo>
                  <a:cubicBezTo>
                    <a:pt x="670" y="946"/>
                    <a:pt x="722" y="905"/>
                    <a:pt x="724" y="905"/>
                  </a:cubicBezTo>
                  <a:cubicBezTo>
                    <a:pt x="725" y="905"/>
                    <a:pt x="732" y="901"/>
                    <a:pt x="740" y="896"/>
                  </a:cubicBezTo>
                  <a:cubicBezTo>
                    <a:pt x="747" y="891"/>
                    <a:pt x="759" y="885"/>
                    <a:pt x="766" y="882"/>
                  </a:cubicBezTo>
                  <a:cubicBezTo>
                    <a:pt x="773" y="878"/>
                    <a:pt x="783" y="874"/>
                    <a:pt x="788" y="872"/>
                  </a:cubicBezTo>
                  <a:cubicBezTo>
                    <a:pt x="793" y="869"/>
                    <a:pt x="802" y="866"/>
                    <a:pt x="808" y="863"/>
                  </a:cubicBezTo>
                  <a:cubicBezTo>
                    <a:pt x="822" y="858"/>
                    <a:pt x="830" y="854"/>
                    <a:pt x="850" y="845"/>
                  </a:cubicBezTo>
                  <a:cubicBezTo>
                    <a:pt x="864" y="838"/>
                    <a:pt x="867" y="837"/>
                    <a:pt x="871" y="839"/>
                  </a:cubicBezTo>
                  <a:cubicBezTo>
                    <a:pt x="875" y="841"/>
                    <a:pt x="877" y="841"/>
                    <a:pt x="881" y="839"/>
                  </a:cubicBezTo>
                  <a:cubicBezTo>
                    <a:pt x="887" y="835"/>
                    <a:pt x="929" y="799"/>
                    <a:pt x="937" y="789"/>
                  </a:cubicBezTo>
                  <a:cubicBezTo>
                    <a:pt x="949" y="776"/>
                    <a:pt x="979" y="748"/>
                    <a:pt x="988" y="742"/>
                  </a:cubicBezTo>
                  <a:cubicBezTo>
                    <a:pt x="990" y="741"/>
                    <a:pt x="1001" y="734"/>
                    <a:pt x="1012" y="725"/>
                  </a:cubicBezTo>
                  <a:cubicBezTo>
                    <a:pt x="1052" y="696"/>
                    <a:pt x="1060" y="691"/>
                    <a:pt x="1105" y="669"/>
                  </a:cubicBezTo>
                  <a:cubicBezTo>
                    <a:pt x="1116" y="663"/>
                    <a:pt x="1126" y="658"/>
                    <a:pt x="1128" y="657"/>
                  </a:cubicBezTo>
                  <a:cubicBezTo>
                    <a:pt x="1129" y="656"/>
                    <a:pt x="1134" y="654"/>
                    <a:pt x="1138" y="652"/>
                  </a:cubicBezTo>
                  <a:cubicBezTo>
                    <a:pt x="1142" y="650"/>
                    <a:pt x="1149" y="647"/>
                    <a:pt x="1153" y="645"/>
                  </a:cubicBezTo>
                  <a:cubicBezTo>
                    <a:pt x="1168" y="638"/>
                    <a:pt x="1213" y="623"/>
                    <a:pt x="1218" y="623"/>
                  </a:cubicBezTo>
                  <a:cubicBezTo>
                    <a:pt x="1221" y="623"/>
                    <a:pt x="1224" y="622"/>
                    <a:pt x="1226" y="620"/>
                  </a:cubicBezTo>
                  <a:cubicBezTo>
                    <a:pt x="1229" y="617"/>
                    <a:pt x="1240" y="611"/>
                    <a:pt x="1254" y="607"/>
                  </a:cubicBezTo>
                  <a:cubicBezTo>
                    <a:pt x="1259" y="605"/>
                    <a:pt x="1268" y="602"/>
                    <a:pt x="1273" y="599"/>
                  </a:cubicBezTo>
                  <a:cubicBezTo>
                    <a:pt x="1279" y="597"/>
                    <a:pt x="1288" y="595"/>
                    <a:pt x="1294" y="595"/>
                  </a:cubicBezTo>
                  <a:cubicBezTo>
                    <a:pt x="1300" y="595"/>
                    <a:pt x="1304" y="594"/>
                    <a:pt x="1305" y="592"/>
                  </a:cubicBezTo>
                  <a:cubicBezTo>
                    <a:pt x="1307" y="589"/>
                    <a:pt x="1337" y="580"/>
                    <a:pt x="1341" y="582"/>
                  </a:cubicBezTo>
                  <a:cubicBezTo>
                    <a:pt x="1342" y="583"/>
                    <a:pt x="1350" y="582"/>
                    <a:pt x="1359" y="580"/>
                  </a:cubicBezTo>
                  <a:cubicBezTo>
                    <a:pt x="1388" y="576"/>
                    <a:pt x="1398" y="575"/>
                    <a:pt x="1462" y="574"/>
                  </a:cubicBezTo>
                  <a:cubicBezTo>
                    <a:pt x="1496" y="574"/>
                    <a:pt x="1532" y="573"/>
                    <a:pt x="1541" y="572"/>
                  </a:cubicBezTo>
                  <a:cubicBezTo>
                    <a:pt x="1550" y="570"/>
                    <a:pt x="1568" y="568"/>
                    <a:pt x="1581" y="567"/>
                  </a:cubicBezTo>
                  <a:cubicBezTo>
                    <a:pt x="1594" y="566"/>
                    <a:pt x="1610" y="564"/>
                    <a:pt x="1616" y="564"/>
                  </a:cubicBezTo>
                  <a:cubicBezTo>
                    <a:pt x="1622" y="563"/>
                    <a:pt x="1646" y="562"/>
                    <a:pt x="1669" y="563"/>
                  </a:cubicBezTo>
                  <a:lnTo>
                    <a:pt x="1712" y="563"/>
                  </a:lnTo>
                  <a:lnTo>
                    <a:pt x="1712" y="557"/>
                  </a:lnTo>
                  <a:cubicBezTo>
                    <a:pt x="1712" y="553"/>
                    <a:pt x="1710" y="540"/>
                    <a:pt x="1709" y="527"/>
                  </a:cubicBezTo>
                  <a:cubicBezTo>
                    <a:pt x="1707" y="515"/>
                    <a:pt x="1704" y="492"/>
                    <a:pt x="1703" y="476"/>
                  </a:cubicBezTo>
                  <a:cubicBezTo>
                    <a:pt x="1701" y="461"/>
                    <a:pt x="1699" y="442"/>
                    <a:pt x="1698" y="435"/>
                  </a:cubicBezTo>
                  <a:cubicBezTo>
                    <a:pt x="1696" y="424"/>
                    <a:pt x="1696" y="420"/>
                    <a:pt x="1698" y="418"/>
                  </a:cubicBezTo>
                  <a:cubicBezTo>
                    <a:pt x="1700" y="416"/>
                    <a:pt x="1700" y="415"/>
                    <a:pt x="1697" y="413"/>
                  </a:cubicBezTo>
                  <a:cubicBezTo>
                    <a:pt x="1695" y="411"/>
                    <a:pt x="1694" y="406"/>
                    <a:pt x="1693" y="401"/>
                  </a:cubicBezTo>
                  <a:cubicBezTo>
                    <a:pt x="1693" y="396"/>
                    <a:pt x="1691" y="386"/>
                    <a:pt x="1689" y="378"/>
                  </a:cubicBezTo>
                  <a:cubicBezTo>
                    <a:pt x="1687" y="371"/>
                    <a:pt x="1686" y="362"/>
                    <a:pt x="1686" y="359"/>
                  </a:cubicBezTo>
                  <a:cubicBezTo>
                    <a:pt x="1686" y="347"/>
                    <a:pt x="1663" y="329"/>
                    <a:pt x="1631" y="317"/>
                  </a:cubicBezTo>
                  <a:cubicBezTo>
                    <a:pt x="1625" y="315"/>
                    <a:pt x="1616" y="312"/>
                    <a:pt x="1610" y="309"/>
                  </a:cubicBezTo>
                  <a:cubicBezTo>
                    <a:pt x="1604" y="307"/>
                    <a:pt x="1587" y="302"/>
                    <a:pt x="1573" y="298"/>
                  </a:cubicBezTo>
                  <a:cubicBezTo>
                    <a:pt x="1558" y="295"/>
                    <a:pt x="1544" y="291"/>
                    <a:pt x="1541" y="289"/>
                  </a:cubicBezTo>
                  <a:cubicBezTo>
                    <a:pt x="1537" y="288"/>
                    <a:pt x="1529" y="286"/>
                    <a:pt x="1522" y="285"/>
                  </a:cubicBezTo>
                  <a:cubicBezTo>
                    <a:pt x="1515" y="284"/>
                    <a:pt x="1506" y="282"/>
                    <a:pt x="1501" y="280"/>
                  </a:cubicBezTo>
                  <a:cubicBezTo>
                    <a:pt x="1497" y="278"/>
                    <a:pt x="1489" y="277"/>
                    <a:pt x="1485" y="276"/>
                  </a:cubicBezTo>
                  <a:cubicBezTo>
                    <a:pt x="1477" y="276"/>
                    <a:pt x="1436" y="266"/>
                    <a:pt x="1425" y="262"/>
                  </a:cubicBezTo>
                  <a:cubicBezTo>
                    <a:pt x="1420" y="261"/>
                    <a:pt x="1408" y="258"/>
                    <a:pt x="1397" y="256"/>
                  </a:cubicBezTo>
                  <a:cubicBezTo>
                    <a:pt x="1386" y="255"/>
                    <a:pt x="1374" y="252"/>
                    <a:pt x="1371" y="251"/>
                  </a:cubicBezTo>
                  <a:cubicBezTo>
                    <a:pt x="1367" y="250"/>
                    <a:pt x="1358" y="248"/>
                    <a:pt x="1351" y="246"/>
                  </a:cubicBezTo>
                  <a:cubicBezTo>
                    <a:pt x="1343" y="245"/>
                    <a:pt x="1335" y="243"/>
                    <a:pt x="1332" y="242"/>
                  </a:cubicBezTo>
                  <a:cubicBezTo>
                    <a:pt x="1330" y="240"/>
                    <a:pt x="1324" y="239"/>
                    <a:pt x="1320" y="239"/>
                  </a:cubicBezTo>
                  <a:cubicBezTo>
                    <a:pt x="1316" y="239"/>
                    <a:pt x="1309" y="238"/>
                    <a:pt x="1306" y="237"/>
                  </a:cubicBezTo>
                  <a:cubicBezTo>
                    <a:pt x="1299" y="234"/>
                    <a:pt x="1272" y="229"/>
                    <a:pt x="1233" y="224"/>
                  </a:cubicBezTo>
                  <a:cubicBezTo>
                    <a:pt x="1226" y="223"/>
                    <a:pt x="1219" y="221"/>
                    <a:pt x="1218" y="220"/>
                  </a:cubicBezTo>
                  <a:cubicBezTo>
                    <a:pt x="1216" y="219"/>
                    <a:pt x="1210" y="218"/>
                    <a:pt x="1205" y="218"/>
                  </a:cubicBezTo>
                  <a:cubicBezTo>
                    <a:pt x="1199" y="218"/>
                    <a:pt x="1186" y="217"/>
                    <a:pt x="1175" y="217"/>
                  </a:cubicBezTo>
                  <a:cubicBezTo>
                    <a:pt x="1164" y="216"/>
                    <a:pt x="1146" y="214"/>
                    <a:pt x="1136" y="212"/>
                  </a:cubicBezTo>
                  <a:cubicBezTo>
                    <a:pt x="1125" y="211"/>
                    <a:pt x="1106" y="209"/>
                    <a:pt x="1093" y="209"/>
                  </a:cubicBezTo>
                  <a:cubicBezTo>
                    <a:pt x="1080" y="208"/>
                    <a:pt x="1055" y="207"/>
                    <a:pt x="1038" y="206"/>
                  </a:cubicBezTo>
                  <a:cubicBezTo>
                    <a:pt x="1019" y="204"/>
                    <a:pt x="1004" y="204"/>
                    <a:pt x="1001" y="205"/>
                  </a:cubicBezTo>
                  <a:cubicBezTo>
                    <a:pt x="997" y="206"/>
                    <a:pt x="988" y="207"/>
                    <a:pt x="981" y="207"/>
                  </a:cubicBezTo>
                  <a:cubicBezTo>
                    <a:pt x="973" y="207"/>
                    <a:pt x="966" y="208"/>
                    <a:pt x="965" y="209"/>
                  </a:cubicBezTo>
                  <a:cubicBezTo>
                    <a:pt x="964" y="209"/>
                    <a:pt x="956" y="211"/>
                    <a:pt x="947" y="213"/>
                  </a:cubicBezTo>
                  <a:cubicBezTo>
                    <a:pt x="938" y="214"/>
                    <a:pt x="928" y="216"/>
                    <a:pt x="925" y="217"/>
                  </a:cubicBezTo>
                  <a:cubicBezTo>
                    <a:pt x="921" y="218"/>
                    <a:pt x="915" y="220"/>
                    <a:pt x="910" y="221"/>
                  </a:cubicBezTo>
                  <a:cubicBezTo>
                    <a:pt x="897" y="225"/>
                    <a:pt x="890" y="227"/>
                    <a:pt x="880" y="232"/>
                  </a:cubicBezTo>
                  <a:cubicBezTo>
                    <a:pt x="876" y="234"/>
                    <a:pt x="870" y="235"/>
                    <a:pt x="868" y="235"/>
                  </a:cubicBezTo>
                  <a:cubicBezTo>
                    <a:pt x="864" y="235"/>
                    <a:pt x="849" y="240"/>
                    <a:pt x="847" y="242"/>
                  </a:cubicBezTo>
                  <a:cubicBezTo>
                    <a:pt x="846" y="243"/>
                    <a:pt x="843" y="243"/>
                    <a:pt x="841" y="243"/>
                  </a:cubicBezTo>
                  <a:cubicBezTo>
                    <a:pt x="839" y="243"/>
                    <a:pt x="833" y="246"/>
                    <a:pt x="828" y="249"/>
                  </a:cubicBezTo>
                  <a:cubicBezTo>
                    <a:pt x="823" y="253"/>
                    <a:pt x="817" y="255"/>
                    <a:pt x="815" y="255"/>
                  </a:cubicBezTo>
                  <a:cubicBezTo>
                    <a:pt x="813" y="255"/>
                    <a:pt x="807" y="257"/>
                    <a:pt x="803" y="259"/>
                  </a:cubicBezTo>
                  <a:cubicBezTo>
                    <a:pt x="798" y="261"/>
                    <a:pt x="787" y="267"/>
                    <a:pt x="778" y="271"/>
                  </a:cubicBezTo>
                  <a:cubicBezTo>
                    <a:pt x="768" y="275"/>
                    <a:pt x="756" y="281"/>
                    <a:pt x="750" y="283"/>
                  </a:cubicBezTo>
                  <a:cubicBezTo>
                    <a:pt x="734" y="290"/>
                    <a:pt x="729" y="292"/>
                    <a:pt x="722" y="297"/>
                  </a:cubicBezTo>
                  <a:cubicBezTo>
                    <a:pt x="718" y="299"/>
                    <a:pt x="713" y="302"/>
                    <a:pt x="710" y="303"/>
                  </a:cubicBezTo>
                  <a:cubicBezTo>
                    <a:pt x="707" y="303"/>
                    <a:pt x="702" y="306"/>
                    <a:pt x="698" y="310"/>
                  </a:cubicBezTo>
                  <a:cubicBezTo>
                    <a:pt x="694" y="313"/>
                    <a:pt x="690" y="315"/>
                    <a:pt x="689" y="315"/>
                  </a:cubicBezTo>
                  <a:cubicBezTo>
                    <a:pt x="688" y="315"/>
                    <a:pt x="682" y="319"/>
                    <a:pt x="676" y="323"/>
                  </a:cubicBezTo>
                  <a:cubicBezTo>
                    <a:pt x="671" y="328"/>
                    <a:pt x="665" y="331"/>
                    <a:pt x="665" y="331"/>
                  </a:cubicBezTo>
                  <a:cubicBezTo>
                    <a:pt x="663" y="331"/>
                    <a:pt x="653" y="339"/>
                    <a:pt x="649" y="343"/>
                  </a:cubicBezTo>
                  <a:cubicBezTo>
                    <a:pt x="648" y="344"/>
                    <a:pt x="640" y="350"/>
                    <a:pt x="632" y="356"/>
                  </a:cubicBezTo>
                  <a:cubicBezTo>
                    <a:pt x="624" y="362"/>
                    <a:pt x="616" y="369"/>
                    <a:pt x="614" y="371"/>
                  </a:cubicBezTo>
                  <a:cubicBezTo>
                    <a:pt x="612" y="373"/>
                    <a:pt x="608" y="376"/>
                    <a:pt x="604" y="379"/>
                  </a:cubicBezTo>
                  <a:cubicBezTo>
                    <a:pt x="595" y="385"/>
                    <a:pt x="564" y="419"/>
                    <a:pt x="564" y="422"/>
                  </a:cubicBezTo>
                  <a:cubicBezTo>
                    <a:pt x="564" y="423"/>
                    <a:pt x="558" y="430"/>
                    <a:pt x="551" y="438"/>
                  </a:cubicBezTo>
                  <a:cubicBezTo>
                    <a:pt x="528" y="465"/>
                    <a:pt x="523" y="471"/>
                    <a:pt x="520" y="477"/>
                  </a:cubicBezTo>
                  <a:cubicBezTo>
                    <a:pt x="518" y="480"/>
                    <a:pt x="513" y="488"/>
                    <a:pt x="508" y="496"/>
                  </a:cubicBezTo>
                  <a:cubicBezTo>
                    <a:pt x="504" y="503"/>
                    <a:pt x="500" y="510"/>
                    <a:pt x="500" y="510"/>
                  </a:cubicBezTo>
                  <a:cubicBezTo>
                    <a:pt x="500" y="511"/>
                    <a:pt x="498" y="513"/>
                    <a:pt x="497" y="515"/>
                  </a:cubicBezTo>
                  <a:cubicBezTo>
                    <a:pt x="491" y="522"/>
                    <a:pt x="470" y="566"/>
                    <a:pt x="458" y="598"/>
                  </a:cubicBezTo>
                  <a:cubicBezTo>
                    <a:pt x="457" y="600"/>
                    <a:pt x="455" y="606"/>
                    <a:pt x="453" y="610"/>
                  </a:cubicBezTo>
                  <a:cubicBezTo>
                    <a:pt x="451" y="615"/>
                    <a:pt x="448" y="625"/>
                    <a:pt x="445" y="633"/>
                  </a:cubicBezTo>
                  <a:cubicBezTo>
                    <a:pt x="440" y="649"/>
                    <a:pt x="432" y="670"/>
                    <a:pt x="422" y="695"/>
                  </a:cubicBezTo>
                  <a:cubicBezTo>
                    <a:pt x="416" y="712"/>
                    <a:pt x="410" y="724"/>
                    <a:pt x="390" y="765"/>
                  </a:cubicBezTo>
                  <a:cubicBezTo>
                    <a:pt x="373" y="801"/>
                    <a:pt x="374" y="796"/>
                    <a:pt x="370" y="859"/>
                  </a:cubicBezTo>
                  <a:cubicBezTo>
                    <a:pt x="367" y="902"/>
                    <a:pt x="361" y="929"/>
                    <a:pt x="353" y="944"/>
                  </a:cubicBezTo>
                  <a:cubicBezTo>
                    <a:pt x="349" y="950"/>
                    <a:pt x="346" y="957"/>
                    <a:pt x="346" y="959"/>
                  </a:cubicBezTo>
                  <a:cubicBezTo>
                    <a:pt x="346" y="964"/>
                    <a:pt x="357" y="979"/>
                    <a:pt x="369" y="991"/>
                  </a:cubicBezTo>
                  <a:cubicBezTo>
                    <a:pt x="398" y="1019"/>
                    <a:pt x="423" y="1027"/>
                    <a:pt x="480" y="1027"/>
                  </a:cubicBezTo>
                  <a:cubicBezTo>
                    <a:pt x="505" y="1027"/>
                    <a:pt x="515" y="1026"/>
                    <a:pt x="533" y="1022"/>
                  </a:cubicBezTo>
                  <a:close/>
                  <a:moveTo>
                    <a:pt x="1611" y="883"/>
                  </a:moveTo>
                  <a:lnTo>
                    <a:pt x="1621" y="876"/>
                  </a:lnTo>
                  <a:lnTo>
                    <a:pt x="1648" y="876"/>
                  </a:lnTo>
                  <a:cubicBezTo>
                    <a:pt x="1685" y="875"/>
                    <a:pt x="1694" y="873"/>
                    <a:pt x="1688" y="866"/>
                  </a:cubicBezTo>
                  <a:cubicBezTo>
                    <a:pt x="1686" y="864"/>
                    <a:pt x="1684" y="854"/>
                    <a:pt x="1681" y="830"/>
                  </a:cubicBezTo>
                  <a:cubicBezTo>
                    <a:pt x="1680" y="827"/>
                    <a:pt x="1679" y="818"/>
                    <a:pt x="1678" y="811"/>
                  </a:cubicBezTo>
                  <a:cubicBezTo>
                    <a:pt x="1677" y="804"/>
                    <a:pt x="1675" y="792"/>
                    <a:pt x="1674" y="785"/>
                  </a:cubicBezTo>
                  <a:cubicBezTo>
                    <a:pt x="1672" y="773"/>
                    <a:pt x="1667" y="757"/>
                    <a:pt x="1665" y="757"/>
                  </a:cubicBezTo>
                  <a:cubicBezTo>
                    <a:pt x="1664" y="757"/>
                    <a:pt x="1662" y="758"/>
                    <a:pt x="1659" y="760"/>
                  </a:cubicBezTo>
                  <a:cubicBezTo>
                    <a:pt x="1657" y="761"/>
                    <a:pt x="1650" y="763"/>
                    <a:pt x="1644" y="763"/>
                  </a:cubicBezTo>
                  <a:cubicBezTo>
                    <a:pt x="1633" y="765"/>
                    <a:pt x="1623" y="768"/>
                    <a:pt x="1605" y="777"/>
                  </a:cubicBezTo>
                  <a:cubicBezTo>
                    <a:pt x="1597" y="781"/>
                    <a:pt x="1594" y="784"/>
                    <a:pt x="1589" y="793"/>
                  </a:cubicBezTo>
                  <a:lnTo>
                    <a:pt x="1583" y="804"/>
                  </a:lnTo>
                  <a:lnTo>
                    <a:pt x="1583" y="848"/>
                  </a:lnTo>
                  <a:cubicBezTo>
                    <a:pt x="1583" y="883"/>
                    <a:pt x="1583" y="893"/>
                    <a:pt x="1585" y="896"/>
                  </a:cubicBezTo>
                  <a:cubicBezTo>
                    <a:pt x="1588" y="899"/>
                    <a:pt x="1589" y="899"/>
                    <a:pt x="1611" y="883"/>
                  </a:cubicBezTo>
                  <a:close/>
                  <a:moveTo>
                    <a:pt x="1236" y="1053"/>
                  </a:moveTo>
                  <a:cubicBezTo>
                    <a:pt x="1232" y="1049"/>
                    <a:pt x="1233" y="1040"/>
                    <a:pt x="1239" y="1034"/>
                  </a:cubicBezTo>
                  <a:cubicBezTo>
                    <a:pt x="1244" y="1027"/>
                    <a:pt x="1256" y="1024"/>
                    <a:pt x="1278" y="1023"/>
                  </a:cubicBezTo>
                  <a:cubicBezTo>
                    <a:pt x="1288" y="1023"/>
                    <a:pt x="1300" y="1020"/>
                    <a:pt x="1303" y="1017"/>
                  </a:cubicBezTo>
                  <a:cubicBezTo>
                    <a:pt x="1304" y="1016"/>
                    <a:pt x="1300" y="1015"/>
                    <a:pt x="1295" y="1014"/>
                  </a:cubicBezTo>
                  <a:cubicBezTo>
                    <a:pt x="1270" y="1010"/>
                    <a:pt x="1255" y="1004"/>
                    <a:pt x="1254" y="998"/>
                  </a:cubicBezTo>
                  <a:cubicBezTo>
                    <a:pt x="1253" y="992"/>
                    <a:pt x="1246" y="990"/>
                    <a:pt x="1232" y="993"/>
                  </a:cubicBezTo>
                  <a:cubicBezTo>
                    <a:pt x="1226" y="995"/>
                    <a:pt x="1217" y="996"/>
                    <a:pt x="1212" y="997"/>
                  </a:cubicBezTo>
                  <a:cubicBezTo>
                    <a:pt x="1208" y="998"/>
                    <a:pt x="1201" y="999"/>
                    <a:pt x="1198" y="999"/>
                  </a:cubicBezTo>
                  <a:cubicBezTo>
                    <a:pt x="1191" y="999"/>
                    <a:pt x="1182" y="1003"/>
                    <a:pt x="1182" y="1006"/>
                  </a:cubicBezTo>
                  <a:cubicBezTo>
                    <a:pt x="1182" y="1006"/>
                    <a:pt x="1180" y="1008"/>
                    <a:pt x="1178" y="1009"/>
                  </a:cubicBezTo>
                  <a:cubicBezTo>
                    <a:pt x="1172" y="1012"/>
                    <a:pt x="1164" y="1003"/>
                    <a:pt x="1164" y="993"/>
                  </a:cubicBezTo>
                  <a:cubicBezTo>
                    <a:pt x="1164" y="987"/>
                    <a:pt x="1165" y="984"/>
                    <a:pt x="1171" y="979"/>
                  </a:cubicBezTo>
                  <a:cubicBezTo>
                    <a:pt x="1178" y="973"/>
                    <a:pt x="1181" y="972"/>
                    <a:pt x="1192" y="971"/>
                  </a:cubicBezTo>
                  <a:cubicBezTo>
                    <a:pt x="1205" y="969"/>
                    <a:pt x="1232" y="964"/>
                    <a:pt x="1251" y="958"/>
                  </a:cubicBezTo>
                  <a:cubicBezTo>
                    <a:pt x="1279" y="950"/>
                    <a:pt x="1302" y="947"/>
                    <a:pt x="1333" y="946"/>
                  </a:cubicBezTo>
                  <a:cubicBezTo>
                    <a:pt x="1355" y="945"/>
                    <a:pt x="1366" y="946"/>
                    <a:pt x="1367" y="947"/>
                  </a:cubicBezTo>
                  <a:cubicBezTo>
                    <a:pt x="1367" y="948"/>
                    <a:pt x="1371" y="949"/>
                    <a:pt x="1375" y="949"/>
                  </a:cubicBezTo>
                  <a:cubicBezTo>
                    <a:pt x="1380" y="949"/>
                    <a:pt x="1382" y="951"/>
                    <a:pt x="1385" y="955"/>
                  </a:cubicBezTo>
                  <a:cubicBezTo>
                    <a:pt x="1388" y="959"/>
                    <a:pt x="1388" y="960"/>
                    <a:pt x="1385" y="969"/>
                  </a:cubicBezTo>
                  <a:cubicBezTo>
                    <a:pt x="1381" y="979"/>
                    <a:pt x="1377" y="981"/>
                    <a:pt x="1368" y="980"/>
                  </a:cubicBezTo>
                  <a:cubicBezTo>
                    <a:pt x="1362" y="979"/>
                    <a:pt x="1360" y="981"/>
                    <a:pt x="1346" y="1003"/>
                  </a:cubicBezTo>
                  <a:cubicBezTo>
                    <a:pt x="1344" y="1007"/>
                    <a:pt x="1340" y="1011"/>
                    <a:pt x="1338" y="1013"/>
                  </a:cubicBezTo>
                  <a:cubicBezTo>
                    <a:pt x="1336" y="1015"/>
                    <a:pt x="1333" y="1019"/>
                    <a:pt x="1333" y="1021"/>
                  </a:cubicBezTo>
                  <a:cubicBezTo>
                    <a:pt x="1331" y="1026"/>
                    <a:pt x="1319" y="1039"/>
                    <a:pt x="1308" y="1047"/>
                  </a:cubicBezTo>
                  <a:cubicBezTo>
                    <a:pt x="1303" y="1050"/>
                    <a:pt x="1298" y="1051"/>
                    <a:pt x="1282" y="1052"/>
                  </a:cubicBezTo>
                  <a:cubicBezTo>
                    <a:pt x="1272" y="1053"/>
                    <a:pt x="1257" y="1054"/>
                    <a:pt x="1251" y="1054"/>
                  </a:cubicBezTo>
                  <a:cubicBezTo>
                    <a:pt x="1242" y="1055"/>
                    <a:pt x="1238" y="1055"/>
                    <a:pt x="1236" y="1053"/>
                  </a:cubicBezTo>
                  <a:close/>
                  <a:moveTo>
                    <a:pt x="3913" y="1053"/>
                  </a:moveTo>
                  <a:cubicBezTo>
                    <a:pt x="3911" y="1051"/>
                    <a:pt x="3909" y="1048"/>
                    <a:pt x="3909" y="1045"/>
                  </a:cubicBezTo>
                  <a:cubicBezTo>
                    <a:pt x="3908" y="1037"/>
                    <a:pt x="3907" y="1036"/>
                    <a:pt x="3897" y="1031"/>
                  </a:cubicBezTo>
                  <a:cubicBezTo>
                    <a:pt x="3893" y="1029"/>
                    <a:pt x="3886" y="1025"/>
                    <a:pt x="3883" y="1022"/>
                  </a:cubicBezTo>
                  <a:cubicBezTo>
                    <a:pt x="3879" y="1020"/>
                    <a:pt x="3874" y="1017"/>
                    <a:pt x="3871" y="1017"/>
                  </a:cubicBezTo>
                  <a:cubicBezTo>
                    <a:pt x="3866" y="1016"/>
                    <a:pt x="3864" y="1015"/>
                    <a:pt x="3863" y="1009"/>
                  </a:cubicBezTo>
                  <a:cubicBezTo>
                    <a:pt x="3859" y="993"/>
                    <a:pt x="3871" y="986"/>
                    <a:pt x="3896" y="988"/>
                  </a:cubicBezTo>
                  <a:cubicBezTo>
                    <a:pt x="3903" y="989"/>
                    <a:pt x="3916" y="990"/>
                    <a:pt x="3924" y="991"/>
                  </a:cubicBezTo>
                  <a:cubicBezTo>
                    <a:pt x="3954" y="994"/>
                    <a:pt x="3989" y="1000"/>
                    <a:pt x="3994" y="1002"/>
                  </a:cubicBezTo>
                  <a:cubicBezTo>
                    <a:pt x="4002" y="1006"/>
                    <a:pt x="4003" y="1010"/>
                    <a:pt x="3998" y="1018"/>
                  </a:cubicBezTo>
                  <a:cubicBezTo>
                    <a:pt x="3991" y="1027"/>
                    <a:pt x="3972" y="1035"/>
                    <a:pt x="3965" y="1031"/>
                  </a:cubicBezTo>
                  <a:cubicBezTo>
                    <a:pt x="3958" y="1028"/>
                    <a:pt x="3949" y="1029"/>
                    <a:pt x="3947" y="1035"/>
                  </a:cubicBezTo>
                  <a:cubicBezTo>
                    <a:pt x="3943" y="1042"/>
                    <a:pt x="3939" y="1045"/>
                    <a:pt x="3929" y="1050"/>
                  </a:cubicBezTo>
                  <a:cubicBezTo>
                    <a:pt x="3918" y="1056"/>
                    <a:pt x="3918" y="1056"/>
                    <a:pt x="3913" y="1053"/>
                  </a:cubicBezTo>
                  <a:close/>
                  <a:moveTo>
                    <a:pt x="4053" y="1052"/>
                  </a:moveTo>
                  <a:cubicBezTo>
                    <a:pt x="4050" y="1050"/>
                    <a:pt x="4050" y="1048"/>
                    <a:pt x="4051" y="1041"/>
                  </a:cubicBezTo>
                  <a:cubicBezTo>
                    <a:pt x="4053" y="1027"/>
                    <a:pt x="4053" y="1027"/>
                    <a:pt x="4050" y="1013"/>
                  </a:cubicBezTo>
                  <a:cubicBezTo>
                    <a:pt x="4047" y="997"/>
                    <a:pt x="4046" y="995"/>
                    <a:pt x="4040" y="992"/>
                  </a:cubicBezTo>
                  <a:cubicBezTo>
                    <a:pt x="4028" y="986"/>
                    <a:pt x="4016" y="981"/>
                    <a:pt x="4012" y="981"/>
                  </a:cubicBezTo>
                  <a:cubicBezTo>
                    <a:pt x="4007" y="981"/>
                    <a:pt x="3981" y="974"/>
                    <a:pt x="3969" y="969"/>
                  </a:cubicBezTo>
                  <a:cubicBezTo>
                    <a:pt x="3964" y="967"/>
                    <a:pt x="3958" y="965"/>
                    <a:pt x="3957" y="965"/>
                  </a:cubicBezTo>
                  <a:cubicBezTo>
                    <a:pt x="3955" y="965"/>
                    <a:pt x="3946" y="962"/>
                    <a:pt x="3937" y="959"/>
                  </a:cubicBezTo>
                  <a:cubicBezTo>
                    <a:pt x="3928" y="956"/>
                    <a:pt x="3919" y="952"/>
                    <a:pt x="3917" y="951"/>
                  </a:cubicBezTo>
                  <a:cubicBezTo>
                    <a:pt x="3915" y="950"/>
                    <a:pt x="3909" y="948"/>
                    <a:pt x="3904" y="946"/>
                  </a:cubicBezTo>
                  <a:cubicBezTo>
                    <a:pt x="3899" y="943"/>
                    <a:pt x="3892" y="941"/>
                    <a:pt x="3888" y="941"/>
                  </a:cubicBezTo>
                  <a:cubicBezTo>
                    <a:pt x="3884" y="940"/>
                    <a:pt x="3874" y="938"/>
                    <a:pt x="3865" y="937"/>
                  </a:cubicBezTo>
                  <a:cubicBezTo>
                    <a:pt x="3856" y="935"/>
                    <a:pt x="3846" y="933"/>
                    <a:pt x="3842" y="933"/>
                  </a:cubicBezTo>
                  <a:cubicBezTo>
                    <a:pt x="3839" y="932"/>
                    <a:pt x="3835" y="931"/>
                    <a:pt x="3833" y="930"/>
                  </a:cubicBezTo>
                  <a:cubicBezTo>
                    <a:pt x="3832" y="929"/>
                    <a:pt x="3828" y="928"/>
                    <a:pt x="3825" y="928"/>
                  </a:cubicBezTo>
                  <a:cubicBezTo>
                    <a:pt x="3821" y="928"/>
                    <a:pt x="3812" y="927"/>
                    <a:pt x="3804" y="926"/>
                  </a:cubicBezTo>
                  <a:lnTo>
                    <a:pt x="3789" y="924"/>
                  </a:lnTo>
                  <a:lnTo>
                    <a:pt x="3788" y="916"/>
                  </a:lnTo>
                  <a:cubicBezTo>
                    <a:pt x="3788" y="909"/>
                    <a:pt x="3788" y="906"/>
                    <a:pt x="3792" y="902"/>
                  </a:cubicBezTo>
                  <a:cubicBezTo>
                    <a:pt x="3794" y="899"/>
                    <a:pt x="3797" y="897"/>
                    <a:pt x="3799" y="897"/>
                  </a:cubicBezTo>
                  <a:cubicBezTo>
                    <a:pt x="3800" y="897"/>
                    <a:pt x="3804" y="895"/>
                    <a:pt x="3808" y="891"/>
                  </a:cubicBezTo>
                  <a:cubicBezTo>
                    <a:pt x="3816" y="885"/>
                    <a:pt x="3828" y="881"/>
                    <a:pt x="3838" y="882"/>
                  </a:cubicBezTo>
                  <a:cubicBezTo>
                    <a:pt x="3845" y="883"/>
                    <a:pt x="3868" y="890"/>
                    <a:pt x="3872" y="893"/>
                  </a:cubicBezTo>
                  <a:cubicBezTo>
                    <a:pt x="3874" y="894"/>
                    <a:pt x="3877" y="894"/>
                    <a:pt x="3879" y="895"/>
                  </a:cubicBezTo>
                  <a:cubicBezTo>
                    <a:pt x="3881" y="895"/>
                    <a:pt x="3888" y="897"/>
                    <a:pt x="3895" y="899"/>
                  </a:cubicBezTo>
                  <a:cubicBezTo>
                    <a:pt x="3907" y="903"/>
                    <a:pt x="3910" y="906"/>
                    <a:pt x="3915" y="915"/>
                  </a:cubicBezTo>
                  <a:cubicBezTo>
                    <a:pt x="3915" y="915"/>
                    <a:pt x="3925" y="919"/>
                    <a:pt x="3937" y="923"/>
                  </a:cubicBezTo>
                  <a:cubicBezTo>
                    <a:pt x="3949" y="928"/>
                    <a:pt x="3960" y="932"/>
                    <a:pt x="3962" y="933"/>
                  </a:cubicBezTo>
                  <a:cubicBezTo>
                    <a:pt x="3963" y="934"/>
                    <a:pt x="3981" y="940"/>
                    <a:pt x="4001" y="946"/>
                  </a:cubicBezTo>
                  <a:cubicBezTo>
                    <a:pt x="4070" y="968"/>
                    <a:pt x="4077" y="972"/>
                    <a:pt x="4074" y="988"/>
                  </a:cubicBezTo>
                  <a:cubicBezTo>
                    <a:pt x="4073" y="991"/>
                    <a:pt x="4074" y="999"/>
                    <a:pt x="4075" y="1005"/>
                  </a:cubicBezTo>
                  <a:cubicBezTo>
                    <a:pt x="4080" y="1027"/>
                    <a:pt x="4079" y="1036"/>
                    <a:pt x="4067" y="1049"/>
                  </a:cubicBezTo>
                  <a:cubicBezTo>
                    <a:pt x="4060" y="1056"/>
                    <a:pt x="4058" y="1056"/>
                    <a:pt x="4053" y="1052"/>
                  </a:cubicBezTo>
                  <a:close/>
                  <a:moveTo>
                    <a:pt x="4320" y="1052"/>
                  </a:moveTo>
                  <a:cubicBezTo>
                    <a:pt x="4291" y="1043"/>
                    <a:pt x="4277" y="1037"/>
                    <a:pt x="4247" y="1020"/>
                  </a:cubicBezTo>
                  <a:cubicBezTo>
                    <a:pt x="4241" y="1018"/>
                    <a:pt x="4236" y="1015"/>
                    <a:pt x="4234" y="1015"/>
                  </a:cubicBezTo>
                  <a:cubicBezTo>
                    <a:pt x="4232" y="1015"/>
                    <a:pt x="4231" y="1013"/>
                    <a:pt x="4229" y="1001"/>
                  </a:cubicBezTo>
                  <a:cubicBezTo>
                    <a:pt x="4228" y="999"/>
                    <a:pt x="4231" y="995"/>
                    <a:pt x="4234" y="992"/>
                  </a:cubicBezTo>
                  <a:lnTo>
                    <a:pt x="4240" y="987"/>
                  </a:lnTo>
                  <a:lnTo>
                    <a:pt x="4261" y="992"/>
                  </a:lnTo>
                  <a:cubicBezTo>
                    <a:pt x="4280" y="996"/>
                    <a:pt x="4329" y="1003"/>
                    <a:pt x="4335" y="1001"/>
                  </a:cubicBezTo>
                  <a:cubicBezTo>
                    <a:pt x="4338" y="1000"/>
                    <a:pt x="4376" y="1004"/>
                    <a:pt x="4391" y="1006"/>
                  </a:cubicBezTo>
                  <a:cubicBezTo>
                    <a:pt x="4414" y="1010"/>
                    <a:pt x="4416" y="1012"/>
                    <a:pt x="4412" y="1028"/>
                  </a:cubicBezTo>
                  <a:cubicBezTo>
                    <a:pt x="4409" y="1038"/>
                    <a:pt x="4403" y="1041"/>
                    <a:pt x="4388" y="1038"/>
                  </a:cubicBezTo>
                  <a:cubicBezTo>
                    <a:pt x="4364" y="1033"/>
                    <a:pt x="4354" y="1033"/>
                    <a:pt x="4350" y="1036"/>
                  </a:cubicBezTo>
                  <a:cubicBezTo>
                    <a:pt x="4347" y="1038"/>
                    <a:pt x="4346" y="1041"/>
                    <a:pt x="4346" y="1042"/>
                  </a:cubicBezTo>
                  <a:cubicBezTo>
                    <a:pt x="4346" y="1045"/>
                    <a:pt x="4335" y="1055"/>
                    <a:pt x="4332" y="1055"/>
                  </a:cubicBezTo>
                  <a:cubicBezTo>
                    <a:pt x="4330" y="1055"/>
                    <a:pt x="4325" y="1054"/>
                    <a:pt x="4320" y="1052"/>
                  </a:cubicBezTo>
                  <a:close/>
                  <a:moveTo>
                    <a:pt x="4199" y="1032"/>
                  </a:moveTo>
                  <a:cubicBezTo>
                    <a:pt x="4191" y="1024"/>
                    <a:pt x="4204" y="973"/>
                    <a:pt x="4219" y="957"/>
                  </a:cubicBezTo>
                  <a:cubicBezTo>
                    <a:pt x="4221" y="955"/>
                    <a:pt x="4221" y="952"/>
                    <a:pt x="4221" y="951"/>
                  </a:cubicBezTo>
                  <a:cubicBezTo>
                    <a:pt x="4219" y="947"/>
                    <a:pt x="4225" y="936"/>
                    <a:pt x="4230" y="933"/>
                  </a:cubicBezTo>
                  <a:cubicBezTo>
                    <a:pt x="4232" y="932"/>
                    <a:pt x="4248" y="930"/>
                    <a:pt x="4265" y="929"/>
                  </a:cubicBezTo>
                  <a:cubicBezTo>
                    <a:pt x="4292" y="928"/>
                    <a:pt x="4300" y="926"/>
                    <a:pt x="4325" y="919"/>
                  </a:cubicBezTo>
                  <a:cubicBezTo>
                    <a:pt x="4350" y="912"/>
                    <a:pt x="4381" y="905"/>
                    <a:pt x="4391" y="904"/>
                  </a:cubicBezTo>
                  <a:cubicBezTo>
                    <a:pt x="4398" y="904"/>
                    <a:pt x="4405" y="901"/>
                    <a:pt x="4412" y="894"/>
                  </a:cubicBezTo>
                  <a:cubicBezTo>
                    <a:pt x="4420" y="887"/>
                    <a:pt x="4426" y="886"/>
                    <a:pt x="4437" y="889"/>
                  </a:cubicBezTo>
                  <a:cubicBezTo>
                    <a:pt x="4441" y="890"/>
                    <a:pt x="4446" y="890"/>
                    <a:pt x="4451" y="889"/>
                  </a:cubicBezTo>
                  <a:cubicBezTo>
                    <a:pt x="4460" y="887"/>
                    <a:pt x="4463" y="889"/>
                    <a:pt x="4464" y="899"/>
                  </a:cubicBezTo>
                  <a:cubicBezTo>
                    <a:pt x="4465" y="906"/>
                    <a:pt x="4466" y="907"/>
                    <a:pt x="4484" y="915"/>
                  </a:cubicBezTo>
                  <a:cubicBezTo>
                    <a:pt x="4488" y="917"/>
                    <a:pt x="4488" y="922"/>
                    <a:pt x="4486" y="931"/>
                  </a:cubicBezTo>
                  <a:cubicBezTo>
                    <a:pt x="4484" y="938"/>
                    <a:pt x="4483" y="939"/>
                    <a:pt x="4478" y="940"/>
                  </a:cubicBezTo>
                  <a:cubicBezTo>
                    <a:pt x="4474" y="941"/>
                    <a:pt x="4468" y="941"/>
                    <a:pt x="4463" y="940"/>
                  </a:cubicBezTo>
                  <a:cubicBezTo>
                    <a:pt x="4446" y="935"/>
                    <a:pt x="4420" y="931"/>
                    <a:pt x="4418" y="932"/>
                  </a:cubicBezTo>
                  <a:cubicBezTo>
                    <a:pt x="4417" y="933"/>
                    <a:pt x="4408" y="934"/>
                    <a:pt x="4397" y="934"/>
                  </a:cubicBezTo>
                  <a:cubicBezTo>
                    <a:pt x="4369" y="936"/>
                    <a:pt x="4335" y="942"/>
                    <a:pt x="4311" y="950"/>
                  </a:cubicBezTo>
                  <a:cubicBezTo>
                    <a:pt x="4306" y="952"/>
                    <a:pt x="4297" y="954"/>
                    <a:pt x="4291" y="954"/>
                  </a:cubicBezTo>
                  <a:cubicBezTo>
                    <a:pt x="4265" y="956"/>
                    <a:pt x="4252" y="959"/>
                    <a:pt x="4244" y="964"/>
                  </a:cubicBezTo>
                  <a:cubicBezTo>
                    <a:pt x="4239" y="967"/>
                    <a:pt x="4236" y="970"/>
                    <a:pt x="4236" y="972"/>
                  </a:cubicBezTo>
                  <a:cubicBezTo>
                    <a:pt x="4236" y="973"/>
                    <a:pt x="4233" y="980"/>
                    <a:pt x="4230" y="986"/>
                  </a:cubicBezTo>
                  <a:cubicBezTo>
                    <a:pt x="4226" y="992"/>
                    <a:pt x="4224" y="999"/>
                    <a:pt x="4224" y="1000"/>
                  </a:cubicBezTo>
                  <a:cubicBezTo>
                    <a:pt x="4224" y="1005"/>
                    <a:pt x="4214" y="1026"/>
                    <a:pt x="4210" y="1030"/>
                  </a:cubicBezTo>
                  <a:cubicBezTo>
                    <a:pt x="4204" y="1036"/>
                    <a:pt x="4203" y="1036"/>
                    <a:pt x="4199" y="1032"/>
                  </a:cubicBezTo>
                  <a:close/>
                  <a:moveTo>
                    <a:pt x="1234" y="928"/>
                  </a:moveTo>
                  <a:cubicBezTo>
                    <a:pt x="1233" y="927"/>
                    <a:pt x="1231" y="924"/>
                    <a:pt x="1230" y="921"/>
                  </a:cubicBezTo>
                  <a:cubicBezTo>
                    <a:pt x="1228" y="915"/>
                    <a:pt x="1234" y="905"/>
                    <a:pt x="1239" y="905"/>
                  </a:cubicBezTo>
                  <a:cubicBezTo>
                    <a:pt x="1241" y="905"/>
                    <a:pt x="1244" y="905"/>
                    <a:pt x="1245" y="904"/>
                  </a:cubicBezTo>
                  <a:cubicBezTo>
                    <a:pt x="1246" y="903"/>
                    <a:pt x="1250" y="901"/>
                    <a:pt x="1255" y="899"/>
                  </a:cubicBezTo>
                  <a:cubicBezTo>
                    <a:pt x="1259" y="898"/>
                    <a:pt x="1265" y="896"/>
                    <a:pt x="1267" y="895"/>
                  </a:cubicBezTo>
                  <a:cubicBezTo>
                    <a:pt x="1269" y="894"/>
                    <a:pt x="1278" y="892"/>
                    <a:pt x="1288" y="889"/>
                  </a:cubicBezTo>
                  <a:cubicBezTo>
                    <a:pt x="1309" y="883"/>
                    <a:pt x="1345" y="883"/>
                    <a:pt x="1356" y="888"/>
                  </a:cubicBezTo>
                  <a:cubicBezTo>
                    <a:pt x="1364" y="891"/>
                    <a:pt x="1364" y="891"/>
                    <a:pt x="1363" y="899"/>
                  </a:cubicBezTo>
                  <a:cubicBezTo>
                    <a:pt x="1361" y="907"/>
                    <a:pt x="1356" y="916"/>
                    <a:pt x="1353" y="916"/>
                  </a:cubicBezTo>
                  <a:cubicBezTo>
                    <a:pt x="1352" y="916"/>
                    <a:pt x="1344" y="916"/>
                    <a:pt x="1335" y="915"/>
                  </a:cubicBezTo>
                  <a:cubicBezTo>
                    <a:pt x="1318" y="913"/>
                    <a:pt x="1291" y="917"/>
                    <a:pt x="1257" y="925"/>
                  </a:cubicBezTo>
                  <a:cubicBezTo>
                    <a:pt x="1240" y="929"/>
                    <a:pt x="1237" y="929"/>
                    <a:pt x="1234" y="928"/>
                  </a:cubicBezTo>
                  <a:close/>
                  <a:moveTo>
                    <a:pt x="1123" y="841"/>
                  </a:moveTo>
                  <a:cubicBezTo>
                    <a:pt x="1117" y="839"/>
                    <a:pt x="1115" y="835"/>
                    <a:pt x="1117" y="828"/>
                  </a:cubicBezTo>
                  <a:cubicBezTo>
                    <a:pt x="1118" y="822"/>
                    <a:pt x="1125" y="813"/>
                    <a:pt x="1128" y="813"/>
                  </a:cubicBezTo>
                  <a:cubicBezTo>
                    <a:pt x="1133" y="813"/>
                    <a:pt x="1144" y="802"/>
                    <a:pt x="1150" y="792"/>
                  </a:cubicBezTo>
                  <a:cubicBezTo>
                    <a:pt x="1153" y="786"/>
                    <a:pt x="1158" y="779"/>
                    <a:pt x="1161" y="776"/>
                  </a:cubicBezTo>
                  <a:lnTo>
                    <a:pt x="1167" y="771"/>
                  </a:lnTo>
                  <a:lnTo>
                    <a:pt x="1221" y="771"/>
                  </a:lnTo>
                  <a:cubicBezTo>
                    <a:pt x="1252" y="772"/>
                    <a:pt x="1285" y="773"/>
                    <a:pt x="1297" y="773"/>
                  </a:cubicBezTo>
                  <a:cubicBezTo>
                    <a:pt x="1315" y="774"/>
                    <a:pt x="1323" y="774"/>
                    <a:pt x="1333" y="771"/>
                  </a:cubicBezTo>
                  <a:cubicBezTo>
                    <a:pt x="1339" y="769"/>
                    <a:pt x="1344" y="774"/>
                    <a:pt x="1344" y="782"/>
                  </a:cubicBezTo>
                  <a:cubicBezTo>
                    <a:pt x="1344" y="792"/>
                    <a:pt x="1335" y="801"/>
                    <a:pt x="1323" y="802"/>
                  </a:cubicBezTo>
                  <a:cubicBezTo>
                    <a:pt x="1314" y="804"/>
                    <a:pt x="1282" y="802"/>
                    <a:pt x="1267" y="800"/>
                  </a:cubicBezTo>
                  <a:cubicBezTo>
                    <a:pt x="1254" y="798"/>
                    <a:pt x="1180" y="799"/>
                    <a:pt x="1176" y="801"/>
                  </a:cubicBezTo>
                  <a:cubicBezTo>
                    <a:pt x="1174" y="802"/>
                    <a:pt x="1170" y="807"/>
                    <a:pt x="1168" y="811"/>
                  </a:cubicBezTo>
                  <a:cubicBezTo>
                    <a:pt x="1162" y="821"/>
                    <a:pt x="1145" y="837"/>
                    <a:pt x="1136" y="840"/>
                  </a:cubicBezTo>
                  <a:cubicBezTo>
                    <a:pt x="1128" y="844"/>
                    <a:pt x="1128" y="844"/>
                    <a:pt x="1123" y="841"/>
                  </a:cubicBezTo>
                  <a:close/>
                  <a:moveTo>
                    <a:pt x="4055" y="693"/>
                  </a:moveTo>
                  <a:cubicBezTo>
                    <a:pt x="4044" y="684"/>
                    <a:pt x="4020" y="655"/>
                    <a:pt x="4020" y="650"/>
                  </a:cubicBezTo>
                  <a:cubicBezTo>
                    <a:pt x="4020" y="642"/>
                    <a:pt x="4031" y="634"/>
                    <a:pt x="4039" y="636"/>
                  </a:cubicBezTo>
                  <a:cubicBezTo>
                    <a:pt x="4041" y="637"/>
                    <a:pt x="4044" y="640"/>
                    <a:pt x="4046" y="643"/>
                  </a:cubicBezTo>
                  <a:cubicBezTo>
                    <a:pt x="4049" y="651"/>
                    <a:pt x="4055" y="660"/>
                    <a:pt x="4063" y="666"/>
                  </a:cubicBezTo>
                  <a:cubicBezTo>
                    <a:pt x="4069" y="671"/>
                    <a:pt x="4070" y="671"/>
                    <a:pt x="4075" y="669"/>
                  </a:cubicBezTo>
                  <a:cubicBezTo>
                    <a:pt x="4079" y="668"/>
                    <a:pt x="4083" y="668"/>
                    <a:pt x="4086" y="669"/>
                  </a:cubicBezTo>
                  <a:cubicBezTo>
                    <a:pt x="4095" y="672"/>
                    <a:pt x="4105" y="669"/>
                    <a:pt x="4121" y="659"/>
                  </a:cubicBezTo>
                  <a:cubicBezTo>
                    <a:pt x="4137" y="648"/>
                    <a:pt x="4154" y="631"/>
                    <a:pt x="4163" y="615"/>
                  </a:cubicBezTo>
                  <a:cubicBezTo>
                    <a:pt x="4167" y="609"/>
                    <a:pt x="4173" y="600"/>
                    <a:pt x="4176" y="594"/>
                  </a:cubicBezTo>
                  <a:cubicBezTo>
                    <a:pt x="4182" y="584"/>
                    <a:pt x="4202" y="539"/>
                    <a:pt x="4202" y="535"/>
                  </a:cubicBezTo>
                  <a:cubicBezTo>
                    <a:pt x="4202" y="532"/>
                    <a:pt x="4215" y="488"/>
                    <a:pt x="4219" y="480"/>
                  </a:cubicBezTo>
                  <a:cubicBezTo>
                    <a:pt x="4222" y="472"/>
                    <a:pt x="4226" y="462"/>
                    <a:pt x="4229" y="450"/>
                  </a:cubicBezTo>
                  <a:cubicBezTo>
                    <a:pt x="4232" y="439"/>
                    <a:pt x="4243" y="427"/>
                    <a:pt x="4249" y="427"/>
                  </a:cubicBezTo>
                  <a:cubicBezTo>
                    <a:pt x="4254" y="427"/>
                    <a:pt x="4260" y="435"/>
                    <a:pt x="4259" y="439"/>
                  </a:cubicBezTo>
                  <a:cubicBezTo>
                    <a:pt x="4257" y="444"/>
                    <a:pt x="4249" y="468"/>
                    <a:pt x="4244" y="483"/>
                  </a:cubicBezTo>
                  <a:cubicBezTo>
                    <a:pt x="4242" y="490"/>
                    <a:pt x="4237" y="504"/>
                    <a:pt x="4233" y="514"/>
                  </a:cubicBezTo>
                  <a:cubicBezTo>
                    <a:pt x="4229" y="524"/>
                    <a:pt x="4223" y="541"/>
                    <a:pt x="4220" y="551"/>
                  </a:cubicBezTo>
                  <a:cubicBezTo>
                    <a:pt x="4207" y="588"/>
                    <a:pt x="4189" y="619"/>
                    <a:pt x="4162" y="650"/>
                  </a:cubicBezTo>
                  <a:cubicBezTo>
                    <a:pt x="4156" y="657"/>
                    <a:pt x="4146" y="667"/>
                    <a:pt x="4141" y="670"/>
                  </a:cubicBezTo>
                  <a:cubicBezTo>
                    <a:pt x="4130" y="678"/>
                    <a:pt x="4102" y="689"/>
                    <a:pt x="4094" y="689"/>
                  </a:cubicBezTo>
                  <a:cubicBezTo>
                    <a:pt x="4091" y="689"/>
                    <a:pt x="4087" y="691"/>
                    <a:pt x="4084" y="694"/>
                  </a:cubicBezTo>
                  <a:cubicBezTo>
                    <a:pt x="4077" y="702"/>
                    <a:pt x="4066" y="701"/>
                    <a:pt x="4055" y="693"/>
                  </a:cubicBezTo>
                  <a:close/>
                  <a:moveTo>
                    <a:pt x="4580" y="691"/>
                  </a:moveTo>
                  <a:cubicBezTo>
                    <a:pt x="4578" y="690"/>
                    <a:pt x="4574" y="686"/>
                    <a:pt x="4571" y="681"/>
                  </a:cubicBezTo>
                  <a:cubicBezTo>
                    <a:pt x="4567" y="676"/>
                    <a:pt x="4562" y="669"/>
                    <a:pt x="4559" y="664"/>
                  </a:cubicBezTo>
                  <a:cubicBezTo>
                    <a:pt x="4555" y="660"/>
                    <a:pt x="4551" y="653"/>
                    <a:pt x="4549" y="650"/>
                  </a:cubicBezTo>
                  <a:cubicBezTo>
                    <a:pt x="4547" y="647"/>
                    <a:pt x="4544" y="642"/>
                    <a:pt x="4542" y="639"/>
                  </a:cubicBezTo>
                  <a:cubicBezTo>
                    <a:pt x="4540" y="636"/>
                    <a:pt x="4530" y="625"/>
                    <a:pt x="4521" y="614"/>
                  </a:cubicBezTo>
                  <a:cubicBezTo>
                    <a:pt x="4512" y="603"/>
                    <a:pt x="4494" y="583"/>
                    <a:pt x="4480" y="570"/>
                  </a:cubicBezTo>
                  <a:cubicBezTo>
                    <a:pt x="4456" y="544"/>
                    <a:pt x="4450" y="541"/>
                    <a:pt x="4450" y="552"/>
                  </a:cubicBezTo>
                  <a:cubicBezTo>
                    <a:pt x="4450" y="559"/>
                    <a:pt x="4441" y="585"/>
                    <a:pt x="4436" y="591"/>
                  </a:cubicBezTo>
                  <a:cubicBezTo>
                    <a:pt x="4434" y="594"/>
                    <a:pt x="4430" y="600"/>
                    <a:pt x="4428" y="604"/>
                  </a:cubicBezTo>
                  <a:cubicBezTo>
                    <a:pt x="4418" y="624"/>
                    <a:pt x="4403" y="635"/>
                    <a:pt x="4395" y="629"/>
                  </a:cubicBezTo>
                  <a:cubicBezTo>
                    <a:pt x="4392" y="626"/>
                    <a:pt x="4380" y="595"/>
                    <a:pt x="4380" y="589"/>
                  </a:cubicBezTo>
                  <a:cubicBezTo>
                    <a:pt x="4380" y="584"/>
                    <a:pt x="4377" y="584"/>
                    <a:pt x="4371" y="591"/>
                  </a:cubicBezTo>
                  <a:cubicBezTo>
                    <a:pt x="4367" y="595"/>
                    <a:pt x="4360" y="601"/>
                    <a:pt x="4354" y="604"/>
                  </a:cubicBezTo>
                  <a:cubicBezTo>
                    <a:pt x="4341" y="613"/>
                    <a:pt x="4332" y="613"/>
                    <a:pt x="4323" y="605"/>
                  </a:cubicBezTo>
                  <a:cubicBezTo>
                    <a:pt x="4319" y="602"/>
                    <a:pt x="4315" y="599"/>
                    <a:pt x="4314" y="599"/>
                  </a:cubicBezTo>
                  <a:cubicBezTo>
                    <a:pt x="4312" y="599"/>
                    <a:pt x="4304" y="612"/>
                    <a:pt x="4295" y="629"/>
                  </a:cubicBezTo>
                  <a:cubicBezTo>
                    <a:pt x="4291" y="637"/>
                    <a:pt x="4285" y="646"/>
                    <a:pt x="4280" y="651"/>
                  </a:cubicBezTo>
                  <a:cubicBezTo>
                    <a:pt x="4276" y="656"/>
                    <a:pt x="4268" y="665"/>
                    <a:pt x="4263" y="670"/>
                  </a:cubicBezTo>
                  <a:cubicBezTo>
                    <a:pt x="4258" y="676"/>
                    <a:pt x="4251" y="682"/>
                    <a:pt x="4247" y="684"/>
                  </a:cubicBezTo>
                  <a:cubicBezTo>
                    <a:pt x="4240" y="688"/>
                    <a:pt x="4239" y="688"/>
                    <a:pt x="4234" y="685"/>
                  </a:cubicBezTo>
                  <a:cubicBezTo>
                    <a:pt x="4228" y="682"/>
                    <a:pt x="4227" y="675"/>
                    <a:pt x="4232" y="656"/>
                  </a:cubicBezTo>
                  <a:cubicBezTo>
                    <a:pt x="4239" y="630"/>
                    <a:pt x="4242" y="611"/>
                    <a:pt x="4243" y="591"/>
                  </a:cubicBezTo>
                  <a:cubicBezTo>
                    <a:pt x="4243" y="568"/>
                    <a:pt x="4246" y="559"/>
                    <a:pt x="4251" y="560"/>
                  </a:cubicBezTo>
                  <a:cubicBezTo>
                    <a:pt x="4258" y="561"/>
                    <a:pt x="4261" y="571"/>
                    <a:pt x="4261" y="598"/>
                  </a:cubicBezTo>
                  <a:cubicBezTo>
                    <a:pt x="4261" y="632"/>
                    <a:pt x="4261" y="631"/>
                    <a:pt x="4265" y="627"/>
                  </a:cubicBezTo>
                  <a:cubicBezTo>
                    <a:pt x="4267" y="625"/>
                    <a:pt x="4270" y="623"/>
                    <a:pt x="4271" y="623"/>
                  </a:cubicBezTo>
                  <a:cubicBezTo>
                    <a:pt x="4273" y="623"/>
                    <a:pt x="4273" y="622"/>
                    <a:pt x="4272" y="620"/>
                  </a:cubicBezTo>
                  <a:cubicBezTo>
                    <a:pt x="4272" y="619"/>
                    <a:pt x="4272" y="616"/>
                    <a:pt x="4274" y="614"/>
                  </a:cubicBezTo>
                  <a:cubicBezTo>
                    <a:pt x="4281" y="606"/>
                    <a:pt x="4296" y="560"/>
                    <a:pt x="4303" y="526"/>
                  </a:cubicBezTo>
                  <a:cubicBezTo>
                    <a:pt x="4307" y="506"/>
                    <a:pt x="4310" y="501"/>
                    <a:pt x="4319" y="497"/>
                  </a:cubicBezTo>
                  <a:cubicBezTo>
                    <a:pt x="4326" y="493"/>
                    <a:pt x="4326" y="493"/>
                    <a:pt x="4331" y="497"/>
                  </a:cubicBezTo>
                  <a:cubicBezTo>
                    <a:pt x="4336" y="503"/>
                    <a:pt x="4340" y="524"/>
                    <a:pt x="4340" y="559"/>
                  </a:cubicBezTo>
                  <a:cubicBezTo>
                    <a:pt x="4340" y="579"/>
                    <a:pt x="4341" y="583"/>
                    <a:pt x="4344" y="583"/>
                  </a:cubicBezTo>
                  <a:cubicBezTo>
                    <a:pt x="4351" y="581"/>
                    <a:pt x="4366" y="547"/>
                    <a:pt x="4370" y="523"/>
                  </a:cubicBezTo>
                  <a:cubicBezTo>
                    <a:pt x="4371" y="515"/>
                    <a:pt x="4373" y="504"/>
                    <a:pt x="4374" y="498"/>
                  </a:cubicBezTo>
                  <a:cubicBezTo>
                    <a:pt x="4375" y="493"/>
                    <a:pt x="4377" y="482"/>
                    <a:pt x="4378" y="473"/>
                  </a:cubicBezTo>
                  <a:cubicBezTo>
                    <a:pt x="4384" y="425"/>
                    <a:pt x="4388" y="416"/>
                    <a:pt x="4407" y="414"/>
                  </a:cubicBezTo>
                  <a:cubicBezTo>
                    <a:pt x="4414" y="414"/>
                    <a:pt x="4415" y="413"/>
                    <a:pt x="4414" y="408"/>
                  </a:cubicBezTo>
                  <a:cubicBezTo>
                    <a:pt x="4414" y="405"/>
                    <a:pt x="4413" y="401"/>
                    <a:pt x="4412" y="399"/>
                  </a:cubicBezTo>
                  <a:cubicBezTo>
                    <a:pt x="4407" y="391"/>
                    <a:pt x="4418" y="379"/>
                    <a:pt x="4428" y="379"/>
                  </a:cubicBezTo>
                  <a:cubicBezTo>
                    <a:pt x="4432" y="379"/>
                    <a:pt x="4434" y="381"/>
                    <a:pt x="4437" y="385"/>
                  </a:cubicBezTo>
                  <a:cubicBezTo>
                    <a:pt x="4442" y="396"/>
                    <a:pt x="4445" y="408"/>
                    <a:pt x="4446" y="423"/>
                  </a:cubicBezTo>
                  <a:cubicBezTo>
                    <a:pt x="4447" y="431"/>
                    <a:pt x="4449" y="440"/>
                    <a:pt x="4451" y="442"/>
                  </a:cubicBezTo>
                  <a:cubicBezTo>
                    <a:pt x="4454" y="447"/>
                    <a:pt x="4468" y="490"/>
                    <a:pt x="4471" y="501"/>
                  </a:cubicBezTo>
                  <a:cubicBezTo>
                    <a:pt x="4472" y="505"/>
                    <a:pt x="4472" y="512"/>
                    <a:pt x="4472" y="516"/>
                  </a:cubicBezTo>
                  <a:cubicBezTo>
                    <a:pt x="4472" y="524"/>
                    <a:pt x="4472" y="525"/>
                    <a:pt x="4509" y="562"/>
                  </a:cubicBezTo>
                  <a:cubicBezTo>
                    <a:pt x="4529" y="582"/>
                    <a:pt x="4547" y="602"/>
                    <a:pt x="4549" y="605"/>
                  </a:cubicBezTo>
                  <a:cubicBezTo>
                    <a:pt x="4551" y="608"/>
                    <a:pt x="4557" y="617"/>
                    <a:pt x="4563" y="625"/>
                  </a:cubicBezTo>
                  <a:cubicBezTo>
                    <a:pt x="4569" y="633"/>
                    <a:pt x="4574" y="641"/>
                    <a:pt x="4574" y="642"/>
                  </a:cubicBezTo>
                  <a:cubicBezTo>
                    <a:pt x="4574" y="645"/>
                    <a:pt x="4584" y="659"/>
                    <a:pt x="4592" y="668"/>
                  </a:cubicBezTo>
                  <a:cubicBezTo>
                    <a:pt x="4596" y="673"/>
                    <a:pt x="4600" y="677"/>
                    <a:pt x="4600" y="679"/>
                  </a:cubicBezTo>
                  <a:cubicBezTo>
                    <a:pt x="4600" y="682"/>
                    <a:pt x="4590" y="693"/>
                    <a:pt x="4586" y="693"/>
                  </a:cubicBezTo>
                  <a:cubicBezTo>
                    <a:pt x="4584" y="693"/>
                    <a:pt x="4581" y="692"/>
                    <a:pt x="4580" y="691"/>
                  </a:cubicBezTo>
                  <a:close/>
                  <a:moveTo>
                    <a:pt x="4415" y="580"/>
                  </a:moveTo>
                  <a:cubicBezTo>
                    <a:pt x="4424" y="560"/>
                    <a:pt x="4425" y="554"/>
                    <a:pt x="4425" y="510"/>
                  </a:cubicBezTo>
                  <a:cubicBezTo>
                    <a:pt x="4425" y="481"/>
                    <a:pt x="4424" y="465"/>
                    <a:pt x="4422" y="457"/>
                  </a:cubicBezTo>
                  <a:cubicBezTo>
                    <a:pt x="4419" y="445"/>
                    <a:pt x="4415" y="441"/>
                    <a:pt x="4412" y="445"/>
                  </a:cubicBezTo>
                  <a:cubicBezTo>
                    <a:pt x="4411" y="446"/>
                    <a:pt x="4408" y="459"/>
                    <a:pt x="4406" y="475"/>
                  </a:cubicBezTo>
                  <a:cubicBezTo>
                    <a:pt x="4404" y="491"/>
                    <a:pt x="4401" y="510"/>
                    <a:pt x="4400" y="516"/>
                  </a:cubicBezTo>
                  <a:cubicBezTo>
                    <a:pt x="4398" y="527"/>
                    <a:pt x="4398" y="539"/>
                    <a:pt x="4401" y="568"/>
                  </a:cubicBezTo>
                  <a:cubicBezTo>
                    <a:pt x="4402" y="576"/>
                    <a:pt x="4407" y="589"/>
                    <a:pt x="4409" y="589"/>
                  </a:cubicBezTo>
                  <a:cubicBezTo>
                    <a:pt x="4410" y="589"/>
                    <a:pt x="4413" y="585"/>
                    <a:pt x="4415" y="580"/>
                  </a:cubicBezTo>
                  <a:close/>
                  <a:moveTo>
                    <a:pt x="3738" y="627"/>
                  </a:moveTo>
                  <a:cubicBezTo>
                    <a:pt x="3736" y="624"/>
                    <a:pt x="3734" y="620"/>
                    <a:pt x="3734" y="618"/>
                  </a:cubicBezTo>
                  <a:cubicBezTo>
                    <a:pt x="3734" y="612"/>
                    <a:pt x="3742" y="606"/>
                    <a:pt x="3751" y="604"/>
                  </a:cubicBezTo>
                  <a:cubicBezTo>
                    <a:pt x="3765" y="602"/>
                    <a:pt x="3772" y="599"/>
                    <a:pt x="3781" y="590"/>
                  </a:cubicBezTo>
                  <a:cubicBezTo>
                    <a:pt x="3789" y="582"/>
                    <a:pt x="3793" y="575"/>
                    <a:pt x="3801" y="550"/>
                  </a:cubicBezTo>
                  <a:cubicBezTo>
                    <a:pt x="3807" y="531"/>
                    <a:pt x="3812" y="524"/>
                    <a:pt x="3821" y="522"/>
                  </a:cubicBezTo>
                  <a:cubicBezTo>
                    <a:pt x="3833" y="520"/>
                    <a:pt x="3835" y="523"/>
                    <a:pt x="3835" y="550"/>
                  </a:cubicBezTo>
                  <a:cubicBezTo>
                    <a:pt x="3836" y="581"/>
                    <a:pt x="3842" y="603"/>
                    <a:pt x="3852" y="603"/>
                  </a:cubicBezTo>
                  <a:cubicBezTo>
                    <a:pt x="3858" y="603"/>
                    <a:pt x="3884" y="577"/>
                    <a:pt x="3897" y="557"/>
                  </a:cubicBezTo>
                  <a:cubicBezTo>
                    <a:pt x="3904" y="547"/>
                    <a:pt x="3910" y="539"/>
                    <a:pt x="3910" y="538"/>
                  </a:cubicBezTo>
                  <a:cubicBezTo>
                    <a:pt x="3910" y="537"/>
                    <a:pt x="3912" y="534"/>
                    <a:pt x="3915" y="532"/>
                  </a:cubicBezTo>
                  <a:cubicBezTo>
                    <a:pt x="3918" y="529"/>
                    <a:pt x="3920" y="526"/>
                    <a:pt x="3920" y="524"/>
                  </a:cubicBezTo>
                  <a:cubicBezTo>
                    <a:pt x="3920" y="522"/>
                    <a:pt x="3924" y="512"/>
                    <a:pt x="3930" y="501"/>
                  </a:cubicBezTo>
                  <a:cubicBezTo>
                    <a:pt x="3933" y="495"/>
                    <a:pt x="3947" y="451"/>
                    <a:pt x="3949" y="442"/>
                  </a:cubicBezTo>
                  <a:cubicBezTo>
                    <a:pt x="3951" y="430"/>
                    <a:pt x="3955" y="424"/>
                    <a:pt x="3963" y="420"/>
                  </a:cubicBezTo>
                  <a:cubicBezTo>
                    <a:pt x="3973" y="416"/>
                    <a:pt x="3977" y="420"/>
                    <a:pt x="3977" y="434"/>
                  </a:cubicBezTo>
                  <a:cubicBezTo>
                    <a:pt x="3977" y="444"/>
                    <a:pt x="3977" y="444"/>
                    <a:pt x="3983" y="444"/>
                  </a:cubicBezTo>
                  <a:cubicBezTo>
                    <a:pt x="3987" y="443"/>
                    <a:pt x="3990" y="445"/>
                    <a:pt x="3992" y="448"/>
                  </a:cubicBezTo>
                  <a:cubicBezTo>
                    <a:pt x="3996" y="453"/>
                    <a:pt x="3996" y="457"/>
                    <a:pt x="3996" y="486"/>
                  </a:cubicBezTo>
                  <a:cubicBezTo>
                    <a:pt x="3996" y="508"/>
                    <a:pt x="3995" y="522"/>
                    <a:pt x="3993" y="531"/>
                  </a:cubicBezTo>
                  <a:cubicBezTo>
                    <a:pt x="3989" y="546"/>
                    <a:pt x="3988" y="551"/>
                    <a:pt x="3988" y="555"/>
                  </a:cubicBezTo>
                  <a:cubicBezTo>
                    <a:pt x="3988" y="557"/>
                    <a:pt x="3986" y="561"/>
                    <a:pt x="3984" y="565"/>
                  </a:cubicBezTo>
                  <a:cubicBezTo>
                    <a:pt x="3980" y="570"/>
                    <a:pt x="3979" y="571"/>
                    <a:pt x="3978" y="569"/>
                  </a:cubicBezTo>
                  <a:cubicBezTo>
                    <a:pt x="3977" y="568"/>
                    <a:pt x="3976" y="566"/>
                    <a:pt x="3977" y="565"/>
                  </a:cubicBezTo>
                  <a:cubicBezTo>
                    <a:pt x="3977" y="565"/>
                    <a:pt x="3978" y="554"/>
                    <a:pt x="3979" y="542"/>
                  </a:cubicBezTo>
                  <a:cubicBezTo>
                    <a:pt x="3980" y="518"/>
                    <a:pt x="3978" y="513"/>
                    <a:pt x="3973" y="527"/>
                  </a:cubicBezTo>
                  <a:cubicBezTo>
                    <a:pt x="3971" y="531"/>
                    <a:pt x="3969" y="536"/>
                    <a:pt x="3968" y="537"/>
                  </a:cubicBezTo>
                  <a:cubicBezTo>
                    <a:pt x="3967" y="539"/>
                    <a:pt x="3964" y="544"/>
                    <a:pt x="3962" y="549"/>
                  </a:cubicBezTo>
                  <a:cubicBezTo>
                    <a:pt x="3959" y="554"/>
                    <a:pt x="3953" y="565"/>
                    <a:pt x="3948" y="572"/>
                  </a:cubicBezTo>
                  <a:cubicBezTo>
                    <a:pt x="3942" y="580"/>
                    <a:pt x="3935" y="590"/>
                    <a:pt x="3933" y="594"/>
                  </a:cubicBezTo>
                  <a:cubicBezTo>
                    <a:pt x="3927" y="602"/>
                    <a:pt x="3920" y="605"/>
                    <a:pt x="3912" y="602"/>
                  </a:cubicBezTo>
                  <a:cubicBezTo>
                    <a:pt x="3908" y="601"/>
                    <a:pt x="3907" y="599"/>
                    <a:pt x="3907" y="594"/>
                  </a:cubicBezTo>
                  <a:cubicBezTo>
                    <a:pt x="3907" y="585"/>
                    <a:pt x="3905" y="584"/>
                    <a:pt x="3897" y="592"/>
                  </a:cubicBezTo>
                  <a:cubicBezTo>
                    <a:pt x="3889" y="600"/>
                    <a:pt x="3871" y="615"/>
                    <a:pt x="3863" y="620"/>
                  </a:cubicBezTo>
                  <a:cubicBezTo>
                    <a:pt x="3856" y="624"/>
                    <a:pt x="3845" y="626"/>
                    <a:pt x="3838" y="623"/>
                  </a:cubicBezTo>
                  <a:cubicBezTo>
                    <a:pt x="3833" y="620"/>
                    <a:pt x="3825" y="609"/>
                    <a:pt x="3823" y="601"/>
                  </a:cubicBezTo>
                  <a:cubicBezTo>
                    <a:pt x="3822" y="599"/>
                    <a:pt x="3821" y="595"/>
                    <a:pt x="3819" y="592"/>
                  </a:cubicBezTo>
                  <a:cubicBezTo>
                    <a:pt x="3816" y="589"/>
                    <a:pt x="3816" y="589"/>
                    <a:pt x="3803" y="601"/>
                  </a:cubicBezTo>
                  <a:cubicBezTo>
                    <a:pt x="3790" y="615"/>
                    <a:pt x="3778" y="622"/>
                    <a:pt x="3761" y="626"/>
                  </a:cubicBezTo>
                  <a:cubicBezTo>
                    <a:pt x="3755" y="628"/>
                    <a:pt x="3749" y="630"/>
                    <a:pt x="3747" y="630"/>
                  </a:cubicBezTo>
                  <a:cubicBezTo>
                    <a:pt x="3744" y="631"/>
                    <a:pt x="3741" y="630"/>
                    <a:pt x="3738" y="627"/>
                  </a:cubicBezTo>
                  <a:close/>
                </a:path>
              </a:pathLst>
            </a:custGeom>
            <a:solidFill>
              <a:srgbClr val="FFFFFF"/>
            </a:solidFill>
            <a:ln w="31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C2D1DD"/>
                </a:solidFill>
                <a:effectLst/>
                <a:uLnTx/>
                <a:uFillTx/>
              </a:endParaRPr>
            </a:p>
          </p:txBody>
        </p:sp>
        <p:sp>
          <p:nvSpPr>
            <p:cNvPr id="38" name="Freeform 16">
              <a:extLst>
                <a:ext uri="{FF2B5EF4-FFF2-40B4-BE49-F238E27FC236}">
                  <a16:creationId xmlns:a16="http://schemas.microsoft.com/office/drawing/2014/main" id="{119B33D0-6771-4260-A971-F064B008CA73}"/>
                </a:ext>
              </a:extLst>
            </p:cNvPr>
            <p:cNvSpPr>
              <a:spLocks noEditPoints="1"/>
            </p:cNvSpPr>
            <p:nvPr/>
          </p:nvSpPr>
          <p:spPr bwMode="auto">
            <a:xfrm>
              <a:off x="-122651" y="5601076"/>
              <a:ext cx="3345367" cy="1719461"/>
            </a:xfrm>
            <a:custGeom>
              <a:avLst/>
              <a:gdLst>
                <a:gd name="T0" fmla="*/ 5296 w 7338"/>
                <a:gd name="T1" fmla="*/ 3676 h 3756"/>
                <a:gd name="T2" fmla="*/ 994 w 7338"/>
                <a:gd name="T3" fmla="*/ 3722 h 3756"/>
                <a:gd name="T4" fmla="*/ 134 w 7338"/>
                <a:gd name="T5" fmla="*/ 1224 h 3756"/>
                <a:gd name="T6" fmla="*/ 342 w 7338"/>
                <a:gd name="T7" fmla="*/ 2720 h 3756"/>
                <a:gd name="T8" fmla="*/ 1522 w 7338"/>
                <a:gd name="T9" fmla="*/ 1835 h 3756"/>
                <a:gd name="T10" fmla="*/ 744 w 7338"/>
                <a:gd name="T11" fmla="*/ 38 h 3756"/>
                <a:gd name="T12" fmla="*/ 1351 w 7338"/>
                <a:gd name="T13" fmla="*/ 221 h 3756"/>
                <a:gd name="T14" fmla="*/ 3398 w 7338"/>
                <a:gd name="T15" fmla="*/ 1345 h 3756"/>
                <a:gd name="T16" fmla="*/ 6026 w 7338"/>
                <a:gd name="T17" fmla="*/ 1359 h 3756"/>
                <a:gd name="T18" fmla="*/ 7036 w 7338"/>
                <a:gd name="T19" fmla="*/ 887 h 3756"/>
                <a:gd name="T20" fmla="*/ 6219 w 7338"/>
                <a:gd name="T21" fmla="*/ 527 h 3756"/>
                <a:gd name="T22" fmla="*/ 4350 w 7338"/>
                <a:gd name="T23" fmla="*/ 496 h 3756"/>
                <a:gd name="T24" fmla="*/ 6954 w 7338"/>
                <a:gd name="T25" fmla="*/ 563 h 3756"/>
                <a:gd name="T26" fmla="*/ 7302 w 7338"/>
                <a:gd name="T27" fmla="*/ 2076 h 3756"/>
                <a:gd name="T28" fmla="*/ 7126 w 7338"/>
                <a:gd name="T29" fmla="*/ 1373 h 3756"/>
                <a:gd name="T30" fmla="*/ 5694 w 7338"/>
                <a:gd name="T31" fmla="*/ 1390 h 3756"/>
                <a:gd name="T32" fmla="*/ 5112 w 7338"/>
                <a:gd name="T33" fmla="*/ 2467 h 3756"/>
                <a:gd name="T34" fmla="*/ 5410 w 7338"/>
                <a:gd name="T35" fmla="*/ 3421 h 3756"/>
                <a:gd name="T36" fmla="*/ 5695 w 7338"/>
                <a:gd name="T37" fmla="*/ 3644 h 3756"/>
                <a:gd name="T38" fmla="*/ 6722 w 7338"/>
                <a:gd name="T39" fmla="*/ 3222 h 3756"/>
                <a:gd name="T40" fmla="*/ 7053 w 7338"/>
                <a:gd name="T41" fmla="*/ 3515 h 3756"/>
                <a:gd name="T42" fmla="*/ 4487 w 7338"/>
                <a:gd name="T43" fmla="*/ 3511 h 3756"/>
                <a:gd name="T44" fmla="*/ 3824 w 7338"/>
                <a:gd name="T45" fmla="*/ 2495 h 3756"/>
                <a:gd name="T46" fmla="*/ 3671 w 7338"/>
                <a:gd name="T47" fmla="*/ 1381 h 3756"/>
                <a:gd name="T48" fmla="*/ 1561 w 7338"/>
                <a:gd name="T49" fmla="*/ 1884 h 3756"/>
                <a:gd name="T50" fmla="*/ 2025 w 7338"/>
                <a:gd name="T51" fmla="*/ 3010 h 3756"/>
                <a:gd name="T52" fmla="*/ 3930 w 7338"/>
                <a:gd name="T53" fmla="*/ 3297 h 3756"/>
                <a:gd name="T54" fmla="*/ 2365 w 7338"/>
                <a:gd name="T55" fmla="*/ 3028 h 3756"/>
                <a:gd name="T56" fmla="*/ 2951 w 7338"/>
                <a:gd name="T57" fmla="*/ 3293 h 3756"/>
                <a:gd name="T58" fmla="*/ 3330 w 7338"/>
                <a:gd name="T59" fmla="*/ 3065 h 3756"/>
                <a:gd name="T60" fmla="*/ 3342 w 7338"/>
                <a:gd name="T61" fmla="*/ 2235 h 3756"/>
                <a:gd name="T62" fmla="*/ 3314 w 7338"/>
                <a:gd name="T63" fmla="*/ 2151 h 3756"/>
                <a:gd name="T64" fmla="*/ 3350 w 7338"/>
                <a:gd name="T65" fmla="*/ 2144 h 3756"/>
                <a:gd name="T66" fmla="*/ 2345 w 7338"/>
                <a:gd name="T67" fmla="*/ 2168 h 3756"/>
                <a:gd name="T68" fmla="*/ 4150 w 7338"/>
                <a:gd name="T69" fmla="*/ 1762 h 3756"/>
                <a:gd name="T70" fmla="*/ 2016 w 7338"/>
                <a:gd name="T71" fmla="*/ 3693 h 3756"/>
                <a:gd name="T72" fmla="*/ 6976 w 7338"/>
                <a:gd name="T73" fmla="*/ 2906 h 3756"/>
                <a:gd name="T74" fmla="*/ 5018 w 7338"/>
                <a:gd name="T75" fmla="*/ 3254 h 3756"/>
                <a:gd name="T76" fmla="*/ 5189 w 7338"/>
                <a:gd name="T77" fmla="*/ 2888 h 3756"/>
                <a:gd name="T78" fmla="*/ 5337 w 7338"/>
                <a:gd name="T79" fmla="*/ 1632 h 3756"/>
                <a:gd name="T80" fmla="*/ 4655 w 7338"/>
                <a:gd name="T81" fmla="*/ 3112 h 3756"/>
                <a:gd name="T82" fmla="*/ 4967 w 7338"/>
                <a:gd name="T83" fmla="*/ 2076 h 3756"/>
                <a:gd name="T84" fmla="*/ 4255 w 7338"/>
                <a:gd name="T85" fmla="*/ 2560 h 3756"/>
                <a:gd name="T86" fmla="*/ 4052 w 7338"/>
                <a:gd name="T87" fmla="*/ 2561 h 3756"/>
                <a:gd name="T88" fmla="*/ 3883 w 7338"/>
                <a:gd name="T89" fmla="*/ 2381 h 3756"/>
                <a:gd name="T90" fmla="*/ 1170 w 7338"/>
                <a:gd name="T91" fmla="*/ 701 h 3756"/>
                <a:gd name="T92" fmla="*/ 6416 w 7338"/>
                <a:gd name="T93" fmla="*/ 3337 h 3756"/>
                <a:gd name="T94" fmla="*/ 6672 w 7338"/>
                <a:gd name="T95" fmla="*/ 3231 h 3756"/>
                <a:gd name="T96" fmla="*/ 5925 w 7338"/>
                <a:gd name="T97" fmla="*/ 3248 h 3756"/>
                <a:gd name="T98" fmla="*/ 1032 w 7338"/>
                <a:gd name="T99" fmla="*/ 2991 h 3756"/>
                <a:gd name="T100" fmla="*/ 1355 w 7338"/>
                <a:gd name="T101" fmla="*/ 3126 h 3756"/>
                <a:gd name="T102" fmla="*/ 6539 w 7338"/>
                <a:gd name="T103" fmla="*/ 2537 h 3756"/>
                <a:gd name="T104" fmla="*/ 6536 w 7338"/>
                <a:gd name="T105" fmla="*/ 2196 h 3756"/>
                <a:gd name="T106" fmla="*/ 5835 w 7338"/>
                <a:gd name="T107" fmla="*/ 2254 h 3756"/>
                <a:gd name="T108" fmla="*/ 1214 w 7338"/>
                <a:gd name="T109" fmla="*/ 2208 h 3756"/>
                <a:gd name="T110" fmla="*/ 5983 w 7338"/>
                <a:gd name="T111" fmla="*/ 1742 h 3756"/>
                <a:gd name="T112" fmla="*/ 6992 w 7338"/>
                <a:gd name="T113" fmla="*/ 2036 h 3756"/>
                <a:gd name="T114" fmla="*/ 6528 w 7338"/>
                <a:gd name="T115" fmla="*/ 1392 h 3756"/>
                <a:gd name="T116" fmla="*/ 1268 w 7338"/>
                <a:gd name="T117" fmla="*/ 1069 h 3756"/>
                <a:gd name="T118" fmla="*/ 2023 w 7338"/>
                <a:gd name="T119" fmla="*/ 587 h 3756"/>
                <a:gd name="T120" fmla="*/ 3620 w 7338"/>
                <a:gd name="T121" fmla="*/ 280 h 3756"/>
                <a:gd name="T122" fmla="*/ 3876 w 7338"/>
                <a:gd name="T123" fmla="*/ 643 h 3756"/>
                <a:gd name="T124" fmla="*/ 220 w 7338"/>
                <a:gd name="T125" fmla="*/ 674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8" h="3756">
                  <a:moveTo>
                    <a:pt x="7231" y="3749"/>
                  </a:moveTo>
                  <a:cubicBezTo>
                    <a:pt x="7229" y="3746"/>
                    <a:pt x="7228" y="3740"/>
                    <a:pt x="7228" y="3734"/>
                  </a:cubicBezTo>
                  <a:cubicBezTo>
                    <a:pt x="7228" y="3725"/>
                    <a:pt x="7227" y="3724"/>
                    <a:pt x="7222" y="3723"/>
                  </a:cubicBezTo>
                  <a:cubicBezTo>
                    <a:pt x="7218" y="3722"/>
                    <a:pt x="7212" y="3722"/>
                    <a:pt x="7207" y="3722"/>
                  </a:cubicBezTo>
                  <a:cubicBezTo>
                    <a:pt x="7202" y="3722"/>
                    <a:pt x="7194" y="3720"/>
                    <a:pt x="7188" y="3719"/>
                  </a:cubicBezTo>
                  <a:cubicBezTo>
                    <a:pt x="7176" y="3716"/>
                    <a:pt x="7150" y="3713"/>
                    <a:pt x="7134" y="3713"/>
                  </a:cubicBezTo>
                  <a:cubicBezTo>
                    <a:pt x="7129" y="3714"/>
                    <a:pt x="7115" y="3712"/>
                    <a:pt x="7103" y="3711"/>
                  </a:cubicBezTo>
                  <a:cubicBezTo>
                    <a:pt x="7074" y="3707"/>
                    <a:pt x="7041" y="3707"/>
                    <a:pt x="7038" y="3711"/>
                  </a:cubicBezTo>
                  <a:cubicBezTo>
                    <a:pt x="7035" y="3714"/>
                    <a:pt x="7032" y="3714"/>
                    <a:pt x="7029" y="3710"/>
                  </a:cubicBezTo>
                  <a:cubicBezTo>
                    <a:pt x="7026" y="3706"/>
                    <a:pt x="6935" y="3705"/>
                    <a:pt x="6927" y="3709"/>
                  </a:cubicBezTo>
                  <a:cubicBezTo>
                    <a:pt x="6923" y="3711"/>
                    <a:pt x="6921" y="3712"/>
                    <a:pt x="6919" y="3710"/>
                  </a:cubicBezTo>
                  <a:cubicBezTo>
                    <a:pt x="6918" y="3709"/>
                    <a:pt x="6916" y="3708"/>
                    <a:pt x="6914" y="3710"/>
                  </a:cubicBezTo>
                  <a:cubicBezTo>
                    <a:pt x="6912" y="3711"/>
                    <a:pt x="6881" y="3711"/>
                    <a:pt x="6833" y="3710"/>
                  </a:cubicBezTo>
                  <a:cubicBezTo>
                    <a:pt x="6757" y="3709"/>
                    <a:pt x="6756" y="3709"/>
                    <a:pt x="6750" y="3713"/>
                  </a:cubicBezTo>
                  <a:lnTo>
                    <a:pt x="6745" y="3718"/>
                  </a:lnTo>
                  <a:lnTo>
                    <a:pt x="6741" y="3714"/>
                  </a:lnTo>
                  <a:cubicBezTo>
                    <a:pt x="6736" y="3709"/>
                    <a:pt x="6720" y="3708"/>
                    <a:pt x="6685" y="3708"/>
                  </a:cubicBezTo>
                  <a:cubicBezTo>
                    <a:pt x="6676" y="3708"/>
                    <a:pt x="6665" y="3708"/>
                    <a:pt x="6661" y="3708"/>
                  </a:cubicBezTo>
                  <a:cubicBezTo>
                    <a:pt x="6621" y="3707"/>
                    <a:pt x="6599" y="3708"/>
                    <a:pt x="6589" y="3709"/>
                  </a:cubicBezTo>
                  <a:cubicBezTo>
                    <a:pt x="6582" y="3710"/>
                    <a:pt x="6578" y="3709"/>
                    <a:pt x="6577" y="3708"/>
                  </a:cubicBezTo>
                  <a:cubicBezTo>
                    <a:pt x="6576" y="3706"/>
                    <a:pt x="6572" y="3706"/>
                    <a:pt x="6565" y="3707"/>
                  </a:cubicBezTo>
                  <a:cubicBezTo>
                    <a:pt x="6559" y="3708"/>
                    <a:pt x="6553" y="3707"/>
                    <a:pt x="6551" y="3706"/>
                  </a:cubicBezTo>
                  <a:cubicBezTo>
                    <a:pt x="6549" y="3705"/>
                    <a:pt x="6541" y="3705"/>
                    <a:pt x="6529" y="3707"/>
                  </a:cubicBezTo>
                  <a:cubicBezTo>
                    <a:pt x="6518" y="3708"/>
                    <a:pt x="6508" y="3709"/>
                    <a:pt x="6505" y="3708"/>
                  </a:cubicBezTo>
                  <a:cubicBezTo>
                    <a:pt x="6503" y="3707"/>
                    <a:pt x="6495" y="3707"/>
                    <a:pt x="6489" y="3707"/>
                  </a:cubicBezTo>
                  <a:cubicBezTo>
                    <a:pt x="6470" y="3708"/>
                    <a:pt x="6444" y="3707"/>
                    <a:pt x="6397" y="3704"/>
                  </a:cubicBezTo>
                  <a:cubicBezTo>
                    <a:pt x="6381" y="3703"/>
                    <a:pt x="6368" y="3702"/>
                    <a:pt x="6367" y="3703"/>
                  </a:cubicBezTo>
                  <a:cubicBezTo>
                    <a:pt x="6367" y="3703"/>
                    <a:pt x="6365" y="3702"/>
                    <a:pt x="6364" y="3701"/>
                  </a:cubicBezTo>
                  <a:cubicBezTo>
                    <a:pt x="6362" y="3698"/>
                    <a:pt x="6361" y="3698"/>
                    <a:pt x="6359" y="3700"/>
                  </a:cubicBezTo>
                  <a:cubicBezTo>
                    <a:pt x="6357" y="3701"/>
                    <a:pt x="6354" y="3701"/>
                    <a:pt x="6349" y="3700"/>
                  </a:cubicBezTo>
                  <a:cubicBezTo>
                    <a:pt x="6344" y="3699"/>
                    <a:pt x="6339" y="3698"/>
                    <a:pt x="6337" y="3699"/>
                  </a:cubicBezTo>
                  <a:cubicBezTo>
                    <a:pt x="6334" y="3700"/>
                    <a:pt x="6332" y="3699"/>
                    <a:pt x="6331" y="3698"/>
                  </a:cubicBezTo>
                  <a:cubicBezTo>
                    <a:pt x="6329" y="3694"/>
                    <a:pt x="6304" y="3695"/>
                    <a:pt x="6299" y="3699"/>
                  </a:cubicBezTo>
                  <a:cubicBezTo>
                    <a:pt x="6296" y="3702"/>
                    <a:pt x="6295" y="3702"/>
                    <a:pt x="6292" y="3699"/>
                  </a:cubicBezTo>
                  <a:cubicBezTo>
                    <a:pt x="6290" y="3697"/>
                    <a:pt x="6282" y="3697"/>
                    <a:pt x="6264" y="3697"/>
                  </a:cubicBezTo>
                  <a:cubicBezTo>
                    <a:pt x="6245" y="3697"/>
                    <a:pt x="6238" y="3696"/>
                    <a:pt x="6237" y="3694"/>
                  </a:cubicBezTo>
                  <a:cubicBezTo>
                    <a:pt x="6235" y="3692"/>
                    <a:pt x="6233" y="3692"/>
                    <a:pt x="6231" y="3692"/>
                  </a:cubicBezTo>
                  <a:cubicBezTo>
                    <a:pt x="6229" y="3693"/>
                    <a:pt x="6226" y="3693"/>
                    <a:pt x="6224" y="3691"/>
                  </a:cubicBezTo>
                  <a:cubicBezTo>
                    <a:pt x="6222" y="3690"/>
                    <a:pt x="6220" y="3690"/>
                    <a:pt x="6215" y="3692"/>
                  </a:cubicBezTo>
                  <a:cubicBezTo>
                    <a:pt x="6211" y="3695"/>
                    <a:pt x="6208" y="3695"/>
                    <a:pt x="6205" y="3693"/>
                  </a:cubicBezTo>
                  <a:cubicBezTo>
                    <a:pt x="6203" y="3692"/>
                    <a:pt x="6199" y="3692"/>
                    <a:pt x="6196" y="3692"/>
                  </a:cubicBezTo>
                  <a:cubicBezTo>
                    <a:pt x="6192" y="3693"/>
                    <a:pt x="6189" y="3693"/>
                    <a:pt x="6189" y="3692"/>
                  </a:cubicBezTo>
                  <a:cubicBezTo>
                    <a:pt x="6187" y="3689"/>
                    <a:pt x="6174" y="3689"/>
                    <a:pt x="6173" y="3691"/>
                  </a:cubicBezTo>
                  <a:cubicBezTo>
                    <a:pt x="6172" y="3694"/>
                    <a:pt x="6156" y="3694"/>
                    <a:pt x="6155" y="3691"/>
                  </a:cubicBezTo>
                  <a:cubicBezTo>
                    <a:pt x="6154" y="3690"/>
                    <a:pt x="6153" y="3690"/>
                    <a:pt x="6151" y="3691"/>
                  </a:cubicBezTo>
                  <a:cubicBezTo>
                    <a:pt x="6148" y="3693"/>
                    <a:pt x="6119" y="3693"/>
                    <a:pt x="6115" y="3691"/>
                  </a:cubicBezTo>
                  <a:cubicBezTo>
                    <a:pt x="6110" y="3689"/>
                    <a:pt x="6101" y="3688"/>
                    <a:pt x="6068" y="3686"/>
                  </a:cubicBezTo>
                  <a:cubicBezTo>
                    <a:pt x="6053" y="3686"/>
                    <a:pt x="6040" y="3684"/>
                    <a:pt x="6038" y="3683"/>
                  </a:cubicBezTo>
                  <a:cubicBezTo>
                    <a:pt x="6037" y="3682"/>
                    <a:pt x="6035" y="3682"/>
                    <a:pt x="6033" y="3684"/>
                  </a:cubicBezTo>
                  <a:cubicBezTo>
                    <a:pt x="6031" y="3685"/>
                    <a:pt x="6027" y="3686"/>
                    <a:pt x="6023" y="3685"/>
                  </a:cubicBezTo>
                  <a:cubicBezTo>
                    <a:pt x="6020" y="3684"/>
                    <a:pt x="6013" y="3683"/>
                    <a:pt x="6009" y="3683"/>
                  </a:cubicBezTo>
                  <a:cubicBezTo>
                    <a:pt x="6004" y="3682"/>
                    <a:pt x="5995" y="3681"/>
                    <a:pt x="5988" y="3680"/>
                  </a:cubicBezTo>
                  <a:cubicBezTo>
                    <a:pt x="5978" y="3678"/>
                    <a:pt x="5973" y="3678"/>
                    <a:pt x="5964" y="3680"/>
                  </a:cubicBezTo>
                  <a:cubicBezTo>
                    <a:pt x="5959" y="3681"/>
                    <a:pt x="5951" y="3682"/>
                    <a:pt x="5946" y="3681"/>
                  </a:cubicBezTo>
                  <a:cubicBezTo>
                    <a:pt x="5942" y="3680"/>
                    <a:pt x="5929" y="3679"/>
                    <a:pt x="5917" y="3679"/>
                  </a:cubicBezTo>
                  <a:cubicBezTo>
                    <a:pt x="5905" y="3678"/>
                    <a:pt x="5893" y="3677"/>
                    <a:pt x="5891" y="3677"/>
                  </a:cubicBezTo>
                  <a:cubicBezTo>
                    <a:pt x="5889" y="3676"/>
                    <a:pt x="5880" y="3677"/>
                    <a:pt x="5871" y="3678"/>
                  </a:cubicBezTo>
                  <a:cubicBezTo>
                    <a:pt x="5862" y="3678"/>
                    <a:pt x="5853" y="3678"/>
                    <a:pt x="5850" y="3677"/>
                  </a:cubicBezTo>
                  <a:cubicBezTo>
                    <a:pt x="5847" y="3676"/>
                    <a:pt x="5844" y="3676"/>
                    <a:pt x="5842" y="3677"/>
                  </a:cubicBezTo>
                  <a:cubicBezTo>
                    <a:pt x="5837" y="3679"/>
                    <a:pt x="5801" y="3680"/>
                    <a:pt x="5795" y="3677"/>
                  </a:cubicBezTo>
                  <a:cubicBezTo>
                    <a:pt x="5791" y="3676"/>
                    <a:pt x="5789" y="3676"/>
                    <a:pt x="5788" y="3678"/>
                  </a:cubicBezTo>
                  <a:cubicBezTo>
                    <a:pt x="5785" y="3682"/>
                    <a:pt x="5762" y="3682"/>
                    <a:pt x="5756" y="3679"/>
                  </a:cubicBezTo>
                  <a:cubicBezTo>
                    <a:pt x="5753" y="3677"/>
                    <a:pt x="5751" y="3676"/>
                    <a:pt x="5749" y="3677"/>
                  </a:cubicBezTo>
                  <a:cubicBezTo>
                    <a:pt x="5748" y="3678"/>
                    <a:pt x="5731" y="3679"/>
                    <a:pt x="5712" y="3679"/>
                  </a:cubicBezTo>
                  <a:cubicBezTo>
                    <a:pt x="5693" y="3678"/>
                    <a:pt x="5668" y="3678"/>
                    <a:pt x="5657" y="3678"/>
                  </a:cubicBezTo>
                  <a:cubicBezTo>
                    <a:pt x="5645" y="3678"/>
                    <a:pt x="5636" y="3677"/>
                    <a:pt x="5632" y="3675"/>
                  </a:cubicBezTo>
                  <a:cubicBezTo>
                    <a:pt x="5626" y="3672"/>
                    <a:pt x="5608" y="3673"/>
                    <a:pt x="5600" y="3676"/>
                  </a:cubicBezTo>
                  <a:cubicBezTo>
                    <a:pt x="5597" y="3678"/>
                    <a:pt x="5595" y="3678"/>
                    <a:pt x="5592" y="3676"/>
                  </a:cubicBezTo>
                  <a:cubicBezTo>
                    <a:pt x="5586" y="3672"/>
                    <a:pt x="5584" y="3671"/>
                    <a:pt x="5578" y="3675"/>
                  </a:cubicBezTo>
                  <a:cubicBezTo>
                    <a:pt x="5570" y="3678"/>
                    <a:pt x="5553" y="3679"/>
                    <a:pt x="5547" y="3675"/>
                  </a:cubicBezTo>
                  <a:cubicBezTo>
                    <a:pt x="5544" y="3674"/>
                    <a:pt x="5543" y="3674"/>
                    <a:pt x="5542" y="3676"/>
                  </a:cubicBezTo>
                  <a:cubicBezTo>
                    <a:pt x="5542" y="3677"/>
                    <a:pt x="5528" y="3678"/>
                    <a:pt x="5490" y="3678"/>
                  </a:cubicBezTo>
                  <a:cubicBezTo>
                    <a:pt x="5462" y="3678"/>
                    <a:pt x="5437" y="3678"/>
                    <a:pt x="5436" y="3678"/>
                  </a:cubicBezTo>
                  <a:cubicBezTo>
                    <a:pt x="5434" y="3678"/>
                    <a:pt x="5429" y="3678"/>
                    <a:pt x="5425" y="3677"/>
                  </a:cubicBezTo>
                  <a:cubicBezTo>
                    <a:pt x="5420" y="3676"/>
                    <a:pt x="5415" y="3676"/>
                    <a:pt x="5411" y="3677"/>
                  </a:cubicBezTo>
                  <a:cubicBezTo>
                    <a:pt x="5404" y="3680"/>
                    <a:pt x="5398" y="3680"/>
                    <a:pt x="5381" y="3679"/>
                  </a:cubicBezTo>
                  <a:cubicBezTo>
                    <a:pt x="5370" y="3678"/>
                    <a:pt x="5331" y="3677"/>
                    <a:pt x="5321" y="3678"/>
                  </a:cubicBezTo>
                  <a:cubicBezTo>
                    <a:pt x="5319" y="3678"/>
                    <a:pt x="5307" y="3677"/>
                    <a:pt x="5296" y="3676"/>
                  </a:cubicBezTo>
                  <a:cubicBezTo>
                    <a:pt x="5259" y="3673"/>
                    <a:pt x="5136" y="3670"/>
                    <a:pt x="5132" y="3673"/>
                  </a:cubicBezTo>
                  <a:cubicBezTo>
                    <a:pt x="5128" y="3675"/>
                    <a:pt x="5083" y="3676"/>
                    <a:pt x="5081" y="3674"/>
                  </a:cubicBezTo>
                  <a:cubicBezTo>
                    <a:pt x="5079" y="3673"/>
                    <a:pt x="5076" y="3673"/>
                    <a:pt x="5072" y="3674"/>
                  </a:cubicBezTo>
                  <a:cubicBezTo>
                    <a:pt x="5067" y="3675"/>
                    <a:pt x="5029" y="3676"/>
                    <a:pt x="4964" y="3675"/>
                  </a:cubicBezTo>
                  <a:cubicBezTo>
                    <a:pt x="4894" y="3674"/>
                    <a:pt x="4863" y="3674"/>
                    <a:pt x="4860" y="3676"/>
                  </a:cubicBezTo>
                  <a:cubicBezTo>
                    <a:pt x="4857" y="3677"/>
                    <a:pt x="4853" y="3677"/>
                    <a:pt x="4847" y="3676"/>
                  </a:cubicBezTo>
                  <a:cubicBezTo>
                    <a:pt x="4839" y="3674"/>
                    <a:pt x="4837" y="3674"/>
                    <a:pt x="4834" y="3676"/>
                  </a:cubicBezTo>
                  <a:cubicBezTo>
                    <a:pt x="4832" y="3678"/>
                    <a:pt x="4824" y="3679"/>
                    <a:pt x="4810" y="3679"/>
                  </a:cubicBezTo>
                  <a:cubicBezTo>
                    <a:pt x="4748" y="3681"/>
                    <a:pt x="4707" y="3682"/>
                    <a:pt x="4690" y="3684"/>
                  </a:cubicBezTo>
                  <a:lnTo>
                    <a:pt x="4671" y="3685"/>
                  </a:lnTo>
                  <a:lnTo>
                    <a:pt x="4668" y="3694"/>
                  </a:lnTo>
                  <a:cubicBezTo>
                    <a:pt x="4664" y="3705"/>
                    <a:pt x="4657" y="3714"/>
                    <a:pt x="4651" y="3714"/>
                  </a:cubicBezTo>
                  <a:cubicBezTo>
                    <a:pt x="4645" y="3714"/>
                    <a:pt x="4636" y="3704"/>
                    <a:pt x="4635" y="3696"/>
                  </a:cubicBezTo>
                  <a:cubicBezTo>
                    <a:pt x="4633" y="3688"/>
                    <a:pt x="4628" y="3685"/>
                    <a:pt x="4617" y="3687"/>
                  </a:cubicBezTo>
                  <a:cubicBezTo>
                    <a:pt x="4613" y="3687"/>
                    <a:pt x="4598" y="3688"/>
                    <a:pt x="4586" y="3689"/>
                  </a:cubicBezTo>
                  <a:cubicBezTo>
                    <a:pt x="4573" y="3690"/>
                    <a:pt x="4558" y="3691"/>
                    <a:pt x="4553" y="3691"/>
                  </a:cubicBezTo>
                  <a:cubicBezTo>
                    <a:pt x="4547" y="3692"/>
                    <a:pt x="4516" y="3692"/>
                    <a:pt x="4484" y="3693"/>
                  </a:cubicBezTo>
                  <a:cubicBezTo>
                    <a:pt x="4398" y="3694"/>
                    <a:pt x="4374" y="3696"/>
                    <a:pt x="4373" y="3701"/>
                  </a:cubicBezTo>
                  <a:cubicBezTo>
                    <a:pt x="4372" y="3702"/>
                    <a:pt x="4371" y="3706"/>
                    <a:pt x="4371" y="3711"/>
                  </a:cubicBezTo>
                  <a:cubicBezTo>
                    <a:pt x="4370" y="3717"/>
                    <a:pt x="4368" y="3719"/>
                    <a:pt x="4362" y="3721"/>
                  </a:cubicBezTo>
                  <a:cubicBezTo>
                    <a:pt x="4358" y="3723"/>
                    <a:pt x="4353" y="3726"/>
                    <a:pt x="4351" y="3729"/>
                  </a:cubicBezTo>
                  <a:cubicBezTo>
                    <a:pt x="4344" y="3737"/>
                    <a:pt x="4340" y="3734"/>
                    <a:pt x="4339" y="3719"/>
                  </a:cubicBezTo>
                  <a:cubicBezTo>
                    <a:pt x="4338" y="3712"/>
                    <a:pt x="4338" y="3705"/>
                    <a:pt x="4339" y="3703"/>
                  </a:cubicBezTo>
                  <a:cubicBezTo>
                    <a:pt x="4341" y="3697"/>
                    <a:pt x="4333" y="3695"/>
                    <a:pt x="4299" y="3697"/>
                  </a:cubicBezTo>
                  <a:cubicBezTo>
                    <a:pt x="4263" y="3698"/>
                    <a:pt x="4250" y="3699"/>
                    <a:pt x="4240" y="3701"/>
                  </a:cubicBezTo>
                  <a:cubicBezTo>
                    <a:pt x="4235" y="3702"/>
                    <a:pt x="4231" y="3701"/>
                    <a:pt x="4227" y="3699"/>
                  </a:cubicBezTo>
                  <a:cubicBezTo>
                    <a:pt x="4221" y="3696"/>
                    <a:pt x="4220" y="3696"/>
                    <a:pt x="4215" y="3699"/>
                  </a:cubicBezTo>
                  <a:cubicBezTo>
                    <a:pt x="4212" y="3701"/>
                    <a:pt x="4203" y="3702"/>
                    <a:pt x="4188" y="3703"/>
                  </a:cubicBezTo>
                  <a:cubicBezTo>
                    <a:pt x="4175" y="3704"/>
                    <a:pt x="4158" y="3705"/>
                    <a:pt x="4151" y="3705"/>
                  </a:cubicBezTo>
                  <a:cubicBezTo>
                    <a:pt x="4124" y="3706"/>
                    <a:pt x="3999" y="3706"/>
                    <a:pt x="3989" y="3705"/>
                  </a:cubicBezTo>
                  <a:cubicBezTo>
                    <a:pt x="3984" y="3704"/>
                    <a:pt x="3979" y="3704"/>
                    <a:pt x="3976" y="3706"/>
                  </a:cubicBezTo>
                  <a:cubicBezTo>
                    <a:pt x="3973" y="3707"/>
                    <a:pt x="3959" y="3708"/>
                    <a:pt x="3934" y="3708"/>
                  </a:cubicBezTo>
                  <a:cubicBezTo>
                    <a:pt x="3876" y="3707"/>
                    <a:pt x="3837" y="3708"/>
                    <a:pt x="3832" y="3710"/>
                  </a:cubicBezTo>
                  <a:cubicBezTo>
                    <a:pt x="3829" y="3711"/>
                    <a:pt x="3804" y="3712"/>
                    <a:pt x="3777" y="3713"/>
                  </a:cubicBezTo>
                  <a:cubicBezTo>
                    <a:pt x="3749" y="3714"/>
                    <a:pt x="3709" y="3714"/>
                    <a:pt x="3688" y="3715"/>
                  </a:cubicBezTo>
                  <a:cubicBezTo>
                    <a:pt x="3666" y="3715"/>
                    <a:pt x="3606" y="3716"/>
                    <a:pt x="3554" y="3716"/>
                  </a:cubicBezTo>
                  <a:cubicBezTo>
                    <a:pt x="3502" y="3716"/>
                    <a:pt x="3457" y="3717"/>
                    <a:pt x="3454" y="3718"/>
                  </a:cubicBezTo>
                  <a:cubicBezTo>
                    <a:pt x="3450" y="3719"/>
                    <a:pt x="3426" y="3720"/>
                    <a:pt x="3399" y="3720"/>
                  </a:cubicBezTo>
                  <a:cubicBezTo>
                    <a:pt x="3373" y="3720"/>
                    <a:pt x="3349" y="3721"/>
                    <a:pt x="3347" y="3722"/>
                  </a:cubicBezTo>
                  <a:cubicBezTo>
                    <a:pt x="3345" y="3723"/>
                    <a:pt x="3330" y="3724"/>
                    <a:pt x="3313" y="3725"/>
                  </a:cubicBezTo>
                  <a:cubicBezTo>
                    <a:pt x="3296" y="3725"/>
                    <a:pt x="3280" y="3726"/>
                    <a:pt x="3277" y="3728"/>
                  </a:cubicBezTo>
                  <a:cubicBezTo>
                    <a:pt x="3274" y="3729"/>
                    <a:pt x="3259" y="3730"/>
                    <a:pt x="3243" y="3730"/>
                  </a:cubicBezTo>
                  <a:cubicBezTo>
                    <a:pt x="3222" y="3730"/>
                    <a:pt x="3213" y="3731"/>
                    <a:pt x="3210" y="3733"/>
                  </a:cubicBezTo>
                  <a:cubicBezTo>
                    <a:pt x="3206" y="3735"/>
                    <a:pt x="3198" y="3736"/>
                    <a:pt x="3186" y="3736"/>
                  </a:cubicBezTo>
                  <a:cubicBezTo>
                    <a:pt x="3176" y="3736"/>
                    <a:pt x="3165" y="3737"/>
                    <a:pt x="3162" y="3738"/>
                  </a:cubicBezTo>
                  <a:cubicBezTo>
                    <a:pt x="3159" y="3740"/>
                    <a:pt x="3136" y="3740"/>
                    <a:pt x="3094" y="3740"/>
                  </a:cubicBezTo>
                  <a:cubicBezTo>
                    <a:pt x="3024" y="3739"/>
                    <a:pt x="2961" y="3739"/>
                    <a:pt x="2913" y="3740"/>
                  </a:cubicBezTo>
                  <a:cubicBezTo>
                    <a:pt x="2895" y="3740"/>
                    <a:pt x="2870" y="3739"/>
                    <a:pt x="2858" y="3738"/>
                  </a:cubicBezTo>
                  <a:cubicBezTo>
                    <a:pt x="2845" y="3737"/>
                    <a:pt x="2819" y="3735"/>
                    <a:pt x="2801" y="3733"/>
                  </a:cubicBezTo>
                  <a:cubicBezTo>
                    <a:pt x="2767" y="3730"/>
                    <a:pt x="2726" y="3729"/>
                    <a:pt x="2706" y="3729"/>
                  </a:cubicBezTo>
                  <a:cubicBezTo>
                    <a:pt x="2691" y="3730"/>
                    <a:pt x="2627" y="3730"/>
                    <a:pt x="2607" y="3730"/>
                  </a:cubicBezTo>
                  <a:cubicBezTo>
                    <a:pt x="2598" y="3730"/>
                    <a:pt x="2588" y="3729"/>
                    <a:pt x="2584" y="3728"/>
                  </a:cubicBezTo>
                  <a:cubicBezTo>
                    <a:pt x="2573" y="3725"/>
                    <a:pt x="2497" y="3724"/>
                    <a:pt x="2467" y="3726"/>
                  </a:cubicBezTo>
                  <a:cubicBezTo>
                    <a:pt x="2391" y="3731"/>
                    <a:pt x="2364" y="3732"/>
                    <a:pt x="2267" y="3733"/>
                  </a:cubicBezTo>
                  <a:cubicBezTo>
                    <a:pt x="2208" y="3733"/>
                    <a:pt x="2154" y="3734"/>
                    <a:pt x="2147" y="3734"/>
                  </a:cubicBezTo>
                  <a:cubicBezTo>
                    <a:pt x="2087" y="3735"/>
                    <a:pt x="1901" y="3732"/>
                    <a:pt x="1870" y="3730"/>
                  </a:cubicBezTo>
                  <a:cubicBezTo>
                    <a:pt x="1845" y="3729"/>
                    <a:pt x="1800" y="3728"/>
                    <a:pt x="1750" y="3729"/>
                  </a:cubicBezTo>
                  <a:cubicBezTo>
                    <a:pt x="1705" y="3730"/>
                    <a:pt x="1668" y="3730"/>
                    <a:pt x="1667" y="3730"/>
                  </a:cubicBezTo>
                  <a:cubicBezTo>
                    <a:pt x="1666" y="3730"/>
                    <a:pt x="1643" y="3730"/>
                    <a:pt x="1617" y="3730"/>
                  </a:cubicBezTo>
                  <a:cubicBezTo>
                    <a:pt x="1576" y="3730"/>
                    <a:pt x="1569" y="3730"/>
                    <a:pt x="1567" y="3733"/>
                  </a:cubicBezTo>
                  <a:cubicBezTo>
                    <a:pt x="1563" y="3737"/>
                    <a:pt x="1562" y="3737"/>
                    <a:pt x="1555" y="3732"/>
                  </a:cubicBezTo>
                  <a:cubicBezTo>
                    <a:pt x="1550" y="3728"/>
                    <a:pt x="1545" y="3728"/>
                    <a:pt x="1525" y="3728"/>
                  </a:cubicBezTo>
                  <a:cubicBezTo>
                    <a:pt x="1509" y="3728"/>
                    <a:pt x="1499" y="3727"/>
                    <a:pt x="1494" y="3725"/>
                  </a:cubicBezTo>
                  <a:cubicBezTo>
                    <a:pt x="1488" y="3722"/>
                    <a:pt x="1487" y="3722"/>
                    <a:pt x="1481" y="3725"/>
                  </a:cubicBezTo>
                  <a:cubicBezTo>
                    <a:pt x="1476" y="3728"/>
                    <a:pt x="1472" y="3728"/>
                    <a:pt x="1461" y="3727"/>
                  </a:cubicBezTo>
                  <a:cubicBezTo>
                    <a:pt x="1453" y="3726"/>
                    <a:pt x="1432" y="3726"/>
                    <a:pt x="1416" y="3726"/>
                  </a:cubicBezTo>
                  <a:cubicBezTo>
                    <a:pt x="1390" y="3726"/>
                    <a:pt x="1384" y="3725"/>
                    <a:pt x="1381" y="3722"/>
                  </a:cubicBezTo>
                  <a:cubicBezTo>
                    <a:pt x="1378" y="3719"/>
                    <a:pt x="1377" y="3719"/>
                    <a:pt x="1376" y="3722"/>
                  </a:cubicBezTo>
                  <a:cubicBezTo>
                    <a:pt x="1374" y="3724"/>
                    <a:pt x="1366" y="3725"/>
                    <a:pt x="1328" y="3725"/>
                  </a:cubicBezTo>
                  <a:cubicBezTo>
                    <a:pt x="1303" y="3725"/>
                    <a:pt x="1269" y="3726"/>
                    <a:pt x="1252" y="3727"/>
                  </a:cubicBezTo>
                  <a:cubicBezTo>
                    <a:pt x="1206" y="3729"/>
                    <a:pt x="1124" y="3728"/>
                    <a:pt x="1107" y="3725"/>
                  </a:cubicBezTo>
                  <a:cubicBezTo>
                    <a:pt x="1099" y="3723"/>
                    <a:pt x="1092" y="3723"/>
                    <a:pt x="1090" y="3724"/>
                  </a:cubicBezTo>
                  <a:cubicBezTo>
                    <a:pt x="1088" y="3725"/>
                    <a:pt x="1076" y="3725"/>
                    <a:pt x="1064" y="3725"/>
                  </a:cubicBezTo>
                  <a:cubicBezTo>
                    <a:pt x="1051" y="3724"/>
                    <a:pt x="1038" y="3724"/>
                    <a:pt x="1036" y="3724"/>
                  </a:cubicBezTo>
                  <a:cubicBezTo>
                    <a:pt x="1033" y="3724"/>
                    <a:pt x="1028" y="3723"/>
                    <a:pt x="1025" y="3722"/>
                  </a:cubicBezTo>
                  <a:cubicBezTo>
                    <a:pt x="1021" y="3720"/>
                    <a:pt x="1019" y="3720"/>
                    <a:pt x="1017" y="3722"/>
                  </a:cubicBezTo>
                  <a:cubicBezTo>
                    <a:pt x="1015" y="3723"/>
                    <a:pt x="1013" y="3723"/>
                    <a:pt x="1009" y="3722"/>
                  </a:cubicBezTo>
                  <a:cubicBezTo>
                    <a:pt x="1004" y="3720"/>
                    <a:pt x="1002" y="3720"/>
                    <a:pt x="994" y="3722"/>
                  </a:cubicBezTo>
                  <a:cubicBezTo>
                    <a:pt x="983" y="3726"/>
                    <a:pt x="974" y="3726"/>
                    <a:pt x="969" y="3722"/>
                  </a:cubicBezTo>
                  <a:cubicBezTo>
                    <a:pt x="966" y="3720"/>
                    <a:pt x="965" y="3720"/>
                    <a:pt x="962" y="3723"/>
                  </a:cubicBezTo>
                  <a:cubicBezTo>
                    <a:pt x="958" y="3726"/>
                    <a:pt x="957" y="3726"/>
                    <a:pt x="950" y="3724"/>
                  </a:cubicBezTo>
                  <a:cubicBezTo>
                    <a:pt x="939" y="3720"/>
                    <a:pt x="899" y="3717"/>
                    <a:pt x="891" y="3720"/>
                  </a:cubicBezTo>
                  <a:cubicBezTo>
                    <a:pt x="887" y="3722"/>
                    <a:pt x="885" y="3722"/>
                    <a:pt x="883" y="3720"/>
                  </a:cubicBezTo>
                  <a:cubicBezTo>
                    <a:pt x="882" y="3719"/>
                    <a:pt x="851" y="3718"/>
                    <a:pt x="800" y="3717"/>
                  </a:cubicBezTo>
                  <a:cubicBezTo>
                    <a:pt x="727" y="3716"/>
                    <a:pt x="718" y="3716"/>
                    <a:pt x="716" y="3719"/>
                  </a:cubicBezTo>
                  <a:cubicBezTo>
                    <a:pt x="714" y="3721"/>
                    <a:pt x="709" y="3722"/>
                    <a:pt x="699" y="3722"/>
                  </a:cubicBezTo>
                  <a:cubicBezTo>
                    <a:pt x="691" y="3722"/>
                    <a:pt x="683" y="3723"/>
                    <a:pt x="680" y="3725"/>
                  </a:cubicBezTo>
                  <a:cubicBezTo>
                    <a:pt x="675" y="3727"/>
                    <a:pt x="673" y="3727"/>
                    <a:pt x="669" y="3726"/>
                  </a:cubicBezTo>
                  <a:cubicBezTo>
                    <a:pt x="666" y="3725"/>
                    <a:pt x="662" y="3724"/>
                    <a:pt x="660" y="3725"/>
                  </a:cubicBezTo>
                  <a:cubicBezTo>
                    <a:pt x="658" y="3725"/>
                    <a:pt x="639" y="3726"/>
                    <a:pt x="618" y="3727"/>
                  </a:cubicBezTo>
                  <a:cubicBezTo>
                    <a:pt x="596" y="3728"/>
                    <a:pt x="574" y="3728"/>
                    <a:pt x="569" y="3729"/>
                  </a:cubicBezTo>
                  <a:cubicBezTo>
                    <a:pt x="563" y="3729"/>
                    <a:pt x="557" y="3730"/>
                    <a:pt x="556" y="3730"/>
                  </a:cubicBezTo>
                  <a:cubicBezTo>
                    <a:pt x="554" y="3730"/>
                    <a:pt x="532" y="3729"/>
                    <a:pt x="508" y="3729"/>
                  </a:cubicBezTo>
                  <a:cubicBezTo>
                    <a:pt x="483" y="3728"/>
                    <a:pt x="460" y="3728"/>
                    <a:pt x="458" y="3728"/>
                  </a:cubicBezTo>
                  <a:cubicBezTo>
                    <a:pt x="455" y="3728"/>
                    <a:pt x="444" y="3729"/>
                    <a:pt x="433" y="3730"/>
                  </a:cubicBezTo>
                  <a:cubicBezTo>
                    <a:pt x="422" y="3731"/>
                    <a:pt x="411" y="3732"/>
                    <a:pt x="408" y="3732"/>
                  </a:cubicBezTo>
                  <a:cubicBezTo>
                    <a:pt x="406" y="3732"/>
                    <a:pt x="402" y="3732"/>
                    <a:pt x="400" y="3732"/>
                  </a:cubicBezTo>
                  <a:cubicBezTo>
                    <a:pt x="385" y="3732"/>
                    <a:pt x="373" y="3732"/>
                    <a:pt x="362" y="3731"/>
                  </a:cubicBezTo>
                  <a:cubicBezTo>
                    <a:pt x="355" y="3730"/>
                    <a:pt x="348" y="3730"/>
                    <a:pt x="346" y="3731"/>
                  </a:cubicBezTo>
                  <a:cubicBezTo>
                    <a:pt x="341" y="3733"/>
                    <a:pt x="327" y="3734"/>
                    <a:pt x="323" y="3731"/>
                  </a:cubicBezTo>
                  <a:cubicBezTo>
                    <a:pt x="320" y="3730"/>
                    <a:pt x="306" y="3729"/>
                    <a:pt x="290" y="3729"/>
                  </a:cubicBezTo>
                  <a:cubicBezTo>
                    <a:pt x="237" y="3728"/>
                    <a:pt x="197" y="3726"/>
                    <a:pt x="194" y="3723"/>
                  </a:cubicBezTo>
                  <a:cubicBezTo>
                    <a:pt x="192" y="3722"/>
                    <a:pt x="189" y="3720"/>
                    <a:pt x="186" y="3719"/>
                  </a:cubicBezTo>
                  <a:cubicBezTo>
                    <a:pt x="184" y="3718"/>
                    <a:pt x="182" y="3717"/>
                    <a:pt x="182" y="3716"/>
                  </a:cubicBezTo>
                  <a:cubicBezTo>
                    <a:pt x="182" y="3715"/>
                    <a:pt x="179" y="3714"/>
                    <a:pt x="177" y="3714"/>
                  </a:cubicBezTo>
                  <a:cubicBezTo>
                    <a:pt x="173" y="3714"/>
                    <a:pt x="169" y="3711"/>
                    <a:pt x="164" y="3707"/>
                  </a:cubicBezTo>
                  <a:cubicBezTo>
                    <a:pt x="158" y="3701"/>
                    <a:pt x="157" y="3698"/>
                    <a:pt x="156" y="3690"/>
                  </a:cubicBezTo>
                  <a:cubicBezTo>
                    <a:pt x="156" y="3684"/>
                    <a:pt x="156" y="3679"/>
                    <a:pt x="158" y="3677"/>
                  </a:cubicBezTo>
                  <a:cubicBezTo>
                    <a:pt x="161" y="3673"/>
                    <a:pt x="178" y="3673"/>
                    <a:pt x="186" y="3677"/>
                  </a:cubicBezTo>
                  <a:cubicBezTo>
                    <a:pt x="189" y="3679"/>
                    <a:pt x="192" y="3680"/>
                    <a:pt x="193" y="3679"/>
                  </a:cubicBezTo>
                  <a:cubicBezTo>
                    <a:pt x="194" y="3678"/>
                    <a:pt x="194" y="3628"/>
                    <a:pt x="192" y="3625"/>
                  </a:cubicBezTo>
                  <a:cubicBezTo>
                    <a:pt x="192" y="3624"/>
                    <a:pt x="191" y="3614"/>
                    <a:pt x="190" y="3603"/>
                  </a:cubicBezTo>
                  <a:cubicBezTo>
                    <a:pt x="190" y="3592"/>
                    <a:pt x="189" y="3576"/>
                    <a:pt x="189" y="3568"/>
                  </a:cubicBezTo>
                  <a:cubicBezTo>
                    <a:pt x="188" y="3560"/>
                    <a:pt x="187" y="3520"/>
                    <a:pt x="187" y="3480"/>
                  </a:cubicBezTo>
                  <a:cubicBezTo>
                    <a:pt x="186" y="3440"/>
                    <a:pt x="186" y="3385"/>
                    <a:pt x="185" y="3359"/>
                  </a:cubicBezTo>
                  <a:cubicBezTo>
                    <a:pt x="185" y="3332"/>
                    <a:pt x="185" y="3293"/>
                    <a:pt x="186" y="3272"/>
                  </a:cubicBezTo>
                  <a:cubicBezTo>
                    <a:pt x="188" y="3229"/>
                    <a:pt x="188" y="3206"/>
                    <a:pt x="188" y="3185"/>
                  </a:cubicBezTo>
                  <a:cubicBezTo>
                    <a:pt x="187" y="3177"/>
                    <a:pt x="187" y="3165"/>
                    <a:pt x="187" y="3158"/>
                  </a:cubicBezTo>
                  <a:cubicBezTo>
                    <a:pt x="187" y="3151"/>
                    <a:pt x="187" y="3137"/>
                    <a:pt x="187" y="3127"/>
                  </a:cubicBezTo>
                  <a:cubicBezTo>
                    <a:pt x="187" y="3118"/>
                    <a:pt x="187" y="3108"/>
                    <a:pt x="188" y="3106"/>
                  </a:cubicBezTo>
                  <a:cubicBezTo>
                    <a:pt x="188" y="3104"/>
                    <a:pt x="187" y="3092"/>
                    <a:pt x="186" y="3078"/>
                  </a:cubicBezTo>
                  <a:cubicBezTo>
                    <a:pt x="185" y="3054"/>
                    <a:pt x="185" y="3051"/>
                    <a:pt x="185" y="3040"/>
                  </a:cubicBezTo>
                  <a:cubicBezTo>
                    <a:pt x="186" y="3037"/>
                    <a:pt x="185" y="3004"/>
                    <a:pt x="184" y="2966"/>
                  </a:cubicBezTo>
                  <a:cubicBezTo>
                    <a:pt x="184" y="2928"/>
                    <a:pt x="183" y="2829"/>
                    <a:pt x="183" y="2746"/>
                  </a:cubicBezTo>
                  <a:cubicBezTo>
                    <a:pt x="182" y="2549"/>
                    <a:pt x="181" y="2468"/>
                    <a:pt x="179" y="2462"/>
                  </a:cubicBezTo>
                  <a:cubicBezTo>
                    <a:pt x="176" y="2451"/>
                    <a:pt x="176" y="2430"/>
                    <a:pt x="179" y="2425"/>
                  </a:cubicBezTo>
                  <a:cubicBezTo>
                    <a:pt x="181" y="2421"/>
                    <a:pt x="181" y="2419"/>
                    <a:pt x="180" y="2417"/>
                  </a:cubicBezTo>
                  <a:cubicBezTo>
                    <a:pt x="177" y="2413"/>
                    <a:pt x="177" y="2315"/>
                    <a:pt x="180" y="2310"/>
                  </a:cubicBezTo>
                  <a:cubicBezTo>
                    <a:pt x="181" y="2307"/>
                    <a:pt x="181" y="2306"/>
                    <a:pt x="180" y="2305"/>
                  </a:cubicBezTo>
                  <a:cubicBezTo>
                    <a:pt x="179" y="2304"/>
                    <a:pt x="178" y="2302"/>
                    <a:pt x="178" y="2299"/>
                  </a:cubicBezTo>
                  <a:cubicBezTo>
                    <a:pt x="178" y="2297"/>
                    <a:pt x="177" y="2292"/>
                    <a:pt x="176" y="2289"/>
                  </a:cubicBezTo>
                  <a:cubicBezTo>
                    <a:pt x="174" y="2284"/>
                    <a:pt x="174" y="2281"/>
                    <a:pt x="176" y="2276"/>
                  </a:cubicBezTo>
                  <a:cubicBezTo>
                    <a:pt x="177" y="2272"/>
                    <a:pt x="177" y="2269"/>
                    <a:pt x="176" y="2266"/>
                  </a:cubicBezTo>
                  <a:cubicBezTo>
                    <a:pt x="174" y="2263"/>
                    <a:pt x="174" y="2262"/>
                    <a:pt x="176" y="2259"/>
                  </a:cubicBezTo>
                  <a:cubicBezTo>
                    <a:pt x="177" y="2257"/>
                    <a:pt x="177" y="2255"/>
                    <a:pt x="176" y="2252"/>
                  </a:cubicBezTo>
                  <a:cubicBezTo>
                    <a:pt x="174" y="2249"/>
                    <a:pt x="174" y="2238"/>
                    <a:pt x="174" y="2221"/>
                  </a:cubicBezTo>
                  <a:cubicBezTo>
                    <a:pt x="175" y="2203"/>
                    <a:pt x="174" y="2191"/>
                    <a:pt x="173" y="2186"/>
                  </a:cubicBezTo>
                  <a:cubicBezTo>
                    <a:pt x="171" y="2182"/>
                    <a:pt x="170" y="2173"/>
                    <a:pt x="170" y="2165"/>
                  </a:cubicBezTo>
                  <a:cubicBezTo>
                    <a:pt x="170" y="2158"/>
                    <a:pt x="169" y="2147"/>
                    <a:pt x="168" y="2140"/>
                  </a:cubicBezTo>
                  <a:cubicBezTo>
                    <a:pt x="167" y="2134"/>
                    <a:pt x="166" y="2109"/>
                    <a:pt x="166" y="2085"/>
                  </a:cubicBezTo>
                  <a:cubicBezTo>
                    <a:pt x="166" y="2061"/>
                    <a:pt x="165" y="2040"/>
                    <a:pt x="164" y="2039"/>
                  </a:cubicBezTo>
                  <a:cubicBezTo>
                    <a:pt x="163" y="2038"/>
                    <a:pt x="162" y="2023"/>
                    <a:pt x="162" y="2007"/>
                  </a:cubicBezTo>
                  <a:cubicBezTo>
                    <a:pt x="162" y="1990"/>
                    <a:pt x="161" y="1971"/>
                    <a:pt x="160" y="1964"/>
                  </a:cubicBezTo>
                  <a:cubicBezTo>
                    <a:pt x="159" y="1957"/>
                    <a:pt x="158" y="1937"/>
                    <a:pt x="158" y="1921"/>
                  </a:cubicBezTo>
                  <a:cubicBezTo>
                    <a:pt x="158" y="1904"/>
                    <a:pt x="157" y="1889"/>
                    <a:pt x="157" y="1887"/>
                  </a:cubicBezTo>
                  <a:cubicBezTo>
                    <a:pt x="156" y="1885"/>
                    <a:pt x="157" y="1882"/>
                    <a:pt x="158" y="1881"/>
                  </a:cubicBezTo>
                  <a:cubicBezTo>
                    <a:pt x="159" y="1879"/>
                    <a:pt x="159" y="1877"/>
                    <a:pt x="157" y="1873"/>
                  </a:cubicBezTo>
                  <a:cubicBezTo>
                    <a:pt x="155" y="1869"/>
                    <a:pt x="154" y="1860"/>
                    <a:pt x="154" y="1846"/>
                  </a:cubicBezTo>
                  <a:cubicBezTo>
                    <a:pt x="154" y="1835"/>
                    <a:pt x="153" y="1825"/>
                    <a:pt x="152" y="1823"/>
                  </a:cubicBezTo>
                  <a:cubicBezTo>
                    <a:pt x="151" y="1822"/>
                    <a:pt x="150" y="1803"/>
                    <a:pt x="150" y="1780"/>
                  </a:cubicBezTo>
                  <a:cubicBezTo>
                    <a:pt x="149" y="1722"/>
                    <a:pt x="149" y="1720"/>
                    <a:pt x="147" y="1712"/>
                  </a:cubicBezTo>
                  <a:cubicBezTo>
                    <a:pt x="146" y="1708"/>
                    <a:pt x="145" y="1663"/>
                    <a:pt x="145" y="1611"/>
                  </a:cubicBezTo>
                  <a:cubicBezTo>
                    <a:pt x="143" y="1475"/>
                    <a:pt x="141" y="1420"/>
                    <a:pt x="139" y="1363"/>
                  </a:cubicBezTo>
                  <a:cubicBezTo>
                    <a:pt x="138" y="1350"/>
                    <a:pt x="137" y="1318"/>
                    <a:pt x="136" y="1292"/>
                  </a:cubicBezTo>
                  <a:cubicBezTo>
                    <a:pt x="135" y="1266"/>
                    <a:pt x="134" y="1244"/>
                    <a:pt x="134" y="1243"/>
                  </a:cubicBezTo>
                  <a:cubicBezTo>
                    <a:pt x="134" y="1242"/>
                    <a:pt x="134" y="1233"/>
                    <a:pt x="134" y="1224"/>
                  </a:cubicBezTo>
                  <a:cubicBezTo>
                    <a:pt x="134" y="1215"/>
                    <a:pt x="134" y="1202"/>
                    <a:pt x="133" y="1196"/>
                  </a:cubicBezTo>
                  <a:cubicBezTo>
                    <a:pt x="131" y="1182"/>
                    <a:pt x="135" y="1176"/>
                    <a:pt x="146" y="1176"/>
                  </a:cubicBezTo>
                  <a:cubicBezTo>
                    <a:pt x="152" y="1176"/>
                    <a:pt x="154" y="1177"/>
                    <a:pt x="159" y="1182"/>
                  </a:cubicBezTo>
                  <a:cubicBezTo>
                    <a:pt x="161" y="1185"/>
                    <a:pt x="164" y="1190"/>
                    <a:pt x="165" y="1193"/>
                  </a:cubicBezTo>
                  <a:cubicBezTo>
                    <a:pt x="166" y="1197"/>
                    <a:pt x="167" y="1239"/>
                    <a:pt x="169" y="1320"/>
                  </a:cubicBezTo>
                  <a:cubicBezTo>
                    <a:pt x="169" y="1356"/>
                    <a:pt x="171" y="1378"/>
                    <a:pt x="176" y="1409"/>
                  </a:cubicBezTo>
                  <a:cubicBezTo>
                    <a:pt x="177" y="1417"/>
                    <a:pt x="177" y="1423"/>
                    <a:pt x="176" y="1426"/>
                  </a:cubicBezTo>
                  <a:cubicBezTo>
                    <a:pt x="175" y="1429"/>
                    <a:pt x="174" y="1437"/>
                    <a:pt x="174" y="1444"/>
                  </a:cubicBezTo>
                  <a:cubicBezTo>
                    <a:pt x="174" y="1451"/>
                    <a:pt x="174" y="1458"/>
                    <a:pt x="174" y="1459"/>
                  </a:cubicBezTo>
                  <a:cubicBezTo>
                    <a:pt x="173" y="1460"/>
                    <a:pt x="174" y="1465"/>
                    <a:pt x="174" y="1470"/>
                  </a:cubicBezTo>
                  <a:cubicBezTo>
                    <a:pt x="175" y="1475"/>
                    <a:pt x="175" y="1479"/>
                    <a:pt x="174" y="1481"/>
                  </a:cubicBezTo>
                  <a:cubicBezTo>
                    <a:pt x="171" y="1484"/>
                    <a:pt x="172" y="1538"/>
                    <a:pt x="175" y="1542"/>
                  </a:cubicBezTo>
                  <a:cubicBezTo>
                    <a:pt x="175" y="1543"/>
                    <a:pt x="174" y="1547"/>
                    <a:pt x="173" y="1550"/>
                  </a:cubicBezTo>
                  <a:cubicBezTo>
                    <a:pt x="171" y="1554"/>
                    <a:pt x="170" y="1558"/>
                    <a:pt x="171" y="1559"/>
                  </a:cubicBezTo>
                  <a:cubicBezTo>
                    <a:pt x="172" y="1559"/>
                    <a:pt x="173" y="1570"/>
                    <a:pt x="173" y="1583"/>
                  </a:cubicBezTo>
                  <a:cubicBezTo>
                    <a:pt x="174" y="1608"/>
                    <a:pt x="175" y="1708"/>
                    <a:pt x="175" y="1715"/>
                  </a:cubicBezTo>
                  <a:cubicBezTo>
                    <a:pt x="175" y="1717"/>
                    <a:pt x="176" y="1721"/>
                    <a:pt x="176" y="1723"/>
                  </a:cubicBezTo>
                  <a:cubicBezTo>
                    <a:pt x="176" y="1725"/>
                    <a:pt x="176" y="1741"/>
                    <a:pt x="177" y="1758"/>
                  </a:cubicBezTo>
                  <a:cubicBezTo>
                    <a:pt x="177" y="1775"/>
                    <a:pt x="178" y="1790"/>
                    <a:pt x="179" y="1792"/>
                  </a:cubicBezTo>
                  <a:cubicBezTo>
                    <a:pt x="180" y="1794"/>
                    <a:pt x="181" y="1808"/>
                    <a:pt x="181" y="1824"/>
                  </a:cubicBezTo>
                  <a:cubicBezTo>
                    <a:pt x="182" y="1840"/>
                    <a:pt x="183" y="1854"/>
                    <a:pt x="184" y="1855"/>
                  </a:cubicBezTo>
                  <a:cubicBezTo>
                    <a:pt x="185" y="1856"/>
                    <a:pt x="186" y="1869"/>
                    <a:pt x="187" y="1883"/>
                  </a:cubicBezTo>
                  <a:cubicBezTo>
                    <a:pt x="188" y="1897"/>
                    <a:pt x="189" y="1910"/>
                    <a:pt x="190" y="1913"/>
                  </a:cubicBezTo>
                  <a:cubicBezTo>
                    <a:pt x="191" y="1915"/>
                    <a:pt x="191" y="1931"/>
                    <a:pt x="192" y="1948"/>
                  </a:cubicBezTo>
                  <a:cubicBezTo>
                    <a:pt x="192" y="1976"/>
                    <a:pt x="193" y="1991"/>
                    <a:pt x="194" y="2013"/>
                  </a:cubicBezTo>
                  <a:cubicBezTo>
                    <a:pt x="195" y="2017"/>
                    <a:pt x="195" y="2029"/>
                    <a:pt x="196" y="2038"/>
                  </a:cubicBezTo>
                  <a:cubicBezTo>
                    <a:pt x="196" y="2047"/>
                    <a:pt x="197" y="2058"/>
                    <a:pt x="198" y="2061"/>
                  </a:cubicBezTo>
                  <a:cubicBezTo>
                    <a:pt x="199" y="2066"/>
                    <a:pt x="199" y="2069"/>
                    <a:pt x="198" y="2070"/>
                  </a:cubicBezTo>
                  <a:cubicBezTo>
                    <a:pt x="197" y="2072"/>
                    <a:pt x="197" y="2078"/>
                    <a:pt x="197" y="2085"/>
                  </a:cubicBezTo>
                  <a:cubicBezTo>
                    <a:pt x="197" y="2091"/>
                    <a:pt x="198" y="2109"/>
                    <a:pt x="198" y="2123"/>
                  </a:cubicBezTo>
                  <a:cubicBezTo>
                    <a:pt x="199" y="2137"/>
                    <a:pt x="200" y="2152"/>
                    <a:pt x="200" y="2156"/>
                  </a:cubicBezTo>
                  <a:cubicBezTo>
                    <a:pt x="204" y="2173"/>
                    <a:pt x="206" y="2231"/>
                    <a:pt x="206" y="2323"/>
                  </a:cubicBezTo>
                  <a:cubicBezTo>
                    <a:pt x="207" y="2378"/>
                    <a:pt x="206" y="2428"/>
                    <a:pt x="206" y="2433"/>
                  </a:cubicBezTo>
                  <a:cubicBezTo>
                    <a:pt x="205" y="2439"/>
                    <a:pt x="205" y="2445"/>
                    <a:pt x="207" y="2447"/>
                  </a:cubicBezTo>
                  <a:cubicBezTo>
                    <a:pt x="208" y="2450"/>
                    <a:pt x="209" y="2470"/>
                    <a:pt x="209" y="2503"/>
                  </a:cubicBezTo>
                  <a:cubicBezTo>
                    <a:pt x="209" y="2532"/>
                    <a:pt x="210" y="2558"/>
                    <a:pt x="211" y="2563"/>
                  </a:cubicBezTo>
                  <a:cubicBezTo>
                    <a:pt x="213" y="2569"/>
                    <a:pt x="213" y="2572"/>
                    <a:pt x="211" y="2575"/>
                  </a:cubicBezTo>
                  <a:cubicBezTo>
                    <a:pt x="208" y="2579"/>
                    <a:pt x="208" y="2581"/>
                    <a:pt x="210" y="2585"/>
                  </a:cubicBezTo>
                  <a:cubicBezTo>
                    <a:pt x="212" y="2589"/>
                    <a:pt x="213" y="2599"/>
                    <a:pt x="213" y="2622"/>
                  </a:cubicBezTo>
                  <a:cubicBezTo>
                    <a:pt x="211" y="2773"/>
                    <a:pt x="212" y="2910"/>
                    <a:pt x="216" y="2941"/>
                  </a:cubicBezTo>
                  <a:cubicBezTo>
                    <a:pt x="217" y="2950"/>
                    <a:pt x="217" y="2963"/>
                    <a:pt x="217" y="2971"/>
                  </a:cubicBezTo>
                  <a:cubicBezTo>
                    <a:pt x="215" y="2998"/>
                    <a:pt x="215" y="3008"/>
                    <a:pt x="216" y="3118"/>
                  </a:cubicBezTo>
                  <a:cubicBezTo>
                    <a:pt x="216" y="3179"/>
                    <a:pt x="216" y="3294"/>
                    <a:pt x="216" y="3374"/>
                  </a:cubicBezTo>
                  <a:cubicBezTo>
                    <a:pt x="216" y="3454"/>
                    <a:pt x="216" y="3523"/>
                    <a:pt x="217" y="3529"/>
                  </a:cubicBezTo>
                  <a:cubicBezTo>
                    <a:pt x="221" y="3582"/>
                    <a:pt x="222" y="3594"/>
                    <a:pt x="222" y="3595"/>
                  </a:cubicBezTo>
                  <a:cubicBezTo>
                    <a:pt x="223" y="3596"/>
                    <a:pt x="223" y="3601"/>
                    <a:pt x="222" y="3606"/>
                  </a:cubicBezTo>
                  <a:cubicBezTo>
                    <a:pt x="220" y="3615"/>
                    <a:pt x="222" y="3634"/>
                    <a:pt x="226" y="3644"/>
                  </a:cubicBezTo>
                  <a:cubicBezTo>
                    <a:pt x="227" y="3647"/>
                    <a:pt x="228" y="3659"/>
                    <a:pt x="228" y="3671"/>
                  </a:cubicBezTo>
                  <a:lnTo>
                    <a:pt x="229" y="3692"/>
                  </a:lnTo>
                  <a:lnTo>
                    <a:pt x="262" y="3692"/>
                  </a:lnTo>
                  <a:cubicBezTo>
                    <a:pt x="280" y="3692"/>
                    <a:pt x="297" y="3692"/>
                    <a:pt x="299" y="3692"/>
                  </a:cubicBezTo>
                  <a:cubicBezTo>
                    <a:pt x="301" y="3691"/>
                    <a:pt x="307" y="3692"/>
                    <a:pt x="311" y="3693"/>
                  </a:cubicBezTo>
                  <a:cubicBezTo>
                    <a:pt x="319" y="3694"/>
                    <a:pt x="320" y="3694"/>
                    <a:pt x="322" y="3689"/>
                  </a:cubicBezTo>
                  <a:cubicBezTo>
                    <a:pt x="324" y="3682"/>
                    <a:pt x="324" y="3592"/>
                    <a:pt x="321" y="3588"/>
                  </a:cubicBezTo>
                  <a:cubicBezTo>
                    <a:pt x="320" y="3587"/>
                    <a:pt x="320" y="3583"/>
                    <a:pt x="321" y="3578"/>
                  </a:cubicBezTo>
                  <a:cubicBezTo>
                    <a:pt x="321" y="3574"/>
                    <a:pt x="322" y="3568"/>
                    <a:pt x="322" y="3564"/>
                  </a:cubicBezTo>
                  <a:cubicBezTo>
                    <a:pt x="321" y="3527"/>
                    <a:pt x="322" y="3344"/>
                    <a:pt x="323" y="3336"/>
                  </a:cubicBezTo>
                  <a:cubicBezTo>
                    <a:pt x="325" y="3325"/>
                    <a:pt x="323" y="3259"/>
                    <a:pt x="321" y="3206"/>
                  </a:cubicBezTo>
                  <a:cubicBezTo>
                    <a:pt x="320" y="3191"/>
                    <a:pt x="319" y="3176"/>
                    <a:pt x="319" y="3173"/>
                  </a:cubicBezTo>
                  <a:cubicBezTo>
                    <a:pt x="319" y="3170"/>
                    <a:pt x="319" y="3158"/>
                    <a:pt x="318" y="3147"/>
                  </a:cubicBezTo>
                  <a:cubicBezTo>
                    <a:pt x="317" y="3136"/>
                    <a:pt x="317" y="3126"/>
                    <a:pt x="318" y="3124"/>
                  </a:cubicBezTo>
                  <a:cubicBezTo>
                    <a:pt x="318" y="3123"/>
                    <a:pt x="318" y="3117"/>
                    <a:pt x="317" y="3111"/>
                  </a:cubicBezTo>
                  <a:cubicBezTo>
                    <a:pt x="316" y="3105"/>
                    <a:pt x="316" y="3098"/>
                    <a:pt x="318" y="3093"/>
                  </a:cubicBezTo>
                  <a:cubicBezTo>
                    <a:pt x="319" y="3087"/>
                    <a:pt x="320" y="3083"/>
                    <a:pt x="318" y="3081"/>
                  </a:cubicBezTo>
                  <a:cubicBezTo>
                    <a:pt x="317" y="3078"/>
                    <a:pt x="317" y="3076"/>
                    <a:pt x="318" y="3073"/>
                  </a:cubicBezTo>
                  <a:cubicBezTo>
                    <a:pt x="319" y="3071"/>
                    <a:pt x="319" y="3069"/>
                    <a:pt x="317" y="3066"/>
                  </a:cubicBezTo>
                  <a:cubicBezTo>
                    <a:pt x="316" y="3063"/>
                    <a:pt x="316" y="3061"/>
                    <a:pt x="318" y="3054"/>
                  </a:cubicBezTo>
                  <a:cubicBezTo>
                    <a:pt x="319" y="3049"/>
                    <a:pt x="320" y="3045"/>
                    <a:pt x="318" y="3044"/>
                  </a:cubicBezTo>
                  <a:cubicBezTo>
                    <a:pt x="318" y="3042"/>
                    <a:pt x="317" y="3028"/>
                    <a:pt x="316" y="3012"/>
                  </a:cubicBezTo>
                  <a:cubicBezTo>
                    <a:pt x="316" y="2996"/>
                    <a:pt x="315" y="2966"/>
                    <a:pt x="314" y="2945"/>
                  </a:cubicBezTo>
                  <a:cubicBezTo>
                    <a:pt x="311" y="2897"/>
                    <a:pt x="311" y="2897"/>
                    <a:pt x="313" y="2861"/>
                  </a:cubicBezTo>
                  <a:cubicBezTo>
                    <a:pt x="314" y="2838"/>
                    <a:pt x="314" y="2830"/>
                    <a:pt x="312" y="2826"/>
                  </a:cubicBezTo>
                  <a:cubicBezTo>
                    <a:pt x="310" y="2823"/>
                    <a:pt x="310" y="2808"/>
                    <a:pt x="310" y="2777"/>
                  </a:cubicBezTo>
                  <a:cubicBezTo>
                    <a:pt x="310" y="2736"/>
                    <a:pt x="310" y="2731"/>
                    <a:pt x="314" y="2723"/>
                  </a:cubicBezTo>
                  <a:cubicBezTo>
                    <a:pt x="316" y="2718"/>
                    <a:pt x="318" y="2711"/>
                    <a:pt x="318" y="2707"/>
                  </a:cubicBezTo>
                  <a:cubicBezTo>
                    <a:pt x="318" y="2692"/>
                    <a:pt x="329" y="2679"/>
                    <a:pt x="338" y="2684"/>
                  </a:cubicBezTo>
                  <a:cubicBezTo>
                    <a:pt x="342" y="2686"/>
                    <a:pt x="343" y="2696"/>
                    <a:pt x="342" y="2714"/>
                  </a:cubicBezTo>
                  <a:lnTo>
                    <a:pt x="342" y="2720"/>
                  </a:lnTo>
                  <a:lnTo>
                    <a:pt x="360" y="2719"/>
                  </a:lnTo>
                  <a:cubicBezTo>
                    <a:pt x="385" y="2718"/>
                    <a:pt x="420" y="2714"/>
                    <a:pt x="423" y="2712"/>
                  </a:cubicBezTo>
                  <a:cubicBezTo>
                    <a:pt x="424" y="2711"/>
                    <a:pt x="429" y="2710"/>
                    <a:pt x="434" y="2709"/>
                  </a:cubicBezTo>
                  <a:cubicBezTo>
                    <a:pt x="439" y="2709"/>
                    <a:pt x="447" y="2707"/>
                    <a:pt x="452" y="2706"/>
                  </a:cubicBezTo>
                  <a:cubicBezTo>
                    <a:pt x="457" y="2705"/>
                    <a:pt x="465" y="2704"/>
                    <a:pt x="470" y="2704"/>
                  </a:cubicBezTo>
                  <a:cubicBezTo>
                    <a:pt x="476" y="2704"/>
                    <a:pt x="483" y="2703"/>
                    <a:pt x="487" y="2701"/>
                  </a:cubicBezTo>
                  <a:cubicBezTo>
                    <a:pt x="491" y="2699"/>
                    <a:pt x="497" y="2698"/>
                    <a:pt x="501" y="2698"/>
                  </a:cubicBezTo>
                  <a:cubicBezTo>
                    <a:pt x="505" y="2698"/>
                    <a:pt x="511" y="2697"/>
                    <a:pt x="515" y="2695"/>
                  </a:cubicBezTo>
                  <a:cubicBezTo>
                    <a:pt x="519" y="2693"/>
                    <a:pt x="527" y="2692"/>
                    <a:pt x="533" y="2691"/>
                  </a:cubicBezTo>
                  <a:cubicBezTo>
                    <a:pt x="549" y="2690"/>
                    <a:pt x="550" y="2692"/>
                    <a:pt x="551" y="2727"/>
                  </a:cubicBezTo>
                  <a:cubicBezTo>
                    <a:pt x="552" y="2758"/>
                    <a:pt x="554" y="2778"/>
                    <a:pt x="557" y="2794"/>
                  </a:cubicBezTo>
                  <a:cubicBezTo>
                    <a:pt x="560" y="2806"/>
                    <a:pt x="563" y="2836"/>
                    <a:pt x="566" y="2872"/>
                  </a:cubicBezTo>
                  <a:cubicBezTo>
                    <a:pt x="567" y="2887"/>
                    <a:pt x="568" y="2903"/>
                    <a:pt x="569" y="2908"/>
                  </a:cubicBezTo>
                  <a:cubicBezTo>
                    <a:pt x="570" y="2916"/>
                    <a:pt x="569" y="2918"/>
                    <a:pt x="567" y="2919"/>
                  </a:cubicBezTo>
                  <a:cubicBezTo>
                    <a:pt x="563" y="2921"/>
                    <a:pt x="563" y="2925"/>
                    <a:pt x="567" y="2927"/>
                  </a:cubicBezTo>
                  <a:cubicBezTo>
                    <a:pt x="571" y="2930"/>
                    <a:pt x="574" y="2947"/>
                    <a:pt x="576" y="2983"/>
                  </a:cubicBezTo>
                  <a:cubicBezTo>
                    <a:pt x="579" y="3020"/>
                    <a:pt x="580" y="3079"/>
                    <a:pt x="578" y="3087"/>
                  </a:cubicBezTo>
                  <a:cubicBezTo>
                    <a:pt x="576" y="3094"/>
                    <a:pt x="579" y="3185"/>
                    <a:pt x="583" y="3245"/>
                  </a:cubicBezTo>
                  <a:cubicBezTo>
                    <a:pt x="583" y="3254"/>
                    <a:pt x="584" y="3270"/>
                    <a:pt x="585" y="3281"/>
                  </a:cubicBezTo>
                  <a:cubicBezTo>
                    <a:pt x="585" y="3292"/>
                    <a:pt x="586" y="3310"/>
                    <a:pt x="587" y="3321"/>
                  </a:cubicBezTo>
                  <a:cubicBezTo>
                    <a:pt x="590" y="3376"/>
                    <a:pt x="590" y="3381"/>
                    <a:pt x="590" y="3389"/>
                  </a:cubicBezTo>
                  <a:cubicBezTo>
                    <a:pt x="589" y="3391"/>
                    <a:pt x="590" y="3401"/>
                    <a:pt x="591" y="3410"/>
                  </a:cubicBezTo>
                  <a:cubicBezTo>
                    <a:pt x="591" y="3419"/>
                    <a:pt x="593" y="3445"/>
                    <a:pt x="594" y="3467"/>
                  </a:cubicBezTo>
                  <a:cubicBezTo>
                    <a:pt x="595" y="3489"/>
                    <a:pt x="596" y="3511"/>
                    <a:pt x="597" y="3516"/>
                  </a:cubicBezTo>
                  <a:cubicBezTo>
                    <a:pt x="597" y="3521"/>
                    <a:pt x="598" y="3550"/>
                    <a:pt x="599" y="3581"/>
                  </a:cubicBezTo>
                  <a:cubicBezTo>
                    <a:pt x="599" y="3612"/>
                    <a:pt x="600" y="3639"/>
                    <a:pt x="601" y="3642"/>
                  </a:cubicBezTo>
                  <a:cubicBezTo>
                    <a:pt x="601" y="3644"/>
                    <a:pt x="601" y="3649"/>
                    <a:pt x="600" y="3652"/>
                  </a:cubicBezTo>
                  <a:cubicBezTo>
                    <a:pt x="598" y="3657"/>
                    <a:pt x="598" y="3659"/>
                    <a:pt x="600" y="3661"/>
                  </a:cubicBezTo>
                  <a:cubicBezTo>
                    <a:pt x="601" y="3663"/>
                    <a:pt x="603" y="3669"/>
                    <a:pt x="603" y="3676"/>
                  </a:cubicBezTo>
                  <a:cubicBezTo>
                    <a:pt x="603" y="3682"/>
                    <a:pt x="604" y="3688"/>
                    <a:pt x="605" y="3690"/>
                  </a:cubicBezTo>
                  <a:cubicBezTo>
                    <a:pt x="606" y="3692"/>
                    <a:pt x="619" y="3693"/>
                    <a:pt x="623" y="3690"/>
                  </a:cubicBezTo>
                  <a:cubicBezTo>
                    <a:pt x="625" y="3689"/>
                    <a:pt x="644" y="3688"/>
                    <a:pt x="666" y="3688"/>
                  </a:cubicBezTo>
                  <a:cubicBezTo>
                    <a:pt x="687" y="3688"/>
                    <a:pt x="708" y="3687"/>
                    <a:pt x="713" y="3686"/>
                  </a:cubicBezTo>
                  <a:cubicBezTo>
                    <a:pt x="717" y="3685"/>
                    <a:pt x="734" y="3684"/>
                    <a:pt x="749" y="3684"/>
                  </a:cubicBezTo>
                  <a:cubicBezTo>
                    <a:pt x="769" y="3683"/>
                    <a:pt x="778" y="3683"/>
                    <a:pt x="781" y="3681"/>
                  </a:cubicBezTo>
                  <a:cubicBezTo>
                    <a:pt x="785" y="3678"/>
                    <a:pt x="786" y="3678"/>
                    <a:pt x="791" y="3681"/>
                  </a:cubicBezTo>
                  <a:cubicBezTo>
                    <a:pt x="795" y="3684"/>
                    <a:pt x="796" y="3684"/>
                    <a:pt x="799" y="3682"/>
                  </a:cubicBezTo>
                  <a:cubicBezTo>
                    <a:pt x="801" y="3680"/>
                    <a:pt x="803" y="3680"/>
                    <a:pt x="806" y="3682"/>
                  </a:cubicBezTo>
                  <a:cubicBezTo>
                    <a:pt x="809" y="3684"/>
                    <a:pt x="811" y="3684"/>
                    <a:pt x="813" y="3682"/>
                  </a:cubicBezTo>
                  <a:cubicBezTo>
                    <a:pt x="815" y="3680"/>
                    <a:pt x="817" y="3680"/>
                    <a:pt x="821" y="3682"/>
                  </a:cubicBezTo>
                  <a:cubicBezTo>
                    <a:pt x="824" y="3683"/>
                    <a:pt x="832" y="3684"/>
                    <a:pt x="839" y="3684"/>
                  </a:cubicBezTo>
                  <a:cubicBezTo>
                    <a:pt x="856" y="3683"/>
                    <a:pt x="924" y="3686"/>
                    <a:pt x="930" y="3687"/>
                  </a:cubicBezTo>
                  <a:cubicBezTo>
                    <a:pt x="932" y="3688"/>
                    <a:pt x="936" y="3688"/>
                    <a:pt x="937" y="3688"/>
                  </a:cubicBezTo>
                  <a:cubicBezTo>
                    <a:pt x="940" y="3687"/>
                    <a:pt x="1102" y="3688"/>
                    <a:pt x="1104" y="3689"/>
                  </a:cubicBezTo>
                  <a:cubicBezTo>
                    <a:pt x="1105" y="3689"/>
                    <a:pt x="1121" y="3690"/>
                    <a:pt x="1139" y="3691"/>
                  </a:cubicBezTo>
                  <a:cubicBezTo>
                    <a:pt x="1158" y="3691"/>
                    <a:pt x="1177" y="3693"/>
                    <a:pt x="1183" y="3694"/>
                  </a:cubicBezTo>
                  <a:cubicBezTo>
                    <a:pt x="1189" y="3695"/>
                    <a:pt x="1195" y="3695"/>
                    <a:pt x="1199" y="3694"/>
                  </a:cubicBezTo>
                  <a:cubicBezTo>
                    <a:pt x="1203" y="3693"/>
                    <a:pt x="1224" y="3692"/>
                    <a:pt x="1245" y="3692"/>
                  </a:cubicBezTo>
                  <a:cubicBezTo>
                    <a:pt x="1283" y="3692"/>
                    <a:pt x="1288" y="3691"/>
                    <a:pt x="1298" y="3687"/>
                  </a:cubicBezTo>
                  <a:cubicBezTo>
                    <a:pt x="1302" y="3686"/>
                    <a:pt x="1305" y="3686"/>
                    <a:pt x="1307" y="3688"/>
                  </a:cubicBezTo>
                  <a:cubicBezTo>
                    <a:pt x="1308" y="3689"/>
                    <a:pt x="1311" y="3689"/>
                    <a:pt x="1315" y="3688"/>
                  </a:cubicBezTo>
                  <a:cubicBezTo>
                    <a:pt x="1318" y="3687"/>
                    <a:pt x="1334" y="3686"/>
                    <a:pt x="1358" y="3687"/>
                  </a:cubicBezTo>
                  <a:cubicBezTo>
                    <a:pt x="1379" y="3688"/>
                    <a:pt x="1405" y="3688"/>
                    <a:pt x="1414" y="3688"/>
                  </a:cubicBezTo>
                  <a:cubicBezTo>
                    <a:pt x="1424" y="3688"/>
                    <a:pt x="1433" y="3688"/>
                    <a:pt x="1434" y="3689"/>
                  </a:cubicBezTo>
                  <a:cubicBezTo>
                    <a:pt x="1436" y="3690"/>
                    <a:pt x="1439" y="3691"/>
                    <a:pt x="1441" y="3691"/>
                  </a:cubicBezTo>
                  <a:cubicBezTo>
                    <a:pt x="1443" y="3691"/>
                    <a:pt x="1449" y="3692"/>
                    <a:pt x="1454" y="3693"/>
                  </a:cubicBezTo>
                  <a:cubicBezTo>
                    <a:pt x="1460" y="3693"/>
                    <a:pt x="1466" y="3693"/>
                    <a:pt x="1469" y="3691"/>
                  </a:cubicBezTo>
                  <a:cubicBezTo>
                    <a:pt x="1475" y="3688"/>
                    <a:pt x="1485" y="3688"/>
                    <a:pt x="1489" y="3692"/>
                  </a:cubicBezTo>
                  <a:cubicBezTo>
                    <a:pt x="1491" y="3693"/>
                    <a:pt x="1492" y="3693"/>
                    <a:pt x="1495" y="3692"/>
                  </a:cubicBezTo>
                  <a:cubicBezTo>
                    <a:pt x="1499" y="3690"/>
                    <a:pt x="1501" y="3690"/>
                    <a:pt x="1508" y="3692"/>
                  </a:cubicBezTo>
                  <a:cubicBezTo>
                    <a:pt x="1514" y="3694"/>
                    <a:pt x="1517" y="3694"/>
                    <a:pt x="1521" y="3692"/>
                  </a:cubicBezTo>
                  <a:cubicBezTo>
                    <a:pt x="1523" y="3691"/>
                    <a:pt x="1527" y="3690"/>
                    <a:pt x="1529" y="3691"/>
                  </a:cubicBezTo>
                  <a:cubicBezTo>
                    <a:pt x="1536" y="3693"/>
                    <a:pt x="1538" y="3686"/>
                    <a:pt x="1537" y="3673"/>
                  </a:cubicBezTo>
                  <a:cubicBezTo>
                    <a:pt x="1536" y="3667"/>
                    <a:pt x="1536" y="3661"/>
                    <a:pt x="1537" y="3659"/>
                  </a:cubicBezTo>
                  <a:cubicBezTo>
                    <a:pt x="1539" y="3656"/>
                    <a:pt x="1539" y="3653"/>
                    <a:pt x="1536" y="3649"/>
                  </a:cubicBezTo>
                  <a:cubicBezTo>
                    <a:pt x="1535" y="3646"/>
                    <a:pt x="1534" y="3642"/>
                    <a:pt x="1535" y="3640"/>
                  </a:cubicBezTo>
                  <a:cubicBezTo>
                    <a:pt x="1535" y="3638"/>
                    <a:pt x="1534" y="3633"/>
                    <a:pt x="1532" y="3629"/>
                  </a:cubicBezTo>
                  <a:cubicBezTo>
                    <a:pt x="1529" y="3621"/>
                    <a:pt x="1529" y="3592"/>
                    <a:pt x="1530" y="3525"/>
                  </a:cubicBezTo>
                  <a:cubicBezTo>
                    <a:pt x="1530" y="3523"/>
                    <a:pt x="1530" y="3519"/>
                    <a:pt x="1530" y="3517"/>
                  </a:cubicBezTo>
                  <a:cubicBezTo>
                    <a:pt x="1530" y="3515"/>
                    <a:pt x="1530" y="3497"/>
                    <a:pt x="1531" y="3478"/>
                  </a:cubicBezTo>
                  <a:cubicBezTo>
                    <a:pt x="1531" y="3459"/>
                    <a:pt x="1532" y="3413"/>
                    <a:pt x="1531" y="3377"/>
                  </a:cubicBezTo>
                  <a:cubicBezTo>
                    <a:pt x="1531" y="3341"/>
                    <a:pt x="1531" y="3308"/>
                    <a:pt x="1531" y="3305"/>
                  </a:cubicBezTo>
                  <a:cubicBezTo>
                    <a:pt x="1536" y="3189"/>
                    <a:pt x="1534" y="3045"/>
                    <a:pt x="1526" y="2928"/>
                  </a:cubicBezTo>
                  <a:cubicBezTo>
                    <a:pt x="1522" y="2861"/>
                    <a:pt x="1521" y="2804"/>
                    <a:pt x="1522" y="2661"/>
                  </a:cubicBezTo>
                  <a:cubicBezTo>
                    <a:pt x="1522" y="2473"/>
                    <a:pt x="1522" y="2285"/>
                    <a:pt x="1522" y="2263"/>
                  </a:cubicBezTo>
                  <a:cubicBezTo>
                    <a:pt x="1521" y="2226"/>
                    <a:pt x="1521" y="2220"/>
                    <a:pt x="1524" y="2217"/>
                  </a:cubicBezTo>
                  <a:cubicBezTo>
                    <a:pt x="1530" y="2209"/>
                    <a:pt x="1530" y="1921"/>
                    <a:pt x="1524" y="1879"/>
                  </a:cubicBezTo>
                  <a:cubicBezTo>
                    <a:pt x="1523" y="1872"/>
                    <a:pt x="1522" y="1852"/>
                    <a:pt x="1522" y="1835"/>
                  </a:cubicBezTo>
                  <a:cubicBezTo>
                    <a:pt x="1522" y="1817"/>
                    <a:pt x="1521" y="1794"/>
                    <a:pt x="1520" y="1784"/>
                  </a:cubicBezTo>
                  <a:cubicBezTo>
                    <a:pt x="1519" y="1773"/>
                    <a:pt x="1518" y="1745"/>
                    <a:pt x="1518" y="1720"/>
                  </a:cubicBezTo>
                  <a:cubicBezTo>
                    <a:pt x="1518" y="1695"/>
                    <a:pt x="1517" y="1675"/>
                    <a:pt x="1517" y="1674"/>
                  </a:cubicBezTo>
                  <a:cubicBezTo>
                    <a:pt x="1516" y="1673"/>
                    <a:pt x="1515" y="1647"/>
                    <a:pt x="1515" y="1616"/>
                  </a:cubicBezTo>
                  <a:cubicBezTo>
                    <a:pt x="1514" y="1584"/>
                    <a:pt x="1513" y="1558"/>
                    <a:pt x="1512" y="1557"/>
                  </a:cubicBezTo>
                  <a:cubicBezTo>
                    <a:pt x="1511" y="1556"/>
                    <a:pt x="1510" y="1523"/>
                    <a:pt x="1509" y="1454"/>
                  </a:cubicBezTo>
                  <a:cubicBezTo>
                    <a:pt x="1508" y="1425"/>
                    <a:pt x="1508" y="1426"/>
                    <a:pt x="1503" y="1426"/>
                  </a:cubicBezTo>
                  <a:cubicBezTo>
                    <a:pt x="1500" y="1426"/>
                    <a:pt x="1497" y="1424"/>
                    <a:pt x="1496" y="1423"/>
                  </a:cubicBezTo>
                  <a:cubicBezTo>
                    <a:pt x="1494" y="1421"/>
                    <a:pt x="1491" y="1420"/>
                    <a:pt x="1489" y="1420"/>
                  </a:cubicBezTo>
                  <a:cubicBezTo>
                    <a:pt x="1486" y="1420"/>
                    <a:pt x="1483" y="1418"/>
                    <a:pt x="1481" y="1415"/>
                  </a:cubicBezTo>
                  <a:cubicBezTo>
                    <a:pt x="1477" y="1410"/>
                    <a:pt x="1477" y="1393"/>
                    <a:pt x="1480" y="1391"/>
                  </a:cubicBezTo>
                  <a:cubicBezTo>
                    <a:pt x="1481" y="1390"/>
                    <a:pt x="1487" y="1389"/>
                    <a:pt x="1493" y="1389"/>
                  </a:cubicBezTo>
                  <a:cubicBezTo>
                    <a:pt x="1499" y="1388"/>
                    <a:pt x="1505" y="1387"/>
                    <a:pt x="1506" y="1386"/>
                  </a:cubicBezTo>
                  <a:cubicBezTo>
                    <a:pt x="1508" y="1384"/>
                    <a:pt x="1509" y="1232"/>
                    <a:pt x="1506" y="1197"/>
                  </a:cubicBezTo>
                  <a:cubicBezTo>
                    <a:pt x="1505" y="1180"/>
                    <a:pt x="1503" y="1155"/>
                    <a:pt x="1502" y="1140"/>
                  </a:cubicBezTo>
                  <a:lnTo>
                    <a:pt x="1499" y="1113"/>
                  </a:lnTo>
                  <a:lnTo>
                    <a:pt x="1487" y="1092"/>
                  </a:lnTo>
                  <a:cubicBezTo>
                    <a:pt x="1480" y="1080"/>
                    <a:pt x="1474" y="1069"/>
                    <a:pt x="1473" y="1066"/>
                  </a:cubicBezTo>
                  <a:cubicBezTo>
                    <a:pt x="1472" y="1064"/>
                    <a:pt x="1471" y="1062"/>
                    <a:pt x="1470" y="1062"/>
                  </a:cubicBezTo>
                  <a:cubicBezTo>
                    <a:pt x="1468" y="1062"/>
                    <a:pt x="1441" y="1009"/>
                    <a:pt x="1439" y="1000"/>
                  </a:cubicBezTo>
                  <a:cubicBezTo>
                    <a:pt x="1438" y="997"/>
                    <a:pt x="1434" y="988"/>
                    <a:pt x="1429" y="980"/>
                  </a:cubicBezTo>
                  <a:cubicBezTo>
                    <a:pt x="1425" y="972"/>
                    <a:pt x="1422" y="964"/>
                    <a:pt x="1422" y="962"/>
                  </a:cubicBezTo>
                  <a:cubicBezTo>
                    <a:pt x="1422" y="961"/>
                    <a:pt x="1419" y="953"/>
                    <a:pt x="1415" y="946"/>
                  </a:cubicBezTo>
                  <a:cubicBezTo>
                    <a:pt x="1411" y="939"/>
                    <a:pt x="1408" y="930"/>
                    <a:pt x="1407" y="926"/>
                  </a:cubicBezTo>
                  <a:cubicBezTo>
                    <a:pt x="1406" y="922"/>
                    <a:pt x="1403" y="915"/>
                    <a:pt x="1400" y="910"/>
                  </a:cubicBezTo>
                  <a:cubicBezTo>
                    <a:pt x="1398" y="905"/>
                    <a:pt x="1396" y="900"/>
                    <a:pt x="1396" y="898"/>
                  </a:cubicBezTo>
                  <a:cubicBezTo>
                    <a:pt x="1396" y="895"/>
                    <a:pt x="1382" y="862"/>
                    <a:pt x="1372" y="839"/>
                  </a:cubicBezTo>
                  <a:cubicBezTo>
                    <a:pt x="1370" y="834"/>
                    <a:pt x="1367" y="828"/>
                    <a:pt x="1367" y="825"/>
                  </a:cubicBezTo>
                  <a:cubicBezTo>
                    <a:pt x="1366" y="821"/>
                    <a:pt x="1362" y="812"/>
                    <a:pt x="1358" y="803"/>
                  </a:cubicBezTo>
                  <a:cubicBezTo>
                    <a:pt x="1354" y="794"/>
                    <a:pt x="1349" y="783"/>
                    <a:pt x="1347" y="778"/>
                  </a:cubicBezTo>
                  <a:cubicBezTo>
                    <a:pt x="1345" y="773"/>
                    <a:pt x="1342" y="765"/>
                    <a:pt x="1340" y="760"/>
                  </a:cubicBezTo>
                  <a:cubicBezTo>
                    <a:pt x="1338" y="755"/>
                    <a:pt x="1334" y="747"/>
                    <a:pt x="1332" y="742"/>
                  </a:cubicBezTo>
                  <a:cubicBezTo>
                    <a:pt x="1326" y="727"/>
                    <a:pt x="1324" y="725"/>
                    <a:pt x="1321" y="727"/>
                  </a:cubicBezTo>
                  <a:cubicBezTo>
                    <a:pt x="1317" y="730"/>
                    <a:pt x="1304" y="734"/>
                    <a:pt x="1287" y="735"/>
                  </a:cubicBezTo>
                  <a:cubicBezTo>
                    <a:pt x="1278" y="736"/>
                    <a:pt x="1270" y="737"/>
                    <a:pt x="1268" y="738"/>
                  </a:cubicBezTo>
                  <a:cubicBezTo>
                    <a:pt x="1267" y="739"/>
                    <a:pt x="1262" y="740"/>
                    <a:pt x="1256" y="740"/>
                  </a:cubicBezTo>
                  <a:cubicBezTo>
                    <a:pt x="1251" y="740"/>
                    <a:pt x="1238" y="742"/>
                    <a:pt x="1228" y="744"/>
                  </a:cubicBezTo>
                  <a:cubicBezTo>
                    <a:pt x="1218" y="746"/>
                    <a:pt x="1207" y="748"/>
                    <a:pt x="1204" y="748"/>
                  </a:cubicBezTo>
                  <a:cubicBezTo>
                    <a:pt x="1201" y="748"/>
                    <a:pt x="1197" y="749"/>
                    <a:pt x="1196" y="750"/>
                  </a:cubicBezTo>
                  <a:cubicBezTo>
                    <a:pt x="1192" y="754"/>
                    <a:pt x="1150" y="756"/>
                    <a:pt x="1123" y="753"/>
                  </a:cubicBezTo>
                  <a:cubicBezTo>
                    <a:pt x="1115" y="753"/>
                    <a:pt x="1106" y="752"/>
                    <a:pt x="1102" y="752"/>
                  </a:cubicBezTo>
                  <a:cubicBezTo>
                    <a:pt x="1096" y="752"/>
                    <a:pt x="1093" y="750"/>
                    <a:pt x="1087" y="745"/>
                  </a:cubicBezTo>
                  <a:lnTo>
                    <a:pt x="1080" y="739"/>
                  </a:lnTo>
                  <a:lnTo>
                    <a:pt x="1080" y="718"/>
                  </a:lnTo>
                  <a:cubicBezTo>
                    <a:pt x="1080" y="705"/>
                    <a:pt x="1080" y="696"/>
                    <a:pt x="1082" y="695"/>
                  </a:cubicBezTo>
                  <a:cubicBezTo>
                    <a:pt x="1084" y="692"/>
                    <a:pt x="1084" y="691"/>
                    <a:pt x="1081" y="688"/>
                  </a:cubicBezTo>
                  <a:cubicBezTo>
                    <a:pt x="1079" y="686"/>
                    <a:pt x="1079" y="683"/>
                    <a:pt x="1079" y="681"/>
                  </a:cubicBezTo>
                  <a:cubicBezTo>
                    <a:pt x="1082" y="676"/>
                    <a:pt x="1080" y="612"/>
                    <a:pt x="1078" y="608"/>
                  </a:cubicBezTo>
                  <a:cubicBezTo>
                    <a:pt x="1075" y="603"/>
                    <a:pt x="1075" y="592"/>
                    <a:pt x="1079" y="586"/>
                  </a:cubicBezTo>
                  <a:cubicBezTo>
                    <a:pt x="1080" y="582"/>
                    <a:pt x="1081" y="580"/>
                    <a:pt x="1079" y="577"/>
                  </a:cubicBezTo>
                  <a:cubicBezTo>
                    <a:pt x="1078" y="575"/>
                    <a:pt x="1078" y="561"/>
                    <a:pt x="1079" y="543"/>
                  </a:cubicBezTo>
                  <a:cubicBezTo>
                    <a:pt x="1079" y="527"/>
                    <a:pt x="1079" y="511"/>
                    <a:pt x="1079" y="510"/>
                  </a:cubicBezTo>
                  <a:cubicBezTo>
                    <a:pt x="1079" y="508"/>
                    <a:pt x="1079" y="486"/>
                    <a:pt x="1078" y="461"/>
                  </a:cubicBezTo>
                  <a:cubicBezTo>
                    <a:pt x="1078" y="408"/>
                    <a:pt x="1077" y="389"/>
                    <a:pt x="1074" y="331"/>
                  </a:cubicBezTo>
                  <a:cubicBezTo>
                    <a:pt x="1072" y="293"/>
                    <a:pt x="1072" y="289"/>
                    <a:pt x="1075" y="284"/>
                  </a:cubicBezTo>
                  <a:cubicBezTo>
                    <a:pt x="1078" y="278"/>
                    <a:pt x="1078" y="278"/>
                    <a:pt x="1073" y="275"/>
                  </a:cubicBezTo>
                  <a:cubicBezTo>
                    <a:pt x="1071" y="273"/>
                    <a:pt x="1067" y="272"/>
                    <a:pt x="1065" y="272"/>
                  </a:cubicBezTo>
                  <a:cubicBezTo>
                    <a:pt x="1060" y="272"/>
                    <a:pt x="1052" y="260"/>
                    <a:pt x="1052" y="252"/>
                  </a:cubicBezTo>
                  <a:cubicBezTo>
                    <a:pt x="1052" y="240"/>
                    <a:pt x="1057" y="238"/>
                    <a:pt x="1076" y="240"/>
                  </a:cubicBezTo>
                  <a:cubicBezTo>
                    <a:pt x="1085" y="241"/>
                    <a:pt x="1094" y="242"/>
                    <a:pt x="1096" y="241"/>
                  </a:cubicBezTo>
                  <a:cubicBezTo>
                    <a:pt x="1099" y="239"/>
                    <a:pt x="1099" y="238"/>
                    <a:pt x="1094" y="227"/>
                  </a:cubicBezTo>
                  <a:cubicBezTo>
                    <a:pt x="1090" y="221"/>
                    <a:pt x="1088" y="214"/>
                    <a:pt x="1088" y="212"/>
                  </a:cubicBezTo>
                  <a:cubicBezTo>
                    <a:pt x="1088" y="210"/>
                    <a:pt x="1086" y="207"/>
                    <a:pt x="1085" y="206"/>
                  </a:cubicBezTo>
                  <a:cubicBezTo>
                    <a:pt x="1083" y="204"/>
                    <a:pt x="1082" y="202"/>
                    <a:pt x="1082" y="201"/>
                  </a:cubicBezTo>
                  <a:cubicBezTo>
                    <a:pt x="1082" y="200"/>
                    <a:pt x="1079" y="192"/>
                    <a:pt x="1075" y="184"/>
                  </a:cubicBezTo>
                  <a:cubicBezTo>
                    <a:pt x="1071" y="176"/>
                    <a:pt x="1068" y="169"/>
                    <a:pt x="1068" y="168"/>
                  </a:cubicBezTo>
                  <a:cubicBezTo>
                    <a:pt x="1068" y="167"/>
                    <a:pt x="1066" y="162"/>
                    <a:pt x="1063" y="158"/>
                  </a:cubicBezTo>
                  <a:cubicBezTo>
                    <a:pt x="1058" y="150"/>
                    <a:pt x="1053" y="139"/>
                    <a:pt x="1043" y="109"/>
                  </a:cubicBezTo>
                  <a:cubicBezTo>
                    <a:pt x="1039" y="98"/>
                    <a:pt x="1035" y="86"/>
                    <a:pt x="1033" y="82"/>
                  </a:cubicBezTo>
                  <a:cubicBezTo>
                    <a:pt x="1031" y="77"/>
                    <a:pt x="1031" y="74"/>
                    <a:pt x="1033" y="66"/>
                  </a:cubicBezTo>
                  <a:cubicBezTo>
                    <a:pt x="1035" y="60"/>
                    <a:pt x="1036" y="55"/>
                    <a:pt x="1035" y="55"/>
                  </a:cubicBezTo>
                  <a:cubicBezTo>
                    <a:pt x="1035" y="54"/>
                    <a:pt x="1027" y="53"/>
                    <a:pt x="1018" y="52"/>
                  </a:cubicBezTo>
                  <a:cubicBezTo>
                    <a:pt x="1010" y="52"/>
                    <a:pt x="1001" y="50"/>
                    <a:pt x="999" y="48"/>
                  </a:cubicBezTo>
                  <a:cubicBezTo>
                    <a:pt x="994" y="46"/>
                    <a:pt x="979" y="44"/>
                    <a:pt x="930" y="43"/>
                  </a:cubicBezTo>
                  <a:cubicBezTo>
                    <a:pt x="914" y="42"/>
                    <a:pt x="888" y="41"/>
                    <a:pt x="872" y="40"/>
                  </a:cubicBezTo>
                  <a:cubicBezTo>
                    <a:pt x="855" y="39"/>
                    <a:pt x="830" y="39"/>
                    <a:pt x="814" y="40"/>
                  </a:cubicBezTo>
                  <a:cubicBezTo>
                    <a:pt x="795" y="41"/>
                    <a:pt x="783" y="41"/>
                    <a:pt x="780" y="40"/>
                  </a:cubicBezTo>
                  <a:cubicBezTo>
                    <a:pt x="772" y="37"/>
                    <a:pt x="748" y="35"/>
                    <a:pt x="744" y="38"/>
                  </a:cubicBezTo>
                  <a:cubicBezTo>
                    <a:pt x="742" y="39"/>
                    <a:pt x="737" y="39"/>
                    <a:pt x="732" y="38"/>
                  </a:cubicBezTo>
                  <a:cubicBezTo>
                    <a:pt x="725" y="36"/>
                    <a:pt x="722" y="36"/>
                    <a:pt x="718" y="38"/>
                  </a:cubicBezTo>
                  <a:cubicBezTo>
                    <a:pt x="716" y="39"/>
                    <a:pt x="712" y="40"/>
                    <a:pt x="710" y="39"/>
                  </a:cubicBezTo>
                  <a:cubicBezTo>
                    <a:pt x="708" y="38"/>
                    <a:pt x="695" y="37"/>
                    <a:pt x="680" y="37"/>
                  </a:cubicBezTo>
                  <a:cubicBezTo>
                    <a:pt x="665" y="36"/>
                    <a:pt x="648" y="35"/>
                    <a:pt x="643" y="35"/>
                  </a:cubicBezTo>
                  <a:cubicBezTo>
                    <a:pt x="638" y="34"/>
                    <a:pt x="626" y="35"/>
                    <a:pt x="616" y="37"/>
                  </a:cubicBezTo>
                  <a:cubicBezTo>
                    <a:pt x="603" y="39"/>
                    <a:pt x="593" y="40"/>
                    <a:pt x="576" y="39"/>
                  </a:cubicBezTo>
                  <a:cubicBezTo>
                    <a:pt x="553" y="38"/>
                    <a:pt x="551" y="38"/>
                    <a:pt x="540" y="38"/>
                  </a:cubicBezTo>
                  <a:cubicBezTo>
                    <a:pt x="537" y="38"/>
                    <a:pt x="527" y="38"/>
                    <a:pt x="519" y="38"/>
                  </a:cubicBezTo>
                  <a:cubicBezTo>
                    <a:pt x="502" y="37"/>
                    <a:pt x="490" y="38"/>
                    <a:pt x="482" y="41"/>
                  </a:cubicBezTo>
                  <a:cubicBezTo>
                    <a:pt x="480" y="42"/>
                    <a:pt x="478" y="41"/>
                    <a:pt x="477" y="40"/>
                  </a:cubicBezTo>
                  <a:cubicBezTo>
                    <a:pt x="475" y="37"/>
                    <a:pt x="462" y="37"/>
                    <a:pt x="461" y="41"/>
                  </a:cubicBezTo>
                  <a:cubicBezTo>
                    <a:pt x="460" y="43"/>
                    <a:pt x="455" y="44"/>
                    <a:pt x="437" y="44"/>
                  </a:cubicBezTo>
                  <a:cubicBezTo>
                    <a:pt x="424" y="44"/>
                    <a:pt x="413" y="45"/>
                    <a:pt x="413" y="46"/>
                  </a:cubicBezTo>
                  <a:cubicBezTo>
                    <a:pt x="412" y="47"/>
                    <a:pt x="407" y="48"/>
                    <a:pt x="401" y="47"/>
                  </a:cubicBezTo>
                  <a:cubicBezTo>
                    <a:pt x="395" y="47"/>
                    <a:pt x="361" y="47"/>
                    <a:pt x="324" y="48"/>
                  </a:cubicBezTo>
                  <a:cubicBezTo>
                    <a:pt x="269" y="48"/>
                    <a:pt x="256" y="49"/>
                    <a:pt x="251" y="51"/>
                  </a:cubicBezTo>
                  <a:cubicBezTo>
                    <a:pt x="246" y="54"/>
                    <a:pt x="240" y="54"/>
                    <a:pt x="225" y="53"/>
                  </a:cubicBezTo>
                  <a:cubicBezTo>
                    <a:pt x="215" y="53"/>
                    <a:pt x="205" y="53"/>
                    <a:pt x="204" y="54"/>
                  </a:cubicBezTo>
                  <a:cubicBezTo>
                    <a:pt x="203" y="55"/>
                    <a:pt x="200" y="55"/>
                    <a:pt x="196" y="54"/>
                  </a:cubicBezTo>
                  <a:cubicBezTo>
                    <a:pt x="192" y="52"/>
                    <a:pt x="184" y="52"/>
                    <a:pt x="175" y="53"/>
                  </a:cubicBezTo>
                  <a:cubicBezTo>
                    <a:pt x="158" y="54"/>
                    <a:pt x="155" y="54"/>
                    <a:pt x="135" y="53"/>
                  </a:cubicBezTo>
                  <a:cubicBezTo>
                    <a:pt x="97" y="51"/>
                    <a:pt x="78" y="49"/>
                    <a:pt x="73" y="47"/>
                  </a:cubicBezTo>
                  <a:cubicBezTo>
                    <a:pt x="70" y="45"/>
                    <a:pt x="61" y="44"/>
                    <a:pt x="49" y="44"/>
                  </a:cubicBezTo>
                  <a:cubicBezTo>
                    <a:pt x="36" y="44"/>
                    <a:pt x="29" y="43"/>
                    <a:pt x="27" y="41"/>
                  </a:cubicBezTo>
                  <a:cubicBezTo>
                    <a:pt x="24" y="39"/>
                    <a:pt x="19" y="38"/>
                    <a:pt x="15" y="38"/>
                  </a:cubicBezTo>
                  <a:cubicBezTo>
                    <a:pt x="6" y="38"/>
                    <a:pt x="3" y="33"/>
                    <a:pt x="1" y="18"/>
                  </a:cubicBezTo>
                  <a:cubicBezTo>
                    <a:pt x="0" y="9"/>
                    <a:pt x="0" y="8"/>
                    <a:pt x="4" y="4"/>
                  </a:cubicBezTo>
                  <a:cubicBezTo>
                    <a:pt x="8" y="1"/>
                    <a:pt x="10" y="0"/>
                    <a:pt x="15" y="1"/>
                  </a:cubicBezTo>
                  <a:cubicBezTo>
                    <a:pt x="29" y="4"/>
                    <a:pt x="48" y="4"/>
                    <a:pt x="55" y="2"/>
                  </a:cubicBezTo>
                  <a:cubicBezTo>
                    <a:pt x="62" y="0"/>
                    <a:pt x="64" y="0"/>
                    <a:pt x="74" y="6"/>
                  </a:cubicBezTo>
                  <a:cubicBezTo>
                    <a:pt x="83" y="11"/>
                    <a:pt x="88" y="12"/>
                    <a:pt x="98" y="12"/>
                  </a:cubicBezTo>
                  <a:cubicBezTo>
                    <a:pt x="107" y="12"/>
                    <a:pt x="112" y="13"/>
                    <a:pt x="114" y="15"/>
                  </a:cubicBezTo>
                  <a:cubicBezTo>
                    <a:pt x="115" y="17"/>
                    <a:pt x="118" y="17"/>
                    <a:pt x="120" y="17"/>
                  </a:cubicBezTo>
                  <a:cubicBezTo>
                    <a:pt x="122" y="16"/>
                    <a:pt x="127" y="17"/>
                    <a:pt x="132" y="18"/>
                  </a:cubicBezTo>
                  <a:cubicBezTo>
                    <a:pt x="141" y="20"/>
                    <a:pt x="231" y="21"/>
                    <a:pt x="234" y="18"/>
                  </a:cubicBezTo>
                  <a:cubicBezTo>
                    <a:pt x="238" y="16"/>
                    <a:pt x="258" y="16"/>
                    <a:pt x="259" y="18"/>
                  </a:cubicBezTo>
                  <a:cubicBezTo>
                    <a:pt x="259" y="19"/>
                    <a:pt x="261" y="19"/>
                    <a:pt x="262" y="18"/>
                  </a:cubicBezTo>
                  <a:cubicBezTo>
                    <a:pt x="265" y="16"/>
                    <a:pt x="265" y="16"/>
                    <a:pt x="338" y="16"/>
                  </a:cubicBezTo>
                  <a:cubicBezTo>
                    <a:pt x="385" y="16"/>
                    <a:pt x="402" y="15"/>
                    <a:pt x="402" y="13"/>
                  </a:cubicBezTo>
                  <a:cubicBezTo>
                    <a:pt x="403" y="11"/>
                    <a:pt x="404" y="11"/>
                    <a:pt x="408" y="14"/>
                  </a:cubicBezTo>
                  <a:cubicBezTo>
                    <a:pt x="412" y="16"/>
                    <a:pt x="415" y="16"/>
                    <a:pt x="420" y="14"/>
                  </a:cubicBezTo>
                  <a:cubicBezTo>
                    <a:pt x="423" y="13"/>
                    <a:pt x="432" y="12"/>
                    <a:pt x="438" y="12"/>
                  </a:cubicBezTo>
                  <a:cubicBezTo>
                    <a:pt x="445" y="12"/>
                    <a:pt x="454" y="11"/>
                    <a:pt x="459" y="9"/>
                  </a:cubicBezTo>
                  <a:cubicBezTo>
                    <a:pt x="472" y="6"/>
                    <a:pt x="486" y="5"/>
                    <a:pt x="488" y="8"/>
                  </a:cubicBezTo>
                  <a:cubicBezTo>
                    <a:pt x="489" y="10"/>
                    <a:pt x="490" y="10"/>
                    <a:pt x="492" y="8"/>
                  </a:cubicBezTo>
                  <a:cubicBezTo>
                    <a:pt x="494" y="7"/>
                    <a:pt x="504" y="6"/>
                    <a:pt x="521" y="6"/>
                  </a:cubicBezTo>
                  <a:cubicBezTo>
                    <a:pt x="536" y="6"/>
                    <a:pt x="549" y="5"/>
                    <a:pt x="550" y="5"/>
                  </a:cubicBezTo>
                  <a:cubicBezTo>
                    <a:pt x="553" y="2"/>
                    <a:pt x="566" y="3"/>
                    <a:pt x="582" y="5"/>
                  </a:cubicBezTo>
                  <a:cubicBezTo>
                    <a:pt x="592" y="7"/>
                    <a:pt x="598" y="7"/>
                    <a:pt x="601" y="5"/>
                  </a:cubicBezTo>
                  <a:cubicBezTo>
                    <a:pt x="604" y="3"/>
                    <a:pt x="671" y="3"/>
                    <a:pt x="790" y="4"/>
                  </a:cubicBezTo>
                  <a:cubicBezTo>
                    <a:pt x="805" y="4"/>
                    <a:pt x="826" y="4"/>
                    <a:pt x="837" y="4"/>
                  </a:cubicBezTo>
                  <a:cubicBezTo>
                    <a:pt x="848" y="3"/>
                    <a:pt x="888" y="4"/>
                    <a:pt x="926" y="4"/>
                  </a:cubicBezTo>
                  <a:lnTo>
                    <a:pt x="994" y="6"/>
                  </a:lnTo>
                  <a:lnTo>
                    <a:pt x="1009" y="13"/>
                  </a:lnTo>
                  <a:cubicBezTo>
                    <a:pt x="1018" y="18"/>
                    <a:pt x="1025" y="20"/>
                    <a:pt x="1031" y="20"/>
                  </a:cubicBezTo>
                  <a:cubicBezTo>
                    <a:pt x="1037" y="20"/>
                    <a:pt x="1041" y="21"/>
                    <a:pt x="1046" y="25"/>
                  </a:cubicBezTo>
                  <a:cubicBezTo>
                    <a:pt x="1049" y="28"/>
                    <a:pt x="1052" y="31"/>
                    <a:pt x="1052" y="32"/>
                  </a:cubicBezTo>
                  <a:cubicBezTo>
                    <a:pt x="1052" y="34"/>
                    <a:pt x="1055" y="38"/>
                    <a:pt x="1058" y="41"/>
                  </a:cubicBezTo>
                  <a:cubicBezTo>
                    <a:pt x="1065" y="48"/>
                    <a:pt x="1068" y="57"/>
                    <a:pt x="1068" y="73"/>
                  </a:cubicBezTo>
                  <a:cubicBezTo>
                    <a:pt x="1068" y="81"/>
                    <a:pt x="1071" y="95"/>
                    <a:pt x="1077" y="107"/>
                  </a:cubicBezTo>
                  <a:cubicBezTo>
                    <a:pt x="1078" y="110"/>
                    <a:pt x="1082" y="120"/>
                    <a:pt x="1085" y="129"/>
                  </a:cubicBezTo>
                  <a:cubicBezTo>
                    <a:pt x="1088" y="138"/>
                    <a:pt x="1092" y="146"/>
                    <a:pt x="1093" y="148"/>
                  </a:cubicBezTo>
                  <a:cubicBezTo>
                    <a:pt x="1097" y="154"/>
                    <a:pt x="1106" y="174"/>
                    <a:pt x="1106" y="177"/>
                  </a:cubicBezTo>
                  <a:cubicBezTo>
                    <a:pt x="1106" y="179"/>
                    <a:pt x="1109" y="184"/>
                    <a:pt x="1113" y="190"/>
                  </a:cubicBezTo>
                  <a:cubicBezTo>
                    <a:pt x="1117" y="196"/>
                    <a:pt x="1120" y="201"/>
                    <a:pt x="1120" y="203"/>
                  </a:cubicBezTo>
                  <a:cubicBezTo>
                    <a:pt x="1120" y="205"/>
                    <a:pt x="1123" y="213"/>
                    <a:pt x="1127" y="221"/>
                  </a:cubicBezTo>
                  <a:lnTo>
                    <a:pt x="1134" y="236"/>
                  </a:lnTo>
                  <a:lnTo>
                    <a:pt x="1141" y="233"/>
                  </a:lnTo>
                  <a:cubicBezTo>
                    <a:pt x="1144" y="231"/>
                    <a:pt x="1154" y="230"/>
                    <a:pt x="1161" y="230"/>
                  </a:cubicBezTo>
                  <a:cubicBezTo>
                    <a:pt x="1169" y="230"/>
                    <a:pt x="1176" y="229"/>
                    <a:pt x="1177" y="228"/>
                  </a:cubicBezTo>
                  <a:cubicBezTo>
                    <a:pt x="1178" y="227"/>
                    <a:pt x="1192" y="225"/>
                    <a:pt x="1207" y="224"/>
                  </a:cubicBezTo>
                  <a:cubicBezTo>
                    <a:pt x="1222" y="224"/>
                    <a:pt x="1236" y="222"/>
                    <a:pt x="1237" y="221"/>
                  </a:cubicBezTo>
                  <a:cubicBezTo>
                    <a:pt x="1238" y="220"/>
                    <a:pt x="1254" y="219"/>
                    <a:pt x="1271" y="219"/>
                  </a:cubicBezTo>
                  <a:cubicBezTo>
                    <a:pt x="1292" y="218"/>
                    <a:pt x="1305" y="217"/>
                    <a:pt x="1307" y="216"/>
                  </a:cubicBezTo>
                  <a:cubicBezTo>
                    <a:pt x="1310" y="214"/>
                    <a:pt x="1313" y="214"/>
                    <a:pt x="1315" y="215"/>
                  </a:cubicBezTo>
                  <a:cubicBezTo>
                    <a:pt x="1317" y="216"/>
                    <a:pt x="1321" y="217"/>
                    <a:pt x="1325" y="217"/>
                  </a:cubicBezTo>
                  <a:cubicBezTo>
                    <a:pt x="1332" y="218"/>
                    <a:pt x="1345" y="220"/>
                    <a:pt x="1351" y="221"/>
                  </a:cubicBezTo>
                  <a:cubicBezTo>
                    <a:pt x="1354" y="221"/>
                    <a:pt x="1357" y="225"/>
                    <a:pt x="1359" y="229"/>
                  </a:cubicBezTo>
                  <a:cubicBezTo>
                    <a:pt x="1362" y="236"/>
                    <a:pt x="1363" y="239"/>
                    <a:pt x="1361" y="254"/>
                  </a:cubicBezTo>
                  <a:cubicBezTo>
                    <a:pt x="1361" y="263"/>
                    <a:pt x="1360" y="284"/>
                    <a:pt x="1360" y="299"/>
                  </a:cubicBezTo>
                  <a:cubicBezTo>
                    <a:pt x="1360" y="315"/>
                    <a:pt x="1359" y="328"/>
                    <a:pt x="1358" y="329"/>
                  </a:cubicBezTo>
                  <a:cubicBezTo>
                    <a:pt x="1357" y="329"/>
                    <a:pt x="1355" y="343"/>
                    <a:pt x="1355" y="359"/>
                  </a:cubicBezTo>
                  <a:cubicBezTo>
                    <a:pt x="1354" y="375"/>
                    <a:pt x="1352" y="392"/>
                    <a:pt x="1351" y="397"/>
                  </a:cubicBezTo>
                  <a:cubicBezTo>
                    <a:pt x="1350" y="401"/>
                    <a:pt x="1348" y="416"/>
                    <a:pt x="1348" y="431"/>
                  </a:cubicBezTo>
                  <a:cubicBezTo>
                    <a:pt x="1347" y="445"/>
                    <a:pt x="1345" y="465"/>
                    <a:pt x="1344" y="475"/>
                  </a:cubicBezTo>
                  <a:cubicBezTo>
                    <a:pt x="1343" y="485"/>
                    <a:pt x="1341" y="502"/>
                    <a:pt x="1340" y="513"/>
                  </a:cubicBezTo>
                  <a:cubicBezTo>
                    <a:pt x="1339" y="524"/>
                    <a:pt x="1336" y="556"/>
                    <a:pt x="1335" y="585"/>
                  </a:cubicBezTo>
                  <a:cubicBezTo>
                    <a:pt x="1333" y="613"/>
                    <a:pt x="1330" y="643"/>
                    <a:pt x="1329" y="651"/>
                  </a:cubicBezTo>
                  <a:cubicBezTo>
                    <a:pt x="1326" y="664"/>
                    <a:pt x="1327" y="672"/>
                    <a:pt x="1330" y="672"/>
                  </a:cubicBezTo>
                  <a:cubicBezTo>
                    <a:pt x="1331" y="672"/>
                    <a:pt x="1335" y="675"/>
                    <a:pt x="1339" y="678"/>
                  </a:cubicBezTo>
                  <a:cubicBezTo>
                    <a:pt x="1347" y="685"/>
                    <a:pt x="1354" y="697"/>
                    <a:pt x="1354" y="705"/>
                  </a:cubicBezTo>
                  <a:cubicBezTo>
                    <a:pt x="1354" y="708"/>
                    <a:pt x="1356" y="715"/>
                    <a:pt x="1359" y="720"/>
                  </a:cubicBezTo>
                  <a:cubicBezTo>
                    <a:pt x="1367" y="738"/>
                    <a:pt x="1370" y="746"/>
                    <a:pt x="1370" y="752"/>
                  </a:cubicBezTo>
                  <a:cubicBezTo>
                    <a:pt x="1370" y="754"/>
                    <a:pt x="1372" y="760"/>
                    <a:pt x="1375" y="764"/>
                  </a:cubicBezTo>
                  <a:cubicBezTo>
                    <a:pt x="1377" y="768"/>
                    <a:pt x="1382" y="777"/>
                    <a:pt x="1385" y="785"/>
                  </a:cubicBezTo>
                  <a:cubicBezTo>
                    <a:pt x="1387" y="792"/>
                    <a:pt x="1391" y="799"/>
                    <a:pt x="1392" y="801"/>
                  </a:cubicBezTo>
                  <a:cubicBezTo>
                    <a:pt x="1393" y="802"/>
                    <a:pt x="1395" y="808"/>
                    <a:pt x="1397" y="815"/>
                  </a:cubicBezTo>
                  <a:cubicBezTo>
                    <a:pt x="1398" y="821"/>
                    <a:pt x="1402" y="831"/>
                    <a:pt x="1405" y="837"/>
                  </a:cubicBezTo>
                  <a:cubicBezTo>
                    <a:pt x="1407" y="843"/>
                    <a:pt x="1410" y="848"/>
                    <a:pt x="1410" y="850"/>
                  </a:cubicBezTo>
                  <a:cubicBezTo>
                    <a:pt x="1410" y="852"/>
                    <a:pt x="1416" y="867"/>
                    <a:pt x="1423" y="880"/>
                  </a:cubicBezTo>
                  <a:cubicBezTo>
                    <a:pt x="1425" y="884"/>
                    <a:pt x="1425" y="887"/>
                    <a:pt x="1424" y="889"/>
                  </a:cubicBezTo>
                  <a:cubicBezTo>
                    <a:pt x="1421" y="894"/>
                    <a:pt x="1429" y="913"/>
                    <a:pt x="1439" y="927"/>
                  </a:cubicBezTo>
                  <a:cubicBezTo>
                    <a:pt x="1443" y="931"/>
                    <a:pt x="1446" y="938"/>
                    <a:pt x="1447" y="942"/>
                  </a:cubicBezTo>
                  <a:cubicBezTo>
                    <a:pt x="1447" y="946"/>
                    <a:pt x="1453" y="958"/>
                    <a:pt x="1458" y="968"/>
                  </a:cubicBezTo>
                  <a:cubicBezTo>
                    <a:pt x="1463" y="979"/>
                    <a:pt x="1468" y="989"/>
                    <a:pt x="1468" y="990"/>
                  </a:cubicBezTo>
                  <a:cubicBezTo>
                    <a:pt x="1468" y="994"/>
                    <a:pt x="1484" y="1030"/>
                    <a:pt x="1487" y="1034"/>
                  </a:cubicBezTo>
                  <a:cubicBezTo>
                    <a:pt x="1488" y="1035"/>
                    <a:pt x="1492" y="1043"/>
                    <a:pt x="1497" y="1050"/>
                  </a:cubicBezTo>
                  <a:cubicBezTo>
                    <a:pt x="1501" y="1058"/>
                    <a:pt x="1506" y="1064"/>
                    <a:pt x="1508" y="1065"/>
                  </a:cubicBezTo>
                  <a:cubicBezTo>
                    <a:pt x="1510" y="1066"/>
                    <a:pt x="1514" y="1068"/>
                    <a:pt x="1518" y="1071"/>
                  </a:cubicBezTo>
                  <a:cubicBezTo>
                    <a:pt x="1523" y="1076"/>
                    <a:pt x="1524" y="1077"/>
                    <a:pt x="1524" y="1087"/>
                  </a:cubicBezTo>
                  <a:cubicBezTo>
                    <a:pt x="1524" y="1093"/>
                    <a:pt x="1524" y="1100"/>
                    <a:pt x="1525" y="1102"/>
                  </a:cubicBezTo>
                  <a:cubicBezTo>
                    <a:pt x="1527" y="1107"/>
                    <a:pt x="1530" y="1132"/>
                    <a:pt x="1533" y="1162"/>
                  </a:cubicBezTo>
                  <a:cubicBezTo>
                    <a:pt x="1534" y="1179"/>
                    <a:pt x="1534" y="1228"/>
                    <a:pt x="1533" y="1241"/>
                  </a:cubicBezTo>
                  <a:cubicBezTo>
                    <a:pt x="1532" y="1249"/>
                    <a:pt x="1532" y="1253"/>
                    <a:pt x="1534" y="1255"/>
                  </a:cubicBezTo>
                  <a:cubicBezTo>
                    <a:pt x="1537" y="1258"/>
                    <a:pt x="1538" y="1266"/>
                    <a:pt x="1538" y="1292"/>
                  </a:cubicBezTo>
                  <a:cubicBezTo>
                    <a:pt x="1539" y="1311"/>
                    <a:pt x="1540" y="1326"/>
                    <a:pt x="1540" y="1327"/>
                  </a:cubicBezTo>
                  <a:cubicBezTo>
                    <a:pt x="1541" y="1328"/>
                    <a:pt x="1542" y="1341"/>
                    <a:pt x="1542" y="1354"/>
                  </a:cubicBezTo>
                  <a:cubicBezTo>
                    <a:pt x="1542" y="1368"/>
                    <a:pt x="1543" y="1380"/>
                    <a:pt x="1544" y="1381"/>
                  </a:cubicBezTo>
                  <a:cubicBezTo>
                    <a:pt x="1547" y="1383"/>
                    <a:pt x="1639" y="1382"/>
                    <a:pt x="1647" y="1380"/>
                  </a:cubicBezTo>
                  <a:cubicBezTo>
                    <a:pt x="1651" y="1379"/>
                    <a:pt x="1673" y="1377"/>
                    <a:pt x="1696" y="1376"/>
                  </a:cubicBezTo>
                  <a:cubicBezTo>
                    <a:pt x="1761" y="1372"/>
                    <a:pt x="1780" y="1371"/>
                    <a:pt x="1785" y="1369"/>
                  </a:cubicBezTo>
                  <a:cubicBezTo>
                    <a:pt x="1787" y="1367"/>
                    <a:pt x="1799" y="1366"/>
                    <a:pt x="1812" y="1366"/>
                  </a:cubicBezTo>
                  <a:cubicBezTo>
                    <a:pt x="1824" y="1366"/>
                    <a:pt x="1836" y="1365"/>
                    <a:pt x="1838" y="1364"/>
                  </a:cubicBezTo>
                  <a:cubicBezTo>
                    <a:pt x="1839" y="1363"/>
                    <a:pt x="1842" y="1363"/>
                    <a:pt x="1844" y="1364"/>
                  </a:cubicBezTo>
                  <a:cubicBezTo>
                    <a:pt x="1845" y="1365"/>
                    <a:pt x="1852" y="1365"/>
                    <a:pt x="1858" y="1364"/>
                  </a:cubicBezTo>
                  <a:cubicBezTo>
                    <a:pt x="1864" y="1363"/>
                    <a:pt x="1871" y="1363"/>
                    <a:pt x="1874" y="1364"/>
                  </a:cubicBezTo>
                  <a:cubicBezTo>
                    <a:pt x="1876" y="1364"/>
                    <a:pt x="1882" y="1364"/>
                    <a:pt x="1886" y="1363"/>
                  </a:cubicBezTo>
                  <a:cubicBezTo>
                    <a:pt x="1891" y="1362"/>
                    <a:pt x="1895" y="1362"/>
                    <a:pt x="1897" y="1363"/>
                  </a:cubicBezTo>
                  <a:cubicBezTo>
                    <a:pt x="1900" y="1365"/>
                    <a:pt x="1902" y="1365"/>
                    <a:pt x="1904" y="1363"/>
                  </a:cubicBezTo>
                  <a:cubicBezTo>
                    <a:pt x="1907" y="1361"/>
                    <a:pt x="1909" y="1361"/>
                    <a:pt x="1912" y="1363"/>
                  </a:cubicBezTo>
                  <a:cubicBezTo>
                    <a:pt x="1915" y="1365"/>
                    <a:pt x="1917" y="1365"/>
                    <a:pt x="1920" y="1363"/>
                  </a:cubicBezTo>
                  <a:cubicBezTo>
                    <a:pt x="1923" y="1361"/>
                    <a:pt x="1927" y="1360"/>
                    <a:pt x="1932" y="1361"/>
                  </a:cubicBezTo>
                  <a:cubicBezTo>
                    <a:pt x="1935" y="1362"/>
                    <a:pt x="1945" y="1361"/>
                    <a:pt x="1952" y="1360"/>
                  </a:cubicBezTo>
                  <a:cubicBezTo>
                    <a:pt x="1964" y="1357"/>
                    <a:pt x="2015" y="1357"/>
                    <a:pt x="2070" y="1359"/>
                  </a:cubicBezTo>
                  <a:cubicBezTo>
                    <a:pt x="2081" y="1359"/>
                    <a:pt x="2092" y="1359"/>
                    <a:pt x="2095" y="1359"/>
                  </a:cubicBezTo>
                  <a:cubicBezTo>
                    <a:pt x="2121" y="1359"/>
                    <a:pt x="2159" y="1361"/>
                    <a:pt x="2166" y="1362"/>
                  </a:cubicBezTo>
                  <a:cubicBezTo>
                    <a:pt x="2186" y="1367"/>
                    <a:pt x="2443" y="1371"/>
                    <a:pt x="2447" y="1367"/>
                  </a:cubicBezTo>
                  <a:cubicBezTo>
                    <a:pt x="2449" y="1366"/>
                    <a:pt x="2451" y="1366"/>
                    <a:pt x="2454" y="1367"/>
                  </a:cubicBezTo>
                  <a:cubicBezTo>
                    <a:pt x="2461" y="1371"/>
                    <a:pt x="2581" y="1368"/>
                    <a:pt x="2599" y="1364"/>
                  </a:cubicBezTo>
                  <a:cubicBezTo>
                    <a:pt x="2609" y="1361"/>
                    <a:pt x="2633" y="1360"/>
                    <a:pt x="2666" y="1359"/>
                  </a:cubicBezTo>
                  <a:cubicBezTo>
                    <a:pt x="2681" y="1359"/>
                    <a:pt x="2695" y="1359"/>
                    <a:pt x="2699" y="1358"/>
                  </a:cubicBezTo>
                  <a:cubicBezTo>
                    <a:pt x="2702" y="1357"/>
                    <a:pt x="2707" y="1357"/>
                    <a:pt x="2710" y="1358"/>
                  </a:cubicBezTo>
                  <a:cubicBezTo>
                    <a:pt x="2712" y="1358"/>
                    <a:pt x="2719" y="1358"/>
                    <a:pt x="2724" y="1357"/>
                  </a:cubicBezTo>
                  <a:cubicBezTo>
                    <a:pt x="2730" y="1357"/>
                    <a:pt x="2758" y="1356"/>
                    <a:pt x="2787" y="1356"/>
                  </a:cubicBezTo>
                  <a:cubicBezTo>
                    <a:pt x="2817" y="1356"/>
                    <a:pt x="2846" y="1355"/>
                    <a:pt x="2853" y="1354"/>
                  </a:cubicBezTo>
                  <a:cubicBezTo>
                    <a:pt x="2859" y="1353"/>
                    <a:pt x="2891" y="1351"/>
                    <a:pt x="2923" y="1351"/>
                  </a:cubicBezTo>
                  <a:cubicBezTo>
                    <a:pt x="2955" y="1350"/>
                    <a:pt x="2987" y="1349"/>
                    <a:pt x="2995" y="1349"/>
                  </a:cubicBezTo>
                  <a:cubicBezTo>
                    <a:pt x="3005" y="1348"/>
                    <a:pt x="3011" y="1349"/>
                    <a:pt x="3013" y="1350"/>
                  </a:cubicBezTo>
                  <a:cubicBezTo>
                    <a:pt x="3015" y="1352"/>
                    <a:pt x="3017" y="1352"/>
                    <a:pt x="3021" y="1350"/>
                  </a:cubicBezTo>
                  <a:cubicBezTo>
                    <a:pt x="3026" y="1348"/>
                    <a:pt x="3042" y="1348"/>
                    <a:pt x="3084" y="1349"/>
                  </a:cubicBezTo>
                  <a:cubicBezTo>
                    <a:pt x="3154" y="1350"/>
                    <a:pt x="3198" y="1350"/>
                    <a:pt x="3208" y="1349"/>
                  </a:cubicBezTo>
                  <a:cubicBezTo>
                    <a:pt x="3212" y="1348"/>
                    <a:pt x="3221" y="1347"/>
                    <a:pt x="3226" y="1347"/>
                  </a:cubicBezTo>
                  <a:cubicBezTo>
                    <a:pt x="3238" y="1346"/>
                    <a:pt x="3362" y="1346"/>
                    <a:pt x="3375" y="1347"/>
                  </a:cubicBezTo>
                  <a:cubicBezTo>
                    <a:pt x="3380" y="1347"/>
                    <a:pt x="3386" y="1346"/>
                    <a:pt x="3389" y="1345"/>
                  </a:cubicBezTo>
                  <a:cubicBezTo>
                    <a:pt x="3392" y="1344"/>
                    <a:pt x="3395" y="1344"/>
                    <a:pt x="3398" y="1345"/>
                  </a:cubicBezTo>
                  <a:cubicBezTo>
                    <a:pt x="3404" y="1348"/>
                    <a:pt x="3437" y="1348"/>
                    <a:pt x="3440" y="1344"/>
                  </a:cubicBezTo>
                  <a:cubicBezTo>
                    <a:pt x="3443" y="1341"/>
                    <a:pt x="3453" y="1341"/>
                    <a:pt x="3463" y="1345"/>
                  </a:cubicBezTo>
                  <a:cubicBezTo>
                    <a:pt x="3471" y="1347"/>
                    <a:pt x="3475" y="1348"/>
                    <a:pt x="3486" y="1346"/>
                  </a:cubicBezTo>
                  <a:cubicBezTo>
                    <a:pt x="3494" y="1344"/>
                    <a:pt x="3502" y="1344"/>
                    <a:pt x="3504" y="1344"/>
                  </a:cubicBezTo>
                  <a:cubicBezTo>
                    <a:pt x="3507" y="1344"/>
                    <a:pt x="3525" y="1344"/>
                    <a:pt x="3548" y="1344"/>
                  </a:cubicBezTo>
                  <a:cubicBezTo>
                    <a:pt x="3561" y="1344"/>
                    <a:pt x="3567" y="1344"/>
                    <a:pt x="3569" y="1347"/>
                  </a:cubicBezTo>
                  <a:cubicBezTo>
                    <a:pt x="3574" y="1350"/>
                    <a:pt x="3583" y="1350"/>
                    <a:pt x="3586" y="1347"/>
                  </a:cubicBezTo>
                  <a:cubicBezTo>
                    <a:pt x="3589" y="1343"/>
                    <a:pt x="3609" y="1343"/>
                    <a:pt x="3616" y="1346"/>
                  </a:cubicBezTo>
                  <a:cubicBezTo>
                    <a:pt x="3620" y="1347"/>
                    <a:pt x="3622" y="1347"/>
                    <a:pt x="3623" y="1346"/>
                  </a:cubicBezTo>
                  <a:cubicBezTo>
                    <a:pt x="3624" y="1343"/>
                    <a:pt x="3652" y="1343"/>
                    <a:pt x="3655" y="1346"/>
                  </a:cubicBezTo>
                  <a:cubicBezTo>
                    <a:pt x="3657" y="1348"/>
                    <a:pt x="3658" y="1348"/>
                    <a:pt x="3661" y="1346"/>
                  </a:cubicBezTo>
                  <a:cubicBezTo>
                    <a:pt x="3663" y="1344"/>
                    <a:pt x="3673" y="1343"/>
                    <a:pt x="3699" y="1344"/>
                  </a:cubicBezTo>
                  <a:cubicBezTo>
                    <a:pt x="3719" y="1344"/>
                    <a:pt x="3750" y="1344"/>
                    <a:pt x="3770" y="1343"/>
                  </a:cubicBezTo>
                  <a:cubicBezTo>
                    <a:pt x="3789" y="1342"/>
                    <a:pt x="3828" y="1341"/>
                    <a:pt x="3857" y="1341"/>
                  </a:cubicBezTo>
                  <a:cubicBezTo>
                    <a:pt x="3885" y="1340"/>
                    <a:pt x="3932" y="1339"/>
                    <a:pt x="3961" y="1339"/>
                  </a:cubicBezTo>
                  <a:cubicBezTo>
                    <a:pt x="4049" y="1337"/>
                    <a:pt x="4089" y="1337"/>
                    <a:pt x="4125" y="1338"/>
                  </a:cubicBezTo>
                  <a:cubicBezTo>
                    <a:pt x="4151" y="1339"/>
                    <a:pt x="4162" y="1339"/>
                    <a:pt x="4170" y="1337"/>
                  </a:cubicBezTo>
                  <a:cubicBezTo>
                    <a:pt x="4177" y="1335"/>
                    <a:pt x="4194" y="1334"/>
                    <a:pt x="4217" y="1334"/>
                  </a:cubicBezTo>
                  <a:cubicBezTo>
                    <a:pt x="4240" y="1334"/>
                    <a:pt x="4255" y="1333"/>
                    <a:pt x="4258" y="1332"/>
                  </a:cubicBezTo>
                  <a:cubicBezTo>
                    <a:pt x="4260" y="1331"/>
                    <a:pt x="4267" y="1330"/>
                    <a:pt x="4274" y="1330"/>
                  </a:cubicBezTo>
                  <a:cubicBezTo>
                    <a:pt x="4314" y="1331"/>
                    <a:pt x="4359" y="1329"/>
                    <a:pt x="4362" y="1328"/>
                  </a:cubicBezTo>
                  <a:cubicBezTo>
                    <a:pt x="4364" y="1326"/>
                    <a:pt x="4367" y="1326"/>
                    <a:pt x="4369" y="1327"/>
                  </a:cubicBezTo>
                  <a:cubicBezTo>
                    <a:pt x="4371" y="1328"/>
                    <a:pt x="4378" y="1329"/>
                    <a:pt x="4385" y="1329"/>
                  </a:cubicBezTo>
                  <a:cubicBezTo>
                    <a:pt x="4391" y="1330"/>
                    <a:pt x="4398" y="1330"/>
                    <a:pt x="4401" y="1330"/>
                  </a:cubicBezTo>
                  <a:cubicBezTo>
                    <a:pt x="4403" y="1330"/>
                    <a:pt x="4410" y="1329"/>
                    <a:pt x="4416" y="1328"/>
                  </a:cubicBezTo>
                  <a:cubicBezTo>
                    <a:pt x="4424" y="1326"/>
                    <a:pt x="4427" y="1326"/>
                    <a:pt x="4430" y="1329"/>
                  </a:cubicBezTo>
                  <a:cubicBezTo>
                    <a:pt x="4432" y="1331"/>
                    <a:pt x="4437" y="1331"/>
                    <a:pt x="4449" y="1331"/>
                  </a:cubicBezTo>
                  <a:cubicBezTo>
                    <a:pt x="4457" y="1331"/>
                    <a:pt x="4489" y="1332"/>
                    <a:pt x="4519" y="1333"/>
                  </a:cubicBezTo>
                  <a:cubicBezTo>
                    <a:pt x="4551" y="1333"/>
                    <a:pt x="4590" y="1333"/>
                    <a:pt x="4616" y="1332"/>
                  </a:cubicBezTo>
                  <a:cubicBezTo>
                    <a:pt x="4654" y="1330"/>
                    <a:pt x="4660" y="1330"/>
                    <a:pt x="4663" y="1332"/>
                  </a:cubicBezTo>
                  <a:cubicBezTo>
                    <a:pt x="4666" y="1335"/>
                    <a:pt x="4674" y="1335"/>
                    <a:pt x="4701" y="1336"/>
                  </a:cubicBezTo>
                  <a:cubicBezTo>
                    <a:pt x="4721" y="1336"/>
                    <a:pt x="4737" y="1337"/>
                    <a:pt x="4738" y="1337"/>
                  </a:cubicBezTo>
                  <a:cubicBezTo>
                    <a:pt x="4741" y="1339"/>
                    <a:pt x="4747" y="1339"/>
                    <a:pt x="4774" y="1340"/>
                  </a:cubicBezTo>
                  <a:cubicBezTo>
                    <a:pt x="4781" y="1341"/>
                    <a:pt x="4789" y="1342"/>
                    <a:pt x="4790" y="1343"/>
                  </a:cubicBezTo>
                  <a:cubicBezTo>
                    <a:pt x="4793" y="1346"/>
                    <a:pt x="4794" y="1345"/>
                    <a:pt x="4799" y="1343"/>
                  </a:cubicBezTo>
                  <a:cubicBezTo>
                    <a:pt x="4803" y="1340"/>
                    <a:pt x="4805" y="1340"/>
                    <a:pt x="4810" y="1341"/>
                  </a:cubicBezTo>
                  <a:cubicBezTo>
                    <a:pt x="4814" y="1343"/>
                    <a:pt x="4837" y="1344"/>
                    <a:pt x="4873" y="1344"/>
                  </a:cubicBezTo>
                  <a:cubicBezTo>
                    <a:pt x="4926" y="1344"/>
                    <a:pt x="4957" y="1344"/>
                    <a:pt x="4982" y="1346"/>
                  </a:cubicBezTo>
                  <a:cubicBezTo>
                    <a:pt x="4995" y="1347"/>
                    <a:pt x="4995" y="1347"/>
                    <a:pt x="5081" y="1347"/>
                  </a:cubicBezTo>
                  <a:cubicBezTo>
                    <a:pt x="5119" y="1346"/>
                    <a:pt x="5161" y="1346"/>
                    <a:pt x="5173" y="1345"/>
                  </a:cubicBezTo>
                  <a:cubicBezTo>
                    <a:pt x="5190" y="1344"/>
                    <a:pt x="5196" y="1344"/>
                    <a:pt x="5199" y="1346"/>
                  </a:cubicBezTo>
                  <a:cubicBezTo>
                    <a:pt x="5201" y="1348"/>
                    <a:pt x="5202" y="1348"/>
                    <a:pt x="5204" y="1346"/>
                  </a:cubicBezTo>
                  <a:cubicBezTo>
                    <a:pt x="5208" y="1343"/>
                    <a:pt x="5301" y="1345"/>
                    <a:pt x="5305" y="1348"/>
                  </a:cubicBezTo>
                  <a:cubicBezTo>
                    <a:pt x="5307" y="1350"/>
                    <a:pt x="5309" y="1350"/>
                    <a:pt x="5310" y="1348"/>
                  </a:cubicBezTo>
                  <a:cubicBezTo>
                    <a:pt x="5312" y="1347"/>
                    <a:pt x="5323" y="1346"/>
                    <a:pt x="5336" y="1346"/>
                  </a:cubicBezTo>
                  <a:cubicBezTo>
                    <a:pt x="5355" y="1346"/>
                    <a:pt x="5361" y="1346"/>
                    <a:pt x="5367" y="1349"/>
                  </a:cubicBezTo>
                  <a:cubicBezTo>
                    <a:pt x="5372" y="1352"/>
                    <a:pt x="5375" y="1352"/>
                    <a:pt x="5378" y="1350"/>
                  </a:cubicBezTo>
                  <a:cubicBezTo>
                    <a:pt x="5380" y="1349"/>
                    <a:pt x="5394" y="1348"/>
                    <a:pt x="5412" y="1348"/>
                  </a:cubicBezTo>
                  <a:cubicBezTo>
                    <a:pt x="5430" y="1348"/>
                    <a:pt x="5444" y="1348"/>
                    <a:pt x="5446" y="1347"/>
                  </a:cubicBezTo>
                  <a:cubicBezTo>
                    <a:pt x="5447" y="1346"/>
                    <a:pt x="5448" y="1348"/>
                    <a:pt x="5450" y="1350"/>
                  </a:cubicBezTo>
                  <a:cubicBezTo>
                    <a:pt x="5452" y="1354"/>
                    <a:pt x="5452" y="1354"/>
                    <a:pt x="5455" y="1351"/>
                  </a:cubicBezTo>
                  <a:cubicBezTo>
                    <a:pt x="5459" y="1347"/>
                    <a:pt x="5468" y="1347"/>
                    <a:pt x="5478" y="1350"/>
                  </a:cubicBezTo>
                  <a:cubicBezTo>
                    <a:pt x="5481" y="1351"/>
                    <a:pt x="5485" y="1351"/>
                    <a:pt x="5487" y="1350"/>
                  </a:cubicBezTo>
                  <a:cubicBezTo>
                    <a:pt x="5489" y="1348"/>
                    <a:pt x="5590" y="1349"/>
                    <a:pt x="5623" y="1351"/>
                  </a:cubicBezTo>
                  <a:cubicBezTo>
                    <a:pt x="5633" y="1351"/>
                    <a:pt x="5643" y="1353"/>
                    <a:pt x="5645" y="1354"/>
                  </a:cubicBezTo>
                  <a:cubicBezTo>
                    <a:pt x="5647" y="1356"/>
                    <a:pt x="5672" y="1355"/>
                    <a:pt x="5684" y="1353"/>
                  </a:cubicBezTo>
                  <a:cubicBezTo>
                    <a:pt x="5690" y="1352"/>
                    <a:pt x="5693" y="1352"/>
                    <a:pt x="5696" y="1355"/>
                  </a:cubicBezTo>
                  <a:cubicBezTo>
                    <a:pt x="5698" y="1357"/>
                    <a:pt x="5700" y="1358"/>
                    <a:pt x="5702" y="1357"/>
                  </a:cubicBezTo>
                  <a:cubicBezTo>
                    <a:pt x="5705" y="1355"/>
                    <a:pt x="5710" y="1355"/>
                    <a:pt x="5728" y="1357"/>
                  </a:cubicBezTo>
                  <a:cubicBezTo>
                    <a:pt x="5735" y="1358"/>
                    <a:pt x="5741" y="1358"/>
                    <a:pt x="5743" y="1357"/>
                  </a:cubicBezTo>
                  <a:cubicBezTo>
                    <a:pt x="5745" y="1356"/>
                    <a:pt x="5747" y="1356"/>
                    <a:pt x="5748" y="1357"/>
                  </a:cubicBezTo>
                  <a:cubicBezTo>
                    <a:pt x="5752" y="1360"/>
                    <a:pt x="5763" y="1362"/>
                    <a:pt x="5765" y="1360"/>
                  </a:cubicBezTo>
                  <a:cubicBezTo>
                    <a:pt x="5766" y="1358"/>
                    <a:pt x="5781" y="1357"/>
                    <a:pt x="5791" y="1358"/>
                  </a:cubicBezTo>
                  <a:cubicBezTo>
                    <a:pt x="5813" y="1359"/>
                    <a:pt x="5828" y="1359"/>
                    <a:pt x="5830" y="1356"/>
                  </a:cubicBezTo>
                  <a:cubicBezTo>
                    <a:pt x="5831" y="1353"/>
                    <a:pt x="5832" y="1353"/>
                    <a:pt x="5837" y="1356"/>
                  </a:cubicBezTo>
                  <a:cubicBezTo>
                    <a:pt x="5840" y="1357"/>
                    <a:pt x="5844" y="1358"/>
                    <a:pt x="5845" y="1358"/>
                  </a:cubicBezTo>
                  <a:cubicBezTo>
                    <a:pt x="5850" y="1356"/>
                    <a:pt x="5877" y="1357"/>
                    <a:pt x="5881" y="1359"/>
                  </a:cubicBezTo>
                  <a:cubicBezTo>
                    <a:pt x="5883" y="1360"/>
                    <a:pt x="5888" y="1361"/>
                    <a:pt x="5892" y="1360"/>
                  </a:cubicBezTo>
                  <a:cubicBezTo>
                    <a:pt x="5896" y="1360"/>
                    <a:pt x="5901" y="1360"/>
                    <a:pt x="5905" y="1360"/>
                  </a:cubicBezTo>
                  <a:cubicBezTo>
                    <a:pt x="5908" y="1360"/>
                    <a:pt x="5912" y="1359"/>
                    <a:pt x="5913" y="1358"/>
                  </a:cubicBezTo>
                  <a:cubicBezTo>
                    <a:pt x="5915" y="1356"/>
                    <a:pt x="5917" y="1356"/>
                    <a:pt x="5922" y="1358"/>
                  </a:cubicBezTo>
                  <a:cubicBezTo>
                    <a:pt x="5926" y="1360"/>
                    <a:pt x="5928" y="1360"/>
                    <a:pt x="5930" y="1358"/>
                  </a:cubicBezTo>
                  <a:cubicBezTo>
                    <a:pt x="5933" y="1356"/>
                    <a:pt x="5949" y="1356"/>
                    <a:pt x="5953" y="1358"/>
                  </a:cubicBezTo>
                  <a:cubicBezTo>
                    <a:pt x="5954" y="1359"/>
                    <a:pt x="5957" y="1359"/>
                    <a:pt x="5959" y="1358"/>
                  </a:cubicBezTo>
                  <a:cubicBezTo>
                    <a:pt x="5963" y="1356"/>
                    <a:pt x="5989" y="1357"/>
                    <a:pt x="5994" y="1359"/>
                  </a:cubicBezTo>
                  <a:cubicBezTo>
                    <a:pt x="5996" y="1360"/>
                    <a:pt x="5999" y="1360"/>
                    <a:pt x="6000" y="1359"/>
                  </a:cubicBezTo>
                  <a:cubicBezTo>
                    <a:pt x="6004" y="1356"/>
                    <a:pt x="6018" y="1356"/>
                    <a:pt x="6021" y="1358"/>
                  </a:cubicBezTo>
                  <a:cubicBezTo>
                    <a:pt x="6023" y="1360"/>
                    <a:pt x="6025" y="1360"/>
                    <a:pt x="6026" y="1359"/>
                  </a:cubicBezTo>
                  <a:cubicBezTo>
                    <a:pt x="6028" y="1357"/>
                    <a:pt x="6064" y="1358"/>
                    <a:pt x="6099" y="1360"/>
                  </a:cubicBezTo>
                  <a:cubicBezTo>
                    <a:pt x="6101" y="1360"/>
                    <a:pt x="6107" y="1360"/>
                    <a:pt x="6111" y="1359"/>
                  </a:cubicBezTo>
                  <a:cubicBezTo>
                    <a:pt x="6119" y="1357"/>
                    <a:pt x="6121" y="1358"/>
                    <a:pt x="6123" y="1361"/>
                  </a:cubicBezTo>
                  <a:cubicBezTo>
                    <a:pt x="6126" y="1365"/>
                    <a:pt x="6126" y="1365"/>
                    <a:pt x="6128" y="1361"/>
                  </a:cubicBezTo>
                  <a:cubicBezTo>
                    <a:pt x="6129" y="1359"/>
                    <a:pt x="6133" y="1358"/>
                    <a:pt x="6141" y="1358"/>
                  </a:cubicBezTo>
                  <a:cubicBezTo>
                    <a:pt x="6148" y="1358"/>
                    <a:pt x="6154" y="1359"/>
                    <a:pt x="6155" y="1360"/>
                  </a:cubicBezTo>
                  <a:cubicBezTo>
                    <a:pt x="6157" y="1362"/>
                    <a:pt x="6158" y="1362"/>
                    <a:pt x="6160" y="1360"/>
                  </a:cubicBezTo>
                  <a:cubicBezTo>
                    <a:pt x="6162" y="1359"/>
                    <a:pt x="6163" y="1359"/>
                    <a:pt x="6167" y="1360"/>
                  </a:cubicBezTo>
                  <a:cubicBezTo>
                    <a:pt x="6170" y="1362"/>
                    <a:pt x="6172" y="1362"/>
                    <a:pt x="6174" y="1360"/>
                  </a:cubicBezTo>
                  <a:cubicBezTo>
                    <a:pt x="6176" y="1359"/>
                    <a:pt x="6182" y="1359"/>
                    <a:pt x="6189" y="1359"/>
                  </a:cubicBezTo>
                  <a:cubicBezTo>
                    <a:pt x="6195" y="1360"/>
                    <a:pt x="6202" y="1360"/>
                    <a:pt x="6203" y="1360"/>
                  </a:cubicBezTo>
                  <a:cubicBezTo>
                    <a:pt x="6211" y="1359"/>
                    <a:pt x="6217" y="1358"/>
                    <a:pt x="6220" y="1357"/>
                  </a:cubicBezTo>
                  <a:cubicBezTo>
                    <a:pt x="6227" y="1354"/>
                    <a:pt x="6238" y="1354"/>
                    <a:pt x="6240" y="1357"/>
                  </a:cubicBezTo>
                  <a:cubicBezTo>
                    <a:pt x="6242" y="1360"/>
                    <a:pt x="6243" y="1360"/>
                    <a:pt x="6246" y="1357"/>
                  </a:cubicBezTo>
                  <a:cubicBezTo>
                    <a:pt x="6248" y="1355"/>
                    <a:pt x="6250" y="1354"/>
                    <a:pt x="6252" y="1355"/>
                  </a:cubicBezTo>
                  <a:cubicBezTo>
                    <a:pt x="6255" y="1357"/>
                    <a:pt x="6275" y="1358"/>
                    <a:pt x="6277" y="1356"/>
                  </a:cubicBezTo>
                  <a:cubicBezTo>
                    <a:pt x="6277" y="1355"/>
                    <a:pt x="6283" y="1355"/>
                    <a:pt x="6289" y="1355"/>
                  </a:cubicBezTo>
                  <a:cubicBezTo>
                    <a:pt x="6295" y="1356"/>
                    <a:pt x="6301" y="1355"/>
                    <a:pt x="6304" y="1354"/>
                  </a:cubicBezTo>
                  <a:cubicBezTo>
                    <a:pt x="6307" y="1352"/>
                    <a:pt x="6309" y="1352"/>
                    <a:pt x="6311" y="1354"/>
                  </a:cubicBezTo>
                  <a:cubicBezTo>
                    <a:pt x="6312" y="1355"/>
                    <a:pt x="6314" y="1356"/>
                    <a:pt x="6316" y="1355"/>
                  </a:cubicBezTo>
                  <a:cubicBezTo>
                    <a:pt x="6317" y="1354"/>
                    <a:pt x="6323" y="1354"/>
                    <a:pt x="6331" y="1354"/>
                  </a:cubicBezTo>
                  <a:cubicBezTo>
                    <a:pt x="6338" y="1354"/>
                    <a:pt x="6344" y="1353"/>
                    <a:pt x="6345" y="1352"/>
                  </a:cubicBezTo>
                  <a:cubicBezTo>
                    <a:pt x="6345" y="1351"/>
                    <a:pt x="6360" y="1350"/>
                    <a:pt x="6377" y="1350"/>
                  </a:cubicBezTo>
                  <a:cubicBezTo>
                    <a:pt x="6395" y="1350"/>
                    <a:pt x="6413" y="1350"/>
                    <a:pt x="6419" y="1349"/>
                  </a:cubicBezTo>
                  <a:cubicBezTo>
                    <a:pt x="6424" y="1349"/>
                    <a:pt x="6430" y="1348"/>
                    <a:pt x="6433" y="1348"/>
                  </a:cubicBezTo>
                  <a:cubicBezTo>
                    <a:pt x="6435" y="1348"/>
                    <a:pt x="6439" y="1347"/>
                    <a:pt x="6443" y="1346"/>
                  </a:cubicBezTo>
                  <a:cubicBezTo>
                    <a:pt x="6447" y="1345"/>
                    <a:pt x="6453" y="1345"/>
                    <a:pt x="6462" y="1346"/>
                  </a:cubicBezTo>
                  <a:cubicBezTo>
                    <a:pt x="6482" y="1349"/>
                    <a:pt x="6486" y="1350"/>
                    <a:pt x="6491" y="1347"/>
                  </a:cubicBezTo>
                  <a:cubicBezTo>
                    <a:pt x="6500" y="1342"/>
                    <a:pt x="6507" y="1341"/>
                    <a:pt x="6528" y="1342"/>
                  </a:cubicBezTo>
                  <a:cubicBezTo>
                    <a:pt x="6539" y="1343"/>
                    <a:pt x="6557" y="1343"/>
                    <a:pt x="6568" y="1342"/>
                  </a:cubicBezTo>
                  <a:cubicBezTo>
                    <a:pt x="6586" y="1340"/>
                    <a:pt x="6590" y="1340"/>
                    <a:pt x="6596" y="1340"/>
                  </a:cubicBezTo>
                  <a:cubicBezTo>
                    <a:pt x="6605" y="1341"/>
                    <a:pt x="6626" y="1339"/>
                    <a:pt x="6627" y="1338"/>
                  </a:cubicBezTo>
                  <a:cubicBezTo>
                    <a:pt x="6627" y="1337"/>
                    <a:pt x="6636" y="1337"/>
                    <a:pt x="6645" y="1337"/>
                  </a:cubicBezTo>
                  <a:cubicBezTo>
                    <a:pt x="6655" y="1338"/>
                    <a:pt x="6664" y="1338"/>
                    <a:pt x="6667" y="1338"/>
                  </a:cubicBezTo>
                  <a:cubicBezTo>
                    <a:pt x="6669" y="1338"/>
                    <a:pt x="6675" y="1338"/>
                    <a:pt x="6681" y="1337"/>
                  </a:cubicBezTo>
                  <a:cubicBezTo>
                    <a:pt x="6686" y="1337"/>
                    <a:pt x="6692" y="1336"/>
                    <a:pt x="6693" y="1335"/>
                  </a:cubicBezTo>
                  <a:cubicBezTo>
                    <a:pt x="6695" y="1334"/>
                    <a:pt x="6705" y="1333"/>
                    <a:pt x="6715" y="1333"/>
                  </a:cubicBezTo>
                  <a:cubicBezTo>
                    <a:pt x="6726" y="1333"/>
                    <a:pt x="6736" y="1332"/>
                    <a:pt x="6737" y="1331"/>
                  </a:cubicBezTo>
                  <a:cubicBezTo>
                    <a:pt x="6738" y="1330"/>
                    <a:pt x="6743" y="1331"/>
                    <a:pt x="6748" y="1332"/>
                  </a:cubicBezTo>
                  <a:cubicBezTo>
                    <a:pt x="6752" y="1333"/>
                    <a:pt x="6757" y="1333"/>
                    <a:pt x="6759" y="1333"/>
                  </a:cubicBezTo>
                  <a:cubicBezTo>
                    <a:pt x="6760" y="1332"/>
                    <a:pt x="6763" y="1333"/>
                    <a:pt x="6765" y="1334"/>
                  </a:cubicBezTo>
                  <a:cubicBezTo>
                    <a:pt x="6767" y="1335"/>
                    <a:pt x="6768" y="1336"/>
                    <a:pt x="6769" y="1334"/>
                  </a:cubicBezTo>
                  <a:cubicBezTo>
                    <a:pt x="6770" y="1332"/>
                    <a:pt x="6787" y="1332"/>
                    <a:pt x="6826" y="1332"/>
                  </a:cubicBezTo>
                  <a:cubicBezTo>
                    <a:pt x="6872" y="1332"/>
                    <a:pt x="6883" y="1333"/>
                    <a:pt x="6886" y="1335"/>
                  </a:cubicBezTo>
                  <a:cubicBezTo>
                    <a:pt x="6888" y="1337"/>
                    <a:pt x="6890" y="1338"/>
                    <a:pt x="6892" y="1337"/>
                  </a:cubicBezTo>
                  <a:cubicBezTo>
                    <a:pt x="6896" y="1335"/>
                    <a:pt x="6932" y="1334"/>
                    <a:pt x="6935" y="1336"/>
                  </a:cubicBezTo>
                  <a:cubicBezTo>
                    <a:pt x="6936" y="1337"/>
                    <a:pt x="6939" y="1338"/>
                    <a:pt x="6940" y="1337"/>
                  </a:cubicBezTo>
                  <a:cubicBezTo>
                    <a:pt x="6942" y="1336"/>
                    <a:pt x="6963" y="1335"/>
                    <a:pt x="6988" y="1335"/>
                  </a:cubicBezTo>
                  <a:cubicBezTo>
                    <a:pt x="7012" y="1334"/>
                    <a:pt x="7034" y="1334"/>
                    <a:pt x="7036" y="1333"/>
                  </a:cubicBezTo>
                  <a:cubicBezTo>
                    <a:pt x="7038" y="1332"/>
                    <a:pt x="7041" y="1333"/>
                    <a:pt x="7044" y="1334"/>
                  </a:cubicBezTo>
                  <a:cubicBezTo>
                    <a:pt x="7047" y="1335"/>
                    <a:pt x="7057" y="1336"/>
                    <a:pt x="7067" y="1336"/>
                  </a:cubicBezTo>
                  <a:cubicBezTo>
                    <a:pt x="7080" y="1336"/>
                    <a:pt x="7084" y="1337"/>
                    <a:pt x="7085" y="1339"/>
                  </a:cubicBezTo>
                  <a:cubicBezTo>
                    <a:pt x="7087" y="1342"/>
                    <a:pt x="7087" y="1342"/>
                    <a:pt x="7089" y="1339"/>
                  </a:cubicBezTo>
                  <a:cubicBezTo>
                    <a:pt x="7091" y="1337"/>
                    <a:pt x="7093" y="1337"/>
                    <a:pt x="7097" y="1338"/>
                  </a:cubicBezTo>
                  <a:cubicBezTo>
                    <a:pt x="7100" y="1339"/>
                    <a:pt x="7105" y="1340"/>
                    <a:pt x="7109" y="1340"/>
                  </a:cubicBezTo>
                  <a:cubicBezTo>
                    <a:pt x="7113" y="1339"/>
                    <a:pt x="7123" y="1341"/>
                    <a:pt x="7131" y="1342"/>
                  </a:cubicBezTo>
                  <a:cubicBezTo>
                    <a:pt x="7144" y="1345"/>
                    <a:pt x="7149" y="1345"/>
                    <a:pt x="7185" y="1343"/>
                  </a:cubicBezTo>
                  <a:cubicBezTo>
                    <a:pt x="7191" y="1343"/>
                    <a:pt x="7195" y="1341"/>
                    <a:pt x="7198" y="1339"/>
                  </a:cubicBezTo>
                  <a:cubicBezTo>
                    <a:pt x="7202" y="1334"/>
                    <a:pt x="7203" y="1337"/>
                    <a:pt x="7193" y="1307"/>
                  </a:cubicBezTo>
                  <a:cubicBezTo>
                    <a:pt x="7191" y="1301"/>
                    <a:pt x="7188" y="1293"/>
                    <a:pt x="7186" y="1288"/>
                  </a:cubicBezTo>
                  <a:cubicBezTo>
                    <a:pt x="7185" y="1283"/>
                    <a:pt x="7182" y="1275"/>
                    <a:pt x="7181" y="1270"/>
                  </a:cubicBezTo>
                  <a:cubicBezTo>
                    <a:pt x="7179" y="1257"/>
                    <a:pt x="7179" y="1255"/>
                    <a:pt x="7171" y="1233"/>
                  </a:cubicBezTo>
                  <a:cubicBezTo>
                    <a:pt x="7167" y="1222"/>
                    <a:pt x="7164" y="1213"/>
                    <a:pt x="7165" y="1212"/>
                  </a:cubicBezTo>
                  <a:cubicBezTo>
                    <a:pt x="7165" y="1211"/>
                    <a:pt x="7162" y="1204"/>
                    <a:pt x="7158" y="1196"/>
                  </a:cubicBezTo>
                  <a:cubicBezTo>
                    <a:pt x="7150" y="1182"/>
                    <a:pt x="7144" y="1169"/>
                    <a:pt x="7144" y="1167"/>
                  </a:cubicBezTo>
                  <a:cubicBezTo>
                    <a:pt x="7144" y="1166"/>
                    <a:pt x="7142" y="1163"/>
                    <a:pt x="7140" y="1161"/>
                  </a:cubicBezTo>
                  <a:cubicBezTo>
                    <a:pt x="7138" y="1159"/>
                    <a:pt x="7135" y="1152"/>
                    <a:pt x="7133" y="1147"/>
                  </a:cubicBezTo>
                  <a:cubicBezTo>
                    <a:pt x="7131" y="1141"/>
                    <a:pt x="7127" y="1135"/>
                    <a:pt x="7126" y="1132"/>
                  </a:cubicBezTo>
                  <a:cubicBezTo>
                    <a:pt x="7124" y="1129"/>
                    <a:pt x="7116" y="1114"/>
                    <a:pt x="7108" y="1098"/>
                  </a:cubicBezTo>
                  <a:cubicBezTo>
                    <a:pt x="7097" y="1076"/>
                    <a:pt x="7094" y="1066"/>
                    <a:pt x="7094" y="1060"/>
                  </a:cubicBezTo>
                  <a:cubicBezTo>
                    <a:pt x="7094" y="1056"/>
                    <a:pt x="7093" y="1052"/>
                    <a:pt x="7092" y="1051"/>
                  </a:cubicBezTo>
                  <a:cubicBezTo>
                    <a:pt x="7090" y="1050"/>
                    <a:pt x="7086" y="1037"/>
                    <a:pt x="7076" y="1002"/>
                  </a:cubicBezTo>
                  <a:cubicBezTo>
                    <a:pt x="7073" y="994"/>
                    <a:pt x="7070" y="982"/>
                    <a:pt x="7068" y="977"/>
                  </a:cubicBezTo>
                  <a:cubicBezTo>
                    <a:pt x="7066" y="971"/>
                    <a:pt x="7063" y="962"/>
                    <a:pt x="7062" y="955"/>
                  </a:cubicBezTo>
                  <a:cubicBezTo>
                    <a:pt x="7060" y="948"/>
                    <a:pt x="7058" y="942"/>
                    <a:pt x="7057" y="940"/>
                  </a:cubicBezTo>
                  <a:cubicBezTo>
                    <a:pt x="7055" y="938"/>
                    <a:pt x="7052" y="932"/>
                    <a:pt x="7051" y="925"/>
                  </a:cubicBezTo>
                  <a:cubicBezTo>
                    <a:pt x="7049" y="919"/>
                    <a:pt x="7046" y="909"/>
                    <a:pt x="7044" y="905"/>
                  </a:cubicBezTo>
                  <a:cubicBezTo>
                    <a:pt x="7041" y="900"/>
                    <a:pt x="7038" y="892"/>
                    <a:pt x="7036" y="887"/>
                  </a:cubicBezTo>
                  <a:cubicBezTo>
                    <a:pt x="7033" y="883"/>
                    <a:pt x="7032" y="878"/>
                    <a:pt x="7032" y="877"/>
                  </a:cubicBezTo>
                  <a:cubicBezTo>
                    <a:pt x="7032" y="876"/>
                    <a:pt x="7029" y="868"/>
                    <a:pt x="7025" y="860"/>
                  </a:cubicBezTo>
                  <a:cubicBezTo>
                    <a:pt x="7021" y="852"/>
                    <a:pt x="7018" y="844"/>
                    <a:pt x="7018" y="841"/>
                  </a:cubicBezTo>
                  <a:cubicBezTo>
                    <a:pt x="7018" y="839"/>
                    <a:pt x="7016" y="834"/>
                    <a:pt x="7014" y="831"/>
                  </a:cubicBezTo>
                  <a:cubicBezTo>
                    <a:pt x="7012" y="828"/>
                    <a:pt x="7008" y="819"/>
                    <a:pt x="7006" y="811"/>
                  </a:cubicBezTo>
                  <a:cubicBezTo>
                    <a:pt x="7003" y="803"/>
                    <a:pt x="6999" y="792"/>
                    <a:pt x="6997" y="787"/>
                  </a:cubicBezTo>
                  <a:cubicBezTo>
                    <a:pt x="6994" y="781"/>
                    <a:pt x="6992" y="774"/>
                    <a:pt x="6992" y="771"/>
                  </a:cubicBezTo>
                  <a:cubicBezTo>
                    <a:pt x="6992" y="769"/>
                    <a:pt x="6989" y="761"/>
                    <a:pt x="6987" y="755"/>
                  </a:cubicBezTo>
                  <a:cubicBezTo>
                    <a:pt x="6984" y="749"/>
                    <a:pt x="6982" y="741"/>
                    <a:pt x="6982" y="739"/>
                  </a:cubicBezTo>
                  <a:cubicBezTo>
                    <a:pt x="6982" y="736"/>
                    <a:pt x="6980" y="733"/>
                    <a:pt x="6979" y="732"/>
                  </a:cubicBezTo>
                  <a:cubicBezTo>
                    <a:pt x="6977" y="731"/>
                    <a:pt x="6976" y="728"/>
                    <a:pt x="6976" y="726"/>
                  </a:cubicBezTo>
                  <a:cubicBezTo>
                    <a:pt x="6976" y="724"/>
                    <a:pt x="6975" y="720"/>
                    <a:pt x="6974" y="718"/>
                  </a:cubicBezTo>
                  <a:cubicBezTo>
                    <a:pt x="6971" y="712"/>
                    <a:pt x="6966" y="694"/>
                    <a:pt x="6966" y="690"/>
                  </a:cubicBezTo>
                  <a:cubicBezTo>
                    <a:pt x="6966" y="688"/>
                    <a:pt x="6964" y="683"/>
                    <a:pt x="6962" y="679"/>
                  </a:cubicBezTo>
                  <a:cubicBezTo>
                    <a:pt x="6956" y="667"/>
                    <a:pt x="6956" y="666"/>
                    <a:pt x="6956" y="660"/>
                  </a:cubicBezTo>
                  <a:cubicBezTo>
                    <a:pt x="6956" y="656"/>
                    <a:pt x="6951" y="644"/>
                    <a:pt x="6942" y="622"/>
                  </a:cubicBezTo>
                  <a:cubicBezTo>
                    <a:pt x="6941" y="619"/>
                    <a:pt x="6940" y="614"/>
                    <a:pt x="6940" y="613"/>
                  </a:cubicBezTo>
                  <a:cubicBezTo>
                    <a:pt x="6940" y="610"/>
                    <a:pt x="6933" y="592"/>
                    <a:pt x="6925" y="575"/>
                  </a:cubicBezTo>
                  <a:cubicBezTo>
                    <a:pt x="6922" y="569"/>
                    <a:pt x="6920" y="563"/>
                    <a:pt x="6920" y="562"/>
                  </a:cubicBezTo>
                  <a:cubicBezTo>
                    <a:pt x="6920" y="560"/>
                    <a:pt x="6917" y="556"/>
                    <a:pt x="6914" y="552"/>
                  </a:cubicBezTo>
                  <a:cubicBezTo>
                    <a:pt x="6908" y="545"/>
                    <a:pt x="6907" y="544"/>
                    <a:pt x="6898" y="545"/>
                  </a:cubicBezTo>
                  <a:cubicBezTo>
                    <a:pt x="6893" y="545"/>
                    <a:pt x="6887" y="545"/>
                    <a:pt x="6885" y="544"/>
                  </a:cubicBezTo>
                  <a:cubicBezTo>
                    <a:pt x="6883" y="542"/>
                    <a:pt x="6879" y="542"/>
                    <a:pt x="6876" y="544"/>
                  </a:cubicBezTo>
                  <a:cubicBezTo>
                    <a:pt x="6872" y="545"/>
                    <a:pt x="6869" y="545"/>
                    <a:pt x="6869" y="544"/>
                  </a:cubicBezTo>
                  <a:cubicBezTo>
                    <a:pt x="6867" y="541"/>
                    <a:pt x="6850" y="541"/>
                    <a:pt x="6849" y="544"/>
                  </a:cubicBezTo>
                  <a:cubicBezTo>
                    <a:pt x="6846" y="548"/>
                    <a:pt x="6839" y="546"/>
                    <a:pt x="6833" y="541"/>
                  </a:cubicBezTo>
                  <a:cubicBezTo>
                    <a:pt x="6828" y="536"/>
                    <a:pt x="6828" y="535"/>
                    <a:pt x="6824" y="539"/>
                  </a:cubicBezTo>
                  <a:cubicBezTo>
                    <a:pt x="6821" y="542"/>
                    <a:pt x="6819" y="542"/>
                    <a:pt x="6815" y="540"/>
                  </a:cubicBezTo>
                  <a:cubicBezTo>
                    <a:pt x="6813" y="539"/>
                    <a:pt x="6807" y="537"/>
                    <a:pt x="6802" y="537"/>
                  </a:cubicBezTo>
                  <a:cubicBezTo>
                    <a:pt x="6797" y="536"/>
                    <a:pt x="6789" y="535"/>
                    <a:pt x="6784" y="535"/>
                  </a:cubicBezTo>
                  <a:cubicBezTo>
                    <a:pt x="6779" y="534"/>
                    <a:pt x="6768" y="533"/>
                    <a:pt x="6760" y="533"/>
                  </a:cubicBezTo>
                  <a:cubicBezTo>
                    <a:pt x="6747" y="532"/>
                    <a:pt x="6746" y="531"/>
                    <a:pt x="6744" y="526"/>
                  </a:cubicBezTo>
                  <a:lnTo>
                    <a:pt x="6742" y="521"/>
                  </a:lnTo>
                  <a:lnTo>
                    <a:pt x="6740" y="527"/>
                  </a:lnTo>
                  <a:cubicBezTo>
                    <a:pt x="6738" y="532"/>
                    <a:pt x="6737" y="532"/>
                    <a:pt x="6730" y="531"/>
                  </a:cubicBezTo>
                  <a:cubicBezTo>
                    <a:pt x="6726" y="530"/>
                    <a:pt x="6717" y="530"/>
                    <a:pt x="6710" y="529"/>
                  </a:cubicBezTo>
                  <a:cubicBezTo>
                    <a:pt x="6696" y="529"/>
                    <a:pt x="6678" y="525"/>
                    <a:pt x="6672" y="522"/>
                  </a:cubicBezTo>
                  <a:cubicBezTo>
                    <a:pt x="6670" y="521"/>
                    <a:pt x="6667" y="521"/>
                    <a:pt x="6665" y="522"/>
                  </a:cubicBezTo>
                  <a:cubicBezTo>
                    <a:pt x="6663" y="523"/>
                    <a:pt x="6657" y="524"/>
                    <a:pt x="6651" y="524"/>
                  </a:cubicBezTo>
                  <a:cubicBezTo>
                    <a:pt x="6640" y="524"/>
                    <a:pt x="6637" y="524"/>
                    <a:pt x="6623" y="524"/>
                  </a:cubicBezTo>
                  <a:cubicBezTo>
                    <a:pt x="6618" y="524"/>
                    <a:pt x="6612" y="523"/>
                    <a:pt x="6610" y="522"/>
                  </a:cubicBezTo>
                  <a:cubicBezTo>
                    <a:pt x="6609" y="521"/>
                    <a:pt x="6606" y="520"/>
                    <a:pt x="6604" y="521"/>
                  </a:cubicBezTo>
                  <a:cubicBezTo>
                    <a:pt x="6599" y="523"/>
                    <a:pt x="6585" y="524"/>
                    <a:pt x="6581" y="522"/>
                  </a:cubicBezTo>
                  <a:cubicBezTo>
                    <a:pt x="6578" y="520"/>
                    <a:pt x="6576" y="521"/>
                    <a:pt x="6570" y="524"/>
                  </a:cubicBezTo>
                  <a:cubicBezTo>
                    <a:pt x="6565" y="527"/>
                    <a:pt x="6563" y="528"/>
                    <a:pt x="6559" y="526"/>
                  </a:cubicBezTo>
                  <a:cubicBezTo>
                    <a:pt x="6556" y="524"/>
                    <a:pt x="6554" y="525"/>
                    <a:pt x="6549" y="527"/>
                  </a:cubicBezTo>
                  <a:cubicBezTo>
                    <a:pt x="6541" y="531"/>
                    <a:pt x="6534" y="531"/>
                    <a:pt x="6533" y="528"/>
                  </a:cubicBezTo>
                  <a:cubicBezTo>
                    <a:pt x="6532" y="527"/>
                    <a:pt x="6529" y="526"/>
                    <a:pt x="6525" y="527"/>
                  </a:cubicBezTo>
                  <a:cubicBezTo>
                    <a:pt x="6521" y="528"/>
                    <a:pt x="6514" y="529"/>
                    <a:pt x="6509" y="529"/>
                  </a:cubicBezTo>
                  <a:cubicBezTo>
                    <a:pt x="6503" y="529"/>
                    <a:pt x="6496" y="531"/>
                    <a:pt x="6494" y="532"/>
                  </a:cubicBezTo>
                  <a:cubicBezTo>
                    <a:pt x="6487" y="534"/>
                    <a:pt x="6484" y="533"/>
                    <a:pt x="6484" y="528"/>
                  </a:cubicBezTo>
                  <a:cubicBezTo>
                    <a:pt x="6484" y="526"/>
                    <a:pt x="6482" y="524"/>
                    <a:pt x="6481" y="524"/>
                  </a:cubicBezTo>
                  <a:cubicBezTo>
                    <a:pt x="6479" y="524"/>
                    <a:pt x="6478" y="526"/>
                    <a:pt x="6478" y="528"/>
                  </a:cubicBezTo>
                  <a:cubicBezTo>
                    <a:pt x="6478" y="530"/>
                    <a:pt x="6477" y="532"/>
                    <a:pt x="6475" y="532"/>
                  </a:cubicBezTo>
                  <a:cubicBezTo>
                    <a:pt x="6474" y="532"/>
                    <a:pt x="6469" y="533"/>
                    <a:pt x="6465" y="533"/>
                  </a:cubicBezTo>
                  <a:cubicBezTo>
                    <a:pt x="6460" y="533"/>
                    <a:pt x="6457" y="533"/>
                    <a:pt x="6456" y="530"/>
                  </a:cubicBezTo>
                  <a:cubicBezTo>
                    <a:pt x="6454" y="527"/>
                    <a:pt x="6454" y="528"/>
                    <a:pt x="6451" y="531"/>
                  </a:cubicBezTo>
                  <a:cubicBezTo>
                    <a:pt x="6448" y="535"/>
                    <a:pt x="6448" y="535"/>
                    <a:pt x="6445" y="531"/>
                  </a:cubicBezTo>
                  <a:cubicBezTo>
                    <a:pt x="6443" y="528"/>
                    <a:pt x="6443" y="528"/>
                    <a:pt x="6441" y="531"/>
                  </a:cubicBezTo>
                  <a:cubicBezTo>
                    <a:pt x="6438" y="535"/>
                    <a:pt x="6434" y="533"/>
                    <a:pt x="6434" y="528"/>
                  </a:cubicBezTo>
                  <a:cubicBezTo>
                    <a:pt x="6434" y="523"/>
                    <a:pt x="6430" y="523"/>
                    <a:pt x="6424" y="529"/>
                  </a:cubicBezTo>
                  <a:cubicBezTo>
                    <a:pt x="6419" y="534"/>
                    <a:pt x="6414" y="535"/>
                    <a:pt x="6410" y="532"/>
                  </a:cubicBezTo>
                  <a:cubicBezTo>
                    <a:pt x="6408" y="530"/>
                    <a:pt x="6407" y="530"/>
                    <a:pt x="6403" y="532"/>
                  </a:cubicBezTo>
                  <a:cubicBezTo>
                    <a:pt x="6400" y="533"/>
                    <a:pt x="6397" y="534"/>
                    <a:pt x="6396" y="533"/>
                  </a:cubicBezTo>
                  <a:cubicBezTo>
                    <a:pt x="6393" y="531"/>
                    <a:pt x="6393" y="527"/>
                    <a:pt x="6396" y="526"/>
                  </a:cubicBezTo>
                  <a:cubicBezTo>
                    <a:pt x="6398" y="525"/>
                    <a:pt x="6398" y="524"/>
                    <a:pt x="6397" y="523"/>
                  </a:cubicBezTo>
                  <a:cubicBezTo>
                    <a:pt x="6395" y="521"/>
                    <a:pt x="6390" y="524"/>
                    <a:pt x="6388" y="529"/>
                  </a:cubicBezTo>
                  <a:cubicBezTo>
                    <a:pt x="6385" y="535"/>
                    <a:pt x="6382" y="536"/>
                    <a:pt x="6381" y="530"/>
                  </a:cubicBezTo>
                  <a:cubicBezTo>
                    <a:pt x="6380" y="527"/>
                    <a:pt x="6378" y="527"/>
                    <a:pt x="6368" y="527"/>
                  </a:cubicBezTo>
                  <a:cubicBezTo>
                    <a:pt x="6361" y="527"/>
                    <a:pt x="6355" y="527"/>
                    <a:pt x="6354" y="526"/>
                  </a:cubicBezTo>
                  <a:cubicBezTo>
                    <a:pt x="6353" y="523"/>
                    <a:pt x="6350" y="524"/>
                    <a:pt x="6350" y="527"/>
                  </a:cubicBezTo>
                  <a:cubicBezTo>
                    <a:pt x="6350" y="531"/>
                    <a:pt x="6346" y="531"/>
                    <a:pt x="6339" y="527"/>
                  </a:cubicBezTo>
                  <a:cubicBezTo>
                    <a:pt x="6331" y="523"/>
                    <a:pt x="6330" y="523"/>
                    <a:pt x="6329" y="528"/>
                  </a:cubicBezTo>
                  <a:cubicBezTo>
                    <a:pt x="6327" y="533"/>
                    <a:pt x="6323" y="533"/>
                    <a:pt x="6320" y="529"/>
                  </a:cubicBezTo>
                  <a:cubicBezTo>
                    <a:pt x="6319" y="528"/>
                    <a:pt x="6316" y="526"/>
                    <a:pt x="6313" y="525"/>
                  </a:cubicBezTo>
                  <a:cubicBezTo>
                    <a:pt x="6309" y="524"/>
                    <a:pt x="6308" y="525"/>
                    <a:pt x="6307" y="528"/>
                  </a:cubicBezTo>
                  <a:cubicBezTo>
                    <a:pt x="6306" y="531"/>
                    <a:pt x="6303" y="531"/>
                    <a:pt x="6272" y="531"/>
                  </a:cubicBezTo>
                  <a:cubicBezTo>
                    <a:pt x="6231" y="530"/>
                    <a:pt x="6224" y="530"/>
                    <a:pt x="6219" y="527"/>
                  </a:cubicBezTo>
                  <a:cubicBezTo>
                    <a:pt x="6216" y="525"/>
                    <a:pt x="6211" y="525"/>
                    <a:pt x="6200" y="527"/>
                  </a:cubicBezTo>
                  <a:cubicBezTo>
                    <a:pt x="6187" y="530"/>
                    <a:pt x="6185" y="530"/>
                    <a:pt x="6179" y="527"/>
                  </a:cubicBezTo>
                  <a:cubicBezTo>
                    <a:pt x="6175" y="525"/>
                    <a:pt x="6172" y="523"/>
                    <a:pt x="6172" y="522"/>
                  </a:cubicBezTo>
                  <a:cubicBezTo>
                    <a:pt x="6172" y="521"/>
                    <a:pt x="6170" y="522"/>
                    <a:pt x="6168" y="524"/>
                  </a:cubicBezTo>
                  <a:lnTo>
                    <a:pt x="6164" y="529"/>
                  </a:lnTo>
                  <a:lnTo>
                    <a:pt x="6162" y="524"/>
                  </a:lnTo>
                  <a:cubicBezTo>
                    <a:pt x="6162" y="521"/>
                    <a:pt x="6160" y="520"/>
                    <a:pt x="6158" y="521"/>
                  </a:cubicBezTo>
                  <a:cubicBezTo>
                    <a:pt x="6155" y="523"/>
                    <a:pt x="6071" y="523"/>
                    <a:pt x="6042" y="521"/>
                  </a:cubicBezTo>
                  <a:cubicBezTo>
                    <a:pt x="6033" y="521"/>
                    <a:pt x="6024" y="520"/>
                    <a:pt x="6021" y="520"/>
                  </a:cubicBezTo>
                  <a:cubicBezTo>
                    <a:pt x="6011" y="521"/>
                    <a:pt x="6007" y="521"/>
                    <a:pt x="6000" y="520"/>
                  </a:cubicBezTo>
                  <a:cubicBezTo>
                    <a:pt x="5996" y="520"/>
                    <a:pt x="5975" y="520"/>
                    <a:pt x="5953" y="521"/>
                  </a:cubicBezTo>
                  <a:cubicBezTo>
                    <a:pt x="5921" y="521"/>
                    <a:pt x="5913" y="522"/>
                    <a:pt x="5912" y="524"/>
                  </a:cubicBezTo>
                  <a:cubicBezTo>
                    <a:pt x="5910" y="526"/>
                    <a:pt x="5909" y="527"/>
                    <a:pt x="5905" y="524"/>
                  </a:cubicBezTo>
                  <a:cubicBezTo>
                    <a:pt x="5902" y="523"/>
                    <a:pt x="5898" y="522"/>
                    <a:pt x="5896" y="523"/>
                  </a:cubicBezTo>
                  <a:cubicBezTo>
                    <a:pt x="5894" y="524"/>
                    <a:pt x="5890" y="523"/>
                    <a:pt x="5887" y="521"/>
                  </a:cubicBezTo>
                  <a:cubicBezTo>
                    <a:pt x="5883" y="519"/>
                    <a:pt x="5880" y="519"/>
                    <a:pt x="5878" y="520"/>
                  </a:cubicBezTo>
                  <a:cubicBezTo>
                    <a:pt x="5876" y="523"/>
                    <a:pt x="5868" y="519"/>
                    <a:pt x="5868" y="516"/>
                  </a:cubicBezTo>
                  <a:cubicBezTo>
                    <a:pt x="5868" y="515"/>
                    <a:pt x="5867" y="514"/>
                    <a:pt x="5866" y="515"/>
                  </a:cubicBezTo>
                  <a:cubicBezTo>
                    <a:pt x="5865" y="516"/>
                    <a:pt x="5865" y="518"/>
                    <a:pt x="5865" y="520"/>
                  </a:cubicBezTo>
                  <a:cubicBezTo>
                    <a:pt x="5866" y="525"/>
                    <a:pt x="5871" y="525"/>
                    <a:pt x="5820" y="523"/>
                  </a:cubicBezTo>
                  <a:cubicBezTo>
                    <a:pt x="5801" y="523"/>
                    <a:pt x="5791" y="524"/>
                    <a:pt x="5787" y="525"/>
                  </a:cubicBezTo>
                  <a:cubicBezTo>
                    <a:pt x="5773" y="531"/>
                    <a:pt x="5696" y="536"/>
                    <a:pt x="5690" y="532"/>
                  </a:cubicBezTo>
                  <a:cubicBezTo>
                    <a:pt x="5689" y="531"/>
                    <a:pt x="5687" y="531"/>
                    <a:pt x="5684" y="532"/>
                  </a:cubicBezTo>
                  <a:cubicBezTo>
                    <a:pt x="5681" y="534"/>
                    <a:pt x="5611" y="535"/>
                    <a:pt x="5576" y="533"/>
                  </a:cubicBezTo>
                  <a:cubicBezTo>
                    <a:pt x="5570" y="533"/>
                    <a:pt x="5563" y="534"/>
                    <a:pt x="5561" y="535"/>
                  </a:cubicBezTo>
                  <a:cubicBezTo>
                    <a:pt x="5555" y="538"/>
                    <a:pt x="5541" y="539"/>
                    <a:pt x="5504" y="538"/>
                  </a:cubicBezTo>
                  <a:cubicBezTo>
                    <a:pt x="5492" y="538"/>
                    <a:pt x="5483" y="539"/>
                    <a:pt x="5477" y="541"/>
                  </a:cubicBezTo>
                  <a:cubicBezTo>
                    <a:pt x="5466" y="544"/>
                    <a:pt x="5447" y="545"/>
                    <a:pt x="5439" y="542"/>
                  </a:cubicBezTo>
                  <a:cubicBezTo>
                    <a:pt x="5436" y="541"/>
                    <a:pt x="5430" y="541"/>
                    <a:pt x="5423" y="542"/>
                  </a:cubicBezTo>
                  <a:cubicBezTo>
                    <a:pt x="5398" y="546"/>
                    <a:pt x="5373" y="548"/>
                    <a:pt x="5322" y="549"/>
                  </a:cubicBezTo>
                  <a:cubicBezTo>
                    <a:pt x="5257" y="550"/>
                    <a:pt x="5242" y="551"/>
                    <a:pt x="5238" y="553"/>
                  </a:cubicBezTo>
                  <a:cubicBezTo>
                    <a:pt x="5237" y="554"/>
                    <a:pt x="5234" y="553"/>
                    <a:pt x="5230" y="550"/>
                  </a:cubicBezTo>
                  <a:lnTo>
                    <a:pt x="5225" y="546"/>
                  </a:lnTo>
                  <a:lnTo>
                    <a:pt x="5222" y="550"/>
                  </a:lnTo>
                  <a:cubicBezTo>
                    <a:pt x="5220" y="553"/>
                    <a:pt x="5218" y="554"/>
                    <a:pt x="5214" y="553"/>
                  </a:cubicBezTo>
                  <a:cubicBezTo>
                    <a:pt x="5206" y="551"/>
                    <a:pt x="5026" y="551"/>
                    <a:pt x="5018" y="553"/>
                  </a:cubicBezTo>
                  <a:cubicBezTo>
                    <a:pt x="5015" y="554"/>
                    <a:pt x="5011" y="554"/>
                    <a:pt x="5009" y="553"/>
                  </a:cubicBezTo>
                  <a:cubicBezTo>
                    <a:pt x="5007" y="551"/>
                    <a:pt x="4959" y="547"/>
                    <a:pt x="4929" y="546"/>
                  </a:cubicBezTo>
                  <a:cubicBezTo>
                    <a:pt x="4927" y="546"/>
                    <a:pt x="4924" y="545"/>
                    <a:pt x="4922" y="544"/>
                  </a:cubicBezTo>
                  <a:cubicBezTo>
                    <a:pt x="4920" y="543"/>
                    <a:pt x="4909" y="542"/>
                    <a:pt x="4897" y="542"/>
                  </a:cubicBezTo>
                  <a:cubicBezTo>
                    <a:pt x="4882" y="542"/>
                    <a:pt x="4873" y="541"/>
                    <a:pt x="4870" y="539"/>
                  </a:cubicBezTo>
                  <a:cubicBezTo>
                    <a:pt x="4867" y="537"/>
                    <a:pt x="4865" y="537"/>
                    <a:pt x="4860" y="539"/>
                  </a:cubicBezTo>
                  <a:cubicBezTo>
                    <a:pt x="4856" y="541"/>
                    <a:pt x="4841" y="541"/>
                    <a:pt x="4798" y="540"/>
                  </a:cubicBezTo>
                  <a:cubicBezTo>
                    <a:pt x="4766" y="539"/>
                    <a:pt x="4737" y="538"/>
                    <a:pt x="4731" y="538"/>
                  </a:cubicBezTo>
                  <a:cubicBezTo>
                    <a:pt x="4726" y="538"/>
                    <a:pt x="4716" y="537"/>
                    <a:pt x="4709" y="536"/>
                  </a:cubicBezTo>
                  <a:cubicBezTo>
                    <a:pt x="4694" y="534"/>
                    <a:pt x="4680" y="532"/>
                    <a:pt x="4667" y="531"/>
                  </a:cubicBezTo>
                  <a:cubicBezTo>
                    <a:pt x="4661" y="531"/>
                    <a:pt x="4652" y="529"/>
                    <a:pt x="4647" y="527"/>
                  </a:cubicBezTo>
                  <a:cubicBezTo>
                    <a:pt x="4639" y="525"/>
                    <a:pt x="4637" y="525"/>
                    <a:pt x="4635" y="527"/>
                  </a:cubicBezTo>
                  <a:cubicBezTo>
                    <a:pt x="4633" y="529"/>
                    <a:pt x="4630" y="530"/>
                    <a:pt x="4628" y="529"/>
                  </a:cubicBezTo>
                  <a:cubicBezTo>
                    <a:pt x="4625" y="528"/>
                    <a:pt x="4608" y="527"/>
                    <a:pt x="4589" y="527"/>
                  </a:cubicBezTo>
                  <a:cubicBezTo>
                    <a:pt x="4569" y="527"/>
                    <a:pt x="4553" y="526"/>
                    <a:pt x="4550" y="524"/>
                  </a:cubicBezTo>
                  <a:cubicBezTo>
                    <a:pt x="4548" y="523"/>
                    <a:pt x="4542" y="523"/>
                    <a:pt x="4535" y="524"/>
                  </a:cubicBezTo>
                  <a:cubicBezTo>
                    <a:pt x="4530" y="525"/>
                    <a:pt x="4517" y="525"/>
                    <a:pt x="4508" y="525"/>
                  </a:cubicBezTo>
                  <a:cubicBezTo>
                    <a:pt x="4499" y="525"/>
                    <a:pt x="4491" y="525"/>
                    <a:pt x="4491" y="526"/>
                  </a:cubicBezTo>
                  <a:cubicBezTo>
                    <a:pt x="4490" y="527"/>
                    <a:pt x="4444" y="528"/>
                    <a:pt x="4398" y="528"/>
                  </a:cubicBezTo>
                  <a:cubicBezTo>
                    <a:pt x="4386" y="528"/>
                    <a:pt x="4346" y="528"/>
                    <a:pt x="4341" y="528"/>
                  </a:cubicBezTo>
                  <a:cubicBezTo>
                    <a:pt x="4338" y="528"/>
                    <a:pt x="4320" y="528"/>
                    <a:pt x="4300" y="527"/>
                  </a:cubicBezTo>
                  <a:cubicBezTo>
                    <a:pt x="4255" y="525"/>
                    <a:pt x="4229" y="525"/>
                    <a:pt x="4219" y="526"/>
                  </a:cubicBezTo>
                  <a:cubicBezTo>
                    <a:pt x="4206" y="527"/>
                    <a:pt x="4182" y="524"/>
                    <a:pt x="4179" y="521"/>
                  </a:cubicBezTo>
                  <a:cubicBezTo>
                    <a:pt x="4176" y="517"/>
                    <a:pt x="4172" y="517"/>
                    <a:pt x="4170" y="521"/>
                  </a:cubicBezTo>
                  <a:cubicBezTo>
                    <a:pt x="4169" y="524"/>
                    <a:pt x="4165" y="524"/>
                    <a:pt x="4146" y="524"/>
                  </a:cubicBezTo>
                  <a:cubicBezTo>
                    <a:pt x="4133" y="524"/>
                    <a:pt x="4116" y="524"/>
                    <a:pt x="4108" y="524"/>
                  </a:cubicBezTo>
                  <a:cubicBezTo>
                    <a:pt x="4084" y="524"/>
                    <a:pt x="4031" y="522"/>
                    <a:pt x="4028" y="521"/>
                  </a:cubicBezTo>
                  <a:cubicBezTo>
                    <a:pt x="4026" y="520"/>
                    <a:pt x="4016" y="520"/>
                    <a:pt x="4005" y="520"/>
                  </a:cubicBezTo>
                  <a:cubicBezTo>
                    <a:pt x="3994" y="520"/>
                    <a:pt x="3980" y="518"/>
                    <a:pt x="3974" y="517"/>
                  </a:cubicBezTo>
                  <a:cubicBezTo>
                    <a:pt x="3968" y="516"/>
                    <a:pt x="3957" y="515"/>
                    <a:pt x="3950" y="515"/>
                  </a:cubicBezTo>
                  <a:cubicBezTo>
                    <a:pt x="3931" y="516"/>
                    <a:pt x="3922" y="513"/>
                    <a:pt x="3918" y="505"/>
                  </a:cubicBezTo>
                  <a:cubicBezTo>
                    <a:pt x="3915" y="496"/>
                    <a:pt x="3916" y="493"/>
                    <a:pt x="3928" y="481"/>
                  </a:cubicBezTo>
                  <a:cubicBezTo>
                    <a:pt x="3938" y="471"/>
                    <a:pt x="3940" y="470"/>
                    <a:pt x="3952" y="476"/>
                  </a:cubicBezTo>
                  <a:cubicBezTo>
                    <a:pt x="3958" y="478"/>
                    <a:pt x="3969" y="480"/>
                    <a:pt x="3984" y="481"/>
                  </a:cubicBezTo>
                  <a:cubicBezTo>
                    <a:pt x="3996" y="482"/>
                    <a:pt x="4009" y="484"/>
                    <a:pt x="4012" y="485"/>
                  </a:cubicBezTo>
                  <a:cubicBezTo>
                    <a:pt x="4015" y="487"/>
                    <a:pt x="4026" y="488"/>
                    <a:pt x="4043" y="488"/>
                  </a:cubicBezTo>
                  <a:cubicBezTo>
                    <a:pt x="4058" y="488"/>
                    <a:pt x="4071" y="488"/>
                    <a:pt x="4072" y="489"/>
                  </a:cubicBezTo>
                  <a:cubicBezTo>
                    <a:pt x="4072" y="489"/>
                    <a:pt x="4110" y="490"/>
                    <a:pt x="4156" y="491"/>
                  </a:cubicBezTo>
                  <a:cubicBezTo>
                    <a:pt x="4278" y="493"/>
                    <a:pt x="4328" y="494"/>
                    <a:pt x="4331" y="496"/>
                  </a:cubicBezTo>
                  <a:cubicBezTo>
                    <a:pt x="4333" y="498"/>
                    <a:pt x="4335" y="498"/>
                    <a:pt x="4337" y="496"/>
                  </a:cubicBezTo>
                  <a:cubicBezTo>
                    <a:pt x="4339" y="494"/>
                    <a:pt x="4340" y="494"/>
                    <a:pt x="4343" y="496"/>
                  </a:cubicBezTo>
                  <a:cubicBezTo>
                    <a:pt x="4345" y="498"/>
                    <a:pt x="4346" y="498"/>
                    <a:pt x="4350" y="496"/>
                  </a:cubicBezTo>
                  <a:cubicBezTo>
                    <a:pt x="4352" y="495"/>
                    <a:pt x="4360" y="494"/>
                    <a:pt x="4367" y="494"/>
                  </a:cubicBezTo>
                  <a:cubicBezTo>
                    <a:pt x="4432" y="495"/>
                    <a:pt x="4479" y="495"/>
                    <a:pt x="4483" y="492"/>
                  </a:cubicBezTo>
                  <a:cubicBezTo>
                    <a:pt x="4487" y="490"/>
                    <a:pt x="4489" y="490"/>
                    <a:pt x="4492" y="493"/>
                  </a:cubicBezTo>
                  <a:cubicBezTo>
                    <a:pt x="4494" y="495"/>
                    <a:pt x="4496" y="496"/>
                    <a:pt x="4496" y="494"/>
                  </a:cubicBezTo>
                  <a:cubicBezTo>
                    <a:pt x="4496" y="493"/>
                    <a:pt x="4500" y="492"/>
                    <a:pt x="4509" y="493"/>
                  </a:cubicBezTo>
                  <a:cubicBezTo>
                    <a:pt x="4516" y="493"/>
                    <a:pt x="4522" y="493"/>
                    <a:pt x="4523" y="492"/>
                  </a:cubicBezTo>
                  <a:cubicBezTo>
                    <a:pt x="4525" y="489"/>
                    <a:pt x="4579" y="491"/>
                    <a:pt x="4583" y="494"/>
                  </a:cubicBezTo>
                  <a:cubicBezTo>
                    <a:pt x="4585" y="496"/>
                    <a:pt x="4588" y="496"/>
                    <a:pt x="4593" y="494"/>
                  </a:cubicBezTo>
                  <a:cubicBezTo>
                    <a:pt x="4601" y="492"/>
                    <a:pt x="4672" y="493"/>
                    <a:pt x="4679" y="495"/>
                  </a:cubicBezTo>
                  <a:cubicBezTo>
                    <a:pt x="4692" y="499"/>
                    <a:pt x="4747" y="501"/>
                    <a:pt x="4843" y="503"/>
                  </a:cubicBezTo>
                  <a:cubicBezTo>
                    <a:pt x="4860" y="503"/>
                    <a:pt x="4876" y="504"/>
                    <a:pt x="4878" y="505"/>
                  </a:cubicBezTo>
                  <a:cubicBezTo>
                    <a:pt x="4879" y="506"/>
                    <a:pt x="4888" y="507"/>
                    <a:pt x="4897" y="507"/>
                  </a:cubicBezTo>
                  <a:cubicBezTo>
                    <a:pt x="4967" y="510"/>
                    <a:pt x="4993" y="512"/>
                    <a:pt x="4997" y="514"/>
                  </a:cubicBezTo>
                  <a:cubicBezTo>
                    <a:pt x="5001" y="516"/>
                    <a:pt x="5003" y="516"/>
                    <a:pt x="5007" y="515"/>
                  </a:cubicBezTo>
                  <a:cubicBezTo>
                    <a:pt x="5011" y="513"/>
                    <a:pt x="5015" y="513"/>
                    <a:pt x="5018" y="514"/>
                  </a:cubicBezTo>
                  <a:cubicBezTo>
                    <a:pt x="5023" y="517"/>
                    <a:pt x="5072" y="517"/>
                    <a:pt x="5103" y="515"/>
                  </a:cubicBezTo>
                  <a:cubicBezTo>
                    <a:pt x="5127" y="514"/>
                    <a:pt x="5160" y="513"/>
                    <a:pt x="5233" y="514"/>
                  </a:cubicBezTo>
                  <a:cubicBezTo>
                    <a:pt x="5270" y="514"/>
                    <a:pt x="5291" y="514"/>
                    <a:pt x="5293" y="512"/>
                  </a:cubicBezTo>
                  <a:cubicBezTo>
                    <a:pt x="5296" y="511"/>
                    <a:pt x="5318" y="510"/>
                    <a:pt x="5358" y="511"/>
                  </a:cubicBezTo>
                  <a:cubicBezTo>
                    <a:pt x="5392" y="511"/>
                    <a:pt x="5420" y="510"/>
                    <a:pt x="5420" y="510"/>
                  </a:cubicBezTo>
                  <a:cubicBezTo>
                    <a:pt x="5420" y="507"/>
                    <a:pt x="5437" y="506"/>
                    <a:pt x="5441" y="508"/>
                  </a:cubicBezTo>
                  <a:cubicBezTo>
                    <a:pt x="5443" y="509"/>
                    <a:pt x="5446" y="509"/>
                    <a:pt x="5447" y="508"/>
                  </a:cubicBezTo>
                  <a:cubicBezTo>
                    <a:pt x="5448" y="506"/>
                    <a:pt x="5497" y="502"/>
                    <a:pt x="5527" y="501"/>
                  </a:cubicBezTo>
                  <a:cubicBezTo>
                    <a:pt x="5540" y="501"/>
                    <a:pt x="5562" y="500"/>
                    <a:pt x="5576" y="499"/>
                  </a:cubicBezTo>
                  <a:cubicBezTo>
                    <a:pt x="5597" y="498"/>
                    <a:pt x="5613" y="498"/>
                    <a:pt x="5637" y="498"/>
                  </a:cubicBezTo>
                  <a:cubicBezTo>
                    <a:pt x="5675" y="498"/>
                    <a:pt x="5774" y="495"/>
                    <a:pt x="5779" y="493"/>
                  </a:cubicBezTo>
                  <a:cubicBezTo>
                    <a:pt x="5790" y="490"/>
                    <a:pt x="5816" y="488"/>
                    <a:pt x="5854" y="488"/>
                  </a:cubicBezTo>
                  <a:cubicBezTo>
                    <a:pt x="5876" y="488"/>
                    <a:pt x="5896" y="488"/>
                    <a:pt x="5898" y="488"/>
                  </a:cubicBezTo>
                  <a:cubicBezTo>
                    <a:pt x="5899" y="488"/>
                    <a:pt x="5908" y="488"/>
                    <a:pt x="5917" y="487"/>
                  </a:cubicBezTo>
                  <a:cubicBezTo>
                    <a:pt x="5925" y="486"/>
                    <a:pt x="5934" y="486"/>
                    <a:pt x="5937" y="486"/>
                  </a:cubicBezTo>
                  <a:cubicBezTo>
                    <a:pt x="5949" y="486"/>
                    <a:pt x="5956" y="486"/>
                    <a:pt x="5971" y="484"/>
                  </a:cubicBezTo>
                  <a:cubicBezTo>
                    <a:pt x="5980" y="483"/>
                    <a:pt x="5989" y="483"/>
                    <a:pt x="5991" y="484"/>
                  </a:cubicBezTo>
                  <a:cubicBezTo>
                    <a:pt x="5993" y="485"/>
                    <a:pt x="6001" y="485"/>
                    <a:pt x="6008" y="484"/>
                  </a:cubicBezTo>
                  <a:cubicBezTo>
                    <a:pt x="6038" y="482"/>
                    <a:pt x="6102" y="484"/>
                    <a:pt x="6107" y="487"/>
                  </a:cubicBezTo>
                  <a:cubicBezTo>
                    <a:pt x="6109" y="488"/>
                    <a:pt x="6112" y="489"/>
                    <a:pt x="6113" y="488"/>
                  </a:cubicBezTo>
                  <a:cubicBezTo>
                    <a:pt x="6118" y="486"/>
                    <a:pt x="6136" y="487"/>
                    <a:pt x="6147" y="489"/>
                  </a:cubicBezTo>
                  <a:cubicBezTo>
                    <a:pt x="6153" y="491"/>
                    <a:pt x="6167" y="492"/>
                    <a:pt x="6177" y="492"/>
                  </a:cubicBezTo>
                  <a:cubicBezTo>
                    <a:pt x="6187" y="492"/>
                    <a:pt x="6200" y="493"/>
                    <a:pt x="6206" y="494"/>
                  </a:cubicBezTo>
                  <a:cubicBezTo>
                    <a:pt x="6212" y="495"/>
                    <a:pt x="6218" y="495"/>
                    <a:pt x="6221" y="494"/>
                  </a:cubicBezTo>
                  <a:cubicBezTo>
                    <a:pt x="6224" y="492"/>
                    <a:pt x="6226" y="492"/>
                    <a:pt x="6230" y="495"/>
                  </a:cubicBezTo>
                  <a:cubicBezTo>
                    <a:pt x="6234" y="498"/>
                    <a:pt x="6235" y="498"/>
                    <a:pt x="6239" y="495"/>
                  </a:cubicBezTo>
                  <a:cubicBezTo>
                    <a:pt x="6242" y="493"/>
                    <a:pt x="6245" y="492"/>
                    <a:pt x="6249" y="493"/>
                  </a:cubicBezTo>
                  <a:cubicBezTo>
                    <a:pt x="6252" y="494"/>
                    <a:pt x="6270" y="495"/>
                    <a:pt x="6288" y="495"/>
                  </a:cubicBezTo>
                  <a:cubicBezTo>
                    <a:pt x="6314" y="495"/>
                    <a:pt x="6321" y="495"/>
                    <a:pt x="6324" y="498"/>
                  </a:cubicBezTo>
                  <a:cubicBezTo>
                    <a:pt x="6327" y="500"/>
                    <a:pt x="6328" y="500"/>
                    <a:pt x="6329" y="497"/>
                  </a:cubicBezTo>
                  <a:cubicBezTo>
                    <a:pt x="6330" y="495"/>
                    <a:pt x="6333" y="494"/>
                    <a:pt x="6341" y="494"/>
                  </a:cubicBezTo>
                  <a:cubicBezTo>
                    <a:pt x="6348" y="494"/>
                    <a:pt x="6354" y="495"/>
                    <a:pt x="6355" y="496"/>
                  </a:cubicBezTo>
                  <a:cubicBezTo>
                    <a:pt x="6357" y="498"/>
                    <a:pt x="6358" y="498"/>
                    <a:pt x="6361" y="496"/>
                  </a:cubicBezTo>
                  <a:cubicBezTo>
                    <a:pt x="6365" y="494"/>
                    <a:pt x="6366" y="494"/>
                    <a:pt x="6370" y="496"/>
                  </a:cubicBezTo>
                  <a:cubicBezTo>
                    <a:pt x="6373" y="498"/>
                    <a:pt x="6375" y="498"/>
                    <a:pt x="6377" y="496"/>
                  </a:cubicBezTo>
                  <a:cubicBezTo>
                    <a:pt x="6380" y="494"/>
                    <a:pt x="6413" y="496"/>
                    <a:pt x="6415" y="498"/>
                  </a:cubicBezTo>
                  <a:cubicBezTo>
                    <a:pt x="6416" y="501"/>
                    <a:pt x="6424" y="500"/>
                    <a:pt x="6424" y="498"/>
                  </a:cubicBezTo>
                  <a:cubicBezTo>
                    <a:pt x="6424" y="496"/>
                    <a:pt x="6485" y="496"/>
                    <a:pt x="6489" y="498"/>
                  </a:cubicBezTo>
                  <a:cubicBezTo>
                    <a:pt x="6491" y="500"/>
                    <a:pt x="6516" y="497"/>
                    <a:pt x="6519" y="495"/>
                  </a:cubicBezTo>
                  <a:cubicBezTo>
                    <a:pt x="6522" y="494"/>
                    <a:pt x="6540" y="492"/>
                    <a:pt x="6565" y="491"/>
                  </a:cubicBezTo>
                  <a:cubicBezTo>
                    <a:pt x="6575" y="491"/>
                    <a:pt x="6584" y="490"/>
                    <a:pt x="6585" y="489"/>
                  </a:cubicBezTo>
                  <a:cubicBezTo>
                    <a:pt x="6590" y="487"/>
                    <a:pt x="6655" y="489"/>
                    <a:pt x="6659" y="492"/>
                  </a:cubicBezTo>
                  <a:cubicBezTo>
                    <a:pt x="6661" y="494"/>
                    <a:pt x="6662" y="494"/>
                    <a:pt x="6665" y="491"/>
                  </a:cubicBezTo>
                  <a:cubicBezTo>
                    <a:pt x="6670" y="487"/>
                    <a:pt x="6677" y="487"/>
                    <a:pt x="6679" y="492"/>
                  </a:cubicBezTo>
                  <a:cubicBezTo>
                    <a:pt x="6680" y="496"/>
                    <a:pt x="6681" y="496"/>
                    <a:pt x="6683" y="494"/>
                  </a:cubicBezTo>
                  <a:cubicBezTo>
                    <a:pt x="6686" y="491"/>
                    <a:pt x="6715" y="493"/>
                    <a:pt x="6719" y="496"/>
                  </a:cubicBezTo>
                  <a:cubicBezTo>
                    <a:pt x="6721" y="498"/>
                    <a:pt x="6730" y="498"/>
                    <a:pt x="6740" y="495"/>
                  </a:cubicBezTo>
                  <a:cubicBezTo>
                    <a:pt x="6743" y="494"/>
                    <a:pt x="6747" y="495"/>
                    <a:pt x="6748" y="496"/>
                  </a:cubicBezTo>
                  <a:cubicBezTo>
                    <a:pt x="6750" y="497"/>
                    <a:pt x="6754" y="497"/>
                    <a:pt x="6758" y="497"/>
                  </a:cubicBezTo>
                  <a:cubicBezTo>
                    <a:pt x="6763" y="496"/>
                    <a:pt x="6767" y="497"/>
                    <a:pt x="6769" y="498"/>
                  </a:cubicBezTo>
                  <a:cubicBezTo>
                    <a:pt x="6773" y="502"/>
                    <a:pt x="6785" y="504"/>
                    <a:pt x="6806" y="506"/>
                  </a:cubicBezTo>
                  <a:cubicBezTo>
                    <a:pt x="6815" y="507"/>
                    <a:pt x="6824" y="508"/>
                    <a:pt x="6826" y="509"/>
                  </a:cubicBezTo>
                  <a:cubicBezTo>
                    <a:pt x="6827" y="510"/>
                    <a:pt x="6834" y="511"/>
                    <a:pt x="6842" y="512"/>
                  </a:cubicBezTo>
                  <a:cubicBezTo>
                    <a:pt x="6849" y="512"/>
                    <a:pt x="6857" y="513"/>
                    <a:pt x="6860" y="513"/>
                  </a:cubicBezTo>
                  <a:cubicBezTo>
                    <a:pt x="6862" y="514"/>
                    <a:pt x="6872" y="515"/>
                    <a:pt x="6880" y="515"/>
                  </a:cubicBezTo>
                  <a:cubicBezTo>
                    <a:pt x="6899" y="515"/>
                    <a:pt x="6901" y="513"/>
                    <a:pt x="6896" y="500"/>
                  </a:cubicBezTo>
                  <a:cubicBezTo>
                    <a:pt x="6894" y="493"/>
                    <a:pt x="6894" y="491"/>
                    <a:pt x="6897" y="487"/>
                  </a:cubicBezTo>
                  <a:cubicBezTo>
                    <a:pt x="6901" y="481"/>
                    <a:pt x="6907" y="479"/>
                    <a:pt x="6917" y="483"/>
                  </a:cubicBezTo>
                  <a:cubicBezTo>
                    <a:pt x="6923" y="484"/>
                    <a:pt x="6925" y="487"/>
                    <a:pt x="6926" y="491"/>
                  </a:cubicBezTo>
                  <a:cubicBezTo>
                    <a:pt x="6930" y="504"/>
                    <a:pt x="6932" y="506"/>
                    <a:pt x="6938" y="509"/>
                  </a:cubicBezTo>
                  <a:cubicBezTo>
                    <a:pt x="6943" y="511"/>
                    <a:pt x="6947" y="514"/>
                    <a:pt x="6950" y="520"/>
                  </a:cubicBezTo>
                  <a:cubicBezTo>
                    <a:pt x="6954" y="529"/>
                    <a:pt x="6955" y="535"/>
                    <a:pt x="6951" y="538"/>
                  </a:cubicBezTo>
                  <a:cubicBezTo>
                    <a:pt x="6946" y="542"/>
                    <a:pt x="6947" y="550"/>
                    <a:pt x="6954" y="563"/>
                  </a:cubicBezTo>
                  <a:cubicBezTo>
                    <a:pt x="6957" y="570"/>
                    <a:pt x="6960" y="577"/>
                    <a:pt x="6960" y="579"/>
                  </a:cubicBezTo>
                  <a:cubicBezTo>
                    <a:pt x="6960" y="581"/>
                    <a:pt x="6961" y="585"/>
                    <a:pt x="6963" y="588"/>
                  </a:cubicBezTo>
                  <a:cubicBezTo>
                    <a:pt x="6967" y="592"/>
                    <a:pt x="6973" y="613"/>
                    <a:pt x="6972" y="617"/>
                  </a:cubicBezTo>
                  <a:cubicBezTo>
                    <a:pt x="6972" y="618"/>
                    <a:pt x="6973" y="621"/>
                    <a:pt x="6975" y="624"/>
                  </a:cubicBezTo>
                  <a:cubicBezTo>
                    <a:pt x="6976" y="627"/>
                    <a:pt x="6979" y="633"/>
                    <a:pt x="6981" y="636"/>
                  </a:cubicBezTo>
                  <a:cubicBezTo>
                    <a:pt x="6982" y="639"/>
                    <a:pt x="6984" y="645"/>
                    <a:pt x="6984" y="648"/>
                  </a:cubicBezTo>
                  <a:cubicBezTo>
                    <a:pt x="6984" y="655"/>
                    <a:pt x="6989" y="672"/>
                    <a:pt x="6994" y="682"/>
                  </a:cubicBezTo>
                  <a:cubicBezTo>
                    <a:pt x="6998" y="690"/>
                    <a:pt x="7002" y="703"/>
                    <a:pt x="7003" y="715"/>
                  </a:cubicBezTo>
                  <a:cubicBezTo>
                    <a:pt x="7004" y="719"/>
                    <a:pt x="7005" y="723"/>
                    <a:pt x="7007" y="724"/>
                  </a:cubicBezTo>
                  <a:cubicBezTo>
                    <a:pt x="7008" y="726"/>
                    <a:pt x="7010" y="729"/>
                    <a:pt x="7010" y="732"/>
                  </a:cubicBezTo>
                  <a:cubicBezTo>
                    <a:pt x="7010" y="736"/>
                    <a:pt x="7011" y="740"/>
                    <a:pt x="7012" y="742"/>
                  </a:cubicBezTo>
                  <a:cubicBezTo>
                    <a:pt x="7013" y="744"/>
                    <a:pt x="7016" y="753"/>
                    <a:pt x="7019" y="763"/>
                  </a:cubicBezTo>
                  <a:cubicBezTo>
                    <a:pt x="7023" y="773"/>
                    <a:pt x="7027" y="786"/>
                    <a:pt x="7030" y="791"/>
                  </a:cubicBezTo>
                  <a:cubicBezTo>
                    <a:pt x="7035" y="803"/>
                    <a:pt x="7039" y="811"/>
                    <a:pt x="7042" y="819"/>
                  </a:cubicBezTo>
                  <a:cubicBezTo>
                    <a:pt x="7043" y="822"/>
                    <a:pt x="7045" y="828"/>
                    <a:pt x="7047" y="831"/>
                  </a:cubicBezTo>
                  <a:cubicBezTo>
                    <a:pt x="7048" y="834"/>
                    <a:pt x="7050" y="840"/>
                    <a:pt x="7052" y="844"/>
                  </a:cubicBezTo>
                  <a:cubicBezTo>
                    <a:pt x="7053" y="848"/>
                    <a:pt x="7055" y="857"/>
                    <a:pt x="7058" y="864"/>
                  </a:cubicBezTo>
                  <a:cubicBezTo>
                    <a:pt x="7060" y="870"/>
                    <a:pt x="7062" y="877"/>
                    <a:pt x="7062" y="879"/>
                  </a:cubicBezTo>
                  <a:cubicBezTo>
                    <a:pt x="7062" y="880"/>
                    <a:pt x="7063" y="883"/>
                    <a:pt x="7065" y="884"/>
                  </a:cubicBezTo>
                  <a:cubicBezTo>
                    <a:pt x="7069" y="887"/>
                    <a:pt x="7074" y="897"/>
                    <a:pt x="7075" y="903"/>
                  </a:cubicBezTo>
                  <a:cubicBezTo>
                    <a:pt x="7075" y="909"/>
                    <a:pt x="7086" y="937"/>
                    <a:pt x="7088" y="940"/>
                  </a:cubicBezTo>
                  <a:cubicBezTo>
                    <a:pt x="7089" y="941"/>
                    <a:pt x="7091" y="946"/>
                    <a:pt x="7092" y="950"/>
                  </a:cubicBezTo>
                  <a:cubicBezTo>
                    <a:pt x="7096" y="967"/>
                    <a:pt x="7102" y="992"/>
                    <a:pt x="7106" y="1003"/>
                  </a:cubicBezTo>
                  <a:cubicBezTo>
                    <a:pt x="7108" y="1010"/>
                    <a:pt x="7111" y="1019"/>
                    <a:pt x="7112" y="1023"/>
                  </a:cubicBezTo>
                  <a:cubicBezTo>
                    <a:pt x="7112" y="1028"/>
                    <a:pt x="7115" y="1035"/>
                    <a:pt x="7116" y="1039"/>
                  </a:cubicBezTo>
                  <a:cubicBezTo>
                    <a:pt x="7118" y="1043"/>
                    <a:pt x="7120" y="1048"/>
                    <a:pt x="7120" y="1050"/>
                  </a:cubicBezTo>
                  <a:cubicBezTo>
                    <a:pt x="7120" y="1052"/>
                    <a:pt x="7122" y="1058"/>
                    <a:pt x="7124" y="1062"/>
                  </a:cubicBezTo>
                  <a:cubicBezTo>
                    <a:pt x="7126" y="1067"/>
                    <a:pt x="7131" y="1077"/>
                    <a:pt x="7134" y="1083"/>
                  </a:cubicBezTo>
                  <a:cubicBezTo>
                    <a:pt x="7148" y="1115"/>
                    <a:pt x="7161" y="1139"/>
                    <a:pt x="7162" y="1140"/>
                  </a:cubicBezTo>
                  <a:cubicBezTo>
                    <a:pt x="7163" y="1140"/>
                    <a:pt x="7164" y="1142"/>
                    <a:pt x="7164" y="1143"/>
                  </a:cubicBezTo>
                  <a:cubicBezTo>
                    <a:pt x="7164" y="1144"/>
                    <a:pt x="7166" y="1148"/>
                    <a:pt x="7170" y="1152"/>
                  </a:cubicBezTo>
                  <a:cubicBezTo>
                    <a:pt x="7173" y="1156"/>
                    <a:pt x="7176" y="1162"/>
                    <a:pt x="7177" y="1165"/>
                  </a:cubicBezTo>
                  <a:cubicBezTo>
                    <a:pt x="7178" y="1168"/>
                    <a:pt x="7182" y="1178"/>
                    <a:pt x="7186" y="1186"/>
                  </a:cubicBezTo>
                  <a:cubicBezTo>
                    <a:pt x="7190" y="1195"/>
                    <a:pt x="7194" y="1204"/>
                    <a:pt x="7194" y="1206"/>
                  </a:cubicBezTo>
                  <a:cubicBezTo>
                    <a:pt x="7194" y="1208"/>
                    <a:pt x="7196" y="1213"/>
                    <a:pt x="7198" y="1217"/>
                  </a:cubicBezTo>
                  <a:cubicBezTo>
                    <a:pt x="7202" y="1224"/>
                    <a:pt x="7203" y="1229"/>
                    <a:pt x="7211" y="1260"/>
                  </a:cubicBezTo>
                  <a:cubicBezTo>
                    <a:pt x="7213" y="1267"/>
                    <a:pt x="7216" y="1278"/>
                    <a:pt x="7219" y="1284"/>
                  </a:cubicBezTo>
                  <a:cubicBezTo>
                    <a:pt x="7221" y="1289"/>
                    <a:pt x="7224" y="1298"/>
                    <a:pt x="7225" y="1302"/>
                  </a:cubicBezTo>
                  <a:cubicBezTo>
                    <a:pt x="7226" y="1306"/>
                    <a:pt x="7228" y="1312"/>
                    <a:pt x="7230" y="1315"/>
                  </a:cubicBezTo>
                  <a:cubicBezTo>
                    <a:pt x="7232" y="1319"/>
                    <a:pt x="7234" y="1323"/>
                    <a:pt x="7234" y="1325"/>
                  </a:cubicBezTo>
                  <a:cubicBezTo>
                    <a:pt x="7234" y="1327"/>
                    <a:pt x="7236" y="1333"/>
                    <a:pt x="7240" y="1338"/>
                  </a:cubicBezTo>
                  <a:cubicBezTo>
                    <a:pt x="7243" y="1343"/>
                    <a:pt x="7246" y="1349"/>
                    <a:pt x="7246" y="1350"/>
                  </a:cubicBezTo>
                  <a:cubicBezTo>
                    <a:pt x="7246" y="1352"/>
                    <a:pt x="7250" y="1356"/>
                    <a:pt x="7255" y="1358"/>
                  </a:cubicBezTo>
                  <a:cubicBezTo>
                    <a:pt x="7272" y="1367"/>
                    <a:pt x="7277" y="1383"/>
                    <a:pt x="7279" y="1435"/>
                  </a:cubicBezTo>
                  <a:cubicBezTo>
                    <a:pt x="7279" y="1448"/>
                    <a:pt x="7280" y="1467"/>
                    <a:pt x="7281" y="1477"/>
                  </a:cubicBezTo>
                  <a:cubicBezTo>
                    <a:pt x="7282" y="1487"/>
                    <a:pt x="7282" y="1497"/>
                    <a:pt x="7281" y="1500"/>
                  </a:cubicBezTo>
                  <a:cubicBezTo>
                    <a:pt x="7280" y="1503"/>
                    <a:pt x="7280" y="1507"/>
                    <a:pt x="7282" y="1511"/>
                  </a:cubicBezTo>
                  <a:cubicBezTo>
                    <a:pt x="7283" y="1515"/>
                    <a:pt x="7284" y="1531"/>
                    <a:pt x="7285" y="1548"/>
                  </a:cubicBezTo>
                  <a:cubicBezTo>
                    <a:pt x="7285" y="1566"/>
                    <a:pt x="7286" y="1579"/>
                    <a:pt x="7288" y="1583"/>
                  </a:cubicBezTo>
                  <a:cubicBezTo>
                    <a:pt x="7290" y="1587"/>
                    <a:pt x="7290" y="1589"/>
                    <a:pt x="7288" y="1591"/>
                  </a:cubicBezTo>
                  <a:cubicBezTo>
                    <a:pt x="7286" y="1593"/>
                    <a:pt x="7286" y="1595"/>
                    <a:pt x="7287" y="1597"/>
                  </a:cubicBezTo>
                  <a:cubicBezTo>
                    <a:pt x="7291" y="1602"/>
                    <a:pt x="7297" y="1713"/>
                    <a:pt x="7294" y="1718"/>
                  </a:cubicBezTo>
                  <a:cubicBezTo>
                    <a:pt x="7293" y="1720"/>
                    <a:pt x="7293" y="1722"/>
                    <a:pt x="7294" y="1724"/>
                  </a:cubicBezTo>
                  <a:cubicBezTo>
                    <a:pt x="7296" y="1727"/>
                    <a:pt x="7296" y="1729"/>
                    <a:pt x="7294" y="1731"/>
                  </a:cubicBezTo>
                  <a:cubicBezTo>
                    <a:pt x="7292" y="1733"/>
                    <a:pt x="7292" y="1735"/>
                    <a:pt x="7294" y="1738"/>
                  </a:cubicBezTo>
                  <a:cubicBezTo>
                    <a:pt x="7295" y="1740"/>
                    <a:pt x="7296" y="1745"/>
                    <a:pt x="7295" y="1748"/>
                  </a:cubicBezTo>
                  <a:cubicBezTo>
                    <a:pt x="7295" y="1751"/>
                    <a:pt x="7296" y="1754"/>
                    <a:pt x="7296" y="1756"/>
                  </a:cubicBezTo>
                  <a:cubicBezTo>
                    <a:pt x="7297" y="1757"/>
                    <a:pt x="7298" y="1763"/>
                    <a:pt x="7298" y="1769"/>
                  </a:cubicBezTo>
                  <a:cubicBezTo>
                    <a:pt x="7298" y="1775"/>
                    <a:pt x="7299" y="1780"/>
                    <a:pt x="7300" y="1780"/>
                  </a:cubicBezTo>
                  <a:cubicBezTo>
                    <a:pt x="7302" y="1780"/>
                    <a:pt x="7302" y="1788"/>
                    <a:pt x="7300" y="1792"/>
                  </a:cubicBezTo>
                  <a:cubicBezTo>
                    <a:pt x="7298" y="1795"/>
                    <a:pt x="7298" y="1797"/>
                    <a:pt x="7300" y="1799"/>
                  </a:cubicBezTo>
                  <a:cubicBezTo>
                    <a:pt x="7301" y="1801"/>
                    <a:pt x="7301" y="1803"/>
                    <a:pt x="7301" y="1804"/>
                  </a:cubicBezTo>
                  <a:cubicBezTo>
                    <a:pt x="7300" y="1805"/>
                    <a:pt x="7299" y="1813"/>
                    <a:pt x="7298" y="1820"/>
                  </a:cubicBezTo>
                  <a:cubicBezTo>
                    <a:pt x="7298" y="1831"/>
                    <a:pt x="7298" y="1834"/>
                    <a:pt x="7300" y="1834"/>
                  </a:cubicBezTo>
                  <a:cubicBezTo>
                    <a:pt x="7304" y="1834"/>
                    <a:pt x="7306" y="1846"/>
                    <a:pt x="7303" y="1850"/>
                  </a:cubicBezTo>
                  <a:cubicBezTo>
                    <a:pt x="7300" y="1853"/>
                    <a:pt x="7300" y="1864"/>
                    <a:pt x="7299" y="1897"/>
                  </a:cubicBezTo>
                  <a:cubicBezTo>
                    <a:pt x="7299" y="1912"/>
                    <a:pt x="7298" y="1925"/>
                    <a:pt x="7297" y="1925"/>
                  </a:cubicBezTo>
                  <a:cubicBezTo>
                    <a:pt x="7295" y="1927"/>
                    <a:pt x="7295" y="1933"/>
                    <a:pt x="7298" y="1938"/>
                  </a:cubicBezTo>
                  <a:cubicBezTo>
                    <a:pt x="7300" y="1942"/>
                    <a:pt x="7300" y="1943"/>
                    <a:pt x="7298" y="1944"/>
                  </a:cubicBezTo>
                  <a:cubicBezTo>
                    <a:pt x="7297" y="1944"/>
                    <a:pt x="7296" y="1946"/>
                    <a:pt x="7296" y="1947"/>
                  </a:cubicBezTo>
                  <a:cubicBezTo>
                    <a:pt x="7296" y="1949"/>
                    <a:pt x="7297" y="1950"/>
                    <a:pt x="7298" y="1951"/>
                  </a:cubicBezTo>
                  <a:cubicBezTo>
                    <a:pt x="7300" y="1951"/>
                    <a:pt x="7300" y="1953"/>
                    <a:pt x="7298" y="1956"/>
                  </a:cubicBezTo>
                  <a:cubicBezTo>
                    <a:pt x="7296" y="1960"/>
                    <a:pt x="7296" y="1961"/>
                    <a:pt x="7299" y="1965"/>
                  </a:cubicBezTo>
                  <a:cubicBezTo>
                    <a:pt x="7303" y="1969"/>
                    <a:pt x="7303" y="1972"/>
                    <a:pt x="7303" y="1994"/>
                  </a:cubicBezTo>
                  <a:cubicBezTo>
                    <a:pt x="7303" y="2008"/>
                    <a:pt x="7302" y="2020"/>
                    <a:pt x="7301" y="2022"/>
                  </a:cubicBezTo>
                  <a:cubicBezTo>
                    <a:pt x="7299" y="2025"/>
                    <a:pt x="7300" y="2027"/>
                    <a:pt x="7301" y="2031"/>
                  </a:cubicBezTo>
                  <a:cubicBezTo>
                    <a:pt x="7304" y="2037"/>
                    <a:pt x="7304" y="2069"/>
                    <a:pt x="7302" y="2071"/>
                  </a:cubicBezTo>
                  <a:cubicBezTo>
                    <a:pt x="7300" y="2072"/>
                    <a:pt x="7300" y="2074"/>
                    <a:pt x="7302" y="2076"/>
                  </a:cubicBezTo>
                  <a:cubicBezTo>
                    <a:pt x="7303" y="2078"/>
                    <a:pt x="7303" y="2081"/>
                    <a:pt x="7303" y="2082"/>
                  </a:cubicBezTo>
                  <a:cubicBezTo>
                    <a:pt x="7301" y="2085"/>
                    <a:pt x="7301" y="2173"/>
                    <a:pt x="7303" y="2178"/>
                  </a:cubicBezTo>
                  <a:cubicBezTo>
                    <a:pt x="7304" y="2181"/>
                    <a:pt x="7305" y="2197"/>
                    <a:pt x="7306" y="2213"/>
                  </a:cubicBezTo>
                  <a:cubicBezTo>
                    <a:pt x="7306" y="2230"/>
                    <a:pt x="7306" y="2262"/>
                    <a:pt x="7307" y="2285"/>
                  </a:cubicBezTo>
                  <a:cubicBezTo>
                    <a:pt x="7308" y="2328"/>
                    <a:pt x="7308" y="2342"/>
                    <a:pt x="7308" y="2358"/>
                  </a:cubicBezTo>
                  <a:cubicBezTo>
                    <a:pt x="7308" y="2367"/>
                    <a:pt x="7307" y="2643"/>
                    <a:pt x="7308" y="2658"/>
                  </a:cubicBezTo>
                  <a:cubicBezTo>
                    <a:pt x="7308" y="2662"/>
                    <a:pt x="7308" y="2711"/>
                    <a:pt x="7309" y="2768"/>
                  </a:cubicBezTo>
                  <a:cubicBezTo>
                    <a:pt x="7309" y="2825"/>
                    <a:pt x="7310" y="2881"/>
                    <a:pt x="7311" y="2892"/>
                  </a:cubicBezTo>
                  <a:cubicBezTo>
                    <a:pt x="7313" y="2937"/>
                    <a:pt x="7313" y="2949"/>
                    <a:pt x="7315" y="2957"/>
                  </a:cubicBezTo>
                  <a:cubicBezTo>
                    <a:pt x="7316" y="2964"/>
                    <a:pt x="7315" y="2967"/>
                    <a:pt x="7313" y="2970"/>
                  </a:cubicBezTo>
                  <a:cubicBezTo>
                    <a:pt x="7311" y="2973"/>
                    <a:pt x="7311" y="2976"/>
                    <a:pt x="7312" y="2981"/>
                  </a:cubicBezTo>
                  <a:cubicBezTo>
                    <a:pt x="7314" y="2986"/>
                    <a:pt x="7314" y="2989"/>
                    <a:pt x="7312" y="2993"/>
                  </a:cubicBezTo>
                  <a:cubicBezTo>
                    <a:pt x="7310" y="2997"/>
                    <a:pt x="7310" y="3006"/>
                    <a:pt x="7311" y="3033"/>
                  </a:cubicBezTo>
                  <a:cubicBezTo>
                    <a:pt x="7311" y="3053"/>
                    <a:pt x="7312" y="3084"/>
                    <a:pt x="7313" y="3101"/>
                  </a:cubicBezTo>
                  <a:cubicBezTo>
                    <a:pt x="7313" y="3119"/>
                    <a:pt x="7315" y="3138"/>
                    <a:pt x="7316" y="3144"/>
                  </a:cubicBezTo>
                  <a:cubicBezTo>
                    <a:pt x="7317" y="3149"/>
                    <a:pt x="7318" y="3163"/>
                    <a:pt x="7318" y="3174"/>
                  </a:cubicBezTo>
                  <a:cubicBezTo>
                    <a:pt x="7318" y="3186"/>
                    <a:pt x="7319" y="3200"/>
                    <a:pt x="7321" y="3205"/>
                  </a:cubicBezTo>
                  <a:cubicBezTo>
                    <a:pt x="7322" y="3211"/>
                    <a:pt x="7323" y="3221"/>
                    <a:pt x="7324" y="3229"/>
                  </a:cubicBezTo>
                  <a:cubicBezTo>
                    <a:pt x="7324" y="3236"/>
                    <a:pt x="7324" y="3243"/>
                    <a:pt x="7325" y="3245"/>
                  </a:cubicBezTo>
                  <a:cubicBezTo>
                    <a:pt x="7326" y="3246"/>
                    <a:pt x="7327" y="3275"/>
                    <a:pt x="7327" y="3310"/>
                  </a:cubicBezTo>
                  <a:cubicBezTo>
                    <a:pt x="7327" y="3345"/>
                    <a:pt x="7328" y="3378"/>
                    <a:pt x="7330" y="3384"/>
                  </a:cubicBezTo>
                  <a:cubicBezTo>
                    <a:pt x="7331" y="3390"/>
                    <a:pt x="7332" y="3425"/>
                    <a:pt x="7333" y="3462"/>
                  </a:cubicBezTo>
                  <a:cubicBezTo>
                    <a:pt x="7333" y="3499"/>
                    <a:pt x="7334" y="3543"/>
                    <a:pt x="7336" y="3560"/>
                  </a:cubicBezTo>
                  <a:cubicBezTo>
                    <a:pt x="7338" y="3587"/>
                    <a:pt x="7338" y="3590"/>
                    <a:pt x="7335" y="3594"/>
                  </a:cubicBezTo>
                  <a:cubicBezTo>
                    <a:pt x="7333" y="3596"/>
                    <a:pt x="7332" y="3601"/>
                    <a:pt x="7332" y="3605"/>
                  </a:cubicBezTo>
                  <a:cubicBezTo>
                    <a:pt x="7332" y="3609"/>
                    <a:pt x="7331" y="3612"/>
                    <a:pt x="7330" y="3613"/>
                  </a:cubicBezTo>
                  <a:cubicBezTo>
                    <a:pt x="7329" y="3614"/>
                    <a:pt x="7328" y="3616"/>
                    <a:pt x="7329" y="3619"/>
                  </a:cubicBezTo>
                  <a:cubicBezTo>
                    <a:pt x="7330" y="3622"/>
                    <a:pt x="7329" y="3626"/>
                    <a:pt x="7327" y="3629"/>
                  </a:cubicBezTo>
                  <a:cubicBezTo>
                    <a:pt x="7325" y="3631"/>
                    <a:pt x="7323" y="3638"/>
                    <a:pt x="7323" y="3643"/>
                  </a:cubicBezTo>
                  <a:cubicBezTo>
                    <a:pt x="7322" y="3649"/>
                    <a:pt x="7319" y="3655"/>
                    <a:pt x="7317" y="3658"/>
                  </a:cubicBezTo>
                  <a:cubicBezTo>
                    <a:pt x="7311" y="3664"/>
                    <a:pt x="7291" y="3680"/>
                    <a:pt x="7288" y="3680"/>
                  </a:cubicBezTo>
                  <a:cubicBezTo>
                    <a:pt x="7287" y="3680"/>
                    <a:pt x="7285" y="3682"/>
                    <a:pt x="7284" y="3683"/>
                  </a:cubicBezTo>
                  <a:cubicBezTo>
                    <a:pt x="7282" y="3688"/>
                    <a:pt x="7277" y="3686"/>
                    <a:pt x="7272" y="3678"/>
                  </a:cubicBezTo>
                  <a:cubicBezTo>
                    <a:pt x="7268" y="3671"/>
                    <a:pt x="7268" y="3671"/>
                    <a:pt x="7272" y="3663"/>
                  </a:cubicBezTo>
                  <a:cubicBezTo>
                    <a:pt x="7274" y="3659"/>
                    <a:pt x="7279" y="3653"/>
                    <a:pt x="7282" y="3650"/>
                  </a:cubicBezTo>
                  <a:cubicBezTo>
                    <a:pt x="7293" y="3639"/>
                    <a:pt x="7297" y="3627"/>
                    <a:pt x="7302" y="3581"/>
                  </a:cubicBezTo>
                  <a:cubicBezTo>
                    <a:pt x="7303" y="3568"/>
                    <a:pt x="7303" y="3557"/>
                    <a:pt x="7302" y="3549"/>
                  </a:cubicBezTo>
                  <a:cubicBezTo>
                    <a:pt x="7301" y="3543"/>
                    <a:pt x="7300" y="3511"/>
                    <a:pt x="7300" y="3480"/>
                  </a:cubicBezTo>
                  <a:cubicBezTo>
                    <a:pt x="7300" y="3449"/>
                    <a:pt x="7299" y="3413"/>
                    <a:pt x="7299" y="3401"/>
                  </a:cubicBezTo>
                  <a:cubicBezTo>
                    <a:pt x="7297" y="3375"/>
                    <a:pt x="7296" y="3329"/>
                    <a:pt x="7295" y="3290"/>
                  </a:cubicBezTo>
                  <a:cubicBezTo>
                    <a:pt x="7294" y="3268"/>
                    <a:pt x="7291" y="3214"/>
                    <a:pt x="7288" y="3184"/>
                  </a:cubicBezTo>
                  <a:cubicBezTo>
                    <a:pt x="7286" y="3167"/>
                    <a:pt x="7281" y="3087"/>
                    <a:pt x="7282" y="3081"/>
                  </a:cubicBezTo>
                  <a:cubicBezTo>
                    <a:pt x="7282" y="3071"/>
                    <a:pt x="7282" y="3068"/>
                    <a:pt x="7282" y="3066"/>
                  </a:cubicBezTo>
                  <a:cubicBezTo>
                    <a:pt x="7282" y="3064"/>
                    <a:pt x="7282" y="3039"/>
                    <a:pt x="7283" y="3009"/>
                  </a:cubicBezTo>
                  <a:cubicBezTo>
                    <a:pt x="7284" y="2950"/>
                    <a:pt x="7284" y="2949"/>
                    <a:pt x="7283" y="2914"/>
                  </a:cubicBezTo>
                  <a:cubicBezTo>
                    <a:pt x="7282" y="2892"/>
                    <a:pt x="7281" y="2743"/>
                    <a:pt x="7281" y="2733"/>
                  </a:cubicBezTo>
                  <a:cubicBezTo>
                    <a:pt x="7282" y="2729"/>
                    <a:pt x="7280" y="2302"/>
                    <a:pt x="7280" y="2287"/>
                  </a:cubicBezTo>
                  <a:cubicBezTo>
                    <a:pt x="7280" y="2285"/>
                    <a:pt x="7279" y="2262"/>
                    <a:pt x="7279" y="2235"/>
                  </a:cubicBezTo>
                  <a:cubicBezTo>
                    <a:pt x="7278" y="2202"/>
                    <a:pt x="7277" y="2186"/>
                    <a:pt x="7276" y="2183"/>
                  </a:cubicBezTo>
                  <a:cubicBezTo>
                    <a:pt x="7274" y="2179"/>
                    <a:pt x="7274" y="2177"/>
                    <a:pt x="7276" y="2170"/>
                  </a:cubicBezTo>
                  <a:cubicBezTo>
                    <a:pt x="7278" y="2164"/>
                    <a:pt x="7278" y="2162"/>
                    <a:pt x="7276" y="2159"/>
                  </a:cubicBezTo>
                  <a:cubicBezTo>
                    <a:pt x="7275" y="2158"/>
                    <a:pt x="7274" y="2148"/>
                    <a:pt x="7274" y="2132"/>
                  </a:cubicBezTo>
                  <a:cubicBezTo>
                    <a:pt x="7274" y="2118"/>
                    <a:pt x="7274" y="2106"/>
                    <a:pt x="7274" y="2104"/>
                  </a:cubicBezTo>
                  <a:cubicBezTo>
                    <a:pt x="7274" y="2102"/>
                    <a:pt x="7274" y="2088"/>
                    <a:pt x="7275" y="2072"/>
                  </a:cubicBezTo>
                  <a:cubicBezTo>
                    <a:pt x="7276" y="2051"/>
                    <a:pt x="7276" y="2041"/>
                    <a:pt x="7274" y="2040"/>
                  </a:cubicBezTo>
                  <a:cubicBezTo>
                    <a:pt x="7273" y="2038"/>
                    <a:pt x="7273" y="2031"/>
                    <a:pt x="7274" y="2017"/>
                  </a:cubicBezTo>
                  <a:cubicBezTo>
                    <a:pt x="7275" y="2002"/>
                    <a:pt x="7275" y="1992"/>
                    <a:pt x="7273" y="1976"/>
                  </a:cubicBezTo>
                  <a:cubicBezTo>
                    <a:pt x="7271" y="1965"/>
                    <a:pt x="7270" y="1954"/>
                    <a:pt x="7270" y="1953"/>
                  </a:cubicBezTo>
                  <a:cubicBezTo>
                    <a:pt x="7272" y="1932"/>
                    <a:pt x="7272" y="1921"/>
                    <a:pt x="7270" y="1919"/>
                  </a:cubicBezTo>
                  <a:cubicBezTo>
                    <a:pt x="7268" y="1917"/>
                    <a:pt x="7267" y="1890"/>
                    <a:pt x="7269" y="1887"/>
                  </a:cubicBezTo>
                  <a:cubicBezTo>
                    <a:pt x="7271" y="1886"/>
                    <a:pt x="7273" y="1855"/>
                    <a:pt x="7272" y="1827"/>
                  </a:cubicBezTo>
                  <a:cubicBezTo>
                    <a:pt x="7272" y="1814"/>
                    <a:pt x="7272" y="1801"/>
                    <a:pt x="7272" y="1798"/>
                  </a:cubicBezTo>
                  <a:cubicBezTo>
                    <a:pt x="7272" y="1791"/>
                    <a:pt x="7272" y="1788"/>
                    <a:pt x="7271" y="1771"/>
                  </a:cubicBezTo>
                  <a:cubicBezTo>
                    <a:pt x="7270" y="1757"/>
                    <a:pt x="7268" y="1707"/>
                    <a:pt x="7267" y="1658"/>
                  </a:cubicBezTo>
                  <a:cubicBezTo>
                    <a:pt x="7266" y="1623"/>
                    <a:pt x="7265" y="1613"/>
                    <a:pt x="7264" y="1611"/>
                  </a:cubicBezTo>
                  <a:cubicBezTo>
                    <a:pt x="7263" y="1610"/>
                    <a:pt x="7262" y="1603"/>
                    <a:pt x="7262" y="1596"/>
                  </a:cubicBezTo>
                  <a:cubicBezTo>
                    <a:pt x="7262" y="1589"/>
                    <a:pt x="7261" y="1581"/>
                    <a:pt x="7261" y="1578"/>
                  </a:cubicBezTo>
                  <a:cubicBezTo>
                    <a:pt x="7260" y="1575"/>
                    <a:pt x="7260" y="1572"/>
                    <a:pt x="7260" y="1570"/>
                  </a:cubicBezTo>
                  <a:cubicBezTo>
                    <a:pt x="7260" y="1564"/>
                    <a:pt x="7260" y="1563"/>
                    <a:pt x="7258" y="1531"/>
                  </a:cubicBezTo>
                  <a:cubicBezTo>
                    <a:pt x="7256" y="1515"/>
                    <a:pt x="7255" y="1494"/>
                    <a:pt x="7255" y="1486"/>
                  </a:cubicBezTo>
                  <a:cubicBezTo>
                    <a:pt x="7255" y="1478"/>
                    <a:pt x="7254" y="1470"/>
                    <a:pt x="7254" y="1469"/>
                  </a:cubicBezTo>
                  <a:cubicBezTo>
                    <a:pt x="7254" y="1467"/>
                    <a:pt x="7252" y="1464"/>
                    <a:pt x="7249" y="1461"/>
                  </a:cubicBezTo>
                  <a:cubicBezTo>
                    <a:pt x="7247" y="1458"/>
                    <a:pt x="7242" y="1446"/>
                    <a:pt x="7238" y="1434"/>
                  </a:cubicBezTo>
                  <a:cubicBezTo>
                    <a:pt x="7235" y="1423"/>
                    <a:pt x="7230" y="1407"/>
                    <a:pt x="7228" y="1400"/>
                  </a:cubicBezTo>
                  <a:cubicBezTo>
                    <a:pt x="7222" y="1380"/>
                    <a:pt x="7220" y="1379"/>
                    <a:pt x="7192" y="1379"/>
                  </a:cubicBezTo>
                  <a:cubicBezTo>
                    <a:pt x="7179" y="1378"/>
                    <a:pt x="7164" y="1378"/>
                    <a:pt x="7157" y="1378"/>
                  </a:cubicBezTo>
                  <a:cubicBezTo>
                    <a:pt x="7149" y="1378"/>
                    <a:pt x="7146" y="1378"/>
                    <a:pt x="7146" y="1376"/>
                  </a:cubicBezTo>
                  <a:cubicBezTo>
                    <a:pt x="7146" y="1374"/>
                    <a:pt x="7141" y="1373"/>
                    <a:pt x="7126" y="1373"/>
                  </a:cubicBezTo>
                  <a:cubicBezTo>
                    <a:pt x="7116" y="1373"/>
                    <a:pt x="7103" y="1372"/>
                    <a:pt x="7099" y="1371"/>
                  </a:cubicBezTo>
                  <a:cubicBezTo>
                    <a:pt x="7087" y="1367"/>
                    <a:pt x="7077" y="1367"/>
                    <a:pt x="7073" y="1370"/>
                  </a:cubicBezTo>
                  <a:cubicBezTo>
                    <a:pt x="7071" y="1372"/>
                    <a:pt x="7069" y="1371"/>
                    <a:pt x="7065" y="1368"/>
                  </a:cubicBezTo>
                  <a:cubicBezTo>
                    <a:pt x="7060" y="1363"/>
                    <a:pt x="7059" y="1363"/>
                    <a:pt x="7054" y="1365"/>
                  </a:cubicBezTo>
                  <a:cubicBezTo>
                    <a:pt x="7051" y="1367"/>
                    <a:pt x="7043" y="1368"/>
                    <a:pt x="7036" y="1368"/>
                  </a:cubicBezTo>
                  <a:lnTo>
                    <a:pt x="7018" y="1368"/>
                  </a:lnTo>
                  <a:cubicBezTo>
                    <a:pt x="7015" y="1368"/>
                    <a:pt x="7005" y="1368"/>
                    <a:pt x="6995" y="1367"/>
                  </a:cubicBezTo>
                  <a:cubicBezTo>
                    <a:pt x="6982" y="1367"/>
                    <a:pt x="6977" y="1367"/>
                    <a:pt x="6976" y="1369"/>
                  </a:cubicBezTo>
                  <a:cubicBezTo>
                    <a:pt x="6973" y="1372"/>
                    <a:pt x="6966" y="1373"/>
                    <a:pt x="6966" y="1370"/>
                  </a:cubicBezTo>
                  <a:cubicBezTo>
                    <a:pt x="6966" y="1369"/>
                    <a:pt x="6964" y="1369"/>
                    <a:pt x="6962" y="1371"/>
                  </a:cubicBezTo>
                  <a:cubicBezTo>
                    <a:pt x="6958" y="1373"/>
                    <a:pt x="6957" y="1373"/>
                    <a:pt x="6955" y="1370"/>
                  </a:cubicBezTo>
                  <a:cubicBezTo>
                    <a:pt x="6952" y="1366"/>
                    <a:pt x="6947" y="1366"/>
                    <a:pt x="6926" y="1366"/>
                  </a:cubicBezTo>
                  <a:cubicBezTo>
                    <a:pt x="6917" y="1366"/>
                    <a:pt x="6904" y="1365"/>
                    <a:pt x="6898" y="1364"/>
                  </a:cubicBezTo>
                  <a:cubicBezTo>
                    <a:pt x="6893" y="1363"/>
                    <a:pt x="6888" y="1363"/>
                    <a:pt x="6888" y="1364"/>
                  </a:cubicBezTo>
                  <a:cubicBezTo>
                    <a:pt x="6888" y="1366"/>
                    <a:pt x="6877" y="1370"/>
                    <a:pt x="6876" y="1368"/>
                  </a:cubicBezTo>
                  <a:cubicBezTo>
                    <a:pt x="6873" y="1364"/>
                    <a:pt x="6862" y="1362"/>
                    <a:pt x="6849" y="1364"/>
                  </a:cubicBezTo>
                  <a:cubicBezTo>
                    <a:pt x="6841" y="1365"/>
                    <a:pt x="6834" y="1365"/>
                    <a:pt x="6833" y="1365"/>
                  </a:cubicBezTo>
                  <a:cubicBezTo>
                    <a:pt x="6830" y="1363"/>
                    <a:pt x="6727" y="1363"/>
                    <a:pt x="6722" y="1365"/>
                  </a:cubicBezTo>
                  <a:cubicBezTo>
                    <a:pt x="6719" y="1367"/>
                    <a:pt x="6714" y="1367"/>
                    <a:pt x="6707" y="1365"/>
                  </a:cubicBezTo>
                  <a:cubicBezTo>
                    <a:pt x="6702" y="1363"/>
                    <a:pt x="6692" y="1363"/>
                    <a:pt x="6686" y="1363"/>
                  </a:cubicBezTo>
                  <a:cubicBezTo>
                    <a:pt x="6679" y="1363"/>
                    <a:pt x="6673" y="1363"/>
                    <a:pt x="6673" y="1362"/>
                  </a:cubicBezTo>
                  <a:cubicBezTo>
                    <a:pt x="6672" y="1361"/>
                    <a:pt x="6670" y="1361"/>
                    <a:pt x="6668" y="1362"/>
                  </a:cubicBezTo>
                  <a:cubicBezTo>
                    <a:pt x="6666" y="1363"/>
                    <a:pt x="6654" y="1364"/>
                    <a:pt x="6640" y="1364"/>
                  </a:cubicBezTo>
                  <a:cubicBezTo>
                    <a:pt x="6607" y="1364"/>
                    <a:pt x="6595" y="1365"/>
                    <a:pt x="6593" y="1366"/>
                  </a:cubicBezTo>
                  <a:cubicBezTo>
                    <a:pt x="6588" y="1369"/>
                    <a:pt x="6580" y="1370"/>
                    <a:pt x="6578" y="1367"/>
                  </a:cubicBezTo>
                  <a:cubicBezTo>
                    <a:pt x="6576" y="1365"/>
                    <a:pt x="6575" y="1365"/>
                    <a:pt x="6571" y="1367"/>
                  </a:cubicBezTo>
                  <a:cubicBezTo>
                    <a:pt x="6568" y="1369"/>
                    <a:pt x="6564" y="1370"/>
                    <a:pt x="6551" y="1368"/>
                  </a:cubicBezTo>
                  <a:cubicBezTo>
                    <a:pt x="6542" y="1367"/>
                    <a:pt x="6533" y="1367"/>
                    <a:pt x="6528" y="1368"/>
                  </a:cubicBezTo>
                  <a:cubicBezTo>
                    <a:pt x="6517" y="1371"/>
                    <a:pt x="6506" y="1371"/>
                    <a:pt x="6479" y="1369"/>
                  </a:cubicBezTo>
                  <a:cubicBezTo>
                    <a:pt x="6462" y="1368"/>
                    <a:pt x="6459" y="1369"/>
                    <a:pt x="6453" y="1372"/>
                  </a:cubicBezTo>
                  <a:cubicBezTo>
                    <a:pt x="6448" y="1375"/>
                    <a:pt x="6444" y="1376"/>
                    <a:pt x="6422" y="1375"/>
                  </a:cubicBezTo>
                  <a:cubicBezTo>
                    <a:pt x="6408" y="1375"/>
                    <a:pt x="6396" y="1375"/>
                    <a:pt x="6395" y="1376"/>
                  </a:cubicBezTo>
                  <a:cubicBezTo>
                    <a:pt x="6392" y="1378"/>
                    <a:pt x="6374" y="1379"/>
                    <a:pt x="6363" y="1377"/>
                  </a:cubicBezTo>
                  <a:cubicBezTo>
                    <a:pt x="6358" y="1376"/>
                    <a:pt x="6354" y="1377"/>
                    <a:pt x="6351" y="1379"/>
                  </a:cubicBezTo>
                  <a:cubicBezTo>
                    <a:pt x="6344" y="1383"/>
                    <a:pt x="6329" y="1385"/>
                    <a:pt x="6322" y="1382"/>
                  </a:cubicBezTo>
                  <a:cubicBezTo>
                    <a:pt x="6317" y="1380"/>
                    <a:pt x="6314" y="1380"/>
                    <a:pt x="6305" y="1383"/>
                  </a:cubicBezTo>
                  <a:cubicBezTo>
                    <a:pt x="6288" y="1388"/>
                    <a:pt x="6275" y="1389"/>
                    <a:pt x="6272" y="1385"/>
                  </a:cubicBezTo>
                  <a:cubicBezTo>
                    <a:pt x="6271" y="1384"/>
                    <a:pt x="6268" y="1383"/>
                    <a:pt x="6267" y="1384"/>
                  </a:cubicBezTo>
                  <a:cubicBezTo>
                    <a:pt x="6266" y="1384"/>
                    <a:pt x="6259" y="1385"/>
                    <a:pt x="6253" y="1385"/>
                  </a:cubicBezTo>
                  <a:cubicBezTo>
                    <a:pt x="6228" y="1386"/>
                    <a:pt x="6202" y="1386"/>
                    <a:pt x="6188" y="1386"/>
                  </a:cubicBezTo>
                  <a:cubicBezTo>
                    <a:pt x="6176" y="1386"/>
                    <a:pt x="6173" y="1386"/>
                    <a:pt x="6171" y="1389"/>
                  </a:cubicBezTo>
                  <a:cubicBezTo>
                    <a:pt x="6168" y="1394"/>
                    <a:pt x="6163" y="1391"/>
                    <a:pt x="6165" y="1386"/>
                  </a:cubicBezTo>
                  <a:cubicBezTo>
                    <a:pt x="6166" y="1381"/>
                    <a:pt x="6162" y="1379"/>
                    <a:pt x="6160" y="1384"/>
                  </a:cubicBezTo>
                  <a:cubicBezTo>
                    <a:pt x="6159" y="1386"/>
                    <a:pt x="6157" y="1388"/>
                    <a:pt x="6156" y="1387"/>
                  </a:cubicBezTo>
                  <a:cubicBezTo>
                    <a:pt x="6154" y="1386"/>
                    <a:pt x="6151" y="1387"/>
                    <a:pt x="6149" y="1388"/>
                  </a:cubicBezTo>
                  <a:cubicBezTo>
                    <a:pt x="6145" y="1390"/>
                    <a:pt x="6143" y="1390"/>
                    <a:pt x="6141" y="1388"/>
                  </a:cubicBezTo>
                  <a:cubicBezTo>
                    <a:pt x="6138" y="1386"/>
                    <a:pt x="6137" y="1386"/>
                    <a:pt x="6134" y="1389"/>
                  </a:cubicBezTo>
                  <a:cubicBezTo>
                    <a:pt x="6132" y="1391"/>
                    <a:pt x="6127" y="1391"/>
                    <a:pt x="6116" y="1391"/>
                  </a:cubicBezTo>
                  <a:cubicBezTo>
                    <a:pt x="6108" y="1391"/>
                    <a:pt x="6083" y="1390"/>
                    <a:pt x="6062" y="1390"/>
                  </a:cubicBezTo>
                  <a:cubicBezTo>
                    <a:pt x="6040" y="1390"/>
                    <a:pt x="6022" y="1389"/>
                    <a:pt x="6021" y="1388"/>
                  </a:cubicBezTo>
                  <a:cubicBezTo>
                    <a:pt x="6019" y="1387"/>
                    <a:pt x="6017" y="1387"/>
                    <a:pt x="6014" y="1388"/>
                  </a:cubicBezTo>
                  <a:cubicBezTo>
                    <a:pt x="6009" y="1391"/>
                    <a:pt x="5997" y="1391"/>
                    <a:pt x="5994" y="1388"/>
                  </a:cubicBezTo>
                  <a:cubicBezTo>
                    <a:pt x="5993" y="1387"/>
                    <a:pt x="5991" y="1386"/>
                    <a:pt x="5990" y="1387"/>
                  </a:cubicBezTo>
                  <a:cubicBezTo>
                    <a:pt x="5985" y="1390"/>
                    <a:pt x="5974" y="1389"/>
                    <a:pt x="5972" y="1386"/>
                  </a:cubicBezTo>
                  <a:cubicBezTo>
                    <a:pt x="5970" y="1384"/>
                    <a:pt x="5970" y="1384"/>
                    <a:pt x="5968" y="1386"/>
                  </a:cubicBezTo>
                  <a:cubicBezTo>
                    <a:pt x="5966" y="1387"/>
                    <a:pt x="5958" y="1388"/>
                    <a:pt x="5945" y="1388"/>
                  </a:cubicBezTo>
                  <a:cubicBezTo>
                    <a:pt x="5932" y="1388"/>
                    <a:pt x="5924" y="1389"/>
                    <a:pt x="5922" y="1390"/>
                  </a:cubicBezTo>
                  <a:cubicBezTo>
                    <a:pt x="5921" y="1392"/>
                    <a:pt x="5920" y="1392"/>
                    <a:pt x="5920" y="1391"/>
                  </a:cubicBezTo>
                  <a:cubicBezTo>
                    <a:pt x="5920" y="1389"/>
                    <a:pt x="5921" y="1388"/>
                    <a:pt x="5922" y="1388"/>
                  </a:cubicBezTo>
                  <a:cubicBezTo>
                    <a:pt x="5924" y="1387"/>
                    <a:pt x="5924" y="1386"/>
                    <a:pt x="5923" y="1384"/>
                  </a:cubicBezTo>
                  <a:cubicBezTo>
                    <a:pt x="5922" y="1382"/>
                    <a:pt x="5920" y="1383"/>
                    <a:pt x="5917" y="1388"/>
                  </a:cubicBezTo>
                  <a:cubicBezTo>
                    <a:pt x="5913" y="1395"/>
                    <a:pt x="5912" y="1395"/>
                    <a:pt x="5901" y="1392"/>
                  </a:cubicBezTo>
                  <a:cubicBezTo>
                    <a:pt x="5895" y="1390"/>
                    <a:pt x="5893" y="1390"/>
                    <a:pt x="5890" y="1392"/>
                  </a:cubicBezTo>
                  <a:cubicBezTo>
                    <a:pt x="5885" y="1395"/>
                    <a:pt x="5880" y="1395"/>
                    <a:pt x="5875" y="1391"/>
                  </a:cubicBezTo>
                  <a:cubicBezTo>
                    <a:pt x="5870" y="1387"/>
                    <a:pt x="5863" y="1387"/>
                    <a:pt x="5861" y="1391"/>
                  </a:cubicBezTo>
                  <a:cubicBezTo>
                    <a:pt x="5860" y="1395"/>
                    <a:pt x="5854" y="1395"/>
                    <a:pt x="5850" y="1391"/>
                  </a:cubicBezTo>
                  <a:cubicBezTo>
                    <a:pt x="5847" y="1389"/>
                    <a:pt x="5845" y="1389"/>
                    <a:pt x="5840" y="1391"/>
                  </a:cubicBezTo>
                  <a:cubicBezTo>
                    <a:pt x="5835" y="1393"/>
                    <a:pt x="5834" y="1392"/>
                    <a:pt x="5828" y="1388"/>
                  </a:cubicBezTo>
                  <a:cubicBezTo>
                    <a:pt x="5821" y="1383"/>
                    <a:pt x="5821" y="1383"/>
                    <a:pt x="5816" y="1387"/>
                  </a:cubicBezTo>
                  <a:cubicBezTo>
                    <a:pt x="5812" y="1389"/>
                    <a:pt x="5806" y="1391"/>
                    <a:pt x="5791" y="1392"/>
                  </a:cubicBezTo>
                  <a:cubicBezTo>
                    <a:pt x="5773" y="1393"/>
                    <a:pt x="5771" y="1393"/>
                    <a:pt x="5769" y="1389"/>
                  </a:cubicBezTo>
                  <a:cubicBezTo>
                    <a:pt x="5768" y="1386"/>
                    <a:pt x="5767" y="1386"/>
                    <a:pt x="5766" y="1389"/>
                  </a:cubicBezTo>
                  <a:cubicBezTo>
                    <a:pt x="5762" y="1395"/>
                    <a:pt x="5735" y="1392"/>
                    <a:pt x="5732" y="1385"/>
                  </a:cubicBezTo>
                  <a:cubicBezTo>
                    <a:pt x="5730" y="1381"/>
                    <a:pt x="5730" y="1381"/>
                    <a:pt x="5728" y="1386"/>
                  </a:cubicBezTo>
                  <a:cubicBezTo>
                    <a:pt x="5725" y="1391"/>
                    <a:pt x="5719" y="1391"/>
                    <a:pt x="5715" y="1386"/>
                  </a:cubicBezTo>
                  <a:lnTo>
                    <a:pt x="5712" y="1381"/>
                  </a:lnTo>
                  <a:lnTo>
                    <a:pt x="5712" y="1386"/>
                  </a:lnTo>
                  <a:cubicBezTo>
                    <a:pt x="5712" y="1390"/>
                    <a:pt x="5711" y="1390"/>
                    <a:pt x="5694" y="1390"/>
                  </a:cubicBezTo>
                  <a:cubicBezTo>
                    <a:pt x="5685" y="1389"/>
                    <a:pt x="5676" y="1388"/>
                    <a:pt x="5674" y="1387"/>
                  </a:cubicBezTo>
                  <a:cubicBezTo>
                    <a:pt x="5672" y="1386"/>
                    <a:pt x="5665" y="1385"/>
                    <a:pt x="5658" y="1385"/>
                  </a:cubicBezTo>
                  <a:lnTo>
                    <a:pt x="5644" y="1384"/>
                  </a:lnTo>
                  <a:lnTo>
                    <a:pt x="5641" y="1394"/>
                  </a:lnTo>
                  <a:cubicBezTo>
                    <a:pt x="5639" y="1399"/>
                    <a:pt x="5637" y="1405"/>
                    <a:pt x="5637" y="1408"/>
                  </a:cubicBezTo>
                  <a:cubicBezTo>
                    <a:pt x="5637" y="1413"/>
                    <a:pt x="5622" y="1425"/>
                    <a:pt x="5610" y="1430"/>
                  </a:cubicBezTo>
                  <a:cubicBezTo>
                    <a:pt x="5606" y="1432"/>
                    <a:pt x="5598" y="1437"/>
                    <a:pt x="5591" y="1442"/>
                  </a:cubicBezTo>
                  <a:cubicBezTo>
                    <a:pt x="5584" y="1447"/>
                    <a:pt x="5576" y="1453"/>
                    <a:pt x="5572" y="1455"/>
                  </a:cubicBezTo>
                  <a:cubicBezTo>
                    <a:pt x="5568" y="1457"/>
                    <a:pt x="5560" y="1462"/>
                    <a:pt x="5555" y="1466"/>
                  </a:cubicBezTo>
                  <a:cubicBezTo>
                    <a:pt x="5549" y="1471"/>
                    <a:pt x="5540" y="1476"/>
                    <a:pt x="5535" y="1479"/>
                  </a:cubicBezTo>
                  <a:cubicBezTo>
                    <a:pt x="5524" y="1485"/>
                    <a:pt x="5492" y="1508"/>
                    <a:pt x="5488" y="1513"/>
                  </a:cubicBezTo>
                  <a:cubicBezTo>
                    <a:pt x="5486" y="1515"/>
                    <a:pt x="5479" y="1520"/>
                    <a:pt x="5472" y="1525"/>
                  </a:cubicBezTo>
                  <a:cubicBezTo>
                    <a:pt x="5465" y="1530"/>
                    <a:pt x="5455" y="1539"/>
                    <a:pt x="5450" y="1545"/>
                  </a:cubicBezTo>
                  <a:cubicBezTo>
                    <a:pt x="5445" y="1550"/>
                    <a:pt x="5436" y="1560"/>
                    <a:pt x="5431" y="1566"/>
                  </a:cubicBezTo>
                  <a:cubicBezTo>
                    <a:pt x="5425" y="1572"/>
                    <a:pt x="5417" y="1581"/>
                    <a:pt x="5413" y="1588"/>
                  </a:cubicBezTo>
                  <a:cubicBezTo>
                    <a:pt x="5409" y="1594"/>
                    <a:pt x="5404" y="1601"/>
                    <a:pt x="5401" y="1604"/>
                  </a:cubicBezTo>
                  <a:cubicBezTo>
                    <a:pt x="5399" y="1606"/>
                    <a:pt x="5395" y="1611"/>
                    <a:pt x="5393" y="1615"/>
                  </a:cubicBezTo>
                  <a:cubicBezTo>
                    <a:pt x="5391" y="1619"/>
                    <a:pt x="5383" y="1629"/>
                    <a:pt x="5376" y="1638"/>
                  </a:cubicBezTo>
                  <a:cubicBezTo>
                    <a:pt x="5369" y="1647"/>
                    <a:pt x="5364" y="1655"/>
                    <a:pt x="5364" y="1656"/>
                  </a:cubicBezTo>
                  <a:cubicBezTo>
                    <a:pt x="5364" y="1657"/>
                    <a:pt x="5360" y="1663"/>
                    <a:pt x="5355" y="1669"/>
                  </a:cubicBezTo>
                  <a:cubicBezTo>
                    <a:pt x="5350" y="1676"/>
                    <a:pt x="5344" y="1685"/>
                    <a:pt x="5342" y="1690"/>
                  </a:cubicBezTo>
                  <a:cubicBezTo>
                    <a:pt x="5339" y="1695"/>
                    <a:pt x="5336" y="1703"/>
                    <a:pt x="5334" y="1707"/>
                  </a:cubicBezTo>
                  <a:cubicBezTo>
                    <a:pt x="5326" y="1724"/>
                    <a:pt x="5322" y="1735"/>
                    <a:pt x="5322" y="1739"/>
                  </a:cubicBezTo>
                  <a:cubicBezTo>
                    <a:pt x="5322" y="1742"/>
                    <a:pt x="5319" y="1751"/>
                    <a:pt x="5316" y="1758"/>
                  </a:cubicBezTo>
                  <a:cubicBezTo>
                    <a:pt x="5313" y="1766"/>
                    <a:pt x="5310" y="1775"/>
                    <a:pt x="5310" y="1779"/>
                  </a:cubicBezTo>
                  <a:cubicBezTo>
                    <a:pt x="5310" y="1782"/>
                    <a:pt x="5309" y="1787"/>
                    <a:pt x="5307" y="1788"/>
                  </a:cubicBezTo>
                  <a:cubicBezTo>
                    <a:pt x="5304" y="1790"/>
                    <a:pt x="5304" y="1792"/>
                    <a:pt x="5300" y="1812"/>
                  </a:cubicBezTo>
                  <a:cubicBezTo>
                    <a:pt x="5299" y="1818"/>
                    <a:pt x="5297" y="1824"/>
                    <a:pt x="5296" y="1825"/>
                  </a:cubicBezTo>
                  <a:cubicBezTo>
                    <a:pt x="5295" y="1826"/>
                    <a:pt x="5295" y="1829"/>
                    <a:pt x="5295" y="1832"/>
                  </a:cubicBezTo>
                  <a:cubicBezTo>
                    <a:pt x="5296" y="1834"/>
                    <a:pt x="5295" y="1837"/>
                    <a:pt x="5294" y="1839"/>
                  </a:cubicBezTo>
                  <a:cubicBezTo>
                    <a:pt x="5293" y="1841"/>
                    <a:pt x="5293" y="1851"/>
                    <a:pt x="5294" y="1876"/>
                  </a:cubicBezTo>
                  <a:cubicBezTo>
                    <a:pt x="5297" y="1920"/>
                    <a:pt x="5297" y="1924"/>
                    <a:pt x="5300" y="1931"/>
                  </a:cubicBezTo>
                  <a:cubicBezTo>
                    <a:pt x="5301" y="1934"/>
                    <a:pt x="5305" y="1945"/>
                    <a:pt x="5308" y="1955"/>
                  </a:cubicBezTo>
                  <a:cubicBezTo>
                    <a:pt x="5311" y="1965"/>
                    <a:pt x="5316" y="1978"/>
                    <a:pt x="5319" y="1983"/>
                  </a:cubicBezTo>
                  <a:cubicBezTo>
                    <a:pt x="5322" y="1988"/>
                    <a:pt x="5324" y="1994"/>
                    <a:pt x="5324" y="1995"/>
                  </a:cubicBezTo>
                  <a:cubicBezTo>
                    <a:pt x="5324" y="1997"/>
                    <a:pt x="5325" y="2000"/>
                    <a:pt x="5327" y="2003"/>
                  </a:cubicBezTo>
                  <a:cubicBezTo>
                    <a:pt x="5335" y="2020"/>
                    <a:pt x="5341" y="2036"/>
                    <a:pt x="5343" y="2043"/>
                  </a:cubicBezTo>
                  <a:cubicBezTo>
                    <a:pt x="5343" y="2047"/>
                    <a:pt x="5347" y="2053"/>
                    <a:pt x="5350" y="2057"/>
                  </a:cubicBezTo>
                  <a:cubicBezTo>
                    <a:pt x="5355" y="2062"/>
                    <a:pt x="5360" y="2073"/>
                    <a:pt x="5360" y="2079"/>
                  </a:cubicBezTo>
                  <a:cubicBezTo>
                    <a:pt x="5360" y="2080"/>
                    <a:pt x="5362" y="2083"/>
                    <a:pt x="5365" y="2087"/>
                  </a:cubicBezTo>
                  <a:cubicBezTo>
                    <a:pt x="5368" y="2090"/>
                    <a:pt x="5370" y="2094"/>
                    <a:pt x="5370" y="2095"/>
                  </a:cubicBezTo>
                  <a:cubicBezTo>
                    <a:pt x="5370" y="2097"/>
                    <a:pt x="5374" y="2104"/>
                    <a:pt x="5379" y="2111"/>
                  </a:cubicBezTo>
                  <a:cubicBezTo>
                    <a:pt x="5384" y="2119"/>
                    <a:pt x="5390" y="2128"/>
                    <a:pt x="5391" y="2131"/>
                  </a:cubicBezTo>
                  <a:cubicBezTo>
                    <a:pt x="5393" y="2134"/>
                    <a:pt x="5397" y="2140"/>
                    <a:pt x="5400" y="2144"/>
                  </a:cubicBezTo>
                  <a:cubicBezTo>
                    <a:pt x="5403" y="2147"/>
                    <a:pt x="5407" y="2153"/>
                    <a:pt x="5410" y="2157"/>
                  </a:cubicBezTo>
                  <a:cubicBezTo>
                    <a:pt x="5413" y="2161"/>
                    <a:pt x="5416" y="2165"/>
                    <a:pt x="5416" y="2167"/>
                  </a:cubicBezTo>
                  <a:cubicBezTo>
                    <a:pt x="5416" y="2168"/>
                    <a:pt x="5419" y="2173"/>
                    <a:pt x="5422" y="2177"/>
                  </a:cubicBezTo>
                  <a:cubicBezTo>
                    <a:pt x="5425" y="2181"/>
                    <a:pt x="5428" y="2186"/>
                    <a:pt x="5428" y="2187"/>
                  </a:cubicBezTo>
                  <a:cubicBezTo>
                    <a:pt x="5428" y="2188"/>
                    <a:pt x="5431" y="2195"/>
                    <a:pt x="5436" y="2202"/>
                  </a:cubicBezTo>
                  <a:cubicBezTo>
                    <a:pt x="5440" y="2210"/>
                    <a:pt x="5444" y="2218"/>
                    <a:pt x="5445" y="2220"/>
                  </a:cubicBezTo>
                  <a:cubicBezTo>
                    <a:pt x="5446" y="2223"/>
                    <a:pt x="5447" y="2226"/>
                    <a:pt x="5449" y="2228"/>
                  </a:cubicBezTo>
                  <a:cubicBezTo>
                    <a:pt x="5450" y="2230"/>
                    <a:pt x="5453" y="2235"/>
                    <a:pt x="5455" y="2240"/>
                  </a:cubicBezTo>
                  <a:cubicBezTo>
                    <a:pt x="5457" y="2245"/>
                    <a:pt x="5459" y="2251"/>
                    <a:pt x="5460" y="2253"/>
                  </a:cubicBezTo>
                  <a:cubicBezTo>
                    <a:pt x="5462" y="2255"/>
                    <a:pt x="5463" y="2261"/>
                    <a:pt x="5463" y="2266"/>
                  </a:cubicBezTo>
                  <a:cubicBezTo>
                    <a:pt x="5464" y="2271"/>
                    <a:pt x="5464" y="2280"/>
                    <a:pt x="5465" y="2286"/>
                  </a:cubicBezTo>
                  <a:cubicBezTo>
                    <a:pt x="5466" y="2292"/>
                    <a:pt x="5466" y="2300"/>
                    <a:pt x="5466" y="2304"/>
                  </a:cubicBezTo>
                  <a:cubicBezTo>
                    <a:pt x="5466" y="2312"/>
                    <a:pt x="5456" y="2335"/>
                    <a:pt x="5450" y="2342"/>
                  </a:cubicBezTo>
                  <a:cubicBezTo>
                    <a:pt x="5447" y="2345"/>
                    <a:pt x="5443" y="2351"/>
                    <a:pt x="5441" y="2357"/>
                  </a:cubicBezTo>
                  <a:cubicBezTo>
                    <a:pt x="5439" y="2362"/>
                    <a:pt x="5436" y="2367"/>
                    <a:pt x="5434" y="2367"/>
                  </a:cubicBezTo>
                  <a:cubicBezTo>
                    <a:pt x="5426" y="2370"/>
                    <a:pt x="5416" y="2375"/>
                    <a:pt x="5411" y="2379"/>
                  </a:cubicBezTo>
                  <a:cubicBezTo>
                    <a:pt x="5407" y="2382"/>
                    <a:pt x="5403" y="2384"/>
                    <a:pt x="5402" y="2384"/>
                  </a:cubicBezTo>
                  <a:cubicBezTo>
                    <a:pt x="5400" y="2384"/>
                    <a:pt x="5397" y="2386"/>
                    <a:pt x="5395" y="2388"/>
                  </a:cubicBezTo>
                  <a:cubicBezTo>
                    <a:pt x="5392" y="2391"/>
                    <a:pt x="5387" y="2391"/>
                    <a:pt x="5361" y="2391"/>
                  </a:cubicBezTo>
                  <a:cubicBezTo>
                    <a:pt x="5334" y="2391"/>
                    <a:pt x="5330" y="2391"/>
                    <a:pt x="5323" y="2387"/>
                  </a:cubicBezTo>
                  <a:cubicBezTo>
                    <a:pt x="5319" y="2384"/>
                    <a:pt x="5314" y="2382"/>
                    <a:pt x="5312" y="2382"/>
                  </a:cubicBezTo>
                  <a:cubicBezTo>
                    <a:pt x="5311" y="2382"/>
                    <a:pt x="5308" y="2381"/>
                    <a:pt x="5305" y="2379"/>
                  </a:cubicBezTo>
                  <a:cubicBezTo>
                    <a:pt x="5303" y="2378"/>
                    <a:pt x="5297" y="2376"/>
                    <a:pt x="5293" y="2375"/>
                  </a:cubicBezTo>
                  <a:cubicBezTo>
                    <a:pt x="5289" y="2374"/>
                    <a:pt x="5281" y="2372"/>
                    <a:pt x="5276" y="2369"/>
                  </a:cubicBezTo>
                  <a:cubicBezTo>
                    <a:pt x="5260" y="2361"/>
                    <a:pt x="5222" y="2358"/>
                    <a:pt x="5215" y="2363"/>
                  </a:cubicBezTo>
                  <a:cubicBezTo>
                    <a:pt x="5213" y="2366"/>
                    <a:pt x="5206" y="2367"/>
                    <a:pt x="5192" y="2369"/>
                  </a:cubicBezTo>
                  <a:cubicBezTo>
                    <a:pt x="5186" y="2370"/>
                    <a:pt x="5184" y="2370"/>
                    <a:pt x="5180" y="2365"/>
                  </a:cubicBezTo>
                  <a:cubicBezTo>
                    <a:pt x="5175" y="2358"/>
                    <a:pt x="5172" y="2359"/>
                    <a:pt x="5166" y="2366"/>
                  </a:cubicBezTo>
                  <a:cubicBezTo>
                    <a:pt x="5164" y="2370"/>
                    <a:pt x="5159" y="2373"/>
                    <a:pt x="5157" y="2375"/>
                  </a:cubicBezTo>
                  <a:cubicBezTo>
                    <a:pt x="5154" y="2376"/>
                    <a:pt x="5150" y="2380"/>
                    <a:pt x="5147" y="2384"/>
                  </a:cubicBezTo>
                  <a:cubicBezTo>
                    <a:pt x="5145" y="2388"/>
                    <a:pt x="5139" y="2396"/>
                    <a:pt x="5135" y="2401"/>
                  </a:cubicBezTo>
                  <a:cubicBezTo>
                    <a:pt x="5130" y="2407"/>
                    <a:pt x="5125" y="2416"/>
                    <a:pt x="5123" y="2421"/>
                  </a:cubicBezTo>
                  <a:cubicBezTo>
                    <a:pt x="5121" y="2427"/>
                    <a:pt x="5118" y="2433"/>
                    <a:pt x="5117" y="2436"/>
                  </a:cubicBezTo>
                  <a:cubicBezTo>
                    <a:pt x="5111" y="2449"/>
                    <a:pt x="5109" y="2458"/>
                    <a:pt x="5112" y="2467"/>
                  </a:cubicBezTo>
                  <a:cubicBezTo>
                    <a:pt x="5113" y="2472"/>
                    <a:pt x="5114" y="2479"/>
                    <a:pt x="5114" y="2483"/>
                  </a:cubicBezTo>
                  <a:cubicBezTo>
                    <a:pt x="5114" y="2491"/>
                    <a:pt x="5116" y="2500"/>
                    <a:pt x="5121" y="2511"/>
                  </a:cubicBezTo>
                  <a:cubicBezTo>
                    <a:pt x="5123" y="2515"/>
                    <a:pt x="5124" y="2521"/>
                    <a:pt x="5124" y="2525"/>
                  </a:cubicBezTo>
                  <a:cubicBezTo>
                    <a:pt x="5124" y="2529"/>
                    <a:pt x="5125" y="2536"/>
                    <a:pt x="5126" y="2541"/>
                  </a:cubicBezTo>
                  <a:cubicBezTo>
                    <a:pt x="5128" y="2549"/>
                    <a:pt x="5128" y="2551"/>
                    <a:pt x="5124" y="2563"/>
                  </a:cubicBezTo>
                  <a:cubicBezTo>
                    <a:pt x="5122" y="2571"/>
                    <a:pt x="5117" y="2580"/>
                    <a:pt x="5114" y="2584"/>
                  </a:cubicBezTo>
                  <a:cubicBezTo>
                    <a:pt x="5111" y="2588"/>
                    <a:pt x="5108" y="2595"/>
                    <a:pt x="5107" y="2601"/>
                  </a:cubicBezTo>
                  <a:cubicBezTo>
                    <a:pt x="5106" y="2610"/>
                    <a:pt x="5106" y="2610"/>
                    <a:pt x="5110" y="2608"/>
                  </a:cubicBezTo>
                  <a:cubicBezTo>
                    <a:pt x="5112" y="2607"/>
                    <a:pt x="5116" y="2606"/>
                    <a:pt x="5118" y="2606"/>
                  </a:cubicBezTo>
                  <a:cubicBezTo>
                    <a:pt x="5121" y="2606"/>
                    <a:pt x="5125" y="2605"/>
                    <a:pt x="5127" y="2603"/>
                  </a:cubicBezTo>
                  <a:cubicBezTo>
                    <a:pt x="5129" y="2602"/>
                    <a:pt x="5133" y="2600"/>
                    <a:pt x="5136" y="2600"/>
                  </a:cubicBezTo>
                  <a:cubicBezTo>
                    <a:pt x="5141" y="2600"/>
                    <a:pt x="5161" y="2594"/>
                    <a:pt x="5163" y="2591"/>
                  </a:cubicBezTo>
                  <a:cubicBezTo>
                    <a:pt x="5164" y="2591"/>
                    <a:pt x="5167" y="2590"/>
                    <a:pt x="5171" y="2590"/>
                  </a:cubicBezTo>
                  <a:cubicBezTo>
                    <a:pt x="5174" y="2590"/>
                    <a:pt x="5179" y="2589"/>
                    <a:pt x="5182" y="2587"/>
                  </a:cubicBezTo>
                  <a:cubicBezTo>
                    <a:pt x="5185" y="2585"/>
                    <a:pt x="5191" y="2584"/>
                    <a:pt x="5196" y="2584"/>
                  </a:cubicBezTo>
                  <a:cubicBezTo>
                    <a:pt x="5207" y="2584"/>
                    <a:pt x="5218" y="2591"/>
                    <a:pt x="5223" y="2600"/>
                  </a:cubicBezTo>
                  <a:cubicBezTo>
                    <a:pt x="5225" y="2603"/>
                    <a:pt x="5230" y="2610"/>
                    <a:pt x="5234" y="2615"/>
                  </a:cubicBezTo>
                  <a:cubicBezTo>
                    <a:pt x="5239" y="2621"/>
                    <a:pt x="5244" y="2629"/>
                    <a:pt x="5246" y="2633"/>
                  </a:cubicBezTo>
                  <a:cubicBezTo>
                    <a:pt x="5248" y="2637"/>
                    <a:pt x="5251" y="2643"/>
                    <a:pt x="5253" y="2645"/>
                  </a:cubicBezTo>
                  <a:cubicBezTo>
                    <a:pt x="5256" y="2647"/>
                    <a:pt x="5259" y="2651"/>
                    <a:pt x="5260" y="2655"/>
                  </a:cubicBezTo>
                  <a:cubicBezTo>
                    <a:pt x="5265" y="2667"/>
                    <a:pt x="5271" y="2679"/>
                    <a:pt x="5276" y="2687"/>
                  </a:cubicBezTo>
                  <a:cubicBezTo>
                    <a:pt x="5282" y="2696"/>
                    <a:pt x="5302" y="2737"/>
                    <a:pt x="5302" y="2740"/>
                  </a:cubicBezTo>
                  <a:cubicBezTo>
                    <a:pt x="5302" y="2741"/>
                    <a:pt x="5304" y="2745"/>
                    <a:pt x="5306" y="2749"/>
                  </a:cubicBezTo>
                  <a:cubicBezTo>
                    <a:pt x="5313" y="2761"/>
                    <a:pt x="5316" y="2778"/>
                    <a:pt x="5314" y="2791"/>
                  </a:cubicBezTo>
                  <a:cubicBezTo>
                    <a:pt x="5310" y="2814"/>
                    <a:pt x="5301" y="2831"/>
                    <a:pt x="5279" y="2853"/>
                  </a:cubicBezTo>
                  <a:cubicBezTo>
                    <a:pt x="5266" y="2866"/>
                    <a:pt x="5254" y="2883"/>
                    <a:pt x="5254" y="2888"/>
                  </a:cubicBezTo>
                  <a:cubicBezTo>
                    <a:pt x="5254" y="2889"/>
                    <a:pt x="5261" y="2890"/>
                    <a:pt x="5275" y="2890"/>
                  </a:cubicBezTo>
                  <a:cubicBezTo>
                    <a:pt x="5287" y="2889"/>
                    <a:pt x="5312" y="2890"/>
                    <a:pt x="5330" y="2891"/>
                  </a:cubicBezTo>
                  <a:cubicBezTo>
                    <a:pt x="5359" y="2892"/>
                    <a:pt x="5375" y="2892"/>
                    <a:pt x="5419" y="2891"/>
                  </a:cubicBezTo>
                  <a:cubicBezTo>
                    <a:pt x="5424" y="2891"/>
                    <a:pt x="5430" y="2890"/>
                    <a:pt x="5431" y="2890"/>
                  </a:cubicBezTo>
                  <a:cubicBezTo>
                    <a:pt x="5434" y="2888"/>
                    <a:pt x="5456" y="2884"/>
                    <a:pt x="5465" y="2884"/>
                  </a:cubicBezTo>
                  <a:cubicBezTo>
                    <a:pt x="5477" y="2884"/>
                    <a:pt x="5485" y="2887"/>
                    <a:pt x="5489" y="2894"/>
                  </a:cubicBezTo>
                  <a:cubicBezTo>
                    <a:pt x="5492" y="2899"/>
                    <a:pt x="5492" y="2904"/>
                    <a:pt x="5491" y="2930"/>
                  </a:cubicBezTo>
                  <a:cubicBezTo>
                    <a:pt x="5490" y="2946"/>
                    <a:pt x="5489" y="2970"/>
                    <a:pt x="5488" y="2983"/>
                  </a:cubicBezTo>
                  <a:cubicBezTo>
                    <a:pt x="5486" y="2996"/>
                    <a:pt x="5485" y="3017"/>
                    <a:pt x="5484" y="3028"/>
                  </a:cubicBezTo>
                  <a:cubicBezTo>
                    <a:pt x="5483" y="3040"/>
                    <a:pt x="5482" y="3085"/>
                    <a:pt x="5481" y="3129"/>
                  </a:cubicBezTo>
                  <a:cubicBezTo>
                    <a:pt x="5481" y="3173"/>
                    <a:pt x="5480" y="3220"/>
                    <a:pt x="5479" y="3234"/>
                  </a:cubicBezTo>
                  <a:cubicBezTo>
                    <a:pt x="5478" y="3248"/>
                    <a:pt x="5477" y="3268"/>
                    <a:pt x="5477" y="3279"/>
                  </a:cubicBezTo>
                  <a:lnTo>
                    <a:pt x="5478" y="3300"/>
                  </a:lnTo>
                  <a:lnTo>
                    <a:pt x="5471" y="3306"/>
                  </a:lnTo>
                  <a:cubicBezTo>
                    <a:pt x="5464" y="3313"/>
                    <a:pt x="5464" y="3313"/>
                    <a:pt x="5460" y="3309"/>
                  </a:cubicBezTo>
                  <a:cubicBezTo>
                    <a:pt x="5457" y="3307"/>
                    <a:pt x="5454" y="3303"/>
                    <a:pt x="5453" y="3300"/>
                  </a:cubicBezTo>
                  <a:cubicBezTo>
                    <a:pt x="5450" y="3294"/>
                    <a:pt x="5450" y="3281"/>
                    <a:pt x="5454" y="3275"/>
                  </a:cubicBezTo>
                  <a:cubicBezTo>
                    <a:pt x="5455" y="3272"/>
                    <a:pt x="5455" y="3269"/>
                    <a:pt x="5453" y="3264"/>
                  </a:cubicBezTo>
                  <a:cubicBezTo>
                    <a:pt x="5452" y="3259"/>
                    <a:pt x="5452" y="3256"/>
                    <a:pt x="5453" y="3251"/>
                  </a:cubicBezTo>
                  <a:cubicBezTo>
                    <a:pt x="5456" y="3242"/>
                    <a:pt x="5457" y="3193"/>
                    <a:pt x="5456" y="3087"/>
                  </a:cubicBezTo>
                  <a:cubicBezTo>
                    <a:pt x="5456" y="3058"/>
                    <a:pt x="5456" y="3033"/>
                    <a:pt x="5457" y="3032"/>
                  </a:cubicBezTo>
                  <a:cubicBezTo>
                    <a:pt x="5458" y="3030"/>
                    <a:pt x="5459" y="3020"/>
                    <a:pt x="5459" y="3009"/>
                  </a:cubicBezTo>
                  <a:cubicBezTo>
                    <a:pt x="5459" y="2998"/>
                    <a:pt x="5460" y="2979"/>
                    <a:pt x="5461" y="2966"/>
                  </a:cubicBezTo>
                  <a:cubicBezTo>
                    <a:pt x="5464" y="2917"/>
                    <a:pt x="5464" y="2917"/>
                    <a:pt x="5445" y="2922"/>
                  </a:cubicBezTo>
                  <a:cubicBezTo>
                    <a:pt x="5439" y="2924"/>
                    <a:pt x="5423" y="2925"/>
                    <a:pt x="5408" y="2925"/>
                  </a:cubicBezTo>
                  <a:cubicBezTo>
                    <a:pt x="5393" y="2925"/>
                    <a:pt x="5361" y="2926"/>
                    <a:pt x="5338" y="2927"/>
                  </a:cubicBezTo>
                  <a:cubicBezTo>
                    <a:pt x="5314" y="2928"/>
                    <a:pt x="5291" y="2929"/>
                    <a:pt x="5287" y="2928"/>
                  </a:cubicBezTo>
                  <a:cubicBezTo>
                    <a:pt x="5283" y="2928"/>
                    <a:pt x="5274" y="2930"/>
                    <a:pt x="5266" y="2931"/>
                  </a:cubicBezTo>
                  <a:cubicBezTo>
                    <a:pt x="5259" y="2933"/>
                    <a:pt x="5251" y="2935"/>
                    <a:pt x="5249" y="2935"/>
                  </a:cubicBezTo>
                  <a:cubicBezTo>
                    <a:pt x="5247" y="2935"/>
                    <a:pt x="5244" y="2937"/>
                    <a:pt x="5242" y="2939"/>
                  </a:cubicBezTo>
                  <a:cubicBezTo>
                    <a:pt x="5240" y="2941"/>
                    <a:pt x="5236" y="2942"/>
                    <a:pt x="5234" y="2942"/>
                  </a:cubicBezTo>
                  <a:cubicBezTo>
                    <a:pt x="5225" y="2942"/>
                    <a:pt x="5223" y="2945"/>
                    <a:pt x="5223" y="2959"/>
                  </a:cubicBezTo>
                  <a:cubicBezTo>
                    <a:pt x="5223" y="2967"/>
                    <a:pt x="5221" y="2994"/>
                    <a:pt x="5219" y="3019"/>
                  </a:cubicBezTo>
                  <a:cubicBezTo>
                    <a:pt x="5214" y="3088"/>
                    <a:pt x="5212" y="3267"/>
                    <a:pt x="5215" y="3288"/>
                  </a:cubicBezTo>
                  <a:cubicBezTo>
                    <a:pt x="5217" y="3294"/>
                    <a:pt x="5219" y="3308"/>
                    <a:pt x="5221" y="3318"/>
                  </a:cubicBezTo>
                  <a:cubicBezTo>
                    <a:pt x="5223" y="3334"/>
                    <a:pt x="5225" y="3339"/>
                    <a:pt x="5230" y="3340"/>
                  </a:cubicBezTo>
                  <a:cubicBezTo>
                    <a:pt x="5236" y="3342"/>
                    <a:pt x="5433" y="3341"/>
                    <a:pt x="5439" y="3339"/>
                  </a:cubicBezTo>
                  <a:cubicBezTo>
                    <a:pt x="5443" y="3338"/>
                    <a:pt x="5451" y="3338"/>
                    <a:pt x="5456" y="3338"/>
                  </a:cubicBezTo>
                  <a:cubicBezTo>
                    <a:pt x="5462" y="3338"/>
                    <a:pt x="5471" y="3336"/>
                    <a:pt x="5478" y="3334"/>
                  </a:cubicBezTo>
                  <a:cubicBezTo>
                    <a:pt x="5492" y="3329"/>
                    <a:pt x="5500" y="3329"/>
                    <a:pt x="5502" y="3334"/>
                  </a:cubicBezTo>
                  <a:cubicBezTo>
                    <a:pt x="5503" y="3336"/>
                    <a:pt x="5505" y="3340"/>
                    <a:pt x="5506" y="3343"/>
                  </a:cubicBezTo>
                  <a:cubicBezTo>
                    <a:pt x="5510" y="3349"/>
                    <a:pt x="5509" y="3350"/>
                    <a:pt x="5504" y="3357"/>
                  </a:cubicBezTo>
                  <a:cubicBezTo>
                    <a:pt x="5500" y="3363"/>
                    <a:pt x="5500" y="3365"/>
                    <a:pt x="5501" y="3368"/>
                  </a:cubicBezTo>
                  <a:cubicBezTo>
                    <a:pt x="5503" y="3370"/>
                    <a:pt x="5505" y="3374"/>
                    <a:pt x="5507" y="3378"/>
                  </a:cubicBezTo>
                  <a:lnTo>
                    <a:pt x="5511" y="3385"/>
                  </a:lnTo>
                  <a:lnTo>
                    <a:pt x="5502" y="3392"/>
                  </a:lnTo>
                  <a:cubicBezTo>
                    <a:pt x="5497" y="3397"/>
                    <a:pt x="5491" y="3400"/>
                    <a:pt x="5488" y="3400"/>
                  </a:cubicBezTo>
                  <a:cubicBezTo>
                    <a:pt x="5486" y="3400"/>
                    <a:pt x="5483" y="3401"/>
                    <a:pt x="5483" y="3403"/>
                  </a:cubicBezTo>
                  <a:cubicBezTo>
                    <a:pt x="5482" y="3405"/>
                    <a:pt x="5479" y="3406"/>
                    <a:pt x="5477" y="3406"/>
                  </a:cubicBezTo>
                  <a:cubicBezTo>
                    <a:pt x="5475" y="3406"/>
                    <a:pt x="5471" y="3407"/>
                    <a:pt x="5469" y="3409"/>
                  </a:cubicBezTo>
                  <a:cubicBezTo>
                    <a:pt x="5462" y="3413"/>
                    <a:pt x="5428" y="3421"/>
                    <a:pt x="5420" y="3419"/>
                  </a:cubicBezTo>
                  <a:cubicBezTo>
                    <a:pt x="5417" y="3419"/>
                    <a:pt x="5413" y="3420"/>
                    <a:pt x="5410" y="3421"/>
                  </a:cubicBezTo>
                  <a:cubicBezTo>
                    <a:pt x="5406" y="3423"/>
                    <a:pt x="5404" y="3423"/>
                    <a:pt x="5401" y="3422"/>
                  </a:cubicBezTo>
                  <a:cubicBezTo>
                    <a:pt x="5399" y="3421"/>
                    <a:pt x="5395" y="3420"/>
                    <a:pt x="5391" y="3421"/>
                  </a:cubicBezTo>
                  <a:cubicBezTo>
                    <a:pt x="5388" y="3422"/>
                    <a:pt x="5367" y="3423"/>
                    <a:pt x="5346" y="3423"/>
                  </a:cubicBezTo>
                  <a:cubicBezTo>
                    <a:pt x="5319" y="3423"/>
                    <a:pt x="5307" y="3424"/>
                    <a:pt x="5305" y="3426"/>
                  </a:cubicBezTo>
                  <a:cubicBezTo>
                    <a:pt x="5304" y="3427"/>
                    <a:pt x="5297" y="3428"/>
                    <a:pt x="5288" y="3428"/>
                  </a:cubicBezTo>
                  <a:cubicBezTo>
                    <a:pt x="5280" y="3428"/>
                    <a:pt x="5270" y="3429"/>
                    <a:pt x="5266" y="3430"/>
                  </a:cubicBezTo>
                  <a:cubicBezTo>
                    <a:pt x="5259" y="3432"/>
                    <a:pt x="5242" y="3436"/>
                    <a:pt x="5233" y="3437"/>
                  </a:cubicBezTo>
                  <a:cubicBezTo>
                    <a:pt x="5228" y="3437"/>
                    <a:pt x="5221" y="3426"/>
                    <a:pt x="5221" y="3419"/>
                  </a:cubicBezTo>
                  <a:cubicBezTo>
                    <a:pt x="5221" y="3413"/>
                    <a:pt x="5229" y="3405"/>
                    <a:pt x="5237" y="3402"/>
                  </a:cubicBezTo>
                  <a:cubicBezTo>
                    <a:pt x="5240" y="3401"/>
                    <a:pt x="5246" y="3400"/>
                    <a:pt x="5251" y="3398"/>
                  </a:cubicBezTo>
                  <a:cubicBezTo>
                    <a:pt x="5255" y="3397"/>
                    <a:pt x="5269" y="3395"/>
                    <a:pt x="5282" y="3394"/>
                  </a:cubicBezTo>
                  <a:cubicBezTo>
                    <a:pt x="5294" y="3393"/>
                    <a:pt x="5308" y="3392"/>
                    <a:pt x="5311" y="3391"/>
                  </a:cubicBezTo>
                  <a:cubicBezTo>
                    <a:pt x="5326" y="3389"/>
                    <a:pt x="5370" y="3388"/>
                    <a:pt x="5406" y="3387"/>
                  </a:cubicBezTo>
                  <a:cubicBezTo>
                    <a:pt x="5445" y="3386"/>
                    <a:pt x="5460" y="3385"/>
                    <a:pt x="5460" y="3382"/>
                  </a:cubicBezTo>
                  <a:cubicBezTo>
                    <a:pt x="5460" y="3381"/>
                    <a:pt x="5461" y="3380"/>
                    <a:pt x="5462" y="3380"/>
                  </a:cubicBezTo>
                  <a:cubicBezTo>
                    <a:pt x="5467" y="3380"/>
                    <a:pt x="5480" y="3373"/>
                    <a:pt x="5479" y="3371"/>
                  </a:cubicBezTo>
                  <a:cubicBezTo>
                    <a:pt x="5478" y="3367"/>
                    <a:pt x="5448" y="3368"/>
                    <a:pt x="5439" y="3371"/>
                  </a:cubicBezTo>
                  <a:cubicBezTo>
                    <a:pt x="5433" y="3374"/>
                    <a:pt x="5425" y="3375"/>
                    <a:pt x="5373" y="3374"/>
                  </a:cubicBezTo>
                  <a:cubicBezTo>
                    <a:pt x="5336" y="3373"/>
                    <a:pt x="5296" y="3373"/>
                    <a:pt x="5263" y="3375"/>
                  </a:cubicBezTo>
                  <a:cubicBezTo>
                    <a:pt x="5235" y="3377"/>
                    <a:pt x="5207" y="3377"/>
                    <a:pt x="5200" y="3377"/>
                  </a:cubicBezTo>
                  <a:cubicBezTo>
                    <a:pt x="5185" y="3375"/>
                    <a:pt x="5178" y="3369"/>
                    <a:pt x="5178" y="3358"/>
                  </a:cubicBezTo>
                  <a:cubicBezTo>
                    <a:pt x="5178" y="3350"/>
                    <a:pt x="5181" y="3346"/>
                    <a:pt x="5190" y="3344"/>
                  </a:cubicBezTo>
                  <a:cubicBezTo>
                    <a:pt x="5197" y="3343"/>
                    <a:pt x="5197" y="3344"/>
                    <a:pt x="5195" y="3321"/>
                  </a:cubicBezTo>
                  <a:cubicBezTo>
                    <a:pt x="5189" y="3270"/>
                    <a:pt x="5186" y="3205"/>
                    <a:pt x="5188" y="3175"/>
                  </a:cubicBezTo>
                  <a:cubicBezTo>
                    <a:pt x="5189" y="3165"/>
                    <a:pt x="5189" y="3158"/>
                    <a:pt x="5188" y="3119"/>
                  </a:cubicBezTo>
                  <a:cubicBezTo>
                    <a:pt x="5188" y="3083"/>
                    <a:pt x="5189" y="3042"/>
                    <a:pt x="5192" y="3025"/>
                  </a:cubicBezTo>
                  <a:cubicBezTo>
                    <a:pt x="5193" y="3018"/>
                    <a:pt x="5194" y="3005"/>
                    <a:pt x="5194" y="2995"/>
                  </a:cubicBezTo>
                  <a:cubicBezTo>
                    <a:pt x="5194" y="2985"/>
                    <a:pt x="5194" y="2970"/>
                    <a:pt x="5194" y="2961"/>
                  </a:cubicBezTo>
                  <a:cubicBezTo>
                    <a:pt x="5195" y="2950"/>
                    <a:pt x="5194" y="2945"/>
                    <a:pt x="5192" y="2945"/>
                  </a:cubicBezTo>
                  <a:cubicBezTo>
                    <a:pt x="5188" y="2943"/>
                    <a:pt x="5177" y="2952"/>
                    <a:pt x="5166" y="2966"/>
                  </a:cubicBezTo>
                  <a:cubicBezTo>
                    <a:pt x="5160" y="2974"/>
                    <a:pt x="5154" y="2981"/>
                    <a:pt x="5153" y="2982"/>
                  </a:cubicBezTo>
                  <a:cubicBezTo>
                    <a:pt x="5151" y="2982"/>
                    <a:pt x="5148" y="2988"/>
                    <a:pt x="5145" y="2993"/>
                  </a:cubicBezTo>
                  <a:cubicBezTo>
                    <a:pt x="5142" y="2999"/>
                    <a:pt x="5137" y="3006"/>
                    <a:pt x="5134" y="3010"/>
                  </a:cubicBezTo>
                  <a:cubicBezTo>
                    <a:pt x="5131" y="3013"/>
                    <a:pt x="5127" y="3019"/>
                    <a:pt x="5125" y="3023"/>
                  </a:cubicBezTo>
                  <a:cubicBezTo>
                    <a:pt x="5119" y="3035"/>
                    <a:pt x="5112" y="3046"/>
                    <a:pt x="5107" y="3052"/>
                  </a:cubicBezTo>
                  <a:cubicBezTo>
                    <a:pt x="5104" y="3055"/>
                    <a:pt x="5100" y="3061"/>
                    <a:pt x="5098" y="3066"/>
                  </a:cubicBezTo>
                  <a:cubicBezTo>
                    <a:pt x="5095" y="3071"/>
                    <a:pt x="5090" y="3078"/>
                    <a:pt x="5087" y="3082"/>
                  </a:cubicBezTo>
                  <a:cubicBezTo>
                    <a:pt x="5084" y="3086"/>
                    <a:pt x="5080" y="3092"/>
                    <a:pt x="5078" y="3096"/>
                  </a:cubicBezTo>
                  <a:cubicBezTo>
                    <a:pt x="5077" y="3100"/>
                    <a:pt x="5074" y="3104"/>
                    <a:pt x="5073" y="3106"/>
                  </a:cubicBezTo>
                  <a:cubicBezTo>
                    <a:pt x="5070" y="3109"/>
                    <a:pt x="5061" y="3130"/>
                    <a:pt x="5054" y="3148"/>
                  </a:cubicBezTo>
                  <a:cubicBezTo>
                    <a:pt x="5052" y="3153"/>
                    <a:pt x="5049" y="3159"/>
                    <a:pt x="5048" y="3162"/>
                  </a:cubicBezTo>
                  <a:cubicBezTo>
                    <a:pt x="5043" y="3170"/>
                    <a:pt x="5040" y="3186"/>
                    <a:pt x="5040" y="3199"/>
                  </a:cubicBezTo>
                  <a:cubicBezTo>
                    <a:pt x="5040" y="3216"/>
                    <a:pt x="5049" y="3241"/>
                    <a:pt x="5061" y="3258"/>
                  </a:cubicBezTo>
                  <a:cubicBezTo>
                    <a:pt x="5066" y="3265"/>
                    <a:pt x="5070" y="3272"/>
                    <a:pt x="5070" y="3273"/>
                  </a:cubicBezTo>
                  <a:cubicBezTo>
                    <a:pt x="5070" y="3274"/>
                    <a:pt x="5072" y="3278"/>
                    <a:pt x="5075" y="3282"/>
                  </a:cubicBezTo>
                  <a:cubicBezTo>
                    <a:pt x="5078" y="3286"/>
                    <a:pt x="5082" y="3292"/>
                    <a:pt x="5084" y="3295"/>
                  </a:cubicBezTo>
                  <a:cubicBezTo>
                    <a:pt x="5085" y="3299"/>
                    <a:pt x="5088" y="3303"/>
                    <a:pt x="5090" y="3305"/>
                  </a:cubicBezTo>
                  <a:cubicBezTo>
                    <a:pt x="5092" y="3307"/>
                    <a:pt x="5094" y="3310"/>
                    <a:pt x="5094" y="3312"/>
                  </a:cubicBezTo>
                  <a:cubicBezTo>
                    <a:pt x="5094" y="3314"/>
                    <a:pt x="5097" y="3318"/>
                    <a:pt x="5100" y="3322"/>
                  </a:cubicBezTo>
                  <a:cubicBezTo>
                    <a:pt x="5103" y="3326"/>
                    <a:pt x="5106" y="3330"/>
                    <a:pt x="5106" y="3330"/>
                  </a:cubicBezTo>
                  <a:cubicBezTo>
                    <a:pt x="5106" y="3331"/>
                    <a:pt x="5112" y="3342"/>
                    <a:pt x="5121" y="3354"/>
                  </a:cubicBezTo>
                  <a:cubicBezTo>
                    <a:pt x="5129" y="3366"/>
                    <a:pt x="5136" y="3376"/>
                    <a:pt x="5136" y="3377"/>
                  </a:cubicBezTo>
                  <a:cubicBezTo>
                    <a:pt x="5136" y="3378"/>
                    <a:pt x="5140" y="3383"/>
                    <a:pt x="5145" y="3390"/>
                  </a:cubicBezTo>
                  <a:cubicBezTo>
                    <a:pt x="5151" y="3396"/>
                    <a:pt x="5156" y="3403"/>
                    <a:pt x="5157" y="3404"/>
                  </a:cubicBezTo>
                  <a:cubicBezTo>
                    <a:pt x="5158" y="3406"/>
                    <a:pt x="5168" y="3417"/>
                    <a:pt x="5179" y="3429"/>
                  </a:cubicBezTo>
                  <a:cubicBezTo>
                    <a:pt x="5205" y="3457"/>
                    <a:pt x="5209" y="3462"/>
                    <a:pt x="5213" y="3471"/>
                  </a:cubicBezTo>
                  <a:cubicBezTo>
                    <a:pt x="5214" y="3475"/>
                    <a:pt x="5217" y="3479"/>
                    <a:pt x="5220" y="3480"/>
                  </a:cubicBezTo>
                  <a:cubicBezTo>
                    <a:pt x="5222" y="3481"/>
                    <a:pt x="5224" y="3484"/>
                    <a:pt x="5225" y="3487"/>
                  </a:cubicBezTo>
                  <a:cubicBezTo>
                    <a:pt x="5226" y="3491"/>
                    <a:pt x="5251" y="3516"/>
                    <a:pt x="5263" y="3526"/>
                  </a:cubicBezTo>
                  <a:cubicBezTo>
                    <a:pt x="5267" y="3529"/>
                    <a:pt x="5270" y="3532"/>
                    <a:pt x="5270" y="3533"/>
                  </a:cubicBezTo>
                  <a:cubicBezTo>
                    <a:pt x="5270" y="3534"/>
                    <a:pt x="5278" y="3543"/>
                    <a:pt x="5288" y="3554"/>
                  </a:cubicBezTo>
                  <a:cubicBezTo>
                    <a:pt x="5297" y="3565"/>
                    <a:pt x="5307" y="3576"/>
                    <a:pt x="5308" y="3579"/>
                  </a:cubicBezTo>
                  <a:cubicBezTo>
                    <a:pt x="5310" y="3583"/>
                    <a:pt x="5316" y="3589"/>
                    <a:pt x="5321" y="3593"/>
                  </a:cubicBezTo>
                  <a:cubicBezTo>
                    <a:pt x="5327" y="3597"/>
                    <a:pt x="5332" y="3603"/>
                    <a:pt x="5333" y="3605"/>
                  </a:cubicBezTo>
                  <a:cubicBezTo>
                    <a:pt x="5335" y="3610"/>
                    <a:pt x="5349" y="3621"/>
                    <a:pt x="5361" y="3626"/>
                  </a:cubicBezTo>
                  <a:cubicBezTo>
                    <a:pt x="5368" y="3629"/>
                    <a:pt x="5374" y="3632"/>
                    <a:pt x="5376" y="3633"/>
                  </a:cubicBezTo>
                  <a:cubicBezTo>
                    <a:pt x="5378" y="3635"/>
                    <a:pt x="5380" y="3636"/>
                    <a:pt x="5382" y="3636"/>
                  </a:cubicBezTo>
                  <a:cubicBezTo>
                    <a:pt x="5383" y="3636"/>
                    <a:pt x="5386" y="3637"/>
                    <a:pt x="5388" y="3639"/>
                  </a:cubicBezTo>
                  <a:cubicBezTo>
                    <a:pt x="5393" y="3644"/>
                    <a:pt x="5489" y="3647"/>
                    <a:pt x="5500" y="3643"/>
                  </a:cubicBezTo>
                  <a:cubicBezTo>
                    <a:pt x="5505" y="3640"/>
                    <a:pt x="5585" y="3640"/>
                    <a:pt x="5589" y="3643"/>
                  </a:cubicBezTo>
                  <a:cubicBezTo>
                    <a:pt x="5593" y="3645"/>
                    <a:pt x="5615" y="3646"/>
                    <a:pt x="5623" y="3644"/>
                  </a:cubicBezTo>
                  <a:cubicBezTo>
                    <a:pt x="5627" y="3643"/>
                    <a:pt x="5632" y="3643"/>
                    <a:pt x="5634" y="3644"/>
                  </a:cubicBezTo>
                  <a:cubicBezTo>
                    <a:pt x="5635" y="3645"/>
                    <a:pt x="5638" y="3645"/>
                    <a:pt x="5641" y="3644"/>
                  </a:cubicBezTo>
                  <a:cubicBezTo>
                    <a:pt x="5644" y="3642"/>
                    <a:pt x="5646" y="3642"/>
                    <a:pt x="5649" y="3644"/>
                  </a:cubicBezTo>
                  <a:cubicBezTo>
                    <a:pt x="5651" y="3646"/>
                    <a:pt x="5652" y="3646"/>
                    <a:pt x="5656" y="3643"/>
                  </a:cubicBezTo>
                  <a:cubicBezTo>
                    <a:pt x="5659" y="3641"/>
                    <a:pt x="5661" y="3641"/>
                    <a:pt x="5664" y="3642"/>
                  </a:cubicBezTo>
                  <a:cubicBezTo>
                    <a:pt x="5668" y="3644"/>
                    <a:pt x="5678" y="3645"/>
                    <a:pt x="5681" y="3643"/>
                  </a:cubicBezTo>
                  <a:cubicBezTo>
                    <a:pt x="5682" y="3643"/>
                    <a:pt x="5688" y="3643"/>
                    <a:pt x="5695" y="3644"/>
                  </a:cubicBezTo>
                  <a:cubicBezTo>
                    <a:pt x="5702" y="3645"/>
                    <a:pt x="5710" y="3646"/>
                    <a:pt x="5715" y="3645"/>
                  </a:cubicBezTo>
                  <a:cubicBezTo>
                    <a:pt x="5720" y="3644"/>
                    <a:pt x="5731" y="3644"/>
                    <a:pt x="5743" y="3645"/>
                  </a:cubicBezTo>
                  <a:cubicBezTo>
                    <a:pt x="5755" y="3647"/>
                    <a:pt x="5764" y="3647"/>
                    <a:pt x="5766" y="3646"/>
                  </a:cubicBezTo>
                  <a:cubicBezTo>
                    <a:pt x="5771" y="3643"/>
                    <a:pt x="5794" y="3644"/>
                    <a:pt x="5798" y="3647"/>
                  </a:cubicBezTo>
                  <a:cubicBezTo>
                    <a:pt x="5801" y="3648"/>
                    <a:pt x="5802" y="3648"/>
                    <a:pt x="5804" y="3646"/>
                  </a:cubicBezTo>
                  <a:cubicBezTo>
                    <a:pt x="5807" y="3643"/>
                    <a:pt x="5817" y="3643"/>
                    <a:pt x="5825" y="3646"/>
                  </a:cubicBezTo>
                  <a:cubicBezTo>
                    <a:pt x="5829" y="3648"/>
                    <a:pt x="5834" y="3648"/>
                    <a:pt x="5839" y="3647"/>
                  </a:cubicBezTo>
                  <a:cubicBezTo>
                    <a:pt x="5844" y="3646"/>
                    <a:pt x="5849" y="3646"/>
                    <a:pt x="5853" y="3647"/>
                  </a:cubicBezTo>
                  <a:cubicBezTo>
                    <a:pt x="5858" y="3648"/>
                    <a:pt x="5861" y="3648"/>
                    <a:pt x="5863" y="3646"/>
                  </a:cubicBezTo>
                  <a:cubicBezTo>
                    <a:pt x="5866" y="3643"/>
                    <a:pt x="5864" y="3641"/>
                    <a:pt x="5852" y="3630"/>
                  </a:cubicBezTo>
                  <a:cubicBezTo>
                    <a:pt x="5845" y="3623"/>
                    <a:pt x="5834" y="3614"/>
                    <a:pt x="5830" y="3611"/>
                  </a:cubicBezTo>
                  <a:cubicBezTo>
                    <a:pt x="5818" y="3603"/>
                    <a:pt x="5796" y="3581"/>
                    <a:pt x="5793" y="3573"/>
                  </a:cubicBezTo>
                  <a:cubicBezTo>
                    <a:pt x="5791" y="3569"/>
                    <a:pt x="5789" y="3566"/>
                    <a:pt x="5788" y="3566"/>
                  </a:cubicBezTo>
                  <a:cubicBezTo>
                    <a:pt x="5785" y="3566"/>
                    <a:pt x="5771" y="3551"/>
                    <a:pt x="5764" y="3541"/>
                  </a:cubicBezTo>
                  <a:cubicBezTo>
                    <a:pt x="5761" y="3537"/>
                    <a:pt x="5754" y="3529"/>
                    <a:pt x="5748" y="3524"/>
                  </a:cubicBezTo>
                  <a:cubicBezTo>
                    <a:pt x="5743" y="3518"/>
                    <a:pt x="5735" y="3509"/>
                    <a:pt x="5730" y="3502"/>
                  </a:cubicBezTo>
                  <a:cubicBezTo>
                    <a:pt x="5726" y="3496"/>
                    <a:pt x="5721" y="3489"/>
                    <a:pt x="5719" y="3486"/>
                  </a:cubicBezTo>
                  <a:cubicBezTo>
                    <a:pt x="5716" y="3483"/>
                    <a:pt x="5712" y="3474"/>
                    <a:pt x="5709" y="3467"/>
                  </a:cubicBezTo>
                  <a:cubicBezTo>
                    <a:pt x="5706" y="3459"/>
                    <a:pt x="5702" y="3450"/>
                    <a:pt x="5701" y="3447"/>
                  </a:cubicBezTo>
                  <a:cubicBezTo>
                    <a:pt x="5697" y="3438"/>
                    <a:pt x="5693" y="3414"/>
                    <a:pt x="5693" y="3387"/>
                  </a:cubicBezTo>
                  <a:cubicBezTo>
                    <a:pt x="5692" y="3362"/>
                    <a:pt x="5694" y="3346"/>
                    <a:pt x="5700" y="3312"/>
                  </a:cubicBezTo>
                  <a:cubicBezTo>
                    <a:pt x="5707" y="3277"/>
                    <a:pt x="5708" y="3274"/>
                    <a:pt x="5710" y="3270"/>
                  </a:cubicBezTo>
                  <a:cubicBezTo>
                    <a:pt x="5711" y="3268"/>
                    <a:pt x="5712" y="3264"/>
                    <a:pt x="5712" y="3262"/>
                  </a:cubicBezTo>
                  <a:cubicBezTo>
                    <a:pt x="5712" y="3255"/>
                    <a:pt x="5727" y="3230"/>
                    <a:pt x="5734" y="3226"/>
                  </a:cubicBezTo>
                  <a:cubicBezTo>
                    <a:pt x="5742" y="3221"/>
                    <a:pt x="5750" y="3223"/>
                    <a:pt x="5753" y="3231"/>
                  </a:cubicBezTo>
                  <a:cubicBezTo>
                    <a:pt x="5756" y="3239"/>
                    <a:pt x="5754" y="3246"/>
                    <a:pt x="5747" y="3257"/>
                  </a:cubicBezTo>
                  <a:cubicBezTo>
                    <a:pt x="5741" y="3265"/>
                    <a:pt x="5737" y="3279"/>
                    <a:pt x="5738" y="3284"/>
                  </a:cubicBezTo>
                  <a:cubicBezTo>
                    <a:pt x="5738" y="3286"/>
                    <a:pt x="5737" y="3291"/>
                    <a:pt x="5736" y="3295"/>
                  </a:cubicBezTo>
                  <a:cubicBezTo>
                    <a:pt x="5735" y="3300"/>
                    <a:pt x="5733" y="3313"/>
                    <a:pt x="5732" y="3325"/>
                  </a:cubicBezTo>
                  <a:cubicBezTo>
                    <a:pt x="5731" y="3337"/>
                    <a:pt x="5729" y="3353"/>
                    <a:pt x="5727" y="3360"/>
                  </a:cubicBezTo>
                  <a:cubicBezTo>
                    <a:pt x="5724" y="3369"/>
                    <a:pt x="5724" y="3376"/>
                    <a:pt x="5725" y="3385"/>
                  </a:cubicBezTo>
                  <a:cubicBezTo>
                    <a:pt x="5725" y="3392"/>
                    <a:pt x="5726" y="3403"/>
                    <a:pt x="5727" y="3410"/>
                  </a:cubicBezTo>
                  <a:cubicBezTo>
                    <a:pt x="5727" y="3424"/>
                    <a:pt x="5735" y="3450"/>
                    <a:pt x="5743" y="3463"/>
                  </a:cubicBezTo>
                  <a:cubicBezTo>
                    <a:pt x="5745" y="3467"/>
                    <a:pt x="5756" y="3480"/>
                    <a:pt x="5767" y="3491"/>
                  </a:cubicBezTo>
                  <a:cubicBezTo>
                    <a:pt x="5778" y="3503"/>
                    <a:pt x="5793" y="3519"/>
                    <a:pt x="5800" y="3528"/>
                  </a:cubicBezTo>
                  <a:cubicBezTo>
                    <a:pt x="5807" y="3537"/>
                    <a:pt x="5815" y="3547"/>
                    <a:pt x="5818" y="3549"/>
                  </a:cubicBezTo>
                  <a:cubicBezTo>
                    <a:pt x="5820" y="3552"/>
                    <a:pt x="5824" y="3557"/>
                    <a:pt x="5827" y="3560"/>
                  </a:cubicBezTo>
                  <a:cubicBezTo>
                    <a:pt x="5834" y="3569"/>
                    <a:pt x="5870" y="3600"/>
                    <a:pt x="5874" y="3600"/>
                  </a:cubicBezTo>
                  <a:cubicBezTo>
                    <a:pt x="5876" y="3600"/>
                    <a:pt x="5880" y="3603"/>
                    <a:pt x="5883" y="3607"/>
                  </a:cubicBezTo>
                  <a:cubicBezTo>
                    <a:pt x="5886" y="3611"/>
                    <a:pt x="5889" y="3614"/>
                    <a:pt x="5890" y="3614"/>
                  </a:cubicBezTo>
                  <a:cubicBezTo>
                    <a:pt x="5893" y="3614"/>
                    <a:pt x="5910" y="3629"/>
                    <a:pt x="5915" y="3636"/>
                  </a:cubicBezTo>
                  <a:cubicBezTo>
                    <a:pt x="5921" y="3647"/>
                    <a:pt x="5927" y="3648"/>
                    <a:pt x="5968" y="3649"/>
                  </a:cubicBezTo>
                  <a:cubicBezTo>
                    <a:pt x="5988" y="3650"/>
                    <a:pt x="6011" y="3650"/>
                    <a:pt x="6018" y="3651"/>
                  </a:cubicBezTo>
                  <a:cubicBezTo>
                    <a:pt x="6025" y="3651"/>
                    <a:pt x="6042" y="3652"/>
                    <a:pt x="6056" y="3653"/>
                  </a:cubicBezTo>
                  <a:cubicBezTo>
                    <a:pt x="6069" y="3654"/>
                    <a:pt x="6084" y="3655"/>
                    <a:pt x="6088" y="3656"/>
                  </a:cubicBezTo>
                  <a:cubicBezTo>
                    <a:pt x="6092" y="3657"/>
                    <a:pt x="6096" y="3657"/>
                    <a:pt x="6098" y="3656"/>
                  </a:cubicBezTo>
                  <a:cubicBezTo>
                    <a:pt x="6100" y="3655"/>
                    <a:pt x="6103" y="3655"/>
                    <a:pt x="6107" y="3656"/>
                  </a:cubicBezTo>
                  <a:cubicBezTo>
                    <a:pt x="6110" y="3658"/>
                    <a:pt x="6113" y="3658"/>
                    <a:pt x="6118" y="3656"/>
                  </a:cubicBezTo>
                  <a:cubicBezTo>
                    <a:pt x="6123" y="3654"/>
                    <a:pt x="6124" y="3654"/>
                    <a:pt x="6129" y="3657"/>
                  </a:cubicBezTo>
                  <a:cubicBezTo>
                    <a:pt x="6132" y="3659"/>
                    <a:pt x="6138" y="3660"/>
                    <a:pt x="6143" y="3660"/>
                  </a:cubicBezTo>
                  <a:cubicBezTo>
                    <a:pt x="6149" y="3660"/>
                    <a:pt x="6158" y="3661"/>
                    <a:pt x="6164" y="3662"/>
                  </a:cubicBezTo>
                  <a:cubicBezTo>
                    <a:pt x="6171" y="3663"/>
                    <a:pt x="6175" y="3663"/>
                    <a:pt x="6177" y="3662"/>
                  </a:cubicBezTo>
                  <a:cubicBezTo>
                    <a:pt x="6178" y="3661"/>
                    <a:pt x="6181" y="3660"/>
                    <a:pt x="6184" y="3661"/>
                  </a:cubicBezTo>
                  <a:cubicBezTo>
                    <a:pt x="6187" y="3662"/>
                    <a:pt x="6204" y="3662"/>
                    <a:pt x="6222" y="3663"/>
                  </a:cubicBezTo>
                  <a:cubicBezTo>
                    <a:pt x="6243" y="3663"/>
                    <a:pt x="6257" y="3664"/>
                    <a:pt x="6258" y="3666"/>
                  </a:cubicBezTo>
                  <a:cubicBezTo>
                    <a:pt x="6260" y="3667"/>
                    <a:pt x="6261" y="3667"/>
                    <a:pt x="6263" y="3665"/>
                  </a:cubicBezTo>
                  <a:cubicBezTo>
                    <a:pt x="6265" y="3663"/>
                    <a:pt x="6267" y="3663"/>
                    <a:pt x="6268" y="3663"/>
                  </a:cubicBezTo>
                  <a:cubicBezTo>
                    <a:pt x="6269" y="3664"/>
                    <a:pt x="6278" y="3665"/>
                    <a:pt x="6288" y="3665"/>
                  </a:cubicBezTo>
                  <a:cubicBezTo>
                    <a:pt x="6311" y="3666"/>
                    <a:pt x="6325" y="3667"/>
                    <a:pt x="6328" y="3669"/>
                  </a:cubicBezTo>
                  <a:cubicBezTo>
                    <a:pt x="6329" y="3670"/>
                    <a:pt x="6332" y="3669"/>
                    <a:pt x="6335" y="3668"/>
                  </a:cubicBezTo>
                  <a:cubicBezTo>
                    <a:pt x="6339" y="3666"/>
                    <a:pt x="6340" y="3666"/>
                    <a:pt x="6343" y="3668"/>
                  </a:cubicBezTo>
                  <a:cubicBezTo>
                    <a:pt x="6346" y="3670"/>
                    <a:pt x="6369" y="3673"/>
                    <a:pt x="6385" y="3672"/>
                  </a:cubicBezTo>
                  <a:cubicBezTo>
                    <a:pt x="6405" y="3671"/>
                    <a:pt x="6429" y="3672"/>
                    <a:pt x="6432" y="3674"/>
                  </a:cubicBezTo>
                  <a:cubicBezTo>
                    <a:pt x="6435" y="3676"/>
                    <a:pt x="6437" y="3676"/>
                    <a:pt x="6438" y="3674"/>
                  </a:cubicBezTo>
                  <a:cubicBezTo>
                    <a:pt x="6441" y="3672"/>
                    <a:pt x="6452" y="3671"/>
                    <a:pt x="6454" y="3673"/>
                  </a:cubicBezTo>
                  <a:cubicBezTo>
                    <a:pt x="6456" y="3675"/>
                    <a:pt x="6488" y="3676"/>
                    <a:pt x="6530" y="3676"/>
                  </a:cubicBezTo>
                  <a:cubicBezTo>
                    <a:pt x="6619" y="3675"/>
                    <a:pt x="6671" y="3676"/>
                    <a:pt x="6700" y="3676"/>
                  </a:cubicBezTo>
                  <a:cubicBezTo>
                    <a:pt x="6720" y="3677"/>
                    <a:pt x="6734" y="3676"/>
                    <a:pt x="6735" y="3675"/>
                  </a:cubicBezTo>
                  <a:cubicBezTo>
                    <a:pt x="6738" y="3672"/>
                    <a:pt x="6740" y="3632"/>
                    <a:pt x="6737" y="3631"/>
                  </a:cubicBezTo>
                  <a:cubicBezTo>
                    <a:pt x="6736" y="3631"/>
                    <a:pt x="6735" y="3625"/>
                    <a:pt x="6734" y="3619"/>
                  </a:cubicBezTo>
                  <a:cubicBezTo>
                    <a:pt x="6734" y="3612"/>
                    <a:pt x="6733" y="3601"/>
                    <a:pt x="6733" y="3594"/>
                  </a:cubicBezTo>
                  <a:cubicBezTo>
                    <a:pt x="6732" y="3587"/>
                    <a:pt x="6731" y="3560"/>
                    <a:pt x="6731" y="3534"/>
                  </a:cubicBezTo>
                  <a:cubicBezTo>
                    <a:pt x="6730" y="3508"/>
                    <a:pt x="6729" y="3484"/>
                    <a:pt x="6728" y="3481"/>
                  </a:cubicBezTo>
                  <a:cubicBezTo>
                    <a:pt x="6727" y="3478"/>
                    <a:pt x="6726" y="3471"/>
                    <a:pt x="6726" y="3466"/>
                  </a:cubicBezTo>
                  <a:cubicBezTo>
                    <a:pt x="6726" y="3461"/>
                    <a:pt x="6725" y="3440"/>
                    <a:pt x="6723" y="3419"/>
                  </a:cubicBezTo>
                  <a:cubicBezTo>
                    <a:pt x="6721" y="3394"/>
                    <a:pt x="6721" y="3364"/>
                    <a:pt x="6721" y="3328"/>
                  </a:cubicBezTo>
                  <a:cubicBezTo>
                    <a:pt x="6722" y="3299"/>
                    <a:pt x="6722" y="3274"/>
                    <a:pt x="6722" y="3272"/>
                  </a:cubicBezTo>
                  <a:cubicBezTo>
                    <a:pt x="6722" y="3270"/>
                    <a:pt x="6722" y="3248"/>
                    <a:pt x="6722" y="3222"/>
                  </a:cubicBezTo>
                  <a:cubicBezTo>
                    <a:pt x="6721" y="3196"/>
                    <a:pt x="6722" y="3172"/>
                    <a:pt x="6723" y="3168"/>
                  </a:cubicBezTo>
                  <a:cubicBezTo>
                    <a:pt x="6724" y="3162"/>
                    <a:pt x="6723" y="3158"/>
                    <a:pt x="6721" y="3153"/>
                  </a:cubicBezTo>
                  <a:cubicBezTo>
                    <a:pt x="6719" y="3149"/>
                    <a:pt x="6718" y="3142"/>
                    <a:pt x="6718" y="3137"/>
                  </a:cubicBezTo>
                  <a:cubicBezTo>
                    <a:pt x="6718" y="3131"/>
                    <a:pt x="6717" y="3121"/>
                    <a:pt x="6716" y="3113"/>
                  </a:cubicBezTo>
                  <a:cubicBezTo>
                    <a:pt x="6715" y="3105"/>
                    <a:pt x="6714" y="3093"/>
                    <a:pt x="6714" y="3085"/>
                  </a:cubicBezTo>
                  <a:cubicBezTo>
                    <a:pt x="6714" y="3078"/>
                    <a:pt x="6713" y="3071"/>
                    <a:pt x="6712" y="3069"/>
                  </a:cubicBezTo>
                  <a:cubicBezTo>
                    <a:pt x="6711" y="3067"/>
                    <a:pt x="6708" y="3047"/>
                    <a:pt x="6707" y="3029"/>
                  </a:cubicBezTo>
                  <a:cubicBezTo>
                    <a:pt x="6704" y="2998"/>
                    <a:pt x="6704" y="2979"/>
                    <a:pt x="6703" y="2920"/>
                  </a:cubicBezTo>
                  <a:cubicBezTo>
                    <a:pt x="6702" y="2857"/>
                    <a:pt x="6702" y="2855"/>
                    <a:pt x="6706" y="2851"/>
                  </a:cubicBezTo>
                  <a:cubicBezTo>
                    <a:pt x="6709" y="2847"/>
                    <a:pt x="6711" y="2847"/>
                    <a:pt x="6713" y="2848"/>
                  </a:cubicBezTo>
                  <a:cubicBezTo>
                    <a:pt x="6715" y="2850"/>
                    <a:pt x="6716" y="2852"/>
                    <a:pt x="6716" y="2853"/>
                  </a:cubicBezTo>
                  <a:cubicBezTo>
                    <a:pt x="6716" y="2854"/>
                    <a:pt x="6718" y="2857"/>
                    <a:pt x="6721" y="2859"/>
                  </a:cubicBezTo>
                  <a:cubicBezTo>
                    <a:pt x="6725" y="2862"/>
                    <a:pt x="6726" y="2864"/>
                    <a:pt x="6726" y="2875"/>
                  </a:cubicBezTo>
                  <a:cubicBezTo>
                    <a:pt x="6726" y="2884"/>
                    <a:pt x="6727" y="2888"/>
                    <a:pt x="6729" y="2890"/>
                  </a:cubicBezTo>
                  <a:cubicBezTo>
                    <a:pt x="6731" y="2892"/>
                    <a:pt x="6732" y="2892"/>
                    <a:pt x="6734" y="2887"/>
                  </a:cubicBezTo>
                  <a:cubicBezTo>
                    <a:pt x="6736" y="2882"/>
                    <a:pt x="6737" y="2882"/>
                    <a:pt x="6743" y="2883"/>
                  </a:cubicBezTo>
                  <a:cubicBezTo>
                    <a:pt x="6746" y="2884"/>
                    <a:pt x="6754" y="2884"/>
                    <a:pt x="6760" y="2884"/>
                  </a:cubicBezTo>
                  <a:cubicBezTo>
                    <a:pt x="6768" y="2884"/>
                    <a:pt x="6774" y="2885"/>
                    <a:pt x="6777" y="2887"/>
                  </a:cubicBezTo>
                  <a:cubicBezTo>
                    <a:pt x="6780" y="2889"/>
                    <a:pt x="6782" y="2889"/>
                    <a:pt x="6784" y="2887"/>
                  </a:cubicBezTo>
                  <a:cubicBezTo>
                    <a:pt x="6786" y="2886"/>
                    <a:pt x="6794" y="2885"/>
                    <a:pt x="6806" y="2885"/>
                  </a:cubicBezTo>
                  <a:cubicBezTo>
                    <a:pt x="6818" y="2886"/>
                    <a:pt x="6826" y="2885"/>
                    <a:pt x="6829" y="2883"/>
                  </a:cubicBezTo>
                  <a:cubicBezTo>
                    <a:pt x="6831" y="2882"/>
                    <a:pt x="6843" y="2880"/>
                    <a:pt x="6860" y="2880"/>
                  </a:cubicBezTo>
                  <a:cubicBezTo>
                    <a:pt x="6875" y="2879"/>
                    <a:pt x="6889" y="2878"/>
                    <a:pt x="6890" y="2877"/>
                  </a:cubicBezTo>
                  <a:cubicBezTo>
                    <a:pt x="6892" y="2875"/>
                    <a:pt x="6904" y="2874"/>
                    <a:pt x="6918" y="2873"/>
                  </a:cubicBezTo>
                  <a:cubicBezTo>
                    <a:pt x="6932" y="2873"/>
                    <a:pt x="6946" y="2871"/>
                    <a:pt x="6948" y="2870"/>
                  </a:cubicBezTo>
                  <a:cubicBezTo>
                    <a:pt x="6951" y="2869"/>
                    <a:pt x="6967" y="2868"/>
                    <a:pt x="6984" y="2869"/>
                  </a:cubicBezTo>
                  <a:cubicBezTo>
                    <a:pt x="7001" y="2869"/>
                    <a:pt x="7016" y="2868"/>
                    <a:pt x="7018" y="2867"/>
                  </a:cubicBezTo>
                  <a:cubicBezTo>
                    <a:pt x="7021" y="2865"/>
                    <a:pt x="7033" y="2870"/>
                    <a:pt x="7035" y="2874"/>
                  </a:cubicBezTo>
                  <a:cubicBezTo>
                    <a:pt x="7036" y="2876"/>
                    <a:pt x="7037" y="2881"/>
                    <a:pt x="7037" y="2885"/>
                  </a:cubicBezTo>
                  <a:cubicBezTo>
                    <a:pt x="7037" y="2892"/>
                    <a:pt x="7036" y="2893"/>
                    <a:pt x="7027" y="2902"/>
                  </a:cubicBezTo>
                  <a:cubicBezTo>
                    <a:pt x="7018" y="2912"/>
                    <a:pt x="7017" y="2912"/>
                    <a:pt x="7018" y="2921"/>
                  </a:cubicBezTo>
                  <a:cubicBezTo>
                    <a:pt x="7020" y="2932"/>
                    <a:pt x="7025" y="2974"/>
                    <a:pt x="7028" y="3001"/>
                  </a:cubicBezTo>
                  <a:cubicBezTo>
                    <a:pt x="7035" y="3057"/>
                    <a:pt x="7036" y="3073"/>
                    <a:pt x="7036" y="3113"/>
                  </a:cubicBezTo>
                  <a:cubicBezTo>
                    <a:pt x="7035" y="3137"/>
                    <a:pt x="7036" y="3159"/>
                    <a:pt x="7037" y="3161"/>
                  </a:cubicBezTo>
                  <a:cubicBezTo>
                    <a:pt x="7039" y="3167"/>
                    <a:pt x="7043" y="3161"/>
                    <a:pt x="7047" y="3145"/>
                  </a:cubicBezTo>
                  <a:cubicBezTo>
                    <a:pt x="7049" y="3138"/>
                    <a:pt x="7051" y="3128"/>
                    <a:pt x="7053" y="3124"/>
                  </a:cubicBezTo>
                  <a:cubicBezTo>
                    <a:pt x="7054" y="3120"/>
                    <a:pt x="7057" y="3110"/>
                    <a:pt x="7059" y="3102"/>
                  </a:cubicBezTo>
                  <a:cubicBezTo>
                    <a:pt x="7061" y="3094"/>
                    <a:pt x="7064" y="3081"/>
                    <a:pt x="7066" y="3074"/>
                  </a:cubicBezTo>
                  <a:cubicBezTo>
                    <a:pt x="7068" y="3067"/>
                    <a:pt x="7071" y="3054"/>
                    <a:pt x="7072" y="3046"/>
                  </a:cubicBezTo>
                  <a:cubicBezTo>
                    <a:pt x="7073" y="3038"/>
                    <a:pt x="7075" y="3029"/>
                    <a:pt x="7076" y="3026"/>
                  </a:cubicBezTo>
                  <a:cubicBezTo>
                    <a:pt x="7078" y="3020"/>
                    <a:pt x="7081" y="3001"/>
                    <a:pt x="7083" y="2985"/>
                  </a:cubicBezTo>
                  <a:cubicBezTo>
                    <a:pt x="7083" y="2978"/>
                    <a:pt x="7086" y="2959"/>
                    <a:pt x="7088" y="2941"/>
                  </a:cubicBezTo>
                  <a:cubicBezTo>
                    <a:pt x="7090" y="2923"/>
                    <a:pt x="7092" y="2901"/>
                    <a:pt x="7093" y="2891"/>
                  </a:cubicBezTo>
                  <a:cubicBezTo>
                    <a:pt x="7093" y="2881"/>
                    <a:pt x="7094" y="2861"/>
                    <a:pt x="7095" y="2846"/>
                  </a:cubicBezTo>
                  <a:cubicBezTo>
                    <a:pt x="7096" y="2831"/>
                    <a:pt x="7096" y="2810"/>
                    <a:pt x="7096" y="2798"/>
                  </a:cubicBezTo>
                  <a:cubicBezTo>
                    <a:pt x="7096" y="2787"/>
                    <a:pt x="7095" y="2774"/>
                    <a:pt x="7095" y="2771"/>
                  </a:cubicBezTo>
                  <a:cubicBezTo>
                    <a:pt x="7096" y="2763"/>
                    <a:pt x="7096" y="2758"/>
                    <a:pt x="7095" y="2676"/>
                  </a:cubicBezTo>
                  <a:cubicBezTo>
                    <a:pt x="7094" y="2592"/>
                    <a:pt x="7089" y="2518"/>
                    <a:pt x="7084" y="2509"/>
                  </a:cubicBezTo>
                  <a:cubicBezTo>
                    <a:pt x="7083" y="2506"/>
                    <a:pt x="7082" y="2498"/>
                    <a:pt x="7082" y="2490"/>
                  </a:cubicBezTo>
                  <a:cubicBezTo>
                    <a:pt x="7082" y="2477"/>
                    <a:pt x="7082" y="2474"/>
                    <a:pt x="7086" y="2471"/>
                  </a:cubicBezTo>
                  <a:cubicBezTo>
                    <a:pt x="7091" y="2466"/>
                    <a:pt x="7092" y="2467"/>
                    <a:pt x="7104" y="2488"/>
                  </a:cubicBezTo>
                  <a:cubicBezTo>
                    <a:pt x="7108" y="2497"/>
                    <a:pt x="7110" y="2504"/>
                    <a:pt x="7114" y="2535"/>
                  </a:cubicBezTo>
                  <a:cubicBezTo>
                    <a:pt x="7117" y="2558"/>
                    <a:pt x="7119" y="2592"/>
                    <a:pt x="7118" y="2595"/>
                  </a:cubicBezTo>
                  <a:cubicBezTo>
                    <a:pt x="7118" y="2597"/>
                    <a:pt x="7118" y="2601"/>
                    <a:pt x="7120" y="2605"/>
                  </a:cubicBezTo>
                  <a:cubicBezTo>
                    <a:pt x="7121" y="2609"/>
                    <a:pt x="7121" y="2613"/>
                    <a:pt x="7120" y="2617"/>
                  </a:cubicBezTo>
                  <a:cubicBezTo>
                    <a:pt x="7119" y="2620"/>
                    <a:pt x="7119" y="2629"/>
                    <a:pt x="7120" y="2643"/>
                  </a:cubicBezTo>
                  <a:cubicBezTo>
                    <a:pt x="7121" y="2654"/>
                    <a:pt x="7122" y="2691"/>
                    <a:pt x="7123" y="2724"/>
                  </a:cubicBezTo>
                  <a:cubicBezTo>
                    <a:pt x="7123" y="2756"/>
                    <a:pt x="7124" y="2790"/>
                    <a:pt x="7125" y="2798"/>
                  </a:cubicBezTo>
                  <a:cubicBezTo>
                    <a:pt x="7126" y="2808"/>
                    <a:pt x="7126" y="2815"/>
                    <a:pt x="7124" y="2817"/>
                  </a:cubicBezTo>
                  <a:cubicBezTo>
                    <a:pt x="7123" y="2820"/>
                    <a:pt x="7123" y="2825"/>
                    <a:pt x="7124" y="2832"/>
                  </a:cubicBezTo>
                  <a:cubicBezTo>
                    <a:pt x="7125" y="2838"/>
                    <a:pt x="7125" y="2845"/>
                    <a:pt x="7124" y="2847"/>
                  </a:cubicBezTo>
                  <a:cubicBezTo>
                    <a:pt x="7123" y="2849"/>
                    <a:pt x="7122" y="2863"/>
                    <a:pt x="7121" y="2878"/>
                  </a:cubicBezTo>
                  <a:cubicBezTo>
                    <a:pt x="7118" y="2935"/>
                    <a:pt x="7117" y="2947"/>
                    <a:pt x="7116" y="2949"/>
                  </a:cubicBezTo>
                  <a:cubicBezTo>
                    <a:pt x="7116" y="2950"/>
                    <a:pt x="7114" y="2958"/>
                    <a:pt x="7113" y="2967"/>
                  </a:cubicBezTo>
                  <a:cubicBezTo>
                    <a:pt x="7112" y="2986"/>
                    <a:pt x="7107" y="3018"/>
                    <a:pt x="7104" y="3032"/>
                  </a:cubicBezTo>
                  <a:cubicBezTo>
                    <a:pt x="7103" y="3037"/>
                    <a:pt x="7101" y="3049"/>
                    <a:pt x="7099" y="3059"/>
                  </a:cubicBezTo>
                  <a:cubicBezTo>
                    <a:pt x="7097" y="3069"/>
                    <a:pt x="7093" y="3084"/>
                    <a:pt x="7091" y="3093"/>
                  </a:cubicBezTo>
                  <a:cubicBezTo>
                    <a:pt x="7084" y="3116"/>
                    <a:pt x="7082" y="3124"/>
                    <a:pt x="7076" y="3154"/>
                  </a:cubicBezTo>
                  <a:cubicBezTo>
                    <a:pt x="7073" y="3169"/>
                    <a:pt x="7068" y="3187"/>
                    <a:pt x="7066" y="3194"/>
                  </a:cubicBezTo>
                  <a:cubicBezTo>
                    <a:pt x="7064" y="3201"/>
                    <a:pt x="7061" y="3211"/>
                    <a:pt x="7061" y="3215"/>
                  </a:cubicBezTo>
                  <a:cubicBezTo>
                    <a:pt x="7060" y="3219"/>
                    <a:pt x="7058" y="3225"/>
                    <a:pt x="7057" y="3227"/>
                  </a:cubicBezTo>
                  <a:cubicBezTo>
                    <a:pt x="7056" y="3229"/>
                    <a:pt x="7055" y="3239"/>
                    <a:pt x="7055" y="3248"/>
                  </a:cubicBezTo>
                  <a:cubicBezTo>
                    <a:pt x="7054" y="3266"/>
                    <a:pt x="7051" y="3274"/>
                    <a:pt x="7044" y="3274"/>
                  </a:cubicBezTo>
                  <a:cubicBezTo>
                    <a:pt x="7042" y="3274"/>
                    <a:pt x="7040" y="3275"/>
                    <a:pt x="7039" y="3276"/>
                  </a:cubicBezTo>
                  <a:cubicBezTo>
                    <a:pt x="7036" y="3279"/>
                    <a:pt x="7039" y="3331"/>
                    <a:pt x="7045" y="3400"/>
                  </a:cubicBezTo>
                  <a:cubicBezTo>
                    <a:pt x="7046" y="3405"/>
                    <a:pt x="7046" y="3419"/>
                    <a:pt x="7047" y="3431"/>
                  </a:cubicBezTo>
                  <a:cubicBezTo>
                    <a:pt x="7047" y="3443"/>
                    <a:pt x="7049" y="3460"/>
                    <a:pt x="7050" y="3469"/>
                  </a:cubicBezTo>
                  <a:cubicBezTo>
                    <a:pt x="7051" y="3478"/>
                    <a:pt x="7052" y="3498"/>
                    <a:pt x="7053" y="3515"/>
                  </a:cubicBezTo>
                  <a:cubicBezTo>
                    <a:pt x="7053" y="3531"/>
                    <a:pt x="7054" y="3545"/>
                    <a:pt x="7055" y="3546"/>
                  </a:cubicBezTo>
                  <a:cubicBezTo>
                    <a:pt x="7055" y="3546"/>
                    <a:pt x="7056" y="3562"/>
                    <a:pt x="7057" y="3580"/>
                  </a:cubicBezTo>
                  <a:cubicBezTo>
                    <a:pt x="7058" y="3614"/>
                    <a:pt x="7059" y="3627"/>
                    <a:pt x="7061" y="3642"/>
                  </a:cubicBezTo>
                  <a:cubicBezTo>
                    <a:pt x="7062" y="3647"/>
                    <a:pt x="7061" y="3651"/>
                    <a:pt x="7060" y="3653"/>
                  </a:cubicBezTo>
                  <a:cubicBezTo>
                    <a:pt x="7058" y="3655"/>
                    <a:pt x="7059" y="3658"/>
                    <a:pt x="7062" y="3664"/>
                  </a:cubicBezTo>
                  <a:lnTo>
                    <a:pt x="7066" y="3672"/>
                  </a:lnTo>
                  <a:lnTo>
                    <a:pt x="7084" y="3672"/>
                  </a:lnTo>
                  <a:cubicBezTo>
                    <a:pt x="7094" y="3672"/>
                    <a:pt x="7107" y="3673"/>
                    <a:pt x="7113" y="3674"/>
                  </a:cubicBezTo>
                  <a:cubicBezTo>
                    <a:pt x="7118" y="3675"/>
                    <a:pt x="7134" y="3676"/>
                    <a:pt x="7149" y="3677"/>
                  </a:cubicBezTo>
                  <a:cubicBezTo>
                    <a:pt x="7163" y="3678"/>
                    <a:pt x="7185" y="3680"/>
                    <a:pt x="7197" y="3682"/>
                  </a:cubicBezTo>
                  <a:lnTo>
                    <a:pt x="7218" y="3685"/>
                  </a:lnTo>
                  <a:lnTo>
                    <a:pt x="7224" y="3678"/>
                  </a:lnTo>
                  <a:cubicBezTo>
                    <a:pt x="7228" y="3673"/>
                    <a:pt x="7230" y="3672"/>
                    <a:pt x="7238" y="3672"/>
                  </a:cubicBezTo>
                  <a:cubicBezTo>
                    <a:pt x="7247" y="3672"/>
                    <a:pt x="7248" y="3673"/>
                    <a:pt x="7262" y="3686"/>
                  </a:cubicBezTo>
                  <a:cubicBezTo>
                    <a:pt x="7277" y="3701"/>
                    <a:pt x="7282" y="3703"/>
                    <a:pt x="7292" y="3701"/>
                  </a:cubicBezTo>
                  <a:cubicBezTo>
                    <a:pt x="7297" y="3700"/>
                    <a:pt x="7300" y="3701"/>
                    <a:pt x="7303" y="3704"/>
                  </a:cubicBezTo>
                  <a:cubicBezTo>
                    <a:pt x="7309" y="3710"/>
                    <a:pt x="7309" y="3714"/>
                    <a:pt x="7304" y="3723"/>
                  </a:cubicBezTo>
                  <a:cubicBezTo>
                    <a:pt x="7299" y="3731"/>
                    <a:pt x="7292" y="3736"/>
                    <a:pt x="7284" y="3736"/>
                  </a:cubicBezTo>
                  <a:cubicBezTo>
                    <a:pt x="7280" y="3736"/>
                    <a:pt x="7277" y="3737"/>
                    <a:pt x="7277" y="3739"/>
                  </a:cubicBezTo>
                  <a:cubicBezTo>
                    <a:pt x="7276" y="3741"/>
                    <a:pt x="7273" y="3742"/>
                    <a:pt x="7271" y="3742"/>
                  </a:cubicBezTo>
                  <a:cubicBezTo>
                    <a:pt x="7268" y="3742"/>
                    <a:pt x="7262" y="3745"/>
                    <a:pt x="7257" y="3748"/>
                  </a:cubicBezTo>
                  <a:cubicBezTo>
                    <a:pt x="7246" y="3756"/>
                    <a:pt x="7236" y="3756"/>
                    <a:pt x="7231" y="3749"/>
                  </a:cubicBezTo>
                  <a:close/>
                  <a:moveTo>
                    <a:pt x="3067" y="3701"/>
                  </a:moveTo>
                  <a:cubicBezTo>
                    <a:pt x="3120" y="3700"/>
                    <a:pt x="3168" y="3699"/>
                    <a:pt x="3174" y="3699"/>
                  </a:cubicBezTo>
                  <a:cubicBezTo>
                    <a:pt x="3187" y="3697"/>
                    <a:pt x="3220" y="3695"/>
                    <a:pt x="3256" y="3692"/>
                  </a:cubicBezTo>
                  <a:cubicBezTo>
                    <a:pt x="3271" y="3691"/>
                    <a:pt x="3291" y="3689"/>
                    <a:pt x="3302" y="3688"/>
                  </a:cubicBezTo>
                  <a:cubicBezTo>
                    <a:pt x="3312" y="3686"/>
                    <a:pt x="3328" y="3686"/>
                    <a:pt x="3338" y="3686"/>
                  </a:cubicBezTo>
                  <a:cubicBezTo>
                    <a:pt x="3347" y="3686"/>
                    <a:pt x="3358" y="3685"/>
                    <a:pt x="3361" y="3684"/>
                  </a:cubicBezTo>
                  <a:cubicBezTo>
                    <a:pt x="3364" y="3683"/>
                    <a:pt x="3395" y="3681"/>
                    <a:pt x="3430" y="3681"/>
                  </a:cubicBezTo>
                  <a:cubicBezTo>
                    <a:pt x="3464" y="3680"/>
                    <a:pt x="3500" y="3679"/>
                    <a:pt x="3508" y="3678"/>
                  </a:cubicBezTo>
                  <a:cubicBezTo>
                    <a:pt x="3517" y="3677"/>
                    <a:pt x="3531" y="3677"/>
                    <a:pt x="3538" y="3677"/>
                  </a:cubicBezTo>
                  <a:cubicBezTo>
                    <a:pt x="3570" y="3681"/>
                    <a:pt x="3834" y="3677"/>
                    <a:pt x="3885" y="3673"/>
                  </a:cubicBezTo>
                  <a:cubicBezTo>
                    <a:pt x="3895" y="3672"/>
                    <a:pt x="4007" y="3670"/>
                    <a:pt x="4039" y="3670"/>
                  </a:cubicBezTo>
                  <a:lnTo>
                    <a:pt x="4060" y="3670"/>
                  </a:lnTo>
                  <a:lnTo>
                    <a:pt x="4072" y="3670"/>
                  </a:lnTo>
                  <a:cubicBezTo>
                    <a:pt x="4075" y="3670"/>
                    <a:pt x="4081" y="3670"/>
                    <a:pt x="4084" y="3670"/>
                  </a:cubicBezTo>
                  <a:cubicBezTo>
                    <a:pt x="4088" y="3669"/>
                    <a:pt x="4114" y="3669"/>
                    <a:pt x="4143" y="3668"/>
                  </a:cubicBezTo>
                  <a:cubicBezTo>
                    <a:pt x="4171" y="3668"/>
                    <a:pt x="4199" y="3667"/>
                    <a:pt x="4204" y="3667"/>
                  </a:cubicBezTo>
                  <a:cubicBezTo>
                    <a:pt x="4209" y="3666"/>
                    <a:pt x="4222" y="3665"/>
                    <a:pt x="4234" y="3665"/>
                  </a:cubicBezTo>
                  <a:cubicBezTo>
                    <a:pt x="4325" y="3661"/>
                    <a:pt x="4335" y="3659"/>
                    <a:pt x="4336" y="3653"/>
                  </a:cubicBezTo>
                  <a:cubicBezTo>
                    <a:pt x="4337" y="3634"/>
                    <a:pt x="4335" y="3575"/>
                    <a:pt x="4332" y="3571"/>
                  </a:cubicBezTo>
                  <a:cubicBezTo>
                    <a:pt x="4331" y="3568"/>
                    <a:pt x="4330" y="3557"/>
                    <a:pt x="4330" y="3544"/>
                  </a:cubicBezTo>
                  <a:cubicBezTo>
                    <a:pt x="4330" y="3532"/>
                    <a:pt x="4329" y="3521"/>
                    <a:pt x="4328" y="3519"/>
                  </a:cubicBezTo>
                  <a:cubicBezTo>
                    <a:pt x="4328" y="3518"/>
                    <a:pt x="4327" y="3476"/>
                    <a:pt x="4327" y="3427"/>
                  </a:cubicBezTo>
                  <a:cubicBezTo>
                    <a:pt x="4327" y="3324"/>
                    <a:pt x="4324" y="3238"/>
                    <a:pt x="4322" y="3228"/>
                  </a:cubicBezTo>
                  <a:cubicBezTo>
                    <a:pt x="4320" y="3220"/>
                    <a:pt x="4317" y="3192"/>
                    <a:pt x="4314" y="3156"/>
                  </a:cubicBezTo>
                  <a:cubicBezTo>
                    <a:pt x="4312" y="3132"/>
                    <a:pt x="4308" y="3095"/>
                    <a:pt x="4306" y="3070"/>
                  </a:cubicBezTo>
                  <a:cubicBezTo>
                    <a:pt x="4305" y="3060"/>
                    <a:pt x="4303" y="3043"/>
                    <a:pt x="4301" y="3032"/>
                  </a:cubicBezTo>
                  <a:cubicBezTo>
                    <a:pt x="4299" y="3020"/>
                    <a:pt x="4297" y="3002"/>
                    <a:pt x="4296" y="2991"/>
                  </a:cubicBezTo>
                  <a:cubicBezTo>
                    <a:pt x="4294" y="2968"/>
                    <a:pt x="4292" y="2959"/>
                    <a:pt x="4287" y="2946"/>
                  </a:cubicBezTo>
                  <a:cubicBezTo>
                    <a:pt x="4283" y="2938"/>
                    <a:pt x="4283" y="2936"/>
                    <a:pt x="4286" y="2922"/>
                  </a:cubicBezTo>
                  <a:cubicBezTo>
                    <a:pt x="4289" y="2903"/>
                    <a:pt x="4287" y="2895"/>
                    <a:pt x="4278" y="2888"/>
                  </a:cubicBezTo>
                  <a:cubicBezTo>
                    <a:pt x="4275" y="2885"/>
                    <a:pt x="4270" y="2880"/>
                    <a:pt x="4269" y="2876"/>
                  </a:cubicBezTo>
                  <a:cubicBezTo>
                    <a:pt x="4266" y="2870"/>
                    <a:pt x="4266" y="2869"/>
                    <a:pt x="4269" y="2864"/>
                  </a:cubicBezTo>
                  <a:cubicBezTo>
                    <a:pt x="4272" y="2860"/>
                    <a:pt x="4273" y="2860"/>
                    <a:pt x="4290" y="2859"/>
                  </a:cubicBezTo>
                  <a:cubicBezTo>
                    <a:pt x="4300" y="2859"/>
                    <a:pt x="4312" y="2859"/>
                    <a:pt x="4316" y="2859"/>
                  </a:cubicBezTo>
                  <a:cubicBezTo>
                    <a:pt x="4320" y="2858"/>
                    <a:pt x="4337" y="2858"/>
                    <a:pt x="4354" y="2858"/>
                  </a:cubicBezTo>
                  <a:cubicBezTo>
                    <a:pt x="4371" y="2858"/>
                    <a:pt x="4387" y="2858"/>
                    <a:pt x="4390" y="2858"/>
                  </a:cubicBezTo>
                  <a:cubicBezTo>
                    <a:pt x="4425" y="2857"/>
                    <a:pt x="4449" y="2859"/>
                    <a:pt x="4458" y="2866"/>
                  </a:cubicBezTo>
                  <a:cubicBezTo>
                    <a:pt x="4466" y="2872"/>
                    <a:pt x="4487" y="2892"/>
                    <a:pt x="4490" y="2898"/>
                  </a:cubicBezTo>
                  <a:cubicBezTo>
                    <a:pt x="4491" y="2900"/>
                    <a:pt x="4492" y="2907"/>
                    <a:pt x="4493" y="2913"/>
                  </a:cubicBezTo>
                  <a:cubicBezTo>
                    <a:pt x="4495" y="2941"/>
                    <a:pt x="4498" y="2968"/>
                    <a:pt x="4500" y="2975"/>
                  </a:cubicBezTo>
                  <a:cubicBezTo>
                    <a:pt x="4501" y="2981"/>
                    <a:pt x="4503" y="3106"/>
                    <a:pt x="4502" y="3129"/>
                  </a:cubicBezTo>
                  <a:cubicBezTo>
                    <a:pt x="4501" y="3144"/>
                    <a:pt x="4504" y="3242"/>
                    <a:pt x="4505" y="3244"/>
                  </a:cubicBezTo>
                  <a:cubicBezTo>
                    <a:pt x="4506" y="3245"/>
                    <a:pt x="4507" y="3264"/>
                    <a:pt x="4507" y="3286"/>
                  </a:cubicBezTo>
                  <a:cubicBezTo>
                    <a:pt x="4507" y="3307"/>
                    <a:pt x="4509" y="3331"/>
                    <a:pt x="4510" y="3340"/>
                  </a:cubicBezTo>
                  <a:cubicBezTo>
                    <a:pt x="4512" y="3360"/>
                    <a:pt x="4512" y="3374"/>
                    <a:pt x="4508" y="3378"/>
                  </a:cubicBezTo>
                  <a:cubicBezTo>
                    <a:pt x="4506" y="3381"/>
                    <a:pt x="4506" y="3382"/>
                    <a:pt x="4508" y="3387"/>
                  </a:cubicBezTo>
                  <a:cubicBezTo>
                    <a:pt x="4510" y="3391"/>
                    <a:pt x="4511" y="3406"/>
                    <a:pt x="4511" y="3442"/>
                  </a:cubicBezTo>
                  <a:cubicBezTo>
                    <a:pt x="4511" y="3469"/>
                    <a:pt x="4513" y="3508"/>
                    <a:pt x="4514" y="3529"/>
                  </a:cubicBezTo>
                  <a:cubicBezTo>
                    <a:pt x="4515" y="3550"/>
                    <a:pt x="4516" y="3573"/>
                    <a:pt x="4517" y="3582"/>
                  </a:cubicBezTo>
                  <a:cubicBezTo>
                    <a:pt x="4517" y="3590"/>
                    <a:pt x="4519" y="3603"/>
                    <a:pt x="4521" y="3611"/>
                  </a:cubicBezTo>
                  <a:cubicBezTo>
                    <a:pt x="4525" y="3629"/>
                    <a:pt x="4524" y="3635"/>
                    <a:pt x="4516" y="3637"/>
                  </a:cubicBezTo>
                  <a:cubicBezTo>
                    <a:pt x="4513" y="3638"/>
                    <a:pt x="4509" y="3640"/>
                    <a:pt x="4507" y="3643"/>
                  </a:cubicBezTo>
                  <a:cubicBezTo>
                    <a:pt x="4503" y="3648"/>
                    <a:pt x="4503" y="3648"/>
                    <a:pt x="4498" y="3644"/>
                  </a:cubicBezTo>
                  <a:cubicBezTo>
                    <a:pt x="4493" y="3640"/>
                    <a:pt x="4490" y="3630"/>
                    <a:pt x="4492" y="3625"/>
                  </a:cubicBezTo>
                  <a:cubicBezTo>
                    <a:pt x="4494" y="3619"/>
                    <a:pt x="4493" y="3583"/>
                    <a:pt x="4490" y="3554"/>
                  </a:cubicBezTo>
                  <a:cubicBezTo>
                    <a:pt x="4489" y="3541"/>
                    <a:pt x="4487" y="3522"/>
                    <a:pt x="4487" y="3511"/>
                  </a:cubicBezTo>
                  <a:cubicBezTo>
                    <a:pt x="4486" y="3500"/>
                    <a:pt x="4486" y="3491"/>
                    <a:pt x="4486" y="3491"/>
                  </a:cubicBezTo>
                  <a:cubicBezTo>
                    <a:pt x="4486" y="3491"/>
                    <a:pt x="4485" y="3455"/>
                    <a:pt x="4485" y="3411"/>
                  </a:cubicBezTo>
                  <a:cubicBezTo>
                    <a:pt x="4484" y="3367"/>
                    <a:pt x="4483" y="3321"/>
                    <a:pt x="4483" y="3310"/>
                  </a:cubicBezTo>
                  <a:cubicBezTo>
                    <a:pt x="4481" y="3259"/>
                    <a:pt x="4479" y="3240"/>
                    <a:pt x="4478" y="3238"/>
                  </a:cubicBezTo>
                  <a:cubicBezTo>
                    <a:pt x="4478" y="3236"/>
                    <a:pt x="4477" y="3201"/>
                    <a:pt x="4477" y="3161"/>
                  </a:cubicBezTo>
                  <a:cubicBezTo>
                    <a:pt x="4475" y="3041"/>
                    <a:pt x="4473" y="2979"/>
                    <a:pt x="4470" y="2966"/>
                  </a:cubicBezTo>
                  <a:cubicBezTo>
                    <a:pt x="4469" y="2962"/>
                    <a:pt x="4468" y="2949"/>
                    <a:pt x="4468" y="2936"/>
                  </a:cubicBezTo>
                  <a:cubicBezTo>
                    <a:pt x="4468" y="2924"/>
                    <a:pt x="4467" y="2913"/>
                    <a:pt x="4467" y="2911"/>
                  </a:cubicBezTo>
                  <a:cubicBezTo>
                    <a:pt x="4466" y="2909"/>
                    <a:pt x="4461" y="2904"/>
                    <a:pt x="4455" y="2900"/>
                  </a:cubicBezTo>
                  <a:cubicBezTo>
                    <a:pt x="4445" y="2892"/>
                    <a:pt x="4440" y="2891"/>
                    <a:pt x="4419" y="2889"/>
                  </a:cubicBezTo>
                  <a:cubicBezTo>
                    <a:pt x="4401" y="2887"/>
                    <a:pt x="4396" y="2887"/>
                    <a:pt x="4394" y="2888"/>
                  </a:cubicBezTo>
                  <a:cubicBezTo>
                    <a:pt x="4393" y="2889"/>
                    <a:pt x="4376" y="2890"/>
                    <a:pt x="4356" y="2891"/>
                  </a:cubicBezTo>
                  <a:cubicBezTo>
                    <a:pt x="4323" y="2891"/>
                    <a:pt x="4321" y="2891"/>
                    <a:pt x="4318" y="2895"/>
                  </a:cubicBezTo>
                  <a:cubicBezTo>
                    <a:pt x="4314" y="2900"/>
                    <a:pt x="4314" y="2902"/>
                    <a:pt x="4319" y="2927"/>
                  </a:cubicBezTo>
                  <a:cubicBezTo>
                    <a:pt x="4325" y="2955"/>
                    <a:pt x="4333" y="3024"/>
                    <a:pt x="4338" y="3089"/>
                  </a:cubicBezTo>
                  <a:cubicBezTo>
                    <a:pt x="4339" y="3105"/>
                    <a:pt x="4341" y="3125"/>
                    <a:pt x="4342" y="3134"/>
                  </a:cubicBezTo>
                  <a:cubicBezTo>
                    <a:pt x="4344" y="3150"/>
                    <a:pt x="4346" y="3181"/>
                    <a:pt x="4346" y="3190"/>
                  </a:cubicBezTo>
                  <a:cubicBezTo>
                    <a:pt x="4346" y="3192"/>
                    <a:pt x="4347" y="3208"/>
                    <a:pt x="4349" y="3224"/>
                  </a:cubicBezTo>
                  <a:cubicBezTo>
                    <a:pt x="4351" y="3240"/>
                    <a:pt x="4352" y="3267"/>
                    <a:pt x="4353" y="3284"/>
                  </a:cubicBezTo>
                  <a:cubicBezTo>
                    <a:pt x="4353" y="3301"/>
                    <a:pt x="4354" y="3318"/>
                    <a:pt x="4355" y="3321"/>
                  </a:cubicBezTo>
                  <a:cubicBezTo>
                    <a:pt x="4356" y="3325"/>
                    <a:pt x="4355" y="3330"/>
                    <a:pt x="4354" y="3333"/>
                  </a:cubicBezTo>
                  <a:cubicBezTo>
                    <a:pt x="4352" y="3336"/>
                    <a:pt x="4352" y="3338"/>
                    <a:pt x="4354" y="3341"/>
                  </a:cubicBezTo>
                  <a:cubicBezTo>
                    <a:pt x="4356" y="3347"/>
                    <a:pt x="4356" y="3360"/>
                    <a:pt x="4353" y="3363"/>
                  </a:cubicBezTo>
                  <a:cubicBezTo>
                    <a:pt x="4352" y="3365"/>
                    <a:pt x="4352" y="3367"/>
                    <a:pt x="4353" y="3371"/>
                  </a:cubicBezTo>
                  <a:cubicBezTo>
                    <a:pt x="4355" y="3374"/>
                    <a:pt x="4356" y="3388"/>
                    <a:pt x="4356" y="3408"/>
                  </a:cubicBezTo>
                  <a:cubicBezTo>
                    <a:pt x="4356" y="3435"/>
                    <a:pt x="4355" y="3442"/>
                    <a:pt x="4352" y="3445"/>
                  </a:cubicBezTo>
                  <a:cubicBezTo>
                    <a:pt x="4349" y="3450"/>
                    <a:pt x="4349" y="3451"/>
                    <a:pt x="4352" y="3456"/>
                  </a:cubicBezTo>
                  <a:cubicBezTo>
                    <a:pt x="4355" y="3460"/>
                    <a:pt x="4356" y="3466"/>
                    <a:pt x="4355" y="3480"/>
                  </a:cubicBezTo>
                  <a:cubicBezTo>
                    <a:pt x="4355" y="3491"/>
                    <a:pt x="4356" y="3500"/>
                    <a:pt x="4357" y="3501"/>
                  </a:cubicBezTo>
                  <a:cubicBezTo>
                    <a:pt x="4357" y="3503"/>
                    <a:pt x="4358" y="3517"/>
                    <a:pt x="4359" y="3533"/>
                  </a:cubicBezTo>
                  <a:cubicBezTo>
                    <a:pt x="4359" y="3549"/>
                    <a:pt x="4360" y="3568"/>
                    <a:pt x="4361" y="3574"/>
                  </a:cubicBezTo>
                  <a:cubicBezTo>
                    <a:pt x="4368" y="3636"/>
                    <a:pt x="4370" y="3651"/>
                    <a:pt x="4374" y="3655"/>
                  </a:cubicBezTo>
                  <a:cubicBezTo>
                    <a:pt x="4378" y="3659"/>
                    <a:pt x="4400" y="3659"/>
                    <a:pt x="4460" y="3657"/>
                  </a:cubicBezTo>
                  <a:cubicBezTo>
                    <a:pt x="4477" y="3656"/>
                    <a:pt x="4511" y="3655"/>
                    <a:pt x="4536" y="3655"/>
                  </a:cubicBezTo>
                  <a:cubicBezTo>
                    <a:pt x="4612" y="3653"/>
                    <a:pt x="4632" y="3651"/>
                    <a:pt x="4636" y="3647"/>
                  </a:cubicBezTo>
                  <a:cubicBezTo>
                    <a:pt x="4640" y="3642"/>
                    <a:pt x="4641" y="3571"/>
                    <a:pt x="4637" y="3539"/>
                  </a:cubicBezTo>
                  <a:cubicBezTo>
                    <a:pt x="4635" y="3524"/>
                    <a:pt x="4634" y="3510"/>
                    <a:pt x="4635" y="3510"/>
                  </a:cubicBezTo>
                  <a:cubicBezTo>
                    <a:pt x="4637" y="3505"/>
                    <a:pt x="4639" y="3399"/>
                    <a:pt x="4637" y="3362"/>
                  </a:cubicBezTo>
                  <a:cubicBezTo>
                    <a:pt x="4636" y="3348"/>
                    <a:pt x="4635" y="3316"/>
                    <a:pt x="4635" y="3291"/>
                  </a:cubicBezTo>
                  <a:cubicBezTo>
                    <a:pt x="4634" y="3265"/>
                    <a:pt x="4633" y="3242"/>
                    <a:pt x="4632" y="3239"/>
                  </a:cubicBezTo>
                  <a:cubicBezTo>
                    <a:pt x="4631" y="3235"/>
                    <a:pt x="4630" y="3218"/>
                    <a:pt x="4630" y="3200"/>
                  </a:cubicBezTo>
                  <a:cubicBezTo>
                    <a:pt x="4630" y="3182"/>
                    <a:pt x="4630" y="3162"/>
                    <a:pt x="4629" y="3156"/>
                  </a:cubicBezTo>
                  <a:cubicBezTo>
                    <a:pt x="4629" y="3150"/>
                    <a:pt x="4629" y="3140"/>
                    <a:pt x="4630" y="3134"/>
                  </a:cubicBezTo>
                  <a:cubicBezTo>
                    <a:pt x="4630" y="3128"/>
                    <a:pt x="4629" y="3119"/>
                    <a:pt x="4628" y="3114"/>
                  </a:cubicBezTo>
                  <a:cubicBezTo>
                    <a:pt x="4626" y="3108"/>
                    <a:pt x="4626" y="3104"/>
                    <a:pt x="4628" y="3103"/>
                  </a:cubicBezTo>
                  <a:cubicBezTo>
                    <a:pt x="4629" y="3102"/>
                    <a:pt x="4629" y="3094"/>
                    <a:pt x="4629" y="3086"/>
                  </a:cubicBezTo>
                  <a:cubicBezTo>
                    <a:pt x="4628" y="3077"/>
                    <a:pt x="4628" y="3069"/>
                    <a:pt x="4628" y="3066"/>
                  </a:cubicBezTo>
                  <a:cubicBezTo>
                    <a:pt x="4628" y="3057"/>
                    <a:pt x="4628" y="3050"/>
                    <a:pt x="4627" y="3016"/>
                  </a:cubicBezTo>
                  <a:cubicBezTo>
                    <a:pt x="4626" y="2996"/>
                    <a:pt x="4625" y="2971"/>
                    <a:pt x="4625" y="2960"/>
                  </a:cubicBezTo>
                  <a:cubicBezTo>
                    <a:pt x="4624" y="2948"/>
                    <a:pt x="4623" y="2924"/>
                    <a:pt x="4623" y="2906"/>
                  </a:cubicBezTo>
                  <a:cubicBezTo>
                    <a:pt x="4621" y="2865"/>
                    <a:pt x="4621" y="2852"/>
                    <a:pt x="4617" y="2797"/>
                  </a:cubicBezTo>
                  <a:cubicBezTo>
                    <a:pt x="4615" y="2772"/>
                    <a:pt x="4614" y="2749"/>
                    <a:pt x="4614" y="2745"/>
                  </a:cubicBezTo>
                  <a:cubicBezTo>
                    <a:pt x="4614" y="2727"/>
                    <a:pt x="4611" y="2724"/>
                    <a:pt x="4594" y="2729"/>
                  </a:cubicBezTo>
                  <a:cubicBezTo>
                    <a:pt x="4588" y="2731"/>
                    <a:pt x="4580" y="2732"/>
                    <a:pt x="4575" y="2731"/>
                  </a:cubicBezTo>
                  <a:cubicBezTo>
                    <a:pt x="4571" y="2731"/>
                    <a:pt x="4556" y="2732"/>
                    <a:pt x="4544" y="2733"/>
                  </a:cubicBezTo>
                  <a:cubicBezTo>
                    <a:pt x="4531" y="2734"/>
                    <a:pt x="4505" y="2736"/>
                    <a:pt x="4485" y="2737"/>
                  </a:cubicBezTo>
                  <a:cubicBezTo>
                    <a:pt x="4401" y="2739"/>
                    <a:pt x="4379" y="2740"/>
                    <a:pt x="4339" y="2740"/>
                  </a:cubicBezTo>
                  <a:cubicBezTo>
                    <a:pt x="4310" y="2740"/>
                    <a:pt x="4295" y="2741"/>
                    <a:pt x="4287" y="2743"/>
                  </a:cubicBezTo>
                  <a:cubicBezTo>
                    <a:pt x="4280" y="2744"/>
                    <a:pt x="4264" y="2746"/>
                    <a:pt x="4245" y="2746"/>
                  </a:cubicBezTo>
                  <a:cubicBezTo>
                    <a:pt x="4228" y="2746"/>
                    <a:pt x="4214" y="2747"/>
                    <a:pt x="4212" y="2748"/>
                  </a:cubicBezTo>
                  <a:cubicBezTo>
                    <a:pt x="4211" y="2749"/>
                    <a:pt x="4195" y="2750"/>
                    <a:pt x="4178" y="2750"/>
                  </a:cubicBezTo>
                  <a:cubicBezTo>
                    <a:pt x="4158" y="2750"/>
                    <a:pt x="4144" y="2750"/>
                    <a:pt x="4142" y="2752"/>
                  </a:cubicBezTo>
                  <a:cubicBezTo>
                    <a:pt x="4139" y="2753"/>
                    <a:pt x="4137" y="2753"/>
                    <a:pt x="4135" y="2752"/>
                  </a:cubicBezTo>
                  <a:cubicBezTo>
                    <a:pt x="4132" y="2750"/>
                    <a:pt x="4113" y="2750"/>
                    <a:pt x="4103" y="2754"/>
                  </a:cubicBezTo>
                  <a:cubicBezTo>
                    <a:pt x="4099" y="2755"/>
                    <a:pt x="4093" y="2756"/>
                    <a:pt x="4090" y="2755"/>
                  </a:cubicBezTo>
                  <a:cubicBezTo>
                    <a:pt x="4087" y="2755"/>
                    <a:pt x="4080" y="2755"/>
                    <a:pt x="4074" y="2756"/>
                  </a:cubicBezTo>
                  <a:cubicBezTo>
                    <a:pt x="4068" y="2757"/>
                    <a:pt x="4059" y="2758"/>
                    <a:pt x="4054" y="2759"/>
                  </a:cubicBezTo>
                  <a:cubicBezTo>
                    <a:pt x="4049" y="2759"/>
                    <a:pt x="4034" y="2761"/>
                    <a:pt x="4022" y="2762"/>
                  </a:cubicBezTo>
                  <a:cubicBezTo>
                    <a:pt x="4009" y="2763"/>
                    <a:pt x="3987" y="2765"/>
                    <a:pt x="3973" y="2765"/>
                  </a:cubicBezTo>
                  <a:cubicBezTo>
                    <a:pt x="3958" y="2766"/>
                    <a:pt x="3945" y="2768"/>
                    <a:pt x="3944" y="2769"/>
                  </a:cubicBezTo>
                  <a:cubicBezTo>
                    <a:pt x="3942" y="2770"/>
                    <a:pt x="3930" y="2771"/>
                    <a:pt x="3916" y="2772"/>
                  </a:cubicBezTo>
                  <a:cubicBezTo>
                    <a:pt x="3887" y="2774"/>
                    <a:pt x="3888" y="2774"/>
                    <a:pt x="3876" y="2773"/>
                  </a:cubicBezTo>
                  <a:cubicBezTo>
                    <a:pt x="3871" y="2772"/>
                    <a:pt x="3858" y="2772"/>
                    <a:pt x="3847" y="2771"/>
                  </a:cubicBezTo>
                  <a:cubicBezTo>
                    <a:pt x="3817" y="2769"/>
                    <a:pt x="3802" y="2760"/>
                    <a:pt x="3799" y="2741"/>
                  </a:cubicBezTo>
                  <a:cubicBezTo>
                    <a:pt x="3797" y="2731"/>
                    <a:pt x="3802" y="2726"/>
                    <a:pt x="3815" y="2726"/>
                  </a:cubicBezTo>
                  <a:cubicBezTo>
                    <a:pt x="3830" y="2726"/>
                    <a:pt x="3829" y="2730"/>
                    <a:pt x="3829" y="2624"/>
                  </a:cubicBezTo>
                  <a:cubicBezTo>
                    <a:pt x="3828" y="2568"/>
                    <a:pt x="3827" y="2528"/>
                    <a:pt x="3826" y="2526"/>
                  </a:cubicBezTo>
                  <a:cubicBezTo>
                    <a:pt x="3825" y="2524"/>
                    <a:pt x="3824" y="2510"/>
                    <a:pt x="3824" y="2495"/>
                  </a:cubicBezTo>
                  <a:cubicBezTo>
                    <a:pt x="3823" y="2466"/>
                    <a:pt x="3819" y="2417"/>
                    <a:pt x="3816" y="2411"/>
                  </a:cubicBezTo>
                  <a:cubicBezTo>
                    <a:pt x="3815" y="2409"/>
                    <a:pt x="3814" y="2404"/>
                    <a:pt x="3814" y="2399"/>
                  </a:cubicBezTo>
                  <a:cubicBezTo>
                    <a:pt x="3814" y="2391"/>
                    <a:pt x="3813" y="2388"/>
                    <a:pt x="3807" y="2382"/>
                  </a:cubicBezTo>
                  <a:cubicBezTo>
                    <a:pt x="3801" y="2376"/>
                    <a:pt x="3799" y="2372"/>
                    <a:pt x="3798" y="2364"/>
                  </a:cubicBezTo>
                  <a:cubicBezTo>
                    <a:pt x="3797" y="2352"/>
                    <a:pt x="3800" y="2342"/>
                    <a:pt x="3806" y="2341"/>
                  </a:cubicBezTo>
                  <a:cubicBezTo>
                    <a:pt x="3809" y="2340"/>
                    <a:pt x="3824" y="2341"/>
                    <a:pt x="3840" y="2341"/>
                  </a:cubicBezTo>
                  <a:cubicBezTo>
                    <a:pt x="3868" y="2343"/>
                    <a:pt x="3911" y="2341"/>
                    <a:pt x="3923" y="2339"/>
                  </a:cubicBezTo>
                  <a:cubicBezTo>
                    <a:pt x="3928" y="2338"/>
                    <a:pt x="3931" y="2338"/>
                    <a:pt x="3933" y="2340"/>
                  </a:cubicBezTo>
                  <a:cubicBezTo>
                    <a:pt x="3935" y="2342"/>
                    <a:pt x="3936" y="2342"/>
                    <a:pt x="3938" y="2340"/>
                  </a:cubicBezTo>
                  <a:cubicBezTo>
                    <a:pt x="3938" y="2339"/>
                    <a:pt x="3944" y="2337"/>
                    <a:pt x="3951" y="2336"/>
                  </a:cubicBezTo>
                  <a:cubicBezTo>
                    <a:pt x="3957" y="2336"/>
                    <a:pt x="3964" y="2335"/>
                    <a:pt x="3966" y="2334"/>
                  </a:cubicBezTo>
                  <a:cubicBezTo>
                    <a:pt x="3968" y="2333"/>
                    <a:pt x="3975" y="2332"/>
                    <a:pt x="3983" y="2332"/>
                  </a:cubicBezTo>
                  <a:lnTo>
                    <a:pt x="4074" y="2332"/>
                  </a:lnTo>
                  <a:cubicBezTo>
                    <a:pt x="4117" y="2332"/>
                    <a:pt x="4153" y="2332"/>
                    <a:pt x="4154" y="2333"/>
                  </a:cubicBezTo>
                  <a:cubicBezTo>
                    <a:pt x="4155" y="2333"/>
                    <a:pt x="4169" y="2334"/>
                    <a:pt x="4185" y="2334"/>
                  </a:cubicBezTo>
                  <a:cubicBezTo>
                    <a:pt x="4201" y="2334"/>
                    <a:pt x="4218" y="2335"/>
                    <a:pt x="4221" y="2335"/>
                  </a:cubicBezTo>
                  <a:cubicBezTo>
                    <a:pt x="4225" y="2336"/>
                    <a:pt x="4240" y="2336"/>
                    <a:pt x="4254" y="2335"/>
                  </a:cubicBezTo>
                  <a:cubicBezTo>
                    <a:pt x="4269" y="2334"/>
                    <a:pt x="4289" y="2333"/>
                    <a:pt x="4299" y="2333"/>
                  </a:cubicBezTo>
                  <a:cubicBezTo>
                    <a:pt x="4309" y="2332"/>
                    <a:pt x="4320" y="2331"/>
                    <a:pt x="4325" y="2331"/>
                  </a:cubicBezTo>
                  <a:cubicBezTo>
                    <a:pt x="4329" y="2330"/>
                    <a:pt x="4339" y="2329"/>
                    <a:pt x="4346" y="2329"/>
                  </a:cubicBezTo>
                  <a:cubicBezTo>
                    <a:pt x="4353" y="2328"/>
                    <a:pt x="4365" y="2327"/>
                    <a:pt x="4372" y="2326"/>
                  </a:cubicBezTo>
                  <a:cubicBezTo>
                    <a:pt x="4379" y="2325"/>
                    <a:pt x="4392" y="2325"/>
                    <a:pt x="4400" y="2325"/>
                  </a:cubicBezTo>
                  <a:cubicBezTo>
                    <a:pt x="4408" y="2325"/>
                    <a:pt x="4425" y="2326"/>
                    <a:pt x="4438" y="2327"/>
                  </a:cubicBezTo>
                  <a:cubicBezTo>
                    <a:pt x="4465" y="2328"/>
                    <a:pt x="4473" y="2329"/>
                    <a:pt x="4489" y="2332"/>
                  </a:cubicBezTo>
                  <a:cubicBezTo>
                    <a:pt x="4495" y="2333"/>
                    <a:pt x="4503" y="2334"/>
                    <a:pt x="4506" y="2333"/>
                  </a:cubicBezTo>
                  <a:cubicBezTo>
                    <a:pt x="4509" y="2332"/>
                    <a:pt x="4514" y="2333"/>
                    <a:pt x="4517" y="2334"/>
                  </a:cubicBezTo>
                  <a:cubicBezTo>
                    <a:pt x="4520" y="2336"/>
                    <a:pt x="4522" y="2336"/>
                    <a:pt x="4525" y="2334"/>
                  </a:cubicBezTo>
                  <a:cubicBezTo>
                    <a:pt x="4526" y="2332"/>
                    <a:pt x="4532" y="2331"/>
                    <a:pt x="4537" y="2331"/>
                  </a:cubicBezTo>
                  <a:cubicBezTo>
                    <a:pt x="4543" y="2330"/>
                    <a:pt x="4552" y="2329"/>
                    <a:pt x="4558" y="2328"/>
                  </a:cubicBezTo>
                  <a:cubicBezTo>
                    <a:pt x="4564" y="2326"/>
                    <a:pt x="4574" y="2325"/>
                    <a:pt x="4581" y="2325"/>
                  </a:cubicBezTo>
                  <a:cubicBezTo>
                    <a:pt x="4606" y="2323"/>
                    <a:pt x="4614" y="2321"/>
                    <a:pt x="4617" y="2317"/>
                  </a:cubicBezTo>
                  <a:cubicBezTo>
                    <a:pt x="4620" y="2313"/>
                    <a:pt x="4622" y="2294"/>
                    <a:pt x="4622" y="2279"/>
                  </a:cubicBezTo>
                  <a:cubicBezTo>
                    <a:pt x="4622" y="2277"/>
                    <a:pt x="4622" y="2258"/>
                    <a:pt x="4622" y="2237"/>
                  </a:cubicBezTo>
                  <a:cubicBezTo>
                    <a:pt x="4621" y="2216"/>
                    <a:pt x="4622" y="2171"/>
                    <a:pt x="4623" y="2137"/>
                  </a:cubicBezTo>
                  <a:cubicBezTo>
                    <a:pt x="4625" y="2051"/>
                    <a:pt x="4624" y="1994"/>
                    <a:pt x="4621" y="1949"/>
                  </a:cubicBezTo>
                  <a:cubicBezTo>
                    <a:pt x="4620" y="1940"/>
                    <a:pt x="4619" y="1922"/>
                    <a:pt x="4619" y="1909"/>
                  </a:cubicBezTo>
                  <a:cubicBezTo>
                    <a:pt x="4618" y="1896"/>
                    <a:pt x="4617" y="1882"/>
                    <a:pt x="4616" y="1878"/>
                  </a:cubicBezTo>
                  <a:cubicBezTo>
                    <a:pt x="4614" y="1875"/>
                    <a:pt x="4614" y="1861"/>
                    <a:pt x="4614" y="1847"/>
                  </a:cubicBezTo>
                  <a:cubicBezTo>
                    <a:pt x="4614" y="1834"/>
                    <a:pt x="4613" y="1822"/>
                    <a:pt x="4612" y="1821"/>
                  </a:cubicBezTo>
                  <a:cubicBezTo>
                    <a:pt x="4611" y="1820"/>
                    <a:pt x="4610" y="1807"/>
                    <a:pt x="4609" y="1793"/>
                  </a:cubicBezTo>
                  <a:cubicBezTo>
                    <a:pt x="4608" y="1779"/>
                    <a:pt x="4607" y="1764"/>
                    <a:pt x="4606" y="1759"/>
                  </a:cubicBezTo>
                  <a:cubicBezTo>
                    <a:pt x="4605" y="1754"/>
                    <a:pt x="4604" y="1735"/>
                    <a:pt x="4604" y="1716"/>
                  </a:cubicBezTo>
                  <a:cubicBezTo>
                    <a:pt x="4604" y="1697"/>
                    <a:pt x="4603" y="1681"/>
                    <a:pt x="4603" y="1680"/>
                  </a:cubicBezTo>
                  <a:cubicBezTo>
                    <a:pt x="4602" y="1679"/>
                    <a:pt x="4602" y="1654"/>
                    <a:pt x="4601" y="1624"/>
                  </a:cubicBezTo>
                  <a:cubicBezTo>
                    <a:pt x="4600" y="1593"/>
                    <a:pt x="4599" y="1559"/>
                    <a:pt x="4599" y="1548"/>
                  </a:cubicBezTo>
                  <a:cubicBezTo>
                    <a:pt x="4597" y="1519"/>
                    <a:pt x="4596" y="1482"/>
                    <a:pt x="4594" y="1462"/>
                  </a:cubicBezTo>
                  <a:cubicBezTo>
                    <a:pt x="4594" y="1452"/>
                    <a:pt x="4593" y="1440"/>
                    <a:pt x="4593" y="1435"/>
                  </a:cubicBezTo>
                  <a:cubicBezTo>
                    <a:pt x="4593" y="1429"/>
                    <a:pt x="4592" y="1421"/>
                    <a:pt x="4591" y="1417"/>
                  </a:cubicBezTo>
                  <a:cubicBezTo>
                    <a:pt x="4590" y="1412"/>
                    <a:pt x="4589" y="1401"/>
                    <a:pt x="4589" y="1392"/>
                  </a:cubicBezTo>
                  <a:lnTo>
                    <a:pt x="4589" y="1375"/>
                  </a:lnTo>
                  <a:lnTo>
                    <a:pt x="4580" y="1373"/>
                  </a:lnTo>
                  <a:cubicBezTo>
                    <a:pt x="4575" y="1372"/>
                    <a:pt x="4567" y="1371"/>
                    <a:pt x="4563" y="1369"/>
                  </a:cubicBezTo>
                  <a:cubicBezTo>
                    <a:pt x="4558" y="1368"/>
                    <a:pt x="4554" y="1368"/>
                    <a:pt x="4551" y="1369"/>
                  </a:cubicBezTo>
                  <a:cubicBezTo>
                    <a:pt x="4544" y="1372"/>
                    <a:pt x="4536" y="1372"/>
                    <a:pt x="4535" y="1369"/>
                  </a:cubicBezTo>
                  <a:cubicBezTo>
                    <a:pt x="4535" y="1367"/>
                    <a:pt x="4534" y="1367"/>
                    <a:pt x="4531" y="1369"/>
                  </a:cubicBezTo>
                  <a:cubicBezTo>
                    <a:pt x="4528" y="1372"/>
                    <a:pt x="4520" y="1372"/>
                    <a:pt x="4490" y="1371"/>
                  </a:cubicBezTo>
                  <a:cubicBezTo>
                    <a:pt x="4470" y="1370"/>
                    <a:pt x="4450" y="1370"/>
                    <a:pt x="4446" y="1370"/>
                  </a:cubicBezTo>
                  <a:cubicBezTo>
                    <a:pt x="4443" y="1370"/>
                    <a:pt x="4440" y="1369"/>
                    <a:pt x="4440" y="1368"/>
                  </a:cubicBezTo>
                  <a:cubicBezTo>
                    <a:pt x="4440" y="1365"/>
                    <a:pt x="4412" y="1363"/>
                    <a:pt x="4408" y="1366"/>
                  </a:cubicBezTo>
                  <a:cubicBezTo>
                    <a:pt x="4404" y="1368"/>
                    <a:pt x="4402" y="1367"/>
                    <a:pt x="4399" y="1365"/>
                  </a:cubicBezTo>
                  <a:cubicBezTo>
                    <a:pt x="4395" y="1362"/>
                    <a:pt x="4394" y="1362"/>
                    <a:pt x="4390" y="1365"/>
                  </a:cubicBezTo>
                  <a:cubicBezTo>
                    <a:pt x="4386" y="1368"/>
                    <a:pt x="4384" y="1368"/>
                    <a:pt x="4381" y="1366"/>
                  </a:cubicBezTo>
                  <a:cubicBezTo>
                    <a:pt x="4378" y="1364"/>
                    <a:pt x="4369" y="1365"/>
                    <a:pt x="4364" y="1368"/>
                  </a:cubicBezTo>
                  <a:cubicBezTo>
                    <a:pt x="4363" y="1369"/>
                    <a:pt x="4360" y="1370"/>
                    <a:pt x="4358" y="1369"/>
                  </a:cubicBezTo>
                  <a:cubicBezTo>
                    <a:pt x="4356" y="1368"/>
                    <a:pt x="4349" y="1367"/>
                    <a:pt x="4343" y="1366"/>
                  </a:cubicBezTo>
                  <a:cubicBezTo>
                    <a:pt x="4331" y="1365"/>
                    <a:pt x="4325" y="1365"/>
                    <a:pt x="4293" y="1367"/>
                  </a:cubicBezTo>
                  <a:cubicBezTo>
                    <a:pt x="4283" y="1367"/>
                    <a:pt x="4264" y="1367"/>
                    <a:pt x="4250" y="1368"/>
                  </a:cubicBezTo>
                  <a:cubicBezTo>
                    <a:pt x="4236" y="1368"/>
                    <a:pt x="4219" y="1369"/>
                    <a:pt x="4213" y="1370"/>
                  </a:cubicBezTo>
                  <a:cubicBezTo>
                    <a:pt x="4194" y="1373"/>
                    <a:pt x="4015" y="1376"/>
                    <a:pt x="4000" y="1374"/>
                  </a:cubicBezTo>
                  <a:cubicBezTo>
                    <a:pt x="3991" y="1373"/>
                    <a:pt x="3974" y="1373"/>
                    <a:pt x="3901" y="1377"/>
                  </a:cubicBezTo>
                  <a:cubicBezTo>
                    <a:pt x="3884" y="1378"/>
                    <a:pt x="3869" y="1378"/>
                    <a:pt x="3867" y="1378"/>
                  </a:cubicBezTo>
                  <a:cubicBezTo>
                    <a:pt x="3858" y="1378"/>
                    <a:pt x="3840" y="1378"/>
                    <a:pt x="3834" y="1378"/>
                  </a:cubicBezTo>
                  <a:cubicBezTo>
                    <a:pt x="3830" y="1378"/>
                    <a:pt x="3822" y="1378"/>
                    <a:pt x="3816" y="1378"/>
                  </a:cubicBezTo>
                  <a:cubicBezTo>
                    <a:pt x="3810" y="1378"/>
                    <a:pt x="3803" y="1378"/>
                    <a:pt x="3802" y="1378"/>
                  </a:cubicBezTo>
                  <a:cubicBezTo>
                    <a:pt x="3800" y="1378"/>
                    <a:pt x="3791" y="1378"/>
                    <a:pt x="3781" y="1378"/>
                  </a:cubicBezTo>
                  <a:cubicBezTo>
                    <a:pt x="3755" y="1378"/>
                    <a:pt x="3735" y="1379"/>
                    <a:pt x="3730" y="1381"/>
                  </a:cubicBezTo>
                  <a:cubicBezTo>
                    <a:pt x="3728" y="1382"/>
                    <a:pt x="3725" y="1383"/>
                    <a:pt x="3724" y="1382"/>
                  </a:cubicBezTo>
                  <a:cubicBezTo>
                    <a:pt x="3723" y="1381"/>
                    <a:pt x="3699" y="1381"/>
                    <a:pt x="3671" y="1381"/>
                  </a:cubicBezTo>
                  <a:cubicBezTo>
                    <a:pt x="3640" y="1382"/>
                    <a:pt x="3618" y="1381"/>
                    <a:pt x="3616" y="1380"/>
                  </a:cubicBezTo>
                  <a:cubicBezTo>
                    <a:pt x="3614" y="1379"/>
                    <a:pt x="3612" y="1379"/>
                    <a:pt x="3609" y="1380"/>
                  </a:cubicBezTo>
                  <a:cubicBezTo>
                    <a:pt x="3605" y="1382"/>
                    <a:pt x="3583" y="1382"/>
                    <a:pt x="3446" y="1381"/>
                  </a:cubicBezTo>
                  <a:cubicBezTo>
                    <a:pt x="3411" y="1381"/>
                    <a:pt x="3405" y="1381"/>
                    <a:pt x="3404" y="1384"/>
                  </a:cubicBezTo>
                  <a:cubicBezTo>
                    <a:pt x="3402" y="1386"/>
                    <a:pt x="3401" y="1386"/>
                    <a:pt x="3399" y="1385"/>
                  </a:cubicBezTo>
                  <a:cubicBezTo>
                    <a:pt x="3396" y="1383"/>
                    <a:pt x="3391" y="1383"/>
                    <a:pt x="3382" y="1384"/>
                  </a:cubicBezTo>
                  <a:cubicBezTo>
                    <a:pt x="3372" y="1386"/>
                    <a:pt x="3369" y="1386"/>
                    <a:pt x="3366" y="1383"/>
                  </a:cubicBezTo>
                  <a:cubicBezTo>
                    <a:pt x="3362" y="1380"/>
                    <a:pt x="3343" y="1379"/>
                    <a:pt x="3336" y="1382"/>
                  </a:cubicBezTo>
                  <a:cubicBezTo>
                    <a:pt x="3333" y="1384"/>
                    <a:pt x="3331" y="1384"/>
                    <a:pt x="3329" y="1382"/>
                  </a:cubicBezTo>
                  <a:cubicBezTo>
                    <a:pt x="3327" y="1380"/>
                    <a:pt x="3325" y="1380"/>
                    <a:pt x="3322" y="1381"/>
                  </a:cubicBezTo>
                  <a:cubicBezTo>
                    <a:pt x="3320" y="1382"/>
                    <a:pt x="3310" y="1383"/>
                    <a:pt x="3299" y="1382"/>
                  </a:cubicBezTo>
                  <a:cubicBezTo>
                    <a:pt x="3288" y="1382"/>
                    <a:pt x="3277" y="1382"/>
                    <a:pt x="3274" y="1382"/>
                  </a:cubicBezTo>
                  <a:cubicBezTo>
                    <a:pt x="3271" y="1382"/>
                    <a:pt x="3244" y="1382"/>
                    <a:pt x="3214" y="1383"/>
                  </a:cubicBezTo>
                  <a:cubicBezTo>
                    <a:pt x="3174" y="1383"/>
                    <a:pt x="3159" y="1384"/>
                    <a:pt x="3157" y="1386"/>
                  </a:cubicBezTo>
                  <a:cubicBezTo>
                    <a:pt x="3154" y="1388"/>
                    <a:pt x="3154" y="1388"/>
                    <a:pt x="3153" y="1385"/>
                  </a:cubicBezTo>
                  <a:cubicBezTo>
                    <a:pt x="3151" y="1381"/>
                    <a:pt x="3145" y="1381"/>
                    <a:pt x="3143" y="1385"/>
                  </a:cubicBezTo>
                  <a:cubicBezTo>
                    <a:pt x="3142" y="1386"/>
                    <a:pt x="3140" y="1388"/>
                    <a:pt x="3138" y="1388"/>
                  </a:cubicBezTo>
                  <a:cubicBezTo>
                    <a:pt x="3135" y="1388"/>
                    <a:pt x="3133" y="1386"/>
                    <a:pt x="3132" y="1385"/>
                  </a:cubicBezTo>
                  <a:cubicBezTo>
                    <a:pt x="3131" y="1381"/>
                    <a:pt x="3125" y="1381"/>
                    <a:pt x="3122" y="1385"/>
                  </a:cubicBezTo>
                  <a:cubicBezTo>
                    <a:pt x="3120" y="1387"/>
                    <a:pt x="3116" y="1388"/>
                    <a:pt x="3106" y="1387"/>
                  </a:cubicBezTo>
                  <a:cubicBezTo>
                    <a:pt x="3099" y="1386"/>
                    <a:pt x="3092" y="1386"/>
                    <a:pt x="3091" y="1386"/>
                  </a:cubicBezTo>
                  <a:cubicBezTo>
                    <a:pt x="3090" y="1386"/>
                    <a:pt x="3077" y="1386"/>
                    <a:pt x="3063" y="1386"/>
                  </a:cubicBezTo>
                  <a:cubicBezTo>
                    <a:pt x="3044" y="1387"/>
                    <a:pt x="3037" y="1386"/>
                    <a:pt x="3035" y="1384"/>
                  </a:cubicBezTo>
                  <a:cubicBezTo>
                    <a:pt x="3034" y="1383"/>
                    <a:pt x="3032" y="1382"/>
                    <a:pt x="3031" y="1383"/>
                  </a:cubicBezTo>
                  <a:cubicBezTo>
                    <a:pt x="3030" y="1384"/>
                    <a:pt x="3001" y="1386"/>
                    <a:pt x="2967" y="1387"/>
                  </a:cubicBezTo>
                  <a:cubicBezTo>
                    <a:pt x="2840" y="1389"/>
                    <a:pt x="2828" y="1390"/>
                    <a:pt x="2807" y="1391"/>
                  </a:cubicBezTo>
                  <a:cubicBezTo>
                    <a:pt x="2790" y="1393"/>
                    <a:pt x="2736" y="1393"/>
                    <a:pt x="2714" y="1392"/>
                  </a:cubicBezTo>
                  <a:cubicBezTo>
                    <a:pt x="2712" y="1391"/>
                    <a:pt x="2707" y="1392"/>
                    <a:pt x="2702" y="1393"/>
                  </a:cubicBezTo>
                  <a:cubicBezTo>
                    <a:pt x="2696" y="1395"/>
                    <a:pt x="2675" y="1396"/>
                    <a:pt x="2654" y="1397"/>
                  </a:cubicBezTo>
                  <a:cubicBezTo>
                    <a:pt x="2628" y="1398"/>
                    <a:pt x="2613" y="1399"/>
                    <a:pt x="2610" y="1401"/>
                  </a:cubicBezTo>
                  <a:cubicBezTo>
                    <a:pt x="2606" y="1403"/>
                    <a:pt x="2594" y="1403"/>
                    <a:pt x="2570" y="1404"/>
                  </a:cubicBezTo>
                  <a:cubicBezTo>
                    <a:pt x="2551" y="1404"/>
                    <a:pt x="2534" y="1405"/>
                    <a:pt x="2532" y="1406"/>
                  </a:cubicBezTo>
                  <a:cubicBezTo>
                    <a:pt x="2530" y="1407"/>
                    <a:pt x="2528" y="1407"/>
                    <a:pt x="2527" y="1407"/>
                  </a:cubicBezTo>
                  <a:cubicBezTo>
                    <a:pt x="2527" y="1406"/>
                    <a:pt x="2514" y="1405"/>
                    <a:pt x="2499" y="1405"/>
                  </a:cubicBezTo>
                  <a:cubicBezTo>
                    <a:pt x="2478" y="1404"/>
                    <a:pt x="2470" y="1405"/>
                    <a:pt x="2467" y="1407"/>
                  </a:cubicBezTo>
                  <a:cubicBezTo>
                    <a:pt x="2464" y="1409"/>
                    <a:pt x="2460" y="1409"/>
                    <a:pt x="2451" y="1407"/>
                  </a:cubicBezTo>
                  <a:cubicBezTo>
                    <a:pt x="2444" y="1406"/>
                    <a:pt x="2433" y="1405"/>
                    <a:pt x="2427" y="1405"/>
                  </a:cubicBezTo>
                  <a:cubicBezTo>
                    <a:pt x="2420" y="1404"/>
                    <a:pt x="2412" y="1404"/>
                    <a:pt x="2409" y="1403"/>
                  </a:cubicBezTo>
                  <a:cubicBezTo>
                    <a:pt x="2405" y="1402"/>
                    <a:pt x="2403" y="1402"/>
                    <a:pt x="2400" y="1404"/>
                  </a:cubicBezTo>
                  <a:cubicBezTo>
                    <a:pt x="2396" y="1408"/>
                    <a:pt x="2386" y="1409"/>
                    <a:pt x="2382" y="1405"/>
                  </a:cubicBezTo>
                  <a:cubicBezTo>
                    <a:pt x="2380" y="1404"/>
                    <a:pt x="2379" y="1404"/>
                    <a:pt x="2377" y="1405"/>
                  </a:cubicBezTo>
                  <a:cubicBezTo>
                    <a:pt x="2375" y="1407"/>
                    <a:pt x="2365" y="1407"/>
                    <a:pt x="2342" y="1406"/>
                  </a:cubicBezTo>
                  <a:cubicBezTo>
                    <a:pt x="2324" y="1406"/>
                    <a:pt x="2302" y="1405"/>
                    <a:pt x="2295" y="1406"/>
                  </a:cubicBezTo>
                  <a:cubicBezTo>
                    <a:pt x="2287" y="1406"/>
                    <a:pt x="2279" y="1405"/>
                    <a:pt x="2276" y="1403"/>
                  </a:cubicBezTo>
                  <a:cubicBezTo>
                    <a:pt x="2273" y="1402"/>
                    <a:pt x="2270" y="1402"/>
                    <a:pt x="2264" y="1404"/>
                  </a:cubicBezTo>
                  <a:cubicBezTo>
                    <a:pt x="2260" y="1405"/>
                    <a:pt x="2254" y="1406"/>
                    <a:pt x="2251" y="1405"/>
                  </a:cubicBezTo>
                  <a:cubicBezTo>
                    <a:pt x="2239" y="1402"/>
                    <a:pt x="2209" y="1400"/>
                    <a:pt x="2204" y="1402"/>
                  </a:cubicBezTo>
                  <a:cubicBezTo>
                    <a:pt x="2200" y="1403"/>
                    <a:pt x="2198" y="1403"/>
                    <a:pt x="2195" y="1400"/>
                  </a:cubicBezTo>
                  <a:cubicBezTo>
                    <a:pt x="2192" y="1397"/>
                    <a:pt x="2191" y="1397"/>
                    <a:pt x="2185" y="1399"/>
                  </a:cubicBezTo>
                  <a:cubicBezTo>
                    <a:pt x="2181" y="1401"/>
                    <a:pt x="2178" y="1401"/>
                    <a:pt x="2176" y="1400"/>
                  </a:cubicBezTo>
                  <a:cubicBezTo>
                    <a:pt x="2174" y="1399"/>
                    <a:pt x="2162" y="1398"/>
                    <a:pt x="2150" y="1398"/>
                  </a:cubicBezTo>
                  <a:cubicBezTo>
                    <a:pt x="2135" y="1398"/>
                    <a:pt x="2125" y="1397"/>
                    <a:pt x="2121" y="1395"/>
                  </a:cubicBezTo>
                  <a:cubicBezTo>
                    <a:pt x="2116" y="1393"/>
                    <a:pt x="2114" y="1393"/>
                    <a:pt x="2111" y="1395"/>
                  </a:cubicBezTo>
                  <a:cubicBezTo>
                    <a:pt x="2109" y="1397"/>
                    <a:pt x="2087" y="1397"/>
                    <a:pt x="2008" y="1395"/>
                  </a:cubicBezTo>
                  <a:cubicBezTo>
                    <a:pt x="1911" y="1394"/>
                    <a:pt x="1883" y="1394"/>
                    <a:pt x="1881" y="1397"/>
                  </a:cubicBezTo>
                  <a:cubicBezTo>
                    <a:pt x="1880" y="1398"/>
                    <a:pt x="1867" y="1399"/>
                    <a:pt x="1851" y="1399"/>
                  </a:cubicBezTo>
                  <a:cubicBezTo>
                    <a:pt x="1828" y="1400"/>
                    <a:pt x="1821" y="1400"/>
                    <a:pt x="1817" y="1403"/>
                  </a:cubicBezTo>
                  <a:cubicBezTo>
                    <a:pt x="1813" y="1405"/>
                    <a:pt x="1807" y="1406"/>
                    <a:pt x="1790" y="1405"/>
                  </a:cubicBezTo>
                  <a:cubicBezTo>
                    <a:pt x="1774" y="1405"/>
                    <a:pt x="1767" y="1406"/>
                    <a:pt x="1765" y="1407"/>
                  </a:cubicBezTo>
                  <a:cubicBezTo>
                    <a:pt x="1764" y="1409"/>
                    <a:pt x="1752" y="1410"/>
                    <a:pt x="1725" y="1410"/>
                  </a:cubicBezTo>
                  <a:cubicBezTo>
                    <a:pt x="1704" y="1410"/>
                    <a:pt x="1685" y="1411"/>
                    <a:pt x="1684" y="1412"/>
                  </a:cubicBezTo>
                  <a:cubicBezTo>
                    <a:pt x="1682" y="1413"/>
                    <a:pt x="1679" y="1412"/>
                    <a:pt x="1676" y="1411"/>
                  </a:cubicBezTo>
                  <a:cubicBezTo>
                    <a:pt x="1673" y="1410"/>
                    <a:pt x="1670" y="1410"/>
                    <a:pt x="1666" y="1412"/>
                  </a:cubicBezTo>
                  <a:cubicBezTo>
                    <a:pt x="1663" y="1413"/>
                    <a:pt x="1652" y="1415"/>
                    <a:pt x="1637" y="1415"/>
                  </a:cubicBezTo>
                  <a:cubicBezTo>
                    <a:pt x="1622" y="1415"/>
                    <a:pt x="1613" y="1416"/>
                    <a:pt x="1611" y="1417"/>
                  </a:cubicBezTo>
                  <a:cubicBezTo>
                    <a:pt x="1609" y="1420"/>
                    <a:pt x="1593" y="1421"/>
                    <a:pt x="1591" y="1418"/>
                  </a:cubicBezTo>
                  <a:cubicBezTo>
                    <a:pt x="1589" y="1416"/>
                    <a:pt x="1570" y="1416"/>
                    <a:pt x="1569" y="1418"/>
                  </a:cubicBezTo>
                  <a:cubicBezTo>
                    <a:pt x="1568" y="1419"/>
                    <a:pt x="1562" y="1420"/>
                    <a:pt x="1555" y="1420"/>
                  </a:cubicBezTo>
                  <a:lnTo>
                    <a:pt x="1542" y="1420"/>
                  </a:lnTo>
                  <a:lnTo>
                    <a:pt x="1543" y="1448"/>
                  </a:lnTo>
                  <a:cubicBezTo>
                    <a:pt x="1543" y="1464"/>
                    <a:pt x="1543" y="1482"/>
                    <a:pt x="1542" y="1488"/>
                  </a:cubicBezTo>
                  <a:cubicBezTo>
                    <a:pt x="1541" y="1494"/>
                    <a:pt x="1541" y="1501"/>
                    <a:pt x="1542" y="1504"/>
                  </a:cubicBezTo>
                  <a:cubicBezTo>
                    <a:pt x="1544" y="1509"/>
                    <a:pt x="1547" y="1569"/>
                    <a:pt x="1549" y="1616"/>
                  </a:cubicBezTo>
                  <a:cubicBezTo>
                    <a:pt x="1549" y="1633"/>
                    <a:pt x="1550" y="1658"/>
                    <a:pt x="1551" y="1673"/>
                  </a:cubicBezTo>
                  <a:cubicBezTo>
                    <a:pt x="1552" y="1687"/>
                    <a:pt x="1552" y="1712"/>
                    <a:pt x="1552" y="1729"/>
                  </a:cubicBezTo>
                  <a:cubicBezTo>
                    <a:pt x="1552" y="1745"/>
                    <a:pt x="1553" y="1766"/>
                    <a:pt x="1554" y="1775"/>
                  </a:cubicBezTo>
                  <a:cubicBezTo>
                    <a:pt x="1555" y="1783"/>
                    <a:pt x="1556" y="1802"/>
                    <a:pt x="1557" y="1816"/>
                  </a:cubicBezTo>
                  <a:cubicBezTo>
                    <a:pt x="1559" y="1860"/>
                    <a:pt x="1560" y="1870"/>
                    <a:pt x="1561" y="1884"/>
                  </a:cubicBezTo>
                  <a:cubicBezTo>
                    <a:pt x="1561" y="1891"/>
                    <a:pt x="1562" y="1913"/>
                    <a:pt x="1563" y="1933"/>
                  </a:cubicBezTo>
                  <a:cubicBezTo>
                    <a:pt x="1564" y="1964"/>
                    <a:pt x="1564" y="1982"/>
                    <a:pt x="1566" y="2013"/>
                  </a:cubicBezTo>
                  <a:cubicBezTo>
                    <a:pt x="1567" y="2018"/>
                    <a:pt x="1566" y="2023"/>
                    <a:pt x="1565" y="2024"/>
                  </a:cubicBezTo>
                  <a:cubicBezTo>
                    <a:pt x="1563" y="2025"/>
                    <a:pt x="1563" y="2027"/>
                    <a:pt x="1565" y="2031"/>
                  </a:cubicBezTo>
                  <a:cubicBezTo>
                    <a:pt x="1567" y="2036"/>
                    <a:pt x="1567" y="2044"/>
                    <a:pt x="1566" y="2074"/>
                  </a:cubicBezTo>
                  <a:cubicBezTo>
                    <a:pt x="1566" y="2094"/>
                    <a:pt x="1564" y="2112"/>
                    <a:pt x="1563" y="2113"/>
                  </a:cubicBezTo>
                  <a:cubicBezTo>
                    <a:pt x="1562" y="2114"/>
                    <a:pt x="1562" y="2116"/>
                    <a:pt x="1564" y="2117"/>
                  </a:cubicBezTo>
                  <a:cubicBezTo>
                    <a:pt x="1565" y="2118"/>
                    <a:pt x="1566" y="2121"/>
                    <a:pt x="1565" y="2126"/>
                  </a:cubicBezTo>
                  <a:cubicBezTo>
                    <a:pt x="1564" y="2131"/>
                    <a:pt x="1563" y="2141"/>
                    <a:pt x="1563" y="2150"/>
                  </a:cubicBezTo>
                  <a:cubicBezTo>
                    <a:pt x="1563" y="2158"/>
                    <a:pt x="1561" y="2185"/>
                    <a:pt x="1560" y="2210"/>
                  </a:cubicBezTo>
                  <a:cubicBezTo>
                    <a:pt x="1559" y="2234"/>
                    <a:pt x="1558" y="2293"/>
                    <a:pt x="1558" y="2341"/>
                  </a:cubicBezTo>
                  <a:cubicBezTo>
                    <a:pt x="1559" y="2432"/>
                    <a:pt x="1559" y="2537"/>
                    <a:pt x="1558" y="2543"/>
                  </a:cubicBezTo>
                  <a:cubicBezTo>
                    <a:pt x="1558" y="2547"/>
                    <a:pt x="1557" y="2560"/>
                    <a:pt x="1557" y="2600"/>
                  </a:cubicBezTo>
                  <a:cubicBezTo>
                    <a:pt x="1557" y="2612"/>
                    <a:pt x="1556" y="2624"/>
                    <a:pt x="1555" y="2626"/>
                  </a:cubicBezTo>
                  <a:cubicBezTo>
                    <a:pt x="1554" y="2628"/>
                    <a:pt x="1554" y="2631"/>
                    <a:pt x="1556" y="2633"/>
                  </a:cubicBezTo>
                  <a:cubicBezTo>
                    <a:pt x="1557" y="2635"/>
                    <a:pt x="1558" y="2640"/>
                    <a:pt x="1557" y="2648"/>
                  </a:cubicBezTo>
                  <a:cubicBezTo>
                    <a:pt x="1556" y="2655"/>
                    <a:pt x="1556" y="2668"/>
                    <a:pt x="1556" y="2678"/>
                  </a:cubicBezTo>
                  <a:cubicBezTo>
                    <a:pt x="1556" y="2687"/>
                    <a:pt x="1555" y="2698"/>
                    <a:pt x="1554" y="2702"/>
                  </a:cubicBezTo>
                  <a:cubicBezTo>
                    <a:pt x="1552" y="2708"/>
                    <a:pt x="1552" y="2711"/>
                    <a:pt x="1554" y="2714"/>
                  </a:cubicBezTo>
                  <a:cubicBezTo>
                    <a:pt x="1556" y="2717"/>
                    <a:pt x="1557" y="2733"/>
                    <a:pt x="1557" y="2765"/>
                  </a:cubicBezTo>
                  <a:cubicBezTo>
                    <a:pt x="1558" y="2849"/>
                    <a:pt x="1560" y="2915"/>
                    <a:pt x="1562" y="2932"/>
                  </a:cubicBezTo>
                  <a:cubicBezTo>
                    <a:pt x="1564" y="2952"/>
                    <a:pt x="1566" y="2998"/>
                    <a:pt x="1567" y="3038"/>
                  </a:cubicBezTo>
                  <a:cubicBezTo>
                    <a:pt x="1568" y="3109"/>
                    <a:pt x="1568" y="3238"/>
                    <a:pt x="1567" y="3239"/>
                  </a:cubicBezTo>
                  <a:cubicBezTo>
                    <a:pt x="1566" y="3241"/>
                    <a:pt x="1565" y="3341"/>
                    <a:pt x="1566" y="3375"/>
                  </a:cubicBezTo>
                  <a:cubicBezTo>
                    <a:pt x="1566" y="3380"/>
                    <a:pt x="1564" y="3439"/>
                    <a:pt x="1563" y="3490"/>
                  </a:cubicBezTo>
                  <a:cubicBezTo>
                    <a:pt x="1560" y="3560"/>
                    <a:pt x="1561" y="3626"/>
                    <a:pt x="1565" y="3632"/>
                  </a:cubicBezTo>
                  <a:cubicBezTo>
                    <a:pt x="1566" y="3633"/>
                    <a:pt x="1567" y="3637"/>
                    <a:pt x="1567" y="3641"/>
                  </a:cubicBezTo>
                  <a:cubicBezTo>
                    <a:pt x="1567" y="3644"/>
                    <a:pt x="1568" y="3651"/>
                    <a:pt x="1570" y="3656"/>
                  </a:cubicBezTo>
                  <a:cubicBezTo>
                    <a:pt x="1571" y="3661"/>
                    <a:pt x="1573" y="3670"/>
                    <a:pt x="1574" y="3676"/>
                  </a:cubicBezTo>
                  <a:cubicBezTo>
                    <a:pt x="1575" y="3682"/>
                    <a:pt x="1576" y="3687"/>
                    <a:pt x="1577" y="3688"/>
                  </a:cubicBezTo>
                  <a:cubicBezTo>
                    <a:pt x="1578" y="3689"/>
                    <a:pt x="1589" y="3690"/>
                    <a:pt x="1602" y="3690"/>
                  </a:cubicBezTo>
                  <a:cubicBezTo>
                    <a:pt x="1614" y="3690"/>
                    <a:pt x="1625" y="3691"/>
                    <a:pt x="1627" y="3692"/>
                  </a:cubicBezTo>
                  <a:cubicBezTo>
                    <a:pt x="1629" y="3694"/>
                    <a:pt x="1647" y="3694"/>
                    <a:pt x="1672" y="3693"/>
                  </a:cubicBezTo>
                  <a:cubicBezTo>
                    <a:pt x="1681" y="3693"/>
                    <a:pt x="1687" y="3693"/>
                    <a:pt x="1708" y="3694"/>
                  </a:cubicBezTo>
                  <a:cubicBezTo>
                    <a:pt x="1717" y="3694"/>
                    <a:pt x="1726" y="3694"/>
                    <a:pt x="1728" y="3693"/>
                  </a:cubicBezTo>
                  <a:cubicBezTo>
                    <a:pt x="1730" y="3692"/>
                    <a:pt x="1733" y="3692"/>
                    <a:pt x="1734" y="3693"/>
                  </a:cubicBezTo>
                  <a:cubicBezTo>
                    <a:pt x="1737" y="3696"/>
                    <a:pt x="1767" y="3693"/>
                    <a:pt x="1770" y="3690"/>
                  </a:cubicBezTo>
                  <a:cubicBezTo>
                    <a:pt x="1771" y="3689"/>
                    <a:pt x="1773" y="3681"/>
                    <a:pt x="1773" y="3673"/>
                  </a:cubicBezTo>
                  <a:cubicBezTo>
                    <a:pt x="1774" y="3659"/>
                    <a:pt x="1774" y="3658"/>
                    <a:pt x="1770" y="3656"/>
                  </a:cubicBezTo>
                  <a:cubicBezTo>
                    <a:pt x="1768" y="3655"/>
                    <a:pt x="1764" y="3650"/>
                    <a:pt x="1761" y="3645"/>
                  </a:cubicBezTo>
                  <a:cubicBezTo>
                    <a:pt x="1755" y="3636"/>
                    <a:pt x="1755" y="3631"/>
                    <a:pt x="1760" y="3596"/>
                  </a:cubicBezTo>
                  <a:cubicBezTo>
                    <a:pt x="1763" y="3578"/>
                    <a:pt x="1763" y="3543"/>
                    <a:pt x="1761" y="3525"/>
                  </a:cubicBezTo>
                  <a:cubicBezTo>
                    <a:pt x="1760" y="3521"/>
                    <a:pt x="1761" y="3517"/>
                    <a:pt x="1762" y="3517"/>
                  </a:cubicBezTo>
                  <a:cubicBezTo>
                    <a:pt x="1763" y="3516"/>
                    <a:pt x="1763" y="3514"/>
                    <a:pt x="1761" y="3511"/>
                  </a:cubicBezTo>
                  <a:cubicBezTo>
                    <a:pt x="1759" y="3508"/>
                    <a:pt x="1759" y="3488"/>
                    <a:pt x="1758" y="3437"/>
                  </a:cubicBezTo>
                  <a:cubicBezTo>
                    <a:pt x="1758" y="3398"/>
                    <a:pt x="1757" y="3361"/>
                    <a:pt x="1756" y="3353"/>
                  </a:cubicBezTo>
                  <a:cubicBezTo>
                    <a:pt x="1755" y="3346"/>
                    <a:pt x="1754" y="3332"/>
                    <a:pt x="1754" y="3322"/>
                  </a:cubicBezTo>
                  <a:cubicBezTo>
                    <a:pt x="1754" y="3313"/>
                    <a:pt x="1753" y="3293"/>
                    <a:pt x="1752" y="3278"/>
                  </a:cubicBezTo>
                  <a:cubicBezTo>
                    <a:pt x="1749" y="3236"/>
                    <a:pt x="1746" y="3185"/>
                    <a:pt x="1745" y="3131"/>
                  </a:cubicBezTo>
                  <a:cubicBezTo>
                    <a:pt x="1745" y="3115"/>
                    <a:pt x="1744" y="3101"/>
                    <a:pt x="1743" y="3100"/>
                  </a:cubicBezTo>
                  <a:cubicBezTo>
                    <a:pt x="1742" y="3098"/>
                    <a:pt x="1741" y="3086"/>
                    <a:pt x="1741" y="3074"/>
                  </a:cubicBezTo>
                  <a:cubicBezTo>
                    <a:pt x="1740" y="3043"/>
                    <a:pt x="1739" y="3030"/>
                    <a:pt x="1734" y="2996"/>
                  </a:cubicBezTo>
                  <a:cubicBezTo>
                    <a:pt x="1731" y="2980"/>
                    <a:pt x="1729" y="2961"/>
                    <a:pt x="1728" y="2954"/>
                  </a:cubicBezTo>
                  <a:cubicBezTo>
                    <a:pt x="1728" y="2947"/>
                    <a:pt x="1727" y="2939"/>
                    <a:pt x="1726" y="2938"/>
                  </a:cubicBezTo>
                  <a:cubicBezTo>
                    <a:pt x="1724" y="2934"/>
                    <a:pt x="1721" y="2906"/>
                    <a:pt x="1719" y="2863"/>
                  </a:cubicBezTo>
                  <a:cubicBezTo>
                    <a:pt x="1718" y="2853"/>
                    <a:pt x="1717" y="2842"/>
                    <a:pt x="1715" y="2839"/>
                  </a:cubicBezTo>
                  <a:cubicBezTo>
                    <a:pt x="1712" y="2832"/>
                    <a:pt x="1714" y="2825"/>
                    <a:pt x="1722" y="2818"/>
                  </a:cubicBezTo>
                  <a:cubicBezTo>
                    <a:pt x="1730" y="2810"/>
                    <a:pt x="1736" y="2810"/>
                    <a:pt x="1744" y="2818"/>
                  </a:cubicBezTo>
                  <a:lnTo>
                    <a:pt x="1751" y="2823"/>
                  </a:lnTo>
                  <a:lnTo>
                    <a:pt x="1762" y="2818"/>
                  </a:lnTo>
                  <a:cubicBezTo>
                    <a:pt x="1774" y="2813"/>
                    <a:pt x="1785" y="2808"/>
                    <a:pt x="1796" y="2803"/>
                  </a:cubicBezTo>
                  <a:cubicBezTo>
                    <a:pt x="1800" y="2801"/>
                    <a:pt x="1806" y="2800"/>
                    <a:pt x="1809" y="2800"/>
                  </a:cubicBezTo>
                  <a:cubicBezTo>
                    <a:pt x="1812" y="2800"/>
                    <a:pt x="1817" y="2798"/>
                    <a:pt x="1820" y="2797"/>
                  </a:cubicBezTo>
                  <a:cubicBezTo>
                    <a:pt x="1822" y="2795"/>
                    <a:pt x="1828" y="2794"/>
                    <a:pt x="1831" y="2794"/>
                  </a:cubicBezTo>
                  <a:cubicBezTo>
                    <a:pt x="1835" y="2794"/>
                    <a:pt x="1841" y="2792"/>
                    <a:pt x="1845" y="2791"/>
                  </a:cubicBezTo>
                  <a:cubicBezTo>
                    <a:pt x="1849" y="2789"/>
                    <a:pt x="1856" y="2788"/>
                    <a:pt x="1861" y="2788"/>
                  </a:cubicBezTo>
                  <a:cubicBezTo>
                    <a:pt x="1867" y="2788"/>
                    <a:pt x="1874" y="2787"/>
                    <a:pt x="1878" y="2786"/>
                  </a:cubicBezTo>
                  <a:cubicBezTo>
                    <a:pt x="1887" y="2783"/>
                    <a:pt x="1930" y="2783"/>
                    <a:pt x="1937" y="2785"/>
                  </a:cubicBezTo>
                  <a:cubicBezTo>
                    <a:pt x="1940" y="2786"/>
                    <a:pt x="1946" y="2788"/>
                    <a:pt x="1951" y="2790"/>
                  </a:cubicBezTo>
                  <a:cubicBezTo>
                    <a:pt x="1955" y="2791"/>
                    <a:pt x="1963" y="2796"/>
                    <a:pt x="1969" y="2802"/>
                  </a:cubicBezTo>
                  <a:cubicBezTo>
                    <a:pt x="1974" y="2807"/>
                    <a:pt x="1982" y="2812"/>
                    <a:pt x="1985" y="2813"/>
                  </a:cubicBezTo>
                  <a:cubicBezTo>
                    <a:pt x="1989" y="2815"/>
                    <a:pt x="1992" y="2818"/>
                    <a:pt x="1994" y="2822"/>
                  </a:cubicBezTo>
                  <a:cubicBezTo>
                    <a:pt x="1995" y="2826"/>
                    <a:pt x="1997" y="2830"/>
                    <a:pt x="1998" y="2833"/>
                  </a:cubicBezTo>
                  <a:cubicBezTo>
                    <a:pt x="2002" y="2844"/>
                    <a:pt x="2008" y="2867"/>
                    <a:pt x="2010" y="2881"/>
                  </a:cubicBezTo>
                  <a:cubicBezTo>
                    <a:pt x="2011" y="2889"/>
                    <a:pt x="2013" y="2903"/>
                    <a:pt x="2014" y="2910"/>
                  </a:cubicBezTo>
                  <a:cubicBezTo>
                    <a:pt x="2014" y="2917"/>
                    <a:pt x="2017" y="2933"/>
                    <a:pt x="2019" y="2946"/>
                  </a:cubicBezTo>
                  <a:cubicBezTo>
                    <a:pt x="2020" y="2958"/>
                    <a:pt x="2022" y="2977"/>
                    <a:pt x="2023" y="2988"/>
                  </a:cubicBezTo>
                  <a:cubicBezTo>
                    <a:pt x="2023" y="2999"/>
                    <a:pt x="2024" y="3009"/>
                    <a:pt x="2025" y="3010"/>
                  </a:cubicBezTo>
                  <a:cubicBezTo>
                    <a:pt x="2026" y="3011"/>
                    <a:pt x="2027" y="3020"/>
                    <a:pt x="2027" y="3030"/>
                  </a:cubicBezTo>
                  <a:cubicBezTo>
                    <a:pt x="2028" y="3060"/>
                    <a:pt x="2029" y="3068"/>
                    <a:pt x="2032" y="3082"/>
                  </a:cubicBezTo>
                  <a:cubicBezTo>
                    <a:pt x="2033" y="3089"/>
                    <a:pt x="2034" y="3106"/>
                    <a:pt x="2035" y="3121"/>
                  </a:cubicBezTo>
                  <a:cubicBezTo>
                    <a:pt x="2035" y="3135"/>
                    <a:pt x="2037" y="3155"/>
                    <a:pt x="2038" y="3166"/>
                  </a:cubicBezTo>
                  <a:cubicBezTo>
                    <a:pt x="2040" y="3179"/>
                    <a:pt x="2042" y="3201"/>
                    <a:pt x="2042" y="3228"/>
                  </a:cubicBezTo>
                  <a:cubicBezTo>
                    <a:pt x="2042" y="3251"/>
                    <a:pt x="2043" y="3273"/>
                    <a:pt x="2044" y="3276"/>
                  </a:cubicBezTo>
                  <a:cubicBezTo>
                    <a:pt x="2044" y="3278"/>
                    <a:pt x="2044" y="3292"/>
                    <a:pt x="2044" y="3306"/>
                  </a:cubicBezTo>
                  <a:cubicBezTo>
                    <a:pt x="2043" y="3319"/>
                    <a:pt x="2043" y="3340"/>
                    <a:pt x="2044" y="3352"/>
                  </a:cubicBezTo>
                  <a:cubicBezTo>
                    <a:pt x="2045" y="3363"/>
                    <a:pt x="2046" y="3383"/>
                    <a:pt x="2047" y="3396"/>
                  </a:cubicBezTo>
                  <a:cubicBezTo>
                    <a:pt x="2047" y="3408"/>
                    <a:pt x="2048" y="3422"/>
                    <a:pt x="2049" y="3426"/>
                  </a:cubicBezTo>
                  <a:cubicBezTo>
                    <a:pt x="2051" y="3441"/>
                    <a:pt x="2054" y="3469"/>
                    <a:pt x="2055" y="3478"/>
                  </a:cubicBezTo>
                  <a:cubicBezTo>
                    <a:pt x="2055" y="3483"/>
                    <a:pt x="2056" y="3489"/>
                    <a:pt x="2056" y="3491"/>
                  </a:cubicBezTo>
                  <a:cubicBezTo>
                    <a:pt x="2058" y="3495"/>
                    <a:pt x="2060" y="3605"/>
                    <a:pt x="2060" y="3663"/>
                  </a:cubicBezTo>
                  <a:cubicBezTo>
                    <a:pt x="2060" y="3682"/>
                    <a:pt x="2060" y="3690"/>
                    <a:pt x="2062" y="3691"/>
                  </a:cubicBezTo>
                  <a:cubicBezTo>
                    <a:pt x="2064" y="3692"/>
                    <a:pt x="2075" y="3693"/>
                    <a:pt x="2088" y="3693"/>
                  </a:cubicBezTo>
                  <a:cubicBezTo>
                    <a:pt x="2100" y="3694"/>
                    <a:pt x="2112" y="3694"/>
                    <a:pt x="2115" y="3694"/>
                  </a:cubicBezTo>
                  <a:cubicBezTo>
                    <a:pt x="2117" y="3694"/>
                    <a:pt x="2122" y="3694"/>
                    <a:pt x="2126" y="3694"/>
                  </a:cubicBezTo>
                  <a:cubicBezTo>
                    <a:pt x="2130" y="3694"/>
                    <a:pt x="2142" y="3694"/>
                    <a:pt x="2153" y="3695"/>
                  </a:cubicBezTo>
                  <a:cubicBezTo>
                    <a:pt x="2165" y="3696"/>
                    <a:pt x="2174" y="3696"/>
                    <a:pt x="2176" y="3695"/>
                  </a:cubicBezTo>
                  <a:cubicBezTo>
                    <a:pt x="2178" y="3694"/>
                    <a:pt x="2225" y="3694"/>
                    <a:pt x="2286" y="3694"/>
                  </a:cubicBezTo>
                  <a:cubicBezTo>
                    <a:pt x="2360" y="3694"/>
                    <a:pt x="2398" y="3694"/>
                    <a:pt x="2409" y="3692"/>
                  </a:cubicBezTo>
                  <a:cubicBezTo>
                    <a:pt x="2423" y="3690"/>
                    <a:pt x="2469" y="3688"/>
                    <a:pt x="2543" y="3687"/>
                  </a:cubicBezTo>
                  <a:cubicBezTo>
                    <a:pt x="2554" y="3687"/>
                    <a:pt x="2580" y="3688"/>
                    <a:pt x="2601" y="3690"/>
                  </a:cubicBezTo>
                  <a:cubicBezTo>
                    <a:pt x="2631" y="3693"/>
                    <a:pt x="2654" y="3694"/>
                    <a:pt x="2713" y="3694"/>
                  </a:cubicBezTo>
                  <a:cubicBezTo>
                    <a:pt x="2756" y="3693"/>
                    <a:pt x="2796" y="3694"/>
                    <a:pt x="2810" y="3695"/>
                  </a:cubicBezTo>
                  <a:cubicBezTo>
                    <a:pt x="2882" y="3703"/>
                    <a:pt x="2893" y="3703"/>
                    <a:pt x="2938" y="3702"/>
                  </a:cubicBezTo>
                  <a:cubicBezTo>
                    <a:pt x="2956" y="3702"/>
                    <a:pt x="3014" y="3701"/>
                    <a:pt x="3067" y="3701"/>
                  </a:cubicBezTo>
                  <a:close/>
                  <a:moveTo>
                    <a:pt x="3827" y="3383"/>
                  </a:moveTo>
                  <a:cubicBezTo>
                    <a:pt x="3815" y="3381"/>
                    <a:pt x="3808" y="3373"/>
                    <a:pt x="3808" y="3362"/>
                  </a:cubicBezTo>
                  <a:cubicBezTo>
                    <a:pt x="3808" y="3356"/>
                    <a:pt x="3809" y="3353"/>
                    <a:pt x="3813" y="3350"/>
                  </a:cubicBezTo>
                  <a:cubicBezTo>
                    <a:pt x="3819" y="3345"/>
                    <a:pt x="3819" y="3345"/>
                    <a:pt x="3812" y="3342"/>
                  </a:cubicBezTo>
                  <a:cubicBezTo>
                    <a:pt x="3807" y="3339"/>
                    <a:pt x="3800" y="3324"/>
                    <a:pt x="3800" y="3317"/>
                  </a:cubicBezTo>
                  <a:cubicBezTo>
                    <a:pt x="3800" y="3314"/>
                    <a:pt x="3797" y="3311"/>
                    <a:pt x="3792" y="3307"/>
                  </a:cubicBezTo>
                  <a:cubicBezTo>
                    <a:pt x="3785" y="3302"/>
                    <a:pt x="3784" y="3301"/>
                    <a:pt x="3783" y="3292"/>
                  </a:cubicBezTo>
                  <a:cubicBezTo>
                    <a:pt x="3782" y="3280"/>
                    <a:pt x="3784" y="3277"/>
                    <a:pt x="3793" y="3272"/>
                  </a:cubicBezTo>
                  <a:cubicBezTo>
                    <a:pt x="3799" y="3268"/>
                    <a:pt x="3800" y="3266"/>
                    <a:pt x="3799" y="3263"/>
                  </a:cubicBezTo>
                  <a:cubicBezTo>
                    <a:pt x="3797" y="3257"/>
                    <a:pt x="3797" y="3250"/>
                    <a:pt x="3800" y="3213"/>
                  </a:cubicBezTo>
                  <a:cubicBezTo>
                    <a:pt x="3803" y="3169"/>
                    <a:pt x="3804" y="3022"/>
                    <a:pt x="3800" y="3003"/>
                  </a:cubicBezTo>
                  <a:cubicBezTo>
                    <a:pt x="3799" y="2996"/>
                    <a:pt x="3797" y="2984"/>
                    <a:pt x="3797" y="2977"/>
                  </a:cubicBezTo>
                  <a:cubicBezTo>
                    <a:pt x="3796" y="2970"/>
                    <a:pt x="3795" y="2957"/>
                    <a:pt x="3794" y="2948"/>
                  </a:cubicBezTo>
                  <a:cubicBezTo>
                    <a:pt x="3792" y="2930"/>
                    <a:pt x="3789" y="2888"/>
                    <a:pt x="3789" y="2874"/>
                  </a:cubicBezTo>
                  <a:cubicBezTo>
                    <a:pt x="3789" y="2865"/>
                    <a:pt x="3794" y="2856"/>
                    <a:pt x="3802" y="2852"/>
                  </a:cubicBezTo>
                  <a:cubicBezTo>
                    <a:pt x="3808" y="2849"/>
                    <a:pt x="3823" y="2846"/>
                    <a:pt x="3838" y="2843"/>
                  </a:cubicBezTo>
                  <a:cubicBezTo>
                    <a:pt x="3866" y="2839"/>
                    <a:pt x="3888" y="2836"/>
                    <a:pt x="3904" y="2834"/>
                  </a:cubicBezTo>
                  <a:cubicBezTo>
                    <a:pt x="3913" y="2832"/>
                    <a:pt x="3925" y="2831"/>
                    <a:pt x="3930" y="2830"/>
                  </a:cubicBezTo>
                  <a:cubicBezTo>
                    <a:pt x="3944" y="2827"/>
                    <a:pt x="4047" y="2829"/>
                    <a:pt x="4056" y="2832"/>
                  </a:cubicBezTo>
                  <a:cubicBezTo>
                    <a:pt x="4070" y="2838"/>
                    <a:pt x="4074" y="2840"/>
                    <a:pt x="4075" y="2846"/>
                  </a:cubicBezTo>
                  <a:cubicBezTo>
                    <a:pt x="4076" y="2850"/>
                    <a:pt x="4076" y="2871"/>
                    <a:pt x="4076" y="2894"/>
                  </a:cubicBezTo>
                  <a:cubicBezTo>
                    <a:pt x="4076" y="2916"/>
                    <a:pt x="4077" y="2939"/>
                    <a:pt x="4078" y="2944"/>
                  </a:cubicBezTo>
                  <a:cubicBezTo>
                    <a:pt x="4080" y="2953"/>
                    <a:pt x="4080" y="2970"/>
                    <a:pt x="4083" y="3062"/>
                  </a:cubicBezTo>
                  <a:cubicBezTo>
                    <a:pt x="4083" y="3087"/>
                    <a:pt x="4085" y="3113"/>
                    <a:pt x="4086" y="3118"/>
                  </a:cubicBezTo>
                  <a:cubicBezTo>
                    <a:pt x="4087" y="3123"/>
                    <a:pt x="4088" y="3146"/>
                    <a:pt x="4088" y="3169"/>
                  </a:cubicBezTo>
                  <a:cubicBezTo>
                    <a:pt x="4088" y="3195"/>
                    <a:pt x="4088" y="3214"/>
                    <a:pt x="4090" y="3219"/>
                  </a:cubicBezTo>
                  <a:cubicBezTo>
                    <a:pt x="4091" y="3223"/>
                    <a:pt x="4092" y="3230"/>
                    <a:pt x="4091" y="3235"/>
                  </a:cubicBezTo>
                  <a:cubicBezTo>
                    <a:pt x="4091" y="3241"/>
                    <a:pt x="4090" y="3243"/>
                    <a:pt x="4085" y="3245"/>
                  </a:cubicBezTo>
                  <a:cubicBezTo>
                    <a:pt x="4078" y="3249"/>
                    <a:pt x="4072" y="3255"/>
                    <a:pt x="4072" y="3260"/>
                  </a:cubicBezTo>
                  <a:cubicBezTo>
                    <a:pt x="4072" y="3262"/>
                    <a:pt x="4074" y="3265"/>
                    <a:pt x="4076" y="3267"/>
                  </a:cubicBezTo>
                  <a:cubicBezTo>
                    <a:pt x="4081" y="3271"/>
                    <a:pt x="4081" y="3272"/>
                    <a:pt x="4075" y="3281"/>
                  </a:cubicBezTo>
                  <a:cubicBezTo>
                    <a:pt x="4069" y="3290"/>
                    <a:pt x="4068" y="3300"/>
                    <a:pt x="4074" y="3311"/>
                  </a:cubicBezTo>
                  <a:cubicBezTo>
                    <a:pt x="4079" y="3321"/>
                    <a:pt x="4079" y="3325"/>
                    <a:pt x="4074" y="3333"/>
                  </a:cubicBezTo>
                  <a:cubicBezTo>
                    <a:pt x="4069" y="3340"/>
                    <a:pt x="4067" y="3341"/>
                    <a:pt x="4049" y="3343"/>
                  </a:cubicBezTo>
                  <a:cubicBezTo>
                    <a:pt x="4043" y="3343"/>
                    <a:pt x="4033" y="3345"/>
                    <a:pt x="4028" y="3347"/>
                  </a:cubicBezTo>
                  <a:cubicBezTo>
                    <a:pt x="4018" y="3352"/>
                    <a:pt x="4003" y="3355"/>
                    <a:pt x="3987" y="3358"/>
                  </a:cubicBezTo>
                  <a:cubicBezTo>
                    <a:pt x="3982" y="3358"/>
                    <a:pt x="3966" y="3361"/>
                    <a:pt x="3954" y="3364"/>
                  </a:cubicBezTo>
                  <a:cubicBezTo>
                    <a:pt x="3941" y="3367"/>
                    <a:pt x="3926" y="3370"/>
                    <a:pt x="3920" y="3371"/>
                  </a:cubicBezTo>
                  <a:cubicBezTo>
                    <a:pt x="3914" y="3371"/>
                    <a:pt x="3904" y="3373"/>
                    <a:pt x="3898" y="3375"/>
                  </a:cubicBezTo>
                  <a:cubicBezTo>
                    <a:pt x="3892" y="3377"/>
                    <a:pt x="3880" y="3379"/>
                    <a:pt x="3873" y="3380"/>
                  </a:cubicBezTo>
                  <a:cubicBezTo>
                    <a:pt x="3865" y="3381"/>
                    <a:pt x="3855" y="3382"/>
                    <a:pt x="3850" y="3383"/>
                  </a:cubicBezTo>
                  <a:cubicBezTo>
                    <a:pt x="3839" y="3386"/>
                    <a:pt x="3840" y="3386"/>
                    <a:pt x="3827" y="3383"/>
                  </a:cubicBezTo>
                  <a:close/>
                  <a:moveTo>
                    <a:pt x="3880" y="3341"/>
                  </a:moveTo>
                  <a:cubicBezTo>
                    <a:pt x="3891" y="3339"/>
                    <a:pt x="3908" y="3337"/>
                    <a:pt x="3918" y="3336"/>
                  </a:cubicBezTo>
                  <a:cubicBezTo>
                    <a:pt x="3927" y="3334"/>
                    <a:pt x="3940" y="3332"/>
                    <a:pt x="3947" y="3330"/>
                  </a:cubicBezTo>
                  <a:cubicBezTo>
                    <a:pt x="3953" y="3329"/>
                    <a:pt x="3963" y="3327"/>
                    <a:pt x="3969" y="3326"/>
                  </a:cubicBezTo>
                  <a:cubicBezTo>
                    <a:pt x="3974" y="3325"/>
                    <a:pt x="3984" y="3323"/>
                    <a:pt x="3990" y="3321"/>
                  </a:cubicBezTo>
                  <a:cubicBezTo>
                    <a:pt x="3996" y="3319"/>
                    <a:pt x="4008" y="3316"/>
                    <a:pt x="4016" y="3315"/>
                  </a:cubicBezTo>
                  <a:cubicBezTo>
                    <a:pt x="4032" y="3311"/>
                    <a:pt x="4046" y="3305"/>
                    <a:pt x="4050" y="3301"/>
                  </a:cubicBezTo>
                  <a:cubicBezTo>
                    <a:pt x="4051" y="3299"/>
                    <a:pt x="4050" y="3297"/>
                    <a:pt x="4042" y="3294"/>
                  </a:cubicBezTo>
                  <a:cubicBezTo>
                    <a:pt x="4026" y="3288"/>
                    <a:pt x="3944" y="3290"/>
                    <a:pt x="3930" y="3297"/>
                  </a:cubicBezTo>
                  <a:cubicBezTo>
                    <a:pt x="3928" y="3299"/>
                    <a:pt x="3923" y="3300"/>
                    <a:pt x="3919" y="3300"/>
                  </a:cubicBezTo>
                  <a:cubicBezTo>
                    <a:pt x="3915" y="3300"/>
                    <a:pt x="3908" y="3301"/>
                    <a:pt x="3904" y="3302"/>
                  </a:cubicBezTo>
                  <a:cubicBezTo>
                    <a:pt x="3898" y="3305"/>
                    <a:pt x="3891" y="3306"/>
                    <a:pt x="3860" y="3311"/>
                  </a:cubicBezTo>
                  <a:cubicBezTo>
                    <a:pt x="3845" y="3313"/>
                    <a:pt x="3844" y="3313"/>
                    <a:pt x="3843" y="3319"/>
                  </a:cubicBezTo>
                  <a:cubicBezTo>
                    <a:pt x="3842" y="3323"/>
                    <a:pt x="3841" y="3326"/>
                    <a:pt x="3839" y="3327"/>
                  </a:cubicBezTo>
                  <a:cubicBezTo>
                    <a:pt x="3838" y="3329"/>
                    <a:pt x="3834" y="3332"/>
                    <a:pt x="3830" y="3335"/>
                  </a:cubicBezTo>
                  <a:cubicBezTo>
                    <a:pt x="3823" y="3340"/>
                    <a:pt x="3822" y="3345"/>
                    <a:pt x="3826" y="3346"/>
                  </a:cubicBezTo>
                  <a:cubicBezTo>
                    <a:pt x="3830" y="3348"/>
                    <a:pt x="3857" y="3346"/>
                    <a:pt x="3880" y="3341"/>
                  </a:cubicBezTo>
                  <a:close/>
                  <a:moveTo>
                    <a:pt x="3882" y="3268"/>
                  </a:moveTo>
                  <a:cubicBezTo>
                    <a:pt x="3887" y="3267"/>
                    <a:pt x="3900" y="3264"/>
                    <a:pt x="3911" y="3263"/>
                  </a:cubicBezTo>
                  <a:cubicBezTo>
                    <a:pt x="3922" y="3261"/>
                    <a:pt x="3935" y="3259"/>
                    <a:pt x="3939" y="3257"/>
                  </a:cubicBezTo>
                  <a:cubicBezTo>
                    <a:pt x="3944" y="3256"/>
                    <a:pt x="3956" y="3255"/>
                    <a:pt x="3966" y="3255"/>
                  </a:cubicBezTo>
                  <a:cubicBezTo>
                    <a:pt x="3976" y="3254"/>
                    <a:pt x="3990" y="3253"/>
                    <a:pt x="3996" y="3252"/>
                  </a:cubicBezTo>
                  <a:cubicBezTo>
                    <a:pt x="4014" y="3248"/>
                    <a:pt x="4036" y="3249"/>
                    <a:pt x="4061" y="3255"/>
                  </a:cubicBezTo>
                  <a:lnTo>
                    <a:pt x="4067" y="3256"/>
                  </a:lnTo>
                  <a:lnTo>
                    <a:pt x="4062" y="3252"/>
                  </a:lnTo>
                  <a:cubicBezTo>
                    <a:pt x="4056" y="3247"/>
                    <a:pt x="4057" y="3255"/>
                    <a:pt x="4057" y="3171"/>
                  </a:cubicBezTo>
                  <a:cubicBezTo>
                    <a:pt x="4057" y="3146"/>
                    <a:pt x="4057" y="3113"/>
                    <a:pt x="4056" y="3096"/>
                  </a:cubicBezTo>
                  <a:cubicBezTo>
                    <a:pt x="4055" y="3079"/>
                    <a:pt x="4055" y="3063"/>
                    <a:pt x="4056" y="3062"/>
                  </a:cubicBezTo>
                  <a:cubicBezTo>
                    <a:pt x="4056" y="3060"/>
                    <a:pt x="4056" y="3048"/>
                    <a:pt x="4055" y="3036"/>
                  </a:cubicBezTo>
                  <a:cubicBezTo>
                    <a:pt x="4054" y="3023"/>
                    <a:pt x="4053" y="3000"/>
                    <a:pt x="4053" y="2984"/>
                  </a:cubicBezTo>
                  <a:cubicBezTo>
                    <a:pt x="4052" y="2958"/>
                    <a:pt x="4051" y="2940"/>
                    <a:pt x="4049" y="2915"/>
                  </a:cubicBezTo>
                  <a:cubicBezTo>
                    <a:pt x="4048" y="2910"/>
                    <a:pt x="4048" y="2900"/>
                    <a:pt x="4048" y="2892"/>
                  </a:cubicBezTo>
                  <a:cubicBezTo>
                    <a:pt x="4048" y="2880"/>
                    <a:pt x="4047" y="2877"/>
                    <a:pt x="4043" y="2873"/>
                  </a:cubicBezTo>
                  <a:cubicBezTo>
                    <a:pt x="4039" y="2868"/>
                    <a:pt x="4037" y="2867"/>
                    <a:pt x="4017" y="2866"/>
                  </a:cubicBezTo>
                  <a:cubicBezTo>
                    <a:pt x="4005" y="2866"/>
                    <a:pt x="3995" y="2865"/>
                    <a:pt x="3994" y="2865"/>
                  </a:cubicBezTo>
                  <a:cubicBezTo>
                    <a:pt x="3993" y="2864"/>
                    <a:pt x="3989" y="2865"/>
                    <a:pt x="3985" y="2866"/>
                  </a:cubicBezTo>
                  <a:cubicBezTo>
                    <a:pt x="3981" y="2867"/>
                    <a:pt x="3967" y="2868"/>
                    <a:pt x="3953" y="2868"/>
                  </a:cubicBezTo>
                  <a:cubicBezTo>
                    <a:pt x="3919" y="2869"/>
                    <a:pt x="3900" y="2871"/>
                    <a:pt x="3896" y="2874"/>
                  </a:cubicBezTo>
                  <a:cubicBezTo>
                    <a:pt x="3895" y="2875"/>
                    <a:pt x="3889" y="2876"/>
                    <a:pt x="3884" y="2877"/>
                  </a:cubicBezTo>
                  <a:cubicBezTo>
                    <a:pt x="3879" y="2877"/>
                    <a:pt x="3867" y="2879"/>
                    <a:pt x="3858" y="2880"/>
                  </a:cubicBezTo>
                  <a:cubicBezTo>
                    <a:pt x="3848" y="2882"/>
                    <a:pt x="3838" y="2884"/>
                    <a:pt x="3836" y="2884"/>
                  </a:cubicBezTo>
                  <a:cubicBezTo>
                    <a:pt x="3830" y="2884"/>
                    <a:pt x="3819" y="2893"/>
                    <a:pt x="3821" y="2897"/>
                  </a:cubicBezTo>
                  <a:cubicBezTo>
                    <a:pt x="3823" y="2903"/>
                    <a:pt x="3824" y="2916"/>
                    <a:pt x="3825" y="2936"/>
                  </a:cubicBezTo>
                  <a:cubicBezTo>
                    <a:pt x="3825" y="2947"/>
                    <a:pt x="3826" y="2961"/>
                    <a:pt x="3827" y="2966"/>
                  </a:cubicBezTo>
                  <a:cubicBezTo>
                    <a:pt x="3829" y="2971"/>
                    <a:pt x="3831" y="2998"/>
                    <a:pt x="3832" y="3027"/>
                  </a:cubicBezTo>
                  <a:cubicBezTo>
                    <a:pt x="3835" y="3089"/>
                    <a:pt x="3834" y="3080"/>
                    <a:pt x="3833" y="3107"/>
                  </a:cubicBezTo>
                  <a:cubicBezTo>
                    <a:pt x="3830" y="3159"/>
                    <a:pt x="3829" y="3266"/>
                    <a:pt x="3831" y="3270"/>
                  </a:cubicBezTo>
                  <a:cubicBezTo>
                    <a:pt x="3833" y="3273"/>
                    <a:pt x="3870" y="3271"/>
                    <a:pt x="3882" y="3268"/>
                  </a:cubicBezTo>
                  <a:close/>
                  <a:moveTo>
                    <a:pt x="2392" y="3367"/>
                  </a:moveTo>
                  <a:cubicBezTo>
                    <a:pt x="2384" y="3365"/>
                    <a:pt x="2378" y="3357"/>
                    <a:pt x="2378" y="3348"/>
                  </a:cubicBezTo>
                  <a:cubicBezTo>
                    <a:pt x="2378" y="3335"/>
                    <a:pt x="2381" y="3332"/>
                    <a:pt x="2403" y="3331"/>
                  </a:cubicBezTo>
                  <a:cubicBezTo>
                    <a:pt x="2431" y="3329"/>
                    <a:pt x="2480" y="3321"/>
                    <a:pt x="2497" y="3316"/>
                  </a:cubicBezTo>
                  <a:cubicBezTo>
                    <a:pt x="2500" y="3315"/>
                    <a:pt x="2508" y="3313"/>
                    <a:pt x="2514" y="3312"/>
                  </a:cubicBezTo>
                  <a:cubicBezTo>
                    <a:pt x="2520" y="3311"/>
                    <a:pt x="2531" y="3308"/>
                    <a:pt x="2539" y="3306"/>
                  </a:cubicBezTo>
                  <a:cubicBezTo>
                    <a:pt x="2546" y="3305"/>
                    <a:pt x="2557" y="3303"/>
                    <a:pt x="2562" y="3302"/>
                  </a:cubicBezTo>
                  <a:cubicBezTo>
                    <a:pt x="2567" y="3301"/>
                    <a:pt x="2570" y="3300"/>
                    <a:pt x="2568" y="3299"/>
                  </a:cubicBezTo>
                  <a:cubicBezTo>
                    <a:pt x="2567" y="3298"/>
                    <a:pt x="2566" y="3293"/>
                    <a:pt x="2566" y="3289"/>
                  </a:cubicBezTo>
                  <a:cubicBezTo>
                    <a:pt x="2566" y="3279"/>
                    <a:pt x="2565" y="3278"/>
                    <a:pt x="2551" y="3282"/>
                  </a:cubicBezTo>
                  <a:cubicBezTo>
                    <a:pt x="2546" y="3283"/>
                    <a:pt x="2536" y="3285"/>
                    <a:pt x="2529" y="3287"/>
                  </a:cubicBezTo>
                  <a:cubicBezTo>
                    <a:pt x="2521" y="3288"/>
                    <a:pt x="2511" y="3291"/>
                    <a:pt x="2506" y="3292"/>
                  </a:cubicBezTo>
                  <a:cubicBezTo>
                    <a:pt x="2501" y="3293"/>
                    <a:pt x="2491" y="3295"/>
                    <a:pt x="2484" y="3296"/>
                  </a:cubicBezTo>
                  <a:cubicBezTo>
                    <a:pt x="2477" y="3297"/>
                    <a:pt x="2470" y="3299"/>
                    <a:pt x="2469" y="3300"/>
                  </a:cubicBezTo>
                  <a:cubicBezTo>
                    <a:pt x="2468" y="3301"/>
                    <a:pt x="2462" y="3302"/>
                    <a:pt x="2456" y="3302"/>
                  </a:cubicBezTo>
                  <a:cubicBezTo>
                    <a:pt x="2449" y="3302"/>
                    <a:pt x="2440" y="3303"/>
                    <a:pt x="2436" y="3305"/>
                  </a:cubicBezTo>
                  <a:cubicBezTo>
                    <a:pt x="2431" y="3306"/>
                    <a:pt x="2423" y="3308"/>
                    <a:pt x="2417" y="3308"/>
                  </a:cubicBezTo>
                  <a:cubicBezTo>
                    <a:pt x="2403" y="3308"/>
                    <a:pt x="2360" y="3313"/>
                    <a:pt x="2355" y="3316"/>
                  </a:cubicBezTo>
                  <a:cubicBezTo>
                    <a:pt x="2350" y="3318"/>
                    <a:pt x="2341" y="3313"/>
                    <a:pt x="2336" y="3305"/>
                  </a:cubicBezTo>
                  <a:cubicBezTo>
                    <a:pt x="2332" y="3299"/>
                    <a:pt x="2332" y="3297"/>
                    <a:pt x="2333" y="3281"/>
                  </a:cubicBezTo>
                  <a:cubicBezTo>
                    <a:pt x="2334" y="3271"/>
                    <a:pt x="2335" y="3255"/>
                    <a:pt x="2335" y="3247"/>
                  </a:cubicBezTo>
                  <a:cubicBezTo>
                    <a:pt x="2335" y="3238"/>
                    <a:pt x="2336" y="3221"/>
                    <a:pt x="2337" y="3210"/>
                  </a:cubicBezTo>
                  <a:cubicBezTo>
                    <a:pt x="2339" y="3196"/>
                    <a:pt x="2338" y="3187"/>
                    <a:pt x="2337" y="3183"/>
                  </a:cubicBezTo>
                  <a:cubicBezTo>
                    <a:pt x="2336" y="3179"/>
                    <a:pt x="2336" y="3175"/>
                    <a:pt x="2338" y="3170"/>
                  </a:cubicBezTo>
                  <a:cubicBezTo>
                    <a:pt x="2339" y="3166"/>
                    <a:pt x="2340" y="3159"/>
                    <a:pt x="2339" y="3152"/>
                  </a:cubicBezTo>
                  <a:cubicBezTo>
                    <a:pt x="2338" y="3146"/>
                    <a:pt x="2338" y="3136"/>
                    <a:pt x="2338" y="3130"/>
                  </a:cubicBezTo>
                  <a:cubicBezTo>
                    <a:pt x="2337" y="3112"/>
                    <a:pt x="2340" y="3053"/>
                    <a:pt x="2341" y="3049"/>
                  </a:cubicBezTo>
                  <a:cubicBezTo>
                    <a:pt x="2341" y="3047"/>
                    <a:pt x="2340" y="3043"/>
                    <a:pt x="2339" y="3039"/>
                  </a:cubicBezTo>
                  <a:cubicBezTo>
                    <a:pt x="2336" y="3033"/>
                    <a:pt x="2335" y="3028"/>
                    <a:pt x="2336" y="3008"/>
                  </a:cubicBezTo>
                  <a:cubicBezTo>
                    <a:pt x="2337" y="2986"/>
                    <a:pt x="2336" y="2963"/>
                    <a:pt x="2332" y="2938"/>
                  </a:cubicBezTo>
                  <a:cubicBezTo>
                    <a:pt x="2330" y="2930"/>
                    <a:pt x="2329" y="2920"/>
                    <a:pt x="2329" y="2914"/>
                  </a:cubicBezTo>
                  <a:cubicBezTo>
                    <a:pt x="2329" y="2908"/>
                    <a:pt x="2327" y="2898"/>
                    <a:pt x="2326" y="2892"/>
                  </a:cubicBezTo>
                  <a:cubicBezTo>
                    <a:pt x="2324" y="2885"/>
                    <a:pt x="2324" y="2877"/>
                    <a:pt x="2326" y="2860"/>
                  </a:cubicBezTo>
                  <a:cubicBezTo>
                    <a:pt x="2327" y="2845"/>
                    <a:pt x="2327" y="2836"/>
                    <a:pt x="2326" y="2834"/>
                  </a:cubicBezTo>
                  <a:cubicBezTo>
                    <a:pt x="2319" y="2822"/>
                    <a:pt x="2328" y="2806"/>
                    <a:pt x="2337" y="2812"/>
                  </a:cubicBezTo>
                  <a:cubicBezTo>
                    <a:pt x="2343" y="2817"/>
                    <a:pt x="2348" y="2825"/>
                    <a:pt x="2349" y="2832"/>
                  </a:cubicBezTo>
                  <a:cubicBezTo>
                    <a:pt x="2350" y="2844"/>
                    <a:pt x="2355" y="2894"/>
                    <a:pt x="2358" y="2921"/>
                  </a:cubicBezTo>
                  <a:cubicBezTo>
                    <a:pt x="2359" y="2935"/>
                    <a:pt x="2361" y="2950"/>
                    <a:pt x="2362" y="2955"/>
                  </a:cubicBezTo>
                  <a:cubicBezTo>
                    <a:pt x="2363" y="2963"/>
                    <a:pt x="2364" y="2992"/>
                    <a:pt x="2365" y="3028"/>
                  </a:cubicBezTo>
                  <a:cubicBezTo>
                    <a:pt x="2365" y="3054"/>
                    <a:pt x="2362" y="3236"/>
                    <a:pt x="2361" y="3252"/>
                  </a:cubicBezTo>
                  <a:cubicBezTo>
                    <a:pt x="2360" y="3270"/>
                    <a:pt x="2360" y="3270"/>
                    <a:pt x="2400" y="3269"/>
                  </a:cubicBezTo>
                  <a:cubicBezTo>
                    <a:pt x="2418" y="3268"/>
                    <a:pt x="2437" y="3267"/>
                    <a:pt x="2443" y="3265"/>
                  </a:cubicBezTo>
                  <a:cubicBezTo>
                    <a:pt x="2448" y="3264"/>
                    <a:pt x="2461" y="3262"/>
                    <a:pt x="2471" y="3262"/>
                  </a:cubicBezTo>
                  <a:cubicBezTo>
                    <a:pt x="2495" y="3259"/>
                    <a:pt x="2516" y="3256"/>
                    <a:pt x="2525" y="3254"/>
                  </a:cubicBezTo>
                  <a:cubicBezTo>
                    <a:pt x="2529" y="3253"/>
                    <a:pt x="2539" y="3251"/>
                    <a:pt x="2546" y="3251"/>
                  </a:cubicBezTo>
                  <a:cubicBezTo>
                    <a:pt x="2554" y="3250"/>
                    <a:pt x="2560" y="3248"/>
                    <a:pt x="2561" y="3247"/>
                  </a:cubicBezTo>
                  <a:cubicBezTo>
                    <a:pt x="2561" y="3246"/>
                    <a:pt x="2565" y="3246"/>
                    <a:pt x="2568" y="3246"/>
                  </a:cubicBezTo>
                  <a:cubicBezTo>
                    <a:pt x="2571" y="3246"/>
                    <a:pt x="2574" y="3244"/>
                    <a:pt x="2576" y="3243"/>
                  </a:cubicBezTo>
                  <a:cubicBezTo>
                    <a:pt x="2578" y="3240"/>
                    <a:pt x="2580" y="3215"/>
                    <a:pt x="2580" y="3194"/>
                  </a:cubicBezTo>
                  <a:cubicBezTo>
                    <a:pt x="2580" y="3192"/>
                    <a:pt x="2580" y="3154"/>
                    <a:pt x="2580" y="3109"/>
                  </a:cubicBezTo>
                  <a:cubicBezTo>
                    <a:pt x="2580" y="3027"/>
                    <a:pt x="2581" y="2921"/>
                    <a:pt x="2583" y="2900"/>
                  </a:cubicBezTo>
                  <a:cubicBezTo>
                    <a:pt x="2585" y="2873"/>
                    <a:pt x="2585" y="2846"/>
                    <a:pt x="2584" y="2844"/>
                  </a:cubicBezTo>
                  <a:cubicBezTo>
                    <a:pt x="2583" y="2843"/>
                    <a:pt x="2575" y="2843"/>
                    <a:pt x="2565" y="2842"/>
                  </a:cubicBezTo>
                  <a:cubicBezTo>
                    <a:pt x="2550" y="2842"/>
                    <a:pt x="2545" y="2842"/>
                    <a:pt x="2540" y="2838"/>
                  </a:cubicBezTo>
                  <a:cubicBezTo>
                    <a:pt x="2534" y="2835"/>
                    <a:pt x="2531" y="2835"/>
                    <a:pt x="2526" y="2836"/>
                  </a:cubicBezTo>
                  <a:cubicBezTo>
                    <a:pt x="2515" y="2838"/>
                    <a:pt x="2454" y="2837"/>
                    <a:pt x="2451" y="2834"/>
                  </a:cubicBezTo>
                  <a:cubicBezTo>
                    <a:pt x="2449" y="2832"/>
                    <a:pt x="2445" y="2832"/>
                    <a:pt x="2441" y="2833"/>
                  </a:cubicBezTo>
                  <a:cubicBezTo>
                    <a:pt x="2436" y="2833"/>
                    <a:pt x="2432" y="2833"/>
                    <a:pt x="2430" y="2831"/>
                  </a:cubicBezTo>
                  <a:cubicBezTo>
                    <a:pt x="2428" y="2829"/>
                    <a:pt x="2420" y="2829"/>
                    <a:pt x="2399" y="2829"/>
                  </a:cubicBezTo>
                  <a:cubicBezTo>
                    <a:pt x="2365" y="2830"/>
                    <a:pt x="2358" y="2828"/>
                    <a:pt x="2354" y="2815"/>
                  </a:cubicBezTo>
                  <a:cubicBezTo>
                    <a:pt x="2351" y="2805"/>
                    <a:pt x="2353" y="2800"/>
                    <a:pt x="2359" y="2798"/>
                  </a:cubicBezTo>
                  <a:cubicBezTo>
                    <a:pt x="2362" y="2798"/>
                    <a:pt x="2383" y="2797"/>
                    <a:pt x="2405" y="2797"/>
                  </a:cubicBezTo>
                  <a:cubicBezTo>
                    <a:pt x="2437" y="2797"/>
                    <a:pt x="2447" y="2798"/>
                    <a:pt x="2457" y="2801"/>
                  </a:cubicBezTo>
                  <a:cubicBezTo>
                    <a:pt x="2466" y="2803"/>
                    <a:pt x="2477" y="2804"/>
                    <a:pt x="2505" y="2805"/>
                  </a:cubicBezTo>
                  <a:cubicBezTo>
                    <a:pt x="2539" y="2805"/>
                    <a:pt x="2542" y="2806"/>
                    <a:pt x="2552" y="2811"/>
                  </a:cubicBezTo>
                  <a:cubicBezTo>
                    <a:pt x="2564" y="2817"/>
                    <a:pt x="2567" y="2817"/>
                    <a:pt x="2568" y="2810"/>
                  </a:cubicBezTo>
                  <a:cubicBezTo>
                    <a:pt x="2569" y="2804"/>
                    <a:pt x="2576" y="2798"/>
                    <a:pt x="2588" y="2795"/>
                  </a:cubicBezTo>
                  <a:cubicBezTo>
                    <a:pt x="2592" y="2794"/>
                    <a:pt x="2599" y="2792"/>
                    <a:pt x="2601" y="2790"/>
                  </a:cubicBezTo>
                  <a:cubicBezTo>
                    <a:pt x="2607" y="2785"/>
                    <a:pt x="2612" y="2785"/>
                    <a:pt x="2616" y="2789"/>
                  </a:cubicBezTo>
                  <a:cubicBezTo>
                    <a:pt x="2622" y="2796"/>
                    <a:pt x="2624" y="2803"/>
                    <a:pt x="2622" y="2814"/>
                  </a:cubicBezTo>
                  <a:cubicBezTo>
                    <a:pt x="2619" y="2829"/>
                    <a:pt x="2613" y="2891"/>
                    <a:pt x="2613" y="2913"/>
                  </a:cubicBezTo>
                  <a:cubicBezTo>
                    <a:pt x="2612" y="2934"/>
                    <a:pt x="2612" y="2969"/>
                    <a:pt x="2612" y="3011"/>
                  </a:cubicBezTo>
                  <a:cubicBezTo>
                    <a:pt x="2613" y="3027"/>
                    <a:pt x="2613" y="3065"/>
                    <a:pt x="2612" y="3096"/>
                  </a:cubicBezTo>
                  <a:cubicBezTo>
                    <a:pt x="2612" y="3126"/>
                    <a:pt x="2612" y="3154"/>
                    <a:pt x="2612" y="3159"/>
                  </a:cubicBezTo>
                  <a:cubicBezTo>
                    <a:pt x="2612" y="3163"/>
                    <a:pt x="2612" y="3180"/>
                    <a:pt x="2612" y="3197"/>
                  </a:cubicBezTo>
                  <a:cubicBezTo>
                    <a:pt x="2611" y="3229"/>
                    <a:pt x="2612" y="3239"/>
                    <a:pt x="2618" y="3250"/>
                  </a:cubicBezTo>
                  <a:cubicBezTo>
                    <a:pt x="2627" y="3269"/>
                    <a:pt x="2622" y="3281"/>
                    <a:pt x="2598" y="3295"/>
                  </a:cubicBezTo>
                  <a:lnTo>
                    <a:pt x="2587" y="3301"/>
                  </a:lnTo>
                  <a:lnTo>
                    <a:pt x="2598" y="3307"/>
                  </a:lnTo>
                  <a:cubicBezTo>
                    <a:pt x="2612" y="3313"/>
                    <a:pt x="2613" y="3317"/>
                    <a:pt x="2604" y="3329"/>
                  </a:cubicBezTo>
                  <a:cubicBezTo>
                    <a:pt x="2597" y="3339"/>
                    <a:pt x="2594" y="3339"/>
                    <a:pt x="2563" y="3339"/>
                  </a:cubicBezTo>
                  <a:cubicBezTo>
                    <a:pt x="2543" y="3339"/>
                    <a:pt x="2539" y="3340"/>
                    <a:pt x="2532" y="3343"/>
                  </a:cubicBezTo>
                  <a:cubicBezTo>
                    <a:pt x="2527" y="3346"/>
                    <a:pt x="2522" y="3348"/>
                    <a:pt x="2519" y="3348"/>
                  </a:cubicBezTo>
                  <a:cubicBezTo>
                    <a:pt x="2517" y="3348"/>
                    <a:pt x="2513" y="3349"/>
                    <a:pt x="2510" y="3351"/>
                  </a:cubicBezTo>
                  <a:cubicBezTo>
                    <a:pt x="2507" y="3352"/>
                    <a:pt x="2503" y="3354"/>
                    <a:pt x="2500" y="3354"/>
                  </a:cubicBezTo>
                  <a:cubicBezTo>
                    <a:pt x="2497" y="3354"/>
                    <a:pt x="2493" y="3355"/>
                    <a:pt x="2491" y="3357"/>
                  </a:cubicBezTo>
                  <a:cubicBezTo>
                    <a:pt x="2489" y="3358"/>
                    <a:pt x="2485" y="3360"/>
                    <a:pt x="2482" y="3360"/>
                  </a:cubicBezTo>
                  <a:cubicBezTo>
                    <a:pt x="2478" y="3360"/>
                    <a:pt x="2469" y="3361"/>
                    <a:pt x="2448" y="3367"/>
                  </a:cubicBezTo>
                  <a:cubicBezTo>
                    <a:pt x="2436" y="3370"/>
                    <a:pt x="2403" y="3370"/>
                    <a:pt x="2392" y="3367"/>
                  </a:cubicBezTo>
                  <a:close/>
                  <a:moveTo>
                    <a:pt x="3338" y="3347"/>
                  </a:moveTo>
                  <a:cubicBezTo>
                    <a:pt x="3336" y="3343"/>
                    <a:pt x="3332" y="3331"/>
                    <a:pt x="3332" y="3327"/>
                  </a:cubicBezTo>
                  <a:cubicBezTo>
                    <a:pt x="3332" y="3316"/>
                    <a:pt x="3339" y="3313"/>
                    <a:pt x="3376" y="3310"/>
                  </a:cubicBezTo>
                  <a:cubicBezTo>
                    <a:pt x="3387" y="3309"/>
                    <a:pt x="3401" y="3306"/>
                    <a:pt x="3408" y="3304"/>
                  </a:cubicBezTo>
                  <a:cubicBezTo>
                    <a:pt x="3430" y="3296"/>
                    <a:pt x="3477" y="3287"/>
                    <a:pt x="3506" y="3284"/>
                  </a:cubicBezTo>
                  <a:cubicBezTo>
                    <a:pt x="3515" y="3283"/>
                    <a:pt x="3530" y="3281"/>
                    <a:pt x="3539" y="3280"/>
                  </a:cubicBezTo>
                  <a:cubicBezTo>
                    <a:pt x="3557" y="3277"/>
                    <a:pt x="3569" y="3278"/>
                    <a:pt x="3574" y="3283"/>
                  </a:cubicBezTo>
                  <a:cubicBezTo>
                    <a:pt x="3580" y="3288"/>
                    <a:pt x="3579" y="3298"/>
                    <a:pt x="3571" y="3306"/>
                  </a:cubicBezTo>
                  <a:lnTo>
                    <a:pt x="3565" y="3314"/>
                  </a:lnTo>
                  <a:lnTo>
                    <a:pt x="3546" y="3315"/>
                  </a:lnTo>
                  <a:cubicBezTo>
                    <a:pt x="3535" y="3315"/>
                    <a:pt x="3519" y="3317"/>
                    <a:pt x="3509" y="3319"/>
                  </a:cubicBezTo>
                  <a:cubicBezTo>
                    <a:pt x="3499" y="3320"/>
                    <a:pt x="3485" y="3323"/>
                    <a:pt x="3479" y="3324"/>
                  </a:cubicBezTo>
                  <a:cubicBezTo>
                    <a:pt x="3472" y="3325"/>
                    <a:pt x="3466" y="3327"/>
                    <a:pt x="3464" y="3328"/>
                  </a:cubicBezTo>
                  <a:cubicBezTo>
                    <a:pt x="3462" y="3329"/>
                    <a:pt x="3455" y="3330"/>
                    <a:pt x="3449" y="3330"/>
                  </a:cubicBezTo>
                  <a:cubicBezTo>
                    <a:pt x="3442" y="3330"/>
                    <a:pt x="3437" y="3331"/>
                    <a:pt x="3433" y="3334"/>
                  </a:cubicBezTo>
                  <a:cubicBezTo>
                    <a:pt x="3429" y="3336"/>
                    <a:pt x="3425" y="3338"/>
                    <a:pt x="3422" y="3338"/>
                  </a:cubicBezTo>
                  <a:cubicBezTo>
                    <a:pt x="3420" y="3338"/>
                    <a:pt x="3417" y="3339"/>
                    <a:pt x="3417" y="3340"/>
                  </a:cubicBezTo>
                  <a:cubicBezTo>
                    <a:pt x="3416" y="3341"/>
                    <a:pt x="3413" y="3342"/>
                    <a:pt x="3409" y="3342"/>
                  </a:cubicBezTo>
                  <a:cubicBezTo>
                    <a:pt x="3406" y="3342"/>
                    <a:pt x="3394" y="3343"/>
                    <a:pt x="3384" y="3346"/>
                  </a:cubicBezTo>
                  <a:cubicBezTo>
                    <a:pt x="3362" y="3350"/>
                    <a:pt x="3341" y="3351"/>
                    <a:pt x="3338" y="3347"/>
                  </a:cubicBezTo>
                  <a:close/>
                  <a:moveTo>
                    <a:pt x="2849" y="3338"/>
                  </a:moveTo>
                  <a:cubicBezTo>
                    <a:pt x="2848" y="3336"/>
                    <a:pt x="2844" y="3336"/>
                    <a:pt x="2838" y="3337"/>
                  </a:cubicBezTo>
                  <a:cubicBezTo>
                    <a:pt x="2828" y="3338"/>
                    <a:pt x="2828" y="3338"/>
                    <a:pt x="2826" y="3332"/>
                  </a:cubicBezTo>
                  <a:cubicBezTo>
                    <a:pt x="2824" y="3329"/>
                    <a:pt x="2822" y="3325"/>
                    <a:pt x="2821" y="3322"/>
                  </a:cubicBezTo>
                  <a:cubicBezTo>
                    <a:pt x="2816" y="3311"/>
                    <a:pt x="2831" y="3302"/>
                    <a:pt x="2854" y="3303"/>
                  </a:cubicBezTo>
                  <a:cubicBezTo>
                    <a:pt x="2883" y="3304"/>
                    <a:pt x="2920" y="3302"/>
                    <a:pt x="2927" y="3298"/>
                  </a:cubicBezTo>
                  <a:cubicBezTo>
                    <a:pt x="2930" y="3297"/>
                    <a:pt x="2935" y="3296"/>
                    <a:pt x="2938" y="3296"/>
                  </a:cubicBezTo>
                  <a:cubicBezTo>
                    <a:pt x="2942" y="3296"/>
                    <a:pt x="2948" y="3295"/>
                    <a:pt x="2951" y="3293"/>
                  </a:cubicBezTo>
                  <a:cubicBezTo>
                    <a:pt x="2958" y="3291"/>
                    <a:pt x="2984" y="3288"/>
                    <a:pt x="3027" y="3286"/>
                  </a:cubicBezTo>
                  <a:cubicBezTo>
                    <a:pt x="3049" y="3285"/>
                    <a:pt x="3064" y="3283"/>
                    <a:pt x="3071" y="3281"/>
                  </a:cubicBezTo>
                  <a:cubicBezTo>
                    <a:pt x="3088" y="3275"/>
                    <a:pt x="3099" y="3279"/>
                    <a:pt x="3107" y="3294"/>
                  </a:cubicBezTo>
                  <a:cubicBezTo>
                    <a:pt x="3112" y="3304"/>
                    <a:pt x="3111" y="3306"/>
                    <a:pt x="3104" y="3314"/>
                  </a:cubicBezTo>
                  <a:cubicBezTo>
                    <a:pt x="3098" y="3320"/>
                    <a:pt x="3094" y="3321"/>
                    <a:pt x="3082" y="3317"/>
                  </a:cubicBezTo>
                  <a:cubicBezTo>
                    <a:pt x="3077" y="3315"/>
                    <a:pt x="3072" y="3314"/>
                    <a:pt x="3071" y="3315"/>
                  </a:cubicBezTo>
                  <a:cubicBezTo>
                    <a:pt x="3070" y="3316"/>
                    <a:pt x="3058" y="3317"/>
                    <a:pt x="3043" y="3317"/>
                  </a:cubicBezTo>
                  <a:cubicBezTo>
                    <a:pt x="3027" y="3317"/>
                    <a:pt x="3017" y="3318"/>
                    <a:pt x="3015" y="3320"/>
                  </a:cubicBezTo>
                  <a:cubicBezTo>
                    <a:pt x="3013" y="3321"/>
                    <a:pt x="3002" y="3322"/>
                    <a:pt x="2985" y="3323"/>
                  </a:cubicBezTo>
                  <a:cubicBezTo>
                    <a:pt x="2971" y="3323"/>
                    <a:pt x="2955" y="3324"/>
                    <a:pt x="2951" y="3325"/>
                  </a:cubicBezTo>
                  <a:cubicBezTo>
                    <a:pt x="2946" y="3327"/>
                    <a:pt x="2938" y="3328"/>
                    <a:pt x="2932" y="3328"/>
                  </a:cubicBezTo>
                  <a:cubicBezTo>
                    <a:pt x="2925" y="3329"/>
                    <a:pt x="2918" y="3330"/>
                    <a:pt x="2916" y="3332"/>
                  </a:cubicBezTo>
                  <a:cubicBezTo>
                    <a:pt x="2907" y="3337"/>
                    <a:pt x="2851" y="3342"/>
                    <a:pt x="2849" y="3338"/>
                  </a:cubicBezTo>
                  <a:close/>
                  <a:moveTo>
                    <a:pt x="3315" y="3288"/>
                  </a:moveTo>
                  <a:cubicBezTo>
                    <a:pt x="3312" y="3285"/>
                    <a:pt x="3312" y="3276"/>
                    <a:pt x="3315" y="3236"/>
                  </a:cubicBezTo>
                  <a:cubicBezTo>
                    <a:pt x="3316" y="3227"/>
                    <a:pt x="3315" y="3212"/>
                    <a:pt x="3314" y="3201"/>
                  </a:cubicBezTo>
                  <a:cubicBezTo>
                    <a:pt x="3313" y="3191"/>
                    <a:pt x="3311" y="3175"/>
                    <a:pt x="3311" y="3166"/>
                  </a:cubicBezTo>
                  <a:cubicBezTo>
                    <a:pt x="3310" y="3156"/>
                    <a:pt x="3309" y="3148"/>
                    <a:pt x="3309" y="3148"/>
                  </a:cubicBezTo>
                  <a:cubicBezTo>
                    <a:pt x="3308" y="3146"/>
                    <a:pt x="3300" y="3082"/>
                    <a:pt x="3299" y="3062"/>
                  </a:cubicBezTo>
                  <a:cubicBezTo>
                    <a:pt x="3299" y="3057"/>
                    <a:pt x="3297" y="3044"/>
                    <a:pt x="3296" y="3033"/>
                  </a:cubicBezTo>
                  <a:cubicBezTo>
                    <a:pt x="3294" y="3014"/>
                    <a:pt x="3293" y="2951"/>
                    <a:pt x="3295" y="2932"/>
                  </a:cubicBezTo>
                  <a:cubicBezTo>
                    <a:pt x="3296" y="2927"/>
                    <a:pt x="3296" y="2916"/>
                    <a:pt x="3297" y="2908"/>
                  </a:cubicBezTo>
                  <a:cubicBezTo>
                    <a:pt x="3297" y="2899"/>
                    <a:pt x="3298" y="2887"/>
                    <a:pt x="3299" y="2879"/>
                  </a:cubicBezTo>
                  <a:cubicBezTo>
                    <a:pt x="3300" y="2870"/>
                    <a:pt x="3299" y="2865"/>
                    <a:pt x="3298" y="2863"/>
                  </a:cubicBezTo>
                  <a:cubicBezTo>
                    <a:pt x="3296" y="2860"/>
                    <a:pt x="3296" y="2858"/>
                    <a:pt x="3298" y="2854"/>
                  </a:cubicBezTo>
                  <a:cubicBezTo>
                    <a:pt x="3300" y="2849"/>
                    <a:pt x="3304" y="2846"/>
                    <a:pt x="3317" y="2839"/>
                  </a:cubicBezTo>
                  <a:cubicBezTo>
                    <a:pt x="3336" y="2829"/>
                    <a:pt x="3352" y="2824"/>
                    <a:pt x="3361" y="2824"/>
                  </a:cubicBezTo>
                  <a:cubicBezTo>
                    <a:pt x="3364" y="2824"/>
                    <a:pt x="3370" y="2822"/>
                    <a:pt x="3375" y="2821"/>
                  </a:cubicBezTo>
                  <a:cubicBezTo>
                    <a:pt x="3386" y="2817"/>
                    <a:pt x="3419" y="2818"/>
                    <a:pt x="3425" y="2822"/>
                  </a:cubicBezTo>
                  <a:cubicBezTo>
                    <a:pt x="3428" y="2824"/>
                    <a:pt x="3431" y="2824"/>
                    <a:pt x="3436" y="2822"/>
                  </a:cubicBezTo>
                  <a:cubicBezTo>
                    <a:pt x="3440" y="2821"/>
                    <a:pt x="3445" y="2821"/>
                    <a:pt x="3447" y="2822"/>
                  </a:cubicBezTo>
                  <a:cubicBezTo>
                    <a:pt x="3449" y="2822"/>
                    <a:pt x="3457" y="2824"/>
                    <a:pt x="3465" y="2825"/>
                  </a:cubicBezTo>
                  <a:cubicBezTo>
                    <a:pt x="3472" y="2825"/>
                    <a:pt x="3482" y="2828"/>
                    <a:pt x="3486" y="2830"/>
                  </a:cubicBezTo>
                  <a:cubicBezTo>
                    <a:pt x="3490" y="2832"/>
                    <a:pt x="3494" y="2834"/>
                    <a:pt x="3496" y="2834"/>
                  </a:cubicBezTo>
                  <a:cubicBezTo>
                    <a:pt x="3497" y="2834"/>
                    <a:pt x="3502" y="2835"/>
                    <a:pt x="3507" y="2836"/>
                  </a:cubicBezTo>
                  <a:cubicBezTo>
                    <a:pt x="3525" y="2843"/>
                    <a:pt x="3534" y="2844"/>
                    <a:pt x="3546" y="2841"/>
                  </a:cubicBezTo>
                  <a:cubicBezTo>
                    <a:pt x="3562" y="2838"/>
                    <a:pt x="3565" y="2840"/>
                    <a:pt x="3566" y="2856"/>
                  </a:cubicBezTo>
                  <a:cubicBezTo>
                    <a:pt x="3567" y="2863"/>
                    <a:pt x="3566" y="2885"/>
                    <a:pt x="3565" y="2906"/>
                  </a:cubicBezTo>
                  <a:cubicBezTo>
                    <a:pt x="3563" y="2962"/>
                    <a:pt x="3563" y="3023"/>
                    <a:pt x="3565" y="3033"/>
                  </a:cubicBezTo>
                  <a:cubicBezTo>
                    <a:pt x="3567" y="3037"/>
                    <a:pt x="3569" y="3057"/>
                    <a:pt x="3570" y="3076"/>
                  </a:cubicBezTo>
                  <a:cubicBezTo>
                    <a:pt x="3572" y="3119"/>
                    <a:pt x="3573" y="3124"/>
                    <a:pt x="3576" y="3148"/>
                  </a:cubicBezTo>
                  <a:cubicBezTo>
                    <a:pt x="3578" y="3158"/>
                    <a:pt x="3579" y="3176"/>
                    <a:pt x="3580" y="3188"/>
                  </a:cubicBezTo>
                  <a:cubicBezTo>
                    <a:pt x="3580" y="3199"/>
                    <a:pt x="3581" y="3215"/>
                    <a:pt x="3581" y="3223"/>
                  </a:cubicBezTo>
                  <a:cubicBezTo>
                    <a:pt x="3584" y="3245"/>
                    <a:pt x="3583" y="3250"/>
                    <a:pt x="3578" y="3257"/>
                  </a:cubicBezTo>
                  <a:cubicBezTo>
                    <a:pt x="3574" y="3263"/>
                    <a:pt x="3573" y="3264"/>
                    <a:pt x="3562" y="3264"/>
                  </a:cubicBezTo>
                  <a:cubicBezTo>
                    <a:pt x="3555" y="3264"/>
                    <a:pt x="3549" y="3262"/>
                    <a:pt x="3546" y="3260"/>
                  </a:cubicBezTo>
                  <a:cubicBezTo>
                    <a:pt x="3538" y="3255"/>
                    <a:pt x="3493" y="3256"/>
                    <a:pt x="3449" y="3264"/>
                  </a:cubicBezTo>
                  <a:cubicBezTo>
                    <a:pt x="3427" y="3267"/>
                    <a:pt x="3413" y="3269"/>
                    <a:pt x="3394" y="3272"/>
                  </a:cubicBezTo>
                  <a:cubicBezTo>
                    <a:pt x="3383" y="3273"/>
                    <a:pt x="3373" y="3275"/>
                    <a:pt x="3370" y="3276"/>
                  </a:cubicBezTo>
                  <a:cubicBezTo>
                    <a:pt x="3368" y="3277"/>
                    <a:pt x="3363" y="3278"/>
                    <a:pt x="3359" y="3278"/>
                  </a:cubicBezTo>
                  <a:cubicBezTo>
                    <a:pt x="3355" y="3278"/>
                    <a:pt x="3350" y="3279"/>
                    <a:pt x="3347" y="3282"/>
                  </a:cubicBezTo>
                  <a:cubicBezTo>
                    <a:pt x="3344" y="3284"/>
                    <a:pt x="3340" y="3286"/>
                    <a:pt x="3338" y="3286"/>
                  </a:cubicBezTo>
                  <a:cubicBezTo>
                    <a:pt x="3336" y="3286"/>
                    <a:pt x="3331" y="3287"/>
                    <a:pt x="3327" y="3289"/>
                  </a:cubicBezTo>
                  <a:cubicBezTo>
                    <a:pt x="3318" y="3292"/>
                    <a:pt x="3319" y="3292"/>
                    <a:pt x="3315" y="3288"/>
                  </a:cubicBezTo>
                  <a:close/>
                  <a:moveTo>
                    <a:pt x="3404" y="3231"/>
                  </a:moveTo>
                  <a:cubicBezTo>
                    <a:pt x="3408" y="3230"/>
                    <a:pt x="3420" y="3229"/>
                    <a:pt x="3432" y="3228"/>
                  </a:cubicBezTo>
                  <a:cubicBezTo>
                    <a:pt x="3443" y="3228"/>
                    <a:pt x="3455" y="3226"/>
                    <a:pt x="3459" y="3225"/>
                  </a:cubicBezTo>
                  <a:cubicBezTo>
                    <a:pt x="3462" y="3224"/>
                    <a:pt x="3476" y="3222"/>
                    <a:pt x="3489" y="3221"/>
                  </a:cubicBezTo>
                  <a:cubicBezTo>
                    <a:pt x="3549" y="3216"/>
                    <a:pt x="3547" y="3217"/>
                    <a:pt x="3545" y="3202"/>
                  </a:cubicBezTo>
                  <a:cubicBezTo>
                    <a:pt x="3544" y="3197"/>
                    <a:pt x="3543" y="3180"/>
                    <a:pt x="3543" y="3166"/>
                  </a:cubicBezTo>
                  <a:cubicBezTo>
                    <a:pt x="3542" y="3151"/>
                    <a:pt x="3541" y="3131"/>
                    <a:pt x="3540" y="3121"/>
                  </a:cubicBezTo>
                  <a:cubicBezTo>
                    <a:pt x="3539" y="3111"/>
                    <a:pt x="3538" y="3100"/>
                    <a:pt x="3538" y="3098"/>
                  </a:cubicBezTo>
                  <a:cubicBezTo>
                    <a:pt x="3538" y="3095"/>
                    <a:pt x="3537" y="3084"/>
                    <a:pt x="3537" y="3074"/>
                  </a:cubicBezTo>
                  <a:cubicBezTo>
                    <a:pt x="3536" y="3063"/>
                    <a:pt x="3535" y="3051"/>
                    <a:pt x="3534" y="3047"/>
                  </a:cubicBezTo>
                  <a:cubicBezTo>
                    <a:pt x="3533" y="3042"/>
                    <a:pt x="3532" y="3006"/>
                    <a:pt x="3533" y="2961"/>
                  </a:cubicBezTo>
                  <a:cubicBezTo>
                    <a:pt x="3534" y="2873"/>
                    <a:pt x="3534" y="2875"/>
                    <a:pt x="3521" y="2877"/>
                  </a:cubicBezTo>
                  <a:cubicBezTo>
                    <a:pt x="3516" y="2878"/>
                    <a:pt x="3512" y="2877"/>
                    <a:pt x="3509" y="2875"/>
                  </a:cubicBezTo>
                  <a:cubicBezTo>
                    <a:pt x="3506" y="2873"/>
                    <a:pt x="3500" y="2871"/>
                    <a:pt x="3495" y="2870"/>
                  </a:cubicBezTo>
                  <a:cubicBezTo>
                    <a:pt x="3491" y="2870"/>
                    <a:pt x="3484" y="2868"/>
                    <a:pt x="3481" y="2866"/>
                  </a:cubicBezTo>
                  <a:cubicBezTo>
                    <a:pt x="3477" y="2864"/>
                    <a:pt x="3470" y="2862"/>
                    <a:pt x="3465" y="2861"/>
                  </a:cubicBezTo>
                  <a:cubicBezTo>
                    <a:pt x="3459" y="2861"/>
                    <a:pt x="3450" y="2859"/>
                    <a:pt x="3444" y="2858"/>
                  </a:cubicBezTo>
                  <a:cubicBezTo>
                    <a:pt x="3417" y="2854"/>
                    <a:pt x="3362" y="2858"/>
                    <a:pt x="3353" y="2865"/>
                  </a:cubicBezTo>
                  <a:cubicBezTo>
                    <a:pt x="3352" y="2866"/>
                    <a:pt x="3348" y="2868"/>
                    <a:pt x="3345" y="2868"/>
                  </a:cubicBezTo>
                  <a:cubicBezTo>
                    <a:pt x="3342" y="2869"/>
                    <a:pt x="3339" y="2872"/>
                    <a:pt x="3339" y="2874"/>
                  </a:cubicBezTo>
                  <a:cubicBezTo>
                    <a:pt x="3338" y="2876"/>
                    <a:pt x="3335" y="2879"/>
                    <a:pt x="3332" y="2880"/>
                  </a:cubicBezTo>
                  <a:lnTo>
                    <a:pt x="3327" y="2882"/>
                  </a:lnTo>
                  <a:lnTo>
                    <a:pt x="3327" y="2965"/>
                  </a:lnTo>
                  <a:cubicBezTo>
                    <a:pt x="3327" y="3021"/>
                    <a:pt x="3328" y="3054"/>
                    <a:pt x="3330" y="3065"/>
                  </a:cubicBezTo>
                  <a:cubicBezTo>
                    <a:pt x="3331" y="3073"/>
                    <a:pt x="3333" y="3085"/>
                    <a:pt x="3333" y="3091"/>
                  </a:cubicBezTo>
                  <a:cubicBezTo>
                    <a:pt x="3333" y="3096"/>
                    <a:pt x="3334" y="3105"/>
                    <a:pt x="3335" y="3111"/>
                  </a:cubicBezTo>
                  <a:cubicBezTo>
                    <a:pt x="3337" y="3116"/>
                    <a:pt x="3338" y="3126"/>
                    <a:pt x="3338" y="3132"/>
                  </a:cubicBezTo>
                  <a:cubicBezTo>
                    <a:pt x="3338" y="3138"/>
                    <a:pt x="3339" y="3146"/>
                    <a:pt x="3340" y="3149"/>
                  </a:cubicBezTo>
                  <a:cubicBezTo>
                    <a:pt x="3342" y="3154"/>
                    <a:pt x="3344" y="3182"/>
                    <a:pt x="3344" y="3203"/>
                  </a:cubicBezTo>
                  <a:cubicBezTo>
                    <a:pt x="3344" y="3210"/>
                    <a:pt x="3348" y="3229"/>
                    <a:pt x="3351" y="3233"/>
                  </a:cubicBezTo>
                  <a:cubicBezTo>
                    <a:pt x="3352" y="3235"/>
                    <a:pt x="3395" y="3234"/>
                    <a:pt x="3404" y="3231"/>
                  </a:cubicBezTo>
                  <a:close/>
                  <a:moveTo>
                    <a:pt x="2833" y="3282"/>
                  </a:moveTo>
                  <a:cubicBezTo>
                    <a:pt x="2826" y="3277"/>
                    <a:pt x="2823" y="3267"/>
                    <a:pt x="2822" y="3241"/>
                  </a:cubicBezTo>
                  <a:cubicBezTo>
                    <a:pt x="2821" y="3209"/>
                    <a:pt x="2821" y="3208"/>
                    <a:pt x="2822" y="3192"/>
                  </a:cubicBezTo>
                  <a:cubicBezTo>
                    <a:pt x="2826" y="3153"/>
                    <a:pt x="2827" y="3049"/>
                    <a:pt x="2824" y="3039"/>
                  </a:cubicBezTo>
                  <a:cubicBezTo>
                    <a:pt x="2823" y="3035"/>
                    <a:pt x="2821" y="3021"/>
                    <a:pt x="2821" y="3008"/>
                  </a:cubicBezTo>
                  <a:cubicBezTo>
                    <a:pt x="2820" y="2994"/>
                    <a:pt x="2819" y="2978"/>
                    <a:pt x="2819" y="2973"/>
                  </a:cubicBezTo>
                  <a:cubicBezTo>
                    <a:pt x="2819" y="2967"/>
                    <a:pt x="2817" y="2960"/>
                    <a:pt x="2816" y="2957"/>
                  </a:cubicBezTo>
                  <a:cubicBezTo>
                    <a:pt x="2815" y="2954"/>
                    <a:pt x="2813" y="2944"/>
                    <a:pt x="2813" y="2936"/>
                  </a:cubicBezTo>
                  <a:cubicBezTo>
                    <a:pt x="2812" y="2927"/>
                    <a:pt x="2811" y="2918"/>
                    <a:pt x="2810" y="2915"/>
                  </a:cubicBezTo>
                  <a:cubicBezTo>
                    <a:pt x="2809" y="2912"/>
                    <a:pt x="2808" y="2906"/>
                    <a:pt x="2808" y="2901"/>
                  </a:cubicBezTo>
                  <a:cubicBezTo>
                    <a:pt x="2808" y="2896"/>
                    <a:pt x="2806" y="2892"/>
                    <a:pt x="2802" y="2887"/>
                  </a:cubicBezTo>
                  <a:cubicBezTo>
                    <a:pt x="2794" y="2878"/>
                    <a:pt x="2790" y="2865"/>
                    <a:pt x="2795" y="2858"/>
                  </a:cubicBezTo>
                  <a:cubicBezTo>
                    <a:pt x="2796" y="2856"/>
                    <a:pt x="2799" y="2854"/>
                    <a:pt x="2800" y="2854"/>
                  </a:cubicBezTo>
                  <a:cubicBezTo>
                    <a:pt x="2801" y="2854"/>
                    <a:pt x="2802" y="2849"/>
                    <a:pt x="2802" y="2843"/>
                  </a:cubicBezTo>
                  <a:cubicBezTo>
                    <a:pt x="2802" y="2831"/>
                    <a:pt x="2804" y="2820"/>
                    <a:pt x="2809" y="2815"/>
                  </a:cubicBezTo>
                  <a:cubicBezTo>
                    <a:pt x="2812" y="2811"/>
                    <a:pt x="2812" y="2811"/>
                    <a:pt x="2816" y="2815"/>
                  </a:cubicBezTo>
                  <a:cubicBezTo>
                    <a:pt x="2818" y="2818"/>
                    <a:pt x="2821" y="2826"/>
                    <a:pt x="2823" y="2834"/>
                  </a:cubicBezTo>
                  <a:cubicBezTo>
                    <a:pt x="2828" y="2855"/>
                    <a:pt x="2828" y="2855"/>
                    <a:pt x="2848" y="2852"/>
                  </a:cubicBezTo>
                  <a:cubicBezTo>
                    <a:pt x="2857" y="2850"/>
                    <a:pt x="2874" y="2848"/>
                    <a:pt x="2886" y="2848"/>
                  </a:cubicBezTo>
                  <a:cubicBezTo>
                    <a:pt x="2910" y="2846"/>
                    <a:pt x="2917" y="2845"/>
                    <a:pt x="2937" y="2842"/>
                  </a:cubicBezTo>
                  <a:cubicBezTo>
                    <a:pt x="2959" y="2838"/>
                    <a:pt x="2977" y="2838"/>
                    <a:pt x="3019" y="2838"/>
                  </a:cubicBezTo>
                  <a:cubicBezTo>
                    <a:pt x="3095" y="2839"/>
                    <a:pt x="3109" y="2838"/>
                    <a:pt x="3122" y="2837"/>
                  </a:cubicBezTo>
                  <a:cubicBezTo>
                    <a:pt x="3141" y="2834"/>
                    <a:pt x="3143" y="2836"/>
                    <a:pt x="3141" y="2855"/>
                  </a:cubicBezTo>
                  <a:cubicBezTo>
                    <a:pt x="3140" y="2862"/>
                    <a:pt x="3138" y="2874"/>
                    <a:pt x="3137" y="2880"/>
                  </a:cubicBezTo>
                  <a:cubicBezTo>
                    <a:pt x="3135" y="2887"/>
                    <a:pt x="3134" y="2897"/>
                    <a:pt x="3134" y="2903"/>
                  </a:cubicBezTo>
                  <a:cubicBezTo>
                    <a:pt x="3134" y="2909"/>
                    <a:pt x="3133" y="2914"/>
                    <a:pt x="3131" y="2915"/>
                  </a:cubicBezTo>
                  <a:cubicBezTo>
                    <a:pt x="3129" y="2916"/>
                    <a:pt x="3130" y="2964"/>
                    <a:pt x="3133" y="2995"/>
                  </a:cubicBezTo>
                  <a:cubicBezTo>
                    <a:pt x="3134" y="3002"/>
                    <a:pt x="3135" y="3026"/>
                    <a:pt x="3134" y="3048"/>
                  </a:cubicBezTo>
                  <a:cubicBezTo>
                    <a:pt x="3133" y="3140"/>
                    <a:pt x="3134" y="3186"/>
                    <a:pt x="3135" y="3200"/>
                  </a:cubicBezTo>
                  <a:cubicBezTo>
                    <a:pt x="3137" y="3214"/>
                    <a:pt x="3137" y="3216"/>
                    <a:pt x="3144" y="3223"/>
                  </a:cubicBezTo>
                  <a:cubicBezTo>
                    <a:pt x="3154" y="3232"/>
                    <a:pt x="3154" y="3237"/>
                    <a:pt x="3145" y="3249"/>
                  </a:cubicBezTo>
                  <a:cubicBezTo>
                    <a:pt x="3138" y="3258"/>
                    <a:pt x="3132" y="3261"/>
                    <a:pt x="3126" y="3258"/>
                  </a:cubicBezTo>
                  <a:cubicBezTo>
                    <a:pt x="3121" y="3255"/>
                    <a:pt x="3106" y="3255"/>
                    <a:pt x="3093" y="3258"/>
                  </a:cubicBezTo>
                  <a:cubicBezTo>
                    <a:pt x="3086" y="3260"/>
                    <a:pt x="3069" y="3261"/>
                    <a:pt x="3044" y="3261"/>
                  </a:cubicBezTo>
                  <a:cubicBezTo>
                    <a:pt x="3020" y="3261"/>
                    <a:pt x="3004" y="3262"/>
                    <a:pt x="3003" y="3264"/>
                  </a:cubicBezTo>
                  <a:cubicBezTo>
                    <a:pt x="3002" y="3265"/>
                    <a:pt x="2992" y="3266"/>
                    <a:pt x="2980" y="3266"/>
                  </a:cubicBezTo>
                  <a:cubicBezTo>
                    <a:pt x="2966" y="3266"/>
                    <a:pt x="2957" y="3267"/>
                    <a:pt x="2954" y="3268"/>
                  </a:cubicBezTo>
                  <a:cubicBezTo>
                    <a:pt x="2951" y="3270"/>
                    <a:pt x="2943" y="3271"/>
                    <a:pt x="2937" y="3271"/>
                  </a:cubicBezTo>
                  <a:cubicBezTo>
                    <a:pt x="2931" y="3271"/>
                    <a:pt x="2923" y="3273"/>
                    <a:pt x="2921" y="3274"/>
                  </a:cubicBezTo>
                  <a:cubicBezTo>
                    <a:pt x="2918" y="3276"/>
                    <a:pt x="2912" y="3278"/>
                    <a:pt x="2906" y="3278"/>
                  </a:cubicBezTo>
                  <a:cubicBezTo>
                    <a:pt x="2900" y="3279"/>
                    <a:pt x="2891" y="3280"/>
                    <a:pt x="2887" y="3281"/>
                  </a:cubicBezTo>
                  <a:cubicBezTo>
                    <a:pt x="2877" y="3284"/>
                    <a:pt x="2838" y="3284"/>
                    <a:pt x="2833" y="3282"/>
                  </a:cubicBezTo>
                  <a:close/>
                  <a:moveTo>
                    <a:pt x="2933" y="3239"/>
                  </a:moveTo>
                  <a:cubicBezTo>
                    <a:pt x="2949" y="3236"/>
                    <a:pt x="2967" y="3234"/>
                    <a:pt x="2978" y="3234"/>
                  </a:cubicBezTo>
                  <a:cubicBezTo>
                    <a:pt x="2988" y="3234"/>
                    <a:pt x="2998" y="3233"/>
                    <a:pt x="3000" y="3232"/>
                  </a:cubicBezTo>
                  <a:cubicBezTo>
                    <a:pt x="3002" y="3230"/>
                    <a:pt x="3012" y="3230"/>
                    <a:pt x="3021" y="3230"/>
                  </a:cubicBezTo>
                  <a:cubicBezTo>
                    <a:pt x="3031" y="3230"/>
                    <a:pt x="3041" y="3230"/>
                    <a:pt x="3045" y="3230"/>
                  </a:cubicBezTo>
                  <a:cubicBezTo>
                    <a:pt x="3048" y="3230"/>
                    <a:pt x="3060" y="3229"/>
                    <a:pt x="3072" y="3228"/>
                  </a:cubicBezTo>
                  <a:cubicBezTo>
                    <a:pt x="3090" y="3226"/>
                    <a:pt x="3095" y="3225"/>
                    <a:pt x="3097" y="3222"/>
                  </a:cubicBezTo>
                  <a:cubicBezTo>
                    <a:pt x="3099" y="3219"/>
                    <a:pt x="3100" y="3210"/>
                    <a:pt x="3100" y="3180"/>
                  </a:cubicBezTo>
                  <a:cubicBezTo>
                    <a:pt x="3100" y="3147"/>
                    <a:pt x="3100" y="2998"/>
                    <a:pt x="3099" y="2929"/>
                  </a:cubicBezTo>
                  <a:cubicBezTo>
                    <a:pt x="3099" y="2918"/>
                    <a:pt x="3100" y="2902"/>
                    <a:pt x="3102" y="2894"/>
                  </a:cubicBezTo>
                  <a:cubicBezTo>
                    <a:pt x="3105" y="2874"/>
                    <a:pt x="3103" y="2872"/>
                    <a:pt x="3088" y="2872"/>
                  </a:cubicBezTo>
                  <a:cubicBezTo>
                    <a:pt x="3082" y="2872"/>
                    <a:pt x="3075" y="2873"/>
                    <a:pt x="3073" y="2873"/>
                  </a:cubicBezTo>
                  <a:cubicBezTo>
                    <a:pt x="3070" y="2874"/>
                    <a:pt x="3066" y="2874"/>
                    <a:pt x="3061" y="2872"/>
                  </a:cubicBezTo>
                  <a:cubicBezTo>
                    <a:pt x="3046" y="2867"/>
                    <a:pt x="2961" y="2870"/>
                    <a:pt x="2932" y="2878"/>
                  </a:cubicBezTo>
                  <a:cubicBezTo>
                    <a:pt x="2928" y="2879"/>
                    <a:pt x="2918" y="2880"/>
                    <a:pt x="2909" y="2881"/>
                  </a:cubicBezTo>
                  <a:cubicBezTo>
                    <a:pt x="2887" y="2884"/>
                    <a:pt x="2864" y="2889"/>
                    <a:pt x="2857" y="2891"/>
                  </a:cubicBezTo>
                  <a:cubicBezTo>
                    <a:pt x="2854" y="2893"/>
                    <a:pt x="2849" y="2894"/>
                    <a:pt x="2845" y="2894"/>
                  </a:cubicBezTo>
                  <a:cubicBezTo>
                    <a:pt x="2832" y="2894"/>
                    <a:pt x="2833" y="2892"/>
                    <a:pt x="2842" y="2944"/>
                  </a:cubicBezTo>
                  <a:cubicBezTo>
                    <a:pt x="2843" y="2950"/>
                    <a:pt x="2845" y="2965"/>
                    <a:pt x="2846" y="2977"/>
                  </a:cubicBezTo>
                  <a:cubicBezTo>
                    <a:pt x="2847" y="2989"/>
                    <a:pt x="2849" y="3003"/>
                    <a:pt x="2850" y="3008"/>
                  </a:cubicBezTo>
                  <a:cubicBezTo>
                    <a:pt x="2851" y="3013"/>
                    <a:pt x="2851" y="3023"/>
                    <a:pt x="2850" y="3032"/>
                  </a:cubicBezTo>
                  <a:cubicBezTo>
                    <a:pt x="2850" y="3042"/>
                    <a:pt x="2850" y="3048"/>
                    <a:pt x="2852" y="3051"/>
                  </a:cubicBezTo>
                  <a:cubicBezTo>
                    <a:pt x="2853" y="3054"/>
                    <a:pt x="2854" y="3066"/>
                    <a:pt x="2854" y="3089"/>
                  </a:cubicBezTo>
                  <a:cubicBezTo>
                    <a:pt x="2853" y="3130"/>
                    <a:pt x="2854" y="3200"/>
                    <a:pt x="2854" y="3224"/>
                  </a:cubicBezTo>
                  <a:cubicBezTo>
                    <a:pt x="2855" y="3237"/>
                    <a:pt x="2856" y="3242"/>
                    <a:pt x="2858" y="3244"/>
                  </a:cubicBezTo>
                  <a:cubicBezTo>
                    <a:pt x="2862" y="3247"/>
                    <a:pt x="2902" y="3244"/>
                    <a:pt x="2933" y="3239"/>
                  </a:cubicBezTo>
                  <a:close/>
                  <a:moveTo>
                    <a:pt x="3358" y="2257"/>
                  </a:moveTo>
                  <a:cubicBezTo>
                    <a:pt x="3355" y="2256"/>
                    <a:pt x="3350" y="2253"/>
                    <a:pt x="3347" y="2250"/>
                  </a:cubicBezTo>
                  <a:cubicBezTo>
                    <a:pt x="3343" y="2246"/>
                    <a:pt x="3342" y="2243"/>
                    <a:pt x="3342" y="2235"/>
                  </a:cubicBezTo>
                  <a:cubicBezTo>
                    <a:pt x="3342" y="2230"/>
                    <a:pt x="3343" y="2225"/>
                    <a:pt x="3344" y="2224"/>
                  </a:cubicBezTo>
                  <a:cubicBezTo>
                    <a:pt x="3349" y="2221"/>
                    <a:pt x="3382" y="2218"/>
                    <a:pt x="3420" y="2216"/>
                  </a:cubicBezTo>
                  <a:cubicBezTo>
                    <a:pt x="3440" y="2214"/>
                    <a:pt x="3459" y="2213"/>
                    <a:pt x="3461" y="2212"/>
                  </a:cubicBezTo>
                  <a:cubicBezTo>
                    <a:pt x="3464" y="2211"/>
                    <a:pt x="3472" y="2210"/>
                    <a:pt x="3478" y="2210"/>
                  </a:cubicBezTo>
                  <a:cubicBezTo>
                    <a:pt x="3485" y="2210"/>
                    <a:pt x="3498" y="2208"/>
                    <a:pt x="3506" y="2207"/>
                  </a:cubicBezTo>
                  <a:cubicBezTo>
                    <a:pt x="3514" y="2205"/>
                    <a:pt x="3527" y="2204"/>
                    <a:pt x="3534" y="2204"/>
                  </a:cubicBezTo>
                  <a:cubicBezTo>
                    <a:pt x="3541" y="2204"/>
                    <a:pt x="3549" y="2203"/>
                    <a:pt x="3552" y="2202"/>
                  </a:cubicBezTo>
                  <a:cubicBezTo>
                    <a:pt x="3556" y="2200"/>
                    <a:pt x="3560" y="2200"/>
                    <a:pt x="3563" y="2202"/>
                  </a:cubicBezTo>
                  <a:cubicBezTo>
                    <a:pt x="3567" y="2203"/>
                    <a:pt x="3569" y="2203"/>
                    <a:pt x="3572" y="2201"/>
                  </a:cubicBezTo>
                  <a:cubicBezTo>
                    <a:pt x="3578" y="2197"/>
                    <a:pt x="3612" y="2195"/>
                    <a:pt x="3619" y="2198"/>
                  </a:cubicBezTo>
                  <a:cubicBezTo>
                    <a:pt x="3622" y="2199"/>
                    <a:pt x="3628" y="2203"/>
                    <a:pt x="3631" y="2206"/>
                  </a:cubicBezTo>
                  <a:cubicBezTo>
                    <a:pt x="3637" y="2212"/>
                    <a:pt x="3638" y="2214"/>
                    <a:pt x="3638" y="2223"/>
                  </a:cubicBezTo>
                  <a:cubicBezTo>
                    <a:pt x="3638" y="2233"/>
                    <a:pt x="3634" y="2240"/>
                    <a:pt x="3628" y="2244"/>
                  </a:cubicBezTo>
                  <a:cubicBezTo>
                    <a:pt x="3625" y="2245"/>
                    <a:pt x="3623" y="2245"/>
                    <a:pt x="3618" y="2239"/>
                  </a:cubicBezTo>
                  <a:cubicBezTo>
                    <a:pt x="3615" y="2236"/>
                    <a:pt x="3610" y="2232"/>
                    <a:pt x="3607" y="2231"/>
                  </a:cubicBezTo>
                  <a:cubicBezTo>
                    <a:pt x="3599" y="2227"/>
                    <a:pt x="3572" y="2229"/>
                    <a:pt x="3561" y="2233"/>
                  </a:cubicBezTo>
                  <a:cubicBezTo>
                    <a:pt x="3556" y="2234"/>
                    <a:pt x="3545" y="2236"/>
                    <a:pt x="3535" y="2237"/>
                  </a:cubicBezTo>
                  <a:cubicBezTo>
                    <a:pt x="3525" y="2237"/>
                    <a:pt x="3513" y="2239"/>
                    <a:pt x="3509" y="2240"/>
                  </a:cubicBezTo>
                  <a:cubicBezTo>
                    <a:pt x="3504" y="2241"/>
                    <a:pt x="3497" y="2242"/>
                    <a:pt x="3492" y="2242"/>
                  </a:cubicBezTo>
                  <a:cubicBezTo>
                    <a:pt x="3487" y="2242"/>
                    <a:pt x="3479" y="2243"/>
                    <a:pt x="3474" y="2244"/>
                  </a:cubicBezTo>
                  <a:cubicBezTo>
                    <a:pt x="3469" y="2246"/>
                    <a:pt x="3456" y="2248"/>
                    <a:pt x="3447" y="2249"/>
                  </a:cubicBezTo>
                  <a:cubicBezTo>
                    <a:pt x="3437" y="2249"/>
                    <a:pt x="3422" y="2251"/>
                    <a:pt x="3413" y="2252"/>
                  </a:cubicBezTo>
                  <a:cubicBezTo>
                    <a:pt x="3404" y="2254"/>
                    <a:pt x="3395" y="2255"/>
                    <a:pt x="3393" y="2255"/>
                  </a:cubicBezTo>
                  <a:cubicBezTo>
                    <a:pt x="3379" y="2256"/>
                    <a:pt x="3366" y="2257"/>
                    <a:pt x="3365" y="2258"/>
                  </a:cubicBezTo>
                  <a:cubicBezTo>
                    <a:pt x="3364" y="2259"/>
                    <a:pt x="3361" y="2258"/>
                    <a:pt x="3358" y="2257"/>
                  </a:cubicBezTo>
                  <a:close/>
                  <a:moveTo>
                    <a:pt x="2342" y="2226"/>
                  </a:moveTo>
                  <a:cubicBezTo>
                    <a:pt x="2336" y="2224"/>
                    <a:pt x="2331" y="2222"/>
                    <a:pt x="2331" y="2221"/>
                  </a:cubicBezTo>
                  <a:cubicBezTo>
                    <a:pt x="2322" y="2205"/>
                    <a:pt x="2322" y="2200"/>
                    <a:pt x="2328" y="2192"/>
                  </a:cubicBezTo>
                  <a:cubicBezTo>
                    <a:pt x="2333" y="2187"/>
                    <a:pt x="2334" y="2187"/>
                    <a:pt x="2356" y="2187"/>
                  </a:cubicBezTo>
                  <a:cubicBezTo>
                    <a:pt x="2368" y="2187"/>
                    <a:pt x="2382" y="2185"/>
                    <a:pt x="2386" y="2184"/>
                  </a:cubicBezTo>
                  <a:cubicBezTo>
                    <a:pt x="2403" y="2179"/>
                    <a:pt x="2454" y="2173"/>
                    <a:pt x="2515" y="2170"/>
                  </a:cubicBezTo>
                  <a:cubicBezTo>
                    <a:pt x="2527" y="2170"/>
                    <a:pt x="2534" y="2169"/>
                    <a:pt x="2536" y="2166"/>
                  </a:cubicBezTo>
                  <a:cubicBezTo>
                    <a:pt x="2539" y="2164"/>
                    <a:pt x="2540" y="2164"/>
                    <a:pt x="2542" y="2165"/>
                  </a:cubicBezTo>
                  <a:cubicBezTo>
                    <a:pt x="2544" y="2167"/>
                    <a:pt x="2548" y="2167"/>
                    <a:pt x="2556" y="2164"/>
                  </a:cubicBezTo>
                  <a:cubicBezTo>
                    <a:pt x="2562" y="2163"/>
                    <a:pt x="2569" y="2161"/>
                    <a:pt x="2572" y="2161"/>
                  </a:cubicBezTo>
                  <a:cubicBezTo>
                    <a:pt x="2575" y="2161"/>
                    <a:pt x="2578" y="2160"/>
                    <a:pt x="2579" y="2159"/>
                  </a:cubicBezTo>
                  <a:cubicBezTo>
                    <a:pt x="2580" y="2158"/>
                    <a:pt x="2584" y="2158"/>
                    <a:pt x="2588" y="2158"/>
                  </a:cubicBezTo>
                  <a:cubicBezTo>
                    <a:pt x="2599" y="2158"/>
                    <a:pt x="2606" y="2165"/>
                    <a:pt x="2606" y="2179"/>
                  </a:cubicBezTo>
                  <a:cubicBezTo>
                    <a:pt x="2606" y="2185"/>
                    <a:pt x="2605" y="2190"/>
                    <a:pt x="2604" y="2190"/>
                  </a:cubicBezTo>
                  <a:cubicBezTo>
                    <a:pt x="2603" y="2191"/>
                    <a:pt x="2602" y="2194"/>
                    <a:pt x="2601" y="2198"/>
                  </a:cubicBezTo>
                  <a:lnTo>
                    <a:pt x="2600" y="2204"/>
                  </a:lnTo>
                  <a:lnTo>
                    <a:pt x="2586" y="2203"/>
                  </a:lnTo>
                  <a:cubicBezTo>
                    <a:pt x="2560" y="2201"/>
                    <a:pt x="2541" y="2202"/>
                    <a:pt x="2518" y="2208"/>
                  </a:cubicBezTo>
                  <a:cubicBezTo>
                    <a:pt x="2513" y="2209"/>
                    <a:pt x="2500" y="2211"/>
                    <a:pt x="2489" y="2212"/>
                  </a:cubicBezTo>
                  <a:cubicBezTo>
                    <a:pt x="2478" y="2213"/>
                    <a:pt x="2465" y="2215"/>
                    <a:pt x="2461" y="2216"/>
                  </a:cubicBezTo>
                  <a:cubicBezTo>
                    <a:pt x="2456" y="2217"/>
                    <a:pt x="2442" y="2219"/>
                    <a:pt x="2429" y="2219"/>
                  </a:cubicBezTo>
                  <a:cubicBezTo>
                    <a:pt x="2416" y="2219"/>
                    <a:pt x="2402" y="2221"/>
                    <a:pt x="2398" y="2222"/>
                  </a:cubicBezTo>
                  <a:cubicBezTo>
                    <a:pt x="2394" y="2223"/>
                    <a:pt x="2386" y="2224"/>
                    <a:pt x="2380" y="2224"/>
                  </a:cubicBezTo>
                  <a:cubicBezTo>
                    <a:pt x="2374" y="2224"/>
                    <a:pt x="2366" y="2225"/>
                    <a:pt x="2363" y="2227"/>
                  </a:cubicBezTo>
                  <a:cubicBezTo>
                    <a:pt x="2356" y="2230"/>
                    <a:pt x="2355" y="2230"/>
                    <a:pt x="2342" y="2226"/>
                  </a:cubicBezTo>
                  <a:close/>
                  <a:moveTo>
                    <a:pt x="3935" y="2221"/>
                  </a:moveTo>
                  <a:cubicBezTo>
                    <a:pt x="3934" y="2221"/>
                    <a:pt x="3930" y="2221"/>
                    <a:pt x="3926" y="2221"/>
                  </a:cubicBezTo>
                  <a:cubicBezTo>
                    <a:pt x="3921" y="2222"/>
                    <a:pt x="3916" y="2221"/>
                    <a:pt x="3914" y="2221"/>
                  </a:cubicBezTo>
                  <a:cubicBezTo>
                    <a:pt x="3912" y="2220"/>
                    <a:pt x="3907" y="2218"/>
                    <a:pt x="3903" y="2217"/>
                  </a:cubicBezTo>
                  <a:cubicBezTo>
                    <a:pt x="3896" y="2215"/>
                    <a:pt x="3895" y="2214"/>
                    <a:pt x="3892" y="2205"/>
                  </a:cubicBezTo>
                  <a:cubicBezTo>
                    <a:pt x="3890" y="2195"/>
                    <a:pt x="3891" y="2187"/>
                    <a:pt x="3894" y="2182"/>
                  </a:cubicBezTo>
                  <a:cubicBezTo>
                    <a:pt x="3896" y="2181"/>
                    <a:pt x="3903" y="2180"/>
                    <a:pt x="3915" y="2180"/>
                  </a:cubicBezTo>
                  <a:cubicBezTo>
                    <a:pt x="3952" y="2180"/>
                    <a:pt x="3987" y="2178"/>
                    <a:pt x="4006" y="2176"/>
                  </a:cubicBezTo>
                  <a:cubicBezTo>
                    <a:pt x="4040" y="2172"/>
                    <a:pt x="4073" y="2171"/>
                    <a:pt x="4149" y="2170"/>
                  </a:cubicBezTo>
                  <a:lnTo>
                    <a:pt x="4194" y="2169"/>
                  </a:lnTo>
                  <a:lnTo>
                    <a:pt x="4199" y="2175"/>
                  </a:lnTo>
                  <a:cubicBezTo>
                    <a:pt x="4207" y="2184"/>
                    <a:pt x="4206" y="2187"/>
                    <a:pt x="4197" y="2196"/>
                  </a:cubicBezTo>
                  <a:cubicBezTo>
                    <a:pt x="4188" y="2205"/>
                    <a:pt x="4186" y="2205"/>
                    <a:pt x="4174" y="2200"/>
                  </a:cubicBezTo>
                  <a:cubicBezTo>
                    <a:pt x="4166" y="2197"/>
                    <a:pt x="4164" y="2197"/>
                    <a:pt x="4159" y="2200"/>
                  </a:cubicBezTo>
                  <a:cubicBezTo>
                    <a:pt x="4154" y="2202"/>
                    <a:pt x="4148" y="2203"/>
                    <a:pt x="4137" y="2202"/>
                  </a:cubicBezTo>
                  <a:cubicBezTo>
                    <a:pt x="4125" y="2202"/>
                    <a:pt x="4120" y="2203"/>
                    <a:pt x="4117" y="2205"/>
                  </a:cubicBezTo>
                  <a:cubicBezTo>
                    <a:pt x="4115" y="2207"/>
                    <a:pt x="4112" y="2208"/>
                    <a:pt x="4107" y="2207"/>
                  </a:cubicBezTo>
                  <a:cubicBezTo>
                    <a:pt x="4104" y="2207"/>
                    <a:pt x="4092" y="2207"/>
                    <a:pt x="4081" y="2209"/>
                  </a:cubicBezTo>
                  <a:cubicBezTo>
                    <a:pt x="4070" y="2211"/>
                    <a:pt x="4054" y="2212"/>
                    <a:pt x="4046" y="2212"/>
                  </a:cubicBezTo>
                  <a:cubicBezTo>
                    <a:pt x="4038" y="2212"/>
                    <a:pt x="4026" y="2213"/>
                    <a:pt x="4019" y="2215"/>
                  </a:cubicBezTo>
                  <a:cubicBezTo>
                    <a:pt x="4012" y="2216"/>
                    <a:pt x="4002" y="2218"/>
                    <a:pt x="3996" y="2218"/>
                  </a:cubicBezTo>
                  <a:cubicBezTo>
                    <a:pt x="3990" y="2218"/>
                    <a:pt x="3979" y="2219"/>
                    <a:pt x="3973" y="2220"/>
                  </a:cubicBezTo>
                  <a:cubicBezTo>
                    <a:pt x="3958" y="2222"/>
                    <a:pt x="3939" y="2223"/>
                    <a:pt x="3935" y="2221"/>
                  </a:cubicBezTo>
                  <a:close/>
                  <a:moveTo>
                    <a:pt x="3304" y="2188"/>
                  </a:moveTo>
                  <a:cubicBezTo>
                    <a:pt x="3293" y="2186"/>
                    <a:pt x="3289" y="2183"/>
                    <a:pt x="3290" y="2173"/>
                  </a:cubicBezTo>
                  <a:cubicBezTo>
                    <a:pt x="3291" y="2165"/>
                    <a:pt x="3291" y="2165"/>
                    <a:pt x="3300" y="2161"/>
                  </a:cubicBezTo>
                  <a:cubicBezTo>
                    <a:pt x="3305" y="2159"/>
                    <a:pt x="3310" y="2157"/>
                    <a:pt x="3312" y="2157"/>
                  </a:cubicBezTo>
                  <a:cubicBezTo>
                    <a:pt x="3315" y="2156"/>
                    <a:pt x="3316" y="2155"/>
                    <a:pt x="3314" y="2151"/>
                  </a:cubicBezTo>
                  <a:cubicBezTo>
                    <a:pt x="3312" y="2148"/>
                    <a:pt x="3311" y="2128"/>
                    <a:pt x="3312" y="2078"/>
                  </a:cubicBezTo>
                  <a:cubicBezTo>
                    <a:pt x="3313" y="1961"/>
                    <a:pt x="3312" y="1887"/>
                    <a:pt x="3307" y="1803"/>
                  </a:cubicBezTo>
                  <a:cubicBezTo>
                    <a:pt x="3305" y="1766"/>
                    <a:pt x="3305" y="1766"/>
                    <a:pt x="3298" y="1759"/>
                  </a:cubicBezTo>
                  <a:cubicBezTo>
                    <a:pt x="3295" y="1755"/>
                    <a:pt x="3291" y="1749"/>
                    <a:pt x="3291" y="1746"/>
                  </a:cubicBezTo>
                  <a:cubicBezTo>
                    <a:pt x="3290" y="1743"/>
                    <a:pt x="3289" y="1737"/>
                    <a:pt x="3288" y="1733"/>
                  </a:cubicBezTo>
                  <a:cubicBezTo>
                    <a:pt x="3286" y="1726"/>
                    <a:pt x="3286" y="1725"/>
                    <a:pt x="3290" y="1720"/>
                  </a:cubicBezTo>
                  <a:cubicBezTo>
                    <a:pt x="3292" y="1718"/>
                    <a:pt x="3296" y="1716"/>
                    <a:pt x="3298" y="1716"/>
                  </a:cubicBezTo>
                  <a:cubicBezTo>
                    <a:pt x="3300" y="1716"/>
                    <a:pt x="3302" y="1712"/>
                    <a:pt x="3304" y="1704"/>
                  </a:cubicBezTo>
                  <a:cubicBezTo>
                    <a:pt x="3310" y="1683"/>
                    <a:pt x="3322" y="1680"/>
                    <a:pt x="3333" y="1698"/>
                  </a:cubicBezTo>
                  <a:cubicBezTo>
                    <a:pt x="3338" y="1705"/>
                    <a:pt x="3341" y="1707"/>
                    <a:pt x="3348" y="1706"/>
                  </a:cubicBezTo>
                  <a:cubicBezTo>
                    <a:pt x="3364" y="1703"/>
                    <a:pt x="3372" y="1702"/>
                    <a:pt x="3382" y="1700"/>
                  </a:cubicBezTo>
                  <a:cubicBezTo>
                    <a:pt x="3399" y="1697"/>
                    <a:pt x="3419" y="1695"/>
                    <a:pt x="3462" y="1695"/>
                  </a:cubicBezTo>
                  <a:cubicBezTo>
                    <a:pt x="3483" y="1694"/>
                    <a:pt x="3506" y="1693"/>
                    <a:pt x="3513" y="1692"/>
                  </a:cubicBezTo>
                  <a:cubicBezTo>
                    <a:pt x="3519" y="1690"/>
                    <a:pt x="3532" y="1689"/>
                    <a:pt x="3540" y="1689"/>
                  </a:cubicBezTo>
                  <a:cubicBezTo>
                    <a:pt x="3548" y="1690"/>
                    <a:pt x="3557" y="1690"/>
                    <a:pt x="3559" y="1689"/>
                  </a:cubicBezTo>
                  <a:cubicBezTo>
                    <a:pt x="3561" y="1689"/>
                    <a:pt x="3568" y="1689"/>
                    <a:pt x="3575" y="1689"/>
                  </a:cubicBezTo>
                  <a:cubicBezTo>
                    <a:pt x="3591" y="1689"/>
                    <a:pt x="3601" y="1696"/>
                    <a:pt x="3603" y="1707"/>
                  </a:cubicBezTo>
                  <a:cubicBezTo>
                    <a:pt x="3603" y="1711"/>
                    <a:pt x="3605" y="1718"/>
                    <a:pt x="3606" y="1722"/>
                  </a:cubicBezTo>
                  <a:cubicBezTo>
                    <a:pt x="3607" y="1726"/>
                    <a:pt x="3609" y="1743"/>
                    <a:pt x="3610" y="1761"/>
                  </a:cubicBezTo>
                  <a:cubicBezTo>
                    <a:pt x="3611" y="1778"/>
                    <a:pt x="3613" y="1800"/>
                    <a:pt x="3614" y="1810"/>
                  </a:cubicBezTo>
                  <a:cubicBezTo>
                    <a:pt x="3616" y="1824"/>
                    <a:pt x="3615" y="1982"/>
                    <a:pt x="3613" y="2031"/>
                  </a:cubicBezTo>
                  <a:cubicBezTo>
                    <a:pt x="3613" y="2037"/>
                    <a:pt x="3613" y="2050"/>
                    <a:pt x="3614" y="2060"/>
                  </a:cubicBezTo>
                  <a:cubicBezTo>
                    <a:pt x="3614" y="2069"/>
                    <a:pt x="3614" y="2085"/>
                    <a:pt x="3614" y="2095"/>
                  </a:cubicBezTo>
                  <a:cubicBezTo>
                    <a:pt x="3612" y="2118"/>
                    <a:pt x="3613" y="2124"/>
                    <a:pt x="3622" y="2128"/>
                  </a:cubicBezTo>
                  <a:cubicBezTo>
                    <a:pt x="3631" y="2132"/>
                    <a:pt x="3634" y="2137"/>
                    <a:pt x="3634" y="2148"/>
                  </a:cubicBezTo>
                  <a:cubicBezTo>
                    <a:pt x="3634" y="2159"/>
                    <a:pt x="3629" y="2167"/>
                    <a:pt x="3617" y="2175"/>
                  </a:cubicBezTo>
                  <a:cubicBezTo>
                    <a:pt x="3611" y="2180"/>
                    <a:pt x="3609" y="2180"/>
                    <a:pt x="3604" y="2178"/>
                  </a:cubicBezTo>
                  <a:cubicBezTo>
                    <a:pt x="3601" y="2176"/>
                    <a:pt x="3596" y="2176"/>
                    <a:pt x="3593" y="2177"/>
                  </a:cubicBezTo>
                  <a:cubicBezTo>
                    <a:pt x="3585" y="2179"/>
                    <a:pt x="3578" y="2175"/>
                    <a:pt x="3578" y="2168"/>
                  </a:cubicBezTo>
                  <a:cubicBezTo>
                    <a:pt x="3578" y="2165"/>
                    <a:pt x="3577" y="2162"/>
                    <a:pt x="3576" y="2160"/>
                  </a:cubicBezTo>
                  <a:cubicBezTo>
                    <a:pt x="3574" y="2157"/>
                    <a:pt x="3546" y="2156"/>
                    <a:pt x="3541" y="2159"/>
                  </a:cubicBezTo>
                  <a:cubicBezTo>
                    <a:pt x="3538" y="2160"/>
                    <a:pt x="3529" y="2162"/>
                    <a:pt x="3519" y="2162"/>
                  </a:cubicBezTo>
                  <a:cubicBezTo>
                    <a:pt x="3509" y="2163"/>
                    <a:pt x="3500" y="2164"/>
                    <a:pt x="3499" y="2166"/>
                  </a:cubicBezTo>
                  <a:cubicBezTo>
                    <a:pt x="3498" y="2167"/>
                    <a:pt x="3494" y="2168"/>
                    <a:pt x="3490" y="2168"/>
                  </a:cubicBezTo>
                  <a:cubicBezTo>
                    <a:pt x="3486" y="2168"/>
                    <a:pt x="3479" y="2169"/>
                    <a:pt x="3475" y="2170"/>
                  </a:cubicBezTo>
                  <a:cubicBezTo>
                    <a:pt x="3471" y="2172"/>
                    <a:pt x="3460" y="2174"/>
                    <a:pt x="3446" y="2174"/>
                  </a:cubicBezTo>
                  <a:cubicBezTo>
                    <a:pt x="3433" y="2174"/>
                    <a:pt x="3422" y="2175"/>
                    <a:pt x="3420" y="2176"/>
                  </a:cubicBezTo>
                  <a:cubicBezTo>
                    <a:pt x="3419" y="2177"/>
                    <a:pt x="3411" y="2178"/>
                    <a:pt x="3403" y="2179"/>
                  </a:cubicBezTo>
                  <a:cubicBezTo>
                    <a:pt x="3395" y="2179"/>
                    <a:pt x="3386" y="2180"/>
                    <a:pt x="3384" y="2181"/>
                  </a:cubicBezTo>
                  <a:cubicBezTo>
                    <a:pt x="3382" y="2183"/>
                    <a:pt x="3374" y="2184"/>
                    <a:pt x="3367" y="2184"/>
                  </a:cubicBezTo>
                  <a:cubicBezTo>
                    <a:pt x="3360" y="2184"/>
                    <a:pt x="3350" y="2184"/>
                    <a:pt x="3344" y="2185"/>
                  </a:cubicBezTo>
                  <a:cubicBezTo>
                    <a:pt x="3328" y="2188"/>
                    <a:pt x="3314" y="2189"/>
                    <a:pt x="3304" y="2188"/>
                  </a:cubicBezTo>
                  <a:close/>
                  <a:moveTo>
                    <a:pt x="3377" y="2148"/>
                  </a:moveTo>
                  <a:cubicBezTo>
                    <a:pt x="3380" y="2147"/>
                    <a:pt x="3384" y="2147"/>
                    <a:pt x="3386" y="2148"/>
                  </a:cubicBezTo>
                  <a:cubicBezTo>
                    <a:pt x="3389" y="2149"/>
                    <a:pt x="3404" y="2148"/>
                    <a:pt x="3433" y="2144"/>
                  </a:cubicBezTo>
                  <a:cubicBezTo>
                    <a:pt x="3440" y="2143"/>
                    <a:pt x="3456" y="2141"/>
                    <a:pt x="3467" y="2140"/>
                  </a:cubicBezTo>
                  <a:cubicBezTo>
                    <a:pt x="3478" y="2140"/>
                    <a:pt x="3488" y="2138"/>
                    <a:pt x="3489" y="2138"/>
                  </a:cubicBezTo>
                  <a:cubicBezTo>
                    <a:pt x="3491" y="2136"/>
                    <a:pt x="3510" y="2134"/>
                    <a:pt x="3528" y="2132"/>
                  </a:cubicBezTo>
                  <a:cubicBezTo>
                    <a:pt x="3533" y="2132"/>
                    <a:pt x="3541" y="2131"/>
                    <a:pt x="3546" y="2130"/>
                  </a:cubicBezTo>
                  <a:cubicBezTo>
                    <a:pt x="3551" y="2129"/>
                    <a:pt x="3558" y="2128"/>
                    <a:pt x="3563" y="2128"/>
                  </a:cubicBezTo>
                  <a:cubicBezTo>
                    <a:pt x="3575" y="2128"/>
                    <a:pt x="3577" y="2122"/>
                    <a:pt x="3579" y="2085"/>
                  </a:cubicBezTo>
                  <a:cubicBezTo>
                    <a:pt x="3580" y="2054"/>
                    <a:pt x="3582" y="1979"/>
                    <a:pt x="3582" y="1928"/>
                  </a:cubicBezTo>
                  <a:cubicBezTo>
                    <a:pt x="3582" y="1911"/>
                    <a:pt x="3583" y="1891"/>
                    <a:pt x="3584" y="1884"/>
                  </a:cubicBezTo>
                  <a:cubicBezTo>
                    <a:pt x="3585" y="1876"/>
                    <a:pt x="3586" y="1870"/>
                    <a:pt x="3586" y="1869"/>
                  </a:cubicBezTo>
                  <a:cubicBezTo>
                    <a:pt x="3586" y="1868"/>
                    <a:pt x="3585" y="1859"/>
                    <a:pt x="3585" y="1850"/>
                  </a:cubicBezTo>
                  <a:cubicBezTo>
                    <a:pt x="3584" y="1840"/>
                    <a:pt x="3583" y="1827"/>
                    <a:pt x="3583" y="1820"/>
                  </a:cubicBezTo>
                  <a:cubicBezTo>
                    <a:pt x="3582" y="1812"/>
                    <a:pt x="3581" y="1797"/>
                    <a:pt x="3581" y="1786"/>
                  </a:cubicBezTo>
                  <a:cubicBezTo>
                    <a:pt x="3580" y="1774"/>
                    <a:pt x="3579" y="1762"/>
                    <a:pt x="3578" y="1758"/>
                  </a:cubicBezTo>
                  <a:cubicBezTo>
                    <a:pt x="3576" y="1755"/>
                    <a:pt x="3576" y="1750"/>
                    <a:pt x="3577" y="1748"/>
                  </a:cubicBezTo>
                  <a:cubicBezTo>
                    <a:pt x="3578" y="1745"/>
                    <a:pt x="3577" y="1742"/>
                    <a:pt x="3576" y="1741"/>
                  </a:cubicBezTo>
                  <a:cubicBezTo>
                    <a:pt x="3575" y="1740"/>
                    <a:pt x="3574" y="1735"/>
                    <a:pt x="3573" y="1731"/>
                  </a:cubicBezTo>
                  <a:lnTo>
                    <a:pt x="3573" y="1723"/>
                  </a:lnTo>
                  <a:lnTo>
                    <a:pt x="3557" y="1723"/>
                  </a:lnTo>
                  <a:cubicBezTo>
                    <a:pt x="3548" y="1723"/>
                    <a:pt x="3534" y="1724"/>
                    <a:pt x="3525" y="1725"/>
                  </a:cubicBezTo>
                  <a:cubicBezTo>
                    <a:pt x="3516" y="1725"/>
                    <a:pt x="3507" y="1726"/>
                    <a:pt x="3505" y="1726"/>
                  </a:cubicBezTo>
                  <a:cubicBezTo>
                    <a:pt x="3495" y="1725"/>
                    <a:pt x="3489" y="1725"/>
                    <a:pt x="3470" y="1727"/>
                  </a:cubicBezTo>
                  <a:cubicBezTo>
                    <a:pt x="3458" y="1728"/>
                    <a:pt x="3439" y="1731"/>
                    <a:pt x="3427" y="1733"/>
                  </a:cubicBezTo>
                  <a:cubicBezTo>
                    <a:pt x="3415" y="1734"/>
                    <a:pt x="3398" y="1737"/>
                    <a:pt x="3391" y="1738"/>
                  </a:cubicBezTo>
                  <a:cubicBezTo>
                    <a:pt x="3383" y="1739"/>
                    <a:pt x="3373" y="1741"/>
                    <a:pt x="3369" y="1742"/>
                  </a:cubicBezTo>
                  <a:cubicBezTo>
                    <a:pt x="3364" y="1744"/>
                    <a:pt x="3359" y="1745"/>
                    <a:pt x="3356" y="1746"/>
                  </a:cubicBezTo>
                  <a:cubicBezTo>
                    <a:pt x="3354" y="1746"/>
                    <a:pt x="3349" y="1747"/>
                    <a:pt x="3345" y="1749"/>
                  </a:cubicBezTo>
                  <a:lnTo>
                    <a:pt x="3337" y="1753"/>
                  </a:lnTo>
                  <a:lnTo>
                    <a:pt x="3339" y="1764"/>
                  </a:lnTo>
                  <a:cubicBezTo>
                    <a:pt x="3340" y="1770"/>
                    <a:pt x="3340" y="1788"/>
                    <a:pt x="3341" y="1804"/>
                  </a:cubicBezTo>
                  <a:cubicBezTo>
                    <a:pt x="3341" y="1820"/>
                    <a:pt x="3342" y="1836"/>
                    <a:pt x="3342" y="1840"/>
                  </a:cubicBezTo>
                  <a:cubicBezTo>
                    <a:pt x="3346" y="1859"/>
                    <a:pt x="3347" y="1952"/>
                    <a:pt x="3345" y="2065"/>
                  </a:cubicBezTo>
                  <a:cubicBezTo>
                    <a:pt x="3344" y="2104"/>
                    <a:pt x="3345" y="2109"/>
                    <a:pt x="3348" y="2116"/>
                  </a:cubicBezTo>
                  <a:cubicBezTo>
                    <a:pt x="3352" y="2124"/>
                    <a:pt x="3353" y="2138"/>
                    <a:pt x="3350" y="2144"/>
                  </a:cubicBezTo>
                  <a:cubicBezTo>
                    <a:pt x="3346" y="2150"/>
                    <a:pt x="3349" y="2152"/>
                    <a:pt x="3360" y="2151"/>
                  </a:cubicBezTo>
                  <a:cubicBezTo>
                    <a:pt x="3366" y="2150"/>
                    <a:pt x="3374" y="2149"/>
                    <a:pt x="3377" y="2148"/>
                  </a:cubicBezTo>
                  <a:close/>
                  <a:moveTo>
                    <a:pt x="2321" y="2172"/>
                  </a:moveTo>
                  <a:cubicBezTo>
                    <a:pt x="2319" y="2168"/>
                    <a:pt x="2318" y="2162"/>
                    <a:pt x="2318" y="2159"/>
                  </a:cubicBezTo>
                  <a:cubicBezTo>
                    <a:pt x="2318" y="2152"/>
                    <a:pt x="2310" y="2142"/>
                    <a:pt x="2304" y="2142"/>
                  </a:cubicBezTo>
                  <a:cubicBezTo>
                    <a:pt x="2298" y="2142"/>
                    <a:pt x="2294" y="2134"/>
                    <a:pt x="2294" y="2124"/>
                  </a:cubicBezTo>
                  <a:cubicBezTo>
                    <a:pt x="2294" y="2115"/>
                    <a:pt x="2297" y="2111"/>
                    <a:pt x="2306" y="2109"/>
                  </a:cubicBezTo>
                  <a:cubicBezTo>
                    <a:pt x="2309" y="2108"/>
                    <a:pt x="2312" y="2106"/>
                    <a:pt x="2312" y="2104"/>
                  </a:cubicBezTo>
                  <a:cubicBezTo>
                    <a:pt x="2313" y="2102"/>
                    <a:pt x="2312" y="2089"/>
                    <a:pt x="2311" y="2075"/>
                  </a:cubicBezTo>
                  <a:cubicBezTo>
                    <a:pt x="2311" y="2060"/>
                    <a:pt x="2309" y="2035"/>
                    <a:pt x="2309" y="2018"/>
                  </a:cubicBezTo>
                  <a:cubicBezTo>
                    <a:pt x="2308" y="2001"/>
                    <a:pt x="2307" y="1985"/>
                    <a:pt x="2307" y="1984"/>
                  </a:cubicBezTo>
                  <a:cubicBezTo>
                    <a:pt x="2306" y="1982"/>
                    <a:pt x="2305" y="1968"/>
                    <a:pt x="2305" y="1953"/>
                  </a:cubicBezTo>
                  <a:cubicBezTo>
                    <a:pt x="2304" y="1938"/>
                    <a:pt x="2303" y="1923"/>
                    <a:pt x="2302" y="1921"/>
                  </a:cubicBezTo>
                  <a:cubicBezTo>
                    <a:pt x="2297" y="1913"/>
                    <a:pt x="2290" y="1859"/>
                    <a:pt x="2290" y="1833"/>
                  </a:cubicBezTo>
                  <a:cubicBezTo>
                    <a:pt x="2290" y="1822"/>
                    <a:pt x="2289" y="1809"/>
                    <a:pt x="2288" y="1806"/>
                  </a:cubicBezTo>
                  <a:cubicBezTo>
                    <a:pt x="2287" y="1802"/>
                    <a:pt x="2285" y="1783"/>
                    <a:pt x="2285" y="1764"/>
                  </a:cubicBezTo>
                  <a:cubicBezTo>
                    <a:pt x="2284" y="1744"/>
                    <a:pt x="2283" y="1717"/>
                    <a:pt x="2283" y="1703"/>
                  </a:cubicBezTo>
                  <a:cubicBezTo>
                    <a:pt x="2282" y="1688"/>
                    <a:pt x="2282" y="1675"/>
                    <a:pt x="2283" y="1672"/>
                  </a:cubicBezTo>
                  <a:cubicBezTo>
                    <a:pt x="2284" y="1667"/>
                    <a:pt x="2291" y="1660"/>
                    <a:pt x="2296" y="1660"/>
                  </a:cubicBezTo>
                  <a:cubicBezTo>
                    <a:pt x="2300" y="1660"/>
                    <a:pt x="2308" y="1669"/>
                    <a:pt x="2311" y="1677"/>
                  </a:cubicBezTo>
                  <a:cubicBezTo>
                    <a:pt x="2311" y="1679"/>
                    <a:pt x="2312" y="1699"/>
                    <a:pt x="2313" y="1721"/>
                  </a:cubicBezTo>
                  <a:cubicBezTo>
                    <a:pt x="2314" y="1764"/>
                    <a:pt x="2318" y="1816"/>
                    <a:pt x="2323" y="1845"/>
                  </a:cubicBezTo>
                  <a:cubicBezTo>
                    <a:pt x="2324" y="1855"/>
                    <a:pt x="2327" y="1874"/>
                    <a:pt x="2329" y="1889"/>
                  </a:cubicBezTo>
                  <a:cubicBezTo>
                    <a:pt x="2332" y="1916"/>
                    <a:pt x="2339" y="1972"/>
                    <a:pt x="2342" y="1994"/>
                  </a:cubicBezTo>
                  <a:cubicBezTo>
                    <a:pt x="2344" y="2009"/>
                    <a:pt x="2347" y="2054"/>
                    <a:pt x="2346" y="2069"/>
                  </a:cubicBezTo>
                  <a:cubicBezTo>
                    <a:pt x="2346" y="2071"/>
                    <a:pt x="2347" y="2078"/>
                    <a:pt x="2347" y="2086"/>
                  </a:cubicBezTo>
                  <a:cubicBezTo>
                    <a:pt x="2349" y="2098"/>
                    <a:pt x="2349" y="2099"/>
                    <a:pt x="2354" y="2098"/>
                  </a:cubicBezTo>
                  <a:cubicBezTo>
                    <a:pt x="2357" y="2098"/>
                    <a:pt x="2370" y="2097"/>
                    <a:pt x="2385" y="2096"/>
                  </a:cubicBezTo>
                  <a:cubicBezTo>
                    <a:pt x="2399" y="2094"/>
                    <a:pt x="2419" y="2093"/>
                    <a:pt x="2430" y="2092"/>
                  </a:cubicBezTo>
                  <a:cubicBezTo>
                    <a:pt x="2440" y="2091"/>
                    <a:pt x="2473" y="2089"/>
                    <a:pt x="2503" y="2089"/>
                  </a:cubicBezTo>
                  <a:cubicBezTo>
                    <a:pt x="2544" y="2088"/>
                    <a:pt x="2560" y="2087"/>
                    <a:pt x="2566" y="2085"/>
                  </a:cubicBezTo>
                  <a:cubicBezTo>
                    <a:pt x="2571" y="2083"/>
                    <a:pt x="2578" y="2082"/>
                    <a:pt x="2581" y="2082"/>
                  </a:cubicBezTo>
                  <a:cubicBezTo>
                    <a:pt x="2584" y="2082"/>
                    <a:pt x="2591" y="2080"/>
                    <a:pt x="2595" y="2079"/>
                  </a:cubicBezTo>
                  <a:cubicBezTo>
                    <a:pt x="2602" y="2076"/>
                    <a:pt x="2602" y="2075"/>
                    <a:pt x="2599" y="2072"/>
                  </a:cubicBezTo>
                  <a:cubicBezTo>
                    <a:pt x="2595" y="2067"/>
                    <a:pt x="2595" y="2047"/>
                    <a:pt x="2599" y="2030"/>
                  </a:cubicBezTo>
                  <a:cubicBezTo>
                    <a:pt x="2601" y="2020"/>
                    <a:pt x="2602" y="2007"/>
                    <a:pt x="2601" y="1969"/>
                  </a:cubicBezTo>
                  <a:cubicBezTo>
                    <a:pt x="2600" y="1942"/>
                    <a:pt x="2599" y="1919"/>
                    <a:pt x="2599" y="1917"/>
                  </a:cubicBezTo>
                  <a:cubicBezTo>
                    <a:pt x="2597" y="1915"/>
                    <a:pt x="2596" y="1907"/>
                    <a:pt x="2594" y="1850"/>
                  </a:cubicBezTo>
                  <a:cubicBezTo>
                    <a:pt x="2593" y="1824"/>
                    <a:pt x="2591" y="1799"/>
                    <a:pt x="2591" y="1795"/>
                  </a:cubicBezTo>
                  <a:cubicBezTo>
                    <a:pt x="2590" y="1790"/>
                    <a:pt x="2590" y="1767"/>
                    <a:pt x="2590" y="1743"/>
                  </a:cubicBezTo>
                  <a:cubicBezTo>
                    <a:pt x="2590" y="1712"/>
                    <a:pt x="2589" y="1699"/>
                    <a:pt x="2587" y="1698"/>
                  </a:cubicBezTo>
                  <a:cubicBezTo>
                    <a:pt x="2583" y="1696"/>
                    <a:pt x="2529" y="1695"/>
                    <a:pt x="2509" y="1697"/>
                  </a:cubicBezTo>
                  <a:cubicBezTo>
                    <a:pt x="2495" y="1698"/>
                    <a:pt x="2429" y="1691"/>
                    <a:pt x="2422" y="1688"/>
                  </a:cubicBezTo>
                  <a:cubicBezTo>
                    <a:pt x="2420" y="1687"/>
                    <a:pt x="2409" y="1685"/>
                    <a:pt x="2397" y="1684"/>
                  </a:cubicBezTo>
                  <a:cubicBezTo>
                    <a:pt x="2381" y="1683"/>
                    <a:pt x="2372" y="1684"/>
                    <a:pt x="2358" y="1687"/>
                  </a:cubicBezTo>
                  <a:lnTo>
                    <a:pt x="2340" y="1690"/>
                  </a:lnTo>
                  <a:lnTo>
                    <a:pt x="2333" y="1685"/>
                  </a:lnTo>
                  <a:cubicBezTo>
                    <a:pt x="2320" y="1675"/>
                    <a:pt x="2318" y="1662"/>
                    <a:pt x="2328" y="1656"/>
                  </a:cubicBezTo>
                  <a:cubicBezTo>
                    <a:pt x="2338" y="1651"/>
                    <a:pt x="2366" y="1647"/>
                    <a:pt x="2394" y="1646"/>
                  </a:cubicBezTo>
                  <a:cubicBezTo>
                    <a:pt x="2409" y="1646"/>
                    <a:pt x="2427" y="1644"/>
                    <a:pt x="2435" y="1643"/>
                  </a:cubicBezTo>
                  <a:cubicBezTo>
                    <a:pt x="2448" y="1640"/>
                    <a:pt x="2450" y="1640"/>
                    <a:pt x="2455" y="1642"/>
                  </a:cubicBezTo>
                  <a:cubicBezTo>
                    <a:pt x="2459" y="1644"/>
                    <a:pt x="2464" y="1646"/>
                    <a:pt x="2468" y="1646"/>
                  </a:cubicBezTo>
                  <a:cubicBezTo>
                    <a:pt x="2475" y="1646"/>
                    <a:pt x="2486" y="1654"/>
                    <a:pt x="2486" y="1660"/>
                  </a:cubicBezTo>
                  <a:cubicBezTo>
                    <a:pt x="2486" y="1664"/>
                    <a:pt x="2487" y="1664"/>
                    <a:pt x="2498" y="1663"/>
                  </a:cubicBezTo>
                  <a:cubicBezTo>
                    <a:pt x="2505" y="1662"/>
                    <a:pt x="2529" y="1661"/>
                    <a:pt x="2551" y="1661"/>
                  </a:cubicBezTo>
                  <a:cubicBezTo>
                    <a:pt x="2589" y="1661"/>
                    <a:pt x="2591" y="1661"/>
                    <a:pt x="2595" y="1658"/>
                  </a:cubicBezTo>
                  <a:cubicBezTo>
                    <a:pt x="2599" y="1653"/>
                    <a:pt x="2604" y="1652"/>
                    <a:pt x="2607" y="1656"/>
                  </a:cubicBezTo>
                  <a:cubicBezTo>
                    <a:pt x="2611" y="1661"/>
                    <a:pt x="2612" y="1673"/>
                    <a:pt x="2613" y="1721"/>
                  </a:cubicBezTo>
                  <a:cubicBezTo>
                    <a:pt x="2613" y="1750"/>
                    <a:pt x="2614" y="1773"/>
                    <a:pt x="2616" y="1777"/>
                  </a:cubicBezTo>
                  <a:cubicBezTo>
                    <a:pt x="2617" y="1780"/>
                    <a:pt x="2617" y="1786"/>
                    <a:pt x="2617" y="1790"/>
                  </a:cubicBezTo>
                  <a:cubicBezTo>
                    <a:pt x="2616" y="1794"/>
                    <a:pt x="2617" y="1803"/>
                    <a:pt x="2618" y="1812"/>
                  </a:cubicBezTo>
                  <a:cubicBezTo>
                    <a:pt x="2619" y="1820"/>
                    <a:pt x="2621" y="1842"/>
                    <a:pt x="2622" y="1862"/>
                  </a:cubicBezTo>
                  <a:cubicBezTo>
                    <a:pt x="2623" y="1881"/>
                    <a:pt x="2625" y="1902"/>
                    <a:pt x="2626" y="1908"/>
                  </a:cubicBezTo>
                  <a:cubicBezTo>
                    <a:pt x="2628" y="1919"/>
                    <a:pt x="2629" y="1982"/>
                    <a:pt x="2628" y="2032"/>
                  </a:cubicBezTo>
                  <a:cubicBezTo>
                    <a:pt x="2628" y="2045"/>
                    <a:pt x="2628" y="2060"/>
                    <a:pt x="2629" y="2063"/>
                  </a:cubicBezTo>
                  <a:cubicBezTo>
                    <a:pt x="2630" y="2067"/>
                    <a:pt x="2629" y="2071"/>
                    <a:pt x="2628" y="2073"/>
                  </a:cubicBezTo>
                  <a:cubicBezTo>
                    <a:pt x="2626" y="2074"/>
                    <a:pt x="2625" y="2083"/>
                    <a:pt x="2625" y="2094"/>
                  </a:cubicBezTo>
                  <a:cubicBezTo>
                    <a:pt x="2624" y="2107"/>
                    <a:pt x="2623" y="2113"/>
                    <a:pt x="2620" y="2117"/>
                  </a:cubicBezTo>
                  <a:cubicBezTo>
                    <a:pt x="2617" y="2121"/>
                    <a:pt x="2616" y="2121"/>
                    <a:pt x="2596" y="2122"/>
                  </a:cubicBezTo>
                  <a:cubicBezTo>
                    <a:pt x="2582" y="2122"/>
                    <a:pt x="2574" y="2122"/>
                    <a:pt x="2572" y="2124"/>
                  </a:cubicBezTo>
                  <a:cubicBezTo>
                    <a:pt x="2569" y="2127"/>
                    <a:pt x="2534" y="2129"/>
                    <a:pt x="2475" y="2130"/>
                  </a:cubicBezTo>
                  <a:cubicBezTo>
                    <a:pt x="2444" y="2131"/>
                    <a:pt x="2429" y="2132"/>
                    <a:pt x="2426" y="2133"/>
                  </a:cubicBezTo>
                  <a:cubicBezTo>
                    <a:pt x="2423" y="2135"/>
                    <a:pt x="2415" y="2136"/>
                    <a:pt x="2407" y="2137"/>
                  </a:cubicBezTo>
                  <a:cubicBezTo>
                    <a:pt x="2399" y="2138"/>
                    <a:pt x="2389" y="2139"/>
                    <a:pt x="2385" y="2140"/>
                  </a:cubicBezTo>
                  <a:cubicBezTo>
                    <a:pt x="2380" y="2141"/>
                    <a:pt x="2373" y="2143"/>
                    <a:pt x="2369" y="2143"/>
                  </a:cubicBezTo>
                  <a:cubicBezTo>
                    <a:pt x="2361" y="2145"/>
                    <a:pt x="2361" y="2145"/>
                    <a:pt x="2360" y="2152"/>
                  </a:cubicBezTo>
                  <a:cubicBezTo>
                    <a:pt x="2360" y="2158"/>
                    <a:pt x="2358" y="2161"/>
                    <a:pt x="2354" y="2164"/>
                  </a:cubicBezTo>
                  <a:cubicBezTo>
                    <a:pt x="2351" y="2166"/>
                    <a:pt x="2347" y="2168"/>
                    <a:pt x="2345" y="2168"/>
                  </a:cubicBezTo>
                  <a:cubicBezTo>
                    <a:pt x="2344" y="2168"/>
                    <a:pt x="2339" y="2170"/>
                    <a:pt x="2334" y="2174"/>
                  </a:cubicBezTo>
                  <a:cubicBezTo>
                    <a:pt x="2330" y="2177"/>
                    <a:pt x="2325" y="2180"/>
                    <a:pt x="2325" y="2180"/>
                  </a:cubicBezTo>
                  <a:cubicBezTo>
                    <a:pt x="2324" y="2180"/>
                    <a:pt x="2322" y="2176"/>
                    <a:pt x="2321" y="2172"/>
                  </a:cubicBezTo>
                  <a:close/>
                  <a:moveTo>
                    <a:pt x="3883" y="2166"/>
                  </a:moveTo>
                  <a:cubicBezTo>
                    <a:pt x="3883" y="2165"/>
                    <a:pt x="3882" y="2155"/>
                    <a:pt x="3882" y="2143"/>
                  </a:cubicBezTo>
                  <a:cubicBezTo>
                    <a:pt x="3881" y="2131"/>
                    <a:pt x="3880" y="2119"/>
                    <a:pt x="3880" y="2116"/>
                  </a:cubicBezTo>
                  <a:cubicBezTo>
                    <a:pt x="3879" y="2114"/>
                    <a:pt x="3879" y="2106"/>
                    <a:pt x="3880" y="2098"/>
                  </a:cubicBezTo>
                  <a:cubicBezTo>
                    <a:pt x="3882" y="2087"/>
                    <a:pt x="3882" y="2082"/>
                    <a:pt x="3880" y="2080"/>
                  </a:cubicBezTo>
                  <a:cubicBezTo>
                    <a:pt x="3879" y="2077"/>
                    <a:pt x="3878" y="2072"/>
                    <a:pt x="3879" y="2062"/>
                  </a:cubicBezTo>
                  <a:cubicBezTo>
                    <a:pt x="3880" y="2055"/>
                    <a:pt x="3881" y="2045"/>
                    <a:pt x="3880" y="2040"/>
                  </a:cubicBezTo>
                  <a:cubicBezTo>
                    <a:pt x="3880" y="2035"/>
                    <a:pt x="3880" y="2029"/>
                    <a:pt x="3882" y="2026"/>
                  </a:cubicBezTo>
                  <a:cubicBezTo>
                    <a:pt x="3884" y="2021"/>
                    <a:pt x="3884" y="2019"/>
                    <a:pt x="3882" y="2017"/>
                  </a:cubicBezTo>
                  <a:cubicBezTo>
                    <a:pt x="3879" y="2014"/>
                    <a:pt x="3881" y="1887"/>
                    <a:pt x="3884" y="1869"/>
                  </a:cubicBezTo>
                  <a:cubicBezTo>
                    <a:pt x="3885" y="1864"/>
                    <a:pt x="3885" y="1856"/>
                    <a:pt x="3884" y="1853"/>
                  </a:cubicBezTo>
                  <a:cubicBezTo>
                    <a:pt x="3883" y="1850"/>
                    <a:pt x="3882" y="1836"/>
                    <a:pt x="3883" y="1822"/>
                  </a:cubicBezTo>
                  <a:cubicBezTo>
                    <a:pt x="3883" y="1808"/>
                    <a:pt x="3884" y="1786"/>
                    <a:pt x="3884" y="1773"/>
                  </a:cubicBezTo>
                  <a:cubicBezTo>
                    <a:pt x="3884" y="1751"/>
                    <a:pt x="3883" y="1748"/>
                    <a:pt x="3879" y="1738"/>
                  </a:cubicBezTo>
                  <a:cubicBezTo>
                    <a:pt x="3873" y="1727"/>
                    <a:pt x="3873" y="1721"/>
                    <a:pt x="3880" y="1714"/>
                  </a:cubicBezTo>
                  <a:cubicBezTo>
                    <a:pt x="3884" y="1710"/>
                    <a:pt x="3885" y="1709"/>
                    <a:pt x="3883" y="1694"/>
                  </a:cubicBezTo>
                  <a:cubicBezTo>
                    <a:pt x="3882" y="1686"/>
                    <a:pt x="3881" y="1675"/>
                    <a:pt x="3881" y="1670"/>
                  </a:cubicBezTo>
                  <a:cubicBezTo>
                    <a:pt x="3880" y="1662"/>
                    <a:pt x="3880" y="1660"/>
                    <a:pt x="3883" y="1656"/>
                  </a:cubicBezTo>
                  <a:cubicBezTo>
                    <a:pt x="3887" y="1651"/>
                    <a:pt x="3888" y="1651"/>
                    <a:pt x="3894" y="1653"/>
                  </a:cubicBezTo>
                  <a:cubicBezTo>
                    <a:pt x="3900" y="1654"/>
                    <a:pt x="3901" y="1656"/>
                    <a:pt x="3904" y="1665"/>
                  </a:cubicBezTo>
                  <a:cubicBezTo>
                    <a:pt x="3906" y="1670"/>
                    <a:pt x="3907" y="1680"/>
                    <a:pt x="3908" y="1687"/>
                  </a:cubicBezTo>
                  <a:cubicBezTo>
                    <a:pt x="3908" y="1705"/>
                    <a:pt x="3910" y="1708"/>
                    <a:pt x="3921" y="1706"/>
                  </a:cubicBezTo>
                  <a:cubicBezTo>
                    <a:pt x="3926" y="1706"/>
                    <a:pt x="3932" y="1704"/>
                    <a:pt x="3933" y="1704"/>
                  </a:cubicBezTo>
                  <a:cubicBezTo>
                    <a:pt x="3934" y="1703"/>
                    <a:pt x="3941" y="1702"/>
                    <a:pt x="3948" y="1701"/>
                  </a:cubicBezTo>
                  <a:cubicBezTo>
                    <a:pt x="3956" y="1701"/>
                    <a:pt x="3963" y="1699"/>
                    <a:pt x="3965" y="1698"/>
                  </a:cubicBezTo>
                  <a:cubicBezTo>
                    <a:pt x="3966" y="1696"/>
                    <a:pt x="3970" y="1696"/>
                    <a:pt x="3974" y="1696"/>
                  </a:cubicBezTo>
                  <a:cubicBezTo>
                    <a:pt x="3982" y="1697"/>
                    <a:pt x="4003" y="1694"/>
                    <a:pt x="4008" y="1692"/>
                  </a:cubicBezTo>
                  <a:cubicBezTo>
                    <a:pt x="4010" y="1690"/>
                    <a:pt x="4023" y="1690"/>
                    <a:pt x="4037" y="1690"/>
                  </a:cubicBezTo>
                  <a:cubicBezTo>
                    <a:pt x="4051" y="1690"/>
                    <a:pt x="4070" y="1688"/>
                    <a:pt x="4080" y="1687"/>
                  </a:cubicBezTo>
                  <a:cubicBezTo>
                    <a:pt x="4089" y="1685"/>
                    <a:pt x="4097" y="1685"/>
                    <a:pt x="4098" y="1685"/>
                  </a:cubicBezTo>
                  <a:cubicBezTo>
                    <a:pt x="4099" y="1685"/>
                    <a:pt x="4109" y="1686"/>
                    <a:pt x="4120" y="1686"/>
                  </a:cubicBezTo>
                  <a:cubicBezTo>
                    <a:pt x="4134" y="1686"/>
                    <a:pt x="4142" y="1687"/>
                    <a:pt x="4145" y="1689"/>
                  </a:cubicBezTo>
                  <a:cubicBezTo>
                    <a:pt x="4147" y="1690"/>
                    <a:pt x="4150" y="1692"/>
                    <a:pt x="4152" y="1692"/>
                  </a:cubicBezTo>
                  <a:cubicBezTo>
                    <a:pt x="4158" y="1692"/>
                    <a:pt x="4175" y="1721"/>
                    <a:pt x="4179" y="1739"/>
                  </a:cubicBezTo>
                  <a:cubicBezTo>
                    <a:pt x="4182" y="1750"/>
                    <a:pt x="4186" y="1786"/>
                    <a:pt x="4186" y="1797"/>
                  </a:cubicBezTo>
                  <a:cubicBezTo>
                    <a:pt x="4186" y="1801"/>
                    <a:pt x="4187" y="1814"/>
                    <a:pt x="4188" y="1825"/>
                  </a:cubicBezTo>
                  <a:cubicBezTo>
                    <a:pt x="4191" y="1848"/>
                    <a:pt x="4191" y="1990"/>
                    <a:pt x="4189" y="2050"/>
                  </a:cubicBezTo>
                  <a:lnTo>
                    <a:pt x="4187" y="2091"/>
                  </a:lnTo>
                  <a:lnTo>
                    <a:pt x="4193" y="2101"/>
                  </a:lnTo>
                  <a:cubicBezTo>
                    <a:pt x="4202" y="2116"/>
                    <a:pt x="4203" y="2120"/>
                    <a:pt x="4198" y="2130"/>
                  </a:cubicBezTo>
                  <a:cubicBezTo>
                    <a:pt x="4196" y="2135"/>
                    <a:pt x="4194" y="2140"/>
                    <a:pt x="4193" y="2142"/>
                  </a:cubicBezTo>
                  <a:cubicBezTo>
                    <a:pt x="4192" y="2146"/>
                    <a:pt x="4178" y="2154"/>
                    <a:pt x="4171" y="2154"/>
                  </a:cubicBezTo>
                  <a:cubicBezTo>
                    <a:pt x="4166" y="2154"/>
                    <a:pt x="4156" y="2144"/>
                    <a:pt x="4156" y="2139"/>
                  </a:cubicBezTo>
                  <a:cubicBezTo>
                    <a:pt x="4156" y="2134"/>
                    <a:pt x="4148" y="2127"/>
                    <a:pt x="4144" y="2129"/>
                  </a:cubicBezTo>
                  <a:cubicBezTo>
                    <a:pt x="4143" y="2129"/>
                    <a:pt x="4133" y="2130"/>
                    <a:pt x="4124" y="2131"/>
                  </a:cubicBezTo>
                  <a:cubicBezTo>
                    <a:pt x="4115" y="2131"/>
                    <a:pt x="4103" y="2133"/>
                    <a:pt x="4097" y="2134"/>
                  </a:cubicBezTo>
                  <a:cubicBezTo>
                    <a:pt x="4092" y="2135"/>
                    <a:pt x="4085" y="2135"/>
                    <a:pt x="4082" y="2134"/>
                  </a:cubicBezTo>
                  <a:cubicBezTo>
                    <a:pt x="4079" y="2134"/>
                    <a:pt x="4076" y="2134"/>
                    <a:pt x="4075" y="2135"/>
                  </a:cubicBezTo>
                  <a:cubicBezTo>
                    <a:pt x="4073" y="2138"/>
                    <a:pt x="4065" y="2138"/>
                    <a:pt x="4060" y="2136"/>
                  </a:cubicBezTo>
                  <a:cubicBezTo>
                    <a:pt x="4058" y="2134"/>
                    <a:pt x="4054" y="2135"/>
                    <a:pt x="4048" y="2137"/>
                  </a:cubicBezTo>
                  <a:cubicBezTo>
                    <a:pt x="4043" y="2138"/>
                    <a:pt x="4038" y="2139"/>
                    <a:pt x="4036" y="2139"/>
                  </a:cubicBezTo>
                  <a:cubicBezTo>
                    <a:pt x="4034" y="2138"/>
                    <a:pt x="4025" y="2139"/>
                    <a:pt x="4016" y="2140"/>
                  </a:cubicBezTo>
                  <a:cubicBezTo>
                    <a:pt x="3994" y="2143"/>
                    <a:pt x="3948" y="2146"/>
                    <a:pt x="3934" y="2146"/>
                  </a:cubicBezTo>
                  <a:cubicBezTo>
                    <a:pt x="3925" y="2146"/>
                    <a:pt x="3923" y="2146"/>
                    <a:pt x="3917" y="2152"/>
                  </a:cubicBezTo>
                  <a:cubicBezTo>
                    <a:pt x="3914" y="2155"/>
                    <a:pt x="3907" y="2159"/>
                    <a:pt x="3902" y="2160"/>
                  </a:cubicBezTo>
                  <a:cubicBezTo>
                    <a:pt x="3898" y="2161"/>
                    <a:pt x="3893" y="2163"/>
                    <a:pt x="3892" y="2165"/>
                  </a:cubicBezTo>
                  <a:cubicBezTo>
                    <a:pt x="3889" y="2168"/>
                    <a:pt x="3884" y="2169"/>
                    <a:pt x="3883" y="2166"/>
                  </a:cubicBezTo>
                  <a:close/>
                  <a:moveTo>
                    <a:pt x="3994" y="2102"/>
                  </a:moveTo>
                  <a:cubicBezTo>
                    <a:pt x="3996" y="2101"/>
                    <a:pt x="4008" y="2101"/>
                    <a:pt x="4019" y="2100"/>
                  </a:cubicBezTo>
                  <a:cubicBezTo>
                    <a:pt x="4030" y="2100"/>
                    <a:pt x="4057" y="2100"/>
                    <a:pt x="4079" y="2099"/>
                  </a:cubicBezTo>
                  <a:cubicBezTo>
                    <a:pt x="4101" y="2099"/>
                    <a:pt x="4120" y="2098"/>
                    <a:pt x="4121" y="2097"/>
                  </a:cubicBezTo>
                  <a:cubicBezTo>
                    <a:pt x="4122" y="2096"/>
                    <a:pt x="4124" y="2097"/>
                    <a:pt x="4127" y="2098"/>
                  </a:cubicBezTo>
                  <a:cubicBezTo>
                    <a:pt x="4130" y="2099"/>
                    <a:pt x="4133" y="2099"/>
                    <a:pt x="4137" y="2097"/>
                  </a:cubicBezTo>
                  <a:cubicBezTo>
                    <a:pt x="4140" y="2095"/>
                    <a:pt x="4145" y="2093"/>
                    <a:pt x="4148" y="2092"/>
                  </a:cubicBezTo>
                  <a:cubicBezTo>
                    <a:pt x="4153" y="2090"/>
                    <a:pt x="4154" y="2089"/>
                    <a:pt x="4153" y="2078"/>
                  </a:cubicBezTo>
                  <a:cubicBezTo>
                    <a:pt x="4152" y="2072"/>
                    <a:pt x="4153" y="2060"/>
                    <a:pt x="4154" y="2052"/>
                  </a:cubicBezTo>
                  <a:cubicBezTo>
                    <a:pt x="4155" y="2043"/>
                    <a:pt x="4156" y="2018"/>
                    <a:pt x="4157" y="1995"/>
                  </a:cubicBezTo>
                  <a:cubicBezTo>
                    <a:pt x="4157" y="1967"/>
                    <a:pt x="4158" y="1952"/>
                    <a:pt x="4160" y="1950"/>
                  </a:cubicBezTo>
                  <a:cubicBezTo>
                    <a:pt x="4161" y="1949"/>
                    <a:pt x="4162" y="1947"/>
                    <a:pt x="4160" y="1945"/>
                  </a:cubicBezTo>
                  <a:cubicBezTo>
                    <a:pt x="4159" y="1944"/>
                    <a:pt x="4158" y="1933"/>
                    <a:pt x="4159" y="1919"/>
                  </a:cubicBezTo>
                  <a:cubicBezTo>
                    <a:pt x="4159" y="1905"/>
                    <a:pt x="4158" y="1890"/>
                    <a:pt x="4157" y="1885"/>
                  </a:cubicBezTo>
                  <a:cubicBezTo>
                    <a:pt x="4156" y="1879"/>
                    <a:pt x="4155" y="1858"/>
                    <a:pt x="4155" y="1839"/>
                  </a:cubicBezTo>
                  <a:cubicBezTo>
                    <a:pt x="4154" y="1819"/>
                    <a:pt x="4153" y="1802"/>
                    <a:pt x="4152" y="1800"/>
                  </a:cubicBezTo>
                  <a:cubicBezTo>
                    <a:pt x="4150" y="1799"/>
                    <a:pt x="4150" y="1793"/>
                    <a:pt x="4152" y="1785"/>
                  </a:cubicBezTo>
                  <a:cubicBezTo>
                    <a:pt x="4153" y="1774"/>
                    <a:pt x="4153" y="1771"/>
                    <a:pt x="4150" y="1762"/>
                  </a:cubicBezTo>
                  <a:cubicBezTo>
                    <a:pt x="4148" y="1756"/>
                    <a:pt x="4146" y="1748"/>
                    <a:pt x="4146" y="1745"/>
                  </a:cubicBezTo>
                  <a:cubicBezTo>
                    <a:pt x="4146" y="1741"/>
                    <a:pt x="4143" y="1737"/>
                    <a:pt x="4138" y="1732"/>
                  </a:cubicBezTo>
                  <a:cubicBezTo>
                    <a:pt x="4131" y="1724"/>
                    <a:pt x="4130" y="1724"/>
                    <a:pt x="4113" y="1722"/>
                  </a:cubicBezTo>
                  <a:cubicBezTo>
                    <a:pt x="4102" y="1721"/>
                    <a:pt x="4093" y="1721"/>
                    <a:pt x="4091" y="1722"/>
                  </a:cubicBezTo>
                  <a:cubicBezTo>
                    <a:pt x="4089" y="1723"/>
                    <a:pt x="4085" y="1724"/>
                    <a:pt x="4082" y="1723"/>
                  </a:cubicBezTo>
                  <a:cubicBezTo>
                    <a:pt x="4079" y="1722"/>
                    <a:pt x="4070" y="1723"/>
                    <a:pt x="4061" y="1725"/>
                  </a:cubicBezTo>
                  <a:cubicBezTo>
                    <a:pt x="4052" y="1726"/>
                    <a:pt x="4034" y="1728"/>
                    <a:pt x="4022" y="1729"/>
                  </a:cubicBezTo>
                  <a:cubicBezTo>
                    <a:pt x="3989" y="1730"/>
                    <a:pt x="3917" y="1743"/>
                    <a:pt x="3912" y="1749"/>
                  </a:cubicBezTo>
                  <a:cubicBezTo>
                    <a:pt x="3911" y="1750"/>
                    <a:pt x="3910" y="1779"/>
                    <a:pt x="3909" y="1818"/>
                  </a:cubicBezTo>
                  <a:cubicBezTo>
                    <a:pt x="3908" y="1855"/>
                    <a:pt x="3907" y="1889"/>
                    <a:pt x="3907" y="1894"/>
                  </a:cubicBezTo>
                  <a:cubicBezTo>
                    <a:pt x="3906" y="1903"/>
                    <a:pt x="3904" y="1958"/>
                    <a:pt x="3903" y="1968"/>
                  </a:cubicBezTo>
                  <a:cubicBezTo>
                    <a:pt x="3903" y="1970"/>
                    <a:pt x="3904" y="1978"/>
                    <a:pt x="3905" y="1985"/>
                  </a:cubicBezTo>
                  <a:cubicBezTo>
                    <a:pt x="3905" y="1991"/>
                    <a:pt x="3906" y="2014"/>
                    <a:pt x="3907" y="2036"/>
                  </a:cubicBezTo>
                  <a:cubicBezTo>
                    <a:pt x="3907" y="2057"/>
                    <a:pt x="3908" y="2081"/>
                    <a:pt x="3909" y="2089"/>
                  </a:cubicBezTo>
                  <a:lnTo>
                    <a:pt x="3911" y="2103"/>
                  </a:lnTo>
                  <a:lnTo>
                    <a:pt x="3927" y="2104"/>
                  </a:lnTo>
                  <a:cubicBezTo>
                    <a:pt x="3949" y="2105"/>
                    <a:pt x="3987" y="2104"/>
                    <a:pt x="3994" y="2102"/>
                  </a:cubicBezTo>
                  <a:close/>
                  <a:moveTo>
                    <a:pt x="2524" y="1646"/>
                  </a:moveTo>
                  <a:cubicBezTo>
                    <a:pt x="2523" y="1637"/>
                    <a:pt x="2528" y="1630"/>
                    <a:pt x="2535" y="1630"/>
                  </a:cubicBezTo>
                  <a:cubicBezTo>
                    <a:pt x="2541" y="1630"/>
                    <a:pt x="2544" y="1633"/>
                    <a:pt x="2544" y="1641"/>
                  </a:cubicBezTo>
                  <a:cubicBezTo>
                    <a:pt x="2544" y="1648"/>
                    <a:pt x="2541" y="1650"/>
                    <a:pt x="2531" y="1650"/>
                  </a:cubicBezTo>
                  <a:cubicBezTo>
                    <a:pt x="2526" y="1650"/>
                    <a:pt x="2524" y="1649"/>
                    <a:pt x="2524" y="1646"/>
                  </a:cubicBezTo>
                  <a:close/>
                  <a:moveTo>
                    <a:pt x="456" y="3693"/>
                  </a:moveTo>
                  <a:cubicBezTo>
                    <a:pt x="516" y="3694"/>
                    <a:pt x="517" y="3694"/>
                    <a:pt x="541" y="3693"/>
                  </a:cubicBezTo>
                  <a:cubicBezTo>
                    <a:pt x="555" y="3693"/>
                    <a:pt x="565" y="3691"/>
                    <a:pt x="566" y="3690"/>
                  </a:cubicBezTo>
                  <a:cubicBezTo>
                    <a:pt x="569" y="3687"/>
                    <a:pt x="570" y="3539"/>
                    <a:pt x="568" y="3534"/>
                  </a:cubicBezTo>
                  <a:cubicBezTo>
                    <a:pt x="567" y="3532"/>
                    <a:pt x="566" y="3510"/>
                    <a:pt x="565" y="3485"/>
                  </a:cubicBezTo>
                  <a:cubicBezTo>
                    <a:pt x="563" y="3412"/>
                    <a:pt x="562" y="3379"/>
                    <a:pt x="560" y="3376"/>
                  </a:cubicBezTo>
                  <a:cubicBezTo>
                    <a:pt x="559" y="3374"/>
                    <a:pt x="558" y="3351"/>
                    <a:pt x="558" y="3324"/>
                  </a:cubicBezTo>
                  <a:cubicBezTo>
                    <a:pt x="558" y="3297"/>
                    <a:pt x="557" y="3271"/>
                    <a:pt x="556" y="3266"/>
                  </a:cubicBezTo>
                  <a:cubicBezTo>
                    <a:pt x="556" y="3261"/>
                    <a:pt x="555" y="3247"/>
                    <a:pt x="555" y="3235"/>
                  </a:cubicBezTo>
                  <a:cubicBezTo>
                    <a:pt x="555" y="3223"/>
                    <a:pt x="553" y="3203"/>
                    <a:pt x="552" y="3191"/>
                  </a:cubicBezTo>
                  <a:cubicBezTo>
                    <a:pt x="550" y="3174"/>
                    <a:pt x="550" y="3168"/>
                    <a:pt x="552" y="3161"/>
                  </a:cubicBezTo>
                  <a:cubicBezTo>
                    <a:pt x="553" y="3156"/>
                    <a:pt x="554" y="3150"/>
                    <a:pt x="553" y="3148"/>
                  </a:cubicBezTo>
                  <a:cubicBezTo>
                    <a:pt x="552" y="3146"/>
                    <a:pt x="551" y="3133"/>
                    <a:pt x="551" y="3119"/>
                  </a:cubicBezTo>
                  <a:cubicBezTo>
                    <a:pt x="550" y="3098"/>
                    <a:pt x="551" y="3092"/>
                    <a:pt x="553" y="3089"/>
                  </a:cubicBezTo>
                  <a:cubicBezTo>
                    <a:pt x="555" y="3087"/>
                    <a:pt x="555" y="3086"/>
                    <a:pt x="554" y="3085"/>
                  </a:cubicBezTo>
                  <a:cubicBezTo>
                    <a:pt x="551" y="3083"/>
                    <a:pt x="551" y="3067"/>
                    <a:pt x="554" y="3064"/>
                  </a:cubicBezTo>
                  <a:cubicBezTo>
                    <a:pt x="556" y="3062"/>
                    <a:pt x="556" y="3061"/>
                    <a:pt x="554" y="3059"/>
                  </a:cubicBezTo>
                  <a:cubicBezTo>
                    <a:pt x="552" y="3056"/>
                    <a:pt x="551" y="3049"/>
                    <a:pt x="551" y="3035"/>
                  </a:cubicBezTo>
                  <a:cubicBezTo>
                    <a:pt x="551" y="3024"/>
                    <a:pt x="551" y="3014"/>
                    <a:pt x="550" y="3013"/>
                  </a:cubicBezTo>
                  <a:cubicBezTo>
                    <a:pt x="549" y="3012"/>
                    <a:pt x="548" y="2999"/>
                    <a:pt x="547" y="2986"/>
                  </a:cubicBezTo>
                  <a:cubicBezTo>
                    <a:pt x="546" y="2972"/>
                    <a:pt x="545" y="2953"/>
                    <a:pt x="544" y="2944"/>
                  </a:cubicBezTo>
                  <a:cubicBezTo>
                    <a:pt x="543" y="2934"/>
                    <a:pt x="541" y="2921"/>
                    <a:pt x="541" y="2914"/>
                  </a:cubicBezTo>
                  <a:cubicBezTo>
                    <a:pt x="538" y="2880"/>
                    <a:pt x="538" y="2872"/>
                    <a:pt x="536" y="2870"/>
                  </a:cubicBezTo>
                  <a:cubicBezTo>
                    <a:pt x="536" y="2868"/>
                    <a:pt x="535" y="2860"/>
                    <a:pt x="534" y="2853"/>
                  </a:cubicBezTo>
                  <a:cubicBezTo>
                    <a:pt x="534" y="2845"/>
                    <a:pt x="533" y="2836"/>
                    <a:pt x="533" y="2833"/>
                  </a:cubicBezTo>
                  <a:cubicBezTo>
                    <a:pt x="532" y="2829"/>
                    <a:pt x="531" y="2819"/>
                    <a:pt x="530" y="2809"/>
                  </a:cubicBezTo>
                  <a:cubicBezTo>
                    <a:pt x="528" y="2799"/>
                    <a:pt x="527" y="2789"/>
                    <a:pt x="526" y="2788"/>
                  </a:cubicBezTo>
                  <a:cubicBezTo>
                    <a:pt x="525" y="2784"/>
                    <a:pt x="524" y="2772"/>
                    <a:pt x="523" y="2753"/>
                  </a:cubicBezTo>
                  <a:cubicBezTo>
                    <a:pt x="522" y="2736"/>
                    <a:pt x="520" y="2732"/>
                    <a:pt x="515" y="2732"/>
                  </a:cubicBezTo>
                  <a:cubicBezTo>
                    <a:pt x="512" y="2732"/>
                    <a:pt x="510" y="2732"/>
                    <a:pt x="509" y="2733"/>
                  </a:cubicBezTo>
                  <a:cubicBezTo>
                    <a:pt x="508" y="2734"/>
                    <a:pt x="499" y="2736"/>
                    <a:pt x="488" y="2736"/>
                  </a:cubicBezTo>
                  <a:cubicBezTo>
                    <a:pt x="476" y="2737"/>
                    <a:pt x="466" y="2738"/>
                    <a:pt x="465" y="2739"/>
                  </a:cubicBezTo>
                  <a:cubicBezTo>
                    <a:pt x="462" y="2741"/>
                    <a:pt x="449" y="2745"/>
                    <a:pt x="441" y="2746"/>
                  </a:cubicBezTo>
                  <a:cubicBezTo>
                    <a:pt x="426" y="2748"/>
                    <a:pt x="408" y="2752"/>
                    <a:pt x="404" y="2755"/>
                  </a:cubicBezTo>
                  <a:cubicBezTo>
                    <a:pt x="402" y="2756"/>
                    <a:pt x="392" y="2758"/>
                    <a:pt x="383" y="2759"/>
                  </a:cubicBezTo>
                  <a:cubicBezTo>
                    <a:pt x="365" y="2759"/>
                    <a:pt x="342" y="2763"/>
                    <a:pt x="339" y="2766"/>
                  </a:cubicBezTo>
                  <a:cubicBezTo>
                    <a:pt x="337" y="2767"/>
                    <a:pt x="335" y="2795"/>
                    <a:pt x="335" y="2810"/>
                  </a:cubicBezTo>
                  <a:cubicBezTo>
                    <a:pt x="336" y="2812"/>
                    <a:pt x="336" y="2835"/>
                    <a:pt x="336" y="2861"/>
                  </a:cubicBezTo>
                  <a:cubicBezTo>
                    <a:pt x="336" y="2887"/>
                    <a:pt x="337" y="2908"/>
                    <a:pt x="338" y="2910"/>
                  </a:cubicBezTo>
                  <a:cubicBezTo>
                    <a:pt x="339" y="2912"/>
                    <a:pt x="340" y="2931"/>
                    <a:pt x="341" y="2951"/>
                  </a:cubicBezTo>
                  <a:cubicBezTo>
                    <a:pt x="341" y="2971"/>
                    <a:pt x="342" y="2988"/>
                    <a:pt x="342" y="2989"/>
                  </a:cubicBezTo>
                  <a:cubicBezTo>
                    <a:pt x="344" y="2991"/>
                    <a:pt x="344" y="2990"/>
                    <a:pt x="344" y="3061"/>
                  </a:cubicBezTo>
                  <a:cubicBezTo>
                    <a:pt x="344" y="3089"/>
                    <a:pt x="345" y="3124"/>
                    <a:pt x="345" y="3139"/>
                  </a:cubicBezTo>
                  <a:cubicBezTo>
                    <a:pt x="347" y="3181"/>
                    <a:pt x="347" y="3184"/>
                    <a:pt x="347" y="3243"/>
                  </a:cubicBezTo>
                  <a:cubicBezTo>
                    <a:pt x="347" y="3273"/>
                    <a:pt x="348" y="3304"/>
                    <a:pt x="348" y="3312"/>
                  </a:cubicBezTo>
                  <a:cubicBezTo>
                    <a:pt x="349" y="3330"/>
                    <a:pt x="348" y="3351"/>
                    <a:pt x="346" y="3377"/>
                  </a:cubicBezTo>
                  <a:cubicBezTo>
                    <a:pt x="344" y="3393"/>
                    <a:pt x="344" y="3402"/>
                    <a:pt x="346" y="3412"/>
                  </a:cubicBezTo>
                  <a:cubicBezTo>
                    <a:pt x="349" y="3427"/>
                    <a:pt x="349" y="3441"/>
                    <a:pt x="351" y="3534"/>
                  </a:cubicBezTo>
                  <a:cubicBezTo>
                    <a:pt x="351" y="3573"/>
                    <a:pt x="353" y="3611"/>
                    <a:pt x="354" y="3618"/>
                  </a:cubicBezTo>
                  <a:cubicBezTo>
                    <a:pt x="355" y="3626"/>
                    <a:pt x="355" y="3633"/>
                    <a:pt x="355" y="3634"/>
                  </a:cubicBezTo>
                  <a:cubicBezTo>
                    <a:pt x="354" y="3634"/>
                    <a:pt x="355" y="3646"/>
                    <a:pt x="356" y="3659"/>
                  </a:cubicBezTo>
                  <a:cubicBezTo>
                    <a:pt x="358" y="3680"/>
                    <a:pt x="358" y="3682"/>
                    <a:pt x="354" y="3685"/>
                  </a:cubicBezTo>
                  <a:cubicBezTo>
                    <a:pt x="352" y="3686"/>
                    <a:pt x="352" y="3688"/>
                    <a:pt x="352" y="3689"/>
                  </a:cubicBezTo>
                  <a:cubicBezTo>
                    <a:pt x="355" y="3692"/>
                    <a:pt x="390" y="3695"/>
                    <a:pt x="403" y="3694"/>
                  </a:cubicBezTo>
                  <a:cubicBezTo>
                    <a:pt x="409" y="3693"/>
                    <a:pt x="433" y="3693"/>
                    <a:pt x="456" y="3693"/>
                  </a:cubicBezTo>
                  <a:close/>
                  <a:moveTo>
                    <a:pt x="2016" y="3693"/>
                  </a:moveTo>
                  <a:cubicBezTo>
                    <a:pt x="2025" y="3687"/>
                    <a:pt x="2027" y="3653"/>
                    <a:pt x="2026" y="3542"/>
                  </a:cubicBezTo>
                  <a:cubicBezTo>
                    <a:pt x="2026" y="3522"/>
                    <a:pt x="2021" y="3454"/>
                    <a:pt x="2019" y="3437"/>
                  </a:cubicBezTo>
                  <a:cubicBezTo>
                    <a:pt x="2017" y="3426"/>
                    <a:pt x="2017" y="3412"/>
                    <a:pt x="2015" y="3345"/>
                  </a:cubicBezTo>
                  <a:cubicBezTo>
                    <a:pt x="2014" y="3320"/>
                    <a:pt x="2013" y="3293"/>
                    <a:pt x="2012" y="3285"/>
                  </a:cubicBezTo>
                  <a:cubicBezTo>
                    <a:pt x="2012" y="3276"/>
                    <a:pt x="2012" y="3252"/>
                    <a:pt x="2011" y="3232"/>
                  </a:cubicBezTo>
                  <a:cubicBezTo>
                    <a:pt x="2011" y="3211"/>
                    <a:pt x="2010" y="3194"/>
                    <a:pt x="2009" y="3193"/>
                  </a:cubicBezTo>
                  <a:cubicBezTo>
                    <a:pt x="2007" y="3189"/>
                    <a:pt x="2003" y="3133"/>
                    <a:pt x="2004" y="3111"/>
                  </a:cubicBezTo>
                  <a:cubicBezTo>
                    <a:pt x="2004" y="3091"/>
                    <a:pt x="2002" y="3069"/>
                    <a:pt x="1998" y="3049"/>
                  </a:cubicBezTo>
                  <a:cubicBezTo>
                    <a:pt x="1996" y="3043"/>
                    <a:pt x="1995" y="3030"/>
                    <a:pt x="1994" y="3020"/>
                  </a:cubicBezTo>
                  <a:cubicBezTo>
                    <a:pt x="1990" y="2979"/>
                    <a:pt x="1986" y="2944"/>
                    <a:pt x="1984" y="2931"/>
                  </a:cubicBezTo>
                  <a:cubicBezTo>
                    <a:pt x="1981" y="2911"/>
                    <a:pt x="1980" y="2907"/>
                    <a:pt x="1978" y="2885"/>
                  </a:cubicBezTo>
                  <a:cubicBezTo>
                    <a:pt x="1976" y="2871"/>
                    <a:pt x="1974" y="2863"/>
                    <a:pt x="1972" y="2859"/>
                  </a:cubicBezTo>
                  <a:cubicBezTo>
                    <a:pt x="1970" y="2856"/>
                    <a:pt x="1968" y="2852"/>
                    <a:pt x="1968" y="2849"/>
                  </a:cubicBezTo>
                  <a:cubicBezTo>
                    <a:pt x="1968" y="2846"/>
                    <a:pt x="1965" y="2842"/>
                    <a:pt x="1961" y="2838"/>
                  </a:cubicBezTo>
                  <a:cubicBezTo>
                    <a:pt x="1957" y="2834"/>
                    <a:pt x="1954" y="2831"/>
                    <a:pt x="1954" y="2830"/>
                  </a:cubicBezTo>
                  <a:cubicBezTo>
                    <a:pt x="1954" y="2826"/>
                    <a:pt x="1937" y="2820"/>
                    <a:pt x="1925" y="2819"/>
                  </a:cubicBezTo>
                  <a:cubicBezTo>
                    <a:pt x="1910" y="2819"/>
                    <a:pt x="1876" y="2821"/>
                    <a:pt x="1875" y="2824"/>
                  </a:cubicBezTo>
                  <a:cubicBezTo>
                    <a:pt x="1874" y="2825"/>
                    <a:pt x="1869" y="2826"/>
                    <a:pt x="1862" y="2827"/>
                  </a:cubicBezTo>
                  <a:cubicBezTo>
                    <a:pt x="1856" y="2828"/>
                    <a:pt x="1849" y="2829"/>
                    <a:pt x="1847" y="2831"/>
                  </a:cubicBezTo>
                  <a:cubicBezTo>
                    <a:pt x="1845" y="2832"/>
                    <a:pt x="1839" y="2834"/>
                    <a:pt x="1834" y="2834"/>
                  </a:cubicBezTo>
                  <a:cubicBezTo>
                    <a:pt x="1830" y="2834"/>
                    <a:pt x="1823" y="2835"/>
                    <a:pt x="1819" y="2837"/>
                  </a:cubicBezTo>
                  <a:cubicBezTo>
                    <a:pt x="1816" y="2839"/>
                    <a:pt x="1810" y="2842"/>
                    <a:pt x="1807" y="2843"/>
                  </a:cubicBezTo>
                  <a:cubicBezTo>
                    <a:pt x="1805" y="2844"/>
                    <a:pt x="1800" y="2846"/>
                    <a:pt x="1798" y="2846"/>
                  </a:cubicBezTo>
                  <a:cubicBezTo>
                    <a:pt x="1796" y="2846"/>
                    <a:pt x="1793" y="2847"/>
                    <a:pt x="1792" y="2849"/>
                  </a:cubicBezTo>
                  <a:cubicBezTo>
                    <a:pt x="1790" y="2850"/>
                    <a:pt x="1788" y="2852"/>
                    <a:pt x="1786" y="2852"/>
                  </a:cubicBezTo>
                  <a:cubicBezTo>
                    <a:pt x="1781" y="2852"/>
                    <a:pt x="1757" y="2866"/>
                    <a:pt x="1754" y="2870"/>
                  </a:cubicBezTo>
                  <a:cubicBezTo>
                    <a:pt x="1753" y="2874"/>
                    <a:pt x="1752" y="2879"/>
                    <a:pt x="1754" y="2888"/>
                  </a:cubicBezTo>
                  <a:cubicBezTo>
                    <a:pt x="1755" y="2895"/>
                    <a:pt x="1756" y="2906"/>
                    <a:pt x="1757" y="2913"/>
                  </a:cubicBezTo>
                  <a:cubicBezTo>
                    <a:pt x="1757" y="2920"/>
                    <a:pt x="1759" y="2930"/>
                    <a:pt x="1760" y="2934"/>
                  </a:cubicBezTo>
                  <a:cubicBezTo>
                    <a:pt x="1761" y="2939"/>
                    <a:pt x="1762" y="2946"/>
                    <a:pt x="1762" y="2949"/>
                  </a:cubicBezTo>
                  <a:cubicBezTo>
                    <a:pt x="1762" y="2953"/>
                    <a:pt x="1763" y="2957"/>
                    <a:pt x="1764" y="2959"/>
                  </a:cubicBezTo>
                  <a:cubicBezTo>
                    <a:pt x="1765" y="2961"/>
                    <a:pt x="1766" y="2967"/>
                    <a:pt x="1766" y="2972"/>
                  </a:cubicBezTo>
                  <a:cubicBezTo>
                    <a:pt x="1766" y="2978"/>
                    <a:pt x="1767" y="2989"/>
                    <a:pt x="1768" y="2998"/>
                  </a:cubicBezTo>
                  <a:cubicBezTo>
                    <a:pt x="1769" y="3006"/>
                    <a:pt x="1770" y="3023"/>
                    <a:pt x="1771" y="3036"/>
                  </a:cubicBezTo>
                  <a:cubicBezTo>
                    <a:pt x="1771" y="3049"/>
                    <a:pt x="1773" y="3062"/>
                    <a:pt x="1774" y="3063"/>
                  </a:cubicBezTo>
                  <a:cubicBezTo>
                    <a:pt x="1775" y="3065"/>
                    <a:pt x="1776" y="3084"/>
                    <a:pt x="1777" y="3106"/>
                  </a:cubicBezTo>
                  <a:cubicBezTo>
                    <a:pt x="1777" y="3127"/>
                    <a:pt x="1778" y="3149"/>
                    <a:pt x="1779" y="3154"/>
                  </a:cubicBezTo>
                  <a:cubicBezTo>
                    <a:pt x="1779" y="3159"/>
                    <a:pt x="1780" y="3187"/>
                    <a:pt x="1781" y="3218"/>
                  </a:cubicBezTo>
                  <a:cubicBezTo>
                    <a:pt x="1781" y="3248"/>
                    <a:pt x="1782" y="3283"/>
                    <a:pt x="1783" y="3296"/>
                  </a:cubicBezTo>
                  <a:cubicBezTo>
                    <a:pt x="1784" y="3308"/>
                    <a:pt x="1785" y="3321"/>
                    <a:pt x="1785" y="3324"/>
                  </a:cubicBezTo>
                  <a:cubicBezTo>
                    <a:pt x="1785" y="3326"/>
                    <a:pt x="1786" y="3348"/>
                    <a:pt x="1787" y="3371"/>
                  </a:cubicBezTo>
                  <a:cubicBezTo>
                    <a:pt x="1789" y="3402"/>
                    <a:pt x="1789" y="3415"/>
                    <a:pt x="1787" y="3419"/>
                  </a:cubicBezTo>
                  <a:cubicBezTo>
                    <a:pt x="1786" y="3422"/>
                    <a:pt x="1786" y="3425"/>
                    <a:pt x="1788" y="3429"/>
                  </a:cubicBezTo>
                  <a:cubicBezTo>
                    <a:pt x="1789" y="3432"/>
                    <a:pt x="1790" y="3440"/>
                    <a:pt x="1789" y="3447"/>
                  </a:cubicBezTo>
                  <a:cubicBezTo>
                    <a:pt x="1789" y="3462"/>
                    <a:pt x="1791" y="3518"/>
                    <a:pt x="1794" y="3543"/>
                  </a:cubicBezTo>
                  <a:cubicBezTo>
                    <a:pt x="1795" y="3555"/>
                    <a:pt x="1795" y="3566"/>
                    <a:pt x="1794" y="3571"/>
                  </a:cubicBezTo>
                  <a:cubicBezTo>
                    <a:pt x="1792" y="3580"/>
                    <a:pt x="1795" y="3598"/>
                    <a:pt x="1801" y="3605"/>
                  </a:cubicBezTo>
                  <a:cubicBezTo>
                    <a:pt x="1806" y="3612"/>
                    <a:pt x="1809" y="3633"/>
                    <a:pt x="1809" y="3664"/>
                  </a:cubicBezTo>
                  <a:cubicBezTo>
                    <a:pt x="1809" y="3676"/>
                    <a:pt x="1810" y="3686"/>
                    <a:pt x="1811" y="3687"/>
                  </a:cubicBezTo>
                  <a:cubicBezTo>
                    <a:pt x="1812" y="3689"/>
                    <a:pt x="1830" y="3690"/>
                    <a:pt x="1852" y="3691"/>
                  </a:cubicBezTo>
                  <a:cubicBezTo>
                    <a:pt x="1873" y="3692"/>
                    <a:pt x="1895" y="3693"/>
                    <a:pt x="1900" y="3694"/>
                  </a:cubicBezTo>
                  <a:cubicBezTo>
                    <a:pt x="1905" y="3694"/>
                    <a:pt x="1932" y="3695"/>
                    <a:pt x="1961" y="3695"/>
                  </a:cubicBezTo>
                  <a:cubicBezTo>
                    <a:pt x="2001" y="3696"/>
                    <a:pt x="2014" y="3695"/>
                    <a:pt x="2016" y="3693"/>
                  </a:cubicBezTo>
                  <a:close/>
                  <a:moveTo>
                    <a:pt x="6863" y="3673"/>
                  </a:moveTo>
                  <a:cubicBezTo>
                    <a:pt x="6867" y="3671"/>
                    <a:pt x="6869" y="3671"/>
                    <a:pt x="6874" y="3673"/>
                  </a:cubicBezTo>
                  <a:cubicBezTo>
                    <a:pt x="6878" y="3674"/>
                    <a:pt x="6881" y="3675"/>
                    <a:pt x="6882" y="3674"/>
                  </a:cubicBezTo>
                  <a:cubicBezTo>
                    <a:pt x="6883" y="3674"/>
                    <a:pt x="6902" y="3673"/>
                    <a:pt x="6923" y="3673"/>
                  </a:cubicBezTo>
                  <a:cubicBezTo>
                    <a:pt x="6973" y="3672"/>
                    <a:pt x="6982" y="3669"/>
                    <a:pt x="6982" y="3656"/>
                  </a:cubicBezTo>
                  <a:cubicBezTo>
                    <a:pt x="6982" y="3651"/>
                    <a:pt x="6987" y="3638"/>
                    <a:pt x="6992" y="3633"/>
                  </a:cubicBezTo>
                  <a:cubicBezTo>
                    <a:pt x="6993" y="3631"/>
                    <a:pt x="6994" y="3628"/>
                    <a:pt x="6993" y="3626"/>
                  </a:cubicBezTo>
                  <a:cubicBezTo>
                    <a:pt x="6992" y="3624"/>
                    <a:pt x="6993" y="3620"/>
                    <a:pt x="6994" y="3618"/>
                  </a:cubicBezTo>
                  <a:cubicBezTo>
                    <a:pt x="6996" y="3613"/>
                    <a:pt x="6997" y="3613"/>
                    <a:pt x="7012" y="3615"/>
                  </a:cubicBezTo>
                  <a:lnTo>
                    <a:pt x="7027" y="3616"/>
                  </a:lnTo>
                  <a:lnTo>
                    <a:pt x="7029" y="3609"/>
                  </a:lnTo>
                  <a:cubicBezTo>
                    <a:pt x="7030" y="3606"/>
                    <a:pt x="7030" y="3602"/>
                    <a:pt x="7030" y="3601"/>
                  </a:cubicBezTo>
                  <a:cubicBezTo>
                    <a:pt x="7030" y="3601"/>
                    <a:pt x="7029" y="3587"/>
                    <a:pt x="7029" y="3570"/>
                  </a:cubicBezTo>
                  <a:cubicBezTo>
                    <a:pt x="7028" y="3554"/>
                    <a:pt x="7027" y="3536"/>
                    <a:pt x="7026" y="3531"/>
                  </a:cubicBezTo>
                  <a:cubicBezTo>
                    <a:pt x="7024" y="3520"/>
                    <a:pt x="7022" y="3493"/>
                    <a:pt x="7020" y="3453"/>
                  </a:cubicBezTo>
                  <a:cubicBezTo>
                    <a:pt x="7020" y="3438"/>
                    <a:pt x="7019" y="3419"/>
                    <a:pt x="7018" y="3411"/>
                  </a:cubicBezTo>
                  <a:cubicBezTo>
                    <a:pt x="7015" y="3386"/>
                    <a:pt x="7012" y="3339"/>
                    <a:pt x="7013" y="3336"/>
                  </a:cubicBezTo>
                  <a:cubicBezTo>
                    <a:pt x="7014" y="3335"/>
                    <a:pt x="7013" y="3331"/>
                    <a:pt x="7012" y="3329"/>
                  </a:cubicBezTo>
                  <a:cubicBezTo>
                    <a:pt x="7008" y="3322"/>
                    <a:pt x="7007" y="3281"/>
                    <a:pt x="7005" y="3158"/>
                  </a:cubicBezTo>
                  <a:cubicBezTo>
                    <a:pt x="7004" y="3103"/>
                    <a:pt x="7003" y="3062"/>
                    <a:pt x="7002" y="3056"/>
                  </a:cubicBezTo>
                  <a:cubicBezTo>
                    <a:pt x="7000" y="3050"/>
                    <a:pt x="6999" y="3035"/>
                    <a:pt x="6998" y="3024"/>
                  </a:cubicBezTo>
                  <a:cubicBezTo>
                    <a:pt x="6995" y="2986"/>
                    <a:pt x="6994" y="2979"/>
                    <a:pt x="6991" y="2970"/>
                  </a:cubicBezTo>
                  <a:cubicBezTo>
                    <a:pt x="6989" y="2965"/>
                    <a:pt x="6988" y="2956"/>
                    <a:pt x="6988" y="2949"/>
                  </a:cubicBezTo>
                  <a:cubicBezTo>
                    <a:pt x="6988" y="2942"/>
                    <a:pt x="6986" y="2933"/>
                    <a:pt x="6983" y="2925"/>
                  </a:cubicBezTo>
                  <a:cubicBezTo>
                    <a:pt x="6980" y="2918"/>
                    <a:pt x="6977" y="2910"/>
                    <a:pt x="6976" y="2906"/>
                  </a:cubicBezTo>
                  <a:lnTo>
                    <a:pt x="6975" y="2899"/>
                  </a:lnTo>
                  <a:lnTo>
                    <a:pt x="6964" y="2899"/>
                  </a:lnTo>
                  <a:cubicBezTo>
                    <a:pt x="6958" y="2900"/>
                    <a:pt x="6943" y="2900"/>
                    <a:pt x="6932" y="2901"/>
                  </a:cubicBezTo>
                  <a:cubicBezTo>
                    <a:pt x="6912" y="2901"/>
                    <a:pt x="6906" y="2902"/>
                    <a:pt x="6875" y="2908"/>
                  </a:cubicBezTo>
                  <a:cubicBezTo>
                    <a:pt x="6868" y="2909"/>
                    <a:pt x="6856" y="2911"/>
                    <a:pt x="6847" y="2911"/>
                  </a:cubicBezTo>
                  <a:cubicBezTo>
                    <a:pt x="6837" y="2912"/>
                    <a:pt x="6830" y="2913"/>
                    <a:pt x="6827" y="2915"/>
                  </a:cubicBezTo>
                  <a:cubicBezTo>
                    <a:pt x="6825" y="2917"/>
                    <a:pt x="6817" y="2918"/>
                    <a:pt x="6784" y="2917"/>
                  </a:cubicBezTo>
                  <a:cubicBezTo>
                    <a:pt x="6740" y="2917"/>
                    <a:pt x="6740" y="2916"/>
                    <a:pt x="6734" y="2904"/>
                  </a:cubicBezTo>
                  <a:lnTo>
                    <a:pt x="6731" y="2897"/>
                  </a:lnTo>
                  <a:lnTo>
                    <a:pt x="6729" y="2905"/>
                  </a:lnTo>
                  <a:cubicBezTo>
                    <a:pt x="6727" y="2909"/>
                    <a:pt x="6727" y="2914"/>
                    <a:pt x="6728" y="2915"/>
                  </a:cubicBezTo>
                  <a:cubicBezTo>
                    <a:pt x="6728" y="2917"/>
                    <a:pt x="6729" y="2921"/>
                    <a:pt x="6728" y="2923"/>
                  </a:cubicBezTo>
                  <a:cubicBezTo>
                    <a:pt x="6723" y="2940"/>
                    <a:pt x="6722" y="2944"/>
                    <a:pt x="6724" y="2947"/>
                  </a:cubicBezTo>
                  <a:cubicBezTo>
                    <a:pt x="6726" y="2949"/>
                    <a:pt x="6727" y="2961"/>
                    <a:pt x="6727" y="2982"/>
                  </a:cubicBezTo>
                  <a:cubicBezTo>
                    <a:pt x="6727" y="3000"/>
                    <a:pt x="6728" y="3018"/>
                    <a:pt x="6728" y="3023"/>
                  </a:cubicBezTo>
                  <a:cubicBezTo>
                    <a:pt x="6729" y="3027"/>
                    <a:pt x="6728" y="3032"/>
                    <a:pt x="6727" y="3034"/>
                  </a:cubicBezTo>
                  <a:cubicBezTo>
                    <a:pt x="6726" y="3037"/>
                    <a:pt x="6726" y="3039"/>
                    <a:pt x="6729" y="3042"/>
                  </a:cubicBezTo>
                  <a:cubicBezTo>
                    <a:pt x="6731" y="3044"/>
                    <a:pt x="6732" y="3047"/>
                    <a:pt x="6731" y="3048"/>
                  </a:cubicBezTo>
                  <a:cubicBezTo>
                    <a:pt x="6731" y="3050"/>
                    <a:pt x="6731" y="3059"/>
                    <a:pt x="6733" y="3070"/>
                  </a:cubicBezTo>
                  <a:cubicBezTo>
                    <a:pt x="6735" y="3080"/>
                    <a:pt x="6736" y="3092"/>
                    <a:pt x="6736" y="3097"/>
                  </a:cubicBezTo>
                  <a:cubicBezTo>
                    <a:pt x="6736" y="3101"/>
                    <a:pt x="6737" y="3106"/>
                    <a:pt x="6738" y="3108"/>
                  </a:cubicBezTo>
                  <a:cubicBezTo>
                    <a:pt x="6739" y="3110"/>
                    <a:pt x="6740" y="3126"/>
                    <a:pt x="6741" y="3143"/>
                  </a:cubicBezTo>
                  <a:cubicBezTo>
                    <a:pt x="6742" y="3161"/>
                    <a:pt x="6743" y="3184"/>
                    <a:pt x="6743" y="3195"/>
                  </a:cubicBezTo>
                  <a:cubicBezTo>
                    <a:pt x="6744" y="3214"/>
                    <a:pt x="6745" y="3354"/>
                    <a:pt x="6744" y="3376"/>
                  </a:cubicBezTo>
                  <a:cubicBezTo>
                    <a:pt x="6744" y="3382"/>
                    <a:pt x="6744" y="3390"/>
                    <a:pt x="6745" y="3394"/>
                  </a:cubicBezTo>
                  <a:cubicBezTo>
                    <a:pt x="6745" y="3398"/>
                    <a:pt x="6746" y="3407"/>
                    <a:pt x="6747" y="3415"/>
                  </a:cubicBezTo>
                  <a:cubicBezTo>
                    <a:pt x="6747" y="3422"/>
                    <a:pt x="6748" y="3437"/>
                    <a:pt x="6749" y="3448"/>
                  </a:cubicBezTo>
                  <a:cubicBezTo>
                    <a:pt x="6750" y="3458"/>
                    <a:pt x="6751" y="3471"/>
                    <a:pt x="6751" y="3477"/>
                  </a:cubicBezTo>
                  <a:cubicBezTo>
                    <a:pt x="6751" y="3482"/>
                    <a:pt x="6752" y="3491"/>
                    <a:pt x="6753" y="3497"/>
                  </a:cubicBezTo>
                  <a:cubicBezTo>
                    <a:pt x="6754" y="3504"/>
                    <a:pt x="6753" y="3509"/>
                    <a:pt x="6752" y="3511"/>
                  </a:cubicBezTo>
                  <a:cubicBezTo>
                    <a:pt x="6750" y="3513"/>
                    <a:pt x="6750" y="3514"/>
                    <a:pt x="6752" y="3518"/>
                  </a:cubicBezTo>
                  <a:cubicBezTo>
                    <a:pt x="6753" y="3520"/>
                    <a:pt x="6754" y="3535"/>
                    <a:pt x="6755" y="3551"/>
                  </a:cubicBezTo>
                  <a:cubicBezTo>
                    <a:pt x="6756" y="3567"/>
                    <a:pt x="6756" y="3581"/>
                    <a:pt x="6757" y="3582"/>
                  </a:cubicBezTo>
                  <a:cubicBezTo>
                    <a:pt x="6758" y="3583"/>
                    <a:pt x="6758" y="3590"/>
                    <a:pt x="6759" y="3598"/>
                  </a:cubicBezTo>
                  <a:cubicBezTo>
                    <a:pt x="6759" y="3606"/>
                    <a:pt x="6761" y="3616"/>
                    <a:pt x="6762" y="3620"/>
                  </a:cubicBezTo>
                  <a:cubicBezTo>
                    <a:pt x="6763" y="3625"/>
                    <a:pt x="6764" y="3638"/>
                    <a:pt x="6765" y="3650"/>
                  </a:cubicBezTo>
                  <a:cubicBezTo>
                    <a:pt x="6765" y="3663"/>
                    <a:pt x="6767" y="3673"/>
                    <a:pt x="6767" y="3674"/>
                  </a:cubicBezTo>
                  <a:cubicBezTo>
                    <a:pt x="6770" y="3676"/>
                    <a:pt x="6782" y="3677"/>
                    <a:pt x="6820" y="3676"/>
                  </a:cubicBezTo>
                  <a:cubicBezTo>
                    <a:pt x="6843" y="3676"/>
                    <a:pt x="6860" y="3675"/>
                    <a:pt x="6863" y="3673"/>
                  </a:cubicBezTo>
                  <a:close/>
                  <a:moveTo>
                    <a:pt x="6284" y="3674"/>
                  </a:moveTo>
                  <a:cubicBezTo>
                    <a:pt x="6284" y="3673"/>
                    <a:pt x="6282" y="3672"/>
                    <a:pt x="6281" y="3671"/>
                  </a:cubicBezTo>
                  <a:cubicBezTo>
                    <a:pt x="6278" y="3670"/>
                    <a:pt x="6277" y="3672"/>
                    <a:pt x="6279" y="3674"/>
                  </a:cubicBezTo>
                  <a:cubicBezTo>
                    <a:pt x="6281" y="3676"/>
                    <a:pt x="6284" y="3676"/>
                    <a:pt x="6284" y="3674"/>
                  </a:cubicBezTo>
                  <a:close/>
                  <a:moveTo>
                    <a:pt x="4711" y="3640"/>
                  </a:moveTo>
                  <a:cubicBezTo>
                    <a:pt x="4717" y="3637"/>
                    <a:pt x="4729" y="3637"/>
                    <a:pt x="4735" y="3641"/>
                  </a:cubicBezTo>
                  <a:cubicBezTo>
                    <a:pt x="4742" y="3646"/>
                    <a:pt x="4825" y="3647"/>
                    <a:pt x="4830" y="3642"/>
                  </a:cubicBezTo>
                  <a:cubicBezTo>
                    <a:pt x="4833" y="3640"/>
                    <a:pt x="4834" y="3640"/>
                    <a:pt x="4838" y="3643"/>
                  </a:cubicBezTo>
                  <a:cubicBezTo>
                    <a:pt x="4841" y="3644"/>
                    <a:pt x="4845" y="3645"/>
                    <a:pt x="4846" y="3644"/>
                  </a:cubicBezTo>
                  <a:cubicBezTo>
                    <a:pt x="4849" y="3643"/>
                    <a:pt x="4856" y="3641"/>
                    <a:pt x="4869" y="3641"/>
                  </a:cubicBezTo>
                  <a:cubicBezTo>
                    <a:pt x="4874" y="3640"/>
                    <a:pt x="4890" y="3639"/>
                    <a:pt x="4903" y="3638"/>
                  </a:cubicBezTo>
                  <a:cubicBezTo>
                    <a:pt x="4928" y="3637"/>
                    <a:pt x="4935" y="3637"/>
                    <a:pt x="5093" y="3638"/>
                  </a:cubicBezTo>
                  <a:cubicBezTo>
                    <a:pt x="5167" y="3639"/>
                    <a:pt x="5199" y="3638"/>
                    <a:pt x="5205" y="3637"/>
                  </a:cubicBezTo>
                  <a:cubicBezTo>
                    <a:pt x="5210" y="3635"/>
                    <a:pt x="5217" y="3635"/>
                    <a:pt x="5221" y="3635"/>
                  </a:cubicBezTo>
                  <a:cubicBezTo>
                    <a:pt x="5225" y="3636"/>
                    <a:pt x="5236" y="3636"/>
                    <a:pt x="5244" y="3636"/>
                  </a:cubicBezTo>
                  <a:cubicBezTo>
                    <a:pt x="5253" y="3635"/>
                    <a:pt x="5261" y="3636"/>
                    <a:pt x="5263" y="3637"/>
                  </a:cubicBezTo>
                  <a:cubicBezTo>
                    <a:pt x="5265" y="3638"/>
                    <a:pt x="5268" y="3639"/>
                    <a:pt x="5271" y="3638"/>
                  </a:cubicBezTo>
                  <a:cubicBezTo>
                    <a:pt x="5274" y="3637"/>
                    <a:pt x="5281" y="3637"/>
                    <a:pt x="5289" y="3638"/>
                  </a:cubicBezTo>
                  <a:cubicBezTo>
                    <a:pt x="5305" y="3641"/>
                    <a:pt x="5308" y="3639"/>
                    <a:pt x="5303" y="3629"/>
                  </a:cubicBezTo>
                  <a:cubicBezTo>
                    <a:pt x="5301" y="3625"/>
                    <a:pt x="5295" y="3619"/>
                    <a:pt x="5290" y="3615"/>
                  </a:cubicBezTo>
                  <a:cubicBezTo>
                    <a:pt x="5286" y="3612"/>
                    <a:pt x="5281" y="3607"/>
                    <a:pt x="5281" y="3606"/>
                  </a:cubicBezTo>
                  <a:cubicBezTo>
                    <a:pt x="5280" y="3604"/>
                    <a:pt x="5273" y="3596"/>
                    <a:pt x="5266" y="3588"/>
                  </a:cubicBezTo>
                  <a:cubicBezTo>
                    <a:pt x="5258" y="3580"/>
                    <a:pt x="5250" y="3571"/>
                    <a:pt x="5249" y="3568"/>
                  </a:cubicBezTo>
                  <a:cubicBezTo>
                    <a:pt x="5247" y="3565"/>
                    <a:pt x="5237" y="3555"/>
                    <a:pt x="5227" y="3545"/>
                  </a:cubicBezTo>
                  <a:cubicBezTo>
                    <a:pt x="5216" y="3535"/>
                    <a:pt x="5205" y="3524"/>
                    <a:pt x="5203" y="3520"/>
                  </a:cubicBezTo>
                  <a:cubicBezTo>
                    <a:pt x="5200" y="3516"/>
                    <a:pt x="5194" y="3507"/>
                    <a:pt x="5189" y="3501"/>
                  </a:cubicBezTo>
                  <a:cubicBezTo>
                    <a:pt x="5184" y="3494"/>
                    <a:pt x="5178" y="3486"/>
                    <a:pt x="5177" y="3483"/>
                  </a:cubicBezTo>
                  <a:cubicBezTo>
                    <a:pt x="5175" y="3479"/>
                    <a:pt x="5165" y="3468"/>
                    <a:pt x="5154" y="3458"/>
                  </a:cubicBezTo>
                  <a:cubicBezTo>
                    <a:pt x="5144" y="3447"/>
                    <a:pt x="5134" y="3436"/>
                    <a:pt x="5132" y="3432"/>
                  </a:cubicBezTo>
                  <a:cubicBezTo>
                    <a:pt x="5130" y="3429"/>
                    <a:pt x="5127" y="3425"/>
                    <a:pt x="5125" y="3424"/>
                  </a:cubicBezTo>
                  <a:cubicBezTo>
                    <a:pt x="5123" y="3422"/>
                    <a:pt x="5122" y="3420"/>
                    <a:pt x="5122" y="3418"/>
                  </a:cubicBezTo>
                  <a:cubicBezTo>
                    <a:pt x="5122" y="3417"/>
                    <a:pt x="5120" y="3415"/>
                    <a:pt x="5118" y="3414"/>
                  </a:cubicBezTo>
                  <a:cubicBezTo>
                    <a:pt x="5116" y="3413"/>
                    <a:pt x="5113" y="3410"/>
                    <a:pt x="5113" y="3407"/>
                  </a:cubicBezTo>
                  <a:cubicBezTo>
                    <a:pt x="5112" y="3405"/>
                    <a:pt x="5110" y="3401"/>
                    <a:pt x="5108" y="3400"/>
                  </a:cubicBezTo>
                  <a:cubicBezTo>
                    <a:pt x="5106" y="3398"/>
                    <a:pt x="5101" y="3392"/>
                    <a:pt x="5097" y="3386"/>
                  </a:cubicBezTo>
                  <a:cubicBezTo>
                    <a:pt x="5093" y="3380"/>
                    <a:pt x="5088" y="3372"/>
                    <a:pt x="5086" y="3369"/>
                  </a:cubicBezTo>
                  <a:cubicBezTo>
                    <a:pt x="5074" y="3351"/>
                    <a:pt x="5055" y="3322"/>
                    <a:pt x="5052" y="3315"/>
                  </a:cubicBezTo>
                  <a:cubicBezTo>
                    <a:pt x="5050" y="3310"/>
                    <a:pt x="5045" y="3301"/>
                    <a:pt x="5041" y="3294"/>
                  </a:cubicBezTo>
                  <a:cubicBezTo>
                    <a:pt x="5030" y="3277"/>
                    <a:pt x="5021" y="3262"/>
                    <a:pt x="5018" y="3254"/>
                  </a:cubicBezTo>
                  <a:cubicBezTo>
                    <a:pt x="5015" y="3246"/>
                    <a:pt x="5012" y="3241"/>
                    <a:pt x="5010" y="3243"/>
                  </a:cubicBezTo>
                  <a:cubicBezTo>
                    <a:pt x="5009" y="3243"/>
                    <a:pt x="5007" y="3253"/>
                    <a:pt x="5007" y="3265"/>
                  </a:cubicBezTo>
                  <a:cubicBezTo>
                    <a:pt x="5006" y="3277"/>
                    <a:pt x="5004" y="3290"/>
                    <a:pt x="5003" y="3295"/>
                  </a:cubicBezTo>
                  <a:cubicBezTo>
                    <a:pt x="5001" y="3300"/>
                    <a:pt x="5000" y="3311"/>
                    <a:pt x="5001" y="3331"/>
                  </a:cubicBezTo>
                  <a:cubicBezTo>
                    <a:pt x="5001" y="3346"/>
                    <a:pt x="5001" y="3365"/>
                    <a:pt x="5000" y="3374"/>
                  </a:cubicBezTo>
                  <a:cubicBezTo>
                    <a:pt x="4999" y="3384"/>
                    <a:pt x="4999" y="3390"/>
                    <a:pt x="5000" y="3391"/>
                  </a:cubicBezTo>
                  <a:cubicBezTo>
                    <a:pt x="5002" y="3393"/>
                    <a:pt x="5002" y="3395"/>
                    <a:pt x="5001" y="3397"/>
                  </a:cubicBezTo>
                  <a:cubicBezTo>
                    <a:pt x="5000" y="3399"/>
                    <a:pt x="4999" y="3407"/>
                    <a:pt x="5000" y="3416"/>
                  </a:cubicBezTo>
                  <a:cubicBezTo>
                    <a:pt x="5003" y="3475"/>
                    <a:pt x="5003" y="3536"/>
                    <a:pt x="4999" y="3550"/>
                  </a:cubicBezTo>
                  <a:cubicBezTo>
                    <a:pt x="4998" y="3554"/>
                    <a:pt x="4998" y="3557"/>
                    <a:pt x="5000" y="3560"/>
                  </a:cubicBezTo>
                  <a:cubicBezTo>
                    <a:pt x="5002" y="3563"/>
                    <a:pt x="5004" y="3570"/>
                    <a:pt x="5004" y="3576"/>
                  </a:cubicBezTo>
                  <a:cubicBezTo>
                    <a:pt x="5006" y="3589"/>
                    <a:pt x="5002" y="3601"/>
                    <a:pt x="4994" y="3608"/>
                  </a:cubicBezTo>
                  <a:cubicBezTo>
                    <a:pt x="4990" y="3612"/>
                    <a:pt x="4989" y="3612"/>
                    <a:pt x="4986" y="3609"/>
                  </a:cubicBezTo>
                  <a:cubicBezTo>
                    <a:pt x="4984" y="3608"/>
                    <a:pt x="4981" y="3606"/>
                    <a:pt x="4979" y="3605"/>
                  </a:cubicBezTo>
                  <a:cubicBezTo>
                    <a:pt x="4977" y="3604"/>
                    <a:pt x="4976" y="3602"/>
                    <a:pt x="4976" y="3599"/>
                  </a:cubicBezTo>
                  <a:cubicBezTo>
                    <a:pt x="4976" y="3596"/>
                    <a:pt x="4975" y="3593"/>
                    <a:pt x="4974" y="3593"/>
                  </a:cubicBezTo>
                  <a:cubicBezTo>
                    <a:pt x="4971" y="3591"/>
                    <a:pt x="4969" y="3566"/>
                    <a:pt x="4972" y="3562"/>
                  </a:cubicBezTo>
                  <a:cubicBezTo>
                    <a:pt x="4973" y="3559"/>
                    <a:pt x="4973" y="3557"/>
                    <a:pt x="4972" y="3557"/>
                  </a:cubicBezTo>
                  <a:cubicBezTo>
                    <a:pt x="4970" y="3556"/>
                    <a:pt x="4970" y="3552"/>
                    <a:pt x="4970" y="3548"/>
                  </a:cubicBezTo>
                  <a:cubicBezTo>
                    <a:pt x="4971" y="3542"/>
                    <a:pt x="4972" y="3460"/>
                    <a:pt x="4971" y="3412"/>
                  </a:cubicBezTo>
                  <a:cubicBezTo>
                    <a:pt x="4971" y="3403"/>
                    <a:pt x="4971" y="3387"/>
                    <a:pt x="4972" y="3376"/>
                  </a:cubicBezTo>
                  <a:cubicBezTo>
                    <a:pt x="4973" y="3364"/>
                    <a:pt x="4974" y="3338"/>
                    <a:pt x="4975" y="3319"/>
                  </a:cubicBezTo>
                  <a:cubicBezTo>
                    <a:pt x="4975" y="3299"/>
                    <a:pt x="4976" y="3275"/>
                    <a:pt x="4977" y="3267"/>
                  </a:cubicBezTo>
                  <a:cubicBezTo>
                    <a:pt x="4978" y="3258"/>
                    <a:pt x="4979" y="3223"/>
                    <a:pt x="4979" y="3190"/>
                  </a:cubicBezTo>
                  <a:cubicBezTo>
                    <a:pt x="4979" y="3156"/>
                    <a:pt x="4980" y="3108"/>
                    <a:pt x="4981" y="3084"/>
                  </a:cubicBezTo>
                  <a:cubicBezTo>
                    <a:pt x="4981" y="3059"/>
                    <a:pt x="4982" y="3023"/>
                    <a:pt x="4983" y="3005"/>
                  </a:cubicBezTo>
                  <a:cubicBezTo>
                    <a:pt x="4983" y="2975"/>
                    <a:pt x="4983" y="2969"/>
                    <a:pt x="4979" y="2957"/>
                  </a:cubicBezTo>
                  <a:cubicBezTo>
                    <a:pt x="4977" y="2948"/>
                    <a:pt x="4976" y="2941"/>
                    <a:pt x="4977" y="2936"/>
                  </a:cubicBezTo>
                  <a:cubicBezTo>
                    <a:pt x="4979" y="2924"/>
                    <a:pt x="4976" y="2923"/>
                    <a:pt x="4953" y="2930"/>
                  </a:cubicBezTo>
                  <a:cubicBezTo>
                    <a:pt x="4926" y="2938"/>
                    <a:pt x="4910" y="2941"/>
                    <a:pt x="4876" y="2944"/>
                  </a:cubicBezTo>
                  <a:cubicBezTo>
                    <a:pt x="4860" y="2945"/>
                    <a:pt x="4845" y="2947"/>
                    <a:pt x="4843" y="2948"/>
                  </a:cubicBezTo>
                  <a:cubicBezTo>
                    <a:pt x="4841" y="2949"/>
                    <a:pt x="4835" y="2950"/>
                    <a:pt x="4829" y="2950"/>
                  </a:cubicBezTo>
                  <a:cubicBezTo>
                    <a:pt x="4823" y="2949"/>
                    <a:pt x="4813" y="2950"/>
                    <a:pt x="4807" y="2951"/>
                  </a:cubicBezTo>
                  <a:cubicBezTo>
                    <a:pt x="4800" y="2952"/>
                    <a:pt x="4788" y="2952"/>
                    <a:pt x="4780" y="2953"/>
                  </a:cubicBezTo>
                  <a:cubicBezTo>
                    <a:pt x="4764" y="2954"/>
                    <a:pt x="4760" y="2955"/>
                    <a:pt x="4760" y="2962"/>
                  </a:cubicBezTo>
                  <a:cubicBezTo>
                    <a:pt x="4759" y="2976"/>
                    <a:pt x="4759" y="2997"/>
                    <a:pt x="4761" y="3053"/>
                  </a:cubicBezTo>
                  <a:cubicBezTo>
                    <a:pt x="4762" y="3087"/>
                    <a:pt x="4762" y="3136"/>
                    <a:pt x="4762" y="3163"/>
                  </a:cubicBezTo>
                  <a:cubicBezTo>
                    <a:pt x="4761" y="3217"/>
                    <a:pt x="4761" y="3211"/>
                    <a:pt x="4763" y="3259"/>
                  </a:cubicBezTo>
                  <a:cubicBezTo>
                    <a:pt x="4763" y="3278"/>
                    <a:pt x="4764" y="3334"/>
                    <a:pt x="4765" y="3382"/>
                  </a:cubicBezTo>
                  <a:cubicBezTo>
                    <a:pt x="4767" y="3494"/>
                    <a:pt x="4767" y="3501"/>
                    <a:pt x="4769" y="3550"/>
                  </a:cubicBezTo>
                  <a:cubicBezTo>
                    <a:pt x="4770" y="3595"/>
                    <a:pt x="4771" y="3592"/>
                    <a:pt x="4758" y="3610"/>
                  </a:cubicBezTo>
                  <a:cubicBezTo>
                    <a:pt x="4750" y="3621"/>
                    <a:pt x="4745" y="3622"/>
                    <a:pt x="4738" y="3615"/>
                  </a:cubicBezTo>
                  <a:cubicBezTo>
                    <a:pt x="4733" y="3610"/>
                    <a:pt x="4733" y="3608"/>
                    <a:pt x="4733" y="3586"/>
                  </a:cubicBezTo>
                  <a:cubicBezTo>
                    <a:pt x="4734" y="3573"/>
                    <a:pt x="4734" y="3562"/>
                    <a:pt x="4735" y="3561"/>
                  </a:cubicBezTo>
                  <a:cubicBezTo>
                    <a:pt x="4736" y="3560"/>
                    <a:pt x="4736" y="3375"/>
                    <a:pt x="4735" y="3317"/>
                  </a:cubicBezTo>
                  <a:cubicBezTo>
                    <a:pt x="4734" y="3287"/>
                    <a:pt x="4734" y="3225"/>
                    <a:pt x="4734" y="3209"/>
                  </a:cubicBezTo>
                  <a:cubicBezTo>
                    <a:pt x="4734" y="3205"/>
                    <a:pt x="4734" y="3185"/>
                    <a:pt x="4733" y="3163"/>
                  </a:cubicBezTo>
                  <a:cubicBezTo>
                    <a:pt x="4732" y="3123"/>
                    <a:pt x="4729" y="2993"/>
                    <a:pt x="4729" y="2984"/>
                  </a:cubicBezTo>
                  <a:cubicBezTo>
                    <a:pt x="4729" y="2961"/>
                    <a:pt x="4732" y="2920"/>
                    <a:pt x="4733" y="2915"/>
                  </a:cubicBezTo>
                  <a:cubicBezTo>
                    <a:pt x="4734" y="2910"/>
                    <a:pt x="4734" y="2910"/>
                    <a:pt x="4728" y="2910"/>
                  </a:cubicBezTo>
                  <a:cubicBezTo>
                    <a:pt x="4718" y="2910"/>
                    <a:pt x="4715" y="2906"/>
                    <a:pt x="4715" y="2891"/>
                  </a:cubicBezTo>
                  <a:cubicBezTo>
                    <a:pt x="4715" y="2876"/>
                    <a:pt x="4718" y="2868"/>
                    <a:pt x="4728" y="2855"/>
                  </a:cubicBezTo>
                  <a:cubicBezTo>
                    <a:pt x="4732" y="2850"/>
                    <a:pt x="4736" y="2844"/>
                    <a:pt x="4737" y="2841"/>
                  </a:cubicBezTo>
                  <a:cubicBezTo>
                    <a:pt x="4739" y="2830"/>
                    <a:pt x="4752" y="2816"/>
                    <a:pt x="4778" y="2793"/>
                  </a:cubicBezTo>
                  <a:cubicBezTo>
                    <a:pt x="4786" y="2785"/>
                    <a:pt x="4800" y="2776"/>
                    <a:pt x="4802" y="2776"/>
                  </a:cubicBezTo>
                  <a:cubicBezTo>
                    <a:pt x="4804" y="2776"/>
                    <a:pt x="4807" y="2774"/>
                    <a:pt x="4809" y="2771"/>
                  </a:cubicBezTo>
                  <a:cubicBezTo>
                    <a:pt x="4820" y="2759"/>
                    <a:pt x="4861" y="2746"/>
                    <a:pt x="4883" y="2748"/>
                  </a:cubicBezTo>
                  <a:cubicBezTo>
                    <a:pt x="4892" y="2749"/>
                    <a:pt x="4896" y="2750"/>
                    <a:pt x="4915" y="2761"/>
                  </a:cubicBezTo>
                  <a:cubicBezTo>
                    <a:pt x="4923" y="2765"/>
                    <a:pt x="4942" y="2787"/>
                    <a:pt x="4948" y="2800"/>
                  </a:cubicBezTo>
                  <a:cubicBezTo>
                    <a:pt x="4951" y="2804"/>
                    <a:pt x="4956" y="2812"/>
                    <a:pt x="4959" y="2815"/>
                  </a:cubicBezTo>
                  <a:cubicBezTo>
                    <a:pt x="4963" y="2819"/>
                    <a:pt x="4966" y="2825"/>
                    <a:pt x="4967" y="2827"/>
                  </a:cubicBezTo>
                  <a:cubicBezTo>
                    <a:pt x="4967" y="2830"/>
                    <a:pt x="4973" y="2841"/>
                    <a:pt x="4979" y="2851"/>
                  </a:cubicBezTo>
                  <a:cubicBezTo>
                    <a:pt x="4994" y="2876"/>
                    <a:pt x="4996" y="2880"/>
                    <a:pt x="4996" y="2883"/>
                  </a:cubicBezTo>
                  <a:cubicBezTo>
                    <a:pt x="4996" y="2884"/>
                    <a:pt x="4999" y="2888"/>
                    <a:pt x="5003" y="2892"/>
                  </a:cubicBezTo>
                  <a:cubicBezTo>
                    <a:pt x="5017" y="2906"/>
                    <a:pt x="5020" y="2911"/>
                    <a:pt x="5019" y="2920"/>
                  </a:cubicBezTo>
                  <a:cubicBezTo>
                    <a:pt x="5016" y="2940"/>
                    <a:pt x="5014" y="2973"/>
                    <a:pt x="5013" y="3009"/>
                  </a:cubicBezTo>
                  <a:cubicBezTo>
                    <a:pt x="5011" y="3061"/>
                    <a:pt x="5010" y="3124"/>
                    <a:pt x="5010" y="3130"/>
                  </a:cubicBezTo>
                  <a:cubicBezTo>
                    <a:pt x="5010" y="3144"/>
                    <a:pt x="5010" y="3148"/>
                    <a:pt x="5011" y="3148"/>
                  </a:cubicBezTo>
                  <a:cubicBezTo>
                    <a:pt x="5012" y="3148"/>
                    <a:pt x="5022" y="3130"/>
                    <a:pt x="5022" y="3127"/>
                  </a:cubicBezTo>
                  <a:cubicBezTo>
                    <a:pt x="5022" y="3125"/>
                    <a:pt x="5023" y="3122"/>
                    <a:pt x="5025" y="3119"/>
                  </a:cubicBezTo>
                  <a:cubicBezTo>
                    <a:pt x="5029" y="3115"/>
                    <a:pt x="5036" y="3098"/>
                    <a:pt x="5039" y="3088"/>
                  </a:cubicBezTo>
                  <a:cubicBezTo>
                    <a:pt x="5040" y="3083"/>
                    <a:pt x="5061" y="3051"/>
                    <a:pt x="5074" y="3034"/>
                  </a:cubicBezTo>
                  <a:cubicBezTo>
                    <a:pt x="5078" y="3028"/>
                    <a:pt x="5085" y="3017"/>
                    <a:pt x="5089" y="3011"/>
                  </a:cubicBezTo>
                  <a:cubicBezTo>
                    <a:pt x="5093" y="3004"/>
                    <a:pt x="5098" y="2997"/>
                    <a:pt x="5099" y="2995"/>
                  </a:cubicBezTo>
                  <a:cubicBezTo>
                    <a:pt x="5100" y="2993"/>
                    <a:pt x="5105" y="2986"/>
                    <a:pt x="5110" y="2979"/>
                  </a:cubicBezTo>
                  <a:cubicBezTo>
                    <a:pt x="5115" y="2971"/>
                    <a:pt x="5120" y="2965"/>
                    <a:pt x="5120" y="2964"/>
                  </a:cubicBezTo>
                  <a:cubicBezTo>
                    <a:pt x="5120" y="2960"/>
                    <a:pt x="5141" y="2935"/>
                    <a:pt x="5155" y="2921"/>
                  </a:cubicBezTo>
                  <a:cubicBezTo>
                    <a:pt x="5163" y="2913"/>
                    <a:pt x="5178" y="2898"/>
                    <a:pt x="5189" y="2888"/>
                  </a:cubicBezTo>
                  <a:cubicBezTo>
                    <a:pt x="5220" y="2859"/>
                    <a:pt x="5230" y="2849"/>
                    <a:pt x="5234" y="2843"/>
                  </a:cubicBezTo>
                  <a:cubicBezTo>
                    <a:pt x="5238" y="2836"/>
                    <a:pt x="5255" y="2817"/>
                    <a:pt x="5266" y="2806"/>
                  </a:cubicBezTo>
                  <a:cubicBezTo>
                    <a:pt x="5274" y="2798"/>
                    <a:pt x="5276" y="2794"/>
                    <a:pt x="5279" y="2785"/>
                  </a:cubicBezTo>
                  <a:cubicBezTo>
                    <a:pt x="5282" y="2770"/>
                    <a:pt x="5282" y="2769"/>
                    <a:pt x="5271" y="2751"/>
                  </a:cubicBezTo>
                  <a:cubicBezTo>
                    <a:pt x="5266" y="2743"/>
                    <a:pt x="5261" y="2733"/>
                    <a:pt x="5259" y="2729"/>
                  </a:cubicBezTo>
                  <a:cubicBezTo>
                    <a:pt x="5258" y="2724"/>
                    <a:pt x="5254" y="2716"/>
                    <a:pt x="5250" y="2711"/>
                  </a:cubicBezTo>
                  <a:cubicBezTo>
                    <a:pt x="5247" y="2705"/>
                    <a:pt x="5244" y="2699"/>
                    <a:pt x="5244" y="2698"/>
                  </a:cubicBezTo>
                  <a:cubicBezTo>
                    <a:pt x="5244" y="2692"/>
                    <a:pt x="5228" y="2662"/>
                    <a:pt x="5220" y="2655"/>
                  </a:cubicBezTo>
                  <a:cubicBezTo>
                    <a:pt x="5216" y="2650"/>
                    <a:pt x="5211" y="2644"/>
                    <a:pt x="5208" y="2641"/>
                  </a:cubicBezTo>
                  <a:cubicBezTo>
                    <a:pt x="5200" y="2629"/>
                    <a:pt x="5196" y="2628"/>
                    <a:pt x="5175" y="2634"/>
                  </a:cubicBezTo>
                  <a:cubicBezTo>
                    <a:pt x="5157" y="2639"/>
                    <a:pt x="5147" y="2641"/>
                    <a:pt x="5135" y="2642"/>
                  </a:cubicBezTo>
                  <a:cubicBezTo>
                    <a:pt x="5132" y="2643"/>
                    <a:pt x="5129" y="2644"/>
                    <a:pt x="5128" y="2645"/>
                  </a:cubicBezTo>
                  <a:cubicBezTo>
                    <a:pt x="5126" y="2648"/>
                    <a:pt x="5112" y="2656"/>
                    <a:pt x="5108" y="2656"/>
                  </a:cubicBezTo>
                  <a:cubicBezTo>
                    <a:pt x="5106" y="2656"/>
                    <a:pt x="5100" y="2657"/>
                    <a:pt x="5095" y="2660"/>
                  </a:cubicBezTo>
                  <a:cubicBezTo>
                    <a:pt x="5085" y="2664"/>
                    <a:pt x="5078" y="2665"/>
                    <a:pt x="5078" y="2662"/>
                  </a:cubicBezTo>
                  <a:cubicBezTo>
                    <a:pt x="5078" y="2659"/>
                    <a:pt x="5072" y="2658"/>
                    <a:pt x="5067" y="2660"/>
                  </a:cubicBezTo>
                  <a:cubicBezTo>
                    <a:pt x="5064" y="2662"/>
                    <a:pt x="5063" y="2662"/>
                    <a:pt x="5060" y="2658"/>
                  </a:cubicBezTo>
                  <a:cubicBezTo>
                    <a:pt x="5053" y="2650"/>
                    <a:pt x="5052" y="2625"/>
                    <a:pt x="5059" y="2619"/>
                  </a:cubicBezTo>
                  <a:cubicBezTo>
                    <a:pt x="5060" y="2618"/>
                    <a:pt x="5062" y="2616"/>
                    <a:pt x="5062" y="2615"/>
                  </a:cubicBezTo>
                  <a:cubicBezTo>
                    <a:pt x="5062" y="2612"/>
                    <a:pt x="5070" y="2591"/>
                    <a:pt x="5075" y="2584"/>
                  </a:cubicBezTo>
                  <a:cubicBezTo>
                    <a:pt x="5076" y="2581"/>
                    <a:pt x="5081" y="2573"/>
                    <a:pt x="5084" y="2566"/>
                  </a:cubicBezTo>
                  <a:cubicBezTo>
                    <a:pt x="5087" y="2558"/>
                    <a:pt x="5091" y="2551"/>
                    <a:pt x="5093" y="2549"/>
                  </a:cubicBezTo>
                  <a:cubicBezTo>
                    <a:pt x="5095" y="2547"/>
                    <a:pt x="5095" y="2543"/>
                    <a:pt x="5094" y="2532"/>
                  </a:cubicBezTo>
                  <a:cubicBezTo>
                    <a:pt x="5091" y="2517"/>
                    <a:pt x="5089" y="2505"/>
                    <a:pt x="5086" y="2493"/>
                  </a:cubicBezTo>
                  <a:cubicBezTo>
                    <a:pt x="5080" y="2469"/>
                    <a:pt x="5081" y="2428"/>
                    <a:pt x="5089" y="2421"/>
                  </a:cubicBezTo>
                  <a:cubicBezTo>
                    <a:pt x="5090" y="2420"/>
                    <a:pt x="5092" y="2417"/>
                    <a:pt x="5092" y="2415"/>
                  </a:cubicBezTo>
                  <a:cubicBezTo>
                    <a:pt x="5092" y="2413"/>
                    <a:pt x="5093" y="2409"/>
                    <a:pt x="5096" y="2406"/>
                  </a:cubicBezTo>
                  <a:cubicBezTo>
                    <a:pt x="5098" y="2403"/>
                    <a:pt x="5100" y="2400"/>
                    <a:pt x="5100" y="2398"/>
                  </a:cubicBezTo>
                  <a:cubicBezTo>
                    <a:pt x="5100" y="2396"/>
                    <a:pt x="5101" y="2394"/>
                    <a:pt x="5103" y="2393"/>
                  </a:cubicBezTo>
                  <a:cubicBezTo>
                    <a:pt x="5104" y="2392"/>
                    <a:pt x="5108" y="2387"/>
                    <a:pt x="5111" y="2382"/>
                  </a:cubicBezTo>
                  <a:cubicBezTo>
                    <a:pt x="5113" y="2376"/>
                    <a:pt x="5116" y="2372"/>
                    <a:pt x="5117" y="2372"/>
                  </a:cubicBezTo>
                  <a:cubicBezTo>
                    <a:pt x="5118" y="2372"/>
                    <a:pt x="5123" y="2366"/>
                    <a:pt x="5127" y="2360"/>
                  </a:cubicBezTo>
                  <a:cubicBezTo>
                    <a:pt x="5136" y="2348"/>
                    <a:pt x="5154" y="2327"/>
                    <a:pt x="5172" y="2310"/>
                  </a:cubicBezTo>
                  <a:cubicBezTo>
                    <a:pt x="5182" y="2300"/>
                    <a:pt x="5183" y="2300"/>
                    <a:pt x="5190" y="2301"/>
                  </a:cubicBezTo>
                  <a:cubicBezTo>
                    <a:pt x="5199" y="2302"/>
                    <a:pt x="5200" y="2304"/>
                    <a:pt x="5202" y="2314"/>
                  </a:cubicBezTo>
                  <a:cubicBezTo>
                    <a:pt x="5202" y="2321"/>
                    <a:pt x="5204" y="2323"/>
                    <a:pt x="5207" y="2323"/>
                  </a:cubicBezTo>
                  <a:cubicBezTo>
                    <a:pt x="5210" y="2324"/>
                    <a:pt x="5213" y="2323"/>
                    <a:pt x="5215" y="2322"/>
                  </a:cubicBezTo>
                  <a:cubicBezTo>
                    <a:pt x="5218" y="2319"/>
                    <a:pt x="5236" y="2320"/>
                    <a:pt x="5240" y="2323"/>
                  </a:cubicBezTo>
                  <a:cubicBezTo>
                    <a:pt x="5241" y="2324"/>
                    <a:pt x="5247" y="2325"/>
                    <a:pt x="5252" y="2325"/>
                  </a:cubicBezTo>
                  <a:cubicBezTo>
                    <a:pt x="5258" y="2325"/>
                    <a:pt x="5265" y="2327"/>
                    <a:pt x="5267" y="2328"/>
                  </a:cubicBezTo>
                  <a:cubicBezTo>
                    <a:pt x="5270" y="2330"/>
                    <a:pt x="5276" y="2332"/>
                    <a:pt x="5279" y="2333"/>
                  </a:cubicBezTo>
                  <a:cubicBezTo>
                    <a:pt x="5283" y="2333"/>
                    <a:pt x="5286" y="2335"/>
                    <a:pt x="5288" y="2337"/>
                  </a:cubicBezTo>
                  <a:cubicBezTo>
                    <a:pt x="5289" y="2338"/>
                    <a:pt x="5292" y="2340"/>
                    <a:pt x="5295" y="2340"/>
                  </a:cubicBezTo>
                  <a:cubicBezTo>
                    <a:pt x="5298" y="2340"/>
                    <a:pt x="5303" y="2342"/>
                    <a:pt x="5307" y="2344"/>
                  </a:cubicBezTo>
                  <a:cubicBezTo>
                    <a:pt x="5311" y="2347"/>
                    <a:pt x="5315" y="2349"/>
                    <a:pt x="5317" y="2348"/>
                  </a:cubicBezTo>
                  <a:cubicBezTo>
                    <a:pt x="5318" y="2348"/>
                    <a:pt x="5321" y="2348"/>
                    <a:pt x="5323" y="2349"/>
                  </a:cubicBezTo>
                  <a:cubicBezTo>
                    <a:pt x="5326" y="2353"/>
                    <a:pt x="5337" y="2356"/>
                    <a:pt x="5350" y="2357"/>
                  </a:cubicBezTo>
                  <a:cubicBezTo>
                    <a:pt x="5369" y="2359"/>
                    <a:pt x="5376" y="2358"/>
                    <a:pt x="5382" y="2352"/>
                  </a:cubicBezTo>
                  <a:cubicBezTo>
                    <a:pt x="5385" y="2350"/>
                    <a:pt x="5392" y="2347"/>
                    <a:pt x="5398" y="2345"/>
                  </a:cubicBezTo>
                  <a:cubicBezTo>
                    <a:pt x="5411" y="2341"/>
                    <a:pt x="5413" y="2339"/>
                    <a:pt x="5425" y="2323"/>
                  </a:cubicBezTo>
                  <a:cubicBezTo>
                    <a:pt x="5433" y="2312"/>
                    <a:pt x="5435" y="2309"/>
                    <a:pt x="5435" y="2299"/>
                  </a:cubicBezTo>
                  <a:cubicBezTo>
                    <a:pt x="5436" y="2286"/>
                    <a:pt x="5431" y="2268"/>
                    <a:pt x="5421" y="2247"/>
                  </a:cubicBezTo>
                  <a:cubicBezTo>
                    <a:pt x="5418" y="2241"/>
                    <a:pt x="5416" y="2235"/>
                    <a:pt x="5416" y="2234"/>
                  </a:cubicBezTo>
                  <a:cubicBezTo>
                    <a:pt x="5416" y="2234"/>
                    <a:pt x="5412" y="2226"/>
                    <a:pt x="5407" y="2218"/>
                  </a:cubicBezTo>
                  <a:cubicBezTo>
                    <a:pt x="5402" y="2210"/>
                    <a:pt x="5398" y="2203"/>
                    <a:pt x="5398" y="2202"/>
                  </a:cubicBezTo>
                  <a:cubicBezTo>
                    <a:pt x="5398" y="2201"/>
                    <a:pt x="5392" y="2192"/>
                    <a:pt x="5384" y="2182"/>
                  </a:cubicBezTo>
                  <a:cubicBezTo>
                    <a:pt x="5377" y="2173"/>
                    <a:pt x="5369" y="2161"/>
                    <a:pt x="5366" y="2156"/>
                  </a:cubicBezTo>
                  <a:cubicBezTo>
                    <a:pt x="5363" y="2151"/>
                    <a:pt x="5359" y="2142"/>
                    <a:pt x="5355" y="2137"/>
                  </a:cubicBezTo>
                  <a:cubicBezTo>
                    <a:pt x="5352" y="2131"/>
                    <a:pt x="5349" y="2124"/>
                    <a:pt x="5348" y="2122"/>
                  </a:cubicBezTo>
                  <a:cubicBezTo>
                    <a:pt x="5346" y="2119"/>
                    <a:pt x="5344" y="2115"/>
                    <a:pt x="5343" y="2114"/>
                  </a:cubicBezTo>
                  <a:cubicBezTo>
                    <a:pt x="5341" y="2111"/>
                    <a:pt x="5332" y="2095"/>
                    <a:pt x="5318" y="2068"/>
                  </a:cubicBezTo>
                  <a:cubicBezTo>
                    <a:pt x="5317" y="2066"/>
                    <a:pt x="5315" y="2062"/>
                    <a:pt x="5314" y="2059"/>
                  </a:cubicBezTo>
                  <a:cubicBezTo>
                    <a:pt x="5312" y="2057"/>
                    <a:pt x="5310" y="2050"/>
                    <a:pt x="5308" y="2045"/>
                  </a:cubicBezTo>
                  <a:cubicBezTo>
                    <a:pt x="5307" y="2039"/>
                    <a:pt x="5304" y="2032"/>
                    <a:pt x="5303" y="2030"/>
                  </a:cubicBezTo>
                  <a:cubicBezTo>
                    <a:pt x="5288" y="2000"/>
                    <a:pt x="5273" y="1963"/>
                    <a:pt x="5270" y="1947"/>
                  </a:cubicBezTo>
                  <a:cubicBezTo>
                    <a:pt x="5269" y="1942"/>
                    <a:pt x="5266" y="1934"/>
                    <a:pt x="5265" y="1928"/>
                  </a:cubicBezTo>
                  <a:cubicBezTo>
                    <a:pt x="5260" y="1913"/>
                    <a:pt x="5258" y="1845"/>
                    <a:pt x="5262" y="1830"/>
                  </a:cubicBezTo>
                  <a:cubicBezTo>
                    <a:pt x="5263" y="1825"/>
                    <a:pt x="5265" y="1817"/>
                    <a:pt x="5265" y="1812"/>
                  </a:cubicBezTo>
                  <a:cubicBezTo>
                    <a:pt x="5266" y="1807"/>
                    <a:pt x="5267" y="1801"/>
                    <a:pt x="5269" y="1799"/>
                  </a:cubicBezTo>
                  <a:cubicBezTo>
                    <a:pt x="5270" y="1797"/>
                    <a:pt x="5272" y="1791"/>
                    <a:pt x="5272" y="1786"/>
                  </a:cubicBezTo>
                  <a:cubicBezTo>
                    <a:pt x="5272" y="1781"/>
                    <a:pt x="5274" y="1770"/>
                    <a:pt x="5277" y="1763"/>
                  </a:cubicBezTo>
                  <a:cubicBezTo>
                    <a:pt x="5280" y="1755"/>
                    <a:pt x="5282" y="1746"/>
                    <a:pt x="5283" y="1744"/>
                  </a:cubicBezTo>
                  <a:cubicBezTo>
                    <a:pt x="5284" y="1741"/>
                    <a:pt x="5285" y="1738"/>
                    <a:pt x="5286" y="1736"/>
                  </a:cubicBezTo>
                  <a:cubicBezTo>
                    <a:pt x="5287" y="1735"/>
                    <a:pt x="5289" y="1730"/>
                    <a:pt x="5290" y="1725"/>
                  </a:cubicBezTo>
                  <a:cubicBezTo>
                    <a:pt x="5290" y="1721"/>
                    <a:pt x="5292" y="1714"/>
                    <a:pt x="5293" y="1711"/>
                  </a:cubicBezTo>
                  <a:cubicBezTo>
                    <a:pt x="5294" y="1707"/>
                    <a:pt x="5296" y="1701"/>
                    <a:pt x="5298" y="1697"/>
                  </a:cubicBezTo>
                  <a:cubicBezTo>
                    <a:pt x="5301" y="1685"/>
                    <a:pt x="5317" y="1657"/>
                    <a:pt x="5326" y="1647"/>
                  </a:cubicBezTo>
                  <a:cubicBezTo>
                    <a:pt x="5330" y="1642"/>
                    <a:pt x="5335" y="1635"/>
                    <a:pt x="5337" y="1632"/>
                  </a:cubicBezTo>
                  <a:cubicBezTo>
                    <a:pt x="5339" y="1628"/>
                    <a:pt x="5342" y="1623"/>
                    <a:pt x="5344" y="1622"/>
                  </a:cubicBezTo>
                  <a:cubicBezTo>
                    <a:pt x="5346" y="1621"/>
                    <a:pt x="5348" y="1618"/>
                    <a:pt x="5348" y="1617"/>
                  </a:cubicBezTo>
                  <a:cubicBezTo>
                    <a:pt x="5348" y="1616"/>
                    <a:pt x="5351" y="1610"/>
                    <a:pt x="5356" y="1605"/>
                  </a:cubicBezTo>
                  <a:cubicBezTo>
                    <a:pt x="5360" y="1600"/>
                    <a:pt x="5364" y="1594"/>
                    <a:pt x="5364" y="1593"/>
                  </a:cubicBezTo>
                  <a:cubicBezTo>
                    <a:pt x="5364" y="1592"/>
                    <a:pt x="5367" y="1588"/>
                    <a:pt x="5371" y="1583"/>
                  </a:cubicBezTo>
                  <a:cubicBezTo>
                    <a:pt x="5375" y="1578"/>
                    <a:pt x="5382" y="1570"/>
                    <a:pt x="5386" y="1565"/>
                  </a:cubicBezTo>
                  <a:cubicBezTo>
                    <a:pt x="5398" y="1546"/>
                    <a:pt x="5448" y="1494"/>
                    <a:pt x="5453" y="1494"/>
                  </a:cubicBezTo>
                  <a:cubicBezTo>
                    <a:pt x="5454" y="1494"/>
                    <a:pt x="5460" y="1489"/>
                    <a:pt x="5465" y="1484"/>
                  </a:cubicBezTo>
                  <a:cubicBezTo>
                    <a:pt x="5470" y="1479"/>
                    <a:pt x="5476" y="1474"/>
                    <a:pt x="5479" y="1473"/>
                  </a:cubicBezTo>
                  <a:cubicBezTo>
                    <a:pt x="5487" y="1470"/>
                    <a:pt x="5497" y="1463"/>
                    <a:pt x="5501" y="1458"/>
                  </a:cubicBezTo>
                  <a:cubicBezTo>
                    <a:pt x="5504" y="1456"/>
                    <a:pt x="5507" y="1454"/>
                    <a:pt x="5508" y="1454"/>
                  </a:cubicBezTo>
                  <a:cubicBezTo>
                    <a:pt x="5510" y="1454"/>
                    <a:pt x="5513" y="1452"/>
                    <a:pt x="5515" y="1450"/>
                  </a:cubicBezTo>
                  <a:cubicBezTo>
                    <a:pt x="5517" y="1448"/>
                    <a:pt x="5522" y="1444"/>
                    <a:pt x="5527" y="1441"/>
                  </a:cubicBezTo>
                  <a:cubicBezTo>
                    <a:pt x="5533" y="1439"/>
                    <a:pt x="5538" y="1436"/>
                    <a:pt x="5539" y="1435"/>
                  </a:cubicBezTo>
                  <a:cubicBezTo>
                    <a:pt x="5541" y="1432"/>
                    <a:pt x="5560" y="1421"/>
                    <a:pt x="5565" y="1419"/>
                  </a:cubicBezTo>
                  <a:cubicBezTo>
                    <a:pt x="5567" y="1418"/>
                    <a:pt x="5570" y="1416"/>
                    <a:pt x="5570" y="1415"/>
                  </a:cubicBezTo>
                  <a:cubicBezTo>
                    <a:pt x="5571" y="1413"/>
                    <a:pt x="5573" y="1412"/>
                    <a:pt x="5576" y="1412"/>
                  </a:cubicBezTo>
                  <a:cubicBezTo>
                    <a:pt x="5578" y="1412"/>
                    <a:pt x="5583" y="1409"/>
                    <a:pt x="5586" y="1406"/>
                  </a:cubicBezTo>
                  <a:cubicBezTo>
                    <a:pt x="5590" y="1402"/>
                    <a:pt x="5596" y="1398"/>
                    <a:pt x="5600" y="1397"/>
                  </a:cubicBezTo>
                  <a:cubicBezTo>
                    <a:pt x="5604" y="1395"/>
                    <a:pt x="5608" y="1393"/>
                    <a:pt x="5609" y="1392"/>
                  </a:cubicBezTo>
                  <a:cubicBezTo>
                    <a:pt x="5610" y="1390"/>
                    <a:pt x="5602" y="1387"/>
                    <a:pt x="5598" y="1387"/>
                  </a:cubicBezTo>
                  <a:cubicBezTo>
                    <a:pt x="5597" y="1388"/>
                    <a:pt x="5594" y="1387"/>
                    <a:pt x="5593" y="1385"/>
                  </a:cubicBezTo>
                  <a:cubicBezTo>
                    <a:pt x="5591" y="1384"/>
                    <a:pt x="5586" y="1384"/>
                    <a:pt x="5580" y="1384"/>
                  </a:cubicBezTo>
                  <a:cubicBezTo>
                    <a:pt x="5575" y="1385"/>
                    <a:pt x="5568" y="1385"/>
                    <a:pt x="5564" y="1384"/>
                  </a:cubicBezTo>
                  <a:cubicBezTo>
                    <a:pt x="5554" y="1381"/>
                    <a:pt x="5521" y="1380"/>
                    <a:pt x="5510" y="1382"/>
                  </a:cubicBezTo>
                  <a:cubicBezTo>
                    <a:pt x="5498" y="1384"/>
                    <a:pt x="5498" y="1384"/>
                    <a:pt x="5492" y="1383"/>
                  </a:cubicBezTo>
                  <a:cubicBezTo>
                    <a:pt x="5489" y="1382"/>
                    <a:pt x="5472" y="1381"/>
                    <a:pt x="5455" y="1381"/>
                  </a:cubicBezTo>
                  <a:cubicBezTo>
                    <a:pt x="5425" y="1381"/>
                    <a:pt x="5423" y="1380"/>
                    <a:pt x="5422" y="1377"/>
                  </a:cubicBezTo>
                  <a:cubicBezTo>
                    <a:pt x="5420" y="1373"/>
                    <a:pt x="5420" y="1373"/>
                    <a:pt x="5418" y="1377"/>
                  </a:cubicBezTo>
                  <a:cubicBezTo>
                    <a:pt x="5416" y="1381"/>
                    <a:pt x="5414" y="1382"/>
                    <a:pt x="5409" y="1381"/>
                  </a:cubicBezTo>
                  <a:cubicBezTo>
                    <a:pt x="5404" y="1380"/>
                    <a:pt x="5400" y="1380"/>
                    <a:pt x="5397" y="1382"/>
                  </a:cubicBezTo>
                  <a:cubicBezTo>
                    <a:pt x="5395" y="1383"/>
                    <a:pt x="5385" y="1385"/>
                    <a:pt x="5374" y="1385"/>
                  </a:cubicBezTo>
                  <a:cubicBezTo>
                    <a:pt x="5358" y="1385"/>
                    <a:pt x="5354" y="1385"/>
                    <a:pt x="5349" y="1381"/>
                  </a:cubicBezTo>
                  <a:cubicBezTo>
                    <a:pt x="5345" y="1378"/>
                    <a:pt x="5343" y="1377"/>
                    <a:pt x="5338" y="1380"/>
                  </a:cubicBezTo>
                  <a:cubicBezTo>
                    <a:pt x="5334" y="1381"/>
                    <a:pt x="5330" y="1382"/>
                    <a:pt x="5328" y="1381"/>
                  </a:cubicBezTo>
                  <a:cubicBezTo>
                    <a:pt x="5326" y="1381"/>
                    <a:pt x="5323" y="1381"/>
                    <a:pt x="5322" y="1382"/>
                  </a:cubicBezTo>
                  <a:cubicBezTo>
                    <a:pt x="5321" y="1384"/>
                    <a:pt x="5307" y="1384"/>
                    <a:pt x="5270" y="1383"/>
                  </a:cubicBezTo>
                  <a:cubicBezTo>
                    <a:pt x="5243" y="1382"/>
                    <a:pt x="5208" y="1382"/>
                    <a:pt x="5192" y="1382"/>
                  </a:cubicBezTo>
                  <a:cubicBezTo>
                    <a:pt x="5164" y="1382"/>
                    <a:pt x="5101" y="1383"/>
                    <a:pt x="5067" y="1384"/>
                  </a:cubicBezTo>
                  <a:cubicBezTo>
                    <a:pt x="5046" y="1385"/>
                    <a:pt x="4955" y="1382"/>
                    <a:pt x="4920" y="1381"/>
                  </a:cubicBezTo>
                  <a:cubicBezTo>
                    <a:pt x="4903" y="1380"/>
                    <a:pt x="4854" y="1378"/>
                    <a:pt x="4778" y="1377"/>
                  </a:cubicBezTo>
                  <a:cubicBezTo>
                    <a:pt x="4756" y="1376"/>
                    <a:pt x="4718" y="1375"/>
                    <a:pt x="4693" y="1375"/>
                  </a:cubicBezTo>
                  <a:cubicBezTo>
                    <a:pt x="4667" y="1374"/>
                    <a:pt x="4641" y="1373"/>
                    <a:pt x="4635" y="1373"/>
                  </a:cubicBezTo>
                  <a:cubicBezTo>
                    <a:pt x="4625" y="1372"/>
                    <a:pt x="4623" y="1373"/>
                    <a:pt x="4622" y="1376"/>
                  </a:cubicBezTo>
                  <a:cubicBezTo>
                    <a:pt x="4621" y="1379"/>
                    <a:pt x="4621" y="1395"/>
                    <a:pt x="4622" y="1414"/>
                  </a:cubicBezTo>
                  <a:cubicBezTo>
                    <a:pt x="4626" y="1495"/>
                    <a:pt x="4628" y="1531"/>
                    <a:pt x="4628" y="1534"/>
                  </a:cubicBezTo>
                  <a:cubicBezTo>
                    <a:pt x="4627" y="1540"/>
                    <a:pt x="4628" y="1564"/>
                    <a:pt x="4629" y="1593"/>
                  </a:cubicBezTo>
                  <a:cubicBezTo>
                    <a:pt x="4629" y="1608"/>
                    <a:pt x="4630" y="1636"/>
                    <a:pt x="4631" y="1656"/>
                  </a:cubicBezTo>
                  <a:cubicBezTo>
                    <a:pt x="4632" y="1675"/>
                    <a:pt x="4632" y="1708"/>
                    <a:pt x="4633" y="1729"/>
                  </a:cubicBezTo>
                  <a:cubicBezTo>
                    <a:pt x="4633" y="1763"/>
                    <a:pt x="4634" y="1779"/>
                    <a:pt x="4640" y="1835"/>
                  </a:cubicBezTo>
                  <a:cubicBezTo>
                    <a:pt x="4641" y="1845"/>
                    <a:pt x="4642" y="1859"/>
                    <a:pt x="4642" y="1868"/>
                  </a:cubicBezTo>
                  <a:cubicBezTo>
                    <a:pt x="4642" y="1876"/>
                    <a:pt x="4643" y="1885"/>
                    <a:pt x="4644" y="1889"/>
                  </a:cubicBezTo>
                  <a:cubicBezTo>
                    <a:pt x="4646" y="1894"/>
                    <a:pt x="4646" y="1897"/>
                    <a:pt x="4644" y="1900"/>
                  </a:cubicBezTo>
                  <a:cubicBezTo>
                    <a:pt x="4643" y="1904"/>
                    <a:pt x="4643" y="1908"/>
                    <a:pt x="4645" y="1917"/>
                  </a:cubicBezTo>
                  <a:cubicBezTo>
                    <a:pt x="4651" y="1943"/>
                    <a:pt x="4653" y="1975"/>
                    <a:pt x="4652" y="2053"/>
                  </a:cubicBezTo>
                  <a:cubicBezTo>
                    <a:pt x="4652" y="2096"/>
                    <a:pt x="4651" y="2150"/>
                    <a:pt x="4651" y="2175"/>
                  </a:cubicBezTo>
                  <a:cubicBezTo>
                    <a:pt x="4650" y="2199"/>
                    <a:pt x="4649" y="2226"/>
                    <a:pt x="4649" y="2234"/>
                  </a:cubicBezTo>
                  <a:cubicBezTo>
                    <a:pt x="4649" y="2246"/>
                    <a:pt x="4650" y="2275"/>
                    <a:pt x="4652" y="2295"/>
                  </a:cubicBezTo>
                  <a:cubicBezTo>
                    <a:pt x="4652" y="2296"/>
                    <a:pt x="4652" y="2302"/>
                    <a:pt x="4651" y="2310"/>
                  </a:cubicBezTo>
                  <a:cubicBezTo>
                    <a:pt x="4649" y="2334"/>
                    <a:pt x="4647" y="2378"/>
                    <a:pt x="4647" y="2398"/>
                  </a:cubicBezTo>
                  <a:cubicBezTo>
                    <a:pt x="4648" y="2451"/>
                    <a:pt x="4648" y="2464"/>
                    <a:pt x="4646" y="2476"/>
                  </a:cubicBezTo>
                  <a:cubicBezTo>
                    <a:pt x="4640" y="2506"/>
                    <a:pt x="4639" y="2511"/>
                    <a:pt x="4639" y="2520"/>
                  </a:cubicBezTo>
                  <a:cubicBezTo>
                    <a:pt x="4638" y="2532"/>
                    <a:pt x="4636" y="2540"/>
                    <a:pt x="4631" y="2546"/>
                  </a:cubicBezTo>
                  <a:cubicBezTo>
                    <a:pt x="4627" y="2552"/>
                    <a:pt x="4627" y="2556"/>
                    <a:pt x="4627" y="2591"/>
                  </a:cubicBezTo>
                  <a:lnTo>
                    <a:pt x="4626" y="2631"/>
                  </a:lnTo>
                  <a:lnTo>
                    <a:pt x="4632" y="2636"/>
                  </a:lnTo>
                  <a:cubicBezTo>
                    <a:pt x="4636" y="2640"/>
                    <a:pt x="4638" y="2644"/>
                    <a:pt x="4640" y="2662"/>
                  </a:cubicBezTo>
                  <a:cubicBezTo>
                    <a:pt x="4645" y="2691"/>
                    <a:pt x="4646" y="2692"/>
                    <a:pt x="4650" y="2692"/>
                  </a:cubicBezTo>
                  <a:cubicBezTo>
                    <a:pt x="4652" y="2692"/>
                    <a:pt x="4656" y="2694"/>
                    <a:pt x="4660" y="2697"/>
                  </a:cubicBezTo>
                  <a:cubicBezTo>
                    <a:pt x="4664" y="2701"/>
                    <a:pt x="4666" y="2704"/>
                    <a:pt x="4666" y="2709"/>
                  </a:cubicBezTo>
                  <a:cubicBezTo>
                    <a:pt x="4666" y="2717"/>
                    <a:pt x="4663" y="2722"/>
                    <a:pt x="4657" y="2722"/>
                  </a:cubicBezTo>
                  <a:cubicBezTo>
                    <a:pt x="4649" y="2722"/>
                    <a:pt x="4648" y="2728"/>
                    <a:pt x="4649" y="2765"/>
                  </a:cubicBezTo>
                  <a:cubicBezTo>
                    <a:pt x="4649" y="2785"/>
                    <a:pt x="4650" y="2812"/>
                    <a:pt x="4651" y="2826"/>
                  </a:cubicBezTo>
                  <a:cubicBezTo>
                    <a:pt x="4652" y="2839"/>
                    <a:pt x="4653" y="2872"/>
                    <a:pt x="4653" y="2898"/>
                  </a:cubicBezTo>
                  <a:cubicBezTo>
                    <a:pt x="4653" y="2923"/>
                    <a:pt x="4654" y="2952"/>
                    <a:pt x="4654" y="2961"/>
                  </a:cubicBezTo>
                  <a:cubicBezTo>
                    <a:pt x="4655" y="2971"/>
                    <a:pt x="4655" y="2978"/>
                    <a:pt x="4654" y="2979"/>
                  </a:cubicBezTo>
                  <a:cubicBezTo>
                    <a:pt x="4652" y="2979"/>
                    <a:pt x="4652" y="2981"/>
                    <a:pt x="4654" y="2984"/>
                  </a:cubicBezTo>
                  <a:cubicBezTo>
                    <a:pt x="4656" y="2988"/>
                    <a:pt x="4657" y="3063"/>
                    <a:pt x="4655" y="3112"/>
                  </a:cubicBezTo>
                  <a:cubicBezTo>
                    <a:pt x="4654" y="3136"/>
                    <a:pt x="4654" y="3148"/>
                    <a:pt x="4655" y="3151"/>
                  </a:cubicBezTo>
                  <a:cubicBezTo>
                    <a:pt x="4657" y="3154"/>
                    <a:pt x="4658" y="3172"/>
                    <a:pt x="4658" y="3204"/>
                  </a:cubicBezTo>
                  <a:cubicBezTo>
                    <a:pt x="4658" y="3230"/>
                    <a:pt x="4659" y="3254"/>
                    <a:pt x="4660" y="3257"/>
                  </a:cubicBezTo>
                  <a:cubicBezTo>
                    <a:pt x="4663" y="3264"/>
                    <a:pt x="4666" y="3360"/>
                    <a:pt x="4667" y="3458"/>
                  </a:cubicBezTo>
                  <a:cubicBezTo>
                    <a:pt x="4667" y="3509"/>
                    <a:pt x="4668" y="3555"/>
                    <a:pt x="4668" y="3561"/>
                  </a:cubicBezTo>
                  <a:cubicBezTo>
                    <a:pt x="4669" y="3566"/>
                    <a:pt x="4670" y="3586"/>
                    <a:pt x="4671" y="3604"/>
                  </a:cubicBezTo>
                  <a:cubicBezTo>
                    <a:pt x="4673" y="3646"/>
                    <a:pt x="4673" y="3646"/>
                    <a:pt x="4693" y="3644"/>
                  </a:cubicBezTo>
                  <a:cubicBezTo>
                    <a:pt x="4701" y="3644"/>
                    <a:pt x="4709" y="3642"/>
                    <a:pt x="4711" y="3640"/>
                  </a:cubicBezTo>
                  <a:close/>
                  <a:moveTo>
                    <a:pt x="5050" y="2198"/>
                  </a:moveTo>
                  <a:cubicBezTo>
                    <a:pt x="5048" y="2194"/>
                    <a:pt x="5043" y="2191"/>
                    <a:pt x="5040" y="2190"/>
                  </a:cubicBezTo>
                  <a:cubicBezTo>
                    <a:pt x="5037" y="2190"/>
                    <a:pt x="5032" y="2188"/>
                    <a:pt x="5028" y="2186"/>
                  </a:cubicBezTo>
                  <a:cubicBezTo>
                    <a:pt x="5021" y="2183"/>
                    <a:pt x="4968" y="2183"/>
                    <a:pt x="4944" y="2186"/>
                  </a:cubicBezTo>
                  <a:cubicBezTo>
                    <a:pt x="4936" y="2187"/>
                    <a:pt x="4923" y="2188"/>
                    <a:pt x="4916" y="2189"/>
                  </a:cubicBezTo>
                  <a:cubicBezTo>
                    <a:pt x="4909" y="2189"/>
                    <a:pt x="4896" y="2190"/>
                    <a:pt x="4888" y="2191"/>
                  </a:cubicBezTo>
                  <a:cubicBezTo>
                    <a:pt x="4880" y="2192"/>
                    <a:pt x="4870" y="2192"/>
                    <a:pt x="4866" y="2193"/>
                  </a:cubicBezTo>
                  <a:cubicBezTo>
                    <a:pt x="4797" y="2197"/>
                    <a:pt x="4798" y="2197"/>
                    <a:pt x="4790" y="2185"/>
                  </a:cubicBezTo>
                  <a:cubicBezTo>
                    <a:pt x="4787" y="2181"/>
                    <a:pt x="4786" y="2177"/>
                    <a:pt x="4786" y="2170"/>
                  </a:cubicBezTo>
                  <a:cubicBezTo>
                    <a:pt x="4787" y="2163"/>
                    <a:pt x="4788" y="2161"/>
                    <a:pt x="4793" y="2158"/>
                  </a:cubicBezTo>
                  <a:cubicBezTo>
                    <a:pt x="4801" y="2153"/>
                    <a:pt x="4802" y="2152"/>
                    <a:pt x="4801" y="2142"/>
                  </a:cubicBezTo>
                  <a:cubicBezTo>
                    <a:pt x="4800" y="2135"/>
                    <a:pt x="4797" y="2130"/>
                    <a:pt x="4790" y="2122"/>
                  </a:cubicBezTo>
                  <a:cubicBezTo>
                    <a:pt x="4777" y="2108"/>
                    <a:pt x="4776" y="2101"/>
                    <a:pt x="4788" y="2090"/>
                  </a:cubicBezTo>
                  <a:cubicBezTo>
                    <a:pt x="4796" y="2081"/>
                    <a:pt x="4797" y="2080"/>
                    <a:pt x="4794" y="2073"/>
                  </a:cubicBezTo>
                  <a:cubicBezTo>
                    <a:pt x="4793" y="2070"/>
                    <a:pt x="4791" y="2047"/>
                    <a:pt x="4791" y="2021"/>
                  </a:cubicBezTo>
                  <a:cubicBezTo>
                    <a:pt x="4790" y="1996"/>
                    <a:pt x="4790" y="1973"/>
                    <a:pt x="4789" y="1971"/>
                  </a:cubicBezTo>
                  <a:cubicBezTo>
                    <a:pt x="4789" y="1968"/>
                    <a:pt x="4790" y="1936"/>
                    <a:pt x="4791" y="1900"/>
                  </a:cubicBezTo>
                  <a:cubicBezTo>
                    <a:pt x="4792" y="1851"/>
                    <a:pt x="4792" y="1830"/>
                    <a:pt x="4790" y="1824"/>
                  </a:cubicBezTo>
                  <a:cubicBezTo>
                    <a:pt x="4784" y="1801"/>
                    <a:pt x="4784" y="1770"/>
                    <a:pt x="4790" y="1720"/>
                  </a:cubicBezTo>
                  <a:cubicBezTo>
                    <a:pt x="4790" y="1719"/>
                    <a:pt x="4788" y="1714"/>
                    <a:pt x="4784" y="1709"/>
                  </a:cubicBezTo>
                  <a:cubicBezTo>
                    <a:pt x="4773" y="1694"/>
                    <a:pt x="4774" y="1684"/>
                    <a:pt x="4786" y="1675"/>
                  </a:cubicBezTo>
                  <a:cubicBezTo>
                    <a:pt x="4792" y="1670"/>
                    <a:pt x="4797" y="1670"/>
                    <a:pt x="4849" y="1666"/>
                  </a:cubicBezTo>
                  <a:cubicBezTo>
                    <a:pt x="4864" y="1665"/>
                    <a:pt x="4883" y="1663"/>
                    <a:pt x="4890" y="1662"/>
                  </a:cubicBezTo>
                  <a:cubicBezTo>
                    <a:pt x="4897" y="1661"/>
                    <a:pt x="4919" y="1659"/>
                    <a:pt x="4938" y="1659"/>
                  </a:cubicBezTo>
                  <a:cubicBezTo>
                    <a:pt x="4974" y="1658"/>
                    <a:pt x="5005" y="1655"/>
                    <a:pt x="5014" y="1652"/>
                  </a:cubicBezTo>
                  <a:cubicBezTo>
                    <a:pt x="5017" y="1651"/>
                    <a:pt x="5023" y="1649"/>
                    <a:pt x="5028" y="1647"/>
                  </a:cubicBezTo>
                  <a:cubicBezTo>
                    <a:pt x="5033" y="1646"/>
                    <a:pt x="5039" y="1643"/>
                    <a:pt x="5041" y="1641"/>
                  </a:cubicBezTo>
                  <a:cubicBezTo>
                    <a:pt x="5048" y="1637"/>
                    <a:pt x="5058" y="1635"/>
                    <a:pt x="5063" y="1637"/>
                  </a:cubicBezTo>
                  <a:cubicBezTo>
                    <a:pt x="5066" y="1639"/>
                    <a:pt x="5069" y="1642"/>
                    <a:pt x="5072" y="1645"/>
                  </a:cubicBezTo>
                  <a:cubicBezTo>
                    <a:pt x="5075" y="1651"/>
                    <a:pt x="5076" y="1653"/>
                    <a:pt x="5074" y="1665"/>
                  </a:cubicBezTo>
                  <a:cubicBezTo>
                    <a:pt x="5073" y="1672"/>
                    <a:pt x="5071" y="1686"/>
                    <a:pt x="5071" y="1696"/>
                  </a:cubicBezTo>
                  <a:cubicBezTo>
                    <a:pt x="5070" y="1705"/>
                    <a:pt x="5068" y="1729"/>
                    <a:pt x="5067" y="1750"/>
                  </a:cubicBezTo>
                  <a:cubicBezTo>
                    <a:pt x="5060" y="1830"/>
                    <a:pt x="5058" y="1932"/>
                    <a:pt x="5061" y="1982"/>
                  </a:cubicBezTo>
                  <a:cubicBezTo>
                    <a:pt x="5061" y="1996"/>
                    <a:pt x="5062" y="2011"/>
                    <a:pt x="5062" y="2014"/>
                  </a:cubicBezTo>
                  <a:cubicBezTo>
                    <a:pt x="5062" y="2018"/>
                    <a:pt x="5063" y="2022"/>
                    <a:pt x="5064" y="2024"/>
                  </a:cubicBezTo>
                  <a:cubicBezTo>
                    <a:pt x="5065" y="2026"/>
                    <a:pt x="5067" y="2035"/>
                    <a:pt x="5069" y="2045"/>
                  </a:cubicBezTo>
                  <a:cubicBezTo>
                    <a:pt x="5071" y="2055"/>
                    <a:pt x="5073" y="2064"/>
                    <a:pt x="5074" y="2065"/>
                  </a:cubicBezTo>
                  <a:cubicBezTo>
                    <a:pt x="5075" y="2066"/>
                    <a:pt x="5079" y="2067"/>
                    <a:pt x="5083" y="2066"/>
                  </a:cubicBezTo>
                  <a:cubicBezTo>
                    <a:pt x="5094" y="2064"/>
                    <a:pt x="5108" y="2076"/>
                    <a:pt x="5108" y="2087"/>
                  </a:cubicBezTo>
                  <a:cubicBezTo>
                    <a:pt x="5108" y="2093"/>
                    <a:pt x="5099" y="2112"/>
                    <a:pt x="5095" y="2116"/>
                  </a:cubicBezTo>
                  <a:cubicBezTo>
                    <a:pt x="5092" y="2118"/>
                    <a:pt x="5091" y="2117"/>
                    <a:pt x="5086" y="2112"/>
                  </a:cubicBezTo>
                  <a:cubicBezTo>
                    <a:pt x="5077" y="2102"/>
                    <a:pt x="5074" y="2104"/>
                    <a:pt x="5074" y="2120"/>
                  </a:cubicBezTo>
                  <a:cubicBezTo>
                    <a:pt x="5074" y="2133"/>
                    <a:pt x="5070" y="2143"/>
                    <a:pt x="5065" y="2147"/>
                  </a:cubicBezTo>
                  <a:cubicBezTo>
                    <a:pt x="5055" y="2153"/>
                    <a:pt x="5047" y="2143"/>
                    <a:pt x="5046" y="2121"/>
                  </a:cubicBezTo>
                  <a:lnTo>
                    <a:pt x="5045" y="2105"/>
                  </a:lnTo>
                  <a:lnTo>
                    <a:pt x="5037" y="2104"/>
                  </a:lnTo>
                  <a:cubicBezTo>
                    <a:pt x="5028" y="2103"/>
                    <a:pt x="4959" y="2111"/>
                    <a:pt x="4953" y="2114"/>
                  </a:cubicBezTo>
                  <a:cubicBezTo>
                    <a:pt x="4945" y="2117"/>
                    <a:pt x="4916" y="2121"/>
                    <a:pt x="4901" y="2121"/>
                  </a:cubicBezTo>
                  <a:cubicBezTo>
                    <a:pt x="4895" y="2122"/>
                    <a:pt x="4888" y="2123"/>
                    <a:pt x="4885" y="2124"/>
                  </a:cubicBezTo>
                  <a:cubicBezTo>
                    <a:pt x="4881" y="2126"/>
                    <a:pt x="4879" y="2126"/>
                    <a:pt x="4878" y="2124"/>
                  </a:cubicBezTo>
                  <a:cubicBezTo>
                    <a:pt x="4876" y="2123"/>
                    <a:pt x="4873" y="2123"/>
                    <a:pt x="4870" y="2124"/>
                  </a:cubicBezTo>
                  <a:cubicBezTo>
                    <a:pt x="4867" y="2125"/>
                    <a:pt x="4858" y="2126"/>
                    <a:pt x="4850" y="2128"/>
                  </a:cubicBezTo>
                  <a:cubicBezTo>
                    <a:pt x="4842" y="2129"/>
                    <a:pt x="4834" y="2130"/>
                    <a:pt x="4832" y="2131"/>
                  </a:cubicBezTo>
                  <a:cubicBezTo>
                    <a:pt x="4829" y="2132"/>
                    <a:pt x="4829" y="2153"/>
                    <a:pt x="4832" y="2155"/>
                  </a:cubicBezTo>
                  <a:cubicBezTo>
                    <a:pt x="4833" y="2155"/>
                    <a:pt x="4841" y="2155"/>
                    <a:pt x="4850" y="2154"/>
                  </a:cubicBezTo>
                  <a:cubicBezTo>
                    <a:pt x="4859" y="2153"/>
                    <a:pt x="4870" y="2151"/>
                    <a:pt x="4874" y="2151"/>
                  </a:cubicBezTo>
                  <a:cubicBezTo>
                    <a:pt x="4878" y="2150"/>
                    <a:pt x="4884" y="2151"/>
                    <a:pt x="4887" y="2152"/>
                  </a:cubicBezTo>
                  <a:cubicBezTo>
                    <a:pt x="4890" y="2153"/>
                    <a:pt x="4893" y="2153"/>
                    <a:pt x="4895" y="2152"/>
                  </a:cubicBezTo>
                  <a:cubicBezTo>
                    <a:pt x="4897" y="2151"/>
                    <a:pt x="4916" y="2149"/>
                    <a:pt x="4937" y="2149"/>
                  </a:cubicBezTo>
                  <a:cubicBezTo>
                    <a:pt x="4975" y="2147"/>
                    <a:pt x="4977" y="2147"/>
                    <a:pt x="4992" y="2148"/>
                  </a:cubicBezTo>
                  <a:cubicBezTo>
                    <a:pt x="5015" y="2148"/>
                    <a:pt x="5019" y="2148"/>
                    <a:pt x="5021" y="2150"/>
                  </a:cubicBezTo>
                  <a:cubicBezTo>
                    <a:pt x="5022" y="2150"/>
                    <a:pt x="5027" y="2152"/>
                    <a:pt x="5032" y="2152"/>
                  </a:cubicBezTo>
                  <a:cubicBezTo>
                    <a:pt x="5037" y="2153"/>
                    <a:pt x="5043" y="2154"/>
                    <a:pt x="5047" y="2155"/>
                  </a:cubicBezTo>
                  <a:cubicBezTo>
                    <a:pt x="5050" y="2155"/>
                    <a:pt x="5057" y="2156"/>
                    <a:pt x="5063" y="2157"/>
                  </a:cubicBezTo>
                  <a:cubicBezTo>
                    <a:pt x="5075" y="2158"/>
                    <a:pt x="5080" y="2163"/>
                    <a:pt x="5080" y="2174"/>
                  </a:cubicBezTo>
                  <a:cubicBezTo>
                    <a:pt x="5080" y="2187"/>
                    <a:pt x="5069" y="2204"/>
                    <a:pt x="5060" y="2204"/>
                  </a:cubicBezTo>
                  <a:cubicBezTo>
                    <a:pt x="5056" y="2204"/>
                    <a:pt x="5053" y="2202"/>
                    <a:pt x="5050" y="2198"/>
                  </a:cubicBezTo>
                  <a:close/>
                  <a:moveTo>
                    <a:pt x="4861" y="2082"/>
                  </a:moveTo>
                  <a:cubicBezTo>
                    <a:pt x="4867" y="2082"/>
                    <a:pt x="4888" y="2081"/>
                    <a:pt x="4907" y="2080"/>
                  </a:cubicBezTo>
                  <a:cubicBezTo>
                    <a:pt x="4925" y="2079"/>
                    <a:pt x="4952" y="2077"/>
                    <a:pt x="4967" y="2076"/>
                  </a:cubicBezTo>
                  <a:cubicBezTo>
                    <a:pt x="4981" y="2076"/>
                    <a:pt x="4998" y="2074"/>
                    <a:pt x="5004" y="2073"/>
                  </a:cubicBezTo>
                  <a:cubicBezTo>
                    <a:pt x="5010" y="2072"/>
                    <a:pt x="5020" y="2071"/>
                    <a:pt x="5026" y="2070"/>
                  </a:cubicBezTo>
                  <a:cubicBezTo>
                    <a:pt x="5040" y="2069"/>
                    <a:pt x="5042" y="2066"/>
                    <a:pt x="5040" y="2054"/>
                  </a:cubicBezTo>
                  <a:cubicBezTo>
                    <a:pt x="5033" y="2022"/>
                    <a:pt x="5032" y="1824"/>
                    <a:pt x="5038" y="1748"/>
                  </a:cubicBezTo>
                  <a:cubicBezTo>
                    <a:pt x="5042" y="1705"/>
                    <a:pt x="5042" y="1678"/>
                    <a:pt x="5040" y="1678"/>
                  </a:cubicBezTo>
                  <a:cubicBezTo>
                    <a:pt x="5039" y="1678"/>
                    <a:pt x="5030" y="1680"/>
                    <a:pt x="5019" y="1682"/>
                  </a:cubicBezTo>
                  <a:cubicBezTo>
                    <a:pt x="4987" y="1691"/>
                    <a:pt x="4980" y="1692"/>
                    <a:pt x="4963" y="1694"/>
                  </a:cubicBezTo>
                  <a:cubicBezTo>
                    <a:pt x="4954" y="1694"/>
                    <a:pt x="4944" y="1696"/>
                    <a:pt x="4941" y="1697"/>
                  </a:cubicBezTo>
                  <a:cubicBezTo>
                    <a:pt x="4938" y="1699"/>
                    <a:pt x="4935" y="1699"/>
                    <a:pt x="4934" y="1699"/>
                  </a:cubicBezTo>
                  <a:cubicBezTo>
                    <a:pt x="4933" y="1698"/>
                    <a:pt x="4924" y="1698"/>
                    <a:pt x="4914" y="1700"/>
                  </a:cubicBezTo>
                  <a:cubicBezTo>
                    <a:pt x="4905" y="1701"/>
                    <a:pt x="4893" y="1702"/>
                    <a:pt x="4889" y="1703"/>
                  </a:cubicBezTo>
                  <a:cubicBezTo>
                    <a:pt x="4871" y="1705"/>
                    <a:pt x="4850" y="1708"/>
                    <a:pt x="4845" y="1710"/>
                  </a:cubicBezTo>
                  <a:cubicBezTo>
                    <a:pt x="4840" y="1712"/>
                    <a:pt x="4840" y="1713"/>
                    <a:pt x="4840" y="1722"/>
                  </a:cubicBezTo>
                  <a:cubicBezTo>
                    <a:pt x="4840" y="1727"/>
                    <a:pt x="4841" y="1733"/>
                    <a:pt x="4842" y="1735"/>
                  </a:cubicBezTo>
                  <a:cubicBezTo>
                    <a:pt x="4844" y="1738"/>
                    <a:pt x="4844" y="1740"/>
                    <a:pt x="4842" y="1742"/>
                  </a:cubicBezTo>
                  <a:cubicBezTo>
                    <a:pt x="4838" y="1747"/>
                    <a:pt x="4834" y="1746"/>
                    <a:pt x="4831" y="1742"/>
                  </a:cubicBezTo>
                  <a:cubicBezTo>
                    <a:pt x="4826" y="1734"/>
                    <a:pt x="4824" y="1737"/>
                    <a:pt x="4823" y="1751"/>
                  </a:cubicBezTo>
                  <a:cubicBezTo>
                    <a:pt x="4823" y="1759"/>
                    <a:pt x="4823" y="1774"/>
                    <a:pt x="4823" y="1785"/>
                  </a:cubicBezTo>
                  <a:cubicBezTo>
                    <a:pt x="4822" y="1796"/>
                    <a:pt x="4822" y="1824"/>
                    <a:pt x="4821" y="1849"/>
                  </a:cubicBezTo>
                  <a:cubicBezTo>
                    <a:pt x="4821" y="1873"/>
                    <a:pt x="4820" y="1901"/>
                    <a:pt x="4819" y="1911"/>
                  </a:cubicBezTo>
                  <a:cubicBezTo>
                    <a:pt x="4815" y="1953"/>
                    <a:pt x="4818" y="2046"/>
                    <a:pt x="4823" y="2071"/>
                  </a:cubicBezTo>
                  <a:cubicBezTo>
                    <a:pt x="4826" y="2086"/>
                    <a:pt x="4827" y="2086"/>
                    <a:pt x="4838" y="2084"/>
                  </a:cubicBezTo>
                  <a:cubicBezTo>
                    <a:pt x="4844" y="2084"/>
                    <a:pt x="4854" y="2083"/>
                    <a:pt x="4861" y="2082"/>
                  </a:cubicBezTo>
                  <a:close/>
                  <a:moveTo>
                    <a:pt x="4822" y="2911"/>
                  </a:moveTo>
                  <a:cubicBezTo>
                    <a:pt x="4829" y="2910"/>
                    <a:pt x="4845" y="2909"/>
                    <a:pt x="4858" y="2909"/>
                  </a:cubicBezTo>
                  <a:cubicBezTo>
                    <a:pt x="4906" y="2906"/>
                    <a:pt x="4940" y="2902"/>
                    <a:pt x="4953" y="2896"/>
                  </a:cubicBezTo>
                  <a:cubicBezTo>
                    <a:pt x="4955" y="2895"/>
                    <a:pt x="4958" y="2893"/>
                    <a:pt x="4960" y="2893"/>
                  </a:cubicBezTo>
                  <a:cubicBezTo>
                    <a:pt x="4965" y="2891"/>
                    <a:pt x="4963" y="2883"/>
                    <a:pt x="4956" y="2873"/>
                  </a:cubicBezTo>
                  <a:cubicBezTo>
                    <a:pt x="4953" y="2868"/>
                    <a:pt x="4948" y="2860"/>
                    <a:pt x="4946" y="2853"/>
                  </a:cubicBezTo>
                  <a:cubicBezTo>
                    <a:pt x="4943" y="2847"/>
                    <a:pt x="4939" y="2840"/>
                    <a:pt x="4937" y="2837"/>
                  </a:cubicBezTo>
                  <a:cubicBezTo>
                    <a:pt x="4934" y="2835"/>
                    <a:pt x="4932" y="2832"/>
                    <a:pt x="4932" y="2831"/>
                  </a:cubicBezTo>
                  <a:cubicBezTo>
                    <a:pt x="4932" y="2830"/>
                    <a:pt x="4926" y="2822"/>
                    <a:pt x="4919" y="2813"/>
                  </a:cubicBezTo>
                  <a:cubicBezTo>
                    <a:pt x="4908" y="2800"/>
                    <a:pt x="4903" y="2795"/>
                    <a:pt x="4892" y="2790"/>
                  </a:cubicBezTo>
                  <a:cubicBezTo>
                    <a:pt x="4880" y="2784"/>
                    <a:pt x="4879" y="2783"/>
                    <a:pt x="4872" y="2785"/>
                  </a:cubicBezTo>
                  <a:cubicBezTo>
                    <a:pt x="4868" y="2787"/>
                    <a:pt x="4862" y="2788"/>
                    <a:pt x="4859" y="2788"/>
                  </a:cubicBezTo>
                  <a:cubicBezTo>
                    <a:pt x="4855" y="2788"/>
                    <a:pt x="4850" y="2789"/>
                    <a:pt x="4846" y="2792"/>
                  </a:cubicBezTo>
                  <a:cubicBezTo>
                    <a:pt x="4843" y="2794"/>
                    <a:pt x="4838" y="2796"/>
                    <a:pt x="4835" y="2796"/>
                  </a:cubicBezTo>
                  <a:cubicBezTo>
                    <a:pt x="4832" y="2796"/>
                    <a:pt x="4829" y="2797"/>
                    <a:pt x="4828" y="2799"/>
                  </a:cubicBezTo>
                  <a:cubicBezTo>
                    <a:pt x="4826" y="2800"/>
                    <a:pt x="4824" y="2802"/>
                    <a:pt x="4823" y="2802"/>
                  </a:cubicBezTo>
                  <a:cubicBezTo>
                    <a:pt x="4821" y="2802"/>
                    <a:pt x="4819" y="2803"/>
                    <a:pt x="4818" y="2804"/>
                  </a:cubicBezTo>
                  <a:cubicBezTo>
                    <a:pt x="4817" y="2806"/>
                    <a:pt x="4813" y="2809"/>
                    <a:pt x="4807" y="2812"/>
                  </a:cubicBezTo>
                  <a:cubicBezTo>
                    <a:pt x="4791" y="2822"/>
                    <a:pt x="4762" y="2853"/>
                    <a:pt x="4754" y="2871"/>
                  </a:cubicBezTo>
                  <a:cubicBezTo>
                    <a:pt x="4752" y="2874"/>
                    <a:pt x="4749" y="2879"/>
                    <a:pt x="4747" y="2883"/>
                  </a:cubicBezTo>
                  <a:cubicBezTo>
                    <a:pt x="4742" y="2890"/>
                    <a:pt x="4738" y="2901"/>
                    <a:pt x="4739" y="2902"/>
                  </a:cubicBezTo>
                  <a:cubicBezTo>
                    <a:pt x="4740" y="2903"/>
                    <a:pt x="4743" y="2904"/>
                    <a:pt x="4747" y="2904"/>
                  </a:cubicBezTo>
                  <a:cubicBezTo>
                    <a:pt x="4750" y="2904"/>
                    <a:pt x="4756" y="2906"/>
                    <a:pt x="4761" y="2909"/>
                  </a:cubicBezTo>
                  <a:cubicBezTo>
                    <a:pt x="4768" y="2913"/>
                    <a:pt x="4770" y="2914"/>
                    <a:pt x="4789" y="2913"/>
                  </a:cubicBezTo>
                  <a:cubicBezTo>
                    <a:pt x="4800" y="2913"/>
                    <a:pt x="4815" y="2912"/>
                    <a:pt x="4822" y="2911"/>
                  </a:cubicBezTo>
                  <a:close/>
                  <a:moveTo>
                    <a:pt x="3927" y="2736"/>
                  </a:moveTo>
                  <a:cubicBezTo>
                    <a:pt x="3938" y="2736"/>
                    <a:pt x="3952" y="2736"/>
                    <a:pt x="3959" y="2736"/>
                  </a:cubicBezTo>
                  <a:cubicBezTo>
                    <a:pt x="3975" y="2736"/>
                    <a:pt x="4002" y="2733"/>
                    <a:pt x="4006" y="2731"/>
                  </a:cubicBezTo>
                  <a:cubicBezTo>
                    <a:pt x="4009" y="2730"/>
                    <a:pt x="4031" y="2729"/>
                    <a:pt x="4056" y="2729"/>
                  </a:cubicBezTo>
                  <a:cubicBezTo>
                    <a:pt x="4081" y="2728"/>
                    <a:pt x="4103" y="2727"/>
                    <a:pt x="4104" y="2726"/>
                  </a:cubicBezTo>
                  <a:cubicBezTo>
                    <a:pt x="4108" y="2723"/>
                    <a:pt x="4183" y="2723"/>
                    <a:pt x="4185" y="2726"/>
                  </a:cubicBezTo>
                  <a:cubicBezTo>
                    <a:pt x="4186" y="2727"/>
                    <a:pt x="4187" y="2727"/>
                    <a:pt x="4190" y="2725"/>
                  </a:cubicBezTo>
                  <a:cubicBezTo>
                    <a:pt x="4192" y="2724"/>
                    <a:pt x="4197" y="2724"/>
                    <a:pt x="4200" y="2724"/>
                  </a:cubicBezTo>
                  <a:cubicBezTo>
                    <a:pt x="4204" y="2725"/>
                    <a:pt x="4206" y="2725"/>
                    <a:pt x="4206" y="2723"/>
                  </a:cubicBezTo>
                  <a:cubicBezTo>
                    <a:pt x="4206" y="2722"/>
                    <a:pt x="4207" y="2722"/>
                    <a:pt x="4209" y="2722"/>
                  </a:cubicBezTo>
                  <a:cubicBezTo>
                    <a:pt x="4211" y="2723"/>
                    <a:pt x="4214" y="2722"/>
                    <a:pt x="4216" y="2721"/>
                  </a:cubicBezTo>
                  <a:cubicBezTo>
                    <a:pt x="4219" y="2719"/>
                    <a:pt x="4222" y="2718"/>
                    <a:pt x="4225" y="2720"/>
                  </a:cubicBezTo>
                  <a:cubicBezTo>
                    <a:pt x="4227" y="2721"/>
                    <a:pt x="4230" y="2721"/>
                    <a:pt x="4230" y="2720"/>
                  </a:cubicBezTo>
                  <a:cubicBezTo>
                    <a:pt x="4231" y="2720"/>
                    <a:pt x="4253" y="2719"/>
                    <a:pt x="4279" y="2719"/>
                  </a:cubicBezTo>
                  <a:cubicBezTo>
                    <a:pt x="4306" y="2718"/>
                    <a:pt x="4329" y="2717"/>
                    <a:pt x="4330" y="2717"/>
                  </a:cubicBezTo>
                  <a:cubicBezTo>
                    <a:pt x="4331" y="2716"/>
                    <a:pt x="4355" y="2715"/>
                    <a:pt x="4383" y="2715"/>
                  </a:cubicBezTo>
                  <a:cubicBezTo>
                    <a:pt x="4410" y="2714"/>
                    <a:pt x="4441" y="2713"/>
                    <a:pt x="4452" y="2713"/>
                  </a:cubicBezTo>
                  <a:cubicBezTo>
                    <a:pt x="4462" y="2712"/>
                    <a:pt x="4476" y="2711"/>
                    <a:pt x="4482" y="2711"/>
                  </a:cubicBezTo>
                  <a:lnTo>
                    <a:pt x="4494" y="2711"/>
                  </a:lnTo>
                  <a:lnTo>
                    <a:pt x="4494" y="2700"/>
                  </a:lnTo>
                  <a:cubicBezTo>
                    <a:pt x="4494" y="2690"/>
                    <a:pt x="4490" y="2677"/>
                    <a:pt x="4486" y="2675"/>
                  </a:cubicBezTo>
                  <a:cubicBezTo>
                    <a:pt x="4485" y="2674"/>
                    <a:pt x="4483" y="2670"/>
                    <a:pt x="4482" y="2666"/>
                  </a:cubicBezTo>
                  <a:cubicBezTo>
                    <a:pt x="4480" y="2662"/>
                    <a:pt x="4476" y="2654"/>
                    <a:pt x="4472" y="2649"/>
                  </a:cubicBezTo>
                  <a:cubicBezTo>
                    <a:pt x="4469" y="2644"/>
                    <a:pt x="4466" y="2638"/>
                    <a:pt x="4466" y="2636"/>
                  </a:cubicBezTo>
                  <a:cubicBezTo>
                    <a:pt x="4466" y="2635"/>
                    <a:pt x="4460" y="2626"/>
                    <a:pt x="4452" y="2617"/>
                  </a:cubicBezTo>
                  <a:cubicBezTo>
                    <a:pt x="4445" y="2608"/>
                    <a:pt x="4437" y="2598"/>
                    <a:pt x="4435" y="2594"/>
                  </a:cubicBezTo>
                  <a:cubicBezTo>
                    <a:pt x="4430" y="2587"/>
                    <a:pt x="4417" y="2577"/>
                    <a:pt x="4404" y="2571"/>
                  </a:cubicBezTo>
                  <a:cubicBezTo>
                    <a:pt x="4382" y="2562"/>
                    <a:pt x="4321" y="2556"/>
                    <a:pt x="4280" y="2560"/>
                  </a:cubicBezTo>
                  <a:cubicBezTo>
                    <a:pt x="4271" y="2561"/>
                    <a:pt x="4263" y="2561"/>
                    <a:pt x="4262" y="2560"/>
                  </a:cubicBezTo>
                  <a:cubicBezTo>
                    <a:pt x="4260" y="2559"/>
                    <a:pt x="4257" y="2559"/>
                    <a:pt x="4255" y="2560"/>
                  </a:cubicBezTo>
                  <a:cubicBezTo>
                    <a:pt x="4253" y="2561"/>
                    <a:pt x="4242" y="2562"/>
                    <a:pt x="4230" y="2562"/>
                  </a:cubicBezTo>
                  <a:cubicBezTo>
                    <a:pt x="4211" y="2562"/>
                    <a:pt x="4201" y="2563"/>
                    <a:pt x="4176" y="2568"/>
                  </a:cubicBezTo>
                  <a:cubicBezTo>
                    <a:pt x="4155" y="2572"/>
                    <a:pt x="4148" y="2574"/>
                    <a:pt x="4139" y="2575"/>
                  </a:cubicBezTo>
                  <a:cubicBezTo>
                    <a:pt x="4133" y="2575"/>
                    <a:pt x="4127" y="2577"/>
                    <a:pt x="4125" y="2578"/>
                  </a:cubicBezTo>
                  <a:cubicBezTo>
                    <a:pt x="4117" y="2581"/>
                    <a:pt x="4100" y="2586"/>
                    <a:pt x="4096" y="2586"/>
                  </a:cubicBezTo>
                  <a:cubicBezTo>
                    <a:pt x="4094" y="2586"/>
                    <a:pt x="4091" y="2587"/>
                    <a:pt x="4089" y="2589"/>
                  </a:cubicBezTo>
                  <a:cubicBezTo>
                    <a:pt x="4087" y="2590"/>
                    <a:pt x="4082" y="2592"/>
                    <a:pt x="4079" y="2592"/>
                  </a:cubicBezTo>
                  <a:cubicBezTo>
                    <a:pt x="4075" y="2592"/>
                    <a:pt x="4071" y="2593"/>
                    <a:pt x="4069" y="2594"/>
                  </a:cubicBezTo>
                  <a:cubicBezTo>
                    <a:pt x="4063" y="2598"/>
                    <a:pt x="4044" y="2604"/>
                    <a:pt x="4036" y="2604"/>
                  </a:cubicBezTo>
                  <a:cubicBezTo>
                    <a:pt x="4027" y="2604"/>
                    <a:pt x="4016" y="2608"/>
                    <a:pt x="4006" y="2615"/>
                  </a:cubicBezTo>
                  <a:cubicBezTo>
                    <a:pt x="3999" y="2620"/>
                    <a:pt x="3997" y="2620"/>
                    <a:pt x="3992" y="2618"/>
                  </a:cubicBezTo>
                  <a:cubicBezTo>
                    <a:pt x="3989" y="2616"/>
                    <a:pt x="3983" y="2616"/>
                    <a:pt x="3978" y="2616"/>
                  </a:cubicBezTo>
                  <a:cubicBezTo>
                    <a:pt x="3969" y="2616"/>
                    <a:pt x="3966" y="2615"/>
                    <a:pt x="3963" y="2608"/>
                  </a:cubicBezTo>
                  <a:cubicBezTo>
                    <a:pt x="3961" y="2600"/>
                    <a:pt x="3963" y="2590"/>
                    <a:pt x="3968" y="2588"/>
                  </a:cubicBezTo>
                  <a:cubicBezTo>
                    <a:pt x="3976" y="2586"/>
                    <a:pt x="3983" y="2579"/>
                    <a:pt x="3989" y="2568"/>
                  </a:cubicBezTo>
                  <a:cubicBezTo>
                    <a:pt x="3992" y="2562"/>
                    <a:pt x="3995" y="2558"/>
                    <a:pt x="3996" y="2558"/>
                  </a:cubicBezTo>
                  <a:cubicBezTo>
                    <a:pt x="3997" y="2558"/>
                    <a:pt x="3999" y="2554"/>
                    <a:pt x="4001" y="2551"/>
                  </a:cubicBezTo>
                  <a:cubicBezTo>
                    <a:pt x="4004" y="2544"/>
                    <a:pt x="4033" y="2514"/>
                    <a:pt x="4037" y="2514"/>
                  </a:cubicBezTo>
                  <a:cubicBezTo>
                    <a:pt x="4038" y="2514"/>
                    <a:pt x="4042" y="2511"/>
                    <a:pt x="4046" y="2508"/>
                  </a:cubicBezTo>
                  <a:cubicBezTo>
                    <a:pt x="4049" y="2504"/>
                    <a:pt x="4054" y="2502"/>
                    <a:pt x="4055" y="2502"/>
                  </a:cubicBezTo>
                  <a:cubicBezTo>
                    <a:pt x="4057" y="2502"/>
                    <a:pt x="4058" y="2501"/>
                    <a:pt x="4058" y="2500"/>
                  </a:cubicBezTo>
                  <a:cubicBezTo>
                    <a:pt x="4058" y="2498"/>
                    <a:pt x="4063" y="2495"/>
                    <a:pt x="4069" y="2492"/>
                  </a:cubicBezTo>
                  <a:cubicBezTo>
                    <a:pt x="4076" y="2489"/>
                    <a:pt x="4084" y="2484"/>
                    <a:pt x="4089" y="2481"/>
                  </a:cubicBezTo>
                  <a:cubicBezTo>
                    <a:pt x="4093" y="2478"/>
                    <a:pt x="4098" y="2476"/>
                    <a:pt x="4100" y="2475"/>
                  </a:cubicBezTo>
                  <a:cubicBezTo>
                    <a:pt x="4101" y="2475"/>
                    <a:pt x="4105" y="2474"/>
                    <a:pt x="4109" y="2472"/>
                  </a:cubicBezTo>
                  <a:cubicBezTo>
                    <a:pt x="4112" y="2469"/>
                    <a:pt x="4117" y="2467"/>
                    <a:pt x="4120" y="2466"/>
                  </a:cubicBezTo>
                  <a:cubicBezTo>
                    <a:pt x="4123" y="2465"/>
                    <a:pt x="4127" y="2462"/>
                    <a:pt x="4130" y="2461"/>
                  </a:cubicBezTo>
                  <a:cubicBezTo>
                    <a:pt x="4133" y="2460"/>
                    <a:pt x="4139" y="2457"/>
                    <a:pt x="4144" y="2456"/>
                  </a:cubicBezTo>
                  <a:cubicBezTo>
                    <a:pt x="4149" y="2454"/>
                    <a:pt x="4156" y="2451"/>
                    <a:pt x="4161" y="2449"/>
                  </a:cubicBezTo>
                  <a:cubicBezTo>
                    <a:pt x="4165" y="2447"/>
                    <a:pt x="4171" y="2446"/>
                    <a:pt x="4174" y="2446"/>
                  </a:cubicBezTo>
                  <a:cubicBezTo>
                    <a:pt x="4177" y="2446"/>
                    <a:pt x="4181" y="2444"/>
                    <a:pt x="4183" y="2443"/>
                  </a:cubicBezTo>
                  <a:cubicBezTo>
                    <a:pt x="4185" y="2441"/>
                    <a:pt x="4190" y="2440"/>
                    <a:pt x="4194" y="2440"/>
                  </a:cubicBezTo>
                  <a:cubicBezTo>
                    <a:pt x="4198" y="2440"/>
                    <a:pt x="4202" y="2439"/>
                    <a:pt x="4203" y="2437"/>
                  </a:cubicBezTo>
                  <a:cubicBezTo>
                    <a:pt x="4204" y="2436"/>
                    <a:pt x="4211" y="2434"/>
                    <a:pt x="4217" y="2434"/>
                  </a:cubicBezTo>
                  <a:cubicBezTo>
                    <a:pt x="4223" y="2433"/>
                    <a:pt x="4237" y="2430"/>
                    <a:pt x="4248" y="2429"/>
                  </a:cubicBezTo>
                  <a:cubicBezTo>
                    <a:pt x="4258" y="2427"/>
                    <a:pt x="4268" y="2426"/>
                    <a:pt x="4269" y="2427"/>
                  </a:cubicBezTo>
                  <a:cubicBezTo>
                    <a:pt x="4271" y="2427"/>
                    <a:pt x="4274" y="2427"/>
                    <a:pt x="4275" y="2426"/>
                  </a:cubicBezTo>
                  <a:cubicBezTo>
                    <a:pt x="4277" y="2425"/>
                    <a:pt x="4287" y="2425"/>
                    <a:pt x="4297" y="2426"/>
                  </a:cubicBezTo>
                  <a:cubicBezTo>
                    <a:pt x="4307" y="2427"/>
                    <a:pt x="4322" y="2428"/>
                    <a:pt x="4330" y="2428"/>
                  </a:cubicBezTo>
                  <a:cubicBezTo>
                    <a:pt x="4339" y="2429"/>
                    <a:pt x="4349" y="2431"/>
                    <a:pt x="4352" y="2433"/>
                  </a:cubicBezTo>
                  <a:cubicBezTo>
                    <a:pt x="4357" y="2435"/>
                    <a:pt x="4359" y="2435"/>
                    <a:pt x="4362" y="2433"/>
                  </a:cubicBezTo>
                  <a:cubicBezTo>
                    <a:pt x="4364" y="2432"/>
                    <a:pt x="4368" y="2432"/>
                    <a:pt x="4369" y="2433"/>
                  </a:cubicBezTo>
                  <a:cubicBezTo>
                    <a:pt x="4371" y="2434"/>
                    <a:pt x="4375" y="2434"/>
                    <a:pt x="4377" y="2435"/>
                  </a:cubicBezTo>
                  <a:cubicBezTo>
                    <a:pt x="4386" y="2436"/>
                    <a:pt x="4394" y="2438"/>
                    <a:pt x="4400" y="2439"/>
                  </a:cubicBezTo>
                  <a:cubicBezTo>
                    <a:pt x="4404" y="2440"/>
                    <a:pt x="4411" y="2442"/>
                    <a:pt x="4416" y="2444"/>
                  </a:cubicBezTo>
                  <a:cubicBezTo>
                    <a:pt x="4430" y="2447"/>
                    <a:pt x="4447" y="2462"/>
                    <a:pt x="4459" y="2480"/>
                  </a:cubicBezTo>
                  <a:cubicBezTo>
                    <a:pt x="4463" y="2486"/>
                    <a:pt x="4469" y="2494"/>
                    <a:pt x="4472" y="2498"/>
                  </a:cubicBezTo>
                  <a:cubicBezTo>
                    <a:pt x="4475" y="2501"/>
                    <a:pt x="4480" y="2510"/>
                    <a:pt x="4484" y="2517"/>
                  </a:cubicBezTo>
                  <a:cubicBezTo>
                    <a:pt x="4487" y="2523"/>
                    <a:pt x="4491" y="2530"/>
                    <a:pt x="4493" y="2533"/>
                  </a:cubicBezTo>
                  <a:cubicBezTo>
                    <a:pt x="4494" y="2535"/>
                    <a:pt x="4498" y="2540"/>
                    <a:pt x="4501" y="2543"/>
                  </a:cubicBezTo>
                  <a:cubicBezTo>
                    <a:pt x="4505" y="2547"/>
                    <a:pt x="4508" y="2551"/>
                    <a:pt x="4508" y="2552"/>
                  </a:cubicBezTo>
                  <a:cubicBezTo>
                    <a:pt x="4508" y="2553"/>
                    <a:pt x="4513" y="2561"/>
                    <a:pt x="4519" y="2571"/>
                  </a:cubicBezTo>
                  <a:cubicBezTo>
                    <a:pt x="4545" y="2609"/>
                    <a:pt x="4548" y="2622"/>
                    <a:pt x="4538" y="2633"/>
                  </a:cubicBezTo>
                  <a:cubicBezTo>
                    <a:pt x="4535" y="2637"/>
                    <a:pt x="4531" y="2640"/>
                    <a:pt x="4529" y="2640"/>
                  </a:cubicBezTo>
                  <a:cubicBezTo>
                    <a:pt x="4523" y="2640"/>
                    <a:pt x="4516" y="2631"/>
                    <a:pt x="4510" y="2618"/>
                  </a:cubicBezTo>
                  <a:cubicBezTo>
                    <a:pt x="4503" y="2605"/>
                    <a:pt x="4490" y="2585"/>
                    <a:pt x="4483" y="2577"/>
                  </a:cubicBezTo>
                  <a:cubicBezTo>
                    <a:pt x="4481" y="2574"/>
                    <a:pt x="4477" y="2568"/>
                    <a:pt x="4474" y="2563"/>
                  </a:cubicBezTo>
                  <a:cubicBezTo>
                    <a:pt x="4472" y="2558"/>
                    <a:pt x="4467" y="2549"/>
                    <a:pt x="4463" y="2544"/>
                  </a:cubicBezTo>
                  <a:cubicBezTo>
                    <a:pt x="4456" y="2534"/>
                    <a:pt x="4450" y="2524"/>
                    <a:pt x="4447" y="2515"/>
                  </a:cubicBezTo>
                  <a:cubicBezTo>
                    <a:pt x="4442" y="2503"/>
                    <a:pt x="4416" y="2478"/>
                    <a:pt x="4407" y="2478"/>
                  </a:cubicBezTo>
                  <a:cubicBezTo>
                    <a:pt x="4406" y="2478"/>
                    <a:pt x="4403" y="2476"/>
                    <a:pt x="4400" y="2474"/>
                  </a:cubicBezTo>
                  <a:cubicBezTo>
                    <a:pt x="4397" y="2471"/>
                    <a:pt x="4392" y="2470"/>
                    <a:pt x="4386" y="2470"/>
                  </a:cubicBezTo>
                  <a:cubicBezTo>
                    <a:pt x="4380" y="2470"/>
                    <a:pt x="4373" y="2468"/>
                    <a:pt x="4369" y="2466"/>
                  </a:cubicBezTo>
                  <a:cubicBezTo>
                    <a:pt x="4363" y="2463"/>
                    <a:pt x="4360" y="2463"/>
                    <a:pt x="4354" y="2465"/>
                  </a:cubicBezTo>
                  <a:cubicBezTo>
                    <a:pt x="4349" y="2466"/>
                    <a:pt x="4345" y="2466"/>
                    <a:pt x="4342" y="2465"/>
                  </a:cubicBezTo>
                  <a:cubicBezTo>
                    <a:pt x="4337" y="2462"/>
                    <a:pt x="4264" y="2461"/>
                    <a:pt x="4255" y="2464"/>
                  </a:cubicBezTo>
                  <a:cubicBezTo>
                    <a:pt x="4252" y="2465"/>
                    <a:pt x="4242" y="2467"/>
                    <a:pt x="4235" y="2468"/>
                  </a:cubicBezTo>
                  <a:cubicBezTo>
                    <a:pt x="4220" y="2469"/>
                    <a:pt x="4207" y="2473"/>
                    <a:pt x="4203" y="2477"/>
                  </a:cubicBezTo>
                  <a:cubicBezTo>
                    <a:pt x="4202" y="2478"/>
                    <a:pt x="4198" y="2480"/>
                    <a:pt x="4195" y="2480"/>
                  </a:cubicBezTo>
                  <a:cubicBezTo>
                    <a:pt x="4191" y="2480"/>
                    <a:pt x="4188" y="2481"/>
                    <a:pt x="4186" y="2482"/>
                  </a:cubicBezTo>
                  <a:cubicBezTo>
                    <a:pt x="4184" y="2484"/>
                    <a:pt x="4157" y="2494"/>
                    <a:pt x="4154" y="2494"/>
                  </a:cubicBezTo>
                  <a:cubicBezTo>
                    <a:pt x="4153" y="2494"/>
                    <a:pt x="4147" y="2496"/>
                    <a:pt x="4142" y="2500"/>
                  </a:cubicBezTo>
                  <a:cubicBezTo>
                    <a:pt x="4137" y="2503"/>
                    <a:pt x="4131" y="2506"/>
                    <a:pt x="4129" y="2506"/>
                  </a:cubicBezTo>
                  <a:cubicBezTo>
                    <a:pt x="4128" y="2506"/>
                    <a:pt x="4123" y="2508"/>
                    <a:pt x="4119" y="2511"/>
                  </a:cubicBezTo>
                  <a:cubicBezTo>
                    <a:pt x="4111" y="2516"/>
                    <a:pt x="4098" y="2524"/>
                    <a:pt x="4095" y="2524"/>
                  </a:cubicBezTo>
                  <a:cubicBezTo>
                    <a:pt x="4094" y="2524"/>
                    <a:pt x="4088" y="2529"/>
                    <a:pt x="4074" y="2541"/>
                  </a:cubicBezTo>
                  <a:cubicBezTo>
                    <a:pt x="4070" y="2545"/>
                    <a:pt x="4065" y="2548"/>
                    <a:pt x="4064" y="2548"/>
                  </a:cubicBezTo>
                  <a:cubicBezTo>
                    <a:pt x="4062" y="2548"/>
                    <a:pt x="4051" y="2559"/>
                    <a:pt x="4052" y="2561"/>
                  </a:cubicBezTo>
                  <a:cubicBezTo>
                    <a:pt x="4053" y="2561"/>
                    <a:pt x="4056" y="2561"/>
                    <a:pt x="4060" y="2560"/>
                  </a:cubicBezTo>
                  <a:cubicBezTo>
                    <a:pt x="4063" y="2559"/>
                    <a:pt x="4069" y="2558"/>
                    <a:pt x="4073" y="2558"/>
                  </a:cubicBezTo>
                  <a:cubicBezTo>
                    <a:pt x="4077" y="2558"/>
                    <a:pt x="4083" y="2556"/>
                    <a:pt x="4087" y="2555"/>
                  </a:cubicBezTo>
                  <a:cubicBezTo>
                    <a:pt x="4091" y="2553"/>
                    <a:pt x="4096" y="2552"/>
                    <a:pt x="4099" y="2552"/>
                  </a:cubicBezTo>
                  <a:cubicBezTo>
                    <a:pt x="4101" y="2552"/>
                    <a:pt x="4104" y="2551"/>
                    <a:pt x="4105" y="2549"/>
                  </a:cubicBezTo>
                  <a:cubicBezTo>
                    <a:pt x="4107" y="2547"/>
                    <a:pt x="4112" y="2546"/>
                    <a:pt x="4137" y="2542"/>
                  </a:cubicBezTo>
                  <a:cubicBezTo>
                    <a:pt x="4168" y="2536"/>
                    <a:pt x="4176" y="2535"/>
                    <a:pt x="4188" y="2534"/>
                  </a:cubicBezTo>
                  <a:cubicBezTo>
                    <a:pt x="4195" y="2534"/>
                    <a:pt x="4202" y="2532"/>
                    <a:pt x="4203" y="2532"/>
                  </a:cubicBezTo>
                  <a:cubicBezTo>
                    <a:pt x="4204" y="2531"/>
                    <a:pt x="4222" y="2530"/>
                    <a:pt x="4242" y="2530"/>
                  </a:cubicBezTo>
                  <a:cubicBezTo>
                    <a:pt x="4266" y="2530"/>
                    <a:pt x="4281" y="2529"/>
                    <a:pt x="4284" y="2527"/>
                  </a:cubicBezTo>
                  <a:cubicBezTo>
                    <a:pt x="4286" y="2526"/>
                    <a:pt x="4290" y="2526"/>
                    <a:pt x="4291" y="2527"/>
                  </a:cubicBezTo>
                  <a:cubicBezTo>
                    <a:pt x="4293" y="2528"/>
                    <a:pt x="4309" y="2529"/>
                    <a:pt x="4326" y="2529"/>
                  </a:cubicBezTo>
                  <a:cubicBezTo>
                    <a:pt x="4374" y="2530"/>
                    <a:pt x="4398" y="2532"/>
                    <a:pt x="4404" y="2536"/>
                  </a:cubicBezTo>
                  <a:cubicBezTo>
                    <a:pt x="4407" y="2538"/>
                    <a:pt x="4411" y="2540"/>
                    <a:pt x="4414" y="2540"/>
                  </a:cubicBezTo>
                  <a:cubicBezTo>
                    <a:pt x="4416" y="2540"/>
                    <a:pt x="4418" y="2540"/>
                    <a:pt x="4419" y="2541"/>
                  </a:cubicBezTo>
                  <a:cubicBezTo>
                    <a:pt x="4419" y="2543"/>
                    <a:pt x="4423" y="2545"/>
                    <a:pt x="4427" y="2547"/>
                  </a:cubicBezTo>
                  <a:cubicBezTo>
                    <a:pt x="4437" y="2552"/>
                    <a:pt x="4461" y="2576"/>
                    <a:pt x="4473" y="2593"/>
                  </a:cubicBezTo>
                  <a:cubicBezTo>
                    <a:pt x="4494" y="2624"/>
                    <a:pt x="4501" y="2637"/>
                    <a:pt x="4514" y="2665"/>
                  </a:cubicBezTo>
                  <a:cubicBezTo>
                    <a:pt x="4516" y="2669"/>
                    <a:pt x="4520" y="2678"/>
                    <a:pt x="4523" y="2684"/>
                  </a:cubicBezTo>
                  <a:cubicBezTo>
                    <a:pt x="4525" y="2690"/>
                    <a:pt x="4528" y="2697"/>
                    <a:pt x="4528" y="2698"/>
                  </a:cubicBezTo>
                  <a:cubicBezTo>
                    <a:pt x="4528" y="2707"/>
                    <a:pt x="4546" y="2714"/>
                    <a:pt x="4555" y="2709"/>
                  </a:cubicBezTo>
                  <a:cubicBezTo>
                    <a:pt x="4557" y="2708"/>
                    <a:pt x="4565" y="2706"/>
                    <a:pt x="4572" y="2705"/>
                  </a:cubicBezTo>
                  <a:cubicBezTo>
                    <a:pt x="4580" y="2705"/>
                    <a:pt x="4587" y="2703"/>
                    <a:pt x="4588" y="2701"/>
                  </a:cubicBezTo>
                  <a:cubicBezTo>
                    <a:pt x="4589" y="2700"/>
                    <a:pt x="4590" y="2694"/>
                    <a:pt x="4590" y="2688"/>
                  </a:cubicBezTo>
                  <a:cubicBezTo>
                    <a:pt x="4590" y="2682"/>
                    <a:pt x="4591" y="2673"/>
                    <a:pt x="4593" y="2668"/>
                  </a:cubicBezTo>
                  <a:cubicBezTo>
                    <a:pt x="4596" y="2659"/>
                    <a:pt x="4598" y="2644"/>
                    <a:pt x="4598" y="2634"/>
                  </a:cubicBezTo>
                  <a:cubicBezTo>
                    <a:pt x="4597" y="2559"/>
                    <a:pt x="4597" y="2540"/>
                    <a:pt x="4598" y="2525"/>
                  </a:cubicBezTo>
                  <a:cubicBezTo>
                    <a:pt x="4599" y="2515"/>
                    <a:pt x="4600" y="2505"/>
                    <a:pt x="4600" y="2503"/>
                  </a:cubicBezTo>
                  <a:cubicBezTo>
                    <a:pt x="4599" y="2500"/>
                    <a:pt x="4599" y="2493"/>
                    <a:pt x="4600" y="2487"/>
                  </a:cubicBezTo>
                  <a:cubicBezTo>
                    <a:pt x="4600" y="2473"/>
                    <a:pt x="4600" y="2469"/>
                    <a:pt x="4599" y="2456"/>
                  </a:cubicBezTo>
                  <a:cubicBezTo>
                    <a:pt x="4599" y="2451"/>
                    <a:pt x="4600" y="2428"/>
                    <a:pt x="4600" y="2405"/>
                  </a:cubicBezTo>
                  <a:cubicBezTo>
                    <a:pt x="4601" y="2357"/>
                    <a:pt x="4601" y="2354"/>
                    <a:pt x="4589" y="2358"/>
                  </a:cubicBezTo>
                  <a:cubicBezTo>
                    <a:pt x="4585" y="2359"/>
                    <a:pt x="4575" y="2359"/>
                    <a:pt x="4561" y="2358"/>
                  </a:cubicBezTo>
                  <a:cubicBezTo>
                    <a:pt x="4546" y="2357"/>
                    <a:pt x="4535" y="2357"/>
                    <a:pt x="4525" y="2359"/>
                  </a:cubicBezTo>
                  <a:cubicBezTo>
                    <a:pt x="4509" y="2361"/>
                    <a:pt x="4496" y="2361"/>
                    <a:pt x="4452" y="2358"/>
                  </a:cubicBezTo>
                  <a:cubicBezTo>
                    <a:pt x="4415" y="2355"/>
                    <a:pt x="4344" y="2355"/>
                    <a:pt x="4333" y="2358"/>
                  </a:cubicBezTo>
                  <a:cubicBezTo>
                    <a:pt x="4328" y="2359"/>
                    <a:pt x="4311" y="2360"/>
                    <a:pt x="4295" y="2361"/>
                  </a:cubicBezTo>
                  <a:cubicBezTo>
                    <a:pt x="4278" y="2361"/>
                    <a:pt x="4261" y="2363"/>
                    <a:pt x="4257" y="2364"/>
                  </a:cubicBezTo>
                  <a:cubicBezTo>
                    <a:pt x="4248" y="2366"/>
                    <a:pt x="4245" y="2366"/>
                    <a:pt x="4236" y="2364"/>
                  </a:cubicBezTo>
                  <a:cubicBezTo>
                    <a:pt x="4233" y="2364"/>
                    <a:pt x="4229" y="2364"/>
                    <a:pt x="4227" y="2365"/>
                  </a:cubicBezTo>
                  <a:cubicBezTo>
                    <a:pt x="4226" y="2366"/>
                    <a:pt x="4221" y="2367"/>
                    <a:pt x="4217" y="2366"/>
                  </a:cubicBezTo>
                  <a:cubicBezTo>
                    <a:pt x="4213" y="2366"/>
                    <a:pt x="4201" y="2366"/>
                    <a:pt x="4191" y="2366"/>
                  </a:cubicBezTo>
                  <a:cubicBezTo>
                    <a:pt x="4172" y="2368"/>
                    <a:pt x="4172" y="2368"/>
                    <a:pt x="4173" y="2372"/>
                  </a:cubicBezTo>
                  <a:cubicBezTo>
                    <a:pt x="4176" y="2382"/>
                    <a:pt x="4176" y="2386"/>
                    <a:pt x="4175" y="2397"/>
                  </a:cubicBezTo>
                  <a:cubicBezTo>
                    <a:pt x="4174" y="2406"/>
                    <a:pt x="4173" y="2408"/>
                    <a:pt x="4169" y="2410"/>
                  </a:cubicBezTo>
                  <a:cubicBezTo>
                    <a:pt x="4165" y="2411"/>
                    <a:pt x="4163" y="2411"/>
                    <a:pt x="4159" y="2408"/>
                  </a:cubicBezTo>
                  <a:cubicBezTo>
                    <a:pt x="4154" y="2405"/>
                    <a:pt x="4154" y="2405"/>
                    <a:pt x="4136" y="2414"/>
                  </a:cubicBezTo>
                  <a:cubicBezTo>
                    <a:pt x="4127" y="2419"/>
                    <a:pt x="4116" y="2423"/>
                    <a:pt x="4113" y="2424"/>
                  </a:cubicBezTo>
                  <a:cubicBezTo>
                    <a:pt x="4106" y="2426"/>
                    <a:pt x="4094" y="2437"/>
                    <a:pt x="4094" y="2441"/>
                  </a:cubicBezTo>
                  <a:cubicBezTo>
                    <a:pt x="4094" y="2442"/>
                    <a:pt x="4088" y="2449"/>
                    <a:pt x="4081" y="2456"/>
                  </a:cubicBezTo>
                  <a:cubicBezTo>
                    <a:pt x="4068" y="2469"/>
                    <a:pt x="4060" y="2474"/>
                    <a:pt x="4040" y="2477"/>
                  </a:cubicBezTo>
                  <a:cubicBezTo>
                    <a:pt x="4033" y="2478"/>
                    <a:pt x="4031" y="2479"/>
                    <a:pt x="4024" y="2489"/>
                  </a:cubicBezTo>
                  <a:cubicBezTo>
                    <a:pt x="4012" y="2508"/>
                    <a:pt x="3997" y="2520"/>
                    <a:pt x="3980" y="2526"/>
                  </a:cubicBezTo>
                  <a:cubicBezTo>
                    <a:pt x="3971" y="2528"/>
                    <a:pt x="3964" y="2530"/>
                    <a:pt x="3962" y="2530"/>
                  </a:cubicBezTo>
                  <a:cubicBezTo>
                    <a:pt x="3957" y="2529"/>
                    <a:pt x="3946" y="2534"/>
                    <a:pt x="3942" y="2539"/>
                  </a:cubicBezTo>
                  <a:cubicBezTo>
                    <a:pt x="3941" y="2542"/>
                    <a:pt x="3934" y="2550"/>
                    <a:pt x="3928" y="2556"/>
                  </a:cubicBezTo>
                  <a:cubicBezTo>
                    <a:pt x="3920" y="2565"/>
                    <a:pt x="3916" y="2567"/>
                    <a:pt x="3911" y="2567"/>
                  </a:cubicBezTo>
                  <a:cubicBezTo>
                    <a:pt x="3903" y="2567"/>
                    <a:pt x="3900" y="2558"/>
                    <a:pt x="3902" y="2543"/>
                  </a:cubicBezTo>
                  <a:cubicBezTo>
                    <a:pt x="3903" y="2531"/>
                    <a:pt x="3906" y="2526"/>
                    <a:pt x="3912" y="2524"/>
                  </a:cubicBezTo>
                  <a:cubicBezTo>
                    <a:pt x="3914" y="2524"/>
                    <a:pt x="3918" y="2519"/>
                    <a:pt x="3921" y="2513"/>
                  </a:cubicBezTo>
                  <a:cubicBezTo>
                    <a:pt x="3929" y="2500"/>
                    <a:pt x="3935" y="2496"/>
                    <a:pt x="3952" y="2493"/>
                  </a:cubicBezTo>
                  <a:cubicBezTo>
                    <a:pt x="3975" y="2490"/>
                    <a:pt x="3987" y="2482"/>
                    <a:pt x="4005" y="2461"/>
                  </a:cubicBezTo>
                  <a:cubicBezTo>
                    <a:pt x="4006" y="2459"/>
                    <a:pt x="4009" y="2457"/>
                    <a:pt x="4010" y="2456"/>
                  </a:cubicBezTo>
                  <a:cubicBezTo>
                    <a:pt x="4012" y="2455"/>
                    <a:pt x="4016" y="2450"/>
                    <a:pt x="4019" y="2443"/>
                  </a:cubicBezTo>
                  <a:cubicBezTo>
                    <a:pt x="4025" y="2432"/>
                    <a:pt x="4026" y="2432"/>
                    <a:pt x="4040" y="2434"/>
                  </a:cubicBezTo>
                  <a:cubicBezTo>
                    <a:pt x="4046" y="2435"/>
                    <a:pt x="4048" y="2435"/>
                    <a:pt x="4057" y="2427"/>
                  </a:cubicBezTo>
                  <a:cubicBezTo>
                    <a:pt x="4068" y="2418"/>
                    <a:pt x="4078" y="2407"/>
                    <a:pt x="4085" y="2395"/>
                  </a:cubicBezTo>
                  <a:cubicBezTo>
                    <a:pt x="4088" y="2390"/>
                    <a:pt x="4092" y="2388"/>
                    <a:pt x="4101" y="2385"/>
                  </a:cubicBezTo>
                  <a:cubicBezTo>
                    <a:pt x="4117" y="2379"/>
                    <a:pt x="4133" y="2372"/>
                    <a:pt x="4135" y="2370"/>
                  </a:cubicBezTo>
                  <a:cubicBezTo>
                    <a:pt x="4135" y="2368"/>
                    <a:pt x="4134" y="2367"/>
                    <a:pt x="4131" y="2367"/>
                  </a:cubicBezTo>
                  <a:cubicBezTo>
                    <a:pt x="4126" y="2366"/>
                    <a:pt x="4083" y="2363"/>
                    <a:pt x="4076" y="2363"/>
                  </a:cubicBezTo>
                  <a:cubicBezTo>
                    <a:pt x="4065" y="2364"/>
                    <a:pt x="4055" y="2364"/>
                    <a:pt x="4034" y="2363"/>
                  </a:cubicBezTo>
                  <a:cubicBezTo>
                    <a:pt x="4016" y="2363"/>
                    <a:pt x="4011" y="2363"/>
                    <a:pt x="4008" y="2366"/>
                  </a:cubicBezTo>
                  <a:cubicBezTo>
                    <a:pt x="4006" y="2368"/>
                    <a:pt x="3999" y="2370"/>
                    <a:pt x="3987" y="2371"/>
                  </a:cubicBezTo>
                  <a:cubicBezTo>
                    <a:pt x="3955" y="2373"/>
                    <a:pt x="3952" y="2373"/>
                    <a:pt x="3950" y="2374"/>
                  </a:cubicBezTo>
                  <a:cubicBezTo>
                    <a:pt x="3949" y="2375"/>
                    <a:pt x="3941" y="2375"/>
                    <a:pt x="3932" y="2376"/>
                  </a:cubicBezTo>
                  <a:cubicBezTo>
                    <a:pt x="3922" y="2376"/>
                    <a:pt x="3913" y="2377"/>
                    <a:pt x="3911" y="2379"/>
                  </a:cubicBezTo>
                  <a:cubicBezTo>
                    <a:pt x="3908" y="2380"/>
                    <a:pt x="3898" y="2381"/>
                    <a:pt x="3883" y="2381"/>
                  </a:cubicBezTo>
                  <a:cubicBezTo>
                    <a:pt x="3868" y="2381"/>
                    <a:pt x="3858" y="2382"/>
                    <a:pt x="3855" y="2384"/>
                  </a:cubicBezTo>
                  <a:cubicBezTo>
                    <a:pt x="3853" y="2385"/>
                    <a:pt x="3849" y="2386"/>
                    <a:pt x="3846" y="2387"/>
                  </a:cubicBezTo>
                  <a:cubicBezTo>
                    <a:pt x="3842" y="2387"/>
                    <a:pt x="3841" y="2387"/>
                    <a:pt x="3841" y="2391"/>
                  </a:cubicBezTo>
                  <a:cubicBezTo>
                    <a:pt x="3842" y="2393"/>
                    <a:pt x="3842" y="2400"/>
                    <a:pt x="3843" y="2406"/>
                  </a:cubicBezTo>
                  <a:cubicBezTo>
                    <a:pt x="3843" y="2413"/>
                    <a:pt x="3845" y="2421"/>
                    <a:pt x="3846" y="2424"/>
                  </a:cubicBezTo>
                  <a:cubicBezTo>
                    <a:pt x="3847" y="2428"/>
                    <a:pt x="3848" y="2447"/>
                    <a:pt x="3848" y="2468"/>
                  </a:cubicBezTo>
                  <a:cubicBezTo>
                    <a:pt x="3848" y="2489"/>
                    <a:pt x="3848" y="2507"/>
                    <a:pt x="3849" y="2508"/>
                  </a:cubicBezTo>
                  <a:cubicBezTo>
                    <a:pt x="3851" y="2511"/>
                    <a:pt x="3851" y="2516"/>
                    <a:pt x="3853" y="2635"/>
                  </a:cubicBezTo>
                  <a:cubicBezTo>
                    <a:pt x="3854" y="2726"/>
                    <a:pt x="3854" y="2728"/>
                    <a:pt x="3859" y="2734"/>
                  </a:cubicBezTo>
                  <a:cubicBezTo>
                    <a:pt x="3863" y="2738"/>
                    <a:pt x="3864" y="2738"/>
                    <a:pt x="3885" y="2737"/>
                  </a:cubicBezTo>
                  <a:cubicBezTo>
                    <a:pt x="3897" y="2736"/>
                    <a:pt x="3916" y="2735"/>
                    <a:pt x="3927" y="2735"/>
                  </a:cubicBezTo>
                  <a:lnTo>
                    <a:pt x="3927" y="2736"/>
                  </a:lnTo>
                  <a:close/>
                  <a:moveTo>
                    <a:pt x="4058" y="2683"/>
                  </a:moveTo>
                  <a:cubicBezTo>
                    <a:pt x="4053" y="2681"/>
                    <a:pt x="4047" y="2666"/>
                    <a:pt x="4049" y="2660"/>
                  </a:cubicBezTo>
                  <a:cubicBezTo>
                    <a:pt x="4049" y="2658"/>
                    <a:pt x="4054" y="2654"/>
                    <a:pt x="4059" y="2651"/>
                  </a:cubicBezTo>
                  <a:cubicBezTo>
                    <a:pt x="4065" y="2649"/>
                    <a:pt x="4074" y="2644"/>
                    <a:pt x="4080" y="2640"/>
                  </a:cubicBezTo>
                  <a:cubicBezTo>
                    <a:pt x="4099" y="2629"/>
                    <a:pt x="4117" y="2632"/>
                    <a:pt x="4123" y="2647"/>
                  </a:cubicBezTo>
                  <a:cubicBezTo>
                    <a:pt x="4129" y="2661"/>
                    <a:pt x="4121" y="2669"/>
                    <a:pt x="4095" y="2675"/>
                  </a:cubicBezTo>
                  <a:cubicBezTo>
                    <a:pt x="4090" y="2677"/>
                    <a:pt x="4083" y="2679"/>
                    <a:pt x="4080" y="2680"/>
                  </a:cubicBezTo>
                  <a:cubicBezTo>
                    <a:pt x="4072" y="2685"/>
                    <a:pt x="4063" y="2686"/>
                    <a:pt x="4058" y="2683"/>
                  </a:cubicBezTo>
                  <a:close/>
                  <a:moveTo>
                    <a:pt x="5908" y="1384"/>
                  </a:moveTo>
                  <a:cubicBezTo>
                    <a:pt x="5908" y="1383"/>
                    <a:pt x="5907" y="1382"/>
                    <a:pt x="5907" y="1382"/>
                  </a:cubicBezTo>
                  <a:cubicBezTo>
                    <a:pt x="5906" y="1382"/>
                    <a:pt x="5905" y="1383"/>
                    <a:pt x="5905" y="1384"/>
                  </a:cubicBezTo>
                  <a:cubicBezTo>
                    <a:pt x="5904" y="1385"/>
                    <a:pt x="5904" y="1386"/>
                    <a:pt x="5906" y="1386"/>
                  </a:cubicBezTo>
                  <a:cubicBezTo>
                    <a:pt x="5907" y="1386"/>
                    <a:pt x="5908" y="1385"/>
                    <a:pt x="5908" y="1384"/>
                  </a:cubicBezTo>
                  <a:close/>
                  <a:moveTo>
                    <a:pt x="5982" y="1379"/>
                  </a:moveTo>
                  <a:cubicBezTo>
                    <a:pt x="5982" y="1377"/>
                    <a:pt x="5981" y="1376"/>
                    <a:pt x="5980" y="1377"/>
                  </a:cubicBezTo>
                  <a:cubicBezTo>
                    <a:pt x="5979" y="1377"/>
                    <a:pt x="5978" y="1379"/>
                    <a:pt x="5978" y="1380"/>
                  </a:cubicBezTo>
                  <a:cubicBezTo>
                    <a:pt x="5978" y="1381"/>
                    <a:pt x="5979" y="1382"/>
                    <a:pt x="5980" y="1382"/>
                  </a:cubicBezTo>
                  <a:cubicBezTo>
                    <a:pt x="5981" y="1382"/>
                    <a:pt x="5982" y="1380"/>
                    <a:pt x="5982" y="1379"/>
                  </a:cubicBezTo>
                  <a:close/>
                  <a:moveTo>
                    <a:pt x="6000" y="1380"/>
                  </a:moveTo>
                  <a:cubicBezTo>
                    <a:pt x="6000" y="1379"/>
                    <a:pt x="5999" y="1378"/>
                    <a:pt x="5998" y="1378"/>
                  </a:cubicBezTo>
                  <a:cubicBezTo>
                    <a:pt x="5997" y="1378"/>
                    <a:pt x="5996" y="1379"/>
                    <a:pt x="5996" y="1380"/>
                  </a:cubicBezTo>
                  <a:cubicBezTo>
                    <a:pt x="5996" y="1381"/>
                    <a:pt x="5997" y="1382"/>
                    <a:pt x="5998" y="1382"/>
                  </a:cubicBezTo>
                  <a:cubicBezTo>
                    <a:pt x="5999" y="1382"/>
                    <a:pt x="6000" y="1381"/>
                    <a:pt x="6000" y="1380"/>
                  </a:cubicBezTo>
                  <a:close/>
                  <a:moveTo>
                    <a:pt x="6881" y="1363"/>
                  </a:moveTo>
                  <a:cubicBezTo>
                    <a:pt x="6880" y="1360"/>
                    <a:pt x="6876" y="1359"/>
                    <a:pt x="6876" y="1362"/>
                  </a:cubicBezTo>
                  <a:cubicBezTo>
                    <a:pt x="6876" y="1364"/>
                    <a:pt x="6877" y="1366"/>
                    <a:pt x="6879" y="1366"/>
                  </a:cubicBezTo>
                  <a:cubicBezTo>
                    <a:pt x="6881" y="1366"/>
                    <a:pt x="6882" y="1365"/>
                    <a:pt x="6881" y="1363"/>
                  </a:cubicBezTo>
                  <a:close/>
                  <a:moveTo>
                    <a:pt x="1170" y="701"/>
                  </a:moveTo>
                  <a:cubicBezTo>
                    <a:pt x="1181" y="699"/>
                    <a:pt x="1196" y="697"/>
                    <a:pt x="1203" y="696"/>
                  </a:cubicBezTo>
                  <a:cubicBezTo>
                    <a:pt x="1210" y="695"/>
                    <a:pt x="1217" y="693"/>
                    <a:pt x="1218" y="692"/>
                  </a:cubicBezTo>
                  <a:cubicBezTo>
                    <a:pt x="1220" y="691"/>
                    <a:pt x="1225" y="690"/>
                    <a:pt x="1231" y="690"/>
                  </a:cubicBezTo>
                  <a:cubicBezTo>
                    <a:pt x="1236" y="690"/>
                    <a:pt x="1244" y="689"/>
                    <a:pt x="1249" y="688"/>
                  </a:cubicBezTo>
                  <a:cubicBezTo>
                    <a:pt x="1253" y="687"/>
                    <a:pt x="1261" y="685"/>
                    <a:pt x="1265" y="684"/>
                  </a:cubicBezTo>
                  <a:cubicBezTo>
                    <a:pt x="1270" y="683"/>
                    <a:pt x="1275" y="681"/>
                    <a:pt x="1276" y="680"/>
                  </a:cubicBezTo>
                  <a:cubicBezTo>
                    <a:pt x="1278" y="679"/>
                    <a:pt x="1282" y="678"/>
                    <a:pt x="1286" y="678"/>
                  </a:cubicBezTo>
                  <a:cubicBezTo>
                    <a:pt x="1295" y="678"/>
                    <a:pt x="1298" y="673"/>
                    <a:pt x="1299" y="650"/>
                  </a:cubicBezTo>
                  <a:cubicBezTo>
                    <a:pt x="1299" y="640"/>
                    <a:pt x="1301" y="620"/>
                    <a:pt x="1303" y="606"/>
                  </a:cubicBezTo>
                  <a:cubicBezTo>
                    <a:pt x="1304" y="591"/>
                    <a:pt x="1306" y="572"/>
                    <a:pt x="1307" y="564"/>
                  </a:cubicBezTo>
                  <a:cubicBezTo>
                    <a:pt x="1307" y="555"/>
                    <a:pt x="1308" y="544"/>
                    <a:pt x="1309" y="538"/>
                  </a:cubicBezTo>
                  <a:cubicBezTo>
                    <a:pt x="1309" y="532"/>
                    <a:pt x="1310" y="516"/>
                    <a:pt x="1311" y="503"/>
                  </a:cubicBezTo>
                  <a:cubicBezTo>
                    <a:pt x="1312" y="479"/>
                    <a:pt x="1315" y="449"/>
                    <a:pt x="1318" y="427"/>
                  </a:cubicBezTo>
                  <a:cubicBezTo>
                    <a:pt x="1319" y="420"/>
                    <a:pt x="1319" y="407"/>
                    <a:pt x="1320" y="398"/>
                  </a:cubicBezTo>
                  <a:cubicBezTo>
                    <a:pt x="1320" y="389"/>
                    <a:pt x="1321" y="375"/>
                    <a:pt x="1323" y="366"/>
                  </a:cubicBezTo>
                  <a:cubicBezTo>
                    <a:pt x="1324" y="358"/>
                    <a:pt x="1326" y="344"/>
                    <a:pt x="1326" y="335"/>
                  </a:cubicBezTo>
                  <a:cubicBezTo>
                    <a:pt x="1326" y="324"/>
                    <a:pt x="1327" y="318"/>
                    <a:pt x="1329" y="314"/>
                  </a:cubicBezTo>
                  <a:cubicBezTo>
                    <a:pt x="1332" y="309"/>
                    <a:pt x="1332" y="305"/>
                    <a:pt x="1330" y="283"/>
                  </a:cubicBezTo>
                  <a:cubicBezTo>
                    <a:pt x="1329" y="269"/>
                    <a:pt x="1327" y="256"/>
                    <a:pt x="1326" y="255"/>
                  </a:cubicBezTo>
                  <a:cubicBezTo>
                    <a:pt x="1323" y="252"/>
                    <a:pt x="1256" y="251"/>
                    <a:pt x="1252" y="254"/>
                  </a:cubicBezTo>
                  <a:cubicBezTo>
                    <a:pt x="1251" y="255"/>
                    <a:pt x="1238" y="256"/>
                    <a:pt x="1223" y="257"/>
                  </a:cubicBezTo>
                  <a:cubicBezTo>
                    <a:pt x="1202" y="257"/>
                    <a:pt x="1194" y="258"/>
                    <a:pt x="1191" y="261"/>
                  </a:cubicBezTo>
                  <a:cubicBezTo>
                    <a:pt x="1187" y="263"/>
                    <a:pt x="1183" y="264"/>
                    <a:pt x="1177" y="263"/>
                  </a:cubicBezTo>
                  <a:cubicBezTo>
                    <a:pt x="1173" y="262"/>
                    <a:pt x="1166" y="263"/>
                    <a:pt x="1162" y="265"/>
                  </a:cubicBezTo>
                  <a:cubicBezTo>
                    <a:pt x="1158" y="266"/>
                    <a:pt x="1148" y="268"/>
                    <a:pt x="1140" y="268"/>
                  </a:cubicBezTo>
                  <a:cubicBezTo>
                    <a:pt x="1132" y="269"/>
                    <a:pt x="1124" y="270"/>
                    <a:pt x="1123" y="271"/>
                  </a:cubicBezTo>
                  <a:cubicBezTo>
                    <a:pt x="1122" y="272"/>
                    <a:pt x="1115" y="274"/>
                    <a:pt x="1107" y="275"/>
                  </a:cubicBezTo>
                  <a:cubicBezTo>
                    <a:pt x="1100" y="275"/>
                    <a:pt x="1094" y="277"/>
                    <a:pt x="1094" y="277"/>
                  </a:cubicBezTo>
                  <a:cubicBezTo>
                    <a:pt x="1094" y="278"/>
                    <a:pt x="1096" y="281"/>
                    <a:pt x="1098" y="284"/>
                  </a:cubicBezTo>
                  <a:cubicBezTo>
                    <a:pt x="1102" y="290"/>
                    <a:pt x="1103" y="294"/>
                    <a:pt x="1104" y="325"/>
                  </a:cubicBezTo>
                  <a:cubicBezTo>
                    <a:pt x="1106" y="355"/>
                    <a:pt x="1107" y="389"/>
                    <a:pt x="1111" y="446"/>
                  </a:cubicBezTo>
                  <a:cubicBezTo>
                    <a:pt x="1111" y="461"/>
                    <a:pt x="1111" y="467"/>
                    <a:pt x="1109" y="472"/>
                  </a:cubicBezTo>
                  <a:cubicBezTo>
                    <a:pt x="1105" y="479"/>
                    <a:pt x="1105" y="484"/>
                    <a:pt x="1109" y="488"/>
                  </a:cubicBezTo>
                  <a:cubicBezTo>
                    <a:pt x="1111" y="490"/>
                    <a:pt x="1112" y="492"/>
                    <a:pt x="1111" y="499"/>
                  </a:cubicBezTo>
                  <a:cubicBezTo>
                    <a:pt x="1109" y="510"/>
                    <a:pt x="1109" y="691"/>
                    <a:pt x="1111" y="699"/>
                  </a:cubicBezTo>
                  <a:lnTo>
                    <a:pt x="1112" y="706"/>
                  </a:lnTo>
                  <a:lnTo>
                    <a:pt x="1130" y="705"/>
                  </a:lnTo>
                  <a:cubicBezTo>
                    <a:pt x="1140" y="704"/>
                    <a:pt x="1158" y="702"/>
                    <a:pt x="1170" y="701"/>
                  </a:cubicBezTo>
                  <a:close/>
                  <a:moveTo>
                    <a:pt x="6418" y="524"/>
                  </a:moveTo>
                  <a:cubicBezTo>
                    <a:pt x="6418" y="523"/>
                    <a:pt x="6417" y="522"/>
                    <a:pt x="6416" y="522"/>
                  </a:cubicBezTo>
                  <a:cubicBezTo>
                    <a:pt x="6415" y="522"/>
                    <a:pt x="6414" y="523"/>
                    <a:pt x="6414" y="524"/>
                  </a:cubicBezTo>
                  <a:cubicBezTo>
                    <a:pt x="6414" y="525"/>
                    <a:pt x="6415" y="526"/>
                    <a:pt x="6416" y="526"/>
                  </a:cubicBezTo>
                  <a:cubicBezTo>
                    <a:pt x="6417" y="526"/>
                    <a:pt x="6418" y="525"/>
                    <a:pt x="6418" y="524"/>
                  </a:cubicBezTo>
                  <a:close/>
                  <a:moveTo>
                    <a:pt x="6702" y="523"/>
                  </a:moveTo>
                  <a:cubicBezTo>
                    <a:pt x="6702" y="521"/>
                    <a:pt x="6701" y="520"/>
                    <a:pt x="6700" y="520"/>
                  </a:cubicBezTo>
                  <a:cubicBezTo>
                    <a:pt x="6699" y="520"/>
                    <a:pt x="6698" y="521"/>
                    <a:pt x="6698" y="523"/>
                  </a:cubicBezTo>
                  <a:cubicBezTo>
                    <a:pt x="6698" y="524"/>
                    <a:pt x="6699" y="526"/>
                    <a:pt x="6700" y="526"/>
                  </a:cubicBezTo>
                  <a:cubicBezTo>
                    <a:pt x="6701" y="526"/>
                    <a:pt x="6702" y="524"/>
                    <a:pt x="6702" y="523"/>
                  </a:cubicBezTo>
                  <a:close/>
                  <a:moveTo>
                    <a:pt x="6184" y="519"/>
                  </a:moveTo>
                  <a:cubicBezTo>
                    <a:pt x="6184" y="518"/>
                    <a:pt x="6183" y="518"/>
                    <a:pt x="6182" y="519"/>
                  </a:cubicBezTo>
                  <a:cubicBezTo>
                    <a:pt x="6181" y="519"/>
                    <a:pt x="6180" y="521"/>
                    <a:pt x="6180" y="522"/>
                  </a:cubicBezTo>
                  <a:cubicBezTo>
                    <a:pt x="6180" y="523"/>
                    <a:pt x="6181" y="523"/>
                    <a:pt x="6182" y="523"/>
                  </a:cubicBezTo>
                  <a:cubicBezTo>
                    <a:pt x="6183" y="522"/>
                    <a:pt x="6184" y="520"/>
                    <a:pt x="6184" y="519"/>
                  </a:cubicBezTo>
                  <a:close/>
                  <a:moveTo>
                    <a:pt x="6194" y="522"/>
                  </a:moveTo>
                  <a:cubicBezTo>
                    <a:pt x="6194" y="521"/>
                    <a:pt x="6193" y="520"/>
                    <a:pt x="6192" y="520"/>
                  </a:cubicBezTo>
                  <a:cubicBezTo>
                    <a:pt x="6190" y="520"/>
                    <a:pt x="6190" y="521"/>
                    <a:pt x="6191" y="522"/>
                  </a:cubicBezTo>
                  <a:cubicBezTo>
                    <a:pt x="6191" y="523"/>
                    <a:pt x="6192" y="524"/>
                    <a:pt x="6193" y="524"/>
                  </a:cubicBezTo>
                  <a:cubicBezTo>
                    <a:pt x="6193" y="524"/>
                    <a:pt x="6194" y="523"/>
                    <a:pt x="6194" y="522"/>
                  </a:cubicBezTo>
                  <a:close/>
                  <a:moveTo>
                    <a:pt x="6232" y="523"/>
                  </a:moveTo>
                  <a:cubicBezTo>
                    <a:pt x="6232" y="522"/>
                    <a:pt x="6231" y="521"/>
                    <a:pt x="6230" y="521"/>
                  </a:cubicBezTo>
                  <a:cubicBezTo>
                    <a:pt x="6229" y="520"/>
                    <a:pt x="6228" y="520"/>
                    <a:pt x="6228" y="522"/>
                  </a:cubicBezTo>
                  <a:cubicBezTo>
                    <a:pt x="6228" y="523"/>
                    <a:pt x="6229" y="524"/>
                    <a:pt x="6230" y="524"/>
                  </a:cubicBezTo>
                  <a:cubicBezTo>
                    <a:pt x="6231" y="524"/>
                    <a:pt x="6232" y="523"/>
                    <a:pt x="6232" y="523"/>
                  </a:cubicBezTo>
                  <a:close/>
                  <a:moveTo>
                    <a:pt x="6313" y="504"/>
                  </a:moveTo>
                  <a:cubicBezTo>
                    <a:pt x="6313" y="503"/>
                    <a:pt x="6312" y="502"/>
                    <a:pt x="6310" y="502"/>
                  </a:cubicBezTo>
                  <a:cubicBezTo>
                    <a:pt x="6307" y="502"/>
                    <a:pt x="6306" y="503"/>
                    <a:pt x="6307" y="504"/>
                  </a:cubicBezTo>
                  <a:cubicBezTo>
                    <a:pt x="6307" y="505"/>
                    <a:pt x="6309" y="506"/>
                    <a:pt x="6310" y="506"/>
                  </a:cubicBezTo>
                  <a:cubicBezTo>
                    <a:pt x="6311" y="506"/>
                    <a:pt x="6312" y="505"/>
                    <a:pt x="6313" y="504"/>
                  </a:cubicBezTo>
                  <a:close/>
                  <a:moveTo>
                    <a:pt x="5748" y="3375"/>
                  </a:moveTo>
                  <a:cubicBezTo>
                    <a:pt x="5746" y="3374"/>
                    <a:pt x="5743" y="3369"/>
                    <a:pt x="5740" y="3365"/>
                  </a:cubicBezTo>
                  <a:cubicBezTo>
                    <a:pt x="5735" y="3357"/>
                    <a:pt x="5736" y="3347"/>
                    <a:pt x="5742" y="3344"/>
                  </a:cubicBezTo>
                  <a:cubicBezTo>
                    <a:pt x="5744" y="3343"/>
                    <a:pt x="5756" y="3342"/>
                    <a:pt x="5768" y="3341"/>
                  </a:cubicBezTo>
                  <a:cubicBezTo>
                    <a:pt x="5792" y="3341"/>
                    <a:pt x="5809" y="3339"/>
                    <a:pt x="5819" y="3336"/>
                  </a:cubicBezTo>
                  <a:cubicBezTo>
                    <a:pt x="5825" y="3334"/>
                    <a:pt x="5856" y="3330"/>
                    <a:pt x="5885" y="3329"/>
                  </a:cubicBezTo>
                  <a:cubicBezTo>
                    <a:pt x="5895" y="3328"/>
                    <a:pt x="5906" y="3327"/>
                    <a:pt x="5908" y="3326"/>
                  </a:cubicBezTo>
                  <a:cubicBezTo>
                    <a:pt x="5911" y="3325"/>
                    <a:pt x="5926" y="3324"/>
                    <a:pt x="5943" y="3324"/>
                  </a:cubicBezTo>
                  <a:cubicBezTo>
                    <a:pt x="5959" y="3324"/>
                    <a:pt x="5977" y="3323"/>
                    <a:pt x="5983" y="3322"/>
                  </a:cubicBezTo>
                  <a:cubicBezTo>
                    <a:pt x="5989" y="3321"/>
                    <a:pt x="5995" y="3320"/>
                    <a:pt x="5997" y="3321"/>
                  </a:cubicBezTo>
                  <a:cubicBezTo>
                    <a:pt x="6000" y="3322"/>
                    <a:pt x="6002" y="3321"/>
                    <a:pt x="6004" y="3318"/>
                  </a:cubicBezTo>
                  <a:cubicBezTo>
                    <a:pt x="6005" y="3315"/>
                    <a:pt x="6008" y="3314"/>
                    <a:pt x="6012" y="3314"/>
                  </a:cubicBezTo>
                  <a:cubicBezTo>
                    <a:pt x="6015" y="3314"/>
                    <a:pt x="6019" y="3312"/>
                    <a:pt x="6022" y="3310"/>
                  </a:cubicBezTo>
                  <a:cubicBezTo>
                    <a:pt x="6025" y="3307"/>
                    <a:pt x="6029" y="3306"/>
                    <a:pt x="6033" y="3306"/>
                  </a:cubicBezTo>
                  <a:cubicBezTo>
                    <a:pt x="6045" y="3307"/>
                    <a:pt x="6056" y="3334"/>
                    <a:pt x="6044" y="3334"/>
                  </a:cubicBezTo>
                  <a:cubicBezTo>
                    <a:pt x="6041" y="3334"/>
                    <a:pt x="6039" y="3335"/>
                    <a:pt x="6038" y="3337"/>
                  </a:cubicBezTo>
                  <a:cubicBezTo>
                    <a:pt x="6038" y="3339"/>
                    <a:pt x="6035" y="3340"/>
                    <a:pt x="6029" y="3340"/>
                  </a:cubicBezTo>
                  <a:cubicBezTo>
                    <a:pt x="6024" y="3340"/>
                    <a:pt x="6019" y="3341"/>
                    <a:pt x="6017" y="3343"/>
                  </a:cubicBezTo>
                  <a:cubicBezTo>
                    <a:pt x="6015" y="3344"/>
                    <a:pt x="6011" y="3346"/>
                    <a:pt x="6009" y="3346"/>
                  </a:cubicBezTo>
                  <a:cubicBezTo>
                    <a:pt x="6007" y="3346"/>
                    <a:pt x="6003" y="3347"/>
                    <a:pt x="6001" y="3349"/>
                  </a:cubicBezTo>
                  <a:cubicBezTo>
                    <a:pt x="5999" y="3350"/>
                    <a:pt x="5994" y="3352"/>
                    <a:pt x="5989" y="3352"/>
                  </a:cubicBezTo>
                  <a:cubicBezTo>
                    <a:pt x="5985" y="3352"/>
                    <a:pt x="5982" y="3352"/>
                    <a:pt x="5981" y="3353"/>
                  </a:cubicBezTo>
                  <a:cubicBezTo>
                    <a:pt x="5980" y="3355"/>
                    <a:pt x="5946" y="3359"/>
                    <a:pt x="5935" y="3358"/>
                  </a:cubicBezTo>
                  <a:cubicBezTo>
                    <a:pt x="5931" y="3358"/>
                    <a:pt x="5925" y="3359"/>
                    <a:pt x="5921" y="3361"/>
                  </a:cubicBezTo>
                  <a:cubicBezTo>
                    <a:pt x="5917" y="3363"/>
                    <a:pt x="5909" y="3364"/>
                    <a:pt x="5891" y="3365"/>
                  </a:cubicBezTo>
                  <a:cubicBezTo>
                    <a:pt x="5868" y="3365"/>
                    <a:pt x="5837" y="3369"/>
                    <a:pt x="5814" y="3374"/>
                  </a:cubicBezTo>
                  <a:cubicBezTo>
                    <a:pt x="5799" y="3378"/>
                    <a:pt x="5752" y="3378"/>
                    <a:pt x="5748" y="3375"/>
                  </a:cubicBezTo>
                  <a:close/>
                  <a:moveTo>
                    <a:pt x="6202" y="3356"/>
                  </a:moveTo>
                  <a:cubicBezTo>
                    <a:pt x="6194" y="3340"/>
                    <a:pt x="6197" y="3335"/>
                    <a:pt x="6216" y="3333"/>
                  </a:cubicBezTo>
                  <a:cubicBezTo>
                    <a:pt x="6243" y="3331"/>
                    <a:pt x="6263" y="3328"/>
                    <a:pt x="6282" y="3324"/>
                  </a:cubicBezTo>
                  <a:cubicBezTo>
                    <a:pt x="6292" y="3321"/>
                    <a:pt x="6305" y="3319"/>
                    <a:pt x="6311" y="3319"/>
                  </a:cubicBezTo>
                  <a:cubicBezTo>
                    <a:pt x="6330" y="3317"/>
                    <a:pt x="6338" y="3315"/>
                    <a:pt x="6339" y="3314"/>
                  </a:cubicBezTo>
                  <a:cubicBezTo>
                    <a:pt x="6339" y="3312"/>
                    <a:pt x="6346" y="3312"/>
                    <a:pt x="6353" y="3312"/>
                  </a:cubicBezTo>
                  <a:cubicBezTo>
                    <a:pt x="6362" y="3312"/>
                    <a:pt x="6368" y="3311"/>
                    <a:pt x="6369" y="3309"/>
                  </a:cubicBezTo>
                  <a:cubicBezTo>
                    <a:pt x="6371" y="3307"/>
                    <a:pt x="6400" y="3304"/>
                    <a:pt x="6418" y="3304"/>
                  </a:cubicBezTo>
                  <a:cubicBezTo>
                    <a:pt x="6419" y="3304"/>
                    <a:pt x="6424" y="3304"/>
                    <a:pt x="6428" y="3303"/>
                  </a:cubicBezTo>
                  <a:cubicBezTo>
                    <a:pt x="6432" y="3303"/>
                    <a:pt x="6437" y="3303"/>
                    <a:pt x="6440" y="3303"/>
                  </a:cubicBezTo>
                  <a:cubicBezTo>
                    <a:pt x="6447" y="3304"/>
                    <a:pt x="6478" y="3309"/>
                    <a:pt x="6482" y="3310"/>
                  </a:cubicBezTo>
                  <a:cubicBezTo>
                    <a:pt x="6484" y="3311"/>
                    <a:pt x="6487" y="3311"/>
                    <a:pt x="6489" y="3310"/>
                  </a:cubicBezTo>
                  <a:cubicBezTo>
                    <a:pt x="6496" y="3306"/>
                    <a:pt x="6500" y="3307"/>
                    <a:pt x="6508" y="3313"/>
                  </a:cubicBezTo>
                  <a:cubicBezTo>
                    <a:pt x="6514" y="3316"/>
                    <a:pt x="6516" y="3319"/>
                    <a:pt x="6515" y="3321"/>
                  </a:cubicBezTo>
                  <a:cubicBezTo>
                    <a:pt x="6514" y="3323"/>
                    <a:pt x="6515" y="3325"/>
                    <a:pt x="6516" y="3327"/>
                  </a:cubicBezTo>
                  <a:cubicBezTo>
                    <a:pt x="6517" y="3329"/>
                    <a:pt x="6517" y="3331"/>
                    <a:pt x="6515" y="3335"/>
                  </a:cubicBezTo>
                  <a:cubicBezTo>
                    <a:pt x="6512" y="3340"/>
                    <a:pt x="6511" y="3341"/>
                    <a:pt x="6507" y="3340"/>
                  </a:cubicBezTo>
                  <a:cubicBezTo>
                    <a:pt x="6504" y="3340"/>
                    <a:pt x="6501" y="3340"/>
                    <a:pt x="6499" y="3342"/>
                  </a:cubicBezTo>
                  <a:cubicBezTo>
                    <a:pt x="6495" y="3347"/>
                    <a:pt x="6480" y="3347"/>
                    <a:pt x="6475" y="3342"/>
                  </a:cubicBezTo>
                  <a:cubicBezTo>
                    <a:pt x="6473" y="3340"/>
                    <a:pt x="6466" y="3339"/>
                    <a:pt x="6447" y="3338"/>
                  </a:cubicBezTo>
                  <a:cubicBezTo>
                    <a:pt x="6434" y="3338"/>
                    <a:pt x="6420" y="3337"/>
                    <a:pt x="6416" y="3337"/>
                  </a:cubicBezTo>
                  <a:cubicBezTo>
                    <a:pt x="6412" y="3337"/>
                    <a:pt x="6398" y="3337"/>
                    <a:pt x="6386" y="3338"/>
                  </a:cubicBezTo>
                  <a:cubicBezTo>
                    <a:pt x="6373" y="3338"/>
                    <a:pt x="6358" y="3339"/>
                    <a:pt x="6352" y="3341"/>
                  </a:cubicBezTo>
                  <a:cubicBezTo>
                    <a:pt x="6325" y="3347"/>
                    <a:pt x="6313" y="3350"/>
                    <a:pt x="6304" y="3350"/>
                  </a:cubicBezTo>
                  <a:cubicBezTo>
                    <a:pt x="6298" y="3350"/>
                    <a:pt x="6293" y="3350"/>
                    <a:pt x="6293" y="3351"/>
                  </a:cubicBezTo>
                  <a:cubicBezTo>
                    <a:pt x="6292" y="3352"/>
                    <a:pt x="6285" y="3354"/>
                    <a:pt x="6276" y="3355"/>
                  </a:cubicBezTo>
                  <a:cubicBezTo>
                    <a:pt x="6268" y="3355"/>
                    <a:pt x="6259" y="3357"/>
                    <a:pt x="6256" y="3358"/>
                  </a:cubicBezTo>
                  <a:cubicBezTo>
                    <a:pt x="6253" y="3360"/>
                    <a:pt x="6241" y="3362"/>
                    <a:pt x="6228" y="3363"/>
                  </a:cubicBezTo>
                  <a:lnTo>
                    <a:pt x="6206" y="3364"/>
                  </a:lnTo>
                  <a:lnTo>
                    <a:pt x="6202" y="3356"/>
                  </a:lnTo>
                  <a:close/>
                  <a:moveTo>
                    <a:pt x="5766" y="3300"/>
                  </a:moveTo>
                  <a:cubicBezTo>
                    <a:pt x="5765" y="3298"/>
                    <a:pt x="5764" y="3279"/>
                    <a:pt x="5764" y="3253"/>
                  </a:cubicBezTo>
                  <a:cubicBezTo>
                    <a:pt x="5764" y="3213"/>
                    <a:pt x="5761" y="3155"/>
                    <a:pt x="5759" y="3149"/>
                  </a:cubicBezTo>
                  <a:cubicBezTo>
                    <a:pt x="5758" y="3148"/>
                    <a:pt x="5757" y="3131"/>
                    <a:pt x="5757" y="3113"/>
                  </a:cubicBezTo>
                  <a:cubicBezTo>
                    <a:pt x="5755" y="3063"/>
                    <a:pt x="5752" y="2999"/>
                    <a:pt x="5751" y="2996"/>
                  </a:cubicBezTo>
                  <a:cubicBezTo>
                    <a:pt x="5751" y="2994"/>
                    <a:pt x="5750" y="2973"/>
                    <a:pt x="5749" y="2949"/>
                  </a:cubicBezTo>
                  <a:cubicBezTo>
                    <a:pt x="5748" y="2924"/>
                    <a:pt x="5747" y="2901"/>
                    <a:pt x="5747" y="2898"/>
                  </a:cubicBezTo>
                  <a:cubicBezTo>
                    <a:pt x="5745" y="2889"/>
                    <a:pt x="5751" y="2878"/>
                    <a:pt x="5757" y="2878"/>
                  </a:cubicBezTo>
                  <a:cubicBezTo>
                    <a:pt x="5766" y="2878"/>
                    <a:pt x="5788" y="2874"/>
                    <a:pt x="5790" y="2872"/>
                  </a:cubicBezTo>
                  <a:cubicBezTo>
                    <a:pt x="5792" y="2871"/>
                    <a:pt x="5797" y="2870"/>
                    <a:pt x="5802" y="2869"/>
                  </a:cubicBezTo>
                  <a:cubicBezTo>
                    <a:pt x="5807" y="2869"/>
                    <a:pt x="5813" y="2869"/>
                    <a:pt x="5815" y="2868"/>
                  </a:cubicBezTo>
                  <a:cubicBezTo>
                    <a:pt x="5817" y="2867"/>
                    <a:pt x="5821" y="2867"/>
                    <a:pt x="5823" y="2868"/>
                  </a:cubicBezTo>
                  <a:cubicBezTo>
                    <a:pt x="5827" y="2869"/>
                    <a:pt x="5830" y="2869"/>
                    <a:pt x="5834" y="2867"/>
                  </a:cubicBezTo>
                  <a:cubicBezTo>
                    <a:pt x="5838" y="2865"/>
                    <a:pt x="5849" y="2864"/>
                    <a:pt x="5860" y="2863"/>
                  </a:cubicBezTo>
                  <a:cubicBezTo>
                    <a:pt x="5870" y="2863"/>
                    <a:pt x="5881" y="2861"/>
                    <a:pt x="5883" y="2860"/>
                  </a:cubicBezTo>
                  <a:cubicBezTo>
                    <a:pt x="5889" y="2857"/>
                    <a:pt x="5976" y="2859"/>
                    <a:pt x="5986" y="2863"/>
                  </a:cubicBezTo>
                  <a:cubicBezTo>
                    <a:pt x="5989" y="2865"/>
                    <a:pt x="5994" y="2866"/>
                    <a:pt x="5997" y="2866"/>
                  </a:cubicBezTo>
                  <a:cubicBezTo>
                    <a:pt x="6003" y="2866"/>
                    <a:pt x="6012" y="2868"/>
                    <a:pt x="6023" y="2873"/>
                  </a:cubicBezTo>
                  <a:cubicBezTo>
                    <a:pt x="6027" y="2874"/>
                    <a:pt x="6030" y="2879"/>
                    <a:pt x="6033" y="2884"/>
                  </a:cubicBezTo>
                  <a:cubicBezTo>
                    <a:pt x="6040" y="2899"/>
                    <a:pt x="6040" y="2895"/>
                    <a:pt x="6041" y="2980"/>
                  </a:cubicBezTo>
                  <a:cubicBezTo>
                    <a:pt x="6042" y="2994"/>
                    <a:pt x="6042" y="2998"/>
                    <a:pt x="6045" y="2998"/>
                  </a:cubicBezTo>
                  <a:cubicBezTo>
                    <a:pt x="6048" y="2998"/>
                    <a:pt x="6090" y="2970"/>
                    <a:pt x="6097" y="2963"/>
                  </a:cubicBezTo>
                  <a:cubicBezTo>
                    <a:pt x="6099" y="2961"/>
                    <a:pt x="6102" y="2960"/>
                    <a:pt x="6102" y="2960"/>
                  </a:cubicBezTo>
                  <a:cubicBezTo>
                    <a:pt x="6103" y="2960"/>
                    <a:pt x="6109" y="2956"/>
                    <a:pt x="6115" y="2953"/>
                  </a:cubicBezTo>
                  <a:cubicBezTo>
                    <a:pt x="6122" y="2949"/>
                    <a:pt x="6129" y="2946"/>
                    <a:pt x="6131" y="2946"/>
                  </a:cubicBezTo>
                  <a:cubicBezTo>
                    <a:pt x="6134" y="2946"/>
                    <a:pt x="6136" y="2945"/>
                    <a:pt x="6136" y="2944"/>
                  </a:cubicBezTo>
                  <a:cubicBezTo>
                    <a:pt x="6136" y="2941"/>
                    <a:pt x="6154" y="2931"/>
                    <a:pt x="6165" y="2927"/>
                  </a:cubicBezTo>
                  <a:cubicBezTo>
                    <a:pt x="6176" y="2923"/>
                    <a:pt x="6186" y="2923"/>
                    <a:pt x="6195" y="2925"/>
                  </a:cubicBezTo>
                  <a:cubicBezTo>
                    <a:pt x="6201" y="2927"/>
                    <a:pt x="6202" y="2927"/>
                    <a:pt x="6203" y="2923"/>
                  </a:cubicBezTo>
                  <a:cubicBezTo>
                    <a:pt x="6204" y="2918"/>
                    <a:pt x="6203" y="2900"/>
                    <a:pt x="6201" y="2888"/>
                  </a:cubicBezTo>
                  <a:cubicBezTo>
                    <a:pt x="6200" y="2882"/>
                    <a:pt x="6200" y="2880"/>
                    <a:pt x="6204" y="2877"/>
                  </a:cubicBezTo>
                  <a:cubicBezTo>
                    <a:pt x="6208" y="2873"/>
                    <a:pt x="6208" y="2873"/>
                    <a:pt x="6215" y="2879"/>
                  </a:cubicBezTo>
                  <a:cubicBezTo>
                    <a:pt x="6220" y="2883"/>
                    <a:pt x="6223" y="2887"/>
                    <a:pt x="6223" y="2891"/>
                  </a:cubicBezTo>
                  <a:cubicBezTo>
                    <a:pt x="6224" y="2894"/>
                    <a:pt x="6226" y="2898"/>
                    <a:pt x="6227" y="2901"/>
                  </a:cubicBezTo>
                  <a:cubicBezTo>
                    <a:pt x="6230" y="2906"/>
                    <a:pt x="6231" y="2906"/>
                    <a:pt x="6241" y="2905"/>
                  </a:cubicBezTo>
                  <a:cubicBezTo>
                    <a:pt x="6246" y="2904"/>
                    <a:pt x="6255" y="2903"/>
                    <a:pt x="6260" y="2902"/>
                  </a:cubicBezTo>
                  <a:cubicBezTo>
                    <a:pt x="6265" y="2901"/>
                    <a:pt x="6274" y="2899"/>
                    <a:pt x="6280" y="2898"/>
                  </a:cubicBezTo>
                  <a:cubicBezTo>
                    <a:pt x="6286" y="2897"/>
                    <a:pt x="6300" y="2895"/>
                    <a:pt x="6311" y="2895"/>
                  </a:cubicBezTo>
                  <a:cubicBezTo>
                    <a:pt x="6323" y="2895"/>
                    <a:pt x="6333" y="2894"/>
                    <a:pt x="6336" y="2893"/>
                  </a:cubicBezTo>
                  <a:cubicBezTo>
                    <a:pt x="6340" y="2891"/>
                    <a:pt x="6344" y="2890"/>
                    <a:pt x="6352" y="2892"/>
                  </a:cubicBezTo>
                  <a:cubicBezTo>
                    <a:pt x="6360" y="2893"/>
                    <a:pt x="6363" y="2893"/>
                    <a:pt x="6364" y="2891"/>
                  </a:cubicBezTo>
                  <a:cubicBezTo>
                    <a:pt x="6365" y="2890"/>
                    <a:pt x="6368" y="2888"/>
                    <a:pt x="6371" y="2888"/>
                  </a:cubicBezTo>
                  <a:cubicBezTo>
                    <a:pt x="6374" y="2888"/>
                    <a:pt x="6384" y="2887"/>
                    <a:pt x="6392" y="2887"/>
                  </a:cubicBezTo>
                  <a:cubicBezTo>
                    <a:pt x="6403" y="2886"/>
                    <a:pt x="6408" y="2886"/>
                    <a:pt x="6409" y="2887"/>
                  </a:cubicBezTo>
                  <a:cubicBezTo>
                    <a:pt x="6410" y="2889"/>
                    <a:pt x="6411" y="2889"/>
                    <a:pt x="6414" y="2888"/>
                  </a:cubicBezTo>
                  <a:cubicBezTo>
                    <a:pt x="6416" y="2886"/>
                    <a:pt x="6425" y="2886"/>
                    <a:pt x="6438" y="2887"/>
                  </a:cubicBezTo>
                  <a:cubicBezTo>
                    <a:pt x="6461" y="2888"/>
                    <a:pt x="6471" y="2888"/>
                    <a:pt x="6489" y="2886"/>
                  </a:cubicBezTo>
                  <a:cubicBezTo>
                    <a:pt x="6506" y="2885"/>
                    <a:pt x="6509" y="2888"/>
                    <a:pt x="6511" y="2907"/>
                  </a:cubicBezTo>
                  <a:cubicBezTo>
                    <a:pt x="6511" y="2914"/>
                    <a:pt x="6513" y="2926"/>
                    <a:pt x="6514" y="2932"/>
                  </a:cubicBezTo>
                  <a:cubicBezTo>
                    <a:pt x="6515" y="2938"/>
                    <a:pt x="6515" y="2955"/>
                    <a:pt x="6516" y="2970"/>
                  </a:cubicBezTo>
                  <a:lnTo>
                    <a:pt x="6516" y="2997"/>
                  </a:lnTo>
                  <a:lnTo>
                    <a:pt x="6531" y="3011"/>
                  </a:lnTo>
                  <a:cubicBezTo>
                    <a:pt x="6540" y="3019"/>
                    <a:pt x="6551" y="3028"/>
                    <a:pt x="6557" y="3031"/>
                  </a:cubicBezTo>
                  <a:cubicBezTo>
                    <a:pt x="6575" y="3039"/>
                    <a:pt x="6590" y="3052"/>
                    <a:pt x="6603" y="3069"/>
                  </a:cubicBezTo>
                  <a:cubicBezTo>
                    <a:pt x="6610" y="3077"/>
                    <a:pt x="6620" y="3090"/>
                    <a:pt x="6625" y="3096"/>
                  </a:cubicBezTo>
                  <a:cubicBezTo>
                    <a:pt x="6630" y="3102"/>
                    <a:pt x="6637" y="3111"/>
                    <a:pt x="6641" y="3116"/>
                  </a:cubicBezTo>
                  <a:cubicBezTo>
                    <a:pt x="6645" y="3121"/>
                    <a:pt x="6650" y="3126"/>
                    <a:pt x="6652" y="3129"/>
                  </a:cubicBezTo>
                  <a:cubicBezTo>
                    <a:pt x="6655" y="3132"/>
                    <a:pt x="6656" y="3137"/>
                    <a:pt x="6657" y="3145"/>
                  </a:cubicBezTo>
                  <a:cubicBezTo>
                    <a:pt x="6658" y="3159"/>
                    <a:pt x="6662" y="3166"/>
                    <a:pt x="6667" y="3164"/>
                  </a:cubicBezTo>
                  <a:cubicBezTo>
                    <a:pt x="6670" y="3163"/>
                    <a:pt x="6670" y="3164"/>
                    <a:pt x="6669" y="3166"/>
                  </a:cubicBezTo>
                  <a:cubicBezTo>
                    <a:pt x="6668" y="3168"/>
                    <a:pt x="6669" y="3170"/>
                    <a:pt x="6672" y="3172"/>
                  </a:cubicBezTo>
                  <a:cubicBezTo>
                    <a:pt x="6674" y="3173"/>
                    <a:pt x="6678" y="3179"/>
                    <a:pt x="6682" y="3186"/>
                  </a:cubicBezTo>
                  <a:cubicBezTo>
                    <a:pt x="6685" y="3193"/>
                    <a:pt x="6689" y="3201"/>
                    <a:pt x="6691" y="3204"/>
                  </a:cubicBezTo>
                  <a:cubicBezTo>
                    <a:pt x="6692" y="3206"/>
                    <a:pt x="6696" y="3214"/>
                    <a:pt x="6700" y="3221"/>
                  </a:cubicBezTo>
                  <a:cubicBezTo>
                    <a:pt x="6703" y="3228"/>
                    <a:pt x="6707" y="3237"/>
                    <a:pt x="6710" y="3240"/>
                  </a:cubicBezTo>
                  <a:cubicBezTo>
                    <a:pt x="6714" y="3247"/>
                    <a:pt x="6717" y="3267"/>
                    <a:pt x="6714" y="3271"/>
                  </a:cubicBezTo>
                  <a:cubicBezTo>
                    <a:pt x="6713" y="3273"/>
                    <a:pt x="6710" y="3274"/>
                    <a:pt x="6707" y="3275"/>
                  </a:cubicBezTo>
                  <a:cubicBezTo>
                    <a:pt x="6704" y="3275"/>
                    <a:pt x="6701" y="3276"/>
                    <a:pt x="6700" y="3277"/>
                  </a:cubicBezTo>
                  <a:cubicBezTo>
                    <a:pt x="6694" y="3280"/>
                    <a:pt x="6672" y="3245"/>
                    <a:pt x="6672" y="3231"/>
                  </a:cubicBezTo>
                  <a:cubicBezTo>
                    <a:pt x="6672" y="3228"/>
                    <a:pt x="6670" y="3224"/>
                    <a:pt x="6666" y="3220"/>
                  </a:cubicBezTo>
                  <a:cubicBezTo>
                    <a:pt x="6661" y="3215"/>
                    <a:pt x="6660" y="3213"/>
                    <a:pt x="6661" y="3210"/>
                  </a:cubicBezTo>
                  <a:cubicBezTo>
                    <a:pt x="6662" y="3207"/>
                    <a:pt x="6661" y="3206"/>
                    <a:pt x="6659" y="3206"/>
                  </a:cubicBezTo>
                  <a:cubicBezTo>
                    <a:pt x="6653" y="3206"/>
                    <a:pt x="6646" y="3197"/>
                    <a:pt x="6637" y="3179"/>
                  </a:cubicBezTo>
                  <a:cubicBezTo>
                    <a:pt x="6626" y="3158"/>
                    <a:pt x="6622" y="3152"/>
                    <a:pt x="6605" y="3131"/>
                  </a:cubicBezTo>
                  <a:cubicBezTo>
                    <a:pt x="6598" y="3122"/>
                    <a:pt x="6584" y="3105"/>
                    <a:pt x="6574" y="3094"/>
                  </a:cubicBezTo>
                  <a:cubicBezTo>
                    <a:pt x="6558" y="3073"/>
                    <a:pt x="6547" y="3064"/>
                    <a:pt x="6543" y="3064"/>
                  </a:cubicBezTo>
                  <a:cubicBezTo>
                    <a:pt x="6542" y="3064"/>
                    <a:pt x="6538" y="3061"/>
                    <a:pt x="6535" y="3058"/>
                  </a:cubicBezTo>
                  <a:cubicBezTo>
                    <a:pt x="6530" y="3053"/>
                    <a:pt x="6527" y="3052"/>
                    <a:pt x="6521" y="3052"/>
                  </a:cubicBezTo>
                  <a:cubicBezTo>
                    <a:pt x="6517" y="3052"/>
                    <a:pt x="6514" y="3053"/>
                    <a:pt x="6514" y="3054"/>
                  </a:cubicBezTo>
                  <a:cubicBezTo>
                    <a:pt x="6513" y="3059"/>
                    <a:pt x="6512" y="3095"/>
                    <a:pt x="6512" y="3101"/>
                  </a:cubicBezTo>
                  <a:cubicBezTo>
                    <a:pt x="6512" y="3104"/>
                    <a:pt x="6512" y="3118"/>
                    <a:pt x="6513" y="3132"/>
                  </a:cubicBezTo>
                  <a:cubicBezTo>
                    <a:pt x="6514" y="3159"/>
                    <a:pt x="6514" y="3165"/>
                    <a:pt x="6513" y="3173"/>
                  </a:cubicBezTo>
                  <a:cubicBezTo>
                    <a:pt x="6513" y="3182"/>
                    <a:pt x="6516" y="3210"/>
                    <a:pt x="6518" y="3220"/>
                  </a:cubicBezTo>
                  <a:cubicBezTo>
                    <a:pt x="6521" y="3230"/>
                    <a:pt x="6524" y="3234"/>
                    <a:pt x="6531" y="3234"/>
                  </a:cubicBezTo>
                  <a:cubicBezTo>
                    <a:pt x="6534" y="3234"/>
                    <a:pt x="6536" y="3235"/>
                    <a:pt x="6537" y="3237"/>
                  </a:cubicBezTo>
                  <a:cubicBezTo>
                    <a:pt x="6540" y="3241"/>
                    <a:pt x="6540" y="3258"/>
                    <a:pt x="6538" y="3258"/>
                  </a:cubicBezTo>
                  <a:cubicBezTo>
                    <a:pt x="6537" y="3258"/>
                    <a:pt x="6532" y="3261"/>
                    <a:pt x="6526" y="3265"/>
                  </a:cubicBezTo>
                  <a:cubicBezTo>
                    <a:pt x="6520" y="3268"/>
                    <a:pt x="6514" y="3272"/>
                    <a:pt x="6513" y="3272"/>
                  </a:cubicBezTo>
                  <a:cubicBezTo>
                    <a:pt x="6511" y="3272"/>
                    <a:pt x="6509" y="3273"/>
                    <a:pt x="6508" y="3275"/>
                  </a:cubicBezTo>
                  <a:cubicBezTo>
                    <a:pt x="6506" y="3276"/>
                    <a:pt x="6504" y="3278"/>
                    <a:pt x="6502" y="3278"/>
                  </a:cubicBezTo>
                  <a:cubicBezTo>
                    <a:pt x="6500" y="3278"/>
                    <a:pt x="6497" y="3279"/>
                    <a:pt x="6496" y="3281"/>
                  </a:cubicBezTo>
                  <a:cubicBezTo>
                    <a:pt x="6494" y="3282"/>
                    <a:pt x="6491" y="3284"/>
                    <a:pt x="6489" y="3284"/>
                  </a:cubicBezTo>
                  <a:cubicBezTo>
                    <a:pt x="6486" y="3284"/>
                    <a:pt x="6483" y="3285"/>
                    <a:pt x="6482" y="3287"/>
                  </a:cubicBezTo>
                  <a:cubicBezTo>
                    <a:pt x="6480" y="3288"/>
                    <a:pt x="6477" y="3290"/>
                    <a:pt x="6474" y="3290"/>
                  </a:cubicBezTo>
                  <a:cubicBezTo>
                    <a:pt x="6467" y="3290"/>
                    <a:pt x="6461" y="3282"/>
                    <a:pt x="6463" y="3276"/>
                  </a:cubicBezTo>
                  <a:cubicBezTo>
                    <a:pt x="6464" y="3273"/>
                    <a:pt x="6463" y="3272"/>
                    <a:pt x="6458" y="3271"/>
                  </a:cubicBezTo>
                  <a:cubicBezTo>
                    <a:pt x="6446" y="3269"/>
                    <a:pt x="6363" y="3269"/>
                    <a:pt x="6360" y="3272"/>
                  </a:cubicBezTo>
                  <a:cubicBezTo>
                    <a:pt x="6359" y="3273"/>
                    <a:pt x="6350" y="3275"/>
                    <a:pt x="6341" y="3275"/>
                  </a:cubicBezTo>
                  <a:cubicBezTo>
                    <a:pt x="6332" y="3276"/>
                    <a:pt x="6322" y="3277"/>
                    <a:pt x="6319" y="3279"/>
                  </a:cubicBezTo>
                  <a:cubicBezTo>
                    <a:pt x="6317" y="3280"/>
                    <a:pt x="6308" y="3281"/>
                    <a:pt x="6301" y="3281"/>
                  </a:cubicBezTo>
                  <a:cubicBezTo>
                    <a:pt x="6294" y="3281"/>
                    <a:pt x="6286" y="3282"/>
                    <a:pt x="6284" y="3283"/>
                  </a:cubicBezTo>
                  <a:cubicBezTo>
                    <a:pt x="6282" y="3284"/>
                    <a:pt x="6274" y="3286"/>
                    <a:pt x="6265" y="3286"/>
                  </a:cubicBezTo>
                  <a:cubicBezTo>
                    <a:pt x="6250" y="3287"/>
                    <a:pt x="6249" y="3287"/>
                    <a:pt x="6244" y="3293"/>
                  </a:cubicBezTo>
                  <a:cubicBezTo>
                    <a:pt x="6240" y="3298"/>
                    <a:pt x="6238" y="3300"/>
                    <a:pt x="6232" y="3300"/>
                  </a:cubicBezTo>
                  <a:cubicBezTo>
                    <a:pt x="6226" y="3300"/>
                    <a:pt x="6224" y="3298"/>
                    <a:pt x="6216" y="3290"/>
                  </a:cubicBezTo>
                  <a:cubicBezTo>
                    <a:pt x="6211" y="3284"/>
                    <a:pt x="6207" y="3282"/>
                    <a:pt x="6204" y="3282"/>
                  </a:cubicBezTo>
                  <a:cubicBezTo>
                    <a:pt x="6191" y="3286"/>
                    <a:pt x="6186" y="3286"/>
                    <a:pt x="6181" y="3281"/>
                  </a:cubicBezTo>
                  <a:cubicBezTo>
                    <a:pt x="6178" y="3278"/>
                    <a:pt x="6175" y="3273"/>
                    <a:pt x="6175" y="3270"/>
                  </a:cubicBezTo>
                  <a:cubicBezTo>
                    <a:pt x="6173" y="3266"/>
                    <a:pt x="6174" y="3264"/>
                    <a:pt x="6180" y="3258"/>
                  </a:cubicBezTo>
                  <a:cubicBezTo>
                    <a:pt x="6186" y="3253"/>
                    <a:pt x="6189" y="3252"/>
                    <a:pt x="6196" y="3252"/>
                  </a:cubicBezTo>
                  <a:cubicBezTo>
                    <a:pt x="6201" y="3252"/>
                    <a:pt x="6206" y="3250"/>
                    <a:pt x="6207" y="3249"/>
                  </a:cubicBezTo>
                  <a:cubicBezTo>
                    <a:pt x="6211" y="3245"/>
                    <a:pt x="6214" y="3166"/>
                    <a:pt x="6214" y="3078"/>
                  </a:cubicBezTo>
                  <a:cubicBezTo>
                    <a:pt x="6214" y="3030"/>
                    <a:pt x="6213" y="2987"/>
                    <a:pt x="6212" y="2983"/>
                  </a:cubicBezTo>
                  <a:cubicBezTo>
                    <a:pt x="6211" y="2975"/>
                    <a:pt x="6210" y="2974"/>
                    <a:pt x="6194" y="2966"/>
                  </a:cubicBezTo>
                  <a:cubicBezTo>
                    <a:pt x="6175" y="2956"/>
                    <a:pt x="6171" y="2956"/>
                    <a:pt x="6156" y="2966"/>
                  </a:cubicBezTo>
                  <a:cubicBezTo>
                    <a:pt x="6151" y="2969"/>
                    <a:pt x="6146" y="2972"/>
                    <a:pt x="6145" y="2972"/>
                  </a:cubicBezTo>
                  <a:cubicBezTo>
                    <a:pt x="6144" y="2972"/>
                    <a:pt x="6137" y="2975"/>
                    <a:pt x="6130" y="2980"/>
                  </a:cubicBezTo>
                  <a:cubicBezTo>
                    <a:pt x="6122" y="2984"/>
                    <a:pt x="6114" y="2988"/>
                    <a:pt x="6111" y="2988"/>
                  </a:cubicBezTo>
                  <a:cubicBezTo>
                    <a:pt x="6106" y="2988"/>
                    <a:pt x="6104" y="2989"/>
                    <a:pt x="6098" y="2997"/>
                  </a:cubicBezTo>
                  <a:cubicBezTo>
                    <a:pt x="6096" y="3000"/>
                    <a:pt x="6092" y="3004"/>
                    <a:pt x="6089" y="3005"/>
                  </a:cubicBezTo>
                  <a:cubicBezTo>
                    <a:pt x="6087" y="3005"/>
                    <a:pt x="6081" y="3009"/>
                    <a:pt x="6076" y="3013"/>
                  </a:cubicBezTo>
                  <a:cubicBezTo>
                    <a:pt x="6071" y="3018"/>
                    <a:pt x="6062" y="3024"/>
                    <a:pt x="6056" y="3028"/>
                  </a:cubicBezTo>
                  <a:cubicBezTo>
                    <a:pt x="6050" y="3033"/>
                    <a:pt x="6044" y="3037"/>
                    <a:pt x="6044" y="3038"/>
                  </a:cubicBezTo>
                  <a:cubicBezTo>
                    <a:pt x="6043" y="3039"/>
                    <a:pt x="6043" y="3052"/>
                    <a:pt x="6043" y="3067"/>
                  </a:cubicBezTo>
                  <a:cubicBezTo>
                    <a:pt x="6045" y="3144"/>
                    <a:pt x="6046" y="3167"/>
                    <a:pt x="6046" y="3192"/>
                  </a:cubicBezTo>
                  <a:cubicBezTo>
                    <a:pt x="6046" y="3224"/>
                    <a:pt x="6048" y="3234"/>
                    <a:pt x="6055" y="3239"/>
                  </a:cubicBezTo>
                  <a:cubicBezTo>
                    <a:pt x="6058" y="3241"/>
                    <a:pt x="6061" y="3245"/>
                    <a:pt x="6062" y="3250"/>
                  </a:cubicBezTo>
                  <a:cubicBezTo>
                    <a:pt x="6064" y="3256"/>
                    <a:pt x="6063" y="3259"/>
                    <a:pt x="6060" y="3267"/>
                  </a:cubicBezTo>
                  <a:cubicBezTo>
                    <a:pt x="6057" y="3273"/>
                    <a:pt x="6055" y="3276"/>
                    <a:pt x="6052" y="3276"/>
                  </a:cubicBezTo>
                  <a:cubicBezTo>
                    <a:pt x="6050" y="3276"/>
                    <a:pt x="6047" y="3277"/>
                    <a:pt x="6045" y="3280"/>
                  </a:cubicBezTo>
                  <a:cubicBezTo>
                    <a:pt x="6043" y="3282"/>
                    <a:pt x="6040" y="3284"/>
                    <a:pt x="6039" y="3284"/>
                  </a:cubicBezTo>
                  <a:cubicBezTo>
                    <a:pt x="6037" y="3284"/>
                    <a:pt x="6035" y="3285"/>
                    <a:pt x="6034" y="3287"/>
                  </a:cubicBezTo>
                  <a:cubicBezTo>
                    <a:pt x="6032" y="3289"/>
                    <a:pt x="6031" y="3289"/>
                    <a:pt x="6028" y="3287"/>
                  </a:cubicBezTo>
                  <a:cubicBezTo>
                    <a:pt x="6026" y="3285"/>
                    <a:pt x="6022" y="3283"/>
                    <a:pt x="6019" y="3283"/>
                  </a:cubicBezTo>
                  <a:cubicBezTo>
                    <a:pt x="6016" y="3282"/>
                    <a:pt x="6013" y="3279"/>
                    <a:pt x="6012" y="3275"/>
                  </a:cubicBezTo>
                  <a:cubicBezTo>
                    <a:pt x="6010" y="3270"/>
                    <a:pt x="6010" y="3270"/>
                    <a:pt x="5994" y="3270"/>
                  </a:cubicBezTo>
                  <a:cubicBezTo>
                    <a:pt x="5986" y="3270"/>
                    <a:pt x="5978" y="3270"/>
                    <a:pt x="5977" y="3271"/>
                  </a:cubicBezTo>
                  <a:cubicBezTo>
                    <a:pt x="5976" y="3272"/>
                    <a:pt x="5970" y="3274"/>
                    <a:pt x="5964" y="3275"/>
                  </a:cubicBezTo>
                  <a:cubicBezTo>
                    <a:pt x="5958" y="3276"/>
                    <a:pt x="5949" y="3279"/>
                    <a:pt x="5944" y="3281"/>
                  </a:cubicBezTo>
                  <a:cubicBezTo>
                    <a:pt x="5932" y="3285"/>
                    <a:pt x="5903" y="3292"/>
                    <a:pt x="5891" y="3293"/>
                  </a:cubicBezTo>
                  <a:cubicBezTo>
                    <a:pt x="5885" y="3293"/>
                    <a:pt x="5868" y="3294"/>
                    <a:pt x="5852" y="3296"/>
                  </a:cubicBezTo>
                  <a:cubicBezTo>
                    <a:pt x="5836" y="3297"/>
                    <a:pt x="5813" y="3298"/>
                    <a:pt x="5801" y="3299"/>
                  </a:cubicBezTo>
                  <a:cubicBezTo>
                    <a:pt x="5787" y="3299"/>
                    <a:pt x="5779" y="3299"/>
                    <a:pt x="5777" y="3301"/>
                  </a:cubicBezTo>
                  <a:cubicBezTo>
                    <a:pt x="5774" y="3305"/>
                    <a:pt x="5768" y="3304"/>
                    <a:pt x="5766" y="3300"/>
                  </a:cubicBezTo>
                  <a:close/>
                  <a:moveTo>
                    <a:pt x="5868" y="3254"/>
                  </a:moveTo>
                  <a:cubicBezTo>
                    <a:pt x="5889" y="3254"/>
                    <a:pt x="5904" y="3252"/>
                    <a:pt x="5910" y="3250"/>
                  </a:cubicBezTo>
                  <a:cubicBezTo>
                    <a:pt x="5916" y="3249"/>
                    <a:pt x="5922" y="3248"/>
                    <a:pt x="5925" y="3248"/>
                  </a:cubicBezTo>
                  <a:cubicBezTo>
                    <a:pt x="5927" y="3249"/>
                    <a:pt x="5934" y="3248"/>
                    <a:pt x="5939" y="3247"/>
                  </a:cubicBezTo>
                  <a:cubicBezTo>
                    <a:pt x="5944" y="3245"/>
                    <a:pt x="5955" y="3244"/>
                    <a:pt x="5962" y="3243"/>
                  </a:cubicBezTo>
                  <a:cubicBezTo>
                    <a:pt x="5970" y="3242"/>
                    <a:pt x="5978" y="3241"/>
                    <a:pt x="5980" y="3240"/>
                  </a:cubicBezTo>
                  <a:cubicBezTo>
                    <a:pt x="5982" y="3238"/>
                    <a:pt x="5989" y="3237"/>
                    <a:pt x="5994" y="3236"/>
                  </a:cubicBezTo>
                  <a:cubicBezTo>
                    <a:pt x="6000" y="3236"/>
                    <a:pt x="6005" y="3235"/>
                    <a:pt x="6007" y="3234"/>
                  </a:cubicBezTo>
                  <a:cubicBezTo>
                    <a:pt x="6008" y="3233"/>
                    <a:pt x="6011" y="3232"/>
                    <a:pt x="6013" y="3232"/>
                  </a:cubicBezTo>
                  <a:cubicBezTo>
                    <a:pt x="6016" y="3232"/>
                    <a:pt x="6018" y="3231"/>
                    <a:pt x="6019" y="3229"/>
                  </a:cubicBezTo>
                  <a:cubicBezTo>
                    <a:pt x="6021" y="3226"/>
                    <a:pt x="6020" y="3112"/>
                    <a:pt x="6018" y="3109"/>
                  </a:cubicBezTo>
                  <a:cubicBezTo>
                    <a:pt x="6018" y="3108"/>
                    <a:pt x="6017" y="3095"/>
                    <a:pt x="6016" y="3082"/>
                  </a:cubicBezTo>
                  <a:cubicBezTo>
                    <a:pt x="6016" y="3068"/>
                    <a:pt x="6015" y="3051"/>
                    <a:pt x="6014" y="3044"/>
                  </a:cubicBezTo>
                  <a:cubicBezTo>
                    <a:pt x="6013" y="3037"/>
                    <a:pt x="6013" y="3026"/>
                    <a:pt x="6014" y="3019"/>
                  </a:cubicBezTo>
                  <a:cubicBezTo>
                    <a:pt x="6015" y="3012"/>
                    <a:pt x="6016" y="2987"/>
                    <a:pt x="6015" y="2964"/>
                  </a:cubicBezTo>
                  <a:cubicBezTo>
                    <a:pt x="6014" y="2928"/>
                    <a:pt x="6014" y="2919"/>
                    <a:pt x="6010" y="2910"/>
                  </a:cubicBezTo>
                  <a:cubicBezTo>
                    <a:pt x="6007" y="2900"/>
                    <a:pt x="6006" y="2899"/>
                    <a:pt x="6001" y="2898"/>
                  </a:cubicBezTo>
                  <a:cubicBezTo>
                    <a:pt x="5997" y="2898"/>
                    <a:pt x="5994" y="2897"/>
                    <a:pt x="5993" y="2896"/>
                  </a:cubicBezTo>
                  <a:cubicBezTo>
                    <a:pt x="5990" y="2893"/>
                    <a:pt x="5980" y="2892"/>
                    <a:pt x="5965" y="2891"/>
                  </a:cubicBezTo>
                  <a:cubicBezTo>
                    <a:pt x="5957" y="2891"/>
                    <a:pt x="5950" y="2890"/>
                    <a:pt x="5949" y="2890"/>
                  </a:cubicBezTo>
                  <a:cubicBezTo>
                    <a:pt x="5946" y="2888"/>
                    <a:pt x="5908" y="2892"/>
                    <a:pt x="5903" y="2894"/>
                  </a:cubicBezTo>
                  <a:cubicBezTo>
                    <a:pt x="5902" y="2895"/>
                    <a:pt x="5898" y="2895"/>
                    <a:pt x="5896" y="2894"/>
                  </a:cubicBezTo>
                  <a:cubicBezTo>
                    <a:pt x="5892" y="2892"/>
                    <a:pt x="5891" y="2892"/>
                    <a:pt x="5888" y="2894"/>
                  </a:cubicBezTo>
                  <a:cubicBezTo>
                    <a:pt x="5887" y="2895"/>
                    <a:pt x="5883" y="2896"/>
                    <a:pt x="5880" y="2896"/>
                  </a:cubicBezTo>
                  <a:cubicBezTo>
                    <a:pt x="5876" y="2896"/>
                    <a:pt x="5871" y="2897"/>
                    <a:pt x="5867" y="2899"/>
                  </a:cubicBezTo>
                  <a:cubicBezTo>
                    <a:pt x="5860" y="2903"/>
                    <a:pt x="5858" y="2903"/>
                    <a:pt x="5851" y="2901"/>
                  </a:cubicBezTo>
                  <a:cubicBezTo>
                    <a:pt x="5845" y="2899"/>
                    <a:pt x="5841" y="2899"/>
                    <a:pt x="5838" y="2900"/>
                  </a:cubicBezTo>
                  <a:cubicBezTo>
                    <a:pt x="5834" y="2903"/>
                    <a:pt x="5821" y="2905"/>
                    <a:pt x="5807" y="2907"/>
                  </a:cubicBezTo>
                  <a:cubicBezTo>
                    <a:pt x="5802" y="2908"/>
                    <a:pt x="5797" y="2909"/>
                    <a:pt x="5796" y="2911"/>
                  </a:cubicBezTo>
                  <a:cubicBezTo>
                    <a:pt x="5794" y="2912"/>
                    <a:pt x="5790" y="2914"/>
                    <a:pt x="5786" y="2914"/>
                  </a:cubicBezTo>
                  <a:cubicBezTo>
                    <a:pt x="5775" y="2914"/>
                    <a:pt x="5771" y="2919"/>
                    <a:pt x="5773" y="2930"/>
                  </a:cubicBezTo>
                  <a:cubicBezTo>
                    <a:pt x="5773" y="2935"/>
                    <a:pt x="5774" y="2954"/>
                    <a:pt x="5775" y="2974"/>
                  </a:cubicBezTo>
                  <a:cubicBezTo>
                    <a:pt x="5776" y="3019"/>
                    <a:pt x="5777" y="3032"/>
                    <a:pt x="5779" y="3047"/>
                  </a:cubicBezTo>
                  <a:cubicBezTo>
                    <a:pt x="5780" y="3053"/>
                    <a:pt x="5780" y="3061"/>
                    <a:pt x="5780" y="3065"/>
                  </a:cubicBezTo>
                  <a:cubicBezTo>
                    <a:pt x="5780" y="3078"/>
                    <a:pt x="5780" y="3083"/>
                    <a:pt x="5781" y="3096"/>
                  </a:cubicBezTo>
                  <a:cubicBezTo>
                    <a:pt x="5781" y="3103"/>
                    <a:pt x="5782" y="3125"/>
                    <a:pt x="5784" y="3145"/>
                  </a:cubicBezTo>
                  <a:cubicBezTo>
                    <a:pt x="5785" y="3164"/>
                    <a:pt x="5787" y="3191"/>
                    <a:pt x="5788" y="3205"/>
                  </a:cubicBezTo>
                  <a:cubicBezTo>
                    <a:pt x="5789" y="3218"/>
                    <a:pt x="5790" y="3232"/>
                    <a:pt x="5790" y="3237"/>
                  </a:cubicBezTo>
                  <a:cubicBezTo>
                    <a:pt x="5790" y="3250"/>
                    <a:pt x="5793" y="3252"/>
                    <a:pt x="5810" y="3253"/>
                  </a:cubicBezTo>
                  <a:cubicBezTo>
                    <a:pt x="5818" y="3254"/>
                    <a:pt x="5826" y="3255"/>
                    <a:pt x="5827" y="3256"/>
                  </a:cubicBezTo>
                  <a:cubicBezTo>
                    <a:pt x="5828" y="3257"/>
                    <a:pt x="5830" y="3257"/>
                    <a:pt x="5832" y="3257"/>
                  </a:cubicBezTo>
                  <a:cubicBezTo>
                    <a:pt x="5833" y="3256"/>
                    <a:pt x="5850" y="3255"/>
                    <a:pt x="5868" y="3254"/>
                  </a:cubicBezTo>
                  <a:close/>
                  <a:moveTo>
                    <a:pt x="6307" y="3245"/>
                  </a:moveTo>
                  <a:cubicBezTo>
                    <a:pt x="6312" y="3244"/>
                    <a:pt x="6328" y="3243"/>
                    <a:pt x="6343" y="3242"/>
                  </a:cubicBezTo>
                  <a:cubicBezTo>
                    <a:pt x="6357" y="3242"/>
                    <a:pt x="6370" y="3241"/>
                    <a:pt x="6372" y="3240"/>
                  </a:cubicBezTo>
                  <a:cubicBezTo>
                    <a:pt x="6373" y="3239"/>
                    <a:pt x="6400" y="3238"/>
                    <a:pt x="6430" y="3238"/>
                  </a:cubicBezTo>
                  <a:cubicBezTo>
                    <a:pt x="6461" y="3238"/>
                    <a:pt x="6487" y="3237"/>
                    <a:pt x="6487" y="3237"/>
                  </a:cubicBezTo>
                  <a:cubicBezTo>
                    <a:pt x="6489" y="3235"/>
                    <a:pt x="6488" y="3204"/>
                    <a:pt x="6487" y="3176"/>
                  </a:cubicBezTo>
                  <a:cubicBezTo>
                    <a:pt x="6485" y="3156"/>
                    <a:pt x="6485" y="3142"/>
                    <a:pt x="6486" y="3123"/>
                  </a:cubicBezTo>
                  <a:cubicBezTo>
                    <a:pt x="6486" y="3121"/>
                    <a:pt x="6486" y="3118"/>
                    <a:pt x="6485" y="3116"/>
                  </a:cubicBezTo>
                  <a:cubicBezTo>
                    <a:pt x="6485" y="3114"/>
                    <a:pt x="6486" y="3073"/>
                    <a:pt x="6487" y="3025"/>
                  </a:cubicBezTo>
                  <a:cubicBezTo>
                    <a:pt x="6488" y="2946"/>
                    <a:pt x="6488" y="2936"/>
                    <a:pt x="6485" y="2928"/>
                  </a:cubicBezTo>
                  <a:lnTo>
                    <a:pt x="6481" y="2920"/>
                  </a:lnTo>
                  <a:lnTo>
                    <a:pt x="6459" y="2919"/>
                  </a:lnTo>
                  <a:cubicBezTo>
                    <a:pt x="6434" y="2917"/>
                    <a:pt x="6431" y="2917"/>
                    <a:pt x="6409" y="2918"/>
                  </a:cubicBezTo>
                  <a:cubicBezTo>
                    <a:pt x="6401" y="2918"/>
                    <a:pt x="6393" y="2920"/>
                    <a:pt x="6391" y="2921"/>
                  </a:cubicBezTo>
                  <a:cubicBezTo>
                    <a:pt x="6389" y="2923"/>
                    <a:pt x="6369" y="2923"/>
                    <a:pt x="6366" y="2921"/>
                  </a:cubicBezTo>
                  <a:cubicBezTo>
                    <a:pt x="6365" y="2920"/>
                    <a:pt x="6360" y="2922"/>
                    <a:pt x="6355" y="2924"/>
                  </a:cubicBezTo>
                  <a:cubicBezTo>
                    <a:pt x="6347" y="2929"/>
                    <a:pt x="6345" y="2929"/>
                    <a:pt x="6338" y="2927"/>
                  </a:cubicBezTo>
                  <a:cubicBezTo>
                    <a:pt x="6330" y="2924"/>
                    <a:pt x="6331" y="2924"/>
                    <a:pt x="6315" y="2932"/>
                  </a:cubicBezTo>
                  <a:cubicBezTo>
                    <a:pt x="6313" y="2933"/>
                    <a:pt x="6305" y="2934"/>
                    <a:pt x="6298" y="2935"/>
                  </a:cubicBezTo>
                  <a:cubicBezTo>
                    <a:pt x="6291" y="2935"/>
                    <a:pt x="6283" y="2936"/>
                    <a:pt x="6280" y="2937"/>
                  </a:cubicBezTo>
                  <a:cubicBezTo>
                    <a:pt x="6277" y="2937"/>
                    <a:pt x="6269" y="2939"/>
                    <a:pt x="6261" y="2940"/>
                  </a:cubicBezTo>
                  <a:cubicBezTo>
                    <a:pt x="6254" y="2941"/>
                    <a:pt x="6245" y="2943"/>
                    <a:pt x="6241" y="2945"/>
                  </a:cubicBezTo>
                  <a:cubicBezTo>
                    <a:pt x="6233" y="2948"/>
                    <a:pt x="6233" y="2948"/>
                    <a:pt x="6234" y="2957"/>
                  </a:cubicBezTo>
                  <a:cubicBezTo>
                    <a:pt x="6237" y="2980"/>
                    <a:pt x="6238" y="3007"/>
                    <a:pt x="6238" y="3065"/>
                  </a:cubicBezTo>
                  <a:cubicBezTo>
                    <a:pt x="6238" y="3099"/>
                    <a:pt x="6238" y="3128"/>
                    <a:pt x="6238" y="3130"/>
                  </a:cubicBezTo>
                  <a:cubicBezTo>
                    <a:pt x="6238" y="3131"/>
                    <a:pt x="6238" y="3141"/>
                    <a:pt x="6238" y="3152"/>
                  </a:cubicBezTo>
                  <a:cubicBezTo>
                    <a:pt x="6238" y="3162"/>
                    <a:pt x="6238" y="3187"/>
                    <a:pt x="6238" y="3207"/>
                  </a:cubicBezTo>
                  <a:cubicBezTo>
                    <a:pt x="6238" y="3228"/>
                    <a:pt x="6238" y="3245"/>
                    <a:pt x="6239" y="3245"/>
                  </a:cubicBezTo>
                  <a:cubicBezTo>
                    <a:pt x="6241" y="3247"/>
                    <a:pt x="6272" y="3249"/>
                    <a:pt x="6286" y="3248"/>
                  </a:cubicBezTo>
                  <a:cubicBezTo>
                    <a:pt x="6292" y="3248"/>
                    <a:pt x="6301" y="3246"/>
                    <a:pt x="6307" y="3245"/>
                  </a:cubicBezTo>
                  <a:close/>
                  <a:moveTo>
                    <a:pt x="1025" y="3175"/>
                  </a:moveTo>
                  <a:cubicBezTo>
                    <a:pt x="1023" y="3173"/>
                    <a:pt x="1020" y="3169"/>
                    <a:pt x="1018" y="3167"/>
                  </a:cubicBezTo>
                  <a:cubicBezTo>
                    <a:pt x="1016" y="3164"/>
                    <a:pt x="1016" y="3163"/>
                    <a:pt x="1019" y="3155"/>
                  </a:cubicBezTo>
                  <a:cubicBezTo>
                    <a:pt x="1022" y="3146"/>
                    <a:pt x="1029" y="3141"/>
                    <a:pt x="1038" y="3141"/>
                  </a:cubicBezTo>
                  <a:cubicBezTo>
                    <a:pt x="1042" y="3141"/>
                    <a:pt x="1044" y="3123"/>
                    <a:pt x="1041" y="3100"/>
                  </a:cubicBezTo>
                  <a:cubicBezTo>
                    <a:pt x="1040" y="3089"/>
                    <a:pt x="1039" y="3069"/>
                    <a:pt x="1039" y="3055"/>
                  </a:cubicBezTo>
                  <a:cubicBezTo>
                    <a:pt x="1039" y="3042"/>
                    <a:pt x="1038" y="3029"/>
                    <a:pt x="1037" y="3027"/>
                  </a:cubicBezTo>
                  <a:cubicBezTo>
                    <a:pt x="1036" y="3026"/>
                    <a:pt x="1035" y="3018"/>
                    <a:pt x="1035" y="3011"/>
                  </a:cubicBezTo>
                  <a:cubicBezTo>
                    <a:pt x="1034" y="3003"/>
                    <a:pt x="1033" y="2994"/>
                    <a:pt x="1032" y="2991"/>
                  </a:cubicBezTo>
                  <a:cubicBezTo>
                    <a:pt x="1029" y="2985"/>
                    <a:pt x="1029" y="2976"/>
                    <a:pt x="1031" y="2971"/>
                  </a:cubicBezTo>
                  <a:cubicBezTo>
                    <a:pt x="1032" y="2969"/>
                    <a:pt x="1031" y="2966"/>
                    <a:pt x="1030" y="2965"/>
                  </a:cubicBezTo>
                  <a:cubicBezTo>
                    <a:pt x="1029" y="2963"/>
                    <a:pt x="1028" y="2955"/>
                    <a:pt x="1028" y="2943"/>
                  </a:cubicBezTo>
                  <a:cubicBezTo>
                    <a:pt x="1028" y="2933"/>
                    <a:pt x="1027" y="2922"/>
                    <a:pt x="1026" y="2919"/>
                  </a:cubicBezTo>
                  <a:cubicBezTo>
                    <a:pt x="1025" y="2915"/>
                    <a:pt x="1024" y="2905"/>
                    <a:pt x="1024" y="2894"/>
                  </a:cubicBezTo>
                  <a:cubicBezTo>
                    <a:pt x="1024" y="2882"/>
                    <a:pt x="1024" y="2873"/>
                    <a:pt x="1022" y="2870"/>
                  </a:cubicBezTo>
                  <a:cubicBezTo>
                    <a:pt x="1021" y="2868"/>
                    <a:pt x="1020" y="2862"/>
                    <a:pt x="1020" y="2858"/>
                  </a:cubicBezTo>
                  <a:cubicBezTo>
                    <a:pt x="1020" y="2844"/>
                    <a:pt x="1018" y="2826"/>
                    <a:pt x="1017" y="2824"/>
                  </a:cubicBezTo>
                  <a:cubicBezTo>
                    <a:pt x="1012" y="2817"/>
                    <a:pt x="1009" y="2759"/>
                    <a:pt x="1010" y="2714"/>
                  </a:cubicBezTo>
                  <a:cubicBezTo>
                    <a:pt x="1010" y="2711"/>
                    <a:pt x="1010" y="2700"/>
                    <a:pt x="1010" y="2690"/>
                  </a:cubicBezTo>
                  <a:cubicBezTo>
                    <a:pt x="1009" y="2676"/>
                    <a:pt x="1010" y="2672"/>
                    <a:pt x="1013" y="2668"/>
                  </a:cubicBezTo>
                  <a:cubicBezTo>
                    <a:pt x="1019" y="2660"/>
                    <a:pt x="1030" y="2660"/>
                    <a:pt x="1035" y="2666"/>
                  </a:cubicBezTo>
                  <a:cubicBezTo>
                    <a:pt x="1039" y="2671"/>
                    <a:pt x="1039" y="2675"/>
                    <a:pt x="1039" y="2706"/>
                  </a:cubicBezTo>
                  <a:cubicBezTo>
                    <a:pt x="1040" y="2742"/>
                    <a:pt x="1041" y="2760"/>
                    <a:pt x="1043" y="2790"/>
                  </a:cubicBezTo>
                  <a:cubicBezTo>
                    <a:pt x="1044" y="2802"/>
                    <a:pt x="1043" y="2808"/>
                    <a:pt x="1042" y="2809"/>
                  </a:cubicBezTo>
                  <a:cubicBezTo>
                    <a:pt x="1041" y="2809"/>
                    <a:pt x="1040" y="2811"/>
                    <a:pt x="1040" y="2812"/>
                  </a:cubicBezTo>
                  <a:cubicBezTo>
                    <a:pt x="1040" y="2813"/>
                    <a:pt x="1041" y="2813"/>
                    <a:pt x="1042" y="2813"/>
                  </a:cubicBezTo>
                  <a:cubicBezTo>
                    <a:pt x="1043" y="2812"/>
                    <a:pt x="1045" y="2814"/>
                    <a:pt x="1046" y="2816"/>
                  </a:cubicBezTo>
                  <a:cubicBezTo>
                    <a:pt x="1048" y="2820"/>
                    <a:pt x="1048" y="2823"/>
                    <a:pt x="1046" y="2827"/>
                  </a:cubicBezTo>
                  <a:cubicBezTo>
                    <a:pt x="1044" y="2832"/>
                    <a:pt x="1044" y="2834"/>
                    <a:pt x="1045" y="2837"/>
                  </a:cubicBezTo>
                  <a:cubicBezTo>
                    <a:pt x="1047" y="2839"/>
                    <a:pt x="1047" y="2844"/>
                    <a:pt x="1046" y="2848"/>
                  </a:cubicBezTo>
                  <a:cubicBezTo>
                    <a:pt x="1046" y="2852"/>
                    <a:pt x="1047" y="2861"/>
                    <a:pt x="1049" y="2870"/>
                  </a:cubicBezTo>
                  <a:cubicBezTo>
                    <a:pt x="1051" y="2878"/>
                    <a:pt x="1052" y="2889"/>
                    <a:pt x="1053" y="2894"/>
                  </a:cubicBezTo>
                  <a:cubicBezTo>
                    <a:pt x="1053" y="2899"/>
                    <a:pt x="1054" y="2913"/>
                    <a:pt x="1056" y="2925"/>
                  </a:cubicBezTo>
                  <a:cubicBezTo>
                    <a:pt x="1057" y="2937"/>
                    <a:pt x="1058" y="2951"/>
                    <a:pt x="1059" y="2957"/>
                  </a:cubicBezTo>
                  <a:cubicBezTo>
                    <a:pt x="1059" y="2962"/>
                    <a:pt x="1060" y="2970"/>
                    <a:pt x="1061" y="2974"/>
                  </a:cubicBezTo>
                  <a:cubicBezTo>
                    <a:pt x="1062" y="2978"/>
                    <a:pt x="1061" y="2983"/>
                    <a:pt x="1060" y="2985"/>
                  </a:cubicBezTo>
                  <a:cubicBezTo>
                    <a:pt x="1058" y="2989"/>
                    <a:pt x="1058" y="2991"/>
                    <a:pt x="1061" y="2997"/>
                  </a:cubicBezTo>
                  <a:cubicBezTo>
                    <a:pt x="1062" y="3001"/>
                    <a:pt x="1064" y="3006"/>
                    <a:pt x="1064" y="3008"/>
                  </a:cubicBezTo>
                  <a:cubicBezTo>
                    <a:pt x="1064" y="3027"/>
                    <a:pt x="1065" y="3041"/>
                    <a:pt x="1068" y="3045"/>
                  </a:cubicBezTo>
                  <a:cubicBezTo>
                    <a:pt x="1069" y="3049"/>
                    <a:pt x="1069" y="3051"/>
                    <a:pt x="1068" y="3053"/>
                  </a:cubicBezTo>
                  <a:cubicBezTo>
                    <a:pt x="1066" y="3055"/>
                    <a:pt x="1066" y="3056"/>
                    <a:pt x="1067" y="3058"/>
                  </a:cubicBezTo>
                  <a:cubicBezTo>
                    <a:pt x="1069" y="3061"/>
                    <a:pt x="1069" y="3073"/>
                    <a:pt x="1066" y="3091"/>
                  </a:cubicBezTo>
                  <a:cubicBezTo>
                    <a:pt x="1066" y="3097"/>
                    <a:pt x="1066" y="3101"/>
                    <a:pt x="1068" y="3102"/>
                  </a:cubicBezTo>
                  <a:cubicBezTo>
                    <a:pt x="1069" y="3104"/>
                    <a:pt x="1070" y="3112"/>
                    <a:pt x="1070" y="3124"/>
                  </a:cubicBezTo>
                  <a:cubicBezTo>
                    <a:pt x="1070" y="3135"/>
                    <a:pt x="1071" y="3144"/>
                    <a:pt x="1072" y="3145"/>
                  </a:cubicBezTo>
                  <a:cubicBezTo>
                    <a:pt x="1073" y="3145"/>
                    <a:pt x="1076" y="3145"/>
                    <a:pt x="1079" y="3144"/>
                  </a:cubicBezTo>
                  <a:cubicBezTo>
                    <a:pt x="1086" y="3141"/>
                    <a:pt x="1157" y="3139"/>
                    <a:pt x="1206" y="3140"/>
                  </a:cubicBezTo>
                  <a:cubicBezTo>
                    <a:pt x="1293" y="3141"/>
                    <a:pt x="1294" y="3141"/>
                    <a:pt x="1296" y="3138"/>
                  </a:cubicBezTo>
                  <a:cubicBezTo>
                    <a:pt x="1297" y="3135"/>
                    <a:pt x="1297" y="3119"/>
                    <a:pt x="1294" y="3087"/>
                  </a:cubicBezTo>
                  <a:cubicBezTo>
                    <a:pt x="1291" y="3061"/>
                    <a:pt x="1290" y="3028"/>
                    <a:pt x="1289" y="2987"/>
                  </a:cubicBezTo>
                  <a:cubicBezTo>
                    <a:pt x="1289" y="2970"/>
                    <a:pt x="1288" y="2943"/>
                    <a:pt x="1287" y="2925"/>
                  </a:cubicBezTo>
                  <a:cubicBezTo>
                    <a:pt x="1286" y="2904"/>
                    <a:pt x="1286" y="2894"/>
                    <a:pt x="1288" y="2893"/>
                  </a:cubicBezTo>
                  <a:cubicBezTo>
                    <a:pt x="1289" y="2892"/>
                    <a:pt x="1289" y="2890"/>
                    <a:pt x="1288" y="2888"/>
                  </a:cubicBezTo>
                  <a:cubicBezTo>
                    <a:pt x="1287" y="2886"/>
                    <a:pt x="1286" y="2877"/>
                    <a:pt x="1287" y="2868"/>
                  </a:cubicBezTo>
                  <a:cubicBezTo>
                    <a:pt x="1287" y="2851"/>
                    <a:pt x="1286" y="2827"/>
                    <a:pt x="1282" y="2786"/>
                  </a:cubicBezTo>
                  <a:cubicBezTo>
                    <a:pt x="1281" y="2775"/>
                    <a:pt x="1279" y="2756"/>
                    <a:pt x="1278" y="2743"/>
                  </a:cubicBezTo>
                  <a:cubicBezTo>
                    <a:pt x="1275" y="2710"/>
                    <a:pt x="1273" y="2693"/>
                    <a:pt x="1270" y="2688"/>
                  </a:cubicBezTo>
                  <a:cubicBezTo>
                    <a:pt x="1269" y="2686"/>
                    <a:pt x="1268" y="2682"/>
                    <a:pt x="1268" y="2680"/>
                  </a:cubicBezTo>
                  <a:cubicBezTo>
                    <a:pt x="1268" y="2668"/>
                    <a:pt x="1247" y="2664"/>
                    <a:pt x="1186" y="2663"/>
                  </a:cubicBezTo>
                  <a:cubicBezTo>
                    <a:pt x="1162" y="2662"/>
                    <a:pt x="1138" y="2661"/>
                    <a:pt x="1132" y="2661"/>
                  </a:cubicBezTo>
                  <a:cubicBezTo>
                    <a:pt x="1126" y="2660"/>
                    <a:pt x="1110" y="2659"/>
                    <a:pt x="1098" y="2658"/>
                  </a:cubicBezTo>
                  <a:cubicBezTo>
                    <a:pt x="1085" y="2657"/>
                    <a:pt x="1073" y="2655"/>
                    <a:pt x="1070" y="2654"/>
                  </a:cubicBezTo>
                  <a:cubicBezTo>
                    <a:pt x="1068" y="2653"/>
                    <a:pt x="1060" y="2651"/>
                    <a:pt x="1052" y="2651"/>
                  </a:cubicBezTo>
                  <a:cubicBezTo>
                    <a:pt x="1040" y="2651"/>
                    <a:pt x="1038" y="2650"/>
                    <a:pt x="1027" y="2643"/>
                  </a:cubicBezTo>
                  <a:cubicBezTo>
                    <a:pt x="1015" y="2635"/>
                    <a:pt x="1012" y="2631"/>
                    <a:pt x="1012" y="2624"/>
                  </a:cubicBezTo>
                  <a:cubicBezTo>
                    <a:pt x="1012" y="2614"/>
                    <a:pt x="1028" y="2609"/>
                    <a:pt x="1043" y="2614"/>
                  </a:cubicBezTo>
                  <a:cubicBezTo>
                    <a:pt x="1047" y="2616"/>
                    <a:pt x="1058" y="2618"/>
                    <a:pt x="1066" y="2618"/>
                  </a:cubicBezTo>
                  <a:cubicBezTo>
                    <a:pt x="1075" y="2619"/>
                    <a:pt x="1084" y="2620"/>
                    <a:pt x="1086" y="2622"/>
                  </a:cubicBezTo>
                  <a:cubicBezTo>
                    <a:pt x="1088" y="2623"/>
                    <a:pt x="1093" y="2624"/>
                    <a:pt x="1097" y="2624"/>
                  </a:cubicBezTo>
                  <a:cubicBezTo>
                    <a:pt x="1101" y="2624"/>
                    <a:pt x="1115" y="2625"/>
                    <a:pt x="1127" y="2627"/>
                  </a:cubicBezTo>
                  <a:cubicBezTo>
                    <a:pt x="1154" y="2630"/>
                    <a:pt x="1155" y="2630"/>
                    <a:pt x="1189" y="2630"/>
                  </a:cubicBezTo>
                  <a:cubicBezTo>
                    <a:pt x="1205" y="2630"/>
                    <a:pt x="1220" y="2630"/>
                    <a:pt x="1221" y="2631"/>
                  </a:cubicBezTo>
                  <a:cubicBezTo>
                    <a:pt x="1223" y="2632"/>
                    <a:pt x="1227" y="2632"/>
                    <a:pt x="1231" y="2632"/>
                  </a:cubicBezTo>
                  <a:cubicBezTo>
                    <a:pt x="1236" y="2630"/>
                    <a:pt x="1240" y="2631"/>
                    <a:pt x="1245" y="2633"/>
                  </a:cubicBezTo>
                  <a:cubicBezTo>
                    <a:pt x="1248" y="2634"/>
                    <a:pt x="1252" y="2635"/>
                    <a:pt x="1252" y="2634"/>
                  </a:cubicBezTo>
                  <a:cubicBezTo>
                    <a:pt x="1253" y="2634"/>
                    <a:pt x="1261" y="2634"/>
                    <a:pt x="1270" y="2636"/>
                  </a:cubicBezTo>
                  <a:cubicBezTo>
                    <a:pt x="1287" y="2638"/>
                    <a:pt x="1291" y="2641"/>
                    <a:pt x="1295" y="2653"/>
                  </a:cubicBezTo>
                  <a:cubicBezTo>
                    <a:pt x="1297" y="2656"/>
                    <a:pt x="1299" y="2664"/>
                    <a:pt x="1302" y="2670"/>
                  </a:cubicBezTo>
                  <a:cubicBezTo>
                    <a:pt x="1304" y="2677"/>
                    <a:pt x="1306" y="2684"/>
                    <a:pt x="1305" y="2691"/>
                  </a:cubicBezTo>
                  <a:cubicBezTo>
                    <a:pt x="1305" y="2696"/>
                    <a:pt x="1306" y="2705"/>
                    <a:pt x="1308" y="2710"/>
                  </a:cubicBezTo>
                  <a:cubicBezTo>
                    <a:pt x="1310" y="2715"/>
                    <a:pt x="1312" y="2727"/>
                    <a:pt x="1313" y="2737"/>
                  </a:cubicBezTo>
                  <a:cubicBezTo>
                    <a:pt x="1314" y="2747"/>
                    <a:pt x="1315" y="2765"/>
                    <a:pt x="1316" y="2778"/>
                  </a:cubicBezTo>
                  <a:cubicBezTo>
                    <a:pt x="1319" y="2811"/>
                    <a:pt x="1319" y="2837"/>
                    <a:pt x="1321" y="2947"/>
                  </a:cubicBezTo>
                  <a:cubicBezTo>
                    <a:pt x="1321" y="3001"/>
                    <a:pt x="1322" y="3048"/>
                    <a:pt x="1323" y="3052"/>
                  </a:cubicBezTo>
                  <a:cubicBezTo>
                    <a:pt x="1326" y="3088"/>
                    <a:pt x="1328" y="3103"/>
                    <a:pt x="1330" y="3107"/>
                  </a:cubicBezTo>
                  <a:cubicBezTo>
                    <a:pt x="1332" y="3110"/>
                    <a:pt x="1335" y="3112"/>
                    <a:pt x="1341" y="3113"/>
                  </a:cubicBezTo>
                  <a:cubicBezTo>
                    <a:pt x="1351" y="3114"/>
                    <a:pt x="1354" y="3117"/>
                    <a:pt x="1355" y="3126"/>
                  </a:cubicBezTo>
                  <a:cubicBezTo>
                    <a:pt x="1356" y="3131"/>
                    <a:pt x="1355" y="3134"/>
                    <a:pt x="1351" y="3139"/>
                  </a:cubicBezTo>
                  <a:cubicBezTo>
                    <a:pt x="1346" y="3144"/>
                    <a:pt x="1344" y="3146"/>
                    <a:pt x="1338" y="3146"/>
                  </a:cubicBezTo>
                  <a:cubicBezTo>
                    <a:pt x="1333" y="3146"/>
                    <a:pt x="1330" y="3145"/>
                    <a:pt x="1330" y="3144"/>
                  </a:cubicBezTo>
                  <a:cubicBezTo>
                    <a:pt x="1330" y="3143"/>
                    <a:pt x="1328" y="3142"/>
                    <a:pt x="1326" y="3142"/>
                  </a:cubicBezTo>
                  <a:cubicBezTo>
                    <a:pt x="1323" y="3142"/>
                    <a:pt x="1322" y="3144"/>
                    <a:pt x="1321" y="3152"/>
                  </a:cubicBezTo>
                  <a:cubicBezTo>
                    <a:pt x="1321" y="3160"/>
                    <a:pt x="1319" y="3165"/>
                    <a:pt x="1315" y="3170"/>
                  </a:cubicBezTo>
                  <a:lnTo>
                    <a:pt x="1310" y="3177"/>
                  </a:lnTo>
                  <a:lnTo>
                    <a:pt x="1271" y="3176"/>
                  </a:lnTo>
                  <a:cubicBezTo>
                    <a:pt x="1250" y="3176"/>
                    <a:pt x="1217" y="3175"/>
                    <a:pt x="1199" y="3175"/>
                  </a:cubicBezTo>
                  <a:cubicBezTo>
                    <a:pt x="1176" y="3174"/>
                    <a:pt x="1157" y="3175"/>
                    <a:pt x="1142" y="3177"/>
                  </a:cubicBezTo>
                  <a:cubicBezTo>
                    <a:pt x="1128" y="3178"/>
                    <a:pt x="1100" y="3180"/>
                    <a:pt x="1074" y="3180"/>
                  </a:cubicBezTo>
                  <a:cubicBezTo>
                    <a:pt x="1029" y="3180"/>
                    <a:pt x="1029" y="3180"/>
                    <a:pt x="1025" y="3175"/>
                  </a:cubicBezTo>
                  <a:close/>
                  <a:moveTo>
                    <a:pt x="6641" y="2580"/>
                  </a:moveTo>
                  <a:cubicBezTo>
                    <a:pt x="6641" y="2580"/>
                    <a:pt x="6620" y="2579"/>
                    <a:pt x="6595" y="2579"/>
                  </a:cubicBezTo>
                  <a:cubicBezTo>
                    <a:pt x="6558" y="2580"/>
                    <a:pt x="6549" y="2579"/>
                    <a:pt x="6544" y="2577"/>
                  </a:cubicBezTo>
                  <a:cubicBezTo>
                    <a:pt x="6541" y="2575"/>
                    <a:pt x="6535" y="2574"/>
                    <a:pt x="6532" y="2574"/>
                  </a:cubicBezTo>
                  <a:cubicBezTo>
                    <a:pt x="6529" y="2574"/>
                    <a:pt x="6521" y="2572"/>
                    <a:pt x="6514" y="2571"/>
                  </a:cubicBezTo>
                  <a:cubicBezTo>
                    <a:pt x="6508" y="2569"/>
                    <a:pt x="6497" y="2567"/>
                    <a:pt x="6490" y="2566"/>
                  </a:cubicBezTo>
                  <a:cubicBezTo>
                    <a:pt x="6483" y="2566"/>
                    <a:pt x="6474" y="2564"/>
                    <a:pt x="6471" y="2562"/>
                  </a:cubicBezTo>
                  <a:cubicBezTo>
                    <a:pt x="6468" y="2561"/>
                    <a:pt x="6462" y="2560"/>
                    <a:pt x="6456" y="2560"/>
                  </a:cubicBezTo>
                  <a:cubicBezTo>
                    <a:pt x="6450" y="2560"/>
                    <a:pt x="6445" y="2559"/>
                    <a:pt x="6444" y="2557"/>
                  </a:cubicBezTo>
                  <a:cubicBezTo>
                    <a:pt x="6442" y="2555"/>
                    <a:pt x="6440" y="2554"/>
                    <a:pt x="6438" y="2554"/>
                  </a:cubicBezTo>
                  <a:cubicBezTo>
                    <a:pt x="6434" y="2554"/>
                    <a:pt x="6416" y="2546"/>
                    <a:pt x="6405" y="2540"/>
                  </a:cubicBezTo>
                  <a:cubicBezTo>
                    <a:pt x="6400" y="2538"/>
                    <a:pt x="6382" y="2529"/>
                    <a:pt x="6364" y="2520"/>
                  </a:cubicBezTo>
                  <a:cubicBezTo>
                    <a:pt x="6346" y="2511"/>
                    <a:pt x="6331" y="2503"/>
                    <a:pt x="6331" y="2502"/>
                  </a:cubicBezTo>
                  <a:cubicBezTo>
                    <a:pt x="6330" y="2501"/>
                    <a:pt x="6324" y="2497"/>
                    <a:pt x="6317" y="2493"/>
                  </a:cubicBezTo>
                  <a:cubicBezTo>
                    <a:pt x="6310" y="2489"/>
                    <a:pt x="6303" y="2484"/>
                    <a:pt x="6300" y="2481"/>
                  </a:cubicBezTo>
                  <a:cubicBezTo>
                    <a:pt x="6297" y="2478"/>
                    <a:pt x="6294" y="2476"/>
                    <a:pt x="6293" y="2476"/>
                  </a:cubicBezTo>
                  <a:cubicBezTo>
                    <a:pt x="6291" y="2476"/>
                    <a:pt x="6286" y="2472"/>
                    <a:pt x="6280" y="2468"/>
                  </a:cubicBezTo>
                  <a:cubicBezTo>
                    <a:pt x="6269" y="2459"/>
                    <a:pt x="6255" y="2450"/>
                    <a:pt x="6253" y="2450"/>
                  </a:cubicBezTo>
                  <a:cubicBezTo>
                    <a:pt x="6253" y="2450"/>
                    <a:pt x="6247" y="2446"/>
                    <a:pt x="6241" y="2443"/>
                  </a:cubicBezTo>
                  <a:cubicBezTo>
                    <a:pt x="6236" y="2439"/>
                    <a:pt x="6230" y="2436"/>
                    <a:pt x="6229" y="2436"/>
                  </a:cubicBezTo>
                  <a:cubicBezTo>
                    <a:pt x="6224" y="2436"/>
                    <a:pt x="6188" y="2404"/>
                    <a:pt x="6188" y="2399"/>
                  </a:cubicBezTo>
                  <a:cubicBezTo>
                    <a:pt x="6188" y="2397"/>
                    <a:pt x="6185" y="2393"/>
                    <a:pt x="6183" y="2390"/>
                  </a:cubicBezTo>
                  <a:cubicBezTo>
                    <a:pt x="6175" y="2382"/>
                    <a:pt x="6164" y="2363"/>
                    <a:pt x="6160" y="2351"/>
                  </a:cubicBezTo>
                  <a:cubicBezTo>
                    <a:pt x="6159" y="2345"/>
                    <a:pt x="6155" y="2337"/>
                    <a:pt x="6153" y="2333"/>
                  </a:cubicBezTo>
                  <a:cubicBezTo>
                    <a:pt x="6151" y="2329"/>
                    <a:pt x="6150" y="2324"/>
                    <a:pt x="6150" y="2322"/>
                  </a:cubicBezTo>
                  <a:cubicBezTo>
                    <a:pt x="6150" y="2321"/>
                    <a:pt x="6149" y="2316"/>
                    <a:pt x="6148" y="2313"/>
                  </a:cubicBezTo>
                  <a:cubicBezTo>
                    <a:pt x="6141" y="2291"/>
                    <a:pt x="6139" y="2283"/>
                    <a:pt x="6140" y="2278"/>
                  </a:cubicBezTo>
                  <a:cubicBezTo>
                    <a:pt x="6141" y="2275"/>
                    <a:pt x="6144" y="2262"/>
                    <a:pt x="6147" y="2249"/>
                  </a:cubicBezTo>
                  <a:cubicBezTo>
                    <a:pt x="6152" y="2222"/>
                    <a:pt x="6166" y="2184"/>
                    <a:pt x="6172" y="2181"/>
                  </a:cubicBezTo>
                  <a:cubicBezTo>
                    <a:pt x="6173" y="2180"/>
                    <a:pt x="6174" y="2178"/>
                    <a:pt x="6174" y="2176"/>
                  </a:cubicBezTo>
                  <a:cubicBezTo>
                    <a:pt x="6174" y="2173"/>
                    <a:pt x="6184" y="2159"/>
                    <a:pt x="6191" y="2151"/>
                  </a:cubicBezTo>
                  <a:cubicBezTo>
                    <a:pt x="6193" y="2148"/>
                    <a:pt x="6196" y="2144"/>
                    <a:pt x="6198" y="2141"/>
                  </a:cubicBezTo>
                  <a:cubicBezTo>
                    <a:pt x="6201" y="2134"/>
                    <a:pt x="6217" y="2118"/>
                    <a:pt x="6223" y="2115"/>
                  </a:cubicBezTo>
                  <a:cubicBezTo>
                    <a:pt x="6225" y="2114"/>
                    <a:pt x="6228" y="2113"/>
                    <a:pt x="6230" y="2111"/>
                  </a:cubicBezTo>
                  <a:cubicBezTo>
                    <a:pt x="6233" y="2109"/>
                    <a:pt x="6235" y="2110"/>
                    <a:pt x="6242" y="2115"/>
                  </a:cubicBezTo>
                  <a:cubicBezTo>
                    <a:pt x="6254" y="2123"/>
                    <a:pt x="6255" y="2128"/>
                    <a:pt x="6248" y="2135"/>
                  </a:cubicBezTo>
                  <a:cubicBezTo>
                    <a:pt x="6245" y="2138"/>
                    <a:pt x="6241" y="2142"/>
                    <a:pt x="6240" y="2143"/>
                  </a:cubicBezTo>
                  <a:cubicBezTo>
                    <a:pt x="6234" y="2146"/>
                    <a:pt x="6210" y="2175"/>
                    <a:pt x="6206" y="2184"/>
                  </a:cubicBezTo>
                  <a:cubicBezTo>
                    <a:pt x="6203" y="2189"/>
                    <a:pt x="6199" y="2195"/>
                    <a:pt x="6197" y="2199"/>
                  </a:cubicBezTo>
                  <a:cubicBezTo>
                    <a:pt x="6194" y="2202"/>
                    <a:pt x="6192" y="2207"/>
                    <a:pt x="6192" y="2209"/>
                  </a:cubicBezTo>
                  <a:cubicBezTo>
                    <a:pt x="6192" y="2211"/>
                    <a:pt x="6190" y="2217"/>
                    <a:pt x="6187" y="2222"/>
                  </a:cubicBezTo>
                  <a:cubicBezTo>
                    <a:pt x="6181" y="2236"/>
                    <a:pt x="6175" y="2276"/>
                    <a:pt x="6177" y="2290"/>
                  </a:cubicBezTo>
                  <a:cubicBezTo>
                    <a:pt x="6178" y="2296"/>
                    <a:pt x="6178" y="2304"/>
                    <a:pt x="6179" y="2307"/>
                  </a:cubicBezTo>
                  <a:cubicBezTo>
                    <a:pt x="6179" y="2311"/>
                    <a:pt x="6180" y="2315"/>
                    <a:pt x="6182" y="2316"/>
                  </a:cubicBezTo>
                  <a:cubicBezTo>
                    <a:pt x="6183" y="2317"/>
                    <a:pt x="6184" y="2320"/>
                    <a:pt x="6184" y="2321"/>
                  </a:cubicBezTo>
                  <a:cubicBezTo>
                    <a:pt x="6184" y="2323"/>
                    <a:pt x="6198" y="2356"/>
                    <a:pt x="6201" y="2361"/>
                  </a:cubicBezTo>
                  <a:cubicBezTo>
                    <a:pt x="6214" y="2381"/>
                    <a:pt x="6227" y="2394"/>
                    <a:pt x="6239" y="2401"/>
                  </a:cubicBezTo>
                  <a:cubicBezTo>
                    <a:pt x="6247" y="2405"/>
                    <a:pt x="6254" y="2409"/>
                    <a:pt x="6256" y="2410"/>
                  </a:cubicBezTo>
                  <a:cubicBezTo>
                    <a:pt x="6259" y="2411"/>
                    <a:pt x="6262" y="2414"/>
                    <a:pt x="6264" y="2417"/>
                  </a:cubicBezTo>
                  <a:cubicBezTo>
                    <a:pt x="6266" y="2419"/>
                    <a:pt x="6269" y="2422"/>
                    <a:pt x="6270" y="2422"/>
                  </a:cubicBezTo>
                  <a:cubicBezTo>
                    <a:pt x="6271" y="2422"/>
                    <a:pt x="6277" y="2425"/>
                    <a:pt x="6282" y="2428"/>
                  </a:cubicBezTo>
                  <a:cubicBezTo>
                    <a:pt x="6288" y="2432"/>
                    <a:pt x="6295" y="2436"/>
                    <a:pt x="6297" y="2437"/>
                  </a:cubicBezTo>
                  <a:cubicBezTo>
                    <a:pt x="6299" y="2438"/>
                    <a:pt x="6307" y="2443"/>
                    <a:pt x="6314" y="2448"/>
                  </a:cubicBezTo>
                  <a:cubicBezTo>
                    <a:pt x="6322" y="2452"/>
                    <a:pt x="6328" y="2457"/>
                    <a:pt x="6329" y="2458"/>
                  </a:cubicBezTo>
                  <a:cubicBezTo>
                    <a:pt x="6329" y="2459"/>
                    <a:pt x="6334" y="2461"/>
                    <a:pt x="6339" y="2464"/>
                  </a:cubicBezTo>
                  <a:cubicBezTo>
                    <a:pt x="6344" y="2466"/>
                    <a:pt x="6353" y="2471"/>
                    <a:pt x="6358" y="2475"/>
                  </a:cubicBezTo>
                  <a:cubicBezTo>
                    <a:pt x="6362" y="2479"/>
                    <a:pt x="6368" y="2482"/>
                    <a:pt x="6369" y="2482"/>
                  </a:cubicBezTo>
                  <a:cubicBezTo>
                    <a:pt x="6370" y="2482"/>
                    <a:pt x="6376" y="2484"/>
                    <a:pt x="6381" y="2487"/>
                  </a:cubicBezTo>
                  <a:cubicBezTo>
                    <a:pt x="6391" y="2493"/>
                    <a:pt x="6394" y="2494"/>
                    <a:pt x="6423" y="2508"/>
                  </a:cubicBezTo>
                  <a:cubicBezTo>
                    <a:pt x="6433" y="2512"/>
                    <a:pt x="6443" y="2517"/>
                    <a:pt x="6447" y="2519"/>
                  </a:cubicBezTo>
                  <a:cubicBezTo>
                    <a:pt x="6450" y="2521"/>
                    <a:pt x="6456" y="2523"/>
                    <a:pt x="6459" y="2523"/>
                  </a:cubicBezTo>
                  <a:cubicBezTo>
                    <a:pt x="6463" y="2523"/>
                    <a:pt x="6468" y="2525"/>
                    <a:pt x="6470" y="2526"/>
                  </a:cubicBezTo>
                  <a:cubicBezTo>
                    <a:pt x="6472" y="2527"/>
                    <a:pt x="6477" y="2528"/>
                    <a:pt x="6481" y="2528"/>
                  </a:cubicBezTo>
                  <a:cubicBezTo>
                    <a:pt x="6486" y="2528"/>
                    <a:pt x="6493" y="2529"/>
                    <a:pt x="6499" y="2530"/>
                  </a:cubicBezTo>
                  <a:cubicBezTo>
                    <a:pt x="6504" y="2532"/>
                    <a:pt x="6515" y="2534"/>
                    <a:pt x="6523" y="2535"/>
                  </a:cubicBezTo>
                  <a:cubicBezTo>
                    <a:pt x="6530" y="2535"/>
                    <a:pt x="6538" y="2537"/>
                    <a:pt x="6539" y="2537"/>
                  </a:cubicBezTo>
                  <a:cubicBezTo>
                    <a:pt x="6543" y="2541"/>
                    <a:pt x="6554" y="2542"/>
                    <a:pt x="6586" y="2543"/>
                  </a:cubicBezTo>
                  <a:cubicBezTo>
                    <a:pt x="6650" y="2544"/>
                    <a:pt x="6675" y="2544"/>
                    <a:pt x="6692" y="2541"/>
                  </a:cubicBezTo>
                  <a:cubicBezTo>
                    <a:pt x="6729" y="2534"/>
                    <a:pt x="6783" y="2528"/>
                    <a:pt x="6807" y="2528"/>
                  </a:cubicBezTo>
                  <a:cubicBezTo>
                    <a:pt x="6833" y="2528"/>
                    <a:pt x="6850" y="2527"/>
                    <a:pt x="6868" y="2523"/>
                  </a:cubicBezTo>
                  <a:cubicBezTo>
                    <a:pt x="6877" y="2521"/>
                    <a:pt x="6886" y="2520"/>
                    <a:pt x="6888" y="2520"/>
                  </a:cubicBezTo>
                  <a:cubicBezTo>
                    <a:pt x="6893" y="2520"/>
                    <a:pt x="6910" y="2517"/>
                    <a:pt x="6922" y="2513"/>
                  </a:cubicBezTo>
                  <a:cubicBezTo>
                    <a:pt x="6926" y="2512"/>
                    <a:pt x="6935" y="2511"/>
                    <a:pt x="6943" y="2510"/>
                  </a:cubicBezTo>
                  <a:cubicBezTo>
                    <a:pt x="6950" y="2508"/>
                    <a:pt x="6966" y="2506"/>
                    <a:pt x="6978" y="2505"/>
                  </a:cubicBezTo>
                  <a:cubicBezTo>
                    <a:pt x="7003" y="2501"/>
                    <a:pt x="7028" y="2500"/>
                    <a:pt x="7029" y="2502"/>
                  </a:cubicBezTo>
                  <a:cubicBezTo>
                    <a:pt x="7030" y="2503"/>
                    <a:pt x="7031" y="2503"/>
                    <a:pt x="7032" y="2502"/>
                  </a:cubicBezTo>
                  <a:cubicBezTo>
                    <a:pt x="7036" y="2499"/>
                    <a:pt x="7060" y="2497"/>
                    <a:pt x="7067" y="2498"/>
                  </a:cubicBezTo>
                  <a:cubicBezTo>
                    <a:pt x="7073" y="2500"/>
                    <a:pt x="7084" y="2515"/>
                    <a:pt x="7084" y="2522"/>
                  </a:cubicBezTo>
                  <a:cubicBezTo>
                    <a:pt x="7084" y="2525"/>
                    <a:pt x="7082" y="2529"/>
                    <a:pt x="7079" y="2532"/>
                  </a:cubicBezTo>
                  <a:cubicBezTo>
                    <a:pt x="7075" y="2537"/>
                    <a:pt x="7075" y="2537"/>
                    <a:pt x="7040" y="2538"/>
                  </a:cubicBezTo>
                  <a:cubicBezTo>
                    <a:pt x="7021" y="2538"/>
                    <a:pt x="7005" y="2538"/>
                    <a:pt x="7004" y="2537"/>
                  </a:cubicBezTo>
                  <a:cubicBezTo>
                    <a:pt x="7004" y="2536"/>
                    <a:pt x="7001" y="2537"/>
                    <a:pt x="6998" y="2539"/>
                  </a:cubicBezTo>
                  <a:cubicBezTo>
                    <a:pt x="6994" y="2540"/>
                    <a:pt x="6981" y="2543"/>
                    <a:pt x="6964" y="2544"/>
                  </a:cubicBezTo>
                  <a:cubicBezTo>
                    <a:pt x="6922" y="2547"/>
                    <a:pt x="6911" y="2548"/>
                    <a:pt x="6908" y="2551"/>
                  </a:cubicBezTo>
                  <a:cubicBezTo>
                    <a:pt x="6906" y="2552"/>
                    <a:pt x="6897" y="2554"/>
                    <a:pt x="6888" y="2554"/>
                  </a:cubicBezTo>
                  <a:cubicBezTo>
                    <a:pt x="6879" y="2555"/>
                    <a:pt x="6870" y="2556"/>
                    <a:pt x="6869" y="2557"/>
                  </a:cubicBezTo>
                  <a:cubicBezTo>
                    <a:pt x="6868" y="2559"/>
                    <a:pt x="6861" y="2560"/>
                    <a:pt x="6854" y="2560"/>
                  </a:cubicBezTo>
                  <a:cubicBezTo>
                    <a:pt x="6845" y="2560"/>
                    <a:pt x="6839" y="2561"/>
                    <a:pt x="6837" y="2563"/>
                  </a:cubicBezTo>
                  <a:cubicBezTo>
                    <a:pt x="6834" y="2565"/>
                    <a:pt x="6826" y="2566"/>
                    <a:pt x="6801" y="2566"/>
                  </a:cubicBezTo>
                  <a:cubicBezTo>
                    <a:pt x="6783" y="2566"/>
                    <a:pt x="6764" y="2567"/>
                    <a:pt x="6758" y="2568"/>
                  </a:cubicBezTo>
                  <a:cubicBezTo>
                    <a:pt x="6752" y="2569"/>
                    <a:pt x="6736" y="2571"/>
                    <a:pt x="6724" y="2573"/>
                  </a:cubicBezTo>
                  <a:cubicBezTo>
                    <a:pt x="6711" y="2575"/>
                    <a:pt x="6696" y="2577"/>
                    <a:pt x="6690" y="2579"/>
                  </a:cubicBezTo>
                  <a:cubicBezTo>
                    <a:pt x="6680" y="2582"/>
                    <a:pt x="6644" y="2583"/>
                    <a:pt x="6641" y="2580"/>
                  </a:cubicBezTo>
                  <a:close/>
                  <a:moveTo>
                    <a:pt x="6281" y="2277"/>
                  </a:moveTo>
                  <a:cubicBezTo>
                    <a:pt x="6275" y="2275"/>
                    <a:pt x="6272" y="2272"/>
                    <a:pt x="6269" y="2268"/>
                  </a:cubicBezTo>
                  <a:cubicBezTo>
                    <a:pt x="6265" y="2259"/>
                    <a:pt x="6265" y="2257"/>
                    <a:pt x="6269" y="2251"/>
                  </a:cubicBezTo>
                  <a:cubicBezTo>
                    <a:pt x="6272" y="2247"/>
                    <a:pt x="6274" y="2246"/>
                    <a:pt x="6280" y="2246"/>
                  </a:cubicBezTo>
                  <a:cubicBezTo>
                    <a:pt x="6291" y="2246"/>
                    <a:pt x="6315" y="2241"/>
                    <a:pt x="6321" y="2238"/>
                  </a:cubicBezTo>
                  <a:cubicBezTo>
                    <a:pt x="6324" y="2237"/>
                    <a:pt x="6330" y="2236"/>
                    <a:pt x="6334" y="2236"/>
                  </a:cubicBezTo>
                  <a:cubicBezTo>
                    <a:pt x="6339" y="2236"/>
                    <a:pt x="6346" y="2235"/>
                    <a:pt x="6349" y="2234"/>
                  </a:cubicBezTo>
                  <a:cubicBezTo>
                    <a:pt x="6352" y="2232"/>
                    <a:pt x="6359" y="2231"/>
                    <a:pt x="6365" y="2230"/>
                  </a:cubicBezTo>
                  <a:cubicBezTo>
                    <a:pt x="6370" y="2230"/>
                    <a:pt x="6377" y="2228"/>
                    <a:pt x="6379" y="2227"/>
                  </a:cubicBezTo>
                  <a:cubicBezTo>
                    <a:pt x="6381" y="2225"/>
                    <a:pt x="6390" y="2223"/>
                    <a:pt x="6398" y="2223"/>
                  </a:cubicBezTo>
                  <a:cubicBezTo>
                    <a:pt x="6406" y="2222"/>
                    <a:pt x="6415" y="2221"/>
                    <a:pt x="6419" y="2220"/>
                  </a:cubicBezTo>
                  <a:cubicBezTo>
                    <a:pt x="6430" y="2217"/>
                    <a:pt x="6455" y="2212"/>
                    <a:pt x="6459" y="2212"/>
                  </a:cubicBezTo>
                  <a:cubicBezTo>
                    <a:pt x="6463" y="2212"/>
                    <a:pt x="6470" y="2203"/>
                    <a:pt x="6470" y="2197"/>
                  </a:cubicBezTo>
                  <a:cubicBezTo>
                    <a:pt x="6470" y="2194"/>
                    <a:pt x="6445" y="2195"/>
                    <a:pt x="6439" y="2198"/>
                  </a:cubicBezTo>
                  <a:cubicBezTo>
                    <a:pt x="6437" y="2199"/>
                    <a:pt x="6425" y="2200"/>
                    <a:pt x="6413" y="2202"/>
                  </a:cubicBezTo>
                  <a:cubicBezTo>
                    <a:pt x="6382" y="2205"/>
                    <a:pt x="6368" y="2207"/>
                    <a:pt x="6356" y="2210"/>
                  </a:cubicBezTo>
                  <a:cubicBezTo>
                    <a:pt x="6348" y="2211"/>
                    <a:pt x="6334" y="2212"/>
                    <a:pt x="6305" y="2211"/>
                  </a:cubicBezTo>
                  <a:cubicBezTo>
                    <a:pt x="6270" y="2210"/>
                    <a:pt x="6263" y="2209"/>
                    <a:pt x="6256" y="2206"/>
                  </a:cubicBezTo>
                  <a:cubicBezTo>
                    <a:pt x="6246" y="2200"/>
                    <a:pt x="6242" y="2195"/>
                    <a:pt x="6241" y="2186"/>
                  </a:cubicBezTo>
                  <a:lnTo>
                    <a:pt x="6241" y="2179"/>
                  </a:lnTo>
                  <a:lnTo>
                    <a:pt x="6255" y="2178"/>
                  </a:lnTo>
                  <a:cubicBezTo>
                    <a:pt x="6263" y="2177"/>
                    <a:pt x="6270" y="2176"/>
                    <a:pt x="6271" y="2175"/>
                  </a:cubicBezTo>
                  <a:cubicBezTo>
                    <a:pt x="6272" y="2174"/>
                    <a:pt x="6272" y="2171"/>
                    <a:pt x="6272" y="2168"/>
                  </a:cubicBezTo>
                  <a:cubicBezTo>
                    <a:pt x="6272" y="2165"/>
                    <a:pt x="6271" y="2148"/>
                    <a:pt x="6271" y="2131"/>
                  </a:cubicBezTo>
                  <a:cubicBezTo>
                    <a:pt x="6270" y="2113"/>
                    <a:pt x="6269" y="2092"/>
                    <a:pt x="6268" y="2084"/>
                  </a:cubicBezTo>
                  <a:cubicBezTo>
                    <a:pt x="6266" y="2067"/>
                    <a:pt x="6262" y="2014"/>
                    <a:pt x="6261" y="1965"/>
                  </a:cubicBezTo>
                  <a:cubicBezTo>
                    <a:pt x="6260" y="1936"/>
                    <a:pt x="6260" y="1921"/>
                    <a:pt x="6260" y="1898"/>
                  </a:cubicBezTo>
                  <a:cubicBezTo>
                    <a:pt x="6260" y="1894"/>
                    <a:pt x="6260" y="1888"/>
                    <a:pt x="6260" y="1885"/>
                  </a:cubicBezTo>
                  <a:cubicBezTo>
                    <a:pt x="6260" y="1881"/>
                    <a:pt x="6260" y="1858"/>
                    <a:pt x="6260" y="1833"/>
                  </a:cubicBezTo>
                  <a:lnTo>
                    <a:pt x="6261" y="1787"/>
                  </a:lnTo>
                  <a:lnTo>
                    <a:pt x="6253" y="1778"/>
                  </a:lnTo>
                  <a:cubicBezTo>
                    <a:pt x="6244" y="1769"/>
                    <a:pt x="6243" y="1760"/>
                    <a:pt x="6250" y="1754"/>
                  </a:cubicBezTo>
                  <a:cubicBezTo>
                    <a:pt x="6252" y="1752"/>
                    <a:pt x="6257" y="1749"/>
                    <a:pt x="6259" y="1746"/>
                  </a:cubicBezTo>
                  <a:cubicBezTo>
                    <a:pt x="6265" y="1741"/>
                    <a:pt x="6267" y="1741"/>
                    <a:pt x="6280" y="1744"/>
                  </a:cubicBezTo>
                  <a:cubicBezTo>
                    <a:pt x="6294" y="1747"/>
                    <a:pt x="6306" y="1747"/>
                    <a:pt x="6316" y="1744"/>
                  </a:cubicBezTo>
                  <a:cubicBezTo>
                    <a:pt x="6329" y="1740"/>
                    <a:pt x="6338" y="1739"/>
                    <a:pt x="6392" y="1739"/>
                  </a:cubicBezTo>
                  <a:cubicBezTo>
                    <a:pt x="6457" y="1738"/>
                    <a:pt x="6496" y="1736"/>
                    <a:pt x="6501" y="1734"/>
                  </a:cubicBezTo>
                  <a:cubicBezTo>
                    <a:pt x="6503" y="1732"/>
                    <a:pt x="6506" y="1729"/>
                    <a:pt x="6507" y="1727"/>
                  </a:cubicBezTo>
                  <a:cubicBezTo>
                    <a:pt x="6509" y="1721"/>
                    <a:pt x="6519" y="1720"/>
                    <a:pt x="6526" y="1725"/>
                  </a:cubicBezTo>
                  <a:cubicBezTo>
                    <a:pt x="6529" y="1728"/>
                    <a:pt x="6533" y="1730"/>
                    <a:pt x="6535" y="1730"/>
                  </a:cubicBezTo>
                  <a:cubicBezTo>
                    <a:pt x="6542" y="1730"/>
                    <a:pt x="6554" y="1743"/>
                    <a:pt x="6554" y="1750"/>
                  </a:cubicBezTo>
                  <a:cubicBezTo>
                    <a:pt x="6554" y="1751"/>
                    <a:pt x="6549" y="1757"/>
                    <a:pt x="6543" y="1763"/>
                  </a:cubicBezTo>
                  <a:cubicBezTo>
                    <a:pt x="6533" y="1773"/>
                    <a:pt x="6533" y="1774"/>
                    <a:pt x="6535" y="1779"/>
                  </a:cubicBezTo>
                  <a:cubicBezTo>
                    <a:pt x="6536" y="1781"/>
                    <a:pt x="6538" y="1792"/>
                    <a:pt x="6538" y="1803"/>
                  </a:cubicBezTo>
                  <a:cubicBezTo>
                    <a:pt x="6539" y="1832"/>
                    <a:pt x="6539" y="1834"/>
                    <a:pt x="6540" y="1837"/>
                  </a:cubicBezTo>
                  <a:cubicBezTo>
                    <a:pt x="6541" y="1838"/>
                    <a:pt x="6541" y="1861"/>
                    <a:pt x="6541" y="1888"/>
                  </a:cubicBezTo>
                  <a:cubicBezTo>
                    <a:pt x="6541" y="1918"/>
                    <a:pt x="6543" y="1947"/>
                    <a:pt x="6544" y="1963"/>
                  </a:cubicBezTo>
                  <a:cubicBezTo>
                    <a:pt x="6548" y="1994"/>
                    <a:pt x="6548" y="1983"/>
                    <a:pt x="6549" y="2093"/>
                  </a:cubicBezTo>
                  <a:lnTo>
                    <a:pt x="6550" y="2184"/>
                  </a:lnTo>
                  <a:lnTo>
                    <a:pt x="6544" y="2190"/>
                  </a:lnTo>
                  <a:cubicBezTo>
                    <a:pt x="6542" y="2193"/>
                    <a:pt x="6538" y="2196"/>
                    <a:pt x="6536" y="2196"/>
                  </a:cubicBezTo>
                  <a:cubicBezTo>
                    <a:pt x="6531" y="2196"/>
                    <a:pt x="6518" y="2204"/>
                    <a:pt x="6514" y="2209"/>
                  </a:cubicBezTo>
                  <a:cubicBezTo>
                    <a:pt x="6511" y="2214"/>
                    <a:pt x="6511" y="2214"/>
                    <a:pt x="6515" y="2217"/>
                  </a:cubicBezTo>
                  <a:cubicBezTo>
                    <a:pt x="6517" y="2218"/>
                    <a:pt x="6520" y="2220"/>
                    <a:pt x="6521" y="2220"/>
                  </a:cubicBezTo>
                  <a:cubicBezTo>
                    <a:pt x="6525" y="2220"/>
                    <a:pt x="6527" y="2224"/>
                    <a:pt x="6529" y="2233"/>
                  </a:cubicBezTo>
                  <a:cubicBezTo>
                    <a:pt x="6531" y="2240"/>
                    <a:pt x="6531" y="2242"/>
                    <a:pt x="6527" y="2247"/>
                  </a:cubicBezTo>
                  <a:cubicBezTo>
                    <a:pt x="6524" y="2251"/>
                    <a:pt x="6522" y="2252"/>
                    <a:pt x="6518" y="2251"/>
                  </a:cubicBezTo>
                  <a:cubicBezTo>
                    <a:pt x="6515" y="2250"/>
                    <a:pt x="6509" y="2249"/>
                    <a:pt x="6505" y="2249"/>
                  </a:cubicBezTo>
                  <a:cubicBezTo>
                    <a:pt x="6500" y="2248"/>
                    <a:pt x="6488" y="2247"/>
                    <a:pt x="6478" y="2246"/>
                  </a:cubicBezTo>
                  <a:cubicBezTo>
                    <a:pt x="6466" y="2244"/>
                    <a:pt x="6456" y="2244"/>
                    <a:pt x="6446" y="2246"/>
                  </a:cubicBezTo>
                  <a:cubicBezTo>
                    <a:pt x="6439" y="2247"/>
                    <a:pt x="6427" y="2248"/>
                    <a:pt x="6421" y="2249"/>
                  </a:cubicBezTo>
                  <a:cubicBezTo>
                    <a:pt x="6414" y="2250"/>
                    <a:pt x="6407" y="2252"/>
                    <a:pt x="6404" y="2253"/>
                  </a:cubicBezTo>
                  <a:cubicBezTo>
                    <a:pt x="6402" y="2254"/>
                    <a:pt x="6398" y="2256"/>
                    <a:pt x="6395" y="2256"/>
                  </a:cubicBezTo>
                  <a:cubicBezTo>
                    <a:pt x="6393" y="2256"/>
                    <a:pt x="6386" y="2257"/>
                    <a:pt x="6381" y="2259"/>
                  </a:cubicBezTo>
                  <a:cubicBezTo>
                    <a:pt x="6375" y="2262"/>
                    <a:pt x="6369" y="2264"/>
                    <a:pt x="6367" y="2265"/>
                  </a:cubicBezTo>
                  <a:cubicBezTo>
                    <a:pt x="6363" y="2266"/>
                    <a:pt x="6347" y="2270"/>
                    <a:pt x="6326" y="2274"/>
                  </a:cubicBezTo>
                  <a:cubicBezTo>
                    <a:pt x="6320" y="2275"/>
                    <a:pt x="6314" y="2277"/>
                    <a:pt x="6312" y="2278"/>
                  </a:cubicBezTo>
                  <a:cubicBezTo>
                    <a:pt x="6307" y="2280"/>
                    <a:pt x="6291" y="2280"/>
                    <a:pt x="6281" y="2277"/>
                  </a:cubicBezTo>
                  <a:close/>
                  <a:moveTo>
                    <a:pt x="6382" y="2173"/>
                  </a:moveTo>
                  <a:cubicBezTo>
                    <a:pt x="6397" y="2171"/>
                    <a:pt x="6417" y="2169"/>
                    <a:pt x="6428" y="2168"/>
                  </a:cubicBezTo>
                  <a:cubicBezTo>
                    <a:pt x="6438" y="2167"/>
                    <a:pt x="6450" y="2165"/>
                    <a:pt x="6455" y="2164"/>
                  </a:cubicBezTo>
                  <a:cubicBezTo>
                    <a:pt x="6467" y="2161"/>
                    <a:pt x="6486" y="2158"/>
                    <a:pt x="6493" y="2158"/>
                  </a:cubicBezTo>
                  <a:cubicBezTo>
                    <a:pt x="6501" y="2158"/>
                    <a:pt x="6513" y="2154"/>
                    <a:pt x="6517" y="2150"/>
                  </a:cubicBezTo>
                  <a:cubicBezTo>
                    <a:pt x="6520" y="2147"/>
                    <a:pt x="6520" y="2140"/>
                    <a:pt x="6520" y="2106"/>
                  </a:cubicBezTo>
                  <a:cubicBezTo>
                    <a:pt x="6519" y="2050"/>
                    <a:pt x="6518" y="2015"/>
                    <a:pt x="6517" y="2010"/>
                  </a:cubicBezTo>
                  <a:cubicBezTo>
                    <a:pt x="6516" y="2005"/>
                    <a:pt x="6511" y="1957"/>
                    <a:pt x="6511" y="1945"/>
                  </a:cubicBezTo>
                  <a:cubicBezTo>
                    <a:pt x="6511" y="1939"/>
                    <a:pt x="6511" y="1933"/>
                    <a:pt x="6510" y="1932"/>
                  </a:cubicBezTo>
                  <a:cubicBezTo>
                    <a:pt x="6509" y="1930"/>
                    <a:pt x="6508" y="1904"/>
                    <a:pt x="6507" y="1874"/>
                  </a:cubicBezTo>
                  <a:cubicBezTo>
                    <a:pt x="6506" y="1814"/>
                    <a:pt x="6504" y="1790"/>
                    <a:pt x="6502" y="1786"/>
                  </a:cubicBezTo>
                  <a:cubicBezTo>
                    <a:pt x="6500" y="1785"/>
                    <a:pt x="6500" y="1781"/>
                    <a:pt x="6501" y="1777"/>
                  </a:cubicBezTo>
                  <a:cubicBezTo>
                    <a:pt x="6502" y="1771"/>
                    <a:pt x="6501" y="1769"/>
                    <a:pt x="6500" y="1768"/>
                  </a:cubicBezTo>
                  <a:cubicBezTo>
                    <a:pt x="6498" y="1767"/>
                    <a:pt x="6487" y="1767"/>
                    <a:pt x="6474" y="1767"/>
                  </a:cubicBezTo>
                  <a:cubicBezTo>
                    <a:pt x="6454" y="1768"/>
                    <a:pt x="6422" y="1769"/>
                    <a:pt x="6413" y="1768"/>
                  </a:cubicBezTo>
                  <a:cubicBezTo>
                    <a:pt x="6409" y="1767"/>
                    <a:pt x="6393" y="1769"/>
                    <a:pt x="6375" y="1771"/>
                  </a:cubicBezTo>
                  <a:cubicBezTo>
                    <a:pt x="6366" y="1773"/>
                    <a:pt x="6356" y="1773"/>
                    <a:pt x="6352" y="1772"/>
                  </a:cubicBezTo>
                  <a:cubicBezTo>
                    <a:pt x="6347" y="1772"/>
                    <a:pt x="6344" y="1772"/>
                    <a:pt x="6342" y="1774"/>
                  </a:cubicBezTo>
                  <a:cubicBezTo>
                    <a:pt x="6340" y="1776"/>
                    <a:pt x="6336" y="1778"/>
                    <a:pt x="6331" y="1778"/>
                  </a:cubicBezTo>
                  <a:cubicBezTo>
                    <a:pt x="6326" y="1778"/>
                    <a:pt x="6321" y="1779"/>
                    <a:pt x="6319" y="1781"/>
                  </a:cubicBezTo>
                  <a:cubicBezTo>
                    <a:pt x="6316" y="1783"/>
                    <a:pt x="6310" y="1784"/>
                    <a:pt x="6300" y="1784"/>
                  </a:cubicBezTo>
                  <a:cubicBezTo>
                    <a:pt x="6283" y="1784"/>
                    <a:pt x="6283" y="1784"/>
                    <a:pt x="6283" y="1804"/>
                  </a:cubicBezTo>
                  <a:cubicBezTo>
                    <a:pt x="6284" y="1879"/>
                    <a:pt x="6286" y="1979"/>
                    <a:pt x="6287" y="1989"/>
                  </a:cubicBezTo>
                  <a:cubicBezTo>
                    <a:pt x="6287" y="1995"/>
                    <a:pt x="6288" y="2012"/>
                    <a:pt x="6288" y="2027"/>
                  </a:cubicBezTo>
                  <a:cubicBezTo>
                    <a:pt x="6288" y="2041"/>
                    <a:pt x="6289" y="2058"/>
                    <a:pt x="6290" y="2065"/>
                  </a:cubicBezTo>
                  <a:cubicBezTo>
                    <a:pt x="6291" y="2072"/>
                    <a:pt x="6292" y="2086"/>
                    <a:pt x="6293" y="2095"/>
                  </a:cubicBezTo>
                  <a:cubicBezTo>
                    <a:pt x="6293" y="2110"/>
                    <a:pt x="6296" y="2141"/>
                    <a:pt x="6297" y="2152"/>
                  </a:cubicBezTo>
                  <a:cubicBezTo>
                    <a:pt x="6297" y="2157"/>
                    <a:pt x="6301" y="2162"/>
                    <a:pt x="6311" y="2170"/>
                  </a:cubicBezTo>
                  <a:lnTo>
                    <a:pt x="6320" y="2178"/>
                  </a:lnTo>
                  <a:lnTo>
                    <a:pt x="6338" y="2177"/>
                  </a:lnTo>
                  <a:cubicBezTo>
                    <a:pt x="6347" y="2177"/>
                    <a:pt x="6367" y="2175"/>
                    <a:pt x="6382" y="2173"/>
                  </a:cubicBezTo>
                  <a:close/>
                  <a:moveTo>
                    <a:pt x="6452" y="1752"/>
                  </a:moveTo>
                  <a:cubicBezTo>
                    <a:pt x="6452" y="1751"/>
                    <a:pt x="6451" y="1750"/>
                    <a:pt x="6450" y="1750"/>
                  </a:cubicBezTo>
                  <a:cubicBezTo>
                    <a:pt x="6449" y="1750"/>
                    <a:pt x="6448" y="1751"/>
                    <a:pt x="6448" y="1752"/>
                  </a:cubicBezTo>
                  <a:cubicBezTo>
                    <a:pt x="6448" y="1753"/>
                    <a:pt x="6449" y="1754"/>
                    <a:pt x="6450" y="1754"/>
                  </a:cubicBezTo>
                  <a:cubicBezTo>
                    <a:pt x="6451" y="1754"/>
                    <a:pt x="6452" y="1753"/>
                    <a:pt x="6452" y="1752"/>
                  </a:cubicBezTo>
                  <a:close/>
                  <a:moveTo>
                    <a:pt x="5783" y="2258"/>
                  </a:moveTo>
                  <a:cubicBezTo>
                    <a:pt x="5782" y="2257"/>
                    <a:pt x="5780" y="2256"/>
                    <a:pt x="5778" y="2256"/>
                  </a:cubicBezTo>
                  <a:cubicBezTo>
                    <a:pt x="5772" y="2256"/>
                    <a:pt x="5757" y="2241"/>
                    <a:pt x="5754" y="2234"/>
                  </a:cubicBezTo>
                  <a:cubicBezTo>
                    <a:pt x="5750" y="2225"/>
                    <a:pt x="5753" y="2218"/>
                    <a:pt x="5760" y="2215"/>
                  </a:cubicBezTo>
                  <a:cubicBezTo>
                    <a:pt x="5765" y="2212"/>
                    <a:pt x="5768" y="2212"/>
                    <a:pt x="5779" y="2214"/>
                  </a:cubicBezTo>
                  <a:cubicBezTo>
                    <a:pt x="5796" y="2217"/>
                    <a:pt x="5793" y="2217"/>
                    <a:pt x="5866" y="2211"/>
                  </a:cubicBezTo>
                  <a:cubicBezTo>
                    <a:pt x="5889" y="2209"/>
                    <a:pt x="5907" y="2206"/>
                    <a:pt x="5920" y="2202"/>
                  </a:cubicBezTo>
                  <a:cubicBezTo>
                    <a:pt x="5927" y="2200"/>
                    <a:pt x="5937" y="2198"/>
                    <a:pt x="5942" y="2198"/>
                  </a:cubicBezTo>
                  <a:cubicBezTo>
                    <a:pt x="5947" y="2198"/>
                    <a:pt x="5953" y="2196"/>
                    <a:pt x="5955" y="2195"/>
                  </a:cubicBezTo>
                  <a:cubicBezTo>
                    <a:pt x="5957" y="2193"/>
                    <a:pt x="5961" y="2192"/>
                    <a:pt x="5965" y="2192"/>
                  </a:cubicBezTo>
                  <a:cubicBezTo>
                    <a:pt x="5969" y="2192"/>
                    <a:pt x="5973" y="2190"/>
                    <a:pt x="5978" y="2186"/>
                  </a:cubicBezTo>
                  <a:cubicBezTo>
                    <a:pt x="5985" y="2179"/>
                    <a:pt x="5996" y="2178"/>
                    <a:pt x="6003" y="2183"/>
                  </a:cubicBezTo>
                  <a:cubicBezTo>
                    <a:pt x="6005" y="2185"/>
                    <a:pt x="6011" y="2186"/>
                    <a:pt x="6020" y="2186"/>
                  </a:cubicBezTo>
                  <a:cubicBezTo>
                    <a:pt x="6032" y="2186"/>
                    <a:pt x="6034" y="2186"/>
                    <a:pt x="6037" y="2190"/>
                  </a:cubicBezTo>
                  <a:cubicBezTo>
                    <a:pt x="6040" y="2195"/>
                    <a:pt x="6041" y="2212"/>
                    <a:pt x="6038" y="2218"/>
                  </a:cubicBezTo>
                  <a:cubicBezTo>
                    <a:pt x="6030" y="2232"/>
                    <a:pt x="6021" y="2235"/>
                    <a:pt x="6011" y="2227"/>
                  </a:cubicBezTo>
                  <a:cubicBezTo>
                    <a:pt x="6006" y="2222"/>
                    <a:pt x="6004" y="2221"/>
                    <a:pt x="5989" y="2223"/>
                  </a:cubicBezTo>
                  <a:cubicBezTo>
                    <a:pt x="5981" y="2223"/>
                    <a:pt x="5972" y="2225"/>
                    <a:pt x="5969" y="2226"/>
                  </a:cubicBezTo>
                  <a:cubicBezTo>
                    <a:pt x="5967" y="2227"/>
                    <a:pt x="5961" y="2228"/>
                    <a:pt x="5956" y="2227"/>
                  </a:cubicBezTo>
                  <a:cubicBezTo>
                    <a:pt x="5948" y="2226"/>
                    <a:pt x="5946" y="2226"/>
                    <a:pt x="5940" y="2232"/>
                  </a:cubicBezTo>
                  <a:cubicBezTo>
                    <a:pt x="5936" y="2235"/>
                    <a:pt x="5930" y="2238"/>
                    <a:pt x="5927" y="2238"/>
                  </a:cubicBezTo>
                  <a:cubicBezTo>
                    <a:pt x="5924" y="2238"/>
                    <a:pt x="5919" y="2239"/>
                    <a:pt x="5916" y="2240"/>
                  </a:cubicBezTo>
                  <a:cubicBezTo>
                    <a:pt x="5906" y="2244"/>
                    <a:pt x="5887" y="2248"/>
                    <a:pt x="5879" y="2248"/>
                  </a:cubicBezTo>
                  <a:cubicBezTo>
                    <a:pt x="5874" y="2248"/>
                    <a:pt x="5867" y="2249"/>
                    <a:pt x="5863" y="2250"/>
                  </a:cubicBezTo>
                  <a:cubicBezTo>
                    <a:pt x="5854" y="2252"/>
                    <a:pt x="5851" y="2253"/>
                    <a:pt x="5835" y="2254"/>
                  </a:cubicBezTo>
                  <a:cubicBezTo>
                    <a:pt x="5829" y="2255"/>
                    <a:pt x="5818" y="2256"/>
                    <a:pt x="5811" y="2257"/>
                  </a:cubicBezTo>
                  <a:cubicBezTo>
                    <a:pt x="5793" y="2260"/>
                    <a:pt x="5784" y="2260"/>
                    <a:pt x="5783" y="2258"/>
                  </a:cubicBezTo>
                  <a:close/>
                  <a:moveTo>
                    <a:pt x="996" y="2241"/>
                  </a:moveTo>
                  <a:cubicBezTo>
                    <a:pt x="991" y="2236"/>
                    <a:pt x="991" y="2235"/>
                    <a:pt x="992" y="2200"/>
                  </a:cubicBezTo>
                  <a:cubicBezTo>
                    <a:pt x="992" y="2180"/>
                    <a:pt x="991" y="2162"/>
                    <a:pt x="990" y="2159"/>
                  </a:cubicBezTo>
                  <a:cubicBezTo>
                    <a:pt x="989" y="2156"/>
                    <a:pt x="988" y="2145"/>
                    <a:pt x="988" y="2133"/>
                  </a:cubicBezTo>
                  <a:cubicBezTo>
                    <a:pt x="987" y="2122"/>
                    <a:pt x="986" y="2109"/>
                    <a:pt x="985" y="2104"/>
                  </a:cubicBezTo>
                  <a:cubicBezTo>
                    <a:pt x="985" y="2099"/>
                    <a:pt x="983" y="2083"/>
                    <a:pt x="983" y="2067"/>
                  </a:cubicBezTo>
                  <a:cubicBezTo>
                    <a:pt x="982" y="2042"/>
                    <a:pt x="979" y="2009"/>
                    <a:pt x="977" y="2005"/>
                  </a:cubicBezTo>
                  <a:cubicBezTo>
                    <a:pt x="975" y="2003"/>
                    <a:pt x="973" y="1974"/>
                    <a:pt x="971" y="1920"/>
                  </a:cubicBezTo>
                  <a:cubicBezTo>
                    <a:pt x="970" y="1901"/>
                    <a:pt x="970" y="1897"/>
                    <a:pt x="973" y="1893"/>
                  </a:cubicBezTo>
                  <a:cubicBezTo>
                    <a:pt x="976" y="1888"/>
                    <a:pt x="976" y="1887"/>
                    <a:pt x="973" y="1884"/>
                  </a:cubicBezTo>
                  <a:cubicBezTo>
                    <a:pt x="971" y="1882"/>
                    <a:pt x="971" y="1871"/>
                    <a:pt x="970" y="1839"/>
                  </a:cubicBezTo>
                  <a:cubicBezTo>
                    <a:pt x="970" y="1780"/>
                    <a:pt x="967" y="1719"/>
                    <a:pt x="965" y="1716"/>
                  </a:cubicBezTo>
                  <a:cubicBezTo>
                    <a:pt x="964" y="1715"/>
                    <a:pt x="963" y="1701"/>
                    <a:pt x="963" y="1686"/>
                  </a:cubicBezTo>
                  <a:cubicBezTo>
                    <a:pt x="963" y="1671"/>
                    <a:pt x="962" y="1657"/>
                    <a:pt x="961" y="1656"/>
                  </a:cubicBezTo>
                  <a:cubicBezTo>
                    <a:pt x="959" y="1651"/>
                    <a:pt x="957" y="1629"/>
                    <a:pt x="957" y="1624"/>
                  </a:cubicBezTo>
                  <a:cubicBezTo>
                    <a:pt x="957" y="1620"/>
                    <a:pt x="956" y="1617"/>
                    <a:pt x="952" y="1613"/>
                  </a:cubicBezTo>
                  <a:cubicBezTo>
                    <a:pt x="940" y="1600"/>
                    <a:pt x="941" y="1590"/>
                    <a:pt x="955" y="1582"/>
                  </a:cubicBezTo>
                  <a:cubicBezTo>
                    <a:pt x="961" y="1579"/>
                    <a:pt x="962" y="1579"/>
                    <a:pt x="965" y="1582"/>
                  </a:cubicBezTo>
                  <a:cubicBezTo>
                    <a:pt x="967" y="1584"/>
                    <a:pt x="971" y="1586"/>
                    <a:pt x="973" y="1586"/>
                  </a:cubicBezTo>
                  <a:cubicBezTo>
                    <a:pt x="975" y="1586"/>
                    <a:pt x="978" y="1587"/>
                    <a:pt x="980" y="1589"/>
                  </a:cubicBezTo>
                  <a:cubicBezTo>
                    <a:pt x="981" y="1590"/>
                    <a:pt x="984" y="1592"/>
                    <a:pt x="987" y="1592"/>
                  </a:cubicBezTo>
                  <a:cubicBezTo>
                    <a:pt x="990" y="1592"/>
                    <a:pt x="994" y="1593"/>
                    <a:pt x="996" y="1594"/>
                  </a:cubicBezTo>
                  <a:cubicBezTo>
                    <a:pt x="998" y="1595"/>
                    <a:pt x="1010" y="1596"/>
                    <a:pt x="1021" y="1597"/>
                  </a:cubicBezTo>
                  <a:cubicBezTo>
                    <a:pt x="1033" y="1597"/>
                    <a:pt x="1045" y="1598"/>
                    <a:pt x="1048" y="1599"/>
                  </a:cubicBezTo>
                  <a:cubicBezTo>
                    <a:pt x="1051" y="1599"/>
                    <a:pt x="1057" y="1599"/>
                    <a:pt x="1062" y="1597"/>
                  </a:cubicBezTo>
                  <a:cubicBezTo>
                    <a:pt x="1074" y="1593"/>
                    <a:pt x="1082" y="1593"/>
                    <a:pt x="1090" y="1596"/>
                  </a:cubicBezTo>
                  <a:cubicBezTo>
                    <a:pt x="1095" y="1598"/>
                    <a:pt x="1098" y="1599"/>
                    <a:pt x="1101" y="1597"/>
                  </a:cubicBezTo>
                  <a:cubicBezTo>
                    <a:pt x="1107" y="1594"/>
                    <a:pt x="1184" y="1601"/>
                    <a:pt x="1188" y="1606"/>
                  </a:cubicBezTo>
                  <a:cubicBezTo>
                    <a:pt x="1190" y="1607"/>
                    <a:pt x="1196" y="1608"/>
                    <a:pt x="1203" y="1608"/>
                  </a:cubicBezTo>
                  <a:cubicBezTo>
                    <a:pt x="1210" y="1608"/>
                    <a:pt x="1219" y="1609"/>
                    <a:pt x="1223" y="1611"/>
                  </a:cubicBezTo>
                  <a:cubicBezTo>
                    <a:pt x="1233" y="1615"/>
                    <a:pt x="1234" y="1615"/>
                    <a:pt x="1232" y="1605"/>
                  </a:cubicBezTo>
                  <a:cubicBezTo>
                    <a:pt x="1232" y="1598"/>
                    <a:pt x="1232" y="1594"/>
                    <a:pt x="1235" y="1590"/>
                  </a:cubicBezTo>
                  <a:cubicBezTo>
                    <a:pt x="1238" y="1584"/>
                    <a:pt x="1239" y="1584"/>
                    <a:pt x="1249" y="1584"/>
                  </a:cubicBezTo>
                  <a:cubicBezTo>
                    <a:pt x="1258" y="1584"/>
                    <a:pt x="1260" y="1584"/>
                    <a:pt x="1264" y="1589"/>
                  </a:cubicBezTo>
                  <a:cubicBezTo>
                    <a:pt x="1267" y="1593"/>
                    <a:pt x="1270" y="1599"/>
                    <a:pt x="1271" y="1604"/>
                  </a:cubicBezTo>
                  <a:cubicBezTo>
                    <a:pt x="1271" y="1609"/>
                    <a:pt x="1273" y="1613"/>
                    <a:pt x="1274" y="1615"/>
                  </a:cubicBezTo>
                  <a:cubicBezTo>
                    <a:pt x="1275" y="1616"/>
                    <a:pt x="1276" y="1626"/>
                    <a:pt x="1276" y="1637"/>
                  </a:cubicBezTo>
                  <a:cubicBezTo>
                    <a:pt x="1277" y="1648"/>
                    <a:pt x="1278" y="1658"/>
                    <a:pt x="1278" y="1660"/>
                  </a:cubicBezTo>
                  <a:cubicBezTo>
                    <a:pt x="1280" y="1675"/>
                    <a:pt x="1284" y="1717"/>
                    <a:pt x="1285" y="1738"/>
                  </a:cubicBezTo>
                  <a:cubicBezTo>
                    <a:pt x="1285" y="1751"/>
                    <a:pt x="1287" y="1779"/>
                    <a:pt x="1289" y="1799"/>
                  </a:cubicBezTo>
                  <a:cubicBezTo>
                    <a:pt x="1290" y="1818"/>
                    <a:pt x="1292" y="1856"/>
                    <a:pt x="1292" y="1883"/>
                  </a:cubicBezTo>
                  <a:cubicBezTo>
                    <a:pt x="1292" y="1909"/>
                    <a:pt x="1293" y="1933"/>
                    <a:pt x="1294" y="1937"/>
                  </a:cubicBezTo>
                  <a:cubicBezTo>
                    <a:pt x="1295" y="1940"/>
                    <a:pt x="1296" y="1962"/>
                    <a:pt x="1296" y="1987"/>
                  </a:cubicBezTo>
                  <a:cubicBezTo>
                    <a:pt x="1297" y="2011"/>
                    <a:pt x="1298" y="2036"/>
                    <a:pt x="1299" y="2044"/>
                  </a:cubicBezTo>
                  <a:cubicBezTo>
                    <a:pt x="1299" y="2051"/>
                    <a:pt x="1301" y="2077"/>
                    <a:pt x="1302" y="2102"/>
                  </a:cubicBezTo>
                  <a:cubicBezTo>
                    <a:pt x="1303" y="2144"/>
                    <a:pt x="1303" y="2149"/>
                    <a:pt x="1300" y="2153"/>
                  </a:cubicBezTo>
                  <a:cubicBezTo>
                    <a:pt x="1296" y="2158"/>
                    <a:pt x="1287" y="2164"/>
                    <a:pt x="1282" y="2164"/>
                  </a:cubicBezTo>
                  <a:cubicBezTo>
                    <a:pt x="1277" y="2163"/>
                    <a:pt x="1271" y="2154"/>
                    <a:pt x="1270" y="2143"/>
                  </a:cubicBezTo>
                  <a:cubicBezTo>
                    <a:pt x="1270" y="2138"/>
                    <a:pt x="1268" y="2134"/>
                    <a:pt x="1267" y="2134"/>
                  </a:cubicBezTo>
                  <a:cubicBezTo>
                    <a:pt x="1266" y="2134"/>
                    <a:pt x="1261" y="2136"/>
                    <a:pt x="1258" y="2140"/>
                  </a:cubicBezTo>
                  <a:cubicBezTo>
                    <a:pt x="1254" y="2143"/>
                    <a:pt x="1249" y="2146"/>
                    <a:pt x="1248" y="2146"/>
                  </a:cubicBezTo>
                  <a:cubicBezTo>
                    <a:pt x="1246" y="2146"/>
                    <a:pt x="1243" y="2147"/>
                    <a:pt x="1241" y="2149"/>
                  </a:cubicBezTo>
                  <a:cubicBezTo>
                    <a:pt x="1232" y="2156"/>
                    <a:pt x="1225" y="2150"/>
                    <a:pt x="1230" y="2139"/>
                  </a:cubicBezTo>
                  <a:cubicBezTo>
                    <a:pt x="1232" y="2135"/>
                    <a:pt x="1234" y="2128"/>
                    <a:pt x="1235" y="2123"/>
                  </a:cubicBezTo>
                  <a:cubicBezTo>
                    <a:pt x="1236" y="2114"/>
                    <a:pt x="1235" y="2114"/>
                    <a:pt x="1229" y="2113"/>
                  </a:cubicBezTo>
                  <a:cubicBezTo>
                    <a:pt x="1218" y="2111"/>
                    <a:pt x="1187" y="2112"/>
                    <a:pt x="1172" y="2114"/>
                  </a:cubicBezTo>
                  <a:cubicBezTo>
                    <a:pt x="1163" y="2116"/>
                    <a:pt x="1149" y="2117"/>
                    <a:pt x="1140" y="2117"/>
                  </a:cubicBezTo>
                  <a:cubicBezTo>
                    <a:pt x="1131" y="2117"/>
                    <a:pt x="1120" y="2118"/>
                    <a:pt x="1117" y="2120"/>
                  </a:cubicBezTo>
                  <a:cubicBezTo>
                    <a:pt x="1110" y="2122"/>
                    <a:pt x="1102" y="2123"/>
                    <a:pt x="1068" y="2125"/>
                  </a:cubicBezTo>
                  <a:cubicBezTo>
                    <a:pt x="1040" y="2127"/>
                    <a:pt x="1030" y="2127"/>
                    <a:pt x="1026" y="2125"/>
                  </a:cubicBezTo>
                  <a:cubicBezTo>
                    <a:pt x="1025" y="2124"/>
                    <a:pt x="1023" y="2124"/>
                    <a:pt x="1022" y="2125"/>
                  </a:cubicBezTo>
                  <a:cubicBezTo>
                    <a:pt x="1021" y="2125"/>
                    <a:pt x="1021" y="2138"/>
                    <a:pt x="1021" y="2153"/>
                  </a:cubicBezTo>
                  <a:cubicBezTo>
                    <a:pt x="1022" y="2192"/>
                    <a:pt x="1020" y="2190"/>
                    <a:pt x="1058" y="2189"/>
                  </a:cubicBezTo>
                  <a:cubicBezTo>
                    <a:pt x="1075" y="2188"/>
                    <a:pt x="1094" y="2187"/>
                    <a:pt x="1101" y="2186"/>
                  </a:cubicBezTo>
                  <a:cubicBezTo>
                    <a:pt x="1107" y="2185"/>
                    <a:pt x="1118" y="2183"/>
                    <a:pt x="1125" y="2183"/>
                  </a:cubicBezTo>
                  <a:cubicBezTo>
                    <a:pt x="1131" y="2182"/>
                    <a:pt x="1146" y="2180"/>
                    <a:pt x="1157" y="2179"/>
                  </a:cubicBezTo>
                  <a:cubicBezTo>
                    <a:pt x="1168" y="2177"/>
                    <a:pt x="1183" y="2175"/>
                    <a:pt x="1190" y="2174"/>
                  </a:cubicBezTo>
                  <a:cubicBezTo>
                    <a:pt x="1197" y="2173"/>
                    <a:pt x="1204" y="2172"/>
                    <a:pt x="1206" y="2171"/>
                  </a:cubicBezTo>
                  <a:cubicBezTo>
                    <a:pt x="1207" y="2170"/>
                    <a:pt x="1216" y="2169"/>
                    <a:pt x="1225" y="2168"/>
                  </a:cubicBezTo>
                  <a:cubicBezTo>
                    <a:pt x="1238" y="2168"/>
                    <a:pt x="1242" y="2168"/>
                    <a:pt x="1244" y="2171"/>
                  </a:cubicBezTo>
                  <a:cubicBezTo>
                    <a:pt x="1246" y="2172"/>
                    <a:pt x="1248" y="2174"/>
                    <a:pt x="1249" y="2174"/>
                  </a:cubicBezTo>
                  <a:cubicBezTo>
                    <a:pt x="1250" y="2174"/>
                    <a:pt x="1254" y="2177"/>
                    <a:pt x="1258" y="2181"/>
                  </a:cubicBezTo>
                  <a:cubicBezTo>
                    <a:pt x="1264" y="2185"/>
                    <a:pt x="1266" y="2189"/>
                    <a:pt x="1266" y="2193"/>
                  </a:cubicBezTo>
                  <a:cubicBezTo>
                    <a:pt x="1266" y="2199"/>
                    <a:pt x="1259" y="2208"/>
                    <a:pt x="1252" y="2211"/>
                  </a:cubicBezTo>
                  <a:cubicBezTo>
                    <a:pt x="1246" y="2215"/>
                    <a:pt x="1231" y="2214"/>
                    <a:pt x="1226" y="2210"/>
                  </a:cubicBezTo>
                  <a:cubicBezTo>
                    <a:pt x="1223" y="2208"/>
                    <a:pt x="1219" y="2208"/>
                    <a:pt x="1214" y="2208"/>
                  </a:cubicBezTo>
                  <a:cubicBezTo>
                    <a:pt x="1210" y="2209"/>
                    <a:pt x="1198" y="2210"/>
                    <a:pt x="1188" y="2211"/>
                  </a:cubicBezTo>
                  <a:cubicBezTo>
                    <a:pt x="1177" y="2213"/>
                    <a:pt x="1166" y="2215"/>
                    <a:pt x="1163" y="2216"/>
                  </a:cubicBezTo>
                  <a:cubicBezTo>
                    <a:pt x="1160" y="2217"/>
                    <a:pt x="1156" y="2218"/>
                    <a:pt x="1153" y="2217"/>
                  </a:cubicBezTo>
                  <a:cubicBezTo>
                    <a:pt x="1151" y="2216"/>
                    <a:pt x="1146" y="2217"/>
                    <a:pt x="1142" y="2219"/>
                  </a:cubicBezTo>
                  <a:cubicBezTo>
                    <a:pt x="1138" y="2221"/>
                    <a:pt x="1131" y="2222"/>
                    <a:pt x="1126" y="2223"/>
                  </a:cubicBezTo>
                  <a:cubicBezTo>
                    <a:pt x="1121" y="2224"/>
                    <a:pt x="1113" y="2225"/>
                    <a:pt x="1108" y="2226"/>
                  </a:cubicBezTo>
                  <a:cubicBezTo>
                    <a:pt x="1067" y="2235"/>
                    <a:pt x="1047" y="2237"/>
                    <a:pt x="1032" y="2234"/>
                  </a:cubicBezTo>
                  <a:cubicBezTo>
                    <a:pt x="1021" y="2232"/>
                    <a:pt x="1021" y="2232"/>
                    <a:pt x="1014" y="2239"/>
                  </a:cubicBezTo>
                  <a:cubicBezTo>
                    <a:pt x="1005" y="2247"/>
                    <a:pt x="1002" y="2247"/>
                    <a:pt x="996" y="2241"/>
                  </a:cubicBezTo>
                  <a:close/>
                  <a:moveTo>
                    <a:pt x="1080" y="2085"/>
                  </a:moveTo>
                  <a:cubicBezTo>
                    <a:pt x="1084" y="2084"/>
                    <a:pt x="1088" y="2084"/>
                    <a:pt x="1090" y="2086"/>
                  </a:cubicBezTo>
                  <a:cubicBezTo>
                    <a:pt x="1093" y="2087"/>
                    <a:pt x="1096" y="2087"/>
                    <a:pt x="1100" y="2086"/>
                  </a:cubicBezTo>
                  <a:cubicBezTo>
                    <a:pt x="1104" y="2085"/>
                    <a:pt x="1110" y="2084"/>
                    <a:pt x="1116" y="2084"/>
                  </a:cubicBezTo>
                  <a:cubicBezTo>
                    <a:pt x="1121" y="2084"/>
                    <a:pt x="1129" y="2083"/>
                    <a:pt x="1134" y="2082"/>
                  </a:cubicBezTo>
                  <a:cubicBezTo>
                    <a:pt x="1139" y="2081"/>
                    <a:pt x="1158" y="2079"/>
                    <a:pt x="1177" y="2078"/>
                  </a:cubicBezTo>
                  <a:cubicBezTo>
                    <a:pt x="1195" y="2078"/>
                    <a:pt x="1212" y="2076"/>
                    <a:pt x="1214" y="2075"/>
                  </a:cubicBezTo>
                  <a:cubicBezTo>
                    <a:pt x="1216" y="2074"/>
                    <a:pt x="1224" y="2074"/>
                    <a:pt x="1231" y="2074"/>
                  </a:cubicBezTo>
                  <a:cubicBezTo>
                    <a:pt x="1259" y="2074"/>
                    <a:pt x="1267" y="2068"/>
                    <a:pt x="1265" y="2049"/>
                  </a:cubicBezTo>
                  <a:cubicBezTo>
                    <a:pt x="1264" y="2044"/>
                    <a:pt x="1263" y="2023"/>
                    <a:pt x="1263" y="2003"/>
                  </a:cubicBezTo>
                  <a:cubicBezTo>
                    <a:pt x="1262" y="1983"/>
                    <a:pt x="1261" y="1966"/>
                    <a:pt x="1261" y="1966"/>
                  </a:cubicBezTo>
                  <a:cubicBezTo>
                    <a:pt x="1260" y="1965"/>
                    <a:pt x="1259" y="1943"/>
                    <a:pt x="1259" y="1918"/>
                  </a:cubicBezTo>
                  <a:cubicBezTo>
                    <a:pt x="1258" y="1893"/>
                    <a:pt x="1257" y="1872"/>
                    <a:pt x="1257" y="1872"/>
                  </a:cubicBezTo>
                  <a:cubicBezTo>
                    <a:pt x="1256" y="1871"/>
                    <a:pt x="1255" y="1851"/>
                    <a:pt x="1255" y="1828"/>
                  </a:cubicBezTo>
                  <a:cubicBezTo>
                    <a:pt x="1254" y="1805"/>
                    <a:pt x="1253" y="1786"/>
                    <a:pt x="1252" y="1785"/>
                  </a:cubicBezTo>
                  <a:cubicBezTo>
                    <a:pt x="1252" y="1784"/>
                    <a:pt x="1251" y="1771"/>
                    <a:pt x="1249" y="1756"/>
                  </a:cubicBezTo>
                  <a:cubicBezTo>
                    <a:pt x="1245" y="1700"/>
                    <a:pt x="1244" y="1688"/>
                    <a:pt x="1242" y="1675"/>
                  </a:cubicBezTo>
                  <a:cubicBezTo>
                    <a:pt x="1241" y="1668"/>
                    <a:pt x="1240" y="1661"/>
                    <a:pt x="1240" y="1660"/>
                  </a:cubicBezTo>
                  <a:cubicBezTo>
                    <a:pt x="1240" y="1659"/>
                    <a:pt x="1239" y="1656"/>
                    <a:pt x="1237" y="1653"/>
                  </a:cubicBezTo>
                  <a:cubicBezTo>
                    <a:pt x="1234" y="1648"/>
                    <a:pt x="1232" y="1648"/>
                    <a:pt x="1222" y="1648"/>
                  </a:cubicBezTo>
                  <a:cubicBezTo>
                    <a:pt x="1216" y="1648"/>
                    <a:pt x="1207" y="1646"/>
                    <a:pt x="1203" y="1645"/>
                  </a:cubicBezTo>
                  <a:cubicBezTo>
                    <a:pt x="1198" y="1643"/>
                    <a:pt x="1188" y="1642"/>
                    <a:pt x="1180" y="1641"/>
                  </a:cubicBezTo>
                  <a:cubicBezTo>
                    <a:pt x="1172" y="1640"/>
                    <a:pt x="1163" y="1638"/>
                    <a:pt x="1161" y="1637"/>
                  </a:cubicBezTo>
                  <a:cubicBezTo>
                    <a:pt x="1158" y="1635"/>
                    <a:pt x="1146" y="1634"/>
                    <a:pt x="1118" y="1633"/>
                  </a:cubicBezTo>
                  <a:cubicBezTo>
                    <a:pt x="1096" y="1632"/>
                    <a:pt x="1077" y="1632"/>
                    <a:pt x="1076" y="1631"/>
                  </a:cubicBezTo>
                  <a:cubicBezTo>
                    <a:pt x="1074" y="1631"/>
                    <a:pt x="1055" y="1631"/>
                    <a:pt x="1033" y="1631"/>
                  </a:cubicBezTo>
                  <a:lnTo>
                    <a:pt x="993" y="1632"/>
                  </a:lnTo>
                  <a:lnTo>
                    <a:pt x="993" y="1651"/>
                  </a:lnTo>
                  <a:cubicBezTo>
                    <a:pt x="993" y="1662"/>
                    <a:pt x="994" y="1672"/>
                    <a:pt x="994" y="1673"/>
                  </a:cubicBezTo>
                  <a:cubicBezTo>
                    <a:pt x="995" y="1674"/>
                    <a:pt x="996" y="1684"/>
                    <a:pt x="997" y="1695"/>
                  </a:cubicBezTo>
                  <a:cubicBezTo>
                    <a:pt x="999" y="1739"/>
                    <a:pt x="1000" y="1745"/>
                    <a:pt x="1001" y="1748"/>
                  </a:cubicBezTo>
                  <a:cubicBezTo>
                    <a:pt x="1002" y="1750"/>
                    <a:pt x="1004" y="1887"/>
                    <a:pt x="1004" y="1960"/>
                  </a:cubicBezTo>
                  <a:cubicBezTo>
                    <a:pt x="1004" y="1973"/>
                    <a:pt x="1005" y="1986"/>
                    <a:pt x="1006" y="1989"/>
                  </a:cubicBezTo>
                  <a:cubicBezTo>
                    <a:pt x="1007" y="1992"/>
                    <a:pt x="1009" y="2000"/>
                    <a:pt x="1009" y="2008"/>
                  </a:cubicBezTo>
                  <a:cubicBezTo>
                    <a:pt x="1011" y="2037"/>
                    <a:pt x="1016" y="2081"/>
                    <a:pt x="1019" y="2084"/>
                  </a:cubicBezTo>
                  <a:cubicBezTo>
                    <a:pt x="1020" y="2084"/>
                    <a:pt x="1023" y="2085"/>
                    <a:pt x="1027" y="2085"/>
                  </a:cubicBezTo>
                  <a:cubicBezTo>
                    <a:pt x="1031" y="2085"/>
                    <a:pt x="1039" y="2086"/>
                    <a:pt x="1045" y="2087"/>
                  </a:cubicBezTo>
                  <a:cubicBezTo>
                    <a:pt x="1055" y="2089"/>
                    <a:pt x="1071" y="2088"/>
                    <a:pt x="1080" y="2086"/>
                  </a:cubicBezTo>
                  <a:lnTo>
                    <a:pt x="1080" y="2085"/>
                  </a:lnTo>
                  <a:close/>
                  <a:moveTo>
                    <a:pt x="5732" y="2195"/>
                  </a:moveTo>
                  <a:cubicBezTo>
                    <a:pt x="5728" y="2191"/>
                    <a:pt x="5724" y="2186"/>
                    <a:pt x="5724" y="2183"/>
                  </a:cubicBezTo>
                  <a:cubicBezTo>
                    <a:pt x="5722" y="2179"/>
                    <a:pt x="5726" y="2169"/>
                    <a:pt x="5731" y="2163"/>
                  </a:cubicBezTo>
                  <a:cubicBezTo>
                    <a:pt x="5733" y="2161"/>
                    <a:pt x="5734" y="2157"/>
                    <a:pt x="5733" y="2149"/>
                  </a:cubicBezTo>
                  <a:cubicBezTo>
                    <a:pt x="5733" y="2143"/>
                    <a:pt x="5733" y="2135"/>
                    <a:pt x="5735" y="2130"/>
                  </a:cubicBezTo>
                  <a:cubicBezTo>
                    <a:pt x="5737" y="2125"/>
                    <a:pt x="5738" y="2121"/>
                    <a:pt x="5737" y="2120"/>
                  </a:cubicBezTo>
                  <a:cubicBezTo>
                    <a:pt x="5736" y="2120"/>
                    <a:pt x="5737" y="2117"/>
                    <a:pt x="5739" y="2114"/>
                  </a:cubicBezTo>
                  <a:cubicBezTo>
                    <a:pt x="5742" y="2107"/>
                    <a:pt x="5743" y="2078"/>
                    <a:pt x="5740" y="2072"/>
                  </a:cubicBezTo>
                  <a:cubicBezTo>
                    <a:pt x="5739" y="2070"/>
                    <a:pt x="5738" y="2055"/>
                    <a:pt x="5738" y="2039"/>
                  </a:cubicBezTo>
                  <a:cubicBezTo>
                    <a:pt x="5738" y="2019"/>
                    <a:pt x="5737" y="2008"/>
                    <a:pt x="5736" y="2008"/>
                  </a:cubicBezTo>
                  <a:cubicBezTo>
                    <a:pt x="5733" y="2007"/>
                    <a:pt x="5733" y="1995"/>
                    <a:pt x="5736" y="1989"/>
                  </a:cubicBezTo>
                  <a:cubicBezTo>
                    <a:pt x="5737" y="1986"/>
                    <a:pt x="5737" y="1985"/>
                    <a:pt x="5736" y="1983"/>
                  </a:cubicBezTo>
                  <a:cubicBezTo>
                    <a:pt x="5734" y="1981"/>
                    <a:pt x="5734" y="1976"/>
                    <a:pt x="5735" y="1970"/>
                  </a:cubicBezTo>
                  <a:cubicBezTo>
                    <a:pt x="5735" y="1965"/>
                    <a:pt x="5736" y="1956"/>
                    <a:pt x="5736" y="1949"/>
                  </a:cubicBezTo>
                  <a:cubicBezTo>
                    <a:pt x="5736" y="1943"/>
                    <a:pt x="5737" y="1937"/>
                    <a:pt x="5738" y="1937"/>
                  </a:cubicBezTo>
                  <a:cubicBezTo>
                    <a:pt x="5739" y="1936"/>
                    <a:pt x="5739" y="1934"/>
                    <a:pt x="5737" y="1931"/>
                  </a:cubicBezTo>
                  <a:cubicBezTo>
                    <a:pt x="5735" y="1928"/>
                    <a:pt x="5734" y="1921"/>
                    <a:pt x="5734" y="1910"/>
                  </a:cubicBezTo>
                  <a:cubicBezTo>
                    <a:pt x="5734" y="1901"/>
                    <a:pt x="5733" y="1891"/>
                    <a:pt x="5732" y="1888"/>
                  </a:cubicBezTo>
                  <a:cubicBezTo>
                    <a:pt x="5730" y="1884"/>
                    <a:pt x="5730" y="1877"/>
                    <a:pt x="5731" y="1868"/>
                  </a:cubicBezTo>
                  <a:cubicBezTo>
                    <a:pt x="5732" y="1852"/>
                    <a:pt x="5732" y="1855"/>
                    <a:pt x="5731" y="1817"/>
                  </a:cubicBezTo>
                  <a:cubicBezTo>
                    <a:pt x="5729" y="1783"/>
                    <a:pt x="5727" y="1774"/>
                    <a:pt x="5720" y="1774"/>
                  </a:cubicBezTo>
                  <a:cubicBezTo>
                    <a:pt x="5718" y="1774"/>
                    <a:pt x="5713" y="1770"/>
                    <a:pt x="5708" y="1765"/>
                  </a:cubicBezTo>
                  <a:cubicBezTo>
                    <a:pt x="5700" y="1758"/>
                    <a:pt x="5700" y="1756"/>
                    <a:pt x="5700" y="1749"/>
                  </a:cubicBezTo>
                  <a:lnTo>
                    <a:pt x="5701" y="1741"/>
                  </a:lnTo>
                  <a:lnTo>
                    <a:pt x="5717" y="1740"/>
                  </a:lnTo>
                  <a:cubicBezTo>
                    <a:pt x="5726" y="1740"/>
                    <a:pt x="5747" y="1739"/>
                    <a:pt x="5765" y="1738"/>
                  </a:cubicBezTo>
                  <a:cubicBezTo>
                    <a:pt x="5840" y="1734"/>
                    <a:pt x="5912" y="1738"/>
                    <a:pt x="5946" y="1747"/>
                  </a:cubicBezTo>
                  <a:cubicBezTo>
                    <a:pt x="5955" y="1749"/>
                    <a:pt x="5957" y="1749"/>
                    <a:pt x="5961" y="1746"/>
                  </a:cubicBezTo>
                  <a:cubicBezTo>
                    <a:pt x="5964" y="1744"/>
                    <a:pt x="5968" y="1743"/>
                    <a:pt x="5973" y="1744"/>
                  </a:cubicBezTo>
                  <a:cubicBezTo>
                    <a:pt x="5978" y="1745"/>
                    <a:pt x="5980" y="1744"/>
                    <a:pt x="5983" y="1742"/>
                  </a:cubicBezTo>
                  <a:cubicBezTo>
                    <a:pt x="5984" y="1740"/>
                    <a:pt x="5989" y="1737"/>
                    <a:pt x="5993" y="1736"/>
                  </a:cubicBezTo>
                  <a:cubicBezTo>
                    <a:pt x="6000" y="1733"/>
                    <a:pt x="6000" y="1734"/>
                    <a:pt x="6006" y="1739"/>
                  </a:cubicBezTo>
                  <a:cubicBezTo>
                    <a:pt x="6012" y="1745"/>
                    <a:pt x="6017" y="1760"/>
                    <a:pt x="6019" y="1784"/>
                  </a:cubicBezTo>
                  <a:cubicBezTo>
                    <a:pt x="6019" y="1791"/>
                    <a:pt x="6021" y="1804"/>
                    <a:pt x="6022" y="1813"/>
                  </a:cubicBezTo>
                  <a:cubicBezTo>
                    <a:pt x="6026" y="1851"/>
                    <a:pt x="6032" y="1923"/>
                    <a:pt x="6032" y="1956"/>
                  </a:cubicBezTo>
                  <a:cubicBezTo>
                    <a:pt x="6032" y="1966"/>
                    <a:pt x="6032" y="1990"/>
                    <a:pt x="6031" y="2010"/>
                  </a:cubicBezTo>
                  <a:cubicBezTo>
                    <a:pt x="6029" y="2062"/>
                    <a:pt x="6029" y="2086"/>
                    <a:pt x="6031" y="2096"/>
                  </a:cubicBezTo>
                  <a:cubicBezTo>
                    <a:pt x="6033" y="2104"/>
                    <a:pt x="6033" y="2105"/>
                    <a:pt x="6041" y="2106"/>
                  </a:cubicBezTo>
                  <a:cubicBezTo>
                    <a:pt x="6055" y="2108"/>
                    <a:pt x="6064" y="2117"/>
                    <a:pt x="6064" y="2130"/>
                  </a:cubicBezTo>
                  <a:cubicBezTo>
                    <a:pt x="6064" y="2134"/>
                    <a:pt x="6062" y="2137"/>
                    <a:pt x="6056" y="2142"/>
                  </a:cubicBezTo>
                  <a:cubicBezTo>
                    <a:pt x="6051" y="2146"/>
                    <a:pt x="6045" y="2151"/>
                    <a:pt x="6042" y="2153"/>
                  </a:cubicBezTo>
                  <a:cubicBezTo>
                    <a:pt x="6036" y="2158"/>
                    <a:pt x="6035" y="2159"/>
                    <a:pt x="6032" y="2155"/>
                  </a:cubicBezTo>
                  <a:cubicBezTo>
                    <a:pt x="6030" y="2153"/>
                    <a:pt x="6028" y="2152"/>
                    <a:pt x="6027" y="2152"/>
                  </a:cubicBezTo>
                  <a:cubicBezTo>
                    <a:pt x="6026" y="2152"/>
                    <a:pt x="6023" y="2150"/>
                    <a:pt x="6020" y="2148"/>
                  </a:cubicBezTo>
                  <a:cubicBezTo>
                    <a:pt x="6014" y="2143"/>
                    <a:pt x="6003" y="2142"/>
                    <a:pt x="6000" y="2147"/>
                  </a:cubicBezTo>
                  <a:cubicBezTo>
                    <a:pt x="5998" y="2149"/>
                    <a:pt x="5994" y="2150"/>
                    <a:pt x="5988" y="2150"/>
                  </a:cubicBezTo>
                  <a:cubicBezTo>
                    <a:pt x="5983" y="2150"/>
                    <a:pt x="5974" y="2151"/>
                    <a:pt x="5969" y="2153"/>
                  </a:cubicBezTo>
                  <a:cubicBezTo>
                    <a:pt x="5963" y="2154"/>
                    <a:pt x="5956" y="2156"/>
                    <a:pt x="5953" y="2156"/>
                  </a:cubicBezTo>
                  <a:cubicBezTo>
                    <a:pt x="5949" y="2156"/>
                    <a:pt x="5946" y="2157"/>
                    <a:pt x="5944" y="2158"/>
                  </a:cubicBezTo>
                  <a:cubicBezTo>
                    <a:pt x="5943" y="2159"/>
                    <a:pt x="5935" y="2161"/>
                    <a:pt x="5927" y="2161"/>
                  </a:cubicBezTo>
                  <a:cubicBezTo>
                    <a:pt x="5918" y="2162"/>
                    <a:pt x="5907" y="2164"/>
                    <a:pt x="5903" y="2165"/>
                  </a:cubicBezTo>
                  <a:cubicBezTo>
                    <a:pt x="5898" y="2166"/>
                    <a:pt x="5889" y="2168"/>
                    <a:pt x="5882" y="2170"/>
                  </a:cubicBezTo>
                  <a:cubicBezTo>
                    <a:pt x="5875" y="2171"/>
                    <a:pt x="5865" y="2174"/>
                    <a:pt x="5860" y="2176"/>
                  </a:cubicBezTo>
                  <a:cubicBezTo>
                    <a:pt x="5855" y="2178"/>
                    <a:pt x="5849" y="2180"/>
                    <a:pt x="5847" y="2180"/>
                  </a:cubicBezTo>
                  <a:cubicBezTo>
                    <a:pt x="5845" y="2180"/>
                    <a:pt x="5839" y="2181"/>
                    <a:pt x="5834" y="2182"/>
                  </a:cubicBezTo>
                  <a:cubicBezTo>
                    <a:pt x="5825" y="2185"/>
                    <a:pt x="5811" y="2189"/>
                    <a:pt x="5794" y="2194"/>
                  </a:cubicBezTo>
                  <a:cubicBezTo>
                    <a:pt x="5784" y="2196"/>
                    <a:pt x="5768" y="2199"/>
                    <a:pt x="5751" y="2201"/>
                  </a:cubicBezTo>
                  <a:cubicBezTo>
                    <a:pt x="5739" y="2202"/>
                    <a:pt x="5739" y="2202"/>
                    <a:pt x="5732" y="2195"/>
                  </a:cubicBezTo>
                  <a:close/>
                  <a:moveTo>
                    <a:pt x="5789" y="2155"/>
                  </a:moveTo>
                  <a:cubicBezTo>
                    <a:pt x="5791" y="2153"/>
                    <a:pt x="5796" y="2152"/>
                    <a:pt x="5801" y="2152"/>
                  </a:cubicBezTo>
                  <a:cubicBezTo>
                    <a:pt x="5805" y="2152"/>
                    <a:pt x="5813" y="2150"/>
                    <a:pt x="5817" y="2149"/>
                  </a:cubicBezTo>
                  <a:cubicBezTo>
                    <a:pt x="5821" y="2147"/>
                    <a:pt x="5831" y="2146"/>
                    <a:pt x="5838" y="2145"/>
                  </a:cubicBezTo>
                  <a:cubicBezTo>
                    <a:pt x="5845" y="2144"/>
                    <a:pt x="5854" y="2142"/>
                    <a:pt x="5859" y="2141"/>
                  </a:cubicBezTo>
                  <a:cubicBezTo>
                    <a:pt x="5892" y="2133"/>
                    <a:pt x="5908" y="2130"/>
                    <a:pt x="5921" y="2129"/>
                  </a:cubicBezTo>
                  <a:cubicBezTo>
                    <a:pt x="5932" y="2128"/>
                    <a:pt x="5959" y="2123"/>
                    <a:pt x="5977" y="2119"/>
                  </a:cubicBezTo>
                  <a:cubicBezTo>
                    <a:pt x="5983" y="2117"/>
                    <a:pt x="5991" y="2115"/>
                    <a:pt x="5994" y="2115"/>
                  </a:cubicBezTo>
                  <a:cubicBezTo>
                    <a:pt x="6001" y="2113"/>
                    <a:pt x="6002" y="2110"/>
                    <a:pt x="6003" y="2088"/>
                  </a:cubicBezTo>
                  <a:cubicBezTo>
                    <a:pt x="6004" y="2077"/>
                    <a:pt x="6005" y="2068"/>
                    <a:pt x="6006" y="2067"/>
                  </a:cubicBezTo>
                  <a:cubicBezTo>
                    <a:pt x="6007" y="2066"/>
                    <a:pt x="6006" y="2058"/>
                    <a:pt x="6006" y="2051"/>
                  </a:cubicBezTo>
                  <a:cubicBezTo>
                    <a:pt x="6005" y="2043"/>
                    <a:pt x="6004" y="2035"/>
                    <a:pt x="6005" y="2033"/>
                  </a:cubicBezTo>
                  <a:cubicBezTo>
                    <a:pt x="6006" y="2031"/>
                    <a:pt x="6006" y="2003"/>
                    <a:pt x="6006" y="1971"/>
                  </a:cubicBezTo>
                  <a:cubicBezTo>
                    <a:pt x="6005" y="1900"/>
                    <a:pt x="6006" y="1902"/>
                    <a:pt x="6004" y="1883"/>
                  </a:cubicBezTo>
                  <a:cubicBezTo>
                    <a:pt x="6003" y="1874"/>
                    <a:pt x="6002" y="1859"/>
                    <a:pt x="6001" y="1850"/>
                  </a:cubicBezTo>
                  <a:cubicBezTo>
                    <a:pt x="6001" y="1840"/>
                    <a:pt x="6000" y="1830"/>
                    <a:pt x="5999" y="1827"/>
                  </a:cubicBezTo>
                  <a:cubicBezTo>
                    <a:pt x="5999" y="1823"/>
                    <a:pt x="5998" y="1811"/>
                    <a:pt x="5997" y="1800"/>
                  </a:cubicBezTo>
                  <a:cubicBezTo>
                    <a:pt x="5996" y="1771"/>
                    <a:pt x="5991" y="1760"/>
                    <a:pt x="5982" y="1768"/>
                  </a:cubicBezTo>
                  <a:cubicBezTo>
                    <a:pt x="5973" y="1776"/>
                    <a:pt x="5937" y="1780"/>
                    <a:pt x="5929" y="1774"/>
                  </a:cubicBezTo>
                  <a:cubicBezTo>
                    <a:pt x="5924" y="1770"/>
                    <a:pt x="5837" y="1768"/>
                    <a:pt x="5830" y="1772"/>
                  </a:cubicBezTo>
                  <a:cubicBezTo>
                    <a:pt x="5828" y="1773"/>
                    <a:pt x="5822" y="1773"/>
                    <a:pt x="5816" y="1772"/>
                  </a:cubicBezTo>
                  <a:cubicBezTo>
                    <a:pt x="5807" y="1770"/>
                    <a:pt x="5804" y="1771"/>
                    <a:pt x="5801" y="1773"/>
                  </a:cubicBezTo>
                  <a:cubicBezTo>
                    <a:pt x="5799" y="1774"/>
                    <a:pt x="5792" y="1776"/>
                    <a:pt x="5785" y="1776"/>
                  </a:cubicBezTo>
                  <a:cubicBezTo>
                    <a:pt x="5772" y="1776"/>
                    <a:pt x="5754" y="1781"/>
                    <a:pt x="5754" y="1785"/>
                  </a:cubicBezTo>
                  <a:cubicBezTo>
                    <a:pt x="5754" y="1787"/>
                    <a:pt x="5755" y="1790"/>
                    <a:pt x="5756" y="1792"/>
                  </a:cubicBezTo>
                  <a:cubicBezTo>
                    <a:pt x="5760" y="1799"/>
                    <a:pt x="5762" y="1810"/>
                    <a:pt x="5763" y="1827"/>
                  </a:cubicBezTo>
                  <a:cubicBezTo>
                    <a:pt x="5763" y="1837"/>
                    <a:pt x="5765" y="1846"/>
                    <a:pt x="5767" y="1848"/>
                  </a:cubicBezTo>
                  <a:cubicBezTo>
                    <a:pt x="5769" y="1852"/>
                    <a:pt x="5770" y="1854"/>
                    <a:pt x="5768" y="1857"/>
                  </a:cubicBezTo>
                  <a:cubicBezTo>
                    <a:pt x="5767" y="1860"/>
                    <a:pt x="5766" y="1865"/>
                    <a:pt x="5766" y="1869"/>
                  </a:cubicBezTo>
                  <a:cubicBezTo>
                    <a:pt x="5766" y="1873"/>
                    <a:pt x="5766" y="1891"/>
                    <a:pt x="5767" y="1908"/>
                  </a:cubicBezTo>
                  <a:cubicBezTo>
                    <a:pt x="5767" y="1931"/>
                    <a:pt x="5767" y="1940"/>
                    <a:pt x="5764" y="1943"/>
                  </a:cubicBezTo>
                  <a:cubicBezTo>
                    <a:pt x="5762" y="1947"/>
                    <a:pt x="5762" y="1948"/>
                    <a:pt x="5765" y="1952"/>
                  </a:cubicBezTo>
                  <a:cubicBezTo>
                    <a:pt x="5767" y="1956"/>
                    <a:pt x="5768" y="1959"/>
                    <a:pt x="5767" y="1964"/>
                  </a:cubicBezTo>
                  <a:cubicBezTo>
                    <a:pt x="5765" y="1970"/>
                    <a:pt x="5765" y="1978"/>
                    <a:pt x="5764" y="2007"/>
                  </a:cubicBezTo>
                  <a:cubicBezTo>
                    <a:pt x="5763" y="2018"/>
                    <a:pt x="5766" y="2068"/>
                    <a:pt x="5768" y="2075"/>
                  </a:cubicBezTo>
                  <a:cubicBezTo>
                    <a:pt x="5769" y="2080"/>
                    <a:pt x="5772" y="2087"/>
                    <a:pt x="5775" y="2090"/>
                  </a:cubicBezTo>
                  <a:lnTo>
                    <a:pt x="5780" y="2096"/>
                  </a:lnTo>
                  <a:lnTo>
                    <a:pt x="5776" y="2103"/>
                  </a:lnTo>
                  <a:cubicBezTo>
                    <a:pt x="5765" y="2120"/>
                    <a:pt x="5759" y="2154"/>
                    <a:pt x="5766" y="2156"/>
                  </a:cubicBezTo>
                  <a:cubicBezTo>
                    <a:pt x="5773" y="2158"/>
                    <a:pt x="5785" y="2157"/>
                    <a:pt x="5789" y="2154"/>
                  </a:cubicBezTo>
                  <a:lnTo>
                    <a:pt x="5789" y="2155"/>
                  </a:lnTo>
                  <a:close/>
                  <a:moveTo>
                    <a:pt x="908" y="2168"/>
                  </a:moveTo>
                  <a:cubicBezTo>
                    <a:pt x="909" y="2158"/>
                    <a:pt x="915" y="2157"/>
                    <a:pt x="915" y="2168"/>
                  </a:cubicBezTo>
                  <a:cubicBezTo>
                    <a:pt x="915" y="2173"/>
                    <a:pt x="914" y="2175"/>
                    <a:pt x="911" y="2175"/>
                  </a:cubicBezTo>
                  <a:cubicBezTo>
                    <a:pt x="908" y="2176"/>
                    <a:pt x="908" y="2175"/>
                    <a:pt x="908" y="2168"/>
                  </a:cubicBezTo>
                  <a:close/>
                  <a:moveTo>
                    <a:pt x="7077" y="2067"/>
                  </a:moveTo>
                  <a:cubicBezTo>
                    <a:pt x="7066" y="2060"/>
                    <a:pt x="7048" y="2052"/>
                    <a:pt x="7045" y="2052"/>
                  </a:cubicBezTo>
                  <a:cubicBezTo>
                    <a:pt x="7044" y="2052"/>
                    <a:pt x="7042" y="2051"/>
                    <a:pt x="7041" y="2050"/>
                  </a:cubicBezTo>
                  <a:cubicBezTo>
                    <a:pt x="7039" y="2048"/>
                    <a:pt x="7019" y="2043"/>
                    <a:pt x="7005" y="2041"/>
                  </a:cubicBezTo>
                  <a:cubicBezTo>
                    <a:pt x="7000" y="2040"/>
                    <a:pt x="6995" y="2038"/>
                    <a:pt x="6992" y="2036"/>
                  </a:cubicBezTo>
                  <a:cubicBezTo>
                    <a:pt x="6990" y="2035"/>
                    <a:pt x="6985" y="2034"/>
                    <a:pt x="6982" y="2034"/>
                  </a:cubicBezTo>
                  <a:cubicBezTo>
                    <a:pt x="6979" y="2034"/>
                    <a:pt x="6975" y="2032"/>
                    <a:pt x="6973" y="2031"/>
                  </a:cubicBezTo>
                  <a:cubicBezTo>
                    <a:pt x="6971" y="2029"/>
                    <a:pt x="6965" y="2027"/>
                    <a:pt x="6960" y="2027"/>
                  </a:cubicBezTo>
                  <a:cubicBezTo>
                    <a:pt x="6956" y="2026"/>
                    <a:pt x="6951" y="2024"/>
                    <a:pt x="6951" y="2023"/>
                  </a:cubicBezTo>
                  <a:cubicBezTo>
                    <a:pt x="6950" y="2022"/>
                    <a:pt x="6948" y="2022"/>
                    <a:pt x="6946" y="2023"/>
                  </a:cubicBezTo>
                  <a:cubicBezTo>
                    <a:pt x="6944" y="2023"/>
                    <a:pt x="6942" y="2023"/>
                    <a:pt x="6941" y="2022"/>
                  </a:cubicBezTo>
                  <a:cubicBezTo>
                    <a:pt x="6940" y="2021"/>
                    <a:pt x="6936" y="2020"/>
                    <a:pt x="6932" y="2020"/>
                  </a:cubicBezTo>
                  <a:cubicBezTo>
                    <a:pt x="6927" y="2020"/>
                    <a:pt x="6922" y="2019"/>
                    <a:pt x="6919" y="2017"/>
                  </a:cubicBezTo>
                  <a:cubicBezTo>
                    <a:pt x="6917" y="2016"/>
                    <a:pt x="6906" y="2013"/>
                    <a:pt x="6896" y="2010"/>
                  </a:cubicBezTo>
                  <a:cubicBezTo>
                    <a:pt x="6875" y="2003"/>
                    <a:pt x="6866" y="2000"/>
                    <a:pt x="6857" y="1996"/>
                  </a:cubicBezTo>
                  <a:cubicBezTo>
                    <a:pt x="6837" y="1988"/>
                    <a:pt x="6801" y="1978"/>
                    <a:pt x="6787" y="1977"/>
                  </a:cubicBezTo>
                  <a:cubicBezTo>
                    <a:pt x="6778" y="1976"/>
                    <a:pt x="6725" y="1980"/>
                    <a:pt x="6706" y="1983"/>
                  </a:cubicBezTo>
                  <a:cubicBezTo>
                    <a:pt x="6702" y="1983"/>
                    <a:pt x="6682" y="1985"/>
                    <a:pt x="6662" y="1987"/>
                  </a:cubicBezTo>
                  <a:cubicBezTo>
                    <a:pt x="6618" y="1992"/>
                    <a:pt x="6603" y="1995"/>
                    <a:pt x="6597" y="1999"/>
                  </a:cubicBezTo>
                  <a:cubicBezTo>
                    <a:pt x="6595" y="2000"/>
                    <a:pt x="6588" y="2002"/>
                    <a:pt x="6583" y="2002"/>
                  </a:cubicBezTo>
                  <a:cubicBezTo>
                    <a:pt x="6574" y="2002"/>
                    <a:pt x="6572" y="2001"/>
                    <a:pt x="6566" y="1996"/>
                  </a:cubicBezTo>
                  <a:cubicBezTo>
                    <a:pt x="6559" y="1989"/>
                    <a:pt x="6558" y="1984"/>
                    <a:pt x="6564" y="1973"/>
                  </a:cubicBezTo>
                  <a:cubicBezTo>
                    <a:pt x="6566" y="1968"/>
                    <a:pt x="6568" y="1964"/>
                    <a:pt x="6569" y="1964"/>
                  </a:cubicBezTo>
                  <a:cubicBezTo>
                    <a:pt x="6569" y="1964"/>
                    <a:pt x="6577" y="1962"/>
                    <a:pt x="6596" y="1958"/>
                  </a:cubicBezTo>
                  <a:cubicBezTo>
                    <a:pt x="6599" y="1958"/>
                    <a:pt x="6606" y="1956"/>
                    <a:pt x="6612" y="1955"/>
                  </a:cubicBezTo>
                  <a:cubicBezTo>
                    <a:pt x="6628" y="1950"/>
                    <a:pt x="6638" y="1949"/>
                    <a:pt x="6666" y="1949"/>
                  </a:cubicBezTo>
                  <a:cubicBezTo>
                    <a:pt x="6683" y="1948"/>
                    <a:pt x="6703" y="1946"/>
                    <a:pt x="6729" y="1942"/>
                  </a:cubicBezTo>
                  <a:lnTo>
                    <a:pt x="6767" y="1935"/>
                  </a:lnTo>
                  <a:lnTo>
                    <a:pt x="6786" y="1938"/>
                  </a:lnTo>
                  <a:cubicBezTo>
                    <a:pt x="6797" y="1940"/>
                    <a:pt x="6811" y="1943"/>
                    <a:pt x="6816" y="1945"/>
                  </a:cubicBezTo>
                  <a:cubicBezTo>
                    <a:pt x="6822" y="1947"/>
                    <a:pt x="6830" y="1949"/>
                    <a:pt x="6834" y="1950"/>
                  </a:cubicBezTo>
                  <a:cubicBezTo>
                    <a:pt x="6841" y="1952"/>
                    <a:pt x="6859" y="1960"/>
                    <a:pt x="6866" y="1964"/>
                  </a:cubicBezTo>
                  <a:cubicBezTo>
                    <a:pt x="6874" y="1968"/>
                    <a:pt x="6921" y="1982"/>
                    <a:pt x="6928" y="1982"/>
                  </a:cubicBezTo>
                  <a:cubicBezTo>
                    <a:pt x="6931" y="1982"/>
                    <a:pt x="6935" y="1983"/>
                    <a:pt x="6937" y="1985"/>
                  </a:cubicBezTo>
                  <a:cubicBezTo>
                    <a:pt x="6939" y="1986"/>
                    <a:pt x="6943" y="1988"/>
                    <a:pt x="6946" y="1988"/>
                  </a:cubicBezTo>
                  <a:cubicBezTo>
                    <a:pt x="6949" y="1988"/>
                    <a:pt x="6954" y="1989"/>
                    <a:pt x="6956" y="1990"/>
                  </a:cubicBezTo>
                  <a:cubicBezTo>
                    <a:pt x="6959" y="1991"/>
                    <a:pt x="6964" y="1993"/>
                    <a:pt x="6967" y="1993"/>
                  </a:cubicBezTo>
                  <a:cubicBezTo>
                    <a:pt x="6971" y="1993"/>
                    <a:pt x="6976" y="1995"/>
                    <a:pt x="6980" y="1997"/>
                  </a:cubicBezTo>
                  <a:cubicBezTo>
                    <a:pt x="6983" y="1998"/>
                    <a:pt x="6987" y="2000"/>
                    <a:pt x="6989" y="2000"/>
                  </a:cubicBezTo>
                  <a:cubicBezTo>
                    <a:pt x="6991" y="2000"/>
                    <a:pt x="6995" y="2001"/>
                    <a:pt x="6998" y="2002"/>
                  </a:cubicBezTo>
                  <a:cubicBezTo>
                    <a:pt x="7005" y="2005"/>
                    <a:pt x="7015" y="2007"/>
                    <a:pt x="7030" y="2009"/>
                  </a:cubicBezTo>
                  <a:cubicBezTo>
                    <a:pt x="7034" y="2009"/>
                    <a:pt x="7039" y="2010"/>
                    <a:pt x="7042" y="2012"/>
                  </a:cubicBezTo>
                  <a:cubicBezTo>
                    <a:pt x="7044" y="2013"/>
                    <a:pt x="7047" y="2014"/>
                    <a:pt x="7049" y="2014"/>
                  </a:cubicBezTo>
                  <a:cubicBezTo>
                    <a:pt x="7051" y="2014"/>
                    <a:pt x="7055" y="2015"/>
                    <a:pt x="7058" y="2016"/>
                  </a:cubicBezTo>
                  <a:cubicBezTo>
                    <a:pt x="7068" y="2022"/>
                    <a:pt x="7075" y="2022"/>
                    <a:pt x="7078" y="2018"/>
                  </a:cubicBezTo>
                  <a:cubicBezTo>
                    <a:pt x="7080" y="2013"/>
                    <a:pt x="7080" y="1976"/>
                    <a:pt x="7077" y="1963"/>
                  </a:cubicBezTo>
                  <a:cubicBezTo>
                    <a:pt x="7076" y="1957"/>
                    <a:pt x="7075" y="1949"/>
                    <a:pt x="7074" y="1944"/>
                  </a:cubicBezTo>
                  <a:cubicBezTo>
                    <a:pt x="7070" y="1925"/>
                    <a:pt x="7068" y="1914"/>
                    <a:pt x="7063" y="1899"/>
                  </a:cubicBezTo>
                  <a:cubicBezTo>
                    <a:pt x="7057" y="1880"/>
                    <a:pt x="7043" y="1828"/>
                    <a:pt x="7039" y="1811"/>
                  </a:cubicBezTo>
                  <a:cubicBezTo>
                    <a:pt x="7038" y="1804"/>
                    <a:pt x="7035" y="1797"/>
                    <a:pt x="7034" y="1794"/>
                  </a:cubicBezTo>
                  <a:cubicBezTo>
                    <a:pt x="7033" y="1792"/>
                    <a:pt x="7032" y="1788"/>
                    <a:pt x="7032" y="1787"/>
                  </a:cubicBezTo>
                  <a:cubicBezTo>
                    <a:pt x="7032" y="1783"/>
                    <a:pt x="7000" y="1734"/>
                    <a:pt x="6993" y="1726"/>
                  </a:cubicBezTo>
                  <a:cubicBezTo>
                    <a:pt x="6990" y="1723"/>
                    <a:pt x="6986" y="1717"/>
                    <a:pt x="6983" y="1712"/>
                  </a:cubicBezTo>
                  <a:cubicBezTo>
                    <a:pt x="6978" y="1702"/>
                    <a:pt x="6965" y="1683"/>
                    <a:pt x="6954" y="1669"/>
                  </a:cubicBezTo>
                  <a:cubicBezTo>
                    <a:pt x="6950" y="1664"/>
                    <a:pt x="6946" y="1659"/>
                    <a:pt x="6945" y="1656"/>
                  </a:cubicBezTo>
                  <a:cubicBezTo>
                    <a:pt x="6944" y="1654"/>
                    <a:pt x="6942" y="1651"/>
                    <a:pt x="6940" y="1651"/>
                  </a:cubicBezTo>
                  <a:cubicBezTo>
                    <a:pt x="6938" y="1650"/>
                    <a:pt x="6933" y="1645"/>
                    <a:pt x="6929" y="1639"/>
                  </a:cubicBezTo>
                  <a:cubicBezTo>
                    <a:pt x="6924" y="1633"/>
                    <a:pt x="6916" y="1623"/>
                    <a:pt x="6910" y="1617"/>
                  </a:cubicBezTo>
                  <a:cubicBezTo>
                    <a:pt x="6904" y="1610"/>
                    <a:pt x="6898" y="1603"/>
                    <a:pt x="6897" y="1600"/>
                  </a:cubicBezTo>
                  <a:cubicBezTo>
                    <a:pt x="6896" y="1598"/>
                    <a:pt x="6894" y="1596"/>
                    <a:pt x="6893" y="1596"/>
                  </a:cubicBezTo>
                  <a:cubicBezTo>
                    <a:pt x="6891" y="1596"/>
                    <a:pt x="6872" y="1576"/>
                    <a:pt x="6871" y="1571"/>
                  </a:cubicBezTo>
                  <a:cubicBezTo>
                    <a:pt x="6870" y="1569"/>
                    <a:pt x="6865" y="1565"/>
                    <a:pt x="6861" y="1562"/>
                  </a:cubicBezTo>
                  <a:cubicBezTo>
                    <a:pt x="6856" y="1560"/>
                    <a:pt x="6851" y="1556"/>
                    <a:pt x="6850" y="1555"/>
                  </a:cubicBezTo>
                  <a:cubicBezTo>
                    <a:pt x="6848" y="1552"/>
                    <a:pt x="6836" y="1544"/>
                    <a:pt x="6834" y="1544"/>
                  </a:cubicBezTo>
                  <a:cubicBezTo>
                    <a:pt x="6834" y="1544"/>
                    <a:pt x="6830" y="1542"/>
                    <a:pt x="6827" y="1539"/>
                  </a:cubicBezTo>
                  <a:cubicBezTo>
                    <a:pt x="6823" y="1536"/>
                    <a:pt x="6819" y="1534"/>
                    <a:pt x="6817" y="1533"/>
                  </a:cubicBezTo>
                  <a:cubicBezTo>
                    <a:pt x="6810" y="1530"/>
                    <a:pt x="6779" y="1511"/>
                    <a:pt x="6771" y="1505"/>
                  </a:cubicBezTo>
                  <a:cubicBezTo>
                    <a:pt x="6763" y="1498"/>
                    <a:pt x="6737" y="1484"/>
                    <a:pt x="6719" y="1477"/>
                  </a:cubicBezTo>
                  <a:cubicBezTo>
                    <a:pt x="6712" y="1475"/>
                    <a:pt x="6705" y="1472"/>
                    <a:pt x="6703" y="1470"/>
                  </a:cubicBezTo>
                  <a:cubicBezTo>
                    <a:pt x="6701" y="1469"/>
                    <a:pt x="6697" y="1468"/>
                    <a:pt x="6695" y="1468"/>
                  </a:cubicBezTo>
                  <a:cubicBezTo>
                    <a:pt x="6692" y="1468"/>
                    <a:pt x="6689" y="1466"/>
                    <a:pt x="6688" y="1465"/>
                  </a:cubicBezTo>
                  <a:cubicBezTo>
                    <a:pt x="6687" y="1463"/>
                    <a:pt x="6682" y="1462"/>
                    <a:pt x="6677" y="1461"/>
                  </a:cubicBezTo>
                  <a:cubicBezTo>
                    <a:pt x="6656" y="1458"/>
                    <a:pt x="6628" y="1453"/>
                    <a:pt x="6622" y="1451"/>
                  </a:cubicBezTo>
                  <a:cubicBezTo>
                    <a:pt x="6619" y="1449"/>
                    <a:pt x="6614" y="1448"/>
                    <a:pt x="6610" y="1448"/>
                  </a:cubicBezTo>
                  <a:cubicBezTo>
                    <a:pt x="6607" y="1448"/>
                    <a:pt x="6602" y="1446"/>
                    <a:pt x="6600" y="1445"/>
                  </a:cubicBezTo>
                  <a:cubicBezTo>
                    <a:pt x="6597" y="1443"/>
                    <a:pt x="6593" y="1442"/>
                    <a:pt x="6590" y="1442"/>
                  </a:cubicBezTo>
                  <a:cubicBezTo>
                    <a:pt x="6583" y="1442"/>
                    <a:pt x="6523" y="1428"/>
                    <a:pt x="6508" y="1423"/>
                  </a:cubicBezTo>
                  <a:cubicBezTo>
                    <a:pt x="6501" y="1421"/>
                    <a:pt x="6495" y="1418"/>
                    <a:pt x="6495" y="1417"/>
                  </a:cubicBezTo>
                  <a:cubicBezTo>
                    <a:pt x="6494" y="1416"/>
                    <a:pt x="6492" y="1416"/>
                    <a:pt x="6490" y="1416"/>
                  </a:cubicBezTo>
                  <a:cubicBezTo>
                    <a:pt x="6484" y="1416"/>
                    <a:pt x="6476" y="1402"/>
                    <a:pt x="6476" y="1391"/>
                  </a:cubicBezTo>
                  <a:cubicBezTo>
                    <a:pt x="6476" y="1386"/>
                    <a:pt x="6477" y="1381"/>
                    <a:pt x="6478" y="1380"/>
                  </a:cubicBezTo>
                  <a:cubicBezTo>
                    <a:pt x="6482" y="1377"/>
                    <a:pt x="6499" y="1379"/>
                    <a:pt x="6505" y="1385"/>
                  </a:cubicBezTo>
                  <a:cubicBezTo>
                    <a:pt x="6510" y="1389"/>
                    <a:pt x="6520" y="1392"/>
                    <a:pt x="6528" y="1392"/>
                  </a:cubicBezTo>
                  <a:cubicBezTo>
                    <a:pt x="6530" y="1392"/>
                    <a:pt x="6532" y="1393"/>
                    <a:pt x="6533" y="1394"/>
                  </a:cubicBezTo>
                  <a:cubicBezTo>
                    <a:pt x="6533" y="1395"/>
                    <a:pt x="6537" y="1396"/>
                    <a:pt x="6540" y="1396"/>
                  </a:cubicBezTo>
                  <a:cubicBezTo>
                    <a:pt x="6543" y="1396"/>
                    <a:pt x="6548" y="1397"/>
                    <a:pt x="6551" y="1398"/>
                  </a:cubicBezTo>
                  <a:cubicBezTo>
                    <a:pt x="6554" y="1399"/>
                    <a:pt x="6563" y="1401"/>
                    <a:pt x="6571" y="1403"/>
                  </a:cubicBezTo>
                  <a:cubicBezTo>
                    <a:pt x="6578" y="1404"/>
                    <a:pt x="6589" y="1406"/>
                    <a:pt x="6594" y="1408"/>
                  </a:cubicBezTo>
                  <a:cubicBezTo>
                    <a:pt x="6599" y="1409"/>
                    <a:pt x="6607" y="1410"/>
                    <a:pt x="6611" y="1411"/>
                  </a:cubicBezTo>
                  <a:cubicBezTo>
                    <a:pt x="6616" y="1412"/>
                    <a:pt x="6620" y="1413"/>
                    <a:pt x="6621" y="1414"/>
                  </a:cubicBezTo>
                  <a:cubicBezTo>
                    <a:pt x="6621" y="1415"/>
                    <a:pt x="6624" y="1416"/>
                    <a:pt x="6627" y="1416"/>
                  </a:cubicBezTo>
                  <a:cubicBezTo>
                    <a:pt x="6630" y="1416"/>
                    <a:pt x="6635" y="1417"/>
                    <a:pt x="6638" y="1419"/>
                  </a:cubicBezTo>
                  <a:cubicBezTo>
                    <a:pt x="6641" y="1420"/>
                    <a:pt x="6645" y="1421"/>
                    <a:pt x="6647" y="1421"/>
                  </a:cubicBezTo>
                  <a:cubicBezTo>
                    <a:pt x="6650" y="1420"/>
                    <a:pt x="6675" y="1423"/>
                    <a:pt x="6681" y="1426"/>
                  </a:cubicBezTo>
                  <a:cubicBezTo>
                    <a:pt x="6683" y="1427"/>
                    <a:pt x="6689" y="1429"/>
                    <a:pt x="6694" y="1432"/>
                  </a:cubicBezTo>
                  <a:cubicBezTo>
                    <a:pt x="6699" y="1434"/>
                    <a:pt x="6705" y="1436"/>
                    <a:pt x="6707" y="1436"/>
                  </a:cubicBezTo>
                  <a:cubicBezTo>
                    <a:pt x="6711" y="1436"/>
                    <a:pt x="6720" y="1439"/>
                    <a:pt x="6734" y="1445"/>
                  </a:cubicBezTo>
                  <a:cubicBezTo>
                    <a:pt x="6740" y="1448"/>
                    <a:pt x="6746" y="1450"/>
                    <a:pt x="6748" y="1450"/>
                  </a:cubicBezTo>
                  <a:cubicBezTo>
                    <a:pt x="6749" y="1450"/>
                    <a:pt x="6753" y="1451"/>
                    <a:pt x="6755" y="1454"/>
                  </a:cubicBezTo>
                  <a:cubicBezTo>
                    <a:pt x="6757" y="1456"/>
                    <a:pt x="6760" y="1458"/>
                    <a:pt x="6762" y="1458"/>
                  </a:cubicBezTo>
                  <a:cubicBezTo>
                    <a:pt x="6766" y="1458"/>
                    <a:pt x="6789" y="1471"/>
                    <a:pt x="6802" y="1481"/>
                  </a:cubicBezTo>
                  <a:cubicBezTo>
                    <a:pt x="6807" y="1485"/>
                    <a:pt x="6818" y="1491"/>
                    <a:pt x="6826" y="1496"/>
                  </a:cubicBezTo>
                  <a:cubicBezTo>
                    <a:pt x="6835" y="1500"/>
                    <a:pt x="6845" y="1506"/>
                    <a:pt x="6849" y="1509"/>
                  </a:cubicBezTo>
                  <a:cubicBezTo>
                    <a:pt x="6852" y="1511"/>
                    <a:pt x="6856" y="1514"/>
                    <a:pt x="6857" y="1514"/>
                  </a:cubicBezTo>
                  <a:cubicBezTo>
                    <a:pt x="6862" y="1514"/>
                    <a:pt x="6910" y="1553"/>
                    <a:pt x="6910" y="1557"/>
                  </a:cubicBezTo>
                  <a:cubicBezTo>
                    <a:pt x="6910" y="1558"/>
                    <a:pt x="6916" y="1565"/>
                    <a:pt x="6924" y="1574"/>
                  </a:cubicBezTo>
                  <a:cubicBezTo>
                    <a:pt x="6931" y="1582"/>
                    <a:pt x="6938" y="1590"/>
                    <a:pt x="6939" y="1592"/>
                  </a:cubicBezTo>
                  <a:cubicBezTo>
                    <a:pt x="6939" y="1594"/>
                    <a:pt x="6941" y="1596"/>
                    <a:pt x="6941" y="1596"/>
                  </a:cubicBezTo>
                  <a:cubicBezTo>
                    <a:pt x="6944" y="1596"/>
                    <a:pt x="6983" y="1640"/>
                    <a:pt x="6990" y="1651"/>
                  </a:cubicBezTo>
                  <a:cubicBezTo>
                    <a:pt x="6994" y="1656"/>
                    <a:pt x="7000" y="1667"/>
                    <a:pt x="7004" y="1675"/>
                  </a:cubicBezTo>
                  <a:cubicBezTo>
                    <a:pt x="7009" y="1682"/>
                    <a:pt x="7015" y="1692"/>
                    <a:pt x="7019" y="1696"/>
                  </a:cubicBezTo>
                  <a:cubicBezTo>
                    <a:pt x="7023" y="1701"/>
                    <a:pt x="7026" y="1705"/>
                    <a:pt x="7026" y="1707"/>
                  </a:cubicBezTo>
                  <a:cubicBezTo>
                    <a:pt x="7026" y="1708"/>
                    <a:pt x="7029" y="1713"/>
                    <a:pt x="7033" y="1718"/>
                  </a:cubicBezTo>
                  <a:cubicBezTo>
                    <a:pt x="7040" y="1728"/>
                    <a:pt x="7054" y="1753"/>
                    <a:pt x="7054" y="1757"/>
                  </a:cubicBezTo>
                  <a:cubicBezTo>
                    <a:pt x="7054" y="1758"/>
                    <a:pt x="7055" y="1760"/>
                    <a:pt x="7057" y="1761"/>
                  </a:cubicBezTo>
                  <a:cubicBezTo>
                    <a:pt x="7060" y="1763"/>
                    <a:pt x="7067" y="1784"/>
                    <a:pt x="7074" y="1811"/>
                  </a:cubicBezTo>
                  <a:cubicBezTo>
                    <a:pt x="7076" y="1821"/>
                    <a:pt x="7080" y="1831"/>
                    <a:pt x="7081" y="1835"/>
                  </a:cubicBezTo>
                  <a:cubicBezTo>
                    <a:pt x="7083" y="1838"/>
                    <a:pt x="7086" y="1847"/>
                    <a:pt x="7087" y="1855"/>
                  </a:cubicBezTo>
                  <a:cubicBezTo>
                    <a:pt x="7089" y="1862"/>
                    <a:pt x="7091" y="1871"/>
                    <a:pt x="7093" y="1875"/>
                  </a:cubicBezTo>
                  <a:cubicBezTo>
                    <a:pt x="7100" y="1890"/>
                    <a:pt x="7103" y="1906"/>
                    <a:pt x="7111" y="1971"/>
                  </a:cubicBezTo>
                  <a:cubicBezTo>
                    <a:pt x="7114" y="1989"/>
                    <a:pt x="7111" y="2039"/>
                    <a:pt x="7106" y="2053"/>
                  </a:cubicBezTo>
                  <a:cubicBezTo>
                    <a:pt x="7104" y="2062"/>
                    <a:pt x="7102" y="2064"/>
                    <a:pt x="7096" y="2068"/>
                  </a:cubicBezTo>
                  <a:cubicBezTo>
                    <a:pt x="7086" y="2073"/>
                    <a:pt x="7087" y="2073"/>
                    <a:pt x="7077" y="2067"/>
                  </a:cubicBezTo>
                  <a:close/>
                  <a:moveTo>
                    <a:pt x="95" y="1158"/>
                  </a:moveTo>
                  <a:cubicBezTo>
                    <a:pt x="81" y="1157"/>
                    <a:pt x="77" y="1155"/>
                    <a:pt x="72" y="1143"/>
                  </a:cubicBezTo>
                  <a:cubicBezTo>
                    <a:pt x="67" y="1135"/>
                    <a:pt x="67" y="1126"/>
                    <a:pt x="70" y="1122"/>
                  </a:cubicBezTo>
                  <a:cubicBezTo>
                    <a:pt x="72" y="1118"/>
                    <a:pt x="88" y="1118"/>
                    <a:pt x="95" y="1122"/>
                  </a:cubicBezTo>
                  <a:cubicBezTo>
                    <a:pt x="99" y="1124"/>
                    <a:pt x="104" y="1124"/>
                    <a:pt x="116" y="1122"/>
                  </a:cubicBezTo>
                  <a:cubicBezTo>
                    <a:pt x="126" y="1121"/>
                    <a:pt x="143" y="1120"/>
                    <a:pt x="154" y="1120"/>
                  </a:cubicBezTo>
                  <a:cubicBezTo>
                    <a:pt x="166" y="1120"/>
                    <a:pt x="178" y="1119"/>
                    <a:pt x="180" y="1117"/>
                  </a:cubicBezTo>
                  <a:cubicBezTo>
                    <a:pt x="182" y="1116"/>
                    <a:pt x="193" y="1115"/>
                    <a:pt x="204" y="1114"/>
                  </a:cubicBezTo>
                  <a:cubicBezTo>
                    <a:pt x="215" y="1113"/>
                    <a:pt x="224" y="1112"/>
                    <a:pt x="224" y="1111"/>
                  </a:cubicBezTo>
                  <a:cubicBezTo>
                    <a:pt x="224" y="1110"/>
                    <a:pt x="226" y="1110"/>
                    <a:pt x="229" y="1110"/>
                  </a:cubicBezTo>
                  <a:cubicBezTo>
                    <a:pt x="236" y="1112"/>
                    <a:pt x="280" y="1108"/>
                    <a:pt x="283" y="1106"/>
                  </a:cubicBezTo>
                  <a:cubicBezTo>
                    <a:pt x="284" y="1105"/>
                    <a:pt x="294" y="1104"/>
                    <a:pt x="305" y="1104"/>
                  </a:cubicBezTo>
                  <a:cubicBezTo>
                    <a:pt x="321" y="1104"/>
                    <a:pt x="327" y="1103"/>
                    <a:pt x="329" y="1101"/>
                  </a:cubicBezTo>
                  <a:cubicBezTo>
                    <a:pt x="332" y="1099"/>
                    <a:pt x="338" y="1098"/>
                    <a:pt x="351" y="1098"/>
                  </a:cubicBezTo>
                  <a:cubicBezTo>
                    <a:pt x="361" y="1098"/>
                    <a:pt x="371" y="1097"/>
                    <a:pt x="372" y="1096"/>
                  </a:cubicBezTo>
                  <a:cubicBezTo>
                    <a:pt x="376" y="1094"/>
                    <a:pt x="385" y="1094"/>
                    <a:pt x="417" y="1094"/>
                  </a:cubicBezTo>
                  <a:cubicBezTo>
                    <a:pt x="432" y="1094"/>
                    <a:pt x="446" y="1094"/>
                    <a:pt x="448" y="1093"/>
                  </a:cubicBezTo>
                  <a:cubicBezTo>
                    <a:pt x="449" y="1093"/>
                    <a:pt x="455" y="1093"/>
                    <a:pt x="460" y="1093"/>
                  </a:cubicBezTo>
                  <a:cubicBezTo>
                    <a:pt x="464" y="1094"/>
                    <a:pt x="469" y="1093"/>
                    <a:pt x="471" y="1092"/>
                  </a:cubicBezTo>
                  <a:cubicBezTo>
                    <a:pt x="472" y="1090"/>
                    <a:pt x="476" y="1090"/>
                    <a:pt x="480" y="1090"/>
                  </a:cubicBezTo>
                  <a:cubicBezTo>
                    <a:pt x="494" y="1090"/>
                    <a:pt x="537" y="1086"/>
                    <a:pt x="539" y="1085"/>
                  </a:cubicBezTo>
                  <a:cubicBezTo>
                    <a:pt x="541" y="1084"/>
                    <a:pt x="545" y="1084"/>
                    <a:pt x="550" y="1086"/>
                  </a:cubicBezTo>
                  <a:cubicBezTo>
                    <a:pt x="556" y="1088"/>
                    <a:pt x="558" y="1088"/>
                    <a:pt x="560" y="1086"/>
                  </a:cubicBezTo>
                  <a:cubicBezTo>
                    <a:pt x="563" y="1083"/>
                    <a:pt x="583" y="1083"/>
                    <a:pt x="597" y="1086"/>
                  </a:cubicBezTo>
                  <a:cubicBezTo>
                    <a:pt x="615" y="1089"/>
                    <a:pt x="632" y="1090"/>
                    <a:pt x="642" y="1087"/>
                  </a:cubicBezTo>
                  <a:cubicBezTo>
                    <a:pt x="649" y="1086"/>
                    <a:pt x="653" y="1086"/>
                    <a:pt x="654" y="1087"/>
                  </a:cubicBezTo>
                  <a:cubicBezTo>
                    <a:pt x="658" y="1090"/>
                    <a:pt x="730" y="1091"/>
                    <a:pt x="736" y="1088"/>
                  </a:cubicBezTo>
                  <a:cubicBezTo>
                    <a:pt x="739" y="1086"/>
                    <a:pt x="741" y="1086"/>
                    <a:pt x="743" y="1087"/>
                  </a:cubicBezTo>
                  <a:cubicBezTo>
                    <a:pt x="744" y="1089"/>
                    <a:pt x="746" y="1089"/>
                    <a:pt x="747" y="1088"/>
                  </a:cubicBezTo>
                  <a:cubicBezTo>
                    <a:pt x="747" y="1087"/>
                    <a:pt x="759" y="1086"/>
                    <a:pt x="772" y="1085"/>
                  </a:cubicBezTo>
                  <a:cubicBezTo>
                    <a:pt x="798" y="1084"/>
                    <a:pt x="803" y="1083"/>
                    <a:pt x="808" y="1081"/>
                  </a:cubicBezTo>
                  <a:cubicBezTo>
                    <a:pt x="809" y="1080"/>
                    <a:pt x="820" y="1079"/>
                    <a:pt x="832" y="1079"/>
                  </a:cubicBezTo>
                  <a:cubicBezTo>
                    <a:pt x="843" y="1079"/>
                    <a:pt x="854" y="1078"/>
                    <a:pt x="855" y="1077"/>
                  </a:cubicBezTo>
                  <a:cubicBezTo>
                    <a:pt x="856" y="1076"/>
                    <a:pt x="871" y="1075"/>
                    <a:pt x="888" y="1073"/>
                  </a:cubicBezTo>
                  <a:cubicBezTo>
                    <a:pt x="924" y="1070"/>
                    <a:pt x="1001" y="1070"/>
                    <a:pt x="1041" y="1074"/>
                  </a:cubicBezTo>
                  <a:cubicBezTo>
                    <a:pt x="1056" y="1075"/>
                    <a:pt x="1070" y="1076"/>
                    <a:pt x="1071" y="1076"/>
                  </a:cubicBezTo>
                  <a:cubicBezTo>
                    <a:pt x="1091" y="1073"/>
                    <a:pt x="1121" y="1071"/>
                    <a:pt x="1186" y="1071"/>
                  </a:cubicBezTo>
                  <a:cubicBezTo>
                    <a:pt x="1230" y="1070"/>
                    <a:pt x="1266" y="1069"/>
                    <a:pt x="1268" y="1069"/>
                  </a:cubicBezTo>
                  <a:cubicBezTo>
                    <a:pt x="1270" y="1067"/>
                    <a:pt x="1345" y="1065"/>
                    <a:pt x="1354" y="1065"/>
                  </a:cubicBezTo>
                  <a:cubicBezTo>
                    <a:pt x="1357" y="1066"/>
                    <a:pt x="1375" y="1066"/>
                    <a:pt x="1396" y="1065"/>
                  </a:cubicBezTo>
                  <a:cubicBezTo>
                    <a:pt x="1416" y="1065"/>
                    <a:pt x="1439" y="1065"/>
                    <a:pt x="1446" y="1065"/>
                  </a:cubicBezTo>
                  <a:cubicBezTo>
                    <a:pt x="1458" y="1065"/>
                    <a:pt x="1459" y="1065"/>
                    <a:pt x="1463" y="1071"/>
                  </a:cubicBezTo>
                  <a:cubicBezTo>
                    <a:pt x="1472" y="1084"/>
                    <a:pt x="1468" y="1098"/>
                    <a:pt x="1452" y="1106"/>
                  </a:cubicBezTo>
                  <a:cubicBezTo>
                    <a:pt x="1446" y="1109"/>
                    <a:pt x="1441" y="1109"/>
                    <a:pt x="1434" y="1109"/>
                  </a:cubicBezTo>
                  <a:cubicBezTo>
                    <a:pt x="1414" y="1106"/>
                    <a:pt x="1271" y="1106"/>
                    <a:pt x="1267" y="1108"/>
                  </a:cubicBezTo>
                  <a:cubicBezTo>
                    <a:pt x="1261" y="1111"/>
                    <a:pt x="1177" y="1113"/>
                    <a:pt x="1175" y="1110"/>
                  </a:cubicBezTo>
                  <a:cubicBezTo>
                    <a:pt x="1174" y="1109"/>
                    <a:pt x="1172" y="1108"/>
                    <a:pt x="1169" y="1109"/>
                  </a:cubicBezTo>
                  <a:cubicBezTo>
                    <a:pt x="1167" y="1110"/>
                    <a:pt x="1140" y="1111"/>
                    <a:pt x="1111" y="1112"/>
                  </a:cubicBezTo>
                  <a:cubicBezTo>
                    <a:pt x="1047" y="1112"/>
                    <a:pt x="1045" y="1112"/>
                    <a:pt x="1009" y="1110"/>
                  </a:cubicBezTo>
                  <a:cubicBezTo>
                    <a:pt x="973" y="1108"/>
                    <a:pt x="890" y="1109"/>
                    <a:pt x="884" y="1111"/>
                  </a:cubicBezTo>
                  <a:cubicBezTo>
                    <a:pt x="881" y="1112"/>
                    <a:pt x="865" y="1113"/>
                    <a:pt x="850" y="1114"/>
                  </a:cubicBezTo>
                  <a:cubicBezTo>
                    <a:pt x="831" y="1114"/>
                    <a:pt x="819" y="1115"/>
                    <a:pt x="817" y="1117"/>
                  </a:cubicBezTo>
                  <a:cubicBezTo>
                    <a:pt x="815" y="1118"/>
                    <a:pt x="809" y="1119"/>
                    <a:pt x="801" y="1118"/>
                  </a:cubicBezTo>
                  <a:cubicBezTo>
                    <a:pt x="794" y="1118"/>
                    <a:pt x="785" y="1119"/>
                    <a:pt x="779" y="1120"/>
                  </a:cubicBezTo>
                  <a:cubicBezTo>
                    <a:pt x="773" y="1122"/>
                    <a:pt x="757" y="1124"/>
                    <a:pt x="741" y="1124"/>
                  </a:cubicBezTo>
                  <a:cubicBezTo>
                    <a:pt x="725" y="1125"/>
                    <a:pt x="708" y="1126"/>
                    <a:pt x="703" y="1126"/>
                  </a:cubicBezTo>
                  <a:cubicBezTo>
                    <a:pt x="698" y="1127"/>
                    <a:pt x="693" y="1126"/>
                    <a:pt x="693" y="1125"/>
                  </a:cubicBezTo>
                  <a:cubicBezTo>
                    <a:pt x="691" y="1123"/>
                    <a:pt x="673" y="1123"/>
                    <a:pt x="662" y="1126"/>
                  </a:cubicBezTo>
                  <a:cubicBezTo>
                    <a:pt x="656" y="1127"/>
                    <a:pt x="653" y="1127"/>
                    <a:pt x="652" y="1126"/>
                  </a:cubicBezTo>
                  <a:cubicBezTo>
                    <a:pt x="650" y="1122"/>
                    <a:pt x="502" y="1120"/>
                    <a:pt x="497" y="1123"/>
                  </a:cubicBezTo>
                  <a:cubicBezTo>
                    <a:pt x="496" y="1124"/>
                    <a:pt x="483" y="1125"/>
                    <a:pt x="468" y="1125"/>
                  </a:cubicBezTo>
                  <a:cubicBezTo>
                    <a:pt x="453" y="1126"/>
                    <a:pt x="437" y="1127"/>
                    <a:pt x="433" y="1128"/>
                  </a:cubicBezTo>
                  <a:cubicBezTo>
                    <a:pt x="428" y="1129"/>
                    <a:pt x="425" y="1129"/>
                    <a:pt x="423" y="1127"/>
                  </a:cubicBezTo>
                  <a:cubicBezTo>
                    <a:pt x="420" y="1126"/>
                    <a:pt x="418" y="1126"/>
                    <a:pt x="411" y="1128"/>
                  </a:cubicBezTo>
                  <a:cubicBezTo>
                    <a:pt x="407" y="1129"/>
                    <a:pt x="390" y="1130"/>
                    <a:pt x="375" y="1131"/>
                  </a:cubicBezTo>
                  <a:cubicBezTo>
                    <a:pt x="357" y="1131"/>
                    <a:pt x="347" y="1132"/>
                    <a:pt x="345" y="1133"/>
                  </a:cubicBezTo>
                  <a:cubicBezTo>
                    <a:pt x="344" y="1135"/>
                    <a:pt x="337" y="1136"/>
                    <a:pt x="329" y="1136"/>
                  </a:cubicBezTo>
                  <a:cubicBezTo>
                    <a:pt x="321" y="1136"/>
                    <a:pt x="310" y="1137"/>
                    <a:pt x="306" y="1139"/>
                  </a:cubicBezTo>
                  <a:cubicBezTo>
                    <a:pt x="300" y="1140"/>
                    <a:pt x="290" y="1142"/>
                    <a:pt x="278" y="1142"/>
                  </a:cubicBezTo>
                  <a:cubicBezTo>
                    <a:pt x="263" y="1142"/>
                    <a:pt x="258" y="1142"/>
                    <a:pt x="256" y="1145"/>
                  </a:cubicBezTo>
                  <a:cubicBezTo>
                    <a:pt x="254" y="1147"/>
                    <a:pt x="248" y="1148"/>
                    <a:pt x="231" y="1148"/>
                  </a:cubicBezTo>
                  <a:cubicBezTo>
                    <a:pt x="216" y="1148"/>
                    <a:pt x="208" y="1148"/>
                    <a:pt x="206" y="1150"/>
                  </a:cubicBezTo>
                  <a:cubicBezTo>
                    <a:pt x="205" y="1151"/>
                    <a:pt x="196" y="1153"/>
                    <a:pt x="185" y="1153"/>
                  </a:cubicBezTo>
                  <a:cubicBezTo>
                    <a:pt x="173" y="1154"/>
                    <a:pt x="166" y="1155"/>
                    <a:pt x="163" y="1157"/>
                  </a:cubicBezTo>
                  <a:cubicBezTo>
                    <a:pt x="161" y="1159"/>
                    <a:pt x="158" y="1160"/>
                    <a:pt x="152" y="1159"/>
                  </a:cubicBezTo>
                  <a:cubicBezTo>
                    <a:pt x="148" y="1158"/>
                    <a:pt x="143" y="1157"/>
                    <a:pt x="141" y="1158"/>
                  </a:cubicBezTo>
                  <a:cubicBezTo>
                    <a:pt x="131" y="1158"/>
                    <a:pt x="106" y="1159"/>
                    <a:pt x="95" y="1158"/>
                  </a:cubicBezTo>
                  <a:close/>
                  <a:moveTo>
                    <a:pt x="3620" y="755"/>
                  </a:moveTo>
                  <a:cubicBezTo>
                    <a:pt x="3611" y="753"/>
                    <a:pt x="3608" y="751"/>
                    <a:pt x="3606" y="747"/>
                  </a:cubicBezTo>
                  <a:cubicBezTo>
                    <a:pt x="3603" y="740"/>
                    <a:pt x="3604" y="734"/>
                    <a:pt x="3611" y="726"/>
                  </a:cubicBezTo>
                  <a:cubicBezTo>
                    <a:pt x="3614" y="722"/>
                    <a:pt x="3616" y="717"/>
                    <a:pt x="3617" y="714"/>
                  </a:cubicBezTo>
                  <a:cubicBezTo>
                    <a:pt x="3619" y="703"/>
                    <a:pt x="3618" y="567"/>
                    <a:pt x="3616" y="557"/>
                  </a:cubicBezTo>
                  <a:cubicBezTo>
                    <a:pt x="3615" y="552"/>
                    <a:pt x="3614" y="544"/>
                    <a:pt x="3614" y="540"/>
                  </a:cubicBezTo>
                  <a:cubicBezTo>
                    <a:pt x="3614" y="537"/>
                    <a:pt x="3613" y="533"/>
                    <a:pt x="3612" y="533"/>
                  </a:cubicBezTo>
                  <a:cubicBezTo>
                    <a:pt x="3608" y="530"/>
                    <a:pt x="3602" y="534"/>
                    <a:pt x="3599" y="539"/>
                  </a:cubicBezTo>
                  <a:cubicBezTo>
                    <a:pt x="3597" y="544"/>
                    <a:pt x="3596" y="545"/>
                    <a:pt x="3581" y="545"/>
                  </a:cubicBezTo>
                  <a:cubicBezTo>
                    <a:pt x="3573" y="545"/>
                    <a:pt x="3564" y="546"/>
                    <a:pt x="3562" y="548"/>
                  </a:cubicBezTo>
                  <a:cubicBezTo>
                    <a:pt x="3559" y="549"/>
                    <a:pt x="3542" y="550"/>
                    <a:pt x="3516" y="551"/>
                  </a:cubicBezTo>
                  <a:cubicBezTo>
                    <a:pt x="3456" y="552"/>
                    <a:pt x="3450" y="552"/>
                    <a:pt x="3436" y="551"/>
                  </a:cubicBezTo>
                  <a:cubicBezTo>
                    <a:pt x="3406" y="549"/>
                    <a:pt x="3323" y="547"/>
                    <a:pt x="3318" y="549"/>
                  </a:cubicBezTo>
                  <a:cubicBezTo>
                    <a:pt x="3315" y="550"/>
                    <a:pt x="3311" y="550"/>
                    <a:pt x="3306" y="549"/>
                  </a:cubicBezTo>
                  <a:cubicBezTo>
                    <a:pt x="3301" y="547"/>
                    <a:pt x="3299" y="548"/>
                    <a:pt x="3296" y="550"/>
                  </a:cubicBezTo>
                  <a:cubicBezTo>
                    <a:pt x="3293" y="553"/>
                    <a:pt x="3285" y="553"/>
                    <a:pt x="3238" y="554"/>
                  </a:cubicBezTo>
                  <a:cubicBezTo>
                    <a:pt x="3205" y="554"/>
                    <a:pt x="3182" y="555"/>
                    <a:pt x="3181" y="556"/>
                  </a:cubicBezTo>
                  <a:cubicBezTo>
                    <a:pt x="3178" y="558"/>
                    <a:pt x="2973" y="557"/>
                    <a:pt x="2951" y="555"/>
                  </a:cubicBezTo>
                  <a:cubicBezTo>
                    <a:pt x="2944" y="554"/>
                    <a:pt x="2918" y="554"/>
                    <a:pt x="2818" y="555"/>
                  </a:cubicBezTo>
                  <a:cubicBezTo>
                    <a:pt x="2800" y="555"/>
                    <a:pt x="2760" y="556"/>
                    <a:pt x="2729" y="557"/>
                  </a:cubicBezTo>
                  <a:cubicBezTo>
                    <a:pt x="2689" y="558"/>
                    <a:pt x="2672" y="557"/>
                    <a:pt x="2667" y="556"/>
                  </a:cubicBezTo>
                  <a:cubicBezTo>
                    <a:pt x="2662" y="554"/>
                    <a:pt x="2659" y="554"/>
                    <a:pt x="2656" y="555"/>
                  </a:cubicBezTo>
                  <a:cubicBezTo>
                    <a:pt x="2652" y="558"/>
                    <a:pt x="2640" y="559"/>
                    <a:pt x="2587" y="561"/>
                  </a:cubicBezTo>
                  <a:cubicBezTo>
                    <a:pt x="2564" y="562"/>
                    <a:pt x="2549" y="563"/>
                    <a:pt x="2547" y="565"/>
                  </a:cubicBezTo>
                  <a:cubicBezTo>
                    <a:pt x="2544" y="566"/>
                    <a:pt x="2534" y="567"/>
                    <a:pt x="2513" y="567"/>
                  </a:cubicBezTo>
                  <a:cubicBezTo>
                    <a:pt x="2493" y="566"/>
                    <a:pt x="2480" y="567"/>
                    <a:pt x="2475" y="569"/>
                  </a:cubicBezTo>
                  <a:cubicBezTo>
                    <a:pt x="2464" y="572"/>
                    <a:pt x="2410" y="573"/>
                    <a:pt x="2406" y="569"/>
                  </a:cubicBezTo>
                  <a:cubicBezTo>
                    <a:pt x="2404" y="568"/>
                    <a:pt x="2403" y="568"/>
                    <a:pt x="2402" y="569"/>
                  </a:cubicBezTo>
                  <a:cubicBezTo>
                    <a:pt x="2400" y="572"/>
                    <a:pt x="2382" y="574"/>
                    <a:pt x="2370" y="572"/>
                  </a:cubicBezTo>
                  <a:cubicBezTo>
                    <a:pt x="2362" y="570"/>
                    <a:pt x="2356" y="571"/>
                    <a:pt x="2348" y="573"/>
                  </a:cubicBezTo>
                  <a:cubicBezTo>
                    <a:pt x="2341" y="575"/>
                    <a:pt x="2324" y="576"/>
                    <a:pt x="2306" y="577"/>
                  </a:cubicBezTo>
                  <a:cubicBezTo>
                    <a:pt x="2272" y="577"/>
                    <a:pt x="2250" y="579"/>
                    <a:pt x="2240" y="581"/>
                  </a:cubicBezTo>
                  <a:cubicBezTo>
                    <a:pt x="2236" y="582"/>
                    <a:pt x="2233" y="581"/>
                    <a:pt x="2231" y="580"/>
                  </a:cubicBezTo>
                  <a:cubicBezTo>
                    <a:pt x="2229" y="578"/>
                    <a:pt x="2227" y="578"/>
                    <a:pt x="2225" y="579"/>
                  </a:cubicBezTo>
                  <a:cubicBezTo>
                    <a:pt x="2224" y="580"/>
                    <a:pt x="2222" y="581"/>
                    <a:pt x="2220" y="580"/>
                  </a:cubicBezTo>
                  <a:cubicBezTo>
                    <a:pt x="2219" y="579"/>
                    <a:pt x="2208" y="579"/>
                    <a:pt x="2195" y="580"/>
                  </a:cubicBezTo>
                  <a:cubicBezTo>
                    <a:pt x="2154" y="583"/>
                    <a:pt x="2123" y="584"/>
                    <a:pt x="2083" y="585"/>
                  </a:cubicBezTo>
                  <a:cubicBezTo>
                    <a:pt x="2058" y="585"/>
                    <a:pt x="2040" y="586"/>
                    <a:pt x="2035" y="587"/>
                  </a:cubicBezTo>
                  <a:cubicBezTo>
                    <a:pt x="2029" y="590"/>
                    <a:pt x="2027" y="589"/>
                    <a:pt x="2023" y="587"/>
                  </a:cubicBezTo>
                  <a:cubicBezTo>
                    <a:pt x="2019" y="584"/>
                    <a:pt x="2017" y="584"/>
                    <a:pt x="2010" y="586"/>
                  </a:cubicBezTo>
                  <a:cubicBezTo>
                    <a:pt x="2000" y="590"/>
                    <a:pt x="1999" y="590"/>
                    <a:pt x="1958" y="591"/>
                  </a:cubicBezTo>
                  <a:cubicBezTo>
                    <a:pt x="1900" y="593"/>
                    <a:pt x="1851" y="593"/>
                    <a:pt x="1825" y="592"/>
                  </a:cubicBezTo>
                  <a:cubicBezTo>
                    <a:pt x="1812" y="591"/>
                    <a:pt x="1800" y="591"/>
                    <a:pt x="1799" y="592"/>
                  </a:cubicBezTo>
                  <a:cubicBezTo>
                    <a:pt x="1798" y="592"/>
                    <a:pt x="1786" y="593"/>
                    <a:pt x="1772" y="593"/>
                  </a:cubicBezTo>
                  <a:cubicBezTo>
                    <a:pt x="1757" y="593"/>
                    <a:pt x="1747" y="594"/>
                    <a:pt x="1745" y="595"/>
                  </a:cubicBezTo>
                  <a:cubicBezTo>
                    <a:pt x="1744" y="597"/>
                    <a:pt x="1735" y="598"/>
                    <a:pt x="1727" y="598"/>
                  </a:cubicBezTo>
                  <a:cubicBezTo>
                    <a:pt x="1685" y="598"/>
                    <a:pt x="1672" y="599"/>
                    <a:pt x="1669" y="601"/>
                  </a:cubicBezTo>
                  <a:cubicBezTo>
                    <a:pt x="1665" y="603"/>
                    <a:pt x="1480" y="603"/>
                    <a:pt x="1466" y="600"/>
                  </a:cubicBezTo>
                  <a:cubicBezTo>
                    <a:pt x="1462" y="600"/>
                    <a:pt x="1447" y="599"/>
                    <a:pt x="1433" y="600"/>
                  </a:cubicBezTo>
                  <a:cubicBezTo>
                    <a:pt x="1412" y="600"/>
                    <a:pt x="1406" y="599"/>
                    <a:pt x="1403" y="597"/>
                  </a:cubicBezTo>
                  <a:cubicBezTo>
                    <a:pt x="1401" y="595"/>
                    <a:pt x="1395" y="594"/>
                    <a:pt x="1391" y="594"/>
                  </a:cubicBezTo>
                  <a:cubicBezTo>
                    <a:pt x="1383" y="594"/>
                    <a:pt x="1379" y="589"/>
                    <a:pt x="1377" y="578"/>
                  </a:cubicBezTo>
                  <a:cubicBezTo>
                    <a:pt x="1374" y="563"/>
                    <a:pt x="1383" y="554"/>
                    <a:pt x="1396" y="558"/>
                  </a:cubicBezTo>
                  <a:cubicBezTo>
                    <a:pt x="1400" y="559"/>
                    <a:pt x="1416" y="560"/>
                    <a:pt x="1431" y="561"/>
                  </a:cubicBezTo>
                  <a:cubicBezTo>
                    <a:pt x="1447" y="561"/>
                    <a:pt x="1467" y="563"/>
                    <a:pt x="1476" y="564"/>
                  </a:cubicBezTo>
                  <a:cubicBezTo>
                    <a:pt x="1485" y="565"/>
                    <a:pt x="1493" y="565"/>
                    <a:pt x="1495" y="564"/>
                  </a:cubicBezTo>
                  <a:cubicBezTo>
                    <a:pt x="1496" y="564"/>
                    <a:pt x="1498" y="564"/>
                    <a:pt x="1499" y="566"/>
                  </a:cubicBezTo>
                  <a:cubicBezTo>
                    <a:pt x="1500" y="568"/>
                    <a:pt x="1518" y="568"/>
                    <a:pt x="1521" y="566"/>
                  </a:cubicBezTo>
                  <a:cubicBezTo>
                    <a:pt x="1523" y="564"/>
                    <a:pt x="1525" y="564"/>
                    <a:pt x="1528" y="566"/>
                  </a:cubicBezTo>
                  <a:cubicBezTo>
                    <a:pt x="1531" y="567"/>
                    <a:pt x="1533" y="567"/>
                    <a:pt x="1534" y="566"/>
                  </a:cubicBezTo>
                  <a:cubicBezTo>
                    <a:pt x="1536" y="565"/>
                    <a:pt x="1567" y="564"/>
                    <a:pt x="1619" y="564"/>
                  </a:cubicBezTo>
                  <a:cubicBezTo>
                    <a:pt x="1664" y="564"/>
                    <a:pt x="1704" y="564"/>
                    <a:pt x="1708" y="563"/>
                  </a:cubicBezTo>
                  <a:cubicBezTo>
                    <a:pt x="1712" y="562"/>
                    <a:pt x="1728" y="561"/>
                    <a:pt x="1744" y="561"/>
                  </a:cubicBezTo>
                  <a:cubicBezTo>
                    <a:pt x="1760" y="560"/>
                    <a:pt x="1776" y="559"/>
                    <a:pt x="1779" y="559"/>
                  </a:cubicBezTo>
                  <a:cubicBezTo>
                    <a:pt x="1789" y="557"/>
                    <a:pt x="1820" y="556"/>
                    <a:pt x="1872" y="555"/>
                  </a:cubicBezTo>
                  <a:cubicBezTo>
                    <a:pt x="1899" y="554"/>
                    <a:pt x="1933" y="553"/>
                    <a:pt x="1948" y="553"/>
                  </a:cubicBezTo>
                  <a:cubicBezTo>
                    <a:pt x="1968" y="552"/>
                    <a:pt x="1976" y="552"/>
                    <a:pt x="1980" y="554"/>
                  </a:cubicBezTo>
                  <a:cubicBezTo>
                    <a:pt x="1985" y="557"/>
                    <a:pt x="2006" y="557"/>
                    <a:pt x="2011" y="554"/>
                  </a:cubicBezTo>
                  <a:cubicBezTo>
                    <a:pt x="2013" y="553"/>
                    <a:pt x="2029" y="552"/>
                    <a:pt x="2047" y="552"/>
                  </a:cubicBezTo>
                  <a:cubicBezTo>
                    <a:pt x="2064" y="551"/>
                    <a:pt x="2081" y="550"/>
                    <a:pt x="2084" y="549"/>
                  </a:cubicBezTo>
                  <a:cubicBezTo>
                    <a:pt x="2086" y="548"/>
                    <a:pt x="2097" y="547"/>
                    <a:pt x="2109" y="547"/>
                  </a:cubicBezTo>
                  <a:cubicBezTo>
                    <a:pt x="2120" y="546"/>
                    <a:pt x="2136" y="545"/>
                    <a:pt x="2145" y="544"/>
                  </a:cubicBezTo>
                  <a:cubicBezTo>
                    <a:pt x="2154" y="543"/>
                    <a:pt x="2182" y="542"/>
                    <a:pt x="2208" y="542"/>
                  </a:cubicBezTo>
                  <a:cubicBezTo>
                    <a:pt x="2234" y="541"/>
                    <a:pt x="2256" y="540"/>
                    <a:pt x="2257" y="539"/>
                  </a:cubicBezTo>
                  <a:cubicBezTo>
                    <a:pt x="2258" y="538"/>
                    <a:pt x="2263" y="538"/>
                    <a:pt x="2268" y="540"/>
                  </a:cubicBezTo>
                  <a:cubicBezTo>
                    <a:pt x="2273" y="541"/>
                    <a:pt x="2278" y="541"/>
                    <a:pt x="2279" y="540"/>
                  </a:cubicBezTo>
                  <a:cubicBezTo>
                    <a:pt x="2280" y="539"/>
                    <a:pt x="2304" y="538"/>
                    <a:pt x="2333" y="537"/>
                  </a:cubicBezTo>
                  <a:cubicBezTo>
                    <a:pt x="2361" y="536"/>
                    <a:pt x="2392" y="535"/>
                    <a:pt x="2400" y="535"/>
                  </a:cubicBezTo>
                  <a:cubicBezTo>
                    <a:pt x="2408" y="534"/>
                    <a:pt x="2416" y="535"/>
                    <a:pt x="2417" y="536"/>
                  </a:cubicBezTo>
                  <a:cubicBezTo>
                    <a:pt x="2419" y="537"/>
                    <a:pt x="2421" y="537"/>
                    <a:pt x="2424" y="535"/>
                  </a:cubicBezTo>
                  <a:cubicBezTo>
                    <a:pt x="2427" y="533"/>
                    <a:pt x="2428" y="533"/>
                    <a:pt x="2430" y="536"/>
                  </a:cubicBezTo>
                  <a:cubicBezTo>
                    <a:pt x="2431" y="538"/>
                    <a:pt x="2432" y="538"/>
                    <a:pt x="2434" y="536"/>
                  </a:cubicBezTo>
                  <a:cubicBezTo>
                    <a:pt x="2436" y="535"/>
                    <a:pt x="2444" y="534"/>
                    <a:pt x="2459" y="534"/>
                  </a:cubicBezTo>
                  <a:cubicBezTo>
                    <a:pt x="2471" y="534"/>
                    <a:pt x="2484" y="533"/>
                    <a:pt x="2487" y="532"/>
                  </a:cubicBezTo>
                  <a:cubicBezTo>
                    <a:pt x="2490" y="530"/>
                    <a:pt x="2511" y="529"/>
                    <a:pt x="2537" y="528"/>
                  </a:cubicBezTo>
                  <a:cubicBezTo>
                    <a:pt x="2563" y="528"/>
                    <a:pt x="2582" y="527"/>
                    <a:pt x="2584" y="525"/>
                  </a:cubicBezTo>
                  <a:cubicBezTo>
                    <a:pt x="2587" y="524"/>
                    <a:pt x="2606" y="523"/>
                    <a:pt x="2637" y="523"/>
                  </a:cubicBezTo>
                  <a:cubicBezTo>
                    <a:pt x="2663" y="523"/>
                    <a:pt x="2686" y="522"/>
                    <a:pt x="2688" y="521"/>
                  </a:cubicBezTo>
                  <a:cubicBezTo>
                    <a:pt x="2689" y="520"/>
                    <a:pt x="2723" y="520"/>
                    <a:pt x="2762" y="520"/>
                  </a:cubicBezTo>
                  <a:cubicBezTo>
                    <a:pt x="2846" y="520"/>
                    <a:pt x="2837" y="520"/>
                    <a:pt x="2865" y="518"/>
                  </a:cubicBezTo>
                  <a:cubicBezTo>
                    <a:pt x="2877" y="517"/>
                    <a:pt x="2888" y="517"/>
                    <a:pt x="2889" y="518"/>
                  </a:cubicBezTo>
                  <a:cubicBezTo>
                    <a:pt x="2890" y="519"/>
                    <a:pt x="2898" y="518"/>
                    <a:pt x="2907" y="518"/>
                  </a:cubicBezTo>
                  <a:cubicBezTo>
                    <a:pt x="2923" y="516"/>
                    <a:pt x="3051" y="517"/>
                    <a:pt x="3083" y="519"/>
                  </a:cubicBezTo>
                  <a:cubicBezTo>
                    <a:pt x="3093" y="520"/>
                    <a:pt x="3105" y="520"/>
                    <a:pt x="3110" y="520"/>
                  </a:cubicBezTo>
                  <a:cubicBezTo>
                    <a:pt x="3115" y="520"/>
                    <a:pt x="3122" y="521"/>
                    <a:pt x="3124" y="522"/>
                  </a:cubicBezTo>
                  <a:cubicBezTo>
                    <a:pt x="3127" y="523"/>
                    <a:pt x="3129" y="523"/>
                    <a:pt x="3132" y="522"/>
                  </a:cubicBezTo>
                  <a:cubicBezTo>
                    <a:pt x="3134" y="521"/>
                    <a:pt x="3150" y="520"/>
                    <a:pt x="3167" y="520"/>
                  </a:cubicBezTo>
                  <a:cubicBezTo>
                    <a:pt x="3187" y="520"/>
                    <a:pt x="3202" y="518"/>
                    <a:pt x="3208" y="517"/>
                  </a:cubicBezTo>
                  <a:cubicBezTo>
                    <a:pt x="3229" y="511"/>
                    <a:pt x="3434" y="509"/>
                    <a:pt x="3444" y="515"/>
                  </a:cubicBezTo>
                  <a:cubicBezTo>
                    <a:pt x="3447" y="517"/>
                    <a:pt x="3502" y="518"/>
                    <a:pt x="3503" y="516"/>
                  </a:cubicBezTo>
                  <a:cubicBezTo>
                    <a:pt x="3504" y="515"/>
                    <a:pt x="3509" y="514"/>
                    <a:pt x="3515" y="514"/>
                  </a:cubicBezTo>
                  <a:cubicBezTo>
                    <a:pt x="3522" y="514"/>
                    <a:pt x="3531" y="513"/>
                    <a:pt x="3537" y="513"/>
                  </a:cubicBezTo>
                  <a:cubicBezTo>
                    <a:pt x="3542" y="512"/>
                    <a:pt x="3554" y="512"/>
                    <a:pt x="3564" y="511"/>
                  </a:cubicBezTo>
                  <a:cubicBezTo>
                    <a:pt x="3573" y="510"/>
                    <a:pt x="3581" y="509"/>
                    <a:pt x="3582" y="508"/>
                  </a:cubicBezTo>
                  <a:cubicBezTo>
                    <a:pt x="3584" y="507"/>
                    <a:pt x="3586" y="506"/>
                    <a:pt x="3587" y="506"/>
                  </a:cubicBezTo>
                  <a:cubicBezTo>
                    <a:pt x="3589" y="506"/>
                    <a:pt x="3592" y="504"/>
                    <a:pt x="3595" y="503"/>
                  </a:cubicBezTo>
                  <a:cubicBezTo>
                    <a:pt x="3598" y="500"/>
                    <a:pt x="3600" y="500"/>
                    <a:pt x="3603" y="502"/>
                  </a:cubicBezTo>
                  <a:cubicBezTo>
                    <a:pt x="3606" y="503"/>
                    <a:pt x="3608" y="504"/>
                    <a:pt x="3609" y="504"/>
                  </a:cubicBezTo>
                  <a:cubicBezTo>
                    <a:pt x="3611" y="504"/>
                    <a:pt x="3610" y="467"/>
                    <a:pt x="3608" y="460"/>
                  </a:cubicBezTo>
                  <a:cubicBezTo>
                    <a:pt x="3607" y="456"/>
                    <a:pt x="3605" y="443"/>
                    <a:pt x="3605" y="430"/>
                  </a:cubicBezTo>
                  <a:cubicBezTo>
                    <a:pt x="3604" y="417"/>
                    <a:pt x="3603" y="404"/>
                    <a:pt x="3602" y="401"/>
                  </a:cubicBezTo>
                  <a:cubicBezTo>
                    <a:pt x="3601" y="398"/>
                    <a:pt x="3600" y="388"/>
                    <a:pt x="3600" y="379"/>
                  </a:cubicBezTo>
                  <a:cubicBezTo>
                    <a:pt x="3600" y="370"/>
                    <a:pt x="3599" y="361"/>
                    <a:pt x="3599" y="360"/>
                  </a:cubicBezTo>
                  <a:cubicBezTo>
                    <a:pt x="3598" y="359"/>
                    <a:pt x="3597" y="343"/>
                    <a:pt x="3597" y="325"/>
                  </a:cubicBezTo>
                  <a:cubicBezTo>
                    <a:pt x="3596" y="307"/>
                    <a:pt x="3595" y="290"/>
                    <a:pt x="3594" y="288"/>
                  </a:cubicBezTo>
                  <a:cubicBezTo>
                    <a:pt x="3588" y="278"/>
                    <a:pt x="3595" y="255"/>
                    <a:pt x="3603" y="256"/>
                  </a:cubicBezTo>
                  <a:cubicBezTo>
                    <a:pt x="3608" y="257"/>
                    <a:pt x="3620" y="273"/>
                    <a:pt x="3620" y="280"/>
                  </a:cubicBezTo>
                  <a:cubicBezTo>
                    <a:pt x="3620" y="283"/>
                    <a:pt x="3621" y="288"/>
                    <a:pt x="3622" y="290"/>
                  </a:cubicBezTo>
                  <a:cubicBezTo>
                    <a:pt x="3623" y="292"/>
                    <a:pt x="3624" y="305"/>
                    <a:pt x="3624" y="319"/>
                  </a:cubicBezTo>
                  <a:cubicBezTo>
                    <a:pt x="3624" y="333"/>
                    <a:pt x="3625" y="345"/>
                    <a:pt x="3626" y="345"/>
                  </a:cubicBezTo>
                  <a:cubicBezTo>
                    <a:pt x="3627" y="346"/>
                    <a:pt x="3628" y="351"/>
                    <a:pt x="3627" y="358"/>
                  </a:cubicBezTo>
                  <a:cubicBezTo>
                    <a:pt x="3627" y="367"/>
                    <a:pt x="3628" y="370"/>
                    <a:pt x="3632" y="375"/>
                  </a:cubicBezTo>
                  <a:cubicBezTo>
                    <a:pt x="3636" y="381"/>
                    <a:pt x="3636" y="383"/>
                    <a:pt x="3634" y="388"/>
                  </a:cubicBezTo>
                  <a:cubicBezTo>
                    <a:pt x="3632" y="396"/>
                    <a:pt x="3633" y="465"/>
                    <a:pt x="3636" y="470"/>
                  </a:cubicBezTo>
                  <a:cubicBezTo>
                    <a:pt x="3637" y="472"/>
                    <a:pt x="3638" y="475"/>
                    <a:pt x="3637" y="475"/>
                  </a:cubicBezTo>
                  <a:cubicBezTo>
                    <a:pt x="3636" y="476"/>
                    <a:pt x="3637" y="490"/>
                    <a:pt x="3639" y="506"/>
                  </a:cubicBezTo>
                  <a:cubicBezTo>
                    <a:pt x="3644" y="558"/>
                    <a:pt x="3646" y="626"/>
                    <a:pt x="3643" y="661"/>
                  </a:cubicBezTo>
                  <a:cubicBezTo>
                    <a:pt x="3641" y="681"/>
                    <a:pt x="3645" y="694"/>
                    <a:pt x="3652" y="696"/>
                  </a:cubicBezTo>
                  <a:cubicBezTo>
                    <a:pt x="3660" y="697"/>
                    <a:pt x="3662" y="700"/>
                    <a:pt x="3661" y="709"/>
                  </a:cubicBezTo>
                  <a:lnTo>
                    <a:pt x="3660" y="718"/>
                  </a:lnTo>
                  <a:lnTo>
                    <a:pt x="3670" y="717"/>
                  </a:lnTo>
                  <a:cubicBezTo>
                    <a:pt x="3676" y="716"/>
                    <a:pt x="3685" y="714"/>
                    <a:pt x="3689" y="713"/>
                  </a:cubicBezTo>
                  <a:cubicBezTo>
                    <a:pt x="3694" y="711"/>
                    <a:pt x="3704" y="710"/>
                    <a:pt x="3711" y="710"/>
                  </a:cubicBezTo>
                  <a:cubicBezTo>
                    <a:pt x="3718" y="710"/>
                    <a:pt x="3729" y="709"/>
                    <a:pt x="3734" y="707"/>
                  </a:cubicBezTo>
                  <a:cubicBezTo>
                    <a:pt x="3740" y="705"/>
                    <a:pt x="3756" y="704"/>
                    <a:pt x="3770" y="703"/>
                  </a:cubicBezTo>
                  <a:cubicBezTo>
                    <a:pt x="3784" y="702"/>
                    <a:pt x="3803" y="700"/>
                    <a:pt x="3812" y="698"/>
                  </a:cubicBezTo>
                  <a:cubicBezTo>
                    <a:pt x="3821" y="697"/>
                    <a:pt x="3833" y="695"/>
                    <a:pt x="3838" y="694"/>
                  </a:cubicBezTo>
                  <a:cubicBezTo>
                    <a:pt x="3848" y="693"/>
                    <a:pt x="3852" y="691"/>
                    <a:pt x="3851" y="686"/>
                  </a:cubicBezTo>
                  <a:cubicBezTo>
                    <a:pt x="3848" y="680"/>
                    <a:pt x="3847" y="557"/>
                    <a:pt x="3849" y="546"/>
                  </a:cubicBezTo>
                  <a:cubicBezTo>
                    <a:pt x="3850" y="541"/>
                    <a:pt x="3849" y="535"/>
                    <a:pt x="3847" y="529"/>
                  </a:cubicBezTo>
                  <a:cubicBezTo>
                    <a:pt x="3844" y="520"/>
                    <a:pt x="3844" y="507"/>
                    <a:pt x="3845" y="418"/>
                  </a:cubicBezTo>
                  <a:cubicBezTo>
                    <a:pt x="3846" y="269"/>
                    <a:pt x="3847" y="260"/>
                    <a:pt x="3854" y="250"/>
                  </a:cubicBezTo>
                  <a:cubicBezTo>
                    <a:pt x="3856" y="247"/>
                    <a:pt x="3856" y="245"/>
                    <a:pt x="3853" y="241"/>
                  </a:cubicBezTo>
                  <a:cubicBezTo>
                    <a:pt x="3850" y="236"/>
                    <a:pt x="3849" y="236"/>
                    <a:pt x="3839" y="236"/>
                  </a:cubicBezTo>
                  <a:cubicBezTo>
                    <a:pt x="3833" y="237"/>
                    <a:pt x="3822" y="239"/>
                    <a:pt x="3815" y="241"/>
                  </a:cubicBezTo>
                  <a:cubicBezTo>
                    <a:pt x="3807" y="242"/>
                    <a:pt x="3797" y="245"/>
                    <a:pt x="3792" y="246"/>
                  </a:cubicBezTo>
                  <a:cubicBezTo>
                    <a:pt x="3787" y="247"/>
                    <a:pt x="3779" y="250"/>
                    <a:pt x="3774" y="254"/>
                  </a:cubicBezTo>
                  <a:cubicBezTo>
                    <a:pt x="3764" y="261"/>
                    <a:pt x="3762" y="261"/>
                    <a:pt x="3755" y="257"/>
                  </a:cubicBezTo>
                  <a:cubicBezTo>
                    <a:pt x="3751" y="254"/>
                    <a:pt x="3750" y="254"/>
                    <a:pt x="3743" y="257"/>
                  </a:cubicBezTo>
                  <a:cubicBezTo>
                    <a:pt x="3739" y="259"/>
                    <a:pt x="3733" y="260"/>
                    <a:pt x="3730" y="259"/>
                  </a:cubicBezTo>
                  <a:cubicBezTo>
                    <a:pt x="3728" y="258"/>
                    <a:pt x="3724" y="259"/>
                    <a:pt x="3721" y="261"/>
                  </a:cubicBezTo>
                  <a:cubicBezTo>
                    <a:pt x="3719" y="262"/>
                    <a:pt x="3713" y="264"/>
                    <a:pt x="3709" y="264"/>
                  </a:cubicBezTo>
                  <a:cubicBezTo>
                    <a:pt x="3704" y="264"/>
                    <a:pt x="3696" y="265"/>
                    <a:pt x="3692" y="267"/>
                  </a:cubicBezTo>
                  <a:cubicBezTo>
                    <a:pt x="3685" y="269"/>
                    <a:pt x="3675" y="270"/>
                    <a:pt x="3655" y="270"/>
                  </a:cubicBezTo>
                  <a:cubicBezTo>
                    <a:pt x="3627" y="270"/>
                    <a:pt x="3626" y="269"/>
                    <a:pt x="3621" y="264"/>
                  </a:cubicBezTo>
                  <a:cubicBezTo>
                    <a:pt x="3616" y="260"/>
                    <a:pt x="3616" y="258"/>
                    <a:pt x="3617" y="253"/>
                  </a:cubicBezTo>
                  <a:cubicBezTo>
                    <a:pt x="3618" y="250"/>
                    <a:pt x="3620" y="245"/>
                    <a:pt x="3622" y="242"/>
                  </a:cubicBezTo>
                  <a:cubicBezTo>
                    <a:pt x="3626" y="238"/>
                    <a:pt x="3628" y="238"/>
                    <a:pt x="3655" y="238"/>
                  </a:cubicBezTo>
                  <a:cubicBezTo>
                    <a:pt x="3670" y="238"/>
                    <a:pt x="3687" y="237"/>
                    <a:pt x="3693" y="236"/>
                  </a:cubicBezTo>
                  <a:cubicBezTo>
                    <a:pt x="3698" y="235"/>
                    <a:pt x="3709" y="233"/>
                    <a:pt x="3717" y="232"/>
                  </a:cubicBezTo>
                  <a:cubicBezTo>
                    <a:pt x="3739" y="229"/>
                    <a:pt x="3750" y="226"/>
                    <a:pt x="3751" y="221"/>
                  </a:cubicBezTo>
                  <a:cubicBezTo>
                    <a:pt x="3752" y="219"/>
                    <a:pt x="3751" y="206"/>
                    <a:pt x="3751" y="194"/>
                  </a:cubicBezTo>
                  <a:cubicBezTo>
                    <a:pt x="3750" y="181"/>
                    <a:pt x="3749" y="167"/>
                    <a:pt x="3750" y="162"/>
                  </a:cubicBezTo>
                  <a:cubicBezTo>
                    <a:pt x="3750" y="152"/>
                    <a:pt x="3746" y="144"/>
                    <a:pt x="3738" y="137"/>
                  </a:cubicBezTo>
                  <a:cubicBezTo>
                    <a:pt x="3734" y="132"/>
                    <a:pt x="3731" y="132"/>
                    <a:pt x="3723" y="132"/>
                  </a:cubicBezTo>
                  <a:cubicBezTo>
                    <a:pt x="3718" y="133"/>
                    <a:pt x="3713" y="134"/>
                    <a:pt x="3713" y="134"/>
                  </a:cubicBezTo>
                  <a:cubicBezTo>
                    <a:pt x="3710" y="137"/>
                    <a:pt x="3710" y="162"/>
                    <a:pt x="3713" y="178"/>
                  </a:cubicBezTo>
                  <a:cubicBezTo>
                    <a:pt x="3715" y="188"/>
                    <a:pt x="3715" y="197"/>
                    <a:pt x="3715" y="198"/>
                  </a:cubicBezTo>
                  <a:cubicBezTo>
                    <a:pt x="3714" y="199"/>
                    <a:pt x="3713" y="204"/>
                    <a:pt x="3712" y="209"/>
                  </a:cubicBezTo>
                  <a:cubicBezTo>
                    <a:pt x="3711" y="218"/>
                    <a:pt x="3710" y="219"/>
                    <a:pt x="3704" y="222"/>
                  </a:cubicBezTo>
                  <a:cubicBezTo>
                    <a:pt x="3700" y="224"/>
                    <a:pt x="3694" y="226"/>
                    <a:pt x="3691" y="226"/>
                  </a:cubicBezTo>
                  <a:cubicBezTo>
                    <a:pt x="3686" y="226"/>
                    <a:pt x="3686" y="225"/>
                    <a:pt x="3685" y="215"/>
                  </a:cubicBezTo>
                  <a:cubicBezTo>
                    <a:pt x="3685" y="210"/>
                    <a:pt x="3684" y="202"/>
                    <a:pt x="3684" y="199"/>
                  </a:cubicBezTo>
                  <a:cubicBezTo>
                    <a:pt x="3684" y="192"/>
                    <a:pt x="3680" y="146"/>
                    <a:pt x="3679" y="137"/>
                  </a:cubicBezTo>
                  <a:cubicBezTo>
                    <a:pt x="3676" y="117"/>
                    <a:pt x="3675" y="110"/>
                    <a:pt x="3678" y="104"/>
                  </a:cubicBezTo>
                  <a:cubicBezTo>
                    <a:pt x="3681" y="97"/>
                    <a:pt x="3682" y="97"/>
                    <a:pt x="3706" y="94"/>
                  </a:cubicBezTo>
                  <a:cubicBezTo>
                    <a:pt x="3730" y="91"/>
                    <a:pt x="3741" y="94"/>
                    <a:pt x="3756" y="105"/>
                  </a:cubicBezTo>
                  <a:cubicBezTo>
                    <a:pt x="3775" y="120"/>
                    <a:pt x="3777" y="128"/>
                    <a:pt x="3782" y="187"/>
                  </a:cubicBezTo>
                  <a:cubicBezTo>
                    <a:pt x="3783" y="203"/>
                    <a:pt x="3785" y="218"/>
                    <a:pt x="3786" y="219"/>
                  </a:cubicBezTo>
                  <a:cubicBezTo>
                    <a:pt x="3787" y="220"/>
                    <a:pt x="3791" y="219"/>
                    <a:pt x="3796" y="218"/>
                  </a:cubicBezTo>
                  <a:cubicBezTo>
                    <a:pt x="3801" y="216"/>
                    <a:pt x="3810" y="215"/>
                    <a:pt x="3817" y="215"/>
                  </a:cubicBezTo>
                  <a:cubicBezTo>
                    <a:pt x="3824" y="215"/>
                    <a:pt x="3831" y="214"/>
                    <a:pt x="3832" y="212"/>
                  </a:cubicBezTo>
                  <a:cubicBezTo>
                    <a:pt x="3834" y="211"/>
                    <a:pt x="3841" y="209"/>
                    <a:pt x="3847" y="208"/>
                  </a:cubicBezTo>
                  <a:cubicBezTo>
                    <a:pt x="3859" y="207"/>
                    <a:pt x="3859" y="208"/>
                    <a:pt x="3865" y="215"/>
                  </a:cubicBezTo>
                  <a:cubicBezTo>
                    <a:pt x="3869" y="219"/>
                    <a:pt x="3872" y="223"/>
                    <a:pt x="3872" y="224"/>
                  </a:cubicBezTo>
                  <a:cubicBezTo>
                    <a:pt x="3872" y="226"/>
                    <a:pt x="3869" y="231"/>
                    <a:pt x="3866" y="236"/>
                  </a:cubicBezTo>
                  <a:lnTo>
                    <a:pt x="3860" y="245"/>
                  </a:lnTo>
                  <a:lnTo>
                    <a:pt x="3866" y="248"/>
                  </a:lnTo>
                  <a:lnTo>
                    <a:pt x="3873" y="251"/>
                  </a:lnTo>
                  <a:lnTo>
                    <a:pt x="3872" y="296"/>
                  </a:lnTo>
                  <a:cubicBezTo>
                    <a:pt x="3872" y="364"/>
                    <a:pt x="3872" y="370"/>
                    <a:pt x="3872" y="380"/>
                  </a:cubicBezTo>
                  <a:cubicBezTo>
                    <a:pt x="3871" y="393"/>
                    <a:pt x="3871" y="412"/>
                    <a:pt x="3872" y="435"/>
                  </a:cubicBezTo>
                  <a:cubicBezTo>
                    <a:pt x="3873" y="446"/>
                    <a:pt x="3872" y="485"/>
                    <a:pt x="3872" y="522"/>
                  </a:cubicBezTo>
                  <a:cubicBezTo>
                    <a:pt x="3871" y="559"/>
                    <a:pt x="3871" y="596"/>
                    <a:pt x="3872" y="604"/>
                  </a:cubicBezTo>
                  <a:cubicBezTo>
                    <a:pt x="3873" y="612"/>
                    <a:pt x="3875" y="630"/>
                    <a:pt x="3876" y="643"/>
                  </a:cubicBezTo>
                  <a:cubicBezTo>
                    <a:pt x="3877" y="656"/>
                    <a:pt x="3878" y="674"/>
                    <a:pt x="3879" y="682"/>
                  </a:cubicBezTo>
                  <a:cubicBezTo>
                    <a:pt x="3880" y="693"/>
                    <a:pt x="3879" y="699"/>
                    <a:pt x="3878" y="701"/>
                  </a:cubicBezTo>
                  <a:cubicBezTo>
                    <a:pt x="3876" y="703"/>
                    <a:pt x="3876" y="707"/>
                    <a:pt x="3877" y="714"/>
                  </a:cubicBezTo>
                  <a:lnTo>
                    <a:pt x="3878" y="724"/>
                  </a:lnTo>
                  <a:lnTo>
                    <a:pt x="3871" y="727"/>
                  </a:lnTo>
                  <a:cubicBezTo>
                    <a:pt x="3867" y="729"/>
                    <a:pt x="3864" y="731"/>
                    <a:pt x="3864" y="732"/>
                  </a:cubicBezTo>
                  <a:cubicBezTo>
                    <a:pt x="3864" y="736"/>
                    <a:pt x="3858" y="736"/>
                    <a:pt x="3850" y="731"/>
                  </a:cubicBezTo>
                  <a:cubicBezTo>
                    <a:pt x="3846" y="728"/>
                    <a:pt x="3841" y="726"/>
                    <a:pt x="3840" y="727"/>
                  </a:cubicBezTo>
                  <a:cubicBezTo>
                    <a:pt x="3839" y="728"/>
                    <a:pt x="3832" y="728"/>
                    <a:pt x="3824" y="729"/>
                  </a:cubicBezTo>
                  <a:cubicBezTo>
                    <a:pt x="3817" y="729"/>
                    <a:pt x="3804" y="731"/>
                    <a:pt x="3795" y="732"/>
                  </a:cubicBezTo>
                  <a:cubicBezTo>
                    <a:pt x="3786" y="733"/>
                    <a:pt x="3772" y="734"/>
                    <a:pt x="3765" y="735"/>
                  </a:cubicBezTo>
                  <a:cubicBezTo>
                    <a:pt x="3757" y="735"/>
                    <a:pt x="3746" y="737"/>
                    <a:pt x="3740" y="738"/>
                  </a:cubicBezTo>
                  <a:cubicBezTo>
                    <a:pt x="3734" y="739"/>
                    <a:pt x="3721" y="742"/>
                    <a:pt x="3711" y="743"/>
                  </a:cubicBezTo>
                  <a:cubicBezTo>
                    <a:pt x="3680" y="748"/>
                    <a:pt x="3672" y="749"/>
                    <a:pt x="3670" y="751"/>
                  </a:cubicBezTo>
                  <a:cubicBezTo>
                    <a:pt x="3664" y="754"/>
                    <a:pt x="3631" y="757"/>
                    <a:pt x="3620" y="755"/>
                  </a:cubicBezTo>
                  <a:close/>
                  <a:moveTo>
                    <a:pt x="44" y="733"/>
                  </a:moveTo>
                  <a:cubicBezTo>
                    <a:pt x="42" y="731"/>
                    <a:pt x="40" y="730"/>
                    <a:pt x="38" y="730"/>
                  </a:cubicBezTo>
                  <a:cubicBezTo>
                    <a:pt x="35" y="730"/>
                    <a:pt x="34" y="729"/>
                    <a:pt x="34" y="728"/>
                  </a:cubicBezTo>
                  <a:cubicBezTo>
                    <a:pt x="34" y="727"/>
                    <a:pt x="33" y="715"/>
                    <a:pt x="33" y="700"/>
                  </a:cubicBezTo>
                  <a:cubicBezTo>
                    <a:pt x="33" y="685"/>
                    <a:pt x="33" y="673"/>
                    <a:pt x="34" y="672"/>
                  </a:cubicBezTo>
                  <a:cubicBezTo>
                    <a:pt x="37" y="671"/>
                    <a:pt x="36" y="668"/>
                    <a:pt x="33" y="668"/>
                  </a:cubicBezTo>
                  <a:cubicBezTo>
                    <a:pt x="30" y="668"/>
                    <a:pt x="30" y="666"/>
                    <a:pt x="31" y="662"/>
                  </a:cubicBezTo>
                  <a:cubicBezTo>
                    <a:pt x="32" y="659"/>
                    <a:pt x="32" y="653"/>
                    <a:pt x="32" y="649"/>
                  </a:cubicBezTo>
                  <a:cubicBezTo>
                    <a:pt x="32" y="644"/>
                    <a:pt x="31" y="605"/>
                    <a:pt x="31" y="561"/>
                  </a:cubicBezTo>
                  <a:cubicBezTo>
                    <a:pt x="30" y="517"/>
                    <a:pt x="30" y="479"/>
                    <a:pt x="30" y="476"/>
                  </a:cubicBezTo>
                  <a:lnTo>
                    <a:pt x="30" y="468"/>
                  </a:lnTo>
                  <a:cubicBezTo>
                    <a:pt x="30" y="466"/>
                    <a:pt x="29" y="458"/>
                    <a:pt x="28" y="450"/>
                  </a:cubicBezTo>
                  <a:cubicBezTo>
                    <a:pt x="27" y="441"/>
                    <a:pt x="28" y="433"/>
                    <a:pt x="29" y="430"/>
                  </a:cubicBezTo>
                  <a:cubicBezTo>
                    <a:pt x="30" y="426"/>
                    <a:pt x="30" y="423"/>
                    <a:pt x="29" y="421"/>
                  </a:cubicBezTo>
                  <a:cubicBezTo>
                    <a:pt x="28" y="418"/>
                    <a:pt x="27" y="408"/>
                    <a:pt x="27" y="398"/>
                  </a:cubicBezTo>
                  <a:cubicBezTo>
                    <a:pt x="27" y="387"/>
                    <a:pt x="26" y="378"/>
                    <a:pt x="25" y="376"/>
                  </a:cubicBezTo>
                  <a:cubicBezTo>
                    <a:pt x="24" y="375"/>
                    <a:pt x="24" y="371"/>
                    <a:pt x="24" y="366"/>
                  </a:cubicBezTo>
                  <a:cubicBezTo>
                    <a:pt x="24" y="327"/>
                    <a:pt x="23" y="299"/>
                    <a:pt x="21" y="293"/>
                  </a:cubicBezTo>
                  <a:cubicBezTo>
                    <a:pt x="20" y="290"/>
                    <a:pt x="19" y="280"/>
                    <a:pt x="19" y="272"/>
                  </a:cubicBezTo>
                  <a:cubicBezTo>
                    <a:pt x="19" y="258"/>
                    <a:pt x="19" y="257"/>
                    <a:pt x="23" y="256"/>
                  </a:cubicBezTo>
                  <a:cubicBezTo>
                    <a:pt x="26" y="256"/>
                    <a:pt x="29" y="254"/>
                    <a:pt x="30" y="253"/>
                  </a:cubicBezTo>
                  <a:cubicBezTo>
                    <a:pt x="31" y="251"/>
                    <a:pt x="34" y="250"/>
                    <a:pt x="37" y="250"/>
                  </a:cubicBezTo>
                  <a:cubicBezTo>
                    <a:pt x="39" y="250"/>
                    <a:pt x="42" y="248"/>
                    <a:pt x="44" y="247"/>
                  </a:cubicBezTo>
                  <a:cubicBezTo>
                    <a:pt x="45" y="245"/>
                    <a:pt x="50" y="244"/>
                    <a:pt x="56" y="244"/>
                  </a:cubicBezTo>
                  <a:cubicBezTo>
                    <a:pt x="61" y="244"/>
                    <a:pt x="67" y="242"/>
                    <a:pt x="70" y="241"/>
                  </a:cubicBezTo>
                  <a:cubicBezTo>
                    <a:pt x="73" y="239"/>
                    <a:pt x="77" y="238"/>
                    <a:pt x="81" y="238"/>
                  </a:cubicBezTo>
                  <a:cubicBezTo>
                    <a:pt x="84" y="237"/>
                    <a:pt x="89" y="236"/>
                    <a:pt x="92" y="235"/>
                  </a:cubicBezTo>
                  <a:cubicBezTo>
                    <a:pt x="95" y="233"/>
                    <a:pt x="102" y="232"/>
                    <a:pt x="108" y="232"/>
                  </a:cubicBezTo>
                  <a:cubicBezTo>
                    <a:pt x="114" y="232"/>
                    <a:pt x="120" y="231"/>
                    <a:pt x="121" y="229"/>
                  </a:cubicBezTo>
                  <a:cubicBezTo>
                    <a:pt x="125" y="226"/>
                    <a:pt x="200" y="227"/>
                    <a:pt x="205" y="230"/>
                  </a:cubicBezTo>
                  <a:cubicBezTo>
                    <a:pt x="207" y="231"/>
                    <a:pt x="213" y="232"/>
                    <a:pt x="218" y="233"/>
                  </a:cubicBezTo>
                  <a:cubicBezTo>
                    <a:pt x="233" y="234"/>
                    <a:pt x="234" y="235"/>
                    <a:pt x="234" y="242"/>
                  </a:cubicBezTo>
                  <a:cubicBezTo>
                    <a:pt x="234" y="252"/>
                    <a:pt x="230" y="254"/>
                    <a:pt x="213" y="254"/>
                  </a:cubicBezTo>
                  <a:cubicBezTo>
                    <a:pt x="205" y="254"/>
                    <a:pt x="196" y="255"/>
                    <a:pt x="193" y="256"/>
                  </a:cubicBezTo>
                  <a:cubicBezTo>
                    <a:pt x="189" y="257"/>
                    <a:pt x="184" y="257"/>
                    <a:pt x="179" y="256"/>
                  </a:cubicBezTo>
                  <a:cubicBezTo>
                    <a:pt x="172" y="254"/>
                    <a:pt x="170" y="254"/>
                    <a:pt x="169" y="257"/>
                  </a:cubicBezTo>
                  <a:cubicBezTo>
                    <a:pt x="167" y="258"/>
                    <a:pt x="163" y="260"/>
                    <a:pt x="158" y="260"/>
                  </a:cubicBezTo>
                  <a:cubicBezTo>
                    <a:pt x="154" y="260"/>
                    <a:pt x="149" y="261"/>
                    <a:pt x="148" y="263"/>
                  </a:cubicBezTo>
                  <a:cubicBezTo>
                    <a:pt x="146" y="265"/>
                    <a:pt x="145" y="265"/>
                    <a:pt x="142" y="263"/>
                  </a:cubicBezTo>
                  <a:cubicBezTo>
                    <a:pt x="139" y="261"/>
                    <a:pt x="137" y="261"/>
                    <a:pt x="135" y="263"/>
                  </a:cubicBezTo>
                  <a:cubicBezTo>
                    <a:pt x="134" y="265"/>
                    <a:pt x="127" y="266"/>
                    <a:pt x="120" y="266"/>
                  </a:cubicBezTo>
                  <a:cubicBezTo>
                    <a:pt x="112" y="266"/>
                    <a:pt x="105" y="267"/>
                    <a:pt x="102" y="269"/>
                  </a:cubicBezTo>
                  <a:cubicBezTo>
                    <a:pt x="99" y="270"/>
                    <a:pt x="91" y="272"/>
                    <a:pt x="85" y="272"/>
                  </a:cubicBezTo>
                  <a:cubicBezTo>
                    <a:pt x="78" y="272"/>
                    <a:pt x="71" y="273"/>
                    <a:pt x="68" y="275"/>
                  </a:cubicBezTo>
                  <a:cubicBezTo>
                    <a:pt x="65" y="276"/>
                    <a:pt x="61" y="278"/>
                    <a:pt x="59" y="278"/>
                  </a:cubicBezTo>
                  <a:cubicBezTo>
                    <a:pt x="50" y="278"/>
                    <a:pt x="49" y="282"/>
                    <a:pt x="53" y="301"/>
                  </a:cubicBezTo>
                  <a:cubicBezTo>
                    <a:pt x="55" y="313"/>
                    <a:pt x="56" y="337"/>
                    <a:pt x="57" y="376"/>
                  </a:cubicBezTo>
                  <a:cubicBezTo>
                    <a:pt x="57" y="407"/>
                    <a:pt x="58" y="440"/>
                    <a:pt x="59" y="449"/>
                  </a:cubicBezTo>
                  <a:cubicBezTo>
                    <a:pt x="60" y="480"/>
                    <a:pt x="60" y="533"/>
                    <a:pt x="58" y="544"/>
                  </a:cubicBezTo>
                  <a:cubicBezTo>
                    <a:pt x="57" y="550"/>
                    <a:pt x="57" y="562"/>
                    <a:pt x="58" y="572"/>
                  </a:cubicBezTo>
                  <a:cubicBezTo>
                    <a:pt x="59" y="581"/>
                    <a:pt x="59" y="591"/>
                    <a:pt x="58" y="593"/>
                  </a:cubicBezTo>
                  <a:cubicBezTo>
                    <a:pt x="58" y="596"/>
                    <a:pt x="58" y="603"/>
                    <a:pt x="60" y="609"/>
                  </a:cubicBezTo>
                  <a:cubicBezTo>
                    <a:pt x="62" y="619"/>
                    <a:pt x="62" y="620"/>
                    <a:pt x="58" y="626"/>
                  </a:cubicBezTo>
                  <a:cubicBezTo>
                    <a:pt x="55" y="630"/>
                    <a:pt x="54" y="633"/>
                    <a:pt x="55" y="634"/>
                  </a:cubicBezTo>
                  <a:cubicBezTo>
                    <a:pt x="59" y="639"/>
                    <a:pt x="60" y="647"/>
                    <a:pt x="62" y="669"/>
                  </a:cubicBezTo>
                  <a:lnTo>
                    <a:pt x="63" y="691"/>
                  </a:lnTo>
                  <a:lnTo>
                    <a:pt x="83" y="691"/>
                  </a:lnTo>
                  <a:cubicBezTo>
                    <a:pt x="99" y="692"/>
                    <a:pt x="106" y="691"/>
                    <a:pt x="110" y="689"/>
                  </a:cubicBezTo>
                  <a:cubicBezTo>
                    <a:pt x="114" y="687"/>
                    <a:pt x="124" y="685"/>
                    <a:pt x="134" y="685"/>
                  </a:cubicBezTo>
                  <a:cubicBezTo>
                    <a:pt x="145" y="685"/>
                    <a:pt x="151" y="684"/>
                    <a:pt x="151" y="682"/>
                  </a:cubicBezTo>
                  <a:cubicBezTo>
                    <a:pt x="152" y="680"/>
                    <a:pt x="158" y="680"/>
                    <a:pt x="170" y="680"/>
                  </a:cubicBezTo>
                  <a:cubicBezTo>
                    <a:pt x="181" y="680"/>
                    <a:pt x="192" y="678"/>
                    <a:pt x="197" y="677"/>
                  </a:cubicBezTo>
                  <a:cubicBezTo>
                    <a:pt x="201" y="675"/>
                    <a:pt x="212" y="674"/>
                    <a:pt x="220" y="674"/>
                  </a:cubicBezTo>
                  <a:cubicBezTo>
                    <a:pt x="229" y="674"/>
                    <a:pt x="236" y="673"/>
                    <a:pt x="237" y="672"/>
                  </a:cubicBezTo>
                  <a:cubicBezTo>
                    <a:pt x="237" y="671"/>
                    <a:pt x="242" y="670"/>
                    <a:pt x="246" y="670"/>
                  </a:cubicBezTo>
                  <a:cubicBezTo>
                    <a:pt x="251" y="670"/>
                    <a:pt x="257" y="668"/>
                    <a:pt x="260" y="667"/>
                  </a:cubicBezTo>
                  <a:cubicBezTo>
                    <a:pt x="264" y="665"/>
                    <a:pt x="268" y="664"/>
                    <a:pt x="270" y="663"/>
                  </a:cubicBezTo>
                  <a:cubicBezTo>
                    <a:pt x="274" y="662"/>
                    <a:pt x="275" y="657"/>
                    <a:pt x="272" y="652"/>
                  </a:cubicBezTo>
                  <a:cubicBezTo>
                    <a:pt x="271" y="650"/>
                    <a:pt x="271" y="644"/>
                    <a:pt x="272" y="639"/>
                  </a:cubicBezTo>
                  <a:cubicBezTo>
                    <a:pt x="273" y="633"/>
                    <a:pt x="273" y="628"/>
                    <a:pt x="271" y="626"/>
                  </a:cubicBezTo>
                  <a:cubicBezTo>
                    <a:pt x="270" y="624"/>
                    <a:pt x="273" y="584"/>
                    <a:pt x="275" y="582"/>
                  </a:cubicBezTo>
                  <a:cubicBezTo>
                    <a:pt x="275" y="582"/>
                    <a:pt x="275" y="579"/>
                    <a:pt x="274" y="577"/>
                  </a:cubicBezTo>
                  <a:cubicBezTo>
                    <a:pt x="272" y="575"/>
                    <a:pt x="272" y="570"/>
                    <a:pt x="274" y="563"/>
                  </a:cubicBezTo>
                  <a:cubicBezTo>
                    <a:pt x="277" y="544"/>
                    <a:pt x="277" y="442"/>
                    <a:pt x="273" y="350"/>
                  </a:cubicBezTo>
                  <a:cubicBezTo>
                    <a:pt x="271" y="323"/>
                    <a:pt x="266" y="289"/>
                    <a:pt x="261" y="282"/>
                  </a:cubicBezTo>
                  <a:cubicBezTo>
                    <a:pt x="260" y="280"/>
                    <a:pt x="258" y="275"/>
                    <a:pt x="257" y="270"/>
                  </a:cubicBezTo>
                  <a:cubicBezTo>
                    <a:pt x="257" y="265"/>
                    <a:pt x="255" y="255"/>
                    <a:pt x="254" y="249"/>
                  </a:cubicBezTo>
                  <a:cubicBezTo>
                    <a:pt x="251" y="235"/>
                    <a:pt x="253" y="226"/>
                    <a:pt x="260" y="217"/>
                  </a:cubicBezTo>
                  <a:cubicBezTo>
                    <a:pt x="269" y="206"/>
                    <a:pt x="286" y="212"/>
                    <a:pt x="289" y="226"/>
                  </a:cubicBezTo>
                  <a:cubicBezTo>
                    <a:pt x="289" y="230"/>
                    <a:pt x="291" y="238"/>
                    <a:pt x="292" y="244"/>
                  </a:cubicBezTo>
                  <a:cubicBezTo>
                    <a:pt x="299" y="279"/>
                    <a:pt x="304" y="351"/>
                    <a:pt x="304" y="403"/>
                  </a:cubicBezTo>
                  <a:cubicBezTo>
                    <a:pt x="304" y="418"/>
                    <a:pt x="304" y="432"/>
                    <a:pt x="304" y="435"/>
                  </a:cubicBezTo>
                  <a:cubicBezTo>
                    <a:pt x="305" y="474"/>
                    <a:pt x="304" y="499"/>
                    <a:pt x="302" y="500"/>
                  </a:cubicBezTo>
                  <a:cubicBezTo>
                    <a:pt x="299" y="503"/>
                    <a:pt x="299" y="511"/>
                    <a:pt x="302" y="513"/>
                  </a:cubicBezTo>
                  <a:cubicBezTo>
                    <a:pt x="303" y="514"/>
                    <a:pt x="303" y="526"/>
                    <a:pt x="303" y="549"/>
                  </a:cubicBezTo>
                  <a:cubicBezTo>
                    <a:pt x="302" y="569"/>
                    <a:pt x="302" y="588"/>
                    <a:pt x="302" y="593"/>
                  </a:cubicBezTo>
                  <a:cubicBezTo>
                    <a:pt x="302" y="598"/>
                    <a:pt x="301" y="603"/>
                    <a:pt x="300" y="606"/>
                  </a:cubicBezTo>
                  <a:cubicBezTo>
                    <a:pt x="298" y="609"/>
                    <a:pt x="298" y="611"/>
                    <a:pt x="300" y="613"/>
                  </a:cubicBezTo>
                  <a:cubicBezTo>
                    <a:pt x="301" y="614"/>
                    <a:pt x="302" y="622"/>
                    <a:pt x="301" y="635"/>
                  </a:cubicBezTo>
                  <a:cubicBezTo>
                    <a:pt x="301" y="655"/>
                    <a:pt x="302" y="658"/>
                    <a:pt x="311" y="658"/>
                  </a:cubicBezTo>
                  <a:cubicBezTo>
                    <a:pt x="315" y="658"/>
                    <a:pt x="328" y="671"/>
                    <a:pt x="328" y="675"/>
                  </a:cubicBezTo>
                  <a:cubicBezTo>
                    <a:pt x="328" y="676"/>
                    <a:pt x="326" y="678"/>
                    <a:pt x="323" y="678"/>
                  </a:cubicBezTo>
                  <a:cubicBezTo>
                    <a:pt x="319" y="678"/>
                    <a:pt x="314" y="683"/>
                    <a:pt x="312" y="691"/>
                  </a:cubicBezTo>
                  <a:cubicBezTo>
                    <a:pt x="311" y="694"/>
                    <a:pt x="308" y="695"/>
                    <a:pt x="291" y="696"/>
                  </a:cubicBezTo>
                  <a:cubicBezTo>
                    <a:pt x="280" y="696"/>
                    <a:pt x="271" y="698"/>
                    <a:pt x="269" y="699"/>
                  </a:cubicBezTo>
                  <a:cubicBezTo>
                    <a:pt x="268" y="701"/>
                    <a:pt x="262" y="702"/>
                    <a:pt x="256" y="702"/>
                  </a:cubicBezTo>
                  <a:cubicBezTo>
                    <a:pt x="248" y="702"/>
                    <a:pt x="243" y="703"/>
                    <a:pt x="242" y="705"/>
                  </a:cubicBezTo>
                  <a:cubicBezTo>
                    <a:pt x="240" y="707"/>
                    <a:pt x="236" y="708"/>
                    <a:pt x="229" y="708"/>
                  </a:cubicBezTo>
                  <a:cubicBezTo>
                    <a:pt x="224" y="708"/>
                    <a:pt x="217" y="709"/>
                    <a:pt x="213" y="711"/>
                  </a:cubicBezTo>
                  <a:cubicBezTo>
                    <a:pt x="209" y="713"/>
                    <a:pt x="204" y="714"/>
                    <a:pt x="193" y="713"/>
                  </a:cubicBezTo>
                  <a:cubicBezTo>
                    <a:pt x="184" y="712"/>
                    <a:pt x="178" y="713"/>
                    <a:pt x="174" y="715"/>
                  </a:cubicBezTo>
                  <a:cubicBezTo>
                    <a:pt x="171" y="717"/>
                    <a:pt x="163" y="718"/>
                    <a:pt x="152" y="718"/>
                  </a:cubicBezTo>
                  <a:cubicBezTo>
                    <a:pt x="140" y="718"/>
                    <a:pt x="134" y="718"/>
                    <a:pt x="131" y="721"/>
                  </a:cubicBezTo>
                  <a:cubicBezTo>
                    <a:pt x="128" y="723"/>
                    <a:pt x="126" y="723"/>
                    <a:pt x="124" y="721"/>
                  </a:cubicBezTo>
                  <a:cubicBezTo>
                    <a:pt x="122" y="720"/>
                    <a:pt x="121" y="720"/>
                    <a:pt x="119" y="721"/>
                  </a:cubicBezTo>
                  <a:cubicBezTo>
                    <a:pt x="118" y="723"/>
                    <a:pt x="114" y="724"/>
                    <a:pt x="111" y="724"/>
                  </a:cubicBezTo>
                  <a:cubicBezTo>
                    <a:pt x="107" y="724"/>
                    <a:pt x="103" y="725"/>
                    <a:pt x="102" y="727"/>
                  </a:cubicBezTo>
                  <a:cubicBezTo>
                    <a:pt x="100" y="729"/>
                    <a:pt x="95" y="730"/>
                    <a:pt x="84" y="730"/>
                  </a:cubicBezTo>
                  <a:cubicBezTo>
                    <a:pt x="74" y="730"/>
                    <a:pt x="67" y="731"/>
                    <a:pt x="63" y="733"/>
                  </a:cubicBezTo>
                  <a:cubicBezTo>
                    <a:pt x="56" y="736"/>
                    <a:pt x="47" y="736"/>
                    <a:pt x="44" y="733"/>
                  </a:cubicBezTo>
                  <a:close/>
                </a:path>
              </a:pathLst>
            </a:custGeom>
            <a:solidFill>
              <a:srgbClr val="FFFFFF"/>
            </a:solidFill>
            <a:ln w="3175">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en-GB" sz="2400" b="0" i="0" u="none" strike="noStrike" kern="0" cap="none" spc="0" normalizeH="0" baseline="0" noProof="0" dirty="0">
                <a:ln>
                  <a:noFill/>
                </a:ln>
                <a:solidFill>
                  <a:srgbClr val="C2D1DD"/>
                </a:solidFill>
                <a:effectLst/>
                <a:uLnTx/>
                <a:uFillTx/>
              </a:endParaRPr>
            </a:p>
          </p:txBody>
        </p:sp>
      </p:grpSp>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lvl1pPr>
              <a:defRPr>
                <a:noFill/>
              </a:defRPr>
            </a:lvl1pPr>
          </a:lstStyle>
          <a:p>
            <a:r>
              <a:rPr lang="en-US"/>
              <a:t>Click to edit Master title style</a:t>
            </a:r>
            <a:endParaRPr lang="en-GB" dirty="0"/>
          </a:p>
        </p:txBody>
      </p:sp>
    </p:spTree>
    <p:extLst>
      <p:ext uri="{BB962C8B-B14F-4D97-AF65-F5344CB8AC3E}">
        <p14:creationId xmlns:p14="http://schemas.microsoft.com/office/powerpoint/2010/main" val="283558691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A9EFDC-016F-444F-847C-945A513C766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DA2C1D50-D17B-49AC-B9C0-A455D633FEC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EE6A8F4-4707-4BB5-A378-3E4DF9828ECB}"/>
              </a:ext>
            </a:extLst>
          </p:cNvPr>
          <p:cNvSpPr>
            <a:spLocks noGrp="1"/>
          </p:cNvSpPr>
          <p:nvPr>
            <p:ph type="dt" sz="half" idx="10"/>
          </p:nvPr>
        </p:nvSpPr>
        <p:spPr/>
        <p:txBody>
          <a:bodyPr/>
          <a:lstStyle/>
          <a:p>
            <a:fld id="{AA1D2657-089E-4FA6-AA94-83142966302A}" type="datetimeFigureOut">
              <a:rPr lang="en-GB" smtClean="0"/>
              <a:t>06/06/2022</a:t>
            </a:fld>
            <a:endParaRPr lang="en-GB" dirty="0"/>
          </a:p>
        </p:txBody>
      </p:sp>
      <p:sp>
        <p:nvSpPr>
          <p:cNvPr id="5" name="Footer Placeholder 4">
            <a:extLst>
              <a:ext uri="{FF2B5EF4-FFF2-40B4-BE49-F238E27FC236}">
                <a16:creationId xmlns:a16="http://schemas.microsoft.com/office/drawing/2014/main" id="{A3FEF593-35C9-46BD-AA6A-0059A4BFC8F4}"/>
              </a:ext>
            </a:extLst>
          </p:cNvPr>
          <p:cNvSpPr>
            <a:spLocks noGrp="1"/>
          </p:cNvSpPr>
          <p:nvPr>
            <p:ph type="ftr" sz="quarter" idx="11"/>
          </p:nvPr>
        </p:nvSpPr>
        <p:spPr/>
        <p:txBody>
          <a:bodyPr/>
          <a:lstStyle/>
          <a:p>
            <a:endParaRPr lang="en-GB" dirty="0"/>
          </a:p>
        </p:txBody>
      </p:sp>
      <p:sp>
        <p:nvSpPr>
          <p:cNvPr id="6" name="Slide Number Placeholder 5">
            <a:extLst>
              <a:ext uri="{FF2B5EF4-FFF2-40B4-BE49-F238E27FC236}">
                <a16:creationId xmlns:a16="http://schemas.microsoft.com/office/drawing/2014/main" id="{DB5AEE53-FA9D-405C-8745-3ED8D13533A7}"/>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144375488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Delivering our priorities with fewer resources blank">
    <p:bg>
      <p:bgPr>
        <a:solidFill>
          <a:srgbClr val="532900"/>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4A355639-0AA3-4074-A407-97C91BA46FA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23" y="5818255"/>
            <a:ext cx="1321351" cy="880533"/>
          </a:xfrm>
          <a:prstGeom prst="rect">
            <a:avLst/>
          </a:prstGeom>
        </p:spPr>
      </p:pic>
      <p:grpSp>
        <p:nvGrpSpPr>
          <p:cNvPr id="14" name="Group 4">
            <a:extLst>
              <a:ext uri="{FF2B5EF4-FFF2-40B4-BE49-F238E27FC236}">
                <a16:creationId xmlns:a16="http://schemas.microsoft.com/office/drawing/2014/main" id="{40B19FF7-D6C0-4749-815A-1F653AF700ED}"/>
              </a:ext>
            </a:extLst>
          </p:cNvPr>
          <p:cNvGrpSpPr>
            <a:grpSpLocks noChangeAspect="1"/>
          </p:cNvGrpSpPr>
          <p:nvPr userDrawn="1"/>
        </p:nvGrpSpPr>
        <p:grpSpPr bwMode="auto">
          <a:xfrm>
            <a:off x="10391191" y="5874879"/>
            <a:ext cx="1304319" cy="823908"/>
            <a:chOff x="289" y="1960"/>
            <a:chExt cx="3744" cy="2365"/>
          </a:xfrm>
        </p:grpSpPr>
        <p:sp>
          <p:nvSpPr>
            <p:cNvPr id="16" name="Freeform 5">
              <a:extLst>
                <a:ext uri="{FF2B5EF4-FFF2-40B4-BE49-F238E27FC236}">
                  <a16:creationId xmlns:a16="http://schemas.microsoft.com/office/drawing/2014/main" id="{279F5861-A9D5-41D8-8321-AD67CD8551FD}"/>
                </a:ext>
              </a:extLst>
            </p:cNvPr>
            <p:cNvSpPr>
              <a:spLocks/>
            </p:cNvSpPr>
            <p:nvPr/>
          </p:nvSpPr>
          <p:spPr bwMode="auto">
            <a:xfrm>
              <a:off x="3109" y="3698"/>
              <a:ext cx="50" cy="152"/>
            </a:xfrm>
            <a:custGeom>
              <a:avLst/>
              <a:gdLst>
                <a:gd name="T0" fmla="*/ 0 w 328"/>
                <a:gd name="T1" fmla="*/ 490 h 980"/>
                <a:gd name="T2" fmla="*/ 0 w 328"/>
                <a:gd name="T3" fmla="*/ 0 h 980"/>
                <a:gd name="T4" fmla="*/ 164 w 328"/>
                <a:gd name="T5" fmla="*/ 0 h 980"/>
                <a:gd name="T6" fmla="*/ 328 w 328"/>
                <a:gd name="T7" fmla="*/ 0 h 980"/>
                <a:gd name="T8" fmla="*/ 328 w 328"/>
                <a:gd name="T9" fmla="*/ 490 h 980"/>
                <a:gd name="T10" fmla="*/ 328 w 328"/>
                <a:gd name="T11" fmla="*/ 980 h 980"/>
                <a:gd name="T12" fmla="*/ 164 w 328"/>
                <a:gd name="T13" fmla="*/ 980 h 980"/>
                <a:gd name="T14" fmla="*/ 0 w 328"/>
                <a:gd name="T15" fmla="*/ 980 h 980"/>
                <a:gd name="T16" fmla="*/ 0 w 328"/>
                <a:gd name="T17" fmla="*/ 49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980">
                  <a:moveTo>
                    <a:pt x="0" y="490"/>
                  </a:moveTo>
                  <a:lnTo>
                    <a:pt x="0" y="0"/>
                  </a:lnTo>
                  <a:lnTo>
                    <a:pt x="164" y="0"/>
                  </a:lnTo>
                  <a:lnTo>
                    <a:pt x="328" y="0"/>
                  </a:lnTo>
                  <a:lnTo>
                    <a:pt x="328" y="490"/>
                  </a:lnTo>
                  <a:lnTo>
                    <a:pt x="328" y="980"/>
                  </a:lnTo>
                  <a:lnTo>
                    <a:pt x="164" y="980"/>
                  </a:lnTo>
                  <a:lnTo>
                    <a:pt x="0" y="980"/>
                  </a:lnTo>
                  <a:lnTo>
                    <a:pt x="0" y="490"/>
                  </a:lnTo>
                  <a:close/>
                </a:path>
              </a:pathLst>
            </a:custGeom>
            <a:solidFill>
              <a:srgbClr val="53759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7" name="Freeform 6">
              <a:extLst>
                <a:ext uri="{FF2B5EF4-FFF2-40B4-BE49-F238E27FC236}">
                  <a16:creationId xmlns:a16="http://schemas.microsoft.com/office/drawing/2014/main" id="{C60452E6-6BFB-460F-8700-22FA41B5B8A0}"/>
                </a:ext>
              </a:extLst>
            </p:cNvPr>
            <p:cNvSpPr>
              <a:spLocks/>
            </p:cNvSpPr>
            <p:nvPr/>
          </p:nvSpPr>
          <p:spPr bwMode="auto">
            <a:xfrm>
              <a:off x="289" y="3677"/>
              <a:ext cx="607" cy="648"/>
            </a:xfrm>
            <a:custGeom>
              <a:avLst/>
              <a:gdLst>
                <a:gd name="T0" fmla="*/ 2001 w 3947"/>
                <a:gd name="T1" fmla="*/ 4189 h 4194"/>
                <a:gd name="T2" fmla="*/ 539 w 3947"/>
                <a:gd name="T3" fmla="*/ 3457 h 4194"/>
                <a:gd name="T4" fmla="*/ 99 w 3947"/>
                <a:gd name="T5" fmla="*/ 1758 h 4194"/>
                <a:gd name="T6" fmla="*/ 425 w 3947"/>
                <a:gd name="T7" fmla="*/ 929 h 4194"/>
                <a:gd name="T8" fmla="*/ 1435 w 3947"/>
                <a:gd name="T9" fmla="*/ 159 h 4194"/>
                <a:gd name="T10" fmla="*/ 2704 w 3947"/>
                <a:gd name="T11" fmla="*/ 101 h 4194"/>
                <a:gd name="T12" fmla="*/ 3868 w 3947"/>
                <a:gd name="T13" fmla="*/ 919 h 4194"/>
                <a:gd name="T14" fmla="*/ 3947 w 3947"/>
                <a:gd name="T15" fmla="*/ 1053 h 4194"/>
                <a:gd name="T16" fmla="*/ 3922 w 3947"/>
                <a:gd name="T17" fmla="*/ 1102 h 4194"/>
                <a:gd name="T18" fmla="*/ 3719 w 3947"/>
                <a:gd name="T19" fmla="*/ 1667 h 4194"/>
                <a:gd name="T20" fmla="*/ 3708 w 3947"/>
                <a:gd name="T21" fmla="*/ 1723 h 4194"/>
                <a:gd name="T22" fmla="*/ 3390 w 3947"/>
                <a:gd name="T23" fmla="*/ 1724 h 4194"/>
                <a:gd name="T24" fmla="*/ 3073 w 3947"/>
                <a:gd name="T25" fmla="*/ 1725 h 4194"/>
                <a:gd name="T26" fmla="*/ 3060 w 3947"/>
                <a:gd name="T27" fmla="*/ 1688 h 4194"/>
                <a:gd name="T28" fmla="*/ 2956 w 3947"/>
                <a:gd name="T29" fmla="*/ 1481 h 4194"/>
                <a:gd name="T30" fmla="*/ 1993 w 3947"/>
                <a:gd name="T31" fmla="*/ 1071 h 4194"/>
                <a:gd name="T32" fmla="*/ 1303 w 3947"/>
                <a:gd name="T33" fmla="*/ 1628 h 4194"/>
                <a:gd name="T34" fmla="*/ 1260 w 3947"/>
                <a:gd name="T35" fmla="*/ 2492 h 4194"/>
                <a:gd name="T36" fmla="*/ 1563 w 3947"/>
                <a:gd name="T37" fmla="*/ 2957 h 4194"/>
                <a:gd name="T38" fmla="*/ 1959 w 3947"/>
                <a:gd name="T39" fmla="*/ 3152 h 4194"/>
                <a:gd name="T40" fmla="*/ 2307 w 3947"/>
                <a:gd name="T41" fmla="*/ 3167 h 4194"/>
                <a:gd name="T42" fmla="*/ 2932 w 3947"/>
                <a:gd name="T43" fmla="*/ 2772 h 4194"/>
                <a:gd name="T44" fmla="*/ 3065 w 3947"/>
                <a:gd name="T45" fmla="*/ 2478 h 4194"/>
                <a:gd name="T46" fmla="*/ 3073 w 3947"/>
                <a:gd name="T47" fmla="*/ 2449 h 4194"/>
                <a:gd name="T48" fmla="*/ 3386 w 3947"/>
                <a:gd name="T49" fmla="*/ 2449 h 4194"/>
                <a:gd name="T50" fmla="*/ 3699 w 3947"/>
                <a:gd name="T51" fmla="*/ 2449 h 4194"/>
                <a:gd name="T52" fmla="*/ 3701 w 3947"/>
                <a:gd name="T53" fmla="*/ 2462 h 4194"/>
                <a:gd name="T54" fmla="*/ 3905 w 3947"/>
                <a:gd name="T55" fmla="*/ 3097 h 4194"/>
                <a:gd name="T56" fmla="*/ 3947 w 3947"/>
                <a:gd name="T57" fmla="*/ 3179 h 4194"/>
                <a:gd name="T58" fmla="*/ 3926 w 3947"/>
                <a:gd name="T59" fmla="*/ 3215 h 4194"/>
                <a:gd name="T60" fmla="*/ 3553 w 3947"/>
                <a:gd name="T61" fmla="*/ 3681 h 4194"/>
                <a:gd name="T62" fmla="*/ 2335 w 3947"/>
                <a:gd name="T63" fmla="*/ 4189 h 4194"/>
                <a:gd name="T64" fmla="*/ 2001 w 3947"/>
                <a:gd name="T65" fmla="*/ 4189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47" h="4194">
                  <a:moveTo>
                    <a:pt x="2001" y="4189"/>
                  </a:moveTo>
                  <a:cubicBezTo>
                    <a:pt x="1412" y="4144"/>
                    <a:pt x="897" y="3886"/>
                    <a:pt x="539" y="3457"/>
                  </a:cubicBezTo>
                  <a:cubicBezTo>
                    <a:pt x="160" y="3001"/>
                    <a:pt x="0" y="2384"/>
                    <a:pt x="99" y="1758"/>
                  </a:cubicBezTo>
                  <a:cubicBezTo>
                    <a:pt x="146" y="1463"/>
                    <a:pt x="261" y="1170"/>
                    <a:pt x="425" y="929"/>
                  </a:cubicBezTo>
                  <a:cubicBezTo>
                    <a:pt x="668" y="570"/>
                    <a:pt x="1016" y="306"/>
                    <a:pt x="1435" y="159"/>
                  </a:cubicBezTo>
                  <a:cubicBezTo>
                    <a:pt x="1830" y="21"/>
                    <a:pt x="2295" y="0"/>
                    <a:pt x="2704" y="101"/>
                  </a:cubicBezTo>
                  <a:cubicBezTo>
                    <a:pt x="3192" y="222"/>
                    <a:pt x="3600" y="509"/>
                    <a:pt x="3868" y="919"/>
                  </a:cubicBezTo>
                  <a:cubicBezTo>
                    <a:pt x="3905" y="975"/>
                    <a:pt x="3947" y="1047"/>
                    <a:pt x="3947" y="1053"/>
                  </a:cubicBezTo>
                  <a:cubicBezTo>
                    <a:pt x="3947" y="1055"/>
                    <a:pt x="3936" y="1077"/>
                    <a:pt x="3922" y="1102"/>
                  </a:cubicBezTo>
                  <a:cubicBezTo>
                    <a:pt x="3832" y="1268"/>
                    <a:pt x="3760" y="1466"/>
                    <a:pt x="3719" y="1667"/>
                  </a:cubicBezTo>
                  <a:lnTo>
                    <a:pt x="3708" y="1723"/>
                  </a:lnTo>
                  <a:lnTo>
                    <a:pt x="3390" y="1724"/>
                  </a:lnTo>
                  <a:lnTo>
                    <a:pt x="3073" y="1725"/>
                  </a:lnTo>
                  <a:lnTo>
                    <a:pt x="3060" y="1688"/>
                  </a:lnTo>
                  <a:cubicBezTo>
                    <a:pt x="3040" y="1634"/>
                    <a:pt x="2988" y="1529"/>
                    <a:pt x="2956" y="1481"/>
                  </a:cubicBezTo>
                  <a:cubicBezTo>
                    <a:pt x="2742" y="1154"/>
                    <a:pt x="2379" y="1000"/>
                    <a:pt x="1993" y="1071"/>
                  </a:cubicBezTo>
                  <a:cubicBezTo>
                    <a:pt x="1688" y="1127"/>
                    <a:pt x="1436" y="1331"/>
                    <a:pt x="1303" y="1628"/>
                  </a:cubicBezTo>
                  <a:cubicBezTo>
                    <a:pt x="1188" y="1887"/>
                    <a:pt x="1171" y="2215"/>
                    <a:pt x="1260" y="2492"/>
                  </a:cubicBezTo>
                  <a:cubicBezTo>
                    <a:pt x="1319" y="2677"/>
                    <a:pt x="1424" y="2838"/>
                    <a:pt x="1563" y="2957"/>
                  </a:cubicBezTo>
                  <a:cubicBezTo>
                    <a:pt x="1669" y="3047"/>
                    <a:pt x="1823" y="3123"/>
                    <a:pt x="1959" y="3152"/>
                  </a:cubicBezTo>
                  <a:cubicBezTo>
                    <a:pt x="2068" y="3176"/>
                    <a:pt x="2206" y="3182"/>
                    <a:pt x="2307" y="3167"/>
                  </a:cubicBezTo>
                  <a:cubicBezTo>
                    <a:pt x="2570" y="3129"/>
                    <a:pt x="2784" y="2994"/>
                    <a:pt x="2932" y="2772"/>
                  </a:cubicBezTo>
                  <a:cubicBezTo>
                    <a:pt x="2988" y="2689"/>
                    <a:pt x="3043" y="2568"/>
                    <a:pt x="3065" y="2478"/>
                  </a:cubicBezTo>
                  <a:lnTo>
                    <a:pt x="3073" y="2449"/>
                  </a:lnTo>
                  <a:lnTo>
                    <a:pt x="3386" y="2449"/>
                  </a:lnTo>
                  <a:lnTo>
                    <a:pt x="3699" y="2449"/>
                  </a:lnTo>
                  <a:lnTo>
                    <a:pt x="3701" y="2462"/>
                  </a:lnTo>
                  <a:cubicBezTo>
                    <a:pt x="3739" y="2699"/>
                    <a:pt x="3802" y="2894"/>
                    <a:pt x="3905" y="3097"/>
                  </a:cubicBezTo>
                  <a:lnTo>
                    <a:pt x="3947" y="3179"/>
                  </a:lnTo>
                  <a:lnTo>
                    <a:pt x="3926" y="3215"/>
                  </a:lnTo>
                  <a:cubicBezTo>
                    <a:pt x="3831" y="3381"/>
                    <a:pt x="3690" y="3558"/>
                    <a:pt x="3553" y="3681"/>
                  </a:cubicBezTo>
                  <a:cubicBezTo>
                    <a:pt x="3217" y="3983"/>
                    <a:pt x="2808" y="4154"/>
                    <a:pt x="2335" y="4189"/>
                  </a:cubicBezTo>
                  <a:cubicBezTo>
                    <a:pt x="2272" y="4194"/>
                    <a:pt x="2065" y="4193"/>
                    <a:pt x="2001" y="4189"/>
                  </a:cubicBezTo>
                  <a:close/>
                </a:path>
              </a:pathLst>
            </a:custGeom>
            <a:solidFill>
              <a:srgbClr val="3376B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8" name="Freeform 7">
              <a:extLst>
                <a:ext uri="{FF2B5EF4-FFF2-40B4-BE49-F238E27FC236}">
                  <a16:creationId xmlns:a16="http://schemas.microsoft.com/office/drawing/2014/main" id="{D6C0AB7D-B092-4F04-BDBA-20E663ED3B7C}"/>
                </a:ext>
              </a:extLst>
            </p:cNvPr>
            <p:cNvSpPr>
              <a:spLocks/>
            </p:cNvSpPr>
            <p:nvPr/>
          </p:nvSpPr>
          <p:spPr bwMode="auto">
            <a:xfrm>
              <a:off x="3445" y="3708"/>
              <a:ext cx="159" cy="259"/>
            </a:xfrm>
            <a:custGeom>
              <a:avLst/>
              <a:gdLst>
                <a:gd name="T0" fmla="*/ 883 w 1035"/>
                <a:gd name="T1" fmla="*/ 1553 h 1675"/>
                <a:gd name="T2" fmla="*/ 805 w 1035"/>
                <a:gd name="T3" fmla="*/ 1416 h 1675"/>
                <a:gd name="T4" fmla="*/ 786 w 1035"/>
                <a:gd name="T5" fmla="*/ 1384 h 1675"/>
                <a:gd name="T6" fmla="*/ 590 w 1035"/>
                <a:gd name="T7" fmla="*/ 1040 h 1675"/>
                <a:gd name="T8" fmla="*/ 289 w 1035"/>
                <a:gd name="T9" fmla="*/ 512 h 1675"/>
                <a:gd name="T10" fmla="*/ 86 w 1035"/>
                <a:gd name="T11" fmla="*/ 156 h 1675"/>
                <a:gd name="T12" fmla="*/ 1 w 1035"/>
                <a:gd name="T13" fmla="*/ 1 h 1675"/>
                <a:gd name="T14" fmla="*/ 69 w 1035"/>
                <a:gd name="T15" fmla="*/ 22 h 1675"/>
                <a:gd name="T16" fmla="*/ 607 w 1035"/>
                <a:gd name="T17" fmla="*/ 352 h 1675"/>
                <a:gd name="T18" fmla="*/ 831 w 1035"/>
                <a:gd name="T19" fmla="*/ 651 h 1675"/>
                <a:gd name="T20" fmla="*/ 969 w 1035"/>
                <a:gd name="T21" fmla="*/ 1619 h 1675"/>
                <a:gd name="T22" fmla="*/ 956 w 1035"/>
                <a:gd name="T23" fmla="*/ 1673 h 1675"/>
                <a:gd name="T24" fmla="*/ 883 w 1035"/>
                <a:gd name="T25" fmla="*/ 1553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5" h="1675">
                  <a:moveTo>
                    <a:pt x="883" y="1553"/>
                  </a:moveTo>
                  <a:cubicBezTo>
                    <a:pt x="844" y="1486"/>
                    <a:pt x="809" y="1424"/>
                    <a:pt x="805" y="1416"/>
                  </a:cubicBezTo>
                  <a:cubicBezTo>
                    <a:pt x="800" y="1408"/>
                    <a:pt x="792" y="1394"/>
                    <a:pt x="786" y="1384"/>
                  </a:cubicBezTo>
                  <a:cubicBezTo>
                    <a:pt x="781" y="1374"/>
                    <a:pt x="692" y="1219"/>
                    <a:pt x="590" y="1040"/>
                  </a:cubicBezTo>
                  <a:cubicBezTo>
                    <a:pt x="488" y="861"/>
                    <a:pt x="352" y="623"/>
                    <a:pt x="289" y="512"/>
                  </a:cubicBezTo>
                  <a:cubicBezTo>
                    <a:pt x="226" y="401"/>
                    <a:pt x="134" y="241"/>
                    <a:pt x="86" y="156"/>
                  </a:cubicBezTo>
                  <a:cubicBezTo>
                    <a:pt x="38" y="72"/>
                    <a:pt x="0" y="2"/>
                    <a:pt x="1" y="1"/>
                  </a:cubicBezTo>
                  <a:cubicBezTo>
                    <a:pt x="2" y="0"/>
                    <a:pt x="32" y="9"/>
                    <a:pt x="69" y="22"/>
                  </a:cubicBezTo>
                  <a:cubicBezTo>
                    <a:pt x="279" y="93"/>
                    <a:pt x="457" y="202"/>
                    <a:pt x="607" y="352"/>
                  </a:cubicBezTo>
                  <a:cubicBezTo>
                    <a:pt x="699" y="444"/>
                    <a:pt x="769" y="537"/>
                    <a:pt x="831" y="651"/>
                  </a:cubicBezTo>
                  <a:cubicBezTo>
                    <a:pt x="984" y="931"/>
                    <a:pt x="1035" y="1291"/>
                    <a:pt x="969" y="1619"/>
                  </a:cubicBezTo>
                  <a:cubicBezTo>
                    <a:pt x="963" y="1647"/>
                    <a:pt x="957" y="1671"/>
                    <a:pt x="956" y="1673"/>
                  </a:cubicBezTo>
                  <a:cubicBezTo>
                    <a:pt x="954" y="1675"/>
                    <a:pt x="921" y="1621"/>
                    <a:pt x="883" y="1553"/>
                  </a:cubicBezTo>
                  <a:close/>
                </a:path>
              </a:pathLst>
            </a:custGeom>
            <a:solidFill>
              <a:srgbClr val="2D80A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19" name="Freeform 8">
              <a:extLst>
                <a:ext uri="{FF2B5EF4-FFF2-40B4-BE49-F238E27FC236}">
                  <a16:creationId xmlns:a16="http://schemas.microsoft.com/office/drawing/2014/main" id="{92BB12A4-1124-4842-9354-6EFB4F98F663}"/>
                </a:ext>
              </a:extLst>
            </p:cNvPr>
            <p:cNvSpPr>
              <a:spLocks noEditPoints="1"/>
            </p:cNvSpPr>
            <p:nvPr/>
          </p:nvSpPr>
          <p:spPr bwMode="auto">
            <a:xfrm>
              <a:off x="1776" y="2208"/>
              <a:ext cx="965" cy="1642"/>
            </a:xfrm>
            <a:custGeom>
              <a:avLst/>
              <a:gdLst>
                <a:gd name="T0" fmla="*/ 5758 w 6282"/>
                <a:gd name="T1" fmla="*/ 10138 h 10628"/>
                <a:gd name="T2" fmla="*/ 5758 w 6282"/>
                <a:gd name="T3" fmla="*/ 9648 h 10628"/>
                <a:gd name="T4" fmla="*/ 6020 w 6282"/>
                <a:gd name="T5" fmla="*/ 9648 h 10628"/>
                <a:gd name="T6" fmla="*/ 6282 w 6282"/>
                <a:gd name="T7" fmla="*/ 9648 h 10628"/>
                <a:gd name="T8" fmla="*/ 6282 w 6282"/>
                <a:gd name="T9" fmla="*/ 10138 h 10628"/>
                <a:gd name="T10" fmla="*/ 6282 w 6282"/>
                <a:gd name="T11" fmla="*/ 10628 h 10628"/>
                <a:gd name="T12" fmla="*/ 6020 w 6282"/>
                <a:gd name="T13" fmla="*/ 10628 h 10628"/>
                <a:gd name="T14" fmla="*/ 5758 w 6282"/>
                <a:gd name="T15" fmla="*/ 10628 h 10628"/>
                <a:gd name="T16" fmla="*/ 5758 w 6282"/>
                <a:gd name="T17" fmla="*/ 10138 h 10628"/>
                <a:gd name="T18" fmla="*/ 1 w 6282"/>
                <a:gd name="T19" fmla="*/ 3671 h 10628"/>
                <a:gd name="T20" fmla="*/ 2 w 6282"/>
                <a:gd name="T21" fmla="*/ 6 h 10628"/>
                <a:gd name="T22" fmla="*/ 88 w 6282"/>
                <a:gd name="T23" fmla="*/ 88 h 10628"/>
                <a:gd name="T24" fmla="*/ 132 w 6282"/>
                <a:gd name="T25" fmla="*/ 136 h 10628"/>
                <a:gd name="T26" fmla="*/ 298 w 6282"/>
                <a:gd name="T27" fmla="*/ 330 h 10628"/>
                <a:gd name="T28" fmla="*/ 405 w 6282"/>
                <a:gd name="T29" fmla="*/ 467 h 10628"/>
                <a:gd name="T30" fmla="*/ 449 w 6282"/>
                <a:gd name="T31" fmla="*/ 526 h 10628"/>
                <a:gd name="T32" fmla="*/ 713 w 6282"/>
                <a:gd name="T33" fmla="*/ 927 h 10628"/>
                <a:gd name="T34" fmla="*/ 1055 w 6282"/>
                <a:gd name="T35" fmla="*/ 1630 h 10628"/>
                <a:gd name="T36" fmla="*/ 1402 w 6282"/>
                <a:gd name="T37" fmla="*/ 3096 h 10628"/>
                <a:gd name="T38" fmla="*/ 1402 w 6282"/>
                <a:gd name="T39" fmla="*/ 4232 h 10628"/>
                <a:gd name="T40" fmla="*/ 1368 w 6282"/>
                <a:gd name="T41" fmla="*/ 4514 h 10628"/>
                <a:gd name="T42" fmla="*/ 1325 w 6282"/>
                <a:gd name="T43" fmla="*/ 4764 h 10628"/>
                <a:gd name="T44" fmla="*/ 1134 w 6282"/>
                <a:gd name="T45" fmla="*/ 5484 h 10628"/>
                <a:gd name="T46" fmla="*/ 1040 w 6282"/>
                <a:gd name="T47" fmla="*/ 5736 h 10628"/>
                <a:gd name="T48" fmla="*/ 1010 w 6282"/>
                <a:gd name="T49" fmla="*/ 5808 h 10628"/>
                <a:gd name="T50" fmla="*/ 819 w 6282"/>
                <a:gd name="T51" fmla="*/ 6210 h 10628"/>
                <a:gd name="T52" fmla="*/ 694 w 6282"/>
                <a:gd name="T53" fmla="*/ 6432 h 10628"/>
                <a:gd name="T54" fmla="*/ 373 w 6282"/>
                <a:gd name="T55" fmla="*/ 6902 h 10628"/>
                <a:gd name="T56" fmla="*/ 319 w 6282"/>
                <a:gd name="T57" fmla="*/ 6970 h 10628"/>
                <a:gd name="T58" fmla="*/ 72 w 6282"/>
                <a:gd name="T59" fmla="*/ 7256 h 10628"/>
                <a:gd name="T60" fmla="*/ 21 w 6282"/>
                <a:gd name="T61" fmla="*/ 7310 h 10628"/>
                <a:gd name="T62" fmla="*/ 2 w 6282"/>
                <a:gd name="T63" fmla="*/ 7330 h 10628"/>
                <a:gd name="T64" fmla="*/ 1 w 6282"/>
                <a:gd name="T65" fmla="*/ 3671 h 10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82" h="10628">
                  <a:moveTo>
                    <a:pt x="5758" y="10138"/>
                  </a:moveTo>
                  <a:lnTo>
                    <a:pt x="5758" y="9648"/>
                  </a:lnTo>
                  <a:lnTo>
                    <a:pt x="6020" y="9648"/>
                  </a:lnTo>
                  <a:lnTo>
                    <a:pt x="6282" y="9648"/>
                  </a:lnTo>
                  <a:lnTo>
                    <a:pt x="6282" y="10138"/>
                  </a:lnTo>
                  <a:lnTo>
                    <a:pt x="6282" y="10628"/>
                  </a:lnTo>
                  <a:lnTo>
                    <a:pt x="6020" y="10628"/>
                  </a:lnTo>
                  <a:lnTo>
                    <a:pt x="5758" y="10628"/>
                  </a:lnTo>
                  <a:lnTo>
                    <a:pt x="5758" y="10138"/>
                  </a:lnTo>
                  <a:close/>
                  <a:moveTo>
                    <a:pt x="1" y="3671"/>
                  </a:moveTo>
                  <a:cubicBezTo>
                    <a:pt x="0" y="1658"/>
                    <a:pt x="1" y="9"/>
                    <a:pt x="2" y="6"/>
                  </a:cubicBezTo>
                  <a:cubicBezTo>
                    <a:pt x="4" y="0"/>
                    <a:pt x="32" y="26"/>
                    <a:pt x="88" y="88"/>
                  </a:cubicBezTo>
                  <a:cubicBezTo>
                    <a:pt x="101" y="103"/>
                    <a:pt x="121" y="124"/>
                    <a:pt x="132" y="136"/>
                  </a:cubicBezTo>
                  <a:cubicBezTo>
                    <a:pt x="168" y="175"/>
                    <a:pt x="251" y="272"/>
                    <a:pt x="298" y="330"/>
                  </a:cubicBezTo>
                  <a:cubicBezTo>
                    <a:pt x="350" y="394"/>
                    <a:pt x="349" y="393"/>
                    <a:pt x="405" y="467"/>
                  </a:cubicBezTo>
                  <a:cubicBezTo>
                    <a:pt x="427" y="497"/>
                    <a:pt x="447" y="524"/>
                    <a:pt x="449" y="526"/>
                  </a:cubicBezTo>
                  <a:cubicBezTo>
                    <a:pt x="488" y="573"/>
                    <a:pt x="647" y="815"/>
                    <a:pt x="713" y="927"/>
                  </a:cubicBezTo>
                  <a:cubicBezTo>
                    <a:pt x="843" y="1150"/>
                    <a:pt x="964" y="1398"/>
                    <a:pt x="1055" y="1630"/>
                  </a:cubicBezTo>
                  <a:cubicBezTo>
                    <a:pt x="1237" y="2091"/>
                    <a:pt x="1353" y="2583"/>
                    <a:pt x="1402" y="3096"/>
                  </a:cubicBezTo>
                  <a:cubicBezTo>
                    <a:pt x="1437" y="3466"/>
                    <a:pt x="1437" y="3867"/>
                    <a:pt x="1402" y="4232"/>
                  </a:cubicBezTo>
                  <a:cubicBezTo>
                    <a:pt x="1393" y="4322"/>
                    <a:pt x="1377" y="4458"/>
                    <a:pt x="1368" y="4514"/>
                  </a:cubicBezTo>
                  <a:cubicBezTo>
                    <a:pt x="1347" y="4647"/>
                    <a:pt x="1340" y="4691"/>
                    <a:pt x="1325" y="4764"/>
                  </a:cubicBezTo>
                  <a:cubicBezTo>
                    <a:pt x="1277" y="5013"/>
                    <a:pt x="1213" y="5255"/>
                    <a:pt x="1134" y="5484"/>
                  </a:cubicBezTo>
                  <a:cubicBezTo>
                    <a:pt x="1109" y="5557"/>
                    <a:pt x="1056" y="5698"/>
                    <a:pt x="1040" y="5736"/>
                  </a:cubicBezTo>
                  <a:cubicBezTo>
                    <a:pt x="1035" y="5748"/>
                    <a:pt x="1021" y="5780"/>
                    <a:pt x="1010" y="5808"/>
                  </a:cubicBezTo>
                  <a:cubicBezTo>
                    <a:pt x="963" y="5921"/>
                    <a:pt x="881" y="6094"/>
                    <a:pt x="819" y="6210"/>
                  </a:cubicBezTo>
                  <a:cubicBezTo>
                    <a:pt x="789" y="6266"/>
                    <a:pt x="715" y="6398"/>
                    <a:pt x="694" y="6432"/>
                  </a:cubicBezTo>
                  <a:cubicBezTo>
                    <a:pt x="592" y="6598"/>
                    <a:pt x="446" y="6813"/>
                    <a:pt x="373" y="6902"/>
                  </a:cubicBezTo>
                  <a:cubicBezTo>
                    <a:pt x="370" y="6906"/>
                    <a:pt x="345" y="6937"/>
                    <a:pt x="319" y="6970"/>
                  </a:cubicBezTo>
                  <a:cubicBezTo>
                    <a:pt x="248" y="7060"/>
                    <a:pt x="147" y="7176"/>
                    <a:pt x="72" y="7256"/>
                  </a:cubicBezTo>
                  <a:cubicBezTo>
                    <a:pt x="54" y="7275"/>
                    <a:pt x="31" y="7299"/>
                    <a:pt x="21" y="7310"/>
                  </a:cubicBezTo>
                  <a:lnTo>
                    <a:pt x="2" y="7330"/>
                  </a:lnTo>
                  <a:lnTo>
                    <a:pt x="1" y="3671"/>
                  </a:lnTo>
                  <a:close/>
                </a:path>
              </a:pathLst>
            </a:custGeom>
            <a:solidFill>
              <a:srgbClr val="D3681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0" name="Freeform 9">
              <a:extLst>
                <a:ext uri="{FF2B5EF4-FFF2-40B4-BE49-F238E27FC236}">
                  <a16:creationId xmlns:a16="http://schemas.microsoft.com/office/drawing/2014/main" id="{6B03B3E6-F8EE-4B54-A87A-B28220C4D6F6}"/>
                </a:ext>
              </a:extLst>
            </p:cNvPr>
            <p:cNvSpPr>
              <a:spLocks/>
            </p:cNvSpPr>
            <p:nvPr/>
          </p:nvSpPr>
          <p:spPr bwMode="auto">
            <a:xfrm>
              <a:off x="1356" y="3698"/>
              <a:ext cx="516" cy="611"/>
            </a:xfrm>
            <a:custGeom>
              <a:avLst/>
              <a:gdLst>
                <a:gd name="T0" fmla="*/ 1503 w 3357"/>
                <a:gd name="T1" fmla="*/ 3845 h 3956"/>
                <a:gd name="T2" fmla="*/ 1272 w 3357"/>
                <a:gd name="T3" fmla="*/ 3254 h 3956"/>
                <a:gd name="T4" fmla="*/ 1021 w 3357"/>
                <a:gd name="T5" fmla="*/ 2614 h 3956"/>
                <a:gd name="T6" fmla="*/ 3 w 3357"/>
                <a:gd name="T7" fmla="*/ 7 h 3956"/>
                <a:gd name="T8" fmla="*/ 621 w 3357"/>
                <a:gd name="T9" fmla="*/ 1 h 3956"/>
                <a:gd name="T10" fmla="*/ 1242 w 3357"/>
                <a:gd name="T11" fmla="*/ 2 h 3956"/>
                <a:gd name="T12" fmla="*/ 1312 w 3357"/>
                <a:gd name="T13" fmla="*/ 214 h 3956"/>
                <a:gd name="T14" fmla="*/ 1560 w 3357"/>
                <a:gd name="T15" fmla="*/ 968 h 3956"/>
                <a:gd name="T16" fmla="*/ 1870 w 3357"/>
                <a:gd name="T17" fmla="*/ 1912 h 3956"/>
                <a:gd name="T18" fmla="*/ 2053 w 3357"/>
                <a:gd name="T19" fmla="*/ 2456 h 3956"/>
                <a:gd name="T20" fmla="*/ 2313 w 3357"/>
                <a:gd name="T21" fmla="*/ 1648 h 3956"/>
                <a:gd name="T22" fmla="*/ 2705 w 3357"/>
                <a:gd name="T23" fmla="*/ 424 h 3956"/>
                <a:gd name="T24" fmla="*/ 2840 w 3357"/>
                <a:gd name="T25" fmla="*/ 2 h 3956"/>
                <a:gd name="T26" fmla="*/ 3099 w 3357"/>
                <a:gd name="T27" fmla="*/ 1 h 3956"/>
                <a:gd name="T28" fmla="*/ 3357 w 3357"/>
                <a:gd name="T29" fmla="*/ 0 h 3956"/>
                <a:gd name="T30" fmla="*/ 3357 w 3357"/>
                <a:gd name="T31" fmla="*/ 940 h 3956"/>
                <a:gd name="T32" fmla="*/ 3357 w 3357"/>
                <a:gd name="T33" fmla="*/ 1879 h 3956"/>
                <a:gd name="T34" fmla="*/ 3165 w 3357"/>
                <a:gd name="T35" fmla="*/ 2381 h 3956"/>
                <a:gd name="T36" fmla="*/ 2768 w 3357"/>
                <a:gd name="T37" fmla="*/ 3418 h 3956"/>
                <a:gd name="T38" fmla="*/ 2563 w 3357"/>
                <a:gd name="T39" fmla="*/ 3954 h 3956"/>
                <a:gd name="T40" fmla="*/ 2055 w 3357"/>
                <a:gd name="T41" fmla="*/ 3955 h 3956"/>
                <a:gd name="T42" fmla="*/ 1547 w 3357"/>
                <a:gd name="T43" fmla="*/ 3956 h 3956"/>
                <a:gd name="T44" fmla="*/ 1503 w 3357"/>
                <a:gd name="T45" fmla="*/ 3845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57" h="3956">
                  <a:moveTo>
                    <a:pt x="1503" y="3845"/>
                  </a:moveTo>
                  <a:cubicBezTo>
                    <a:pt x="1479" y="3784"/>
                    <a:pt x="1375" y="3518"/>
                    <a:pt x="1272" y="3254"/>
                  </a:cubicBezTo>
                  <a:cubicBezTo>
                    <a:pt x="1169" y="2990"/>
                    <a:pt x="1056" y="2702"/>
                    <a:pt x="1021" y="2614"/>
                  </a:cubicBezTo>
                  <a:cubicBezTo>
                    <a:pt x="917" y="2351"/>
                    <a:pt x="43" y="115"/>
                    <a:pt x="3" y="7"/>
                  </a:cubicBezTo>
                  <a:cubicBezTo>
                    <a:pt x="0" y="0"/>
                    <a:pt x="31" y="0"/>
                    <a:pt x="621" y="1"/>
                  </a:cubicBezTo>
                  <a:lnTo>
                    <a:pt x="1242" y="2"/>
                  </a:lnTo>
                  <a:lnTo>
                    <a:pt x="1312" y="214"/>
                  </a:lnTo>
                  <a:cubicBezTo>
                    <a:pt x="1350" y="331"/>
                    <a:pt x="1462" y="670"/>
                    <a:pt x="1560" y="968"/>
                  </a:cubicBezTo>
                  <a:cubicBezTo>
                    <a:pt x="1658" y="1266"/>
                    <a:pt x="1797" y="1691"/>
                    <a:pt x="1870" y="1912"/>
                  </a:cubicBezTo>
                  <a:cubicBezTo>
                    <a:pt x="2058" y="2486"/>
                    <a:pt x="2050" y="2462"/>
                    <a:pt x="2053" y="2456"/>
                  </a:cubicBezTo>
                  <a:cubicBezTo>
                    <a:pt x="2055" y="2453"/>
                    <a:pt x="2172" y="2089"/>
                    <a:pt x="2313" y="1648"/>
                  </a:cubicBezTo>
                  <a:cubicBezTo>
                    <a:pt x="2454" y="1207"/>
                    <a:pt x="2631" y="656"/>
                    <a:pt x="2705" y="424"/>
                  </a:cubicBezTo>
                  <a:lnTo>
                    <a:pt x="2840" y="2"/>
                  </a:lnTo>
                  <a:lnTo>
                    <a:pt x="3099" y="1"/>
                  </a:lnTo>
                  <a:lnTo>
                    <a:pt x="3357" y="0"/>
                  </a:lnTo>
                  <a:lnTo>
                    <a:pt x="3357" y="940"/>
                  </a:lnTo>
                  <a:lnTo>
                    <a:pt x="3357" y="1879"/>
                  </a:lnTo>
                  <a:lnTo>
                    <a:pt x="3165" y="2381"/>
                  </a:lnTo>
                  <a:cubicBezTo>
                    <a:pt x="3059" y="2656"/>
                    <a:pt x="2881" y="3123"/>
                    <a:pt x="2768" y="3418"/>
                  </a:cubicBezTo>
                  <a:lnTo>
                    <a:pt x="2563" y="3954"/>
                  </a:lnTo>
                  <a:lnTo>
                    <a:pt x="2055" y="3955"/>
                  </a:lnTo>
                  <a:lnTo>
                    <a:pt x="1547" y="3956"/>
                  </a:lnTo>
                  <a:lnTo>
                    <a:pt x="1503" y="3845"/>
                  </a:lnTo>
                  <a:close/>
                </a:path>
              </a:pathLst>
            </a:custGeom>
            <a:solidFill>
              <a:srgbClr val="B08B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1" name="Freeform 10">
              <a:extLst>
                <a:ext uri="{FF2B5EF4-FFF2-40B4-BE49-F238E27FC236}">
                  <a16:creationId xmlns:a16="http://schemas.microsoft.com/office/drawing/2014/main" id="{B2DEC94A-AAF3-40EE-B0FD-8CA1A89F9ACB}"/>
                </a:ext>
              </a:extLst>
            </p:cNvPr>
            <p:cNvSpPr>
              <a:spLocks noEditPoints="1"/>
            </p:cNvSpPr>
            <p:nvPr/>
          </p:nvSpPr>
          <p:spPr bwMode="auto">
            <a:xfrm>
              <a:off x="1872" y="3698"/>
              <a:ext cx="397" cy="611"/>
            </a:xfrm>
            <a:custGeom>
              <a:avLst/>
              <a:gdLst>
                <a:gd name="T0" fmla="*/ 2120 w 2580"/>
                <a:gd name="T1" fmla="*/ 3484 h 3956"/>
                <a:gd name="T2" fmla="*/ 2120 w 2580"/>
                <a:gd name="T3" fmla="*/ 3012 h 3956"/>
                <a:gd name="T4" fmla="*/ 2349 w 2580"/>
                <a:gd name="T5" fmla="*/ 3013 h 3956"/>
                <a:gd name="T6" fmla="*/ 2578 w 2580"/>
                <a:gd name="T7" fmla="*/ 3014 h 3956"/>
                <a:gd name="T8" fmla="*/ 2579 w 2580"/>
                <a:gd name="T9" fmla="*/ 3485 h 3956"/>
                <a:gd name="T10" fmla="*/ 2580 w 2580"/>
                <a:gd name="T11" fmla="*/ 3956 h 3956"/>
                <a:gd name="T12" fmla="*/ 2350 w 2580"/>
                <a:gd name="T13" fmla="*/ 3956 h 3956"/>
                <a:gd name="T14" fmla="*/ 2120 w 2580"/>
                <a:gd name="T15" fmla="*/ 3956 h 3956"/>
                <a:gd name="T16" fmla="*/ 2120 w 2580"/>
                <a:gd name="T17" fmla="*/ 3484 h 3956"/>
                <a:gd name="T18" fmla="*/ 2120 w 2580"/>
                <a:gd name="T19" fmla="*/ 1972 h 3956"/>
                <a:gd name="T20" fmla="*/ 2120 w 2580"/>
                <a:gd name="T21" fmla="*/ 1524 h 3956"/>
                <a:gd name="T22" fmla="*/ 2252 w 2580"/>
                <a:gd name="T23" fmla="*/ 1524 h 3956"/>
                <a:gd name="T24" fmla="*/ 2384 w 2580"/>
                <a:gd name="T25" fmla="*/ 1524 h 3956"/>
                <a:gd name="T26" fmla="*/ 2384 w 2580"/>
                <a:gd name="T27" fmla="*/ 1972 h 3956"/>
                <a:gd name="T28" fmla="*/ 2384 w 2580"/>
                <a:gd name="T29" fmla="*/ 2420 h 3956"/>
                <a:gd name="T30" fmla="*/ 2252 w 2580"/>
                <a:gd name="T31" fmla="*/ 2420 h 3956"/>
                <a:gd name="T32" fmla="*/ 2120 w 2580"/>
                <a:gd name="T33" fmla="*/ 2420 h 3956"/>
                <a:gd name="T34" fmla="*/ 2120 w 2580"/>
                <a:gd name="T35" fmla="*/ 1972 h 3956"/>
                <a:gd name="T36" fmla="*/ 0 w 2580"/>
                <a:gd name="T37" fmla="*/ 935 h 3956"/>
                <a:gd name="T38" fmla="*/ 0 w 2580"/>
                <a:gd name="T39" fmla="*/ 0 h 3956"/>
                <a:gd name="T40" fmla="*/ 358 w 2580"/>
                <a:gd name="T41" fmla="*/ 0 h 3956"/>
                <a:gd name="T42" fmla="*/ 716 w 2580"/>
                <a:gd name="T43" fmla="*/ 2 h 3956"/>
                <a:gd name="T44" fmla="*/ 682 w 2580"/>
                <a:gd name="T45" fmla="*/ 91 h 3956"/>
                <a:gd name="T46" fmla="*/ 587 w 2580"/>
                <a:gd name="T47" fmla="*/ 340 h 3956"/>
                <a:gd name="T48" fmla="*/ 452 w 2580"/>
                <a:gd name="T49" fmla="*/ 692 h 3956"/>
                <a:gd name="T50" fmla="*/ 328 w 2580"/>
                <a:gd name="T51" fmla="*/ 1016 h 3956"/>
                <a:gd name="T52" fmla="*/ 230 w 2580"/>
                <a:gd name="T53" fmla="*/ 1272 h 3956"/>
                <a:gd name="T54" fmla="*/ 126 w 2580"/>
                <a:gd name="T55" fmla="*/ 1544 h 3956"/>
                <a:gd name="T56" fmla="*/ 4 w 2580"/>
                <a:gd name="T57" fmla="*/ 1862 h 3956"/>
                <a:gd name="T58" fmla="*/ 0 w 2580"/>
                <a:gd name="T59" fmla="*/ 935 h 3956"/>
                <a:gd name="T60" fmla="*/ 2120 w 2580"/>
                <a:gd name="T61" fmla="*/ 470 h 3956"/>
                <a:gd name="T62" fmla="*/ 2120 w 2580"/>
                <a:gd name="T63" fmla="*/ 0 h 3956"/>
                <a:gd name="T64" fmla="*/ 2326 w 2580"/>
                <a:gd name="T65" fmla="*/ 0 h 3956"/>
                <a:gd name="T66" fmla="*/ 2532 w 2580"/>
                <a:gd name="T67" fmla="*/ 0 h 3956"/>
                <a:gd name="T68" fmla="*/ 2532 w 2580"/>
                <a:gd name="T69" fmla="*/ 470 h 3956"/>
                <a:gd name="T70" fmla="*/ 2532 w 2580"/>
                <a:gd name="T71" fmla="*/ 940 h 3956"/>
                <a:gd name="T72" fmla="*/ 2326 w 2580"/>
                <a:gd name="T73" fmla="*/ 940 h 3956"/>
                <a:gd name="T74" fmla="*/ 2120 w 2580"/>
                <a:gd name="T75" fmla="*/ 940 h 3956"/>
                <a:gd name="T76" fmla="*/ 2120 w 2580"/>
                <a:gd name="T77" fmla="*/ 470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80" h="3956">
                  <a:moveTo>
                    <a:pt x="2120" y="3484"/>
                  </a:moveTo>
                  <a:lnTo>
                    <a:pt x="2120" y="3012"/>
                  </a:lnTo>
                  <a:lnTo>
                    <a:pt x="2349" y="3013"/>
                  </a:lnTo>
                  <a:lnTo>
                    <a:pt x="2578" y="3014"/>
                  </a:lnTo>
                  <a:lnTo>
                    <a:pt x="2579" y="3485"/>
                  </a:lnTo>
                  <a:lnTo>
                    <a:pt x="2580" y="3956"/>
                  </a:lnTo>
                  <a:lnTo>
                    <a:pt x="2350" y="3956"/>
                  </a:lnTo>
                  <a:lnTo>
                    <a:pt x="2120" y="3956"/>
                  </a:lnTo>
                  <a:lnTo>
                    <a:pt x="2120" y="3484"/>
                  </a:lnTo>
                  <a:close/>
                  <a:moveTo>
                    <a:pt x="2120" y="1972"/>
                  </a:moveTo>
                  <a:lnTo>
                    <a:pt x="2120" y="1524"/>
                  </a:lnTo>
                  <a:lnTo>
                    <a:pt x="2252" y="1524"/>
                  </a:lnTo>
                  <a:lnTo>
                    <a:pt x="2384" y="1524"/>
                  </a:lnTo>
                  <a:lnTo>
                    <a:pt x="2384" y="1972"/>
                  </a:lnTo>
                  <a:lnTo>
                    <a:pt x="2384" y="2420"/>
                  </a:lnTo>
                  <a:lnTo>
                    <a:pt x="2252" y="2420"/>
                  </a:lnTo>
                  <a:lnTo>
                    <a:pt x="2120" y="2420"/>
                  </a:lnTo>
                  <a:lnTo>
                    <a:pt x="2120" y="1972"/>
                  </a:lnTo>
                  <a:close/>
                  <a:moveTo>
                    <a:pt x="0" y="935"/>
                  </a:moveTo>
                  <a:lnTo>
                    <a:pt x="0" y="0"/>
                  </a:lnTo>
                  <a:lnTo>
                    <a:pt x="358" y="0"/>
                  </a:lnTo>
                  <a:cubicBezTo>
                    <a:pt x="555" y="0"/>
                    <a:pt x="716" y="1"/>
                    <a:pt x="716" y="2"/>
                  </a:cubicBezTo>
                  <a:cubicBezTo>
                    <a:pt x="716" y="2"/>
                    <a:pt x="701" y="42"/>
                    <a:pt x="682" y="91"/>
                  </a:cubicBezTo>
                  <a:cubicBezTo>
                    <a:pt x="664" y="139"/>
                    <a:pt x="621" y="251"/>
                    <a:pt x="587" y="340"/>
                  </a:cubicBezTo>
                  <a:cubicBezTo>
                    <a:pt x="553" y="429"/>
                    <a:pt x="492" y="587"/>
                    <a:pt x="452" y="692"/>
                  </a:cubicBezTo>
                  <a:cubicBezTo>
                    <a:pt x="412" y="796"/>
                    <a:pt x="356" y="942"/>
                    <a:pt x="328" y="1016"/>
                  </a:cubicBezTo>
                  <a:cubicBezTo>
                    <a:pt x="300" y="1090"/>
                    <a:pt x="256" y="1205"/>
                    <a:pt x="230" y="1272"/>
                  </a:cubicBezTo>
                  <a:cubicBezTo>
                    <a:pt x="204" y="1339"/>
                    <a:pt x="158" y="1461"/>
                    <a:pt x="126" y="1544"/>
                  </a:cubicBezTo>
                  <a:cubicBezTo>
                    <a:pt x="64" y="1706"/>
                    <a:pt x="9" y="1849"/>
                    <a:pt x="4" y="1862"/>
                  </a:cubicBezTo>
                  <a:cubicBezTo>
                    <a:pt x="2" y="1866"/>
                    <a:pt x="0" y="1449"/>
                    <a:pt x="0" y="935"/>
                  </a:cubicBezTo>
                  <a:close/>
                  <a:moveTo>
                    <a:pt x="2120" y="470"/>
                  </a:moveTo>
                  <a:lnTo>
                    <a:pt x="2120" y="0"/>
                  </a:lnTo>
                  <a:lnTo>
                    <a:pt x="2326" y="0"/>
                  </a:lnTo>
                  <a:lnTo>
                    <a:pt x="2532" y="0"/>
                  </a:lnTo>
                  <a:lnTo>
                    <a:pt x="2532" y="470"/>
                  </a:lnTo>
                  <a:lnTo>
                    <a:pt x="2532" y="940"/>
                  </a:lnTo>
                  <a:lnTo>
                    <a:pt x="2326" y="940"/>
                  </a:lnTo>
                  <a:lnTo>
                    <a:pt x="2120" y="940"/>
                  </a:lnTo>
                  <a:lnTo>
                    <a:pt x="2120" y="470"/>
                  </a:lnTo>
                  <a:close/>
                </a:path>
              </a:pathLst>
            </a:custGeom>
            <a:solidFill>
              <a:srgbClr val="8E4A7C"/>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2" name="Freeform 11">
              <a:extLst>
                <a:ext uri="{FF2B5EF4-FFF2-40B4-BE49-F238E27FC236}">
                  <a16:creationId xmlns:a16="http://schemas.microsoft.com/office/drawing/2014/main" id="{CC9E908E-BAA3-4D40-A93C-26A12A1ECBBD}"/>
                </a:ext>
              </a:extLst>
            </p:cNvPr>
            <p:cNvSpPr>
              <a:spLocks noEditPoints="1"/>
            </p:cNvSpPr>
            <p:nvPr/>
          </p:nvSpPr>
          <p:spPr bwMode="auto">
            <a:xfrm>
              <a:off x="1776" y="1976"/>
              <a:ext cx="1332" cy="2333"/>
            </a:xfrm>
            <a:custGeom>
              <a:avLst/>
              <a:gdLst>
                <a:gd name="T0" fmla="*/ 6832 w 8668"/>
                <a:gd name="T1" fmla="*/ 12128 h 15104"/>
                <a:gd name="T2" fmla="*/ 6280 w 8668"/>
                <a:gd name="T3" fmla="*/ 12128 h 15104"/>
                <a:gd name="T4" fmla="*/ 6280 w 8668"/>
                <a:gd name="T5" fmla="*/ 11148 h 15104"/>
                <a:gd name="T6" fmla="*/ 8668 w 8668"/>
                <a:gd name="T7" fmla="*/ 11148 h 15104"/>
                <a:gd name="T8" fmla="*/ 8668 w 8668"/>
                <a:gd name="T9" fmla="*/ 12128 h 15104"/>
                <a:gd name="T10" fmla="*/ 7924 w 8668"/>
                <a:gd name="T11" fmla="*/ 12128 h 15104"/>
                <a:gd name="T12" fmla="*/ 7924 w 8668"/>
                <a:gd name="T13" fmla="*/ 15104 h 15104"/>
                <a:gd name="T14" fmla="*/ 6832 w 8668"/>
                <a:gd name="T15" fmla="*/ 15104 h 15104"/>
                <a:gd name="T16" fmla="*/ 0 w 8668"/>
                <a:gd name="T17" fmla="*/ 9425 h 15104"/>
                <a:gd name="T18" fmla="*/ 19 w 8668"/>
                <a:gd name="T19" fmla="*/ 8810 h 15104"/>
                <a:gd name="T20" fmla="*/ 317 w 8668"/>
                <a:gd name="T21" fmla="*/ 8470 h 15104"/>
                <a:gd name="T22" fmla="*/ 692 w 8668"/>
                <a:gd name="T23" fmla="*/ 7932 h 15104"/>
                <a:gd name="T24" fmla="*/ 1008 w 8668"/>
                <a:gd name="T25" fmla="*/ 7308 h 15104"/>
                <a:gd name="T26" fmla="*/ 1132 w 8668"/>
                <a:gd name="T27" fmla="*/ 6984 h 15104"/>
                <a:gd name="T28" fmla="*/ 1366 w 8668"/>
                <a:gd name="T29" fmla="*/ 6014 h 15104"/>
                <a:gd name="T30" fmla="*/ 1400 w 8668"/>
                <a:gd name="T31" fmla="*/ 4596 h 15104"/>
                <a:gd name="T32" fmla="*/ 447 w 8668"/>
                <a:gd name="T33" fmla="*/ 2026 h 15104"/>
                <a:gd name="T34" fmla="*/ 296 w 8668"/>
                <a:gd name="T35" fmla="*/ 1830 h 15104"/>
                <a:gd name="T36" fmla="*/ 9 w 8668"/>
                <a:gd name="T37" fmla="*/ 1506 h 15104"/>
                <a:gd name="T38" fmla="*/ 0 w 8668"/>
                <a:gd name="T39" fmla="*/ 749 h 15104"/>
                <a:gd name="T40" fmla="*/ 1208 w 8668"/>
                <a:gd name="T41" fmla="*/ 0 h 15104"/>
                <a:gd name="T42" fmla="*/ 2479 w 8668"/>
                <a:gd name="T43" fmla="*/ 87 h 15104"/>
                <a:gd name="T44" fmla="*/ 3030 w 8668"/>
                <a:gd name="T45" fmla="*/ 840 h 15104"/>
                <a:gd name="T46" fmla="*/ 4362 w 8668"/>
                <a:gd name="T47" fmla="*/ 2660 h 15104"/>
                <a:gd name="T48" fmla="*/ 5942 w 8668"/>
                <a:gd name="T49" fmla="*/ 4819 h 15104"/>
                <a:gd name="T50" fmla="*/ 6263 w 8668"/>
                <a:gd name="T51" fmla="*/ 2628 h 15104"/>
                <a:gd name="T52" fmla="*/ 7192 w 8668"/>
                <a:gd name="T53" fmla="*/ 0 h 15104"/>
                <a:gd name="T54" fmla="*/ 8120 w 8668"/>
                <a:gd name="T55" fmla="*/ 5010 h 15104"/>
                <a:gd name="T56" fmla="*/ 7387 w 8668"/>
                <a:gd name="T57" fmla="*/ 10019 h 15104"/>
                <a:gd name="T58" fmla="*/ 6479 w 8668"/>
                <a:gd name="T59" fmla="*/ 9778 h 15104"/>
                <a:gd name="T60" fmla="*/ 5154 w 8668"/>
                <a:gd name="T61" fmla="*/ 7968 h 15104"/>
                <a:gd name="T62" fmla="*/ 3690 w 8668"/>
                <a:gd name="T63" fmla="*/ 5968 h 15104"/>
                <a:gd name="T64" fmla="*/ 2675 w 8668"/>
                <a:gd name="T65" fmla="*/ 4584 h 15104"/>
                <a:gd name="T66" fmla="*/ 2672 w 8668"/>
                <a:gd name="T67" fmla="*/ 10020 h 15104"/>
                <a:gd name="T68" fmla="*/ 0 w 8668"/>
                <a:gd name="T69" fmla="*/ 10020 h 15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68" h="15104">
                  <a:moveTo>
                    <a:pt x="6832" y="13616"/>
                  </a:moveTo>
                  <a:lnTo>
                    <a:pt x="6832" y="12128"/>
                  </a:lnTo>
                  <a:lnTo>
                    <a:pt x="6556" y="12128"/>
                  </a:lnTo>
                  <a:lnTo>
                    <a:pt x="6280" y="12128"/>
                  </a:lnTo>
                  <a:lnTo>
                    <a:pt x="6280" y="11638"/>
                  </a:lnTo>
                  <a:lnTo>
                    <a:pt x="6280" y="11148"/>
                  </a:lnTo>
                  <a:lnTo>
                    <a:pt x="7474" y="11148"/>
                  </a:lnTo>
                  <a:lnTo>
                    <a:pt x="8668" y="11148"/>
                  </a:lnTo>
                  <a:lnTo>
                    <a:pt x="8668" y="11638"/>
                  </a:lnTo>
                  <a:lnTo>
                    <a:pt x="8668" y="12128"/>
                  </a:lnTo>
                  <a:lnTo>
                    <a:pt x="8296" y="12128"/>
                  </a:lnTo>
                  <a:lnTo>
                    <a:pt x="7924" y="12128"/>
                  </a:lnTo>
                  <a:lnTo>
                    <a:pt x="7924" y="13616"/>
                  </a:lnTo>
                  <a:lnTo>
                    <a:pt x="7924" y="15104"/>
                  </a:lnTo>
                  <a:lnTo>
                    <a:pt x="7378" y="15104"/>
                  </a:lnTo>
                  <a:lnTo>
                    <a:pt x="6832" y="15104"/>
                  </a:lnTo>
                  <a:lnTo>
                    <a:pt x="6832" y="13616"/>
                  </a:lnTo>
                  <a:close/>
                  <a:moveTo>
                    <a:pt x="0" y="9425"/>
                  </a:moveTo>
                  <a:lnTo>
                    <a:pt x="0" y="8830"/>
                  </a:lnTo>
                  <a:lnTo>
                    <a:pt x="19" y="8810"/>
                  </a:lnTo>
                  <a:cubicBezTo>
                    <a:pt x="29" y="8799"/>
                    <a:pt x="52" y="8775"/>
                    <a:pt x="70" y="8756"/>
                  </a:cubicBezTo>
                  <a:cubicBezTo>
                    <a:pt x="145" y="8676"/>
                    <a:pt x="246" y="8560"/>
                    <a:pt x="317" y="8470"/>
                  </a:cubicBezTo>
                  <a:cubicBezTo>
                    <a:pt x="343" y="8437"/>
                    <a:pt x="368" y="8406"/>
                    <a:pt x="371" y="8402"/>
                  </a:cubicBezTo>
                  <a:cubicBezTo>
                    <a:pt x="444" y="8313"/>
                    <a:pt x="590" y="8098"/>
                    <a:pt x="692" y="7932"/>
                  </a:cubicBezTo>
                  <a:cubicBezTo>
                    <a:pt x="713" y="7898"/>
                    <a:pt x="787" y="7766"/>
                    <a:pt x="817" y="7710"/>
                  </a:cubicBezTo>
                  <a:cubicBezTo>
                    <a:pt x="879" y="7594"/>
                    <a:pt x="961" y="7421"/>
                    <a:pt x="1008" y="7308"/>
                  </a:cubicBezTo>
                  <a:cubicBezTo>
                    <a:pt x="1019" y="7281"/>
                    <a:pt x="1033" y="7248"/>
                    <a:pt x="1038" y="7236"/>
                  </a:cubicBezTo>
                  <a:cubicBezTo>
                    <a:pt x="1054" y="7198"/>
                    <a:pt x="1107" y="7057"/>
                    <a:pt x="1132" y="6984"/>
                  </a:cubicBezTo>
                  <a:cubicBezTo>
                    <a:pt x="1211" y="6755"/>
                    <a:pt x="1275" y="6513"/>
                    <a:pt x="1323" y="6264"/>
                  </a:cubicBezTo>
                  <a:cubicBezTo>
                    <a:pt x="1338" y="6191"/>
                    <a:pt x="1345" y="6147"/>
                    <a:pt x="1366" y="6014"/>
                  </a:cubicBezTo>
                  <a:cubicBezTo>
                    <a:pt x="1375" y="5958"/>
                    <a:pt x="1391" y="5822"/>
                    <a:pt x="1400" y="5732"/>
                  </a:cubicBezTo>
                  <a:cubicBezTo>
                    <a:pt x="1435" y="5367"/>
                    <a:pt x="1435" y="4966"/>
                    <a:pt x="1400" y="4596"/>
                  </a:cubicBezTo>
                  <a:cubicBezTo>
                    <a:pt x="1325" y="3808"/>
                    <a:pt x="1094" y="3081"/>
                    <a:pt x="711" y="2427"/>
                  </a:cubicBezTo>
                  <a:cubicBezTo>
                    <a:pt x="645" y="2315"/>
                    <a:pt x="486" y="2073"/>
                    <a:pt x="447" y="2026"/>
                  </a:cubicBezTo>
                  <a:cubicBezTo>
                    <a:pt x="445" y="2024"/>
                    <a:pt x="425" y="1997"/>
                    <a:pt x="403" y="1967"/>
                  </a:cubicBezTo>
                  <a:cubicBezTo>
                    <a:pt x="347" y="1893"/>
                    <a:pt x="348" y="1894"/>
                    <a:pt x="296" y="1830"/>
                  </a:cubicBezTo>
                  <a:cubicBezTo>
                    <a:pt x="250" y="1773"/>
                    <a:pt x="165" y="1674"/>
                    <a:pt x="132" y="1638"/>
                  </a:cubicBezTo>
                  <a:cubicBezTo>
                    <a:pt x="48" y="1548"/>
                    <a:pt x="16" y="1513"/>
                    <a:pt x="9" y="1506"/>
                  </a:cubicBezTo>
                  <a:lnTo>
                    <a:pt x="0" y="1499"/>
                  </a:lnTo>
                  <a:lnTo>
                    <a:pt x="0" y="749"/>
                  </a:lnTo>
                  <a:lnTo>
                    <a:pt x="0" y="0"/>
                  </a:lnTo>
                  <a:lnTo>
                    <a:pt x="1208" y="0"/>
                  </a:lnTo>
                  <a:lnTo>
                    <a:pt x="2415" y="0"/>
                  </a:lnTo>
                  <a:lnTo>
                    <a:pt x="2479" y="87"/>
                  </a:lnTo>
                  <a:cubicBezTo>
                    <a:pt x="2514" y="135"/>
                    <a:pt x="2634" y="299"/>
                    <a:pt x="2746" y="452"/>
                  </a:cubicBezTo>
                  <a:cubicBezTo>
                    <a:pt x="2858" y="605"/>
                    <a:pt x="2986" y="780"/>
                    <a:pt x="3030" y="840"/>
                  </a:cubicBezTo>
                  <a:cubicBezTo>
                    <a:pt x="3074" y="901"/>
                    <a:pt x="3201" y="1074"/>
                    <a:pt x="3313" y="1226"/>
                  </a:cubicBezTo>
                  <a:cubicBezTo>
                    <a:pt x="3575" y="1584"/>
                    <a:pt x="3822" y="1922"/>
                    <a:pt x="4362" y="2660"/>
                  </a:cubicBezTo>
                  <a:cubicBezTo>
                    <a:pt x="4604" y="2991"/>
                    <a:pt x="4987" y="3514"/>
                    <a:pt x="5212" y="3822"/>
                  </a:cubicBezTo>
                  <a:cubicBezTo>
                    <a:pt x="5438" y="4130"/>
                    <a:pt x="5766" y="4579"/>
                    <a:pt x="5942" y="4819"/>
                  </a:cubicBezTo>
                  <a:lnTo>
                    <a:pt x="6262" y="5256"/>
                  </a:lnTo>
                  <a:lnTo>
                    <a:pt x="6263" y="2628"/>
                  </a:lnTo>
                  <a:lnTo>
                    <a:pt x="6264" y="0"/>
                  </a:lnTo>
                  <a:lnTo>
                    <a:pt x="7192" y="0"/>
                  </a:lnTo>
                  <a:lnTo>
                    <a:pt x="8120" y="0"/>
                  </a:lnTo>
                  <a:lnTo>
                    <a:pt x="8120" y="5010"/>
                  </a:lnTo>
                  <a:lnTo>
                    <a:pt x="8120" y="10020"/>
                  </a:lnTo>
                  <a:lnTo>
                    <a:pt x="7387" y="10019"/>
                  </a:lnTo>
                  <a:lnTo>
                    <a:pt x="6655" y="10018"/>
                  </a:lnTo>
                  <a:lnTo>
                    <a:pt x="6479" y="9778"/>
                  </a:lnTo>
                  <a:cubicBezTo>
                    <a:pt x="6262" y="9481"/>
                    <a:pt x="5770" y="8810"/>
                    <a:pt x="5464" y="8392"/>
                  </a:cubicBezTo>
                  <a:cubicBezTo>
                    <a:pt x="5338" y="8219"/>
                    <a:pt x="5198" y="8028"/>
                    <a:pt x="5154" y="7968"/>
                  </a:cubicBezTo>
                  <a:cubicBezTo>
                    <a:pt x="5110" y="7907"/>
                    <a:pt x="4808" y="7495"/>
                    <a:pt x="4484" y="7052"/>
                  </a:cubicBezTo>
                  <a:cubicBezTo>
                    <a:pt x="4159" y="6609"/>
                    <a:pt x="3802" y="6121"/>
                    <a:pt x="3690" y="5968"/>
                  </a:cubicBezTo>
                  <a:cubicBezTo>
                    <a:pt x="3067" y="5117"/>
                    <a:pt x="2854" y="4825"/>
                    <a:pt x="2770" y="4711"/>
                  </a:cubicBezTo>
                  <a:cubicBezTo>
                    <a:pt x="2720" y="4641"/>
                    <a:pt x="2677" y="4584"/>
                    <a:pt x="2675" y="4584"/>
                  </a:cubicBezTo>
                  <a:cubicBezTo>
                    <a:pt x="2673" y="4584"/>
                    <a:pt x="2672" y="5807"/>
                    <a:pt x="2672" y="7302"/>
                  </a:cubicBezTo>
                  <a:lnTo>
                    <a:pt x="2672" y="10020"/>
                  </a:lnTo>
                  <a:lnTo>
                    <a:pt x="1336" y="10020"/>
                  </a:lnTo>
                  <a:lnTo>
                    <a:pt x="0" y="10020"/>
                  </a:lnTo>
                  <a:lnTo>
                    <a:pt x="0" y="9425"/>
                  </a:lnTo>
                  <a:close/>
                </a:path>
              </a:pathLst>
            </a:custGeom>
            <a:solidFill>
              <a:srgbClr val="C66A2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3" name="Freeform 12">
              <a:extLst>
                <a:ext uri="{FF2B5EF4-FFF2-40B4-BE49-F238E27FC236}">
                  <a16:creationId xmlns:a16="http://schemas.microsoft.com/office/drawing/2014/main" id="{5EB3338D-2A56-45E7-90D9-2697788947EC}"/>
                </a:ext>
              </a:extLst>
            </p:cNvPr>
            <p:cNvSpPr>
              <a:spLocks noEditPoints="1"/>
            </p:cNvSpPr>
            <p:nvPr/>
          </p:nvSpPr>
          <p:spPr bwMode="auto">
            <a:xfrm>
              <a:off x="300" y="3683"/>
              <a:ext cx="3322" cy="642"/>
            </a:xfrm>
            <a:custGeom>
              <a:avLst/>
              <a:gdLst>
                <a:gd name="T0" fmla="*/ 2245 w 21616"/>
                <a:gd name="T1" fmla="*/ 4155 h 4158"/>
                <a:gd name="T2" fmla="*/ 1864 w 21616"/>
                <a:gd name="T3" fmla="*/ 4145 h 4158"/>
                <a:gd name="T4" fmla="*/ 2370 w 21616"/>
                <a:gd name="T5" fmla="*/ 4141 h 4158"/>
                <a:gd name="T6" fmla="*/ 2406 w 21616"/>
                <a:gd name="T7" fmla="*/ 4137 h 4158"/>
                <a:gd name="T8" fmla="*/ 1737 w 21616"/>
                <a:gd name="T9" fmla="*/ 4132 h 4158"/>
                <a:gd name="T10" fmla="*/ 1694 w 21616"/>
                <a:gd name="T11" fmla="*/ 4122 h 4158"/>
                <a:gd name="T12" fmla="*/ 18603 w 21616"/>
                <a:gd name="T13" fmla="*/ 590 h 4158"/>
                <a:gd name="T14" fmla="*/ 21345 w 21616"/>
                <a:gd name="T15" fmla="*/ 1713 h 4158"/>
                <a:gd name="T16" fmla="*/ 19871 w 21616"/>
                <a:gd name="T17" fmla="*/ 3058 h 4158"/>
                <a:gd name="T18" fmla="*/ 20266 w 21616"/>
                <a:gd name="T19" fmla="*/ 1749 h 4158"/>
                <a:gd name="T20" fmla="*/ 843 w 21616"/>
                <a:gd name="T21" fmla="*/ 3770 h 4158"/>
                <a:gd name="T22" fmla="*/ 752 w 21616"/>
                <a:gd name="T23" fmla="*/ 3699 h 4158"/>
                <a:gd name="T24" fmla="*/ 3447 w 21616"/>
                <a:gd name="T25" fmla="*/ 3674 h 4158"/>
                <a:gd name="T26" fmla="*/ 669 w 21616"/>
                <a:gd name="T27" fmla="*/ 3630 h 4158"/>
                <a:gd name="T28" fmla="*/ 632 w 21616"/>
                <a:gd name="T29" fmla="*/ 3596 h 4158"/>
                <a:gd name="T30" fmla="*/ 567 w 21616"/>
                <a:gd name="T31" fmla="*/ 3531 h 4158"/>
                <a:gd name="T32" fmla="*/ 503 w 21616"/>
                <a:gd name="T33" fmla="*/ 3465 h 4158"/>
                <a:gd name="T34" fmla="*/ 3671 w 21616"/>
                <a:gd name="T35" fmla="*/ 3442 h 4158"/>
                <a:gd name="T36" fmla="*/ 467 w 21616"/>
                <a:gd name="T37" fmla="*/ 3419 h 4158"/>
                <a:gd name="T38" fmla="*/ 400 w 21616"/>
                <a:gd name="T39" fmla="*/ 3335 h 4158"/>
                <a:gd name="T40" fmla="*/ 2188 w 21616"/>
                <a:gd name="T41" fmla="*/ 3133 h 4158"/>
                <a:gd name="T42" fmla="*/ 2226 w 21616"/>
                <a:gd name="T43" fmla="*/ 3129 h 4158"/>
                <a:gd name="T44" fmla="*/ 1925 w 21616"/>
                <a:gd name="T45" fmla="*/ 3124 h 4158"/>
                <a:gd name="T46" fmla="*/ 1524 w 21616"/>
                <a:gd name="T47" fmla="*/ 2943 h 4158"/>
                <a:gd name="T48" fmla="*/ 1505 w 21616"/>
                <a:gd name="T49" fmla="*/ 2931 h 4158"/>
                <a:gd name="T50" fmla="*/ 2739 w 21616"/>
                <a:gd name="T51" fmla="*/ 2882 h 4158"/>
                <a:gd name="T52" fmla="*/ 2790 w 21616"/>
                <a:gd name="T53" fmla="*/ 2828 h 4158"/>
                <a:gd name="T54" fmla="*/ 2808 w 21616"/>
                <a:gd name="T55" fmla="*/ 2809 h 4158"/>
                <a:gd name="T56" fmla="*/ 1352 w 21616"/>
                <a:gd name="T57" fmla="*/ 2771 h 4158"/>
                <a:gd name="T58" fmla="*/ 19 w 21616"/>
                <a:gd name="T59" fmla="*/ 2410 h 4158"/>
                <a:gd name="T60" fmla="*/ 1159 w 21616"/>
                <a:gd name="T61" fmla="*/ 2354 h 4158"/>
                <a:gd name="T62" fmla="*/ 1153 w 21616"/>
                <a:gd name="T63" fmla="*/ 2319 h 4158"/>
                <a:gd name="T64" fmla="*/ 1142 w 21616"/>
                <a:gd name="T65" fmla="*/ 2231 h 4158"/>
                <a:gd name="T66" fmla="*/ 1133 w 21616"/>
                <a:gd name="T67" fmla="*/ 2082 h 4158"/>
                <a:gd name="T68" fmla="*/ 0 w 21616"/>
                <a:gd name="T69" fmla="*/ 1958 h 4158"/>
                <a:gd name="T70" fmla="*/ 1145 w 21616"/>
                <a:gd name="T71" fmla="*/ 1903 h 4158"/>
                <a:gd name="T72" fmla="*/ 18 w 21616"/>
                <a:gd name="T73" fmla="*/ 1779 h 4158"/>
                <a:gd name="T74" fmla="*/ 27 w 21616"/>
                <a:gd name="T75" fmla="*/ 1702 h 4158"/>
                <a:gd name="T76" fmla="*/ 1347 w 21616"/>
                <a:gd name="T77" fmla="*/ 1390 h 4158"/>
                <a:gd name="T78" fmla="*/ 2781 w 21616"/>
                <a:gd name="T79" fmla="*/ 1314 h 4158"/>
                <a:gd name="T80" fmla="*/ 2712 w 21616"/>
                <a:gd name="T81" fmla="*/ 1244 h 4158"/>
                <a:gd name="T82" fmla="*/ 1511 w 21616"/>
                <a:gd name="T83" fmla="*/ 1222 h 4158"/>
                <a:gd name="T84" fmla="*/ 2298 w 21616"/>
                <a:gd name="T85" fmla="*/ 1037 h 4158"/>
                <a:gd name="T86" fmla="*/ 1975 w 21616"/>
                <a:gd name="T87" fmla="*/ 1027 h 4158"/>
                <a:gd name="T88" fmla="*/ 2204 w 21616"/>
                <a:gd name="T89" fmla="*/ 1021 h 4158"/>
                <a:gd name="T90" fmla="*/ 451 w 21616"/>
                <a:gd name="T91" fmla="*/ 754 h 4158"/>
                <a:gd name="T92" fmla="*/ 468 w 21616"/>
                <a:gd name="T93" fmla="*/ 736 h 4158"/>
                <a:gd name="T94" fmla="*/ 3661 w 21616"/>
                <a:gd name="T95" fmla="*/ 699 h 4158"/>
                <a:gd name="T96" fmla="*/ 551 w 21616"/>
                <a:gd name="T97" fmla="*/ 644 h 4158"/>
                <a:gd name="T98" fmla="*/ 655 w 21616"/>
                <a:gd name="T99" fmla="*/ 542 h 4158"/>
                <a:gd name="T100" fmla="*/ 680 w 21616"/>
                <a:gd name="T101" fmla="*/ 520 h 4158"/>
                <a:gd name="T102" fmla="*/ 3449 w 21616"/>
                <a:gd name="T103" fmla="*/ 483 h 4158"/>
                <a:gd name="T104" fmla="*/ 762 w 21616"/>
                <a:gd name="T105" fmla="*/ 447 h 4158"/>
                <a:gd name="T106" fmla="*/ 1634 w 21616"/>
                <a:gd name="T107" fmla="*/ 45 h 4158"/>
                <a:gd name="T108" fmla="*/ 1698 w 21616"/>
                <a:gd name="T109" fmla="*/ 33 h 4158"/>
                <a:gd name="T110" fmla="*/ 2473 w 21616"/>
                <a:gd name="T111" fmla="*/ 32 h 4158"/>
                <a:gd name="T112" fmla="*/ 1782 w 21616"/>
                <a:gd name="T113" fmla="*/ 22 h 4158"/>
                <a:gd name="T114" fmla="*/ 2390 w 21616"/>
                <a:gd name="T115" fmla="*/ 17 h 4158"/>
                <a:gd name="T116" fmla="*/ 2354 w 21616"/>
                <a:gd name="T117" fmla="*/ 13 h 4158"/>
                <a:gd name="T118" fmla="*/ 1927 w 21616"/>
                <a:gd name="T119" fmla="*/ 7 h 4158"/>
                <a:gd name="T120" fmla="*/ 2214 w 21616"/>
                <a:gd name="T121" fmla="*/ 1 h 4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616" h="4158">
                  <a:moveTo>
                    <a:pt x="2068" y="4157"/>
                  </a:moveTo>
                  <a:cubicBezTo>
                    <a:pt x="2088" y="4156"/>
                    <a:pt x="2118" y="4156"/>
                    <a:pt x="2136" y="4157"/>
                  </a:cubicBezTo>
                  <a:cubicBezTo>
                    <a:pt x="2154" y="4158"/>
                    <a:pt x="2138" y="4158"/>
                    <a:pt x="2101" y="4158"/>
                  </a:cubicBezTo>
                  <a:cubicBezTo>
                    <a:pt x="2064" y="4158"/>
                    <a:pt x="2049" y="4158"/>
                    <a:pt x="2068" y="4157"/>
                  </a:cubicBezTo>
                  <a:close/>
                  <a:moveTo>
                    <a:pt x="1946" y="4153"/>
                  </a:moveTo>
                  <a:cubicBezTo>
                    <a:pt x="1951" y="4152"/>
                    <a:pt x="1959" y="4152"/>
                    <a:pt x="1964" y="4153"/>
                  </a:cubicBezTo>
                  <a:cubicBezTo>
                    <a:pt x="1969" y="4154"/>
                    <a:pt x="1965" y="4155"/>
                    <a:pt x="1955" y="4155"/>
                  </a:cubicBezTo>
                  <a:cubicBezTo>
                    <a:pt x="1945" y="4155"/>
                    <a:pt x="1941" y="4154"/>
                    <a:pt x="1946" y="4153"/>
                  </a:cubicBezTo>
                  <a:close/>
                  <a:moveTo>
                    <a:pt x="2238" y="4153"/>
                  </a:moveTo>
                  <a:cubicBezTo>
                    <a:pt x="2243" y="4152"/>
                    <a:pt x="2250" y="4152"/>
                    <a:pt x="2254" y="4153"/>
                  </a:cubicBezTo>
                  <a:cubicBezTo>
                    <a:pt x="2258" y="4154"/>
                    <a:pt x="2254" y="4155"/>
                    <a:pt x="2245" y="4155"/>
                  </a:cubicBezTo>
                  <a:cubicBezTo>
                    <a:pt x="2236" y="4155"/>
                    <a:pt x="2233" y="4154"/>
                    <a:pt x="2238" y="4153"/>
                  </a:cubicBezTo>
                  <a:close/>
                  <a:moveTo>
                    <a:pt x="1896" y="4149"/>
                  </a:moveTo>
                  <a:cubicBezTo>
                    <a:pt x="1900" y="4148"/>
                    <a:pt x="1905" y="4148"/>
                    <a:pt x="1908" y="4149"/>
                  </a:cubicBezTo>
                  <a:cubicBezTo>
                    <a:pt x="1911" y="4150"/>
                    <a:pt x="1908" y="4151"/>
                    <a:pt x="1901" y="4151"/>
                  </a:cubicBezTo>
                  <a:cubicBezTo>
                    <a:pt x="1894" y="4151"/>
                    <a:pt x="1892" y="4150"/>
                    <a:pt x="1896" y="4149"/>
                  </a:cubicBezTo>
                  <a:close/>
                  <a:moveTo>
                    <a:pt x="2296" y="4149"/>
                  </a:moveTo>
                  <a:cubicBezTo>
                    <a:pt x="2300" y="4148"/>
                    <a:pt x="2305" y="4148"/>
                    <a:pt x="2308" y="4149"/>
                  </a:cubicBezTo>
                  <a:cubicBezTo>
                    <a:pt x="2311" y="4150"/>
                    <a:pt x="2308" y="4151"/>
                    <a:pt x="2301" y="4151"/>
                  </a:cubicBezTo>
                  <a:cubicBezTo>
                    <a:pt x="2294" y="4151"/>
                    <a:pt x="2292" y="4150"/>
                    <a:pt x="2296" y="4149"/>
                  </a:cubicBezTo>
                  <a:close/>
                  <a:moveTo>
                    <a:pt x="1852" y="4145"/>
                  </a:moveTo>
                  <a:cubicBezTo>
                    <a:pt x="1856" y="4144"/>
                    <a:pt x="1861" y="4144"/>
                    <a:pt x="1864" y="4145"/>
                  </a:cubicBezTo>
                  <a:cubicBezTo>
                    <a:pt x="1867" y="4146"/>
                    <a:pt x="1864" y="4147"/>
                    <a:pt x="1857" y="4147"/>
                  </a:cubicBezTo>
                  <a:cubicBezTo>
                    <a:pt x="1850" y="4147"/>
                    <a:pt x="1848" y="4146"/>
                    <a:pt x="1852" y="4145"/>
                  </a:cubicBezTo>
                  <a:close/>
                  <a:moveTo>
                    <a:pt x="2338" y="4145"/>
                  </a:moveTo>
                  <a:cubicBezTo>
                    <a:pt x="2341" y="4144"/>
                    <a:pt x="2345" y="4144"/>
                    <a:pt x="2348" y="4145"/>
                  </a:cubicBezTo>
                  <a:cubicBezTo>
                    <a:pt x="2351" y="4146"/>
                    <a:pt x="2349" y="4147"/>
                    <a:pt x="2343" y="4147"/>
                  </a:cubicBezTo>
                  <a:cubicBezTo>
                    <a:pt x="2338" y="4147"/>
                    <a:pt x="2335" y="4146"/>
                    <a:pt x="2338" y="4145"/>
                  </a:cubicBezTo>
                  <a:close/>
                  <a:moveTo>
                    <a:pt x="1818" y="4141"/>
                  </a:moveTo>
                  <a:cubicBezTo>
                    <a:pt x="1821" y="4140"/>
                    <a:pt x="1825" y="4140"/>
                    <a:pt x="1828" y="4141"/>
                  </a:cubicBezTo>
                  <a:cubicBezTo>
                    <a:pt x="1831" y="4142"/>
                    <a:pt x="1829" y="4143"/>
                    <a:pt x="1823" y="4143"/>
                  </a:cubicBezTo>
                  <a:cubicBezTo>
                    <a:pt x="1818" y="4143"/>
                    <a:pt x="1815" y="4142"/>
                    <a:pt x="1818" y="4141"/>
                  </a:cubicBezTo>
                  <a:close/>
                  <a:moveTo>
                    <a:pt x="2370" y="4141"/>
                  </a:moveTo>
                  <a:cubicBezTo>
                    <a:pt x="2373" y="4140"/>
                    <a:pt x="2377" y="4140"/>
                    <a:pt x="2380" y="4141"/>
                  </a:cubicBezTo>
                  <a:cubicBezTo>
                    <a:pt x="2383" y="4142"/>
                    <a:pt x="2381" y="4143"/>
                    <a:pt x="2375" y="4143"/>
                  </a:cubicBezTo>
                  <a:cubicBezTo>
                    <a:pt x="2369" y="4143"/>
                    <a:pt x="2367" y="4142"/>
                    <a:pt x="2370" y="4141"/>
                  </a:cubicBezTo>
                  <a:close/>
                  <a:moveTo>
                    <a:pt x="1786" y="4137"/>
                  </a:moveTo>
                  <a:cubicBezTo>
                    <a:pt x="1789" y="4136"/>
                    <a:pt x="1793" y="4136"/>
                    <a:pt x="1796" y="4137"/>
                  </a:cubicBezTo>
                  <a:cubicBezTo>
                    <a:pt x="1799" y="4138"/>
                    <a:pt x="1797" y="4139"/>
                    <a:pt x="1791" y="4139"/>
                  </a:cubicBezTo>
                  <a:cubicBezTo>
                    <a:pt x="1786" y="4139"/>
                    <a:pt x="1783" y="4138"/>
                    <a:pt x="1786" y="4137"/>
                  </a:cubicBezTo>
                  <a:close/>
                  <a:moveTo>
                    <a:pt x="2406" y="4137"/>
                  </a:moveTo>
                  <a:cubicBezTo>
                    <a:pt x="2409" y="4136"/>
                    <a:pt x="2413" y="4136"/>
                    <a:pt x="2414" y="4138"/>
                  </a:cubicBezTo>
                  <a:cubicBezTo>
                    <a:pt x="2415" y="4139"/>
                    <a:pt x="2413" y="4140"/>
                    <a:pt x="2409" y="4140"/>
                  </a:cubicBezTo>
                  <a:cubicBezTo>
                    <a:pt x="2404" y="4139"/>
                    <a:pt x="2403" y="4139"/>
                    <a:pt x="2406" y="4137"/>
                  </a:cubicBezTo>
                  <a:close/>
                  <a:moveTo>
                    <a:pt x="1758" y="4133"/>
                  </a:moveTo>
                  <a:cubicBezTo>
                    <a:pt x="1761" y="4132"/>
                    <a:pt x="1765" y="4132"/>
                    <a:pt x="1766" y="4134"/>
                  </a:cubicBezTo>
                  <a:cubicBezTo>
                    <a:pt x="1767" y="4135"/>
                    <a:pt x="1765" y="4136"/>
                    <a:pt x="1761" y="4136"/>
                  </a:cubicBezTo>
                  <a:cubicBezTo>
                    <a:pt x="1756" y="4135"/>
                    <a:pt x="1755" y="4135"/>
                    <a:pt x="1758" y="4133"/>
                  </a:cubicBezTo>
                  <a:close/>
                  <a:moveTo>
                    <a:pt x="2434" y="4133"/>
                  </a:moveTo>
                  <a:cubicBezTo>
                    <a:pt x="2437" y="4132"/>
                    <a:pt x="2441" y="4132"/>
                    <a:pt x="2442" y="4134"/>
                  </a:cubicBezTo>
                  <a:cubicBezTo>
                    <a:pt x="2443" y="4135"/>
                    <a:pt x="2441" y="4136"/>
                    <a:pt x="2437" y="4136"/>
                  </a:cubicBezTo>
                  <a:cubicBezTo>
                    <a:pt x="2432" y="4135"/>
                    <a:pt x="2431" y="4135"/>
                    <a:pt x="2434" y="4133"/>
                  </a:cubicBezTo>
                  <a:close/>
                  <a:moveTo>
                    <a:pt x="1734" y="4129"/>
                  </a:moveTo>
                  <a:cubicBezTo>
                    <a:pt x="1737" y="4128"/>
                    <a:pt x="1741" y="4128"/>
                    <a:pt x="1742" y="4130"/>
                  </a:cubicBezTo>
                  <a:cubicBezTo>
                    <a:pt x="1743" y="4131"/>
                    <a:pt x="1741" y="4132"/>
                    <a:pt x="1737" y="4132"/>
                  </a:cubicBezTo>
                  <a:cubicBezTo>
                    <a:pt x="1732" y="4131"/>
                    <a:pt x="1731" y="4131"/>
                    <a:pt x="1734" y="4129"/>
                  </a:cubicBezTo>
                  <a:close/>
                  <a:moveTo>
                    <a:pt x="2458" y="4129"/>
                  </a:moveTo>
                  <a:cubicBezTo>
                    <a:pt x="2461" y="4128"/>
                    <a:pt x="2465" y="4128"/>
                    <a:pt x="2466" y="4130"/>
                  </a:cubicBezTo>
                  <a:cubicBezTo>
                    <a:pt x="2467" y="4131"/>
                    <a:pt x="2465" y="4132"/>
                    <a:pt x="2461" y="4132"/>
                  </a:cubicBezTo>
                  <a:cubicBezTo>
                    <a:pt x="2456" y="4131"/>
                    <a:pt x="2455" y="4131"/>
                    <a:pt x="2458" y="4129"/>
                  </a:cubicBezTo>
                  <a:close/>
                  <a:moveTo>
                    <a:pt x="2482" y="4125"/>
                  </a:moveTo>
                  <a:cubicBezTo>
                    <a:pt x="2485" y="4124"/>
                    <a:pt x="2489" y="4124"/>
                    <a:pt x="2490" y="4126"/>
                  </a:cubicBezTo>
                  <a:cubicBezTo>
                    <a:pt x="2491" y="4127"/>
                    <a:pt x="2489" y="4128"/>
                    <a:pt x="2485" y="4128"/>
                  </a:cubicBezTo>
                  <a:cubicBezTo>
                    <a:pt x="2480" y="4127"/>
                    <a:pt x="2479" y="4127"/>
                    <a:pt x="2482" y="4125"/>
                  </a:cubicBezTo>
                  <a:close/>
                  <a:moveTo>
                    <a:pt x="1686" y="4121"/>
                  </a:moveTo>
                  <a:cubicBezTo>
                    <a:pt x="1689" y="4120"/>
                    <a:pt x="1693" y="4120"/>
                    <a:pt x="1694" y="4122"/>
                  </a:cubicBezTo>
                  <a:cubicBezTo>
                    <a:pt x="1695" y="4123"/>
                    <a:pt x="1693" y="4124"/>
                    <a:pt x="1689" y="4124"/>
                  </a:cubicBezTo>
                  <a:cubicBezTo>
                    <a:pt x="1684" y="4123"/>
                    <a:pt x="1683" y="4123"/>
                    <a:pt x="1686" y="4121"/>
                  </a:cubicBezTo>
                  <a:close/>
                  <a:moveTo>
                    <a:pt x="2546" y="4113"/>
                  </a:moveTo>
                  <a:cubicBezTo>
                    <a:pt x="2549" y="4112"/>
                    <a:pt x="2553" y="4112"/>
                    <a:pt x="2554" y="4114"/>
                  </a:cubicBezTo>
                  <a:cubicBezTo>
                    <a:pt x="2555" y="4115"/>
                    <a:pt x="2553" y="4116"/>
                    <a:pt x="2549" y="4116"/>
                  </a:cubicBezTo>
                  <a:cubicBezTo>
                    <a:pt x="2544" y="4115"/>
                    <a:pt x="2543" y="4115"/>
                    <a:pt x="2546" y="4113"/>
                  </a:cubicBezTo>
                  <a:close/>
                  <a:moveTo>
                    <a:pt x="18275" y="2570"/>
                  </a:moveTo>
                  <a:lnTo>
                    <a:pt x="18275" y="1080"/>
                  </a:lnTo>
                  <a:lnTo>
                    <a:pt x="18439" y="1080"/>
                  </a:lnTo>
                  <a:lnTo>
                    <a:pt x="18603" y="1080"/>
                  </a:lnTo>
                  <a:lnTo>
                    <a:pt x="18603" y="590"/>
                  </a:lnTo>
                  <a:lnTo>
                    <a:pt x="18603" y="100"/>
                  </a:lnTo>
                  <a:lnTo>
                    <a:pt x="19336" y="100"/>
                  </a:lnTo>
                  <a:cubicBezTo>
                    <a:pt x="19813" y="100"/>
                    <a:pt x="20088" y="101"/>
                    <a:pt x="20125" y="104"/>
                  </a:cubicBezTo>
                  <a:cubicBezTo>
                    <a:pt x="20225" y="112"/>
                    <a:pt x="20318" y="127"/>
                    <a:pt x="20430" y="155"/>
                  </a:cubicBezTo>
                  <a:lnTo>
                    <a:pt x="20460" y="162"/>
                  </a:lnTo>
                  <a:lnTo>
                    <a:pt x="20475" y="188"/>
                  </a:lnTo>
                  <a:cubicBezTo>
                    <a:pt x="20483" y="202"/>
                    <a:pt x="20567" y="350"/>
                    <a:pt x="20662" y="516"/>
                  </a:cubicBezTo>
                  <a:cubicBezTo>
                    <a:pt x="20757" y="682"/>
                    <a:pt x="20918" y="965"/>
                    <a:pt x="21020" y="1144"/>
                  </a:cubicBezTo>
                  <a:cubicBezTo>
                    <a:pt x="21122" y="1323"/>
                    <a:pt x="21217" y="1490"/>
                    <a:pt x="21231" y="1514"/>
                  </a:cubicBezTo>
                  <a:cubicBezTo>
                    <a:pt x="21245" y="1538"/>
                    <a:pt x="21259" y="1563"/>
                    <a:pt x="21263" y="1570"/>
                  </a:cubicBezTo>
                  <a:cubicBezTo>
                    <a:pt x="21267" y="1577"/>
                    <a:pt x="21304" y="1641"/>
                    <a:pt x="21345" y="1713"/>
                  </a:cubicBezTo>
                  <a:lnTo>
                    <a:pt x="21420" y="1845"/>
                  </a:lnTo>
                  <a:lnTo>
                    <a:pt x="21405" y="1893"/>
                  </a:lnTo>
                  <a:cubicBezTo>
                    <a:pt x="21375" y="1994"/>
                    <a:pt x="21324" y="2107"/>
                    <a:pt x="21269" y="2195"/>
                  </a:cubicBezTo>
                  <a:cubicBezTo>
                    <a:pt x="21172" y="2352"/>
                    <a:pt x="21017" y="2506"/>
                    <a:pt x="20860" y="2602"/>
                  </a:cubicBezTo>
                  <a:cubicBezTo>
                    <a:pt x="20846" y="2610"/>
                    <a:pt x="20835" y="2618"/>
                    <a:pt x="20835" y="2620"/>
                  </a:cubicBezTo>
                  <a:cubicBezTo>
                    <a:pt x="20835" y="2621"/>
                    <a:pt x="20870" y="2686"/>
                    <a:pt x="20912" y="2764"/>
                  </a:cubicBezTo>
                  <a:cubicBezTo>
                    <a:pt x="21482" y="3807"/>
                    <a:pt x="21613" y="4047"/>
                    <a:pt x="21614" y="4053"/>
                  </a:cubicBezTo>
                  <a:cubicBezTo>
                    <a:pt x="21616" y="4060"/>
                    <a:pt x="21585" y="4060"/>
                    <a:pt x="21012" y="4060"/>
                  </a:cubicBezTo>
                  <a:cubicBezTo>
                    <a:pt x="20535" y="4060"/>
                    <a:pt x="20407" y="4059"/>
                    <a:pt x="20402" y="4055"/>
                  </a:cubicBezTo>
                  <a:cubicBezTo>
                    <a:pt x="20399" y="4052"/>
                    <a:pt x="20303" y="3874"/>
                    <a:pt x="20189" y="3658"/>
                  </a:cubicBezTo>
                  <a:cubicBezTo>
                    <a:pt x="20075" y="3442"/>
                    <a:pt x="19932" y="3172"/>
                    <a:pt x="19871" y="3058"/>
                  </a:cubicBezTo>
                  <a:lnTo>
                    <a:pt x="19761" y="2850"/>
                  </a:lnTo>
                  <a:lnTo>
                    <a:pt x="19562" y="2849"/>
                  </a:lnTo>
                  <a:lnTo>
                    <a:pt x="19363" y="2848"/>
                  </a:lnTo>
                  <a:lnTo>
                    <a:pt x="19363" y="3454"/>
                  </a:lnTo>
                  <a:lnTo>
                    <a:pt x="19363" y="4060"/>
                  </a:lnTo>
                  <a:lnTo>
                    <a:pt x="18819" y="4060"/>
                  </a:lnTo>
                  <a:lnTo>
                    <a:pt x="18275" y="4060"/>
                  </a:lnTo>
                  <a:lnTo>
                    <a:pt x="18275" y="2570"/>
                  </a:lnTo>
                  <a:close/>
                  <a:moveTo>
                    <a:pt x="19983" y="1918"/>
                  </a:moveTo>
                  <a:cubicBezTo>
                    <a:pt x="20049" y="1905"/>
                    <a:pt x="20115" y="1879"/>
                    <a:pt x="20167" y="1845"/>
                  </a:cubicBezTo>
                  <a:cubicBezTo>
                    <a:pt x="20197" y="1825"/>
                    <a:pt x="20244" y="1779"/>
                    <a:pt x="20266" y="1749"/>
                  </a:cubicBezTo>
                  <a:cubicBezTo>
                    <a:pt x="20362" y="1615"/>
                    <a:pt x="20368" y="1409"/>
                    <a:pt x="20280" y="1269"/>
                  </a:cubicBezTo>
                  <a:cubicBezTo>
                    <a:pt x="20212" y="1159"/>
                    <a:pt x="20089" y="1089"/>
                    <a:pt x="19936" y="1072"/>
                  </a:cubicBezTo>
                  <a:cubicBezTo>
                    <a:pt x="19910" y="1070"/>
                    <a:pt x="19795" y="1068"/>
                    <a:pt x="19629" y="1068"/>
                  </a:cubicBezTo>
                  <a:lnTo>
                    <a:pt x="19363" y="1068"/>
                  </a:lnTo>
                  <a:lnTo>
                    <a:pt x="19363" y="1498"/>
                  </a:lnTo>
                  <a:lnTo>
                    <a:pt x="19363" y="1928"/>
                  </a:lnTo>
                  <a:lnTo>
                    <a:pt x="19656" y="1927"/>
                  </a:lnTo>
                  <a:cubicBezTo>
                    <a:pt x="19912" y="1925"/>
                    <a:pt x="19953" y="1924"/>
                    <a:pt x="19983" y="1918"/>
                  </a:cubicBezTo>
                  <a:close/>
                  <a:moveTo>
                    <a:pt x="834" y="3765"/>
                  </a:moveTo>
                  <a:cubicBezTo>
                    <a:pt x="830" y="3759"/>
                    <a:pt x="830" y="3759"/>
                    <a:pt x="836" y="3763"/>
                  </a:cubicBezTo>
                  <a:cubicBezTo>
                    <a:pt x="840" y="3767"/>
                    <a:pt x="843" y="3770"/>
                    <a:pt x="843" y="3770"/>
                  </a:cubicBezTo>
                  <a:cubicBezTo>
                    <a:pt x="843" y="3774"/>
                    <a:pt x="840" y="3772"/>
                    <a:pt x="834" y="3765"/>
                  </a:cubicBezTo>
                  <a:close/>
                  <a:moveTo>
                    <a:pt x="3355" y="3750"/>
                  </a:moveTo>
                  <a:cubicBezTo>
                    <a:pt x="3355" y="3750"/>
                    <a:pt x="3358" y="3747"/>
                    <a:pt x="3362" y="3743"/>
                  </a:cubicBezTo>
                  <a:cubicBezTo>
                    <a:pt x="3368" y="3739"/>
                    <a:pt x="3368" y="3739"/>
                    <a:pt x="3364" y="3745"/>
                  </a:cubicBezTo>
                  <a:cubicBezTo>
                    <a:pt x="3358" y="3752"/>
                    <a:pt x="3355" y="3754"/>
                    <a:pt x="3355" y="3750"/>
                  </a:cubicBezTo>
                  <a:close/>
                  <a:moveTo>
                    <a:pt x="770" y="3717"/>
                  </a:moveTo>
                  <a:cubicBezTo>
                    <a:pt x="766" y="3711"/>
                    <a:pt x="766" y="3711"/>
                    <a:pt x="772" y="3715"/>
                  </a:cubicBezTo>
                  <a:cubicBezTo>
                    <a:pt x="776" y="3719"/>
                    <a:pt x="779" y="3722"/>
                    <a:pt x="779" y="3722"/>
                  </a:cubicBezTo>
                  <a:cubicBezTo>
                    <a:pt x="779" y="3726"/>
                    <a:pt x="776" y="3724"/>
                    <a:pt x="770" y="3717"/>
                  </a:cubicBezTo>
                  <a:close/>
                  <a:moveTo>
                    <a:pt x="750" y="3701"/>
                  </a:moveTo>
                  <a:cubicBezTo>
                    <a:pt x="746" y="3695"/>
                    <a:pt x="746" y="3695"/>
                    <a:pt x="752" y="3699"/>
                  </a:cubicBezTo>
                  <a:cubicBezTo>
                    <a:pt x="759" y="3705"/>
                    <a:pt x="761" y="3708"/>
                    <a:pt x="757" y="3708"/>
                  </a:cubicBezTo>
                  <a:cubicBezTo>
                    <a:pt x="757" y="3708"/>
                    <a:pt x="754" y="3705"/>
                    <a:pt x="750" y="3701"/>
                  </a:cubicBezTo>
                  <a:close/>
                  <a:moveTo>
                    <a:pt x="3415" y="3702"/>
                  </a:moveTo>
                  <a:cubicBezTo>
                    <a:pt x="3415" y="3702"/>
                    <a:pt x="3418" y="3699"/>
                    <a:pt x="3422" y="3695"/>
                  </a:cubicBezTo>
                  <a:cubicBezTo>
                    <a:pt x="3428" y="3691"/>
                    <a:pt x="3428" y="3691"/>
                    <a:pt x="3424" y="3697"/>
                  </a:cubicBezTo>
                  <a:cubicBezTo>
                    <a:pt x="3418" y="3704"/>
                    <a:pt x="3415" y="3706"/>
                    <a:pt x="3415" y="3702"/>
                  </a:cubicBezTo>
                  <a:close/>
                  <a:moveTo>
                    <a:pt x="730" y="3685"/>
                  </a:moveTo>
                  <a:cubicBezTo>
                    <a:pt x="726" y="3679"/>
                    <a:pt x="726" y="3679"/>
                    <a:pt x="732" y="3683"/>
                  </a:cubicBezTo>
                  <a:cubicBezTo>
                    <a:pt x="739" y="3689"/>
                    <a:pt x="741" y="3692"/>
                    <a:pt x="737" y="3692"/>
                  </a:cubicBezTo>
                  <a:cubicBezTo>
                    <a:pt x="737" y="3692"/>
                    <a:pt x="734" y="3689"/>
                    <a:pt x="730" y="3685"/>
                  </a:cubicBezTo>
                  <a:close/>
                  <a:moveTo>
                    <a:pt x="3447" y="3674"/>
                  </a:moveTo>
                  <a:cubicBezTo>
                    <a:pt x="3452" y="3668"/>
                    <a:pt x="3457" y="3664"/>
                    <a:pt x="3458" y="3664"/>
                  </a:cubicBezTo>
                  <a:cubicBezTo>
                    <a:pt x="3459" y="3664"/>
                    <a:pt x="3456" y="3668"/>
                    <a:pt x="3451" y="3674"/>
                  </a:cubicBezTo>
                  <a:cubicBezTo>
                    <a:pt x="3446" y="3679"/>
                    <a:pt x="3441" y="3684"/>
                    <a:pt x="3440" y="3684"/>
                  </a:cubicBezTo>
                  <a:cubicBezTo>
                    <a:pt x="3439" y="3684"/>
                    <a:pt x="3442" y="3679"/>
                    <a:pt x="3447" y="3674"/>
                  </a:cubicBezTo>
                  <a:close/>
                  <a:moveTo>
                    <a:pt x="709" y="3667"/>
                  </a:moveTo>
                  <a:lnTo>
                    <a:pt x="701" y="3658"/>
                  </a:lnTo>
                  <a:lnTo>
                    <a:pt x="710" y="3666"/>
                  </a:lnTo>
                  <a:cubicBezTo>
                    <a:pt x="715" y="3670"/>
                    <a:pt x="719" y="3674"/>
                    <a:pt x="719" y="3675"/>
                  </a:cubicBezTo>
                  <a:cubicBezTo>
                    <a:pt x="719" y="3678"/>
                    <a:pt x="716" y="3675"/>
                    <a:pt x="709" y="3667"/>
                  </a:cubicBezTo>
                  <a:close/>
                  <a:moveTo>
                    <a:pt x="679" y="3641"/>
                  </a:moveTo>
                  <a:lnTo>
                    <a:pt x="669" y="3630"/>
                  </a:lnTo>
                  <a:lnTo>
                    <a:pt x="680" y="3640"/>
                  </a:lnTo>
                  <a:cubicBezTo>
                    <a:pt x="690" y="3649"/>
                    <a:pt x="693" y="3652"/>
                    <a:pt x="690" y="3652"/>
                  </a:cubicBezTo>
                  <a:cubicBezTo>
                    <a:pt x="689" y="3652"/>
                    <a:pt x="684" y="3647"/>
                    <a:pt x="679" y="3641"/>
                  </a:cubicBezTo>
                  <a:close/>
                  <a:moveTo>
                    <a:pt x="3487" y="3638"/>
                  </a:moveTo>
                  <a:cubicBezTo>
                    <a:pt x="3494" y="3630"/>
                    <a:pt x="3501" y="3624"/>
                    <a:pt x="3503" y="3624"/>
                  </a:cubicBezTo>
                  <a:cubicBezTo>
                    <a:pt x="3504" y="3624"/>
                    <a:pt x="3498" y="3630"/>
                    <a:pt x="3491" y="3638"/>
                  </a:cubicBezTo>
                  <a:cubicBezTo>
                    <a:pt x="3484" y="3646"/>
                    <a:pt x="3477" y="3652"/>
                    <a:pt x="3475" y="3652"/>
                  </a:cubicBezTo>
                  <a:cubicBezTo>
                    <a:pt x="3474" y="3652"/>
                    <a:pt x="3480" y="3646"/>
                    <a:pt x="3487" y="3638"/>
                  </a:cubicBezTo>
                  <a:close/>
                  <a:moveTo>
                    <a:pt x="631" y="3597"/>
                  </a:moveTo>
                  <a:lnTo>
                    <a:pt x="609" y="3574"/>
                  </a:lnTo>
                  <a:lnTo>
                    <a:pt x="632" y="3596"/>
                  </a:lnTo>
                  <a:cubicBezTo>
                    <a:pt x="645" y="3608"/>
                    <a:pt x="655" y="3618"/>
                    <a:pt x="655" y="3619"/>
                  </a:cubicBezTo>
                  <a:cubicBezTo>
                    <a:pt x="655" y="3622"/>
                    <a:pt x="651" y="3618"/>
                    <a:pt x="631" y="3597"/>
                  </a:cubicBezTo>
                  <a:close/>
                  <a:moveTo>
                    <a:pt x="3595" y="3531"/>
                  </a:moveTo>
                  <a:cubicBezTo>
                    <a:pt x="3611" y="3513"/>
                    <a:pt x="3615" y="3510"/>
                    <a:pt x="3615" y="3513"/>
                  </a:cubicBezTo>
                  <a:cubicBezTo>
                    <a:pt x="3615" y="3514"/>
                    <a:pt x="3606" y="3522"/>
                    <a:pt x="3596" y="3532"/>
                  </a:cubicBezTo>
                  <a:lnTo>
                    <a:pt x="3577" y="3550"/>
                  </a:lnTo>
                  <a:lnTo>
                    <a:pt x="3595" y="3531"/>
                  </a:lnTo>
                  <a:close/>
                  <a:moveTo>
                    <a:pt x="545" y="3511"/>
                  </a:moveTo>
                  <a:lnTo>
                    <a:pt x="525" y="3490"/>
                  </a:lnTo>
                  <a:lnTo>
                    <a:pt x="546" y="3510"/>
                  </a:lnTo>
                  <a:cubicBezTo>
                    <a:pt x="558" y="3521"/>
                    <a:pt x="567" y="3530"/>
                    <a:pt x="567" y="3531"/>
                  </a:cubicBezTo>
                  <a:cubicBezTo>
                    <a:pt x="567" y="3534"/>
                    <a:pt x="563" y="3531"/>
                    <a:pt x="545" y="3511"/>
                  </a:cubicBezTo>
                  <a:close/>
                  <a:moveTo>
                    <a:pt x="3631" y="3490"/>
                  </a:moveTo>
                  <a:cubicBezTo>
                    <a:pt x="3636" y="3484"/>
                    <a:pt x="3641" y="3480"/>
                    <a:pt x="3642" y="3480"/>
                  </a:cubicBezTo>
                  <a:cubicBezTo>
                    <a:pt x="3643" y="3480"/>
                    <a:pt x="3640" y="3484"/>
                    <a:pt x="3635" y="3490"/>
                  </a:cubicBezTo>
                  <a:cubicBezTo>
                    <a:pt x="3630" y="3495"/>
                    <a:pt x="3625" y="3500"/>
                    <a:pt x="3624" y="3500"/>
                  </a:cubicBezTo>
                  <a:cubicBezTo>
                    <a:pt x="3623" y="3500"/>
                    <a:pt x="3626" y="3495"/>
                    <a:pt x="3631" y="3490"/>
                  </a:cubicBezTo>
                  <a:close/>
                  <a:moveTo>
                    <a:pt x="503" y="3465"/>
                  </a:moveTo>
                  <a:lnTo>
                    <a:pt x="493" y="3454"/>
                  </a:lnTo>
                  <a:lnTo>
                    <a:pt x="504" y="3464"/>
                  </a:lnTo>
                  <a:cubicBezTo>
                    <a:pt x="510" y="3469"/>
                    <a:pt x="515" y="3474"/>
                    <a:pt x="515" y="3475"/>
                  </a:cubicBezTo>
                  <a:cubicBezTo>
                    <a:pt x="515" y="3478"/>
                    <a:pt x="512" y="3475"/>
                    <a:pt x="503" y="3465"/>
                  </a:cubicBezTo>
                  <a:close/>
                  <a:moveTo>
                    <a:pt x="3653" y="3464"/>
                  </a:moveTo>
                  <a:cubicBezTo>
                    <a:pt x="3657" y="3460"/>
                    <a:pt x="3661" y="3456"/>
                    <a:pt x="3662" y="3456"/>
                  </a:cubicBezTo>
                  <a:cubicBezTo>
                    <a:pt x="3663" y="3456"/>
                    <a:pt x="3661" y="3460"/>
                    <a:pt x="3657" y="3464"/>
                  </a:cubicBezTo>
                  <a:cubicBezTo>
                    <a:pt x="3653" y="3468"/>
                    <a:pt x="3649" y="3472"/>
                    <a:pt x="3648" y="3472"/>
                  </a:cubicBezTo>
                  <a:cubicBezTo>
                    <a:pt x="3647" y="3472"/>
                    <a:pt x="3649" y="3468"/>
                    <a:pt x="3653" y="3464"/>
                  </a:cubicBezTo>
                  <a:close/>
                  <a:moveTo>
                    <a:pt x="477" y="3435"/>
                  </a:moveTo>
                  <a:lnTo>
                    <a:pt x="469" y="3426"/>
                  </a:lnTo>
                  <a:lnTo>
                    <a:pt x="478" y="3434"/>
                  </a:lnTo>
                  <a:cubicBezTo>
                    <a:pt x="486" y="3441"/>
                    <a:pt x="489" y="3444"/>
                    <a:pt x="486" y="3444"/>
                  </a:cubicBezTo>
                  <a:cubicBezTo>
                    <a:pt x="485" y="3444"/>
                    <a:pt x="481" y="3440"/>
                    <a:pt x="477" y="3435"/>
                  </a:cubicBezTo>
                  <a:close/>
                  <a:moveTo>
                    <a:pt x="3671" y="3442"/>
                  </a:moveTo>
                  <a:cubicBezTo>
                    <a:pt x="3671" y="3442"/>
                    <a:pt x="3674" y="3439"/>
                    <a:pt x="3678" y="3435"/>
                  </a:cubicBezTo>
                  <a:cubicBezTo>
                    <a:pt x="3684" y="3431"/>
                    <a:pt x="3684" y="3431"/>
                    <a:pt x="3680" y="3437"/>
                  </a:cubicBezTo>
                  <a:cubicBezTo>
                    <a:pt x="3674" y="3444"/>
                    <a:pt x="3671" y="3446"/>
                    <a:pt x="3671" y="3442"/>
                  </a:cubicBezTo>
                  <a:close/>
                  <a:moveTo>
                    <a:pt x="3687" y="3422"/>
                  </a:moveTo>
                  <a:cubicBezTo>
                    <a:pt x="3687" y="3422"/>
                    <a:pt x="3690" y="3419"/>
                    <a:pt x="3694" y="3415"/>
                  </a:cubicBezTo>
                  <a:cubicBezTo>
                    <a:pt x="3700" y="3411"/>
                    <a:pt x="3700" y="3411"/>
                    <a:pt x="3696" y="3417"/>
                  </a:cubicBezTo>
                  <a:cubicBezTo>
                    <a:pt x="3690" y="3424"/>
                    <a:pt x="3687" y="3426"/>
                    <a:pt x="3687" y="3422"/>
                  </a:cubicBezTo>
                  <a:close/>
                  <a:moveTo>
                    <a:pt x="457" y="3411"/>
                  </a:moveTo>
                  <a:lnTo>
                    <a:pt x="449" y="3402"/>
                  </a:lnTo>
                  <a:lnTo>
                    <a:pt x="458" y="3410"/>
                  </a:lnTo>
                  <a:cubicBezTo>
                    <a:pt x="463" y="3414"/>
                    <a:pt x="467" y="3418"/>
                    <a:pt x="467" y="3419"/>
                  </a:cubicBezTo>
                  <a:cubicBezTo>
                    <a:pt x="467" y="3422"/>
                    <a:pt x="464" y="3419"/>
                    <a:pt x="457" y="3411"/>
                  </a:cubicBezTo>
                  <a:close/>
                  <a:moveTo>
                    <a:pt x="438" y="3389"/>
                  </a:moveTo>
                  <a:cubicBezTo>
                    <a:pt x="434" y="3383"/>
                    <a:pt x="434" y="3383"/>
                    <a:pt x="440" y="3387"/>
                  </a:cubicBezTo>
                  <a:cubicBezTo>
                    <a:pt x="447" y="3393"/>
                    <a:pt x="449" y="3396"/>
                    <a:pt x="445" y="3396"/>
                  </a:cubicBezTo>
                  <a:cubicBezTo>
                    <a:pt x="445" y="3396"/>
                    <a:pt x="442" y="3393"/>
                    <a:pt x="438" y="3389"/>
                  </a:cubicBezTo>
                  <a:close/>
                  <a:moveTo>
                    <a:pt x="410" y="3353"/>
                  </a:moveTo>
                  <a:cubicBezTo>
                    <a:pt x="406" y="3347"/>
                    <a:pt x="406" y="3347"/>
                    <a:pt x="412" y="3351"/>
                  </a:cubicBezTo>
                  <a:cubicBezTo>
                    <a:pt x="419" y="3357"/>
                    <a:pt x="421" y="3360"/>
                    <a:pt x="417" y="3360"/>
                  </a:cubicBezTo>
                  <a:cubicBezTo>
                    <a:pt x="417" y="3360"/>
                    <a:pt x="414" y="3357"/>
                    <a:pt x="410" y="3353"/>
                  </a:cubicBezTo>
                  <a:close/>
                  <a:moveTo>
                    <a:pt x="398" y="3337"/>
                  </a:moveTo>
                  <a:cubicBezTo>
                    <a:pt x="394" y="3331"/>
                    <a:pt x="394" y="3331"/>
                    <a:pt x="400" y="3335"/>
                  </a:cubicBezTo>
                  <a:cubicBezTo>
                    <a:pt x="404" y="3339"/>
                    <a:pt x="407" y="3342"/>
                    <a:pt x="407" y="3342"/>
                  </a:cubicBezTo>
                  <a:cubicBezTo>
                    <a:pt x="407" y="3346"/>
                    <a:pt x="404" y="3344"/>
                    <a:pt x="398" y="3337"/>
                  </a:cubicBezTo>
                  <a:close/>
                  <a:moveTo>
                    <a:pt x="2084" y="3137"/>
                  </a:moveTo>
                  <a:cubicBezTo>
                    <a:pt x="2097" y="3136"/>
                    <a:pt x="2117" y="3136"/>
                    <a:pt x="2128" y="3137"/>
                  </a:cubicBezTo>
                  <a:cubicBezTo>
                    <a:pt x="2140" y="3138"/>
                    <a:pt x="2129" y="3138"/>
                    <a:pt x="2105" y="3138"/>
                  </a:cubicBezTo>
                  <a:cubicBezTo>
                    <a:pt x="2081" y="3138"/>
                    <a:pt x="2071" y="3138"/>
                    <a:pt x="2084" y="3137"/>
                  </a:cubicBezTo>
                  <a:close/>
                  <a:moveTo>
                    <a:pt x="2008" y="3133"/>
                  </a:moveTo>
                  <a:cubicBezTo>
                    <a:pt x="2012" y="3132"/>
                    <a:pt x="2017" y="3132"/>
                    <a:pt x="2020" y="3133"/>
                  </a:cubicBezTo>
                  <a:cubicBezTo>
                    <a:pt x="2023" y="3134"/>
                    <a:pt x="2020" y="3135"/>
                    <a:pt x="2013" y="3135"/>
                  </a:cubicBezTo>
                  <a:cubicBezTo>
                    <a:pt x="2006" y="3135"/>
                    <a:pt x="2004" y="3134"/>
                    <a:pt x="2008" y="3133"/>
                  </a:cubicBezTo>
                  <a:close/>
                  <a:moveTo>
                    <a:pt x="2188" y="3133"/>
                  </a:moveTo>
                  <a:cubicBezTo>
                    <a:pt x="2192" y="3132"/>
                    <a:pt x="2197" y="3132"/>
                    <a:pt x="2200" y="3133"/>
                  </a:cubicBezTo>
                  <a:cubicBezTo>
                    <a:pt x="2203" y="3134"/>
                    <a:pt x="2200" y="3135"/>
                    <a:pt x="2193" y="3135"/>
                  </a:cubicBezTo>
                  <a:cubicBezTo>
                    <a:pt x="2186" y="3135"/>
                    <a:pt x="2184" y="3134"/>
                    <a:pt x="2188" y="3133"/>
                  </a:cubicBezTo>
                  <a:close/>
                  <a:moveTo>
                    <a:pt x="1974" y="3129"/>
                  </a:moveTo>
                  <a:cubicBezTo>
                    <a:pt x="1977" y="3128"/>
                    <a:pt x="1981" y="3128"/>
                    <a:pt x="1982" y="3130"/>
                  </a:cubicBezTo>
                  <a:cubicBezTo>
                    <a:pt x="1983" y="3131"/>
                    <a:pt x="1981" y="3132"/>
                    <a:pt x="1977" y="3132"/>
                  </a:cubicBezTo>
                  <a:cubicBezTo>
                    <a:pt x="1972" y="3131"/>
                    <a:pt x="1971" y="3131"/>
                    <a:pt x="1974" y="3129"/>
                  </a:cubicBezTo>
                  <a:close/>
                  <a:moveTo>
                    <a:pt x="2226" y="3129"/>
                  </a:moveTo>
                  <a:cubicBezTo>
                    <a:pt x="2229" y="3128"/>
                    <a:pt x="2233" y="3128"/>
                    <a:pt x="2234" y="3130"/>
                  </a:cubicBezTo>
                  <a:cubicBezTo>
                    <a:pt x="2235" y="3131"/>
                    <a:pt x="2233" y="3132"/>
                    <a:pt x="2229" y="3132"/>
                  </a:cubicBezTo>
                  <a:cubicBezTo>
                    <a:pt x="2224" y="3131"/>
                    <a:pt x="2223" y="3131"/>
                    <a:pt x="2226" y="3129"/>
                  </a:cubicBezTo>
                  <a:close/>
                  <a:moveTo>
                    <a:pt x="1946" y="3125"/>
                  </a:moveTo>
                  <a:cubicBezTo>
                    <a:pt x="1949" y="3124"/>
                    <a:pt x="1953" y="3124"/>
                    <a:pt x="1954" y="3126"/>
                  </a:cubicBezTo>
                  <a:cubicBezTo>
                    <a:pt x="1955" y="3127"/>
                    <a:pt x="1953" y="3128"/>
                    <a:pt x="1949" y="3128"/>
                  </a:cubicBezTo>
                  <a:cubicBezTo>
                    <a:pt x="1944" y="3127"/>
                    <a:pt x="1943" y="3127"/>
                    <a:pt x="1946" y="3125"/>
                  </a:cubicBezTo>
                  <a:close/>
                  <a:moveTo>
                    <a:pt x="2254" y="3125"/>
                  </a:moveTo>
                  <a:cubicBezTo>
                    <a:pt x="2257" y="3124"/>
                    <a:pt x="2261" y="3124"/>
                    <a:pt x="2262" y="3126"/>
                  </a:cubicBezTo>
                  <a:cubicBezTo>
                    <a:pt x="2263" y="3127"/>
                    <a:pt x="2261" y="3128"/>
                    <a:pt x="2257" y="3128"/>
                  </a:cubicBezTo>
                  <a:cubicBezTo>
                    <a:pt x="2252" y="3127"/>
                    <a:pt x="2251" y="3127"/>
                    <a:pt x="2254" y="3125"/>
                  </a:cubicBezTo>
                  <a:close/>
                  <a:moveTo>
                    <a:pt x="1922" y="3121"/>
                  </a:moveTo>
                  <a:cubicBezTo>
                    <a:pt x="1925" y="3120"/>
                    <a:pt x="1929" y="3120"/>
                    <a:pt x="1930" y="3122"/>
                  </a:cubicBezTo>
                  <a:cubicBezTo>
                    <a:pt x="1931" y="3123"/>
                    <a:pt x="1929" y="3124"/>
                    <a:pt x="1925" y="3124"/>
                  </a:cubicBezTo>
                  <a:cubicBezTo>
                    <a:pt x="1920" y="3123"/>
                    <a:pt x="1919" y="3123"/>
                    <a:pt x="1922" y="3121"/>
                  </a:cubicBezTo>
                  <a:close/>
                  <a:moveTo>
                    <a:pt x="2278" y="3121"/>
                  </a:moveTo>
                  <a:cubicBezTo>
                    <a:pt x="2281" y="3120"/>
                    <a:pt x="2285" y="3120"/>
                    <a:pt x="2286" y="3122"/>
                  </a:cubicBezTo>
                  <a:cubicBezTo>
                    <a:pt x="2287" y="3123"/>
                    <a:pt x="2285" y="3124"/>
                    <a:pt x="2281" y="3124"/>
                  </a:cubicBezTo>
                  <a:cubicBezTo>
                    <a:pt x="2276" y="3123"/>
                    <a:pt x="2275" y="3123"/>
                    <a:pt x="2278" y="3121"/>
                  </a:cubicBezTo>
                  <a:close/>
                  <a:moveTo>
                    <a:pt x="1882" y="3113"/>
                  </a:moveTo>
                  <a:cubicBezTo>
                    <a:pt x="1885" y="3112"/>
                    <a:pt x="1889" y="3112"/>
                    <a:pt x="1890" y="3114"/>
                  </a:cubicBezTo>
                  <a:cubicBezTo>
                    <a:pt x="1891" y="3115"/>
                    <a:pt x="1889" y="3116"/>
                    <a:pt x="1885" y="3116"/>
                  </a:cubicBezTo>
                  <a:cubicBezTo>
                    <a:pt x="1880" y="3115"/>
                    <a:pt x="1879" y="3115"/>
                    <a:pt x="1882" y="3113"/>
                  </a:cubicBezTo>
                  <a:close/>
                  <a:moveTo>
                    <a:pt x="1522" y="2945"/>
                  </a:moveTo>
                  <a:cubicBezTo>
                    <a:pt x="1518" y="2939"/>
                    <a:pt x="1518" y="2939"/>
                    <a:pt x="1524" y="2943"/>
                  </a:cubicBezTo>
                  <a:cubicBezTo>
                    <a:pt x="1528" y="2947"/>
                    <a:pt x="1531" y="2950"/>
                    <a:pt x="1531" y="2950"/>
                  </a:cubicBezTo>
                  <a:cubicBezTo>
                    <a:pt x="1531" y="2954"/>
                    <a:pt x="1528" y="2952"/>
                    <a:pt x="1522" y="2945"/>
                  </a:cubicBezTo>
                  <a:close/>
                  <a:moveTo>
                    <a:pt x="2667" y="2946"/>
                  </a:moveTo>
                  <a:cubicBezTo>
                    <a:pt x="2667" y="2946"/>
                    <a:pt x="2670" y="2943"/>
                    <a:pt x="2674" y="2939"/>
                  </a:cubicBezTo>
                  <a:cubicBezTo>
                    <a:pt x="2680" y="2935"/>
                    <a:pt x="2680" y="2935"/>
                    <a:pt x="2676" y="2941"/>
                  </a:cubicBezTo>
                  <a:cubicBezTo>
                    <a:pt x="2670" y="2948"/>
                    <a:pt x="2667" y="2950"/>
                    <a:pt x="2667" y="2946"/>
                  </a:cubicBezTo>
                  <a:close/>
                  <a:moveTo>
                    <a:pt x="1505" y="2931"/>
                  </a:moveTo>
                  <a:lnTo>
                    <a:pt x="1497" y="2922"/>
                  </a:lnTo>
                  <a:lnTo>
                    <a:pt x="1506" y="2930"/>
                  </a:lnTo>
                  <a:cubicBezTo>
                    <a:pt x="1511" y="2934"/>
                    <a:pt x="1515" y="2938"/>
                    <a:pt x="1515" y="2939"/>
                  </a:cubicBezTo>
                  <a:cubicBezTo>
                    <a:pt x="1515" y="2942"/>
                    <a:pt x="1512" y="2939"/>
                    <a:pt x="1505" y="2931"/>
                  </a:cubicBezTo>
                  <a:close/>
                  <a:moveTo>
                    <a:pt x="2695" y="2922"/>
                  </a:moveTo>
                  <a:cubicBezTo>
                    <a:pt x="2700" y="2916"/>
                    <a:pt x="2705" y="2912"/>
                    <a:pt x="2706" y="2912"/>
                  </a:cubicBezTo>
                  <a:cubicBezTo>
                    <a:pt x="2707" y="2912"/>
                    <a:pt x="2704" y="2916"/>
                    <a:pt x="2699" y="2922"/>
                  </a:cubicBezTo>
                  <a:cubicBezTo>
                    <a:pt x="2694" y="2927"/>
                    <a:pt x="2689" y="2932"/>
                    <a:pt x="2688" y="2932"/>
                  </a:cubicBezTo>
                  <a:cubicBezTo>
                    <a:pt x="2687" y="2932"/>
                    <a:pt x="2690" y="2927"/>
                    <a:pt x="2695" y="2922"/>
                  </a:cubicBezTo>
                  <a:close/>
                  <a:moveTo>
                    <a:pt x="1481" y="2911"/>
                  </a:moveTo>
                  <a:lnTo>
                    <a:pt x="1473" y="2902"/>
                  </a:lnTo>
                  <a:lnTo>
                    <a:pt x="1482" y="2910"/>
                  </a:lnTo>
                  <a:cubicBezTo>
                    <a:pt x="1487" y="2914"/>
                    <a:pt x="1491" y="2918"/>
                    <a:pt x="1491" y="2919"/>
                  </a:cubicBezTo>
                  <a:cubicBezTo>
                    <a:pt x="1491" y="2922"/>
                    <a:pt x="1488" y="2919"/>
                    <a:pt x="1481" y="2911"/>
                  </a:cubicBezTo>
                  <a:close/>
                  <a:moveTo>
                    <a:pt x="2739" y="2882"/>
                  </a:moveTo>
                  <a:cubicBezTo>
                    <a:pt x="2746" y="2874"/>
                    <a:pt x="2753" y="2868"/>
                    <a:pt x="2755" y="2868"/>
                  </a:cubicBezTo>
                  <a:cubicBezTo>
                    <a:pt x="2756" y="2868"/>
                    <a:pt x="2750" y="2874"/>
                    <a:pt x="2743" y="2882"/>
                  </a:cubicBezTo>
                  <a:cubicBezTo>
                    <a:pt x="2736" y="2890"/>
                    <a:pt x="2729" y="2896"/>
                    <a:pt x="2727" y="2896"/>
                  </a:cubicBezTo>
                  <a:cubicBezTo>
                    <a:pt x="2726" y="2896"/>
                    <a:pt x="2732" y="2890"/>
                    <a:pt x="2739" y="2882"/>
                  </a:cubicBezTo>
                  <a:close/>
                  <a:moveTo>
                    <a:pt x="1431" y="2866"/>
                  </a:moveTo>
                  <a:cubicBezTo>
                    <a:pt x="1421" y="2856"/>
                    <a:pt x="1414" y="2848"/>
                    <a:pt x="1415" y="2848"/>
                  </a:cubicBezTo>
                  <a:cubicBezTo>
                    <a:pt x="1416" y="2848"/>
                    <a:pt x="1425" y="2856"/>
                    <a:pt x="1435" y="2866"/>
                  </a:cubicBezTo>
                  <a:cubicBezTo>
                    <a:pt x="1445" y="2876"/>
                    <a:pt x="1452" y="2884"/>
                    <a:pt x="1451" y="2884"/>
                  </a:cubicBezTo>
                  <a:cubicBezTo>
                    <a:pt x="1450" y="2884"/>
                    <a:pt x="1441" y="2876"/>
                    <a:pt x="1431" y="2866"/>
                  </a:cubicBezTo>
                  <a:close/>
                  <a:moveTo>
                    <a:pt x="2781" y="2836"/>
                  </a:moveTo>
                  <a:cubicBezTo>
                    <a:pt x="2785" y="2832"/>
                    <a:pt x="2789" y="2828"/>
                    <a:pt x="2790" y="2828"/>
                  </a:cubicBezTo>
                  <a:cubicBezTo>
                    <a:pt x="2791" y="2828"/>
                    <a:pt x="2789" y="2832"/>
                    <a:pt x="2785" y="2836"/>
                  </a:cubicBezTo>
                  <a:cubicBezTo>
                    <a:pt x="2781" y="2840"/>
                    <a:pt x="2777" y="2844"/>
                    <a:pt x="2776" y="2844"/>
                  </a:cubicBezTo>
                  <a:cubicBezTo>
                    <a:pt x="2775" y="2844"/>
                    <a:pt x="2777" y="2840"/>
                    <a:pt x="2781" y="2836"/>
                  </a:cubicBezTo>
                  <a:close/>
                  <a:moveTo>
                    <a:pt x="1389" y="2819"/>
                  </a:moveTo>
                  <a:lnTo>
                    <a:pt x="1381" y="2810"/>
                  </a:lnTo>
                  <a:lnTo>
                    <a:pt x="1390" y="2818"/>
                  </a:lnTo>
                  <a:cubicBezTo>
                    <a:pt x="1395" y="2822"/>
                    <a:pt x="1399" y="2826"/>
                    <a:pt x="1399" y="2827"/>
                  </a:cubicBezTo>
                  <a:cubicBezTo>
                    <a:pt x="1399" y="2830"/>
                    <a:pt x="1396" y="2827"/>
                    <a:pt x="1389" y="2819"/>
                  </a:cubicBezTo>
                  <a:close/>
                  <a:moveTo>
                    <a:pt x="2799" y="2814"/>
                  </a:moveTo>
                  <a:cubicBezTo>
                    <a:pt x="2799" y="2814"/>
                    <a:pt x="2802" y="2811"/>
                    <a:pt x="2806" y="2807"/>
                  </a:cubicBezTo>
                  <a:cubicBezTo>
                    <a:pt x="2812" y="2803"/>
                    <a:pt x="2812" y="2803"/>
                    <a:pt x="2808" y="2809"/>
                  </a:cubicBezTo>
                  <a:cubicBezTo>
                    <a:pt x="2802" y="2816"/>
                    <a:pt x="2799" y="2818"/>
                    <a:pt x="2799" y="2814"/>
                  </a:cubicBezTo>
                  <a:close/>
                  <a:moveTo>
                    <a:pt x="1366" y="2793"/>
                  </a:moveTo>
                  <a:cubicBezTo>
                    <a:pt x="1362" y="2787"/>
                    <a:pt x="1362" y="2787"/>
                    <a:pt x="1368" y="2791"/>
                  </a:cubicBezTo>
                  <a:cubicBezTo>
                    <a:pt x="1372" y="2795"/>
                    <a:pt x="1375" y="2798"/>
                    <a:pt x="1375" y="2798"/>
                  </a:cubicBezTo>
                  <a:cubicBezTo>
                    <a:pt x="1375" y="2802"/>
                    <a:pt x="1372" y="2800"/>
                    <a:pt x="1366" y="2793"/>
                  </a:cubicBezTo>
                  <a:close/>
                  <a:moveTo>
                    <a:pt x="2815" y="2794"/>
                  </a:moveTo>
                  <a:cubicBezTo>
                    <a:pt x="2815" y="2794"/>
                    <a:pt x="2818" y="2791"/>
                    <a:pt x="2822" y="2787"/>
                  </a:cubicBezTo>
                  <a:cubicBezTo>
                    <a:pt x="2828" y="2783"/>
                    <a:pt x="2828" y="2783"/>
                    <a:pt x="2824" y="2789"/>
                  </a:cubicBezTo>
                  <a:cubicBezTo>
                    <a:pt x="2818" y="2796"/>
                    <a:pt x="2815" y="2798"/>
                    <a:pt x="2815" y="2794"/>
                  </a:cubicBezTo>
                  <a:close/>
                  <a:moveTo>
                    <a:pt x="1350" y="2773"/>
                  </a:moveTo>
                  <a:cubicBezTo>
                    <a:pt x="1346" y="2767"/>
                    <a:pt x="1346" y="2767"/>
                    <a:pt x="1352" y="2771"/>
                  </a:cubicBezTo>
                  <a:cubicBezTo>
                    <a:pt x="1359" y="2777"/>
                    <a:pt x="1361" y="2780"/>
                    <a:pt x="1357" y="2780"/>
                  </a:cubicBezTo>
                  <a:cubicBezTo>
                    <a:pt x="1357" y="2780"/>
                    <a:pt x="1354" y="2777"/>
                    <a:pt x="1350" y="2773"/>
                  </a:cubicBezTo>
                  <a:close/>
                  <a:moveTo>
                    <a:pt x="31" y="2482"/>
                  </a:moveTo>
                  <a:cubicBezTo>
                    <a:pt x="32" y="2477"/>
                    <a:pt x="32" y="2476"/>
                    <a:pt x="34" y="2479"/>
                  </a:cubicBezTo>
                  <a:cubicBezTo>
                    <a:pt x="35" y="2482"/>
                    <a:pt x="35" y="2486"/>
                    <a:pt x="33" y="2487"/>
                  </a:cubicBezTo>
                  <a:cubicBezTo>
                    <a:pt x="32" y="2488"/>
                    <a:pt x="31" y="2486"/>
                    <a:pt x="31" y="2482"/>
                  </a:cubicBezTo>
                  <a:close/>
                  <a:moveTo>
                    <a:pt x="23" y="2434"/>
                  </a:moveTo>
                  <a:cubicBezTo>
                    <a:pt x="24" y="2429"/>
                    <a:pt x="24" y="2428"/>
                    <a:pt x="26" y="2431"/>
                  </a:cubicBezTo>
                  <a:cubicBezTo>
                    <a:pt x="27" y="2434"/>
                    <a:pt x="27" y="2438"/>
                    <a:pt x="25" y="2439"/>
                  </a:cubicBezTo>
                  <a:cubicBezTo>
                    <a:pt x="24" y="2440"/>
                    <a:pt x="23" y="2438"/>
                    <a:pt x="23" y="2434"/>
                  </a:cubicBezTo>
                  <a:close/>
                  <a:moveTo>
                    <a:pt x="19" y="2410"/>
                  </a:moveTo>
                  <a:cubicBezTo>
                    <a:pt x="20" y="2405"/>
                    <a:pt x="20" y="2404"/>
                    <a:pt x="22" y="2407"/>
                  </a:cubicBezTo>
                  <a:cubicBezTo>
                    <a:pt x="23" y="2410"/>
                    <a:pt x="23" y="2414"/>
                    <a:pt x="21" y="2415"/>
                  </a:cubicBezTo>
                  <a:cubicBezTo>
                    <a:pt x="20" y="2416"/>
                    <a:pt x="19" y="2414"/>
                    <a:pt x="19" y="2410"/>
                  </a:cubicBezTo>
                  <a:close/>
                  <a:moveTo>
                    <a:pt x="16" y="2380"/>
                  </a:moveTo>
                  <a:cubicBezTo>
                    <a:pt x="16" y="2374"/>
                    <a:pt x="17" y="2372"/>
                    <a:pt x="18" y="2375"/>
                  </a:cubicBezTo>
                  <a:cubicBezTo>
                    <a:pt x="19" y="2378"/>
                    <a:pt x="19" y="2382"/>
                    <a:pt x="18" y="2385"/>
                  </a:cubicBezTo>
                  <a:cubicBezTo>
                    <a:pt x="17" y="2388"/>
                    <a:pt x="16" y="2385"/>
                    <a:pt x="16" y="2380"/>
                  </a:cubicBezTo>
                  <a:close/>
                  <a:moveTo>
                    <a:pt x="1159" y="2354"/>
                  </a:moveTo>
                  <a:cubicBezTo>
                    <a:pt x="1160" y="2349"/>
                    <a:pt x="1160" y="2348"/>
                    <a:pt x="1162" y="2351"/>
                  </a:cubicBezTo>
                  <a:cubicBezTo>
                    <a:pt x="1163" y="2354"/>
                    <a:pt x="1163" y="2358"/>
                    <a:pt x="1161" y="2359"/>
                  </a:cubicBezTo>
                  <a:cubicBezTo>
                    <a:pt x="1160" y="2360"/>
                    <a:pt x="1159" y="2358"/>
                    <a:pt x="1159" y="2354"/>
                  </a:cubicBezTo>
                  <a:close/>
                  <a:moveTo>
                    <a:pt x="12" y="2348"/>
                  </a:moveTo>
                  <a:cubicBezTo>
                    <a:pt x="12" y="2342"/>
                    <a:pt x="13" y="2340"/>
                    <a:pt x="14" y="2343"/>
                  </a:cubicBezTo>
                  <a:cubicBezTo>
                    <a:pt x="15" y="2346"/>
                    <a:pt x="15" y="2350"/>
                    <a:pt x="14" y="2353"/>
                  </a:cubicBezTo>
                  <a:cubicBezTo>
                    <a:pt x="13" y="2356"/>
                    <a:pt x="12" y="2353"/>
                    <a:pt x="12" y="2348"/>
                  </a:cubicBezTo>
                  <a:close/>
                  <a:moveTo>
                    <a:pt x="8" y="2312"/>
                  </a:moveTo>
                  <a:cubicBezTo>
                    <a:pt x="8" y="2306"/>
                    <a:pt x="9" y="2304"/>
                    <a:pt x="10" y="2307"/>
                  </a:cubicBezTo>
                  <a:cubicBezTo>
                    <a:pt x="11" y="2310"/>
                    <a:pt x="11" y="2314"/>
                    <a:pt x="10" y="2317"/>
                  </a:cubicBezTo>
                  <a:cubicBezTo>
                    <a:pt x="9" y="2320"/>
                    <a:pt x="8" y="2317"/>
                    <a:pt x="8" y="2312"/>
                  </a:cubicBezTo>
                  <a:close/>
                  <a:moveTo>
                    <a:pt x="1151" y="2314"/>
                  </a:moveTo>
                  <a:cubicBezTo>
                    <a:pt x="1152" y="2309"/>
                    <a:pt x="1152" y="2308"/>
                    <a:pt x="1154" y="2311"/>
                  </a:cubicBezTo>
                  <a:cubicBezTo>
                    <a:pt x="1155" y="2314"/>
                    <a:pt x="1155" y="2318"/>
                    <a:pt x="1153" y="2319"/>
                  </a:cubicBezTo>
                  <a:cubicBezTo>
                    <a:pt x="1152" y="2320"/>
                    <a:pt x="1151" y="2318"/>
                    <a:pt x="1151" y="2314"/>
                  </a:cubicBezTo>
                  <a:close/>
                  <a:moveTo>
                    <a:pt x="4" y="2266"/>
                  </a:moveTo>
                  <a:cubicBezTo>
                    <a:pt x="4" y="2259"/>
                    <a:pt x="5" y="2257"/>
                    <a:pt x="6" y="2261"/>
                  </a:cubicBezTo>
                  <a:cubicBezTo>
                    <a:pt x="7" y="2265"/>
                    <a:pt x="7" y="2270"/>
                    <a:pt x="6" y="2273"/>
                  </a:cubicBezTo>
                  <a:cubicBezTo>
                    <a:pt x="5" y="2276"/>
                    <a:pt x="4" y="2273"/>
                    <a:pt x="4" y="2266"/>
                  </a:cubicBezTo>
                  <a:close/>
                  <a:moveTo>
                    <a:pt x="1143" y="2266"/>
                  </a:moveTo>
                  <a:cubicBezTo>
                    <a:pt x="1144" y="2261"/>
                    <a:pt x="1144" y="2260"/>
                    <a:pt x="1146" y="2263"/>
                  </a:cubicBezTo>
                  <a:cubicBezTo>
                    <a:pt x="1147" y="2266"/>
                    <a:pt x="1147" y="2270"/>
                    <a:pt x="1145" y="2271"/>
                  </a:cubicBezTo>
                  <a:cubicBezTo>
                    <a:pt x="1144" y="2272"/>
                    <a:pt x="1143" y="2270"/>
                    <a:pt x="1143" y="2266"/>
                  </a:cubicBezTo>
                  <a:close/>
                  <a:moveTo>
                    <a:pt x="1139" y="2234"/>
                  </a:moveTo>
                  <a:cubicBezTo>
                    <a:pt x="1140" y="2229"/>
                    <a:pt x="1140" y="2228"/>
                    <a:pt x="1142" y="2231"/>
                  </a:cubicBezTo>
                  <a:cubicBezTo>
                    <a:pt x="1143" y="2234"/>
                    <a:pt x="1143" y="2238"/>
                    <a:pt x="1141" y="2239"/>
                  </a:cubicBezTo>
                  <a:cubicBezTo>
                    <a:pt x="1140" y="2240"/>
                    <a:pt x="1139" y="2238"/>
                    <a:pt x="1139" y="2234"/>
                  </a:cubicBezTo>
                  <a:close/>
                  <a:moveTo>
                    <a:pt x="0" y="2208"/>
                  </a:moveTo>
                  <a:cubicBezTo>
                    <a:pt x="0" y="2198"/>
                    <a:pt x="1" y="2194"/>
                    <a:pt x="2" y="2199"/>
                  </a:cubicBezTo>
                  <a:cubicBezTo>
                    <a:pt x="3" y="2204"/>
                    <a:pt x="3" y="2212"/>
                    <a:pt x="2" y="2217"/>
                  </a:cubicBezTo>
                  <a:cubicBezTo>
                    <a:pt x="1" y="2222"/>
                    <a:pt x="0" y="2218"/>
                    <a:pt x="0" y="2208"/>
                  </a:cubicBezTo>
                  <a:close/>
                  <a:moveTo>
                    <a:pt x="1136" y="2194"/>
                  </a:moveTo>
                  <a:cubicBezTo>
                    <a:pt x="1136" y="2187"/>
                    <a:pt x="1137" y="2185"/>
                    <a:pt x="1138" y="2189"/>
                  </a:cubicBezTo>
                  <a:cubicBezTo>
                    <a:pt x="1139" y="2193"/>
                    <a:pt x="1139" y="2198"/>
                    <a:pt x="1138" y="2201"/>
                  </a:cubicBezTo>
                  <a:cubicBezTo>
                    <a:pt x="1137" y="2204"/>
                    <a:pt x="1136" y="2201"/>
                    <a:pt x="1136" y="2194"/>
                  </a:cubicBezTo>
                  <a:close/>
                  <a:moveTo>
                    <a:pt x="1133" y="2082"/>
                  </a:moveTo>
                  <a:cubicBezTo>
                    <a:pt x="1133" y="2042"/>
                    <a:pt x="1133" y="2027"/>
                    <a:pt x="1134" y="2047"/>
                  </a:cubicBezTo>
                  <a:cubicBezTo>
                    <a:pt x="1135" y="2068"/>
                    <a:pt x="1135" y="2100"/>
                    <a:pt x="1134" y="2119"/>
                  </a:cubicBezTo>
                  <a:cubicBezTo>
                    <a:pt x="1133" y="2138"/>
                    <a:pt x="1133" y="2122"/>
                    <a:pt x="1133" y="2082"/>
                  </a:cubicBezTo>
                  <a:close/>
                  <a:moveTo>
                    <a:pt x="1136" y="1970"/>
                  </a:moveTo>
                  <a:cubicBezTo>
                    <a:pt x="1136" y="1963"/>
                    <a:pt x="1137" y="1961"/>
                    <a:pt x="1138" y="1965"/>
                  </a:cubicBezTo>
                  <a:cubicBezTo>
                    <a:pt x="1139" y="1969"/>
                    <a:pt x="1139" y="1974"/>
                    <a:pt x="1138" y="1977"/>
                  </a:cubicBezTo>
                  <a:cubicBezTo>
                    <a:pt x="1137" y="1980"/>
                    <a:pt x="1136" y="1977"/>
                    <a:pt x="1136" y="1970"/>
                  </a:cubicBezTo>
                  <a:close/>
                  <a:moveTo>
                    <a:pt x="0" y="1958"/>
                  </a:moveTo>
                  <a:cubicBezTo>
                    <a:pt x="0" y="1949"/>
                    <a:pt x="1" y="1946"/>
                    <a:pt x="2" y="1951"/>
                  </a:cubicBezTo>
                  <a:cubicBezTo>
                    <a:pt x="3" y="1956"/>
                    <a:pt x="3" y="1963"/>
                    <a:pt x="2" y="1967"/>
                  </a:cubicBezTo>
                  <a:cubicBezTo>
                    <a:pt x="1" y="1971"/>
                    <a:pt x="0" y="1967"/>
                    <a:pt x="0" y="1958"/>
                  </a:cubicBezTo>
                  <a:close/>
                  <a:moveTo>
                    <a:pt x="1140" y="1928"/>
                  </a:moveTo>
                  <a:cubicBezTo>
                    <a:pt x="1140" y="1922"/>
                    <a:pt x="1141" y="1920"/>
                    <a:pt x="1142" y="1923"/>
                  </a:cubicBezTo>
                  <a:cubicBezTo>
                    <a:pt x="1143" y="1926"/>
                    <a:pt x="1143" y="1930"/>
                    <a:pt x="1142" y="1933"/>
                  </a:cubicBezTo>
                  <a:cubicBezTo>
                    <a:pt x="1141" y="1936"/>
                    <a:pt x="1140" y="1933"/>
                    <a:pt x="1140" y="1928"/>
                  </a:cubicBezTo>
                  <a:close/>
                  <a:moveTo>
                    <a:pt x="4" y="1898"/>
                  </a:moveTo>
                  <a:cubicBezTo>
                    <a:pt x="4" y="1891"/>
                    <a:pt x="5" y="1889"/>
                    <a:pt x="6" y="1893"/>
                  </a:cubicBezTo>
                  <a:cubicBezTo>
                    <a:pt x="7" y="1897"/>
                    <a:pt x="7" y="1902"/>
                    <a:pt x="6" y="1905"/>
                  </a:cubicBezTo>
                  <a:cubicBezTo>
                    <a:pt x="5" y="1908"/>
                    <a:pt x="4" y="1905"/>
                    <a:pt x="4" y="1898"/>
                  </a:cubicBezTo>
                  <a:close/>
                  <a:moveTo>
                    <a:pt x="1143" y="1898"/>
                  </a:moveTo>
                  <a:cubicBezTo>
                    <a:pt x="1144" y="1893"/>
                    <a:pt x="1144" y="1892"/>
                    <a:pt x="1146" y="1895"/>
                  </a:cubicBezTo>
                  <a:cubicBezTo>
                    <a:pt x="1147" y="1898"/>
                    <a:pt x="1147" y="1902"/>
                    <a:pt x="1145" y="1903"/>
                  </a:cubicBezTo>
                  <a:cubicBezTo>
                    <a:pt x="1144" y="1904"/>
                    <a:pt x="1143" y="1902"/>
                    <a:pt x="1143" y="1898"/>
                  </a:cubicBezTo>
                  <a:close/>
                  <a:moveTo>
                    <a:pt x="8" y="1852"/>
                  </a:moveTo>
                  <a:cubicBezTo>
                    <a:pt x="8" y="1846"/>
                    <a:pt x="9" y="1844"/>
                    <a:pt x="10" y="1847"/>
                  </a:cubicBezTo>
                  <a:cubicBezTo>
                    <a:pt x="11" y="1850"/>
                    <a:pt x="11" y="1854"/>
                    <a:pt x="10" y="1857"/>
                  </a:cubicBezTo>
                  <a:cubicBezTo>
                    <a:pt x="9" y="1860"/>
                    <a:pt x="8" y="1857"/>
                    <a:pt x="8" y="1852"/>
                  </a:cubicBezTo>
                  <a:close/>
                  <a:moveTo>
                    <a:pt x="12" y="1816"/>
                  </a:moveTo>
                  <a:cubicBezTo>
                    <a:pt x="12" y="1810"/>
                    <a:pt x="13" y="1808"/>
                    <a:pt x="14" y="1811"/>
                  </a:cubicBezTo>
                  <a:cubicBezTo>
                    <a:pt x="15" y="1814"/>
                    <a:pt x="15" y="1818"/>
                    <a:pt x="14" y="1821"/>
                  </a:cubicBezTo>
                  <a:cubicBezTo>
                    <a:pt x="13" y="1824"/>
                    <a:pt x="12" y="1821"/>
                    <a:pt x="12" y="1816"/>
                  </a:cubicBezTo>
                  <a:close/>
                  <a:moveTo>
                    <a:pt x="16" y="1784"/>
                  </a:moveTo>
                  <a:cubicBezTo>
                    <a:pt x="16" y="1778"/>
                    <a:pt x="17" y="1776"/>
                    <a:pt x="18" y="1779"/>
                  </a:cubicBezTo>
                  <a:cubicBezTo>
                    <a:pt x="19" y="1782"/>
                    <a:pt x="19" y="1786"/>
                    <a:pt x="18" y="1789"/>
                  </a:cubicBezTo>
                  <a:cubicBezTo>
                    <a:pt x="17" y="1792"/>
                    <a:pt x="16" y="1789"/>
                    <a:pt x="16" y="1784"/>
                  </a:cubicBezTo>
                  <a:close/>
                  <a:moveTo>
                    <a:pt x="19" y="1754"/>
                  </a:moveTo>
                  <a:cubicBezTo>
                    <a:pt x="20" y="1749"/>
                    <a:pt x="20" y="1748"/>
                    <a:pt x="22" y="1751"/>
                  </a:cubicBezTo>
                  <a:cubicBezTo>
                    <a:pt x="23" y="1754"/>
                    <a:pt x="23" y="1758"/>
                    <a:pt x="21" y="1759"/>
                  </a:cubicBezTo>
                  <a:cubicBezTo>
                    <a:pt x="20" y="1760"/>
                    <a:pt x="19" y="1758"/>
                    <a:pt x="19" y="1754"/>
                  </a:cubicBezTo>
                  <a:close/>
                  <a:moveTo>
                    <a:pt x="23" y="1730"/>
                  </a:moveTo>
                  <a:cubicBezTo>
                    <a:pt x="24" y="1725"/>
                    <a:pt x="24" y="1724"/>
                    <a:pt x="26" y="1727"/>
                  </a:cubicBezTo>
                  <a:cubicBezTo>
                    <a:pt x="27" y="1730"/>
                    <a:pt x="27" y="1734"/>
                    <a:pt x="25" y="1735"/>
                  </a:cubicBezTo>
                  <a:cubicBezTo>
                    <a:pt x="24" y="1736"/>
                    <a:pt x="23" y="1734"/>
                    <a:pt x="23" y="1730"/>
                  </a:cubicBezTo>
                  <a:close/>
                  <a:moveTo>
                    <a:pt x="27" y="1702"/>
                  </a:moveTo>
                  <a:cubicBezTo>
                    <a:pt x="28" y="1697"/>
                    <a:pt x="28" y="1696"/>
                    <a:pt x="30" y="1699"/>
                  </a:cubicBezTo>
                  <a:cubicBezTo>
                    <a:pt x="31" y="1702"/>
                    <a:pt x="31" y="1706"/>
                    <a:pt x="29" y="1707"/>
                  </a:cubicBezTo>
                  <a:cubicBezTo>
                    <a:pt x="28" y="1708"/>
                    <a:pt x="27" y="1706"/>
                    <a:pt x="27" y="1702"/>
                  </a:cubicBezTo>
                  <a:close/>
                  <a:moveTo>
                    <a:pt x="35" y="1658"/>
                  </a:moveTo>
                  <a:cubicBezTo>
                    <a:pt x="36" y="1653"/>
                    <a:pt x="36" y="1652"/>
                    <a:pt x="38" y="1655"/>
                  </a:cubicBezTo>
                  <a:cubicBezTo>
                    <a:pt x="39" y="1658"/>
                    <a:pt x="39" y="1662"/>
                    <a:pt x="37" y="1663"/>
                  </a:cubicBezTo>
                  <a:cubicBezTo>
                    <a:pt x="36" y="1664"/>
                    <a:pt x="35" y="1662"/>
                    <a:pt x="35" y="1658"/>
                  </a:cubicBezTo>
                  <a:close/>
                  <a:moveTo>
                    <a:pt x="1347" y="1390"/>
                  </a:moveTo>
                  <a:cubicBezTo>
                    <a:pt x="1347" y="1390"/>
                    <a:pt x="1350" y="1387"/>
                    <a:pt x="1354" y="1383"/>
                  </a:cubicBezTo>
                  <a:cubicBezTo>
                    <a:pt x="1360" y="1379"/>
                    <a:pt x="1360" y="1379"/>
                    <a:pt x="1356" y="1385"/>
                  </a:cubicBezTo>
                  <a:cubicBezTo>
                    <a:pt x="1350" y="1392"/>
                    <a:pt x="1347" y="1394"/>
                    <a:pt x="1347" y="1390"/>
                  </a:cubicBezTo>
                  <a:close/>
                  <a:moveTo>
                    <a:pt x="2814" y="1353"/>
                  </a:moveTo>
                  <a:cubicBezTo>
                    <a:pt x="2810" y="1347"/>
                    <a:pt x="2810" y="1347"/>
                    <a:pt x="2816" y="1351"/>
                  </a:cubicBezTo>
                  <a:cubicBezTo>
                    <a:pt x="2823" y="1357"/>
                    <a:pt x="2825" y="1360"/>
                    <a:pt x="2821" y="1360"/>
                  </a:cubicBezTo>
                  <a:cubicBezTo>
                    <a:pt x="2821" y="1360"/>
                    <a:pt x="2818" y="1357"/>
                    <a:pt x="2814" y="1353"/>
                  </a:cubicBezTo>
                  <a:close/>
                  <a:moveTo>
                    <a:pt x="1385" y="1344"/>
                  </a:moveTo>
                  <a:cubicBezTo>
                    <a:pt x="1389" y="1340"/>
                    <a:pt x="1393" y="1336"/>
                    <a:pt x="1394" y="1336"/>
                  </a:cubicBezTo>
                  <a:cubicBezTo>
                    <a:pt x="1395" y="1336"/>
                    <a:pt x="1393" y="1340"/>
                    <a:pt x="1389" y="1344"/>
                  </a:cubicBezTo>
                  <a:cubicBezTo>
                    <a:pt x="1385" y="1348"/>
                    <a:pt x="1381" y="1352"/>
                    <a:pt x="1380" y="1352"/>
                  </a:cubicBezTo>
                  <a:cubicBezTo>
                    <a:pt x="1379" y="1352"/>
                    <a:pt x="1381" y="1348"/>
                    <a:pt x="1385" y="1344"/>
                  </a:cubicBezTo>
                  <a:close/>
                  <a:moveTo>
                    <a:pt x="2793" y="1327"/>
                  </a:moveTo>
                  <a:lnTo>
                    <a:pt x="2781" y="1314"/>
                  </a:lnTo>
                  <a:lnTo>
                    <a:pt x="2794" y="1326"/>
                  </a:lnTo>
                  <a:cubicBezTo>
                    <a:pt x="2806" y="1337"/>
                    <a:pt x="2809" y="1340"/>
                    <a:pt x="2806" y="1340"/>
                  </a:cubicBezTo>
                  <a:cubicBezTo>
                    <a:pt x="2805" y="1340"/>
                    <a:pt x="2799" y="1334"/>
                    <a:pt x="2793" y="1327"/>
                  </a:cubicBezTo>
                  <a:close/>
                  <a:moveTo>
                    <a:pt x="1407" y="1319"/>
                  </a:moveTo>
                  <a:cubicBezTo>
                    <a:pt x="1407" y="1318"/>
                    <a:pt x="1421" y="1304"/>
                    <a:pt x="1438" y="1288"/>
                  </a:cubicBezTo>
                  <a:lnTo>
                    <a:pt x="1469" y="1258"/>
                  </a:lnTo>
                  <a:lnTo>
                    <a:pt x="1439" y="1289"/>
                  </a:lnTo>
                  <a:cubicBezTo>
                    <a:pt x="1411" y="1318"/>
                    <a:pt x="1407" y="1322"/>
                    <a:pt x="1407" y="1319"/>
                  </a:cubicBezTo>
                  <a:close/>
                  <a:moveTo>
                    <a:pt x="2711" y="1245"/>
                  </a:moveTo>
                  <a:lnTo>
                    <a:pt x="2701" y="1234"/>
                  </a:lnTo>
                  <a:lnTo>
                    <a:pt x="2712" y="1244"/>
                  </a:lnTo>
                  <a:cubicBezTo>
                    <a:pt x="2722" y="1253"/>
                    <a:pt x="2725" y="1256"/>
                    <a:pt x="2722" y="1256"/>
                  </a:cubicBezTo>
                  <a:cubicBezTo>
                    <a:pt x="2721" y="1256"/>
                    <a:pt x="2716" y="1251"/>
                    <a:pt x="2711" y="1245"/>
                  </a:cubicBezTo>
                  <a:close/>
                  <a:moveTo>
                    <a:pt x="1487" y="1242"/>
                  </a:moveTo>
                  <a:cubicBezTo>
                    <a:pt x="1487" y="1242"/>
                    <a:pt x="1490" y="1239"/>
                    <a:pt x="1494" y="1235"/>
                  </a:cubicBezTo>
                  <a:cubicBezTo>
                    <a:pt x="1500" y="1231"/>
                    <a:pt x="1500" y="1231"/>
                    <a:pt x="1496" y="1237"/>
                  </a:cubicBezTo>
                  <a:cubicBezTo>
                    <a:pt x="1490" y="1244"/>
                    <a:pt x="1487" y="1246"/>
                    <a:pt x="1487" y="1242"/>
                  </a:cubicBezTo>
                  <a:close/>
                  <a:moveTo>
                    <a:pt x="2682" y="1221"/>
                  </a:moveTo>
                  <a:cubicBezTo>
                    <a:pt x="2678" y="1215"/>
                    <a:pt x="2678" y="1215"/>
                    <a:pt x="2684" y="1219"/>
                  </a:cubicBezTo>
                  <a:cubicBezTo>
                    <a:pt x="2691" y="1225"/>
                    <a:pt x="2693" y="1228"/>
                    <a:pt x="2689" y="1228"/>
                  </a:cubicBezTo>
                  <a:cubicBezTo>
                    <a:pt x="2689" y="1228"/>
                    <a:pt x="2686" y="1225"/>
                    <a:pt x="2682" y="1221"/>
                  </a:cubicBezTo>
                  <a:close/>
                  <a:moveTo>
                    <a:pt x="1511" y="1222"/>
                  </a:moveTo>
                  <a:cubicBezTo>
                    <a:pt x="1511" y="1222"/>
                    <a:pt x="1514" y="1219"/>
                    <a:pt x="1518" y="1215"/>
                  </a:cubicBezTo>
                  <a:cubicBezTo>
                    <a:pt x="1524" y="1211"/>
                    <a:pt x="1524" y="1211"/>
                    <a:pt x="1520" y="1217"/>
                  </a:cubicBezTo>
                  <a:cubicBezTo>
                    <a:pt x="1514" y="1224"/>
                    <a:pt x="1511" y="1226"/>
                    <a:pt x="1511" y="1222"/>
                  </a:cubicBezTo>
                  <a:close/>
                  <a:moveTo>
                    <a:pt x="2662" y="1205"/>
                  </a:moveTo>
                  <a:cubicBezTo>
                    <a:pt x="2658" y="1199"/>
                    <a:pt x="2658" y="1199"/>
                    <a:pt x="2664" y="1203"/>
                  </a:cubicBezTo>
                  <a:cubicBezTo>
                    <a:pt x="2668" y="1207"/>
                    <a:pt x="2671" y="1210"/>
                    <a:pt x="2671" y="1210"/>
                  </a:cubicBezTo>
                  <a:cubicBezTo>
                    <a:pt x="2671" y="1214"/>
                    <a:pt x="2668" y="1212"/>
                    <a:pt x="2662" y="1205"/>
                  </a:cubicBezTo>
                  <a:close/>
                  <a:moveTo>
                    <a:pt x="2298" y="1037"/>
                  </a:moveTo>
                  <a:cubicBezTo>
                    <a:pt x="2301" y="1036"/>
                    <a:pt x="2305" y="1036"/>
                    <a:pt x="2306" y="1038"/>
                  </a:cubicBezTo>
                  <a:cubicBezTo>
                    <a:pt x="2307" y="1039"/>
                    <a:pt x="2305" y="1040"/>
                    <a:pt x="2301" y="1040"/>
                  </a:cubicBezTo>
                  <a:cubicBezTo>
                    <a:pt x="2296" y="1039"/>
                    <a:pt x="2295" y="1039"/>
                    <a:pt x="2298" y="1037"/>
                  </a:cubicBezTo>
                  <a:close/>
                  <a:moveTo>
                    <a:pt x="2278" y="1033"/>
                  </a:moveTo>
                  <a:cubicBezTo>
                    <a:pt x="2281" y="1032"/>
                    <a:pt x="2285" y="1032"/>
                    <a:pt x="2286" y="1034"/>
                  </a:cubicBezTo>
                  <a:cubicBezTo>
                    <a:pt x="2287" y="1035"/>
                    <a:pt x="2285" y="1036"/>
                    <a:pt x="2281" y="1036"/>
                  </a:cubicBezTo>
                  <a:cubicBezTo>
                    <a:pt x="2276" y="1035"/>
                    <a:pt x="2275" y="1035"/>
                    <a:pt x="2278" y="1033"/>
                  </a:cubicBezTo>
                  <a:close/>
                  <a:moveTo>
                    <a:pt x="2254" y="1029"/>
                  </a:moveTo>
                  <a:cubicBezTo>
                    <a:pt x="2257" y="1028"/>
                    <a:pt x="2261" y="1028"/>
                    <a:pt x="2262" y="1030"/>
                  </a:cubicBezTo>
                  <a:cubicBezTo>
                    <a:pt x="2263" y="1031"/>
                    <a:pt x="2261" y="1032"/>
                    <a:pt x="2257" y="1032"/>
                  </a:cubicBezTo>
                  <a:cubicBezTo>
                    <a:pt x="2252" y="1031"/>
                    <a:pt x="2251" y="1031"/>
                    <a:pt x="2254" y="1029"/>
                  </a:cubicBezTo>
                  <a:close/>
                  <a:moveTo>
                    <a:pt x="1970" y="1025"/>
                  </a:moveTo>
                  <a:cubicBezTo>
                    <a:pt x="1973" y="1024"/>
                    <a:pt x="1977" y="1024"/>
                    <a:pt x="1980" y="1025"/>
                  </a:cubicBezTo>
                  <a:cubicBezTo>
                    <a:pt x="1983" y="1026"/>
                    <a:pt x="1981" y="1027"/>
                    <a:pt x="1975" y="1027"/>
                  </a:cubicBezTo>
                  <a:cubicBezTo>
                    <a:pt x="1969" y="1027"/>
                    <a:pt x="1967" y="1026"/>
                    <a:pt x="1970" y="1025"/>
                  </a:cubicBezTo>
                  <a:close/>
                  <a:moveTo>
                    <a:pt x="2226" y="1025"/>
                  </a:moveTo>
                  <a:cubicBezTo>
                    <a:pt x="2229" y="1024"/>
                    <a:pt x="2233" y="1024"/>
                    <a:pt x="2236" y="1025"/>
                  </a:cubicBezTo>
                  <a:cubicBezTo>
                    <a:pt x="2239" y="1026"/>
                    <a:pt x="2237" y="1027"/>
                    <a:pt x="2231" y="1027"/>
                  </a:cubicBezTo>
                  <a:cubicBezTo>
                    <a:pt x="2226" y="1027"/>
                    <a:pt x="2223" y="1026"/>
                    <a:pt x="2226" y="1025"/>
                  </a:cubicBezTo>
                  <a:close/>
                  <a:moveTo>
                    <a:pt x="2008" y="1021"/>
                  </a:moveTo>
                  <a:cubicBezTo>
                    <a:pt x="2012" y="1020"/>
                    <a:pt x="2017" y="1020"/>
                    <a:pt x="2020" y="1021"/>
                  </a:cubicBezTo>
                  <a:cubicBezTo>
                    <a:pt x="2023" y="1022"/>
                    <a:pt x="2020" y="1023"/>
                    <a:pt x="2013" y="1023"/>
                  </a:cubicBezTo>
                  <a:cubicBezTo>
                    <a:pt x="2006" y="1023"/>
                    <a:pt x="2004" y="1022"/>
                    <a:pt x="2008" y="1021"/>
                  </a:cubicBezTo>
                  <a:close/>
                  <a:moveTo>
                    <a:pt x="2192" y="1021"/>
                  </a:moveTo>
                  <a:cubicBezTo>
                    <a:pt x="2196" y="1020"/>
                    <a:pt x="2201" y="1020"/>
                    <a:pt x="2204" y="1021"/>
                  </a:cubicBezTo>
                  <a:cubicBezTo>
                    <a:pt x="2207" y="1022"/>
                    <a:pt x="2204" y="1023"/>
                    <a:pt x="2197" y="1023"/>
                  </a:cubicBezTo>
                  <a:cubicBezTo>
                    <a:pt x="2190" y="1023"/>
                    <a:pt x="2188" y="1022"/>
                    <a:pt x="2192" y="1021"/>
                  </a:cubicBezTo>
                  <a:close/>
                  <a:moveTo>
                    <a:pt x="2078" y="1017"/>
                  </a:moveTo>
                  <a:cubicBezTo>
                    <a:pt x="2092" y="1016"/>
                    <a:pt x="2114" y="1016"/>
                    <a:pt x="2128" y="1017"/>
                  </a:cubicBezTo>
                  <a:cubicBezTo>
                    <a:pt x="2142" y="1018"/>
                    <a:pt x="2130" y="1018"/>
                    <a:pt x="2103" y="1018"/>
                  </a:cubicBezTo>
                  <a:cubicBezTo>
                    <a:pt x="2075" y="1018"/>
                    <a:pt x="2064" y="1018"/>
                    <a:pt x="2078" y="1017"/>
                  </a:cubicBezTo>
                  <a:close/>
                  <a:moveTo>
                    <a:pt x="419" y="794"/>
                  </a:moveTo>
                  <a:cubicBezTo>
                    <a:pt x="419" y="794"/>
                    <a:pt x="422" y="791"/>
                    <a:pt x="426" y="787"/>
                  </a:cubicBezTo>
                  <a:cubicBezTo>
                    <a:pt x="432" y="783"/>
                    <a:pt x="432" y="783"/>
                    <a:pt x="428" y="789"/>
                  </a:cubicBezTo>
                  <a:cubicBezTo>
                    <a:pt x="422" y="796"/>
                    <a:pt x="419" y="798"/>
                    <a:pt x="419" y="794"/>
                  </a:cubicBezTo>
                  <a:close/>
                  <a:moveTo>
                    <a:pt x="451" y="754"/>
                  </a:moveTo>
                  <a:cubicBezTo>
                    <a:pt x="451" y="754"/>
                    <a:pt x="454" y="751"/>
                    <a:pt x="458" y="747"/>
                  </a:cubicBezTo>
                  <a:cubicBezTo>
                    <a:pt x="464" y="743"/>
                    <a:pt x="464" y="743"/>
                    <a:pt x="460" y="749"/>
                  </a:cubicBezTo>
                  <a:cubicBezTo>
                    <a:pt x="454" y="756"/>
                    <a:pt x="451" y="758"/>
                    <a:pt x="451" y="754"/>
                  </a:cubicBezTo>
                  <a:close/>
                  <a:moveTo>
                    <a:pt x="3694" y="741"/>
                  </a:moveTo>
                  <a:cubicBezTo>
                    <a:pt x="3690" y="735"/>
                    <a:pt x="3690" y="735"/>
                    <a:pt x="3696" y="739"/>
                  </a:cubicBezTo>
                  <a:cubicBezTo>
                    <a:pt x="3703" y="745"/>
                    <a:pt x="3705" y="748"/>
                    <a:pt x="3701" y="748"/>
                  </a:cubicBezTo>
                  <a:cubicBezTo>
                    <a:pt x="3701" y="748"/>
                    <a:pt x="3698" y="745"/>
                    <a:pt x="3694" y="741"/>
                  </a:cubicBezTo>
                  <a:close/>
                  <a:moveTo>
                    <a:pt x="473" y="728"/>
                  </a:moveTo>
                  <a:cubicBezTo>
                    <a:pt x="477" y="724"/>
                    <a:pt x="481" y="720"/>
                    <a:pt x="482" y="720"/>
                  </a:cubicBezTo>
                  <a:cubicBezTo>
                    <a:pt x="483" y="720"/>
                    <a:pt x="481" y="724"/>
                    <a:pt x="477" y="728"/>
                  </a:cubicBezTo>
                  <a:cubicBezTo>
                    <a:pt x="473" y="732"/>
                    <a:pt x="469" y="736"/>
                    <a:pt x="468" y="736"/>
                  </a:cubicBezTo>
                  <a:cubicBezTo>
                    <a:pt x="467" y="736"/>
                    <a:pt x="469" y="732"/>
                    <a:pt x="473" y="728"/>
                  </a:cubicBezTo>
                  <a:close/>
                  <a:moveTo>
                    <a:pt x="3678" y="721"/>
                  </a:moveTo>
                  <a:cubicBezTo>
                    <a:pt x="3674" y="715"/>
                    <a:pt x="3674" y="715"/>
                    <a:pt x="3680" y="719"/>
                  </a:cubicBezTo>
                  <a:cubicBezTo>
                    <a:pt x="3684" y="723"/>
                    <a:pt x="3687" y="726"/>
                    <a:pt x="3687" y="726"/>
                  </a:cubicBezTo>
                  <a:cubicBezTo>
                    <a:pt x="3687" y="730"/>
                    <a:pt x="3684" y="728"/>
                    <a:pt x="3678" y="721"/>
                  </a:cubicBezTo>
                  <a:close/>
                  <a:moveTo>
                    <a:pt x="499" y="698"/>
                  </a:moveTo>
                  <a:cubicBezTo>
                    <a:pt x="504" y="692"/>
                    <a:pt x="509" y="688"/>
                    <a:pt x="510" y="688"/>
                  </a:cubicBezTo>
                  <a:cubicBezTo>
                    <a:pt x="511" y="688"/>
                    <a:pt x="508" y="692"/>
                    <a:pt x="503" y="698"/>
                  </a:cubicBezTo>
                  <a:cubicBezTo>
                    <a:pt x="498" y="703"/>
                    <a:pt x="493" y="708"/>
                    <a:pt x="492" y="708"/>
                  </a:cubicBezTo>
                  <a:cubicBezTo>
                    <a:pt x="491" y="708"/>
                    <a:pt x="494" y="703"/>
                    <a:pt x="499" y="698"/>
                  </a:cubicBezTo>
                  <a:close/>
                  <a:moveTo>
                    <a:pt x="3661" y="699"/>
                  </a:moveTo>
                  <a:lnTo>
                    <a:pt x="3653" y="690"/>
                  </a:lnTo>
                  <a:lnTo>
                    <a:pt x="3662" y="698"/>
                  </a:lnTo>
                  <a:cubicBezTo>
                    <a:pt x="3670" y="705"/>
                    <a:pt x="3673" y="708"/>
                    <a:pt x="3670" y="708"/>
                  </a:cubicBezTo>
                  <a:cubicBezTo>
                    <a:pt x="3669" y="708"/>
                    <a:pt x="3665" y="704"/>
                    <a:pt x="3661" y="699"/>
                  </a:cubicBezTo>
                  <a:close/>
                  <a:moveTo>
                    <a:pt x="3637" y="671"/>
                  </a:moveTo>
                  <a:lnTo>
                    <a:pt x="3629" y="662"/>
                  </a:lnTo>
                  <a:lnTo>
                    <a:pt x="3638" y="670"/>
                  </a:lnTo>
                  <a:cubicBezTo>
                    <a:pt x="3646" y="677"/>
                    <a:pt x="3649" y="680"/>
                    <a:pt x="3646" y="680"/>
                  </a:cubicBezTo>
                  <a:cubicBezTo>
                    <a:pt x="3645" y="680"/>
                    <a:pt x="3641" y="676"/>
                    <a:pt x="3637" y="671"/>
                  </a:cubicBezTo>
                  <a:close/>
                  <a:moveTo>
                    <a:pt x="533" y="660"/>
                  </a:moveTo>
                  <a:cubicBezTo>
                    <a:pt x="542" y="651"/>
                    <a:pt x="550" y="644"/>
                    <a:pt x="551" y="644"/>
                  </a:cubicBezTo>
                  <a:cubicBezTo>
                    <a:pt x="552" y="644"/>
                    <a:pt x="546" y="651"/>
                    <a:pt x="537" y="660"/>
                  </a:cubicBezTo>
                  <a:cubicBezTo>
                    <a:pt x="528" y="669"/>
                    <a:pt x="520" y="676"/>
                    <a:pt x="519" y="676"/>
                  </a:cubicBezTo>
                  <a:cubicBezTo>
                    <a:pt x="518" y="676"/>
                    <a:pt x="524" y="669"/>
                    <a:pt x="533" y="660"/>
                  </a:cubicBezTo>
                  <a:close/>
                  <a:moveTo>
                    <a:pt x="3603" y="633"/>
                  </a:moveTo>
                  <a:lnTo>
                    <a:pt x="3589" y="618"/>
                  </a:lnTo>
                  <a:lnTo>
                    <a:pt x="3604" y="632"/>
                  </a:lnTo>
                  <a:cubicBezTo>
                    <a:pt x="3618" y="645"/>
                    <a:pt x="3621" y="648"/>
                    <a:pt x="3618" y="648"/>
                  </a:cubicBezTo>
                  <a:cubicBezTo>
                    <a:pt x="3617" y="648"/>
                    <a:pt x="3610" y="641"/>
                    <a:pt x="3603" y="633"/>
                  </a:cubicBezTo>
                  <a:close/>
                  <a:moveTo>
                    <a:pt x="651" y="542"/>
                  </a:moveTo>
                  <a:cubicBezTo>
                    <a:pt x="658" y="534"/>
                    <a:pt x="665" y="528"/>
                    <a:pt x="667" y="528"/>
                  </a:cubicBezTo>
                  <a:cubicBezTo>
                    <a:pt x="668" y="528"/>
                    <a:pt x="662" y="534"/>
                    <a:pt x="655" y="542"/>
                  </a:cubicBezTo>
                  <a:cubicBezTo>
                    <a:pt x="648" y="550"/>
                    <a:pt x="641" y="556"/>
                    <a:pt x="639" y="556"/>
                  </a:cubicBezTo>
                  <a:cubicBezTo>
                    <a:pt x="638" y="556"/>
                    <a:pt x="644" y="550"/>
                    <a:pt x="651" y="542"/>
                  </a:cubicBezTo>
                  <a:close/>
                  <a:moveTo>
                    <a:pt x="3487" y="517"/>
                  </a:moveTo>
                  <a:lnTo>
                    <a:pt x="3473" y="502"/>
                  </a:lnTo>
                  <a:lnTo>
                    <a:pt x="3488" y="516"/>
                  </a:lnTo>
                  <a:cubicBezTo>
                    <a:pt x="3502" y="529"/>
                    <a:pt x="3505" y="532"/>
                    <a:pt x="3502" y="532"/>
                  </a:cubicBezTo>
                  <a:cubicBezTo>
                    <a:pt x="3501" y="532"/>
                    <a:pt x="3494" y="525"/>
                    <a:pt x="3487" y="517"/>
                  </a:cubicBezTo>
                  <a:close/>
                  <a:moveTo>
                    <a:pt x="687" y="510"/>
                  </a:moveTo>
                  <a:cubicBezTo>
                    <a:pt x="692" y="504"/>
                    <a:pt x="697" y="500"/>
                    <a:pt x="698" y="500"/>
                  </a:cubicBezTo>
                  <a:cubicBezTo>
                    <a:pt x="699" y="500"/>
                    <a:pt x="696" y="504"/>
                    <a:pt x="691" y="510"/>
                  </a:cubicBezTo>
                  <a:cubicBezTo>
                    <a:pt x="686" y="515"/>
                    <a:pt x="681" y="520"/>
                    <a:pt x="680" y="520"/>
                  </a:cubicBezTo>
                  <a:cubicBezTo>
                    <a:pt x="679" y="520"/>
                    <a:pt x="682" y="515"/>
                    <a:pt x="687" y="510"/>
                  </a:cubicBezTo>
                  <a:close/>
                  <a:moveTo>
                    <a:pt x="717" y="484"/>
                  </a:moveTo>
                  <a:cubicBezTo>
                    <a:pt x="721" y="480"/>
                    <a:pt x="725" y="476"/>
                    <a:pt x="726" y="476"/>
                  </a:cubicBezTo>
                  <a:cubicBezTo>
                    <a:pt x="727" y="476"/>
                    <a:pt x="725" y="480"/>
                    <a:pt x="721" y="484"/>
                  </a:cubicBezTo>
                  <a:cubicBezTo>
                    <a:pt x="717" y="488"/>
                    <a:pt x="713" y="492"/>
                    <a:pt x="712" y="492"/>
                  </a:cubicBezTo>
                  <a:cubicBezTo>
                    <a:pt x="711" y="492"/>
                    <a:pt x="713" y="488"/>
                    <a:pt x="717" y="484"/>
                  </a:cubicBezTo>
                  <a:close/>
                  <a:moveTo>
                    <a:pt x="3449" y="483"/>
                  </a:moveTo>
                  <a:lnTo>
                    <a:pt x="3441" y="474"/>
                  </a:lnTo>
                  <a:lnTo>
                    <a:pt x="3450" y="482"/>
                  </a:lnTo>
                  <a:cubicBezTo>
                    <a:pt x="3458" y="489"/>
                    <a:pt x="3461" y="492"/>
                    <a:pt x="3458" y="492"/>
                  </a:cubicBezTo>
                  <a:cubicBezTo>
                    <a:pt x="3457" y="492"/>
                    <a:pt x="3453" y="488"/>
                    <a:pt x="3449" y="483"/>
                  </a:cubicBezTo>
                  <a:close/>
                  <a:moveTo>
                    <a:pt x="735" y="470"/>
                  </a:moveTo>
                  <a:cubicBezTo>
                    <a:pt x="735" y="470"/>
                    <a:pt x="738" y="467"/>
                    <a:pt x="742" y="463"/>
                  </a:cubicBezTo>
                  <a:cubicBezTo>
                    <a:pt x="748" y="459"/>
                    <a:pt x="748" y="459"/>
                    <a:pt x="744" y="465"/>
                  </a:cubicBezTo>
                  <a:cubicBezTo>
                    <a:pt x="738" y="472"/>
                    <a:pt x="735" y="474"/>
                    <a:pt x="735" y="470"/>
                  </a:cubicBezTo>
                  <a:close/>
                  <a:moveTo>
                    <a:pt x="3421" y="459"/>
                  </a:moveTo>
                  <a:lnTo>
                    <a:pt x="3413" y="450"/>
                  </a:lnTo>
                  <a:lnTo>
                    <a:pt x="3422" y="458"/>
                  </a:lnTo>
                  <a:cubicBezTo>
                    <a:pt x="3427" y="462"/>
                    <a:pt x="3431" y="466"/>
                    <a:pt x="3431" y="467"/>
                  </a:cubicBezTo>
                  <a:cubicBezTo>
                    <a:pt x="3431" y="470"/>
                    <a:pt x="3428" y="467"/>
                    <a:pt x="3421" y="459"/>
                  </a:cubicBezTo>
                  <a:close/>
                  <a:moveTo>
                    <a:pt x="755" y="454"/>
                  </a:moveTo>
                  <a:cubicBezTo>
                    <a:pt x="755" y="454"/>
                    <a:pt x="758" y="451"/>
                    <a:pt x="762" y="447"/>
                  </a:cubicBezTo>
                  <a:cubicBezTo>
                    <a:pt x="768" y="443"/>
                    <a:pt x="768" y="443"/>
                    <a:pt x="764" y="449"/>
                  </a:cubicBezTo>
                  <a:cubicBezTo>
                    <a:pt x="758" y="456"/>
                    <a:pt x="755" y="458"/>
                    <a:pt x="755" y="454"/>
                  </a:cubicBezTo>
                  <a:close/>
                  <a:moveTo>
                    <a:pt x="3398" y="441"/>
                  </a:moveTo>
                  <a:cubicBezTo>
                    <a:pt x="3394" y="435"/>
                    <a:pt x="3394" y="435"/>
                    <a:pt x="3400" y="439"/>
                  </a:cubicBezTo>
                  <a:cubicBezTo>
                    <a:pt x="3404" y="443"/>
                    <a:pt x="3407" y="446"/>
                    <a:pt x="3407" y="446"/>
                  </a:cubicBezTo>
                  <a:cubicBezTo>
                    <a:pt x="3407" y="450"/>
                    <a:pt x="3404" y="448"/>
                    <a:pt x="3398" y="441"/>
                  </a:cubicBezTo>
                  <a:close/>
                  <a:moveTo>
                    <a:pt x="3378" y="425"/>
                  </a:moveTo>
                  <a:cubicBezTo>
                    <a:pt x="3374" y="419"/>
                    <a:pt x="3374" y="419"/>
                    <a:pt x="3380" y="423"/>
                  </a:cubicBezTo>
                  <a:cubicBezTo>
                    <a:pt x="3384" y="427"/>
                    <a:pt x="3387" y="430"/>
                    <a:pt x="3387" y="430"/>
                  </a:cubicBezTo>
                  <a:cubicBezTo>
                    <a:pt x="3387" y="434"/>
                    <a:pt x="3384" y="432"/>
                    <a:pt x="3378" y="425"/>
                  </a:cubicBezTo>
                  <a:close/>
                  <a:moveTo>
                    <a:pt x="1634" y="45"/>
                  </a:moveTo>
                  <a:cubicBezTo>
                    <a:pt x="1637" y="44"/>
                    <a:pt x="1641" y="44"/>
                    <a:pt x="1642" y="46"/>
                  </a:cubicBezTo>
                  <a:cubicBezTo>
                    <a:pt x="1643" y="47"/>
                    <a:pt x="1641" y="48"/>
                    <a:pt x="1637" y="48"/>
                  </a:cubicBezTo>
                  <a:cubicBezTo>
                    <a:pt x="1632" y="47"/>
                    <a:pt x="1631" y="47"/>
                    <a:pt x="1634" y="45"/>
                  </a:cubicBezTo>
                  <a:close/>
                  <a:moveTo>
                    <a:pt x="1654" y="41"/>
                  </a:moveTo>
                  <a:cubicBezTo>
                    <a:pt x="1657" y="40"/>
                    <a:pt x="1661" y="40"/>
                    <a:pt x="1662" y="42"/>
                  </a:cubicBezTo>
                  <a:cubicBezTo>
                    <a:pt x="1663" y="43"/>
                    <a:pt x="1661" y="44"/>
                    <a:pt x="1657" y="44"/>
                  </a:cubicBezTo>
                  <a:cubicBezTo>
                    <a:pt x="1652" y="43"/>
                    <a:pt x="1651" y="43"/>
                    <a:pt x="1654" y="41"/>
                  </a:cubicBezTo>
                  <a:close/>
                  <a:moveTo>
                    <a:pt x="1698" y="33"/>
                  </a:moveTo>
                  <a:cubicBezTo>
                    <a:pt x="1701" y="32"/>
                    <a:pt x="1705" y="32"/>
                    <a:pt x="1706" y="34"/>
                  </a:cubicBezTo>
                  <a:cubicBezTo>
                    <a:pt x="1707" y="35"/>
                    <a:pt x="1705" y="36"/>
                    <a:pt x="1701" y="36"/>
                  </a:cubicBezTo>
                  <a:cubicBezTo>
                    <a:pt x="1696" y="35"/>
                    <a:pt x="1695" y="35"/>
                    <a:pt x="1698" y="33"/>
                  </a:cubicBezTo>
                  <a:close/>
                  <a:moveTo>
                    <a:pt x="2494" y="33"/>
                  </a:moveTo>
                  <a:cubicBezTo>
                    <a:pt x="2497" y="32"/>
                    <a:pt x="2501" y="32"/>
                    <a:pt x="2502" y="34"/>
                  </a:cubicBezTo>
                  <a:cubicBezTo>
                    <a:pt x="2503" y="35"/>
                    <a:pt x="2501" y="36"/>
                    <a:pt x="2497" y="36"/>
                  </a:cubicBezTo>
                  <a:cubicBezTo>
                    <a:pt x="2492" y="35"/>
                    <a:pt x="2491" y="35"/>
                    <a:pt x="2494" y="33"/>
                  </a:cubicBezTo>
                  <a:close/>
                  <a:moveTo>
                    <a:pt x="1722" y="29"/>
                  </a:moveTo>
                  <a:cubicBezTo>
                    <a:pt x="1725" y="28"/>
                    <a:pt x="1729" y="28"/>
                    <a:pt x="1730" y="30"/>
                  </a:cubicBezTo>
                  <a:cubicBezTo>
                    <a:pt x="1731" y="31"/>
                    <a:pt x="1729" y="32"/>
                    <a:pt x="1725" y="32"/>
                  </a:cubicBezTo>
                  <a:cubicBezTo>
                    <a:pt x="1720" y="31"/>
                    <a:pt x="1719" y="31"/>
                    <a:pt x="1722" y="29"/>
                  </a:cubicBezTo>
                  <a:close/>
                  <a:moveTo>
                    <a:pt x="2470" y="29"/>
                  </a:moveTo>
                  <a:cubicBezTo>
                    <a:pt x="2473" y="28"/>
                    <a:pt x="2477" y="28"/>
                    <a:pt x="2478" y="30"/>
                  </a:cubicBezTo>
                  <a:cubicBezTo>
                    <a:pt x="2479" y="31"/>
                    <a:pt x="2477" y="32"/>
                    <a:pt x="2473" y="32"/>
                  </a:cubicBezTo>
                  <a:cubicBezTo>
                    <a:pt x="2468" y="31"/>
                    <a:pt x="2467" y="31"/>
                    <a:pt x="2470" y="29"/>
                  </a:cubicBezTo>
                  <a:close/>
                  <a:moveTo>
                    <a:pt x="1746" y="25"/>
                  </a:moveTo>
                  <a:cubicBezTo>
                    <a:pt x="1749" y="24"/>
                    <a:pt x="1753" y="24"/>
                    <a:pt x="1754" y="26"/>
                  </a:cubicBezTo>
                  <a:cubicBezTo>
                    <a:pt x="1755" y="27"/>
                    <a:pt x="1753" y="28"/>
                    <a:pt x="1749" y="28"/>
                  </a:cubicBezTo>
                  <a:cubicBezTo>
                    <a:pt x="1744" y="27"/>
                    <a:pt x="1743" y="27"/>
                    <a:pt x="1746" y="25"/>
                  </a:cubicBezTo>
                  <a:close/>
                  <a:moveTo>
                    <a:pt x="2446" y="25"/>
                  </a:moveTo>
                  <a:cubicBezTo>
                    <a:pt x="2449" y="24"/>
                    <a:pt x="2453" y="24"/>
                    <a:pt x="2454" y="26"/>
                  </a:cubicBezTo>
                  <a:cubicBezTo>
                    <a:pt x="2455" y="27"/>
                    <a:pt x="2453" y="28"/>
                    <a:pt x="2449" y="28"/>
                  </a:cubicBezTo>
                  <a:cubicBezTo>
                    <a:pt x="2444" y="27"/>
                    <a:pt x="2443" y="27"/>
                    <a:pt x="2446" y="25"/>
                  </a:cubicBezTo>
                  <a:close/>
                  <a:moveTo>
                    <a:pt x="1774" y="21"/>
                  </a:moveTo>
                  <a:cubicBezTo>
                    <a:pt x="1777" y="20"/>
                    <a:pt x="1781" y="20"/>
                    <a:pt x="1782" y="22"/>
                  </a:cubicBezTo>
                  <a:cubicBezTo>
                    <a:pt x="1783" y="23"/>
                    <a:pt x="1781" y="24"/>
                    <a:pt x="1777" y="24"/>
                  </a:cubicBezTo>
                  <a:cubicBezTo>
                    <a:pt x="1772" y="23"/>
                    <a:pt x="1771" y="23"/>
                    <a:pt x="1774" y="21"/>
                  </a:cubicBezTo>
                  <a:close/>
                  <a:moveTo>
                    <a:pt x="2418" y="21"/>
                  </a:moveTo>
                  <a:cubicBezTo>
                    <a:pt x="2421" y="20"/>
                    <a:pt x="2425" y="20"/>
                    <a:pt x="2426" y="22"/>
                  </a:cubicBezTo>
                  <a:cubicBezTo>
                    <a:pt x="2427" y="23"/>
                    <a:pt x="2425" y="24"/>
                    <a:pt x="2421" y="24"/>
                  </a:cubicBezTo>
                  <a:cubicBezTo>
                    <a:pt x="2416" y="23"/>
                    <a:pt x="2415" y="23"/>
                    <a:pt x="2418" y="21"/>
                  </a:cubicBezTo>
                  <a:close/>
                  <a:moveTo>
                    <a:pt x="1802" y="17"/>
                  </a:moveTo>
                  <a:cubicBezTo>
                    <a:pt x="1805" y="16"/>
                    <a:pt x="1809" y="16"/>
                    <a:pt x="1812" y="17"/>
                  </a:cubicBezTo>
                  <a:cubicBezTo>
                    <a:pt x="1815" y="18"/>
                    <a:pt x="1813" y="19"/>
                    <a:pt x="1807" y="19"/>
                  </a:cubicBezTo>
                  <a:cubicBezTo>
                    <a:pt x="1801" y="19"/>
                    <a:pt x="1799" y="18"/>
                    <a:pt x="1802" y="17"/>
                  </a:cubicBezTo>
                  <a:close/>
                  <a:moveTo>
                    <a:pt x="2390" y="17"/>
                  </a:moveTo>
                  <a:cubicBezTo>
                    <a:pt x="2393" y="16"/>
                    <a:pt x="2397" y="16"/>
                    <a:pt x="2398" y="18"/>
                  </a:cubicBezTo>
                  <a:cubicBezTo>
                    <a:pt x="2399" y="19"/>
                    <a:pt x="2397" y="20"/>
                    <a:pt x="2393" y="20"/>
                  </a:cubicBezTo>
                  <a:cubicBezTo>
                    <a:pt x="2388" y="19"/>
                    <a:pt x="2387" y="19"/>
                    <a:pt x="2390" y="17"/>
                  </a:cubicBezTo>
                  <a:close/>
                  <a:moveTo>
                    <a:pt x="1836" y="13"/>
                  </a:moveTo>
                  <a:cubicBezTo>
                    <a:pt x="1840" y="12"/>
                    <a:pt x="1845" y="12"/>
                    <a:pt x="1848" y="13"/>
                  </a:cubicBezTo>
                  <a:cubicBezTo>
                    <a:pt x="1851" y="14"/>
                    <a:pt x="1848" y="15"/>
                    <a:pt x="1841" y="15"/>
                  </a:cubicBezTo>
                  <a:cubicBezTo>
                    <a:pt x="1834" y="15"/>
                    <a:pt x="1832" y="14"/>
                    <a:pt x="1836" y="13"/>
                  </a:cubicBezTo>
                  <a:close/>
                  <a:moveTo>
                    <a:pt x="2354" y="13"/>
                  </a:moveTo>
                  <a:cubicBezTo>
                    <a:pt x="2357" y="12"/>
                    <a:pt x="2361" y="12"/>
                    <a:pt x="2364" y="13"/>
                  </a:cubicBezTo>
                  <a:cubicBezTo>
                    <a:pt x="2367" y="14"/>
                    <a:pt x="2364" y="15"/>
                    <a:pt x="2359" y="15"/>
                  </a:cubicBezTo>
                  <a:cubicBezTo>
                    <a:pt x="2353" y="15"/>
                    <a:pt x="2351" y="14"/>
                    <a:pt x="2354" y="13"/>
                  </a:cubicBezTo>
                  <a:close/>
                  <a:moveTo>
                    <a:pt x="1874" y="9"/>
                  </a:moveTo>
                  <a:cubicBezTo>
                    <a:pt x="1877" y="8"/>
                    <a:pt x="1881" y="8"/>
                    <a:pt x="1884" y="9"/>
                  </a:cubicBezTo>
                  <a:cubicBezTo>
                    <a:pt x="1887" y="10"/>
                    <a:pt x="1884" y="11"/>
                    <a:pt x="1879" y="11"/>
                  </a:cubicBezTo>
                  <a:cubicBezTo>
                    <a:pt x="1873" y="11"/>
                    <a:pt x="1871" y="10"/>
                    <a:pt x="1874" y="9"/>
                  </a:cubicBezTo>
                  <a:close/>
                  <a:moveTo>
                    <a:pt x="2316" y="9"/>
                  </a:moveTo>
                  <a:cubicBezTo>
                    <a:pt x="2320" y="8"/>
                    <a:pt x="2325" y="8"/>
                    <a:pt x="2328" y="9"/>
                  </a:cubicBezTo>
                  <a:cubicBezTo>
                    <a:pt x="2331" y="10"/>
                    <a:pt x="2328" y="11"/>
                    <a:pt x="2321" y="11"/>
                  </a:cubicBezTo>
                  <a:cubicBezTo>
                    <a:pt x="2314" y="11"/>
                    <a:pt x="2312" y="10"/>
                    <a:pt x="2316" y="9"/>
                  </a:cubicBezTo>
                  <a:close/>
                  <a:moveTo>
                    <a:pt x="1920" y="5"/>
                  </a:moveTo>
                  <a:cubicBezTo>
                    <a:pt x="1924" y="4"/>
                    <a:pt x="1930" y="4"/>
                    <a:pt x="1934" y="5"/>
                  </a:cubicBezTo>
                  <a:cubicBezTo>
                    <a:pt x="1938" y="6"/>
                    <a:pt x="1935" y="7"/>
                    <a:pt x="1927" y="7"/>
                  </a:cubicBezTo>
                  <a:cubicBezTo>
                    <a:pt x="1919" y="7"/>
                    <a:pt x="1916" y="6"/>
                    <a:pt x="1920" y="5"/>
                  </a:cubicBezTo>
                  <a:close/>
                  <a:moveTo>
                    <a:pt x="2266" y="5"/>
                  </a:moveTo>
                  <a:cubicBezTo>
                    <a:pt x="2271" y="4"/>
                    <a:pt x="2278" y="4"/>
                    <a:pt x="2282" y="5"/>
                  </a:cubicBezTo>
                  <a:cubicBezTo>
                    <a:pt x="2286" y="6"/>
                    <a:pt x="2282" y="7"/>
                    <a:pt x="2273" y="7"/>
                  </a:cubicBezTo>
                  <a:cubicBezTo>
                    <a:pt x="2264" y="7"/>
                    <a:pt x="2261" y="6"/>
                    <a:pt x="2266" y="5"/>
                  </a:cubicBezTo>
                  <a:close/>
                  <a:moveTo>
                    <a:pt x="1986" y="1"/>
                  </a:moveTo>
                  <a:cubicBezTo>
                    <a:pt x="1993" y="0"/>
                    <a:pt x="2004" y="0"/>
                    <a:pt x="2010" y="1"/>
                  </a:cubicBezTo>
                  <a:cubicBezTo>
                    <a:pt x="2016" y="2"/>
                    <a:pt x="2010" y="3"/>
                    <a:pt x="1997" y="3"/>
                  </a:cubicBezTo>
                  <a:cubicBezTo>
                    <a:pt x="1984" y="3"/>
                    <a:pt x="1979" y="2"/>
                    <a:pt x="1986" y="1"/>
                  </a:cubicBezTo>
                  <a:close/>
                  <a:moveTo>
                    <a:pt x="2192" y="1"/>
                  </a:moveTo>
                  <a:cubicBezTo>
                    <a:pt x="2198" y="0"/>
                    <a:pt x="2208" y="0"/>
                    <a:pt x="2214" y="1"/>
                  </a:cubicBezTo>
                  <a:cubicBezTo>
                    <a:pt x="2220" y="2"/>
                    <a:pt x="2215" y="3"/>
                    <a:pt x="2203" y="3"/>
                  </a:cubicBezTo>
                  <a:cubicBezTo>
                    <a:pt x="2191" y="3"/>
                    <a:pt x="2186" y="2"/>
                    <a:pt x="2192" y="1"/>
                  </a:cubicBezTo>
                  <a:close/>
                </a:path>
              </a:pathLst>
            </a:custGeom>
            <a:solidFill>
              <a:srgbClr val="306AA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4" name="Freeform 13">
              <a:extLst>
                <a:ext uri="{FF2B5EF4-FFF2-40B4-BE49-F238E27FC236}">
                  <a16:creationId xmlns:a16="http://schemas.microsoft.com/office/drawing/2014/main" id="{C75D6B6F-825F-4A98-8828-69E391F5699F}"/>
                </a:ext>
              </a:extLst>
            </p:cNvPr>
            <p:cNvSpPr>
              <a:spLocks/>
            </p:cNvSpPr>
            <p:nvPr/>
          </p:nvSpPr>
          <p:spPr bwMode="auto">
            <a:xfrm>
              <a:off x="1872" y="3698"/>
              <a:ext cx="397" cy="612"/>
            </a:xfrm>
            <a:custGeom>
              <a:avLst/>
              <a:gdLst>
                <a:gd name="T0" fmla="*/ 1061 w 2578"/>
                <a:gd name="T1" fmla="*/ 3957 h 3958"/>
                <a:gd name="T2" fmla="*/ 0 w 2578"/>
                <a:gd name="T3" fmla="*/ 3956 h 3958"/>
                <a:gd name="T4" fmla="*/ 0 w 2578"/>
                <a:gd name="T5" fmla="*/ 2914 h 3958"/>
                <a:gd name="T6" fmla="*/ 0 w 2578"/>
                <a:gd name="T7" fmla="*/ 1873 h 3958"/>
                <a:gd name="T8" fmla="*/ 34 w 2578"/>
                <a:gd name="T9" fmla="*/ 1783 h 3958"/>
                <a:gd name="T10" fmla="*/ 126 w 2578"/>
                <a:gd name="T11" fmla="*/ 1544 h 3958"/>
                <a:gd name="T12" fmla="*/ 230 w 2578"/>
                <a:gd name="T13" fmla="*/ 1272 h 3958"/>
                <a:gd name="T14" fmla="*/ 328 w 2578"/>
                <a:gd name="T15" fmla="*/ 1016 h 3958"/>
                <a:gd name="T16" fmla="*/ 452 w 2578"/>
                <a:gd name="T17" fmla="*/ 692 h 3958"/>
                <a:gd name="T18" fmla="*/ 591 w 2578"/>
                <a:gd name="T19" fmla="*/ 330 h 3958"/>
                <a:gd name="T20" fmla="*/ 687 w 2578"/>
                <a:gd name="T21" fmla="*/ 79 h 3958"/>
                <a:gd name="T22" fmla="*/ 717 w 2578"/>
                <a:gd name="T23" fmla="*/ 0 h 3958"/>
                <a:gd name="T24" fmla="*/ 1419 w 2578"/>
                <a:gd name="T25" fmla="*/ 0 h 3958"/>
                <a:gd name="T26" fmla="*/ 2120 w 2578"/>
                <a:gd name="T27" fmla="*/ 0 h 3958"/>
                <a:gd name="T28" fmla="*/ 2120 w 2578"/>
                <a:gd name="T29" fmla="*/ 470 h 3958"/>
                <a:gd name="T30" fmla="*/ 2120 w 2578"/>
                <a:gd name="T31" fmla="*/ 940 h 3958"/>
                <a:gd name="T32" fmla="*/ 1602 w 2578"/>
                <a:gd name="T33" fmla="*/ 940 h 3958"/>
                <a:gd name="T34" fmla="*/ 1084 w 2578"/>
                <a:gd name="T35" fmla="*/ 940 h 3958"/>
                <a:gd name="T36" fmla="*/ 1084 w 2578"/>
                <a:gd name="T37" fmla="*/ 1232 h 3958"/>
                <a:gd name="T38" fmla="*/ 1084 w 2578"/>
                <a:gd name="T39" fmla="*/ 1524 h 3958"/>
                <a:gd name="T40" fmla="*/ 1602 w 2578"/>
                <a:gd name="T41" fmla="*/ 1524 h 3958"/>
                <a:gd name="T42" fmla="*/ 2120 w 2578"/>
                <a:gd name="T43" fmla="*/ 1524 h 3958"/>
                <a:gd name="T44" fmla="*/ 2120 w 2578"/>
                <a:gd name="T45" fmla="*/ 1972 h 3958"/>
                <a:gd name="T46" fmla="*/ 2120 w 2578"/>
                <a:gd name="T47" fmla="*/ 2420 h 3958"/>
                <a:gd name="T48" fmla="*/ 1602 w 2578"/>
                <a:gd name="T49" fmla="*/ 2420 h 3958"/>
                <a:gd name="T50" fmla="*/ 1084 w 2578"/>
                <a:gd name="T51" fmla="*/ 2420 h 3958"/>
                <a:gd name="T52" fmla="*/ 1084 w 2578"/>
                <a:gd name="T53" fmla="*/ 2716 h 3958"/>
                <a:gd name="T54" fmla="*/ 1084 w 2578"/>
                <a:gd name="T55" fmla="*/ 3012 h 3958"/>
                <a:gd name="T56" fmla="*/ 1602 w 2578"/>
                <a:gd name="T57" fmla="*/ 3012 h 3958"/>
                <a:gd name="T58" fmla="*/ 2120 w 2578"/>
                <a:gd name="T59" fmla="*/ 3012 h 3958"/>
                <a:gd name="T60" fmla="*/ 2120 w 2578"/>
                <a:gd name="T61" fmla="*/ 3484 h 3958"/>
                <a:gd name="T62" fmla="*/ 2120 w 2578"/>
                <a:gd name="T63" fmla="*/ 3956 h 3958"/>
                <a:gd name="T64" fmla="*/ 2349 w 2578"/>
                <a:gd name="T65" fmla="*/ 3957 h 3958"/>
                <a:gd name="T66" fmla="*/ 2578 w 2578"/>
                <a:gd name="T67" fmla="*/ 3958 h 3958"/>
                <a:gd name="T68" fmla="*/ 2350 w 2578"/>
                <a:gd name="T69" fmla="*/ 3958 h 3958"/>
                <a:gd name="T70" fmla="*/ 1061 w 2578"/>
                <a:gd name="T71" fmla="*/ 3957 h 3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78" h="3958">
                  <a:moveTo>
                    <a:pt x="1061" y="3957"/>
                  </a:moveTo>
                  <a:lnTo>
                    <a:pt x="0" y="3956"/>
                  </a:lnTo>
                  <a:lnTo>
                    <a:pt x="0" y="2914"/>
                  </a:lnTo>
                  <a:lnTo>
                    <a:pt x="0" y="1873"/>
                  </a:lnTo>
                  <a:lnTo>
                    <a:pt x="34" y="1783"/>
                  </a:lnTo>
                  <a:cubicBezTo>
                    <a:pt x="53" y="1734"/>
                    <a:pt x="95" y="1627"/>
                    <a:pt x="126" y="1544"/>
                  </a:cubicBezTo>
                  <a:cubicBezTo>
                    <a:pt x="158" y="1462"/>
                    <a:pt x="204" y="1339"/>
                    <a:pt x="230" y="1272"/>
                  </a:cubicBezTo>
                  <a:cubicBezTo>
                    <a:pt x="256" y="1205"/>
                    <a:pt x="300" y="1090"/>
                    <a:pt x="328" y="1016"/>
                  </a:cubicBezTo>
                  <a:cubicBezTo>
                    <a:pt x="356" y="942"/>
                    <a:pt x="412" y="797"/>
                    <a:pt x="452" y="692"/>
                  </a:cubicBezTo>
                  <a:cubicBezTo>
                    <a:pt x="492" y="588"/>
                    <a:pt x="554" y="425"/>
                    <a:pt x="591" y="330"/>
                  </a:cubicBezTo>
                  <a:cubicBezTo>
                    <a:pt x="627" y="235"/>
                    <a:pt x="670" y="122"/>
                    <a:pt x="687" y="79"/>
                  </a:cubicBezTo>
                  <a:lnTo>
                    <a:pt x="717" y="0"/>
                  </a:lnTo>
                  <a:lnTo>
                    <a:pt x="1419" y="0"/>
                  </a:lnTo>
                  <a:lnTo>
                    <a:pt x="2120" y="0"/>
                  </a:lnTo>
                  <a:lnTo>
                    <a:pt x="2120" y="470"/>
                  </a:lnTo>
                  <a:lnTo>
                    <a:pt x="2120" y="940"/>
                  </a:lnTo>
                  <a:lnTo>
                    <a:pt x="1602" y="940"/>
                  </a:lnTo>
                  <a:lnTo>
                    <a:pt x="1084" y="940"/>
                  </a:lnTo>
                  <a:lnTo>
                    <a:pt x="1084" y="1232"/>
                  </a:lnTo>
                  <a:lnTo>
                    <a:pt x="1084" y="1524"/>
                  </a:lnTo>
                  <a:lnTo>
                    <a:pt x="1602" y="1524"/>
                  </a:lnTo>
                  <a:lnTo>
                    <a:pt x="2120" y="1524"/>
                  </a:lnTo>
                  <a:lnTo>
                    <a:pt x="2120" y="1972"/>
                  </a:lnTo>
                  <a:lnTo>
                    <a:pt x="2120" y="2420"/>
                  </a:lnTo>
                  <a:lnTo>
                    <a:pt x="1602" y="2420"/>
                  </a:lnTo>
                  <a:lnTo>
                    <a:pt x="1084" y="2420"/>
                  </a:lnTo>
                  <a:lnTo>
                    <a:pt x="1084" y="2716"/>
                  </a:lnTo>
                  <a:lnTo>
                    <a:pt x="1084" y="3012"/>
                  </a:lnTo>
                  <a:lnTo>
                    <a:pt x="1602" y="3012"/>
                  </a:lnTo>
                  <a:lnTo>
                    <a:pt x="2120" y="3012"/>
                  </a:lnTo>
                  <a:lnTo>
                    <a:pt x="2120" y="3484"/>
                  </a:lnTo>
                  <a:lnTo>
                    <a:pt x="2120" y="3956"/>
                  </a:lnTo>
                  <a:lnTo>
                    <a:pt x="2349" y="3957"/>
                  </a:lnTo>
                  <a:lnTo>
                    <a:pt x="2578" y="3958"/>
                  </a:lnTo>
                  <a:lnTo>
                    <a:pt x="2350" y="3958"/>
                  </a:lnTo>
                  <a:cubicBezTo>
                    <a:pt x="2225" y="3958"/>
                    <a:pt x="1645" y="3958"/>
                    <a:pt x="1061" y="3957"/>
                  </a:cubicBezTo>
                  <a:close/>
                </a:path>
              </a:pathLst>
            </a:custGeom>
            <a:solidFill>
              <a:srgbClr val="763B8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5" name="Freeform 14">
              <a:extLst>
                <a:ext uri="{FF2B5EF4-FFF2-40B4-BE49-F238E27FC236}">
                  <a16:creationId xmlns:a16="http://schemas.microsoft.com/office/drawing/2014/main" id="{C02DD8CA-CF46-408F-90D3-0184775C483E}"/>
                </a:ext>
              </a:extLst>
            </p:cNvPr>
            <p:cNvSpPr>
              <a:spLocks noEditPoints="1"/>
            </p:cNvSpPr>
            <p:nvPr/>
          </p:nvSpPr>
          <p:spPr bwMode="auto">
            <a:xfrm>
              <a:off x="1872" y="2150"/>
              <a:ext cx="1237" cy="1806"/>
            </a:xfrm>
            <a:custGeom>
              <a:avLst/>
              <a:gdLst>
                <a:gd name="T0" fmla="*/ 0 w 8046"/>
                <a:gd name="T1" fmla="*/ 10960 h 11688"/>
                <a:gd name="T2" fmla="*/ 1 w 8046"/>
                <a:gd name="T3" fmla="*/ 10489 h 11688"/>
                <a:gd name="T4" fmla="*/ 1 w 8046"/>
                <a:gd name="T5" fmla="*/ 11429 h 11688"/>
                <a:gd name="T6" fmla="*/ 0 w 8046"/>
                <a:gd name="T7" fmla="*/ 10960 h 11688"/>
                <a:gd name="T8" fmla="*/ 8044 w 8046"/>
                <a:gd name="T9" fmla="*/ 10512 h 11688"/>
                <a:gd name="T10" fmla="*/ 8045 w 8046"/>
                <a:gd name="T11" fmla="*/ 10265 h 11688"/>
                <a:gd name="T12" fmla="*/ 8045 w 8046"/>
                <a:gd name="T13" fmla="*/ 10757 h 11688"/>
                <a:gd name="T14" fmla="*/ 8044 w 8046"/>
                <a:gd name="T15" fmla="*/ 10512 h 11688"/>
                <a:gd name="T16" fmla="*/ 7496 w 8046"/>
                <a:gd name="T17" fmla="*/ 3884 h 11688"/>
                <a:gd name="T18" fmla="*/ 7497 w 8046"/>
                <a:gd name="T19" fmla="*/ 1379 h 11688"/>
                <a:gd name="T20" fmla="*/ 7497 w 8046"/>
                <a:gd name="T21" fmla="*/ 6391 h 11688"/>
                <a:gd name="T22" fmla="*/ 7496 w 8046"/>
                <a:gd name="T23" fmla="*/ 3884 h 11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46" h="11688">
                  <a:moveTo>
                    <a:pt x="0" y="10960"/>
                  </a:moveTo>
                  <a:cubicBezTo>
                    <a:pt x="0" y="10443"/>
                    <a:pt x="0" y="10231"/>
                    <a:pt x="1" y="10489"/>
                  </a:cubicBezTo>
                  <a:cubicBezTo>
                    <a:pt x="2" y="10746"/>
                    <a:pt x="2" y="11169"/>
                    <a:pt x="1" y="11429"/>
                  </a:cubicBezTo>
                  <a:cubicBezTo>
                    <a:pt x="0" y="11688"/>
                    <a:pt x="0" y="11477"/>
                    <a:pt x="0" y="10960"/>
                  </a:cubicBezTo>
                  <a:close/>
                  <a:moveTo>
                    <a:pt x="8044" y="10512"/>
                  </a:moveTo>
                  <a:cubicBezTo>
                    <a:pt x="8044" y="10241"/>
                    <a:pt x="8044" y="10130"/>
                    <a:pt x="8045" y="10265"/>
                  </a:cubicBezTo>
                  <a:cubicBezTo>
                    <a:pt x="8046" y="10399"/>
                    <a:pt x="8046" y="10621"/>
                    <a:pt x="8045" y="10757"/>
                  </a:cubicBezTo>
                  <a:cubicBezTo>
                    <a:pt x="8044" y="10893"/>
                    <a:pt x="8044" y="10783"/>
                    <a:pt x="8044" y="10512"/>
                  </a:cubicBezTo>
                  <a:close/>
                  <a:moveTo>
                    <a:pt x="7496" y="3884"/>
                  </a:moveTo>
                  <a:cubicBezTo>
                    <a:pt x="7496" y="1127"/>
                    <a:pt x="7496" y="0"/>
                    <a:pt x="7497" y="1379"/>
                  </a:cubicBezTo>
                  <a:cubicBezTo>
                    <a:pt x="7498" y="2758"/>
                    <a:pt x="7498" y="5014"/>
                    <a:pt x="7497" y="6391"/>
                  </a:cubicBezTo>
                  <a:cubicBezTo>
                    <a:pt x="7496" y="7769"/>
                    <a:pt x="7496" y="6641"/>
                    <a:pt x="7496" y="3884"/>
                  </a:cubicBezTo>
                  <a:close/>
                </a:path>
              </a:pathLst>
            </a:custGeom>
            <a:solidFill>
              <a:srgbClr val="976E2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6" name="Freeform 15">
              <a:extLst>
                <a:ext uri="{FF2B5EF4-FFF2-40B4-BE49-F238E27FC236}">
                  <a16:creationId xmlns:a16="http://schemas.microsoft.com/office/drawing/2014/main" id="{9D9EC246-F4A9-4335-A48C-EBA39E1881EC}"/>
                </a:ext>
              </a:extLst>
            </p:cNvPr>
            <p:cNvSpPr>
              <a:spLocks noEditPoints="1"/>
            </p:cNvSpPr>
            <p:nvPr/>
          </p:nvSpPr>
          <p:spPr bwMode="auto">
            <a:xfrm>
              <a:off x="853" y="3673"/>
              <a:ext cx="658" cy="652"/>
            </a:xfrm>
            <a:custGeom>
              <a:avLst/>
              <a:gdLst>
                <a:gd name="T0" fmla="*/ 2003 w 4278"/>
                <a:gd name="T1" fmla="*/ 4212 h 4215"/>
                <a:gd name="T2" fmla="*/ 1084 w 4278"/>
                <a:gd name="T3" fmla="*/ 3962 h 4215"/>
                <a:gd name="T4" fmla="*/ 154 w 4278"/>
                <a:gd name="T5" fmla="*/ 2938 h 4215"/>
                <a:gd name="T6" fmla="*/ 8 w 4278"/>
                <a:gd name="T7" fmla="*/ 2188 h 4215"/>
                <a:gd name="T8" fmla="*/ 225 w 4278"/>
                <a:gd name="T9" fmla="*/ 1180 h 4215"/>
                <a:gd name="T10" fmla="*/ 1241 w 4278"/>
                <a:gd name="T11" fmla="*/ 243 h 4215"/>
                <a:gd name="T12" fmla="*/ 3063 w 4278"/>
                <a:gd name="T13" fmla="*/ 216 h 4215"/>
                <a:gd name="T14" fmla="*/ 3335 w 4278"/>
                <a:gd name="T15" fmla="*/ 343 h 4215"/>
                <a:gd name="T16" fmla="*/ 3519 w 4278"/>
                <a:gd name="T17" fmla="*/ 802 h 4215"/>
                <a:gd name="T18" fmla="*/ 3987 w 4278"/>
                <a:gd name="T19" fmla="*/ 1999 h 4215"/>
                <a:gd name="T20" fmla="*/ 4278 w 4278"/>
                <a:gd name="T21" fmla="*/ 2744 h 4215"/>
                <a:gd name="T22" fmla="*/ 4263 w 4278"/>
                <a:gd name="T23" fmla="*/ 2795 h 4215"/>
                <a:gd name="T24" fmla="*/ 3892 w 4278"/>
                <a:gd name="T25" fmla="*/ 3480 h 4215"/>
                <a:gd name="T26" fmla="*/ 3655 w 4278"/>
                <a:gd name="T27" fmla="*/ 3716 h 4215"/>
                <a:gd name="T28" fmla="*/ 2540 w 4278"/>
                <a:gd name="T29" fmla="*/ 4194 h 4215"/>
                <a:gd name="T30" fmla="*/ 2213 w 4278"/>
                <a:gd name="T31" fmla="*/ 4214 h 4215"/>
                <a:gd name="T32" fmla="*/ 2003 w 4278"/>
                <a:gd name="T33" fmla="*/ 4212 h 4215"/>
                <a:gd name="T34" fmla="*/ 2353 w 4278"/>
                <a:gd name="T35" fmla="*/ 3194 h 4215"/>
                <a:gd name="T36" fmla="*/ 2935 w 4278"/>
                <a:gd name="T37" fmla="*/ 2901 h 4215"/>
                <a:gd name="T38" fmla="*/ 3226 w 4278"/>
                <a:gd name="T39" fmla="*/ 2100 h 4215"/>
                <a:gd name="T40" fmla="*/ 2927 w 4278"/>
                <a:gd name="T41" fmla="*/ 1368 h 4215"/>
                <a:gd name="T42" fmla="*/ 2375 w 4278"/>
                <a:gd name="T43" fmla="*/ 1088 h 4215"/>
                <a:gd name="T44" fmla="*/ 1911 w 4278"/>
                <a:gd name="T45" fmla="*/ 1106 h 4215"/>
                <a:gd name="T46" fmla="*/ 1239 w 4278"/>
                <a:gd name="T47" fmla="*/ 1663 h 4215"/>
                <a:gd name="T48" fmla="*/ 1140 w 4278"/>
                <a:gd name="T49" fmla="*/ 2100 h 4215"/>
                <a:gd name="T50" fmla="*/ 1356 w 4278"/>
                <a:gd name="T51" fmla="*/ 2811 h 4215"/>
                <a:gd name="T52" fmla="*/ 2065 w 4278"/>
                <a:gd name="T53" fmla="*/ 3200 h 4215"/>
                <a:gd name="T54" fmla="*/ 2353 w 4278"/>
                <a:gd name="T55" fmla="*/ 3194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8" h="4215">
                  <a:moveTo>
                    <a:pt x="2003" y="4212"/>
                  </a:moveTo>
                  <a:cubicBezTo>
                    <a:pt x="1666" y="4187"/>
                    <a:pt x="1352" y="4102"/>
                    <a:pt x="1084" y="3962"/>
                  </a:cubicBezTo>
                  <a:cubicBezTo>
                    <a:pt x="652" y="3736"/>
                    <a:pt x="328" y="3380"/>
                    <a:pt x="154" y="2938"/>
                  </a:cubicBezTo>
                  <a:cubicBezTo>
                    <a:pt x="60" y="2701"/>
                    <a:pt x="15" y="2466"/>
                    <a:pt x="8" y="2188"/>
                  </a:cubicBezTo>
                  <a:cubicBezTo>
                    <a:pt x="0" y="1821"/>
                    <a:pt x="72" y="1486"/>
                    <a:pt x="225" y="1180"/>
                  </a:cubicBezTo>
                  <a:cubicBezTo>
                    <a:pt x="436" y="759"/>
                    <a:pt x="790" y="433"/>
                    <a:pt x="1241" y="243"/>
                  </a:cubicBezTo>
                  <a:cubicBezTo>
                    <a:pt x="1795" y="10"/>
                    <a:pt x="2493" y="0"/>
                    <a:pt x="3063" y="216"/>
                  </a:cubicBezTo>
                  <a:cubicBezTo>
                    <a:pt x="3157" y="252"/>
                    <a:pt x="3312" y="324"/>
                    <a:pt x="3335" y="343"/>
                  </a:cubicBezTo>
                  <a:cubicBezTo>
                    <a:pt x="3340" y="348"/>
                    <a:pt x="3405" y="510"/>
                    <a:pt x="3519" y="802"/>
                  </a:cubicBezTo>
                  <a:cubicBezTo>
                    <a:pt x="3616" y="1051"/>
                    <a:pt x="3827" y="1589"/>
                    <a:pt x="3987" y="1999"/>
                  </a:cubicBezTo>
                  <a:lnTo>
                    <a:pt x="4278" y="2744"/>
                  </a:lnTo>
                  <a:lnTo>
                    <a:pt x="4263" y="2795"/>
                  </a:lnTo>
                  <a:cubicBezTo>
                    <a:pt x="4187" y="3044"/>
                    <a:pt x="4063" y="3272"/>
                    <a:pt x="3892" y="3480"/>
                  </a:cubicBezTo>
                  <a:cubicBezTo>
                    <a:pt x="3843" y="3539"/>
                    <a:pt x="3715" y="3667"/>
                    <a:pt x="3655" y="3716"/>
                  </a:cubicBezTo>
                  <a:cubicBezTo>
                    <a:pt x="3343" y="3975"/>
                    <a:pt x="2969" y="4135"/>
                    <a:pt x="2540" y="4194"/>
                  </a:cubicBezTo>
                  <a:cubicBezTo>
                    <a:pt x="2427" y="4209"/>
                    <a:pt x="2371" y="4213"/>
                    <a:pt x="2213" y="4214"/>
                  </a:cubicBezTo>
                  <a:cubicBezTo>
                    <a:pt x="2125" y="4215"/>
                    <a:pt x="2030" y="4214"/>
                    <a:pt x="2003" y="4212"/>
                  </a:cubicBezTo>
                  <a:close/>
                  <a:moveTo>
                    <a:pt x="2353" y="3194"/>
                  </a:moveTo>
                  <a:cubicBezTo>
                    <a:pt x="2593" y="3155"/>
                    <a:pt x="2780" y="3061"/>
                    <a:pt x="2935" y="2901"/>
                  </a:cubicBezTo>
                  <a:cubicBezTo>
                    <a:pt x="3132" y="2698"/>
                    <a:pt x="3237" y="2411"/>
                    <a:pt x="3226" y="2100"/>
                  </a:cubicBezTo>
                  <a:cubicBezTo>
                    <a:pt x="3215" y="1806"/>
                    <a:pt x="3113" y="1555"/>
                    <a:pt x="2927" y="1368"/>
                  </a:cubicBezTo>
                  <a:cubicBezTo>
                    <a:pt x="2779" y="1219"/>
                    <a:pt x="2590" y="1123"/>
                    <a:pt x="2375" y="1088"/>
                  </a:cubicBezTo>
                  <a:cubicBezTo>
                    <a:pt x="2221" y="1063"/>
                    <a:pt x="2061" y="1069"/>
                    <a:pt x="1911" y="1106"/>
                  </a:cubicBezTo>
                  <a:cubicBezTo>
                    <a:pt x="1610" y="1181"/>
                    <a:pt x="1363" y="1386"/>
                    <a:pt x="1239" y="1663"/>
                  </a:cubicBezTo>
                  <a:cubicBezTo>
                    <a:pt x="1176" y="1803"/>
                    <a:pt x="1146" y="1937"/>
                    <a:pt x="1140" y="2100"/>
                  </a:cubicBezTo>
                  <a:cubicBezTo>
                    <a:pt x="1131" y="2363"/>
                    <a:pt x="1207" y="2613"/>
                    <a:pt x="1356" y="2811"/>
                  </a:cubicBezTo>
                  <a:cubicBezTo>
                    <a:pt x="1519" y="3027"/>
                    <a:pt x="1775" y="3168"/>
                    <a:pt x="2065" y="3200"/>
                  </a:cubicBezTo>
                  <a:cubicBezTo>
                    <a:pt x="2116" y="3206"/>
                    <a:pt x="2306" y="3202"/>
                    <a:pt x="2353" y="3194"/>
                  </a:cubicBezTo>
                  <a:close/>
                </a:path>
              </a:pathLst>
            </a:custGeom>
            <a:solidFill>
              <a:srgbClr val="57A4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7" name="Freeform 16">
              <a:extLst>
                <a:ext uri="{FF2B5EF4-FFF2-40B4-BE49-F238E27FC236}">
                  <a16:creationId xmlns:a16="http://schemas.microsoft.com/office/drawing/2014/main" id="{0A2587EE-D194-4440-9241-F9037C2990E6}"/>
                </a:ext>
              </a:extLst>
            </p:cNvPr>
            <p:cNvSpPr>
              <a:spLocks noEditPoints="1"/>
            </p:cNvSpPr>
            <p:nvPr/>
          </p:nvSpPr>
          <p:spPr bwMode="auto">
            <a:xfrm>
              <a:off x="300" y="1960"/>
              <a:ext cx="2432" cy="1890"/>
            </a:xfrm>
            <a:custGeom>
              <a:avLst/>
              <a:gdLst>
                <a:gd name="T0" fmla="*/ 15490 w 15826"/>
                <a:gd name="T1" fmla="*/ 12234 h 12235"/>
                <a:gd name="T2" fmla="*/ 15754 w 15826"/>
                <a:gd name="T3" fmla="*/ 12234 h 12235"/>
                <a:gd name="T4" fmla="*/ 15621 w 15826"/>
                <a:gd name="T5" fmla="*/ 12235 h 12235"/>
                <a:gd name="T6" fmla="*/ 15490 w 15826"/>
                <a:gd name="T7" fmla="*/ 12234 h 12235"/>
                <a:gd name="T8" fmla="*/ 5304 w 15826"/>
                <a:gd name="T9" fmla="*/ 10529 h 12235"/>
                <a:gd name="T10" fmla="*/ 1843 w 15826"/>
                <a:gd name="T11" fmla="*/ 9302 h 12235"/>
                <a:gd name="T12" fmla="*/ 21 w 15826"/>
                <a:gd name="T13" fmla="*/ 5717 h 12235"/>
                <a:gd name="T14" fmla="*/ 21 w 15826"/>
                <a:gd name="T15" fmla="*/ 4821 h 12235"/>
                <a:gd name="T16" fmla="*/ 1757 w 15826"/>
                <a:gd name="T17" fmla="*/ 1307 h 12235"/>
                <a:gd name="T18" fmla="*/ 4077 w 15826"/>
                <a:gd name="T19" fmla="*/ 163 h 12235"/>
                <a:gd name="T20" fmla="*/ 5605 w 15826"/>
                <a:gd name="T21" fmla="*/ 6 h 12235"/>
                <a:gd name="T22" fmla="*/ 6195 w 15826"/>
                <a:gd name="T23" fmla="*/ 37 h 12235"/>
                <a:gd name="T24" fmla="*/ 9261 w 15826"/>
                <a:gd name="T25" fmla="*/ 1287 h 12235"/>
                <a:gd name="T26" fmla="*/ 9526 w 15826"/>
                <a:gd name="T27" fmla="*/ 1530 h 12235"/>
                <a:gd name="T28" fmla="*/ 9603 w 15826"/>
                <a:gd name="T29" fmla="*/ 1606 h 12235"/>
                <a:gd name="T30" fmla="*/ 9603 w 15826"/>
                <a:gd name="T31" fmla="*/ 5269 h 12235"/>
                <a:gd name="T32" fmla="*/ 9603 w 15826"/>
                <a:gd name="T33" fmla="*/ 8931 h 12235"/>
                <a:gd name="T34" fmla="*/ 9538 w 15826"/>
                <a:gd name="T35" fmla="*/ 8995 h 12235"/>
                <a:gd name="T36" fmla="*/ 7808 w 15826"/>
                <a:gd name="T37" fmla="*/ 10114 h 12235"/>
                <a:gd name="T38" fmla="*/ 5304 w 15826"/>
                <a:gd name="T39" fmla="*/ 10529 h 12235"/>
                <a:gd name="T40" fmla="*/ 5699 w 15826"/>
                <a:gd name="T41" fmla="*/ 7961 h 12235"/>
                <a:gd name="T42" fmla="*/ 7255 w 15826"/>
                <a:gd name="T43" fmla="*/ 7354 h 12235"/>
                <a:gd name="T44" fmla="*/ 7520 w 15826"/>
                <a:gd name="T45" fmla="*/ 7089 h 12235"/>
                <a:gd name="T46" fmla="*/ 7867 w 15826"/>
                <a:gd name="T47" fmla="*/ 6561 h 12235"/>
                <a:gd name="T48" fmla="*/ 8155 w 15826"/>
                <a:gd name="T49" fmla="*/ 5269 h 12235"/>
                <a:gd name="T50" fmla="*/ 7861 w 15826"/>
                <a:gd name="T51" fmla="*/ 3965 h 12235"/>
                <a:gd name="T52" fmla="*/ 6697 w 15826"/>
                <a:gd name="T53" fmla="*/ 2824 h 12235"/>
                <a:gd name="T54" fmla="*/ 5789 w 15826"/>
                <a:gd name="T55" fmla="*/ 2582 h 12235"/>
                <a:gd name="T56" fmla="*/ 5283 w 15826"/>
                <a:gd name="T57" fmla="*/ 2580 h 12235"/>
                <a:gd name="T58" fmla="*/ 4031 w 15826"/>
                <a:gd name="T59" fmla="*/ 3003 h 12235"/>
                <a:gd name="T60" fmla="*/ 2895 w 15826"/>
                <a:gd name="T61" fmla="*/ 4923 h 12235"/>
                <a:gd name="T62" fmla="*/ 2878 w 15826"/>
                <a:gd name="T63" fmla="*/ 5265 h 12235"/>
                <a:gd name="T64" fmla="*/ 2895 w 15826"/>
                <a:gd name="T65" fmla="*/ 5615 h 12235"/>
                <a:gd name="T66" fmla="*/ 3913 w 15826"/>
                <a:gd name="T67" fmla="*/ 7451 h 12235"/>
                <a:gd name="T68" fmla="*/ 5375 w 15826"/>
                <a:gd name="T69" fmla="*/ 7962 h 12235"/>
                <a:gd name="T70" fmla="*/ 5699 w 15826"/>
                <a:gd name="T71" fmla="*/ 7961 h 1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826" h="12235">
                  <a:moveTo>
                    <a:pt x="15490" y="12234"/>
                  </a:moveTo>
                  <a:cubicBezTo>
                    <a:pt x="15564" y="12233"/>
                    <a:pt x="15682" y="12233"/>
                    <a:pt x="15754" y="12234"/>
                  </a:cubicBezTo>
                  <a:cubicBezTo>
                    <a:pt x="15826" y="12235"/>
                    <a:pt x="15766" y="12235"/>
                    <a:pt x="15621" y="12235"/>
                  </a:cubicBezTo>
                  <a:cubicBezTo>
                    <a:pt x="15476" y="12235"/>
                    <a:pt x="15417" y="12235"/>
                    <a:pt x="15490" y="12234"/>
                  </a:cubicBezTo>
                  <a:close/>
                  <a:moveTo>
                    <a:pt x="5304" y="10529"/>
                  </a:moveTo>
                  <a:cubicBezTo>
                    <a:pt x="3976" y="10487"/>
                    <a:pt x="2768" y="10059"/>
                    <a:pt x="1843" y="9302"/>
                  </a:cubicBezTo>
                  <a:cubicBezTo>
                    <a:pt x="771" y="8424"/>
                    <a:pt x="130" y="7162"/>
                    <a:pt x="21" y="5717"/>
                  </a:cubicBezTo>
                  <a:cubicBezTo>
                    <a:pt x="0" y="5430"/>
                    <a:pt x="0" y="5105"/>
                    <a:pt x="21" y="4821"/>
                  </a:cubicBezTo>
                  <a:cubicBezTo>
                    <a:pt x="128" y="3412"/>
                    <a:pt x="736" y="2182"/>
                    <a:pt x="1757" y="1307"/>
                  </a:cubicBezTo>
                  <a:cubicBezTo>
                    <a:pt x="2400" y="756"/>
                    <a:pt x="3199" y="362"/>
                    <a:pt x="4077" y="163"/>
                  </a:cubicBezTo>
                  <a:cubicBezTo>
                    <a:pt x="4577" y="50"/>
                    <a:pt x="5064" y="0"/>
                    <a:pt x="5605" y="6"/>
                  </a:cubicBezTo>
                  <a:cubicBezTo>
                    <a:pt x="5839" y="9"/>
                    <a:pt x="5996" y="17"/>
                    <a:pt x="6195" y="37"/>
                  </a:cubicBezTo>
                  <a:cubicBezTo>
                    <a:pt x="7381" y="157"/>
                    <a:pt x="8433" y="585"/>
                    <a:pt x="9261" y="1287"/>
                  </a:cubicBezTo>
                  <a:cubicBezTo>
                    <a:pt x="9364" y="1374"/>
                    <a:pt x="9414" y="1420"/>
                    <a:pt x="9526" y="1530"/>
                  </a:cubicBezTo>
                  <a:lnTo>
                    <a:pt x="9603" y="1606"/>
                  </a:lnTo>
                  <a:lnTo>
                    <a:pt x="9603" y="5269"/>
                  </a:lnTo>
                  <a:lnTo>
                    <a:pt x="9603" y="8931"/>
                  </a:lnTo>
                  <a:lnTo>
                    <a:pt x="9538" y="8995"/>
                  </a:lnTo>
                  <a:cubicBezTo>
                    <a:pt x="9048" y="9479"/>
                    <a:pt x="8473" y="9851"/>
                    <a:pt x="7808" y="10114"/>
                  </a:cubicBezTo>
                  <a:cubicBezTo>
                    <a:pt x="7050" y="10415"/>
                    <a:pt x="6194" y="10557"/>
                    <a:pt x="5304" y="10529"/>
                  </a:cubicBezTo>
                  <a:close/>
                  <a:moveTo>
                    <a:pt x="5699" y="7961"/>
                  </a:moveTo>
                  <a:cubicBezTo>
                    <a:pt x="6300" y="7924"/>
                    <a:pt x="6819" y="7721"/>
                    <a:pt x="7255" y="7354"/>
                  </a:cubicBezTo>
                  <a:cubicBezTo>
                    <a:pt x="7317" y="7302"/>
                    <a:pt x="7467" y="7151"/>
                    <a:pt x="7520" y="7089"/>
                  </a:cubicBezTo>
                  <a:cubicBezTo>
                    <a:pt x="7666" y="6915"/>
                    <a:pt x="7770" y="6757"/>
                    <a:pt x="7867" y="6561"/>
                  </a:cubicBezTo>
                  <a:cubicBezTo>
                    <a:pt x="8059" y="6171"/>
                    <a:pt x="8155" y="5742"/>
                    <a:pt x="8155" y="5269"/>
                  </a:cubicBezTo>
                  <a:cubicBezTo>
                    <a:pt x="8155" y="4792"/>
                    <a:pt x="8057" y="4356"/>
                    <a:pt x="7861" y="3965"/>
                  </a:cubicBezTo>
                  <a:cubicBezTo>
                    <a:pt x="7608" y="3457"/>
                    <a:pt x="7201" y="3059"/>
                    <a:pt x="6697" y="2824"/>
                  </a:cubicBezTo>
                  <a:cubicBezTo>
                    <a:pt x="6413" y="2692"/>
                    <a:pt x="6128" y="2616"/>
                    <a:pt x="5789" y="2582"/>
                  </a:cubicBezTo>
                  <a:cubicBezTo>
                    <a:pt x="5698" y="2573"/>
                    <a:pt x="5375" y="2572"/>
                    <a:pt x="5283" y="2580"/>
                  </a:cubicBezTo>
                  <a:cubicBezTo>
                    <a:pt x="4809" y="2623"/>
                    <a:pt x="4396" y="2762"/>
                    <a:pt x="4031" y="3003"/>
                  </a:cubicBezTo>
                  <a:cubicBezTo>
                    <a:pt x="3392" y="3424"/>
                    <a:pt x="2985" y="4112"/>
                    <a:pt x="2895" y="4923"/>
                  </a:cubicBezTo>
                  <a:cubicBezTo>
                    <a:pt x="2881" y="5049"/>
                    <a:pt x="2878" y="5120"/>
                    <a:pt x="2878" y="5265"/>
                  </a:cubicBezTo>
                  <a:cubicBezTo>
                    <a:pt x="2878" y="5412"/>
                    <a:pt x="2882" y="5491"/>
                    <a:pt x="2895" y="5615"/>
                  </a:cubicBezTo>
                  <a:cubicBezTo>
                    <a:pt x="2979" y="6372"/>
                    <a:pt x="3340" y="7023"/>
                    <a:pt x="3913" y="7451"/>
                  </a:cubicBezTo>
                  <a:cubicBezTo>
                    <a:pt x="4326" y="7759"/>
                    <a:pt x="4824" y="7933"/>
                    <a:pt x="5375" y="7962"/>
                  </a:cubicBezTo>
                  <a:cubicBezTo>
                    <a:pt x="5433" y="7965"/>
                    <a:pt x="5640" y="7965"/>
                    <a:pt x="5699" y="7961"/>
                  </a:cubicBezTo>
                  <a:close/>
                </a:path>
              </a:pathLst>
            </a:custGeom>
            <a:solidFill>
              <a:srgbClr val="CD1A3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8" name="Freeform 17">
              <a:extLst>
                <a:ext uri="{FF2B5EF4-FFF2-40B4-BE49-F238E27FC236}">
                  <a16:creationId xmlns:a16="http://schemas.microsoft.com/office/drawing/2014/main" id="{CDD58949-C808-4AE3-BC1B-7CEAA0E2A1EA}"/>
                </a:ext>
              </a:extLst>
            </p:cNvPr>
            <p:cNvSpPr>
              <a:spLocks/>
            </p:cNvSpPr>
            <p:nvPr/>
          </p:nvSpPr>
          <p:spPr bwMode="auto">
            <a:xfrm>
              <a:off x="3439" y="3698"/>
              <a:ext cx="594" cy="611"/>
            </a:xfrm>
            <a:custGeom>
              <a:avLst/>
              <a:gdLst>
                <a:gd name="T0" fmla="*/ 1372 w 3865"/>
                <a:gd name="T1" fmla="*/ 3182 h 3956"/>
                <a:gd name="T2" fmla="*/ 1372 w 3865"/>
                <a:gd name="T3" fmla="*/ 2408 h 3956"/>
                <a:gd name="T4" fmla="*/ 1183 w 3865"/>
                <a:gd name="T5" fmla="*/ 2077 h 3956"/>
                <a:gd name="T6" fmla="*/ 995 w 3865"/>
                <a:gd name="T7" fmla="*/ 1740 h 3956"/>
                <a:gd name="T8" fmla="*/ 1006 w 3865"/>
                <a:gd name="T9" fmla="*/ 1683 h 3956"/>
                <a:gd name="T10" fmla="*/ 868 w 3865"/>
                <a:gd name="T11" fmla="*/ 715 h 3956"/>
                <a:gd name="T12" fmla="*/ 644 w 3865"/>
                <a:gd name="T13" fmla="*/ 416 h 3956"/>
                <a:gd name="T14" fmla="*/ 104 w 3865"/>
                <a:gd name="T15" fmla="*/ 85 h 3956"/>
                <a:gd name="T16" fmla="*/ 33 w 3865"/>
                <a:gd name="T17" fmla="*/ 62 h 3956"/>
                <a:gd name="T18" fmla="*/ 18 w 3865"/>
                <a:gd name="T19" fmla="*/ 34 h 3956"/>
                <a:gd name="T20" fmla="*/ 1 w 3865"/>
                <a:gd name="T21" fmla="*/ 3 h 3956"/>
                <a:gd name="T22" fmla="*/ 604 w 3865"/>
                <a:gd name="T23" fmla="*/ 1 h 3956"/>
                <a:gd name="T24" fmla="*/ 1208 w 3865"/>
                <a:gd name="T25" fmla="*/ 2 h 3956"/>
                <a:gd name="T26" fmla="*/ 1392 w 3865"/>
                <a:gd name="T27" fmla="*/ 366 h 3956"/>
                <a:gd name="T28" fmla="*/ 1719 w 3865"/>
                <a:gd name="T29" fmla="*/ 1012 h 3956"/>
                <a:gd name="T30" fmla="*/ 1896 w 3865"/>
                <a:gd name="T31" fmla="*/ 1362 h 3956"/>
                <a:gd name="T32" fmla="*/ 1931 w 3865"/>
                <a:gd name="T33" fmla="*/ 1429 h 3956"/>
                <a:gd name="T34" fmla="*/ 1946 w 3865"/>
                <a:gd name="T35" fmla="*/ 1400 h 3956"/>
                <a:gd name="T36" fmla="*/ 1988 w 3865"/>
                <a:gd name="T37" fmla="*/ 1318 h 3956"/>
                <a:gd name="T38" fmla="*/ 2150 w 3865"/>
                <a:gd name="T39" fmla="*/ 998 h 3956"/>
                <a:gd name="T40" fmla="*/ 2389 w 3865"/>
                <a:gd name="T41" fmla="*/ 526 h 3956"/>
                <a:gd name="T42" fmla="*/ 2573 w 3865"/>
                <a:gd name="T43" fmla="*/ 161 h 3956"/>
                <a:gd name="T44" fmla="*/ 2654 w 3865"/>
                <a:gd name="T45" fmla="*/ 0 h 3956"/>
                <a:gd name="T46" fmla="*/ 3259 w 3865"/>
                <a:gd name="T47" fmla="*/ 0 h 3956"/>
                <a:gd name="T48" fmla="*/ 3865 w 3865"/>
                <a:gd name="T49" fmla="*/ 0 h 3956"/>
                <a:gd name="T50" fmla="*/ 3859 w 3865"/>
                <a:gd name="T51" fmla="*/ 9 h 3956"/>
                <a:gd name="T52" fmla="*/ 3546 w 3865"/>
                <a:gd name="T53" fmla="*/ 554 h 3956"/>
                <a:gd name="T54" fmla="*/ 3186 w 3865"/>
                <a:gd name="T55" fmla="*/ 1182 h 3956"/>
                <a:gd name="T56" fmla="*/ 2874 w 3865"/>
                <a:gd name="T57" fmla="*/ 1726 h 3956"/>
                <a:gd name="T58" fmla="*/ 2547 w 3865"/>
                <a:gd name="T59" fmla="*/ 2295 h 3956"/>
                <a:gd name="T60" fmla="*/ 2480 w 3865"/>
                <a:gd name="T61" fmla="*/ 2413 h 3956"/>
                <a:gd name="T62" fmla="*/ 2480 w 3865"/>
                <a:gd name="T63" fmla="*/ 3184 h 3956"/>
                <a:gd name="T64" fmla="*/ 2480 w 3865"/>
                <a:gd name="T65" fmla="*/ 3956 h 3956"/>
                <a:gd name="T66" fmla="*/ 1926 w 3865"/>
                <a:gd name="T67" fmla="*/ 3956 h 3956"/>
                <a:gd name="T68" fmla="*/ 1372 w 3865"/>
                <a:gd name="T69" fmla="*/ 3956 h 3956"/>
                <a:gd name="T70" fmla="*/ 1372 w 3865"/>
                <a:gd name="T71" fmla="*/ 3182 h 3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65" h="3956">
                  <a:moveTo>
                    <a:pt x="1372" y="3182"/>
                  </a:moveTo>
                  <a:lnTo>
                    <a:pt x="1372" y="2408"/>
                  </a:lnTo>
                  <a:lnTo>
                    <a:pt x="1183" y="2077"/>
                  </a:lnTo>
                  <a:cubicBezTo>
                    <a:pt x="1079" y="1895"/>
                    <a:pt x="994" y="1744"/>
                    <a:pt x="995" y="1740"/>
                  </a:cubicBezTo>
                  <a:cubicBezTo>
                    <a:pt x="995" y="1737"/>
                    <a:pt x="1000" y="1711"/>
                    <a:pt x="1006" y="1683"/>
                  </a:cubicBezTo>
                  <a:cubicBezTo>
                    <a:pt x="1073" y="1360"/>
                    <a:pt x="1021" y="995"/>
                    <a:pt x="868" y="715"/>
                  </a:cubicBezTo>
                  <a:cubicBezTo>
                    <a:pt x="806" y="601"/>
                    <a:pt x="736" y="508"/>
                    <a:pt x="644" y="416"/>
                  </a:cubicBezTo>
                  <a:cubicBezTo>
                    <a:pt x="493" y="265"/>
                    <a:pt x="312" y="154"/>
                    <a:pt x="104" y="85"/>
                  </a:cubicBezTo>
                  <a:lnTo>
                    <a:pt x="33" y="62"/>
                  </a:lnTo>
                  <a:lnTo>
                    <a:pt x="18" y="34"/>
                  </a:lnTo>
                  <a:cubicBezTo>
                    <a:pt x="9" y="19"/>
                    <a:pt x="1" y="5"/>
                    <a:pt x="1" y="3"/>
                  </a:cubicBezTo>
                  <a:cubicBezTo>
                    <a:pt x="0" y="1"/>
                    <a:pt x="271" y="0"/>
                    <a:pt x="604" y="1"/>
                  </a:cubicBezTo>
                  <a:lnTo>
                    <a:pt x="1208" y="2"/>
                  </a:lnTo>
                  <a:lnTo>
                    <a:pt x="1392" y="366"/>
                  </a:lnTo>
                  <a:cubicBezTo>
                    <a:pt x="1494" y="566"/>
                    <a:pt x="1641" y="857"/>
                    <a:pt x="1719" y="1012"/>
                  </a:cubicBezTo>
                  <a:cubicBezTo>
                    <a:pt x="1797" y="1167"/>
                    <a:pt x="1877" y="1324"/>
                    <a:pt x="1896" y="1362"/>
                  </a:cubicBezTo>
                  <a:lnTo>
                    <a:pt x="1931" y="1429"/>
                  </a:lnTo>
                  <a:lnTo>
                    <a:pt x="1946" y="1400"/>
                  </a:lnTo>
                  <a:cubicBezTo>
                    <a:pt x="1954" y="1383"/>
                    <a:pt x="1973" y="1347"/>
                    <a:pt x="1988" y="1318"/>
                  </a:cubicBezTo>
                  <a:cubicBezTo>
                    <a:pt x="2003" y="1289"/>
                    <a:pt x="2076" y="1145"/>
                    <a:pt x="2150" y="998"/>
                  </a:cubicBezTo>
                  <a:cubicBezTo>
                    <a:pt x="2225" y="851"/>
                    <a:pt x="2332" y="638"/>
                    <a:pt x="2389" y="526"/>
                  </a:cubicBezTo>
                  <a:cubicBezTo>
                    <a:pt x="2446" y="414"/>
                    <a:pt x="2529" y="250"/>
                    <a:pt x="2573" y="161"/>
                  </a:cubicBezTo>
                  <a:lnTo>
                    <a:pt x="2654" y="0"/>
                  </a:lnTo>
                  <a:lnTo>
                    <a:pt x="3259" y="0"/>
                  </a:lnTo>
                  <a:lnTo>
                    <a:pt x="3865" y="0"/>
                  </a:lnTo>
                  <a:lnTo>
                    <a:pt x="3859" y="9"/>
                  </a:lnTo>
                  <a:cubicBezTo>
                    <a:pt x="3856" y="14"/>
                    <a:pt x="3715" y="259"/>
                    <a:pt x="3546" y="554"/>
                  </a:cubicBezTo>
                  <a:cubicBezTo>
                    <a:pt x="3377" y="849"/>
                    <a:pt x="3215" y="1131"/>
                    <a:pt x="3186" y="1182"/>
                  </a:cubicBezTo>
                  <a:cubicBezTo>
                    <a:pt x="3157" y="1233"/>
                    <a:pt x="3016" y="1477"/>
                    <a:pt x="2874" y="1726"/>
                  </a:cubicBezTo>
                  <a:cubicBezTo>
                    <a:pt x="2731" y="1975"/>
                    <a:pt x="2584" y="2231"/>
                    <a:pt x="2547" y="2295"/>
                  </a:cubicBezTo>
                  <a:lnTo>
                    <a:pt x="2480" y="2413"/>
                  </a:lnTo>
                  <a:lnTo>
                    <a:pt x="2480" y="3184"/>
                  </a:lnTo>
                  <a:lnTo>
                    <a:pt x="2480" y="3956"/>
                  </a:lnTo>
                  <a:lnTo>
                    <a:pt x="1926" y="3956"/>
                  </a:lnTo>
                  <a:lnTo>
                    <a:pt x="1372" y="3956"/>
                  </a:lnTo>
                  <a:lnTo>
                    <a:pt x="1372" y="3182"/>
                  </a:lnTo>
                  <a:close/>
                </a:path>
              </a:pathLst>
            </a:custGeom>
            <a:solidFill>
              <a:srgbClr val="14977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29" name="Freeform 18">
              <a:extLst>
                <a:ext uri="{FF2B5EF4-FFF2-40B4-BE49-F238E27FC236}">
                  <a16:creationId xmlns:a16="http://schemas.microsoft.com/office/drawing/2014/main" id="{98497D79-9AE4-4A63-9194-D5D8DB63958F}"/>
                </a:ext>
              </a:extLst>
            </p:cNvPr>
            <p:cNvSpPr>
              <a:spLocks noEditPoints="1"/>
            </p:cNvSpPr>
            <p:nvPr/>
          </p:nvSpPr>
          <p:spPr bwMode="auto">
            <a:xfrm>
              <a:off x="301" y="1961"/>
              <a:ext cx="2440" cy="2348"/>
            </a:xfrm>
            <a:custGeom>
              <a:avLst/>
              <a:gdLst>
                <a:gd name="T0" fmla="*/ 12577 w 15879"/>
                <a:gd name="T1" fmla="*/ 14260 h 15204"/>
                <a:gd name="T2" fmla="*/ 12347 w 15879"/>
                <a:gd name="T3" fmla="*/ 13668 h 15204"/>
                <a:gd name="T4" fmla="*/ 12615 w 15879"/>
                <a:gd name="T5" fmla="*/ 13220 h 15204"/>
                <a:gd name="T6" fmla="*/ 12347 w 15879"/>
                <a:gd name="T7" fmla="*/ 12772 h 15204"/>
                <a:gd name="T8" fmla="*/ 12553 w 15879"/>
                <a:gd name="T9" fmla="*/ 12192 h 15204"/>
                <a:gd name="T10" fmla="*/ 12759 w 15879"/>
                <a:gd name="T11" fmla="*/ 11248 h 15204"/>
                <a:gd name="T12" fmla="*/ 13429 w 15879"/>
                <a:gd name="T13" fmla="*/ 11423 h 15204"/>
                <a:gd name="T14" fmla="*/ 14353 w 15879"/>
                <a:gd name="T15" fmla="*/ 12686 h 15204"/>
                <a:gd name="T16" fmla="*/ 14822 w 15879"/>
                <a:gd name="T17" fmla="*/ 12287 h 15204"/>
                <a:gd name="T18" fmla="*/ 15355 w 15879"/>
                <a:gd name="T19" fmla="*/ 11248 h 15204"/>
                <a:gd name="T20" fmla="*/ 15617 w 15879"/>
                <a:gd name="T21" fmla="*/ 12232 h 15204"/>
                <a:gd name="T22" fmla="*/ 15879 w 15879"/>
                <a:gd name="T23" fmla="*/ 15204 h 15204"/>
                <a:gd name="T24" fmla="*/ 14829 w 15879"/>
                <a:gd name="T25" fmla="*/ 15002 h 15204"/>
                <a:gd name="T26" fmla="*/ 13477 w 15879"/>
                <a:gd name="T27" fmla="*/ 13155 h 15204"/>
                <a:gd name="T28" fmla="*/ 13403 w 15879"/>
                <a:gd name="T29" fmla="*/ 15204 h 15204"/>
                <a:gd name="T30" fmla="*/ 12807 w 15879"/>
                <a:gd name="T31" fmla="*/ 14732 h 15204"/>
                <a:gd name="T32" fmla="*/ 5385 w 15879"/>
                <a:gd name="T33" fmla="*/ 10527 h 15204"/>
                <a:gd name="T34" fmla="*/ 5662 w 15879"/>
                <a:gd name="T35" fmla="*/ 10525 h 15204"/>
                <a:gd name="T36" fmla="*/ 5242 w 15879"/>
                <a:gd name="T37" fmla="*/ 10521 h 15204"/>
                <a:gd name="T38" fmla="*/ 5242 w 15879"/>
                <a:gd name="T39" fmla="*/ 10521 h 15204"/>
                <a:gd name="T40" fmla="*/ 9400 w 15879"/>
                <a:gd name="T41" fmla="*/ 9121 h 15204"/>
                <a:gd name="T42" fmla="*/ 1600 w 15879"/>
                <a:gd name="T43" fmla="*/ 9087 h 15204"/>
                <a:gd name="T44" fmla="*/ 9455 w 15879"/>
                <a:gd name="T45" fmla="*/ 9066 h 15204"/>
                <a:gd name="T46" fmla="*/ 9448 w 15879"/>
                <a:gd name="T47" fmla="*/ 9076 h 15204"/>
                <a:gd name="T48" fmla="*/ 1509 w 15879"/>
                <a:gd name="T49" fmla="*/ 9002 h 15204"/>
                <a:gd name="T50" fmla="*/ 1519 w 15879"/>
                <a:gd name="T51" fmla="*/ 9013 h 15204"/>
                <a:gd name="T52" fmla="*/ 1430 w 15879"/>
                <a:gd name="T53" fmla="*/ 8922 h 15204"/>
                <a:gd name="T54" fmla="*/ 1342 w 15879"/>
                <a:gd name="T55" fmla="*/ 8833 h 15204"/>
                <a:gd name="T56" fmla="*/ 1342 w 15879"/>
                <a:gd name="T57" fmla="*/ 8833 h 15204"/>
                <a:gd name="T58" fmla="*/ 5649 w 15879"/>
                <a:gd name="T59" fmla="*/ 7960 h 15204"/>
                <a:gd name="T60" fmla="*/ 7330 w 15879"/>
                <a:gd name="T61" fmla="*/ 7276 h 15204"/>
                <a:gd name="T62" fmla="*/ 7321 w 15879"/>
                <a:gd name="T63" fmla="*/ 7284 h 15204"/>
                <a:gd name="T64" fmla="*/ 3670 w 15879"/>
                <a:gd name="T65" fmla="*/ 7242 h 15204"/>
                <a:gd name="T66" fmla="*/ 3605 w 15879"/>
                <a:gd name="T67" fmla="*/ 7179 h 15204"/>
                <a:gd name="T68" fmla="*/ 3614 w 15879"/>
                <a:gd name="T69" fmla="*/ 7188 h 15204"/>
                <a:gd name="T70" fmla="*/ 7454 w 15879"/>
                <a:gd name="T71" fmla="*/ 7151 h 15204"/>
                <a:gd name="T72" fmla="*/ 0 w 15879"/>
                <a:gd name="T73" fmla="*/ 5370 h 15204"/>
                <a:gd name="T74" fmla="*/ 0 w 15879"/>
                <a:gd name="T75" fmla="*/ 5370 h 15204"/>
                <a:gd name="T76" fmla="*/ 2874 w 15879"/>
                <a:gd name="T77" fmla="*/ 5333 h 15204"/>
                <a:gd name="T78" fmla="*/ 2874 w 15879"/>
                <a:gd name="T79" fmla="*/ 5193 h 15204"/>
                <a:gd name="T80" fmla="*/ 0 w 15879"/>
                <a:gd name="T81" fmla="*/ 5156 h 15204"/>
                <a:gd name="T82" fmla="*/ 0 w 15879"/>
                <a:gd name="T83" fmla="*/ 5156 h 15204"/>
                <a:gd name="T84" fmla="*/ 3541 w 15879"/>
                <a:gd name="T85" fmla="*/ 3420 h 15204"/>
                <a:gd name="T86" fmla="*/ 3575 w 15879"/>
                <a:gd name="T87" fmla="*/ 3378 h 15204"/>
                <a:gd name="T88" fmla="*/ 3575 w 15879"/>
                <a:gd name="T89" fmla="*/ 3378 h 15204"/>
                <a:gd name="T90" fmla="*/ 3700 w 15879"/>
                <a:gd name="T91" fmla="*/ 3257 h 15204"/>
                <a:gd name="T92" fmla="*/ 7308 w 15879"/>
                <a:gd name="T93" fmla="*/ 3227 h 15204"/>
                <a:gd name="T94" fmla="*/ 1283 w 15879"/>
                <a:gd name="T95" fmla="*/ 1758 h 15204"/>
                <a:gd name="T96" fmla="*/ 1283 w 15879"/>
                <a:gd name="T97" fmla="*/ 1758 h 15204"/>
                <a:gd name="T98" fmla="*/ 1405 w 15879"/>
                <a:gd name="T99" fmla="*/ 1630 h 15204"/>
                <a:gd name="T100" fmla="*/ 9577 w 15879"/>
                <a:gd name="T101" fmla="*/ 1579 h 15204"/>
                <a:gd name="T102" fmla="*/ 9594 w 15879"/>
                <a:gd name="T103" fmla="*/ 1596 h 15204"/>
                <a:gd name="T104" fmla="*/ 9552 w 15879"/>
                <a:gd name="T105" fmla="*/ 1551 h 15204"/>
                <a:gd name="T106" fmla="*/ 9521 w 15879"/>
                <a:gd name="T107" fmla="*/ 1523 h 15204"/>
                <a:gd name="T108" fmla="*/ 9543 w 15879"/>
                <a:gd name="T109" fmla="*/ 1543 h 15204"/>
                <a:gd name="T110" fmla="*/ 1562 w 15879"/>
                <a:gd name="T111" fmla="*/ 1472 h 15204"/>
                <a:gd name="T112" fmla="*/ 1553 w 15879"/>
                <a:gd name="T113" fmla="*/ 1480 h 15204"/>
                <a:gd name="T114" fmla="*/ 9437 w 15879"/>
                <a:gd name="T115" fmla="*/ 1444 h 15204"/>
                <a:gd name="T116" fmla="*/ 1618 w 15879"/>
                <a:gd name="T117" fmla="*/ 1419 h 15204"/>
                <a:gd name="T118" fmla="*/ 1655 w 15879"/>
                <a:gd name="T119" fmla="*/ 1386 h 15204"/>
                <a:gd name="T120" fmla="*/ 1655 w 15879"/>
                <a:gd name="T121" fmla="*/ 1386 h 15204"/>
                <a:gd name="T122" fmla="*/ 5325 w 15879"/>
                <a:gd name="T123" fmla="*/ 4 h 15204"/>
                <a:gd name="T124" fmla="*/ 5722 w 15879"/>
                <a:gd name="T125" fmla="*/ 2 h 15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879" h="15204">
                  <a:moveTo>
                    <a:pt x="12807" y="14732"/>
                  </a:moveTo>
                  <a:lnTo>
                    <a:pt x="12807" y="14260"/>
                  </a:lnTo>
                  <a:lnTo>
                    <a:pt x="12577" y="14260"/>
                  </a:lnTo>
                  <a:lnTo>
                    <a:pt x="12347" y="14260"/>
                  </a:lnTo>
                  <a:lnTo>
                    <a:pt x="12347" y="13964"/>
                  </a:lnTo>
                  <a:lnTo>
                    <a:pt x="12347" y="13668"/>
                  </a:lnTo>
                  <a:lnTo>
                    <a:pt x="12481" y="13668"/>
                  </a:lnTo>
                  <a:lnTo>
                    <a:pt x="12615" y="13668"/>
                  </a:lnTo>
                  <a:lnTo>
                    <a:pt x="12615" y="13220"/>
                  </a:lnTo>
                  <a:lnTo>
                    <a:pt x="12615" y="12772"/>
                  </a:lnTo>
                  <a:lnTo>
                    <a:pt x="12481" y="12772"/>
                  </a:lnTo>
                  <a:lnTo>
                    <a:pt x="12347" y="12772"/>
                  </a:lnTo>
                  <a:lnTo>
                    <a:pt x="12347" y="12482"/>
                  </a:lnTo>
                  <a:lnTo>
                    <a:pt x="12347" y="12192"/>
                  </a:lnTo>
                  <a:lnTo>
                    <a:pt x="12553" y="12192"/>
                  </a:lnTo>
                  <a:lnTo>
                    <a:pt x="12759" y="12192"/>
                  </a:lnTo>
                  <a:lnTo>
                    <a:pt x="12759" y="11720"/>
                  </a:lnTo>
                  <a:lnTo>
                    <a:pt x="12759" y="11248"/>
                  </a:lnTo>
                  <a:lnTo>
                    <a:pt x="13030" y="11248"/>
                  </a:lnTo>
                  <a:lnTo>
                    <a:pt x="13301" y="11248"/>
                  </a:lnTo>
                  <a:lnTo>
                    <a:pt x="13429" y="11423"/>
                  </a:lnTo>
                  <a:cubicBezTo>
                    <a:pt x="13499" y="11519"/>
                    <a:pt x="13605" y="11665"/>
                    <a:pt x="13665" y="11746"/>
                  </a:cubicBezTo>
                  <a:cubicBezTo>
                    <a:pt x="13725" y="11827"/>
                    <a:pt x="13862" y="12016"/>
                    <a:pt x="13971" y="12164"/>
                  </a:cubicBezTo>
                  <a:cubicBezTo>
                    <a:pt x="14080" y="12313"/>
                    <a:pt x="14251" y="12547"/>
                    <a:pt x="14353" y="12686"/>
                  </a:cubicBezTo>
                  <a:cubicBezTo>
                    <a:pt x="14454" y="12825"/>
                    <a:pt x="14601" y="13025"/>
                    <a:pt x="14679" y="13132"/>
                  </a:cubicBezTo>
                  <a:lnTo>
                    <a:pt x="14821" y="13325"/>
                  </a:lnTo>
                  <a:lnTo>
                    <a:pt x="14822" y="12287"/>
                  </a:lnTo>
                  <a:lnTo>
                    <a:pt x="14823" y="11248"/>
                  </a:lnTo>
                  <a:lnTo>
                    <a:pt x="15089" y="11248"/>
                  </a:lnTo>
                  <a:lnTo>
                    <a:pt x="15355" y="11248"/>
                  </a:lnTo>
                  <a:lnTo>
                    <a:pt x="15355" y="11740"/>
                  </a:lnTo>
                  <a:lnTo>
                    <a:pt x="15355" y="12232"/>
                  </a:lnTo>
                  <a:lnTo>
                    <a:pt x="15617" y="12232"/>
                  </a:lnTo>
                  <a:lnTo>
                    <a:pt x="15879" y="12232"/>
                  </a:lnTo>
                  <a:lnTo>
                    <a:pt x="15879" y="13718"/>
                  </a:lnTo>
                  <a:lnTo>
                    <a:pt x="15879" y="15204"/>
                  </a:lnTo>
                  <a:lnTo>
                    <a:pt x="15428" y="15204"/>
                  </a:lnTo>
                  <a:lnTo>
                    <a:pt x="14977" y="15204"/>
                  </a:lnTo>
                  <a:lnTo>
                    <a:pt x="14829" y="15002"/>
                  </a:lnTo>
                  <a:cubicBezTo>
                    <a:pt x="14748" y="14890"/>
                    <a:pt x="14576" y="14656"/>
                    <a:pt x="14448" y="14481"/>
                  </a:cubicBezTo>
                  <a:cubicBezTo>
                    <a:pt x="14319" y="14305"/>
                    <a:pt x="14188" y="14126"/>
                    <a:pt x="14156" y="14082"/>
                  </a:cubicBezTo>
                  <a:cubicBezTo>
                    <a:pt x="14033" y="13914"/>
                    <a:pt x="13575" y="13289"/>
                    <a:pt x="13477" y="13155"/>
                  </a:cubicBezTo>
                  <a:lnTo>
                    <a:pt x="13405" y="13056"/>
                  </a:lnTo>
                  <a:lnTo>
                    <a:pt x="13404" y="14130"/>
                  </a:lnTo>
                  <a:lnTo>
                    <a:pt x="13403" y="15204"/>
                  </a:lnTo>
                  <a:lnTo>
                    <a:pt x="13105" y="15204"/>
                  </a:lnTo>
                  <a:lnTo>
                    <a:pt x="12807" y="15204"/>
                  </a:lnTo>
                  <a:lnTo>
                    <a:pt x="12807" y="14732"/>
                  </a:lnTo>
                  <a:close/>
                  <a:moveTo>
                    <a:pt x="5380" y="10525"/>
                  </a:moveTo>
                  <a:cubicBezTo>
                    <a:pt x="5384" y="10524"/>
                    <a:pt x="5389" y="10524"/>
                    <a:pt x="5392" y="10525"/>
                  </a:cubicBezTo>
                  <a:cubicBezTo>
                    <a:pt x="5395" y="10526"/>
                    <a:pt x="5392" y="10527"/>
                    <a:pt x="5385" y="10527"/>
                  </a:cubicBezTo>
                  <a:cubicBezTo>
                    <a:pt x="5378" y="10527"/>
                    <a:pt x="5376" y="10526"/>
                    <a:pt x="5380" y="10525"/>
                  </a:cubicBezTo>
                  <a:close/>
                  <a:moveTo>
                    <a:pt x="5648" y="10525"/>
                  </a:moveTo>
                  <a:cubicBezTo>
                    <a:pt x="5652" y="10524"/>
                    <a:pt x="5658" y="10524"/>
                    <a:pt x="5662" y="10525"/>
                  </a:cubicBezTo>
                  <a:cubicBezTo>
                    <a:pt x="5666" y="10526"/>
                    <a:pt x="5663" y="10527"/>
                    <a:pt x="5655" y="10527"/>
                  </a:cubicBezTo>
                  <a:cubicBezTo>
                    <a:pt x="5647" y="10527"/>
                    <a:pt x="5644" y="10526"/>
                    <a:pt x="5648" y="10525"/>
                  </a:cubicBezTo>
                  <a:close/>
                  <a:moveTo>
                    <a:pt x="5242" y="10521"/>
                  </a:moveTo>
                  <a:cubicBezTo>
                    <a:pt x="5245" y="10520"/>
                    <a:pt x="5249" y="10520"/>
                    <a:pt x="5250" y="10522"/>
                  </a:cubicBezTo>
                  <a:cubicBezTo>
                    <a:pt x="5251" y="10523"/>
                    <a:pt x="5249" y="10524"/>
                    <a:pt x="5245" y="10524"/>
                  </a:cubicBezTo>
                  <a:cubicBezTo>
                    <a:pt x="5240" y="10523"/>
                    <a:pt x="5239" y="10523"/>
                    <a:pt x="5242" y="10521"/>
                  </a:cubicBezTo>
                  <a:close/>
                  <a:moveTo>
                    <a:pt x="9391" y="9126"/>
                  </a:moveTo>
                  <a:cubicBezTo>
                    <a:pt x="9391" y="9126"/>
                    <a:pt x="9394" y="9123"/>
                    <a:pt x="9398" y="9119"/>
                  </a:cubicBezTo>
                  <a:cubicBezTo>
                    <a:pt x="9404" y="9115"/>
                    <a:pt x="9404" y="9115"/>
                    <a:pt x="9400" y="9121"/>
                  </a:cubicBezTo>
                  <a:cubicBezTo>
                    <a:pt x="9394" y="9128"/>
                    <a:pt x="9391" y="9130"/>
                    <a:pt x="9391" y="9126"/>
                  </a:cubicBezTo>
                  <a:close/>
                  <a:moveTo>
                    <a:pt x="1598" y="9089"/>
                  </a:moveTo>
                  <a:cubicBezTo>
                    <a:pt x="1594" y="9083"/>
                    <a:pt x="1594" y="9083"/>
                    <a:pt x="1600" y="9087"/>
                  </a:cubicBezTo>
                  <a:cubicBezTo>
                    <a:pt x="1607" y="9093"/>
                    <a:pt x="1609" y="9096"/>
                    <a:pt x="1605" y="9096"/>
                  </a:cubicBezTo>
                  <a:cubicBezTo>
                    <a:pt x="1605" y="9096"/>
                    <a:pt x="1602" y="9093"/>
                    <a:pt x="1598" y="9089"/>
                  </a:cubicBezTo>
                  <a:close/>
                  <a:moveTo>
                    <a:pt x="9455" y="9066"/>
                  </a:moveTo>
                  <a:cubicBezTo>
                    <a:pt x="9460" y="9060"/>
                    <a:pt x="9465" y="9056"/>
                    <a:pt x="9466" y="9056"/>
                  </a:cubicBezTo>
                  <a:cubicBezTo>
                    <a:pt x="9467" y="9056"/>
                    <a:pt x="9464" y="9060"/>
                    <a:pt x="9459" y="9066"/>
                  </a:cubicBezTo>
                  <a:cubicBezTo>
                    <a:pt x="9454" y="9071"/>
                    <a:pt x="9449" y="9076"/>
                    <a:pt x="9448" y="9076"/>
                  </a:cubicBezTo>
                  <a:cubicBezTo>
                    <a:pt x="9447" y="9076"/>
                    <a:pt x="9450" y="9071"/>
                    <a:pt x="9455" y="9066"/>
                  </a:cubicBezTo>
                  <a:close/>
                  <a:moveTo>
                    <a:pt x="1519" y="9013"/>
                  </a:moveTo>
                  <a:lnTo>
                    <a:pt x="1509" y="9002"/>
                  </a:lnTo>
                  <a:lnTo>
                    <a:pt x="1520" y="9012"/>
                  </a:lnTo>
                  <a:cubicBezTo>
                    <a:pt x="1530" y="9021"/>
                    <a:pt x="1533" y="9024"/>
                    <a:pt x="1530" y="9024"/>
                  </a:cubicBezTo>
                  <a:cubicBezTo>
                    <a:pt x="1529" y="9024"/>
                    <a:pt x="1524" y="9019"/>
                    <a:pt x="1519" y="9013"/>
                  </a:cubicBezTo>
                  <a:close/>
                  <a:moveTo>
                    <a:pt x="1429" y="8923"/>
                  </a:moveTo>
                  <a:lnTo>
                    <a:pt x="1409" y="8902"/>
                  </a:lnTo>
                  <a:lnTo>
                    <a:pt x="1430" y="8922"/>
                  </a:lnTo>
                  <a:cubicBezTo>
                    <a:pt x="1450" y="8940"/>
                    <a:pt x="1453" y="8944"/>
                    <a:pt x="1450" y="8944"/>
                  </a:cubicBezTo>
                  <a:cubicBezTo>
                    <a:pt x="1449" y="8944"/>
                    <a:pt x="1440" y="8935"/>
                    <a:pt x="1429" y="8923"/>
                  </a:cubicBezTo>
                  <a:close/>
                  <a:moveTo>
                    <a:pt x="1342" y="8833"/>
                  </a:moveTo>
                  <a:cubicBezTo>
                    <a:pt x="1338" y="8827"/>
                    <a:pt x="1338" y="8827"/>
                    <a:pt x="1344" y="8831"/>
                  </a:cubicBezTo>
                  <a:cubicBezTo>
                    <a:pt x="1351" y="8837"/>
                    <a:pt x="1353" y="8840"/>
                    <a:pt x="1349" y="8840"/>
                  </a:cubicBezTo>
                  <a:cubicBezTo>
                    <a:pt x="1349" y="8840"/>
                    <a:pt x="1346" y="8837"/>
                    <a:pt x="1342" y="8833"/>
                  </a:cubicBezTo>
                  <a:close/>
                  <a:moveTo>
                    <a:pt x="5646" y="7957"/>
                  </a:moveTo>
                  <a:cubicBezTo>
                    <a:pt x="5649" y="7956"/>
                    <a:pt x="5653" y="7956"/>
                    <a:pt x="5654" y="7958"/>
                  </a:cubicBezTo>
                  <a:cubicBezTo>
                    <a:pt x="5655" y="7959"/>
                    <a:pt x="5653" y="7960"/>
                    <a:pt x="5649" y="7960"/>
                  </a:cubicBezTo>
                  <a:cubicBezTo>
                    <a:pt x="5644" y="7959"/>
                    <a:pt x="5643" y="7959"/>
                    <a:pt x="5646" y="7957"/>
                  </a:cubicBezTo>
                  <a:close/>
                  <a:moveTo>
                    <a:pt x="7321" y="7284"/>
                  </a:moveTo>
                  <a:cubicBezTo>
                    <a:pt x="7325" y="7280"/>
                    <a:pt x="7329" y="7276"/>
                    <a:pt x="7330" y="7276"/>
                  </a:cubicBezTo>
                  <a:cubicBezTo>
                    <a:pt x="7331" y="7276"/>
                    <a:pt x="7329" y="7280"/>
                    <a:pt x="7325" y="7284"/>
                  </a:cubicBezTo>
                  <a:cubicBezTo>
                    <a:pt x="7321" y="7288"/>
                    <a:pt x="7317" y="7292"/>
                    <a:pt x="7316" y="7292"/>
                  </a:cubicBezTo>
                  <a:cubicBezTo>
                    <a:pt x="7315" y="7292"/>
                    <a:pt x="7317" y="7288"/>
                    <a:pt x="7321" y="7284"/>
                  </a:cubicBezTo>
                  <a:close/>
                  <a:moveTo>
                    <a:pt x="3669" y="7243"/>
                  </a:moveTo>
                  <a:lnTo>
                    <a:pt x="3657" y="7230"/>
                  </a:lnTo>
                  <a:lnTo>
                    <a:pt x="3670" y="7242"/>
                  </a:lnTo>
                  <a:cubicBezTo>
                    <a:pt x="3682" y="7253"/>
                    <a:pt x="3685" y="7256"/>
                    <a:pt x="3682" y="7256"/>
                  </a:cubicBezTo>
                  <a:cubicBezTo>
                    <a:pt x="3681" y="7256"/>
                    <a:pt x="3675" y="7250"/>
                    <a:pt x="3669" y="7243"/>
                  </a:cubicBezTo>
                  <a:close/>
                  <a:moveTo>
                    <a:pt x="3605" y="7179"/>
                  </a:moveTo>
                  <a:lnTo>
                    <a:pt x="3597" y="7170"/>
                  </a:lnTo>
                  <a:lnTo>
                    <a:pt x="3606" y="7178"/>
                  </a:lnTo>
                  <a:cubicBezTo>
                    <a:pt x="3614" y="7185"/>
                    <a:pt x="3617" y="7188"/>
                    <a:pt x="3614" y="7188"/>
                  </a:cubicBezTo>
                  <a:cubicBezTo>
                    <a:pt x="3613" y="7188"/>
                    <a:pt x="3609" y="7184"/>
                    <a:pt x="3605" y="7179"/>
                  </a:cubicBezTo>
                  <a:close/>
                  <a:moveTo>
                    <a:pt x="7447" y="7158"/>
                  </a:moveTo>
                  <a:cubicBezTo>
                    <a:pt x="7447" y="7158"/>
                    <a:pt x="7450" y="7155"/>
                    <a:pt x="7454" y="7151"/>
                  </a:cubicBezTo>
                  <a:cubicBezTo>
                    <a:pt x="7460" y="7147"/>
                    <a:pt x="7460" y="7147"/>
                    <a:pt x="7456" y="7153"/>
                  </a:cubicBezTo>
                  <a:cubicBezTo>
                    <a:pt x="7450" y="7160"/>
                    <a:pt x="7447" y="7162"/>
                    <a:pt x="7447" y="7158"/>
                  </a:cubicBezTo>
                  <a:close/>
                  <a:moveTo>
                    <a:pt x="0" y="5370"/>
                  </a:moveTo>
                  <a:cubicBezTo>
                    <a:pt x="0" y="5363"/>
                    <a:pt x="1" y="5361"/>
                    <a:pt x="2" y="5365"/>
                  </a:cubicBezTo>
                  <a:cubicBezTo>
                    <a:pt x="3" y="5369"/>
                    <a:pt x="3" y="5374"/>
                    <a:pt x="2" y="5377"/>
                  </a:cubicBezTo>
                  <a:cubicBezTo>
                    <a:pt x="1" y="5380"/>
                    <a:pt x="0" y="5377"/>
                    <a:pt x="0" y="5370"/>
                  </a:cubicBezTo>
                  <a:close/>
                  <a:moveTo>
                    <a:pt x="2872" y="5328"/>
                  </a:moveTo>
                  <a:cubicBezTo>
                    <a:pt x="2872" y="5322"/>
                    <a:pt x="2873" y="5320"/>
                    <a:pt x="2874" y="5323"/>
                  </a:cubicBezTo>
                  <a:cubicBezTo>
                    <a:pt x="2875" y="5326"/>
                    <a:pt x="2875" y="5330"/>
                    <a:pt x="2874" y="5333"/>
                  </a:cubicBezTo>
                  <a:cubicBezTo>
                    <a:pt x="2873" y="5336"/>
                    <a:pt x="2872" y="5333"/>
                    <a:pt x="2872" y="5328"/>
                  </a:cubicBezTo>
                  <a:close/>
                  <a:moveTo>
                    <a:pt x="2872" y="5198"/>
                  </a:moveTo>
                  <a:cubicBezTo>
                    <a:pt x="2872" y="5191"/>
                    <a:pt x="2873" y="5189"/>
                    <a:pt x="2874" y="5193"/>
                  </a:cubicBezTo>
                  <a:cubicBezTo>
                    <a:pt x="2875" y="5197"/>
                    <a:pt x="2875" y="5202"/>
                    <a:pt x="2874" y="5205"/>
                  </a:cubicBezTo>
                  <a:cubicBezTo>
                    <a:pt x="2873" y="5208"/>
                    <a:pt x="2872" y="5205"/>
                    <a:pt x="2872" y="5198"/>
                  </a:cubicBezTo>
                  <a:close/>
                  <a:moveTo>
                    <a:pt x="0" y="5156"/>
                  </a:moveTo>
                  <a:cubicBezTo>
                    <a:pt x="0" y="5148"/>
                    <a:pt x="1" y="5145"/>
                    <a:pt x="2" y="5149"/>
                  </a:cubicBezTo>
                  <a:cubicBezTo>
                    <a:pt x="3" y="5153"/>
                    <a:pt x="3" y="5159"/>
                    <a:pt x="2" y="5163"/>
                  </a:cubicBezTo>
                  <a:cubicBezTo>
                    <a:pt x="1" y="5167"/>
                    <a:pt x="0" y="5164"/>
                    <a:pt x="0" y="5156"/>
                  </a:cubicBezTo>
                  <a:close/>
                  <a:moveTo>
                    <a:pt x="3537" y="3420"/>
                  </a:moveTo>
                  <a:cubicBezTo>
                    <a:pt x="3541" y="3416"/>
                    <a:pt x="3545" y="3412"/>
                    <a:pt x="3546" y="3412"/>
                  </a:cubicBezTo>
                  <a:cubicBezTo>
                    <a:pt x="3547" y="3412"/>
                    <a:pt x="3545" y="3416"/>
                    <a:pt x="3541" y="3420"/>
                  </a:cubicBezTo>
                  <a:cubicBezTo>
                    <a:pt x="3537" y="3424"/>
                    <a:pt x="3533" y="3428"/>
                    <a:pt x="3532" y="3428"/>
                  </a:cubicBezTo>
                  <a:cubicBezTo>
                    <a:pt x="3531" y="3428"/>
                    <a:pt x="3533" y="3424"/>
                    <a:pt x="3537" y="3420"/>
                  </a:cubicBezTo>
                  <a:close/>
                  <a:moveTo>
                    <a:pt x="3575" y="3378"/>
                  </a:moveTo>
                  <a:cubicBezTo>
                    <a:pt x="3575" y="3378"/>
                    <a:pt x="3578" y="3375"/>
                    <a:pt x="3582" y="3371"/>
                  </a:cubicBezTo>
                  <a:cubicBezTo>
                    <a:pt x="3588" y="3367"/>
                    <a:pt x="3588" y="3367"/>
                    <a:pt x="3584" y="3373"/>
                  </a:cubicBezTo>
                  <a:cubicBezTo>
                    <a:pt x="3578" y="3380"/>
                    <a:pt x="3575" y="3382"/>
                    <a:pt x="3575" y="3378"/>
                  </a:cubicBezTo>
                  <a:close/>
                  <a:moveTo>
                    <a:pt x="3691" y="3262"/>
                  </a:moveTo>
                  <a:cubicBezTo>
                    <a:pt x="3691" y="3262"/>
                    <a:pt x="3694" y="3259"/>
                    <a:pt x="3698" y="3255"/>
                  </a:cubicBezTo>
                  <a:cubicBezTo>
                    <a:pt x="3704" y="3251"/>
                    <a:pt x="3704" y="3251"/>
                    <a:pt x="3700" y="3257"/>
                  </a:cubicBezTo>
                  <a:cubicBezTo>
                    <a:pt x="3694" y="3264"/>
                    <a:pt x="3691" y="3266"/>
                    <a:pt x="3691" y="3262"/>
                  </a:cubicBezTo>
                  <a:close/>
                  <a:moveTo>
                    <a:pt x="7306" y="3229"/>
                  </a:moveTo>
                  <a:cubicBezTo>
                    <a:pt x="7302" y="3223"/>
                    <a:pt x="7302" y="3223"/>
                    <a:pt x="7308" y="3227"/>
                  </a:cubicBezTo>
                  <a:cubicBezTo>
                    <a:pt x="7315" y="3233"/>
                    <a:pt x="7317" y="3236"/>
                    <a:pt x="7313" y="3236"/>
                  </a:cubicBezTo>
                  <a:cubicBezTo>
                    <a:pt x="7313" y="3236"/>
                    <a:pt x="7310" y="3233"/>
                    <a:pt x="7306" y="3229"/>
                  </a:cubicBezTo>
                  <a:close/>
                  <a:moveTo>
                    <a:pt x="1283" y="1758"/>
                  </a:moveTo>
                  <a:cubicBezTo>
                    <a:pt x="1283" y="1758"/>
                    <a:pt x="1286" y="1755"/>
                    <a:pt x="1290" y="1751"/>
                  </a:cubicBezTo>
                  <a:cubicBezTo>
                    <a:pt x="1296" y="1747"/>
                    <a:pt x="1296" y="1747"/>
                    <a:pt x="1292" y="1753"/>
                  </a:cubicBezTo>
                  <a:cubicBezTo>
                    <a:pt x="1286" y="1760"/>
                    <a:pt x="1283" y="1762"/>
                    <a:pt x="1283" y="1758"/>
                  </a:cubicBezTo>
                  <a:close/>
                  <a:moveTo>
                    <a:pt x="1379" y="1655"/>
                  </a:moveTo>
                  <a:cubicBezTo>
                    <a:pt x="1379" y="1654"/>
                    <a:pt x="1385" y="1648"/>
                    <a:pt x="1392" y="1642"/>
                  </a:cubicBezTo>
                  <a:lnTo>
                    <a:pt x="1405" y="1630"/>
                  </a:lnTo>
                  <a:lnTo>
                    <a:pt x="1393" y="1643"/>
                  </a:lnTo>
                  <a:cubicBezTo>
                    <a:pt x="1382" y="1655"/>
                    <a:pt x="1379" y="1658"/>
                    <a:pt x="1379" y="1655"/>
                  </a:cubicBezTo>
                  <a:close/>
                  <a:moveTo>
                    <a:pt x="9577" y="1579"/>
                  </a:moveTo>
                  <a:lnTo>
                    <a:pt x="9561" y="1562"/>
                  </a:lnTo>
                  <a:lnTo>
                    <a:pt x="9578" y="1578"/>
                  </a:lnTo>
                  <a:cubicBezTo>
                    <a:pt x="9594" y="1593"/>
                    <a:pt x="9597" y="1596"/>
                    <a:pt x="9594" y="1596"/>
                  </a:cubicBezTo>
                  <a:cubicBezTo>
                    <a:pt x="9593" y="1596"/>
                    <a:pt x="9586" y="1588"/>
                    <a:pt x="9577" y="1579"/>
                  </a:cubicBezTo>
                  <a:close/>
                  <a:moveTo>
                    <a:pt x="9550" y="1553"/>
                  </a:moveTo>
                  <a:cubicBezTo>
                    <a:pt x="9546" y="1547"/>
                    <a:pt x="9546" y="1547"/>
                    <a:pt x="9552" y="1551"/>
                  </a:cubicBezTo>
                  <a:cubicBezTo>
                    <a:pt x="9559" y="1557"/>
                    <a:pt x="9561" y="1560"/>
                    <a:pt x="9557" y="1560"/>
                  </a:cubicBezTo>
                  <a:cubicBezTo>
                    <a:pt x="9557" y="1560"/>
                    <a:pt x="9554" y="1557"/>
                    <a:pt x="9550" y="1553"/>
                  </a:cubicBezTo>
                  <a:close/>
                  <a:moveTo>
                    <a:pt x="9521" y="1523"/>
                  </a:moveTo>
                  <a:lnTo>
                    <a:pt x="9501" y="1502"/>
                  </a:lnTo>
                  <a:lnTo>
                    <a:pt x="9522" y="1522"/>
                  </a:lnTo>
                  <a:cubicBezTo>
                    <a:pt x="9534" y="1533"/>
                    <a:pt x="9543" y="1542"/>
                    <a:pt x="9543" y="1543"/>
                  </a:cubicBezTo>
                  <a:cubicBezTo>
                    <a:pt x="9543" y="1546"/>
                    <a:pt x="9539" y="1543"/>
                    <a:pt x="9521" y="1523"/>
                  </a:cubicBezTo>
                  <a:close/>
                  <a:moveTo>
                    <a:pt x="1553" y="1480"/>
                  </a:moveTo>
                  <a:cubicBezTo>
                    <a:pt x="1557" y="1476"/>
                    <a:pt x="1561" y="1472"/>
                    <a:pt x="1562" y="1472"/>
                  </a:cubicBezTo>
                  <a:cubicBezTo>
                    <a:pt x="1563" y="1472"/>
                    <a:pt x="1561" y="1476"/>
                    <a:pt x="1557" y="1480"/>
                  </a:cubicBezTo>
                  <a:cubicBezTo>
                    <a:pt x="1553" y="1484"/>
                    <a:pt x="1549" y="1488"/>
                    <a:pt x="1548" y="1488"/>
                  </a:cubicBezTo>
                  <a:cubicBezTo>
                    <a:pt x="1547" y="1488"/>
                    <a:pt x="1549" y="1484"/>
                    <a:pt x="1553" y="1480"/>
                  </a:cubicBezTo>
                  <a:close/>
                  <a:moveTo>
                    <a:pt x="9430" y="1437"/>
                  </a:moveTo>
                  <a:cubicBezTo>
                    <a:pt x="9426" y="1431"/>
                    <a:pt x="9426" y="1431"/>
                    <a:pt x="9432" y="1435"/>
                  </a:cubicBezTo>
                  <a:cubicBezTo>
                    <a:pt x="9439" y="1441"/>
                    <a:pt x="9441" y="1444"/>
                    <a:pt x="9437" y="1444"/>
                  </a:cubicBezTo>
                  <a:cubicBezTo>
                    <a:pt x="9437" y="1444"/>
                    <a:pt x="9434" y="1441"/>
                    <a:pt x="9430" y="1437"/>
                  </a:cubicBezTo>
                  <a:close/>
                  <a:moveTo>
                    <a:pt x="1611" y="1426"/>
                  </a:moveTo>
                  <a:cubicBezTo>
                    <a:pt x="1611" y="1426"/>
                    <a:pt x="1614" y="1423"/>
                    <a:pt x="1618" y="1419"/>
                  </a:cubicBezTo>
                  <a:cubicBezTo>
                    <a:pt x="1624" y="1415"/>
                    <a:pt x="1624" y="1415"/>
                    <a:pt x="1620" y="1421"/>
                  </a:cubicBezTo>
                  <a:cubicBezTo>
                    <a:pt x="1614" y="1428"/>
                    <a:pt x="1611" y="1430"/>
                    <a:pt x="1611" y="1426"/>
                  </a:cubicBezTo>
                  <a:close/>
                  <a:moveTo>
                    <a:pt x="1655" y="1386"/>
                  </a:moveTo>
                  <a:cubicBezTo>
                    <a:pt x="1655" y="1386"/>
                    <a:pt x="1658" y="1383"/>
                    <a:pt x="1662" y="1379"/>
                  </a:cubicBezTo>
                  <a:cubicBezTo>
                    <a:pt x="1668" y="1375"/>
                    <a:pt x="1668" y="1375"/>
                    <a:pt x="1664" y="1381"/>
                  </a:cubicBezTo>
                  <a:cubicBezTo>
                    <a:pt x="1658" y="1388"/>
                    <a:pt x="1655" y="1390"/>
                    <a:pt x="1655" y="1386"/>
                  </a:cubicBezTo>
                  <a:close/>
                  <a:moveTo>
                    <a:pt x="5322" y="1"/>
                  </a:moveTo>
                  <a:cubicBezTo>
                    <a:pt x="5325" y="0"/>
                    <a:pt x="5329" y="0"/>
                    <a:pt x="5330" y="2"/>
                  </a:cubicBezTo>
                  <a:cubicBezTo>
                    <a:pt x="5331" y="3"/>
                    <a:pt x="5329" y="4"/>
                    <a:pt x="5325" y="4"/>
                  </a:cubicBezTo>
                  <a:cubicBezTo>
                    <a:pt x="5320" y="3"/>
                    <a:pt x="5319" y="3"/>
                    <a:pt x="5322" y="1"/>
                  </a:cubicBezTo>
                  <a:close/>
                  <a:moveTo>
                    <a:pt x="5714" y="1"/>
                  </a:moveTo>
                  <a:cubicBezTo>
                    <a:pt x="5717" y="0"/>
                    <a:pt x="5721" y="0"/>
                    <a:pt x="5722" y="2"/>
                  </a:cubicBezTo>
                  <a:cubicBezTo>
                    <a:pt x="5723" y="3"/>
                    <a:pt x="5721" y="4"/>
                    <a:pt x="5717" y="4"/>
                  </a:cubicBezTo>
                  <a:cubicBezTo>
                    <a:pt x="5712" y="3"/>
                    <a:pt x="5711" y="3"/>
                    <a:pt x="5714" y="1"/>
                  </a:cubicBezTo>
                  <a:close/>
                </a:path>
              </a:pathLst>
            </a:custGeom>
            <a:solidFill>
              <a:srgbClr val="C0194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0" name="Freeform 19">
              <a:extLst>
                <a:ext uri="{FF2B5EF4-FFF2-40B4-BE49-F238E27FC236}">
                  <a16:creationId xmlns:a16="http://schemas.microsoft.com/office/drawing/2014/main" id="{13B15F64-6C83-4F7B-BB31-73F37A77A9EA}"/>
                </a:ext>
              </a:extLst>
            </p:cNvPr>
            <p:cNvSpPr>
              <a:spLocks noEditPoints="1"/>
            </p:cNvSpPr>
            <p:nvPr/>
          </p:nvSpPr>
          <p:spPr bwMode="auto">
            <a:xfrm>
              <a:off x="854" y="1976"/>
              <a:ext cx="2296" cy="2349"/>
            </a:xfrm>
            <a:custGeom>
              <a:avLst/>
              <a:gdLst>
                <a:gd name="T0" fmla="*/ 2043 w 14936"/>
                <a:gd name="T1" fmla="*/ 15206 h 15208"/>
                <a:gd name="T2" fmla="*/ 2035 w 14936"/>
                <a:gd name="T3" fmla="*/ 15205 h 15208"/>
                <a:gd name="T4" fmla="*/ 2323 w 14936"/>
                <a:gd name="T5" fmla="*/ 15206 h 15208"/>
                <a:gd name="T6" fmla="*/ 2315 w 14936"/>
                <a:gd name="T7" fmla="*/ 15205 h 15208"/>
                <a:gd name="T8" fmla="*/ 3703 w 14936"/>
                <a:gd name="T9" fmla="*/ 14659 h 15208"/>
                <a:gd name="T10" fmla="*/ 3696 w 14936"/>
                <a:gd name="T11" fmla="*/ 14666 h 15208"/>
                <a:gd name="T12" fmla="*/ 538 w 14936"/>
                <a:gd name="T13" fmla="*/ 14550 h 15208"/>
                <a:gd name="T14" fmla="*/ 620 w 14936"/>
                <a:gd name="T15" fmla="*/ 14631 h 15208"/>
                <a:gd name="T16" fmla="*/ 3770 w 14936"/>
                <a:gd name="T17" fmla="*/ 14596 h 15208"/>
                <a:gd name="T18" fmla="*/ 3774 w 14936"/>
                <a:gd name="T19" fmla="*/ 14596 h 15208"/>
                <a:gd name="T20" fmla="*/ 3770 w 14936"/>
                <a:gd name="T21" fmla="*/ 14596 h 15208"/>
                <a:gd name="T22" fmla="*/ 3839 w 14936"/>
                <a:gd name="T23" fmla="*/ 14523 h 15208"/>
                <a:gd name="T24" fmla="*/ 3832 w 14936"/>
                <a:gd name="T25" fmla="*/ 14530 h 15208"/>
                <a:gd name="T26" fmla="*/ 2875 w 14936"/>
                <a:gd name="T27" fmla="*/ 13943 h 15208"/>
                <a:gd name="T28" fmla="*/ 2868 w 14936"/>
                <a:gd name="T29" fmla="*/ 13950 h 15208"/>
                <a:gd name="T30" fmla="*/ 1397 w 14936"/>
                <a:gd name="T31" fmla="*/ 13859 h 15208"/>
                <a:gd name="T32" fmla="*/ 1395 w 14936"/>
                <a:gd name="T33" fmla="*/ 13861 h 15208"/>
                <a:gd name="T34" fmla="*/ 2959 w 14936"/>
                <a:gd name="T35" fmla="*/ 13859 h 15208"/>
                <a:gd name="T36" fmla="*/ 2952 w 14936"/>
                <a:gd name="T37" fmla="*/ 13866 h 15208"/>
                <a:gd name="T38" fmla="*/ 3 w 14936"/>
                <a:gd name="T39" fmla="*/ 13239 h 15208"/>
                <a:gd name="T40" fmla="*/ 0 w 14936"/>
                <a:gd name="T41" fmla="*/ 13242 h 15208"/>
                <a:gd name="T42" fmla="*/ 3219 w 14936"/>
                <a:gd name="T43" fmla="*/ 13191 h 15208"/>
                <a:gd name="T44" fmla="*/ 3216 w 14936"/>
                <a:gd name="T45" fmla="*/ 13194 h 15208"/>
                <a:gd name="T46" fmla="*/ 3 w 14936"/>
                <a:gd name="T47" fmla="*/ 13015 h 15208"/>
                <a:gd name="T48" fmla="*/ 0 w 14936"/>
                <a:gd name="T49" fmla="*/ 13018 h 15208"/>
                <a:gd name="T50" fmla="*/ 2890 w 14936"/>
                <a:gd name="T51" fmla="*/ 12330 h 15208"/>
                <a:gd name="T52" fmla="*/ 2944 w 14936"/>
                <a:gd name="T53" fmla="*/ 12383 h 15208"/>
                <a:gd name="T54" fmla="*/ 1432 w 14936"/>
                <a:gd name="T55" fmla="*/ 12363 h 15208"/>
                <a:gd name="T56" fmla="*/ 1433 w 14936"/>
                <a:gd name="T57" fmla="*/ 12364 h 15208"/>
                <a:gd name="T58" fmla="*/ 1432 w 14936"/>
                <a:gd name="T59" fmla="*/ 12363 h 15208"/>
                <a:gd name="T60" fmla="*/ 2133 w 14936"/>
                <a:gd name="T61" fmla="*/ 12065 h 15208"/>
                <a:gd name="T62" fmla="*/ 2123 w 14936"/>
                <a:gd name="T63" fmla="*/ 12065 h 15208"/>
                <a:gd name="T64" fmla="*/ 2235 w 14936"/>
                <a:gd name="T65" fmla="*/ 12066 h 15208"/>
                <a:gd name="T66" fmla="*/ 2227 w 14936"/>
                <a:gd name="T67" fmla="*/ 12065 h 15208"/>
                <a:gd name="T68" fmla="*/ 531 w 14936"/>
                <a:gd name="T69" fmla="*/ 11720 h 15208"/>
                <a:gd name="T70" fmla="*/ 517 w 14936"/>
                <a:gd name="T71" fmla="*/ 11736 h 15208"/>
                <a:gd name="T72" fmla="*/ 632 w 14936"/>
                <a:gd name="T73" fmla="*/ 11618 h 15208"/>
                <a:gd name="T74" fmla="*/ 641 w 14936"/>
                <a:gd name="T75" fmla="*/ 11613 h 15208"/>
                <a:gd name="T76" fmla="*/ 2351 w 14936"/>
                <a:gd name="T77" fmla="*/ 11057 h 15208"/>
                <a:gd name="T78" fmla="*/ 2354 w 14936"/>
                <a:gd name="T79" fmla="*/ 11060 h 15208"/>
                <a:gd name="T80" fmla="*/ 2087 w 14936"/>
                <a:gd name="T81" fmla="*/ 11053 h 15208"/>
                <a:gd name="T82" fmla="*/ 2090 w 14936"/>
                <a:gd name="T83" fmla="*/ 11056 h 15208"/>
                <a:gd name="T84" fmla="*/ 2263 w 14936"/>
                <a:gd name="T85" fmla="*/ 11053 h 15208"/>
                <a:gd name="T86" fmla="*/ 2266 w 14936"/>
                <a:gd name="T87" fmla="*/ 11056 h 15208"/>
                <a:gd name="T88" fmla="*/ 14120 w 14936"/>
                <a:gd name="T89" fmla="*/ 5012 h 15208"/>
                <a:gd name="T90" fmla="*/ 14528 w 14936"/>
                <a:gd name="T91" fmla="*/ 0 h 15208"/>
                <a:gd name="T92" fmla="*/ 14936 w 14936"/>
                <a:gd name="T93" fmla="*/ 5012 h 15208"/>
                <a:gd name="T94" fmla="*/ 14528 w 14936"/>
                <a:gd name="T95" fmla="*/ 10024 h 15208"/>
                <a:gd name="T96" fmla="*/ 14120 w 14936"/>
                <a:gd name="T97" fmla="*/ 5012 h 15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36" h="15208">
                  <a:moveTo>
                    <a:pt x="2035" y="15205"/>
                  </a:moveTo>
                  <a:cubicBezTo>
                    <a:pt x="2038" y="15204"/>
                    <a:pt x="2042" y="15204"/>
                    <a:pt x="2043" y="15206"/>
                  </a:cubicBezTo>
                  <a:cubicBezTo>
                    <a:pt x="2044" y="15207"/>
                    <a:pt x="2042" y="15208"/>
                    <a:pt x="2038" y="15208"/>
                  </a:cubicBezTo>
                  <a:cubicBezTo>
                    <a:pt x="2033" y="15207"/>
                    <a:pt x="2032" y="15207"/>
                    <a:pt x="2035" y="15205"/>
                  </a:cubicBezTo>
                  <a:close/>
                  <a:moveTo>
                    <a:pt x="2315" y="15205"/>
                  </a:moveTo>
                  <a:cubicBezTo>
                    <a:pt x="2318" y="15204"/>
                    <a:pt x="2322" y="15204"/>
                    <a:pt x="2323" y="15206"/>
                  </a:cubicBezTo>
                  <a:cubicBezTo>
                    <a:pt x="2324" y="15207"/>
                    <a:pt x="2322" y="15208"/>
                    <a:pt x="2318" y="15208"/>
                  </a:cubicBezTo>
                  <a:cubicBezTo>
                    <a:pt x="2313" y="15207"/>
                    <a:pt x="2312" y="15207"/>
                    <a:pt x="2315" y="15205"/>
                  </a:cubicBezTo>
                  <a:close/>
                  <a:moveTo>
                    <a:pt x="3696" y="14666"/>
                  </a:moveTo>
                  <a:cubicBezTo>
                    <a:pt x="3696" y="14666"/>
                    <a:pt x="3699" y="14663"/>
                    <a:pt x="3703" y="14659"/>
                  </a:cubicBezTo>
                  <a:cubicBezTo>
                    <a:pt x="3709" y="14655"/>
                    <a:pt x="3709" y="14655"/>
                    <a:pt x="3705" y="14661"/>
                  </a:cubicBezTo>
                  <a:cubicBezTo>
                    <a:pt x="3699" y="14668"/>
                    <a:pt x="3696" y="14670"/>
                    <a:pt x="3696" y="14666"/>
                  </a:cubicBezTo>
                  <a:close/>
                  <a:moveTo>
                    <a:pt x="578" y="14591"/>
                  </a:moveTo>
                  <a:lnTo>
                    <a:pt x="538" y="14550"/>
                  </a:lnTo>
                  <a:lnTo>
                    <a:pt x="579" y="14590"/>
                  </a:lnTo>
                  <a:cubicBezTo>
                    <a:pt x="602" y="14612"/>
                    <a:pt x="620" y="14630"/>
                    <a:pt x="620" y="14631"/>
                  </a:cubicBezTo>
                  <a:cubicBezTo>
                    <a:pt x="620" y="14634"/>
                    <a:pt x="615" y="14629"/>
                    <a:pt x="578" y="14591"/>
                  </a:cubicBezTo>
                  <a:close/>
                  <a:moveTo>
                    <a:pt x="3770" y="14596"/>
                  </a:moveTo>
                  <a:cubicBezTo>
                    <a:pt x="3779" y="14587"/>
                    <a:pt x="3787" y="14580"/>
                    <a:pt x="3788" y="14580"/>
                  </a:cubicBezTo>
                  <a:cubicBezTo>
                    <a:pt x="3789" y="14580"/>
                    <a:pt x="3783" y="14587"/>
                    <a:pt x="3774" y="14596"/>
                  </a:cubicBezTo>
                  <a:cubicBezTo>
                    <a:pt x="3765" y="14605"/>
                    <a:pt x="3757" y="14612"/>
                    <a:pt x="3756" y="14612"/>
                  </a:cubicBezTo>
                  <a:cubicBezTo>
                    <a:pt x="3755" y="14612"/>
                    <a:pt x="3761" y="14605"/>
                    <a:pt x="3770" y="14596"/>
                  </a:cubicBezTo>
                  <a:close/>
                  <a:moveTo>
                    <a:pt x="3832" y="14530"/>
                  </a:moveTo>
                  <a:cubicBezTo>
                    <a:pt x="3832" y="14530"/>
                    <a:pt x="3835" y="14527"/>
                    <a:pt x="3839" y="14523"/>
                  </a:cubicBezTo>
                  <a:cubicBezTo>
                    <a:pt x="3845" y="14519"/>
                    <a:pt x="3845" y="14519"/>
                    <a:pt x="3841" y="14525"/>
                  </a:cubicBezTo>
                  <a:cubicBezTo>
                    <a:pt x="3835" y="14532"/>
                    <a:pt x="3832" y="14534"/>
                    <a:pt x="3832" y="14530"/>
                  </a:cubicBezTo>
                  <a:close/>
                  <a:moveTo>
                    <a:pt x="2868" y="13950"/>
                  </a:moveTo>
                  <a:cubicBezTo>
                    <a:pt x="2868" y="13950"/>
                    <a:pt x="2871" y="13947"/>
                    <a:pt x="2875" y="13943"/>
                  </a:cubicBezTo>
                  <a:cubicBezTo>
                    <a:pt x="2881" y="13939"/>
                    <a:pt x="2881" y="13939"/>
                    <a:pt x="2877" y="13945"/>
                  </a:cubicBezTo>
                  <a:cubicBezTo>
                    <a:pt x="2871" y="13952"/>
                    <a:pt x="2868" y="13954"/>
                    <a:pt x="2868" y="13950"/>
                  </a:cubicBezTo>
                  <a:close/>
                  <a:moveTo>
                    <a:pt x="1395" y="13861"/>
                  </a:moveTo>
                  <a:cubicBezTo>
                    <a:pt x="1391" y="13855"/>
                    <a:pt x="1391" y="13855"/>
                    <a:pt x="1397" y="13859"/>
                  </a:cubicBezTo>
                  <a:cubicBezTo>
                    <a:pt x="1401" y="13863"/>
                    <a:pt x="1404" y="13866"/>
                    <a:pt x="1404" y="13866"/>
                  </a:cubicBezTo>
                  <a:cubicBezTo>
                    <a:pt x="1404" y="13870"/>
                    <a:pt x="1401" y="13868"/>
                    <a:pt x="1395" y="13861"/>
                  </a:cubicBezTo>
                  <a:close/>
                  <a:moveTo>
                    <a:pt x="2952" y="13866"/>
                  </a:moveTo>
                  <a:cubicBezTo>
                    <a:pt x="2952" y="13866"/>
                    <a:pt x="2955" y="13863"/>
                    <a:pt x="2959" y="13859"/>
                  </a:cubicBezTo>
                  <a:cubicBezTo>
                    <a:pt x="2965" y="13855"/>
                    <a:pt x="2965" y="13855"/>
                    <a:pt x="2961" y="13861"/>
                  </a:cubicBezTo>
                  <a:cubicBezTo>
                    <a:pt x="2955" y="13868"/>
                    <a:pt x="2952" y="13870"/>
                    <a:pt x="2952" y="13866"/>
                  </a:cubicBezTo>
                  <a:close/>
                  <a:moveTo>
                    <a:pt x="0" y="13242"/>
                  </a:moveTo>
                  <a:cubicBezTo>
                    <a:pt x="1" y="13237"/>
                    <a:pt x="1" y="13236"/>
                    <a:pt x="3" y="13239"/>
                  </a:cubicBezTo>
                  <a:cubicBezTo>
                    <a:pt x="4" y="13242"/>
                    <a:pt x="4" y="13246"/>
                    <a:pt x="2" y="13247"/>
                  </a:cubicBezTo>
                  <a:cubicBezTo>
                    <a:pt x="1" y="13248"/>
                    <a:pt x="0" y="13246"/>
                    <a:pt x="0" y="13242"/>
                  </a:cubicBezTo>
                  <a:close/>
                  <a:moveTo>
                    <a:pt x="3216" y="13194"/>
                  </a:moveTo>
                  <a:cubicBezTo>
                    <a:pt x="3217" y="13189"/>
                    <a:pt x="3217" y="13188"/>
                    <a:pt x="3219" y="13191"/>
                  </a:cubicBezTo>
                  <a:cubicBezTo>
                    <a:pt x="3220" y="13194"/>
                    <a:pt x="3220" y="13198"/>
                    <a:pt x="3218" y="13199"/>
                  </a:cubicBezTo>
                  <a:cubicBezTo>
                    <a:pt x="3217" y="13200"/>
                    <a:pt x="3216" y="13198"/>
                    <a:pt x="3216" y="13194"/>
                  </a:cubicBezTo>
                  <a:close/>
                  <a:moveTo>
                    <a:pt x="0" y="13018"/>
                  </a:moveTo>
                  <a:cubicBezTo>
                    <a:pt x="1" y="13013"/>
                    <a:pt x="1" y="13012"/>
                    <a:pt x="3" y="13015"/>
                  </a:cubicBezTo>
                  <a:cubicBezTo>
                    <a:pt x="4" y="13018"/>
                    <a:pt x="4" y="13022"/>
                    <a:pt x="2" y="13023"/>
                  </a:cubicBezTo>
                  <a:cubicBezTo>
                    <a:pt x="1" y="13024"/>
                    <a:pt x="0" y="13022"/>
                    <a:pt x="0" y="13018"/>
                  </a:cubicBezTo>
                  <a:close/>
                  <a:moveTo>
                    <a:pt x="2916" y="12357"/>
                  </a:moveTo>
                  <a:lnTo>
                    <a:pt x="2890" y="12330"/>
                  </a:lnTo>
                  <a:lnTo>
                    <a:pt x="2917" y="12356"/>
                  </a:lnTo>
                  <a:cubicBezTo>
                    <a:pt x="2932" y="12370"/>
                    <a:pt x="2944" y="12382"/>
                    <a:pt x="2944" y="12383"/>
                  </a:cubicBezTo>
                  <a:cubicBezTo>
                    <a:pt x="2944" y="12386"/>
                    <a:pt x="2940" y="12382"/>
                    <a:pt x="2916" y="12357"/>
                  </a:cubicBezTo>
                  <a:close/>
                  <a:moveTo>
                    <a:pt x="1432" y="12363"/>
                  </a:moveTo>
                  <a:cubicBezTo>
                    <a:pt x="1448" y="12345"/>
                    <a:pt x="1452" y="12342"/>
                    <a:pt x="1452" y="12345"/>
                  </a:cubicBezTo>
                  <a:cubicBezTo>
                    <a:pt x="1452" y="12346"/>
                    <a:pt x="1443" y="12354"/>
                    <a:pt x="1433" y="12364"/>
                  </a:cubicBezTo>
                  <a:lnTo>
                    <a:pt x="1414" y="12382"/>
                  </a:lnTo>
                  <a:lnTo>
                    <a:pt x="1432" y="12363"/>
                  </a:lnTo>
                  <a:close/>
                  <a:moveTo>
                    <a:pt x="2123" y="12065"/>
                  </a:moveTo>
                  <a:cubicBezTo>
                    <a:pt x="2126" y="12064"/>
                    <a:pt x="2130" y="12064"/>
                    <a:pt x="2133" y="12065"/>
                  </a:cubicBezTo>
                  <a:cubicBezTo>
                    <a:pt x="2136" y="12066"/>
                    <a:pt x="2134" y="12067"/>
                    <a:pt x="2128" y="12067"/>
                  </a:cubicBezTo>
                  <a:cubicBezTo>
                    <a:pt x="2123" y="12067"/>
                    <a:pt x="2120" y="12066"/>
                    <a:pt x="2123" y="12065"/>
                  </a:cubicBezTo>
                  <a:close/>
                  <a:moveTo>
                    <a:pt x="2227" y="12065"/>
                  </a:moveTo>
                  <a:cubicBezTo>
                    <a:pt x="2230" y="12064"/>
                    <a:pt x="2234" y="12064"/>
                    <a:pt x="2235" y="12066"/>
                  </a:cubicBezTo>
                  <a:cubicBezTo>
                    <a:pt x="2236" y="12067"/>
                    <a:pt x="2234" y="12068"/>
                    <a:pt x="2230" y="12068"/>
                  </a:cubicBezTo>
                  <a:cubicBezTo>
                    <a:pt x="2225" y="12067"/>
                    <a:pt x="2224" y="12067"/>
                    <a:pt x="2227" y="12065"/>
                  </a:cubicBezTo>
                  <a:close/>
                  <a:moveTo>
                    <a:pt x="522" y="11728"/>
                  </a:moveTo>
                  <a:cubicBezTo>
                    <a:pt x="526" y="11724"/>
                    <a:pt x="530" y="11720"/>
                    <a:pt x="531" y="11720"/>
                  </a:cubicBezTo>
                  <a:cubicBezTo>
                    <a:pt x="532" y="11720"/>
                    <a:pt x="530" y="11724"/>
                    <a:pt x="526" y="11728"/>
                  </a:cubicBezTo>
                  <a:cubicBezTo>
                    <a:pt x="522" y="11732"/>
                    <a:pt x="518" y="11736"/>
                    <a:pt x="517" y="11736"/>
                  </a:cubicBezTo>
                  <a:cubicBezTo>
                    <a:pt x="516" y="11736"/>
                    <a:pt x="518" y="11732"/>
                    <a:pt x="522" y="11728"/>
                  </a:cubicBezTo>
                  <a:close/>
                  <a:moveTo>
                    <a:pt x="632" y="11618"/>
                  </a:moveTo>
                  <a:cubicBezTo>
                    <a:pt x="632" y="11618"/>
                    <a:pt x="635" y="11615"/>
                    <a:pt x="639" y="11611"/>
                  </a:cubicBezTo>
                  <a:cubicBezTo>
                    <a:pt x="645" y="11607"/>
                    <a:pt x="645" y="11607"/>
                    <a:pt x="641" y="11613"/>
                  </a:cubicBezTo>
                  <a:cubicBezTo>
                    <a:pt x="635" y="11620"/>
                    <a:pt x="632" y="11622"/>
                    <a:pt x="632" y="11618"/>
                  </a:cubicBezTo>
                  <a:close/>
                  <a:moveTo>
                    <a:pt x="2351" y="11057"/>
                  </a:moveTo>
                  <a:cubicBezTo>
                    <a:pt x="2354" y="11056"/>
                    <a:pt x="2358" y="11056"/>
                    <a:pt x="2359" y="11058"/>
                  </a:cubicBezTo>
                  <a:cubicBezTo>
                    <a:pt x="2360" y="11059"/>
                    <a:pt x="2358" y="11060"/>
                    <a:pt x="2354" y="11060"/>
                  </a:cubicBezTo>
                  <a:cubicBezTo>
                    <a:pt x="2349" y="11059"/>
                    <a:pt x="2348" y="11059"/>
                    <a:pt x="2351" y="11057"/>
                  </a:cubicBezTo>
                  <a:close/>
                  <a:moveTo>
                    <a:pt x="2087" y="11053"/>
                  </a:moveTo>
                  <a:cubicBezTo>
                    <a:pt x="2090" y="11052"/>
                    <a:pt x="2094" y="11052"/>
                    <a:pt x="2095" y="11054"/>
                  </a:cubicBezTo>
                  <a:cubicBezTo>
                    <a:pt x="2096" y="11055"/>
                    <a:pt x="2094" y="11056"/>
                    <a:pt x="2090" y="11056"/>
                  </a:cubicBezTo>
                  <a:cubicBezTo>
                    <a:pt x="2085" y="11055"/>
                    <a:pt x="2084" y="11055"/>
                    <a:pt x="2087" y="11053"/>
                  </a:cubicBezTo>
                  <a:close/>
                  <a:moveTo>
                    <a:pt x="2263" y="11053"/>
                  </a:moveTo>
                  <a:cubicBezTo>
                    <a:pt x="2266" y="11052"/>
                    <a:pt x="2270" y="11052"/>
                    <a:pt x="2271" y="11054"/>
                  </a:cubicBezTo>
                  <a:cubicBezTo>
                    <a:pt x="2272" y="11055"/>
                    <a:pt x="2270" y="11056"/>
                    <a:pt x="2266" y="11056"/>
                  </a:cubicBezTo>
                  <a:cubicBezTo>
                    <a:pt x="2261" y="11055"/>
                    <a:pt x="2260" y="11055"/>
                    <a:pt x="2263" y="11053"/>
                  </a:cubicBezTo>
                  <a:close/>
                  <a:moveTo>
                    <a:pt x="14120" y="5012"/>
                  </a:moveTo>
                  <a:lnTo>
                    <a:pt x="14120" y="0"/>
                  </a:lnTo>
                  <a:lnTo>
                    <a:pt x="14528" y="0"/>
                  </a:lnTo>
                  <a:lnTo>
                    <a:pt x="14936" y="0"/>
                  </a:lnTo>
                  <a:lnTo>
                    <a:pt x="14936" y="5012"/>
                  </a:lnTo>
                  <a:lnTo>
                    <a:pt x="14936" y="10024"/>
                  </a:lnTo>
                  <a:lnTo>
                    <a:pt x="14528" y="10024"/>
                  </a:lnTo>
                  <a:lnTo>
                    <a:pt x="14120" y="10024"/>
                  </a:lnTo>
                  <a:lnTo>
                    <a:pt x="14120" y="5012"/>
                  </a:lnTo>
                  <a:close/>
                </a:path>
              </a:pathLst>
            </a:custGeom>
            <a:solidFill>
              <a:srgbClr val="50983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1" name="Freeform 20">
              <a:extLst>
                <a:ext uri="{FF2B5EF4-FFF2-40B4-BE49-F238E27FC236}">
                  <a16:creationId xmlns:a16="http://schemas.microsoft.com/office/drawing/2014/main" id="{ED760885-E6C5-4372-9470-BFC733EA0D38}"/>
                </a:ext>
              </a:extLst>
            </p:cNvPr>
            <p:cNvSpPr>
              <a:spLocks noEditPoints="1"/>
            </p:cNvSpPr>
            <p:nvPr/>
          </p:nvSpPr>
          <p:spPr bwMode="auto">
            <a:xfrm>
              <a:off x="301" y="1961"/>
              <a:ext cx="1954" cy="2096"/>
            </a:xfrm>
            <a:custGeom>
              <a:avLst/>
              <a:gdLst>
                <a:gd name="T0" fmla="*/ 5347 w 12715"/>
                <a:gd name="T1" fmla="*/ 10527 h 13569"/>
                <a:gd name="T2" fmla="*/ 5818 w 12715"/>
                <a:gd name="T3" fmla="*/ 10521 h 13569"/>
                <a:gd name="T4" fmla="*/ 5072 w 12715"/>
                <a:gd name="T5" fmla="*/ 10513 h 13569"/>
                <a:gd name="T6" fmla="*/ 5014 w 12715"/>
                <a:gd name="T7" fmla="*/ 10509 h 13569"/>
                <a:gd name="T8" fmla="*/ 6071 w 12715"/>
                <a:gd name="T9" fmla="*/ 10507 h 13569"/>
                <a:gd name="T10" fmla="*/ 4882 w 12715"/>
                <a:gd name="T11" fmla="*/ 10498 h 13569"/>
                <a:gd name="T12" fmla="*/ 4758 w 12715"/>
                <a:gd name="T13" fmla="*/ 10485 h 13569"/>
                <a:gd name="T14" fmla="*/ 4690 w 12715"/>
                <a:gd name="T15" fmla="*/ 10477 h 13569"/>
                <a:gd name="T16" fmla="*/ 1735 w 12715"/>
                <a:gd name="T17" fmla="*/ 9210 h 13569"/>
                <a:gd name="T18" fmla="*/ 9346 w 12715"/>
                <a:gd name="T19" fmla="*/ 9167 h 13569"/>
                <a:gd name="T20" fmla="*/ 9376 w 12715"/>
                <a:gd name="T21" fmla="*/ 9144 h 13569"/>
                <a:gd name="T22" fmla="*/ 9423 w 12715"/>
                <a:gd name="T23" fmla="*/ 9099 h 13569"/>
                <a:gd name="T24" fmla="*/ 1389 w 12715"/>
                <a:gd name="T25" fmla="*/ 8883 h 13569"/>
                <a:gd name="T26" fmla="*/ 1281 w 12715"/>
                <a:gd name="T27" fmla="*/ 8766 h 13569"/>
                <a:gd name="T28" fmla="*/ 1226 w 12715"/>
                <a:gd name="T29" fmla="*/ 8705 h 13569"/>
                <a:gd name="T30" fmla="*/ 5629 w 12715"/>
                <a:gd name="T31" fmla="*/ 7959 h 13569"/>
                <a:gd name="T32" fmla="*/ 5282 w 12715"/>
                <a:gd name="T33" fmla="*/ 7950 h 13569"/>
                <a:gd name="T34" fmla="*/ 5810 w 12715"/>
                <a:gd name="T35" fmla="*/ 7945 h 13569"/>
                <a:gd name="T36" fmla="*/ 5846 w 12715"/>
                <a:gd name="T37" fmla="*/ 7941 h 13569"/>
                <a:gd name="T38" fmla="*/ 7292 w 12715"/>
                <a:gd name="T39" fmla="*/ 7313 h 13569"/>
                <a:gd name="T40" fmla="*/ 7343 w 12715"/>
                <a:gd name="T41" fmla="*/ 7262 h 13569"/>
                <a:gd name="T42" fmla="*/ 3561 w 12715"/>
                <a:gd name="T43" fmla="*/ 7131 h 13569"/>
                <a:gd name="T44" fmla="*/ 3535 w 12715"/>
                <a:gd name="T45" fmla="*/ 7099 h 13569"/>
                <a:gd name="T46" fmla="*/ 30 w 12715"/>
                <a:gd name="T47" fmla="*/ 5855 h 13569"/>
                <a:gd name="T48" fmla="*/ 16 w 12715"/>
                <a:gd name="T49" fmla="*/ 5724 h 13569"/>
                <a:gd name="T50" fmla="*/ 2891 w 12715"/>
                <a:gd name="T51" fmla="*/ 5618 h 13569"/>
                <a:gd name="T52" fmla="*/ 2889 w 12715"/>
                <a:gd name="T53" fmla="*/ 5587 h 13569"/>
                <a:gd name="T54" fmla="*/ 6 w 12715"/>
                <a:gd name="T55" fmla="*/ 5519 h 13569"/>
                <a:gd name="T56" fmla="*/ 8144 w 12715"/>
                <a:gd name="T57" fmla="*/ 5462 h 13569"/>
                <a:gd name="T58" fmla="*/ 0 w 12715"/>
                <a:gd name="T59" fmla="*/ 5404 h 13569"/>
                <a:gd name="T60" fmla="*/ 8150 w 12715"/>
                <a:gd name="T61" fmla="*/ 5161 h 13569"/>
                <a:gd name="T62" fmla="*/ 8146 w 12715"/>
                <a:gd name="T63" fmla="*/ 5059 h 13569"/>
                <a:gd name="T64" fmla="*/ 8140 w 12715"/>
                <a:gd name="T65" fmla="*/ 5008 h 13569"/>
                <a:gd name="T66" fmla="*/ 8135 w 12715"/>
                <a:gd name="T67" fmla="*/ 4962 h 13569"/>
                <a:gd name="T68" fmla="*/ 8133 w 12715"/>
                <a:gd name="T69" fmla="*/ 4927 h 13569"/>
                <a:gd name="T70" fmla="*/ 18 w 12715"/>
                <a:gd name="T71" fmla="*/ 4799 h 13569"/>
                <a:gd name="T72" fmla="*/ 31 w 12715"/>
                <a:gd name="T73" fmla="*/ 4630 h 13569"/>
                <a:gd name="T74" fmla="*/ 3515 w 12715"/>
                <a:gd name="T75" fmla="*/ 3447 h 13569"/>
                <a:gd name="T76" fmla="*/ 7433 w 12715"/>
                <a:gd name="T77" fmla="*/ 3354 h 13569"/>
                <a:gd name="T78" fmla="*/ 7326 w 12715"/>
                <a:gd name="T79" fmla="*/ 3246 h 13569"/>
                <a:gd name="T80" fmla="*/ 7278 w 12715"/>
                <a:gd name="T81" fmla="*/ 3205 h 13569"/>
                <a:gd name="T82" fmla="*/ 5221 w 12715"/>
                <a:gd name="T83" fmla="*/ 2584 h 13569"/>
                <a:gd name="T84" fmla="*/ 5782 w 12715"/>
                <a:gd name="T85" fmla="*/ 2578 h 13569"/>
                <a:gd name="T86" fmla="*/ 5378 w 12715"/>
                <a:gd name="T87" fmla="*/ 2569 h 13569"/>
                <a:gd name="T88" fmla="*/ 1151 w 12715"/>
                <a:gd name="T89" fmla="*/ 1911 h 13569"/>
                <a:gd name="T90" fmla="*/ 1252 w 12715"/>
                <a:gd name="T91" fmla="*/ 1797 h 13569"/>
                <a:gd name="T92" fmla="*/ 1355 w 12715"/>
                <a:gd name="T93" fmla="*/ 1679 h 13569"/>
                <a:gd name="T94" fmla="*/ 9467 w 12715"/>
                <a:gd name="T95" fmla="*/ 1468 h 13569"/>
                <a:gd name="T96" fmla="*/ 9416 w 12715"/>
                <a:gd name="T97" fmla="*/ 1420 h 13569"/>
                <a:gd name="T98" fmla="*/ 9366 w 12715"/>
                <a:gd name="T99" fmla="*/ 1377 h 13569"/>
                <a:gd name="T100" fmla="*/ 1712 w 12715"/>
                <a:gd name="T101" fmla="*/ 1337 h 13569"/>
                <a:gd name="T102" fmla="*/ 9244 w 12715"/>
                <a:gd name="T103" fmla="*/ 1268 h 13569"/>
                <a:gd name="T104" fmla="*/ 6254 w 12715"/>
                <a:gd name="T105" fmla="*/ 37 h 13569"/>
                <a:gd name="T106" fmla="*/ 6214 w 12715"/>
                <a:gd name="T107" fmla="*/ 33 h 13569"/>
                <a:gd name="T108" fmla="*/ 4905 w 12715"/>
                <a:gd name="T109" fmla="*/ 28 h 13569"/>
                <a:gd name="T110" fmla="*/ 6094 w 12715"/>
                <a:gd name="T111" fmla="*/ 22 h 13569"/>
                <a:gd name="T112" fmla="*/ 5050 w 12715"/>
                <a:gd name="T113" fmla="*/ 13 h 13569"/>
                <a:gd name="T114" fmla="*/ 5116 w 12715"/>
                <a:gd name="T115" fmla="*/ 9 h 13569"/>
                <a:gd name="T116" fmla="*/ 5843 w 12715"/>
                <a:gd name="T117" fmla="*/ 7 h 13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15" h="13569">
                  <a:moveTo>
                    <a:pt x="12613" y="13220"/>
                  </a:moveTo>
                  <a:cubicBezTo>
                    <a:pt x="12613" y="12972"/>
                    <a:pt x="12613" y="12871"/>
                    <a:pt x="12614" y="12995"/>
                  </a:cubicBezTo>
                  <a:cubicBezTo>
                    <a:pt x="12615" y="13119"/>
                    <a:pt x="12615" y="13321"/>
                    <a:pt x="12614" y="13445"/>
                  </a:cubicBezTo>
                  <a:cubicBezTo>
                    <a:pt x="12613" y="13569"/>
                    <a:pt x="12613" y="13467"/>
                    <a:pt x="12613" y="13220"/>
                  </a:cubicBezTo>
                  <a:close/>
                  <a:moveTo>
                    <a:pt x="12450" y="12189"/>
                  </a:moveTo>
                  <a:cubicBezTo>
                    <a:pt x="12508" y="12188"/>
                    <a:pt x="12602" y="12188"/>
                    <a:pt x="12658" y="12189"/>
                  </a:cubicBezTo>
                  <a:cubicBezTo>
                    <a:pt x="12715" y="12190"/>
                    <a:pt x="12667" y="12190"/>
                    <a:pt x="12553" y="12190"/>
                  </a:cubicBezTo>
                  <a:cubicBezTo>
                    <a:pt x="12439" y="12190"/>
                    <a:pt x="12392" y="12190"/>
                    <a:pt x="12450" y="12189"/>
                  </a:cubicBezTo>
                  <a:close/>
                  <a:moveTo>
                    <a:pt x="5336" y="10525"/>
                  </a:moveTo>
                  <a:cubicBezTo>
                    <a:pt x="5342" y="10524"/>
                    <a:pt x="5352" y="10524"/>
                    <a:pt x="5358" y="10525"/>
                  </a:cubicBezTo>
                  <a:cubicBezTo>
                    <a:pt x="5364" y="10526"/>
                    <a:pt x="5359" y="10527"/>
                    <a:pt x="5347" y="10527"/>
                  </a:cubicBezTo>
                  <a:cubicBezTo>
                    <a:pt x="5335" y="10527"/>
                    <a:pt x="5330" y="10526"/>
                    <a:pt x="5336" y="10525"/>
                  </a:cubicBezTo>
                  <a:close/>
                  <a:moveTo>
                    <a:pt x="5676" y="10525"/>
                  </a:moveTo>
                  <a:cubicBezTo>
                    <a:pt x="5682" y="10524"/>
                    <a:pt x="5692" y="10524"/>
                    <a:pt x="5698" y="10525"/>
                  </a:cubicBezTo>
                  <a:cubicBezTo>
                    <a:pt x="5704" y="10526"/>
                    <a:pt x="5699" y="10527"/>
                    <a:pt x="5687" y="10527"/>
                  </a:cubicBezTo>
                  <a:cubicBezTo>
                    <a:pt x="5675" y="10527"/>
                    <a:pt x="5670" y="10526"/>
                    <a:pt x="5676" y="10525"/>
                  </a:cubicBezTo>
                  <a:close/>
                  <a:moveTo>
                    <a:pt x="5220" y="10521"/>
                  </a:moveTo>
                  <a:cubicBezTo>
                    <a:pt x="5224" y="10520"/>
                    <a:pt x="5230" y="10520"/>
                    <a:pt x="5234" y="10521"/>
                  </a:cubicBezTo>
                  <a:cubicBezTo>
                    <a:pt x="5238" y="10522"/>
                    <a:pt x="5235" y="10523"/>
                    <a:pt x="5227" y="10523"/>
                  </a:cubicBezTo>
                  <a:cubicBezTo>
                    <a:pt x="5219" y="10523"/>
                    <a:pt x="5216" y="10522"/>
                    <a:pt x="5220" y="10521"/>
                  </a:cubicBezTo>
                  <a:close/>
                  <a:moveTo>
                    <a:pt x="5802" y="10521"/>
                  </a:moveTo>
                  <a:cubicBezTo>
                    <a:pt x="5807" y="10520"/>
                    <a:pt x="5814" y="10520"/>
                    <a:pt x="5818" y="10521"/>
                  </a:cubicBezTo>
                  <a:cubicBezTo>
                    <a:pt x="5822" y="10522"/>
                    <a:pt x="5818" y="10523"/>
                    <a:pt x="5809" y="10523"/>
                  </a:cubicBezTo>
                  <a:cubicBezTo>
                    <a:pt x="5800" y="10523"/>
                    <a:pt x="5797" y="10522"/>
                    <a:pt x="5802" y="10521"/>
                  </a:cubicBezTo>
                  <a:close/>
                  <a:moveTo>
                    <a:pt x="5140" y="10517"/>
                  </a:moveTo>
                  <a:cubicBezTo>
                    <a:pt x="5144" y="10516"/>
                    <a:pt x="5149" y="10516"/>
                    <a:pt x="5152" y="10517"/>
                  </a:cubicBezTo>
                  <a:cubicBezTo>
                    <a:pt x="5155" y="10518"/>
                    <a:pt x="5152" y="10519"/>
                    <a:pt x="5145" y="10519"/>
                  </a:cubicBezTo>
                  <a:cubicBezTo>
                    <a:pt x="5138" y="10519"/>
                    <a:pt x="5136" y="10518"/>
                    <a:pt x="5140" y="10517"/>
                  </a:cubicBezTo>
                  <a:close/>
                  <a:moveTo>
                    <a:pt x="5888" y="10517"/>
                  </a:moveTo>
                  <a:cubicBezTo>
                    <a:pt x="5892" y="10516"/>
                    <a:pt x="5897" y="10516"/>
                    <a:pt x="5900" y="10517"/>
                  </a:cubicBezTo>
                  <a:cubicBezTo>
                    <a:pt x="5903" y="10518"/>
                    <a:pt x="5900" y="10519"/>
                    <a:pt x="5893" y="10519"/>
                  </a:cubicBezTo>
                  <a:cubicBezTo>
                    <a:pt x="5886" y="10519"/>
                    <a:pt x="5884" y="10518"/>
                    <a:pt x="5888" y="10517"/>
                  </a:cubicBezTo>
                  <a:close/>
                  <a:moveTo>
                    <a:pt x="5072" y="10513"/>
                  </a:moveTo>
                  <a:cubicBezTo>
                    <a:pt x="5076" y="10512"/>
                    <a:pt x="5081" y="10512"/>
                    <a:pt x="5084" y="10513"/>
                  </a:cubicBezTo>
                  <a:cubicBezTo>
                    <a:pt x="5087" y="10514"/>
                    <a:pt x="5084" y="10515"/>
                    <a:pt x="5077" y="10515"/>
                  </a:cubicBezTo>
                  <a:cubicBezTo>
                    <a:pt x="5070" y="10515"/>
                    <a:pt x="5068" y="10514"/>
                    <a:pt x="5072" y="10513"/>
                  </a:cubicBezTo>
                  <a:close/>
                  <a:moveTo>
                    <a:pt x="5956" y="10513"/>
                  </a:moveTo>
                  <a:cubicBezTo>
                    <a:pt x="5960" y="10512"/>
                    <a:pt x="5965" y="10512"/>
                    <a:pt x="5968" y="10513"/>
                  </a:cubicBezTo>
                  <a:cubicBezTo>
                    <a:pt x="5971" y="10514"/>
                    <a:pt x="5968" y="10515"/>
                    <a:pt x="5961" y="10515"/>
                  </a:cubicBezTo>
                  <a:cubicBezTo>
                    <a:pt x="5954" y="10515"/>
                    <a:pt x="5952" y="10514"/>
                    <a:pt x="5956" y="10513"/>
                  </a:cubicBezTo>
                  <a:close/>
                  <a:moveTo>
                    <a:pt x="5014" y="10509"/>
                  </a:moveTo>
                  <a:cubicBezTo>
                    <a:pt x="5017" y="10508"/>
                    <a:pt x="5021" y="10508"/>
                    <a:pt x="5024" y="10509"/>
                  </a:cubicBezTo>
                  <a:cubicBezTo>
                    <a:pt x="5027" y="10510"/>
                    <a:pt x="5024" y="10511"/>
                    <a:pt x="5019" y="10511"/>
                  </a:cubicBezTo>
                  <a:cubicBezTo>
                    <a:pt x="5013" y="10511"/>
                    <a:pt x="5011" y="10510"/>
                    <a:pt x="5014" y="10509"/>
                  </a:cubicBezTo>
                  <a:close/>
                  <a:moveTo>
                    <a:pt x="6014" y="10509"/>
                  </a:moveTo>
                  <a:cubicBezTo>
                    <a:pt x="6017" y="10508"/>
                    <a:pt x="6021" y="10508"/>
                    <a:pt x="6024" y="10509"/>
                  </a:cubicBezTo>
                  <a:cubicBezTo>
                    <a:pt x="6027" y="10510"/>
                    <a:pt x="6024" y="10511"/>
                    <a:pt x="6019" y="10511"/>
                  </a:cubicBezTo>
                  <a:cubicBezTo>
                    <a:pt x="6013" y="10511"/>
                    <a:pt x="6011" y="10510"/>
                    <a:pt x="6014" y="10509"/>
                  </a:cubicBezTo>
                  <a:close/>
                  <a:moveTo>
                    <a:pt x="4962" y="10505"/>
                  </a:moveTo>
                  <a:cubicBezTo>
                    <a:pt x="4965" y="10504"/>
                    <a:pt x="4969" y="10504"/>
                    <a:pt x="4972" y="10505"/>
                  </a:cubicBezTo>
                  <a:cubicBezTo>
                    <a:pt x="4975" y="10506"/>
                    <a:pt x="4972" y="10507"/>
                    <a:pt x="4967" y="10507"/>
                  </a:cubicBezTo>
                  <a:cubicBezTo>
                    <a:pt x="4961" y="10507"/>
                    <a:pt x="4959" y="10506"/>
                    <a:pt x="4962" y="10505"/>
                  </a:cubicBezTo>
                  <a:close/>
                  <a:moveTo>
                    <a:pt x="6066" y="10505"/>
                  </a:moveTo>
                  <a:cubicBezTo>
                    <a:pt x="6069" y="10504"/>
                    <a:pt x="6073" y="10504"/>
                    <a:pt x="6076" y="10505"/>
                  </a:cubicBezTo>
                  <a:cubicBezTo>
                    <a:pt x="6079" y="10506"/>
                    <a:pt x="6077" y="10507"/>
                    <a:pt x="6071" y="10507"/>
                  </a:cubicBezTo>
                  <a:cubicBezTo>
                    <a:pt x="6065" y="10507"/>
                    <a:pt x="6063" y="10506"/>
                    <a:pt x="6066" y="10505"/>
                  </a:cubicBezTo>
                  <a:close/>
                  <a:moveTo>
                    <a:pt x="4918" y="10501"/>
                  </a:moveTo>
                  <a:cubicBezTo>
                    <a:pt x="4921" y="10500"/>
                    <a:pt x="4925" y="10500"/>
                    <a:pt x="4926" y="10502"/>
                  </a:cubicBezTo>
                  <a:cubicBezTo>
                    <a:pt x="4927" y="10503"/>
                    <a:pt x="4925" y="10504"/>
                    <a:pt x="4921" y="10504"/>
                  </a:cubicBezTo>
                  <a:cubicBezTo>
                    <a:pt x="4916" y="10503"/>
                    <a:pt x="4915" y="10502"/>
                    <a:pt x="4918" y="10501"/>
                  </a:cubicBezTo>
                  <a:close/>
                  <a:moveTo>
                    <a:pt x="6118" y="10501"/>
                  </a:moveTo>
                  <a:cubicBezTo>
                    <a:pt x="6121" y="10500"/>
                    <a:pt x="6125" y="10500"/>
                    <a:pt x="6126" y="10502"/>
                  </a:cubicBezTo>
                  <a:cubicBezTo>
                    <a:pt x="6127" y="10503"/>
                    <a:pt x="6125" y="10504"/>
                    <a:pt x="6121" y="10504"/>
                  </a:cubicBezTo>
                  <a:cubicBezTo>
                    <a:pt x="6116" y="10503"/>
                    <a:pt x="6115" y="10502"/>
                    <a:pt x="6118" y="10501"/>
                  </a:cubicBezTo>
                  <a:close/>
                  <a:moveTo>
                    <a:pt x="4874" y="10497"/>
                  </a:moveTo>
                  <a:cubicBezTo>
                    <a:pt x="4877" y="10496"/>
                    <a:pt x="4881" y="10496"/>
                    <a:pt x="4882" y="10498"/>
                  </a:cubicBezTo>
                  <a:cubicBezTo>
                    <a:pt x="4883" y="10499"/>
                    <a:pt x="4881" y="10500"/>
                    <a:pt x="4877" y="10500"/>
                  </a:cubicBezTo>
                  <a:cubicBezTo>
                    <a:pt x="4872" y="10499"/>
                    <a:pt x="4871" y="10498"/>
                    <a:pt x="4874" y="10497"/>
                  </a:cubicBezTo>
                  <a:close/>
                  <a:moveTo>
                    <a:pt x="4794" y="10489"/>
                  </a:moveTo>
                  <a:cubicBezTo>
                    <a:pt x="4797" y="10488"/>
                    <a:pt x="4801" y="10488"/>
                    <a:pt x="4802" y="10490"/>
                  </a:cubicBezTo>
                  <a:cubicBezTo>
                    <a:pt x="4803" y="10491"/>
                    <a:pt x="4801" y="10492"/>
                    <a:pt x="4797" y="10492"/>
                  </a:cubicBezTo>
                  <a:cubicBezTo>
                    <a:pt x="4792" y="10491"/>
                    <a:pt x="4791" y="10490"/>
                    <a:pt x="4794" y="10489"/>
                  </a:cubicBezTo>
                  <a:close/>
                  <a:moveTo>
                    <a:pt x="6238" y="10489"/>
                  </a:moveTo>
                  <a:cubicBezTo>
                    <a:pt x="6241" y="10488"/>
                    <a:pt x="6245" y="10488"/>
                    <a:pt x="6246" y="10490"/>
                  </a:cubicBezTo>
                  <a:cubicBezTo>
                    <a:pt x="6247" y="10491"/>
                    <a:pt x="6245" y="10492"/>
                    <a:pt x="6241" y="10492"/>
                  </a:cubicBezTo>
                  <a:cubicBezTo>
                    <a:pt x="6236" y="10491"/>
                    <a:pt x="6235" y="10490"/>
                    <a:pt x="6238" y="10489"/>
                  </a:cubicBezTo>
                  <a:close/>
                  <a:moveTo>
                    <a:pt x="4758" y="10485"/>
                  </a:moveTo>
                  <a:cubicBezTo>
                    <a:pt x="4761" y="10484"/>
                    <a:pt x="4765" y="10484"/>
                    <a:pt x="4766" y="10486"/>
                  </a:cubicBezTo>
                  <a:cubicBezTo>
                    <a:pt x="4767" y="10487"/>
                    <a:pt x="4765" y="10488"/>
                    <a:pt x="4761" y="10488"/>
                  </a:cubicBezTo>
                  <a:cubicBezTo>
                    <a:pt x="4756" y="10487"/>
                    <a:pt x="4755" y="10486"/>
                    <a:pt x="4758" y="10485"/>
                  </a:cubicBezTo>
                  <a:close/>
                  <a:moveTo>
                    <a:pt x="6310" y="10481"/>
                  </a:moveTo>
                  <a:cubicBezTo>
                    <a:pt x="6313" y="10480"/>
                    <a:pt x="6317" y="10480"/>
                    <a:pt x="6318" y="10482"/>
                  </a:cubicBezTo>
                  <a:cubicBezTo>
                    <a:pt x="6319" y="10483"/>
                    <a:pt x="6317" y="10484"/>
                    <a:pt x="6313" y="10484"/>
                  </a:cubicBezTo>
                  <a:cubicBezTo>
                    <a:pt x="6308" y="10483"/>
                    <a:pt x="6307" y="10482"/>
                    <a:pt x="6310" y="10481"/>
                  </a:cubicBezTo>
                  <a:close/>
                  <a:moveTo>
                    <a:pt x="4690" y="10477"/>
                  </a:moveTo>
                  <a:cubicBezTo>
                    <a:pt x="4693" y="10476"/>
                    <a:pt x="4697" y="10476"/>
                    <a:pt x="4698" y="10478"/>
                  </a:cubicBezTo>
                  <a:cubicBezTo>
                    <a:pt x="4699" y="10479"/>
                    <a:pt x="4697" y="10480"/>
                    <a:pt x="4693" y="10480"/>
                  </a:cubicBezTo>
                  <a:cubicBezTo>
                    <a:pt x="4688" y="10479"/>
                    <a:pt x="4687" y="10478"/>
                    <a:pt x="4690" y="10477"/>
                  </a:cubicBezTo>
                  <a:close/>
                  <a:moveTo>
                    <a:pt x="1754" y="9229"/>
                  </a:moveTo>
                  <a:cubicBezTo>
                    <a:pt x="1750" y="9223"/>
                    <a:pt x="1750" y="9223"/>
                    <a:pt x="1756" y="9227"/>
                  </a:cubicBezTo>
                  <a:cubicBezTo>
                    <a:pt x="1763" y="9233"/>
                    <a:pt x="1765" y="9236"/>
                    <a:pt x="1761" y="9236"/>
                  </a:cubicBezTo>
                  <a:cubicBezTo>
                    <a:pt x="1761" y="9236"/>
                    <a:pt x="1758" y="9233"/>
                    <a:pt x="1754" y="9229"/>
                  </a:cubicBezTo>
                  <a:close/>
                  <a:moveTo>
                    <a:pt x="9275" y="9230"/>
                  </a:moveTo>
                  <a:cubicBezTo>
                    <a:pt x="9275" y="9230"/>
                    <a:pt x="9278" y="9227"/>
                    <a:pt x="9282" y="9223"/>
                  </a:cubicBezTo>
                  <a:cubicBezTo>
                    <a:pt x="9288" y="9219"/>
                    <a:pt x="9288" y="9219"/>
                    <a:pt x="9284" y="9225"/>
                  </a:cubicBezTo>
                  <a:cubicBezTo>
                    <a:pt x="9278" y="9232"/>
                    <a:pt x="9275" y="9234"/>
                    <a:pt x="9275" y="9230"/>
                  </a:cubicBezTo>
                  <a:close/>
                  <a:moveTo>
                    <a:pt x="1726" y="9205"/>
                  </a:moveTo>
                  <a:cubicBezTo>
                    <a:pt x="1722" y="9199"/>
                    <a:pt x="1722" y="9199"/>
                    <a:pt x="1728" y="9203"/>
                  </a:cubicBezTo>
                  <a:cubicBezTo>
                    <a:pt x="1732" y="9207"/>
                    <a:pt x="1735" y="9210"/>
                    <a:pt x="1735" y="9210"/>
                  </a:cubicBezTo>
                  <a:cubicBezTo>
                    <a:pt x="1735" y="9214"/>
                    <a:pt x="1732" y="9212"/>
                    <a:pt x="1726" y="9205"/>
                  </a:cubicBezTo>
                  <a:close/>
                  <a:moveTo>
                    <a:pt x="9307" y="9202"/>
                  </a:moveTo>
                  <a:cubicBezTo>
                    <a:pt x="9307" y="9202"/>
                    <a:pt x="9310" y="9199"/>
                    <a:pt x="9314" y="9195"/>
                  </a:cubicBezTo>
                  <a:cubicBezTo>
                    <a:pt x="9320" y="9191"/>
                    <a:pt x="9320" y="9191"/>
                    <a:pt x="9316" y="9197"/>
                  </a:cubicBezTo>
                  <a:cubicBezTo>
                    <a:pt x="9310" y="9204"/>
                    <a:pt x="9307" y="9206"/>
                    <a:pt x="9307" y="9202"/>
                  </a:cubicBezTo>
                  <a:close/>
                  <a:moveTo>
                    <a:pt x="1694" y="9177"/>
                  </a:moveTo>
                  <a:cubicBezTo>
                    <a:pt x="1690" y="9171"/>
                    <a:pt x="1690" y="9171"/>
                    <a:pt x="1696" y="9175"/>
                  </a:cubicBezTo>
                  <a:cubicBezTo>
                    <a:pt x="1703" y="9181"/>
                    <a:pt x="1705" y="9184"/>
                    <a:pt x="1701" y="9184"/>
                  </a:cubicBezTo>
                  <a:cubicBezTo>
                    <a:pt x="1701" y="9184"/>
                    <a:pt x="1698" y="9181"/>
                    <a:pt x="1694" y="9177"/>
                  </a:cubicBezTo>
                  <a:close/>
                  <a:moveTo>
                    <a:pt x="9339" y="9174"/>
                  </a:moveTo>
                  <a:cubicBezTo>
                    <a:pt x="9339" y="9174"/>
                    <a:pt x="9342" y="9171"/>
                    <a:pt x="9346" y="9167"/>
                  </a:cubicBezTo>
                  <a:cubicBezTo>
                    <a:pt x="9352" y="9163"/>
                    <a:pt x="9352" y="9163"/>
                    <a:pt x="9348" y="9169"/>
                  </a:cubicBezTo>
                  <a:cubicBezTo>
                    <a:pt x="9342" y="9176"/>
                    <a:pt x="9339" y="9178"/>
                    <a:pt x="9339" y="9174"/>
                  </a:cubicBezTo>
                  <a:close/>
                  <a:moveTo>
                    <a:pt x="1657" y="9143"/>
                  </a:moveTo>
                  <a:lnTo>
                    <a:pt x="1649" y="9134"/>
                  </a:lnTo>
                  <a:lnTo>
                    <a:pt x="1658" y="9142"/>
                  </a:lnTo>
                  <a:cubicBezTo>
                    <a:pt x="1666" y="9149"/>
                    <a:pt x="1669" y="9152"/>
                    <a:pt x="1666" y="9152"/>
                  </a:cubicBezTo>
                  <a:cubicBezTo>
                    <a:pt x="1665" y="9152"/>
                    <a:pt x="1661" y="9148"/>
                    <a:pt x="1657" y="9143"/>
                  </a:cubicBezTo>
                  <a:close/>
                  <a:moveTo>
                    <a:pt x="9381" y="9136"/>
                  </a:moveTo>
                  <a:cubicBezTo>
                    <a:pt x="9385" y="9132"/>
                    <a:pt x="9389" y="9128"/>
                    <a:pt x="9390" y="9128"/>
                  </a:cubicBezTo>
                  <a:cubicBezTo>
                    <a:pt x="9391" y="9128"/>
                    <a:pt x="9389" y="9132"/>
                    <a:pt x="9385" y="9136"/>
                  </a:cubicBezTo>
                  <a:cubicBezTo>
                    <a:pt x="9381" y="9140"/>
                    <a:pt x="9377" y="9144"/>
                    <a:pt x="9376" y="9144"/>
                  </a:cubicBezTo>
                  <a:cubicBezTo>
                    <a:pt x="9375" y="9144"/>
                    <a:pt x="9377" y="9140"/>
                    <a:pt x="9381" y="9136"/>
                  </a:cubicBezTo>
                  <a:close/>
                  <a:moveTo>
                    <a:pt x="1613" y="9103"/>
                  </a:moveTo>
                  <a:lnTo>
                    <a:pt x="1605" y="9094"/>
                  </a:lnTo>
                  <a:lnTo>
                    <a:pt x="1614" y="9102"/>
                  </a:lnTo>
                  <a:cubicBezTo>
                    <a:pt x="1622" y="9109"/>
                    <a:pt x="1625" y="9112"/>
                    <a:pt x="1622" y="9112"/>
                  </a:cubicBezTo>
                  <a:cubicBezTo>
                    <a:pt x="1621" y="9112"/>
                    <a:pt x="1617" y="9108"/>
                    <a:pt x="1613" y="9103"/>
                  </a:cubicBezTo>
                  <a:close/>
                  <a:moveTo>
                    <a:pt x="9423" y="9099"/>
                  </a:moveTo>
                  <a:cubicBezTo>
                    <a:pt x="9423" y="9098"/>
                    <a:pt x="9429" y="9092"/>
                    <a:pt x="9436" y="9086"/>
                  </a:cubicBezTo>
                  <a:lnTo>
                    <a:pt x="9449" y="9074"/>
                  </a:lnTo>
                  <a:lnTo>
                    <a:pt x="9437" y="9087"/>
                  </a:lnTo>
                  <a:cubicBezTo>
                    <a:pt x="9426" y="9099"/>
                    <a:pt x="9423" y="9102"/>
                    <a:pt x="9423" y="9099"/>
                  </a:cubicBezTo>
                  <a:close/>
                  <a:moveTo>
                    <a:pt x="1547" y="9042"/>
                  </a:moveTo>
                  <a:cubicBezTo>
                    <a:pt x="1537" y="9032"/>
                    <a:pt x="1530" y="9024"/>
                    <a:pt x="1531" y="9024"/>
                  </a:cubicBezTo>
                  <a:cubicBezTo>
                    <a:pt x="1532" y="9024"/>
                    <a:pt x="1541" y="9032"/>
                    <a:pt x="1551" y="9042"/>
                  </a:cubicBezTo>
                  <a:cubicBezTo>
                    <a:pt x="1561" y="9052"/>
                    <a:pt x="1568" y="9060"/>
                    <a:pt x="1567" y="9060"/>
                  </a:cubicBezTo>
                  <a:cubicBezTo>
                    <a:pt x="1566" y="9060"/>
                    <a:pt x="1557" y="9052"/>
                    <a:pt x="1547" y="9042"/>
                  </a:cubicBezTo>
                  <a:close/>
                  <a:moveTo>
                    <a:pt x="9549" y="8976"/>
                  </a:moveTo>
                  <a:cubicBezTo>
                    <a:pt x="9575" y="8950"/>
                    <a:pt x="9598" y="8928"/>
                    <a:pt x="9599" y="8928"/>
                  </a:cubicBezTo>
                  <a:cubicBezTo>
                    <a:pt x="9600" y="8928"/>
                    <a:pt x="9579" y="8950"/>
                    <a:pt x="9553" y="8976"/>
                  </a:cubicBezTo>
                  <a:cubicBezTo>
                    <a:pt x="9527" y="9002"/>
                    <a:pt x="9504" y="9024"/>
                    <a:pt x="9503" y="9024"/>
                  </a:cubicBezTo>
                  <a:cubicBezTo>
                    <a:pt x="9502" y="9024"/>
                    <a:pt x="9523" y="9002"/>
                    <a:pt x="9549" y="8976"/>
                  </a:cubicBezTo>
                  <a:close/>
                  <a:moveTo>
                    <a:pt x="1389" y="8883"/>
                  </a:moveTo>
                  <a:lnTo>
                    <a:pt x="1369" y="8862"/>
                  </a:lnTo>
                  <a:lnTo>
                    <a:pt x="1390" y="8882"/>
                  </a:lnTo>
                  <a:cubicBezTo>
                    <a:pt x="1410" y="8900"/>
                    <a:pt x="1413" y="8904"/>
                    <a:pt x="1410" y="8904"/>
                  </a:cubicBezTo>
                  <a:cubicBezTo>
                    <a:pt x="1409" y="8904"/>
                    <a:pt x="1400" y="8895"/>
                    <a:pt x="1389" y="8883"/>
                  </a:cubicBezTo>
                  <a:close/>
                  <a:moveTo>
                    <a:pt x="1327" y="8817"/>
                  </a:moveTo>
                  <a:lnTo>
                    <a:pt x="1317" y="8806"/>
                  </a:lnTo>
                  <a:lnTo>
                    <a:pt x="1328" y="8816"/>
                  </a:lnTo>
                  <a:cubicBezTo>
                    <a:pt x="1338" y="8825"/>
                    <a:pt x="1341" y="8828"/>
                    <a:pt x="1338" y="8828"/>
                  </a:cubicBezTo>
                  <a:cubicBezTo>
                    <a:pt x="1337" y="8828"/>
                    <a:pt x="1332" y="8823"/>
                    <a:pt x="1327" y="8817"/>
                  </a:cubicBezTo>
                  <a:close/>
                  <a:moveTo>
                    <a:pt x="1289" y="8775"/>
                  </a:moveTo>
                  <a:lnTo>
                    <a:pt x="1281" y="8766"/>
                  </a:lnTo>
                  <a:lnTo>
                    <a:pt x="1290" y="8774"/>
                  </a:lnTo>
                  <a:cubicBezTo>
                    <a:pt x="1295" y="8778"/>
                    <a:pt x="1299" y="8782"/>
                    <a:pt x="1299" y="8783"/>
                  </a:cubicBezTo>
                  <a:cubicBezTo>
                    <a:pt x="1299" y="8786"/>
                    <a:pt x="1296" y="8783"/>
                    <a:pt x="1289" y="8775"/>
                  </a:cubicBezTo>
                  <a:close/>
                  <a:moveTo>
                    <a:pt x="1254" y="8737"/>
                  </a:moveTo>
                  <a:cubicBezTo>
                    <a:pt x="1250" y="8731"/>
                    <a:pt x="1250" y="8731"/>
                    <a:pt x="1256" y="8735"/>
                  </a:cubicBezTo>
                  <a:cubicBezTo>
                    <a:pt x="1263" y="8741"/>
                    <a:pt x="1265" y="8744"/>
                    <a:pt x="1261" y="8744"/>
                  </a:cubicBezTo>
                  <a:cubicBezTo>
                    <a:pt x="1261" y="8744"/>
                    <a:pt x="1258" y="8741"/>
                    <a:pt x="1254" y="8737"/>
                  </a:cubicBezTo>
                  <a:close/>
                  <a:moveTo>
                    <a:pt x="1226" y="8705"/>
                  </a:moveTo>
                  <a:cubicBezTo>
                    <a:pt x="1222" y="8699"/>
                    <a:pt x="1222" y="8699"/>
                    <a:pt x="1228" y="8703"/>
                  </a:cubicBezTo>
                  <a:cubicBezTo>
                    <a:pt x="1232" y="8707"/>
                    <a:pt x="1235" y="8710"/>
                    <a:pt x="1235" y="8710"/>
                  </a:cubicBezTo>
                  <a:cubicBezTo>
                    <a:pt x="1235" y="8714"/>
                    <a:pt x="1232" y="8712"/>
                    <a:pt x="1226" y="8705"/>
                  </a:cubicBezTo>
                  <a:close/>
                  <a:moveTo>
                    <a:pt x="1202" y="8677"/>
                  </a:moveTo>
                  <a:cubicBezTo>
                    <a:pt x="1198" y="8671"/>
                    <a:pt x="1198" y="8671"/>
                    <a:pt x="1204" y="8675"/>
                  </a:cubicBezTo>
                  <a:cubicBezTo>
                    <a:pt x="1208" y="8679"/>
                    <a:pt x="1211" y="8682"/>
                    <a:pt x="1211" y="8682"/>
                  </a:cubicBezTo>
                  <a:cubicBezTo>
                    <a:pt x="1211" y="8686"/>
                    <a:pt x="1208" y="8684"/>
                    <a:pt x="1202" y="8677"/>
                  </a:cubicBezTo>
                  <a:close/>
                  <a:moveTo>
                    <a:pt x="5406" y="7957"/>
                  </a:moveTo>
                  <a:cubicBezTo>
                    <a:pt x="5411" y="7956"/>
                    <a:pt x="5419" y="7956"/>
                    <a:pt x="5424" y="7957"/>
                  </a:cubicBezTo>
                  <a:cubicBezTo>
                    <a:pt x="5429" y="7958"/>
                    <a:pt x="5425" y="7959"/>
                    <a:pt x="5415" y="7959"/>
                  </a:cubicBezTo>
                  <a:cubicBezTo>
                    <a:pt x="5405" y="7959"/>
                    <a:pt x="5401" y="7958"/>
                    <a:pt x="5406" y="7957"/>
                  </a:cubicBezTo>
                  <a:close/>
                  <a:moveTo>
                    <a:pt x="5622" y="7957"/>
                  </a:moveTo>
                  <a:cubicBezTo>
                    <a:pt x="5627" y="7956"/>
                    <a:pt x="5634" y="7956"/>
                    <a:pt x="5638" y="7957"/>
                  </a:cubicBezTo>
                  <a:cubicBezTo>
                    <a:pt x="5642" y="7958"/>
                    <a:pt x="5638" y="7959"/>
                    <a:pt x="5629" y="7959"/>
                  </a:cubicBezTo>
                  <a:cubicBezTo>
                    <a:pt x="5620" y="7959"/>
                    <a:pt x="5617" y="7958"/>
                    <a:pt x="5622" y="7957"/>
                  </a:cubicBezTo>
                  <a:close/>
                  <a:moveTo>
                    <a:pt x="5326" y="7953"/>
                  </a:moveTo>
                  <a:cubicBezTo>
                    <a:pt x="5329" y="7952"/>
                    <a:pt x="5333" y="7952"/>
                    <a:pt x="5336" y="7953"/>
                  </a:cubicBezTo>
                  <a:cubicBezTo>
                    <a:pt x="5339" y="7954"/>
                    <a:pt x="5336" y="7955"/>
                    <a:pt x="5331" y="7955"/>
                  </a:cubicBezTo>
                  <a:cubicBezTo>
                    <a:pt x="5325" y="7955"/>
                    <a:pt x="5323" y="7954"/>
                    <a:pt x="5326" y="7953"/>
                  </a:cubicBezTo>
                  <a:close/>
                  <a:moveTo>
                    <a:pt x="5706" y="7953"/>
                  </a:moveTo>
                  <a:cubicBezTo>
                    <a:pt x="5709" y="7952"/>
                    <a:pt x="5713" y="7952"/>
                    <a:pt x="5716" y="7953"/>
                  </a:cubicBezTo>
                  <a:cubicBezTo>
                    <a:pt x="5719" y="7954"/>
                    <a:pt x="5716" y="7955"/>
                    <a:pt x="5711" y="7955"/>
                  </a:cubicBezTo>
                  <a:cubicBezTo>
                    <a:pt x="5705" y="7955"/>
                    <a:pt x="5703" y="7954"/>
                    <a:pt x="5706" y="7953"/>
                  </a:cubicBezTo>
                  <a:close/>
                  <a:moveTo>
                    <a:pt x="5274" y="7949"/>
                  </a:moveTo>
                  <a:cubicBezTo>
                    <a:pt x="5277" y="7948"/>
                    <a:pt x="5281" y="7948"/>
                    <a:pt x="5282" y="7950"/>
                  </a:cubicBezTo>
                  <a:cubicBezTo>
                    <a:pt x="5283" y="7951"/>
                    <a:pt x="5281" y="7952"/>
                    <a:pt x="5277" y="7952"/>
                  </a:cubicBezTo>
                  <a:cubicBezTo>
                    <a:pt x="5272" y="7951"/>
                    <a:pt x="5271" y="7951"/>
                    <a:pt x="5274" y="7949"/>
                  </a:cubicBezTo>
                  <a:close/>
                  <a:moveTo>
                    <a:pt x="5762" y="7949"/>
                  </a:moveTo>
                  <a:cubicBezTo>
                    <a:pt x="5765" y="7948"/>
                    <a:pt x="5769" y="7948"/>
                    <a:pt x="5772" y="7949"/>
                  </a:cubicBezTo>
                  <a:cubicBezTo>
                    <a:pt x="5775" y="7951"/>
                    <a:pt x="5772" y="7951"/>
                    <a:pt x="5767" y="7951"/>
                  </a:cubicBezTo>
                  <a:cubicBezTo>
                    <a:pt x="5761" y="7951"/>
                    <a:pt x="5759" y="7951"/>
                    <a:pt x="5762" y="7949"/>
                  </a:cubicBezTo>
                  <a:close/>
                  <a:moveTo>
                    <a:pt x="5230" y="7945"/>
                  </a:moveTo>
                  <a:cubicBezTo>
                    <a:pt x="5233" y="7944"/>
                    <a:pt x="5237" y="7944"/>
                    <a:pt x="5238" y="7946"/>
                  </a:cubicBezTo>
                  <a:cubicBezTo>
                    <a:pt x="5239" y="7947"/>
                    <a:pt x="5237" y="7948"/>
                    <a:pt x="5233" y="7948"/>
                  </a:cubicBezTo>
                  <a:cubicBezTo>
                    <a:pt x="5228" y="7948"/>
                    <a:pt x="5227" y="7947"/>
                    <a:pt x="5230" y="7945"/>
                  </a:cubicBezTo>
                  <a:close/>
                  <a:moveTo>
                    <a:pt x="5810" y="7945"/>
                  </a:moveTo>
                  <a:cubicBezTo>
                    <a:pt x="5813" y="7944"/>
                    <a:pt x="5817" y="7944"/>
                    <a:pt x="5818" y="7946"/>
                  </a:cubicBezTo>
                  <a:cubicBezTo>
                    <a:pt x="5819" y="7947"/>
                    <a:pt x="5817" y="7948"/>
                    <a:pt x="5813" y="7948"/>
                  </a:cubicBezTo>
                  <a:cubicBezTo>
                    <a:pt x="5808" y="7948"/>
                    <a:pt x="5807" y="7947"/>
                    <a:pt x="5810" y="7945"/>
                  </a:cubicBezTo>
                  <a:close/>
                  <a:moveTo>
                    <a:pt x="5190" y="7941"/>
                  </a:moveTo>
                  <a:cubicBezTo>
                    <a:pt x="5193" y="7940"/>
                    <a:pt x="5197" y="7940"/>
                    <a:pt x="5198" y="7942"/>
                  </a:cubicBezTo>
                  <a:cubicBezTo>
                    <a:pt x="5199" y="7943"/>
                    <a:pt x="5197" y="7944"/>
                    <a:pt x="5193" y="7944"/>
                  </a:cubicBezTo>
                  <a:cubicBezTo>
                    <a:pt x="5188" y="7944"/>
                    <a:pt x="5187" y="7943"/>
                    <a:pt x="5190" y="7941"/>
                  </a:cubicBezTo>
                  <a:close/>
                  <a:moveTo>
                    <a:pt x="5846" y="7941"/>
                  </a:moveTo>
                  <a:cubicBezTo>
                    <a:pt x="5849" y="7940"/>
                    <a:pt x="5853" y="7940"/>
                    <a:pt x="5854" y="7942"/>
                  </a:cubicBezTo>
                  <a:cubicBezTo>
                    <a:pt x="5855" y="7943"/>
                    <a:pt x="5853" y="7944"/>
                    <a:pt x="5849" y="7944"/>
                  </a:cubicBezTo>
                  <a:cubicBezTo>
                    <a:pt x="5844" y="7944"/>
                    <a:pt x="5843" y="7943"/>
                    <a:pt x="5846" y="7941"/>
                  </a:cubicBezTo>
                  <a:close/>
                  <a:moveTo>
                    <a:pt x="7251" y="7347"/>
                  </a:moveTo>
                  <a:cubicBezTo>
                    <a:pt x="7251" y="7346"/>
                    <a:pt x="7254" y="7343"/>
                    <a:pt x="7258" y="7340"/>
                  </a:cubicBezTo>
                  <a:cubicBezTo>
                    <a:pt x="7264" y="7335"/>
                    <a:pt x="7264" y="7335"/>
                    <a:pt x="7260" y="7341"/>
                  </a:cubicBezTo>
                  <a:cubicBezTo>
                    <a:pt x="7254" y="7348"/>
                    <a:pt x="7251" y="7350"/>
                    <a:pt x="7251" y="7347"/>
                  </a:cubicBezTo>
                  <a:close/>
                  <a:moveTo>
                    <a:pt x="3754" y="7321"/>
                  </a:moveTo>
                  <a:cubicBezTo>
                    <a:pt x="3750" y="7315"/>
                    <a:pt x="3750" y="7315"/>
                    <a:pt x="3756" y="7320"/>
                  </a:cubicBezTo>
                  <a:cubicBezTo>
                    <a:pt x="3760" y="7323"/>
                    <a:pt x="3763" y="7326"/>
                    <a:pt x="3763" y="7327"/>
                  </a:cubicBezTo>
                  <a:cubicBezTo>
                    <a:pt x="3763" y="7330"/>
                    <a:pt x="3760" y="7328"/>
                    <a:pt x="3754" y="7321"/>
                  </a:cubicBezTo>
                  <a:close/>
                  <a:moveTo>
                    <a:pt x="7283" y="7319"/>
                  </a:moveTo>
                  <a:cubicBezTo>
                    <a:pt x="7283" y="7318"/>
                    <a:pt x="7286" y="7315"/>
                    <a:pt x="7290" y="7312"/>
                  </a:cubicBezTo>
                  <a:cubicBezTo>
                    <a:pt x="7296" y="7307"/>
                    <a:pt x="7296" y="7307"/>
                    <a:pt x="7292" y="7313"/>
                  </a:cubicBezTo>
                  <a:cubicBezTo>
                    <a:pt x="7286" y="7320"/>
                    <a:pt x="7283" y="7322"/>
                    <a:pt x="7283" y="7319"/>
                  </a:cubicBezTo>
                  <a:close/>
                  <a:moveTo>
                    <a:pt x="3717" y="7287"/>
                  </a:moveTo>
                  <a:lnTo>
                    <a:pt x="3709" y="7278"/>
                  </a:lnTo>
                  <a:lnTo>
                    <a:pt x="3718" y="7286"/>
                  </a:lnTo>
                  <a:cubicBezTo>
                    <a:pt x="3726" y="7293"/>
                    <a:pt x="3729" y="7296"/>
                    <a:pt x="3726" y="7296"/>
                  </a:cubicBezTo>
                  <a:cubicBezTo>
                    <a:pt x="3725" y="7296"/>
                    <a:pt x="3721" y="7292"/>
                    <a:pt x="3717" y="7287"/>
                  </a:cubicBezTo>
                  <a:close/>
                  <a:moveTo>
                    <a:pt x="7343" y="7262"/>
                  </a:moveTo>
                  <a:cubicBezTo>
                    <a:pt x="7350" y="7254"/>
                    <a:pt x="7357" y="7248"/>
                    <a:pt x="7359" y="7248"/>
                  </a:cubicBezTo>
                  <a:cubicBezTo>
                    <a:pt x="7360" y="7248"/>
                    <a:pt x="7354" y="7254"/>
                    <a:pt x="7347" y="7262"/>
                  </a:cubicBezTo>
                  <a:cubicBezTo>
                    <a:pt x="7340" y="7270"/>
                    <a:pt x="7333" y="7276"/>
                    <a:pt x="7331" y="7276"/>
                  </a:cubicBezTo>
                  <a:cubicBezTo>
                    <a:pt x="7330" y="7276"/>
                    <a:pt x="7336" y="7270"/>
                    <a:pt x="7343" y="7262"/>
                  </a:cubicBezTo>
                  <a:close/>
                  <a:moveTo>
                    <a:pt x="3635" y="7209"/>
                  </a:moveTo>
                  <a:lnTo>
                    <a:pt x="3613" y="7186"/>
                  </a:lnTo>
                  <a:lnTo>
                    <a:pt x="3636" y="7208"/>
                  </a:lnTo>
                  <a:cubicBezTo>
                    <a:pt x="3657" y="7228"/>
                    <a:pt x="3661" y="7232"/>
                    <a:pt x="3658" y="7232"/>
                  </a:cubicBezTo>
                  <a:cubicBezTo>
                    <a:pt x="3657" y="7232"/>
                    <a:pt x="3647" y="7222"/>
                    <a:pt x="3635" y="7209"/>
                  </a:cubicBezTo>
                  <a:close/>
                  <a:moveTo>
                    <a:pt x="7429" y="7176"/>
                  </a:moveTo>
                  <a:cubicBezTo>
                    <a:pt x="7438" y="7167"/>
                    <a:pt x="7446" y="7160"/>
                    <a:pt x="7447" y="7160"/>
                  </a:cubicBezTo>
                  <a:cubicBezTo>
                    <a:pt x="7448" y="7160"/>
                    <a:pt x="7442" y="7167"/>
                    <a:pt x="7433" y="7176"/>
                  </a:cubicBezTo>
                  <a:cubicBezTo>
                    <a:pt x="7424" y="7185"/>
                    <a:pt x="7416" y="7192"/>
                    <a:pt x="7415" y="7192"/>
                  </a:cubicBezTo>
                  <a:cubicBezTo>
                    <a:pt x="7414" y="7192"/>
                    <a:pt x="7420" y="7185"/>
                    <a:pt x="7429" y="7176"/>
                  </a:cubicBezTo>
                  <a:close/>
                  <a:moveTo>
                    <a:pt x="3561" y="7131"/>
                  </a:moveTo>
                  <a:lnTo>
                    <a:pt x="3553" y="7122"/>
                  </a:lnTo>
                  <a:lnTo>
                    <a:pt x="3562" y="7130"/>
                  </a:lnTo>
                  <a:cubicBezTo>
                    <a:pt x="3570" y="7137"/>
                    <a:pt x="3573" y="7140"/>
                    <a:pt x="3570" y="7140"/>
                  </a:cubicBezTo>
                  <a:cubicBezTo>
                    <a:pt x="3569" y="7140"/>
                    <a:pt x="3565" y="7136"/>
                    <a:pt x="3561" y="7131"/>
                  </a:cubicBezTo>
                  <a:close/>
                  <a:moveTo>
                    <a:pt x="7475" y="7127"/>
                  </a:moveTo>
                  <a:cubicBezTo>
                    <a:pt x="7475" y="7126"/>
                    <a:pt x="7478" y="7123"/>
                    <a:pt x="7482" y="7120"/>
                  </a:cubicBezTo>
                  <a:cubicBezTo>
                    <a:pt x="7488" y="7115"/>
                    <a:pt x="7488" y="7115"/>
                    <a:pt x="7484" y="7121"/>
                  </a:cubicBezTo>
                  <a:cubicBezTo>
                    <a:pt x="7478" y="7128"/>
                    <a:pt x="7475" y="7130"/>
                    <a:pt x="7475" y="7127"/>
                  </a:cubicBezTo>
                  <a:close/>
                  <a:moveTo>
                    <a:pt x="3526" y="7093"/>
                  </a:moveTo>
                  <a:cubicBezTo>
                    <a:pt x="3522" y="7087"/>
                    <a:pt x="3522" y="7087"/>
                    <a:pt x="3528" y="7092"/>
                  </a:cubicBezTo>
                  <a:cubicBezTo>
                    <a:pt x="3532" y="7095"/>
                    <a:pt x="3535" y="7098"/>
                    <a:pt x="3535" y="7099"/>
                  </a:cubicBezTo>
                  <a:cubicBezTo>
                    <a:pt x="3535" y="7102"/>
                    <a:pt x="3532" y="7100"/>
                    <a:pt x="3526" y="7093"/>
                  </a:cubicBezTo>
                  <a:close/>
                  <a:moveTo>
                    <a:pt x="7503" y="7095"/>
                  </a:moveTo>
                  <a:cubicBezTo>
                    <a:pt x="7503" y="7094"/>
                    <a:pt x="7506" y="7091"/>
                    <a:pt x="7510" y="7088"/>
                  </a:cubicBezTo>
                  <a:cubicBezTo>
                    <a:pt x="7516" y="7083"/>
                    <a:pt x="7516" y="7083"/>
                    <a:pt x="7512" y="7089"/>
                  </a:cubicBezTo>
                  <a:cubicBezTo>
                    <a:pt x="7506" y="7096"/>
                    <a:pt x="7503" y="7098"/>
                    <a:pt x="7503" y="7095"/>
                  </a:cubicBezTo>
                  <a:close/>
                  <a:moveTo>
                    <a:pt x="31" y="5898"/>
                  </a:moveTo>
                  <a:cubicBezTo>
                    <a:pt x="32" y="5893"/>
                    <a:pt x="32" y="5892"/>
                    <a:pt x="34" y="5895"/>
                  </a:cubicBezTo>
                  <a:cubicBezTo>
                    <a:pt x="35" y="5898"/>
                    <a:pt x="35" y="5902"/>
                    <a:pt x="33" y="5903"/>
                  </a:cubicBezTo>
                  <a:cubicBezTo>
                    <a:pt x="32" y="5904"/>
                    <a:pt x="31" y="5902"/>
                    <a:pt x="31" y="5898"/>
                  </a:cubicBezTo>
                  <a:close/>
                  <a:moveTo>
                    <a:pt x="27" y="5858"/>
                  </a:moveTo>
                  <a:cubicBezTo>
                    <a:pt x="28" y="5853"/>
                    <a:pt x="28" y="5852"/>
                    <a:pt x="30" y="5855"/>
                  </a:cubicBezTo>
                  <a:cubicBezTo>
                    <a:pt x="31" y="5858"/>
                    <a:pt x="31" y="5862"/>
                    <a:pt x="29" y="5863"/>
                  </a:cubicBezTo>
                  <a:cubicBezTo>
                    <a:pt x="28" y="5864"/>
                    <a:pt x="27" y="5862"/>
                    <a:pt x="27" y="5858"/>
                  </a:cubicBezTo>
                  <a:close/>
                  <a:moveTo>
                    <a:pt x="23" y="5818"/>
                  </a:moveTo>
                  <a:cubicBezTo>
                    <a:pt x="24" y="5813"/>
                    <a:pt x="24" y="5812"/>
                    <a:pt x="26" y="5815"/>
                  </a:cubicBezTo>
                  <a:cubicBezTo>
                    <a:pt x="27" y="5818"/>
                    <a:pt x="27" y="5822"/>
                    <a:pt x="25" y="5823"/>
                  </a:cubicBezTo>
                  <a:cubicBezTo>
                    <a:pt x="24" y="5824"/>
                    <a:pt x="23" y="5822"/>
                    <a:pt x="23" y="5818"/>
                  </a:cubicBezTo>
                  <a:close/>
                  <a:moveTo>
                    <a:pt x="19" y="5774"/>
                  </a:moveTo>
                  <a:cubicBezTo>
                    <a:pt x="20" y="5769"/>
                    <a:pt x="20" y="5768"/>
                    <a:pt x="22" y="5771"/>
                  </a:cubicBezTo>
                  <a:cubicBezTo>
                    <a:pt x="23" y="5774"/>
                    <a:pt x="23" y="5778"/>
                    <a:pt x="21" y="5779"/>
                  </a:cubicBezTo>
                  <a:cubicBezTo>
                    <a:pt x="20" y="5780"/>
                    <a:pt x="19" y="5778"/>
                    <a:pt x="19" y="5774"/>
                  </a:cubicBezTo>
                  <a:close/>
                  <a:moveTo>
                    <a:pt x="16" y="5724"/>
                  </a:moveTo>
                  <a:cubicBezTo>
                    <a:pt x="16" y="5719"/>
                    <a:pt x="17" y="5716"/>
                    <a:pt x="18" y="5719"/>
                  </a:cubicBezTo>
                  <a:cubicBezTo>
                    <a:pt x="19" y="5722"/>
                    <a:pt x="19" y="5726"/>
                    <a:pt x="18" y="5729"/>
                  </a:cubicBezTo>
                  <a:cubicBezTo>
                    <a:pt x="17" y="5732"/>
                    <a:pt x="16" y="5730"/>
                    <a:pt x="16" y="5724"/>
                  </a:cubicBezTo>
                  <a:close/>
                  <a:moveTo>
                    <a:pt x="12" y="5670"/>
                  </a:moveTo>
                  <a:cubicBezTo>
                    <a:pt x="12" y="5663"/>
                    <a:pt x="13" y="5661"/>
                    <a:pt x="14" y="5665"/>
                  </a:cubicBezTo>
                  <a:cubicBezTo>
                    <a:pt x="15" y="5669"/>
                    <a:pt x="15" y="5674"/>
                    <a:pt x="14" y="5677"/>
                  </a:cubicBezTo>
                  <a:cubicBezTo>
                    <a:pt x="13" y="5680"/>
                    <a:pt x="12" y="5677"/>
                    <a:pt x="12" y="5670"/>
                  </a:cubicBezTo>
                  <a:close/>
                  <a:moveTo>
                    <a:pt x="2891" y="5618"/>
                  </a:moveTo>
                  <a:cubicBezTo>
                    <a:pt x="2892" y="5613"/>
                    <a:pt x="2892" y="5612"/>
                    <a:pt x="2894" y="5615"/>
                  </a:cubicBezTo>
                  <a:cubicBezTo>
                    <a:pt x="2895" y="5618"/>
                    <a:pt x="2895" y="5622"/>
                    <a:pt x="2893" y="5623"/>
                  </a:cubicBezTo>
                  <a:cubicBezTo>
                    <a:pt x="2892" y="5624"/>
                    <a:pt x="2891" y="5622"/>
                    <a:pt x="2891" y="5618"/>
                  </a:cubicBezTo>
                  <a:close/>
                  <a:moveTo>
                    <a:pt x="8" y="5606"/>
                  </a:moveTo>
                  <a:cubicBezTo>
                    <a:pt x="8" y="5599"/>
                    <a:pt x="9" y="5597"/>
                    <a:pt x="10" y="5601"/>
                  </a:cubicBezTo>
                  <a:cubicBezTo>
                    <a:pt x="11" y="5605"/>
                    <a:pt x="11" y="5610"/>
                    <a:pt x="10" y="5613"/>
                  </a:cubicBezTo>
                  <a:cubicBezTo>
                    <a:pt x="9" y="5616"/>
                    <a:pt x="8" y="5613"/>
                    <a:pt x="8" y="5606"/>
                  </a:cubicBezTo>
                  <a:close/>
                  <a:moveTo>
                    <a:pt x="8131" y="5606"/>
                  </a:moveTo>
                  <a:cubicBezTo>
                    <a:pt x="8132" y="5601"/>
                    <a:pt x="8132" y="5600"/>
                    <a:pt x="8134" y="5603"/>
                  </a:cubicBezTo>
                  <a:cubicBezTo>
                    <a:pt x="8135" y="5606"/>
                    <a:pt x="8135" y="5610"/>
                    <a:pt x="8133" y="5611"/>
                  </a:cubicBezTo>
                  <a:cubicBezTo>
                    <a:pt x="8132" y="5612"/>
                    <a:pt x="8131" y="5610"/>
                    <a:pt x="8131" y="5606"/>
                  </a:cubicBezTo>
                  <a:close/>
                  <a:moveTo>
                    <a:pt x="2887" y="5582"/>
                  </a:moveTo>
                  <a:cubicBezTo>
                    <a:pt x="2888" y="5577"/>
                    <a:pt x="2888" y="5576"/>
                    <a:pt x="2890" y="5579"/>
                  </a:cubicBezTo>
                  <a:cubicBezTo>
                    <a:pt x="2891" y="5582"/>
                    <a:pt x="2891" y="5586"/>
                    <a:pt x="2889" y="5587"/>
                  </a:cubicBezTo>
                  <a:cubicBezTo>
                    <a:pt x="2888" y="5588"/>
                    <a:pt x="2887" y="5586"/>
                    <a:pt x="2887" y="5582"/>
                  </a:cubicBezTo>
                  <a:close/>
                  <a:moveTo>
                    <a:pt x="8135" y="5566"/>
                  </a:moveTo>
                  <a:cubicBezTo>
                    <a:pt x="8136" y="5561"/>
                    <a:pt x="8136" y="5560"/>
                    <a:pt x="8138" y="5563"/>
                  </a:cubicBezTo>
                  <a:cubicBezTo>
                    <a:pt x="8139" y="5566"/>
                    <a:pt x="8139" y="5570"/>
                    <a:pt x="8137" y="5571"/>
                  </a:cubicBezTo>
                  <a:cubicBezTo>
                    <a:pt x="8136" y="5572"/>
                    <a:pt x="8135" y="5570"/>
                    <a:pt x="8135" y="5566"/>
                  </a:cubicBezTo>
                  <a:close/>
                  <a:moveTo>
                    <a:pt x="2884" y="5540"/>
                  </a:moveTo>
                  <a:cubicBezTo>
                    <a:pt x="2884" y="5535"/>
                    <a:pt x="2885" y="5532"/>
                    <a:pt x="2886" y="5535"/>
                  </a:cubicBezTo>
                  <a:cubicBezTo>
                    <a:pt x="2887" y="5538"/>
                    <a:pt x="2887" y="5542"/>
                    <a:pt x="2886" y="5545"/>
                  </a:cubicBezTo>
                  <a:cubicBezTo>
                    <a:pt x="2885" y="5548"/>
                    <a:pt x="2884" y="5546"/>
                    <a:pt x="2884" y="5540"/>
                  </a:cubicBezTo>
                  <a:close/>
                  <a:moveTo>
                    <a:pt x="4" y="5526"/>
                  </a:moveTo>
                  <a:cubicBezTo>
                    <a:pt x="4" y="5517"/>
                    <a:pt x="5" y="5514"/>
                    <a:pt x="6" y="5519"/>
                  </a:cubicBezTo>
                  <a:cubicBezTo>
                    <a:pt x="7" y="5524"/>
                    <a:pt x="7" y="5531"/>
                    <a:pt x="6" y="5535"/>
                  </a:cubicBezTo>
                  <a:cubicBezTo>
                    <a:pt x="5" y="5539"/>
                    <a:pt x="4" y="5535"/>
                    <a:pt x="4" y="5526"/>
                  </a:cubicBezTo>
                  <a:close/>
                  <a:moveTo>
                    <a:pt x="8140" y="5520"/>
                  </a:moveTo>
                  <a:cubicBezTo>
                    <a:pt x="8140" y="5515"/>
                    <a:pt x="8141" y="5512"/>
                    <a:pt x="8142" y="5515"/>
                  </a:cubicBezTo>
                  <a:cubicBezTo>
                    <a:pt x="8143" y="5518"/>
                    <a:pt x="8143" y="5522"/>
                    <a:pt x="8142" y="5525"/>
                  </a:cubicBezTo>
                  <a:cubicBezTo>
                    <a:pt x="8141" y="5528"/>
                    <a:pt x="8140" y="5526"/>
                    <a:pt x="8140" y="5520"/>
                  </a:cubicBezTo>
                  <a:close/>
                  <a:moveTo>
                    <a:pt x="2880" y="5488"/>
                  </a:moveTo>
                  <a:cubicBezTo>
                    <a:pt x="2880" y="5483"/>
                    <a:pt x="2881" y="5480"/>
                    <a:pt x="2882" y="5483"/>
                  </a:cubicBezTo>
                  <a:cubicBezTo>
                    <a:pt x="2883" y="5486"/>
                    <a:pt x="2883" y="5490"/>
                    <a:pt x="2882" y="5493"/>
                  </a:cubicBezTo>
                  <a:cubicBezTo>
                    <a:pt x="2881" y="5496"/>
                    <a:pt x="2880" y="5494"/>
                    <a:pt x="2880" y="5488"/>
                  </a:cubicBezTo>
                  <a:close/>
                  <a:moveTo>
                    <a:pt x="8144" y="5462"/>
                  </a:moveTo>
                  <a:cubicBezTo>
                    <a:pt x="8144" y="5455"/>
                    <a:pt x="8145" y="5453"/>
                    <a:pt x="8146" y="5457"/>
                  </a:cubicBezTo>
                  <a:cubicBezTo>
                    <a:pt x="8147" y="5461"/>
                    <a:pt x="8147" y="5466"/>
                    <a:pt x="8146" y="5469"/>
                  </a:cubicBezTo>
                  <a:cubicBezTo>
                    <a:pt x="8145" y="5472"/>
                    <a:pt x="8144" y="5469"/>
                    <a:pt x="8144" y="5462"/>
                  </a:cubicBezTo>
                  <a:close/>
                  <a:moveTo>
                    <a:pt x="2876" y="5422"/>
                  </a:moveTo>
                  <a:cubicBezTo>
                    <a:pt x="2876" y="5415"/>
                    <a:pt x="2877" y="5413"/>
                    <a:pt x="2878" y="5417"/>
                  </a:cubicBezTo>
                  <a:cubicBezTo>
                    <a:pt x="2879" y="5421"/>
                    <a:pt x="2879" y="5426"/>
                    <a:pt x="2878" y="5429"/>
                  </a:cubicBezTo>
                  <a:cubicBezTo>
                    <a:pt x="2877" y="5432"/>
                    <a:pt x="2876" y="5429"/>
                    <a:pt x="2876" y="5422"/>
                  </a:cubicBezTo>
                  <a:close/>
                  <a:moveTo>
                    <a:pt x="0" y="5404"/>
                  </a:moveTo>
                  <a:cubicBezTo>
                    <a:pt x="0" y="5390"/>
                    <a:pt x="1" y="5384"/>
                    <a:pt x="2" y="5391"/>
                  </a:cubicBezTo>
                  <a:cubicBezTo>
                    <a:pt x="3" y="5398"/>
                    <a:pt x="3" y="5410"/>
                    <a:pt x="2" y="5417"/>
                  </a:cubicBezTo>
                  <a:cubicBezTo>
                    <a:pt x="1" y="5424"/>
                    <a:pt x="0" y="5418"/>
                    <a:pt x="0" y="5404"/>
                  </a:cubicBezTo>
                  <a:close/>
                  <a:moveTo>
                    <a:pt x="8148" y="5380"/>
                  </a:moveTo>
                  <a:cubicBezTo>
                    <a:pt x="8148" y="5370"/>
                    <a:pt x="8149" y="5366"/>
                    <a:pt x="8150" y="5371"/>
                  </a:cubicBezTo>
                  <a:cubicBezTo>
                    <a:pt x="8151" y="5376"/>
                    <a:pt x="8151" y="5384"/>
                    <a:pt x="8150" y="5389"/>
                  </a:cubicBezTo>
                  <a:cubicBezTo>
                    <a:pt x="8149" y="5394"/>
                    <a:pt x="8148" y="5390"/>
                    <a:pt x="8148" y="5380"/>
                  </a:cubicBezTo>
                  <a:close/>
                  <a:moveTo>
                    <a:pt x="2873" y="5264"/>
                  </a:moveTo>
                  <a:cubicBezTo>
                    <a:pt x="2873" y="5232"/>
                    <a:pt x="2873" y="5219"/>
                    <a:pt x="2874" y="5235"/>
                  </a:cubicBezTo>
                  <a:cubicBezTo>
                    <a:pt x="2875" y="5251"/>
                    <a:pt x="2875" y="5277"/>
                    <a:pt x="2874" y="5293"/>
                  </a:cubicBezTo>
                  <a:cubicBezTo>
                    <a:pt x="2873" y="5309"/>
                    <a:pt x="2873" y="5296"/>
                    <a:pt x="2873" y="5264"/>
                  </a:cubicBezTo>
                  <a:close/>
                  <a:moveTo>
                    <a:pt x="8148" y="5150"/>
                  </a:moveTo>
                  <a:cubicBezTo>
                    <a:pt x="8148" y="5139"/>
                    <a:pt x="8149" y="5135"/>
                    <a:pt x="8150" y="5141"/>
                  </a:cubicBezTo>
                  <a:cubicBezTo>
                    <a:pt x="8151" y="5147"/>
                    <a:pt x="8151" y="5156"/>
                    <a:pt x="8150" y="5161"/>
                  </a:cubicBezTo>
                  <a:cubicBezTo>
                    <a:pt x="8149" y="5166"/>
                    <a:pt x="8148" y="5161"/>
                    <a:pt x="8148" y="5150"/>
                  </a:cubicBezTo>
                  <a:close/>
                  <a:moveTo>
                    <a:pt x="0" y="5122"/>
                  </a:moveTo>
                  <a:cubicBezTo>
                    <a:pt x="0" y="5109"/>
                    <a:pt x="1" y="5104"/>
                    <a:pt x="2" y="5111"/>
                  </a:cubicBezTo>
                  <a:cubicBezTo>
                    <a:pt x="3" y="5118"/>
                    <a:pt x="3" y="5129"/>
                    <a:pt x="2" y="5135"/>
                  </a:cubicBezTo>
                  <a:cubicBezTo>
                    <a:pt x="1" y="5141"/>
                    <a:pt x="0" y="5135"/>
                    <a:pt x="0" y="5122"/>
                  </a:cubicBezTo>
                  <a:close/>
                  <a:moveTo>
                    <a:pt x="2876" y="5102"/>
                  </a:moveTo>
                  <a:cubicBezTo>
                    <a:pt x="2876" y="5095"/>
                    <a:pt x="2877" y="5093"/>
                    <a:pt x="2878" y="5097"/>
                  </a:cubicBezTo>
                  <a:cubicBezTo>
                    <a:pt x="2879" y="5101"/>
                    <a:pt x="2879" y="5106"/>
                    <a:pt x="2878" y="5109"/>
                  </a:cubicBezTo>
                  <a:cubicBezTo>
                    <a:pt x="2877" y="5112"/>
                    <a:pt x="2876" y="5109"/>
                    <a:pt x="2876" y="5102"/>
                  </a:cubicBezTo>
                  <a:close/>
                  <a:moveTo>
                    <a:pt x="8144" y="5064"/>
                  </a:moveTo>
                  <a:cubicBezTo>
                    <a:pt x="8144" y="5059"/>
                    <a:pt x="8145" y="5056"/>
                    <a:pt x="8146" y="5059"/>
                  </a:cubicBezTo>
                  <a:cubicBezTo>
                    <a:pt x="8147" y="5062"/>
                    <a:pt x="8147" y="5066"/>
                    <a:pt x="8146" y="5069"/>
                  </a:cubicBezTo>
                  <a:cubicBezTo>
                    <a:pt x="8145" y="5072"/>
                    <a:pt x="8144" y="5070"/>
                    <a:pt x="8144" y="5064"/>
                  </a:cubicBezTo>
                  <a:close/>
                  <a:moveTo>
                    <a:pt x="2880" y="5036"/>
                  </a:moveTo>
                  <a:cubicBezTo>
                    <a:pt x="2880" y="5031"/>
                    <a:pt x="2881" y="5028"/>
                    <a:pt x="2882" y="5031"/>
                  </a:cubicBezTo>
                  <a:cubicBezTo>
                    <a:pt x="2883" y="5034"/>
                    <a:pt x="2883" y="5038"/>
                    <a:pt x="2882" y="5041"/>
                  </a:cubicBezTo>
                  <a:cubicBezTo>
                    <a:pt x="2881" y="5044"/>
                    <a:pt x="2880" y="5042"/>
                    <a:pt x="2880" y="5036"/>
                  </a:cubicBezTo>
                  <a:close/>
                  <a:moveTo>
                    <a:pt x="4" y="5002"/>
                  </a:moveTo>
                  <a:cubicBezTo>
                    <a:pt x="4" y="4993"/>
                    <a:pt x="5" y="4990"/>
                    <a:pt x="6" y="4995"/>
                  </a:cubicBezTo>
                  <a:cubicBezTo>
                    <a:pt x="7" y="5000"/>
                    <a:pt x="7" y="5007"/>
                    <a:pt x="6" y="5011"/>
                  </a:cubicBezTo>
                  <a:cubicBezTo>
                    <a:pt x="5" y="5015"/>
                    <a:pt x="4" y="5011"/>
                    <a:pt x="4" y="5002"/>
                  </a:cubicBezTo>
                  <a:close/>
                  <a:moveTo>
                    <a:pt x="8140" y="5008"/>
                  </a:moveTo>
                  <a:cubicBezTo>
                    <a:pt x="8140" y="5003"/>
                    <a:pt x="8141" y="5000"/>
                    <a:pt x="8142" y="5003"/>
                  </a:cubicBezTo>
                  <a:cubicBezTo>
                    <a:pt x="8143" y="5006"/>
                    <a:pt x="8143" y="5010"/>
                    <a:pt x="8142" y="5013"/>
                  </a:cubicBezTo>
                  <a:cubicBezTo>
                    <a:pt x="8141" y="5016"/>
                    <a:pt x="8140" y="5014"/>
                    <a:pt x="8140" y="5008"/>
                  </a:cubicBezTo>
                  <a:close/>
                  <a:moveTo>
                    <a:pt x="2883" y="4986"/>
                  </a:moveTo>
                  <a:cubicBezTo>
                    <a:pt x="2884" y="4981"/>
                    <a:pt x="2884" y="4980"/>
                    <a:pt x="2886" y="4983"/>
                  </a:cubicBezTo>
                  <a:cubicBezTo>
                    <a:pt x="2887" y="4986"/>
                    <a:pt x="2887" y="4990"/>
                    <a:pt x="2885" y="4991"/>
                  </a:cubicBezTo>
                  <a:cubicBezTo>
                    <a:pt x="2884" y="4992"/>
                    <a:pt x="2883" y="4990"/>
                    <a:pt x="2883" y="4986"/>
                  </a:cubicBezTo>
                  <a:close/>
                  <a:moveTo>
                    <a:pt x="8135" y="4962"/>
                  </a:moveTo>
                  <a:cubicBezTo>
                    <a:pt x="8136" y="4957"/>
                    <a:pt x="8136" y="4956"/>
                    <a:pt x="8138" y="4959"/>
                  </a:cubicBezTo>
                  <a:cubicBezTo>
                    <a:pt x="8139" y="4962"/>
                    <a:pt x="8139" y="4966"/>
                    <a:pt x="8137" y="4967"/>
                  </a:cubicBezTo>
                  <a:cubicBezTo>
                    <a:pt x="8136" y="4968"/>
                    <a:pt x="8135" y="4966"/>
                    <a:pt x="8135" y="4962"/>
                  </a:cubicBezTo>
                  <a:close/>
                  <a:moveTo>
                    <a:pt x="2887" y="4946"/>
                  </a:moveTo>
                  <a:cubicBezTo>
                    <a:pt x="2888" y="4941"/>
                    <a:pt x="2888" y="4940"/>
                    <a:pt x="2890" y="4943"/>
                  </a:cubicBezTo>
                  <a:cubicBezTo>
                    <a:pt x="2891" y="4946"/>
                    <a:pt x="2891" y="4950"/>
                    <a:pt x="2889" y="4951"/>
                  </a:cubicBezTo>
                  <a:cubicBezTo>
                    <a:pt x="2888" y="4952"/>
                    <a:pt x="2887" y="4950"/>
                    <a:pt x="2887" y="4946"/>
                  </a:cubicBezTo>
                  <a:close/>
                  <a:moveTo>
                    <a:pt x="8" y="4922"/>
                  </a:moveTo>
                  <a:cubicBezTo>
                    <a:pt x="8" y="4915"/>
                    <a:pt x="9" y="4913"/>
                    <a:pt x="10" y="4917"/>
                  </a:cubicBezTo>
                  <a:cubicBezTo>
                    <a:pt x="11" y="4921"/>
                    <a:pt x="11" y="4926"/>
                    <a:pt x="10" y="4929"/>
                  </a:cubicBezTo>
                  <a:cubicBezTo>
                    <a:pt x="9" y="4932"/>
                    <a:pt x="8" y="4929"/>
                    <a:pt x="8" y="4922"/>
                  </a:cubicBezTo>
                  <a:close/>
                  <a:moveTo>
                    <a:pt x="8131" y="4922"/>
                  </a:moveTo>
                  <a:cubicBezTo>
                    <a:pt x="8132" y="4917"/>
                    <a:pt x="8132" y="4916"/>
                    <a:pt x="8134" y="4919"/>
                  </a:cubicBezTo>
                  <a:cubicBezTo>
                    <a:pt x="8135" y="4922"/>
                    <a:pt x="8135" y="4926"/>
                    <a:pt x="8133" y="4927"/>
                  </a:cubicBezTo>
                  <a:cubicBezTo>
                    <a:pt x="8132" y="4928"/>
                    <a:pt x="8131" y="4926"/>
                    <a:pt x="8131" y="4922"/>
                  </a:cubicBezTo>
                  <a:close/>
                  <a:moveTo>
                    <a:pt x="8127" y="4886"/>
                  </a:moveTo>
                  <a:cubicBezTo>
                    <a:pt x="8128" y="4881"/>
                    <a:pt x="8128" y="4880"/>
                    <a:pt x="8130" y="4883"/>
                  </a:cubicBezTo>
                  <a:cubicBezTo>
                    <a:pt x="8131" y="4886"/>
                    <a:pt x="8131" y="4890"/>
                    <a:pt x="8129" y="4891"/>
                  </a:cubicBezTo>
                  <a:cubicBezTo>
                    <a:pt x="8128" y="4892"/>
                    <a:pt x="8127" y="4890"/>
                    <a:pt x="8127" y="4886"/>
                  </a:cubicBezTo>
                  <a:close/>
                  <a:moveTo>
                    <a:pt x="12" y="4858"/>
                  </a:moveTo>
                  <a:cubicBezTo>
                    <a:pt x="12" y="4851"/>
                    <a:pt x="13" y="4849"/>
                    <a:pt x="14" y="4853"/>
                  </a:cubicBezTo>
                  <a:cubicBezTo>
                    <a:pt x="15" y="4857"/>
                    <a:pt x="15" y="4862"/>
                    <a:pt x="14" y="4865"/>
                  </a:cubicBezTo>
                  <a:cubicBezTo>
                    <a:pt x="13" y="4868"/>
                    <a:pt x="12" y="4865"/>
                    <a:pt x="12" y="4858"/>
                  </a:cubicBezTo>
                  <a:close/>
                  <a:moveTo>
                    <a:pt x="16" y="4804"/>
                  </a:moveTo>
                  <a:cubicBezTo>
                    <a:pt x="16" y="4799"/>
                    <a:pt x="17" y="4796"/>
                    <a:pt x="18" y="4799"/>
                  </a:cubicBezTo>
                  <a:cubicBezTo>
                    <a:pt x="19" y="4802"/>
                    <a:pt x="19" y="4806"/>
                    <a:pt x="18" y="4809"/>
                  </a:cubicBezTo>
                  <a:cubicBezTo>
                    <a:pt x="17" y="4812"/>
                    <a:pt x="16" y="4810"/>
                    <a:pt x="16" y="4804"/>
                  </a:cubicBezTo>
                  <a:close/>
                  <a:moveTo>
                    <a:pt x="19" y="4754"/>
                  </a:moveTo>
                  <a:cubicBezTo>
                    <a:pt x="20" y="4749"/>
                    <a:pt x="20" y="4748"/>
                    <a:pt x="22" y="4751"/>
                  </a:cubicBezTo>
                  <a:cubicBezTo>
                    <a:pt x="23" y="4754"/>
                    <a:pt x="23" y="4758"/>
                    <a:pt x="21" y="4759"/>
                  </a:cubicBezTo>
                  <a:cubicBezTo>
                    <a:pt x="20" y="4760"/>
                    <a:pt x="19" y="4758"/>
                    <a:pt x="19" y="4754"/>
                  </a:cubicBezTo>
                  <a:close/>
                  <a:moveTo>
                    <a:pt x="23" y="4710"/>
                  </a:moveTo>
                  <a:cubicBezTo>
                    <a:pt x="24" y="4705"/>
                    <a:pt x="24" y="4704"/>
                    <a:pt x="26" y="4707"/>
                  </a:cubicBezTo>
                  <a:cubicBezTo>
                    <a:pt x="27" y="4710"/>
                    <a:pt x="27" y="4714"/>
                    <a:pt x="25" y="4715"/>
                  </a:cubicBezTo>
                  <a:cubicBezTo>
                    <a:pt x="24" y="4716"/>
                    <a:pt x="23" y="4714"/>
                    <a:pt x="23" y="4710"/>
                  </a:cubicBezTo>
                  <a:close/>
                  <a:moveTo>
                    <a:pt x="31" y="4630"/>
                  </a:moveTo>
                  <a:cubicBezTo>
                    <a:pt x="32" y="4625"/>
                    <a:pt x="32" y="4624"/>
                    <a:pt x="34" y="4627"/>
                  </a:cubicBezTo>
                  <a:cubicBezTo>
                    <a:pt x="35" y="4630"/>
                    <a:pt x="35" y="4634"/>
                    <a:pt x="33" y="4635"/>
                  </a:cubicBezTo>
                  <a:cubicBezTo>
                    <a:pt x="32" y="4636"/>
                    <a:pt x="31" y="4634"/>
                    <a:pt x="31" y="4630"/>
                  </a:cubicBezTo>
                  <a:close/>
                  <a:moveTo>
                    <a:pt x="35" y="4594"/>
                  </a:moveTo>
                  <a:cubicBezTo>
                    <a:pt x="36" y="4589"/>
                    <a:pt x="36" y="4588"/>
                    <a:pt x="38" y="4591"/>
                  </a:cubicBezTo>
                  <a:cubicBezTo>
                    <a:pt x="39" y="4594"/>
                    <a:pt x="39" y="4598"/>
                    <a:pt x="37" y="4599"/>
                  </a:cubicBezTo>
                  <a:cubicBezTo>
                    <a:pt x="36" y="4600"/>
                    <a:pt x="35" y="4598"/>
                    <a:pt x="35" y="4594"/>
                  </a:cubicBezTo>
                  <a:close/>
                  <a:moveTo>
                    <a:pt x="3515" y="3447"/>
                  </a:moveTo>
                  <a:cubicBezTo>
                    <a:pt x="3515" y="3446"/>
                    <a:pt x="3518" y="3443"/>
                    <a:pt x="3522" y="3440"/>
                  </a:cubicBezTo>
                  <a:cubicBezTo>
                    <a:pt x="3528" y="3435"/>
                    <a:pt x="3528" y="3435"/>
                    <a:pt x="3524" y="3441"/>
                  </a:cubicBezTo>
                  <a:cubicBezTo>
                    <a:pt x="3518" y="3448"/>
                    <a:pt x="3515" y="3450"/>
                    <a:pt x="3515" y="3447"/>
                  </a:cubicBezTo>
                  <a:close/>
                  <a:moveTo>
                    <a:pt x="7485" y="3411"/>
                  </a:moveTo>
                  <a:lnTo>
                    <a:pt x="7477" y="3402"/>
                  </a:lnTo>
                  <a:lnTo>
                    <a:pt x="7486" y="3410"/>
                  </a:lnTo>
                  <a:cubicBezTo>
                    <a:pt x="7494" y="3417"/>
                    <a:pt x="7497" y="3420"/>
                    <a:pt x="7494" y="3420"/>
                  </a:cubicBezTo>
                  <a:cubicBezTo>
                    <a:pt x="7493" y="3420"/>
                    <a:pt x="7489" y="3416"/>
                    <a:pt x="7485" y="3411"/>
                  </a:cubicBezTo>
                  <a:close/>
                  <a:moveTo>
                    <a:pt x="3547" y="3411"/>
                  </a:moveTo>
                  <a:cubicBezTo>
                    <a:pt x="3547" y="3410"/>
                    <a:pt x="3550" y="3407"/>
                    <a:pt x="3554" y="3404"/>
                  </a:cubicBezTo>
                  <a:cubicBezTo>
                    <a:pt x="3560" y="3399"/>
                    <a:pt x="3560" y="3399"/>
                    <a:pt x="3556" y="3405"/>
                  </a:cubicBezTo>
                  <a:cubicBezTo>
                    <a:pt x="3550" y="3412"/>
                    <a:pt x="3547" y="3414"/>
                    <a:pt x="3547" y="3411"/>
                  </a:cubicBezTo>
                  <a:close/>
                  <a:moveTo>
                    <a:pt x="7445" y="3367"/>
                  </a:moveTo>
                  <a:lnTo>
                    <a:pt x="7433" y="3354"/>
                  </a:lnTo>
                  <a:lnTo>
                    <a:pt x="7446" y="3366"/>
                  </a:lnTo>
                  <a:cubicBezTo>
                    <a:pt x="7453" y="3372"/>
                    <a:pt x="7459" y="3378"/>
                    <a:pt x="7459" y="3379"/>
                  </a:cubicBezTo>
                  <a:cubicBezTo>
                    <a:pt x="7459" y="3382"/>
                    <a:pt x="7456" y="3379"/>
                    <a:pt x="7445" y="3367"/>
                  </a:cubicBezTo>
                  <a:close/>
                  <a:moveTo>
                    <a:pt x="3637" y="3316"/>
                  </a:moveTo>
                  <a:cubicBezTo>
                    <a:pt x="3666" y="3287"/>
                    <a:pt x="3690" y="3264"/>
                    <a:pt x="3691" y="3264"/>
                  </a:cubicBezTo>
                  <a:cubicBezTo>
                    <a:pt x="3692" y="3264"/>
                    <a:pt x="3670" y="3287"/>
                    <a:pt x="3641" y="3316"/>
                  </a:cubicBezTo>
                  <a:cubicBezTo>
                    <a:pt x="3612" y="3345"/>
                    <a:pt x="3588" y="3368"/>
                    <a:pt x="3587" y="3368"/>
                  </a:cubicBezTo>
                  <a:cubicBezTo>
                    <a:pt x="3586" y="3368"/>
                    <a:pt x="3608" y="3345"/>
                    <a:pt x="3637" y="3316"/>
                  </a:cubicBezTo>
                  <a:close/>
                  <a:moveTo>
                    <a:pt x="7325" y="3247"/>
                  </a:moveTo>
                  <a:lnTo>
                    <a:pt x="7313" y="3234"/>
                  </a:lnTo>
                  <a:lnTo>
                    <a:pt x="7326" y="3246"/>
                  </a:lnTo>
                  <a:cubicBezTo>
                    <a:pt x="7338" y="3257"/>
                    <a:pt x="7341" y="3260"/>
                    <a:pt x="7338" y="3260"/>
                  </a:cubicBezTo>
                  <a:cubicBezTo>
                    <a:pt x="7337" y="3260"/>
                    <a:pt x="7331" y="3254"/>
                    <a:pt x="7325" y="3247"/>
                  </a:cubicBezTo>
                  <a:close/>
                  <a:moveTo>
                    <a:pt x="3729" y="3228"/>
                  </a:moveTo>
                  <a:cubicBezTo>
                    <a:pt x="3733" y="3224"/>
                    <a:pt x="3737" y="3220"/>
                    <a:pt x="3738" y="3220"/>
                  </a:cubicBezTo>
                  <a:cubicBezTo>
                    <a:pt x="3739" y="3220"/>
                    <a:pt x="3737" y="3224"/>
                    <a:pt x="3733" y="3228"/>
                  </a:cubicBezTo>
                  <a:cubicBezTo>
                    <a:pt x="3729" y="3232"/>
                    <a:pt x="3725" y="3236"/>
                    <a:pt x="3724" y="3236"/>
                  </a:cubicBezTo>
                  <a:cubicBezTo>
                    <a:pt x="3723" y="3236"/>
                    <a:pt x="3725" y="3232"/>
                    <a:pt x="3729" y="3228"/>
                  </a:cubicBezTo>
                  <a:close/>
                  <a:moveTo>
                    <a:pt x="7278" y="3205"/>
                  </a:moveTo>
                  <a:cubicBezTo>
                    <a:pt x="7274" y="3199"/>
                    <a:pt x="7274" y="3199"/>
                    <a:pt x="7280" y="3204"/>
                  </a:cubicBezTo>
                  <a:cubicBezTo>
                    <a:pt x="7284" y="3207"/>
                    <a:pt x="7287" y="3210"/>
                    <a:pt x="7287" y="3211"/>
                  </a:cubicBezTo>
                  <a:cubicBezTo>
                    <a:pt x="7287" y="3214"/>
                    <a:pt x="7284" y="3212"/>
                    <a:pt x="7278" y="3205"/>
                  </a:cubicBezTo>
                  <a:close/>
                  <a:moveTo>
                    <a:pt x="3759" y="3203"/>
                  </a:moveTo>
                  <a:cubicBezTo>
                    <a:pt x="3759" y="3202"/>
                    <a:pt x="3762" y="3199"/>
                    <a:pt x="3766" y="3196"/>
                  </a:cubicBezTo>
                  <a:cubicBezTo>
                    <a:pt x="3772" y="3191"/>
                    <a:pt x="3772" y="3191"/>
                    <a:pt x="3768" y="3197"/>
                  </a:cubicBezTo>
                  <a:cubicBezTo>
                    <a:pt x="3762" y="3204"/>
                    <a:pt x="3759" y="3206"/>
                    <a:pt x="3759" y="3203"/>
                  </a:cubicBezTo>
                  <a:close/>
                  <a:moveTo>
                    <a:pt x="5854" y="2585"/>
                  </a:moveTo>
                  <a:cubicBezTo>
                    <a:pt x="5857" y="2584"/>
                    <a:pt x="5861" y="2584"/>
                    <a:pt x="5862" y="2586"/>
                  </a:cubicBezTo>
                  <a:cubicBezTo>
                    <a:pt x="5863" y="2587"/>
                    <a:pt x="5861" y="2588"/>
                    <a:pt x="5857" y="2588"/>
                  </a:cubicBezTo>
                  <a:cubicBezTo>
                    <a:pt x="5852" y="2588"/>
                    <a:pt x="5851" y="2587"/>
                    <a:pt x="5854" y="2585"/>
                  </a:cubicBezTo>
                  <a:close/>
                  <a:moveTo>
                    <a:pt x="5218" y="2581"/>
                  </a:moveTo>
                  <a:cubicBezTo>
                    <a:pt x="5221" y="2580"/>
                    <a:pt x="5225" y="2580"/>
                    <a:pt x="5226" y="2582"/>
                  </a:cubicBezTo>
                  <a:cubicBezTo>
                    <a:pt x="5227" y="2583"/>
                    <a:pt x="5225" y="2584"/>
                    <a:pt x="5221" y="2584"/>
                  </a:cubicBezTo>
                  <a:cubicBezTo>
                    <a:pt x="5216" y="2584"/>
                    <a:pt x="5215" y="2583"/>
                    <a:pt x="5218" y="2581"/>
                  </a:cubicBezTo>
                  <a:close/>
                  <a:moveTo>
                    <a:pt x="5818" y="2581"/>
                  </a:moveTo>
                  <a:cubicBezTo>
                    <a:pt x="5821" y="2580"/>
                    <a:pt x="5825" y="2580"/>
                    <a:pt x="5826" y="2582"/>
                  </a:cubicBezTo>
                  <a:cubicBezTo>
                    <a:pt x="5827" y="2583"/>
                    <a:pt x="5825" y="2584"/>
                    <a:pt x="5821" y="2584"/>
                  </a:cubicBezTo>
                  <a:cubicBezTo>
                    <a:pt x="5816" y="2584"/>
                    <a:pt x="5815" y="2583"/>
                    <a:pt x="5818" y="2581"/>
                  </a:cubicBezTo>
                  <a:close/>
                  <a:moveTo>
                    <a:pt x="5258" y="2577"/>
                  </a:moveTo>
                  <a:cubicBezTo>
                    <a:pt x="5261" y="2576"/>
                    <a:pt x="5265" y="2576"/>
                    <a:pt x="5268" y="2577"/>
                  </a:cubicBezTo>
                  <a:cubicBezTo>
                    <a:pt x="5271" y="2578"/>
                    <a:pt x="5268" y="2579"/>
                    <a:pt x="5263" y="2579"/>
                  </a:cubicBezTo>
                  <a:cubicBezTo>
                    <a:pt x="5257" y="2579"/>
                    <a:pt x="5255" y="2578"/>
                    <a:pt x="5258" y="2577"/>
                  </a:cubicBezTo>
                  <a:close/>
                  <a:moveTo>
                    <a:pt x="5774" y="2577"/>
                  </a:moveTo>
                  <a:cubicBezTo>
                    <a:pt x="5777" y="2576"/>
                    <a:pt x="5781" y="2576"/>
                    <a:pt x="5782" y="2578"/>
                  </a:cubicBezTo>
                  <a:cubicBezTo>
                    <a:pt x="5783" y="2579"/>
                    <a:pt x="5781" y="2580"/>
                    <a:pt x="5777" y="2580"/>
                  </a:cubicBezTo>
                  <a:cubicBezTo>
                    <a:pt x="5772" y="2580"/>
                    <a:pt x="5771" y="2579"/>
                    <a:pt x="5774" y="2577"/>
                  </a:cubicBezTo>
                  <a:close/>
                  <a:moveTo>
                    <a:pt x="5310" y="2573"/>
                  </a:moveTo>
                  <a:cubicBezTo>
                    <a:pt x="5313" y="2572"/>
                    <a:pt x="5317" y="2572"/>
                    <a:pt x="5320" y="2573"/>
                  </a:cubicBezTo>
                  <a:cubicBezTo>
                    <a:pt x="5323" y="2574"/>
                    <a:pt x="5320" y="2575"/>
                    <a:pt x="5315" y="2575"/>
                  </a:cubicBezTo>
                  <a:cubicBezTo>
                    <a:pt x="5309" y="2575"/>
                    <a:pt x="5307" y="2574"/>
                    <a:pt x="5310" y="2573"/>
                  </a:cubicBezTo>
                  <a:close/>
                  <a:moveTo>
                    <a:pt x="5720" y="2573"/>
                  </a:moveTo>
                  <a:cubicBezTo>
                    <a:pt x="5724" y="2572"/>
                    <a:pt x="5729" y="2572"/>
                    <a:pt x="5732" y="2573"/>
                  </a:cubicBezTo>
                  <a:cubicBezTo>
                    <a:pt x="5735" y="2575"/>
                    <a:pt x="5732" y="2575"/>
                    <a:pt x="5725" y="2575"/>
                  </a:cubicBezTo>
                  <a:cubicBezTo>
                    <a:pt x="5718" y="2575"/>
                    <a:pt x="5716" y="2574"/>
                    <a:pt x="5720" y="2573"/>
                  </a:cubicBezTo>
                  <a:close/>
                  <a:moveTo>
                    <a:pt x="5378" y="2569"/>
                  </a:moveTo>
                  <a:cubicBezTo>
                    <a:pt x="5383" y="2568"/>
                    <a:pt x="5390" y="2568"/>
                    <a:pt x="5394" y="2569"/>
                  </a:cubicBezTo>
                  <a:cubicBezTo>
                    <a:pt x="5398" y="2570"/>
                    <a:pt x="5394" y="2571"/>
                    <a:pt x="5385" y="2571"/>
                  </a:cubicBezTo>
                  <a:cubicBezTo>
                    <a:pt x="5376" y="2571"/>
                    <a:pt x="5373" y="2570"/>
                    <a:pt x="5378" y="2569"/>
                  </a:cubicBezTo>
                  <a:close/>
                  <a:moveTo>
                    <a:pt x="5646" y="2569"/>
                  </a:moveTo>
                  <a:cubicBezTo>
                    <a:pt x="5651" y="2568"/>
                    <a:pt x="5658" y="2568"/>
                    <a:pt x="5662" y="2569"/>
                  </a:cubicBezTo>
                  <a:cubicBezTo>
                    <a:pt x="5666" y="2570"/>
                    <a:pt x="5662" y="2571"/>
                    <a:pt x="5653" y="2571"/>
                  </a:cubicBezTo>
                  <a:cubicBezTo>
                    <a:pt x="5644" y="2571"/>
                    <a:pt x="5641" y="2570"/>
                    <a:pt x="5646" y="2569"/>
                  </a:cubicBezTo>
                  <a:close/>
                  <a:moveTo>
                    <a:pt x="1151" y="1911"/>
                  </a:moveTo>
                  <a:cubicBezTo>
                    <a:pt x="1151" y="1910"/>
                    <a:pt x="1154" y="1907"/>
                    <a:pt x="1158" y="1904"/>
                  </a:cubicBezTo>
                  <a:cubicBezTo>
                    <a:pt x="1164" y="1899"/>
                    <a:pt x="1164" y="1899"/>
                    <a:pt x="1160" y="1905"/>
                  </a:cubicBezTo>
                  <a:cubicBezTo>
                    <a:pt x="1154" y="1912"/>
                    <a:pt x="1151" y="1914"/>
                    <a:pt x="1151" y="1911"/>
                  </a:cubicBezTo>
                  <a:close/>
                  <a:moveTo>
                    <a:pt x="1171" y="1887"/>
                  </a:moveTo>
                  <a:cubicBezTo>
                    <a:pt x="1171" y="1886"/>
                    <a:pt x="1174" y="1883"/>
                    <a:pt x="1178" y="1880"/>
                  </a:cubicBezTo>
                  <a:cubicBezTo>
                    <a:pt x="1184" y="1875"/>
                    <a:pt x="1184" y="1875"/>
                    <a:pt x="1180" y="1881"/>
                  </a:cubicBezTo>
                  <a:cubicBezTo>
                    <a:pt x="1174" y="1888"/>
                    <a:pt x="1171" y="1890"/>
                    <a:pt x="1171" y="1887"/>
                  </a:cubicBezTo>
                  <a:close/>
                  <a:moveTo>
                    <a:pt x="1215" y="1835"/>
                  </a:moveTo>
                  <a:cubicBezTo>
                    <a:pt x="1215" y="1834"/>
                    <a:pt x="1218" y="1831"/>
                    <a:pt x="1222" y="1828"/>
                  </a:cubicBezTo>
                  <a:cubicBezTo>
                    <a:pt x="1228" y="1823"/>
                    <a:pt x="1228" y="1823"/>
                    <a:pt x="1224" y="1829"/>
                  </a:cubicBezTo>
                  <a:cubicBezTo>
                    <a:pt x="1218" y="1836"/>
                    <a:pt x="1215" y="1838"/>
                    <a:pt x="1215" y="1835"/>
                  </a:cubicBezTo>
                  <a:close/>
                  <a:moveTo>
                    <a:pt x="1243" y="1803"/>
                  </a:moveTo>
                  <a:cubicBezTo>
                    <a:pt x="1243" y="1802"/>
                    <a:pt x="1246" y="1799"/>
                    <a:pt x="1250" y="1796"/>
                  </a:cubicBezTo>
                  <a:cubicBezTo>
                    <a:pt x="1256" y="1791"/>
                    <a:pt x="1256" y="1791"/>
                    <a:pt x="1252" y="1797"/>
                  </a:cubicBezTo>
                  <a:cubicBezTo>
                    <a:pt x="1246" y="1804"/>
                    <a:pt x="1243" y="1806"/>
                    <a:pt x="1243" y="1803"/>
                  </a:cubicBezTo>
                  <a:close/>
                  <a:moveTo>
                    <a:pt x="1271" y="1771"/>
                  </a:moveTo>
                  <a:cubicBezTo>
                    <a:pt x="1271" y="1770"/>
                    <a:pt x="1274" y="1767"/>
                    <a:pt x="1278" y="1764"/>
                  </a:cubicBezTo>
                  <a:cubicBezTo>
                    <a:pt x="1284" y="1759"/>
                    <a:pt x="1284" y="1759"/>
                    <a:pt x="1280" y="1765"/>
                  </a:cubicBezTo>
                  <a:cubicBezTo>
                    <a:pt x="1274" y="1772"/>
                    <a:pt x="1271" y="1774"/>
                    <a:pt x="1271" y="1771"/>
                  </a:cubicBezTo>
                  <a:close/>
                  <a:moveTo>
                    <a:pt x="1313" y="1724"/>
                  </a:moveTo>
                  <a:cubicBezTo>
                    <a:pt x="1317" y="1720"/>
                    <a:pt x="1321" y="1716"/>
                    <a:pt x="1322" y="1716"/>
                  </a:cubicBezTo>
                  <a:cubicBezTo>
                    <a:pt x="1323" y="1716"/>
                    <a:pt x="1321" y="1720"/>
                    <a:pt x="1317" y="1724"/>
                  </a:cubicBezTo>
                  <a:cubicBezTo>
                    <a:pt x="1313" y="1728"/>
                    <a:pt x="1309" y="1732"/>
                    <a:pt x="1308" y="1732"/>
                  </a:cubicBezTo>
                  <a:cubicBezTo>
                    <a:pt x="1307" y="1732"/>
                    <a:pt x="1309" y="1728"/>
                    <a:pt x="1313" y="1724"/>
                  </a:cubicBezTo>
                  <a:close/>
                  <a:moveTo>
                    <a:pt x="1355" y="1679"/>
                  </a:moveTo>
                  <a:cubicBezTo>
                    <a:pt x="1355" y="1678"/>
                    <a:pt x="1361" y="1672"/>
                    <a:pt x="1368" y="1666"/>
                  </a:cubicBezTo>
                  <a:lnTo>
                    <a:pt x="1381" y="1654"/>
                  </a:lnTo>
                  <a:lnTo>
                    <a:pt x="1369" y="1667"/>
                  </a:lnTo>
                  <a:cubicBezTo>
                    <a:pt x="1358" y="1679"/>
                    <a:pt x="1355" y="1682"/>
                    <a:pt x="1355" y="1679"/>
                  </a:cubicBezTo>
                  <a:close/>
                  <a:moveTo>
                    <a:pt x="1465" y="1564"/>
                  </a:moveTo>
                  <a:cubicBezTo>
                    <a:pt x="1474" y="1555"/>
                    <a:pt x="1482" y="1548"/>
                    <a:pt x="1483" y="1548"/>
                  </a:cubicBezTo>
                  <a:cubicBezTo>
                    <a:pt x="1484" y="1548"/>
                    <a:pt x="1478" y="1555"/>
                    <a:pt x="1469" y="1564"/>
                  </a:cubicBezTo>
                  <a:cubicBezTo>
                    <a:pt x="1460" y="1573"/>
                    <a:pt x="1452" y="1580"/>
                    <a:pt x="1451" y="1580"/>
                  </a:cubicBezTo>
                  <a:cubicBezTo>
                    <a:pt x="1450" y="1580"/>
                    <a:pt x="1456" y="1573"/>
                    <a:pt x="1465" y="1564"/>
                  </a:cubicBezTo>
                  <a:close/>
                  <a:moveTo>
                    <a:pt x="9483" y="1486"/>
                  </a:moveTo>
                  <a:cubicBezTo>
                    <a:pt x="9473" y="1476"/>
                    <a:pt x="9466" y="1468"/>
                    <a:pt x="9467" y="1468"/>
                  </a:cubicBezTo>
                  <a:cubicBezTo>
                    <a:pt x="9468" y="1468"/>
                    <a:pt x="9477" y="1476"/>
                    <a:pt x="9487" y="1486"/>
                  </a:cubicBezTo>
                  <a:cubicBezTo>
                    <a:pt x="9497" y="1496"/>
                    <a:pt x="9504" y="1504"/>
                    <a:pt x="9503" y="1504"/>
                  </a:cubicBezTo>
                  <a:cubicBezTo>
                    <a:pt x="9502" y="1504"/>
                    <a:pt x="9493" y="1496"/>
                    <a:pt x="9483" y="1486"/>
                  </a:cubicBezTo>
                  <a:close/>
                  <a:moveTo>
                    <a:pt x="1575" y="1458"/>
                  </a:moveTo>
                  <a:cubicBezTo>
                    <a:pt x="1582" y="1450"/>
                    <a:pt x="1589" y="1444"/>
                    <a:pt x="1591" y="1444"/>
                  </a:cubicBezTo>
                  <a:cubicBezTo>
                    <a:pt x="1592" y="1444"/>
                    <a:pt x="1586" y="1450"/>
                    <a:pt x="1579" y="1458"/>
                  </a:cubicBezTo>
                  <a:cubicBezTo>
                    <a:pt x="1572" y="1466"/>
                    <a:pt x="1565" y="1472"/>
                    <a:pt x="1563" y="1472"/>
                  </a:cubicBezTo>
                  <a:cubicBezTo>
                    <a:pt x="1562" y="1472"/>
                    <a:pt x="1568" y="1466"/>
                    <a:pt x="1575" y="1458"/>
                  </a:cubicBezTo>
                  <a:close/>
                  <a:moveTo>
                    <a:pt x="9415" y="1421"/>
                  </a:moveTo>
                  <a:lnTo>
                    <a:pt x="9405" y="1410"/>
                  </a:lnTo>
                  <a:lnTo>
                    <a:pt x="9416" y="1420"/>
                  </a:lnTo>
                  <a:cubicBezTo>
                    <a:pt x="9422" y="1425"/>
                    <a:pt x="9427" y="1430"/>
                    <a:pt x="9427" y="1431"/>
                  </a:cubicBezTo>
                  <a:cubicBezTo>
                    <a:pt x="9427" y="1434"/>
                    <a:pt x="9424" y="1431"/>
                    <a:pt x="9415" y="1421"/>
                  </a:cubicBezTo>
                  <a:close/>
                  <a:moveTo>
                    <a:pt x="1631" y="1406"/>
                  </a:moveTo>
                  <a:cubicBezTo>
                    <a:pt x="1636" y="1401"/>
                    <a:pt x="1641" y="1396"/>
                    <a:pt x="1642" y="1396"/>
                  </a:cubicBezTo>
                  <a:cubicBezTo>
                    <a:pt x="1643" y="1396"/>
                    <a:pt x="1640" y="1401"/>
                    <a:pt x="1635" y="1406"/>
                  </a:cubicBezTo>
                  <a:cubicBezTo>
                    <a:pt x="1630" y="1412"/>
                    <a:pt x="1625" y="1416"/>
                    <a:pt x="1624" y="1416"/>
                  </a:cubicBezTo>
                  <a:cubicBezTo>
                    <a:pt x="1623" y="1416"/>
                    <a:pt x="1626" y="1412"/>
                    <a:pt x="1631" y="1406"/>
                  </a:cubicBezTo>
                  <a:close/>
                  <a:moveTo>
                    <a:pt x="9366" y="1377"/>
                  </a:moveTo>
                  <a:cubicBezTo>
                    <a:pt x="9362" y="1371"/>
                    <a:pt x="9362" y="1371"/>
                    <a:pt x="9368" y="1376"/>
                  </a:cubicBezTo>
                  <a:cubicBezTo>
                    <a:pt x="9372" y="1379"/>
                    <a:pt x="9375" y="1382"/>
                    <a:pt x="9375" y="1383"/>
                  </a:cubicBezTo>
                  <a:cubicBezTo>
                    <a:pt x="9375" y="1386"/>
                    <a:pt x="9372" y="1384"/>
                    <a:pt x="9366" y="1377"/>
                  </a:cubicBezTo>
                  <a:close/>
                  <a:moveTo>
                    <a:pt x="1667" y="1375"/>
                  </a:moveTo>
                  <a:cubicBezTo>
                    <a:pt x="1667" y="1374"/>
                    <a:pt x="1670" y="1371"/>
                    <a:pt x="1674" y="1368"/>
                  </a:cubicBezTo>
                  <a:cubicBezTo>
                    <a:pt x="1680" y="1363"/>
                    <a:pt x="1680" y="1363"/>
                    <a:pt x="1676" y="1369"/>
                  </a:cubicBezTo>
                  <a:cubicBezTo>
                    <a:pt x="1670" y="1376"/>
                    <a:pt x="1667" y="1378"/>
                    <a:pt x="1667" y="1375"/>
                  </a:cubicBezTo>
                  <a:close/>
                  <a:moveTo>
                    <a:pt x="9330" y="1345"/>
                  </a:moveTo>
                  <a:cubicBezTo>
                    <a:pt x="9326" y="1339"/>
                    <a:pt x="9326" y="1339"/>
                    <a:pt x="9332" y="1344"/>
                  </a:cubicBezTo>
                  <a:cubicBezTo>
                    <a:pt x="9339" y="1349"/>
                    <a:pt x="9341" y="1352"/>
                    <a:pt x="9337" y="1352"/>
                  </a:cubicBezTo>
                  <a:cubicBezTo>
                    <a:pt x="9337" y="1352"/>
                    <a:pt x="9334" y="1349"/>
                    <a:pt x="9330" y="1345"/>
                  </a:cubicBezTo>
                  <a:close/>
                  <a:moveTo>
                    <a:pt x="1703" y="1343"/>
                  </a:moveTo>
                  <a:cubicBezTo>
                    <a:pt x="1703" y="1342"/>
                    <a:pt x="1706" y="1339"/>
                    <a:pt x="1710" y="1336"/>
                  </a:cubicBezTo>
                  <a:cubicBezTo>
                    <a:pt x="1716" y="1331"/>
                    <a:pt x="1716" y="1331"/>
                    <a:pt x="1712" y="1337"/>
                  </a:cubicBezTo>
                  <a:cubicBezTo>
                    <a:pt x="1706" y="1344"/>
                    <a:pt x="1703" y="1346"/>
                    <a:pt x="1703" y="1343"/>
                  </a:cubicBezTo>
                  <a:close/>
                  <a:moveTo>
                    <a:pt x="9298" y="1317"/>
                  </a:moveTo>
                  <a:cubicBezTo>
                    <a:pt x="9294" y="1311"/>
                    <a:pt x="9294" y="1311"/>
                    <a:pt x="9300" y="1316"/>
                  </a:cubicBezTo>
                  <a:cubicBezTo>
                    <a:pt x="9304" y="1319"/>
                    <a:pt x="9307" y="1322"/>
                    <a:pt x="9307" y="1323"/>
                  </a:cubicBezTo>
                  <a:cubicBezTo>
                    <a:pt x="9307" y="1326"/>
                    <a:pt x="9304" y="1324"/>
                    <a:pt x="9298" y="1317"/>
                  </a:cubicBezTo>
                  <a:close/>
                  <a:moveTo>
                    <a:pt x="1759" y="1295"/>
                  </a:moveTo>
                  <a:cubicBezTo>
                    <a:pt x="1759" y="1294"/>
                    <a:pt x="1762" y="1291"/>
                    <a:pt x="1766" y="1288"/>
                  </a:cubicBezTo>
                  <a:cubicBezTo>
                    <a:pt x="1772" y="1283"/>
                    <a:pt x="1772" y="1283"/>
                    <a:pt x="1768" y="1289"/>
                  </a:cubicBezTo>
                  <a:cubicBezTo>
                    <a:pt x="1762" y="1296"/>
                    <a:pt x="1759" y="1298"/>
                    <a:pt x="1759" y="1295"/>
                  </a:cubicBezTo>
                  <a:close/>
                  <a:moveTo>
                    <a:pt x="9242" y="1269"/>
                  </a:moveTo>
                  <a:cubicBezTo>
                    <a:pt x="9238" y="1263"/>
                    <a:pt x="9238" y="1263"/>
                    <a:pt x="9244" y="1268"/>
                  </a:cubicBezTo>
                  <a:cubicBezTo>
                    <a:pt x="9248" y="1271"/>
                    <a:pt x="9251" y="1274"/>
                    <a:pt x="9251" y="1275"/>
                  </a:cubicBezTo>
                  <a:cubicBezTo>
                    <a:pt x="9251" y="1278"/>
                    <a:pt x="9248" y="1276"/>
                    <a:pt x="9242" y="1269"/>
                  </a:cubicBezTo>
                  <a:close/>
                  <a:moveTo>
                    <a:pt x="9218" y="1249"/>
                  </a:moveTo>
                  <a:cubicBezTo>
                    <a:pt x="9214" y="1243"/>
                    <a:pt x="9214" y="1243"/>
                    <a:pt x="9220" y="1248"/>
                  </a:cubicBezTo>
                  <a:cubicBezTo>
                    <a:pt x="9227" y="1253"/>
                    <a:pt x="9229" y="1256"/>
                    <a:pt x="9225" y="1256"/>
                  </a:cubicBezTo>
                  <a:cubicBezTo>
                    <a:pt x="9225" y="1256"/>
                    <a:pt x="9222" y="1253"/>
                    <a:pt x="9218" y="1249"/>
                  </a:cubicBezTo>
                  <a:close/>
                  <a:moveTo>
                    <a:pt x="4746" y="41"/>
                  </a:moveTo>
                  <a:cubicBezTo>
                    <a:pt x="4749" y="40"/>
                    <a:pt x="4753" y="40"/>
                    <a:pt x="4754" y="42"/>
                  </a:cubicBezTo>
                  <a:cubicBezTo>
                    <a:pt x="4755" y="43"/>
                    <a:pt x="4753" y="44"/>
                    <a:pt x="4749" y="44"/>
                  </a:cubicBezTo>
                  <a:cubicBezTo>
                    <a:pt x="4744" y="44"/>
                    <a:pt x="4743" y="43"/>
                    <a:pt x="4746" y="41"/>
                  </a:cubicBezTo>
                  <a:close/>
                  <a:moveTo>
                    <a:pt x="6254" y="37"/>
                  </a:moveTo>
                  <a:cubicBezTo>
                    <a:pt x="6257" y="36"/>
                    <a:pt x="6261" y="36"/>
                    <a:pt x="6262" y="38"/>
                  </a:cubicBezTo>
                  <a:cubicBezTo>
                    <a:pt x="6263" y="39"/>
                    <a:pt x="6261" y="40"/>
                    <a:pt x="6257" y="40"/>
                  </a:cubicBezTo>
                  <a:cubicBezTo>
                    <a:pt x="6252" y="40"/>
                    <a:pt x="6251" y="39"/>
                    <a:pt x="6254" y="37"/>
                  </a:cubicBezTo>
                  <a:close/>
                  <a:moveTo>
                    <a:pt x="4818" y="33"/>
                  </a:moveTo>
                  <a:cubicBezTo>
                    <a:pt x="4821" y="32"/>
                    <a:pt x="4825" y="32"/>
                    <a:pt x="4826" y="34"/>
                  </a:cubicBezTo>
                  <a:cubicBezTo>
                    <a:pt x="4827" y="35"/>
                    <a:pt x="4825" y="36"/>
                    <a:pt x="4821" y="36"/>
                  </a:cubicBezTo>
                  <a:cubicBezTo>
                    <a:pt x="4816" y="36"/>
                    <a:pt x="4815" y="35"/>
                    <a:pt x="4818" y="33"/>
                  </a:cubicBezTo>
                  <a:close/>
                  <a:moveTo>
                    <a:pt x="6214" y="33"/>
                  </a:moveTo>
                  <a:cubicBezTo>
                    <a:pt x="6217" y="32"/>
                    <a:pt x="6221" y="32"/>
                    <a:pt x="6222" y="34"/>
                  </a:cubicBezTo>
                  <a:cubicBezTo>
                    <a:pt x="6223" y="35"/>
                    <a:pt x="6221" y="36"/>
                    <a:pt x="6217" y="36"/>
                  </a:cubicBezTo>
                  <a:cubicBezTo>
                    <a:pt x="6212" y="36"/>
                    <a:pt x="6211" y="35"/>
                    <a:pt x="6214" y="33"/>
                  </a:cubicBezTo>
                  <a:close/>
                  <a:moveTo>
                    <a:pt x="4858" y="29"/>
                  </a:moveTo>
                  <a:cubicBezTo>
                    <a:pt x="4861" y="28"/>
                    <a:pt x="4865" y="28"/>
                    <a:pt x="4866" y="30"/>
                  </a:cubicBezTo>
                  <a:cubicBezTo>
                    <a:pt x="4867" y="31"/>
                    <a:pt x="4865" y="32"/>
                    <a:pt x="4861" y="32"/>
                  </a:cubicBezTo>
                  <a:cubicBezTo>
                    <a:pt x="4856" y="32"/>
                    <a:pt x="4855" y="31"/>
                    <a:pt x="4858" y="29"/>
                  </a:cubicBezTo>
                  <a:close/>
                  <a:moveTo>
                    <a:pt x="6174" y="29"/>
                  </a:moveTo>
                  <a:cubicBezTo>
                    <a:pt x="6177" y="28"/>
                    <a:pt x="6181" y="28"/>
                    <a:pt x="6182" y="30"/>
                  </a:cubicBezTo>
                  <a:cubicBezTo>
                    <a:pt x="6183" y="31"/>
                    <a:pt x="6181" y="32"/>
                    <a:pt x="6177" y="32"/>
                  </a:cubicBezTo>
                  <a:cubicBezTo>
                    <a:pt x="6172" y="32"/>
                    <a:pt x="6171" y="31"/>
                    <a:pt x="6174" y="29"/>
                  </a:cubicBezTo>
                  <a:close/>
                  <a:moveTo>
                    <a:pt x="4902" y="25"/>
                  </a:moveTo>
                  <a:cubicBezTo>
                    <a:pt x="4905" y="24"/>
                    <a:pt x="4909" y="24"/>
                    <a:pt x="4910" y="26"/>
                  </a:cubicBezTo>
                  <a:cubicBezTo>
                    <a:pt x="4911" y="27"/>
                    <a:pt x="4909" y="28"/>
                    <a:pt x="4905" y="28"/>
                  </a:cubicBezTo>
                  <a:cubicBezTo>
                    <a:pt x="4900" y="28"/>
                    <a:pt x="4899" y="27"/>
                    <a:pt x="4902" y="25"/>
                  </a:cubicBezTo>
                  <a:close/>
                  <a:moveTo>
                    <a:pt x="6134" y="25"/>
                  </a:moveTo>
                  <a:cubicBezTo>
                    <a:pt x="6137" y="24"/>
                    <a:pt x="6141" y="24"/>
                    <a:pt x="6142" y="26"/>
                  </a:cubicBezTo>
                  <a:cubicBezTo>
                    <a:pt x="6143" y="27"/>
                    <a:pt x="6141" y="28"/>
                    <a:pt x="6137" y="28"/>
                  </a:cubicBezTo>
                  <a:cubicBezTo>
                    <a:pt x="6132" y="28"/>
                    <a:pt x="6131" y="27"/>
                    <a:pt x="6134" y="25"/>
                  </a:cubicBezTo>
                  <a:close/>
                  <a:moveTo>
                    <a:pt x="4946" y="21"/>
                  </a:moveTo>
                  <a:cubicBezTo>
                    <a:pt x="4949" y="20"/>
                    <a:pt x="4953" y="20"/>
                    <a:pt x="4956" y="21"/>
                  </a:cubicBezTo>
                  <a:cubicBezTo>
                    <a:pt x="4959" y="22"/>
                    <a:pt x="4956" y="23"/>
                    <a:pt x="4951" y="23"/>
                  </a:cubicBezTo>
                  <a:cubicBezTo>
                    <a:pt x="4945" y="23"/>
                    <a:pt x="4943" y="22"/>
                    <a:pt x="4946" y="21"/>
                  </a:cubicBezTo>
                  <a:close/>
                  <a:moveTo>
                    <a:pt x="6086" y="21"/>
                  </a:moveTo>
                  <a:cubicBezTo>
                    <a:pt x="6089" y="20"/>
                    <a:pt x="6093" y="20"/>
                    <a:pt x="6094" y="22"/>
                  </a:cubicBezTo>
                  <a:cubicBezTo>
                    <a:pt x="6095" y="23"/>
                    <a:pt x="6093" y="24"/>
                    <a:pt x="6089" y="24"/>
                  </a:cubicBezTo>
                  <a:cubicBezTo>
                    <a:pt x="6084" y="24"/>
                    <a:pt x="6083" y="23"/>
                    <a:pt x="6086" y="21"/>
                  </a:cubicBezTo>
                  <a:close/>
                  <a:moveTo>
                    <a:pt x="4998" y="17"/>
                  </a:moveTo>
                  <a:cubicBezTo>
                    <a:pt x="5001" y="16"/>
                    <a:pt x="5005" y="16"/>
                    <a:pt x="5006" y="18"/>
                  </a:cubicBezTo>
                  <a:cubicBezTo>
                    <a:pt x="5007" y="19"/>
                    <a:pt x="5005" y="20"/>
                    <a:pt x="5001" y="20"/>
                  </a:cubicBezTo>
                  <a:cubicBezTo>
                    <a:pt x="4996" y="20"/>
                    <a:pt x="4995" y="19"/>
                    <a:pt x="4998" y="17"/>
                  </a:cubicBezTo>
                  <a:close/>
                  <a:moveTo>
                    <a:pt x="6038" y="17"/>
                  </a:moveTo>
                  <a:cubicBezTo>
                    <a:pt x="6041" y="16"/>
                    <a:pt x="6045" y="16"/>
                    <a:pt x="6046" y="18"/>
                  </a:cubicBezTo>
                  <a:cubicBezTo>
                    <a:pt x="6047" y="19"/>
                    <a:pt x="6045" y="20"/>
                    <a:pt x="6041" y="20"/>
                  </a:cubicBezTo>
                  <a:cubicBezTo>
                    <a:pt x="6036" y="20"/>
                    <a:pt x="6035" y="19"/>
                    <a:pt x="6038" y="17"/>
                  </a:cubicBezTo>
                  <a:close/>
                  <a:moveTo>
                    <a:pt x="5050" y="13"/>
                  </a:moveTo>
                  <a:cubicBezTo>
                    <a:pt x="5053" y="12"/>
                    <a:pt x="5057" y="12"/>
                    <a:pt x="5060" y="13"/>
                  </a:cubicBezTo>
                  <a:cubicBezTo>
                    <a:pt x="5063" y="14"/>
                    <a:pt x="5060" y="15"/>
                    <a:pt x="5055" y="15"/>
                  </a:cubicBezTo>
                  <a:cubicBezTo>
                    <a:pt x="5049" y="15"/>
                    <a:pt x="5047" y="14"/>
                    <a:pt x="5050" y="13"/>
                  </a:cubicBezTo>
                  <a:close/>
                  <a:moveTo>
                    <a:pt x="5978" y="13"/>
                  </a:moveTo>
                  <a:cubicBezTo>
                    <a:pt x="5981" y="12"/>
                    <a:pt x="5985" y="12"/>
                    <a:pt x="5988" y="13"/>
                  </a:cubicBezTo>
                  <a:cubicBezTo>
                    <a:pt x="5991" y="14"/>
                    <a:pt x="5988" y="15"/>
                    <a:pt x="5983" y="15"/>
                  </a:cubicBezTo>
                  <a:cubicBezTo>
                    <a:pt x="5977" y="15"/>
                    <a:pt x="5975" y="14"/>
                    <a:pt x="5978" y="13"/>
                  </a:cubicBezTo>
                  <a:close/>
                  <a:moveTo>
                    <a:pt x="5116" y="9"/>
                  </a:moveTo>
                  <a:cubicBezTo>
                    <a:pt x="5120" y="8"/>
                    <a:pt x="5125" y="8"/>
                    <a:pt x="5128" y="9"/>
                  </a:cubicBezTo>
                  <a:cubicBezTo>
                    <a:pt x="5131" y="11"/>
                    <a:pt x="5128" y="11"/>
                    <a:pt x="5121" y="11"/>
                  </a:cubicBezTo>
                  <a:cubicBezTo>
                    <a:pt x="5114" y="11"/>
                    <a:pt x="5112" y="10"/>
                    <a:pt x="5116" y="9"/>
                  </a:cubicBezTo>
                  <a:close/>
                  <a:moveTo>
                    <a:pt x="5914" y="9"/>
                  </a:moveTo>
                  <a:cubicBezTo>
                    <a:pt x="5917" y="8"/>
                    <a:pt x="5921" y="8"/>
                    <a:pt x="5924" y="9"/>
                  </a:cubicBezTo>
                  <a:cubicBezTo>
                    <a:pt x="5927" y="10"/>
                    <a:pt x="5924" y="11"/>
                    <a:pt x="5919" y="11"/>
                  </a:cubicBezTo>
                  <a:cubicBezTo>
                    <a:pt x="5913" y="11"/>
                    <a:pt x="5911" y="10"/>
                    <a:pt x="5914" y="9"/>
                  </a:cubicBezTo>
                  <a:close/>
                  <a:moveTo>
                    <a:pt x="5192" y="5"/>
                  </a:moveTo>
                  <a:cubicBezTo>
                    <a:pt x="5196" y="4"/>
                    <a:pt x="5201" y="4"/>
                    <a:pt x="5204" y="5"/>
                  </a:cubicBezTo>
                  <a:cubicBezTo>
                    <a:pt x="5207" y="7"/>
                    <a:pt x="5204" y="7"/>
                    <a:pt x="5197" y="7"/>
                  </a:cubicBezTo>
                  <a:cubicBezTo>
                    <a:pt x="5190" y="7"/>
                    <a:pt x="5188" y="6"/>
                    <a:pt x="5192" y="5"/>
                  </a:cubicBezTo>
                  <a:close/>
                  <a:moveTo>
                    <a:pt x="5836" y="5"/>
                  </a:moveTo>
                  <a:cubicBezTo>
                    <a:pt x="5840" y="4"/>
                    <a:pt x="5846" y="4"/>
                    <a:pt x="5850" y="5"/>
                  </a:cubicBezTo>
                  <a:cubicBezTo>
                    <a:pt x="5854" y="6"/>
                    <a:pt x="5851" y="7"/>
                    <a:pt x="5843" y="7"/>
                  </a:cubicBezTo>
                  <a:cubicBezTo>
                    <a:pt x="5835" y="7"/>
                    <a:pt x="5832" y="6"/>
                    <a:pt x="5836" y="5"/>
                  </a:cubicBezTo>
                  <a:close/>
                  <a:moveTo>
                    <a:pt x="5292" y="1"/>
                  </a:moveTo>
                  <a:cubicBezTo>
                    <a:pt x="5298" y="0"/>
                    <a:pt x="5307" y="0"/>
                    <a:pt x="5312" y="1"/>
                  </a:cubicBezTo>
                  <a:cubicBezTo>
                    <a:pt x="5317" y="2"/>
                    <a:pt x="5312" y="3"/>
                    <a:pt x="5301" y="3"/>
                  </a:cubicBezTo>
                  <a:cubicBezTo>
                    <a:pt x="5290" y="3"/>
                    <a:pt x="5286" y="2"/>
                    <a:pt x="5292" y="1"/>
                  </a:cubicBezTo>
                  <a:close/>
                  <a:moveTo>
                    <a:pt x="5732" y="1"/>
                  </a:moveTo>
                  <a:cubicBezTo>
                    <a:pt x="5738" y="0"/>
                    <a:pt x="5747" y="0"/>
                    <a:pt x="5752" y="1"/>
                  </a:cubicBezTo>
                  <a:cubicBezTo>
                    <a:pt x="5757" y="2"/>
                    <a:pt x="5752" y="3"/>
                    <a:pt x="5741" y="3"/>
                  </a:cubicBezTo>
                  <a:cubicBezTo>
                    <a:pt x="5730" y="3"/>
                    <a:pt x="5726" y="2"/>
                    <a:pt x="5732" y="1"/>
                  </a:cubicBezTo>
                  <a:close/>
                </a:path>
              </a:pathLst>
            </a:custGeom>
            <a:solidFill>
              <a:srgbClr val="AC1D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2" name="Freeform 21">
              <a:extLst>
                <a:ext uri="{FF2B5EF4-FFF2-40B4-BE49-F238E27FC236}">
                  <a16:creationId xmlns:a16="http://schemas.microsoft.com/office/drawing/2014/main" id="{8BF0EA75-312E-4A6F-A725-7B20EA5FA1FE}"/>
                </a:ext>
              </a:extLst>
            </p:cNvPr>
            <p:cNvSpPr>
              <a:spLocks noEditPoints="1"/>
            </p:cNvSpPr>
            <p:nvPr/>
          </p:nvSpPr>
          <p:spPr bwMode="auto">
            <a:xfrm>
              <a:off x="855" y="1976"/>
              <a:ext cx="3173" cy="2349"/>
            </a:xfrm>
            <a:custGeom>
              <a:avLst/>
              <a:gdLst>
                <a:gd name="T0" fmla="*/ 2146 w 20651"/>
                <a:gd name="T1" fmla="*/ 15205 h 15206"/>
                <a:gd name="T2" fmla="*/ 2018 w 20651"/>
                <a:gd name="T3" fmla="*/ 15201 h 15206"/>
                <a:gd name="T4" fmla="*/ 2328 w 20651"/>
                <a:gd name="T5" fmla="*/ 15201 h 15206"/>
                <a:gd name="T6" fmla="*/ 1962 w 20651"/>
                <a:gd name="T7" fmla="*/ 15197 h 15206"/>
                <a:gd name="T8" fmla="*/ 2386 w 20651"/>
                <a:gd name="T9" fmla="*/ 15197 h 15206"/>
                <a:gd name="T10" fmla="*/ 2434 w 20651"/>
                <a:gd name="T11" fmla="*/ 15193 h 15206"/>
                <a:gd name="T12" fmla="*/ 666 w 20651"/>
                <a:gd name="T13" fmla="*/ 14673 h 15206"/>
                <a:gd name="T14" fmla="*/ 3683 w 20651"/>
                <a:gd name="T15" fmla="*/ 14674 h 15206"/>
                <a:gd name="T16" fmla="*/ 635 w 20651"/>
                <a:gd name="T17" fmla="*/ 14643 h 15206"/>
                <a:gd name="T18" fmla="*/ 3743 w 20651"/>
                <a:gd name="T19" fmla="*/ 14622 h 15206"/>
                <a:gd name="T20" fmla="*/ 3819 w 20651"/>
                <a:gd name="T21" fmla="*/ 14544 h 15206"/>
                <a:gd name="T22" fmla="*/ 529 w 20651"/>
                <a:gd name="T23" fmla="*/ 14539 h 15206"/>
                <a:gd name="T24" fmla="*/ 529 w 20651"/>
                <a:gd name="T25" fmla="*/ 14539 h 15206"/>
                <a:gd name="T26" fmla="*/ 3843 w 20651"/>
                <a:gd name="T27" fmla="*/ 14514 h 15206"/>
                <a:gd name="T28" fmla="*/ 490 w 20651"/>
                <a:gd name="T29" fmla="*/ 14497 h 15206"/>
                <a:gd name="T30" fmla="*/ 2096 w 20651"/>
                <a:gd name="T31" fmla="*/ 14189 h 15206"/>
                <a:gd name="T32" fmla="*/ 2252 w 20651"/>
                <a:gd name="T33" fmla="*/ 14189 h 15206"/>
                <a:gd name="T34" fmla="*/ 2050 w 20651"/>
                <a:gd name="T35" fmla="*/ 14185 h 15206"/>
                <a:gd name="T36" fmla="*/ 2847 w 20651"/>
                <a:gd name="T37" fmla="*/ 13962 h 15206"/>
                <a:gd name="T38" fmla="*/ 2879 w 20651"/>
                <a:gd name="T39" fmla="*/ 13934 h 15206"/>
                <a:gd name="T40" fmla="*/ 1470 w 20651"/>
                <a:gd name="T41" fmla="*/ 13932 h 15206"/>
                <a:gd name="T42" fmla="*/ 1412 w 20651"/>
                <a:gd name="T43" fmla="*/ 13872 h 15206"/>
                <a:gd name="T44" fmla="*/ 2950 w 20651"/>
                <a:gd name="T45" fmla="*/ 13864 h 15206"/>
                <a:gd name="T46" fmla="*/ 7 w 20651"/>
                <a:gd name="T47" fmla="*/ 13358 h 15206"/>
                <a:gd name="T48" fmla="*/ 3 w 20651"/>
                <a:gd name="T49" fmla="*/ 13314 h 15206"/>
                <a:gd name="T50" fmla="*/ 0 w 20651"/>
                <a:gd name="T51" fmla="*/ 13252 h 15206"/>
                <a:gd name="T52" fmla="*/ 1136 w 20651"/>
                <a:gd name="T53" fmla="*/ 13236 h 15206"/>
                <a:gd name="T54" fmla="*/ 3211 w 20651"/>
                <a:gd name="T55" fmla="*/ 13238 h 15206"/>
                <a:gd name="T56" fmla="*/ 1132 w 20651"/>
                <a:gd name="T57" fmla="*/ 13170 h 15206"/>
                <a:gd name="T58" fmla="*/ 3216 w 20651"/>
                <a:gd name="T59" fmla="*/ 13166 h 15206"/>
                <a:gd name="T60" fmla="*/ 1132 w 20651"/>
                <a:gd name="T61" fmla="*/ 13086 h 15206"/>
                <a:gd name="T62" fmla="*/ 3216 w 20651"/>
                <a:gd name="T63" fmla="*/ 13086 h 15206"/>
                <a:gd name="T64" fmla="*/ 1135 w 20651"/>
                <a:gd name="T65" fmla="*/ 13018 h 15206"/>
                <a:gd name="T66" fmla="*/ 3211 w 20651"/>
                <a:gd name="T67" fmla="*/ 13018 h 15206"/>
                <a:gd name="T68" fmla="*/ 0 w 20651"/>
                <a:gd name="T69" fmla="*/ 13000 h 15206"/>
                <a:gd name="T70" fmla="*/ 3 w 20651"/>
                <a:gd name="T71" fmla="*/ 12942 h 15206"/>
                <a:gd name="T72" fmla="*/ 11 w 20651"/>
                <a:gd name="T73" fmla="*/ 12858 h 15206"/>
                <a:gd name="T74" fmla="*/ 1387 w 20651"/>
                <a:gd name="T75" fmla="*/ 12406 h 15206"/>
                <a:gd name="T76" fmla="*/ 2958 w 20651"/>
                <a:gd name="T77" fmla="*/ 12401 h 15206"/>
                <a:gd name="T78" fmla="*/ 2866 w 20651"/>
                <a:gd name="T79" fmla="*/ 12309 h 15206"/>
                <a:gd name="T80" fmla="*/ 2074 w 20651"/>
                <a:gd name="T81" fmla="*/ 12065 h 15206"/>
                <a:gd name="T82" fmla="*/ 2274 w 20651"/>
                <a:gd name="T83" fmla="*/ 12065 h 15206"/>
                <a:gd name="T84" fmla="*/ 2156 w 20651"/>
                <a:gd name="T85" fmla="*/ 12061 h 15206"/>
                <a:gd name="T86" fmla="*/ 503 w 20651"/>
                <a:gd name="T87" fmla="*/ 11743 h 15206"/>
                <a:gd name="T88" fmla="*/ 575 w 20651"/>
                <a:gd name="T89" fmla="*/ 11666 h 15206"/>
                <a:gd name="T90" fmla="*/ 575 w 20651"/>
                <a:gd name="T91" fmla="*/ 11666 h 15206"/>
                <a:gd name="T92" fmla="*/ 644 w 20651"/>
                <a:gd name="T93" fmla="*/ 11604 h 15206"/>
                <a:gd name="T94" fmla="*/ 688 w 20651"/>
                <a:gd name="T95" fmla="*/ 11565 h 15206"/>
                <a:gd name="T96" fmla="*/ 1901 w 20651"/>
                <a:gd name="T97" fmla="*/ 11064 h 15206"/>
                <a:gd name="T98" fmla="*/ 2457 w 20651"/>
                <a:gd name="T99" fmla="*/ 11064 h 15206"/>
                <a:gd name="T100" fmla="*/ 1941 w 20651"/>
                <a:gd name="T101" fmla="*/ 11060 h 15206"/>
                <a:gd name="T102" fmla="*/ 2417 w 20651"/>
                <a:gd name="T103" fmla="*/ 11060 h 15206"/>
                <a:gd name="T104" fmla="*/ 1991 w 20651"/>
                <a:gd name="T105" fmla="*/ 11055 h 15206"/>
                <a:gd name="T106" fmla="*/ 2365 w 20651"/>
                <a:gd name="T107" fmla="*/ 11056 h 15206"/>
                <a:gd name="T108" fmla="*/ 2069 w 20651"/>
                <a:gd name="T109" fmla="*/ 11051 h 15206"/>
                <a:gd name="T110" fmla="*/ 2287 w 20651"/>
                <a:gd name="T111" fmla="*/ 11051 h 15206"/>
                <a:gd name="T112" fmla="*/ 17733 w 20651"/>
                <a:gd name="T113" fmla="*/ 0 h 15206"/>
                <a:gd name="T114" fmla="*/ 18699 w 20651"/>
                <a:gd name="T115" fmla="*/ 2384 h 15206"/>
                <a:gd name="T116" fmla="*/ 18513 w 20651"/>
                <a:gd name="T117" fmla="*/ 3860 h 15206"/>
                <a:gd name="T118" fmla="*/ 18513 w 20651"/>
                <a:gd name="T119" fmla="*/ 6124 h 15206"/>
                <a:gd name="T120" fmla="*/ 18759 w 20651"/>
                <a:gd name="T121" fmla="*/ 7628 h 15206"/>
                <a:gd name="T122" fmla="*/ 17793 w 20651"/>
                <a:gd name="T123" fmla="*/ 10020 h 15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51" h="15206">
                  <a:moveTo>
                    <a:pt x="2146" y="15205"/>
                  </a:moveTo>
                  <a:cubicBezTo>
                    <a:pt x="2162" y="15204"/>
                    <a:pt x="2188" y="15204"/>
                    <a:pt x="2204" y="15205"/>
                  </a:cubicBezTo>
                  <a:cubicBezTo>
                    <a:pt x="2220" y="15206"/>
                    <a:pt x="2207" y="15206"/>
                    <a:pt x="2175" y="15206"/>
                  </a:cubicBezTo>
                  <a:cubicBezTo>
                    <a:pt x="2143" y="15206"/>
                    <a:pt x="2130" y="15206"/>
                    <a:pt x="2146" y="15205"/>
                  </a:cubicBezTo>
                  <a:close/>
                  <a:moveTo>
                    <a:pt x="2018" y="15201"/>
                  </a:moveTo>
                  <a:cubicBezTo>
                    <a:pt x="2021" y="15200"/>
                    <a:pt x="2025" y="15200"/>
                    <a:pt x="2028" y="15201"/>
                  </a:cubicBezTo>
                  <a:cubicBezTo>
                    <a:pt x="2031" y="15202"/>
                    <a:pt x="2029" y="15203"/>
                    <a:pt x="2023" y="15203"/>
                  </a:cubicBezTo>
                  <a:cubicBezTo>
                    <a:pt x="2018" y="15203"/>
                    <a:pt x="2015" y="15202"/>
                    <a:pt x="2018" y="15201"/>
                  </a:cubicBezTo>
                  <a:close/>
                  <a:moveTo>
                    <a:pt x="2328" y="15201"/>
                  </a:moveTo>
                  <a:cubicBezTo>
                    <a:pt x="2332" y="15200"/>
                    <a:pt x="2337" y="15200"/>
                    <a:pt x="2340" y="15201"/>
                  </a:cubicBezTo>
                  <a:cubicBezTo>
                    <a:pt x="2343" y="15202"/>
                    <a:pt x="2340" y="15203"/>
                    <a:pt x="2333" y="15203"/>
                  </a:cubicBezTo>
                  <a:cubicBezTo>
                    <a:pt x="2326" y="15203"/>
                    <a:pt x="2324" y="15202"/>
                    <a:pt x="2328" y="15201"/>
                  </a:cubicBezTo>
                  <a:close/>
                  <a:moveTo>
                    <a:pt x="1962" y="15197"/>
                  </a:moveTo>
                  <a:cubicBezTo>
                    <a:pt x="1965" y="15196"/>
                    <a:pt x="1969" y="15196"/>
                    <a:pt x="1970" y="15198"/>
                  </a:cubicBezTo>
                  <a:cubicBezTo>
                    <a:pt x="1971" y="15199"/>
                    <a:pt x="1969" y="15200"/>
                    <a:pt x="1965" y="15200"/>
                  </a:cubicBezTo>
                  <a:cubicBezTo>
                    <a:pt x="1960" y="15199"/>
                    <a:pt x="1959" y="15199"/>
                    <a:pt x="1962" y="15197"/>
                  </a:cubicBezTo>
                  <a:close/>
                  <a:moveTo>
                    <a:pt x="2386" y="15197"/>
                  </a:moveTo>
                  <a:cubicBezTo>
                    <a:pt x="2389" y="15196"/>
                    <a:pt x="2393" y="15196"/>
                    <a:pt x="2396" y="15197"/>
                  </a:cubicBezTo>
                  <a:cubicBezTo>
                    <a:pt x="2399" y="15199"/>
                    <a:pt x="2397" y="15199"/>
                    <a:pt x="2391" y="15199"/>
                  </a:cubicBezTo>
                  <a:cubicBezTo>
                    <a:pt x="2386" y="15199"/>
                    <a:pt x="2383" y="15198"/>
                    <a:pt x="2386" y="15197"/>
                  </a:cubicBezTo>
                  <a:close/>
                  <a:moveTo>
                    <a:pt x="2434" y="15193"/>
                  </a:moveTo>
                  <a:cubicBezTo>
                    <a:pt x="2437" y="15192"/>
                    <a:pt x="2441" y="15192"/>
                    <a:pt x="2442" y="15194"/>
                  </a:cubicBezTo>
                  <a:cubicBezTo>
                    <a:pt x="2443" y="15195"/>
                    <a:pt x="2441" y="15196"/>
                    <a:pt x="2437" y="15196"/>
                  </a:cubicBezTo>
                  <a:cubicBezTo>
                    <a:pt x="2432" y="15196"/>
                    <a:pt x="2431" y="15195"/>
                    <a:pt x="2434" y="15193"/>
                  </a:cubicBezTo>
                  <a:close/>
                  <a:moveTo>
                    <a:pt x="666" y="14673"/>
                  </a:moveTo>
                  <a:cubicBezTo>
                    <a:pt x="662" y="14667"/>
                    <a:pt x="662" y="14667"/>
                    <a:pt x="668" y="14671"/>
                  </a:cubicBezTo>
                  <a:cubicBezTo>
                    <a:pt x="675" y="14677"/>
                    <a:pt x="677" y="14680"/>
                    <a:pt x="673" y="14680"/>
                  </a:cubicBezTo>
                  <a:cubicBezTo>
                    <a:pt x="673" y="14680"/>
                    <a:pt x="670" y="14677"/>
                    <a:pt x="666" y="14673"/>
                  </a:cubicBezTo>
                  <a:close/>
                  <a:moveTo>
                    <a:pt x="3683" y="14674"/>
                  </a:moveTo>
                  <a:cubicBezTo>
                    <a:pt x="3683" y="14674"/>
                    <a:pt x="3686" y="14671"/>
                    <a:pt x="3690" y="14667"/>
                  </a:cubicBezTo>
                  <a:cubicBezTo>
                    <a:pt x="3696" y="14663"/>
                    <a:pt x="3696" y="14663"/>
                    <a:pt x="3692" y="14669"/>
                  </a:cubicBezTo>
                  <a:cubicBezTo>
                    <a:pt x="3686" y="14676"/>
                    <a:pt x="3683" y="14678"/>
                    <a:pt x="3683" y="14674"/>
                  </a:cubicBezTo>
                  <a:close/>
                  <a:moveTo>
                    <a:pt x="625" y="14635"/>
                  </a:moveTo>
                  <a:lnTo>
                    <a:pt x="617" y="14626"/>
                  </a:lnTo>
                  <a:lnTo>
                    <a:pt x="626" y="14634"/>
                  </a:lnTo>
                  <a:cubicBezTo>
                    <a:pt x="631" y="14638"/>
                    <a:pt x="635" y="14642"/>
                    <a:pt x="635" y="14643"/>
                  </a:cubicBezTo>
                  <a:cubicBezTo>
                    <a:pt x="635" y="14646"/>
                    <a:pt x="632" y="14643"/>
                    <a:pt x="625" y="14635"/>
                  </a:cubicBezTo>
                  <a:close/>
                  <a:moveTo>
                    <a:pt x="3739" y="14622"/>
                  </a:moveTo>
                  <a:cubicBezTo>
                    <a:pt x="3746" y="14614"/>
                    <a:pt x="3753" y="14608"/>
                    <a:pt x="3755" y="14608"/>
                  </a:cubicBezTo>
                  <a:cubicBezTo>
                    <a:pt x="3756" y="14608"/>
                    <a:pt x="3750" y="14614"/>
                    <a:pt x="3743" y="14622"/>
                  </a:cubicBezTo>
                  <a:cubicBezTo>
                    <a:pt x="3736" y="14630"/>
                    <a:pt x="3729" y="14636"/>
                    <a:pt x="3727" y="14636"/>
                  </a:cubicBezTo>
                  <a:cubicBezTo>
                    <a:pt x="3726" y="14636"/>
                    <a:pt x="3732" y="14630"/>
                    <a:pt x="3739" y="14622"/>
                  </a:cubicBezTo>
                  <a:close/>
                  <a:moveTo>
                    <a:pt x="3801" y="14560"/>
                  </a:moveTo>
                  <a:cubicBezTo>
                    <a:pt x="3810" y="14551"/>
                    <a:pt x="3818" y="14544"/>
                    <a:pt x="3819" y="14544"/>
                  </a:cubicBezTo>
                  <a:cubicBezTo>
                    <a:pt x="3820" y="14544"/>
                    <a:pt x="3814" y="14551"/>
                    <a:pt x="3805" y="14560"/>
                  </a:cubicBezTo>
                  <a:cubicBezTo>
                    <a:pt x="3796" y="14569"/>
                    <a:pt x="3788" y="14576"/>
                    <a:pt x="3787" y="14576"/>
                  </a:cubicBezTo>
                  <a:cubicBezTo>
                    <a:pt x="3786" y="14576"/>
                    <a:pt x="3792" y="14569"/>
                    <a:pt x="3801" y="14560"/>
                  </a:cubicBezTo>
                  <a:close/>
                  <a:moveTo>
                    <a:pt x="529" y="14539"/>
                  </a:moveTo>
                  <a:lnTo>
                    <a:pt x="521" y="14530"/>
                  </a:lnTo>
                  <a:lnTo>
                    <a:pt x="530" y="14538"/>
                  </a:lnTo>
                  <a:cubicBezTo>
                    <a:pt x="535" y="14542"/>
                    <a:pt x="539" y="14546"/>
                    <a:pt x="539" y="14547"/>
                  </a:cubicBezTo>
                  <a:cubicBezTo>
                    <a:pt x="539" y="14550"/>
                    <a:pt x="536" y="14547"/>
                    <a:pt x="529" y="14539"/>
                  </a:cubicBezTo>
                  <a:close/>
                  <a:moveTo>
                    <a:pt x="3843" y="14514"/>
                  </a:moveTo>
                  <a:cubicBezTo>
                    <a:pt x="3843" y="14514"/>
                    <a:pt x="3846" y="14511"/>
                    <a:pt x="3850" y="14507"/>
                  </a:cubicBezTo>
                  <a:cubicBezTo>
                    <a:pt x="3856" y="14503"/>
                    <a:pt x="3856" y="14503"/>
                    <a:pt x="3852" y="14509"/>
                  </a:cubicBezTo>
                  <a:cubicBezTo>
                    <a:pt x="3846" y="14516"/>
                    <a:pt x="3843" y="14518"/>
                    <a:pt x="3843" y="14514"/>
                  </a:cubicBezTo>
                  <a:close/>
                  <a:moveTo>
                    <a:pt x="490" y="14497"/>
                  </a:moveTo>
                  <a:cubicBezTo>
                    <a:pt x="486" y="14491"/>
                    <a:pt x="486" y="14491"/>
                    <a:pt x="492" y="14495"/>
                  </a:cubicBezTo>
                  <a:cubicBezTo>
                    <a:pt x="496" y="14499"/>
                    <a:pt x="499" y="14502"/>
                    <a:pt x="499" y="14502"/>
                  </a:cubicBezTo>
                  <a:cubicBezTo>
                    <a:pt x="499" y="14506"/>
                    <a:pt x="496" y="14504"/>
                    <a:pt x="490" y="14497"/>
                  </a:cubicBezTo>
                  <a:close/>
                  <a:moveTo>
                    <a:pt x="2096" y="14189"/>
                  </a:moveTo>
                  <a:cubicBezTo>
                    <a:pt x="2100" y="14188"/>
                    <a:pt x="2105" y="14188"/>
                    <a:pt x="2108" y="14189"/>
                  </a:cubicBezTo>
                  <a:cubicBezTo>
                    <a:pt x="2111" y="14190"/>
                    <a:pt x="2108" y="14191"/>
                    <a:pt x="2101" y="14191"/>
                  </a:cubicBezTo>
                  <a:cubicBezTo>
                    <a:pt x="2094" y="14191"/>
                    <a:pt x="2092" y="14190"/>
                    <a:pt x="2096" y="14189"/>
                  </a:cubicBezTo>
                  <a:close/>
                  <a:moveTo>
                    <a:pt x="2252" y="14189"/>
                  </a:moveTo>
                  <a:cubicBezTo>
                    <a:pt x="2256" y="14188"/>
                    <a:pt x="2261" y="14188"/>
                    <a:pt x="2264" y="14189"/>
                  </a:cubicBezTo>
                  <a:cubicBezTo>
                    <a:pt x="2267" y="14190"/>
                    <a:pt x="2264" y="14191"/>
                    <a:pt x="2257" y="14191"/>
                  </a:cubicBezTo>
                  <a:cubicBezTo>
                    <a:pt x="2250" y="14191"/>
                    <a:pt x="2248" y="14190"/>
                    <a:pt x="2252" y="14189"/>
                  </a:cubicBezTo>
                  <a:close/>
                  <a:moveTo>
                    <a:pt x="2050" y="14185"/>
                  </a:moveTo>
                  <a:cubicBezTo>
                    <a:pt x="2053" y="14184"/>
                    <a:pt x="2057" y="14184"/>
                    <a:pt x="2058" y="14186"/>
                  </a:cubicBezTo>
                  <a:cubicBezTo>
                    <a:pt x="2059" y="14187"/>
                    <a:pt x="2057" y="14188"/>
                    <a:pt x="2053" y="14188"/>
                  </a:cubicBezTo>
                  <a:cubicBezTo>
                    <a:pt x="2048" y="14187"/>
                    <a:pt x="2047" y="14187"/>
                    <a:pt x="2050" y="14185"/>
                  </a:cubicBezTo>
                  <a:close/>
                  <a:moveTo>
                    <a:pt x="2847" y="13962"/>
                  </a:moveTo>
                  <a:cubicBezTo>
                    <a:pt x="2847" y="13962"/>
                    <a:pt x="2850" y="13959"/>
                    <a:pt x="2854" y="13955"/>
                  </a:cubicBezTo>
                  <a:cubicBezTo>
                    <a:pt x="2860" y="13951"/>
                    <a:pt x="2860" y="13951"/>
                    <a:pt x="2856" y="13957"/>
                  </a:cubicBezTo>
                  <a:cubicBezTo>
                    <a:pt x="2850" y="13964"/>
                    <a:pt x="2847" y="13966"/>
                    <a:pt x="2847" y="13962"/>
                  </a:cubicBezTo>
                  <a:close/>
                  <a:moveTo>
                    <a:pt x="2879" y="13934"/>
                  </a:moveTo>
                  <a:cubicBezTo>
                    <a:pt x="2879" y="13934"/>
                    <a:pt x="2882" y="13931"/>
                    <a:pt x="2886" y="13927"/>
                  </a:cubicBezTo>
                  <a:cubicBezTo>
                    <a:pt x="2892" y="13923"/>
                    <a:pt x="2892" y="13923"/>
                    <a:pt x="2888" y="13929"/>
                  </a:cubicBezTo>
                  <a:cubicBezTo>
                    <a:pt x="2882" y="13936"/>
                    <a:pt x="2879" y="13938"/>
                    <a:pt x="2879" y="13934"/>
                  </a:cubicBezTo>
                  <a:close/>
                  <a:moveTo>
                    <a:pt x="1457" y="13919"/>
                  </a:moveTo>
                  <a:lnTo>
                    <a:pt x="1445" y="13906"/>
                  </a:lnTo>
                  <a:lnTo>
                    <a:pt x="1458" y="13918"/>
                  </a:lnTo>
                  <a:cubicBezTo>
                    <a:pt x="1470" y="13929"/>
                    <a:pt x="1473" y="13932"/>
                    <a:pt x="1470" y="13932"/>
                  </a:cubicBezTo>
                  <a:cubicBezTo>
                    <a:pt x="1469" y="13932"/>
                    <a:pt x="1463" y="13926"/>
                    <a:pt x="1457" y="13919"/>
                  </a:cubicBezTo>
                  <a:close/>
                  <a:moveTo>
                    <a:pt x="1411" y="13873"/>
                  </a:moveTo>
                  <a:lnTo>
                    <a:pt x="1401" y="13862"/>
                  </a:lnTo>
                  <a:lnTo>
                    <a:pt x="1412" y="13872"/>
                  </a:lnTo>
                  <a:cubicBezTo>
                    <a:pt x="1418" y="13877"/>
                    <a:pt x="1423" y="13882"/>
                    <a:pt x="1423" y="13883"/>
                  </a:cubicBezTo>
                  <a:cubicBezTo>
                    <a:pt x="1423" y="13886"/>
                    <a:pt x="1420" y="13883"/>
                    <a:pt x="1411" y="13873"/>
                  </a:cubicBezTo>
                  <a:close/>
                  <a:moveTo>
                    <a:pt x="2941" y="13872"/>
                  </a:moveTo>
                  <a:cubicBezTo>
                    <a:pt x="2945" y="13868"/>
                    <a:pt x="2949" y="13864"/>
                    <a:pt x="2950" y="13864"/>
                  </a:cubicBezTo>
                  <a:cubicBezTo>
                    <a:pt x="2951" y="13864"/>
                    <a:pt x="2949" y="13868"/>
                    <a:pt x="2945" y="13872"/>
                  </a:cubicBezTo>
                  <a:cubicBezTo>
                    <a:pt x="2941" y="13876"/>
                    <a:pt x="2937" y="13880"/>
                    <a:pt x="2936" y="13880"/>
                  </a:cubicBezTo>
                  <a:cubicBezTo>
                    <a:pt x="2935" y="13880"/>
                    <a:pt x="2937" y="13876"/>
                    <a:pt x="2941" y="13872"/>
                  </a:cubicBezTo>
                  <a:close/>
                  <a:moveTo>
                    <a:pt x="7" y="13358"/>
                  </a:moveTo>
                  <a:cubicBezTo>
                    <a:pt x="8" y="13353"/>
                    <a:pt x="8" y="13352"/>
                    <a:pt x="10" y="13355"/>
                  </a:cubicBezTo>
                  <a:cubicBezTo>
                    <a:pt x="11" y="13358"/>
                    <a:pt x="11" y="13362"/>
                    <a:pt x="9" y="13363"/>
                  </a:cubicBezTo>
                  <a:cubicBezTo>
                    <a:pt x="8" y="13364"/>
                    <a:pt x="7" y="13362"/>
                    <a:pt x="7" y="13358"/>
                  </a:cubicBezTo>
                  <a:close/>
                  <a:moveTo>
                    <a:pt x="3" y="13314"/>
                  </a:moveTo>
                  <a:cubicBezTo>
                    <a:pt x="4" y="13309"/>
                    <a:pt x="4" y="13308"/>
                    <a:pt x="6" y="13311"/>
                  </a:cubicBezTo>
                  <a:cubicBezTo>
                    <a:pt x="7" y="13314"/>
                    <a:pt x="7" y="13318"/>
                    <a:pt x="5" y="13319"/>
                  </a:cubicBezTo>
                  <a:cubicBezTo>
                    <a:pt x="4" y="13320"/>
                    <a:pt x="3" y="13318"/>
                    <a:pt x="3" y="13314"/>
                  </a:cubicBezTo>
                  <a:close/>
                  <a:moveTo>
                    <a:pt x="0" y="13252"/>
                  </a:moveTo>
                  <a:cubicBezTo>
                    <a:pt x="0" y="13246"/>
                    <a:pt x="1" y="13244"/>
                    <a:pt x="2" y="13247"/>
                  </a:cubicBezTo>
                  <a:cubicBezTo>
                    <a:pt x="3" y="13250"/>
                    <a:pt x="3" y="13254"/>
                    <a:pt x="2" y="13257"/>
                  </a:cubicBezTo>
                  <a:cubicBezTo>
                    <a:pt x="1" y="13260"/>
                    <a:pt x="0" y="13257"/>
                    <a:pt x="0" y="13252"/>
                  </a:cubicBezTo>
                  <a:close/>
                  <a:moveTo>
                    <a:pt x="1136" y="13236"/>
                  </a:moveTo>
                  <a:cubicBezTo>
                    <a:pt x="1136" y="13230"/>
                    <a:pt x="1137" y="13228"/>
                    <a:pt x="1138" y="13231"/>
                  </a:cubicBezTo>
                  <a:cubicBezTo>
                    <a:pt x="1139" y="13234"/>
                    <a:pt x="1139" y="13238"/>
                    <a:pt x="1138" y="13241"/>
                  </a:cubicBezTo>
                  <a:cubicBezTo>
                    <a:pt x="1137" y="13244"/>
                    <a:pt x="1136" y="13241"/>
                    <a:pt x="1136" y="13236"/>
                  </a:cubicBezTo>
                  <a:close/>
                  <a:moveTo>
                    <a:pt x="3211" y="13238"/>
                  </a:moveTo>
                  <a:cubicBezTo>
                    <a:pt x="3212" y="13233"/>
                    <a:pt x="3212" y="13232"/>
                    <a:pt x="3214" y="13235"/>
                  </a:cubicBezTo>
                  <a:cubicBezTo>
                    <a:pt x="3215" y="13238"/>
                    <a:pt x="3215" y="13242"/>
                    <a:pt x="3213" y="13243"/>
                  </a:cubicBezTo>
                  <a:cubicBezTo>
                    <a:pt x="3212" y="13244"/>
                    <a:pt x="3211" y="13242"/>
                    <a:pt x="3211" y="13238"/>
                  </a:cubicBezTo>
                  <a:close/>
                  <a:moveTo>
                    <a:pt x="1132" y="13170"/>
                  </a:moveTo>
                  <a:cubicBezTo>
                    <a:pt x="1132" y="13159"/>
                    <a:pt x="1133" y="13155"/>
                    <a:pt x="1134" y="13161"/>
                  </a:cubicBezTo>
                  <a:cubicBezTo>
                    <a:pt x="1135" y="13167"/>
                    <a:pt x="1135" y="13176"/>
                    <a:pt x="1134" y="13181"/>
                  </a:cubicBezTo>
                  <a:cubicBezTo>
                    <a:pt x="1133" y="13186"/>
                    <a:pt x="1132" y="13181"/>
                    <a:pt x="1132" y="13170"/>
                  </a:cubicBezTo>
                  <a:close/>
                  <a:moveTo>
                    <a:pt x="3216" y="13166"/>
                  </a:moveTo>
                  <a:cubicBezTo>
                    <a:pt x="3216" y="13155"/>
                    <a:pt x="3217" y="13151"/>
                    <a:pt x="3218" y="13157"/>
                  </a:cubicBezTo>
                  <a:cubicBezTo>
                    <a:pt x="3219" y="13163"/>
                    <a:pt x="3219" y="13172"/>
                    <a:pt x="3218" y="13177"/>
                  </a:cubicBezTo>
                  <a:cubicBezTo>
                    <a:pt x="3217" y="13182"/>
                    <a:pt x="3216" y="13177"/>
                    <a:pt x="3216" y="13166"/>
                  </a:cubicBezTo>
                  <a:close/>
                  <a:moveTo>
                    <a:pt x="1132" y="13086"/>
                  </a:moveTo>
                  <a:cubicBezTo>
                    <a:pt x="1132" y="13075"/>
                    <a:pt x="1133" y="13071"/>
                    <a:pt x="1134" y="13077"/>
                  </a:cubicBezTo>
                  <a:cubicBezTo>
                    <a:pt x="1135" y="13083"/>
                    <a:pt x="1135" y="13092"/>
                    <a:pt x="1134" y="13097"/>
                  </a:cubicBezTo>
                  <a:cubicBezTo>
                    <a:pt x="1133" y="13102"/>
                    <a:pt x="1132" y="13097"/>
                    <a:pt x="1132" y="13086"/>
                  </a:cubicBezTo>
                  <a:close/>
                  <a:moveTo>
                    <a:pt x="3216" y="13086"/>
                  </a:moveTo>
                  <a:cubicBezTo>
                    <a:pt x="3216" y="13075"/>
                    <a:pt x="3217" y="13071"/>
                    <a:pt x="3218" y="13077"/>
                  </a:cubicBezTo>
                  <a:cubicBezTo>
                    <a:pt x="3219" y="13083"/>
                    <a:pt x="3219" y="13092"/>
                    <a:pt x="3218" y="13097"/>
                  </a:cubicBezTo>
                  <a:cubicBezTo>
                    <a:pt x="3217" y="13102"/>
                    <a:pt x="3216" y="13097"/>
                    <a:pt x="3216" y="13086"/>
                  </a:cubicBezTo>
                  <a:close/>
                  <a:moveTo>
                    <a:pt x="1135" y="13018"/>
                  </a:moveTo>
                  <a:cubicBezTo>
                    <a:pt x="1136" y="13013"/>
                    <a:pt x="1136" y="13012"/>
                    <a:pt x="1138" y="13015"/>
                  </a:cubicBezTo>
                  <a:cubicBezTo>
                    <a:pt x="1139" y="13018"/>
                    <a:pt x="1139" y="13022"/>
                    <a:pt x="1137" y="13023"/>
                  </a:cubicBezTo>
                  <a:cubicBezTo>
                    <a:pt x="1136" y="13024"/>
                    <a:pt x="1135" y="13022"/>
                    <a:pt x="1135" y="13018"/>
                  </a:cubicBezTo>
                  <a:close/>
                  <a:moveTo>
                    <a:pt x="3211" y="13018"/>
                  </a:moveTo>
                  <a:cubicBezTo>
                    <a:pt x="3212" y="13013"/>
                    <a:pt x="3212" y="13012"/>
                    <a:pt x="3214" y="13015"/>
                  </a:cubicBezTo>
                  <a:cubicBezTo>
                    <a:pt x="3215" y="13018"/>
                    <a:pt x="3215" y="13022"/>
                    <a:pt x="3213" y="13023"/>
                  </a:cubicBezTo>
                  <a:cubicBezTo>
                    <a:pt x="3212" y="13024"/>
                    <a:pt x="3211" y="13022"/>
                    <a:pt x="3211" y="13018"/>
                  </a:cubicBezTo>
                  <a:close/>
                  <a:moveTo>
                    <a:pt x="0" y="13000"/>
                  </a:moveTo>
                  <a:cubicBezTo>
                    <a:pt x="0" y="12994"/>
                    <a:pt x="1" y="12992"/>
                    <a:pt x="2" y="12995"/>
                  </a:cubicBezTo>
                  <a:cubicBezTo>
                    <a:pt x="3" y="12998"/>
                    <a:pt x="3" y="13002"/>
                    <a:pt x="2" y="13005"/>
                  </a:cubicBezTo>
                  <a:cubicBezTo>
                    <a:pt x="1" y="13008"/>
                    <a:pt x="0" y="13005"/>
                    <a:pt x="0" y="13000"/>
                  </a:cubicBezTo>
                  <a:close/>
                  <a:moveTo>
                    <a:pt x="3" y="12942"/>
                  </a:moveTo>
                  <a:cubicBezTo>
                    <a:pt x="4" y="12937"/>
                    <a:pt x="4" y="12936"/>
                    <a:pt x="6" y="12939"/>
                  </a:cubicBezTo>
                  <a:cubicBezTo>
                    <a:pt x="7" y="12942"/>
                    <a:pt x="7" y="12946"/>
                    <a:pt x="5" y="12947"/>
                  </a:cubicBezTo>
                  <a:cubicBezTo>
                    <a:pt x="4" y="12948"/>
                    <a:pt x="3" y="12946"/>
                    <a:pt x="3" y="12942"/>
                  </a:cubicBezTo>
                  <a:close/>
                  <a:moveTo>
                    <a:pt x="11" y="12858"/>
                  </a:moveTo>
                  <a:cubicBezTo>
                    <a:pt x="12" y="12853"/>
                    <a:pt x="12" y="12852"/>
                    <a:pt x="14" y="12855"/>
                  </a:cubicBezTo>
                  <a:cubicBezTo>
                    <a:pt x="15" y="12858"/>
                    <a:pt x="15" y="12862"/>
                    <a:pt x="13" y="12863"/>
                  </a:cubicBezTo>
                  <a:cubicBezTo>
                    <a:pt x="12" y="12864"/>
                    <a:pt x="11" y="12862"/>
                    <a:pt x="11" y="12858"/>
                  </a:cubicBezTo>
                  <a:close/>
                  <a:moveTo>
                    <a:pt x="1387" y="12406"/>
                  </a:moveTo>
                  <a:cubicBezTo>
                    <a:pt x="1387" y="12406"/>
                    <a:pt x="1390" y="12403"/>
                    <a:pt x="1394" y="12399"/>
                  </a:cubicBezTo>
                  <a:cubicBezTo>
                    <a:pt x="1400" y="12395"/>
                    <a:pt x="1400" y="12395"/>
                    <a:pt x="1396" y="12401"/>
                  </a:cubicBezTo>
                  <a:cubicBezTo>
                    <a:pt x="1390" y="12408"/>
                    <a:pt x="1387" y="12410"/>
                    <a:pt x="1387" y="12406"/>
                  </a:cubicBezTo>
                  <a:close/>
                  <a:moveTo>
                    <a:pt x="2958" y="12401"/>
                  </a:moveTo>
                  <a:cubicBezTo>
                    <a:pt x="2954" y="12395"/>
                    <a:pt x="2954" y="12395"/>
                    <a:pt x="2960" y="12399"/>
                  </a:cubicBezTo>
                  <a:cubicBezTo>
                    <a:pt x="2967" y="12405"/>
                    <a:pt x="2969" y="12408"/>
                    <a:pt x="2965" y="12408"/>
                  </a:cubicBezTo>
                  <a:cubicBezTo>
                    <a:pt x="2965" y="12408"/>
                    <a:pt x="2962" y="12405"/>
                    <a:pt x="2958" y="12401"/>
                  </a:cubicBezTo>
                  <a:close/>
                  <a:moveTo>
                    <a:pt x="2866" y="12309"/>
                  </a:moveTo>
                  <a:cubicBezTo>
                    <a:pt x="2862" y="12303"/>
                    <a:pt x="2862" y="12303"/>
                    <a:pt x="2868" y="12307"/>
                  </a:cubicBezTo>
                  <a:cubicBezTo>
                    <a:pt x="2875" y="12313"/>
                    <a:pt x="2877" y="12316"/>
                    <a:pt x="2873" y="12316"/>
                  </a:cubicBezTo>
                  <a:cubicBezTo>
                    <a:pt x="2873" y="12316"/>
                    <a:pt x="2870" y="12313"/>
                    <a:pt x="2866" y="12309"/>
                  </a:cubicBezTo>
                  <a:close/>
                  <a:moveTo>
                    <a:pt x="2074" y="12065"/>
                  </a:moveTo>
                  <a:cubicBezTo>
                    <a:pt x="2077" y="12064"/>
                    <a:pt x="2081" y="12064"/>
                    <a:pt x="2082" y="12066"/>
                  </a:cubicBezTo>
                  <a:cubicBezTo>
                    <a:pt x="2083" y="12067"/>
                    <a:pt x="2081" y="12068"/>
                    <a:pt x="2077" y="12068"/>
                  </a:cubicBezTo>
                  <a:cubicBezTo>
                    <a:pt x="2072" y="12067"/>
                    <a:pt x="2071" y="12067"/>
                    <a:pt x="2074" y="12065"/>
                  </a:cubicBezTo>
                  <a:close/>
                  <a:moveTo>
                    <a:pt x="2274" y="12065"/>
                  </a:moveTo>
                  <a:cubicBezTo>
                    <a:pt x="2277" y="12064"/>
                    <a:pt x="2281" y="12064"/>
                    <a:pt x="2284" y="12065"/>
                  </a:cubicBezTo>
                  <a:cubicBezTo>
                    <a:pt x="2287" y="12067"/>
                    <a:pt x="2285" y="12067"/>
                    <a:pt x="2279" y="12067"/>
                  </a:cubicBezTo>
                  <a:cubicBezTo>
                    <a:pt x="2274" y="12067"/>
                    <a:pt x="2271" y="12066"/>
                    <a:pt x="2274" y="12065"/>
                  </a:cubicBezTo>
                  <a:close/>
                  <a:moveTo>
                    <a:pt x="2156" y="12061"/>
                  </a:moveTo>
                  <a:cubicBezTo>
                    <a:pt x="2169" y="12060"/>
                    <a:pt x="2189" y="12060"/>
                    <a:pt x="2202" y="12061"/>
                  </a:cubicBezTo>
                  <a:cubicBezTo>
                    <a:pt x="2215" y="12062"/>
                    <a:pt x="2204" y="12063"/>
                    <a:pt x="2179" y="12063"/>
                  </a:cubicBezTo>
                  <a:cubicBezTo>
                    <a:pt x="2154" y="12063"/>
                    <a:pt x="2143" y="12062"/>
                    <a:pt x="2156" y="12061"/>
                  </a:cubicBezTo>
                  <a:close/>
                  <a:moveTo>
                    <a:pt x="503" y="11743"/>
                  </a:moveTo>
                  <a:cubicBezTo>
                    <a:pt x="503" y="11742"/>
                    <a:pt x="506" y="11739"/>
                    <a:pt x="510" y="11736"/>
                  </a:cubicBezTo>
                  <a:cubicBezTo>
                    <a:pt x="516" y="11731"/>
                    <a:pt x="516" y="11731"/>
                    <a:pt x="512" y="11737"/>
                  </a:cubicBezTo>
                  <a:cubicBezTo>
                    <a:pt x="506" y="11744"/>
                    <a:pt x="503" y="11746"/>
                    <a:pt x="503" y="11743"/>
                  </a:cubicBezTo>
                  <a:close/>
                  <a:moveTo>
                    <a:pt x="575" y="11666"/>
                  </a:moveTo>
                  <a:cubicBezTo>
                    <a:pt x="587" y="11654"/>
                    <a:pt x="598" y="11644"/>
                    <a:pt x="599" y="11644"/>
                  </a:cubicBezTo>
                  <a:cubicBezTo>
                    <a:pt x="600" y="11644"/>
                    <a:pt x="591" y="11654"/>
                    <a:pt x="579" y="11666"/>
                  </a:cubicBezTo>
                  <a:cubicBezTo>
                    <a:pt x="567" y="11678"/>
                    <a:pt x="556" y="11688"/>
                    <a:pt x="555" y="11688"/>
                  </a:cubicBezTo>
                  <a:cubicBezTo>
                    <a:pt x="554" y="11688"/>
                    <a:pt x="563" y="11678"/>
                    <a:pt x="575" y="11666"/>
                  </a:cubicBezTo>
                  <a:close/>
                  <a:moveTo>
                    <a:pt x="649" y="11596"/>
                  </a:moveTo>
                  <a:cubicBezTo>
                    <a:pt x="653" y="11592"/>
                    <a:pt x="657" y="11588"/>
                    <a:pt x="658" y="11588"/>
                  </a:cubicBezTo>
                  <a:cubicBezTo>
                    <a:pt x="659" y="11588"/>
                    <a:pt x="657" y="11592"/>
                    <a:pt x="653" y="11596"/>
                  </a:cubicBezTo>
                  <a:cubicBezTo>
                    <a:pt x="649" y="11600"/>
                    <a:pt x="645" y="11604"/>
                    <a:pt x="644" y="11604"/>
                  </a:cubicBezTo>
                  <a:cubicBezTo>
                    <a:pt x="643" y="11604"/>
                    <a:pt x="645" y="11600"/>
                    <a:pt x="649" y="11596"/>
                  </a:cubicBezTo>
                  <a:close/>
                  <a:moveTo>
                    <a:pt x="679" y="11571"/>
                  </a:moveTo>
                  <a:cubicBezTo>
                    <a:pt x="679" y="11570"/>
                    <a:pt x="682" y="11567"/>
                    <a:pt x="686" y="11564"/>
                  </a:cubicBezTo>
                  <a:cubicBezTo>
                    <a:pt x="692" y="11559"/>
                    <a:pt x="692" y="11559"/>
                    <a:pt x="688" y="11565"/>
                  </a:cubicBezTo>
                  <a:cubicBezTo>
                    <a:pt x="682" y="11572"/>
                    <a:pt x="679" y="11574"/>
                    <a:pt x="679" y="11571"/>
                  </a:cubicBezTo>
                  <a:close/>
                  <a:moveTo>
                    <a:pt x="1898" y="11061"/>
                  </a:moveTo>
                  <a:cubicBezTo>
                    <a:pt x="1901" y="11060"/>
                    <a:pt x="1905" y="11060"/>
                    <a:pt x="1906" y="11062"/>
                  </a:cubicBezTo>
                  <a:cubicBezTo>
                    <a:pt x="1907" y="11063"/>
                    <a:pt x="1905" y="11064"/>
                    <a:pt x="1901" y="11064"/>
                  </a:cubicBezTo>
                  <a:cubicBezTo>
                    <a:pt x="1896" y="11064"/>
                    <a:pt x="1895" y="11063"/>
                    <a:pt x="1898" y="11061"/>
                  </a:cubicBezTo>
                  <a:close/>
                  <a:moveTo>
                    <a:pt x="2454" y="11061"/>
                  </a:moveTo>
                  <a:cubicBezTo>
                    <a:pt x="2457" y="11060"/>
                    <a:pt x="2461" y="11060"/>
                    <a:pt x="2462" y="11062"/>
                  </a:cubicBezTo>
                  <a:cubicBezTo>
                    <a:pt x="2463" y="11063"/>
                    <a:pt x="2461" y="11064"/>
                    <a:pt x="2457" y="11064"/>
                  </a:cubicBezTo>
                  <a:cubicBezTo>
                    <a:pt x="2452" y="11064"/>
                    <a:pt x="2451" y="11063"/>
                    <a:pt x="2454" y="11061"/>
                  </a:cubicBezTo>
                  <a:close/>
                  <a:moveTo>
                    <a:pt x="1938" y="11057"/>
                  </a:moveTo>
                  <a:cubicBezTo>
                    <a:pt x="1941" y="11056"/>
                    <a:pt x="1945" y="11056"/>
                    <a:pt x="1946" y="11058"/>
                  </a:cubicBezTo>
                  <a:cubicBezTo>
                    <a:pt x="1947" y="11059"/>
                    <a:pt x="1945" y="11060"/>
                    <a:pt x="1941" y="11060"/>
                  </a:cubicBezTo>
                  <a:cubicBezTo>
                    <a:pt x="1936" y="11060"/>
                    <a:pt x="1935" y="11059"/>
                    <a:pt x="1938" y="11057"/>
                  </a:cubicBezTo>
                  <a:close/>
                  <a:moveTo>
                    <a:pt x="2414" y="11057"/>
                  </a:moveTo>
                  <a:cubicBezTo>
                    <a:pt x="2417" y="11056"/>
                    <a:pt x="2421" y="11056"/>
                    <a:pt x="2422" y="11058"/>
                  </a:cubicBezTo>
                  <a:cubicBezTo>
                    <a:pt x="2423" y="11059"/>
                    <a:pt x="2421" y="11060"/>
                    <a:pt x="2417" y="11060"/>
                  </a:cubicBezTo>
                  <a:cubicBezTo>
                    <a:pt x="2412" y="11060"/>
                    <a:pt x="2411" y="11059"/>
                    <a:pt x="2414" y="11057"/>
                  </a:cubicBezTo>
                  <a:close/>
                  <a:moveTo>
                    <a:pt x="1986" y="11053"/>
                  </a:moveTo>
                  <a:cubicBezTo>
                    <a:pt x="1989" y="11052"/>
                    <a:pt x="1993" y="11052"/>
                    <a:pt x="1996" y="11053"/>
                  </a:cubicBezTo>
                  <a:cubicBezTo>
                    <a:pt x="1999" y="11055"/>
                    <a:pt x="1997" y="11055"/>
                    <a:pt x="1991" y="11055"/>
                  </a:cubicBezTo>
                  <a:cubicBezTo>
                    <a:pt x="1986" y="11055"/>
                    <a:pt x="1983" y="11054"/>
                    <a:pt x="1986" y="11053"/>
                  </a:cubicBezTo>
                  <a:close/>
                  <a:moveTo>
                    <a:pt x="2362" y="11053"/>
                  </a:moveTo>
                  <a:cubicBezTo>
                    <a:pt x="2365" y="11052"/>
                    <a:pt x="2369" y="11052"/>
                    <a:pt x="2370" y="11054"/>
                  </a:cubicBezTo>
                  <a:cubicBezTo>
                    <a:pt x="2371" y="11055"/>
                    <a:pt x="2369" y="11056"/>
                    <a:pt x="2365" y="11056"/>
                  </a:cubicBezTo>
                  <a:cubicBezTo>
                    <a:pt x="2360" y="11055"/>
                    <a:pt x="2359" y="11055"/>
                    <a:pt x="2362" y="11053"/>
                  </a:cubicBezTo>
                  <a:close/>
                  <a:moveTo>
                    <a:pt x="2062" y="11049"/>
                  </a:moveTo>
                  <a:cubicBezTo>
                    <a:pt x="2067" y="11048"/>
                    <a:pt x="2074" y="11048"/>
                    <a:pt x="2078" y="11049"/>
                  </a:cubicBezTo>
                  <a:cubicBezTo>
                    <a:pt x="2082" y="11050"/>
                    <a:pt x="2078" y="11051"/>
                    <a:pt x="2069" y="11051"/>
                  </a:cubicBezTo>
                  <a:cubicBezTo>
                    <a:pt x="2060" y="11051"/>
                    <a:pt x="2057" y="11050"/>
                    <a:pt x="2062" y="11049"/>
                  </a:cubicBezTo>
                  <a:close/>
                  <a:moveTo>
                    <a:pt x="2278" y="11049"/>
                  </a:moveTo>
                  <a:cubicBezTo>
                    <a:pt x="2283" y="11048"/>
                    <a:pt x="2291" y="11048"/>
                    <a:pt x="2296" y="11049"/>
                  </a:cubicBezTo>
                  <a:cubicBezTo>
                    <a:pt x="2301" y="11050"/>
                    <a:pt x="2297" y="11051"/>
                    <a:pt x="2287" y="11051"/>
                  </a:cubicBezTo>
                  <a:cubicBezTo>
                    <a:pt x="2277" y="11051"/>
                    <a:pt x="2273" y="11050"/>
                    <a:pt x="2278" y="11049"/>
                  </a:cubicBezTo>
                  <a:close/>
                  <a:moveTo>
                    <a:pt x="14935" y="5010"/>
                  </a:moveTo>
                  <a:lnTo>
                    <a:pt x="14935" y="0"/>
                  </a:lnTo>
                  <a:lnTo>
                    <a:pt x="17733" y="0"/>
                  </a:lnTo>
                  <a:lnTo>
                    <a:pt x="20531" y="0"/>
                  </a:lnTo>
                  <a:lnTo>
                    <a:pt x="20531" y="1192"/>
                  </a:lnTo>
                  <a:lnTo>
                    <a:pt x="20531" y="2384"/>
                  </a:lnTo>
                  <a:lnTo>
                    <a:pt x="18699" y="2384"/>
                  </a:lnTo>
                  <a:lnTo>
                    <a:pt x="16867" y="2384"/>
                  </a:lnTo>
                  <a:lnTo>
                    <a:pt x="16867" y="3122"/>
                  </a:lnTo>
                  <a:lnTo>
                    <a:pt x="16867" y="3860"/>
                  </a:lnTo>
                  <a:lnTo>
                    <a:pt x="18513" y="3860"/>
                  </a:lnTo>
                  <a:lnTo>
                    <a:pt x="20159" y="3860"/>
                  </a:lnTo>
                  <a:lnTo>
                    <a:pt x="20159" y="4992"/>
                  </a:lnTo>
                  <a:lnTo>
                    <a:pt x="20159" y="6124"/>
                  </a:lnTo>
                  <a:lnTo>
                    <a:pt x="18513" y="6124"/>
                  </a:lnTo>
                  <a:lnTo>
                    <a:pt x="16867" y="6124"/>
                  </a:lnTo>
                  <a:lnTo>
                    <a:pt x="16867" y="6876"/>
                  </a:lnTo>
                  <a:lnTo>
                    <a:pt x="16867" y="7628"/>
                  </a:lnTo>
                  <a:lnTo>
                    <a:pt x="18759" y="7628"/>
                  </a:lnTo>
                  <a:lnTo>
                    <a:pt x="20651" y="7628"/>
                  </a:lnTo>
                  <a:lnTo>
                    <a:pt x="20651" y="8824"/>
                  </a:lnTo>
                  <a:lnTo>
                    <a:pt x="20651" y="10020"/>
                  </a:lnTo>
                  <a:lnTo>
                    <a:pt x="17793" y="10020"/>
                  </a:lnTo>
                  <a:lnTo>
                    <a:pt x="14935" y="10020"/>
                  </a:lnTo>
                  <a:lnTo>
                    <a:pt x="14935" y="5010"/>
                  </a:lnTo>
                  <a:close/>
                </a:path>
              </a:pathLst>
            </a:custGeom>
            <a:solidFill>
              <a:srgbClr val="43923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3" name="Freeform 22">
              <a:extLst>
                <a:ext uri="{FF2B5EF4-FFF2-40B4-BE49-F238E27FC236}">
                  <a16:creationId xmlns:a16="http://schemas.microsoft.com/office/drawing/2014/main" id="{F753451C-F29B-47BE-929D-C0A8794BFC5D}"/>
                </a:ext>
              </a:extLst>
            </p:cNvPr>
            <p:cNvSpPr>
              <a:spLocks noEditPoints="1"/>
            </p:cNvSpPr>
            <p:nvPr/>
          </p:nvSpPr>
          <p:spPr bwMode="auto">
            <a:xfrm>
              <a:off x="1611" y="1976"/>
              <a:ext cx="1497" cy="2334"/>
            </a:xfrm>
            <a:custGeom>
              <a:avLst/>
              <a:gdLst>
                <a:gd name="T0" fmla="*/ 140 w 9743"/>
                <a:gd name="T1" fmla="*/ 15109 h 15112"/>
                <a:gd name="T2" fmla="*/ 650 w 9743"/>
                <a:gd name="T3" fmla="*/ 15109 h 15112"/>
                <a:gd name="T4" fmla="*/ 395 w 9743"/>
                <a:gd name="T5" fmla="*/ 15110 h 15112"/>
                <a:gd name="T6" fmla="*/ 140 w 9743"/>
                <a:gd name="T7" fmla="*/ 15109 h 15112"/>
                <a:gd name="T8" fmla="*/ 8452 w 9743"/>
                <a:gd name="T9" fmla="*/ 15109 h 15112"/>
                <a:gd name="T10" fmla="*/ 8999 w 9743"/>
                <a:gd name="T11" fmla="*/ 15108 h 15112"/>
                <a:gd name="T12" fmla="*/ 9000 w 9743"/>
                <a:gd name="T13" fmla="*/ 13621 h 15112"/>
                <a:gd name="T14" fmla="*/ 9001 w 9743"/>
                <a:gd name="T15" fmla="*/ 12134 h 15112"/>
                <a:gd name="T16" fmla="*/ 9372 w 9743"/>
                <a:gd name="T17" fmla="*/ 12134 h 15112"/>
                <a:gd name="T18" fmla="*/ 9743 w 9743"/>
                <a:gd name="T19" fmla="*/ 12134 h 15112"/>
                <a:gd name="T20" fmla="*/ 9373 w 9743"/>
                <a:gd name="T21" fmla="*/ 12135 h 15112"/>
                <a:gd name="T22" fmla="*/ 9003 w 9743"/>
                <a:gd name="T23" fmla="*/ 12136 h 15112"/>
                <a:gd name="T24" fmla="*/ 9003 w 9743"/>
                <a:gd name="T25" fmla="*/ 13624 h 15112"/>
                <a:gd name="T26" fmla="*/ 9003 w 9743"/>
                <a:gd name="T27" fmla="*/ 15112 h 15112"/>
                <a:gd name="T28" fmla="*/ 8454 w 9743"/>
                <a:gd name="T29" fmla="*/ 15111 h 15112"/>
                <a:gd name="T30" fmla="*/ 7905 w 9743"/>
                <a:gd name="T31" fmla="*/ 15110 h 15112"/>
                <a:gd name="T32" fmla="*/ 8452 w 9743"/>
                <a:gd name="T33" fmla="*/ 15109 h 15112"/>
                <a:gd name="T34" fmla="*/ 7492 w 9743"/>
                <a:gd name="T35" fmla="*/ 12133 h 15112"/>
                <a:gd name="T36" fmla="*/ 7770 w 9743"/>
                <a:gd name="T37" fmla="*/ 12133 h 15112"/>
                <a:gd name="T38" fmla="*/ 7631 w 9743"/>
                <a:gd name="T39" fmla="*/ 12134 h 15112"/>
                <a:gd name="T40" fmla="*/ 7492 w 9743"/>
                <a:gd name="T41" fmla="*/ 12133 h 15112"/>
                <a:gd name="T42" fmla="*/ 1073 w 9743"/>
                <a:gd name="T43" fmla="*/ 9430 h 15112"/>
                <a:gd name="T44" fmla="*/ 1074 w 9743"/>
                <a:gd name="T45" fmla="*/ 9133 h 15112"/>
                <a:gd name="T46" fmla="*/ 1074 w 9743"/>
                <a:gd name="T47" fmla="*/ 9729 h 15112"/>
                <a:gd name="T48" fmla="*/ 1073 w 9743"/>
                <a:gd name="T49" fmla="*/ 9430 h 15112"/>
                <a:gd name="T50" fmla="*/ 3749 w 9743"/>
                <a:gd name="T51" fmla="*/ 7306 h 15112"/>
                <a:gd name="T52" fmla="*/ 3750 w 9743"/>
                <a:gd name="T53" fmla="*/ 5947 h 15112"/>
                <a:gd name="T54" fmla="*/ 3750 w 9743"/>
                <a:gd name="T55" fmla="*/ 8667 h 15112"/>
                <a:gd name="T56" fmla="*/ 3749 w 9743"/>
                <a:gd name="T57" fmla="*/ 7306 h 15112"/>
                <a:gd name="T58" fmla="*/ 1073 w 9743"/>
                <a:gd name="T59" fmla="*/ 750 h 15112"/>
                <a:gd name="T60" fmla="*/ 1073 w 9743"/>
                <a:gd name="T61" fmla="*/ 2 h 15112"/>
                <a:gd name="T62" fmla="*/ 2281 w 9743"/>
                <a:gd name="T63" fmla="*/ 1 h 15112"/>
                <a:gd name="T64" fmla="*/ 3492 w 9743"/>
                <a:gd name="T65" fmla="*/ 3 h 15112"/>
                <a:gd name="T66" fmla="*/ 2285 w 9743"/>
                <a:gd name="T67" fmla="*/ 5 h 15112"/>
                <a:gd name="T68" fmla="*/ 1075 w 9743"/>
                <a:gd name="T69" fmla="*/ 4 h 15112"/>
                <a:gd name="T70" fmla="*/ 1074 w 9743"/>
                <a:gd name="T71" fmla="*/ 751 h 15112"/>
                <a:gd name="T72" fmla="*/ 1073 w 9743"/>
                <a:gd name="T73" fmla="*/ 1498 h 15112"/>
                <a:gd name="T74" fmla="*/ 1073 w 9743"/>
                <a:gd name="T75" fmla="*/ 750 h 15112"/>
                <a:gd name="T76" fmla="*/ 7802 w 9743"/>
                <a:gd name="T77" fmla="*/ 1 h 15112"/>
                <a:gd name="T78" fmla="*/ 8734 w 9743"/>
                <a:gd name="T79" fmla="*/ 1 h 15112"/>
                <a:gd name="T80" fmla="*/ 8269 w 9743"/>
                <a:gd name="T81" fmla="*/ 2 h 15112"/>
                <a:gd name="T82" fmla="*/ 7802 w 9743"/>
                <a:gd name="T83" fmla="*/ 1 h 15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743" h="15112">
                  <a:moveTo>
                    <a:pt x="140" y="15109"/>
                  </a:moveTo>
                  <a:cubicBezTo>
                    <a:pt x="280" y="15108"/>
                    <a:pt x="510" y="15108"/>
                    <a:pt x="650" y="15109"/>
                  </a:cubicBezTo>
                  <a:cubicBezTo>
                    <a:pt x="790" y="15110"/>
                    <a:pt x="676" y="15110"/>
                    <a:pt x="395" y="15110"/>
                  </a:cubicBezTo>
                  <a:cubicBezTo>
                    <a:pt x="115" y="15110"/>
                    <a:pt x="0" y="15110"/>
                    <a:pt x="140" y="15109"/>
                  </a:cubicBezTo>
                  <a:close/>
                  <a:moveTo>
                    <a:pt x="8452" y="15109"/>
                  </a:moveTo>
                  <a:lnTo>
                    <a:pt x="8999" y="15108"/>
                  </a:lnTo>
                  <a:lnTo>
                    <a:pt x="9000" y="13621"/>
                  </a:lnTo>
                  <a:lnTo>
                    <a:pt x="9001" y="12134"/>
                  </a:lnTo>
                  <a:lnTo>
                    <a:pt x="9372" y="12134"/>
                  </a:lnTo>
                  <a:lnTo>
                    <a:pt x="9743" y="12134"/>
                  </a:lnTo>
                  <a:lnTo>
                    <a:pt x="9373" y="12135"/>
                  </a:lnTo>
                  <a:lnTo>
                    <a:pt x="9003" y="12136"/>
                  </a:lnTo>
                  <a:lnTo>
                    <a:pt x="9003" y="13624"/>
                  </a:lnTo>
                  <a:lnTo>
                    <a:pt x="9003" y="15112"/>
                  </a:lnTo>
                  <a:lnTo>
                    <a:pt x="8454" y="15111"/>
                  </a:lnTo>
                  <a:lnTo>
                    <a:pt x="7905" y="15110"/>
                  </a:lnTo>
                  <a:lnTo>
                    <a:pt x="8452" y="15109"/>
                  </a:lnTo>
                  <a:close/>
                  <a:moveTo>
                    <a:pt x="7492" y="12133"/>
                  </a:moveTo>
                  <a:cubicBezTo>
                    <a:pt x="7568" y="12132"/>
                    <a:pt x="7694" y="12132"/>
                    <a:pt x="7770" y="12133"/>
                  </a:cubicBezTo>
                  <a:cubicBezTo>
                    <a:pt x="7846" y="12134"/>
                    <a:pt x="7784" y="12134"/>
                    <a:pt x="7631" y="12134"/>
                  </a:cubicBezTo>
                  <a:cubicBezTo>
                    <a:pt x="7478" y="12134"/>
                    <a:pt x="7416" y="12134"/>
                    <a:pt x="7492" y="12133"/>
                  </a:cubicBezTo>
                  <a:close/>
                  <a:moveTo>
                    <a:pt x="1073" y="9430"/>
                  </a:moveTo>
                  <a:cubicBezTo>
                    <a:pt x="1073" y="9102"/>
                    <a:pt x="1073" y="8969"/>
                    <a:pt x="1074" y="9133"/>
                  </a:cubicBezTo>
                  <a:cubicBezTo>
                    <a:pt x="1075" y="9298"/>
                    <a:pt x="1075" y="9566"/>
                    <a:pt x="1074" y="9729"/>
                  </a:cubicBezTo>
                  <a:cubicBezTo>
                    <a:pt x="1073" y="9892"/>
                    <a:pt x="1073" y="9758"/>
                    <a:pt x="1073" y="9430"/>
                  </a:cubicBezTo>
                  <a:close/>
                  <a:moveTo>
                    <a:pt x="3749" y="7306"/>
                  </a:moveTo>
                  <a:cubicBezTo>
                    <a:pt x="3749" y="5810"/>
                    <a:pt x="3749" y="5199"/>
                    <a:pt x="3750" y="5947"/>
                  </a:cubicBezTo>
                  <a:cubicBezTo>
                    <a:pt x="3751" y="6696"/>
                    <a:pt x="3751" y="7920"/>
                    <a:pt x="3750" y="8667"/>
                  </a:cubicBezTo>
                  <a:cubicBezTo>
                    <a:pt x="3749" y="9415"/>
                    <a:pt x="3749" y="8802"/>
                    <a:pt x="3749" y="7306"/>
                  </a:cubicBezTo>
                  <a:close/>
                  <a:moveTo>
                    <a:pt x="1073" y="750"/>
                  </a:moveTo>
                  <a:lnTo>
                    <a:pt x="1073" y="2"/>
                  </a:lnTo>
                  <a:lnTo>
                    <a:pt x="2281" y="1"/>
                  </a:lnTo>
                  <a:cubicBezTo>
                    <a:pt x="2945" y="0"/>
                    <a:pt x="3490" y="1"/>
                    <a:pt x="3492" y="3"/>
                  </a:cubicBezTo>
                  <a:cubicBezTo>
                    <a:pt x="3493" y="5"/>
                    <a:pt x="2950" y="6"/>
                    <a:pt x="2285" y="5"/>
                  </a:cubicBezTo>
                  <a:lnTo>
                    <a:pt x="1075" y="4"/>
                  </a:lnTo>
                  <a:lnTo>
                    <a:pt x="1074" y="751"/>
                  </a:lnTo>
                  <a:lnTo>
                    <a:pt x="1073" y="1498"/>
                  </a:lnTo>
                  <a:lnTo>
                    <a:pt x="1073" y="750"/>
                  </a:lnTo>
                  <a:close/>
                  <a:moveTo>
                    <a:pt x="7802" y="1"/>
                  </a:moveTo>
                  <a:cubicBezTo>
                    <a:pt x="8057" y="0"/>
                    <a:pt x="8477" y="0"/>
                    <a:pt x="8734" y="1"/>
                  </a:cubicBezTo>
                  <a:cubicBezTo>
                    <a:pt x="8991" y="2"/>
                    <a:pt x="8782" y="2"/>
                    <a:pt x="8269" y="2"/>
                  </a:cubicBezTo>
                  <a:cubicBezTo>
                    <a:pt x="7756" y="2"/>
                    <a:pt x="7546" y="2"/>
                    <a:pt x="7802" y="1"/>
                  </a:cubicBezTo>
                  <a:close/>
                </a:path>
              </a:pathLst>
            </a:custGeom>
            <a:solidFill>
              <a:srgbClr val="6D533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4" name="Freeform 23">
              <a:extLst>
                <a:ext uri="{FF2B5EF4-FFF2-40B4-BE49-F238E27FC236}">
                  <a16:creationId xmlns:a16="http://schemas.microsoft.com/office/drawing/2014/main" id="{A16796A8-F4DF-4769-B27F-718225677C39}"/>
                </a:ext>
              </a:extLst>
            </p:cNvPr>
            <p:cNvSpPr>
              <a:spLocks noEditPoints="1"/>
            </p:cNvSpPr>
            <p:nvPr/>
          </p:nvSpPr>
          <p:spPr bwMode="auto">
            <a:xfrm>
              <a:off x="301" y="1960"/>
              <a:ext cx="2525" cy="2350"/>
            </a:xfrm>
            <a:custGeom>
              <a:avLst/>
              <a:gdLst>
                <a:gd name="T0" fmla="*/ 16430 w 16431"/>
                <a:gd name="T1" fmla="*/ 12979 h 15212"/>
                <a:gd name="T2" fmla="*/ 5852 w 16431"/>
                <a:gd name="T3" fmla="*/ 10525 h 15212"/>
                <a:gd name="T4" fmla="*/ 5008 w 16431"/>
                <a:gd name="T5" fmla="*/ 10513 h 15212"/>
                <a:gd name="T6" fmla="*/ 6140 w 16431"/>
                <a:gd name="T7" fmla="*/ 10505 h 15212"/>
                <a:gd name="T8" fmla="*/ 4788 w 16431"/>
                <a:gd name="T9" fmla="*/ 10493 h 15212"/>
                <a:gd name="T10" fmla="*/ 6330 w 16431"/>
                <a:gd name="T11" fmla="*/ 10486 h 15212"/>
                <a:gd name="T12" fmla="*/ 4626 w 16431"/>
                <a:gd name="T13" fmla="*/ 10474 h 15212"/>
                <a:gd name="T14" fmla="*/ 4514 w 16431"/>
                <a:gd name="T15" fmla="*/ 10458 h 15212"/>
                <a:gd name="T16" fmla="*/ 6702 w 16431"/>
                <a:gd name="T17" fmla="*/ 10430 h 15212"/>
                <a:gd name="T18" fmla="*/ 9222 w 16431"/>
                <a:gd name="T19" fmla="*/ 9279 h 15212"/>
                <a:gd name="T20" fmla="*/ 1740 w 16431"/>
                <a:gd name="T21" fmla="*/ 9219 h 15212"/>
                <a:gd name="T22" fmla="*/ 1674 w 16431"/>
                <a:gd name="T23" fmla="*/ 9162 h 15212"/>
                <a:gd name="T24" fmla="*/ 1582 w 16431"/>
                <a:gd name="T25" fmla="*/ 9078 h 15212"/>
                <a:gd name="T26" fmla="*/ 1308 w 16431"/>
                <a:gd name="T27" fmla="*/ 8800 h 15212"/>
                <a:gd name="T28" fmla="*/ 1170 w 16431"/>
                <a:gd name="T29" fmla="*/ 8645 h 15212"/>
                <a:gd name="T30" fmla="*/ 5288 w 16431"/>
                <a:gd name="T31" fmla="*/ 7953 h 15212"/>
                <a:gd name="T32" fmla="*/ 5834 w 16431"/>
                <a:gd name="T33" fmla="*/ 7945 h 15212"/>
                <a:gd name="T34" fmla="*/ 5106 w 16431"/>
                <a:gd name="T35" fmla="*/ 7933 h 15212"/>
                <a:gd name="T36" fmla="*/ 7211 w 16431"/>
                <a:gd name="T37" fmla="*/ 7382 h 15212"/>
                <a:gd name="T38" fmla="*/ 3733 w 16431"/>
                <a:gd name="T39" fmla="*/ 7302 h 15212"/>
                <a:gd name="T40" fmla="*/ 3569 w 16431"/>
                <a:gd name="T41" fmla="*/ 7142 h 15212"/>
                <a:gd name="T42" fmla="*/ 3512 w 16431"/>
                <a:gd name="T43" fmla="*/ 7075 h 15212"/>
                <a:gd name="T44" fmla="*/ 82 w 16431"/>
                <a:gd name="T45" fmla="*/ 6251 h 15212"/>
                <a:gd name="T46" fmla="*/ 58 w 16431"/>
                <a:gd name="T47" fmla="*/ 6099 h 15212"/>
                <a:gd name="T48" fmla="*/ 38 w 16431"/>
                <a:gd name="T49" fmla="*/ 5943 h 15212"/>
                <a:gd name="T50" fmla="*/ 2922 w 16431"/>
                <a:gd name="T51" fmla="*/ 5803 h 15212"/>
                <a:gd name="T52" fmla="*/ 2906 w 16431"/>
                <a:gd name="T53" fmla="*/ 5703 h 15212"/>
                <a:gd name="T54" fmla="*/ 2898 w 16431"/>
                <a:gd name="T55" fmla="*/ 5643 h 15212"/>
                <a:gd name="T56" fmla="*/ 2890 w 16431"/>
                <a:gd name="T57" fmla="*/ 5567 h 15212"/>
                <a:gd name="T58" fmla="*/ 2 w 16431"/>
                <a:gd name="T59" fmla="*/ 5445 h 15212"/>
                <a:gd name="T60" fmla="*/ 15862 w 16431"/>
                <a:gd name="T61" fmla="*/ 1411 h 15212"/>
                <a:gd name="T62" fmla="*/ 2882 w 16431"/>
                <a:gd name="T63" fmla="*/ 5055 h 15212"/>
                <a:gd name="T64" fmla="*/ 2890 w 16431"/>
                <a:gd name="T65" fmla="*/ 4959 h 15212"/>
                <a:gd name="T66" fmla="*/ 2898 w 16431"/>
                <a:gd name="T67" fmla="*/ 4887 h 15212"/>
                <a:gd name="T68" fmla="*/ 2906 w 16431"/>
                <a:gd name="T69" fmla="*/ 4827 h 15212"/>
                <a:gd name="T70" fmla="*/ 8110 w 16431"/>
                <a:gd name="T71" fmla="*/ 4755 h 15212"/>
                <a:gd name="T72" fmla="*/ 34 w 16431"/>
                <a:gd name="T73" fmla="*/ 4615 h 15212"/>
                <a:gd name="T74" fmla="*/ 54 w 16431"/>
                <a:gd name="T75" fmla="*/ 4459 h 15212"/>
                <a:gd name="T76" fmla="*/ 3514 w 16431"/>
                <a:gd name="T77" fmla="*/ 3456 h 15212"/>
                <a:gd name="T78" fmla="*/ 7470 w 16431"/>
                <a:gd name="T79" fmla="*/ 3398 h 15212"/>
                <a:gd name="T80" fmla="*/ 7296 w 16431"/>
                <a:gd name="T81" fmla="*/ 3224 h 15212"/>
                <a:gd name="T82" fmla="*/ 7237 w 16431"/>
                <a:gd name="T83" fmla="*/ 3176 h 15212"/>
                <a:gd name="T84" fmla="*/ 6017 w 16431"/>
                <a:gd name="T85" fmla="*/ 2616 h 15212"/>
                <a:gd name="T86" fmla="*/ 5941 w 16431"/>
                <a:gd name="T87" fmla="*/ 2604 h 15212"/>
                <a:gd name="T88" fmla="*/ 5195 w 16431"/>
                <a:gd name="T89" fmla="*/ 2591 h 15212"/>
                <a:gd name="T90" fmla="*/ 5761 w 16431"/>
                <a:gd name="T91" fmla="*/ 2583 h 15212"/>
                <a:gd name="T92" fmla="*/ 1116 w 16431"/>
                <a:gd name="T93" fmla="*/ 1961 h 15212"/>
                <a:gd name="T94" fmla="*/ 1270 w 16431"/>
                <a:gd name="T95" fmla="*/ 1776 h 15212"/>
                <a:gd name="T96" fmla="*/ 9533 w 16431"/>
                <a:gd name="T97" fmla="*/ 1534 h 15212"/>
                <a:gd name="T98" fmla="*/ 9381 w 16431"/>
                <a:gd name="T99" fmla="*/ 1390 h 15212"/>
                <a:gd name="T100" fmla="*/ 9309 w 16431"/>
                <a:gd name="T101" fmla="*/ 1326 h 15212"/>
                <a:gd name="T102" fmla="*/ 1771 w 16431"/>
                <a:gd name="T103" fmla="*/ 1286 h 15212"/>
                <a:gd name="T104" fmla="*/ 6702 w 16431"/>
                <a:gd name="T105" fmla="*/ 105 h 15212"/>
                <a:gd name="T106" fmla="*/ 6510 w 16431"/>
                <a:gd name="T107" fmla="*/ 73 h 15212"/>
                <a:gd name="T108" fmla="*/ 4606 w 16431"/>
                <a:gd name="T109" fmla="*/ 61 h 15212"/>
                <a:gd name="T110" fmla="*/ 6366 w 16431"/>
                <a:gd name="T111" fmla="*/ 53 h 15212"/>
                <a:gd name="T112" fmla="*/ 4766 w 16431"/>
                <a:gd name="T113" fmla="*/ 41 h 15212"/>
                <a:gd name="T114" fmla="*/ 6186 w 16431"/>
                <a:gd name="T115" fmla="*/ 33 h 15212"/>
                <a:gd name="T116" fmla="*/ 4980 w 16431"/>
                <a:gd name="T117" fmla="*/ 21 h 15212"/>
                <a:gd name="T118" fmla="*/ 5934 w 16431"/>
                <a:gd name="T119" fmla="*/ 13 h 15212"/>
                <a:gd name="T120" fmla="*/ 5454 w 16431"/>
                <a:gd name="T121" fmla="*/ 1 h 15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31" h="15212">
                  <a:moveTo>
                    <a:pt x="10756" y="15209"/>
                  </a:moveTo>
                  <a:cubicBezTo>
                    <a:pt x="11048" y="15208"/>
                    <a:pt x="11526" y="15208"/>
                    <a:pt x="11818" y="15209"/>
                  </a:cubicBezTo>
                  <a:cubicBezTo>
                    <a:pt x="12110" y="15210"/>
                    <a:pt x="11871" y="15210"/>
                    <a:pt x="11287" y="15210"/>
                  </a:cubicBezTo>
                  <a:cubicBezTo>
                    <a:pt x="10703" y="15210"/>
                    <a:pt x="10464" y="15210"/>
                    <a:pt x="10756" y="15209"/>
                  </a:cubicBezTo>
                  <a:close/>
                  <a:moveTo>
                    <a:pt x="13102" y="15209"/>
                  </a:moveTo>
                  <a:lnTo>
                    <a:pt x="13403" y="15208"/>
                  </a:lnTo>
                  <a:lnTo>
                    <a:pt x="13404" y="14135"/>
                  </a:lnTo>
                  <a:cubicBezTo>
                    <a:pt x="13405" y="13181"/>
                    <a:pt x="13406" y="13064"/>
                    <a:pt x="13411" y="13070"/>
                  </a:cubicBezTo>
                  <a:cubicBezTo>
                    <a:pt x="13414" y="13074"/>
                    <a:pt x="13415" y="13076"/>
                    <a:pt x="13412" y="13075"/>
                  </a:cubicBezTo>
                  <a:cubicBezTo>
                    <a:pt x="13408" y="13072"/>
                    <a:pt x="13407" y="13287"/>
                    <a:pt x="13406" y="14141"/>
                  </a:cubicBezTo>
                  <a:lnTo>
                    <a:pt x="13405" y="15210"/>
                  </a:lnTo>
                  <a:lnTo>
                    <a:pt x="13103" y="15210"/>
                  </a:lnTo>
                  <a:lnTo>
                    <a:pt x="12801" y="15210"/>
                  </a:lnTo>
                  <a:lnTo>
                    <a:pt x="13102" y="15209"/>
                  </a:lnTo>
                  <a:close/>
                  <a:moveTo>
                    <a:pt x="14974" y="15209"/>
                  </a:moveTo>
                  <a:cubicBezTo>
                    <a:pt x="14972" y="15206"/>
                    <a:pt x="15285" y="15206"/>
                    <a:pt x="15717" y="15209"/>
                  </a:cubicBezTo>
                  <a:cubicBezTo>
                    <a:pt x="15807" y="15210"/>
                    <a:pt x="15677" y="15210"/>
                    <a:pt x="15428" y="15211"/>
                  </a:cubicBezTo>
                  <a:cubicBezTo>
                    <a:pt x="15179" y="15212"/>
                    <a:pt x="14975" y="15211"/>
                    <a:pt x="14974" y="15209"/>
                  </a:cubicBezTo>
                  <a:close/>
                  <a:moveTo>
                    <a:pt x="16429" y="13722"/>
                  </a:moveTo>
                  <a:cubicBezTo>
                    <a:pt x="16429" y="12904"/>
                    <a:pt x="16429" y="12569"/>
                    <a:pt x="16430" y="12979"/>
                  </a:cubicBezTo>
                  <a:cubicBezTo>
                    <a:pt x="16431" y="13389"/>
                    <a:pt x="16431" y="14059"/>
                    <a:pt x="16430" y="14467"/>
                  </a:cubicBezTo>
                  <a:cubicBezTo>
                    <a:pt x="16429" y="14876"/>
                    <a:pt x="16429" y="14540"/>
                    <a:pt x="16429" y="13722"/>
                  </a:cubicBezTo>
                  <a:close/>
                  <a:moveTo>
                    <a:pt x="11568" y="12193"/>
                  </a:moveTo>
                  <a:cubicBezTo>
                    <a:pt x="11710" y="12192"/>
                    <a:pt x="11944" y="12192"/>
                    <a:pt x="12088" y="12193"/>
                  </a:cubicBezTo>
                  <a:cubicBezTo>
                    <a:pt x="12231" y="12194"/>
                    <a:pt x="12115" y="12194"/>
                    <a:pt x="11829" y="12194"/>
                  </a:cubicBezTo>
                  <a:cubicBezTo>
                    <a:pt x="11543" y="12194"/>
                    <a:pt x="11425" y="12194"/>
                    <a:pt x="11568" y="12193"/>
                  </a:cubicBezTo>
                  <a:close/>
                  <a:moveTo>
                    <a:pt x="5286" y="10529"/>
                  </a:moveTo>
                  <a:cubicBezTo>
                    <a:pt x="5293" y="10528"/>
                    <a:pt x="5306" y="10528"/>
                    <a:pt x="5314" y="10529"/>
                  </a:cubicBezTo>
                  <a:cubicBezTo>
                    <a:pt x="5322" y="10530"/>
                    <a:pt x="5316" y="10531"/>
                    <a:pt x="5301" y="10531"/>
                  </a:cubicBezTo>
                  <a:cubicBezTo>
                    <a:pt x="5286" y="10531"/>
                    <a:pt x="5279" y="10530"/>
                    <a:pt x="5286" y="10529"/>
                  </a:cubicBezTo>
                  <a:close/>
                  <a:moveTo>
                    <a:pt x="5720" y="10529"/>
                  </a:moveTo>
                  <a:cubicBezTo>
                    <a:pt x="5728" y="10528"/>
                    <a:pt x="5742" y="10528"/>
                    <a:pt x="5750" y="10529"/>
                  </a:cubicBezTo>
                  <a:cubicBezTo>
                    <a:pt x="5758" y="10530"/>
                    <a:pt x="5752" y="10531"/>
                    <a:pt x="5735" y="10531"/>
                  </a:cubicBezTo>
                  <a:cubicBezTo>
                    <a:pt x="5719" y="10531"/>
                    <a:pt x="5712" y="10530"/>
                    <a:pt x="5720" y="10529"/>
                  </a:cubicBezTo>
                  <a:close/>
                  <a:moveTo>
                    <a:pt x="5188" y="10525"/>
                  </a:moveTo>
                  <a:cubicBezTo>
                    <a:pt x="5194" y="10524"/>
                    <a:pt x="5203" y="10524"/>
                    <a:pt x="5208" y="10525"/>
                  </a:cubicBezTo>
                  <a:cubicBezTo>
                    <a:pt x="5213" y="10526"/>
                    <a:pt x="5208" y="10527"/>
                    <a:pt x="5197" y="10527"/>
                  </a:cubicBezTo>
                  <a:cubicBezTo>
                    <a:pt x="5186" y="10527"/>
                    <a:pt x="5182" y="10526"/>
                    <a:pt x="5188" y="10525"/>
                  </a:cubicBezTo>
                  <a:close/>
                  <a:moveTo>
                    <a:pt x="5832" y="10525"/>
                  </a:moveTo>
                  <a:cubicBezTo>
                    <a:pt x="5838" y="10524"/>
                    <a:pt x="5847" y="10524"/>
                    <a:pt x="5852" y="10525"/>
                  </a:cubicBezTo>
                  <a:cubicBezTo>
                    <a:pt x="5857" y="10526"/>
                    <a:pt x="5852" y="10527"/>
                    <a:pt x="5841" y="10527"/>
                  </a:cubicBezTo>
                  <a:cubicBezTo>
                    <a:pt x="5830" y="10527"/>
                    <a:pt x="5826" y="10526"/>
                    <a:pt x="5832" y="10525"/>
                  </a:cubicBezTo>
                  <a:close/>
                  <a:moveTo>
                    <a:pt x="5114" y="10521"/>
                  </a:moveTo>
                  <a:cubicBezTo>
                    <a:pt x="5119" y="10520"/>
                    <a:pt x="5126" y="10520"/>
                    <a:pt x="5130" y="10521"/>
                  </a:cubicBezTo>
                  <a:cubicBezTo>
                    <a:pt x="5134" y="10522"/>
                    <a:pt x="5130" y="10523"/>
                    <a:pt x="5121" y="10523"/>
                  </a:cubicBezTo>
                  <a:cubicBezTo>
                    <a:pt x="5112" y="10523"/>
                    <a:pt x="5109" y="10522"/>
                    <a:pt x="5114" y="10521"/>
                  </a:cubicBezTo>
                  <a:close/>
                  <a:moveTo>
                    <a:pt x="5910" y="10521"/>
                  </a:moveTo>
                  <a:cubicBezTo>
                    <a:pt x="5915" y="10520"/>
                    <a:pt x="5922" y="10520"/>
                    <a:pt x="5926" y="10521"/>
                  </a:cubicBezTo>
                  <a:cubicBezTo>
                    <a:pt x="5930" y="10522"/>
                    <a:pt x="5926" y="10523"/>
                    <a:pt x="5917" y="10523"/>
                  </a:cubicBezTo>
                  <a:cubicBezTo>
                    <a:pt x="5908" y="10523"/>
                    <a:pt x="5905" y="10522"/>
                    <a:pt x="5910" y="10521"/>
                  </a:cubicBezTo>
                  <a:close/>
                  <a:moveTo>
                    <a:pt x="5052" y="10517"/>
                  </a:moveTo>
                  <a:cubicBezTo>
                    <a:pt x="5056" y="10516"/>
                    <a:pt x="5061" y="10516"/>
                    <a:pt x="5064" y="10517"/>
                  </a:cubicBezTo>
                  <a:cubicBezTo>
                    <a:pt x="5067" y="10519"/>
                    <a:pt x="5064" y="10519"/>
                    <a:pt x="5057" y="10519"/>
                  </a:cubicBezTo>
                  <a:cubicBezTo>
                    <a:pt x="5050" y="10519"/>
                    <a:pt x="5048" y="10518"/>
                    <a:pt x="5052" y="10517"/>
                  </a:cubicBezTo>
                  <a:close/>
                  <a:moveTo>
                    <a:pt x="5976" y="10517"/>
                  </a:moveTo>
                  <a:cubicBezTo>
                    <a:pt x="5980" y="10516"/>
                    <a:pt x="5985" y="10516"/>
                    <a:pt x="5988" y="10517"/>
                  </a:cubicBezTo>
                  <a:cubicBezTo>
                    <a:pt x="5991" y="10519"/>
                    <a:pt x="5988" y="10519"/>
                    <a:pt x="5981" y="10519"/>
                  </a:cubicBezTo>
                  <a:cubicBezTo>
                    <a:pt x="5974" y="10519"/>
                    <a:pt x="5972" y="10518"/>
                    <a:pt x="5976" y="10517"/>
                  </a:cubicBezTo>
                  <a:close/>
                  <a:moveTo>
                    <a:pt x="4996" y="10513"/>
                  </a:moveTo>
                  <a:cubicBezTo>
                    <a:pt x="5000" y="10512"/>
                    <a:pt x="5005" y="10512"/>
                    <a:pt x="5008" y="10513"/>
                  </a:cubicBezTo>
                  <a:cubicBezTo>
                    <a:pt x="5011" y="10515"/>
                    <a:pt x="5008" y="10515"/>
                    <a:pt x="5001" y="10515"/>
                  </a:cubicBezTo>
                  <a:cubicBezTo>
                    <a:pt x="4994" y="10515"/>
                    <a:pt x="4992" y="10514"/>
                    <a:pt x="4996" y="10513"/>
                  </a:cubicBezTo>
                  <a:close/>
                  <a:moveTo>
                    <a:pt x="6032" y="10513"/>
                  </a:moveTo>
                  <a:cubicBezTo>
                    <a:pt x="6036" y="10512"/>
                    <a:pt x="6042" y="10512"/>
                    <a:pt x="6046" y="10513"/>
                  </a:cubicBezTo>
                  <a:cubicBezTo>
                    <a:pt x="6050" y="10514"/>
                    <a:pt x="6047" y="10515"/>
                    <a:pt x="6039" y="10515"/>
                  </a:cubicBezTo>
                  <a:cubicBezTo>
                    <a:pt x="6031" y="10515"/>
                    <a:pt x="6028" y="10514"/>
                    <a:pt x="6032" y="10513"/>
                  </a:cubicBezTo>
                  <a:close/>
                  <a:moveTo>
                    <a:pt x="4944" y="10509"/>
                  </a:moveTo>
                  <a:cubicBezTo>
                    <a:pt x="4948" y="10508"/>
                    <a:pt x="4953" y="10508"/>
                    <a:pt x="4956" y="10509"/>
                  </a:cubicBezTo>
                  <a:cubicBezTo>
                    <a:pt x="4959" y="10510"/>
                    <a:pt x="4956" y="10511"/>
                    <a:pt x="4949" y="10511"/>
                  </a:cubicBezTo>
                  <a:cubicBezTo>
                    <a:pt x="4942" y="10511"/>
                    <a:pt x="4940" y="10510"/>
                    <a:pt x="4944" y="10509"/>
                  </a:cubicBezTo>
                  <a:close/>
                  <a:moveTo>
                    <a:pt x="6084" y="10509"/>
                  </a:moveTo>
                  <a:cubicBezTo>
                    <a:pt x="6088" y="10508"/>
                    <a:pt x="6093" y="10508"/>
                    <a:pt x="6096" y="10509"/>
                  </a:cubicBezTo>
                  <a:cubicBezTo>
                    <a:pt x="6099" y="10510"/>
                    <a:pt x="6096" y="10511"/>
                    <a:pt x="6089" y="10511"/>
                  </a:cubicBezTo>
                  <a:cubicBezTo>
                    <a:pt x="6082" y="10511"/>
                    <a:pt x="6080" y="10510"/>
                    <a:pt x="6084" y="10509"/>
                  </a:cubicBezTo>
                  <a:close/>
                  <a:moveTo>
                    <a:pt x="4900" y="10505"/>
                  </a:moveTo>
                  <a:cubicBezTo>
                    <a:pt x="4904" y="10504"/>
                    <a:pt x="4909" y="10504"/>
                    <a:pt x="4912" y="10505"/>
                  </a:cubicBezTo>
                  <a:cubicBezTo>
                    <a:pt x="4915" y="10506"/>
                    <a:pt x="4912" y="10507"/>
                    <a:pt x="4905" y="10507"/>
                  </a:cubicBezTo>
                  <a:cubicBezTo>
                    <a:pt x="4898" y="10507"/>
                    <a:pt x="4896" y="10506"/>
                    <a:pt x="4900" y="10505"/>
                  </a:cubicBezTo>
                  <a:close/>
                  <a:moveTo>
                    <a:pt x="6130" y="10505"/>
                  </a:moveTo>
                  <a:cubicBezTo>
                    <a:pt x="6133" y="10504"/>
                    <a:pt x="6137" y="10504"/>
                    <a:pt x="6140" y="10505"/>
                  </a:cubicBezTo>
                  <a:cubicBezTo>
                    <a:pt x="6143" y="10506"/>
                    <a:pt x="6140" y="10507"/>
                    <a:pt x="6135" y="10507"/>
                  </a:cubicBezTo>
                  <a:cubicBezTo>
                    <a:pt x="6129" y="10507"/>
                    <a:pt x="6127" y="10506"/>
                    <a:pt x="6130" y="10505"/>
                  </a:cubicBezTo>
                  <a:close/>
                  <a:moveTo>
                    <a:pt x="4856" y="10501"/>
                  </a:moveTo>
                  <a:cubicBezTo>
                    <a:pt x="4860" y="10500"/>
                    <a:pt x="4865" y="10500"/>
                    <a:pt x="4868" y="10501"/>
                  </a:cubicBezTo>
                  <a:cubicBezTo>
                    <a:pt x="4871" y="10502"/>
                    <a:pt x="4868" y="10503"/>
                    <a:pt x="4861" y="10503"/>
                  </a:cubicBezTo>
                  <a:cubicBezTo>
                    <a:pt x="4854" y="10503"/>
                    <a:pt x="4852" y="10502"/>
                    <a:pt x="4856" y="10501"/>
                  </a:cubicBezTo>
                  <a:close/>
                  <a:moveTo>
                    <a:pt x="6172" y="10501"/>
                  </a:moveTo>
                  <a:cubicBezTo>
                    <a:pt x="6176" y="10500"/>
                    <a:pt x="6181" y="10500"/>
                    <a:pt x="6184" y="10501"/>
                  </a:cubicBezTo>
                  <a:cubicBezTo>
                    <a:pt x="6187" y="10502"/>
                    <a:pt x="6184" y="10503"/>
                    <a:pt x="6177" y="10503"/>
                  </a:cubicBezTo>
                  <a:cubicBezTo>
                    <a:pt x="6170" y="10503"/>
                    <a:pt x="6168" y="10502"/>
                    <a:pt x="6172" y="10501"/>
                  </a:cubicBezTo>
                  <a:close/>
                  <a:moveTo>
                    <a:pt x="4818" y="10497"/>
                  </a:moveTo>
                  <a:cubicBezTo>
                    <a:pt x="4821" y="10496"/>
                    <a:pt x="4825" y="10496"/>
                    <a:pt x="4828" y="10497"/>
                  </a:cubicBezTo>
                  <a:cubicBezTo>
                    <a:pt x="4831" y="10498"/>
                    <a:pt x="4828" y="10499"/>
                    <a:pt x="4823" y="10499"/>
                  </a:cubicBezTo>
                  <a:cubicBezTo>
                    <a:pt x="4817" y="10499"/>
                    <a:pt x="4815" y="10498"/>
                    <a:pt x="4818" y="10497"/>
                  </a:cubicBezTo>
                  <a:close/>
                  <a:moveTo>
                    <a:pt x="6210" y="10497"/>
                  </a:moveTo>
                  <a:cubicBezTo>
                    <a:pt x="6213" y="10496"/>
                    <a:pt x="6217" y="10496"/>
                    <a:pt x="6220" y="10497"/>
                  </a:cubicBezTo>
                  <a:cubicBezTo>
                    <a:pt x="6223" y="10498"/>
                    <a:pt x="6221" y="10499"/>
                    <a:pt x="6215" y="10499"/>
                  </a:cubicBezTo>
                  <a:cubicBezTo>
                    <a:pt x="6209" y="10499"/>
                    <a:pt x="6207" y="10498"/>
                    <a:pt x="6210" y="10497"/>
                  </a:cubicBezTo>
                  <a:close/>
                  <a:moveTo>
                    <a:pt x="4778" y="10493"/>
                  </a:moveTo>
                  <a:cubicBezTo>
                    <a:pt x="4781" y="10492"/>
                    <a:pt x="4785" y="10492"/>
                    <a:pt x="4788" y="10493"/>
                  </a:cubicBezTo>
                  <a:cubicBezTo>
                    <a:pt x="4791" y="10494"/>
                    <a:pt x="4789" y="10495"/>
                    <a:pt x="4783" y="10495"/>
                  </a:cubicBezTo>
                  <a:cubicBezTo>
                    <a:pt x="4778" y="10495"/>
                    <a:pt x="4775" y="10494"/>
                    <a:pt x="4778" y="10493"/>
                  </a:cubicBezTo>
                  <a:close/>
                  <a:moveTo>
                    <a:pt x="6250" y="10493"/>
                  </a:moveTo>
                  <a:cubicBezTo>
                    <a:pt x="6253" y="10492"/>
                    <a:pt x="6257" y="10492"/>
                    <a:pt x="6260" y="10493"/>
                  </a:cubicBezTo>
                  <a:cubicBezTo>
                    <a:pt x="6263" y="10494"/>
                    <a:pt x="6261" y="10495"/>
                    <a:pt x="6255" y="10495"/>
                  </a:cubicBezTo>
                  <a:cubicBezTo>
                    <a:pt x="6250" y="10495"/>
                    <a:pt x="6247" y="10494"/>
                    <a:pt x="6250" y="10493"/>
                  </a:cubicBezTo>
                  <a:close/>
                  <a:moveTo>
                    <a:pt x="4746" y="10489"/>
                  </a:moveTo>
                  <a:cubicBezTo>
                    <a:pt x="4749" y="10488"/>
                    <a:pt x="4753" y="10488"/>
                    <a:pt x="4754" y="10490"/>
                  </a:cubicBezTo>
                  <a:cubicBezTo>
                    <a:pt x="4755" y="10491"/>
                    <a:pt x="4753" y="10492"/>
                    <a:pt x="4749" y="10492"/>
                  </a:cubicBezTo>
                  <a:cubicBezTo>
                    <a:pt x="4744" y="10492"/>
                    <a:pt x="4743" y="10491"/>
                    <a:pt x="4746" y="10489"/>
                  </a:cubicBezTo>
                  <a:close/>
                  <a:moveTo>
                    <a:pt x="6286" y="10489"/>
                  </a:moveTo>
                  <a:cubicBezTo>
                    <a:pt x="6289" y="10488"/>
                    <a:pt x="6293" y="10488"/>
                    <a:pt x="6296" y="10489"/>
                  </a:cubicBezTo>
                  <a:cubicBezTo>
                    <a:pt x="6299" y="10491"/>
                    <a:pt x="6297" y="10491"/>
                    <a:pt x="6291" y="10491"/>
                  </a:cubicBezTo>
                  <a:cubicBezTo>
                    <a:pt x="6285" y="10491"/>
                    <a:pt x="6283" y="10491"/>
                    <a:pt x="6286" y="10489"/>
                  </a:cubicBezTo>
                  <a:close/>
                  <a:moveTo>
                    <a:pt x="4710" y="10485"/>
                  </a:moveTo>
                  <a:cubicBezTo>
                    <a:pt x="4713" y="10484"/>
                    <a:pt x="4717" y="10484"/>
                    <a:pt x="4720" y="10485"/>
                  </a:cubicBezTo>
                  <a:cubicBezTo>
                    <a:pt x="4723" y="10487"/>
                    <a:pt x="4721" y="10487"/>
                    <a:pt x="4715" y="10487"/>
                  </a:cubicBezTo>
                  <a:cubicBezTo>
                    <a:pt x="4709" y="10487"/>
                    <a:pt x="4707" y="10487"/>
                    <a:pt x="4710" y="10485"/>
                  </a:cubicBezTo>
                  <a:close/>
                  <a:moveTo>
                    <a:pt x="6322" y="10485"/>
                  </a:moveTo>
                  <a:cubicBezTo>
                    <a:pt x="6325" y="10484"/>
                    <a:pt x="6329" y="10484"/>
                    <a:pt x="6330" y="10486"/>
                  </a:cubicBezTo>
                  <a:cubicBezTo>
                    <a:pt x="6331" y="10487"/>
                    <a:pt x="6329" y="10488"/>
                    <a:pt x="6325" y="10488"/>
                  </a:cubicBezTo>
                  <a:cubicBezTo>
                    <a:pt x="6320" y="10488"/>
                    <a:pt x="6319" y="10487"/>
                    <a:pt x="6322" y="10485"/>
                  </a:cubicBezTo>
                  <a:close/>
                  <a:moveTo>
                    <a:pt x="4678" y="10481"/>
                  </a:moveTo>
                  <a:cubicBezTo>
                    <a:pt x="4681" y="10480"/>
                    <a:pt x="4685" y="10480"/>
                    <a:pt x="4686" y="10482"/>
                  </a:cubicBezTo>
                  <a:cubicBezTo>
                    <a:pt x="4687" y="10483"/>
                    <a:pt x="4685" y="10484"/>
                    <a:pt x="4681" y="10484"/>
                  </a:cubicBezTo>
                  <a:cubicBezTo>
                    <a:pt x="4676" y="10484"/>
                    <a:pt x="4675" y="10483"/>
                    <a:pt x="4678" y="10481"/>
                  </a:cubicBezTo>
                  <a:close/>
                  <a:moveTo>
                    <a:pt x="6354" y="10481"/>
                  </a:moveTo>
                  <a:cubicBezTo>
                    <a:pt x="6357" y="10480"/>
                    <a:pt x="6361" y="10480"/>
                    <a:pt x="6362" y="10482"/>
                  </a:cubicBezTo>
                  <a:cubicBezTo>
                    <a:pt x="6363" y="10483"/>
                    <a:pt x="6361" y="10484"/>
                    <a:pt x="6357" y="10484"/>
                  </a:cubicBezTo>
                  <a:cubicBezTo>
                    <a:pt x="6352" y="10484"/>
                    <a:pt x="6351" y="10483"/>
                    <a:pt x="6354" y="10481"/>
                  </a:cubicBezTo>
                  <a:close/>
                  <a:moveTo>
                    <a:pt x="4646" y="10477"/>
                  </a:moveTo>
                  <a:cubicBezTo>
                    <a:pt x="4649" y="10476"/>
                    <a:pt x="4653" y="10476"/>
                    <a:pt x="4656" y="10477"/>
                  </a:cubicBezTo>
                  <a:cubicBezTo>
                    <a:pt x="4659" y="10478"/>
                    <a:pt x="4657" y="10479"/>
                    <a:pt x="4651" y="10479"/>
                  </a:cubicBezTo>
                  <a:cubicBezTo>
                    <a:pt x="4646" y="10479"/>
                    <a:pt x="4643" y="10478"/>
                    <a:pt x="4646" y="10477"/>
                  </a:cubicBezTo>
                  <a:close/>
                  <a:moveTo>
                    <a:pt x="6386" y="10477"/>
                  </a:moveTo>
                  <a:cubicBezTo>
                    <a:pt x="6389" y="10476"/>
                    <a:pt x="6393" y="10476"/>
                    <a:pt x="6394" y="10478"/>
                  </a:cubicBezTo>
                  <a:cubicBezTo>
                    <a:pt x="6395" y="10479"/>
                    <a:pt x="6393" y="10480"/>
                    <a:pt x="6389" y="10480"/>
                  </a:cubicBezTo>
                  <a:cubicBezTo>
                    <a:pt x="6384" y="10479"/>
                    <a:pt x="6383" y="10479"/>
                    <a:pt x="6386" y="10477"/>
                  </a:cubicBezTo>
                  <a:close/>
                  <a:moveTo>
                    <a:pt x="4618" y="10473"/>
                  </a:moveTo>
                  <a:cubicBezTo>
                    <a:pt x="4621" y="10472"/>
                    <a:pt x="4625" y="10472"/>
                    <a:pt x="4626" y="10474"/>
                  </a:cubicBezTo>
                  <a:cubicBezTo>
                    <a:pt x="4627" y="10475"/>
                    <a:pt x="4625" y="10476"/>
                    <a:pt x="4621" y="10476"/>
                  </a:cubicBezTo>
                  <a:cubicBezTo>
                    <a:pt x="4616" y="10475"/>
                    <a:pt x="4615" y="10475"/>
                    <a:pt x="4618" y="10473"/>
                  </a:cubicBezTo>
                  <a:close/>
                  <a:moveTo>
                    <a:pt x="6414" y="10473"/>
                  </a:moveTo>
                  <a:cubicBezTo>
                    <a:pt x="6417" y="10472"/>
                    <a:pt x="6421" y="10472"/>
                    <a:pt x="6422" y="10474"/>
                  </a:cubicBezTo>
                  <a:cubicBezTo>
                    <a:pt x="6423" y="10475"/>
                    <a:pt x="6421" y="10476"/>
                    <a:pt x="6417" y="10476"/>
                  </a:cubicBezTo>
                  <a:cubicBezTo>
                    <a:pt x="6412" y="10475"/>
                    <a:pt x="6411" y="10475"/>
                    <a:pt x="6414" y="10473"/>
                  </a:cubicBezTo>
                  <a:close/>
                  <a:moveTo>
                    <a:pt x="4590" y="10469"/>
                  </a:moveTo>
                  <a:cubicBezTo>
                    <a:pt x="4593" y="10468"/>
                    <a:pt x="4597" y="10468"/>
                    <a:pt x="4598" y="10470"/>
                  </a:cubicBezTo>
                  <a:cubicBezTo>
                    <a:pt x="4599" y="10471"/>
                    <a:pt x="4597" y="10472"/>
                    <a:pt x="4593" y="10472"/>
                  </a:cubicBezTo>
                  <a:cubicBezTo>
                    <a:pt x="4588" y="10471"/>
                    <a:pt x="4587" y="10471"/>
                    <a:pt x="4590" y="10469"/>
                  </a:cubicBezTo>
                  <a:close/>
                  <a:moveTo>
                    <a:pt x="6446" y="10469"/>
                  </a:moveTo>
                  <a:cubicBezTo>
                    <a:pt x="6449" y="10468"/>
                    <a:pt x="6453" y="10468"/>
                    <a:pt x="6454" y="10470"/>
                  </a:cubicBezTo>
                  <a:cubicBezTo>
                    <a:pt x="6455" y="10471"/>
                    <a:pt x="6453" y="10472"/>
                    <a:pt x="6449" y="10472"/>
                  </a:cubicBezTo>
                  <a:cubicBezTo>
                    <a:pt x="6444" y="10471"/>
                    <a:pt x="6443" y="10471"/>
                    <a:pt x="6446" y="10469"/>
                  </a:cubicBezTo>
                  <a:close/>
                  <a:moveTo>
                    <a:pt x="4534" y="10461"/>
                  </a:moveTo>
                  <a:cubicBezTo>
                    <a:pt x="4537" y="10460"/>
                    <a:pt x="4541" y="10460"/>
                    <a:pt x="4542" y="10462"/>
                  </a:cubicBezTo>
                  <a:cubicBezTo>
                    <a:pt x="4543" y="10463"/>
                    <a:pt x="4541" y="10464"/>
                    <a:pt x="4537" y="10464"/>
                  </a:cubicBezTo>
                  <a:cubicBezTo>
                    <a:pt x="4532" y="10463"/>
                    <a:pt x="4531" y="10463"/>
                    <a:pt x="4534" y="10461"/>
                  </a:cubicBezTo>
                  <a:close/>
                  <a:moveTo>
                    <a:pt x="4506" y="10457"/>
                  </a:moveTo>
                  <a:cubicBezTo>
                    <a:pt x="4509" y="10456"/>
                    <a:pt x="4513" y="10456"/>
                    <a:pt x="4514" y="10458"/>
                  </a:cubicBezTo>
                  <a:cubicBezTo>
                    <a:pt x="4515" y="10459"/>
                    <a:pt x="4513" y="10460"/>
                    <a:pt x="4509" y="10460"/>
                  </a:cubicBezTo>
                  <a:cubicBezTo>
                    <a:pt x="4504" y="10459"/>
                    <a:pt x="4503" y="10459"/>
                    <a:pt x="4506" y="10457"/>
                  </a:cubicBezTo>
                  <a:close/>
                  <a:moveTo>
                    <a:pt x="6526" y="10457"/>
                  </a:moveTo>
                  <a:cubicBezTo>
                    <a:pt x="6529" y="10456"/>
                    <a:pt x="6533" y="10456"/>
                    <a:pt x="6534" y="10458"/>
                  </a:cubicBezTo>
                  <a:cubicBezTo>
                    <a:pt x="6535" y="10459"/>
                    <a:pt x="6533" y="10460"/>
                    <a:pt x="6529" y="10460"/>
                  </a:cubicBezTo>
                  <a:cubicBezTo>
                    <a:pt x="6524" y="10459"/>
                    <a:pt x="6523" y="10459"/>
                    <a:pt x="6526" y="10457"/>
                  </a:cubicBezTo>
                  <a:close/>
                  <a:moveTo>
                    <a:pt x="6578" y="10449"/>
                  </a:moveTo>
                  <a:cubicBezTo>
                    <a:pt x="6581" y="10448"/>
                    <a:pt x="6585" y="10448"/>
                    <a:pt x="6586" y="10450"/>
                  </a:cubicBezTo>
                  <a:cubicBezTo>
                    <a:pt x="6587" y="10451"/>
                    <a:pt x="6585" y="10452"/>
                    <a:pt x="6581" y="10452"/>
                  </a:cubicBezTo>
                  <a:cubicBezTo>
                    <a:pt x="6576" y="10451"/>
                    <a:pt x="6575" y="10451"/>
                    <a:pt x="6578" y="10449"/>
                  </a:cubicBezTo>
                  <a:close/>
                  <a:moveTo>
                    <a:pt x="4430" y="10445"/>
                  </a:moveTo>
                  <a:cubicBezTo>
                    <a:pt x="4433" y="10444"/>
                    <a:pt x="4437" y="10444"/>
                    <a:pt x="4438" y="10446"/>
                  </a:cubicBezTo>
                  <a:cubicBezTo>
                    <a:pt x="4439" y="10447"/>
                    <a:pt x="4437" y="10448"/>
                    <a:pt x="4433" y="10448"/>
                  </a:cubicBezTo>
                  <a:cubicBezTo>
                    <a:pt x="4428" y="10447"/>
                    <a:pt x="4427" y="10447"/>
                    <a:pt x="4430" y="10445"/>
                  </a:cubicBezTo>
                  <a:close/>
                  <a:moveTo>
                    <a:pt x="6602" y="10445"/>
                  </a:moveTo>
                  <a:cubicBezTo>
                    <a:pt x="6605" y="10444"/>
                    <a:pt x="6609" y="10444"/>
                    <a:pt x="6610" y="10446"/>
                  </a:cubicBezTo>
                  <a:cubicBezTo>
                    <a:pt x="6611" y="10447"/>
                    <a:pt x="6609" y="10448"/>
                    <a:pt x="6605" y="10448"/>
                  </a:cubicBezTo>
                  <a:cubicBezTo>
                    <a:pt x="6600" y="10447"/>
                    <a:pt x="6599" y="10447"/>
                    <a:pt x="6602" y="10445"/>
                  </a:cubicBezTo>
                  <a:close/>
                  <a:moveTo>
                    <a:pt x="6694" y="10429"/>
                  </a:moveTo>
                  <a:cubicBezTo>
                    <a:pt x="6697" y="10428"/>
                    <a:pt x="6701" y="10428"/>
                    <a:pt x="6702" y="10430"/>
                  </a:cubicBezTo>
                  <a:cubicBezTo>
                    <a:pt x="6703" y="10431"/>
                    <a:pt x="6701" y="10432"/>
                    <a:pt x="6697" y="10432"/>
                  </a:cubicBezTo>
                  <a:cubicBezTo>
                    <a:pt x="6692" y="10431"/>
                    <a:pt x="6691" y="10431"/>
                    <a:pt x="6694" y="10429"/>
                  </a:cubicBezTo>
                  <a:close/>
                  <a:moveTo>
                    <a:pt x="6738" y="10421"/>
                  </a:moveTo>
                  <a:cubicBezTo>
                    <a:pt x="6741" y="10420"/>
                    <a:pt x="6745" y="10420"/>
                    <a:pt x="6746" y="10422"/>
                  </a:cubicBezTo>
                  <a:cubicBezTo>
                    <a:pt x="6747" y="10423"/>
                    <a:pt x="6745" y="10424"/>
                    <a:pt x="6741" y="10424"/>
                  </a:cubicBezTo>
                  <a:cubicBezTo>
                    <a:pt x="6736" y="10423"/>
                    <a:pt x="6735" y="10423"/>
                    <a:pt x="6738" y="10421"/>
                  </a:cubicBezTo>
                  <a:close/>
                  <a:moveTo>
                    <a:pt x="1858" y="9321"/>
                  </a:moveTo>
                  <a:cubicBezTo>
                    <a:pt x="1854" y="9315"/>
                    <a:pt x="1854" y="9315"/>
                    <a:pt x="1860" y="9319"/>
                  </a:cubicBezTo>
                  <a:cubicBezTo>
                    <a:pt x="1864" y="9323"/>
                    <a:pt x="1867" y="9326"/>
                    <a:pt x="1867" y="9326"/>
                  </a:cubicBezTo>
                  <a:cubicBezTo>
                    <a:pt x="1867" y="9330"/>
                    <a:pt x="1864" y="9328"/>
                    <a:pt x="1858" y="9321"/>
                  </a:cubicBezTo>
                  <a:close/>
                  <a:moveTo>
                    <a:pt x="9191" y="9306"/>
                  </a:moveTo>
                  <a:cubicBezTo>
                    <a:pt x="9191" y="9306"/>
                    <a:pt x="9194" y="9303"/>
                    <a:pt x="9198" y="9299"/>
                  </a:cubicBezTo>
                  <a:cubicBezTo>
                    <a:pt x="9204" y="9295"/>
                    <a:pt x="9204" y="9295"/>
                    <a:pt x="9200" y="9301"/>
                  </a:cubicBezTo>
                  <a:cubicBezTo>
                    <a:pt x="9194" y="9308"/>
                    <a:pt x="9191" y="9310"/>
                    <a:pt x="9191" y="9306"/>
                  </a:cubicBezTo>
                  <a:close/>
                  <a:moveTo>
                    <a:pt x="1814" y="9285"/>
                  </a:moveTo>
                  <a:cubicBezTo>
                    <a:pt x="1810" y="9279"/>
                    <a:pt x="1810" y="9279"/>
                    <a:pt x="1816" y="9283"/>
                  </a:cubicBezTo>
                  <a:cubicBezTo>
                    <a:pt x="1823" y="9289"/>
                    <a:pt x="1825" y="9292"/>
                    <a:pt x="1821" y="9292"/>
                  </a:cubicBezTo>
                  <a:cubicBezTo>
                    <a:pt x="1821" y="9292"/>
                    <a:pt x="1818" y="9289"/>
                    <a:pt x="1814" y="9285"/>
                  </a:cubicBezTo>
                  <a:close/>
                  <a:moveTo>
                    <a:pt x="9215" y="9286"/>
                  </a:moveTo>
                  <a:cubicBezTo>
                    <a:pt x="9215" y="9286"/>
                    <a:pt x="9218" y="9283"/>
                    <a:pt x="9222" y="9279"/>
                  </a:cubicBezTo>
                  <a:cubicBezTo>
                    <a:pt x="9228" y="9275"/>
                    <a:pt x="9228" y="9275"/>
                    <a:pt x="9224" y="9281"/>
                  </a:cubicBezTo>
                  <a:cubicBezTo>
                    <a:pt x="9218" y="9288"/>
                    <a:pt x="9215" y="9290"/>
                    <a:pt x="9215" y="9286"/>
                  </a:cubicBezTo>
                  <a:close/>
                  <a:moveTo>
                    <a:pt x="1790" y="9265"/>
                  </a:moveTo>
                  <a:cubicBezTo>
                    <a:pt x="1786" y="9259"/>
                    <a:pt x="1786" y="9259"/>
                    <a:pt x="1792" y="9263"/>
                  </a:cubicBezTo>
                  <a:cubicBezTo>
                    <a:pt x="1799" y="9269"/>
                    <a:pt x="1801" y="9272"/>
                    <a:pt x="1797" y="9272"/>
                  </a:cubicBezTo>
                  <a:cubicBezTo>
                    <a:pt x="1797" y="9272"/>
                    <a:pt x="1794" y="9269"/>
                    <a:pt x="1790" y="9265"/>
                  </a:cubicBezTo>
                  <a:close/>
                  <a:moveTo>
                    <a:pt x="9239" y="9266"/>
                  </a:moveTo>
                  <a:cubicBezTo>
                    <a:pt x="9239" y="9266"/>
                    <a:pt x="9242" y="9263"/>
                    <a:pt x="9246" y="9259"/>
                  </a:cubicBezTo>
                  <a:cubicBezTo>
                    <a:pt x="9252" y="9255"/>
                    <a:pt x="9252" y="9255"/>
                    <a:pt x="9248" y="9261"/>
                  </a:cubicBezTo>
                  <a:cubicBezTo>
                    <a:pt x="9242" y="9268"/>
                    <a:pt x="9239" y="9270"/>
                    <a:pt x="9239" y="9266"/>
                  </a:cubicBezTo>
                  <a:close/>
                  <a:moveTo>
                    <a:pt x="1766" y="9245"/>
                  </a:moveTo>
                  <a:cubicBezTo>
                    <a:pt x="1762" y="9239"/>
                    <a:pt x="1762" y="9239"/>
                    <a:pt x="1768" y="9243"/>
                  </a:cubicBezTo>
                  <a:cubicBezTo>
                    <a:pt x="1772" y="9247"/>
                    <a:pt x="1775" y="9250"/>
                    <a:pt x="1775" y="9250"/>
                  </a:cubicBezTo>
                  <a:cubicBezTo>
                    <a:pt x="1775" y="9254"/>
                    <a:pt x="1772" y="9252"/>
                    <a:pt x="1766" y="9245"/>
                  </a:cubicBezTo>
                  <a:close/>
                  <a:moveTo>
                    <a:pt x="9263" y="9246"/>
                  </a:moveTo>
                  <a:cubicBezTo>
                    <a:pt x="9263" y="9246"/>
                    <a:pt x="9266" y="9243"/>
                    <a:pt x="9270" y="9239"/>
                  </a:cubicBezTo>
                  <a:cubicBezTo>
                    <a:pt x="9276" y="9235"/>
                    <a:pt x="9276" y="9235"/>
                    <a:pt x="9272" y="9241"/>
                  </a:cubicBezTo>
                  <a:cubicBezTo>
                    <a:pt x="9266" y="9248"/>
                    <a:pt x="9263" y="9250"/>
                    <a:pt x="9263" y="9246"/>
                  </a:cubicBezTo>
                  <a:close/>
                  <a:moveTo>
                    <a:pt x="1738" y="9221"/>
                  </a:moveTo>
                  <a:cubicBezTo>
                    <a:pt x="1734" y="9215"/>
                    <a:pt x="1734" y="9215"/>
                    <a:pt x="1740" y="9219"/>
                  </a:cubicBezTo>
                  <a:cubicBezTo>
                    <a:pt x="1747" y="9225"/>
                    <a:pt x="1749" y="9228"/>
                    <a:pt x="1745" y="9228"/>
                  </a:cubicBezTo>
                  <a:cubicBezTo>
                    <a:pt x="1745" y="9228"/>
                    <a:pt x="1742" y="9225"/>
                    <a:pt x="1738" y="9221"/>
                  </a:cubicBezTo>
                  <a:close/>
                  <a:moveTo>
                    <a:pt x="9297" y="9216"/>
                  </a:moveTo>
                  <a:cubicBezTo>
                    <a:pt x="9301" y="9212"/>
                    <a:pt x="9305" y="9208"/>
                    <a:pt x="9306" y="9208"/>
                  </a:cubicBezTo>
                  <a:cubicBezTo>
                    <a:pt x="9307" y="9208"/>
                    <a:pt x="9305" y="9212"/>
                    <a:pt x="9301" y="9216"/>
                  </a:cubicBezTo>
                  <a:cubicBezTo>
                    <a:pt x="9297" y="9220"/>
                    <a:pt x="9293" y="9224"/>
                    <a:pt x="9292" y="9224"/>
                  </a:cubicBezTo>
                  <a:cubicBezTo>
                    <a:pt x="9291" y="9224"/>
                    <a:pt x="9293" y="9220"/>
                    <a:pt x="9297" y="9216"/>
                  </a:cubicBezTo>
                  <a:close/>
                  <a:moveTo>
                    <a:pt x="1709" y="9195"/>
                  </a:moveTo>
                  <a:lnTo>
                    <a:pt x="1701" y="9186"/>
                  </a:lnTo>
                  <a:lnTo>
                    <a:pt x="1710" y="9194"/>
                  </a:lnTo>
                  <a:cubicBezTo>
                    <a:pt x="1715" y="9198"/>
                    <a:pt x="1719" y="9202"/>
                    <a:pt x="1719" y="9203"/>
                  </a:cubicBezTo>
                  <a:cubicBezTo>
                    <a:pt x="1719" y="9206"/>
                    <a:pt x="1716" y="9203"/>
                    <a:pt x="1709" y="9195"/>
                  </a:cubicBezTo>
                  <a:close/>
                  <a:moveTo>
                    <a:pt x="9329" y="9188"/>
                  </a:moveTo>
                  <a:cubicBezTo>
                    <a:pt x="9333" y="9184"/>
                    <a:pt x="9337" y="9180"/>
                    <a:pt x="9338" y="9180"/>
                  </a:cubicBezTo>
                  <a:cubicBezTo>
                    <a:pt x="9339" y="9180"/>
                    <a:pt x="9337" y="9184"/>
                    <a:pt x="9333" y="9188"/>
                  </a:cubicBezTo>
                  <a:cubicBezTo>
                    <a:pt x="9329" y="9192"/>
                    <a:pt x="9325" y="9196"/>
                    <a:pt x="9324" y="9196"/>
                  </a:cubicBezTo>
                  <a:cubicBezTo>
                    <a:pt x="9323" y="9196"/>
                    <a:pt x="9325" y="9192"/>
                    <a:pt x="9329" y="9188"/>
                  </a:cubicBezTo>
                  <a:close/>
                  <a:moveTo>
                    <a:pt x="1673" y="9163"/>
                  </a:moveTo>
                  <a:lnTo>
                    <a:pt x="1665" y="9154"/>
                  </a:lnTo>
                  <a:lnTo>
                    <a:pt x="1674" y="9162"/>
                  </a:lnTo>
                  <a:cubicBezTo>
                    <a:pt x="1682" y="9169"/>
                    <a:pt x="1685" y="9172"/>
                    <a:pt x="1682" y="9172"/>
                  </a:cubicBezTo>
                  <a:cubicBezTo>
                    <a:pt x="1681" y="9172"/>
                    <a:pt x="1677" y="9168"/>
                    <a:pt x="1673" y="9163"/>
                  </a:cubicBezTo>
                  <a:close/>
                  <a:moveTo>
                    <a:pt x="9365" y="9156"/>
                  </a:moveTo>
                  <a:cubicBezTo>
                    <a:pt x="9369" y="9152"/>
                    <a:pt x="9373" y="9148"/>
                    <a:pt x="9374" y="9148"/>
                  </a:cubicBezTo>
                  <a:cubicBezTo>
                    <a:pt x="9375" y="9148"/>
                    <a:pt x="9373" y="9152"/>
                    <a:pt x="9369" y="9156"/>
                  </a:cubicBezTo>
                  <a:cubicBezTo>
                    <a:pt x="9365" y="9160"/>
                    <a:pt x="9361" y="9164"/>
                    <a:pt x="9360" y="9164"/>
                  </a:cubicBezTo>
                  <a:cubicBezTo>
                    <a:pt x="9359" y="9164"/>
                    <a:pt x="9361" y="9160"/>
                    <a:pt x="9365" y="9156"/>
                  </a:cubicBezTo>
                  <a:close/>
                  <a:moveTo>
                    <a:pt x="1633" y="9127"/>
                  </a:moveTo>
                  <a:lnTo>
                    <a:pt x="1621" y="9114"/>
                  </a:lnTo>
                  <a:lnTo>
                    <a:pt x="1634" y="9126"/>
                  </a:lnTo>
                  <a:cubicBezTo>
                    <a:pt x="1641" y="9132"/>
                    <a:pt x="1647" y="9138"/>
                    <a:pt x="1647" y="9139"/>
                  </a:cubicBezTo>
                  <a:cubicBezTo>
                    <a:pt x="1647" y="9142"/>
                    <a:pt x="1644" y="9139"/>
                    <a:pt x="1633" y="9127"/>
                  </a:cubicBezTo>
                  <a:close/>
                  <a:moveTo>
                    <a:pt x="9399" y="9127"/>
                  </a:moveTo>
                  <a:cubicBezTo>
                    <a:pt x="9399" y="9126"/>
                    <a:pt x="9405" y="9120"/>
                    <a:pt x="9412" y="9114"/>
                  </a:cubicBezTo>
                  <a:lnTo>
                    <a:pt x="9425" y="9102"/>
                  </a:lnTo>
                  <a:lnTo>
                    <a:pt x="9413" y="9115"/>
                  </a:lnTo>
                  <a:cubicBezTo>
                    <a:pt x="9402" y="9127"/>
                    <a:pt x="9399" y="9130"/>
                    <a:pt x="9399" y="9127"/>
                  </a:cubicBezTo>
                  <a:close/>
                  <a:moveTo>
                    <a:pt x="1581" y="9079"/>
                  </a:moveTo>
                  <a:lnTo>
                    <a:pt x="1565" y="9062"/>
                  </a:lnTo>
                  <a:lnTo>
                    <a:pt x="1582" y="9078"/>
                  </a:lnTo>
                  <a:cubicBezTo>
                    <a:pt x="1598" y="9093"/>
                    <a:pt x="1601" y="9096"/>
                    <a:pt x="1598" y="9096"/>
                  </a:cubicBezTo>
                  <a:cubicBezTo>
                    <a:pt x="1597" y="9096"/>
                    <a:pt x="1590" y="9088"/>
                    <a:pt x="1581" y="9079"/>
                  </a:cubicBezTo>
                  <a:close/>
                  <a:moveTo>
                    <a:pt x="9477" y="9052"/>
                  </a:moveTo>
                  <a:cubicBezTo>
                    <a:pt x="9490" y="9039"/>
                    <a:pt x="9502" y="9028"/>
                    <a:pt x="9503" y="9028"/>
                  </a:cubicBezTo>
                  <a:cubicBezTo>
                    <a:pt x="9504" y="9028"/>
                    <a:pt x="9494" y="9039"/>
                    <a:pt x="9481" y="9052"/>
                  </a:cubicBezTo>
                  <a:cubicBezTo>
                    <a:pt x="9468" y="9065"/>
                    <a:pt x="9456" y="9076"/>
                    <a:pt x="9455" y="9076"/>
                  </a:cubicBezTo>
                  <a:cubicBezTo>
                    <a:pt x="9454" y="9076"/>
                    <a:pt x="9464" y="9065"/>
                    <a:pt x="9477" y="9052"/>
                  </a:cubicBezTo>
                  <a:close/>
                  <a:moveTo>
                    <a:pt x="1465" y="8968"/>
                  </a:moveTo>
                  <a:cubicBezTo>
                    <a:pt x="1439" y="8942"/>
                    <a:pt x="1418" y="8920"/>
                    <a:pt x="1419" y="8920"/>
                  </a:cubicBezTo>
                  <a:cubicBezTo>
                    <a:pt x="1420" y="8920"/>
                    <a:pt x="1443" y="8942"/>
                    <a:pt x="1469" y="8968"/>
                  </a:cubicBezTo>
                  <a:cubicBezTo>
                    <a:pt x="1495" y="8994"/>
                    <a:pt x="1516" y="9016"/>
                    <a:pt x="1515" y="9016"/>
                  </a:cubicBezTo>
                  <a:cubicBezTo>
                    <a:pt x="1514" y="9016"/>
                    <a:pt x="1491" y="8994"/>
                    <a:pt x="1465" y="8968"/>
                  </a:cubicBezTo>
                  <a:close/>
                  <a:moveTo>
                    <a:pt x="1355" y="8853"/>
                  </a:moveTo>
                  <a:lnTo>
                    <a:pt x="1341" y="8838"/>
                  </a:lnTo>
                  <a:lnTo>
                    <a:pt x="1356" y="8852"/>
                  </a:lnTo>
                  <a:cubicBezTo>
                    <a:pt x="1370" y="8865"/>
                    <a:pt x="1373" y="8868"/>
                    <a:pt x="1370" y="8868"/>
                  </a:cubicBezTo>
                  <a:cubicBezTo>
                    <a:pt x="1369" y="8868"/>
                    <a:pt x="1362" y="8861"/>
                    <a:pt x="1355" y="8853"/>
                  </a:cubicBezTo>
                  <a:close/>
                  <a:moveTo>
                    <a:pt x="1307" y="8801"/>
                  </a:moveTo>
                  <a:lnTo>
                    <a:pt x="1297" y="8790"/>
                  </a:lnTo>
                  <a:lnTo>
                    <a:pt x="1308" y="8800"/>
                  </a:lnTo>
                  <a:cubicBezTo>
                    <a:pt x="1318" y="8809"/>
                    <a:pt x="1321" y="8812"/>
                    <a:pt x="1318" y="8812"/>
                  </a:cubicBezTo>
                  <a:cubicBezTo>
                    <a:pt x="1317" y="8812"/>
                    <a:pt x="1312" y="8807"/>
                    <a:pt x="1307" y="8801"/>
                  </a:cubicBezTo>
                  <a:close/>
                  <a:moveTo>
                    <a:pt x="1273" y="8763"/>
                  </a:moveTo>
                  <a:lnTo>
                    <a:pt x="1265" y="8754"/>
                  </a:lnTo>
                  <a:lnTo>
                    <a:pt x="1274" y="8762"/>
                  </a:lnTo>
                  <a:cubicBezTo>
                    <a:pt x="1279" y="8766"/>
                    <a:pt x="1283" y="8770"/>
                    <a:pt x="1283" y="8771"/>
                  </a:cubicBezTo>
                  <a:cubicBezTo>
                    <a:pt x="1283" y="8774"/>
                    <a:pt x="1280" y="8771"/>
                    <a:pt x="1273" y="8763"/>
                  </a:cubicBezTo>
                  <a:close/>
                  <a:moveTo>
                    <a:pt x="1241" y="8727"/>
                  </a:moveTo>
                  <a:lnTo>
                    <a:pt x="1233" y="8718"/>
                  </a:lnTo>
                  <a:lnTo>
                    <a:pt x="1242" y="8726"/>
                  </a:lnTo>
                  <a:cubicBezTo>
                    <a:pt x="1247" y="8730"/>
                    <a:pt x="1251" y="8734"/>
                    <a:pt x="1251" y="8735"/>
                  </a:cubicBezTo>
                  <a:cubicBezTo>
                    <a:pt x="1251" y="8738"/>
                    <a:pt x="1248" y="8735"/>
                    <a:pt x="1241" y="8727"/>
                  </a:cubicBezTo>
                  <a:close/>
                  <a:moveTo>
                    <a:pt x="1214" y="8697"/>
                  </a:moveTo>
                  <a:cubicBezTo>
                    <a:pt x="1210" y="8691"/>
                    <a:pt x="1210" y="8691"/>
                    <a:pt x="1216" y="8695"/>
                  </a:cubicBezTo>
                  <a:cubicBezTo>
                    <a:pt x="1223" y="8701"/>
                    <a:pt x="1225" y="8704"/>
                    <a:pt x="1221" y="8704"/>
                  </a:cubicBezTo>
                  <a:cubicBezTo>
                    <a:pt x="1221" y="8704"/>
                    <a:pt x="1218" y="8701"/>
                    <a:pt x="1214" y="8697"/>
                  </a:cubicBezTo>
                  <a:close/>
                  <a:moveTo>
                    <a:pt x="1170" y="8645"/>
                  </a:moveTo>
                  <a:cubicBezTo>
                    <a:pt x="1166" y="8639"/>
                    <a:pt x="1166" y="8639"/>
                    <a:pt x="1172" y="8643"/>
                  </a:cubicBezTo>
                  <a:cubicBezTo>
                    <a:pt x="1179" y="8649"/>
                    <a:pt x="1181" y="8652"/>
                    <a:pt x="1177" y="8652"/>
                  </a:cubicBezTo>
                  <a:cubicBezTo>
                    <a:pt x="1177" y="8652"/>
                    <a:pt x="1174" y="8649"/>
                    <a:pt x="1170" y="8645"/>
                  </a:cubicBezTo>
                  <a:close/>
                  <a:moveTo>
                    <a:pt x="1150" y="8621"/>
                  </a:moveTo>
                  <a:cubicBezTo>
                    <a:pt x="1146" y="8615"/>
                    <a:pt x="1146" y="8615"/>
                    <a:pt x="1152" y="8619"/>
                  </a:cubicBezTo>
                  <a:cubicBezTo>
                    <a:pt x="1156" y="8623"/>
                    <a:pt x="1159" y="8626"/>
                    <a:pt x="1159" y="8626"/>
                  </a:cubicBezTo>
                  <a:cubicBezTo>
                    <a:pt x="1159" y="8630"/>
                    <a:pt x="1156" y="8628"/>
                    <a:pt x="1150" y="8621"/>
                  </a:cubicBezTo>
                  <a:close/>
                  <a:moveTo>
                    <a:pt x="5476" y="7961"/>
                  </a:moveTo>
                  <a:cubicBezTo>
                    <a:pt x="5502" y="7960"/>
                    <a:pt x="5544" y="7960"/>
                    <a:pt x="5570" y="7961"/>
                  </a:cubicBezTo>
                  <a:cubicBezTo>
                    <a:pt x="5596" y="7962"/>
                    <a:pt x="5575" y="7962"/>
                    <a:pt x="5523" y="7962"/>
                  </a:cubicBezTo>
                  <a:cubicBezTo>
                    <a:pt x="5471" y="7962"/>
                    <a:pt x="5450" y="7962"/>
                    <a:pt x="5476" y="7961"/>
                  </a:cubicBezTo>
                  <a:close/>
                  <a:moveTo>
                    <a:pt x="5346" y="7957"/>
                  </a:moveTo>
                  <a:cubicBezTo>
                    <a:pt x="5351" y="7956"/>
                    <a:pt x="5359" y="7956"/>
                    <a:pt x="5364" y="7957"/>
                  </a:cubicBezTo>
                  <a:cubicBezTo>
                    <a:pt x="5369" y="7958"/>
                    <a:pt x="5365" y="7959"/>
                    <a:pt x="5355" y="7959"/>
                  </a:cubicBezTo>
                  <a:cubicBezTo>
                    <a:pt x="5345" y="7959"/>
                    <a:pt x="5341" y="7958"/>
                    <a:pt x="5346" y="7957"/>
                  </a:cubicBezTo>
                  <a:close/>
                  <a:moveTo>
                    <a:pt x="5682" y="7957"/>
                  </a:moveTo>
                  <a:cubicBezTo>
                    <a:pt x="5687" y="7956"/>
                    <a:pt x="5694" y="7956"/>
                    <a:pt x="5698" y="7957"/>
                  </a:cubicBezTo>
                  <a:cubicBezTo>
                    <a:pt x="5702" y="7958"/>
                    <a:pt x="5698" y="7959"/>
                    <a:pt x="5689" y="7959"/>
                  </a:cubicBezTo>
                  <a:cubicBezTo>
                    <a:pt x="5680" y="7959"/>
                    <a:pt x="5677" y="7958"/>
                    <a:pt x="5682" y="7957"/>
                  </a:cubicBezTo>
                  <a:close/>
                  <a:moveTo>
                    <a:pt x="5288" y="7953"/>
                  </a:moveTo>
                  <a:cubicBezTo>
                    <a:pt x="5292" y="7952"/>
                    <a:pt x="5297" y="7952"/>
                    <a:pt x="5300" y="7953"/>
                  </a:cubicBezTo>
                  <a:cubicBezTo>
                    <a:pt x="5303" y="7954"/>
                    <a:pt x="5300" y="7955"/>
                    <a:pt x="5293" y="7955"/>
                  </a:cubicBezTo>
                  <a:cubicBezTo>
                    <a:pt x="5286" y="7955"/>
                    <a:pt x="5284" y="7954"/>
                    <a:pt x="5288" y="7953"/>
                  </a:cubicBezTo>
                  <a:close/>
                  <a:moveTo>
                    <a:pt x="5744" y="7953"/>
                  </a:moveTo>
                  <a:cubicBezTo>
                    <a:pt x="5748" y="7952"/>
                    <a:pt x="5753" y="7952"/>
                    <a:pt x="5756" y="7953"/>
                  </a:cubicBezTo>
                  <a:cubicBezTo>
                    <a:pt x="5759" y="7954"/>
                    <a:pt x="5756" y="7955"/>
                    <a:pt x="5749" y="7955"/>
                  </a:cubicBezTo>
                  <a:cubicBezTo>
                    <a:pt x="5742" y="7955"/>
                    <a:pt x="5740" y="7954"/>
                    <a:pt x="5744" y="7953"/>
                  </a:cubicBezTo>
                  <a:close/>
                  <a:moveTo>
                    <a:pt x="5242" y="7949"/>
                  </a:moveTo>
                  <a:cubicBezTo>
                    <a:pt x="5245" y="7948"/>
                    <a:pt x="5249" y="7948"/>
                    <a:pt x="5252" y="7949"/>
                  </a:cubicBezTo>
                  <a:cubicBezTo>
                    <a:pt x="5255" y="7950"/>
                    <a:pt x="5253" y="7951"/>
                    <a:pt x="5247" y="7951"/>
                  </a:cubicBezTo>
                  <a:cubicBezTo>
                    <a:pt x="5242" y="7951"/>
                    <a:pt x="5239" y="7950"/>
                    <a:pt x="5242" y="7949"/>
                  </a:cubicBezTo>
                  <a:close/>
                  <a:moveTo>
                    <a:pt x="5792" y="7949"/>
                  </a:moveTo>
                  <a:cubicBezTo>
                    <a:pt x="5796" y="7948"/>
                    <a:pt x="5801" y="7948"/>
                    <a:pt x="5804" y="7949"/>
                  </a:cubicBezTo>
                  <a:cubicBezTo>
                    <a:pt x="5807" y="7950"/>
                    <a:pt x="5804" y="7951"/>
                    <a:pt x="5797" y="7951"/>
                  </a:cubicBezTo>
                  <a:cubicBezTo>
                    <a:pt x="5790" y="7951"/>
                    <a:pt x="5788" y="7950"/>
                    <a:pt x="5792" y="7949"/>
                  </a:cubicBezTo>
                  <a:close/>
                  <a:moveTo>
                    <a:pt x="5202" y="7945"/>
                  </a:moveTo>
                  <a:cubicBezTo>
                    <a:pt x="5205" y="7944"/>
                    <a:pt x="5209" y="7944"/>
                    <a:pt x="5212" y="7945"/>
                  </a:cubicBezTo>
                  <a:cubicBezTo>
                    <a:pt x="5215" y="7946"/>
                    <a:pt x="5213" y="7947"/>
                    <a:pt x="5207" y="7947"/>
                  </a:cubicBezTo>
                  <a:cubicBezTo>
                    <a:pt x="5202" y="7947"/>
                    <a:pt x="5199" y="7946"/>
                    <a:pt x="5202" y="7945"/>
                  </a:cubicBezTo>
                  <a:close/>
                  <a:moveTo>
                    <a:pt x="5834" y="7945"/>
                  </a:moveTo>
                  <a:cubicBezTo>
                    <a:pt x="5837" y="7944"/>
                    <a:pt x="5841" y="7944"/>
                    <a:pt x="5842" y="7946"/>
                  </a:cubicBezTo>
                  <a:cubicBezTo>
                    <a:pt x="5843" y="7947"/>
                    <a:pt x="5841" y="7948"/>
                    <a:pt x="5837" y="7948"/>
                  </a:cubicBezTo>
                  <a:cubicBezTo>
                    <a:pt x="5832" y="7947"/>
                    <a:pt x="5831" y="7947"/>
                    <a:pt x="5834" y="7945"/>
                  </a:cubicBezTo>
                  <a:close/>
                  <a:moveTo>
                    <a:pt x="5166" y="7941"/>
                  </a:moveTo>
                  <a:cubicBezTo>
                    <a:pt x="5169" y="7940"/>
                    <a:pt x="5173" y="7940"/>
                    <a:pt x="5176" y="7941"/>
                  </a:cubicBezTo>
                  <a:cubicBezTo>
                    <a:pt x="5179" y="7942"/>
                    <a:pt x="5177" y="7943"/>
                    <a:pt x="5171" y="7943"/>
                  </a:cubicBezTo>
                  <a:cubicBezTo>
                    <a:pt x="5166" y="7943"/>
                    <a:pt x="5163" y="7942"/>
                    <a:pt x="5166" y="7941"/>
                  </a:cubicBezTo>
                  <a:close/>
                  <a:moveTo>
                    <a:pt x="5870" y="7941"/>
                  </a:moveTo>
                  <a:cubicBezTo>
                    <a:pt x="5873" y="7940"/>
                    <a:pt x="5877" y="7940"/>
                    <a:pt x="5878" y="7942"/>
                  </a:cubicBezTo>
                  <a:cubicBezTo>
                    <a:pt x="5879" y="7943"/>
                    <a:pt x="5877" y="7944"/>
                    <a:pt x="5873" y="7944"/>
                  </a:cubicBezTo>
                  <a:cubicBezTo>
                    <a:pt x="5868" y="7943"/>
                    <a:pt x="5867" y="7942"/>
                    <a:pt x="5870" y="7941"/>
                  </a:cubicBezTo>
                  <a:close/>
                  <a:moveTo>
                    <a:pt x="5134" y="7937"/>
                  </a:moveTo>
                  <a:cubicBezTo>
                    <a:pt x="5137" y="7936"/>
                    <a:pt x="5141" y="7936"/>
                    <a:pt x="5142" y="7938"/>
                  </a:cubicBezTo>
                  <a:cubicBezTo>
                    <a:pt x="5143" y="7939"/>
                    <a:pt x="5141" y="7940"/>
                    <a:pt x="5137" y="7940"/>
                  </a:cubicBezTo>
                  <a:cubicBezTo>
                    <a:pt x="5132" y="7939"/>
                    <a:pt x="5131" y="7938"/>
                    <a:pt x="5134" y="7937"/>
                  </a:cubicBezTo>
                  <a:close/>
                  <a:moveTo>
                    <a:pt x="5902" y="7937"/>
                  </a:moveTo>
                  <a:cubicBezTo>
                    <a:pt x="5905" y="7936"/>
                    <a:pt x="5909" y="7936"/>
                    <a:pt x="5910" y="7938"/>
                  </a:cubicBezTo>
                  <a:cubicBezTo>
                    <a:pt x="5911" y="7939"/>
                    <a:pt x="5909" y="7940"/>
                    <a:pt x="5905" y="7940"/>
                  </a:cubicBezTo>
                  <a:cubicBezTo>
                    <a:pt x="5900" y="7939"/>
                    <a:pt x="5899" y="7938"/>
                    <a:pt x="5902" y="7937"/>
                  </a:cubicBezTo>
                  <a:close/>
                  <a:moveTo>
                    <a:pt x="5106" y="7933"/>
                  </a:moveTo>
                  <a:cubicBezTo>
                    <a:pt x="5109" y="7932"/>
                    <a:pt x="5113" y="7932"/>
                    <a:pt x="5114" y="7934"/>
                  </a:cubicBezTo>
                  <a:cubicBezTo>
                    <a:pt x="5115" y="7935"/>
                    <a:pt x="5113" y="7936"/>
                    <a:pt x="5109" y="7936"/>
                  </a:cubicBezTo>
                  <a:cubicBezTo>
                    <a:pt x="5104" y="7935"/>
                    <a:pt x="5103" y="7934"/>
                    <a:pt x="5106" y="7933"/>
                  </a:cubicBezTo>
                  <a:close/>
                  <a:moveTo>
                    <a:pt x="5930" y="7933"/>
                  </a:moveTo>
                  <a:cubicBezTo>
                    <a:pt x="5933" y="7932"/>
                    <a:pt x="5937" y="7932"/>
                    <a:pt x="5938" y="7934"/>
                  </a:cubicBezTo>
                  <a:cubicBezTo>
                    <a:pt x="5939" y="7935"/>
                    <a:pt x="5937" y="7936"/>
                    <a:pt x="5933" y="7936"/>
                  </a:cubicBezTo>
                  <a:cubicBezTo>
                    <a:pt x="5928" y="7935"/>
                    <a:pt x="5927" y="7934"/>
                    <a:pt x="5930" y="7933"/>
                  </a:cubicBezTo>
                  <a:close/>
                  <a:moveTo>
                    <a:pt x="5078" y="7929"/>
                  </a:moveTo>
                  <a:cubicBezTo>
                    <a:pt x="5081" y="7928"/>
                    <a:pt x="5085" y="7928"/>
                    <a:pt x="5086" y="7930"/>
                  </a:cubicBezTo>
                  <a:cubicBezTo>
                    <a:pt x="5087" y="7931"/>
                    <a:pt x="5085" y="7932"/>
                    <a:pt x="5081" y="7932"/>
                  </a:cubicBezTo>
                  <a:cubicBezTo>
                    <a:pt x="5076" y="7931"/>
                    <a:pt x="5075" y="7930"/>
                    <a:pt x="5078" y="7929"/>
                  </a:cubicBezTo>
                  <a:close/>
                  <a:moveTo>
                    <a:pt x="5958" y="7929"/>
                  </a:moveTo>
                  <a:cubicBezTo>
                    <a:pt x="5961" y="7928"/>
                    <a:pt x="5965" y="7928"/>
                    <a:pt x="5966" y="7930"/>
                  </a:cubicBezTo>
                  <a:cubicBezTo>
                    <a:pt x="5967" y="7931"/>
                    <a:pt x="5965" y="7932"/>
                    <a:pt x="5961" y="7932"/>
                  </a:cubicBezTo>
                  <a:cubicBezTo>
                    <a:pt x="5956" y="7931"/>
                    <a:pt x="5955" y="7930"/>
                    <a:pt x="5958" y="7929"/>
                  </a:cubicBezTo>
                  <a:close/>
                  <a:moveTo>
                    <a:pt x="3822" y="7381"/>
                  </a:moveTo>
                  <a:cubicBezTo>
                    <a:pt x="3818" y="7375"/>
                    <a:pt x="3818" y="7374"/>
                    <a:pt x="3824" y="7379"/>
                  </a:cubicBezTo>
                  <a:cubicBezTo>
                    <a:pt x="3828" y="7382"/>
                    <a:pt x="3831" y="7386"/>
                    <a:pt x="3831" y="7386"/>
                  </a:cubicBezTo>
                  <a:cubicBezTo>
                    <a:pt x="3831" y="7390"/>
                    <a:pt x="3828" y="7388"/>
                    <a:pt x="3822" y="7381"/>
                  </a:cubicBezTo>
                  <a:close/>
                  <a:moveTo>
                    <a:pt x="7211" y="7382"/>
                  </a:moveTo>
                  <a:cubicBezTo>
                    <a:pt x="7211" y="7382"/>
                    <a:pt x="7214" y="7378"/>
                    <a:pt x="7218" y="7375"/>
                  </a:cubicBezTo>
                  <a:cubicBezTo>
                    <a:pt x="7224" y="7370"/>
                    <a:pt x="7224" y="7371"/>
                    <a:pt x="7220" y="7377"/>
                  </a:cubicBezTo>
                  <a:cubicBezTo>
                    <a:pt x="7214" y="7384"/>
                    <a:pt x="7211" y="7386"/>
                    <a:pt x="7211" y="7382"/>
                  </a:cubicBezTo>
                  <a:close/>
                  <a:moveTo>
                    <a:pt x="3798" y="7361"/>
                  </a:moveTo>
                  <a:cubicBezTo>
                    <a:pt x="3794" y="7355"/>
                    <a:pt x="3794" y="7354"/>
                    <a:pt x="3800" y="7359"/>
                  </a:cubicBezTo>
                  <a:cubicBezTo>
                    <a:pt x="3804" y="7362"/>
                    <a:pt x="3807" y="7366"/>
                    <a:pt x="3807" y="7366"/>
                  </a:cubicBezTo>
                  <a:cubicBezTo>
                    <a:pt x="3807" y="7370"/>
                    <a:pt x="3804" y="7368"/>
                    <a:pt x="3798" y="7361"/>
                  </a:cubicBezTo>
                  <a:close/>
                  <a:moveTo>
                    <a:pt x="7235" y="7362"/>
                  </a:moveTo>
                  <a:cubicBezTo>
                    <a:pt x="7235" y="7362"/>
                    <a:pt x="7238" y="7358"/>
                    <a:pt x="7242" y="7355"/>
                  </a:cubicBezTo>
                  <a:cubicBezTo>
                    <a:pt x="7248" y="7350"/>
                    <a:pt x="7248" y="7351"/>
                    <a:pt x="7244" y="7357"/>
                  </a:cubicBezTo>
                  <a:cubicBezTo>
                    <a:pt x="7238" y="7364"/>
                    <a:pt x="7235" y="7366"/>
                    <a:pt x="7235" y="7362"/>
                  </a:cubicBezTo>
                  <a:close/>
                  <a:moveTo>
                    <a:pt x="3773" y="7339"/>
                  </a:moveTo>
                  <a:lnTo>
                    <a:pt x="3765" y="7330"/>
                  </a:lnTo>
                  <a:lnTo>
                    <a:pt x="3774" y="7338"/>
                  </a:lnTo>
                  <a:cubicBezTo>
                    <a:pt x="3782" y="7345"/>
                    <a:pt x="3785" y="7348"/>
                    <a:pt x="3782" y="7348"/>
                  </a:cubicBezTo>
                  <a:cubicBezTo>
                    <a:pt x="3781" y="7348"/>
                    <a:pt x="3777" y="7344"/>
                    <a:pt x="3773" y="7339"/>
                  </a:cubicBezTo>
                  <a:close/>
                  <a:moveTo>
                    <a:pt x="7269" y="7332"/>
                  </a:moveTo>
                  <a:cubicBezTo>
                    <a:pt x="7273" y="7328"/>
                    <a:pt x="7277" y="7324"/>
                    <a:pt x="7278" y="7324"/>
                  </a:cubicBezTo>
                  <a:cubicBezTo>
                    <a:pt x="7279" y="7324"/>
                    <a:pt x="7277" y="7328"/>
                    <a:pt x="7273" y="7332"/>
                  </a:cubicBezTo>
                  <a:cubicBezTo>
                    <a:pt x="7269" y="7336"/>
                    <a:pt x="7265" y="7340"/>
                    <a:pt x="7264" y="7340"/>
                  </a:cubicBezTo>
                  <a:cubicBezTo>
                    <a:pt x="7263" y="7340"/>
                    <a:pt x="7265" y="7336"/>
                    <a:pt x="7269" y="7332"/>
                  </a:cubicBezTo>
                  <a:close/>
                  <a:moveTo>
                    <a:pt x="3741" y="7311"/>
                  </a:moveTo>
                  <a:lnTo>
                    <a:pt x="3733" y="7302"/>
                  </a:lnTo>
                  <a:lnTo>
                    <a:pt x="3742" y="7310"/>
                  </a:lnTo>
                  <a:cubicBezTo>
                    <a:pt x="3750" y="7317"/>
                    <a:pt x="3753" y="7320"/>
                    <a:pt x="3750" y="7320"/>
                  </a:cubicBezTo>
                  <a:cubicBezTo>
                    <a:pt x="3749" y="7320"/>
                    <a:pt x="3745" y="7316"/>
                    <a:pt x="3741" y="7311"/>
                  </a:cubicBezTo>
                  <a:close/>
                  <a:moveTo>
                    <a:pt x="7295" y="7311"/>
                  </a:moveTo>
                  <a:cubicBezTo>
                    <a:pt x="7295" y="7310"/>
                    <a:pt x="7301" y="7304"/>
                    <a:pt x="7308" y="7298"/>
                  </a:cubicBezTo>
                  <a:lnTo>
                    <a:pt x="7321" y="7286"/>
                  </a:lnTo>
                  <a:lnTo>
                    <a:pt x="7309" y="7299"/>
                  </a:lnTo>
                  <a:cubicBezTo>
                    <a:pt x="7298" y="7311"/>
                    <a:pt x="7295" y="7314"/>
                    <a:pt x="7295" y="7311"/>
                  </a:cubicBezTo>
                  <a:close/>
                  <a:moveTo>
                    <a:pt x="3693" y="7267"/>
                  </a:moveTo>
                  <a:lnTo>
                    <a:pt x="3677" y="7250"/>
                  </a:lnTo>
                  <a:lnTo>
                    <a:pt x="3694" y="7266"/>
                  </a:lnTo>
                  <a:cubicBezTo>
                    <a:pt x="3703" y="7274"/>
                    <a:pt x="3711" y="7282"/>
                    <a:pt x="3711" y="7283"/>
                  </a:cubicBezTo>
                  <a:cubicBezTo>
                    <a:pt x="3711" y="7286"/>
                    <a:pt x="3708" y="7283"/>
                    <a:pt x="3693" y="7267"/>
                  </a:cubicBezTo>
                  <a:close/>
                  <a:moveTo>
                    <a:pt x="7385" y="7224"/>
                  </a:moveTo>
                  <a:cubicBezTo>
                    <a:pt x="7400" y="7209"/>
                    <a:pt x="7414" y="7196"/>
                    <a:pt x="7415" y="7196"/>
                  </a:cubicBezTo>
                  <a:cubicBezTo>
                    <a:pt x="7416" y="7196"/>
                    <a:pt x="7404" y="7209"/>
                    <a:pt x="7389" y="7224"/>
                  </a:cubicBezTo>
                  <a:cubicBezTo>
                    <a:pt x="7374" y="7239"/>
                    <a:pt x="7360" y="7252"/>
                    <a:pt x="7359" y="7252"/>
                  </a:cubicBezTo>
                  <a:cubicBezTo>
                    <a:pt x="7358" y="7252"/>
                    <a:pt x="7370" y="7239"/>
                    <a:pt x="7385" y="7224"/>
                  </a:cubicBezTo>
                  <a:close/>
                  <a:moveTo>
                    <a:pt x="3585" y="7159"/>
                  </a:moveTo>
                  <a:lnTo>
                    <a:pt x="3569" y="7142"/>
                  </a:lnTo>
                  <a:lnTo>
                    <a:pt x="3586" y="7158"/>
                  </a:lnTo>
                  <a:cubicBezTo>
                    <a:pt x="3595" y="7166"/>
                    <a:pt x="3603" y="7174"/>
                    <a:pt x="3603" y="7175"/>
                  </a:cubicBezTo>
                  <a:cubicBezTo>
                    <a:pt x="3603" y="7178"/>
                    <a:pt x="3600" y="7175"/>
                    <a:pt x="3585" y="7159"/>
                  </a:cubicBezTo>
                  <a:close/>
                  <a:moveTo>
                    <a:pt x="7451" y="7155"/>
                  </a:moveTo>
                  <a:cubicBezTo>
                    <a:pt x="7451" y="7154"/>
                    <a:pt x="7457" y="7148"/>
                    <a:pt x="7464" y="7142"/>
                  </a:cubicBezTo>
                  <a:lnTo>
                    <a:pt x="7477" y="7130"/>
                  </a:lnTo>
                  <a:lnTo>
                    <a:pt x="7465" y="7143"/>
                  </a:lnTo>
                  <a:cubicBezTo>
                    <a:pt x="7454" y="7155"/>
                    <a:pt x="7451" y="7158"/>
                    <a:pt x="7451" y="7155"/>
                  </a:cubicBezTo>
                  <a:close/>
                  <a:moveTo>
                    <a:pt x="3541" y="7111"/>
                  </a:moveTo>
                  <a:lnTo>
                    <a:pt x="3533" y="7102"/>
                  </a:lnTo>
                  <a:lnTo>
                    <a:pt x="3542" y="7110"/>
                  </a:lnTo>
                  <a:cubicBezTo>
                    <a:pt x="3550" y="7117"/>
                    <a:pt x="3553" y="7120"/>
                    <a:pt x="3550" y="7120"/>
                  </a:cubicBezTo>
                  <a:cubicBezTo>
                    <a:pt x="3549" y="7120"/>
                    <a:pt x="3545" y="7116"/>
                    <a:pt x="3541" y="7111"/>
                  </a:cubicBezTo>
                  <a:close/>
                  <a:moveTo>
                    <a:pt x="7493" y="7108"/>
                  </a:moveTo>
                  <a:cubicBezTo>
                    <a:pt x="7497" y="7104"/>
                    <a:pt x="7501" y="7100"/>
                    <a:pt x="7502" y="7100"/>
                  </a:cubicBezTo>
                  <a:cubicBezTo>
                    <a:pt x="7503" y="7100"/>
                    <a:pt x="7501" y="7104"/>
                    <a:pt x="7497" y="7108"/>
                  </a:cubicBezTo>
                  <a:cubicBezTo>
                    <a:pt x="7493" y="7112"/>
                    <a:pt x="7489" y="7116"/>
                    <a:pt x="7488" y="7116"/>
                  </a:cubicBezTo>
                  <a:cubicBezTo>
                    <a:pt x="7487" y="7116"/>
                    <a:pt x="7489" y="7112"/>
                    <a:pt x="7493" y="7108"/>
                  </a:cubicBezTo>
                  <a:close/>
                  <a:moveTo>
                    <a:pt x="3510" y="7077"/>
                  </a:moveTo>
                  <a:cubicBezTo>
                    <a:pt x="3506" y="7071"/>
                    <a:pt x="3506" y="7070"/>
                    <a:pt x="3512" y="7075"/>
                  </a:cubicBezTo>
                  <a:cubicBezTo>
                    <a:pt x="3519" y="7081"/>
                    <a:pt x="3521" y="7084"/>
                    <a:pt x="3517" y="7084"/>
                  </a:cubicBezTo>
                  <a:cubicBezTo>
                    <a:pt x="3517" y="7084"/>
                    <a:pt x="3514" y="7081"/>
                    <a:pt x="3510" y="7077"/>
                  </a:cubicBezTo>
                  <a:close/>
                  <a:moveTo>
                    <a:pt x="7515" y="7082"/>
                  </a:moveTo>
                  <a:cubicBezTo>
                    <a:pt x="7515" y="7082"/>
                    <a:pt x="7518" y="7078"/>
                    <a:pt x="7522" y="7075"/>
                  </a:cubicBezTo>
                  <a:cubicBezTo>
                    <a:pt x="7528" y="7070"/>
                    <a:pt x="7528" y="7071"/>
                    <a:pt x="7524" y="7077"/>
                  </a:cubicBezTo>
                  <a:cubicBezTo>
                    <a:pt x="7518" y="7084"/>
                    <a:pt x="7515" y="7086"/>
                    <a:pt x="7515" y="7082"/>
                  </a:cubicBezTo>
                  <a:close/>
                  <a:moveTo>
                    <a:pt x="3490" y="7053"/>
                  </a:moveTo>
                  <a:cubicBezTo>
                    <a:pt x="3486" y="7047"/>
                    <a:pt x="3486" y="7046"/>
                    <a:pt x="3492" y="7051"/>
                  </a:cubicBezTo>
                  <a:cubicBezTo>
                    <a:pt x="3496" y="7054"/>
                    <a:pt x="3499" y="7058"/>
                    <a:pt x="3499" y="7058"/>
                  </a:cubicBezTo>
                  <a:cubicBezTo>
                    <a:pt x="3499" y="7062"/>
                    <a:pt x="3496" y="7060"/>
                    <a:pt x="3490" y="7053"/>
                  </a:cubicBezTo>
                  <a:close/>
                  <a:moveTo>
                    <a:pt x="3470" y="7029"/>
                  </a:moveTo>
                  <a:cubicBezTo>
                    <a:pt x="3466" y="7023"/>
                    <a:pt x="3466" y="7022"/>
                    <a:pt x="3472" y="7027"/>
                  </a:cubicBezTo>
                  <a:cubicBezTo>
                    <a:pt x="3476" y="7030"/>
                    <a:pt x="3479" y="7034"/>
                    <a:pt x="3479" y="7034"/>
                  </a:cubicBezTo>
                  <a:cubicBezTo>
                    <a:pt x="3479" y="7038"/>
                    <a:pt x="3476" y="7036"/>
                    <a:pt x="3470" y="7029"/>
                  </a:cubicBezTo>
                  <a:close/>
                  <a:moveTo>
                    <a:pt x="7555" y="7034"/>
                  </a:moveTo>
                  <a:cubicBezTo>
                    <a:pt x="7555" y="7034"/>
                    <a:pt x="7558" y="7030"/>
                    <a:pt x="7562" y="7027"/>
                  </a:cubicBezTo>
                  <a:cubicBezTo>
                    <a:pt x="7568" y="7022"/>
                    <a:pt x="7568" y="7023"/>
                    <a:pt x="7564" y="7029"/>
                  </a:cubicBezTo>
                  <a:cubicBezTo>
                    <a:pt x="7558" y="7036"/>
                    <a:pt x="7555" y="7038"/>
                    <a:pt x="7555" y="7034"/>
                  </a:cubicBezTo>
                  <a:close/>
                  <a:moveTo>
                    <a:pt x="79" y="6254"/>
                  </a:moveTo>
                  <a:cubicBezTo>
                    <a:pt x="80" y="6249"/>
                    <a:pt x="80" y="6248"/>
                    <a:pt x="82" y="6251"/>
                  </a:cubicBezTo>
                  <a:cubicBezTo>
                    <a:pt x="83" y="6254"/>
                    <a:pt x="83" y="6258"/>
                    <a:pt x="81" y="6259"/>
                  </a:cubicBezTo>
                  <a:cubicBezTo>
                    <a:pt x="80" y="6260"/>
                    <a:pt x="79" y="6258"/>
                    <a:pt x="79" y="6254"/>
                  </a:cubicBezTo>
                  <a:close/>
                  <a:moveTo>
                    <a:pt x="75" y="6230"/>
                  </a:moveTo>
                  <a:cubicBezTo>
                    <a:pt x="76" y="6225"/>
                    <a:pt x="76" y="6224"/>
                    <a:pt x="78" y="6227"/>
                  </a:cubicBezTo>
                  <a:cubicBezTo>
                    <a:pt x="79" y="6230"/>
                    <a:pt x="79" y="6234"/>
                    <a:pt x="77" y="6235"/>
                  </a:cubicBezTo>
                  <a:cubicBezTo>
                    <a:pt x="76" y="6236"/>
                    <a:pt x="75" y="6234"/>
                    <a:pt x="75" y="6230"/>
                  </a:cubicBezTo>
                  <a:close/>
                  <a:moveTo>
                    <a:pt x="71" y="6206"/>
                  </a:moveTo>
                  <a:cubicBezTo>
                    <a:pt x="72" y="6201"/>
                    <a:pt x="72" y="6200"/>
                    <a:pt x="74" y="6203"/>
                  </a:cubicBezTo>
                  <a:cubicBezTo>
                    <a:pt x="75" y="6206"/>
                    <a:pt x="75" y="6210"/>
                    <a:pt x="73" y="6211"/>
                  </a:cubicBezTo>
                  <a:cubicBezTo>
                    <a:pt x="72" y="6212"/>
                    <a:pt x="71" y="6210"/>
                    <a:pt x="71" y="6206"/>
                  </a:cubicBezTo>
                  <a:close/>
                  <a:moveTo>
                    <a:pt x="67" y="6182"/>
                  </a:moveTo>
                  <a:cubicBezTo>
                    <a:pt x="68" y="6177"/>
                    <a:pt x="68" y="6176"/>
                    <a:pt x="70" y="6179"/>
                  </a:cubicBezTo>
                  <a:cubicBezTo>
                    <a:pt x="71" y="6182"/>
                    <a:pt x="71" y="6186"/>
                    <a:pt x="69" y="6187"/>
                  </a:cubicBezTo>
                  <a:cubicBezTo>
                    <a:pt x="68" y="6188"/>
                    <a:pt x="67" y="6186"/>
                    <a:pt x="67" y="6182"/>
                  </a:cubicBezTo>
                  <a:close/>
                  <a:moveTo>
                    <a:pt x="59" y="6130"/>
                  </a:moveTo>
                  <a:cubicBezTo>
                    <a:pt x="60" y="6125"/>
                    <a:pt x="60" y="6124"/>
                    <a:pt x="62" y="6127"/>
                  </a:cubicBezTo>
                  <a:cubicBezTo>
                    <a:pt x="63" y="6130"/>
                    <a:pt x="63" y="6134"/>
                    <a:pt x="61" y="6135"/>
                  </a:cubicBezTo>
                  <a:cubicBezTo>
                    <a:pt x="60" y="6136"/>
                    <a:pt x="59" y="6134"/>
                    <a:pt x="59" y="6130"/>
                  </a:cubicBezTo>
                  <a:close/>
                  <a:moveTo>
                    <a:pt x="55" y="6102"/>
                  </a:moveTo>
                  <a:cubicBezTo>
                    <a:pt x="56" y="6097"/>
                    <a:pt x="56" y="6096"/>
                    <a:pt x="58" y="6099"/>
                  </a:cubicBezTo>
                  <a:cubicBezTo>
                    <a:pt x="59" y="6102"/>
                    <a:pt x="59" y="6106"/>
                    <a:pt x="57" y="6107"/>
                  </a:cubicBezTo>
                  <a:cubicBezTo>
                    <a:pt x="56" y="6108"/>
                    <a:pt x="55" y="6106"/>
                    <a:pt x="55" y="6102"/>
                  </a:cubicBezTo>
                  <a:close/>
                  <a:moveTo>
                    <a:pt x="51" y="6074"/>
                  </a:moveTo>
                  <a:cubicBezTo>
                    <a:pt x="52" y="6069"/>
                    <a:pt x="52" y="6068"/>
                    <a:pt x="54" y="6071"/>
                  </a:cubicBezTo>
                  <a:cubicBezTo>
                    <a:pt x="55" y="6074"/>
                    <a:pt x="55" y="6078"/>
                    <a:pt x="53" y="6079"/>
                  </a:cubicBezTo>
                  <a:cubicBezTo>
                    <a:pt x="52" y="6080"/>
                    <a:pt x="51" y="6078"/>
                    <a:pt x="51" y="6074"/>
                  </a:cubicBezTo>
                  <a:close/>
                  <a:moveTo>
                    <a:pt x="47" y="6046"/>
                  </a:moveTo>
                  <a:cubicBezTo>
                    <a:pt x="48" y="6041"/>
                    <a:pt x="48" y="6040"/>
                    <a:pt x="50" y="6043"/>
                  </a:cubicBezTo>
                  <a:cubicBezTo>
                    <a:pt x="51" y="6046"/>
                    <a:pt x="51" y="6050"/>
                    <a:pt x="49" y="6051"/>
                  </a:cubicBezTo>
                  <a:cubicBezTo>
                    <a:pt x="48" y="6052"/>
                    <a:pt x="47" y="6050"/>
                    <a:pt x="47" y="6046"/>
                  </a:cubicBezTo>
                  <a:close/>
                  <a:moveTo>
                    <a:pt x="43" y="6014"/>
                  </a:moveTo>
                  <a:cubicBezTo>
                    <a:pt x="44" y="6009"/>
                    <a:pt x="44" y="6008"/>
                    <a:pt x="46" y="6011"/>
                  </a:cubicBezTo>
                  <a:cubicBezTo>
                    <a:pt x="47" y="6014"/>
                    <a:pt x="47" y="6018"/>
                    <a:pt x="45" y="6019"/>
                  </a:cubicBezTo>
                  <a:cubicBezTo>
                    <a:pt x="44" y="6020"/>
                    <a:pt x="43" y="6018"/>
                    <a:pt x="43" y="6014"/>
                  </a:cubicBezTo>
                  <a:close/>
                  <a:moveTo>
                    <a:pt x="39" y="5982"/>
                  </a:moveTo>
                  <a:cubicBezTo>
                    <a:pt x="40" y="5977"/>
                    <a:pt x="40" y="5976"/>
                    <a:pt x="42" y="5979"/>
                  </a:cubicBezTo>
                  <a:cubicBezTo>
                    <a:pt x="43" y="5982"/>
                    <a:pt x="43" y="5986"/>
                    <a:pt x="41" y="5987"/>
                  </a:cubicBezTo>
                  <a:cubicBezTo>
                    <a:pt x="40" y="5988"/>
                    <a:pt x="39" y="5986"/>
                    <a:pt x="39" y="5982"/>
                  </a:cubicBezTo>
                  <a:close/>
                  <a:moveTo>
                    <a:pt x="36" y="5948"/>
                  </a:moveTo>
                  <a:cubicBezTo>
                    <a:pt x="36" y="5942"/>
                    <a:pt x="37" y="5940"/>
                    <a:pt x="38" y="5943"/>
                  </a:cubicBezTo>
                  <a:cubicBezTo>
                    <a:pt x="39" y="5946"/>
                    <a:pt x="39" y="5950"/>
                    <a:pt x="38" y="5953"/>
                  </a:cubicBezTo>
                  <a:cubicBezTo>
                    <a:pt x="37" y="5956"/>
                    <a:pt x="36" y="5953"/>
                    <a:pt x="36" y="5948"/>
                  </a:cubicBezTo>
                  <a:close/>
                  <a:moveTo>
                    <a:pt x="31" y="5914"/>
                  </a:moveTo>
                  <a:cubicBezTo>
                    <a:pt x="32" y="5909"/>
                    <a:pt x="32" y="5908"/>
                    <a:pt x="34" y="5911"/>
                  </a:cubicBezTo>
                  <a:cubicBezTo>
                    <a:pt x="35" y="5914"/>
                    <a:pt x="35" y="5918"/>
                    <a:pt x="33" y="5919"/>
                  </a:cubicBezTo>
                  <a:cubicBezTo>
                    <a:pt x="32" y="5920"/>
                    <a:pt x="31" y="5918"/>
                    <a:pt x="31" y="5914"/>
                  </a:cubicBezTo>
                  <a:close/>
                  <a:moveTo>
                    <a:pt x="28" y="5876"/>
                  </a:moveTo>
                  <a:cubicBezTo>
                    <a:pt x="28" y="5870"/>
                    <a:pt x="29" y="5868"/>
                    <a:pt x="30" y="5871"/>
                  </a:cubicBezTo>
                  <a:cubicBezTo>
                    <a:pt x="31" y="5874"/>
                    <a:pt x="31" y="5878"/>
                    <a:pt x="30" y="5881"/>
                  </a:cubicBezTo>
                  <a:cubicBezTo>
                    <a:pt x="29" y="5884"/>
                    <a:pt x="28" y="5881"/>
                    <a:pt x="28" y="5876"/>
                  </a:cubicBezTo>
                  <a:close/>
                  <a:moveTo>
                    <a:pt x="8095" y="5846"/>
                  </a:moveTo>
                  <a:cubicBezTo>
                    <a:pt x="8096" y="5841"/>
                    <a:pt x="8096" y="5840"/>
                    <a:pt x="8098" y="5843"/>
                  </a:cubicBezTo>
                  <a:cubicBezTo>
                    <a:pt x="8099" y="5846"/>
                    <a:pt x="8099" y="5850"/>
                    <a:pt x="8097" y="5851"/>
                  </a:cubicBezTo>
                  <a:cubicBezTo>
                    <a:pt x="8096" y="5852"/>
                    <a:pt x="8095" y="5850"/>
                    <a:pt x="8095" y="5846"/>
                  </a:cubicBezTo>
                  <a:close/>
                  <a:moveTo>
                    <a:pt x="24" y="5836"/>
                  </a:moveTo>
                  <a:cubicBezTo>
                    <a:pt x="24" y="5830"/>
                    <a:pt x="25" y="5828"/>
                    <a:pt x="26" y="5831"/>
                  </a:cubicBezTo>
                  <a:cubicBezTo>
                    <a:pt x="27" y="5834"/>
                    <a:pt x="27" y="5838"/>
                    <a:pt x="26" y="5841"/>
                  </a:cubicBezTo>
                  <a:cubicBezTo>
                    <a:pt x="25" y="5844"/>
                    <a:pt x="24" y="5841"/>
                    <a:pt x="24" y="5836"/>
                  </a:cubicBezTo>
                  <a:close/>
                  <a:moveTo>
                    <a:pt x="2919" y="5806"/>
                  </a:moveTo>
                  <a:cubicBezTo>
                    <a:pt x="2920" y="5801"/>
                    <a:pt x="2920" y="5800"/>
                    <a:pt x="2922" y="5803"/>
                  </a:cubicBezTo>
                  <a:cubicBezTo>
                    <a:pt x="2923" y="5806"/>
                    <a:pt x="2923" y="5810"/>
                    <a:pt x="2921" y="5811"/>
                  </a:cubicBezTo>
                  <a:cubicBezTo>
                    <a:pt x="2920" y="5812"/>
                    <a:pt x="2919" y="5810"/>
                    <a:pt x="2919" y="5806"/>
                  </a:cubicBezTo>
                  <a:close/>
                  <a:moveTo>
                    <a:pt x="20" y="5792"/>
                  </a:moveTo>
                  <a:cubicBezTo>
                    <a:pt x="20" y="5786"/>
                    <a:pt x="21" y="5784"/>
                    <a:pt x="22" y="5787"/>
                  </a:cubicBezTo>
                  <a:cubicBezTo>
                    <a:pt x="23" y="5790"/>
                    <a:pt x="23" y="5794"/>
                    <a:pt x="22" y="5797"/>
                  </a:cubicBezTo>
                  <a:cubicBezTo>
                    <a:pt x="21" y="5800"/>
                    <a:pt x="20" y="5797"/>
                    <a:pt x="20" y="5792"/>
                  </a:cubicBezTo>
                  <a:close/>
                  <a:moveTo>
                    <a:pt x="16" y="5746"/>
                  </a:moveTo>
                  <a:cubicBezTo>
                    <a:pt x="16" y="5739"/>
                    <a:pt x="17" y="5737"/>
                    <a:pt x="18" y="5741"/>
                  </a:cubicBezTo>
                  <a:cubicBezTo>
                    <a:pt x="19" y="5745"/>
                    <a:pt x="19" y="5750"/>
                    <a:pt x="18" y="5753"/>
                  </a:cubicBezTo>
                  <a:cubicBezTo>
                    <a:pt x="17" y="5756"/>
                    <a:pt x="16" y="5753"/>
                    <a:pt x="16" y="5746"/>
                  </a:cubicBezTo>
                  <a:close/>
                  <a:moveTo>
                    <a:pt x="2907" y="5734"/>
                  </a:moveTo>
                  <a:cubicBezTo>
                    <a:pt x="2908" y="5729"/>
                    <a:pt x="2908" y="5728"/>
                    <a:pt x="2910" y="5731"/>
                  </a:cubicBezTo>
                  <a:cubicBezTo>
                    <a:pt x="2911" y="5734"/>
                    <a:pt x="2911" y="5738"/>
                    <a:pt x="2909" y="5739"/>
                  </a:cubicBezTo>
                  <a:cubicBezTo>
                    <a:pt x="2908" y="5740"/>
                    <a:pt x="2907" y="5738"/>
                    <a:pt x="2907" y="5734"/>
                  </a:cubicBezTo>
                  <a:close/>
                  <a:moveTo>
                    <a:pt x="8115" y="5726"/>
                  </a:moveTo>
                  <a:cubicBezTo>
                    <a:pt x="8116" y="5721"/>
                    <a:pt x="8116" y="5720"/>
                    <a:pt x="8118" y="5723"/>
                  </a:cubicBezTo>
                  <a:cubicBezTo>
                    <a:pt x="8119" y="5726"/>
                    <a:pt x="8119" y="5730"/>
                    <a:pt x="8117" y="5731"/>
                  </a:cubicBezTo>
                  <a:cubicBezTo>
                    <a:pt x="8116" y="5732"/>
                    <a:pt x="8115" y="5730"/>
                    <a:pt x="8115" y="5726"/>
                  </a:cubicBezTo>
                  <a:close/>
                  <a:moveTo>
                    <a:pt x="2903" y="5706"/>
                  </a:moveTo>
                  <a:cubicBezTo>
                    <a:pt x="2904" y="5701"/>
                    <a:pt x="2904" y="5700"/>
                    <a:pt x="2906" y="5703"/>
                  </a:cubicBezTo>
                  <a:cubicBezTo>
                    <a:pt x="2907" y="5706"/>
                    <a:pt x="2907" y="5710"/>
                    <a:pt x="2905" y="5711"/>
                  </a:cubicBezTo>
                  <a:cubicBezTo>
                    <a:pt x="2904" y="5712"/>
                    <a:pt x="2903" y="5710"/>
                    <a:pt x="2903" y="5706"/>
                  </a:cubicBezTo>
                  <a:close/>
                  <a:moveTo>
                    <a:pt x="12" y="5694"/>
                  </a:moveTo>
                  <a:cubicBezTo>
                    <a:pt x="12" y="5687"/>
                    <a:pt x="13" y="5685"/>
                    <a:pt x="14" y="5689"/>
                  </a:cubicBezTo>
                  <a:cubicBezTo>
                    <a:pt x="15" y="5693"/>
                    <a:pt x="15" y="5698"/>
                    <a:pt x="14" y="5701"/>
                  </a:cubicBezTo>
                  <a:cubicBezTo>
                    <a:pt x="13" y="5704"/>
                    <a:pt x="12" y="5701"/>
                    <a:pt x="12" y="5694"/>
                  </a:cubicBezTo>
                  <a:close/>
                  <a:moveTo>
                    <a:pt x="8119" y="5698"/>
                  </a:moveTo>
                  <a:cubicBezTo>
                    <a:pt x="8120" y="5693"/>
                    <a:pt x="8120" y="5692"/>
                    <a:pt x="8122" y="5695"/>
                  </a:cubicBezTo>
                  <a:cubicBezTo>
                    <a:pt x="8123" y="5698"/>
                    <a:pt x="8123" y="5702"/>
                    <a:pt x="8121" y="5703"/>
                  </a:cubicBezTo>
                  <a:cubicBezTo>
                    <a:pt x="8120" y="5704"/>
                    <a:pt x="8119" y="5702"/>
                    <a:pt x="8119" y="5698"/>
                  </a:cubicBezTo>
                  <a:close/>
                  <a:moveTo>
                    <a:pt x="2899" y="5678"/>
                  </a:moveTo>
                  <a:cubicBezTo>
                    <a:pt x="2900" y="5673"/>
                    <a:pt x="2900" y="5672"/>
                    <a:pt x="2902" y="5675"/>
                  </a:cubicBezTo>
                  <a:cubicBezTo>
                    <a:pt x="2903" y="5678"/>
                    <a:pt x="2903" y="5682"/>
                    <a:pt x="2901" y="5683"/>
                  </a:cubicBezTo>
                  <a:cubicBezTo>
                    <a:pt x="2900" y="5684"/>
                    <a:pt x="2899" y="5682"/>
                    <a:pt x="2899" y="5678"/>
                  </a:cubicBezTo>
                  <a:close/>
                  <a:moveTo>
                    <a:pt x="8123" y="5666"/>
                  </a:moveTo>
                  <a:cubicBezTo>
                    <a:pt x="8124" y="5661"/>
                    <a:pt x="8124" y="5660"/>
                    <a:pt x="8126" y="5663"/>
                  </a:cubicBezTo>
                  <a:cubicBezTo>
                    <a:pt x="8127" y="5666"/>
                    <a:pt x="8127" y="5670"/>
                    <a:pt x="8125" y="5671"/>
                  </a:cubicBezTo>
                  <a:cubicBezTo>
                    <a:pt x="8124" y="5672"/>
                    <a:pt x="8123" y="5670"/>
                    <a:pt x="8123" y="5666"/>
                  </a:cubicBezTo>
                  <a:close/>
                  <a:moveTo>
                    <a:pt x="2895" y="5646"/>
                  </a:moveTo>
                  <a:cubicBezTo>
                    <a:pt x="2896" y="5641"/>
                    <a:pt x="2896" y="5640"/>
                    <a:pt x="2898" y="5643"/>
                  </a:cubicBezTo>
                  <a:cubicBezTo>
                    <a:pt x="2899" y="5646"/>
                    <a:pt x="2899" y="5650"/>
                    <a:pt x="2897" y="5651"/>
                  </a:cubicBezTo>
                  <a:cubicBezTo>
                    <a:pt x="2896" y="5652"/>
                    <a:pt x="2895" y="5650"/>
                    <a:pt x="2895" y="5646"/>
                  </a:cubicBezTo>
                  <a:close/>
                  <a:moveTo>
                    <a:pt x="8" y="5632"/>
                  </a:moveTo>
                  <a:cubicBezTo>
                    <a:pt x="8" y="5624"/>
                    <a:pt x="9" y="5621"/>
                    <a:pt x="10" y="5625"/>
                  </a:cubicBezTo>
                  <a:cubicBezTo>
                    <a:pt x="11" y="5629"/>
                    <a:pt x="11" y="5635"/>
                    <a:pt x="10" y="5639"/>
                  </a:cubicBezTo>
                  <a:cubicBezTo>
                    <a:pt x="9" y="5643"/>
                    <a:pt x="8" y="5640"/>
                    <a:pt x="8" y="5632"/>
                  </a:cubicBezTo>
                  <a:close/>
                  <a:moveTo>
                    <a:pt x="8127" y="5634"/>
                  </a:moveTo>
                  <a:cubicBezTo>
                    <a:pt x="8128" y="5629"/>
                    <a:pt x="8128" y="5628"/>
                    <a:pt x="8130" y="5631"/>
                  </a:cubicBezTo>
                  <a:cubicBezTo>
                    <a:pt x="8131" y="5634"/>
                    <a:pt x="8131" y="5638"/>
                    <a:pt x="8129" y="5639"/>
                  </a:cubicBezTo>
                  <a:cubicBezTo>
                    <a:pt x="8128" y="5640"/>
                    <a:pt x="8127" y="5638"/>
                    <a:pt x="8127" y="5634"/>
                  </a:cubicBezTo>
                  <a:close/>
                  <a:moveTo>
                    <a:pt x="2891" y="5610"/>
                  </a:moveTo>
                  <a:cubicBezTo>
                    <a:pt x="2892" y="5605"/>
                    <a:pt x="2892" y="5604"/>
                    <a:pt x="2894" y="5607"/>
                  </a:cubicBezTo>
                  <a:cubicBezTo>
                    <a:pt x="2895" y="5610"/>
                    <a:pt x="2895" y="5614"/>
                    <a:pt x="2893" y="5615"/>
                  </a:cubicBezTo>
                  <a:cubicBezTo>
                    <a:pt x="2892" y="5616"/>
                    <a:pt x="2891" y="5614"/>
                    <a:pt x="2891" y="5610"/>
                  </a:cubicBezTo>
                  <a:close/>
                  <a:moveTo>
                    <a:pt x="8132" y="5596"/>
                  </a:moveTo>
                  <a:cubicBezTo>
                    <a:pt x="8132" y="5590"/>
                    <a:pt x="8133" y="5588"/>
                    <a:pt x="8134" y="5591"/>
                  </a:cubicBezTo>
                  <a:cubicBezTo>
                    <a:pt x="8135" y="5594"/>
                    <a:pt x="8135" y="5598"/>
                    <a:pt x="8134" y="5601"/>
                  </a:cubicBezTo>
                  <a:cubicBezTo>
                    <a:pt x="8133" y="5604"/>
                    <a:pt x="8132" y="5601"/>
                    <a:pt x="8132" y="5596"/>
                  </a:cubicBezTo>
                  <a:close/>
                  <a:moveTo>
                    <a:pt x="2888" y="5572"/>
                  </a:moveTo>
                  <a:cubicBezTo>
                    <a:pt x="2888" y="5566"/>
                    <a:pt x="2889" y="5564"/>
                    <a:pt x="2890" y="5567"/>
                  </a:cubicBezTo>
                  <a:cubicBezTo>
                    <a:pt x="2891" y="5570"/>
                    <a:pt x="2891" y="5574"/>
                    <a:pt x="2890" y="5577"/>
                  </a:cubicBezTo>
                  <a:cubicBezTo>
                    <a:pt x="2889" y="5580"/>
                    <a:pt x="2888" y="5577"/>
                    <a:pt x="2888" y="5572"/>
                  </a:cubicBezTo>
                  <a:close/>
                  <a:moveTo>
                    <a:pt x="4" y="5560"/>
                  </a:moveTo>
                  <a:cubicBezTo>
                    <a:pt x="4" y="5550"/>
                    <a:pt x="5" y="5546"/>
                    <a:pt x="6" y="5551"/>
                  </a:cubicBezTo>
                  <a:cubicBezTo>
                    <a:pt x="7" y="5556"/>
                    <a:pt x="7" y="5564"/>
                    <a:pt x="6" y="5569"/>
                  </a:cubicBezTo>
                  <a:cubicBezTo>
                    <a:pt x="5" y="5574"/>
                    <a:pt x="4" y="5570"/>
                    <a:pt x="4" y="5560"/>
                  </a:cubicBezTo>
                  <a:close/>
                  <a:moveTo>
                    <a:pt x="8136" y="5556"/>
                  </a:moveTo>
                  <a:cubicBezTo>
                    <a:pt x="8136" y="5550"/>
                    <a:pt x="8137" y="5548"/>
                    <a:pt x="8138" y="5551"/>
                  </a:cubicBezTo>
                  <a:cubicBezTo>
                    <a:pt x="8139" y="5554"/>
                    <a:pt x="8139" y="5558"/>
                    <a:pt x="8138" y="5561"/>
                  </a:cubicBezTo>
                  <a:cubicBezTo>
                    <a:pt x="8137" y="5564"/>
                    <a:pt x="8136" y="5561"/>
                    <a:pt x="8136" y="5556"/>
                  </a:cubicBezTo>
                  <a:close/>
                  <a:moveTo>
                    <a:pt x="2884" y="5528"/>
                  </a:moveTo>
                  <a:cubicBezTo>
                    <a:pt x="2884" y="5522"/>
                    <a:pt x="2885" y="5520"/>
                    <a:pt x="2886" y="5523"/>
                  </a:cubicBezTo>
                  <a:cubicBezTo>
                    <a:pt x="2887" y="5526"/>
                    <a:pt x="2887" y="5530"/>
                    <a:pt x="2886" y="5533"/>
                  </a:cubicBezTo>
                  <a:cubicBezTo>
                    <a:pt x="2885" y="5536"/>
                    <a:pt x="2884" y="5533"/>
                    <a:pt x="2884" y="5528"/>
                  </a:cubicBezTo>
                  <a:close/>
                  <a:moveTo>
                    <a:pt x="8140" y="5506"/>
                  </a:moveTo>
                  <a:cubicBezTo>
                    <a:pt x="8140" y="5499"/>
                    <a:pt x="8141" y="5497"/>
                    <a:pt x="8142" y="5501"/>
                  </a:cubicBezTo>
                  <a:cubicBezTo>
                    <a:pt x="8143" y="5505"/>
                    <a:pt x="8143" y="5510"/>
                    <a:pt x="8142" y="5513"/>
                  </a:cubicBezTo>
                  <a:cubicBezTo>
                    <a:pt x="8141" y="5516"/>
                    <a:pt x="8140" y="5513"/>
                    <a:pt x="8140" y="5506"/>
                  </a:cubicBezTo>
                  <a:close/>
                  <a:moveTo>
                    <a:pt x="0" y="5458"/>
                  </a:moveTo>
                  <a:cubicBezTo>
                    <a:pt x="0" y="5443"/>
                    <a:pt x="1" y="5437"/>
                    <a:pt x="2" y="5445"/>
                  </a:cubicBezTo>
                  <a:cubicBezTo>
                    <a:pt x="3" y="5453"/>
                    <a:pt x="3" y="5466"/>
                    <a:pt x="2" y="5473"/>
                  </a:cubicBezTo>
                  <a:cubicBezTo>
                    <a:pt x="1" y="5480"/>
                    <a:pt x="0" y="5473"/>
                    <a:pt x="0" y="5458"/>
                  </a:cubicBezTo>
                  <a:close/>
                  <a:moveTo>
                    <a:pt x="2880" y="5472"/>
                  </a:moveTo>
                  <a:cubicBezTo>
                    <a:pt x="2880" y="5464"/>
                    <a:pt x="2881" y="5461"/>
                    <a:pt x="2882" y="5465"/>
                  </a:cubicBezTo>
                  <a:cubicBezTo>
                    <a:pt x="2883" y="5469"/>
                    <a:pt x="2883" y="5475"/>
                    <a:pt x="2882" y="5479"/>
                  </a:cubicBezTo>
                  <a:cubicBezTo>
                    <a:pt x="2881" y="5483"/>
                    <a:pt x="2880" y="5480"/>
                    <a:pt x="2880" y="5472"/>
                  </a:cubicBezTo>
                  <a:close/>
                  <a:moveTo>
                    <a:pt x="8144" y="5442"/>
                  </a:moveTo>
                  <a:cubicBezTo>
                    <a:pt x="8144" y="5433"/>
                    <a:pt x="8145" y="5430"/>
                    <a:pt x="8146" y="5435"/>
                  </a:cubicBezTo>
                  <a:cubicBezTo>
                    <a:pt x="8147" y="5440"/>
                    <a:pt x="8147" y="5447"/>
                    <a:pt x="8146" y="5451"/>
                  </a:cubicBezTo>
                  <a:cubicBezTo>
                    <a:pt x="8145" y="5455"/>
                    <a:pt x="8144" y="5451"/>
                    <a:pt x="8144" y="5442"/>
                  </a:cubicBezTo>
                  <a:close/>
                  <a:moveTo>
                    <a:pt x="2876" y="5396"/>
                  </a:moveTo>
                  <a:cubicBezTo>
                    <a:pt x="2876" y="5384"/>
                    <a:pt x="2877" y="5379"/>
                    <a:pt x="2878" y="5385"/>
                  </a:cubicBezTo>
                  <a:cubicBezTo>
                    <a:pt x="2879" y="5391"/>
                    <a:pt x="2879" y="5401"/>
                    <a:pt x="2878" y="5407"/>
                  </a:cubicBezTo>
                  <a:cubicBezTo>
                    <a:pt x="2877" y="5413"/>
                    <a:pt x="2876" y="5408"/>
                    <a:pt x="2876" y="5396"/>
                  </a:cubicBezTo>
                  <a:close/>
                  <a:moveTo>
                    <a:pt x="8149" y="5320"/>
                  </a:moveTo>
                  <a:cubicBezTo>
                    <a:pt x="8149" y="5292"/>
                    <a:pt x="8149" y="5281"/>
                    <a:pt x="8150" y="5295"/>
                  </a:cubicBezTo>
                  <a:cubicBezTo>
                    <a:pt x="8151" y="5309"/>
                    <a:pt x="8151" y="5331"/>
                    <a:pt x="8150" y="5345"/>
                  </a:cubicBezTo>
                  <a:cubicBezTo>
                    <a:pt x="8149" y="5359"/>
                    <a:pt x="8149" y="5347"/>
                    <a:pt x="8149" y="5320"/>
                  </a:cubicBezTo>
                  <a:close/>
                  <a:moveTo>
                    <a:pt x="15861" y="2710"/>
                  </a:moveTo>
                  <a:cubicBezTo>
                    <a:pt x="15861" y="1280"/>
                    <a:pt x="15861" y="696"/>
                    <a:pt x="15862" y="1411"/>
                  </a:cubicBezTo>
                  <a:cubicBezTo>
                    <a:pt x="15863" y="2127"/>
                    <a:pt x="15863" y="3297"/>
                    <a:pt x="15862" y="4011"/>
                  </a:cubicBezTo>
                  <a:cubicBezTo>
                    <a:pt x="15861" y="4726"/>
                    <a:pt x="15861" y="4140"/>
                    <a:pt x="15861" y="2710"/>
                  </a:cubicBezTo>
                  <a:close/>
                  <a:moveTo>
                    <a:pt x="8149" y="5218"/>
                  </a:moveTo>
                  <a:cubicBezTo>
                    <a:pt x="8149" y="5192"/>
                    <a:pt x="8149" y="5181"/>
                    <a:pt x="8150" y="5195"/>
                  </a:cubicBezTo>
                  <a:cubicBezTo>
                    <a:pt x="8151" y="5209"/>
                    <a:pt x="8151" y="5231"/>
                    <a:pt x="8150" y="5243"/>
                  </a:cubicBezTo>
                  <a:cubicBezTo>
                    <a:pt x="8149" y="5256"/>
                    <a:pt x="8149" y="5244"/>
                    <a:pt x="8149" y="5218"/>
                  </a:cubicBezTo>
                  <a:close/>
                  <a:moveTo>
                    <a:pt x="2876" y="5138"/>
                  </a:moveTo>
                  <a:cubicBezTo>
                    <a:pt x="2876" y="5125"/>
                    <a:pt x="2877" y="5120"/>
                    <a:pt x="2878" y="5127"/>
                  </a:cubicBezTo>
                  <a:cubicBezTo>
                    <a:pt x="2879" y="5134"/>
                    <a:pt x="2879" y="5145"/>
                    <a:pt x="2878" y="5151"/>
                  </a:cubicBezTo>
                  <a:cubicBezTo>
                    <a:pt x="2877" y="5157"/>
                    <a:pt x="2876" y="5151"/>
                    <a:pt x="2876" y="5138"/>
                  </a:cubicBezTo>
                  <a:close/>
                  <a:moveTo>
                    <a:pt x="8144" y="5092"/>
                  </a:moveTo>
                  <a:cubicBezTo>
                    <a:pt x="8144" y="5082"/>
                    <a:pt x="8145" y="5078"/>
                    <a:pt x="8146" y="5083"/>
                  </a:cubicBezTo>
                  <a:cubicBezTo>
                    <a:pt x="8147" y="5088"/>
                    <a:pt x="8147" y="5096"/>
                    <a:pt x="8146" y="5101"/>
                  </a:cubicBezTo>
                  <a:cubicBezTo>
                    <a:pt x="8145" y="5106"/>
                    <a:pt x="8144" y="5102"/>
                    <a:pt x="8144" y="5092"/>
                  </a:cubicBezTo>
                  <a:close/>
                  <a:moveTo>
                    <a:pt x="0" y="5076"/>
                  </a:moveTo>
                  <a:cubicBezTo>
                    <a:pt x="0" y="5059"/>
                    <a:pt x="1" y="5053"/>
                    <a:pt x="2" y="5061"/>
                  </a:cubicBezTo>
                  <a:cubicBezTo>
                    <a:pt x="3" y="5069"/>
                    <a:pt x="3" y="5083"/>
                    <a:pt x="2" y="5091"/>
                  </a:cubicBezTo>
                  <a:cubicBezTo>
                    <a:pt x="1" y="5099"/>
                    <a:pt x="0" y="5092"/>
                    <a:pt x="0" y="5076"/>
                  </a:cubicBezTo>
                  <a:close/>
                  <a:moveTo>
                    <a:pt x="2880" y="5062"/>
                  </a:moveTo>
                  <a:cubicBezTo>
                    <a:pt x="2880" y="5053"/>
                    <a:pt x="2881" y="5050"/>
                    <a:pt x="2882" y="5055"/>
                  </a:cubicBezTo>
                  <a:cubicBezTo>
                    <a:pt x="2883" y="5060"/>
                    <a:pt x="2883" y="5067"/>
                    <a:pt x="2882" y="5071"/>
                  </a:cubicBezTo>
                  <a:cubicBezTo>
                    <a:pt x="2881" y="5075"/>
                    <a:pt x="2880" y="5071"/>
                    <a:pt x="2880" y="5062"/>
                  </a:cubicBezTo>
                  <a:close/>
                  <a:moveTo>
                    <a:pt x="8140" y="5030"/>
                  </a:moveTo>
                  <a:cubicBezTo>
                    <a:pt x="8140" y="5023"/>
                    <a:pt x="8141" y="5021"/>
                    <a:pt x="8142" y="5025"/>
                  </a:cubicBezTo>
                  <a:cubicBezTo>
                    <a:pt x="8143" y="5029"/>
                    <a:pt x="8143" y="5034"/>
                    <a:pt x="8142" y="5037"/>
                  </a:cubicBezTo>
                  <a:cubicBezTo>
                    <a:pt x="8141" y="5040"/>
                    <a:pt x="8140" y="5037"/>
                    <a:pt x="8140" y="5030"/>
                  </a:cubicBezTo>
                  <a:close/>
                  <a:moveTo>
                    <a:pt x="2884" y="5006"/>
                  </a:moveTo>
                  <a:cubicBezTo>
                    <a:pt x="2884" y="4999"/>
                    <a:pt x="2885" y="4997"/>
                    <a:pt x="2886" y="5001"/>
                  </a:cubicBezTo>
                  <a:cubicBezTo>
                    <a:pt x="2887" y="5005"/>
                    <a:pt x="2887" y="5010"/>
                    <a:pt x="2886" y="5013"/>
                  </a:cubicBezTo>
                  <a:cubicBezTo>
                    <a:pt x="2885" y="5016"/>
                    <a:pt x="2884" y="5013"/>
                    <a:pt x="2884" y="5006"/>
                  </a:cubicBezTo>
                  <a:close/>
                  <a:moveTo>
                    <a:pt x="4" y="4974"/>
                  </a:moveTo>
                  <a:cubicBezTo>
                    <a:pt x="4" y="4963"/>
                    <a:pt x="5" y="4959"/>
                    <a:pt x="6" y="4965"/>
                  </a:cubicBezTo>
                  <a:cubicBezTo>
                    <a:pt x="7" y="4971"/>
                    <a:pt x="7" y="4980"/>
                    <a:pt x="6" y="4985"/>
                  </a:cubicBezTo>
                  <a:cubicBezTo>
                    <a:pt x="5" y="4990"/>
                    <a:pt x="4" y="4985"/>
                    <a:pt x="4" y="4974"/>
                  </a:cubicBezTo>
                  <a:close/>
                  <a:moveTo>
                    <a:pt x="8136" y="4980"/>
                  </a:moveTo>
                  <a:cubicBezTo>
                    <a:pt x="8136" y="4974"/>
                    <a:pt x="8137" y="4972"/>
                    <a:pt x="8138" y="4975"/>
                  </a:cubicBezTo>
                  <a:cubicBezTo>
                    <a:pt x="8139" y="4978"/>
                    <a:pt x="8139" y="4982"/>
                    <a:pt x="8138" y="4985"/>
                  </a:cubicBezTo>
                  <a:cubicBezTo>
                    <a:pt x="8137" y="4988"/>
                    <a:pt x="8136" y="4985"/>
                    <a:pt x="8136" y="4980"/>
                  </a:cubicBezTo>
                  <a:close/>
                  <a:moveTo>
                    <a:pt x="2888" y="4964"/>
                  </a:moveTo>
                  <a:cubicBezTo>
                    <a:pt x="2888" y="4958"/>
                    <a:pt x="2889" y="4956"/>
                    <a:pt x="2890" y="4959"/>
                  </a:cubicBezTo>
                  <a:cubicBezTo>
                    <a:pt x="2891" y="4962"/>
                    <a:pt x="2891" y="4966"/>
                    <a:pt x="2890" y="4969"/>
                  </a:cubicBezTo>
                  <a:cubicBezTo>
                    <a:pt x="2889" y="4972"/>
                    <a:pt x="2888" y="4969"/>
                    <a:pt x="2888" y="4964"/>
                  </a:cubicBezTo>
                  <a:close/>
                  <a:moveTo>
                    <a:pt x="8132" y="4940"/>
                  </a:moveTo>
                  <a:cubicBezTo>
                    <a:pt x="8132" y="4934"/>
                    <a:pt x="8133" y="4932"/>
                    <a:pt x="8134" y="4935"/>
                  </a:cubicBezTo>
                  <a:cubicBezTo>
                    <a:pt x="8135" y="4938"/>
                    <a:pt x="8135" y="4942"/>
                    <a:pt x="8134" y="4945"/>
                  </a:cubicBezTo>
                  <a:cubicBezTo>
                    <a:pt x="8133" y="4948"/>
                    <a:pt x="8132" y="4945"/>
                    <a:pt x="8132" y="4940"/>
                  </a:cubicBezTo>
                  <a:close/>
                  <a:moveTo>
                    <a:pt x="2892" y="4924"/>
                  </a:moveTo>
                  <a:cubicBezTo>
                    <a:pt x="2892" y="4918"/>
                    <a:pt x="2893" y="4916"/>
                    <a:pt x="2894" y="4919"/>
                  </a:cubicBezTo>
                  <a:cubicBezTo>
                    <a:pt x="2895" y="4922"/>
                    <a:pt x="2895" y="4926"/>
                    <a:pt x="2894" y="4929"/>
                  </a:cubicBezTo>
                  <a:cubicBezTo>
                    <a:pt x="2893" y="4932"/>
                    <a:pt x="2892" y="4929"/>
                    <a:pt x="2892" y="4924"/>
                  </a:cubicBezTo>
                  <a:close/>
                  <a:moveTo>
                    <a:pt x="8" y="4902"/>
                  </a:moveTo>
                  <a:cubicBezTo>
                    <a:pt x="8" y="4893"/>
                    <a:pt x="9" y="4890"/>
                    <a:pt x="10" y="4895"/>
                  </a:cubicBezTo>
                  <a:cubicBezTo>
                    <a:pt x="11" y="4900"/>
                    <a:pt x="11" y="4907"/>
                    <a:pt x="10" y="4911"/>
                  </a:cubicBezTo>
                  <a:cubicBezTo>
                    <a:pt x="9" y="4915"/>
                    <a:pt x="8" y="4911"/>
                    <a:pt x="8" y="4902"/>
                  </a:cubicBezTo>
                  <a:close/>
                  <a:moveTo>
                    <a:pt x="8127" y="4902"/>
                  </a:moveTo>
                  <a:cubicBezTo>
                    <a:pt x="8128" y="4897"/>
                    <a:pt x="8128" y="4896"/>
                    <a:pt x="8130" y="4899"/>
                  </a:cubicBezTo>
                  <a:cubicBezTo>
                    <a:pt x="8131" y="4902"/>
                    <a:pt x="8131" y="4906"/>
                    <a:pt x="8129" y="4907"/>
                  </a:cubicBezTo>
                  <a:cubicBezTo>
                    <a:pt x="8128" y="4908"/>
                    <a:pt x="8127" y="4906"/>
                    <a:pt x="8127" y="4902"/>
                  </a:cubicBezTo>
                  <a:close/>
                  <a:moveTo>
                    <a:pt x="2895" y="4890"/>
                  </a:moveTo>
                  <a:cubicBezTo>
                    <a:pt x="2896" y="4885"/>
                    <a:pt x="2896" y="4884"/>
                    <a:pt x="2898" y="4887"/>
                  </a:cubicBezTo>
                  <a:cubicBezTo>
                    <a:pt x="2899" y="4890"/>
                    <a:pt x="2899" y="4894"/>
                    <a:pt x="2897" y="4895"/>
                  </a:cubicBezTo>
                  <a:cubicBezTo>
                    <a:pt x="2896" y="4896"/>
                    <a:pt x="2895" y="4894"/>
                    <a:pt x="2895" y="4890"/>
                  </a:cubicBezTo>
                  <a:close/>
                  <a:moveTo>
                    <a:pt x="8124" y="4868"/>
                  </a:moveTo>
                  <a:cubicBezTo>
                    <a:pt x="8124" y="4862"/>
                    <a:pt x="8125" y="4860"/>
                    <a:pt x="8126" y="4863"/>
                  </a:cubicBezTo>
                  <a:cubicBezTo>
                    <a:pt x="8127" y="4866"/>
                    <a:pt x="8127" y="4870"/>
                    <a:pt x="8126" y="4873"/>
                  </a:cubicBezTo>
                  <a:cubicBezTo>
                    <a:pt x="8125" y="4876"/>
                    <a:pt x="8124" y="4873"/>
                    <a:pt x="8124" y="4868"/>
                  </a:cubicBezTo>
                  <a:close/>
                  <a:moveTo>
                    <a:pt x="2899" y="4858"/>
                  </a:moveTo>
                  <a:cubicBezTo>
                    <a:pt x="2900" y="4853"/>
                    <a:pt x="2900" y="4852"/>
                    <a:pt x="2902" y="4855"/>
                  </a:cubicBezTo>
                  <a:cubicBezTo>
                    <a:pt x="2903" y="4858"/>
                    <a:pt x="2903" y="4862"/>
                    <a:pt x="2901" y="4863"/>
                  </a:cubicBezTo>
                  <a:cubicBezTo>
                    <a:pt x="2900" y="4864"/>
                    <a:pt x="2899" y="4862"/>
                    <a:pt x="2899" y="4858"/>
                  </a:cubicBezTo>
                  <a:close/>
                  <a:moveTo>
                    <a:pt x="12" y="4840"/>
                  </a:moveTo>
                  <a:cubicBezTo>
                    <a:pt x="12" y="4832"/>
                    <a:pt x="13" y="4829"/>
                    <a:pt x="14" y="4833"/>
                  </a:cubicBezTo>
                  <a:cubicBezTo>
                    <a:pt x="15" y="4837"/>
                    <a:pt x="15" y="4843"/>
                    <a:pt x="14" y="4847"/>
                  </a:cubicBezTo>
                  <a:cubicBezTo>
                    <a:pt x="13" y="4851"/>
                    <a:pt x="12" y="4848"/>
                    <a:pt x="12" y="4840"/>
                  </a:cubicBezTo>
                  <a:close/>
                  <a:moveTo>
                    <a:pt x="8119" y="4838"/>
                  </a:moveTo>
                  <a:cubicBezTo>
                    <a:pt x="8120" y="4833"/>
                    <a:pt x="8120" y="4832"/>
                    <a:pt x="8122" y="4835"/>
                  </a:cubicBezTo>
                  <a:cubicBezTo>
                    <a:pt x="8123" y="4838"/>
                    <a:pt x="8123" y="4842"/>
                    <a:pt x="8121" y="4843"/>
                  </a:cubicBezTo>
                  <a:cubicBezTo>
                    <a:pt x="8120" y="4844"/>
                    <a:pt x="8119" y="4842"/>
                    <a:pt x="8119" y="4838"/>
                  </a:cubicBezTo>
                  <a:close/>
                  <a:moveTo>
                    <a:pt x="2903" y="4830"/>
                  </a:moveTo>
                  <a:cubicBezTo>
                    <a:pt x="2904" y="4825"/>
                    <a:pt x="2904" y="4824"/>
                    <a:pt x="2906" y="4827"/>
                  </a:cubicBezTo>
                  <a:cubicBezTo>
                    <a:pt x="2907" y="4830"/>
                    <a:pt x="2907" y="4834"/>
                    <a:pt x="2905" y="4835"/>
                  </a:cubicBezTo>
                  <a:cubicBezTo>
                    <a:pt x="2904" y="4836"/>
                    <a:pt x="2903" y="4834"/>
                    <a:pt x="2903" y="4830"/>
                  </a:cubicBezTo>
                  <a:close/>
                  <a:moveTo>
                    <a:pt x="8115" y="4810"/>
                  </a:moveTo>
                  <a:cubicBezTo>
                    <a:pt x="8116" y="4805"/>
                    <a:pt x="8116" y="4804"/>
                    <a:pt x="8118" y="4807"/>
                  </a:cubicBezTo>
                  <a:cubicBezTo>
                    <a:pt x="8119" y="4810"/>
                    <a:pt x="8119" y="4814"/>
                    <a:pt x="8117" y="4815"/>
                  </a:cubicBezTo>
                  <a:cubicBezTo>
                    <a:pt x="8116" y="4816"/>
                    <a:pt x="8115" y="4814"/>
                    <a:pt x="8115" y="4810"/>
                  </a:cubicBezTo>
                  <a:close/>
                  <a:moveTo>
                    <a:pt x="2907" y="4802"/>
                  </a:moveTo>
                  <a:cubicBezTo>
                    <a:pt x="2908" y="4797"/>
                    <a:pt x="2908" y="4796"/>
                    <a:pt x="2910" y="4799"/>
                  </a:cubicBezTo>
                  <a:cubicBezTo>
                    <a:pt x="2911" y="4802"/>
                    <a:pt x="2911" y="4806"/>
                    <a:pt x="2909" y="4807"/>
                  </a:cubicBezTo>
                  <a:cubicBezTo>
                    <a:pt x="2908" y="4808"/>
                    <a:pt x="2907" y="4806"/>
                    <a:pt x="2907" y="4802"/>
                  </a:cubicBezTo>
                  <a:close/>
                  <a:moveTo>
                    <a:pt x="16" y="4790"/>
                  </a:moveTo>
                  <a:cubicBezTo>
                    <a:pt x="16" y="4783"/>
                    <a:pt x="17" y="4781"/>
                    <a:pt x="18" y="4785"/>
                  </a:cubicBezTo>
                  <a:cubicBezTo>
                    <a:pt x="19" y="4789"/>
                    <a:pt x="19" y="4794"/>
                    <a:pt x="18" y="4797"/>
                  </a:cubicBezTo>
                  <a:cubicBezTo>
                    <a:pt x="17" y="4800"/>
                    <a:pt x="16" y="4797"/>
                    <a:pt x="16" y="4790"/>
                  </a:cubicBezTo>
                  <a:close/>
                  <a:moveTo>
                    <a:pt x="8111" y="4782"/>
                  </a:moveTo>
                  <a:cubicBezTo>
                    <a:pt x="8112" y="4777"/>
                    <a:pt x="8112" y="4776"/>
                    <a:pt x="8114" y="4779"/>
                  </a:cubicBezTo>
                  <a:cubicBezTo>
                    <a:pt x="8115" y="4782"/>
                    <a:pt x="8115" y="4786"/>
                    <a:pt x="8113" y="4787"/>
                  </a:cubicBezTo>
                  <a:cubicBezTo>
                    <a:pt x="8112" y="4788"/>
                    <a:pt x="8111" y="4786"/>
                    <a:pt x="8111" y="4782"/>
                  </a:cubicBezTo>
                  <a:close/>
                  <a:moveTo>
                    <a:pt x="8107" y="4758"/>
                  </a:moveTo>
                  <a:cubicBezTo>
                    <a:pt x="8108" y="4753"/>
                    <a:pt x="8108" y="4752"/>
                    <a:pt x="8110" y="4755"/>
                  </a:cubicBezTo>
                  <a:cubicBezTo>
                    <a:pt x="8111" y="4758"/>
                    <a:pt x="8111" y="4762"/>
                    <a:pt x="8109" y="4763"/>
                  </a:cubicBezTo>
                  <a:cubicBezTo>
                    <a:pt x="8108" y="4764"/>
                    <a:pt x="8107" y="4762"/>
                    <a:pt x="8107" y="4758"/>
                  </a:cubicBezTo>
                  <a:close/>
                  <a:moveTo>
                    <a:pt x="20" y="4742"/>
                  </a:moveTo>
                  <a:cubicBezTo>
                    <a:pt x="20" y="4735"/>
                    <a:pt x="21" y="4733"/>
                    <a:pt x="22" y="4737"/>
                  </a:cubicBezTo>
                  <a:cubicBezTo>
                    <a:pt x="23" y="4741"/>
                    <a:pt x="23" y="4746"/>
                    <a:pt x="22" y="4749"/>
                  </a:cubicBezTo>
                  <a:cubicBezTo>
                    <a:pt x="21" y="4752"/>
                    <a:pt x="20" y="4749"/>
                    <a:pt x="20" y="4742"/>
                  </a:cubicBezTo>
                  <a:close/>
                  <a:moveTo>
                    <a:pt x="8103" y="4734"/>
                  </a:moveTo>
                  <a:cubicBezTo>
                    <a:pt x="8104" y="4729"/>
                    <a:pt x="8104" y="4728"/>
                    <a:pt x="8106" y="4731"/>
                  </a:cubicBezTo>
                  <a:cubicBezTo>
                    <a:pt x="8107" y="4734"/>
                    <a:pt x="8107" y="4738"/>
                    <a:pt x="8105" y="4739"/>
                  </a:cubicBezTo>
                  <a:cubicBezTo>
                    <a:pt x="8104" y="4740"/>
                    <a:pt x="8103" y="4738"/>
                    <a:pt x="8103" y="4734"/>
                  </a:cubicBezTo>
                  <a:close/>
                  <a:moveTo>
                    <a:pt x="24" y="4700"/>
                  </a:moveTo>
                  <a:cubicBezTo>
                    <a:pt x="24" y="4694"/>
                    <a:pt x="25" y="4692"/>
                    <a:pt x="26" y="4695"/>
                  </a:cubicBezTo>
                  <a:cubicBezTo>
                    <a:pt x="27" y="4698"/>
                    <a:pt x="27" y="4702"/>
                    <a:pt x="26" y="4705"/>
                  </a:cubicBezTo>
                  <a:cubicBezTo>
                    <a:pt x="25" y="4708"/>
                    <a:pt x="24" y="4705"/>
                    <a:pt x="24" y="4700"/>
                  </a:cubicBezTo>
                  <a:close/>
                  <a:moveTo>
                    <a:pt x="28" y="4660"/>
                  </a:moveTo>
                  <a:cubicBezTo>
                    <a:pt x="28" y="4654"/>
                    <a:pt x="29" y="4652"/>
                    <a:pt x="30" y="4655"/>
                  </a:cubicBezTo>
                  <a:cubicBezTo>
                    <a:pt x="31" y="4658"/>
                    <a:pt x="31" y="4662"/>
                    <a:pt x="30" y="4665"/>
                  </a:cubicBezTo>
                  <a:cubicBezTo>
                    <a:pt x="29" y="4668"/>
                    <a:pt x="28" y="4665"/>
                    <a:pt x="28" y="4660"/>
                  </a:cubicBezTo>
                  <a:close/>
                  <a:moveTo>
                    <a:pt x="32" y="4620"/>
                  </a:moveTo>
                  <a:cubicBezTo>
                    <a:pt x="32" y="4614"/>
                    <a:pt x="33" y="4612"/>
                    <a:pt x="34" y="4615"/>
                  </a:cubicBezTo>
                  <a:cubicBezTo>
                    <a:pt x="35" y="4618"/>
                    <a:pt x="35" y="4622"/>
                    <a:pt x="34" y="4625"/>
                  </a:cubicBezTo>
                  <a:cubicBezTo>
                    <a:pt x="33" y="4628"/>
                    <a:pt x="32" y="4625"/>
                    <a:pt x="32" y="4620"/>
                  </a:cubicBezTo>
                  <a:close/>
                  <a:moveTo>
                    <a:pt x="35" y="4586"/>
                  </a:moveTo>
                  <a:cubicBezTo>
                    <a:pt x="36" y="4581"/>
                    <a:pt x="36" y="4580"/>
                    <a:pt x="38" y="4583"/>
                  </a:cubicBezTo>
                  <a:cubicBezTo>
                    <a:pt x="39" y="4586"/>
                    <a:pt x="39" y="4590"/>
                    <a:pt x="37" y="4591"/>
                  </a:cubicBezTo>
                  <a:cubicBezTo>
                    <a:pt x="36" y="4592"/>
                    <a:pt x="35" y="4590"/>
                    <a:pt x="35" y="4586"/>
                  </a:cubicBezTo>
                  <a:close/>
                  <a:moveTo>
                    <a:pt x="39" y="4554"/>
                  </a:moveTo>
                  <a:cubicBezTo>
                    <a:pt x="40" y="4549"/>
                    <a:pt x="40" y="4548"/>
                    <a:pt x="42" y="4551"/>
                  </a:cubicBezTo>
                  <a:cubicBezTo>
                    <a:pt x="43" y="4554"/>
                    <a:pt x="43" y="4558"/>
                    <a:pt x="41" y="4559"/>
                  </a:cubicBezTo>
                  <a:cubicBezTo>
                    <a:pt x="40" y="4560"/>
                    <a:pt x="39" y="4558"/>
                    <a:pt x="39" y="4554"/>
                  </a:cubicBezTo>
                  <a:close/>
                  <a:moveTo>
                    <a:pt x="43" y="4522"/>
                  </a:moveTo>
                  <a:cubicBezTo>
                    <a:pt x="44" y="4517"/>
                    <a:pt x="44" y="4516"/>
                    <a:pt x="46" y="4519"/>
                  </a:cubicBezTo>
                  <a:cubicBezTo>
                    <a:pt x="47" y="4522"/>
                    <a:pt x="47" y="4526"/>
                    <a:pt x="45" y="4527"/>
                  </a:cubicBezTo>
                  <a:cubicBezTo>
                    <a:pt x="44" y="4528"/>
                    <a:pt x="43" y="4526"/>
                    <a:pt x="43" y="4522"/>
                  </a:cubicBezTo>
                  <a:close/>
                  <a:moveTo>
                    <a:pt x="47" y="4490"/>
                  </a:moveTo>
                  <a:cubicBezTo>
                    <a:pt x="48" y="4485"/>
                    <a:pt x="48" y="4484"/>
                    <a:pt x="50" y="4487"/>
                  </a:cubicBezTo>
                  <a:cubicBezTo>
                    <a:pt x="51" y="4490"/>
                    <a:pt x="51" y="4494"/>
                    <a:pt x="49" y="4495"/>
                  </a:cubicBezTo>
                  <a:cubicBezTo>
                    <a:pt x="48" y="4496"/>
                    <a:pt x="47" y="4494"/>
                    <a:pt x="47" y="4490"/>
                  </a:cubicBezTo>
                  <a:close/>
                  <a:moveTo>
                    <a:pt x="51" y="4462"/>
                  </a:moveTo>
                  <a:cubicBezTo>
                    <a:pt x="52" y="4457"/>
                    <a:pt x="52" y="4456"/>
                    <a:pt x="54" y="4459"/>
                  </a:cubicBezTo>
                  <a:cubicBezTo>
                    <a:pt x="55" y="4462"/>
                    <a:pt x="55" y="4466"/>
                    <a:pt x="53" y="4467"/>
                  </a:cubicBezTo>
                  <a:cubicBezTo>
                    <a:pt x="52" y="4468"/>
                    <a:pt x="51" y="4466"/>
                    <a:pt x="51" y="4462"/>
                  </a:cubicBezTo>
                  <a:close/>
                  <a:moveTo>
                    <a:pt x="59" y="4406"/>
                  </a:moveTo>
                  <a:cubicBezTo>
                    <a:pt x="60" y="4401"/>
                    <a:pt x="60" y="4400"/>
                    <a:pt x="62" y="4403"/>
                  </a:cubicBezTo>
                  <a:cubicBezTo>
                    <a:pt x="63" y="4406"/>
                    <a:pt x="63" y="4410"/>
                    <a:pt x="61" y="4411"/>
                  </a:cubicBezTo>
                  <a:cubicBezTo>
                    <a:pt x="60" y="4412"/>
                    <a:pt x="59" y="4410"/>
                    <a:pt x="59" y="4406"/>
                  </a:cubicBezTo>
                  <a:close/>
                  <a:moveTo>
                    <a:pt x="63" y="4378"/>
                  </a:moveTo>
                  <a:cubicBezTo>
                    <a:pt x="64" y="4373"/>
                    <a:pt x="64" y="4372"/>
                    <a:pt x="66" y="4375"/>
                  </a:cubicBezTo>
                  <a:cubicBezTo>
                    <a:pt x="67" y="4378"/>
                    <a:pt x="67" y="4382"/>
                    <a:pt x="65" y="4383"/>
                  </a:cubicBezTo>
                  <a:cubicBezTo>
                    <a:pt x="64" y="4384"/>
                    <a:pt x="63" y="4382"/>
                    <a:pt x="63" y="4378"/>
                  </a:cubicBezTo>
                  <a:close/>
                  <a:moveTo>
                    <a:pt x="83" y="4258"/>
                  </a:moveTo>
                  <a:cubicBezTo>
                    <a:pt x="84" y="4253"/>
                    <a:pt x="84" y="4252"/>
                    <a:pt x="86" y="4255"/>
                  </a:cubicBezTo>
                  <a:cubicBezTo>
                    <a:pt x="87" y="4258"/>
                    <a:pt x="87" y="4262"/>
                    <a:pt x="85" y="4263"/>
                  </a:cubicBezTo>
                  <a:cubicBezTo>
                    <a:pt x="84" y="4264"/>
                    <a:pt x="83" y="4262"/>
                    <a:pt x="83" y="4258"/>
                  </a:cubicBezTo>
                  <a:close/>
                  <a:moveTo>
                    <a:pt x="3479" y="3494"/>
                  </a:moveTo>
                  <a:cubicBezTo>
                    <a:pt x="3479" y="3494"/>
                    <a:pt x="3482" y="3490"/>
                    <a:pt x="3486" y="3487"/>
                  </a:cubicBezTo>
                  <a:cubicBezTo>
                    <a:pt x="3492" y="3482"/>
                    <a:pt x="3492" y="3483"/>
                    <a:pt x="3488" y="3489"/>
                  </a:cubicBezTo>
                  <a:cubicBezTo>
                    <a:pt x="3482" y="3496"/>
                    <a:pt x="3479" y="3498"/>
                    <a:pt x="3479" y="3494"/>
                  </a:cubicBezTo>
                  <a:close/>
                  <a:moveTo>
                    <a:pt x="3505" y="3464"/>
                  </a:moveTo>
                  <a:cubicBezTo>
                    <a:pt x="3509" y="3460"/>
                    <a:pt x="3513" y="3456"/>
                    <a:pt x="3514" y="3456"/>
                  </a:cubicBezTo>
                  <a:cubicBezTo>
                    <a:pt x="3515" y="3456"/>
                    <a:pt x="3513" y="3460"/>
                    <a:pt x="3509" y="3464"/>
                  </a:cubicBezTo>
                  <a:cubicBezTo>
                    <a:pt x="3505" y="3468"/>
                    <a:pt x="3501" y="3472"/>
                    <a:pt x="3500" y="3472"/>
                  </a:cubicBezTo>
                  <a:cubicBezTo>
                    <a:pt x="3499" y="3472"/>
                    <a:pt x="3501" y="3468"/>
                    <a:pt x="3505" y="3464"/>
                  </a:cubicBezTo>
                  <a:close/>
                  <a:moveTo>
                    <a:pt x="7526" y="3465"/>
                  </a:moveTo>
                  <a:cubicBezTo>
                    <a:pt x="7522" y="3459"/>
                    <a:pt x="7522" y="3458"/>
                    <a:pt x="7528" y="3463"/>
                  </a:cubicBezTo>
                  <a:cubicBezTo>
                    <a:pt x="7532" y="3466"/>
                    <a:pt x="7535" y="3470"/>
                    <a:pt x="7535" y="3470"/>
                  </a:cubicBezTo>
                  <a:cubicBezTo>
                    <a:pt x="7535" y="3474"/>
                    <a:pt x="7532" y="3472"/>
                    <a:pt x="7526" y="3465"/>
                  </a:cubicBezTo>
                  <a:close/>
                  <a:moveTo>
                    <a:pt x="7501" y="3435"/>
                  </a:moveTo>
                  <a:lnTo>
                    <a:pt x="7493" y="3426"/>
                  </a:lnTo>
                  <a:lnTo>
                    <a:pt x="7502" y="3434"/>
                  </a:lnTo>
                  <a:cubicBezTo>
                    <a:pt x="7510" y="3441"/>
                    <a:pt x="7513" y="3444"/>
                    <a:pt x="7510" y="3444"/>
                  </a:cubicBezTo>
                  <a:cubicBezTo>
                    <a:pt x="7509" y="3444"/>
                    <a:pt x="7505" y="3440"/>
                    <a:pt x="7501" y="3435"/>
                  </a:cubicBezTo>
                  <a:close/>
                  <a:moveTo>
                    <a:pt x="3533" y="3432"/>
                  </a:moveTo>
                  <a:cubicBezTo>
                    <a:pt x="3537" y="3428"/>
                    <a:pt x="3541" y="3424"/>
                    <a:pt x="3542" y="3424"/>
                  </a:cubicBezTo>
                  <a:cubicBezTo>
                    <a:pt x="3543" y="3424"/>
                    <a:pt x="3541" y="3428"/>
                    <a:pt x="3537" y="3432"/>
                  </a:cubicBezTo>
                  <a:cubicBezTo>
                    <a:pt x="3533" y="3436"/>
                    <a:pt x="3529" y="3440"/>
                    <a:pt x="3528" y="3440"/>
                  </a:cubicBezTo>
                  <a:cubicBezTo>
                    <a:pt x="3527" y="3440"/>
                    <a:pt x="3529" y="3436"/>
                    <a:pt x="3533" y="3432"/>
                  </a:cubicBezTo>
                  <a:close/>
                  <a:moveTo>
                    <a:pt x="7469" y="3399"/>
                  </a:moveTo>
                  <a:lnTo>
                    <a:pt x="7461" y="3390"/>
                  </a:lnTo>
                  <a:lnTo>
                    <a:pt x="7470" y="3398"/>
                  </a:lnTo>
                  <a:cubicBezTo>
                    <a:pt x="7478" y="3405"/>
                    <a:pt x="7481" y="3408"/>
                    <a:pt x="7478" y="3408"/>
                  </a:cubicBezTo>
                  <a:cubicBezTo>
                    <a:pt x="7477" y="3408"/>
                    <a:pt x="7473" y="3404"/>
                    <a:pt x="7469" y="3399"/>
                  </a:cubicBezTo>
                  <a:close/>
                  <a:moveTo>
                    <a:pt x="3571" y="3390"/>
                  </a:moveTo>
                  <a:cubicBezTo>
                    <a:pt x="3578" y="3382"/>
                    <a:pt x="3585" y="3376"/>
                    <a:pt x="3587" y="3376"/>
                  </a:cubicBezTo>
                  <a:cubicBezTo>
                    <a:pt x="3588" y="3376"/>
                    <a:pt x="3582" y="3382"/>
                    <a:pt x="3575" y="3390"/>
                  </a:cubicBezTo>
                  <a:cubicBezTo>
                    <a:pt x="3568" y="3398"/>
                    <a:pt x="3561" y="3404"/>
                    <a:pt x="3559" y="3404"/>
                  </a:cubicBezTo>
                  <a:cubicBezTo>
                    <a:pt x="3558" y="3404"/>
                    <a:pt x="3564" y="3398"/>
                    <a:pt x="3571" y="3390"/>
                  </a:cubicBezTo>
                  <a:close/>
                  <a:moveTo>
                    <a:pt x="7385" y="3312"/>
                  </a:moveTo>
                  <a:cubicBezTo>
                    <a:pt x="7359" y="3286"/>
                    <a:pt x="7338" y="3264"/>
                    <a:pt x="7339" y="3264"/>
                  </a:cubicBezTo>
                  <a:cubicBezTo>
                    <a:pt x="7340" y="3264"/>
                    <a:pt x="7363" y="3286"/>
                    <a:pt x="7389" y="3312"/>
                  </a:cubicBezTo>
                  <a:cubicBezTo>
                    <a:pt x="7415" y="3338"/>
                    <a:pt x="7436" y="3360"/>
                    <a:pt x="7435" y="3360"/>
                  </a:cubicBezTo>
                  <a:cubicBezTo>
                    <a:pt x="7434" y="3360"/>
                    <a:pt x="7411" y="3338"/>
                    <a:pt x="7385" y="3312"/>
                  </a:cubicBezTo>
                  <a:close/>
                  <a:moveTo>
                    <a:pt x="3699" y="3263"/>
                  </a:moveTo>
                  <a:cubicBezTo>
                    <a:pt x="3699" y="3262"/>
                    <a:pt x="3705" y="3256"/>
                    <a:pt x="3712" y="3250"/>
                  </a:cubicBezTo>
                  <a:lnTo>
                    <a:pt x="3725" y="3238"/>
                  </a:lnTo>
                  <a:lnTo>
                    <a:pt x="3713" y="3251"/>
                  </a:lnTo>
                  <a:cubicBezTo>
                    <a:pt x="3702" y="3263"/>
                    <a:pt x="3699" y="3266"/>
                    <a:pt x="3699" y="3263"/>
                  </a:cubicBezTo>
                  <a:close/>
                  <a:moveTo>
                    <a:pt x="7295" y="3225"/>
                  </a:moveTo>
                  <a:lnTo>
                    <a:pt x="7285" y="3214"/>
                  </a:lnTo>
                  <a:lnTo>
                    <a:pt x="7296" y="3224"/>
                  </a:lnTo>
                  <a:cubicBezTo>
                    <a:pt x="7306" y="3233"/>
                    <a:pt x="7309" y="3236"/>
                    <a:pt x="7306" y="3236"/>
                  </a:cubicBezTo>
                  <a:cubicBezTo>
                    <a:pt x="7305" y="3236"/>
                    <a:pt x="7300" y="3231"/>
                    <a:pt x="7295" y="3225"/>
                  </a:cubicBezTo>
                  <a:close/>
                  <a:moveTo>
                    <a:pt x="3749" y="3216"/>
                  </a:moveTo>
                  <a:cubicBezTo>
                    <a:pt x="3753" y="3212"/>
                    <a:pt x="3757" y="3208"/>
                    <a:pt x="3758" y="3208"/>
                  </a:cubicBezTo>
                  <a:cubicBezTo>
                    <a:pt x="3759" y="3208"/>
                    <a:pt x="3757" y="3212"/>
                    <a:pt x="3753" y="3216"/>
                  </a:cubicBezTo>
                  <a:cubicBezTo>
                    <a:pt x="3749" y="3220"/>
                    <a:pt x="3745" y="3224"/>
                    <a:pt x="3744" y="3224"/>
                  </a:cubicBezTo>
                  <a:cubicBezTo>
                    <a:pt x="3743" y="3224"/>
                    <a:pt x="3745" y="3220"/>
                    <a:pt x="3749" y="3216"/>
                  </a:cubicBezTo>
                  <a:close/>
                  <a:moveTo>
                    <a:pt x="7261" y="3195"/>
                  </a:moveTo>
                  <a:lnTo>
                    <a:pt x="7253" y="3186"/>
                  </a:lnTo>
                  <a:lnTo>
                    <a:pt x="7262" y="3194"/>
                  </a:lnTo>
                  <a:cubicBezTo>
                    <a:pt x="7270" y="3201"/>
                    <a:pt x="7273" y="3204"/>
                    <a:pt x="7270" y="3204"/>
                  </a:cubicBezTo>
                  <a:cubicBezTo>
                    <a:pt x="7269" y="3204"/>
                    <a:pt x="7265" y="3200"/>
                    <a:pt x="7261" y="3195"/>
                  </a:cubicBezTo>
                  <a:close/>
                  <a:moveTo>
                    <a:pt x="3781" y="3188"/>
                  </a:moveTo>
                  <a:cubicBezTo>
                    <a:pt x="3785" y="3184"/>
                    <a:pt x="3789" y="3180"/>
                    <a:pt x="3790" y="3180"/>
                  </a:cubicBezTo>
                  <a:cubicBezTo>
                    <a:pt x="3791" y="3180"/>
                    <a:pt x="3789" y="3184"/>
                    <a:pt x="3785" y="3188"/>
                  </a:cubicBezTo>
                  <a:cubicBezTo>
                    <a:pt x="3781" y="3192"/>
                    <a:pt x="3777" y="3196"/>
                    <a:pt x="3776" y="3196"/>
                  </a:cubicBezTo>
                  <a:cubicBezTo>
                    <a:pt x="3775" y="3196"/>
                    <a:pt x="3777" y="3192"/>
                    <a:pt x="3781" y="3188"/>
                  </a:cubicBezTo>
                  <a:close/>
                  <a:moveTo>
                    <a:pt x="7230" y="3169"/>
                  </a:moveTo>
                  <a:cubicBezTo>
                    <a:pt x="7226" y="3163"/>
                    <a:pt x="7226" y="3162"/>
                    <a:pt x="7232" y="3167"/>
                  </a:cubicBezTo>
                  <a:cubicBezTo>
                    <a:pt x="7239" y="3173"/>
                    <a:pt x="7241" y="3176"/>
                    <a:pt x="7237" y="3176"/>
                  </a:cubicBezTo>
                  <a:cubicBezTo>
                    <a:pt x="7237" y="3176"/>
                    <a:pt x="7234" y="3173"/>
                    <a:pt x="7230" y="3169"/>
                  </a:cubicBezTo>
                  <a:close/>
                  <a:moveTo>
                    <a:pt x="3803" y="3170"/>
                  </a:moveTo>
                  <a:cubicBezTo>
                    <a:pt x="3803" y="3170"/>
                    <a:pt x="3806" y="3166"/>
                    <a:pt x="3810" y="3163"/>
                  </a:cubicBezTo>
                  <a:cubicBezTo>
                    <a:pt x="3816" y="3158"/>
                    <a:pt x="3816" y="3159"/>
                    <a:pt x="3812" y="3165"/>
                  </a:cubicBezTo>
                  <a:cubicBezTo>
                    <a:pt x="3806" y="3172"/>
                    <a:pt x="3803" y="3174"/>
                    <a:pt x="3803" y="3170"/>
                  </a:cubicBezTo>
                  <a:close/>
                  <a:moveTo>
                    <a:pt x="7186" y="3133"/>
                  </a:moveTo>
                  <a:cubicBezTo>
                    <a:pt x="7182" y="3127"/>
                    <a:pt x="7182" y="3126"/>
                    <a:pt x="7188" y="3131"/>
                  </a:cubicBezTo>
                  <a:cubicBezTo>
                    <a:pt x="7195" y="3137"/>
                    <a:pt x="7197" y="3140"/>
                    <a:pt x="7193" y="3140"/>
                  </a:cubicBezTo>
                  <a:cubicBezTo>
                    <a:pt x="7193" y="3140"/>
                    <a:pt x="7190" y="3137"/>
                    <a:pt x="7186" y="3133"/>
                  </a:cubicBezTo>
                  <a:close/>
                  <a:moveTo>
                    <a:pt x="6058" y="2621"/>
                  </a:moveTo>
                  <a:cubicBezTo>
                    <a:pt x="6061" y="2620"/>
                    <a:pt x="6065" y="2620"/>
                    <a:pt x="6066" y="2622"/>
                  </a:cubicBezTo>
                  <a:cubicBezTo>
                    <a:pt x="6067" y="2623"/>
                    <a:pt x="6065" y="2624"/>
                    <a:pt x="6061" y="2624"/>
                  </a:cubicBezTo>
                  <a:cubicBezTo>
                    <a:pt x="6056" y="2623"/>
                    <a:pt x="6055" y="2622"/>
                    <a:pt x="6058" y="2621"/>
                  </a:cubicBezTo>
                  <a:close/>
                  <a:moveTo>
                    <a:pt x="5022" y="2613"/>
                  </a:moveTo>
                  <a:cubicBezTo>
                    <a:pt x="5025" y="2612"/>
                    <a:pt x="5029" y="2612"/>
                    <a:pt x="5030" y="2614"/>
                  </a:cubicBezTo>
                  <a:cubicBezTo>
                    <a:pt x="5031" y="2615"/>
                    <a:pt x="5029" y="2616"/>
                    <a:pt x="5025" y="2616"/>
                  </a:cubicBezTo>
                  <a:cubicBezTo>
                    <a:pt x="5020" y="2615"/>
                    <a:pt x="5019" y="2614"/>
                    <a:pt x="5022" y="2613"/>
                  </a:cubicBezTo>
                  <a:close/>
                  <a:moveTo>
                    <a:pt x="6014" y="2613"/>
                  </a:moveTo>
                  <a:cubicBezTo>
                    <a:pt x="6017" y="2612"/>
                    <a:pt x="6021" y="2612"/>
                    <a:pt x="6022" y="2614"/>
                  </a:cubicBezTo>
                  <a:cubicBezTo>
                    <a:pt x="6023" y="2615"/>
                    <a:pt x="6021" y="2616"/>
                    <a:pt x="6017" y="2616"/>
                  </a:cubicBezTo>
                  <a:cubicBezTo>
                    <a:pt x="6012" y="2615"/>
                    <a:pt x="6011" y="2614"/>
                    <a:pt x="6014" y="2613"/>
                  </a:cubicBezTo>
                  <a:close/>
                  <a:moveTo>
                    <a:pt x="5046" y="2609"/>
                  </a:moveTo>
                  <a:cubicBezTo>
                    <a:pt x="5049" y="2608"/>
                    <a:pt x="5053" y="2608"/>
                    <a:pt x="5054" y="2610"/>
                  </a:cubicBezTo>
                  <a:cubicBezTo>
                    <a:pt x="5055" y="2611"/>
                    <a:pt x="5053" y="2612"/>
                    <a:pt x="5049" y="2612"/>
                  </a:cubicBezTo>
                  <a:cubicBezTo>
                    <a:pt x="5044" y="2611"/>
                    <a:pt x="5043" y="2610"/>
                    <a:pt x="5046" y="2609"/>
                  </a:cubicBezTo>
                  <a:close/>
                  <a:moveTo>
                    <a:pt x="5990" y="2609"/>
                  </a:moveTo>
                  <a:cubicBezTo>
                    <a:pt x="5993" y="2608"/>
                    <a:pt x="5997" y="2608"/>
                    <a:pt x="5998" y="2610"/>
                  </a:cubicBezTo>
                  <a:cubicBezTo>
                    <a:pt x="5999" y="2611"/>
                    <a:pt x="5997" y="2612"/>
                    <a:pt x="5993" y="2612"/>
                  </a:cubicBezTo>
                  <a:cubicBezTo>
                    <a:pt x="5988" y="2611"/>
                    <a:pt x="5987" y="2610"/>
                    <a:pt x="5990" y="2609"/>
                  </a:cubicBezTo>
                  <a:close/>
                  <a:moveTo>
                    <a:pt x="5070" y="2605"/>
                  </a:moveTo>
                  <a:cubicBezTo>
                    <a:pt x="5073" y="2604"/>
                    <a:pt x="5077" y="2604"/>
                    <a:pt x="5078" y="2606"/>
                  </a:cubicBezTo>
                  <a:cubicBezTo>
                    <a:pt x="5079" y="2607"/>
                    <a:pt x="5077" y="2608"/>
                    <a:pt x="5073" y="2608"/>
                  </a:cubicBezTo>
                  <a:cubicBezTo>
                    <a:pt x="5068" y="2607"/>
                    <a:pt x="5067" y="2606"/>
                    <a:pt x="5070" y="2605"/>
                  </a:cubicBezTo>
                  <a:close/>
                  <a:moveTo>
                    <a:pt x="5098" y="2601"/>
                  </a:moveTo>
                  <a:cubicBezTo>
                    <a:pt x="5101" y="2600"/>
                    <a:pt x="5105" y="2600"/>
                    <a:pt x="5106" y="2602"/>
                  </a:cubicBezTo>
                  <a:cubicBezTo>
                    <a:pt x="5107" y="2603"/>
                    <a:pt x="5105" y="2604"/>
                    <a:pt x="5101" y="2604"/>
                  </a:cubicBezTo>
                  <a:cubicBezTo>
                    <a:pt x="5096" y="2603"/>
                    <a:pt x="5095" y="2602"/>
                    <a:pt x="5098" y="2601"/>
                  </a:cubicBezTo>
                  <a:close/>
                  <a:moveTo>
                    <a:pt x="5938" y="2601"/>
                  </a:moveTo>
                  <a:cubicBezTo>
                    <a:pt x="5941" y="2600"/>
                    <a:pt x="5945" y="2600"/>
                    <a:pt x="5946" y="2602"/>
                  </a:cubicBezTo>
                  <a:cubicBezTo>
                    <a:pt x="5947" y="2603"/>
                    <a:pt x="5945" y="2604"/>
                    <a:pt x="5941" y="2604"/>
                  </a:cubicBezTo>
                  <a:cubicBezTo>
                    <a:pt x="5936" y="2603"/>
                    <a:pt x="5935" y="2602"/>
                    <a:pt x="5938" y="2601"/>
                  </a:cubicBezTo>
                  <a:close/>
                  <a:moveTo>
                    <a:pt x="5126" y="2597"/>
                  </a:moveTo>
                  <a:cubicBezTo>
                    <a:pt x="5129" y="2596"/>
                    <a:pt x="5133" y="2596"/>
                    <a:pt x="5134" y="2598"/>
                  </a:cubicBezTo>
                  <a:cubicBezTo>
                    <a:pt x="5135" y="2599"/>
                    <a:pt x="5133" y="2600"/>
                    <a:pt x="5129" y="2600"/>
                  </a:cubicBezTo>
                  <a:cubicBezTo>
                    <a:pt x="5124" y="2599"/>
                    <a:pt x="5123" y="2598"/>
                    <a:pt x="5126" y="2597"/>
                  </a:cubicBezTo>
                  <a:close/>
                  <a:moveTo>
                    <a:pt x="5910" y="2597"/>
                  </a:moveTo>
                  <a:cubicBezTo>
                    <a:pt x="5913" y="2596"/>
                    <a:pt x="5917" y="2596"/>
                    <a:pt x="5918" y="2598"/>
                  </a:cubicBezTo>
                  <a:cubicBezTo>
                    <a:pt x="5919" y="2599"/>
                    <a:pt x="5917" y="2600"/>
                    <a:pt x="5913" y="2600"/>
                  </a:cubicBezTo>
                  <a:cubicBezTo>
                    <a:pt x="5908" y="2599"/>
                    <a:pt x="5907" y="2598"/>
                    <a:pt x="5910" y="2597"/>
                  </a:cubicBezTo>
                  <a:close/>
                  <a:moveTo>
                    <a:pt x="5158" y="2593"/>
                  </a:moveTo>
                  <a:cubicBezTo>
                    <a:pt x="5161" y="2592"/>
                    <a:pt x="5165" y="2592"/>
                    <a:pt x="5166" y="2594"/>
                  </a:cubicBezTo>
                  <a:cubicBezTo>
                    <a:pt x="5167" y="2595"/>
                    <a:pt x="5165" y="2596"/>
                    <a:pt x="5161" y="2596"/>
                  </a:cubicBezTo>
                  <a:cubicBezTo>
                    <a:pt x="5156" y="2595"/>
                    <a:pt x="5155" y="2594"/>
                    <a:pt x="5158" y="2593"/>
                  </a:cubicBezTo>
                  <a:close/>
                  <a:moveTo>
                    <a:pt x="5878" y="2593"/>
                  </a:moveTo>
                  <a:cubicBezTo>
                    <a:pt x="5881" y="2592"/>
                    <a:pt x="5885" y="2592"/>
                    <a:pt x="5886" y="2594"/>
                  </a:cubicBezTo>
                  <a:cubicBezTo>
                    <a:pt x="5887" y="2595"/>
                    <a:pt x="5885" y="2596"/>
                    <a:pt x="5881" y="2596"/>
                  </a:cubicBezTo>
                  <a:cubicBezTo>
                    <a:pt x="5876" y="2595"/>
                    <a:pt x="5875" y="2594"/>
                    <a:pt x="5878" y="2593"/>
                  </a:cubicBezTo>
                  <a:close/>
                  <a:moveTo>
                    <a:pt x="5190" y="2589"/>
                  </a:moveTo>
                  <a:cubicBezTo>
                    <a:pt x="5193" y="2588"/>
                    <a:pt x="5197" y="2588"/>
                    <a:pt x="5200" y="2589"/>
                  </a:cubicBezTo>
                  <a:cubicBezTo>
                    <a:pt x="5203" y="2590"/>
                    <a:pt x="5200" y="2591"/>
                    <a:pt x="5195" y="2591"/>
                  </a:cubicBezTo>
                  <a:cubicBezTo>
                    <a:pt x="5189" y="2591"/>
                    <a:pt x="5187" y="2590"/>
                    <a:pt x="5190" y="2589"/>
                  </a:cubicBezTo>
                  <a:close/>
                  <a:moveTo>
                    <a:pt x="5842" y="2589"/>
                  </a:moveTo>
                  <a:cubicBezTo>
                    <a:pt x="5845" y="2588"/>
                    <a:pt x="5849" y="2588"/>
                    <a:pt x="5850" y="2590"/>
                  </a:cubicBezTo>
                  <a:cubicBezTo>
                    <a:pt x="5851" y="2591"/>
                    <a:pt x="5849" y="2592"/>
                    <a:pt x="5845" y="2592"/>
                  </a:cubicBezTo>
                  <a:cubicBezTo>
                    <a:pt x="5840" y="2591"/>
                    <a:pt x="5839" y="2590"/>
                    <a:pt x="5842" y="2589"/>
                  </a:cubicBezTo>
                  <a:close/>
                  <a:moveTo>
                    <a:pt x="5230" y="2585"/>
                  </a:moveTo>
                  <a:cubicBezTo>
                    <a:pt x="5233" y="2584"/>
                    <a:pt x="5237" y="2584"/>
                    <a:pt x="5240" y="2585"/>
                  </a:cubicBezTo>
                  <a:cubicBezTo>
                    <a:pt x="5243" y="2586"/>
                    <a:pt x="5240" y="2587"/>
                    <a:pt x="5235" y="2587"/>
                  </a:cubicBezTo>
                  <a:cubicBezTo>
                    <a:pt x="5229" y="2587"/>
                    <a:pt x="5227" y="2586"/>
                    <a:pt x="5230" y="2585"/>
                  </a:cubicBezTo>
                  <a:close/>
                  <a:moveTo>
                    <a:pt x="5802" y="2585"/>
                  </a:moveTo>
                  <a:cubicBezTo>
                    <a:pt x="5805" y="2584"/>
                    <a:pt x="5809" y="2584"/>
                    <a:pt x="5812" y="2585"/>
                  </a:cubicBezTo>
                  <a:cubicBezTo>
                    <a:pt x="5815" y="2586"/>
                    <a:pt x="5812" y="2587"/>
                    <a:pt x="5807" y="2587"/>
                  </a:cubicBezTo>
                  <a:cubicBezTo>
                    <a:pt x="5801" y="2587"/>
                    <a:pt x="5799" y="2586"/>
                    <a:pt x="5802" y="2585"/>
                  </a:cubicBezTo>
                  <a:close/>
                  <a:moveTo>
                    <a:pt x="5276" y="2581"/>
                  </a:moveTo>
                  <a:cubicBezTo>
                    <a:pt x="5280" y="2580"/>
                    <a:pt x="5285" y="2580"/>
                    <a:pt x="5288" y="2581"/>
                  </a:cubicBezTo>
                  <a:cubicBezTo>
                    <a:pt x="5291" y="2582"/>
                    <a:pt x="5288" y="2583"/>
                    <a:pt x="5281" y="2583"/>
                  </a:cubicBezTo>
                  <a:cubicBezTo>
                    <a:pt x="5274" y="2583"/>
                    <a:pt x="5272" y="2582"/>
                    <a:pt x="5276" y="2581"/>
                  </a:cubicBezTo>
                  <a:close/>
                  <a:moveTo>
                    <a:pt x="5756" y="2581"/>
                  </a:moveTo>
                  <a:cubicBezTo>
                    <a:pt x="5760" y="2580"/>
                    <a:pt x="5765" y="2580"/>
                    <a:pt x="5768" y="2581"/>
                  </a:cubicBezTo>
                  <a:cubicBezTo>
                    <a:pt x="5771" y="2582"/>
                    <a:pt x="5768" y="2583"/>
                    <a:pt x="5761" y="2583"/>
                  </a:cubicBezTo>
                  <a:cubicBezTo>
                    <a:pt x="5754" y="2583"/>
                    <a:pt x="5752" y="2582"/>
                    <a:pt x="5756" y="2581"/>
                  </a:cubicBezTo>
                  <a:close/>
                  <a:moveTo>
                    <a:pt x="5330" y="2577"/>
                  </a:moveTo>
                  <a:cubicBezTo>
                    <a:pt x="5335" y="2576"/>
                    <a:pt x="5342" y="2576"/>
                    <a:pt x="5346" y="2577"/>
                  </a:cubicBezTo>
                  <a:cubicBezTo>
                    <a:pt x="5350" y="2578"/>
                    <a:pt x="5346" y="2579"/>
                    <a:pt x="5337" y="2579"/>
                  </a:cubicBezTo>
                  <a:cubicBezTo>
                    <a:pt x="5328" y="2579"/>
                    <a:pt x="5325" y="2578"/>
                    <a:pt x="5330" y="2577"/>
                  </a:cubicBezTo>
                  <a:close/>
                  <a:moveTo>
                    <a:pt x="5696" y="2577"/>
                  </a:moveTo>
                  <a:cubicBezTo>
                    <a:pt x="5700" y="2576"/>
                    <a:pt x="5706" y="2576"/>
                    <a:pt x="5710" y="2577"/>
                  </a:cubicBezTo>
                  <a:cubicBezTo>
                    <a:pt x="5714" y="2578"/>
                    <a:pt x="5711" y="2579"/>
                    <a:pt x="5703" y="2579"/>
                  </a:cubicBezTo>
                  <a:cubicBezTo>
                    <a:pt x="5695" y="2579"/>
                    <a:pt x="5692" y="2578"/>
                    <a:pt x="5696" y="2577"/>
                  </a:cubicBezTo>
                  <a:close/>
                  <a:moveTo>
                    <a:pt x="5410" y="2573"/>
                  </a:moveTo>
                  <a:cubicBezTo>
                    <a:pt x="5417" y="2572"/>
                    <a:pt x="5430" y="2572"/>
                    <a:pt x="5438" y="2573"/>
                  </a:cubicBezTo>
                  <a:cubicBezTo>
                    <a:pt x="5446" y="2574"/>
                    <a:pt x="5440" y="2575"/>
                    <a:pt x="5425" y="2575"/>
                  </a:cubicBezTo>
                  <a:cubicBezTo>
                    <a:pt x="5410" y="2575"/>
                    <a:pt x="5403" y="2574"/>
                    <a:pt x="5410" y="2573"/>
                  </a:cubicBezTo>
                  <a:close/>
                  <a:moveTo>
                    <a:pt x="5602" y="2573"/>
                  </a:moveTo>
                  <a:cubicBezTo>
                    <a:pt x="5609" y="2572"/>
                    <a:pt x="5621" y="2572"/>
                    <a:pt x="5628" y="2573"/>
                  </a:cubicBezTo>
                  <a:cubicBezTo>
                    <a:pt x="5635" y="2574"/>
                    <a:pt x="5629" y="2575"/>
                    <a:pt x="5615" y="2575"/>
                  </a:cubicBezTo>
                  <a:cubicBezTo>
                    <a:pt x="5601" y="2575"/>
                    <a:pt x="5595" y="2574"/>
                    <a:pt x="5602" y="2573"/>
                  </a:cubicBezTo>
                  <a:close/>
                  <a:moveTo>
                    <a:pt x="1107" y="1966"/>
                  </a:moveTo>
                  <a:cubicBezTo>
                    <a:pt x="1107" y="1966"/>
                    <a:pt x="1110" y="1962"/>
                    <a:pt x="1114" y="1959"/>
                  </a:cubicBezTo>
                  <a:cubicBezTo>
                    <a:pt x="1120" y="1954"/>
                    <a:pt x="1120" y="1955"/>
                    <a:pt x="1116" y="1961"/>
                  </a:cubicBezTo>
                  <a:cubicBezTo>
                    <a:pt x="1110" y="1968"/>
                    <a:pt x="1107" y="1970"/>
                    <a:pt x="1107" y="1966"/>
                  </a:cubicBezTo>
                  <a:close/>
                  <a:moveTo>
                    <a:pt x="1159" y="1902"/>
                  </a:moveTo>
                  <a:cubicBezTo>
                    <a:pt x="1159" y="1902"/>
                    <a:pt x="1162" y="1898"/>
                    <a:pt x="1166" y="1895"/>
                  </a:cubicBezTo>
                  <a:cubicBezTo>
                    <a:pt x="1172" y="1890"/>
                    <a:pt x="1172" y="1891"/>
                    <a:pt x="1168" y="1897"/>
                  </a:cubicBezTo>
                  <a:cubicBezTo>
                    <a:pt x="1162" y="1904"/>
                    <a:pt x="1159" y="1906"/>
                    <a:pt x="1159" y="1902"/>
                  </a:cubicBezTo>
                  <a:close/>
                  <a:moveTo>
                    <a:pt x="1183" y="1874"/>
                  </a:moveTo>
                  <a:cubicBezTo>
                    <a:pt x="1183" y="1874"/>
                    <a:pt x="1186" y="1870"/>
                    <a:pt x="1190" y="1867"/>
                  </a:cubicBezTo>
                  <a:cubicBezTo>
                    <a:pt x="1196" y="1862"/>
                    <a:pt x="1196" y="1863"/>
                    <a:pt x="1192" y="1869"/>
                  </a:cubicBezTo>
                  <a:cubicBezTo>
                    <a:pt x="1186" y="1876"/>
                    <a:pt x="1183" y="1878"/>
                    <a:pt x="1183" y="1874"/>
                  </a:cubicBezTo>
                  <a:close/>
                  <a:moveTo>
                    <a:pt x="1203" y="1850"/>
                  </a:moveTo>
                  <a:cubicBezTo>
                    <a:pt x="1203" y="1850"/>
                    <a:pt x="1206" y="1846"/>
                    <a:pt x="1210" y="1843"/>
                  </a:cubicBezTo>
                  <a:cubicBezTo>
                    <a:pt x="1216" y="1838"/>
                    <a:pt x="1216" y="1839"/>
                    <a:pt x="1212" y="1845"/>
                  </a:cubicBezTo>
                  <a:cubicBezTo>
                    <a:pt x="1206" y="1852"/>
                    <a:pt x="1203" y="1854"/>
                    <a:pt x="1203" y="1850"/>
                  </a:cubicBezTo>
                  <a:close/>
                  <a:moveTo>
                    <a:pt x="1233" y="1816"/>
                  </a:moveTo>
                  <a:cubicBezTo>
                    <a:pt x="1237" y="1812"/>
                    <a:pt x="1241" y="1808"/>
                    <a:pt x="1242" y="1808"/>
                  </a:cubicBezTo>
                  <a:cubicBezTo>
                    <a:pt x="1243" y="1808"/>
                    <a:pt x="1241" y="1812"/>
                    <a:pt x="1237" y="1816"/>
                  </a:cubicBezTo>
                  <a:cubicBezTo>
                    <a:pt x="1233" y="1820"/>
                    <a:pt x="1229" y="1824"/>
                    <a:pt x="1228" y="1824"/>
                  </a:cubicBezTo>
                  <a:cubicBezTo>
                    <a:pt x="1227" y="1824"/>
                    <a:pt x="1229" y="1820"/>
                    <a:pt x="1233" y="1816"/>
                  </a:cubicBezTo>
                  <a:close/>
                  <a:moveTo>
                    <a:pt x="1261" y="1784"/>
                  </a:moveTo>
                  <a:cubicBezTo>
                    <a:pt x="1265" y="1780"/>
                    <a:pt x="1269" y="1776"/>
                    <a:pt x="1270" y="1776"/>
                  </a:cubicBezTo>
                  <a:cubicBezTo>
                    <a:pt x="1271" y="1776"/>
                    <a:pt x="1269" y="1780"/>
                    <a:pt x="1265" y="1784"/>
                  </a:cubicBezTo>
                  <a:cubicBezTo>
                    <a:pt x="1261" y="1788"/>
                    <a:pt x="1257" y="1792"/>
                    <a:pt x="1256" y="1792"/>
                  </a:cubicBezTo>
                  <a:cubicBezTo>
                    <a:pt x="1255" y="1792"/>
                    <a:pt x="1257" y="1788"/>
                    <a:pt x="1261" y="1784"/>
                  </a:cubicBezTo>
                  <a:close/>
                  <a:moveTo>
                    <a:pt x="1295" y="1746"/>
                  </a:moveTo>
                  <a:cubicBezTo>
                    <a:pt x="1300" y="1740"/>
                    <a:pt x="1305" y="1736"/>
                    <a:pt x="1306" y="1736"/>
                  </a:cubicBezTo>
                  <a:cubicBezTo>
                    <a:pt x="1307" y="1736"/>
                    <a:pt x="1304" y="1740"/>
                    <a:pt x="1299" y="1746"/>
                  </a:cubicBezTo>
                  <a:cubicBezTo>
                    <a:pt x="1294" y="1751"/>
                    <a:pt x="1289" y="1756"/>
                    <a:pt x="1288" y="1756"/>
                  </a:cubicBezTo>
                  <a:cubicBezTo>
                    <a:pt x="1287" y="1756"/>
                    <a:pt x="1290" y="1751"/>
                    <a:pt x="1295" y="1746"/>
                  </a:cubicBezTo>
                  <a:close/>
                  <a:moveTo>
                    <a:pt x="1339" y="1698"/>
                  </a:moveTo>
                  <a:cubicBezTo>
                    <a:pt x="1346" y="1690"/>
                    <a:pt x="1353" y="1684"/>
                    <a:pt x="1355" y="1684"/>
                  </a:cubicBezTo>
                  <a:cubicBezTo>
                    <a:pt x="1356" y="1684"/>
                    <a:pt x="1350" y="1690"/>
                    <a:pt x="1343" y="1698"/>
                  </a:cubicBezTo>
                  <a:cubicBezTo>
                    <a:pt x="1336" y="1706"/>
                    <a:pt x="1329" y="1712"/>
                    <a:pt x="1327" y="1712"/>
                  </a:cubicBezTo>
                  <a:cubicBezTo>
                    <a:pt x="1326" y="1712"/>
                    <a:pt x="1332" y="1706"/>
                    <a:pt x="1339" y="1698"/>
                  </a:cubicBezTo>
                  <a:close/>
                  <a:moveTo>
                    <a:pt x="1417" y="1616"/>
                  </a:moveTo>
                  <a:cubicBezTo>
                    <a:pt x="1434" y="1598"/>
                    <a:pt x="1450" y="1584"/>
                    <a:pt x="1451" y="1584"/>
                  </a:cubicBezTo>
                  <a:cubicBezTo>
                    <a:pt x="1452" y="1584"/>
                    <a:pt x="1438" y="1598"/>
                    <a:pt x="1421" y="1616"/>
                  </a:cubicBezTo>
                  <a:cubicBezTo>
                    <a:pt x="1404" y="1634"/>
                    <a:pt x="1388" y="1648"/>
                    <a:pt x="1387" y="1648"/>
                  </a:cubicBezTo>
                  <a:cubicBezTo>
                    <a:pt x="1386" y="1648"/>
                    <a:pt x="1400" y="1634"/>
                    <a:pt x="1417" y="1616"/>
                  </a:cubicBezTo>
                  <a:close/>
                  <a:moveTo>
                    <a:pt x="9555" y="1557"/>
                  </a:moveTo>
                  <a:lnTo>
                    <a:pt x="9533" y="1534"/>
                  </a:lnTo>
                  <a:lnTo>
                    <a:pt x="9556" y="1556"/>
                  </a:lnTo>
                  <a:cubicBezTo>
                    <a:pt x="9577" y="1576"/>
                    <a:pt x="9581" y="1580"/>
                    <a:pt x="9578" y="1580"/>
                  </a:cubicBezTo>
                  <a:cubicBezTo>
                    <a:pt x="9577" y="1580"/>
                    <a:pt x="9567" y="1570"/>
                    <a:pt x="9555" y="1557"/>
                  </a:cubicBezTo>
                  <a:close/>
                  <a:moveTo>
                    <a:pt x="1517" y="1516"/>
                  </a:moveTo>
                  <a:cubicBezTo>
                    <a:pt x="1537" y="1496"/>
                    <a:pt x="1554" y="1480"/>
                    <a:pt x="1555" y="1480"/>
                  </a:cubicBezTo>
                  <a:cubicBezTo>
                    <a:pt x="1556" y="1480"/>
                    <a:pt x="1541" y="1496"/>
                    <a:pt x="1521" y="1516"/>
                  </a:cubicBezTo>
                  <a:cubicBezTo>
                    <a:pt x="1501" y="1536"/>
                    <a:pt x="1484" y="1552"/>
                    <a:pt x="1483" y="1552"/>
                  </a:cubicBezTo>
                  <a:cubicBezTo>
                    <a:pt x="1482" y="1552"/>
                    <a:pt x="1497" y="1536"/>
                    <a:pt x="1517" y="1516"/>
                  </a:cubicBezTo>
                  <a:close/>
                  <a:moveTo>
                    <a:pt x="9447" y="1454"/>
                  </a:moveTo>
                  <a:cubicBezTo>
                    <a:pt x="9437" y="1444"/>
                    <a:pt x="9430" y="1436"/>
                    <a:pt x="9431" y="1436"/>
                  </a:cubicBezTo>
                  <a:cubicBezTo>
                    <a:pt x="9432" y="1436"/>
                    <a:pt x="9441" y="1444"/>
                    <a:pt x="9451" y="1454"/>
                  </a:cubicBezTo>
                  <a:cubicBezTo>
                    <a:pt x="9461" y="1464"/>
                    <a:pt x="9468" y="1472"/>
                    <a:pt x="9467" y="1472"/>
                  </a:cubicBezTo>
                  <a:cubicBezTo>
                    <a:pt x="9466" y="1472"/>
                    <a:pt x="9457" y="1464"/>
                    <a:pt x="9447" y="1454"/>
                  </a:cubicBezTo>
                  <a:close/>
                  <a:moveTo>
                    <a:pt x="1591" y="1447"/>
                  </a:moveTo>
                  <a:cubicBezTo>
                    <a:pt x="1591" y="1446"/>
                    <a:pt x="1597" y="1440"/>
                    <a:pt x="1604" y="1434"/>
                  </a:cubicBezTo>
                  <a:lnTo>
                    <a:pt x="1617" y="1422"/>
                  </a:lnTo>
                  <a:lnTo>
                    <a:pt x="1605" y="1435"/>
                  </a:lnTo>
                  <a:cubicBezTo>
                    <a:pt x="1594" y="1447"/>
                    <a:pt x="1591" y="1450"/>
                    <a:pt x="1591" y="1447"/>
                  </a:cubicBezTo>
                  <a:close/>
                  <a:moveTo>
                    <a:pt x="9393" y="1403"/>
                  </a:moveTo>
                  <a:lnTo>
                    <a:pt x="9381" y="1390"/>
                  </a:lnTo>
                  <a:lnTo>
                    <a:pt x="9394" y="1402"/>
                  </a:lnTo>
                  <a:cubicBezTo>
                    <a:pt x="9406" y="1413"/>
                    <a:pt x="9409" y="1416"/>
                    <a:pt x="9406" y="1416"/>
                  </a:cubicBezTo>
                  <a:cubicBezTo>
                    <a:pt x="9405" y="1416"/>
                    <a:pt x="9399" y="1410"/>
                    <a:pt x="9393" y="1403"/>
                  </a:cubicBezTo>
                  <a:close/>
                  <a:moveTo>
                    <a:pt x="1649" y="1392"/>
                  </a:moveTo>
                  <a:cubicBezTo>
                    <a:pt x="1653" y="1388"/>
                    <a:pt x="1657" y="1384"/>
                    <a:pt x="1658" y="1384"/>
                  </a:cubicBezTo>
                  <a:cubicBezTo>
                    <a:pt x="1659" y="1384"/>
                    <a:pt x="1657" y="1388"/>
                    <a:pt x="1653" y="1392"/>
                  </a:cubicBezTo>
                  <a:cubicBezTo>
                    <a:pt x="1649" y="1396"/>
                    <a:pt x="1645" y="1400"/>
                    <a:pt x="1644" y="1400"/>
                  </a:cubicBezTo>
                  <a:cubicBezTo>
                    <a:pt x="1643" y="1400"/>
                    <a:pt x="1645" y="1396"/>
                    <a:pt x="1649" y="1392"/>
                  </a:cubicBezTo>
                  <a:close/>
                  <a:moveTo>
                    <a:pt x="9351" y="1365"/>
                  </a:moveTo>
                  <a:lnTo>
                    <a:pt x="9341" y="1354"/>
                  </a:lnTo>
                  <a:lnTo>
                    <a:pt x="9352" y="1364"/>
                  </a:lnTo>
                  <a:cubicBezTo>
                    <a:pt x="9358" y="1369"/>
                    <a:pt x="9363" y="1374"/>
                    <a:pt x="9363" y="1375"/>
                  </a:cubicBezTo>
                  <a:cubicBezTo>
                    <a:pt x="9363" y="1378"/>
                    <a:pt x="9360" y="1375"/>
                    <a:pt x="9351" y="1365"/>
                  </a:cubicBezTo>
                  <a:close/>
                  <a:moveTo>
                    <a:pt x="1685" y="1360"/>
                  </a:moveTo>
                  <a:cubicBezTo>
                    <a:pt x="1689" y="1356"/>
                    <a:pt x="1693" y="1352"/>
                    <a:pt x="1694" y="1352"/>
                  </a:cubicBezTo>
                  <a:cubicBezTo>
                    <a:pt x="1695" y="1352"/>
                    <a:pt x="1693" y="1356"/>
                    <a:pt x="1689" y="1360"/>
                  </a:cubicBezTo>
                  <a:cubicBezTo>
                    <a:pt x="1685" y="1364"/>
                    <a:pt x="1681" y="1368"/>
                    <a:pt x="1680" y="1368"/>
                  </a:cubicBezTo>
                  <a:cubicBezTo>
                    <a:pt x="1679" y="1368"/>
                    <a:pt x="1681" y="1364"/>
                    <a:pt x="1685" y="1360"/>
                  </a:cubicBezTo>
                  <a:close/>
                  <a:moveTo>
                    <a:pt x="9317" y="1335"/>
                  </a:moveTo>
                  <a:lnTo>
                    <a:pt x="9309" y="1326"/>
                  </a:lnTo>
                  <a:lnTo>
                    <a:pt x="9318" y="1334"/>
                  </a:lnTo>
                  <a:cubicBezTo>
                    <a:pt x="9323" y="1338"/>
                    <a:pt x="9327" y="1342"/>
                    <a:pt x="9327" y="1343"/>
                  </a:cubicBezTo>
                  <a:cubicBezTo>
                    <a:pt x="9327" y="1346"/>
                    <a:pt x="9324" y="1343"/>
                    <a:pt x="9317" y="1335"/>
                  </a:cubicBezTo>
                  <a:close/>
                  <a:moveTo>
                    <a:pt x="1715" y="1334"/>
                  </a:moveTo>
                  <a:cubicBezTo>
                    <a:pt x="1715" y="1334"/>
                    <a:pt x="1718" y="1330"/>
                    <a:pt x="1722" y="1327"/>
                  </a:cubicBezTo>
                  <a:cubicBezTo>
                    <a:pt x="1728" y="1322"/>
                    <a:pt x="1728" y="1323"/>
                    <a:pt x="1724" y="1329"/>
                  </a:cubicBezTo>
                  <a:cubicBezTo>
                    <a:pt x="1718" y="1336"/>
                    <a:pt x="1715" y="1338"/>
                    <a:pt x="1715" y="1334"/>
                  </a:cubicBezTo>
                  <a:close/>
                  <a:moveTo>
                    <a:pt x="9286" y="1309"/>
                  </a:moveTo>
                  <a:cubicBezTo>
                    <a:pt x="9282" y="1303"/>
                    <a:pt x="9282" y="1302"/>
                    <a:pt x="9288" y="1307"/>
                  </a:cubicBezTo>
                  <a:cubicBezTo>
                    <a:pt x="9295" y="1313"/>
                    <a:pt x="9297" y="1316"/>
                    <a:pt x="9293" y="1316"/>
                  </a:cubicBezTo>
                  <a:cubicBezTo>
                    <a:pt x="9293" y="1316"/>
                    <a:pt x="9290" y="1313"/>
                    <a:pt x="9286" y="1309"/>
                  </a:cubicBezTo>
                  <a:close/>
                  <a:moveTo>
                    <a:pt x="1743" y="1310"/>
                  </a:moveTo>
                  <a:cubicBezTo>
                    <a:pt x="1743" y="1310"/>
                    <a:pt x="1746" y="1306"/>
                    <a:pt x="1750" y="1303"/>
                  </a:cubicBezTo>
                  <a:cubicBezTo>
                    <a:pt x="1756" y="1298"/>
                    <a:pt x="1756" y="1299"/>
                    <a:pt x="1752" y="1305"/>
                  </a:cubicBezTo>
                  <a:cubicBezTo>
                    <a:pt x="1746" y="1312"/>
                    <a:pt x="1743" y="1314"/>
                    <a:pt x="1743" y="1310"/>
                  </a:cubicBezTo>
                  <a:close/>
                  <a:moveTo>
                    <a:pt x="9258" y="1285"/>
                  </a:moveTo>
                  <a:cubicBezTo>
                    <a:pt x="9254" y="1279"/>
                    <a:pt x="9254" y="1278"/>
                    <a:pt x="9260" y="1283"/>
                  </a:cubicBezTo>
                  <a:cubicBezTo>
                    <a:pt x="9267" y="1289"/>
                    <a:pt x="9269" y="1292"/>
                    <a:pt x="9265" y="1292"/>
                  </a:cubicBezTo>
                  <a:cubicBezTo>
                    <a:pt x="9265" y="1292"/>
                    <a:pt x="9262" y="1289"/>
                    <a:pt x="9258" y="1285"/>
                  </a:cubicBezTo>
                  <a:close/>
                  <a:moveTo>
                    <a:pt x="1771" y="1286"/>
                  </a:moveTo>
                  <a:cubicBezTo>
                    <a:pt x="1771" y="1286"/>
                    <a:pt x="1774" y="1282"/>
                    <a:pt x="1778" y="1279"/>
                  </a:cubicBezTo>
                  <a:cubicBezTo>
                    <a:pt x="1784" y="1274"/>
                    <a:pt x="1784" y="1275"/>
                    <a:pt x="1780" y="1281"/>
                  </a:cubicBezTo>
                  <a:cubicBezTo>
                    <a:pt x="1774" y="1288"/>
                    <a:pt x="1771" y="1290"/>
                    <a:pt x="1771" y="1286"/>
                  </a:cubicBezTo>
                  <a:close/>
                  <a:moveTo>
                    <a:pt x="1795" y="1266"/>
                  </a:moveTo>
                  <a:cubicBezTo>
                    <a:pt x="1795" y="1266"/>
                    <a:pt x="1798" y="1262"/>
                    <a:pt x="1802" y="1259"/>
                  </a:cubicBezTo>
                  <a:cubicBezTo>
                    <a:pt x="1808" y="1254"/>
                    <a:pt x="1808" y="1255"/>
                    <a:pt x="1804" y="1261"/>
                  </a:cubicBezTo>
                  <a:cubicBezTo>
                    <a:pt x="1798" y="1268"/>
                    <a:pt x="1795" y="1270"/>
                    <a:pt x="1795" y="1266"/>
                  </a:cubicBezTo>
                  <a:close/>
                  <a:moveTo>
                    <a:pt x="1819" y="1246"/>
                  </a:moveTo>
                  <a:cubicBezTo>
                    <a:pt x="1819" y="1246"/>
                    <a:pt x="1822" y="1242"/>
                    <a:pt x="1826" y="1239"/>
                  </a:cubicBezTo>
                  <a:cubicBezTo>
                    <a:pt x="1832" y="1234"/>
                    <a:pt x="1832" y="1235"/>
                    <a:pt x="1828" y="1241"/>
                  </a:cubicBezTo>
                  <a:cubicBezTo>
                    <a:pt x="1822" y="1248"/>
                    <a:pt x="1819" y="1250"/>
                    <a:pt x="1819" y="1246"/>
                  </a:cubicBezTo>
                  <a:close/>
                  <a:moveTo>
                    <a:pt x="9186" y="1225"/>
                  </a:moveTo>
                  <a:cubicBezTo>
                    <a:pt x="9182" y="1219"/>
                    <a:pt x="9182" y="1218"/>
                    <a:pt x="9188" y="1223"/>
                  </a:cubicBezTo>
                  <a:cubicBezTo>
                    <a:pt x="9192" y="1226"/>
                    <a:pt x="9195" y="1230"/>
                    <a:pt x="9195" y="1230"/>
                  </a:cubicBezTo>
                  <a:cubicBezTo>
                    <a:pt x="9195" y="1234"/>
                    <a:pt x="9192" y="1232"/>
                    <a:pt x="9186" y="1225"/>
                  </a:cubicBezTo>
                  <a:close/>
                  <a:moveTo>
                    <a:pt x="6766" y="117"/>
                  </a:moveTo>
                  <a:cubicBezTo>
                    <a:pt x="6769" y="116"/>
                    <a:pt x="6773" y="116"/>
                    <a:pt x="6774" y="118"/>
                  </a:cubicBezTo>
                  <a:cubicBezTo>
                    <a:pt x="6775" y="119"/>
                    <a:pt x="6773" y="120"/>
                    <a:pt x="6769" y="120"/>
                  </a:cubicBezTo>
                  <a:cubicBezTo>
                    <a:pt x="6764" y="119"/>
                    <a:pt x="6763" y="118"/>
                    <a:pt x="6766" y="117"/>
                  </a:cubicBezTo>
                  <a:close/>
                  <a:moveTo>
                    <a:pt x="6702" y="105"/>
                  </a:moveTo>
                  <a:cubicBezTo>
                    <a:pt x="6705" y="104"/>
                    <a:pt x="6709" y="104"/>
                    <a:pt x="6710" y="106"/>
                  </a:cubicBezTo>
                  <a:cubicBezTo>
                    <a:pt x="6711" y="107"/>
                    <a:pt x="6709" y="108"/>
                    <a:pt x="6705" y="108"/>
                  </a:cubicBezTo>
                  <a:cubicBezTo>
                    <a:pt x="6700" y="107"/>
                    <a:pt x="6699" y="106"/>
                    <a:pt x="6702" y="105"/>
                  </a:cubicBezTo>
                  <a:close/>
                  <a:moveTo>
                    <a:pt x="6658" y="97"/>
                  </a:moveTo>
                  <a:cubicBezTo>
                    <a:pt x="6661" y="96"/>
                    <a:pt x="6665" y="96"/>
                    <a:pt x="6666" y="98"/>
                  </a:cubicBezTo>
                  <a:cubicBezTo>
                    <a:pt x="6667" y="99"/>
                    <a:pt x="6665" y="100"/>
                    <a:pt x="6661" y="100"/>
                  </a:cubicBezTo>
                  <a:cubicBezTo>
                    <a:pt x="6656" y="99"/>
                    <a:pt x="6655" y="98"/>
                    <a:pt x="6658" y="97"/>
                  </a:cubicBezTo>
                  <a:close/>
                  <a:moveTo>
                    <a:pt x="6634" y="93"/>
                  </a:moveTo>
                  <a:cubicBezTo>
                    <a:pt x="6637" y="92"/>
                    <a:pt x="6641" y="92"/>
                    <a:pt x="6642" y="94"/>
                  </a:cubicBezTo>
                  <a:cubicBezTo>
                    <a:pt x="6643" y="95"/>
                    <a:pt x="6641" y="96"/>
                    <a:pt x="6637" y="96"/>
                  </a:cubicBezTo>
                  <a:cubicBezTo>
                    <a:pt x="6632" y="95"/>
                    <a:pt x="6631" y="94"/>
                    <a:pt x="6634" y="93"/>
                  </a:cubicBezTo>
                  <a:close/>
                  <a:moveTo>
                    <a:pt x="6562" y="81"/>
                  </a:moveTo>
                  <a:cubicBezTo>
                    <a:pt x="6565" y="80"/>
                    <a:pt x="6569" y="80"/>
                    <a:pt x="6570" y="82"/>
                  </a:cubicBezTo>
                  <a:cubicBezTo>
                    <a:pt x="6571" y="83"/>
                    <a:pt x="6569" y="84"/>
                    <a:pt x="6565" y="84"/>
                  </a:cubicBezTo>
                  <a:cubicBezTo>
                    <a:pt x="6560" y="83"/>
                    <a:pt x="6559" y="82"/>
                    <a:pt x="6562" y="81"/>
                  </a:cubicBezTo>
                  <a:close/>
                  <a:moveTo>
                    <a:pt x="4498" y="77"/>
                  </a:moveTo>
                  <a:cubicBezTo>
                    <a:pt x="4501" y="76"/>
                    <a:pt x="4505" y="76"/>
                    <a:pt x="4506" y="78"/>
                  </a:cubicBezTo>
                  <a:cubicBezTo>
                    <a:pt x="4507" y="79"/>
                    <a:pt x="4505" y="80"/>
                    <a:pt x="4501" y="80"/>
                  </a:cubicBezTo>
                  <a:cubicBezTo>
                    <a:pt x="4496" y="79"/>
                    <a:pt x="4495" y="78"/>
                    <a:pt x="4498" y="77"/>
                  </a:cubicBezTo>
                  <a:close/>
                  <a:moveTo>
                    <a:pt x="6510" y="73"/>
                  </a:moveTo>
                  <a:cubicBezTo>
                    <a:pt x="6513" y="72"/>
                    <a:pt x="6517" y="72"/>
                    <a:pt x="6518" y="74"/>
                  </a:cubicBezTo>
                  <a:cubicBezTo>
                    <a:pt x="6519" y="75"/>
                    <a:pt x="6517" y="76"/>
                    <a:pt x="6513" y="76"/>
                  </a:cubicBezTo>
                  <a:cubicBezTo>
                    <a:pt x="6508" y="75"/>
                    <a:pt x="6507" y="74"/>
                    <a:pt x="6510" y="73"/>
                  </a:cubicBezTo>
                  <a:close/>
                  <a:moveTo>
                    <a:pt x="4550" y="69"/>
                  </a:moveTo>
                  <a:cubicBezTo>
                    <a:pt x="4553" y="68"/>
                    <a:pt x="4557" y="68"/>
                    <a:pt x="4558" y="70"/>
                  </a:cubicBezTo>
                  <a:cubicBezTo>
                    <a:pt x="4559" y="71"/>
                    <a:pt x="4557" y="72"/>
                    <a:pt x="4553" y="72"/>
                  </a:cubicBezTo>
                  <a:cubicBezTo>
                    <a:pt x="4548" y="71"/>
                    <a:pt x="4547" y="70"/>
                    <a:pt x="4550" y="69"/>
                  </a:cubicBezTo>
                  <a:close/>
                  <a:moveTo>
                    <a:pt x="6482" y="69"/>
                  </a:moveTo>
                  <a:cubicBezTo>
                    <a:pt x="6485" y="68"/>
                    <a:pt x="6489" y="68"/>
                    <a:pt x="6490" y="70"/>
                  </a:cubicBezTo>
                  <a:cubicBezTo>
                    <a:pt x="6491" y="71"/>
                    <a:pt x="6489" y="72"/>
                    <a:pt x="6485" y="72"/>
                  </a:cubicBezTo>
                  <a:cubicBezTo>
                    <a:pt x="6480" y="71"/>
                    <a:pt x="6479" y="70"/>
                    <a:pt x="6482" y="69"/>
                  </a:cubicBezTo>
                  <a:close/>
                  <a:moveTo>
                    <a:pt x="4578" y="65"/>
                  </a:moveTo>
                  <a:cubicBezTo>
                    <a:pt x="4581" y="64"/>
                    <a:pt x="4585" y="64"/>
                    <a:pt x="4586" y="66"/>
                  </a:cubicBezTo>
                  <a:cubicBezTo>
                    <a:pt x="4587" y="67"/>
                    <a:pt x="4585" y="68"/>
                    <a:pt x="4581" y="68"/>
                  </a:cubicBezTo>
                  <a:cubicBezTo>
                    <a:pt x="4576" y="67"/>
                    <a:pt x="4575" y="66"/>
                    <a:pt x="4578" y="65"/>
                  </a:cubicBezTo>
                  <a:close/>
                  <a:moveTo>
                    <a:pt x="6454" y="65"/>
                  </a:moveTo>
                  <a:cubicBezTo>
                    <a:pt x="6457" y="64"/>
                    <a:pt x="6461" y="64"/>
                    <a:pt x="6462" y="66"/>
                  </a:cubicBezTo>
                  <a:cubicBezTo>
                    <a:pt x="6463" y="67"/>
                    <a:pt x="6461" y="68"/>
                    <a:pt x="6457" y="68"/>
                  </a:cubicBezTo>
                  <a:cubicBezTo>
                    <a:pt x="6452" y="67"/>
                    <a:pt x="6451" y="66"/>
                    <a:pt x="6454" y="65"/>
                  </a:cubicBezTo>
                  <a:close/>
                  <a:moveTo>
                    <a:pt x="4606" y="61"/>
                  </a:moveTo>
                  <a:cubicBezTo>
                    <a:pt x="4609" y="60"/>
                    <a:pt x="4613" y="60"/>
                    <a:pt x="4614" y="62"/>
                  </a:cubicBezTo>
                  <a:cubicBezTo>
                    <a:pt x="4615" y="63"/>
                    <a:pt x="4613" y="64"/>
                    <a:pt x="4609" y="64"/>
                  </a:cubicBezTo>
                  <a:cubicBezTo>
                    <a:pt x="4604" y="63"/>
                    <a:pt x="4603" y="62"/>
                    <a:pt x="4606" y="61"/>
                  </a:cubicBezTo>
                  <a:close/>
                  <a:moveTo>
                    <a:pt x="6426" y="61"/>
                  </a:moveTo>
                  <a:cubicBezTo>
                    <a:pt x="6429" y="60"/>
                    <a:pt x="6433" y="60"/>
                    <a:pt x="6434" y="62"/>
                  </a:cubicBezTo>
                  <a:cubicBezTo>
                    <a:pt x="6435" y="63"/>
                    <a:pt x="6433" y="64"/>
                    <a:pt x="6429" y="64"/>
                  </a:cubicBezTo>
                  <a:cubicBezTo>
                    <a:pt x="6424" y="63"/>
                    <a:pt x="6423" y="62"/>
                    <a:pt x="6426" y="61"/>
                  </a:cubicBezTo>
                  <a:close/>
                  <a:moveTo>
                    <a:pt x="4638" y="57"/>
                  </a:moveTo>
                  <a:cubicBezTo>
                    <a:pt x="4641" y="56"/>
                    <a:pt x="4645" y="56"/>
                    <a:pt x="4646" y="58"/>
                  </a:cubicBezTo>
                  <a:cubicBezTo>
                    <a:pt x="4647" y="59"/>
                    <a:pt x="4645" y="60"/>
                    <a:pt x="4641" y="60"/>
                  </a:cubicBezTo>
                  <a:cubicBezTo>
                    <a:pt x="4636" y="59"/>
                    <a:pt x="4635" y="58"/>
                    <a:pt x="4638" y="57"/>
                  </a:cubicBezTo>
                  <a:close/>
                  <a:moveTo>
                    <a:pt x="6398" y="57"/>
                  </a:moveTo>
                  <a:cubicBezTo>
                    <a:pt x="6401" y="56"/>
                    <a:pt x="6405" y="56"/>
                    <a:pt x="6406" y="58"/>
                  </a:cubicBezTo>
                  <a:cubicBezTo>
                    <a:pt x="6407" y="59"/>
                    <a:pt x="6405" y="60"/>
                    <a:pt x="6401" y="60"/>
                  </a:cubicBezTo>
                  <a:cubicBezTo>
                    <a:pt x="6396" y="59"/>
                    <a:pt x="6395" y="58"/>
                    <a:pt x="6398" y="57"/>
                  </a:cubicBezTo>
                  <a:close/>
                  <a:moveTo>
                    <a:pt x="4670" y="53"/>
                  </a:moveTo>
                  <a:cubicBezTo>
                    <a:pt x="4673" y="52"/>
                    <a:pt x="4677" y="52"/>
                    <a:pt x="4678" y="54"/>
                  </a:cubicBezTo>
                  <a:cubicBezTo>
                    <a:pt x="4679" y="55"/>
                    <a:pt x="4677" y="56"/>
                    <a:pt x="4673" y="56"/>
                  </a:cubicBezTo>
                  <a:cubicBezTo>
                    <a:pt x="4668" y="55"/>
                    <a:pt x="4667" y="54"/>
                    <a:pt x="4670" y="53"/>
                  </a:cubicBezTo>
                  <a:close/>
                  <a:moveTo>
                    <a:pt x="6366" y="53"/>
                  </a:moveTo>
                  <a:cubicBezTo>
                    <a:pt x="6369" y="52"/>
                    <a:pt x="6373" y="52"/>
                    <a:pt x="6374" y="54"/>
                  </a:cubicBezTo>
                  <a:cubicBezTo>
                    <a:pt x="6375" y="55"/>
                    <a:pt x="6373" y="56"/>
                    <a:pt x="6369" y="56"/>
                  </a:cubicBezTo>
                  <a:cubicBezTo>
                    <a:pt x="6364" y="55"/>
                    <a:pt x="6363" y="54"/>
                    <a:pt x="6366" y="53"/>
                  </a:cubicBezTo>
                  <a:close/>
                  <a:moveTo>
                    <a:pt x="4702" y="49"/>
                  </a:moveTo>
                  <a:cubicBezTo>
                    <a:pt x="4705" y="48"/>
                    <a:pt x="4709" y="48"/>
                    <a:pt x="4710" y="50"/>
                  </a:cubicBezTo>
                  <a:cubicBezTo>
                    <a:pt x="4711" y="51"/>
                    <a:pt x="4709" y="52"/>
                    <a:pt x="4705" y="52"/>
                  </a:cubicBezTo>
                  <a:cubicBezTo>
                    <a:pt x="4700" y="51"/>
                    <a:pt x="4699" y="50"/>
                    <a:pt x="4702" y="49"/>
                  </a:cubicBezTo>
                  <a:close/>
                  <a:moveTo>
                    <a:pt x="6334" y="49"/>
                  </a:moveTo>
                  <a:cubicBezTo>
                    <a:pt x="6337" y="48"/>
                    <a:pt x="6341" y="48"/>
                    <a:pt x="6342" y="50"/>
                  </a:cubicBezTo>
                  <a:cubicBezTo>
                    <a:pt x="6343" y="51"/>
                    <a:pt x="6341" y="52"/>
                    <a:pt x="6337" y="52"/>
                  </a:cubicBezTo>
                  <a:cubicBezTo>
                    <a:pt x="6332" y="51"/>
                    <a:pt x="6331" y="50"/>
                    <a:pt x="6334" y="49"/>
                  </a:cubicBezTo>
                  <a:close/>
                  <a:moveTo>
                    <a:pt x="4734" y="45"/>
                  </a:moveTo>
                  <a:cubicBezTo>
                    <a:pt x="4737" y="44"/>
                    <a:pt x="4741" y="44"/>
                    <a:pt x="4742" y="46"/>
                  </a:cubicBezTo>
                  <a:cubicBezTo>
                    <a:pt x="4743" y="47"/>
                    <a:pt x="4741" y="48"/>
                    <a:pt x="4737" y="48"/>
                  </a:cubicBezTo>
                  <a:cubicBezTo>
                    <a:pt x="4732" y="47"/>
                    <a:pt x="4731" y="46"/>
                    <a:pt x="4734" y="45"/>
                  </a:cubicBezTo>
                  <a:close/>
                  <a:moveTo>
                    <a:pt x="6298" y="45"/>
                  </a:moveTo>
                  <a:cubicBezTo>
                    <a:pt x="6301" y="44"/>
                    <a:pt x="6305" y="44"/>
                    <a:pt x="6308" y="45"/>
                  </a:cubicBezTo>
                  <a:cubicBezTo>
                    <a:pt x="6311" y="46"/>
                    <a:pt x="6308" y="47"/>
                    <a:pt x="6303" y="47"/>
                  </a:cubicBezTo>
                  <a:cubicBezTo>
                    <a:pt x="6297" y="47"/>
                    <a:pt x="6295" y="46"/>
                    <a:pt x="6298" y="45"/>
                  </a:cubicBezTo>
                  <a:close/>
                  <a:moveTo>
                    <a:pt x="4766" y="41"/>
                  </a:moveTo>
                  <a:cubicBezTo>
                    <a:pt x="4769" y="40"/>
                    <a:pt x="4773" y="40"/>
                    <a:pt x="4776" y="41"/>
                  </a:cubicBezTo>
                  <a:cubicBezTo>
                    <a:pt x="4779" y="42"/>
                    <a:pt x="4776" y="43"/>
                    <a:pt x="4771" y="43"/>
                  </a:cubicBezTo>
                  <a:cubicBezTo>
                    <a:pt x="4765" y="43"/>
                    <a:pt x="4763" y="42"/>
                    <a:pt x="4766" y="41"/>
                  </a:cubicBezTo>
                  <a:close/>
                  <a:moveTo>
                    <a:pt x="6266" y="41"/>
                  </a:moveTo>
                  <a:cubicBezTo>
                    <a:pt x="6269" y="40"/>
                    <a:pt x="6273" y="40"/>
                    <a:pt x="6274" y="42"/>
                  </a:cubicBezTo>
                  <a:cubicBezTo>
                    <a:pt x="6275" y="43"/>
                    <a:pt x="6273" y="44"/>
                    <a:pt x="6269" y="44"/>
                  </a:cubicBezTo>
                  <a:cubicBezTo>
                    <a:pt x="6264" y="43"/>
                    <a:pt x="6263" y="42"/>
                    <a:pt x="6266" y="41"/>
                  </a:cubicBezTo>
                  <a:close/>
                  <a:moveTo>
                    <a:pt x="4806" y="37"/>
                  </a:moveTo>
                  <a:cubicBezTo>
                    <a:pt x="4809" y="36"/>
                    <a:pt x="4813" y="36"/>
                    <a:pt x="4814" y="38"/>
                  </a:cubicBezTo>
                  <a:cubicBezTo>
                    <a:pt x="4815" y="39"/>
                    <a:pt x="4813" y="40"/>
                    <a:pt x="4809" y="40"/>
                  </a:cubicBezTo>
                  <a:cubicBezTo>
                    <a:pt x="4804" y="39"/>
                    <a:pt x="4803" y="38"/>
                    <a:pt x="4806" y="37"/>
                  </a:cubicBezTo>
                  <a:close/>
                  <a:moveTo>
                    <a:pt x="6226" y="37"/>
                  </a:moveTo>
                  <a:cubicBezTo>
                    <a:pt x="6229" y="36"/>
                    <a:pt x="6233" y="36"/>
                    <a:pt x="6236" y="37"/>
                  </a:cubicBezTo>
                  <a:cubicBezTo>
                    <a:pt x="6239" y="38"/>
                    <a:pt x="6236" y="39"/>
                    <a:pt x="6231" y="39"/>
                  </a:cubicBezTo>
                  <a:cubicBezTo>
                    <a:pt x="6225" y="39"/>
                    <a:pt x="6223" y="38"/>
                    <a:pt x="6226" y="37"/>
                  </a:cubicBezTo>
                  <a:close/>
                  <a:moveTo>
                    <a:pt x="4842" y="33"/>
                  </a:moveTo>
                  <a:cubicBezTo>
                    <a:pt x="4845" y="32"/>
                    <a:pt x="4849" y="32"/>
                    <a:pt x="4852" y="33"/>
                  </a:cubicBezTo>
                  <a:cubicBezTo>
                    <a:pt x="4855" y="34"/>
                    <a:pt x="4852" y="35"/>
                    <a:pt x="4847" y="35"/>
                  </a:cubicBezTo>
                  <a:cubicBezTo>
                    <a:pt x="4841" y="35"/>
                    <a:pt x="4839" y="34"/>
                    <a:pt x="4842" y="33"/>
                  </a:cubicBezTo>
                  <a:close/>
                  <a:moveTo>
                    <a:pt x="6186" y="33"/>
                  </a:moveTo>
                  <a:cubicBezTo>
                    <a:pt x="6189" y="32"/>
                    <a:pt x="6193" y="32"/>
                    <a:pt x="6196" y="33"/>
                  </a:cubicBezTo>
                  <a:cubicBezTo>
                    <a:pt x="6199" y="34"/>
                    <a:pt x="6196" y="35"/>
                    <a:pt x="6191" y="35"/>
                  </a:cubicBezTo>
                  <a:cubicBezTo>
                    <a:pt x="6185" y="35"/>
                    <a:pt x="6183" y="34"/>
                    <a:pt x="6186" y="33"/>
                  </a:cubicBezTo>
                  <a:close/>
                  <a:moveTo>
                    <a:pt x="4886" y="29"/>
                  </a:moveTo>
                  <a:cubicBezTo>
                    <a:pt x="4889" y="28"/>
                    <a:pt x="4893" y="28"/>
                    <a:pt x="4896" y="29"/>
                  </a:cubicBezTo>
                  <a:cubicBezTo>
                    <a:pt x="4899" y="30"/>
                    <a:pt x="4896" y="31"/>
                    <a:pt x="4891" y="31"/>
                  </a:cubicBezTo>
                  <a:cubicBezTo>
                    <a:pt x="4885" y="31"/>
                    <a:pt x="4883" y="30"/>
                    <a:pt x="4886" y="29"/>
                  </a:cubicBezTo>
                  <a:close/>
                  <a:moveTo>
                    <a:pt x="6146" y="29"/>
                  </a:moveTo>
                  <a:cubicBezTo>
                    <a:pt x="6149" y="28"/>
                    <a:pt x="6153" y="28"/>
                    <a:pt x="6156" y="29"/>
                  </a:cubicBezTo>
                  <a:cubicBezTo>
                    <a:pt x="6159" y="30"/>
                    <a:pt x="6156" y="31"/>
                    <a:pt x="6151" y="31"/>
                  </a:cubicBezTo>
                  <a:cubicBezTo>
                    <a:pt x="6145" y="31"/>
                    <a:pt x="6143" y="30"/>
                    <a:pt x="6146" y="29"/>
                  </a:cubicBezTo>
                  <a:close/>
                  <a:moveTo>
                    <a:pt x="4928" y="25"/>
                  </a:moveTo>
                  <a:cubicBezTo>
                    <a:pt x="4932" y="24"/>
                    <a:pt x="4937" y="24"/>
                    <a:pt x="4940" y="25"/>
                  </a:cubicBezTo>
                  <a:cubicBezTo>
                    <a:pt x="4943" y="26"/>
                    <a:pt x="4940" y="27"/>
                    <a:pt x="4933" y="27"/>
                  </a:cubicBezTo>
                  <a:cubicBezTo>
                    <a:pt x="4926" y="27"/>
                    <a:pt x="4924" y="26"/>
                    <a:pt x="4928" y="25"/>
                  </a:cubicBezTo>
                  <a:close/>
                  <a:moveTo>
                    <a:pt x="6100" y="25"/>
                  </a:moveTo>
                  <a:cubicBezTo>
                    <a:pt x="6104" y="24"/>
                    <a:pt x="6109" y="24"/>
                    <a:pt x="6112" y="25"/>
                  </a:cubicBezTo>
                  <a:cubicBezTo>
                    <a:pt x="6115" y="26"/>
                    <a:pt x="6112" y="27"/>
                    <a:pt x="6105" y="27"/>
                  </a:cubicBezTo>
                  <a:cubicBezTo>
                    <a:pt x="6098" y="27"/>
                    <a:pt x="6096" y="26"/>
                    <a:pt x="6100" y="25"/>
                  </a:cubicBezTo>
                  <a:close/>
                  <a:moveTo>
                    <a:pt x="4980" y="21"/>
                  </a:moveTo>
                  <a:cubicBezTo>
                    <a:pt x="4984" y="20"/>
                    <a:pt x="4989" y="20"/>
                    <a:pt x="4992" y="21"/>
                  </a:cubicBezTo>
                  <a:cubicBezTo>
                    <a:pt x="4995" y="22"/>
                    <a:pt x="4992" y="23"/>
                    <a:pt x="4985" y="23"/>
                  </a:cubicBezTo>
                  <a:cubicBezTo>
                    <a:pt x="4978" y="23"/>
                    <a:pt x="4976" y="22"/>
                    <a:pt x="4980" y="21"/>
                  </a:cubicBezTo>
                  <a:close/>
                  <a:moveTo>
                    <a:pt x="6052" y="21"/>
                  </a:moveTo>
                  <a:cubicBezTo>
                    <a:pt x="6056" y="20"/>
                    <a:pt x="6061" y="20"/>
                    <a:pt x="6064" y="21"/>
                  </a:cubicBezTo>
                  <a:cubicBezTo>
                    <a:pt x="6067" y="22"/>
                    <a:pt x="6064" y="23"/>
                    <a:pt x="6057" y="23"/>
                  </a:cubicBezTo>
                  <a:cubicBezTo>
                    <a:pt x="6050" y="23"/>
                    <a:pt x="6048" y="22"/>
                    <a:pt x="6052" y="21"/>
                  </a:cubicBezTo>
                  <a:close/>
                  <a:moveTo>
                    <a:pt x="5032" y="17"/>
                  </a:moveTo>
                  <a:cubicBezTo>
                    <a:pt x="5036" y="16"/>
                    <a:pt x="5041" y="16"/>
                    <a:pt x="5044" y="17"/>
                  </a:cubicBezTo>
                  <a:cubicBezTo>
                    <a:pt x="5047" y="18"/>
                    <a:pt x="5044" y="19"/>
                    <a:pt x="5037" y="19"/>
                  </a:cubicBezTo>
                  <a:cubicBezTo>
                    <a:pt x="5030" y="19"/>
                    <a:pt x="5028" y="18"/>
                    <a:pt x="5032" y="17"/>
                  </a:cubicBezTo>
                  <a:close/>
                  <a:moveTo>
                    <a:pt x="5996" y="17"/>
                  </a:moveTo>
                  <a:cubicBezTo>
                    <a:pt x="6000" y="16"/>
                    <a:pt x="6006" y="16"/>
                    <a:pt x="6010" y="17"/>
                  </a:cubicBezTo>
                  <a:cubicBezTo>
                    <a:pt x="6014" y="18"/>
                    <a:pt x="6011" y="19"/>
                    <a:pt x="6003" y="19"/>
                  </a:cubicBezTo>
                  <a:cubicBezTo>
                    <a:pt x="5995" y="19"/>
                    <a:pt x="5992" y="18"/>
                    <a:pt x="5996" y="17"/>
                  </a:cubicBezTo>
                  <a:close/>
                  <a:moveTo>
                    <a:pt x="5090" y="13"/>
                  </a:moveTo>
                  <a:cubicBezTo>
                    <a:pt x="5095" y="12"/>
                    <a:pt x="5102" y="12"/>
                    <a:pt x="5106" y="13"/>
                  </a:cubicBezTo>
                  <a:cubicBezTo>
                    <a:pt x="5110" y="14"/>
                    <a:pt x="5106" y="15"/>
                    <a:pt x="5097" y="15"/>
                  </a:cubicBezTo>
                  <a:cubicBezTo>
                    <a:pt x="5088" y="15"/>
                    <a:pt x="5085" y="14"/>
                    <a:pt x="5090" y="13"/>
                  </a:cubicBezTo>
                  <a:close/>
                  <a:moveTo>
                    <a:pt x="5934" y="13"/>
                  </a:moveTo>
                  <a:cubicBezTo>
                    <a:pt x="5939" y="12"/>
                    <a:pt x="5946" y="12"/>
                    <a:pt x="5950" y="13"/>
                  </a:cubicBezTo>
                  <a:cubicBezTo>
                    <a:pt x="5954" y="14"/>
                    <a:pt x="5950" y="15"/>
                    <a:pt x="5941" y="15"/>
                  </a:cubicBezTo>
                  <a:cubicBezTo>
                    <a:pt x="5932" y="15"/>
                    <a:pt x="5929" y="14"/>
                    <a:pt x="5934" y="13"/>
                  </a:cubicBezTo>
                  <a:close/>
                  <a:moveTo>
                    <a:pt x="5160" y="9"/>
                  </a:moveTo>
                  <a:cubicBezTo>
                    <a:pt x="5166" y="8"/>
                    <a:pt x="5175" y="8"/>
                    <a:pt x="5180" y="9"/>
                  </a:cubicBezTo>
                  <a:cubicBezTo>
                    <a:pt x="5185" y="10"/>
                    <a:pt x="5180" y="11"/>
                    <a:pt x="5169" y="11"/>
                  </a:cubicBezTo>
                  <a:cubicBezTo>
                    <a:pt x="5158" y="11"/>
                    <a:pt x="5154" y="10"/>
                    <a:pt x="5160" y="9"/>
                  </a:cubicBezTo>
                  <a:close/>
                  <a:moveTo>
                    <a:pt x="5862" y="9"/>
                  </a:moveTo>
                  <a:cubicBezTo>
                    <a:pt x="5867" y="8"/>
                    <a:pt x="5875" y="8"/>
                    <a:pt x="5880" y="9"/>
                  </a:cubicBezTo>
                  <a:cubicBezTo>
                    <a:pt x="5885" y="10"/>
                    <a:pt x="5881" y="11"/>
                    <a:pt x="5871" y="11"/>
                  </a:cubicBezTo>
                  <a:cubicBezTo>
                    <a:pt x="5861" y="11"/>
                    <a:pt x="5857" y="10"/>
                    <a:pt x="5862" y="9"/>
                  </a:cubicBezTo>
                  <a:close/>
                  <a:moveTo>
                    <a:pt x="5250" y="5"/>
                  </a:moveTo>
                  <a:cubicBezTo>
                    <a:pt x="5257" y="4"/>
                    <a:pt x="5268" y="4"/>
                    <a:pt x="5274" y="5"/>
                  </a:cubicBezTo>
                  <a:cubicBezTo>
                    <a:pt x="5280" y="6"/>
                    <a:pt x="5274" y="7"/>
                    <a:pt x="5261" y="7"/>
                  </a:cubicBezTo>
                  <a:cubicBezTo>
                    <a:pt x="5248" y="7"/>
                    <a:pt x="5243" y="6"/>
                    <a:pt x="5250" y="5"/>
                  </a:cubicBezTo>
                  <a:close/>
                  <a:moveTo>
                    <a:pt x="5768" y="5"/>
                  </a:moveTo>
                  <a:cubicBezTo>
                    <a:pt x="5774" y="4"/>
                    <a:pt x="5784" y="4"/>
                    <a:pt x="5790" y="5"/>
                  </a:cubicBezTo>
                  <a:cubicBezTo>
                    <a:pt x="5796" y="6"/>
                    <a:pt x="5791" y="7"/>
                    <a:pt x="5779" y="7"/>
                  </a:cubicBezTo>
                  <a:cubicBezTo>
                    <a:pt x="5767" y="7"/>
                    <a:pt x="5762" y="6"/>
                    <a:pt x="5768" y="5"/>
                  </a:cubicBezTo>
                  <a:close/>
                  <a:moveTo>
                    <a:pt x="5454" y="1"/>
                  </a:moveTo>
                  <a:cubicBezTo>
                    <a:pt x="5490" y="0"/>
                    <a:pt x="5548" y="0"/>
                    <a:pt x="5584" y="1"/>
                  </a:cubicBezTo>
                  <a:cubicBezTo>
                    <a:pt x="5620" y="2"/>
                    <a:pt x="5590" y="2"/>
                    <a:pt x="5519" y="2"/>
                  </a:cubicBezTo>
                  <a:cubicBezTo>
                    <a:pt x="5447" y="2"/>
                    <a:pt x="5418" y="2"/>
                    <a:pt x="5454" y="1"/>
                  </a:cubicBezTo>
                  <a:close/>
                </a:path>
              </a:pathLst>
            </a:custGeom>
            <a:solidFill>
              <a:srgbClr val="5D2B5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sp>
          <p:nvSpPr>
            <p:cNvPr id="35" name="Freeform 24">
              <a:extLst>
                <a:ext uri="{FF2B5EF4-FFF2-40B4-BE49-F238E27FC236}">
                  <a16:creationId xmlns:a16="http://schemas.microsoft.com/office/drawing/2014/main" id="{134A8B3E-9222-44E3-8E2A-45C7E6F8CFA1}"/>
                </a:ext>
              </a:extLst>
            </p:cNvPr>
            <p:cNvSpPr>
              <a:spLocks noEditPoints="1"/>
            </p:cNvSpPr>
            <p:nvPr/>
          </p:nvSpPr>
          <p:spPr bwMode="auto">
            <a:xfrm>
              <a:off x="300" y="1976"/>
              <a:ext cx="3663" cy="2349"/>
            </a:xfrm>
            <a:custGeom>
              <a:avLst/>
              <a:gdLst>
                <a:gd name="T0" fmla="*/ 5688 w 23839"/>
                <a:gd name="T1" fmla="*/ 15209 h 15211"/>
                <a:gd name="T2" fmla="*/ 2274 w 23839"/>
                <a:gd name="T3" fmla="*/ 15206 h 15211"/>
                <a:gd name="T4" fmla="*/ 5967 w 23839"/>
                <a:gd name="T5" fmla="*/ 15207 h 15211"/>
                <a:gd name="T6" fmla="*/ 6016 w 23839"/>
                <a:gd name="T7" fmla="*/ 15201 h 15211"/>
                <a:gd name="T8" fmla="*/ 5478 w 23839"/>
                <a:gd name="T9" fmla="*/ 15193 h 15211"/>
                <a:gd name="T10" fmla="*/ 5454 w 23839"/>
                <a:gd name="T11" fmla="*/ 15190 h 15211"/>
                <a:gd name="T12" fmla="*/ 6161 w 23839"/>
                <a:gd name="T13" fmla="*/ 15188 h 15211"/>
                <a:gd name="T14" fmla="*/ 6234 w 23839"/>
                <a:gd name="T15" fmla="*/ 15173 h 15211"/>
                <a:gd name="T16" fmla="*/ 22913 w 23839"/>
                <a:gd name="T17" fmla="*/ 13558 h 15211"/>
                <a:gd name="T18" fmla="*/ 4318 w 23839"/>
                <a:gd name="T19" fmla="*/ 14713 h 15211"/>
                <a:gd name="T20" fmla="*/ 4292 w 23839"/>
                <a:gd name="T21" fmla="*/ 14687 h 15211"/>
                <a:gd name="T22" fmla="*/ 4245 w 23839"/>
                <a:gd name="T23" fmla="*/ 14646 h 15211"/>
                <a:gd name="T24" fmla="*/ 3547 w 23839"/>
                <a:gd name="T25" fmla="*/ 14638 h 15211"/>
                <a:gd name="T26" fmla="*/ 4185 w 23839"/>
                <a:gd name="T27" fmla="*/ 14591 h 15211"/>
                <a:gd name="T28" fmla="*/ 4135 w 23839"/>
                <a:gd name="T29" fmla="*/ 14535 h 15211"/>
                <a:gd name="T30" fmla="*/ 4099 w 23839"/>
                <a:gd name="T31" fmla="*/ 14494 h 15211"/>
                <a:gd name="T32" fmla="*/ 5730 w 23839"/>
                <a:gd name="T33" fmla="*/ 14193 h 15211"/>
                <a:gd name="T34" fmla="*/ 5898 w 23839"/>
                <a:gd name="T35" fmla="*/ 14189 h 15211"/>
                <a:gd name="T36" fmla="*/ 5646 w 23839"/>
                <a:gd name="T37" fmla="*/ 14186 h 15211"/>
                <a:gd name="T38" fmla="*/ 5103 w 23839"/>
                <a:gd name="T39" fmla="*/ 13950 h 15211"/>
                <a:gd name="T40" fmla="*/ 5046 w 23839"/>
                <a:gd name="T41" fmla="*/ 13898 h 15211"/>
                <a:gd name="T42" fmla="*/ 5002 w 23839"/>
                <a:gd name="T43" fmla="*/ 13850 h 15211"/>
                <a:gd name="T44" fmla="*/ 4980 w 23839"/>
                <a:gd name="T45" fmla="*/ 13823 h 15211"/>
                <a:gd name="T46" fmla="*/ 3629 w 23839"/>
                <a:gd name="T47" fmla="*/ 13447 h 15211"/>
                <a:gd name="T48" fmla="*/ 3619 w 23839"/>
                <a:gd name="T49" fmla="*/ 13374 h 15211"/>
                <a:gd name="T50" fmla="*/ 6815 w 23839"/>
                <a:gd name="T51" fmla="*/ 13302 h 15211"/>
                <a:gd name="T52" fmla="*/ 4754 w 23839"/>
                <a:gd name="T53" fmla="*/ 13263 h 15211"/>
                <a:gd name="T54" fmla="*/ 6826 w 23839"/>
                <a:gd name="T55" fmla="*/ 13233 h 15211"/>
                <a:gd name="T56" fmla="*/ 3609 w 23839"/>
                <a:gd name="T57" fmla="*/ 13130 h 15211"/>
                <a:gd name="T58" fmla="*/ 0 w 23839"/>
                <a:gd name="T59" fmla="*/ 13130 h 15211"/>
                <a:gd name="T60" fmla="*/ 6826 w 23839"/>
                <a:gd name="T61" fmla="*/ 13033 h 15211"/>
                <a:gd name="T62" fmla="*/ 6822 w 23839"/>
                <a:gd name="T63" fmla="*/ 12997 h 15211"/>
                <a:gd name="T64" fmla="*/ 3612 w 23839"/>
                <a:gd name="T65" fmla="*/ 12982 h 15211"/>
                <a:gd name="T66" fmla="*/ 3616 w 23839"/>
                <a:gd name="T67" fmla="*/ 12930 h 15211"/>
                <a:gd name="T68" fmla="*/ 6810 w 23839"/>
                <a:gd name="T69" fmla="*/ 12907 h 15211"/>
                <a:gd name="T70" fmla="*/ 3625 w 23839"/>
                <a:gd name="T71" fmla="*/ 12855 h 15211"/>
                <a:gd name="T72" fmla="*/ 3635 w 23839"/>
                <a:gd name="T73" fmla="*/ 12766 h 15211"/>
                <a:gd name="T74" fmla="*/ 6582 w 23839"/>
                <a:gd name="T75" fmla="*/ 12421 h 15211"/>
                <a:gd name="T76" fmla="*/ 6553 w 23839"/>
                <a:gd name="T77" fmla="*/ 12387 h 15211"/>
                <a:gd name="T78" fmla="*/ 5067 w 23839"/>
                <a:gd name="T79" fmla="*/ 12343 h 15211"/>
                <a:gd name="T80" fmla="*/ 5103 w 23839"/>
                <a:gd name="T81" fmla="*/ 12310 h 15211"/>
                <a:gd name="T82" fmla="*/ 19902 w 23839"/>
                <a:gd name="T83" fmla="*/ 12121 h 15211"/>
                <a:gd name="T84" fmla="*/ 5634 w 23839"/>
                <a:gd name="T85" fmla="*/ 12078 h 15211"/>
                <a:gd name="T86" fmla="*/ 2185 w 23839"/>
                <a:gd name="T87" fmla="*/ 12076 h 15211"/>
                <a:gd name="T88" fmla="*/ 5914 w 23839"/>
                <a:gd name="T89" fmla="*/ 12073 h 15211"/>
                <a:gd name="T90" fmla="*/ 4055 w 23839"/>
                <a:gd name="T91" fmla="*/ 11815 h 15211"/>
                <a:gd name="T92" fmla="*/ 4114 w 23839"/>
                <a:gd name="T93" fmla="*/ 11748 h 15211"/>
                <a:gd name="T94" fmla="*/ 591 w 23839"/>
                <a:gd name="T95" fmla="*/ 11654 h 15211"/>
                <a:gd name="T96" fmla="*/ 3551 w 23839"/>
                <a:gd name="T97" fmla="*/ 11626 h 15211"/>
                <a:gd name="T98" fmla="*/ 4271 w 23839"/>
                <a:gd name="T99" fmla="*/ 11591 h 15211"/>
                <a:gd name="T100" fmla="*/ 5286 w 23839"/>
                <a:gd name="T101" fmla="*/ 11097 h 15211"/>
                <a:gd name="T102" fmla="*/ 6206 w 23839"/>
                <a:gd name="T103" fmla="*/ 11082 h 15211"/>
                <a:gd name="T104" fmla="*/ 6173 w 23839"/>
                <a:gd name="T105" fmla="*/ 11080 h 15211"/>
                <a:gd name="T106" fmla="*/ 6142 w 23839"/>
                <a:gd name="T107" fmla="*/ 11073 h 15211"/>
                <a:gd name="T108" fmla="*/ 5494 w 23839"/>
                <a:gd name="T109" fmla="*/ 11065 h 15211"/>
                <a:gd name="T110" fmla="*/ 5544 w 23839"/>
                <a:gd name="T111" fmla="*/ 11061 h 15211"/>
                <a:gd name="T112" fmla="*/ 5587 w 23839"/>
                <a:gd name="T113" fmla="*/ 11059 h 15211"/>
                <a:gd name="T114" fmla="*/ 2230 w 23839"/>
                <a:gd name="T115" fmla="*/ 11053 h 15211"/>
                <a:gd name="T116" fmla="*/ 17934 w 23839"/>
                <a:gd name="T117" fmla="*/ 10025 h 15211"/>
                <a:gd name="T118" fmla="*/ 22948 w 23839"/>
                <a:gd name="T119" fmla="*/ 6129 h 15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839" h="15211">
                  <a:moveTo>
                    <a:pt x="2020" y="15209"/>
                  </a:moveTo>
                  <a:cubicBezTo>
                    <a:pt x="2024" y="15208"/>
                    <a:pt x="2030" y="15208"/>
                    <a:pt x="2034" y="15209"/>
                  </a:cubicBezTo>
                  <a:cubicBezTo>
                    <a:pt x="2038" y="15210"/>
                    <a:pt x="2035" y="15211"/>
                    <a:pt x="2027" y="15211"/>
                  </a:cubicBezTo>
                  <a:cubicBezTo>
                    <a:pt x="2019" y="15211"/>
                    <a:pt x="2016" y="15210"/>
                    <a:pt x="2020" y="15209"/>
                  </a:cubicBezTo>
                  <a:close/>
                  <a:moveTo>
                    <a:pt x="2176" y="15209"/>
                  </a:moveTo>
                  <a:cubicBezTo>
                    <a:pt x="2180" y="15208"/>
                    <a:pt x="2186" y="15208"/>
                    <a:pt x="2190" y="15209"/>
                  </a:cubicBezTo>
                  <a:cubicBezTo>
                    <a:pt x="2194" y="15210"/>
                    <a:pt x="2191" y="15211"/>
                    <a:pt x="2183" y="15211"/>
                  </a:cubicBezTo>
                  <a:cubicBezTo>
                    <a:pt x="2175" y="15211"/>
                    <a:pt x="2172" y="15210"/>
                    <a:pt x="2176" y="15209"/>
                  </a:cubicBezTo>
                  <a:close/>
                  <a:moveTo>
                    <a:pt x="5688" y="15209"/>
                  </a:moveTo>
                  <a:cubicBezTo>
                    <a:pt x="5696" y="15208"/>
                    <a:pt x="5710" y="15208"/>
                    <a:pt x="5718" y="15209"/>
                  </a:cubicBezTo>
                  <a:cubicBezTo>
                    <a:pt x="5726" y="15210"/>
                    <a:pt x="5720" y="15211"/>
                    <a:pt x="5703" y="15211"/>
                  </a:cubicBezTo>
                  <a:cubicBezTo>
                    <a:pt x="5687" y="15211"/>
                    <a:pt x="5680" y="15210"/>
                    <a:pt x="5688" y="15209"/>
                  </a:cubicBezTo>
                  <a:close/>
                  <a:moveTo>
                    <a:pt x="5858" y="15209"/>
                  </a:moveTo>
                  <a:cubicBezTo>
                    <a:pt x="5868" y="15208"/>
                    <a:pt x="5882" y="15208"/>
                    <a:pt x="5890" y="15209"/>
                  </a:cubicBezTo>
                  <a:cubicBezTo>
                    <a:pt x="5898" y="15210"/>
                    <a:pt x="5891" y="15211"/>
                    <a:pt x="5873" y="15211"/>
                  </a:cubicBezTo>
                  <a:cubicBezTo>
                    <a:pt x="5855" y="15211"/>
                    <a:pt x="5849" y="15210"/>
                    <a:pt x="5858" y="15209"/>
                  </a:cubicBezTo>
                  <a:close/>
                  <a:moveTo>
                    <a:pt x="2266" y="15205"/>
                  </a:moveTo>
                  <a:cubicBezTo>
                    <a:pt x="2269" y="15204"/>
                    <a:pt x="2273" y="15204"/>
                    <a:pt x="2274" y="15206"/>
                  </a:cubicBezTo>
                  <a:cubicBezTo>
                    <a:pt x="2275" y="15207"/>
                    <a:pt x="2273" y="15208"/>
                    <a:pt x="2269" y="15208"/>
                  </a:cubicBezTo>
                  <a:cubicBezTo>
                    <a:pt x="2264" y="15208"/>
                    <a:pt x="2263" y="15207"/>
                    <a:pt x="2266" y="15205"/>
                  </a:cubicBezTo>
                  <a:close/>
                  <a:moveTo>
                    <a:pt x="5608" y="15205"/>
                  </a:moveTo>
                  <a:cubicBezTo>
                    <a:pt x="5612" y="15204"/>
                    <a:pt x="5618" y="15204"/>
                    <a:pt x="5622" y="15205"/>
                  </a:cubicBezTo>
                  <a:cubicBezTo>
                    <a:pt x="5626" y="15206"/>
                    <a:pt x="5623" y="15207"/>
                    <a:pt x="5615" y="15207"/>
                  </a:cubicBezTo>
                  <a:cubicBezTo>
                    <a:pt x="5607" y="15207"/>
                    <a:pt x="5604" y="15206"/>
                    <a:pt x="5608" y="15205"/>
                  </a:cubicBezTo>
                  <a:close/>
                  <a:moveTo>
                    <a:pt x="5960" y="15205"/>
                  </a:moveTo>
                  <a:cubicBezTo>
                    <a:pt x="5964" y="15204"/>
                    <a:pt x="5970" y="15204"/>
                    <a:pt x="5974" y="15205"/>
                  </a:cubicBezTo>
                  <a:cubicBezTo>
                    <a:pt x="5978" y="15206"/>
                    <a:pt x="5975" y="15207"/>
                    <a:pt x="5967" y="15207"/>
                  </a:cubicBezTo>
                  <a:cubicBezTo>
                    <a:pt x="5959" y="15207"/>
                    <a:pt x="5956" y="15206"/>
                    <a:pt x="5960" y="15205"/>
                  </a:cubicBezTo>
                  <a:close/>
                  <a:moveTo>
                    <a:pt x="5556" y="15201"/>
                  </a:moveTo>
                  <a:cubicBezTo>
                    <a:pt x="5560" y="15200"/>
                    <a:pt x="5565" y="15200"/>
                    <a:pt x="5568" y="15201"/>
                  </a:cubicBezTo>
                  <a:cubicBezTo>
                    <a:pt x="5571" y="15203"/>
                    <a:pt x="5568" y="15203"/>
                    <a:pt x="5561" y="15203"/>
                  </a:cubicBezTo>
                  <a:cubicBezTo>
                    <a:pt x="5554" y="15203"/>
                    <a:pt x="5552" y="15202"/>
                    <a:pt x="5556" y="15201"/>
                  </a:cubicBezTo>
                  <a:close/>
                  <a:moveTo>
                    <a:pt x="6016" y="15201"/>
                  </a:moveTo>
                  <a:cubicBezTo>
                    <a:pt x="6020" y="15200"/>
                    <a:pt x="6025" y="15200"/>
                    <a:pt x="6028" y="15201"/>
                  </a:cubicBezTo>
                  <a:cubicBezTo>
                    <a:pt x="6031" y="15203"/>
                    <a:pt x="6028" y="15203"/>
                    <a:pt x="6021" y="15203"/>
                  </a:cubicBezTo>
                  <a:cubicBezTo>
                    <a:pt x="6014" y="15203"/>
                    <a:pt x="6012" y="15202"/>
                    <a:pt x="6016" y="15201"/>
                  </a:cubicBezTo>
                  <a:close/>
                  <a:moveTo>
                    <a:pt x="5514" y="15197"/>
                  </a:moveTo>
                  <a:cubicBezTo>
                    <a:pt x="5517" y="15196"/>
                    <a:pt x="5521" y="15196"/>
                    <a:pt x="5524" y="15197"/>
                  </a:cubicBezTo>
                  <a:cubicBezTo>
                    <a:pt x="5527" y="15199"/>
                    <a:pt x="5525" y="15199"/>
                    <a:pt x="5519" y="15199"/>
                  </a:cubicBezTo>
                  <a:cubicBezTo>
                    <a:pt x="5514" y="15199"/>
                    <a:pt x="5511" y="15198"/>
                    <a:pt x="5514" y="15197"/>
                  </a:cubicBezTo>
                  <a:close/>
                  <a:moveTo>
                    <a:pt x="6058" y="15197"/>
                  </a:moveTo>
                  <a:cubicBezTo>
                    <a:pt x="6061" y="15196"/>
                    <a:pt x="6065" y="15196"/>
                    <a:pt x="6068" y="15197"/>
                  </a:cubicBezTo>
                  <a:cubicBezTo>
                    <a:pt x="6071" y="15199"/>
                    <a:pt x="6069" y="15199"/>
                    <a:pt x="6063" y="15199"/>
                  </a:cubicBezTo>
                  <a:cubicBezTo>
                    <a:pt x="6058" y="15199"/>
                    <a:pt x="6055" y="15198"/>
                    <a:pt x="6058" y="15197"/>
                  </a:cubicBezTo>
                  <a:close/>
                  <a:moveTo>
                    <a:pt x="5478" y="15193"/>
                  </a:moveTo>
                  <a:cubicBezTo>
                    <a:pt x="5481" y="15192"/>
                    <a:pt x="5485" y="15192"/>
                    <a:pt x="5486" y="15194"/>
                  </a:cubicBezTo>
                  <a:cubicBezTo>
                    <a:pt x="5487" y="15195"/>
                    <a:pt x="5485" y="15196"/>
                    <a:pt x="5481" y="15196"/>
                  </a:cubicBezTo>
                  <a:cubicBezTo>
                    <a:pt x="5476" y="15196"/>
                    <a:pt x="5475" y="15195"/>
                    <a:pt x="5478" y="15193"/>
                  </a:cubicBezTo>
                  <a:close/>
                  <a:moveTo>
                    <a:pt x="6094" y="15193"/>
                  </a:moveTo>
                  <a:cubicBezTo>
                    <a:pt x="6097" y="15192"/>
                    <a:pt x="6101" y="15192"/>
                    <a:pt x="6104" y="15193"/>
                  </a:cubicBezTo>
                  <a:cubicBezTo>
                    <a:pt x="6107" y="15195"/>
                    <a:pt x="6105" y="15195"/>
                    <a:pt x="6099" y="15195"/>
                  </a:cubicBezTo>
                  <a:cubicBezTo>
                    <a:pt x="6094" y="15195"/>
                    <a:pt x="6091" y="15195"/>
                    <a:pt x="6094" y="15193"/>
                  </a:cubicBezTo>
                  <a:close/>
                  <a:moveTo>
                    <a:pt x="5446" y="15189"/>
                  </a:moveTo>
                  <a:cubicBezTo>
                    <a:pt x="5449" y="15188"/>
                    <a:pt x="5453" y="15188"/>
                    <a:pt x="5454" y="15190"/>
                  </a:cubicBezTo>
                  <a:cubicBezTo>
                    <a:pt x="5455" y="15191"/>
                    <a:pt x="5453" y="15192"/>
                    <a:pt x="5449" y="15192"/>
                  </a:cubicBezTo>
                  <a:cubicBezTo>
                    <a:pt x="5444" y="15192"/>
                    <a:pt x="5443" y="15191"/>
                    <a:pt x="5446" y="15189"/>
                  </a:cubicBezTo>
                  <a:close/>
                  <a:moveTo>
                    <a:pt x="6130" y="15189"/>
                  </a:moveTo>
                  <a:cubicBezTo>
                    <a:pt x="6133" y="15188"/>
                    <a:pt x="6137" y="15188"/>
                    <a:pt x="6138" y="15190"/>
                  </a:cubicBezTo>
                  <a:cubicBezTo>
                    <a:pt x="6139" y="15191"/>
                    <a:pt x="6137" y="15192"/>
                    <a:pt x="6133" y="15192"/>
                  </a:cubicBezTo>
                  <a:cubicBezTo>
                    <a:pt x="6128" y="15192"/>
                    <a:pt x="6127" y="15191"/>
                    <a:pt x="6130" y="15189"/>
                  </a:cubicBezTo>
                  <a:close/>
                  <a:moveTo>
                    <a:pt x="6158" y="15185"/>
                  </a:moveTo>
                  <a:cubicBezTo>
                    <a:pt x="6161" y="15184"/>
                    <a:pt x="6165" y="15184"/>
                    <a:pt x="6166" y="15186"/>
                  </a:cubicBezTo>
                  <a:cubicBezTo>
                    <a:pt x="6167" y="15187"/>
                    <a:pt x="6165" y="15188"/>
                    <a:pt x="6161" y="15188"/>
                  </a:cubicBezTo>
                  <a:cubicBezTo>
                    <a:pt x="6156" y="15188"/>
                    <a:pt x="6155" y="15187"/>
                    <a:pt x="6158" y="15185"/>
                  </a:cubicBezTo>
                  <a:close/>
                  <a:moveTo>
                    <a:pt x="6186" y="15181"/>
                  </a:moveTo>
                  <a:cubicBezTo>
                    <a:pt x="6189" y="15180"/>
                    <a:pt x="6193" y="15180"/>
                    <a:pt x="6194" y="15182"/>
                  </a:cubicBezTo>
                  <a:cubicBezTo>
                    <a:pt x="6195" y="15183"/>
                    <a:pt x="6193" y="15184"/>
                    <a:pt x="6189" y="15184"/>
                  </a:cubicBezTo>
                  <a:cubicBezTo>
                    <a:pt x="6184" y="15184"/>
                    <a:pt x="6183" y="15183"/>
                    <a:pt x="6186" y="15181"/>
                  </a:cubicBezTo>
                  <a:close/>
                  <a:moveTo>
                    <a:pt x="6234" y="15173"/>
                  </a:moveTo>
                  <a:cubicBezTo>
                    <a:pt x="6237" y="15172"/>
                    <a:pt x="6241" y="15172"/>
                    <a:pt x="6242" y="15174"/>
                  </a:cubicBezTo>
                  <a:cubicBezTo>
                    <a:pt x="6243" y="15175"/>
                    <a:pt x="6241" y="15176"/>
                    <a:pt x="6237" y="15176"/>
                  </a:cubicBezTo>
                  <a:cubicBezTo>
                    <a:pt x="6232" y="15176"/>
                    <a:pt x="6231" y="15175"/>
                    <a:pt x="6234" y="15173"/>
                  </a:cubicBezTo>
                  <a:close/>
                  <a:moveTo>
                    <a:pt x="21801" y="15107"/>
                  </a:moveTo>
                  <a:cubicBezTo>
                    <a:pt x="21800" y="15104"/>
                    <a:pt x="21799" y="14754"/>
                    <a:pt x="21800" y="14328"/>
                  </a:cubicBezTo>
                  <a:lnTo>
                    <a:pt x="21801" y="13554"/>
                  </a:lnTo>
                  <a:lnTo>
                    <a:pt x="21802" y="14331"/>
                  </a:lnTo>
                  <a:lnTo>
                    <a:pt x="21803" y="15108"/>
                  </a:lnTo>
                  <a:lnTo>
                    <a:pt x="22357" y="15108"/>
                  </a:lnTo>
                  <a:lnTo>
                    <a:pt x="22911" y="15108"/>
                  </a:lnTo>
                  <a:lnTo>
                    <a:pt x="22912" y="14333"/>
                  </a:lnTo>
                  <a:lnTo>
                    <a:pt x="22913" y="13558"/>
                  </a:lnTo>
                  <a:lnTo>
                    <a:pt x="22914" y="14335"/>
                  </a:lnTo>
                  <a:lnTo>
                    <a:pt x="22915" y="15112"/>
                  </a:lnTo>
                  <a:lnTo>
                    <a:pt x="22359" y="15112"/>
                  </a:lnTo>
                  <a:cubicBezTo>
                    <a:pt x="21918" y="15112"/>
                    <a:pt x="21802" y="15111"/>
                    <a:pt x="21801" y="15107"/>
                  </a:cubicBezTo>
                  <a:close/>
                  <a:moveTo>
                    <a:pt x="7231" y="14734"/>
                  </a:moveTo>
                  <a:cubicBezTo>
                    <a:pt x="7231" y="14734"/>
                    <a:pt x="7234" y="14731"/>
                    <a:pt x="7238" y="14727"/>
                  </a:cubicBezTo>
                  <a:cubicBezTo>
                    <a:pt x="7244" y="14723"/>
                    <a:pt x="7244" y="14723"/>
                    <a:pt x="7240" y="14729"/>
                  </a:cubicBezTo>
                  <a:cubicBezTo>
                    <a:pt x="7234" y="14736"/>
                    <a:pt x="7231" y="14738"/>
                    <a:pt x="7231" y="14734"/>
                  </a:cubicBezTo>
                  <a:close/>
                  <a:moveTo>
                    <a:pt x="4318" y="14713"/>
                  </a:moveTo>
                  <a:cubicBezTo>
                    <a:pt x="4314" y="14707"/>
                    <a:pt x="4314" y="14707"/>
                    <a:pt x="4320" y="14711"/>
                  </a:cubicBezTo>
                  <a:cubicBezTo>
                    <a:pt x="4327" y="14717"/>
                    <a:pt x="4329" y="14720"/>
                    <a:pt x="4325" y="14720"/>
                  </a:cubicBezTo>
                  <a:cubicBezTo>
                    <a:pt x="4325" y="14720"/>
                    <a:pt x="4322" y="14717"/>
                    <a:pt x="4318" y="14713"/>
                  </a:cubicBezTo>
                  <a:close/>
                  <a:moveTo>
                    <a:pt x="7255" y="14714"/>
                  </a:moveTo>
                  <a:cubicBezTo>
                    <a:pt x="7255" y="14714"/>
                    <a:pt x="7258" y="14711"/>
                    <a:pt x="7262" y="14707"/>
                  </a:cubicBezTo>
                  <a:cubicBezTo>
                    <a:pt x="7268" y="14703"/>
                    <a:pt x="7268" y="14703"/>
                    <a:pt x="7264" y="14709"/>
                  </a:cubicBezTo>
                  <a:cubicBezTo>
                    <a:pt x="7258" y="14716"/>
                    <a:pt x="7255" y="14718"/>
                    <a:pt x="7255" y="14714"/>
                  </a:cubicBezTo>
                  <a:close/>
                  <a:moveTo>
                    <a:pt x="4290" y="14689"/>
                  </a:moveTo>
                  <a:cubicBezTo>
                    <a:pt x="4286" y="14683"/>
                    <a:pt x="4286" y="14683"/>
                    <a:pt x="4292" y="14687"/>
                  </a:cubicBezTo>
                  <a:cubicBezTo>
                    <a:pt x="4299" y="14693"/>
                    <a:pt x="4301" y="14696"/>
                    <a:pt x="4297" y="14696"/>
                  </a:cubicBezTo>
                  <a:cubicBezTo>
                    <a:pt x="4297" y="14696"/>
                    <a:pt x="4294" y="14693"/>
                    <a:pt x="4290" y="14689"/>
                  </a:cubicBezTo>
                  <a:close/>
                  <a:moveTo>
                    <a:pt x="7285" y="14688"/>
                  </a:moveTo>
                  <a:cubicBezTo>
                    <a:pt x="7289" y="14684"/>
                    <a:pt x="7293" y="14680"/>
                    <a:pt x="7294" y="14680"/>
                  </a:cubicBezTo>
                  <a:cubicBezTo>
                    <a:pt x="7295" y="14680"/>
                    <a:pt x="7293" y="14684"/>
                    <a:pt x="7289" y="14688"/>
                  </a:cubicBezTo>
                  <a:cubicBezTo>
                    <a:pt x="7285" y="14692"/>
                    <a:pt x="7281" y="14696"/>
                    <a:pt x="7280" y="14696"/>
                  </a:cubicBezTo>
                  <a:cubicBezTo>
                    <a:pt x="7279" y="14696"/>
                    <a:pt x="7281" y="14692"/>
                    <a:pt x="7285" y="14688"/>
                  </a:cubicBezTo>
                  <a:close/>
                  <a:moveTo>
                    <a:pt x="4257" y="14659"/>
                  </a:moveTo>
                  <a:lnTo>
                    <a:pt x="4245" y="14646"/>
                  </a:lnTo>
                  <a:lnTo>
                    <a:pt x="4258" y="14658"/>
                  </a:lnTo>
                  <a:cubicBezTo>
                    <a:pt x="4270" y="14669"/>
                    <a:pt x="4273" y="14672"/>
                    <a:pt x="4270" y="14672"/>
                  </a:cubicBezTo>
                  <a:cubicBezTo>
                    <a:pt x="4269" y="14672"/>
                    <a:pt x="4263" y="14666"/>
                    <a:pt x="4257" y="14659"/>
                  </a:cubicBezTo>
                  <a:close/>
                  <a:moveTo>
                    <a:pt x="7315" y="14663"/>
                  </a:moveTo>
                  <a:cubicBezTo>
                    <a:pt x="7315" y="14662"/>
                    <a:pt x="7321" y="14656"/>
                    <a:pt x="7328" y="14650"/>
                  </a:cubicBezTo>
                  <a:lnTo>
                    <a:pt x="7341" y="14638"/>
                  </a:lnTo>
                  <a:lnTo>
                    <a:pt x="7329" y="14651"/>
                  </a:lnTo>
                  <a:cubicBezTo>
                    <a:pt x="7318" y="14663"/>
                    <a:pt x="7315" y="14666"/>
                    <a:pt x="7315" y="14663"/>
                  </a:cubicBezTo>
                  <a:close/>
                  <a:moveTo>
                    <a:pt x="3547" y="14638"/>
                  </a:moveTo>
                  <a:cubicBezTo>
                    <a:pt x="3559" y="14626"/>
                    <a:pt x="3570" y="14616"/>
                    <a:pt x="3571" y="14616"/>
                  </a:cubicBezTo>
                  <a:cubicBezTo>
                    <a:pt x="3572" y="14616"/>
                    <a:pt x="3563" y="14626"/>
                    <a:pt x="3551" y="14638"/>
                  </a:cubicBezTo>
                  <a:cubicBezTo>
                    <a:pt x="3539" y="14650"/>
                    <a:pt x="3528" y="14660"/>
                    <a:pt x="3527" y="14660"/>
                  </a:cubicBezTo>
                  <a:cubicBezTo>
                    <a:pt x="3526" y="14660"/>
                    <a:pt x="3535" y="14650"/>
                    <a:pt x="3547" y="14638"/>
                  </a:cubicBezTo>
                  <a:close/>
                  <a:moveTo>
                    <a:pt x="4185" y="14591"/>
                  </a:moveTo>
                  <a:lnTo>
                    <a:pt x="4165" y="14570"/>
                  </a:lnTo>
                  <a:lnTo>
                    <a:pt x="4186" y="14590"/>
                  </a:lnTo>
                  <a:cubicBezTo>
                    <a:pt x="4198" y="14601"/>
                    <a:pt x="4207" y="14610"/>
                    <a:pt x="4207" y="14611"/>
                  </a:cubicBezTo>
                  <a:cubicBezTo>
                    <a:pt x="4207" y="14614"/>
                    <a:pt x="4203" y="14611"/>
                    <a:pt x="4185" y="14591"/>
                  </a:cubicBezTo>
                  <a:close/>
                  <a:moveTo>
                    <a:pt x="7439" y="14538"/>
                  </a:moveTo>
                  <a:cubicBezTo>
                    <a:pt x="7444" y="14532"/>
                    <a:pt x="7449" y="14528"/>
                    <a:pt x="7450" y="14528"/>
                  </a:cubicBezTo>
                  <a:cubicBezTo>
                    <a:pt x="7451" y="14528"/>
                    <a:pt x="7448" y="14532"/>
                    <a:pt x="7443" y="14538"/>
                  </a:cubicBezTo>
                  <a:cubicBezTo>
                    <a:pt x="7438" y="14543"/>
                    <a:pt x="7433" y="14548"/>
                    <a:pt x="7432" y="14548"/>
                  </a:cubicBezTo>
                  <a:cubicBezTo>
                    <a:pt x="7431" y="14548"/>
                    <a:pt x="7434" y="14543"/>
                    <a:pt x="7439" y="14538"/>
                  </a:cubicBezTo>
                  <a:close/>
                  <a:moveTo>
                    <a:pt x="4123" y="14525"/>
                  </a:moveTo>
                  <a:lnTo>
                    <a:pt x="4113" y="14514"/>
                  </a:lnTo>
                  <a:lnTo>
                    <a:pt x="4124" y="14524"/>
                  </a:lnTo>
                  <a:cubicBezTo>
                    <a:pt x="4130" y="14529"/>
                    <a:pt x="4135" y="14534"/>
                    <a:pt x="4135" y="14535"/>
                  </a:cubicBezTo>
                  <a:cubicBezTo>
                    <a:pt x="4135" y="14538"/>
                    <a:pt x="4132" y="14535"/>
                    <a:pt x="4123" y="14525"/>
                  </a:cubicBezTo>
                  <a:close/>
                  <a:moveTo>
                    <a:pt x="7473" y="14500"/>
                  </a:moveTo>
                  <a:cubicBezTo>
                    <a:pt x="7477" y="14496"/>
                    <a:pt x="7481" y="14492"/>
                    <a:pt x="7482" y="14492"/>
                  </a:cubicBezTo>
                  <a:cubicBezTo>
                    <a:pt x="7483" y="14492"/>
                    <a:pt x="7481" y="14496"/>
                    <a:pt x="7477" y="14500"/>
                  </a:cubicBezTo>
                  <a:cubicBezTo>
                    <a:pt x="7473" y="14504"/>
                    <a:pt x="7469" y="14508"/>
                    <a:pt x="7468" y="14508"/>
                  </a:cubicBezTo>
                  <a:cubicBezTo>
                    <a:pt x="7467" y="14508"/>
                    <a:pt x="7469" y="14504"/>
                    <a:pt x="7473" y="14500"/>
                  </a:cubicBezTo>
                  <a:close/>
                  <a:moveTo>
                    <a:pt x="4090" y="14489"/>
                  </a:moveTo>
                  <a:cubicBezTo>
                    <a:pt x="4086" y="14483"/>
                    <a:pt x="4086" y="14483"/>
                    <a:pt x="4092" y="14487"/>
                  </a:cubicBezTo>
                  <a:cubicBezTo>
                    <a:pt x="4096" y="14491"/>
                    <a:pt x="4099" y="14494"/>
                    <a:pt x="4099" y="14494"/>
                  </a:cubicBezTo>
                  <a:cubicBezTo>
                    <a:pt x="4099" y="14498"/>
                    <a:pt x="4096" y="14496"/>
                    <a:pt x="4090" y="14489"/>
                  </a:cubicBezTo>
                  <a:close/>
                  <a:moveTo>
                    <a:pt x="7491" y="14478"/>
                  </a:moveTo>
                  <a:cubicBezTo>
                    <a:pt x="7491" y="14478"/>
                    <a:pt x="7494" y="14475"/>
                    <a:pt x="7498" y="14471"/>
                  </a:cubicBezTo>
                  <a:cubicBezTo>
                    <a:pt x="7504" y="14467"/>
                    <a:pt x="7504" y="14467"/>
                    <a:pt x="7500" y="14473"/>
                  </a:cubicBezTo>
                  <a:cubicBezTo>
                    <a:pt x="7494" y="14480"/>
                    <a:pt x="7491" y="14482"/>
                    <a:pt x="7491" y="14478"/>
                  </a:cubicBezTo>
                  <a:close/>
                  <a:moveTo>
                    <a:pt x="5730" y="14193"/>
                  </a:moveTo>
                  <a:cubicBezTo>
                    <a:pt x="5735" y="14192"/>
                    <a:pt x="5743" y="14192"/>
                    <a:pt x="5748" y="14193"/>
                  </a:cubicBezTo>
                  <a:cubicBezTo>
                    <a:pt x="5753" y="14194"/>
                    <a:pt x="5749" y="14195"/>
                    <a:pt x="5739" y="14195"/>
                  </a:cubicBezTo>
                  <a:cubicBezTo>
                    <a:pt x="5729" y="14195"/>
                    <a:pt x="5725" y="14194"/>
                    <a:pt x="5730" y="14193"/>
                  </a:cubicBezTo>
                  <a:close/>
                  <a:moveTo>
                    <a:pt x="5834" y="14193"/>
                  </a:moveTo>
                  <a:cubicBezTo>
                    <a:pt x="5839" y="14192"/>
                    <a:pt x="5847" y="14192"/>
                    <a:pt x="5852" y="14193"/>
                  </a:cubicBezTo>
                  <a:cubicBezTo>
                    <a:pt x="5857" y="14194"/>
                    <a:pt x="5853" y="14195"/>
                    <a:pt x="5843" y="14195"/>
                  </a:cubicBezTo>
                  <a:cubicBezTo>
                    <a:pt x="5833" y="14195"/>
                    <a:pt x="5829" y="14194"/>
                    <a:pt x="5834" y="14193"/>
                  </a:cubicBezTo>
                  <a:close/>
                  <a:moveTo>
                    <a:pt x="5674" y="14189"/>
                  </a:moveTo>
                  <a:cubicBezTo>
                    <a:pt x="5677" y="14188"/>
                    <a:pt x="5681" y="14188"/>
                    <a:pt x="5684" y="14189"/>
                  </a:cubicBezTo>
                  <a:cubicBezTo>
                    <a:pt x="5687" y="14190"/>
                    <a:pt x="5684" y="14191"/>
                    <a:pt x="5679" y="14191"/>
                  </a:cubicBezTo>
                  <a:cubicBezTo>
                    <a:pt x="5673" y="14191"/>
                    <a:pt x="5671" y="14190"/>
                    <a:pt x="5674" y="14189"/>
                  </a:cubicBezTo>
                  <a:close/>
                  <a:moveTo>
                    <a:pt x="5898" y="14189"/>
                  </a:moveTo>
                  <a:cubicBezTo>
                    <a:pt x="5901" y="14188"/>
                    <a:pt x="5905" y="14188"/>
                    <a:pt x="5908" y="14189"/>
                  </a:cubicBezTo>
                  <a:cubicBezTo>
                    <a:pt x="5911" y="14190"/>
                    <a:pt x="5908" y="14191"/>
                    <a:pt x="5903" y="14191"/>
                  </a:cubicBezTo>
                  <a:cubicBezTo>
                    <a:pt x="5897" y="14191"/>
                    <a:pt x="5895" y="14190"/>
                    <a:pt x="5898" y="14189"/>
                  </a:cubicBezTo>
                  <a:close/>
                  <a:moveTo>
                    <a:pt x="2030" y="14185"/>
                  </a:moveTo>
                  <a:cubicBezTo>
                    <a:pt x="2033" y="14184"/>
                    <a:pt x="2037" y="14184"/>
                    <a:pt x="2038" y="14186"/>
                  </a:cubicBezTo>
                  <a:cubicBezTo>
                    <a:pt x="2039" y="14187"/>
                    <a:pt x="2037" y="14188"/>
                    <a:pt x="2033" y="14188"/>
                  </a:cubicBezTo>
                  <a:cubicBezTo>
                    <a:pt x="2028" y="14187"/>
                    <a:pt x="2027" y="14187"/>
                    <a:pt x="2030" y="14185"/>
                  </a:cubicBezTo>
                  <a:close/>
                  <a:moveTo>
                    <a:pt x="5638" y="14185"/>
                  </a:moveTo>
                  <a:cubicBezTo>
                    <a:pt x="5641" y="14184"/>
                    <a:pt x="5645" y="14184"/>
                    <a:pt x="5646" y="14186"/>
                  </a:cubicBezTo>
                  <a:cubicBezTo>
                    <a:pt x="5647" y="14187"/>
                    <a:pt x="5645" y="14188"/>
                    <a:pt x="5641" y="14188"/>
                  </a:cubicBezTo>
                  <a:cubicBezTo>
                    <a:pt x="5636" y="14187"/>
                    <a:pt x="5635" y="14187"/>
                    <a:pt x="5638" y="14185"/>
                  </a:cubicBezTo>
                  <a:close/>
                  <a:moveTo>
                    <a:pt x="6471" y="13954"/>
                  </a:moveTo>
                  <a:cubicBezTo>
                    <a:pt x="6471" y="13954"/>
                    <a:pt x="6474" y="13951"/>
                    <a:pt x="6478" y="13947"/>
                  </a:cubicBezTo>
                  <a:cubicBezTo>
                    <a:pt x="6484" y="13943"/>
                    <a:pt x="6484" y="13943"/>
                    <a:pt x="6480" y="13949"/>
                  </a:cubicBezTo>
                  <a:cubicBezTo>
                    <a:pt x="6474" y="13956"/>
                    <a:pt x="6471" y="13958"/>
                    <a:pt x="6471" y="13954"/>
                  </a:cubicBezTo>
                  <a:close/>
                  <a:moveTo>
                    <a:pt x="5094" y="13945"/>
                  </a:moveTo>
                  <a:cubicBezTo>
                    <a:pt x="5090" y="13939"/>
                    <a:pt x="5090" y="13939"/>
                    <a:pt x="5096" y="13943"/>
                  </a:cubicBezTo>
                  <a:cubicBezTo>
                    <a:pt x="5100" y="13947"/>
                    <a:pt x="5103" y="13950"/>
                    <a:pt x="5103" y="13950"/>
                  </a:cubicBezTo>
                  <a:cubicBezTo>
                    <a:pt x="5103" y="13954"/>
                    <a:pt x="5100" y="13952"/>
                    <a:pt x="5094" y="13945"/>
                  </a:cubicBezTo>
                  <a:close/>
                  <a:moveTo>
                    <a:pt x="6523" y="13906"/>
                  </a:moveTo>
                  <a:cubicBezTo>
                    <a:pt x="6535" y="13894"/>
                    <a:pt x="6546" y="13884"/>
                    <a:pt x="6547" y="13884"/>
                  </a:cubicBezTo>
                  <a:cubicBezTo>
                    <a:pt x="6548" y="13884"/>
                    <a:pt x="6539" y="13894"/>
                    <a:pt x="6527" y="13906"/>
                  </a:cubicBezTo>
                  <a:cubicBezTo>
                    <a:pt x="6515" y="13918"/>
                    <a:pt x="6504" y="13928"/>
                    <a:pt x="6503" y="13928"/>
                  </a:cubicBezTo>
                  <a:cubicBezTo>
                    <a:pt x="6502" y="13928"/>
                    <a:pt x="6511" y="13918"/>
                    <a:pt x="6523" y="13906"/>
                  </a:cubicBezTo>
                  <a:close/>
                  <a:moveTo>
                    <a:pt x="5045" y="13899"/>
                  </a:moveTo>
                  <a:lnTo>
                    <a:pt x="5033" y="13886"/>
                  </a:lnTo>
                  <a:lnTo>
                    <a:pt x="5046" y="13898"/>
                  </a:lnTo>
                  <a:cubicBezTo>
                    <a:pt x="5053" y="13904"/>
                    <a:pt x="5059" y="13910"/>
                    <a:pt x="5059" y="13911"/>
                  </a:cubicBezTo>
                  <a:cubicBezTo>
                    <a:pt x="5059" y="13914"/>
                    <a:pt x="5056" y="13911"/>
                    <a:pt x="5045" y="13899"/>
                  </a:cubicBezTo>
                  <a:close/>
                  <a:moveTo>
                    <a:pt x="2767" y="13906"/>
                  </a:moveTo>
                  <a:cubicBezTo>
                    <a:pt x="2767" y="13906"/>
                    <a:pt x="2770" y="13903"/>
                    <a:pt x="2774" y="13899"/>
                  </a:cubicBezTo>
                  <a:cubicBezTo>
                    <a:pt x="2780" y="13895"/>
                    <a:pt x="2780" y="13895"/>
                    <a:pt x="2776" y="13901"/>
                  </a:cubicBezTo>
                  <a:cubicBezTo>
                    <a:pt x="2770" y="13908"/>
                    <a:pt x="2767" y="13910"/>
                    <a:pt x="2767" y="13906"/>
                  </a:cubicBezTo>
                  <a:close/>
                  <a:moveTo>
                    <a:pt x="5001" y="13851"/>
                  </a:moveTo>
                  <a:lnTo>
                    <a:pt x="4993" y="13842"/>
                  </a:lnTo>
                  <a:lnTo>
                    <a:pt x="5002" y="13850"/>
                  </a:lnTo>
                  <a:cubicBezTo>
                    <a:pt x="5007" y="13854"/>
                    <a:pt x="5011" y="13858"/>
                    <a:pt x="5011" y="13859"/>
                  </a:cubicBezTo>
                  <a:cubicBezTo>
                    <a:pt x="5011" y="13862"/>
                    <a:pt x="5008" y="13859"/>
                    <a:pt x="5001" y="13851"/>
                  </a:cubicBezTo>
                  <a:close/>
                  <a:moveTo>
                    <a:pt x="6573" y="13852"/>
                  </a:moveTo>
                  <a:cubicBezTo>
                    <a:pt x="6577" y="13848"/>
                    <a:pt x="6581" y="13844"/>
                    <a:pt x="6582" y="13844"/>
                  </a:cubicBezTo>
                  <a:cubicBezTo>
                    <a:pt x="6583" y="13844"/>
                    <a:pt x="6581" y="13848"/>
                    <a:pt x="6577" y="13852"/>
                  </a:cubicBezTo>
                  <a:cubicBezTo>
                    <a:pt x="6573" y="13856"/>
                    <a:pt x="6569" y="13860"/>
                    <a:pt x="6568" y="13860"/>
                  </a:cubicBezTo>
                  <a:cubicBezTo>
                    <a:pt x="6567" y="13860"/>
                    <a:pt x="6569" y="13856"/>
                    <a:pt x="6573" y="13852"/>
                  </a:cubicBezTo>
                  <a:close/>
                  <a:moveTo>
                    <a:pt x="4978" y="13825"/>
                  </a:moveTo>
                  <a:cubicBezTo>
                    <a:pt x="4974" y="13819"/>
                    <a:pt x="4974" y="13819"/>
                    <a:pt x="4980" y="13823"/>
                  </a:cubicBezTo>
                  <a:cubicBezTo>
                    <a:pt x="4987" y="13829"/>
                    <a:pt x="4989" y="13832"/>
                    <a:pt x="4985" y="13832"/>
                  </a:cubicBezTo>
                  <a:cubicBezTo>
                    <a:pt x="4985" y="13832"/>
                    <a:pt x="4982" y="13829"/>
                    <a:pt x="4978" y="13825"/>
                  </a:cubicBezTo>
                  <a:close/>
                  <a:moveTo>
                    <a:pt x="21035" y="13526"/>
                  </a:moveTo>
                  <a:cubicBezTo>
                    <a:pt x="21035" y="13526"/>
                    <a:pt x="21038" y="13523"/>
                    <a:pt x="21042" y="13519"/>
                  </a:cubicBezTo>
                  <a:cubicBezTo>
                    <a:pt x="21048" y="13515"/>
                    <a:pt x="21048" y="13515"/>
                    <a:pt x="21044" y="13521"/>
                  </a:cubicBezTo>
                  <a:cubicBezTo>
                    <a:pt x="21038" y="13528"/>
                    <a:pt x="21035" y="13530"/>
                    <a:pt x="21035" y="13526"/>
                  </a:cubicBezTo>
                  <a:close/>
                  <a:moveTo>
                    <a:pt x="3627" y="13442"/>
                  </a:moveTo>
                  <a:cubicBezTo>
                    <a:pt x="3628" y="13437"/>
                    <a:pt x="3628" y="13436"/>
                    <a:pt x="3630" y="13439"/>
                  </a:cubicBezTo>
                  <a:cubicBezTo>
                    <a:pt x="3631" y="13442"/>
                    <a:pt x="3631" y="13446"/>
                    <a:pt x="3629" y="13447"/>
                  </a:cubicBezTo>
                  <a:cubicBezTo>
                    <a:pt x="3628" y="13448"/>
                    <a:pt x="3627" y="13446"/>
                    <a:pt x="3627" y="13442"/>
                  </a:cubicBezTo>
                  <a:close/>
                  <a:moveTo>
                    <a:pt x="3623" y="13410"/>
                  </a:moveTo>
                  <a:cubicBezTo>
                    <a:pt x="3624" y="13405"/>
                    <a:pt x="3624" y="13404"/>
                    <a:pt x="3626" y="13407"/>
                  </a:cubicBezTo>
                  <a:cubicBezTo>
                    <a:pt x="3627" y="13410"/>
                    <a:pt x="3627" y="13414"/>
                    <a:pt x="3625" y="13415"/>
                  </a:cubicBezTo>
                  <a:cubicBezTo>
                    <a:pt x="3624" y="13416"/>
                    <a:pt x="3623" y="13414"/>
                    <a:pt x="3623" y="13410"/>
                  </a:cubicBezTo>
                  <a:close/>
                  <a:moveTo>
                    <a:pt x="3619" y="13374"/>
                  </a:moveTo>
                  <a:cubicBezTo>
                    <a:pt x="3620" y="13369"/>
                    <a:pt x="3620" y="13368"/>
                    <a:pt x="3622" y="13371"/>
                  </a:cubicBezTo>
                  <a:cubicBezTo>
                    <a:pt x="3623" y="13374"/>
                    <a:pt x="3623" y="13378"/>
                    <a:pt x="3621" y="13379"/>
                  </a:cubicBezTo>
                  <a:cubicBezTo>
                    <a:pt x="3620" y="13380"/>
                    <a:pt x="3619" y="13378"/>
                    <a:pt x="3619" y="13374"/>
                  </a:cubicBezTo>
                  <a:close/>
                  <a:moveTo>
                    <a:pt x="4763" y="13350"/>
                  </a:moveTo>
                  <a:cubicBezTo>
                    <a:pt x="4764" y="13345"/>
                    <a:pt x="4764" y="13344"/>
                    <a:pt x="4766" y="13347"/>
                  </a:cubicBezTo>
                  <a:cubicBezTo>
                    <a:pt x="4767" y="13350"/>
                    <a:pt x="4767" y="13354"/>
                    <a:pt x="4765" y="13355"/>
                  </a:cubicBezTo>
                  <a:cubicBezTo>
                    <a:pt x="4764" y="13356"/>
                    <a:pt x="4763" y="13354"/>
                    <a:pt x="4763" y="13350"/>
                  </a:cubicBezTo>
                  <a:close/>
                  <a:moveTo>
                    <a:pt x="3616" y="13334"/>
                  </a:moveTo>
                  <a:cubicBezTo>
                    <a:pt x="3616" y="13327"/>
                    <a:pt x="3617" y="13325"/>
                    <a:pt x="3618" y="13329"/>
                  </a:cubicBezTo>
                  <a:cubicBezTo>
                    <a:pt x="3619" y="13333"/>
                    <a:pt x="3619" y="13338"/>
                    <a:pt x="3618" y="13341"/>
                  </a:cubicBezTo>
                  <a:cubicBezTo>
                    <a:pt x="3617" y="13344"/>
                    <a:pt x="3616" y="13341"/>
                    <a:pt x="3616" y="13334"/>
                  </a:cubicBezTo>
                  <a:close/>
                  <a:moveTo>
                    <a:pt x="6815" y="13302"/>
                  </a:moveTo>
                  <a:cubicBezTo>
                    <a:pt x="6816" y="13297"/>
                    <a:pt x="6816" y="13296"/>
                    <a:pt x="6818" y="13299"/>
                  </a:cubicBezTo>
                  <a:cubicBezTo>
                    <a:pt x="6819" y="13302"/>
                    <a:pt x="6819" y="13306"/>
                    <a:pt x="6817" y="13307"/>
                  </a:cubicBezTo>
                  <a:cubicBezTo>
                    <a:pt x="6816" y="13308"/>
                    <a:pt x="6815" y="13306"/>
                    <a:pt x="6815" y="13302"/>
                  </a:cubicBezTo>
                  <a:close/>
                  <a:moveTo>
                    <a:pt x="3612" y="13278"/>
                  </a:moveTo>
                  <a:cubicBezTo>
                    <a:pt x="3612" y="13269"/>
                    <a:pt x="3613" y="13266"/>
                    <a:pt x="3614" y="13271"/>
                  </a:cubicBezTo>
                  <a:cubicBezTo>
                    <a:pt x="3615" y="13276"/>
                    <a:pt x="3615" y="13283"/>
                    <a:pt x="3614" y="13287"/>
                  </a:cubicBezTo>
                  <a:cubicBezTo>
                    <a:pt x="3613" y="13291"/>
                    <a:pt x="3612" y="13287"/>
                    <a:pt x="3612" y="13278"/>
                  </a:cubicBezTo>
                  <a:close/>
                  <a:moveTo>
                    <a:pt x="4752" y="13268"/>
                  </a:moveTo>
                  <a:cubicBezTo>
                    <a:pt x="4752" y="13262"/>
                    <a:pt x="4753" y="13260"/>
                    <a:pt x="4754" y="13263"/>
                  </a:cubicBezTo>
                  <a:cubicBezTo>
                    <a:pt x="4755" y="13266"/>
                    <a:pt x="4755" y="13270"/>
                    <a:pt x="4754" y="13273"/>
                  </a:cubicBezTo>
                  <a:cubicBezTo>
                    <a:pt x="4753" y="13276"/>
                    <a:pt x="4752" y="13273"/>
                    <a:pt x="4752" y="13268"/>
                  </a:cubicBezTo>
                  <a:close/>
                  <a:moveTo>
                    <a:pt x="6820" y="13268"/>
                  </a:moveTo>
                  <a:cubicBezTo>
                    <a:pt x="6820" y="13262"/>
                    <a:pt x="6821" y="13260"/>
                    <a:pt x="6822" y="13263"/>
                  </a:cubicBezTo>
                  <a:cubicBezTo>
                    <a:pt x="6823" y="13266"/>
                    <a:pt x="6823" y="13270"/>
                    <a:pt x="6822" y="13273"/>
                  </a:cubicBezTo>
                  <a:cubicBezTo>
                    <a:pt x="6821" y="13276"/>
                    <a:pt x="6820" y="13273"/>
                    <a:pt x="6820" y="13268"/>
                  </a:cubicBezTo>
                  <a:close/>
                  <a:moveTo>
                    <a:pt x="6824" y="13226"/>
                  </a:moveTo>
                  <a:cubicBezTo>
                    <a:pt x="6824" y="13219"/>
                    <a:pt x="6825" y="13217"/>
                    <a:pt x="6826" y="13221"/>
                  </a:cubicBezTo>
                  <a:cubicBezTo>
                    <a:pt x="6827" y="13225"/>
                    <a:pt x="6827" y="13230"/>
                    <a:pt x="6826" y="13233"/>
                  </a:cubicBezTo>
                  <a:cubicBezTo>
                    <a:pt x="6825" y="13236"/>
                    <a:pt x="6824" y="13233"/>
                    <a:pt x="6824" y="13226"/>
                  </a:cubicBezTo>
                  <a:close/>
                  <a:moveTo>
                    <a:pt x="4748" y="13224"/>
                  </a:moveTo>
                  <a:cubicBezTo>
                    <a:pt x="4748" y="13218"/>
                    <a:pt x="4749" y="13216"/>
                    <a:pt x="4750" y="13219"/>
                  </a:cubicBezTo>
                  <a:cubicBezTo>
                    <a:pt x="4751" y="13222"/>
                    <a:pt x="4751" y="13226"/>
                    <a:pt x="4750" y="13229"/>
                  </a:cubicBezTo>
                  <a:cubicBezTo>
                    <a:pt x="4749" y="13232"/>
                    <a:pt x="4748" y="13229"/>
                    <a:pt x="4748" y="13224"/>
                  </a:cubicBezTo>
                  <a:close/>
                  <a:moveTo>
                    <a:pt x="3609" y="13130"/>
                  </a:moveTo>
                  <a:cubicBezTo>
                    <a:pt x="3609" y="13093"/>
                    <a:pt x="3609" y="13077"/>
                    <a:pt x="3610" y="13095"/>
                  </a:cubicBezTo>
                  <a:cubicBezTo>
                    <a:pt x="3611" y="13113"/>
                    <a:pt x="3611" y="13143"/>
                    <a:pt x="3610" y="13163"/>
                  </a:cubicBezTo>
                  <a:cubicBezTo>
                    <a:pt x="3609" y="13182"/>
                    <a:pt x="3609" y="13167"/>
                    <a:pt x="3609" y="13130"/>
                  </a:cubicBezTo>
                  <a:close/>
                  <a:moveTo>
                    <a:pt x="4744" y="13132"/>
                  </a:moveTo>
                  <a:cubicBezTo>
                    <a:pt x="4744" y="13118"/>
                    <a:pt x="4745" y="13112"/>
                    <a:pt x="4746" y="13119"/>
                  </a:cubicBezTo>
                  <a:cubicBezTo>
                    <a:pt x="4747" y="13126"/>
                    <a:pt x="4747" y="13138"/>
                    <a:pt x="4746" y="13145"/>
                  </a:cubicBezTo>
                  <a:cubicBezTo>
                    <a:pt x="4745" y="13152"/>
                    <a:pt x="4744" y="13146"/>
                    <a:pt x="4744" y="13132"/>
                  </a:cubicBezTo>
                  <a:close/>
                  <a:moveTo>
                    <a:pt x="6828" y="13130"/>
                  </a:moveTo>
                  <a:cubicBezTo>
                    <a:pt x="6828" y="13117"/>
                    <a:pt x="6829" y="13112"/>
                    <a:pt x="6830" y="13119"/>
                  </a:cubicBezTo>
                  <a:cubicBezTo>
                    <a:pt x="6831" y="13126"/>
                    <a:pt x="6831" y="13137"/>
                    <a:pt x="6830" y="13143"/>
                  </a:cubicBezTo>
                  <a:cubicBezTo>
                    <a:pt x="6829" y="13149"/>
                    <a:pt x="6828" y="13143"/>
                    <a:pt x="6828" y="13130"/>
                  </a:cubicBezTo>
                  <a:close/>
                  <a:moveTo>
                    <a:pt x="0" y="13130"/>
                  </a:moveTo>
                  <a:cubicBezTo>
                    <a:pt x="0" y="13121"/>
                    <a:pt x="1" y="13118"/>
                    <a:pt x="2" y="13123"/>
                  </a:cubicBezTo>
                  <a:cubicBezTo>
                    <a:pt x="3" y="13128"/>
                    <a:pt x="3" y="13135"/>
                    <a:pt x="2" y="13139"/>
                  </a:cubicBezTo>
                  <a:cubicBezTo>
                    <a:pt x="1" y="13143"/>
                    <a:pt x="0" y="13139"/>
                    <a:pt x="0" y="13130"/>
                  </a:cubicBezTo>
                  <a:close/>
                  <a:moveTo>
                    <a:pt x="4748" y="13038"/>
                  </a:moveTo>
                  <a:cubicBezTo>
                    <a:pt x="4748" y="13031"/>
                    <a:pt x="4749" y="13029"/>
                    <a:pt x="4750" y="13033"/>
                  </a:cubicBezTo>
                  <a:cubicBezTo>
                    <a:pt x="4751" y="13037"/>
                    <a:pt x="4751" y="13042"/>
                    <a:pt x="4750" y="13045"/>
                  </a:cubicBezTo>
                  <a:cubicBezTo>
                    <a:pt x="4749" y="13048"/>
                    <a:pt x="4748" y="13045"/>
                    <a:pt x="4748" y="13038"/>
                  </a:cubicBezTo>
                  <a:close/>
                  <a:moveTo>
                    <a:pt x="6824" y="13038"/>
                  </a:moveTo>
                  <a:cubicBezTo>
                    <a:pt x="6824" y="13031"/>
                    <a:pt x="6825" y="13029"/>
                    <a:pt x="6826" y="13033"/>
                  </a:cubicBezTo>
                  <a:cubicBezTo>
                    <a:pt x="6827" y="13037"/>
                    <a:pt x="6827" y="13042"/>
                    <a:pt x="6826" y="13045"/>
                  </a:cubicBezTo>
                  <a:cubicBezTo>
                    <a:pt x="6825" y="13048"/>
                    <a:pt x="6824" y="13045"/>
                    <a:pt x="6824" y="13038"/>
                  </a:cubicBezTo>
                  <a:close/>
                  <a:moveTo>
                    <a:pt x="4751" y="12994"/>
                  </a:moveTo>
                  <a:cubicBezTo>
                    <a:pt x="4752" y="12989"/>
                    <a:pt x="4752" y="12988"/>
                    <a:pt x="4754" y="12991"/>
                  </a:cubicBezTo>
                  <a:cubicBezTo>
                    <a:pt x="4755" y="12994"/>
                    <a:pt x="4755" y="12998"/>
                    <a:pt x="4753" y="12999"/>
                  </a:cubicBezTo>
                  <a:cubicBezTo>
                    <a:pt x="4752" y="13000"/>
                    <a:pt x="4751" y="12998"/>
                    <a:pt x="4751" y="12994"/>
                  </a:cubicBezTo>
                  <a:close/>
                  <a:moveTo>
                    <a:pt x="6820" y="12992"/>
                  </a:moveTo>
                  <a:cubicBezTo>
                    <a:pt x="6820" y="12986"/>
                    <a:pt x="6821" y="12984"/>
                    <a:pt x="6822" y="12987"/>
                  </a:cubicBezTo>
                  <a:cubicBezTo>
                    <a:pt x="6823" y="12990"/>
                    <a:pt x="6823" y="12994"/>
                    <a:pt x="6822" y="12997"/>
                  </a:cubicBezTo>
                  <a:cubicBezTo>
                    <a:pt x="6821" y="13000"/>
                    <a:pt x="6820" y="12997"/>
                    <a:pt x="6820" y="12992"/>
                  </a:cubicBezTo>
                  <a:close/>
                  <a:moveTo>
                    <a:pt x="3" y="12990"/>
                  </a:moveTo>
                  <a:cubicBezTo>
                    <a:pt x="4" y="12985"/>
                    <a:pt x="4" y="12984"/>
                    <a:pt x="6" y="12987"/>
                  </a:cubicBezTo>
                  <a:cubicBezTo>
                    <a:pt x="7" y="12990"/>
                    <a:pt x="7" y="12994"/>
                    <a:pt x="5" y="12995"/>
                  </a:cubicBezTo>
                  <a:cubicBezTo>
                    <a:pt x="4" y="12996"/>
                    <a:pt x="3" y="12994"/>
                    <a:pt x="3" y="12990"/>
                  </a:cubicBezTo>
                  <a:close/>
                  <a:moveTo>
                    <a:pt x="3612" y="12982"/>
                  </a:moveTo>
                  <a:cubicBezTo>
                    <a:pt x="3612" y="12973"/>
                    <a:pt x="3613" y="12970"/>
                    <a:pt x="3614" y="12975"/>
                  </a:cubicBezTo>
                  <a:cubicBezTo>
                    <a:pt x="3615" y="12980"/>
                    <a:pt x="3615" y="12987"/>
                    <a:pt x="3614" y="12991"/>
                  </a:cubicBezTo>
                  <a:cubicBezTo>
                    <a:pt x="3613" y="12995"/>
                    <a:pt x="3612" y="12991"/>
                    <a:pt x="3612" y="12982"/>
                  </a:cubicBezTo>
                  <a:close/>
                  <a:moveTo>
                    <a:pt x="4755" y="12962"/>
                  </a:moveTo>
                  <a:cubicBezTo>
                    <a:pt x="4756" y="12957"/>
                    <a:pt x="4756" y="12956"/>
                    <a:pt x="4758" y="12959"/>
                  </a:cubicBezTo>
                  <a:cubicBezTo>
                    <a:pt x="4759" y="12962"/>
                    <a:pt x="4759" y="12966"/>
                    <a:pt x="4757" y="12967"/>
                  </a:cubicBezTo>
                  <a:cubicBezTo>
                    <a:pt x="4756" y="12968"/>
                    <a:pt x="4755" y="12966"/>
                    <a:pt x="4755" y="12962"/>
                  </a:cubicBezTo>
                  <a:close/>
                  <a:moveTo>
                    <a:pt x="6815" y="12962"/>
                  </a:moveTo>
                  <a:cubicBezTo>
                    <a:pt x="6816" y="12957"/>
                    <a:pt x="6816" y="12956"/>
                    <a:pt x="6818" y="12959"/>
                  </a:cubicBezTo>
                  <a:cubicBezTo>
                    <a:pt x="6819" y="12962"/>
                    <a:pt x="6819" y="12966"/>
                    <a:pt x="6817" y="12967"/>
                  </a:cubicBezTo>
                  <a:cubicBezTo>
                    <a:pt x="6816" y="12968"/>
                    <a:pt x="6815" y="12966"/>
                    <a:pt x="6815" y="12962"/>
                  </a:cubicBezTo>
                  <a:close/>
                  <a:moveTo>
                    <a:pt x="3616" y="12930"/>
                  </a:moveTo>
                  <a:cubicBezTo>
                    <a:pt x="3616" y="12923"/>
                    <a:pt x="3617" y="12921"/>
                    <a:pt x="3618" y="12925"/>
                  </a:cubicBezTo>
                  <a:cubicBezTo>
                    <a:pt x="3619" y="12929"/>
                    <a:pt x="3619" y="12934"/>
                    <a:pt x="3618" y="12937"/>
                  </a:cubicBezTo>
                  <a:cubicBezTo>
                    <a:pt x="3617" y="12940"/>
                    <a:pt x="3616" y="12937"/>
                    <a:pt x="3616" y="12930"/>
                  </a:cubicBezTo>
                  <a:close/>
                  <a:moveTo>
                    <a:pt x="6811" y="12934"/>
                  </a:moveTo>
                  <a:cubicBezTo>
                    <a:pt x="6812" y="12929"/>
                    <a:pt x="6812" y="12928"/>
                    <a:pt x="6814" y="12931"/>
                  </a:cubicBezTo>
                  <a:cubicBezTo>
                    <a:pt x="6815" y="12934"/>
                    <a:pt x="6815" y="12938"/>
                    <a:pt x="6813" y="12939"/>
                  </a:cubicBezTo>
                  <a:cubicBezTo>
                    <a:pt x="6812" y="12940"/>
                    <a:pt x="6811" y="12938"/>
                    <a:pt x="6811" y="12934"/>
                  </a:cubicBezTo>
                  <a:close/>
                  <a:moveTo>
                    <a:pt x="6807" y="12910"/>
                  </a:moveTo>
                  <a:cubicBezTo>
                    <a:pt x="6808" y="12905"/>
                    <a:pt x="6808" y="12904"/>
                    <a:pt x="6810" y="12907"/>
                  </a:cubicBezTo>
                  <a:cubicBezTo>
                    <a:pt x="6811" y="12910"/>
                    <a:pt x="6811" y="12914"/>
                    <a:pt x="6809" y="12915"/>
                  </a:cubicBezTo>
                  <a:cubicBezTo>
                    <a:pt x="6808" y="12916"/>
                    <a:pt x="6807" y="12914"/>
                    <a:pt x="6807" y="12910"/>
                  </a:cubicBezTo>
                  <a:close/>
                  <a:moveTo>
                    <a:pt x="3620" y="12888"/>
                  </a:moveTo>
                  <a:cubicBezTo>
                    <a:pt x="3620" y="12882"/>
                    <a:pt x="3621" y="12880"/>
                    <a:pt x="3622" y="12883"/>
                  </a:cubicBezTo>
                  <a:cubicBezTo>
                    <a:pt x="3623" y="12886"/>
                    <a:pt x="3623" y="12890"/>
                    <a:pt x="3622" y="12893"/>
                  </a:cubicBezTo>
                  <a:cubicBezTo>
                    <a:pt x="3621" y="12896"/>
                    <a:pt x="3620" y="12893"/>
                    <a:pt x="3620" y="12888"/>
                  </a:cubicBezTo>
                  <a:close/>
                  <a:moveTo>
                    <a:pt x="3623" y="12850"/>
                  </a:moveTo>
                  <a:cubicBezTo>
                    <a:pt x="3624" y="12845"/>
                    <a:pt x="3624" y="12844"/>
                    <a:pt x="3626" y="12847"/>
                  </a:cubicBezTo>
                  <a:cubicBezTo>
                    <a:pt x="3627" y="12850"/>
                    <a:pt x="3627" y="12854"/>
                    <a:pt x="3625" y="12855"/>
                  </a:cubicBezTo>
                  <a:cubicBezTo>
                    <a:pt x="3624" y="12856"/>
                    <a:pt x="3623" y="12854"/>
                    <a:pt x="3623" y="12850"/>
                  </a:cubicBezTo>
                  <a:close/>
                  <a:moveTo>
                    <a:pt x="3627" y="12822"/>
                  </a:moveTo>
                  <a:cubicBezTo>
                    <a:pt x="3628" y="12817"/>
                    <a:pt x="3628" y="12816"/>
                    <a:pt x="3630" y="12819"/>
                  </a:cubicBezTo>
                  <a:cubicBezTo>
                    <a:pt x="3631" y="12822"/>
                    <a:pt x="3631" y="12826"/>
                    <a:pt x="3629" y="12827"/>
                  </a:cubicBezTo>
                  <a:cubicBezTo>
                    <a:pt x="3628" y="12828"/>
                    <a:pt x="3627" y="12826"/>
                    <a:pt x="3627" y="12822"/>
                  </a:cubicBezTo>
                  <a:close/>
                  <a:moveTo>
                    <a:pt x="3635" y="12766"/>
                  </a:moveTo>
                  <a:cubicBezTo>
                    <a:pt x="3636" y="12761"/>
                    <a:pt x="3636" y="12760"/>
                    <a:pt x="3638" y="12763"/>
                  </a:cubicBezTo>
                  <a:cubicBezTo>
                    <a:pt x="3639" y="12766"/>
                    <a:pt x="3639" y="12770"/>
                    <a:pt x="3637" y="12771"/>
                  </a:cubicBezTo>
                  <a:cubicBezTo>
                    <a:pt x="3636" y="12772"/>
                    <a:pt x="3635" y="12770"/>
                    <a:pt x="3635" y="12766"/>
                  </a:cubicBezTo>
                  <a:close/>
                  <a:moveTo>
                    <a:pt x="20343" y="12582"/>
                  </a:moveTo>
                  <a:cubicBezTo>
                    <a:pt x="20344" y="12577"/>
                    <a:pt x="20344" y="12576"/>
                    <a:pt x="20346" y="12579"/>
                  </a:cubicBezTo>
                  <a:cubicBezTo>
                    <a:pt x="20347" y="12582"/>
                    <a:pt x="20347" y="12586"/>
                    <a:pt x="20345" y="12587"/>
                  </a:cubicBezTo>
                  <a:cubicBezTo>
                    <a:pt x="20344" y="12588"/>
                    <a:pt x="20343" y="12586"/>
                    <a:pt x="20343" y="12582"/>
                  </a:cubicBezTo>
                  <a:close/>
                  <a:moveTo>
                    <a:pt x="4987" y="12426"/>
                  </a:moveTo>
                  <a:cubicBezTo>
                    <a:pt x="4987" y="12426"/>
                    <a:pt x="4990" y="12423"/>
                    <a:pt x="4994" y="12419"/>
                  </a:cubicBezTo>
                  <a:cubicBezTo>
                    <a:pt x="5000" y="12415"/>
                    <a:pt x="5000" y="12415"/>
                    <a:pt x="4996" y="12421"/>
                  </a:cubicBezTo>
                  <a:cubicBezTo>
                    <a:pt x="4990" y="12428"/>
                    <a:pt x="4987" y="12430"/>
                    <a:pt x="4987" y="12426"/>
                  </a:cubicBezTo>
                  <a:close/>
                  <a:moveTo>
                    <a:pt x="6582" y="12421"/>
                  </a:moveTo>
                  <a:cubicBezTo>
                    <a:pt x="6578" y="12415"/>
                    <a:pt x="6578" y="12415"/>
                    <a:pt x="6584" y="12419"/>
                  </a:cubicBezTo>
                  <a:cubicBezTo>
                    <a:pt x="6591" y="12425"/>
                    <a:pt x="6593" y="12428"/>
                    <a:pt x="6589" y="12428"/>
                  </a:cubicBezTo>
                  <a:cubicBezTo>
                    <a:pt x="6589" y="12428"/>
                    <a:pt x="6586" y="12425"/>
                    <a:pt x="6582" y="12421"/>
                  </a:cubicBezTo>
                  <a:close/>
                  <a:moveTo>
                    <a:pt x="5027" y="12383"/>
                  </a:moveTo>
                  <a:cubicBezTo>
                    <a:pt x="5037" y="12373"/>
                    <a:pt x="5045" y="12364"/>
                    <a:pt x="5046" y="12364"/>
                  </a:cubicBezTo>
                  <a:cubicBezTo>
                    <a:pt x="5049" y="12364"/>
                    <a:pt x="5046" y="12368"/>
                    <a:pt x="5028" y="12384"/>
                  </a:cubicBezTo>
                  <a:lnTo>
                    <a:pt x="5009" y="12402"/>
                  </a:lnTo>
                  <a:lnTo>
                    <a:pt x="5027" y="12383"/>
                  </a:lnTo>
                  <a:close/>
                  <a:moveTo>
                    <a:pt x="6553" y="12387"/>
                  </a:moveTo>
                  <a:lnTo>
                    <a:pt x="6541" y="12374"/>
                  </a:lnTo>
                  <a:lnTo>
                    <a:pt x="6554" y="12386"/>
                  </a:lnTo>
                  <a:cubicBezTo>
                    <a:pt x="6566" y="12397"/>
                    <a:pt x="6569" y="12400"/>
                    <a:pt x="6566" y="12400"/>
                  </a:cubicBezTo>
                  <a:cubicBezTo>
                    <a:pt x="6565" y="12400"/>
                    <a:pt x="6559" y="12394"/>
                    <a:pt x="6553" y="12387"/>
                  </a:cubicBezTo>
                  <a:close/>
                  <a:moveTo>
                    <a:pt x="5067" y="12343"/>
                  </a:moveTo>
                  <a:cubicBezTo>
                    <a:pt x="5077" y="12333"/>
                    <a:pt x="5085" y="12324"/>
                    <a:pt x="5086" y="12324"/>
                  </a:cubicBezTo>
                  <a:cubicBezTo>
                    <a:pt x="5089" y="12324"/>
                    <a:pt x="5086" y="12328"/>
                    <a:pt x="5068" y="12344"/>
                  </a:cubicBezTo>
                  <a:lnTo>
                    <a:pt x="5049" y="12362"/>
                  </a:lnTo>
                  <a:lnTo>
                    <a:pt x="5067" y="12343"/>
                  </a:lnTo>
                  <a:close/>
                  <a:moveTo>
                    <a:pt x="6497" y="12331"/>
                  </a:moveTo>
                  <a:lnTo>
                    <a:pt x="6485" y="12318"/>
                  </a:lnTo>
                  <a:lnTo>
                    <a:pt x="6498" y="12330"/>
                  </a:lnTo>
                  <a:cubicBezTo>
                    <a:pt x="6505" y="12336"/>
                    <a:pt x="6511" y="12342"/>
                    <a:pt x="6511" y="12343"/>
                  </a:cubicBezTo>
                  <a:cubicBezTo>
                    <a:pt x="6511" y="12346"/>
                    <a:pt x="6508" y="12343"/>
                    <a:pt x="6497" y="12331"/>
                  </a:cubicBezTo>
                  <a:close/>
                  <a:moveTo>
                    <a:pt x="5103" y="12310"/>
                  </a:moveTo>
                  <a:cubicBezTo>
                    <a:pt x="5103" y="12310"/>
                    <a:pt x="5106" y="12307"/>
                    <a:pt x="5110" y="12303"/>
                  </a:cubicBezTo>
                  <a:cubicBezTo>
                    <a:pt x="5116" y="12299"/>
                    <a:pt x="5116" y="12299"/>
                    <a:pt x="5112" y="12305"/>
                  </a:cubicBezTo>
                  <a:cubicBezTo>
                    <a:pt x="5106" y="12312"/>
                    <a:pt x="5103" y="12314"/>
                    <a:pt x="5103" y="12310"/>
                  </a:cubicBezTo>
                  <a:close/>
                  <a:moveTo>
                    <a:pt x="6462" y="12301"/>
                  </a:moveTo>
                  <a:cubicBezTo>
                    <a:pt x="6458" y="12295"/>
                    <a:pt x="6458" y="12295"/>
                    <a:pt x="6464" y="12299"/>
                  </a:cubicBezTo>
                  <a:cubicBezTo>
                    <a:pt x="6468" y="12303"/>
                    <a:pt x="6471" y="12306"/>
                    <a:pt x="6471" y="12306"/>
                  </a:cubicBezTo>
                  <a:cubicBezTo>
                    <a:pt x="6471" y="12310"/>
                    <a:pt x="6468" y="12308"/>
                    <a:pt x="6462" y="12301"/>
                  </a:cubicBezTo>
                  <a:close/>
                  <a:moveTo>
                    <a:pt x="18275" y="12146"/>
                  </a:moveTo>
                  <a:cubicBezTo>
                    <a:pt x="18276" y="12141"/>
                    <a:pt x="18276" y="12140"/>
                    <a:pt x="18278" y="12143"/>
                  </a:cubicBezTo>
                  <a:cubicBezTo>
                    <a:pt x="18279" y="12146"/>
                    <a:pt x="18279" y="12150"/>
                    <a:pt x="18277" y="12151"/>
                  </a:cubicBezTo>
                  <a:cubicBezTo>
                    <a:pt x="18276" y="12152"/>
                    <a:pt x="18275" y="12150"/>
                    <a:pt x="18275" y="12146"/>
                  </a:cubicBezTo>
                  <a:close/>
                  <a:moveTo>
                    <a:pt x="19902" y="12121"/>
                  </a:moveTo>
                  <a:cubicBezTo>
                    <a:pt x="19905" y="12120"/>
                    <a:pt x="19909" y="12120"/>
                    <a:pt x="19912" y="12121"/>
                  </a:cubicBezTo>
                  <a:cubicBezTo>
                    <a:pt x="19915" y="12122"/>
                    <a:pt x="19913" y="12123"/>
                    <a:pt x="19907" y="12123"/>
                  </a:cubicBezTo>
                  <a:cubicBezTo>
                    <a:pt x="19902" y="12123"/>
                    <a:pt x="19899" y="12122"/>
                    <a:pt x="19902" y="12121"/>
                  </a:cubicBezTo>
                  <a:close/>
                  <a:moveTo>
                    <a:pt x="5998" y="12085"/>
                  </a:moveTo>
                  <a:cubicBezTo>
                    <a:pt x="6001" y="12084"/>
                    <a:pt x="6005" y="12084"/>
                    <a:pt x="6006" y="12086"/>
                  </a:cubicBezTo>
                  <a:cubicBezTo>
                    <a:pt x="6007" y="12087"/>
                    <a:pt x="6005" y="12088"/>
                    <a:pt x="6001" y="12088"/>
                  </a:cubicBezTo>
                  <a:cubicBezTo>
                    <a:pt x="5996" y="12087"/>
                    <a:pt x="5995" y="12087"/>
                    <a:pt x="5998" y="12085"/>
                  </a:cubicBezTo>
                  <a:close/>
                  <a:moveTo>
                    <a:pt x="5626" y="12077"/>
                  </a:moveTo>
                  <a:cubicBezTo>
                    <a:pt x="5629" y="12076"/>
                    <a:pt x="5633" y="12076"/>
                    <a:pt x="5634" y="12078"/>
                  </a:cubicBezTo>
                  <a:cubicBezTo>
                    <a:pt x="5635" y="12079"/>
                    <a:pt x="5633" y="12080"/>
                    <a:pt x="5629" y="12080"/>
                  </a:cubicBezTo>
                  <a:cubicBezTo>
                    <a:pt x="5624" y="12079"/>
                    <a:pt x="5623" y="12079"/>
                    <a:pt x="5626" y="12077"/>
                  </a:cubicBezTo>
                  <a:close/>
                  <a:moveTo>
                    <a:pt x="5950" y="12077"/>
                  </a:moveTo>
                  <a:cubicBezTo>
                    <a:pt x="5953" y="12076"/>
                    <a:pt x="5957" y="12076"/>
                    <a:pt x="5958" y="12078"/>
                  </a:cubicBezTo>
                  <a:cubicBezTo>
                    <a:pt x="5959" y="12079"/>
                    <a:pt x="5957" y="12080"/>
                    <a:pt x="5953" y="12080"/>
                  </a:cubicBezTo>
                  <a:cubicBezTo>
                    <a:pt x="5948" y="12079"/>
                    <a:pt x="5947" y="12079"/>
                    <a:pt x="5950" y="12077"/>
                  </a:cubicBezTo>
                  <a:close/>
                  <a:moveTo>
                    <a:pt x="2182" y="12073"/>
                  </a:moveTo>
                  <a:cubicBezTo>
                    <a:pt x="2185" y="12072"/>
                    <a:pt x="2189" y="12072"/>
                    <a:pt x="2190" y="12074"/>
                  </a:cubicBezTo>
                  <a:cubicBezTo>
                    <a:pt x="2191" y="12075"/>
                    <a:pt x="2189" y="12076"/>
                    <a:pt x="2185" y="12076"/>
                  </a:cubicBezTo>
                  <a:cubicBezTo>
                    <a:pt x="2180" y="12075"/>
                    <a:pt x="2179" y="12075"/>
                    <a:pt x="2182" y="12073"/>
                  </a:cubicBezTo>
                  <a:close/>
                  <a:moveTo>
                    <a:pt x="5658" y="12073"/>
                  </a:moveTo>
                  <a:cubicBezTo>
                    <a:pt x="5661" y="12072"/>
                    <a:pt x="5665" y="12072"/>
                    <a:pt x="5666" y="12074"/>
                  </a:cubicBezTo>
                  <a:cubicBezTo>
                    <a:pt x="5667" y="12075"/>
                    <a:pt x="5665" y="12076"/>
                    <a:pt x="5661" y="12076"/>
                  </a:cubicBezTo>
                  <a:cubicBezTo>
                    <a:pt x="5656" y="12075"/>
                    <a:pt x="5655" y="12075"/>
                    <a:pt x="5658" y="12073"/>
                  </a:cubicBezTo>
                  <a:close/>
                  <a:moveTo>
                    <a:pt x="5914" y="12073"/>
                  </a:moveTo>
                  <a:cubicBezTo>
                    <a:pt x="5917" y="12072"/>
                    <a:pt x="5921" y="12072"/>
                    <a:pt x="5924" y="12073"/>
                  </a:cubicBezTo>
                  <a:cubicBezTo>
                    <a:pt x="5927" y="12075"/>
                    <a:pt x="5924" y="12075"/>
                    <a:pt x="5919" y="12075"/>
                  </a:cubicBezTo>
                  <a:cubicBezTo>
                    <a:pt x="5913" y="12075"/>
                    <a:pt x="5911" y="12074"/>
                    <a:pt x="5914" y="12073"/>
                  </a:cubicBezTo>
                  <a:close/>
                  <a:moveTo>
                    <a:pt x="5700" y="12069"/>
                  </a:moveTo>
                  <a:cubicBezTo>
                    <a:pt x="5704" y="12068"/>
                    <a:pt x="5710" y="12068"/>
                    <a:pt x="5714" y="12069"/>
                  </a:cubicBezTo>
                  <a:cubicBezTo>
                    <a:pt x="5718" y="12070"/>
                    <a:pt x="5715" y="12071"/>
                    <a:pt x="5707" y="12071"/>
                  </a:cubicBezTo>
                  <a:cubicBezTo>
                    <a:pt x="5699" y="12071"/>
                    <a:pt x="5696" y="12070"/>
                    <a:pt x="5700" y="12069"/>
                  </a:cubicBezTo>
                  <a:close/>
                  <a:moveTo>
                    <a:pt x="5868" y="12069"/>
                  </a:moveTo>
                  <a:cubicBezTo>
                    <a:pt x="5872" y="12068"/>
                    <a:pt x="5877" y="12068"/>
                    <a:pt x="5880" y="12069"/>
                  </a:cubicBezTo>
                  <a:cubicBezTo>
                    <a:pt x="5883" y="12071"/>
                    <a:pt x="5880" y="12071"/>
                    <a:pt x="5873" y="12071"/>
                  </a:cubicBezTo>
                  <a:cubicBezTo>
                    <a:pt x="5866" y="12071"/>
                    <a:pt x="5864" y="12070"/>
                    <a:pt x="5868" y="12069"/>
                  </a:cubicBezTo>
                  <a:close/>
                  <a:moveTo>
                    <a:pt x="4055" y="11815"/>
                  </a:moveTo>
                  <a:cubicBezTo>
                    <a:pt x="4055" y="11814"/>
                    <a:pt x="4058" y="11811"/>
                    <a:pt x="4062" y="11808"/>
                  </a:cubicBezTo>
                  <a:cubicBezTo>
                    <a:pt x="4068" y="11803"/>
                    <a:pt x="4068" y="11803"/>
                    <a:pt x="4064" y="11809"/>
                  </a:cubicBezTo>
                  <a:cubicBezTo>
                    <a:pt x="4058" y="11816"/>
                    <a:pt x="4055" y="11818"/>
                    <a:pt x="4055" y="11815"/>
                  </a:cubicBezTo>
                  <a:close/>
                  <a:moveTo>
                    <a:pt x="4075" y="11791"/>
                  </a:moveTo>
                  <a:cubicBezTo>
                    <a:pt x="4075" y="11790"/>
                    <a:pt x="4078" y="11787"/>
                    <a:pt x="4082" y="11784"/>
                  </a:cubicBezTo>
                  <a:cubicBezTo>
                    <a:pt x="4088" y="11779"/>
                    <a:pt x="4088" y="11779"/>
                    <a:pt x="4084" y="11785"/>
                  </a:cubicBezTo>
                  <a:cubicBezTo>
                    <a:pt x="4078" y="11792"/>
                    <a:pt x="4075" y="11794"/>
                    <a:pt x="4075" y="11791"/>
                  </a:cubicBezTo>
                  <a:close/>
                  <a:moveTo>
                    <a:pt x="4105" y="11756"/>
                  </a:moveTo>
                  <a:cubicBezTo>
                    <a:pt x="4109" y="11752"/>
                    <a:pt x="4113" y="11748"/>
                    <a:pt x="4114" y="11748"/>
                  </a:cubicBezTo>
                  <a:cubicBezTo>
                    <a:pt x="4115" y="11748"/>
                    <a:pt x="4113" y="11752"/>
                    <a:pt x="4109" y="11756"/>
                  </a:cubicBezTo>
                  <a:cubicBezTo>
                    <a:pt x="4105" y="11760"/>
                    <a:pt x="4101" y="11764"/>
                    <a:pt x="4100" y="11764"/>
                  </a:cubicBezTo>
                  <a:cubicBezTo>
                    <a:pt x="4099" y="11764"/>
                    <a:pt x="4101" y="11760"/>
                    <a:pt x="4105" y="11756"/>
                  </a:cubicBezTo>
                  <a:close/>
                  <a:moveTo>
                    <a:pt x="4149" y="11708"/>
                  </a:moveTo>
                  <a:cubicBezTo>
                    <a:pt x="4158" y="11699"/>
                    <a:pt x="4166" y="11692"/>
                    <a:pt x="4167" y="11692"/>
                  </a:cubicBezTo>
                  <a:cubicBezTo>
                    <a:pt x="4168" y="11692"/>
                    <a:pt x="4162" y="11699"/>
                    <a:pt x="4153" y="11708"/>
                  </a:cubicBezTo>
                  <a:cubicBezTo>
                    <a:pt x="4144" y="11717"/>
                    <a:pt x="4136" y="11724"/>
                    <a:pt x="4135" y="11724"/>
                  </a:cubicBezTo>
                  <a:cubicBezTo>
                    <a:pt x="4134" y="11724"/>
                    <a:pt x="4140" y="11717"/>
                    <a:pt x="4149" y="11708"/>
                  </a:cubicBezTo>
                  <a:close/>
                  <a:moveTo>
                    <a:pt x="591" y="11654"/>
                  </a:moveTo>
                  <a:cubicBezTo>
                    <a:pt x="605" y="11640"/>
                    <a:pt x="618" y="11628"/>
                    <a:pt x="619" y="11628"/>
                  </a:cubicBezTo>
                  <a:cubicBezTo>
                    <a:pt x="620" y="11628"/>
                    <a:pt x="609" y="11640"/>
                    <a:pt x="595" y="11654"/>
                  </a:cubicBezTo>
                  <a:cubicBezTo>
                    <a:pt x="581" y="11668"/>
                    <a:pt x="568" y="11680"/>
                    <a:pt x="567" y="11680"/>
                  </a:cubicBezTo>
                  <a:cubicBezTo>
                    <a:pt x="566" y="11680"/>
                    <a:pt x="577" y="11668"/>
                    <a:pt x="591" y="11654"/>
                  </a:cubicBezTo>
                  <a:close/>
                  <a:moveTo>
                    <a:pt x="3551" y="11626"/>
                  </a:moveTo>
                  <a:cubicBezTo>
                    <a:pt x="3535" y="11610"/>
                    <a:pt x="3522" y="11596"/>
                    <a:pt x="3523" y="11596"/>
                  </a:cubicBezTo>
                  <a:cubicBezTo>
                    <a:pt x="3524" y="11596"/>
                    <a:pt x="3539" y="11610"/>
                    <a:pt x="3555" y="11626"/>
                  </a:cubicBezTo>
                  <a:cubicBezTo>
                    <a:pt x="3571" y="11643"/>
                    <a:pt x="3584" y="11656"/>
                    <a:pt x="3583" y="11656"/>
                  </a:cubicBezTo>
                  <a:cubicBezTo>
                    <a:pt x="3582" y="11656"/>
                    <a:pt x="3567" y="11643"/>
                    <a:pt x="3551" y="11626"/>
                  </a:cubicBezTo>
                  <a:close/>
                  <a:moveTo>
                    <a:pt x="4227" y="11631"/>
                  </a:moveTo>
                  <a:cubicBezTo>
                    <a:pt x="4243" y="11613"/>
                    <a:pt x="4247" y="11610"/>
                    <a:pt x="4247" y="11613"/>
                  </a:cubicBezTo>
                  <a:cubicBezTo>
                    <a:pt x="4247" y="11614"/>
                    <a:pt x="4238" y="11622"/>
                    <a:pt x="4228" y="11632"/>
                  </a:cubicBezTo>
                  <a:lnTo>
                    <a:pt x="4209" y="11650"/>
                  </a:lnTo>
                  <a:lnTo>
                    <a:pt x="4227" y="11631"/>
                  </a:lnTo>
                  <a:close/>
                  <a:moveTo>
                    <a:pt x="4271" y="11591"/>
                  </a:moveTo>
                  <a:cubicBezTo>
                    <a:pt x="4271" y="11590"/>
                    <a:pt x="4274" y="11587"/>
                    <a:pt x="4278" y="11584"/>
                  </a:cubicBezTo>
                  <a:cubicBezTo>
                    <a:pt x="4284" y="11579"/>
                    <a:pt x="4284" y="11579"/>
                    <a:pt x="4280" y="11585"/>
                  </a:cubicBezTo>
                  <a:cubicBezTo>
                    <a:pt x="4274" y="11592"/>
                    <a:pt x="4271" y="11594"/>
                    <a:pt x="4271" y="11591"/>
                  </a:cubicBezTo>
                  <a:close/>
                  <a:moveTo>
                    <a:pt x="20154" y="11157"/>
                  </a:moveTo>
                  <a:cubicBezTo>
                    <a:pt x="20157" y="11156"/>
                    <a:pt x="20161" y="11156"/>
                    <a:pt x="20162" y="11158"/>
                  </a:cubicBezTo>
                  <a:cubicBezTo>
                    <a:pt x="20163" y="11159"/>
                    <a:pt x="20161" y="11160"/>
                    <a:pt x="20157" y="11160"/>
                  </a:cubicBezTo>
                  <a:cubicBezTo>
                    <a:pt x="20152" y="11160"/>
                    <a:pt x="20151" y="11159"/>
                    <a:pt x="20154" y="11157"/>
                  </a:cubicBezTo>
                  <a:close/>
                  <a:moveTo>
                    <a:pt x="20098" y="11153"/>
                  </a:moveTo>
                  <a:cubicBezTo>
                    <a:pt x="20101" y="11152"/>
                    <a:pt x="20105" y="11152"/>
                    <a:pt x="20108" y="11153"/>
                  </a:cubicBezTo>
                  <a:cubicBezTo>
                    <a:pt x="20111" y="11155"/>
                    <a:pt x="20109" y="11155"/>
                    <a:pt x="20103" y="11155"/>
                  </a:cubicBezTo>
                  <a:cubicBezTo>
                    <a:pt x="20098" y="11155"/>
                    <a:pt x="20095" y="11154"/>
                    <a:pt x="20098" y="11153"/>
                  </a:cubicBezTo>
                  <a:close/>
                  <a:moveTo>
                    <a:pt x="5286" y="11097"/>
                  </a:moveTo>
                  <a:cubicBezTo>
                    <a:pt x="5289" y="11096"/>
                    <a:pt x="5293" y="11096"/>
                    <a:pt x="5294" y="11098"/>
                  </a:cubicBezTo>
                  <a:cubicBezTo>
                    <a:pt x="5295" y="11099"/>
                    <a:pt x="5293" y="11100"/>
                    <a:pt x="5289" y="11100"/>
                  </a:cubicBezTo>
                  <a:cubicBezTo>
                    <a:pt x="5284" y="11100"/>
                    <a:pt x="5283" y="11099"/>
                    <a:pt x="5286" y="11097"/>
                  </a:cubicBezTo>
                  <a:close/>
                  <a:moveTo>
                    <a:pt x="6222" y="11085"/>
                  </a:moveTo>
                  <a:cubicBezTo>
                    <a:pt x="6225" y="11084"/>
                    <a:pt x="6229" y="11084"/>
                    <a:pt x="6230" y="11086"/>
                  </a:cubicBezTo>
                  <a:cubicBezTo>
                    <a:pt x="6231" y="11087"/>
                    <a:pt x="6229" y="11088"/>
                    <a:pt x="6225" y="11088"/>
                  </a:cubicBezTo>
                  <a:cubicBezTo>
                    <a:pt x="6220" y="11088"/>
                    <a:pt x="6219" y="11087"/>
                    <a:pt x="6222" y="11085"/>
                  </a:cubicBezTo>
                  <a:close/>
                  <a:moveTo>
                    <a:pt x="6198" y="11081"/>
                  </a:moveTo>
                  <a:cubicBezTo>
                    <a:pt x="6201" y="11080"/>
                    <a:pt x="6205" y="11080"/>
                    <a:pt x="6206" y="11082"/>
                  </a:cubicBezTo>
                  <a:cubicBezTo>
                    <a:pt x="6207" y="11083"/>
                    <a:pt x="6205" y="11084"/>
                    <a:pt x="6201" y="11084"/>
                  </a:cubicBezTo>
                  <a:cubicBezTo>
                    <a:pt x="6196" y="11084"/>
                    <a:pt x="6195" y="11083"/>
                    <a:pt x="6198" y="11081"/>
                  </a:cubicBezTo>
                  <a:close/>
                  <a:moveTo>
                    <a:pt x="5402" y="11077"/>
                  </a:moveTo>
                  <a:cubicBezTo>
                    <a:pt x="5405" y="11076"/>
                    <a:pt x="5409" y="11076"/>
                    <a:pt x="5410" y="11078"/>
                  </a:cubicBezTo>
                  <a:cubicBezTo>
                    <a:pt x="5411" y="11079"/>
                    <a:pt x="5409" y="11080"/>
                    <a:pt x="5405" y="11080"/>
                  </a:cubicBezTo>
                  <a:cubicBezTo>
                    <a:pt x="5400" y="11080"/>
                    <a:pt x="5399" y="11079"/>
                    <a:pt x="5402" y="11077"/>
                  </a:cubicBezTo>
                  <a:close/>
                  <a:moveTo>
                    <a:pt x="6170" y="11077"/>
                  </a:moveTo>
                  <a:cubicBezTo>
                    <a:pt x="6173" y="11076"/>
                    <a:pt x="6177" y="11076"/>
                    <a:pt x="6178" y="11078"/>
                  </a:cubicBezTo>
                  <a:cubicBezTo>
                    <a:pt x="6179" y="11079"/>
                    <a:pt x="6177" y="11080"/>
                    <a:pt x="6173" y="11080"/>
                  </a:cubicBezTo>
                  <a:cubicBezTo>
                    <a:pt x="6168" y="11080"/>
                    <a:pt x="6167" y="11079"/>
                    <a:pt x="6170" y="11077"/>
                  </a:cubicBezTo>
                  <a:close/>
                  <a:moveTo>
                    <a:pt x="5430" y="11073"/>
                  </a:moveTo>
                  <a:cubicBezTo>
                    <a:pt x="5433" y="11072"/>
                    <a:pt x="5437" y="11072"/>
                    <a:pt x="5438" y="11074"/>
                  </a:cubicBezTo>
                  <a:cubicBezTo>
                    <a:pt x="5439" y="11075"/>
                    <a:pt x="5437" y="11076"/>
                    <a:pt x="5433" y="11076"/>
                  </a:cubicBezTo>
                  <a:cubicBezTo>
                    <a:pt x="5428" y="11076"/>
                    <a:pt x="5427" y="11075"/>
                    <a:pt x="5430" y="11073"/>
                  </a:cubicBezTo>
                  <a:close/>
                  <a:moveTo>
                    <a:pt x="6142" y="11073"/>
                  </a:moveTo>
                  <a:cubicBezTo>
                    <a:pt x="6145" y="11072"/>
                    <a:pt x="6149" y="11072"/>
                    <a:pt x="6150" y="11074"/>
                  </a:cubicBezTo>
                  <a:cubicBezTo>
                    <a:pt x="6151" y="11075"/>
                    <a:pt x="6149" y="11076"/>
                    <a:pt x="6145" y="11076"/>
                  </a:cubicBezTo>
                  <a:cubicBezTo>
                    <a:pt x="6140" y="11076"/>
                    <a:pt x="6139" y="11075"/>
                    <a:pt x="6142" y="11073"/>
                  </a:cubicBezTo>
                  <a:close/>
                  <a:moveTo>
                    <a:pt x="5462" y="11069"/>
                  </a:moveTo>
                  <a:cubicBezTo>
                    <a:pt x="5465" y="11068"/>
                    <a:pt x="5469" y="11068"/>
                    <a:pt x="5470" y="11070"/>
                  </a:cubicBezTo>
                  <a:cubicBezTo>
                    <a:pt x="5471" y="11071"/>
                    <a:pt x="5469" y="11072"/>
                    <a:pt x="5465" y="11072"/>
                  </a:cubicBezTo>
                  <a:cubicBezTo>
                    <a:pt x="5460" y="11072"/>
                    <a:pt x="5459" y="11071"/>
                    <a:pt x="5462" y="11069"/>
                  </a:cubicBezTo>
                  <a:close/>
                  <a:moveTo>
                    <a:pt x="6110" y="11069"/>
                  </a:moveTo>
                  <a:cubicBezTo>
                    <a:pt x="6113" y="11068"/>
                    <a:pt x="6117" y="11068"/>
                    <a:pt x="6118" y="11070"/>
                  </a:cubicBezTo>
                  <a:cubicBezTo>
                    <a:pt x="6119" y="11071"/>
                    <a:pt x="6117" y="11072"/>
                    <a:pt x="6113" y="11072"/>
                  </a:cubicBezTo>
                  <a:cubicBezTo>
                    <a:pt x="6108" y="11072"/>
                    <a:pt x="6107" y="11071"/>
                    <a:pt x="6110" y="11069"/>
                  </a:cubicBezTo>
                  <a:close/>
                  <a:moveTo>
                    <a:pt x="5494" y="11065"/>
                  </a:moveTo>
                  <a:cubicBezTo>
                    <a:pt x="5497" y="11064"/>
                    <a:pt x="5501" y="11064"/>
                    <a:pt x="5504" y="11065"/>
                  </a:cubicBezTo>
                  <a:cubicBezTo>
                    <a:pt x="5507" y="11067"/>
                    <a:pt x="5504" y="11067"/>
                    <a:pt x="5499" y="11067"/>
                  </a:cubicBezTo>
                  <a:cubicBezTo>
                    <a:pt x="5493" y="11067"/>
                    <a:pt x="5491" y="11066"/>
                    <a:pt x="5494" y="11065"/>
                  </a:cubicBezTo>
                  <a:close/>
                  <a:moveTo>
                    <a:pt x="6078" y="11065"/>
                  </a:moveTo>
                  <a:cubicBezTo>
                    <a:pt x="6081" y="11064"/>
                    <a:pt x="6085" y="11064"/>
                    <a:pt x="6086" y="11066"/>
                  </a:cubicBezTo>
                  <a:cubicBezTo>
                    <a:pt x="6087" y="11067"/>
                    <a:pt x="6085" y="11068"/>
                    <a:pt x="6081" y="11068"/>
                  </a:cubicBezTo>
                  <a:cubicBezTo>
                    <a:pt x="6076" y="11067"/>
                    <a:pt x="6075" y="11067"/>
                    <a:pt x="6078" y="11065"/>
                  </a:cubicBezTo>
                  <a:close/>
                  <a:moveTo>
                    <a:pt x="5534" y="11061"/>
                  </a:moveTo>
                  <a:cubicBezTo>
                    <a:pt x="5537" y="11060"/>
                    <a:pt x="5541" y="11060"/>
                    <a:pt x="5544" y="11061"/>
                  </a:cubicBezTo>
                  <a:cubicBezTo>
                    <a:pt x="5547" y="11062"/>
                    <a:pt x="5544" y="11063"/>
                    <a:pt x="5539" y="11063"/>
                  </a:cubicBezTo>
                  <a:cubicBezTo>
                    <a:pt x="5533" y="11063"/>
                    <a:pt x="5531" y="11062"/>
                    <a:pt x="5534" y="11061"/>
                  </a:cubicBezTo>
                  <a:close/>
                  <a:moveTo>
                    <a:pt x="6038" y="11061"/>
                  </a:moveTo>
                  <a:cubicBezTo>
                    <a:pt x="6041" y="11060"/>
                    <a:pt x="6045" y="11060"/>
                    <a:pt x="6046" y="11062"/>
                  </a:cubicBezTo>
                  <a:cubicBezTo>
                    <a:pt x="6047" y="11063"/>
                    <a:pt x="6045" y="11064"/>
                    <a:pt x="6041" y="11064"/>
                  </a:cubicBezTo>
                  <a:cubicBezTo>
                    <a:pt x="6036" y="11063"/>
                    <a:pt x="6035" y="11063"/>
                    <a:pt x="6038" y="11061"/>
                  </a:cubicBezTo>
                  <a:close/>
                  <a:moveTo>
                    <a:pt x="5582" y="11057"/>
                  </a:moveTo>
                  <a:cubicBezTo>
                    <a:pt x="5585" y="11056"/>
                    <a:pt x="5589" y="11056"/>
                    <a:pt x="5592" y="11057"/>
                  </a:cubicBezTo>
                  <a:cubicBezTo>
                    <a:pt x="5595" y="11058"/>
                    <a:pt x="5592" y="11059"/>
                    <a:pt x="5587" y="11059"/>
                  </a:cubicBezTo>
                  <a:cubicBezTo>
                    <a:pt x="5581" y="11059"/>
                    <a:pt x="5579" y="11058"/>
                    <a:pt x="5582" y="11057"/>
                  </a:cubicBezTo>
                  <a:close/>
                  <a:moveTo>
                    <a:pt x="5988" y="11057"/>
                  </a:moveTo>
                  <a:cubicBezTo>
                    <a:pt x="5992" y="11056"/>
                    <a:pt x="5997" y="11056"/>
                    <a:pt x="6000" y="11057"/>
                  </a:cubicBezTo>
                  <a:cubicBezTo>
                    <a:pt x="6003" y="11058"/>
                    <a:pt x="6000" y="11059"/>
                    <a:pt x="5993" y="11059"/>
                  </a:cubicBezTo>
                  <a:cubicBezTo>
                    <a:pt x="5986" y="11059"/>
                    <a:pt x="5984" y="11058"/>
                    <a:pt x="5988" y="11057"/>
                  </a:cubicBezTo>
                  <a:close/>
                  <a:moveTo>
                    <a:pt x="2230" y="11053"/>
                  </a:moveTo>
                  <a:cubicBezTo>
                    <a:pt x="2233" y="11052"/>
                    <a:pt x="2237" y="11052"/>
                    <a:pt x="2240" y="11053"/>
                  </a:cubicBezTo>
                  <a:cubicBezTo>
                    <a:pt x="2243" y="11054"/>
                    <a:pt x="2240" y="11055"/>
                    <a:pt x="2235" y="11055"/>
                  </a:cubicBezTo>
                  <a:cubicBezTo>
                    <a:pt x="2229" y="11055"/>
                    <a:pt x="2227" y="11054"/>
                    <a:pt x="2230" y="11053"/>
                  </a:cubicBezTo>
                  <a:close/>
                  <a:moveTo>
                    <a:pt x="5642" y="11053"/>
                  </a:moveTo>
                  <a:cubicBezTo>
                    <a:pt x="5647" y="11052"/>
                    <a:pt x="5655" y="11052"/>
                    <a:pt x="5660" y="11053"/>
                  </a:cubicBezTo>
                  <a:cubicBezTo>
                    <a:pt x="5665" y="11054"/>
                    <a:pt x="5661" y="11055"/>
                    <a:pt x="5651" y="11055"/>
                  </a:cubicBezTo>
                  <a:cubicBezTo>
                    <a:pt x="5641" y="11055"/>
                    <a:pt x="5637" y="11054"/>
                    <a:pt x="5642" y="11053"/>
                  </a:cubicBezTo>
                  <a:close/>
                  <a:moveTo>
                    <a:pt x="5922" y="11053"/>
                  </a:moveTo>
                  <a:cubicBezTo>
                    <a:pt x="5927" y="11052"/>
                    <a:pt x="5934" y="11052"/>
                    <a:pt x="5938" y="11053"/>
                  </a:cubicBezTo>
                  <a:cubicBezTo>
                    <a:pt x="5942" y="11054"/>
                    <a:pt x="5938" y="11055"/>
                    <a:pt x="5929" y="11055"/>
                  </a:cubicBezTo>
                  <a:cubicBezTo>
                    <a:pt x="5920" y="11055"/>
                    <a:pt x="5917" y="11054"/>
                    <a:pt x="5922" y="11053"/>
                  </a:cubicBezTo>
                  <a:close/>
                  <a:moveTo>
                    <a:pt x="17934" y="10025"/>
                  </a:moveTo>
                  <a:cubicBezTo>
                    <a:pt x="18047" y="10024"/>
                    <a:pt x="18231" y="10024"/>
                    <a:pt x="18344" y="10025"/>
                  </a:cubicBezTo>
                  <a:cubicBezTo>
                    <a:pt x="18457" y="10026"/>
                    <a:pt x="18365" y="10026"/>
                    <a:pt x="18139" y="10026"/>
                  </a:cubicBezTo>
                  <a:cubicBezTo>
                    <a:pt x="17914" y="10026"/>
                    <a:pt x="17821" y="10026"/>
                    <a:pt x="17934" y="10025"/>
                  </a:cubicBezTo>
                  <a:close/>
                  <a:moveTo>
                    <a:pt x="21424" y="7629"/>
                  </a:moveTo>
                  <a:cubicBezTo>
                    <a:pt x="21945" y="7628"/>
                    <a:pt x="22797" y="7628"/>
                    <a:pt x="23318" y="7629"/>
                  </a:cubicBezTo>
                  <a:cubicBezTo>
                    <a:pt x="23839" y="7630"/>
                    <a:pt x="23413" y="7630"/>
                    <a:pt x="22371" y="7630"/>
                  </a:cubicBezTo>
                  <a:cubicBezTo>
                    <a:pt x="21329" y="7630"/>
                    <a:pt x="20903" y="7630"/>
                    <a:pt x="21424" y="7629"/>
                  </a:cubicBezTo>
                  <a:close/>
                  <a:moveTo>
                    <a:pt x="21300" y="6129"/>
                  </a:moveTo>
                  <a:cubicBezTo>
                    <a:pt x="21752" y="6128"/>
                    <a:pt x="22494" y="6128"/>
                    <a:pt x="22948" y="6129"/>
                  </a:cubicBezTo>
                  <a:cubicBezTo>
                    <a:pt x="23402" y="6130"/>
                    <a:pt x="23031" y="6130"/>
                    <a:pt x="22125" y="6130"/>
                  </a:cubicBezTo>
                  <a:cubicBezTo>
                    <a:pt x="21219" y="6130"/>
                    <a:pt x="20847" y="6130"/>
                    <a:pt x="21300" y="6129"/>
                  </a:cubicBezTo>
                  <a:close/>
                  <a:moveTo>
                    <a:pt x="19946" y="1"/>
                  </a:moveTo>
                  <a:cubicBezTo>
                    <a:pt x="20717" y="0"/>
                    <a:pt x="21977" y="0"/>
                    <a:pt x="22746" y="1"/>
                  </a:cubicBezTo>
                  <a:cubicBezTo>
                    <a:pt x="23516" y="2"/>
                    <a:pt x="22885" y="2"/>
                    <a:pt x="21345" y="2"/>
                  </a:cubicBezTo>
                  <a:cubicBezTo>
                    <a:pt x="19805" y="2"/>
                    <a:pt x="19176" y="2"/>
                    <a:pt x="19946" y="1"/>
                  </a:cubicBezTo>
                  <a:close/>
                </a:path>
              </a:pathLst>
            </a:custGeom>
            <a:solidFill>
              <a:srgbClr val="28595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sz="2400" dirty="0"/>
            </a:p>
          </p:txBody>
        </p:sp>
      </p:grpSp>
      <p:sp>
        <p:nvSpPr>
          <p:cNvPr id="2" name="Title 1"/>
          <p:cNvSpPr>
            <a:spLocks noGrp="1"/>
          </p:cNvSpPr>
          <p:nvPr userDrawn="1">
            <p:ph type="title"/>
          </p:nvPr>
        </p:nvSpPr>
        <p:spPr>
          <a:xfrm>
            <a:off x="0" y="275167"/>
            <a:ext cx="12192000" cy="1143000"/>
          </a:xfrm>
        </p:spPr>
        <p:txBody>
          <a:bodyPr/>
          <a:lstStyle/>
          <a:p>
            <a:r>
              <a:rPr lang="en-US"/>
              <a:t>Click to edit Master title style</a:t>
            </a:r>
            <a:endParaRPr lang="en-GB" dirty="0"/>
          </a:p>
        </p:txBody>
      </p:sp>
      <p:sp>
        <p:nvSpPr>
          <p:cNvPr id="3" name="Content Placeholder 2"/>
          <p:cNvSpPr>
            <a:spLocks noGrp="1"/>
          </p:cNvSpPr>
          <p:nvPr>
            <p:ph idx="1"/>
          </p:nvPr>
        </p:nvSpPr>
        <p:spPr>
          <a:xfrm>
            <a:off x="-11502" y="1600201"/>
            <a:ext cx="12215003" cy="4525433"/>
          </a:xfrm>
        </p:spPr>
        <p:txBody>
          <a:bodyPr/>
          <a:lstStyle>
            <a:lvl1pPr>
              <a:defRPr spc="-40" baseline="0"/>
            </a:lvl1pPr>
            <a:lvl2pPr>
              <a:defRPr spc="-40" baseline="0"/>
            </a:lvl2pPr>
            <a:lvl3pPr>
              <a:defRPr spc="-40" baseline="0"/>
            </a:lvl3pPr>
            <a:lvl4pPr>
              <a:defRPr spc="-40" baseline="0"/>
            </a:lvl4pPr>
            <a:lvl5pPr>
              <a:defRPr spc="-40" baseline="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155729866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7E09F0-7B21-4543-BCD9-48B85E8EA548}"/>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C726A985-B40A-45ED-992B-9136571AC4BE}"/>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F9C56523-6DF9-4DD6-A6E9-6B3BE33CCD3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A1E4D972-20CF-495B-B633-7CD1E5A7868D}"/>
              </a:ext>
            </a:extLst>
          </p:cNvPr>
          <p:cNvSpPr>
            <a:spLocks noGrp="1"/>
          </p:cNvSpPr>
          <p:nvPr>
            <p:ph type="dt" sz="half" idx="10"/>
          </p:nvPr>
        </p:nvSpPr>
        <p:spPr/>
        <p:txBody>
          <a:bodyPr/>
          <a:lstStyle/>
          <a:p>
            <a:fld id="{AA1D2657-089E-4FA6-AA94-83142966302A}" type="datetimeFigureOut">
              <a:rPr lang="en-GB" smtClean="0"/>
              <a:t>06/06/2022</a:t>
            </a:fld>
            <a:endParaRPr lang="en-GB" dirty="0"/>
          </a:p>
        </p:txBody>
      </p:sp>
      <p:sp>
        <p:nvSpPr>
          <p:cNvPr id="6" name="Footer Placeholder 5">
            <a:extLst>
              <a:ext uri="{FF2B5EF4-FFF2-40B4-BE49-F238E27FC236}">
                <a16:creationId xmlns:a16="http://schemas.microsoft.com/office/drawing/2014/main" id="{BBDBD05C-C1DB-47F9-A657-B606282358B3}"/>
              </a:ext>
            </a:extLst>
          </p:cNvPr>
          <p:cNvSpPr>
            <a:spLocks noGrp="1"/>
          </p:cNvSpPr>
          <p:nvPr>
            <p:ph type="ftr" sz="quarter" idx="11"/>
          </p:nvPr>
        </p:nvSpPr>
        <p:spPr/>
        <p:txBody>
          <a:bodyPr/>
          <a:lstStyle/>
          <a:p>
            <a:endParaRPr lang="en-GB" dirty="0"/>
          </a:p>
        </p:txBody>
      </p:sp>
      <p:sp>
        <p:nvSpPr>
          <p:cNvPr id="7" name="Slide Number Placeholder 6">
            <a:extLst>
              <a:ext uri="{FF2B5EF4-FFF2-40B4-BE49-F238E27FC236}">
                <a16:creationId xmlns:a16="http://schemas.microsoft.com/office/drawing/2014/main" id="{92D29B00-2E33-4FD0-A400-1476E10164D4}"/>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363578044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536A0D-9733-468B-9FBF-0A5446A409D9}"/>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B847CA17-5280-41BC-A050-6FF3690B8A4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48F2F6C8-F20D-40EF-B5E2-C6A815D532A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B4E01537-C3C5-4A76-B781-FD1C986A3CD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1E41AE9-541F-480F-B7E2-72430078E9E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16A32AF7-1250-4A88-B4A1-83C95FDFA1B0}"/>
              </a:ext>
            </a:extLst>
          </p:cNvPr>
          <p:cNvSpPr>
            <a:spLocks noGrp="1"/>
          </p:cNvSpPr>
          <p:nvPr>
            <p:ph type="dt" sz="half" idx="10"/>
          </p:nvPr>
        </p:nvSpPr>
        <p:spPr/>
        <p:txBody>
          <a:bodyPr/>
          <a:lstStyle/>
          <a:p>
            <a:fld id="{AA1D2657-089E-4FA6-AA94-83142966302A}" type="datetimeFigureOut">
              <a:rPr lang="en-GB" smtClean="0"/>
              <a:t>06/06/2022</a:t>
            </a:fld>
            <a:endParaRPr lang="en-GB" dirty="0"/>
          </a:p>
        </p:txBody>
      </p:sp>
      <p:sp>
        <p:nvSpPr>
          <p:cNvPr id="8" name="Footer Placeholder 7">
            <a:extLst>
              <a:ext uri="{FF2B5EF4-FFF2-40B4-BE49-F238E27FC236}">
                <a16:creationId xmlns:a16="http://schemas.microsoft.com/office/drawing/2014/main" id="{F0764CF6-B8C7-4E95-B42A-FB4DBE23E905}"/>
              </a:ext>
            </a:extLst>
          </p:cNvPr>
          <p:cNvSpPr>
            <a:spLocks noGrp="1"/>
          </p:cNvSpPr>
          <p:nvPr>
            <p:ph type="ftr" sz="quarter" idx="11"/>
          </p:nvPr>
        </p:nvSpPr>
        <p:spPr/>
        <p:txBody>
          <a:bodyPr/>
          <a:lstStyle/>
          <a:p>
            <a:endParaRPr lang="en-GB" dirty="0"/>
          </a:p>
        </p:txBody>
      </p:sp>
      <p:sp>
        <p:nvSpPr>
          <p:cNvPr id="9" name="Slide Number Placeholder 8">
            <a:extLst>
              <a:ext uri="{FF2B5EF4-FFF2-40B4-BE49-F238E27FC236}">
                <a16:creationId xmlns:a16="http://schemas.microsoft.com/office/drawing/2014/main" id="{0E8A5D6C-7979-4238-858C-CE2725E41C96}"/>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62301826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E3EDDB-E830-4311-B708-AE79BBD37A88}"/>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07F7BEEF-65FE-492E-AF4F-5EA900FE40AE}"/>
              </a:ext>
            </a:extLst>
          </p:cNvPr>
          <p:cNvSpPr>
            <a:spLocks noGrp="1"/>
          </p:cNvSpPr>
          <p:nvPr>
            <p:ph type="dt" sz="half" idx="10"/>
          </p:nvPr>
        </p:nvSpPr>
        <p:spPr/>
        <p:txBody>
          <a:bodyPr/>
          <a:lstStyle/>
          <a:p>
            <a:fld id="{AA1D2657-089E-4FA6-AA94-83142966302A}" type="datetimeFigureOut">
              <a:rPr lang="en-GB" smtClean="0"/>
              <a:t>06/06/2022</a:t>
            </a:fld>
            <a:endParaRPr lang="en-GB" dirty="0"/>
          </a:p>
        </p:txBody>
      </p:sp>
      <p:sp>
        <p:nvSpPr>
          <p:cNvPr id="4" name="Footer Placeholder 3">
            <a:extLst>
              <a:ext uri="{FF2B5EF4-FFF2-40B4-BE49-F238E27FC236}">
                <a16:creationId xmlns:a16="http://schemas.microsoft.com/office/drawing/2014/main" id="{7705EFC4-600A-4A1D-AAB7-58D2044CF3BB}"/>
              </a:ext>
            </a:extLst>
          </p:cNvPr>
          <p:cNvSpPr>
            <a:spLocks noGrp="1"/>
          </p:cNvSpPr>
          <p:nvPr>
            <p:ph type="ftr" sz="quarter" idx="11"/>
          </p:nvPr>
        </p:nvSpPr>
        <p:spPr/>
        <p:txBody>
          <a:bodyPr/>
          <a:lstStyle/>
          <a:p>
            <a:endParaRPr lang="en-GB" dirty="0"/>
          </a:p>
        </p:txBody>
      </p:sp>
      <p:sp>
        <p:nvSpPr>
          <p:cNvPr id="5" name="Slide Number Placeholder 4">
            <a:extLst>
              <a:ext uri="{FF2B5EF4-FFF2-40B4-BE49-F238E27FC236}">
                <a16:creationId xmlns:a16="http://schemas.microsoft.com/office/drawing/2014/main" id="{2B737B53-6633-4D3E-83F6-11F91A5EB5E2}"/>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5383587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9931322-6EC0-4ED3-A56A-135F125ECB14}"/>
              </a:ext>
            </a:extLst>
          </p:cNvPr>
          <p:cNvSpPr>
            <a:spLocks noGrp="1"/>
          </p:cNvSpPr>
          <p:nvPr>
            <p:ph type="dt" sz="half" idx="10"/>
          </p:nvPr>
        </p:nvSpPr>
        <p:spPr/>
        <p:txBody>
          <a:bodyPr/>
          <a:lstStyle/>
          <a:p>
            <a:fld id="{AA1D2657-089E-4FA6-AA94-83142966302A}" type="datetimeFigureOut">
              <a:rPr lang="en-GB" smtClean="0"/>
              <a:t>06/06/2022</a:t>
            </a:fld>
            <a:endParaRPr lang="en-GB" dirty="0"/>
          </a:p>
        </p:txBody>
      </p:sp>
      <p:sp>
        <p:nvSpPr>
          <p:cNvPr id="3" name="Footer Placeholder 2">
            <a:extLst>
              <a:ext uri="{FF2B5EF4-FFF2-40B4-BE49-F238E27FC236}">
                <a16:creationId xmlns:a16="http://schemas.microsoft.com/office/drawing/2014/main" id="{9C0F82C6-0F3E-4D32-8C69-E83CDDCF3E3C}"/>
              </a:ext>
            </a:extLst>
          </p:cNvPr>
          <p:cNvSpPr>
            <a:spLocks noGrp="1"/>
          </p:cNvSpPr>
          <p:nvPr>
            <p:ph type="ftr" sz="quarter" idx="11"/>
          </p:nvPr>
        </p:nvSpPr>
        <p:spPr/>
        <p:txBody>
          <a:bodyPr/>
          <a:lstStyle/>
          <a:p>
            <a:endParaRPr lang="en-GB" dirty="0"/>
          </a:p>
        </p:txBody>
      </p:sp>
      <p:sp>
        <p:nvSpPr>
          <p:cNvPr id="4" name="Slide Number Placeholder 3">
            <a:extLst>
              <a:ext uri="{FF2B5EF4-FFF2-40B4-BE49-F238E27FC236}">
                <a16:creationId xmlns:a16="http://schemas.microsoft.com/office/drawing/2014/main" id="{62FF65B8-AE97-4726-8A46-FB7F6688EE70}"/>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6957241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71B66-A484-422A-BDFC-A79805547F7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C70C5D3C-90AE-4BE7-8499-EB91797F6B9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F9128342-FDF4-49EF-8CE0-AEF7325E64A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4998150-36CC-45CE-B9B3-FFBB7E1386BE}"/>
              </a:ext>
            </a:extLst>
          </p:cNvPr>
          <p:cNvSpPr>
            <a:spLocks noGrp="1"/>
          </p:cNvSpPr>
          <p:nvPr>
            <p:ph type="dt" sz="half" idx="10"/>
          </p:nvPr>
        </p:nvSpPr>
        <p:spPr/>
        <p:txBody>
          <a:bodyPr/>
          <a:lstStyle/>
          <a:p>
            <a:fld id="{AA1D2657-089E-4FA6-AA94-83142966302A}" type="datetimeFigureOut">
              <a:rPr lang="en-GB" smtClean="0"/>
              <a:t>06/06/2022</a:t>
            </a:fld>
            <a:endParaRPr lang="en-GB" dirty="0"/>
          </a:p>
        </p:txBody>
      </p:sp>
      <p:sp>
        <p:nvSpPr>
          <p:cNvPr id="6" name="Footer Placeholder 5">
            <a:extLst>
              <a:ext uri="{FF2B5EF4-FFF2-40B4-BE49-F238E27FC236}">
                <a16:creationId xmlns:a16="http://schemas.microsoft.com/office/drawing/2014/main" id="{EC518EA3-DB52-4EED-8BF2-25418C7AD886}"/>
              </a:ext>
            </a:extLst>
          </p:cNvPr>
          <p:cNvSpPr>
            <a:spLocks noGrp="1"/>
          </p:cNvSpPr>
          <p:nvPr>
            <p:ph type="ftr" sz="quarter" idx="11"/>
          </p:nvPr>
        </p:nvSpPr>
        <p:spPr/>
        <p:txBody>
          <a:bodyPr/>
          <a:lstStyle/>
          <a:p>
            <a:endParaRPr lang="en-GB" dirty="0"/>
          </a:p>
        </p:txBody>
      </p:sp>
      <p:sp>
        <p:nvSpPr>
          <p:cNvPr id="7" name="Slide Number Placeholder 6">
            <a:extLst>
              <a:ext uri="{FF2B5EF4-FFF2-40B4-BE49-F238E27FC236}">
                <a16:creationId xmlns:a16="http://schemas.microsoft.com/office/drawing/2014/main" id="{8C1D47D7-528F-41F2-86B5-3630F316A25E}"/>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207258587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CD40A9-D307-4B13-9ED5-17502C89D65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6AC9ED6F-5E22-4323-8363-B948C065BCC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dirty="0"/>
          </a:p>
        </p:txBody>
      </p:sp>
      <p:sp>
        <p:nvSpPr>
          <p:cNvPr id="4" name="Text Placeholder 3">
            <a:extLst>
              <a:ext uri="{FF2B5EF4-FFF2-40B4-BE49-F238E27FC236}">
                <a16:creationId xmlns:a16="http://schemas.microsoft.com/office/drawing/2014/main" id="{25D30F4E-55AE-4450-84DD-30C13AA1719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CFB73FC-D134-4809-A843-2B11E2191F95}"/>
              </a:ext>
            </a:extLst>
          </p:cNvPr>
          <p:cNvSpPr>
            <a:spLocks noGrp="1"/>
          </p:cNvSpPr>
          <p:nvPr>
            <p:ph type="dt" sz="half" idx="10"/>
          </p:nvPr>
        </p:nvSpPr>
        <p:spPr/>
        <p:txBody>
          <a:bodyPr/>
          <a:lstStyle/>
          <a:p>
            <a:fld id="{AA1D2657-089E-4FA6-AA94-83142966302A}" type="datetimeFigureOut">
              <a:rPr lang="en-GB" smtClean="0"/>
              <a:t>06/06/2022</a:t>
            </a:fld>
            <a:endParaRPr lang="en-GB" dirty="0"/>
          </a:p>
        </p:txBody>
      </p:sp>
      <p:sp>
        <p:nvSpPr>
          <p:cNvPr id="6" name="Footer Placeholder 5">
            <a:extLst>
              <a:ext uri="{FF2B5EF4-FFF2-40B4-BE49-F238E27FC236}">
                <a16:creationId xmlns:a16="http://schemas.microsoft.com/office/drawing/2014/main" id="{90649541-9D75-4F4F-ACC7-2492DDAB4D8F}"/>
              </a:ext>
            </a:extLst>
          </p:cNvPr>
          <p:cNvSpPr>
            <a:spLocks noGrp="1"/>
          </p:cNvSpPr>
          <p:nvPr>
            <p:ph type="ftr" sz="quarter" idx="11"/>
          </p:nvPr>
        </p:nvSpPr>
        <p:spPr/>
        <p:txBody>
          <a:bodyPr/>
          <a:lstStyle/>
          <a:p>
            <a:endParaRPr lang="en-GB" dirty="0"/>
          </a:p>
        </p:txBody>
      </p:sp>
      <p:sp>
        <p:nvSpPr>
          <p:cNvPr id="7" name="Slide Number Placeholder 6">
            <a:extLst>
              <a:ext uri="{FF2B5EF4-FFF2-40B4-BE49-F238E27FC236}">
                <a16:creationId xmlns:a16="http://schemas.microsoft.com/office/drawing/2014/main" id="{3D308730-B2CC-4B48-9F91-3296980641CA}"/>
              </a:ext>
            </a:extLst>
          </p:cNvPr>
          <p:cNvSpPr>
            <a:spLocks noGrp="1"/>
          </p:cNvSpPr>
          <p:nvPr>
            <p:ph type="sldNum" sz="quarter" idx="12"/>
          </p:nvPr>
        </p:nvSpPr>
        <p:spPr/>
        <p:txBody>
          <a:bodyPr/>
          <a:lstStyle/>
          <a:p>
            <a:fld id="{E52F0CD2-24C6-4AD5-AF57-2B05B2684758}" type="slidenum">
              <a:rPr lang="en-GB" smtClean="0"/>
              <a:t>‹#›</a:t>
            </a:fld>
            <a:endParaRPr lang="en-GB" dirty="0"/>
          </a:p>
        </p:txBody>
      </p:sp>
    </p:spTree>
    <p:extLst>
      <p:ext uri="{BB962C8B-B14F-4D97-AF65-F5344CB8AC3E}">
        <p14:creationId xmlns:p14="http://schemas.microsoft.com/office/powerpoint/2010/main" val="159892752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18" Type="http://schemas.openxmlformats.org/officeDocument/2006/relationships/theme" Target="../theme/theme2.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BAB1477-CC52-411E-9CFF-A8D58343846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8D7ED27F-DF2A-4586-9D6A-09C29E78BBA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FC9DDCB8-EF55-40BE-91C6-D40663B83E4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A1D2657-089E-4FA6-AA94-83142966302A}" type="datetimeFigureOut">
              <a:rPr lang="en-GB" smtClean="0"/>
              <a:t>06/06/2022</a:t>
            </a:fld>
            <a:endParaRPr lang="en-GB" dirty="0"/>
          </a:p>
        </p:txBody>
      </p:sp>
      <p:sp>
        <p:nvSpPr>
          <p:cNvPr id="5" name="Footer Placeholder 4">
            <a:extLst>
              <a:ext uri="{FF2B5EF4-FFF2-40B4-BE49-F238E27FC236}">
                <a16:creationId xmlns:a16="http://schemas.microsoft.com/office/drawing/2014/main" id="{543D11E7-7680-4189-AD38-070CFB70983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dirty="0"/>
          </a:p>
        </p:txBody>
      </p:sp>
      <p:sp>
        <p:nvSpPr>
          <p:cNvPr id="6" name="Slide Number Placeholder 5">
            <a:extLst>
              <a:ext uri="{FF2B5EF4-FFF2-40B4-BE49-F238E27FC236}">
                <a16:creationId xmlns:a16="http://schemas.microsoft.com/office/drawing/2014/main" id="{960A3F00-40B7-40C8-A221-63A0817D188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2F0CD2-24C6-4AD5-AF57-2B05B2684758}" type="slidenum">
              <a:rPr lang="en-GB" smtClean="0"/>
              <a:t>‹#›</a:t>
            </a:fld>
            <a:endParaRPr lang="en-GB" dirty="0"/>
          </a:p>
        </p:txBody>
      </p:sp>
    </p:spTree>
    <p:extLst>
      <p:ext uri="{BB962C8B-B14F-4D97-AF65-F5344CB8AC3E}">
        <p14:creationId xmlns:p14="http://schemas.microsoft.com/office/powerpoint/2010/main" val="122059241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1A275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75167"/>
            <a:ext cx="12192000" cy="1143000"/>
          </a:xfrm>
          <a:prstGeom prst="rect">
            <a:avLst/>
          </a:prstGeom>
        </p:spPr>
        <p:txBody>
          <a:bodyPr vert="horz" lIns="91440" tIns="45720" rIns="91440" bIns="45720" rtlCol="0" anchor="ctr">
            <a:normAutofit/>
          </a:bodyPr>
          <a:lstStyle/>
          <a:p>
            <a:r>
              <a:rPr lang="en-US"/>
              <a:t>Click to edit Master title style</a:t>
            </a:r>
            <a:endParaRPr lang="en-GB" dirty="0"/>
          </a:p>
        </p:txBody>
      </p:sp>
      <p:sp>
        <p:nvSpPr>
          <p:cNvPr id="3" name="Text Placeholder 2"/>
          <p:cNvSpPr>
            <a:spLocks noGrp="1"/>
          </p:cNvSpPr>
          <p:nvPr>
            <p:ph type="body" idx="1"/>
          </p:nvPr>
        </p:nvSpPr>
        <p:spPr>
          <a:xfrm>
            <a:off x="0" y="1600201"/>
            <a:ext cx="12192000" cy="452543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403648384"/>
      </p:ext>
    </p:extLst>
  </p:cSld>
  <p:clrMap bg1="dk1" tx1="lt1" bg2="dk2" tx2="lt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 id="2147483675" r:id="rId12"/>
    <p:sldLayoutId id="2147483676" r:id="rId13"/>
    <p:sldLayoutId id="2147483677" r:id="rId14"/>
    <p:sldLayoutId id="2147483678" r:id="rId15"/>
    <p:sldLayoutId id="2147483679" r:id="rId16"/>
    <p:sldLayoutId id="2147483680" r:id="rId17"/>
  </p:sldLayoutIdLst>
  <p:txStyles>
    <p:titleStyle>
      <a:lvl1pPr algn="ctr" defTabSz="1219170" rtl="0" eaLnBrk="1" latinLnBrk="0" hangingPunct="1">
        <a:spcBef>
          <a:spcPct val="0"/>
        </a:spcBef>
        <a:buNone/>
        <a:defRPr sz="4267" b="1" kern="1200" spc="-107" baseline="0">
          <a:solidFill>
            <a:schemeClr val="accent6"/>
          </a:solidFill>
          <a:latin typeface="Conduit ITC" panose="02000606040000020004" pitchFamily="2"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133" kern="1200" spc="-107" baseline="0">
          <a:solidFill>
            <a:schemeClr val="tx2"/>
          </a:solidFill>
          <a:latin typeface="+mj-lt"/>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3.jpeg"/><Relationship Id="rId1" Type="http://schemas.openxmlformats.org/officeDocument/2006/relationships/slideLayout" Target="../slideLayouts/slideLayout7.xml"/><Relationship Id="rId4" Type="http://schemas.openxmlformats.org/officeDocument/2006/relationships/image" Target="../media/image7.emf"/></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jpeg"/><Relationship Id="rId1" Type="http://schemas.openxmlformats.org/officeDocument/2006/relationships/slideLayout" Target="../slideLayouts/slideLayout7.xml"/><Relationship Id="rId4" Type="http://schemas.openxmlformats.org/officeDocument/2006/relationships/image" Target="../media/image7.emf"/></Relationships>
</file>

<file path=ppt/slides/_rels/slide13.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3.jpeg"/><Relationship Id="rId1" Type="http://schemas.openxmlformats.org/officeDocument/2006/relationships/slideLayout" Target="../slideLayouts/slideLayout7.xml"/><Relationship Id="rId4" Type="http://schemas.openxmlformats.org/officeDocument/2006/relationships/image" Target="../media/image7.emf"/></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18.png"/><Relationship Id="rId4" Type="http://schemas.openxmlformats.org/officeDocument/2006/relationships/image" Target="../media/image17.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slideLayout" Target="../slideLayouts/slideLayout7.xml"/><Relationship Id="rId4" Type="http://schemas.openxmlformats.org/officeDocument/2006/relationships/hyperlink" Target="https://warwick.ac.uk/about/cityofculture/get-involved/monitoring/focusstudiesapplication/"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hyperlink" Target="http://www.socialvalueuk.org/resources/sroi-guide/" TargetMode="External"/><Relationship Id="rId2" Type="http://schemas.openxmlformats.org/officeDocument/2006/relationships/image" Target="../media/image19.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8" Type="http://schemas.openxmlformats.org/officeDocument/2006/relationships/diagramData" Target="../diagrams/data2.xml"/><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2" Type="http://schemas.openxmlformats.org/officeDocument/2006/relationships/notesSlide" Target="../notesSlides/notesSlide5.xml"/><Relationship Id="rId1" Type="http://schemas.openxmlformats.org/officeDocument/2006/relationships/slideLayout" Target="../slideLayouts/slideLayout15.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8.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jpeg"/><Relationship Id="rId1" Type="http://schemas.openxmlformats.org/officeDocument/2006/relationships/slideLayout" Target="../slideLayouts/slideLayout7.xml"/><Relationship Id="rId4" Type="http://schemas.openxmlformats.org/officeDocument/2006/relationships/image" Target="../media/image7.emf"/></Relationships>
</file>

<file path=ppt/slides/_rels/slide4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5.xml"/></Relationships>
</file>

<file path=ppt/slides/_rels/slide4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5.xml"/></Relationships>
</file>

<file path=ppt/slides/_rels/slide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45.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jpeg"/><Relationship Id="rId1" Type="http://schemas.openxmlformats.org/officeDocument/2006/relationships/slideLayout" Target="../slideLayouts/slideLayout7.xml"/><Relationship Id="rId4" Type="http://schemas.openxmlformats.org/officeDocument/2006/relationships/hyperlink" Target="https://coventry.culturalplaceprofiler.co.uk/" TargetMode="External"/></Relationships>
</file>

<file path=ppt/slides/_rels/slide46.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slideLayout" Target="../slideLayouts/slideLayout7.xml"/><Relationship Id="rId5" Type="http://schemas.openxmlformats.org/officeDocument/2006/relationships/image" Target="../media/image36.png"/><Relationship Id="rId4" Type="http://schemas.openxmlformats.org/officeDocument/2006/relationships/image" Target="../media/image35.png"/></Relationships>
</file>

<file path=ppt/slides/_rels/slide47.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48.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emf"/><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1.jpeg"/><Relationship Id="rId1" Type="http://schemas.openxmlformats.org/officeDocument/2006/relationships/slideLayout" Target="../slideLayouts/slideLayout7.xml"/><Relationship Id="rId4" Type="http://schemas.openxmlformats.org/officeDocument/2006/relationships/image" Target="../media/image7.emf"/></Relationships>
</file>

<file path=ppt/slides/_rels/slide7.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1.jpeg"/><Relationship Id="rId1" Type="http://schemas.openxmlformats.org/officeDocument/2006/relationships/slideLayout" Target="../slideLayouts/slideLayout7.xml"/><Relationship Id="rId4" Type="http://schemas.openxmlformats.org/officeDocument/2006/relationships/image" Target="../media/image7.emf"/></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hyperlink" Target="https://warwick.ac.uk/about/cityofculture/researchresources/2021-pme-strategy-jan20-online.pdf" TargetMode="Externa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Logo, company name&#10;&#10;Description automatically generated">
            <a:extLst>
              <a:ext uri="{FF2B5EF4-FFF2-40B4-BE49-F238E27FC236}">
                <a16:creationId xmlns:a16="http://schemas.microsoft.com/office/drawing/2014/main" id="{E6F8EAED-4BF3-492D-B07F-2523B54BE1D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114571796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picture containing outdoor, photo, person, riding&#10;&#10;Description automatically generated">
            <a:extLst>
              <a:ext uri="{FF2B5EF4-FFF2-40B4-BE49-F238E27FC236}">
                <a16:creationId xmlns:a16="http://schemas.microsoft.com/office/drawing/2014/main" id="{EEA6B4BA-91DC-49AB-BBF9-D30F06935317}"/>
              </a:ext>
            </a:extLst>
          </p:cNvPr>
          <p:cNvPicPr>
            <a:picLocks noChangeAspect="1"/>
          </p:cNvPicPr>
          <p:nvPr/>
        </p:nvPicPr>
        <p:blipFill rotWithShape="1">
          <a:blip r:embed="rId2">
            <a:extLst>
              <a:ext uri="{28A0092B-C50C-407E-A947-70E740481C1C}">
                <a14:useLocalDpi xmlns:a14="http://schemas.microsoft.com/office/drawing/2010/main" val="0"/>
              </a:ext>
            </a:extLst>
          </a:blip>
          <a:srcRect l="34854"/>
          <a:stretch/>
        </p:blipFill>
        <p:spPr>
          <a:xfrm>
            <a:off x="5988387" y="0"/>
            <a:ext cx="6701505"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592205" y="6080352"/>
            <a:ext cx="1576677" cy="788339"/>
          </a:xfrm>
          <a:prstGeom prst="rect">
            <a:avLst/>
          </a:prstGeom>
        </p:spPr>
      </p:pic>
      <p:sp>
        <p:nvSpPr>
          <p:cNvPr id="2" name="TextBox 1">
            <a:extLst>
              <a:ext uri="{FF2B5EF4-FFF2-40B4-BE49-F238E27FC236}">
                <a16:creationId xmlns:a16="http://schemas.microsoft.com/office/drawing/2014/main" id="{93D036E0-2246-4AAB-A974-F0B0D7D98465}"/>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M&amp;E MODEL</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1810F138-8EA5-4BC2-8A82-B6604708D0E4}"/>
              </a:ext>
            </a:extLst>
          </p:cNvPr>
          <p:cNvSpPr txBox="1"/>
          <p:nvPr/>
        </p:nvSpPr>
        <p:spPr>
          <a:xfrm>
            <a:off x="164038" y="2244403"/>
            <a:ext cx="5746825" cy="2677656"/>
          </a:xfrm>
          <a:prstGeom prst="rect">
            <a:avLst/>
          </a:prstGeom>
          <a:noFill/>
        </p:spPr>
        <p:txBody>
          <a:bodyPr wrap="square" rtlCol="0">
            <a:spAutoFit/>
          </a:bodyPr>
          <a:lstStyle/>
          <a:p>
            <a:pPr marL="800100" lvl="1" indent="-342900">
              <a:buFont typeface="Arial" panose="020B0604020202020204" pitchFamily="34" charset="0"/>
              <a:buChar char="•"/>
            </a:pPr>
            <a:r>
              <a:rPr lang="en-US" sz="2400" dirty="0">
                <a:latin typeface="Arial" panose="020B0604020202020204" pitchFamily="34" charset="0"/>
                <a:ea typeface="Times New Roman" panose="02020603050405020304" pitchFamily="18" charset="0"/>
                <a:cs typeface="Arial" panose="020B0604020202020204" pitchFamily="34" charset="0"/>
              </a:rPr>
              <a:t>DCMS requirement is for collection of monitoring data and a Green Book compliant EIA</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CoC 2021 presenting a</a:t>
            </a:r>
            <a:r>
              <a:rPr lang="en-US" sz="2400" dirty="0">
                <a:latin typeface="Arial" panose="020B0604020202020204" pitchFamily="34" charset="0"/>
                <a:ea typeface="Times New Roman" panose="02020603050405020304" pitchFamily="18" charset="0"/>
                <a:cs typeface="Arial" panose="020B0604020202020204" pitchFamily="34" charset="0"/>
              </a:rPr>
              <a:t>n equally weighted SROI</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All feeds from comprehensive data collection being led by the Trust</a:t>
            </a:r>
          </a:p>
        </p:txBody>
      </p:sp>
    </p:spTree>
    <p:extLst>
      <p:ext uri="{BB962C8B-B14F-4D97-AF65-F5344CB8AC3E}">
        <p14:creationId xmlns:p14="http://schemas.microsoft.com/office/powerpoint/2010/main" val="36514170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882776B8-0B23-1C46-8ED3-9CA8977FA3E4}"/>
              </a:ext>
            </a:extLst>
          </p:cNvPr>
          <p:cNvSpPr/>
          <p:nvPr/>
        </p:nvSpPr>
        <p:spPr>
          <a:xfrm>
            <a:off x="4753232" y="2106433"/>
            <a:ext cx="2685535" cy="2712354"/>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400" b="1" dirty="0">
              <a:latin typeface="Arial" panose="020B0604020202020204" pitchFamily="34" charset="0"/>
              <a:cs typeface="Arial" panose="020B0604020202020204" pitchFamily="34" charset="0"/>
            </a:endParaRPr>
          </a:p>
        </p:txBody>
      </p:sp>
      <p:grpSp>
        <p:nvGrpSpPr>
          <p:cNvPr id="7" name="Group 6">
            <a:extLst>
              <a:ext uri="{FF2B5EF4-FFF2-40B4-BE49-F238E27FC236}">
                <a16:creationId xmlns:a16="http://schemas.microsoft.com/office/drawing/2014/main" id="{05C07C29-0E66-DC4C-8F0A-93E4ED29A4AD}"/>
              </a:ext>
            </a:extLst>
          </p:cNvPr>
          <p:cNvGrpSpPr/>
          <p:nvPr/>
        </p:nvGrpSpPr>
        <p:grpSpPr>
          <a:xfrm>
            <a:off x="3611611" y="565662"/>
            <a:ext cx="8128001" cy="5418667"/>
            <a:chOff x="2031999" y="719666"/>
            <a:chExt cx="8128001" cy="5418667"/>
          </a:xfrm>
        </p:grpSpPr>
        <p:sp>
          <p:nvSpPr>
            <p:cNvPr id="8" name="Freeform 7">
              <a:extLst>
                <a:ext uri="{FF2B5EF4-FFF2-40B4-BE49-F238E27FC236}">
                  <a16:creationId xmlns:a16="http://schemas.microsoft.com/office/drawing/2014/main" id="{28778676-56CA-3C4B-947F-D0FEF4DE15B3}"/>
                </a:ext>
              </a:extLst>
            </p:cNvPr>
            <p:cNvSpPr/>
            <p:nvPr/>
          </p:nvSpPr>
          <p:spPr>
            <a:xfrm rot="21600000">
              <a:off x="2031999" y="719666"/>
              <a:ext cx="4064001" cy="2709334"/>
            </a:xfrm>
            <a:custGeom>
              <a:avLst/>
              <a:gdLst>
                <a:gd name="connsiteX0" fmla="*/ 0 w 2709333"/>
                <a:gd name="connsiteY0" fmla="*/ 0 h 4064000"/>
                <a:gd name="connsiteX1" fmla="*/ 2257768 w 2709333"/>
                <a:gd name="connsiteY1" fmla="*/ 0 h 4064000"/>
                <a:gd name="connsiteX2" fmla="*/ 2709333 w 2709333"/>
                <a:gd name="connsiteY2" fmla="*/ 451565 h 4064000"/>
                <a:gd name="connsiteX3" fmla="*/ 2709333 w 2709333"/>
                <a:gd name="connsiteY3" fmla="*/ 4064000 h 4064000"/>
                <a:gd name="connsiteX4" fmla="*/ 0 w 2709333"/>
                <a:gd name="connsiteY4" fmla="*/ 4064000 h 4064000"/>
                <a:gd name="connsiteX5" fmla="*/ 0 w 2709333"/>
                <a:gd name="connsiteY5" fmla="*/ 0 h 406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9333" h="4064000">
                  <a:moveTo>
                    <a:pt x="0" y="4063999"/>
                  </a:moveTo>
                  <a:lnTo>
                    <a:pt x="0" y="677348"/>
                  </a:lnTo>
                  <a:cubicBezTo>
                    <a:pt x="0" y="303260"/>
                    <a:pt x="134782" y="1"/>
                    <a:pt x="301044" y="1"/>
                  </a:cubicBezTo>
                  <a:lnTo>
                    <a:pt x="2709333" y="1"/>
                  </a:lnTo>
                  <a:lnTo>
                    <a:pt x="2709333" y="4063999"/>
                  </a:lnTo>
                  <a:lnTo>
                    <a:pt x="0" y="4063999"/>
                  </a:lnTo>
                  <a:close/>
                </a:path>
              </a:pathLst>
            </a:custGeom>
            <a:solidFill>
              <a:srgbClr val="FFC00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7800" tIns="177801" rIns="177801" bIns="855133" numCol="1" spcCol="1270" anchor="ctr" anchorCtr="0">
              <a:noAutofit/>
            </a:bodyPr>
            <a:lstStyle/>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AMION - EIA</a:t>
              </a:r>
            </a:p>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MB ASSOC. - SVA</a:t>
              </a:r>
            </a:p>
          </p:txBody>
        </p:sp>
        <p:sp>
          <p:nvSpPr>
            <p:cNvPr id="9" name="Freeform 8">
              <a:extLst>
                <a:ext uri="{FF2B5EF4-FFF2-40B4-BE49-F238E27FC236}">
                  <a16:creationId xmlns:a16="http://schemas.microsoft.com/office/drawing/2014/main" id="{A4537D32-B805-954D-8B69-42552693B5A1}"/>
                </a:ext>
              </a:extLst>
            </p:cNvPr>
            <p:cNvSpPr/>
            <p:nvPr/>
          </p:nvSpPr>
          <p:spPr>
            <a:xfrm>
              <a:off x="6096000" y="719666"/>
              <a:ext cx="4064000" cy="2709333"/>
            </a:xfrm>
            <a:custGeom>
              <a:avLst/>
              <a:gdLst>
                <a:gd name="connsiteX0" fmla="*/ 0 w 4064000"/>
                <a:gd name="connsiteY0" fmla="*/ 0 h 2709333"/>
                <a:gd name="connsiteX1" fmla="*/ 3612435 w 4064000"/>
                <a:gd name="connsiteY1" fmla="*/ 0 h 2709333"/>
                <a:gd name="connsiteX2" fmla="*/ 4064000 w 4064000"/>
                <a:gd name="connsiteY2" fmla="*/ 451565 h 2709333"/>
                <a:gd name="connsiteX3" fmla="*/ 4064000 w 4064000"/>
                <a:gd name="connsiteY3" fmla="*/ 2709333 h 2709333"/>
                <a:gd name="connsiteX4" fmla="*/ 0 w 4064000"/>
                <a:gd name="connsiteY4" fmla="*/ 2709333 h 2709333"/>
                <a:gd name="connsiteX5" fmla="*/ 0 w 4064000"/>
                <a:gd name="connsiteY5" fmla="*/ 0 h 270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000" h="2709333">
                  <a:moveTo>
                    <a:pt x="0" y="0"/>
                  </a:moveTo>
                  <a:lnTo>
                    <a:pt x="3612435" y="0"/>
                  </a:lnTo>
                  <a:cubicBezTo>
                    <a:pt x="3861827" y="0"/>
                    <a:pt x="4064000" y="202173"/>
                    <a:pt x="4064000" y="451565"/>
                  </a:cubicBezTo>
                  <a:lnTo>
                    <a:pt x="4064000" y="2709333"/>
                  </a:lnTo>
                  <a:lnTo>
                    <a:pt x="0" y="2709333"/>
                  </a:lnTo>
                  <a:lnTo>
                    <a:pt x="0" y="0"/>
                  </a:lnTo>
                  <a:close/>
                </a:path>
              </a:pathLst>
            </a:custGeom>
            <a:solidFill>
              <a:srgbClr val="00B05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7800" tIns="177800" rIns="177800" bIns="855133" numCol="1" spcCol="1270" anchor="ctr" anchorCtr="0">
              <a:noAutofit/>
            </a:bodyPr>
            <a:lstStyle/>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MEL – SENTIMENT SURVEY</a:t>
              </a:r>
            </a:p>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FOUR – SOCIAL LISTENING PROJECT </a:t>
              </a:r>
            </a:p>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MEL – HOUSEHOLD SURVEY 2020, 2022 and 2024</a:t>
              </a:r>
            </a:p>
          </p:txBody>
        </p:sp>
        <p:sp>
          <p:nvSpPr>
            <p:cNvPr id="10" name="Freeform 9">
              <a:extLst>
                <a:ext uri="{FF2B5EF4-FFF2-40B4-BE49-F238E27FC236}">
                  <a16:creationId xmlns:a16="http://schemas.microsoft.com/office/drawing/2014/main" id="{22A46CD7-4784-3349-8453-790073168274}"/>
                </a:ext>
              </a:extLst>
            </p:cNvPr>
            <p:cNvSpPr/>
            <p:nvPr/>
          </p:nvSpPr>
          <p:spPr>
            <a:xfrm rot="21600000">
              <a:off x="2032000" y="3428998"/>
              <a:ext cx="4064000" cy="2709334"/>
            </a:xfrm>
            <a:custGeom>
              <a:avLst/>
              <a:gdLst>
                <a:gd name="connsiteX0" fmla="*/ 0 w 4064000"/>
                <a:gd name="connsiteY0" fmla="*/ 0 h 2709333"/>
                <a:gd name="connsiteX1" fmla="*/ 3612435 w 4064000"/>
                <a:gd name="connsiteY1" fmla="*/ 0 h 2709333"/>
                <a:gd name="connsiteX2" fmla="*/ 4064000 w 4064000"/>
                <a:gd name="connsiteY2" fmla="*/ 451565 h 2709333"/>
                <a:gd name="connsiteX3" fmla="*/ 4064000 w 4064000"/>
                <a:gd name="connsiteY3" fmla="*/ 2709333 h 2709333"/>
                <a:gd name="connsiteX4" fmla="*/ 0 w 4064000"/>
                <a:gd name="connsiteY4" fmla="*/ 2709333 h 2709333"/>
                <a:gd name="connsiteX5" fmla="*/ 0 w 4064000"/>
                <a:gd name="connsiteY5" fmla="*/ 0 h 270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000" h="2709333">
                  <a:moveTo>
                    <a:pt x="4064000" y="2709333"/>
                  </a:moveTo>
                  <a:lnTo>
                    <a:pt x="451565" y="2709333"/>
                  </a:lnTo>
                  <a:cubicBezTo>
                    <a:pt x="202173" y="2709333"/>
                    <a:pt x="0" y="2507160"/>
                    <a:pt x="0" y="2257768"/>
                  </a:cubicBezTo>
                  <a:lnTo>
                    <a:pt x="0" y="0"/>
                  </a:lnTo>
                  <a:lnTo>
                    <a:pt x="4064000" y="0"/>
                  </a:lnTo>
                  <a:lnTo>
                    <a:pt x="4064000" y="2709333"/>
                  </a:lnTo>
                  <a:close/>
                </a:path>
              </a:pathLst>
            </a:custGeom>
            <a:solidFill>
              <a:srgbClr val="00B0F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7799" tIns="855134" rIns="177800" bIns="177800" numCol="1" spcCol="1270" anchor="ctr" anchorCtr="0">
              <a:noAutofit/>
            </a:bodyPr>
            <a:lstStyle/>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PhD/PGR</a:t>
              </a:r>
            </a:p>
            <a:p>
              <a:pPr marL="0" lvl="0" indent="0" algn="ctr" defTabSz="1111250">
                <a:lnSpc>
                  <a:spcPct val="90000"/>
                </a:lnSpc>
                <a:spcBef>
                  <a:spcPct val="0"/>
                </a:spcBef>
                <a:spcAft>
                  <a:spcPct val="35000"/>
                </a:spcAft>
                <a:buNone/>
              </a:pPr>
              <a:r>
                <a:rPr lang="en-GB" sz="2000" b="1" dirty="0">
                  <a:latin typeface="Arial" panose="020B0604020202020204" pitchFamily="34" charset="0"/>
                  <a:cs typeface="Arial" panose="020B0604020202020204" pitchFamily="34" charset="0"/>
                </a:rPr>
                <a:t>AHRC CITIES OF CULTURE NETWORK</a:t>
              </a:r>
              <a:endParaRPr lang="en-GB" sz="2000" b="1" kern="1200" dirty="0">
                <a:latin typeface="Arial" panose="020B0604020202020204" pitchFamily="34" charset="0"/>
                <a:cs typeface="Arial" panose="020B0604020202020204" pitchFamily="34" charset="0"/>
              </a:endParaRPr>
            </a:p>
          </p:txBody>
        </p:sp>
        <p:sp>
          <p:nvSpPr>
            <p:cNvPr id="11" name="Freeform 10">
              <a:extLst>
                <a:ext uri="{FF2B5EF4-FFF2-40B4-BE49-F238E27FC236}">
                  <a16:creationId xmlns:a16="http://schemas.microsoft.com/office/drawing/2014/main" id="{6B745E6C-D327-5944-8299-9A29B939210A}"/>
                </a:ext>
              </a:extLst>
            </p:cNvPr>
            <p:cNvSpPr/>
            <p:nvPr/>
          </p:nvSpPr>
          <p:spPr>
            <a:xfrm>
              <a:off x="6095999" y="3428999"/>
              <a:ext cx="4064001" cy="2709334"/>
            </a:xfrm>
            <a:custGeom>
              <a:avLst/>
              <a:gdLst>
                <a:gd name="connsiteX0" fmla="*/ 0 w 2709333"/>
                <a:gd name="connsiteY0" fmla="*/ 0 h 4064000"/>
                <a:gd name="connsiteX1" fmla="*/ 2257768 w 2709333"/>
                <a:gd name="connsiteY1" fmla="*/ 0 h 4064000"/>
                <a:gd name="connsiteX2" fmla="*/ 2709333 w 2709333"/>
                <a:gd name="connsiteY2" fmla="*/ 451565 h 4064000"/>
                <a:gd name="connsiteX3" fmla="*/ 2709333 w 2709333"/>
                <a:gd name="connsiteY3" fmla="*/ 4064000 h 4064000"/>
                <a:gd name="connsiteX4" fmla="*/ 0 w 2709333"/>
                <a:gd name="connsiteY4" fmla="*/ 4064000 h 4064000"/>
                <a:gd name="connsiteX5" fmla="*/ 0 w 2709333"/>
                <a:gd name="connsiteY5" fmla="*/ 0 h 406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9333" h="4064000">
                  <a:moveTo>
                    <a:pt x="2709333" y="1"/>
                  </a:moveTo>
                  <a:lnTo>
                    <a:pt x="2709333" y="3386652"/>
                  </a:lnTo>
                  <a:cubicBezTo>
                    <a:pt x="2709333" y="3760740"/>
                    <a:pt x="2574551" y="4063999"/>
                    <a:pt x="2408289" y="4063999"/>
                  </a:cubicBezTo>
                  <a:lnTo>
                    <a:pt x="0" y="4063999"/>
                  </a:lnTo>
                  <a:lnTo>
                    <a:pt x="0" y="1"/>
                  </a:lnTo>
                  <a:lnTo>
                    <a:pt x="2709333" y="1"/>
                  </a:lnTo>
                  <a:close/>
                </a:path>
              </a:pathLst>
            </a:custGeom>
            <a:solidFill>
              <a:schemeClr val="accent2">
                <a:lumMod val="60000"/>
                <a:lumOff val="40000"/>
              </a:schemeClr>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177800" tIns="855133" rIns="177801" bIns="177801" numCol="1" spcCol="1270" anchor="ctr" anchorCtr="0">
              <a:noAutofit/>
            </a:bodyPr>
            <a:lstStyle/>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FOCUS STUDIES</a:t>
              </a:r>
            </a:p>
            <a:p>
              <a:pPr marL="0" lvl="0" indent="0" algn="ctr" defTabSz="1111250">
                <a:lnSpc>
                  <a:spcPct val="90000"/>
                </a:lnSpc>
                <a:spcBef>
                  <a:spcPct val="0"/>
                </a:spcBef>
                <a:spcAft>
                  <a:spcPct val="35000"/>
                </a:spcAft>
                <a:buNone/>
              </a:pPr>
              <a:r>
                <a:rPr lang="en-GB" sz="2000" b="1" dirty="0">
                  <a:latin typeface="Arial" panose="020B0604020202020204" pitchFamily="34" charset="0"/>
                  <a:cs typeface="Arial" panose="020B0604020202020204" pitchFamily="34" charset="0"/>
                </a:rPr>
                <a:t>EVENT STUDIES</a:t>
              </a:r>
              <a:endParaRPr lang="en-GB" sz="2000" b="1" kern="1200" dirty="0">
                <a:latin typeface="Arial" panose="020B0604020202020204" pitchFamily="34" charset="0"/>
                <a:cs typeface="Arial" panose="020B0604020202020204" pitchFamily="34" charset="0"/>
              </a:endParaRPr>
            </a:p>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ACE LEADERSHIP PROGRAMME </a:t>
              </a:r>
            </a:p>
            <a:p>
              <a:pPr marL="0" lvl="0" indent="0" algn="ctr" defTabSz="1111250">
                <a:lnSpc>
                  <a:spcPct val="90000"/>
                </a:lnSpc>
                <a:spcBef>
                  <a:spcPct val="0"/>
                </a:spcBef>
                <a:spcAft>
                  <a:spcPct val="35000"/>
                </a:spcAft>
                <a:buNone/>
              </a:pPr>
              <a:r>
                <a:rPr lang="en-GB" sz="2000" b="1" dirty="0">
                  <a:latin typeface="Arial" panose="020B0604020202020204" pitchFamily="34" charset="0"/>
                  <a:cs typeface="Arial" panose="020B0604020202020204" pitchFamily="34" charset="0"/>
                </a:rPr>
                <a:t>NIHR</a:t>
              </a:r>
              <a:r>
                <a:rPr lang="en-GB" sz="2000" b="1" kern="1200" dirty="0">
                  <a:latin typeface="Arial" panose="020B0604020202020204" pitchFamily="34" charset="0"/>
                  <a:cs typeface="Arial" panose="020B0604020202020204" pitchFamily="34" charset="0"/>
                </a:rPr>
                <a:t> FAMILY HUBS</a:t>
              </a:r>
            </a:p>
          </p:txBody>
        </p:sp>
        <p:sp>
          <p:nvSpPr>
            <p:cNvPr id="12" name="Freeform 11">
              <a:extLst>
                <a:ext uri="{FF2B5EF4-FFF2-40B4-BE49-F238E27FC236}">
                  <a16:creationId xmlns:a16="http://schemas.microsoft.com/office/drawing/2014/main" id="{51FFBBF7-F08F-D747-A6CE-D58F4B10807E}"/>
                </a:ext>
              </a:extLst>
            </p:cNvPr>
            <p:cNvSpPr/>
            <p:nvPr/>
          </p:nvSpPr>
          <p:spPr>
            <a:xfrm>
              <a:off x="4651574" y="2712698"/>
              <a:ext cx="2787193" cy="1499823"/>
            </a:xfrm>
            <a:custGeom>
              <a:avLst/>
              <a:gdLst>
                <a:gd name="connsiteX0" fmla="*/ 0 w 2438400"/>
                <a:gd name="connsiteY0" fmla="*/ 225782 h 1354666"/>
                <a:gd name="connsiteX1" fmla="*/ 225782 w 2438400"/>
                <a:gd name="connsiteY1" fmla="*/ 0 h 1354666"/>
                <a:gd name="connsiteX2" fmla="*/ 2212618 w 2438400"/>
                <a:gd name="connsiteY2" fmla="*/ 0 h 1354666"/>
                <a:gd name="connsiteX3" fmla="*/ 2438400 w 2438400"/>
                <a:gd name="connsiteY3" fmla="*/ 225782 h 1354666"/>
                <a:gd name="connsiteX4" fmla="*/ 2438400 w 2438400"/>
                <a:gd name="connsiteY4" fmla="*/ 1128884 h 1354666"/>
                <a:gd name="connsiteX5" fmla="*/ 2212618 w 2438400"/>
                <a:gd name="connsiteY5" fmla="*/ 1354666 h 1354666"/>
                <a:gd name="connsiteX6" fmla="*/ 225782 w 2438400"/>
                <a:gd name="connsiteY6" fmla="*/ 1354666 h 1354666"/>
                <a:gd name="connsiteX7" fmla="*/ 0 w 2438400"/>
                <a:gd name="connsiteY7" fmla="*/ 1128884 h 1354666"/>
                <a:gd name="connsiteX8" fmla="*/ 0 w 2438400"/>
                <a:gd name="connsiteY8" fmla="*/ 225782 h 135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354666">
                  <a:moveTo>
                    <a:pt x="0" y="225782"/>
                  </a:moveTo>
                  <a:cubicBezTo>
                    <a:pt x="0" y="101086"/>
                    <a:pt x="101086" y="0"/>
                    <a:pt x="225782" y="0"/>
                  </a:cubicBezTo>
                  <a:lnTo>
                    <a:pt x="2212618" y="0"/>
                  </a:lnTo>
                  <a:cubicBezTo>
                    <a:pt x="2337314" y="0"/>
                    <a:pt x="2438400" y="101086"/>
                    <a:pt x="2438400" y="225782"/>
                  </a:cubicBezTo>
                  <a:lnTo>
                    <a:pt x="2438400" y="1128884"/>
                  </a:lnTo>
                  <a:cubicBezTo>
                    <a:pt x="2438400" y="1253580"/>
                    <a:pt x="2337314" y="1354666"/>
                    <a:pt x="2212618" y="1354666"/>
                  </a:cubicBezTo>
                  <a:lnTo>
                    <a:pt x="225782" y="1354666"/>
                  </a:lnTo>
                  <a:cubicBezTo>
                    <a:pt x="101086" y="1354666"/>
                    <a:pt x="0" y="1253580"/>
                    <a:pt x="0" y="1128884"/>
                  </a:cubicBezTo>
                  <a:lnTo>
                    <a:pt x="0" y="225782"/>
                  </a:lnTo>
                  <a:close/>
                </a:path>
              </a:pathLst>
            </a:custGeom>
            <a:solidFill>
              <a:srgbClr val="0070C0"/>
            </a:solidFill>
          </p:spPr>
          <p:style>
            <a:lnRef idx="2">
              <a:schemeClr val="lt1">
                <a:hueOff val="0"/>
                <a:satOff val="0"/>
                <a:lumOff val="0"/>
                <a:alphaOff val="0"/>
              </a:schemeClr>
            </a:lnRef>
            <a:fillRef idx="1">
              <a:scrgbClr r="0" g="0" b="0"/>
            </a:fillRef>
            <a:effectRef idx="0">
              <a:schemeClr val="accent1">
                <a:tint val="60000"/>
                <a:hueOff val="0"/>
                <a:satOff val="0"/>
                <a:lumOff val="0"/>
                <a:alphaOff val="0"/>
              </a:schemeClr>
            </a:effectRef>
            <a:fontRef idx="minor">
              <a:schemeClr val="dk1">
                <a:hueOff val="0"/>
                <a:satOff val="0"/>
                <a:lumOff val="0"/>
                <a:alphaOff val="0"/>
              </a:schemeClr>
            </a:fontRef>
          </p:style>
          <p:txBody>
            <a:bodyPr spcFirstLastPara="0" vert="horz" wrap="square" lIns="161379" tIns="161379" rIns="161379" bIns="161379" numCol="1" spcCol="1270" anchor="ctr" anchorCtr="0">
              <a:noAutofit/>
            </a:bodyPr>
            <a:lstStyle/>
            <a:p>
              <a:pPr marL="0" lvl="0" indent="0" algn="ctr" defTabSz="1111250">
                <a:lnSpc>
                  <a:spcPct val="90000"/>
                </a:lnSpc>
                <a:spcBef>
                  <a:spcPct val="0"/>
                </a:spcBef>
                <a:spcAft>
                  <a:spcPct val="35000"/>
                </a:spcAft>
                <a:buNone/>
              </a:pPr>
              <a:r>
                <a:rPr lang="en-GB" sz="2000" b="1" kern="1200" dirty="0">
                  <a:latin typeface="Arial" panose="020B0604020202020204" pitchFamily="34" charset="0"/>
                  <a:cs typeface="Arial" panose="020B0604020202020204" pitchFamily="34" charset="0"/>
                </a:rPr>
                <a:t>CORE M&amp;E</a:t>
              </a:r>
            </a:p>
          </p:txBody>
        </p:sp>
      </p:grpSp>
      <p:sp>
        <p:nvSpPr>
          <p:cNvPr id="4" name="Oval 3">
            <a:extLst>
              <a:ext uri="{FF2B5EF4-FFF2-40B4-BE49-F238E27FC236}">
                <a16:creationId xmlns:a16="http://schemas.microsoft.com/office/drawing/2014/main" id="{93CE1602-D1AC-4184-8B9C-77452B0B8C5F}"/>
              </a:ext>
            </a:extLst>
          </p:cNvPr>
          <p:cNvSpPr/>
          <p:nvPr/>
        </p:nvSpPr>
        <p:spPr>
          <a:xfrm>
            <a:off x="303954" y="0"/>
            <a:ext cx="2929577" cy="6858000"/>
          </a:xfrm>
          <a:prstGeom prst="ellipse">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GB" b="1" dirty="0">
                <a:latin typeface="Arial" panose="020B0604020202020204" pitchFamily="34" charset="0"/>
                <a:cs typeface="Arial" panose="020B0604020202020204" pitchFamily="34" charset="0"/>
              </a:rPr>
              <a:t>TECHNICAL REFERENCE GROUP</a:t>
            </a:r>
          </a:p>
          <a:p>
            <a:pPr algn="ctr"/>
            <a:endParaRPr lang="en-GB" sz="1400" b="1" kern="1200" dirty="0">
              <a:latin typeface="Arial" panose="020B0604020202020204" pitchFamily="34" charset="0"/>
              <a:cs typeface="Arial" panose="020B0604020202020204" pitchFamily="34" charset="0"/>
            </a:endParaRPr>
          </a:p>
          <a:p>
            <a:pPr algn="ctr"/>
            <a:r>
              <a:rPr lang="en-GB" sz="1400" b="1" kern="1200" dirty="0">
                <a:latin typeface="Arial" panose="020B0604020202020204" pitchFamily="34" charset="0"/>
                <a:cs typeface="Arial" panose="020B0604020202020204" pitchFamily="34" charset="0"/>
              </a:rPr>
              <a:t>Membership Includes:</a:t>
            </a:r>
          </a:p>
          <a:p>
            <a:pPr marL="285750" indent="-285750">
              <a:buFont typeface="Arial" panose="020B0604020202020204" pitchFamily="34" charset="0"/>
              <a:buChar char="•"/>
            </a:pPr>
            <a:r>
              <a:rPr lang="en-GB" sz="1400" b="1" dirty="0">
                <a:latin typeface="Arial" panose="020B0604020202020204" pitchFamily="34" charset="0"/>
                <a:cs typeface="Arial" panose="020B0604020202020204" pitchFamily="34" charset="0"/>
              </a:rPr>
              <a:t>DCMS</a:t>
            </a:r>
          </a:p>
          <a:p>
            <a:pPr marL="285750" indent="-285750">
              <a:buFont typeface="Arial" panose="020B0604020202020204" pitchFamily="34" charset="0"/>
              <a:buChar char="•"/>
            </a:pPr>
            <a:r>
              <a:rPr lang="en-GB" sz="1400" b="1" kern="1200" dirty="0">
                <a:latin typeface="Arial" panose="020B0604020202020204" pitchFamily="34" charset="0"/>
                <a:cs typeface="Arial" panose="020B0604020202020204" pitchFamily="34" charset="0"/>
              </a:rPr>
              <a:t>Arts Council England</a:t>
            </a:r>
          </a:p>
          <a:p>
            <a:pPr marL="285750" indent="-285750">
              <a:buFont typeface="Arial" panose="020B0604020202020204" pitchFamily="34" charset="0"/>
              <a:buChar char="•"/>
            </a:pPr>
            <a:r>
              <a:rPr lang="en-GB" sz="1400" b="1" dirty="0">
                <a:latin typeface="Arial" panose="020B0604020202020204" pitchFamily="34" charset="0"/>
                <a:cs typeface="Arial" panose="020B0604020202020204" pitchFamily="34" charset="0"/>
              </a:rPr>
              <a:t>What Works Centre Wellbeing</a:t>
            </a:r>
          </a:p>
          <a:p>
            <a:pPr marL="285750" indent="-285750">
              <a:buFont typeface="Arial" panose="020B0604020202020204" pitchFamily="34" charset="0"/>
              <a:buChar char="•"/>
            </a:pPr>
            <a:r>
              <a:rPr lang="en-GB" sz="1400" b="1" kern="1200" dirty="0">
                <a:latin typeface="Arial" panose="020B0604020202020204" pitchFamily="34" charset="0"/>
                <a:cs typeface="Arial" panose="020B0604020202020204" pitchFamily="34" charset="0"/>
              </a:rPr>
              <a:t>University of Derby</a:t>
            </a:r>
          </a:p>
          <a:p>
            <a:pPr marL="285750" indent="-285750">
              <a:buFont typeface="Arial" panose="020B0604020202020204" pitchFamily="34" charset="0"/>
              <a:buChar char="•"/>
            </a:pPr>
            <a:r>
              <a:rPr lang="en-GB" sz="1400" b="1" dirty="0">
                <a:latin typeface="Arial" panose="020B0604020202020204" pitchFamily="34" charset="0"/>
                <a:cs typeface="Arial" panose="020B0604020202020204" pitchFamily="34" charset="0"/>
              </a:rPr>
              <a:t>NESTA</a:t>
            </a:r>
          </a:p>
          <a:p>
            <a:pPr marL="285750" indent="-285750">
              <a:buFont typeface="Arial" panose="020B0604020202020204" pitchFamily="34" charset="0"/>
              <a:buChar char="•"/>
            </a:pPr>
            <a:r>
              <a:rPr lang="en-GB" sz="1400" b="1" kern="1200" dirty="0">
                <a:latin typeface="Arial" panose="020B0604020202020204" pitchFamily="34" charset="0"/>
                <a:cs typeface="Arial" panose="020B0604020202020204" pitchFamily="34" charset="0"/>
              </a:rPr>
              <a:t>Spirit of 2012</a:t>
            </a:r>
          </a:p>
          <a:p>
            <a:pPr marL="285750" indent="-285750">
              <a:buFont typeface="Arial" panose="020B0604020202020204" pitchFamily="34" charset="0"/>
              <a:buChar char="•"/>
            </a:pPr>
            <a:r>
              <a:rPr lang="en-GB" sz="1400" b="1" dirty="0">
                <a:latin typeface="Arial" panose="020B0604020202020204" pitchFamily="34" charset="0"/>
                <a:cs typeface="Arial" panose="020B0604020202020204" pitchFamily="34" charset="0"/>
              </a:rPr>
              <a:t>Royal Shakespeare Company</a:t>
            </a:r>
          </a:p>
          <a:p>
            <a:pPr marL="285750" indent="-285750">
              <a:buFont typeface="Arial" panose="020B0604020202020204" pitchFamily="34" charset="0"/>
              <a:buChar char="•"/>
            </a:pPr>
            <a:r>
              <a:rPr lang="en-GB" sz="1400" b="1" kern="1200" dirty="0">
                <a:latin typeface="Arial" panose="020B0604020202020204" pitchFamily="34" charset="0"/>
                <a:cs typeface="Arial" panose="020B0604020202020204" pitchFamily="34" charset="0"/>
              </a:rPr>
              <a:t>Freelance </a:t>
            </a:r>
            <a:r>
              <a:rPr lang="en-GB" sz="1400" b="1" dirty="0">
                <a:latin typeface="Arial" panose="020B0604020202020204" pitchFamily="34" charset="0"/>
                <a:cs typeface="Arial" panose="020B0604020202020204" pitchFamily="34" charset="0"/>
              </a:rPr>
              <a:t>Cultural Data Scientist</a:t>
            </a:r>
          </a:p>
          <a:p>
            <a:pPr marL="285750" indent="-285750">
              <a:buFont typeface="Arial" panose="020B0604020202020204" pitchFamily="34" charset="0"/>
              <a:buChar char="•"/>
            </a:pPr>
            <a:r>
              <a:rPr lang="en-GB" sz="1400" b="1" kern="1200" dirty="0">
                <a:latin typeface="Arial" panose="020B0604020202020204" pitchFamily="34" charset="0"/>
                <a:cs typeface="Arial" panose="020B0604020202020204" pitchFamily="34" charset="0"/>
              </a:rPr>
              <a:t>Freelan</a:t>
            </a:r>
            <a:r>
              <a:rPr lang="en-GB" sz="1400" b="1" dirty="0">
                <a:latin typeface="Arial" panose="020B0604020202020204" pitchFamily="34" charset="0"/>
                <a:cs typeface="Arial" panose="020B0604020202020204" pitchFamily="34" charset="0"/>
              </a:rPr>
              <a:t>ce Data Visualisation</a:t>
            </a:r>
            <a:endParaRPr lang="en-GB" sz="1400" b="1" kern="12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208891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508120-B19B-4E26-A5AA-76B4611B0C6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67201" y="575"/>
            <a:ext cx="10287000"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02E0D734-4BB4-4A7C-B437-D468B2617842}"/>
              </a:ext>
            </a:extLst>
          </p:cNvPr>
          <p:cNvSpPr txBox="1"/>
          <p:nvPr/>
        </p:nvSpPr>
        <p:spPr>
          <a:xfrm>
            <a:off x="620786" y="679508"/>
            <a:ext cx="529007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CHALLENGES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5" name="TextBox 4">
            <a:extLst>
              <a:ext uri="{FF2B5EF4-FFF2-40B4-BE49-F238E27FC236}">
                <a16:creationId xmlns:a16="http://schemas.microsoft.com/office/drawing/2014/main" id="{777E3C25-6078-4C78-AEA9-D8E0028E5CA3}"/>
              </a:ext>
            </a:extLst>
          </p:cNvPr>
          <p:cNvSpPr txBox="1"/>
          <p:nvPr/>
        </p:nvSpPr>
        <p:spPr>
          <a:xfrm>
            <a:off x="164038" y="2244403"/>
            <a:ext cx="5746825" cy="2308324"/>
          </a:xfrm>
          <a:prstGeom prst="rect">
            <a:avLst/>
          </a:prstGeom>
          <a:noFill/>
        </p:spPr>
        <p:txBody>
          <a:bodyPr wrap="square" rtlCol="0">
            <a:spAutoFit/>
          </a:bodyPr>
          <a:lstStyle/>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M&amp;E is a very busy space</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Access to Producers and Trust staff extremely limited – emphasis must be on beneficiaries</a:t>
            </a:r>
          </a:p>
          <a:p>
            <a:pPr marL="800100" lvl="1" indent="-342900">
              <a:buFont typeface="Arial" panose="020B0604020202020204" pitchFamily="34" charset="0"/>
              <a:buChar char="•"/>
            </a:pPr>
            <a:r>
              <a:rPr lang="en-US" sz="2400" dirty="0">
                <a:latin typeface="Arial" panose="020B0604020202020204" pitchFamily="34" charset="0"/>
                <a:ea typeface="Times New Roman" panose="02020603050405020304" pitchFamily="18" charset="0"/>
                <a:cs typeface="Arial" panose="020B0604020202020204" pitchFamily="34" charset="0"/>
              </a:rPr>
              <a:t>Audience surveys already being undertaken by the Trust</a:t>
            </a:r>
            <a:endParaRPr lang="en-US" sz="2400" dirty="0">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3808236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REPORTING SCHEDULE</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4" name="TextBox 3">
            <a:extLst>
              <a:ext uri="{FF2B5EF4-FFF2-40B4-BE49-F238E27FC236}">
                <a16:creationId xmlns:a16="http://schemas.microsoft.com/office/drawing/2014/main" id="{88717D97-F566-4196-9345-20184BA567AB}"/>
              </a:ext>
            </a:extLst>
          </p:cNvPr>
          <p:cNvSpPr txBox="1"/>
          <p:nvPr/>
        </p:nvSpPr>
        <p:spPr>
          <a:xfrm>
            <a:off x="164038" y="2244403"/>
            <a:ext cx="5746825" cy="1200329"/>
          </a:xfrm>
          <a:prstGeom prst="rect">
            <a:avLst/>
          </a:prstGeom>
          <a:noFill/>
        </p:spPr>
        <p:txBody>
          <a:bodyPr wrap="square" rtlCol="0">
            <a:spAutoFit/>
          </a:bodyPr>
          <a:lstStyle/>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Quarterly Funder Reports</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Quarterly Progress Reports</a:t>
            </a:r>
          </a:p>
          <a:p>
            <a:pPr marL="800100" lvl="1" indent="-342900">
              <a:buFont typeface="Arial" panose="020B0604020202020204" pitchFamily="34" charset="0"/>
              <a:buChar char="•"/>
            </a:pPr>
            <a:r>
              <a:rPr lang="en-US" sz="2400" dirty="0">
                <a:latin typeface="Arial" panose="020B0604020202020204" pitchFamily="34" charset="0"/>
                <a:ea typeface="Times New Roman" panose="02020603050405020304" pitchFamily="18" charset="0"/>
                <a:cs typeface="Arial" panose="020B0604020202020204" pitchFamily="34" charset="0"/>
              </a:rPr>
              <a:t>Dashboards</a:t>
            </a:r>
            <a:endParaRPr lang="en-US" sz="2400" dirty="0">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8734940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picture containing outdoor, photo, person, riding&#10;&#10;Description automatically generated">
            <a:extLst>
              <a:ext uri="{FF2B5EF4-FFF2-40B4-BE49-F238E27FC236}">
                <a16:creationId xmlns:a16="http://schemas.microsoft.com/office/drawing/2014/main" id="{EEA6B4BA-91DC-49AB-BBF9-D30F06935317}"/>
              </a:ext>
            </a:extLst>
          </p:cNvPr>
          <p:cNvPicPr>
            <a:picLocks noChangeAspect="1"/>
          </p:cNvPicPr>
          <p:nvPr/>
        </p:nvPicPr>
        <p:blipFill rotWithShape="1">
          <a:blip r:embed="rId2">
            <a:extLst>
              <a:ext uri="{28A0092B-C50C-407E-A947-70E740481C1C}">
                <a14:useLocalDpi xmlns:a14="http://schemas.microsoft.com/office/drawing/2010/main" val="0"/>
              </a:ext>
            </a:extLst>
          </a:blip>
          <a:srcRect l="34854"/>
          <a:stretch/>
        </p:blipFill>
        <p:spPr>
          <a:xfrm>
            <a:off x="6772527" y="10691"/>
            <a:ext cx="6701505"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592205" y="6080352"/>
            <a:ext cx="1576677" cy="788339"/>
          </a:xfrm>
          <a:prstGeom prst="rect">
            <a:avLst/>
          </a:prstGeom>
        </p:spPr>
      </p:pic>
      <p:sp>
        <p:nvSpPr>
          <p:cNvPr id="2" name="TextBox 1">
            <a:extLst>
              <a:ext uri="{FF2B5EF4-FFF2-40B4-BE49-F238E27FC236}">
                <a16:creationId xmlns:a16="http://schemas.microsoft.com/office/drawing/2014/main" id="{93D036E0-2246-4AAB-A974-F0B0D7D98465}"/>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CORE M&amp;E TEAM</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1810F138-8EA5-4BC2-8A82-B6604708D0E4}"/>
              </a:ext>
            </a:extLst>
          </p:cNvPr>
          <p:cNvSpPr txBox="1"/>
          <p:nvPr/>
        </p:nvSpPr>
        <p:spPr>
          <a:xfrm>
            <a:off x="175636" y="1145088"/>
            <a:ext cx="6596891" cy="5116016"/>
          </a:xfrm>
          <a:prstGeom prst="rect">
            <a:avLst/>
          </a:prstGeom>
          <a:noFill/>
        </p:spPr>
        <p:txBody>
          <a:bodyPr wrap="square" rtlCol="0">
            <a:spAutoFit/>
          </a:bodyPr>
          <a:lstStyle/>
          <a:p>
            <a:pPr lvl="1">
              <a:lnSpc>
                <a:spcPct val="150000"/>
              </a:lnSpc>
            </a:pPr>
            <a:r>
              <a:rPr lang="en-GB" sz="2200" dirty="0"/>
              <a:t>Professor Jonothan Neelands, University of Warwick</a:t>
            </a:r>
          </a:p>
          <a:p>
            <a:pPr lvl="1">
              <a:lnSpc>
                <a:spcPct val="150000"/>
              </a:lnSpc>
            </a:pPr>
            <a:r>
              <a:rPr lang="en-GB" sz="2200" dirty="0"/>
              <a:t>Professor Nick Henry, Coventry University</a:t>
            </a:r>
          </a:p>
          <a:p>
            <a:pPr lvl="1">
              <a:lnSpc>
                <a:spcPct val="150000"/>
              </a:lnSpc>
            </a:pPr>
            <a:r>
              <a:rPr lang="en-GB" sz="2200" dirty="0"/>
              <a:t>Valerie De Souza, Coventry City Council</a:t>
            </a:r>
          </a:p>
          <a:p>
            <a:pPr lvl="1">
              <a:lnSpc>
                <a:spcPct val="150000"/>
              </a:lnSpc>
            </a:pPr>
            <a:r>
              <a:rPr lang="en-GB" sz="2200" dirty="0"/>
              <a:t>Dr Haley Beer, Warwick Business School</a:t>
            </a:r>
          </a:p>
          <a:p>
            <a:pPr lvl="1">
              <a:lnSpc>
                <a:spcPct val="150000"/>
              </a:lnSpc>
            </a:pPr>
            <a:r>
              <a:rPr lang="en-GB" sz="2200" dirty="0"/>
              <a:t>Dr Richard Tomlins, Coventry University</a:t>
            </a:r>
          </a:p>
          <a:p>
            <a:pPr lvl="1">
              <a:lnSpc>
                <a:spcPct val="150000"/>
              </a:lnSpc>
            </a:pPr>
            <a:r>
              <a:rPr lang="en-GB" sz="2200" dirty="0"/>
              <a:t>Dr Ila Bharatan, Warwick Business School</a:t>
            </a:r>
          </a:p>
          <a:p>
            <a:pPr lvl="1">
              <a:lnSpc>
                <a:spcPct val="150000"/>
              </a:lnSpc>
            </a:pPr>
            <a:r>
              <a:rPr lang="en-GB" sz="2200" dirty="0"/>
              <a:t>Tim Healey, Coventry City Council</a:t>
            </a:r>
          </a:p>
          <a:p>
            <a:pPr lvl="1">
              <a:lnSpc>
                <a:spcPct val="150000"/>
              </a:lnSpc>
            </a:pPr>
            <a:r>
              <a:rPr lang="en-GB" sz="2200" dirty="0"/>
              <a:t>Si Chun Lam, Coventry City Council</a:t>
            </a:r>
          </a:p>
          <a:p>
            <a:pPr lvl="1">
              <a:lnSpc>
                <a:spcPct val="150000"/>
              </a:lnSpc>
            </a:pPr>
            <a:r>
              <a:rPr lang="en-GB" sz="2200" dirty="0"/>
              <a:t>Mark Scott, Coventry City of Culture Trust</a:t>
            </a:r>
          </a:p>
          <a:p>
            <a:pPr lvl="1">
              <a:lnSpc>
                <a:spcPct val="150000"/>
              </a:lnSpc>
            </a:pPr>
            <a:r>
              <a:rPr lang="en-GB" sz="2200" dirty="0"/>
              <a:t>Jo Truslove, Project Support Officer, WBS</a:t>
            </a:r>
            <a:endParaRPr lang="en-US" sz="2200" dirty="0">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4164723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1530787" y="5684240"/>
            <a:ext cx="2074561" cy="975662"/>
          </a:xfrm>
          <a:prstGeom prst="rect">
            <a:avLst/>
          </a:prstGeom>
        </p:spPr>
        <p:txBody>
          <a:bodyPr vert="horz" wrap="square" lIns="0" tIns="102626" rIns="0" bIns="0" rtlCol="0">
            <a:spAutoFit/>
          </a:bodyPr>
          <a:lstStyle/>
          <a:p>
            <a:pPr marL="8145" marR="4072">
              <a:lnSpc>
                <a:spcPts val="3399"/>
              </a:lnSpc>
              <a:spcBef>
                <a:spcPts val="808"/>
              </a:spcBef>
            </a:pPr>
            <a:r>
              <a:rPr lang="en-GB" sz="3200" spc="-122" dirty="0">
                <a:latin typeface="Lucida Sans"/>
                <a:cs typeface="Arial" panose="020B0604020202020204" pitchFamily="34" charset="0"/>
              </a:rPr>
              <a:t>STORY OF CHANGE</a:t>
            </a:r>
            <a:endParaRPr lang="en-GB" sz="3200" dirty="0">
              <a:latin typeface="Lucida Sans"/>
              <a:cs typeface="Arial" panose="020B0604020202020204" pitchFamily="34" charset="0"/>
            </a:endParaRPr>
          </a:p>
        </p:txBody>
      </p:sp>
      <p:sp>
        <p:nvSpPr>
          <p:cNvPr id="3" name="object 3"/>
          <p:cNvSpPr/>
          <p:nvPr/>
        </p:nvSpPr>
        <p:spPr>
          <a:xfrm>
            <a:off x="1256703" y="3633290"/>
            <a:ext cx="3630179" cy="1212367"/>
          </a:xfrm>
          <a:custGeom>
            <a:avLst/>
            <a:gdLst/>
            <a:ahLst/>
            <a:cxnLst/>
            <a:rect l="l" t="t" r="r" b="b"/>
            <a:pathLst>
              <a:path w="5660390" h="1890395">
                <a:moveTo>
                  <a:pt x="3760889" y="944994"/>
                </a:moveTo>
                <a:lnTo>
                  <a:pt x="1879790" y="0"/>
                </a:lnTo>
                <a:lnTo>
                  <a:pt x="1879790" y="944346"/>
                </a:lnTo>
                <a:lnTo>
                  <a:pt x="0" y="0"/>
                </a:lnTo>
                <a:lnTo>
                  <a:pt x="0" y="1890001"/>
                </a:lnTo>
                <a:lnTo>
                  <a:pt x="1879790" y="945654"/>
                </a:lnTo>
                <a:lnTo>
                  <a:pt x="1879790" y="1890001"/>
                </a:lnTo>
                <a:lnTo>
                  <a:pt x="3760889" y="944994"/>
                </a:lnTo>
                <a:close/>
              </a:path>
              <a:path w="5660390" h="1890395">
                <a:moveTo>
                  <a:pt x="5659780" y="944994"/>
                </a:moveTo>
                <a:lnTo>
                  <a:pt x="3778681" y="0"/>
                </a:lnTo>
                <a:lnTo>
                  <a:pt x="3778681" y="1890001"/>
                </a:lnTo>
                <a:lnTo>
                  <a:pt x="5659780" y="944994"/>
                </a:lnTo>
                <a:close/>
              </a:path>
            </a:pathLst>
          </a:custGeom>
          <a:solidFill>
            <a:srgbClr val="F5F5F5"/>
          </a:solidFill>
        </p:spPr>
        <p:txBody>
          <a:bodyPr wrap="square" lIns="0" tIns="0" rIns="0" bIns="0" rtlCol="0"/>
          <a:lstStyle/>
          <a:p>
            <a:endParaRPr lang="en-GB" sz="1100" dirty="0"/>
          </a:p>
        </p:txBody>
      </p:sp>
      <p:sp>
        <p:nvSpPr>
          <p:cNvPr id="4" name="object 4"/>
          <p:cNvSpPr txBox="1"/>
          <p:nvPr/>
        </p:nvSpPr>
        <p:spPr>
          <a:xfrm>
            <a:off x="1531504" y="658639"/>
            <a:ext cx="875983" cy="192890"/>
          </a:xfrm>
          <a:prstGeom prst="rect">
            <a:avLst/>
          </a:prstGeom>
        </p:spPr>
        <p:txBody>
          <a:bodyPr vert="horz" wrap="square" lIns="0" tIns="8145" rIns="0" bIns="0" rtlCol="0">
            <a:spAutoFit/>
          </a:bodyPr>
          <a:lstStyle/>
          <a:p>
            <a:pPr marL="8145" marR="3258">
              <a:spcBef>
                <a:spcPts val="64"/>
              </a:spcBef>
            </a:pPr>
            <a:r>
              <a:rPr lang="en-GB" sz="600" spc="10" dirty="0">
                <a:latin typeface="Lucida Sans"/>
                <a:cs typeface="Arial" panose="020B0604020202020204" pitchFamily="34" charset="0"/>
              </a:rPr>
              <a:t>PUBLIC</a:t>
            </a:r>
            <a:r>
              <a:rPr lang="en-GB" sz="600" spc="-138" dirty="0">
                <a:latin typeface="Lucida Sans"/>
                <a:cs typeface="Arial" panose="020B0604020202020204" pitchFamily="34" charset="0"/>
              </a:rPr>
              <a:t> </a:t>
            </a:r>
            <a:r>
              <a:rPr lang="en-GB" sz="600" spc="-42" dirty="0">
                <a:latin typeface="Lucida Sans"/>
                <a:cs typeface="Arial" panose="020B0604020202020204" pitchFamily="34" charset="0"/>
              </a:rPr>
              <a:t>AND</a:t>
            </a:r>
            <a:r>
              <a:rPr lang="en-GB" sz="600" spc="-138" dirty="0">
                <a:latin typeface="Lucida Sans"/>
                <a:cs typeface="Arial" panose="020B0604020202020204" pitchFamily="34" charset="0"/>
              </a:rPr>
              <a:t> </a:t>
            </a:r>
            <a:r>
              <a:rPr lang="en-GB" sz="600" spc="-16" dirty="0">
                <a:latin typeface="Lucida Sans"/>
                <a:cs typeface="Arial" panose="020B0604020202020204" pitchFamily="34" charset="0"/>
              </a:rPr>
              <a:t>PRIVATE  </a:t>
            </a:r>
            <a:r>
              <a:rPr lang="en-GB" sz="600" dirty="0">
                <a:latin typeface="Lucida Sans"/>
                <a:cs typeface="Arial" panose="020B0604020202020204" pitchFamily="34" charset="0"/>
              </a:rPr>
              <a:t>INVESTMENTS</a:t>
            </a:r>
          </a:p>
        </p:txBody>
      </p:sp>
      <p:sp>
        <p:nvSpPr>
          <p:cNvPr id="5" name="object 5"/>
          <p:cNvSpPr txBox="1"/>
          <p:nvPr/>
        </p:nvSpPr>
        <p:spPr>
          <a:xfrm>
            <a:off x="1531504" y="981175"/>
            <a:ext cx="780281" cy="100558"/>
          </a:xfrm>
          <a:prstGeom prst="rect">
            <a:avLst/>
          </a:prstGeom>
        </p:spPr>
        <p:txBody>
          <a:bodyPr vert="horz" wrap="square" lIns="0" tIns="8145" rIns="0" bIns="0" rtlCol="0">
            <a:spAutoFit/>
          </a:bodyPr>
          <a:lstStyle/>
          <a:p>
            <a:pPr marL="8145">
              <a:spcBef>
                <a:spcPts val="64"/>
              </a:spcBef>
            </a:pPr>
            <a:r>
              <a:rPr lang="en-GB" sz="600" spc="-6" dirty="0">
                <a:latin typeface="Lucida Sans"/>
                <a:cs typeface="Arial" panose="020B0604020202020204" pitchFamily="34" charset="0"/>
              </a:rPr>
              <a:t>INFRASTRUCTURE</a:t>
            </a:r>
            <a:endParaRPr lang="en-GB" sz="600" dirty="0">
              <a:latin typeface="Lucida Sans"/>
              <a:cs typeface="Arial" panose="020B0604020202020204" pitchFamily="34" charset="0"/>
            </a:endParaRPr>
          </a:p>
        </p:txBody>
      </p:sp>
      <p:sp>
        <p:nvSpPr>
          <p:cNvPr id="6" name="object 6"/>
          <p:cNvSpPr txBox="1"/>
          <p:nvPr/>
        </p:nvSpPr>
        <p:spPr>
          <a:xfrm>
            <a:off x="1531504" y="1196202"/>
            <a:ext cx="603129" cy="100558"/>
          </a:xfrm>
          <a:prstGeom prst="rect">
            <a:avLst/>
          </a:prstGeom>
        </p:spPr>
        <p:txBody>
          <a:bodyPr vert="horz" wrap="square" lIns="0" tIns="8145" rIns="0" bIns="0" rtlCol="0">
            <a:spAutoFit/>
          </a:bodyPr>
          <a:lstStyle/>
          <a:p>
            <a:pPr marL="8145">
              <a:spcBef>
                <a:spcPts val="64"/>
              </a:spcBef>
            </a:pPr>
            <a:r>
              <a:rPr lang="en-GB" sz="600" spc="-19" dirty="0">
                <a:latin typeface="Lucida Sans"/>
                <a:cs typeface="Arial" panose="020B0604020202020204" pitchFamily="34" charset="0"/>
              </a:rPr>
              <a:t>TECHNOLOGY</a:t>
            </a:r>
            <a:endParaRPr lang="en-GB" sz="600" dirty="0">
              <a:latin typeface="Lucida Sans"/>
              <a:cs typeface="Arial" panose="020B0604020202020204" pitchFamily="34" charset="0"/>
            </a:endParaRPr>
          </a:p>
        </p:txBody>
      </p:sp>
      <p:sp>
        <p:nvSpPr>
          <p:cNvPr id="7" name="object 7"/>
          <p:cNvSpPr txBox="1"/>
          <p:nvPr/>
        </p:nvSpPr>
        <p:spPr>
          <a:xfrm>
            <a:off x="1531504" y="1411227"/>
            <a:ext cx="653220" cy="100558"/>
          </a:xfrm>
          <a:prstGeom prst="rect">
            <a:avLst/>
          </a:prstGeom>
        </p:spPr>
        <p:txBody>
          <a:bodyPr vert="horz" wrap="square" lIns="0" tIns="8145" rIns="0" bIns="0" rtlCol="0">
            <a:spAutoFit/>
          </a:bodyPr>
          <a:lstStyle/>
          <a:p>
            <a:pPr marL="8145">
              <a:spcBef>
                <a:spcPts val="64"/>
              </a:spcBef>
            </a:pPr>
            <a:r>
              <a:rPr lang="en-GB" sz="600" spc="19" dirty="0">
                <a:latin typeface="Lucida Sans"/>
                <a:cs typeface="Arial" panose="020B0604020202020204" pitchFamily="34" charset="0"/>
              </a:rPr>
              <a:t>KEY</a:t>
            </a:r>
            <a:r>
              <a:rPr lang="en-GB" sz="600" spc="-154" dirty="0">
                <a:latin typeface="Lucida Sans"/>
                <a:cs typeface="Arial" panose="020B0604020202020204" pitchFamily="34" charset="0"/>
              </a:rPr>
              <a:t> </a:t>
            </a:r>
            <a:r>
              <a:rPr lang="en-GB" sz="600" spc="6" dirty="0">
                <a:latin typeface="Lucida Sans"/>
                <a:cs typeface="Arial" panose="020B0604020202020204" pitchFamily="34" charset="0"/>
              </a:rPr>
              <a:t>PARTNERS</a:t>
            </a:r>
            <a:endParaRPr lang="en-GB" sz="600" dirty="0">
              <a:latin typeface="Lucida Sans"/>
              <a:cs typeface="Arial" panose="020B0604020202020204" pitchFamily="34" charset="0"/>
            </a:endParaRPr>
          </a:p>
        </p:txBody>
      </p:sp>
      <p:sp>
        <p:nvSpPr>
          <p:cNvPr id="8" name="object 8"/>
          <p:cNvSpPr txBox="1"/>
          <p:nvPr/>
        </p:nvSpPr>
        <p:spPr>
          <a:xfrm>
            <a:off x="1531504" y="1626251"/>
            <a:ext cx="1055171" cy="192890"/>
          </a:xfrm>
          <a:prstGeom prst="rect">
            <a:avLst/>
          </a:prstGeom>
        </p:spPr>
        <p:txBody>
          <a:bodyPr vert="horz" wrap="square" lIns="0" tIns="8145" rIns="0" bIns="0" rtlCol="0">
            <a:spAutoFit/>
          </a:bodyPr>
          <a:lstStyle/>
          <a:p>
            <a:pPr marL="8145" marR="3258">
              <a:spcBef>
                <a:spcPts val="64"/>
              </a:spcBef>
            </a:pPr>
            <a:r>
              <a:rPr lang="en-GB" sz="600" spc="-26" dirty="0">
                <a:latin typeface="Lucida Sans"/>
                <a:cs typeface="Arial" panose="020B0604020202020204" pitchFamily="34" charset="0"/>
              </a:rPr>
              <a:t>COMMUNITY</a:t>
            </a:r>
            <a:r>
              <a:rPr lang="en-GB" sz="600" spc="-141" dirty="0">
                <a:latin typeface="Lucida Sans"/>
                <a:cs typeface="Arial" panose="020B0604020202020204" pitchFamily="34" charset="0"/>
              </a:rPr>
              <a:t> </a:t>
            </a:r>
            <a:r>
              <a:rPr lang="en-GB" sz="600" spc="-42" dirty="0">
                <a:latin typeface="Lucida Sans"/>
                <a:cs typeface="Arial" panose="020B0604020202020204" pitchFamily="34" charset="0"/>
              </a:rPr>
              <a:t>AND</a:t>
            </a:r>
            <a:r>
              <a:rPr lang="en-GB" sz="600" spc="-138" dirty="0">
                <a:latin typeface="Lucida Sans"/>
                <a:cs typeface="Arial" panose="020B0604020202020204" pitchFamily="34" charset="0"/>
              </a:rPr>
              <a:t> </a:t>
            </a:r>
            <a:r>
              <a:rPr lang="en-GB" sz="600" spc="10" dirty="0">
                <a:latin typeface="Lucida Sans"/>
                <a:cs typeface="Arial" panose="020B0604020202020204" pitchFamily="34" charset="0"/>
              </a:rPr>
              <a:t>PUBLIC  </a:t>
            </a:r>
            <a:r>
              <a:rPr lang="en-GB" sz="600" dirty="0">
                <a:latin typeface="Lucida Sans"/>
                <a:cs typeface="Arial" panose="020B0604020202020204" pitchFamily="34" charset="0"/>
              </a:rPr>
              <a:t>STAKEHOLDERS</a:t>
            </a:r>
          </a:p>
        </p:txBody>
      </p:sp>
      <p:sp>
        <p:nvSpPr>
          <p:cNvPr id="9" name="object 9"/>
          <p:cNvSpPr txBox="1"/>
          <p:nvPr/>
        </p:nvSpPr>
        <p:spPr>
          <a:xfrm>
            <a:off x="1531504" y="1948789"/>
            <a:ext cx="281813" cy="100558"/>
          </a:xfrm>
          <a:prstGeom prst="rect">
            <a:avLst/>
          </a:prstGeom>
        </p:spPr>
        <p:txBody>
          <a:bodyPr vert="horz" wrap="square" lIns="0" tIns="8145" rIns="0" bIns="0" rtlCol="0">
            <a:spAutoFit/>
          </a:bodyPr>
          <a:lstStyle/>
          <a:p>
            <a:pPr marL="8145">
              <a:spcBef>
                <a:spcPts val="64"/>
              </a:spcBef>
            </a:pPr>
            <a:r>
              <a:rPr lang="en-GB" sz="600" spc="45" dirty="0">
                <a:latin typeface="Lucida Sans"/>
                <a:cs typeface="Arial" panose="020B0604020202020204" pitchFamily="34" charset="0"/>
              </a:rPr>
              <a:t>S</a:t>
            </a:r>
            <a:r>
              <a:rPr lang="en-GB" sz="600" spc="-83" dirty="0">
                <a:latin typeface="Lucida Sans"/>
                <a:cs typeface="Arial" panose="020B0604020202020204" pitchFamily="34" charset="0"/>
              </a:rPr>
              <a:t>T</a:t>
            </a:r>
            <a:r>
              <a:rPr lang="en-GB" sz="600" spc="16" dirty="0">
                <a:latin typeface="Lucida Sans"/>
                <a:cs typeface="Arial" panose="020B0604020202020204" pitchFamily="34" charset="0"/>
              </a:rPr>
              <a:t>AFF</a:t>
            </a:r>
            <a:endParaRPr lang="en-GB" sz="600" dirty="0">
              <a:latin typeface="Lucida Sans"/>
              <a:cs typeface="Arial" panose="020B0604020202020204" pitchFamily="34" charset="0"/>
            </a:endParaRPr>
          </a:p>
        </p:txBody>
      </p:sp>
      <p:sp>
        <p:nvSpPr>
          <p:cNvPr id="10" name="object 10"/>
          <p:cNvSpPr txBox="1"/>
          <p:nvPr/>
        </p:nvSpPr>
        <p:spPr>
          <a:xfrm>
            <a:off x="1531504" y="2163814"/>
            <a:ext cx="581545" cy="100558"/>
          </a:xfrm>
          <a:prstGeom prst="rect">
            <a:avLst/>
          </a:prstGeom>
        </p:spPr>
        <p:txBody>
          <a:bodyPr vert="horz" wrap="square" lIns="0" tIns="8145" rIns="0" bIns="0" rtlCol="0">
            <a:spAutoFit/>
          </a:bodyPr>
          <a:lstStyle/>
          <a:p>
            <a:pPr marL="8145">
              <a:spcBef>
                <a:spcPts val="64"/>
              </a:spcBef>
            </a:pPr>
            <a:r>
              <a:rPr lang="en-GB" sz="600" spc="-55" dirty="0">
                <a:latin typeface="Lucida Sans"/>
                <a:cs typeface="Arial" panose="020B0604020202020204" pitchFamily="34" charset="0"/>
              </a:rPr>
              <a:t>V</a:t>
            </a:r>
            <a:r>
              <a:rPr lang="en-GB" sz="600" spc="-10" dirty="0">
                <a:latin typeface="Lucida Sans"/>
                <a:cs typeface="Arial" panose="020B0604020202020204" pitchFamily="34" charset="0"/>
              </a:rPr>
              <a:t>O</a:t>
            </a:r>
            <a:r>
              <a:rPr lang="en-GB" sz="600" spc="-22" dirty="0">
                <a:latin typeface="Lucida Sans"/>
                <a:cs typeface="Arial" panose="020B0604020202020204" pitchFamily="34" charset="0"/>
              </a:rPr>
              <a:t>L</a:t>
            </a:r>
            <a:r>
              <a:rPr lang="en-GB" sz="600" spc="13" dirty="0">
                <a:latin typeface="Lucida Sans"/>
                <a:cs typeface="Arial" panose="020B0604020202020204" pitchFamily="34" charset="0"/>
              </a:rPr>
              <a:t>UNTEERS</a:t>
            </a:r>
            <a:endParaRPr lang="en-GB" sz="600" dirty="0">
              <a:latin typeface="Lucida Sans"/>
              <a:cs typeface="Arial" panose="020B0604020202020204" pitchFamily="34" charset="0"/>
            </a:endParaRPr>
          </a:p>
        </p:txBody>
      </p:sp>
      <p:sp>
        <p:nvSpPr>
          <p:cNvPr id="12" name="object 12"/>
          <p:cNvSpPr txBox="1"/>
          <p:nvPr/>
        </p:nvSpPr>
        <p:spPr>
          <a:xfrm>
            <a:off x="3090653" y="244038"/>
            <a:ext cx="932998" cy="225335"/>
          </a:xfrm>
          <a:prstGeom prst="rect">
            <a:avLst/>
          </a:prstGeom>
        </p:spPr>
        <p:txBody>
          <a:bodyPr vert="horz" wrap="square" lIns="0" tIns="8145" rIns="0" bIns="0" rtlCol="0">
            <a:spAutoFit/>
          </a:bodyPr>
          <a:lstStyle/>
          <a:p>
            <a:pPr marL="8145">
              <a:spcBef>
                <a:spcPts val="64"/>
              </a:spcBef>
            </a:pPr>
            <a:r>
              <a:rPr lang="en-GB" sz="1400" spc="-22" dirty="0">
                <a:solidFill>
                  <a:srgbClr val="437BFF"/>
                </a:solidFill>
                <a:latin typeface="Lucida Sans"/>
                <a:cs typeface="Arial" panose="020B0604020202020204" pitchFamily="34" charset="0"/>
              </a:rPr>
              <a:t>ACTIVITIES</a:t>
            </a:r>
            <a:endParaRPr lang="en-GB" sz="1400" dirty="0">
              <a:latin typeface="Lucida Sans"/>
              <a:cs typeface="Arial" panose="020B0604020202020204" pitchFamily="34" charset="0"/>
            </a:endParaRPr>
          </a:p>
        </p:txBody>
      </p:sp>
      <p:sp>
        <p:nvSpPr>
          <p:cNvPr id="13" name="object 13"/>
          <p:cNvSpPr txBox="1"/>
          <p:nvPr/>
        </p:nvSpPr>
        <p:spPr>
          <a:xfrm>
            <a:off x="3089221" y="658060"/>
            <a:ext cx="1340649" cy="285223"/>
          </a:xfrm>
          <a:prstGeom prst="rect">
            <a:avLst/>
          </a:prstGeom>
        </p:spPr>
        <p:txBody>
          <a:bodyPr vert="horz" wrap="square" lIns="0" tIns="8145" rIns="0" bIns="0" rtlCol="0">
            <a:spAutoFit/>
          </a:bodyPr>
          <a:lstStyle/>
          <a:p>
            <a:pPr marL="8145" marR="3258">
              <a:spcBef>
                <a:spcPts val="64"/>
              </a:spcBef>
            </a:pPr>
            <a:r>
              <a:rPr lang="en-GB" sz="600" spc="-3" dirty="0">
                <a:solidFill>
                  <a:srgbClr val="231F20"/>
                </a:solidFill>
                <a:latin typeface="Gill Sans MT"/>
                <a:cs typeface="Arial" panose="020B0604020202020204" pitchFamily="34" charset="0"/>
              </a:rPr>
              <a:t>DEVELOPING</a:t>
            </a:r>
            <a:r>
              <a:rPr lang="en-GB" sz="600" spc="-112"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ARTS</a:t>
            </a:r>
            <a:r>
              <a:rPr lang="en-GB" sz="600" spc="-109"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AND</a:t>
            </a:r>
            <a:r>
              <a:rPr lang="en-GB" sz="600" spc="-112"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CULTURAL</a:t>
            </a:r>
            <a:r>
              <a:rPr lang="en-GB" sz="600" spc="-109"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INITIATIVES  </a:t>
            </a:r>
            <a:r>
              <a:rPr lang="en-GB" sz="600" spc="-3" dirty="0">
                <a:solidFill>
                  <a:srgbClr val="231F20"/>
                </a:solidFill>
                <a:latin typeface="Gill Sans MT"/>
                <a:cs typeface="Arial" panose="020B0604020202020204" pitchFamily="34" charset="0"/>
              </a:rPr>
              <a:t>THAT</a:t>
            </a:r>
            <a:r>
              <a:rPr lang="en-GB" sz="600" spc="-115"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FURTHER</a:t>
            </a:r>
            <a:r>
              <a:rPr lang="en-GB" sz="600" spc="-115"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KEY</a:t>
            </a:r>
            <a:r>
              <a:rPr lang="en-GB" sz="600" spc="-22"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SOCIAL</a:t>
            </a:r>
            <a:r>
              <a:rPr lang="en-GB" sz="600" spc="-115"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AND</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ECONOMIC  </a:t>
            </a:r>
            <a:r>
              <a:rPr lang="en-GB" sz="600" spc="19" dirty="0">
                <a:solidFill>
                  <a:srgbClr val="231F20"/>
                </a:solidFill>
                <a:latin typeface="Gill Sans MT"/>
                <a:cs typeface="Arial" panose="020B0604020202020204" pitchFamily="34" charset="0"/>
              </a:rPr>
              <a:t>ISSUES</a:t>
            </a:r>
            <a:endParaRPr lang="en-GB" sz="600" dirty="0">
              <a:latin typeface="Gill Sans MT"/>
              <a:cs typeface="Arial" panose="020B0604020202020204" pitchFamily="34" charset="0"/>
            </a:endParaRPr>
          </a:p>
        </p:txBody>
      </p:sp>
      <p:sp>
        <p:nvSpPr>
          <p:cNvPr id="14" name="object 14"/>
          <p:cNvSpPr txBox="1"/>
          <p:nvPr/>
        </p:nvSpPr>
        <p:spPr>
          <a:xfrm>
            <a:off x="3089220" y="1088110"/>
            <a:ext cx="1396035" cy="377556"/>
          </a:xfrm>
          <a:prstGeom prst="rect">
            <a:avLst/>
          </a:prstGeom>
        </p:spPr>
        <p:txBody>
          <a:bodyPr vert="horz" wrap="square" lIns="0" tIns="8145" rIns="0" bIns="0" rtlCol="0">
            <a:spAutoFit/>
          </a:bodyPr>
          <a:lstStyle/>
          <a:p>
            <a:pPr marL="8145" marR="3258">
              <a:spcBef>
                <a:spcPts val="64"/>
              </a:spcBef>
            </a:pPr>
            <a:r>
              <a:rPr lang="en-GB" sz="600" spc="6" dirty="0">
                <a:solidFill>
                  <a:srgbClr val="231F20"/>
                </a:solidFill>
                <a:latin typeface="Gill Sans MT"/>
                <a:cs typeface="Arial" panose="020B0604020202020204" pitchFamily="34" charset="0"/>
              </a:rPr>
              <a:t>SUPPORTING </a:t>
            </a:r>
            <a:r>
              <a:rPr lang="en-GB" sz="600" spc="16" dirty="0">
                <a:solidFill>
                  <a:srgbClr val="231F20"/>
                </a:solidFill>
                <a:latin typeface="Gill Sans MT"/>
                <a:cs typeface="Arial" panose="020B0604020202020204" pitchFamily="34" charset="0"/>
              </a:rPr>
              <a:t>YOUNG </a:t>
            </a:r>
            <a:r>
              <a:rPr lang="en-GB" sz="600" spc="6" dirty="0">
                <a:solidFill>
                  <a:srgbClr val="231F20"/>
                </a:solidFill>
                <a:latin typeface="Gill Sans MT"/>
                <a:cs typeface="Arial" panose="020B0604020202020204" pitchFamily="34" charset="0"/>
              </a:rPr>
              <a:t>PEOPLE </a:t>
            </a:r>
            <a:r>
              <a:rPr lang="en-GB" sz="600" spc="26" dirty="0">
                <a:solidFill>
                  <a:srgbClr val="231F20"/>
                </a:solidFill>
                <a:latin typeface="Gill Sans MT"/>
                <a:cs typeface="Arial" panose="020B0604020202020204" pitchFamily="34" charset="0"/>
              </a:rPr>
              <a:t>AND </a:t>
            </a:r>
            <a:r>
              <a:rPr lang="en-GB" sz="600" spc="-6" dirty="0">
                <a:solidFill>
                  <a:srgbClr val="231F20"/>
                </a:solidFill>
                <a:latin typeface="Gill Sans MT"/>
                <a:cs typeface="Arial" panose="020B0604020202020204" pitchFamily="34" charset="0"/>
              </a:rPr>
              <a:t>OTHERS  </a:t>
            </a:r>
            <a:r>
              <a:rPr lang="en-GB" sz="600" spc="-19" dirty="0">
                <a:solidFill>
                  <a:srgbClr val="231F20"/>
                </a:solidFill>
                <a:latin typeface="Gill Sans MT"/>
                <a:cs typeface="Arial" panose="020B0604020202020204" pitchFamily="34" charset="0"/>
              </a:rPr>
              <a:t>TO</a:t>
            </a:r>
            <a:r>
              <a:rPr lang="en-GB" sz="600" spc="-119"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PLAY</a:t>
            </a:r>
            <a:r>
              <a:rPr lang="en-GB" sz="600" spc="-115" dirty="0">
                <a:solidFill>
                  <a:srgbClr val="231F20"/>
                </a:solidFill>
                <a:latin typeface="Gill Sans MT"/>
                <a:cs typeface="Arial" panose="020B0604020202020204" pitchFamily="34" charset="0"/>
              </a:rPr>
              <a:t> </a:t>
            </a:r>
            <a:r>
              <a:rPr lang="en-GB" sz="600" spc="29" dirty="0">
                <a:solidFill>
                  <a:srgbClr val="231F20"/>
                </a:solidFill>
                <a:latin typeface="Gill Sans MT"/>
                <a:cs typeface="Arial" panose="020B0604020202020204" pitchFamily="34" charset="0"/>
              </a:rPr>
              <a:t>AN</a:t>
            </a:r>
            <a:r>
              <a:rPr lang="en-GB" sz="600" spc="-115"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ACTIVE</a:t>
            </a:r>
            <a:r>
              <a:rPr lang="en-GB" sz="600" spc="-115" dirty="0">
                <a:solidFill>
                  <a:srgbClr val="231F20"/>
                </a:solidFill>
                <a:latin typeface="Gill Sans MT"/>
                <a:cs typeface="Arial" panose="020B0604020202020204" pitchFamily="34" charset="0"/>
              </a:rPr>
              <a:t> </a:t>
            </a:r>
            <a:r>
              <a:rPr lang="en-GB" sz="600" spc="-19" dirty="0">
                <a:solidFill>
                  <a:srgbClr val="231F20"/>
                </a:solidFill>
                <a:latin typeface="Gill Sans MT"/>
                <a:cs typeface="Arial" panose="020B0604020202020204" pitchFamily="34" charset="0"/>
              </a:rPr>
              <a:t>ROLE</a:t>
            </a:r>
            <a:r>
              <a:rPr lang="en-GB" sz="600" spc="-115"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IN</a:t>
            </a:r>
            <a:r>
              <a:rPr lang="en-GB" sz="600" spc="-119"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GOVERNANCE</a:t>
            </a:r>
            <a:r>
              <a:rPr lang="en-GB" sz="600" spc="-115" dirty="0">
                <a:solidFill>
                  <a:srgbClr val="231F20"/>
                </a:solidFill>
                <a:latin typeface="Gill Sans MT"/>
                <a:cs typeface="Arial" panose="020B0604020202020204" pitchFamily="34" charset="0"/>
              </a:rPr>
              <a:t> </a:t>
            </a:r>
            <a:r>
              <a:rPr lang="en-GB" sz="600" spc="19" dirty="0">
                <a:solidFill>
                  <a:srgbClr val="231F20"/>
                </a:solidFill>
                <a:latin typeface="Gill Sans MT"/>
                <a:cs typeface="Arial" panose="020B0604020202020204" pitchFamily="34" charset="0"/>
              </a:rPr>
              <a:t>AND  </a:t>
            </a:r>
            <a:r>
              <a:rPr lang="en-GB" sz="600" spc="6" dirty="0">
                <a:solidFill>
                  <a:srgbClr val="231F20"/>
                </a:solidFill>
                <a:latin typeface="Gill Sans MT"/>
                <a:cs typeface="Arial" panose="020B0604020202020204" pitchFamily="34" charset="0"/>
              </a:rPr>
              <a:t>DECISION</a:t>
            </a:r>
            <a:r>
              <a:rPr lang="en-GB" sz="600" spc="-115"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MAKING</a:t>
            </a:r>
            <a:endParaRPr lang="en-GB" sz="600" dirty="0">
              <a:latin typeface="Gill Sans MT"/>
              <a:cs typeface="Arial" panose="020B0604020202020204" pitchFamily="34" charset="0"/>
            </a:endParaRPr>
          </a:p>
        </p:txBody>
      </p:sp>
      <p:sp>
        <p:nvSpPr>
          <p:cNvPr id="15" name="object 15"/>
          <p:cNvSpPr txBox="1"/>
          <p:nvPr/>
        </p:nvSpPr>
        <p:spPr>
          <a:xfrm>
            <a:off x="3089220" y="1518160"/>
            <a:ext cx="1440832" cy="285223"/>
          </a:xfrm>
          <a:prstGeom prst="rect">
            <a:avLst/>
          </a:prstGeom>
        </p:spPr>
        <p:txBody>
          <a:bodyPr vert="horz" wrap="square" lIns="0" tIns="8145" rIns="0" bIns="0" rtlCol="0">
            <a:spAutoFit/>
          </a:bodyPr>
          <a:lstStyle/>
          <a:p>
            <a:pPr marL="8145" marR="3258">
              <a:spcBef>
                <a:spcPts val="64"/>
              </a:spcBef>
            </a:pPr>
            <a:r>
              <a:rPr lang="en-GB" sz="600" spc="-3" dirty="0">
                <a:solidFill>
                  <a:srgbClr val="231F20"/>
                </a:solidFill>
                <a:latin typeface="Gill Sans MT"/>
                <a:cs typeface="Arial" panose="020B0604020202020204" pitchFamily="34" charset="0"/>
              </a:rPr>
              <a:t>DEVELOPING</a:t>
            </a:r>
            <a:r>
              <a:rPr lang="en-GB" sz="600" spc="-119"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STRONG</a:t>
            </a:r>
            <a:r>
              <a:rPr lang="en-GB" sz="600" spc="-119"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WORKING</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RELATIONSHIPS  </a:t>
            </a:r>
            <a:r>
              <a:rPr lang="en-GB" sz="600" spc="-16" dirty="0">
                <a:solidFill>
                  <a:srgbClr val="231F20"/>
                </a:solidFill>
                <a:latin typeface="Gill Sans MT"/>
                <a:cs typeface="Arial" panose="020B0604020202020204" pitchFamily="34" charset="0"/>
              </a:rPr>
              <a:t>WITH</a:t>
            </a:r>
            <a:r>
              <a:rPr lang="en-GB" sz="600" spc="-115"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KEY</a:t>
            </a:r>
            <a:r>
              <a:rPr lang="en-GB" sz="600" spc="-16"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PARTNERS</a:t>
            </a:r>
            <a:r>
              <a:rPr lang="en-GB" sz="600" spc="-112"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AND</a:t>
            </a:r>
            <a:r>
              <a:rPr lang="en-GB" sz="600" spc="-112"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STAKEHOLDERS</a:t>
            </a:r>
            <a:endParaRPr lang="en-GB" sz="600" dirty="0">
              <a:latin typeface="Gill Sans MT"/>
              <a:cs typeface="Arial" panose="020B0604020202020204" pitchFamily="34" charset="0"/>
            </a:endParaRPr>
          </a:p>
        </p:txBody>
      </p:sp>
      <p:sp>
        <p:nvSpPr>
          <p:cNvPr id="16" name="object 16"/>
          <p:cNvSpPr txBox="1"/>
          <p:nvPr/>
        </p:nvSpPr>
        <p:spPr>
          <a:xfrm>
            <a:off x="3089220" y="1840698"/>
            <a:ext cx="1179381" cy="285223"/>
          </a:xfrm>
          <a:prstGeom prst="rect">
            <a:avLst/>
          </a:prstGeom>
        </p:spPr>
        <p:txBody>
          <a:bodyPr vert="horz" wrap="square" lIns="0" tIns="8145" rIns="0" bIns="0" rtlCol="0">
            <a:spAutoFit/>
          </a:bodyPr>
          <a:lstStyle/>
          <a:p>
            <a:pPr marL="8145" marR="3258">
              <a:spcBef>
                <a:spcPts val="64"/>
              </a:spcBef>
            </a:pPr>
            <a:r>
              <a:rPr lang="en-GB" sz="600" spc="-3" dirty="0">
                <a:solidFill>
                  <a:srgbClr val="231F20"/>
                </a:solidFill>
                <a:latin typeface="Gill Sans MT"/>
                <a:cs typeface="Arial" panose="020B0604020202020204" pitchFamily="34" charset="0"/>
              </a:rPr>
              <a:t>DEVELOPING</a:t>
            </a:r>
            <a:r>
              <a:rPr lang="en-GB" sz="600" spc="-115"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INITIATIVES</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TARGETED</a:t>
            </a:r>
            <a:r>
              <a:rPr lang="en-GB" sz="600" spc="-19"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AT  </a:t>
            </a:r>
            <a:r>
              <a:rPr lang="en-GB" sz="600" spc="16" dirty="0">
                <a:solidFill>
                  <a:srgbClr val="231F20"/>
                </a:solidFill>
                <a:latin typeface="Gill Sans MT"/>
                <a:cs typeface="Arial" panose="020B0604020202020204" pitchFamily="34" charset="0"/>
              </a:rPr>
              <a:t>SPECIFIC</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PROTECTED</a:t>
            </a:r>
            <a:r>
              <a:rPr lang="en-GB" sz="600" spc="-112" dirty="0">
                <a:solidFill>
                  <a:srgbClr val="231F20"/>
                </a:solidFill>
                <a:latin typeface="Gill Sans MT"/>
                <a:cs typeface="Arial" panose="020B0604020202020204" pitchFamily="34" charset="0"/>
              </a:rPr>
              <a:t> </a:t>
            </a:r>
            <a:r>
              <a:rPr lang="en-GB" sz="600" spc="6" dirty="0">
                <a:solidFill>
                  <a:srgbClr val="231F20"/>
                </a:solidFill>
                <a:latin typeface="Gill Sans MT"/>
                <a:cs typeface="Arial" panose="020B0604020202020204" pitchFamily="34" charset="0"/>
              </a:rPr>
              <a:t>GROUPS</a:t>
            </a:r>
            <a:endParaRPr lang="en-GB" sz="600" dirty="0">
              <a:latin typeface="Gill Sans MT"/>
              <a:cs typeface="Arial" panose="020B0604020202020204" pitchFamily="34" charset="0"/>
            </a:endParaRPr>
          </a:p>
        </p:txBody>
      </p:sp>
      <p:sp>
        <p:nvSpPr>
          <p:cNvPr id="17" name="object 17"/>
          <p:cNvSpPr txBox="1"/>
          <p:nvPr/>
        </p:nvSpPr>
        <p:spPr>
          <a:xfrm>
            <a:off x="3089220" y="2163236"/>
            <a:ext cx="1435130" cy="285223"/>
          </a:xfrm>
          <a:prstGeom prst="rect">
            <a:avLst/>
          </a:prstGeom>
        </p:spPr>
        <p:txBody>
          <a:bodyPr vert="horz" wrap="square" lIns="0" tIns="8145" rIns="0" bIns="0" rtlCol="0">
            <a:spAutoFit/>
          </a:bodyPr>
          <a:lstStyle/>
          <a:p>
            <a:pPr marL="8145" marR="3258">
              <a:spcBef>
                <a:spcPts val="64"/>
              </a:spcBef>
            </a:pPr>
            <a:r>
              <a:rPr lang="en-GB" sz="600" spc="-26" dirty="0">
                <a:solidFill>
                  <a:srgbClr val="231F20"/>
                </a:solidFill>
                <a:latin typeface="Gill Sans MT"/>
                <a:cs typeface="Arial" panose="020B0604020202020204" pitchFamily="34" charset="0"/>
              </a:rPr>
              <a:t>WORKING </a:t>
            </a:r>
            <a:r>
              <a:rPr lang="en-GB" sz="600" spc="-16" dirty="0">
                <a:solidFill>
                  <a:srgbClr val="231F20"/>
                </a:solidFill>
                <a:latin typeface="Gill Sans MT"/>
                <a:cs typeface="Arial" panose="020B0604020202020204" pitchFamily="34" charset="0"/>
              </a:rPr>
              <a:t>WITH </a:t>
            </a:r>
            <a:r>
              <a:rPr lang="en-GB" sz="600" dirty="0">
                <a:solidFill>
                  <a:srgbClr val="231F20"/>
                </a:solidFill>
                <a:latin typeface="Gill Sans MT"/>
                <a:cs typeface="Arial" panose="020B0604020202020204" pitchFamily="34" charset="0"/>
              </a:rPr>
              <a:t>COMMUNITIES </a:t>
            </a:r>
            <a:r>
              <a:rPr lang="en-GB" sz="600" spc="19" dirty="0">
                <a:solidFill>
                  <a:srgbClr val="231F20"/>
                </a:solidFill>
                <a:latin typeface="Gill Sans MT"/>
                <a:cs typeface="Arial" panose="020B0604020202020204" pitchFamily="34" charset="0"/>
              </a:rPr>
              <a:t>AND  </a:t>
            </a:r>
            <a:r>
              <a:rPr lang="en-GB" sz="600" spc="3" dirty="0">
                <a:solidFill>
                  <a:srgbClr val="231F20"/>
                </a:solidFill>
                <a:latin typeface="Gill Sans MT"/>
                <a:cs typeface="Arial" panose="020B0604020202020204" pitchFamily="34" charset="0"/>
              </a:rPr>
              <a:t>STAKEHOLDERS</a:t>
            </a:r>
            <a:r>
              <a:rPr lang="en-GB" sz="600" spc="-119" dirty="0">
                <a:solidFill>
                  <a:srgbClr val="231F20"/>
                </a:solidFill>
                <a:latin typeface="Gill Sans MT"/>
                <a:cs typeface="Arial" panose="020B0604020202020204" pitchFamily="34" charset="0"/>
              </a:rPr>
              <a:t> </a:t>
            </a:r>
            <a:r>
              <a:rPr lang="en-GB" sz="600" spc="-19" dirty="0">
                <a:solidFill>
                  <a:srgbClr val="231F20"/>
                </a:solidFill>
                <a:latin typeface="Gill Sans MT"/>
                <a:cs typeface="Arial" panose="020B0604020202020204" pitchFamily="34" charset="0"/>
              </a:rPr>
              <a:t>TO</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DEVELOP</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ARTS</a:t>
            </a:r>
            <a:r>
              <a:rPr lang="en-GB" sz="600" spc="-115"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AND</a:t>
            </a:r>
            <a:r>
              <a:rPr lang="en-GB" sz="600" spc="-119"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CULTURE  </a:t>
            </a:r>
            <a:r>
              <a:rPr lang="en-GB" sz="600" spc="10" dirty="0">
                <a:solidFill>
                  <a:srgbClr val="231F20"/>
                </a:solidFill>
                <a:latin typeface="Gill Sans MT"/>
                <a:cs typeface="Arial" panose="020B0604020202020204" pitchFamily="34" charset="0"/>
              </a:rPr>
              <a:t>EVENTS</a:t>
            </a:r>
            <a:r>
              <a:rPr lang="en-GB" sz="600" spc="-115" dirty="0">
                <a:solidFill>
                  <a:srgbClr val="231F20"/>
                </a:solidFill>
                <a:latin typeface="Gill Sans MT"/>
                <a:cs typeface="Arial" panose="020B0604020202020204" pitchFamily="34" charset="0"/>
              </a:rPr>
              <a:t> </a:t>
            </a:r>
            <a:r>
              <a:rPr lang="en-GB" sz="600" spc="-19" dirty="0">
                <a:solidFill>
                  <a:srgbClr val="231F20"/>
                </a:solidFill>
                <a:latin typeface="Gill Sans MT"/>
                <a:cs typeface="Arial" panose="020B0604020202020204" pitchFamily="34" charset="0"/>
              </a:rPr>
              <a:t>FOR</a:t>
            </a:r>
            <a:r>
              <a:rPr lang="en-GB" sz="600" spc="-112" dirty="0">
                <a:solidFill>
                  <a:srgbClr val="231F20"/>
                </a:solidFill>
                <a:latin typeface="Gill Sans MT"/>
                <a:cs typeface="Arial" panose="020B0604020202020204" pitchFamily="34" charset="0"/>
              </a:rPr>
              <a:t> </a:t>
            </a:r>
            <a:r>
              <a:rPr lang="en-GB" sz="600" spc="-32" dirty="0">
                <a:solidFill>
                  <a:srgbClr val="231F20"/>
                </a:solidFill>
                <a:latin typeface="Gill Sans MT"/>
                <a:cs typeface="Arial" panose="020B0604020202020204" pitchFamily="34" charset="0"/>
              </a:rPr>
              <a:t>UK</a:t>
            </a:r>
            <a:r>
              <a:rPr lang="en-GB" sz="600" spc="-112"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COC</a:t>
            </a:r>
            <a:r>
              <a:rPr lang="en-GB" sz="600" spc="-112"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2021</a:t>
            </a:r>
            <a:endParaRPr lang="en-GB" sz="600" dirty="0">
              <a:latin typeface="Gill Sans MT"/>
              <a:cs typeface="Arial" panose="020B0604020202020204" pitchFamily="34" charset="0"/>
            </a:endParaRPr>
          </a:p>
        </p:txBody>
      </p:sp>
      <p:sp>
        <p:nvSpPr>
          <p:cNvPr id="18" name="object 18"/>
          <p:cNvSpPr txBox="1"/>
          <p:nvPr/>
        </p:nvSpPr>
        <p:spPr>
          <a:xfrm>
            <a:off x="3089220" y="2593286"/>
            <a:ext cx="1378116" cy="377556"/>
          </a:xfrm>
          <a:prstGeom prst="rect">
            <a:avLst/>
          </a:prstGeom>
        </p:spPr>
        <p:txBody>
          <a:bodyPr vert="horz" wrap="square" lIns="0" tIns="8145" rIns="0" bIns="0" rtlCol="0">
            <a:spAutoFit/>
          </a:bodyPr>
          <a:lstStyle/>
          <a:p>
            <a:pPr marL="8145" marR="3258">
              <a:spcBef>
                <a:spcPts val="64"/>
              </a:spcBef>
            </a:pPr>
            <a:r>
              <a:rPr lang="en-GB" sz="600" spc="10" dirty="0">
                <a:solidFill>
                  <a:srgbClr val="231F20"/>
                </a:solidFill>
                <a:latin typeface="Gill Sans MT"/>
                <a:cs typeface="Arial" panose="020B0604020202020204" pitchFamily="34" charset="0"/>
              </a:rPr>
              <a:t>EMPLOYING</a:t>
            </a:r>
            <a:r>
              <a:rPr lang="en-GB" sz="600" spc="-109"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PROFESSIONAL</a:t>
            </a:r>
            <a:r>
              <a:rPr lang="en-GB" sz="600" spc="-109"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ARTISTS</a:t>
            </a:r>
            <a:r>
              <a:rPr lang="en-GB" sz="600" spc="-10" dirty="0">
                <a:solidFill>
                  <a:srgbClr val="231F20"/>
                </a:solidFill>
                <a:latin typeface="Gill Sans MT"/>
                <a:cs typeface="Arial" panose="020B0604020202020204" pitchFamily="34" charset="0"/>
              </a:rPr>
              <a:t> </a:t>
            </a:r>
            <a:r>
              <a:rPr lang="en-GB" sz="600" spc="-19" dirty="0">
                <a:solidFill>
                  <a:srgbClr val="231F20"/>
                </a:solidFill>
                <a:latin typeface="Gill Sans MT"/>
                <a:cs typeface="Arial" panose="020B0604020202020204" pitchFamily="34" charset="0"/>
              </a:rPr>
              <a:t>TO</a:t>
            </a:r>
            <a:r>
              <a:rPr lang="en-GB" sz="600" spc="-109"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WORK  </a:t>
            </a:r>
            <a:r>
              <a:rPr lang="en-GB" sz="600" spc="-16" dirty="0">
                <a:solidFill>
                  <a:srgbClr val="231F20"/>
                </a:solidFill>
                <a:latin typeface="Gill Sans MT"/>
                <a:cs typeface="Arial" panose="020B0604020202020204" pitchFamily="34" charset="0"/>
              </a:rPr>
              <a:t>WITH </a:t>
            </a:r>
            <a:r>
              <a:rPr lang="en-GB" sz="600" dirty="0">
                <a:solidFill>
                  <a:srgbClr val="231F20"/>
                </a:solidFill>
                <a:latin typeface="Gill Sans MT"/>
                <a:cs typeface="Arial" panose="020B0604020202020204" pitchFamily="34" charset="0"/>
              </a:rPr>
              <a:t>COMMUNITIES </a:t>
            </a:r>
            <a:r>
              <a:rPr lang="en-GB" sz="600" spc="-19" dirty="0">
                <a:solidFill>
                  <a:srgbClr val="231F20"/>
                </a:solidFill>
                <a:latin typeface="Gill Sans MT"/>
                <a:cs typeface="Arial" panose="020B0604020202020204" pitchFamily="34" charset="0"/>
              </a:rPr>
              <a:t>TO </a:t>
            </a:r>
            <a:r>
              <a:rPr lang="en-GB" sz="600" spc="3" dirty="0">
                <a:solidFill>
                  <a:srgbClr val="231F20"/>
                </a:solidFill>
                <a:latin typeface="Gill Sans MT"/>
                <a:cs typeface="Arial" panose="020B0604020202020204" pitchFamily="34" charset="0"/>
              </a:rPr>
              <a:t>CO-CREATE </a:t>
            </a:r>
            <a:r>
              <a:rPr lang="en-GB" sz="600" spc="-3" dirty="0">
                <a:solidFill>
                  <a:srgbClr val="231F20"/>
                </a:solidFill>
                <a:latin typeface="Gill Sans MT"/>
                <a:cs typeface="Arial" panose="020B0604020202020204" pitchFamily="34" charset="0"/>
              </a:rPr>
              <a:t>CORE  </a:t>
            </a:r>
            <a:r>
              <a:rPr lang="en-GB" sz="600" spc="6" dirty="0">
                <a:solidFill>
                  <a:srgbClr val="231F20"/>
                </a:solidFill>
                <a:latin typeface="Gill Sans MT"/>
                <a:cs typeface="Arial" panose="020B0604020202020204" pitchFamily="34" charset="0"/>
              </a:rPr>
              <a:t>ELEMENTS</a:t>
            </a:r>
            <a:r>
              <a:rPr lang="en-GB" sz="600" spc="-115"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OF</a:t>
            </a:r>
            <a:r>
              <a:rPr lang="en-GB" sz="600" spc="-112"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THE</a:t>
            </a:r>
            <a:r>
              <a:rPr lang="en-GB" sz="600" spc="-112" dirty="0">
                <a:solidFill>
                  <a:srgbClr val="231F20"/>
                </a:solidFill>
                <a:latin typeface="Gill Sans MT"/>
                <a:cs typeface="Arial" panose="020B0604020202020204" pitchFamily="34" charset="0"/>
              </a:rPr>
              <a:t> </a:t>
            </a:r>
            <a:r>
              <a:rPr lang="en-GB" sz="600" dirty="0">
                <a:solidFill>
                  <a:srgbClr val="231F20"/>
                </a:solidFill>
                <a:latin typeface="Gill Sans MT"/>
                <a:cs typeface="Arial" panose="020B0604020202020204" pitchFamily="34" charset="0"/>
              </a:rPr>
              <a:t>PROGRAMME</a:t>
            </a:r>
            <a:endParaRPr lang="en-GB" sz="600" dirty="0">
              <a:latin typeface="Gill Sans MT"/>
              <a:cs typeface="Arial" panose="020B0604020202020204" pitchFamily="34" charset="0"/>
            </a:endParaRPr>
          </a:p>
        </p:txBody>
      </p:sp>
      <p:sp>
        <p:nvSpPr>
          <p:cNvPr id="19" name="object 19"/>
          <p:cNvSpPr txBox="1"/>
          <p:nvPr/>
        </p:nvSpPr>
        <p:spPr>
          <a:xfrm>
            <a:off x="3089221" y="3023337"/>
            <a:ext cx="1455085" cy="285223"/>
          </a:xfrm>
          <a:prstGeom prst="rect">
            <a:avLst/>
          </a:prstGeom>
        </p:spPr>
        <p:txBody>
          <a:bodyPr vert="horz" wrap="square" lIns="0" tIns="8145" rIns="0" bIns="0" rtlCol="0">
            <a:spAutoFit/>
          </a:bodyPr>
          <a:lstStyle/>
          <a:p>
            <a:pPr marL="8145" marR="3258">
              <a:spcBef>
                <a:spcPts val="64"/>
              </a:spcBef>
            </a:pPr>
            <a:r>
              <a:rPr lang="en-GB" sz="600" spc="-3" dirty="0">
                <a:solidFill>
                  <a:srgbClr val="231F20"/>
                </a:solidFill>
                <a:latin typeface="Gill Sans MT"/>
                <a:cs typeface="Arial" panose="020B0604020202020204" pitchFamily="34" charset="0"/>
              </a:rPr>
              <a:t>DEVELOPING</a:t>
            </a:r>
            <a:r>
              <a:rPr lang="en-GB" sz="600" spc="-115"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INITIATIVES</a:t>
            </a:r>
            <a:r>
              <a:rPr lang="en-GB" sz="600" spc="-112"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THAT</a:t>
            </a:r>
            <a:r>
              <a:rPr lang="en-GB" sz="600" spc="-19" dirty="0">
                <a:solidFill>
                  <a:srgbClr val="231F20"/>
                </a:solidFill>
                <a:latin typeface="Gill Sans MT"/>
                <a:cs typeface="Arial" panose="020B0604020202020204" pitchFamily="34" charset="0"/>
              </a:rPr>
              <a:t> </a:t>
            </a:r>
            <a:r>
              <a:rPr lang="en-GB" sz="600" spc="16" dirty="0">
                <a:solidFill>
                  <a:srgbClr val="231F20"/>
                </a:solidFill>
                <a:latin typeface="Gill Sans MT"/>
                <a:cs typeface="Arial" panose="020B0604020202020204" pitchFamily="34" charset="0"/>
              </a:rPr>
              <a:t>HAVE</a:t>
            </a:r>
            <a:r>
              <a:rPr lang="en-GB" sz="600" spc="-112"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INFLUENCE  </a:t>
            </a:r>
            <a:r>
              <a:rPr lang="en-GB" sz="600" spc="10" dirty="0">
                <a:solidFill>
                  <a:srgbClr val="231F20"/>
                </a:solidFill>
                <a:latin typeface="Gill Sans MT"/>
                <a:cs typeface="Arial" panose="020B0604020202020204" pitchFamily="34" charset="0"/>
              </a:rPr>
              <a:t>BEYOND</a:t>
            </a:r>
            <a:r>
              <a:rPr lang="en-GB" sz="600" spc="-22" dirty="0">
                <a:solidFill>
                  <a:srgbClr val="231F20"/>
                </a:solidFill>
                <a:latin typeface="Gill Sans MT"/>
                <a:cs typeface="Arial" panose="020B0604020202020204" pitchFamily="34" charset="0"/>
              </a:rPr>
              <a:t> </a:t>
            </a:r>
            <a:r>
              <a:rPr lang="en-GB" sz="600" spc="-10" dirty="0">
                <a:solidFill>
                  <a:srgbClr val="231F20"/>
                </a:solidFill>
                <a:latin typeface="Gill Sans MT"/>
                <a:cs typeface="Arial" panose="020B0604020202020204" pitchFamily="34" charset="0"/>
              </a:rPr>
              <a:t>COVENTRY</a:t>
            </a:r>
            <a:r>
              <a:rPr lang="en-GB" sz="600" spc="-112" dirty="0">
                <a:solidFill>
                  <a:srgbClr val="231F20"/>
                </a:solidFill>
                <a:latin typeface="Gill Sans MT"/>
                <a:cs typeface="Arial" panose="020B0604020202020204" pitchFamily="34" charset="0"/>
              </a:rPr>
              <a:t> </a:t>
            </a:r>
            <a:r>
              <a:rPr lang="en-GB" sz="600" spc="26" dirty="0">
                <a:solidFill>
                  <a:srgbClr val="231F20"/>
                </a:solidFill>
                <a:latin typeface="Gill Sans MT"/>
                <a:cs typeface="Arial" panose="020B0604020202020204" pitchFamily="34" charset="0"/>
              </a:rPr>
              <a:t>AND</a:t>
            </a:r>
            <a:r>
              <a:rPr lang="en-GB" sz="600" spc="-115" dirty="0">
                <a:solidFill>
                  <a:srgbClr val="231F20"/>
                </a:solidFill>
                <a:latin typeface="Gill Sans MT"/>
                <a:cs typeface="Arial" panose="020B0604020202020204" pitchFamily="34" charset="0"/>
              </a:rPr>
              <a:t> </a:t>
            </a:r>
            <a:r>
              <a:rPr lang="en-GB" sz="600" spc="-32" dirty="0">
                <a:solidFill>
                  <a:srgbClr val="231F20"/>
                </a:solidFill>
                <a:latin typeface="Gill Sans MT"/>
                <a:cs typeface="Arial" panose="020B0604020202020204" pitchFamily="34" charset="0"/>
              </a:rPr>
              <a:t>UK</a:t>
            </a:r>
            <a:r>
              <a:rPr lang="en-GB" sz="600" spc="-115" dirty="0">
                <a:solidFill>
                  <a:srgbClr val="231F20"/>
                </a:solidFill>
                <a:latin typeface="Gill Sans MT"/>
                <a:cs typeface="Arial" panose="020B0604020202020204" pitchFamily="34" charset="0"/>
              </a:rPr>
              <a:t> </a:t>
            </a:r>
            <a:r>
              <a:rPr lang="en-GB" sz="600" spc="-13" dirty="0">
                <a:solidFill>
                  <a:srgbClr val="231F20"/>
                </a:solidFill>
                <a:latin typeface="Gill Sans MT"/>
                <a:cs typeface="Arial" panose="020B0604020202020204" pitchFamily="34" charset="0"/>
              </a:rPr>
              <a:t>COC</a:t>
            </a:r>
            <a:r>
              <a:rPr lang="en-GB" sz="600" spc="-112" dirty="0">
                <a:solidFill>
                  <a:srgbClr val="231F20"/>
                </a:solidFill>
                <a:latin typeface="Gill Sans MT"/>
                <a:cs typeface="Arial" panose="020B0604020202020204" pitchFamily="34" charset="0"/>
              </a:rPr>
              <a:t> </a:t>
            </a:r>
            <a:r>
              <a:rPr lang="en-GB" sz="600" spc="-3" dirty="0">
                <a:solidFill>
                  <a:srgbClr val="231F20"/>
                </a:solidFill>
                <a:latin typeface="Gill Sans MT"/>
                <a:cs typeface="Arial" panose="020B0604020202020204" pitchFamily="34" charset="0"/>
              </a:rPr>
              <a:t>2021</a:t>
            </a:r>
            <a:endParaRPr lang="en-GB" sz="600" dirty="0">
              <a:latin typeface="Gill Sans MT"/>
              <a:cs typeface="Arial" panose="020B0604020202020204" pitchFamily="34" charset="0"/>
            </a:endParaRPr>
          </a:p>
        </p:txBody>
      </p:sp>
      <p:sp>
        <p:nvSpPr>
          <p:cNvPr id="20" name="object 20"/>
          <p:cNvSpPr txBox="1"/>
          <p:nvPr/>
        </p:nvSpPr>
        <p:spPr>
          <a:xfrm>
            <a:off x="4880217" y="243102"/>
            <a:ext cx="827114" cy="225335"/>
          </a:xfrm>
          <a:prstGeom prst="rect">
            <a:avLst/>
          </a:prstGeom>
        </p:spPr>
        <p:txBody>
          <a:bodyPr vert="horz" wrap="square" lIns="0" tIns="8145" rIns="0" bIns="0" rtlCol="0">
            <a:spAutoFit/>
          </a:bodyPr>
          <a:lstStyle/>
          <a:p>
            <a:pPr marL="8145">
              <a:spcBef>
                <a:spcPts val="64"/>
              </a:spcBef>
            </a:pPr>
            <a:r>
              <a:rPr lang="en-GB" sz="1400" spc="-3" dirty="0">
                <a:solidFill>
                  <a:srgbClr val="437BFF"/>
                </a:solidFill>
                <a:latin typeface="Lucida Sans"/>
                <a:cs typeface="Arial" panose="020B0604020202020204" pitchFamily="34" charset="0"/>
              </a:rPr>
              <a:t>OUTPUTS</a:t>
            </a:r>
            <a:endParaRPr lang="en-GB" sz="1400" dirty="0">
              <a:latin typeface="Lucida Sans"/>
              <a:cs typeface="Arial" panose="020B0604020202020204" pitchFamily="34" charset="0"/>
            </a:endParaRPr>
          </a:p>
        </p:txBody>
      </p:sp>
      <p:sp>
        <p:nvSpPr>
          <p:cNvPr id="21" name="object 21"/>
          <p:cNvSpPr txBox="1"/>
          <p:nvPr/>
        </p:nvSpPr>
        <p:spPr>
          <a:xfrm>
            <a:off x="4878354" y="657661"/>
            <a:ext cx="1225399" cy="377556"/>
          </a:xfrm>
          <a:prstGeom prst="rect">
            <a:avLst/>
          </a:prstGeom>
        </p:spPr>
        <p:txBody>
          <a:bodyPr vert="horz" wrap="square" lIns="0" tIns="8145" rIns="0" bIns="0" rtlCol="0">
            <a:spAutoFit/>
          </a:bodyPr>
          <a:lstStyle/>
          <a:p>
            <a:pPr marL="8145" marR="3258">
              <a:spcBef>
                <a:spcPts val="64"/>
              </a:spcBef>
            </a:pPr>
            <a:r>
              <a:rPr lang="en-GB" sz="600" spc="-29" dirty="0">
                <a:solidFill>
                  <a:srgbClr val="231F20"/>
                </a:solidFill>
                <a:latin typeface="Century Gothic"/>
                <a:cs typeface="Arial" panose="020B0604020202020204" pitchFamily="34" charset="0"/>
              </a:rPr>
              <a:t>PROGRAMMES, </a:t>
            </a:r>
            <a:r>
              <a:rPr lang="en-GB" sz="600" spc="-48" dirty="0">
                <a:solidFill>
                  <a:srgbClr val="231F20"/>
                </a:solidFill>
                <a:latin typeface="Century Gothic"/>
                <a:cs typeface="Arial" panose="020B0604020202020204" pitchFamily="34" charset="0"/>
              </a:rPr>
              <a:t>PLANNING </a:t>
            </a:r>
            <a:r>
              <a:rPr lang="en-GB" sz="600" spc="-77" dirty="0">
                <a:solidFill>
                  <a:srgbClr val="231F20"/>
                </a:solidFill>
                <a:latin typeface="Century Gothic"/>
                <a:cs typeface="Arial" panose="020B0604020202020204" pitchFamily="34" charset="0"/>
              </a:rPr>
              <a:t>AND  </a:t>
            </a:r>
            <a:r>
              <a:rPr lang="en-GB" sz="600" spc="-42" dirty="0">
                <a:solidFill>
                  <a:srgbClr val="231F20"/>
                </a:solidFill>
                <a:latin typeface="Century Gothic"/>
                <a:cs typeface="Arial" panose="020B0604020202020204" pitchFamily="34" charset="0"/>
              </a:rPr>
              <a:t>PRODUCTION </a:t>
            </a:r>
            <a:r>
              <a:rPr lang="en-GB" sz="600" spc="-19" dirty="0">
                <a:solidFill>
                  <a:srgbClr val="231F20"/>
                </a:solidFill>
                <a:latin typeface="Century Gothic"/>
                <a:cs typeface="Arial" panose="020B0604020202020204" pitchFamily="34" charset="0"/>
              </a:rPr>
              <a:t>OF </a:t>
            </a:r>
            <a:r>
              <a:rPr lang="en-GB" sz="600" spc="-26" dirty="0">
                <a:solidFill>
                  <a:srgbClr val="231F20"/>
                </a:solidFill>
                <a:latin typeface="Century Gothic"/>
                <a:cs typeface="Arial" panose="020B0604020202020204" pitchFamily="34" charset="0"/>
              </a:rPr>
              <a:t>EVENTS </a:t>
            </a:r>
            <a:r>
              <a:rPr lang="en-GB" sz="600" spc="-38" dirty="0">
                <a:solidFill>
                  <a:srgbClr val="231F20"/>
                </a:solidFill>
                <a:latin typeface="Century Gothic"/>
                <a:cs typeface="Arial" panose="020B0604020202020204" pitchFamily="34" charset="0"/>
              </a:rPr>
              <a:t>INVOLVING  </a:t>
            </a:r>
            <a:r>
              <a:rPr lang="en-GB" sz="600" spc="-35" dirty="0">
                <a:solidFill>
                  <a:srgbClr val="231F20"/>
                </a:solidFill>
                <a:latin typeface="Century Gothic"/>
                <a:cs typeface="Arial" panose="020B0604020202020204" pitchFamily="34" charset="0"/>
              </a:rPr>
              <a:t>COVENTRY</a:t>
            </a:r>
            <a:r>
              <a:rPr lang="en-GB" sz="600" spc="-42" dirty="0">
                <a:solidFill>
                  <a:srgbClr val="231F20"/>
                </a:solidFill>
                <a:latin typeface="Century Gothic"/>
                <a:cs typeface="Arial" panose="020B0604020202020204" pitchFamily="34" charset="0"/>
              </a:rPr>
              <a:t> </a:t>
            </a:r>
            <a:r>
              <a:rPr lang="en-GB" sz="600" spc="-35" dirty="0">
                <a:solidFill>
                  <a:srgbClr val="231F20"/>
                </a:solidFill>
                <a:latin typeface="Century Gothic"/>
                <a:cs typeface="Arial" panose="020B0604020202020204" pitchFamily="34" charset="0"/>
              </a:rPr>
              <a:t>COMMUNITIES</a:t>
            </a:r>
            <a:endParaRPr lang="en-GB" sz="600" dirty="0">
              <a:latin typeface="Century Gothic"/>
              <a:cs typeface="Arial" panose="020B0604020202020204" pitchFamily="34" charset="0"/>
            </a:endParaRPr>
          </a:p>
        </p:txBody>
      </p:sp>
      <p:sp>
        <p:nvSpPr>
          <p:cNvPr id="22" name="object 22"/>
          <p:cNvSpPr txBox="1"/>
          <p:nvPr/>
        </p:nvSpPr>
        <p:spPr>
          <a:xfrm>
            <a:off x="4878354" y="1087712"/>
            <a:ext cx="1005487" cy="192890"/>
          </a:xfrm>
          <a:prstGeom prst="rect">
            <a:avLst/>
          </a:prstGeom>
        </p:spPr>
        <p:txBody>
          <a:bodyPr vert="horz" wrap="square" lIns="0" tIns="8145" rIns="0" bIns="0" rtlCol="0">
            <a:spAutoFit/>
          </a:bodyPr>
          <a:lstStyle/>
          <a:p>
            <a:pPr marL="8145" marR="3258">
              <a:spcBef>
                <a:spcPts val="64"/>
              </a:spcBef>
            </a:pPr>
            <a:r>
              <a:rPr lang="en-GB" sz="600" spc="-45" dirty="0">
                <a:solidFill>
                  <a:srgbClr val="231F20"/>
                </a:solidFill>
                <a:latin typeface="Century Gothic"/>
                <a:cs typeface="Arial" panose="020B0604020202020204" pitchFamily="34" charset="0"/>
              </a:rPr>
              <a:t>OUTREACH </a:t>
            </a:r>
            <a:r>
              <a:rPr lang="en-GB" sz="600" spc="-26" dirty="0">
                <a:solidFill>
                  <a:srgbClr val="231F20"/>
                </a:solidFill>
                <a:latin typeface="Century Gothic"/>
                <a:cs typeface="Arial" panose="020B0604020202020204" pitchFamily="34" charset="0"/>
              </a:rPr>
              <a:t>ACTIVITIES </a:t>
            </a:r>
            <a:r>
              <a:rPr lang="en-GB" sz="600" spc="-16" dirty="0">
                <a:solidFill>
                  <a:srgbClr val="231F20"/>
                </a:solidFill>
                <a:latin typeface="Century Gothic"/>
                <a:cs typeface="Arial" panose="020B0604020202020204" pitchFamily="34" charset="0"/>
              </a:rPr>
              <a:t>IN </a:t>
            </a:r>
            <a:r>
              <a:rPr lang="en-GB" sz="600" spc="-42" dirty="0">
                <a:solidFill>
                  <a:srgbClr val="231F20"/>
                </a:solidFill>
                <a:latin typeface="Century Gothic"/>
                <a:cs typeface="Arial" panose="020B0604020202020204" pitchFamily="34" charset="0"/>
              </a:rPr>
              <a:t>THE  </a:t>
            </a:r>
            <a:r>
              <a:rPr lang="en-GB" sz="600" spc="-48" dirty="0">
                <a:solidFill>
                  <a:srgbClr val="231F20"/>
                </a:solidFill>
                <a:latin typeface="Century Gothic"/>
                <a:cs typeface="Arial" panose="020B0604020202020204" pitchFamily="34" charset="0"/>
              </a:rPr>
              <a:t>COMMUNITY</a:t>
            </a:r>
            <a:endParaRPr lang="en-GB" sz="600" dirty="0">
              <a:latin typeface="Century Gothic"/>
              <a:cs typeface="Arial" panose="020B0604020202020204" pitchFamily="34" charset="0"/>
            </a:endParaRPr>
          </a:p>
        </p:txBody>
      </p:sp>
      <p:sp>
        <p:nvSpPr>
          <p:cNvPr id="23" name="object 23"/>
          <p:cNvSpPr txBox="1"/>
          <p:nvPr/>
        </p:nvSpPr>
        <p:spPr>
          <a:xfrm>
            <a:off x="4878354" y="1410249"/>
            <a:ext cx="1328025" cy="100558"/>
          </a:xfrm>
          <a:prstGeom prst="rect">
            <a:avLst/>
          </a:prstGeom>
        </p:spPr>
        <p:txBody>
          <a:bodyPr vert="horz" wrap="square" lIns="0" tIns="8145" rIns="0" bIns="0" rtlCol="0">
            <a:spAutoFit/>
          </a:bodyPr>
          <a:lstStyle/>
          <a:p>
            <a:pPr marL="8145">
              <a:spcBef>
                <a:spcPts val="64"/>
              </a:spcBef>
            </a:pPr>
            <a:r>
              <a:rPr lang="en-GB" sz="600" spc="-48" dirty="0">
                <a:solidFill>
                  <a:srgbClr val="231F20"/>
                </a:solidFill>
                <a:latin typeface="Century Gothic"/>
                <a:cs typeface="Arial" panose="020B0604020202020204" pitchFamily="34" charset="0"/>
              </a:rPr>
              <a:t>MODEL </a:t>
            </a:r>
            <a:r>
              <a:rPr lang="en-GB" sz="600" spc="-19" dirty="0">
                <a:solidFill>
                  <a:srgbClr val="231F20"/>
                </a:solidFill>
                <a:latin typeface="Century Gothic"/>
                <a:cs typeface="Arial" panose="020B0604020202020204" pitchFamily="34" charset="0"/>
              </a:rPr>
              <a:t>OF </a:t>
            </a:r>
            <a:r>
              <a:rPr lang="en-GB" sz="600" spc="-42" dirty="0">
                <a:solidFill>
                  <a:srgbClr val="231F20"/>
                </a:solidFill>
                <a:latin typeface="Century Gothic"/>
                <a:cs typeface="Arial" panose="020B0604020202020204" pitchFamily="34" charset="0"/>
              </a:rPr>
              <a:t>CO-CREATION</a:t>
            </a:r>
            <a:r>
              <a:rPr lang="en-GB" sz="600" spc="-35" dirty="0">
                <a:solidFill>
                  <a:srgbClr val="231F20"/>
                </a:solidFill>
                <a:latin typeface="Century Gothic"/>
                <a:cs typeface="Arial" panose="020B0604020202020204" pitchFamily="34" charset="0"/>
              </a:rPr>
              <a:t> </a:t>
            </a:r>
            <a:r>
              <a:rPr lang="en-GB" sz="600" spc="-29" dirty="0">
                <a:solidFill>
                  <a:srgbClr val="231F20"/>
                </a:solidFill>
                <a:latin typeface="Century Gothic"/>
                <a:cs typeface="Arial" panose="020B0604020202020204" pitchFamily="34" charset="0"/>
              </a:rPr>
              <a:t>ESTABLISHED</a:t>
            </a:r>
            <a:endParaRPr lang="en-GB" sz="600" dirty="0">
              <a:latin typeface="Century Gothic"/>
              <a:cs typeface="Arial" panose="020B0604020202020204" pitchFamily="34" charset="0"/>
            </a:endParaRPr>
          </a:p>
        </p:txBody>
      </p:sp>
      <p:sp>
        <p:nvSpPr>
          <p:cNvPr id="24" name="object 24"/>
          <p:cNvSpPr txBox="1"/>
          <p:nvPr/>
        </p:nvSpPr>
        <p:spPr>
          <a:xfrm>
            <a:off x="4878354" y="1625275"/>
            <a:ext cx="1433094" cy="192890"/>
          </a:xfrm>
          <a:prstGeom prst="rect">
            <a:avLst/>
          </a:prstGeom>
        </p:spPr>
        <p:txBody>
          <a:bodyPr vert="horz" wrap="square" lIns="0" tIns="8145" rIns="0" bIns="0" rtlCol="0">
            <a:spAutoFit/>
          </a:bodyPr>
          <a:lstStyle/>
          <a:p>
            <a:pPr marL="8145" marR="3258">
              <a:spcBef>
                <a:spcPts val="64"/>
              </a:spcBef>
            </a:pPr>
            <a:r>
              <a:rPr lang="en-GB" sz="600" spc="-32" dirty="0">
                <a:solidFill>
                  <a:srgbClr val="231F20"/>
                </a:solidFill>
                <a:latin typeface="Century Gothic"/>
                <a:cs typeface="Arial" panose="020B0604020202020204" pitchFamily="34" charset="0"/>
              </a:rPr>
              <a:t>PARTICIPATION </a:t>
            </a:r>
            <a:r>
              <a:rPr lang="en-GB" sz="600" spc="-48" dirty="0">
                <a:solidFill>
                  <a:srgbClr val="231F20"/>
                </a:solidFill>
                <a:latin typeface="Century Gothic"/>
                <a:cs typeface="Arial" panose="020B0604020202020204" pitchFamily="34" charset="0"/>
              </a:rPr>
              <a:t>BY </a:t>
            </a:r>
            <a:r>
              <a:rPr lang="en-GB" sz="600" spc="-29" dirty="0">
                <a:solidFill>
                  <a:srgbClr val="231F20"/>
                </a:solidFill>
                <a:latin typeface="Century Gothic"/>
                <a:cs typeface="Arial" panose="020B0604020202020204" pitchFamily="34" charset="0"/>
              </a:rPr>
              <a:t>UNDER- </a:t>
            </a:r>
            <a:r>
              <a:rPr lang="en-GB" sz="600" spc="-32" dirty="0">
                <a:solidFill>
                  <a:srgbClr val="231F20"/>
                </a:solidFill>
                <a:latin typeface="Century Gothic"/>
                <a:cs typeface="Arial" panose="020B0604020202020204" pitchFamily="34" charset="0"/>
              </a:rPr>
              <a:t>REPRESENTED  </a:t>
            </a:r>
            <a:r>
              <a:rPr lang="en-GB" sz="600" spc="-26" dirty="0">
                <a:solidFill>
                  <a:srgbClr val="231F20"/>
                </a:solidFill>
                <a:latin typeface="Century Gothic"/>
                <a:cs typeface="Arial" panose="020B0604020202020204" pitchFamily="34" charset="0"/>
              </a:rPr>
              <a:t>GROUPS</a:t>
            </a:r>
            <a:endParaRPr lang="en-GB" sz="600" dirty="0">
              <a:latin typeface="Century Gothic"/>
              <a:cs typeface="Arial" panose="020B0604020202020204" pitchFamily="34" charset="0"/>
            </a:endParaRPr>
          </a:p>
        </p:txBody>
      </p:sp>
      <p:sp>
        <p:nvSpPr>
          <p:cNvPr id="25" name="object 25"/>
          <p:cNvSpPr txBox="1"/>
          <p:nvPr/>
        </p:nvSpPr>
        <p:spPr>
          <a:xfrm>
            <a:off x="4878354" y="1947812"/>
            <a:ext cx="1424135" cy="285223"/>
          </a:xfrm>
          <a:prstGeom prst="rect">
            <a:avLst/>
          </a:prstGeom>
        </p:spPr>
        <p:txBody>
          <a:bodyPr vert="horz" wrap="square" lIns="0" tIns="8145" rIns="0" bIns="0" rtlCol="0">
            <a:spAutoFit/>
          </a:bodyPr>
          <a:lstStyle/>
          <a:p>
            <a:pPr marL="8145" marR="3258">
              <a:spcBef>
                <a:spcPts val="64"/>
              </a:spcBef>
            </a:pPr>
            <a:r>
              <a:rPr lang="en-GB" sz="600" spc="-26" dirty="0">
                <a:solidFill>
                  <a:srgbClr val="231F20"/>
                </a:solidFill>
                <a:latin typeface="Century Gothic"/>
                <a:cs typeface="Arial" panose="020B0604020202020204" pitchFamily="34" charset="0"/>
              </a:rPr>
              <a:t>TARGETED </a:t>
            </a:r>
            <a:r>
              <a:rPr lang="en-GB" sz="600" spc="-29" dirty="0">
                <a:solidFill>
                  <a:srgbClr val="231F20"/>
                </a:solidFill>
                <a:latin typeface="Century Gothic"/>
                <a:cs typeface="Arial" panose="020B0604020202020204" pitchFamily="34" charset="0"/>
              </a:rPr>
              <a:t>REPRESENTATION </a:t>
            </a:r>
            <a:r>
              <a:rPr lang="en-GB" sz="600" spc="-19" dirty="0">
                <a:solidFill>
                  <a:srgbClr val="231F20"/>
                </a:solidFill>
                <a:latin typeface="Century Gothic"/>
                <a:cs typeface="Arial" panose="020B0604020202020204" pitchFamily="34" charset="0"/>
              </a:rPr>
              <a:t>OF </a:t>
            </a:r>
            <a:r>
              <a:rPr lang="en-GB" sz="600" spc="-10" dirty="0">
                <a:solidFill>
                  <a:srgbClr val="231F20"/>
                </a:solidFill>
                <a:latin typeface="Century Gothic"/>
                <a:cs typeface="Arial" panose="020B0604020202020204" pitchFamily="34" charset="0"/>
              </a:rPr>
              <a:t>CITIZENS  </a:t>
            </a:r>
            <a:r>
              <a:rPr lang="en-GB" sz="600" spc="-19" dirty="0">
                <a:solidFill>
                  <a:srgbClr val="231F20"/>
                </a:solidFill>
                <a:latin typeface="Century Gothic"/>
                <a:cs typeface="Arial" panose="020B0604020202020204" pitchFamily="34" charset="0"/>
              </a:rPr>
              <a:t>OF </a:t>
            </a:r>
            <a:r>
              <a:rPr lang="en-GB" sz="600" spc="-35" dirty="0">
                <a:solidFill>
                  <a:srgbClr val="231F20"/>
                </a:solidFill>
                <a:latin typeface="Century Gothic"/>
                <a:cs typeface="Arial" panose="020B0604020202020204" pitchFamily="34" charset="0"/>
              </a:rPr>
              <a:t>THE </a:t>
            </a:r>
            <a:r>
              <a:rPr lang="en-GB" sz="600" spc="-26" dirty="0">
                <a:solidFill>
                  <a:srgbClr val="231F20"/>
                </a:solidFill>
                <a:latin typeface="Century Gothic"/>
                <a:cs typeface="Arial" panose="020B0604020202020204" pitchFamily="34" charset="0"/>
              </a:rPr>
              <a:t>CITY </a:t>
            </a:r>
            <a:r>
              <a:rPr lang="en-GB" sz="600" spc="-16" dirty="0">
                <a:solidFill>
                  <a:srgbClr val="231F20"/>
                </a:solidFill>
                <a:latin typeface="Century Gothic"/>
                <a:cs typeface="Arial" panose="020B0604020202020204" pitchFamily="34" charset="0"/>
              </a:rPr>
              <a:t>IN </a:t>
            </a:r>
            <a:r>
              <a:rPr lang="en-GB" sz="600" spc="-29" dirty="0">
                <a:solidFill>
                  <a:srgbClr val="231F20"/>
                </a:solidFill>
                <a:latin typeface="Century Gothic"/>
                <a:cs typeface="Arial" panose="020B0604020202020204" pitchFamily="34" charset="0"/>
              </a:rPr>
              <a:t>CULTURAL </a:t>
            </a:r>
            <a:r>
              <a:rPr lang="en-GB" sz="600" spc="-32" dirty="0">
                <a:solidFill>
                  <a:srgbClr val="231F20"/>
                </a:solidFill>
                <a:latin typeface="Century Gothic"/>
                <a:cs typeface="Arial" panose="020B0604020202020204" pitchFamily="34" charset="0"/>
              </a:rPr>
              <a:t>LEADERSHIP</a:t>
            </a:r>
            <a:r>
              <a:rPr lang="en-GB" sz="600" spc="-115" dirty="0">
                <a:solidFill>
                  <a:srgbClr val="231F20"/>
                </a:solidFill>
                <a:latin typeface="Century Gothic"/>
                <a:cs typeface="Arial" panose="020B0604020202020204" pitchFamily="34" charset="0"/>
              </a:rPr>
              <a:t> </a:t>
            </a:r>
            <a:r>
              <a:rPr lang="en-GB" sz="600" spc="-77" dirty="0">
                <a:solidFill>
                  <a:srgbClr val="231F20"/>
                </a:solidFill>
                <a:latin typeface="Century Gothic"/>
                <a:cs typeface="Arial" panose="020B0604020202020204" pitchFamily="34" charset="0"/>
              </a:rPr>
              <a:t>AND  </a:t>
            </a:r>
            <a:r>
              <a:rPr lang="en-GB" sz="600" spc="-48" dirty="0">
                <a:solidFill>
                  <a:srgbClr val="231F20"/>
                </a:solidFill>
                <a:latin typeface="Century Gothic"/>
                <a:cs typeface="Arial" panose="020B0604020202020204" pitchFamily="34" charset="0"/>
              </a:rPr>
              <a:t>PROGRAMMING</a:t>
            </a:r>
            <a:endParaRPr lang="en-GB" sz="600" dirty="0">
              <a:latin typeface="Century Gothic"/>
              <a:cs typeface="Arial" panose="020B0604020202020204" pitchFamily="34" charset="0"/>
            </a:endParaRPr>
          </a:p>
        </p:txBody>
      </p:sp>
      <p:sp>
        <p:nvSpPr>
          <p:cNvPr id="26" name="object 26"/>
          <p:cNvSpPr txBox="1"/>
          <p:nvPr/>
        </p:nvSpPr>
        <p:spPr>
          <a:xfrm>
            <a:off x="4878354" y="2377862"/>
            <a:ext cx="1369564" cy="285223"/>
          </a:xfrm>
          <a:prstGeom prst="rect">
            <a:avLst/>
          </a:prstGeom>
        </p:spPr>
        <p:txBody>
          <a:bodyPr vert="horz" wrap="square" lIns="0" tIns="8145" rIns="0" bIns="0" rtlCol="0">
            <a:spAutoFit/>
          </a:bodyPr>
          <a:lstStyle/>
          <a:p>
            <a:pPr marL="8145" marR="3258">
              <a:spcBef>
                <a:spcPts val="64"/>
              </a:spcBef>
            </a:pPr>
            <a:r>
              <a:rPr lang="en-GB" sz="600" spc="-48" dirty="0">
                <a:solidFill>
                  <a:srgbClr val="231F20"/>
                </a:solidFill>
                <a:latin typeface="Century Gothic"/>
                <a:cs typeface="Arial" panose="020B0604020202020204" pitchFamily="34" charset="0"/>
              </a:rPr>
              <a:t>HUMAN </a:t>
            </a:r>
            <a:r>
              <a:rPr lang="en-GB" sz="600" spc="-19" dirty="0">
                <a:solidFill>
                  <a:srgbClr val="231F20"/>
                </a:solidFill>
                <a:latin typeface="Century Gothic"/>
                <a:cs typeface="Arial" panose="020B0604020202020204" pitchFamily="34" charset="0"/>
              </a:rPr>
              <a:t>RESOURCE </a:t>
            </a:r>
            <a:r>
              <a:rPr lang="en-GB" sz="600" spc="-61" dirty="0">
                <a:solidFill>
                  <a:srgbClr val="231F20"/>
                </a:solidFill>
                <a:latin typeface="Century Gothic"/>
                <a:cs typeface="Arial" panose="020B0604020202020204" pitchFamily="34" charset="0"/>
              </a:rPr>
              <a:t>CAPACITY  </a:t>
            </a:r>
            <a:r>
              <a:rPr lang="en-GB" sz="600" spc="-55" dirty="0">
                <a:solidFill>
                  <a:srgbClr val="231F20"/>
                </a:solidFill>
                <a:latin typeface="Century Gothic"/>
                <a:cs typeface="Arial" panose="020B0604020202020204" pitchFamily="34" charset="0"/>
              </a:rPr>
              <a:t>DEVELOPMENT </a:t>
            </a:r>
            <a:r>
              <a:rPr lang="en-GB" sz="600" spc="-16" dirty="0">
                <a:solidFill>
                  <a:srgbClr val="231F20"/>
                </a:solidFill>
                <a:latin typeface="Century Gothic"/>
                <a:cs typeface="Arial" panose="020B0604020202020204" pitchFamily="34" charset="0"/>
              </a:rPr>
              <a:t>IN </a:t>
            </a:r>
            <a:r>
              <a:rPr lang="en-GB" sz="600" spc="-35" dirty="0">
                <a:solidFill>
                  <a:srgbClr val="231F20"/>
                </a:solidFill>
                <a:latin typeface="Century Gothic"/>
                <a:cs typeface="Arial" panose="020B0604020202020204" pitchFamily="34" charset="0"/>
              </a:rPr>
              <a:t>THE </a:t>
            </a:r>
            <a:r>
              <a:rPr lang="en-GB" sz="600" spc="-29" dirty="0">
                <a:solidFill>
                  <a:srgbClr val="231F20"/>
                </a:solidFill>
                <a:latin typeface="Century Gothic"/>
                <a:cs typeface="Arial" panose="020B0604020202020204" pitchFamily="34" charset="0"/>
              </a:rPr>
              <a:t>CULTURAL </a:t>
            </a:r>
            <a:r>
              <a:rPr lang="en-GB" sz="600" spc="-16" dirty="0">
                <a:solidFill>
                  <a:srgbClr val="231F20"/>
                </a:solidFill>
                <a:latin typeface="Century Gothic"/>
                <a:cs typeface="Arial" panose="020B0604020202020204" pitchFamily="34" charset="0"/>
              </a:rPr>
              <a:t>SECTOR  IN</a:t>
            </a:r>
            <a:r>
              <a:rPr lang="en-GB" sz="600" spc="-42" dirty="0">
                <a:solidFill>
                  <a:srgbClr val="231F20"/>
                </a:solidFill>
                <a:latin typeface="Century Gothic"/>
                <a:cs typeface="Arial" panose="020B0604020202020204" pitchFamily="34" charset="0"/>
              </a:rPr>
              <a:t> </a:t>
            </a:r>
            <a:r>
              <a:rPr lang="en-GB" sz="600" spc="-35" dirty="0">
                <a:solidFill>
                  <a:srgbClr val="231F20"/>
                </a:solidFill>
                <a:latin typeface="Century Gothic"/>
                <a:cs typeface="Arial" panose="020B0604020202020204" pitchFamily="34" charset="0"/>
              </a:rPr>
              <a:t>COVENTRY</a:t>
            </a:r>
            <a:endParaRPr lang="en-GB" sz="600" dirty="0">
              <a:latin typeface="Century Gothic"/>
              <a:cs typeface="Arial" panose="020B0604020202020204" pitchFamily="34" charset="0"/>
            </a:endParaRPr>
          </a:p>
        </p:txBody>
      </p:sp>
      <p:sp>
        <p:nvSpPr>
          <p:cNvPr id="27" name="object 27"/>
          <p:cNvSpPr txBox="1"/>
          <p:nvPr/>
        </p:nvSpPr>
        <p:spPr>
          <a:xfrm>
            <a:off x="4878354" y="2807913"/>
            <a:ext cx="1372414" cy="192890"/>
          </a:xfrm>
          <a:prstGeom prst="rect">
            <a:avLst/>
          </a:prstGeom>
        </p:spPr>
        <p:txBody>
          <a:bodyPr vert="horz" wrap="square" lIns="0" tIns="8145" rIns="0" bIns="0" rtlCol="0">
            <a:spAutoFit/>
          </a:bodyPr>
          <a:lstStyle/>
          <a:p>
            <a:pPr marL="8145" marR="3258">
              <a:spcBef>
                <a:spcPts val="64"/>
              </a:spcBef>
            </a:pPr>
            <a:r>
              <a:rPr lang="en-GB" sz="600" spc="-13" dirty="0">
                <a:solidFill>
                  <a:srgbClr val="231F20"/>
                </a:solidFill>
                <a:latin typeface="Century Gothic"/>
                <a:cs typeface="Arial" panose="020B0604020202020204" pitchFamily="34" charset="0"/>
              </a:rPr>
              <a:t>DISTRIBUTION </a:t>
            </a:r>
            <a:r>
              <a:rPr lang="en-GB" sz="600" spc="-19" dirty="0">
                <a:solidFill>
                  <a:srgbClr val="231F20"/>
                </a:solidFill>
                <a:latin typeface="Century Gothic"/>
                <a:cs typeface="Arial" panose="020B0604020202020204" pitchFamily="34" charset="0"/>
              </a:rPr>
              <a:t>OF </a:t>
            </a:r>
            <a:r>
              <a:rPr lang="en-GB" sz="600" spc="-6" dirty="0">
                <a:solidFill>
                  <a:srgbClr val="231F20"/>
                </a:solidFill>
                <a:latin typeface="Century Gothic"/>
                <a:cs typeface="Arial" panose="020B0604020202020204" pitchFamily="34" charset="0"/>
              </a:rPr>
              <a:t>2021 </a:t>
            </a:r>
            <a:r>
              <a:rPr lang="en-GB" sz="600" spc="-26" dirty="0">
                <a:solidFill>
                  <a:srgbClr val="231F20"/>
                </a:solidFill>
                <a:latin typeface="Century Gothic"/>
                <a:cs typeface="Arial" panose="020B0604020202020204" pitchFamily="34" charset="0"/>
              </a:rPr>
              <a:t>EVENTS</a:t>
            </a:r>
            <a:r>
              <a:rPr lang="en-GB" sz="600" spc="-135" dirty="0">
                <a:solidFill>
                  <a:srgbClr val="231F20"/>
                </a:solidFill>
                <a:latin typeface="Century Gothic"/>
                <a:cs typeface="Arial" panose="020B0604020202020204" pitchFamily="34" charset="0"/>
              </a:rPr>
              <a:t> </a:t>
            </a:r>
            <a:r>
              <a:rPr lang="en-GB" sz="600" spc="-10" dirty="0">
                <a:solidFill>
                  <a:srgbClr val="231F20"/>
                </a:solidFill>
                <a:latin typeface="Century Gothic"/>
                <a:cs typeface="Arial" panose="020B0604020202020204" pitchFamily="34" charset="0"/>
              </a:rPr>
              <a:t>ACROSS  </a:t>
            </a:r>
            <a:r>
              <a:rPr lang="en-GB" sz="600" spc="-35" dirty="0">
                <a:solidFill>
                  <a:srgbClr val="231F20"/>
                </a:solidFill>
                <a:latin typeface="Century Gothic"/>
                <a:cs typeface="Arial" panose="020B0604020202020204" pitchFamily="34" charset="0"/>
              </a:rPr>
              <a:t>COVENTRY</a:t>
            </a:r>
            <a:endParaRPr lang="en-GB" sz="600" dirty="0">
              <a:latin typeface="Century Gothic"/>
              <a:cs typeface="Arial" panose="020B0604020202020204" pitchFamily="34" charset="0"/>
            </a:endParaRPr>
          </a:p>
        </p:txBody>
      </p:sp>
      <p:sp>
        <p:nvSpPr>
          <p:cNvPr id="28" name="object 28"/>
          <p:cNvSpPr txBox="1"/>
          <p:nvPr/>
        </p:nvSpPr>
        <p:spPr>
          <a:xfrm>
            <a:off x="4878354" y="3130451"/>
            <a:ext cx="1248205" cy="285223"/>
          </a:xfrm>
          <a:prstGeom prst="rect">
            <a:avLst/>
          </a:prstGeom>
        </p:spPr>
        <p:txBody>
          <a:bodyPr vert="horz" wrap="square" lIns="0" tIns="8145" rIns="0" bIns="0" rtlCol="0">
            <a:spAutoFit/>
          </a:bodyPr>
          <a:lstStyle/>
          <a:p>
            <a:pPr marL="8145" marR="3258">
              <a:spcBef>
                <a:spcPts val="64"/>
              </a:spcBef>
            </a:pPr>
            <a:r>
              <a:rPr lang="en-GB" sz="600" spc="-35" dirty="0">
                <a:solidFill>
                  <a:srgbClr val="231F20"/>
                </a:solidFill>
                <a:latin typeface="Century Gothic"/>
                <a:cs typeface="Arial" panose="020B0604020202020204" pitchFamily="34" charset="0"/>
              </a:rPr>
              <a:t>INCREASED </a:t>
            </a:r>
            <a:r>
              <a:rPr lang="en-GB" sz="600" spc="-29" dirty="0">
                <a:solidFill>
                  <a:srgbClr val="231F20"/>
                </a:solidFill>
                <a:latin typeface="Century Gothic"/>
                <a:cs typeface="Arial" panose="020B0604020202020204" pitchFamily="34" charset="0"/>
              </a:rPr>
              <a:t>INVESTMENT </a:t>
            </a:r>
            <a:r>
              <a:rPr lang="en-GB" sz="600" spc="-16" dirty="0">
                <a:solidFill>
                  <a:srgbClr val="231F20"/>
                </a:solidFill>
                <a:latin typeface="Century Gothic"/>
                <a:cs typeface="Arial" panose="020B0604020202020204" pitchFamily="34" charset="0"/>
              </a:rPr>
              <a:t>IN </a:t>
            </a:r>
            <a:r>
              <a:rPr lang="en-GB" sz="600" spc="-29" dirty="0">
                <a:solidFill>
                  <a:srgbClr val="231F20"/>
                </a:solidFill>
                <a:latin typeface="Century Gothic"/>
                <a:cs typeface="Arial" panose="020B0604020202020204" pitchFamily="34" charset="0"/>
              </a:rPr>
              <a:t>CITY  </a:t>
            </a:r>
            <a:r>
              <a:rPr lang="en-GB" sz="600" spc="-22" dirty="0">
                <a:solidFill>
                  <a:srgbClr val="231F20"/>
                </a:solidFill>
                <a:latin typeface="Century Gothic"/>
                <a:cs typeface="Arial" panose="020B0604020202020204" pitchFamily="34" charset="0"/>
              </a:rPr>
              <a:t>PROJECTS </a:t>
            </a:r>
            <a:r>
              <a:rPr lang="en-GB" sz="600" spc="-6" dirty="0">
                <a:solidFill>
                  <a:srgbClr val="231F20"/>
                </a:solidFill>
                <a:latin typeface="Century Gothic"/>
                <a:cs typeface="Arial" panose="020B0604020202020204" pitchFamily="34" charset="0"/>
              </a:rPr>
              <a:t>AS </a:t>
            </a:r>
            <a:r>
              <a:rPr lang="en-GB" sz="600" spc="-87" dirty="0">
                <a:solidFill>
                  <a:srgbClr val="231F20"/>
                </a:solidFill>
                <a:latin typeface="Century Gothic"/>
                <a:cs typeface="Arial" panose="020B0604020202020204" pitchFamily="34" charset="0"/>
              </a:rPr>
              <a:t>A </a:t>
            </a:r>
            <a:r>
              <a:rPr lang="en-GB" sz="600" dirty="0">
                <a:solidFill>
                  <a:srgbClr val="231F20"/>
                </a:solidFill>
                <a:latin typeface="Century Gothic"/>
                <a:cs typeface="Arial" panose="020B0604020202020204" pitchFamily="34" charset="0"/>
              </a:rPr>
              <a:t>RESULT </a:t>
            </a:r>
            <a:r>
              <a:rPr lang="en-GB" sz="600" spc="-19" dirty="0">
                <a:solidFill>
                  <a:srgbClr val="231F20"/>
                </a:solidFill>
                <a:latin typeface="Century Gothic"/>
                <a:cs typeface="Arial" panose="020B0604020202020204" pitchFamily="34" charset="0"/>
              </a:rPr>
              <a:t>OF </a:t>
            </a:r>
            <a:r>
              <a:rPr lang="en-GB" sz="600" spc="42" dirty="0">
                <a:solidFill>
                  <a:srgbClr val="231F20"/>
                </a:solidFill>
                <a:latin typeface="Century Gothic"/>
                <a:cs typeface="Arial" panose="020B0604020202020204" pitchFamily="34" charset="0"/>
              </a:rPr>
              <a:t>UK </a:t>
            </a:r>
            <a:r>
              <a:rPr lang="en-GB" sz="600" spc="-58" dirty="0">
                <a:solidFill>
                  <a:srgbClr val="231F20"/>
                </a:solidFill>
                <a:latin typeface="Century Gothic"/>
                <a:cs typeface="Arial" panose="020B0604020202020204" pitchFamily="34" charset="0"/>
              </a:rPr>
              <a:t>COC  </a:t>
            </a:r>
            <a:r>
              <a:rPr lang="en-GB" sz="600" spc="-6" dirty="0">
                <a:solidFill>
                  <a:srgbClr val="231F20"/>
                </a:solidFill>
                <a:latin typeface="Century Gothic"/>
                <a:cs typeface="Arial" panose="020B0604020202020204" pitchFamily="34" charset="0"/>
              </a:rPr>
              <a:t>2021</a:t>
            </a:r>
            <a:r>
              <a:rPr lang="en-GB" sz="600" spc="-42" dirty="0">
                <a:solidFill>
                  <a:srgbClr val="231F20"/>
                </a:solidFill>
                <a:latin typeface="Century Gothic"/>
                <a:cs typeface="Arial" panose="020B0604020202020204" pitchFamily="34" charset="0"/>
              </a:rPr>
              <a:t> </a:t>
            </a:r>
            <a:r>
              <a:rPr lang="en-GB" sz="600" spc="-22" dirty="0">
                <a:solidFill>
                  <a:srgbClr val="231F20"/>
                </a:solidFill>
                <a:latin typeface="Century Gothic"/>
                <a:cs typeface="Arial" panose="020B0604020202020204" pitchFamily="34" charset="0"/>
              </a:rPr>
              <a:t>PROFILE</a:t>
            </a:r>
            <a:endParaRPr lang="en-GB" sz="600" dirty="0">
              <a:latin typeface="Century Gothic"/>
              <a:cs typeface="Arial" panose="020B0604020202020204" pitchFamily="34" charset="0"/>
            </a:endParaRPr>
          </a:p>
        </p:txBody>
      </p:sp>
      <p:sp>
        <p:nvSpPr>
          <p:cNvPr id="29" name="object 29"/>
          <p:cNvSpPr txBox="1"/>
          <p:nvPr/>
        </p:nvSpPr>
        <p:spPr>
          <a:xfrm>
            <a:off x="4878354" y="3560501"/>
            <a:ext cx="1135398" cy="192890"/>
          </a:xfrm>
          <a:prstGeom prst="rect">
            <a:avLst/>
          </a:prstGeom>
        </p:spPr>
        <p:txBody>
          <a:bodyPr vert="horz" wrap="square" lIns="0" tIns="8145" rIns="0" bIns="0" rtlCol="0">
            <a:spAutoFit/>
          </a:bodyPr>
          <a:lstStyle/>
          <a:p>
            <a:pPr marL="8145" marR="3258">
              <a:spcBef>
                <a:spcPts val="64"/>
              </a:spcBef>
            </a:pPr>
            <a:r>
              <a:rPr lang="en-GB" sz="600" spc="-29" dirty="0">
                <a:solidFill>
                  <a:srgbClr val="231F20"/>
                </a:solidFill>
                <a:latin typeface="Century Gothic"/>
                <a:cs typeface="Arial" panose="020B0604020202020204" pitchFamily="34" charset="0"/>
              </a:rPr>
              <a:t>ENVIRONMENTALLY </a:t>
            </a:r>
            <a:r>
              <a:rPr lang="en-GB" sz="600" spc="-19" dirty="0">
                <a:solidFill>
                  <a:srgbClr val="231F20"/>
                </a:solidFill>
                <a:latin typeface="Century Gothic"/>
                <a:cs typeface="Arial" panose="020B0604020202020204" pitchFamily="34" charset="0"/>
              </a:rPr>
              <a:t>RESPONSIBLE  </a:t>
            </a:r>
            <a:r>
              <a:rPr lang="en-GB" sz="600" spc="-48" dirty="0">
                <a:solidFill>
                  <a:srgbClr val="231F20"/>
                </a:solidFill>
                <a:latin typeface="Century Gothic"/>
                <a:cs typeface="Arial" panose="020B0604020202020204" pitchFamily="34" charset="0"/>
              </a:rPr>
              <a:t>PROGRAMMING</a:t>
            </a:r>
            <a:endParaRPr lang="en-GB" sz="600" dirty="0">
              <a:latin typeface="Century Gothic"/>
              <a:cs typeface="Arial" panose="020B0604020202020204" pitchFamily="34" charset="0"/>
            </a:endParaRPr>
          </a:p>
        </p:txBody>
      </p:sp>
      <p:sp>
        <p:nvSpPr>
          <p:cNvPr id="30" name="object 30"/>
          <p:cNvSpPr txBox="1"/>
          <p:nvPr/>
        </p:nvSpPr>
        <p:spPr>
          <a:xfrm>
            <a:off x="4878354" y="3883039"/>
            <a:ext cx="1433501" cy="192890"/>
          </a:xfrm>
          <a:prstGeom prst="rect">
            <a:avLst/>
          </a:prstGeom>
        </p:spPr>
        <p:txBody>
          <a:bodyPr vert="horz" wrap="square" lIns="0" tIns="8145" rIns="0" bIns="0" rtlCol="0">
            <a:spAutoFit/>
          </a:bodyPr>
          <a:lstStyle/>
          <a:p>
            <a:pPr marL="8145" marR="3258">
              <a:spcBef>
                <a:spcPts val="64"/>
              </a:spcBef>
            </a:pPr>
            <a:r>
              <a:rPr lang="en-GB" sz="600" spc="-58" dirty="0">
                <a:solidFill>
                  <a:srgbClr val="231F20"/>
                </a:solidFill>
                <a:latin typeface="Century Gothic"/>
                <a:cs typeface="Arial" panose="020B0604020202020204" pitchFamily="34" charset="0"/>
              </a:rPr>
              <a:t>COMBINED </a:t>
            </a:r>
            <a:r>
              <a:rPr lang="en-GB" sz="600" spc="3" dirty="0">
                <a:solidFill>
                  <a:srgbClr val="231F20"/>
                </a:solidFill>
                <a:latin typeface="Century Gothic"/>
                <a:cs typeface="Arial" panose="020B0604020202020204" pitchFamily="34" charset="0"/>
              </a:rPr>
              <a:t>ARTS </a:t>
            </a:r>
            <a:r>
              <a:rPr lang="en-GB" sz="600" spc="-71" dirty="0">
                <a:solidFill>
                  <a:srgbClr val="231F20"/>
                </a:solidFill>
                <a:latin typeface="Century Gothic"/>
                <a:cs typeface="Arial" panose="020B0604020202020204" pitchFamily="34" charset="0"/>
              </a:rPr>
              <a:t>AND </a:t>
            </a:r>
            <a:r>
              <a:rPr lang="en-GB" sz="600" spc="-42" dirty="0">
                <a:solidFill>
                  <a:srgbClr val="231F20"/>
                </a:solidFill>
                <a:latin typeface="Century Gothic"/>
                <a:cs typeface="Arial" panose="020B0604020202020204" pitchFamily="34" charset="0"/>
              </a:rPr>
              <a:t>HEALTH </a:t>
            </a:r>
            <a:r>
              <a:rPr lang="en-GB" sz="600" spc="-22" dirty="0">
                <a:solidFill>
                  <a:srgbClr val="231F20"/>
                </a:solidFill>
                <a:latin typeface="Century Gothic"/>
                <a:cs typeface="Arial" panose="020B0604020202020204" pitchFamily="34" charset="0"/>
              </a:rPr>
              <a:t>INITIATIVES  </a:t>
            </a:r>
            <a:r>
              <a:rPr lang="en-GB" sz="600" spc="-61" dirty="0">
                <a:solidFill>
                  <a:srgbClr val="231F20"/>
                </a:solidFill>
                <a:latin typeface="Century Gothic"/>
                <a:cs typeface="Arial" panose="020B0604020202020204" pitchFamily="34" charset="0"/>
              </a:rPr>
              <a:t>DEVELOPED </a:t>
            </a:r>
            <a:r>
              <a:rPr lang="en-GB" sz="600" spc="-16" dirty="0">
                <a:solidFill>
                  <a:srgbClr val="231F20"/>
                </a:solidFill>
                <a:latin typeface="Century Gothic"/>
                <a:cs typeface="Arial" panose="020B0604020202020204" pitchFamily="34" charset="0"/>
              </a:rPr>
              <a:t>IN </a:t>
            </a:r>
            <a:r>
              <a:rPr lang="en-GB" sz="600" spc="-35" dirty="0">
                <a:solidFill>
                  <a:srgbClr val="231F20"/>
                </a:solidFill>
                <a:latin typeface="Century Gothic"/>
                <a:cs typeface="Arial" panose="020B0604020202020204" pitchFamily="34" charset="0"/>
              </a:rPr>
              <a:t>THE </a:t>
            </a:r>
            <a:r>
              <a:rPr lang="en-GB" sz="600" spc="-26" dirty="0">
                <a:solidFill>
                  <a:srgbClr val="231F20"/>
                </a:solidFill>
                <a:latin typeface="Century Gothic"/>
                <a:cs typeface="Arial" panose="020B0604020202020204" pitchFamily="34" charset="0"/>
              </a:rPr>
              <a:t>CITY </a:t>
            </a:r>
            <a:r>
              <a:rPr lang="en-GB" sz="600" spc="-71" dirty="0">
                <a:solidFill>
                  <a:srgbClr val="231F20"/>
                </a:solidFill>
                <a:latin typeface="Century Gothic"/>
                <a:cs typeface="Arial" panose="020B0604020202020204" pitchFamily="34" charset="0"/>
              </a:rPr>
              <a:t>AND</a:t>
            </a:r>
            <a:r>
              <a:rPr lang="en-GB" sz="600" spc="-67" dirty="0">
                <a:solidFill>
                  <a:srgbClr val="231F20"/>
                </a:solidFill>
                <a:latin typeface="Century Gothic"/>
                <a:cs typeface="Arial" panose="020B0604020202020204" pitchFamily="34" charset="0"/>
              </a:rPr>
              <a:t> </a:t>
            </a:r>
            <a:r>
              <a:rPr lang="en-GB" sz="600" spc="-35" dirty="0">
                <a:solidFill>
                  <a:srgbClr val="231F20"/>
                </a:solidFill>
                <a:latin typeface="Century Gothic"/>
                <a:cs typeface="Arial" panose="020B0604020202020204" pitchFamily="34" charset="0"/>
              </a:rPr>
              <a:t>REGION</a:t>
            </a:r>
            <a:endParaRPr lang="en-GB" sz="600" dirty="0">
              <a:latin typeface="Century Gothic"/>
              <a:cs typeface="Arial" panose="020B0604020202020204" pitchFamily="34" charset="0"/>
            </a:endParaRPr>
          </a:p>
        </p:txBody>
      </p:sp>
      <p:sp>
        <p:nvSpPr>
          <p:cNvPr id="31" name="object 31"/>
          <p:cNvSpPr txBox="1"/>
          <p:nvPr/>
        </p:nvSpPr>
        <p:spPr>
          <a:xfrm>
            <a:off x="4878354" y="4205577"/>
            <a:ext cx="1322323" cy="377556"/>
          </a:xfrm>
          <a:prstGeom prst="rect">
            <a:avLst/>
          </a:prstGeom>
        </p:spPr>
        <p:txBody>
          <a:bodyPr vert="horz" wrap="square" lIns="0" tIns="8145" rIns="0" bIns="0" rtlCol="0">
            <a:spAutoFit/>
          </a:bodyPr>
          <a:lstStyle/>
          <a:p>
            <a:pPr marL="8145" marR="3258">
              <a:spcBef>
                <a:spcPts val="64"/>
              </a:spcBef>
            </a:pPr>
            <a:r>
              <a:rPr lang="en-GB" sz="600" spc="19" dirty="0">
                <a:solidFill>
                  <a:srgbClr val="231F20"/>
                </a:solidFill>
                <a:latin typeface="Century Gothic"/>
                <a:cs typeface="Arial" panose="020B0604020202020204" pitchFamily="34" charset="0"/>
              </a:rPr>
              <a:t>ARTS </a:t>
            </a:r>
            <a:r>
              <a:rPr lang="en-GB" sz="600" spc="-71" dirty="0">
                <a:solidFill>
                  <a:srgbClr val="231F20"/>
                </a:solidFill>
                <a:latin typeface="Century Gothic"/>
                <a:cs typeface="Arial" panose="020B0604020202020204" pitchFamily="34" charset="0"/>
              </a:rPr>
              <a:t>AND </a:t>
            </a:r>
            <a:r>
              <a:rPr lang="en-GB" sz="600" spc="-29" dirty="0">
                <a:solidFill>
                  <a:srgbClr val="231F20"/>
                </a:solidFill>
                <a:latin typeface="Century Gothic"/>
                <a:cs typeface="Arial" panose="020B0604020202020204" pitchFamily="34" charset="0"/>
              </a:rPr>
              <a:t>CULTURAL </a:t>
            </a:r>
            <a:r>
              <a:rPr lang="en-GB" sz="600" spc="-26" dirty="0">
                <a:solidFill>
                  <a:srgbClr val="231F20"/>
                </a:solidFill>
                <a:latin typeface="Century Gothic"/>
                <a:cs typeface="Arial" panose="020B0604020202020204" pitchFamily="34" charset="0"/>
              </a:rPr>
              <a:t>EVENTS</a:t>
            </a:r>
            <a:r>
              <a:rPr lang="en-GB" sz="600" spc="-103" dirty="0">
                <a:solidFill>
                  <a:srgbClr val="231F20"/>
                </a:solidFill>
                <a:latin typeface="Century Gothic"/>
                <a:cs typeface="Arial" panose="020B0604020202020204" pitchFamily="34" charset="0"/>
              </a:rPr>
              <a:t> </a:t>
            </a:r>
            <a:r>
              <a:rPr lang="en-GB" sz="600" spc="-38" dirty="0">
                <a:solidFill>
                  <a:srgbClr val="231F20"/>
                </a:solidFill>
                <a:latin typeface="Century Gothic"/>
                <a:cs typeface="Arial" panose="020B0604020202020204" pitchFamily="34" charset="0"/>
              </a:rPr>
              <a:t>INVOLVING  </a:t>
            </a:r>
            <a:r>
              <a:rPr lang="en-GB" sz="600" spc="-32" dirty="0">
                <a:solidFill>
                  <a:srgbClr val="231F20"/>
                </a:solidFill>
                <a:latin typeface="Century Gothic"/>
                <a:cs typeface="Arial" panose="020B0604020202020204" pitchFamily="34" charset="0"/>
              </a:rPr>
              <a:t>PHYSICAL </a:t>
            </a:r>
            <a:r>
              <a:rPr lang="en-GB" sz="600" spc="-35" dirty="0">
                <a:solidFill>
                  <a:srgbClr val="231F20"/>
                </a:solidFill>
                <a:latin typeface="Century Gothic"/>
                <a:cs typeface="Arial" panose="020B0604020202020204" pitchFamily="34" charset="0"/>
              </a:rPr>
              <a:t>ACTIVITY </a:t>
            </a:r>
            <a:r>
              <a:rPr lang="en-GB" sz="600" spc="-71" dirty="0">
                <a:solidFill>
                  <a:srgbClr val="231F20"/>
                </a:solidFill>
                <a:latin typeface="Century Gothic"/>
                <a:cs typeface="Arial" panose="020B0604020202020204" pitchFamily="34" charset="0"/>
              </a:rPr>
              <a:t>AND </a:t>
            </a:r>
            <a:r>
              <a:rPr lang="en-GB" sz="600" spc="-26" dirty="0">
                <a:solidFill>
                  <a:srgbClr val="231F20"/>
                </a:solidFill>
                <a:latin typeface="Century Gothic"/>
                <a:cs typeface="Arial" panose="020B0604020202020204" pitchFamily="34" charset="0"/>
              </a:rPr>
              <a:t>OTHER </a:t>
            </a:r>
            <a:r>
              <a:rPr lang="en-GB" sz="600" spc="-45" dirty="0">
                <a:solidFill>
                  <a:srgbClr val="231F20"/>
                </a:solidFill>
                <a:latin typeface="Century Gothic"/>
                <a:cs typeface="Arial" panose="020B0604020202020204" pitchFamily="34" charset="0"/>
              </a:rPr>
              <a:t>HEALTH  </a:t>
            </a:r>
            <a:r>
              <a:rPr lang="en-GB" sz="600" spc="-71" dirty="0">
                <a:solidFill>
                  <a:srgbClr val="231F20"/>
                </a:solidFill>
                <a:latin typeface="Century Gothic"/>
                <a:cs typeface="Arial" panose="020B0604020202020204" pitchFamily="34" charset="0"/>
              </a:rPr>
              <a:t>AND </a:t>
            </a:r>
            <a:r>
              <a:rPr lang="en-GB" sz="600" spc="-42" dirty="0">
                <a:solidFill>
                  <a:srgbClr val="231F20"/>
                </a:solidFill>
                <a:latin typeface="Century Gothic"/>
                <a:cs typeface="Arial" panose="020B0604020202020204" pitchFamily="34" charset="0"/>
              </a:rPr>
              <a:t>WELLBEING</a:t>
            </a:r>
            <a:r>
              <a:rPr lang="en-GB" sz="600" spc="-10" dirty="0">
                <a:solidFill>
                  <a:srgbClr val="231F20"/>
                </a:solidFill>
                <a:latin typeface="Century Gothic"/>
                <a:cs typeface="Arial" panose="020B0604020202020204" pitchFamily="34" charset="0"/>
              </a:rPr>
              <a:t> </a:t>
            </a:r>
            <a:r>
              <a:rPr lang="en-GB" sz="600" spc="-26" dirty="0">
                <a:solidFill>
                  <a:srgbClr val="231F20"/>
                </a:solidFill>
                <a:latin typeface="Century Gothic"/>
                <a:cs typeface="Arial" panose="020B0604020202020204" pitchFamily="34" charset="0"/>
              </a:rPr>
              <a:t>ACTIVITIES</a:t>
            </a:r>
            <a:endParaRPr lang="en-GB" sz="600" dirty="0">
              <a:latin typeface="Century Gothic"/>
              <a:cs typeface="Arial" panose="020B0604020202020204" pitchFamily="34" charset="0"/>
            </a:endParaRPr>
          </a:p>
        </p:txBody>
      </p:sp>
      <p:sp>
        <p:nvSpPr>
          <p:cNvPr id="32" name="object 32"/>
          <p:cNvSpPr txBox="1"/>
          <p:nvPr/>
        </p:nvSpPr>
        <p:spPr>
          <a:xfrm>
            <a:off x="4878354" y="4635627"/>
            <a:ext cx="1290151" cy="192890"/>
          </a:xfrm>
          <a:prstGeom prst="rect">
            <a:avLst/>
          </a:prstGeom>
        </p:spPr>
        <p:txBody>
          <a:bodyPr vert="horz" wrap="square" lIns="0" tIns="8145" rIns="0" bIns="0" rtlCol="0">
            <a:spAutoFit/>
          </a:bodyPr>
          <a:lstStyle/>
          <a:p>
            <a:pPr marL="8145" marR="3258">
              <a:spcBef>
                <a:spcPts val="64"/>
              </a:spcBef>
            </a:pPr>
            <a:r>
              <a:rPr lang="en-GB" sz="600" spc="-32" dirty="0">
                <a:solidFill>
                  <a:srgbClr val="231F20"/>
                </a:solidFill>
                <a:latin typeface="Century Gothic"/>
                <a:cs typeface="Arial" panose="020B0604020202020204" pitchFamily="34" charset="0"/>
              </a:rPr>
              <a:t>INTERNATIONAL </a:t>
            </a:r>
            <a:r>
              <a:rPr lang="en-GB" sz="600" spc="-29" dirty="0">
                <a:solidFill>
                  <a:srgbClr val="231F20"/>
                </a:solidFill>
                <a:latin typeface="Century Gothic"/>
                <a:cs typeface="Arial" panose="020B0604020202020204" pitchFamily="34" charset="0"/>
              </a:rPr>
              <a:t>CULTURAL </a:t>
            </a:r>
            <a:r>
              <a:rPr lang="en-GB" sz="600" spc="-42" dirty="0">
                <a:solidFill>
                  <a:srgbClr val="231F20"/>
                </a:solidFill>
                <a:latin typeface="Century Gothic"/>
                <a:cs typeface="Arial" panose="020B0604020202020204" pitchFamily="34" charset="0"/>
              </a:rPr>
              <a:t>EXCHANGES  </a:t>
            </a:r>
            <a:r>
              <a:rPr lang="en-GB" sz="600" spc="-71" dirty="0">
                <a:solidFill>
                  <a:srgbClr val="231F20"/>
                </a:solidFill>
                <a:latin typeface="Century Gothic"/>
                <a:cs typeface="Arial" panose="020B0604020202020204" pitchFamily="34" charset="0"/>
              </a:rPr>
              <a:t>AND</a:t>
            </a:r>
            <a:r>
              <a:rPr lang="en-GB" sz="600" spc="-42" dirty="0">
                <a:solidFill>
                  <a:srgbClr val="231F20"/>
                </a:solidFill>
                <a:latin typeface="Century Gothic"/>
                <a:cs typeface="Arial" panose="020B0604020202020204" pitchFamily="34" charset="0"/>
              </a:rPr>
              <a:t> </a:t>
            </a:r>
            <a:r>
              <a:rPr lang="en-GB" sz="600" spc="-16" dirty="0">
                <a:solidFill>
                  <a:srgbClr val="231F20"/>
                </a:solidFill>
                <a:latin typeface="Century Gothic"/>
                <a:cs typeface="Arial" panose="020B0604020202020204" pitchFamily="34" charset="0"/>
              </a:rPr>
              <a:t>PARTNERSHIPS</a:t>
            </a:r>
            <a:endParaRPr lang="en-GB" sz="600" dirty="0">
              <a:latin typeface="Century Gothic"/>
              <a:cs typeface="Arial" panose="020B0604020202020204" pitchFamily="34" charset="0"/>
            </a:endParaRPr>
          </a:p>
        </p:txBody>
      </p:sp>
      <p:sp>
        <p:nvSpPr>
          <p:cNvPr id="33" name="object 33"/>
          <p:cNvSpPr txBox="1"/>
          <p:nvPr/>
        </p:nvSpPr>
        <p:spPr>
          <a:xfrm>
            <a:off x="4878354" y="4958165"/>
            <a:ext cx="1413139" cy="654555"/>
          </a:xfrm>
          <a:prstGeom prst="rect">
            <a:avLst/>
          </a:prstGeom>
        </p:spPr>
        <p:txBody>
          <a:bodyPr vert="horz" wrap="square" lIns="0" tIns="8145" rIns="0" bIns="0" rtlCol="0">
            <a:spAutoFit/>
          </a:bodyPr>
          <a:lstStyle/>
          <a:p>
            <a:pPr marL="8145" marR="408040">
              <a:spcBef>
                <a:spcPts val="64"/>
              </a:spcBef>
            </a:pPr>
            <a:r>
              <a:rPr lang="en-GB" sz="600" spc="-35" dirty="0">
                <a:solidFill>
                  <a:srgbClr val="231F20"/>
                </a:solidFill>
                <a:latin typeface="Century Gothic"/>
                <a:cs typeface="Arial" panose="020B0604020202020204" pitchFamily="34" charset="0"/>
              </a:rPr>
              <a:t>INCREASED ATTRACTION </a:t>
            </a:r>
            <a:r>
              <a:rPr lang="en-GB" sz="600" spc="-6" dirty="0">
                <a:solidFill>
                  <a:srgbClr val="231F20"/>
                </a:solidFill>
                <a:latin typeface="Century Gothic"/>
                <a:cs typeface="Arial" panose="020B0604020202020204" pitchFamily="34" charset="0"/>
              </a:rPr>
              <a:t>AS</a:t>
            </a:r>
            <a:r>
              <a:rPr lang="en-GB" sz="600" spc="-77" dirty="0">
                <a:solidFill>
                  <a:srgbClr val="231F20"/>
                </a:solidFill>
                <a:latin typeface="Century Gothic"/>
                <a:cs typeface="Arial" panose="020B0604020202020204" pitchFamily="34" charset="0"/>
              </a:rPr>
              <a:t> </a:t>
            </a:r>
            <a:r>
              <a:rPr lang="en-GB" sz="600" spc="-87" dirty="0">
                <a:solidFill>
                  <a:srgbClr val="231F20"/>
                </a:solidFill>
                <a:latin typeface="Century Gothic"/>
                <a:cs typeface="Arial" panose="020B0604020202020204" pitchFamily="34" charset="0"/>
              </a:rPr>
              <a:t>A  </a:t>
            </a:r>
            <a:r>
              <a:rPr lang="en-GB" sz="600" spc="-29" dirty="0">
                <a:solidFill>
                  <a:srgbClr val="231F20"/>
                </a:solidFill>
                <a:latin typeface="Century Gothic"/>
                <a:cs typeface="Arial" panose="020B0604020202020204" pitchFamily="34" charset="0"/>
              </a:rPr>
              <a:t>DESTINATION</a:t>
            </a:r>
            <a:r>
              <a:rPr lang="en-GB" sz="600" spc="-45" dirty="0">
                <a:solidFill>
                  <a:srgbClr val="231F20"/>
                </a:solidFill>
                <a:latin typeface="Century Gothic"/>
                <a:cs typeface="Arial" panose="020B0604020202020204" pitchFamily="34" charset="0"/>
              </a:rPr>
              <a:t> </a:t>
            </a:r>
            <a:r>
              <a:rPr lang="en-GB" sz="600" spc="-55" dirty="0">
                <a:solidFill>
                  <a:srgbClr val="231F20"/>
                </a:solidFill>
                <a:latin typeface="Century Gothic"/>
                <a:cs typeface="Arial" panose="020B0604020202020204" pitchFamily="34" charset="0"/>
              </a:rPr>
              <a:t>CHOICE</a:t>
            </a:r>
            <a:endParaRPr lang="en-GB" sz="600" dirty="0">
              <a:latin typeface="Century Gothic"/>
              <a:cs typeface="Arial" panose="020B0604020202020204" pitchFamily="34" charset="0"/>
            </a:endParaRPr>
          </a:p>
          <a:p>
            <a:pPr marL="8145" marR="3258"/>
            <a:endParaRPr lang="en-GB" sz="600" spc="-32" dirty="0">
              <a:solidFill>
                <a:srgbClr val="231F20"/>
              </a:solidFill>
              <a:latin typeface="Century Gothic"/>
              <a:cs typeface="Arial" panose="020B0604020202020204" pitchFamily="34" charset="0"/>
            </a:endParaRPr>
          </a:p>
          <a:p>
            <a:pPr marL="8145" marR="3258"/>
            <a:r>
              <a:rPr lang="en-GB" sz="600" spc="-32" dirty="0">
                <a:solidFill>
                  <a:srgbClr val="231F20"/>
                </a:solidFill>
                <a:latin typeface="Century Gothic"/>
                <a:cs typeface="Arial" panose="020B0604020202020204" pitchFamily="34" charset="0"/>
              </a:rPr>
              <a:t>COVENTRY’S </a:t>
            </a:r>
            <a:r>
              <a:rPr lang="en-GB" sz="600" spc="-55" dirty="0">
                <a:solidFill>
                  <a:srgbClr val="231F20"/>
                </a:solidFill>
                <a:latin typeface="Century Gothic"/>
                <a:cs typeface="Arial" panose="020B0604020202020204" pitchFamily="34" charset="0"/>
              </a:rPr>
              <a:t>COC </a:t>
            </a:r>
            <a:r>
              <a:rPr lang="en-GB" sz="600" spc="-58" dirty="0">
                <a:solidFill>
                  <a:srgbClr val="231F20"/>
                </a:solidFill>
                <a:latin typeface="Century Gothic"/>
                <a:cs typeface="Arial" panose="020B0604020202020204" pitchFamily="34" charset="0"/>
              </a:rPr>
              <a:t>DEVOLVED </a:t>
            </a:r>
            <a:r>
              <a:rPr lang="en-GB" sz="600" spc="-77" dirty="0">
                <a:solidFill>
                  <a:srgbClr val="231F20"/>
                </a:solidFill>
                <a:latin typeface="Century Gothic"/>
                <a:cs typeface="Arial" panose="020B0604020202020204" pitchFamily="34" charset="0"/>
              </a:rPr>
              <a:t>AND  </a:t>
            </a:r>
            <a:r>
              <a:rPr lang="en-GB" sz="600" spc="-55" dirty="0">
                <a:solidFill>
                  <a:srgbClr val="231F20"/>
                </a:solidFill>
                <a:latin typeface="Century Gothic"/>
                <a:cs typeface="Arial" panose="020B0604020202020204" pitchFamily="34" charset="0"/>
              </a:rPr>
              <a:t>OUTCOME </a:t>
            </a:r>
            <a:r>
              <a:rPr lang="en-GB" sz="600" spc="-45" dirty="0">
                <a:solidFill>
                  <a:srgbClr val="231F20"/>
                </a:solidFill>
                <a:latin typeface="Century Gothic"/>
                <a:cs typeface="Arial" panose="020B0604020202020204" pitchFamily="34" charset="0"/>
              </a:rPr>
              <a:t>LED </a:t>
            </a:r>
            <a:r>
              <a:rPr lang="en-GB" sz="600" spc="-55" dirty="0">
                <a:solidFill>
                  <a:srgbClr val="231F20"/>
                </a:solidFill>
                <a:latin typeface="Century Gothic"/>
                <a:cs typeface="Arial" panose="020B0604020202020204" pitchFamily="34" charset="0"/>
              </a:rPr>
              <a:t>MODEL </a:t>
            </a:r>
            <a:r>
              <a:rPr lang="en-GB" sz="600" spc="-22" dirty="0">
                <a:solidFill>
                  <a:srgbClr val="231F20"/>
                </a:solidFill>
                <a:latin typeface="Century Gothic"/>
                <a:cs typeface="Arial" panose="020B0604020202020204" pitchFamily="34" charset="0"/>
              </a:rPr>
              <a:t>SHAPES </a:t>
            </a:r>
            <a:r>
              <a:rPr lang="en-GB" sz="600" spc="-51" dirty="0">
                <a:solidFill>
                  <a:srgbClr val="231F20"/>
                </a:solidFill>
                <a:latin typeface="Century Gothic"/>
                <a:cs typeface="Arial" panose="020B0604020202020204" pitchFamily="34" charset="0"/>
              </a:rPr>
              <a:t>LOCAL,  </a:t>
            </a:r>
            <a:r>
              <a:rPr lang="en-GB" sz="600" spc="-38" dirty="0">
                <a:solidFill>
                  <a:srgbClr val="231F20"/>
                </a:solidFill>
                <a:latin typeface="Century Gothic"/>
                <a:cs typeface="Arial" panose="020B0604020202020204" pitchFamily="34" charset="0"/>
              </a:rPr>
              <a:t>REGIONAL </a:t>
            </a:r>
            <a:r>
              <a:rPr lang="en-GB" sz="600" spc="-71" dirty="0">
                <a:solidFill>
                  <a:srgbClr val="231F20"/>
                </a:solidFill>
                <a:latin typeface="Century Gothic"/>
                <a:cs typeface="Arial" panose="020B0604020202020204" pitchFamily="34" charset="0"/>
              </a:rPr>
              <a:t>AND </a:t>
            </a:r>
            <a:r>
              <a:rPr lang="en-GB" sz="600" spc="-45" dirty="0">
                <a:solidFill>
                  <a:srgbClr val="231F20"/>
                </a:solidFill>
                <a:latin typeface="Century Gothic"/>
                <a:cs typeface="Arial" panose="020B0604020202020204" pitchFamily="34" charset="0"/>
              </a:rPr>
              <a:t>NATIONAL </a:t>
            </a:r>
            <a:r>
              <a:rPr lang="en-GB" sz="600" spc="-29" dirty="0">
                <a:solidFill>
                  <a:srgbClr val="231F20"/>
                </a:solidFill>
                <a:latin typeface="Century Gothic"/>
                <a:cs typeface="Arial" panose="020B0604020202020204" pitchFamily="34" charset="0"/>
              </a:rPr>
              <a:t>CULTURAL </a:t>
            </a:r>
            <a:r>
              <a:rPr lang="en-GB" sz="600" spc="-42" dirty="0">
                <a:solidFill>
                  <a:srgbClr val="231F20"/>
                </a:solidFill>
                <a:latin typeface="Century Gothic"/>
                <a:cs typeface="Arial" panose="020B0604020202020204" pitchFamily="34" charset="0"/>
              </a:rPr>
              <a:t>POLICY  </a:t>
            </a:r>
            <a:r>
              <a:rPr lang="en-GB" sz="600" spc="-45" dirty="0">
                <a:solidFill>
                  <a:srgbClr val="231F20"/>
                </a:solidFill>
                <a:latin typeface="Century Gothic"/>
                <a:cs typeface="Arial" panose="020B0604020202020204" pitchFamily="34" charset="0"/>
              </a:rPr>
              <a:t>MAKING </a:t>
            </a:r>
            <a:r>
              <a:rPr lang="en-GB" sz="600" spc="-71" dirty="0">
                <a:solidFill>
                  <a:srgbClr val="231F20"/>
                </a:solidFill>
                <a:latin typeface="Century Gothic"/>
                <a:cs typeface="Arial" panose="020B0604020202020204" pitchFamily="34" charset="0"/>
              </a:rPr>
              <a:t>AND</a:t>
            </a:r>
            <a:r>
              <a:rPr lang="en-GB" sz="600" spc="-35" dirty="0">
                <a:solidFill>
                  <a:srgbClr val="231F20"/>
                </a:solidFill>
                <a:latin typeface="Century Gothic"/>
                <a:cs typeface="Arial" panose="020B0604020202020204" pitchFamily="34" charset="0"/>
              </a:rPr>
              <a:t> </a:t>
            </a:r>
            <a:r>
              <a:rPr lang="en-GB" sz="600" spc="-42" dirty="0">
                <a:solidFill>
                  <a:srgbClr val="231F20"/>
                </a:solidFill>
                <a:latin typeface="Century Gothic"/>
                <a:cs typeface="Arial" panose="020B0604020202020204" pitchFamily="34" charset="0"/>
              </a:rPr>
              <a:t>FUNDING</a:t>
            </a:r>
            <a:endParaRPr lang="en-GB" sz="600" dirty="0">
              <a:latin typeface="Century Gothic"/>
              <a:cs typeface="Arial" panose="020B0604020202020204" pitchFamily="34" charset="0"/>
            </a:endParaRPr>
          </a:p>
        </p:txBody>
      </p:sp>
      <p:sp>
        <p:nvSpPr>
          <p:cNvPr id="34" name="object 34"/>
          <p:cNvSpPr txBox="1"/>
          <p:nvPr/>
        </p:nvSpPr>
        <p:spPr>
          <a:xfrm>
            <a:off x="4878354" y="5710753"/>
            <a:ext cx="1264495" cy="192890"/>
          </a:xfrm>
          <a:prstGeom prst="rect">
            <a:avLst/>
          </a:prstGeom>
        </p:spPr>
        <p:txBody>
          <a:bodyPr vert="horz" wrap="square" lIns="0" tIns="8145" rIns="0" bIns="0" rtlCol="0">
            <a:spAutoFit/>
          </a:bodyPr>
          <a:lstStyle/>
          <a:p>
            <a:pPr marL="8145" marR="3258">
              <a:spcBef>
                <a:spcPts val="64"/>
              </a:spcBef>
            </a:pPr>
            <a:r>
              <a:rPr lang="en-GB" sz="600" spc="-29" dirty="0">
                <a:solidFill>
                  <a:srgbClr val="231F20"/>
                </a:solidFill>
                <a:latin typeface="Century Gothic"/>
                <a:cs typeface="Arial" panose="020B0604020202020204" pitchFamily="34" charset="0"/>
              </a:rPr>
              <a:t>NEEDS </a:t>
            </a:r>
            <a:r>
              <a:rPr lang="en-GB" sz="600" spc="-48" dirty="0">
                <a:solidFill>
                  <a:srgbClr val="231F20"/>
                </a:solidFill>
                <a:latin typeface="Century Gothic"/>
                <a:cs typeface="Arial" panose="020B0604020202020204" pitchFamily="34" charset="0"/>
              </a:rPr>
              <a:t>BASED </a:t>
            </a:r>
            <a:r>
              <a:rPr lang="en-GB" sz="600" spc="-55" dirty="0">
                <a:solidFill>
                  <a:srgbClr val="231F20"/>
                </a:solidFill>
                <a:latin typeface="Century Gothic"/>
                <a:cs typeface="Arial" panose="020B0604020202020204" pitchFamily="34" charset="0"/>
              </a:rPr>
              <a:t>MODEL </a:t>
            </a:r>
            <a:r>
              <a:rPr lang="en-GB" sz="600" dirty="0">
                <a:solidFill>
                  <a:srgbClr val="231F20"/>
                </a:solidFill>
                <a:latin typeface="Century Gothic"/>
                <a:cs typeface="Arial" panose="020B0604020202020204" pitchFamily="34" charset="0"/>
              </a:rPr>
              <a:t>FOR </a:t>
            </a:r>
            <a:r>
              <a:rPr lang="en-GB" sz="600" spc="-32" dirty="0">
                <a:solidFill>
                  <a:srgbClr val="231F20"/>
                </a:solidFill>
                <a:latin typeface="Century Gothic"/>
                <a:cs typeface="Arial" panose="020B0604020202020204" pitchFamily="34" charset="0"/>
              </a:rPr>
              <a:t>CULTURAL  DELIVERY </a:t>
            </a:r>
            <a:r>
              <a:rPr lang="en-GB" sz="600" spc="-71" dirty="0">
                <a:solidFill>
                  <a:srgbClr val="231F20"/>
                </a:solidFill>
                <a:latin typeface="Century Gothic"/>
                <a:cs typeface="Arial" panose="020B0604020202020204" pitchFamily="34" charset="0"/>
              </a:rPr>
              <a:t>AND</a:t>
            </a:r>
            <a:r>
              <a:rPr lang="en-GB" sz="600" spc="-51" dirty="0">
                <a:solidFill>
                  <a:srgbClr val="231F20"/>
                </a:solidFill>
                <a:latin typeface="Century Gothic"/>
                <a:cs typeface="Arial" panose="020B0604020202020204" pitchFamily="34" charset="0"/>
              </a:rPr>
              <a:t> </a:t>
            </a:r>
            <a:r>
              <a:rPr lang="en-GB" sz="600" spc="-48" dirty="0">
                <a:solidFill>
                  <a:srgbClr val="231F20"/>
                </a:solidFill>
                <a:latin typeface="Century Gothic"/>
                <a:cs typeface="Arial" panose="020B0604020202020204" pitchFamily="34" charset="0"/>
              </a:rPr>
              <a:t>PLANNING</a:t>
            </a:r>
            <a:endParaRPr lang="en-GB" sz="600" dirty="0">
              <a:latin typeface="Century Gothic"/>
              <a:cs typeface="Arial" panose="020B0604020202020204" pitchFamily="34" charset="0"/>
            </a:endParaRPr>
          </a:p>
        </p:txBody>
      </p:sp>
      <p:sp>
        <p:nvSpPr>
          <p:cNvPr id="35" name="object 35"/>
          <p:cNvSpPr txBox="1"/>
          <p:nvPr/>
        </p:nvSpPr>
        <p:spPr>
          <a:xfrm>
            <a:off x="4878354" y="6033291"/>
            <a:ext cx="1317029" cy="100558"/>
          </a:xfrm>
          <a:prstGeom prst="rect">
            <a:avLst/>
          </a:prstGeom>
        </p:spPr>
        <p:txBody>
          <a:bodyPr vert="horz" wrap="square" lIns="0" tIns="8145" rIns="0" bIns="0" rtlCol="0">
            <a:spAutoFit/>
          </a:bodyPr>
          <a:lstStyle/>
          <a:p>
            <a:pPr marL="8145">
              <a:spcBef>
                <a:spcPts val="64"/>
              </a:spcBef>
            </a:pPr>
            <a:r>
              <a:rPr lang="en-GB" sz="600" spc="-38" dirty="0">
                <a:solidFill>
                  <a:srgbClr val="231F20"/>
                </a:solidFill>
                <a:latin typeface="Century Gothic"/>
                <a:cs typeface="Arial" panose="020B0604020202020204" pitchFamily="34" charset="0"/>
              </a:rPr>
              <a:t>EVIDENCE </a:t>
            </a:r>
            <a:r>
              <a:rPr lang="en-GB" sz="600" spc="-48" dirty="0">
                <a:solidFill>
                  <a:srgbClr val="231F20"/>
                </a:solidFill>
                <a:latin typeface="Century Gothic"/>
                <a:cs typeface="Arial" panose="020B0604020202020204" pitchFamily="34" charset="0"/>
              </a:rPr>
              <a:t>BASED </a:t>
            </a:r>
            <a:r>
              <a:rPr lang="en-GB" sz="600" spc="-32" dirty="0">
                <a:solidFill>
                  <a:srgbClr val="231F20"/>
                </a:solidFill>
                <a:latin typeface="Century Gothic"/>
                <a:cs typeface="Arial" panose="020B0604020202020204" pitchFamily="34" charset="0"/>
              </a:rPr>
              <a:t>DECISION</a:t>
            </a:r>
            <a:r>
              <a:rPr lang="en-GB" sz="600" spc="-48" dirty="0">
                <a:solidFill>
                  <a:srgbClr val="231F20"/>
                </a:solidFill>
                <a:latin typeface="Century Gothic"/>
                <a:cs typeface="Arial" panose="020B0604020202020204" pitchFamily="34" charset="0"/>
              </a:rPr>
              <a:t> MAKING</a:t>
            </a:r>
            <a:endParaRPr lang="en-GB" sz="600" dirty="0">
              <a:latin typeface="Century Gothic"/>
              <a:cs typeface="Arial" panose="020B0604020202020204" pitchFamily="34" charset="0"/>
            </a:endParaRPr>
          </a:p>
        </p:txBody>
      </p:sp>
      <p:sp>
        <p:nvSpPr>
          <p:cNvPr id="36" name="object 36"/>
          <p:cNvSpPr txBox="1"/>
          <p:nvPr/>
        </p:nvSpPr>
        <p:spPr>
          <a:xfrm>
            <a:off x="4878354" y="6248316"/>
            <a:ext cx="1389112" cy="192890"/>
          </a:xfrm>
          <a:prstGeom prst="rect">
            <a:avLst/>
          </a:prstGeom>
        </p:spPr>
        <p:txBody>
          <a:bodyPr vert="horz" wrap="square" lIns="0" tIns="8145" rIns="0" bIns="0" rtlCol="0">
            <a:spAutoFit/>
          </a:bodyPr>
          <a:lstStyle/>
          <a:p>
            <a:pPr marL="8145" marR="3258">
              <a:spcBef>
                <a:spcPts val="64"/>
              </a:spcBef>
            </a:pPr>
            <a:r>
              <a:rPr lang="en-GB" sz="600" spc="13" dirty="0">
                <a:solidFill>
                  <a:srgbClr val="231F20"/>
                </a:solidFill>
                <a:latin typeface="Century Gothic"/>
                <a:cs typeface="Arial" panose="020B0604020202020204" pitchFamily="34" charset="0"/>
              </a:rPr>
              <a:t>USE </a:t>
            </a:r>
            <a:r>
              <a:rPr lang="en-GB" sz="600" spc="-19" dirty="0">
                <a:solidFill>
                  <a:srgbClr val="231F20"/>
                </a:solidFill>
                <a:latin typeface="Century Gothic"/>
                <a:cs typeface="Arial" panose="020B0604020202020204" pitchFamily="34" charset="0"/>
              </a:rPr>
              <a:t>OF </a:t>
            </a:r>
            <a:r>
              <a:rPr lang="en-GB" sz="600" spc="-29" dirty="0">
                <a:solidFill>
                  <a:srgbClr val="231F20"/>
                </a:solidFill>
                <a:latin typeface="Century Gothic"/>
                <a:cs typeface="Arial" panose="020B0604020202020204" pitchFamily="34" charset="0"/>
              </a:rPr>
              <a:t>5G </a:t>
            </a:r>
            <a:r>
              <a:rPr lang="en-GB" sz="600" spc="-71" dirty="0">
                <a:solidFill>
                  <a:srgbClr val="231F20"/>
                </a:solidFill>
                <a:latin typeface="Century Gothic"/>
                <a:cs typeface="Arial" panose="020B0604020202020204" pitchFamily="34" charset="0"/>
              </a:rPr>
              <a:t>&amp; </a:t>
            </a:r>
            <a:r>
              <a:rPr lang="en-GB" sz="600" spc="-26" dirty="0">
                <a:solidFill>
                  <a:srgbClr val="231F20"/>
                </a:solidFill>
                <a:latin typeface="Century Gothic"/>
                <a:cs typeface="Arial" panose="020B0604020202020204" pitchFamily="34" charset="0"/>
              </a:rPr>
              <a:t>IMMERSIVE</a:t>
            </a:r>
            <a:r>
              <a:rPr lang="en-GB" sz="600" spc="-93" dirty="0">
                <a:solidFill>
                  <a:srgbClr val="231F20"/>
                </a:solidFill>
                <a:latin typeface="Century Gothic"/>
                <a:cs typeface="Arial" panose="020B0604020202020204" pitchFamily="34" charset="0"/>
              </a:rPr>
              <a:t> </a:t>
            </a:r>
            <a:r>
              <a:rPr lang="en-GB" sz="600" spc="-48" dirty="0">
                <a:solidFill>
                  <a:srgbClr val="231F20"/>
                </a:solidFill>
                <a:latin typeface="Century Gothic"/>
                <a:cs typeface="Arial" panose="020B0604020202020204" pitchFamily="34" charset="0"/>
              </a:rPr>
              <a:t>TECHNOLOGY  </a:t>
            </a:r>
            <a:r>
              <a:rPr lang="en-GB" sz="600" spc="-16" dirty="0">
                <a:solidFill>
                  <a:srgbClr val="231F20"/>
                </a:solidFill>
                <a:latin typeface="Century Gothic"/>
                <a:cs typeface="Arial" panose="020B0604020202020204" pitchFamily="34" charset="0"/>
              </a:rPr>
              <a:t>IN </a:t>
            </a:r>
            <a:r>
              <a:rPr lang="en-GB" sz="600" spc="-29" dirty="0">
                <a:solidFill>
                  <a:srgbClr val="231F20"/>
                </a:solidFill>
                <a:latin typeface="Century Gothic"/>
                <a:cs typeface="Arial" panose="020B0604020202020204" pitchFamily="34" charset="0"/>
              </a:rPr>
              <a:t>CULTURAL</a:t>
            </a:r>
            <a:r>
              <a:rPr lang="en-GB" sz="600" spc="-64" dirty="0">
                <a:solidFill>
                  <a:srgbClr val="231F20"/>
                </a:solidFill>
                <a:latin typeface="Century Gothic"/>
                <a:cs typeface="Arial" panose="020B0604020202020204" pitchFamily="34" charset="0"/>
              </a:rPr>
              <a:t> </a:t>
            </a:r>
            <a:r>
              <a:rPr lang="en-GB" sz="600" spc="-22" dirty="0">
                <a:solidFill>
                  <a:srgbClr val="231F20"/>
                </a:solidFill>
                <a:latin typeface="Century Gothic"/>
                <a:cs typeface="Arial" panose="020B0604020202020204" pitchFamily="34" charset="0"/>
              </a:rPr>
              <a:t>INITIATIVES</a:t>
            </a:r>
            <a:endParaRPr lang="en-GB" sz="600" dirty="0">
              <a:latin typeface="Century Gothic"/>
              <a:cs typeface="Arial" panose="020B0604020202020204" pitchFamily="34" charset="0"/>
            </a:endParaRPr>
          </a:p>
        </p:txBody>
      </p:sp>
      <p:sp>
        <p:nvSpPr>
          <p:cNvPr id="37" name="object 37"/>
          <p:cNvSpPr txBox="1"/>
          <p:nvPr/>
        </p:nvSpPr>
        <p:spPr>
          <a:xfrm>
            <a:off x="6669351" y="244975"/>
            <a:ext cx="990012" cy="225335"/>
          </a:xfrm>
          <a:prstGeom prst="rect">
            <a:avLst/>
          </a:prstGeom>
        </p:spPr>
        <p:txBody>
          <a:bodyPr vert="horz" wrap="square" lIns="0" tIns="8145" rIns="0" bIns="0" rtlCol="0">
            <a:spAutoFit/>
          </a:bodyPr>
          <a:lstStyle/>
          <a:p>
            <a:pPr marL="8145">
              <a:spcBef>
                <a:spcPts val="64"/>
              </a:spcBef>
            </a:pPr>
            <a:r>
              <a:rPr lang="en-GB" sz="1400" spc="-55" dirty="0">
                <a:solidFill>
                  <a:srgbClr val="437BFF"/>
                </a:solidFill>
                <a:latin typeface="Lucida Sans"/>
                <a:cs typeface="Arial" panose="020B0604020202020204" pitchFamily="34" charset="0"/>
              </a:rPr>
              <a:t>OU</a:t>
            </a:r>
            <a:r>
              <a:rPr lang="en-GB" sz="1400" spc="-99" dirty="0">
                <a:solidFill>
                  <a:srgbClr val="437BFF"/>
                </a:solidFill>
                <a:latin typeface="Lucida Sans"/>
                <a:cs typeface="Arial" panose="020B0604020202020204" pitchFamily="34" charset="0"/>
              </a:rPr>
              <a:t>T</a:t>
            </a:r>
            <a:r>
              <a:rPr lang="en-GB" sz="1400" spc="-16" dirty="0">
                <a:solidFill>
                  <a:srgbClr val="437BFF"/>
                </a:solidFill>
                <a:latin typeface="Lucida Sans"/>
                <a:cs typeface="Arial" panose="020B0604020202020204" pitchFamily="34" charset="0"/>
              </a:rPr>
              <a:t>COM</a:t>
            </a:r>
            <a:r>
              <a:rPr lang="en-GB" sz="1400" spc="-19" dirty="0">
                <a:solidFill>
                  <a:srgbClr val="437BFF"/>
                </a:solidFill>
                <a:latin typeface="Lucida Sans"/>
                <a:cs typeface="Arial" panose="020B0604020202020204" pitchFamily="34" charset="0"/>
              </a:rPr>
              <a:t>E</a:t>
            </a:r>
            <a:r>
              <a:rPr lang="en-GB" sz="1400" spc="144" dirty="0">
                <a:solidFill>
                  <a:srgbClr val="437BFF"/>
                </a:solidFill>
                <a:latin typeface="Lucida Sans"/>
                <a:cs typeface="Arial" panose="020B0604020202020204" pitchFamily="34" charset="0"/>
              </a:rPr>
              <a:t>S</a:t>
            </a:r>
            <a:endParaRPr lang="en-GB" sz="1400" dirty="0">
              <a:latin typeface="Lucida Sans"/>
              <a:cs typeface="Arial" panose="020B0604020202020204" pitchFamily="34" charset="0"/>
            </a:endParaRPr>
          </a:p>
        </p:txBody>
      </p:sp>
      <p:sp>
        <p:nvSpPr>
          <p:cNvPr id="38" name="object 38"/>
          <p:cNvSpPr txBox="1"/>
          <p:nvPr/>
        </p:nvSpPr>
        <p:spPr>
          <a:xfrm>
            <a:off x="6667488" y="659533"/>
            <a:ext cx="895938" cy="100558"/>
          </a:xfrm>
          <a:prstGeom prst="rect">
            <a:avLst/>
          </a:prstGeom>
        </p:spPr>
        <p:txBody>
          <a:bodyPr vert="horz" wrap="square" lIns="0" tIns="8145" rIns="0" bIns="0" rtlCol="0">
            <a:spAutoFit/>
          </a:bodyPr>
          <a:lstStyle/>
          <a:p>
            <a:pPr marL="8145">
              <a:spcBef>
                <a:spcPts val="64"/>
              </a:spcBef>
            </a:pPr>
            <a:r>
              <a:rPr lang="en-GB" sz="600" spc="-6" dirty="0">
                <a:solidFill>
                  <a:srgbClr val="437BFF"/>
                </a:solidFill>
                <a:latin typeface="Lucida Sans"/>
                <a:cs typeface="Arial" panose="020B0604020202020204" pitchFamily="34" charset="0"/>
              </a:rPr>
              <a:t>INCREASE</a:t>
            </a:r>
            <a:r>
              <a:rPr lang="en-GB" sz="600" spc="-90" dirty="0">
                <a:solidFill>
                  <a:srgbClr val="437BFF"/>
                </a:solidFill>
                <a:latin typeface="Lucida Sans"/>
                <a:cs typeface="Arial" panose="020B0604020202020204" pitchFamily="34" charset="0"/>
              </a:rPr>
              <a:t> </a:t>
            </a:r>
            <a:r>
              <a:rPr lang="en-GB" sz="600" spc="-38" dirty="0">
                <a:solidFill>
                  <a:srgbClr val="437BFF"/>
                </a:solidFill>
                <a:latin typeface="Lucida Sans"/>
                <a:cs typeface="Arial" panose="020B0604020202020204" pitchFamily="34" charset="0"/>
              </a:rPr>
              <a:t>IN</a:t>
            </a:r>
            <a:r>
              <a:rPr lang="en-GB" sz="600" spc="-90" dirty="0">
                <a:solidFill>
                  <a:srgbClr val="437BFF"/>
                </a:solidFill>
                <a:latin typeface="Lucida Sans"/>
                <a:cs typeface="Arial" panose="020B0604020202020204" pitchFamily="34" charset="0"/>
              </a:rPr>
              <a:t> </a:t>
            </a:r>
            <a:r>
              <a:rPr lang="en-GB" sz="600" spc="-10" dirty="0">
                <a:solidFill>
                  <a:srgbClr val="437BFF"/>
                </a:solidFill>
                <a:latin typeface="Lucida Sans"/>
                <a:cs typeface="Arial" panose="020B0604020202020204" pitchFamily="34" charset="0"/>
              </a:rPr>
              <a:t>CIVIC</a:t>
            </a:r>
            <a:r>
              <a:rPr lang="en-GB" sz="600" spc="-87" dirty="0">
                <a:solidFill>
                  <a:srgbClr val="437BFF"/>
                </a:solidFill>
                <a:latin typeface="Lucida Sans"/>
                <a:cs typeface="Arial" panose="020B0604020202020204" pitchFamily="34" charset="0"/>
              </a:rPr>
              <a:t> </a:t>
            </a:r>
            <a:r>
              <a:rPr lang="en-GB" sz="600" spc="-26" dirty="0">
                <a:solidFill>
                  <a:srgbClr val="437BFF"/>
                </a:solidFill>
                <a:latin typeface="Lucida Sans"/>
                <a:cs typeface="Arial" panose="020B0604020202020204" pitchFamily="34" charset="0"/>
              </a:rPr>
              <a:t>PRIDE</a:t>
            </a:r>
            <a:endParaRPr lang="en-GB" sz="600" dirty="0">
              <a:latin typeface="Lucida Sans"/>
              <a:cs typeface="Arial" panose="020B0604020202020204" pitchFamily="34" charset="0"/>
            </a:endParaRPr>
          </a:p>
        </p:txBody>
      </p:sp>
      <p:sp>
        <p:nvSpPr>
          <p:cNvPr id="39" name="object 39"/>
          <p:cNvSpPr txBox="1"/>
          <p:nvPr/>
        </p:nvSpPr>
        <p:spPr>
          <a:xfrm>
            <a:off x="6667488" y="874558"/>
            <a:ext cx="1306034" cy="285223"/>
          </a:xfrm>
          <a:prstGeom prst="rect">
            <a:avLst/>
          </a:prstGeom>
        </p:spPr>
        <p:txBody>
          <a:bodyPr vert="horz" wrap="square" lIns="0" tIns="8145" rIns="0" bIns="0" rtlCol="0">
            <a:spAutoFit/>
          </a:bodyPr>
          <a:lstStyle/>
          <a:p>
            <a:pPr marL="8145" marR="3258">
              <a:spcBef>
                <a:spcPts val="64"/>
              </a:spcBef>
            </a:pPr>
            <a:r>
              <a:rPr lang="en-GB" sz="600" spc="-26" dirty="0">
                <a:solidFill>
                  <a:srgbClr val="437BFF"/>
                </a:solidFill>
                <a:latin typeface="Lucida Sans"/>
                <a:cs typeface="Arial" panose="020B0604020202020204" pitchFamily="34" charset="0"/>
              </a:rPr>
              <a:t>COMMUNITY </a:t>
            </a:r>
            <a:r>
              <a:rPr lang="en-GB" sz="600" spc="-19" dirty="0">
                <a:solidFill>
                  <a:srgbClr val="437BFF"/>
                </a:solidFill>
                <a:latin typeface="Lucida Sans"/>
                <a:cs typeface="Arial" panose="020B0604020202020204" pitchFamily="34" charset="0"/>
              </a:rPr>
              <a:t>LED </a:t>
            </a:r>
            <a:r>
              <a:rPr lang="en-GB" sz="600" spc="-26" dirty="0">
                <a:solidFill>
                  <a:srgbClr val="437BFF"/>
                </a:solidFill>
                <a:latin typeface="Lucida Sans"/>
                <a:cs typeface="Arial" panose="020B0604020202020204" pitchFamily="34" charset="0"/>
              </a:rPr>
              <a:t>PRODUCTION AND  </a:t>
            </a:r>
            <a:r>
              <a:rPr lang="en-GB" sz="600" spc="-35" dirty="0">
                <a:solidFill>
                  <a:srgbClr val="437BFF"/>
                </a:solidFill>
                <a:latin typeface="Lucida Sans"/>
                <a:cs typeface="Arial" panose="020B0604020202020204" pitchFamily="34" charset="0"/>
              </a:rPr>
              <a:t>PROGRAMMING </a:t>
            </a:r>
            <a:r>
              <a:rPr lang="en-GB" sz="600" spc="-10" dirty="0">
                <a:solidFill>
                  <a:srgbClr val="437BFF"/>
                </a:solidFill>
                <a:latin typeface="Lucida Sans"/>
                <a:cs typeface="Arial" panose="020B0604020202020204" pitchFamily="34" charset="0"/>
              </a:rPr>
              <a:t>INCREASES</a:t>
            </a:r>
            <a:r>
              <a:rPr lang="en-GB" sz="600" spc="-122"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CULTURAL  </a:t>
            </a:r>
            <a:r>
              <a:rPr lang="en-GB" sz="600" spc="-26" dirty="0">
                <a:solidFill>
                  <a:srgbClr val="437BFF"/>
                </a:solidFill>
                <a:latin typeface="Lucida Sans"/>
                <a:cs typeface="Arial" panose="020B0604020202020204" pitchFamily="34" charset="0"/>
              </a:rPr>
              <a:t>PARTICIPATION </a:t>
            </a:r>
            <a:r>
              <a:rPr lang="en-GB" sz="600" spc="-22" dirty="0">
                <a:solidFill>
                  <a:srgbClr val="437BFF"/>
                </a:solidFill>
                <a:latin typeface="Lucida Sans"/>
                <a:cs typeface="Arial" panose="020B0604020202020204" pitchFamily="34" charset="0"/>
              </a:rPr>
              <a:t>AND</a:t>
            </a:r>
            <a:r>
              <a:rPr lang="en-GB" sz="600" spc="-125" dirty="0">
                <a:solidFill>
                  <a:srgbClr val="437BFF"/>
                </a:solidFill>
                <a:latin typeface="Lucida Sans"/>
                <a:cs typeface="Arial" panose="020B0604020202020204" pitchFamily="34" charset="0"/>
              </a:rPr>
              <a:t> </a:t>
            </a:r>
            <a:r>
              <a:rPr lang="en-GB" sz="600" spc="-22" dirty="0">
                <a:solidFill>
                  <a:srgbClr val="437BFF"/>
                </a:solidFill>
                <a:latin typeface="Lucida Sans"/>
                <a:cs typeface="Arial" panose="020B0604020202020204" pitchFamily="34" charset="0"/>
              </a:rPr>
              <a:t>ACTIVISM</a:t>
            </a:r>
            <a:endParaRPr lang="en-GB" sz="600" dirty="0">
              <a:latin typeface="Lucida Sans"/>
              <a:cs typeface="Arial" panose="020B0604020202020204" pitchFamily="34" charset="0"/>
            </a:endParaRPr>
          </a:p>
        </p:txBody>
      </p:sp>
      <p:sp>
        <p:nvSpPr>
          <p:cNvPr id="40" name="object 40"/>
          <p:cNvSpPr txBox="1"/>
          <p:nvPr/>
        </p:nvSpPr>
        <p:spPr>
          <a:xfrm>
            <a:off x="6667488" y="1304608"/>
            <a:ext cx="1712871" cy="285223"/>
          </a:xfrm>
          <a:prstGeom prst="rect">
            <a:avLst/>
          </a:prstGeom>
        </p:spPr>
        <p:txBody>
          <a:bodyPr vert="horz" wrap="square" lIns="0" tIns="8145" rIns="0" bIns="0" rtlCol="0">
            <a:spAutoFit/>
          </a:bodyPr>
          <a:lstStyle/>
          <a:p>
            <a:pPr marL="8145" marR="3258">
              <a:spcBef>
                <a:spcPts val="64"/>
              </a:spcBef>
            </a:pPr>
            <a:r>
              <a:rPr lang="en-GB" sz="600" spc="-26" dirty="0">
                <a:solidFill>
                  <a:srgbClr val="437BFF"/>
                </a:solidFill>
                <a:latin typeface="Lucida Sans"/>
                <a:cs typeface="Arial" panose="020B0604020202020204" pitchFamily="34" charset="0"/>
              </a:rPr>
              <a:t>CULTURAL </a:t>
            </a:r>
            <a:r>
              <a:rPr lang="en-GB" sz="600" spc="-22" dirty="0">
                <a:solidFill>
                  <a:srgbClr val="437BFF"/>
                </a:solidFill>
                <a:latin typeface="Lucida Sans"/>
                <a:cs typeface="Arial" panose="020B0604020202020204" pitchFamily="34" charset="0"/>
              </a:rPr>
              <a:t>LEADERSHIP AND </a:t>
            </a:r>
            <a:r>
              <a:rPr lang="en-GB" sz="600" spc="-35" dirty="0">
                <a:solidFill>
                  <a:srgbClr val="437BFF"/>
                </a:solidFill>
                <a:latin typeface="Lucida Sans"/>
                <a:cs typeface="Arial" panose="020B0604020202020204" pitchFamily="34" charset="0"/>
              </a:rPr>
              <a:t>PROGRAMMING  </a:t>
            </a:r>
            <a:r>
              <a:rPr lang="en-GB" sz="600" spc="38" dirty="0">
                <a:solidFill>
                  <a:srgbClr val="437BFF"/>
                </a:solidFill>
                <a:latin typeface="Calibri"/>
                <a:cs typeface="Calibri"/>
              </a:rPr>
              <a:t>REFLECTS</a:t>
            </a:r>
            <a:r>
              <a:rPr lang="en-GB" sz="600" spc="-10" dirty="0">
                <a:solidFill>
                  <a:srgbClr val="437BFF"/>
                </a:solidFill>
                <a:latin typeface="Calibri"/>
                <a:cs typeface="Calibri"/>
              </a:rPr>
              <a:t> </a:t>
            </a:r>
            <a:r>
              <a:rPr lang="en-GB" sz="600" spc="42" dirty="0">
                <a:solidFill>
                  <a:srgbClr val="437BFF"/>
                </a:solidFill>
                <a:latin typeface="Calibri"/>
                <a:cs typeface="Calibri"/>
              </a:rPr>
              <a:t>AND</a:t>
            </a:r>
            <a:r>
              <a:rPr lang="en-GB" sz="600" spc="-10" dirty="0">
                <a:solidFill>
                  <a:srgbClr val="437BFF"/>
                </a:solidFill>
                <a:latin typeface="Calibri"/>
                <a:cs typeface="Calibri"/>
              </a:rPr>
              <a:t> </a:t>
            </a:r>
            <a:r>
              <a:rPr lang="en-GB" sz="600" spc="42" dirty="0">
                <a:solidFill>
                  <a:srgbClr val="437BFF"/>
                </a:solidFill>
                <a:latin typeface="Calibri"/>
                <a:cs typeface="Calibri"/>
              </a:rPr>
              <a:t>REPRESENTS</a:t>
            </a:r>
            <a:r>
              <a:rPr lang="en-GB" sz="600" spc="-10" dirty="0">
                <a:solidFill>
                  <a:srgbClr val="437BFF"/>
                </a:solidFill>
                <a:latin typeface="Calibri"/>
                <a:cs typeface="Calibri"/>
              </a:rPr>
              <a:t> </a:t>
            </a:r>
            <a:r>
              <a:rPr lang="en-GB" sz="600" spc="32" dirty="0">
                <a:solidFill>
                  <a:srgbClr val="437BFF"/>
                </a:solidFill>
                <a:latin typeface="Calibri"/>
                <a:cs typeface="Calibri"/>
              </a:rPr>
              <a:t>THE</a:t>
            </a:r>
            <a:r>
              <a:rPr lang="en-GB" sz="600" spc="-10" dirty="0">
                <a:solidFill>
                  <a:srgbClr val="437BFF"/>
                </a:solidFill>
                <a:latin typeface="Calibri"/>
                <a:cs typeface="Calibri"/>
              </a:rPr>
              <a:t> </a:t>
            </a:r>
            <a:r>
              <a:rPr lang="en-GB" sz="600" spc="38" dirty="0">
                <a:solidFill>
                  <a:srgbClr val="437BFF"/>
                </a:solidFill>
                <a:latin typeface="Calibri"/>
                <a:cs typeface="Calibri"/>
              </a:rPr>
              <a:t>CITIZENS</a:t>
            </a:r>
            <a:r>
              <a:rPr lang="en-GB" sz="600" spc="-10" dirty="0">
                <a:solidFill>
                  <a:srgbClr val="437BFF"/>
                </a:solidFill>
                <a:latin typeface="Calibri"/>
                <a:cs typeface="Calibri"/>
              </a:rPr>
              <a:t> </a:t>
            </a:r>
            <a:r>
              <a:rPr lang="en-GB" sz="600" spc="38" dirty="0">
                <a:solidFill>
                  <a:srgbClr val="437BFF"/>
                </a:solidFill>
                <a:latin typeface="Calibri"/>
                <a:cs typeface="Calibri"/>
              </a:rPr>
              <a:t>OF</a:t>
            </a:r>
            <a:r>
              <a:rPr lang="en-GB" sz="600" spc="-10" dirty="0">
                <a:solidFill>
                  <a:srgbClr val="437BFF"/>
                </a:solidFill>
                <a:latin typeface="Calibri"/>
                <a:cs typeface="Calibri"/>
              </a:rPr>
              <a:t> </a:t>
            </a:r>
            <a:r>
              <a:rPr lang="en-GB" sz="600" spc="26" dirty="0">
                <a:solidFill>
                  <a:srgbClr val="437BFF"/>
                </a:solidFill>
                <a:latin typeface="Calibri"/>
                <a:cs typeface="Calibri"/>
              </a:rPr>
              <a:t>THE  </a:t>
            </a:r>
            <a:r>
              <a:rPr lang="en-GB" sz="600" spc="-6" dirty="0">
                <a:solidFill>
                  <a:srgbClr val="437BFF"/>
                </a:solidFill>
                <a:latin typeface="Lucida Sans"/>
                <a:cs typeface="Arial" panose="020B0604020202020204" pitchFamily="34" charset="0"/>
              </a:rPr>
              <a:t>CITY</a:t>
            </a:r>
            <a:endParaRPr lang="en-GB" sz="600" dirty="0">
              <a:latin typeface="Lucida Sans"/>
              <a:cs typeface="Arial" panose="020B0604020202020204" pitchFamily="34" charset="0"/>
            </a:endParaRPr>
          </a:p>
        </p:txBody>
      </p:sp>
      <p:sp>
        <p:nvSpPr>
          <p:cNvPr id="41" name="object 41"/>
          <p:cNvSpPr txBox="1"/>
          <p:nvPr/>
        </p:nvSpPr>
        <p:spPr>
          <a:xfrm>
            <a:off x="6667489" y="1734659"/>
            <a:ext cx="1738527" cy="377556"/>
          </a:xfrm>
          <a:prstGeom prst="rect">
            <a:avLst/>
          </a:prstGeom>
        </p:spPr>
        <p:txBody>
          <a:bodyPr vert="horz" wrap="square" lIns="0" tIns="8145" rIns="0" bIns="0" rtlCol="0">
            <a:spAutoFit/>
          </a:bodyPr>
          <a:lstStyle/>
          <a:p>
            <a:pPr marL="8145" marR="3258">
              <a:spcBef>
                <a:spcPts val="64"/>
              </a:spcBef>
            </a:pPr>
            <a:r>
              <a:rPr lang="en-GB" sz="600" spc="-10" dirty="0">
                <a:solidFill>
                  <a:srgbClr val="437BFF"/>
                </a:solidFill>
                <a:latin typeface="Lucida Sans"/>
                <a:cs typeface="Arial" panose="020B0604020202020204" pitchFamily="34" charset="0"/>
              </a:rPr>
              <a:t>THERE </a:t>
            </a:r>
            <a:r>
              <a:rPr lang="en-GB" sz="600" spc="-19" dirty="0">
                <a:solidFill>
                  <a:srgbClr val="437BFF"/>
                </a:solidFill>
                <a:latin typeface="Lucida Sans"/>
                <a:cs typeface="Arial" panose="020B0604020202020204" pitchFamily="34" charset="0"/>
              </a:rPr>
              <a:t>IS </a:t>
            </a:r>
            <a:r>
              <a:rPr lang="en-GB" sz="600" spc="-13" dirty="0">
                <a:solidFill>
                  <a:srgbClr val="437BFF"/>
                </a:solidFill>
                <a:latin typeface="Lucida Sans"/>
                <a:cs typeface="Arial" panose="020B0604020202020204" pitchFamily="34" charset="0"/>
              </a:rPr>
              <a:t>INCREASED </a:t>
            </a:r>
            <a:r>
              <a:rPr lang="en-GB" sz="600" spc="-32" dirty="0">
                <a:solidFill>
                  <a:srgbClr val="437BFF"/>
                </a:solidFill>
                <a:latin typeface="Lucida Sans"/>
                <a:cs typeface="Arial" panose="020B0604020202020204" pitchFamily="34" charset="0"/>
              </a:rPr>
              <a:t>UNDERSTANDING,  </a:t>
            </a:r>
            <a:r>
              <a:rPr lang="en-GB" sz="600" spc="38" dirty="0">
                <a:solidFill>
                  <a:srgbClr val="437BFF"/>
                </a:solidFill>
                <a:latin typeface="Calibri"/>
                <a:cs typeface="Calibri"/>
              </a:rPr>
              <a:t>ACCESSIBILITY </a:t>
            </a:r>
            <a:r>
              <a:rPr lang="en-GB" sz="600" spc="42" dirty="0">
                <a:solidFill>
                  <a:srgbClr val="437BFF"/>
                </a:solidFill>
                <a:latin typeface="Calibri"/>
                <a:cs typeface="Calibri"/>
              </a:rPr>
              <a:t>AND </a:t>
            </a:r>
            <a:r>
              <a:rPr lang="en-GB" sz="600" spc="29" dirty="0">
                <a:solidFill>
                  <a:srgbClr val="437BFF"/>
                </a:solidFill>
                <a:latin typeface="Calibri"/>
                <a:cs typeface="Calibri"/>
              </a:rPr>
              <a:t>PROVISION </a:t>
            </a:r>
            <a:r>
              <a:rPr lang="en-GB" sz="600" spc="38" dirty="0">
                <a:solidFill>
                  <a:srgbClr val="437BFF"/>
                </a:solidFill>
                <a:latin typeface="Calibri"/>
                <a:cs typeface="Calibri"/>
              </a:rPr>
              <a:t>OF </a:t>
            </a:r>
            <a:r>
              <a:rPr lang="en-GB" sz="600" spc="42" dirty="0">
                <a:solidFill>
                  <a:srgbClr val="437BFF"/>
                </a:solidFill>
                <a:latin typeface="Calibri"/>
                <a:cs typeface="Calibri"/>
              </a:rPr>
              <a:t>CAREER  </a:t>
            </a:r>
            <a:r>
              <a:rPr lang="en-GB" sz="600" spc="-19" dirty="0">
                <a:solidFill>
                  <a:srgbClr val="437BFF"/>
                </a:solidFill>
                <a:latin typeface="Lucida Sans"/>
                <a:cs typeface="Arial" panose="020B0604020202020204" pitchFamily="34" charset="0"/>
              </a:rPr>
              <a:t>ROUTES</a:t>
            </a:r>
            <a:r>
              <a:rPr lang="en-GB" sz="600" spc="-73" dirty="0">
                <a:solidFill>
                  <a:srgbClr val="437BFF"/>
                </a:solidFill>
                <a:latin typeface="Lucida Sans"/>
                <a:cs typeface="Arial" panose="020B0604020202020204" pitchFamily="34" charset="0"/>
              </a:rPr>
              <a:t> </a:t>
            </a:r>
            <a:r>
              <a:rPr lang="en-GB" sz="600" spc="-32" dirty="0">
                <a:solidFill>
                  <a:srgbClr val="437BFF"/>
                </a:solidFill>
                <a:latin typeface="Lucida Sans"/>
                <a:cs typeface="Arial" panose="020B0604020202020204" pitchFamily="34" charset="0"/>
              </a:rPr>
              <a:t>INTO</a:t>
            </a:r>
            <a:r>
              <a:rPr lang="en-GB" sz="600" spc="-73"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THE</a:t>
            </a:r>
            <a:r>
              <a:rPr lang="en-GB" sz="600" spc="-73" dirty="0">
                <a:solidFill>
                  <a:srgbClr val="437BFF"/>
                </a:solidFill>
                <a:latin typeface="Lucida Sans"/>
                <a:cs typeface="Arial" panose="020B0604020202020204" pitchFamily="34" charset="0"/>
              </a:rPr>
              <a:t> </a:t>
            </a:r>
            <a:r>
              <a:rPr lang="en-GB" sz="600" spc="-26" dirty="0">
                <a:solidFill>
                  <a:srgbClr val="437BFF"/>
                </a:solidFill>
                <a:latin typeface="Lucida Sans"/>
                <a:cs typeface="Arial" panose="020B0604020202020204" pitchFamily="34" charset="0"/>
              </a:rPr>
              <a:t>CULTURAL</a:t>
            </a:r>
            <a:r>
              <a:rPr lang="en-GB" sz="600" spc="-71" dirty="0">
                <a:solidFill>
                  <a:srgbClr val="437BFF"/>
                </a:solidFill>
                <a:latin typeface="Lucida Sans"/>
                <a:cs typeface="Arial" panose="020B0604020202020204" pitchFamily="34" charset="0"/>
              </a:rPr>
              <a:t> </a:t>
            </a:r>
            <a:r>
              <a:rPr lang="en-GB" sz="600" spc="-22" dirty="0">
                <a:solidFill>
                  <a:srgbClr val="437BFF"/>
                </a:solidFill>
                <a:latin typeface="Lucida Sans"/>
                <a:cs typeface="Arial" panose="020B0604020202020204" pitchFamily="34" charset="0"/>
              </a:rPr>
              <a:t>AND</a:t>
            </a:r>
            <a:r>
              <a:rPr lang="en-GB" sz="600" spc="-73"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CREATIVE</a:t>
            </a:r>
            <a:r>
              <a:rPr lang="en-GB" sz="600" spc="-73" dirty="0">
                <a:solidFill>
                  <a:srgbClr val="437BFF"/>
                </a:solidFill>
                <a:latin typeface="Lucida Sans"/>
                <a:cs typeface="Arial" panose="020B0604020202020204" pitchFamily="34" charset="0"/>
              </a:rPr>
              <a:t> </a:t>
            </a:r>
            <a:r>
              <a:rPr lang="en-GB" sz="600" spc="-6" dirty="0">
                <a:solidFill>
                  <a:srgbClr val="437BFF"/>
                </a:solidFill>
                <a:latin typeface="Lucida Sans"/>
                <a:cs typeface="Arial" panose="020B0604020202020204" pitchFamily="34" charset="0"/>
              </a:rPr>
              <a:t>SECTOR</a:t>
            </a:r>
            <a:endParaRPr lang="en-GB" sz="600" dirty="0">
              <a:latin typeface="Lucida Sans"/>
              <a:cs typeface="Arial" panose="020B0604020202020204" pitchFamily="34" charset="0"/>
            </a:endParaRPr>
          </a:p>
        </p:txBody>
      </p:sp>
      <p:sp>
        <p:nvSpPr>
          <p:cNvPr id="42" name="object 42"/>
          <p:cNvSpPr txBox="1"/>
          <p:nvPr/>
        </p:nvSpPr>
        <p:spPr>
          <a:xfrm>
            <a:off x="6667488" y="2164709"/>
            <a:ext cx="1539792" cy="192890"/>
          </a:xfrm>
          <a:prstGeom prst="rect">
            <a:avLst/>
          </a:prstGeom>
        </p:spPr>
        <p:txBody>
          <a:bodyPr vert="horz" wrap="square" lIns="0" tIns="8145" rIns="0" bIns="0" rtlCol="0">
            <a:spAutoFit/>
          </a:bodyPr>
          <a:lstStyle/>
          <a:p>
            <a:pPr marL="8145" marR="3258">
              <a:spcBef>
                <a:spcPts val="64"/>
              </a:spcBef>
            </a:pPr>
            <a:r>
              <a:rPr lang="en-GB" sz="600" spc="-29" dirty="0">
                <a:solidFill>
                  <a:srgbClr val="231F20"/>
                </a:solidFill>
                <a:latin typeface="Century Gothic"/>
                <a:cs typeface="Arial" panose="020B0604020202020204" pitchFamily="34" charset="0"/>
              </a:rPr>
              <a:t>CULTURAL </a:t>
            </a:r>
            <a:r>
              <a:rPr lang="en-GB" sz="600" spc="-61" dirty="0">
                <a:solidFill>
                  <a:srgbClr val="231F20"/>
                </a:solidFill>
                <a:latin typeface="Century Gothic"/>
                <a:cs typeface="Arial" panose="020B0604020202020204" pitchFamily="34" charset="0"/>
              </a:rPr>
              <a:t>ENGAGEMENT </a:t>
            </a:r>
            <a:r>
              <a:rPr lang="en-GB" sz="600" spc="45" dirty="0">
                <a:solidFill>
                  <a:srgbClr val="231F20"/>
                </a:solidFill>
                <a:latin typeface="Century Gothic"/>
                <a:cs typeface="Arial" panose="020B0604020202020204" pitchFamily="34" charset="0"/>
              </a:rPr>
              <a:t>IS</a:t>
            </a:r>
            <a:r>
              <a:rPr lang="en-GB" sz="600" spc="-48" dirty="0">
                <a:solidFill>
                  <a:srgbClr val="231F20"/>
                </a:solidFill>
                <a:latin typeface="Century Gothic"/>
                <a:cs typeface="Arial" panose="020B0604020202020204" pitchFamily="34" charset="0"/>
              </a:rPr>
              <a:t> GEOGRAPHICALLY  </a:t>
            </a:r>
            <a:r>
              <a:rPr lang="en-GB" sz="600" spc="-19" dirty="0">
                <a:solidFill>
                  <a:srgbClr val="231F20"/>
                </a:solidFill>
                <a:latin typeface="Century Gothic"/>
                <a:cs typeface="Arial" panose="020B0604020202020204" pitchFamily="34" charset="0"/>
              </a:rPr>
              <a:t>DISPERSED </a:t>
            </a:r>
            <a:r>
              <a:rPr lang="en-GB" sz="600" spc="-10" dirty="0">
                <a:solidFill>
                  <a:srgbClr val="231F20"/>
                </a:solidFill>
                <a:latin typeface="Century Gothic"/>
                <a:cs typeface="Arial" panose="020B0604020202020204" pitchFamily="34" charset="0"/>
              </a:rPr>
              <a:t>ACROSS </a:t>
            </a:r>
            <a:r>
              <a:rPr lang="en-GB" sz="600" spc="-35" dirty="0">
                <a:solidFill>
                  <a:srgbClr val="231F20"/>
                </a:solidFill>
                <a:latin typeface="Century Gothic"/>
                <a:cs typeface="Arial" panose="020B0604020202020204" pitchFamily="34" charset="0"/>
              </a:rPr>
              <a:t>THE</a:t>
            </a:r>
            <a:r>
              <a:rPr lang="en-GB" sz="600" spc="-90" dirty="0">
                <a:solidFill>
                  <a:srgbClr val="231F20"/>
                </a:solidFill>
                <a:latin typeface="Century Gothic"/>
                <a:cs typeface="Arial" panose="020B0604020202020204" pitchFamily="34" charset="0"/>
              </a:rPr>
              <a:t> </a:t>
            </a:r>
            <a:r>
              <a:rPr lang="en-GB" sz="600" spc="-29" dirty="0">
                <a:solidFill>
                  <a:srgbClr val="231F20"/>
                </a:solidFill>
                <a:latin typeface="Century Gothic"/>
                <a:cs typeface="Arial" panose="020B0604020202020204" pitchFamily="34" charset="0"/>
              </a:rPr>
              <a:t>CITY</a:t>
            </a:r>
            <a:endParaRPr lang="en-GB" sz="600" dirty="0">
              <a:latin typeface="Century Gothic"/>
              <a:cs typeface="Arial" panose="020B0604020202020204" pitchFamily="34" charset="0"/>
            </a:endParaRPr>
          </a:p>
        </p:txBody>
      </p:sp>
      <p:sp>
        <p:nvSpPr>
          <p:cNvPr id="43" name="object 43"/>
          <p:cNvSpPr txBox="1"/>
          <p:nvPr/>
        </p:nvSpPr>
        <p:spPr>
          <a:xfrm>
            <a:off x="6667488" y="2487247"/>
            <a:ext cx="1699432" cy="377556"/>
          </a:xfrm>
          <a:prstGeom prst="rect">
            <a:avLst/>
          </a:prstGeom>
        </p:spPr>
        <p:txBody>
          <a:bodyPr vert="horz" wrap="square" lIns="0" tIns="8145" rIns="0" bIns="0" rtlCol="0">
            <a:spAutoFit/>
          </a:bodyPr>
          <a:lstStyle/>
          <a:p>
            <a:pPr marL="8145" marR="96512">
              <a:spcBef>
                <a:spcPts val="64"/>
              </a:spcBef>
            </a:pPr>
            <a:r>
              <a:rPr lang="en-GB" sz="600" spc="-29" dirty="0">
                <a:solidFill>
                  <a:srgbClr val="231F20"/>
                </a:solidFill>
                <a:latin typeface="Century Gothic"/>
                <a:cs typeface="Arial" panose="020B0604020202020204" pitchFamily="34" charset="0"/>
              </a:rPr>
              <a:t>CULTURAL </a:t>
            </a:r>
            <a:r>
              <a:rPr lang="en-GB" sz="600" spc="-13" dirty="0">
                <a:solidFill>
                  <a:srgbClr val="231F20"/>
                </a:solidFill>
                <a:latin typeface="Century Gothic"/>
                <a:cs typeface="Arial" panose="020B0604020202020204" pitchFamily="34" charset="0"/>
              </a:rPr>
              <a:t>SECTOR </a:t>
            </a:r>
            <a:r>
              <a:rPr lang="en-GB" sz="600" spc="-35" dirty="0">
                <a:solidFill>
                  <a:srgbClr val="231F20"/>
                </a:solidFill>
                <a:latin typeface="Century Gothic"/>
                <a:cs typeface="Arial" panose="020B0604020202020204" pitchFamily="34" charset="0"/>
              </a:rPr>
              <a:t>ACTIVITY </a:t>
            </a:r>
            <a:r>
              <a:rPr lang="en-GB" sz="600" spc="-32" dirty="0">
                <a:solidFill>
                  <a:srgbClr val="231F20"/>
                </a:solidFill>
                <a:latin typeface="Century Gothic"/>
                <a:cs typeface="Arial" panose="020B0604020202020204" pitchFamily="34" charset="0"/>
              </a:rPr>
              <a:t>MAKES </a:t>
            </a:r>
            <a:r>
              <a:rPr lang="en-GB" sz="600" spc="-87" dirty="0">
                <a:solidFill>
                  <a:srgbClr val="231F20"/>
                </a:solidFill>
                <a:latin typeface="Century Gothic"/>
                <a:cs typeface="Arial" panose="020B0604020202020204" pitchFamily="34" charset="0"/>
              </a:rPr>
              <a:t>A  </a:t>
            </a:r>
            <a:r>
              <a:rPr lang="en-GB" sz="600" spc="-22" dirty="0">
                <a:solidFill>
                  <a:srgbClr val="231F20"/>
                </a:solidFill>
                <a:latin typeface="Century Gothic"/>
                <a:cs typeface="Arial" panose="020B0604020202020204" pitchFamily="34" charset="0"/>
              </a:rPr>
              <a:t>SIGNIFICANT </a:t>
            </a:r>
            <a:r>
              <a:rPr lang="en-GB" sz="600" spc="-32" dirty="0">
                <a:solidFill>
                  <a:srgbClr val="231F20"/>
                </a:solidFill>
                <a:latin typeface="Century Gothic"/>
                <a:cs typeface="Arial" panose="020B0604020202020204" pitchFamily="34" charset="0"/>
              </a:rPr>
              <a:t>CONTRIBUTION </a:t>
            </a:r>
            <a:r>
              <a:rPr lang="en-GB" sz="600" spc="-29" dirty="0">
                <a:solidFill>
                  <a:srgbClr val="231F20"/>
                </a:solidFill>
                <a:latin typeface="Century Gothic"/>
                <a:cs typeface="Arial" panose="020B0604020202020204" pitchFamily="34" charset="0"/>
              </a:rPr>
              <a:t>TO </a:t>
            </a:r>
            <a:r>
              <a:rPr lang="en-GB" sz="600" spc="-35" dirty="0">
                <a:solidFill>
                  <a:srgbClr val="231F20"/>
                </a:solidFill>
                <a:latin typeface="Century Gothic"/>
                <a:cs typeface="Arial" panose="020B0604020202020204" pitchFamily="34" charset="0"/>
              </a:rPr>
              <a:t>THE</a:t>
            </a:r>
            <a:r>
              <a:rPr lang="en-GB" sz="600" spc="-83" dirty="0">
                <a:solidFill>
                  <a:srgbClr val="231F20"/>
                </a:solidFill>
                <a:latin typeface="Century Gothic"/>
                <a:cs typeface="Arial" panose="020B0604020202020204" pitchFamily="34" charset="0"/>
              </a:rPr>
              <a:t> </a:t>
            </a:r>
            <a:r>
              <a:rPr lang="en-GB" sz="600" spc="-61" dirty="0">
                <a:solidFill>
                  <a:srgbClr val="231F20"/>
                </a:solidFill>
                <a:latin typeface="Century Gothic"/>
                <a:cs typeface="Arial" panose="020B0604020202020204" pitchFamily="34" charset="0"/>
              </a:rPr>
              <a:t>ECONOMIC,</a:t>
            </a:r>
            <a:endParaRPr lang="en-GB" sz="600" dirty="0">
              <a:latin typeface="Century Gothic"/>
              <a:cs typeface="Arial" panose="020B0604020202020204" pitchFamily="34" charset="0"/>
            </a:endParaRPr>
          </a:p>
          <a:p>
            <a:pPr marL="8145" marR="3258"/>
            <a:r>
              <a:rPr lang="en-GB" sz="600" spc="-45" dirty="0">
                <a:solidFill>
                  <a:srgbClr val="231F20"/>
                </a:solidFill>
                <a:latin typeface="Century Gothic"/>
                <a:cs typeface="Arial" panose="020B0604020202020204" pitchFamily="34" charset="0"/>
              </a:rPr>
              <a:t>ENVIRONMENTAL, </a:t>
            </a:r>
            <a:r>
              <a:rPr lang="en-GB" sz="600" spc="-29" dirty="0">
                <a:solidFill>
                  <a:srgbClr val="231F20"/>
                </a:solidFill>
                <a:latin typeface="Century Gothic"/>
                <a:cs typeface="Arial" panose="020B0604020202020204" pitchFamily="34" charset="0"/>
              </a:rPr>
              <a:t>SOCIAL, </a:t>
            </a:r>
            <a:r>
              <a:rPr lang="en-GB" sz="600" spc="-42" dirty="0">
                <a:solidFill>
                  <a:srgbClr val="231F20"/>
                </a:solidFill>
                <a:latin typeface="Century Gothic"/>
                <a:cs typeface="Arial" panose="020B0604020202020204" pitchFamily="34" charset="0"/>
              </a:rPr>
              <a:t>HEALTH </a:t>
            </a:r>
            <a:r>
              <a:rPr lang="en-GB" sz="600" spc="-71" dirty="0">
                <a:solidFill>
                  <a:srgbClr val="231F20"/>
                </a:solidFill>
                <a:latin typeface="Century Gothic"/>
                <a:cs typeface="Arial" panose="020B0604020202020204" pitchFamily="34" charset="0"/>
              </a:rPr>
              <a:t>AND </a:t>
            </a:r>
            <a:r>
              <a:rPr lang="en-GB" sz="600" spc="-45" dirty="0">
                <a:solidFill>
                  <a:srgbClr val="231F20"/>
                </a:solidFill>
                <a:latin typeface="Century Gothic"/>
                <a:cs typeface="Arial" panose="020B0604020202020204" pitchFamily="34" charset="0"/>
              </a:rPr>
              <a:t>WELLBEING  </a:t>
            </a:r>
            <a:r>
              <a:rPr lang="en-GB" sz="600" spc="-22" dirty="0">
                <a:solidFill>
                  <a:srgbClr val="231F20"/>
                </a:solidFill>
                <a:latin typeface="Century Gothic"/>
                <a:cs typeface="Arial" panose="020B0604020202020204" pitchFamily="34" charset="0"/>
              </a:rPr>
              <a:t>TARGETS </a:t>
            </a:r>
            <a:r>
              <a:rPr lang="en-GB" sz="600" spc="-3" dirty="0">
                <a:solidFill>
                  <a:srgbClr val="231F20"/>
                </a:solidFill>
                <a:latin typeface="Century Gothic"/>
                <a:cs typeface="Arial" panose="020B0604020202020204" pitchFamily="34" charset="0"/>
              </a:rPr>
              <a:t>FOR </a:t>
            </a:r>
            <a:r>
              <a:rPr lang="en-GB" sz="600" spc="-35" dirty="0">
                <a:solidFill>
                  <a:srgbClr val="231F20"/>
                </a:solidFill>
                <a:latin typeface="Century Gothic"/>
                <a:cs typeface="Arial" panose="020B0604020202020204" pitchFamily="34" charset="0"/>
              </a:rPr>
              <a:t>THE </a:t>
            </a:r>
            <a:r>
              <a:rPr lang="en-GB" sz="600" spc="-26" dirty="0">
                <a:solidFill>
                  <a:srgbClr val="231F20"/>
                </a:solidFill>
                <a:latin typeface="Century Gothic"/>
                <a:cs typeface="Arial" panose="020B0604020202020204" pitchFamily="34" charset="0"/>
              </a:rPr>
              <a:t>CITY </a:t>
            </a:r>
            <a:r>
              <a:rPr lang="en-GB" sz="600" spc="-71" dirty="0">
                <a:solidFill>
                  <a:srgbClr val="231F20"/>
                </a:solidFill>
                <a:latin typeface="Century Gothic"/>
                <a:cs typeface="Arial" panose="020B0604020202020204" pitchFamily="34" charset="0"/>
              </a:rPr>
              <a:t>AND </a:t>
            </a:r>
            <a:r>
              <a:rPr lang="en-GB" sz="600" spc="-35" dirty="0">
                <a:solidFill>
                  <a:srgbClr val="231F20"/>
                </a:solidFill>
                <a:latin typeface="Century Gothic"/>
                <a:cs typeface="Arial" panose="020B0604020202020204" pitchFamily="34" charset="0"/>
              </a:rPr>
              <a:t>THE</a:t>
            </a:r>
            <a:r>
              <a:rPr lang="en-GB" sz="600" spc="-77" dirty="0">
                <a:solidFill>
                  <a:srgbClr val="231F20"/>
                </a:solidFill>
                <a:latin typeface="Century Gothic"/>
                <a:cs typeface="Arial" panose="020B0604020202020204" pitchFamily="34" charset="0"/>
              </a:rPr>
              <a:t> </a:t>
            </a:r>
            <a:r>
              <a:rPr lang="en-GB" sz="600" spc="-38" dirty="0">
                <a:solidFill>
                  <a:srgbClr val="231F20"/>
                </a:solidFill>
                <a:latin typeface="Century Gothic"/>
                <a:cs typeface="Arial" panose="020B0604020202020204" pitchFamily="34" charset="0"/>
              </a:rPr>
              <a:t>REGION</a:t>
            </a:r>
            <a:endParaRPr lang="en-GB" sz="600" dirty="0">
              <a:latin typeface="Century Gothic"/>
              <a:cs typeface="Arial" panose="020B0604020202020204" pitchFamily="34" charset="0"/>
            </a:endParaRPr>
          </a:p>
        </p:txBody>
      </p:sp>
      <p:sp>
        <p:nvSpPr>
          <p:cNvPr id="44" name="object 44"/>
          <p:cNvSpPr txBox="1"/>
          <p:nvPr/>
        </p:nvSpPr>
        <p:spPr>
          <a:xfrm>
            <a:off x="6667488" y="3024810"/>
            <a:ext cx="1683957" cy="285223"/>
          </a:xfrm>
          <a:prstGeom prst="rect">
            <a:avLst/>
          </a:prstGeom>
        </p:spPr>
        <p:txBody>
          <a:bodyPr vert="horz" wrap="square" lIns="0" tIns="8145" rIns="0" bIns="0" rtlCol="0">
            <a:spAutoFit/>
          </a:bodyPr>
          <a:lstStyle/>
          <a:p>
            <a:pPr marL="8145" marR="3258">
              <a:spcBef>
                <a:spcPts val="64"/>
              </a:spcBef>
            </a:pPr>
            <a:r>
              <a:rPr lang="en-GB" sz="600" spc="-48" dirty="0">
                <a:solidFill>
                  <a:srgbClr val="231F20"/>
                </a:solidFill>
                <a:latin typeface="Century Gothic"/>
                <a:cs typeface="Arial" panose="020B0604020202020204" pitchFamily="34" charset="0"/>
              </a:rPr>
              <a:t>COORDINATED </a:t>
            </a:r>
            <a:r>
              <a:rPr lang="en-GB" sz="600" spc="-32" dirty="0">
                <a:solidFill>
                  <a:srgbClr val="231F20"/>
                </a:solidFill>
                <a:latin typeface="Century Gothic"/>
                <a:cs typeface="Arial" panose="020B0604020202020204" pitchFamily="34" charset="0"/>
              </a:rPr>
              <a:t>CULTURAL </a:t>
            </a:r>
            <a:r>
              <a:rPr lang="en-GB" sz="600" spc="-13" dirty="0">
                <a:solidFill>
                  <a:srgbClr val="231F20"/>
                </a:solidFill>
                <a:latin typeface="Century Gothic"/>
                <a:cs typeface="Arial" panose="020B0604020202020204" pitchFamily="34" charset="0"/>
              </a:rPr>
              <a:t>SECTOR </a:t>
            </a:r>
            <a:r>
              <a:rPr lang="en-GB" sz="600" spc="-58" dirty="0">
                <a:solidFill>
                  <a:srgbClr val="231F20"/>
                </a:solidFill>
                <a:latin typeface="Century Gothic"/>
                <a:cs typeface="Arial" panose="020B0604020202020204" pitchFamily="34" charset="0"/>
              </a:rPr>
              <a:t>CAPACITY </a:t>
            </a:r>
            <a:r>
              <a:rPr lang="en-GB" sz="600" spc="-77" dirty="0">
                <a:solidFill>
                  <a:srgbClr val="231F20"/>
                </a:solidFill>
                <a:latin typeface="Century Gothic"/>
                <a:cs typeface="Arial" panose="020B0604020202020204" pitchFamily="34" charset="0"/>
              </a:rPr>
              <a:t>AND  </a:t>
            </a:r>
            <a:r>
              <a:rPr lang="en-GB" sz="600" spc="-16" dirty="0">
                <a:solidFill>
                  <a:srgbClr val="231F20"/>
                </a:solidFill>
                <a:latin typeface="Century Gothic"/>
                <a:cs typeface="Arial" panose="020B0604020202020204" pitchFamily="34" charset="0"/>
              </a:rPr>
              <a:t>INFRASTRUCTURE </a:t>
            </a:r>
            <a:r>
              <a:rPr lang="en-GB" sz="600" spc="45" dirty="0">
                <a:solidFill>
                  <a:srgbClr val="231F20"/>
                </a:solidFill>
                <a:latin typeface="Century Gothic"/>
                <a:cs typeface="Arial" panose="020B0604020202020204" pitchFamily="34" charset="0"/>
              </a:rPr>
              <a:t>IS </a:t>
            </a:r>
            <a:r>
              <a:rPr lang="en-GB" sz="600" spc="-38" dirty="0">
                <a:solidFill>
                  <a:srgbClr val="231F20"/>
                </a:solidFill>
                <a:latin typeface="Century Gothic"/>
                <a:cs typeface="Arial" panose="020B0604020202020204" pitchFamily="34" charset="0"/>
              </a:rPr>
              <a:t>BUILDING </a:t>
            </a:r>
            <a:r>
              <a:rPr lang="en-GB" sz="600" spc="-87" dirty="0">
                <a:solidFill>
                  <a:srgbClr val="231F20"/>
                </a:solidFill>
                <a:latin typeface="Century Gothic"/>
                <a:cs typeface="Arial" panose="020B0604020202020204" pitchFamily="34" charset="0"/>
              </a:rPr>
              <a:t>A </a:t>
            </a:r>
            <a:r>
              <a:rPr lang="en-GB" sz="600" spc="-26" dirty="0">
                <a:solidFill>
                  <a:srgbClr val="231F20"/>
                </a:solidFill>
                <a:latin typeface="Century Gothic"/>
                <a:cs typeface="Arial" panose="020B0604020202020204" pitchFamily="34" charset="0"/>
              </a:rPr>
              <a:t>SUSTAINABLE</a:t>
            </a:r>
            <a:r>
              <a:rPr lang="en-GB" sz="600" spc="-128" dirty="0">
                <a:solidFill>
                  <a:srgbClr val="231F20"/>
                </a:solidFill>
                <a:latin typeface="Century Gothic"/>
                <a:cs typeface="Arial" panose="020B0604020202020204" pitchFamily="34" charset="0"/>
              </a:rPr>
              <a:t> </a:t>
            </a:r>
            <a:r>
              <a:rPr lang="en-GB" sz="600" spc="-77" dirty="0">
                <a:solidFill>
                  <a:srgbClr val="231F20"/>
                </a:solidFill>
                <a:latin typeface="Century Gothic"/>
                <a:cs typeface="Arial" panose="020B0604020202020204" pitchFamily="34" charset="0"/>
              </a:rPr>
              <a:t>AND  </a:t>
            </a:r>
            <a:r>
              <a:rPr lang="en-GB" sz="600" spc="-10" dirty="0">
                <a:solidFill>
                  <a:srgbClr val="231F20"/>
                </a:solidFill>
                <a:latin typeface="Century Gothic"/>
                <a:cs typeface="Arial" panose="020B0604020202020204" pitchFamily="34" charset="0"/>
              </a:rPr>
              <a:t>RESILIENT</a:t>
            </a:r>
            <a:r>
              <a:rPr lang="en-GB" sz="600" spc="-42" dirty="0">
                <a:solidFill>
                  <a:srgbClr val="231F20"/>
                </a:solidFill>
                <a:latin typeface="Century Gothic"/>
                <a:cs typeface="Arial" panose="020B0604020202020204" pitchFamily="34" charset="0"/>
              </a:rPr>
              <a:t> </a:t>
            </a:r>
            <a:r>
              <a:rPr lang="en-GB" sz="600" spc="-16" dirty="0">
                <a:solidFill>
                  <a:srgbClr val="231F20"/>
                </a:solidFill>
                <a:latin typeface="Century Gothic"/>
                <a:cs typeface="Arial" panose="020B0604020202020204" pitchFamily="34" charset="0"/>
              </a:rPr>
              <a:t>SECTOR</a:t>
            </a:r>
            <a:endParaRPr lang="en-GB" sz="600" dirty="0">
              <a:latin typeface="Century Gothic"/>
              <a:cs typeface="Arial" panose="020B0604020202020204" pitchFamily="34" charset="0"/>
            </a:endParaRPr>
          </a:p>
        </p:txBody>
      </p:sp>
      <p:sp>
        <p:nvSpPr>
          <p:cNvPr id="45" name="object 45"/>
          <p:cNvSpPr txBox="1"/>
          <p:nvPr/>
        </p:nvSpPr>
        <p:spPr>
          <a:xfrm>
            <a:off x="6667488" y="3454860"/>
            <a:ext cx="1615540" cy="285223"/>
          </a:xfrm>
          <a:prstGeom prst="rect">
            <a:avLst/>
          </a:prstGeom>
        </p:spPr>
        <p:txBody>
          <a:bodyPr vert="horz" wrap="square" lIns="0" tIns="8145" rIns="0" bIns="0" rtlCol="0">
            <a:spAutoFit/>
          </a:bodyPr>
          <a:lstStyle/>
          <a:p>
            <a:pPr marL="8145" marR="3258">
              <a:spcBef>
                <a:spcPts val="64"/>
              </a:spcBef>
            </a:pPr>
            <a:r>
              <a:rPr lang="en-GB" sz="600" spc="-32" dirty="0">
                <a:solidFill>
                  <a:srgbClr val="231F20"/>
                </a:solidFill>
                <a:latin typeface="Century Gothic"/>
                <a:cs typeface="Arial" panose="020B0604020202020204" pitchFamily="34" charset="0"/>
              </a:rPr>
              <a:t>INVESTMENT </a:t>
            </a:r>
            <a:r>
              <a:rPr lang="en-GB" sz="600" spc="-16" dirty="0">
                <a:solidFill>
                  <a:srgbClr val="231F20"/>
                </a:solidFill>
                <a:latin typeface="Century Gothic"/>
                <a:cs typeface="Arial" panose="020B0604020202020204" pitchFamily="34" charset="0"/>
              </a:rPr>
              <a:t>IN </a:t>
            </a:r>
            <a:r>
              <a:rPr lang="en-GB" sz="600" spc="-29" dirty="0">
                <a:solidFill>
                  <a:srgbClr val="231F20"/>
                </a:solidFill>
                <a:latin typeface="Century Gothic"/>
                <a:cs typeface="Arial" panose="020B0604020202020204" pitchFamily="34" charset="0"/>
              </a:rPr>
              <a:t>CULTURE </a:t>
            </a:r>
            <a:r>
              <a:rPr lang="en-GB" sz="600" spc="-42" dirty="0">
                <a:solidFill>
                  <a:srgbClr val="231F20"/>
                </a:solidFill>
                <a:latin typeface="Century Gothic"/>
                <a:cs typeface="Arial" panose="020B0604020202020204" pitchFamily="34" charset="0"/>
              </a:rPr>
              <a:t>ACCELERATES</a:t>
            </a:r>
            <a:r>
              <a:rPr lang="en-GB" sz="600" spc="-106" dirty="0">
                <a:solidFill>
                  <a:srgbClr val="231F20"/>
                </a:solidFill>
                <a:latin typeface="Century Gothic"/>
                <a:cs typeface="Arial" panose="020B0604020202020204" pitchFamily="34" charset="0"/>
              </a:rPr>
              <a:t> </a:t>
            </a:r>
            <a:r>
              <a:rPr lang="en-GB" sz="600" spc="-42" dirty="0">
                <a:solidFill>
                  <a:srgbClr val="231F20"/>
                </a:solidFill>
                <a:latin typeface="Century Gothic"/>
                <a:cs typeface="Arial" panose="020B0604020202020204" pitchFamily="34" charset="0"/>
              </a:rPr>
              <a:t>INWARD  </a:t>
            </a:r>
            <a:r>
              <a:rPr lang="en-GB" sz="600" spc="-32" dirty="0">
                <a:solidFill>
                  <a:srgbClr val="231F20"/>
                </a:solidFill>
                <a:latin typeface="Century Gothic"/>
                <a:cs typeface="Arial" panose="020B0604020202020204" pitchFamily="34" charset="0"/>
              </a:rPr>
              <a:t>INVESTMENT </a:t>
            </a:r>
            <a:r>
              <a:rPr lang="en-GB" sz="600" spc="-71" dirty="0">
                <a:solidFill>
                  <a:srgbClr val="231F20"/>
                </a:solidFill>
                <a:latin typeface="Century Gothic"/>
                <a:cs typeface="Arial" panose="020B0604020202020204" pitchFamily="34" charset="0"/>
              </a:rPr>
              <a:t>AND </a:t>
            </a:r>
            <a:r>
              <a:rPr lang="en-GB" sz="600" spc="-58" dirty="0">
                <a:solidFill>
                  <a:srgbClr val="231F20"/>
                </a:solidFill>
                <a:latin typeface="Century Gothic"/>
                <a:cs typeface="Arial" panose="020B0604020202020204" pitchFamily="34" charset="0"/>
              </a:rPr>
              <a:t>ECONOMIC </a:t>
            </a:r>
            <a:r>
              <a:rPr lang="en-GB" sz="600" spc="-32" dirty="0">
                <a:solidFill>
                  <a:srgbClr val="231F20"/>
                </a:solidFill>
                <a:latin typeface="Century Gothic"/>
                <a:cs typeface="Arial" panose="020B0604020202020204" pitchFamily="34" charset="0"/>
              </a:rPr>
              <a:t>GROWTH </a:t>
            </a:r>
            <a:r>
              <a:rPr lang="en-GB" sz="600" spc="-16" dirty="0">
                <a:solidFill>
                  <a:srgbClr val="231F20"/>
                </a:solidFill>
                <a:latin typeface="Century Gothic"/>
                <a:cs typeface="Arial" panose="020B0604020202020204" pitchFamily="34" charset="0"/>
              </a:rPr>
              <a:t>IN </a:t>
            </a:r>
            <a:r>
              <a:rPr lang="en-GB" sz="600" spc="-42" dirty="0">
                <a:solidFill>
                  <a:srgbClr val="231F20"/>
                </a:solidFill>
                <a:latin typeface="Century Gothic"/>
                <a:cs typeface="Arial" panose="020B0604020202020204" pitchFamily="34" charset="0"/>
              </a:rPr>
              <a:t>THE  </a:t>
            </a:r>
            <a:r>
              <a:rPr lang="en-GB" sz="600" spc="-38" dirty="0">
                <a:solidFill>
                  <a:srgbClr val="231F20"/>
                </a:solidFill>
                <a:latin typeface="Century Gothic"/>
                <a:cs typeface="Arial" panose="020B0604020202020204" pitchFamily="34" charset="0"/>
              </a:rPr>
              <a:t>REGION</a:t>
            </a:r>
            <a:endParaRPr lang="en-GB" sz="600" dirty="0">
              <a:latin typeface="Century Gothic"/>
              <a:cs typeface="Arial" panose="020B0604020202020204" pitchFamily="34" charset="0"/>
            </a:endParaRPr>
          </a:p>
        </p:txBody>
      </p:sp>
      <p:sp>
        <p:nvSpPr>
          <p:cNvPr id="46" name="object 46"/>
          <p:cNvSpPr txBox="1"/>
          <p:nvPr/>
        </p:nvSpPr>
        <p:spPr>
          <a:xfrm>
            <a:off x="6667488" y="3884910"/>
            <a:ext cx="1702690" cy="377556"/>
          </a:xfrm>
          <a:prstGeom prst="rect">
            <a:avLst/>
          </a:prstGeom>
        </p:spPr>
        <p:txBody>
          <a:bodyPr vert="horz" wrap="square" lIns="0" tIns="8145" rIns="0" bIns="0" rtlCol="0">
            <a:spAutoFit/>
          </a:bodyPr>
          <a:lstStyle/>
          <a:p>
            <a:pPr marL="8145" marR="3258">
              <a:spcBef>
                <a:spcPts val="64"/>
              </a:spcBef>
            </a:pPr>
            <a:r>
              <a:rPr lang="en-GB" sz="600" spc="-22" dirty="0">
                <a:solidFill>
                  <a:srgbClr val="437BFF"/>
                </a:solidFill>
                <a:latin typeface="Lucida Sans"/>
                <a:cs typeface="Arial" panose="020B0604020202020204" pitchFamily="34" charset="0"/>
              </a:rPr>
              <a:t>COLLABORATIVE </a:t>
            </a:r>
            <a:r>
              <a:rPr lang="en-GB" sz="600" spc="-29" dirty="0">
                <a:solidFill>
                  <a:srgbClr val="437BFF"/>
                </a:solidFill>
                <a:latin typeface="Lucida Sans"/>
                <a:cs typeface="Arial" panose="020B0604020202020204" pitchFamily="34" charset="0"/>
              </a:rPr>
              <a:t>NATIONAL </a:t>
            </a:r>
            <a:r>
              <a:rPr lang="en-GB" sz="600" spc="-22" dirty="0">
                <a:solidFill>
                  <a:srgbClr val="437BFF"/>
                </a:solidFill>
                <a:latin typeface="Lucida Sans"/>
                <a:cs typeface="Arial" panose="020B0604020202020204" pitchFamily="34" charset="0"/>
              </a:rPr>
              <a:t>AND </a:t>
            </a:r>
            <a:r>
              <a:rPr lang="en-GB" sz="600" spc="-29" dirty="0">
                <a:solidFill>
                  <a:srgbClr val="437BFF"/>
                </a:solidFill>
                <a:latin typeface="Lucida Sans"/>
                <a:cs typeface="Arial" panose="020B0604020202020204" pitchFamily="34" charset="0"/>
              </a:rPr>
              <a:t>INTERNATIONAL  </a:t>
            </a:r>
            <a:r>
              <a:rPr lang="en-GB" sz="600" spc="-26" dirty="0">
                <a:solidFill>
                  <a:srgbClr val="437BFF"/>
                </a:solidFill>
                <a:latin typeface="Lucida Sans"/>
                <a:cs typeface="Arial" panose="020B0604020202020204" pitchFamily="34" charset="0"/>
              </a:rPr>
              <a:t>CULTURAL </a:t>
            </a:r>
            <a:r>
              <a:rPr lang="en-GB" sz="600" spc="-35" dirty="0">
                <a:solidFill>
                  <a:srgbClr val="437BFF"/>
                </a:solidFill>
                <a:latin typeface="Lucida Sans"/>
                <a:cs typeface="Arial" panose="020B0604020202020204" pitchFamily="34" charset="0"/>
              </a:rPr>
              <a:t>PROGRAMMING </a:t>
            </a:r>
            <a:r>
              <a:rPr lang="en-GB" sz="600" spc="-10" dirty="0">
                <a:solidFill>
                  <a:srgbClr val="437BFF"/>
                </a:solidFill>
                <a:latin typeface="Lucida Sans"/>
                <a:cs typeface="Arial" panose="020B0604020202020204" pitchFamily="34" charset="0"/>
              </a:rPr>
              <a:t>INCREASES</a:t>
            </a:r>
            <a:r>
              <a:rPr lang="en-GB" sz="600" spc="-170"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COVENTRY  </a:t>
            </a:r>
            <a:r>
              <a:rPr lang="en-GB" sz="600" spc="-22" dirty="0">
                <a:solidFill>
                  <a:srgbClr val="437BFF"/>
                </a:solidFill>
                <a:latin typeface="Lucida Sans"/>
                <a:cs typeface="Arial" panose="020B0604020202020204" pitchFamily="34" charset="0"/>
              </a:rPr>
              <a:t>AND</a:t>
            </a:r>
            <a:r>
              <a:rPr lang="en-GB" sz="600" spc="-77"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THE</a:t>
            </a:r>
            <a:r>
              <a:rPr lang="en-GB" sz="600" spc="-73" dirty="0">
                <a:solidFill>
                  <a:srgbClr val="437BFF"/>
                </a:solidFill>
                <a:latin typeface="Lucida Sans"/>
                <a:cs typeface="Arial" panose="020B0604020202020204" pitchFamily="34" charset="0"/>
              </a:rPr>
              <a:t> </a:t>
            </a:r>
            <a:r>
              <a:rPr lang="en-GB" sz="600" spc="-35" dirty="0">
                <a:solidFill>
                  <a:srgbClr val="437BFF"/>
                </a:solidFill>
                <a:latin typeface="Lucida Sans"/>
                <a:cs typeface="Arial" panose="020B0604020202020204" pitchFamily="34" charset="0"/>
              </a:rPr>
              <a:t>REGION’S</a:t>
            </a:r>
            <a:r>
              <a:rPr lang="en-GB" sz="600" spc="-77"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GLOBAL</a:t>
            </a:r>
            <a:r>
              <a:rPr lang="en-GB" sz="600" spc="-73" dirty="0">
                <a:solidFill>
                  <a:srgbClr val="437BFF"/>
                </a:solidFill>
                <a:latin typeface="Lucida Sans"/>
                <a:cs typeface="Arial" panose="020B0604020202020204" pitchFamily="34" charset="0"/>
              </a:rPr>
              <a:t> </a:t>
            </a:r>
            <a:r>
              <a:rPr lang="en-GB" sz="600" spc="-10" dirty="0">
                <a:solidFill>
                  <a:srgbClr val="437BFF"/>
                </a:solidFill>
                <a:latin typeface="Lucida Sans"/>
                <a:cs typeface="Arial" panose="020B0604020202020204" pitchFamily="34" charset="0"/>
              </a:rPr>
              <a:t>PRESENCE</a:t>
            </a:r>
            <a:endParaRPr lang="en-GB" sz="600" dirty="0">
              <a:latin typeface="Lucida Sans"/>
              <a:cs typeface="Arial" panose="020B0604020202020204" pitchFamily="34" charset="0"/>
            </a:endParaRPr>
          </a:p>
        </p:txBody>
      </p:sp>
      <p:sp>
        <p:nvSpPr>
          <p:cNvPr id="47" name="object 47"/>
          <p:cNvSpPr txBox="1"/>
          <p:nvPr/>
        </p:nvSpPr>
        <p:spPr>
          <a:xfrm>
            <a:off x="6667488" y="4314961"/>
            <a:ext cx="1606987" cy="377556"/>
          </a:xfrm>
          <a:prstGeom prst="rect">
            <a:avLst/>
          </a:prstGeom>
        </p:spPr>
        <p:txBody>
          <a:bodyPr vert="horz" wrap="square" lIns="0" tIns="8145" rIns="0" bIns="0" rtlCol="0">
            <a:spAutoFit/>
          </a:bodyPr>
          <a:lstStyle/>
          <a:p>
            <a:pPr marL="8145" marR="3258">
              <a:spcBef>
                <a:spcPts val="64"/>
              </a:spcBef>
            </a:pPr>
            <a:r>
              <a:rPr lang="en-GB" sz="600" spc="-22" dirty="0">
                <a:solidFill>
                  <a:srgbClr val="437BFF"/>
                </a:solidFill>
                <a:latin typeface="Lucida Sans"/>
                <a:cs typeface="Arial" panose="020B0604020202020204" pitchFamily="34" charset="0"/>
              </a:rPr>
              <a:t>COVENTRY’S</a:t>
            </a:r>
            <a:r>
              <a:rPr lang="en-GB" sz="600" spc="-71"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INNOVATIVE</a:t>
            </a:r>
            <a:r>
              <a:rPr lang="en-GB" sz="600" spc="-71" dirty="0">
                <a:solidFill>
                  <a:srgbClr val="437BFF"/>
                </a:solidFill>
                <a:latin typeface="Lucida Sans"/>
                <a:cs typeface="Arial" panose="020B0604020202020204" pitchFamily="34" charset="0"/>
              </a:rPr>
              <a:t> </a:t>
            </a:r>
            <a:r>
              <a:rPr lang="en-GB" sz="600" spc="-3" dirty="0">
                <a:solidFill>
                  <a:srgbClr val="437BFF"/>
                </a:solidFill>
                <a:latin typeface="Lucida Sans"/>
                <a:cs typeface="Arial" panose="020B0604020202020204" pitchFamily="34" charset="0"/>
              </a:rPr>
              <a:t>&amp;</a:t>
            </a:r>
            <a:r>
              <a:rPr lang="en-GB" sz="600" spc="-67" dirty="0">
                <a:solidFill>
                  <a:srgbClr val="437BFF"/>
                </a:solidFill>
                <a:latin typeface="Lucida Sans"/>
                <a:cs typeface="Arial" panose="020B0604020202020204" pitchFamily="34" charset="0"/>
              </a:rPr>
              <a:t> </a:t>
            </a:r>
            <a:r>
              <a:rPr lang="en-GB" sz="600" spc="-16" dirty="0">
                <a:solidFill>
                  <a:srgbClr val="437BFF"/>
                </a:solidFill>
                <a:latin typeface="Lucida Sans"/>
                <a:cs typeface="Arial" panose="020B0604020202020204" pitchFamily="34" charset="0"/>
              </a:rPr>
              <a:t>DIVERSE</a:t>
            </a:r>
            <a:r>
              <a:rPr lang="en-GB" sz="600" spc="-71"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CULTURAL  </a:t>
            </a:r>
            <a:r>
              <a:rPr lang="en-GB" sz="600" spc="10" dirty="0">
                <a:solidFill>
                  <a:srgbClr val="437BFF"/>
                </a:solidFill>
                <a:latin typeface="Calibri"/>
                <a:cs typeface="Calibri"/>
              </a:rPr>
              <a:t>LIFE, </a:t>
            </a:r>
            <a:r>
              <a:rPr lang="en-GB" sz="600" spc="48" dirty="0">
                <a:solidFill>
                  <a:srgbClr val="437BFF"/>
                </a:solidFill>
                <a:latin typeface="Calibri"/>
                <a:cs typeface="Calibri"/>
              </a:rPr>
              <a:t>INCREASES </a:t>
            </a:r>
            <a:r>
              <a:rPr lang="en-GB" sz="600" spc="26" dirty="0">
                <a:solidFill>
                  <a:srgbClr val="437BFF"/>
                </a:solidFill>
                <a:latin typeface="Calibri"/>
                <a:cs typeface="Calibri"/>
              </a:rPr>
              <a:t>LOCAL, </a:t>
            </a:r>
            <a:r>
              <a:rPr lang="en-GB" sz="600" spc="22" dirty="0">
                <a:solidFill>
                  <a:srgbClr val="437BFF"/>
                </a:solidFill>
                <a:latin typeface="Calibri"/>
                <a:cs typeface="Calibri"/>
              </a:rPr>
              <a:t>NATIONAL </a:t>
            </a:r>
            <a:r>
              <a:rPr lang="en-GB" sz="600" spc="38" dirty="0">
                <a:solidFill>
                  <a:srgbClr val="437BFF"/>
                </a:solidFill>
                <a:latin typeface="Calibri"/>
                <a:cs typeface="Calibri"/>
              </a:rPr>
              <a:t>AND  </a:t>
            </a:r>
            <a:r>
              <a:rPr lang="en-GB" sz="600" spc="-29" dirty="0">
                <a:solidFill>
                  <a:srgbClr val="437BFF"/>
                </a:solidFill>
                <a:latin typeface="Lucida Sans"/>
                <a:cs typeface="Arial" panose="020B0604020202020204" pitchFamily="34" charset="0"/>
              </a:rPr>
              <a:t>INTERNATIONAL</a:t>
            </a:r>
            <a:r>
              <a:rPr lang="en-GB" sz="600" spc="-77"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TOURISM</a:t>
            </a:r>
            <a:r>
              <a:rPr lang="en-GB" sz="600" spc="-73"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TO</a:t>
            </a:r>
            <a:r>
              <a:rPr lang="en-GB" sz="600" spc="-77" dirty="0">
                <a:solidFill>
                  <a:srgbClr val="437BFF"/>
                </a:solidFill>
                <a:latin typeface="Lucida Sans"/>
                <a:cs typeface="Arial" panose="020B0604020202020204" pitchFamily="34" charset="0"/>
              </a:rPr>
              <a:t> </a:t>
            </a:r>
            <a:r>
              <a:rPr lang="en-GB" sz="600" spc="-13" dirty="0">
                <a:solidFill>
                  <a:srgbClr val="437BFF"/>
                </a:solidFill>
                <a:latin typeface="Lucida Sans"/>
                <a:cs typeface="Arial" panose="020B0604020202020204" pitchFamily="34" charset="0"/>
              </a:rPr>
              <a:t>THE</a:t>
            </a:r>
            <a:r>
              <a:rPr lang="en-GB" sz="600" spc="-73" dirty="0">
                <a:solidFill>
                  <a:srgbClr val="437BFF"/>
                </a:solidFill>
                <a:latin typeface="Lucida Sans"/>
                <a:cs typeface="Arial" panose="020B0604020202020204" pitchFamily="34" charset="0"/>
              </a:rPr>
              <a:t> </a:t>
            </a:r>
            <a:r>
              <a:rPr lang="en-GB" sz="600" spc="-29" dirty="0">
                <a:solidFill>
                  <a:srgbClr val="437BFF"/>
                </a:solidFill>
                <a:latin typeface="Lucida Sans"/>
                <a:cs typeface="Arial" panose="020B0604020202020204" pitchFamily="34" charset="0"/>
              </a:rPr>
              <a:t>REGION</a:t>
            </a:r>
            <a:endParaRPr lang="en-GB" sz="600" dirty="0">
              <a:latin typeface="Lucida Sans"/>
              <a:cs typeface="Arial" panose="020B0604020202020204" pitchFamily="34" charset="0"/>
            </a:endParaRPr>
          </a:p>
        </p:txBody>
      </p:sp>
      <p:sp>
        <p:nvSpPr>
          <p:cNvPr id="48" name="object 48"/>
          <p:cNvSpPr txBox="1"/>
          <p:nvPr/>
        </p:nvSpPr>
        <p:spPr>
          <a:xfrm>
            <a:off x="6667488" y="4745011"/>
            <a:ext cx="1501511" cy="285223"/>
          </a:xfrm>
          <a:prstGeom prst="rect">
            <a:avLst/>
          </a:prstGeom>
        </p:spPr>
        <p:txBody>
          <a:bodyPr vert="horz" wrap="square" lIns="0" tIns="8145" rIns="0" bIns="0" rtlCol="0">
            <a:spAutoFit/>
          </a:bodyPr>
          <a:lstStyle/>
          <a:p>
            <a:pPr marL="8145" marR="3258">
              <a:spcBef>
                <a:spcPts val="64"/>
              </a:spcBef>
            </a:pPr>
            <a:r>
              <a:rPr lang="en-GB" sz="600" spc="35" dirty="0">
                <a:solidFill>
                  <a:srgbClr val="437BFF"/>
                </a:solidFill>
                <a:latin typeface="Calibri"/>
                <a:cs typeface="Calibri"/>
              </a:rPr>
              <a:t>COVENTRY’S MODEL </a:t>
            </a:r>
            <a:r>
              <a:rPr lang="en-GB" sz="600" spc="38" dirty="0">
                <a:solidFill>
                  <a:srgbClr val="437BFF"/>
                </a:solidFill>
                <a:latin typeface="Calibri"/>
                <a:cs typeface="Calibri"/>
              </a:rPr>
              <a:t>OF </a:t>
            </a:r>
            <a:r>
              <a:rPr lang="en-GB" sz="600" spc="29" dirty="0">
                <a:solidFill>
                  <a:srgbClr val="437BFF"/>
                </a:solidFill>
                <a:latin typeface="Calibri"/>
                <a:cs typeface="Calibri"/>
              </a:rPr>
              <a:t>CULTURE LED  </a:t>
            </a:r>
            <a:r>
              <a:rPr lang="en-GB" sz="600" spc="42" dirty="0">
                <a:solidFill>
                  <a:srgbClr val="437BFF"/>
                </a:solidFill>
                <a:latin typeface="Calibri"/>
                <a:cs typeface="Calibri"/>
              </a:rPr>
              <a:t>PLACEMAKING </a:t>
            </a:r>
            <a:r>
              <a:rPr lang="en-GB" sz="600" spc="35" dirty="0">
                <a:solidFill>
                  <a:srgbClr val="437BFF"/>
                </a:solidFill>
                <a:latin typeface="Calibri"/>
                <a:cs typeface="Calibri"/>
              </a:rPr>
              <a:t>INFLUENCES </a:t>
            </a:r>
            <a:r>
              <a:rPr lang="en-GB" sz="600" spc="29" dirty="0">
                <a:solidFill>
                  <a:srgbClr val="437BFF"/>
                </a:solidFill>
                <a:latin typeface="Calibri"/>
                <a:cs typeface="Calibri"/>
              </a:rPr>
              <a:t>REGIONAL</a:t>
            </a:r>
            <a:r>
              <a:rPr lang="en-GB" sz="600" spc="-90" dirty="0">
                <a:solidFill>
                  <a:srgbClr val="437BFF"/>
                </a:solidFill>
                <a:latin typeface="Calibri"/>
                <a:cs typeface="Calibri"/>
              </a:rPr>
              <a:t> </a:t>
            </a:r>
            <a:r>
              <a:rPr lang="en-GB" sz="600" spc="38" dirty="0">
                <a:solidFill>
                  <a:srgbClr val="437BFF"/>
                </a:solidFill>
                <a:latin typeface="Calibri"/>
                <a:cs typeface="Calibri"/>
              </a:rPr>
              <a:t>AND  </a:t>
            </a:r>
            <a:r>
              <a:rPr lang="en-GB" sz="600" spc="-29" dirty="0">
                <a:solidFill>
                  <a:srgbClr val="437BFF"/>
                </a:solidFill>
                <a:latin typeface="Lucida Sans"/>
                <a:cs typeface="Arial" panose="020B0604020202020204" pitchFamily="34" charset="0"/>
              </a:rPr>
              <a:t>NATIONAL </a:t>
            </a:r>
            <a:r>
              <a:rPr lang="en-GB" sz="600" spc="-19" dirty="0">
                <a:solidFill>
                  <a:srgbClr val="437BFF"/>
                </a:solidFill>
                <a:latin typeface="Lucida Sans"/>
                <a:cs typeface="Arial" panose="020B0604020202020204" pitchFamily="34" charset="0"/>
              </a:rPr>
              <a:t>POLICY</a:t>
            </a:r>
            <a:r>
              <a:rPr lang="en-GB" sz="600" spc="-122" dirty="0">
                <a:solidFill>
                  <a:srgbClr val="437BFF"/>
                </a:solidFill>
                <a:latin typeface="Lucida Sans"/>
                <a:cs typeface="Arial" panose="020B0604020202020204" pitchFamily="34" charset="0"/>
              </a:rPr>
              <a:t> </a:t>
            </a:r>
            <a:r>
              <a:rPr lang="en-GB" sz="600" spc="-35" dirty="0">
                <a:solidFill>
                  <a:srgbClr val="437BFF"/>
                </a:solidFill>
                <a:latin typeface="Lucida Sans"/>
                <a:cs typeface="Arial" panose="020B0604020202020204" pitchFamily="34" charset="0"/>
              </a:rPr>
              <a:t>MAKING</a:t>
            </a:r>
            <a:endParaRPr lang="en-GB" sz="600" dirty="0">
              <a:latin typeface="Lucida Sans"/>
              <a:cs typeface="Arial" panose="020B0604020202020204" pitchFamily="34" charset="0"/>
            </a:endParaRPr>
          </a:p>
        </p:txBody>
      </p:sp>
      <p:sp>
        <p:nvSpPr>
          <p:cNvPr id="49" name="object 49"/>
          <p:cNvSpPr txBox="1"/>
          <p:nvPr/>
        </p:nvSpPr>
        <p:spPr>
          <a:xfrm>
            <a:off x="6667488" y="5175062"/>
            <a:ext cx="1562190" cy="192890"/>
          </a:xfrm>
          <a:prstGeom prst="rect">
            <a:avLst/>
          </a:prstGeom>
        </p:spPr>
        <p:txBody>
          <a:bodyPr vert="horz" wrap="square" lIns="0" tIns="8145" rIns="0" bIns="0" rtlCol="0">
            <a:spAutoFit/>
          </a:bodyPr>
          <a:lstStyle/>
          <a:p>
            <a:pPr marL="8145" marR="3258">
              <a:spcBef>
                <a:spcPts val="64"/>
              </a:spcBef>
            </a:pPr>
            <a:r>
              <a:rPr lang="en-GB" sz="600" spc="-38" dirty="0">
                <a:solidFill>
                  <a:srgbClr val="231F20"/>
                </a:solidFill>
                <a:latin typeface="Century Gothic"/>
                <a:cs typeface="Arial" panose="020B0604020202020204" pitchFamily="34" charset="0"/>
              </a:rPr>
              <a:t>COVENTRY </a:t>
            </a:r>
            <a:r>
              <a:rPr lang="en-GB" sz="600" spc="45" dirty="0">
                <a:solidFill>
                  <a:srgbClr val="231F20"/>
                </a:solidFill>
                <a:latin typeface="Century Gothic"/>
                <a:cs typeface="Arial" panose="020B0604020202020204" pitchFamily="34" charset="0"/>
              </a:rPr>
              <a:t>IS </a:t>
            </a:r>
            <a:r>
              <a:rPr lang="en-GB" sz="600" spc="-35" dirty="0">
                <a:solidFill>
                  <a:srgbClr val="231F20"/>
                </a:solidFill>
                <a:latin typeface="Century Gothic"/>
                <a:cs typeface="Arial" panose="020B0604020202020204" pitchFamily="34" charset="0"/>
              </a:rPr>
              <a:t>RECOGNISED </a:t>
            </a:r>
            <a:r>
              <a:rPr lang="en-GB" sz="600" spc="-6" dirty="0">
                <a:solidFill>
                  <a:srgbClr val="231F20"/>
                </a:solidFill>
                <a:latin typeface="Century Gothic"/>
                <a:cs typeface="Arial" panose="020B0604020202020204" pitchFamily="34" charset="0"/>
              </a:rPr>
              <a:t>AS </a:t>
            </a:r>
            <a:r>
              <a:rPr lang="en-GB" sz="600" spc="-87" dirty="0">
                <a:solidFill>
                  <a:srgbClr val="231F20"/>
                </a:solidFill>
                <a:latin typeface="Century Gothic"/>
                <a:cs typeface="Arial" panose="020B0604020202020204" pitchFamily="34" charset="0"/>
              </a:rPr>
              <a:t>A </a:t>
            </a:r>
            <a:r>
              <a:rPr lang="en-GB" sz="600" spc="-42" dirty="0">
                <a:solidFill>
                  <a:srgbClr val="231F20"/>
                </a:solidFill>
                <a:latin typeface="Century Gothic"/>
                <a:cs typeface="Arial" panose="020B0604020202020204" pitchFamily="34" charset="0"/>
              </a:rPr>
              <a:t>PIONEERING  </a:t>
            </a:r>
            <a:r>
              <a:rPr lang="en-GB" sz="600" spc="-55" dirty="0">
                <a:solidFill>
                  <a:srgbClr val="231F20"/>
                </a:solidFill>
                <a:latin typeface="Century Gothic"/>
                <a:cs typeface="Arial" panose="020B0604020202020204" pitchFamily="34" charset="0"/>
              </a:rPr>
              <a:t>MODEL </a:t>
            </a:r>
            <a:r>
              <a:rPr lang="en-GB" sz="600" spc="-22" dirty="0">
                <a:solidFill>
                  <a:srgbClr val="231F20"/>
                </a:solidFill>
                <a:latin typeface="Century Gothic"/>
                <a:cs typeface="Arial" panose="020B0604020202020204" pitchFamily="34" charset="0"/>
              </a:rPr>
              <a:t>OF </a:t>
            </a:r>
            <a:r>
              <a:rPr lang="en-GB" sz="600" spc="-32" dirty="0">
                <a:solidFill>
                  <a:srgbClr val="231F20"/>
                </a:solidFill>
                <a:latin typeface="Century Gothic"/>
                <a:cs typeface="Arial" panose="020B0604020202020204" pitchFamily="34" charset="0"/>
              </a:rPr>
              <a:t>CULTURE-LED </a:t>
            </a:r>
            <a:r>
              <a:rPr lang="en-GB" sz="600" spc="-26" dirty="0">
                <a:solidFill>
                  <a:srgbClr val="231F20"/>
                </a:solidFill>
                <a:latin typeface="Century Gothic"/>
                <a:cs typeface="Arial" panose="020B0604020202020204" pitchFamily="34" charset="0"/>
              </a:rPr>
              <a:t>INCLUSIVE</a:t>
            </a:r>
            <a:r>
              <a:rPr lang="en-GB" sz="600" spc="-45" dirty="0">
                <a:solidFill>
                  <a:srgbClr val="231F20"/>
                </a:solidFill>
                <a:latin typeface="Century Gothic"/>
                <a:cs typeface="Arial" panose="020B0604020202020204" pitchFamily="34" charset="0"/>
              </a:rPr>
              <a:t> </a:t>
            </a:r>
            <a:r>
              <a:rPr lang="en-GB" sz="600" spc="-35" dirty="0">
                <a:solidFill>
                  <a:srgbClr val="231F20"/>
                </a:solidFill>
                <a:latin typeface="Century Gothic"/>
                <a:cs typeface="Arial" panose="020B0604020202020204" pitchFamily="34" charset="0"/>
              </a:rPr>
              <a:t>GROWTH</a:t>
            </a:r>
            <a:endParaRPr lang="en-GB" sz="600" dirty="0">
              <a:latin typeface="Century Gothic"/>
              <a:cs typeface="Arial" panose="020B0604020202020204" pitchFamily="34" charset="0"/>
            </a:endParaRPr>
          </a:p>
        </p:txBody>
      </p:sp>
      <p:sp>
        <p:nvSpPr>
          <p:cNvPr id="50" name="object 50"/>
          <p:cNvSpPr txBox="1"/>
          <p:nvPr/>
        </p:nvSpPr>
        <p:spPr>
          <a:xfrm>
            <a:off x="6667488" y="5497599"/>
            <a:ext cx="1578073" cy="285223"/>
          </a:xfrm>
          <a:prstGeom prst="rect">
            <a:avLst/>
          </a:prstGeom>
        </p:spPr>
        <p:txBody>
          <a:bodyPr vert="horz" wrap="square" lIns="0" tIns="8145" rIns="0" bIns="0" rtlCol="0">
            <a:spAutoFit/>
          </a:bodyPr>
          <a:lstStyle/>
          <a:p>
            <a:pPr marL="8145" marR="3258">
              <a:spcBef>
                <a:spcPts val="64"/>
              </a:spcBef>
            </a:pPr>
            <a:r>
              <a:rPr lang="en-GB" sz="600" spc="-35" dirty="0">
                <a:solidFill>
                  <a:srgbClr val="231F20"/>
                </a:solidFill>
                <a:latin typeface="Century Gothic"/>
                <a:cs typeface="Arial" panose="020B0604020202020204" pitchFamily="34" charset="0"/>
              </a:rPr>
              <a:t>INCREASED </a:t>
            </a:r>
            <a:r>
              <a:rPr lang="en-GB" sz="600" spc="-71" dirty="0">
                <a:solidFill>
                  <a:srgbClr val="231F20"/>
                </a:solidFill>
                <a:latin typeface="Century Gothic"/>
                <a:cs typeface="Arial" panose="020B0604020202020204" pitchFamily="34" charset="0"/>
              </a:rPr>
              <a:t>DATA </a:t>
            </a:r>
            <a:r>
              <a:rPr lang="en-GB" sz="600" spc="-45" dirty="0">
                <a:solidFill>
                  <a:srgbClr val="231F20"/>
                </a:solidFill>
                <a:latin typeface="Century Gothic"/>
                <a:cs typeface="Arial" panose="020B0604020202020204" pitchFamily="34" charset="0"/>
              </a:rPr>
              <a:t>GENERATION </a:t>
            </a:r>
            <a:r>
              <a:rPr lang="en-GB" sz="600" spc="-71" dirty="0">
                <a:solidFill>
                  <a:srgbClr val="231F20"/>
                </a:solidFill>
                <a:latin typeface="Century Gothic"/>
                <a:cs typeface="Arial" panose="020B0604020202020204" pitchFamily="34" charset="0"/>
              </a:rPr>
              <a:t>AND </a:t>
            </a:r>
            <a:r>
              <a:rPr lang="en-GB" sz="600" spc="-51" dirty="0">
                <a:solidFill>
                  <a:srgbClr val="231F20"/>
                </a:solidFill>
                <a:latin typeface="Century Gothic"/>
                <a:cs typeface="Arial" panose="020B0604020202020204" pitchFamily="34" charset="0"/>
              </a:rPr>
              <a:t>CAPTURE  </a:t>
            </a:r>
            <a:r>
              <a:rPr lang="en-GB" sz="600" spc="-32" dirty="0">
                <a:solidFill>
                  <a:srgbClr val="231F20"/>
                </a:solidFill>
                <a:latin typeface="Century Gothic"/>
                <a:cs typeface="Arial" panose="020B0604020202020204" pitchFamily="34" charset="0"/>
              </a:rPr>
              <a:t>LEADS </a:t>
            </a:r>
            <a:r>
              <a:rPr lang="en-GB" sz="600" spc="-29" dirty="0">
                <a:solidFill>
                  <a:srgbClr val="231F20"/>
                </a:solidFill>
                <a:latin typeface="Century Gothic"/>
                <a:cs typeface="Arial" panose="020B0604020202020204" pitchFamily="34" charset="0"/>
              </a:rPr>
              <a:t>TO </a:t>
            </a:r>
            <a:r>
              <a:rPr lang="en-GB" sz="600" spc="-32" dirty="0">
                <a:solidFill>
                  <a:srgbClr val="231F20"/>
                </a:solidFill>
                <a:latin typeface="Century Gothic"/>
                <a:cs typeface="Arial" panose="020B0604020202020204" pitchFamily="34" charset="0"/>
              </a:rPr>
              <a:t>WELL-INFORMED </a:t>
            </a:r>
            <a:r>
              <a:rPr lang="en-GB" sz="600" spc="-42" dirty="0">
                <a:solidFill>
                  <a:srgbClr val="231F20"/>
                </a:solidFill>
                <a:latin typeface="Century Gothic"/>
                <a:cs typeface="Arial" panose="020B0604020202020204" pitchFamily="34" charset="0"/>
              </a:rPr>
              <a:t>CIVIC </a:t>
            </a:r>
            <a:r>
              <a:rPr lang="en-GB" sz="600" spc="-71" dirty="0">
                <a:solidFill>
                  <a:srgbClr val="231F20"/>
                </a:solidFill>
                <a:latin typeface="Century Gothic"/>
                <a:cs typeface="Arial" panose="020B0604020202020204" pitchFamily="34" charset="0"/>
              </a:rPr>
              <a:t>AND </a:t>
            </a:r>
            <a:r>
              <a:rPr lang="en-GB" sz="600" spc="-32" dirty="0">
                <a:solidFill>
                  <a:srgbClr val="231F20"/>
                </a:solidFill>
                <a:latin typeface="Century Gothic"/>
                <a:cs typeface="Arial" panose="020B0604020202020204" pitchFamily="34" charset="0"/>
              </a:rPr>
              <a:t>CULTURAL  </a:t>
            </a:r>
            <a:r>
              <a:rPr lang="en-GB" sz="600" spc="-48" dirty="0">
                <a:solidFill>
                  <a:srgbClr val="231F20"/>
                </a:solidFill>
                <a:latin typeface="Century Gothic"/>
                <a:cs typeface="Arial" panose="020B0604020202020204" pitchFamily="34" charset="0"/>
              </a:rPr>
              <a:t>PLANNING </a:t>
            </a:r>
            <a:r>
              <a:rPr lang="en-GB" sz="600" spc="-71" dirty="0">
                <a:solidFill>
                  <a:srgbClr val="231F20"/>
                </a:solidFill>
                <a:latin typeface="Century Gothic"/>
                <a:cs typeface="Arial" panose="020B0604020202020204" pitchFamily="34" charset="0"/>
              </a:rPr>
              <a:t>AND </a:t>
            </a:r>
            <a:r>
              <a:rPr lang="en-GB" sz="600" spc="-32" dirty="0">
                <a:solidFill>
                  <a:srgbClr val="231F20"/>
                </a:solidFill>
                <a:latin typeface="Century Gothic"/>
                <a:cs typeface="Arial" panose="020B0604020202020204" pitchFamily="34" charset="0"/>
              </a:rPr>
              <a:t>DECISION</a:t>
            </a:r>
            <a:r>
              <a:rPr lang="en-GB" sz="600" dirty="0">
                <a:solidFill>
                  <a:srgbClr val="231F20"/>
                </a:solidFill>
                <a:latin typeface="Century Gothic"/>
                <a:cs typeface="Arial" panose="020B0604020202020204" pitchFamily="34" charset="0"/>
              </a:rPr>
              <a:t> </a:t>
            </a:r>
            <a:r>
              <a:rPr lang="en-GB" sz="600" spc="-48" dirty="0">
                <a:solidFill>
                  <a:srgbClr val="231F20"/>
                </a:solidFill>
                <a:latin typeface="Century Gothic"/>
                <a:cs typeface="Arial" panose="020B0604020202020204" pitchFamily="34" charset="0"/>
              </a:rPr>
              <a:t>MAKING</a:t>
            </a:r>
            <a:endParaRPr lang="en-GB" sz="600" dirty="0">
              <a:latin typeface="Century Gothic"/>
              <a:cs typeface="Arial" panose="020B0604020202020204" pitchFamily="34" charset="0"/>
            </a:endParaRPr>
          </a:p>
        </p:txBody>
      </p:sp>
      <p:sp>
        <p:nvSpPr>
          <p:cNvPr id="51" name="object 51"/>
          <p:cNvSpPr txBox="1"/>
          <p:nvPr/>
        </p:nvSpPr>
        <p:spPr>
          <a:xfrm>
            <a:off x="6667488" y="5927650"/>
            <a:ext cx="1634680" cy="285223"/>
          </a:xfrm>
          <a:prstGeom prst="rect">
            <a:avLst/>
          </a:prstGeom>
        </p:spPr>
        <p:txBody>
          <a:bodyPr vert="horz" wrap="square" lIns="0" tIns="8145" rIns="0" bIns="0" rtlCol="0">
            <a:spAutoFit/>
          </a:bodyPr>
          <a:lstStyle/>
          <a:p>
            <a:pPr marL="8145" marR="3258">
              <a:spcBef>
                <a:spcPts val="64"/>
              </a:spcBef>
            </a:pPr>
            <a:r>
              <a:rPr lang="en-GB" sz="600" spc="-29" dirty="0">
                <a:solidFill>
                  <a:srgbClr val="231F20"/>
                </a:solidFill>
                <a:latin typeface="Century Gothic"/>
                <a:cs typeface="Arial" panose="020B0604020202020204" pitchFamily="34" charset="0"/>
              </a:rPr>
              <a:t>CULTURAL </a:t>
            </a:r>
            <a:r>
              <a:rPr lang="en-GB" sz="600" spc="-48" dirty="0">
                <a:solidFill>
                  <a:srgbClr val="231F20"/>
                </a:solidFill>
                <a:latin typeface="Century Gothic"/>
                <a:cs typeface="Arial" panose="020B0604020202020204" pitchFamily="34" charset="0"/>
              </a:rPr>
              <a:t>PROGRAMMING </a:t>
            </a:r>
            <a:r>
              <a:rPr lang="en-GB" sz="600" spc="45" dirty="0">
                <a:solidFill>
                  <a:srgbClr val="231F20"/>
                </a:solidFill>
                <a:latin typeface="Century Gothic"/>
                <a:cs typeface="Arial" panose="020B0604020202020204" pitchFamily="34" charset="0"/>
              </a:rPr>
              <a:t>IS </a:t>
            </a:r>
            <a:r>
              <a:rPr lang="en-GB" sz="600" spc="-42" dirty="0">
                <a:solidFill>
                  <a:srgbClr val="231F20"/>
                </a:solidFill>
                <a:latin typeface="Century Gothic"/>
                <a:cs typeface="Arial" panose="020B0604020202020204" pitchFamily="34" charset="0"/>
              </a:rPr>
              <a:t>ENVIRONMENTALLY  </a:t>
            </a:r>
            <a:r>
              <a:rPr lang="en-GB" sz="600" spc="-19" dirty="0">
                <a:solidFill>
                  <a:srgbClr val="231F20"/>
                </a:solidFill>
                <a:latin typeface="Century Gothic"/>
                <a:cs typeface="Arial" panose="020B0604020202020204" pitchFamily="34" charset="0"/>
              </a:rPr>
              <a:t>RESPONSIBLE </a:t>
            </a:r>
            <a:r>
              <a:rPr lang="en-GB" sz="600" spc="-71" dirty="0">
                <a:solidFill>
                  <a:srgbClr val="231F20"/>
                </a:solidFill>
                <a:latin typeface="Century Gothic"/>
                <a:cs typeface="Arial" panose="020B0604020202020204" pitchFamily="34" charset="0"/>
              </a:rPr>
              <a:t>AND </a:t>
            </a:r>
            <a:r>
              <a:rPr lang="en-GB" sz="600" spc="-32" dirty="0">
                <a:solidFill>
                  <a:srgbClr val="231F20"/>
                </a:solidFill>
                <a:latin typeface="Century Gothic"/>
                <a:cs typeface="Arial" panose="020B0604020202020204" pitchFamily="34" charset="0"/>
              </a:rPr>
              <a:t>PROMOTES </a:t>
            </a:r>
            <a:r>
              <a:rPr lang="en-GB" sz="600" spc="-45" dirty="0">
                <a:solidFill>
                  <a:srgbClr val="231F20"/>
                </a:solidFill>
                <a:latin typeface="Century Gothic"/>
                <a:cs typeface="Arial" panose="020B0604020202020204" pitchFamily="34" charset="0"/>
              </a:rPr>
              <a:t>ENVIRONMENTAL  </a:t>
            </a:r>
            <a:r>
              <a:rPr lang="en-GB" sz="600" spc="-32" dirty="0">
                <a:solidFill>
                  <a:srgbClr val="231F20"/>
                </a:solidFill>
                <a:latin typeface="Century Gothic"/>
                <a:cs typeface="Arial" panose="020B0604020202020204" pitchFamily="34" charset="0"/>
              </a:rPr>
              <a:t>AWARENESS</a:t>
            </a:r>
            <a:endParaRPr lang="en-GB" sz="600" dirty="0">
              <a:latin typeface="Century Gothic"/>
              <a:cs typeface="Arial" panose="020B0604020202020204" pitchFamily="34" charset="0"/>
            </a:endParaRPr>
          </a:p>
        </p:txBody>
      </p:sp>
      <p:sp>
        <p:nvSpPr>
          <p:cNvPr id="52" name="object 52"/>
          <p:cNvSpPr txBox="1"/>
          <p:nvPr/>
        </p:nvSpPr>
        <p:spPr>
          <a:xfrm>
            <a:off x="6667488" y="6357701"/>
            <a:ext cx="1730790" cy="285223"/>
          </a:xfrm>
          <a:prstGeom prst="rect">
            <a:avLst/>
          </a:prstGeom>
        </p:spPr>
        <p:txBody>
          <a:bodyPr vert="horz" wrap="square" lIns="0" tIns="8145" rIns="0" bIns="0" rtlCol="0">
            <a:spAutoFit/>
          </a:bodyPr>
          <a:lstStyle/>
          <a:p>
            <a:pPr marL="8145" marR="3258">
              <a:spcBef>
                <a:spcPts val="64"/>
              </a:spcBef>
            </a:pPr>
            <a:r>
              <a:rPr lang="en-GB" sz="600" spc="16" dirty="0">
                <a:solidFill>
                  <a:srgbClr val="231F20"/>
                </a:solidFill>
                <a:latin typeface="Century Gothic"/>
                <a:cs typeface="Arial" panose="020B0604020202020204" pitchFamily="34" charset="0"/>
              </a:rPr>
              <a:t>THE </a:t>
            </a:r>
            <a:r>
              <a:rPr lang="en-GB" sz="600" spc="-26" dirty="0">
                <a:solidFill>
                  <a:srgbClr val="231F20"/>
                </a:solidFill>
                <a:latin typeface="Century Gothic"/>
                <a:cs typeface="Arial" panose="020B0604020202020204" pitchFamily="34" charset="0"/>
              </a:rPr>
              <a:t>CITY </a:t>
            </a:r>
            <a:r>
              <a:rPr lang="en-GB" sz="600" spc="-32" dirty="0">
                <a:solidFill>
                  <a:srgbClr val="231F20"/>
                </a:solidFill>
                <a:latin typeface="Century Gothic"/>
                <a:cs typeface="Arial" panose="020B0604020202020204" pitchFamily="34" charset="0"/>
              </a:rPr>
              <a:t>MAKES </a:t>
            </a:r>
            <a:r>
              <a:rPr lang="en-GB" sz="600" spc="-71" dirty="0">
                <a:solidFill>
                  <a:srgbClr val="231F20"/>
                </a:solidFill>
                <a:latin typeface="Century Gothic"/>
                <a:cs typeface="Arial" panose="020B0604020202020204" pitchFamily="34" charset="0"/>
              </a:rPr>
              <a:t>AND </a:t>
            </a:r>
            <a:r>
              <a:rPr lang="en-GB" sz="600" spc="-42" dirty="0">
                <a:solidFill>
                  <a:srgbClr val="231F20"/>
                </a:solidFill>
                <a:latin typeface="Century Gothic"/>
                <a:cs typeface="Arial" panose="020B0604020202020204" pitchFamily="34" charset="0"/>
              </a:rPr>
              <a:t>DEVELOPS </a:t>
            </a:r>
            <a:r>
              <a:rPr lang="en-GB" sz="600" spc="-45" dirty="0">
                <a:solidFill>
                  <a:srgbClr val="231F20"/>
                </a:solidFill>
                <a:latin typeface="Century Gothic"/>
                <a:cs typeface="Arial" panose="020B0604020202020204" pitchFamily="34" charset="0"/>
              </a:rPr>
              <a:t>CREATIVE  </a:t>
            </a:r>
            <a:r>
              <a:rPr lang="en-GB" sz="600" spc="-32" dirty="0">
                <a:solidFill>
                  <a:srgbClr val="231F20"/>
                </a:solidFill>
                <a:latin typeface="Century Gothic"/>
                <a:cs typeface="Arial" panose="020B0604020202020204" pitchFamily="34" charset="0"/>
              </a:rPr>
              <a:t>CULTURAL </a:t>
            </a:r>
            <a:r>
              <a:rPr lang="en-GB" sz="600" spc="-71" dirty="0">
                <a:solidFill>
                  <a:srgbClr val="231F20"/>
                </a:solidFill>
                <a:latin typeface="Century Gothic"/>
                <a:cs typeface="Arial" panose="020B0604020202020204" pitchFamily="34" charset="0"/>
              </a:rPr>
              <a:t>AND </a:t>
            </a:r>
            <a:r>
              <a:rPr lang="en-GB" sz="600" spc="-42" dirty="0">
                <a:solidFill>
                  <a:srgbClr val="231F20"/>
                </a:solidFill>
                <a:latin typeface="Century Gothic"/>
                <a:cs typeface="Arial" panose="020B0604020202020204" pitchFamily="34" charset="0"/>
              </a:rPr>
              <a:t>CIVIC </a:t>
            </a:r>
            <a:r>
              <a:rPr lang="en-GB" sz="600" spc="16" dirty="0">
                <a:solidFill>
                  <a:srgbClr val="231F20"/>
                </a:solidFill>
                <a:latin typeface="Century Gothic"/>
                <a:cs typeface="Arial" panose="020B0604020202020204" pitchFamily="34" charset="0"/>
              </a:rPr>
              <a:t>USES </a:t>
            </a:r>
            <a:r>
              <a:rPr lang="en-GB" sz="600" spc="-22" dirty="0">
                <a:solidFill>
                  <a:srgbClr val="231F20"/>
                </a:solidFill>
                <a:latin typeface="Century Gothic"/>
                <a:cs typeface="Arial" panose="020B0604020202020204" pitchFamily="34" charset="0"/>
              </a:rPr>
              <a:t>OF </a:t>
            </a:r>
            <a:r>
              <a:rPr lang="en-GB" sz="600" spc="-29" dirty="0">
                <a:solidFill>
                  <a:srgbClr val="231F20"/>
                </a:solidFill>
                <a:latin typeface="Century Gothic"/>
                <a:cs typeface="Arial" panose="020B0604020202020204" pitchFamily="34" charset="0"/>
              </a:rPr>
              <a:t>5G </a:t>
            </a:r>
            <a:r>
              <a:rPr lang="en-GB" sz="600" spc="-71" dirty="0">
                <a:solidFill>
                  <a:srgbClr val="231F20"/>
                </a:solidFill>
                <a:latin typeface="Century Gothic"/>
                <a:cs typeface="Arial" panose="020B0604020202020204" pitchFamily="34" charset="0"/>
              </a:rPr>
              <a:t>AND </a:t>
            </a:r>
            <a:r>
              <a:rPr lang="en-GB" sz="600" spc="-26" dirty="0">
                <a:solidFill>
                  <a:srgbClr val="231F20"/>
                </a:solidFill>
                <a:latin typeface="Century Gothic"/>
                <a:cs typeface="Arial" panose="020B0604020202020204" pitchFamily="34" charset="0"/>
              </a:rPr>
              <a:t>IMMERSIVE  </a:t>
            </a:r>
            <a:r>
              <a:rPr lang="en-GB" sz="600" spc="-48" dirty="0">
                <a:solidFill>
                  <a:srgbClr val="231F20"/>
                </a:solidFill>
                <a:latin typeface="Century Gothic"/>
                <a:cs typeface="Arial" panose="020B0604020202020204" pitchFamily="34" charset="0"/>
              </a:rPr>
              <a:t>TECHNOLOGY</a:t>
            </a:r>
            <a:endParaRPr lang="en-GB" sz="600" dirty="0">
              <a:latin typeface="Century Gothic"/>
              <a:cs typeface="Arial" panose="020B0604020202020204" pitchFamily="34" charset="0"/>
            </a:endParaRPr>
          </a:p>
        </p:txBody>
      </p:sp>
      <p:sp>
        <p:nvSpPr>
          <p:cNvPr id="53" name="object 53"/>
          <p:cNvSpPr txBox="1"/>
          <p:nvPr/>
        </p:nvSpPr>
        <p:spPr>
          <a:xfrm>
            <a:off x="8746747" y="244975"/>
            <a:ext cx="759104" cy="225335"/>
          </a:xfrm>
          <a:prstGeom prst="rect">
            <a:avLst/>
          </a:prstGeom>
        </p:spPr>
        <p:txBody>
          <a:bodyPr vert="horz" wrap="square" lIns="0" tIns="8145" rIns="0" bIns="0" rtlCol="0">
            <a:spAutoFit/>
          </a:bodyPr>
          <a:lstStyle/>
          <a:p>
            <a:pPr marL="8145">
              <a:spcBef>
                <a:spcPts val="64"/>
              </a:spcBef>
            </a:pPr>
            <a:r>
              <a:rPr lang="en-GB" sz="1400" spc="-26" dirty="0">
                <a:solidFill>
                  <a:srgbClr val="437BFF"/>
                </a:solidFill>
                <a:latin typeface="Lucida Sans"/>
                <a:cs typeface="Arial" panose="020B0604020202020204" pitchFamily="34" charset="0"/>
              </a:rPr>
              <a:t>IMPACTS</a:t>
            </a:r>
            <a:endParaRPr lang="en-GB" sz="1400" dirty="0">
              <a:latin typeface="Lucida Sans"/>
              <a:cs typeface="Arial" panose="020B0604020202020204" pitchFamily="34" charset="0"/>
            </a:endParaRPr>
          </a:p>
        </p:txBody>
      </p:sp>
      <p:sp>
        <p:nvSpPr>
          <p:cNvPr id="54" name="object 54"/>
          <p:cNvSpPr txBox="1"/>
          <p:nvPr/>
        </p:nvSpPr>
        <p:spPr>
          <a:xfrm>
            <a:off x="8745601" y="1153261"/>
            <a:ext cx="1546715" cy="500667"/>
          </a:xfrm>
          <a:prstGeom prst="rect">
            <a:avLst/>
          </a:prstGeom>
        </p:spPr>
        <p:txBody>
          <a:bodyPr vert="horz" wrap="square" lIns="0" tIns="8145" rIns="0" bIns="0" rtlCol="0">
            <a:spAutoFit/>
          </a:bodyPr>
          <a:lstStyle/>
          <a:p>
            <a:pPr marL="8145" marR="3258">
              <a:spcBef>
                <a:spcPts val="64"/>
              </a:spcBef>
            </a:pPr>
            <a:r>
              <a:rPr lang="en-GB" sz="800" b="1" spc="6" dirty="0">
                <a:solidFill>
                  <a:srgbClr val="437BFF"/>
                </a:solidFill>
                <a:latin typeface="Arial"/>
                <a:cs typeface="Arial"/>
              </a:rPr>
              <a:t>COVENTRY </a:t>
            </a:r>
            <a:r>
              <a:rPr lang="en-GB" sz="800" b="1" spc="19" dirty="0">
                <a:solidFill>
                  <a:srgbClr val="437BFF"/>
                </a:solidFill>
                <a:latin typeface="Arial"/>
                <a:cs typeface="Arial"/>
              </a:rPr>
              <a:t>CITIZENS </a:t>
            </a:r>
            <a:r>
              <a:rPr lang="en-GB" sz="800" b="1" spc="3" dirty="0">
                <a:solidFill>
                  <a:srgbClr val="437BFF"/>
                </a:solidFill>
                <a:latin typeface="Arial"/>
                <a:cs typeface="Arial"/>
              </a:rPr>
              <a:t>POSITIVELY  </a:t>
            </a:r>
            <a:r>
              <a:rPr lang="en-GB" sz="800" b="1" spc="6" dirty="0">
                <a:solidFill>
                  <a:srgbClr val="437BFF"/>
                </a:solidFill>
                <a:latin typeface="Arial"/>
                <a:cs typeface="Arial"/>
              </a:rPr>
              <a:t>INFLUENCE</a:t>
            </a:r>
            <a:r>
              <a:rPr lang="en-GB" sz="800" b="1" spc="-51" dirty="0">
                <a:solidFill>
                  <a:srgbClr val="437BFF"/>
                </a:solidFill>
                <a:latin typeface="Arial"/>
                <a:cs typeface="Arial"/>
              </a:rPr>
              <a:t> </a:t>
            </a:r>
            <a:r>
              <a:rPr lang="en-GB" sz="800" b="1" spc="13" dirty="0">
                <a:solidFill>
                  <a:srgbClr val="437BFF"/>
                </a:solidFill>
                <a:latin typeface="Arial"/>
                <a:cs typeface="Arial"/>
              </a:rPr>
              <a:t>AND</a:t>
            </a:r>
            <a:r>
              <a:rPr lang="en-GB" sz="800" b="1" spc="-51" dirty="0">
                <a:solidFill>
                  <a:srgbClr val="437BFF"/>
                </a:solidFill>
                <a:latin typeface="Arial"/>
                <a:cs typeface="Arial"/>
              </a:rPr>
              <a:t> </a:t>
            </a:r>
            <a:r>
              <a:rPr lang="en-GB" sz="800" b="1" spc="6" dirty="0">
                <a:solidFill>
                  <a:srgbClr val="437BFF"/>
                </a:solidFill>
                <a:latin typeface="Arial"/>
                <a:cs typeface="Arial"/>
              </a:rPr>
              <a:t>SHAPE</a:t>
            </a:r>
            <a:r>
              <a:rPr lang="en-GB" sz="800" b="1" spc="-51" dirty="0">
                <a:solidFill>
                  <a:srgbClr val="437BFF"/>
                </a:solidFill>
                <a:latin typeface="Arial"/>
                <a:cs typeface="Arial"/>
              </a:rPr>
              <a:t> </a:t>
            </a:r>
            <a:r>
              <a:rPr lang="en-GB" sz="800" b="1" spc="16" dirty="0">
                <a:solidFill>
                  <a:srgbClr val="437BFF"/>
                </a:solidFill>
                <a:latin typeface="Arial"/>
                <a:cs typeface="Arial"/>
              </a:rPr>
              <a:t>THE</a:t>
            </a:r>
            <a:r>
              <a:rPr lang="en-GB" sz="800" b="1" spc="-48" dirty="0">
                <a:solidFill>
                  <a:srgbClr val="437BFF"/>
                </a:solidFill>
                <a:latin typeface="Arial"/>
                <a:cs typeface="Arial"/>
              </a:rPr>
              <a:t> </a:t>
            </a:r>
            <a:r>
              <a:rPr lang="en-GB" sz="800" b="1" spc="22" dirty="0">
                <a:solidFill>
                  <a:srgbClr val="437BFF"/>
                </a:solidFill>
                <a:latin typeface="Arial"/>
                <a:cs typeface="Arial"/>
              </a:rPr>
              <a:t>CITY  </a:t>
            </a:r>
            <a:r>
              <a:rPr lang="en-GB" sz="800" b="1" spc="16" dirty="0">
                <a:solidFill>
                  <a:srgbClr val="437BFF"/>
                </a:solidFill>
                <a:latin typeface="Arial"/>
                <a:cs typeface="Arial"/>
              </a:rPr>
              <a:t>THEY</a:t>
            </a:r>
            <a:r>
              <a:rPr lang="en-GB" sz="800" b="1" spc="-48" dirty="0">
                <a:solidFill>
                  <a:srgbClr val="437BFF"/>
                </a:solidFill>
                <a:latin typeface="Arial"/>
                <a:cs typeface="Arial"/>
              </a:rPr>
              <a:t> </a:t>
            </a:r>
            <a:r>
              <a:rPr lang="en-GB" sz="800" b="1" spc="13" dirty="0">
                <a:solidFill>
                  <a:srgbClr val="437BFF"/>
                </a:solidFill>
                <a:latin typeface="Arial"/>
                <a:cs typeface="Arial"/>
              </a:rPr>
              <a:t>WANT</a:t>
            </a:r>
            <a:r>
              <a:rPr lang="en-GB" sz="800" b="1" spc="-45" dirty="0">
                <a:solidFill>
                  <a:srgbClr val="437BFF"/>
                </a:solidFill>
                <a:latin typeface="Arial"/>
                <a:cs typeface="Arial"/>
              </a:rPr>
              <a:t> </a:t>
            </a:r>
            <a:r>
              <a:rPr lang="en-GB" sz="800" b="1" spc="13" dirty="0">
                <a:solidFill>
                  <a:srgbClr val="437BFF"/>
                </a:solidFill>
                <a:latin typeface="Arial"/>
                <a:cs typeface="Arial"/>
              </a:rPr>
              <a:t>TO</a:t>
            </a:r>
            <a:r>
              <a:rPr lang="en-GB" sz="800" b="1" spc="-48" dirty="0">
                <a:solidFill>
                  <a:srgbClr val="437BFF"/>
                </a:solidFill>
                <a:latin typeface="Arial"/>
                <a:cs typeface="Arial"/>
              </a:rPr>
              <a:t> </a:t>
            </a:r>
            <a:r>
              <a:rPr lang="en-GB" sz="800" b="1" spc="3" dirty="0">
                <a:solidFill>
                  <a:srgbClr val="437BFF"/>
                </a:solidFill>
                <a:latin typeface="Arial"/>
                <a:cs typeface="Arial"/>
              </a:rPr>
              <a:t>LIVE</a:t>
            </a:r>
            <a:r>
              <a:rPr lang="en-GB" sz="800" b="1" spc="-45" dirty="0">
                <a:solidFill>
                  <a:srgbClr val="437BFF"/>
                </a:solidFill>
                <a:latin typeface="Arial"/>
                <a:cs typeface="Arial"/>
              </a:rPr>
              <a:t> </a:t>
            </a:r>
            <a:r>
              <a:rPr lang="en-GB" sz="800" b="1" spc="13" dirty="0">
                <a:solidFill>
                  <a:srgbClr val="437BFF"/>
                </a:solidFill>
                <a:latin typeface="Arial"/>
                <a:cs typeface="Arial"/>
              </a:rPr>
              <a:t>IN</a:t>
            </a:r>
            <a:endParaRPr lang="en-GB" sz="800" dirty="0">
              <a:latin typeface="Arial"/>
              <a:cs typeface="Arial"/>
            </a:endParaRPr>
          </a:p>
        </p:txBody>
      </p:sp>
      <p:sp>
        <p:nvSpPr>
          <p:cNvPr id="55" name="object 55"/>
          <p:cNvSpPr txBox="1"/>
          <p:nvPr/>
        </p:nvSpPr>
        <p:spPr>
          <a:xfrm>
            <a:off x="8745601" y="2777361"/>
            <a:ext cx="1397664" cy="623778"/>
          </a:xfrm>
          <a:prstGeom prst="rect">
            <a:avLst/>
          </a:prstGeom>
        </p:spPr>
        <p:txBody>
          <a:bodyPr vert="horz" wrap="square" lIns="0" tIns="8145" rIns="0" bIns="0" rtlCol="0">
            <a:spAutoFit/>
          </a:bodyPr>
          <a:lstStyle/>
          <a:p>
            <a:pPr marL="8145" marR="3258">
              <a:spcBef>
                <a:spcPts val="64"/>
              </a:spcBef>
            </a:pPr>
            <a:r>
              <a:rPr lang="en-GB" sz="800" b="1" dirty="0">
                <a:solidFill>
                  <a:srgbClr val="231F20"/>
                </a:solidFill>
                <a:latin typeface="Arial"/>
                <a:cs typeface="Arial"/>
              </a:rPr>
              <a:t>COVENTRY’S </a:t>
            </a:r>
            <a:r>
              <a:rPr lang="en-GB" sz="800" b="1" spc="-6" dirty="0">
                <a:solidFill>
                  <a:srgbClr val="231F20"/>
                </a:solidFill>
                <a:latin typeface="Arial"/>
                <a:cs typeface="Arial"/>
              </a:rPr>
              <a:t>CULTURE  </a:t>
            </a:r>
            <a:r>
              <a:rPr lang="en-GB" sz="800" b="1" spc="10" dirty="0">
                <a:solidFill>
                  <a:srgbClr val="231F20"/>
                </a:solidFill>
                <a:latin typeface="Arial"/>
                <a:cs typeface="Arial"/>
              </a:rPr>
              <a:t>CONTRIBUTES</a:t>
            </a:r>
            <a:r>
              <a:rPr lang="en-GB" sz="800" b="1" spc="-55" dirty="0">
                <a:solidFill>
                  <a:srgbClr val="231F20"/>
                </a:solidFill>
                <a:latin typeface="Arial"/>
                <a:cs typeface="Arial"/>
              </a:rPr>
              <a:t> </a:t>
            </a:r>
            <a:r>
              <a:rPr lang="en-GB" sz="800" b="1" spc="13" dirty="0">
                <a:solidFill>
                  <a:srgbClr val="231F20"/>
                </a:solidFill>
                <a:latin typeface="Arial"/>
                <a:cs typeface="Arial"/>
              </a:rPr>
              <a:t>TO</a:t>
            </a:r>
            <a:r>
              <a:rPr lang="en-GB" sz="800" b="1" spc="-51" dirty="0">
                <a:solidFill>
                  <a:srgbClr val="231F20"/>
                </a:solidFill>
                <a:latin typeface="Arial"/>
                <a:cs typeface="Arial"/>
              </a:rPr>
              <a:t> </a:t>
            </a:r>
            <a:r>
              <a:rPr lang="en-GB" sz="800" b="1" spc="16" dirty="0">
                <a:solidFill>
                  <a:srgbClr val="231F20"/>
                </a:solidFill>
                <a:latin typeface="Arial"/>
                <a:cs typeface="Arial"/>
              </a:rPr>
              <a:t>THE</a:t>
            </a:r>
            <a:r>
              <a:rPr lang="en-GB" sz="800" b="1" spc="-55" dirty="0">
                <a:solidFill>
                  <a:srgbClr val="231F20"/>
                </a:solidFill>
                <a:latin typeface="Arial"/>
                <a:cs typeface="Arial"/>
              </a:rPr>
              <a:t> </a:t>
            </a:r>
            <a:r>
              <a:rPr lang="en-GB" sz="800" b="1" spc="6" dirty="0">
                <a:solidFill>
                  <a:srgbClr val="231F20"/>
                </a:solidFill>
                <a:latin typeface="Arial"/>
                <a:cs typeface="Arial"/>
              </a:rPr>
              <a:t>SOCIAL  </a:t>
            </a:r>
            <a:r>
              <a:rPr lang="en-GB" sz="800" b="1" spc="13" dirty="0">
                <a:solidFill>
                  <a:srgbClr val="231F20"/>
                </a:solidFill>
                <a:latin typeface="Arial"/>
                <a:cs typeface="Arial"/>
              </a:rPr>
              <a:t>AND ECONOMIC </a:t>
            </a:r>
            <a:r>
              <a:rPr lang="en-GB" sz="800" b="1" spc="10" dirty="0">
                <a:solidFill>
                  <a:srgbClr val="231F20"/>
                </a:solidFill>
                <a:latin typeface="Arial"/>
                <a:cs typeface="Arial"/>
              </a:rPr>
              <a:t>PROSPERITY  </a:t>
            </a:r>
            <a:r>
              <a:rPr lang="en-GB" sz="800" b="1" spc="16" dirty="0">
                <a:solidFill>
                  <a:srgbClr val="231F20"/>
                </a:solidFill>
                <a:latin typeface="Arial"/>
                <a:cs typeface="Arial"/>
              </a:rPr>
              <a:t>OF</a:t>
            </a:r>
            <a:r>
              <a:rPr lang="en-GB" sz="800" b="1" spc="-48" dirty="0">
                <a:solidFill>
                  <a:srgbClr val="231F20"/>
                </a:solidFill>
                <a:latin typeface="Arial"/>
                <a:cs typeface="Arial"/>
              </a:rPr>
              <a:t> </a:t>
            </a:r>
            <a:r>
              <a:rPr lang="en-GB" sz="800" b="1" spc="16" dirty="0">
                <a:solidFill>
                  <a:srgbClr val="231F20"/>
                </a:solidFill>
                <a:latin typeface="Arial"/>
                <a:cs typeface="Arial"/>
              </a:rPr>
              <a:t>THE</a:t>
            </a:r>
            <a:r>
              <a:rPr lang="en-GB" sz="800" b="1" spc="-48" dirty="0">
                <a:solidFill>
                  <a:srgbClr val="231F20"/>
                </a:solidFill>
                <a:latin typeface="Arial"/>
                <a:cs typeface="Arial"/>
              </a:rPr>
              <a:t> </a:t>
            </a:r>
            <a:r>
              <a:rPr lang="en-GB" sz="800" b="1" spc="22" dirty="0">
                <a:solidFill>
                  <a:srgbClr val="231F20"/>
                </a:solidFill>
                <a:latin typeface="Arial"/>
                <a:cs typeface="Arial"/>
              </a:rPr>
              <a:t>CITY</a:t>
            </a:r>
            <a:r>
              <a:rPr lang="en-GB" sz="800" b="1" spc="-48" dirty="0">
                <a:solidFill>
                  <a:srgbClr val="231F20"/>
                </a:solidFill>
                <a:latin typeface="Arial"/>
                <a:cs typeface="Arial"/>
              </a:rPr>
              <a:t> </a:t>
            </a:r>
            <a:r>
              <a:rPr lang="en-GB" sz="800" b="1" spc="13" dirty="0">
                <a:solidFill>
                  <a:srgbClr val="231F20"/>
                </a:solidFill>
                <a:latin typeface="Arial"/>
                <a:cs typeface="Arial"/>
              </a:rPr>
              <a:t>AND</a:t>
            </a:r>
            <a:r>
              <a:rPr lang="en-GB" sz="800" b="1" spc="-48" dirty="0">
                <a:solidFill>
                  <a:srgbClr val="231F20"/>
                </a:solidFill>
                <a:latin typeface="Arial"/>
                <a:cs typeface="Arial"/>
              </a:rPr>
              <a:t> </a:t>
            </a:r>
            <a:r>
              <a:rPr lang="en-GB" sz="800" b="1" spc="3" dirty="0">
                <a:solidFill>
                  <a:srgbClr val="231F20"/>
                </a:solidFill>
                <a:latin typeface="Arial"/>
                <a:cs typeface="Arial"/>
              </a:rPr>
              <a:t>REGION</a:t>
            </a:r>
            <a:endParaRPr lang="en-GB" sz="800" dirty="0">
              <a:latin typeface="Arial"/>
              <a:cs typeface="Arial"/>
            </a:endParaRPr>
          </a:p>
        </p:txBody>
      </p:sp>
      <p:sp>
        <p:nvSpPr>
          <p:cNvPr id="56" name="object 56"/>
          <p:cNvSpPr txBox="1"/>
          <p:nvPr/>
        </p:nvSpPr>
        <p:spPr>
          <a:xfrm>
            <a:off x="8745601" y="4383887"/>
            <a:ext cx="1110556" cy="377556"/>
          </a:xfrm>
          <a:prstGeom prst="rect">
            <a:avLst/>
          </a:prstGeom>
        </p:spPr>
        <p:txBody>
          <a:bodyPr vert="horz" wrap="square" lIns="0" tIns="8145" rIns="0" bIns="0" rtlCol="0">
            <a:spAutoFit/>
          </a:bodyPr>
          <a:lstStyle/>
          <a:p>
            <a:pPr marL="8145" marR="3258">
              <a:spcBef>
                <a:spcPts val="64"/>
              </a:spcBef>
            </a:pPr>
            <a:r>
              <a:rPr lang="en-GB" sz="800" b="1" spc="6" dirty="0">
                <a:solidFill>
                  <a:srgbClr val="437BFF"/>
                </a:solidFill>
                <a:latin typeface="Arial"/>
                <a:cs typeface="Arial"/>
              </a:rPr>
              <a:t>COVENTRY</a:t>
            </a:r>
            <a:r>
              <a:rPr lang="en-GB" sz="800" b="1" spc="-61" dirty="0">
                <a:solidFill>
                  <a:srgbClr val="437BFF"/>
                </a:solidFill>
                <a:latin typeface="Arial"/>
                <a:cs typeface="Arial"/>
              </a:rPr>
              <a:t> </a:t>
            </a:r>
            <a:r>
              <a:rPr lang="en-GB" sz="800" b="1" spc="13" dirty="0">
                <a:solidFill>
                  <a:srgbClr val="437BFF"/>
                </a:solidFill>
                <a:latin typeface="Arial"/>
                <a:cs typeface="Arial"/>
              </a:rPr>
              <a:t>IS</a:t>
            </a:r>
            <a:r>
              <a:rPr lang="en-GB" sz="800" b="1" spc="-58" dirty="0">
                <a:solidFill>
                  <a:srgbClr val="437BFF"/>
                </a:solidFill>
                <a:latin typeface="Arial"/>
                <a:cs typeface="Arial"/>
              </a:rPr>
              <a:t> </a:t>
            </a:r>
            <a:r>
              <a:rPr lang="en-GB" sz="800" b="1" spc="10" dirty="0">
                <a:solidFill>
                  <a:srgbClr val="437BFF"/>
                </a:solidFill>
                <a:latin typeface="Arial"/>
                <a:cs typeface="Arial"/>
              </a:rPr>
              <a:t>A</a:t>
            </a:r>
            <a:r>
              <a:rPr lang="en-GB" sz="800" b="1" spc="-58" dirty="0">
                <a:solidFill>
                  <a:srgbClr val="437BFF"/>
                </a:solidFill>
                <a:latin typeface="Arial"/>
                <a:cs typeface="Arial"/>
              </a:rPr>
              <a:t> </a:t>
            </a:r>
            <a:r>
              <a:rPr lang="en-GB" sz="800" b="1" spc="-6" dirty="0">
                <a:solidFill>
                  <a:srgbClr val="437BFF"/>
                </a:solidFill>
                <a:latin typeface="Arial"/>
                <a:cs typeface="Arial"/>
              </a:rPr>
              <a:t>GLOBAL  </a:t>
            </a:r>
            <a:r>
              <a:rPr lang="en-GB" sz="800" b="1" spc="13" dirty="0">
                <a:solidFill>
                  <a:srgbClr val="437BFF"/>
                </a:solidFill>
                <a:latin typeface="Arial"/>
                <a:cs typeface="Arial"/>
              </a:rPr>
              <a:t>AND </a:t>
            </a:r>
            <a:r>
              <a:rPr lang="en-GB" sz="800" b="1" spc="10" dirty="0">
                <a:solidFill>
                  <a:srgbClr val="437BFF"/>
                </a:solidFill>
                <a:latin typeface="Arial"/>
                <a:cs typeface="Arial"/>
              </a:rPr>
              <a:t>CONNECTED</a:t>
            </a:r>
            <a:r>
              <a:rPr lang="en-GB" sz="800" b="1" spc="-115" dirty="0">
                <a:solidFill>
                  <a:srgbClr val="437BFF"/>
                </a:solidFill>
                <a:latin typeface="Arial"/>
                <a:cs typeface="Arial"/>
              </a:rPr>
              <a:t> </a:t>
            </a:r>
            <a:r>
              <a:rPr lang="en-GB" sz="800" b="1" spc="22" dirty="0">
                <a:solidFill>
                  <a:srgbClr val="437BFF"/>
                </a:solidFill>
                <a:latin typeface="Arial"/>
                <a:cs typeface="Arial"/>
              </a:rPr>
              <a:t>CITY</a:t>
            </a:r>
            <a:endParaRPr lang="en-GB" sz="800" dirty="0">
              <a:latin typeface="Arial"/>
              <a:cs typeface="Arial"/>
            </a:endParaRPr>
          </a:p>
        </p:txBody>
      </p:sp>
      <p:sp>
        <p:nvSpPr>
          <p:cNvPr id="57" name="object 57"/>
          <p:cNvSpPr txBox="1"/>
          <p:nvPr/>
        </p:nvSpPr>
        <p:spPr>
          <a:xfrm>
            <a:off x="8745601" y="5774323"/>
            <a:ext cx="1576444" cy="377556"/>
          </a:xfrm>
          <a:prstGeom prst="rect">
            <a:avLst/>
          </a:prstGeom>
        </p:spPr>
        <p:txBody>
          <a:bodyPr vert="horz" wrap="square" lIns="0" tIns="8145" rIns="0" bIns="0" rtlCol="0">
            <a:spAutoFit/>
          </a:bodyPr>
          <a:lstStyle/>
          <a:p>
            <a:pPr marL="8145" marR="3258">
              <a:spcBef>
                <a:spcPts val="64"/>
              </a:spcBef>
            </a:pPr>
            <a:r>
              <a:rPr lang="en-GB" sz="800" b="1" spc="6" dirty="0">
                <a:solidFill>
                  <a:srgbClr val="231F20"/>
                </a:solidFill>
                <a:latin typeface="Arial"/>
                <a:cs typeface="Arial"/>
              </a:rPr>
              <a:t>COVENTRY </a:t>
            </a:r>
            <a:r>
              <a:rPr lang="en-GB" sz="800" b="1" spc="13" dirty="0">
                <a:solidFill>
                  <a:srgbClr val="231F20"/>
                </a:solidFill>
                <a:latin typeface="Arial"/>
                <a:cs typeface="Arial"/>
              </a:rPr>
              <a:t>IS </a:t>
            </a:r>
            <a:r>
              <a:rPr lang="en-GB" sz="800" b="1" spc="6" dirty="0">
                <a:solidFill>
                  <a:srgbClr val="231F20"/>
                </a:solidFill>
                <a:latin typeface="Arial"/>
                <a:cs typeface="Arial"/>
              </a:rPr>
              <a:t>RECOGNISED </a:t>
            </a:r>
            <a:r>
              <a:rPr lang="en-GB" sz="800" b="1" spc="3" dirty="0">
                <a:solidFill>
                  <a:srgbClr val="231F20"/>
                </a:solidFill>
                <a:latin typeface="Arial"/>
                <a:cs typeface="Arial"/>
              </a:rPr>
              <a:t>AS </a:t>
            </a:r>
            <a:r>
              <a:rPr lang="en-GB" sz="800" b="1" spc="10" dirty="0">
                <a:solidFill>
                  <a:srgbClr val="231F20"/>
                </a:solidFill>
                <a:latin typeface="Arial"/>
                <a:cs typeface="Arial"/>
              </a:rPr>
              <a:t>A  </a:t>
            </a:r>
            <a:r>
              <a:rPr lang="en-GB" sz="800" b="1" spc="6" dirty="0">
                <a:solidFill>
                  <a:srgbClr val="231F20"/>
                </a:solidFill>
                <a:latin typeface="Arial"/>
                <a:cs typeface="Arial"/>
              </a:rPr>
              <a:t>FUTURE</a:t>
            </a:r>
            <a:r>
              <a:rPr lang="en-GB" sz="800" b="1" spc="-55" dirty="0">
                <a:solidFill>
                  <a:srgbClr val="231F20"/>
                </a:solidFill>
                <a:latin typeface="Arial"/>
                <a:cs typeface="Arial"/>
              </a:rPr>
              <a:t> </a:t>
            </a:r>
            <a:r>
              <a:rPr lang="en-GB" sz="800" b="1" spc="-3" dirty="0">
                <a:solidFill>
                  <a:srgbClr val="231F20"/>
                </a:solidFill>
                <a:latin typeface="Arial"/>
                <a:cs typeface="Arial"/>
              </a:rPr>
              <a:t>FACING</a:t>
            </a:r>
            <a:r>
              <a:rPr lang="en-GB" sz="800" b="1" spc="-55" dirty="0">
                <a:solidFill>
                  <a:srgbClr val="231F20"/>
                </a:solidFill>
                <a:latin typeface="Arial"/>
                <a:cs typeface="Arial"/>
              </a:rPr>
              <a:t> </a:t>
            </a:r>
            <a:r>
              <a:rPr lang="en-GB" sz="800" b="1" spc="6" dirty="0">
                <a:solidFill>
                  <a:srgbClr val="231F20"/>
                </a:solidFill>
                <a:latin typeface="Arial"/>
                <a:cs typeface="Arial"/>
              </a:rPr>
              <a:t>PIONEERING</a:t>
            </a:r>
            <a:r>
              <a:rPr lang="en-GB" sz="800" b="1" spc="-51" dirty="0">
                <a:solidFill>
                  <a:srgbClr val="231F20"/>
                </a:solidFill>
                <a:latin typeface="Arial"/>
                <a:cs typeface="Arial"/>
              </a:rPr>
              <a:t> </a:t>
            </a:r>
            <a:r>
              <a:rPr lang="en-GB" sz="800" b="1" spc="22" dirty="0">
                <a:solidFill>
                  <a:srgbClr val="231F20"/>
                </a:solidFill>
                <a:latin typeface="Arial"/>
                <a:cs typeface="Arial"/>
              </a:rPr>
              <a:t>CITY</a:t>
            </a:r>
            <a:endParaRPr lang="en-GB" sz="800" dirty="0">
              <a:latin typeface="Arial"/>
              <a:cs typeface="Arial"/>
            </a:endParaRPr>
          </a:p>
        </p:txBody>
      </p:sp>
      <p:sp>
        <p:nvSpPr>
          <p:cNvPr id="58" name="object 58"/>
          <p:cNvSpPr/>
          <p:nvPr/>
        </p:nvSpPr>
        <p:spPr>
          <a:xfrm>
            <a:off x="8406712" y="4071615"/>
            <a:ext cx="158010" cy="858064"/>
          </a:xfrm>
          <a:custGeom>
            <a:avLst/>
            <a:gdLst/>
            <a:ahLst/>
            <a:cxnLst/>
            <a:rect l="l" t="t" r="r" b="b"/>
            <a:pathLst>
              <a:path w="246379" h="1337945">
                <a:moveTo>
                  <a:pt x="0" y="0"/>
                </a:moveTo>
                <a:lnTo>
                  <a:pt x="246151" y="0"/>
                </a:lnTo>
                <a:lnTo>
                  <a:pt x="246151" y="1337322"/>
                </a:lnTo>
                <a:lnTo>
                  <a:pt x="0" y="1337322"/>
                </a:lnTo>
              </a:path>
            </a:pathLst>
          </a:custGeom>
          <a:ln w="25400">
            <a:solidFill>
              <a:srgbClr val="437BFF"/>
            </a:solidFill>
          </a:ln>
        </p:spPr>
        <p:txBody>
          <a:bodyPr wrap="square" lIns="0" tIns="0" rIns="0" bIns="0" rtlCol="0"/>
          <a:lstStyle/>
          <a:p>
            <a:endParaRPr lang="en-GB" sz="1100" dirty="0"/>
          </a:p>
        </p:txBody>
      </p:sp>
      <p:sp>
        <p:nvSpPr>
          <p:cNvPr id="59" name="object 59"/>
          <p:cNvSpPr/>
          <p:nvPr/>
        </p:nvSpPr>
        <p:spPr>
          <a:xfrm>
            <a:off x="8406712" y="2319222"/>
            <a:ext cx="158010" cy="1306034"/>
          </a:xfrm>
          <a:custGeom>
            <a:avLst/>
            <a:gdLst/>
            <a:ahLst/>
            <a:cxnLst/>
            <a:rect l="l" t="t" r="r" b="b"/>
            <a:pathLst>
              <a:path w="246379" h="2036445">
                <a:moveTo>
                  <a:pt x="0" y="0"/>
                </a:moveTo>
                <a:lnTo>
                  <a:pt x="246151" y="0"/>
                </a:lnTo>
                <a:lnTo>
                  <a:pt x="246151" y="2036267"/>
                </a:lnTo>
                <a:lnTo>
                  <a:pt x="0" y="2036267"/>
                </a:lnTo>
              </a:path>
            </a:pathLst>
          </a:custGeom>
          <a:ln w="25400">
            <a:solidFill>
              <a:srgbClr val="231F20"/>
            </a:solidFill>
          </a:ln>
        </p:spPr>
        <p:txBody>
          <a:bodyPr wrap="square" lIns="0" tIns="0" rIns="0" bIns="0" rtlCol="0"/>
          <a:lstStyle/>
          <a:p>
            <a:endParaRPr lang="en-GB" sz="1100" dirty="0"/>
          </a:p>
        </p:txBody>
      </p:sp>
      <p:sp>
        <p:nvSpPr>
          <p:cNvPr id="60" name="object 60"/>
          <p:cNvSpPr/>
          <p:nvPr/>
        </p:nvSpPr>
        <p:spPr>
          <a:xfrm>
            <a:off x="8409176" y="746970"/>
            <a:ext cx="158010" cy="1153317"/>
          </a:xfrm>
          <a:custGeom>
            <a:avLst/>
            <a:gdLst/>
            <a:ahLst/>
            <a:cxnLst/>
            <a:rect l="l" t="t" r="r" b="b"/>
            <a:pathLst>
              <a:path w="246379" h="1798320">
                <a:moveTo>
                  <a:pt x="0" y="0"/>
                </a:moveTo>
                <a:lnTo>
                  <a:pt x="246151" y="0"/>
                </a:lnTo>
                <a:lnTo>
                  <a:pt x="246151" y="1798193"/>
                </a:lnTo>
                <a:lnTo>
                  <a:pt x="0" y="1798193"/>
                </a:lnTo>
              </a:path>
            </a:pathLst>
          </a:custGeom>
          <a:ln w="25400">
            <a:solidFill>
              <a:srgbClr val="437BFF"/>
            </a:solidFill>
          </a:ln>
        </p:spPr>
        <p:txBody>
          <a:bodyPr wrap="square" lIns="0" tIns="0" rIns="0" bIns="0" rtlCol="0"/>
          <a:lstStyle/>
          <a:p>
            <a:endParaRPr lang="en-GB" sz="1100" dirty="0"/>
          </a:p>
        </p:txBody>
      </p:sp>
      <p:sp>
        <p:nvSpPr>
          <p:cNvPr id="61" name="object 61"/>
          <p:cNvSpPr/>
          <p:nvPr/>
        </p:nvSpPr>
        <p:spPr>
          <a:xfrm>
            <a:off x="8409176" y="5348358"/>
            <a:ext cx="158010" cy="1085307"/>
          </a:xfrm>
          <a:custGeom>
            <a:avLst/>
            <a:gdLst/>
            <a:ahLst/>
            <a:cxnLst/>
            <a:rect l="l" t="t" r="r" b="b"/>
            <a:pathLst>
              <a:path w="246379" h="1692275">
                <a:moveTo>
                  <a:pt x="0" y="0"/>
                </a:moveTo>
                <a:lnTo>
                  <a:pt x="246151" y="0"/>
                </a:lnTo>
                <a:lnTo>
                  <a:pt x="246151" y="1691830"/>
                </a:lnTo>
                <a:lnTo>
                  <a:pt x="0" y="1691830"/>
                </a:lnTo>
              </a:path>
            </a:pathLst>
          </a:custGeom>
          <a:ln w="25400">
            <a:solidFill>
              <a:srgbClr val="231F20"/>
            </a:solidFill>
          </a:ln>
        </p:spPr>
        <p:txBody>
          <a:bodyPr wrap="square" lIns="0" tIns="0" rIns="0" bIns="0" rtlCol="0"/>
          <a:lstStyle/>
          <a:p>
            <a:endParaRPr lang="en-GB" sz="1100" dirty="0"/>
          </a:p>
        </p:txBody>
      </p:sp>
      <p:sp>
        <p:nvSpPr>
          <p:cNvPr id="64" name="object 12">
            <a:extLst>
              <a:ext uri="{FF2B5EF4-FFF2-40B4-BE49-F238E27FC236}">
                <a16:creationId xmlns:a16="http://schemas.microsoft.com/office/drawing/2014/main" id="{8BABA185-0EED-CD4A-BA36-B5049A4EED2E}"/>
              </a:ext>
            </a:extLst>
          </p:cNvPr>
          <p:cNvSpPr txBox="1"/>
          <p:nvPr/>
        </p:nvSpPr>
        <p:spPr>
          <a:xfrm>
            <a:off x="1474489" y="241369"/>
            <a:ext cx="932998" cy="225335"/>
          </a:xfrm>
          <a:prstGeom prst="rect">
            <a:avLst/>
          </a:prstGeom>
        </p:spPr>
        <p:txBody>
          <a:bodyPr vert="horz" wrap="square" lIns="0" tIns="8145" rIns="0" bIns="0" rtlCol="0">
            <a:spAutoFit/>
          </a:bodyPr>
          <a:lstStyle/>
          <a:p>
            <a:pPr marL="8145">
              <a:spcBef>
                <a:spcPts val="64"/>
              </a:spcBef>
            </a:pPr>
            <a:r>
              <a:rPr lang="en-GB" sz="1400" spc="-22" dirty="0">
                <a:solidFill>
                  <a:srgbClr val="437BFF"/>
                </a:solidFill>
                <a:latin typeface="Lucida Sans"/>
                <a:cs typeface="Arial" panose="020B0604020202020204" pitchFamily="34" charset="0"/>
              </a:rPr>
              <a:t>INPUTS</a:t>
            </a:r>
            <a:endParaRPr lang="en-GB" sz="1400" dirty="0">
              <a:latin typeface="Lucida Sans"/>
              <a:cs typeface="Arial" panose="020B0604020202020204" pitchFamily="34" charset="0"/>
            </a:endParaRPr>
          </a:p>
        </p:txBody>
      </p:sp>
    </p:spTree>
    <p:extLst>
      <p:ext uri="{BB962C8B-B14F-4D97-AF65-F5344CB8AC3E}">
        <p14:creationId xmlns:p14="http://schemas.microsoft.com/office/powerpoint/2010/main" val="422576175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INDICATORS AND KPIs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33373" y="1720840"/>
            <a:ext cx="5746825" cy="2308324"/>
          </a:xfrm>
          <a:prstGeom prst="rect">
            <a:avLst/>
          </a:prstGeom>
          <a:noFill/>
        </p:spPr>
        <p:txBody>
          <a:bodyPr wrap="square" rtlCol="0">
            <a:spAutoFit/>
          </a:bodyPr>
          <a:lstStyle/>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PM&amp;E Strategy details quantifiable indicators agains</a:t>
            </a:r>
            <a:r>
              <a:rPr lang="en-US" sz="2400" dirty="0">
                <a:latin typeface="Arial" panose="020B0604020202020204" pitchFamily="34" charset="0"/>
                <a:ea typeface="Times New Roman" panose="02020603050405020304" pitchFamily="18" charset="0"/>
                <a:cs typeface="Arial" panose="020B0604020202020204" pitchFamily="34" charset="0"/>
              </a:rPr>
              <a:t>t outcomes from the Theory of Change</a:t>
            </a:r>
            <a:endParaRPr lang="en-US" sz="2400" dirty="0">
              <a:effectLst/>
              <a:latin typeface="Arial" panose="020B0604020202020204" pitchFamily="34" charset="0"/>
              <a:ea typeface="Times New Roman" panose="02020603050405020304" pitchFamily="18" charset="0"/>
              <a:cs typeface="Arial" panose="020B0604020202020204" pitchFamily="34" charset="0"/>
            </a:endParaRPr>
          </a:p>
          <a:p>
            <a:pPr marL="800100" lvl="1" indent="-342900">
              <a:buFont typeface="Arial" panose="020B0604020202020204" pitchFamily="34" charset="0"/>
              <a:buChar char="•"/>
            </a:pPr>
            <a:r>
              <a:rPr lang="en-US" sz="2400" dirty="0">
                <a:latin typeface="Arial" panose="020B0604020202020204" pitchFamily="34" charset="0"/>
                <a:ea typeface="Times New Roman" panose="02020603050405020304" pitchFamily="18" charset="0"/>
                <a:cs typeface="Arial" panose="020B0604020202020204" pitchFamily="34" charset="0"/>
              </a:rPr>
              <a:t>Full baseline drawn from Household Survey 2016 and 2018 plus other research</a:t>
            </a:r>
          </a:p>
        </p:txBody>
      </p:sp>
    </p:spTree>
    <p:extLst>
      <p:ext uri="{BB962C8B-B14F-4D97-AF65-F5344CB8AC3E}">
        <p14:creationId xmlns:p14="http://schemas.microsoft.com/office/powerpoint/2010/main" val="2412290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9413553" y="462226"/>
            <a:ext cx="2337348" cy="656793"/>
          </a:xfrm>
          <a:prstGeom prst="rect">
            <a:avLst/>
          </a:prstGeom>
        </p:spPr>
      </p:pic>
      <p:pic>
        <p:nvPicPr>
          <p:cNvPr id="10" name="Picture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11" name="Rectangle 10"/>
          <p:cNvSpPr/>
          <p:nvPr/>
        </p:nvSpPr>
        <p:spPr>
          <a:xfrm>
            <a:off x="0" y="5776685"/>
            <a:ext cx="12192000" cy="1081315"/>
          </a:xfrm>
          <a:prstGeom prst="rect">
            <a:avLst/>
          </a:prstGeom>
          <a:solidFill>
            <a:schemeClr val="tx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sp>
        <p:nvSpPr>
          <p:cNvPr id="25" name="Title 1"/>
          <p:cNvSpPr txBox="1">
            <a:spLocks/>
          </p:cNvSpPr>
          <p:nvPr/>
        </p:nvSpPr>
        <p:spPr bwMode="auto">
          <a:xfrm>
            <a:off x="1083038" y="1642175"/>
            <a:ext cx="10069285" cy="829909"/>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r>
              <a:rPr lang="en-GB" altLang="en-US" sz="4800" b="1" dirty="0">
                <a:latin typeface="Arial" panose="020B0604020202020204" pitchFamily="34" charset="0"/>
                <a:cs typeface="Arial" panose="020B0604020202020204" pitchFamily="34" charset="0"/>
              </a:rPr>
              <a:t>Setting the Scene: The Economic Impact Assessment</a:t>
            </a:r>
          </a:p>
        </p:txBody>
      </p:sp>
      <p:sp>
        <p:nvSpPr>
          <p:cNvPr id="26" name="Title 1"/>
          <p:cNvSpPr txBox="1">
            <a:spLocks/>
          </p:cNvSpPr>
          <p:nvPr/>
        </p:nvSpPr>
        <p:spPr bwMode="auto">
          <a:xfrm>
            <a:off x="2862943" y="3637126"/>
            <a:ext cx="6215743" cy="68973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r>
              <a:rPr lang="en-GB" altLang="en-US" sz="3733" b="1" dirty="0">
                <a:latin typeface="Arial" panose="020B0604020202020204" pitchFamily="34" charset="0"/>
                <a:cs typeface="Arial" panose="020B0604020202020204" pitchFamily="34" charset="0"/>
              </a:rPr>
              <a:t>Nick Henry, </a:t>
            </a:r>
          </a:p>
          <a:p>
            <a:pPr algn="ctr"/>
            <a:r>
              <a:rPr lang="en-GB" altLang="en-US" sz="3733" b="1" dirty="0">
                <a:latin typeface="Arial" panose="020B0604020202020204" pitchFamily="34" charset="0"/>
                <a:cs typeface="Arial" panose="020B0604020202020204" pitchFamily="34" charset="0"/>
              </a:rPr>
              <a:t>Coventry University</a:t>
            </a:r>
          </a:p>
        </p:txBody>
      </p:sp>
      <p:pic>
        <p:nvPicPr>
          <p:cNvPr id="18" name="Picture 17">
            <a:extLst>
              <a:ext uri="{FF2B5EF4-FFF2-40B4-BE49-F238E27FC236}">
                <a16:creationId xmlns:a16="http://schemas.microsoft.com/office/drawing/2014/main" id="{AB55562B-C675-0441-828C-92D1AC449F28}"/>
              </a:ext>
            </a:extLst>
          </p:cNvPr>
          <p:cNvPicPr>
            <a:picLocks noChangeAspect="1"/>
          </p:cNvPicPr>
          <p:nvPr/>
        </p:nvPicPr>
        <p:blipFill>
          <a:blip r:embed="rId5"/>
          <a:stretch>
            <a:fillRect/>
          </a:stretch>
        </p:blipFill>
        <p:spPr>
          <a:xfrm>
            <a:off x="2688839" y="5850819"/>
            <a:ext cx="6857684" cy="857211"/>
          </a:xfrm>
          <a:prstGeom prst="rect">
            <a:avLst/>
          </a:prstGeom>
        </p:spPr>
      </p:pic>
    </p:spTree>
    <p:extLst>
      <p:ext uri="{BB962C8B-B14F-4D97-AF65-F5344CB8AC3E}">
        <p14:creationId xmlns:p14="http://schemas.microsoft.com/office/powerpoint/2010/main" val="8735189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37593" y="486847"/>
            <a:ext cx="8791316" cy="958583"/>
          </a:xfrm>
        </p:spPr>
        <p:txBody>
          <a:bodyPr/>
          <a:lstStyle/>
          <a:p>
            <a:r>
              <a:rPr lang="en-GB" dirty="0"/>
              <a:t>Amion Consulting EIA Coverage (EQs)</a:t>
            </a:r>
          </a:p>
        </p:txBody>
      </p:sp>
      <p:sp>
        <p:nvSpPr>
          <p:cNvPr id="5" name="Rectangle 4"/>
          <p:cNvSpPr/>
          <p:nvPr/>
        </p:nvSpPr>
        <p:spPr>
          <a:xfrm>
            <a:off x="237592" y="1096892"/>
            <a:ext cx="11518981" cy="5672258"/>
          </a:xfrm>
          <a:prstGeom prst="rect">
            <a:avLst/>
          </a:prstGeom>
        </p:spPr>
        <p:txBody>
          <a:bodyPr wrap="square">
            <a:spAutoFit/>
          </a:bodyPr>
          <a:lstStyle/>
          <a:p>
            <a:r>
              <a:rPr lang="en-US" sz="2133" b="1" dirty="0"/>
              <a:t>What were the ECONOMIC OUTCOMES at  interim and final measurement points? (2022, 2024) </a:t>
            </a:r>
            <a:endParaRPr lang="en-GB" sz="2133" dirty="0"/>
          </a:p>
          <a:p>
            <a:pPr lvl="0"/>
            <a:r>
              <a:rPr lang="en-GB" sz="2133" u="sng" dirty="0"/>
              <a:t>Did the UK CoC 2021 contribute to a </a:t>
            </a:r>
            <a:r>
              <a:rPr lang="en-GB" sz="2133" u="sng" dirty="0">
                <a:solidFill>
                  <a:srgbClr val="FF0000"/>
                </a:solidFill>
              </a:rPr>
              <a:t>noticeable and measurable economic uplift </a:t>
            </a:r>
            <a:r>
              <a:rPr lang="en-GB" sz="2133" u="sng" dirty="0"/>
              <a:t>to the City – and what were the range of outcomes and observable changes? </a:t>
            </a:r>
          </a:p>
          <a:p>
            <a:pPr lvl="0"/>
            <a:r>
              <a:rPr lang="en-GB" sz="2133" dirty="0"/>
              <a:t>	- </a:t>
            </a:r>
            <a:r>
              <a:rPr lang="en-GB" sz="2133" dirty="0">
                <a:solidFill>
                  <a:srgbClr val="FF0000"/>
                </a:solidFill>
              </a:rPr>
              <a:t>increasing tourism </a:t>
            </a:r>
            <a:r>
              <a:rPr lang="en-GB" sz="2133" dirty="0"/>
              <a:t>in 2021 - and was this sustained in subsequent years?</a:t>
            </a:r>
          </a:p>
          <a:p>
            <a:pPr lvl="0"/>
            <a:r>
              <a:rPr lang="en-GB" sz="2133" dirty="0"/>
              <a:t>	- </a:t>
            </a:r>
            <a:r>
              <a:rPr lang="en-GB" sz="2133" dirty="0">
                <a:solidFill>
                  <a:srgbClr val="FF0000"/>
                </a:solidFill>
              </a:rPr>
              <a:t>increasing cultural and City Region investment – </a:t>
            </a:r>
            <a:r>
              <a:rPr lang="en-GB" sz="2133" dirty="0"/>
              <a:t>and was this sustained in subsequent years?</a:t>
            </a:r>
          </a:p>
          <a:p>
            <a:pPr lvl="0"/>
            <a:r>
              <a:rPr lang="en-GB" sz="2133" dirty="0"/>
              <a:t>	- developing a </a:t>
            </a:r>
            <a:r>
              <a:rPr lang="en-GB" sz="2133" dirty="0">
                <a:solidFill>
                  <a:srgbClr val="FF0000"/>
                </a:solidFill>
              </a:rPr>
              <a:t>more sustainable and resilient creative and cultural sector </a:t>
            </a:r>
            <a:r>
              <a:rPr lang="en-GB" sz="2133" dirty="0"/>
              <a:t>post 2021?</a:t>
            </a:r>
          </a:p>
          <a:p>
            <a:pPr lvl="0"/>
            <a:r>
              <a:rPr lang="en-GB" sz="2133" dirty="0"/>
              <a:t>		- </a:t>
            </a:r>
            <a:r>
              <a:rPr lang="en-GB" sz="2133" dirty="0">
                <a:solidFill>
                  <a:srgbClr val="FF0000"/>
                </a:solidFill>
              </a:rPr>
              <a:t>Local Independent Artists </a:t>
            </a:r>
            <a:r>
              <a:rPr lang="en-GB" sz="2133" dirty="0"/>
              <a:t>working in the City; and </a:t>
            </a:r>
          </a:p>
          <a:p>
            <a:r>
              <a:rPr lang="en-GB" sz="2133" dirty="0"/>
              <a:t>		- CW10 - </a:t>
            </a:r>
            <a:r>
              <a:rPr lang="en-GB" sz="2133" dirty="0">
                <a:solidFill>
                  <a:srgbClr val="FF0000"/>
                </a:solidFill>
              </a:rPr>
              <a:t>commercial and national portfolio organisations</a:t>
            </a:r>
          </a:p>
          <a:p>
            <a:endParaRPr lang="en-GB" sz="2133" dirty="0"/>
          </a:p>
          <a:p>
            <a:pPr lvl="0"/>
            <a:r>
              <a:rPr lang="en-GB" sz="2133" u="sng" dirty="0"/>
              <a:t>Were the economic impacts of UK CoC </a:t>
            </a:r>
            <a:r>
              <a:rPr lang="en-GB" sz="2133" u="sng" dirty="0">
                <a:solidFill>
                  <a:srgbClr val="FF0000"/>
                </a:solidFill>
              </a:rPr>
              <a:t>proportionally distributed across population groups/areas of Coventry </a:t>
            </a:r>
            <a:r>
              <a:rPr lang="en-GB" sz="2133" u="sng" dirty="0"/>
              <a:t>and was this consistent with the objectives of UK CoC 2021?</a:t>
            </a:r>
          </a:p>
          <a:p>
            <a:pPr lvl="0"/>
            <a:r>
              <a:rPr lang="en-GB" sz="2133" dirty="0"/>
              <a:t>	 - a pioneering </a:t>
            </a:r>
            <a:r>
              <a:rPr lang="en-GB" sz="2133" dirty="0">
                <a:solidFill>
                  <a:srgbClr val="FF0000"/>
                </a:solidFill>
              </a:rPr>
              <a:t>model of culture-led inclusive growth</a:t>
            </a:r>
            <a:r>
              <a:rPr lang="en-GB" sz="2133" dirty="0"/>
              <a:t>?</a:t>
            </a:r>
          </a:p>
          <a:p>
            <a:pPr lvl="0"/>
            <a:endParaRPr lang="en-GB" sz="2133" dirty="0"/>
          </a:p>
          <a:p>
            <a:pPr lvl="0"/>
            <a:r>
              <a:rPr lang="en-GB" sz="2133" u="sng" dirty="0"/>
              <a:t>Were there any </a:t>
            </a:r>
            <a:r>
              <a:rPr lang="en-GB" sz="2133" u="sng" dirty="0">
                <a:solidFill>
                  <a:srgbClr val="FF0000"/>
                </a:solidFill>
              </a:rPr>
              <a:t>unanticipated economic outcomes </a:t>
            </a:r>
            <a:r>
              <a:rPr lang="en-GB" sz="2133" u="sng" dirty="0"/>
              <a:t>of UK CoC 2021 – positive or negative?</a:t>
            </a:r>
          </a:p>
          <a:p>
            <a:r>
              <a:rPr lang="en-GB" sz="2133" u="sng" dirty="0"/>
              <a:t>Were there wider benefits which it is difficult to value, &amp; </a:t>
            </a:r>
            <a:r>
              <a:rPr lang="en-GB" sz="2133" u="sng" dirty="0">
                <a:solidFill>
                  <a:srgbClr val="FF0000"/>
                </a:solidFill>
              </a:rPr>
              <a:t>integration with the Social Value Assessment</a:t>
            </a:r>
            <a:endParaRPr lang="en-GB" sz="2133" u="sng" dirty="0"/>
          </a:p>
          <a:p>
            <a:endParaRPr lang="en-US" sz="2133" b="1" dirty="0"/>
          </a:p>
          <a:p>
            <a:r>
              <a:rPr lang="en-US" sz="2133" b="1" dirty="0"/>
              <a:t>Was CoC 2021 a beneficial investment? Most/least bits value for money (VFM)?</a:t>
            </a:r>
            <a:endParaRPr lang="en-GB" sz="2133" dirty="0"/>
          </a:p>
        </p:txBody>
      </p:sp>
    </p:spTree>
    <p:extLst>
      <p:ext uri="{BB962C8B-B14F-4D97-AF65-F5344CB8AC3E}">
        <p14:creationId xmlns:p14="http://schemas.microsoft.com/office/powerpoint/2010/main" val="69507039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p>
        </p:txBody>
      </p:sp>
      <p:graphicFrame>
        <p:nvGraphicFramePr>
          <p:cNvPr id="4" name="Content Placeholder 3"/>
          <p:cNvGraphicFramePr>
            <a:graphicFrameLocks/>
          </p:cNvGraphicFramePr>
          <p:nvPr>
            <p:extLst>
              <p:ext uri="{D42A27DB-BD31-4B8C-83A1-F6EECF244321}">
                <p14:modId xmlns:p14="http://schemas.microsoft.com/office/powerpoint/2010/main" val="1975810779"/>
              </p:ext>
            </p:extLst>
          </p:nvPr>
        </p:nvGraphicFramePr>
        <p:xfrm>
          <a:off x="-370113" y="94875"/>
          <a:ext cx="12475031" cy="6630766"/>
        </p:xfrm>
        <a:graphic>
          <a:graphicData uri="http://schemas.openxmlformats.org/drawingml/2006/table">
            <a:tbl>
              <a:tblPr firstRow="1" firstCol="1" bandRow="1">
                <a:tableStyleId>{5C22544A-7EE6-4342-B048-85BDC9FD1C3A}</a:tableStyleId>
              </a:tblPr>
              <a:tblGrid>
                <a:gridCol w="1574401">
                  <a:extLst>
                    <a:ext uri="{9D8B030D-6E8A-4147-A177-3AD203B41FA5}">
                      <a16:colId xmlns:a16="http://schemas.microsoft.com/office/drawing/2014/main" val="2782642319"/>
                    </a:ext>
                  </a:extLst>
                </a:gridCol>
                <a:gridCol w="4007035">
                  <a:extLst>
                    <a:ext uri="{9D8B030D-6E8A-4147-A177-3AD203B41FA5}">
                      <a16:colId xmlns:a16="http://schemas.microsoft.com/office/drawing/2014/main" val="3999770358"/>
                    </a:ext>
                  </a:extLst>
                </a:gridCol>
                <a:gridCol w="2793095">
                  <a:extLst>
                    <a:ext uri="{9D8B030D-6E8A-4147-A177-3AD203B41FA5}">
                      <a16:colId xmlns:a16="http://schemas.microsoft.com/office/drawing/2014/main" val="3977077377"/>
                    </a:ext>
                  </a:extLst>
                </a:gridCol>
                <a:gridCol w="4100500">
                  <a:extLst>
                    <a:ext uri="{9D8B030D-6E8A-4147-A177-3AD203B41FA5}">
                      <a16:colId xmlns:a16="http://schemas.microsoft.com/office/drawing/2014/main" val="3799591914"/>
                    </a:ext>
                  </a:extLst>
                </a:gridCol>
              </a:tblGrid>
              <a:tr h="413605">
                <a:tc gridSpan="4">
                  <a:txBody>
                    <a:bodyPr/>
                    <a:lstStyle/>
                    <a:p>
                      <a:pPr marL="21590" algn="ctr">
                        <a:spcBef>
                          <a:spcPts val="200"/>
                        </a:spcBef>
                        <a:spcAft>
                          <a:spcPts val="200"/>
                        </a:spcAft>
                      </a:pPr>
                      <a:r>
                        <a:rPr lang="en-GB" sz="2700" dirty="0">
                          <a:effectLst/>
                        </a:rPr>
                        <a:t>Methodology,</a:t>
                      </a:r>
                      <a:r>
                        <a:rPr lang="en-GB" sz="2700" baseline="0" dirty="0">
                          <a:effectLst/>
                        </a:rPr>
                        <a:t> Metrics and Data</a:t>
                      </a:r>
                      <a:r>
                        <a:rPr lang="en-GB" sz="2700" dirty="0">
                          <a:effectLst/>
                        </a:rPr>
                        <a:t>  </a:t>
                      </a:r>
                      <a:endParaRPr lang="en-GB" sz="27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970846163"/>
                  </a:ext>
                </a:extLst>
              </a:tr>
              <a:tr h="313200">
                <a:tc>
                  <a:txBody>
                    <a:bodyPr/>
                    <a:lstStyle/>
                    <a:p>
                      <a:pPr marL="467995" algn="l">
                        <a:spcBef>
                          <a:spcPts val="200"/>
                        </a:spcBef>
                        <a:spcAft>
                          <a:spcPts val="200"/>
                        </a:spcAft>
                      </a:pPr>
                      <a:endParaRPr lang="en-GB" sz="1600" b="1"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21590" algn="l">
                        <a:spcBef>
                          <a:spcPts val="200"/>
                        </a:spcBef>
                        <a:spcAft>
                          <a:spcPts val="200"/>
                        </a:spcAft>
                      </a:pPr>
                      <a:r>
                        <a:rPr lang="en-GB" sz="1300" b="1" dirty="0">
                          <a:effectLst/>
                        </a:rPr>
                        <a:t>Indicators </a:t>
                      </a:r>
                      <a:endParaRPr lang="en-GB" sz="1300" b="1"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21590" algn="l">
                        <a:spcBef>
                          <a:spcPts val="200"/>
                        </a:spcBef>
                        <a:spcAft>
                          <a:spcPts val="200"/>
                        </a:spcAft>
                      </a:pPr>
                      <a:r>
                        <a:rPr lang="en-GB" sz="1300" b="1" dirty="0">
                          <a:effectLst/>
                        </a:rPr>
                        <a:t>Data Sources </a:t>
                      </a:r>
                      <a:endParaRPr lang="en-GB" sz="1300" b="1"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21590" algn="l">
                        <a:spcBef>
                          <a:spcPts val="200"/>
                        </a:spcBef>
                        <a:spcAft>
                          <a:spcPts val="200"/>
                        </a:spcAft>
                      </a:pPr>
                      <a:r>
                        <a:rPr lang="en-GB" sz="1300" b="1" dirty="0">
                          <a:effectLst/>
                        </a:rPr>
                        <a:t>Collection/access methods</a:t>
                      </a:r>
                      <a:endParaRPr lang="en-GB" sz="1300" b="1"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224373639"/>
                  </a:ext>
                </a:extLst>
              </a:tr>
              <a:tr h="1286933">
                <a:tc>
                  <a:txBody>
                    <a:bodyPr/>
                    <a:lstStyle/>
                    <a:p>
                      <a:pPr marL="467995" algn="r">
                        <a:spcBef>
                          <a:spcPts val="200"/>
                        </a:spcBef>
                        <a:spcAft>
                          <a:spcPts val="200"/>
                        </a:spcAft>
                      </a:pPr>
                      <a:endParaRPr lang="en-GB" sz="1300" dirty="0">
                        <a:effectLst/>
                      </a:endParaRPr>
                    </a:p>
                    <a:p>
                      <a:pPr marL="467995" algn="r">
                        <a:spcBef>
                          <a:spcPts val="200"/>
                        </a:spcBef>
                        <a:spcAft>
                          <a:spcPts val="200"/>
                        </a:spcAft>
                      </a:pPr>
                      <a:r>
                        <a:rPr lang="en-GB" sz="1300" dirty="0">
                          <a:effectLst/>
                        </a:rPr>
                        <a:t>Uplifting the economy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Jobs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GVA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Productivity levels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Business Growth/Sustainability</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House Prices (counterfactual analysis)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Economic Modelling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Business Structure Database (BSD); Business Register and Employment Survey (BRES)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Experian Forecasts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solidFill>
                            <a:srgbClr val="FF0000"/>
                          </a:solidFill>
                          <a:effectLst/>
                        </a:rPr>
                        <a:t>Economic modelling,</a:t>
                      </a:r>
                      <a:r>
                        <a:rPr lang="en-GB" sz="1300" baseline="0" dirty="0">
                          <a:solidFill>
                            <a:srgbClr val="FF0000"/>
                          </a:solidFill>
                          <a:effectLst/>
                        </a:rPr>
                        <a:t> including CIE </a:t>
                      </a:r>
                      <a:r>
                        <a:rPr lang="en-GB" sz="1300" dirty="0">
                          <a:effectLst/>
                        </a:rPr>
                        <a:t>– AMION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Warwick access to BSD</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solidFill>
                            <a:srgbClr val="FF0000"/>
                          </a:solidFill>
                          <a:effectLst/>
                        </a:rPr>
                        <a:t>Online access to </a:t>
                      </a:r>
                      <a:r>
                        <a:rPr lang="en-GB" sz="1300" dirty="0">
                          <a:solidFill>
                            <a:schemeClr val="tx1"/>
                          </a:solidFill>
                          <a:effectLst/>
                        </a:rPr>
                        <a:t>ONS </a:t>
                      </a:r>
                      <a:r>
                        <a:rPr lang="en-GB" sz="1300" dirty="0">
                          <a:solidFill>
                            <a:srgbClr val="FF0000"/>
                          </a:solidFill>
                          <a:effectLst/>
                        </a:rPr>
                        <a:t>secondary data </a:t>
                      </a:r>
                      <a:r>
                        <a:rPr lang="en-GB" sz="1300" dirty="0">
                          <a:effectLst/>
                        </a:rPr>
                        <a:t>– BRES; VOA; Land registry; GVA; APS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AMION subscription to GVA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3597323423"/>
                  </a:ext>
                </a:extLst>
              </a:tr>
              <a:tr h="1068333">
                <a:tc>
                  <a:txBody>
                    <a:bodyPr/>
                    <a:lstStyle/>
                    <a:p>
                      <a:pPr marL="467995" algn="r">
                        <a:spcBef>
                          <a:spcPts val="200"/>
                        </a:spcBef>
                        <a:spcAft>
                          <a:spcPts val="200"/>
                        </a:spcAft>
                      </a:pPr>
                      <a:endParaRPr lang="en-GB" sz="1300" dirty="0">
                        <a:effectLst/>
                      </a:endParaRPr>
                    </a:p>
                    <a:p>
                      <a:pPr marL="467995" algn="r">
                        <a:spcBef>
                          <a:spcPts val="200"/>
                        </a:spcBef>
                        <a:spcAft>
                          <a:spcPts val="200"/>
                        </a:spcAft>
                      </a:pPr>
                      <a:r>
                        <a:rPr lang="en-GB" sz="1300" dirty="0">
                          <a:effectLst/>
                        </a:rPr>
                        <a:t>Increased Tourism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Day and overnight visitors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Visitor expenditure </a:t>
                      </a: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Travel methods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Audience &amp;</a:t>
                      </a:r>
                      <a:r>
                        <a:rPr lang="en-US" sz="1300" baseline="0" dirty="0">
                          <a:effectLst/>
                        </a:rPr>
                        <a:t> </a:t>
                      </a:r>
                      <a:r>
                        <a:rPr lang="en-US" sz="1300" dirty="0">
                          <a:effectLst/>
                        </a:rPr>
                        <a:t>attendance figures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Box office information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Visitor feedback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STEAM data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solidFill>
                            <a:srgbClr val="FF0000"/>
                          </a:solidFill>
                          <a:effectLst/>
                        </a:rPr>
                        <a:t>Trust performance monitoring - CRM </a:t>
                      </a:r>
                      <a:endParaRPr lang="en-GB" sz="1300" dirty="0">
                        <a:solidFill>
                          <a:srgbClr val="FF0000"/>
                        </a:solidFill>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Visitor/event survey responses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Trust subscription for STEAM</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3582869456"/>
                  </a:ext>
                </a:extLst>
              </a:tr>
              <a:tr h="1383971">
                <a:tc>
                  <a:txBody>
                    <a:bodyPr/>
                    <a:lstStyle/>
                    <a:p>
                      <a:pPr marL="467995" algn="r">
                        <a:spcBef>
                          <a:spcPts val="200"/>
                        </a:spcBef>
                        <a:spcAft>
                          <a:spcPts val="200"/>
                        </a:spcAft>
                      </a:pPr>
                      <a:endParaRPr lang="en-GB" sz="1300" dirty="0">
                        <a:effectLst/>
                      </a:endParaRPr>
                    </a:p>
                    <a:p>
                      <a:pPr marL="467995" algn="r">
                        <a:spcBef>
                          <a:spcPts val="200"/>
                        </a:spcBef>
                        <a:spcAft>
                          <a:spcPts val="200"/>
                        </a:spcAft>
                      </a:pPr>
                      <a:r>
                        <a:rPr lang="en-GB" sz="1300" dirty="0">
                          <a:effectLst/>
                        </a:rPr>
                        <a:t>Growth of Cultural and  creative sectors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GB" sz="1300" dirty="0">
                          <a:effectLst/>
                        </a:rPr>
                        <a:t>Businesses in the sector </a:t>
                      </a:r>
                    </a:p>
                    <a:p>
                      <a:pPr marL="342900" lvl="0" indent="-342900" algn="l">
                        <a:spcBef>
                          <a:spcPts val="200"/>
                        </a:spcBef>
                        <a:spcAft>
                          <a:spcPts val="200"/>
                        </a:spcAft>
                        <a:buClr>
                          <a:srgbClr val="990033"/>
                        </a:buClr>
                        <a:buFont typeface="Symbol" panose="05050102010706020507" pitchFamily="18" charset="2"/>
                        <a:buChar char=""/>
                        <a:tabLst>
                          <a:tab pos="201930" algn="l"/>
                          <a:tab pos="546100" algn="l"/>
                        </a:tabLst>
                      </a:pPr>
                      <a:r>
                        <a:rPr lang="en-GB" sz="1300" dirty="0">
                          <a:effectLst/>
                        </a:rPr>
                        <a:t>Jobs in the sector </a:t>
                      </a:r>
                    </a:p>
                    <a:p>
                      <a:pPr marL="342900" lvl="0" indent="-342900" algn="l">
                        <a:spcBef>
                          <a:spcPts val="200"/>
                        </a:spcBef>
                        <a:spcAft>
                          <a:spcPts val="200"/>
                        </a:spcAft>
                        <a:buClr>
                          <a:srgbClr val="990033"/>
                        </a:buClr>
                        <a:buFont typeface="Symbol" panose="05050102010706020507" pitchFamily="18" charset="2"/>
                        <a:buChar char=""/>
                        <a:tabLst>
                          <a:tab pos="201930" algn="l"/>
                          <a:tab pos="546100" algn="l"/>
                        </a:tabLst>
                      </a:pPr>
                      <a:r>
                        <a:rPr lang="en-GB" sz="1300" dirty="0">
                          <a:effectLst/>
                        </a:rPr>
                        <a:t>Turnover </a:t>
                      </a:r>
                    </a:p>
                    <a:p>
                      <a:pPr marL="342900" lvl="0" indent="-342900" algn="l">
                        <a:spcBef>
                          <a:spcPts val="200"/>
                        </a:spcBef>
                        <a:spcAft>
                          <a:spcPts val="200"/>
                        </a:spcAft>
                        <a:buClr>
                          <a:srgbClr val="990033"/>
                        </a:buClr>
                        <a:buFont typeface="Symbol" panose="05050102010706020507" pitchFamily="18" charset="2"/>
                        <a:buChar char=""/>
                        <a:tabLst>
                          <a:tab pos="201930" algn="l"/>
                          <a:tab pos="546100" algn="l"/>
                        </a:tabLst>
                      </a:pPr>
                      <a:r>
                        <a:rPr lang="en-GB" sz="1300" dirty="0">
                          <a:effectLst/>
                        </a:rPr>
                        <a:t>Training opportunities  </a:t>
                      </a:r>
                    </a:p>
                    <a:p>
                      <a:pPr marL="342900" lvl="0" indent="-342900" algn="l">
                        <a:spcBef>
                          <a:spcPts val="200"/>
                        </a:spcBef>
                        <a:spcAft>
                          <a:spcPts val="200"/>
                        </a:spcAft>
                        <a:buClr>
                          <a:srgbClr val="990033"/>
                        </a:buClr>
                        <a:buFont typeface="Symbol" panose="05050102010706020507" pitchFamily="18" charset="2"/>
                        <a:buChar char=""/>
                        <a:tabLst>
                          <a:tab pos="201930" algn="l"/>
                          <a:tab pos="546100" algn="l"/>
                        </a:tabLst>
                      </a:pPr>
                      <a:r>
                        <a:rPr lang="en-GB" sz="1300" dirty="0">
                          <a:effectLst/>
                        </a:rPr>
                        <a:t>Volunteering hours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BSD; BRES</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CW10 (National Portfolio Organisations) accounts</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SME/freelancer feedback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Volunteer log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Online secondary data sources (BRES; ASHE; AES)</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Warwick access to BSD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Online charitable accounts/via Trust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Event management system/CRM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solidFill>
                            <a:srgbClr val="FF0000"/>
                          </a:solidFill>
                          <a:effectLst/>
                        </a:rPr>
                        <a:t>Survey of cultural/creative businesses </a:t>
                      </a:r>
                      <a:endParaRPr lang="en-GB" sz="1300" dirty="0">
                        <a:solidFill>
                          <a:srgbClr val="FF0000"/>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4097121795"/>
                  </a:ext>
                </a:extLst>
              </a:tr>
              <a:tr h="1148724">
                <a:tc>
                  <a:txBody>
                    <a:bodyPr/>
                    <a:lstStyle/>
                    <a:p>
                      <a:pPr marL="467995" algn="r">
                        <a:spcBef>
                          <a:spcPts val="200"/>
                        </a:spcBef>
                        <a:spcAft>
                          <a:spcPts val="200"/>
                        </a:spcAft>
                      </a:pPr>
                      <a:r>
                        <a:rPr lang="en-GB" sz="1300" dirty="0">
                          <a:effectLst/>
                        </a:rPr>
                        <a:t>Attract/ stimulate  investment into  City &amp; Region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pPr>
                      <a:r>
                        <a:rPr lang="en-GB" sz="1300" dirty="0">
                          <a:effectLst/>
                        </a:rPr>
                        <a:t>CoC Programme Expenditure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Cultural and Heritage capital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Hotel/Infrastructure investment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Wider regeneration investment and services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Trust financial accounts</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CW10/NPO</a:t>
                      </a:r>
                      <a:r>
                        <a:rPr lang="en-US" sz="1300" baseline="0" dirty="0">
                          <a:effectLst/>
                        </a:rPr>
                        <a:t> </a:t>
                      </a:r>
                      <a:r>
                        <a:rPr lang="en-US" sz="1300" dirty="0">
                          <a:effectLst/>
                        </a:rPr>
                        <a:t>Audited accounts</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Investors </a:t>
                      </a:r>
                      <a:endParaRPr lang="en-GB" sz="1300" dirty="0">
                        <a:effectLst/>
                      </a:endParaRPr>
                    </a:p>
                    <a:p>
                      <a:pPr marL="342900" lvl="0" indent="-342900" algn="l">
                        <a:spcBef>
                          <a:spcPts val="200"/>
                        </a:spcBef>
                        <a:spcAft>
                          <a:spcPts val="200"/>
                        </a:spcAft>
                        <a:buClr>
                          <a:srgbClr val="990033"/>
                        </a:buClr>
                        <a:buFont typeface="Symbol" panose="05050102010706020507" pitchFamily="18" charset="2"/>
                        <a:buChar char=""/>
                        <a:tabLst>
                          <a:tab pos="201930" algn="l"/>
                        </a:tabLst>
                      </a:pPr>
                      <a:r>
                        <a:rPr lang="en-US" sz="1300" dirty="0">
                          <a:effectLst/>
                        </a:rPr>
                        <a:t>Coventry Council </a:t>
                      </a:r>
                      <a:r>
                        <a:rPr lang="en-GB" sz="1300" dirty="0">
                          <a:effectLst/>
                        </a:rPr>
                        <a:t>/</a:t>
                      </a:r>
                      <a:r>
                        <a:rPr lang="en-GB" sz="1300" baseline="0" dirty="0">
                          <a:effectLst/>
                        </a:rPr>
                        <a:t> </a:t>
                      </a:r>
                      <a:r>
                        <a:rPr lang="en-US" sz="1300" dirty="0">
                          <a:effectLst/>
                        </a:rPr>
                        <a:t>C&amp;W LEP</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pPr>
                      <a:r>
                        <a:rPr lang="en-GB" sz="1300" dirty="0">
                          <a:effectLst/>
                        </a:rPr>
                        <a:t>Trust management accounts via PM&amp;E manager</a:t>
                      </a:r>
                    </a:p>
                    <a:p>
                      <a:pPr marL="342900" lvl="0" indent="-342900" algn="l">
                        <a:spcBef>
                          <a:spcPts val="200"/>
                        </a:spcBef>
                        <a:spcAft>
                          <a:spcPts val="200"/>
                        </a:spcAft>
                        <a:buClr>
                          <a:srgbClr val="990033"/>
                        </a:buClr>
                        <a:buFont typeface="Symbol" panose="05050102010706020507" pitchFamily="18" charset="2"/>
                        <a:buChar char=""/>
                      </a:pPr>
                      <a:r>
                        <a:rPr lang="en-GB" sz="1300" dirty="0">
                          <a:solidFill>
                            <a:srgbClr val="FF0000"/>
                          </a:solidFill>
                          <a:effectLst/>
                        </a:rPr>
                        <a:t>Stakeholder Interviews </a:t>
                      </a:r>
                      <a:r>
                        <a:rPr lang="en-GB" sz="1300" dirty="0">
                          <a:effectLst/>
                        </a:rPr>
                        <a:t>– with CW13 organisations; Coventry City Council; C&amp;WLEP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342749737"/>
                  </a:ext>
                </a:extLst>
              </a:tr>
              <a:tr h="1016000">
                <a:tc>
                  <a:txBody>
                    <a:bodyPr/>
                    <a:lstStyle/>
                    <a:p>
                      <a:pPr marL="467995" algn="r">
                        <a:spcBef>
                          <a:spcPts val="200"/>
                        </a:spcBef>
                        <a:spcAft>
                          <a:spcPts val="200"/>
                        </a:spcAft>
                      </a:pPr>
                      <a:endParaRPr lang="en-GB" sz="1300" dirty="0">
                        <a:effectLst/>
                      </a:endParaRPr>
                    </a:p>
                    <a:p>
                      <a:pPr marL="467995" algn="r">
                        <a:spcBef>
                          <a:spcPts val="200"/>
                        </a:spcBef>
                        <a:spcAft>
                          <a:spcPts val="200"/>
                        </a:spcAft>
                      </a:pPr>
                      <a:r>
                        <a:rPr lang="en-GB" sz="1300" dirty="0">
                          <a:effectLst/>
                        </a:rPr>
                        <a:t>Inclusive growth</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pPr>
                      <a:r>
                        <a:rPr lang="en-GB" sz="1300" dirty="0">
                          <a:effectLst/>
                        </a:rPr>
                        <a:t>Reduction in unemployment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NEETs trained and engaged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Participation in disadvantaged areas and groups (distributional impacts)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pPr>
                      <a:r>
                        <a:rPr lang="en-GB" sz="1300" dirty="0">
                          <a:effectLst/>
                        </a:rPr>
                        <a:t>ONS data sources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Trust CRM</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Performance monitoring data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tc>
                  <a:txBody>
                    <a:bodyPr/>
                    <a:lstStyle/>
                    <a:p>
                      <a:pPr marL="342900" lvl="0" indent="-342900" algn="l">
                        <a:spcBef>
                          <a:spcPts val="200"/>
                        </a:spcBef>
                        <a:spcAft>
                          <a:spcPts val="200"/>
                        </a:spcAft>
                        <a:buClr>
                          <a:srgbClr val="990033"/>
                        </a:buClr>
                        <a:buFont typeface="Symbol" panose="05050102010706020507" pitchFamily="18" charset="2"/>
                        <a:buChar char=""/>
                      </a:pPr>
                      <a:r>
                        <a:rPr lang="en-GB" sz="1300" dirty="0">
                          <a:effectLst/>
                        </a:rPr>
                        <a:t>Online access to secondary data sources (NOMIS) </a:t>
                      </a:r>
                    </a:p>
                    <a:p>
                      <a:pPr marL="342900" lvl="0" indent="-342900" algn="l">
                        <a:spcBef>
                          <a:spcPts val="200"/>
                        </a:spcBef>
                        <a:spcAft>
                          <a:spcPts val="200"/>
                        </a:spcAft>
                        <a:buClr>
                          <a:srgbClr val="990033"/>
                        </a:buClr>
                        <a:buFont typeface="Symbol" panose="05050102010706020507" pitchFamily="18" charset="2"/>
                        <a:buChar char=""/>
                      </a:pPr>
                      <a:r>
                        <a:rPr lang="en-GB" sz="1300" dirty="0">
                          <a:effectLst/>
                        </a:rPr>
                        <a:t>Trust CRM; performance monitoring </a:t>
                      </a:r>
                    </a:p>
                    <a:p>
                      <a:pPr marL="19685" algn="l">
                        <a:spcBef>
                          <a:spcPts val="200"/>
                        </a:spcBef>
                        <a:spcAft>
                          <a:spcPts val="200"/>
                        </a:spcAft>
                      </a:pPr>
                      <a:r>
                        <a:rPr lang="en-GB" sz="1300" dirty="0">
                          <a:effectLst/>
                        </a:rPr>
                        <a:t> </a:t>
                      </a:r>
                    </a:p>
                    <a:p>
                      <a:pPr marL="19685" algn="l">
                        <a:spcBef>
                          <a:spcPts val="200"/>
                        </a:spcBef>
                        <a:spcAft>
                          <a:spcPts val="200"/>
                        </a:spcAft>
                      </a:pPr>
                      <a:r>
                        <a:rPr lang="en-GB" sz="1300" dirty="0">
                          <a:effectLst/>
                        </a:rPr>
                        <a:t> </a:t>
                      </a:r>
                      <a:endParaRPr lang="en-GB" sz="13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40240" marR="40240" marT="0" marB="0"/>
                </a:tc>
                <a:extLst>
                  <a:ext uri="{0D108BD9-81ED-4DB2-BD59-A6C34878D82A}">
                    <a16:rowId xmlns:a16="http://schemas.microsoft.com/office/drawing/2014/main" val="3717064250"/>
                  </a:ext>
                </a:extLst>
              </a:tr>
            </a:tbl>
          </a:graphicData>
        </a:graphic>
      </p:graphicFrame>
    </p:spTree>
    <p:extLst>
      <p:ext uri="{BB962C8B-B14F-4D97-AF65-F5344CB8AC3E}">
        <p14:creationId xmlns:p14="http://schemas.microsoft.com/office/powerpoint/2010/main" val="18664595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2"/>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3"/>
          <a:stretch>
            <a:fillRect/>
          </a:stretch>
        </p:blipFill>
        <p:spPr>
          <a:xfrm>
            <a:off x="5592205" y="6080352"/>
            <a:ext cx="1576677" cy="788339"/>
          </a:xfrm>
          <a:prstGeom prst="rect">
            <a:avLst/>
          </a:prstGeom>
        </p:spPr>
      </p:pic>
      <p:sp>
        <p:nvSpPr>
          <p:cNvPr id="2" name="TextBox 1">
            <a:extLst>
              <a:ext uri="{FF2B5EF4-FFF2-40B4-BE49-F238E27FC236}">
                <a16:creationId xmlns:a16="http://schemas.microsoft.com/office/drawing/2014/main" id="{93D036E0-2246-4AAB-A974-F0B0D7D98465}"/>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PROGRAMME</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1810F138-8EA5-4BC2-8A82-B6604708D0E4}"/>
              </a:ext>
            </a:extLst>
          </p:cNvPr>
          <p:cNvSpPr txBox="1"/>
          <p:nvPr/>
        </p:nvSpPr>
        <p:spPr>
          <a:xfrm>
            <a:off x="241563" y="1325839"/>
            <a:ext cx="9188188" cy="5078313"/>
          </a:xfrm>
          <a:prstGeom prst="rect">
            <a:avLst/>
          </a:prstGeom>
          <a:noFill/>
        </p:spPr>
        <p:txBody>
          <a:bodyPr wrap="square" rtlCol="0">
            <a:spAutoFit/>
          </a:bodyPr>
          <a:lstStyle/>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09.30-10.00:</a:t>
            </a:r>
          </a:p>
          <a:p>
            <a:pPr lvl="2"/>
            <a:r>
              <a:rPr lang="en-GB" dirty="0">
                <a:solidFill>
                  <a:srgbClr val="505050"/>
                </a:solidFill>
                <a:latin typeface="Arial" panose="020B0604020202020204" pitchFamily="34" charset="0"/>
                <a:cs typeface="Arial" panose="020B0604020202020204" pitchFamily="34" charset="0"/>
              </a:rPr>
              <a:t>	</a:t>
            </a:r>
            <a:r>
              <a:rPr lang="en-GB" i="0" dirty="0">
                <a:solidFill>
                  <a:srgbClr val="505050"/>
                </a:solidFill>
                <a:effectLst/>
                <a:latin typeface="Arial" panose="020B0604020202020204" pitchFamily="34" charset="0"/>
                <a:cs typeface="Arial" panose="020B0604020202020204" pitchFamily="34" charset="0"/>
              </a:rPr>
              <a:t>Setting the context</a:t>
            </a:r>
          </a:p>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10.00-10.25:</a:t>
            </a:r>
          </a:p>
          <a:p>
            <a:pPr lvl="3"/>
            <a:r>
              <a:rPr lang="en-GB" dirty="0">
                <a:solidFill>
                  <a:srgbClr val="505050"/>
                </a:solidFill>
                <a:latin typeface="Arial" panose="020B0604020202020204" pitchFamily="34" charset="0"/>
                <a:cs typeface="Arial" panose="020B0604020202020204" pitchFamily="34" charset="0"/>
              </a:rPr>
              <a:t>	</a:t>
            </a:r>
            <a:r>
              <a:rPr lang="en-GB" i="0" dirty="0">
                <a:solidFill>
                  <a:srgbClr val="505050"/>
                </a:solidFill>
                <a:effectLst/>
                <a:latin typeface="Arial" panose="020B0604020202020204" pitchFamily="34" charset="0"/>
                <a:cs typeface="Arial" panose="020B0604020202020204" pitchFamily="34" charset="0"/>
              </a:rPr>
              <a:t>Digital and other sources of cultural and non-cultural data to support 	the studies</a:t>
            </a:r>
          </a:p>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10.25 - 10.50:</a:t>
            </a:r>
          </a:p>
          <a:p>
            <a:pPr lvl="3"/>
            <a:r>
              <a:rPr lang="en-GB" dirty="0">
                <a:solidFill>
                  <a:srgbClr val="505050"/>
                </a:solidFill>
                <a:latin typeface="Arial" panose="020B0604020202020204" pitchFamily="34" charset="0"/>
                <a:cs typeface="Arial" panose="020B0604020202020204" pitchFamily="34" charset="0"/>
              </a:rPr>
              <a:t>	</a:t>
            </a:r>
            <a:r>
              <a:rPr lang="en-GB" i="0" dirty="0">
                <a:solidFill>
                  <a:srgbClr val="505050"/>
                </a:solidFill>
                <a:effectLst/>
                <a:latin typeface="Arial" panose="020B0604020202020204" pitchFamily="34" charset="0"/>
                <a:cs typeface="Arial" panose="020B0604020202020204" pitchFamily="34" charset="0"/>
              </a:rPr>
              <a:t>Relating the evaluation questions to the City of Culture 2021 	programme and activity</a:t>
            </a:r>
          </a:p>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10.50 - 11.00:</a:t>
            </a:r>
          </a:p>
          <a:p>
            <a:pPr lvl="3"/>
            <a:r>
              <a:rPr lang="en-GB" dirty="0">
                <a:solidFill>
                  <a:srgbClr val="505050"/>
                </a:solidFill>
                <a:latin typeface="Arial" panose="020B0604020202020204" pitchFamily="34" charset="0"/>
                <a:cs typeface="Arial" panose="020B0604020202020204" pitchFamily="34" charset="0"/>
              </a:rPr>
              <a:t>	B</a:t>
            </a:r>
            <a:r>
              <a:rPr lang="en-GB" i="0" dirty="0">
                <a:solidFill>
                  <a:srgbClr val="505050"/>
                </a:solidFill>
                <a:effectLst/>
                <a:latin typeface="Arial" panose="020B0604020202020204" pitchFamily="34" charset="0"/>
                <a:cs typeface="Arial" panose="020B0604020202020204" pitchFamily="34" charset="0"/>
              </a:rPr>
              <a:t>reak</a:t>
            </a:r>
          </a:p>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11.00- 11.30:</a:t>
            </a:r>
          </a:p>
          <a:p>
            <a:pPr lvl="3"/>
            <a:r>
              <a:rPr lang="en-GB" dirty="0">
                <a:solidFill>
                  <a:srgbClr val="505050"/>
                </a:solidFill>
                <a:latin typeface="Arial" panose="020B0604020202020204" pitchFamily="34" charset="0"/>
                <a:cs typeface="Arial" panose="020B0604020202020204" pitchFamily="34" charset="0"/>
              </a:rPr>
              <a:t>	</a:t>
            </a:r>
            <a:r>
              <a:rPr lang="en-GB" i="0" dirty="0">
                <a:solidFill>
                  <a:srgbClr val="505050"/>
                </a:solidFill>
                <a:effectLst/>
                <a:latin typeface="Arial" panose="020B0604020202020204" pitchFamily="34" charset="0"/>
                <a:cs typeface="Arial" panose="020B0604020202020204" pitchFamily="34" charset="0"/>
              </a:rPr>
              <a:t>Q&amp;A – please put questions in the chat box</a:t>
            </a:r>
            <a:endParaRPr lang="en-GB" dirty="0">
              <a:solidFill>
                <a:srgbClr val="505050"/>
              </a:solidFill>
              <a:latin typeface="Arial" panose="020B0604020202020204" pitchFamily="34" charset="0"/>
              <a:cs typeface="Arial" panose="020B0604020202020204" pitchFamily="34" charset="0"/>
            </a:endParaRPr>
          </a:p>
          <a:p>
            <a:pPr marL="800100" lvl="1" indent="-342900">
              <a:buFont typeface="Arial" panose="020B0604020202020204" pitchFamily="34" charset="0"/>
              <a:buChar char="•"/>
            </a:pPr>
            <a:r>
              <a:rPr lang="en-GB" b="1" i="0" dirty="0">
                <a:solidFill>
                  <a:srgbClr val="505050"/>
                </a:solidFill>
                <a:effectLst/>
                <a:latin typeface="Arial" panose="020B0604020202020204" pitchFamily="34" charset="0"/>
                <a:cs typeface="Arial" panose="020B0604020202020204" pitchFamily="34" charset="0"/>
              </a:rPr>
              <a:t>11.30: </a:t>
            </a:r>
          </a:p>
          <a:p>
            <a:pPr lvl="3"/>
            <a:r>
              <a:rPr lang="en-GB" dirty="0">
                <a:solidFill>
                  <a:srgbClr val="505050"/>
                </a:solidFill>
                <a:latin typeface="Arial" panose="020B0604020202020204" pitchFamily="34" charset="0"/>
                <a:cs typeface="Arial" panose="020B0604020202020204" pitchFamily="34" charset="0"/>
              </a:rPr>
              <a:t>	Event </a:t>
            </a:r>
            <a:r>
              <a:rPr lang="en-GB" i="0" dirty="0">
                <a:solidFill>
                  <a:srgbClr val="505050"/>
                </a:solidFill>
                <a:effectLst/>
                <a:latin typeface="Arial" panose="020B0604020202020204" pitchFamily="34" charset="0"/>
                <a:cs typeface="Arial" panose="020B0604020202020204" pitchFamily="34" charset="0"/>
              </a:rPr>
              <a:t>Close</a:t>
            </a:r>
          </a:p>
          <a:p>
            <a:pPr lvl="3"/>
            <a:endParaRPr lang="en-GB" dirty="0">
              <a:solidFill>
                <a:srgbClr val="505050"/>
              </a:solidFill>
              <a:latin typeface="Arial" panose="020B0604020202020204" pitchFamily="34" charset="0"/>
              <a:cs typeface="Arial" panose="020B0604020202020204" pitchFamily="34" charset="0"/>
            </a:endParaRPr>
          </a:p>
          <a:p>
            <a:pPr lvl="3"/>
            <a:r>
              <a:rPr lang="en-GB" dirty="0">
                <a:solidFill>
                  <a:srgbClr val="505050"/>
                </a:solidFill>
                <a:latin typeface="Arial" panose="020B0604020202020204" pitchFamily="34" charset="0"/>
                <a:cs typeface="Arial" panose="020B0604020202020204" pitchFamily="34" charset="0"/>
                <a:hlinkClick r:id="rId4"/>
              </a:rPr>
              <a:t>https://warwick.ac.uk/about/cityofculture/get-involved/monitoring/focusstudiesapplication/</a:t>
            </a:r>
            <a:r>
              <a:rPr lang="en-GB" dirty="0">
                <a:solidFill>
                  <a:srgbClr val="505050"/>
                </a:solidFill>
                <a:latin typeface="Arial" panose="020B0604020202020204" pitchFamily="34" charset="0"/>
                <a:cs typeface="Arial" panose="020B0604020202020204" pitchFamily="34" charset="0"/>
              </a:rPr>
              <a:t> </a:t>
            </a:r>
          </a:p>
          <a:p>
            <a:pPr lvl="3"/>
            <a:endParaRPr lang="en-GB" dirty="0">
              <a:solidFill>
                <a:srgbClr val="50505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098391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976328" y="4903711"/>
            <a:ext cx="6180772" cy="1217929"/>
          </a:xfrm>
        </p:spPr>
        <p:txBody>
          <a:bodyPr/>
          <a:lstStyle/>
          <a:p>
            <a:r>
              <a:rPr lang="en-US" dirty="0"/>
              <a:t>Coventry City of Culture 2021 – Social Value Assessment</a:t>
            </a:r>
          </a:p>
        </p:txBody>
      </p:sp>
      <p:sp>
        <p:nvSpPr>
          <p:cNvPr id="3" name="Text Placeholder 2"/>
          <p:cNvSpPr>
            <a:spLocks noGrp="1"/>
          </p:cNvSpPr>
          <p:nvPr>
            <p:ph type="body" sz="quarter" idx="10"/>
          </p:nvPr>
        </p:nvSpPr>
        <p:spPr/>
        <p:txBody>
          <a:bodyPr/>
          <a:lstStyle/>
          <a:p>
            <a:r>
              <a:rPr lang="en-US" dirty="0"/>
              <a:t>Dr Haley Beer</a:t>
            </a:r>
          </a:p>
        </p:txBody>
      </p:sp>
      <p:sp>
        <p:nvSpPr>
          <p:cNvPr id="4" name="Text Placeholder 3"/>
          <p:cNvSpPr>
            <a:spLocks noGrp="1"/>
          </p:cNvSpPr>
          <p:nvPr>
            <p:ph type="body" sz="quarter" idx="11"/>
          </p:nvPr>
        </p:nvSpPr>
        <p:spPr/>
        <p:txBody>
          <a:bodyPr/>
          <a:lstStyle/>
          <a:p>
            <a:r>
              <a:rPr lang="en-US" dirty="0"/>
              <a:t>Assistant Professor</a:t>
            </a:r>
          </a:p>
        </p:txBody>
      </p:sp>
      <p:sp>
        <p:nvSpPr>
          <p:cNvPr id="5" name="Text Placeholder 4"/>
          <p:cNvSpPr>
            <a:spLocks noGrp="1"/>
          </p:cNvSpPr>
          <p:nvPr>
            <p:ph type="body" sz="quarter" idx="12"/>
          </p:nvPr>
        </p:nvSpPr>
        <p:spPr/>
        <p:txBody>
          <a:bodyPr/>
          <a:lstStyle/>
          <a:p>
            <a:r>
              <a:rPr lang="en-US" dirty="0"/>
              <a:t>November 2020</a:t>
            </a:r>
          </a:p>
        </p:txBody>
      </p:sp>
    </p:spTree>
    <p:extLst>
      <p:ext uri="{BB962C8B-B14F-4D97-AF65-F5344CB8AC3E}">
        <p14:creationId xmlns:p14="http://schemas.microsoft.com/office/powerpoint/2010/main" val="91731606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111C653-0D51-A049-85B9-E53072D93982}"/>
              </a:ext>
            </a:extLst>
          </p:cNvPr>
          <p:cNvSpPr>
            <a:spLocks noGrp="1"/>
          </p:cNvSpPr>
          <p:nvPr>
            <p:ph type="title"/>
          </p:nvPr>
        </p:nvSpPr>
        <p:spPr/>
        <p:txBody>
          <a:bodyPr/>
          <a:lstStyle/>
          <a:p>
            <a:r>
              <a:rPr lang="en-US" dirty="0"/>
              <a:t>Social Return on Investment</a:t>
            </a:r>
          </a:p>
        </p:txBody>
      </p:sp>
      <p:sp>
        <p:nvSpPr>
          <p:cNvPr id="7" name="Content Placeholder 6">
            <a:extLst>
              <a:ext uri="{FF2B5EF4-FFF2-40B4-BE49-F238E27FC236}">
                <a16:creationId xmlns:a16="http://schemas.microsoft.com/office/drawing/2014/main" id="{2BC36CAA-62DD-974D-A093-81376E28707A}"/>
              </a:ext>
            </a:extLst>
          </p:cNvPr>
          <p:cNvSpPr>
            <a:spLocks noGrp="1"/>
          </p:cNvSpPr>
          <p:nvPr>
            <p:ph idx="1"/>
          </p:nvPr>
        </p:nvSpPr>
        <p:spPr>
          <a:xfrm>
            <a:off x="1363980" y="1366202"/>
            <a:ext cx="9464040" cy="4890906"/>
          </a:xfrm>
        </p:spPr>
        <p:txBody>
          <a:bodyPr>
            <a:normAutofit/>
          </a:bodyPr>
          <a:lstStyle/>
          <a:p>
            <a:r>
              <a:rPr lang="en-US" sz="2160" dirty="0">
                <a:hlinkClick r:id="rId3"/>
              </a:rPr>
              <a:t>A methodology </a:t>
            </a:r>
            <a:r>
              <a:rPr lang="en-US" sz="2160" dirty="0"/>
              <a:t>that captures and conveys the monetary amount of social value created for every £1 spent on the programme</a:t>
            </a:r>
          </a:p>
          <a:p>
            <a:r>
              <a:rPr lang="en-US" sz="2160" dirty="0"/>
              <a:t>Being treated on equal footing to the EIA, and an attempt at the ‘holy-grail’ total impact (EIA + SVA) to be made</a:t>
            </a:r>
          </a:p>
          <a:p>
            <a:r>
              <a:rPr lang="en-US" sz="2160" dirty="0"/>
              <a:t>Evaluation Questions:</a:t>
            </a:r>
          </a:p>
          <a:p>
            <a:pPr lvl="1"/>
            <a:r>
              <a:rPr lang="en-GB" sz="1440" i="1" dirty="0">
                <a:solidFill>
                  <a:schemeClr val="accent1"/>
                </a:solidFill>
                <a:latin typeface="Verdana" panose="020B0604030504040204" pitchFamily="34" charset="0"/>
                <a:ea typeface="Verdana" panose="020B0604030504040204" pitchFamily="34" charset="0"/>
              </a:rPr>
              <a:t>Do Coventry citizens believe they can more positively influence and shape the city they live in? </a:t>
            </a:r>
          </a:p>
          <a:p>
            <a:pPr lvl="1"/>
            <a:r>
              <a:rPr lang="en-GB" sz="1440" i="1" dirty="0">
                <a:solidFill>
                  <a:schemeClr val="accent1"/>
                </a:solidFill>
                <a:latin typeface="Verdana" panose="020B0604030504040204" pitchFamily="34" charset="0"/>
                <a:ea typeface="Verdana" panose="020B0604030504040204" pitchFamily="34" charset="0"/>
              </a:rPr>
              <a:t>To what extent has the Trust been effective at co-creation and evidence-based art and cultural programming that creates social value?</a:t>
            </a:r>
          </a:p>
          <a:p>
            <a:pPr lvl="1"/>
            <a:r>
              <a:rPr lang="en-GB" sz="1440" i="1" dirty="0">
                <a:solidFill>
                  <a:schemeClr val="accent1"/>
                </a:solidFill>
                <a:latin typeface="Verdana" panose="020B0604030504040204" pitchFamily="34" charset="0"/>
                <a:ea typeface="Verdana" panose="020B0604030504040204" pitchFamily="34" charset="0"/>
              </a:rPr>
              <a:t>How (and how much) has CoC 2021 enhanced Coventry’s reputation?</a:t>
            </a:r>
          </a:p>
          <a:p>
            <a:pPr lvl="1"/>
            <a:r>
              <a:rPr lang="en-GB" sz="1440" i="1" dirty="0">
                <a:solidFill>
                  <a:schemeClr val="accent1"/>
                </a:solidFill>
                <a:latin typeface="Verdana" panose="020B0604030504040204" pitchFamily="34" charset="0"/>
                <a:ea typeface="Verdana" panose="020B0604030504040204" pitchFamily="34" charset="0"/>
              </a:rPr>
              <a:t>In what ways was the ‘devolved model’ pioneering? And did it establish Coventry as known in this area?</a:t>
            </a:r>
          </a:p>
          <a:p>
            <a:pPr lvl="1"/>
            <a:r>
              <a:rPr lang="en-GB" sz="1440" i="1" dirty="0">
                <a:solidFill>
                  <a:schemeClr val="accent1"/>
                </a:solidFill>
                <a:latin typeface="Verdana" panose="020B0604030504040204" pitchFamily="34" charset="0"/>
                <a:ea typeface="Verdana" panose="020B0604030504040204" pitchFamily="34" charset="0"/>
              </a:rPr>
              <a:t>How has UK CoC 2021 impacted on the local sector?</a:t>
            </a:r>
          </a:p>
          <a:p>
            <a:pPr lvl="1"/>
            <a:r>
              <a:rPr lang="en-GB" sz="1440" i="1" dirty="0">
                <a:solidFill>
                  <a:schemeClr val="accent1"/>
                </a:solidFill>
                <a:latin typeface="Verdana" panose="020B0604030504040204" pitchFamily="34" charset="0"/>
                <a:ea typeface="Verdana" panose="020B0604030504040204" pitchFamily="34" charset="0"/>
              </a:rPr>
              <a:t>Did CoC deliver value for money comparing the costs and valuation of benefits?</a:t>
            </a:r>
          </a:p>
          <a:p>
            <a:pPr lvl="1"/>
            <a:r>
              <a:rPr lang="en-GB" sz="1440" i="1" dirty="0">
                <a:solidFill>
                  <a:schemeClr val="accent1"/>
                </a:solidFill>
                <a:latin typeface="Verdana" panose="020B0604030504040204" pitchFamily="34" charset="0"/>
                <a:ea typeface="Verdana" panose="020B0604030504040204" pitchFamily="34" charset="0"/>
              </a:rPr>
              <a:t>In what ways did the Coventry City of Culture Trust’s programme contribute to social prosperity in the region?</a:t>
            </a:r>
          </a:p>
        </p:txBody>
      </p:sp>
    </p:spTree>
    <p:extLst>
      <p:ext uri="{BB962C8B-B14F-4D97-AF65-F5344CB8AC3E}">
        <p14:creationId xmlns:p14="http://schemas.microsoft.com/office/powerpoint/2010/main" val="4021017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7">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7">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7">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7">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7">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6DF9C48-FCFE-44BD-9199-EB8F9A31B571}"/>
              </a:ext>
            </a:extLst>
          </p:cNvPr>
          <p:cNvSpPr>
            <a:spLocks noGrp="1"/>
          </p:cNvSpPr>
          <p:nvPr>
            <p:ph idx="1"/>
          </p:nvPr>
        </p:nvSpPr>
        <p:spPr>
          <a:xfrm>
            <a:off x="1858108" y="1149727"/>
            <a:ext cx="8686598" cy="818732"/>
          </a:xfrm>
        </p:spPr>
        <p:txBody>
          <a:bodyPr>
            <a:normAutofit fontScale="70000" lnSpcReduction="20000"/>
          </a:bodyPr>
          <a:lstStyle/>
          <a:p>
            <a:pPr>
              <a:spcBef>
                <a:spcPts val="0"/>
              </a:spcBef>
            </a:pPr>
            <a:r>
              <a:rPr lang="en-GB" dirty="0"/>
              <a:t>MBA will select up to 20 projects (out of 275~) to work closely with</a:t>
            </a:r>
          </a:p>
          <a:p>
            <a:pPr>
              <a:spcBef>
                <a:spcPts val="0"/>
              </a:spcBef>
            </a:pPr>
            <a:r>
              <a:rPr lang="en-GB" dirty="0"/>
              <a:t>Selected based on rigorous classification system</a:t>
            </a:r>
          </a:p>
          <a:p>
            <a:pPr>
              <a:spcBef>
                <a:spcPts val="0"/>
              </a:spcBef>
            </a:pPr>
            <a:r>
              <a:rPr lang="en-GB" dirty="0"/>
              <a:t>Mixed methods based on stakeholder needs and conditions</a:t>
            </a:r>
          </a:p>
        </p:txBody>
      </p:sp>
      <p:grpSp>
        <p:nvGrpSpPr>
          <p:cNvPr id="7" name="Group 6">
            <a:extLst>
              <a:ext uri="{FF2B5EF4-FFF2-40B4-BE49-F238E27FC236}">
                <a16:creationId xmlns:a16="http://schemas.microsoft.com/office/drawing/2014/main" id="{5BA7AC8D-770F-4609-9A6C-FD92F023BFE7}"/>
              </a:ext>
            </a:extLst>
          </p:cNvPr>
          <p:cNvGrpSpPr/>
          <p:nvPr/>
        </p:nvGrpSpPr>
        <p:grpSpPr>
          <a:xfrm>
            <a:off x="2027465" y="2157779"/>
            <a:ext cx="3391528" cy="966682"/>
            <a:chOff x="503464" y="2887597"/>
            <a:chExt cx="3391528" cy="1047610"/>
          </a:xfrm>
        </p:grpSpPr>
        <p:sp>
          <p:nvSpPr>
            <p:cNvPr id="5" name="Arrow: Chevron 4">
              <a:extLst>
                <a:ext uri="{FF2B5EF4-FFF2-40B4-BE49-F238E27FC236}">
                  <a16:creationId xmlns:a16="http://schemas.microsoft.com/office/drawing/2014/main" id="{ED37866B-8144-497B-913B-255E7B3BDF64}"/>
                </a:ext>
              </a:extLst>
            </p:cNvPr>
            <p:cNvSpPr/>
            <p:nvPr/>
          </p:nvSpPr>
          <p:spPr>
            <a:xfrm>
              <a:off x="503464" y="2889379"/>
              <a:ext cx="3391528" cy="1045828"/>
            </a:xfrm>
            <a:prstGeom prst="chevron">
              <a:avLst>
                <a:gd name="adj" fmla="val 3000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indent="180967"/>
              <a:endParaRPr lang="en-GB" sz="1400" dirty="0">
                <a:solidFill>
                  <a:schemeClr val="bg1"/>
                </a:solidFill>
              </a:endParaRPr>
            </a:p>
          </p:txBody>
        </p:sp>
        <p:sp>
          <p:nvSpPr>
            <p:cNvPr id="4" name="Rectangle 3">
              <a:extLst>
                <a:ext uri="{FF2B5EF4-FFF2-40B4-BE49-F238E27FC236}">
                  <a16:creationId xmlns:a16="http://schemas.microsoft.com/office/drawing/2014/main" id="{D0E8AA5B-7EC1-4BCA-B9AA-B31496E678B0}"/>
                </a:ext>
              </a:extLst>
            </p:cNvPr>
            <p:cNvSpPr/>
            <p:nvPr/>
          </p:nvSpPr>
          <p:spPr>
            <a:xfrm>
              <a:off x="628650" y="2887597"/>
              <a:ext cx="2052201" cy="5170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indent="180967"/>
              <a:r>
                <a:rPr lang="en-GB" sz="1400" dirty="0">
                  <a:solidFill>
                    <a:schemeClr val="tx1"/>
                  </a:solidFill>
                </a:rPr>
                <a:t>Story of Change</a:t>
              </a:r>
            </a:p>
            <a:p>
              <a:pPr indent="180967"/>
              <a:r>
                <a:rPr lang="en-GB" sz="1000" dirty="0">
                  <a:solidFill>
                    <a:schemeClr val="tx1"/>
                  </a:solidFill>
                </a:rPr>
                <a:t>(hypothesis)</a:t>
              </a:r>
            </a:p>
          </p:txBody>
        </p:sp>
      </p:grpSp>
      <p:grpSp>
        <p:nvGrpSpPr>
          <p:cNvPr id="11" name="Group 10">
            <a:extLst>
              <a:ext uri="{FF2B5EF4-FFF2-40B4-BE49-F238E27FC236}">
                <a16:creationId xmlns:a16="http://schemas.microsoft.com/office/drawing/2014/main" id="{A30B4C6C-E2FA-4C26-9BD5-0328764BEE71}"/>
              </a:ext>
            </a:extLst>
          </p:cNvPr>
          <p:cNvGrpSpPr/>
          <p:nvPr/>
        </p:nvGrpSpPr>
        <p:grpSpPr>
          <a:xfrm>
            <a:off x="3660531" y="2134565"/>
            <a:ext cx="4389991" cy="981036"/>
            <a:chOff x="2136531" y="2864382"/>
            <a:chExt cx="4084252" cy="1063167"/>
          </a:xfrm>
        </p:grpSpPr>
        <p:sp>
          <p:nvSpPr>
            <p:cNvPr id="6" name="Arrow: Chevron 5">
              <a:extLst>
                <a:ext uri="{FF2B5EF4-FFF2-40B4-BE49-F238E27FC236}">
                  <a16:creationId xmlns:a16="http://schemas.microsoft.com/office/drawing/2014/main" id="{50000938-50DB-4BCF-9F52-44674A173F53}"/>
                </a:ext>
              </a:extLst>
            </p:cNvPr>
            <p:cNvSpPr/>
            <p:nvPr/>
          </p:nvSpPr>
          <p:spPr>
            <a:xfrm>
              <a:off x="2136531" y="2881721"/>
              <a:ext cx="4084252" cy="1045828"/>
            </a:xfrm>
            <a:prstGeom prst="chevron">
              <a:avLst>
                <a:gd name="adj" fmla="val 3000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indent="447658"/>
              <a:r>
                <a:rPr lang="en-GB" sz="1400" dirty="0">
                  <a:solidFill>
                    <a:schemeClr val="bg1"/>
                  </a:solidFill>
                </a:rPr>
                <a:t>                   </a:t>
              </a:r>
            </a:p>
          </p:txBody>
        </p:sp>
        <p:sp>
          <p:nvSpPr>
            <p:cNvPr id="24" name="Rectangle 23">
              <a:extLst>
                <a:ext uri="{FF2B5EF4-FFF2-40B4-BE49-F238E27FC236}">
                  <a16:creationId xmlns:a16="http://schemas.microsoft.com/office/drawing/2014/main" id="{FB3ED77C-1B0C-479A-84BE-958D7FBC27BA}"/>
                </a:ext>
              </a:extLst>
            </p:cNvPr>
            <p:cNvSpPr/>
            <p:nvPr/>
          </p:nvSpPr>
          <p:spPr>
            <a:xfrm>
              <a:off x="3647977" y="2864382"/>
              <a:ext cx="2409923" cy="5170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indent="180967"/>
              <a:r>
                <a:rPr lang="en-GB" sz="1400" dirty="0">
                  <a:solidFill>
                    <a:sysClr val="windowText" lastClr="000000"/>
                  </a:solidFill>
                </a:rPr>
                <a:t>Impact Model</a:t>
              </a:r>
            </a:p>
            <a:p>
              <a:pPr indent="180967"/>
              <a:r>
                <a:rPr lang="en-GB" sz="1000" dirty="0">
                  <a:solidFill>
                    <a:sysClr val="windowText" lastClr="000000"/>
                  </a:solidFill>
                </a:rPr>
                <a:t>(results &amp; calculations)</a:t>
              </a:r>
            </a:p>
          </p:txBody>
        </p:sp>
      </p:grpSp>
      <p:sp>
        <p:nvSpPr>
          <p:cNvPr id="2" name="Title 1">
            <a:extLst>
              <a:ext uri="{FF2B5EF4-FFF2-40B4-BE49-F238E27FC236}">
                <a16:creationId xmlns:a16="http://schemas.microsoft.com/office/drawing/2014/main" id="{EDD7AEC2-1508-43D7-B226-16EECC4C2B2E}"/>
              </a:ext>
            </a:extLst>
          </p:cNvPr>
          <p:cNvSpPr>
            <a:spLocks noGrp="1"/>
          </p:cNvSpPr>
          <p:nvPr>
            <p:ph type="title"/>
          </p:nvPr>
        </p:nvSpPr>
        <p:spPr/>
        <p:txBody>
          <a:bodyPr/>
          <a:lstStyle/>
          <a:p>
            <a:r>
              <a:rPr lang="en-GB" b="1" dirty="0"/>
              <a:t>The CENTRAL APPROACH: STORIES OF CHANGE</a:t>
            </a:r>
          </a:p>
        </p:txBody>
      </p:sp>
      <p:sp>
        <p:nvSpPr>
          <p:cNvPr id="8" name="Arrow: Left-Right 7">
            <a:extLst>
              <a:ext uri="{FF2B5EF4-FFF2-40B4-BE49-F238E27FC236}">
                <a16:creationId xmlns:a16="http://schemas.microsoft.com/office/drawing/2014/main" id="{51D52635-1399-4548-9975-5C47EB458F82}"/>
              </a:ext>
            </a:extLst>
          </p:cNvPr>
          <p:cNvSpPr/>
          <p:nvPr/>
        </p:nvSpPr>
        <p:spPr>
          <a:xfrm>
            <a:off x="5389875" y="3172699"/>
            <a:ext cx="1440044" cy="206483"/>
          </a:xfrm>
          <a:prstGeom prst="leftRightArrow">
            <a:avLst>
              <a:gd name="adj1" fmla="val 10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dirty="0"/>
              <a:t>Efficiency ratio</a:t>
            </a:r>
          </a:p>
        </p:txBody>
      </p:sp>
      <p:sp>
        <p:nvSpPr>
          <p:cNvPr id="10" name="Arrow: Left-Right 9">
            <a:extLst>
              <a:ext uri="{FF2B5EF4-FFF2-40B4-BE49-F238E27FC236}">
                <a16:creationId xmlns:a16="http://schemas.microsoft.com/office/drawing/2014/main" id="{83EC3EA7-8071-4EE3-BB02-ABBE9D0EA4B9}"/>
              </a:ext>
            </a:extLst>
          </p:cNvPr>
          <p:cNvSpPr/>
          <p:nvPr/>
        </p:nvSpPr>
        <p:spPr>
          <a:xfrm>
            <a:off x="5389875" y="3433750"/>
            <a:ext cx="2445092" cy="207744"/>
          </a:xfrm>
          <a:prstGeom prst="leftRightArrow">
            <a:avLst>
              <a:gd name="adj1" fmla="val 10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000" dirty="0"/>
              <a:t>Effectiveness ratio</a:t>
            </a:r>
          </a:p>
        </p:txBody>
      </p:sp>
      <p:sp>
        <p:nvSpPr>
          <p:cNvPr id="13" name="Arrow: Chevron 12">
            <a:extLst>
              <a:ext uri="{FF2B5EF4-FFF2-40B4-BE49-F238E27FC236}">
                <a16:creationId xmlns:a16="http://schemas.microsoft.com/office/drawing/2014/main" id="{8CA6F173-4C3D-445B-9E68-6AC5F014D353}"/>
              </a:ext>
            </a:extLst>
          </p:cNvPr>
          <p:cNvSpPr/>
          <p:nvPr/>
        </p:nvSpPr>
        <p:spPr>
          <a:xfrm>
            <a:off x="7935671" y="4029896"/>
            <a:ext cx="2188867" cy="965036"/>
          </a:xfrm>
          <a:prstGeom prst="chevron">
            <a:avLst>
              <a:gd name="adj" fmla="val 3000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400" dirty="0">
                <a:solidFill>
                  <a:schemeClr val="tx1"/>
                </a:solidFill>
              </a:rPr>
              <a:t>Story of Change</a:t>
            </a:r>
          </a:p>
          <a:p>
            <a:r>
              <a:rPr lang="en-GB" sz="1000" dirty="0">
                <a:solidFill>
                  <a:schemeClr val="tx1"/>
                </a:solidFill>
              </a:rPr>
              <a:t>(improved)</a:t>
            </a:r>
          </a:p>
        </p:txBody>
      </p:sp>
      <p:sp>
        <p:nvSpPr>
          <p:cNvPr id="16" name="Arrow: Left-Right 15">
            <a:extLst>
              <a:ext uri="{FF2B5EF4-FFF2-40B4-BE49-F238E27FC236}">
                <a16:creationId xmlns:a16="http://schemas.microsoft.com/office/drawing/2014/main" id="{89DEB1F4-3CF3-4F21-BCAF-18CE4CA869B5}"/>
              </a:ext>
            </a:extLst>
          </p:cNvPr>
          <p:cNvSpPr/>
          <p:nvPr/>
        </p:nvSpPr>
        <p:spPr>
          <a:xfrm>
            <a:off x="7935671" y="3704020"/>
            <a:ext cx="1993776" cy="214420"/>
          </a:xfrm>
          <a:prstGeom prst="leftRightArrow">
            <a:avLst>
              <a:gd name="adj1" fmla="val 10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Recommendations</a:t>
            </a:r>
          </a:p>
        </p:txBody>
      </p:sp>
      <p:graphicFrame>
        <p:nvGraphicFramePr>
          <p:cNvPr id="17" name="Table 17">
            <a:extLst>
              <a:ext uri="{FF2B5EF4-FFF2-40B4-BE49-F238E27FC236}">
                <a16:creationId xmlns:a16="http://schemas.microsoft.com/office/drawing/2014/main" id="{DE0E234E-DE0E-4769-84E3-4DDD15156EF3}"/>
              </a:ext>
            </a:extLst>
          </p:cNvPr>
          <p:cNvGraphicFramePr>
            <a:graphicFrameLocks noGrp="1"/>
          </p:cNvGraphicFramePr>
          <p:nvPr/>
        </p:nvGraphicFramePr>
        <p:xfrm>
          <a:off x="2373206" y="2658400"/>
          <a:ext cx="5371576" cy="457200"/>
        </p:xfrm>
        <a:graphic>
          <a:graphicData uri="http://schemas.openxmlformats.org/drawingml/2006/table">
            <a:tbl>
              <a:tblPr firstRow="1" bandRow="1">
                <a:tableStyleId>{5C22544A-7EE6-4342-B048-85BDC9FD1C3A}</a:tableStyleId>
              </a:tblPr>
              <a:tblGrid>
                <a:gridCol w="767368">
                  <a:extLst>
                    <a:ext uri="{9D8B030D-6E8A-4147-A177-3AD203B41FA5}">
                      <a16:colId xmlns:a16="http://schemas.microsoft.com/office/drawing/2014/main" val="1484492906"/>
                    </a:ext>
                  </a:extLst>
                </a:gridCol>
                <a:gridCol w="767368">
                  <a:extLst>
                    <a:ext uri="{9D8B030D-6E8A-4147-A177-3AD203B41FA5}">
                      <a16:colId xmlns:a16="http://schemas.microsoft.com/office/drawing/2014/main" val="351480515"/>
                    </a:ext>
                  </a:extLst>
                </a:gridCol>
                <a:gridCol w="767368">
                  <a:extLst>
                    <a:ext uri="{9D8B030D-6E8A-4147-A177-3AD203B41FA5}">
                      <a16:colId xmlns:a16="http://schemas.microsoft.com/office/drawing/2014/main" val="3319595697"/>
                    </a:ext>
                  </a:extLst>
                </a:gridCol>
                <a:gridCol w="767368">
                  <a:extLst>
                    <a:ext uri="{9D8B030D-6E8A-4147-A177-3AD203B41FA5}">
                      <a16:colId xmlns:a16="http://schemas.microsoft.com/office/drawing/2014/main" val="2139876919"/>
                    </a:ext>
                  </a:extLst>
                </a:gridCol>
                <a:gridCol w="767368">
                  <a:extLst>
                    <a:ext uri="{9D8B030D-6E8A-4147-A177-3AD203B41FA5}">
                      <a16:colId xmlns:a16="http://schemas.microsoft.com/office/drawing/2014/main" val="1275115146"/>
                    </a:ext>
                  </a:extLst>
                </a:gridCol>
                <a:gridCol w="767368">
                  <a:extLst>
                    <a:ext uri="{9D8B030D-6E8A-4147-A177-3AD203B41FA5}">
                      <a16:colId xmlns:a16="http://schemas.microsoft.com/office/drawing/2014/main" val="1330070248"/>
                    </a:ext>
                  </a:extLst>
                </a:gridCol>
                <a:gridCol w="767368">
                  <a:extLst>
                    <a:ext uri="{9D8B030D-6E8A-4147-A177-3AD203B41FA5}">
                      <a16:colId xmlns:a16="http://schemas.microsoft.com/office/drawing/2014/main" val="1377190948"/>
                    </a:ext>
                  </a:extLst>
                </a:gridCol>
              </a:tblGrid>
              <a:tr h="457200">
                <a:tc>
                  <a:txBody>
                    <a:bodyPr/>
                    <a:lstStyle/>
                    <a:p>
                      <a:r>
                        <a:rPr lang="en-GB" sz="1200" b="0" i="1" dirty="0">
                          <a:solidFill>
                            <a:schemeClr val="tx1"/>
                          </a:solidFill>
                        </a:rPr>
                        <a:t>How?</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What?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Who?</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Why?</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What cost?</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How much?</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en-GB" sz="1200" b="0" i="1" dirty="0">
                          <a:solidFill>
                            <a:schemeClr val="tx1"/>
                          </a:solidFill>
                        </a:rPr>
                        <a:t>What value?</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69538231"/>
                  </a:ext>
                </a:extLst>
              </a:tr>
            </a:tbl>
          </a:graphicData>
        </a:graphic>
      </p:graphicFrame>
      <p:sp>
        <p:nvSpPr>
          <p:cNvPr id="19" name="Arrow: Chevron 18">
            <a:extLst>
              <a:ext uri="{FF2B5EF4-FFF2-40B4-BE49-F238E27FC236}">
                <a16:creationId xmlns:a16="http://schemas.microsoft.com/office/drawing/2014/main" id="{5C9E6CC0-1485-49B0-BB1B-2825F7818F94}"/>
              </a:ext>
            </a:extLst>
          </p:cNvPr>
          <p:cNvSpPr/>
          <p:nvPr/>
        </p:nvSpPr>
        <p:spPr>
          <a:xfrm>
            <a:off x="3757247" y="4029896"/>
            <a:ext cx="4325998" cy="965036"/>
          </a:xfrm>
          <a:prstGeom prst="chevron">
            <a:avLst>
              <a:gd name="adj" fmla="val 30000"/>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47658"/>
            <a:r>
              <a:rPr lang="en-GB" sz="1400" dirty="0">
                <a:solidFill>
                  <a:schemeClr val="tx1"/>
                </a:solidFill>
              </a:rPr>
              <a:t>Impact narrative</a:t>
            </a:r>
          </a:p>
          <a:p>
            <a:pPr indent="447658"/>
            <a:r>
              <a:rPr lang="en-GB" sz="1000" dirty="0">
                <a:solidFill>
                  <a:schemeClr val="tx1"/>
                </a:solidFill>
              </a:rPr>
              <a:t>(to share)</a:t>
            </a:r>
          </a:p>
        </p:txBody>
      </p:sp>
      <p:sp>
        <p:nvSpPr>
          <p:cNvPr id="20" name="Arrow: Left-Right 19">
            <a:extLst>
              <a:ext uri="{FF2B5EF4-FFF2-40B4-BE49-F238E27FC236}">
                <a16:creationId xmlns:a16="http://schemas.microsoft.com/office/drawing/2014/main" id="{D90AC0CF-408C-44CB-8995-6885B22B137B}"/>
              </a:ext>
            </a:extLst>
          </p:cNvPr>
          <p:cNvSpPr/>
          <p:nvPr/>
        </p:nvSpPr>
        <p:spPr>
          <a:xfrm>
            <a:off x="2106117" y="5499106"/>
            <a:ext cx="5868208" cy="226912"/>
          </a:xfrm>
          <a:prstGeom prst="leftRightArrow">
            <a:avLst>
              <a:gd name="adj1" fmla="val 10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ysClr val="windowText" lastClr="000000"/>
                </a:solidFill>
              </a:rPr>
              <a:t>What works? Critical Success Factors</a:t>
            </a:r>
          </a:p>
        </p:txBody>
      </p:sp>
      <p:sp>
        <p:nvSpPr>
          <p:cNvPr id="23" name="Arrow: Left-Right 22">
            <a:extLst>
              <a:ext uri="{FF2B5EF4-FFF2-40B4-BE49-F238E27FC236}">
                <a16:creationId xmlns:a16="http://schemas.microsoft.com/office/drawing/2014/main" id="{C44DAD5C-198A-424B-B770-0FBD03732972}"/>
              </a:ext>
            </a:extLst>
          </p:cNvPr>
          <p:cNvSpPr/>
          <p:nvPr/>
        </p:nvSpPr>
        <p:spPr>
          <a:xfrm>
            <a:off x="3660530" y="3714497"/>
            <a:ext cx="4174438" cy="214420"/>
          </a:xfrm>
          <a:prstGeom prst="leftRightArrow">
            <a:avLst>
              <a:gd name="adj1" fmla="val 100000"/>
              <a:gd name="adj2"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chemeClr val="tx1"/>
                </a:solidFill>
              </a:rPr>
              <a:t>Scenario testing, ‘meaning not maths’</a:t>
            </a:r>
          </a:p>
        </p:txBody>
      </p:sp>
      <p:sp>
        <p:nvSpPr>
          <p:cNvPr id="25" name="Rectangle: Rounded Corners 24">
            <a:extLst>
              <a:ext uri="{FF2B5EF4-FFF2-40B4-BE49-F238E27FC236}">
                <a16:creationId xmlns:a16="http://schemas.microsoft.com/office/drawing/2014/main" id="{1759CC67-7DDA-4D5C-AA7C-D539A5BC42D1}"/>
              </a:ext>
            </a:extLst>
          </p:cNvPr>
          <p:cNvSpPr/>
          <p:nvPr/>
        </p:nvSpPr>
        <p:spPr>
          <a:xfrm>
            <a:off x="1858108" y="2057342"/>
            <a:ext cx="8346427" cy="3042138"/>
          </a:xfrm>
          <a:prstGeom prst="roundRect">
            <a:avLst>
              <a:gd name="adj" fmla="val 5758"/>
            </a:avLst>
          </a:prstGeom>
          <a:noFill/>
          <a:ln w="28575">
            <a:solidFill>
              <a:schemeClr val="accent3"/>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4" dirty="0"/>
          </a:p>
        </p:txBody>
      </p:sp>
      <p:sp>
        <p:nvSpPr>
          <p:cNvPr id="27" name="Cross 26">
            <a:extLst>
              <a:ext uri="{FF2B5EF4-FFF2-40B4-BE49-F238E27FC236}">
                <a16:creationId xmlns:a16="http://schemas.microsoft.com/office/drawing/2014/main" id="{2DAF970E-CFF8-4B44-B072-57B88B97F710}"/>
              </a:ext>
            </a:extLst>
          </p:cNvPr>
          <p:cNvSpPr/>
          <p:nvPr/>
        </p:nvSpPr>
        <p:spPr>
          <a:xfrm>
            <a:off x="8188464" y="5210936"/>
            <a:ext cx="994768" cy="883007"/>
          </a:xfrm>
          <a:prstGeom prst="plus">
            <a:avLst>
              <a:gd name="adj" fmla="val 3495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solidFill>
                  <a:sysClr val="windowText" lastClr="000000"/>
                </a:solidFill>
              </a:rPr>
              <a:t>Extrapolation</a:t>
            </a:r>
          </a:p>
        </p:txBody>
      </p:sp>
    </p:spTree>
    <p:extLst>
      <p:ext uri="{BB962C8B-B14F-4D97-AF65-F5344CB8AC3E}">
        <p14:creationId xmlns:p14="http://schemas.microsoft.com/office/powerpoint/2010/main" val="143075678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FC0FEE-304C-4990-8ECD-7D31052BC2A7}"/>
              </a:ext>
            </a:extLst>
          </p:cNvPr>
          <p:cNvSpPr>
            <a:spLocks noGrp="1"/>
          </p:cNvSpPr>
          <p:nvPr>
            <p:ph type="ctrTitle"/>
          </p:nvPr>
        </p:nvSpPr>
        <p:spPr/>
        <p:txBody>
          <a:bodyPr>
            <a:normAutofit/>
          </a:bodyPr>
          <a:lstStyle/>
          <a:p>
            <a:r>
              <a:rPr lang="en-GB" dirty="0">
                <a:latin typeface="Conduit ITC"/>
                <a:cs typeface="Arial"/>
              </a:rPr>
              <a:t>City Council Resources – Insight Team</a:t>
            </a:r>
            <a:endParaRPr lang="en-GB" dirty="0"/>
          </a:p>
        </p:txBody>
      </p:sp>
      <p:sp>
        <p:nvSpPr>
          <p:cNvPr id="3" name="Subtitle 2">
            <a:extLst>
              <a:ext uri="{FF2B5EF4-FFF2-40B4-BE49-F238E27FC236}">
                <a16:creationId xmlns:a16="http://schemas.microsoft.com/office/drawing/2014/main" id="{1C7B1CB2-1DB8-4D20-BF42-0C4672FBEFFF}"/>
              </a:ext>
            </a:extLst>
          </p:cNvPr>
          <p:cNvSpPr>
            <a:spLocks noGrp="1"/>
          </p:cNvSpPr>
          <p:nvPr>
            <p:ph type="subTitle" idx="1"/>
          </p:nvPr>
        </p:nvSpPr>
        <p:spPr>
          <a:xfrm>
            <a:off x="0" y="3896895"/>
            <a:ext cx="12192000" cy="1752600"/>
          </a:xfrm>
        </p:spPr>
        <p:txBody>
          <a:bodyPr vert="horz" lIns="121920" tIns="60960" rIns="121920" bIns="60960" rtlCol="0" anchor="t">
            <a:normAutofit fontScale="92500" lnSpcReduction="10000"/>
          </a:bodyPr>
          <a:lstStyle/>
          <a:p>
            <a:r>
              <a:rPr lang="en-GB" dirty="0">
                <a:solidFill>
                  <a:srgbClr val="00B0F0"/>
                </a:solidFill>
              </a:rPr>
              <a:t>Si Chun Lam</a:t>
            </a:r>
          </a:p>
          <a:p>
            <a:r>
              <a:rPr lang="en-GB" dirty="0"/>
              <a:t>Insight Development Manager (Place and Public Sector Transformation)</a:t>
            </a:r>
          </a:p>
          <a:p>
            <a:r>
              <a:rPr lang="en-GB" dirty="0">
                <a:solidFill>
                  <a:srgbClr val="00B0F0"/>
                </a:solidFill>
                <a:cs typeface="Arial"/>
              </a:rPr>
              <a:t>Tim Healey</a:t>
            </a:r>
          </a:p>
          <a:p>
            <a:r>
              <a:rPr lang="en-GB" sz="2800" dirty="0"/>
              <a:t>Senior Analyst</a:t>
            </a:r>
          </a:p>
        </p:txBody>
      </p:sp>
    </p:spTree>
    <p:extLst>
      <p:ext uri="{BB962C8B-B14F-4D97-AF65-F5344CB8AC3E}">
        <p14:creationId xmlns:p14="http://schemas.microsoft.com/office/powerpoint/2010/main" val="70321813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2358D9-F44C-4094-A3C9-86A0882F7668}"/>
              </a:ext>
            </a:extLst>
          </p:cNvPr>
          <p:cNvSpPr>
            <a:spLocks noGrp="1"/>
          </p:cNvSpPr>
          <p:nvPr>
            <p:ph type="title"/>
          </p:nvPr>
        </p:nvSpPr>
        <p:spPr/>
        <p:txBody>
          <a:bodyPr/>
          <a:lstStyle/>
          <a:p>
            <a:r>
              <a:rPr lang="en-GB" dirty="0"/>
              <a:t>One Coventry</a:t>
            </a:r>
          </a:p>
        </p:txBody>
      </p:sp>
      <p:pic>
        <p:nvPicPr>
          <p:cNvPr id="9" name="Picture 8">
            <a:extLst>
              <a:ext uri="{FF2B5EF4-FFF2-40B4-BE49-F238E27FC236}">
                <a16:creationId xmlns:a16="http://schemas.microsoft.com/office/drawing/2014/main" id="{E38C760A-7C87-4A89-A764-A63A2A749ED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1851" y="1981456"/>
            <a:ext cx="760205" cy="480053"/>
          </a:xfrm>
          <a:prstGeom prst="rect">
            <a:avLst/>
          </a:prstGeom>
        </p:spPr>
      </p:pic>
      <p:sp>
        <p:nvSpPr>
          <p:cNvPr id="10" name="TextBox 9">
            <a:extLst>
              <a:ext uri="{FF2B5EF4-FFF2-40B4-BE49-F238E27FC236}">
                <a16:creationId xmlns:a16="http://schemas.microsoft.com/office/drawing/2014/main" id="{E9EB175D-9AFF-4AF8-BECC-AB0B9891294F}"/>
              </a:ext>
            </a:extLst>
          </p:cNvPr>
          <p:cNvSpPr txBox="1"/>
          <p:nvPr/>
        </p:nvSpPr>
        <p:spPr>
          <a:xfrm>
            <a:off x="1222057" y="1843113"/>
            <a:ext cx="2216388" cy="666786"/>
          </a:xfrm>
          <a:prstGeom prst="rect">
            <a:avLst/>
          </a:prstGeom>
          <a:noFill/>
        </p:spPr>
        <p:txBody>
          <a:bodyPr wrap="square" rtlCol="0">
            <a:spAutoFit/>
          </a:bodyPr>
          <a:lstStyle/>
          <a:p>
            <a:pPr defTabSz="1219170" fontAlgn="base">
              <a:spcBef>
                <a:spcPct val="0"/>
              </a:spcBef>
              <a:spcAft>
                <a:spcPct val="0"/>
              </a:spcAft>
            </a:pPr>
            <a:r>
              <a:rPr lang="en-GB" sz="3733" dirty="0">
                <a:solidFill>
                  <a:srgbClr val="C66A22"/>
                </a:solidFill>
                <a:latin typeface="Conduit ITC" panose="02000606040000020004" pitchFamily="2" charset="0"/>
              </a:rPr>
              <a:t>Approach</a:t>
            </a:r>
          </a:p>
        </p:txBody>
      </p:sp>
      <p:pic>
        <p:nvPicPr>
          <p:cNvPr id="12" name="Picture 11">
            <a:extLst>
              <a:ext uri="{FF2B5EF4-FFF2-40B4-BE49-F238E27FC236}">
                <a16:creationId xmlns:a16="http://schemas.microsoft.com/office/drawing/2014/main" id="{074DB087-C860-4FFA-9DB2-15CFF31D5B4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1851" y="3203768"/>
            <a:ext cx="760205" cy="480053"/>
          </a:xfrm>
          <a:prstGeom prst="rect">
            <a:avLst/>
          </a:prstGeom>
        </p:spPr>
      </p:pic>
      <p:sp>
        <p:nvSpPr>
          <p:cNvPr id="13" name="TextBox 12">
            <a:extLst>
              <a:ext uri="{FF2B5EF4-FFF2-40B4-BE49-F238E27FC236}">
                <a16:creationId xmlns:a16="http://schemas.microsoft.com/office/drawing/2014/main" id="{633721AC-D90E-466E-B94C-7F8531542DD9}"/>
              </a:ext>
            </a:extLst>
          </p:cNvPr>
          <p:cNvSpPr txBox="1"/>
          <p:nvPr/>
        </p:nvSpPr>
        <p:spPr>
          <a:xfrm>
            <a:off x="1222057" y="3065425"/>
            <a:ext cx="1902231" cy="666786"/>
          </a:xfrm>
          <a:prstGeom prst="rect">
            <a:avLst/>
          </a:prstGeom>
          <a:noFill/>
        </p:spPr>
        <p:txBody>
          <a:bodyPr wrap="square" rtlCol="0">
            <a:spAutoFit/>
          </a:bodyPr>
          <a:lstStyle/>
          <a:p>
            <a:pPr defTabSz="1219170" fontAlgn="base">
              <a:spcBef>
                <a:spcPct val="0"/>
              </a:spcBef>
              <a:spcAft>
                <a:spcPct val="0"/>
              </a:spcAft>
            </a:pPr>
            <a:r>
              <a:rPr lang="en-GB" sz="3733" dirty="0">
                <a:solidFill>
                  <a:srgbClr val="439236"/>
                </a:solidFill>
                <a:latin typeface="Conduit ITC" panose="02000606040000020004" pitchFamily="2" charset="0"/>
              </a:rPr>
              <a:t>Values</a:t>
            </a:r>
          </a:p>
        </p:txBody>
      </p:sp>
      <p:cxnSp>
        <p:nvCxnSpPr>
          <p:cNvPr id="15" name="Straight Connector 14">
            <a:extLst>
              <a:ext uri="{FF2B5EF4-FFF2-40B4-BE49-F238E27FC236}">
                <a16:creationId xmlns:a16="http://schemas.microsoft.com/office/drawing/2014/main" id="{2EBBE40C-D722-470F-B374-E1DD411848E4}"/>
              </a:ext>
            </a:extLst>
          </p:cNvPr>
          <p:cNvCxnSpPr>
            <a:cxnSpLocks/>
          </p:cNvCxnSpPr>
          <p:nvPr/>
        </p:nvCxnSpPr>
        <p:spPr>
          <a:xfrm>
            <a:off x="3639893" y="1567855"/>
            <a:ext cx="0" cy="4837476"/>
          </a:xfrm>
          <a:prstGeom prst="line">
            <a:avLst/>
          </a:prstGeom>
          <a:ln w="3175">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2DF5186-ECD0-4737-BEB2-36039CE3ABA7}"/>
              </a:ext>
            </a:extLst>
          </p:cNvPr>
          <p:cNvCxnSpPr>
            <a:cxnSpLocks/>
          </p:cNvCxnSpPr>
          <p:nvPr/>
        </p:nvCxnSpPr>
        <p:spPr>
          <a:xfrm>
            <a:off x="335360" y="2756925"/>
            <a:ext cx="11521280" cy="0"/>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D2A9AD19-47C5-4262-88B4-08EF1AAA2240}"/>
              </a:ext>
            </a:extLst>
          </p:cNvPr>
          <p:cNvSpPr txBox="1"/>
          <p:nvPr/>
        </p:nvSpPr>
        <p:spPr>
          <a:xfrm>
            <a:off x="3695733" y="1712125"/>
            <a:ext cx="8036427" cy="872098"/>
          </a:xfrm>
          <a:prstGeom prst="rect">
            <a:avLst/>
          </a:prstGeom>
          <a:noFill/>
        </p:spPr>
        <p:txBody>
          <a:bodyPr wrap="square" rtlCol="0">
            <a:spAutoFit/>
          </a:bodyPr>
          <a:lstStyle/>
          <a:p>
            <a:pPr defTabSz="1219170" fontAlgn="base">
              <a:spcBef>
                <a:spcPct val="0"/>
              </a:spcBef>
              <a:spcAft>
                <a:spcPct val="0"/>
              </a:spcAft>
            </a:pPr>
            <a:r>
              <a:rPr lang="en-GB" sz="1467" b="1" dirty="0">
                <a:solidFill>
                  <a:srgbClr val="FDCB4C"/>
                </a:solidFill>
                <a:latin typeface="Arial" charset="0"/>
              </a:rPr>
              <a:t>Sets out </a:t>
            </a:r>
            <a:r>
              <a:rPr lang="en-GB" sz="1467" b="1" u="sng" dirty="0">
                <a:solidFill>
                  <a:srgbClr val="FDCB4C"/>
                </a:solidFill>
                <a:latin typeface="Arial" charset="0"/>
              </a:rPr>
              <a:t>HOW</a:t>
            </a:r>
            <a:r>
              <a:rPr lang="en-GB" sz="1467" b="1" dirty="0">
                <a:solidFill>
                  <a:srgbClr val="FDCB4C"/>
                </a:solidFill>
                <a:latin typeface="Arial" charset="0"/>
              </a:rPr>
              <a:t> we act – our working principles</a:t>
            </a:r>
          </a:p>
          <a:p>
            <a:pPr defTabSz="1219170" fontAlgn="base">
              <a:spcBef>
                <a:spcPct val="0"/>
              </a:spcBef>
              <a:spcAft>
                <a:spcPct val="0"/>
              </a:spcAft>
            </a:pPr>
            <a:r>
              <a:rPr lang="en-GB" sz="1200" i="1" dirty="0">
                <a:solidFill>
                  <a:srgbClr val="FFFFFF"/>
                </a:solidFill>
                <a:latin typeface="Arial" charset="0"/>
              </a:rPr>
              <a:t>“The narrative that outlines the Council's objectives, key strategies and approaches. It encompasses the long-standing principles of our organisation (most notably 'working together to improve people's lives by being globally connected and locally committed'), new ways of working and core areas of activity” </a:t>
            </a:r>
          </a:p>
        </p:txBody>
      </p:sp>
      <p:sp>
        <p:nvSpPr>
          <p:cNvPr id="20" name="TextBox 19">
            <a:extLst>
              <a:ext uri="{FF2B5EF4-FFF2-40B4-BE49-F238E27FC236}">
                <a16:creationId xmlns:a16="http://schemas.microsoft.com/office/drawing/2014/main" id="{DB904C16-3863-4A4F-BF69-A723BDD57973}"/>
              </a:ext>
            </a:extLst>
          </p:cNvPr>
          <p:cNvSpPr txBox="1"/>
          <p:nvPr/>
        </p:nvSpPr>
        <p:spPr>
          <a:xfrm>
            <a:off x="3695733" y="2920276"/>
            <a:ext cx="8036427" cy="872098"/>
          </a:xfrm>
          <a:prstGeom prst="rect">
            <a:avLst/>
          </a:prstGeom>
          <a:noFill/>
        </p:spPr>
        <p:txBody>
          <a:bodyPr wrap="square" rtlCol="0">
            <a:spAutoFit/>
          </a:bodyPr>
          <a:lstStyle/>
          <a:p>
            <a:pPr defTabSz="1219170" fontAlgn="base">
              <a:spcBef>
                <a:spcPct val="0"/>
              </a:spcBef>
              <a:spcAft>
                <a:spcPct val="0"/>
              </a:spcAft>
            </a:pPr>
            <a:r>
              <a:rPr lang="en-GB" sz="1467" b="1" dirty="0">
                <a:solidFill>
                  <a:srgbClr val="FDCB4C"/>
                </a:solidFill>
                <a:latin typeface="Arial" charset="0"/>
              </a:rPr>
              <a:t>Sets out </a:t>
            </a:r>
            <a:r>
              <a:rPr lang="en-GB" sz="1467" b="1" u="sng" dirty="0">
                <a:solidFill>
                  <a:srgbClr val="FDCB4C"/>
                </a:solidFill>
                <a:latin typeface="Arial" charset="0"/>
              </a:rPr>
              <a:t>WHY</a:t>
            </a:r>
            <a:r>
              <a:rPr lang="en-GB" sz="1467" b="1" dirty="0">
                <a:solidFill>
                  <a:srgbClr val="FDCB4C"/>
                </a:solidFill>
                <a:latin typeface="Arial" charset="0"/>
              </a:rPr>
              <a:t> we do the things we do</a:t>
            </a:r>
          </a:p>
          <a:p>
            <a:pPr defTabSz="1219170" fontAlgn="base">
              <a:spcBef>
                <a:spcPct val="0"/>
              </a:spcBef>
              <a:spcAft>
                <a:spcPct val="0"/>
              </a:spcAft>
            </a:pPr>
            <a:r>
              <a:rPr lang="en-GB" sz="1200" i="1" dirty="0">
                <a:solidFill>
                  <a:srgbClr val="FFFFFF"/>
                </a:solidFill>
                <a:latin typeface="Arial" charset="0"/>
              </a:rPr>
              <a:t>“​​​​Values are essential to determine what an organisation feels and behaves like, both internally and with its residents and partners. It is vital that the values we define are understood, specific and meaningful to us as they guide how we think and behave.” </a:t>
            </a:r>
          </a:p>
        </p:txBody>
      </p:sp>
      <p:pic>
        <p:nvPicPr>
          <p:cNvPr id="23" name="Picture 22">
            <a:extLst>
              <a:ext uri="{FF2B5EF4-FFF2-40B4-BE49-F238E27FC236}">
                <a16:creationId xmlns:a16="http://schemas.microsoft.com/office/drawing/2014/main" id="{79BAAAB3-9E53-4257-8FC9-82A325124C9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1851" y="4408274"/>
            <a:ext cx="760205" cy="480053"/>
          </a:xfrm>
          <a:prstGeom prst="rect">
            <a:avLst/>
          </a:prstGeom>
        </p:spPr>
      </p:pic>
      <p:sp>
        <p:nvSpPr>
          <p:cNvPr id="24" name="TextBox 23">
            <a:extLst>
              <a:ext uri="{FF2B5EF4-FFF2-40B4-BE49-F238E27FC236}">
                <a16:creationId xmlns:a16="http://schemas.microsoft.com/office/drawing/2014/main" id="{28EABD4B-F622-4F90-A3D9-1E6471FD8988}"/>
              </a:ext>
            </a:extLst>
          </p:cNvPr>
          <p:cNvSpPr txBox="1"/>
          <p:nvPr/>
        </p:nvSpPr>
        <p:spPr>
          <a:xfrm>
            <a:off x="1222057" y="4269929"/>
            <a:ext cx="1902231" cy="666786"/>
          </a:xfrm>
          <a:prstGeom prst="rect">
            <a:avLst/>
          </a:prstGeom>
          <a:noFill/>
        </p:spPr>
        <p:txBody>
          <a:bodyPr wrap="square" rtlCol="0">
            <a:spAutoFit/>
          </a:bodyPr>
          <a:lstStyle/>
          <a:p>
            <a:pPr defTabSz="1219170" fontAlgn="base">
              <a:spcBef>
                <a:spcPct val="0"/>
              </a:spcBef>
              <a:spcAft>
                <a:spcPct val="0"/>
              </a:spcAft>
            </a:pPr>
            <a:r>
              <a:rPr lang="en-GB" sz="3733" dirty="0">
                <a:solidFill>
                  <a:srgbClr val="CD1A3E"/>
                </a:solidFill>
                <a:latin typeface="Conduit ITC" panose="02000606040000020004" pitchFamily="2" charset="0"/>
              </a:rPr>
              <a:t>Plan</a:t>
            </a:r>
          </a:p>
        </p:txBody>
      </p:sp>
      <p:cxnSp>
        <p:nvCxnSpPr>
          <p:cNvPr id="25" name="Straight Connector 24">
            <a:extLst>
              <a:ext uri="{FF2B5EF4-FFF2-40B4-BE49-F238E27FC236}">
                <a16:creationId xmlns:a16="http://schemas.microsoft.com/office/drawing/2014/main" id="{75777D74-F788-4AE4-A3F7-75FD2395C965}"/>
              </a:ext>
            </a:extLst>
          </p:cNvPr>
          <p:cNvCxnSpPr>
            <a:cxnSpLocks/>
          </p:cNvCxnSpPr>
          <p:nvPr/>
        </p:nvCxnSpPr>
        <p:spPr>
          <a:xfrm>
            <a:off x="335360" y="3961431"/>
            <a:ext cx="11521280" cy="0"/>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8BC527E1-8581-4DCF-8D84-01C6264C3FAF}"/>
              </a:ext>
            </a:extLst>
          </p:cNvPr>
          <p:cNvSpPr txBox="1"/>
          <p:nvPr/>
        </p:nvSpPr>
        <p:spPr>
          <a:xfrm>
            <a:off x="3695733" y="4124782"/>
            <a:ext cx="8036427" cy="687432"/>
          </a:xfrm>
          <a:prstGeom prst="rect">
            <a:avLst/>
          </a:prstGeom>
          <a:noFill/>
        </p:spPr>
        <p:txBody>
          <a:bodyPr wrap="square" rtlCol="0">
            <a:spAutoFit/>
          </a:bodyPr>
          <a:lstStyle/>
          <a:p>
            <a:pPr defTabSz="1219170" fontAlgn="base">
              <a:spcBef>
                <a:spcPct val="0"/>
              </a:spcBef>
              <a:spcAft>
                <a:spcPct val="0"/>
              </a:spcAft>
            </a:pPr>
            <a:r>
              <a:rPr lang="en-GB" sz="1467" b="1" dirty="0">
                <a:solidFill>
                  <a:srgbClr val="FDCB4C"/>
                </a:solidFill>
                <a:latin typeface="Arial" charset="0"/>
              </a:rPr>
              <a:t>Sets out our vision and priorities – </a:t>
            </a:r>
            <a:r>
              <a:rPr lang="en-GB" sz="1467" b="1" u="sng" dirty="0">
                <a:solidFill>
                  <a:srgbClr val="FDCB4C"/>
                </a:solidFill>
                <a:latin typeface="Arial" charset="0"/>
              </a:rPr>
              <a:t>WHAT</a:t>
            </a:r>
            <a:r>
              <a:rPr lang="en-GB" sz="1467" b="1" dirty="0">
                <a:solidFill>
                  <a:srgbClr val="FDCB4C"/>
                </a:solidFill>
                <a:latin typeface="Arial" charset="0"/>
              </a:rPr>
              <a:t> we are doing for the people of Coventry</a:t>
            </a:r>
          </a:p>
          <a:p>
            <a:pPr defTabSz="1219170" fontAlgn="base">
              <a:spcBef>
                <a:spcPct val="0"/>
              </a:spcBef>
              <a:spcAft>
                <a:spcPct val="0"/>
              </a:spcAft>
            </a:pPr>
            <a:r>
              <a:rPr lang="en-GB" sz="1200" i="1" dirty="0">
                <a:solidFill>
                  <a:srgbClr val="FFFFFF"/>
                </a:solidFill>
                <a:latin typeface="Arial" charset="0"/>
              </a:rPr>
              <a:t>“Sets out our vision and priorities for the city of Coventry to be globally connected and locally committed.” </a:t>
            </a:r>
          </a:p>
          <a:p>
            <a:pPr defTabSz="1219170" fontAlgn="base">
              <a:spcBef>
                <a:spcPct val="0"/>
              </a:spcBef>
              <a:spcAft>
                <a:spcPct val="0"/>
              </a:spcAft>
            </a:pPr>
            <a:r>
              <a:rPr lang="en-GB" sz="1200" i="1" dirty="0">
                <a:solidFill>
                  <a:srgbClr val="FFFFFF"/>
                </a:solidFill>
                <a:latin typeface="Arial" charset="0"/>
              </a:rPr>
              <a:t>In effect – this is </a:t>
            </a:r>
            <a:r>
              <a:rPr lang="en-GB" sz="1200" i="1" u="sng" dirty="0">
                <a:solidFill>
                  <a:srgbClr val="FFFFFF"/>
                </a:solidFill>
                <a:latin typeface="Arial" charset="0"/>
              </a:rPr>
              <a:t>our</a:t>
            </a:r>
            <a:r>
              <a:rPr lang="en-GB" sz="1200" i="1" dirty="0">
                <a:solidFill>
                  <a:srgbClr val="FFFFFF"/>
                </a:solidFill>
                <a:latin typeface="Arial" charset="0"/>
              </a:rPr>
              <a:t> contribution to the One Coventry approach.</a:t>
            </a:r>
          </a:p>
        </p:txBody>
      </p:sp>
      <p:pic>
        <p:nvPicPr>
          <p:cNvPr id="27" name="Picture 26">
            <a:extLst>
              <a:ext uri="{FF2B5EF4-FFF2-40B4-BE49-F238E27FC236}">
                <a16:creationId xmlns:a16="http://schemas.microsoft.com/office/drawing/2014/main" id="{2B611D8C-FBF9-4B52-9E09-B14821367C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1851" y="5575344"/>
            <a:ext cx="760205" cy="480053"/>
          </a:xfrm>
          <a:prstGeom prst="rect">
            <a:avLst/>
          </a:prstGeom>
        </p:spPr>
      </p:pic>
      <p:sp>
        <p:nvSpPr>
          <p:cNvPr id="28" name="TextBox 27">
            <a:extLst>
              <a:ext uri="{FF2B5EF4-FFF2-40B4-BE49-F238E27FC236}">
                <a16:creationId xmlns:a16="http://schemas.microsoft.com/office/drawing/2014/main" id="{1E202B37-60E9-4B1D-A065-715737822CD2}"/>
              </a:ext>
            </a:extLst>
          </p:cNvPr>
          <p:cNvSpPr txBox="1"/>
          <p:nvPr/>
        </p:nvSpPr>
        <p:spPr>
          <a:xfrm>
            <a:off x="1222056" y="5437001"/>
            <a:ext cx="2528461" cy="666786"/>
          </a:xfrm>
          <a:prstGeom prst="rect">
            <a:avLst/>
          </a:prstGeom>
          <a:noFill/>
        </p:spPr>
        <p:txBody>
          <a:bodyPr wrap="square" rtlCol="0">
            <a:spAutoFit/>
          </a:bodyPr>
          <a:lstStyle/>
          <a:p>
            <a:pPr defTabSz="1219170" fontAlgn="base">
              <a:spcBef>
                <a:spcPct val="0"/>
              </a:spcBef>
              <a:spcAft>
                <a:spcPct val="0"/>
              </a:spcAft>
            </a:pPr>
            <a:r>
              <a:rPr lang="en-GB" sz="3733" dirty="0">
                <a:solidFill>
                  <a:srgbClr val="3376BA"/>
                </a:solidFill>
                <a:latin typeface="Conduit ITC" panose="02000606040000020004" pitchFamily="2" charset="0"/>
              </a:rPr>
              <a:t>Partnership</a:t>
            </a:r>
          </a:p>
        </p:txBody>
      </p:sp>
      <p:cxnSp>
        <p:nvCxnSpPr>
          <p:cNvPr id="29" name="Straight Connector 28">
            <a:extLst>
              <a:ext uri="{FF2B5EF4-FFF2-40B4-BE49-F238E27FC236}">
                <a16:creationId xmlns:a16="http://schemas.microsoft.com/office/drawing/2014/main" id="{A1333099-AFE7-4FA0-AE10-958B1EDFF5F2}"/>
              </a:ext>
            </a:extLst>
          </p:cNvPr>
          <p:cNvCxnSpPr>
            <a:cxnSpLocks/>
          </p:cNvCxnSpPr>
          <p:nvPr/>
        </p:nvCxnSpPr>
        <p:spPr>
          <a:xfrm>
            <a:off x="335360" y="5128501"/>
            <a:ext cx="11521280" cy="0"/>
          </a:xfrm>
          <a:prstGeom prst="line">
            <a:avLst/>
          </a:prstGeom>
          <a:ln>
            <a:solidFill>
              <a:schemeClr val="tx2"/>
            </a:solidFill>
            <a:prstDash val="dash"/>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2C5C79FD-3A43-4A86-A894-B1366D905BA2}"/>
              </a:ext>
            </a:extLst>
          </p:cNvPr>
          <p:cNvSpPr txBox="1"/>
          <p:nvPr/>
        </p:nvSpPr>
        <p:spPr>
          <a:xfrm>
            <a:off x="3695733" y="5291853"/>
            <a:ext cx="8036427" cy="687432"/>
          </a:xfrm>
          <a:prstGeom prst="rect">
            <a:avLst/>
          </a:prstGeom>
          <a:noFill/>
        </p:spPr>
        <p:txBody>
          <a:bodyPr wrap="square" rtlCol="0">
            <a:spAutoFit/>
          </a:bodyPr>
          <a:lstStyle/>
          <a:p>
            <a:pPr defTabSz="1219170" fontAlgn="base">
              <a:spcBef>
                <a:spcPct val="0"/>
              </a:spcBef>
              <a:spcAft>
                <a:spcPct val="0"/>
              </a:spcAft>
            </a:pPr>
            <a:r>
              <a:rPr lang="en-GB" sz="1467" b="1" dirty="0">
                <a:solidFill>
                  <a:srgbClr val="FDCB4C"/>
                </a:solidFill>
                <a:latin typeface="Arial" charset="0"/>
              </a:rPr>
              <a:t>The networks of people and partnerships </a:t>
            </a:r>
            <a:r>
              <a:rPr lang="en-GB" sz="1467" b="1" u="sng" dirty="0">
                <a:solidFill>
                  <a:srgbClr val="FDCB4C"/>
                </a:solidFill>
                <a:latin typeface="Arial" charset="0"/>
              </a:rPr>
              <a:t>WHO</a:t>
            </a:r>
            <a:r>
              <a:rPr lang="en-GB" sz="1467" b="1" dirty="0">
                <a:solidFill>
                  <a:srgbClr val="FDCB4C"/>
                </a:solidFill>
                <a:latin typeface="Arial" charset="0"/>
              </a:rPr>
              <a:t> will deliver One Coventry together</a:t>
            </a:r>
          </a:p>
          <a:p>
            <a:pPr defTabSz="1219170" fontAlgn="base">
              <a:spcBef>
                <a:spcPct val="0"/>
              </a:spcBef>
              <a:spcAft>
                <a:spcPct val="0"/>
              </a:spcAft>
            </a:pPr>
            <a:r>
              <a:rPr lang="en-GB" sz="1200" i="1" dirty="0">
                <a:solidFill>
                  <a:srgbClr val="FFFFFF"/>
                </a:solidFill>
                <a:latin typeface="Arial" charset="0"/>
              </a:rPr>
              <a:t>“A ‘network of networks’ approach as a means of supporting the public sector to connect effectively with voluntary and community sector organisations in the city and collaborate on issues of common interest.”</a:t>
            </a:r>
          </a:p>
        </p:txBody>
      </p:sp>
    </p:spTree>
    <p:extLst>
      <p:ext uri="{BB962C8B-B14F-4D97-AF65-F5344CB8AC3E}">
        <p14:creationId xmlns:p14="http://schemas.microsoft.com/office/powerpoint/2010/main" val="384752698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1EEFD0A6-B654-45AF-8859-9CD3BE672398}"/>
              </a:ext>
            </a:extLst>
          </p:cNvPr>
          <p:cNvSpPr>
            <a:spLocks noGrp="1"/>
          </p:cNvSpPr>
          <p:nvPr>
            <p:ph type="title"/>
          </p:nvPr>
        </p:nvSpPr>
        <p:spPr/>
        <p:txBody>
          <a:bodyPr/>
          <a:lstStyle/>
          <a:p>
            <a:r>
              <a:rPr lang="en-GB" dirty="0"/>
              <a:t>One Coventry Plan</a:t>
            </a:r>
          </a:p>
        </p:txBody>
      </p:sp>
      <p:sp>
        <p:nvSpPr>
          <p:cNvPr id="6" name="Rectangle: Rounded Corners 5">
            <a:extLst>
              <a:ext uri="{FF2B5EF4-FFF2-40B4-BE49-F238E27FC236}">
                <a16:creationId xmlns:a16="http://schemas.microsoft.com/office/drawing/2014/main" id="{70497207-2878-4E15-987F-086890D4D6F6}"/>
              </a:ext>
            </a:extLst>
          </p:cNvPr>
          <p:cNvSpPr/>
          <p:nvPr/>
        </p:nvSpPr>
        <p:spPr>
          <a:xfrm>
            <a:off x="165788" y="1367466"/>
            <a:ext cx="3883717" cy="1050725"/>
          </a:xfrm>
          <a:prstGeom prst="roundRect">
            <a:avLst>
              <a:gd name="adj" fmla="val 5609"/>
            </a:avLst>
          </a:prstGeom>
          <a:solidFill>
            <a:schemeClr val="accent1">
              <a:lumMod val="75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2400" dirty="0">
                <a:solidFill>
                  <a:srgbClr val="FFFFFF"/>
                </a:solidFill>
                <a:latin typeface="Arial" panose="020B0604020202020204"/>
              </a:rPr>
              <a:t>Globally connected</a:t>
            </a:r>
            <a:br>
              <a:rPr lang="en-GB" sz="1400" dirty="0">
                <a:solidFill>
                  <a:srgbClr val="FFFFFF"/>
                </a:solidFill>
                <a:latin typeface="Arial" panose="020B0604020202020204"/>
              </a:rPr>
            </a:br>
            <a:r>
              <a:rPr lang="en-GB" sz="1400" dirty="0">
                <a:solidFill>
                  <a:srgbClr val="FFFFFF"/>
                </a:solidFill>
                <a:latin typeface="Arial" panose="020B0604020202020204"/>
              </a:rPr>
              <a:t>to promote a sustainable </a:t>
            </a:r>
            <a:br>
              <a:rPr lang="en-GB" sz="1400" dirty="0">
                <a:solidFill>
                  <a:srgbClr val="FFFFFF"/>
                </a:solidFill>
                <a:latin typeface="Arial" panose="020B0604020202020204"/>
              </a:rPr>
            </a:br>
            <a:r>
              <a:rPr lang="en-GB" sz="1400" dirty="0">
                <a:solidFill>
                  <a:srgbClr val="FFFFFF"/>
                </a:solidFill>
                <a:latin typeface="Arial" panose="020B0604020202020204"/>
              </a:rPr>
              <a:t>Coventry economy</a:t>
            </a:r>
            <a:endParaRPr lang="en-GB" sz="2400" dirty="0">
              <a:solidFill>
                <a:srgbClr val="FFFFFF"/>
              </a:solidFill>
              <a:latin typeface="Arial" panose="020B0604020202020204"/>
            </a:endParaRPr>
          </a:p>
        </p:txBody>
      </p:sp>
      <p:sp>
        <p:nvSpPr>
          <p:cNvPr id="9" name="Rectangle: Rounded Corners 8">
            <a:extLst>
              <a:ext uri="{FF2B5EF4-FFF2-40B4-BE49-F238E27FC236}">
                <a16:creationId xmlns:a16="http://schemas.microsoft.com/office/drawing/2014/main" id="{C26D9B4F-0A5D-473B-9200-13FEB53A29EB}"/>
              </a:ext>
            </a:extLst>
          </p:cNvPr>
          <p:cNvSpPr/>
          <p:nvPr/>
        </p:nvSpPr>
        <p:spPr>
          <a:xfrm>
            <a:off x="4154142" y="1367466"/>
            <a:ext cx="3883716" cy="1050725"/>
          </a:xfrm>
          <a:prstGeom prst="roundRect">
            <a:avLst>
              <a:gd name="adj" fmla="val 5609"/>
            </a:avLst>
          </a:prstGeom>
          <a:solidFill>
            <a:schemeClr val="accent2">
              <a:lumMod val="75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2400" dirty="0">
                <a:solidFill>
                  <a:srgbClr val="FFFFFF"/>
                </a:solidFill>
                <a:latin typeface="Arial" panose="020B0604020202020204"/>
              </a:rPr>
              <a:t>Locally committed</a:t>
            </a:r>
            <a:br>
              <a:rPr lang="en-GB" sz="1400" dirty="0">
                <a:solidFill>
                  <a:srgbClr val="FFFFFF"/>
                </a:solidFill>
                <a:latin typeface="Arial" panose="020B0604020202020204"/>
              </a:rPr>
            </a:br>
            <a:r>
              <a:rPr lang="en-GB" sz="1400" dirty="0">
                <a:solidFill>
                  <a:srgbClr val="FFFFFF"/>
                </a:solidFill>
                <a:latin typeface="Arial" panose="020B0604020202020204"/>
              </a:rPr>
              <a:t>to improving the quality of life </a:t>
            </a:r>
            <a:br>
              <a:rPr lang="en-GB" sz="1400" dirty="0">
                <a:solidFill>
                  <a:srgbClr val="FFFFFF"/>
                </a:solidFill>
                <a:latin typeface="Arial" panose="020B0604020202020204"/>
              </a:rPr>
            </a:br>
            <a:r>
              <a:rPr lang="en-GB" sz="1400" dirty="0">
                <a:solidFill>
                  <a:srgbClr val="FFFFFF"/>
                </a:solidFill>
                <a:latin typeface="Arial" panose="020B0604020202020204"/>
              </a:rPr>
              <a:t>for Coventry residents</a:t>
            </a:r>
            <a:endParaRPr lang="en-GB" sz="2400" dirty="0">
              <a:solidFill>
                <a:srgbClr val="FFFFFF"/>
              </a:solidFill>
              <a:latin typeface="Arial" panose="020B0604020202020204"/>
            </a:endParaRPr>
          </a:p>
        </p:txBody>
      </p:sp>
      <p:sp>
        <p:nvSpPr>
          <p:cNvPr id="10" name="Rectangle: Rounded Corners 9">
            <a:extLst>
              <a:ext uri="{FF2B5EF4-FFF2-40B4-BE49-F238E27FC236}">
                <a16:creationId xmlns:a16="http://schemas.microsoft.com/office/drawing/2014/main" id="{85710072-04F1-4739-B9FE-405B2D4D0262}"/>
              </a:ext>
            </a:extLst>
          </p:cNvPr>
          <p:cNvSpPr/>
          <p:nvPr/>
        </p:nvSpPr>
        <p:spPr>
          <a:xfrm>
            <a:off x="8142497" y="1367466"/>
            <a:ext cx="3883716" cy="1050725"/>
          </a:xfrm>
          <a:prstGeom prst="roundRect">
            <a:avLst>
              <a:gd name="adj" fmla="val 5609"/>
            </a:avLst>
          </a:prstGeom>
          <a:solidFill>
            <a:schemeClr val="accent3">
              <a:lumMod val="75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2400" dirty="0">
                <a:solidFill>
                  <a:srgbClr val="FFFFFF"/>
                </a:solidFill>
                <a:latin typeface="Arial" panose="020B0604020202020204"/>
              </a:rPr>
              <a:t>Delivering our priorities with fewer resources</a:t>
            </a:r>
          </a:p>
        </p:txBody>
      </p:sp>
      <p:sp>
        <p:nvSpPr>
          <p:cNvPr id="12" name="Rectangle: Rounded Corners 11">
            <a:extLst>
              <a:ext uri="{FF2B5EF4-FFF2-40B4-BE49-F238E27FC236}">
                <a16:creationId xmlns:a16="http://schemas.microsoft.com/office/drawing/2014/main" id="{709FCEA4-78D0-488C-9A2F-55EF2C6E38A4}"/>
              </a:ext>
            </a:extLst>
          </p:cNvPr>
          <p:cNvSpPr/>
          <p:nvPr/>
        </p:nvSpPr>
        <p:spPr>
          <a:xfrm>
            <a:off x="165790" y="2510465"/>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Supporting businesses to grow</a:t>
            </a:r>
          </a:p>
        </p:txBody>
      </p:sp>
      <p:sp>
        <p:nvSpPr>
          <p:cNvPr id="13" name="Rectangle: Rounded Corners 12">
            <a:extLst>
              <a:ext uri="{FF2B5EF4-FFF2-40B4-BE49-F238E27FC236}">
                <a16:creationId xmlns:a16="http://schemas.microsoft.com/office/drawing/2014/main" id="{52B24A65-DB03-456E-85BB-C3D269E3BA49}"/>
              </a:ext>
            </a:extLst>
          </p:cNvPr>
          <p:cNvSpPr/>
          <p:nvPr/>
        </p:nvSpPr>
        <p:spPr>
          <a:xfrm>
            <a:off x="4154142" y="2510465"/>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Create an attractive, cleaner &amp; greener city</a:t>
            </a:r>
          </a:p>
        </p:txBody>
      </p:sp>
      <p:sp>
        <p:nvSpPr>
          <p:cNvPr id="14" name="Rectangle: Rounded Corners 13">
            <a:extLst>
              <a:ext uri="{FF2B5EF4-FFF2-40B4-BE49-F238E27FC236}">
                <a16:creationId xmlns:a16="http://schemas.microsoft.com/office/drawing/2014/main" id="{564133B5-F43D-42FF-8FFD-835D14E4A584}"/>
              </a:ext>
            </a:extLst>
          </p:cNvPr>
          <p:cNvSpPr/>
          <p:nvPr/>
        </p:nvSpPr>
        <p:spPr>
          <a:xfrm>
            <a:off x="8142496" y="2510465"/>
            <a:ext cx="1884797" cy="632192"/>
          </a:xfrm>
          <a:prstGeom prst="roundRect">
            <a:avLst>
              <a:gd name="adj" fmla="val 5609"/>
            </a:avLst>
          </a:prstGeom>
          <a:solidFill>
            <a:schemeClr val="accent3">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Making savings so that we can support frontline services</a:t>
            </a:r>
          </a:p>
        </p:txBody>
      </p:sp>
      <p:sp>
        <p:nvSpPr>
          <p:cNvPr id="15" name="Rectangle: Rounded Corners 14">
            <a:extLst>
              <a:ext uri="{FF2B5EF4-FFF2-40B4-BE49-F238E27FC236}">
                <a16:creationId xmlns:a16="http://schemas.microsoft.com/office/drawing/2014/main" id="{0FB068AA-3869-4CC0-9E93-7018D9231B43}"/>
              </a:ext>
            </a:extLst>
          </p:cNvPr>
          <p:cNvSpPr/>
          <p:nvPr/>
        </p:nvSpPr>
        <p:spPr>
          <a:xfrm>
            <a:off x="165790" y="3293092"/>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Developing the city centre</a:t>
            </a:r>
          </a:p>
        </p:txBody>
      </p:sp>
      <p:sp>
        <p:nvSpPr>
          <p:cNvPr id="16" name="Rectangle: Rounded Corners 15">
            <a:extLst>
              <a:ext uri="{FF2B5EF4-FFF2-40B4-BE49-F238E27FC236}">
                <a16:creationId xmlns:a16="http://schemas.microsoft.com/office/drawing/2014/main" id="{D64A86C2-10B8-4804-B212-AC5965C9E11D}"/>
              </a:ext>
            </a:extLst>
          </p:cNvPr>
          <p:cNvSpPr/>
          <p:nvPr/>
        </p:nvSpPr>
        <p:spPr>
          <a:xfrm>
            <a:off x="4154142" y="3293092"/>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Improving educational outcomes</a:t>
            </a:r>
          </a:p>
        </p:txBody>
      </p:sp>
      <p:sp>
        <p:nvSpPr>
          <p:cNvPr id="17" name="Rectangle: Rounded Corners 16">
            <a:extLst>
              <a:ext uri="{FF2B5EF4-FFF2-40B4-BE49-F238E27FC236}">
                <a16:creationId xmlns:a16="http://schemas.microsoft.com/office/drawing/2014/main" id="{51938614-1A72-4FB8-ACE4-09B5C6210643}"/>
              </a:ext>
            </a:extLst>
          </p:cNvPr>
          <p:cNvSpPr/>
          <p:nvPr/>
        </p:nvSpPr>
        <p:spPr>
          <a:xfrm>
            <a:off x="8142496" y="3293092"/>
            <a:ext cx="1884797" cy="632192"/>
          </a:xfrm>
          <a:prstGeom prst="roundRect">
            <a:avLst>
              <a:gd name="adj" fmla="val 5609"/>
            </a:avLst>
          </a:prstGeom>
          <a:solidFill>
            <a:schemeClr val="accent3">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Support the regeneration of Coventry’s economy</a:t>
            </a:r>
          </a:p>
        </p:txBody>
      </p:sp>
      <p:sp>
        <p:nvSpPr>
          <p:cNvPr id="18" name="Rectangle: Rounded Corners 17">
            <a:extLst>
              <a:ext uri="{FF2B5EF4-FFF2-40B4-BE49-F238E27FC236}">
                <a16:creationId xmlns:a16="http://schemas.microsoft.com/office/drawing/2014/main" id="{A02CA782-73F3-415A-8749-882695BEB93F}"/>
              </a:ext>
            </a:extLst>
          </p:cNvPr>
          <p:cNvSpPr/>
          <p:nvPr/>
        </p:nvSpPr>
        <p:spPr>
          <a:xfrm>
            <a:off x="165790" y="4075717"/>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Creating the infrastructure for the city to grow &amp; thrive</a:t>
            </a:r>
          </a:p>
        </p:txBody>
      </p:sp>
      <p:sp>
        <p:nvSpPr>
          <p:cNvPr id="19" name="Rectangle: Rounded Corners 18">
            <a:extLst>
              <a:ext uri="{FF2B5EF4-FFF2-40B4-BE49-F238E27FC236}">
                <a16:creationId xmlns:a16="http://schemas.microsoft.com/office/drawing/2014/main" id="{DA03F66E-57DE-4DAE-843B-69F4CED50015}"/>
              </a:ext>
            </a:extLst>
          </p:cNvPr>
          <p:cNvSpPr/>
          <p:nvPr/>
        </p:nvSpPr>
        <p:spPr>
          <a:xfrm>
            <a:off x="4154142" y="4075717"/>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Making communities safer</a:t>
            </a:r>
          </a:p>
        </p:txBody>
      </p:sp>
      <p:sp>
        <p:nvSpPr>
          <p:cNvPr id="20" name="Rectangle: Rounded Corners 19">
            <a:extLst>
              <a:ext uri="{FF2B5EF4-FFF2-40B4-BE49-F238E27FC236}">
                <a16:creationId xmlns:a16="http://schemas.microsoft.com/office/drawing/2014/main" id="{12758EB3-EE68-4E93-8129-A86EB91CC8E6}"/>
              </a:ext>
            </a:extLst>
          </p:cNvPr>
          <p:cNvSpPr/>
          <p:nvPr/>
        </p:nvSpPr>
        <p:spPr>
          <a:xfrm>
            <a:off x="8142496" y="4075717"/>
            <a:ext cx="1884797" cy="632192"/>
          </a:xfrm>
          <a:prstGeom prst="roundRect">
            <a:avLst>
              <a:gd name="adj" fmla="val 5609"/>
            </a:avLst>
          </a:prstGeom>
          <a:solidFill>
            <a:schemeClr val="accent3">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Change how we work to become more flexible &amp; adaptable</a:t>
            </a:r>
          </a:p>
        </p:txBody>
      </p:sp>
      <p:sp>
        <p:nvSpPr>
          <p:cNvPr id="21" name="Rectangle: Rounded Corners 20">
            <a:extLst>
              <a:ext uri="{FF2B5EF4-FFF2-40B4-BE49-F238E27FC236}">
                <a16:creationId xmlns:a16="http://schemas.microsoft.com/office/drawing/2014/main" id="{634E1B9C-6B8E-4E3E-909C-A47290D722BC}"/>
              </a:ext>
            </a:extLst>
          </p:cNvPr>
          <p:cNvSpPr/>
          <p:nvPr/>
        </p:nvSpPr>
        <p:spPr>
          <a:xfrm>
            <a:off x="165790" y="4858341"/>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Raising the profile of Coventry</a:t>
            </a:r>
          </a:p>
        </p:txBody>
      </p:sp>
      <p:sp>
        <p:nvSpPr>
          <p:cNvPr id="22" name="Rectangle: Rounded Corners 21">
            <a:extLst>
              <a:ext uri="{FF2B5EF4-FFF2-40B4-BE49-F238E27FC236}">
                <a16:creationId xmlns:a16="http://schemas.microsoft.com/office/drawing/2014/main" id="{9E1C9BDB-2D5F-4395-998A-0CD412EA6710}"/>
              </a:ext>
            </a:extLst>
          </p:cNvPr>
          <p:cNvSpPr/>
          <p:nvPr/>
        </p:nvSpPr>
        <p:spPr>
          <a:xfrm>
            <a:off x="4154142" y="4858341"/>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Improving health &amp; wellbeing</a:t>
            </a:r>
          </a:p>
        </p:txBody>
      </p:sp>
      <p:sp>
        <p:nvSpPr>
          <p:cNvPr id="29" name="Rectangle: Rounded Corners 28">
            <a:extLst>
              <a:ext uri="{FF2B5EF4-FFF2-40B4-BE49-F238E27FC236}">
                <a16:creationId xmlns:a16="http://schemas.microsoft.com/office/drawing/2014/main" id="{B14CD8F3-D4D7-4264-80B2-0C816B73EF17}"/>
              </a:ext>
            </a:extLst>
          </p:cNvPr>
          <p:cNvSpPr/>
          <p:nvPr/>
        </p:nvSpPr>
        <p:spPr>
          <a:xfrm>
            <a:off x="2164708" y="2510465"/>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Helping local people into jobs</a:t>
            </a:r>
          </a:p>
        </p:txBody>
      </p:sp>
      <p:sp>
        <p:nvSpPr>
          <p:cNvPr id="30" name="Rectangle: Rounded Corners 29">
            <a:extLst>
              <a:ext uri="{FF2B5EF4-FFF2-40B4-BE49-F238E27FC236}">
                <a16:creationId xmlns:a16="http://schemas.microsoft.com/office/drawing/2014/main" id="{6B1BCB07-D1FD-4BF6-9D38-C108CC8B248D}"/>
              </a:ext>
            </a:extLst>
          </p:cNvPr>
          <p:cNvSpPr/>
          <p:nvPr/>
        </p:nvSpPr>
        <p:spPr>
          <a:xfrm>
            <a:off x="6153060" y="2510465"/>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Protecting our most vulnerable people</a:t>
            </a:r>
          </a:p>
        </p:txBody>
      </p:sp>
      <p:sp>
        <p:nvSpPr>
          <p:cNvPr id="31" name="Rectangle: Rounded Corners 30">
            <a:extLst>
              <a:ext uri="{FF2B5EF4-FFF2-40B4-BE49-F238E27FC236}">
                <a16:creationId xmlns:a16="http://schemas.microsoft.com/office/drawing/2014/main" id="{CB64DF34-5935-49D0-B323-025CD1DAA65E}"/>
              </a:ext>
            </a:extLst>
          </p:cNvPr>
          <p:cNvSpPr/>
          <p:nvPr/>
        </p:nvSpPr>
        <p:spPr>
          <a:xfrm>
            <a:off x="10141415" y="2510465"/>
            <a:ext cx="1884797" cy="632192"/>
          </a:xfrm>
          <a:prstGeom prst="roundRect">
            <a:avLst>
              <a:gd name="adj" fmla="val 5609"/>
            </a:avLst>
          </a:prstGeom>
          <a:solidFill>
            <a:schemeClr val="accent3">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Empowering citizens &amp; encouraging active communities</a:t>
            </a:r>
          </a:p>
        </p:txBody>
      </p:sp>
      <p:sp>
        <p:nvSpPr>
          <p:cNvPr id="32" name="Rectangle: Rounded Corners 31">
            <a:extLst>
              <a:ext uri="{FF2B5EF4-FFF2-40B4-BE49-F238E27FC236}">
                <a16:creationId xmlns:a16="http://schemas.microsoft.com/office/drawing/2014/main" id="{1066ADDE-AA6A-4C52-A141-2C0B57845EB5}"/>
              </a:ext>
            </a:extLst>
          </p:cNvPr>
          <p:cNvSpPr/>
          <p:nvPr/>
        </p:nvSpPr>
        <p:spPr>
          <a:xfrm>
            <a:off x="2164708" y="3293092"/>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Increasing the supply, choice &amp; quality of housing</a:t>
            </a:r>
          </a:p>
        </p:txBody>
      </p:sp>
      <p:sp>
        <p:nvSpPr>
          <p:cNvPr id="33" name="Rectangle: Rounded Corners 32">
            <a:extLst>
              <a:ext uri="{FF2B5EF4-FFF2-40B4-BE49-F238E27FC236}">
                <a16:creationId xmlns:a16="http://schemas.microsoft.com/office/drawing/2014/main" id="{2B00CABC-402E-41CA-928C-ABD5B997AFA3}"/>
              </a:ext>
            </a:extLst>
          </p:cNvPr>
          <p:cNvSpPr/>
          <p:nvPr/>
        </p:nvSpPr>
        <p:spPr>
          <a:xfrm>
            <a:off x="6153060" y="3293092"/>
            <a:ext cx="1884797" cy="632192"/>
          </a:xfrm>
          <a:prstGeom prst="roundRect">
            <a:avLst>
              <a:gd name="adj" fmla="val 5609"/>
            </a:avLst>
          </a:prstGeom>
          <a:solidFill>
            <a:schemeClr val="accent2">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Reducing health inequalities</a:t>
            </a:r>
          </a:p>
        </p:txBody>
      </p:sp>
      <p:sp>
        <p:nvSpPr>
          <p:cNvPr id="34" name="Rectangle: Rounded Corners 33">
            <a:extLst>
              <a:ext uri="{FF2B5EF4-FFF2-40B4-BE49-F238E27FC236}">
                <a16:creationId xmlns:a16="http://schemas.microsoft.com/office/drawing/2014/main" id="{F4CA975E-D81D-44E3-937E-27ECB9A04E78}"/>
              </a:ext>
            </a:extLst>
          </p:cNvPr>
          <p:cNvSpPr/>
          <p:nvPr/>
        </p:nvSpPr>
        <p:spPr>
          <a:xfrm>
            <a:off x="10141415" y="3293093"/>
            <a:ext cx="1884797" cy="632632"/>
          </a:xfrm>
          <a:prstGeom prst="roundRect">
            <a:avLst>
              <a:gd name="adj" fmla="val 5609"/>
            </a:avLst>
          </a:prstGeom>
          <a:solidFill>
            <a:schemeClr val="accent3">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Working with neighbours &amp; partners in all sectors</a:t>
            </a:r>
          </a:p>
        </p:txBody>
      </p:sp>
      <p:sp>
        <p:nvSpPr>
          <p:cNvPr id="35" name="Rectangle: Rounded Corners 34">
            <a:extLst>
              <a:ext uri="{FF2B5EF4-FFF2-40B4-BE49-F238E27FC236}">
                <a16:creationId xmlns:a16="http://schemas.microsoft.com/office/drawing/2014/main" id="{A512E8DB-95DB-46D2-93CF-0FD3187FD514}"/>
              </a:ext>
            </a:extLst>
          </p:cNvPr>
          <p:cNvSpPr/>
          <p:nvPr/>
        </p:nvSpPr>
        <p:spPr>
          <a:xfrm>
            <a:off x="2164708" y="4075717"/>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Reducing the impact of poverty</a:t>
            </a:r>
          </a:p>
        </p:txBody>
      </p:sp>
      <p:sp>
        <p:nvSpPr>
          <p:cNvPr id="38" name="Rectangle: Rounded Corners 37">
            <a:extLst>
              <a:ext uri="{FF2B5EF4-FFF2-40B4-BE49-F238E27FC236}">
                <a16:creationId xmlns:a16="http://schemas.microsoft.com/office/drawing/2014/main" id="{28C83C15-FCAD-4A29-9B20-47BD41BE67E1}"/>
              </a:ext>
            </a:extLst>
          </p:cNvPr>
          <p:cNvSpPr/>
          <p:nvPr/>
        </p:nvSpPr>
        <p:spPr>
          <a:xfrm>
            <a:off x="2164708" y="4858341"/>
            <a:ext cx="1884797" cy="632192"/>
          </a:xfrm>
          <a:prstGeom prst="roundRect">
            <a:avLst>
              <a:gd name="adj" fmla="val 5609"/>
            </a:avLst>
          </a:prstGeom>
          <a:solidFill>
            <a:schemeClr val="accent1">
              <a:lumMod val="5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r>
              <a:rPr lang="en-GB" sz="1333" dirty="0">
                <a:solidFill>
                  <a:srgbClr val="FFFFFF"/>
                </a:solidFill>
                <a:latin typeface="Arial" panose="020B0604020202020204"/>
              </a:rPr>
              <a:t>Increasing access to arts, sports &amp; cultural opportunities</a:t>
            </a:r>
          </a:p>
        </p:txBody>
      </p:sp>
      <p:sp>
        <p:nvSpPr>
          <p:cNvPr id="346" name="TextBox 345">
            <a:extLst>
              <a:ext uri="{FF2B5EF4-FFF2-40B4-BE49-F238E27FC236}">
                <a16:creationId xmlns:a16="http://schemas.microsoft.com/office/drawing/2014/main" id="{A3E3B611-D358-4D34-8E17-B7CA91E507ED}"/>
              </a:ext>
            </a:extLst>
          </p:cNvPr>
          <p:cNvSpPr txBox="1"/>
          <p:nvPr/>
        </p:nvSpPr>
        <p:spPr>
          <a:xfrm>
            <a:off x="7632171" y="5174438"/>
            <a:ext cx="4394040" cy="379656"/>
          </a:xfrm>
          <a:prstGeom prst="rect">
            <a:avLst/>
          </a:prstGeom>
          <a:noFill/>
        </p:spPr>
        <p:txBody>
          <a:bodyPr wrap="square" rtlCol="0">
            <a:spAutoFit/>
          </a:bodyPr>
          <a:lstStyle/>
          <a:p>
            <a:pPr algn="r" defTabSz="1219170" fontAlgn="base">
              <a:spcBef>
                <a:spcPct val="0"/>
              </a:spcBef>
              <a:spcAft>
                <a:spcPct val="0"/>
              </a:spcAft>
            </a:pPr>
            <a:r>
              <a:rPr lang="en-GB" sz="1867" u="sng" dirty="0">
                <a:solidFill>
                  <a:srgbClr val="FFFFFF"/>
                </a:solidFill>
                <a:latin typeface="Arial" charset="0"/>
              </a:rPr>
              <a:t>www.coventry.gov.uk/councilplan/</a:t>
            </a:r>
          </a:p>
        </p:txBody>
      </p:sp>
    </p:spTree>
    <p:extLst>
      <p:ext uri="{BB962C8B-B14F-4D97-AF65-F5344CB8AC3E}">
        <p14:creationId xmlns:p14="http://schemas.microsoft.com/office/powerpoint/2010/main" val="2984000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1A275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8D5E25-AB0C-4083-866D-0693573C77E1}"/>
              </a:ext>
            </a:extLst>
          </p:cNvPr>
          <p:cNvSpPr>
            <a:spLocks noGrp="1"/>
          </p:cNvSpPr>
          <p:nvPr>
            <p:ph type="ctrTitle"/>
          </p:nvPr>
        </p:nvSpPr>
        <p:spPr/>
        <p:txBody>
          <a:bodyPr>
            <a:normAutofit fontScale="90000"/>
          </a:bodyPr>
          <a:lstStyle/>
          <a:p>
            <a:r>
              <a:rPr lang="en-GB" b="0" dirty="0">
                <a:solidFill>
                  <a:schemeClr val="accent6"/>
                </a:solidFill>
              </a:rPr>
              <a:t>“Questioning, influencing and providing understanding to make life better in Coventry” </a:t>
            </a:r>
          </a:p>
        </p:txBody>
      </p:sp>
      <p:sp>
        <p:nvSpPr>
          <p:cNvPr id="4" name="Title 1">
            <a:extLst>
              <a:ext uri="{FF2B5EF4-FFF2-40B4-BE49-F238E27FC236}">
                <a16:creationId xmlns:a16="http://schemas.microsoft.com/office/drawing/2014/main" id="{D867D2F6-F58A-4648-A60E-8FA3C944CD6C}"/>
              </a:ext>
            </a:extLst>
          </p:cNvPr>
          <p:cNvSpPr txBox="1">
            <a:spLocks/>
          </p:cNvSpPr>
          <p:nvPr/>
        </p:nvSpPr>
        <p:spPr>
          <a:xfrm>
            <a:off x="0" y="275167"/>
            <a:ext cx="12192000" cy="114300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3200" b="1" kern="1200" spc="-80" baseline="0">
                <a:solidFill>
                  <a:schemeClr val="tx2"/>
                </a:solidFill>
                <a:latin typeface="Arial" panose="020B0604020202020204" pitchFamily="34" charset="0"/>
                <a:ea typeface="+mj-ea"/>
                <a:cs typeface="Arial" panose="020B0604020202020204" pitchFamily="34" charset="0"/>
              </a:defRPr>
            </a:lvl1pPr>
          </a:lstStyle>
          <a:p>
            <a:pPr defTabSz="1219170"/>
            <a:r>
              <a:rPr lang="en-GB" sz="4267" spc="-107" dirty="0">
                <a:noFill/>
              </a:rPr>
              <a:t>Who are we?</a:t>
            </a:r>
          </a:p>
        </p:txBody>
      </p:sp>
      <p:sp>
        <p:nvSpPr>
          <p:cNvPr id="7" name="Freeform 13">
            <a:extLst>
              <a:ext uri="{FF2B5EF4-FFF2-40B4-BE49-F238E27FC236}">
                <a16:creationId xmlns:a16="http://schemas.microsoft.com/office/drawing/2014/main" id="{FBD14396-2A1A-6B45-9286-776226A7637C}"/>
              </a:ext>
            </a:extLst>
          </p:cNvPr>
          <p:cNvSpPr>
            <a:spLocks noEditPoints="1"/>
          </p:cNvSpPr>
          <p:nvPr/>
        </p:nvSpPr>
        <p:spPr bwMode="auto">
          <a:xfrm>
            <a:off x="6552309" y="368080"/>
            <a:ext cx="5576339" cy="1114973"/>
          </a:xfrm>
          <a:custGeom>
            <a:avLst/>
            <a:gdLst>
              <a:gd name="T0" fmla="*/ 17031 w 30659"/>
              <a:gd name="T1" fmla="*/ 3526 h 6125"/>
              <a:gd name="T2" fmla="*/ 10741 w 30659"/>
              <a:gd name="T3" fmla="*/ 804 h 6125"/>
              <a:gd name="T4" fmla="*/ 13319 w 30659"/>
              <a:gd name="T5" fmla="*/ 1593 h 6125"/>
              <a:gd name="T6" fmla="*/ 17161 w 30659"/>
              <a:gd name="T7" fmla="*/ 2690 h 6125"/>
              <a:gd name="T8" fmla="*/ 21580 w 30659"/>
              <a:gd name="T9" fmla="*/ 4318 h 6125"/>
              <a:gd name="T10" fmla="*/ 26585 w 30659"/>
              <a:gd name="T11" fmla="*/ 5362 h 6125"/>
              <a:gd name="T12" fmla="*/ 25163 w 30659"/>
              <a:gd name="T13" fmla="*/ 4690 h 6125"/>
              <a:gd name="T14" fmla="*/ 24327 w 30659"/>
              <a:gd name="T15" fmla="*/ 4307 h 6125"/>
              <a:gd name="T16" fmla="*/ 23762 w 30659"/>
              <a:gd name="T17" fmla="*/ 4030 h 6125"/>
              <a:gd name="T18" fmla="*/ 23812 w 30659"/>
              <a:gd name="T19" fmla="*/ 3255 h 6125"/>
              <a:gd name="T20" fmla="*/ 20915 w 30659"/>
              <a:gd name="T21" fmla="*/ 933 h 6125"/>
              <a:gd name="T22" fmla="*/ 22527 w 30659"/>
              <a:gd name="T23" fmla="*/ 720 h 6125"/>
              <a:gd name="T24" fmla="*/ 25580 w 30659"/>
              <a:gd name="T25" fmla="*/ 1817 h 6125"/>
              <a:gd name="T26" fmla="*/ 27047 w 30659"/>
              <a:gd name="T27" fmla="*/ 2703 h 6125"/>
              <a:gd name="T28" fmla="*/ 26683 w 30659"/>
              <a:gd name="T29" fmla="*/ 3065 h 6125"/>
              <a:gd name="T30" fmla="*/ 30532 w 30659"/>
              <a:gd name="T31" fmla="*/ 5497 h 6125"/>
              <a:gd name="T32" fmla="*/ 27437 w 30659"/>
              <a:gd name="T33" fmla="*/ 5803 h 6125"/>
              <a:gd name="T34" fmla="*/ 22910 w 30659"/>
              <a:gd name="T35" fmla="*/ 4940 h 6125"/>
              <a:gd name="T36" fmla="*/ 23068 w 30659"/>
              <a:gd name="T37" fmla="*/ 5151 h 6125"/>
              <a:gd name="T38" fmla="*/ 27055 w 30659"/>
              <a:gd name="T39" fmla="*/ 5238 h 6125"/>
              <a:gd name="T40" fmla="*/ 26912 w 30659"/>
              <a:gd name="T41" fmla="*/ 5325 h 6125"/>
              <a:gd name="T42" fmla="*/ 26646 w 30659"/>
              <a:gd name="T43" fmla="*/ 5067 h 6125"/>
              <a:gd name="T44" fmla="*/ 21680 w 30659"/>
              <a:gd name="T45" fmla="*/ 4560 h 6125"/>
              <a:gd name="T46" fmla="*/ 24398 w 30659"/>
              <a:gd name="T47" fmla="*/ 4328 h 6125"/>
              <a:gd name="T48" fmla="*/ 20060 w 30659"/>
              <a:gd name="T49" fmla="*/ 3769 h 6125"/>
              <a:gd name="T50" fmla="*/ 23923 w 30659"/>
              <a:gd name="T51" fmla="*/ 3484 h 6125"/>
              <a:gd name="T52" fmla="*/ 26435 w 30659"/>
              <a:gd name="T53" fmla="*/ 3210 h 6125"/>
              <a:gd name="T54" fmla="*/ 27078 w 30659"/>
              <a:gd name="T55" fmla="*/ 2914 h 6125"/>
              <a:gd name="T56" fmla="*/ 23749 w 30659"/>
              <a:gd name="T57" fmla="*/ 2099 h 6125"/>
              <a:gd name="T58" fmla="*/ 23021 w 30659"/>
              <a:gd name="T59" fmla="*/ 2065 h 6125"/>
              <a:gd name="T60" fmla="*/ 23319 w 30659"/>
              <a:gd name="T61" fmla="*/ 1936 h 6125"/>
              <a:gd name="T62" fmla="*/ 13630 w 30659"/>
              <a:gd name="T63" fmla="*/ 1946 h 6125"/>
              <a:gd name="T64" fmla="*/ 11372 w 30659"/>
              <a:gd name="T65" fmla="*/ 1342 h 6125"/>
              <a:gd name="T66" fmla="*/ 24271 w 30659"/>
              <a:gd name="T67" fmla="*/ 2492 h 6125"/>
              <a:gd name="T68" fmla="*/ 23786 w 30659"/>
              <a:gd name="T69" fmla="*/ 2070 h 6125"/>
              <a:gd name="T70" fmla="*/ 23079 w 30659"/>
              <a:gd name="T71" fmla="*/ 1268 h 6125"/>
              <a:gd name="T72" fmla="*/ 26181 w 30659"/>
              <a:gd name="T73" fmla="*/ 5193 h 6125"/>
              <a:gd name="T74" fmla="*/ 23353 w 30659"/>
              <a:gd name="T75" fmla="*/ 4814 h 6125"/>
              <a:gd name="T76" fmla="*/ 22551 w 30659"/>
              <a:gd name="T77" fmla="*/ 4666 h 6125"/>
              <a:gd name="T78" fmla="*/ 21242 w 30659"/>
              <a:gd name="T79" fmla="*/ 4075 h 6125"/>
              <a:gd name="T80" fmla="*/ 23195 w 30659"/>
              <a:gd name="T81" fmla="*/ 3629 h 6125"/>
              <a:gd name="T82" fmla="*/ 27574 w 30659"/>
              <a:gd name="T83" fmla="*/ 2775 h 6125"/>
              <a:gd name="T84" fmla="*/ 27561 w 30659"/>
              <a:gd name="T85" fmla="*/ 1495 h 6125"/>
              <a:gd name="T86" fmla="*/ 28725 w 30659"/>
              <a:gd name="T87" fmla="*/ 403 h 6125"/>
              <a:gd name="T88" fmla="*/ 30192 w 30659"/>
              <a:gd name="T89" fmla="*/ 3413 h 6125"/>
              <a:gd name="T90" fmla="*/ 28543 w 30659"/>
              <a:gd name="T91" fmla="*/ 3041 h 6125"/>
              <a:gd name="T92" fmla="*/ 27152 w 30659"/>
              <a:gd name="T93" fmla="*/ 1978 h 6125"/>
              <a:gd name="T94" fmla="*/ 27912 w 30659"/>
              <a:gd name="T95" fmla="*/ 1690 h 6125"/>
              <a:gd name="T96" fmla="*/ 28208 w 30659"/>
              <a:gd name="T97" fmla="*/ 783 h 6125"/>
              <a:gd name="T98" fmla="*/ 22087 w 30659"/>
              <a:gd name="T99" fmla="*/ 3503 h 6125"/>
              <a:gd name="T100" fmla="*/ 28355 w 30659"/>
              <a:gd name="T101" fmla="*/ 3450 h 6125"/>
              <a:gd name="T102" fmla="*/ 22757 w 30659"/>
              <a:gd name="T103" fmla="*/ 2442 h 6125"/>
              <a:gd name="T104" fmla="*/ 22606 w 30659"/>
              <a:gd name="T105" fmla="*/ 2859 h 6125"/>
              <a:gd name="T106" fmla="*/ 27896 w 30659"/>
              <a:gd name="T107" fmla="*/ 3239 h 6125"/>
              <a:gd name="T108" fmla="*/ 21762 w 30659"/>
              <a:gd name="T109" fmla="*/ 3028 h 6125"/>
              <a:gd name="T110" fmla="*/ 21833 w 30659"/>
              <a:gd name="T111" fmla="*/ 2682 h 6125"/>
              <a:gd name="T112" fmla="*/ 22047 w 30659"/>
              <a:gd name="T113" fmla="*/ 1991 h 6125"/>
              <a:gd name="T114" fmla="*/ 26139 w 30659"/>
              <a:gd name="T115" fmla="*/ 1849 h 6125"/>
              <a:gd name="T116" fmla="*/ 27121 w 30659"/>
              <a:gd name="T117" fmla="*/ 1332 h 6125"/>
              <a:gd name="T118" fmla="*/ 11792 w 30659"/>
              <a:gd name="T119" fmla="*/ 999 h 6125"/>
              <a:gd name="T120" fmla="*/ 22828 w 30659"/>
              <a:gd name="T121" fmla="*/ 411 h 6125"/>
              <a:gd name="T122" fmla="*/ 29508 w 30659"/>
              <a:gd name="T123" fmla="*/ 116 h 6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659" h="6125">
                <a:moveTo>
                  <a:pt x="28693" y="6098"/>
                </a:moveTo>
                <a:cubicBezTo>
                  <a:pt x="28477" y="6077"/>
                  <a:pt x="28224" y="6027"/>
                  <a:pt x="28044" y="5972"/>
                </a:cubicBezTo>
                <a:cubicBezTo>
                  <a:pt x="27973" y="5948"/>
                  <a:pt x="27873" y="5932"/>
                  <a:pt x="27823" y="5932"/>
                </a:cubicBezTo>
                <a:cubicBezTo>
                  <a:pt x="27772" y="5935"/>
                  <a:pt x="27640" y="5929"/>
                  <a:pt x="27530" y="5921"/>
                </a:cubicBezTo>
                <a:cubicBezTo>
                  <a:pt x="27340" y="5908"/>
                  <a:pt x="27326" y="5911"/>
                  <a:pt x="27329" y="5945"/>
                </a:cubicBezTo>
                <a:cubicBezTo>
                  <a:pt x="27332" y="5972"/>
                  <a:pt x="27319" y="5985"/>
                  <a:pt x="27290" y="5985"/>
                </a:cubicBezTo>
                <a:cubicBezTo>
                  <a:pt x="27263" y="5985"/>
                  <a:pt x="27250" y="5972"/>
                  <a:pt x="27253" y="5951"/>
                </a:cubicBezTo>
                <a:cubicBezTo>
                  <a:pt x="27261" y="5906"/>
                  <a:pt x="27092" y="5877"/>
                  <a:pt x="27028" y="5908"/>
                </a:cubicBezTo>
                <a:cubicBezTo>
                  <a:pt x="26997" y="5927"/>
                  <a:pt x="26983" y="5924"/>
                  <a:pt x="26978" y="5906"/>
                </a:cubicBezTo>
                <a:cubicBezTo>
                  <a:pt x="26968" y="5877"/>
                  <a:pt x="26999" y="5877"/>
                  <a:pt x="25960" y="5890"/>
                </a:cubicBezTo>
                <a:cubicBezTo>
                  <a:pt x="25226" y="5898"/>
                  <a:pt x="24881" y="5866"/>
                  <a:pt x="24007" y="5713"/>
                </a:cubicBezTo>
                <a:cubicBezTo>
                  <a:pt x="23443" y="5613"/>
                  <a:pt x="22749" y="5447"/>
                  <a:pt x="22298" y="5304"/>
                </a:cubicBezTo>
                <a:cubicBezTo>
                  <a:pt x="22153" y="5257"/>
                  <a:pt x="22000" y="5212"/>
                  <a:pt x="21960" y="5204"/>
                </a:cubicBezTo>
                <a:cubicBezTo>
                  <a:pt x="21920" y="5196"/>
                  <a:pt x="21820" y="5170"/>
                  <a:pt x="21738" y="5146"/>
                </a:cubicBezTo>
                <a:cubicBezTo>
                  <a:pt x="21657" y="5120"/>
                  <a:pt x="21585" y="5098"/>
                  <a:pt x="21580" y="5098"/>
                </a:cubicBezTo>
                <a:cubicBezTo>
                  <a:pt x="21567" y="5093"/>
                  <a:pt x="21498" y="5069"/>
                  <a:pt x="21438" y="5043"/>
                </a:cubicBezTo>
                <a:cubicBezTo>
                  <a:pt x="21411" y="5033"/>
                  <a:pt x="21364" y="5025"/>
                  <a:pt x="21337" y="5025"/>
                </a:cubicBezTo>
                <a:cubicBezTo>
                  <a:pt x="21308" y="5025"/>
                  <a:pt x="21269" y="5017"/>
                  <a:pt x="21248" y="5004"/>
                </a:cubicBezTo>
                <a:cubicBezTo>
                  <a:pt x="21226" y="4993"/>
                  <a:pt x="21153" y="4969"/>
                  <a:pt x="21084" y="4948"/>
                </a:cubicBezTo>
                <a:cubicBezTo>
                  <a:pt x="21015" y="4930"/>
                  <a:pt x="20947" y="4906"/>
                  <a:pt x="20936" y="4898"/>
                </a:cubicBezTo>
                <a:cubicBezTo>
                  <a:pt x="20926" y="4890"/>
                  <a:pt x="20889" y="4877"/>
                  <a:pt x="20857" y="4869"/>
                </a:cubicBezTo>
                <a:cubicBezTo>
                  <a:pt x="20804" y="4856"/>
                  <a:pt x="20802" y="4858"/>
                  <a:pt x="20818" y="4906"/>
                </a:cubicBezTo>
                <a:cubicBezTo>
                  <a:pt x="20836" y="4951"/>
                  <a:pt x="20833" y="4953"/>
                  <a:pt x="20786" y="4945"/>
                </a:cubicBezTo>
                <a:cubicBezTo>
                  <a:pt x="20733" y="4935"/>
                  <a:pt x="20694" y="4898"/>
                  <a:pt x="20736" y="4898"/>
                </a:cubicBezTo>
                <a:cubicBezTo>
                  <a:pt x="20749" y="4898"/>
                  <a:pt x="20754" y="4890"/>
                  <a:pt x="20746" y="4880"/>
                </a:cubicBezTo>
                <a:cubicBezTo>
                  <a:pt x="20741" y="4869"/>
                  <a:pt x="20746" y="4856"/>
                  <a:pt x="20762" y="4851"/>
                </a:cubicBezTo>
                <a:cubicBezTo>
                  <a:pt x="20775" y="4843"/>
                  <a:pt x="20744" y="4843"/>
                  <a:pt x="20688" y="4848"/>
                </a:cubicBezTo>
                <a:cubicBezTo>
                  <a:pt x="20630" y="4853"/>
                  <a:pt x="20575" y="4851"/>
                  <a:pt x="20559" y="4837"/>
                </a:cubicBezTo>
                <a:cubicBezTo>
                  <a:pt x="20546" y="4827"/>
                  <a:pt x="20482" y="4798"/>
                  <a:pt x="20419" y="4771"/>
                </a:cubicBezTo>
                <a:cubicBezTo>
                  <a:pt x="20356" y="4748"/>
                  <a:pt x="20234" y="4692"/>
                  <a:pt x="20150" y="4653"/>
                </a:cubicBezTo>
                <a:cubicBezTo>
                  <a:pt x="20066" y="4613"/>
                  <a:pt x="19992" y="4581"/>
                  <a:pt x="19984" y="4581"/>
                </a:cubicBezTo>
                <a:cubicBezTo>
                  <a:pt x="19976" y="4581"/>
                  <a:pt x="19918" y="4558"/>
                  <a:pt x="19852" y="4529"/>
                </a:cubicBezTo>
                <a:cubicBezTo>
                  <a:pt x="19786" y="4500"/>
                  <a:pt x="19501" y="4397"/>
                  <a:pt x="19216" y="4299"/>
                </a:cubicBezTo>
                <a:cubicBezTo>
                  <a:pt x="18633" y="4099"/>
                  <a:pt x="18002" y="3877"/>
                  <a:pt x="17876" y="3830"/>
                </a:cubicBezTo>
                <a:cubicBezTo>
                  <a:pt x="17828" y="3811"/>
                  <a:pt x="17702" y="3766"/>
                  <a:pt x="17591" y="3727"/>
                </a:cubicBezTo>
                <a:cubicBezTo>
                  <a:pt x="17480" y="3687"/>
                  <a:pt x="17229" y="3598"/>
                  <a:pt x="17031" y="3526"/>
                </a:cubicBezTo>
                <a:cubicBezTo>
                  <a:pt x="16467" y="3321"/>
                  <a:pt x="16089" y="3189"/>
                  <a:pt x="15976" y="3152"/>
                </a:cubicBezTo>
                <a:cubicBezTo>
                  <a:pt x="15918" y="3133"/>
                  <a:pt x="15704" y="3059"/>
                  <a:pt x="15498" y="2986"/>
                </a:cubicBezTo>
                <a:cubicBezTo>
                  <a:pt x="15295" y="2912"/>
                  <a:pt x="15116" y="2851"/>
                  <a:pt x="15100" y="2851"/>
                </a:cubicBezTo>
                <a:cubicBezTo>
                  <a:pt x="15084" y="2851"/>
                  <a:pt x="14971" y="2888"/>
                  <a:pt x="14847" y="2935"/>
                </a:cubicBezTo>
                <a:cubicBezTo>
                  <a:pt x="14488" y="3070"/>
                  <a:pt x="14142" y="3189"/>
                  <a:pt x="14158" y="3176"/>
                </a:cubicBezTo>
                <a:cubicBezTo>
                  <a:pt x="14169" y="3162"/>
                  <a:pt x="14778" y="2906"/>
                  <a:pt x="14937" y="2848"/>
                </a:cubicBezTo>
                <a:cubicBezTo>
                  <a:pt x="14968" y="2835"/>
                  <a:pt x="14995" y="2819"/>
                  <a:pt x="14995" y="2812"/>
                </a:cubicBezTo>
                <a:cubicBezTo>
                  <a:pt x="14995" y="2804"/>
                  <a:pt x="14915" y="2772"/>
                  <a:pt x="14820" y="2743"/>
                </a:cubicBezTo>
                <a:cubicBezTo>
                  <a:pt x="14725" y="2711"/>
                  <a:pt x="14419" y="2608"/>
                  <a:pt x="14140" y="2511"/>
                </a:cubicBezTo>
                <a:cubicBezTo>
                  <a:pt x="13860" y="2416"/>
                  <a:pt x="13575" y="2321"/>
                  <a:pt x="13506" y="2302"/>
                </a:cubicBezTo>
                <a:cubicBezTo>
                  <a:pt x="13438" y="2281"/>
                  <a:pt x="13285" y="2234"/>
                  <a:pt x="13169" y="2197"/>
                </a:cubicBezTo>
                <a:cubicBezTo>
                  <a:pt x="12886" y="2107"/>
                  <a:pt x="12295" y="1928"/>
                  <a:pt x="12124" y="1880"/>
                </a:cubicBezTo>
                <a:cubicBezTo>
                  <a:pt x="11211" y="1622"/>
                  <a:pt x="10533" y="1453"/>
                  <a:pt x="9697" y="1271"/>
                </a:cubicBezTo>
                <a:cubicBezTo>
                  <a:pt x="8974" y="1115"/>
                  <a:pt x="8668" y="1057"/>
                  <a:pt x="7850" y="931"/>
                </a:cubicBezTo>
                <a:cubicBezTo>
                  <a:pt x="7372" y="857"/>
                  <a:pt x="6472" y="767"/>
                  <a:pt x="5744" y="720"/>
                </a:cubicBezTo>
                <a:cubicBezTo>
                  <a:pt x="5412" y="699"/>
                  <a:pt x="5201" y="707"/>
                  <a:pt x="4821" y="751"/>
                </a:cubicBezTo>
                <a:cubicBezTo>
                  <a:pt x="4198" y="828"/>
                  <a:pt x="3589" y="952"/>
                  <a:pt x="2985" y="1129"/>
                </a:cubicBezTo>
                <a:cubicBezTo>
                  <a:pt x="2887" y="1158"/>
                  <a:pt x="2802" y="1179"/>
                  <a:pt x="2797" y="1173"/>
                </a:cubicBezTo>
                <a:cubicBezTo>
                  <a:pt x="2781" y="1155"/>
                  <a:pt x="3412" y="976"/>
                  <a:pt x="3818" y="881"/>
                </a:cubicBezTo>
                <a:cubicBezTo>
                  <a:pt x="4000" y="838"/>
                  <a:pt x="4694" y="720"/>
                  <a:pt x="4787" y="717"/>
                </a:cubicBezTo>
                <a:cubicBezTo>
                  <a:pt x="4823" y="714"/>
                  <a:pt x="4792" y="707"/>
                  <a:pt x="4715" y="701"/>
                </a:cubicBezTo>
                <a:cubicBezTo>
                  <a:pt x="4459" y="675"/>
                  <a:pt x="3372" y="736"/>
                  <a:pt x="2837" y="807"/>
                </a:cubicBezTo>
                <a:cubicBezTo>
                  <a:pt x="2750" y="817"/>
                  <a:pt x="2602" y="836"/>
                  <a:pt x="2512" y="849"/>
                </a:cubicBezTo>
                <a:cubicBezTo>
                  <a:pt x="1808" y="939"/>
                  <a:pt x="744" y="1187"/>
                  <a:pt x="151" y="1400"/>
                </a:cubicBezTo>
                <a:cubicBezTo>
                  <a:pt x="82" y="1424"/>
                  <a:pt x="24" y="1437"/>
                  <a:pt x="19" y="1432"/>
                </a:cubicBezTo>
                <a:cubicBezTo>
                  <a:pt x="0" y="1416"/>
                  <a:pt x="776" y="1166"/>
                  <a:pt x="1119" y="1078"/>
                </a:cubicBezTo>
                <a:cubicBezTo>
                  <a:pt x="1810" y="902"/>
                  <a:pt x="2539" y="780"/>
                  <a:pt x="3396" y="701"/>
                </a:cubicBezTo>
                <a:cubicBezTo>
                  <a:pt x="4079" y="638"/>
                  <a:pt x="6641" y="585"/>
                  <a:pt x="7544" y="617"/>
                </a:cubicBezTo>
                <a:cubicBezTo>
                  <a:pt x="7747" y="625"/>
                  <a:pt x="7871" y="622"/>
                  <a:pt x="7818" y="614"/>
                </a:cubicBezTo>
                <a:lnTo>
                  <a:pt x="7723" y="598"/>
                </a:lnTo>
                <a:lnTo>
                  <a:pt x="7818" y="598"/>
                </a:lnTo>
                <a:cubicBezTo>
                  <a:pt x="7871" y="596"/>
                  <a:pt x="7997" y="604"/>
                  <a:pt x="8103" y="614"/>
                </a:cubicBezTo>
                <a:cubicBezTo>
                  <a:pt x="8209" y="625"/>
                  <a:pt x="8544" y="651"/>
                  <a:pt x="8852" y="675"/>
                </a:cubicBezTo>
                <a:cubicBezTo>
                  <a:pt x="9161" y="699"/>
                  <a:pt x="9544" y="730"/>
                  <a:pt x="9707" y="743"/>
                </a:cubicBezTo>
                <a:cubicBezTo>
                  <a:pt x="9871" y="757"/>
                  <a:pt x="10140" y="770"/>
                  <a:pt x="10309" y="775"/>
                </a:cubicBezTo>
                <a:cubicBezTo>
                  <a:pt x="10478" y="778"/>
                  <a:pt x="10673" y="791"/>
                  <a:pt x="10741" y="804"/>
                </a:cubicBezTo>
                <a:cubicBezTo>
                  <a:pt x="10810" y="815"/>
                  <a:pt x="10953" y="831"/>
                  <a:pt x="11053" y="838"/>
                </a:cubicBezTo>
                <a:cubicBezTo>
                  <a:pt x="11156" y="846"/>
                  <a:pt x="11237" y="862"/>
                  <a:pt x="11237" y="873"/>
                </a:cubicBezTo>
                <a:cubicBezTo>
                  <a:pt x="11237" y="886"/>
                  <a:pt x="11243" y="889"/>
                  <a:pt x="11251" y="883"/>
                </a:cubicBezTo>
                <a:cubicBezTo>
                  <a:pt x="11259" y="875"/>
                  <a:pt x="11290" y="883"/>
                  <a:pt x="11325" y="899"/>
                </a:cubicBezTo>
                <a:cubicBezTo>
                  <a:pt x="11356" y="918"/>
                  <a:pt x="11420" y="931"/>
                  <a:pt x="11467" y="931"/>
                </a:cubicBezTo>
                <a:cubicBezTo>
                  <a:pt x="11570" y="931"/>
                  <a:pt x="11617" y="947"/>
                  <a:pt x="11617" y="983"/>
                </a:cubicBezTo>
                <a:cubicBezTo>
                  <a:pt x="11617" y="1020"/>
                  <a:pt x="11580" y="1031"/>
                  <a:pt x="11385" y="1057"/>
                </a:cubicBezTo>
                <a:cubicBezTo>
                  <a:pt x="11164" y="1086"/>
                  <a:pt x="11164" y="1086"/>
                  <a:pt x="11198" y="1044"/>
                </a:cubicBezTo>
                <a:cubicBezTo>
                  <a:pt x="11224" y="1013"/>
                  <a:pt x="11222" y="1010"/>
                  <a:pt x="11182" y="1023"/>
                </a:cubicBezTo>
                <a:cubicBezTo>
                  <a:pt x="11158" y="1031"/>
                  <a:pt x="11092" y="1042"/>
                  <a:pt x="11032" y="1044"/>
                </a:cubicBezTo>
                <a:cubicBezTo>
                  <a:pt x="10945" y="1049"/>
                  <a:pt x="10926" y="1047"/>
                  <a:pt x="10929" y="1018"/>
                </a:cubicBezTo>
                <a:cubicBezTo>
                  <a:pt x="10931" y="970"/>
                  <a:pt x="10773" y="939"/>
                  <a:pt x="10683" y="968"/>
                </a:cubicBezTo>
                <a:lnTo>
                  <a:pt x="10615" y="989"/>
                </a:lnTo>
                <a:lnTo>
                  <a:pt x="10710" y="994"/>
                </a:lnTo>
                <a:cubicBezTo>
                  <a:pt x="10763" y="997"/>
                  <a:pt x="10823" y="1005"/>
                  <a:pt x="10847" y="1015"/>
                </a:cubicBezTo>
                <a:cubicBezTo>
                  <a:pt x="10889" y="1034"/>
                  <a:pt x="10889" y="1034"/>
                  <a:pt x="10847" y="1036"/>
                </a:cubicBezTo>
                <a:cubicBezTo>
                  <a:pt x="10797" y="1042"/>
                  <a:pt x="10897" y="1071"/>
                  <a:pt x="11058" y="1100"/>
                </a:cubicBezTo>
                <a:cubicBezTo>
                  <a:pt x="11187" y="1123"/>
                  <a:pt x="11414" y="1179"/>
                  <a:pt x="11599" y="1229"/>
                </a:cubicBezTo>
                <a:cubicBezTo>
                  <a:pt x="11757" y="1274"/>
                  <a:pt x="11765" y="1274"/>
                  <a:pt x="11765" y="1250"/>
                </a:cubicBezTo>
                <a:cubicBezTo>
                  <a:pt x="11765" y="1239"/>
                  <a:pt x="11707" y="1218"/>
                  <a:pt x="11638" y="1202"/>
                </a:cubicBezTo>
                <a:cubicBezTo>
                  <a:pt x="11504" y="1173"/>
                  <a:pt x="11470" y="1142"/>
                  <a:pt x="11573" y="1142"/>
                </a:cubicBezTo>
                <a:cubicBezTo>
                  <a:pt x="11649" y="1142"/>
                  <a:pt x="11704" y="1163"/>
                  <a:pt x="11691" y="1184"/>
                </a:cubicBezTo>
                <a:cubicBezTo>
                  <a:pt x="11686" y="1195"/>
                  <a:pt x="11736" y="1208"/>
                  <a:pt x="11802" y="1216"/>
                </a:cubicBezTo>
                <a:cubicBezTo>
                  <a:pt x="11868" y="1224"/>
                  <a:pt x="11934" y="1242"/>
                  <a:pt x="11950" y="1253"/>
                </a:cubicBezTo>
                <a:cubicBezTo>
                  <a:pt x="11963" y="1263"/>
                  <a:pt x="12011" y="1266"/>
                  <a:pt x="12055" y="1260"/>
                </a:cubicBezTo>
                <a:cubicBezTo>
                  <a:pt x="12105" y="1250"/>
                  <a:pt x="12124" y="1253"/>
                  <a:pt x="12105" y="1266"/>
                </a:cubicBezTo>
                <a:cubicBezTo>
                  <a:pt x="12084" y="1279"/>
                  <a:pt x="12103" y="1289"/>
                  <a:pt x="12169" y="1300"/>
                </a:cubicBezTo>
                <a:cubicBezTo>
                  <a:pt x="12219" y="1308"/>
                  <a:pt x="12274" y="1326"/>
                  <a:pt x="12293" y="1342"/>
                </a:cubicBezTo>
                <a:cubicBezTo>
                  <a:pt x="12332" y="1374"/>
                  <a:pt x="12470" y="1403"/>
                  <a:pt x="12451" y="1374"/>
                </a:cubicBezTo>
                <a:cubicBezTo>
                  <a:pt x="12443" y="1363"/>
                  <a:pt x="12454" y="1358"/>
                  <a:pt x="12472" y="1366"/>
                </a:cubicBezTo>
                <a:cubicBezTo>
                  <a:pt x="12512" y="1382"/>
                  <a:pt x="12514" y="1408"/>
                  <a:pt x="12478" y="1424"/>
                </a:cubicBezTo>
                <a:cubicBezTo>
                  <a:pt x="12464" y="1429"/>
                  <a:pt x="12478" y="1429"/>
                  <a:pt x="12512" y="1424"/>
                </a:cubicBezTo>
                <a:cubicBezTo>
                  <a:pt x="12546" y="1416"/>
                  <a:pt x="12567" y="1419"/>
                  <a:pt x="12562" y="1429"/>
                </a:cubicBezTo>
                <a:cubicBezTo>
                  <a:pt x="12557" y="1440"/>
                  <a:pt x="12599" y="1448"/>
                  <a:pt x="12660" y="1450"/>
                </a:cubicBezTo>
                <a:cubicBezTo>
                  <a:pt x="12805" y="1450"/>
                  <a:pt x="12963" y="1487"/>
                  <a:pt x="13166" y="1566"/>
                </a:cubicBezTo>
                <a:cubicBezTo>
                  <a:pt x="13224" y="1588"/>
                  <a:pt x="13290" y="1601"/>
                  <a:pt x="13319" y="1593"/>
                </a:cubicBezTo>
                <a:cubicBezTo>
                  <a:pt x="13348" y="1585"/>
                  <a:pt x="13382" y="1590"/>
                  <a:pt x="13396" y="1601"/>
                </a:cubicBezTo>
                <a:cubicBezTo>
                  <a:pt x="13412" y="1614"/>
                  <a:pt x="13480" y="1640"/>
                  <a:pt x="13549" y="1659"/>
                </a:cubicBezTo>
                <a:cubicBezTo>
                  <a:pt x="13865" y="1746"/>
                  <a:pt x="14227" y="1838"/>
                  <a:pt x="14258" y="1838"/>
                </a:cubicBezTo>
                <a:cubicBezTo>
                  <a:pt x="14277" y="1838"/>
                  <a:pt x="14298" y="1851"/>
                  <a:pt x="14303" y="1867"/>
                </a:cubicBezTo>
                <a:cubicBezTo>
                  <a:pt x="14311" y="1883"/>
                  <a:pt x="14364" y="1901"/>
                  <a:pt x="14427" y="1909"/>
                </a:cubicBezTo>
                <a:cubicBezTo>
                  <a:pt x="14488" y="1917"/>
                  <a:pt x="14549" y="1933"/>
                  <a:pt x="14562" y="1941"/>
                </a:cubicBezTo>
                <a:cubicBezTo>
                  <a:pt x="14572" y="1952"/>
                  <a:pt x="14636" y="1965"/>
                  <a:pt x="14699" y="1973"/>
                </a:cubicBezTo>
                <a:cubicBezTo>
                  <a:pt x="14762" y="1978"/>
                  <a:pt x="14818" y="1994"/>
                  <a:pt x="14823" y="2007"/>
                </a:cubicBezTo>
                <a:cubicBezTo>
                  <a:pt x="14826" y="2018"/>
                  <a:pt x="14847" y="2028"/>
                  <a:pt x="14871" y="2028"/>
                </a:cubicBezTo>
                <a:cubicBezTo>
                  <a:pt x="14894" y="2028"/>
                  <a:pt x="14907" y="2036"/>
                  <a:pt x="14900" y="2049"/>
                </a:cubicBezTo>
                <a:cubicBezTo>
                  <a:pt x="14894" y="2060"/>
                  <a:pt x="14923" y="2068"/>
                  <a:pt x="14968" y="2068"/>
                </a:cubicBezTo>
                <a:cubicBezTo>
                  <a:pt x="15013" y="2065"/>
                  <a:pt x="15068" y="2076"/>
                  <a:pt x="15092" y="2086"/>
                </a:cubicBezTo>
                <a:cubicBezTo>
                  <a:pt x="15185" y="2139"/>
                  <a:pt x="15309" y="2173"/>
                  <a:pt x="15322" y="2155"/>
                </a:cubicBezTo>
                <a:cubicBezTo>
                  <a:pt x="15343" y="2120"/>
                  <a:pt x="15388" y="2131"/>
                  <a:pt x="15443" y="2186"/>
                </a:cubicBezTo>
                <a:cubicBezTo>
                  <a:pt x="15483" y="2226"/>
                  <a:pt x="15501" y="2234"/>
                  <a:pt x="15509" y="2213"/>
                </a:cubicBezTo>
                <a:cubicBezTo>
                  <a:pt x="15520" y="2192"/>
                  <a:pt x="15525" y="2192"/>
                  <a:pt x="15535" y="2213"/>
                </a:cubicBezTo>
                <a:cubicBezTo>
                  <a:pt x="15541" y="2226"/>
                  <a:pt x="15580" y="2244"/>
                  <a:pt x="15625" y="2250"/>
                </a:cubicBezTo>
                <a:cubicBezTo>
                  <a:pt x="15667" y="2255"/>
                  <a:pt x="15770" y="2276"/>
                  <a:pt x="15855" y="2297"/>
                </a:cubicBezTo>
                <a:cubicBezTo>
                  <a:pt x="15992" y="2329"/>
                  <a:pt x="16002" y="2334"/>
                  <a:pt x="15963" y="2355"/>
                </a:cubicBezTo>
                <a:lnTo>
                  <a:pt x="15918" y="2382"/>
                </a:lnTo>
                <a:lnTo>
                  <a:pt x="15963" y="2392"/>
                </a:lnTo>
                <a:cubicBezTo>
                  <a:pt x="15987" y="2400"/>
                  <a:pt x="16008" y="2395"/>
                  <a:pt x="16008" y="2384"/>
                </a:cubicBezTo>
                <a:cubicBezTo>
                  <a:pt x="16008" y="2374"/>
                  <a:pt x="16031" y="2366"/>
                  <a:pt x="16063" y="2366"/>
                </a:cubicBezTo>
                <a:cubicBezTo>
                  <a:pt x="16092" y="2366"/>
                  <a:pt x="16134" y="2355"/>
                  <a:pt x="16155" y="2345"/>
                </a:cubicBezTo>
                <a:cubicBezTo>
                  <a:pt x="16187" y="2329"/>
                  <a:pt x="16213" y="2331"/>
                  <a:pt x="16266" y="2358"/>
                </a:cubicBezTo>
                <a:lnTo>
                  <a:pt x="16335" y="2395"/>
                </a:lnTo>
                <a:lnTo>
                  <a:pt x="16282" y="2408"/>
                </a:lnTo>
                <a:cubicBezTo>
                  <a:pt x="16253" y="2416"/>
                  <a:pt x="16229" y="2434"/>
                  <a:pt x="16229" y="2450"/>
                </a:cubicBezTo>
                <a:cubicBezTo>
                  <a:pt x="16229" y="2487"/>
                  <a:pt x="16319" y="2506"/>
                  <a:pt x="16351" y="2477"/>
                </a:cubicBezTo>
                <a:cubicBezTo>
                  <a:pt x="16361" y="2463"/>
                  <a:pt x="16398" y="2469"/>
                  <a:pt x="16451" y="2495"/>
                </a:cubicBezTo>
                <a:cubicBezTo>
                  <a:pt x="16496" y="2516"/>
                  <a:pt x="16554" y="2535"/>
                  <a:pt x="16578" y="2535"/>
                </a:cubicBezTo>
                <a:cubicBezTo>
                  <a:pt x="16601" y="2535"/>
                  <a:pt x="16620" y="2542"/>
                  <a:pt x="16620" y="2553"/>
                </a:cubicBezTo>
                <a:cubicBezTo>
                  <a:pt x="16620" y="2564"/>
                  <a:pt x="16641" y="2569"/>
                  <a:pt x="16670" y="2566"/>
                </a:cubicBezTo>
                <a:cubicBezTo>
                  <a:pt x="16696" y="2564"/>
                  <a:pt x="16770" y="2577"/>
                  <a:pt x="16834" y="2600"/>
                </a:cubicBezTo>
                <a:cubicBezTo>
                  <a:pt x="16897" y="2622"/>
                  <a:pt x="16968" y="2640"/>
                  <a:pt x="16992" y="2640"/>
                </a:cubicBezTo>
                <a:cubicBezTo>
                  <a:pt x="17018" y="2640"/>
                  <a:pt x="17095" y="2661"/>
                  <a:pt x="17161" y="2690"/>
                </a:cubicBezTo>
                <a:cubicBezTo>
                  <a:pt x="17353" y="2767"/>
                  <a:pt x="17403" y="2780"/>
                  <a:pt x="17535" y="2785"/>
                </a:cubicBezTo>
                <a:cubicBezTo>
                  <a:pt x="17633" y="2790"/>
                  <a:pt x="17678" y="2804"/>
                  <a:pt x="17736" y="2848"/>
                </a:cubicBezTo>
                <a:cubicBezTo>
                  <a:pt x="17775" y="2877"/>
                  <a:pt x="17857" y="2914"/>
                  <a:pt x="17915" y="2928"/>
                </a:cubicBezTo>
                <a:cubicBezTo>
                  <a:pt x="18118" y="2970"/>
                  <a:pt x="18235" y="3009"/>
                  <a:pt x="18266" y="3044"/>
                </a:cubicBezTo>
                <a:cubicBezTo>
                  <a:pt x="18287" y="3065"/>
                  <a:pt x="18369" y="3086"/>
                  <a:pt x="18496" y="3104"/>
                </a:cubicBezTo>
                <a:cubicBezTo>
                  <a:pt x="18636" y="3123"/>
                  <a:pt x="18707" y="3141"/>
                  <a:pt x="18738" y="3170"/>
                </a:cubicBezTo>
                <a:cubicBezTo>
                  <a:pt x="18762" y="3191"/>
                  <a:pt x="18791" y="3210"/>
                  <a:pt x="18807" y="3210"/>
                </a:cubicBezTo>
                <a:cubicBezTo>
                  <a:pt x="18820" y="3210"/>
                  <a:pt x="18868" y="3226"/>
                  <a:pt x="18913" y="3247"/>
                </a:cubicBezTo>
                <a:cubicBezTo>
                  <a:pt x="18957" y="3265"/>
                  <a:pt x="19005" y="3284"/>
                  <a:pt x="19015" y="3284"/>
                </a:cubicBezTo>
                <a:cubicBezTo>
                  <a:pt x="19074" y="3292"/>
                  <a:pt x="19216" y="3344"/>
                  <a:pt x="19216" y="3360"/>
                </a:cubicBezTo>
                <a:cubicBezTo>
                  <a:pt x="19216" y="3371"/>
                  <a:pt x="19248" y="3379"/>
                  <a:pt x="19290" y="3379"/>
                </a:cubicBezTo>
                <a:cubicBezTo>
                  <a:pt x="19361" y="3379"/>
                  <a:pt x="19403" y="3408"/>
                  <a:pt x="19364" y="3431"/>
                </a:cubicBezTo>
                <a:cubicBezTo>
                  <a:pt x="19353" y="3439"/>
                  <a:pt x="19343" y="3452"/>
                  <a:pt x="19343" y="3463"/>
                </a:cubicBezTo>
                <a:cubicBezTo>
                  <a:pt x="19343" y="3479"/>
                  <a:pt x="19358" y="3479"/>
                  <a:pt x="19488" y="3452"/>
                </a:cubicBezTo>
                <a:cubicBezTo>
                  <a:pt x="19514" y="3447"/>
                  <a:pt x="19575" y="3460"/>
                  <a:pt x="19622" y="3479"/>
                </a:cubicBezTo>
                <a:cubicBezTo>
                  <a:pt x="19696" y="3508"/>
                  <a:pt x="19701" y="3516"/>
                  <a:pt x="19667" y="3529"/>
                </a:cubicBezTo>
                <a:cubicBezTo>
                  <a:pt x="19636" y="3542"/>
                  <a:pt x="19638" y="3545"/>
                  <a:pt x="19688" y="3545"/>
                </a:cubicBezTo>
                <a:cubicBezTo>
                  <a:pt x="19765" y="3547"/>
                  <a:pt x="19891" y="3592"/>
                  <a:pt x="19891" y="3616"/>
                </a:cubicBezTo>
                <a:cubicBezTo>
                  <a:pt x="19891" y="3624"/>
                  <a:pt x="19907" y="3632"/>
                  <a:pt x="19926" y="3632"/>
                </a:cubicBezTo>
                <a:cubicBezTo>
                  <a:pt x="19942" y="3632"/>
                  <a:pt x="19971" y="3645"/>
                  <a:pt x="19989" y="3664"/>
                </a:cubicBezTo>
                <a:cubicBezTo>
                  <a:pt x="20005" y="3679"/>
                  <a:pt x="20076" y="3700"/>
                  <a:pt x="20145" y="3708"/>
                </a:cubicBezTo>
                <a:cubicBezTo>
                  <a:pt x="20213" y="3716"/>
                  <a:pt x="20271" y="3729"/>
                  <a:pt x="20271" y="3740"/>
                </a:cubicBezTo>
                <a:cubicBezTo>
                  <a:pt x="20271" y="3764"/>
                  <a:pt x="20438" y="3806"/>
                  <a:pt x="20530" y="3803"/>
                </a:cubicBezTo>
                <a:cubicBezTo>
                  <a:pt x="20641" y="3801"/>
                  <a:pt x="20649" y="3838"/>
                  <a:pt x="20546" y="3877"/>
                </a:cubicBezTo>
                <a:cubicBezTo>
                  <a:pt x="20467" y="3909"/>
                  <a:pt x="20461" y="3914"/>
                  <a:pt x="20496" y="3935"/>
                </a:cubicBezTo>
                <a:cubicBezTo>
                  <a:pt x="20517" y="3948"/>
                  <a:pt x="20593" y="3959"/>
                  <a:pt x="20662" y="3962"/>
                </a:cubicBezTo>
                <a:cubicBezTo>
                  <a:pt x="20730" y="3962"/>
                  <a:pt x="20831" y="3975"/>
                  <a:pt x="20881" y="3988"/>
                </a:cubicBezTo>
                <a:cubicBezTo>
                  <a:pt x="20963" y="4012"/>
                  <a:pt x="20968" y="4017"/>
                  <a:pt x="20936" y="4041"/>
                </a:cubicBezTo>
                <a:cubicBezTo>
                  <a:pt x="20902" y="4064"/>
                  <a:pt x="20907" y="4072"/>
                  <a:pt x="20984" y="4101"/>
                </a:cubicBezTo>
                <a:cubicBezTo>
                  <a:pt x="21031" y="4120"/>
                  <a:pt x="21076" y="4146"/>
                  <a:pt x="21084" y="4159"/>
                </a:cubicBezTo>
                <a:cubicBezTo>
                  <a:pt x="21092" y="4170"/>
                  <a:pt x="21134" y="4181"/>
                  <a:pt x="21182" y="4181"/>
                </a:cubicBezTo>
                <a:cubicBezTo>
                  <a:pt x="21229" y="4181"/>
                  <a:pt x="21292" y="4194"/>
                  <a:pt x="21324" y="4210"/>
                </a:cubicBezTo>
                <a:cubicBezTo>
                  <a:pt x="21374" y="4239"/>
                  <a:pt x="21469" y="4268"/>
                  <a:pt x="21527" y="4275"/>
                </a:cubicBezTo>
                <a:cubicBezTo>
                  <a:pt x="21538" y="4275"/>
                  <a:pt x="21556" y="4268"/>
                  <a:pt x="21567" y="4254"/>
                </a:cubicBezTo>
                <a:cubicBezTo>
                  <a:pt x="21575" y="4244"/>
                  <a:pt x="21577" y="4257"/>
                  <a:pt x="21569" y="4283"/>
                </a:cubicBezTo>
                <a:cubicBezTo>
                  <a:pt x="21559" y="4320"/>
                  <a:pt x="21562" y="4328"/>
                  <a:pt x="21580" y="4318"/>
                </a:cubicBezTo>
                <a:cubicBezTo>
                  <a:pt x="21593" y="4310"/>
                  <a:pt x="21614" y="4315"/>
                  <a:pt x="21628" y="4331"/>
                </a:cubicBezTo>
                <a:cubicBezTo>
                  <a:pt x="21641" y="4355"/>
                  <a:pt x="21649" y="4355"/>
                  <a:pt x="21657" y="4334"/>
                </a:cubicBezTo>
                <a:cubicBezTo>
                  <a:pt x="21664" y="4320"/>
                  <a:pt x="21686" y="4307"/>
                  <a:pt x="21709" y="4307"/>
                </a:cubicBezTo>
                <a:cubicBezTo>
                  <a:pt x="21738" y="4307"/>
                  <a:pt x="21749" y="4323"/>
                  <a:pt x="21749" y="4373"/>
                </a:cubicBezTo>
                <a:cubicBezTo>
                  <a:pt x="21749" y="4434"/>
                  <a:pt x="21752" y="4436"/>
                  <a:pt x="21828" y="4431"/>
                </a:cubicBezTo>
                <a:cubicBezTo>
                  <a:pt x="21936" y="4426"/>
                  <a:pt x="22034" y="4452"/>
                  <a:pt x="22079" y="4500"/>
                </a:cubicBezTo>
                <a:cubicBezTo>
                  <a:pt x="22097" y="4521"/>
                  <a:pt x="22145" y="4539"/>
                  <a:pt x="22179" y="4542"/>
                </a:cubicBezTo>
                <a:cubicBezTo>
                  <a:pt x="22269" y="4545"/>
                  <a:pt x="22350" y="4568"/>
                  <a:pt x="22350" y="4592"/>
                </a:cubicBezTo>
                <a:cubicBezTo>
                  <a:pt x="22350" y="4605"/>
                  <a:pt x="22356" y="4610"/>
                  <a:pt x="22361" y="4610"/>
                </a:cubicBezTo>
                <a:cubicBezTo>
                  <a:pt x="22398" y="4597"/>
                  <a:pt x="22422" y="4597"/>
                  <a:pt x="22472" y="4613"/>
                </a:cubicBezTo>
                <a:cubicBezTo>
                  <a:pt x="22509" y="4621"/>
                  <a:pt x="22527" y="4640"/>
                  <a:pt x="22522" y="4655"/>
                </a:cubicBezTo>
                <a:cubicBezTo>
                  <a:pt x="22511" y="4684"/>
                  <a:pt x="22738" y="4771"/>
                  <a:pt x="22828" y="4771"/>
                </a:cubicBezTo>
                <a:cubicBezTo>
                  <a:pt x="22857" y="4771"/>
                  <a:pt x="22891" y="4782"/>
                  <a:pt x="22905" y="4798"/>
                </a:cubicBezTo>
                <a:cubicBezTo>
                  <a:pt x="22926" y="4816"/>
                  <a:pt x="22931" y="4816"/>
                  <a:pt x="22931" y="4798"/>
                </a:cubicBezTo>
                <a:cubicBezTo>
                  <a:pt x="22931" y="4782"/>
                  <a:pt x="22949" y="4790"/>
                  <a:pt x="22973" y="4814"/>
                </a:cubicBezTo>
                <a:cubicBezTo>
                  <a:pt x="22997" y="4837"/>
                  <a:pt x="23031" y="4856"/>
                  <a:pt x="23052" y="4856"/>
                </a:cubicBezTo>
                <a:cubicBezTo>
                  <a:pt x="23073" y="4856"/>
                  <a:pt x="23100" y="4864"/>
                  <a:pt x="23110" y="4874"/>
                </a:cubicBezTo>
                <a:cubicBezTo>
                  <a:pt x="23123" y="4885"/>
                  <a:pt x="23179" y="4903"/>
                  <a:pt x="23237" y="4919"/>
                </a:cubicBezTo>
                <a:cubicBezTo>
                  <a:pt x="23295" y="4932"/>
                  <a:pt x="23456" y="4980"/>
                  <a:pt x="23596" y="5025"/>
                </a:cubicBezTo>
                <a:cubicBezTo>
                  <a:pt x="23736" y="5069"/>
                  <a:pt x="23920" y="5128"/>
                  <a:pt x="24007" y="5151"/>
                </a:cubicBezTo>
                <a:cubicBezTo>
                  <a:pt x="24094" y="5178"/>
                  <a:pt x="24250" y="5225"/>
                  <a:pt x="24356" y="5257"/>
                </a:cubicBezTo>
                <a:cubicBezTo>
                  <a:pt x="24733" y="5373"/>
                  <a:pt x="25284" y="5513"/>
                  <a:pt x="25875" y="5645"/>
                </a:cubicBezTo>
                <a:cubicBezTo>
                  <a:pt x="26379" y="5755"/>
                  <a:pt x="26836" y="5787"/>
                  <a:pt x="26836" y="5710"/>
                </a:cubicBezTo>
                <a:cubicBezTo>
                  <a:pt x="26836" y="5697"/>
                  <a:pt x="26849" y="5674"/>
                  <a:pt x="26865" y="5660"/>
                </a:cubicBezTo>
                <a:cubicBezTo>
                  <a:pt x="26889" y="5639"/>
                  <a:pt x="26904" y="5645"/>
                  <a:pt x="26939" y="5679"/>
                </a:cubicBezTo>
                <a:cubicBezTo>
                  <a:pt x="26970" y="5716"/>
                  <a:pt x="26994" y="5721"/>
                  <a:pt x="27044" y="5710"/>
                </a:cubicBezTo>
                <a:cubicBezTo>
                  <a:pt x="27078" y="5703"/>
                  <a:pt x="27139" y="5695"/>
                  <a:pt x="27176" y="5689"/>
                </a:cubicBezTo>
                <a:cubicBezTo>
                  <a:pt x="27271" y="5676"/>
                  <a:pt x="27290" y="5650"/>
                  <a:pt x="27224" y="5615"/>
                </a:cubicBezTo>
                <a:cubicBezTo>
                  <a:pt x="27173" y="5586"/>
                  <a:pt x="27168" y="5589"/>
                  <a:pt x="27134" y="5634"/>
                </a:cubicBezTo>
                <a:cubicBezTo>
                  <a:pt x="27092" y="5689"/>
                  <a:pt x="27020" y="5687"/>
                  <a:pt x="27007" y="5629"/>
                </a:cubicBezTo>
                <a:cubicBezTo>
                  <a:pt x="27002" y="5594"/>
                  <a:pt x="27005" y="5579"/>
                  <a:pt x="27028" y="5523"/>
                </a:cubicBezTo>
                <a:cubicBezTo>
                  <a:pt x="27034" y="5513"/>
                  <a:pt x="27013" y="5499"/>
                  <a:pt x="26983" y="5497"/>
                </a:cubicBezTo>
                <a:cubicBezTo>
                  <a:pt x="26896" y="5484"/>
                  <a:pt x="26878" y="5470"/>
                  <a:pt x="26878" y="5426"/>
                </a:cubicBezTo>
                <a:cubicBezTo>
                  <a:pt x="26878" y="5370"/>
                  <a:pt x="26783" y="5346"/>
                  <a:pt x="26735" y="5389"/>
                </a:cubicBezTo>
                <a:cubicBezTo>
                  <a:pt x="26691" y="5428"/>
                  <a:pt x="26582" y="5428"/>
                  <a:pt x="26598" y="5389"/>
                </a:cubicBezTo>
                <a:cubicBezTo>
                  <a:pt x="26604" y="5375"/>
                  <a:pt x="26598" y="5362"/>
                  <a:pt x="26585" y="5362"/>
                </a:cubicBezTo>
                <a:cubicBezTo>
                  <a:pt x="26572" y="5362"/>
                  <a:pt x="26561" y="5344"/>
                  <a:pt x="26561" y="5323"/>
                </a:cubicBezTo>
                <a:cubicBezTo>
                  <a:pt x="26561" y="5299"/>
                  <a:pt x="26575" y="5283"/>
                  <a:pt x="26596" y="5286"/>
                </a:cubicBezTo>
                <a:cubicBezTo>
                  <a:pt x="26659" y="5291"/>
                  <a:pt x="26648" y="5241"/>
                  <a:pt x="26582" y="5225"/>
                </a:cubicBezTo>
                <a:cubicBezTo>
                  <a:pt x="26538" y="5215"/>
                  <a:pt x="26519" y="5199"/>
                  <a:pt x="26516" y="5164"/>
                </a:cubicBezTo>
                <a:cubicBezTo>
                  <a:pt x="26516" y="5141"/>
                  <a:pt x="26511" y="5133"/>
                  <a:pt x="26506" y="5146"/>
                </a:cubicBezTo>
                <a:cubicBezTo>
                  <a:pt x="26498" y="5162"/>
                  <a:pt x="26485" y="5167"/>
                  <a:pt x="26474" y="5162"/>
                </a:cubicBezTo>
                <a:cubicBezTo>
                  <a:pt x="26464" y="5154"/>
                  <a:pt x="26456" y="5159"/>
                  <a:pt x="26456" y="5170"/>
                </a:cubicBezTo>
                <a:cubicBezTo>
                  <a:pt x="26456" y="5183"/>
                  <a:pt x="26469" y="5199"/>
                  <a:pt x="26485" y="5209"/>
                </a:cubicBezTo>
                <a:cubicBezTo>
                  <a:pt x="26522" y="5230"/>
                  <a:pt x="26551" y="5320"/>
                  <a:pt x="26522" y="5320"/>
                </a:cubicBezTo>
                <a:cubicBezTo>
                  <a:pt x="26509" y="5320"/>
                  <a:pt x="26498" y="5307"/>
                  <a:pt x="26498" y="5291"/>
                </a:cubicBezTo>
                <a:cubicBezTo>
                  <a:pt x="26498" y="5275"/>
                  <a:pt x="26482" y="5257"/>
                  <a:pt x="26464" y="5249"/>
                </a:cubicBezTo>
                <a:cubicBezTo>
                  <a:pt x="26416" y="5230"/>
                  <a:pt x="26414" y="5233"/>
                  <a:pt x="26427" y="5265"/>
                </a:cubicBezTo>
                <a:cubicBezTo>
                  <a:pt x="26443" y="5304"/>
                  <a:pt x="26395" y="5331"/>
                  <a:pt x="26363" y="5299"/>
                </a:cubicBezTo>
                <a:cubicBezTo>
                  <a:pt x="26345" y="5280"/>
                  <a:pt x="26350" y="5267"/>
                  <a:pt x="26387" y="5244"/>
                </a:cubicBezTo>
                <a:cubicBezTo>
                  <a:pt x="26445" y="5204"/>
                  <a:pt x="26429" y="5141"/>
                  <a:pt x="26369" y="5172"/>
                </a:cubicBezTo>
                <a:cubicBezTo>
                  <a:pt x="26319" y="5201"/>
                  <a:pt x="26192" y="5178"/>
                  <a:pt x="26155" y="5135"/>
                </a:cubicBezTo>
                <a:cubicBezTo>
                  <a:pt x="26131" y="5106"/>
                  <a:pt x="26134" y="5104"/>
                  <a:pt x="26171" y="5120"/>
                </a:cubicBezTo>
                <a:cubicBezTo>
                  <a:pt x="26195" y="5128"/>
                  <a:pt x="26237" y="5141"/>
                  <a:pt x="26266" y="5146"/>
                </a:cubicBezTo>
                <a:cubicBezTo>
                  <a:pt x="26311" y="5154"/>
                  <a:pt x="26305" y="5149"/>
                  <a:pt x="26245" y="5112"/>
                </a:cubicBezTo>
                <a:cubicBezTo>
                  <a:pt x="26205" y="5091"/>
                  <a:pt x="26174" y="5059"/>
                  <a:pt x="26176" y="5048"/>
                </a:cubicBezTo>
                <a:cubicBezTo>
                  <a:pt x="26179" y="5035"/>
                  <a:pt x="26171" y="5025"/>
                  <a:pt x="26160" y="5025"/>
                </a:cubicBezTo>
                <a:cubicBezTo>
                  <a:pt x="26150" y="5025"/>
                  <a:pt x="26139" y="5035"/>
                  <a:pt x="26139" y="5046"/>
                </a:cubicBezTo>
                <a:cubicBezTo>
                  <a:pt x="26139" y="5077"/>
                  <a:pt x="26060" y="5072"/>
                  <a:pt x="26047" y="5040"/>
                </a:cubicBezTo>
                <a:cubicBezTo>
                  <a:pt x="26039" y="5019"/>
                  <a:pt x="26031" y="5022"/>
                  <a:pt x="26015" y="5046"/>
                </a:cubicBezTo>
                <a:cubicBezTo>
                  <a:pt x="25997" y="5072"/>
                  <a:pt x="25991" y="5067"/>
                  <a:pt x="25991" y="5019"/>
                </a:cubicBezTo>
                <a:cubicBezTo>
                  <a:pt x="25991" y="4938"/>
                  <a:pt x="25957" y="4930"/>
                  <a:pt x="25918" y="5004"/>
                </a:cubicBezTo>
                <a:cubicBezTo>
                  <a:pt x="25881" y="5075"/>
                  <a:pt x="25812" y="5088"/>
                  <a:pt x="25796" y="5025"/>
                </a:cubicBezTo>
                <a:cubicBezTo>
                  <a:pt x="25786" y="4993"/>
                  <a:pt x="25767" y="4982"/>
                  <a:pt x="25709" y="4982"/>
                </a:cubicBezTo>
                <a:cubicBezTo>
                  <a:pt x="25667" y="4982"/>
                  <a:pt x="25633" y="4972"/>
                  <a:pt x="25633" y="4961"/>
                </a:cubicBezTo>
                <a:cubicBezTo>
                  <a:pt x="25633" y="4951"/>
                  <a:pt x="25596" y="4940"/>
                  <a:pt x="25551" y="4940"/>
                </a:cubicBezTo>
                <a:cubicBezTo>
                  <a:pt x="25488" y="4940"/>
                  <a:pt x="25466" y="4932"/>
                  <a:pt x="25458" y="4898"/>
                </a:cubicBezTo>
                <a:cubicBezTo>
                  <a:pt x="25448" y="4866"/>
                  <a:pt x="25429" y="4856"/>
                  <a:pt x="25371" y="4856"/>
                </a:cubicBezTo>
                <a:cubicBezTo>
                  <a:pt x="25300" y="4856"/>
                  <a:pt x="25295" y="4851"/>
                  <a:pt x="25295" y="4793"/>
                </a:cubicBezTo>
                <a:cubicBezTo>
                  <a:pt x="25295" y="4740"/>
                  <a:pt x="25287" y="4729"/>
                  <a:pt x="25242" y="4729"/>
                </a:cubicBezTo>
                <a:cubicBezTo>
                  <a:pt x="25210" y="4729"/>
                  <a:pt x="25192" y="4721"/>
                  <a:pt x="25200" y="4708"/>
                </a:cubicBezTo>
                <a:cubicBezTo>
                  <a:pt x="25208" y="4695"/>
                  <a:pt x="25192" y="4687"/>
                  <a:pt x="25163" y="4690"/>
                </a:cubicBezTo>
                <a:cubicBezTo>
                  <a:pt x="25137" y="4690"/>
                  <a:pt x="25126" y="4695"/>
                  <a:pt x="25142" y="4700"/>
                </a:cubicBezTo>
                <a:cubicBezTo>
                  <a:pt x="25195" y="4721"/>
                  <a:pt x="25110" y="4771"/>
                  <a:pt x="25028" y="4769"/>
                </a:cubicBezTo>
                <a:cubicBezTo>
                  <a:pt x="24949" y="4766"/>
                  <a:pt x="24949" y="4766"/>
                  <a:pt x="25010" y="4753"/>
                </a:cubicBezTo>
                <a:cubicBezTo>
                  <a:pt x="25094" y="4734"/>
                  <a:pt x="25110" y="4632"/>
                  <a:pt x="25036" y="4571"/>
                </a:cubicBezTo>
                <a:cubicBezTo>
                  <a:pt x="25010" y="4547"/>
                  <a:pt x="24997" y="4537"/>
                  <a:pt x="25005" y="4547"/>
                </a:cubicBezTo>
                <a:cubicBezTo>
                  <a:pt x="25013" y="4560"/>
                  <a:pt x="24999" y="4589"/>
                  <a:pt x="24976" y="4616"/>
                </a:cubicBezTo>
                <a:cubicBezTo>
                  <a:pt x="24949" y="4642"/>
                  <a:pt x="24936" y="4679"/>
                  <a:pt x="24944" y="4698"/>
                </a:cubicBezTo>
                <a:cubicBezTo>
                  <a:pt x="24952" y="4719"/>
                  <a:pt x="24944" y="4729"/>
                  <a:pt x="24918" y="4729"/>
                </a:cubicBezTo>
                <a:cubicBezTo>
                  <a:pt x="24875" y="4729"/>
                  <a:pt x="24825" y="4650"/>
                  <a:pt x="24831" y="4589"/>
                </a:cubicBezTo>
                <a:cubicBezTo>
                  <a:pt x="24838" y="4523"/>
                  <a:pt x="24831" y="4505"/>
                  <a:pt x="24807" y="4539"/>
                </a:cubicBezTo>
                <a:cubicBezTo>
                  <a:pt x="24791" y="4563"/>
                  <a:pt x="24788" y="4560"/>
                  <a:pt x="24799" y="4523"/>
                </a:cubicBezTo>
                <a:cubicBezTo>
                  <a:pt x="24815" y="4465"/>
                  <a:pt x="24786" y="4460"/>
                  <a:pt x="24751" y="4516"/>
                </a:cubicBezTo>
                <a:cubicBezTo>
                  <a:pt x="24733" y="4550"/>
                  <a:pt x="24733" y="4558"/>
                  <a:pt x="24757" y="4568"/>
                </a:cubicBezTo>
                <a:cubicBezTo>
                  <a:pt x="24804" y="4587"/>
                  <a:pt x="24796" y="4624"/>
                  <a:pt x="24746" y="4624"/>
                </a:cubicBezTo>
                <a:cubicBezTo>
                  <a:pt x="24720" y="4624"/>
                  <a:pt x="24704" y="4608"/>
                  <a:pt x="24701" y="4587"/>
                </a:cubicBezTo>
                <a:cubicBezTo>
                  <a:pt x="24701" y="4558"/>
                  <a:pt x="24696" y="4560"/>
                  <a:pt x="24678" y="4597"/>
                </a:cubicBezTo>
                <a:cubicBezTo>
                  <a:pt x="24651" y="4655"/>
                  <a:pt x="24619" y="4661"/>
                  <a:pt x="24635" y="4603"/>
                </a:cubicBezTo>
                <a:cubicBezTo>
                  <a:pt x="24643" y="4568"/>
                  <a:pt x="24635" y="4563"/>
                  <a:pt x="24588" y="4574"/>
                </a:cubicBezTo>
                <a:cubicBezTo>
                  <a:pt x="24556" y="4579"/>
                  <a:pt x="24538" y="4574"/>
                  <a:pt x="24543" y="4563"/>
                </a:cubicBezTo>
                <a:cubicBezTo>
                  <a:pt x="24551" y="4552"/>
                  <a:pt x="24538" y="4529"/>
                  <a:pt x="24514" y="4508"/>
                </a:cubicBezTo>
                <a:cubicBezTo>
                  <a:pt x="24469" y="4465"/>
                  <a:pt x="24456" y="4392"/>
                  <a:pt x="24495" y="4392"/>
                </a:cubicBezTo>
                <a:cubicBezTo>
                  <a:pt x="24509" y="4392"/>
                  <a:pt x="24514" y="4405"/>
                  <a:pt x="24506" y="4421"/>
                </a:cubicBezTo>
                <a:cubicBezTo>
                  <a:pt x="24501" y="4436"/>
                  <a:pt x="24506" y="4460"/>
                  <a:pt x="24519" y="4473"/>
                </a:cubicBezTo>
                <a:cubicBezTo>
                  <a:pt x="24554" y="4508"/>
                  <a:pt x="24588" y="4502"/>
                  <a:pt x="24559" y="4468"/>
                </a:cubicBezTo>
                <a:cubicBezTo>
                  <a:pt x="24540" y="4447"/>
                  <a:pt x="24540" y="4423"/>
                  <a:pt x="24556" y="4384"/>
                </a:cubicBezTo>
                <a:cubicBezTo>
                  <a:pt x="24569" y="4347"/>
                  <a:pt x="24569" y="4328"/>
                  <a:pt x="24556" y="4328"/>
                </a:cubicBezTo>
                <a:cubicBezTo>
                  <a:pt x="24546" y="4328"/>
                  <a:pt x="24535" y="4341"/>
                  <a:pt x="24535" y="4357"/>
                </a:cubicBezTo>
                <a:cubicBezTo>
                  <a:pt x="24535" y="4378"/>
                  <a:pt x="24519" y="4384"/>
                  <a:pt x="24493" y="4376"/>
                </a:cubicBezTo>
                <a:cubicBezTo>
                  <a:pt x="24466" y="4370"/>
                  <a:pt x="24453" y="4355"/>
                  <a:pt x="24456" y="4341"/>
                </a:cubicBezTo>
                <a:cubicBezTo>
                  <a:pt x="24461" y="4328"/>
                  <a:pt x="24459" y="4299"/>
                  <a:pt x="24448" y="4275"/>
                </a:cubicBezTo>
                <a:cubicBezTo>
                  <a:pt x="24435" y="4244"/>
                  <a:pt x="24432" y="4254"/>
                  <a:pt x="24437" y="4310"/>
                </a:cubicBezTo>
                <a:lnTo>
                  <a:pt x="24443" y="4384"/>
                </a:lnTo>
                <a:lnTo>
                  <a:pt x="24337" y="4381"/>
                </a:lnTo>
                <a:cubicBezTo>
                  <a:pt x="24221" y="4378"/>
                  <a:pt x="24216" y="4368"/>
                  <a:pt x="24271" y="4268"/>
                </a:cubicBezTo>
                <a:cubicBezTo>
                  <a:pt x="24300" y="4215"/>
                  <a:pt x="24300" y="4215"/>
                  <a:pt x="24303" y="4260"/>
                </a:cubicBezTo>
                <a:cubicBezTo>
                  <a:pt x="24303" y="4286"/>
                  <a:pt x="24313" y="4307"/>
                  <a:pt x="24327" y="4307"/>
                </a:cubicBezTo>
                <a:cubicBezTo>
                  <a:pt x="24340" y="4307"/>
                  <a:pt x="24342" y="4291"/>
                  <a:pt x="24337" y="4273"/>
                </a:cubicBezTo>
                <a:cubicBezTo>
                  <a:pt x="24327" y="4249"/>
                  <a:pt x="24332" y="4244"/>
                  <a:pt x="24356" y="4252"/>
                </a:cubicBezTo>
                <a:cubicBezTo>
                  <a:pt x="24371" y="4257"/>
                  <a:pt x="24390" y="4254"/>
                  <a:pt x="24398" y="4244"/>
                </a:cubicBezTo>
                <a:cubicBezTo>
                  <a:pt x="24403" y="4236"/>
                  <a:pt x="24382" y="4217"/>
                  <a:pt x="24348" y="4207"/>
                </a:cubicBezTo>
                <a:cubicBezTo>
                  <a:pt x="24308" y="4191"/>
                  <a:pt x="24284" y="4167"/>
                  <a:pt x="24276" y="4130"/>
                </a:cubicBezTo>
                <a:cubicBezTo>
                  <a:pt x="24271" y="4099"/>
                  <a:pt x="24274" y="4075"/>
                  <a:pt x="24284" y="4075"/>
                </a:cubicBezTo>
                <a:cubicBezTo>
                  <a:pt x="24295" y="4075"/>
                  <a:pt x="24303" y="4057"/>
                  <a:pt x="24303" y="4033"/>
                </a:cubicBezTo>
                <a:cubicBezTo>
                  <a:pt x="24303" y="4009"/>
                  <a:pt x="24290" y="3991"/>
                  <a:pt x="24276" y="3991"/>
                </a:cubicBezTo>
                <a:cubicBezTo>
                  <a:pt x="24179" y="3988"/>
                  <a:pt x="24176" y="3827"/>
                  <a:pt x="24274" y="3782"/>
                </a:cubicBezTo>
                <a:cubicBezTo>
                  <a:pt x="24316" y="3764"/>
                  <a:pt x="24324" y="3764"/>
                  <a:pt x="24327" y="3795"/>
                </a:cubicBezTo>
                <a:cubicBezTo>
                  <a:pt x="24327" y="3819"/>
                  <a:pt x="24332" y="3822"/>
                  <a:pt x="24337" y="3806"/>
                </a:cubicBezTo>
                <a:cubicBezTo>
                  <a:pt x="24353" y="3769"/>
                  <a:pt x="24329" y="3674"/>
                  <a:pt x="24303" y="3674"/>
                </a:cubicBezTo>
                <a:cubicBezTo>
                  <a:pt x="24292" y="3674"/>
                  <a:pt x="24287" y="3687"/>
                  <a:pt x="24295" y="3703"/>
                </a:cubicBezTo>
                <a:cubicBezTo>
                  <a:pt x="24303" y="3727"/>
                  <a:pt x="24295" y="3732"/>
                  <a:pt x="24263" y="3724"/>
                </a:cubicBezTo>
                <a:cubicBezTo>
                  <a:pt x="24234" y="3716"/>
                  <a:pt x="24213" y="3727"/>
                  <a:pt x="24197" y="3758"/>
                </a:cubicBezTo>
                <a:cubicBezTo>
                  <a:pt x="24182" y="3790"/>
                  <a:pt x="24160" y="3801"/>
                  <a:pt x="24131" y="3793"/>
                </a:cubicBezTo>
                <a:cubicBezTo>
                  <a:pt x="24108" y="3787"/>
                  <a:pt x="24092" y="3793"/>
                  <a:pt x="24094" y="3809"/>
                </a:cubicBezTo>
                <a:cubicBezTo>
                  <a:pt x="24100" y="3864"/>
                  <a:pt x="24089" y="3885"/>
                  <a:pt x="24055" y="3882"/>
                </a:cubicBezTo>
                <a:cubicBezTo>
                  <a:pt x="24034" y="3882"/>
                  <a:pt x="24028" y="3877"/>
                  <a:pt x="24044" y="3872"/>
                </a:cubicBezTo>
                <a:cubicBezTo>
                  <a:pt x="24087" y="3853"/>
                  <a:pt x="24073" y="3824"/>
                  <a:pt x="24028" y="3838"/>
                </a:cubicBezTo>
                <a:cubicBezTo>
                  <a:pt x="23997" y="3846"/>
                  <a:pt x="23986" y="3838"/>
                  <a:pt x="23986" y="3803"/>
                </a:cubicBezTo>
                <a:cubicBezTo>
                  <a:pt x="23986" y="3753"/>
                  <a:pt x="24007" y="3745"/>
                  <a:pt x="24044" y="3785"/>
                </a:cubicBezTo>
                <a:cubicBezTo>
                  <a:pt x="24063" y="3803"/>
                  <a:pt x="24071" y="3803"/>
                  <a:pt x="24071" y="3785"/>
                </a:cubicBezTo>
                <a:cubicBezTo>
                  <a:pt x="24071" y="3756"/>
                  <a:pt x="24031" y="3729"/>
                  <a:pt x="23986" y="3727"/>
                </a:cubicBezTo>
                <a:cubicBezTo>
                  <a:pt x="23960" y="3724"/>
                  <a:pt x="23955" y="3740"/>
                  <a:pt x="23963" y="3787"/>
                </a:cubicBezTo>
                <a:cubicBezTo>
                  <a:pt x="23968" y="3827"/>
                  <a:pt x="23963" y="3843"/>
                  <a:pt x="23949" y="3835"/>
                </a:cubicBezTo>
                <a:cubicBezTo>
                  <a:pt x="23936" y="3827"/>
                  <a:pt x="23920" y="3830"/>
                  <a:pt x="23912" y="3843"/>
                </a:cubicBezTo>
                <a:cubicBezTo>
                  <a:pt x="23904" y="3853"/>
                  <a:pt x="23918" y="3864"/>
                  <a:pt x="23944" y="3864"/>
                </a:cubicBezTo>
                <a:cubicBezTo>
                  <a:pt x="23968" y="3864"/>
                  <a:pt x="23986" y="3872"/>
                  <a:pt x="23986" y="3882"/>
                </a:cubicBezTo>
                <a:cubicBezTo>
                  <a:pt x="23986" y="3911"/>
                  <a:pt x="23891" y="3991"/>
                  <a:pt x="23852" y="3991"/>
                </a:cubicBezTo>
                <a:cubicBezTo>
                  <a:pt x="23833" y="3991"/>
                  <a:pt x="23817" y="4006"/>
                  <a:pt x="23817" y="4028"/>
                </a:cubicBezTo>
                <a:cubicBezTo>
                  <a:pt x="23815" y="4049"/>
                  <a:pt x="23804" y="4035"/>
                  <a:pt x="23786" y="3996"/>
                </a:cubicBezTo>
                <a:cubicBezTo>
                  <a:pt x="23770" y="3956"/>
                  <a:pt x="23762" y="3911"/>
                  <a:pt x="23767" y="3896"/>
                </a:cubicBezTo>
                <a:cubicBezTo>
                  <a:pt x="23775" y="3875"/>
                  <a:pt x="23765" y="3864"/>
                  <a:pt x="23736" y="3864"/>
                </a:cubicBezTo>
                <a:cubicBezTo>
                  <a:pt x="23683" y="3864"/>
                  <a:pt x="23675" y="3917"/>
                  <a:pt x="23725" y="3943"/>
                </a:cubicBezTo>
                <a:cubicBezTo>
                  <a:pt x="23744" y="3954"/>
                  <a:pt x="23759" y="3993"/>
                  <a:pt x="23762" y="4030"/>
                </a:cubicBezTo>
                <a:cubicBezTo>
                  <a:pt x="23767" y="4088"/>
                  <a:pt x="23757" y="4104"/>
                  <a:pt x="23715" y="4120"/>
                </a:cubicBezTo>
                <a:cubicBezTo>
                  <a:pt x="23635" y="4152"/>
                  <a:pt x="23564" y="4112"/>
                  <a:pt x="23564" y="4041"/>
                </a:cubicBezTo>
                <a:cubicBezTo>
                  <a:pt x="23564" y="4009"/>
                  <a:pt x="23559" y="3991"/>
                  <a:pt x="23551" y="3999"/>
                </a:cubicBezTo>
                <a:cubicBezTo>
                  <a:pt x="23543" y="4006"/>
                  <a:pt x="23514" y="3999"/>
                  <a:pt x="23488" y="3980"/>
                </a:cubicBezTo>
                <a:cubicBezTo>
                  <a:pt x="23443" y="3951"/>
                  <a:pt x="23437" y="3951"/>
                  <a:pt x="23435" y="3985"/>
                </a:cubicBezTo>
                <a:cubicBezTo>
                  <a:pt x="23435" y="4006"/>
                  <a:pt x="23432" y="4028"/>
                  <a:pt x="23435" y="4035"/>
                </a:cubicBezTo>
                <a:cubicBezTo>
                  <a:pt x="23435" y="4041"/>
                  <a:pt x="23411" y="4043"/>
                  <a:pt x="23385" y="4038"/>
                </a:cubicBezTo>
                <a:cubicBezTo>
                  <a:pt x="23321" y="4025"/>
                  <a:pt x="23287" y="3933"/>
                  <a:pt x="23335" y="3904"/>
                </a:cubicBezTo>
                <a:cubicBezTo>
                  <a:pt x="23350" y="3893"/>
                  <a:pt x="23374" y="3890"/>
                  <a:pt x="23390" y="3896"/>
                </a:cubicBezTo>
                <a:cubicBezTo>
                  <a:pt x="23403" y="3901"/>
                  <a:pt x="23422" y="3896"/>
                  <a:pt x="23427" y="3885"/>
                </a:cubicBezTo>
                <a:cubicBezTo>
                  <a:pt x="23435" y="3872"/>
                  <a:pt x="23430" y="3864"/>
                  <a:pt x="23416" y="3864"/>
                </a:cubicBezTo>
                <a:cubicBezTo>
                  <a:pt x="23401" y="3864"/>
                  <a:pt x="23401" y="3851"/>
                  <a:pt x="23416" y="3819"/>
                </a:cubicBezTo>
                <a:cubicBezTo>
                  <a:pt x="23437" y="3782"/>
                  <a:pt x="23435" y="3772"/>
                  <a:pt x="23398" y="3745"/>
                </a:cubicBezTo>
                <a:cubicBezTo>
                  <a:pt x="23337" y="3703"/>
                  <a:pt x="23340" y="3624"/>
                  <a:pt x="23403" y="3590"/>
                </a:cubicBezTo>
                <a:cubicBezTo>
                  <a:pt x="23477" y="3553"/>
                  <a:pt x="23522" y="3576"/>
                  <a:pt x="23522" y="3653"/>
                </a:cubicBezTo>
                <a:cubicBezTo>
                  <a:pt x="23522" y="3708"/>
                  <a:pt x="23530" y="3719"/>
                  <a:pt x="23567" y="3714"/>
                </a:cubicBezTo>
                <a:cubicBezTo>
                  <a:pt x="23627" y="3703"/>
                  <a:pt x="23641" y="3661"/>
                  <a:pt x="23588" y="3648"/>
                </a:cubicBezTo>
                <a:cubicBezTo>
                  <a:pt x="23538" y="3635"/>
                  <a:pt x="23517" y="3534"/>
                  <a:pt x="23559" y="3495"/>
                </a:cubicBezTo>
                <a:cubicBezTo>
                  <a:pt x="23622" y="3429"/>
                  <a:pt x="23728" y="3482"/>
                  <a:pt x="23707" y="3566"/>
                </a:cubicBezTo>
                <a:cubicBezTo>
                  <a:pt x="23699" y="3598"/>
                  <a:pt x="23712" y="3611"/>
                  <a:pt x="23773" y="3629"/>
                </a:cubicBezTo>
                <a:lnTo>
                  <a:pt x="23849" y="3650"/>
                </a:lnTo>
                <a:lnTo>
                  <a:pt x="23796" y="3608"/>
                </a:lnTo>
                <a:cubicBezTo>
                  <a:pt x="23767" y="3584"/>
                  <a:pt x="23754" y="3571"/>
                  <a:pt x="23770" y="3579"/>
                </a:cubicBezTo>
                <a:cubicBezTo>
                  <a:pt x="23783" y="3587"/>
                  <a:pt x="23796" y="3582"/>
                  <a:pt x="23796" y="3569"/>
                </a:cubicBezTo>
                <a:cubicBezTo>
                  <a:pt x="23796" y="3558"/>
                  <a:pt x="23807" y="3547"/>
                  <a:pt x="23817" y="3547"/>
                </a:cubicBezTo>
                <a:cubicBezTo>
                  <a:pt x="23831" y="3547"/>
                  <a:pt x="23833" y="3558"/>
                  <a:pt x="23825" y="3571"/>
                </a:cubicBezTo>
                <a:cubicBezTo>
                  <a:pt x="23817" y="3584"/>
                  <a:pt x="23823" y="3592"/>
                  <a:pt x="23839" y="3587"/>
                </a:cubicBezTo>
                <a:cubicBezTo>
                  <a:pt x="23894" y="3569"/>
                  <a:pt x="23883" y="3526"/>
                  <a:pt x="23825" y="3524"/>
                </a:cubicBezTo>
                <a:cubicBezTo>
                  <a:pt x="23783" y="3521"/>
                  <a:pt x="23778" y="3518"/>
                  <a:pt x="23807" y="3513"/>
                </a:cubicBezTo>
                <a:cubicBezTo>
                  <a:pt x="23910" y="3489"/>
                  <a:pt x="23989" y="3421"/>
                  <a:pt x="23912" y="3421"/>
                </a:cubicBezTo>
                <a:cubicBezTo>
                  <a:pt x="23897" y="3421"/>
                  <a:pt x="23875" y="3410"/>
                  <a:pt x="23868" y="3397"/>
                </a:cubicBezTo>
                <a:cubicBezTo>
                  <a:pt x="23860" y="3381"/>
                  <a:pt x="23870" y="3379"/>
                  <a:pt x="23904" y="3387"/>
                </a:cubicBezTo>
                <a:cubicBezTo>
                  <a:pt x="23949" y="3400"/>
                  <a:pt x="23949" y="3397"/>
                  <a:pt x="23897" y="3368"/>
                </a:cubicBezTo>
                <a:cubicBezTo>
                  <a:pt x="23839" y="3334"/>
                  <a:pt x="23820" y="3294"/>
                  <a:pt x="23860" y="3294"/>
                </a:cubicBezTo>
                <a:cubicBezTo>
                  <a:pt x="23873" y="3294"/>
                  <a:pt x="23878" y="3284"/>
                  <a:pt x="23870" y="3273"/>
                </a:cubicBezTo>
                <a:cubicBezTo>
                  <a:pt x="23862" y="3263"/>
                  <a:pt x="23836" y="3252"/>
                  <a:pt x="23812" y="3255"/>
                </a:cubicBezTo>
                <a:cubicBezTo>
                  <a:pt x="23786" y="3255"/>
                  <a:pt x="23775" y="3260"/>
                  <a:pt x="23788" y="3265"/>
                </a:cubicBezTo>
                <a:cubicBezTo>
                  <a:pt x="23823" y="3278"/>
                  <a:pt x="23741" y="3360"/>
                  <a:pt x="23693" y="3360"/>
                </a:cubicBezTo>
                <a:cubicBezTo>
                  <a:pt x="23601" y="3358"/>
                  <a:pt x="23585" y="3350"/>
                  <a:pt x="23585" y="3305"/>
                </a:cubicBezTo>
                <a:cubicBezTo>
                  <a:pt x="23585" y="3278"/>
                  <a:pt x="23559" y="3247"/>
                  <a:pt x="23517" y="3220"/>
                </a:cubicBezTo>
                <a:cubicBezTo>
                  <a:pt x="23480" y="3199"/>
                  <a:pt x="23456" y="3189"/>
                  <a:pt x="23464" y="3199"/>
                </a:cubicBezTo>
                <a:cubicBezTo>
                  <a:pt x="23485" y="3223"/>
                  <a:pt x="23422" y="3278"/>
                  <a:pt x="23379" y="3270"/>
                </a:cubicBezTo>
                <a:cubicBezTo>
                  <a:pt x="23358" y="3265"/>
                  <a:pt x="23340" y="3239"/>
                  <a:pt x="23335" y="3205"/>
                </a:cubicBezTo>
                <a:cubicBezTo>
                  <a:pt x="23329" y="3160"/>
                  <a:pt x="23340" y="3147"/>
                  <a:pt x="23382" y="3133"/>
                </a:cubicBezTo>
                <a:cubicBezTo>
                  <a:pt x="23451" y="3117"/>
                  <a:pt x="23456" y="3052"/>
                  <a:pt x="23395" y="2988"/>
                </a:cubicBezTo>
                <a:cubicBezTo>
                  <a:pt x="23337" y="2925"/>
                  <a:pt x="23358" y="2841"/>
                  <a:pt x="23437" y="2806"/>
                </a:cubicBezTo>
                <a:cubicBezTo>
                  <a:pt x="23511" y="2772"/>
                  <a:pt x="23532" y="2711"/>
                  <a:pt x="23477" y="2695"/>
                </a:cubicBezTo>
                <a:cubicBezTo>
                  <a:pt x="23448" y="2690"/>
                  <a:pt x="23437" y="2666"/>
                  <a:pt x="23437" y="2611"/>
                </a:cubicBezTo>
                <a:cubicBezTo>
                  <a:pt x="23437" y="2558"/>
                  <a:pt x="23427" y="2535"/>
                  <a:pt x="23406" y="2535"/>
                </a:cubicBezTo>
                <a:cubicBezTo>
                  <a:pt x="23372" y="2535"/>
                  <a:pt x="23308" y="2450"/>
                  <a:pt x="23324" y="2424"/>
                </a:cubicBezTo>
                <a:cubicBezTo>
                  <a:pt x="23340" y="2400"/>
                  <a:pt x="23290" y="2342"/>
                  <a:pt x="23266" y="2358"/>
                </a:cubicBezTo>
                <a:cubicBezTo>
                  <a:pt x="23255" y="2363"/>
                  <a:pt x="23248" y="2360"/>
                  <a:pt x="23248" y="2350"/>
                </a:cubicBezTo>
                <a:cubicBezTo>
                  <a:pt x="23248" y="2339"/>
                  <a:pt x="23208" y="2300"/>
                  <a:pt x="23163" y="2263"/>
                </a:cubicBezTo>
                <a:cubicBezTo>
                  <a:pt x="23094" y="2207"/>
                  <a:pt x="23071" y="2200"/>
                  <a:pt x="23047" y="2218"/>
                </a:cubicBezTo>
                <a:cubicBezTo>
                  <a:pt x="23015" y="2244"/>
                  <a:pt x="22981" y="2213"/>
                  <a:pt x="23005" y="2176"/>
                </a:cubicBezTo>
                <a:cubicBezTo>
                  <a:pt x="23010" y="2165"/>
                  <a:pt x="22981" y="2131"/>
                  <a:pt x="22936" y="2102"/>
                </a:cubicBezTo>
                <a:cubicBezTo>
                  <a:pt x="22894" y="2073"/>
                  <a:pt x="22781" y="1996"/>
                  <a:pt x="22688" y="1933"/>
                </a:cubicBezTo>
                <a:cubicBezTo>
                  <a:pt x="22591" y="1867"/>
                  <a:pt x="22506" y="1822"/>
                  <a:pt x="22488" y="1828"/>
                </a:cubicBezTo>
                <a:cubicBezTo>
                  <a:pt x="22472" y="1836"/>
                  <a:pt x="22464" y="1833"/>
                  <a:pt x="22472" y="1825"/>
                </a:cubicBezTo>
                <a:cubicBezTo>
                  <a:pt x="22490" y="1809"/>
                  <a:pt x="22456" y="1775"/>
                  <a:pt x="22358" y="1717"/>
                </a:cubicBezTo>
                <a:lnTo>
                  <a:pt x="22282" y="1669"/>
                </a:lnTo>
                <a:lnTo>
                  <a:pt x="22269" y="1714"/>
                </a:lnTo>
                <a:cubicBezTo>
                  <a:pt x="22253" y="1777"/>
                  <a:pt x="22203" y="1751"/>
                  <a:pt x="22203" y="1680"/>
                </a:cubicBezTo>
                <a:cubicBezTo>
                  <a:pt x="22200" y="1614"/>
                  <a:pt x="22224" y="1630"/>
                  <a:pt x="21828" y="1411"/>
                </a:cubicBezTo>
                <a:cubicBezTo>
                  <a:pt x="21414" y="1181"/>
                  <a:pt x="20934" y="973"/>
                  <a:pt x="20828" y="973"/>
                </a:cubicBezTo>
                <a:cubicBezTo>
                  <a:pt x="20765" y="973"/>
                  <a:pt x="20712" y="952"/>
                  <a:pt x="20725" y="931"/>
                </a:cubicBezTo>
                <a:cubicBezTo>
                  <a:pt x="20744" y="902"/>
                  <a:pt x="20137" y="717"/>
                  <a:pt x="19818" y="654"/>
                </a:cubicBezTo>
                <a:cubicBezTo>
                  <a:pt x="19322" y="554"/>
                  <a:pt x="18934" y="506"/>
                  <a:pt x="18467" y="488"/>
                </a:cubicBezTo>
                <a:lnTo>
                  <a:pt x="18023" y="474"/>
                </a:lnTo>
                <a:lnTo>
                  <a:pt x="18351" y="469"/>
                </a:lnTo>
                <a:cubicBezTo>
                  <a:pt x="19095" y="461"/>
                  <a:pt x="19910" y="598"/>
                  <a:pt x="20694" y="860"/>
                </a:cubicBezTo>
                <a:lnTo>
                  <a:pt x="20915" y="933"/>
                </a:lnTo>
                <a:lnTo>
                  <a:pt x="21358" y="923"/>
                </a:lnTo>
                <a:cubicBezTo>
                  <a:pt x="21601" y="918"/>
                  <a:pt x="21839" y="907"/>
                  <a:pt x="21881" y="899"/>
                </a:cubicBezTo>
                <a:cubicBezTo>
                  <a:pt x="21934" y="891"/>
                  <a:pt x="21960" y="896"/>
                  <a:pt x="21960" y="912"/>
                </a:cubicBezTo>
                <a:cubicBezTo>
                  <a:pt x="21960" y="925"/>
                  <a:pt x="21981" y="931"/>
                  <a:pt x="22015" y="925"/>
                </a:cubicBezTo>
                <a:cubicBezTo>
                  <a:pt x="22050" y="918"/>
                  <a:pt x="22073" y="925"/>
                  <a:pt x="22079" y="944"/>
                </a:cubicBezTo>
                <a:cubicBezTo>
                  <a:pt x="22097" y="989"/>
                  <a:pt x="22142" y="978"/>
                  <a:pt x="22168" y="920"/>
                </a:cubicBezTo>
                <a:cubicBezTo>
                  <a:pt x="22200" y="846"/>
                  <a:pt x="22303" y="846"/>
                  <a:pt x="22335" y="920"/>
                </a:cubicBezTo>
                <a:cubicBezTo>
                  <a:pt x="22350" y="954"/>
                  <a:pt x="22372" y="968"/>
                  <a:pt x="22393" y="960"/>
                </a:cubicBezTo>
                <a:cubicBezTo>
                  <a:pt x="22435" y="944"/>
                  <a:pt x="22432" y="931"/>
                  <a:pt x="22387" y="896"/>
                </a:cubicBezTo>
                <a:cubicBezTo>
                  <a:pt x="22335" y="854"/>
                  <a:pt x="22023" y="704"/>
                  <a:pt x="21949" y="685"/>
                </a:cubicBezTo>
                <a:cubicBezTo>
                  <a:pt x="21915" y="678"/>
                  <a:pt x="21865" y="656"/>
                  <a:pt x="21841" y="641"/>
                </a:cubicBezTo>
                <a:cubicBezTo>
                  <a:pt x="21815" y="625"/>
                  <a:pt x="21770" y="606"/>
                  <a:pt x="21738" y="601"/>
                </a:cubicBezTo>
                <a:cubicBezTo>
                  <a:pt x="21704" y="596"/>
                  <a:pt x="21659" y="580"/>
                  <a:pt x="21635" y="567"/>
                </a:cubicBezTo>
                <a:cubicBezTo>
                  <a:pt x="21612" y="554"/>
                  <a:pt x="21585" y="540"/>
                  <a:pt x="21580" y="540"/>
                </a:cubicBezTo>
                <a:cubicBezTo>
                  <a:pt x="21488" y="525"/>
                  <a:pt x="21387" y="501"/>
                  <a:pt x="21337" y="480"/>
                </a:cubicBezTo>
                <a:cubicBezTo>
                  <a:pt x="21303" y="464"/>
                  <a:pt x="21237" y="440"/>
                  <a:pt x="21190" y="427"/>
                </a:cubicBezTo>
                <a:cubicBezTo>
                  <a:pt x="21142" y="411"/>
                  <a:pt x="21087" y="393"/>
                  <a:pt x="21063" y="382"/>
                </a:cubicBezTo>
                <a:cubicBezTo>
                  <a:pt x="20920" y="321"/>
                  <a:pt x="20190" y="142"/>
                  <a:pt x="19939" y="108"/>
                </a:cubicBezTo>
                <a:cubicBezTo>
                  <a:pt x="19736" y="81"/>
                  <a:pt x="18997" y="71"/>
                  <a:pt x="18720" y="92"/>
                </a:cubicBezTo>
                <a:lnTo>
                  <a:pt x="18530" y="105"/>
                </a:lnTo>
                <a:lnTo>
                  <a:pt x="18741" y="73"/>
                </a:lnTo>
                <a:cubicBezTo>
                  <a:pt x="18965" y="39"/>
                  <a:pt x="19686" y="47"/>
                  <a:pt x="19986" y="84"/>
                </a:cubicBezTo>
                <a:cubicBezTo>
                  <a:pt x="20068" y="95"/>
                  <a:pt x="20266" y="118"/>
                  <a:pt x="20430" y="139"/>
                </a:cubicBezTo>
                <a:cubicBezTo>
                  <a:pt x="21029" y="211"/>
                  <a:pt x="21387" y="269"/>
                  <a:pt x="21419" y="298"/>
                </a:cubicBezTo>
                <a:cubicBezTo>
                  <a:pt x="21427" y="306"/>
                  <a:pt x="21422" y="327"/>
                  <a:pt x="21406" y="343"/>
                </a:cubicBezTo>
                <a:cubicBezTo>
                  <a:pt x="21380" y="366"/>
                  <a:pt x="21390" y="374"/>
                  <a:pt x="21482" y="395"/>
                </a:cubicBezTo>
                <a:cubicBezTo>
                  <a:pt x="21638" y="430"/>
                  <a:pt x="21759" y="482"/>
                  <a:pt x="21754" y="509"/>
                </a:cubicBezTo>
                <a:cubicBezTo>
                  <a:pt x="21749" y="525"/>
                  <a:pt x="21765" y="527"/>
                  <a:pt x="21791" y="519"/>
                </a:cubicBezTo>
                <a:cubicBezTo>
                  <a:pt x="21847" y="501"/>
                  <a:pt x="21923" y="527"/>
                  <a:pt x="21905" y="556"/>
                </a:cubicBezTo>
                <a:cubicBezTo>
                  <a:pt x="21897" y="569"/>
                  <a:pt x="21899" y="572"/>
                  <a:pt x="21915" y="561"/>
                </a:cubicBezTo>
                <a:cubicBezTo>
                  <a:pt x="21931" y="554"/>
                  <a:pt x="21957" y="561"/>
                  <a:pt x="21978" y="580"/>
                </a:cubicBezTo>
                <a:cubicBezTo>
                  <a:pt x="22000" y="598"/>
                  <a:pt x="22052" y="619"/>
                  <a:pt x="22097" y="627"/>
                </a:cubicBezTo>
                <a:cubicBezTo>
                  <a:pt x="22195" y="641"/>
                  <a:pt x="22261" y="672"/>
                  <a:pt x="22248" y="696"/>
                </a:cubicBezTo>
                <a:cubicBezTo>
                  <a:pt x="22240" y="704"/>
                  <a:pt x="22298" y="709"/>
                  <a:pt x="22372" y="707"/>
                </a:cubicBezTo>
                <a:cubicBezTo>
                  <a:pt x="22490" y="699"/>
                  <a:pt x="22509" y="704"/>
                  <a:pt x="22511" y="736"/>
                </a:cubicBezTo>
                <a:cubicBezTo>
                  <a:pt x="22511" y="759"/>
                  <a:pt x="22519" y="754"/>
                  <a:pt x="22527" y="720"/>
                </a:cubicBezTo>
                <a:cubicBezTo>
                  <a:pt x="22538" y="685"/>
                  <a:pt x="22559" y="664"/>
                  <a:pt x="22591" y="659"/>
                </a:cubicBezTo>
                <a:cubicBezTo>
                  <a:pt x="22649" y="651"/>
                  <a:pt x="22683" y="691"/>
                  <a:pt x="22664" y="746"/>
                </a:cubicBezTo>
                <a:cubicBezTo>
                  <a:pt x="22657" y="775"/>
                  <a:pt x="22667" y="783"/>
                  <a:pt x="22709" y="783"/>
                </a:cubicBezTo>
                <a:cubicBezTo>
                  <a:pt x="22738" y="783"/>
                  <a:pt x="22778" y="801"/>
                  <a:pt x="22799" y="825"/>
                </a:cubicBezTo>
                <a:cubicBezTo>
                  <a:pt x="22817" y="849"/>
                  <a:pt x="22846" y="867"/>
                  <a:pt x="22862" y="867"/>
                </a:cubicBezTo>
                <a:cubicBezTo>
                  <a:pt x="22875" y="867"/>
                  <a:pt x="22889" y="875"/>
                  <a:pt x="22889" y="883"/>
                </a:cubicBezTo>
                <a:cubicBezTo>
                  <a:pt x="22889" y="910"/>
                  <a:pt x="23002" y="907"/>
                  <a:pt x="23018" y="881"/>
                </a:cubicBezTo>
                <a:cubicBezTo>
                  <a:pt x="23026" y="870"/>
                  <a:pt x="23021" y="833"/>
                  <a:pt x="23002" y="801"/>
                </a:cubicBezTo>
                <a:cubicBezTo>
                  <a:pt x="22949" y="696"/>
                  <a:pt x="22973" y="709"/>
                  <a:pt x="23042" y="825"/>
                </a:cubicBezTo>
                <a:cubicBezTo>
                  <a:pt x="23105" y="931"/>
                  <a:pt x="23229" y="1028"/>
                  <a:pt x="23266" y="1005"/>
                </a:cubicBezTo>
                <a:cubicBezTo>
                  <a:pt x="23277" y="999"/>
                  <a:pt x="23300" y="1007"/>
                  <a:pt x="23321" y="1023"/>
                </a:cubicBezTo>
                <a:cubicBezTo>
                  <a:pt x="23345" y="1039"/>
                  <a:pt x="23374" y="1047"/>
                  <a:pt x="23390" y="1042"/>
                </a:cubicBezTo>
                <a:cubicBezTo>
                  <a:pt x="23403" y="1036"/>
                  <a:pt x="23416" y="1044"/>
                  <a:pt x="23416" y="1060"/>
                </a:cubicBezTo>
                <a:cubicBezTo>
                  <a:pt x="23416" y="1086"/>
                  <a:pt x="23680" y="1184"/>
                  <a:pt x="23749" y="1184"/>
                </a:cubicBezTo>
                <a:cubicBezTo>
                  <a:pt x="23765" y="1184"/>
                  <a:pt x="23775" y="1197"/>
                  <a:pt x="23778" y="1210"/>
                </a:cubicBezTo>
                <a:cubicBezTo>
                  <a:pt x="23778" y="1226"/>
                  <a:pt x="23786" y="1213"/>
                  <a:pt x="23794" y="1184"/>
                </a:cubicBezTo>
                <a:cubicBezTo>
                  <a:pt x="23802" y="1155"/>
                  <a:pt x="23825" y="1129"/>
                  <a:pt x="23846" y="1123"/>
                </a:cubicBezTo>
                <a:cubicBezTo>
                  <a:pt x="23891" y="1115"/>
                  <a:pt x="23928" y="1160"/>
                  <a:pt x="23912" y="1202"/>
                </a:cubicBezTo>
                <a:cubicBezTo>
                  <a:pt x="23897" y="1242"/>
                  <a:pt x="23976" y="1305"/>
                  <a:pt x="24073" y="1332"/>
                </a:cubicBezTo>
                <a:cubicBezTo>
                  <a:pt x="24118" y="1345"/>
                  <a:pt x="24155" y="1363"/>
                  <a:pt x="24155" y="1377"/>
                </a:cubicBezTo>
                <a:cubicBezTo>
                  <a:pt x="24155" y="1387"/>
                  <a:pt x="24171" y="1395"/>
                  <a:pt x="24192" y="1392"/>
                </a:cubicBezTo>
                <a:cubicBezTo>
                  <a:pt x="24213" y="1387"/>
                  <a:pt x="24258" y="1403"/>
                  <a:pt x="24290" y="1424"/>
                </a:cubicBezTo>
                <a:cubicBezTo>
                  <a:pt x="24335" y="1450"/>
                  <a:pt x="24356" y="1456"/>
                  <a:pt x="24371" y="1440"/>
                </a:cubicBezTo>
                <a:cubicBezTo>
                  <a:pt x="24406" y="1406"/>
                  <a:pt x="24430" y="1411"/>
                  <a:pt x="24430" y="1456"/>
                </a:cubicBezTo>
                <a:cubicBezTo>
                  <a:pt x="24430" y="1477"/>
                  <a:pt x="24443" y="1493"/>
                  <a:pt x="24461" y="1493"/>
                </a:cubicBezTo>
                <a:cubicBezTo>
                  <a:pt x="24477" y="1493"/>
                  <a:pt x="24527" y="1508"/>
                  <a:pt x="24572" y="1527"/>
                </a:cubicBezTo>
                <a:cubicBezTo>
                  <a:pt x="24817" y="1630"/>
                  <a:pt x="24878" y="1648"/>
                  <a:pt x="24944" y="1648"/>
                </a:cubicBezTo>
                <a:cubicBezTo>
                  <a:pt x="24999" y="1648"/>
                  <a:pt x="25021" y="1659"/>
                  <a:pt x="25031" y="1690"/>
                </a:cubicBezTo>
                <a:cubicBezTo>
                  <a:pt x="25044" y="1730"/>
                  <a:pt x="25105" y="1746"/>
                  <a:pt x="25216" y="1733"/>
                </a:cubicBezTo>
                <a:cubicBezTo>
                  <a:pt x="25234" y="1733"/>
                  <a:pt x="25266" y="1756"/>
                  <a:pt x="25287" y="1791"/>
                </a:cubicBezTo>
                <a:cubicBezTo>
                  <a:pt x="25308" y="1822"/>
                  <a:pt x="25327" y="1854"/>
                  <a:pt x="25332" y="1859"/>
                </a:cubicBezTo>
                <a:cubicBezTo>
                  <a:pt x="25337" y="1865"/>
                  <a:pt x="25348" y="1854"/>
                  <a:pt x="25358" y="1838"/>
                </a:cubicBezTo>
                <a:cubicBezTo>
                  <a:pt x="25374" y="1814"/>
                  <a:pt x="25382" y="1817"/>
                  <a:pt x="25398" y="1859"/>
                </a:cubicBezTo>
                <a:cubicBezTo>
                  <a:pt x="25408" y="1888"/>
                  <a:pt x="25419" y="1907"/>
                  <a:pt x="25422" y="1901"/>
                </a:cubicBezTo>
                <a:cubicBezTo>
                  <a:pt x="25424" y="1896"/>
                  <a:pt x="25429" y="1872"/>
                  <a:pt x="25432" y="1851"/>
                </a:cubicBezTo>
                <a:cubicBezTo>
                  <a:pt x="25448" y="1770"/>
                  <a:pt x="25522" y="1754"/>
                  <a:pt x="25580" y="1817"/>
                </a:cubicBezTo>
                <a:cubicBezTo>
                  <a:pt x="25614" y="1854"/>
                  <a:pt x="25617" y="1870"/>
                  <a:pt x="25593" y="1904"/>
                </a:cubicBezTo>
                <a:cubicBezTo>
                  <a:pt x="25559" y="1962"/>
                  <a:pt x="25598" y="1996"/>
                  <a:pt x="25707" y="1996"/>
                </a:cubicBezTo>
                <a:cubicBezTo>
                  <a:pt x="25772" y="1996"/>
                  <a:pt x="25796" y="2007"/>
                  <a:pt x="25809" y="2041"/>
                </a:cubicBezTo>
                <a:cubicBezTo>
                  <a:pt x="25833" y="2094"/>
                  <a:pt x="25968" y="2136"/>
                  <a:pt x="26015" y="2105"/>
                </a:cubicBezTo>
                <a:cubicBezTo>
                  <a:pt x="26065" y="2073"/>
                  <a:pt x="26126" y="2105"/>
                  <a:pt x="26113" y="2155"/>
                </a:cubicBezTo>
                <a:cubicBezTo>
                  <a:pt x="26105" y="2178"/>
                  <a:pt x="26110" y="2197"/>
                  <a:pt x="26121" y="2197"/>
                </a:cubicBezTo>
                <a:cubicBezTo>
                  <a:pt x="26131" y="2197"/>
                  <a:pt x="26139" y="2210"/>
                  <a:pt x="26139" y="2229"/>
                </a:cubicBezTo>
                <a:cubicBezTo>
                  <a:pt x="26139" y="2247"/>
                  <a:pt x="26144" y="2260"/>
                  <a:pt x="26152" y="2260"/>
                </a:cubicBezTo>
                <a:cubicBezTo>
                  <a:pt x="26176" y="2260"/>
                  <a:pt x="26255" y="2210"/>
                  <a:pt x="26276" y="2181"/>
                </a:cubicBezTo>
                <a:cubicBezTo>
                  <a:pt x="26290" y="2165"/>
                  <a:pt x="26324" y="2155"/>
                  <a:pt x="26350" y="2157"/>
                </a:cubicBezTo>
                <a:cubicBezTo>
                  <a:pt x="26390" y="2163"/>
                  <a:pt x="26403" y="2178"/>
                  <a:pt x="26403" y="2226"/>
                </a:cubicBezTo>
                <a:cubicBezTo>
                  <a:pt x="26403" y="2273"/>
                  <a:pt x="26419" y="2294"/>
                  <a:pt x="26477" y="2326"/>
                </a:cubicBezTo>
                <a:cubicBezTo>
                  <a:pt x="26516" y="2347"/>
                  <a:pt x="26538" y="2366"/>
                  <a:pt x="26524" y="2366"/>
                </a:cubicBezTo>
                <a:cubicBezTo>
                  <a:pt x="26509" y="2366"/>
                  <a:pt x="26498" y="2384"/>
                  <a:pt x="26498" y="2408"/>
                </a:cubicBezTo>
                <a:cubicBezTo>
                  <a:pt x="26498" y="2432"/>
                  <a:pt x="26509" y="2450"/>
                  <a:pt x="26519" y="2450"/>
                </a:cubicBezTo>
                <a:cubicBezTo>
                  <a:pt x="26530" y="2450"/>
                  <a:pt x="26540" y="2434"/>
                  <a:pt x="26540" y="2418"/>
                </a:cubicBezTo>
                <a:cubicBezTo>
                  <a:pt x="26540" y="2400"/>
                  <a:pt x="26551" y="2389"/>
                  <a:pt x="26561" y="2397"/>
                </a:cubicBezTo>
                <a:cubicBezTo>
                  <a:pt x="26575" y="2405"/>
                  <a:pt x="26577" y="2418"/>
                  <a:pt x="26572" y="2432"/>
                </a:cubicBezTo>
                <a:cubicBezTo>
                  <a:pt x="26564" y="2442"/>
                  <a:pt x="26567" y="2450"/>
                  <a:pt x="26580" y="2450"/>
                </a:cubicBezTo>
                <a:cubicBezTo>
                  <a:pt x="26619" y="2450"/>
                  <a:pt x="26625" y="2358"/>
                  <a:pt x="26582" y="2331"/>
                </a:cubicBezTo>
                <a:cubicBezTo>
                  <a:pt x="26527" y="2292"/>
                  <a:pt x="26569" y="2200"/>
                  <a:pt x="26638" y="2213"/>
                </a:cubicBezTo>
                <a:cubicBezTo>
                  <a:pt x="26685" y="2223"/>
                  <a:pt x="26720" y="2326"/>
                  <a:pt x="26685" y="2360"/>
                </a:cubicBezTo>
                <a:cubicBezTo>
                  <a:pt x="26675" y="2371"/>
                  <a:pt x="26696" y="2376"/>
                  <a:pt x="26730" y="2374"/>
                </a:cubicBezTo>
                <a:cubicBezTo>
                  <a:pt x="26809" y="2368"/>
                  <a:pt x="26823" y="2389"/>
                  <a:pt x="26796" y="2482"/>
                </a:cubicBezTo>
                <a:cubicBezTo>
                  <a:pt x="26783" y="2527"/>
                  <a:pt x="26783" y="2556"/>
                  <a:pt x="26796" y="2556"/>
                </a:cubicBezTo>
                <a:cubicBezTo>
                  <a:pt x="26807" y="2556"/>
                  <a:pt x="26815" y="2537"/>
                  <a:pt x="26815" y="2513"/>
                </a:cubicBezTo>
                <a:cubicBezTo>
                  <a:pt x="26815" y="2490"/>
                  <a:pt x="26825" y="2471"/>
                  <a:pt x="26836" y="2471"/>
                </a:cubicBezTo>
                <a:cubicBezTo>
                  <a:pt x="26857" y="2471"/>
                  <a:pt x="26865" y="2498"/>
                  <a:pt x="26859" y="2556"/>
                </a:cubicBezTo>
                <a:cubicBezTo>
                  <a:pt x="26857" y="2582"/>
                  <a:pt x="26859" y="2582"/>
                  <a:pt x="26875" y="2558"/>
                </a:cubicBezTo>
                <a:cubicBezTo>
                  <a:pt x="26907" y="2511"/>
                  <a:pt x="26947" y="2553"/>
                  <a:pt x="26931" y="2619"/>
                </a:cubicBezTo>
                <a:cubicBezTo>
                  <a:pt x="26920" y="2664"/>
                  <a:pt x="26928" y="2680"/>
                  <a:pt x="26954" y="2690"/>
                </a:cubicBezTo>
                <a:cubicBezTo>
                  <a:pt x="26989" y="2703"/>
                  <a:pt x="26989" y="2709"/>
                  <a:pt x="26962" y="2727"/>
                </a:cubicBezTo>
                <a:cubicBezTo>
                  <a:pt x="26936" y="2746"/>
                  <a:pt x="26936" y="2748"/>
                  <a:pt x="26960" y="2740"/>
                </a:cubicBezTo>
                <a:cubicBezTo>
                  <a:pt x="26978" y="2735"/>
                  <a:pt x="26994" y="2706"/>
                  <a:pt x="26999" y="2672"/>
                </a:cubicBezTo>
                <a:cubicBezTo>
                  <a:pt x="27010" y="2590"/>
                  <a:pt x="27026" y="2577"/>
                  <a:pt x="27026" y="2648"/>
                </a:cubicBezTo>
                <a:cubicBezTo>
                  <a:pt x="27026" y="2677"/>
                  <a:pt x="27036" y="2703"/>
                  <a:pt x="27047" y="2703"/>
                </a:cubicBezTo>
                <a:cubicBezTo>
                  <a:pt x="27065" y="2703"/>
                  <a:pt x="27078" y="2643"/>
                  <a:pt x="27071" y="2582"/>
                </a:cubicBezTo>
                <a:cubicBezTo>
                  <a:pt x="27068" y="2569"/>
                  <a:pt x="27084" y="2556"/>
                  <a:pt x="27105" y="2556"/>
                </a:cubicBezTo>
                <a:cubicBezTo>
                  <a:pt x="27126" y="2556"/>
                  <a:pt x="27166" y="2550"/>
                  <a:pt x="27195" y="2542"/>
                </a:cubicBezTo>
                <a:lnTo>
                  <a:pt x="27247" y="2529"/>
                </a:lnTo>
                <a:lnTo>
                  <a:pt x="27189" y="2571"/>
                </a:lnTo>
                <a:cubicBezTo>
                  <a:pt x="27129" y="2614"/>
                  <a:pt x="27131" y="2640"/>
                  <a:pt x="27197" y="2640"/>
                </a:cubicBezTo>
                <a:cubicBezTo>
                  <a:pt x="27221" y="2640"/>
                  <a:pt x="27234" y="2656"/>
                  <a:pt x="27232" y="2680"/>
                </a:cubicBezTo>
                <a:cubicBezTo>
                  <a:pt x="27229" y="2703"/>
                  <a:pt x="27218" y="2719"/>
                  <a:pt x="27208" y="2717"/>
                </a:cubicBezTo>
                <a:cubicBezTo>
                  <a:pt x="27195" y="2717"/>
                  <a:pt x="27181" y="2738"/>
                  <a:pt x="27179" y="2767"/>
                </a:cubicBezTo>
                <a:cubicBezTo>
                  <a:pt x="27173" y="2814"/>
                  <a:pt x="27173" y="2817"/>
                  <a:pt x="27202" y="2782"/>
                </a:cubicBezTo>
                <a:cubicBezTo>
                  <a:pt x="27237" y="2738"/>
                  <a:pt x="27261" y="2735"/>
                  <a:pt x="27245" y="2777"/>
                </a:cubicBezTo>
                <a:cubicBezTo>
                  <a:pt x="27237" y="2798"/>
                  <a:pt x="27247" y="2809"/>
                  <a:pt x="27279" y="2809"/>
                </a:cubicBezTo>
                <a:cubicBezTo>
                  <a:pt x="27316" y="2809"/>
                  <a:pt x="27324" y="2819"/>
                  <a:pt x="27316" y="2851"/>
                </a:cubicBezTo>
                <a:cubicBezTo>
                  <a:pt x="27308" y="2875"/>
                  <a:pt x="27319" y="2909"/>
                  <a:pt x="27334" y="2925"/>
                </a:cubicBezTo>
                <a:cubicBezTo>
                  <a:pt x="27353" y="2943"/>
                  <a:pt x="27356" y="2957"/>
                  <a:pt x="27345" y="2957"/>
                </a:cubicBezTo>
                <a:cubicBezTo>
                  <a:pt x="27332" y="2957"/>
                  <a:pt x="27321" y="2967"/>
                  <a:pt x="27321" y="2978"/>
                </a:cubicBezTo>
                <a:cubicBezTo>
                  <a:pt x="27321" y="2988"/>
                  <a:pt x="27340" y="2999"/>
                  <a:pt x="27361" y="2999"/>
                </a:cubicBezTo>
                <a:cubicBezTo>
                  <a:pt x="27411" y="2999"/>
                  <a:pt x="27424" y="3015"/>
                  <a:pt x="27411" y="3065"/>
                </a:cubicBezTo>
                <a:cubicBezTo>
                  <a:pt x="27403" y="3096"/>
                  <a:pt x="27385" y="3104"/>
                  <a:pt x="27345" y="3099"/>
                </a:cubicBezTo>
                <a:cubicBezTo>
                  <a:pt x="27297" y="3094"/>
                  <a:pt x="27290" y="3086"/>
                  <a:pt x="27295" y="3025"/>
                </a:cubicBezTo>
                <a:cubicBezTo>
                  <a:pt x="27303" y="2967"/>
                  <a:pt x="27295" y="2957"/>
                  <a:pt x="27247" y="2943"/>
                </a:cubicBezTo>
                <a:cubicBezTo>
                  <a:pt x="27176" y="2925"/>
                  <a:pt x="27131" y="2946"/>
                  <a:pt x="27131" y="2999"/>
                </a:cubicBezTo>
                <a:cubicBezTo>
                  <a:pt x="27131" y="3030"/>
                  <a:pt x="27118" y="3041"/>
                  <a:pt x="27068" y="3041"/>
                </a:cubicBezTo>
                <a:cubicBezTo>
                  <a:pt x="27015" y="3041"/>
                  <a:pt x="27005" y="3033"/>
                  <a:pt x="27005" y="2988"/>
                </a:cubicBezTo>
                <a:cubicBezTo>
                  <a:pt x="27005" y="2957"/>
                  <a:pt x="26997" y="2938"/>
                  <a:pt x="26983" y="2946"/>
                </a:cubicBezTo>
                <a:cubicBezTo>
                  <a:pt x="26973" y="2954"/>
                  <a:pt x="26962" y="2941"/>
                  <a:pt x="26962" y="2914"/>
                </a:cubicBezTo>
                <a:cubicBezTo>
                  <a:pt x="26962" y="2891"/>
                  <a:pt x="26952" y="2872"/>
                  <a:pt x="26941" y="2872"/>
                </a:cubicBezTo>
                <a:cubicBezTo>
                  <a:pt x="26931" y="2872"/>
                  <a:pt x="26920" y="2885"/>
                  <a:pt x="26920" y="2904"/>
                </a:cubicBezTo>
                <a:cubicBezTo>
                  <a:pt x="26920" y="2922"/>
                  <a:pt x="26910" y="2935"/>
                  <a:pt x="26899" y="2935"/>
                </a:cubicBezTo>
                <a:cubicBezTo>
                  <a:pt x="26889" y="2935"/>
                  <a:pt x="26878" y="2917"/>
                  <a:pt x="26878" y="2893"/>
                </a:cubicBezTo>
                <a:cubicBezTo>
                  <a:pt x="26878" y="2870"/>
                  <a:pt x="26870" y="2851"/>
                  <a:pt x="26859" y="2851"/>
                </a:cubicBezTo>
                <a:cubicBezTo>
                  <a:pt x="26849" y="2851"/>
                  <a:pt x="26844" y="2870"/>
                  <a:pt x="26849" y="2891"/>
                </a:cubicBezTo>
                <a:cubicBezTo>
                  <a:pt x="26857" y="2914"/>
                  <a:pt x="26841" y="2949"/>
                  <a:pt x="26812" y="2975"/>
                </a:cubicBezTo>
                <a:cubicBezTo>
                  <a:pt x="26786" y="2999"/>
                  <a:pt x="26772" y="3020"/>
                  <a:pt x="26783" y="3023"/>
                </a:cubicBezTo>
                <a:cubicBezTo>
                  <a:pt x="26796" y="3023"/>
                  <a:pt x="26780" y="3033"/>
                  <a:pt x="26751" y="3046"/>
                </a:cubicBezTo>
                <a:cubicBezTo>
                  <a:pt x="26722" y="3059"/>
                  <a:pt x="26691" y="3067"/>
                  <a:pt x="26683" y="3065"/>
                </a:cubicBezTo>
                <a:cubicBezTo>
                  <a:pt x="26643" y="3057"/>
                  <a:pt x="26672" y="3125"/>
                  <a:pt x="26725" y="3165"/>
                </a:cubicBezTo>
                <a:cubicBezTo>
                  <a:pt x="26780" y="3205"/>
                  <a:pt x="26780" y="3210"/>
                  <a:pt x="26746" y="3247"/>
                </a:cubicBezTo>
                <a:cubicBezTo>
                  <a:pt x="26709" y="3281"/>
                  <a:pt x="26706" y="3281"/>
                  <a:pt x="26677" y="3247"/>
                </a:cubicBezTo>
                <a:cubicBezTo>
                  <a:pt x="26651" y="3210"/>
                  <a:pt x="26648" y="3210"/>
                  <a:pt x="26617" y="3255"/>
                </a:cubicBezTo>
                <a:cubicBezTo>
                  <a:pt x="26559" y="3336"/>
                  <a:pt x="26572" y="3394"/>
                  <a:pt x="26656" y="3423"/>
                </a:cubicBezTo>
                <a:cubicBezTo>
                  <a:pt x="26704" y="3442"/>
                  <a:pt x="26728" y="3460"/>
                  <a:pt x="26720" y="3479"/>
                </a:cubicBezTo>
                <a:cubicBezTo>
                  <a:pt x="26714" y="3495"/>
                  <a:pt x="26720" y="3503"/>
                  <a:pt x="26730" y="3495"/>
                </a:cubicBezTo>
                <a:cubicBezTo>
                  <a:pt x="26743" y="3487"/>
                  <a:pt x="26757" y="3497"/>
                  <a:pt x="26765" y="3513"/>
                </a:cubicBezTo>
                <a:cubicBezTo>
                  <a:pt x="26772" y="3532"/>
                  <a:pt x="26788" y="3547"/>
                  <a:pt x="26804" y="3547"/>
                </a:cubicBezTo>
                <a:cubicBezTo>
                  <a:pt x="26817" y="3547"/>
                  <a:pt x="26846" y="3566"/>
                  <a:pt x="26867" y="3590"/>
                </a:cubicBezTo>
                <a:cubicBezTo>
                  <a:pt x="26889" y="3613"/>
                  <a:pt x="26915" y="3632"/>
                  <a:pt x="26928" y="3632"/>
                </a:cubicBezTo>
                <a:cubicBezTo>
                  <a:pt x="26941" y="3632"/>
                  <a:pt x="26936" y="3621"/>
                  <a:pt x="26915" y="3608"/>
                </a:cubicBezTo>
                <a:cubicBezTo>
                  <a:pt x="26870" y="3582"/>
                  <a:pt x="26886" y="3547"/>
                  <a:pt x="26941" y="3547"/>
                </a:cubicBezTo>
                <a:cubicBezTo>
                  <a:pt x="26968" y="3547"/>
                  <a:pt x="26976" y="3558"/>
                  <a:pt x="26970" y="3584"/>
                </a:cubicBezTo>
                <a:cubicBezTo>
                  <a:pt x="26960" y="3627"/>
                  <a:pt x="27097" y="3769"/>
                  <a:pt x="27129" y="3748"/>
                </a:cubicBezTo>
                <a:cubicBezTo>
                  <a:pt x="27139" y="3743"/>
                  <a:pt x="27152" y="3751"/>
                  <a:pt x="27160" y="3766"/>
                </a:cubicBezTo>
                <a:cubicBezTo>
                  <a:pt x="27173" y="3806"/>
                  <a:pt x="27675" y="4059"/>
                  <a:pt x="27704" y="4043"/>
                </a:cubicBezTo>
                <a:cubicBezTo>
                  <a:pt x="27714" y="4035"/>
                  <a:pt x="27741" y="4043"/>
                  <a:pt x="27762" y="4062"/>
                </a:cubicBezTo>
                <a:cubicBezTo>
                  <a:pt x="27783" y="4083"/>
                  <a:pt x="27852" y="4104"/>
                  <a:pt x="27915" y="4109"/>
                </a:cubicBezTo>
                <a:cubicBezTo>
                  <a:pt x="27978" y="4117"/>
                  <a:pt x="28039" y="4130"/>
                  <a:pt x="28049" y="4138"/>
                </a:cubicBezTo>
                <a:cubicBezTo>
                  <a:pt x="28060" y="4146"/>
                  <a:pt x="28208" y="4170"/>
                  <a:pt x="28377" y="4191"/>
                </a:cubicBezTo>
                <a:cubicBezTo>
                  <a:pt x="28569" y="4212"/>
                  <a:pt x="28720" y="4244"/>
                  <a:pt x="28780" y="4270"/>
                </a:cubicBezTo>
                <a:cubicBezTo>
                  <a:pt x="28870" y="4310"/>
                  <a:pt x="28888" y="4310"/>
                  <a:pt x="28975" y="4283"/>
                </a:cubicBezTo>
                <a:cubicBezTo>
                  <a:pt x="29028" y="4268"/>
                  <a:pt x="29063" y="4249"/>
                  <a:pt x="29049" y="4241"/>
                </a:cubicBezTo>
                <a:cubicBezTo>
                  <a:pt x="29018" y="4223"/>
                  <a:pt x="29197" y="4183"/>
                  <a:pt x="29432" y="4159"/>
                </a:cubicBezTo>
                <a:cubicBezTo>
                  <a:pt x="29638" y="4138"/>
                  <a:pt x="29999" y="4049"/>
                  <a:pt x="30176" y="3972"/>
                </a:cubicBezTo>
                <a:cubicBezTo>
                  <a:pt x="30297" y="3919"/>
                  <a:pt x="30500" y="3793"/>
                  <a:pt x="30577" y="3722"/>
                </a:cubicBezTo>
                <a:cubicBezTo>
                  <a:pt x="30609" y="3690"/>
                  <a:pt x="30643" y="3674"/>
                  <a:pt x="30651" y="3682"/>
                </a:cubicBezTo>
                <a:cubicBezTo>
                  <a:pt x="30659" y="3693"/>
                  <a:pt x="30630" y="3732"/>
                  <a:pt x="30582" y="3772"/>
                </a:cubicBezTo>
                <a:cubicBezTo>
                  <a:pt x="30506" y="3838"/>
                  <a:pt x="30503" y="3843"/>
                  <a:pt x="30559" y="3822"/>
                </a:cubicBezTo>
                <a:cubicBezTo>
                  <a:pt x="30590" y="3811"/>
                  <a:pt x="30625" y="3801"/>
                  <a:pt x="30638" y="3801"/>
                </a:cubicBezTo>
                <a:cubicBezTo>
                  <a:pt x="30648" y="3801"/>
                  <a:pt x="30656" y="4144"/>
                  <a:pt x="30656" y="4666"/>
                </a:cubicBezTo>
                <a:lnTo>
                  <a:pt x="30656" y="5531"/>
                </a:lnTo>
                <a:lnTo>
                  <a:pt x="30593" y="5531"/>
                </a:lnTo>
                <a:cubicBezTo>
                  <a:pt x="30548" y="5531"/>
                  <a:pt x="30532" y="5523"/>
                  <a:pt x="30543" y="5507"/>
                </a:cubicBezTo>
                <a:cubicBezTo>
                  <a:pt x="30551" y="5492"/>
                  <a:pt x="30548" y="5489"/>
                  <a:pt x="30532" y="5497"/>
                </a:cubicBezTo>
                <a:cubicBezTo>
                  <a:pt x="30485" y="5528"/>
                  <a:pt x="30508" y="5571"/>
                  <a:pt x="30582" y="5586"/>
                </a:cubicBezTo>
                <a:cubicBezTo>
                  <a:pt x="30640" y="5597"/>
                  <a:pt x="30656" y="5610"/>
                  <a:pt x="30656" y="5645"/>
                </a:cubicBezTo>
                <a:cubicBezTo>
                  <a:pt x="30656" y="5681"/>
                  <a:pt x="30622" y="5705"/>
                  <a:pt x="30471" y="5771"/>
                </a:cubicBezTo>
                <a:cubicBezTo>
                  <a:pt x="30073" y="5948"/>
                  <a:pt x="29746" y="6040"/>
                  <a:pt x="29326" y="6090"/>
                </a:cubicBezTo>
                <a:cubicBezTo>
                  <a:pt x="29057" y="6125"/>
                  <a:pt x="28957" y="6125"/>
                  <a:pt x="28693" y="6098"/>
                </a:cubicBezTo>
                <a:close/>
                <a:moveTo>
                  <a:pt x="29506" y="6006"/>
                </a:moveTo>
                <a:cubicBezTo>
                  <a:pt x="29598" y="5990"/>
                  <a:pt x="29717" y="5966"/>
                  <a:pt x="29770" y="5956"/>
                </a:cubicBezTo>
                <a:cubicBezTo>
                  <a:pt x="29888" y="5929"/>
                  <a:pt x="30231" y="5808"/>
                  <a:pt x="30287" y="5771"/>
                </a:cubicBezTo>
                <a:cubicBezTo>
                  <a:pt x="30308" y="5755"/>
                  <a:pt x="30347" y="5742"/>
                  <a:pt x="30374" y="5742"/>
                </a:cubicBezTo>
                <a:cubicBezTo>
                  <a:pt x="30421" y="5742"/>
                  <a:pt x="30474" y="5695"/>
                  <a:pt x="30453" y="5674"/>
                </a:cubicBezTo>
                <a:cubicBezTo>
                  <a:pt x="30448" y="5666"/>
                  <a:pt x="30453" y="5642"/>
                  <a:pt x="30464" y="5618"/>
                </a:cubicBezTo>
                <a:cubicBezTo>
                  <a:pt x="30477" y="5594"/>
                  <a:pt x="30482" y="5560"/>
                  <a:pt x="30474" y="5544"/>
                </a:cubicBezTo>
                <a:cubicBezTo>
                  <a:pt x="30461" y="5507"/>
                  <a:pt x="30382" y="5497"/>
                  <a:pt x="30382" y="5531"/>
                </a:cubicBezTo>
                <a:cubicBezTo>
                  <a:pt x="30382" y="5542"/>
                  <a:pt x="30363" y="5552"/>
                  <a:pt x="30342" y="5552"/>
                </a:cubicBezTo>
                <a:cubicBezTo>
                  <a:pt x="30321" y="5552"/>
                  <a:pt x="30287" y="5571"/>
                  <a:pt x="30266" y="5594"/>
                </a:cubicBezTo>
                <a:cubicBezTo>
                  <a:pt x="30245" y="5618"/>
                  <a:pt x="30213" y="5637"/>
                  <a:pt x="30194" y="5637"/>
                </a:cubicBezTo>
                <a:cubicBezTo>
                  <a:pt x="30173" y="5637"/>
                  <a:pt x="30142" y="5618"/>
                  <a:pt x="30123" y="5594"/>
                </a:cubicBezTo>
                <a:cubicBezTo>
                  <a:pt x="30078" y="5542"/>
                  <a:pt x="30023" y="5542"/>
                  <a:pt x="29957" y="5592"/>
                </a:cubicBezTo>
                <a:cubicBezTo>
                  <a:pt x="29931" y="5613"/>
                  <a:pt x="29888" y="5637"/>
                  <a:pt x="29867" y="5645"/>
                </a:cubicBezTo>
                <a:cubicBezTo>
                  <a:pt x="29838" y="5655"/>
                  <a:pt x="29833" y="5650"/>
                  <a:pt x="29844" y="5615"/>
                </a:cubicBezTo>
                <a:cubicBezTo>
                  <a:pt x="29857" y="5576"/>
                  <a:pt x="29825" y="5552"/>
                  <a:pt x="29809" y="5589"/>
                </a:cubicBezTo>
                <a:cubicBezTo>
                  <a:pt x="29799" y="5610"/>
                  <a:pt x="29577" y="5700"/>
                  <a:pt x="29530" y="5700"/>
                </a:cubicBezTo>
                <a:cubicBezTo>
                  <a:pt x="29508" y="5700"/>
                  <a:pt x="29498" y="5708"/>
                  <a:pt x="29506" y="5721"/>
                </a:cubicBezTo>
                <a:cubicBezTo>
                  <a:pt x="29511" y="5732"/>
                  <a:pt x="29487" y="5745"/>
                  <a:pt x="29448" y="5750"/>
                </a:cubicBezTo>
                <a:cubicBezTo>
                  <a:pt x="29411" y="5758"/>
                  <a:pt x="29266" y="5782"/>
                  <a:pt x="29126" y="5803"/>
                </a:cubicBezTo>
                <a:cubicBezTo>
                  <a:pt x="28722" y="5871"/>
                  <a:pt x="28406" y="5911"/>
                  <a:pt x="28276" y="5911"/>
                </a:cubicBezTo>
                <a:cubicBezTo>
                  <a:pt x="28068" y="5911"/>
                  <a:pt x="28226" y="5969"/>
                  <a:pt x="28567" y="6016"/>
                </a:cubicBezTo>
                <a:cubicBezTo>
                  <a:pt x="28654" y="6027"/>
                  <a:pt x="28754" y="6043"/>
                  <a:pt x="28788" y="6045"/>
                </a:cubicBezTo>
                <a:cubicBezTo>
                  <a:pt x="28907" y="6064"/>
                  <a:pt x="29337" y="6040"/>
                  <a:pt x="29506" y="6006"/>
                </a:cubicBezTo>
                <a:close/>
                <a:moveTo>
                  <a:pt x="27437" y="5803"/>
                </a:moveTo>
                <a:cubicBezTo>
                  <a:pt x="27480" y="5782"/>
                  <a:pt x="27498" y="5782"/>
                  <a:pt x="27516" y="5803"/>
                </a:cubicBezTo>
                <a:cubicBezTo>
                  <a:pt x="27530" y="5816"/>
                  <a:pt x="27556" y="5827"/>
                  <a:pt x="27574" y="5827"/>
                </a:cubicBezTo>
                <a:cubicBezTo>
                  <a:pt x="27593" y="5827"/>
                  <a:pt x="27580" y="5808"/>
                  <a:pt x="27543" y="5784"/>
                </a:cubicBezTo>
                <a:cubicBezTo>
                  <a:pt x="27487" y="5750"/>
                  <a:pt x="27466" y="5747"/>
                  <a:pt x="27374" y="5766"/>
                </a:cubicBezTo>
                <a:cubicBezTo>
                  <a:pt x="27316" y="5779"/>
                  <a:pt x="27261" y="5798"/>
                  <a:pt x="27247" y="5808"/>
                </a:cubicBezTo>
                <a:cubicBezTo>
                  <a:pt x="27218" y="5837"/>
                  <a:pt x="27374" y="5832"/>
                  <a:pt x="27437" y="5803"/>
                </a:cubicBezTo>
                <a:close/>
                <a:moveTo>
                  <a:pt x="28355" y="5795"/>
                </a:moveTo>
                <a:cubicBezTo>
                  <a:pt x="28746" y="5755"/>
                  <a:pt x="28815" y="5742"/>
                  <a:pt x="28828" y="5708"/>
                </a:cubicBezTo>
                <a:cubicBezTo>
                  <a:pt x="28836" y="5687"/>
                  <a:pt x="28857" y="5681"/>
                  <a:pt x="28894" y="5692"/>
                </a:cubicBezTo>
                <a:cubicBezTo>
                  <a:pt x="28923" y="5697"/>
                  <a:pt x="28991" y="5697"/>
                  <a:pt x="29047" y="5689"/>
                </a:cubicBezTo>
                <a:lnTo>
                  <a:pt x="29147" y="5674"/>
                </a:lnTo>
                <a:lnTo>
                  <a:pt x="29078" y="5655"/>
                </a:lnTo>
                <a:cubicBezTo>
                  <a:pt x="29041" y="5645"/>
                  <a:pt x="29010" y="5621"/>
                  <a:pt x="29010" y="5605"/>
                </a:cubicBezTo>
                <a:cubicBezTo>
                  <a:pt x="29010" y="5584"/>
                  <a:pt x="28989" y="5573"/>
                  <a:pt x="28952" y="5573"/>
                </a:cubicBezTo>
                <a:cubicBezTo>
                  <a:pt x="28920" y="5573"/>
                  <a:pt x="28881" y="5563"/>
                  <a:pt x="28862" y="5552"/>
                </a:cubicBezTo>
                <a:cubicBezTo>
                  <a:pt x="28841" y="5539"/>
                  <a:pt x="28820" y="5547"/>
                  <a:pt x="28791" y="5579"/>
                </a:cubicBezTo>
                <a:cubicBezTo>
                  <a:pt x="28751" y="5621"/>
                  <a:pt x="28749" y="5621"/>
                  <a:pt x="28717" y="5581"/>
                </a:cubicBezTo>
                <a:cubicBezTo>
                  <a:pt x="28688" y="5547"/>
                  <a:pt x="28648" y="5542"/>
                  <a:pt x="28453" y="5536"/>
                </a:cubicBezTo>
                <a:cubicBezTo>
                  <a:pt x="28260" y="5534"/>
                  <a:pt x="28205" y="5539"/>
                  <a:pt x="28094" y="5581"/>
                </a:cubicBezTo>
                <a:cubicBezTo>
                  <a:pt x="28023" y="5608"/>
                  <a:pt x="27915" y="5642"/>
                  <a:pt x="27854" y="5658"/>
                </a:cubicBezTo>
                <a:cubicBezTo>
                  <a:pt x="27749" y="5681"/>
                  <a:pt x="27741" y="5687"/>
                  <a:pt x="27749" y="5739"/>
                </a:cubicBezTo>
                <a:cubicBezTo>
                  <a:pt x="27751" y="5771"/>
                  <a:pt x="27764" y="5803"/>
                  <a:pt x="27775" y="5811"/>
                </a:cubicBezTo>
                <a:cubicBezTo>
                  <a:pt x="27809" y="5834"/>
                  <a:pt x="28047" y="5829"/>
                  <a:pt x="28355" y="5795"/>
                </a:cubicBezTo>
                <a:close/>
                <a:moveTo>
                  <a:pt x="28910" y="5645"/>
                </a:moveTo>
                <a:cubicBezTo>
                  <a:pt x="28917" y="5639"/>
                  <a:pt x="28936" y="5637"/>
                  <a:pt x="28952" y="5645"/>
                </a:cubicBezTo>
                <a:cubicBezTo>
                  <a:pt x="28968" y="5650"/>
                  <a:pt x="28962" y="5655"/>
                  <a:pt x="28939" y="5655"/>
                </a:cubicBezTo>
                <a:cubicBezTo>
                  <a:pt x="28915" y="5658"/>
                  <a:pt x="28904" y="5652"/>
                  <a:pt x="28910" y="5645"/>
                </a:cubicBezTo>
                <a:close/>
                <a:moveTo>
                  <a:pt x="26150" y="5787"/>
                </a:moveTo>
                <a:cubicBezTo>
                  <a:pt x="26137" y="5776"/>
                  <a:pt x="26023" y="5750"/>
                  <a:pt x="25896" y="5724"/>
                </a:cubicBezTo>
                <a:cubicBezTo>
                  <a:pt x="25553" y="5660"/>
                  <a:pt x="24838" y="5494"/>
                  <a:pt x="24699" y="5449"/>
                </a:cubicBezTo>
                <a:lnTo>
                  <a:pt x="24580" y="5407"/>
                </a:lnTo>
                <a:lnTo>
                  <a:pt x="24572" y="5455"/>
                </a:lnTo>
                <a:cubicBezTo>
                  <a:pt x="24569" y="5478"/>
                  <a:pt x="24548" y="5502"/>
                  <a:pt x="24527" y="5507"/>
                </a:cubicBezTo>
                <a:cubicBezTo>
                  <a:pt x="24493" y="5513"/>
                  <a:pt x="24490" y="5505"/>
                  <a:pt x="24501" y="5463"/>
                </a:cubicBezTo>
                <a:cubicBezTo>
                  <a:pt x="24517" y="5402"/>
                  <a:pt x="24506" y="5397"/>
                  <a:pt x="24229" y="5320"/>
                </a:cubicBezTo>
                <a:cubicBezTo>
                  <a:pt x="23862" y="5220"/>
                  <a:pt x="23488" y="5106"/>
                  <a:pt x="23453" y="5088"/>
                </a:cubicBezTo>
                <a:cubicBezTo>
                  <a:pt x="23432" y="5075"/>
                  <a:pt x="23385" y="5067"/>
                  <a:pt x="23342" y="5067"/>
                </a:cubicBezTo>
                <a:cubicBezTo>
                  <a:pt x="23300" y="5067"/>
                  <a:pt x="23253" y="5059"/>
                  <a:pt x="23232" y="5048"/>
                </a:cubicBezTo>
                <a:cubicBezTo>
                  <a:pt x="23211" y="5040"/>
                  <a:pt x="23166" y="5017"/>
                  <a:pt x="23126" y="4998"/>
                </a:cubicBezTo>
                <a:cubicBezTo>
                  <a:pt x="23089" y="4980"/>
                  <a:pt x="23042" y="4969"/>
                  <a:pt x="23018" y="4975"/>
                </a:cubicBezTo>
                <a:cubicBezTo>
                  <a:pt x="22997" y="4982"/>
                  <a:pt x="22970" y="4975"/>
                  <a:pt x="22963" y="4964"/>
                </a:cubicBezTo>
                <a:cubicBezTo>
                  <a:pt x="22955" y="4951"/>
                  <a:pt x="22931" y="4940"/>
                  <a:pt x="22910" y="4940"/>
                </a:cubicBezTo>
                <a:cubicBezTo>
                  <a:pt x="22886" y="4940"/>
                  <a:pt x="22868" y="4932"/>
                  <a:pt x="22868" y="4919"/>
                </a:cubicBezTo>
                <a:cubicBezTo>
                  <a:pt x="22868" y="4909"/>
                  <a:pt x="22823" y="4895"/>
                  <a:pt x="22767" y="4887"/>
                </a:cubicBezTo>
                <a:cubicBezTo>
                  <a:pt x="22712" y="4880"/>
                  <a:pt x="22630" y="4856"/>
                  <a:pt x="22583" y="4835"/>
                </a:cubicBezTo>
                <a:cubicBezTo>
                  <a:pt x="22496" y="4795"/>
                  <a:pt x="22345" y="4750"/>
                  <a:pt x="22308" y="4750"/>
                </a:cubicBezTo>
                <a:cubicBezTo>
                  <a:pt x="22298" y="4753"/>
                  <a:pt x="22316" y="4769"/>
                  <a:pt x="22350" y="4787"/>
                </a:cubicBezTo>
                <a:cubicBezTo>
                  <a:pt x="22411" y="4822"/>
                  <a:pt x="22411" y="4824"/>
                  <a:pt x="22366" y="4829"/>
                </a:cubicBezTo>
                <a:cubicBezTo>
                  <a:pt x="22287" y="4843"/>
                  <a:pt x="22314" y="4874"/>
                  <a:pt x="22406" y="4882"/>
                </a:cubicBezTo>
                <a:cubicBezTo>
                  <a:pt x="22503" y="4887"/>
                  <a:pt x="22548" y="4940"/>
                  <a:pt x="22459" y="4940"/>
                </a:cubicBezTo>
                <a:cubicBezTo>
                  <a:pt x="22427" y="4940"/>
                  <a:pt x="22403" y="4930"/>
                  <a:pt x="22403" y="4919"/>
                </a:cubicBezTo>
                <a:cubicBezTo>
                  <a:pt x="22403" y="4909"/>
                  <a:pt x="22390" y="4898"/>
                  <a:pt x="22372" y="4898"/>
                </a:cubicBezTo>
                <a:cubicBezTo>
                  <a:pt x="22321" y="4898"/>
                  <a:pt x="22329" y="5059"/>
                  <a:pt x="22382" y="5093"/>
                </a:cubicBezTo>
                <a:cubicBezTo>
                  <a:pt x="22406" y="5106"/>
                  <a:pt x="22424" y="5130"/>
                  <a:pt x="22424" y="5146"/>
                </a:cubicBezTo>
                <a:cubicBezTo>
                  <a:pt x="22424" y="5167"/>
                  <a:pt x="22411" y="5164"/>
                  <a:pt x="22374" y="5141"/>
                </a:cubicBezTo>
                <a:cubicBezTo>
                  <a:pt x="22340" y="5120"/>
                  <a:pt x="22290" y="5109"/>
                  <a:pt x="22232" y="5114"/>
                </a:cubicBezTo>
                <a:lnTo>
                  <a:pt x="22139" y="5122"/>
                </a:lnTo>
                <a:lnTo>
                  <a:pt x="22219" y="5157"/>
                </a:lnTo>
                <a:cubicBezTo>
                  <a:pt x="22263" y="5178"/>
                  <a:pt x="22340" y="5201"/>
                  <a:pt x="22393" y="5207"/>
                </a:cubicBezTo>
                <a:cubicBezTo>
                  <a:pt x="22445" y="5215"/>
                  <a:pt x="22488" y="5228"/>
                  <a:pt x="22488" y="5236"/>
                </a:cubicBezTo>
                <a:cubicBezTo>
                  <a:pt x="22488" y="5244"/>
                  <a:pt x="22511" y="5246"/>
                  <a:pt x="22538" y="5241"/>
                </a:cubicBezTo>
                <a:cubicBezTo>
                  <a:pt x="22567" y="5236"/>
                  <a:pt x="22596" y="5241"/>
                  <a:pt x="22604" y="5254"/>
                </a:cubicBezTo>
                <a:cubicBezTo>
                  <a:pt x="22612" y="5267"/>
                  <a:pt x="22643" y="5278"/>
                  <a:pt x="22675" y="5278"/>
                </a:cubicBezTo>
                <a:cubicBezTo>
                  <a:pt x="22707" y="5278"/>
                  <a:pt x="22741" y="5286"/>
                  <a:pt x="22751" y="5296"/>
                </a:cubicBezTo>
                <a:cubicBezTo>
                  <a:pt x="22783" y="5328"/>
                  <a:pt x="22999" y="5394"/>
                  <a:pt x="23269" y="5457"/>
                </a:cubicBezTo>
                <a:cubicBezTo>
                  <a:pt x="23403" y="5489"/>
                  <a:pt x="23577" y="5531"/>
                  <a:pt x="23659" y="5552"/>
                </a:cubicBezTo>
                <a:cubicBezTo>
                  <a:pt x="24007" y="5645"/>
                  <a:pt x="24817" y="5771"/>
                  <a:pt x="25179" y="5790"/>
                </a:cubicBezTo>
                <a:cubicBezTo>
                  <a:pt x="25477" y="5805"/>
                  <a:pt x="26168" y="5803"/>
                  <a:pt x="26150" y="5787"/>
                </a:cubicBezTo>
                <a:close/>
                <a:moveTo>
                  <a:pt x="24345" y="5573"/>
                </a:moveTo>
                <a:cubicBezTo>
                  <a:pt x="24345" y="5563"/>
                  <a:pt x="24356" y="5552"/>
                  <a:pt x="24366" y="5552"/>
                </a:cubicBezTo>
                <a:cubicBezTo>
                  <a:pt x="24377" y="5552"/>
                  <a:pt x="24387" y="5563"/>
                  <a:pt x="24387" y="5573"/>
                </a:cubicBezTo>
                <a:cubicBezTo>
                  <a:pt x="24387" y="5584"/>
                  <a:pt x="24377" y="5594"/>
                  <a:pt x="24366" y="5594"/>
                </a:cubicBezTo>
                <a:cubicBezTo>
                  <a:pt x="24356" y="5594"/>
                  <a:pt x="24345" y="5584"/>
                  <a:pt x="24345" y="5573"/>
                </a:cubicBezTo>
                <a:close/>
                <a:moveTo>
                  <a:pt x="22575" y="5154"/>
                </a:moveTo>
                <a:cubicBezTo>
                  <a:pt x="22554" y="5141"/>
                  <a:pt x="22562" y="5133"/>
                  <a:pt x="22601" y="5122"/>
                </a:cubicBezTo>
                <a:cubicBezTo>
                  <a:pt x="22664" y="5106"/>
                  <a:pt x="22762" y="5125"/>
                  <a:pt x="22762" y="5154"/>
                </a:cubicBezTo>
                <a:cubicBezTo>
                  <a:pt x="22762" y="5178"/>
                  <a:pt x="22614" y="5178"/>
                  <a:pt x="22575" y="5154"/>
                </a:cubicBezTo>
                <a:close/>
                <a:moveTo>
                  <a:pt x="23068" y="5151"/>
                </a:moveTo>
                <a:cubicBezTo>
                  <a:pt x="23050" y="5120"/>
                  <a:pt x="23076" y="5088"/>
                  <a:pt x="23123" y="5088"/>
                </a:cubicBezTo>
                <a:cubicBezTo>
                  <a:pt x="23153" y="5088"/>
                  <a:pt x="23163" y="5098"/>
                  <a:pt x="23158" y="5125"/>
                </a:cubicBezTo>
                <a:cubicBezTo>
                  <a:pt x="23150" y="5167"/>
                  <a:pt x="23089" y="5186"/>
                  <a:pt x="23068" y="5151"/>
                </a:cubicBezTo>
                <a:close/>
                <a:moveTo>
                  <a:pt x="22477" y="5046"/>
                </a:moveTo>
                <a:cubicBezTo>
                  <a:pt x="22485" y="5035"/>
                  <a:pt x="22519" y="5025"/>
                  <a:pt x="22554" y="5025"/>
                </a:cubicBezTo>
                <a:cubicBezTo>
                  <a:pt x="22591" y="5025"/>
                  <a:pt x="22612" y="5033"/>
                  <a:pt x="22604" y="5046"/>
                </a:cubicBezTo>
                <a:cubicBezTo>
                  <a:pt x="22596" y="5056"/>
                  <a:pt x="22562" y="5067"/>
                  <a:pt x="22527" y="5067"/>
                </a:cubicBezTo>
                <a:cubicBezTo>
                  <a:pt x="22490" y="5067"/>
                  <a:pt x="22469" y="5059"/>
                  <a:pt x="22477" y="5046"/>
                </a:cubicBezTo>
                <a:close/>
                <a:moveTo>
                  <a:pt x="29287" y="5615"/>
                </a:moveTo>
                <a:cubicBezTo>
                  <a:pt x="29318" y="5605"/>
                  <a:pt x="29350" y="5605"/>
                  <a:pt x="29361" y="5613"/>
                </a:cubicBezTo>
                <a:cubicBezTo>
                  <a:pt x="29369" y="5621"/>
                  <a:pt x="29369" y="5613"/>
                  <a:pt x="29358" y="5597"/>
                </a:cubicBezTo>
                <a:cubicBezTo>
                  <a:pt x="29348" y="5579"/>
                  <a:pt x="29355" y="5571"/>
                  <a:pt x="29392" y="5573"/>
                </a:cubicBezTo>
                <a:cubicBezTo>
                  <a:pt x="29477" y="5581"/>
                  <a:pt x="29506" y="5573"/>
                  <a:pt x="29548" y="5539"/>
                </a:cubicBezTo>
                <a:cubicBezTo>
                  <a:pt x="29572" y="5521"/>
                  <a:pt x="29577" y="5513"/>
                  <a:pt x="29561" y="5523"/>
                </a:cubicBezTo>
                <a:cubicBezTo>
                  <a:pt x="29545" y="5531"/>
                  <a:pt x="29440" y="5539"/>
                  <a:pt x="29326" y="5542"/>
                </a:cubicBezTo>
                <a:cubicBezTo>
                  <a:pt x="29113" y="5547"/>
                  <a:pt x="29073" y="5557"/>
                  <a:pt x="29073" y="5605"/>
                </a:cubicBezTo>
                <a:cubicBezTo>
                  <a:pt x="29073" y="5637"/>
                  <a:pt x="29147" y="5658"/>
                  <a:pt x="29200" y="5642"/>
                </a:cubicBezTo>
                <a:cubicBezTo>
                  <a:pt x="29218" y="5637"/>
                  <a:pt x="29258" y="5623"/>
                  <a:pt x="29287" y="5615"/>
                </a:cubicBezTo>
                <a:close/>
                <a:moveTo>
                  <a:pt x="27540" y="5602"/>
                </a:moveTo>
                <a:cubicBezTo>
                  <a:pt x="27596" y="5600"/>
                  <a:pt x="27648" y="5589"/>
                  <a:pt x="27659" y="5576"/>
                </a:cubicBezTo>
                <a:cubicBezTo>
                  <a:pt x="27667" y="5560"/>
                  <a:pt x="27683" y="5552"/>
                  <a:pt x="27693" y="5555"/>
                </a:cubicBezTo>
                <a:cubicBezTo>
                  <a:pt x="27725" y="5565"/>
                  <a:pt x="27865" y="5531"/>
                  <a:pt x="27939" y="5497"/>
                </a:cubicBezTo>
                <a:lnTo>
                  <a:pt x="28007" y="5465"/>
                </a:lnTo>
                <a:lnTo>
                  <a:pt x="27931" y="5478"/>
                </a:lnTo>
                <a:cubicBezTo>
                  <a:pt x="27878" y="5486"/>
                  <a:pt x="27849" y="5481"/>
                  <a:pt x="27844" y="5463"/>
                </a:cubicBezTo>
                <a:cubicBezTo>
                  <a:pt x="27838" y="5447"/>
                  <a:pt x="27796" y="5436"/>
                  <a:pt x="27735" y="5436"/>
                </a:cubicBezTo>
                <a:cubicBezTo>
                  <a:pt x="27683" y="5436"/>
                  <a:pt x="27638" y="5428"/>
                  <a:pt x="27638" y="5415"/>
                </a:cubicBezTo>
                <a:cubicBezTo>
                  <a:pt x="27638" y="5404"/>
                  <a:pt x="27627" y="5412"/>
                  <a:pt x="27611" y="5431"/>
                </a:cubicBezTo>
                <a:cubicBezTo>
                  <a:pt x="27598" y="5449"/>
                  <a:pt x="27553" y="5468"/>
                  <a:pt x="27516" y="5473"/>
                </a:cubicBezTo>
                <a:cubicBezTo>
                  <a:pt x="27443" y="5481"/>
                  <a:pt x="27427" y="5460"/>
                  <a:pt x="27482" y="5428"/>
                </a:cubicBezTo>
                <a:cubicBezTo>
                  <a:pt x="27506" y="5418"/>
                  <a:pt x="27514" y="5397"/>
                  <a:pt x="27503" y="5373"/>
                </a:cubicBezTo>
                <a:cubicBezTo>
                  <a:pt x="27493" y="5346"/>
                  <a:pt x="27474" y="5341"/>
                  <a:pt x="27424" y="5352"/>
                </a:cubicBezTo>
                <a:cubicBezTo>
                  <a:pt x="27379" y="5362"/>
                  <a:pt x="27363" y="5360"/>
                  <a:pt x="27371" y="5344"/>
                </a:cubicBezTo>
                <a:cubicBezTo>
                  <a:pt x="27387" y="5320"/>
                  <a:pt x="27287" y="5325"/>
                  <a:pt x="27200" y="5352"/>
                </a:cubicBezTo>
                <a:cubicBezTo>
                  <a:pt x="27163" y="5365"/>
                  <a:pt x="27150" y="5357"/>
                  <a:pt x="27129" y="5315"/>
                </a:cubicBezTo>
                <a:cubicBezTo>
                  <a:pt x="27115" y="5286"/>
                  <a:pt x="27084" y="5251"/>
                  <a:pt x="27055" y="5238"/>
                </a:cubicBezTo>
                <a:cubicBezTo>
                  <a:pt x="27007" y="5217"/>
                  <a:pt x="27005" y="5217"/>
                  <a:pt x="27026" y="5254"/>
                </a:cubicBezTo>
                <a:cubicBezTo>
                  <a:pt x="27036" y="5275"/>
                  <a:pt x="27060" y="5299"/>
                  <a:pt x="27078" y="5307"/>
                </a:cubicBezTo>
                <a:cubicBezTo>
                  <a:pt x="27097" y="5312"/>
                  <a:pt x="27110" y="5333"/>
                  <a:pt x="27110" y="5349"/>
                </a:cubicBezTo>
                <a:cubicBezTo>
                  <a:pt x="27110" y="5370"/>
                  <a:pt x="27097" y="5378"/>
                  <a:pt x="27078" y="5370"/>
                </a:cubicBezTo>
                <a:cubicBezTo>
                  <a:pt x="27044" y="5357"/>
                  <a:pt x="27039" y="5378"/>
                  <a:pt x="27065" y="5423"/>
                </a:cubicBezTo>
                <a:cubicBezTo>
                  <a:pt x="27076" y="5439"/>
                  <a:pt x="27100" y="5447"/>
                  <a:pt x="27118" y="5441"/>
                </a:cubicBezTo>
                <a:cubicBezTo>
                  <a:pt x="27142" y="5431"/>
                  <a:pt x="27147" y="5439"/>
                  <a:pt x="27139" y="5463"/>
                </a:cubicBezTo>
                <a:cubicBezTo>
                  <a:pt x="27134" y="5484"/>
                  <a:pt x="27142" y="5478"/>
                  <a:pt x="27155" y="5452"/>
                </a:cubicBezTo>
                <a:cubicBezTo>
                  <a:pt x="27184" y="5394"/>
                  <a:pt x="27287" y="5386"/>
                  <a:pt x="27337" y="5439"/>
                </a:cubicBezTo>
                <a:cubicBezTo>
                  <a:pt x="27369" y="5468"/>
                  <a:pt x="27366" y="5476"/>
                  <a:pt x="27334" y="5534"/>
                </a:cubicBezTo>
                <a:cubicBezTo>
                  <a:pt x="27297" y="5597"/>
                  <a:pt x="27295" y="5597"/>
                  <a:pt x="27385" y="5621"/>
                </a:cubicBezTo>
                <a:cubicBezTo>
                  <a:pt x="27403" y="5626"/>
                  <a:pt x="27421" y="5623"/>
                  <a:pt x="27427" y="5618"/>
                </a:cubicBezTo>
                <a:cubicBezTo>
                  <a:pt x="27432" y="5610"/>
                  <a:pt x="27485" y="5605"/>
                  <a:pt x="27540" y="5602"/>
                </a:cubicBezTo>
                <a:close/>
                <a:moveTo>
                  <a:pt x="27706" y="5455"/>
                </a:moveTo>
                <a:cubicBezTo>
                  <a:pt x="27714" y="5449"/>
                  <a:pt x="27733" y="5447"/>
                  <a:pt x="27749" y="5455"/>
                </a:cubicBezTo>
                <a:cubicBezTo>
                  <a:pt x="27764" y="5460"/>
                  <a:pt x="27759" y="5465"/>
                  <a:pt x="27735" y="5465"/>
                </a:cubicBezTo>
                <a:cubicBezTo>
                  <a:pt x="27712" y="5468"/>
                  <a:pt x="27701" y="5463"/>
                  <a:pt x="27706" y="5455"/>
                </a:cubicBezTo>
                <a:close/>
                <a:moveTo>
                  <a:pt x="29089" y="5452"/>
                </a:moveTo>
                <a:cubicBezTo>
                  <a:pt x="29068" y="5447"/>
                  <a:pt x="29039" y="5449"/>
                  <a:pt x="29026" y="5455"/>
                </a:cubicBezTo>
                <a:cubicBezTo>
                  <a:pt x="29010" y="5460"/>
                  <a:pt x="29028" y="5465"/>
                  <a:pt x="29063" y="5463"/>
                </a:cubicBezTo>
                <a:cubicBezTo>
                  <a:pt x="29097" y="5463"/>
                  <a:pt x="29110" y="5457"/>
                  <a:pt x="29089" y="5452"/>
                </a:cubicBezTo>
                <a:close/>
                <a:moveTo>
                  <a:pt x="28851" y="5420"/>
                </a:moveTo>
                <a:cubicBezTo>
                  <a:pt x="28875" y="5399"/>
                  <a:pt x="28807" y="5368"/>
                  <a:pt x="28767" y="5383"/>
                </a:cubicBezTo>
                <a:cubicBezTo>
                  <a:pt x="28738" y="5397"/>
                  <a:pt x="28735" y="5402"/>
                  <a:pt x="28757" y="5404"/>
                </a:cubicBezTo>
                <a:cubicBezTo>
                  <a:pt x="28778" y="5407"/>
                  <a:pt x="28775" y="5412"/>
                  <a:pt x="28746" y="5426"/>
                </a:cubicBezTo>
                <a:cubicBezTo>
                  <a:pt x="28712" y="5441"/>
                  <a:pt x="28717" y="5444"/>
                  <a:pt x="28772" y="5439"/>
                </a:cubicBezTo>
                <a:cubicBezTo>
                  <a:pt x="28809" y="5436"/>
                  <a:pt x="28846" y="5428"/>
                  <a:pt x="28851" y="5420"/>
                </a:cubicBezTo>
                <a:close/>
                <a:moveTo>
                  <a:pt x="28181" y="5341"/>
                </a:moveTo>
                <a:cubicBezTo>
                  <a:pt x="28187" y="5320"/>
                  <a:pt x="28184" y="5317"/>
                  <a:pt x="28171" y="5333"/>
                </a:cubicBezTo>
                <a:cubicBezTo>
                  <a:pt x="28163" y="5349"/>
                  <a:pt x="28107" y="5362"/>
                  <a:pt x="28049" y="5368"/>
                </a:cubicBezTo>
                <a:lnTo>
                  <a:pt x="27944" y="5378"/>
                </a:lnTo>
                <a:lnTo>
                  <a:pt x="28057" y="5375"/>
                </a:lnTo>
                <a:cubicBezTo>
                  <a:pt x="28142" y="5373"/>
                  <a:pt x="28176" y="5365"/>
                  <a:pt x="28181" y="5341"/>
                </a:cubicBezTo>
                <a:close/>
                <a:moveTo>
                  <a:pt x="27018" y="5317"/>
                </a:moveTo>
                <a:cubicBezTo>
                  <a:pt x="27039" y="5283"/>
                  <a:pt x="26981" y="5257"/>
                  <a:pt x="26939" y="5283"/>
                </a:cubicBezTo>
                <a:cubicBezTo>
                  <a:pt x="26918" y="5296"/>
                  <a:pt x="26907" y="5315"/>
                  <a:pt x="26912" y="5325"/>
                </a:cubicBezTo>
                <a:cubicBezTo>
                  <a:pt x="26928" y="5349"/>
                  <a:pt x="26999" y="5344"/>
                  <a:pt x="27018" y="5317"/>
                </a:cubicBezTo>
                <a:close/>
                <a:moveTo>
                  <a:pt x="27817" y="5320"/>
                </a:moveTo>
                <a:cubicBezTo>
                  <a:pt x="27812" y="5310"/>
                  <a:pt x="27791" y="5307"/>
                  <a:pt x="27775" y="5312"/>
                </a:cubicBezTo>
                <a:cubicBezTo>
                  <a:pt x="27730" y="5331"/>
                  <a:pt x="27735" y="5341"/>
                  <a:pt x="27786" y="5341"/>
                </a:cubicBezTo>
                <a:cubicBezTo>
                  <a:pt x="27812" y="5341"/>
                  <a:pt x="27825" y="5333"/>
                  <a:pt x="27817" y="5320"/>
                </a:cubicBezTo>
                <a:close/>
                <a:moveTo>
                  <a:pt x="26878" y="5257"/>
                </a:moveTo>
                <a:cubicBezTo>
                  <a:pt x="26878" y="5246"/>
                  <a:pt x="26875" y="5230"/>
                  <a:pt x="26873" y="5222"/>
                </a:cubicBezTo>
                <a:cubicBezTo>
                  <a:pt x="26870" y="5215"/>
                  <a:pt x="26889" y="5201"/>
                  <a:pt x="26915" y="5191"/>
                </a:cubicBezTo>
                <a:cubicBezTo>
                  <a:pt x="26965" y="5172"/>
                  <a:pt x="26981" y="5130"/>
                  <a:pt x="26936" y="5130"/>
                </a:cubicBezTo>
                <a:cubicBezTo>
                  <a:pt x="26886" y="5133"/>
                  <a:pt x="26807" y="5207"/>
                  <a:pt x="26823" y="5244"/>
                </a:cubicBezTo>
                <a:cubicBezTo>
                  <a:pt x="26836" y="5280"/>
                  <a:pt x="26878" y="5291"/>
                  <a:pt x="26878" y="5257"/>
                </a:cubicBezTo>
                <a:close/>
                <a:moveTo>
                  <a:pt x="27553" y="5236"/>
                </a:moveTo>
                <a:cubicBezTo>
                  <a:pt x="27511" y="5209"/>
                  <a:pt x="27490" y="5209"/>
                  <a:pt x="27490" y="5236"/>
                </a:cubicBezTo>
                <a:cubicBezTo>
                  <a:pt x="27490" y="5246"/>
                  <a:pt x="27511" y="5257"/>
                  <a:pt x="27538" y="5257"/>
                </a:cubicBezTo>
                <a:cubicBezTo>
                  <a:pt x="27577" y="5257"/>
                  <a:pt x="27580" y="5251"/>
                  <a:pt x="27553" y="5236"/>
                </a:cubicBezTo>
                <a:close/>
                <a:moveTo>
                  <a:pt x="27722" y="5186"/>
                </a:moveTo>
                <a:cubicBezTo>
                  <a:pt x="27722" y="5167"/>
                  <a:pt x="27638" y="5157"/>
                  <a:pt x="27627" y="5175"/>
                </a:cubicBezTo>
                <a:cubicBezTo>
                  <a:pt x="27619" y="5186"/>
                  <a:pt x="27638" y="5193"/>
                  <a:pt x="27669" y="5193"/>
                </a:cubicBezTo>
                <a:cubicBezTo>
                  <a:pt x="27699" y="5193"/>
                  <a:pt x="27722" y="5191"/>
                  <a:pt x="27722" y="5186"/>
                </a:cubicBezTo>
                <a:close/>
                <a:moveTo>
                  <a:pt x="26794" y="5109"/>
                </a:moveTo>
                <a:cubicBezTo>
                  <a:pt x="26794" y="5098"/>
                  <a:pt x="26780" y="5088"/>
                  <a:pt x="26762" y="5088"/>
                </a:cubicBezTo>
                <a:cubicBezTo>
                  <a:pt x="26743" y="5088"/>
                  <a:pt x="26730" y="5098"/>
                  <a:pt x="26730" y="5109"/>
                </a:cubicBezTo>
                <a:cubicBezTo>
                  <a:pt x="26730" y="5120"/>
                  <a:pt x="26743" y="5130"/>
                  <a:pt x="26762" y="5130"/>
                </a:cubicBezTo>
                <a:cubicBezTo>
                  <a:pt x="26780" y="5130"/>
                  <a:pt x="26794" y="5120"/>
                  <a:pt x="26794" y="5109"/>
                </a:cubicBezTo>
                <a:close/>
                <a:moveTo>
                  <a:pt x="22134" y="5075"/>
                </a:moveTo>
                <a:cubicBezTo>
                  <a:pt x="22118" y="5067"/>
                  <a:pt x="22100" y="5069"/>
                  <a:pt x="22092" y="5075"/>
                </a:cubicBezTo>
                <a:cubicBezTo>
                  <a:pt x="22087" y="5083"/>
                  <a:pt x="22097" y="5088"/>
                  <a:pt x="22121" y="5085"/>
                </a:cubicBezTo>
                <a:cubicBezTo>
                  <a:pt x="22145" y="5085"/>
                  <a:pt x="22150" y="5080"/>
                  <a:pt x="22134" y="5075"/>
                </a:cubicBezTo>
                <a:close/>
                <a:moveTo>
                  <a:pt x="26363" y="5056"/>
                </a:moveTo>
                <a:cubicBezTo>
                  <a:pt x="26363" y="5035"/>
                  <a:pt x="26353" y="5027"/>
                  <a:pt x="26334" y="5035"/>
                </a:cubicBezTo>
                <a:cubicBezTo>
                  <a:pt x="26319" y="5040"/>
                  <a:pt x="26300" y="5046"/>
                  <a:pt x="26295" y="5046"/>
                </a:cubicBezTo>
                <a:cubicBezTo>
                  <a:pt x="26290" y="5046"/>
                  <a:pt x="26290" y="5056"/>
                  <a:pt x="26298" y="5067"/>
                </a:cubicBezTo>
                <a:cubicBezTo>
                  <a:pt x="26319" y="5098"/>
                  <a:pt x="26363" y="5091"/>
                  <a:pt x="26363" y="5056"/>
                </a:cubicBezTo>
                <a:close/>
                <a:moveTo>
                  <a:pt x="26688" y="5056"/>
                </a:moveTo>
                <a:cubicBezTo>
                  <a:pt x="26688" y="5051"/>
                  <a:pt x="26677" y="5046"/>
                  <a:pt x="26667" y="5046"/>
                </a:cubicBezTo>
                <a:cubicBezTo>
                  <a:pt x="26656" y="5046"/>
                  <a:pt x="26646" y="5056"/>
                  <a:pt x="26646" y="5067"/>
                </a:cubicBezTo>
                <a:cubicBezTo>
                  <a:pt x="26646" y="5080"/>
                  <a:pt x="26656" y="5085"/>
                  <a:pt x="26667" y="5077"/>
                </a:cubicBezTo>
                <a:cubicBezTo>
                  <a:pt x="26677" y="5069"/>
                  <a:pt x="26688" y="5059"/>
                  <a:pt x="26688" y="5056"/>
                </a:cubicBezTo>
                <a:close/>
                <a:moveTo>
                  <a:pt x="26606" y="5019"/>
                </a:moveTo>
                <a:cubicBezTo>
                  <a:pt x="26593" y="5006"/>
                  <a:pt x="26582" y="5004"/>
                  <a:pt x="26582" y="5017"/>
                </a:cubicBezTo>
                <a:cubicBezTo>
                  <a:pt x="26582" y="5046"/>
                  <a:pt x="26606" y="5069"/>
                  <a:pt x="26622" y="5056"/>
                </a:cubicBezTo>
                <a:cubicBezTo>
                  <a:pt x="26627" y="5051"/>
                  <a:pt x="26622" y="5033"/>
                  <a:pt x="26606" y="5019"/>
                </a:cubicBezTo>
                <a:close/>
                <a:moveTo>
                  <a:pt x="26118" y="5014"/>
                </a:moveTo>
                <a:cubicBezTo>
                  <a:pt x="26118" y="4996"/>
                  <a:pt x="26110" y="4982"/>
                  <a:pt x="26097" y="4982"/>
                </a:cubicBezTo>
                <a:cubicBezTo>
                  <a:pt x="26086" y="4982"/>
                  <a:pt x="26084" y="4996"/>
                  <a:pt x="26089" y="5014"/>
                </a:cubicBezTo>
                <a:cubicBezTo>
                  <a:pt x="26097" y="5033"/>
                  <a:pt x="26105" y="5046"/>
                  <a:pt x="26110" y="5046"/>
                </a:cubicBezTo>
                <a:cubicBezTo>
                  <a:pt x="26115" y="5046"/>
                  <a:pt x="26118" y="5033"/>
                  <a:pt x="26118" y="5014"/>
                </a:cubicBezTo>
                <a:close/>
                <a:moveTo>
                  <a:pt x="26287" y="4982"/>
                </a:moveTo>
                <a:cubicBezTo>
                  <a:pt x="26287" y="4972"/>
                  <a:pt x="26276" y="4961"/>
                  <a:pt x="26266" y="4961"/>
                </a:cubicBezTo>
                <a:cubicBezTo>
                  <a:pt x="26255" y="4961"/>
                  <a:pt x="26245" y="4972"/>
                  <a:pt x="26245" y="4982"/>
                </a:cubicBezTo>
                <a:cubicBezTo>
                  <a:pt x="26245" y="4993"/>
                  <a:pt x="26255" y="5004"/>
                  <a:pt x="26266" y="5004"/>
                </a:cubicBezTo>
                <a:cubicBezTo>
                  <a:pt x="26276" y="5004"/>
                  <a:pt x="26287" y="4993"/>
                  <a:pt x="26287" y="4982"/>
                </a:cubicBezTo>
                <a:close/>
                <a:moveTo>
                  <a:pt x="21749" y="4951"/>
                </a:moveTo>
                <a:cubicBezTo>
                  <a:pt x="21749" y="4945"/>
                  <a:pt x="21733" y="4940"/>
                  <a:pt x="21717" y="4940"/>
                </a:cubicBezTo>
                <a:cubicBezTo>
                  <a:pt x="21699" y="4940"/>
                  <a:pt x="21688" y="4951"/>
                  <a:pt x="21696" y="4961"/>
                </a:cubicBezTo>
                <a:cubicBezTo>
                  <a:pt x="21709" y="4982"/>
                  <a:pt x="21749" y="4972"/>
                  <a:pt x="21749" y="4951"/>
                </a:cubicBezTo>
                <a:close/>
                <a:moveTo>
                  <a:pt x="26055" y="4961"/>
                </a:moveTo>
                <a:cubicBezTo>
                  <a:pt x="26055" y="4951"/>
                  <a:pt x="26044" y="4940"/>
                  <a:pt x="26034" y="4940"/>
                </a:cubicBezTo>
                <a:cubicBezTo>
                  <a:pt x="26020" y="4940"/>
                  <a:pt x="26015" y="4951"/>
                  <a:pt x="26023" y="4961"/>
                </a:cubicBezTo>
                <a:cubicBezTo>
                  <a:pt x="26031" y="4972"/>
                  <a:pt x="26042" y="4982"/>
                  <a:pt x="26044" y="4982"/>
                </a:cubicBezTo>
                <a:cubicBezTo>
                  <a:pt x="26049" y="4982"/>
                  <a:pt x="26055" y="4972"/>
                  <a:pt x="26055" y="4961"/>
                </a:cubicBezTo>
                <a:close/>
                <a:moveTo>
                  <a:pt x="22179" y="4708"/>
                </a:moveTo>
                <a:cubicBezTo>
                  <a:pt x="22163" y="4692"/>
                  <a:pt x="22124" y="4692"/>
                  <a:pt x="22052" y="4705"/>
                </a:cubicBezTo>
                <a:lnTo>
                  <a:pt x="21949" y="4724"/>
                </a:lnTo>
                <a:lnTo>
                  <a:pt x="22076" y="4727"/>
                </a:lnTo>
                <a:cubicBezTo>
                  <a:pt x="22163" y="4729"/>
                  <a:pt x="22195" y="4721"/>
                  <a:pt x="22179" y="4708"/>
                </a:cubicBezTo>
                <a:close/>
                <a:moveTo>
                  <a:pt x="25543" y="4703"/>
                </a:moveTo>
                <a:cubicBezTo>
                  <a:pt x="25532" y="4674"/>
                  <a:pt x="25498" y="4676"/>
                  <a:pt x="25488" y="4708"/>
                </a:cubicBezTo>
                <a:cubicBezTo>
                  <a:pt x="25485" y="4719"/>
                  <a:pt x="25498" y="4729"/>
                  <a:pt x="25517" y="4729"/>
                </a:cubicBezTo>
                <a:cubicBezTo>
                  <a:pt x="25535" y="4729"/>
                  <a:pt x="25548" y="4719"/>
                  <a:pt x="25543" y="4703"/>
                </a:cubicBezTo>
                <a:close/>
                <a:moveTo>
                  <a:pt x="21812" y="4629"/>
                </a:moveTo>
                <a:cubicBezTo>
                  <a:pt x="21812" y="4613"/>
                  <a:pt x="21712" y="4560"/>
                  <a:pt x="21680" y="4560"/>
                </a:cubicBezTo>
                <a:cubicBezTo>
                  <a:pt x="21672" y="4560"/>
                  <a:pt x="21664" y="4571"/>
                  <a:pt x="21664" y="4581"/>
                </a:cubicBezTo>
                <a:cubicBezTo>
                  <a:pt x="21664" y="4592"/>
                  <a:pt x="21683" y="4603"/>
                  <a:pt x="21704" y="4603"/>
                </a:cubicBezTo>
                <a:cubicBezTo>
                  <a:pt x="21725" y="4603"/>
                  <a:pt x="21749" y="4618"/>
                  <a:pt x="21757" y="4637"/>
                </a:cubicBezTo>
                <a:cubicBezTo>
                  <a:pt x="21770" y="4666"/>
                  <a:pt x="21812" y="4661"/>
                  <a:pt x="21812" y="4629"/>
                </a:cubicBezTo>
                <a:close/>
                <a:moveTo>
                  <a:pt x="29421" y="4560"/>
                </a:moveTo>
                <a:cubicBezTo>
                  <a:pt x="29398" y="4550"/>
                  <a:pt x="29366" y="4542"/>
                  <a:pt x="29348" y="4542"/>
                </a:cubicBezTo>
                <a:cubicBezTo>
                  <a:pt x="29326" y="4542"/>
                  <a:pt x="29332" y="4550"/>
                  <a:pt x="29358" y="4560"/>
                </a:cubicBezTo>
                <a:cubicBezTo>
                  <a:pt x="29382" y="4571"/>
                  <a:pt x="29413" y="4579"/>
                  <a:pt x="29432" y="4579"/>
                </a:cubicBezTo>
                <a:cubicBezTo>
                  <a:pt x="29453" y="4579"/>
                  <a:pt x="29448" y="4571"/>
                  <a:pt x="29421" y="4560"/>
                </a:cubicBezTo>
                <a:close/>
                <a:moveTo>
                  <a:pt x="21496" y="4484"/>
                </a:moveTo>
                <a:cubicBezTo>
                  <a:pt x="21496" y="4479"/>
                  <a:pt x="21482" y="4476"/>
                  <a:pt x="21464" y="4476"/>
                </a:cubicBezTo>
                <a:cubicBezTo>
                  <a:pt x="21445" y="4476"/>
                  <a:pt x="21432" y="4484"/>
                  <a:pt x="21432" y="4497"/>
                </a:cubicBezTo>
                <a:cubicBezTo>
                  <a:pt x="21432" y="4508"/>
                  <a:pt x="21445" y="4510"/>
                  <a:pt x="21464" y="4505"/>
                </a:cubicBezTo>
                <a:cubicBezTo>
                  <a:pt x="21482" y="4497"/>
                  <a:pt x="21496" y="4489"/>
                  <a:pt x="21496" y="4484"/>
                </a:cubicBezTo>
                <a:close/>
                <a:moveTo>
                  <a:pt x="24667" y="4505"/>
                </a:moveTo>
                <a:cubicBezTo>
                  <a:pt x="24651" y="4497"/>
                  <a:pt x="24633" y="4500"/>
                  <a:pt x="24625" y="4505"/>
                </a:cubicBezTo>
                <a:cubicBezTo>
                  <a:pt x="24619" y="4513"/>
                  <a:pt x="24630" y="4518"/>
                  <a:pt x="24654" y="4516"/>
                </a:cubicBezTo>
                <a:cubicBezTo>
                  <a:pt x="24678" y="4516"/>
                  <a:pt x="24683" y="4510"/>
                  <a:pt x="24667" y="4505"/>
                </a:cubicBezTo>
                <a:close/>
                <a:moveTo>
                  <a:pt x="29237" y="4481"/>
                </a:moveTo>
                <a:cubicBezTo>
                  <a:pt x="29216" y="4476"/>
                  <a:pt x="29200" y="4465"/>
                  <a:pt x="29200" y="4455"/>
                </a:cubicBezTo>
                <a:cubicBezTo>
                  <a:pt x="29200" y="4434"/>
                  <a:pt x="29049" y="4386"/>
                  <a:pt x="29036" y="4402"/>
                </a:cubicBezTo>
                <a:cubicBezTo>
                  <a:pt x="29023" y="4413"/>
                  <a:pt x="29205" y="4494"/>
                  <a:pt x="29242" y="4492"/>
                </a:cubicBezTo>
                <a:cubicBezTo>
                  <a:pt x="29263" y="4492"/>
                  <a:pt x="29260" y="4489"/>
                  <a:pt x="29237" y="4481"/>
                </a:cubicBezTo>
                <a:close/>
                <a:moveTo>
                  <a:pt x="20060" y="4455"/>
                </a:moveTo>
                <a:cubicBezTo>
                  <a:pt x="20060" y="4444"/>
                  <a:pt x="20047" y="4434"/>
                  <a:pt x="20029" y="4434"/>
                </a:cubicBezTo>
                <a:cubicBezTo>
                  <a:pt x="20010" y="4434"/>
                  <a:pt x="19997" y="4444"/>
                  <a:pt x="19997" y="4455"/>
                </a:cubicBezTo>
                <a:cubicBezTo>
                  <a:pt x="19997" y="4465"/>
                  <a:pt x="20010" y="4476"/>
                  <a:pt x="20029" y="4476"/>
                </a:cubicBezTo>
                <a:cubicBezTo>
                  <a:pt x="20047" y="4476"/>
                  <a:pt x="20060" y="4465"/>
                  <a:pt x="20060" y="4455"/>
                </a:cubicBezTo>
                <a:close/>
                <a:moveTo>
                  <a:pt x="24809" y="4447"/>
                </a:moveTo>
                <a:cubicBezTo>
                  <a:pt x="24809" y="4442"/>
                  <a:pt x="24786" y="4434"/>
                  <a:pt x="24757" y="4428"/>
                </a:cubicBezTo>
                <a:cubicBezTo>
                  <a:pt x="24728" y="4423"/>
                  <a:pt x="24709" y="4426"/>
                  <a:pt x="24717" y="4436"/>
                </a:cubicBezTo>
                <a:cubicBezTo>
                  <a:pt x="24728" y="4455"/>
                  <a:pt x="24809" y="4463"/>
                  <a:pt x="24809" y="4447"/>
                </a:cubicBezTo>
                <a:close/>
                <a:moveTo>
                  <a:pt x="24408" y="4307"/>
                </a:moveTo>
                <a:cubicBezTo>
                  <a:pt x="24408" y="4297"/>
                  <a:pt x="24398" y="4286"/>
                  <a:pt x="24387" y="4286"/>
                </a:cubicBezTo>
                <a:cubicBezTo>
                  <a:pt x="24374" y="4286"/>
                  <a:pt x="24369" y="4297"/>
                  <a:pt x="24377" y="4307"/>
                </a:cubicBezTo>
                <a:cubicBezTo>
                  <a:pt x="24385" y="4318"/>
                  <a:pt x="24395" y="4328"/>
                  <a:pt x="24398" y="4328"/>
                </a:cubicBezTo>
                <a:cubicBezTo>
                  <a:pt x="24403" y="4328"/>
                  <a:pt x="24408" y="4318"/>
                  <a:pt x="24408" y="4307"/>
                </a:cubicBezTo>
                <a:close/>
                <a:moveTo>
                  <a:pt x="24414" y="4167"/>
                </a:moveTo>
                <a:cubicBezTo>
                  <a:pt x="24398" y="4159"/>
                  <a:pt x="24379" y="4162"/>
                  <a:pt x="24371" y="4167"/>
                </a:cubicBezTo>
                <a:cubicBezTo>
                  <a:pt x="24366" y="4175"/>
                  <a:pt x="24377" y="4181"/>
                  <a:pt x="24400" y="4178"/>
                </a:cubicBezTo>
                <a:cubicBezTo>
                  <a:pt x="24424" y="4178"/>
                  <a:pt x="24430" y="4173"/>
                  <a:pt x="24414" y="4167"/>
                </a:cubicBezTo>
                <a:close/>
                <a:moveTo>
                  <a:pt x="18826" y="4043"/>
                </a:moveTo>
                <a:cubicBezTo>
                  <a:pt x="18633" y="3951"/>
                  <a:pt x="17907" y="3605"/>
                  <a:pt x="17274" y="3310"/>
                </a:cubicBezTo>
                <a:cubicBezTo>
                  <a:pt x="16773" y="3075"/>
                  <a:pt x="15710" y="2661"/>
                  <a:pt x="15612" y="2661"/>
                </a:cubicBezTo>
                <a:cubicBezTo>
                  <a:pt x="15591" y="2661"/>
                  <a:pt x="15512" y="2685"/>
                  <a:pt x="15435" y="2717"/>
                </a:cubicBezTo>
                <a:cubicBezTo>
                  <a:pt x="15361" y="2746"/>
                  <a:pt x="15277" y="2780"/>
                  <a:pt x="15248" y="2793"/>
                </a:cubicBezTo>
                <a:cubicBezTo>
                  <a:pt x="15198" y="2812"/>
                  <a:pt x="15203" y="2817"/>
                  <a:pt x="15332" y="2864"/>
                </a:cubicBezTo>
                <a:cubicBezTo>
                  <a:pt x="15409" y="2893"/>
                  <a:pt x="15646" y="2978"/>
                  <a:pt x="15860" y="3052"/>
                </a:cubicBezTo>
                <a:cubicBezTo>
                  <a:pt x="16227" y="3176"/>
                  <a:pt x="16480" y="3265"/>
                  <a:pt x="17211" y="3526"/>
                </a:cubicBezTo>
                <a:cubicBezTo>
                  <a:pt x="17525" y="3637"/>
                  <a:pt x="18282" y="3904"/>
                  <a:pt x="18752" y="4064"/>
                </a:cubicBezTo>
                <a:cubicBezTo>
                  <a:pt x="18897" y="4115"/>
                  <a:pt x="19026" y="4157"/>
                  <a:pt x="19037" y="4157"/>
                </a:cubicBezTo>
                <a:cubicBezTo>
                  <a:pt x="19047" y="4157"/>
                  <a:pt x="18952" y="4107"/>
                  <a:pt x="18826" y="4043"/>
                </a:cubicBezTo>
                <a:close/>
                <a:moveTo>
                  <a:pt x="24530" y="4086"/>
                </a:moveTo>
                <a:cubicBezTo>
                  <a:pt x="24524" y="4078"/>
                  <a:pt x="24514" y="4091"/>
                  <a:pt x="24506" y="4112"/>
                </a:cubicBezTo>
                <a:cubicBezTo>
                  <a:pt x="24493" y="4141"/>
                  <a:pt x="24495" y="4144"/>
                  <a:pt x="24517" y="4122"/>
                </a:cubicBezTo>
                <a:cubicBezTo>
                  <a:pt x="24530" y="4109"/>
                  <a:pt x="24538" y="4091"/>
                  <a:pt x="24530" y="4086"/>
                </a:cubicBezTo>
                <a:close/>
                <a:moveTo>
                  <a:pt x="24430" y="3864"/>
                </a:moveTo>
                <a:cubicBezTo>
                  <a:pt x="24430" y="3853"/>
                  <a:pt x="24419" y="3840"/>
                  <a:pt x="24408" y="3832"/>
                </a:cubicBezTo>
                <a:cubicBezTo>
                  <a:pt x="24398" y="3824"/>
                  <a:pt x="24387" y="3835"/>
                  <a:pt x="24387" y="3853"/>
                </a:cubicBezTo>
                <a:cubicBezTo>
                  <a:pt x="24387" y="3869"/>
                  <a:pt x="24398" y="3885"/>
                  <a:pt x="24408" y="3885"/>
                </a:cubicBezTo>
                <a:cubicBezTo>
                  <a:pt x="24419" y="3885"/>
                  <a:pt x="24430" y="3877"/>
                  <a:pt x="24430" y="3864"/>
                </a:cubicBezTo>
                <a:close/>
                <a:moveTo>
                  <a:pt x="27163" y="3864"/>
                </a:moveTo>
                <a:cubicBezTo>
                  <a:pt x="27155" y="3853"/>
                  <a:pt x="27137" y="3843"/>
                  <a:pt x="27123" y="3843"/>
                </a:cubicBezTo>
                <a:cubicBezTo>
                  <a:pt x="27107" y="3843"/>
                  <a:pt x="27071" y="3824"/>
                  <a:pt x="27039" y="3798"/>
                </a:cubicBezTo>
                <a:cubicBezTo>
                  <a:pt x="27007" y="3774"/>
                  <a:pt x="26968" y="3758"/>
                  <a:pt x="26947" y="3764"/>
                </a:cubicBezTo>
                <a:cubicBezTo>
                  <a:pt x="26920" y="3769"/>
                  <a:pt x="26944" y="3787"/>
                  <a:pt x="27015" y="3824"/>
                </a:cubicBezTo>
                <a:cubicBezTo>
                  <a:pt x="27129" y="3882"/>
                  <a:pt x="27184" y="3898"/>
                  <a:pt x="27163" y="3864"/>
                </a:cubicBezTo>
                <a:close/>
                <a:moveTo>
                  <a:pt x="20060" y="3769"/>
                </a:moveTo>
                <a:cubicBezTo>
                  <a:pt x="20060" y="3764"/>
                  <a:pt x="20050" y="3758"/>
                  <a:pt x="20039" y="3758"/>
                </a:cubicBezTo>
                <a:cubicBezTo>
                  <a:pt x="20029" y="3758"/>
                  <a:pt x="20018" y="3769"/>
                  <a:pt x="20018" y="3780"/>
                </a:cubicBezTo>
                <a:cubicBezTo>
                  <a:pt x="20018" y="3793"/>
                  <a:pt x="20029" y="3798"/>
                  <a:pt x="20039" y="3790"/>
                </a:cubicBezTo>
                <a:cubicBezTo>
                  <a:pt x="20050" y="3782"/>
                  <a:pt x="20060" y="3772"/>
                  <a:pt x="20060" y="3769"/>
                </a:cubicBezTo>
                <a:close/>
                <a:moveTo>
                  <a:pt x="23926" y="3758"/>
                </a:moveTo>
                <a:cubicBezTo>
                  <a:pt x="23910" y="3751"/>
                  <a:pt x="23902" y="3732"/>
                  <a:pt x="23910" y="3719"/>
                </a:cubicBezTo>
                <a:cubicBezTo>
                  <a:pt x="23918" y="3706"/>
                  <a:pt x="23915" y="3695"/>
                  <a:pt x="23904" y="3695"/>
                </a:cubicBezTo>
                <a:cubicBezTo>
                  <a:pt x="23894" y="3695"/>
                  <a:pt x="23878" y="3703"/>
                  <a:pt x="23870" y="3714"/>
                </a:cubicBezTo>
                <a:cubicBezTo>
                  <a:pt x="23857" y="3737"/>
                  <a:pt x="23923" y="3809"/>
                  <a:pt x="23941" y="3790"/>
                </a:cubicBezTo>
                <a:cubicBezTo>
                  <a:pt x="23947" y="3782"/>
                  <a:pt x="23941" y="3769"/>
                  <a:pt x="23926" y="3758"/>
                </a:cubicBezTo>
                <a:close/>
                <a:moveTo>
                  <a:pt x="26889" y="3737"/>
                </a:moveTo>
                <a:cubicBezTo>
                  <a:pt x="26881" y="3727"/>
                  <a:pt x="26867" y="3716"/>
                  <a:pt x="26857" y="3716"/>
                </a:cubicBezTo>
                <a:cubicBezTo>
                  <a:pt x="26844" y="3716"/>
                  <a:pt x="26836" y="3727"/>
                  <a:pt x="26836" y="3737"/>
                </a:cubicBezTo>
                <a:cubicBezTo>
                  <a:pt x="26836" y="3748"/>
                  <a:pt x="26852" y="3758"/>
                  <a:pt x="26867" y="3758"/>
                </a:cubicBezTo>
                <a:cubicBezTo>
                  <a:pt x="26886" y="3758"/>
                  <a:pt x="26896" y="3748"/>
                  <a:pt x="26889" y="3737"/>
                </a:cubicBezTo>
                <a:close/>
                <a:moveTo>
                  <a:pt x="24113" y="3716"/>
                </a:moveTo>
                <a:cubicBezTo>
                  <a:pt x="24113" y="3706"/>
                  <a:pt x="24100" y="3695"/>
                  <a:pt x="24081" y="3695"/>
                </a:cubicBezTo>
                <a:cubicBezTo>
                  <a:pt x="24060" y="3695"/>
                  <a:pt x="24050" y="3674"/>
                  <a:pt x="24050" y="3632"/>
                </a:cubicBezTo>
                <a:cubicBezTo>
                  <a:pt x="24050" y="3590"/>
                  <a:pt x="24060" y="3569"/>
                  <a:pt x="24081" y="3569"/>
                </a:cubicBezTo>
                <a:cubicBezTo>
                  <a:pt x="24121" y="3569"/>
                  <a:pt x="24123" y="3603"/>
                  <a:pt x="24087" y="3616"/>
                </a:cubicBezTo>
                <a:cubicBezTo>
                  <a:pt x="24044" y="3632"/>
                  <a:pt x="24079" y="3653"/>
                  <a:pt x="24126" y="3640"/>
                </a:cubicBezTo>
                <a:cubicBezTo>
                  <a:pt x="24152" y="3635"/>
                  <a:pt x="24184" y="3605"/>
                  <a:pt x="24197" y="3579"/>
                </a:cubicBezTo>
                <a:cubicBezTo>
                  <a:pt x="24213" y="3550"/>
                  <a:pt x="24240" y="3524"/>
                  <a:pt x="24258" y="3518"/>
                </a:cubicBezTo>
                <a:cubicBezTo>
                  <a:pt x="24276" y="3513"/>
                  <a:pt x="24266" y="3508"/>
                  <a:pt x="24234" y="3508"/>
                </a:cubicBezTo>
                <a:cubicBezTo>
                  <a:pt x="24205" y="3505"/>
                  <a:pt x="24174" y="3495"/>
                  <a:pt x="24166" y="3484"/>
                </a:cubicBezTo>
                <a:cubicBezTo>
                  <a:pt x="24145" y="3450"/>
                  <a:pt x="24113" y="3460"/>
                  <a:pt x="24113" y="3503"/>
                </a:cubicBezTo>
                <a:cubicBezTo>
                  <a:pt x="24113" y="3532"/>
                  <a:pt x="24092" y="3547"/>
                  <a:pt x="24042" y="3555"/>
                </a:cubicBezTo>
                <a:cubicBezTo>
                  <a:pt x="23978" y="3569"/>
                  <a:pt x="23973" y="3576"/>
                  <a:pt x="23981" y="3629"/>
                </a:cubicBezTo>
                <a:cubicBezTo>
                  <a:pt x="23992" y="3698"/>
                  <a:pt x="24113" y="3780"/>
                  <a:pt x="24113" y="3716"/>
                </a:cubicBezTo>
                <a:close/>
                <a:moveTo>
                  <a:pt x="24306" y="3605"/>
                </a:moveTo>
                <a:cubicBezTo>
                  <a:pt x="24284" y="3584"/>
                  <a:pt x="24282" y="3587"/>
                  <a:pt x="24295" y="3616"/>
                </a:cubicBezTo>
                <a:cubicBezTo>
                  <a:pt x="24303" y="3637"/>
                  <a:pt x="24313" y="3650"/>
                  <a:pt x="24319" y="3642"/>
                </a:cubicBezTo>
                <a:cubicBezTo>
                  <a:pt x="24327" y="3637"/>
                  <a:pt x="24319" y="3619"/>
                  <a:pt x="24306" y="3605"/>
                </a:cubicBezTo>
                <a:close/>
                <a:moveTo>
                  <a:pt x="19680" y="3590"/>
                </a:moveTo>
                <a:cubicBezTo>
                  <a:pt x="19680" y="3579"/>
                  <a:pt x="19670" y="3569"/>
                  <a:pt x="19659" y="3569"/>
                </a:cubicBezTo>
                <a:cubicBezTo>
                  <a:pt x="19649" y="3569"/>
                  <a:pt x="19638" y="3579"/>
                  <a:pt x="19638" y="3590"/>
                </a:cubicBezTo>
                <a:cubicBezTo>
                  <a:pt x="19638" y="3600"/>
                  <a:pt x="19649" y="3611"/>
                  <a:pt x="19659" y="3611"/>
                </a:cubicBezTo>
                <a:cubicBezTo>
                  <a:pt x="19670" y="3611"/>
                  <a:pt x="19680" y="3600"/>
                  <a:pt x="19680" y="3590"/>
                </a:cubicBezTo>
                <a:close/>
                <a:moveTo>
                  <a:pt x="23944" y="3505"/>
                </a:moveTo>
                <a:cubicBezTo>
                  <a:pt x="23944" y="3495"/>
                  <a:pt x="23933" y="3484"/>
                  <a:pt x="23923" y="3484"/>
                </a:cubicBezTo>
                <a:cubicBezTo>
                  <a:pt x="23912" y="3484"/>
                  <a:pt x="23902" y="3495"/>
                  <a:pt x="23902" y="3505"/>
                </a:cubicBezTo>
                <a:cubicBezTo>
                  <a:pt x="23902" y="3516"/>
                  <a:pt x="23912" y="3526"/>
                  <a:pt x="23923" y="3526"/>
                </a:cubicBezTo>
                <a:cubicBezTo>
                  <a:pt x="23933" y="3526"/>
                  <a:pt x="23944" y="3516"/>
                  <a:pt x="23944" y="3505"/>
                </a:cubicBezTo>
                <a:close/>
                <a:moveTo>
                  <a:pt x="24266" y="3450"/>
                </a:moveTo>
                <a:cubicBezTo>
                  <a:pt x="24253" y="3442"/>
                  <a:pt x="24229" y="3442"/>
                  <a:pt x="24213" y="3450"/>
                </a:cubicBezTo>
                <a:cubicBezTo>
                  <a:pt x="24200" y="3455"/>
                  <a:pt x="24211" y="3460"/>
                  <a:pt x="24240" y="3460"/>
                </a:cubicBezTo>
                <a:cubicBezTo>
                  <a:pt x="24269" y="3460"/>
                  <a:pt x="24282" y="3455"/>
                  <a:pt x="24266" y="3450"/>
                </a:cubicBezTo>
                <a:close/>
                <a:moveTo>
                  <a:pt x="24092" y="3268"/>
                </a:moveTo>
                <a:cubicBezTo>
                  <a:pt x="24092" y="3231"/>
                  <a:pt x="24110" y="3199"/>
                  <a:pt x="24145" y="3176"/>
                </a:cubicBezTo>
                <a:cubicBezTo>
                  <a:pt x="24174" y="3157"/>
                  <a:pt x="24197" y="3131"/>
                  <a:pt x="24197" y="3117"/>
                </a:cubicBezTo>
                <a:cubicBezTo>
                  <a:pt x="24197" y="3104"/>
                  <a:pt x="24189" y="3107"/>
                  <a:pt x="24179" y="3123"/>
                </a:cubicBezTo>
                <a:cubicBezTo>
                  <a:pt x="24168" y="3139"/>
                  <a:pt x="24150" y="3147"/>
                  <a:pt x="24139" y="3139"/>
                </a:cubicBezTo>
                <a:cubicBezTo>
                  <a:pt x="24126" y="3131"/>
                  <a:pt x="24113" y="3144"/>
                  <a:pt x="24108" y="3168"/>
                </a:cubicBezTo>
                <a:cubicBezTo>
                  <a:pt x="24100" y="3191"/>
                  <a:pt x="24079" y="3210"/>
                  <a:pt x="24060" y="3210"/>
                </a:cubicBezTo>
                <a:cubicBezTo>
                  <a:pt x="24034" y="3210"/>
                  <a:pt x="24026" y="3226"/>
                  <a:pt x="24031" y="3278"/>
                </a:cubicBezTo>
                <a:cubicBezTo>
                  <a:pt x="24034" y="3315"/>
                  <a:pt x="24042" y="3355"/>
                  <a:pt x="24047" y="3365"/>
                </a:cubicBezTo>
                <a:cubicBezTo>
                  <a:pt x="24060" y="3394"/>
                  <a:pt x="24092" y="3331"/>
                  <a:pt x="24092" y="3268"/>
                </a:cubicBezTo>
                <a:close/>
                <a:moveTo>
                  <a:pt x="24197" y="3358"/>
                </a:moveTo>
                <a:cubicBezTo>
                  <a:pt x="24197" y="3347"/>
                  <a:pt x="24174" y="3336"/>
                  <a:pt x="24145" y="3336"/>
                </a:cubicBezTo>
                <a:cubicBezTo>
                  <a:pt x="24113" y="3336"/>
                  <a:pt x="24094" y="3344"/>
                  <a:pt x="24102" y="3358"/>
                </a:cubicBezTo>
                <a:cubicBezTo>
                  <a:pt x="24110" y="3368"/>
                  <a:pt x="24134" y="3379"/>
                  <a:pt x="24155" y="3379"/>
                </a:cubicBezTo>
                <a:cubicBezTo>
                  <a:pt x="24179" y="3379"/>
                  <a:pt x="24197" y="3368"/>
                  <a:pt x="24197" y="3358"/>
                </a:cubicBezTo>
                <a:close/>
                <a:moveTo>
                  <a:pt x="24282" y="3284"/>
                </a:moveTo>
                <a:cubicBezTo>
                  <a:pt x="24303" y="3257"/>
                  <a:pt x="24300" y="3252"/>
                  <a:pt x="24271" y="3252"/>
                </a:cubicBezTo>
                <a:cubicBezTo>
                  <a:pt x="24250" y="3252"/>
                  <a:pt x="24221" y="3236"/>
                  <a:pt x="24205" y="3215"/>
                </a:cubicBezTo>
                <a:cubicBezTo>
                  <a:pt x="24179" y="3181"/>
                  <a:pt x="24176" y="3181"/>
                  <a:pt x="24189" y="3220"/>
                </a:cubicBezTo>
                <a:cubicBezTo>
                  <a:pt x="24195" y="3244"/>
                  <a:pt x="24205" y="3276"/>
                  <a:pt x="24211" y="3289"/>
                </a:cubicBezTo>
                <a:cubicBezTo>
                  <a:pt x="24221" y="3323"/>
                  <a:pt x="24250" y="3323"/>
                  <a:pt x="24282" y="3284"/>
                </a:cubicBezTo>
                <a:close/>
                <a:moveTo>
                  <a:pt x="23944" y="3252"/>
                </a:moveTo>
                <a:cubicBezTo>
                  <a:pt x="23944" y="3239"/>
                  <a:pt x="23933" y="3234"/>
                  <a:pt x="23923" y="3241"/>
                </a:cubicBezTo>
                <a:cubicBezTo>
                  <a:pt x="23912" y="3249"/>
                  <a:pt x="23902" y="3260"/>
                  <a:pt x="23902" y="3263"/>
                </a:cubicBezTo>
                <a:cubicBezTo>
                  <a:pt x="23902" y="3268"/>
                  <a:pt x="23912" y="3273"/>
                  <a:pt x="23923" y="3273"/>
                </a:cubicBezTo>
                <a:cubicBezTo>
                  <a:pt x="23933" y="3273"/>
                  <a:pt x="23944" y="3263"/>
                  <a:pt x="23944" y="3252"/>
                </a:cubicBezTo>
                <a:close/>
                <a:moveTo>
                  <a:pt x="26472" y="3205"/>
                </a:moveTo>
                <a:cubicBezTo>
                  <a:pt x="26456" y="3197"/>
                  <a:pt x="26435" y="3189"/>
                  <a:pt x="26424" y="3189"/>
                </a:cubicBezTo>
                <a:cubicBezTo>
                  <a:pt x="26414" y="3189"/>
                  <a:pt x="26416" y="3199"/>
                  <a:pt x="26435" y="3210"/>
                </a:cubicBezTo>
                <a:cubicBezTo>
                  <a:pt x="26456" y="3223"/>
                  <a:pt x="26458" y="3231"/>
                  <a:pt x="26440" y="3231"/>
                </a:cubicBezTo>
                <a:cubicBezTo>
                  <a:pt x="26427" y="3231"/>
                  <a:pt x="26414" y="3241"/>
                  <a:pt x="26414" y="3252"/>
                </a:cubicBezTo>
                <a:cubicBezTo>
                  <a:pt x="26414" y="3265"/>
                  <a:pt x="26429" y="3263"/>
                  <a:pt x="26456" y="3247"/>
                </a:cubicBezTo>
                <a:cubicBezTo>
                  <a:pt x="26485" y="3228"/>
                  <a:pt x="26490" y="3218"/>
                  <a:pt x="26472" y="3205"/>
                </a:cubicBezTo>
                <a:close/>
                <a:moveTo>
                  <a:pt x="26561" y="3252"/>
                </a:moveTo>
                <a:cubicBezTo>
                  <a:pt x="26561" y="3239"/>
                  <a:pt x="26551" y="3234"/>
                  <a:pt x="26540" y="3241"/>
                </a:cubicBezTo>
                <a:cubicBezTo>
                  <a:pt x="26530" y="3249"/>
                  <a:pt x="26519" y="3260"/>
                  <a:pt x="26519" y="3263"/>
                </a:cubicBezTo>
                <a:cubicBezTo>
                  <a:pt x="26519" y="3268"/>
                  <a:pt x="26530" y="3273"/>
                  <a:pt x="26540" y="3273"/>
                </a:cubicBezTo>
                <a:cubicBezTo>
                  <a:pt x="26551" y="3273"/>
                  <a:pt x="26561" y="3263"/>
                  <a:pt x="26561" y="3252"/>
                </a:cubicBezTo>
                <a:close/>
                <a:moveTo>
                  <a:pt x="24047" y="3157"/>
                </a:moveTo>
                <a:cubicBezTo>
                  <a:pt x="24052" y="3120"/>
                  <a:pt x="24052" y="3120"/>
                  <a:pt x="24021" y="3152"/>
                </a:cubicBezTo>
                <a:cubicBezTo>
                  <a:pt x="23978" y="3191"/>
                  <a:pt x="23976" y="3218"/>
                  <a:pt x="24013" y="3205"/>
                </a:cubicBezTo>
                <a:cubicBezTo>
                  <a:pt x="24028" y="3199"/>
                  <a:pt x="24042" y="3178"/>
                  <a:pt x="24047" y="3157"/>
                </a:cubicBezTo>
                <a:close/>
                <a:moveTo>
                  <a:pt x="26625" y="3189"/>
                </a:moveTo>
                <a:cubicBezTo>
                  <a:pt x="26625" y="3178"/>
                  <a:pt x="26614" y="3168"/>
                  <a:pt x="26604" y="3168"/>
                </a:cubicBezTo>
                <a:cubicBezTo>
                  <a:pt x="26593" y="3168"/>
                  <a:pt x="26582" y="3178"/>
                  <a:pt x="26582" y="3189"/>
                </a:cubicBezTo>
                <a:cubicBezTo>
                  <a:pt x="26582" y="3199"/>
                  <a:pt x="26593" y="3210"/>
                  <a:pt x="26604" y="3210"/>
                </a:cubicBezTo>
                <a:cubicBezTo>
                  <a:pt x="26614" y="3210"/>
                  <a:pt x="26625" y="3199"/>
                  <a:pt x="26625" y="3189"/>
                </a:cubicBezTo>
                <a:close/>
                <a:moveTo>
                  <a:pt x="23978" y="2986"/>
                </a:moveTo>
                <a:cubicBezTo>
                  <a:pt x="23965" y="2972"/>
                  <a:pt x="23947" y="2967"/>
                  <a:pt x="23936" y="2972"/>
                </a:cubicBezTo>
                <a:cubicBezTo>
                  <a:pt x="23926" y="2978"/>
                  <a:pt x="23931" y="2991"/>
                  <a:pt x="23947" y="3001"/>
                </a:cubicBezTo>
                <a:cubicBezTo>
                  <a:pt x="23970" y="3015"/>
                  <a:pt x="23968" y="3020"/>
                  <a:pt x="23939" y="3020"/>
                </a:cubicBezTo>
                <a:cubicBezTo>
                  <a:pt x="23902" y="3020"/>
                  <a:pt x="23891" y="3044"/>
                  <a:pt x="23915" y="3070"/>
                </a:cubicBezTo>
                <a:cubicBezTo>
                  <a:pt x="23923" y="3078"/>
                  <a:pt x="23947" y="3067"/>
                  <a:pt x="23965" y="3046"/>
                </a:cubicBezTo>
                <a:cubicBezTo>
                  <a:pt x="23989" y="3020"/>
                  <a:pt x="23994" y="3004"/>
                  <a:pt x="23978" y="2986"/>
                </a:cubicBezTo>
                <a:close/>
                <a:moveTo>
                  <a:pt x="26659" y="2877"/>
                </a:moveTo>
                <a:cubicBezTo>
                  <a:pt x="26638" y="2856"/>
                  <a:pt x="26619" y="2888"/>
                  <a:pt x="26638" y="2917"/>
                </a:cubicBezTo>
                <a:cubicBezTo>
                  <a:pt x="26651" y="2938"/>
                  <a:pt x="26656" y="2938"/>
                  <a:pt x="26662" y="2917"/>
                </a:cubicBezTo>
                <a:cubicBezTo>
                  <a:pt x="26667" y="2904"/>
                  <a:pt x="26664" y="2885"/>
                  <a:pt x="26659" y="2877"/>
                </a:cubicBezTo>
                <a:close/>
                <a:moveTo>
                  <a:pt x="27160" y="2904"/>
                </a:moveTo>
                <a:cubicBezTo>
                  <a:pt x="27166" y="2885"/>
                  <a:pt x="27163" y="2872"/>
                  <a:pt x="27152" y="2872"/>
                </a:cubicBezTo>
                <a:cubicBezTo>
                  <a:pt x="27139" y="2872"/>
                  <a:pt x="27131" y="2848"/>
                  <a:pt x="27131" y="2819"/>
                </a:cubicBezTo>
                <a:cubicBezTo>
                  <a:pt x="27131" y="2790"/>
                  <a:pt x="27121" y="2767"/>
                  <a:pt x="27110" y="2767"/>
                </a:cubicBezTo>
                <a:cubicBezTo>
                  <a:pt x="27100" y="2767"/>
                  <a:pt x="27089" y="2796"/>
                  <a:pt x="27089" y="2830"/>
                </a:cubicBezTo>
                <a:cubicBezTo>
                  <a:pt x="27089" y="2867"/>
                  <a:pt x="27078" y="2893"/>
                  <a:pt x="27063" y="2896"/>
                </a:cubicBezTo>
                <a:cubicBezTo>
                  <a:pt x="27049" y="2896"/>
                  <a:pt x="27055" y="2904"/>
                  <a:pt x="27078" y="2914"/>
                </a:cubicBezTo>
                <a:cubicBezTo>
                  <a:pt x="27139" y="2941"/>
                  <a:pt x="27147" y="2938"/>
                  <a:pt x="27160" y="2904"/>
                </a:cubicBezTo>
                <a:close/>
                <a:moveTo>
                  <a:pt x="24123" y="2848"/>
                </a:moveTo>
                <a:cubicBezTo>
                  <a:pt x="24116" y="2838"/>
                  <a:pt x="24100" y="2830"/>
                  <a:pt x="24087" y="2833"/>
                </a:cubicBezTo>
                <a:cubicBezTo>
                  <a:pt x="24068" y="2833"/>
                  <a:pt x="24068" y="2835"/>
                  <a:pt x="24087" y="2843"/>
                </a:cubicBezTo>
                <a:cubicBezTo>
                  <a:pt x="24102" y="2851"/>
                  <a:pt x="24108" y="2864"/>
                  <a:pt x="24100" y="2877"/>
                </a:cubicBezTo>
                <a:cubicBezTo>
                  <a:pt x="24092" y="2891"/>
                  <a:pt x="24094" y="2893"/>
                  <a:pt x="24110" y="2885"/>
                </a:cubicBezTo>
                <a:cubicBezTo>
                  <a:pt x="24123" y="2875"/>
                  <a:pt x="24129" y="2862"/>
                  <a:pt x="24123" y="2848"/>
                </a:cubicBezTo>
                <a:close/>
                <a:moveTo>
                  <a:pt x="27068" y="2830"/>
                </a:moveTo>
                <a:cubicBezTo>
                  <a:pt x="27068" y="2819"/>
                  <a:pt x="27057" y="2806"/>
                  <a:pt x="27047" y="2798"/>
                </a:cubicBezTo>
                <a:cubicBezTo>
                  <a:pt x="27036" y="2790"/>
                  <a:pt x="27026" y="2801"/>
                  <a:pt x="27026" y="2819"/>
                </a:cubicBezTo>
                <a:cubicBezTo>
                  <a:pt x="27026" y="2835"/>
                  <a:pt x="27036" y="2851"/>
                  <a:pt x="27047" y="2851"/>
                </a:cubicBezTo>
                <a:cubicBezTo>
                  <a:pt x="27057" y="2851"/>
                  <a:pt x="27068" y="2843"/>
                  <a:pt x="27068" y="2830"/>
                </a:cubicBezTo>
                <a:close/>
                <a:moveTo>
                  <a:pt x="26891" y="2719"/>
                </a:moveTo>
                <a:cubicBezTo>
                  <a:pt x="26849" y="2690"/>
                  <a:pt x="26838" y="2703"/>
                  <a:pt x="26865" y="2756"/>
                </a:cubicBezTo>
                <a:cubicBezTo>
                  <a:pt x="26886" y="2798"/>
                  <a:pt x="26891" y="2801"/>
                  <a:pt x="26902" y="2772"/>
                </a:cubicBezTo>
                <a:cubicBezTo>
                  <a:pt x="26910" y="2751"/>
                  <a:pt x="26904" y="2727"/>
                  <a:pt x="26891" y="2719"/>
                </a:cubicBezTo>
                <a:close/>
                <a:moveTo>
                  <a:pt x="23997" y="2756"/>
                </a:moveTo>
                <a:cubicBezTo>
                  <a:pt x="23957" y="2724"/>
                  <a:pt x="23957" y="2724"/>
                  <a:pt x="24005" y="2724"/>
                </a:cubicBezTo>
                <a:cubicBezTo>
                  <a:pt x="24031" y="2724"/>
                  <a:pt x="24047" y="2717"/>
                  <a:pt x="24039" y="2706"/>
                </a:cubicBezTo>
                <a:cubicBezTo>
                  <a:pt x="24034" y="2695"/>
                  <a:pt x="24039" y="2682"/>
                  <a:pt x="24055" y="2674"/>
                </a:cubicBezTo>
                <a:cubicBezTo>
                  <a:pt x="24068" y="2669"/>
                  <a:pt x="24060" y="2664"/>
                  <a:pt x="24031" y="2664"/>
                </a:cubicBezTo>
                <a:lnTo>
                  <a:pt x="23981" y="2661"/>
                </a:lnTo>
                <a:lnTo>
                  <a:pt x="24031" y="2619"/>
                </a:lnTo>
                <a:cubicBezTo>
                  <a:pt x="24060" y="2598"/>
                  <a:pt x="24071" y="2577"/>
                  <a:pt x="24055" y="2577"/>
                </a:cubicBezTo>
                <a:cubicBezTo>
                  <a:pt x="24042" y="2577"/>
                  <a:pt x="24026" y="2587"/>
                  <a:pt x="24018" y="2598"/>
                </a:cubicBezTo>
                <a:cubicBezTo>
                  <a:pt x="23994" y="2637"/>
                  <a:pt x="23965" y="2619"/>
                  <a:pt x="23965" y="2566"/>
                </a:cubicBezTo>
                <a:cubicBezTo>
                  <a:pt x="23965" y="2535"/>
                  <a:pt x="23957" y="2516"/>
                  <a:pt x="23944" y="2524"/>
                </a:cubicBezTo>
                <a:cubicBezTo>
                  <a:pt x="23918" y="2540"/>
                  <a:pt x="23918" y="2521"/>
                  <a:pt x="23944" y="2469"/>
                </a:cubicBezTo>
                <a:cubicBezTo>
                  <a:pt x="23970" y="2424"/>
                  <a:pt x="23939" y="2345"/>
                  <a:pt x="23897" y="2347"/>
                </a:cubicBezTo>
                <a:cubicBezTo>
                  <a:pt x="23875" y="2347"/>
                  <a:pt x="23875" y="2350"/>
                  <a:pt x="23897" y="2358"/>
                </a:cubicBezTo>
                <a:cubicBezTo>
                  <a:pt x="23933" y="2374"/>
                  <a:pt x="23931" y="2471"/>
                  <a:pt x="23894" y="2471"/>
                </a:cubicBezTo>
                <a:cubicBezTo>
                  <a:pt x="23860" y="2471"/>
                  <a:pt x="23828" y="2337"/>
                  <a:pt x="23860" y="2326"/>
                </a:cubicBezTo>
                <a:cubicBezTo>
                  <a:pt x="23912" y="2310"/>
                  <a:pt x="23873" y="2289"/>
                  <a:pt x="23791" y="2289"/>
                </a:cubicBezTo>
                <a:cubicBezTo>
                  <a:pt x="23707" y="2292"/>
                  <a:pt x="23701" y="2289"/>
                  <a:pt x="23693" y="2229"/>
                </a:cubicBezTo>
                <a:cubicBezTo>
                  <a:pt x="23691" y="2189"/>
                  <a:pt x="23699" y="2157"/>
                  <a:pt x="23725" y="2139"/>
                </a:cubicBezTo>
                <a:cubicBezTo>
                  <a:pt x="23744" y="2126"/>
                  <a:pt x="23754" y="2107"/>
                  <a:pt x="23749" y="2099"/>
                </a:cubicBezTo>
                <a:cubicBezTo>
                  <a:pt x="23741" y="2091"/>
                  <a:pt x="23720" y="2097"/>
                  <a:pt x="23701" y="2112"/>
                </a:cubicBezTo>
                <a:cubicBezTo>
                  <a:pt x="23680" y="2131"/>
                  <a:pt x="23670" y="2131"/>
                  <a:pt x="23670" y="2115"/>
                </a:cubicBezTo>
                <a:cubicBezTo>
                  <a:pt x="23670" y="2102"/>
                  <a:pt x="23680" y="2091"/>
                  <a:pt x="23691" y="2091"/>
                </a:cubicBezTo>
                <a:cubicBezTo>
                  <a:pt x="23701" y="2091"/>
                  <a:pt x="23712" y="2076"/>
                  <a:pt x="23712" y="2057"/>
                </a:cubicBezTo>
                <a:cubicBezTo>
                  <a:pt x="23712" y="2033"/>
                  <a:pt x="23699" y="2028"/>
                  <a:pt x="23664" y="2036"/>
                </a:cubicBezTo>
                <a:cubicBezTo>
                  <a:pt x="23638" y="2044"/>
                  <a:pt x="23630" y="2044"/>
                  <a:pt x="23643" y="2036"/>
                </a:cubicBezTo>
                <a:cubicBezTo>
                  <a:pt x="23712" y="2004"/>
                  <a:pt x="23659" y="1957"/>
                  <a:pt x="23430" y="1843"/>
                </a:cubicBezTo>
                <a:cubicBezTo>
                  <a:pt x="23353" y="1806"/>
                  <a:pt x="23321" y="1799"/>
                  <a:pt x="23311" y="1820"/>
                </a:cubicBezTo>
                <a:cubicBezTo>
                  <a:pt x="23287" y="1854"/>
                  <a:pt x="23226" y="1825"/>
                  <a:pt x="23226" y="1780"/>
                </a:cubicBezTo>
                <a:cubicBezTo>
                  <a:pt x="23226" y="1751"/>
                  <a:pt x="23184" y="1722"/>
                  <a:pt x="23073" y="1672"/>
                </a:cubicBezTo>
                <a:cubicBezTo>
                  <a:pt x="22989" y="1635"/>
                  <a:pt x="22899" y="1606"/>
                  <a:pt x="22873" y="1606"/>
                </a:cubicBezTo>
                <a:cubicBezTo>
                  <a:pt x="22849" y="1606"/>
                  <a:pt x="22817" y="1588"/>
                  <a:pt x="22804" y="1564"/>
                </a:cubicBezTo>
                <a:cubicBezTo>
                  <a:pt x="22778" y="1514"/>
                  <a:pt x="22720" y="1508"/>
                  <a:pt x="22720" y="1553"/>
                </a:cubicBezTo>
                <a:cubicBezTo>
                  <a:pt x="22720" y="1572"/>
                  <a:pt x="22733" y="1582"/>
                  <a:pt x="22746" y="1580"/>
                </a:cubicBezTo>
                <a:cubicBezTo>
                  <a:pt x="22762" y="1577"/>
                  <a:pt x="22773" y="1601"/>
                  <a:pt x="22773" y="1646"/>
                </a:cubicBezTo>
                <a:cubicBezTo>
                  <a:pt x="22773" y="1775"/>
                  <a:pt x="22654" y="1791"/>
                  <a:pt x="22609" y="1669"/>
                </a:cubicBezTo>
                <a:cubicBezTo>
                  <a:pt x="22583" y="1603"/>
                  <a:pt x="22517" y="1585"/>
                  <a:pt x="22472" y="1630"/>
                </a:cubicBezTo>
                <a:cubicBezTo>
                  <a:pt x="22398" y="1706"/>
                  <a:pt x="22292" y="1630"/>
                  <a:pt x="22353" y="1545"/>
                </a:cubicBezTo>
                <a:cubicBezTo>
                  <a:pt x="22372" y="1522"/>
                  <a:pt x="22398" y="1501"/>
                  <a:pt x="22414" y="1501"/>
                </a:cubicBezTo>
                <a:cubicBezTo>
                  <a:pt x="22432" y="1501"/>
                  <a:pt x="22445" y="1487"/>
                  <a:pt x="22445" y="1469"/>
                </a:cubicBezTo>
                <a:cubicBezTo>
                  <a:pt x="22445" y="1450"/>
                  <a:pt x="22432" y="1437"/>
                  <a:pt x="22416" y="1437"/>
                </a:cubicBezTo>
                <a:cubicBezTo>
                  <a:pt x="22401" y="1437"/>
                  <a:pt x="22382" y="1450"/>
                  <a:pt x="22374" y="1469"/>
                </a:cubicBezTo>
                <a:cubicBezTo>
                  <a:pt x="22356" y="1516"/>
                  <a:pt x="22263" y="1508"/>
                  <a:pt x="22226" y="1456"/>
                </a:cubicBezTo>
                <a:cubicBezTo>
                  <a:pt x="22208" y="1429"/>
                  <a:pt x="22200" y="1400"/>
                  <a:pt x="22205" y="1392"/>
                </a:cubicBezTo>
                <a:cubicBezTo>
                  <a:pt x="22216" y="1374"/>
                  <a:pt x="22081" y="1237"/>
                  <a:pt x="22021" y="1202"/>
                </a:cubicBezTo>
                <a:cubicBezTo>
                  <a:pt x="22000" y="1192"/>
                  <a:pt x="21963" y="1184"/>
                  <a:pt x="21934" y="1184"/>
                </a:cubicBezTo>
                <a:cubicBezTo>
                  <a:pt x="21907" y="1184"/>
                  <a:pt x="21873" y="1173"/>
                  <a:pt x="21862" y="1160"/>
                </a:cubicBezTo>
                <a:cubicBezTo>
                  <a:pt x="21836" y="1136"/>
                  <a:pt x="21266" y="1015"/>
                  <a:pt x="21179" y="1015"/>
                </a:cubicBezTo>
                <a:cubicBezTo>
                  <a:pt x="21145" y="1015"/>
                  <a:pt x="21179" y="1039"/>
                  <a:pt x="21285" y="1086"/>
                </a:cubicBezTo>
                <a:cubicBezTo>
                  <a:pt x="21504" y="1184"/>
                  <a:pt x="21622" y="1242"/>
                  <a:pt x="21854" y="1374"/>
                </a:cubicBezTo>
                <a:cubicBezTo>
                  <a:pt x="21981" y="1445"/>
                  <a:pt x="22076" y="1485"/>
                  <a:pt x="22113" y="1482"/>
                </a:cubicBezTo>
                <a:cubicBezTo>
                  <a:pt x="22155" y="1479"/>
                  <a:pt x="22171" y="1487"/>
                  <a:pt x="22171" y="1516"/>
                </a:cubicBezTo>
                <a:cubicBezTo>
                  <a:pt x="22171" y="1569"/>
                  <a:pt x="22403" y="1712"/>
                  <a:pt x="22485" y="1712"/>
                </a:cubicBezTo>
                <a:cubicBezTo>
                  <a:pt x="22535" y="1712"/>
                  <a:pt x="22556" y="1725"/>
                  <a:pt x="22572" y="1762"/>
                </a:cubicBezTo>
                <a:cubicBezTo>
                  <a:pt x="22596" y="1828"/>
                  <a:pt x="22960" y="2073"/>
                  <a:pt x="23010" y="2057"/>
                </a:cubicBezTo>
                <a:cubicBezTo>
                  <a:pt x="23036" y="2049"/>
                  <a:pt x="23039" y="2052"/>
                  <a:pt x="23021" y="2065"/>
                </a:cubicBezTo>
                <a:cubicBezTo>
                  <a:pt x="22999" y="2078"/>
                  <a:pt x="23026" y="2107"/>
                  <a:pt x="23116" y="2168"/>
                </a:cubicBezTo>
                <a:cubicBezTo>
                  <a:pt x="23234" y="2250"/>
                  <a:pt x="23237" y="2252"/>
                  <a:pt x="23274" y="2213"/>
                </a:cubicBezTo>
                <a:cubicBezTo>
                  <a:pt x="23345" y="2139"/>
                  <a:pt x="23424" y="2229"/>
                  <a:pt x="23366" y="2318"/>
                </a:cubicBezTo>
                <a:cubicBezTo>
                  <a:pt x="23356" y="2337"/>
                  <a:pt x="23369" y="2345"/>
                  <a:pt x="23411" y="2345"/>
                </a:cubicBezTo>
                <a:cubicBezTo>
                  <a:pt x="23482" y="2347"/>
                  <a:pt x="23548" y="2392"/>
                  <a:pt x="23532" y="2432"/>
                </a:cubicBezTo>
                <a:cubicBezTo>
                  <a:pt x="23519" y="2463"/>
                  <a:pt x="23614" y="2561"/>
                  <a:pt x="23635" y="2540"/>
                </a:cubicBezTo>
                <a:cubicBezTo>
                  <a:pt x="23643" y="2532"/>
                  <a:pt x="23649" y="2511"/>
                  <a:pt x="23649" y="2492"/>
                </a:cubicBezTo>
                <a:cubicBezTo>
                  <a:pt x="23649" y="2447"/>
                  <a:pt x="23701" y="2424"/>
                  <a:pt x="23754" y="2440"/>
                </a:cubicBezTo>
                <a:cubicBezTo>
                  <a:pt x="23802" y="2455"/>
                  <a:pt x="23825" y="2556"/>
                  <a:pt x="23783" y="2556"/>
                </a:cubicBezTo>
                <a:cubicBezTo>
                  <a:pt x="23767" y="2556"/>
                  <a:pt x="23754" y="2564"/>
                  <a:pt x="23754" y="2574"/>
                </a:cubicBezTo>
                <a:cubicBezTo>
                  <a:pt x="23754" y="2585"/>
                  <a:pt x="23778" y="2587"/>
                  <a:pt x="23807" y="2582"/>
                </a:cubicBezTo>
                <a:cubicBezTo>
                  <a:pt x="23870" y="2569"/>
                  <a:pt x="23923" y="2608"/>
                  <a:pt x="23923" y="2664"/>
                </a:cubicBezTo>
                <a:cubicBezTo>
                  <a:pt x="23923" y="2693"/>
                  <a:pt x="23931" y="2701"/>
                  <a:pt x="23949" y="2690"/>
                </a:cubicBezTo>
                <a:cubicBezTo>
                  <a:pt x="23965" y="2682"/>
                  <a:pt x="23957" y="2698"/>
                  <a:pt x="23933" y="2724"/>
                </a:cubicBezTo>
                <a:cubicBezTo>
                  <a:pt x="23910" y="2751"/>
                  <a:pt x="23902" y="2769"/>
                  <a:pt x="23912" y="2761"/>
                </a:cubicBezTo>
                <a:cubicBezTo>
                  <a:pt x="23923" y="2756"/>
                  <a:pt x="23952" y="2759"/>
                  <a:pt x="23976" y="2767"/>
                </a:cubicBezTo>
                <a:cubicBezTo>
                  <a:pt x="24039" y="2793"/>
                  <a:pt x="24044" y="2790"/>
                  <a:pt x="23997" y="2756"/>
                </a:cubicBezTo>
                <a:close/>
                <a:moveTo>
                  <a:pt x="23881" y="2564"/>
                </a:moveTo>
                <a:cubicBezTo>
                  <a:pt x="23852" y="2548"/>
                  <a:pt x="23841" y="2535"/>
                  <a:pt x="23860" y="2535"/>
                </a:cubicBezTo>
                <a:cubicBezTo>
                  <a:pt x="23897" y="2535"/>
                  <a:pt x="23957" y="2571"/>
                  <a:pt x="23944" y="2582"/>
                </a:cubicBezTo>
                <a:cubicBezTo>
                  <a:pt x="23939" y="2587"/>
                  <a:pt x="23910" y="2579"/>
                  <a:pt x="23881" y="2564"/>
                </a:cubicBezTo>
                <a:close/>
                <a:moveTo>
                  <a:pt x="23569" y="2392"/>
                </a:moveTo>
                <a:cubicBezTo>
                  <a:pt x="23540" y="2382"/>
                  <a:pt x="23532" y="2289"/>
                  <a:pt x="23561" y="2273"/>
                </a:cubicBezTo>
                <a:cubicBezTo>
                  <a:pt x="23596" y="2252"/>
                  <a:pt x="23670" y="2287"/>
                  <a:pt x="23670" y="2326"/>
                </a:cubicBezTo>
                <a:cubicBezTo>
                  <a:pt x="23670" y="2368"/>
                  <a:pt x="23612" y="2408"/>
                  <a:pt x="23569" y="2392"/>
                </a:cubicBezTo>
                <a:close/>
                <a:moveTo>
                  <a:pt x="23437" y="2149"/>
                </a:moveTo>
                <a:cubicBezTo>
                  <a:pt x="23437" y="2099"/>
                  <a:pt x="23445" y="2089"/>
                  <a:pt x="23485" y="2094"/>
                </a:cubicBezTo>
                <a:cubicBezTo>
                  <a:pt x="23556" y="2105"/>
                  <a:pt x="23561" y="2189"/>
                  <a:pt x="23490" y="2202"/>
                </a:cubicBezTo>
                <a:cubicBezTo>
                  <a:pt x="23443" y="2210"/>
                  <a:pt x="23437" y="2205"/>
                  <a:pt x="23437" y="2149"/>
                </a:cubicBezTo>
                <a:close/>
                <a:moveTo>
                  <a:pt x="23150" y="2123"/>
                </a:moveTo>
                <a:cubicBezTo>
                  <a:pt x="23131" y="2076"/>
                  <a:pt x="23158" y="2028"/>
                  <a:pt x="23203" y="2028"/>
                </a:cubicBezTo>
                <a:cubicBezTo>
                  <a:pt x="23224" y="2028"/>
                  <a:pt x="23248" y="2041"/>
                  <a:pt x="23255" y="2060"/>
                </a:cubicBezTo>
                <a:cubicBezTo>
                  <a:pt x="23274" y="2107"/>
                  <a:pt x="23248" y="2155"/>
                  <a:pt x="23203" y="2155"/>
                </a:cubicBezTo>
                <a:cubicBezTo>
                  <a:pt x="23179" y="2155"/>
                  <a:pt x="23155" y="2141"/>
                  <a:pt x="23150" y="2123"/>
                </a:cubicBezTo>
                <a:close/>
                <a:moveTo>
                  <a:pt x="23342" y="2020"/>
                </a:moveTo>
                <a:cubicBezTo>
                  <a:pt x="23316" y="1999"/>
                  <a:pt x="23308" y="1978"/>
                  <a:pt x="23319" y="1936"/>
                </a:cubicBezTo>
                <a:cubicBezTo>
                  <a:pt x="23335" y="1870"/>
                  <a:pt x="23353" y="1867"/>
                  <a:pt x="23419" y="1920"/>
                </a:cubicBezTo>
                <a:cubicBezTo>
                  <a:pt x="23459" y="1954"/>
                  <a:pt x="23464" y="1970"/>
                  <a:pt x="23445" y="1999"/>
                </a:cubicBezTo>
                <a:cubicBezTo>
                  <a:pt x="23416" y="2049"/>
                  <a:pt x="23390" y="2054"/>
                  <a:pt x="23342" y="2020"/>
                </a:cubicBezTo>
                <a:close/>
                <a:moveTo>
                  <a:pt x="22783" y="1838"/>
                </a:moveTo>
                <a:cubicBezTo>
                  <a:pt x="22783" y="1828"/>
                  <a:pt x="22794" y="1817"/>
                  <a:pt x="22804" y="1817"/>
                </a:cubicBezTo>
                <a:cubicBezTo>
                  <a:pt x="22815" y="1817"/>
                  <a:pt x="22825" y="1828"/>
                  <a:pt x="22825" y="1838"/>
                </a:cubicBezTo>
                <a:cubicBezTo>
                  <a:pt x="22825" y="1849"/>
                  <a:pt x="22815" y="1859"/>
                  <a:pt x="22804" y="1859"/>
                </a:cubicBezTo>
                <a:cubicBezTo>
                  <a:pt x="22794" y="1859"/>
                  <a:pt x="22783" y="1849"/>
                  <a:pt x="22783" y="1838"/>
                </a:cubicBezTo>
                <a:close/>
                <a:moveTo>
                  <a:pt x="21968" y="1363"/>
                </a:moveTo>
                <a:cubicBezTo>
                  <a:pt x="21952" y="1321"/>
                  <a:pt x="21976" y="1289"/>
                  <a:pt x="22023" y="1289"/>
                </a:cubicBezTo>
                <a:cubicBezTo>
                  <a:pt x="22071" y="1289"/>
                  <a:pt x="22097" y="1353"/>
                  <a:pt x="22060" y="1377"/>
                </a:cubicBezTo>
                <a:cubicBezTo>
                  <a:pt x="22021" y="1403"/>
                  <a:pt x="21981" y="1398"/>
                  <a:pt x="21968" y="1363"/>
                </a:cubicBezTo>
                <a:close/>
                <a:moveTo>
                  <a:pt x="26815" y="2727"/>
                </a:moveTo>
                <a:cubicBezTo>
                  <a:pt x="26801" y="2703"/>
                  <a:pt x="26783" y="2682"/>
                  <a:pt x="26770" y="2682"/>
                </a:cubicBezTo>
                <a:cubicBezTo>
                  <a:pt x="26759" y="2682"/>
                  <a:pt x="26765" y="2698"/>
                  <a:pt x="26780" y="2717"/>
                </a:cubicBezTo>
                <a:cubicBezTo>
                  <a:pt x="26799" y="2732"/>
                  <a:pt x="26815" y="2759"/>
                  <a:pt x="26815" y="2772"/>
                </a:cubicBezTo>
                <a:cubicBezTo>
                  <a:pt x="26815" y="2785"/>
                  <a:pt x="26820" y="2790"/>
                  <a:pt x="26828" y="2782"/>
                </a:cubicBezTo>
                <a:cubicBezTo>
                  <a:pt x="26833" y="2775"/>
                  <a:pt x="26828" y="2751"/>
                  <a:pt x="26815" y="2727"/>
                </a:cubicBezTo>
                <a:close/>
                <a:moveTo>
                  <a:pt x="15290" y="2706"/>
                </a:moveTo>
                <a:cubicBezTo>
                  <a:pt x="15512" y="2622"/>
                  <a:pt x="15512" y="2616"/>
                  <a:pt x="15256" y="2527"/>
                </a:cubicBezTo>
                <a:cubicBezTo>
                  <a:pt x="15129" y="2482"/>
                  <a:pt x="14950" y="2424"/>
                  <a:pt x="14857" y="2395"/>
                </a:cubicBezTo>
                <a:cubicBezTo>
                  <a:pt x="14765" y="2368"/>
                  <a:pt x="14675" y="2339"/>
                  <a:pt x="14657" y="2331"/>
                </a:cubicBezTo>
                <a:cubicBezTo>
                  <a:pt x="14638" y="2324"/>
                  <a:pt x="14551" y="2292"/>
                  <a:pt x="14462" y="2260"/>
                </a:cubicBezTo>
                <a:cubicBezTo>
                  <a:pt x="14369" y="2231"/>
                  <a:pt x="14303" y="2197"/>
                  <a:pt x="14314" y="2186"/>
                </a:cubicBezTo>
                <a:cubicBezTo>
                  <a:pt x="14322" y="2178"/>
                  <a:pt x="14314" y="2176"/>
                  <a:pt x="14295" y="2181"/>
                </a:cubicBezTo>
                <a:cubicBezTo>
                  <a:pt x="14251" y="2197"/>
                  <a:pt x="14018" y="2120"/>
                  <a:pt x="13997" y="2081"/>
                </a:cubicBezTo>
                <a:cubicBezTo>
                  <a:pt x="13987" y="2065"/>
                  <a:pt x="13966" y="2057"/>
                  <a:pt x="13947" y="2062"/>
                </a:cubicBezTo>
                <a:cubicBezTo>
                  <a:pt x="13902" y="2081"/>
                  <a:pt x="13662" y="2025"/>
                  <a:pt x="13670" y="1999"/>
                </a:cubicBezTo>
                <a:cubicBezTo>
                  <a:pt x="13675" y="1986"/>
                  <a:pt x="13702" y="1970"/>
                  <a:pt x="13731" y="1962"/>
                </a:cubicBezTo>
                <a:cubicBezTo>
                  <a:pt x="13778" y="1949"/>
                  <a:pt x="13778" y="1949"/>
                  <a:pt x="13707" y="1917"/>
                </a:cubicBezTo>
                <a:cubicBezTo>
                  <a:pt x="13588" y="1865"/>
                  <a:pt x="13538" y="1854"/>
                  <a:pt x="13538" y="1878"/>
                </a:cubicBezTo>
                <a:cubicBezTo>
                  <a:pt x="13538" y="1891"/>
                  <a:pt x="13562" y="1901"/>
                  <a:pt x="13588" y="1901"/>
                </a:cubicBezTo>
                <a:cubicBezTo>
                  <a:pt x="13617" y="1901"/>
                  <a:pt x="13644" y="1915"/>
                  <a:pt x="13652" y="1930"/>
                </a:cubicBezTo>
                <a:cubicBezTo>
                  <a:pt x="13665" y="1967"/>
                  <a:pt x="13646" y="1986"/>
                  <a:pt x="13604" y="1983"/>
                </a:cubicBezTo>
                <a:cubicBezTo>
                  <a:pt x="13578" y="1983"/>
                  <a:pt x="13580" y="1978"/>
                  <a:pt x="13612" y="1965"/>
                </a:cubicBezTo>
                <a:cubicBezTo>
                  <a:pt x="13636" y="1954"/>
                  <a:pt x="13644" y="1946"/>
                  <a:pt x="13630" y="1946"/>
                </a:cubicBezTo>
                <a:cubicBezTo>
                  <a:pt x="13617" y="1944"/>
                  <a:pt x="13588" y="1938"/>
                  <a:pt x="13567" y="1930"/>
                </a:cubicBezTo>
                <a:cubicBezTo>
                  <a:pt x="13541" y="1920"/>
                  <a:pt x="13536" y="1923"/>
                  <a:pt x="13549" y="1941"/>
                </a:cubicBezTo>
                <a:cubicBezTo>
                  <a:pt x="13559" y="1962"/>
                  <a:pt x="13554" y="1965"/>
                  <a:pt x="13525" y="1957"/>
                </a:cubicBezTo>
                <a:cubicBezTo>
                  <a:pt x="13504" y="1952"/>
                  <a:pt x="13441" y="1936"/>
                  <a:pt x="13385" y="1920"/>
                </a:cubicBezTo>
                <a:cubicBezTo>
                  <a:pt x="13327" y="1907"/>
                  <a:pt x="13290" y="1888"/>
                  <a:pt x="13298" y="1875"/>
                </a:cubicBezTo>
                <a:cubicBezTo>
                  <a:pt x="13309" y="1862"/>
                  <a:pt x="13295" y="1857"/>
                  <a:pt x="13269" y="1865"/>
                </a:cubicBezTo>
                <a:cubicBezTo>
                  <a:pt x="13243" y="1870"/>
                  <a:pt x="13222" y="1867"/>
                  <a:pt x="13216" y="1859"/>
                </a:cubicBezTo>
                <a:cubicBezTo>
                  <a:pt x="13211" y="1841"/>
                  <a:pt x="13195" y="1838"/>
                  <a:pt x="13010" y="1806"/>
                </a:cubicBezTo>
                <a:cubicBezTo>
                  <a:pt x="12958" y="1799"/>
                  <a:pt x="12881" y="1777"/>
                  <a:pt x="12842" y="1764"/>
                </a:cubicBezTo>
                <a:cubicBezTo>
                  <a:pt x="12802" y="1748"/>
                  <a:pt x="12739" y="1730"/>
                  <a:pt x="12704" y="1722"/>
                </a:cubicBezTo>
                <a:cubicBezTo>
                  <a:pt x="12657" y="1712"/>
                  <a:pt x="12649" y="1704"/>
                  <a:pt x="12673" y="1690"/>
                </a:cubicBezTo>
                <a:cubicBezTo>
                  <a:pt x="12691" y="1680"/>
                  <a:pt x="12718" y="1669"/>
                  <a:pt x="12736" y="1669"/>
                </a:cubicBezTo>
                <a:cubicBezTo>
                  <a:pt x="12765" y="1669"/>
                  <a:pt x="12765" y="1672"/>
                  <a:pt x="12736" y="1693"/>
                </a:cubicBezTo>
                <a:cubicBezTo>
                  <a:pt x="12710" y="1712"/>
                  <a:pt x="12710" y="1714"/>
                  <a:pt x="12744" y="1704"/>
                </a:cubicBezTo>
                <a:cubicBezTo>
                  <a:pt x="12765" y="1696"/>
                  <a:pt x="12797" y="1690"/>
                  <a:pt x="12818" y="1688"/>
                </a:cubicBezTo>
                <a:cubicBezTo>
                  <a:pt x="12836" y="1688"/>
                  <a:pt x="12815" y="1675"/>
                  <a:pt x="12768" y="1661"/>
                </a:cubicBezTo>
                <a:cubicBezTo>
                  <a:pt x="12699" y="1638"/>
                  <a:pt x="12678" y="1640"/>
                  <a:pt x="12649" y="1661"/>
                </a:cubicBezTo>
                <a:cubicBezTo>
                  <a:pt x="12609" y="1696"/>
                  <a:pt x="12554" y="1698"/>
                  <a:pt x="12536" y="1669"/>
                </a:cubicBezTo>
                <a:cubicBezTo>
                  <a:pt x="12528" y="1656"/>
                  <a:pt x="12546" y="1648"/>
                  <a:pt x="12578" y="1648"/>
                </a:cubicBezTo>
                <a:cubicBezTo>
                  <a:pt x="12617" y="1648"/>
                  <a:pt x="12631" y="1638"/>
                  <a:pt x="12631" y="1606"/>
                </a:cubicBezTo>
                <a:cubicBezTo>
                  <a:pt x="12631" y="1569"/>
                  <a:pt x="12620" y="1564"/>
                  <a:pt x="12541" y="1577"/>
                </a:cubicBezTo>
                <a:cubicBezTo>
                  <a:pt x="12491" y="1582"/>
                  <a:pt x="12430" y="1598"/>
                  <a:pt x="12406" y="1611"/>
                </a:cubicBezTo>
                <a:cubicBezTo>
                  <a:pt x="12372" y="1627"/>
                  <a:pt x="12335" y="1624"/>
                  <a:pt x="12269" y="1601"/>
                </a:cubicBezTo>
                <a:cubicBezTo>
                  <a:pt x="12187" y="1572"/>
                  <a:pt x="12185" y="1566"/>
                  <a:pt x="12235" y="1566"/>
                </a:cubicBezTo>
                <a:cubicBezTo>
                  <a:pt x="12274" y="1564"/>
                  <a:pt x="12290" y="1556"/>
                  <a:pt x="12282" y="1540"/>
                </a:cubicBezTo>
                <a:cubicBezTo>
                  <a:pt x="12272" y="1524"/>
                  <a:pt x="12282" y="1527"/>
                  <a:pt x="12314" y="1543"/>
                </a:cubicBezTo>
                <a:cubicBezTo>
                  <a:pt x="12351" y="1564"/>
                  <a:pt x="12359" y="1564"/>
                  <a:pt x="12351" y="1540"/>
                </a:cubicBezTo>
                <a:cubicBezTo>
                  <a:pt x="12346" y="1522"/>
                  <a:pt x="12295" y="1506"/>
                  <a:pt x="12224" y="1501"/>
                </a:cubicBezTo>
                <a:cubicBezTo>
                  <a:pt x="12108" y="1490"/>
                  <a:pt x="12105" y="1490"/>
                  <a:pt x="12142" y="1532"/>
                </a:cubicBezTo>
                <a:cubicBezTo>
                  <a:pt x="12169" y="1564"/>
                  <a:pt x="12169" y="1566"/>
                  <a:pt x="12145" y="1548"/>
                </a:cubicBezTo>
                <a:cubicBezTo>
                  <a:pt x="12127" y="1535"/>
                  <a:pt x="12087" y="1530"/>
                  <a:pt x="12061" y="1535"/>
                </a:cubicBezTo>
                <a:cubicBezTo>
                  <a:pt x="12018" y="1543"/>
                  <a:pt x="12016" y="1543"/>
                  <a:pt x="12040" y="1524"/>
                </a:cubicBezTo>
                <a:cubicBezTo>
                  <a:pt x="12066" y="1506"/>
                  <a:pt x="12061" y="1501"/>
                  <a:pt x="12011" y="1501"/>
                </a:cubicBezTo>
                <a:cubicBezTo>
                  <a:pt x="11926" y="1501"/>
                  <a:pt x="11707" y="1440"/>
                  <a:pt x="11646" y="1403"/>
                </a:cubicBezTo>
                <a:cubicBezTo>
                  <a:pt x="11620" y="1384"/>
                  <a:pt x="11588" y="1377"/>
                  <a:pt x="11575" y="1384"/>
                </a:cubicBezTo>
                <a:cubicBezTo>
                  <a:pt x="11533" y="1411"/>
                  <a:pt x="11359" y="1374"/>
                  <a:pt x="11372" y="1342"/>
                </a:cubicBezTo>
                <a:cubicBezTo>
                  <a:pt x="11377" y="1324"/>
                  <a:pt x="11364" y="1319"/>
                  <a:pt x="11322" y="1321"/>
                </a:cubicBezTo>
                <a:cubicBezTo>
                  <a:pt x="11290" y="1324"/>
                  <a:pt x="11116" y="1289"/>
                  <a:pt x="10939" y="1242"/>
                </a:cubicBezTo>
                <a:cubicBezTo>
                  <a:pt x="10760" y="1197"/>
                  <a:pt x="10544" y="1144"/>
                  <a:pt x="10456" y="1126"/>
                </a:cubicBezTo>
                <a:cubicBezTo>
                  <a:pt x="10369" y="1110"/>
                  <a:pt x="10290" y="1086"/>
                  <a:pt x="10277" y="1076"/>
                </a:cubicBezTo>
                <a:cubicBezTo>
                  <a:pt x="10267" y="1065"/>
                  <a:pt x="10232" y="1057"/>
                  <a:pt x="10201" y="1057"/>
                </a:cubicBezTo>
                <a:cubicBezTo>
                  <a:pt x="10145" y="1057"/>
                  <a:pt x="9974" y="1023"/>
                  <a:pt x="9570" y="931"/>
                </a:cubicBezTo>
                <a:cubicBezTo>
                  <a:pt x="9235" y="854"/>
                  <a:pt x="8712" y="780"/>
                  <a:pt x="8219" y="741"/>
                </a:cubicBezTo>
                <a:cubicBezTo>
                  <a:pt x="8074" y="728"/>
                  <a:pt x="7879" y="709"/>
                  <a:pt x="7786" y="699"/>
                </a:cubicBezTo>
                <a:cubicBezTo>
                  <a:pt x="7470" y="662"/>
                  <a:pt x="6443" y="627"/>
                  <a:pt x="6224" y="646"/>
                </a:cubicBezTo>
                <a:lnTo>
                  <a:pt x="6013" y="664"/>
                </a:lnTo>
                <a:lnTo>
                  <a:pt x="6203" y="680"/>
                </a:lnTo>
                <a:cubicBezTo>
                  <a:pt x="7224" y="770"/>
                  <a:pt x="7842" y="857"/>
                  <a:pt x="8821" y="1049"/>
                </a:cubicBezTo>
                <a:cubicBezTo>
                  <a:pt x="9335" y="1150"/>
                  <a:pt x="9343" y="1150"/>
                  <a:pt x="10193" y="1345"/>
                </a:cubicBezTo>
                <a:cubicBezTo>
                  <a:pt x="10668" y="1450"/>
                  <a:pt x="11251" y="1601"/>
                  <a:pt x="11881" y="1775"/>
                </a:cubicBezTo>
                <a:cubicBezTo>
                  <a:pt x="12008" y="1812"/>
                  <a:pt x="12166" y="1854"/>
                  <a:pt x="12229" y="1872"/>
                </a:cubicBezTo>
                <a:cubicBezTo>
                  <a:pt x="12644" y="1983"/>
                  <a:pt x="13778" y="2339"/>
                  <a:pt x="14393" y="2548"/>
                </a:cubicBezTo>
                <a:cubicBezTo>
                  <a:pt x="15076" y="2782"/>
                  <a:pt x="15087" y="2782"/>
                  <a:pt x="15290" y="2706"/>
                </a:cubicBezTo>
                <a:close/>
                <a:moveTo>
                  <a:pt x="23715" y="2593"/>
                </a:moveTo>
                <a:cubicBezTo>
                  <a:pt x="23701" y="2579"/>
                  <a:pt x="23691" y="2577"/>
                  <a:pt x="23691" y="2590"/>
                </a:cubicBezTo>
                <a:cubicBezTo>
                  <a:pt x="23691" y="2619"/>
                  <a:pt x="23715" y="2643"/>
                  <a:pt x="23730" y="2629"/>
                </a:cubicBezTo>
                <a:cubicBezTo>
                  <a:pt x="23736" y="2624"/>
                  <a:pt x="23730" y="2606"/>
                  <a:pt x="23715" y="2593"/>
                </a:cubicBezTo>
                <a:close/>
                <a:moveTo>
                  <a:pt x="26772" y="2619"/>
                </a:moveTo>
                <a:cubicBezTo>
                  <a:pt x="26772" y="2608"/>
                  <a:pt x="26762" y="2598"/>
                  <a:pt x="26751" y="2598"/>
                </a:cubicBezTo>
                <a:cubicBezTo>
                  <a:pt x="26741" y="2598"/>
                  <a:pt x="26730" y="2608"/>
                  <a:pt x="26730" y="2619"/>
                </a:cubicBezTo>
                <a:cubicBezTo>
                  <a:pt x="26730" y="2629"/>
                  <a:pt x="26741" y="2640"/>
                  <a:pt x="26751" y="2640"/>
                </a:cubicBezTo>
                <a:cubicBezTo>
                  <a:pt x="26762" y="2640"/>
                  <a:pt x="26772" y="2629"/>
                  <a:pt x="26772" y="2619"/>
                </a:cubicBezTo>
                <a:close/>
                <a:moveTo>
                  <a:pt x="24176" y="2577"/>
                </a:moveTo>
                <a:cubicBezTo>
                  <a:pt x="24176" y="2566"/>
                  <a:pt x="24166" y="2556"/>
                  <a:pt x="24155" y="2556"/>
                </a:cubicBezTo>
                <a:cubicBezTo>
                  <a:pt x="24142" y="2556"/>
                  <a:pt x="24137" y="2566"/>
                  <a:pt x="24145" y="2577"/>
                </a:cubicBezTo>
                <a:cubicBezTo>
                  <a:pt x="24152" y="2587"/>
                  <a:pt x="24163" y="2598"/>
                  <a:pt x="24166" y="2598"/>
                </a:cubicBezTo>
                <a:cubicBezTo>
                  <a:pt x="24171" y="2598"/>
                  <a:pt x="24176" y="2587"/>
                  <a:pt x="24176" y="2577"/>
                </a:cubicBezTo>
                <a:close/>
                <a:moveTo>
                  <a:pt x="24271" y="2492"/>
                </a:moveTo>
                <a:cubicBezTo>
                  <a:pt x="24263" y="2482"/>
                  <a:pt x="24250" y="2471"/>
                  <a:pt x="24240" y="2471"/>
                </a:cubicBezTo>
                <a:cubicBezTo>
                  <a:pt x="24226" y="2471"/>
                  <a:pt x="24218" y="2482"/>
                  <a:pt x="24218" y="2492"/>
                </a:cubicBezTo>
                <a:cubicBezTo>
                  <a:pt x="24218" y="2503"/>
                  <a:pt x="24234" y="2513"/>
                  <a:pt x="24250" y="2513"/>
                </a:cubicBezTo>
                <a:cubicBezTo>
                  <a:pt x="24269" y="2513"/>
                  <a:pt x="24279" y="2503"/>
                  <a:pt x="24271" y="2492"/>
                </a:cubicBezTo>
                <a:close/>
                <a:moveTo>
                  <a:pt x="23997" y="2471"/>
                </a:moveTo>
                <a:cubicBezTo>
                  <a:pt x="23989" y="2461"/>
                  <a:pt x="23978" y="2450"/>
                  <a:pt x="23976" y="2450"/>
                </a:cubicBezTo>
                <a:cubicBezTo>
                  <a:pt x="23970" y="2450"/>
                  <a:pt x="23965" y="2461"/>
                  <a:pt x="23965" y="2471"/>
                </a:cubicBezTo>
                <a:cubicBezTo>
                  <a:pt x="23965" y="2482"/>
                  <a:pt x="23976" y="2492"/>
                  <a:pt x="23986" y="2492"/>
                </a:cubicBezTo>
                <a:cubicBezTo>
                  <a:pt x="23999" y="2492"/>
                  <a:pt x="24005" y="2482"/>
                  <a:pt x="23997" y="2471"/>
                </a:cubicBezTo>
                <a:close/>
                <a:moveTo>
                  <a:pt x="24042" y="2371"/>
                </a:moveTo>
                <a:cubicBezTo>
                  <a:pt x="24034" y="2366"/>
                  <a:pt x="24028" y="2376"/>
                  <a:pt x="24031" y="2400"/>
                </a:cubicBezTo>
                <a:cubicBezTo>
                  <a:pt x="24031" y="2424"/>
                  <a:pt x="24036" y="2429"/>
                  <a:pt x="24042" y="2413"/>
                </a:cubicBezTo>
                <a:cubicBezTo>
                  <a:pt x="24050" y="2397"/>
                  <a:pt x="24047" y="2379"/>
                  <a:pt x="24042" y="2371"/>
                </a:cubicBezTo>
                <a:close/>
                <a:moveTo>
                  <a:pt x="26392" y="2345"/>
                </a:moveTo>
                <a:cubicBezTo>
                  <a:pt x="26395" y="2339"/>
                  <a:pt x="26390" y="2316"/>
                  <a:pt x="26379" y="2294"/>
                </a:cubicBezTo>
                <a:cubicBezTo>
                  <a:pt x="26350" y="2244"/>
                  <a:pt x="26287" y="2263"/>
                  <a:pt x="26287" y="2321"/>
                </a:cubicBezTo>
                <a:cubicBezTo>
                  <a:pt x="26287" y="2353"/>
                  <a:pt x="26300" y="2360"/>
                  <a:pt x="26334" y="2358"/>
                </a:cubicBezTo>
                <a:cubicBezTo>
                  <a:pt x="26361" y="2355"/>
                  <a:pt x="26387" y="2347"/>
                  <a:pt x="26392" y="2345"/>
                </a:cubicBezTo>
                <a:close/>
                <a:moveTo>
                  <a:pt x="24102" y="2321"/>
                </a:moveTo>
                <a:cubicBezTo>
                  <a:pt x="24110" y="2310"/>
                  <a:pt x="24131" y="2305"/>
                  <a:pt x="24147" y="2310"/>
                </a:cubicBezTo>
                <a:cubicBezTo>
                  <a:pt x="24166" y="2318"/>
                  <a:pt x="24174" y="2313"/>
                  <a:pt x="24166" y="2302"/>
                </a:cubicBezTo>
                <a:cubicBezTo>
                  <a:pt x="24150" y="2276"/>
                  <a:pt x="24092" y="2276"/>
                  <a:pt x="24092" y="2300"/>
                </a:cubicBezTo>
                <a:cubicBezTo>
                  <a:pt x="24092" y="2310"/>
                  <a:pt x="24076" y="2324"/>
                  <a:pt x="24055" y="2329"/>
                </a:cubicBezTo>
                <a:cubicBezTo>
                  <a:pt x="24021" y="2339"/>
                  <a:pt x="24021" y="2339"/>
                  <a:pt x="24055" y="2342"/>
                </a:cubicBezTo>
                <a:cubicBezTo>
                  <a:pt x="24073" y="2345"/>
                  <a:pt x="24094" y="2334"/>
                  <a:pt x="24102" y="2321"/>
                </a:cubicBezTo>
                <a:close/>
                <a:moveTo>
                  <a:pt x="24010" y="2273"/>
                </a:moveTo>
                <a:cubicBezTo>
                  <a:pt x="23997" y="2260"/>
                  <a:pt x="23992" y="2226"/>
                  <a:pt x="23997" y="2200"/>
                </a:cubicBezTo>
                <a:cubicBezTo>
                  <a:pt x="24002" y="2176"/>
                  <a:pt x="23994" y="2155"/>
                  <a:pt x="23981" y="2152"/>
                </a:cubicBezTo>
                <a:cubicBezTo>
                  <a:pt x="23965" y="2152"/>
                  <a:pt x="23928" y="2149"/>
                  <a:pt x="23897" y="2144"/>
                </a:cubicBezTo>
                <a:cubicBezTo>
                  <a:pt x="23862" y="2139"/>
                  <a:pt x="23844" y="2144"/>
                  <a:pt x="23849" y="2157"/>
                </a:cubicBezTo>
                <a:cubicBezTo>
                  <a:pt x="23857" y="2168"/>
                  <a:pt x="23878" y="2176"/>
                  <a:pt x="23897" y="2176"/>
                </a:cubicBezTo>
                <a:cubicBezTo>
                  <a:pt x="23920" y="2176"/>
                  <a:pt x="23926" y="2181"/>
                  <a:pt x="23910" y="2192"/>
                </a:cubicBezTo>
                <a:cubicBezTo>
                  <a:pt x="23868" y="2218"/>
                  <a:pt x="23941" y="2294"/>
                  <a:pt x="24015" y="2300"/>
                </a:cubicBezTo>
                <a:cubicBezTo>
                  <a:pt x="24026" y="2302"/>
                  <a:pt x="24023" y="2289"/>
                  <a:pt x="24010" y="2273"/>
                </a:cubicBezTo>
                <a:close/>
                <a:moveTo>
                  <a:pt x="24076" y="2226"/>
                </a:moveTo>
                <a:cubicBezTo>
                  <a:pt x="24060" y="2218"/>
                  <a:pt x="24042" y="2221"/>
                  <a:pt x="24034" y="2226"/>
                </a:cubicBezTo>
                <a:cubicBezTo>
                  <a:pt x="24028" y="2234"/>
                  <a:pt x="24039" y="2239"/>
                  <a:pt x="24063" y="2236"/>
                </a:cubicBezTo>
                <a:cubicBezTo>
                  <a:pt x="24087" y="2236"/>
                  <a:pt x="24092" y="2231"/>
                  <a:pt x="24076" y="2226"/>
                </a:cubicBezTo>
                <a:close/>
                <a:moveTo>
                  <a:pt x="23828" y="2057"/>
                </a:moveTo>
                <a:cubicBezTo>
                  <a:pt x="23770" y="2015"/>
                  <a:pt x="23744" y="2023"/>
                  <a:pt x="23786" y="2070"/>
                </a:cubicBezTo>
                <a:cubicBezTo>
                  <a:pt x="23807" y="2094"/>
                  <a:pt x="23833" y="2105"/>
                  <a:pt x="23844" y="2099"/>
                </a:cubicBezTo>
                <a:cubicBezTo>
                  <a:pt x="23857" y="2091"/>
                  <a:pt x="23849" y="2073"/>
                  <a:pt x="23828" y="2057"/>
                </a:cubicBezTo>
                <a:close/>
                <a:moveTo>
                  <a:pt x="14071" y="2078"/>
                </a:moveTo>
                <a:cubicBezTo>
                  <a:pt x="14055" y="2070"/>
                  <a:pt x="14037" y="2073"/>
                  <a:pt x="14029" y="2078"/>
                </a:cubicBezTo>
                <a:cubicBezTo>
                  <a:pt x="14024" y="2086"/>
                  <a:pt x="14034" y="2091"/>
                  <a:pt x="14058" y="2089"/>
                </a:cubicBezTo>
                <a:cubicBezTo>
                  <a:pt x="14082" y="2089"/>
                  <a:pt x="14087" y="2083"/>
                  <a:pt x="14071" y="2078"/>
                </a:cubicBezTo>
                <a:close/>
                <a:moveTo>
                  <a:pt x="13902" y="1994"/>
                </a:moveTo>
                <a:cubicBezTo>
                  <a:pt x="13886" y="1986"/>
                  <a:pt x="13868" y="1989"/>
                  <a:pt x="13860" y="1994"/>
                </a:cubicBezTo>
                <a:cubicBezTo>
                  <a:pt x="13855" y="2002"/>
                  <a:pt x="13865" y="2007"/>
                  <a:pt x="13889" y="2004"/>
                </a:cubicBezTo>
                <a:cubicBezTo>
                  <a:pt x="13913" y="2004"/>
                  <a:pt x="13918" y="1999"/>
                  <a:pt x="13902" y="1994"/>
                </a:cubicBezTo>
                <a:close/>
                <a:moveTo>
                  <a:pt x="13506" y="1901"/>
                </a:moveTo>
                <a:cubicBezTo>
                  <a:pt x="13499" y="1891"/>
                  <a:pt x="13480" y="1880"/>
                  <a:pt x="13462" y="1880"/>
                </a:cubicBezTo>
                <a:cubicBezTo>
                  <a:pt x="13443" y="1880"/>
                  <a:pt x="13435" y="1891"/>
                  <a:pt x="13443" y="1901"/>
                </a:cubicBezTo>
                <a:cubicBezTo>
                  <a:pt x="13451" y="1912"/>
                  <a:pt x="13470" y="1923"/>
                  <a:pt x="13488" y="1923"/>
                </a:cubicBezTo>
                <a:cubicBezTo>
                  <a:pt x="13506" y="1923"/>
                  <a:pt x="13514" y="1912"/>
                  <a:pt x="13506" y="1901"/>
                </a:cubicBezTo>
                <a:close/>
                <a:moveTo>
                  <a:pt x="13390" y="1796"/>
                </a:moveTo>
                <a:cubicBezTo>
                  <a:pt x="13390" y="1785"/>
                  <a:pt x="13377" y="1775"/>
                  <a:pt x="13359" y="1775"/>
                </a:cubicBezTo>
                <a:cubicBezTo>
                  <a:pt x="13343" y="1775"/>
                  <a:pt x="13324" y="1785"/>
                  <a:pt x="13317" y="1796"/>
                </a:cubicBezTo>
                <a:cubicBezTo>
                  <a:pt x="13309" y="1806"/>
                  <a:pt x="13322" y="1817"/>
                  <a:pt x="13348" y="1817"/>
                </a:cubicBezTo>
                <a:cubicBezTo>
                  <a:pt x="13372" y="1817"/>
                  <a:pt x="13390" y="1806"/>
                  <a:pt x="13390" y="1796"/>
                </a:cubicBezTo>
                <a:close/>
                <a:moveTo>
                  <a:pt x="12947" y="1712"/>
                </a:moveTo>
                <a:cubicBezTo>
                  <a:pt x="12971" y="1696"/>
                  <a:pt x="12955" y="1693"/>
                  <a:pt x="12894" y="1704"/>
                </a:cubicBezTo>
                <a:cubicBezTo>
                  <a:pt x="12789" y="1719"/>
                  <a:pt x="12773" y="1733"/>
                  <a:pt x="12855" y="1733"/>
                </a:cubicBezTo>
                <a:cubicBezTo>
                  <a:pt x="12889" y="1733"/>
                  <a:pt x="12929" y="1722"/>
                  <a:pt x="12947" y="1712"/>
                </a:cubicBezTo>
                <a:close/>
                <a:moveTo>
                  <a:pt x="13121" y="1719"/>
                </a:moveTo>
                <a:cubicBezTo>
                  <a:pt x="13108" y="1712"/>
                  <a:pt x="13084" y="1712"/>
                  <a:pt x="13069" y="1719"/>
                </a:cubicBezTo>
                <a:cubicBezTo>
                  <a:pt x="13055" y="1725"/>
                  <a:pt x="13066" y="1730"/>
                  <a:pt x="13095" y="1730"/>
                </a:cubicBezTo>
                <a:cubicBezTo>
                  <a:pt x="13124" y="1730"/>
                  <a:pt x="13137" y="1725"/>
                  <a:pt x="13121" y="1719"/>
                </a:cubicBezTo>
                <a:close/>
                <a:moveTo>
                  <a:pt x="12050" y="1448"/>
                </a:moveTo>
                <a:cubicBezTo>
                  <a:pt x="12084" y="1424"/>
                  <a:pt x="12084" y="1416"/>
                  <a:pt x="12061" y="1416"/>
                </a:cubicBezTo>
                <a:cubicBezTo>
                  <a:pt x="12042" y="1416"/>
                  <a:pt x="12008" y="1429"/>
                  <a:pt x="11987" y="1448"/>
                </a:cubicBezTo>
                <a:cubicBezTo>
                  <a:pt x="11952" y="1471"/>
                  <a:pt x="11952" y="1479"/>
                  <a:pt x="11976" y="1479"/>
                </a:cubicBezTo>
                <a:cubicBezTo>
                  <a:pt x="11995" y="1479"/>
                  <a:pt x="12029" y="1466"/>
                  <a:pt x="12050" y="1448"/>
                </a:cubicBezTo>
                <a:close/>
                <a:moveTo>
                  <a:pt x="23121" y="1258"/>
                </a:moveTo>
                <a:cubicBezTo>
                  <a:pt x="23121" y="1253"/>
                  <a:pt x="23110" y="1247"/>
                  <a:pt x="23100" y="1247"/>
                </a:cubicBezTo>
                <a:cubicBezTo>
                  <a:pt x="23089" y="1247"/>
                  <a:pt x="23079" y="1258"/>
                  <a:pt x="23079" y="1268"/>
                </a:cubicBezTo>
                <a:cubicBezTo>
                  <a:pt x="23079" y="1282"/>
                  <a:pt x="23089" y="1287"/>
                  <a:pt x="23100" y="1279"/>
                </a:cubicBezTo>
                <a:cubicBezTo>
                  <a:pt x="23110" y="1271"/>
                  <a:pt x="23121" y="1260"/>
                  <a:pt x="23121" y="1258"/>
                </a:cubicBezTo>
                <a:close/>
                <a:moveTo>
                  <a:pt x="11232" y="1231"/>
                </a:moveTo>
                <a:cubicBezTo>
                  <a:pt x="11211" y="1226"/>
                  <a:pt x="11182" y="1229"/>
                  <a:pt x="11169" y="1234"/>
                </a:cubicBezTo>
                <a:cubicBezTo>
                  <a:pt x="11153" y="1239"/>
                  <a:pt x="11171" y="1245"/>
                  <a:pt x="11206" y="1242"/>
                </a:cubicBezTo>
                <a:cubicBezTo>
                  <a:pt x="11240" y="1242"/>
                  <a:pt x="11253" y="1237"/>
                  <a:pt x="11232" y="1231"/>
                </a:cubicBezTo>
                <a:close/>
                <a:moveTo>
                  <a:pt x="22973" y="1163"/>
                </a:moveTo>
                <a:cubicBezTo>
                  <a:pt x="22955" y="1152"/>
                  <a:pt x="22931" y="1142"/>
                  <a:pt x="22920" y="1142"/>
                </a:cubicBezTo>
                <a:cubicBezTo>
                  <a:pt x="22910" y="1142"/>
                  <a:pt x="22912" y="1152"/>
                  <a:pt x="22931" y="1163"/>
                </a:cubicBezTo>
                <a:cubicBezTo>
                  <a:pt x="22949" y="1173"/>
                  <a:pt x="22973" y="1184"/>
                  <a:pt x="22984" y="1184"/>
                </a:cubicBezTo>
                <a:cubicBezTo>
                  <a:pt x="22994" y="1184"/>
                  <a:pt x="22992" y="1173"/>
                  <a:pt x="22973" y="1163"/>
                </a:cubicBezTo>
                <a:close/>
                <a:moveTo>
                  <a:pt x="10588" y="918"/>
                </a:moveTo>
                <a:cubicBezTo>
                  <a:pt x="10573" y="910"/>
                  <a:pt x="10554" y="912"/>
                  <a:pt x="10546" y="918"/>
                </a:cubicBezTo>
                <a:cubicBezTo>
                  <a:pt x="10541" y="925"/>
                  <a:pt x="10551" y="931"/>
                  <a:pt x="10575" y="928"/>
                </a:cubicBezTo>
                <a:cubicBezTo>
                  <a:pt x="10599" y="928"/>
                  <a:pt x="10604" y="923"/>
                  <a:pt x="10588" y="918"/>
                </a:cubicBezTo>
                <a:close/>
                <a:moveTo>
                  <a:pt x="10251" y="875"/>
                </a:moveTo>
                <a:cubicBezTo>
                  <a:pt x="10235" y="867"/>
                  <a:pt x="10216" y="870"/>
                  <a:pt x="10208" y="875"/>
                </a:cubicBezTo>
                <a:cubicBezTo>
                  <a:pt x="10203" y="883"/>
                  <a:pt x="10214" y="889"/>
                  <a:pt x="10237" y="886"/>
                </a:cubicBezTo>
                <a:cubicBezTo>
                  <a:pt x="10261" y="886"/>
                  <a:pt x="10267" y="881"/>
                  <a:pt x="10251" y="875"/>
                </a:cubicBezTo>
                <a:close/>
                <a:moveTo>
                  <a:pt x="27553" y="6027"/>
                </a:moveTo>
                <a:cubicBezTo>
                  <a:pt x="27553" y="6006"/>
                  <a:pt x="27593" y="5995"/>
                  <a:pt x="27606" y="6016"/>
                </a:cubicBezTo>
                <a:cubicBezTo>
                  <a:pt x="27614" y="6027"/>
                  <a:pt x="27604" y="6038"/>
                  <a:pt x="27585" y="6038"/>
                </a:cubicBezTo>
                <a:cubicBezTo>
                  <a:pt x="27569" y="6038"/>
                  <a:pt x="27553" y="6032"/>
                  <a:pt x="27553" y="6027"/>
                </a:cubicBezTo>
                <a:close/>
                <a:moveTo>
                  <a:pt x="26741" y="5552"/>
                </a:moveTo>
                <a:cubicBezTo>
                  <a:pt x="26722" y="5521"/>
                  <a:pt x="26749" y="5489"/>
                  <a:pt x="26796" y="5489"/>
                </a:cubicBezTo>
                <a:cubicBezTo>
                  <a:pt x="26825" y="5489"/>
                  <a:pt x="26836" y="5499"/>
                  <a:pt x="26830" y="5526"/>
                </a:cubicBezTo>
                <a:cubicBezTo>
                  <a:pt x="26823" y="5568"/>
                  <a:pt x="26762" y="5586"/>
                  <a:pt x="26741" y="5552"/>
                </a:cubicBezTo>
                <a:close/>
                <a:moveTo>
                  <a:pt x="26456" y="5499"/>
                </a:moveTo>
                <a:cubicBezTo>
                  <a:pt x="26432" y="5470"/>
                  <a:pt x="26432" y="5460"/>
                  <a:pt x="26458" y="5433"/>
                </a:cubicBezTo>
                <a:cubicBezTo>
                  <a:pt x="26498" y="5394"/>
                  <a:pt x="26561" y="5418"/>
                  <a:pt x="26561" y="5470"/>
                </a:cubicBezTo>
                <a:cubicBezTo>
                  <a:pt x="26561" y="5492"/>
                  <a:pt x="26556" y="5510"/>
                  <a:pt x="26553" y="5510"/>
                </a:cubicBezTo>
                <a:cubicBezTo>
                  <a:pt x="26548" y="5510"/>
                  <a:pt x="26530" y="5515"/>
                  <a:pt x="26514" y="5521"/>
                </a:cubicBezTo>
                <a:cubicBezTo>
                  <a:pt x="26498" y="5528"/>
                  <a:pt x="26472" y="5518"/>
                  <a:pt x="26456" y="5499"/>
                </a:cubicBezTo>
                <a:close/>
                <a:moveTo>
                  <a:pt x="26139" y="5193"/>
                </a:moveTo>
                <a:cubicBezTo>
                  <a:pt x="26139" y="5183"/>
                  <a:pt x="26150" y="5172"/>
                  <a:pt x="26160" y="5172"/>
                </a:cubicBezTo>
                <a:cubicBezTo>
                  <a:pt x="26171" y="5172"/>
                  <a:pt x="26181" y="5183"/>
                  <a:pt x="26181" y="5193"/>
                </a:cubicBezTo>
                <a:cubicBezTo>
                  <a:pt x="26181" y="5204"/>
                  <a:pt x="26171" y="5215"/>
                  <a:pt x="26160" y="5215"/>
                </a:cubicBezTo>
                <a:cubicBezTo>
                  <a:pt x="26150" y="5215"/>
                  <a:pt x="26139" y="5204"/>
                  <a:pt x="26139" y="5193"/>
                </a:cubicBezTo>
                <a:close/>
                <a:moveTo>
                  <a:pt x="20936" y="4993"/>
                </a:moveTo>
                <a:cubicBezTo>
                  <a:pt x="20897" y="4961"/>
                  <a:pt x="20897" y="4959"/>
                  <a:pt x="20942" y="4982"/>
                </a:cubicBezTo>
                <a:cubicBezTo>
                  <a:pt x="20968" y="4996"/>
                  <a:pt x="20989" y="5009"/>
                  <a:pt x="20989" y="5014"/>
                </a:cubicBezTo>
                <a:cubicBezTo>
                  <a:pt x="20989" y="5030"/>
                  <a:pt x="20978" y="5027"/>
                  <a:pt x="20936" y="4993"/>
                </a:cubicBezTo>
                <a:close/>
                <a:moveTo>
                  <a:pt x="24477" y="4988"/>
                </a:moveTo>
                <a:cubicBezTo>
                  <a:pt x="24485" y="4940"/>
                  <a:pt x="24522" y="4943"/>
                  <a:pt x="24532" y="4990"/>
                </a:cubicBezTo>
                <a:cubicBezTo>
                  <a:pt x="24535" y="5011"/>
                  <a:pt x="24524" y="5025"/>
                  <a:pt x="24503" y="5025"/>
                </a:cubicBezTo>
                <a:cubicBezTo>
                  <a:pt x="24482" y="5025"/>
                  <a:pt x="24472" y="5011"/>
                  <a:pt x="24477" y="4988"/>
                </a:cubicBezTo>
                <a:close/>
                <a:moveTo>
                  <a:pt x="24150" y="4930"/>
                </a:moveTo>
                <a:cubicBezTo>
                  <a:pt x="24139" y="4880"/>
                  <a:pt x="24166" y="4856"/>
                  <a:pt x="24229" y="4856"/>
                </a:cubicBezTo>
                <a:cubicBezTo>
                  <a:pt x="24263" y="4856"/>
                  <a:pt x="24284" y="4909"/>
                  <a:pt x="24269" y="4951"/>
                </a:cubicBezTo>
                <a:cubicBezTo>
                  <a:pt x="24247" y="5004"/>
                  <a:pt x="24160" y="4990"/>
                  <a:pt x="24150" y="4930"/>
                </a:cubicBezTo>
                <a:close/>
                <a:moveTo>
                  <a:pt x="23437" y="4901"/>
                </a:moveTo>
                <a:cubicBezTo>
                  <a:pt x="23437" y="4874"/>
                  <a:pt x="23451" y="4856"/>
                  <a:pt x="23472" y="4856"/>
                </a:cubicBezTo>
                <a:cubicBezTo>
                  <a:pt x="23490" y="4856"/>
                  <a:pt x="23501" y="4869"/>
                  <a:pt x="23498" y="4890"/>
                </a:cubicBezTo>
                <a:cubicBezTo>
                  <a:pt x="23488" y="4943"/>
                  <a:pt x="23437" y="4951"/>
                  <a:pt x="23437" y="4901"/>
                </a:cubicBezTo>
                <a:close/>
                <a:moveTo>
                  <a:pt x="24300" y="4858"/>
                </a:moveTo>
                <a:cubicBezTo>
                  <a:pt x="24274" y="4829"/>
                  <a:pt x="24271" y="4811"/>
                  <a:pt x="24287" y="4795"/>
                </a:cubicBezTo>
                <a:cubicBezTo>
                  <a:pt x="24306" y="4777"/>
                  <a:pt x="24306" y="4771"/>
                  <a:pt x="24287" y="4771"/>
                </a:cubicBezTo>
                <a:cubicBezTo>
                  <a:pt x="24274" y="4771"/>
                  <a:pt x="24258" y="4753"/>
                  <a:pt x="24250" y="4729"/>
                </a:cubicBezTo>
                <a:cubicBezTo>
                  <a:pt x="24242" y="4708"/>
                  <a:pt x="24226" y="4692"/>
                  <a:pt x="24213" y="4695"/>
                </a:cubicBezTo>
                <a:cubicBezTo>
                  <a:pt x="24197" y="4698"/>
                  <a:pt x="24195" y="4698"/>
                  <a:pt x="24203" y="4692"/>
                </a:cubicBezTo>
                <a:cubicBezTo>
                  <a:pt x="24211" y="4687"/>
                  <a:pt x="24218" y="4661"/>
                  <a:pt x="24218" y="4634"/>
                </a:cubicBezTo>
                <a:cubicBezTo>
                  <a:pt x="24218" y="4579"/>
                  <a:pt x="24274" y="4550"/>
                  <a:pt x="24316" y="4584"/>
                </a:cubicBezTo>
                <a:cubicBezTo>
                  <a:pt x="24350" y="4610"/>
                  <a:pt x="24356" y="4679"/>
                  <a:pt x="24324" y="4698"/>
                </a:cubicBezTo>
                <a:cubicBezTo>
                  <a:pt x="24276" y="4727"/>
                  <a:pt x="24308" y="4745"/>
                  <a:pt x="24374" y="4729"/>
                </a:cubicBezTo>
                <a:cubicBezTo>
                  <a:pt x="24437" y="4716"/>
                  <a:pt x="24448" y="4719"/>
                  <a:pt x="24469" y="4763"/>
                </a:cubicBezTo>
                <a:cubicBezTo>
                  <a:pt x="24498" y="4829"/>
                  <a:pt x="24498" y="4824"/>
                  <a:pt x="24459" y="4864"/>
                </a:cubicBezTo>
                <a:cubicBezTo>
                  <a:pt x="24414" y="4909"/>
                  <a:pt x="24340" y="4906"/>
                  <a:pt x="24300" y="4858"/>
                </a:cubicBezTo>
                <a:close/>
                <a:moveTo>
                  <a:pt x="23131" y="4853"/>
                </a:moveTo>
                <a:cubicBezTo>
                  <a:pt x="23110" y="4822"/>
                  <a:pt x="23153" y="4785"/>
                  <a:pt x="23192" y="4800"/>
                </a:cubicBezTo>
                <a:cubicBezTo>
                  <a:pt x="23213" y="4806"/>
                  <a:pt x="23221" y="4827"/>
                  <a:pt x="23213" y="4845"/>
                </a:cubicBezTo>
                <a:cubicBezTo>
                  <a:pt x="23200" y="4882"/>
                  <a:pt x="23150" y="4887"/>
                  <a:pt x="23131" y="4853"/>
                </a:cubicBezTo>
                <a:close/>
                <a:moveTo>
                  <a:pt x="23353" y="4814"/>
                </a:moveTo>
                <a:cubicBezTo>
                  <a:pt x="23327" y="4798"/>
                  <a:pt x="23332" y="4793"/>
                  <a:pt x="23369" y="4793"/>
                </a:cubicBezTo>
                <a:cubicBezTo>
                  <a:pt x="23398" y="4793"/>
                  <a:pt x="23414" y="4803"/>
                  <a:pt x="23406" y="4814"/>
                </a:cubicBezTo>
                <a:cubicBezTo>
                  <a:pt x="23390" y="4840"/>
                  <a:pt x="23393" y="4840"/>
                  <a:pt x="23353" y="4814"/>
                </a:cubicBezTo>
                <a:close/>
                <a:moveTo>
                  <a:pt x="24060" y="4774"/>
                </a:moveTo>
                <a:cubicBezTo>
                  <a:pt x="24047" y="4750"/>
                  <a:pt x="24068" y="4687"/>
                  <a:pt x="24092" y="4687"/>
                </a:cubicBezTo>
                <a:cubicBezTo>
                  <a:pt x="24121" y="4687"/>
                  <a:pt x="24160" y="4748"/>
                  <a:pt x="24145" y="4771"/>
                </a:cubicBezTo>
                <a:cubicBezTo>
                  <a:pt x="24129" y="4798"/>
                  <a:pt x="24079" y="4800"/>
                  <a:pt x="24060" y="4774"/>
                </a:cubicBezTo>
                <a:close/>
                <a:moveTo>
                  <a:pt x="5254" y="4716"/>
                </a:moveTo>
                <a:cubicBezTo>
                  <a:pt x="5185" y="4711"/>
                  <a:pt x="4900" y="4700"/>
                  <a:pt x="4620" y="4687"/>
                </a:cubicBezTo>
                <a:cubicBezTo>
                  <a:pt x="4167" y="4666"/>
                  <a:pt x="3235" y="4600"/>
                  <a:pt x="2985" y="4571"/>
                </a:cubicBezTo>
                <a:cubicBezTo>
                  <a:pt x="2932" y="4566"/>
                  <a:pt x="2805" y="4552"/>
                  <a:pt x="2700" y="4539"/>
                </a:cubicBezTo>
                <a:cubicBezTo>
                  <a:pt x="2372" y="4505"/>
                  <a:pt x="1644" y="4413"/>
                  <a:pt x="1623" y="4402"/>
                </a:cubicBezTo>
                <a:cubicBezTo>
                  <a:pt x="1576" y="4386"/>
                  <a:pt x="1700" y="4394"/>
                  <a:pt x="1929" y="4423"/>
                </a:cubicBezTo>
                <a:cubicBezTo>
                  <a:pt x="2169" y="4457"/>
                  <a:pt x="2673" y="4510"/>
                  <a:pt x="3291" y="4571"/>
                </a:cubicBezTo>
                <a:cubicBezTo>
                  <a:pt x="3465" y="4587"/>
                  <a:pt x="3802" y="4610"/>
                  <a:pt x="4040" y="4624"/>
                </a:cubicBezTo>
                <a:cubicBezTo>
                  <a:pt x="4277" y="4637"/>
                  <a:pt x="4631" y="4655"/>
                  <a:pt x="4823" y="4666"/>
                </a:cubicBezTo>
                <a:cubicBezTo>
                  <a:pt x="5283" y="4692"/>
                  <a:pt x="6306" y="4692"/>
                  <a:pt x="6897" y="4666"/>
                </a:cubicBezTo>
                <a:cubicBezTo>
                  <a:pt x="7530" y="4634"/>
                  <a:pt x="8657" y="4539"/>
                  <a:pt x="9074" y="4479"/>
                </a:cubicBezTo>
                <a:cubicBezTo>
                  <a:pt x="9256" y="4452"/>
                  <a:pt x="9335" y="4452"/>
                  <a:pt x="9222" y="4479"/>
                </a:cubicBezTo>
                <a:cubicBezTo>
                  <a:pt x="8963" y="4539"/>
                  <a:pt x="8238" y="4632"/>
                  <a:pt x="7755" y="4666"/>
                </a:cubicBezTo>
                <a:cubicBezTo>
                  <a:pt x="7013" y="4716"/>
                  <a:pt x="5792" y="4740"/>
                  <a:pt x="5254" y="4716"/>
                </a:cubicBezTo>
                <a:close/>
                <a:moveTo>
                  <a:pt x="23332" y="4708"/>
                </a:moveTo>
                <a:cubicBezTo>
                  <a:pt x="23332" y="4698"/>
                  <a:pt x="23342" y="4687"/>
                  <a:pt x="23353" y="4687"/>
                </a:cubicBezTo>
                <a:cubicBezTo>
                  <a:pt x="23364" y="4687"/>
                  <a:pt x="23374" y="4698"/>
                  <a:pt x="23374" y="4708"/>
                </a:cubicBezTo>
                <a:cubicBezTo>
                  <a:pt x="23374" y="4719"/>
                  <a:pt x="23364" y="4729"/>
                  <a:pt x="23353" y="4729"/>
                </a:cubicBezTo>
                <a:cubicBezTo>
                  <a:pt x="23342" y="4729"/>
                  <a:pt x="23332" y="4719"/>
                  <a:pt x="23332" y="4708"/>
                </a:cubicBezTo>
                <a:close/>
                <a:moveTo>
                  <a:pt x="24540" y="4705"/>
                </a:moveTo>
                <a:cubicBezTo>
                  <a:pt x="24554" y="4666"/>
                  <a:pt x="24598" y="4658"/>
                  <a:pt x="24598" y="4695"/>
                </a:cubicBezTo>
                <a:cubicBezTo>
                  <a:pt x="24598" y="4713"/>
                  <a:pt x="24583" y="4729"/>
                  <a:pt x="24564" y="4729"/>
                </a:cubicBezTo>
                <a:cubicBezTo>
                  <a:pt x="24546" y="4729"/>
                  <a:pt x="24535" y="4719"/>
                  <a:pt x="24540" y="4703"/>
                </a:cubicBezTo>
                <a:lnTo>
                  <a:pt x="24540" y="4705"/>
                </a:lnTo>
                <a:close/>
                <a:moveTo>
                  <a:pt x="24709" y="4716"/>
                </a:moveTo>
                <a:cubicBezTo>
                  <a:pt x="24717" y="4711"/>
                  <a:pt x="24736" y="4708"/>
                  <a:pt x="24751" y="4716"/>
                </a:cubicBezTo>
                <a:cubicBezTo>
                  <a:pt x="24767" y="4721"/>
                  <a:pt x="24762" y="4727"/>
                  <a:pt x="24738" y="4727"/>
                </a:cubicBezTo>
                <a:cubicBezTo>
                  <a:pt x="24714" y="4729"/>
                  <a:pt x="24704" y="4724"/>
                  <a:pt x="24709" y="4716"/>
                </a:cubicBezTo>
                <a:close/>
                <a:moveTo>
                  <a:pt x="22551" y="4666"/>
                </a:moveTo>
                <a:cubicBezTo>
                  <a:pt x="22551" y="4655"/>
                  <a:pt x="22556" y="4645"/>
                  <a:pt x="22562" y="4645"/>
                </a:cubicBezTo>
                <a:cubicBezTo>
                  <a:pt x="22564" y="4645"/>
                  <a:pt x="22575" y="4655"/>
                  <a:pt x="22583" y="4666"/>
                </a:cubicBezTo>
                <a:cubicBezTo>
                  <a:pt x="22591" y="4676"/>
                  <a:pt x="22585" y="4687"/>
                  <a:pt x="22572" y="4687"/>
                </a:cubicBezTo>
                <a:cubicBezTo>
                  <a:pt x="22562" y="4687"/>
                  <a:pt x="22551" y="4676"/>
                  <a:pt x="22551" y="4666"/>
                </a:cubicBezTo>
                <a:close/>
                <a:moveTo>
                  <a:pt x="24746" y="4676"/>
                </a:moveTo>
                <a:cubicBezTo>
                  <a:pt x="24746" y="4674"/>
                  <a:pt x="24757" y="4663"/>
                  <a:pt x="24767" y="4655"/>
                </a:cubicBezTo>
                <a:cubicBezTo>
                  <a:pt x="24778" y="4647"/>
                  <a:pt x="24788" y="4653"/>
                  <a:pt x="24788" y="4666"/>
                </a:cubicBezTo>
                <a:cubicBezTo>
                  <a:pt x="24788" y="4676"/>
                  <a:pt x="24778" y="4687"/>
                  <a:pt x="24767" y="4687"/>
                </a:cubicBezTo>
                <a:cubicBezTo>
                  <a:pt x="24757" y="4687"/>
                  <a:pt x="24746" y="4682"/>
                  <a:pt x="24746" y="4676"/>
                </a:cubicBezTo>
                <a:close/>
                <a:moveTo>
                  <a:pt x="23216" y="4539"/>
                </a:moveTo>
                <a:cubicBezTo>
                  <a:pt x="23224" y="4529"/>
                  <a:pt x="23237" y="4518"/>
                  <a:pt x="23248" y="4518"/>
                </a:cubicBezTo>
                <a:cubicBezTo>
                  <a:pt x="23261" y="4518"/>
                  <a:pt x="23269" y="4529"/>
                  <a:pt x="23269" y="4539"/>
                </a:cubicBezTo>
                <a:cubicBezTo>
                  <a:pt x="23269" y="4550"/>
                  <a:pt x="23253" y="4560"/>
                  <a:pt x="23237" y="4560"/>
                </a:cubicBezTo>
                <a:cubicBezTo>
                  <a:pt x="23218" y="4560"/>
                  <a:pt x="23208" y="4550"/>
                  <a:pt x="23216" y="4539"/>
                </a:cubicBezTo>
                <a:close/>
                <a:moveTo>
                  <a:pt x="9364" y="4442"/>
                </a:moveTo>
                <a:cubicBezTo>
                  <a:pt x="9372" y="4436"/>
                  <a:pt x="9391" y="4434"/>
                  <a:pt x="9406" y="4442"/>
                </a:cubicBezTo>
                <a:cubicBezTo>
                  <a:pt x="9422" y="4447"/>
                  <a:pt x="9417" y="4452"/>
                  <a:pt x="9393" y="4452"/>
                </a:cubicBezTo>
                <a:cubicBezTo>
                  <a:pt x="9369" y="4455"/>
                  <a:pt x="9359" y="4450"/>
                  <a:pt x="9364" y="4442"/>
                </a:cubicBezTo>
                <a:close/>
                <a:moveTo>
                  <a:pt x="1277" y="4357"/>
                </a:moveTo>
                <a:cubicBezTo>
                  <a:pt x="1087" y="4328"/>
                  <a:pt x="1011" y="4299"/>
                  <a:pt x="1182" y="4320"/>
                </a:cubicBezTo>
                <a:cubicBezTo>
                  <a:pt x="1404" y="4349"/>
                  <a:pt x="1599" y="4386"/>
                  <a:pt x="1528" y="4386"/>
                </a:cubicBezTo>
                <a:cubicBezTo>
                  <a:pt x="1489" y="4386"/>
                  <a:pt x="1375" y="4373"/>
                  <a:pt x="1277" y="4357"/>
                </a:cubicBezTo>
                <a:close/>
                <a:moveTo>
                  <a:pt x="10330" y="4254"/>
                </a:moveTo>
                <a:cubicBezTo>
                  <a:pt x="10383" y="4239"/>
                  <a:pt x="10596" y="4186"/>
                  <a:pt x="10805" y="4138"/>
                </a:cubicBezTo>
                <a:cubicBezTo>
                  <a:pt x="11557" y="3962"/>
                  <a:pt x="12446" y="3729"/>
                  <a:pt x="12871" y="3598"/>
                </a:cubicBezTo>
                <a:cubicBezTo>
                  <a:pt x="12963" y="3569"/>
                  <a:pt x="13042" y="3550"/>
                  <a:pt x="13045" y="3555"/>
                </a:cubicBezTo>
                <a:cubicBezTo>
                  <a:pt x="13055" y="3563"/>
                  <a:pt x="12702" y="3679"/>
                  <a:pt x="12314" y="3793"/>
                </a:cubicBezTo>
                <a:cubicBezTo>
                  <a:pt x="11995" y="3885"/>
                  <a:pt x="11161" y="4099"/>
                  <a:pt x="10868" y="4162"/>
                </a:cubicBezTo>
                <a:cubicBezTo>
                  <a:pt x="10296" y="4283"/>
                  <a:pt x="10129" y="4312"/>
                  <a:pt x="10330" y="4254"/>
                </a:cubicBezTo>
                <a:close/>
                <a:moveTo>
                  <a:pt x="23453" y="4188"/>
                </a:moveTo>
                <a:cubicBezTo>
                  <a:pt x="23424" y="4162"/>
                  <a:pt x="23437" y="4101"/>
                  <a:pt x="23472" y="4088"/>
                </a:cubicBezTo>
                <a:cubicBezTo>
                  <a:pt x="23522" y="4067"/>
                  <a:pt x="23559" y="4109"/>
                  <a:pt x="23530" y="4154"/>
                </a:cubicBezTo>
                <a:cubicBezTo>
                  <a:pt x="23503" y="4194"/>
                  <a:pt x="23472" y="4210"/>
                  <a:pt x="23453" y="4188"/>
                </a:cubicBezTo>
                <a:close/>
                <a:moveTo>
                  <a:pt x="21089" y="4104"/>
                </a:moveTo>
                <a:cubicBezTo>
                  <a:pt x="21055" y="4070"/>
                  <a:pt x="21079" y="4054"/>
                  <a:pt x="21158" y="4054"/>
                </a:cubicBezTo>
                <a:cubicBezTo>
                  <a:pt x="21205" y="4054"/>
                  <a:pt x="21242" y="4064"/>
                  <a:pt x="21242" y="4075"/>
                </a:cubicBezTo>
                <a:cubicBezTo>
                  <a:pt x="21242" y="4086"/>
                  <a:pt x="21232" y="4096"/>
                  <a:pt x="21216" y="4096"/>
                </a:cubicBezTo>
                <a:cubicBezTo>
                  <a:pt x="21203" y="4096"/>
                  <a:pt x="21171" y="4101"/>
                  <a:pt x="21147" y="4109"/>
                </a:cubicBezTo>
                <a:cubicBezTo>
                  <a:pt x="21124" y="4115"/>
                  <a:pt x="21097" y="4112"/>
                  <a:pt x="21089" y="4104"/>
                </a:cubicBezTo>
                <a:close/>
                <a:moveTo>
                  <a:pt x="24097" y="4025"/>
                </a:moveTo>
                <a:cubicBezTo>
                  <a:pt x="24102" y="3972"/>
                  <a:pt x="24184" y="3962"/>
                  <a:pt x="24192" y="4014"/>
                </a:cubicBezTo>
                <a:cubicBezTo>
                  <a:pt x="24197" y="4038"/>
                  <a:pt x="24182" y="4051"/>
                  <a:pt x="24145" y="4059"/>
                </a:cubicBezTo>
                <a:cubicBezTo>
                  <a:pt x="24097" y="4067"/>
                  <a:pt x="24092" y="4062"/>
                  <a:pt x="24097" y="4025"/>
                </a:cubicBezTo>
                <a:close/>
                <a:moveTo>
                  <a:pt x="20509" y="3914"/>
                </a:moveTo>
                <a:cubicBezTo>
                  <a:pt x="20517" y="3909"/>
                  <a:pt x="20535" y="3906"/>
                  <a:pt x="20551" y="3914"/>
                </a:cubicBezTo>
                <a:cubicBezTo>
                  <a:pt x="20567" y="3919"/>
                  <a:pt x="20562" y="3925"/>
                  <a:pt x="20538" y="3925"/>
                </a:cubicBezTo>
                <a:cubicBezTo>
                  <a:pt x="20514" y="3927"/>
                  <a:pt x="20504" y="3922"/>
                  <a:pt x="20509" y="3914"/>
                </a:cubicBezTo>
                <a:close/>
                <a:moveTo>
                  <a:pt x="27279" y="3822"/>
                </a:moveTo>
                <a:cubicBezTo>
                  <a:pt x="27279" y="3811"/>
                  <a:pt x="27292" y="3801"/>
                  <a:pt x="27311" y="3801"/>
                </a:cubicBezTo>
                <a:cubicBezTo>
                  <a:pt x="27326" y="3801"/>
                  <a:pt x="27345" y="3811"/>
                  <a:pt x="27353" y="3822"/>
                </a:cubicBezTo>
                <a:cubicBezTo>
                  <a:pt x="27361" y="3832"/>
                  <a:pt x="27348" y="3843"/>
                  <a:pt x="27321" y="3843"/>
                </a:cubicBezTo>
                <a:cubicBezTo>
                  <a:pt x="27297" y="3843"/>
                  <a:pt x="27279" y="3832"/>
                  <a:pt x="27279" y="3822"/>
                </a:cubicBezTo>
                <a:close/>
                <a:moveTo>
                  <a:pt x="23229" y="3787"/>
                </a:moveTo>
                <a:cubicBezTo>
                  <a:pt x="23234" y="3766"/>
                  <a:pt x="23253" y="3748"/>
                  <a:pt x="23269" y="3748"/>
                </a:cubicBezTo>
                <a:cubicBezTo>
                  <a:pt x="23313" y="3748"/>
                  <a:pt x="23308" y="3809"/>
                  <a:pt x="23261" y="3819"/>
                </a:cubicBezTo>
                <a:cubicBezTo>
                  <a:pt x="23234" y="3824"/>
                  <a:pt x="23224" y="3814"/>
                  <a:pt x="23229" y="3787"/>
                </a:cubicBezTo>
                <a:close/>
                <a:moveTo>
                  <a:pt x="22488" y="3758"/>
                </a:moveTo>
                <a:cubicBezTo>
                  <a:pt x="22488" y="3748"/>
                  <a:pt x="22498" y="3737"/>
                  <a:pt x="22509" y="3737"/>
                </a:cubicBezTo>
                <a:cubicBezTo>
                  <a:pt x="22519" y="3737"/>
                  <a:pt x="22530" y="3748"/>
                  <a:pt x="22530" y="3758"/>
                </a:cubicBezTo>
                <a:cubicBezTo>
                  <a:pt x="22530" y="3769"/>
                  <a:pt x="22519" y="3780"/>
                  <a:pt x="22509" y="3780"/>
                </a:cubicBezTo>
                <a:cubicBezTo>
                  <a:pt x="22498" y="3780"/>
                  <a:pt x="22488" y="3769"/>
                  <a:pt x="22488" y="3758"/>
                </a:cubicBezTo>
                <a:close/>
                <a:moveTo>
                  <a:pt x="22955" y="3716"/>
                </a:moveTo>
                <a:cubicBezTo>
                  <a:pt x="22965" y="3685"/>
                  <a:pt x="22999" y="3682"/>
                  <a:pt x="23010" y="3711"/>
                </a:cubicBezTo>
                <a:cubicBezTo>
                  <a:pt x="23015" y="3724"/>
                  <a:pt x="23002" y="3737"/>
                  <a:pt x="22984" y="3737"/>
                </a:cubicBezTo>
                <a:cubicBezTo>
                  <a:pt x="22965" y="3737"/>
                  <a:pt x="22952" y="3727"/>
                  <a:pt x="22955" y="3716"/>
                </a:cubicBezTo>
                <a:close/>
                <a:moveTo>
                  <a:pt x="27205" y="3653"/>
                </a:moveTo>
                <a:cubicBezTo>
                  <a:pt x="27184" y="3619"/>
                  <a:pt x="27213" y="3598"/>
                  <a:pt x="27239" y="3627"/>
                </a:cubicBezTo>
                <a:cubicBezTo>
                  <a:pt x="27255" y="3640"/>
                  <a:pt x="27255" y="3653"/>
                  <a:pt x="27239" y="3661"/>
                </a:cubicBezTo>
                <a:cubicBezTo>
                  <a:pt x="27229" y="3669"/>
                  <a:pt x="27213" y="3664"/>
                  <a:pt x="27205" y="3653"/>
                </a:cubicBezTo>
                <a:close/>
                <a:moveTo>
                  <a:pt x="23121" y="3621"/>
                </a:moveTo>
                <a:cubicBezTo>
                  <a:pt x="23100" y="3595"/>
                  <a:pt x="23102" y="3587"/>
                  <a:pt x="23131" y="3576"/>
                </a:cubicBezTo>
                <a:cubicBezTo>
                  <a:pt x="23171" y="3561"/>
                  <a:pt x="23216" y="3598"/>
                  <a:pt x="23195" y="3629"/>
                </a:cubicBezTo>
                <a:cubicBezTo>
                  <a:pt x="23176" y="3661"/>
                  <a:pt x="23153" y="3658"/>
                  <a:pt x="23121" y="3621"/>
                </a:cubicBezTo>
                <a:close/>
                <a:moveTo>
                  <a:pt x="22393" y="3590"/>
                </a:moveTo>
                <a:cubicBezTo>
                  <a:pt x="22385" y="3579"/>
                  <a:pt x="22390" y="3569"/>
                  <a:pt x="22403" y="3569"/>
                </a:cubicBezTo>
                <a:cubicBezTo>
                  <a:pt x="22414" y="3569"/>
                  <a:pt x="22424" y="3579"/>
                  <a:pt x="22424" y="3590"/>
                </a:cubicBezTo>
                <a:cubicBezTo>
                  <a:pt x="22424" y="3600"/>
                  <a:pt x="22419" y="3611"/>
                  <a:pt x="22414" y="3611"/>
                </a:cubicBezTo>
                <a:cubicBezTo>
                  <a:pt x="22411" y="3611"/>
                  <a:pt x="22401" y="3600"/>
                  <a:pt x="22393" y="3590"/>
                </a:cubicBezTo>
                <a:close/>
                <a:moveTo>
                  <a:pt x="29427" y="3555"/>
                </a:moveTo>
                <a:cubicBezTo>
                  <a:pt x="29419" y="3547"/>
                  <a:pt x="29419" y="3529"/>
                  <a:pt x="29424" y="3513"/>
                </a:cubicBezTo>
                <a:cubicBezTo>
                  <a:pt x="29432" y="3495"/>
                  <a:pt x="29421" y="3484"/>
                  <a:pt x="29392" y="3484"/>
                </a:cubicBezTo>
                <a:cubicBezTo>
                  <a:pt x="29334" y="3484"/>
                  <a:pt x="29284" y="3429"/>
                  <a:pt x="29284" y="3365"/>
                </a:cubicBezTo>
                <a:cubicBezTo>
                  <a:pt x="29284" y="3305"/>
                  <a:pt x="29237" y="3299"/>
                  <a:pt x="29194" y="3355"/>
                </a:cubicBezTo>
                <a:cubicBezTo>
                  <a:pt x="29134" y="3442"/>
                  <a:pt x="29023" y="3421"/>
                  <a:pt x="28999" y="3318"/>
                </a:cubicBezTo>
                <a:cubicBezTo>
                  <a:pt x="28983" y="3239"/>
                  <a:pt x="28954" y="3236"/>
                  <a:pt x="28902" y="3305"/>
                </a:cubicBezTo>
                <a:cubicBezTo>
                  <a:pt x="28825" y="3400"/>
                  <a:pt x="28714" y="3358"/>
                  <a:pt x="28714" y="3234"/>
                </a:cubicBezTo>
                <a:cubicBezTo>
                  <a:pt x="28714" y="3176"/>
                  <a:pt x="28685" y="3178"/>
                  <a:pt x="28622" y="3241"/>
                </a:cubicBezTo>
                <a:cubicBezTo>
                  <a:pt x="28593" y="3270"/>
                  <a:pt x="28551" y="3294"/>
                  <a:pt x="28530" y="3294"/>
                </a:cubicBezTo>
                <a:cubicBezTo>
                  <a:pt x="28477" y="3294"/>
                  <a:pt x="28419" y="3228"/>
                  <a:pt x="28419" y="3170"/>
                </a:cubicBezTo>
                <a:cubicBezTo>
                  <a:pt x="28419" y="3115"/>
                  <a:pt x="28395" y="3112"/>
                  <a:pt x="28345" y="3168"/>
                </a:cubicBezTo>
                <a:cubicBezTo>
                  <a:pt x="28266" y="3255"/>
                  <a:pt x="28110" y="3189"/>
                  <a:pt x="28139" y="3081"/>
                </a:cubicBezTo>
                <a:cubicBezTo>
                  <a:pt x="28147" y="3052"/>
                  <a:pt x="28139" y="3041"/>
                  <a:pt x="28107" y="3041"/>
                </a:cubicBezTo>
                <a:cubicBezTo>
                  <a:pt x="28063" y="3041"/>
                  <a:pt x="27986" y="2928"/>
                  <a:pt x="28007" y="2893"/>
                </a:cubicBezTo>
                <a:cubicBezTo>
                  <a:pt x="28012" y="2883"/>
                  <a:pt x="28002" y="2872"/>
                  <a:pt x="27986" y="2864"/>
                </a:cubicBezTo>
                <a:cubicBezTo>
                  <a:pt x="27965" y="2856"/>
                  <a:pt x="27957" y="2862"/>
                  <a:pt x="27965" y="2875"/>
                </a:cubicBezTo>
                <a:cubicBezTo>
                  <a:pt x="27973" y="2885"/>
                  <a:pt x="27962" y="2914"/>
                  <a:pt x="27944" y="2938"/>
                </a:cubicBezTo>
                <a:cubicBezTo>
                  <a:pt x="27920" y="2959"/>
                  <a:pt x="27915" y="2978"/>
                  <a:pt x="27931" y="2978"/>
                </a:cubicBezTo>
                <a:cubicBezTo>
                  <a:pt x="27944" y="2978"/>
                  <a:pt x="27954" y="2988"/>
                  <a:pt x="27954" y="3001"/>
                </a:cubicBezTo>
                <a:cubicBezTo>
                  <a:pt x="27954" y="3017"/>
                  <a:pt x="27944" y="3017"/>
                  <a:pt x="27923" y="2999"/>
                </a:cubicBezTo>
                <a:cubicBezTo>
                  <a:pt x="27904" y="2983"/>
                  <a:pt x="27870" y="2978"/>
                  <a:pt x="27838" y="2986"/>
                </a:cubicBezTo>
                <a:cubicBezTo>
                  <a:pt x="27799" y="2996"/>
                  <a:pt x="27780" y="2988"/>
                  <a:pt x="27751" y="2946"/>
                </a:cubicBezTo>
                <a:cubicBezTo>
                  <a:pt x="27725" y="2904"/>
                  <a:pt x="27712" y="2896"/>
                  <a:pt x="27696" y="2920"/>
                </a:cubicBezTo>
                <a:cubicBezTo>
                  <a:pt x="27683" y="2938"/>
                  <a:pt x="27680" y="2935"/>
                  <a:pt x="27688" y="2906"/>
                </a:cubicBezTo>
                <a:cubicBezTo>
                  <a:pt x="27696" y="2885"/>
                  <a:pt x="27683" y="2843"/>
                  <a:pt x="27659" y="2809"/>
                </a:cubicBezTo>
                <a:cubicBezTo>
                  <a:pt x="27635" y="2777"/>
                  <a:pt x="27617" y="2719"/>
                  <a:pt x="27617" y="2685"/>
                </a:cubicBezTo>
                <a:cubicBezTo>
                  <a:pt x="27617" y="2611"/>
                  <a:pt x="27585" y="2595"/>
                  <a:pt x="27569" y="2661"/>
                </a:cubicBezTo>
                <a:cubicBezTo>
                  <a:pt x="27561" y="2685"/>
                  <a:pt x="27567" y="2698"/>
                  <a:pt x="27577" y="2693"/>
                </a:cubicBezTo>
                <a:cubicBezTo>
                  <a:pt x="27601" y="2677"/>
                  <a:pt x="27601" y="2709"/>
                  <a:pt x="27574" y="2775"/>
                </a:cubicBezTo>
                <a:cubicBezTo>
                  <a:pt x="27564" y="2806"/>
                  <a:pt x="27545" y="2830"/>
                  <a:pt x="27532" y="2830"/>
                </a:cubicBezTo>
                <a:cubicBezTo>
                  <a:pt x="27516" y="2830"/>
                  <a:pt x="27516" y="2817"/>
                  <a:pt x="27532" y="2788"/>
                </a:cubicBezTo>
                <a:cubicBezTo>
                  <a:pt x="27556" y="2746"/>
                  <a:pt x="27548" y="2738"/>
                  <a:pt x="27490" y="2743"/>
                </a:cubicBezTo>
                <a:cubicBezTo>
                  <a:pt x="27472" y="2746"/>
                  <a:pt x="27411" y="2727"/>
                  <a:pt x="27353" y="2703"/>
                </a:cubicBezTo>
                <a:cubicBezTo>
                  <a:pt x="27295" y="2680"/>
                  <a:pt x="27268" y="2664"/>
                  <a:pt x="27295" y="2669"/>
                </a:cubicBezTo>
                <a:cubicBezTo>
                  <a:pt x="27326" y="2674"/>
                  <a:pt x="27342" y="2669"/>
                  <a:pt x="27337" y="2653"/>
                </a:cubicBezTo>
                <a:cubicBezTo>
                  <a:pt x="27332" y="2640"/>
                  <a:pt x="27308" y="2627"/>
                  <a:pt x="27282" y="2622"/>
                </a:cubicBezTo>
                <a:cubicBezTo>
                  <a:pt x="27247" y="2616"/>
                  <a:pt x="27237" y="2606"/>
                  <a:pt x="27247" y="2574"/>
                </a:cubicBezTo>
                <a:cubicBezTo>
                  <a:pt x="27258" y="2545"/>
                  <a:pt x="27247" y="2529"/>
                  <a:pt x="27213" y="2513"/>
                </a:cubicBezTo>
                <a:cubicBezTo>
                  <a:pt x="27184" y="2503"/>
                  <a:pt x="27173" y="2495"/>
                  <a:pt x="27189" y="2495"/>
                </a:cubicBezTo>
                <a:cubicBezTo>
                  <a:pt x="27232" y="2492"/>
                  <a:pt x="27218" y="2421"/>
                  <a:pt x="27163" y="2345"/>
                </a:cubicBezTo>
                <a:cubicBezTo>
                  <a:pt x="27134" y="2305"/>
                  <a:pt x="27115" y="2258"/>
                  <a:pt x="27121" y="2239"/>
                </a:cubicBezTo>
                <a:cubicBezTo>
                  <a:pt x="27126" y="2221"/>
                  <a:pt x="27113" y="2200"/>
                  <a:pt x="27084" y="2186"/>
                </a:cubicBezTo>
                <a:cubicBezTo>
                  <a:pt x="27047" y="2171"/>
                  <a:pt x="27036" y="2147"/>
                  <a:pt x="27036" y="2086"/>
                </a:cubicBezTo>
                <a:cubicBezTo>
                  <a:pt x="27036" y="2018"/>
                  <a:pt x="27031" y="2007"/>
                  <a:pt x="26989" y="2007"/>
                </a:cubicBezTo>
                <a:cubicBezTo>
                  <a:pt x="26960" y="2007"/>
                  <a:pt x="26944" y="2015"/>
                  <a:pt x="26952" y="2025"/>
                </a:cubicBezTo>
                <a:cubicBezTo>
                  <a:pt x="26965" y="2049"/>
                  <a:pt x="26865" y="2134"/>
                  <a:pt x="26825" y="2134"/>
                </a:cubicBezTo>
                <a:cubicBezTo>
                  <a:pt x="26778" y="2134"/>
                  <a:pt x="26728" y="2057"/>
                  <a:pt x="26741" y="2002"/>
                </a:cubicBezTo>
                <a:cubicBezTo>
                  <a:pt x="26751" y="1957"/>
                  <a:pt x="26746" y="1946"/>
                  <a:pt x="26701" y="1936"/>
                </a:cubicBezTo>
                <a:cubicBezTo>
                  <a:pt x="26656" y="1925"/>
                  <a:pt x="26646" y="1909"/>
                  <a:pt x="26646" y="1862"/>
                </a:cubicBezTo>
                <a:cubicBezTo>
                  <a:pt x="26646" y="1785"/>
                  <a:pt x="26693" y="1746"/>
                  <a:pt x="26762" y="1762"/>
                </a:cubicBezTo>
                <a:cubicBezTo>
                  <a:pt x="26804" y="1772"/>
                  <a:pt x="26815" y="1767"/>
                  <a:pt x="26815" y="1738"/>
                </a:cubicBezTo>
                <a:cubicBezTo>
                  <a:pt x="26815" y="1648"/>
                  <a:pt x="26918" y="1619"/>
                  <a:pt x="26970" y="1693"/>
                </a:cubicBezTo>
                <a:cubicBezTo>
                  <a:pt x="26994" y="1727"/>
                  <a:pt x="26997" y="1748"/>
                  <a:pt x="26981" y="1780"/>
                </a:cubicBezTo>
                <a:cubicBezTo>
                  <a:pt x="26960" y="1817"/>
                  <a:pt x="26962" y="1822"/>
                  <a:pt x="26994" y="1809"/>
                </a:cubicBezTo>
                <a:cubicBezTo>
                  <a:pt x="27015" y="1801"/>
                  <a:pt x="27044" y="1806"/>
                  <a:pt x="27060" y="1820"/>
                </a:cubicBezTo>
                <a:cubicBezTo>
                  <a:pt x="27081" y="1838"/>
                  <a:pt x="27089" y="1836"/>
                  <a:pt x="27089" y="1812"/>
                </a:cubicBezTo>
                <a:cubicBezTo>
                  <a:pt x="27089" y="1770"/>
                  <a:pt x="27158" y="1712"/>
                  <a:pt x="27210" y="1712"/>
                </a:cubicBezTo>
                <a:cubicBezTo>
                  <a:pt x="27261" y="1712"/>
                  <a:pt x="27290" y="1772"/>
                  <a:pt x="27268" y="1836"/>
                </a:cubicBezTo>
                <a:cubicBezTo>
                  <a:pt x="27261" y="1867"/>
                  <a:pt x="27268" y="1878"/>
                  <a:pt x="27319" y="1883"/>
                </a:cubicBezTo>
                <a:cubicBezTo>
                  <a:pt x="27371" y="1891"/>
                  <a:pt x="27379" y="1886"/>
                  <a:pt x="27379" y="1838"/>
                </a:cubicBezTo>
                <a:cubicBezTo>
                  <a:pt x="27382" y="1801"/>
                  <a:pt x="27366" y="1777"/>
                  <a:pt x="27334" y="1764"/>
                </a:cubicBezTo>
                <a:cubicBezTo>
                  <a:pt x="27303" y="1748"/>
                  <a:pt x="27290" y="1725"/>
                  <a:pt x="27290" y="1683"/>
                </a:cubicBezTo>
                <a:cubicBezTo>
                  <a:pt x="27290" y="1606"/>
                  <a:pt x="27345" y="1564"/>
                  <a:pt x="27400" y="1598"/>
                </a:cubicBezTo>
                <a:cubicBezTo>
                  <a:pt x="27432" y="1617"/>
                  <a:pt x="27440" y="1611"/>
                  <a:pt x="27458" y="1556"/>
                </a:cubicBezTo>
                <a:cubicBezTo>
                  <a:pt x="27480" y="1495"/>
                  <a:pt x="27487" y="1490"/>
                  <a:pt x="27561" y="1495"/>
                </a:cubicBezTo>
                <a:cubicBezTo>
                  <a:pt x="27625" y="1498"/>
                  <a:pt x="27640" y="1493"/>
                  <a:pt x="27630" y="1469"/>
                </a:cubicBezTo>
                <a:cubicBezTo>
                  <a:pt x="27611" y="1419"/>
                  <a:pt x="27693" y="1350"/>
                  <a:pt x="27751" y="1366"/>
                </a:cubicBezTo>
                <a:cubicBezTo>
                  <a:pt x="27793" y="1377"/>
                  <a:pt x="27804" y="1369"/>
                  <a:pt x="27809" y="1329"/>
                </a:cubicBezTo>
                <a:cubicBezTo>
                  <a:pt x="27815" y="1295"/>
                  <a:pt x="27838" y="1274"/>
                  <a:pt x="27886" y="1258"/>
                </a:cubicBezTo>
                <a:cubicBezTo>
                  <a:pt x="27954" y="1239"/>
                  <a:pt x="27976" y="1200"/>
                  <a:pt x="27931" y="1171"/>
                </a:cubicBezTo>
                <a:cubicBezTo>
                  <a:pt x="27915" y="1163"/>
                  <a:pt x="27888" y="1181"/>
                  <a:pt x="27865" y="1213"/>
                </a:cubicBezTo>
                <a:cubicBezTo>
                  <a:pt x="27844" y="1242"/>
                  <a:pt x="27807" y="1268"/>
                  <a:pt x="27786" y="1268"/>
                </a:cubicBezTo>
                <a:cubicBezTo>
                  <a:pt x="27730" y="1268"/>
                  <a:pt x="27677" y="1187"/>
                  <a:pt x="27693" y="1123"/>
                </a:cubicBezTo>
                <a:cubicBezTo>
                  <a:pt x="27704" y="1086"/>
                  <a:pt x="27699" y="1076"/>
                  <a:pt x="27677" y="1084"/>
                </a:cubicBezTo>
                <a:cubicBezTo>
                  <a:pt x="27640" y="1094"/>
                  <a:pt x="27598" y="1039"/>
                  <a:pt x="27596" y="978"/>
                </a:cubicBezTo>
                <a:cubicBezTo>
                  <a:pt x="27596" y="928"/>
                  <a:pt x="27659" y="883"/>
                  <a:pt x="27717" y="894"/>
                </a:cubicBezTo>
                <a:cubicBezTo>
                  <a:pt x="27741" y="896"/>
                  <a:pt x="27754" y="883"/>
                  <a:pt x="27757" y="844"/>
                </a:cubicBezTo>
                <a:cubicBezTo>
                  <a:pt x="27762" y="799"/>
                  <a:pt x="27751" y="783"/>
                  <a:pt x="27706" y="772"/>
                </a:cubicBezTo>
                <a:cubicBezTo>
                  <a:pt x="27659" y="762"/>
                  <a:pt x="27656" y="751"/>
                  <a:pt x="27667" y="688"/>
                </a:cubicBezTo>
                <a:cubicBezTo>
                  <a:pt x="27675" y="627"/>
                  <a:pt x="27672" y="614"/>
                  <a:pt x="27638" y="614"/>
                </a:cubicBezTo>
                <a:cubicBezTo>
                  <a:pt x="27596" y="614"/>
                  <a:pt x="27561" y="575"/>
                  <a:pt x="27567" y="530"/>
                </a:cubicBezTo>
                <a:cubicBezTo>
                  <a:pt x="27569" y="511"/>
                  <a:pt x="27572" y="488"/>
                  <a:pt x="27572" y="472"/>
                </a:cubicBezTo>
                <a:cubicBezTo>
                  <a:pt x="27574" y="459"/>
                  <a:pt x="27598" y="445"/>
                  <a:pt x="27627" y="445"/>
                </a:cubicBezTo>
                <a:cubicBezTo>
                  <a:pt x="27685" y="445"/>
                  <a:pt x="27730" y="511"/>
                  <a:pt x="27712" y="569"/>
                </a:cubicBezTo>
                <a:cubicBezTo>
                  <a:pt x="27704" y="601"/>
                  <a:pt x="27712" y="612"/>
                  <a:pt x="27762" y="619"/>
                </a:cubicBezTo>
                <a:cubicBezTo>
                  <a:pt x="27817" y="627"/>
                  <a:pt x="27825" y="619"/>
                  <a:pt x="27833" y="569"/>
                </a:cubicBezTo>
                <a:cubicBezTo>
                  <a:pt x="27841" y="519"/>
                  <a:pt x="27833" y="509"/>
                  <a:pt x="27780" y="498"/>
                </a:cubicBezTo>
                <a:cubicBezTo>
                  <a:pt x="27728" y="485"/>
                  <a:pt x="27720" y="474"/>
                  <a:pt x="27728" y="416"/>
                </a:cubicBezTo>
                <a:cubicBezTo>
                  <a:pt x="27730" y="366"/>
                  <a:pt x="27746" y="345"/>
                  <a:pt x="27791" y="332"/>
                </a:cubicBezTo>
                <a:cubicBezTo>
                  <a:pt x="27862" y="306"/>
                  <a:pt x="27899" y="335"/>
                  <a:pt x="27899" y="422"/>
                </a:cubicBezTo>
                <a:cubicBezTo>
                  <a:pt x="27899" y="469"/>
                  <a:pt x="27910" y="485"/>
                  <a:pt x="27947" y="493"/>
                </a:cubicBezTo>
                <a:cubicBezTo>
                  <a:pt x="27983" y="501"/>
                  <a:pt x="27997" y="493"/>
                  <a:pt x="27997" y="464"/>
                </a:cubicBezTo>
                <a:cubicBezTo>
                  <a:pt x="27997" y="443"/>
                  <a:pt x="28020" y="408"/>
                  <a:pt x="28049" y="390"/>
                </a:cubicBezTo>
                <a:cubicBezTo>
                  <a:pt x="28092" y="364"/>
                  <a:pt x="28097" y="350"/>
                  <a:pt x="28076" y="337"/>
                </a:cubicBezTo>
                <a:cubicBezTo>
                  <a:pt x="28028" y="303"/>
                  <a:pt x="28171" y="345"/>
                  <a:pt x="28239" y="382"/>
                </a:cubicBezTo>
                <a:cubicBezTo>
                  <a:pt x="28274" y="403"/>
                  <a:pt x="28337" y="424"/>
                  <a:pt x="28379" y="430"/>
                </a:cubicBezTo>
                <a:cubicBezTo>
                  <a:pt x="28443" y="440"/>
                  <a:pt x="28458" y="435"/>
                  <a:pt x="28466" y="403"/>
                </a:cubicBezTo>
                <a:cubicBezTo>
                  <a:pt x="28479" y="353"/>
                  <a:pt x="28577" y="327"/>
                  <a:pt x="28619" y="361"/>
                </a:cubicBezTo>
                <a:cubicBezTo>
                  <a:pt x="28638" y="377"/>
                  <a:pt x="28651" y="411"/>
                  <a:pt x="28651" y="437"/>
                </a:cubicBezTo>
                <a:cubicBezTo>
                  <a:pt x="28651" y="498"/>
                  <a:pt x="28696" y="503"/>
                  <a:pt x="28730" y="445"/>
                </a:cubicBezTo>
                <a:cubicBezTo>
                  <a:pt x="28751" y="411"/>
                  <a:pt x="28751" y="403"/>
                  <a:pt x="28725" y="403"/>
                </a:cubicBezTo>
                <a:cubicBezTo>
                  <a:pt x="28685" y="403"/>
                  <a:pt x="28654" y="345"/>
                  <a:pt x="28667" y="295"/>
                </a:cubicBezTo>
                <a:cubicBezTo>
                  <a:pt x="28680" y="248"/>
                  <a:pt x="28762" y="242"/>
                  <a:pt x="28799" y="287"/>
                </a:cubicBezTo>
                <a:cubicBezTo>
                  <a:pt x="28812" y="303"/>
                  <a:pt x="28820" y="332"/>
                  <a:pt x="28812" y="350"/>
                </a:cubicBezTo>
                <a:cubicBezTo>
                  <a:pt x="28793" y="398"/>
                  <a:pt x="28888" y="390"/>
                  <a:pt x="28925" y="340"/>
                </a:cubicBezTo>
                <a:cubicBezTo>
                  <a:pt x="28965" y="284"/>
                  <a:pt x="29063" y="284"/>
                  <a:pt x="29102" y="343"/>
                </a:cubicBezTo>
                <a:cubicBezTo>
                  <a:pt x="29118" y="366"/>
                  <a:pt x="29129" y="401"/>
                  <a:pt x="29123" y="416"/>
                </a:cubicBezTo>
                <a:cubicBezTo>
                  <a:pt x="29115" y="432"/>
                  <a:pt x="29121" y="445"/>
                  <a:pt x="29134" y="445"/>
                </a:cubicBezTo>
                <a:cubicBezTo>
                  <a:pt x="29147" y="445"/>
                  <a:pt x="29158" y="430"/>
                  <a:pt x="29158" y="414"/>
                </a:cubicBezTo>
                <a:cubicBezTo>
                  <a:pt x="29158" y="395"/>
                  <a:pt x="29168" y="385"/>
                  <a:pt x="29179" y="393"/>
                </a:cubicBezTo>
                <a:cubicBezTo>
                  <a:pt x="29189" y="401"/>
                  <a:pt x="29200" y="395"/>
                  <a:pt x="29200" y="385"/>
                </a:cubicBezTo>
                <a:cubicBezTo>
                  <a:pt x="29200" y="374"/>
                  <a:pt x="29181" y="358"/>
                  <a:pt x="29160" y="350"/>
                </a:cubicBezTo>
                <a:cubicBezTo>
                  <a:pt x="29102" y="332"/>
                  <a:pt x="29092" y="266"/>
                  <a:pt x="29136" y="224"/>
                </a:cubicBezTo>
                <a:cubicBezTo>
                  <a:pt x="29208" y="161"/>
                  <a:pt x="29279" y="211"/>
                  <a:pt x="29266" y="313"/>
                </a:cubicBezTo>
                <a:cubicBezTo>
                  <a:pt x="29258" y="358"/>
                  <a:pt x="29369" y="343"/>
                  <a:pt x="29408" y="295"/>
                </a:cubicBezTo>
                <a:cubicBezTo>
                  <a:pt x="29461" y="229"/>
                  <a:pt x="29551" y="255"/>
                  <a:pt x="29569" y="337"/>
                </a:cubicBezTo>
                <a:cubicBezTo>
                  <a:pt x="29577" y="377"/>
                  <a:pt x="29598" y="403"/>
                  <a:pt x="29627" y="411"/>
                </a:cubicBezTo>
                <a:cubicBezTo>
                  <a:pt x="29654" y="416"/>
                  <a:pt x="29680" y="424"/>
                  <a:pt x="29685" y="427"/>
                </a:cubicBezTo>
                <a:cubicBezTo>
                  <a:pt x="29691" y="427"/>
                  <a:pt x="29722" y="443"/>
                  <a:pt x="29756" y="461"/>
                </a:cubicBezTo>
                <a:cubicBezTo>
                  <a:pt x="29804" y="485"/>
                  <a:pt x="29812" y="496"/>
                  <a:pt x="29788" y="511"/>
                </a:cubicBezTo>
                <a:cubicBezTo>
                  <a:pt x="29767" y="525"/>
                  <a:pt x="29767" y="530"/>
                  <a:pt x="29785" y="530"/>
                </a:cubicBezTo>
                <a:cubicBezTo>
                  <a:pt x="29801" y="530"/>
                  <a:pt x="29817" y="517"/>
                  <a:pt x="29825" y="501"/>
                </a:cubicBezTo>
                <a:cubicBezTo>
                  <a:pt x="29844" y="448"/>
                  <a:pt x="29888" y="448"/>
                  <a:pt x="29986" y="498"/>
                </a:cubicBezTo>
                <a:cubicBezTo>
                  <a:pt x="30039" y="525"/>
                  <a:pt x="30094" y="538"/>
                  <a:pt x="30107" y="530"/>
                </a:cubicBezTo>
                <a:cubicBezTo>
                  <a:pt x="30121" y="522"/>
                  <a:pt x="30187" y="538"/>
                  <a:pt x="30252" y="564"/>
                </a:cubicBezTo>
                <a:cubicBezTo>
                  <a:pt x="30318" y="590"/>
                  <a:pt x="30413" y="619"/>
                  <a:pt x="30466" y="625"/>
                </a:cubicBezTo>
                <a:cubicBezTo>
                  <a:pt x="30519" y="633"/>
                  <a:pt x="30582" y="648"/>
                  <a:pt x="30609" y="662"/>
                </a:cubicBezTo>
                <a:lnTo>
                  <a:pt x="30656" y="685"/>
                </a:lnTo>
                <a:lnTo>
                  <a:pt x="30656" y="1975"/>
                </a:lnTo>
                <a:lnTo>
                  <a:pt x="30656" y="3268"/>
                </a:lnTo>
                <a:lnTo>
                  <a:pt x="30429" y="3281"/>
                </a:lnTo>
                <a:cubicBezTo>
                  <a:pt x="30295" y="3292"/>
                  <a:pt x="30197" y="3307"/>
                  <a:pt x="30184" y="3321"/>
                </a:cubicBezTo>
                <a:cubicBezTo>
                  <a:pt x="30173" y="3339"/>
                  <a:pt x="30171" y="3334"/>
                  <a:pt x="30179" y="3310"/>
                </a:cubicBezTo>
                <a:cubicBezTo>
                  <a:pt x="30184" y="3292"/>
                  <a:pt x="30181" y="3270"/>
                  <a:pt x="30173" y="3263"/>
                </a:cubicBezTo>
                <a:cubicBezTo>
                  <a:pt x="30163" y="3257"/>
                  <a:pt x="30150" y="3273"/>
                  <a:pt x="30144" y="3297"/>
                </a:cubicBezTo>
                <a:cubicBezTo>
                  <a:pt x="30136" y="3323"/>
                  <a:pt x="30144" y="3344"/>
                  <a:pt x="30163" y="3350"/>
                </a:cubicBezTo>
                <a:cubicBezTo>
                  <a:pt x="30179" y="3358"/>
                  <a:pt x="30192" y="3384"/>
                  <a:pt x="30192" y="3413"/>
                </a:cubicBezTo>
                <a:cubicBezTo>
                  <a:pt x="30192" y="3452"/>
                  <a:pt x="30181" y="3463"/>
                  <a:pt x="30142" y="3463"/>
                </a:cubicBezTo>
                <a:cubicBezTo>
                  <a:pt x="30089" y="3463"/>
                  <a:pt x="30049" y="3400"/>
                  <a:pt x="30076" y="3358"/>
                </a:cubicBezTo>
                <a:cubicBezTo>
                  <a:pt x="30084" y="3347"/>
                  <a:pt x="30073" y="3336"/>
                  <a:pt x="30055" y="3336"/>
                </a:cubicBezTo>
                <a:cubicBezTo>
                  <a:pt x="30039" y="3336"/>
                  <a:pt x="30023" y="3329"/>
                  <a:pt x="30023" y="3318"/>
                </a:cubicBezTo>
                <a:cubicBezTo>
                  <a:pt x="30023" y="3307"/>
                  <a:pt x="30007" y="3294"/>
                  <a:pt x="29991" y="3286"/>
                </a:cubicBezTo>
                <a:cubicBezTo>
                  <a:pt x="29970" y="3278"/>
                  <a:pt x="29952" y="3292"/>
                  <a:pt x="29939" y="3323"/>
                </a:cubicBezTo>
                <a:cubicBezTo>
                  <a:pt x="29928" y="3350"/>
                  <a:pt x="29904" y="3379"/>
                  <a:pt x="29883" y="3387"/>
                </a:cubicBezTo>
                <a:cubicBezTo>
                  <a:pt x="29841" y="3402"/>
                  <a:pt x="29770" y="3384"/>
                  <a:pt x="29770" y="3355"/>
                </a:cubicBezTo>
                <a:cubicBezTo>
                  <a:pt x="29770" y="3344"/>
                  <a:pt x="29762" y="3336"/>
                  <a:pt x="29751" y="3336"/>
                </a:cubicBezTo>
                <a:cubicBezTo>
                  <a:pt x="29738" y="3336"/>
                  <a:pt x="29735" y="3368"/>
                  <a:pt x="29741" y="3408"/>
                </a:cubicBezTo>
                <a:cubicBezTo>
                  <a:pt x="29751" y="3466"/>
                  <a:pt x="29746" y="3484"/>
                  <a:pt x="29712" y="3503"/>
                </a:cubicBezTo>
                <a:cubicBezTo>
                  <a:pt x="29654" y="3534"/>
                  <a:pt x="29590" y="3487"/>
                  <a:pt x="29606" y="3423"/>
                </a:cubicBezTo>
                <a:cubicBezTo>
                  <a:pt x="29617" y="3387"/>
                  <a:pt x="29609" y="3379"/>
                  <a:pt x="29566" y="3379"/>
                </a:cubicBezTo>
                <a:cubicBezTo>
                  <a:pt x="29493" y="3379"/>
                  <a:pt x="29479" y="3434"/>
                  <a:pt x="29540" y="3497"/>
                </a:cubicBezTo>
                <a:lnTo>
                  <a:pt x="29590" y="3553"/>
                </a:lnTo>
                <a:lnTo>
                  <a:pt x="29537" y="3545"/>
                </a:lnTo>
                <a:cubicBezTo>
                  <a:pt x="29508" y="3542"/>
                  <a:pt x="29474" y="3545"/>
                  <a:pt x="29461" y="3553"/>
                </a:cubicBezTo>
                <a:cubicBezTo>
                  <a:pt x="29448" y="3561"/>
                  <a:pt x="29432" y="3563"/>
                  <a:pt x="29427" y="3555"/>
                </a:cubicBezTo>
                <a:close/>
                <a:moveTo>
                  <a:pt x="29717" y="3297"/>
                </a:moveTo>
                <a:cubicBezTo>
                  <a:pt x="29704" y="3284"/>
                  <a:pt x="29664" y="3315"/>
                  <a:pt x="29664" y="3339"/>
                </a:cubicBezTo>
                <a:cubicBezTo>
                  <a:pt x="29664" y="3350"/>
                  <a:pt x="29677" y="3347"/>
                  <a:pt x="29693" y="3331"/>
                </a:cubicBezTo>
                <a:cubicBezTo>
                  <a:pt x="29709" y="3318"/>
                  <a:pt x="29720" y="3302"/>
                  <a:pt x="29717" y="3297"/>
                </a:cubicBezTo>
                <a:close/>
                <a:moveTo>
                  <a:pt x="29812" y="3281"/>
                </a:moveTo>
                <a:cubicBezTo>
                  <a:pt x="29812" y="3276"/>
                  <a:pt x="29799" y="3273"/>
                  <a:pt x="29780" y="3273"/>
                </a:cubicBezTo>
                <a:cubicBezTo>
                  <a:pt x="29762" y="3273"/>
                  <a:pt x="29749" y="3281"/>
                  <a:pt x="29749" y="3294"/>
                </a:cubicBezTo>
                <a:cubicBezTo>
                  <a:pt x="29749" y="3305"/>
                  <a:pt x="29762" y="3307"/>
                  <a:pt x="29780" y="3302"/>
                </a:cubicBezTo>
                <a:cubicBezTo>
                  <a:pt x="29799" y="3294"/>
                  <a:pt x="29812" y="3286"/>
                  <a:pt x="29812" y="3281"/>
                </a:cubicBezTo>
                <a:close/>
                <a:moveTo>
                  <a:pt x="28873" y="3083"/>
                </a:moveTo>
                <a:cubicBezTo>
                  <a:pt x="28865" y="3073"/>
                  <a:pt x="28854" y="3062"/>
                  <a:pt x="28851" y="3062"/>
                </a:cubicBezTo>
                <a:cubicBezTo>
                  <a:pt x="28846" y="3062"/>
                  <a:pt x="28841" y="3073"/>
                  <a:pt x="28841" y="3083"/>
                </a:cubicBezTo>
                <a:cubicBezTo>
                  <a:pt x="28841" y="3094"/>
                  <a:pt x="28851" y="3104"/>
                  <a:pt x="28862" y="3104"/>
                </a:cubicBezTo>
                <a:cubicBezTo>
                  <a:pt x="28875" y="3104"/>
                  <a:pt x="28881" y="3094"/>
                  <a:pt x="28873" y="3083"/>
                </a:cubicBezTo>
                <a:close/>
                <a:moveTo>
                  <a:pt x="28577" y="3020"/>
                </a:moveTo>
                <a:cubicBezTo>
                  <a:pt x="28585" y="3009"/>
                  <a:pt x="28580" y="2999"/>
                  <a:pt x="28569" y="2999"/>
                </a:cubicBezTo>
                <a:cubicBezTo>
                  <a:pt x="28559" y="2999"/>
                  <a:pt x="28543" y="3009"/>
                  <a:pt x="28535" y="3020"/>
                </a:cubicBezTo>
                <a:cubicBezTo>
                  <a:pt x="28527" y="3030"/>
                  <a:pt x="28532" y="3041"/>
                  <a:pt x="28543" y="3041"/>
                </a:cubicBezTo>
                <a:cubicBezTo>
                  <a:pt x="28553" y="3041"/>
                  <a:pt x="28569" y="3030"/>
                  <a:pt x="28577" y="3020"/>
                </a:cubicBezTo>
                <a:close/>
                <a:moveTo>
                  <a:pt x="28303" y="2999"/>
                </a:moveTo>
                <a:cubicBezTo>
                  <a:pt x="28295" y="2988"/>
                  <a:pt x="28279" y="2978"/>
                  <a:pt x="28268" y="2978"/>
                </a:cubicBezTo>
                <a:cubicBezTo>
                  <a:pt x="28258" y="2978"/>
                  <a:pt x="28253" y="2988"/>
                  <a:pt x="28260" y="2999"/>
                </a:cubicBezTo>
                <a:cubicBezTo>
                  <a:pt x="28268" y="3009"/>
                  <a:pt x="28284" y="3020"/>
                  <a:pt x="28295" y="3020"/>
                </a:cubicBezTo>
                <a:cubicBezTo>
                  <a:pt x="28305" y="3020"/>
                  <a:pt x="28311" y="3009"/>
                  <a:pt x="28303" y="2999"/>
                </a:cubicBezTo>
                <a:close/>
                <a:moveTo>
                  <a:pt x="27406" y="2302"/>
                </a:moveTo>
                <a:cubicBezTo>
                  <a:pt x="27406" y="2265"/>
                  <a:pt x="27371" y="2226"/>
                  <a:pt x="27353" y="2244"/>
                </a:cubicBezTo>
                <a:cubicBezTo>
                  <a:pt x="27337" y="2258"/>
                  <a:pt x="27369" y="2345"/>
                  <a:pt x="27387" y="2345"/>
                </a:cubicBezTo>
                <a:cubicBezTo>
                  <a:pt x="27398" y="2345"/>
                  <a:pt x="27406" y="2326"/>
                  <a:pt x="27406" y="2302"/>
                </a:cubicBezTo>
                <a:close/>
                <a:moveTo>
                  <a:pt x="27574" y="2178"/>
                </a:moveTo>
                <a:cubicBezTo>
                  <a:pt x="27561" y="2155"/>
                  <a:pt x="27543" y="2134"/>
                  <a:pt x="27532" y="2134"/>
                </a:cubicBezTo>
                <a:cubicBezTo>
                  <a:pt x="27519" y="2134"/>
                  <a:pt x="27527" y="2157"/>
                  <a:pt x="27545" y="2186"/>
                </a:cubicBezTo>
                <a:cubicBezTo>
                  <a:pt x="27585" y="2250"/>
                  <a:pt x="27609" y="2242"/>
                  <a:pt x="27574" y="2178"/>
                </a:cubicBezTo>
                <a:close/>
                <a:moveTo>
                  <a:pt x="27532" y="2197"/>
                </a:moveTo>
                <a:cubicBezTo>
                  <a:pt x="27532" y="2186"/>
                  <a:pt x="27522" y="2176"/>
                  <a:pt x="27511" y="2176"/>
                </a:cubicBezTo>
                <a:cubicBezTo>
                  <a:pt x="27501" y="2176"/>
                  <a:pt x="27490" y="2186"/>
                  <a:pt x="27490" y="2197"/>
                </a:cubicBezTo>
                <a:cubicBezTo>
                  <a:pt x="27490" y="2207"/>
                  <a:pt x="27501" y="2218"/>
                  <a:pt x="27511" y="2218"/>
                </a:cubicBezTo>
                <a:cubicBezTo>
                  <a:pt x="27522" y="2218"/>
                  <a:pt x="27532" y="2207"/>
                  <a:pt x="27532" y="2197"/>
                </a:cubicBezTo>
                <a:close/>
                <a:moveTo>
                  <a:pt x="27300" y="2123"/>
                </a:moveTo>
                <a:cubicBezTo>
                  <a:pt x="27300" y="2091"/>
                  <a:pt x="27287" y="2070"/>
                  <a:pt x="27268" y="2070"/>
                </a:cubicBezTo>
                <a:cubicBezTo>
                  <a:pt x="27250" y="2070"/>
                  <a:pt x="27237" y="2076"/>
                  <a:pt x="27237" y="2078"/>
                </a:cubicBezTo>
                <a:cubicBezTo>
                  <a:pt x="27237" y="2083"/>
                  <a:pt x="27232" y="2102"/>
                  <a:pt x="27224" y="2120"/>
                </a:cubicBezTo>
                <a:cubicBezTo>
                  <a:pt x="27218" y="2139"/>
                  <a:pt x="27226" y="2155"/>
                  <a:pt x="27250" y="2160"/>
                </a:cubicBezTo>
                <a:cubicBezTo>
                  <a:pt x="27271" y="2165"/>
                  <a:pt x="27292" y="2173"/>
                  <a:pt x="27295" y="2173"/>
                </a:cubicBezTo>
                <a:cubicBezTo>
                  <a:pt x="27297" y="2176"/>
                  <a:pt x="27300" y="2152"/>
                  <a:pt x="27300" y="2123"/>
                </a:cubicBezTo>
                <a:close/>
                <a:moveTo>
                  <a:pt x="27495" y="2020"/>
                </a:moveTo>
                <a:cubicBezTo>
                  <a:pt x="27503" y="1978"/>
                  <a:pt x="27495" y="1967"/>
                  <a:pt x="27453" y="1959"/>
                </a:cubicBezTo>
                <a:cubicBezTo>
                  <a:pt x="27414" y="1952"/>
                  <a:pt x="27406" y="1957"/>
                  <a:pt x="27411" y="1994"/>
                </a:cubicBezTo>
                <a:cubicBezTo>
                  <a:pt x="27414" y="2018"/>
                  <a:pt x="27429" y="2044"/>
                  <a:pt x="27448" y="2052"/>
                </a:cubicBezTo>
                <a:cubicBezTo>
                  <a:pt x="27466" y="2060"/>
                  <a:pt x="27480" y="2068"/>
                  <a:pt x="27482" y="2068"/>
                </a:cubicBezTo>
                <a:cubicBezTo>
                  <a:pt x="27485" y="2070"/>
                  <a:pt x="27490" y="2047"/>
                  <a:pt x="27495" y="2020"/>
                </a:cubicBezTo>
                <a:close/>
                <a:moveTo>
                  <a:pt x="27210" y="1912"/>
                </a:moveTo>
                <a:cubicBezTo>
                  <a:pt x="27208" y="1909"/>
                  <a:pt x="27184" y="1901"/>
                  <a:pt x="27160" y="1894"/>
                </a:cubicBezTo>
                <a:cubicBezTo>
                  <a:pt x="27126" y="1883"/>
                  <a:pt x="27115" y="1888"/>
                  <a:pt x="27118" y="1917"/>
                </a:cubicBezTo>
                <a:cubicBezTo>
                  <a:pt x="27118" y="1938"/>
                  <a:pt x="27134" y="1965"/>
                  <a:pt x="27152" y="1978"/>
                </a:cubicBezTo>
                <a:cubicBezTo>
                  <a:pt x="27179" y="1999"/>
                  <a:pt x="27187" y="1996"/>
                  <a:pt x="27200" y="1959"/>
                </a:cubicBezTo>
                <a:cubicBezTo>
                  <a:pt x="27210" y="1936"/>
                  <a:pt x="27213" y="1915"/>
                  <a:pt x="27210" y="1912"/>
                </a:cubicBezTo>
                <a:close/>
                <a:moveTo>
                  <a:pt x="27659" y="1920"/>
                </a:moveTo>
                <a:cubicBezTo>
                  <a:pt x="27659" y="1891"/>
                  <a:pt x="27633" y="1838"/>
                  <a:pt x="27617" y="1838"/>
                </a:cubicBezTo>
                <a:cubicBezTo>
                  <a:pt x="27609" y="1838"/>
                  <a:pt x="27593" y="1862"/>
                  <a:pt x="27580" y="1888"/>
                </a:cubicBezTo>
                <a:cubicBezTo>
                  <a:pt x="27559" y="1936"/>
                  <a:pt x="27561" y="1938"/>
                  <a:pt x="27609" y="1936"/>
                </a:cubicBezTo>
                <a:cubicBezTo>
                  <a:pt x="27635" y="1936"/>
                  <a:pt x="27659" y="1928"/>
                  <a:pt x="27659" y="1920"/>
                </a:cubicBezTo>
                <a:close/>
                <a:moveTo>
                  <a:pt x="26925" y="1880"/>
                </a:moveTo>
                <a:cubicBezTo>
                  <a:pt x="26936" y="1846"/>
                  <a:pt x="26925" y="1830"/>
                  <a:pt x="26886" y="1817"/>
                </a:cubicBezTo>
                <a:cubicBezTo>
                  <a:pt x="26815" y="1788"/>
                  <a:pt x="26815" y="1788"/>
                  <a:pt x="26815" y="1859"/>
                </a:cubicBezTo>
                <a:cubicBezTo>
                  <a:pt x="26815" y="1912"/>
                  <a:pt x="26823" y="1923"/>
                  <a:pt x="26865" y="1923"/>
                </a:cubicBezTo>
                <a:cubicBezTo>
                  <a:pt x="26899" y="1923"/>
                  <a:pt x="26920" y="1907"/>
                  <a:pt x="26925" y="1880"/>
                </a:cubicBezTo>
                <a:close/>
                <a:moveTo>
                  <a:pt x="27701" y="1849"/>
                </a:moveTo>
                <a:cubicBezTo>
                  <a:pt x="27701" y="1843"/>
                  <a:pt x="27691" y="1838"/>
                  <a:pt x="27680" y="1838"/>
                </a:cubicBezTo>
                <a:cubicBezTo>
                  <a:pt x="27669" y="1838"/>
                  <a:pt x="27659" y="1849"/>
                  <a:pt x="27659" y="1859"/>
                </a:cubicBezTo>
                <a:cubicBezTo>
                  <a:pt x="27659" y="1872"/>
                  <a:pt x="27669" y="1878"/>
                  <a:pt x="27680" y="1870"/>
                </a:cubicBezTo>
                <a:cubicBezTo>
                  <a:pt x="27691" y="1862"/>
                  <a:pt x="27701" y="1851"/>
                  <a:pt x="27701" y="1849"/>
                </a:cubicBezTo>
                <a:close/>
                <a:moveTo>
                  <a:pt x="27796" y="1796"/>
                </a:moveTo>
                <a:cubicBezTo>
                  <a:pt x="27788" y="1783"/>
                  <a:pt x="27775" y="1780"/>
                  <a:pt x="27762" y="1785"/>
                </a:cubicBezTo>
                <a:cubicBezTo>
                  <a:pt x="27733" y="1804"/>
                  <a:pt x="27738" y="1817"/>
                  <a:pt x="27775" y="1817"/>
                </a:cubicBezTo>
                <a:cubicBezTo>
                  <a:pt x="27793" y="1817"/>
                  <a:pt x="27804" y="1806"/>
                  <a:pt x="27796" y="1796"/>
                </a:cubicBezTo>
                <a:close/>
                <a:moveTo>
                  <a:pt x="27572" y="1688"/>
                </a:moveTo>
                <a:cubicBezTo>
                  <a:pt x="27574" y="1683"/>
                  <a:pt x="27551" y="1667"/>
                  <a:pt x="27524" y="1654"/>
                </a:cubicBezTo>
                <a:cubicBezTo>
                  <a:pt x="27477" y="1632"/>
                  <a:pt x="27472" y="1635"/>
                  <a:pt x="27464" y="1690"/>
                </a:cubicBezTo>
                <a:cubicBezTo>
                  <a:pt x="27458" y="1741"/>
                  <a:pt x="27464" y="1754"/>
                  <a:pt x="27498" y="1759"/>
                </a:cubicBezTo>
                <a:cubicBezTo>
                  <a:pt x="27538" y="1764"/>
                  <a:pt x="27567" y="1735"/>
                  <a:pt x="27572" y="1688"/>
                </a:cubicBezTo>
                <a:close/>
                <a:moveTo>
                  <a:pt x="27828" y="1754"/>
                </a:moveTo>
                <a:cubicBezTo>
                  <a:pt x="27828" y="1743"/>
                  <a:pt x="27812" y="1733"/>
                  <a:pt x="27796" y="1733"/>
                </a:cubicBezTo>
                <a:cubicBezTo>
                  <a:pt x="27778" y="1733"/>
                  <a:pt x="27767" y="1743"/>
                  <a:pt x="27775" y="1754"/>
                </a:cubicBezTo>
                <a:cubicBezTo>
                  <a:pt x="27783" y="1764"/>
                  <a:pt x="27796" y="1775"/>
                  <a:pt x="27807" y="1775"/>
                </a:cubicBezTo>
                <a:cubicBezTo>
                  <a:pt x="27820" y="1775"/>
                  <a:pt x="27828" y="1764"/>
                  <a:pt x="27828" y="1754"/>
                </a:cubicBezTo>
                <a:close/>
                <a:moveTo>
                  <a:pt x="27968" y="1677"/>
                </a:moveTo>
                <a:cubicBezTo>
                  <a:pt x="27976" y="1661"/>
                  <a:pt x="27970" y="1635"/>
                  <a:pt x="27954" y="1619"/>
                </a:cubicBezTo>
                <a:cubicBezTo>
                  <a:pt x="27933" y="1601"/>
                  <a:pt x="27931" y="1603"/>
                  <a:pt x="27941" y="1632"/>
                </a:cubicBezTo>
                <a:cubicBezTo>
                  <a:pt x="27947" y="1654"/>
                  <a:pt x="27944" y="1669"/>
                  <a:pt x="27933" y="1669"/>
                </a:cubicBezTo>
                <a:cubicBezTo>
                  <a:pt x="27920" y="1669"/>
                  <a:pt x="27912" y="1680"/>
                  <a:pt x="27912" y="1690"/>
                </a:cubicBezTo>
                <a:cubicBezTo>
                  <a:pt x="27912" y="1725"/>
                  <a:pt x="27954" y="1714"/>
                  <a:pt x="27968" y="1677"/>
                </a:cubicBezTo>
                <a:close/>
                <a:moveTo>
                  <a:pt x="27738" y="1624"/>
                </a:moveTo>
                <a:cubicBezTo>
                  <a:pt x="27741" y="1598"/>
                  <a:pt x="27751" y="1572"/>
                  <a:pt x="27764" y="1564"/>
                </a:cubicBezTo>
                <a:cubicBezTo>
                  <a:pt x="27780" y="1556"/>
                  <a:pt x="27757" y="1543"/>
                  <a:pt x="27714" y="1540"/>
                </a:cubicBezTo>
                <a:cubicBezTo>
                  <a:pt x="27648" y="1532"/>
                  <a:pt x="27638" y="1535"/>
                  <a:pt x="27638" y="1574"/>
                </a:cubicBezTo>
                <a:cubicBezTo>
                  <a:pt x="27638" y="1598"/>
                  <a:pt x="27630" y="1627"/>
                  <a:pt x="27617" y="1638"/>
                </a:cubicBezTo>
                <a:cubicBezTo>
                  <a:pt x="27606" y="1651"/>
                  <a:pt x="27622" y="1661"/>
                  <a:pt x="27667" y="1664"/>
                </a:cubicBezTo>
                <a:cubicBezTo>
                  <a:pt x="27722" y="1667"/>
                  <a:pt x="27735" y="1661"/>
                  <a:pt x="27738" y="1624"/>
                </a:cubicBezTo>
                <a:close/>
                <a:moveTo>
                  <a:pt x="27888" y="1503"/>
                </a:moveTo>
                <a:cubicBezTo>
                  <a:pt x="27907" y="1471"/>
                  <a:pt x="27902" y="1461"/>
                  <a:pt x="27857" y="1440"/>
                </a:cubicBezTo>
                <a:cubicBezTo>
                  <a:pt x="27812" y="1419"/>
                  <a:pt x="27807" y="1421"/>
                  <a:pt x="27825" y="1453"/>
                </a:cubicBezTo>
                <a:cubicBezTo>
                  <a:pt x="27836" y="1474"/>
                  <a:pt x="27838" y="1503"/>
                  <a:pt x="27833" y="1516"/>
                </a:cubicBezTo>
                <a:cubicBezTo>
                  <a:pt x="27820" y="1559"/>
                  <a:pt x="27867" y="1548"/>
                  <a:pt x="27888" y="1503"/>
                </a:cubicBezTo>
                <a:close/>
                <a:moveTo>
                  <a:pt x="28060" y="1416"/>
                </a:moveTo>
                <a:cubicBezTo>
                  <a:pt x="28060" y="1406"/>
                  <a:pt x="28049" y="1395"/>
                  <a:pt x="28039" y="1395"/>
                </a:cubicBezTo>
                <a:cubicBezTo>
                  <a:pt x="28026" y="1395"/>
                  <a:pt x="28020" y="1406"/>
                  <a:pt x="28028" y="1416"/>
                </a:cubicBezTo>
                <a:cubicBezTo>
                  <a:pt x="28036" y="1427"/>
                  <a:pt x="28047" y="1437"/>
                  <a:pt x="28049" y="1437"/>
                </a:cubicBezTo>
                <a:cubicBezTo>
                  <a:pt x="28055" y="1437"/>
                  <a:pt x="28060" y="1427"/>
                  <a:pt x="28060" y="1416"/>
                </a:cubicBezTo>
                <a:close/>
                <a:moveTo>
                  <a:pt x="28144" y="1129"/>
                </a:moveTo>
                <a:cubicBezTo>
                  <a:pt x="28144" y="1113"/>
                  <a:pt x="28086" y="1057"/>
                  <a:pt x="28071" y="1057"/>
                </a:cubicBezTo>
                <a:cubicBezTo>
                  <a:pt x="28065" y="1057"/>
                  <a:pt x="28068" y="1076"/>
                  <a:pt x="28081" y="1100"/>
                </a:cubicBezTo>
                <a:cubicBezTo>
                  <a:pt x="28102" y="1139"/>
                  <a:pt x="28144" y="1158"/>
                  <a:pt x="28144" y="1129"/>
                </a:cubicBezTo>
                <a:close/>
                <a:moveTo>
                  <a:pt x="27849" y="1042"/>
                </a:moveTo>
                <a:cubicBezTo>
                  <a:pt x="27849" y="1002"/>
                  <a:pt x="27812" y="952"/>
                  <a:pt x="27783" y="952"/>
                </a:cubicBezTo>
                <a:cubicBezTo>
                  <a:pt x="27775" y="952"/>
                  <a:pt x="27764" y="981"/>
                  <a:pt x="27759" y="1015"/>
                </a:cubicBezTo>
                <a:cubicBezTo>
                  <a:pt x="27751" y="1071"/>
                  <a:pt x="27757" y="1078"/>
                  <a:pt x="27799" y="1078"/>
                </a:cubicBezTo>
                <a:cubicBezTo>
                  <a:pt x="27833" y="1078"/>
                  <a:pt x="27849" y="1065"/>
                  <a:pt x="27849" y="1042"/>
                </a:cubicBezTo>
                <a:close/>
                <a:moveTo>
                  <a:pt x="28007" y="941"/>
                </a:moveTo>
                <a:cubicBezTo>
                  <a:pt x="27973" y="915"/>
                  <a:pt x="27973" y="910"/>
                  <a:pt x="28002" y="910"/>
                </a:cubicBezTo>
                <a:cubicBezTo>
                  <a:pt x="28023" y="910"/>
                  <a:pt x="28039" y="902"/>
                  <a:pt x="28039" y="891"/>
                </a:cubicBezTo>
                <a:cubicBezTo>
                  <a:pt x="28039" y="865"/>
                  <a:pt x="27968" y="870"/>
                  <a:pt x="27949" y="896"/>
                </a:cubicBezTo>
                <a:cubicBezTo>
                  <a:pt x="27925" y="933"/>
                  <a:pt x="27931" y="949"/>
                  <a:pt x="27970" y="957"/>
                </a:cubicBezTo>
                <a:cubicBezTo>
                  <a:pt x="28039" y="976"/>
                  <a:pt x="28049" y="973"/>
                  <a:pt x="28007" y="941"/>
                </a:cubicBezTo>
                <a:close/>
                <a:moveTo>
                  <a:pt x="28176" y="825"/>
                </a:moveTo>
                <a:cubicBezTo>
                  <a:pt x="28168" y="815"/>
                  <a:pt x="28173" y="804"/>
                  <a:pt x="28187" y="804"/>
                </a:cubicBezTo>
                <a:cubicBezTo>
                  <a:pt x="28197" y="804"/>
                  <a:pt x="28208" y="794"/>
                  <a:pt x="28208" y="783"/>
                </a:cubicBezTo>
                <a:cubicBezTo>
                  <a:pt x="28208" y="743"/>
                  <a:pt x="28150" y="762"/>
                  <a:pt x="28139" y="804"/>
                </a:cubicBezTo>
                <a:cubicBezTo>
                  <a:pt x="28131" y="833"/>
                  <a:pt x="28136" y="846"/>
                  <a:pt x="28158" y="846"/>
                </a:cubicBezTo>
                <a:cubicBezTo>
                  <a:pt x="28176" y="846"/>
                  <a:pt x="28184" y="836"/>
                  <a:pt x="28176" y="825"/>
                </a:cubicBezTo>
                <a:close/>
                <a:moveTo>
                  <a:pt x="27920" y="749"/>
                </a:moveTo>
                <a:cubicBezTo>
                  <a:pt x="27936" y="709"/>
                  <a:pt x="27939" y="712"/>
                  <a:pt x="27878" y="680"/>
                </a:cubicBezTo>
                <a:cubicBezTo>
                  <a:pt x="27836" y="659"/>
                  <a:pt x="27830" y="664"/>
                  <a:pt x="27823" y="720"/>
                </a:cubicBezTo>
                <a:cubicBezTo>
                  <a:pt x="27815" y="775"/>
                  <a:pt x="27820" y="783"/>
                  <a:pt x="27862" y="783"/>
                </a:cubicBezTo>
                <a:cubicBezTo>
                  <a:pt x="27886" y="783"/>
                  <a:pt x="27915" y="767"/>
                  <a:pt x="27920" y="749"/>
                </a:cubicBezTo>
                <a:close/>
                <a:moveTo>
                  <a:pt x="28377" y="675"/>
                </a:moveTo>
                <a:cubicBezTo>
                  <a:pt x="28377" y="664"/>
                  <a:pt x="28363" y="656"/>
                  <a:pt x="28345" y="656"/>
                </a:cubicBezTo>
                <a:cubicBezTo>
                  <a:pt x="28326" y="656"/>
                  <a:pt x="28313" y="670"/>
                  <a:pt x="28313" y="688"/>
                </a:cubicBezTo>
                <a:cubicBezTo>
                  <a:pt x="28313" y="707"/>
                  <a:pt x="28326" y="714"/>
                  <a:pt x="28345" y="707"/>
                </a:cubicBezTo>
                <a:cubicBezTo>
                  <a:pt x="28363" y="699"/>
                  <a:pt x="28377" y="685"/>
                  <a:pt x="28377" y="675"/>
                </a:cubicBezTo>
                <a:close/>
                <a:moveTo>
                  <a:pt x="28102" y="638"/>
                </a:moveTo>
                <a:cubicBezTo>
                  <a:pt x="28102" y="617"/>
                  <a:pt x="28084" y="593"/>
                  <a:pt x="28060" y="588"/>
                </a:cubicBezTo>
                <a:cubicBezTo>
                  <a:pt x="28036" y="580"/>
                  <a:pt x="28023" y="585"/>
                  <a:pt x="28028" y="593"/>
                </a:cubicBezTo>
                <a:cubicBezTo>
                  <a:pt x="28034" y="604"/>
                  <a:pt x="28028" y="619"/>
                  <a:pt x="28012" y="627"/>
                </a:cubicBezTo>
                <a:cubicBezTo>
                  <a:pt x="27994" y="638"/>
                  <a:pt x="28002" y="648"/>
                  <a:pt x="28039" y="659"/>
                </a:cubicBezTo>
                <a:cubicBezTo>
                  <a:pt x="28068" y="667"/>
                  <a:pt x="28094" y="675"/>
                  <a:pt x="28097" y="675"/>
                </a:cubicBezTo>
                <a:cubicBezTo>
                  <a:pt x="28100" y="678"/>
                  <a:pt x="28102" y="659"/>
                  <a:pt x="28102" y="638"/>
                </a:cubicBezTo>
                <a:close/>
                <a:moveTo>
                  <a:pt x="28250" y="532"/>
                </a:moveTo>
                <a:cubicBezTo>
                  <a:pt x="28250" y="522"/>
                  <a:pt x="28255" y="501"/>
                  <a:pt x="28260" y="485"/>
                </a:cubicBezTo>
                <a:cubicBezTo>
                  <a:pt x="28266" y="469"/>
                  <a:pt x="28253" y="443"/>
                  <a:pt x="28229" y="430"/>
                </a:cubicBezTo>
                <a:cubicBezTo>
                  <a:pt x="28187" y="403"/>
                  <a:pt x="28187" y="406"/>
                  <a:pt x="28189" y="477"/>
                </a:cubicBezTo>
                <a:cubicBezTo>
                  <a:pt x="28195" y="522"/>
                  <a:pt x="28205" y="551"/>
                  <a:pt x="28224" y="551"/>
                </a:cubicBezTo>
                <a:cubicBezTo>
                  <a:pt x="28237" y="551"/>
                  <a:pt x="28250" y="543"/>
                  <a:pt x="28250" y="532"/>
                </a:cubicBezTo>
                <a:close/>
                <a:moveTo>
                  <a:pt x="29479" y="453"/>
                </a:moveTo>
                <a:cubicBezTo>
                  <a:pt x="29464" y="445"/>
                  <a:pt x="29445" y="448"/>
                  <a:pt x="29437" y="453"/>
                </a:cubicBezTo>
                <a:cubicBezTo>
                  <a:pt x="29432" y="461"/>
                  <a:pt x="29442" y="466"/>
                  <a:pt x="29466" y="464"/>
                </a:cubicBezTo>
                <a:cubicBezTo>
                  <a:pt x="29490" y="464"/>
                  <a:pt x="29495" y="459"/>
                  <a:pt x="29479" y="453"/>
                </a:cubicBezTo>
                <a:close/>
                <a:moveTo>
                  <a:pt x="13116" y="3526"/>
                </a:moveTo>
                <a:cubicBezTo>
                  <a:pt x="13134" y="3516"/>
                  <a:pt x="13158" y="3505"/>
                  <a:pt x="13169" y="3505"/>
                </a:cubicBezTo>
                <a:cubicBezTo>
                  <a:pt x="13179" y="3505"/>
                  <a:pt x="13177" y="3516"/>
                  <a:pt x="13158" y="3526"/>
                </a:cubicBezTo>
                <a:cubicBezTo>
                  <a:pt x="13140" y="3537"/>
                  <a:pt x="13116" y="3547"/>
                  <a:pt x="13105" y="3547"/>
                </a:cubicBezTo>
                <a:cubicBezTo>
                  <a:pt x="13095" y="3547"/>
                  <a:pt x="13098" y="3537"/>
                  <a:pt x="13116" y="3526"/>
                </a:cubicBezTo>
                <a:close/>
                <a:moveTo>
                  <a:pt x="22087" y="3503"/>
                </a:moveTo>
                <a:cubicBezTo>
                  <a:pt x="22087" y="3471"/>
                  <a:pt x="22097" y="3463"/>
                  <a:pt x="22121" y="3471"/>
                </a:cubicBezTo>
                <a:cubicBezTo>
                  <a:pt x="22139" y="3479"/>
                  <a:pt x="22158" y="3484"/>
                  <a:pt x="22163" y="3484"/>
                </a:cubicBezTo>
                <a:cubicBezTo>
                  <a:pt x="22166" y="3484"/>
                  <a:pt x="22171" y="3497"/>
                  <a:pt x="22171" y="3516"/>
                </a:cubicBezTo>
                <a:cubicBezTo>
                  <a:pt x="22171" y="3534"/>
                  <a:pt x="22153" y="3547"/>
                  <a:pt x="22129" y="3547"/>
                </a:cubicBezTo>
                <a:cubicBezTo>
                  <a:pt x="22100" y="3547"/>
                  <a:pt x="22087" y="3534"/>
                  <a:pt x="22087" y="3503"/>
                </a:cubicBezTo>
                <a:close/>
                <a:moveTo>
                  <a:pt x="29899" y="3500"/>
                </a:moveTo>
                <a:cubicBezTo>
                  <a:pt x="29904" y="3468"/>
                  <a:pt x="29923" y="3450"/>
                  <a:pt x="29957" y="3445"/>
                </a:cubicBezTo>
                <a:cubicBezTo>
                  <a:pt x="30015" y="3437"/>
                  <a:pt x="30052" y="3482"/>
                  <a:pt x="30020" y="3521"/>
                </a:cubicBezTo>
                <a:cubicBezTo>
                  <a:pt x="29991" y="3555"/>
                  <a:pt x="29952" y="3555"/>
                  <a:pt x="29973" y="3521"/>
                </a:cubicBezTo>
                <a:cubicBezTo>
                  <a:pt x="29983" y="3500"/>
                  <a:pt x="29981" y="3500"/>
                  <a:pt x="29960" y="3521"/>
                </a:cubicBezTo>
                <a:cubicBezTo>
                  <a:pt x="29915" y="3561"/>
                  <a:pt x="29894" y="3553"/>
                  <a:pt x="29899" y="3500"/>
                </a:cubicBezTo>
                <a:close/>
                <a:moveTo>
                  <a:pt x="23300" y="3508"/>
                </a:moveTo>
                <a:cubicBezTo>
                  <a:pt x="23284" y="3482"/>
                  <a:pt x="23324" y="3455"/>
                  <a:pt x="23353" y="3474"/>
                </a:cubicBezTo>
                <a:cubicBezTo>
                  <a:pt x="23377" y="3489"/>
                  <a:pt x="23361" y="3526"/>
                  <a:pt x="23332" y="3526"/>
                </a:cubicBezTo>
                <a:cubicBezTo>
                  <a:pt x="23321" y="3526"/>
                  <a:pt x="23308" y="3518"/>
                  <a:pt x="23300" y="3508"/>
                </a:cubicBezTo>
                <a:close/>
                <a:moveTo>
                  <a:pt x="27089" y="3452"/>
                </a:moveTo>
                <a:cubicBezTo>
                  <a:pt x="27089" y="3434"/>
                  <a:pt x="27102" y="3421"/>
                  <a:pt x="27115" y="3426"/>
                </a:cubicBezTo>
                <a:cubicBezTo>
                  <a:pt x="27144" y="3437"/>
                  <a:pt x="27142" y="3471"/>
                  <a:pt x="27110" y="3482"/>
                </a:cubicBezTo>
                <a:cubicBezTo>
                  <a:pt x="27100" y="3484"/>
                  <a:pt x="27089" y="3471"/>
                  <a:pt x="27089" y="3452"/>
                </a:cubicBezTo>
                <a:close/>
                <a:moveTo>
                  <a:pt x="22250" y="3421"/>
                </a:moveTo>
                <a:cubicBezTo>
                  <a:pt x="22237" y="3371"/>
                  <a:pt x="22277" y="3344"/>
                  <a:pt x="22332" y="3365"/>
                </a:cubicBezTo>
                <a:cubicBezTo>
                  <a:pt x="22377" y="3384"/>
                  <a:pt x="22358" y="3452"/>
                  <a:pt x="22306" y="3458"/>
                </a:cubicBezTo>
                <a:cubicBezTo>
                  <a:pt x="22274" y="3463"/>
                  <a:pt x="22258" y="3452"/>
                  <a:pt x="22250" y="3421"/>
                </a:cubicBezTo>
                <a:close/>
                <a:moveTo>
                  <a:pt x="23021" y="3426"/>
                </a:moveTo>
                <a:cubicBezTo>
                  <a:pt x="23029" y="3379"/>
                  <a:pt x="23065" y="3381"/>
                  <a:pt x="23076" y="3429"/>
                </a:cubicBezTo>
                <a:cubicBezTo>
                  <a:pt x="23079" y="3450"/>
                  <a:pt x="23068" y="3463"/>
                  <a:pt x="23047" y="3463"/>
                </a:cubicBezTo>
                <a:cubicBezTo>
                  <a:pt x="23026" y="3463"/>
                  <a:pt x="23015" y="3450"/>
                  <a:pt x="23021" y="3426"/>
                </a:cubicBezTo>
                <a:close/>
                <a:moveTo>
                  <a:pt x="23775" y="3442"/>
                </a:moveTo>
                <a:cubicBezTo>
                  <a:pt x="23775" y="3431"/>
                  <a:pt x="23788" y="3421"/>
                  <a:pt x="23807" y="3421"/>
                </a:cubicBezTo>
                <a:cubicBezTo>
                  <a:pt x="23825" y="3421"/>
                  <a:pt x="23839" y="3431"/>
                  <a:pt x="23839" y="3442"/>
                </a:cubicBezTo>
                <a:cubicBezTo>
                  <a:pt x="23839" y="3452"/>
                  <a:pt x="23825" y="3463"/>
                  <a:pt x="23807" y="3463"/>
                </a:cubicBezTo>
                <a:cubicBezTo>
                  <a:pt x="23788" y="3463"/>
                  <a:pt x="23775" y="3452"/>
                  <a:pt x="23775" y="3442"/>
                </a:cubicBezTo>
                <a:close/>
                <a:moveTo>
                  <a:pt x="28313" y="3442"/>
                </a:moveTo>
                <a:cubicBezTo>
                  <a:pt x="28297" y="3431"/>
                  <a:pt x="28287" y="3418"/>
                  <a:pt x="28292" y="3413"/>
                </a:cubicBezTo>
                <a:cubicBezTo>
                  <a:pt x="28300" y="3408"/>
                  <a:pt x="28319" y="3410"/>
                  <a:pt x="28334" y="3421"/>
                </a:cubicBezTo>
                <a:cubicBezTo>
                  <a:pt x="28350" y="3431"/>
                  <a:pt x="28361" y="3445"/>
                  <a:pt x="28355" y="3450"/>
                </a:cubicBezTo>
                <a:cubicBezTo>
                  <a:pt x="28348" y="3455"/>
                  <a:pt x="28329" y="3452"/>
                  <a:pt x="28313" y="3442"/>
                </a:cubicBezTo>
                <a:close/>
                <a:moveTo>
                  <a:pt x="23453" y="3387"/>
                </a:moveTo>
                <a:cubicBezTo>
                  <a:pt x="23461" y="3350"/>
                  <a:pt x="23477" y="3336"/>
                  <a:pt x="23517" y="3336"/>
                </a:cubicBezTo>
                <a:cubicBezTo>
                  <a:pt x="23585" y="3336"/>
                  <a:pt x="23572" y="3402"/>
                  <a:pt x="23498" y="3421"/>
                </a:cubicBezTo>
                <a:cubicBezTo>
                  <a:pt x="23451" y="3434"/>
                  <a:pt x="23445" y="3431"/>
                  <a:pt x="23453" y="3387"/>
                </a:cubicBezTo>
                <a:close/>
                <a:moveTo>
                  <a:pt x="26786" y="3429"/>
                </a:moveTo>
                <a:cubicBezTo>
                  <a:pt x="26757" y="3400"/>
                  <a:pt x="26775" y="3358"/>
                  <a:pt x="26815" y="3358"/>
                </a:cubicBezTo>
                <a:cubicBezTo>
                  <a:pt x="26844" y="3358"/>
                  <a:pt x="26857" y="3371"/>
                  <a:pt x="26857" y="3400"/>
                </a:cubicBezTo>
                <a:cubicBezTo>
                  <a:pt x="26857" y="3439"/>
                  <a:pt x="26815" y="3458"/>
                  <a:pt x="26786" y="3429"/>
                </a:cubicBezTo>
                <a:close/>
                <a:moveTo>
                  <a:pt x="21976" y="3405"/>
                </a:moveTo>
                <a:cubicBezTo>
                  <a:pt x="21947" y="3400"/>
                  <a:pt x="21939" y="3379"/>
                  <a:pt x="21944" y="3329"/>
                </a:cubicBezTo>
                <a:cubicBezTo>
                  <a:pt x="21949" y="3270"/>
                  <a:pt x="21957" y="3263"/>
                  <a:pt x="22015" y="3265"/>
                </a:cubicBezTo>
                <a:cubicBezTo>
                  <a:pt x="22076" y="3268"/>
                  <a:pt x="22081" y="3263"/>
                  <a:pt x="22081" y="3197"/>
                </a:cubicBezTo>
                <a:cubicBezTo>
                  <a:pt x="22084" y="3149"/>
                  <a:pt x="22076" y="3125"/>
                  <a:pt x="22055" y="3125"/>
                </a:cubicBezTo>
                <a:cubicBezTo>
                  <a:pt x="22007" y="3125"/>
                  <a:pt x="21984" y="3062"/>
                  <a:pt x="22007" y="3007"/>
                </a:cubicBezTo>
                <a:cubicBezTo>
                  <a:pt x="22044" y="2925"/>
                  <a:pt x="22150" y="2957"/>
                  <a:pt x="22150" y="3046"/>
                </a:cubicBezTo>
                <a:cubicBezTo>
                  <a:pt x="22150" y="3083"/>
                  <a:pt x="22229" y="3131"/>
                  <a:pt x="22261" y="3112"/>
                </a:cubicBezTo>
                <a:cubicBezTo>
                  <a:pt x="22290" y="3094"/>
                  <a:pt x="22277" y="3041"/>
                  <a:pt x="22245" y="3041"/>
                </a:cubicBezTo>
                <a:cubicBezTo>
                  <a:pt x="22208" y="3041"/>
                  <a:pt x="22150" y="2962"/>
                  <a:pt x="22150" y="2909"/>
                </a:cubicBezTo>
                <a:cubicBezTo>
                  <a:pt x="22150" y="2885"/>
                  <a:pt x="22176" y="2859"/>
                  <a:pt x="22224" y="2838"/>
                </a:cubicBezTo>
                <a:cubicBezTo>
                  <a:pt x="22303" y="2806"/>
                  <a:pt x="22316" y="2780"/>
                  <a:pt x="22263" y="2759"/>
                </a:cubicBezTo>
                <a:cubicBezTo>
                  <a:pt x="22219" y="2740"/>
                  <a:pt x="22213" y="2743"/>
                  <a:pt x="22213" y="2775"/>
                </a:cubicBezTo>
                <a:cubicBezTo>
                  <a:pt x="22213" y="2827"/>
                  <a:pt x="22126" y="2841"/>
                  <a:pt x="22092" y="2796"/>
                </a:cubicBezTo>
                <a:cubicBezTo>
                  <a:pt x="22052" y="2740"/>
                  <a:pt x="22068" y="2693"/>
                  <a:pt x="22131" y="2688"/>
                </a:cubicBezTo>
                <a:cubicBezTo>
                  <a:pt x="22176" y="2682"/>
                  <a:pt x="22190" y="2666"/>
                  <a:pt x="22197" y="2614"/>
                </a:cubicBezTo>
                <a:cubicBezTo>
                  <a:pt x="22203" y="2574"/>
                  <a:pt x="22195" y="2535"/>
                  <a:pt x="22179" y="2519"/>
                </a:cubicBezTo>
                <a:cubicBezTo>
                  <a:pt x="22142" y="2482"/>
                  <a:pt x="22142" y="2440"/>
                  <a:pt x="22182" y="2408"/>
                </a:cubicBezTo>
                <a:cubicBezTo>
                  <a:pt x="22221" y="2376"/>
                  <a:pt x="22277" y="2413"/>
                  <a:pt x="22277" y="2474"/>
                </a:cubicBezTo>
                <a:cubicBezTo>
                  <a:pt x="22277" y="2498"/>
                  <a:pt x="22292" y="2513"/>
                  <a:pt x="22316" y="2513"/>
                </a:cubicBezTo>
                <a:cubicBezTo>
                  <a:pt x="22369" y="2513"/>
                  <a:pt x="22395" y="2447"/>
                  <a:pt x="22350" y="2424"/>
                </a:cubicBezTo>
                <a:cubicBezTo>
                  <a:pt x="22300" y="2395"/>
                  <a:pt x="22311" y="2305"/>
                  <a:pt x="22366" y="2284"/>
                </a:cubicBezTo>
                <a:cubicBezTo>
                  <a:pt x="22416" y="2265"/>
                  <a:pt x="22467" y="2297"/>
                  <a:pt x="22467" y="2353"/>
                </a:cubicBezTo>
                <a:cubicBezTo>
                  <a:pt x="22467" y="2368"/>
                  <a:pt x="22493" y="2387"/>
                  <a:pt x="22530" y="2392"/>
                </a:cubicBezTo>
                <a:cubicBezTo>
                  <a:pt x="22572" y="2397"/>
                  <a:pt x="22593" y="2392"/>
                  <a:pt x="22593" y="2374"/>
                </a:cubicBezTo>
                <a:cubicBezTo>
                  <a:pt x="22593" y="2360"/>
                  <a:pt x="22612" y="2342"/>
                  <a:pt x="22638" y="2334"/>
                </a:cubicBezTo>
                <a:cubicBezTo>
                  <a:pt x="22696" y="2316"/>
                  <a:pt x="22767" y="2382"/>
                  <a:pt x="22757" y="2442"/>
                </a:cubicBezTo>
                <a:cubicBezTo>
                  <a:pt x="22749" y="2477"/>
                  <a:pt x="22759" y="2490"/>
                  <a:pt x="22796" y="2498"/>
                </a:cubicBezTo>
                <a:cubicBezTo>
                  <a:pt x="22828" y="2503"/>
                  <a:pt x="22846" y="2498"/>
                  <a:pt x="22846" y="2482"/>
                </a:cubicBezTo>
                <a:cubicBezTo>
                  <a:pt x="22846" y="2440"/>
                  <a:pt x="22920" y="2387"/>
                  <a:pt x="22978" y="2387"/>
                </a:cubicBezTo>
                <a:cubicBezTo>
                  <a:pt x="23021" y="2387"/>
                  <a:pt x="23036" y="2403"/>
                  <a:pt x="23055" y="2450"/>
                </a:cubicBezTo>
                <a:cubicBezTo>
                  <a:pt x="23068" y="2492"/>
                  <a:pt x="23092" y="2513"/>
                  <a:pt x="23121" y="2513"/>
                </a:cubicBezTo>
                <a:cubicBezTo>
                  <a:pt x="23145" y="2513"/>
                  <a:pt x="23163" y="2506"/>
                  <a:pt x="23163" y="2495"/>
                </a:cubicBezTo>
                <a:cubicBezTo>
                  <a:pt x="23163" y="2484"/>
                  <a:pt x="23189" y="2469"/>
                  <a:pt x="23221" y="2461"/>
                </a:cubicBezTo>
                <a:cubicBezTo>
                  <a:pt x="23266" y="2450"/>
                  <a:pt x="23287" y="2458"/>
                  <a:pt x="23316" y="2492"/>
                </a:cubicBezTo>
                <a:cubicBezTo>
                  <a:pt x="23358" y="2545"/>
                  <a:pt x="23335" y="2616"/>
                  <a:pt x="23269" y="2635"/>
                </a:cubicBezTo>
                <a:cubicBezTo>
                  <a:pt x="23218" y="2648"/>
                  <a:pt x="23203" y="2735"/>
                  <a:pt x="23240" y="2804"/>
                </a:cubicBezTo>
                <a:cubicBezTo>
                  <a:pt x="23274" y="2872"/>
                  <a:pt x="23245" y="2914"/>
                  <a:pt x="23168" y="2914"/>
                </a:cubicBezTo>
                <a:cubicBezTo>
                  <a:pt x="23137" y="2914"/>
                  <a:pt x="23113" y="2901"/>
                  <a:pt x="23105" y="2875"/>
                </a:cubicBezTo>
                <a:cubicBezTo>
                  <a:pt x="23092" y="2819"/>
                  <a:pt x="23002" y="2798"/>
                  <a:pt x="22960" y="2841"/>
                </a:cubicBezTo>
                <a:cubicBezTo>
                  <a:pt x="22881" y="2920"/>
                  <a:pt x="22773" y="2822"/>
                  <a:pt x="22828" y="2719"/>
                </a:cubicBezTo>
                <a:cubicBezTo>
                  <a:pt x="22849" y="2682"/>
                  <a:pt x="22846" y="2677"/>
                  <a:pt x="22815" y="2690"/>
                </a:cubicBezTo>
                <a:cubicBezTo>
                  <a:pt x="22796" y="2698"/>
                  <a:pt x="22770" y="2703"/>
                  <a:pt x="22759" y="2703"/>
                </a:cubicBezTo>
                <a:cubicBezTo>
                  <a:pt x="22728" y="2703"/>
                  <a:pt x="22738" y="2767"/>
                  <a:pt x="22786" y="2830"/>
                </a:cubicBezTo>
                <a:cubicBezTo>
                  <a:pt x="22831" y="2888"/>
                  <a:pt x="22831" y="2893"/>
                  <a:pt x="22796" y="2946"/>
                </a:cubicBezTo>
                <a:cubicBezTo>
                  <a:pt x="22759" y="3001"/>
                  <a:pt x="22701" y="3015"/>
                  <a:pt x="22662" y="2972"/>
                </a:cubicBezTo>
                <a:cubicBezTo>
                  <a:pt x="22641" y="2954"/>
                  <a:pt x="22635" y="2959"/>
                  <a:pt x="22635" y="3001"/>
                </a:cubicBezTo>
                <a:cubicBezTo>
                  <a:pt x="22635" y="3078"/>
                  <a:pt x="22588" y="3112"/>
                  <a:pt x="22506" y="3094"/>
                </a:cubicBezTo>
                <a:cubicBezTo>
                  <a:pt x="22451" y="3081"/>
                  <a:pt x="22440" y="3083"/>
                  <a:pt x="22451" y="3110"/>
                </a:cubicBezTo>
                <a:cubicBezTo>
                  <a:pt x="22469" y="3157"/>
                  <a:pt x="22395" y="3218"/>
                  <a:pt x="22343" y="3199"/>
                </a:cubicBezTo>
                <a:cubicBezTo>
                  <a:pt x="22306" y="3189"/>
                  <a:pt x="22298" y="3194"/>
                  <a:pt x="22298" y="3236"/>
                </a:cubicBezTo>
                <a:cubicBezTo>
                  <a:pt x="22298" y="3310"/>
                  <a:pt x="22248" y="3344"/>
                  <a:pt x="22166" y="3331"/>
                </a:cubicBezTo>
                <a:cubicBezTo>
                  <a:pt x="22108" y="3321"/>
                  <a:pt x="22092" y="3329"/>
                  <a:pt x="22076" y="3363"/>
                </a:cubicBezTo>
                <a:cubicBezTo>
                  <a:pt x="22052" y="3413"/>
                  <a:pt x="22031" y="3421"/>
                  <a:pt x="21976" y="3405"/>
                </a:cubicBezTo>
                <a:close/>
                <a:moveTo>
                  <a:pt x="22438" y="2988"/>
                </a:moveTo>
                <a:cubicBezTo>
                  <a:pt x="22422" y="2949"/>
                  <a:pt x="22340" y="2946"/>
                  <a:pt x="22340" y="2986"/>
                </a:cubicBezTo>
                <a:cubicBezTo>
                  <a:pt x="22340" y="3004"/>
                  <a:pt x="22361" y="3020"/>
                  <a:pt x="22387" y="3025"/>
                </a:cubicBezTo>
                <a:cubicBezTo>
                  <a:pt x="22448" y="3033"/>
                  <a:pt x="22453" y="3030"/>
                  <a:pt x="22438" y="2988"/>
                </a:cubicBezTo>
                <a:close/>
                <a:moveTo>
                  <a:pt x="22606" y="2859"/>
                </a:moveTo>
                <a:cubicBezTo>
                  <a:pt x="22601" y="2851"/>
                  <a:pt x="22585" y="2854"/>
                  <a:pt x="22572" y="2862"/>
                </a:cubicBezTo>
                <a:cubicBezTo>
                  <a:pt x="22556" y="2872"/>
                  <a:pt x="22556" y="2885"/>
                  <a:pt x="22577" y="2909"/>
                </a:cubicBezTo>
                <a:cubicBezTo>
                  <a:pt x="22601" y="2938"/>
                  <a:pt x="22604" y="2938"/>
                  <a:pt x="22612" y="2906"/>
                </a:cubicBezTo>
                <a:cubicBezTo>
                  <a:pt x="22614" y="2885"/>
                  <a:pt x="22614" y="2864"/>
                  <a:pt x="22606" y="2859"/>
                </a:cubicBezTo>
                <a:close/>
                <a:moveTo>
                  <a:pt x="22920" y="2637"/>
                </a:moveTo>
                <a:cubicBezTo>
                  <a:pt x="22934" y="2598"/>
                  <a:pt x="22920" y="2558"/>
                  <a:pt x="22902" y="2579"/>
                </a:cubicBezTo>
                <a:cubicBezTo>
                  <a:pt x="22881" y="2603"/>
                  <a:pt x="22868" y="2682"/>
                  <a:pt x="22886" y="2682"/>
                </a:cubicBezTo>
                <a:cubicBezTo>
                  <a:pt x="22897" y="2682"/>
                  <a:pt x="22912" y="2664"/>
                  <a:pt x="22920" y="2637"/>
                </a:cubicBezTo>
                <a:close/>
                <a:moveTo>
                  <a:pt x="22699" y="2535"/>
                </a:moveTo>
                <a:cubicBezTo>
                  <a:pt x="22699" y="2521"/>
                  <a:pt x="22686" y="2513"/>
                  <a:pt x="22667" y="2513"/>
                </a:cubicBezTo>
                <a:cubicBezTo>
                  <a:pt x="22635" y="2513"/>
                  <a:pt x="22625" y="2537"/>
                  <a:pt x="22649" y="2561"/>
                </a:cubicBezTo>
                <a:cubicBezTo>
                  <a:pt x="22667" y="2579"/>
                  <a:pt x="22699" y="2561"/>
                  <a:pt x="22699" y="2535"/>
                </a:cubicBezTo>
                <a:close/>
                <a:moveTo>
                  <a:pt x="27271" y="3360"/>
                </a:moveTo>
                <a:cubicBezTo>
                  <a:pt x="27263" y="3350"/>
                  <a:pt x="27268" y="3334"/>
                  <a:pt x="27279" y="3326"/>
                </a:cubicBezTo>
                <a:cubicBezTo>
                  <a:pt x="27313" y="3305"/>
                  <a:pt x="27334" y="3334"/>
                  <a:pt x="27305" y="3360"/>
                </a:cubicBezTo>
                <a:cubicBezTo>
                  <a:pt x="27292" y="3376"/>
                  <a:pt x="27279" y="3376"/>
                  <a:pt x="27271" y="3360"/>
                </a:cubicBezTo>
                <a:close/>
                <a:moveTo>
                  <a:pt x="23195" y="3339"/>
                </a:moveTo>
                <a:cubicBezTo>
                  <a:pt x="23174" y="3302"/>
                  <a:pt x="23205" y="3265"/>
                  <a:pt x="23234" y="3292"/>
                </a:cubicBezTo>
                <a:cubicBezTo>
                  <a:pt x="23250" y="3310"/>
                  <a:pt x="23250" y="3321"/>
                  <a:pt x="23234" y="3339"/>
                </a:cubicBezTo>
                <a:cubicBezTo>
                  <a:pt x="23216" y="3355"/>
                  <a:pt x="23205" y="3355"/>
                  <a:pt x="23195" y="3339"/>
                </a:cubicBezTo>
                <a:close/>
                <a:moveTo>
                  <a:pt x="27735" y="3321"/>
                </a:moveTo>
                <a:cubicBezTo>
                  <a:pt x="27712" y="3297"/>
                  <a:pt x="27722" y="3273"/>
                  <a:pt x="27754" y="3273"/>
                </a:cubicBezTo>
                <a:cubicBezTo>
                  <a:pt x="27772" y="3273"/>
                  <a:pt x="27786" y="3281"/>
                  <a:pt x="27786" y="3294"/>
                </a:cubicBezTo>
                <a:cubicBezTo>
                  <a:pt x="27786" y="3321"/>
                  <a:pt x="27754" y="3339"/>
                  <a:pt x="27735" y="3321"/>
                </a:cubicBezTo>
                <a:close/>
                <a:moveTo>
                  <a:pt x="22438" y="3284"/>
                </a:moveTo>
                <a:cubicBezTo>
                  <a:pt x="22445" y="3265"/>
                  <a:pt x="22464" y="3252"/>
                  <a:pt x="22480" y="3252"/>
                </a:cubicBezTo>
                <a:cubicBezTo>
                  <a:pt x="22496" y="3252"/>
                  <a:pt x="22509" y="3265"/>
                  <a:pt x="22509" y="3284"/>
                </a:cubicBezTo>
                <a:cubicBezTo>
                  <a:pt x="22509" y="3302"/>
                  <a:pt x="22490" y="3315"/>
                  <a:pt x="22467" y="3315"/>
                </a:cubicBezTo>
                <a:cubicBezTo>
                  <a:pt x="22440" y="3315"/>
                  <a:pt x="22430" y="3305"/>
                  <a:pt x="22438" y="3284"/>
                </a:cubicBezTo>
                <a:close/>
                <a:moveTo>
                  <a:pt x="26962" y="3284"/>
                </a:moveTo>
                <a:cubicBezTo>
                  <a:pt x="26962" y="3263"/>
                  <a:pt x="26976" y="3252"/>
                  <a:pt x="26997" y="3255"/>
                </a:cubicBezTo>
                <a:cubicBezTo>
                  <a:pt x="27018" y="3260"/>
                  <a:pt x="27034" y="3273"/>
                  <a:pt x="27034" y="3284"/>
                </a:cubicBezTo>
                <a:cubicBezTo>
                  <a:pt x="27034" y="3294"/>
                  <a:pt x="27018" y="3307"/>
                  <a:pt x="26997" y="3313"/>
                </a:cubicBezTo>
                <a:cubicBezTo>
                  <a:pt x="26976" y="3315"/>
                  <a:pt x="26962" y="3305"/>
                  <a:pt x="26962" y="3284"/>
                </a:cubicBezTo>
                <a:close/>
                <a:moveTo>
                  <a:pt x="27427" y="3231"/>
                </a:moveTo>
                <a:cubicBezTo>
                  <a:pt x="27427" y="3199"/>
                  <a:pt x="27437" y="3189"/>
                  <a:pt x="27464" y="3194"/>
                </a:cubicBezTo>
                <a:cubicBezTo>
                  <a:pt x="27485" y="3197"/>
                  <a:pt x="27501" y="3215"/>
                  <a:pt x="27501" y="3231"/>
                </a:cubicBezTo>
                <a:cubicBezTo>
                  <a:pt x="27501" y="3247"/>
                  <a:pt x="27485" y="3265"/>
                  <a:pt x="27464" y="3268"/>
                </a:cubicBezTo>
                <a:cubicBezTo>
                  <a:pt x="27437" y="3273"/>
                  <a:pt x="27427" y="3263"/>
                  <a:pt x="27427" y="3231"/>
                </a:cubicBezTo>
                <a:close/>
                <a:moveTo>
                  <a:pt x="27896" y="3239"/>
                </a:moveTo>
                <a:cubicBezTo>
                  <a:pt x="27865" y="3226"/>
                  <a:pt x="27859" y="3133"/>
                  <a:pt x="27888" y="3115"/>
                </a:cubicBezTo>
                <a:cubicBezTo>
                  <a:pt x="27902" y="3110"/>
                  <a:pt x="27915" y="3112"/>
                  <a:pt x="27923" y="3125"/>
                </a:cubicBezTo>
                <a:cubicBezTo>
                  <a:pt x="27931" y="3139"/>
                  <a:pt x="27944" y="3141"/>
                  <a:pt x="27954" y="3136"/>
                </a:cubicBezTo>
                <a:cubicBezTo>
                  <a:pt x="27986" y="3117"/>
                  <a:pt x="27999" y="3165"/>
                  <a:pt x="27976" y="3210"/>
                </a:cubicBezTo>
                <a:cubicBezTo>
                  <a:pt x="27952" y="3252"/>
                  <a:pt x="27941" y="3257"/>
                  <a:pt x="27896" y="3239"/>
                </a:cubicBezTo>
                <a:close/>
                <a:moveTo>
                  <a:pt x="21854" y="3168"/>
                </a:moveTo>
                <a:cubicBezTo>
                  <a:pt x="21854" y="3117"/>
                  <a:pt x="21910" y="3088"/>
                  <a:pt x="21941" y="3120"/>
                </a:cubicBezTo>
                <a:cubicBezTo>
                  <a:pt x="21971" y="3149"/>
                  <a:pt x="21941" y="3210"/>
                  <a:pt x="21894" y="3210"/>
                </a:cubicBezTo>
                <a:cubicBezTo>
                  <a:pt x="21868" y="3210"/>
                  <a:pt x="21854" y="3194"/>
                  <a:pt x="21854" y="3168"/>
                </a:cubicBezTo>
                <a:close/>
                <a:moveTo>
                  <a:pt x="22614" y="3178"/>
                </a:moveTo>
                <a:cubicBezTo>
                  <a:pt x="22614" y="3162"/>
                  <a:pt x="22622" y="3144"/>
                  <a:pt x="22630" y="3139"/>
                </a:cubicBezTo>
                <a:cubicBezTo>
                  <a:pt x="22659" y="3123"/>
                  <a:pt x="22707" y="3160"/>
                  <a:pt x="22691" y="3186"/>
                </a:cubicBezTo>
                <a:cubicBezTo>
                  <a:pt x="22670" y="3220"/>
                  <a:pt x="22614" y="3215"/>
                  <a:pt x="22614" y="3178"/>
                </a:cubicBezTo>
                <a:close/>
                <a:moveTo>
                  <a:pt x="27139" y="3176"/>
                </a:moveTo>
                <a:cubicBezTo>
                  <a:pt x="27147" y="3157"/>
                  <a:pt x="27152" y="3139"/>
                  <a:pt x="27152" y="3133"/>
                </a:cubicBezTo>
                <a:cubicBezTo>
                  <a:pt x="27152" y="3131"/>
                  <a:pt x="27166" y="3125"/>
                  <a:pt x="27184" y="3125"/>
                </a:cubicBezTo>
                <a:cubicBezTo>
                  <a:pt x="27202" y="3125"/>
                  <a:pt x="27216" y="3144"/>
                  <a:pt x="27216" y="3168"/>
                </a:cubicBezTo>
                <a:cubicBezTo>
                  <a:pt x="27216" y="3197"/>
                  <a:pt x="27202" y="3210"/>
                  <a:pt x="27171" y="3210"/>
                </a:cubicBezTo>
                <a:cubicBezTo>
                  <a:pt x="27139" y="3210"/>
                  <a:pt x="27131" y="3199"/>
                  <a:pt x="27139" y="3176"/>
                </a:cubicBezTo>
                <a:close/>
                <a:moveTo>
                  <a:pt x="27580" y="3110"/>
                </a:moveTo>
                <a:cubicBezTo>
                  <a:pt x="27590" y="3044"/>
                  <a:pt x="27617" y="3030"/>
                  <a:pt x="27669" y="3070"/>
                </a:cubicBezTo>
                <a:cubicBezTo>
                  <a:pt x="27722" y="3107"/>
                  <a:pt x="27696" y="3168"/>
                  <a:pt x="27627" y="3168"/>
                </a:cubicBezTo>
                <a:cubicBezTo>
                  <a:pt x="27580" y="3168"/>
                  <a:pt x="27574" y="3160"/>
                  <a:pt x="27580" y="3110"/>
                </a:cubicBezTo>
                <a:close/>
                <a:moveTo>
                  <a:pt x="26844" y="3112"/>
                </a:moveTo>
                <a:cubicBezTo>
                  <a:pt x="26836" y="3096"/>
                  <a:pt x="26838" y="3070"/>
                  <a:pt x="26852" y="3059"/>
                </a:cubicBezTo>
                <a:cubicBezTo>
                  <a:pt x="26881" y="3030"/>
                  <a:pt x="26941" y="3059"/>
                  <a:pt x="26941" y="3107"/>
                </a:cubicBezTo>
                <a:cubicBezTo>
                  <a:pt x="26941" y="3157"/>
                  <a:pt x="26862" y="3162"/>
                  <a:pt x="26844" y="3112"/>
                </a:cubicBezTo>
                <a:close/>
                <a:moveTo>
                  <a:pt x="22794" y="3081"/>
                </a:moveTo>
                <a:cubicBezTo>
                  <a:pt x="22770" y="3046"/>
                  <a:pt x="22820" y="3007"/>
                  <a:pt x="22849" y="3036"/>
                </a:cubicBezTo>
                <a:cubicBezTo>
                  <a:pt x="22873" y="3059"/>
                  <a:pt x="22857" y="3104"/>
                  <a:pt x="22825" y="3104"/>
                </a:cubicBezTo>
                <a:cubicBezTo>
                  <a:pt x="22815" y="3104"/>
                  <a:pt x="22802" y="3094"/>
                  <a:pt x="22794" y="3081"/>
                </a:cubicBezTo>
                <a:close/>
                <a:moveTo>
                  <a:pt x="23258" y="3038"/>
                </a:moveTo>
                <a:cubicBezTo>
                  <a:pt x="23234" y="3004"/>
                  <a:pt x="23284" y="2964"/>
                  <a:pt x="23313" y="2994"/>
                </a:cubicBezTo>
                <a:cubicBezTo>
                  <a:pt x="23337" y="3017"/>
                  <a:pt x="23321" y="3062"/>
                  <a:pt x="23290" y="3062"/>
                </a:cubicBezTo>
                <a:cubicBezTo>
                  <a:pt x="23279" y="3062"/>
                  <a:pt x="23266" y="3052"/>
                  <a:pt x="23258" y="3038"/>
                </a:cubicBezTo>
                <a:close/>
                <a:moveTo>
                  <a:pt x="21762" y="3028"/>
                </a:moveTo>
                <a:cubicBezTo>
                  <a:pt x="21738" y="3001"/>
                  <a:pt x="21749" y="2941"/>
                  <a:pt x="21781" y="2928"/>
                </a:cubicBezTo>
                <a:cubicBezTo>
                  <a:pt x="21817" y="2914"/>
                  <a:pt x="21844" y="2962"/>
                  <a:pt x="21825" y="3009"/>
                </a:cubicBezTo>
                <a:cubicBezTo>
                  <a:pt x="21812" y="3044"/>
                  <a:pt x="21786" y="3052"/>
                  <a:pt x="21762" y="3028"/>
                </a:cubicBezTo>
                <a:close/>
                <a:moveTo>
                  <a:pt x="22963" y="2978"/>
                </a:moveTo>
                <a:cubicBezTo>
                  <a:pt x="22955" y="2964"/>
                  <a:pt x="22960" y="2941"/>
                  <a:pt x="22973" y="2925"/>
                </a:cubicBezTo>
                <a:cubicBezTo>
                  <a:pt x="23005" y="2885"/>
                  <a:pt x="23060" y="2922"/>
                  <a:pt x="23044" y="2970"/>
                </a:cubicBezTo>
                <a:cubicBezTo>
                  <a:pt x="23031" y="3004"/>
                  <a:pt x="22981" y="3009"/>
                  <a:pt x="22963" y="2978"/>
                </a:cubicBezTo>
                <a:close/>
                <a:moveTo>
                  <a:pt x="21918" y="2859"/>
                </a:moveTo>
                <a:cubicBezTo>
                  <a:pt x="21918" y="2817"/>
                  <a:pt x="21926" y="2806"/>
                  <a:pt x="21965" y="2812"/>
                </a:cubicBezTo>
                <a:cubicBezTo>
                  <a:pt x="21997" y="2817"/>
                  <a:pt x="22015" y="2835"/>
                  <a:pt x="22021" y="2867"/>
                </a:cubicBezTo>
                <a:cubicBezTo>
                  <a:pt x="22026" y="2906"/>
                  <a:pt x="22015" y="2914"/>
                  <a:pt x="21973" y="2914"/>
                </a:cubicBezTo>
                <a:cubicBezTo>
                  <a:pt x="21928" y="2914"/>
                  <a:pt x="21918" y="2904"/>
                  <a:pt x="21918" y="2859"/>
                </a:cubicBezTo>
                <a:close/>
                <a:moveTo>
                  <a:pt x="27609" y="2854"/>
                </a:moveTo>
                <a:cubicBezTo>
                  <a:pt x="27598" y="2838"/>
                  <a:pt x="27598" y="2822"/>
                  <a:pt x="27604" y="2814"/>
                </a:cubicBezTo>
                <a:cubicBezTo>
                  <a:pt x="27622" y="2796"/>
                  <a:pt x="27643" y="2825"/>
                  <a:pt x="27633" y="2854"/>
                </a:cubicBezTo>
                <a:cubicBezTo>
                  <a:pt x="27627" y="2875"/>
                  <a:pt x="27622" y="2875"/>
                  <a:pt x="27609" y="2854"/>
                </a:cubicBezTo>
                <a:close/>
                <a:moveTo>
                  <a:pt x="27348" y="2838"/>
                </a:moveTo>
                <a:cubicBezTo>
                  <a:pt x="27356" y="2833"/>
                  <a:pt x="27374" y="2830"/>
                  <a:pt x="27390" y="2838"/>
                </a:cubicBezTo>
                <a:cubicBezTo>
                  <a:pt x="27406" y="2843"/>
                  <a:pt x="27400" y="2848"/>
                  <a:pt x="27377" y="2848"/>
                </a:cubicBezTo>
                <a:cubicBezTo>
                  <a:pt x="27353" y="2851"/>
                  <a:pt x="27342" y="2846"/>
                  <a:pt x="27348" y="2838"/>
                </a:cubicBezTo>
                <a:close/>
                <a:moveTo>
                  <a:pt x="21657" y="2801"/>
                </a:moveTo>
                <a:cubicBezTo>
                  <a:pt x="21672" y="2761"/>
                  <a:pt x="21736" y="2753"/>
                  <a:pt x="21723" y="2793"/>
                </a:cubicBezTo>
                <a:cubicBezTo>
                  <a:pt x="21717" y="2809"/>
                  <a:pt x="21699" y="2822"/>
                  <a:pt x="21678" y="2827"/>
                </a:cubicBezTo>
                <a:cubicBezTo>
                  <a:pt x="21654" y="2830"/>
                  <a:pt x="21649" y="2822"/>
                  <a:pt x="21657" y="2801"/>
                </a:cubicBezTo>
                <a:close/>
                <a:moveTo>
                  <a:pt x="23316" y="2796"/>
                </a:moveTo>
                <a:cubicBezTo>
                  <a:pt x="23282" y="2780"/>
                  <a:pt x="23282" y="2714"/>
                  <a:pt x="23319" y="2685"/>
                </a:cubicBezTo>
                <a:cubicBezTo>
                  <a:pt x="23361" y="2648"/>
                  <a:pt x="23416" y="2680"/>
                  <a:pt x="23416" y="2738"/>
                </a:cubicBezTo>
                <a:cubicBezTo>
                  <a:pt x="23416" y="2764"/>
                  <a:pt x="23411" y="2788"/>
                  <a:pt x="23408" y="2788"/>
                </a:cubicBezTo>
                <a:cubicBezTo>
                  <a:pt x="23403" y="2788"/>
                  <a:pt x="23387" y="2793"/>
                  <a:pt x="23372" y="2796"/>
                </a:cubicBezTo>
                <a:cubicBezTo>
                  <a:pt x="23356" y="2801"/>
                  <a:pt x="23332" y="2801"/>
                  <a:pt x="23316" y="2796"/>
                </a:cubicBezTo>
                <a:close/>
                <a:moveTo>
                  <a:pt x="27437" y="2788"/>
                </a:moveTo>
                <a:cubicBezTo>
                  <a:pt x="27398" y="2769"/>
                  <a:pt x="27398" y="2769"/>
                  <a:pt x="27443" y="2769"/>
                </a:cubicBezTo>
                <a:cubicBezTo>
                  <a:pt x="27469" y="2767"/>
                  <a:pt x="27490" y="2777"/>
                  <a:pt x="27490" y="2788"/>
                </a:cubicBezTo>
                <a:cubicBezTo>
                  <a:pt x="27490" y="2798"/>
                  <a:pt x="27487" y="2809"/>
                  <a:pt x="27485" y="2806"/>
                </a:cubicBezTo>
                <a:cubicBezTo>
                  <a:pt x="27482" y="2806"/>
                  <a:pt x="27461" y="2798"/>
                  <a:pt x="27437" y="2788"/>
                </a:cubicBezTo>
                <a:close/>
                <a:moveTo>
                  <a:pt x="21833" y="2682"/>
                </a:moveTo>
                <a:cubicBezTo>
                  <a:pt x="21833" y="2659"/>
                  <a:pt x="21844" y="2640"/>
                  <a:pt x="21857" y="2640"/>
                </a:cubicBezTo>
                <a:cubicBezTo>
                  <a:pt x="21870" y="2640"/>
                  <a:pt x="21876" y="2653"/>
                  <a:pt x="21868" y="2669"/>
                </a:cubicBezTo>
                <a:cubicBezTo>
                  <a:pt x="21862" y="2688"/>
                  <a:pt x="21868" y="2706"/>
                  <a:pt x="21881" y="2711"/>
                </a:cubicBezTo>
                <a:cubicBezTo>
                  <a:pt x="21897" y="2717"/>
                  <a:pt x="21891" y="2722"/>
                  <a:pt x="21870" y="2722"/>
                </a:cubicBezTo>
                <a:cubicBezTo>
                  <a:pt x="21847" y="2724"/>
                  <a:pt x="21833" y="2709"/>
                  <a:pt x="21833" y="2682"/>
                </a:cubicBezTo>
                <a:close/>
                <a:moveTo>
                  <a:pt x="22015" y="2566"/>
                </a:moveTo>
                <a:cubicBezTo>
                  <a:pt x="22023" y="2548"/>
                  <a:pt x="22031" y="2535"/>
                  <a:pt x="22036" y="2535"/>
                </a:cubicBezTo>
                <a:cubicBezTo>
                  <a:pt x="22042" y="2535"/>
                  <a:pt x="22044" y="2548"/>
                  <a:pt x="22044" y="2566"/>
                </a:cubicBezTo>
                <a:cubicBezTo>
                  <a:pt x="22044" y="2585"/>
                  <a:pt x="22036" y="2598"/>
                  <a:pt x="22023" y="2598"/>
                </a:cubicBezTo>
                <a:cubicBezTo>
                  <a:pt x="22013" y="2598"/>
                  <a:pt x="22010" y="2585"/>
                  <a:pt x="22015" y="2566"/>
                </a:cubicBezTo>
                <a:close/>
                <a:moveTo>
                  <a:pt x="23092" y="2437"/>
                </a:moveTo>
                <a:cubicBezTo>
                  <a:pt x="23071" y="2413"/>
                  <a:pt x="23076" y="2334"/>
                  <a:pt x="23102" y="2308"/>
                </a:cubicBezTo>
                <a:cubicBezTo>
                  <a:pt x="23139" y="2271"/>
                  <a:pt x="23205" y="2316"/>
                  <a:pt x="23205" y="2374"/>
                </a:cubicBezTo>
                <a:cubicBezTo>
                  <a:pt x="23205" y="2434"/>
                  <a:pt x="23131" y="2474"/>
                  <a:pt x="23092" y="2437"/>
                </a:cubicBezTo>
                <a:close/>
                <a:moveTo>
                  <a:pt x="27007" y="2337"/>
                </a:moveTo>
                <a:cubicBezTo>
                  <a:pt x="27005" y="2313"/>
                  <a:pt x="27010" y="2302"/>
                  <a:pt x="27018" y="2308"/>
                </a:cubicBezTo>
                <a:cubicBezTo>
                  <a:pt x="27023" y="2316"/>
                  <a:pt x="27026" y="2334"/>
                  <a:pt x="27018" y="2350"/>
                </a:cubicBezTo>
                <a:cubicBezTo>
                  <a:pt x="27013" y="2366"/>
                  <a:pt x="27007" y="2360"/>
                  <a:pt x="27007" y="2337"/>
                </a:cubicBezTo>
                <a:close/>
                <a:moveTo>
                  <a:pt x="22825" y="2310"/>
                </a:moveTo>
                <a:cubicBezTo>
                  <a:pt x="22825" y="2292"/>
                  <a:pt x="22836" y="2281"/>
                  <a:pt x="22852" y="2287"/>
                </a:cubicBezTo>
                <a:cubicBezTo>
                  <a:pt x="22889" y="2300"/>
                  <a:pt x="22897" y="2345"/>
                  <a:pt x="22860" y="2345"/>
                </a:cubicBezTo>
                <a:cubicBezTo>
                  <a:pt x="22841" y="2345"/>
                  <a:pt x="22825" y="2329"/>
                  <a:pt x="22825" y="2310"/>
                </a:cubicBezTo>
                <a:close/>
                <a:moveTo>
                  <a:pt x="22076" y="2300"/>
                </a:moveTo>
                <a:cubicBezTo>
                  <a:pt x="22055" y="2271"/>
                  <a:pt x="22079" y="2252"/>
                  <a:pt x="22118" y="2268"/>
                </a:cubicBezTo>
                <a:cubicBezTo>
                  <a:pt x="22137" y="2276"/>
                  <a:pt x="22147" y="2292"/>
                  <a:pt x="22139" y="2302"/>
                </a:cubicBezTo>
                <a:cubicBezTo>
                  <a:pt x="22124" y="2329"/>
                  <a:pt x="22092" y="2329"/>
                  <a:pt x="22076" y="2300"/>
                </a:cubicBezTo>
                <a:close/>
                <a:moveTo>
                  <a:pt x="22522" y="2287"/>
                </a:moveTo>
                <a:cubicBezTo>
                  <a:pt x="22498" y="2263"/>
                  <a:pt x="22509" y="2202"/>
                  <a:pt x="22538" y="2192"/>
                </a:cubicBezTo>
                <a:cubicBezTo>
                  <a:pt x="22580" y="2176"/>
                  <a:pt x="22620" y="2207"/>
                  <a:pt x="22612" y="2250"/>
                </a:cubicBezTo>
                <a:cubicBezTo>
                  <a:pt x="22604" y="2287"/>
                  <a:pt x="22546" y="2310"/>
                  <a:pt x="22522" y="2287"/>
                </a:cubicBezTo>
                <a:close/>
                <a:moveTo>
                  <a:pt x="22219" y="2234"/>
                </a:moveTo>
                <a:cubicBezTo>
                  <a:pt x="22205" y="2221"/>
                  <a:pt x="22192" y="2189"/>
                  <a:pt x="22190" y="2168"/>
                </a:cubicBezTo>
                <a:cubicBezTo>
                  <a:pt x="22179" y="2112"/>
                  <a:pt x="22063" y="2078"/>
                  <a:pt x="22039" y="2123"/>
                </a:cubicBezTo>
                <a:cubicBezTo>
                  <a:pt x="22015" y="2165"/>
                  <a:pt x="21960" y="2163"/>
                  <a:pt x="21960" y="2123"/>
                </a:cubicBezTo>
                <a:cubicBezTo>
                  <a:pt x="21960" y="2073"/>
                  <a:pt x="21968" y="2060"/>
                  <a:pt x="22002" y="2060"/>
                </a:cubicBezTo>
                <a:cubicBezTo>
                  <a:pt x="22018" y="2060"/>
                  <a:pt x="22039" y="2031"/>
                  <a:pt x="22047" y="1991"/>
                </a:cubicBezTo>
                <a:cubicBezTo>
                  <a:pt x="22055" y="1952"/>
                  <a:pt x="22065" y="1915"/>
                  <a:pt x="22073" y="1907"/>
                </a:cubicBezTo>
                <a:cubicBezTo>
                  <a:pt x="22081" y="1901"/>
                  <a:pt x="22068" y="1883"/>
                  <a:pt x="22047" y="1867"/>
                </a:cubicBezTo>
                <a:cubicBezTo>
                  <a:pt x="22021" y="1849"/>
                  <a:pt x="22010" y="1822"/>
                  <a:pt x="22018" y="1796"/>
                </a:cubicBezTo>
                <a:cubicBezTo>
                  <a:pt x="22031" y="1738"/>
                  <a:pt x="22095" y="1751"/>
                  <a:pt x="22105" y="1812"/>
                </a:cubicBezTo>
                <a:cubicBezTo>
                  <a:pt x="22110" y="1851"/>
                  <a:pt x="22124" y="1859"/>
                  <a:pt x="22184" y="1859"/>
                </a:cubicBezTo>
                <a:cubicBezTo>
                  <a:pt x="22229" y="1859"/>
                  <a:pt x="22261" y="1846"/>
                  <a:pt x="22269" y="1828"/>
                </a:cubicBezTo>
                <a:cubicBezTo>
                  <a:pt x="22277" y="1809"/>
                  <a:pt x="22303" y="1796"/>
                  <a:pt x="22329" y="1796"/>
                </a:cubicBezTo>
                <a:cubicBezTo>
                  <a:pt x="22440" y="1796"/>
                  <a:pt x="22461" y="1946"/>
                  <a:pt x="22353" y="1965"/>
                </a:cubicBezTo>
                <a:cubicBezTo>
                  <a:pt x="22277" y="1978"/>
                  <a:pt x="22263" y="2036"/>
                  <a:pt x="22321" y="2094"/>
                </a:cubicBezTo>
                <a:cubicBezTo>
                  <a:pt x="22343" y="2115"/>
                  <a:pt x="22361" y="2149"/>
                  <a:pt x="22361" y="2171"/>
                </a:cubicBezTo>
                <a:cubicBezTo>
                  <a:pt x="22361" y="2247"/>
                  <a:pt x="22263" y="2289"/>
                  <a:pt x="22219" y="2234"/>
                </a:cubicBezTo>
                <a:close/>
                <a:moveTo>
                  <a:pt x="26477" y="2089"/>
                </a:moveTo>
                <a:cubicBezTo>
                  <a:pt x="26477" y="2033"/>
                  <a:pt x="26482" y="2028"/>
                  <a:pt x="26524" y="2039"/>
                </a:cubicBezTo>
                <a:cubicBezTo>
                  <a:pt x="26585" y="2060"/>
                  <a:pt x="26582" y="2054"/>
                  <a:pt x="26569" y="2107"/>
                </a:cubicBezTo>
                <a:cubicBezTo>
                  <a:pt x="26561" y="2136"/>
                  <a:pt x="26540" y="2155"/>
                  <a:pt x="26516" y="2155"/>
                </a:cubicBezTo>
                <a:cubicBezTo>
                  <a:pt x="26487" y="2155"/>
                  <a:pt x="26477" y="2139"/>
                  <a:pt x="26477" y="2089"/>
                </a:cubicBezTo>
                <a:close/>
                <a:moveTo>
                  <a:pt x="22403" y="2089"/>
                </a:moveTo>
                <a:cubicBezTo>
                  <a:pt x="22385" y="2057"/>
                  <a:pt x="22385" y="2039"/>
                  <a:pt x="22403" y="2015"/>
                </a:cubicBezTo>
                <a:cubicBezTo>
                  <a:pt x="22461" y="1946"/>
                  <a:pt x="22554" y="2025"/>
                  <a:pt x="22498" y="2097"/>
                </a:cubicBezTo>
                <a:cubicBezTo>
                  <a:pt x="22464" y="2147"/>
                  <a:pt x="22432" y="2144"/>
                  <a:pt x="22403" y="2089"/>
                </a:cubicBezTo>
                <a:close/>
                <a:moveTo>
                  <a:pt x="26208" y="2078"/>
                </a:moveTo>
                <a:cubicBezTo>
                  <a:pt x="26166" y="2060"/>
                  <a:pt x="26176" y="1986"/>
                  <a:pt x="26221" y="1986"/>
                </a:cubicBezTo>
                <a:cubicBezTo>
                  <a:pt x="26271" y="1986"/>
                  <a:pt x="26284" y="2002"/>
                  <a:pt x="26271" y="2049"/>
                </a:cubicBezTo>
                <a:cubicBezTo>
                  <a:pt x="26261" y="2091"/>
                  <a:pt x="26253" y="2097"/>
                  <a:pt x="26208" y="2078"/>
                </a:cubicBezTo>
                <a:close/>
                <a:moveTo>
                  <a:pt x="25907" y="1965"/>
                </a:moveTo>
                <a:cubicBezTo>
                  <a:pt x="25907" y="1933"/>
                  <a:pt x="25918" y="1923"/>
                  <a:pt x="25944" y="1928"/>
                </a:cubicBezTo>
                <a:cubicBezTo>
                  <a:pt x="25965" y="1930"/>
                  <a:pt x="25981" y="1949"/>
                  <a:pt x="25981" y="1965"/>
                </a:cubicBezTo>
                <a:cubicBezTo>
                  <a:pt x="25981" y="1981"/>
                  <a:pt x="25965" y="1999"/>
                  <a:pt x="25944" y="2002"/>
                </a:cubicBezTo>
                <a:cubicBezTo>
                  <a:pt x="25918" y="2007"/>
                  <a:pt x="25907" y="1996"/>
                  <a:pt x="25907" y="1965"/>
                </a:cubicBezTo>
                <a:close/>
                <a:moveTo>
                  <a:pt x="26379" y="1933"/>
                </a:moveTo>
                <a:cubicBezTo>
                  <a:pt x="26374" y="1917"/>
                  <a:pt x="26374" y="1894"/>
                  <a:pt x="26382" y="1880"/>
                </a:cubicBezTo>
                <a:cubicBezTo>
                  <a:pt x="26400" y="1851"/>
                  <a:pt x="26456" y="1894"/>
                  <a:pt x="26456" y="1936"/>
                </a:cubicBezTo>
                <a:cubicBezTo>
                  <a:pt x="26456" y="1975"/>
                  <a:pt x="26395" y="1973"/>
                  <a:pt x="26379" y="1933"/>
                </a:cubicBezTo>
                <a:close/>
                <a:moveTo>
                  <a:pt x="26097" y="1849"/>
                </a:moveTo>
                <a:cubicBezTo>
                  <a:pt x="26097" y="1830"/>
                  <a:pt x="26108" y="1817"/>
                  <a:pt x="26118" y="1817"/>
                </a:cubicBezTo>
                <a:cubicBezTo>
                  <a:pt x="26129" y="1817"/>
                  <a:pt x="26139" y="1830"/>
                  <a:pt x="26139" y="1849"/>
                </a:cubicBezTo>
                <a:cubicBezTo>
                  <a:pt x="26139" y="1867"/>
                  <a:pt x="26129" y="1880"/>
                  <a:pt x="26118" y="1880"/>
                </a:cubicBezTo>
                <a:cubicBezTo>
                  <a:pt x="26108" y="1880"/>
                  <a:pt x="26097" y="1867"/>
                  <a:pt x="26097" y="1849"/>
                </a:cubicBezTo>
                <a:close/>
                <a:moveTo>
                  <a:pt x="25801" y="1785"/>
                </a:moveTo>
                <a:cubicBezTo>
                  <a:pt x="25801" y="1751"/>
                  <a:pt x="25836" y="1743"/>
                  <a:pt x="25852" y="1772"/>
                </a:cubicBezTo>
                <a:cubicBezTo>
                  <a:pt x="25860" y="1783"/>
                  <a:pt x="25852" y="1796"/>
                  <a:pt x="25833" y="1804"/>
                </a:cubicBezTo>
                <a:cubicBezTo>
                  <a:pt x="25815" y="1812"/>
                  <a:pt x="25801" y="1804"/>
                  <a:pt x="25801" y="1785"/>
                </a:cubicBezTo>
                <a:close/>
                <a:moveTo>
                  <a:pt x="27068" y="1690"/>
                </a:moveTo>
                <a:cubicBezTo>
                  <a:pt x="27031" y="1683"/>
                  <a:pt x="27013" y="1661"/>
                  <a:pt x="27007" y="1622"/>
                </a:cubicBezTo>
                <a:cubicBezTo>
                  <a:pt x="27002" y="1569"/>
                  <a:pt x="27007" y="1564"/>
                  <a:pt x="27076" y="1564"/>
                </a:cubicBezTo>
                <a:cubicBezTo>
                  <a:pt x="27150" y="1564"/>
                  <a:pt x="27163" y="1577"/>
                  <a:pt x="27152" y="1648"/>
                </a:cubicBezTo>
                <a:cubicBezTo>
                  <a:pt x="27147" y="1696"/>
                  <a:pt x="27126" y="1706"/>
                  <a:pt x="27068" y="1690"/>
                </a:cubicBezTo>
                <a:close/>
                <a:moveTo>
                  <a:pt x="25057" y="1677"/>
                </a:moveTo>
                <a:cubicBezTo>
                  <a:pt x="25005" y="1624"/>
                  <a:pt x="25073" y="1530"/>
                  <a:pt x="25147" y="1553"/>
                </a:cubicBezTo>
                <a:cubicBezTo>
                  <a:pt x="25216" y="1574"/>
                  <a:pt x="25197" y="1677"/>
                  <a:pt x="25126" y="1685"/>
                </a:cubicBezTo>
                <a:cubicBezTo>
                  <a:pt x="25097" y="1690"/>
                  <a:pt x="25065" y="1685"/>
                  <a:pt x="25057" y="1677"/>
                </a:cubicBezTo>
                <a:close/>
                <a:moveTo>
                  <a:pt x="26794" y="1606"/>
                </a:moveTo>
                <a:cubicBezTo>
                  <a:pt x="26794" y="1593"/>
                  <a:pt x="26801" y="1585"/>
                  <a:pt x="26812" y="1585"/>
                </a:cubicBezTo>
                <a:cubicBezTo>
                  <a:pt x="26823" y="1585"/>
                  <a:pt x="26836" y="1569"/>
                  <a:pt x="26841" y="1548"/>
                </a:cubicBezTo>
                <a:cubicBezTo>
                  <a:pt x="26849" y="1519"/>
                  <a:pt x="26852" y="1522"/>
                  <a:pt x="26854" y="1556"/>
                </a:cubicBezTo>
                <a:cubicBezTo>
                  <a:pt x="26857" y="1582"/>
                  <a:pt x="26844" y="1606"/>
                  <a:pt x="26825" y="1614"/>
                </a:cubicBezTo>
                <a:cubicBezTo>
                  <a:pt x="26807" y="1619"/>
                  <a:pt x="26794" y="1617"/>
                  <a:pt x="26794" y="1606"/>
                </a:cubicBezTo>
                <a:close/>
                <a:moveTo>
                  <a:pt x="27202" y="1559"/>
                </a:moveTo>
                <a:cubicBezTo>
                  <a:pt x="27173" y="1511"/>
                  <a:pt x="27176" y="1482"/>
                  <a:pt x="27216" y="1448"/>
                </a:cubicBezTo>
                <a:cubicBezTo>
                  <a:pt x="27290" y="1379"/>
                  <a:pt x="27387" y="1490"/>
                  <a:pt x="27316" y="1559"/>
                </a:cubicBezTo>
                <a:cubicBezTo>
                  <a:pt x="27284" y="1593"/>
                  <a:pt x="27224" y="1593"/>
                  <a:pt x="27202" y="1559"/>
                </a:cubicBezTo>
                <a:close/>
                <a:moveTo>
                  <a:pt x="27371" y="1442"/>
                </a:moveTo>
                <a:cubicBezTo>
                  <a:pt x="27363" y="1421"/>
                  <a:pt x="27353" y="1400"/>
                  <a:pt x="27350" y="1392"/>
                </a:cubicBezTo>
                <a:cubicBezTo>
                  <a:pt x="27337" y="1369"/>
                  <a:pt x="27406" y="1311"/>
                  <a:pt x="27448" y="1311"/>
                </a:cubicBezTo>
                <a:cubicBezTo>
                  <a:pt x="27493" y="1311"/>
                  <a:pt x="27519" y="1377"/>
                  <a:pt x="27501" y="1437"/>
                </a:cubicBezTo>
                <a:cubicBezTo>
                  <a:pt x="27485" y="1490"/>
                  <a:pt x="27390" y="1495"/>
                  <a:pt x="27371" y="1442"/>
                </a:cubicBezTo>
                <a:close/>
                <a:moveTo>
                  <a:pt x="12557" y="1374"/>
                </a:moveTo>
                <a:cubicBezTo>
                  <a:pt x="12528" y="1361"/>
                  <a:pt x="12525" y="1355"/>
                  <a:pt x="12546" y="1355"/>
                </a:cubicBezTo>
                <a:cubicBezTo>
                  <a:pt x="12565" y="1353"/>
                  <a:pt x="12591" y="1363"/>
                  <a:pt x="12609" y="1374"/>
                </a:cubicBezTo>
                <a:cubicBezTo>
                  <a:pt x="12649" y="1398"/>
                  <a:pt x="12615" y="1398"/>
                  <a:pt x="12557" y="1374"/>
                </a:cubicBezTo>
                <a:close/>
                <a:moveTo>
                  <a:pt x="27152" y="1366"/>
                </a:moveTo>
                <a:cubicBezTo>
                  <a:pt x="27152" y="1348"/>
                  <a:pt x="27139" y="1332"/>
                  <a:pt x="27121" y="1332"/>
                </a:cubicBezTo>
                <a:cubicBezTo>
                  <a:pt x="27102" y="1332"/>
                  <a:pt x="27089" y="1324"/>
                  <a:pt x="27089" y="1313"/>
                </a:cubicBezTo>
                <a:cubicBezTo>
                  <a:pt x="27089" y="1305"/>
                  <a:pt x="27118" y="1297"/>
                  <a:pt x="27152" y="1297"/>
                </a:cubicBezTo>
                <a:cubicBezTo>
                  <a:pt x="27205" y="1297"/>
                  <a:pt x="27216" y="1305"/>
                  <a:pt x="27210" y="1340"/>
                </a:cubicBezTo>
                <a:cubicBezTo>
                  <a:pt x="27205" y="1390"/>
                  <a:pt x="27152" y="1413"/>
                  <a:pt x="27152" y="1366"/>
                </a:cubicBezTo>
                <a:close/>
                <a:moveTo>
                  <a:pt x="27556" y="1355"/>
                </a:moveTo>
                <a:cubicBezTo>
                  <a:pt x="27519" y="1332"/>
                  <a:pt x="27535" y="1226"/>
                  <a:pt x="27580" y="1197"/>
                </a:cubicBezTo>
                <a:cubicBezTo>
                  <a:pt x="27606" y="1181"/>
                  <a:pt x="27625" y="1184"/>
                  <a:pt x="27659" y="1216"/>
                </a:cubicBezTo>
                <a:cubicBezTo>
                  <a:pt x="27751" y="1300"/>
                  <a:pt x="27664" y="1424"/>
                  <a:pt x="27556" y="1355"/>
                </a:cubicBezTo>
                <a:close/>
                <a:moveTo>
                  <a:pt x="27284" y="1263"/>
                </a:moveTo>
                <a:cubicBezTo>
                  <a:pt x="27247" y="1229"/>
                  <a:pt x="27253" y="1171"/>
                  <a:pt x="27292" y="1155"/>
                </a:cubicBezTo>
                <a:cubicBezTo>
                  <a:pt x="27350" y="1131"/>
                  <a:pt x="27379" y="1142"/>
                  <a:pt x="27392" y="1189"/>
                </a:cubicBezTo>
                <a:cubicBezTo>
                  <a:pt x="27414" y="1268"/>
                  <a:pt x="27340" y="1319"/>
                  <a:pt x="27284" y="1263"/>
                </a:cubicBezTo>
                <a:close/>
                <a:moveTo>
                  <a:pt x="27437" y="1142"/>
                </a:moveTo>
                <a:cubicBezTo>
                  <a:pt x="27419" y="1081"/>
                  <a:pt x="27445" y="1015"/>
                  <a:pt x="27490" y="1015"/>
                </a:cubicBezTo>
                <a:cubicBezTo>
                  <a:pt x="27545" y="1015"/>
                  <a:pt x="27582" y="1071"/>
                  <a:pt x="27567" y="1131"/>
                </a:cubicBezTo>
                <a:cubicBezTo>
                  <a:pt x="27548" y="1197"/>
                  <a:pt x="27458" y="1205"/>
                  <a:pt x="27437" y="1142"/>
                </a:cubicBezTo>
                <a:close/>
                <a:moveTo>
                  <a:pt x="11425" y="1086"/>
                </a:moveTo>
                <a:cubicBezTo>
                  <a:pt x="11464" y="1068"/>
                  <a:pt x="11517" y="1060"/>
                  <a:pt x="11541" y="1063"/>
                </a:cubicBezTo>
                <a:cubicBezTo>
                  <a:pt x="11578" y="1071"/>
                  <a:pt x="11575" y="1073"/>
                  <a:pt x="11528" y="1076"/>
                </a:cubicBezTo>
                <a:cubicBezTo>
                  <a:pt x="11499" y="1078"/>
                  <a:pt x="11467" y="1089"/>
                  <a:pt x="11459" y="1100"/>
                </a:cubicBezTo>
                <a:cubicBezTo>
                  <a:pt x="11451" y="1110"/>
                  <a:pt x="11425" y="1121"/>
                  <a:pt x="11401" y="1118"/>
                </a:cubicBezTo>
                <a:cubicBezTo>
                  <a:pt x="11361" y="1118"/>
                  <a:pt x="11367" y="1110"/>
                  <a:pt x="11425" y="1086"/>
                </a:cubicBezTo>
                <a:close/>
                <a:moveTo>
                  <a:pt x="27173" y="1078"/>
                </a:moveTo>
                <a:cubicBezTo>
                  <a:pt x="27173" y="1068"/>
                  <a:pt x="27179" y="1057"/>
                  <a:pt x="27184" y="1057"/>
                </a:cubicBezTo>
                <a:cubicBezTo>
                  <a:pt x="27187" y="1057"/>
                  <a:pt x="27197" y="1068"/>
                  <a:pt x="27205" y="1078"/>
                </a:cubicBezTo>
                <a:cubicBezTo>
                  <a:pt x="27213" y="1089"/>
                  <a:pt x="27208" y="1100"/>
                  <a:pt x="27195" y="1100"/>
                </a:cubicBezTo>
                <a:cubicBezTo>
                  <a:pt x="27184" y="1100"/>
                  <a:pt x="27173" y="1089"/>
                  <a:pt x="27173" y="1078"/>
                </a:cubicBezTo>
                <a:close/>
                <a:moveTo>
                  <a:pt x="27237" y="1057"/>
                </a:moveTo>
                <a:cubicBezTo>
                  <a:pt x="27237" y="1047"/>
                  <a:pt x="27247" y="1036"/>
                  <a:pt x="27258" y="1036"/>
                </a:cubicBezTo>
                <a:cubicBezTo>
                  <a:pt x="27268" y="1036"/>
                  <a:pt x="27279" y="1042"/>
                  <a:pt x="27279" y="1047"/>
                </a:cubicBezTo>
                <a:cubicBezTo>
                  <a:pt x="27279" y="1049"/>
                  <a:pt x="27268" y="1060"/>
                  <a:pt x="27258" y="1068"/>
                </a:cubicBezTo>
                <a:cubicBezTo>
                  <a:pt x="27247" y="1076"/>
                  <a:pt x="27237" y="1071"/>
                  <a:pt x="27237" y="1057"/>
                </a:cubicBezTo>
                <a:close/>
                <a:moveTo>
                  <a:pt x="11792" y="999"/>
                </a:moveTo>
                <a:cubicBezTo>
                  <a:pt x="11823" y="994"/>
                  <a:pt x="11871" y="994"/>
                  <a:pt x="11897" y="999"/>
                </a:cubicBezTo>
                <a:cubicBezTo>
                  <a:pt x="11923" y="1005"/>
                  <a:pt x="11897" y="1010"/>
                  <a:pt x="11839" y="1010"/>
                </a:cubicBezTo>
                <a:cubicBezTo>
                  <a:pt x="11781" y="1010"/>
                  <a:pt x="11760" y="1005"/>
                  <a:pt x="11792" y="999"/>
                </a:cubicBezTo>
                <a:close/>
                <a:moveTo>
                  <a:pt x="27348" y="989"/>
                </a:moveTo>
                <a:cubicBezTo>
                  <a:pt x="27316" y="960"/>
                  <a:pt x="27313" y="918"/>
                  <a:pt x="27342" y="899"/>
                </a:cubicBezTo>
                <a:cubicBezTo>
                  <a:pt x="27356" y="891"/>
                  <a:pt x="27361" y="896"/>
                  <a:pt x="27358" y="910"/>
                </a:cubicBezTo>
                <a:cubicBezTo>
                  <a:pt x="27356" y="925"/>
                  <a:pt x="27366" y="941"/>
                  <a:pt x="27382" y="947"/>
                </a:cubicBezTo>
                <a:cubicBezTo>
                  <a:pt x="27403" y="954"/>
                  <a:pt x="27408" y="944"/>
                  <a:pt x="27400" y="912"/>
                </a:cubicBezTo>
                <a:cubicBezTo>
                  <a:pt x="27392" y="883"/>
                  <a:pt x="27398" y="867"/>
                  <a:pt x="27416" y="867"/>
                </a:cubicBezTo>
                <a:cubicBezTo>
                  <a:pt x="27450" y="867"/>
                  <a:pt x="27469" y="936"/>
                  <a:pt x="27445" y="981"/>
                </a:cubicBezTo>
                <a:cubicBezTo>
                  <a:pt x="27421" y="1020"/>
                  <a:pt x="27382" y="1026"/>
                  <a:pt x="27348" y="989"/>
                </a:cubicBezTo>
                <a:close/>
                <a:moveTo>
                  <a:pt x="23437" y="931"/>
                </a:moveTo>
                <a:cubicBezTo>
                  <a:pt x="23437" y="920"/>
                  <a:pt x="23448" y="910"/>
                  <a:pt x="23459" y="910"/>
                </a:cubicBezTo>
                <a:cubicBezTo>
                  <a:pt x="23469" y="910"/>
                  <a:pt x="23480" y="920"/>
                  <a:pt x="23480" y="931"/>
                </a:cubicBezTo>
                <a:cubicBezTo>
                  <a:pt x="23480" y="941"/>
                  <a:pt x="23469" y="952"/>
                  <a:pt x="23459" y="952"/>
                </a:cubicBezTo>
                <a:cubicBezTo>
                  <a:pt x="23448" y="952"/>
                  <a:pt x="23437" y="941"/>
                  <a:pt x="23437" y="931"/>
                </a:cubicBezTo>
                <a:close/>
                <a:moveTo>
                  <a:pt x="23153" y="889"/>
                </a:moveTo>
                <a:cubicBezTo>
                  <a:pt x="23137" y="865"/>
                  <a:pt x="23158" y="825"/>
                  <a:pt x="23184" y="825"/>
                </a:cubicBezTo>
                <a:cubicBezTo>
                  <a:pt x="23211" y="825"/>
                  <a:pt x="23211" y="883"/>
                  <a:pt x="23187" y="899"/>
                </a:cubicBezTo>
                <a:cubicBezTo>
                  <a:pt x="23174" y="904"/>
                  <a:pt x="23160" y="902"/>
                  <a:pt x="23153" y="889"/>
                </a:cubicBezTo>
                <a:close/>
                <a:moveTo>
                  <a:pt x="27519" y="894"/>
                </a:moveTo>
                <a:cubicBezTo>
                  <a:pt x="27448" y="844"/>
                  <a:pt x="27469" y="741"/>
                  <a:pt x="27553" y="741"/>
                </a:cubicBezTo>
                <a:cubicBezTo>
                  <a:pt x="27633" y="741"/>
                  <a:pt x="27669" y="788"/>
                  <a:pt x="27638" y="844"/>
                </a:cubicBezTo>
                <a:cubicBezTo>
                  <a:pt x="27625" y="870"/>
                  <a:pt x="27611" y="889"/>
                  <a:pt x="27606" y="889"/>
                </a:cubicBezTo>
                <a:cubicBezTo>
                  <a:pt x="27604" y="889"/>
                  <a:pt x="27588" y="894"/>
                  <a:pt x="27572" y="899"/>
                </a:cubicBezTo>
                <a:cubicBezTo>
                  <a:pt x="27556" y="904"/>
                  <a:pt x="27532" y="902"/>
                  <a:pt x="27519" y="894"/>
                </a:cubicBezTo>
                <a:close/>
                <a:moveTo>
                  <a:pt x="22868" y="791"/>
                </a:moveTo>
                <a:cubicBezTo>
                  <a:pt x="22868" y="772"/>
                  <a:pt x="22878" y="762"/>
                  <a:pt x="22894" y="767"/>
                </a:cubicBezTo>
                <a:cubicBezTo>
                  <a:pt x="22931" y="780"/>
                  <a:pt x="22939" y="825"/>
                  <a:pt x="22902" y="825"/>
                </a:cubicBezTo>
                <a:cubicBezTo>
                  <a:pt x="22883" y="825"/>
                  <a:pt x="22868" y="809"/>
                  <a:pt x="22868" y="791"/>
                </a:cubicBezTo>
                <a:close/>
                <a:moveTo>
                  <a:pt x="27414" y="683"/>
                </a:moveTo>
                <a:cubicBezTo>
                  <a:pt x="27406" y="662"/>
                  <a:pt x="27395" y="638"/>
                  <a:pt x="27390" y="630"/>
                </a:cubicBezTo>
                <a:cubicBezTo>
                  <a:pt x="27387" y="622"/>
                  <a:pt x="27398" y="619"/>
                  <a:pt x="27419" y="627"/>
                </a:cubicBezTo>
                <a:cubicBezTo>
                  <a:pt x="27445" y="638"/>
                  <a:pt x="27450" y="633"/>
                  <a:pt x="27437" y="596"/>
                </a:cubicBezTo>
                <a:cubicBezTo>
                  <a:pt x="27424" y="548"/>
                  <a:pt x="27424" y="548"/>
                  <a:pt x="27477" y="583"/>
                </a:cubicBezTo>
                <a:cubicBezTo>
                  <a:pt x="27540" y="625"/>
                  <a:pt x="27540" y="625"/>
                  <a:pt x="27511" y="680"/>
                </a:cubicBezTo>
                <a:cubicBezTo>
                  <a:pt x="27482" y="730"/>
                  <a:pt x="27429" y="733"/>
                  <a:pt x="27414" y="683"/>
                </a:cubicBezTo>
                <a:close/>
                <a:moveTo>
                  <a:pt x="22817" y="435"/>
                </a:moveTo>
                <a:cubicBezTo>
                  <a:pt x="22796" y="382"/>
                  <a:pt x="22804" y="366"/>
                  <a:pt x="22828" y="411"/>
                </a:cubicBezTo>
                <a:cubicBezTo>
                  <a:pt x="22841" y="432"/>
                  <a:pt x="22846" y="453"/>
                  <a:pt x="22841" y="459"/>
                </a:cubicBezTo>
                <a:cubicBezTo>
                  <a:pt x="22836" y="464"/>
                  <a:pt x="22825" y="453"/>
                  <a:pt x="22817" y="435"/>
                </a:cubicBezTo>
                <a:close/>
                <a:moveTo>
                  <a:pt x="27506" y="387"/>
                </a:moveTo>
                <a:cubicBezTo>
                  <a:pt x="27501" y="361"/>
                  <a:pt x="27509" y="348"/>
                  <a:pt x="27535" y="348"/>
                </a:cubicBezTo>
                <a:cubicBezTo>
                  <a:pt x="27582" y="348"/>
                  <a:pt x="27585" y="369"/>
                  <a:pt x="27545" y="401"/>
                </a:cubicBezTo>
                <a:cubicBezTo>
                  <a:pt x="27522" y="419"/>
                  <a:pt x="27514" y="416"/>
                  <a:pt x="27506" y="387"/>
                </a:cubicBezTo>
                <a:close/>
                <a:moveTo>
                  <a:pt x="29590" y="306"/>
                </a:moveTo>
                <a:cubicBezTo>
                  <a:pt x="29514" y="229"/>
                  <a:pt x="29596" y="121"/>
                  <a:pt x="29693" y="166"/>
                </a:cubicBezTo>
                <a:cubicBezTo>
                  <a:pt x="29756" y="195"/>
                  <a:pt x="29764" y="255"/>
                  <a:pt x="29714" y="306"/>
                </a:cubicBezTo>
                <a:cubicBezTo>
                  <a:pt x="29672" y="350"/>
                  <a:pt x="29635" y="348"/>
                  <a:pt x="29590" y="306"/>
                </a:cubicBezTo>
                <a:close/>
                <a:moveTo>
                  <a:pt x="27680" y="277"/>
                </a:moveTo>
                <a:cubicBezTo>
                  <a:pt x="27680" y="263"/>
                  <a:pt x="27672" y="258"/>
                  <a:pt x="27662" y="263"/>
                </a:cubicBezTo>
                <a:cubicBezTo>
                  <a:pt x="27654" y="269"/>
                  <a:pt x="27630" y="248"/>
                  <a:pt x="27609" y="213"/>
                </a:cubicBezTo>
                <a:lnTo>
                  <a:pt x="27572" y="150"/>
                </a:lnTo>
                <a:lnTo>
                  <a:pt x="27654" y="150"/>
                </a:lnTo>
                <a:cubicBezTo>
                  <a:pt x="27706" y="150"/>
                  <a:pt x="27759" y="166"/>
                  <a:pt x="27793" y="195"/>
                </a:cubicBezTo>
                <a:lnTo>
                  <a:pt x="27852" y="240"/>
                </a:lnTo>
                <a:lnTo>
                  <a:pt x="27796" y="269"/>
                </a:lnTo>
                <a:cubicBezTo>
                  <a:pt x="27728" y="303"/>
                  <a:pt x="27680" y="306"/>
                  <a:pt x="27680" y="277"/>
                </a:cubicBezTo>
                <a:close/>
                <a:moveTo>
                  <a:pt x="28896" y="240"/>
                </a:moveTo>
                <a:cubicBezTo>
                  <a:pt x="28875" y="221"/>
                  <a:pt x="28881" y="171"/>
                  <a:pt x="28902" y="171"/>
                </a:cubicBezTo>
                <a:cubicBezTo>
                  <a:pt x="28928" y="171"/>
                  <a:pt x="28949" y="232"/>
                  <a:pt x="28928" y="245"/>
                </a:cubicBezTo>
                <a:cubicBezTo>
                  <a:pt x="28917" y="250"/>
                  <a:pt x="28904" y="248"/>
                  <a:pt x="28896" y="240"/>
                </a:cubicBezTo>
                <a:close/>
                <a:moveTo>
                  <a:pt x="28559" y="179"/>
                </a:moveTo>
                <a:cubicBezTo>
                  <a:pt x="28519" y="79"/>
                  <a:pt x="28611" y="42"/>
                  <a:pt x="28712" y="118"/>
                </a:cubicBezTo>
                <a:cubicBezTo>
                  <a:pt x="28714" y="124"/>
                  <a:pt x="28706" y="145"/>
                  <a:pt x="28693" y="168"/>
                </a:cubicBezTo>
                <a:cubicBezTo>
                  <a:pt x="28667" y="221"/>
                  <a:pt x="28577" y="229"/>
                  <a:pt x="28559" y="179"/>
                </a:cubicBezTo>
                <a:close/>
                <a:moveTo>
                  <a:pt x="29348" y="158"/>
                </a:moveTo>
                <a:cubicBezTo>
                  <a:pt x="29348" y="139"/>
                  <a:pt x="29358" y="129"/>
                  <a:pt x="29374" y="134"/>
                </a:cubicBezTo>
                <a:cubicBezTo>
                  <a:pt x="29411" y="147"/>
                  <a:pt x="29419" y="192"/>
                  <a:pt x="29382" y="192"/>
                </a:cubicBezTo>
                <a:cubicBezTo>
                  <a:pt x="29363" y="192"/>
                  <a:pt x="29348" y="176"/>
                  <a:pt x="29348" y="158"/>
                </a:cubicBezTo>
                <a:close/>
                <a:moveTo>
                  <a:pt x="27379" y="147"/>
                </a:moveTo>
                <a:cubicBezTo>
                  <a:pt x="27305" y="121"/>
                  <a:pt x="27303" y="87"/>
                  <a:pt x="27377" y="87"/>
                </a:cubicBezTo>
                <a:cubicBezTo>
                  <a:pt x="27437" y="87"/>
                  <a:pt x="27511" y="121"/>
                  <a:pt x="27511" y="150"/>
                </a:cubicBezTo>
                <a:cubicBezTo>
                  <a:pt x="27511" y="176"/>
                  <a:pt x="27456" y="174"/>
                  <a:pt x="27379" y="147"/>
                </a:cubicBezTo>
                <a:close/>
                <a:moveTo>
                  <a:pt x="29508" y="116"/>
                </a:moveTo>
                <a:cubicBezTo>
                  <a:pt x="29501" y="108"/>
                  <a:pt x="29495" y="89"/>
                  <a:pt x="29495" y="73"/>
                </a:cubicBezTo>
                <a:cubicBezTo>
                  <a:pt x="29495" y="55"/>
                  <a:pt x="29506" y="55"/>
                  <a:pt x="29545" y="73"/>
                </a:cubicBezTo>
                <a:cubicBezTo>
                  <a:pt x="29574" y="87"/>
                  <a:pt x="29593" y="102"/>
                  <a:pt x="29588" y="113"/>
                </a:cubicBezTo>
                <a:cubicBezTo>
                  <a:pt x="29574" y="131"/>
                  <a:pt x="29530" y="134"/>
                  <a:pt x="29508" y="116"/>
                </a:cubicBezTo>
                <a:close/>
                <a:moveTo>
                  <a:pt x="30593" y="87"/>
                </a:moveTo>
                <a:cubicBezTo>
                  <a:pt x="30609" y="76"/>
                  <a:pt x="30617" y="60"/>
                  <a:pt x="30606" y="52"/>
                </a:cubicBezTo>
                <a:cubicBezTo>
                  <a:pt x="30598" y="42"/>
                  <a:pt x="30574" y="47"/>
                  <a:pt x="30553" y="58"/>
                </a:cubicBezTo>
                <a:cubicBezTo>
                  <a:pt x="30527" y="76"/>
                  <a:pt x="30500" y="73"/>
                  <a:pt x="30456" y="55"/>
                </a:cubicBezTo>
                <a:cubicBezTo>
                  <a:pt x="30421" y="39"/>
                  <a:pt x="30406" y="26"/>
                  <a:pt x="30424" y="23"/>
                </a:cubicBezTo>
                <a:cubicBezTo>
                  <a:pt x="30442" y="21"/>
                  <a:pt x="30500" y="15"/>
                  <a:pt x="30556" y="10"/>
                </a:cubicBezTo>
                <a:cubicBezTo>
                  <a:pt x="30646" y="0"/>
                  <a:pt x="30656" y="5"/>
                  <a:pt x="30656" y="42"/>
                </a:cubicBezTo>
                <a:cubicBezTo>
                  <a:pt x="30656" y="63"/>
                  <a:pt x="30640" y="87"/>
                  <a:pt x="30622" y="95"/>
                </a:cubicBezTo>
                <a:cubicBezTo>
                  <a:pt x="30574" y="113"/>
                  <a:pt x="30556" y="110"/>
                  <a:pt x="30593" y="87"/>
                </a:cubicBezTo>
                <a:close/>
                <a:moveTo>
                  <a:pt x="30530" y="44"/>
                </a:moveTo>
                <a:cubicBezTo>
                  <a:pt x="30530" y="34"/>
                  <a:pt x="30519" y="23"/>
                  <a:pt x="30508" y="23"/>
                </a:cubicBezTo>
                <a:cubicBezTo>
                  <a:pt x="30495" y="23"/>
                  <a:pt x="30490" y="34"/>
                  <a:pt x="30498" y="44"/>
                </a:cubicBezTo>
                <a:cubicBezTo>
                  <a:pt x="30506" y="55"/>
                  <a:pt x="30516" y="66"/>
                  <a:pt x="30519" y="66"/>
                </a:cubicBezTo>
                <a:cubicBezTo>
                  <a:pt x="30524" y="66"/>
                  <a:pt x="30530" y="55"/>
                  <a:pt x="30530" y="44"/>
                </a:cubicBezTo>
                <a:close/>
                <a:moveTo>
                  <a:pt x="28767" y="44"/>
                </a:moveTo>
                <a:cubicBezTo>
                  <a:pt x="28775" y="34"/>
                  <a:pt x="28788" y="23"/>
                  <a:pt x="28799" y="23"/>
                </a:cubicBezTo>
                <a:cubicBezTo>
                  <a:pt x="28812" y="23"/>
                  <a:pt x="28820" y="34"/>
                  <a:pt x="28820" y="44"/>
                </a:cubicBezTo>
                <a:cubicBezTo>
                  <a:pt x="28820" y="55"/>
                  <a:pt x="28804" y="66"/>
                  <a:pt x="28788" y="66"/>
                </a:cubicBezTo>
                <a:cubicBezTo>
                  <a:pt x="28770" y="66"/>
                  <a:pt x="28759" y="55"/>
                  <a:pt x="28767" y="44"/>
                </a:cubicBezTo>
                <a:close/>
              </a:path>
            </a:pathLst>
          </a:custGeom>
          <a:solidFill>
            <a:srgbClr val="FFFFFF">
              <a:alpha val="50196"/>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GB" sz="2400" dirty="0">
              <a:solidFill>
                <a:srgbClr val="C2D1DD"/>
              </a:solidFill>
              <a:latin typeface="Arial" charset="0"/>
            </a:endParaRPr>
          </a:p>
        </p:txBody>
      </p:sp>
      <p:sp>
        <p:nvSpPr>
          <p:cNvPr id="9" name="Freeform 19">
            <a:extLst>
              <a:ext uri="{FF2B5EF4-FFF2-40B4-BE49-F238E27FC236}">
                <a16:creationId xmlns:a16="http://schemas.microsoft.com/office/drawing/2014/main" id="{94CAFDA9-30A6-2242-B7A8-034988563E45}"/>
              </a:ext>
            </a:extLst>
          </p:cNvPr>
          <p:cNvSpPr>
            <a:spLocks noEditPoints="1"/>
          </p:cNvSpPr>
          <p:nvPr/>
        </p:nvSpPr>
        <p:spPr bwMode="auto">
          <a:xfrm>
            <a:off x="6581333" y="202024"/>
            <a:ext cx="5484899" cy="1100224"/>
          </a:xfrm>
          <a:custGeom>
            <a:avLst/>
            <a:gdLst>
              <a:gd name="T0" fmla="*/ 14974 w 30150"/>
              <a:gd name="T1" fmla="*/ 2602 h 6042"/>
              <a:gd name="T2" fmla="*/ 25224 w 30150"/>
              <a:gd name="T3" fmla="*/ 4427 h 6042"/>
              <a:gd name="T4" fmla="*/ 23847 w 30150"/>
              <a:gd name="T5" fmla="*/ 2890 h 6042"/>
              <a:gd name="T6" fmla="*/ 25528 w 30150"/>
              <a:gd name="T7" fmla="*/ 4105 h 6042"/>
              <a:gd name="T8" fmla="*/ 28240 w 30150"/>
              <a:gd name="T9" fmla="*/ 5209 h 6042"/>
              <a:gd name="T10" fmla="*/ 28116 w 30150"/>
              <a:gd name="T11" fmla="*/ 5999 h 6042"/>
              <a:gd name="T12" fmla="*/ 25464 w 30150"/>
              <a:gd name="T13" fmla="*/ 4375 h 6042"/>
              <a:gd name="T14" fmla="*/ 24681 w 30150"/>
              <a:gd name="T15" fmla="*/ 3384 h 6042"/>
              <a:gd name="T16" fmla="*/ 25826 w 30150"/>
              <a:gd name="T17" fmla="*/ 5688 h 6042"/>
              <a:gd name="T18" fmla="*/ 26211 w 30150"/>
              <a:gd name="T19" fmla="*/ 5278 h 6042"/>
              <a:gd name="T20" fmla="*/ 28939 w 30150"/>
              <a:gd name="T21" fmla="*/ 4988 h 6042"/>
              <a:gd name="T22" fmla="*/ 23823 w 30150"/>
              <a:gd name="T23" fmla="*/ 4784 h 6042"/>
              <a:gd name="T24" fmla="*/ 28356 w 30150"/>
              <a:gd name="T25" fmla="*/ 4499 h 6042"/>
              <a:gd name="T26" fmla="*/ 28754 w 30150"/>
              <a:gd name="T27" fmla="*/ 4166 h 6042"/>
              <a:gd name="T28" fmla="*/ 26617 w 30150"/>
              <a:gd name="T29" fmla="*/ 4586 h 6042"/>
              <a:gd name="T30" fmla="*/ 26776 w 30150"/>
              <a:gd name="T31" fmla="*/ 4523 h 6042"/>
              <a:gd name="T32" fmla="*/ 26491 w 30150"/>
              <a:gd name="T33" fmla="*/ 4427 h 6042"/>
              <a:gd name="T34" fmla="*/ 19662 w 30150"/>
              <a:gd name="T35" fmla="*/ 4343 h 6042"/>
              <a:gd name="T36" fmla="*/ 16654 w 30150"/>
              <a:gd name="T37" fmla="*/ 3038 h 6042"/>
              <a:gd name="T38" fmla="*/ 26839 w 30150"/>
              <a:gd name="T39" fmla="*/ 4227 h 6042"/>
              <a:gd name="T40" fmla="*/ 10491 w 30150"/>
              <a:gd name="T41" fmla="*/ 4018 h 6042"/>
              <a:gd name="T42" fmla="*/ 11208 w 30150"/>
              <a:gd name="T43" fmla="*/ 3849 h 6042"/>
              <a:gd name="T44" fmla="*/ 17939 w 30150"/>
              <a:gd name="T45" fmla="*/ 3741 h 6042"/>
              <a:gd name="T46" fmla="*/ 23752 w 30150"/>
              <a:gd name="T47" fmla="*/ 2177 h 6042"/>
              <a:gd name="T48" fmla="*/ 23936 w 30150"/>
              <a:gd name="T49" fmla="*/ 1667 h 6042"/>
              <a:gd name="T50" fmla="*/ 26406 w 30150"/>
              <a:gd name="T51" fmla="*/ 3595 h 6042"/>
              <a:gd name="T52" fmla="*/ 23546 w 30150"/>
              <a:gd name="T53" fmla="*/ 2008 h 6042"/>
              <a:gd name="T54" fmla="*/ 25910 w 30150"/>
              <a:gd name="T55" fmla="*/ 3553 h 6042"/>
              <a:gd name="T56" fmla="*/ 29607 w 30150"/>
              <a:gd name="T57" fmla="*/ 3344 h 6042"/>
              <a:gd name="T58" fmla="*/ 23250 w 30150"/>
              <a:gd name="T59" fmla="*/ 2544 h 6042"/>
              <a:gd name="T60" fmla="*/ 28762 w 30150"/>
              <a:gd name="T61" fmla="*/ 2906 h 6042"/>
              <a:gd name="T62" fmla="*/ 28298 w 30150"/>
              <a:gd name="T63" fmla="*/ 1741 h 6042"/>
              <a:gd name="T64" fmla="*/ 29190 w 30150"/>
              <a:gd name="T65" fmla="*/ 552 h 6042"/>
              <a:gd name="T66" fmla="*/ 29971 w 30150"/>
              <a:gd name="T67" fmla="*/ 2554 h 6042"/>
              <a:gd name="T68" fmla="*/ 29192 w 30150"/>
              <a:gd name="T69" fmla="*/ 2768 h 6042"/>
              <a:gd name="T70" fmla="*/ 29129 w 30150"/>
              <a:gd name="T71" fmla="*/ 2325 h 6042"/>
              <a:gd name="T72" fmla="*/ 29055 w 30150"/>
              <a:gd name="T73" fmla="*/ 1839 h 6042"/>
              <a:gd name="T74" fmla="*/ 29108 w 30150"/>
              <a:gd name="T75" fmla="*/ 1522 h 6042"/>
              <a:gd name="T76" fmla="*/ 28406 w 30150"/>
              <a:gd name="T77" fmla="*/ 1205 h 6042"/>
              <a:gd name="T78" fmla="*/ 28440 w 30150"/>
              <a:gd name="T79" fmla="*/ 748 h 6042"/>
              <a:gd name="T80" fmla="*/ 29533 w 30150"/>
              <a:gd name="T81" fmla="*/ 3178 h 6042"/>
              <a:gd name="T82" fmla="*/ 29736 w 30150"/>
              <a:gd name="T83" fmla="*/ 3038 h 6042"/>
              <a:gd name="T84" fmla="*/ 28031 w 30150"/>
              <a:gd name="T85" fmla="*/ 2885 h 6042"/>
              <a:gd name="T86" fmla="*/ 25477 w 30150"/>
              <a:gd name="T87" fmla="*/ 2821 h 6042"/>
              <a:gd name="T88" fmla="*/ 26485 w 30150"/>
              <a:gd name="T89" fmla="*/ 2731 h 6042"/>
              <a:gd name="T90" fmla="*/ 15303 w 30150"/>
              <a:gd name="T91" fmla="*/ 2594 h 6042"/>
              <a:gd name="T92" fmla="*/ 25625 w 30150"/>
              <a:gd name="T93" fmla="*/ 2525 h 6042"/>
              <a:gd name="T94" fmla="*/ 22863 w 30150"/>
              <a:gd name="T95" fmla="*/ 2412 h 6042"/>
              <a:gd name="T96" fmla="*/ 25140 w 30150"/>
              <a:gd name="T97" fmla="*/ 2304 h 6042"/>
              <a:gd name="T98" fmla="*/ 26111 w 30150"/>
              <a:gd name="T99" fmla="*/ 2219 h 6042"/>
              <a:gd name="T100" fmla="*/ 25533 w 30150"/>
              <a:gd name="T101" fmla="*/ 2074 h 6042"/>
              <a:gd name="T102" fmla="*/ 26831 w 30150"/>
              <a:gd name="T103" fmla="*/ 1894 h 6042"/>
              <a:gd name="T104" fmla="*/ 22029 w 30150"/>
              <a:gd name="T105" fmla="*/ 1743 h 6042"/>
              <a:gd name="T106" fmla="*/ 22873 w 30150"/>
              <a:gd name="T107" fmla="*/ 1656 h 6042"/>
              <a:gd name="T108" fmla="*/ 22314 w 30150"/>
              <a:gd name="T109" fmla="*/ 1471 h 6042"/>
              <a:gd name="T110" fmla="*/ 22282 w 30150"/>
              <a:gd name="T111" fmla="*/ 1183 h 6042"/>
              <a:gd name="T112" fmla="*/ 7652 w 30150"/>
              <a:gd name="T113" fmla="*/ 621 h 6042"/>
              <a:gd name="T114" fmla="*/ 451 w 30150"/>
              <a:gd name="T115" fmla="*/ 1049 h 6042"/>
              <a:gd name="T116" fmla="*/ 216 w 30150"/>
              <a:gd name="T117" fmla="*/ 1107 h 6042"/>
              <a:gd name="T118" fmla="*/ 21050 w 30150"/>
              <a:gd name="T119" fmla="*/ 959 h 6042"/>
              <a:gd name="T120" fmla="*/ 29398 w 30150"/>
              <a:gd name="T121" fmla="*/ 732 h 6042"/>
              <a:gd name="T122" fmla="*/ 5768 w 30150"/>
              <a:gd name="T123" fmla="*/ 534 h 6042"/>
              <a:gd name="T124" fmla="*/ 28480 w 30150"/>
              <a:gd name="T125" fmla="*/ 312 h 6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150" h="6042">
                <a:moveTo>
                  <a:pt x="28116" y="5999"/>
                </a:moveTo>
                <a:cubicBezTo>
                  <a:pt x="27929" y="5978"/>
                  <a:pt x="27810" y="5954"/>
                  <a:pt x="27559" y="5880"/>
                </a:cubicBezTo>
                <a:cubicBezTo>
                  <a:pt x="27443" y="5849"/>
                  <a:pt x="27345" y="5833"/>
                  <a:pt x="27303" y="5841"/>
                </a:cubicBezTo>
                <a:cubicBezTo>
                  <a:pt x="27221" y="5851"/>
                  <a:pt x="27145" y="5838"/>
                  <a:pt x="27145" y="5809"/>
                </a:cubicBezTo>
                <a:cubicBezTo>
                  <a:pt x="27145" y="5796"/>
                  <a:pt x="27153" y="5793"/>
                  <a:pt x="27161" y="5799"/>
                </a:cubicBezTo>
                <a:cubicBezTo>
                  <a:pt x="27171" y="5804"/>
                  <a:pt x="27192" y="5801"/>
                  <a:pt x="27206" y="5791"/>
                </a:cubicBezTo>
                <a:cubicBezTo>
                  <a:pt x="27227" y="5780"/>
                  <a:pt x="27208" y="5767"/>
                  <a:pt x="27153" y="5748"/>
                </a:cubicBezTo>
                <a:cubicBezTo>
                  <a:pt x="27108" y="5733"/>
                  <a:pt x="27055" y="5709"/>
                  <a:pt x="27034" y="5690"/>
                </a:cubicBezTo>
                <a:cubicBezTo>
                  <a:pt x="27008" y="5666"/>
                  <a:pt x="26971" y="5661"/>
                  <a:pt x="26878" y="5672"/>
                </a:cubicBezTo>
                <a:cubicBezTo>
                  <a:pt x="26746" y="5688"/>
                  <a:pt x="26638" y="5733"/>
                  <a:pt x="26678" y="5756"/>
                </a:cubicBezTo>
                <a:cubicBezTo>
                  <a:pt x="26715" y="5780"/>
                  <a:pt x="26860" y="5777"/>
                  <a:pt x="26907" y="5751"/>
                </a:cubicBezTo>
                <a:cubicBezTo>
                  <a:pt x="26939" y="5735"/>
                  <a:pt x="26971" y="5738"/>
                  <a:pt x="27037" y="5762"/>
                </a:cubicBezTo>
                <a:cubicBezTo>
                  <a:pt x="27182" y="5820"/>
                  <a:pt x="27142" y="5841"/>
                  <a:pt x="26929" y="5822"/>
                </a:cubicBezTo>
                <a:cubicBezTo>
                  <a:pt x="26438" y="5780"/>
                  <a:pt x="26369" y="5780"/>
                  <a:pt x="25520" y="5796"/>
                </a:cubicBezTo>
                <a:cubicBezTo>
                  <a:pt x="24960" y="5809"/>
                  <a:pt x="24783" y="5799"/>
                  <a:pt x="24179" y="5725"/>
                </a:cubicBezTo>
                <a:cubicBezTo>
                  <a:pt x="23681" y="5664"/>
                  <a:pt x="22902" y="5508"/>
                  <a:pt x="22353" y="5357"/>
                </a:cubicBezTo>
                <a:cubicBezTo>
                  <a:pt x="22243" y="5326"/>
                  <a:pt x="22113" y="5294"/>
                  <a:pt x="22063" y="5283"/>
                </a:cubicBezTo>
                <a:cubicBezTo>
                  <a:pt x="21979" y="5265"/>
                  <a:pt x="21834" y="5223"/>
                  <a:pt x="21446" y="5104"/>
                </a:cubicBezTo>
                <a:cubicBezTo>
                  <a:pt x="21359" y="5077"/>
                  <a:pt x="21092" y="4995"/>
                  <a:pt x="20855" y="4924"/>
                </a:cubicBezTo>
                <a:cubicBezTo>
                  <a:pt x="20287" y="4752"/>
                  <a:pt x="18462" y="4137"/>
                  <a:pt x="18309" y="4066"/>
                </a:cubicBezTo>
                <a:cubicBezTo>
                  <a:pt x="18272" y="4050"/>
                  <a:pt x="18232" y="4037"/>
                  <a:pt x="18219" y="4037"/>
                </a:cubicBezTo>
                <a:cubicBezTo>
                  <a:pt x="18206" y="4037"/>
                  <a:pt x="18111" y="4005"/>
                  <a:pt x="18010" y="3965"/>
                </a:cubicBezTo>
                <a:cubicBezTo>
                  <a:pt x="17908" y="3926"/>
                  <a:pt x="17749" y="3867"/>
                  <a:pt x="17657" y="3836"/>
                </a:cubicBezTo>
                <a:cubicBezTo>
                  <a:pt x="17512" y="3786"/>
                  <a:pt x="17174" y="3664"/>
                  <a:pt x="17076" y="3630"/>
                </a:cubicBezTo>
                <a:cubicBezTo>
                  <a:pt x="16836" y="3540"/>
                  <a:pt x="15699" y="3138"/>
                  <a:pt x="15229" y="2977"/>
                </a:cubicBezTo>
                <a:cubicBezTo>
                  <a:pt x="14871" y="2853"/>
                  <a:pt x="14654" y="2774"/>
                  <a:pt x="14636" y="2763"/>
                </a:cubicBezTo>
                <a:cubicBezTo>
                  <a:pt x="14607" y="2745"/>
                  <a:pt x="14493" y="2776"/>
                  <a:pt x="14208" y="2887"/>
                </a:cubicBezTo>
                <a:cubicBezTo>
                  <a:pt x="14076" y="2938"/>
                  <a:pt x="13963" y="2977"/>
                  <a:pt x="13960" y="2972"/>
                </a:cubicBezTo>
                <a:cubicBezTo>
                  <a:pt x="13955" y="2969"/>
                  <a:pt x="14026" y="2935"/>
                  <a:pt x="14116" y="2901"/>
                </a:cubicBezTo>
                <a:cubicBezTo>
                  <a:pt x="14206" y="2864"/>
                  <a:pt x="14322" y="2816"/>
                  <a:pt x="14375" y="2792"/>
                </a:cubicBezTo>
                <a:cubicBezTo>
                  <a:pt x="14425" y="2768"/>
                  <a:pt x="14475" y="2755"/>
                  <a:pt x="14485" y="2761"/>
                </a:cubicBezTo>
                <a:cubicBezTo>
                  <a:pt x="14493" y="2766"/>
                  <a:pt x="14501" y="2758"/>
                  <a:pt x="14501" y="2742"/>
                </a:cubicBezTo>
                <a:cubicBezTo>
                  <a:pt x="14501" y="2726"/>
                  <a:pt x="14441" y="2692"/>
                  <a:pt x="14359" y="2665"/>
                </a:cubicBezTo>
                <a:cubicBezTo>
                  <a:pt x="13385" y="2330"/>
                  <a:pt x="12124" y="1928"/>
                  <a:pt x="11591" y="1783"/>
                </a:cubicBezTo>
                <a:cubicBezTo>
                  <a:pt x="11517" y="1762"/>
                  <a:pt x="11464" y="1743"/>
                  <a:pt x="11475" y="1738"/>
                </a:cubicBezTo>
                <a:cubicBezTo>
                  <a:pt x="11496" y="1733"/>
                  <a:pt x="12224" y="1942"/>
                  <a:pt x="12602" y="2060"/>
                </a:cubicBezTo>
                <a:cubicBezTo>
                  <a:pt x="13562" y="2364"/>
                  <a:pt x="14377" y="2634"/>
                  <a:pt x="14485" y="2684"/>
                </a:cubicBezTo>
                <a:cubicBezTo>
                  <a:pt x="14549" y="2713"/>
                  <a:pt x="14631" y="2697"/>
                  <a:pt x="14807" y="2621"/>
                </a:cubicBezTo>
                <a:cubicBezTo>
                  <a:pt x="14855" y="2599"/>
                  <a:pt x="14923" y="2570"/>
                  <a:pt x="14960" y="2554"/>
                </a:cubicBezTo>
                <a:cubicBezTo>
                  <a:pt x="14997" y="2539"/>
                  <a:pt x="15029" y="2518"/>
                  <a:pt x="15029" y="2510"/>
                </a:cubicBezTo>
                <a:cubicBezTo>
                  <a:pt x="15029" y="2502"/>
                  <a:pt x="15050" y="2494"/>
                  <a:pt x="15076" y="2494"/>
                </a:cubicBezTo>
                <a:cubicBezTo>
                  <a:pt x="15116" y="2494"/>
                  <a:pt x="15119" y="2499"/>
                  <a:pt x="15092" y="2518"/>
                </a:cubicBezTo>
                <a:cubicBezTo>
                  <a:pt x="15066" y="2536"/>
                  <a:pt x="15066" y="2539"/>
                  <a:pt x="15100" y="2528"/>
                </a:cubicBezTo>
                <a:cubicBezTo>
                  <a:pt x="15121" y="2520"/>
                  <a:pt x="15142" y="2515"/>
                  <a:pt x="15148" y="2515"/>
                </a:cubicBezTo>
                <a:cubicBezTo>
                  <a:pt x="15153" y="2515"/>
                  <a:pt x="15150" y="2502"/>
                  <a:pt x="15142" y="2488"/>
                </a:cubicBezTo>
                <a:cubicBezTo>
                  <a:pt x="15132" y="2467"/>
                  <a:pt x="15134" y="2467"/>
                  <a:pt x="15156" y="2486"/>
                </a:cubicBezTo>
                <a:cubicBezTo>
                  <a:pt x="15187" y="2518"/>
                  <a:pt x="15166" y="2557"/>
                  <a:pt x="15113" y="2557"/>
                </a:cubicBezTo>
                <a:cubicBezTo>
                  <a:pt x="15092" y="2557"/>
                  <a:pt x="15029" y="2576"/>
                  <a:pt x="14974" y="2602"/>
                </a:cubicBezTo>
                <a:cubicBezTo>
                  <a:pt x="14916" y="2626"/>
                  <a:pt x="14855" y="2647"/>
                  <a:pt x="14834" y="2647"/>
                </a:cubicBezTo>
                <a:cubicBezTo>
                  <a:pt x="14813" y="2650"/>
                  <a:pt x="14797" y="2658"/>
                  <a:pt x="14797" y="2665"/>
                </a:cubicBezTo>
                <a:cubicBezTo>
                  <a:pt x="14797" y="2673"/>
                  <a:pt x="14768" y="2687"/>
                  <a:pt x="14733" y="2695"/>
                </a:cubicBezTo>
                <a:cubicBezTo>
                  <a:pt x="14607" y="2724"/>
                  <a:pt x="14652" y="2747"/>
                  <a:pt x="15116" y="2903"/>
                </a:cubicBezTo>
                <a:cubicBezTo>
                  <a:pt x="15380" y="2993"/>
                  <a:pt x="16024" y="3218"/>
                  <a:pt x="16359" y="3339"/>
                </a:cubicBezTo>
                <a:cubicBezTo>
                  <a:pt x="16493" y="3387"/>
                  <a:pt x="16636" y="3437"/>
                  <a:pt x="16675" y="3447"/>
                </a:cubicBezTo>
                <a:cubicBezTo>
                  <a:pt x="16715" y="3461"/>
                  <a:pt x="16760" y="3476"/>
                  <a:pt x="16770" y="3487"/>
                </a:cubicBezTo>
                <a:cubicBezTo>
                  <a:pt x="16781" y="3495"/>
                  <a:pt x="16823" y="3508"/>
                  <a:pt x="16863" y="3516"/>
                </a:cubicBezTo>
                <a:cubicBezTo>
                  <a:pt x="16900" y="3524"/>
                  <a:pt x="16963" y="3543"/>
                  <a:pt x="17000" y="3561"/>
                </a:cubicBezTo>
                <a:cubicBezTo>
                  <a:pt x="17037" y="3577"/>
                  <a:pt x="17127" y="3611"/>
                  <a:pt x="17203" y="3635"/>
                </a:cubicBezTo>
                <a:cubicBezTo>
                  <a:pt x="17280" y="3661"/>
                  <a:pt x="17359" y="3688"/>
                  <a:pt x="17382" y="3698"/>
                </a:cubicBezTo>
                <a:cubicBezTo>
                  <a:pt x="17427" y="3720"/>
                  <a:pt x="17689" y="3812"/>
                  <a:pt x="17995" y="3915"/>
                </a:cubicBezTo>
                <a:cubicBezTo>
                  <a:pt x="18100" y="3949"/>
                  <a:pt x="18214" y="3989"/>
                  <a:pt x="18248" y="4005"/>
                </a:cubicBezTo>
                <a:cubicBezTo>
                  <a:pt x="18282" y="4018"/>
                  <a:pt x="18351" y="4042"/>
                  <a:pt x="18401" y="4055"/>
                </a:cubicBezTo>
                <a:cubicBezTo>
                  <a:pt x="18456" y="4071"/>
                  <a:pt x="18485" y="4089"/>
                  <a:pt x="18477" y="4103"/>
                </a:cubicBezTo>
                <a:cubicBezTo>
                  <a:pt x="18470" y="4118"/>
                  <a:pt x="18475" y="4121"/>
                  <a:pt x="18493" y="4116"/>
                </a:cubicBezTo>
                <a:cubicBezTo>
                  <a:pt x="18509" y="4110"/>
                  <a:pt x="18551" y="4116"/>
                  <a:pt x="18586" y="4132"/>
                </a:cubicBezTo>
                <a:cubicBezTo>
                  <a:pt x="18620" y="4145"/>
                  <a:pt x="18660" y="4153"/>
                  <a:pt x="18675" y="4147"/>
                </a:cubicBezTo>
                <a:cubicBezTo>
                  <a:pt x="18689" y="4142"/>
                  <a:pt x="18797" y="4174"/>
                  <a:pt x="18918" y="4216"/>
                </a:cubicBezTo>
                <a:cubicBezTo>
                  <a:pt x="19037" y="4261"/>
                  <a:pt x="19192" y="4314"/>
                  <a:pt x="19261" y="4335"/>
                </a:cubicBezTo>
                <a:cubicBezTo>
                  <a:pt x="19330" y="4356"/>
                  <a:pt x="19644" y="4462"/>
                  <a:pt x="19958" y="4565"/>
                </a:cubicBezTo>
                <a:cubicBezTo>
                  <a:pt x="20272" y="4671"/>
                  <a:pt x="20652" y="4795"/>
                  <a:pt x="20802" y="4840"/>
                </a:cubicBezTo>
                <a:cubicBezTo>
                  <a:pt x="20952" y="4885"/>
                  <a:pt x="21171" y="4953"/>
                  <a:pt x="21287" y="4988"/>
                </a:cubicBezTo>
                <a:cubicBezTo>
                  <a:pt x="22791" y="5452"/>
                  <a:pt x="23757" y="5664"/>
                  <a:pt x="24683" y="5727"/>
                </a:cubicBezTo>
                <a:cubicBezTo>
                  <a:pt x="25082" y="5754"/>
                  <a:pt x="25725" y="5751"/>
                  <a:pt x="25781" y="5722"/>
                </a:cubicBezTo>
                <a:cubicBezTo>
                  <a:pt x="25802" y="5711"/>
                  <a:pt x="25921" y="5698"/>
                  <a:pt x="26045" y="5696"/>
                </a:cubicBezTo>
                <a:cubicBezTo>
                  <a:pt x="26293" y="5688"/>
                  <a:pt x="26406" y="5669"/>
                  <a:pt x="26361" y="5640"/>
                </a:cubicBezTo>
                <a:cubicBezTo>
                  <a:pt x="26340" y="5627"/>
                  <a:pt x="26338" y="5616"/>
                  <a:pt x="26356" y="5600"/>
                </a:cubicBezTo>
                <a:cubicBezTo>
                  <a:pt x="26374" y="5582"/>
                  <a:pt x="26388" y="5587"/>
                  <a:pt x="26414" y="5624"/>
                </a:cubicBezTo>
                <a:cubicBezTo>
                  <a:pt x="26448" y="5674"/>
                  <a:pt x="26430" y="5674"/>
                  <a:pt x="26760" y="5608"/>
                </a:cubicBezTo>
                <a:cubicBezTo>
                  <a:pt x="26786" y="5603"/>
                  <a:pt x="26807" y="5593"/>
                  <a:pt x="26807" y="5585"/>
                </a:cubicBezTo>
                <a:cubicBezTo>
                  <a:pt x="26807" y="5563"/>
                  <a:pt x="26530" y="5400"/>
                  <a:pt x="26491" y="5397"/>
                </a:cubicBezTo>
                <a:cubicBezTo>
                  <a:pt x="26472" y="5394"/>
                  <a:pt x="26448" y="5392"/>
                  <a:pt x="26435" y="5392"/>
                </a:cubicBezTo>
                <a:cubicBezTo>
                  <a:pt x="26419" y="5389"/>
                  <a:pt x="26403" y="5371"/>
                  <a:pt x="26396" y="5347"/>
                </a:cubicBezTo>
                <a:cubicBezTo>
                  <a:pt x="26380" y="5297"/>
                  <a:pt x="26116" y="5104"/>
                  <a:pt x="26063" y="5109"/>
                </a:cubicBezTo>
                <a:cubicBezTo>
                  <a:pt x="26042" y="5112"/>
                  <a:pt x="26026" y="5096"/>
                  <a:pt x="26026" y="5077"/>
                </a:cubicBezTo>
                <a:cubicBezTo>
                  <a:pt x="26024" y="5056"/>
                  <a:pt x="25958" y="4990"/>
                  <a:pt x="25876" y="4927"/>
                </a:cubicBezTo>
                <a:cubicBezTo>
                  <a:pt x="25739" y="4824"/>
                  <a:pt x="25728" y="4818"/>
                  <a:pt x="25717" y="4858"/>
                </a:cubicBezTo>
                <a:cubicBezTo>
                  <a:pt x="25710" y="4887"/>
                  <a:pt x="25688" y="4903"/>
                  <a:pt x="25654" y="4903"/>
                </a:cubicBezTo>
                <a:cubicBezTo>
                  <a:pt x="25609" y="4903"/>
                  <a:pt x="25601" y="4895"/>
                  <a:pt x="25607" y="4845"/>
                </a:cubicBezTo>
                <a:cubicBezTo>
                  <a:pt x="25612" y="4811"/>
                  <a:pt x="25625" y="4789"/>
                  <a:pt x="25644" y="4792"/>
                </a:cubicBezTo>
                <a:cubicBezTo>
                  <a:pt x="25659" y="4795"/>
                  <a:pt x="25667" y="4787"/>
                  <a:pt x="25662" y="4771"/>
                </a:cubicBezTo>
                <a:cubicBezTo>
                  <a:pt x="25657" y="4755"/>
                  <a:pt x="25625" y="4747"/>
                  <a:pt x="25580" y="4750"/>
                </a:cubicBezTo>
                <a:cubicBezTo>
                  <a:pt x="25496" y="4758"/>
                  <a:pt x="25446" y="4715"/>
                  <a:pt x="25462" y="4649"/>
                </a:cubicBezTo>
                <a:cubicBezTo>
                  <a:pt x="25469" y="4626"/>
                  <a:pt x="25464" y="4607"/>
                  <a:pt x="25454" y="4607"/>
                </a:cubicBezTo>
                <a:cubicBezTo>
                  <a:pt x="25411" y="4607"/>
                  <a:pt x="25403" y="4602"/>
                  <a:pt x="25369" y="4573"/>
                </a:cubicBezTo>
                <a:cubicBezTo>
                  <a:pt x="25348" y="4554"/>
                  <a:pt x="25327" y="4520"/>
                  <a:pt x="25322" y="4494"/>
                </a:cubicBezTo>
                <a:cubicBezTo>
                  <a:pt x="25306" y="4435"/>
                  <a:pt x="25224" y="4380"/>
                  <a:pt x="25224" y="4427"/>
                </a:cubicBezTo>
                <a:cubicBezTo>
                  <a:pt x="25224" y="4464"/>
                  <a:pt x="25148" y="4509"/>
                  <a:pt x="25119" y="4491"/>
                </a:cubicBezTo>
                <a:cubicBezTo>
                  <a:pt x="25108" y="4483"/>
                  <a:pt x="25097" y="4449"/>
                  <a:pt x="25097" y="4417"/>
                </a:cubicBezTo>
                <a:cubicBezTo>
                  <a:pt x="25097" y="4361"/>
                  <a:pt x="25090" y="4354"/>
                  <a:pt x="25034" y="4354"/>
                </a:cubicBezTo>
                <a:cubicBezTo>
                  <a:pt x="25002" y="4354"/>
                  <a:pt x="24966" y="4343"/>
                  <a:pt x="24958" y="4327"/>
                </a:cubicBezTo>
                <a:cubicBezTo>
                  <a:pt x="24947" y="4309"/>
                  <a:pt x="24936" y="4319"/>
                  <a:pt x="24929" y="4354"/>
                </a:cubicBezTo>
                <a:cubicBezTo>
                  <a:pt x="24910" y="4430"/>
                  <a:pt x="24812" y="4430"/>
                  <a:pt x="24812" y="4354"/>
                </a:cubicBezTo>
                <a:cubicBezTo>
                  <a:pt x="24812" y="4314"/>
                  <a:pt x="24826" y="4298"/>
                  <a:pt x="24860" y="4293"/>
                </a:cubicBezTo>
                <a:cubicBezTo>
                  <a:pt x="24923" y="4285"/>
                  <a:pt x="24926" y="4195"/>
                  <a:pt x="24865" y="4179"/>
                </a:cubicBezTo>
                <a:cubicBezTo>
                  <a:pt x="24839" y="4171"/>
                  <a:pt x="24823" y="4177"/>
                  <a:pt x="24823" y="4195"/>
                </a:cubicBezTo>
                <a:cubicBezTo>
                  <a:pt x="24823" y="4243"/>
                  <a:pt x="24739" y="4256"/>
                  <a:pt x="24699" y="4219"/>
                </a:cubicBezTo>
                <a:cubicBezTo>
                  <a:pt x="24657" y="4174"/>
                  <a:pt x="24691" y="4110"/>
                  <a:pt x="24757" y="4113"/>
                </a:cubicBezTo>
                <a:cubicBezTo>
                  <a:pt x="24834" y="4116"/>
                  <a:pt x="24812" y="4031"/>
                  <a:pt x="24707" y="3933"/>
                </a:cubicBezTo>
                <a:cubicBezTo>
                  <a:pt x="24657" y="3886"/>
                  <a:pt x="24609" y="3857"/>
                  <a:pt x="24601" y="3867"/>
                </a:cubicBezTo>
                <a:cubicBezTo>
                  <a:pt x="24593" y="3878"/>
                  <a:pt x="24564" y="3889"/>
                  <a:pt x="24538" y="3889"/>
                </a:cubicBezTo>
                <a:cubicBezTo>
                  <a:pt x="24498" y="3889"/>
                  <a:pt x="24485" y="3899"/>
                  <a:pt x="24485" y="3936"/>
                </a:cubicBezTo>
                <a:cubicBezTo>
                  <a:pt x="24485" y="3963"/>
                  <a:pt x="24504" y="3997"/>
                  <a:pt x="24528" y="4010"/>
                </a:cubicBezTo>
                <a:cubicBezTo>
                  <a:pt x="24588" y="4050"/>
                  <a:pt x="24583" y="4153"/>
                  <a:pt x="24517" y="4198"/>
                </a:cubicBezTo>
                <a:cubicBezTo>
                  <a:pt x="24491" y="4216"/>
                  <a:pt x="24456" y="4224"/>
                  <a:pt x="24443" y="4216"/>
                </a:cubicBezTo>
                <a:cubicBezTo>
                  <a:pt x="24433" y="4208"/>
                  <a:pt x="24414" y="4224"/>
                  <a:pt x="24404" y="4250"/>
                </a:cubicBezTo>
                <a:cubicBezTo>
                  <a:pt x="24390" y="4290"/>
                  <a:pt x="24396" y="4303"/>
                  <a:pt x="24430" y="4322"/>
                </a:cubicBezTo>
                <a:cubicBezTo>
                  <a:pt x="24522" y="4367"/>
                  <a:pt x="24477" y="4501"/>
                  <a:pt x="24380" y="4470"/>
                </a:cubicBezTo>
                <a:cubicBezTo>
                  <a:pt x="24340" y="4457"/>
                  <a:pt x="24327" y="4425"/>
                  <a:pt x="24335" y="4359"/>
                </a:cubicBezTo>
                <a:cubicBezTo>
                  <a:pt x="24338" y="4343"/>
                  <a:pt x="24316" y="4332"/>
                  <a:pt x="24287" y="4332"/>
                </a:cubicBezTo>
                <a:cubicBezTo>
                  <a:pt x="24227" y="4332"/>
                  <a:pt x="24161" y="4250"/>
                  <a:pt x="24179" y="4200"/>
                </a:cubicBezTo>
                <a:cubicBezTo>
                  <a:pt x="24187" y="4179"/>
                  <a:pt x="24177" y="4163"/>
                  <a:pt x="24150" y="4153"/>
                </a:cubicBezTo>
                <a:cubicBezTo>
                  <a:pt x="24108" y="4140"/>
                  <a:pt x="24068" y="4055"/>
                  <a:pt x="24079" y="4002"/>
                </a:cubicBezTo>
                <a:cubicBezTo>
                  <a:pt x="24082" y="3989"/>
                  <a:pt x="24068" y="3973"/>
                  <a:pt x="24047" y="3968"/>
                </a:cubicBezTo>
                <a:cubicBezTo>
                  <a:pt x="23987" y="3952"/>
                  <a:pt x="23968" y="3955"/>
                  <a:pt x="23973" y="3978"/>
                </a:cubicBezTo>
                <a:cubicBezTo>
                  <a:pt x="23984" y="4010"/>
                  <a:pt x="23936" y="4058"/>
                  <a:pt x="23892" y="4058"/>
                </a:cubicBezTo>
                <a:cubicBezTo>
                  <a:pt x="23842" y="4058"/>
                  <a:pt x="23807" y="3976"/>
                  <a:pt x="23834" y="3926"/>
                </a:cubicBezTo>
                <a:cubicBezTo>
                  <a:pt x="23849" y="3899"/>
                  <a:pt x="23873" y="3889"/>
                  <a:pt x="23913" y="3894"/>
                </a:cubicBezTo>
                <a:cubicBezTo>
                  <a:pt x="23958" y="3899"/>
                  <a:pt x="23968" y="3891"/>
                  <a:pt x="23971" y="3849"/>
                </a:cubicBezTo>
                <a:cubicBezTo>
                  <a:pt x="23973" y="3796"/>
                  <a:pt x="24029" y="3741"/>
                  <a:pt x="24079" y="3741"/>
                </a:cubicBezTo>
                <a:cubicBezTo>
                  <a:pt x="24111" y="3741"/>
                  <a:pt x="24113" y="3706"/>
                  <a:pt x="24084" y="3688"/>
                </a:cubicBezTo>
                <a:cubicBezTo>
                  <a:pt x="24074" y="3680"/>
                  <a:pt x="24047" y="3690"/>
                  <a:pt x="24029" y="3706"/>
                </a:cubicBezTo>
                <a:cubicBezTo>
                  <a:pt x="24010" y="3725"/>
                  <a:pt x="23973" y="3741"/>
                  <a:pt x="23944" y="3741"/>
                </a:cubicBezTo>
                <a:cubicBezTo>
                  <a:pt x="23900" y="3741"/>
                  <a:pt x="23892" y="3733"/>
                  <a:pt x="23897" y="3683"/>
                </a:cubicBezTo>
                <a:cubicBezTo>
                  <a:pt x="23902" y="3638"/>
                  <a:pt x="23918" y="3622"/>
                  <a:pt x="23960" y="3619"/>
                </a:cubicBezTo>
                <a:cubicBezTo>
                  <a:pt x="24005" y="3614"/>
                  <a:pt x="24016" y="3601"/>
                  <a:pt x="24013" y="3564"/>
                </a:cubicBezTo>
                <a:cubicBezTo>
                  <a:pt x="24010" y="3537"/>
                  <a:pt x="23987" y="3495"/>
                  <a:pt x="23960" y="3469"/>
                </a:cubicBezTo>
                <a:cubicBezTo>
                  <a:pt x="23926" y="3434"/>
                  <a:pt x="23915" y="3405"/>
                  <a:pt x="23923" y="3368"/>
                </a:cubicBezTo>
                <a:cubicBezTo>
                  <a:pt x="23934" y="3329"/>
                  <a:pt x="23926" y="3313"/>
                  <a:pt x="23886" y="3297"/>
                </a:cubicBezTo>
                <a:cubicBezTo>
                  <a:pt x="23831" y="3276"/>
                  <a:pt x="23805" y="3228"/>
                  <a:pt x="23823" y="3183"/>
                </a:cubicBezTo>
                <a:cubicBezTo>
                  <a:pt x="23828" y="3165"/>
                  <a:pt x="23815" y="3144"/>
                  <a:pt x="23794" y="3130"/>
                </a:cubicBezTo>
                <a:cubicBezTo>
                  <a:pt x="23770" y="3117"/>
                  <a:pt x="23728" y="3075"/>
                  <a:pt x="23696" y="3033"/>
                </a:cubicBezTo>
                <a:cubicBezTo>
                  <a:pt x="23646" y="2969"/>
                  <a:pt x="23644" y="2959"/>
                  <a:pt x="23678" y="2961"/>
                </a:cubicBezTo>
                <a:cubicBezTo>
                  <a:pt x="23699" y="2964"/>
                  <a:pt x="23747" y="2959"/>
                  <a:pt x="23783" y="2948"/>
                </a:cubicBezTo>
                <a:cubicBezTo>
                  <a:pt x="23839" y="2935"/>
                  <a:pt x="23852" y="2922"/>
                  <a:pt x="23847" y="2890"/>
                </a:cubicBezTo>
                <a:cubicBezTo>
                  <a:pt x="23839" y="2827"/>
                  <a:pt x="23797" y="2821"/>
                  <a:pt x="23781" y="2882"/>
                </a:cubicBezTo>
                <a:cubicBezTo>
                  <a:pt x="23770" y="2922"/>
                  <a:pt x="23752" y="2935"/>
                  <a:pt x="23688" y="2943"/>
                </a:cubicBezTo>
                <a:cubicBezTo>
                  <a:pt x="23612" y="2953"/>
                  <a:pt x="23538" y="2922"/>
                  <a:pt x="23591" y="2903"/>
                </a:cubicBezTo>
                <a:cubicBezTo>
                  <a:pt x="23604" y="2898"/>
                  <a:pt x="23612" y="2877"/>
                  <a:pt x="23607" y="2856"/>
                </a:cubicBezTo>
                <a:cubicBezTo>
                  <a:pt x="23593" y="2811"/>
                  <a:pt x="23646" y="2763"/>
                  <a:pt x="23707" y="2761"/>
                </a:cubicBezTo>
                <a:cubicBezTo>
                  <a:pt x="23733" y="2758"/>
                  <a:pt x="23754" y="2742"/>
                  <a:pt x="23760" y="2718"/>
                </a:cubicBezTo>
                <a:cubicBezTo>
                  <a:pt x="23762" y="2697"/>
                  <a:pt x="23781" y="2668"/>
                  <a:pt x="23802" y="2650"/>
                </a:cubicBezTo>
                <a:cubicBezTo>
                  <a:pt x="23876" y="2594"/>
                  <a:pt x="24013" y="2668"/>
                  <a:pt x="23987" y="2750"/>
                </a:cubicBezTo>
                <a:cubicBezTo>
                  <a:pt x="23971" y="2808"/>
                  <a:pt x="24063" y="2816"/>
                  <a:pt x="24108" y="2763"/>
                </a:cubicBezTo>
                <a:cubicBezTo>
                  <a:pt x="24137" y="2724"/>
                  <a:pt x="24153" y="2721"/>
                  <a:pt x="24182" y="2739"/>
                </a:cubicBezTo>
                <a:cubicBezTo>
                  <a:pt x="24264" y="2787"/>
                  <a:pt x="24232" y="2911"/>
                  <a:pt x="24145" y="2885"/>
                </a:cubicBezTo>
                <a:cubicBezTo>
                  <a:pt x="24121" y="2877"/>
                  <a:pt x="24113" y="2890"/>
                  <a:pt x="24113" y="2935"/>
                </a:cubicBezTo>
                <a:cubicBezTo>
                  <a:pt x="24113" y="2980"/>
                  <a:pt x="24124" y="3001"/>
                  <a:pt x="24153" y="3009"/>
                </a:cubicBezTo>
                <a:cubicBezTo>
                  <a:pt x="24187" y="3017"/>
                  <a:pt x="24192" y="3033"/>
                  <a:pt x="24187" y="3093"/>
                </a:cubicBezTo>
                <a:cubicBezTo>
                  <a:pt x="24179" y="3154"/>
                  <a:pt x="24185" y="3170"/>
                  <a:pt x="24211" y="3170"/>
                </a:cubicBezTo>
                <a:cubicBezTo>
                  <a:pt x="24269" y="3170"/>
                  <a:pt x="24319" y="3244"/>
                  <a:pt x="24306" y="3302"/>
                </a:cubicBezTo>
                <a:cubicBezTo>
                  <a:pt x="24295" y="3342"/>
                  <a:pt x="24301" y="3358"/>
                  <a:pt x="24335" y="3366"/>
                </a:cubicBezTo>
                <a:cubicBezTo>
                  <a:pt x="24367" y="3373"/>
                  <a:pt x="24380" y="3363"/>
                  <a:pt x="24388" y="3329"/>
                </a:cubicBezTo>
                <a:cubicBezTo>
                  <a:pt x="24401" y="3281"/>
                  <a:pt x="24467" y="3241"/>
                  <a:pt x="24517" y="3249"/>
                </a:cubicBezTo>
                <a:cubicBezTo>
                  <a:pt x="24530" y="3252"/>
                  <a:pt x="24549" y="3225"/>
                  <a:pt x="24562" y="3194"/>
                </a:cubicBezTo>
                <a:cubicBezTo>
                  <a:pt x="24580" y="3146"/>
                  <a:pt x="24580" y="3133"/>
                  <a:pt x="24562" y="3141"/>
                </a:cubicBezTo>
                <a:cubicBezTo>
                  <a:pt x="24549" y="3146"/>
                  <a:pt x="24520" y="3136"/>
                  <a:pt x="24498" y="3120"/>
                </a:cubicBezTo>
                <a:cubicBezTo>
                  <a:pt x="24467" y="3099"/>
                  <a:pt x="24462" y="3078"/>
                  <a:pt x="24472" y="3035"/>
                </a:cubicBezTo>
                <a:cubicBezTo>
                  <a:pt x="24491" y="2964"/>
                  <a:pt x="24525" y="2951"/>
                  <a:pt x="24601" y="2980"/>
                </a:cubicBezTo>
                <a:cubicBezTo>
                  <a:pt x="24652" y="2998"/>
                  <a:pt x="24657" y="3009"/>
                  <a:pt x="24646" y="3064"/>
                </a:cubicBezTo>
                <a:cubicBezTo>
                  <a:pt x="24636" y="3120"/>
                  <a:pt x="24641" y="3128"/>
                  <a:pt x="24686" y="3128"/>
                </a:cubicBezTo>
                <a:cubicBezTo>
                  <a:pt x="24747" y="3128"/>
                  <a:pt x="24789" y="3194"/>
                  <a:pt x="24770" y="3255"/>
                </a:cubicBezTo>
                <a:cubicBezTo>
                  <a:pt x="24760" y="3284"/>
                  <a:pt x="24768" y="3297"/>
                  <a:pt x="24789" y="3297"/>
                </a:cubicBezTo>
                <a:cubicBezTo>
                  <a:pt x="24836" y="3297"/>
                  <a:pt x="24886" y="3358"/>
                  <a:pt x="24886" y="3413"/>
                </a:cubicBezTo>
                <a:cubicBezTo>
                  <a:pt x="24886" y="3474"/>
                  <a:pt x="24805" y="3537"/>
                  <a:pt x="24752" y="3516"/>
                </a:cubicBezTo>
                <a:cubicBezTo>
                  <a:pt x="24728" y="3508"/>
                  <a:pt x="24717" y="3516"/>
                  <a:pt x="24717" y="3548"/>
                </a:cubicBezTo>
                <a:cubicBezTo>
                  <a:pt x="24717" y="3595"/>
                  <a:pt x="24659" y="3635"/>
                  <a:pt x="24591" y="3635"/>
                </a:cubicBezTo>
                <a:cubicBezTo>
                  <a:pt x="24512" y="3635"/>
                  <a:pt x="24522" y="3693"/>
                  <a:pt x="24615" y="3791"/>
                </a:cubicBezTo>
                <a:cubicBezTo>
                  <a:pt x="24665" y="3846"/>
                  <a:pt x="24712" y="3889"/>
                  <a:pt x="24720" y="3889"/>
                </a:cubicBezTo>
                <a:cubicBezTo>
                  <a:pt x="24728" y="3889"/>
                  <a:pt x="24739" y="3870"/>
                  <a:pt x="24744" y="3846"/>
                </a:cubicBezTo>
                <a:cubicBezTo>
                  <a:pt x="24752" y="3815"/>
                  <a:pt x="24773" y="3804"/>
                  <a:pt x="24820" y="3804"/>
                </a:cubicBezTo>
                <a:cubicBezTo>
                  <a:pt x="24871" y="3804"/>
                  <a:pt x="24886" y="3793"/>
                  <a:pt x="24886" y="3764"/>
                </a:cubicBezTo>
                <a:cubicBezTo>
                  <a:pt x="24886" y="3714"/>
                  <a:pt x="24952" y="3656"/>
                  <a:pt x="25008" y="3656"/>
                </a:cubicBezTo>
                <a:cubicBezTo>
                  <a:pt x="25034" y="3656"/>
                  <a:pt x="25058" y="3638"/>
                  <a:pt x="25066" y="3614"/>
                </a:cubicBezTo>
                <a:cubicBezTo>
                  <a:pt x="25095" y="3519"/>
                  <a:pt x="25287" y="3543"/>
                  <a:pt x="25287" y="3643"/>
                </a:cubicBezTo>
                <a:cubicBezTo>
                  <a:pt x="25287" y="3672"/>
                  <a:pt x="25303" y="3698"/>
                  <a:pt x="25322" y="3706"/>
                </a:cubicBezTo>
                <a:cubicBezTo>
                  <a:pt x="25367" y="3725"/>
                  <a:pt x="25367" y="3725"/>
                  <a:pt x="25377" y="3677"/>
                </a:cubicBezTo>
                <a:cubicBezTo>
                  <a:pt x="25385" y="3648"/>
                  <a:pt x="25406" y="3635"/>
                  <a:pt x="25443" y="3635"/>
                </a:cubicBezTo>
                <a:cubicBezTo>
                  <a:pt x="25533" y="3635"/>
                  <a:pt x="25562" y="3656"/>
                  <a:pt x="25562" y="3722"/>
                </a:cubicBezTo>
                <a:cubicBezTo>
                  <a:pt x="25562" y="3775"/>
                  <a:pt x="25549" y="3791"/>
                  <a:pt x="25488" y="3817"/>
                </a:cubicBezTo>
                <a:cubicBezTo>
                  <a:pt x="25403" y="3852"/>
                  <a:pt x="25393" y="3886"/>
                  <a:pt x="25459" y="3928"/>
                </a:cubicBezTo>
                <a:cubicBezTo>
                  <a:pt x="25493" y="3949"/>
                  <a:pt x="25501" y="3970"/>
                  <a:pt x="25493" y="4026"/>
                </a:cubicBezTo>
                <a:cubicBezTo>
                  <a:pt x="25488" y="4084"/>
                  <a:pt x="25493" y="4100"/>
                  <a:pt x="25528" y="4105"/>
                </a:cubicBezTo>
                <a:cubicBezTo>
                  <a:pt x="25588" y="4113"/>
                  <a:pt x="25620" y="4174"/>
                  <a:pt x="25588" y="4227"/>
                </a:cubicBezTo>
                <a:cubicBezTo>
                  <a:pt x="25564" y="4264"/>
                  <a:pt x="25567" y="4269"/>
                  <a:pt x="25612" y="4269"/>
                </a:cubicBezTo>
                <a:cubicBezTo>
                  <a:pt x="25641" y="4269"/>
                  <a:pt x="25678" y="4274"/>
                  <a:pt x="25696" y="4282"/>
                </a:cubicBezTo>
                <a:cubicBezTo>
                  <a:pt x="25723" y="4290"/>
                  <a:pt x="25728" y="4285"/>
                  <a:pt x="25717" y="4264"/>
                </a:cubicBezTo>
                <a:cubicBezTo>
                  <a:pt x="25704" y="4224"/>
                  <a:pt x="25781" y="4174"/>
                  <a:pt x="25828" y="4192"/>
                </a:cubicBezTo>
                <a:cubicBezTo>
                  <a:pt x="25844" y="4200"/>
                  <a:pt x="25857" y="4227"/>
                  <a:pt x="25857" y="4256"/>
                </a:cubicBezTo>
                <a:cubicBezTo>
                  <a:pt x="25857" y="4319"/>
                  <a:pt x="25791" y="4364"/>
                  <a:pt x="25754" y="4327"/>
                </a:cubicBezTo>
                <a:cubicBezTo>
                  <a:pt x="25736" y="4309"/>
                  <a:pt x="25731" y="4317"/>
                  <a:pt x="25731" y="4356"/>
                </a:cubicBezTo>
                <a:cubicBezTo>
                  <a:pt x="25731" y="4393"/>
                  <a:pt x="25744" y="4414"/>
                  <a:pt x="25773" y="4422"/>
                </a:cubicBezTo>
                <a:cubicBezTo>
                  <a:pt x="25799" y="4430"/>
                  <a:pt x="25815" y="4425"/>
                  <a:pt x="25815" y="4404"/>
                </a:cubicBezTo>
                <a:cubicBezTo>
                  <a:pt x="25815" y="4364"/>
                  <a:pt x="25913" y="4343"/>
                  <a:pt x="25952" y="4375"/>
                </a:cubicBezTo>
                <a:cubicBezTo>
                  <a:pt x="25997" y="4412"/>
                  <a:pt x="25992" y="4496"/>
                  <a:pt x="25942" y="4523"/>
                </a:cubicBezTo>
                <a:cubicBezTo>
                  <a:pt x="25918" y="4536"/>
                  <a:pt x="25889" y="4541"/>
                  <a:pt x="25878" y="4533"/>
                </a:cubicBezTo>
                <a:cubicBezTo>
                  <a:pt x="25868" y="4525"/>
                  <a:pt x="25857" y="4533"/>
                  <a:pt x="25857" y="4552"/>
                </a:cubicBezTo>
                <a:cubicBezTo>
                  <a:pt x="25857" y="4568"/>
                  <a:pt x="25852" y="4597"/>
                  <a:pt x="25844" y="4615"/>
                </a:cubicBezTo>
                <a:cubicBezTo>
                  <a:pt x="25836" y="4636"/>
                  <a:pt x="25841" y="4649"/>
                  <a:pt x="25857" y="4649"/>
                </a:cubicBezTo>
                <a:cubicBezTo>
                  <a:pt x="25871" y="4649"/>
                  <a:pt x="25900" y="4671"/>
                  <a:pt x="25921" y="4697"/>
                </a:cubicBezTo>
                <a:cubicBezTo>
                  <a:pt x="25960" y="4747"/>
                  <a:pt x="26324" y="4945"/>
                  <a:pt x="26533" y="5030"/>
                </a:cubicBezTo>
                <a:cubicBezTo>
                  <a:pt x="26596" y="5056"/>
                  <a:pt x="26688" y="5096"/>
                  <a:pt x="26736" y="5117"/>
                </a:cubicBezTo>
                <a:cubicBezTo>
                  <a:pt x="26860" y="5170"/>
                  <a:pt x="26934" y="5186"/>
                  <a:pt x="26934" y="5159"/>
                </a:cubicBezTo>
                <a:cubicBezTo>
                  <a:pt x="26934" y="5146"/>
                  <a:pt x="26942" y="5135"/>
                  <a:pt x="26955" y="5135"/>
                </a:cubicBezTo>
                <a:cubicBezTo>
                  <a:pt x="26965" y="5135"/>
                  <a:pt x="26971" y="5149"/>
                  <a:pt x="26963" y="5165"/>
                </a:cubicBezTo>
                <a:cubicBezTo>
                  <a:pt x="26958" y="5183"/>
                  <a:pt x="27002" y="5207"/>
                  <a:pt x="27108" y="5239"/>
                </a:cubicBezTo>
                <a:cubicBezTo>
                  <a:pt x="27301" y="5297"/>
                  <a:pt x="27628" y="5368"/>
                  <a:pt x="27659" y="5357"/>
                </a:cubicBezTo>
                <a:cubicBezTo>
                  <a:pt x="27794" y="5310"/>
                  <a:pt x="27805" y="5302"/>
                  <a:pt x="27781" y="5278"/>
                </a:cubicBezTo>
                <a:cubicBezTo>
                  <a:pt x="27752" y="5246"/>
                  <a:pt x="27749" y="5172"/>
                  <a:pt x="27781" y="5141"/>
                </a:cubicBezTo>
                <a:cubicBezTo>
                  <a:pt x="27815" y="5106"/>
                  <a:pt x="27926" y="5151"/>
                  <a:pt x="27926" y="5202"/>
                </a:cubicBezTo>
                <a:cubicBezTo>
                  <a:pt x="27926" y="5244"/>
                  <a:pt x="27958" y="5254"/>
                  <a:pt x="27979" y="5220"/>
                </a:cubicBezTo>
                <a:cubicBezTo>
                  <a:pt x="27984" y="5209"/>
                  <a:pt x="27971" y="5180"/>
                  <a:pt x="27947" y="5157"/>
                </a:cubicBezTo>
                <a:cubicBezTo>
                  <a:pt x="27897" y="5106"/>
                  <a:pt x="27894" y="5064"/>
                  <a:pt x="27939" y="5022"/>
                </a:cubicBezTo>
                <a:cubicBezTo>
                  <a:pt x="27976" y="4982"/>
                  <a:pt x="27989" y="4980"/>
                  <a:pt x="28060" y="5009"/>
                </a:cubicBezTo>
                <a:cubicBezTo>
                  <a:pt x="28103" y="5025"/>
                  <a:pt x="28116" y="5043"/>
                  <a:pt x="28116" y="5093"/>
                </a:cubicBezTo>
                <a:cubicBezTo>
                  <a:pt x="28116" y="5170"/>
                  <a:pt x="28137" y="5165"/>
                  <a:pt x="28311" y="5048"/>
                </a:cubicBezTo>
                <a:cubicBezTo>
                  <a:pt x="28377" y="5003"/>
                  <a:pt x="28435" y="4966"/>
                  <a:pt x="28443" y="4966"/>
                </a:cubicBezTo>
                <a:cubicBezTo>
                  <a:pt x="28451" y="4966"/>
                  <a:pt x="28467" y="4956"/>
                  <a:pt x="28480" y="4945"/>
                </a:cubicBezTo>
                <a:cubicBezTo>
                  <a:pt x="28496" y="4935"/>
                  <a:pt x="28567" y="4879"/>
                  <a:pt x="28644" y="4824"/>
                </a:cubicBezTo>
                <a:cubicBezTo>
                  <a:pt x="28794" y="4713"/>
                  <a:pt x="28828" y="4686"/>
                  <a:pt x="28926" y="4604"/>
                </a:cubicBezTo>
                <a:cubicBezTo>
                  <a:pt x="28981" y="4560"/>
                  <a:pt x="29002" y="4554"/>
                  <a:pt x="29050" y="4570"/>
                </a:cubicBezTo>
                <a:cubicBezTo>
                  <a:pt x="29082" y="4581"/>
                  <a:pt x="29108" y="4597"/>
                  <a:pt x="29108" y="4604"/>
                </a:cubicBezTo>
                <a:cubicBezTo>
                  <a:pt x="29105" y="4612"/>
                  <a:pt x="29053" y="4655"/>
                  <a:pt x="28989" y="4702"/>
                </a:cubicBezTo>
                <a:cubicBezTo>
                  <a:pt x="28923" y="4750"/>
                  <a:pt x="28852" y="4803"/>
                  <a:pt x="28828" y="4824"/>
                </a:cubicBezTo>
                <a:cubicBezTo>
                  <a:pt x="28805" y="4845"/>
                  <a:pt x="28773" y="4861"/>
                  <a:pt x="28757" y="4861"/>
                </a:cubicBezTo>
                <a:cubicBezTo>
                  <a:pt x="28744" y="4861"/>
                  <a:pt x="28728" y="4890"/>
                  <a:pt x="28725" y="4929"/>
                </a:cubicBezTo>
                <a:cubicBezTo>
                  <a:pt x="28717" y="4993"/>
                  <a:pt x="28712" y="4998"/>
                  <a:pt x="28636" y="4998"/>
                </a:cubicBezTo>
                <a:cubicBezTo>
                  <a:pt x="28575" y="4998"/>
                  <a:pt x="28546" y="5009"/>
                  <a:pt x="28522" y="5046"/>
                </a:cubicBezTo>
                <a:cubicBezTo>
                  <a:pt x="28504" y="5072"/>
                  <a:pt x="28469" y="5093"/>
                  <a:pt x="28440" y="5093"/>
                </a:cubicBezTo>
                <a:cubicBezTo>
                  <a:pt x="28409" y="5093"/>
                  <a:pt x="28385" y="5109"/>
                  <a:pt x="28377" y="5130"/>
                </a:cubicBezTo>
                <a:cubicBezTo>
                  <a:pt x="28348" y="5228"/>
                  <a:pt x="28322" y="5244"/>
                  <a:pt x="28240" y="5209"/>
                </a:cubicBezTo>
                <a:cubicBezTo>
                  <a:pt x="28211" y="5199"/>
                  <a:pt x="28203" y="5209"/>
                  <a:pt x="28198" y="5265"/>
                </a:cubicBezTo>
                <a:cubicBezTo>
                  <a:pt x="28190" y="5326"/>
                  <a:pt x="28179" y="5336"/>
                  <a:pt x="28132" y="5344"/>
                </a:cubicBezTo>
                <a:cubicBezTo>
                  <a:pt x="28095" y="5347"/>
                  <a:pt x="28068" y="5339"/>
                  <a:pt x="28060" y="5318"/>
                </a:cubicBezTo>
                <a:cubicBezTo>
                  <a:pt x="28047" y="5278"/>
                  <a:pt x="28034" y="5275"/>
                  <a:pt x="27992" y="5302"/>
                </a:cubicBezTo>
                <a:cubicBezTo>
                  <a:pt x="27971" y="5315"/>
                  <a:pt x="27968" y="5331"/>
                  <a:pt x="27987" y="5365"/>
                </a:cubicBezTo>
                <a:cubicBezTo>
                  <a:pt x="28010" y="5408"/>
                  <a:pt x="28029" y="5410"/>
                  <a:pt x="28290" y="5413"/>
                </a:cubicBezTo>
                <a:cubicBezTo>
                  <a:pt x="28517" y="5416"/>
                  <a:pt x="28541" y="5418"/>
                  <a:pt x="28425" y="5429"/>
                </a:cubicBezTo>
                <a:cubicBezTo>
                  <a:pt x="28335" y="5437"/>
                  <a:pt x="28274" y="5452"/>
                  <a:pt x="28269" y="5468"/>
                </a:cubicBezTo>
                <a:cubicBezTo>
                  <a:pt x="28258" y="5503"/>
                  <a:pt x="28224" y="5503"/>
                  <a:pt x="28187" y="5463"/>
                </a:cubicBezTo>
                <a:cubicBezTo>
                  <a:pt x="28163" y="5439"/>
                  <a:pt x="28116" y="5431"/>
                  <a:pt x="28024" y="5434"/>
                </a:cubicBezTo>
                <a:cubicBezTo>
                  <a:pt x="27952" y="5437"/>
                  <a:pt x="27865" y="5431"/>
                  <a:pt x="27831" y="5423"/>
                </a:cubicBezTo>
                <a:cubicBezTo>
                  <a:pt x="27781" y="5413"/>
                  <a:pt x="27696" y="5431"/>
                  <a:pt x="27493" y="5500"/>
                </a:cubicBezTo>
                <a:cubicBezTo>
                  <a:pt x="27227" y="5590"/>
                  <a:pt x="27219" y="5595"/>
                  <a:pt x="27206" y="5661"/>
                </a:cubicBezTo>
                <a:cubicBezTo>
                  <a:pt x="27192" y="5722"/>
                  <a:pt x="27198" y="5733"/>
                  <a:pt x="27243" y="5751"/>
                </a:cubicBezTo>
                <a:cubicBezTo>
                  <a:pt x="27332" y="5783"/>
                  <a:pt x="27733" y="5772"/>
                  <a:pt x="28021" y="5727"/>
                </a:cubicBezTo>
                <a:cubicBezTo>
                  <a:pt x="28665" y="5627"/>
                  <a:pt x="28987" y="5542"/>
                  <a:pt x="29332" y="5379"/>
                </a:cubicBezTo>
                <a:cubicBezTo>
                  <a:pt x="29535" y="5283"/>
                  <a:pt x="29860" y="5085"/>
                  <a:pt x="29905" y="5030"/>
                </a:cubicBezTo>
                <a:cubicBezTo>
                  <a:pt x="29918" y="5014"/>
                  <a:pt x="29931" y="5006"/>
                  <a:pt x="29931" y="5017"/>
                </a:cubicBezTo>
                <a:cubicBezTo>
                  <a:pt x="29931" y="5027"/>
                  <a:pt x="29950" y="5017"/>
                  <a:pt x="29971" y="4990"/>
                </a:cubicBezTo>
                <a:cubicBezTo>
                  <a:pt x="29992" y="4966"/>
                  <a:pt x="30016" y="4945"/>
                  <a:pt x="30023" y="4945"/>
                </a:cubicBezTo>
                <a:cubicBezTo>
                  <a:pt x="30031" y="4945"/>
                  <a:pt x="30060" y="4919"/>
                  <a:pt x="30089" y="4887"/>
                </a:cubicBezTo>
                <a:lnTo>
                  <a:pt x="30140" y="4829"/>
                </a:lnTo>
                <a:lnTo>
                  <a:pt x="30142" y="4940"/>
                </a:lnTo>
                <a:cubicBezTo>
                  <a:pt x="30142" y="5043"/>
                  <a:pt x="30140" y="5051"/>
                  <a:pt x="30095" y="5046"/>
                </a:cubicBezTo>
                <a:cubicBezTo>
                  <a:pt x="30063" y="5043"/>
                  <a:pt x="30042" y="5056"/>
                  <a:pt x="30026" y="5088"/>
                </a:cubicBezTo>
                <a:cubicBezTo>
                  <a:pt x="30016" y="5114"/>
                  <a:pt x="29992" y="5135"/>
                  <a:pt x="29973" y="5135"/>
                </a:cubicBezTo>
                <a:cubicBezTo>
                  <a:pt x="29955" y="5135"/>
                  <a:pt x="29897" y="5165"/>
                  <a:pt x="29841" y="5196"/>
                </a:cubicBezTo>
                <a:cubicBezTo>
                  <a:pt x="29789" y="5231"/>
                  <a:pt x="29683" y="5291"/>
                  <a:pt x="29612" y="5328"/>
                </a:cubicBezTo>
                <a:cubicBezTo>
                  <a:pt x="29538" y="5368"/>
                  <a:pt x="29469" y="5413"/>
                  <a:pt x="29461" y="5426"/>
                </a:cubicBezTo>
                <a:cubicBezTo>
                  <a:pt x="29451" y="5442"/>
                  <a:pt x="29432" y="5447"/>
                  <a:pt x="29422" y="5439"/>
                </a:cubicBezTo>
                <a:cubicBezTo>
                  <a:pt x="29411" y="5434"/>
                  <a:pt x="29390" y="5437"/>
                  <a:pt x="29377" y="5450"/>
                </a:cubicBezTo>
                <a:cubicBezTo>
                  <a:pt x="29361" y="5460"/>
                  <a:pt x="29340" y="5471"/>
                  <a:pt x="29330" y="5474"/>
                </a:cubicBezTo>
                <a:cubicBezTo>
                  <a:pt x="29303" y="5479"/>
                  <a:pt x="29308" y="5479"/>
                  <a:pt x="29058" y="5569"/>
                </a:cubicBezTo>
                <a:cubicBezTo>
                  <a:pt x="28944" y="5608"/>
                  <a:pt x="28841" y="5637"/>
                  <a:pt x="28828" y="5629"/>
                </a:cubicBezTo>
                <a:cubicBezTo>
                  <a:pt x="28818" y="5622"/>
                  <a:pt x="28802" y="5627"/>
                  <a:pt x="28794" y="5637"/>
                </a:cubicBezTo>
                <a:cubicBezTo>
                  <a:pt x="28775" y="5664"/>
                  <a:pt x="28248" y="5767"/>
                  <a:pt x="28084" y="5775"/>
                </a:cubicBezTo>
                <a:cubicBezTo>
                  <a:pt x="28016" y="5777"/>
                  <a:pt x="27952" y="5785"/>
                  <a:pt x="27947" y="5793"/>
                </a:cubicBezTo>
                <a:cubicBezTo>
                  <a:pt x="27931" y="5814"/>
                  <a:pt x="27633" y="5822"/>
                  <a:pt x="27617" y="5804"/>
                </a:cubicBezTo>
                <a:cubicBezTo>
                  <a:pt x="27591" y="5780"/>
                  <a:pt x="27525" y="5791"/>
                  <a:pt x="27525" y="5817"/>
                </a:cubicBezTo>
                <a:cubicBezTo>
                  <a:pt x="27525" y="5886"/>
                  <a:pt x="28095" y="5983"/>
                  <a:pt x="28496" y="5983"/>
                </a:cubicBezTo>
                <a:cubicBezTo>
                  <a:pt x="28934" y="5986"/>
                  <a:pt x="29287" y="5915"/>
                  <a:pt x="29765" y="5725"/>
                </a:cubicBezTo>
                <a:cubicBezTo>
                  <a:pt x="29987" y="5635"/>
                  <a:pt x="29992" y="5632"/>
                  <a:pt x="29979" y="5574"/>
                </a:cubicBezTo>
                <a:cubicBezTo>
                  <a:pt x="29971" y="5526"/>
                  <a:pt x="29976" y="5516"/>
                  <a:pt x="30010" y="5516"/>
                </a:cubicBezTo>
                <a:cubicBezTo>
                  <a:pt x="30034" y="5516"/>
                  <a:pt x="30060" y="5532"/>
                  <a:pt x="30066" y="5550"/>
                </a:cubicBezTo>
                <a:cubicBezTo>
                  <a:pt x="30074" y="5569"/>
                  <a:pt x="30092" y="5579"/>
                  <a:pt x="30111" y="5571"/>
                </a:cubicBezTo>
                <a:cubicBezTo>
                  <a:pt x="30129" y="5566"/>
                  <a:pt x="30142" y="5566"/>
                  <a:pt x="30142" y="5574"/>
                </a:cubicBezTo>
                <a:cubicBezTo>
                  <a:pt x="30142" y="5614"/>
                  <a:pt x="29580" y="5838"/>
                  <a:pt x="29287" y="5917"/>
                </a:cubicBezTo>
                <a:cubicBezTo>
                  <a:pt x="28947" y="6010"/>
                  <a:pt x="28483" y="6042"/>
                  <a:pt x="28116" y="5999"/>
                </a:cubicBezTo>
                <a:close/>
                <a:moveTo>
                  <a:pt x="26638" y="5748"/>
                </a:moveTo>
                <a:cubicBezTo>
                  <a:pt x="26638" y="5719"/>
                  <a:pt x="26604" y="5703"/>
                  <a:pt x="26567" y="5719"/>
                </a:cubicBezTo>
                <a:cubicBezTo>
                  <a:pt x="26514" y="5738"/>
                  <a:pt x="26527" y="5769"/>
                  <a:pt x="26586" y="5769"/>
                </a:cubicBezTo>
                <a:cubicBezTo>
                  <a:pt x="26615" y="5769"/>
                  <a:pt x="26638" y="5762"/>
                  <a:pt x="26638" y="5748"/>
                </a:cubicBezTo>
                <a:close/>
                <a:moveTo>
                  <a:pt x="27108" y="5651"/>
                </a:moveTo>
                <a:cubicBezTo>
                  <a:pt x="27095" y="5643"/>
                  <a:pt x="27071" y="5643"/>
                  <a:pt x="27055" y="5651"/>
                </a:cubicBezTo>
                <a:cubicBezTo>
                  <a:pt x="27042" y="5656"/>
                  <a:pt x="27053" y="5661"/>
                  <a:pt x="27082" y="5661"/>
                </a:cubicBezTo>
                <a:cubicBezTo>
                  <a:pt x="27111" y="5661"/>
                  <a:pt x="27124" y="5656"/>
                  <a:pt x="27108" y="5651"/>
                </a:cubicBezTo>
                <a:close/>
                <a:moveTo>
                  <a:pt x="27177" y="5524"/>
                </a:moveTo>
                <a:cubicBezTo>
                  <a:pt x="27448" y="5439"/>
                  <a:pt x="27549" y="5405"/>
                  <a:pt x="27538" y="5397"/>
                </a:cubicBezTo>
                <a:cubicBezTo>
                  <a:pt x="27533" y="5392"/>
                  <a:pt x="27432" y="5365"/>
                  <a:pt x="27311" y="5336"/>
                </a:cubicBezTo>
                <a:cubicBezTo>
                  <a:pt x="26915" y="5246"/>
                  <a:pt x="26651" y="5146"/>
                  <a:pt x="26248" y="4937"/>
                </a:cubicBezTo>
                <a:cubicBezTo>
                  <a:pt x="26076" y="4848"/>
                  <a:pt x="25929" y="4776"/>
                  <a:pt x="25923" y="4776"/>
                </a:cubicBezTo>
                <a:cubicBezTo>
                  <a:pt x="25915" y="4776"/>
                  <a:pt x="25892" y="4792"/>
                  <a:pt x="25868" y="4808"/>
                </a:cubicBezTo>
                <a:cubicBezTo>
                  <a:pt x="25828" y="4840"/>
                  <a:pt x="25828" y="4840"/>
                  <a:pt x="25868" y="4869"/>
                </a:cubicBezTo>
                <a:cubicBezTo>
                  <a:pt x="25889" y="4885"/>
                  <a:pt x="25921" y="4892"/>
                  <a:pt x="25936" y="4887"/>
                </a:cubicBezTo>
                <a:cubicBezTo>
                  <a:pt x="25952" y="4882"/>
                  <a:pt x="25963" y="4892"/>
                  <a:pt x="25963" y="4916"/>
                </a:cubicBezTo>
                <a:cubicBezTo>
                  <a:pt x="25963" y="4961"/>
                  <a:pt x="26380" y="5283"/>
                  <a:pt x="26435" y="5283"/>
                </a:cubicBezTo>
                <a:cubicBezTo>
                  <a:pt x="26454" y="5283"/>
                  <a:pt x="26509" y="5320"/>
                  <a:pt x="26557" y="5368"/>
                </a:cubicBezTo>
                <a:cubicBezTo>
                  <a:pt x="26644" y="5452"/>
                  <a:pt x="26681" y="5460"/>
                  <a:pt x="26681" y="5389"/>
                </a:cubicBezTo>
                <a:cubicBezTo>
                  <a:pt x="26681" y="5368"/>
                  <a:pt x="26694" y="5347"/>
                  <a:pt x="26712" y="5339"/>
                </a:cubicBezTo>
                <a:cubicBezTo>
                  <a:pt x="26762" y="5320"/>
                  <a:pt x="26807" y="5347"/>
                  <a:pt x="26807" y="5400"/>
                </a:cubicBezTo>
                <a:cubicBezTo>
                  <a:pt x="26807" y="5426"/>
                  <a:pt x="26794" y="5452"/>
                  <a:pt x="26776" y="5460"/>
                </a:cubicBezTo>
                <a:cubicBezTo>
                  <a:pt x="26723" y="5482"/>
                  <a:pt x="26739" y="5508"/>
                  <a:pt x="26823" y="5542"/>
                </a:cubicBezTo>
                <a:cubicBezTo>
                  <a:pt x="26910" y="5579"/>
                  <a:pt x="27010" y="5574"/>
                  <a:pt x="27177" y="5524"/>
                </a:cubicBezTo>
                <a:close/>
                <a:moveTo>
                  <a:pt x="27018" y="5347"/>
                </a:moveTo>
                <a:cubicBezTo>
                  <a:pt x="27018" y="5336"/>
                  <a:pt x="27029" y="5326"/>
                  <a:pt x="27039" y="5326"/>
                </a:cubicBezTo>
                <a:cubicBezTo>
                  <a:pt x="27050" y="5326"/>
                  <a:pt x="27060" y="5336"/>
                  <a:pt x="27060" y="5347"/>
                </a:cubicBezTo>
                <a:cubicBezTo>
                  <a:pt x="27060" y="5357"/>
                  <a:pt x="27050" y="5368"/>
                  <a:pt x="27039" y="5368"/>
                </a:cubicBezTo>
                <a:cubicBezTo>
                  <a:pt x="27029" y="5368"/>
                  <a:pt x="27018" y="5357"/>
                  <a:pt x="27018" y="5347"/>
                </a:cubicBezTo>
                <a:close/>
                <a:moveTo>
                  <a:pt x="27894" y="5368"/>
                </a:moveTo>
                <a:cubicBezTo>
                  <a:pt x="27886" y="5357"/>
                  <a:pt x="27873" y="5347"/>
                  <a:pt x="27863" y="5347"/>
                </a:cubicBezTo>
                <a:cubicBezTo>
                  <a:pt x="27849" y="5347"/>
                  <a:pt x="27841" y="5357"/>
                  <a:pt x="27841" y="5368"/>
                </a:cubicBezTo>
                <a:cubicBezTo>
                  <a:pt x="27841" y="5379"/>
                  <a:pt x="27857" y="5389"/>
                  <a:pt x="27873" y="5389"/>
                </a:cubicBezTo>
                <a:cubicBezTo>
                  <a:pt x="27892" y="5389"/>
                  <a:pt x="27902" y="5379"/>
                  <a:pt x="27894" y="5368"/>
                </a:cubicBezTo>
                <a:close/>
                <a:moveTo>
                  <a:pt x="25752" y="4713"/>
                </a:moveTo>
                <a:cubicBezTo>
                  <a:pt x="25752" y="4694"/>
                  <a:pt x="25665" y="4668"/>
                  <a:pt x="25649" y="4681"/>
                </a:cubicBezTo>
                <a:cubicBezTo>
                  <a:pt x="25644" y="4686"/>
                  <a:pt x="25657" y="4705"/>
                  <a:pt x="25678" y="4721"/>
                </a:cubicBezTo>
                <a:cubicBezTo>
                  <a:pt x="25720" y="4750"/>
                  <a:pt x="25752" y="4747"/>
                  <a:pt x="25752" y="4713"/>
                </a:cubicBezTo>
                <a:close/>
                <a:moveTo>
                  <a:pt x="25583" y="4544"/>
                </a:moveTo>
                <a:cubicBezTo>
                  <a:pt x="25583" y="4533"/>
                  <a:pt x="25575" y="4523"/>
                  <a:pt x="25562" y="4523"/>
                </a:cubicBezTo>
                <a:cubicBezTo>
                  <a:pt x="25551" y="4523"/>
                  <a:pt x="25538" y="4533"/>
                  <a:pt x="25530" y="4544"/>
                </a:cubicBezTo>
                <a:cubicBezTo>
                  <a:pt x="25522" y="4554"/>
                  <a:pt x="25533" y="4565"/>
                  <a:pt x="25551" y="4565"/>
                </a:cubicBezTo>
                <a:cubicBezTo>
                  <a:pt x="25567" y="4565"/>
                  <a:pt x="25583" y="4554"/>
                  <a:pt x="25583" y="4544"/>
                </a:cubicBezTo>
                <a:close/>
                <a:moveTo>
                  <a:pt x="25504" y="4332"/>
                </a:moveTo>
                <a:cubicBezTo>
                  <a:pt x="25512" y="4301"/>
                  <a:pt x="25506" y="4290"/>
                  <a:pt x="25475" y="4290"/>
                </a:cubicBezTo>
                <a:cubicBezTo>
                  <a:pt x="25448" y="4290"/>
                  <a:pt x="25435" y="4306"/>
                  <a:pt x="25435" y="4332"/>
                </a:cubicBezTo>
                <a:cubicBezTo>
                  <a:pt x="25435" y="4356"/>
                  <a:pt x="25448" y="4375"/>
                  <a:pt x="25464" y="4375"/>
                </a:cubicBezTo>
                <a:cubicBezTo>
                  <a:pt x="25480" y="4375"/>
                  <a:pt x="25498" y="4356"/>
                  <a:pt x="25504" y="4332"/>
                </a:cubicBezTo>
                <a:close/>
                <a:moveTo>
                  <a:pt x="25224" y="4290"/>
                </a:moveTo>
                <a:cubicBezTo>
                  <a:pt x="25224" y="4280"/>
                  <a:pt x="25208" y="4269"/>
                  <a:pt x="25192" y="4269"/>
                </a:cubicBezTo>
                <a:cubicBezTo>
                  <a:pt x="25174" y="4269"/>
                  <a:pt x="25163" y="4280"/>
                  <a:pt x="25171" y="4290"/>
                </a:cubicBezTo>
                <a:cubicBezTo>
                  <a:pt x="25179" y="4301"/>
                  <a:pt x="25192" y="4311"/>
                  <a:pt x="25203" y="4311"/>
                </a:cubicBezTo>
                <a:cubicBezTo>
                  <a:pt x="25216" y="4311"/>
                  <a:pt x="25224" y="4301"/>
                  <a:pt x="25224" y="4290"/>
                </a:cubicBezTo>
                <a:close/>
                <a:moveTo>
                  <a:pt x="25414" y="4174"/>
                </a:moveTo>
                <a:cubicBezTo>
                  <a:pt x="25414" y="4155"/>
                  <a:pt x="25401" y="4142"/>
                  <a:pt x="25382" y="4142"/>
                </a:cubicBezTo>
                <a:cubicBezTo>
                  <a:pt x="25364" y="4142"/>
                  <a:pt x="25351" y="4155"/>
                  <a:pt x="25351" y="4174"/>
                </a:cubicBezTo>
                <a:cubicBezTo>
                  <a:pt x="25351" y="4192"/>
                  <a:pt x="25364" y="4206"/>
                  <a:pt x="25382" y="4206"/>
                </a:cubicBezTo>
                <a:cubicBezTo>
                  <a:pt x="25401" y="4206"/>
                  <a:pt x="25414" y="4192"/>
                  <a:pt x="25414" y="4174"/>
                </a:cubicBezTo>
                <a:close/>
                <a:moveTo>
                  <a:pt x="24353" y="4073"/>
                </a:moveTo>
                <a:cubicBezTo>
                  <a:pt x="24343" y="4044"/>
                  <a:pt x="24309" y="4047"/>
                  <a:pt x="24298" y="4079"/>
                </a:cubicBezTo>
                <a:cubicBezTo>
                  <a:pt x="24295" y="4089"/>
                  <a:pt x="24309" y="4100"/>
                  <a:pt x="24327" y="4100"/>
                </a:cubicBezTo>
                <a:cubicBezTo>
                  <a:pt x="24345" y="4100"/>
                  <a:pt x="24359" y="4089"/>
                  <a:pt x="24353" y="4073"/>
                </a:cubicBezTo>
                <a:close/>
                <a:moveTo>
                  <a:pt x="24232" y="3910"/>
                </a:moveTo>
                <a:cubicBezTo>
                  <a:pt x="24232" y="3899"/>
                  <a:pt x="24219" y="3889"/>
                  <a:pt x="24200" y="3889"/>
                </a:cubicBezTo>
                <a:cubicBezTo>
                  <a:pt x="24182" y="3889"/>
                  <a:pt x="24169" y="3899"/>
                  <a:pt x="24169" y="3910"/>
                </a:cubicBezTo>
                <a:cubicBezTo>
                  <a:pt x="24169" y="3920"/>
                  <a:pt x="24182" y="3931"/>
                  <a:pt x="24200" y="3931"/>
                </a:cubicBezTo>
                <a:cubicBezTo>
                  <a:pt x="24219" y="3931"/>
                  <a:pt x="24232" y="3920"/>
                  <a:pt x="24232" y="3910"/>
                </a:cubicBezTo>
                <a:close/>
                <a:moveTo>
                  <a:pt x="24971" y="3910"/>
                </a:moveTo>
                <a:cubicBezTo>
                  <a:pt x="24971" y="3886"/>
                  <a:pt x="24929" y="3860"/>
                  <a:pt x="24915" y="3875"/>
                </a:cubicBezTo>
                <a:cubicBezTo>
                  <a:pt x="24900" y="3889"/>
                  <a:pt x="24926" y="3931"/>
                  <a:pt x="24950" y="3931"/>
                </a:cubicBezTo>
                <a:cubicBezTo>
                  <a:pt x="24963" y="3931"/>
                  <a:pt x="24971" y="3923"/>
                  <a:pt x="24971" y="3910"/>
                </a:cubicBezTo>
                <a:close/>
                <a:moveTo>
                  <a:pt x="24469" y="3783"/>
                </a:moveTo>
                <a:cubicBezTo>
                  <a:pt x="24477" y="3751"/>
                  <a:pt x="24472" y="3743"/>
                  <a:pt x="24440" y="3749"/>
                </a:cubicBezTo>
                <a:cubicBezTo>
                  <a:pt x="24385" y="3756"/>
                  <a:pt x="24367" y="3783"/>
                  <a:pt x="24401" y="3804"/>
                </a:cubicBezTo>
                <a:cubicBezTo>
                  <a:pt x="24446" y="3833"/>
                  <a:pt x="24459" y="3830"/>
                  <a:pt x="24469" y="3783"/>
                </a:cubicBezTo>
                <a:close/>
                <a:moveTo>
                  <a:pt x="25150" y="3783"/>
                </a:moveTo>
                <a:cubicBezTo>
                  <a:pt x="25142" y="3772"/>
                  <a:pt x="25132" y="3762"/>
                  <a:pt x="25129" y="3762"/>
                </a:cubicBezTo>
                <a:cubicBezTo>
                  <a:pt x="25124" y="3762"/>
                  <a:pt x="25119" y="3772"/>
                  <a:pt x="25119" y="3783"/>
                </a:cubicBezTo>
                <a:cubicBezTo>
                  <a:pt x="25119" y="3793"/>
                  <a:pt x="25129" y="3804"/>
                  <a:pt x="25140" y="3804"/>
                </a:cubicBezTo>
                <a:cubicBezTo>
                  <a:pt x="25153" y="3804"/>
                  <a:pt x="25158" y="3793"/>
                  <a:pt x="25150" y="3783"/>
                </a:cubicBezTo>
                <a:close/>
                <a:moveTo>
                  <a:pt x="24316" y="3593"/>
                </a:moveTo>
                <a:cubicBezTo>
                  <a:pt x="24316" y="3582"/>
                  <a:pt x="24306" y="3569"/>
                  <a:pt x="24295" y="3561"/>
                </a:cubicBezTo>
                <a:cubicBezTo>
                  <a:pt x="24285" y="3553"/>
                  <a:pt x="24274" y="3564"/>
                  <a:pt x="24274" y="3582"/>
                </a:cubicBezTo>
                <a:cubicBezTo>
                  <a:pt x="24274" y="3598"/>
                  <a:pt x="24285" y="3614"/>
                  <a:pt x="24295" y="3614"/>
                </a:cubicBezTo>
                <a:cubicBezTo>
                  <a:pt x="24306" y="3614"/>
                  <a:pt x="24316" y="3606"/>
                  <a:pt x="24316" y="3593"/>
                </a:cubicBezTo>
                <a:close/>
                <a:moveTo>
                  <a:pt x="24485" y="3487"/>
                </a:moveTo>
                <a:cubicBezTo>
                  <a:pt x="24485" y="3463"/>
                  <a:pt x="24472" y="3445"/>
                  <a:pt x="24454" y="3445"/>
                </a:cubicBezTo>
                <a:cubicBezTo>
                  <a:pt x="24422" y="3445"/>
                  <a:pt x="24411" y="3490"/>
                  <a:pt x="24435" y="3516"/>
                </a:cubicBezTo>
                <a:cubicBezTo>
                  <a:pt x="24462" y="3543"/>
                  <a:pt x="24485" y="3529"/>
                  <a:pt x="24485" y="3487"/>
                </a:cubicBezTo>
                <a:close/>
                <a:moveTo>
                  <a:pt x="24232" y="3402"/>
                </a:moveTo>
                <a:cubicBezTo>
                  <a:pt x="24232" y="3392"/>
                  <a:pt x="24214" y="3381"/>
                  <a:pt x="24190" y="3381"/>
                </a:cubicBezTo>
                <a:cubicBezTo>
                  <a:pt x="24163" y="3381"/>
                  <a:pt x="24150" y="3392"/>
                  <a:pt x="24158" y="3402"/>
                </a:cubicBezTo>
                <a:cubicBezTo>
                  <a:pt x="24166" y="3413"/>
                  <a:pt x="24185" y="3424"/>
                  <a:pt x="24200" y="3424"/>
                </a:cubicBezTo>
                <a:cubicBezTo>
                  <a:pt x="24219" y="3424"/>
                  <a:pt x="24232" y="3413"/>
                  <a:pt x="24232" y="3402"/>
                </a:cubicBezTo>
                <a:close/>
                <a:moveTo>
                  <a:pt x="24681" y="3384"/>
                </a:moveTo>
                <a:cubicBezTo>
                  <a:pt x="24688" y="3352"/>
                  <a:pt x="24678" y="3342"/>
                  <a:pt x="24641" y="3334"/>
                </a:cubicBezTo>
                <a:cubicBezTo>
                  <a:pt x="24604" y="3326"/>
                  <a:pt x="24591" y="3334"/>
                  <a:pt x="24591" y="3360"/>
                </a:cubicBezTo>
                <a:cubicBezTo>
                  <a:pt x="24591" y="3395"/>
                  <a:pt x="24615" y="3416"/>
                  <a:pt x="24657" y="3421"/>
                </a:cubicBezTo>
                <a:cubicBezTo>
                  <a:pt x="24665" y="3424"/>
                  <a:pt x="24675" y="3405"/>
                  <a:pt x="24681" y="3384"/>
                </a:cubicBezTo>
                <a:close/>
                <a:moveTo>
                  <a:pt x="24124" y="3212"/>
                </a:moveTo>
                <a:cubicBezTo>
                  <a:pt x="24126" y="3207"/>
                  <a:pt x="24097" y="3199"/>
                  <a:pt x="24063" y="3196"/>
                </a:cubicBezTo>
                <a:cubicBezTo>
                  <a:pt x="24000" y="3194"/>
                  <a:pt x="23989" y="3204"/>
                  <a:pt x="24016" y="3247"/>
                </a:cubicBezTo>
                <a:cubicBezTo>
                  <a:pt x="24055" y="3302"/>
                  <a:pt x="24116" y="3284"/>
                  <a:pt x="24124" y="3212"/>
                </a:cubicBezTo>
                <a:close/>
                <a:moveTo>
                  <a:pt x="23995" y="3091"/>
                </a:moveTo>
                <a:cubicBezTo>
                  <a:pt x="23987" y="3049"/>
                  <a:pt x="23913" y="3041"/>
                  <a:pt x="23900" y="3078"/>
                </a:cubicBezTo>
                <a:cubicBezTo>
                  <a:pt x="23894" y="3099"/>
                  <a:pt x="23923" y="3117"/>
                  <a:pt x="23987" y="3125"/>
                </a:cubicBezTo>
                <a:cubicBezTo>
                  <a:pt x="23995" y="3128"/>
                  <a:pt x="24000" y="3112"/>
                  <a:pt x="23995" y="3091"/>
                </a:cubicBezTo>
                <a:close/>
                <a:moveTo>
                  <a:pt x="25731" y="5690"/>
                </a:moveTo>
                <a:cubicBezTo>
                  <a:pt x="25567" y="5669"/>
                  <a:pt x="24878" y="5519"/>
                  <a:pt x="24485" y="5418"/>
                </a:cubicBezTo>
                <a:cubicBezTo>
                  <a:pt x="24047" y="5310"/>
                  <a:pt x="22905" y="4982"/>
                  <a:pt x="22860" y="4956"/>
                </a:cubicBezTo>
                <a:cubicBezTo>
                  <a:pt x="22849" y="4948"/>
                  <a:pt x="22820" y="4953"/>
                  <a:pt x="22799" y="4966"/>
                </a:cubicBezTo>
                <a:cubicBezTo>
                  <a:pt x="22765" y="4982"/>
                  <a:pt x="22752" y="4980"/>
                  <a:pt x="22728" y="4951"/>
                </a:cubicBezTo>
                <a:cubicBezTo>
                  <a:pt x="22694" y="4903"/>
                  <a:pt x="22567" y="4858"/>
                  <a:pt x="22506" y="4874"/>
                </a:cubicBezTo>
                <a:cubicBezTo>
                  <a:pt x="22472" y="4885"/>
                  <a:pt x="22459" y="4877"/>
                  <a:pt x="22459" y="4853"/>
                </a:cubicBezTo>
                <a:cubicBezTo>
                  <a:pt x="22459" y="4834"/>
                  <a:pt x="22448" y="4818"/>
                  <a:pt x="22433" y="4818"/>
                </a:cubicBezTo>
                <a:cubicBezTo>
                  <a:pt x="22409" y="4818"/>
                  <a:pt x="21393" y="4494"/>
                  <a:pt x="21303" y="4459"/>
                </a:cubicBezTo>
                <a:cubicBezTo>
                  <a:pt x="21277" y="4449"/>
                  <a:pt x="20944" y="4335"/>
                  <a:pt x="20565" y="4208"/>
                </a:cubicBezTo>
                <a:cubicBezTo>
                  <a:pt x="19873" y="3976"/>
                  <a:pt x="19422" y="3820"/>
                  <a:pt x="18849" y="3614"/>
                </a:cubicBezTo>
                <a:cubicBezTo>
                  <a:pt x="18681" y="3553"/>
                  <a:pt x="18477" y="3482"/>
                  <a:pt x="18396" y="3455"/>
                </a:cubicBezTo>
                <a:cubicBezTo>
                  <a:pt x="18240" y="3402"/>
                  <a:pt x="17905" y="3284"/>
                  <a:pt x="17604" y="3170"/>
                </a:cubicBezTo>
                <a:cubicBezTo>
                  <a:pt x="17506" y="3133"/>
                  <a:pt x="17335" y="3078"/>
                  <a:pt x="17224" y="3043"/>
                </a:cubicBezTo>
                <a:cubicBezTo>
                  <a:pt x="17113" y="3012"/>
                  <a:pt x="16900" y="2940"/>
                  <a:pt x="16749" y="2885"/>
                </a:cubicBezTo>
                <a:cubicBezTo>
                  <a:pt x="16417" y="2763"/>
                  <a:pt x="14625" y="2158"/>
                  <a:pt x="14448" y="2105"/>
                </a:cubicBezTo>
                <a:cubicBezTo>
                  <a:pt x="14324" y="2068"/>
                  <a:pt x="14272" y="2053"/>
                  <a:pt x="13995" y="1968"/>
                </a:cubicBezTo>
                <a:cubicBezTo>
                  <a:pt x="13839" y="1920"/>
                  <a:pt x="13259" y="1751"/>
                  <a:pt x="13034" y="1688"/>
                </a:cubicBezTo>
                <a:cubicBezTo>
                  <a:pt x="12823" y="1627"/>
                  <a:pt x="12301" y="1487"/>
                  <a:pt x="11971" y="1405"/>
                </a:cubicBezTo>
                <a:cubicBezTo>
                  <a:pt x="11704" y="1337"/>
                  <a:pt x="11580" y="1294"/>
                  <a:pt x="11739" y="1323"/>
                </a:cubicBezTo>
                <a:cubicBezTo>
                  <a:pt x="11876" y="1350"/>
                  <a:pt x="12871" y="1609"/>
                  <a:pt x="13182" y="1701"/>
                </a:cubicBezTo>
                <a:cubicBezTo>
                  <a:pt x="13274" y="1730"/>
                  <a:pt x="13422" y="1773"/>
                  <a:pt x="13509" y="1796"/>
                </a:cubicBezTo>
                <a:cubicBezTo>
                  <a:pt x="13657" y="1839"/>
                  <a:pt x="13789" y="1876"/>
                  <a:pt x="14174" y="1989"/>
                </a:cubicBezTo>
                <a:cubicBezTo>
                  <a:pt x="14799" y="2174"/>
                  <a:pt x="17237" y="2985"/>
                  <a:pt x="17752" y="3178"/>
                </a:cubicBezTo>
                <a:cubicBezTo>
                  <a:pt x="17805" y="3199"/>
                  <a:pt x="17881" y="3225"/>
                  <a:pt x="17921" y="3236"/>
                </a:cubicBezTo>
                <a:cubicBezTo>
                  <a:pt x="17960" y="3249"/>
                  <a:pt x="18166" y="3321"/>
                  <a:pt x="18375" y="3397"/>
                </a:cubicBezTo>
                <a:cubicBezTo>
                  <a:pt x="18583" y="3474"/>
                  <a:pt x="18820" y="3556"/>
                  <a:pt x="18902" y="3582"/>
                </a:cubicBezTo>
                <a:cubicBezTo>
                  <a:pt x="18984" y="3611"/>
                  <a:pt x="19174" y="3677"/>
                  <a:pt x="19324" y="3730"/>
                </a:cubicBezTo>
                <a:cubicBezTo>
                  <a:pt x="19657" y="3849"/>
                  <a:pt x="20219" y="4044"/>
                  <a:pt x="20422" y="4110"/>
                </a:cubicBezTo>
                <a:cubicBezTo>
                  <a:pt x="20504" y="4137"/>
                  <a:pt x="20765" y="4224"/>
                  <a:pt x="21002" y="4306"/>
                </a:cubicBezTo>
                <a:cubicBezTo>
                  <a:pt x="21398" y="4441"/>
                  <a:pt x="21733" y="4552"/>
                  <a:pt x="22586" y="4829"/>
                </a:cubicBezTo>
                <a:cubicBezTo>
                  <a:pt x="22754" y="4885"/>
                  <a:pt x="22905" y="4932"/>
                  <a:pt x="22923" y="4935"/>
                </a:cubicBezTo>
                <a:cubicBezTo>
                  <a:pt x="22966" y="4945"/>
                  <a:pt x="23126" y="4993"/>
                  <a:pt x="23345" y="5062"/>
                </a:cubicBezTo>
                <a:cubicBezTo>
                  <a:pt x="23570" y="5130"/>
                  <a:pt x="23625" y="5149"/>
                  <a:pt x="24095" y="5278"/>
                </a:cubicBezTo>
                <a:cubicBezTo>
                  <a:pt x="24773" y="5468"/>
                  <a:pt x="25367" y="5603"/>
                  <a:pt x="25752" y="5659"/>
                </a:cubicBezTo>
                <a:cubicBezTo>
                  <a:pt x="25820" y="5669"/>
                  <a:pt x="25849" y="5680"/>
                  <a:pt x="25826" y="5688"/>
                </a:cubicBezTo>
                <a:cubicBezTo>
                  <a:pt x="25802" y="5693"/>
                  <a:pt x="25760" y="5693"/>
                  <a:pt x="25731" y="5690"/>
                </a:cubicBezTo>
                <a:close/>
                <a:moveTo>
                  <a:pt x="26525" y="5566"/>
                </a:moveTo>
                <a:cubicBezTo>
                  <a:pt x="26501" y="5540"/>
                  <a:pt x="26512" y="5479"/>
                  <a:pt x="26541" y="5466"/>
                </a:cubicBezTo>
                <a:cubicBezTo>
                  <a:pt x="26586" y="5450"/>
                  <a:pt x="26620" y="5495"/>
                  <a:pt x="26593" y="5540"/>
                </a:cubicBezTo>
                <a:cubicBezTo>
                  <a:pt x="26572" y="5582"/>
                  <a:pt x="26549" y="5590"/>
                  <a:pt x="26525" y="5566"/>
                </a:cubicBezTo>
                <a:close/>
                <a:moveTo>
                  <a:pt x="28496" y="5516"/>
                </a:moveTo>
                <a:cubicBezTo>
                  <a:pt x="28496" y="5505"/>
                  <a:pt x="28501" y="5495"/>
                  <a:pt x="28506" y="5495"/>
                </a:cubicBezTo>
                <a:cubicBezTo>
                  <a:pt x="28509" y="5495"/>
                  <a:pt x="28520" y="5505"/>
                  <a:pt x="28527" y="5516"/>
                </a:cubicBezTo>
                <a:cubicBezTo>
                  <a:pt x="28535" y="5526"/>
                  <a:pt x="28530" y="5537"/>
                  <a:pt x="28517" y="5537"/>
                </a:cubicBezTo>
                <a:cubicBezTo>
                  <a:pt x="28506" y="5537"/>
                  <a:pt x="28496" y="5526"/>
                  <a:pt x="28496" y="5516"/>
                </a:cubicBezTo>
                <a:close/>
                <a:moveTo>
                  <a:pt x="26258" y="5452"/>
                </a:moveTo>
                <a:cubicBezTo>
                  <a:pt x="26258" y="5442"/>
                  <a:pt x="26269" y="5431"/>
                  <a:pt x="26279" y="5431"/>
                </a:cubicBezTo>
                <a:cubicBezTo>
                  <a:pt x="26290" y="5431"/>
                  <a:pt x="26301" y="5442"/>
                  <a:pt x="26301" y="5452"/>
                </a:cubicBezTo>
                <a:cubicBezTo>
                  <a:pt x="26301" y="5463"/>
                  <a:pt x="26290" y="5474"/>
                  <a:pt x="26279" y="5474"/>
                </a:cubicBezTo>
                <a:cubicBezTo>
                  <a:pt x="26269" y="5474"/>
                  <a:pt x="26258" y="5463"/>
                  <a:pt x="26258" y="5452"/>
                </a:cubicBezTo>
                <a:close/>
                <a:moveTo>
                  <a:pt x="25963" y="5389"/>
                </a:moveTo>
                <a:cubicBezTo>
                  <a:pt x="25963" y="5363"/>
                  <a:pt x="25973" y="5347"/>
                  <a:pt x="25989" y="5352"/>
                </a:cubicBezTo>
                <a:cubicBezTo>
                  <a:pt x="26005" y="5357"/>
                  <a:pt x="26016" y="5373"/>
                  <a:pt x="26016" y="5389"/>
                </a:cubicBezTo>
                <a:cubicBezTo>
                  <a:pt x="26016" y="5405"/>
                  <a:pt x="26005" y="5421"/>
                  <a:pt x="25989" y="5426"/>
                </a:cubicBezTo>
                <a:cubicBezTo>
                  <a:pt x="25973" y="5431"/>
                  <a:pt x="25963" y="5416"/>
                  <a:pt x="25963" y="5389"/>
                </a:cubicBezTo>
                <a:close/>
                <a:moveTo>
                  <a:pt x="24000" y="5389"/>
                </a:moveTo>
                <a:cubicBezTo>
                  <a:pt x="24000" y="5379"/>
                  <a:pt x="24010" y="5368"/>
                  <a:pt x="24021" y="5368"/>
                </a:cubicBezTo>
                <a:cubicBezTo>
                  <a:pt x="24031" y="5368"/>
                  <a:pt x="24042" y="5379"/>
                  <a:pt x="24042" y="5389"/>
                </a:cubicBezTo>
                <a:cubicBezTo>
                  <a:pt x="24042" y="5400"/>
                  <a:pt x="24031" y="5410"/>
                  <a:pt x="24021" y="5410"/>
                </a:cubicBezTo>
                <a:cubicBezTo>
                  <a:pt x="24010" y="5410"/>
                  <a:pt x="24000" y="5400"/>
                  <a:pt x="24000" y="5389"/>
                </a:cubicBezTo>
                <a:close/>
                <a:moveTo>
                  <a:pt x="29889" y="5389"/>
                </a:moveTo>
                <a:cubicBezTo>
                  <a:pt x="29889" y="5379"/>
                  <a:pt x="29899" y="5368"/>
                  <a:pt x="29910" y="5368"/>
                </a:cubicBezTo>
                <a:cubicBezTo>
                  <a:pt x="29921" y="5368"/>
                  <a:pt x="29931" y="5379"/>
                  <a:pt x="29931" y="5389"/>
                </a:cubicBezTo>
                <a:cubicBezTo>
                  <a:pt x="29931" y="5400"/>
                  <a:pt x="29921" y="5410"/>
                  <a:pt x="29910" y="5410"/>
                </a:cubicBezTo>
                <a:cubicBezTo>
                  <a:pt x="29899" y="5410"/>
                  <a:pt x="29889" y="5400"/>
                  <a:pt x="29889" y="5389"/>
                </a:cubicBezTo>
                <a:close/>
                <a:moveTo>
                  <a:pt x="29129" y="5368"/>
                </a:moveTo>
                <a:cubicBezTo>
                  <a:pt x="29129" y="5357"/>
                  <a:pt x="29140" y="5347"/>
                  <a:pt x="29150" y="5347"/>
                </a:cubicBezTo>
                <a:cubicBezTo>
                  <a:pt x="29161" y="5347"/>
                  <a:pt x="29171" y="5357"/>
                  <a:pt x="29171" y="5368"/>
                </a:cubicBezTo>
                <a:cubicBezTo>
                  <a:pt x="29171" y="5379"/>
                  <a:pt x="29161" y="5389"/>
                  <a:pt x="29150" y="5389"/>
                </a:cubicBezTo>
                <a:cubicBezTo>
                  <a:pt x="29140" y="5389"/>
                  <a:pt x="29129" y="5379"/>
                  <a:pt x="29129" y="5368"/>
                </a:cubicBezTo>
                <a:close/>
                <a:moveTo>
                  <a:pt x="28374" y="5344"/>
                </a:moveTo>
                <a:cubicBezTo>
                  <a:pt x="28380" y="5328"/>
                  <a:pt x="28401" y="5312"/>
                  <a:pt x="28422" y="5307"/>
                </a:cubicBezTo>
                <a:cubicBezTo>
                  <a:pt x="28446" y="5302"/>
                  <a:pt x="28456" y="5310"/>
                  <a:pt x="28448" y="5328"/>
                </a:cubicBezTo>
                <a:cubicBezTo>
                  <a:pt x="28443" y="5344"/>
                  <a:pt x="28422" y="5360"/>
                  <a:pt x="28401" y="5365"/>
                </a:cubicBezTo>
                <a:cubicBezTo>
                  <a:pt x="28377" y="5371"/>
                  <a:pt x="28367" y="5363"/>
                  <a:pt x="28374" y="5344"/>
                </a:cubicBezTo>
                <a:close/>
                <a:moveTo>
                  <a:pt x="30023" y="5318"/>
                </a:moveTo>
                <a:cubicBezTo>
                  <a:pt x="30000" y="5257"/>
                  <a:pt x="30023" y="5209"/>
                  <a:pt x="30079" y="5209"/>
                </a:cubicBezTo>
                <a:cubicBezTo>
                  <a:pt x="30124" y="5209"/>
                  <a:pt x="30132" y="5220"/>
                  <a:pt x="30132" y="5273"/>
                </a:cubicBezTo>
                <a:cubicBezTo>
                  <a:pt x="30132" y="5323"/>
                  <a:pt x="30121" y="5339"/>
                  <a:pt x="30084" y="5344"/>
                </a:cubicBezTo>
                <a:cubicBezTo>
                  <a:pt x="30055" y="5347"/>
                  <a:pt x="30031" y="5336"/>
                  <a:pt x="30023" y="5318"/>
                </a:cubicBezTo>
                <a:close/>
                <a:moveTo>
                  <a:pt x="26119" y="5294"/>
                </a:moveTo>
                <a:cubicBezTo>
                  <a:pt x="26111" y="5275"/>
                  <a:pt x="26116" y="5249"/>
                  <a:pt x="26126" y="5236"/>
                </a:cubicBezTo>
                <a:cubicBezTo>
                  <a:pt x="26161" y="5204"/>
                  <a:pt x="26221" y="5233"/>
                  <a:pt x="26211" y="5278"/>
                </a:cubicBezTo>
                <a:cubicBezTo>
                  <a:pt x="26203" y="5326"/>
                  <a:pt x="26134" y="5339"/>
                  <a:pt x="26119" y="5294"/>
                </a:cubicBezTo>
                <a:close/>
                <a:moveTo>
                  <a:pt x="29287" y="5286"/>
                </a:moveTo>
                <a:cubicBezTo>
                  <a:pt x="29269" y="5252"/>
                  <a:pt x="29301" y="5199"/>
                  <a:pt x="29340" y="5199"/>
                </a:cubicBezTo>
                <a:cubicBezTo>
                  <a:pt x="29382" y="5199"/>
                  <a:pt x="29403" y="5236"/>
                  <a:pt x="29388" y="5278"/>
                </a:cubicBezTo>
                <a:cubicBezTo>
                  <a:pt x="29377" y="5310"/>
                  <a:pt x="29306" y="5312"/>
                  <a:pt x="29287" y="5286"/>
                </a:cubicBezTo>
                <a:close/>
                <a:moveTo>
                  <a:pt x="28559" y="5231"/>
                </a:moveTo>
                <a:cubicBezTo>
                  <a:pt x="28559" y="5212"/>
                  <a:pt x="28572" y="5199"/>
                  <a:pt x="28591" y="5199"/>
                </a:cubicBezTo>
                <a:cubicBezTo>
                  <a:pt x="28609" y="5199"/>
                  <a:pt x="28622" y="5212"/>
                  <a:pt x="28622" y="5231"/>
                </a:cubicBezTo>
                <a:cubicBezTo>
                  <a:pt x="28622" y="5249"/>
                  <a:pt x="28609" y="5262"/>
                  <a:pt x="28591" y="5262"/>
                </a:cubicBezTo>
                <a:cubicBezTo>
                  <a:pt x="28572" y="5262"/>
                  <a:pt x="28559" y="5249"/>
                  <a:pt x="28559" y="5231"/>
                </a:cubicBezTo>
                <a:close/>
                <a:moveTo>
                  <a:pt x="29013" y="5199"/>
                </a:moveTo>
                <a:cubicBezTo>
                  <a:pt x="29005" y="5188"/>
                  <a:pt x="29016" y="5172"/>
                  <a:pt x="29034" y="5165"/>
                </a:cubicBezTo>
                <a:cubicBezTo>
                  <a:pt x="29074" y="5149"/>
                  <a:pt x="29097" y="5167"/>
                  <a:pt x="29076" y="5196"/>
                </a:cubicBezTo>
                <a:cubicBezTo>
                  <a:pt x="29060" y="5225"/>
                  <a:pt x="29029" y="5225"/>
                  <a:pt x="29013" y="5199"/>
                </a:cubicBezTo>
                <a:close/>
                <a:moveTo>
                  <a:pt x="28715" y="5146"/>
                </a:moveTo>
                <a:cubicBezTo>
                  <a:pt x="28696" y="5098"/>
                  <a:pt x="28723" y="5051"/>
                  <a:pt x="28768" y="5051"/>
                </a:cubicBezTo>
                <a:cubicBezTo>
                  <a:pt x="28789" y="5051"/>
                  <a:pt x="28812" y="5064"/>
                  <a:pt x="28820" y="5083"/>
                </a:cubicBezTo>
                <a:cubicBezTo>
                  <a:pt x="28839" y="5130"/>
                  <a:pt x="28812" y="5178"/>
                  <a:pt x="28768" y="5178"/>
                </a:cubicBezTo>
                <a:cubicBezTo>
                  <a:pt x="28744" y="5178"/>
                  <a:pt x="28720" y="5165"/>
                  <a:pt x="28715" y="5146"/>
                </a:cubicBezTo>
                <a:close/>
                <a:moveTo>
                  <a:pt x="29488" y="5146"/>
                </a:moveTo>
                <a:cubicBezTo>
                  <a:pt x="29488" y="5143"/>
                  <a:pt x="29498" y="5133"/>
                  <a:pt x="29509" y="5125"/>
                </a:cubicBezTo>
                <a:cubicBezTo>
                  <a:pt x="29520" y="5117"/>
                  <a:pt x="29530" y="5122"/>
                  <a:pt x="29530" y="5135"/>
                </a:cubicBezTo>
                <a:cubicBezTo>
                  <a:pt x="29530" y="5146"/>
                  <a:pt x="29520" y="5157"/>
                  <a:pt x="29509" y="5157"/>
                </a:cubicBezTo>
                <a:cubicBezTo>
                  <a:pt x="29498" y="5157"/>
                  <a:pt x="29488" y="5151"/>
                  <a:pt x="29488" y="5146"/>
                </a:cubicBezTo>
                <a:close/>
                <a:moveTo>
                  <a:pt x="27398" y="5104"/>
                </a:moveTo>
                <a:cubicBezTo>
                  <a:pt x="27398" y="5067"/>
                  <a:pt x="27411" y="5062"/>
                  <a:pt x="27430" y="5091"/>
                </a:cubicBezTo>
                <a:cubicBezTo>
                  <a:pt x="27435" y="5104"/>
                  <a:pt x="27432" y="5117"/>
                  <a:pt x="27419" y="5125"/>
                </a:cubicBezTo>
                <a:cubicBezTo>
                  <a:pt x="27409" y="5133"/>
                  <a:pt x="27398" y="5122"/>
                  <a:pt x="27398" y="5104"/>
                </a:cubicBezTo>
                <a:close/>
                <a:moveTo>
                  <a:pt x="29182" y="5093"/>
                </a:moveTo>
                <a:cubicBezTo>
                  <a:pt x="29161" y="5062"/>
                  <a:pt x="29211" y="5009"/>
                  <a:pt x="29248" y="5022"/>
                </a:cubicBezTo>
                <a:cubicBezTo>
                  <a:pt x="29293" y="5040"/>
                  <a:pt x="29285" y="5114"/>
                  <a:pt x="29235" y="5114"/>
                </a:cubicBezTo>
                <a:cubicBezTo>
                  <a:pt x="29213" y="5114"/>
                  <a:pt x="29190" y="5104"/>
                  <a:pt x="29182" y="5093"/>
                </a:cubicBezTo>
                <a:close/>
                <a:moveTo>
                  <a:pt x="22564" y="5051"/>
                </a:moveTo>
                <a:cubicBezTo>
                  <a:pt x="22564" y="5040"/>
                  <a:pt x="22578" y="5030"/>
                  <a:pt x="22596" y="5030"/>
                </a:cubicBezTo>
                <a:cubicBezTo>
                  <a:pt x="22615" y="5030"/>
                  <a:pt x="22628" y="5040"/>
                  <a:pt x="22628" y="5051"/>
                </a:cubicBezTo>
                <a:cubicBezTo>
                  <a:pt x="22628" y="5062"/>
                  <a:pt x="22615" y="5072"/>
                  <a:pt x="22596" y="5072"/>
                </a:cubicBezTo>
                <a:cubicBezTo>
                  <a:pt x="22578" y="5072"/>
                  <a:pt x="22564" y="5062"/>
                  <a:pt x="22564" y="5051"/>
                </a:cubicBezTo>
                <a:close/>
                <a:moveTo>
                  <a:pt x="27103" y="5040"/>
                </a:moveTo>
                <a:cubicBezTo>
                  <a:pt x="27103" y="5038"/>
                  <a:pt x="27113" y="5027"/>
                  <a:pt x="27124" y="5019"/>
                </a:cubicBezTo>
                <a:cubicBezTo>
                  <a:pt x="27134" y="5011"/>
                  <a:pt x="27145" y="5017"/>
                  <a:pt x="27145" y="5030"/>
                </a:cubicBezTo>
                <a:cubicBezTo>
                  <a:pt x="27145" y="5040"/>
                  <a:pt x="27134" y="5051"/>
                  <a:pt x="27124" y="5051"/>
                </a:cubicBezTo>
                <a:cubicBezTo>
                  <a:pt x="27113" y="5051"/>
                  <a:pt x="27103" y="5046"/>
                  <a:pt x="27103" y="5040"/>
                </a:cubicBezTo>
                <a:close/>
                <a:moveTo>
                  <a:pt x="28150" y="5038"/>
                </a:moveTo>
                <a:cubicBezTo>
                  <a:pt x="28124" y="5009"/>
                  <a:pt x="28137" y="4929"/>
                  <a:pt x="28171" y="4916"/>
                </a:cubicBezTo>
                <a:cubicBezTo>
                  <a:pt x="28216" y="4898"/>
                  <a:pt x="28216" y="4898"/>
                  <a:pt x="28243" y="4948"/>
                </a:cubicBezTo>
                <a:cubicBezTo>
                  <a:pt x="28277" y="5011"/>
                  <a:pt x="28200" y="5088"/>
                  <a:pt x="28150" y="5038"/>
                </a:cubicBezTo>
                <a:close/>
                <a:moveTo>
                  <a:pt x="28918" y="5009"/>
                </a:moveTo>
                <a:cubicBezTo>
                  <a:pt x="28918" y="4998"/>
                  <a:pt x="28929" y="4988"/>
                  <a:pt x="28939" y="4988"/>
                </a:cubicBezTo>
                <a:cubicBezTo>
                  <a:pt x="28950" y="4988"/>
                  <a:pt x="28960" y="4998"/>
                  <a:pt x="28960" y="5009"/>
                </a:cubicBezTo>
                <a:cubicBezTo>
                  <a:pt x="28960" y="5019"/>
                  <a:pt x="28950" y="5030"/>
                  <a:pt x="28939" y="5030"/>
                </a:cubicBezTo>
                <a:cubicBezTo>
                  <a:pt x="28929" y="5030"/>
                  <a:pt x="28918" y="5019"/>
                  <a:pt x="28918" y="5009"/>
                </a:cubicBezTo>
                <a:close/>
                <a:moveTo>
                  <a:pt x="29382" y="4956"/>
                </a:moveTo>
                <a:cubicBezTo>
                  <a:pt x="29382" y="4937"/>
                  <a:pt x="29393" y="4924"/>
                  <a:pt x="29403" y="4924"/>
                </a:cubicBezTo>
                <a:cubicBezTo>
                  <a:pt x="29414" y="4924"/>
                  <a:pt x="29425" y="4937"/>
                  <a:pt x="29425" y="4956"/>
                </a:cubicBezTo>
                <a:cubicBezTo>
                  <a:pt x="29425" y="4974"/>
                  <a:pt x="29414" y="4988"/>
                  <a:pt x="29403" y="4988"/>
                </a:cubicBezTo>
                <a:cubicBezTo>
                  <a:pt x="29393" y="4988"/>
                  <a:pt x="29382" y="4974"/>
                  <a:pt x="29382" y="4956"/>
                </a:cubicBezTo>
                <a:close/>
                <a:moveTo>
                  <a:pt x="27863" y="4924"/>
                </a:moveTo>
                <a:cubicBezTo>
                  <a:pt x="27863" y="4895"/>
                  <a:pt x="27876" y="4882"/>
                  <a:pt x="27905" y="4882"/>
                </a:cubicBezTo>
                <a:cubicBezTo>
                  <a:pt x="27934" y="4882"/>
                  <a:pt x="27947" y="4895"/>
                  <a:pt x="27947" y="4924"/>
                </a:cubicBezTo>
                <a:cubicBezTo>
                  <a:pt x="27947" y="4953"/>
                  <a:pt x="27934" y="4966"/>
                  <a:pt x="27905" y="4966"/>
                </a:cubicBezTo>
                <a:cubicBezTo>
                  <a:pt x="27876" y="4966"/>
                  <a:pt x="27863" y="4953"/>
                  <a:pt x="27863" y="4924"/>
                </a:cubicBezTo>
                <a:close/>
                <a:moveTo>
                  <a:pt x="27272" y="4924"/>
                </a:moveTo>
                <a:cubicBezTo>
                  <a:pt x="27272" y="4914"/>
                  <a:pt x="27282" y="4903"/>
                  <a:pt x="27293" y="4903"/>
                </a:cubicBezTo>
                <a:cubicBezTo>
                  <a:pt x="27303" y="4903"/>
                  <a:pt x="27314" y="4914"/>
                  <a:pt x="27314" y="4924"/>
                </a:cubicBezTo>
                <a:cubicBezTo>
                  <a:pt x="27314" y="4935"/>
                  <a:pt x="27303" y="4945"/>
                  <a:pt x="27293" y="4945"/>
                </a:cubicBezTo>
                <a:cubicBezTo>
                  <a:pt x="27282" y="4945"/>
                  <a:pt x="27272" y="4935"/>
                  <a:pt x="27272" y="4924"/>
                </a:cubicBezTo>
                <a:close/>
                <a:moveTo>
                  <a:pt x="23958" y="4914"/>
                </a:moveTo>
                <a:cubicBezTo>
                  <a:pt x="23958" y="4911"/>
                  <a:pt x="23968" y="4900"/>
                  <a:pt x="23979" y="4892"/>
                </a:cubicBezTo>
                <a:cubicBezTo>
                  <a:pt x="23989" y="4885"/>
                  <a:pt x="24000" y="4890"/>
                  <a:pt x="24000" y="4903"/>
                </a:cubicBezTo>
                <a:cubicBezTo>
                  <a:pt x="24000" y="4914"/>
                  <a:pt x="23989" y="4924"/>
                  <a:pt x="23979" y="4924"/>
                </a:cubicBezTo>
                <a:cubicBezTo>
                  <a:pt x="23968" y="4924"/>
                  <a:pt x="23958" y="4919"/>
                  <a:pt x="23958" y="4914"/>
                </a:cubicBezTo>
                <a:close/>
                <a:moveTo>
                  <a:pt x="28335" y="4892"/>
                </a:moveTo>
                <a:cubicBezTo>
                  <a:pt x="28319" y="4850"/>
                  <a:pt x="28337" y="4832"/>
                  <a:pt x="28380" y="4848"/>
                </a:cubicBezTo>
                <a:cubicBezTo>
                  <a:pt x="28398" y="4853"/>
                  <a:pt x="28406" y="4874"/>
                  <a:pt x="28398" y="4892"/>
                </a:cubicBezTo>
                <a:cubicBezTo>
                  <a:pt x="28382" y="4935"/>
                  <a:pt x="28351" y="4932"/>
                  <a:pt x="28335" y="4892"/>
                </a:cubicBezTo>
                <a:close/>
                <a:moveTo>
                  <a:pt x="23665" y="4848"/>
                </a:moveTo>
                <a:cubicBezTo>
                  <a:pt x="23670" y="4826"/>
                  <a:pt x="23688" y="4808"/>
                  <a:pt x="23704" y="4808"/>
                </a:cubicBezTo>
                <a:cubicBezTo>
                  <a:pt x="23749" y="4808"/>
                  <a:pt x="23744" y="4869"/>
                  <a:pt x="23696" y="4879"/>
                </a:cubicBezTo>
                <a:cubicBezTo>
                  <a:pt x="23670" y="4885"/>
                  <a:pt x="23659" y="4874"/>
                  <a:pt x="23665" y="4848"/>
                </a:cubicBezTo>
                <a:close/>
                <a:moveTo>
                  <a:pt x="22923" y="4818"/>
                </a:moveTo>
                <a:cubicBezTo>
                  <a:pt x="22923" y="4808"/>
                  <a:pt x="22929" y="4797"/>
                  <a:pt x="22934" y="4797"/>
                </a:cubicBezTo>
                <a:cubicBezTo>
                  <a:pt x="22937" y="4797"/>
                  <a:pt x="22947" y="4808"/>
                  <a:pt x="22955" y="4818"/>
                </a:cubicBezTo>
                <a:cubicBezTo>
                  <a:pt x="22963" y="4829"/>
                  <a:pt x="22958" y="4840"/>
                  <a:pt x="22944" y="4840"/>
                </a:cubicBezTo>
                <a:cubicBezTo>
                  <a:pt x="22934" y="4840"/>
                  <a:pt x="22923" y="4829"/>
                  <a:pt x="22923" y="4818"/>
                </a:cubicBezTo>
                <a:close/>
                <a:moveTo>
                  <a:pt x="27456" y="4826"/>
                </a:moveTo>
                <a:cubicBezTo>
                  <a:pt x="27448" y="4818"/>
                  <a:pt x="27446" y="4805"/>
                  <a:pt x="27451" y="4795"/>
                </a:cubicBezTo>
                <a:cubicBezTo>
                  <a:pt x="27464" y="4774"/>
                  <a:pt x="27525" y="4795"/>
                  <a:pt x="27525" y="4821"/>
                </a:cubicBezTo>
                <a:cubicBezTo>
                  <a:pt x="27525" y="4842"/>
                  <a:pt x="27475" y="4848"/>
                  <a:pt x="27456" y="4826"/>
                </a:cubicBezTo>
                <a:close/>
                <a:moveTo>
                  <a:pt x="28066" y="4824"/>
                </a:moveTo>
                <a:cubicBezTo>
                  <a:pt x="28042" y="4800"/>
                  <a:pt x="28053" y="4776"/>
                  <a:pt x="28084" y="4776"/>
                </a:cubicBezTo>
                <a:cubicBezTo>
                  <a:pt x="28103" y="4776"/>
                  <a:pt x="28116" y="4784"/>
                  <a:pt x="28116" y="4797"/>
                </a:cubicBezTo>
                <a:cubicBezTo>
                  <a:pt x="28116" y="4824"/>
                  <a:pt x="28084" y="4842"/>
                  <a:pt x="28066" y="4824"/>
                </a:cubicBezTo>
                <a:close/>
                <a:moveTo>
                  <a:pt x="23823" y="4784"/>
                </a:moveTo>
                <a:cubicBezTo>
                  <a:pt x="23768" y="4731"/>
                  <a:pt x="23791" y="4676"/>
                  <a:pt x="23873" y="4665"/>
                </a:cubicBezTo>
                <a:cubicBezTo>
                  <a:pt x="23918" y="4660"/>
                  <a:pt x="23926" y="4671"/>
                  <a:pt x="23934" y="4721"/>
                </a:cubicBezTo>
                <a:cubicBezTo>
                  <a:pt x="23942" y="4811"/>
                  <a:pt x="23881" y="4845"/>
                  <a:pt x="23823" y="4784"/>
                </a:cubicBezTo>
                <a:close/>
                <a:moveTo>
                  <a:pt x="28512" y="4805"/>
                </a:moveTo>
                <a:cubicBezTo>
                  <a:pt x="28485" y="4779"/>
                  <a:pt x="28493" y="4718"/>
                  <a:pt x="28525" y="4708"/>
                </a:cubicBezTo>
                <a:cubicBezTo>
                  <a:pt x="28567" y="4689"/>
                  <a:pt x="28607" y="4723"/>
                  <a:pt x="28599" y="4768"/>
                </a:cubicBezTo>
                <a:cubicBezTo>
                  <a:pt x="28591" y="4808"/>
                  <a:pt x="28538" y="4832"/>
                  <a:pt x="28512" y="4805"/>
                </a:cubicBezTo>
                <a:close/>
                <a:moveTo>
                  <a:pt x="27760" y="4768"/>
                </a:moveTo>
                <a:cubicBezTo>
                  <a:pt x="27728" y="4731"/>
                  <a:pt x="27752" y="4668"/>
                  <a:pt x="27797" y="4676"/>
                </a:cubicBezTo>
                <a:cubicBezTo>
                  <a:pt x="27818" y="4678"/>
                  <a:pt x="27831" y="4702"/>
                  <a:pt x="27831" y="4731"/>
                </a:cubicBezTo>
                <a:cubicBezTo>
                  <a:pt x="27831" y="4792"/>
                  <a:pt x="27794" y="4811"/>
                  <a:pt x="27760" y="4768"/>
                </a:cubicBezTo>
                <a:close/>
                <a:moveTo>
                  <a:pt x="22649" y="4755"/>
                </a:moveTo>
                <a:cubicBezTo>
                  <a:pt x="22649" y="4745"/>
                  <a:pt x="22659" y="4734"/>
                  <a:pt x="22670" y="4734"/>
                </a:cubicBezTo>
                <a:cubicBezTo>
                  <a:pt x="22681" y="4734"/>
                  <a:pt x="22691" y="4739"/>
                  <a:pt x="22691" y="4745"/>
                </a:cubicBezTo>
                <a:cubicBezTo>
                  <a:pt x="22691" y="4747"/>
                  <a:pt x="22681" y="4758"/>
                  <a:pt x="22670" y="4766"/>
                </a:cubicBezTo>
                <a:cubicBezTo>
                  <a:pt x="22659" y="4774"/>
                  <a:pt x="22649" y="4768"/>
                  <a:pt x="22649" y="4755"/>
                </a:cubicBezTo>
                <a:close/>
                <a:moveTo>
                  <a:pt x="27177" y="4755"/>
                </a:moveTo>
                <a:cubicBezTo>
                  <a:pt x="27169" y="4745"/>
                  <a:pt x="27174" y="4734"/>
                  <a:pt x="27187" y="4734"/>
                </a:cubicBezTo>
                <a:cubicBezTo>
                  <a:pt x="27198" y="4734"/>
                  <a:pt x="27208" y="4745"/>
                  <a:pt x="27208" y="4755"/>
                </a:cubicBezTo>
                <a:cubicBezTo>
                  <a:pt x="27208" y="4766"/>
                  <a:pt x="27203" y="4776"/>
                  <a:pt x="27198" y="4776"/>
                </a:cubicBezTo>
                <a:cubicBezTo>
                  <a:pt x="27195" y="4776"/>
                  <a:pt x="27184" y="4766"/>
                  <a:pt x="27177" y="4755"/>
                </a:cubicBezTo>
                <a:close/>
                <a:moveTo>
                  <a:pt x="28208" y="4723"/>
                </a:moveTo>
                <a:cubicBezTo>
                  <a:pt x="28192" y="4684"/>
                  <a:pt x="28213" y="4628"/>
                  <a:pt x="28240" y="4628"/>
                </a:cubicBezTo>
                <a:cubicBezTo>
                  <a:pt x="28250" y="4628"/>
                  <a:pt x="28277" y="4644"/>
                  <a:pt x="28295" y="4663"/>
                </a:cubicBezTo>
                <a:cubicBezTo>
                  <a:pt x="28322" y="4689"/>
                  <a:pt x="28322" y="4702"/>
                  <a:pt x="28303" y="4726"/>
                </a:cubicBezTo>
                <a:cubicBezTo>
                  <a:pt x="28272" y="4763"/>
                  <a:pt x="28224" y="4763"/>
                  <a:pt x="28208" y="4723"/>
                </a:cubicBezTo>
                <a:close/>
                <a:moveTo>
                  <a:pt x="25952" y="4671"/>
                </a:moveTo>
                <a:cubicBezTo>
                  <a:pt x="25902" y="4615"/>
                  <a:pt x="25931" y="4557"/>
                  <a:pt x="26013" y="4546"/>
                </a:cubicBezTo>
                <a:cubicBezTo>
                  <a:pt x="26092" y="4538"/>
                  <a:pt x="26126" y="4623"/>
                  <a:pt x="26063" y="4676"/>
                </a:cubicBezTo>
                <a:cubicBezTo>
                  <a:pt x="26010" y="4723"/>
                  <a:pt x="26000" y="4723"/>
                  <a:pt x="25952" y="4671"/>
                </a:cubicBezTo>
                <a:close/>
                <a:moveTo>
                  <a:pt x="26881" y="4694"/>
                </a:moveTo>
                <a:cubicBezTo>
                  <a:pt x="26876" y="4684"/>
                  <a:pt x="26878" y="4668"/>
                  <a:pt x="26889" y="4660"/>
                </a:cubicBezTo>
                <a:cubicBezTo>
                  <a:pt x="26900" y="4655"/>
                  <a:pt x="26915" y="4657"/>
                  <a:pt x="26923" y="4668"/>
                </a:cubicBezTo>
                <a:cubicBezTo>
                  <a:pt x="26929" y="4678"/>
                  <a:pt x="26926" y="4694"/>
                  <a:pt x="26915" y="4702"/>
                </a:cubicBezTo>
                <a:cubicBezTo>
                  <a:pt x="26905" y="4708"/>
                  <a:pt x="26889" y="4705"/>
                  <a:pt x="26881" y="4694"/>
                </a:cubicBezTo>
                <a:close/>
                <a:moveTo>
                  <a:pt x="29435" y="4692"/>
                </a:moveTo>
                <a:cubicBezTo>
                  <a:pt x="29427" y="4676"/>
                  <a:pt x="29432" y="4657"/>
                  <a:pt x="29448" y="4649"/>
                </a:cubicBezTo>
                <a:cubicBezTo>
                  <a:pt x="29469" y="4634"/>
                  <a:pt x="29469" y="4628"/>
                  <a:pt x="29440" y="4618"/>
                </a:cubicBezTo>
                <a:cubicBezTo>
                  <a:pt x="29419" y="4610"/>
                  <a:pt x="29403" y="4594"/>
                  <a:pt x="29403" y="4581"/>
                </a:cubicBezTo>
                <a:cubicBezTo>
                  <a:pt x="29403" y="4570"/>
                  <a:pt x="29417" y="4565"/>
                  <a:pt x="29432" y="4570"/>
                </a:cubicBezTo>
                <a:cubicBezTo>
                  <a:pt x="29454" y="4578"/>
                  <a:pt x="29456" y="4568"/>
                  <a:pt x="29448" y="4525"/>
                </a:cubicBezTo>
                <a:cubicBezTo>
                  <a:pt x="29440" y="4483"/>
                  <a:pt x="29435" y="4480"/>
                  <a:pt x="29430" y="4507"/>
                </a:cubicBezTo>
                <a:cubicBezTo>
                  <a:pt x="29417" y="4565"/>
                  <a:pt x="29311" y="4549"/>
                  <a:pt x="29303" y="4488"/>
                </a:cubicBezTo>
                <a:cubicBezTo>
                  <a:pt x="29295" y="4446"/>
                  <a:pt x="29290" y="4443"/>
                  <a:pt x="29242" y="4470"/>
                </a:cubicBezTo>
                <a:cubicBezTo>
                  <a:pt x="29150" y="4517"/>
                  <a:pt x="29095" y="4470"/>
                  <a:pt x="29161" y="4404"/>
                </a:cubicBezTo>
                <a:cubicBezTo>
                  <a:pt x="29203" y="4361"/>
                  <a:pt x="29200" y="4290"/>
                  <a:pt x="29161" y="4290"/>
                </a:cubicBezTo>
                <a:cubicBezTo>
                  <a:pt x="29142" y="4290"/>
                  <a:pt x="29132" y="4280"/>
                  <a:pt x="29140" y="4269"/>
                </a:cubicBezTo>
                <a:cubicBezTo>
                  <a:pt x="29163" y="4229"/>
                  <a:pt x="29089" y="4221"/>
                  <a:pt x="28913" y="4248"/>
                </a:cubicBezTo>
                <a:cubicBezTo>
                  <a:pt x="28818" y="4261"/>
                  <a:pt x="28665" y="4274"/>
                  <a:pt x="28575" y="4277"/>
                </a:cubicBezTo>
                <a:cubicBezTo>
                  <a:pt x="28393" y="4285"/>
                  <a:pt x="28372" y="4295"/>
                  <a:pt x="28411" y="4343"/>
                </a:cubicBezTo>
                <a:cubicBezTo>
                  <a:pt x="28448" y="4388"/>
                  <a:pt x="28422" y="4470"/>
                  <a:pt x="28356" y="4499"/>
                </a:cubicBezTo>
                <a:cubicBezTo>
                  <a:pt x="28308" y="4520"/>
                  <a:pt x="28295" y="4517"/>
                  <a:pt x="28261" y="4488"/>
                </a:cubicBezTo>
                <a:cubicBezTo>
                  <a:pt x="28211" y="4443"/>
                  <a:pt x="28208" y="4340"/>
                  <a:pt x="28258" y="4314"/>
                </a:cubicBezTo>
                <a:cubicBezTo>
                  <a:pt x="28301" y="4287"/>
                  <a:pt x="28298" y="4287"/>
                  <a:pt x="28126" y="4280"/>
                </a:cubicBezTo>
                <a:cubicBezTo>
                  <a:pt x="28068" y="4277"/>
                  <a:pt x="28021" y="4272"/>
                  <a:pt x="28021" y="4269"/>
                </a:cubicBezTo>
                <a:cubicBezTo>
                  <a:pt x="28021" y="4266"/>
                  <a:pt x="28000" y="4261"/>
                  <a:pt x="27976" y="4258"/>
                </a:cubicBezTo>
                <a:cubicBezTo>
                  <a:pt x="27942" y="4250"/>
                  <a:pt x="27931" y="4258"/>
                  <a:pt x="27939" y="4285"/>
                </a:cubicBezTo>
                <a:cubicBezTo>
                  <a:pt x="27952" y="4338"/>
                  <a:pt x="27918" y="4377"/>
                  <a:pt x="27876" y="4361"/>
                </a:cubicBezTo>
                <a:cubicBezTo>
                  <a:pt x="27847" y="4351"/>
                  <a:pt x="27841" y="4332"/>
                  <a:pt x="27849" y="4290"/>
                </a:cubicBezTo>
                <a:cubicBezTo>
                  <a:pt x="27855" y="4256"/>
                  <a:pt x="27852" y="4235"/>
                  <a:pt x="27836" y="4232"/>
                </a:cubicBezTo>
                <a:cubicBezTo>
                  <a:pt x="27820" y="4232"/>
                  <a:pt x="27775" y="4227"/>
                  <a:pt x="27733" y="4216"/>
                </a:cubicBezTo>
                <a:cubicBezTo>
                  <a:pt x="27675" y="4206"/>
                  <a:pt x="27654" y="4208"/>
                  <a:pt x="27644" y="4235"/>
                </a:cubicBezTo>
                <a:cubicBezTo>
                  <a:pt x="27625" y="4287"/>
                  <a:pt x="27564" y="4277"/>
                  <a:pt x="27570" y="4221"/>
                </a:cubicBezTo>
                <a:cubicBezTo>
                  <a:pt x="27575" y="4187"/>
                  <a:pt x="27564" y="4171"/>
                  <a:pt x="27514" y="4155"/>
                </a:cubicBezTo>
                <a:cubicBezTo>
                  <a:pt x="27480" y="4145"/>
                  <a:pt x="27422" y="4124"/>
                  <a:pt x="27388" y="4108"/>
                </a:cubicBezTo>
                <a:cubicBezTo>
                  <a:pt x="27353" y="4095"/>
                  <a:pt x="27316" y="4087"/>
                  <a:pt x="27306" y="4095"/>
                </a:cubicBezTo>
                <a:cubicBezTo>
                  <a:pt x="27295" y="4100"/>
                  <a:pt x="27282" y="4095"/>
                  <a:pt x="27274" y="4084"/>
                </a:cubicBezTo>
                <a:cubicBezTo>
                  <a:pt x="27266" y="4071"/>
                  <a:pt x="27235" y="4066"/>
                  <a:pt x="27203" y="4073"/>
                </a:cubicBezTo>
                <a:cubicBezTo>
                  <a:pt x="27171" y="4079"/>
                  <a:pt x="27150" y="4092"/>
                  <a:pt x="27158" y="4103"/>
                </a:cubicBezTo>
                <a:cubicBezTo>
                  <a:pt x="27163" y="4113"/>
                  <a:pt x="27158" y="4121"/>
                  <a:pt x="27145" y="4121"/>
                </a:cubicBezTo>
                <a:cubicBezTo>
                  <a:pt x="27105" y="4121"/>
                  <a:pt x="27124" y="4079"/>
                  <a:pt x="27169" y="4060"/>
                </a:cubicBezTo>
                <a:cubicBezTo>
                  <a:pt x="27213" y="4044"/>
                  <a:pt x="27211" y="4042"/>
                  <a:pt x="27148" y="4018"/>
                </a:cubicBezTo>
                <a:cubicBezTo>
                  <a:pt x="27108" y="4005"/>
                  <a:pt x="27068" y="4000"/>
                  <a:pt x="27058" y="4007"/>
                </a:cubicBezTo>
                <a:cubicBezTo>
                  <a:pt x="27047" y="4013"/>
                  <a:pt x="27042" y="4005"/>
                  <a:pt x="27045" y="3992"/>
                </a:cubicBezTo>
                <a:cubicBezTo>
                  <a:pt x="27047" y="3976"/>
                  <a:pt x="27034" y="3963"/>
                  <a:pt x="27013" y="3965"/>
                </a:cubicBezTo>
                <a:cubicBezTo>
                  <a:pt x="26992" y="3968"/>
                  <a:pt x="26981" y="3960"/>
                  <a:pt x="26987" y="3949"/>
                </a:cubicBezTo>
                <a:cubicBezTo>
                  <a:pt x="26995" y="3939"/>
                  <a:pt x="26968" y="3939"/>
                  <a:pt x="26931" y="3944"/>
                </a:cubicBezTo>
                <a:cubicBezTo>
                  <a:pt x="26870" y="3957"/>
                  <a:pt x="26868" y="3955"/>
                  <a:pt x="26889" y="3915"/>
                </a:cubicBezTo>
                <a:lnTo>
                  <a:pt x="26913" y="3870"/>
                </a:lnTo>
                <a:lnTo>
                  <a:pt x="27034" y="3928"/>
                </a:lnTo>
                <a:cubicBezTo>
                  <a:pt x="27100" y="3963"/>
                  <a:pt x="27227" y="4005"/>
                  <a:pt x="27314" y="4026"/>
                </a:cubicBezTo>
                <a:cubicBezTo>
                  <a:pt x="27401" y="4047"/>
                  <a:pt x="27501" y="4076"/>
                  <a:pt x="27538" y="4095"/>
                </a:cubicBezTo>
                <a:cubicBezTo>
                  <a:pt x="27578" y="4113"/>
                  <a:pt x="27625" y="4118"/>
                  <a:pt x="27654" y="4110"/>
                </a:cubicBezTo>
                <a:cubicBezTo>
                  <a:pt x="27694" y="4100"/>
                  <a:pt x="27696" y="4103"/>
                  <a:pt x="27673" y="4118"/>
                </a:cubicBezTo>
                <a:cubicBezTo>
                  <a:pt x="27654" y="4132"/>
                  <a:pt x="27651" y="4142"/>
                  <a:pt x="27665" y="4142"/>
                </a:cubicBezTo>
                <a:cubicBezTo>
                  <a:pt x="27678" y="4142"/>
                  <a:pt x="27704" y="4147"/>
                  <a:pt x="27723" y="4155"/>
                </a:cubicBezTo>
                <a:cubicBezTo>
                  <a:pt x="27749" y="4163"/>
                  <a:pt x="27754" y="4158"/>
                  <a:pt x="27744" y="4134"/>
                </a:cubicBezTo>
                <a:cubicBezTo>
                  <a:pt x="27731" y="4097"/>
                  <a:pt x="27768" y="4089"/>
                  <a:pt x="27831" y="4113"/>
                </a:cubicBezTo>
                <a:cubicBezTo>
                  <a:pt x="27857" y="4124"/>
                  <a:pt x="27860" y="4132"/>
                  <a:pt x="27839" y="4145"/>
                </a:cubicBezTo>
                <a:cubicBezTo>
                  <a:pt x="27823" y="4153"/>
                  <a:pt x="27815" y="4166"/>
                  <a:pt x="27820" y="4169"/>
                </a:cubicBezTo>
                <a:cubicBezTo>
                  <a:pt x="27841" y="4190"/>
                  <a:pt x="28010" y="4200"/>
                  <a:pt x="28010" y="4182"/>
                </a:cubicBezTo>
                <a:cubicBezTo>
                  <a:pt x="28010" y="4171"/>
                  <a:pt x="27987" y="4163"/>
                  <a:pt x="27958" y="4163"/>
                </a:cubicBezTo>
                <a:cubicBezTo>
                  <a:pt x="27931" y="4163"/>
                  <a:pt x="27902" y="4155"/>
                  <a:pt x="27897" y="4147"/>
                </a:cubicBezTo>
                <a:cubicBezTo>
                  <a:pt x="27892" y="4140"/>
                  <a:pt x="27939" y="4134"/>
                  <a:pt x="28005" y="4140"/>
                </a:cubicBezTo>
                <a:cubicBezTo>
                  <a:pt x="28092" y="4145"/>
                  <a:pt x="28124" y="4155"/>
                  <a:pt x="28129" y="4182"/>
                </a:cubicBezTo>
                <a:cubicBezTo>
                  <a:pt x="28140" y="4221"/>
                  <a:pt x="28187" y="4229"/>
                  <a:pt x="28443" y="4235"/>
                </a:cubicBezTo>
                <a:cubicBezTo>
                  <a:pt x="28583" y="4237"/>
                  <a:pt x="28588" y="4235"/>
                  <a:pt x="28601" y="4184"/>
                </a:cubicBezTo>
                <a:cubicBezTo>
                  <a:pt x="28612" y="4140"/>
                  <a:pt x="28625" y="4132"/>
                  <a:pt x="28686" y="4132"/>
                </a:cubicBezTo>
                <a:cubicBezTo>
                  <a:pt x="28744" y="4132"/>
                  <a:pt x="28760" y="4140"/>
                  <a:pt x="28754" y="4166"/>
                </a:cubicBezTo>
                <a:cubicBezTo>
                  <a:pt x="28744" y="4221"/>
                  <a:pt x="28773" y="4227"/>
                  <a:pt x="28921" y="4195"/>
                </a:cubicBezTo>
                <a:cubicBezTo>
                  <a:pt x="29108" y="4155"/>
                  <a:pt x="29295" y="4089"/>
                  <a:pt x="29512" y="3981"/>
                </a:cubicBezTo>
                <a:cubicBezTo>
                  <a:pt x="29615" y="3931"/>
                  <a:pt x="29704" y="3889"/>
                  <a:pt x="29710" y="3889"/>
                </a:cubicBezTo>
                <a:cubicBezTo>
                  <a:pt x="29715" y="3889"/>
                  <a:pt x="29768" y="3860"/>
                  <a:pt x="29826" y="3825"/>
                </a:cubicBezTo>
                <a:cubicBezTo>
                  <a:pt x="29918" y="3772"/>
                  <a:pt x="29928" y="3767"/>
                  <a:pt x="29902" y="3804"/>
                </a:cubicBezTo>
                <a:cubicBezTo>
                  <a:pt x="29857" y="3873"/>
                  <a:pt x="29498" y="4060"/>
                  <a:pt x="29282" y="4132"/>
                </a:cubicBezTo>
                <a:cubicBezTo>
                  <a:pt x="29221" y="4150"/>
                  <a:pt x="29171" y="4174"/>
                  <a:pt x="29171" y="4184"/>
                </a:cubicBezTo>
                <a:cubicBezTo>
                  <a:pt x="29171" y="4216"/>
                  <a:pt x="29762" y="4076"/>
                  <a:pt x="30000" y="3989"/>
                </a:cubicBezTo>
                <a:lnTo>
                  <a:pt x="30142" y="3936"/>
                </a:lnTo>
                <a:lnTo>
                  <a:pt x="30142" y="4248"/>
                </a:lnTo>
                <a:lnTo>
                  <a:pt x="30142" y="4560"/>
                </a:lnTo>
                <a:lnTo>
                  <a:pt x="30084" y="4583"/>
                </a:lnTo>
                <a:cubicBezTo>
                  <a:pt x="30000" y="4618"/>
                  <a:pt x="29749" y="4647"/>
                  <a:pt x="29612" y="4639"/>
                </a:cubicBezTo>
                <a:cubicBezTo>
                  <a:pt x="29514" y="4634"/>
                  <a:pt x="29493" y="4639"/>
                  <a:pt x="29496" y="4665"/>
                </a:cubicBezTo>
                <a:cubicBezTo>
                  <a:pt x="29498" y="4705"/>
                  <a:pt x="29456" y="4723"/>
                  <a:pt x="29435" y="4692"/>
                </a:cubicBezTo>
                <a:close/>
                <a:moveTo>
                  <a:pt x="23572" y="4678"/>
                </a:moveTo>
                <a:cubicBezTo>
                  <a:pt x="23564" y="4671"/>
                  <a:pt x="23562" y="4657"/>
                  <a:pt x="23570" y="4647"/>
                </a:cubicBezTo>
                <a:cubicBezTo>
                  <a:pt x="23583" y="4623"/>
                  <a:pt x="23620" y="4644"/>
                  <a:pt x="23620" y="4671"/>
                </a:cubicBezTo>
                <a:cubicBezTo>
                  <a:pt x="23620" y="4694"/>
                  <a:pt x="23591" y="4697"/>
                  <a:pt x="23572" y="4678"/>
                </a:cubicBezTo>
                <a:close/>
                <a:moveTo>
                  <a:pt x="27915" y="4649"/>
                </a:moveTo>
                <a:cubicBezTo>
                  <a:pt x="27900" y="4599"/>
                  <a:pt x="27936" y="4544"/>
                  <a:pt x="27981" y="4544"/>
                </a:cubicBezTo>
                <a:cubicBezTo>
                  <a:pt x="28021" y="4544"/>
                  <a:pt x="28053" y="4631"/>
                  <a:pt x="28026" y="4665"/>
                </a:cubicBezTo>
                <a:cubicBezTo>
                  <a:pt x="27994" y="4705"/>
                  <a:pt x="27931" y="4697"/>
                  <a:pt x="27915" y="4649"/>
                </a:cubicBezTo>
                <a:close/>
                <a:moveTo>
                  <a:pt x="28688" y="4649"/>
                </a:moveTo>
                <a:cubicBezTo>
                  <a:pt x="28699" y="4618"/>
                  <a:pt x="28733" y="4615"/>
                  <a:pt x="28744" y="4644"/>
                </a:cubicBezTo>
                <a:cubicBezTo>
                  <a:pt x="28749" y="4660"/>
                  <a:pt x="28736" y="4671"/>
                  <a:pt x="28717" y="4671"/>
                </a:cubicBezTo>
                <a:cubicBezTo>
                  <a:pt x="28699" y="4671"/>
                  <a:pt x="28686" y="4660"/>
                  <a:pt x="28688" y="4649"/>
                </a:cubicBezTo>
                <a:close/>
                <a:moveTo>
                  <a:pt x="25227" y="4604"/>
                </a:moveTo>
                <a:cubicBezTo>
                  <a:pt x="25232" y="4575"/>
                  <a:pt x="25248" y="4554"/>
                  <a:pt x="25266" y="4554"/>
                </a:cubicBezTo>
                <a:cubicBezTo>
                  <a:pt x="25311" y="4554"/>
                  <a:pt x="25306" y="4636"/>
                  <a:pt x="25258" y="4647"/>
                </a:cubicBezTo>
                <a:cubicBezTo>
                  <a:pt x="25229" y="4652"/>
                  <a:pt x="25221" y="4641"/>
                  <a:pt x="25227" y="4604"/>
                </a:cubicBezTo>
                <a:close/>
                <a:moveTo>
                  <a:pt x="27335" y="4628"/>
                </a:moveTo>
                <a:cubicBezTo>
                  <a:pt x="27335" y="4618"/>
                  <a:pt x="27348" y="4607"/>
                  <a:pt x="27367" y="4607"/>
                </a:cubicBezTo>
                <a:cubicBezTo>
                  <a:pt x="27385" y="4607"/>
                  <a:pt x="27398" y="4618"/>
                  <a:pt x="27398" y="4628"/>
                </a:cubicBezTo>
                <a:cubicBezTo>
                  <a:pt x="27398" y="4639"/>
                  <a:pt x="27385" y="4649"/>
                  <a:pt x="27367" y="4649"/>
                </a:cubicBezTo>
                <a:cubicBezTo>
                  <a:pt x="27348" y="4649"/>
                  <a:pt x="27335" y="4639"/>
                  <a:pt x="27335" y="4628"/>
                </a:cubicBezTo>
                <a:close/>
                <a:moveTo>
                  <a:pt x="4734" y="4612"/>
                </a:moveTo>
                <a:cubicBezTo>
                  <a:pt x="4881" y="4610"/>
                  <a:pt x="5124" y="4610"/>
                  <a:pt x="5272" y="4612"/>
                </a:cubicBezTo>
                <a:cubicBezTo>
                  <a:pt x="5420" y="4615"/>
                  <a:pt x="5298" y="4620"/>
                  <a:pt x="5003" y="4620"/>
                </a:cubicBezTo>
                <a:cubicBezTo>
                  <a:pt x="4707" y="4620"/>
                  <a:pt x="4586" y="4615"/>
                  <a:pt x="4734" y="4612"/>
                </a:cubicBezTo>
                <a:close/>
                <a:moveTo>
                  <a:pt x="6143" y="4607"/>
                </a:moveTo>
                <a:cubicBezTo>
                  <a:pt x="6676" y="4589"/>
                  <a:pt x="7259" y="4549"/>
                  <a:pt x="7850" y="4488"/>
                </a:cubicBezTo>
                <a:cubicBezTo>
                  <a:pt x="8177" y="4457"/>
                  <a:pt x="8306" y="4454"/>
                  <a:pt x="8137" y="4483"/>
                </a:cubicBezTo>
                <a:cubicBezTo>
                  <a:pt x="7768" y="4544"/>
                  <a:pt x="6873" y="4604"/>
                  <a:pt x="6164" y="4618"/>
                </a:cubicBezTo>
                <a:lnTo>
                  <a:pt x="5604" y="4626"/>
                </a:lnTo>
                <a:lnTo>
                  <a:pt x="6143" y="4607"/>
                </a:lnTo>
                <a:close/>
                <a:moveTo>
                  <a:pt x="26596" y="4607"/>
                </a:moveTo>
                <a:cubicBezTo>
                  <a:pt x="26596" y="4597"/>
                  <a:pt x="26607" y="4586"/>
                  <a:pt x="26617" y="4586"/>
                </a:cubicBezTo>
                <a:cubicBezTo>
                  <a:pt x="26628" y="4586"/>
                  <a:pt x="26638" y="4597"/>
                  <a:pt x="26638" y="4607"/>
                </a:cubicBezTo>
                <a:cubicBezTo>
                  <a:pt x="26638" y="4618"/>
                  <a:pt x="26628" y="4628"/>
                  <a:pt x="26617" y="4628"/>
                </a:cubicBezTo>
                <a:cubicBezTo>
                  <a:pt x="26607" y="4628"/>
                  <a:pt x="26596" y="4618"/>
                  <a:pt x="26596" y="4607"/>
                </a:cubicBezTo>
                <a:close/>
                <a:moveTo>
                  <a:pt x="28390" y="4586"/>
                </a:moveTo>
                <a:cubicBezTo>
                  <a:pt x="28369" y="4549"/>
                  <a:pt x="28374" y="4544"/>
                  <a:pt x="28422" y="4544"/>
                </a:cubicBezTo>
                <a:cubicBezTo>
                  <a:pt x="28461" y="4544"/>
                  <a:pt x="28475" y="4554"/>
                  <a:pt x="28472" y="4578"/>
                </a:cubicBezTo>
                <a:cubicBezTo>
                  <a:pt x="28461" y="4631"/>
                  <a:pt x="28417" y="4636"/>
                  <a:pt x="28390" y="4586"/>
                </a:cubicBezTo>
                <a:close/>
                <a:moveTo>
                  <a:pt x="4090" y="4591"/>
                </a:moveTo>
                <a:cubicBezTo>
                  <a:pt x="4140" y="4586"/>
                  <a:pt x="4219" y="4586"/>
                  <a:pt x="4269" y="4591"/>
                </a:cubicBezTo>
                <a:cubicBezTo>
                  <a:pt x="4319" y="4597"/>
                  <a:pt x="4277" y="4599"/>
                  <a:pt x="4179" y="4599"/>
                </a:cubicBezTo>
                <a:cubicBezTo>
                  <a:pt x="4082" y="4599"/>
                  <a:pt x="4040" y="4597"/>
                  <a:pt x="4090" y="4591"/>
                </a:cubicBezTo>
                <a:close/>
                <a:moveTo>
                  <a:pt x="3710" y="4570"/>
                </a:moveTo>
                <a:cubicBezTo>
                  <a:pt x="3736" y="4565"/>
                  <a:pt x="3778" y="4565"/>
                  <a:pt x="3805" y="4570"/>
                </a:cubicBezTo>
                <a:cubicBezTo>
                  <a:pt x="3831" y="4575"/>
                  <a:pt x="3810" y="4581"/>
                  <a:pt x="3757" y="4581"/>
                </a:cubicBezTo>
                <a:cubicBezTo>
                  <a:pt x="3705" y="4581"/>
                  <a:pt x="3683" y="4575"/>
                  <a:pt x="3710" y="4570"/>
                </a:cubicBezTo>
                <a:close/>
                <a:moveTo>
                  <a:pt x="23725" y="4544"/>
                </a:moveTo>
                <a:cubicBezTo>
                  <a:pt x="23725" y="4520"/>
                  <a:pt x="23733" y="4501"/>
                  <a:pt x="23744" y="4501"/>
                </a:cubicBezTo>
                <a:cubicBezTo>
                  <a:pt x="23773" y="4501"/>
                  <a:pt x="23812" y="4557"/>
                  <a:pt x="23797" y="4573"/>
                </a:cubicBezTo>
                <a:cubicBezTo>
                  <a:pt x="23768" y="4602"/>
                  <a:pt x="23725" y="4583"/>
                  <a:pt x="23725" y="4544"/>
                </a:cubicBezTo>
                <a:close/>
                <a:moveTo>
                  <a:pt x="27060" y="4565"/>
                </a:moveTo>
                <a:cubicBezTo>
                  <a:pt x="27060" y="4554"/>
                  <a:pt x="27071" y="4544"/>
                  <a:pt x="27082" y="4544"/>
                </a:cubicBezTo>
                <a:cubicBezTo>
                  <a:pt x="27092" y="4544"/>
                  <a:pt x="27103" y="4554"/>
                  <a:pt x="27103" y="4565"/>
                </a:cubicBezTo>
                <a:cubicBezTo>
                  <a:pt x="27103" y="4575"/>
                  <a:pt x="27092" y="4586"/>
                  <a:pt x="27082" y="4586"/>
                </a:cubicBezTo>
                <a:cubicBezTo>
                  <a:pt x="27071" y="4586"/>
                  <a:pt x="27060" y="4575"/>
                  <a:pt x="27060" y="4565"/>
                </a:cubicBezTo>
                <a:close/>
                <a:moveTo>
                  <a:pt x="3340" y="4549"/>
                </a:moveTo>
                <a:cubicBezTo>
                  <a:pt x="3372" y="4544"/>
                  <a:pt x="3425" y="4544"/>
                  <a:pt x="3457" y="4549"/>
                </a:cubicBezTo>
                <a:cubicBezTo>
                  <a:pt x="3488" y="4554"/>
                  <a:pt x="3462" y="4560"/>
                  <a:pt x="3399" y="4560"/>
                </a:cubicBezTo>
                <a:cubicBezTo>
                  <a:pt x="3335" y="4560"/>
                  <a:pt x="3309" y="4554"/>
                  <a:pt x="3340" y="4549"/>
                </a:cubicBezTo>
                <a:close/>
                <a:moveTo>
                  <a:pt x="24950" y="4533"/>
                </a:moveTo>
                <a:cubicBezTo>
                  <a:pt x="24950" y="4496"/>
                  <a:pt x="24963" y="4491"/>
                  <a:pt x="24981" y="4520"/>
                </a:cubicBezTo>
                <a:cubicBezTo>
                  <a:pt x="24987" y="4533"/>
                  <a:pt x="24984" y="4546"/>
                  <a:pt x="24971" y="4554"/>
                </a:cubicBezTo>
                <a:cubicBezTo>
                  <a:pt x="24960" y="4562"/>
                  <a:pt x="24950" y="4552"/>
                  <a:pt x="24950" y="4533"/>
                </a:cubicBezTo>
                <a:close/>
                <a:moveTo>
                  <a:pt x="26282" y="4544"/>
                </a:moveTo>
                <a:cubicBezTo>
                  <a:pt x="26293" y="4512"/>
                  <a:pt x="26327" y="4509"/>
                  <a:pt x="26338" y="4538"/>
                </a:cubicBezTo>
                <a:cubicBezTo>
                  <a:pt x="26343" y="4554"/>
                  <a:pt x="26330" y="4565"/>
                  <a:pt x="26311" y="4565"/>
                </a:cubicBezTo>
                <a:cubicBezTo>
                  <a:pt x="26293" y="4565"/>
                  <a:pt x="26279" y="4554"/>
                  <a:pt x="26282" y="4544"/>
                </a:cubicBezTo>
                <a:close/>
                <a:moveTo>
                  <a:pt x="27512" y="4541"/>
                </a:moveTo>
                <a:cubicBezTo>
                  <a:pt x="27504" y="4528"/>
                  <a:pt x="27512" y="4509"/>
                  <a:pt x="27527" y="4499"/>
                </a:cubicBezTo>
                <a:cubicBezTo>
                  <a:pt x="27572" y="4470"/>
                  <a:pt x="27588" y="4478"/>
                  <a:pt x="27588" y="4523"/>
                </a:cubicBezTo>
                <a:cubicBezTo>
                  <a:pt x="27588" y="4568"/>
                  <a:pt x="27538" y="4581"/>
                  <a:pt x="27512" y="4541"/>
                </a:cubicBezTo>
                <a:close/>
                <a:moveTo>
                  <a:pt x="3055" y="4528"/>
                </a:moveTo>
                <a:cubicBezTo>
                  <a:pt x="3092" y="4523"/>
                  <a:pt x="3156" y="4523"/>
                  <a:pt x="3193" y="4528"/>
                </a:cubicBezTo>
                <a:cubicBezTo>
                  <a:pt x="3230" y="4533"/>
                  <a:pt x="3201" y="4536"/>
                  <a:pt x="3124" y="4536"/>
                </a:cubicBezTo>
                <a:cubicBezTo>
                  <a:pt x="3048" y="4536"/>
                  <a:pt x="3019" y="4533"/>
                  <a:pt x="3055" y="4528"/>
                </a:cubicBezTo>
                <a:close/>
                <a:moveTo>
                  <a:pt x="26776" y="4523"/>
                </a:moveTo>
                <a:cubicBezTo>
                  <a:pt x="26757" y="4494"/>
                  <a:pt x="26773" y="4472"/>
                  <a:pt x="26805" y="4483"/>
                </a:cubicBezTo>
                <a:cubicBezTo>
                  <a:pt x="26818" y="4488"/>
                  <a:pt x="26820" y="4501"/>
                  <a:pt x="26810" y="4520"/>
                </a:cubicBezTo>
                <a:cubicBezTo>
                  <a:pt x="26797" y="4541"/>
                  <a:pt x="26789" y="4541"/>
                  <a:pt x="26776" y="4523"/>
                </a:cubicBezTo>
                <a:close/>
                <a:moveTo>
                  <a:pt x="28834" y="4523"/>
                </a:moveTo>
                <a:cubicBezTo>
                  <a:pt x="28834" y="4512"/>
                  <a:pt x="28839" y="4501"/>
                  <a:pt x="28844" y="4501"/>
                </a:cubicBezTo>
                <a:cubicBezTo>
                  <a:pt x="28847" y="4501"/>
                  <a:pt x="28857" y="4512"/>
                  <a:pt x="28865" y="4523"/>
                </a:cubicBezTo>
                <a:cubicBezTo>
                  <a:pt x="28873" y="4533"/>
                  <a:pt x="28868" y="4544"/>
                  <a:pt x="28855" y="4544"/>
                </a:cubicBezTo>
                <a:cubicBezTo>
                  <a:pt x="28844" y="4544"/>
                  <a:pt x="28834" y="4533"/>
                  <a:pt x="28834" y="4523"/>
                </a:cubicBezTo>
                <a:close/>
                <a:moveTo>
                  <a:pt x="2792" y="4509"/>
                </a:moveTo>
                <a:cubicBezTo>
                  <a:pt x="2813" y="4504"/>
                  <a:pt x="2850" y="4501"/>
                  <a:pt x="2876" y="4507"/>
                </a:cubicBezTo>
                <a:cubicBezTo>
                  <a:pt x="2902" y="4512"/>
                  <a:pt x="2887" y="4517"/>
                  <a:pt x="2839" y="4517"/>
                </a:cubicBezTo>
                <a:cubicBezTo>
                  <a:pt x="2792" y="4517"/>
                  <a:pt x="2771" y="4515"/>
                  <a:pt x="2792" y="4509"/>
                </a:cubicBezTo>
                <a:close/>
                <a:moveTo>
                  <a:pt x="24211" y="4501"/>
                </a:moveTo>
                <a:cubicBezTo>
                  <a:pt x="24211" y="4491"/>
                  <a:pt x="24221" y="4480"/>
                  <a:pt x="24232" y="4480"/>
                </a:cubicBezTo>
                <a:cubicBezTo>
                  <a:pt x="24243" y="4480"/>
                  <a:pt x="24253" y="4491"/>
                  <a:pt x="24253" y="4501"/>
                </a:cubicBezTo>
                <a:cubicBezTo>
                  <a:pt x="24253" y="4512"/>
                  <a:pt x="24243" y="4523"/>
                  <a:pt x="24232" y="4523"/>
                </a:cubicBezTo>
                <a:cubicBezTo>
                  <a:pt x="24221" y="4523"/>
                  <a:pt x="24211" y="4512"/>
                  <a:pt x="24211" y="4501"/>
                </a:cubicBezTo>
                <a:close/>
                <a:moveTo>
                  <a:pt x="28559" y="4480"/>
                </a:moveTo>
                <a:cubicBezTo>
                  <a:pt x="28541" y="4446"/>
                  <a:pt x="28546" y="4438"/>
                  <a:pt x="28588" y="4425"/>
                </a:cubicBezTo>
                <a:cubicBezTo>
                  <a:pt x="28662" y="4409"/>
                  <a:pt x="28691" y="4430"/>
                  <a:pt x="28665" y="4480"/>
                </a:cubicBezTo>
                <a:cubicBezTo>
                  <a:pt x="28636" y="4533"/>
                  <a:pt x="28588" y="4533"/>
                  <a:pt x="28559" y="4480"/>
                </a:cubicBezTo>
                <a:close/>
                <a:moveTo>
                  <a:pt x="2581" y="4488"/>
                </a:moveTo>
                <a:cubicBezTo>
                  <a:pt x="2602" y="4483"/>
                  <a:pt x="2639" y="4480"/>
                  <a:pt x="2665" y="4486"/>
                </a:cubicBezTo>
                <a:cubicBezTo>
                  <a:pt x="2691" y="4491"/>
                  <a:pt x="2676" y="4496"/>
                  <a:pt x="2628" y="4496"/>
                </a:cubicBezTo>
                <a:cubicBezTo>
                  <a:pt x="2581" y="4496"/>
                  <a:pt x="2559" y="4494"/>
                  <a:pt x="2581" y="4488"/>
                </a:cubicBezTo>
                <a:close/>
                <a:moveTo>
                  <a:pt x="2359" y="4464"/>
                </a:moveTo>
                <a:cubicBezTo>
                  <a:pt x="2385" y="4459"/>
                  <a:pt x="2428" y="4459"/>
                  <a:pt x="2454" y="4464"/>
                </a:cubicBezTo>
                <a:cubicBezTo>
                  <a:pt x="2480" y="4470"/>
                  <a:pt x="2459" y="4475"/>
                  <a:pt x="2406" y="4475"/>
                </a:cubicBezTo>
                <a:cubicBezTo>
                  <a:pt x="2354" y="4475"/>
                  <a:pt x="2333" y="4470"/>
                  <a:pt x="2359" y="4464"/>
                </a:cubicBezTo>
                <a:close/>
                <a:moveTo>
                  <a:pt x="27229" y="4449"/>
                </a:moveTo>
                <a:cubicBezTo>
                  <a:pt x="27229" y="4430"/>
                  <a:pt x="27243" y="4417"/>
                  <a:pt x="27261" y="4417"/>
                </a:cubicBezTo>
                <a:cubicBezTo>
                  <a:pt x="27279" y="4417"/>
                  <a:pt x="27293" y="4430"/>
                  <a:pt x="27293" y="4449"/>
                </a:cubicBezTo>
                <a:cubicBezTo>
                  <a:pt x="27293" y="4467"/>
                  <a:pt x="27279" y="4480"/>
                  <a:pt x="27261" y="4480"/>
                </a:cubicBezTo>
                <a:cubicBezTo>
                  <a:pt x="27243" y="4480"/>
                  <a:pt x="27229" y="4467"/>
                  <a:pt x="27229" y="4449"/>
                </a:cubicBezTo>
                <a:close/>
                <a:moveTo>
                  <a:pt x="27681" y="4467"/>
                </a:moveTo>
                <a:cubicBezTo>
                  <a:pt x="27636" y="4449"/>
                  <a:pt x="27675" y="4375"/>
                  <a:pt x="27728" y="4375"/>
                </a:cubicBezTo>
                <a:cubicBezTo>
                  <a:pt x="27770" y="4375"/>
                  <a:pt x="27781" y="4385"/>
                  <a:pt x="27775" y="4422"/>
                </a:cubicBezTo>
                <a:cubicBezTo>
                  <a:pt x="27768" y="4467"/>
                  <a:pt x="27728" y="4488"/>
                  <a:pt x="27681" y="4467"/>
                </a:cubicBezTo>
                <a:close/>
                <a:moveTo>
                  <a:pt x="2169" y="4446"/>
                </a:moveTo>
                <a:cubicBezTo>
                  <a:pt x="2185" y="4438"/>
                  <a:pt x="2209" y="4438"/>
                  <a:pt x="2222" y="4446"/>
                </a:cubicBezTo>
                <a:cubicBezTo>
                  <a:pt x="2238" y="4451"/>
                  <a:pt x="2224" y="4457"/>
                  <a:pt x="2195" y="4457"/>
                </a:cubicBezTo>
                <a:cubicBezTo>
                  <a:pt x="2166" y="4457"/>
                  <a:pt x="2156" y="4451"/>
                  <a:pt x="2169" y="4446"/>
                </a:cubicBezTo>
                <a:close/>
                <a:moveTo>
                  <a:pt x="8348" y="4438"/>
                </a:moveTo>
                <a:cubicBezTo>
                  <a:pt x="8456" y="4414"/>
                  <a:pt x="8541" y="4417"/>
                  <a:pt x="8454" y="4438"/>
                </a:cubicBezTo>
                <a:cubicBezTo>
                  <a:pt x="8420" y="4446"/>
                  <a:pt x="8361" y="4454"/>
                  <a:pt x="8327" y="4454"/>
                </a:cubicBezTo>
                <a:cubicBezTo>
                  <a:pt x="8274" y="4454"/>
                  <a:pt x="8277" y="4451"/>
                  <a:pt x="8348" y="4438"/>
                </a:cubicBezTo>
                <a:close/>
                <a:moveTo>
                  <a:pt x="26491" y="4427"/>
                </a:moveTo>
                <a:cubicBezTo>
                  <a:pt x="26491" y="4409"/>
                  <a:pt x="26501" y="4396"/>
                  <a:pt x="26512" y="4396"/>
                </a:cubicBezTo>
                <a:cubicBezTo>
                  <a:pt x="26522" y="4396"/>
                  <a:pt x="26533" y="4409"/>
                  <a:pt x="26533" y="4427"/>
                </a:cubicBezTo>
                <a:cubicBezTo>
                  <a:pt x="26533" y="4446"/>
                  <a:pt x="26522" y="4459"/>
                  <a:pt x="26512" y="4459"/>
                </a:cubicBezTo>
                <a:cubicBezTo>
                  <a:pt x="26501" y="4459"/>
                  <a:pt x="26491" y="4446"/>
                  <a:pt x="26491" y="4427"/>
                </a:cubicBezTo>
                <a:close/>
                <a:moveTo>
                  <a:pt x="1958" y="4425"/>
                </a:moveTo>
                <a:cubicBezTo>
                  <a:pt x="1971" y="4420"/>
                  <a:pt x="2000" y="4417"/>
                  <a:pt x="2021" y="4422"/>
                </a:cubicBezTo>
                <a:cubicBezTo>
                  <a:pt x="2042" y="4427"/>
                  <a:pt x="2029" y="4433"/>
                  <a:pt x="1995" y="4433"/>
                </a:cubicBezTo>
                <a:cubicBezTo>
                  <a:pt x="1961" y="4435"/>
                  <a:pt x="1942" y="4430"/>
                  <a:pt x="1958" y="4425"/>
                </a:cubicBezTo>
                <a:close/>
                <a:moveTo>
                  <a:pt x="28475" y="4427"/>
                </a:moveTo>
                <a:cubicBezTo>
                  <a:pt x="28475" y="4425"/>
                  <a:pt x="28485" y="4414"/>
                  <a:pt x="28496" y="4406"/>
                </a:cubicBezTo>
                <a:cubicBezTo>
                  <a:pt x="28506" y="4398"/>
                  <a:pt x="28517" y="4404"/>
                  <a:pt x="28517" y="4417"/>
                </a:cubicBezTo>
                <a:cubicBezTo>
                  <a:pt x="28517" y="4427"/>
                  <a:pt x="28506" y="4438"/>
                  <a:pt x="28496" y="4438"/>
                </a:cubicBezTo>
                <a:cubicBezTo>
                  <a:pt x="28485" y="4438"/>
                  <a:pt x="28475" y="4433"/>
                  <a:pt x="28475" y="4427"/>
                </a:cubicBezTo>
                <a:close/>
                <a:moveTo>
                  <a:pt x="1789" y="4404"/>
                </a:moveTo>
                <a:cubicBezTo>
                  <a:pt x="1802" y="4398"/>
                  <a:pt x="1831" y="4396"/>
                  <a:pt x="1852" y="4401"/>
                </a:cubicBezTo>
                <a:cubicBezTo>
                  <a:pt x="1873" y="4406"/>
                  <a:pt x="1860" y="4412"/>
                  <a:pt x="1826" y="4412"/>
                </a:cubicBezTo>
                <a:cubicBezTo>
                  <a:pt x="1792" y="4414"/>
                  <a:pt x="1773" y="4409"/>
                  <a:pt x="1789" y="4404"/>
                </a:cubicBezTo>
                <a:close/>
                <a:moveTo>
                  <a:pt x="8575" y="4404"/>
                </a:moveTo>
                <a:cubicBezTo>
                  <a:pt x="8583" y="4398"/>
                  <a:pt x="8602" y="4396"/>
                  <a:pt x="8617" y="4404"/>
                </a:cubicBezTo>
                <a:cubicBezTo>
                  <a:pt x="8633" y="4409"/>
                  <a:pt x="8628" y="4414"/>
                  <a:pt x="8604" y="4414"/>
                </a:cubicBezTo>
                <a:cubicBezTo>
                  <a:pt x="8580" y="4417"/>
                  <a:pt x="8570" y="4412"/>
                  <a:pt x="8575" y="4404"/>
                </a:cubicBezTo>
                <a:close/>
                <a:moveTo>
                  <a:pt x="19799" y="4396"/>
                </a:moveTo>
                <a:cubicBezTo>
                  <a:pt x="19773" y="4377"/>
                  <a:pt x="19773" y="4375"/>
                  <a:pt x="19805" y="4375"/>
                </a:cubicBezTo>
                <a:cubicBezTo>
                  <a:pt x="19826" y="4375"/>
                  <a:pt x="19842" y="4385"/>
                  <a:pt x="19842" y="4396"/>
                </a:cubicBezTo>
                <a:cubicBezTo>
                  <a:pt x="19842" y="4422"/>
                  <a:pt x="19839" y="4422"/>
                  <a:pt x="19799" y="4396"/>
                </a:cubicBezTo>
                <a:close/>
                <a:moveTo>
                  <a:pt x="26026" y="4385"/>
                </a:moveTo>
                <a:cubicBezTo>
                  <a:pt x="25995" y="4346"/>
                  <a:pt x="26005" y="4290"/>
                  <a:pt x="26053" y="4261"/>
                </a:cubicBezTo>
                <a:cubicBezTo>
                  <a:pt x="26084" y="4243"/>
                  <a:pt x="26097" y="4245"/>
                  <a:pt x="26121" y="4280"/>
                </a:cubicBezTo>
                <a:cubicBezTo>
                  <a:pt x="26161" y="4330"/>
                  <a:pt x="26161" y="4343"/>
                  <a:pt x="26119" y="4383"/>
                </a:cubicBezTo>
                <a:cubicBezTo>
                  <a:pt x="26079" y="4425"/>
                  <a:pt x="26060" y="4425"/>
                  <a:pt x="26026" y="4385"/>
                </a:cubicBezTo>
                <a:close/>
                <a:moveTo>
                  <a:pt x="26936" y="4396"/>
                </a:moveTo>
                <a:cubicBezTo>
                  <a:pt x="26947" y="4364"/>
                  <a:pt x="26981" y="4361"/>
                  <a:pt x="26992" y="4391"/>
                </a:cubicBezTo>
                <a:cubicBezTo>
                  <a:pt x="26997" y="4406"/>
                  <a:pt x="26984" y="4417"/>
                  <a:pt x="26965" y="4417"/>
                </a:cubicBezTo>
                <a:cubicBezTo>
                  <a:pt x="26947" y="4417"/>
                  <a:pt x="26934" y="4406"/>
                  <a:pt x="26936" y="4396"/>
                </a:cubicBezTo>
                <a:close/>
                <a:moveTo>
                  <a:pt x="1620" y="4383"/>
                </a:moveTo>
                <a:cubicBezTo>
                  <a:pt x="1636" y="4375"/>
                  <a:pt x="1660" y="4375"/>
                  <a:pt x="1673" y="4383"/>
                </a:cubicBezTo>
                <a:cubicBezTo>
                  <a:pt x="1689" y="4388"/>
                  <a:pt x="1676" y="4393"/>
                  <a:pt x="1647" y="4393"/>
                </a:cubicBezTo>
                <a:cubicBezTo>
                  <a:pt x="1618" y="4393"/>
                  <a:pt x="1607" y="4388"/>
                  <a:pt x="1620" y="4383"/>
                </a:cubicBezTo>
                <a:close/>
                <a:moveTo>
                  <a:pt x="28770" y="4364"/>
                </a:moveTo>
                <a:cubicBezTo>
                  <a:pt x="28770" y="4346"/>
                  <a:pt x="28786" y="4332"/>
                  <a:pt x="28805" y="4332"/>
                </a:cubicBezTo>
                <a:cubicBezTo>
                  <a:pt x="28834" y="4332"/>
                  <a:pt x="28834" y="4338"/>
                  <a:pt x="28812" y="4364"/>
                </a:cubicBezTo>
                <a:cubicBezTo>
                  <a:pt x="28799" y="4383"/>
                  <a:pt x="28783" y="4396"/>
                  <a:pt x="28778" y="4396"/>
                </a:cubicBezTo>
                <a:cubicBezTo>
                  <a:pt x="28773" y="4396"/>
                  <a:pt x="28770" y="4383"/>
                  <a:pt x="28770" y="4364"/>
                </a:cubicBezTo>
                <a:close/>
                <a:moveTo>
                  <a:pt x="1451" y="4361"/>
                </a:moveTo>
                <a:cubicBezTo>
                  <a:pt x="1467" y="4354"/>
                  <a:pt x="1491" y="4354"/>
                  <a:pt x="1504" y="4361"/>
                </a:cubicBezTo>
                <a:cubicBezTo>
                  <a:pt x="1520" y="4367"/>
                  <a:pt x="1507" y="4372"/>
                  <a:pt x="1478" y="4372"/>
                </a:cubicBezTo>
                <a:cubicBezTo>
                  <a:pt x="1449" y="4372"/>
                  <a:pt x="1438" y="4367"/>
                  <a:pt x="1451" y="4361"/>
                </a:cubicBezTo>
                <a:close/>
                <a:moveTo>
                  <a:pt x="19662" y="4343"/>
                </a:moveTo>
                <a:cubicBezTo>
                  <a:pt x="19607" y="4314"/>
                  <a:pt x="19604" y="4311"/>
                  <a:pt x="19652" y="4322"/>
                </a:cubicBezTo>
                <a:cubicBezTo>
                  <a:pt x="19681" y="4327"/>
                  <a:pt x="19718" y="4332"/>
                  <a:pt x="19731" y="4332"/>
                </a:cubicBezTo>
                <a:cubicBezTo>
                  <a:pt x="19747" y="4332"/>
                  <a:pt x="19757" y="4343"/>
                  <a:pt x="19757" y="4354"/>
                </a:cubicBezTo>
                <a:cubicBezTo>
                  <a:pt x="19757" y="4383"/>
                  <a:pt x="19739" y="4380"/>
                  <a:pt x="19662" y="4343"/>
                </a:cubicBezTo>
                <a:close/>
                <a:moveTo>
                  <a:pt x="24074" y="4356"/>
                </a:moveTo>
                <a:cubicBezTo>
                  <a:pt x="24061" y="4332"/>
                  <a:pt x="24082" y="4269"/>
                  <a:pt x="24103" y="4269"/>
                </a:cubicBezTo>
                <a:cubicBezTo>
                  <a:pt x="24129" y="4269"/>
                  <a:pt x="24169" y="4319"/>
                  <a:pt x="24169" y="4348"/>
                </a:cubicBezTo>
                <a:cubicBezTo>
                  <a:pt x="24169" y="4377"/>
                  <a:pt x="24092" y="4385"/>
                  <a:pt x="24074" y="4356"/>
                </a:cubicBezTo>
                <a:close/>
                <a:moveTo>
                  <a:pt x="27398" y="4343"/>
                </a:moveTo>
                <a:cubicBezTo>
                  <a:pt x="27398" y="4322"/>
                  <a:pt x="27411" y="4311"/>
                  <a:pt x="27432" y="4314"/>
                </a:cubicBezTo>
                <a:cubicBezTo>
                  <a:pt x="27454" y="4319"/>
                  <a:pt x="27469" y="4332"/>
                  <a:pt x="27469" y="4343"/>
                </a:cubicBezTo>
                <a:cubicBezTo>
                  <a:pt x="27469" y="4354"/>
                  <a:pt x="27454" y="4367"/>
                  <a:pt x="27432" y="4372"/>
                </a:cubicBezTo>
                <a:cubicBezTo>
                  <a:pt x="27411" y="4375"/>
                  <a:pt x="27398" y="4364"/>
                  <a:pt x="27398" y="4343"/>
                </a:cubicBezTo>
                <a:close/>
                <a:moveTo>
                  <a:pt x="24514" y="4322"/>
                </a:moveTo>
                <a:cubicBezTo>
                  <a:pt x="24485" y="4245"/>
                  <a:pt x="24570" y="4177"/>
                  <a:pt x="24625" y="4232"/>
                </a:cubicBezTo>
                <a:cubicBezTo>
                  <a:pt x="24673" y="4280"/>
                  <a:pt x="24644" y="4354"/>
                  <a:pt x="24578" y="4354"/>
                </a:cubicBezTo>
                <a:cubicBezTo>
                  <a:pt x="24549" y="4354"/>
                  <a:pt x="24520" y="4340"/>
                  <a:pt x="24514" y="4322"/>
                </a:cubicBezTo>
                <a:close/>
                <a:moveTo>
                  <a:pt x="26659" y="4322"/>
                </a:moveTo>
                <a:cubicBezTo>
                  <a:pt x="26659" y="4303"/>
                  <a:pt x="26673" y="4290"/>
                  <a:pt x="26686" y="4295"/>
                </a:cubicBezTo>
                <a:cubicBezTo>
                  <a:pt x="26715" y="4306"/>
                  <a:pt x="26712" y="4340"/>
                  <a:pt x="26681" y="4351"/>
                </a:cubicBezTo>
                <a:cubicBezTo>
                  <a:pt x="26670" y="4354"/>
                  <a:pt x="26659" y="4340"/>
                  <a:pt x="26659" y="4322"/>
                </a:cubicBezTo>
                <a:close/>
                <a:moveTo>
                  <a:pt x="19546" y="4295"/>
                </a:moveTo>
                <a:cubicBezTo>
                  <a:pt x="19546" y="4287"/>
                  <a:pt x="19506" y="4266"/>
                  <a:pt x="19456" y="4250"/>
                </a:cubicBezTo>
                <a:cubicBezTo>
                  <a:pt x="19377" y="4227"/>
                  <a:pt x="18931" y="4047"/>
                  <a:pt x="18818" y="3994"/>
                </a:cubicBezTo>
                <a:cubicBezTo>
                  <a:pt x="18794" y="3984"/>
                  <a:pt x="18691" y="3941"/>
                  <a:pt x="18588" y="3899"/>
                </a:cubicBezTo>
                <a:cubicBezTo>
                  <a:pt x="18485" y="3860"/>
                  <a:pt x="18348" y="3801"/>
                  <a:pt x="18282" y="3775"/>
                </a:cubicBezTo>
                <a:cubicBezTo>
                  <a:pt x="17860" y="3593"/>
                  <a:pt x="17681" y="3529"/>
                  <a:pt x="17638" y="3540"/>
                </a:cubicBezTo>
                <a:cubicBezTo>
                  <a:pt x="17607" y="3550"/>
                  <a:pt x="17601" y="3548"/>
                  <a:pt x="17623" y="3532"/>
                </a:cubicBezTo>
                <a:cubicBezTo>
                  <a:pt x="17646" y="3516"/>
                  <a:pt x="17644" y="3508"/>
                  <a:pt x="17612" y="3492"/>
                </a:cubicBezTo>
                <a:cubicBezTo>
                  <a:pt x="17591" y="3479"/>
                  <a:pt x="17536" y="3463"/>
                  <a:pt x="17493" y="3455"/>
                </a:cubicBezTo>
                <a:cubicBezTo>
                  <a:pt x="17448" y="3447"/>
                  <a:pt x="17409" y="3432"/>
                  <a:pt x="17404" y="3424"/>
                </a:cubicBezTo>
                <a:cubicBezTo>
                  <a:pt x="17398" y="3413"/>
                  <a:pt x="17330" y="3387"/>
                  <a:pt x="17251" y="3360"/>
                </a:cubicBezTo>
                <a:cubicBezTo>
                  <a:pt x="17171" y="3336"/>
                  <a:pt x="17092" y="3307"/>
                  <a:pt x="17071" y="3297"/>
                </a:cubicBezTo>
                <a:cubicBezTo>
                  <a:pt x="17026" y="3270"/>
                  <a:pt x="17013" y="3270"/>
                  <a:pt x="17013" y="3294"/>
                </a:cubicBezTo>
                <a:cubicBezTo>
                  <a:pt x="17013" y="3305"/>
                  <a:pt x="17034" y="3318"/>
                  <a:pt x="17061" y="3326"/>
                </a:cubicBezTo>
                <a:cubicBezTo>
                  <a:pt x="17087" y="3331"/>
                  <a:pt x="17127" y="3352"/>
                  <a:pt x="17150" y="3371"/>
                </a:cubicBezTo>
                <a:cubicBezTo>
                  <a:pt x="17195" y="3408"/>
                  <a:pt x="17187" y="3405"/>
                  <a:pt x="17098" y="3366"/>
                </a:cubicBezTo>
                <a:cubicBezTo>
                  <a:pt x="17021" y="3331"/>
                  <a:pt x="16760" y="3212"/>
                  <a:pt x="16675" y="3175"/>
                </a:cubicBezTo>
                <a:cubicBezTo>
                  <a:pt x="16636" y="3157"/>
                  <a:pt x="16596" y="3130"/>
                  <a:pt x="16588" y="3120"/>
                </a:cubicBezTo>
                <a:cubicBezTo>
                  <a:pt x="16580" y="3109"/>
                  <a:pt x="16551" y="3099"/>
                  <a:pt x="16525" y="3096"/>
                </a:cubicBezTo>
                <a:cubicBezTo>
                  <a:pt x="16499" y="3093"/>
                  <a:pt x="16422" y="3067"/>
                  <a:pt x="16359" y="3038"/>
                </a:cubicBezTo>
                <a:cubicBezTo>
                  <a:pt x="16264" y="2993"/>
                  <a:pt x="16055" y="2911"/>
                  <a:pt x="15504" y="2695"/>
                </a:cubicBezTo>
                <a:cubicBezTo>
                  <a:pt x="15467" y="2679"/>
                  <a:pt x="15467" y="2676"/>
                  <a:pt x="15499" y="2668"/>
                </a:cubicBezTo>
                <a:cubicBezTo>
                  <a:pt x="15517" y="2663"/>
                  <a:pt x="15565" y="2673"/>
                  <a:pt x="15604" y="2689"/>
                </a:cubicBezTo>
                <a:cubicBezTo>
                  <a:pt x="15757" y="2758"/>
                  <a:pt x="15794" y="2768"/>
                  <a:pt x="15813" y="2758"/>
                </a:cubicBezTo>
                <a:cubicBezTo>
                  <a:pt x="15823" y="2750"/>
                  <a:pt x="15831" y="2753"/>
                  <a:pt x="15831" y="2763"/>
                </a:cubicBezTo>
                <a:cubicBezTo>
                  <a:pt x="15831" y="2792"/>
                  <a:pt x="16037" y="2858"/>
                  <a:pt x="16084" y="2848"/>
                </a:cubicBezTo>
                <a:cubicBezTo>
                  <a:pt x="16129" y="2835"/>
                  <a:pt x="16142" y="2864"/>
                  <a:pt x="16100" y="2882"/>
                </a:cubicBezTo>
                <a:cubicBezTo>
                  <a:pt x="16087" y="2887"/>
                  <a:pt x="16098" y="2893"/>
                  <a:pt x="16127" y="2893"/>
                </a:cubicBezTo>
                <a:cubicBezTo>
                  <a:pt x="16214" y="2893"/>
                  <a:pt x="16303" y="2919"/>
                  <a:pt x="16367" y="2964"/>
                </a:cubicBezTo>
                <a:cubicBezTo>
                  <a:pt x="16398" y="2988"/>
                  <a:pt x="16464" y="3009"/>
                  <a:pt x="16514" y="3012"/>
                </a:cubicBezTo>
                <a:cubicBezTo>
                  <a:pt x="16562" y="3014"/>
                  <a:pt x="16625" y="3025"/>
                  <a:pt x="16654" y="3038"/>
                </a:cubicBezTo>
                <a:cubicBezTo>
                  <a:pt x="16683" y="3049"/>
                  <a:pt x="16739" y="3067"/>
                  <a:pt x="16776" y="3075"/>
                </a:cubicBezTo>
                <a:cubicBezTo>
                  <a:pt x="16813" y="3083"/>
                  <a:pt x="16844" y="3099"/>
                  <a:pt x="16844" y="3109"/>
                </a:cubicBezTo>
                <a:cubicBezTo>
                  <a:pt x="16844" y="3120"/>
                  <a:pt x="16873" y="3128"/>
                  <a:pt x="16908" y="3128"/>
                </a:cubicBezTo>
                <a:cubicBezTo>
                  <a:pt x="16944" y="3128"/>
                  <a:pt x="16968" y="3136"/>
                  <a:pt x="16963" y="3146"/>
                </a:cubicBezTo>
                <a:cubicBezTo>
                  <a:pt x="16958" y="3154"/>
                  <a:pt x="16979" y="3159"/>
                  <a:pt x="17013" y="3154"/>
                </a:cubicBezTo>
                <a:cubicBezTo>
                  <a:pt x="17063" y="3146"/>
                  <a:pt x="17076" y="3152"/>
                  <a:pt x="17076" y="3181"/>
                </a:cubicBezTo>
                <a:cubicBezTo>
                  <a:pt x="17076" y="3210"/>
                  <a:pt x="17087" y="3215"/>
                  <a:pt x="17129" y="3204"/>
                </a:cubicBezTo>
                <a:cubicBezTo>
                  <a:pt x="17158" y="3196"/>
                  <a:pt x="17182" y="3199"/>
                  <a:pt x="17182" y="3212"/>
                </a:cubicBezTo>
                <a:cubicBezTo>
                  <a:pt x="17182" y="3223"/>
                  <a:pt x="17219" y="3244"/>
                  <a:pt x="17266" y="3257"/>
                </a:cubicBezTo>
                <a:cubicBezTo>
                  <a:pt x="17311" y="3270"/>
                  <a:pt x="17346" y="3289"/>
                  <a:pt x="17338" y="3299"/>
                </a:cubicBezTo>
                <a:cubicBezTo>
                  <a:pt x="17327" y="3318"/>
                  <a:pt x="17348" y="3321"/>
                  <a:pt x="17480" y="3329"/>
                </a:cubicBezTo>
                <a:cubicBezTo>
                  <a:pt x="17512" y="3329"/>
                  <a:pt x="17554" y="3344"/>
                  <a:pt x="17575" y="3366"/>
                </a:cubicBezTo>
                <a:cubicBezTo>
                  <a:pt x="17604" y="3389"/>
                  <a:pt x="17625" y="3395"/>
                  <a:pt x="17652" y="3379"/>
                </a:cubicBezTo>
                <a:cubicBezTo>
                  <a:pt x="17681" y="3363"/>
                  <a:pt x="17715" y="3371"/>
                  <a:pt x="17789" y="3408"/>
                </a:cubicBezTo>
                <a:cubicBezTo>
                  <a:pt x="17844" y="3437"/>
                  <a:pt x="17918" y="3471"/>
                  <a:pt x="17952" y="3487"/>
                </a:cubicBezTo>
                <a:cubicBezTo>
                  <a:pt x="18076" y="3537"/>
                  <a:pt x="18195" y="3603"/>
                  <a:pt x="18195" y="3619"/>
                </a:cubicBezTo>
                <a:cubicBezTo>
                  <a:pt x="18195" y="3627"/>
                  <a:pt x="18227" y="3635"/>
                  <a:pt x="18266" y="3635"/>
                </a:cubicBezTo>
                <a:cubicBezTo>
                  <a:pt x="18359" y="3635"/>
                  <a:pt x="18464" y="3672"/>
                  <a:pt x="18477" y="3712"/>
                </a:cubicBezTo>
                <a:cubicBezTo>
                  <a:pt x="18485" y="3727"/>
                  <a:pt x="18517" y="3741"/>
                  <a:pt x="18549" y="3741"/>
                </a:cubicBezTo>
                <a:cubicBezTo>
                  <a:pt x="18609" y="3743"/>
                  <a:pt x="18689" y="3788"/>
                  <a:pt x="18667" y="3812"/>
                </a:cubicBezTo>
                <a:cubicBezTo>
                  <a:pt x="18660" y="3820"/>
                  <a:pt x="18678" y="3825"/>
                  <a:pt x="18707" y="3825"/>
                </a:cubicBezTo>
                <a:cubicBezTo>
                  <a:pt x="18802" y="3825"/>
                  <a:pt x="19053" y="3957"/>
                  <a:pt x="19029" y="3994"/>
                </a:cubicBezTo>
                <a:cubicBezTo>
                  <a:pt x="19024" y="4005"/>
                  <a:pt x="19037" y="4007"/>
                  <a:pt x="19058" y="4002"/>
                </a:cubicBezTo>
                <a:cubicBezTo>
                  <a:pt x="19079" y="3994"/>
                  <a:pt x="19105" y="4002"/>
                  <a:pt x="19113" y="4013"/>
                </a:cubicBezTo>
                <a:cubicBezTo>
                  <a:pt x="19121" y="4026"/>
                  <a:pt x="19142" y="4037"/>
                  <a:pt x="19161" y="4037"/>
                </a:cubicBezTo>
                <a:cubicBezTo>
                  <a:pt x="19182" y="4037"/>
                  <a:pt x="19229" y="4066"/>
                  <a:pt x="19266" y="4103"/>
                </a:cubicBezTo>
                <a:cubicBezTo>
                  <a:pt x="19306" y="4140"/>
                  <a:pt x="19351" y="4163"/>
                  <a:pt x="19367" y="4155"/>
                </a:cubicBezTo>
                <a:cubicBezTo>
                  <a:pt x="19385" y="4150"/>
                  <a:pt x="19398" y="4150"/>
                  <a:pt x="19398" y="4158"/>
                </a:cubicBezTo>
                <a:cubicBezTo>
                  <a:pt x="19398" y="4169"/>
                  <a:pt x="19433" y="4192"/>
                  <a:pt x="19472" y="4216"/>
                </a:cubicBezTo>
                <a:cubicBezTo>
                  <a:pt x="19557" y="4261"/>
                  <a:pt x="19609" y="4311"/>
                  <a:pt x="19570" y="4311"/>
                </a:cubicBezTo>
                <a:cubicBezTo>
                  <a:pt x="19557" y="4311"/>
                  <a:pt x="19546" y="4303"/>
                  <a:pt x="19546" y="4295"/>
                </a:cubicBezTo>
                <a:close/>
                <a:moveTo>
                  <a:pt x="16992" y="3278"/>
                </a:moveTo>
                <a:cubicBezTo>
                  <a:pt x="16992" y="3260"/>
                  <a:pt x="16736" y="3146"/>
                  <a:pt x="16702" y="3152"/>
                </a:cubicBezTo>
                <a:cubicBezTo>
                  <a:pt x="16686" y="3152"/>
                  <a:pt x="16947" y="3289"/>
                  <a:pt x="16976" y="3294"/>
                </a:cubicBezTo>
                <a:cubicBezTo>
                  <a:pt x="16984" y="3297"/>
                  <a:pt x="16992" y="3289"/>
                  <a:pt x="16992" y="3278"/>
                </a:cubicBezTo>
                <a:close/>
                <a:moveTo>
                  <a:pt x="27119" y="4298"/>
                </a:moveTo>
                <a:cubicBezTo>
                  <a:pt x="27089" y="4269"/>
                  <a:pt x="27103" y="4248"/>
                  <a:pt x="27148" y="4248"/>
                </a:cubicBezTo>
                <a:cubicBezTo>
                  <a:pt x="27171" y="4248"/>
                  <a:pt x="27187" y="4258"/>
                  <a:pt x="27182" y="4274"/>
                </a:cubicBezTo>
                <a:cubicBezTo>
                  <a:pt x="27171" y="4303"/>
                  <a:pt x="27137" y="4317"/>
                  <a:pt x="27119" y="4298"/>
                </a:cubicBezTo>
                <a:close/>
                <a:moveTo>
                  <a:pt x="26364" y="4248"/>
                </a:moveTo>
                <a:cubicBezTo>
                  <a:pt x="26364" y="4237"/>
                  <a:pt x="26377" y="4227"/>
                  <a:pt x="26396" y="4227"/>
                </a:cubicBezTo>
                <a:cubicBezTo>
                  <a:pt x="26414" y="4227"/>
                  <a:pt x="26427" y="4237"/>
                  <a:pt x="26427" y="4248"/>
                </a:cubicBezTo>
                <a:cubicBezTo>
                  <a:pt x="26427" y="4258"/>
                  <a:pt x="26414" y="4269"/>
                  <a:pt x="26396" y="4269"/>
                </a:cubicBezTo>
                <a:cubicBezTo>
                  <a:pt x="26377" y="4269"/>
                  <a:pt x="26364" y="4258"/>
                  <a:pt x="26364" y="4248"/>
                </a:cubicBezTo>
                <a:close/>
                <a:moveTo>
                  <a:pt x="26839" y="4227"/>
                </a:moveTo>
                <a:cubicBezTo>
                  <a:pt x="26823" y="4203"/>
                  <a:pt x="26844" y="4163"/>
                  <a:pt x="26870" y="4163"/>
                </a:cubicBezTo>
                <a:cubicBezTo>
                  <a:pt x="26897" y="4163"/>
                  <a:pt x="26897" y="4221"/>
                  <a:pt x="26873" y="4237"/>
                </a:cubicBezTo>
                <a:cubicBezTo>
                  <a:pt x="26860" y="4243"/>
                  <a:pt x="26847" y="4240"/>
                  <a:pt x="26839" y="4227"/>
                </a:cubicBezTo>
                <a:close/>
                <a:moveTo>
                  <a:pt x="23963" y="4200"/>
                </a:moveTo>
                <a:cubicBezTo>
                  <a:pt x="23929" y="4169"/>
                  <a:pt x="23929" y="4132"/>
                  <a:pt x="23966" y="4103"/>
                </a:cubicBezTo>
                <a:cubicBezTo>
                  <a:pt x="24029" y="4050"/>
                  <a:pt x="24108" y="4137"/>
                  <a:pt x="24050" y="4195"/>
                </a:cubicBezTo>
                <a:cubicBezTo>
                  <a:pt x="24010" y="4235"/>
                  <a:pt x="23995" y="4235"/>
                  <a:pt x="23963" y="4200"/>
                </a:cubicBezTo>
                <a:close/>
                <a:moveTo>
                  <a:pt x="27506" y="4198"/>
                </a:moveTo>
                <a:cubicBezTo>
                  <a:pt x="27504" y="4174"/>
                  <a:pt x="27509" y="4163"/>
                  <a:pt x="27517" y="4169"/>
                </a:cubicBezTo>
                <a:cubicBezTo>
                  <a:pt x="27522" y="4177"/>
                  <a:pt x="27525" y="4195"/>
                  <a:pt x="27517" y="4211"/>
                </a:cubicBezTo>
                <a:cubicBezTo>
                  <a:pt x="27512" y="4227"/>
                  <a:pt x="27506" y="4221"/>
                  <a:pt x="27506" y="4198"/>
                </a:cubicBezTo>
                <a:close/>
                <a:moveTo>
                  <a:pt x="27277" y="4169"/>
                </a:moveTo>
                <a:cubicBezTo>
                  <a:pt x="27269" y="4147"/>
                  <a:pt x="27253" y="4124"/>
                  <a:pt x="27243" y="4116"/>
                </a:cubicBezTo>
                <a:cubicBezTo>
                  <a:pt x="27229" y="4105"/>
                  <a:pt x="27248" y="4105"/>
                  <a:pt x="27282" y="4113"/>
                </a:cubicBezTo>
                <a:cubicBezTo>
                  <a:pt x="27369" y="4132"/>
                  <a:pt x="27377" y="4140"/>
                  <a:pt x="27364" y="4174"/>
                </a:cubicBezTo>
                <a:cubicBezTo>
                  <a:pt x="27348" y="4216"/>
                  <a:pt x="27295" y="4214"/>
                  <a:pt x="27277" y="4169"/>
                </a:cubicBezTo>
                <a:close/>
                <a:moveTo>
                  <a:pt x="26543" y="4163"/>
                </a:moveTo>
                <a:cubicBezTo>
                  <a:pt x="26525" y="4134"/>
                  <a:pt x="26549" y="4100"/>
                  <a:pt x="26588" y="4100"/>
                </a:cubicBezTo>
                <a:cubicBezTo>
                  <a:pt x="26607" y="4100"/>
                  <a:pt x="26617" y="4116"/>
                  <a:pt x="26615" y="4134"/>
                </a:cubicBezTo>
                <a:cubicBezTo>
                  <a:pt x="26604" y="4177"/>
                  <a:pt x="26562" y="4195"/>
                  <a:pt x="26543" y="4163"/>
                </a:cubicBezTo>
                <a:close/>
                <a:moveTo>
                  <a:pt x="10058" y="4121"/>
                </a:moveTo>
                <a:cubicBezTo>
                  <a:pt x="10082" y="4110"/>
                  <a:pt x="10119" y="4103"/>
                  <a:pt x="10142" y="4103"/>
                </a:cubicBezTo>
                <a:cubicBezTo>
                  <a:pt x="10177" y="4105"/>
                  <a:pt x="10174" y="4108"/>
                  <a:pt x="10132" y="4121"/>
                </a:cubicBezTo>
                <a:cubicBezTo>
                  <a:pt x="10061" y="4145"/>
                  <a:pt x="10005" y="4145"/>
                  <a:pt x="10058" y="4121"/>
                </a:cubicBezTo>
                <a:close/>
                <a:moveTo>
                  <a:pt x="25649" y="4113"/>
                </a:moveTo>
                <a:cubicBezTo>
                  <a:pt x="25617" y="4076"/>
                  <a:pt x="25633" y="4037"/>
                  <a:pt x="25678" y="4037"/>
                </a:cubicBezTo>
                <a:cubicBezTo>
                  <a:pt x="25723" y="4037"/>
                  <a:pt x="25739" y="4079"/>
                  <a:pt x="25704" y="4113"/>
                </a:cubicBezTo>
                <a:cubicBezTo>
                  <a:pt x="25678" y="4140"/>
                  <a:pt x="25670" y="4140"/>
                  <a:pt x="25649" y="4113"/>
                </a:cubicBezTo>
                <a:close/>
                <a:moveTo>
                  <a:pt x="28812" y="4121"/>
                </a:moveTo>
                <a:cubicBezTo>
                  <a:pt x="28812" y="4110"/>
                  <a:pt x="28836" y="4100"/>
                  <a:pt x="28865" y="4100"/>
                </a:cubicBezTo>
                <a:cubicBezTo>
                  <a:pt x="28897" y="4100"/>
                  <a:pt x="28915" y="4108"/>
                  <a:pt x="28907" y="4121"/>
                </a:cubicBezTo>
                <a:cubicBezTo>
                  <a:pt x="28899" y="4132"/>
                  <a:pt x="28876" y="4142"/>
                  <a:pt x="28855" y="4142"/>
                </a:cubicBezTo>
                <a:cubicBezTo>
                  <a:pt x="28831" y="4142"/>
                  <a:pt x="28812" y="4132"/>
                  <a:pt x="28812" y="4121"/>
                </a:cubicBezTo>
                <a:close/>
                <a:moveTo>
                  <a:pt x="26258" y="4081"/>
                </a:moveTo>
                <a:cubicBezTo>
                  <a:pt x="26258" y="4055"/>
                  <a:pt x="26272" y="4037"/>
                  <a:pt x="26293" y="4037"/>
                </a:cubicBezTo>
                <a:cubicBezTo>
                  <a:pt x="26311" y="4037"/>
                  <a:pt x="26322" y="4050"/>
                  <a:pt x="26319" y="4071"/>
                </a:cubicBezTo>
                <a:cubicBezTo>
                  <a:pt x="26308" y="4124"/>
                  <a:pt x="26258" y="4132"/>
                  <a:pt x="26258" y="4081"/>
                </a:cubicBezTo>
                <a:close/>
                <a:moveTo>
                  <a:pt x="26992" y="4081"/>
                </a:moveTo>
                <a:cubicBezTo>
                  <a:pt x="26981" y="4047"/>
                  <a:pt x="26989" y="4042"/>
                  <a:pt x="27024" y="4055"/>
                </a:cubicBezTo>
                <a:cubicBezTo>
                  <a:pt x="27084" y="4079"/>
                  <a:pt x="27095" y="4121"/>
                  <a:pt x="27045" y="4121"/>
                </a:cubicBezTo>
                <a:cubicBezTo>
                  <a:pt x="27021" y="4121"/>
                  <a:pt x="26997" y="4103"/>
                  <a:pt x="26992" y="4081"/>
                </a:cubicBezTo>
                <a:close/>
                <a:moveTo>
                  <a:pt x="10211" y="4087"/>
                </a:moveTo>
                <a:cubicBezTo>
                  <a:pt x="10227" y="4079"/>
                  <a:pt x="10251" y="4079"/>
                  <a:pt x="10264" y="4087"/>
                </a:cubicBezTo>
                <a:cubicBezTo>
                  <a:pt x="10280" y="4092"/>
                  <a:pt x="10266" y="4097"/>
                  <a:pt x="10237" y="4097"/>
                </a:cubicBezTo>
                <a:cubicBezTo>
                  <a:pt x="10208" y="4097"/>
                  <a:pt x="10198" y="4092"/>
                  <a:pt x="10211" y="4087"/>
                </a:cubicBezTo>
                <a:close/>
                <a:moveTo>
                  <a:pt x="22958" y="4084"/>
                </a:moveTo>
                <a:cubicBezTo>
                  <a:pt x="22934" y="4060"/>
                  <a:pt x="22944" y="4037"/>
                  <a:pt x="22976" y="4037"/>
                </a:cubicBezTo>
                <a:cubicBezTo>
                  <a:pt x="22995" y="4037"/>
                  <a:pt x="23008" y="4044"/>
                  <a:pt x="23008" y="4058"/>
                </a:cubicBezTo>
                <a:cubicBezTo>
                  <a:pt x="23008" y="4084"/>
                  <a:pt x="22976" y="4103"/>
                  <a:pt x="22958" y="4084"/>
                </a:cubicBezTo>
                <a:close/>
                <a:moveTo>
                  <a:pt x="10364" y="4047"/>
                </a:moveTo>
                <a:cubicBezTo>
                  <a:pt x="10404" y="4031"/>
                  <a:pt x="10462" y="4018"/>
                  <a:pt x="10491" y="4018"/>
                </a:cubicBezTo>
                <a:cubicBezTo>
                  <a:pt x="10522" y="4018"/>
                  <a:pt x="10501" y="4031"/>
                  <a:pt x="10438" y="4050"/>
                </a:cubicBezTo>
                <a:cubicBezTo>
                  <a:pt x="10306" y="4087"/>
                  <a:pt x="10266" y="4084"/>
                  <a:pt x="10364" y="4047"/>
                </a:cubicBezTo>
                <a:close/>
                <a:moveTo>
                  <a:pt x="24604" y="4023"/>
                </a:moveTo>
                <a:cubicBezTo>
                  <a:pt x="24596" y="4005"/>
                  <a:pt x="24599" y="3976"/>
                  <a:pt x="24607" y="3960"/>
                </a:cubicBezTo>
                <a:cubicBezTo>
                  <a:pt x="24633" y="3918"/>
                  <a:pt x="24710" y="3976"/>
                  <a:pt x="24691" y="4023"/>
                </a:cubicBezTo>
                <a:cubicBezTo>
                  <a:pt x="24673" y="4068"/>
                  <a:pt x="24620" y="4068"/>
                  <a:pt x="24604" y="4023"/>
                </a:cubicBezTo>
                <a:close/>
                <a:moveTo>
                  <a:pt x="26702" y="4026"/>
                </a:moveTo>
                <a:cubicBezTo>
                  <a:pt x="26702" y="4007"/>
                  <a:pt x="26720" y="3994"/>
                  <a:pt x="26744" y="3994"/>
                </a:cubicBezTo>
                <a:cubicBezTo>
                  <a:pt x="26768" y="3994"/>
                  <a:pt x="26786" y="4007"/>
                  <a:pt x="26786" y="4026"/>
                </a:cubicBezTo>
                <a:cubicBezTo>
                  <a:pt x="26786" y="4044"/>
                  <a:pt x="26768" y="4058"/>
                  <a:pt x="26744" y="4058"/>
                </a:cubicBezTo>
                <a:cubicBezTo>
                  <a:pt x="26720" y="4058"/>
                  <a:pt x="26702" y="4044"/>
                  <a:pt x="26702" y="4026"/>
                </a:cubicBezTo>
                <a:close/>
                <a:moveTo>
                  <a:pt x="23105" y="4002"/>
                </a:moveTo>
                <a:cubicBezTo>
                  <a:pt x="23087" y="3986"/>
                  <a:pt x="23071" y="3947"/>
                  <a:pt x="23071" y="3920"/>
                </a:cubicBezTo>
                <a:cubicBezTo>
                  <a:pt x="23071" y="3883"/>
                  <a:pt x="23063" y="3873"/>
                  <a:pt x="23039" y="3881"/>
                </a:cubicBezTo>
                <a:cubicBezTo>
                  <a:pt x="22995" y="3897"/>
                  <a:pt x="22923" y="3830"/>
                  <a:pt x="22923" y="3775"/>
                </a:cubicBezTo>
                <a:cubicBezTo>
                  <a:pt x="22926" y="3698"/>
                  <a:pt x="22976" y="3651"/>
                  <a:pt x="23047" y="3661"/>
                </a:cubicBezTo>
                <a:cubicBezTo>
                  <a:pt x="23100" y="3667"/>
                  <a:pt x="23113" y="3661"/>
                  <a:pt x="23124" y="3622"/>
                </a:cubicBezTo>
                <a:cubicBezTo>
                  <a:pt x="23129" y="3595"/>
                  <a:pt x="23153" y="3569"/>
                  <a:pt x="23177" y="3561"/>
                </a:cubicBezTo>
                <a:cubicBezTo>
                  <a:pt x="23232" y="3543"/>
                  <a:pt x="23324" y="3601"/>
                  <a:pt x="23324" y="3653"/>
                </a:cubicBezTo>
                <a:cubicBezTo>
                  <a:pt x="23324" y="3704"/>
                  <a:pt x="23258" y="3762"/>
                  <a:pt x="23206" y="3762"/>
                </a:cubicBezTo>
                <a:cubicBezTo>
                  <a:pt x="23179" y="3762"/>
                  <a:pt x="23153" y="3783"/>
                  <a:pt x="23140" y="3812"/>
                </a:cubicBezTo>
                <a:cubicBezTo>
                  <a:pt x="23119" y="3860"/>
                  <a:pt x="23121" y="3865"/>
                  <a:pt x="23161" y="3870"/>
                </a:cubicBezTo>
                <a:cubicBezTo>
                  <a:pt x="23227" y="3881"/>
                  <a:pt x="23237" y="3981"/>
                  <a:pt x="23179" y="4013"/>
                </a:cubicBezTo>
                <a:cubicBezTo>
                  <a:pt x="23148" y="4031"/>
                  <a:pt x="23129" y="4029"/>
                  <a:pt x="23105" y="4002"/>
                </a:cubicBezTo>
                <a:close/>
                <a:moveTo>
                  <a:pt x="10649" y="3981"/>
                </a:moveTo>
                <a:cubicBezTo>
                  <a:pt x="10707" y="3965"/>
                  <a:pt x="10768" y="3955"/>
                  <a:pt x="10786" y="3955"/>
                </a:cubicBezTo>
                <a:cubicBezTo>
                  <a:pt x="10805" y="3955"/>
                  <a:pt x="10770" y="3968"/>
                  <a:pt x="10712" y="3986"/>
                </a:cubicBezTo>
                <a:cubicBezTo>
                  <a:pt x="10654" y="4002"/>
                  <a:pt x="10594" y="4013"/>
                  <a:pt x="10575" y="4013"/>
                </a:cubicBezTo>
                <a:cubicBezTo>
                  <a:pt x="10557" y="4013"/>
                  <a:pt x="10591" y="4000"/>
                  <a:pt x="10649" y="3981"/>
                </a:cubicBezTo>
                <a:close/>
                <a:moveTo>
                  <a:pt x="26435" y="3984"/>
                </a:moveTo>
                <a:cubicBezTo>
                  <a:pt x="26417" y="3936"/>
                  <a:pt x="26446" y="3902"/>
                  <a:pt x="26483" y="3933"/>
                </a:cubicBezTo>
                <a:cubicBezTo>
                  <a:pt x="26520" y="3965"/>
                  <a:pt x="26520" y="3986"/>
                  <a:pt x="26480" y="4002"/>
                </a:cubicBezTo>
                <a:cubicBezTo>
                  <a:pt x="26462" y="4010"/>
                  <a:pt x="26440" y="4002"/>
                  <a:pt x="26435" y="3984"/>
                </a:cubicBezTo>
                <a:close/>
                <a:moveTo>
                  <a:pt x="25509" y="3928"/>
                </a:moveTo>
                <a:cubicBezTo>
                  <a:pt x="25493" y="3881"/>
                  <a:pt x="25541" y="3825"/>
                  <a:pt x="25596" y="3825"/>
                </a:cubicBezTo>
                <a:cubicBezTo>
                  <a:pt x="25633" y="3825"/>
                  <a:pt x="25654" y="3907"/>
                  <a:pt x="25625" y="3941"/>
                </a:cubicBezTo>
                <a:cubicBezTo>
                  <a:pt x="25586" y="3989"/>
                  <a:pt x="25525" y="3978"/>
                  <a:pt x="25509" y="3928"/>
                </a:cubicBezTo>
                <a:close/>
                <a:moveTo>
                  <a:pt x="10844" y="3939"/>
                </a:moveTo>
                <a:cubicBezTo>
                  <a:pt x="10860" y="3931"/>
                  <a:pt x="10884" y="3931"/>
                  <a:pt x="10897" y="3939"/>
                </a:cubicBezTo>
                <a:cubicBezTo>
                  <a:pt x="10913" y="3944"/>
                  <a:pt x="10900" y="3949"/>
                  <a:pt x="10871" y="3949"/>
                </a:cubicBezTo>
                <a:cubicBezTo>
                  <a:pt x="10842" y="3949"/>
                  <a:pt x="10831" y="3944"/>
                  <a:pt x="10844" y="3939"/>
                </a:cubicBezTo>
                <a:close/>
                <a:moveTo>
                  <a:pt x="26625" y="3926"/>
                </a:moveTo>
                <a:cubicBezTo>
                  <a:pt x="26630" y="3907"/>
                  <a:pt x="26628" y="3883"/>
                  <a:pt x="26617" y="3878"/>
                </a:cubicBezTo>
                <a:cubicBezTo>
                  <a:pt x="26580" y="3857"/>
                  <a:pt x="26593" y="3825"/>
                  <a:pt x="26638" y="3825"/>
                </a:cubicBezTo>
                <a:cubicBezTo>
                  <a:pt x="26688" y="3825"/>
                  <a:pt x="26691" y="3862"/>
                  <a:pt x="26646" y="3920"/>
                </a:cubicBezTo>
                <a:cubicBezTo>
                  <a:pt x="26620" y="3955"/>
                  <a:pt x="26615" y="3955"/>
                  <a:pt x="26625" y="3926"/>
                </a:cubicBezTo>
                <a:close/>
                <a:moveTo>
                  <a:pt x="10939" y="3918"/>
                </a:moveTo>
                <a:cubicBezTo>
                  <a:pt x="10955" y="3902"/>
                  <a:pt x="11169" y="3846"/>
                  <a:pt x="11208" y="3849"/>
                </a:cubicBezTo>
                <a:cubicBezTo>
                  <a:pt x="11227" y="3849"/>
                  <a:pt x="11179" y="3867"/>
                  <a:pt x="11103" y="3891"/>
                </a:cubicBezTo>
                <a:cubicBezTo>
                  <a:pt x="10960" y="3931"/>
                  <a:pt x="10918" y="3939"/>
                  <a:pt x="10939" y="3918"/>
                </a:cubicBezTo>
                <a:close/>
                <a:moveTo>
                  <a:pt x="22826" y="3897"/>
                </a:moveTo>
                <a:cubicBezTo>
                  <a:pt x="22818" y="3881"/>
                  <a:pt x="22823" y="3854"/>
                  <a:pt x="22836" y="3841"/>
                </a:cubicBezTo>
                <a:cubicBezTo>
                  <a:pt x="22865" y="3812"/>
                  <a:pt x="22937" y="3873"/>
                  <a:pt x="22913" y="3907"/>
                </a:cubicBezTo>
                <a:cubicBezTo>
                  <a:pt x="22892" y="3941"/>
                  <a:pt x="22839" y="3936"/>
                  <a:pt x="22826" y="3897"/>
                </a:cubicBezTo>
                <a:close/>
                <a:moveTo>
                  <a:pt x="26153" y="3902"/>
                </a:moveTo>
                <a:cubicBezTo>
                  <a:pt x="26153" y="3883"/>
                  <a:pt x="26169" y="3867"/>
                  <a:pt x="26187" y="3867"/>
                </a:cubicBezTo>
                <a:cubicBezTo>
                  <a:pt x="26224" y="3867"/>
                  <a:pt x="26216" y="3912"/>
                  <a:pt x="26179" y="3926"/>
                </a:cubicBezTo>
                <a:cubicBezTo>
                  <a:pt x="26163" y="3931"/>
                  <a:pt x="26153" y="3920"/>
                  <a:pt x="26153" y="3902"/>
                </a:cubicBezTo>
                <a:close/>
                <a:moveTo>
                  <a:pt x="26786" y="3910"/>
                </a:moveTo>
                <a:cubicBezTo>
                  <a:pt x="26786" y="3899"/>
                  <a:pt x="26791" y="3889"/>
                  <a:pt x="26797" y="3889"/>
                </a:cubicBezTo>
                <a:cubicBezTo>
                  <a:pt x="26799" y="3889"/>
                  <a:pt x="26810" y="3899"/>
                  <a:pt x="26818" y="3910"/>
                </a:cubicBezTo>
                <a:cubicBezTo>
                  <a:pt x="26826" y="3920"/>
                  <a:pt x="26820" y="3931"/>
                  <a:pt x="26807" y="3931"/>
                </a:cubicBezTo>
                <a:cubicBezTo>
                  <a:pt x="26797" y="3931"/>
                  <a:pt x="26786" y="3920"/>
                  <a:pt x="26786" y="3910"/>
                </a:cubicBezTo>
                <a:close/>
                <a:moveTo>
                  <a:pt x="18137" y="3867"/>
                </a:moveTo>
                <a:cubicBezTo>
                  <a:pt x="18076" y="3844"/>
                  <a:pt x="18076" y="3836"/>
                  <a:pt x="18140" y="3836"/>
                </a:cubicBezTo>
                <a:cubicBezTo>
                  <a:pt x="18166" y="3836"/>
                  <a:pt x="18187" y="3849"/>
                  <a:pt x="18187" y="3862"/>
                </a:cubicBezTo>
                <a:cubicBezTo>
                  <a:pt x="18187" y="3878"/>
                  <a:pt x="18187" y="3889"/>
                  <a:pt x="18187" y="3886"/>
                </a:cubicBezTo>
                <a:cubicBezTo>
                  <a:pt x="18185" y="3886"/>
                  <a:pt x="18163" y="3878"/>
                  <a:pt x="18137" y="3867"/>
                </a:cubicBezTo>
                <a:close/>
                <a:moveTo>
                  <a:pt x="23269" y="3857"/>
                </a:moveTo>
                <a:cubicBezTo>
                  <a:pt x="23261" y="3838"/>
                  <a:pt x="23266" y="3812"/>
                  <a:pt x="23277" y="3801"/>
                </a:cubicBezTo>
                <a:cubicBezTo>
                  <a:pt x="23311" y="3767"/>
                  <a:pt x="23377" y="3788"/>
                  <a:pt x="23377" y="3836"/>
                </a:cubicBezTo>
                <a:cubicBezTo>
                  <a:pt x="23377" y="3889"/>
                  <a:pt x="23287" y="3907"/>
                  <a:pt x="23269" y="3857"/>
                </a:cubicBezTo>
                <a:close/>
                <a:moveTo>
                  <a:pt x="26491" y="3836"/>
                </a:moveTo>
                <a:cubicBezTo>
                  <a:pt x="26467" y="3809"/>
                  <a:pt x="26469" y="3804"/>
                  <a:pt x="26498" y="3817"/>
                </a:cubicBezTo>
                <a:cubicBezTo>
                  <a:pt x="26517" y="3823"/>
                  <a:pt x="26533" y="3838"/>
                  <a:pt x="26533" y="3849"/>
                </a:cubicBezTo>
                <a:cubicBezTo>
                  <a:pt x="26533" y="3875"/>
                  <a:pt x="26520" y="3873"/>
                  <a:pt x="26491" y="3836"/>
                </a:cubicBezTo>
                <a:close/>
                <a:moveTo>
                  <a:pt x="26757" y="3812"/>
                </a:moveTo>
                <a:cubicBezTo>
                  <a:pt x="26702" y="3783"/>
                  <a:pt x="26659" y="3754"/>
                  <a:pt x="26665" y="3749"/>
                </a:cubicBezTo>
                <a:cubicBezTo>
                  <a:pt x="26675" y="3741"/>
                  <a:pt x="26870" y="3844"/>
                  <a:pt x="26870" y="3860"/>
                </a:cubicBezTo>
                <a:cubicBezTo>
                  <a:pt x="26870" y="3870"/>
                  <a:pt x="26870" y="3870"/>
                  <a:pt x="26757" y="3812"/>
                </a:cubicBezTo>
                <a:close/>
                <a:moveTo>
                  <a:pt x="11253" y="3838"/>
                </a:moveTo>
                <a:cubicBezTo>
                  <a:pt x="11269" y="3823"/>
                  <a:pt x="11678" y="3717"/>
                  <a:pt x="11686" y="3725"/>
                </a:cubicBezTo>
                <a:cubicBezTo>
                  <a:pt x="11691" y="3730"/>
                  <a:pt x="11602" y="3759"/>
                  <a:pt x="11485" y="3791"/>
                </a:cubicBezTo>
                <a:cubicBezTo>
                  <a:pt x="11285" y="3844"/>
                  <a:pt x="11235" y="3854"/>
                  <a:pt x="11253" y="3838"/>
                </a:cubicBezTo>
                <a:close/>
                <a:moveTo>
                  <a:pt x="26335" y="3801"/>
                </a:moveTo>
                <a:cubicBezTo>
                  <a:pt x="26330" y="3786"/>
                  <a:pt x="26319" y="3756"/>
                  <a:pt x="26314" y="3735"/>
                </a:cubicBezTo>
                <a:cubicBezTo>
                  <a:pt x="26303" y="3704"/>
                  <a:pt x="26308" y="3701"/>
                  <a:pt x="26343" y="3720"/>
                </a:cubicBezTo>
                <a:cubicBezTo>
                  <a:pt x="26401" y="3751"/>
                  <a:pt x="26409" y="3775"/>
                  <a:pt x="26374" y="3804"/>
                </a:cubicBezTo>
                <a:cubicBezTo>
                  <a:pt x="26351" y="3825"/>
                  <a:pt x="26343" y="3825"/>
                  <a:pt x="26335" y="3801"/>
                </a:cubicBezTo>
                <a:close/>
                <a:moveTo>
                  <a:pt x="23768" y="3783"/>
                </a:moveTo>
                <a:cubicBezTo>
                  <a:pt x="23768" y="3772"/>
                  <a:pt x="23778" y="3762"/>
                  <a:pt x="23789" y="3762"/>
                </a:cubicBezTo>
                <a:cubicBezTo>
                  <a:pt x="23799" y="3762"/>
                  <a:pt x="23810" y="3772"/>
                  <a:pt x="23810" y="3783"/>
                </a:cubicBezTo>
                <a:cubicBezTo>
                  <a:pt x="23810" y="3793"/>
                  <a:pt x="23799" y="3804"/>
                  <a:pt x="23789" y="3804"/>
                </a:cubicBezTo>
                <a:cubicBezTo>
                  <a:pt x="23778" y="3804"/>
                  <a:pt x="23768" y="3793"/>
                  <a:pt x="23768" y="3783"/>
                </a:cubicBezTo>
                <a:close/>
                <a:moveTo>
                  <a:pt x="17931" y="3762"/>
                </a:moveTo>
                <a:cubicBezTo>
                  <a:pt x="17923" y="3751"/>
                  <a:pt x="17929" y="3741"/>
                  <a:pt x="17939" y="3741"/>
                </a:cubicBezTo>
                <a:cubicBezTo>
                  <a:pt x="17950" y="3741"/>
                  <a:pt x="17966" y="3751"/>
                  <a:pt x="17974" y="3762"/>
                </a:cubicBezTo>
                <a:cubicBezTo>
                  <a:pt x="17981" y="3772"/>
                  <a:pt x="17976" y="3783"/>
                  <a:pt x="17966" y="3783"/>
                </a:cubicBezTo>
                <a:cubicBezTo>
                  <a:pt x="17955" y="3783"/>
                  <a:pt x="17939" y="3772"/>
                  <a:pt x="17931" y="3762"/>
                </a:cubicBezTo>
                <a:close/>
                <a:moveTo>
                  <a:pt x="24652" y="3749"/>
                </a:moveTo>
                <a:cubicBezTo>
                  <a:pt x="24615" y="3704"/>
                  <a:pt x="24654" y="3646"/>
                  <a:pt x="24720" y="3646"/>
                </a:cubicBezTo>
                <a:cubicBezTo>
                  <a:pt x="24778" y="3646"/>
                  <a:pt x="24799" y="3704"/>
                  <a:pt x="24760" y="3751"/>
                </a:cubicBezTo>
                <a:cubicBezTo>
                  <a:pt x="24725" y="3793"/>
                  <a:pt x="24688" y="3791"/>
                  <a:pt x="24652" y="3749"/>
                </a:cubicBezTo>
                <a:close/>
                <a:moveTo>
                  <a:pt x="26433" y="3770"/>
                </a:moveTo>
                <a:cubicBezTo>
                  <a:pt x="26440" y="3764"/>
                  <a:pt x="26459" y="3762"/>
                  <a:pt x="26475" y="3770"/>
                </a:cubicBezTo>
                <a:cubicBezTo>
                  <a:pt x="26491" y="3775"/>
                  <a:pt x="26485" y="3780"/>
                  <a:pt x="26462" y="3780"/>
                </a:cubicBezTo>
                <a:cubicBezTo>
                  <a:pt x="26438" y="3783"/>
                  <a:pt x="26427" y="3778"/>
                  <a:pt x="26433" y="3770"/>
                </a:cubicBezTo>
                <a:close/>
                <a:moveTo>
                  <a:pt x="30103" y="3764"/>
                </a:moveTo>
                <a:cubicBezTo>
                  <a:pt x="30082" y="3751"/>
                  <a:pt x="30082" y="3743"/>
                  <a:pt x="30100" y="3730"/>
                </a:cubicBezTo>
                <a:cubicBezTo>
                  <a:pt x="30129" y="3712"/>
                  <a:pt x="30150" y="3727"/>
                  <a:pt x="30140" y="3759"/>
                </a:cubicBezTo>
                <a:cubicBezTo>
                  <a:pt x="30134" y="3772"/>
                  <a:pt x="30121" y="3775"/>
                  <a:pt x="30103" y="3764"/>
                </a:cubicBezTo>
                <a:close/>
                <a:moveTo>
                  <a:pt x="26039" y="3730"/>
                </a:moveTo>
                <a:cubicBezTo>
                  <a:pt x="26026" y="3693"/>
                  <a:pt x="26063" y="3664"/>
                  <a:pt x="26092" y="3693"/>
                </a:cubicBezTo>
                <a:cubicBezTo>
                  <a:pt x="26105" y="3706"/>
                  <a:pt x="26103" y="3722"/>
                  <a:pt x="26082" y="3738"/>
                </a:cubicBezTo>
                <a:cubicBezTo>
                  <a:pt x="26058" y="3756"/>
                  <a:pt x="26050" y="3756"/>
                  <a:pt x="26039" y="3730"/>
                </a:cubicBezTo>
                <a:close/>
                <a:moveTo>
                  <a:pt x="23472" y="3730"/>
                </a:moveTo>
                <a:cubicBezTo>
                  <a:pt x="23472" y="3727"/>
                  <a:pt x="23483" y="3717"/>
                  <a:pt x="23493" y="3709"/>
                </a:cubicBezTo>
                <a:cubicBezTo>
                  <a:pt x="23504" y="3701"/>
                  <a:pt x="23514" y="3706"/>
                  <a:pt x="23514" y="3720"/>
                </a:cubicBezTo>
                <a:cubicBezTo>
                  <a:pt x="23514" y="3730"/>
                  <a:pt x="23504" y="3741"/>
                  <a:pt x="23493" y="3741"/>
                </a:cubicBezTo>
                <a:cubicBezTo>
                  <a:pt x="23483" y="3741"/>
                  <a:pt x="23472" y="3735"/>
                  <a:pt x="23472" y="3730"/>
                </a:cubicBezTo>
                <a:close/>
                <a:moveTo>
                  <a:pt x="26417" y="3624"/>
                </a:moveTo>
                <a:cubicBezTo>
                  <a:pt x="26311" y="3561"/>
                  <a:pt x="26198" y="3492"/>
                  <a:pt x="26161" y="3471"/>
                </a:cubicBezTo>
                <a:cubicBezTo>
                  <a:pt x="25965" y="3360"/>
                  <a:pt x="25688" y="3183"/>
                  <a:pt x="25688" y="3170"/>
                </a:cubicBezTo>
                <a:cubicBezTo>
                  <a:pt x="25688" y="3159"/>
                  <a:pt x="25667" y="3146"/>
                  <a:pt x="25641" y="3136"/>
                </a:cubicBezTo>
                <a:cubicBezTo>
                  <a:pt x="25615" y="3128"/>
                  <a:pt x="25488" y="3051"/>
                  <a:pt x="25361" y="2967"/>
                </a:cubicBezTo>
                <a:cubicBezTo>
                  <a:pt x="25224" y="2877"/>
                  <a:pt x="25103" y="2811"/>
                  <a:pt x="25074" y="2811"/>
                </a:cubicBezTo>
                <a:cubicBezTo>
                  <a:pt x="25037" y="2811"/>
                  <a:pt x="25013" y="2795"/>
                  <a:pt x="24997" y="2761"/>
                </a:cubicBezTo>
                <a:cubicBezTo>
                  <a:pt x="24971" y="2705"/>
                  <a:pt x="24831" y="2626"/>
                  <a:pt x="24807" y="2652"/>
                </a:cubicBezTo>
                <a:cubicBezTo>
                  <a:pt x="24799" y="2660"/>
                  <a:pt x="24818" y="2687"/>
                  <a:pt x="24849" y="2713"/>
                </a:cubicBezTo>
                <a:cubicBezTo>
                  <a:pt x="24900" y="2755"/>
                  <a:pt x="24947" y="2874"/>
                  <a:pt x="24910" y="2874"/>
                </a:cubicBezTo>
                <a:cubicBezTo>
                  <a:pt x="24902" y="2874"/>
                  <a:pt x="24844" y="2840"/>
                  <a:pt x="24781" y="2800"/>
                </a:cubicBezTo>
                <a:cubicBezTo>
                  <a:pt x="24717" y="2761"/>
                  <a:pt x="24654" y="2726"/>
                  <a:pt x="24638" y="2726"/>
                </a:cubicBezTo>
                <a:cubicBezTo>
                  <a:pt x="24625" y="2726"/>
                  <a:pt x="24612" y="2718"/>
                  <a:pt x="24612" y="2708"/>
                </a:cubicBezTo>
                <a:cubicBezTo>
                  <a:pt x="24612" y="2697"/>
                  <a:pt x="24583" y="2676"/>
                  <a:pt x="24549" y="2663"/>
                </a:cubicBezTo>
                <a:cubicBezTo>
                  <a:pt x="24514" y="2647"/>
                  <a:pt x="24433" y="2599"/>
                  <a:pt x="24369" y="2554"/>
                </a:cubicBezTo>
                <a:cubicBezTo>
                  <a:pt x="24290" y="2499"/>
                  <a:pt x="24253" y="2483"/>
                  <a:pt x="24253" y="2504"/>
                </a:cubicBezTo>
                <a:cubicBezTo>
                  <a:pt x="24253" y="2523"/>
                  <a:pt x="24243" y="2536"/>
                  <a:pt x="24229" y="2536"/>
                </a:cubicBezTo>
                <a:cubicBezTo>
                  <a:pt x="24216" y="2536"/>
                  <a:pt x="24211" y="2518"/>
                  <a:pt x="24216" y="2494"/>
                </a:cubicBezTo>
                <a:cubicBezTo>
                  <a:pt x="24224" y="2465"/>
                  <a:pt x="24211" y="2446"/>
                  <a:pt x="24161" y="2420"/>
                </a:cubicBezTo>
                <a:cubicBezTo>
                  <a:pt x="24124" y="2401"/>
                  <a:pt x="24047" y="2356"/>
                  <a:pt x="23989" y="2322"/>
                </a:cubicBezTo>
                <a:cubicBezTo>
                  <a:pt x="23929" y="2282"/>
                  <a:pt x="23881" y="2267"/>
                  <a:pt x="23878" y="2280"/>
                </a:cubicBezTo>
                <a:cubicBezTo>
                  <a:pt x="23873" y="2293"/>
                  <a:pt x="23849" y="2304"/>
                  <a:pt x="23826" y="2304"/>
                </a:cubicBezTo>
                <a:cubicBezTo>
                  <a:pt x="23791" y="2304"/>
                  <a:pt x="23786" y="2293"/>
                  <a:pt x="23797" y="2253"/>
                </a:cubicBezTo>
                <a:cubicBezTo>
                  <a:pt x="23807" y="2214"/>
                  <a:pt x="23797" y="2198"/>
                  <a:pt x="23752" y="2177"/>
                </a:cubicBezTo>
                <a:cubicBezTo>
                  <a:pt x="23720" y="2161"/>
                  <a:pt x="23670" y="2132"/>
                  <a:pt x="23641" y="2113"/>
                </a:cubicBezTo>
                <a:cubicBezTo>
                  <a:pt x="23583" y="2074"/>
                  <a:pt x="23364" y="1952"/>
                  <a:pt x="23287" y="1915"/>
                </a:cubicBezTo>
                <a:cubicBezTo>
                  <a:pt x="23245" y="1894"/>
                  <a:pt x="23221" y="1860"/>
                  <a:pt x="23253" y="1860"/>
                </a:cubicBezTo>
                <a:cubicBezTo>
                  <a:pt x="23266" y="1860"/>
                  <a:pt x="23393" y="1928"/>
                  <a:pt x="23409" y="1944"/>
                </a:cubicBezTo>
                <a:cubicBezTo>
                  <a:pt x="23430" y="1965"/>
                  <a:pt x="23491" y="1965"/>
                  <a:pt x="23504" y="1944"/>
                </a:cubicBezTo>
                <a:cubicBezTo>
                  <a:pt x="23520" y="1920"/>
                  <a:pt x="23599" y="1915"/>
                  <a:pt x="23596" y="1939"/>
                </a:cubicBezTo>
                <a:cubicBezTo>
                  <a:pt x="23596" y="1947"/>
                  <a:pt x="23596" y="1968"/>
                  <a:pt x="23596" y="1987"/>
                </a:cubicBezTo>
                <a:cubicBezTo>
                  <a:pt x="23599" y="2013"/>
                  <a:pt x="23604" y="2010"/>
                  <a:pt x="23623" y="1981"/>
                </a:cubicBezTo>
                <a:cubicBezTo>
                  <a:pt x="23646" y="1939"/>
                  <a:pt x="23715" y="1931"/>
                  <a:pt x="23699" y="1971"/>
                </a:cubicBezTo>
                <a:cubicBezTo>
                  <a:pt x="23686" y="2008"/>
                  <a:pt x="23815" y="2074"/>
                  <a:pt x="23855" y="2047"/>
                </a:cubicBezTo>
                <a:cubicBezTo>
                  <a:pt x="23876" y="2034"/>
                  <a:pt x="23868" y="2029"/>
                  <a:pt x="23828" y="2029"/>
                </a:cubicBezTo>
                <a:cubicBezTo>
                  <a:pt x="23770" y="2029"/>
                  <a:pt x="23715" y="1984"/>
                  <a:pt x="23739" y="1957"/>
                </a:cubicBezTo>
                <a:cubicBezTo>
                  <a:pt x="23747" y="1950"/>
                  <a:pt x="23768" y="1944"/>
                  <a:pt x="23786" y="1944"/>
                </a:cubicBezTo>
                <a:cubicBezTo>
                  <a:pt x="23812" y="1944"/>
                  <a:pt x="23815" y="1950"/>
                  <a:pt x="23791" y="1963"/>
                </a:cubicBezTo>
                <a:cubicBezTo>
                  <a:pt x="23770" y="1976"/>
                  <a:pt x="23770" y="1984"/>
                  <a:pt x="23797" y="1994"/>
                </a:cubicBezTo>
                <a:cubicBezTo>
                  <a:pt x="23834" y="2008"/>
                  <a:pt x="23863" y="1976"/>
                  <a:pt x="23842" y="1944"/>
                </a:cubicBezTo>
                <a:cubicBezTo>
                  <a:pt x="23834" y="1934"/>
                  <a:pt x="23815" y="1923"/>
                  <a:pt x="23799" y="1923"/>
                </a:cubicBezTo>
                <a:cubicBezTo>
                  <a:pt x="23781" y="1923"/>
                  <a:pt x="23768" y="1913"/>
                  <a:pt x="23768" y="1902"/>
                </a:cubicBezTo>
                <a:cubicBezTo>
                  <a:pt x="23768" y="1891"/>
                  <a:pt x="23752" y="1881"/>
                  <a:pt x="23733" y="1881"/>
                </a:cubicBezTo>
                <a:cubicBezTo>
                  <a:pt x="23715" y="1881"/>
                  <a:pt x="23675" y="1857"/>
                  <a:pt x="23649" y="1828"/>
                </a:cubicBezTo>
                <a:cubicBezTo>
                  <a:pt x="23623" y="1796"/>
                  <a:pt x="23599" y="1783"/>
                  <a:pt x="23599" y="1796"/>
                </a:cubicBezTo>
                <a:cubicBezTo>
                  <a:pt x="23599" y="1810"/>
                  <a:pt x="23586" y="1817"/>
                  <a:pt x="23572" y="1812"/>
                </a:cubicBezTo>
                <a:cubicBezTo>
                  <a:pt x="23557" y="1807"/>
                  <a:pt x="23549" y="1791"/>
                  <a:pt x="23551" y="1780"/>
                </a:cubicBezTo>
                <a:cubicBezTo>
                  <a:pt x="23557" y="1751"/>
                  <a:pt x="23396" y="1606"/>
                  <a:pt x="23377" y="1622"/>
                </a:cubicBezTo>
                <a:cubicBezTo>
                  <a:pt x="23372" y="1630"/>
                  <a:pt x="23359" y="1627"/>
                  <a:pt x="23351" y="1614"/>
                </a:cubicBezTo>
                <a:cubicBezTo>
                  <a:pt x="23343" y="1603"/>
                  <a:pt x="23301" y="1572"/>
                  <a:pt x="23261" y="1543"/>
                </a:cubicBezTo>
                <a:cubicBezTo>
                  <a:pt x="23221" y="1514"/>
                  <a:pt x="23182" y="1487"/>
                  <a:pt x="23177" y="1479"/>
                </a:cubicBezTo>
                <a:cubicBezTo>
                  <a:pt x="23171" y="1471"/>
                  <a:pt x="23124" y="1440"/>
                  <a:pt x="23071" y="1408"/>
                </a:cubicBezTo>
                <a:cubicBezTo>
                  <a:pt x="23018" y="1379"/>
                  <a:pt x="22992" y="1353"/>
                  <a:pt x="23013" y="1353"/>
                </a:cubicBezTo>
                <a:cubicBezTo>
                  <a:pt x="23031" y="1353"/>
                  <a:pt x="23053" y="1360"/>
                  <a:pt x="23061" y="1371"/>
                </a:cubicBezTo>
                <a:cubicBezTo>
                  <a:pt x="23066" y="1384"/>
                  <a:pt x="23097" y="1405"/>
                  <a:pt x="23129" y="1421"/>
                </a:cubicBezTo>
                <a:cubicBezTo>
                  <a:pt x="23214" y="1466"/>
                  <a:pt x="23306" y="1519"/>
                  <a:pt x="23583" y="1688"/>
                </a:cubicBezTo>
                <a:cubicBezTo>
                  <a:pt x="23717" y="1770"/>
                  <a:pt x="23836" y="1839"/>
                  <a:pt x="23844" y="1839"/>
                </a:cubicBezTo>
                <a:cubicBezTo>
                  <a:pt x="23852" y="1839"/>
                  <a:pt x="23876" y="1852"/>
                  <a:pt x="23894" y="1870"/>
                </a:cubicBezTo>
                <a:cubicBezTo>
                  <a:pt x="23931" y="1902"/>
                  <a:pt x="23955" y="1891"/>
                  <a:pt x="23992" y="1825"/>
                </a:cubicBezTo>
                <a:cubicBezTo>
                  <a:pt x="24016" y="1786"/>
                  <a:pt x="24008" y="1778"/>
                  <a:pt x="23900" y="1720"/>
                </a:cubicBezTo>
                <a:cubicBezTo>
                  <a:pt x="23834" y="1685"/>
                  <a:pt x="23768" y="1648"/>
                  <a:pt x="23752" y="1633"/>
                </a:cubicBezTo>
                <a:cubicBezTo>
                  <a:pt x="23736" y="1619"/>
                  <a:pt x="23710" y="1606"/>
                  <a:pt x="23691" y="1606"/>
                </a:cubicBezTo>
                <a:cubicBezTo>
                  <a:pt x="23675" y="1606"/>
                  <a:pt x="23662" y="1598"/>
                  <a:pt x="23662" y="1588"/>
                </a:cubicBezTo>
                <a:cubicBezTo>
                  <a:pt x="23662" y="1580"/>
                  <a:pt x="23625" y="1559"/>
                  <a:pt x="23583" y="1545"/>
                </a:cubicBezTo>
                <a:cubicBezTo>
                  <a:pt x="23538" y="1529"/>
                  <a:pt x="23477" y="1498"/>
                  <a:pt x="23451" y="1477"/>
                </a:cubicBezTo>
                <a:cubicBezTo>
                  <a:pt x="23401" y="1437"/>
                  <a:pt x="23404" y="1437"/>
                  <a:pt x="23483" y="1479"/>
                </a:cubicBezTo>
                <a:cubicBezTo>
                  <a:pt x="23528" y="1503"/>
                  <a:pt x="23588" y="1522"/>
                  <a:pt x="23612" y="1522"/>
                </a:cubicBezTo>
                <a:cubicBezTo>
                  <a:pt x="23638" y="1522"/>
                  <a:pt x="23673" y="1537"/>
                  <a:pt x="23691" y="1556"/>
                </a:cubicBezTo>
                <a:cubicBezTo>
                  <a:pt x="23710" y="1572"/>
                  <a:pt x="23736" y="1582"/>
                  <a:pt x="23747" y="1574"/>
                </a:cubicBezTo>
                <a:cubicBezTo>
                  <a:pt x="23757" y="1566"/>
                  <a:pt x="23768" y="1569"/>
                  <a:pt x="23768" y="1580"/>
                </a:cubicBezTo>
                <a:cubicBezTo>
                  <a:pt x="23768" y="1590"/>
                  <a:pt x="23805" y="1611"/>
                  <a:pt x="23847" y="1627"/>
                </a:cubicBezTo>
                <a:cubicBezTo>
                  <a:pt x="23892" y="1640"/>
                  <a:pt x="23931" y="1659"/>
                  <a:pt x="23936" y="1667"/>
                </a:cubicBezTo>
                <a:cubicBezTo>
                  <a:pt x="23942" y="1675"/>
                  <a:pt x="23987" y="1701"/>
                  <a:pt x="24037" y="1725"/>
                </a:cubicBezTo>
                <a:cubicBezTo>
                  <a:pt x="24100" y="1757"/>
                  <a:pt x="24126" y="1765"/>
                  <a:pt x="24126" y="1746"/>
                </a:cubicBezTo>
                <a:cubicBezTo>
                  <a:pt x="24126" y="1696"/>
                  <a:pt x="24206" y="1646"/>
                  <a:pt x="24266" y="1651"/>
                </a:cubicBezTo>
                <a:cubicBezTo>
                  <a:pt x="24314" y="1656"/>
                  <a:pt x="24332" y="1675"/>
                  <a:pt x="24348" y="1728"/>
                </a:cubicBezTo>
                <a:cubicBezTo>
                  <a:pt x="24369" y="1799"/>
                  <a:pt x="24411" y="1817"/>
                  <a:pt x="24451" y="1767"/>
                </a:cubicBezTo>
                <a:cubicBezTo>
                  <a:pt x="24522" y="1675"/>
                  <a:pt x="24641" y="1728"/>
                  <a:pt x="24630" y="1847"/>
                </a:cubicBezTo>
                <a:cubicBezTo>
                  <a:pt x="24625" y="1891"/>
                  <a:pt x="24633" y="1910"/>
                  <a:pt x="24652" y="1907"/>
                </a:cubicBezTo>
                <a:cubicBezTo>
                  <a:pt x="24699" y="1897"/>
                  <a:pt x="24739" y="1947"/>
                  <a:pt x="24739" y="2021"/>
                </a:cubicBezTo>
                <a:cubicBezTo>
                  <a:pt x="24739" y="2084"/>
                  <a:pt x="24754" y="2103"/>
                  <a:pt x="24807" y="2095"/>
                </a:cubicBezTo>
                <a:cubicBezTo>
                  <a:pt x="24815" y="2092"/>
                  <a:pt x="24820" y="2103"/>
                  <a:pt x="24818" y="2119"/>
                </a:cubicBezTo>
                <a:cubicBezTo>
                  <a:pt x="24815" y="2132"/>
                  <a:pt x="24834" y="2153"/>
                  <a:pt x="24860" y="2166"/>
                </a:cubicBezTo>
                <a:cubicBezTo>
                  <a:pt x="24886" y="2177"/>
                  <a:pt x="24907" y="2198"/>
                  <a:pt x="24907" y="2214"/>
                </a:cubicBezTo>
                <a:cubicBezTo>
                  <a:pt x="24907" y="2230"/>
                  <a:pt x="24921" y="2240"/>
                  <a:pt x="24934" y="2237"/>
                </a:cubicBezTo>
                <a:cubicBezTo>
                  <a:pt x="24950" y="2232"/>
                  <a:pt x="24987" y="2256"/>
                  <a:pt x="25018" y="2288"/>
                </a:cubicBezTo>
                <a:cubicBezTo>
                  <a:pt x="25050" y="2319"/>
                  <a:pt x="25097" y="2346"/>
                  <a:pt x="25124" y="2346"/>
                </a:cubicBezTo>
                <a:cubicBezTo>
                  <a:pt x="25166" y="2346"/>
                  <a:pt x="25169" y="2348"/>
                  <a:pt x="25132" y="2370"/>
                </a:cubicBezTo>
                <a:cubicBezTo>
                  <a:pt x="25087" y="2396"/>
                  <a:pt x="25008" y="2380"/>
                  <a:pt x="24963" y="2335"/>
                </a:cubicBezTo>
                <a:cubicBezTo>
                  <a:pt x="24934" y="2306"/>
                  <a:pt x="24931" y="2311"/>
                  <a:pt x="24934" y="2367"/>
                </a:cubicBezTo>
                <a:cubicBezTo>
                  <a:pt x="24934" y="2401"/>
                  <a:pt x="24944" y="2430"/>
                  <a:pt x="24958" y="2430"/>
                </a:cubicBezTo>
                <a:cubicBezTo>
                  <a:pt x="24989" y="2430"/>
                  <a:pt x="25166" y="2599"/>
                  <a:pt x="25150" y="2615"/>
                </a:cubicBezTo>
                <a:cubicBezTo>
                  <a:pt x="25145" y="2623"/>
                  <a:pt x="25126" y="2618"/>
                  <a:pt x="25113" y="2602"/>
                </a:cubicBezTo>
                <a:cubicBezTo>
                  <a:pt x="25100" y="2589"/>
                  <a:pt x="25071" y="2578"/>
                  <a:pt x="25050" y="2578"/>
                </a:cubicBezTo>
                <a:cubicBezTo>
                  <a:pt x="25029" y="2578"/>
                  <a:pt x="24987" y="2554"/>
                  <a:pt x="24955" y="2525"/>
                </a:cubicBezTo>
                <a:cubicBezTo>
                  <a:pt x="24923" y="2496"/>
                  <a:pt x="24865" y="2457"/>
                  <a:pt x="24823" y="2438"/>
                </a:cubicBezTo>
                <a:cubicBezTo>
                  <a:pt x="24783" y="2420"/>
                  <a:pt x="24715" y="2388"/>
                  <a:pt x="24670" y="2367"/>
                </a:cubicBezTo>
                <a:cubicBezTo>
                  <a:pt x="24628" y="2346"/>
                  <a:pt x="24591" y="2335"/>
                  <a:pt x="24591" y="2341"/>
                </a:cubicBezTo>
                <a:cubicBezTo>
                  <a:pt x="24591" y="2359"/>
                  <a:pt x="24649" y="2404"/>
                  <a:pt x="24691" y="2417"/>
                </a:cubicBezTo>
                <a:cubicBezTo>
                  <a:pt x="24717" y="2428"/>
                  <a:pt x="24739" y="2449"/>
                  <a:pt x="24739" y="2467"/>
                </a:cubicBezTo>
                <a:cubicBezTo>
                  <a:pt x="24739" y="2494"/>
                  <a:pt x="24744" y="2496"/>
                  <a:pt x="24762" y="2481"/>
                </a:cubicBezTo>
                <a:cubicBezTo>
                  <a:pt x="24786" y="2454"/>
                  <a:pt x="24865" y="2467"/>
                  <a:pt x="24865" y="2496"/>
                </a:cubicBezTo>
                <a:cubicBezTo>
                  <a:pt x="24865" y="2507"/>
                  <a:pt x="24855" y="2515"/>
                  <a:pt x="24844" y="2515"/>
                </a:cubicBezTo>
                <a:cubicBezTo>
                  <a:pt x="24805" y="2515"/>
                  <a:pt x="24823" y="2549"/>
                  <a:pt x="24884" y="2584"/>
                </a:cubicBezTo>
                <a:cubicBezTo>
                  <a:pt x="24915" y="2602"/>
                  <a:pt x="24950" y="2613"/>
                  <a:pt x="24958" y="2605"/>
                </a:cubicBezTo>
                <a:cubicBezTo>
                  <a:pt x="24966" y="2599"/>
                  <a:pt x="24971" y="2602"/>
                  <a:pt x="24971" y="2615"/>
                </a:cubicBezTo>
                <a:cubicBezTo>
                  <a:pt x="24971" y="2626"/>
                  <a:pt x="25010" y="2636"/>
                  <a:pt x="25055" y="2634"/>
                </a:cubicBezTo>
                <a:cubicBezTo>
                  <a:pt x="25150" y="2631"/>
                  <a:pt x="25187" y="2665"/>
                  <a:pt x="25174" y="2742"/>
                </a:cubicBezTo>
                <a:cubicBezTo>
                  <a:pt x="25169" y="2779"/>
                  <a:pt x="25174" y="2790"/>
                  <a:pt x="25195" y="2782"/>
                </a:cubicBezTo>
                <a:cubicBezTo>
                  <a:pt x="25214" y="2774"/>
                  <a:pt x="25221" y="2776"/>
                  <a:pt x="25216" y="2784"/>
                </a:cubicBezTo>
                <a:cubicBezTo>
                  <a:pt x="25211" y="2795"/>
                  <a:pt x="25261" y="2840"/>
                  <a:pt x="25330" y="2885"/>
                </a:cubicBezTo>
                <a:cubicBezTo>
                  <a:pt x="25398" y="2932"/>
                  <a:pt x="25456" y="2977"/>
                  <a:pt x="25456" y="2985"/>
                </a:cubicBezTo>
                <a:cubicBezTo>
                  <a:pt x="25456" y="2993"/>
                  <a:pt x="25467" y="3001"/>
                  <a:pt x="25480" y="3001"/>
                </a:cubicBezTo>
                <a:cubicBezTo>
                  <a:pt x="25493" y="3001"/>
                  <a:pt x="25549" y="3035"/>
                  <a:pt x="25604" y="3075"/>
                </a:cubicBezTo>
                <a:cubicBezTo>
                  <a:pt x="25659" y="3115"/>
                  <a:pt x="25720" y="3149"/>
                  <a:pt x="25739" y="3149"/>
                </a:cubicBezTo>
                <a:cubicBezTo>
                  <a:pt x="25757" y="3149"/>
                  <a:pt x="25773" y="3159"/>
                  <a:pt x="25773" y="3170"/>
                </a:cubicBezTo>
                <a:cubicBezTo>
                  <a:pt x="25773" y="3194"/>
                  <a:pt x="26034" y="3368"/>
                  <a:pt x="26100" y="3389"/>
                </a:cubicBezTo>
                <a:cubicBezTo>
                  <a:pt x="26124" y="3397"/>
                  <a:pt x="26166" y="3424"/>
                  <a:pt x="26195" y="3450"/>
                </a:cubicBezTo>
                <a:cubicBezTo>
                  <a:pt x="26224" y="3476"/>
                  <a:pt x="26285" y="3516"/>
                  <a:pt x="26327" y="3540"/>
                </a:cubicBezTo>
                <a:cubicBezTo>
                  <a:pt x="26372" y="3564"/>
                  <a:pt x="26406" y="3587"/>
                  <a:pt x="26406" y="3595"/>
                </a:cubicBezTo>
                <a:cubicBezTo>
                  <a:pt x="26406" y="3603"/>
                  <a:pt x="26433" y="3616"/>
                  <a:pt x="26462" y="3624"/>
                </a:cubicBezTo>
                <a:cubicBezTo>
                  <a:pt x="26517" y="3638"/>
                  <a:pt x="26659" y="3741"/>
                  <a:pt x="26625" y="3741"/>
                </a:cubicBezTo>
                <a:cubicBezTo>
                  <a:pt x="26615" y="3741"/>
                  <a:pt x="26522" y="3688"/>
                  <a:pt x="26417" y="3624"/>
                </a:cubicBezTo>
                <a:close/>
                <a:moveTo>
                  <a:pt x="24865" y="2782"/>
                </a:moveTo>
                <a:cubicBezTo>
                  <a:pt x="24865" y="2776"/>
                  <a:pt x="24847" y="2768"/>
                  <a:pt x="24823" y="2763"/>
                </a:cubicBezTo>
                <a:cubicBezTo>
                  <a:pt x="24799" y="2755"/>
                  <a:pt x="24781" y="2761"/>
                  <a:pt x="24781" y="2771"/>
                </a:cubicBezTo>
                <a:cubicBezTo>
                  <a:pt x="24781" y="2782"/>
                  <a:pt x="24799" y="2790"/>
                  <a:pt x="24823" y="2790"/>
                </a:cubicBezTo>
                <a:cubicBezTo>
                  <a:pt x="24847" y="2790"/>
                  <a:pt x="24865" y="2787"/>
                  <a:pt x="24865" y="2782"/>
                </a:cubicBezTo>
                <a:close/>
                <a:moveTo>
                  <a:pt x="24823" y="2605"/>
                </a:moveTo>
                <a:cubicBezTo>
                  <a:pt x="24823" y="2599"/>
                  <a:pt x="24810" y="2599"/>
                  <a:pt x="24791" y="2607"/>
                </a:cubicBezTo>
                <a:cubicBezTo>
                  <a:pt x="24773" y="2613"/>
                  <a:pt x="24744" y="2594"/>
                  <a:pt x="24720" y="2562"/>
                </a:cubicBezTo>
                <a:cubicBezTo>
                  <a:pt x="24696" y="2531"/>
                  <a:pt x="24675" y="2515"/>
                  <a:pt x="24675" y="2525"/>
                </a:cubicBezTo>
                <a:cubicBezTo>
                  <a:pt x="24675" y="2568"/>
                  <a:pt x="24760" y="2642"/>
                  <a:pt x="24791" y="2628"/>
                </a:cubicBezTo>
                <a:cubicBezTo>
                  <a:pt x="24810" y="2621"/>
                  <a:pt x="24823" y="2610"/>
                  <a:pt x="24823" y="2605"/>
                </a:cubicBezTo>
                <a:close/>
                <a:moveTo>
                  <a:pt x="24559" y="2536"/>
                </a:moveTo>
                <a:cubicBezTo>
                  <a:pt x="24551" y="2525"/>
                  <a:pt x="24541" y="2515"/>
                  <a:pt x="24538" y="2515"/>
                </a:cubicBezTo>
                <a:cubicBezTo>
                  <a:pt x="24533" y="2515"/>
                  <a:pt x="24528" y="2525"/>
                  <a:pt x="24528" y="2536"/>
                </a:cubicBezTo>
                <a:cubicBezTo>
                  <a:pt x="24528" y="2547"/>
                  <a:pt x="24538" y="2557"/>
                  <a:pt x="24549" y="2557"/>
                </a:cubicBezTo>
                <a:cubicBezTo>
                  <a:pt x="24562" y="2557"/>
                  <a:pt x="24567" y="2547"/>
                  <a:pt x="24559" y="2536"/>
                </a:cubicBezTo>
                <a:close/>
                <a:moveTo>
                  <a:pt x="24570" y="2441"/>
                </a:moveTo>
                <a:cubicBezTo>
                  <a:pt x="24570" y="2436"/>
                  <a:pt x="24559" y="2430"/>
                  <a:pt x="24549" y="2430"/>
                </a:cubicBezTo>
                <a:cubicBezTo>
                  <a:pt x="24538" y="2430"/>
                  <a:pt x="24528" y="2441"/>
                  <a:pt x="24528" y="2451"/>
                </a:cubicBezTo>
                <a:cubicBezTo>
                  <a:pt x="24528" y="2465"/>
                  <a:pt x="24538" y="2470"/>
                  <a:pt x="24549" y="2462"/>
                </a:cubicBezTo>
                <a:cubicBezTo>
                  <a:pt x="24559" y="2454"/>
                  <a:pt x="24570" y="2444"/>
                  <a:pt x="24570" y="2441"/>
                </a:cubicBezTo>
                <a:close/>
                <a:moveTo>
                  <a:pt x="24517" y="2282"/>
                </a:moveTo>
                <a:cubicBezTo>
                  <a:pt x="24509" y="2272"/>
                  <a:pt x="24498" y="2261"/>
                  <a:pt x="24496" y="2261"/>
                </a:cubicBezTo>
                <a:cubicBezTo>
                  <a:pt x="24491" y="2261"/>
                  <a:pt x="24485" y="2272"/>
                  <a:pt x="24485" y="2282"/>
                </a:cubicBezTo>
                <a:cubicBezTo>
                  <a:pt x="24485" y="2293"/>
                  <a:pt x="24496" y="2304"/>
                  <a:pt x="24506" y="2304"/>
                </a:cubicBezTo>
                <a:cubicBezTo>
                  <a:pt x="24520" y="2304"/>
                  <a:pt x="24525" y="2293"/>
                  <a:pt x="24517" y="2282"/>
                </a:cubicBezTo>
                <a:close/>
                <a:moveTo>
                  <a:pt x="24781" y="2240"/>
                </a:moveTo>
                <a:cubicBezTo>
                  <a:pt x="24781" y="2230"/>
                  <a:pt x="24770" y="2219"/>
                  <a:pt x="24760" y="2219"/>
                </a:cubicBezTo>
                <a:cubicBezTo>
                  <a:pt x="24747" y="2219"/>
                  <a:pt x="24741" y="2230"/>
                  <a:pt x="24749" y="2240"/>
                </a:cubicBezTo>
                <a:cubicBezTo>
                  <a:pt x="24757" y="2251"/>
                  <a:pt x="24768" y="2261"/>
                  <a:pt x="24770" y="2261"/>
                </a:cubicBezTo>
                <a:cubicBezTo>
                  <a:pt x="24776" y="2261"/>
                  <a:pt x="24781" y="2251"/>
                  <a:pt x="24781" y="2240"/>
                </a:cubicBezTo>
                <a:close/>
                <a:moveTo>
                  <a:pt x="24074" y="2113"/>
                </a:moveTo>
                <a:cubicBezTo>
                  <a:pt x="24066" y="2103"/>
                  <a:pt x="24055" y="2092"/>
                  <a:pt x="24053" y="2092"/>
                </a:cubicBezTo>
                <a:cubicBezTo>
                  <a:pt x="24047" y="2092"/>
                  <a:pt x="24042" y="2103"/>
                  <a:pt x="24042" y="2113"/>
                </a:cubicBezTo>
                <a:cubicBezTo>
                  <a:pt x="24042" y="2124"/>
                  <a:pt x="24053" y="2134"/>
                  <a:pt x="24063" y="2134"/>
                </a:cubicBezTo>
                <a:cubicBezTo>
                  <a:pt x="24076" y="2134"/>
                  <a:pt x="24082" y="2124"/>
                  <a:pt x="24074" y="2113"/>
                </a:cubicBezTo>
                <a:close/>
                <a:moveTo>
                  <a:pt x="23936" y="2050"/>
                </a:moveTo>
                <a:cubicBezTo>
                  <a:pt x="23936" y="2039"/>
                  <a:pt x="23926" y="2029"/>
                  <a:pt x="23915" y="2029"/>
                </a:cubicBezTo>
                <a:cubicBezTo>
                  <a:pt x="23905" y="2029"/>
                  <a:pt x="23894" y="2039"/>
                  <a:pt x="23894" y="2050"/>
                </a:cubicBezTo>
                <a:cubicBezTo>
                  <a:pt x="23894" y="2060"/>
                  <a:pt x="23905" y="2071"/>
                  <a:pt x="23915" y="2071"/>
                </a:cubicBezTo>
                <a:cubicBezTo>
                  <a:pt x="23926" y="2071"/>
                  <a:pt x="23936" y="2060"/>
                  <a:pt x="23936" y="2050"/>
                </a:cubicBezTo>
                <a:close/>
                <a:moveTo>
                  <a:pt x="23557" y="1987"/>
                </a:moveTo>
                <a:cubicBezTo>
                  <a:pt x="23557" y="1976"/>
                  <a:pt x="23546" y="1965"/>
                  <a:pt x="23535" y="1965"/>
                </a:cubicBezTo>
                <a:cubicBezTo>
                  <a:pt x="23522" y="1965"/>
                  <a:pt x="23517" y="1976"/>
                  <a:pt x="23525" y="1987"/>
                </a:cubicBezTo>
                <a:cubicBezTo>
                  <a:pt x="23533" y="1997"/>
                  <a:pt x="23543" y="2008"/>
                  <a:pt x="23546" y="2008"/>
                </a:cubicBezTo>
                <a:cubicBezTo>
                  <a:pt x="23551" y="2008"/>
                  <a:pt x="23557" y="1997"/>
                  <a:pt x="23557" y="1987"/>
                </a:cubicBezTo>
                <a:close/>
                <a:moveTo>
                  <a:pt x="24549" y="1965"/>
                </a:moveTo>
                <a:cubicBezTo>
                  <a:pt x="24567" y="1955"/>
                  <a:pt x="24570" y="1944"/>
                  <a:pt x="24559" y="1944"/>
                </a:cubicBezTo>
                <a:cubicBezTo>
                  <a:pt x="24549" y="1944"/>
                  <a:pt x="24525" y="1955"/>
                  <a:pt x="24506" y="1965"/>
                </a:cubicBezTo>
                <a:cubicBezTo>
                  <a:pt x="24488" y="1976"/>
                  <a:pt x="24485" y="1987"/>
                  <a:pt x="24496" y="1987"/>
                </a:cubicBezTo>
                <a:cubicBezTo>
                  <a:pt x="24506" y="1987"/>
                  <a:pt x="24530" y="1976"/>
                  <a:pt x="24549" y="1965"/>
                </a:cubicBezTo>
                <a:close/>
                <a:moveTo>
                  <a:pt x="24211" y="1907"/>
                </a:moveTo>
                <a:cubicBezTo>
                  <a:pt x="24211" y="1873"/>
                  <a:pt x="24195" y="1873"/>
                  <a:pt x="24155" y="1913"/>
                </a:cubicBezTo>
                <a:cubicBezTo>
                  <a:pt x="24129" y="1939"/>
                  <a:pt x="24132" y="1942"/>
                  <a:pt x="24169" y="1939"/>
                </a:cubicBezTo>
                <a:cubicBezTo>
                  <a:pt x="24192" y="1936"/>
                  <a:pt x="24211" y="1923"/>
                  <a:pt x="24211" y="1907"/>
                </a:cubicBezTo>
                <a:close/>
                <a:moveTo>
                  <a:pt x="11747" y="3698"/>
                </a:moveTo>
                <a:cubicBezTo>
                  <a:pt x="11770" y="3688"/>
                  <a:pt x="11802" y="3680"/>
                  <a:pt x="11821" y="3680"/>
                </a:cubicBezTo>
                <a:cubicBezTo>
                  <a:pt x="11842" y="3680"/>
                  <a:pt x="11836" y="3688"/>
                  <a:pt x="11810" y="3698"/>
                </a:cubicBezTo>
                <a:cubicBezTo>
                  <a:pt x="11786" y="3709"/>
                  <a:pt x="11755" y="3717"/>
                  <a:pt x="11736" y="3717"/>
                </a:cubicBezTo>
                <a:cubicBezTo>
                  <a:pt x="11715" y="3717"/>
                  <a:pt x="11720" y="3709"/>
                  <a:pt x="11747" y="3698"/>
                </a:cubicBezTo>
                <a:close/>
                <a:moveTo>
                  <a:pt x="22733" y="3698"/>
                </a:moveTo>
                <a:cubicBezTo>
                  <a:pt x="22733" y="3688"/>
                  <a:pt x="22744" y="3677"/>
                  <a:pt x="22754" y="3677"/>
                </a:cubicBezTo>
                <a:cubicBezTo>
                  <a:pt x="22765" y="3677"/>
                  <a:pt x="22776" y="3688"/>
                  <a:pt x="22776" y="3698"/>
                </a:cubicBezTo>
                <a:cubicBezTo>
                  <a:pt x="22776" y="3709"/>
                  <a:pt x="22765" y="3720"/>
                  <a:pt x="22754" y="3720"/>
                </a:cubicBezTo>
                <a:cubicBezTo>
                  <a:pt x="22744" y="3720"/>
                  <a:pt x="22733" y="3709"/>
                  <a:pt x="22733" y="3698"/>
                </a:cubicBezTo>
                <a:close/>
                <a:moveTo>
                  <a:pt x="17631" y="3622"/>
                </a:moveTo>
                <a:cubicBezTo>
                  <a:pt x="17570" y="3590"/>
                  <a:pt x="17522" y="3561"/>
                  <a:pt x="17528" y="3558"/>
                </a:cubicBezTo>
                <a:cubicBezTo>
                  <a:pt x="17530" y="3553"/>
                  <a:pt x="17591" y="3579"/>
                  <a:pt x="17660" y="3614"/>
                </a:cubicBezTo>
                <a:cubicBezTo>
                  <a:pt x="17728" y="3648"/>
                  <a:pt x="17773" y="3677"/>
                  <a:pt x="17762" y="3677"/>
                </a:cubicBezTo>
                <a:cubicBezTo>
                  <a:pt x="17749" y="3677"/>
                  <a:pt x="17691" y="3651"/>
                  <a:pt x="17631" y="3622"/>
                </a:cubicBezTo>
                <a:close/>
                <a:moveTo>
                  <a:pt x="22868" y="3627"/>
                </a:moveTo>
                <a:cubicBezTo>
                  <a:pt x="22847" y="3572"/>
                  <a:pt x="22876" y="3529"/>
                  <a:pt x="22934" y="3529"/>
                </a:cubicBezTo>
                <a:cubicBezTo>
                  <a:pt x="22981" y="3529"/>
                  <a:pt x="22989" y="3537"/>
                  <a:pt x="22984" y="3587"/>
                </a:cubicBezTo>
                <a:cubicBezTo>
                  <a:pt x="22976" y="3653"/>
                  <a:pt x="22889" y="3683"/>
                  <a:pt x="22868" y="3627"/>
                </a:cubicBezTo>
                <a:close/>
                <a:moveTo>
                  <a:pt x="24836" y="3643"/>
                </a:moveTo>
                <a:cubicBezTo>
                  <a:pt x="24810" y="3614"/>
                  <a:pt x="24823" y="3550"/>
                  <a:pt x="24865" y="3529"/>
                </a:cubicBezTo>
                <a:cubicBezTo>
                  <a:pt x="24923" y="3498"/>
                  <a:pt x="24950" y="3519"/>
                  <a:pt x="24950" y="3593"/>
                </a:cubicBezTo>
                <a:cubicBezTo>
                  <a:pt x="24950" y="3646"/>
                  <a:pt x="24942" y="3656"/>
                  <a:pt x="24900" y="3656"/>
                </a:cubicBezTo>
                <a:cubicBezTo>
                  <a:pt x="24873" y="3656"/>
                  <a:pt x="24844" y="3651"/>
                  <a:pt x="24836" y="3643"/>
                </a:cubicBezTo>
                <a:close/>
                <a:moveTo>
                  <a:pt x="26005" y="3603"/>
                </a:moveTo>
                <a:cubicBezTo>
                  <a:pt x="26005" y="3582"/>
                  <a:pt x="26045" y="3572"/>
                  <a:pt x="26058" y="3593"/>
                </a:cubicBezTo>
                <a:cubicBezTo>
                  <a:pt x="26066" y="3603"/>
                  <a:pt x="26055" y="3614"/>
                  <a:pt x="26037" y="3614"/>
                </a:cubicBezTo>
                <a:cubicBezTo>
                  <a:pt x="26021" y="3614"/>
                  <a:pt x="26005" y="3609"/>
                  <a:pt x="26005" y="3603"/>
                </a:cubicBezTo>
                <a:close/>
                <a:moveTo>
                  <a:pt x="26216" y="3603"/>
                </a:moveTo>
                <a:cubicBezTo>
                  <a:pt x="26216" y="3601"/>
                  <a:pt x="26227" y="3590"/>
                  <a:pt x="26237" y="3582"/>
                </a:cubicBezTo>
                <a:cubicBezTo>
                  <a:pt x="26248" y="3574"/>
                  <a:pt x="26258" y="3579"/>
                  <a:pt x="26258" y="3593"/>
                </a:cubicBezTo>
                <a:cubicBezTo>
                  <a:pt x="26258" y="3603"/>
                  <a:pt x="26248" y="3614"/>
                  <a:pt x="26237" y="3614"/>
                </a:cubicBezTo>
                <a:cubicBezTo>
                  <a:pt x="26227" y="3614"/>
                  <a:pt x="26216" y="3609"/>
                  <a:pt x="26216" y="3603"/>
                </a:cubicBezTo>
                <a:close/>
                <a:moveTo>
                  <a:pt x="23359" y="3579"/>
                </a:moveTo>
                <a:cubicBezTo>
                  <a:pt x="23330" y="3550"/>
                  <a:pt x="23348" y="3508"/>
                  <a:pt x="23388" y="3508"/>
                </a:cubicBezTo>
                <a:cubicBezTo>
                  <a:pt x="23417" y="3508"/>
                  <a:pt x="23430" y="3521"/>
                  <a:pt x="23430" y="3550"/>
                </a:cubicBezTo>
                <a:cubicBezTo>
                  <a:pt x="23430" y="3590"/>
                  <a:pt x="23388" y="3609"/>
                  <a:pt x="23359" y="3579"/>
                </a:cubicBezTo>
                <a:close/>
                <a:moveTo>
                  <a:pt x="25910" y="3553"/>
                </a:moveTo>
                <a:cubicBezTo>
                  <a:pt x="25905" y="3540"/>
                  <a:pt x="25910" y="3527"/>
                  <a:pt x="25921" y="3519"/>
                </a:cubicBezTo>
                <a:cubicBezTo>
                  <a:pt x="25950" y="3500"/>
                  <a:pt x="26005" y="3521"/>
                  <a:pt x="26005" y="3550"/>
                </a:cubicBezTo>
                <a:cubicBezTo>
                  <a:pt x="26005" y="3577"/>
                  <a:pt x="25929" y="3579"/>
                  <a:pt x="25910" y="3553"/>
                </a:cubicBezTo>
                <a:close/>
                <a:moveTo>
                  <a:pt x="17330" y="3474"/>
                </a:moveTo>
                <a:cubicBezTo>
                  <a:pt x="17214" y="3413"/>
                  <a:pt x="17206" y="3402"/>
                  <a:pt x="17266" y="3416"/>
                </a:cubicBezTo>
                <a:cubicBezTo>
                  <a:pt x="17306" y="3424"/>
                  <a:pt x="17348" y="3442"/>
                  <a:pt x="17361" y="3455"/>
                </a:cubicBezTo>
                <a:cubicBezTo>
                  <a:pt x="17372" y="3471"/>
                  <a:pt x="17412" y="3498"/>
                  <a:pt x="17446" y="3516"/>
                </a:cubicBezTo>
                <a:cubicBezTo>
                  <a:pt x="17480" y="3535"/>
                  <a:pt x="17499" y="3548"/>
                  <a:pt x="17488" y="3548"/>
                </a:cubicBezTo>
                <a:cubicBezTo>
                  <a:pt x="17477" y="3548"/>
                  <a:pt x="17406" y="3516"/>
                  <a:pt x="17330" y="3474"/>
                </a:cubicBezTo>
                <a:close/>
                <a:moveTo>
                  <a:pt x="22623" y="3537"/>
                </a:moveTo>
                <a:cubicBezTo>
                  <a:pt x="22615" y="3529"/>
                  <a:pt x="22612" y="3516"/>
                  <a:pt x="22620" y="3506"/>
                </a:cubicBezTo>
                <a:cubicBezTo>
                  <a:pt x="22633" y="3482"/>
                  <a:pt x="22670" y="3503"/>
                  <a:pt x="22670" y="3529"/>
                </a:cubicBezTo>
                <a:cubicBezTo>
                  <a:pt x="22670" y="3553"/>
                  <a:pt x="22641" y="3556"/>
                  <a:pt x="22623" y="3537"/>
                </a:cubicBezTo>
                <a:close/>
                <a:moveTo>
                  <a:pt x="23076" y="3535"/>
                </a:moveTo>
                <a:cubicBezTo>
                  <a:pt x="23039" y="3521"/>
                  <a:pt x="23045" y="3432"/>
                  <a:pt x="23084" y="3416"/>
                </a:cubicBezTo>
                <a:cubicBezTo>
                  <a:pt x="23132" y="3397"/>
                  <a:pt x="23156" y="3418"/>
                  <a:pt x="23156" y="3476"/>
                </a:cubicBezTo>
                <a:cubicBezTo>
                  <a:pt x="23156" y="3527"/>
                  <a:pt x="23124" y="3550"/>
                  <a:pt x="23076" y="3535"/>
                </a:cubicBezTo>
                <a:close/>
                <a:moveTo>
                  <a:pt x="23823" y="3537"/>
                </a:moveTo>
                <a:cubicBezTo>
                  <a:pt x="23794" y="3508"/>
                  <a:pt x="23812" y="3466"/>
                  <a:pt x="23852" y="3466"/>
                </a:cubicBezTo>
                <a:cubicBezTo>
                  <a:pt x="23881" y="3466"/>
                  <a:pt x="23894" y="3479"/>
                  <a:pt x="23894" y="3508"/>
                </a:cubicBezTo>
                <a:cubicBezTo>
                  <a:pt x="23894" y="3548"/>
                  <a:pt x="23852" y="3566"/>
                  <a:pt x="23823" y="3537"/>
                </a:cubicBezTo>
                <a:close/>
                <a:moveTo>
                  <a:pt x="25034" y="3529"/>
                </a:moveTo>
                <a:cubicBezTo>
                  <a:pt x="24995" y="3506"/>
                  <a:pt x="25018" y="3434"/>
                  <a:pt x="25066" y="3434"/>
                </a:cubicBezTo>
                <a:cubicBezTo>
                  <a:pt x="25092" y="3434"/>
                  <a:pt x="25111" y="3450"/>
                  <a:pt x="25113" y="3479"/>
                </a:cubicBezTo>
                <a:cubicBezTo>
                  <a:pt x="25121" y="3529"/>
                  <a:pt x="25076" y="3556"/>
                  <a:pt x="25034" y="3529"/>
                </a:cubicBezTo>
                <a:close/>
                <a:moveTo>
                  <a:pt x="25628" y="3484"/>
                </a:moveTo>
                <a:cubicBezTo>
                  <a:pt x="25633" y="3455"/>
                  <a:pt x="25649" y="3434"/>
                  <a:pt x="25667" y="3434"/>
                </a:cubicBezTo>
                <a:cubicBezTo>
                  <a:pt x="25712" y="3434"/>
                  <a:pt x="25707" y="3516"/>
                  <a:pt x="25659" y="3527"/>
                </a:cubicBezTo>
                <a:cubicBezTo>
                  <a:pt x="25630" y="3532"/>
                  <a:pt x="25622" y="3521"/>
                  <a:pt x="25628" y="3484"/>
                </a:cubicBezTo>
                <a:close/>
                <a:moveTo>
                  <a:pt x="21594" y="3445"/>
                </a:moveTo>
                <a:cubicBezTo>
                  <a:pt x="21594" y="3434"/>
                  <a:pt x="21604" y="3424"/>
                  <a:pt x="21615" y="3424"/>
                </a:cubicBezTo>
                <a:cubicBezTo>
                  <a:pt x="21625" y="3424"/>
                  <a:pt x="21636" y="3434"/>
                  <a:pt x="21636" y="3445"/>
                </a:cubicBezTo>
                <a:cubicBezTo>
                  <a:pt x="21636" y="3455"/>
                  <a:pt x="21625" y="3466"/>
                  <a:pt x="21615" y="3466"/>
                </a:cubicBezTo>
                <a:cubicBezTo>
                  <a:pt x="21604" y="3466"/>
                  <a:pt x="21594" y="3455"/>
                  <a:pt x="21594" y="3445"/>
                </a:cubicBezTo>
                <a:close/>
                <a:moveTo>
                  <a:pt x="25169" y="3416"/>
                </a:moveTo>
                <a:cubicBezTo>
                  <a:pt x="25145" y="3350"/>
                  <a:pt x="25169" y="3307"/>
                  <a:pt x="25235" y="3307"/>
                </a:cubicBezTo>
                <a:cubicBezTo>
                  <a:pt x="25290" y="3307"/>
                  <a:pt x="25298" y="3315"/>
                  <a:pt x="25298" y="3371"/>
                </a:cubicBezTo>
                <a:cubicBezTo>
                  <a:pt x="25298" y="3424"/>
                  <a:pt x="25290" y="3434"/>
                  <a:pt x="25240" y="3442"/>
                </a:cubicBezTo>
                <a:cubicBezTo>
                  <a:pt x="25203" y="3445"/>
                  <a:pt x="25177" y="3437"/>
                  <a:pt x="25169" y="3416"/>
                </a:cubicBezTo>
                <a:close/>
                <a:moveTo>
                  <a:pt x="25818" y="3360"/>
                </a:moveTo>
                <a:cubicBezTo>
                  <a:pt x="25828" y="3329"/>
                  <a:pt x="25863" y="3326"/>
                  <a:pt x="25873" y="3355"/>
                </a:cubicBezTo>
                <a:cubicBezTo>
                  <a:pt x="25878" y="3368"/>
                  <a:pt x="25865" y="3381"/>
                  <a:pt x="25847" y="3381"/>
                </a:cubicBezTo>
                <a:cubicBezTo>
                  <a:pt x="25828" y="3381"/>
                  <a:pt x="25815" y="3371"/>
                  <a:pt x="25818" y="3360"/>
                </a:cubicBezTo>
                <a:close/>
                <a:moveTo>
                  <a:pt x="24929" y="3339"/>
                </a:moveTo>
                <a:cubicBezTo>
                  <a:pt x="24892" y="3315"/>
                  <a:pt x="24921" y="3249"/>
                  <a:pt x="24966" y="3260"/>
                </a:cubicBezTo>
                <a:cubicBezTo>
                  <a:pt x="24987" y="3262"/>
                  <a:pt x="25005" y="3281"/>
                  <a:pt x="25008" y="3299"/>
                </a:cubicBezTo>
                <a:cubicBezTo>
                  <a:pt x="25016" y="3339"/>
                  <a:pt x="24968" y="3363"/>
                  <a:pt x="24929" y="3339"/>
                </a:cubicBezTo>
                <a:close/>
                <a:moveTo>
                  <a:pt x="29607" y="3344"/>
                </a:moveTo>
                <a:cubicBezTo>
                  <a:pt x="29585" y="3326"/>
                  <a:pt x="29591" y="3276"/>
                  <a:pt x="29612" y="3276"/>
                </a:cubicBezTo>
                <a:cubicBezTo>
                  <a:pt x="29638" y="3276"/>
                  <a:pt x="29659" y="3336"/>
                  <a:pt x="29638" y="3350"/>
                </a:cubicBezTo>
                <a:cubicBezTo>
                  <a:pt x="29628" y="3355"/>
                  <a:pt x="29615" y="3352"/>
                  <a:pt x="29607" y="3344"/>
                </a:cubicBezTo>
                <a:close/>
                <a:moveTo>
                  <a:pt x="23725" y="3318"/>
                </a:moveTo>
                <a:cubicBezTo>
                  <a:pt x="23725" y="3307"/>
                  <a:pt x="23736" y="3297"/>
                  <a:pt x="23747" y="3297"/>
                </a:cubicBezTo>
                <a:cubicBezTo>
                  <a:pt x="23757" y="3297"/>
                  <a:pt x="23768" y="3307"/>
                  <a:pt x="23768" y="3318"/>
                </a:cubicBezTo>
                <a:cubicBezTo>
                  <a:pt x="23768" y="3329"/>
                  <a:pt x="23757" y="3339"/>
                  <a:pt x="23747" y="3339"/>
                </a:cubicBezTo>
                <a:cubicBezTo>
                  <a:pt x="23736" y="3339"/>
                  <a:pt x="23725" y="3329"/>
                  <a:pt x="23725" y="3318"/>
                </a:cubicBezTo>
                <a:close/>
                <a:moveTo>
                  <a:pt x="25530" y="3315"/>
                </a:moveTo>
                <a:cubicBezTo>
                  <a:pt x="25506" y="3281"/>
                  <a:pt x="25557" y="3241"/>
                  <a:pt x="25586" y="3270"/>
                </a:cubicBezTo>
                <a:cubicBezTo>
                  <a:pt x="25609" y="3294"/>
                  <a:pt x="25593" y="3339"/>
                  <a:pt x="25562" y="3339"/>
                </a:cubicBezTo>
                <a:cubicBezTo>
                  <a:pt x="25551" y="3339"/>
                  <a:pt x="25538" y="3329"/>
                  <a:pt x="25530" y="3315"/>
                </a:cubicBezTo>
                <a:close/>
                <a:moveTo>
                  <a:pt x="22966" y="3297"/>
                </a:moveTo>
                <a:cubicBezTo>
                  <a:pt x="22966" y="3286"/>
                  <a:pt x="22973" y="3276"/>
                  <a:pt x="22987" y="3276"/>
                </a:cubicBezTo>
                <a:cubicBezTo>
                  <a:pt x="22997" y="3276"/>
                  <a:pt x="23010" y="3286"/>
                  <a:pt x="23018" y="3297"/>
                </a:cubicBezTo>
                <a:cubicBezTo>
                  <a:pt x="23026" y="3307"/>
                  <a:pt x="23016" y="3318"/>
                  <a:pt x="22997" y="3318"/>
                </a:cubicBezTo>
                <a:cubicBezTo>
                  <a:pt x="22981" y="3318"/>
                  <a:pt x="22966" y="3307"/>
                  <a:pt x="22966" y="3297"/>
                </a:cubicBezTo>
                <a:close/>
                <a:moveTo>
                  <a:pt x="29319" y="3255"/>
                </a:moveTo>
                <a:cubicBezTo>
                  <a:pt x="29319" y="3231"/>
                  <a:pt x="29330" y="3212"/>
                  <a:pt x="29340" y="3212"/>
                </a:cubicBezTo>
                <a:cubicBezTo>
                  <a:pt x="29351" y="3212"/>
                  <a:pt x="29361" y="3231"/>
                  <a:pt x="29361" y="3255"/>
                </a:cubicBezTo>
                <a:cubicBezTo>
                  <a:pt x="29361" y="3278"/>
                  <a:pt x="29351" y="3297"/>
                  <a:pt x="29340" y="3297"/>
                </a:cubicBezTo>
                <a:cubicBezTo>
                  <a:pt x="29330" y="3297"/>
                  <a:pt x="29319" y="3278"/>
                  <a:pt x="29319" y="3255"/>
                </a:cubicBezTo>
                <a:close/>
                <a:moveTo>
                  <a:pt x="25087" y="3241"/>
                </a:moveTo>
                <a:cubicBezTo>
                  <a:pt x="25042" y="3194"/>
                  <a:pt x="25055" y="3141"/>
                  <a:pt x="25116" y="3130"/>
                </a:cubicBezTo>
                <a:cubicBezTo>
                  <a:pt x="25179" y="3122"/>
                  <a:pt x="25211" y="3154"/>
                  <a:pt x="25192" y="3207"/>
                </a:cubicBezTo>
                <a:cubicBezTo>
                  <a:pt x="25177" y="3265"/>
                  <a:pt x="25126" y="3281"/>
                  <a:pt x="25087" y="3241"/>
                </a:cubicBezTo>
                <a:close/>
                <a:moveTo>
                  <a:pt x="22691" y="3233"/>
                </a:moveTo>
                <a:cubicBezTo>
                  <a:pt x="22691" y="3223"/>
                  <a:pt x="22702" y="3212"/>
                  <a:pt x="22712" y="3212"/>
                </a:cubicBezTo>
                <a:cubicBezTo>
                  <a:pt x="22723" y="3212"/>
                  <a:pt x="22733" y="3218"/>
                  <a:pt x="22733" y="3223"/>
                </a:cubicBezTo>
                <a:cubicBezTo>
                  <a:pt x="22733" y="3225"/>
                  <a:pt x="22723" y="3236"/>
                  <a:pt x="22712" y="3244"/>
                </a:cubicBezTo>
                <a:cubicBezTo>
                  <a:pt x="22702" y="3252"/>
                  <a:pt x="22691" y="3247"/>
                  <a:pt x="22691" y="3233"/>
                </a:cubicBezTo>
                <a:close/>
                <a:moveTo>
                  <a:pt x="23119" y="3228"/>
                </a:moveTo>
                <a:cubicBezTo>
                  <a:pt x="23103" y="3215"/>
                  <a:pt x="23092" y="3186"/>
                  <a:pt x="23092" y="3165"/>
                </a:cubicBezTo>
                <a:cubicBezTo>
                  <a:pt x="23092" y="3141"/>
                  <a:pt x="23076" y="3128"/>
                  <a:pt x="23042" y="3128"/>
                </a:cubicBezTo>
                <a:cubicBezTo>
                  <a:pt x="22992" y="3128"/>
                  <a:pt x="22937" y="3043"/>
                  <a:pt x="22944" y="2977"/>
                </a:cubicBezTo>
                <a:cubicBezTo>
                  <a:pt x="22952" y="2919"/>
                  <a:pt x="22944" y="2895"/>
                  <a:pt x="22913" y="2895"/>
                </a:cubicBezTo>
                <a:cubicBezTo>
                  <a:pt x="22878" y="2895"/>
                  <a:pt x="22871" y="2819"/>
                  <a:pt x="22902" y="2768"/>
                </a:cubicBezTo>
                <a:cubicBezTo>
                  <a:pt x="22913" y="2753"/>
                  <a:pt x="22942" y="2737"/>
                  <a:pt x="22968" y="2737"/>
                </a:cubicBezTo>
                <a:cubicBezTo>
                  <a:pt x="22997" y="2737"/>
                  <a:pt x="23016" y="2721"/>
                  <a:pt x="23021" y="2697"/>
                </a:cubicBezTo>
                <a:cubicBezTo>
                  <a:pt x="23024" y="2676"/>
                  <a:pt x="23031" y="2652"/>
                  <a:pt x="23037" y="2647"/>
                </a:cubicBezTo>
                <a:cubicBezTo>
                  <a:pt x="23045" y="2639"/>
                  <a:pt x="23029" y="2623"/>
                  <a:pt x="23002" y="2613"/>
                </a:cubicBezTo>
                <a:cubicBezTo>
                  <a:pt x="22939" y="2581"/>
                  <a:pt x="22931" y="2512"/>
                  <a:pt x="22984" y="2465"/>
                </a:cubicBezTo>
                <a:cubicBezTo>
                  <a:pt x="23024" y="2428"/>
                  <a:pt x="23029" y="2428"/>
                  <a:pt x="23111" y="2496"/>
                </a:cubicBezTo>
                <a:cubicBezTo>
                  <a:pt x="23208" y="2573"/>
                  <a:pt x="23224" y="2597"/>
                  <a:pt x="23148" y="2547"/>
                </a:cubicBezTo>
                <a:cubicBezTo>
                  <a:pt x="23100" y="2515"/>
                  <a:pt x="23097" y="2515"/>
                  <a:pt x="23087" y="2562"/>
                </a:cubicBezTo>
                <a:cubicBezTo>
                  <a:pt x="23082" y="2602"/>
                  <a:pt x="23087" y="2610"/>
                  <a:pt x="23137" y="2610"/>
                </a:cubicBezTo>
                <a:cubicBezTo>
                  <a:pt x="23171" y="2610"/>
                  <a:pt x="23198" y="2602"/>
                  <a:pt x="23198" y="2594"/>
                </a:cubicBezTo>
                <a:cubicBezTo>
                  <a:pt x="23198" y="2586"/>
                  <a:pt x="23221" y="2562"/>
                  <a:pt x="23250" y="2544"/>
                </a:cubicBezTo>
                <a:cubicBezTo>
                  <a:pt x="23301" y="2512"/>
                  <a:pt x="23306" y="2512"/>
                  <a:pt x="23348" y="2547"/>
                </a:cubicBezTo>
                <a:cubicBezTo>
                  <a:pt x="23380" y="2576"/>
                  <a:pt x="23385" y="2602"/>
                  <a:pt x="23377" y="2647"/>
                </a:cubicBezTo>
                <a:cubicBezTo>
                  <a:pt x="23367" y="2692"/>
                  <a:pt x="23369" y="2708"/>
                  <a:pt x="23390" y="2705"/>
                </a:cubicBezTo>
                <a:cubicBezTo>
                  <a:pt x="23448" y="2697"/>
                  <a:pt x="23469" y="2708"/>
                  <a:pt x="23483" y="2753"/>
                </a:cubicBezTo>
                <a:cubicBezTo>
                  <a:pt x="23491" y="2779"/>
                  <a:pt x="23517" y="2821"/>
                  <a:pt x="23541" y="2848"/>
                </a:cubicBezTo>
                <a:cubicBezTo>
                  <a:pt x="23564" y="2874"/>
                  <a:pt x="23575" y="2895"/>
                  <a:pt x="23562" y="2895"/>
                </a:cubicBezTo>
                <a:cubicBezTo>
                  <a:pt x="23551" y="2895"/>
                  <a:pt x="23530" y="2882"/>
                  <a:pt x="23517" y="2866"/>
                </a:cubicBezTo>
                <a:cubicBezTo>
                  <a:pt x="23496" y="2840"/>
                  <a:pt x="23483" y="2840"/>
                  <a:pt x="23430" y="2866"/>
                </a:cubicBezTo>
                <a:cubicBezTo>
                  <a:pt x="23359" y="2901"/>
                  <a:pt x="23345" y="2977"/>
                  <a:pt x="23398" y="3022"/>
                </a:cubicBezTo>
                <a:cubicBezTo>
                  <a:pt x="23448" y="3064"/>
                  <a:pt x="23438" y="3125"/>
                  <a:pt x="23377" y="3141"/>
                </a:cubicBezTo>
                <a:cubicBezTo>
                  <a:pt x="23319" y="3154"/>
                  <a:pt x="23261" y="3120"/>
                  <a:pt x="23261" y="3070"/>
                </a:cubicBezTo>
                <a:cubicBezTo>
                  <a:pt x="23261" y="3051"/>
                  <a:pt x="23245" y="3043"/>
                  <a:pt x="23216" y="3046"/>
                </a:cubicBezTo>
                <a:cubicBezTo>
                  <a:pt x="23156" y="3056"/>
                  <a:pt x="23142" y="3099"/>
                  <a:pt x="23195" y="3117"/>
                </a:cubicBezTo>
                <a:cubicBezTo>
                  <a:pt x="23243" y="3130"/>
                  <a:pt x="23266" y="3199"/>
                  <a:pt x="23232" y="3231"/>
                </a:cubicBezTo>
                <a:cubicBezTo>
                  <a:pt x="23203" y="3262"/>
                  <a:pt x="23150" y="3260"/>
                  <a:pt x="23119" y="3228"/>
                </a:cubicBezTo>
                <a:close/>
                <a:moveTo>
                  <a:pt x="23079" y="2829"/>
                </a:moveTo>
                <a:cubicBezTo>
                  <a:pt x="23061" y="2813"/>
                  <a:pt x="23050" y="2813"/>
                  <a:pt x="23039" y="2829"/>
                </a:cubicBezTo>
                <a:cubicBezTo>
                  <a:pt x="23018" y="2866"/>
                  <a:pt x="23050" y="2903"/>
                  <a:pt x="23079" y="2877"/>
                </a:cubicBezTo>
                <a:cubicBezTo>
                  <a:pt x="23095" y="2858"/>
                  <a:pt x="23095" y="2848"/>
                  <a:pt x="23079" y="2829"/>
                </a:cubicBezTo>
                <a:close/>
                <a:moveTo>
                  <a:pt x="23340" y="2734"/>
                </a:moveTo>
                <a:cubicBezTo>
                  <a:pt x="23343" y="2721"/>
                  <a:pt x="23327" y="2702"/>
                  <a:pt x="23303" y="2695"/>
                </a:cubicBezTo>
                <a:cubicBezTo>
                  <a:pt x="23248" y="2676"/>
                  <a:pt x="23235" y="2687"/>
                  <a:pt x="23253" y="2734"/>
                </a:cubicBezTo>
                <a:cubicBezTo>
                  <a:pt x="23266" y="2774"/>
                  <a:pt x="23327" y="2774"/>
                  <a:pt x="23340" y="2734"/>
                </a:cubicBezTo>
                <a:close/>
                <a:moveTo>
                  <a:pt x="26005" y="3233"/>
                </a:moveTo>
                <a:cubicBezTo>
                  <a:pt x="26005" y="3223"/>
                  <a:pt x="26016" y="3212"/>
                  <a:pt x="26026" y="3212"/>
                </a:cubicBezTo>
                <a:cubicBezTo>
                  <a:pt x="26037" y="3212"/>
                  <a:pt x="26047" y="3223"/>
                  <a:pt x="26047" y="3233"/>
                </a:cubicBezTo>
                <a:cubicBezTo>
                  <a:pt x="26047" y="3244"/>
                  <a:pt x="26037" y="3255"/>
                  <a:pt x="26026" y="3255"/>
                </a:cubicBezTo>
                <a:cubicBezTo>
                  <a:pt x="26016" y="3255"/>
                  <a:pt x="26005" y="3244"/>
                  <a:pt x="26005" y="3233"/>
                </a:cubicBezTo>
                <a:close/>
                <a:moveTo>
                  <a:pt x="28876" y="3233"/>
                </a:moveTo>
                <a:cubicBezTo>
                  <a:pt x="28876" y="3223"/>
                  <a:pt x="28886" y="3212"/>
                  <a:pt x="28897" y="3212"/>
                </a:cubicBezTo>
                <a:cubicBezTo>
                  <a:pt x="28907" y="3212"/>
                  <a:pt x="28918" y="3223"/>
                  <a:pt x="28918" y="3233"/>
                </a:cubicBezTo>
                <a:cubicBezTo>
                  <a:pt x="28918" y="3244"/>
                  <a:pt x="28907" y="3255"/>
                  <a:pt x="28897" y="3255"/>
                </a:cubicBezTo>
                <a:cubicBezTo>
                  <a:pt x="28886" y="3255"/>
                  <a:pt x="28876" y="3244"/>
                  <a:pt x="28876" y="3233"/>
                </a:cubicBezTo>
                <a:close/>
                <a:moveTo>
                  <a:pt x="28960" y="3233"/>
                </a:moveTo>
                <a:cubicBezTo>
                  <a:pt x="28960" y="3223"/>
                  <a:pt x="28971" y="3212"/>
                  <a:pt x="28981" y="3212"/>
                </a:cubicBezTo>
                <a:cubicBezTo>
                  <a:pt x="28992" y="3212"/>
                  <a:pt x="29002" y="3223"/>
                  <a:pt x="29002" y="3233"/>
                </a:cubicBezTo>
                <a:cubicBezTo>
                  <a:pt x="29002" y="3244"/>
                  <a:pt x="28992" y="3255"/>
                  <a:pt x="28981" y="3255"/>
                </a:cubicBezTo>
                <a:cubicBezTo>
                  <a:pt x="28971" y="3255"/>
                  <a:pt x="28960" y="3244"/>
                  <a:pt x="28960" y="3233"/>
                </a:cubicBezTo>
                <a:close/>
                <a:moveTo>
                  <a:pt x="28997" y="3212"/>
                </a:moveTo>
                <a:cubicBezTo>
                  <a:pt x="28979" y="3189"/>
                  <a:pt x="28965" y="3157"/>
                  <a:pt x="28973" y="3138"/>
                </a:cubicBezTo>
                <a:cubicBezTo>
                  <a:pt x="28994" y="3083"/>
                  <a:pt x="28868" y="3096"/>
                  <a:pt x="28844" y="3154"/>
                </a:cubicBezTo>
                <a:cubicBezTo>
                  <a:pt x="28815" y="3223"/>
                  <a:pt x="28746" y="3223"/>
                  <a:pt x="28699" y="3157"/>
                </a:cubicBezTo>
                <a:cubicBezTo>
                  <a:pt x="28657" y="3101"/>
                  <a:pt x="28657" y="3099"/>
                  <a:pt x="28707" y="3059"/>
                </a:cubicBezTo>
                <a:cubicBezTo>
                  <a:pt x="28736" y="3038"/>
                  <a:pt x="28775" y="3025"/>
                  <a:pt x="28797" y="3030"/>
                </a:cubicBezTo>
                <a:cubicBezTo>
                  <a:pt x="28815" y="3035"/>
                  <a:pt x="28834" y="3030"/>
                  <a:pt x="28834" y="3017"/>
                </a:cubicBezTo>
                <a:cubicBezTo>
                  <a:pt x="28834" y="3004"/>
                  <a:pt x="28849" y="2977"/>
                  <a:pt x="28868" y="2956"/>
                </a:cubicBezTo>
                <a:cubicBezTo>
                  <a:pt x="28897" y="2924"/>
                  <a:pt x="28897" y="2922"/>
                  <a:pt x="28852" y="2922"/>
                </a:cubicBezTo>
                <a:cubicBezTo>
                  <a:pt x="28823" y="2922"/>
                  <a:pt x="28783" y="2916"/>
                  <a:pt x="28762" y="2906"/>
                </a:cubicBezTo>
                <a:cubicBezTo>
                  <a:pt x="28728" y="2890"/>
                  <a:pt x="28723" y="2895"/>
                  <a:pt x="28736" y="2927"/>
                </a:cubicBezTo>
                <a:cubicBezTo>
                  <a:pt x="28752" y="2972"/>
                  <a:pt x="28696" y="3043"/>
                  <a:pt x="28644" y="3043"/>
                </a:cubicBezTo>
                <a:cubicBezTo>
                  <a:pt x="28601" y="3043"/>
                  <a:pt x="28549" y="2953"/>
                  <a:pt x="28564" y="2911"/>
                </a:cubicBezTo>
                <a:cubicBezTo>
                  <a:pt x="28572" y="2890"/>
                  <a:pt x="28556" y="2872"/>
                  <a:pt x="28525" y="2856"/>
                </a:cubicBezTo>
                <a:cubicBezTo>
                  <a:pt x="28477" y="2835"/>
                  <a:pt x="28469" y="2837"/>
                  <a:pt x="28451" y="2893"/>
                </a:cubicBezTo>
                <a:cubicBezTo>
                  <a:pt x="28417" y="2993"/>
                  <a:pt x="28285" y="2990"/>
                  <a:pt x="28285" y="2890"/>
                </a:cubicBezTo>
                <a:cubicBezTo>
                  <a:pt x="28285" y="2803"/>
                  <a:pt x="28348" y="2758"/>
                  <a:pt x="28417" y="2792"/>
                </a:cubicBezTo>
                <a:cubicBezTo>
                  <a:pt x="28446" y="2808"/>
                  <a:pt x="28454" y="2803"/>
                  <a:pt x="28454" y="2763"/>
                </a:cubicBezTo>
                <a:cubicBezTo>
                  <a:pt x="28454" y="2705"/>
                  <a:pt x="28491" y="2663"/>
                  <a:pt x="28538" y="2663"/>
                </a:cubicBezTo>
                <a:cubicBezTo>
                  <a:pt x="28588" y="2663"/>
                  <a:pt x="28649" y="2737"/>
                  <a:pt x="28636" y="2782"/>
                </a:cubicBezTo>
                <a:cubicBezTo>
                  <a:pt x="28628" y="2811"/>
                  <a:pt x="28638" y="2829"/>
                  <a:pt x="28675" y="2845"/>
                </a:cubicBezTo>
                <a:cubicBezTo>
                  <a:pt x="28717" y="2866"/>
                  <a:pt x="28728" y="2864"/>
                  <a:pt x="28728" y="2842"/>
                </a:cubicBezTo>
                <a:cubicBezTo>
                  <a:pt x="28728" y="2827"/>
                  <a:pt x="28733" y="2800"/>
                  <a:pt x="28741" y="2782"/>
                </a:cubicBezTo>
                <a:cubicBezTo>
                  <a:pt x="28749" y="2758"/>
                  <a:pt x="28741" y="2747"/>
                  <a:pt x="28710" y="2747"/>
                </a:cubicBezTo>
                <a:cubicBezTo>
                  <a:pt x="28659" y="2747"/>
                  <a:pt x="28615" y="2679"/>
                  <a:pt x="28633" y="2623"/>
                </a:cubicBezTo>
                <a:cubicBezTo>
                  <a:pt x="28641" y="2594"/>
                  <a:pt x="28633" y="2581"/>
                  <a:pt x="28591" y="2573"/>
                </a:cubicBezTo>
                <a:cubicBezTo>
                  <a:pt x="28559" y="2568"/>
                  <a:pt x="28538" y="2573"/>
                  <a:pt x="28538" y="2589"/>
                </a:cubicBezTo>
                <a:cubicBezTo>
                  <a:pt x="28538" y="2639"/>
                  <a:pt x="28459" y="2689"/>
                  <a:pt x="28401" y="2676"/>
                </a:cubicBezTo>
                <a:cubicBezTo>
                  <a:pt x="28359" y="2665"/>
                  <a:pt x="28348" y="2671"/>
                  <a:pt x="28348" y="2702"/>
                </a:cubicBezTo>
                <a:cubicBezTo>
                  <a:pt x="28348" y="2758"/>
                  <a:pt x="28295" y="2798"/>
                  <a:pt x="28235" y="2782"/>
                </a:cubicBezTo>
                <a:cubicBezTo>
                  <a:pt x="28177" y="2766"/>
                  <a:pt x="28155" y="2729"/>
                  <a:pt x="28171" y="2665"/>
                </a:cubicBezTo>
                <a:cubicBezTo>
                  <a:pt x="28187" y="2610"/>
                  <a:pt x="28248" y="2589"/>
                  <a:pt x="28306" y="2621"/>
                </a:cubicBezTo>
                <a:cubicBezTo>
                  <a:pt x="28343" y="2642"/>
                  <a:pt x="28348" y="2636"/>
                  <a:pt x="28348" y="2578"/>
                </a:cubicBezTo>
                <a:cubicBezTo>
                  <a:pt x="28348" y="2528"/>
                  <a:pt x="28359" y="2512"/>
                  <a:pt x="28401" y="2502"/>
                </a:cubicBezTo>
                <a:cubicBezTo>
                  <a:pt x="28430" y="2496"/>
                  <a:pt x="28467" y="2494"/>
                  <a:pt x="28483" y="2502"/>
                </a:cubicBezTo>
                <a:cubicBezTo>
                  <a:pt x="28504" y="2510"/>
                  <a:pt x="28514" y="2491"/>
                  <a:pt x="28522" y="2449"/>
                </a:cubicBezTo>
                <a:cubicBezTo>
                  <a:pt x="28527" y="2409"/>
                  <a:pt x="28522" y="2391"/>
                  <a:pt x="28509" y="2396"/>
                </a:cubicBezTo>
                <a:cubicBezTo>
                  <a:pt x="28496" y="2399"/>
                  <a:pt x="28469" y="2396"/>
                  <a:pt x="28451" y="2385"/>
                </a:cubicBezTo>
                <a:cubicBezTo>
                  <a:pt x="28425" y="2372"/>
                  <a:pt x="28414" y="2380"/>
                  <a:pt x="28403" y="2428"/>
                </a:cubicBezTo>
                <a:cubicBezTo>
                  <a:pt x="28385" y="2528"/>
                  <a:pt x="28272" y="2525"/>
                  <a:pt x="28237" y="2428"/>
                </a:cubicBezTo>
                <a:cubicBezTo>
                  <a:pt x="28208" y="2348"/>
                  <a:pt x="28367" y="2251"/>
                  <a:pt x="28398" y="2330"/>
                </a:cubicBezTo>
                <a:cubicBezTo>
                  <a:pt x="28403" y="2343"/>
                  <a:pt x="28409" y="2327"/>
                  <a:pt x="28409" y="2293"/>
                </a:cubicBezTo>
                <a:cubicBezTo>
                  <a:pt x="28411" y="2245"/>
                  <a:pt x="28398" y="2224"/>
                  <a:pt x="28359" y="2206"/>
                </a:cubicBezTo>
                <a:cubicBezTo>
                  <a:pt x="28311" y="2182"/>
                  <a:pt x="28306" y="2185"/>
                  <a:pt x="28306" y="2230"/>
                </a:cubicBezTo>
                <a:cubicBezTo>
                  <a:pt x="28306" y="2335"/>
                  <a:pt x="28190" y="2354"/>
                  <a:pt x="28142" y="2256"/>
                </a:cubicBezTo>
                <a:cubicBezTo>
                  <a:pt x="28118" y="2208"/>
                  <a:pt x="28118" y="2193"/>
                  <a:pt x="28142" y="2169"/>
                </a:cubicBezTo>
                <a:cubicBezTo>
                  <a:pt x="28184" y="2127"/>
                  <a:pt x="28235" y="2113"/>
                  <a:pt x="28261" y="2140"/>
                </a:cubicBezTo>
                <a:cubicBezTo>
                  <a:pt x="28279" y="2158"/>
                  <a:pt x="28285" y="2153"/>
                  <a:pt x="28285" y="2124"/>
                </a:cubicBezTo>
                <a:cubicBezTo>
                  <a:pt x="28285" y="2103"/>
                  <a:pt x="28298" y="2071"/>
                  <a:pt x="28314" y="2053"/>
                </a:cubicBezTo>
                <a:cubicBezTo>
                  <a:pt x="28343" y="2021"/>
                  <a:pt x="28337" y="2018"/>
                  <a:pt x="28272" y="2018"/>
                </a:cubicBezTo>
                <a:cubicBezTo>
                  <a:pt x="28219" y="2018"/>
                  <a:pt x="28200" y="2029"/>
                  <a:pt x="28200" y="2053"/>
                </a:cubicBezTo>
                <a:cubicBezTo>
                  <a:pt x="28200" y="2119"/>
                  <a:pt x="28082" y="2169"/>
                  <a:pt x="28037" y="2121"/>
                </a:cubicBezTo>
                <a:cubicBezTo>
                  <a:pt x="27971" y="2053"/>
                  <a:pt x="28031" y="1952"/>
                  <a:pt x="28126" y="1971"/>
                </a:cubicBezTo>
                <a:cubicBezTo>
                  <a:pt x="28166" y="1979"/>
                  <a:pt x="28179" y="1971"/>
                  <a:pt x="28179" y="1944"/>
                </a:cubicBezTo>
                <a:cubicBezTo>
                  <a:pt x="28179" y="1894"/>
                  <a:pt x="28256" y="1831"/>
                  <a:pt x="28303" y="1844"/>
                </a:cubicBezTo>
                <a:cubicBezTo>
                  <a:pt x="28335" y="1852"/>
                  <a:pt x="28345" y="1841"/>
                  <a:pt x="28353" y="1804"/>
                </a:cubicBezTo>
                <a:cubicBezTo>
                  <a:pt x="28359" y="1778"/>
                  <a:pt x="28356" y="1754"/>
                  <a:pt x="28348" y="1754"/>
                </a:cubicBezTo>
                <a:cubicBezTo>
                  <a:pt x="28337" y="1754"/>
                  <a:pt x="28316" y="1749"/>
                  <a:pt x="28298" y="1741"/>
                </a:cubicBezTo>
                <a:cubicBezTo>
                  <a:pt x="28274" y="1733"/>
                  <a:pt x="28264" y="1741"/>
                  <a:pt x="28264" y="1773"/>
                </a:cubicBezTo>
                <a:cubicBezTo>
                  <a:pt x="28264" y="1815"/>
                  <a:pt x="28208" y="1860"/>
                  <a:pt x="28153" y="1860"/>
                </a:cubicBezTo>
                <a:cubicBezTo>
                  <a:pt x="28113" y="1860"/>
                  <a:pt x="28068" y="1759"/>
                  <a:pt x="28084" y="1709"/>
                </a:cubicBezTo>
                <a:cubicBezTo>
                  <a:pt x="28095" y="1680"/>
                  <a:pt x="28087" y="1670"/>
                  <a:pt x="28058" y="1670"/>
                </a:cubicBezTo>
                <a:cubicBezTo>
                  <a:pt x="27989" y="1670"/>
                  <a:pt x="27958" y="1614"/>
                  <a:pt x="27984" y="1540"/>
                </a:cubicBezTo>
                <a:cubicBezTo>
                  <a:pt x="28005" y="1485"/>
                  <a:pt x="28002" y="1479"/>
                  <a:pt x="27968" y="1490"/>
                </a:cubicBezTo>
                <a:cubicBezTo>
                  <a:pt x="27923" y="1503"/>
                  <a:pt x="27863" y="1450"/>
                  <a:pt x="27863" y="1395"/>
                </a:cubicBezTo>
                <a:cubicBezTo>
                  <a:pt x="27863" y="1342"/>
                  <a:pt x="27918" y="1302"/>
                  <a:pt x="27976" y="1318"/>
                </a:cubicBezTo>
                <a:cubicBezTo>
                  <a:pt x="28021" y="1329"/>
                  <a:pt x="28029" y="1323"/>
                  <a:pt x="28037" y="1268"/>
                </a:cubicBezTo>
                <a:cubicBezTo>
                  <a:pt x="28042" y="1234"/>
                  <a:pt x="28039" y="1205"/>
                  <a:pt x="28034" y="1205"/>
                </a:cubicBezTo>
                <a:cubicBezTo>
                  <a:pt x="28026" y="1205"/>
                  <a:pt x="28000" y="1199"/>
                  <a:pt x="27976" y="1191"/>
                </a:cubicBezTo>
                <a:cubicBezTo>
                  <a:pt x="27939" y="1183"/>
                  <a:pt x="27929" y="1191"/>
                  <a:pt x="27918" y="1244"/>
                </a:cubicBezTo>
                <a:cubicBezTo>
                  <a:pt x="27907" y="1297"/>
                  <a:pt x="27894" y="1310"/>
                  <a:pt x="27855" y="1310"/>
                </a:cubicBezTo>
                <a:cubicBezTo>
                  <a:pt x="27789" y="1310"/>
                  <a:pt x="27749" y="1260"/>
                  <a:pt x="27765" y="1197"/>
                </a:cubicBezTo>
                <a:cubicBezTo>
                  <a:pt x="27781" y="1136"/>
                  <a:pt x="27852" y="1107"/>
                  <a:pt x="27894" y="1141"/>
                </a:cubicBezTo>
                <a:cubicBezTo>
                  <a:pt x="27921" y="1162"/>
                  <a:pt x="27926" y="1160"/>
                  <a:pt x="27926" y="1117"/>
                </a:cubicBezTo>
                <a:cubicBezTo>
                  <a:pt x="27926" y="1088"/>
                  <a:pt x="27936" y="1054"/>
                  <a:pt x="27952" y="1041"/>
                </a:cubicBezTo>
                <a:cubicBezTo>
                  <a:pt x="27971" y="1020"/>
                  <a:pt x="27963" y="1014"/>
                  <a:pt x="27910" y="1014"/>
                </a:cubicBezTo>
                <a:cubicBezTo>
                  <a:pt x="27855" y="1014"/>
                  <a:pt x="27839" y="1004"/>
                  <a:pt x="27828" y="962"/>
                </a:cubicBezTo>
                <a:cubicBezTo>
                  <a:pt x="27823" y="935"/>
                  <a:pt x="27823" y="901"/>
                  <a:pt x="27831" y="888"/>
                </a:cubicBezTo>
                <a:cubicBezTo>
                  <a:pt x="27855" y="848"/>
                  <a:pt x="27934" y="827"/>
                  <a:pt x="27963" y="851"/>
                </a:cubicBezTo>
                <a:cubicBezTo>
                  <a:pt x="27984" y="866"/>
                  <a:pt x="27989" y="858"/>
                  <a:pt x="27989" y="816"/>
                </a:cubicBezTo>
                <a:cubicBezTo>
                  <a:pt x="27989" y="785"/>
                  <a:pt x="27992" y="755"/>
                  <a:pt x="27994" y="748"/>
                </a:cubicBezTo>
                <a:cubicBezTo>
                  <a:pt x="27997" y="740"/>
                  <a:pt x="27979" y="729"/>
                  <a:pt x="27952" y="726"/>
                </a:cubicBezTo>
                <a:cubicBezTo>
                  <a:pt x="27918" y="721"/>
                  <a:pt x="27897" y="734"/>
                  <a:pt x="27881" y="769"/>
                </a:cubicBezTo>
                <a:cubicBezTo>
                  <a:pt x="27847" y="843"/>
                  <a:pt x="27783" y="853"/>
                  <a:pt x="27746" y="792"/>
                </a:cubicBezTo>
                <a:cubicBezTo>
                  <a:pt x="27691" y="713"/>
                  <a:pt x="27733" y="663"/>
                  <a:pt x="27847" y="674"/>
                </a:cubicBezTo>
                <a:cubicBezTo>
                  <a:pt x="27870" y="674"/>
                  <a:pt x="27884" y="660"/>
                  <a:pt x="27884" y="639"/>
                </a:cubicBezTo>
                <a:cubicBezTo>
                  <a:pt x="27884" y="584"/>
                  <a:pt x="27926" y="549"/>
                  <a:pt x="27994" y="549"/>
                </a:cubicBezTo>
                <a:cubicBezTo>
                  <a:pt x="28039" y="549"/>
                  <a:pt x="28053" y="541"/>
                  <a:pt x="28047" y="520"/>
                </a:cubicBezTo>
                <a:cubicBezTo>
                  <a:pt x="28031" y="483"/>
                  <a:pt x="28140" y="423"/>
                  <a:pt x="28198" y="436"/>
                </a:cubicBezTo>
                <a:cubicBezTo>
                  <a:pt x="28232" y="446"/>
                  <a:pt x="28243" y="438"/>
                  <a:pt x="28243" y="412"/>
                </a:cubicBezTo>
                <a:cubicBezTo>
                  <a:pt x="28243" y="372"/>
                  <a:pt x="28298" y="320"/>
                  <a:pt x="28343" y="317"/>
                </a:cubicBezTo>
                <a:cubicBezTo>
                  <a:pt x="28374" y="317"/>
                  <a:pt x="28430" y="423"/>
                  <a:pt x="28417" y="460"/>
                </a:cubicBezTo>
                <a:cubicBezTo>
                  <a:pt x="28401" y="505"/>
                  <a:pt x="28469" y="489"/>
                  <a:pt x="28525" y="433"/>
                </a:cubicBezTo>
                <a:cubicBezTo>
                  <a:pt x="28559" y="399"/>
                  <a:pt x="28601" y="380"/>
                  <a:pt x="28644" y="380"/>
                </a:cubicBezTo>
                <a:cubicBezTo>
                  <a:pt x="28694" y="380"/>
                  <a:pt x="28707" y="372"/>
                  <a:pt x="28702" y="343"/>
                </a:cubicBezTo>
                <a:cubicBezTo>
                  <a:pt x="28699" y="322"/>
                  <a:pt x="28717" y="301"/>
                  <a:pt x="28754" y="288"/>
                </a:cubicBezTo>
                <a:cubicBezTo>
                  <a:pt x="28799" y="272"/>
                  <a:pt x="28820" y="275"/>
                  <a:pt x="28855" y="306"/>
                </a:cubicBezTo>
                <a:cubicBezTo>
                  <a:pt x="28881" y="330"/>
                  <a:pt x="28894" y="364"/>
                  <a:pt x="28889" y="383"/>
                </a:cubicBezTo>
                <a:cubicBezTo>
                  <a:pt x="28884" y="409"/>
                  <a:pt x="28899" y="431"/>
                  <a:pt x="28942" y="452"/>
                </a:cubicBezTo>
                <a:cubicBezTo>
                  <a:pt x="29000" y="481"/>
                  <a:pt x="29002" y="481"/>
                  <a:pt x="29002" y="433"/>
                </a:cubicBezTo>
                <a:cubicBezTo>
                  <a:pt x="29002" y="362"/>
                  <a:pt x="29079" y="341"/>
                  <a:pt x="29134" y="396"/>
                </a:cubicBezTo>
                <a:cubicBezTo>
                  <a:pt x="29177" y="438"/>
                  <a:pt x="29177" y="438"/>
                  <a:pt x="29132" y="483"/>
                </a:cubicBezTo>
                <a:cubicBezTo>
                  <a:pt x="29105" y="510"/>
                  <a:pt x="29074" y="520"/>
                  <a:pt x="29047" y="512"/>
                </a:cubicBezTo>
                <a:cubicBezTo>
                  <a:pt x="28979" y="497"/>
                  <a:pt x="28987" y="594"/>
                  <a:pt x="29055" y="626"/>
                </a:cubicBezTo>
                <a:cubicBezTo>
                  <a:pt x="29100" y="647"/>
                  <a:pt x="29105" y="645"/>
                  <a:pt x="29113" y="605"/>
                </a:cubicBezTo>
                <a:cubicBezTo>
                  <a:pt x="29116" y="571"/>
                  <a:pt x="29137" y="557"/>
                  <a:pt x="29190" y="552"/>
                </a:cubicBezTo>
                <a:cubicBezTo>
                  <a:pt x="29256" y="547"/>
                  <a:pt x="29258" y="549"/>
                  <a:pt x="29253" y="615"/>
                </a:cubicBezTo>
                <a:cubicBezTo>
                  <a:pt x="29245" y="679"/>
                  <a:pt x="29237" y="687"/>
                  <a:pt x="29187" y="687"/>
                </a:cubicBezTo>
                <a:cubicBezTo>
                  <a:pt x="29142" y="684"/>
                  <a:pt x="29129" y="695"/>
                  <a:pt x="29129" y="729"/>
                </a:cubicBezTo>
                <a:cubicBezTo>
                  <a:pt x="29129" y="753"/>
                  <a:pt x="29118" y="785"/>
                  <a:pt x="29103" y="798"/>
                </a:cubicBezTo>
                <a:cubicBezTo>
                  <a:pt x="29084" y="819"/>
                  <a:pt x="29087" y="824"/>
                  <a:pt x="29111" y="824"/>
                </a:cubicBezTo>
                <a:cubicBezTo>
                  <a:pt x="29129" y="824"/>
                  <a:pt x="29158" y="840"/>
                  <a:pt x="29171" y="856"/>
                </a:cubicBezTo>
                <a:cubicBezTo>
                  <a:pt x="29206" y="895"/>
                  <a:pt x="29169" y="993"/>
                  <a:pt x="29118" y="993"/>
                </a:cubicBezTo>
                <a:cubicBezTo>
                  <a:pt x="29082" y="993"/>
                  <a:pt x="29037" y="917"/>
                  <a:pt x="29053" y="874"/>
                </a:cubicBezTo>
                <a:cubicBezTo>
                  <a:pt x="29060" y="853"/>
                  <a:pt x="29047" y="845"/>
                  <a:pt x="29005" y="845"/>
                </a:cubicBezTo>
                <a:cubicBezTo>
                  <a:pt x="28926" y="845"/>
                  <a:pt x="28899" y="919"/>
                  <a:pt x="28971" y="938"/>
                </a:cubicBezTo>
                <a:cubicBezTo>
                  <a:pt x="29066" y="962"/>
                  <a:pt x="29047" y="1099"/>
                  <a:pt x="28950" y="1099"/>
                </a:cubicBezTo>
                <a:cubicBezTo>
                  <a:pt x="28886" y="1099"/>
                  <a:pt x="28844" y="1030"/>
                  <a:pt x="28873" y="975"/>
                </a:cubicBezTo>
                <a:cubicBezTo>
                  <a:pt x="28892" y="943"/>
                  <a:pt x="28886" y="938"/>
                  <a:pt x="28834" y="946"/>
                </a:cubicBezTo>
                <a:cubicBezTo>
                  <a:pt x="28760" y="956"/>
                  <a:pt x="28746" y="1025"/>
                  <a:pt x="28812" y="1041"/>
                </a:cubicBezTo>
                <a:cubicBezTo>
                  <a:pt x="28844" y="1049"/>
                  <a:pt x="28855" y="1070"/>
                  <a:pt x="28855" y="1120"/>
                </a:cubicBezTo>
                <a:cubicBezTo>
                  <a:pt x="28855" y="1168"/>
                  <a:pt x="28868" y="1189"/>
                  <a:pt x="28902" y="1202"/>
                </a:cubicBezTo>
                <a:cubicBezTo>
                  <a:pt x="28942" y="1218"/>
                  <a:pt x="28952" y="1212"/>
                  <a:pt x="28960" y="1176"/>
                </a:cubicBezTo>
                <a:cubicBezTo>
                  <a:pt x="28976" y="1117"/>
                  <a:pt x="29074" y="1083"/>
                  <a:pt x="29118" y="1120"/>
                </a:cubicBezTo>
                <a:cubicBezTo>
                  <a:pt x="29134" y="1133"/>
                  <a:pt x="29150" y="1173"/>
                  <a:pt x="29150" y="1202"/>
                </a:cubicBezTo>
                <a:cubicBezTo>
                  <a:pt x="29150" y="1244"/>
                  <a:pt x="29161" y="1260"/>
                  <a:pt x="29192" y="1263"/>
                </a:cubicBezTo>
                <a:cubicBezTo>
                  <a:pt x="29216" y="1263"/>
                  <a:pt x="29229" y="1255"/>
                  <a:pt x="29221" y="1239"/>
                </a:cubicBezTo>
                <a:cubicBezTo>
                  <a:pt x="29216" y="1226"/>
                  <a:pt x="29240" y="1199"/>
                  <a:pt x="29272" y="1178"/>
                </a:cubicBezTo>
                <a:cubicBezTo>
                  <a:pt x="29324" y="1146"/>
                  <a:pt x="29340" y="1146"/>
                  <a:pt x="29390" y="1173"/>
                </a:cubicBezTo>
                <a:cubicBezTo>
                  <a:pt x="29443" y="1202"/>
                  <a:pt x="29446" y="1199"/>
                  <a:pt x="29446" y="1152"/>
                </a:cubicBezTo>
                <a:cubicBezTo>
                  <a:pt x="29446" y="1075"/>
                  <a:pt x="29517" y="1043"/>
                  <a:pt x="29572" y="1099"/>
                </a:cubicBezTo>
                <a:cubicBezTo>
                  <a:pt x="29607" y="1133"/>
                  <a:pt x="29612" y="1149"/>
                  <a:pt x="29591" y="1186"/>
                </a:cubicBezTo>
                <a:cubicBezTo>
                  <a:pt x="29570" y="1228"/>
                  <a:pt x="29572" y="1231"/>
                  <a:pt x="29622" y="1218"/>
                </a:cubicBezTo>
                <a:cubicBezTo>
                  <a:pt x="29651" y="1210"/>
                  <a:pt x="29680" y="1215"/>
                  <a:pt x="29688" y="1226"/>
                </a:cubicBezTo>
                <a:cubicBezTo>
                  <a:pt x="29696" y="1236"/>
                  <a:pt x="29712" y="1247"/>
                  <a:pt x="29723" y="1247"/>
                </a:cubicBezTo>
                <a:cubicBezTo>
                  <a:pt x="29733" y="1247"/>
                  <a:pt x="29739" y="1236"/>
                  <a:pt x="29731" y="1226"/>
                </a:cubicBezTo>
                <a:cubicBezTo>
                  <a:pt x="29712" y="1194"/>
                  <a:pt x="29760" y="1141"/>
                  <a:pt x="29804" y="1141"/>
                </a:cubicBezTo>
                <a:cubicBezTo>
                  <a:pt x="29870" y="1141"/>
                  <a:pt x="29894" y="1273"/>
                  <a:pt x="29834" y="1297"/>
                </a:cubicBezTo>
                <a:cubicBezTo>
                  <a:pt x="29815" y="1305"/>
                  <a:pt x="29786" y="1300"/>
                  <a:pt x="29770" y="1286"/>
                </a:cubicBezTo>
                <a:cubicBezTo>
                  <a:pt x="29746" y="1268"/>
                  <a:pt x="29741" y="1271"/>
                  <a:pt x="29741" y="1297"/>
                </a:cubicBezTo>
                <a:cubicBezTo>
                  <a:pt x="29741" y="1316"/>
                  <a:pt x="29757" y="1331"/>
                  <a:pt x="29778" y="1334"/>
                </a:cubicBezTo>
                <a:cubicBezTo>
                  <a:pt x="29812" y="1337"/>
                  <a:pt x="29812" y="1337"/>
                  <a:pt x="29778" y="1347"/>
                </a:cubicBezTo>
                <a:cubicBezTo>
                  <a:pt x="29733" y="1358"/>
                  <a:pt x="29728" y="1395"/>
                  <a:pt x="29773" y="1395"/>
                </a:cubicBezTo>
                <a:cubicBezTo>
                  <a:pt x="29791" y="1395"/>
                  <a:pt x="29818" y="1419"/>
                  <a:pt x="29831" y="1448"/>
                </a:cubicBezTo>
                <a:cubicBezTo>
                  <a:pt x="29863" y="1524"/>
                  <a:pt x="29976" y="1516"/>
                  <a:pt x="29997" y="1437"/>
                </a:cubicBezTo>
                <a:cubicBezTo>
                  <a:pt x="30005" y="1408"/>
                  <a:pt x="30013" y="1397"/>
                  <a:pt x="30013" y="1413"/>
                </a:cubicBezTo>
                <a:cubicBezTo>
                  <a:pt x="30016" y="1432"/>
                  <a:pt x="30034" y="1437"/>
                  <a:pt x="30076" y="1426"/>
                </a:cubicBezTo>
                <a:lnTo>
                  <a:pt x="30137" y="1413"/>
                </a:lnTo>
                <a:lnTo>
                  <a:pt x="30140" y="1989"/>
                </a:lnTo>
                <a:lnTo>
                  <a:pt x="30145" y="2562"/>
                </a:lnTo>
                <a:lnTo>
                  <a:pt x="30066" y="2549"/>
                </a:lnTo>
                <a:cubicBezTo>
                  <a:pt x="30023" y="2544"/>
                  <a:pt x="29979" y="2525"/>
                  <a:pt x="29971" y="2512"/>
                </a:cubicBezTo>
                <a:cubicBezTo>
                  <a:pt x="29963" y="2496"/>
                  <a:pt x="29947" y="2491"/>
                  <a:pt x="29939" y="2502"/>
                </a:cubicBezTo>
                <a:cubicBezTo>
                  <a:pt x="29928" y="2510"/>
                  <a:pt x="29944" y="2536"/>
                  <a:pt x="29971" y="2554"/>
                </a:cubicBezTo>
                <a:cubicBezTo>
                  <a:pt x="30010" y="2586"/>
                  <a:pt x="30018" y="2605"/>
                  <a:pt x="30008" y="2650"/>
                </a:cubicBezTo>
                <a:cubicBezTo>
                  <a:pt x="29997" y="2695"/>
                  <a:pt x="29981" y="2705"/>
                  <a:pt x="29931" y="2705"/>
                </a:cubicBezTo>
                <a:cubicBezTo>
                  <a:pt x="29876" y="2705"/>
                  <a:pt x="29865" y="2695"/>
                  <a:pt x="29855" y="2642"/>
                </a:cubicBezTo>
                <a:cubicBezTo>
                  <a:pt x="29847" y="2599"/>
                  <a:pt x="29828" y="2578"/>
                  <a:pt x="29802" y="2578"/>
                </a:cubicBezTo>
                <a:cubicBezTo>
                  <a:pt x="29752" y="2578"/>
                  <a:pt x="29749" y="2634"/>
                  <a:pt x="29802" y="2647"/>
                </a:cubicBezTo>
                <a:cubicBezTo>
                  <a:pt x="29823" y="2652"/>
                  <a:pt x="29847" y="2684"/>
                  <a:pt x="29855" y="2716"/>
                </a:cubicBezTo>
                <a:cubicBezTo>
                  <a:pt x="29873" y="2787"/>
                  <a:pt x="29820" y="2853"/>
                  <a:pt x="29749" y="2853"/>
                </a:cubicBezTo>
                <a:cubicBezTo>
                  <a:pt x="29720" y="2853"/>
                  <a:pt x="29696" y="2869"/>
                  <a:pt x="29688" y="2895"/>
                </a:cubicBezTo>
                <a:cubicBezTo>
                  <a:pt x="29675" y="2938"/>
                  <a:pt x="29607" y="2969"/>
                  <a:pt x="29546" y="2961"/>
                </a:cubicBezTo>
                <a:cubicBezTo>
                  <a:pt x="29525" y="2959"/>
                  <a:pt x="29509" y="2969"/>
                  <a:pt x="29509" y="2988"/>
                </a:cubicBezTo>
                <a:cubicBezTo>
                  <a:pt x="29509" y="3033"/>
                  <a:pt x="29430" y="3070"/>
                  <a:pt x="29369" y="3054"/>
                </a:cubicBezTo>
                <a:cubicBezTo>
                  <a:pt x="29340" y="3049"/>
                  <a:pt x="29322" y="3051"/>
                  <a:pt x="29327" y="3059"/>
                </a:cubicBezTo>
                <a:cubicBezTo>
                  <a:pt x="29332" y="3070"/>
                  <a:pt x="29324" y="3101"/>
                  <a:pt x="29306" y="3125"/>
                </a:cubicBezTo>
                <a:cubicBezTo>
                  <a:pt x="29279" y="3162"/>
                  <a:pt x="29256" y="3173"/>
                  <a:pt x="29213" y="3165"/>
                </a:cubicBezTo>
                <a:cubicBezTo>
                  <a:pt x="29163" y="3159"/>
                  <a:pt x="29150" y="3165"/>
                  <a:pt x="29140" y="3204"/>
                </a:cubicBezTo>
                <a:cubicBezTo>
                  <a:pt x="29126" y="3265"/>
                  <a:pt x="29050" y="3268"/>
                  <a:pt x="28997" y="3212"/>
                </a:cubicBezTo>
                <a:close/>
                <a:moveTo>
                  <a:pt x="29108" y="3202"/>
                </a:moveTo>
                <a:cubicBezTo>
                  <a:pt x="29108" y="3196"/>
                  <a:pt x="29097" y="3191"/>
                  <a:pt x="29087" y="3191"/>
                </a:cubicBezTo>
                <a:cubicBezTo>
                  <a:pt x="29076" y="3191"/>
                  <a:pt x="29066" y="3202"/>
                  <a:pt x="29066" y="3212"/>
                </a:cubicBezTo>
                <a:cubicBezTo>
                  <a:pt x="29066" y="3225"/>
                  <a:pt x="29076" y="3231"/>
                  <a:pt x="29087" y="3223"/>
                </a:cubicBezTo>
                <a:cubicBezTo>
                  <a:pt x="29097" y="3215"/>
                  <a:pt x="29108" y="3204"/>
                  <a:pt x="29108" y="3202"/>
                </a:cubicBezTo>
                <a:close/>
                <a:moveTo>
                  <a:pt x="29129" y="3067"/>
                </a:moveTo>
                <a:cubicBezTo>
                  <a:pt x="29129" y="3025"/>
                  <a:pt x="29116" y="3004"/>
                  <a:pt x="29087" y="2996"/>
                </a:cubicBezTo>
                <a:cubicBezTo>
                  <a:pt x="29055" y="2988"/>
                  <a:pt x="29045" y="2993"/>
                  <a:pt x="29045" y="3022"/>
                </a:cubicBezTo>
                <a:cubicBezTo>
                  <a:pt x="29045" y="3043"/>
                  <a:pt x="29034" y="3064"/>
                  <a:pt x="29018" y="3072"/>
                </a:cubicBezTo>
                <a:cubicBezTo>
                  <a:pt x="29005" y="3078"/>
                  <a:pt x="29013" y="3083"/>
                  <a:pt x="29039" y="3083"/>
                </a:cubicBezTo>
                <a:cubicBezTo>
                  <a:pt x="29063" y="3085"/>
                  <a:pt x="29089" y="3096"/>
                  <a:pt x="29097" y="3107"/>
                </a:cubicBezTo>
                <a:cubicBezTo>
                  <a:pt x="29118" y="3144"/>
                  <a:pt x="29129" y="3130"/>
                  <a:pt x="29129" y="3067"/>
                </a:cubicBezTo>
                <a:close/>
                <a:moveTo>
                  <a:pt x="29316" y="2914"/>
                </a:moveTo>
                <a:cubicBezTo>
                  <a:pt x="29319" y="2906"/>
                  <a:pt x="29301" y="2895"/>
                  <a:pt x="29277" y="2890"/>
                </a:cubicBezTo>
                <a:cubicBezTo>
                  <a:pt x="29245" y="2879"/>
                  <a:pt x="29227" y="2890"/>
                  <a:pt x="29216" y="2924"/>
                </a:cubicBezTo>
                <a:cubicBezTo>
                  <a:pt x="29200" y="2961"/>
                  <a:pt x="29206" y="2972"/>
                  <a:pt x="29242" y="2980"/>
                </a:cubicBezTo>
                <a:cubicBezTo>
                  <a:pt x="29282" y="2993"/>
                  <a:pt x="29311" y="2967"/>
                  <a:pt x="29316" y="2914"/>
                </a:cubicBezTo>
                <a:close/>
                <a:moveTo>
                  <a:pt x="29021" y="2850"/>
                </a:moveTo>
                <a:cubicBezTo>
                  <a:pt x="29026" y="2821"/>
                  <a:pt x="28952" y="2811"/>
                  <a:pt x="28936" y="2837"/>
                </a:cubicBezTo>
                <a:cubicBezTo>
                  <a:pt x="28907" y="2879"/>
                  <a:pt x="28915" y="2914"/>
                  <a:pt x="28955" y="2922"/>
                </a:cubicBezTo>
                <a:cubicBezTo>
                  <a:pt x="28987" y="2927"/>
                  <a:pt x="29018" y="2895"/>
                  <a:pt x="29021" y="2850"/>
                </a:cubicBezTo>
                <a:close/>
                <a:moveTo>
                  <a:pt x="29467" y="2829"/>
                </a:moveTo>
                <a:cubicBezTo>
                  <a:pt x="29467" y="2808"/>
                  <a:pt x="29454" y="2790"/>
                  <a:pt x="29435" y="2790"/>
                </a:cubicBezTo>
                <a:cubicBezTo>
                  <a:pt x="29417" y="2790"/>
                  <a:pt x="29403" y="2808"/>
                  <a:pt x="29403" y="2829"/>
                </a:cubicBezTo>
                <a:cubicBezTo>
                  <a:pt x="29403" y="2850"/>
                  <a:pt x="29417" y="2866"/>
                  <a:pt x="29435" y="2866"/>
                </a:cubicBezTo>
                <a:cubicBezTo>
                  <a:pt x="29454" y="2866"/>
                  <a:pt x="29467" y="2850"/>
                  <a:pt x="29467" y="2829"/>
                </a:cubicBezTo>
                <a:close/>
                <a:moveTo>
                  <a:pt x="29192" y="2768"/>
                </a:moveTo>
                <a:cubicBezTo>
                  <a:pt x="29192" y="2745"/>
                  <a:pt x="29187" y="2726"/>
                  <a:pt x="29184" y="2726"/>
                </a:cubicBezTo>
                <a:cubicBezTo>
                  <a:pt x="29179" y="2726"/>
                  <a:pt x="29161" y="2721"/>
                  <a:pt x="29142" y="2713"/>
                </a:cubicBezTo>
                <a:cubicBezTo>
                  <a:pt x="29118" y="2705"/>
                  <a:pt x="29108" y="2713"/>
                  <a:pt x="29108" y="2742"/>
                </a:cubicBezTo>
                <a:cubicBezTo>
                  <a:pt x="29108" y="2782"/>
                  <a:pt x="29132" y="2805"/>
                  <a:pt x="29177" y="2808"/>
                </a:cubicBezTo>
                <a:cubicBezTo>
                  <a:pt x="29184" y="2811"/>
                  <a:pt x="29192" y="2792"/>
                  <a:pt x="29192" y="2768"/>
                </a:cubicBezTo>
                <a:close/>
                <a:moveTo>
                  <a:pt x="29651" y="2710"/>
                </a:moveTo>
                <a:cubicBezTo>
                  <a:pt x="29657" y="2695"/>
                  <a:pt x="29641" y="2684"/>
                  <a:pt x="29617" y="2684"/>
                </a:cubicBezTo>
                <a:cubicBezTo>
                  <a:pt x="29572" y="2684"/>
                  <a:pt x="29559" y="2705"/>
                  <a:pt x="29588" y="2734"/>
                </a:cubicBezTo>
                <a:cubicBezTo>
                  <a:pt x="29607" y="2753"/>
                  <a:pt x="29641" y="2739"/>
                  <a:pt x="29651" y="2710"/>
                </a:cubicBezTo>
                <a:close/>
                <a:moveTo>
                  <a:pt x="28905" y="2692"/>
                </a:moveTo>
                <a:cubicBezTo>
                  <a:pt x="28923" y="2647"/>
                  <a:pt x="28923" y="2647"/>
                  <a:pt x="28870" y="2636"/>
                </a:cubicBezTo>
                <a:cubicBezTo>
                  <a:pt x="28834" y="2631"/>
                  <a:pt x="28823" y="2639"/>
                  <a:pt x="28820" y="2676"/>
                </a:cubicBezTo>
                <a:cubicBezTo>
                  <a:pt x="28815" y="2734"/>
                  <a:pt x="28884" y="2747"/>
                  <a:pt x="28905" y="2692"/>
                </a:cubicBezTo>
                <a:close/>
                <a:moveTo>
                  <a:pt x="29356" y="2644"/>
                </a:moveTo>
                <a:cubicBezTo>
                  <a:pt x="29348" y="2597"/>
                  <a:pt x="29298" y="2589"/>
                  <a:pt x="29298" y="2636"/>
                </a:cubicBezTo>
                <a:cubicBezTo>
                  <a:pt x="29298" y="2658"/>
                  <a:pt x="29314" y="2676"/>
                  <a:pt x="29330" y="2676"/>
                </a:cubicBezTo>
                <a:cubicBezTo>
                  <a:pt x="29348" y="2676"/>
                  <a:pt x="29361" y="2663"/>
                  <a:pt x="29356" y="2644"/>
                </a:cubicBezTo>
                <a:close/>
                <a:moveTo>
                  <a:pt x="29074" y="2589"/>
                </a:moveTo>
                <a:cubicBezTo>
                  <a:pt x="29082" y="2570"/>
                  <a:pt x="29074" y="2549"/>
                  <a:pt x="29055" y="2544"/>
                </a:cubicBezTo>
                <a:cubicBezTo>
                  <a:pt x="29013" y="2528"/>
                  <a:pt x="28997" y="2541"/>
                  <a:pt x="29016" y="2586"/>
                </a:cubicBezTo>
                <a:cubicBezTo>
                  <a:pt x="29031" y="2628"/>
                  <a:pt x="29058" y="2631"/>
                  <a:pt x="29074" y="2589"/>
                </a:cubicBezTo>
                <a:close/>
                <a:moveTo>
                  <a:pt x="28797" y="2520"/>
                </a:moveTo>
                <a:cubicBezTo>
                  <a:pt x="28789" y="2499"/>
                  <a:pt x="28773" y="2475"/>
                  <a:pt x="28762" y="2467"/>
                </a:cubicBezTo>
                <a:cubicBezTo>
                  <a:pt x="28733" y="2449"/>
                  <a:pt x="28694" y="2446"/>
                  <a:pt x="28712" y="2465"/>
                </a:cubicBezTo>
                <a:cubicBezTo>
                  <a:pt x="28720" y="2473"/>
                  <a:pt x="28717" y="2496"/>
                  <a:pt x="28707" y="2515"/>
                </a:cubicBezTo>
                <a:cubicBezTo>
                  <a:pt x="28688" y="2547"/>
                  <a:pt x="28694" y="2554"/>
                  <a:pt x="28733" y="2562"/>
                </a:cubicBezTo>
                <a:cubicBezTo>
                  <a:pt x="28797" y="2573"/>
                  <a:pt x="28812" y="2562"/>
                  <a:pt x="28797" y="2520"/>
                </a:cubicBezTo>
                <a:close/>
                <a:moveTo>
                  <a:pt x="29530" y="2536"/>
                </a:moveTo>
                <a:cubicBezTo>
                  <a:pt x="29530" y="2525"/>
                  <a:pt x="29520" y="2515"/>
                  <a:pt x="29509" y="2515"/>
                </a:cubicBezTo>
                <a:cubicBezTo>
                  <a:pt x="29498" y="2515"/>
                  <a:pt x="29488" y="2525"/>
                  <a:pt x="29488" y="2536"/>
                </a:cubicBezTo>
                <a:cubicBezTo>
                  <a:pt x="29488" y="2547"/>
                  <a:pt x="29498" y="2557"/>
                  <a:pt x="29509" y="2557"/>
                </a:cubicBezTo>
                <a:cubicBezTo>
                  <a:pt x="29520" y="2557"/>
                  <a:pt x="29530" y="2547"/>
                  <a:pt x="29530" y="2536"/>
                </a:cubicBezTo>
                <a:close/>
                <a:moveTo>
                  <a:pt x="29240" y="2481"/>
                </a:moveTo>
                <a:cubicBezTo>
                  <a:pt x="29248" y="2473"/>
                  <a:pt x="29250" y="2459"/>
                  <a:pt x="29245" y="2449"/>
                </a:cubicBezTo>
                <a:cubicBezTo>
                  <a:pt x="29232" y="2428"/>
                  <a:pt x="29171" y="2449"/>
                  <a:pt x="29171" y="2475"/>
                </a:cubicBezTo>
                <a:cubicBezTo>
                  <a:pt x="29171" y="2496"/>
                  <a:pt x="29221" y="2502"/>
                  <a:pt x="29240" y="2481"/>
                </a:cubicBezTo>
                <a:close/>
                <a:moveTo>
                  <a:pt x="28968" y="2401"/>
                </a:moveTo>
                <a:cubicBezTo>
                  <a:pt x="28973" y="2383"/>
                  <a:pt x="28963" y="2367"/>
                  <a:pt x="28936" y="2362"/>
                </a:cubicBezTo>
                <a:cubicBezTo>
                  <a:pt x="28913" y="2354"/>
                  <a:pt x="28897" y="2362"/>
                  <a:pt x="28897" y="2375"/>
                </a:cubicBezTo>
                <a:cubicBezTo>
                  <a:pt x="28897" y="2430"/>
                  <a:pt x="28950" y="2449"/>
                  <a:pt x="28968" y="2401"/>
                </a:cubicBezTo>
                <a:close/>
                <a:moveTo>
                  <a:pt x="28686" y="2338"/>
                </a:moveTo>
                <a:cubicBezTo>
                  <a:pt x="28686" y="2267"/>
                  <a:pt x="28609" y="2248"/>
                  <a:pt x="28596" y="2317"/>
                </a:cubicBezTo>
                <a:cubicBezTo>
                  <a:pt x="28588" y="2354"/>
                  <a:pt x="28596" y="2367"/>
                  <a:pt x="28630" y="2375"/>
                </a:cubicBezTo>
                <a:cubicBezTo>
                  <a:pt x="28654" y="2377"/>
                  <a:pt x="28678" y="2383"/>
                  <a:pt x="28680" y="2385"/>
                </a:cubicBezTo>
                <a:cubicBezTo>
                  <a:pt x="28683" y="2388"/>
                  <a:pt x="28686" y="2364"/>
                  <a:pt x="28686" y="2338"/>
                </a:cubicBezTo>
                <a:close/>
                <a:moveTo>
                  <a:pt x="29396" y="2330"/>
                </a:moveTo>
                <a:cubicBezTo>
                  <a:pt x="29388" y="2325"/>
                  <a:pt x="29382" y="2335"/>
                  <a:pt x="29385" y="2359"/>
                </a:cubicBezTo>
                <a:cubicBezTo>
                  <a:pt x="29385" y="2383"/>
                  <a:pt x="29390" y="2388"/>
                  <a:pt x="29396" y="2372"/>
                </a:cubicBezTo>
                <a:cubicBezTo>
                  <a:pt x="29403" y="2356"/>
                  <a:pt x="29401" y="2338"/>
                  <a:pt x="29396" y="2330"/>
                </a:cubicBezTo>
                <a:close/>
                <a:moveTo>
                  <a:pt x="29150" y="2304"/>
                </a:moveTo>
                <a:cubicBezTo>
                  <a:pt x="29150" y="2293"/>
                  <a:pt x="29140" y="2280"/>
                  <a:pt x="29129" y="2272"/>
                </a:cubicBezTo>
                <a:cubicBezTo>
                  <a:pt x="29118" y="2264"/>
                  <a:pt x="29108" y="2274"/>
                  <a:pt x="29108" y="2293"/>
                </a:cubicBezTo>
                <a:cubicBezTo>
                  <a:pt x="29108" y="2309"/>
                  <a:pt x="29118" y="2325"/>
                  <a:pt x="29129" y="2325"/>
                </a:cubicBezTo>
                <a:cubicBezTo>
                  <a:pt x="29140" y="2325"/>
                  <a:pt x="29150" y="2317"/>
                  <a:pt x="29150" y="2304"/>
                </a:cubicBezTo>
                <a:close/>
                <a:moveTo>
                  <a:pt x="28855" y="2230"/>
                </a:moveTo>
                <a:cubicBezTo>
                  <a:pt x="28855" y="2198"/>
                  <a:pt x="28841" y="2177"/>
                  <a:pt x="28823" y="2177"/>
                </a:cubicBezTo>
                <a:cubicBezTo>
                  <a:pt x="28805" y="2177"/>
                  <a:pt x="28791" y="2182"/>
                  <a:pt x="28791" y="2185"/>
                </a:cubicBezTo>
                <a:cubicBezTo>
                  <a:pt x="28791" y="2190"/>
                  <a:pt x="28786" y="2208"/>
                  <a:pt x="28778" y="2227"/>
                </a:cubicBezTo>
                <a:cubicBezTo>
                  <a:pt x="28773" y="2245"/>
                  <a:pt x="28781" y="2261"/>
                  <a:pt x="28805" y="2267"/>
                </a:cubicBezTo>
                <a:cubicBezTo>
                  <a:pt x="28826" y="2272"/>
                  <a:pt x="28847" y="2280"/>
                  <a:pt x="28849" y="2280"/>
                </a:cubicBezTo>
                <a:cubicBezTo>
                  <a:pt x="28852" y="2282"/>
                  <a:pt x="28855" y="2259"/>
                  <a:pt x="28855" y="2230"/>
                </a:cubicBezTo>
                <a:close/>
                <a:moveTo>
                  <a:pt x="29593" y="2230"/>
                </a:moveTo>
                <a:cubicBezTo>
                  <a:pt x="29593" y="2224"/>
                  <a:pt x="29583" y="2219"/>
                  <a:pt x="29572" y="2219"/>
                </a:cubicBezTo>
                <a:cubicBezTo>
                  <a:pt x="29562" y="2219"/>
                  <a:pt x="29551" y="2230"/>
                  <a:pt x="29551" y="2240"/>
                </a:cubicBezTo>
                <a:cubicBezTo>
                  <a:pt x="29551" y="2253"/>
                  <a:pt x="29562" y="2259"/>
                  <a:pt x="29572" y="2251"/>
                </a:cubicBezTo>
                <a:cubicBezTo>
                  <a:pt x="29583" y="2243"/>
                  <a:pt x="29593" y="2232"/>
                  <a:pt x="29593" y="2230"/>
                </a:cubicBezTo>
                <a:close/>
                <a:moveTo>
                  <a:pt x="29319" y="2187"/>
                </a:moveTo>
                <a:cubicBezTo>
                  <a:pt x="29319" y="2169"/>
                  <a:pt x="29308" y="2158"/>
                  <a:pt x="29298" y="2166"/>
                </a:cubicBezTo>
                <a:cubicBezTo>
                  <a:pt x="29285" y="2174"/>
                  <a:pt x="29282" y="2187"/>
                  <a:pt x="29287" y="2201"/>
                </a:cubicBezTo>
                <a:cubicBezTo>
                  <a:pt x="29306" y="2230"/>
                  <a:pt x="29319" y="2224"/>
                  <a:pt x="29319" y="2187"/>
                </a:cubicBezTo>
                <a:close/>
                <a:moveTo>
                  <a:pt x="28564" y="2156"/>
                </a:moveTo>
                <a:cubicBezTo>
                  <a:pt x="28578" y="2108"/>
                  <a:pt x="28564" y="2103"/>
                  <a:pt x="28512" y="2142"/>
                </a:cubicBezTo>
                <a:cubicBezTo>
                  <a:pt x="28464" y="2179"/>
                  <a:pt x="28464" y="2198"/>
                  <a:pt x="28514" y="2198"/>
                </a:cubicBezTo>
                <a:cubicBezTo>
                  <a:pt x="28535" y="2198"/>
                  <a:pt x="28559" y="2179"/>
                  <a:pt x="28564" y="2156"/>
                </a:cubicBezTo>
                <a:close/>
                <a:moveTo>
                  <a:pt x="29013" y="2097"/>
                </a:moveTo>
                <a:cubicBezTo>
                  <a:pt x="29008" y="2090"/>
                  <a:pt x="28989" y="2097"/>
                  <a:pt x="28976" y="2111"/>
                </a:cubicBezTo>
                <a:cubicBezTo>
                  <a:pt x="28955" y="2132"/>
                  <a:pt x="28958" y="2134"/>
                  <a:pt x="28987" y="2121"/>
                </a:cubicBezTo>
                <a:cubicBezTo>
                  <a:pt x="29008" y="2113"/>
                  <a:pt x="29021" y="2103"/>
                  <a:pt x="29013" y="2097"/>
                </a:cubicBezTo>
                <a:close/>
                <a:moveTo>
                  <a:pt x="28736" y="2039"/>
                </a:moveTo>
                <a:cubicBezTo>
                  <a:pt x="28749" y="2005"/>
                  <a:pt x="28746" y="2002"/>
                  <a:pt x="28699" y="2021"/>
                </a:cubicBezTo>
                <a:cubicBezTo>
                  <a:pt x="28657" y="2037"/>
                  <a:pt x="28654" y="2071"/>
                  <a:pt x="28694" y="2071"/>
                </a:cubicBezTo>
                <a:cubicBezTo>
                  <a:pt x="28710" y="2071"/>
                  <a:pt x="28728" y="2058"/>
                  <a:pt x="28736" y="2039"/>
                </a:cubicBezTo>
                <a:close/>
                <a:moveTo>
                  <a:pt x="28480" y="1979"/>
                </a:moveTo>
                <a:cubicBezTo>
                  <a:pt x="28485" y="1944"/>
                  <a:pt x="28477" y="1931"/>
                  <a:pt x="28446" y="1931"/>
                </a:cubicBezTo>
                <a:cubicBezTo>
                  <a:pt x="28364" y="1931"/>
                  <a:pt x="28340" y="2016"/>
                  <a:pt x="28419" y="2021"/>
                </a:cubicBezTo>
                <a:cubicBezTo>
                  <a:pt x="28456" y="2024"/>
                  <a:pt x="28472" y="2010"/>
                  <a:pt x="28480" y="1979"/>
                </a:cubicBezTo>
                <a:close/>
                <a:moveTo>
                  <a:pt x="28918" y="1934"/>
                </a:moveTo>
                <a:cubicBezTo>
                  <a:pt x="28918" y="1915"/>
                  <a:pt x="28907" y="1902"/>
                  <a:pt x="28897" y="1902"/>
                </a:cubicBezTo>
                <a:cubicBezTo>
                  <a:pt x="28886" y="1902"/>
                  <a:pt x="28876" y="1915"/>
                  <a:pt x="28876" y="1934"/>
                </a:cubicBezTo>
                <a:cubicBezTo>
                  <a:pt x="28876" y="1952"/>
                  <a:pt x="28886" y="1965"/>
                  <a:pt x="28897" y="1965"/>
                </a:cubicBezTo>
                <a:cubicBezTo>
                  <a:pt x="28907" y="1965"/>
                  <a:pt x="28918" y="1952"/>
                  <a:pt x="28918" y="1934"/>
                </a:cubicBezTo>
                <a:close/>
                <a:moveTo>
                  <a:pt x="28622" y="1868"/>
                </a:moveTo>
                <a:cubicBezTo>
                  <a:pt x="28622" y="1854"/>
                  <a:pt x="28636" y="1839"/>
                  <a:pt x="28649" y="1831"/>
                </a:cubicBezTo>
                <a:cubicBezTo>
                  <a:pt x="28665" y="1825"/>
                  <a:pt x="28651" y="1820"/>
                  <a:pt x="28620" y="1820"/>
                </a:cubicBezTo>
                <a:cubicBezTo>
                  <a:pt x="28583" y="1817"/>
                  <a:pt x="28562" y="1831"/>
                  <a:pt x="28554" y="1857"/>
                </a:cubicBezTo>
                <a:cubicBezTo>
                  <a:pt x="28546" y="1889"/>
                  <a:pt x="28554" y="1899"/>
                  <a:pt x="28583" y="1897"/>
                </a:cubicBezTo>
                <a:cubicBezTo>
                  <a:pt x="28604" y="1894"/>
                  <a:pt x="28622" y="1881"/>
                  <a:pt x="28622" y="1868"/>
                </a:cubicBezTo>
                <a:close/>
                <a:moveTo>
                  <a:pt x="29087" y="1817"/>
                </a:moveTo>
                <a:cubicBezTo>
                  <a:pt x="29087" y="1807"/>
                  <a:pt x="29079" y="1796"/>
                  <a:pt x="29066" y="1796"/>
                </a:cubicBezTo>
                <a:cubicBezTo>
                  <a:pt x="29055" y="1796"/>
                  <a:pt x="29042" y="1807"/>
                  <a:pt x="29034" y="1817"/>
                </a:cubicBezTo>
                <a:cubicBezTo>
                  <a:pt x="29026" y="1828"/>
                  <a:pt x="29037" y="1839"/>
                  <a:pt x="29055" y="1839"/>
                </a:cubicBezTo>
                <a:cubicBezTo>
                  <a:pt x="29071" y="1839"/>
                  <a:pt x="29087" y="1828"/>
                  <a:pt x="29087" y="1817"/>
                </a:cubicBezTo>
                <a:close/>
                <a:moveTo>
                  <a:pt x="28791" y="1743"/>
                </a:moveTo>
                <a:cubicBezTo>
                  <a:pt x="28812" y="1717"/>
                  <a:pt x="28812" y="1712"/>
                  <a:pt x="28783" y="1712"/>
                </a:cubicBezTo>
                <a:cubicBezTo>
                  <a:pt x="28765" y="1712"/>
                  <a:pt x="28749" y="1725"/>
                  <a:pt x="28749" y="1743"/>
                </a:cubicBezTo>
                <a:cubicBezTo>
                  <a:pt x="28749" y="1762"/>
                  <a:pt x="28752" y="1775"/>
                  <a:pt x="28757" y="1775"/>
                </a:cubicBezTo>
                <a:cubicBezTo>
                  <a:pt x="28762" y="1775"/>
                  <a:pt x="28778" y="1762"/>
                  <a:pt x="28791" y="1743"/>
                </a:cubicBezTo>
                <a:close/>
                <a:moveTo>
                  <a:pt x="28509" y="1701"/>
                </a:moveTo>
                <a:cubicBezTo>
                  <a:pt x="28504" y="1683"/>
                  <a:pt x="28506" y="1670"/>
                  <a:pt x="28517" y="1670"/>
                </a:cubicBezTo>
                <a:cubicBezTo>
                  <a:pt x="28530" y="1670"/>
                  <a:pt x="28538" y="1659"/>
                  <a:pt x="28538" y="1648"/>
                </a:cubicBezTo>
                <a:cubicBezTo>
                  <a:pt x="28538" y="1638"/>
                  <a:pt x="28520" y="1627"/>
                  <a:pt x="28496" y="1627"/>
                </a:cubicBezTo>
                <a:cubicBezTo>
                  <a:pt x="28427" y="1627"/>
                  <a:pt x="28443" y="1714"/>
                  <a:pt x="28514" y="1730"/>
                </a:cubicBezTo>
                <a:cubicBezTo>
                  <a:pt x="28517" y="1733"/>
                  <a:pt x="28517" y="1720"/>
                  <a:pt x="28509" y="1701"/>
                </a:cubicBezTo>
                <a:close/>
                <a:moveTo>
                  <a:pt x="29256" y="1712"/>
                </a:moveTo>
                <a:cubicBezTo>
                  <a:pt x="29256" y="1701"/>
                  <a:pt x="29245" y="1691"/>
                  <a:pt x="29235" y="1691"/>
                </a:cubicBezTo>
                <a:cubicBezTo>
                  <a:pt x="29224" y="1691"/>
                  <a:pt x="29213" y="1701"/>
                  <a:pt x="29213" y="1712"/>
                </a:cubicBezTo>
                <a:cubicBezTo>
                  <a:pt x="29213" y="1722"/>
                  <a:pt x="29224" y="1733"/>
                  <a:pt x="29235" y="1733"/>
                </a:cubicBezTo>
                <a:cubicBezTo>
                  <a:pt x="29245" y="1733"/>
                  <a:pt x="29256" y="1722"/>
                  <a:pt x="29256" y="1712"/>
                </a:cubicBezTo>
                <a:close/>
                <a:moveTo>
                  <a:pt x="28248" y="1617"/>
                </a:moveTo>
                <a:cubicBezTo>
                  <a:pt x="28256" y="1577"/>
                  <a:pt x="28245" y="1566"/>
                  <a:pt x="28208" y="1559"/>
                </a:cubicBezTo>
                <a:cubicBezTo>
                  <a:pt x="28177" y="1553"/>
                  <a:pt x="28158" y="1559"/>
                  <a:pt x="28158" y="1574"/>
                </a:cubicBezTo>
                <a:cubicBezTo>
                  <a:pt x="28158" y="1590"/>
                  <a:pt x="28153" y="1614"/>
                  <a:pt x="28148" y="1630"/>
                </a:cubicBezTo>
                <a:cubicBezTo>
                  <a:pt x="28140" y="1648"/>
                  <a:pt x="28155" y="1659"/>
                  <a:pt x="28187" y="1662"/>
                </a:cubicBezTo>
                <a:cubicBezTo>
                  <a:pt x="28224" y="1664"/>
                  <a:pt x="28240" y="1651"/>
                  <a:pt x="28248" y="1617"/>
                </a:cubicBezTo>
                <a:close/>
                <a:moveTo>
                  <a:pt x="28968" y="1638"/>
                </a:moveTo>
                <a:cubicBezTo>
                  <a:pt x="28973" y="1619"/>
                  <a:pt x="28971" y="1606"/>
                  <a:pt x="28960" y="1606"/>
                </a:cubicBezTo>
                <a:cubicBezTo>
                  <a:pt x="28947" y="1606"/>
                  <a:pt x="28939" y="1619"/>
                  <a:pt x="28939" y="1638"/>
                </a:cubicBezTo>
                <a:cubicBezTo>
                  <a:pt x="28939" y="1656"/>
                  <a:pt x="28942" y="1670"/>
                  <a:pt x="28947" y="1670"/>
                </a:cubicBezTo>
                <a:cubicBezTo>
                  <a:pt x="28952" y="1670"/>
                  <a:pt x="28960" y="1656"/>
                  <a:pt x="28968" y="1638"/>
                </a:cubicBezTo>
                <a:close/>
                <a:moveTo>
                  <a:pt x="28686" y="1574"/>
                </a:moveTo>
                <a:cubicBezTo>
                  <a:pt x="28686" y="1527"/>
                  <a:pt x="28649" y="1519"/>
                  <a:pt x="28638" y="1564"/>
                </a:cubicBezTo>
                <a:cubicBezTo>
                  <a:pt x="28630" y="1590"/>
                  <a:pt x="28636" y="1606"/>
                  <a:pt x="28657" y="1606"/>
                </a:cubicBezTo>
                <a:cubicBezTo>
                  <a:pt x="28673" y="1606"/>
                  <a:pt x="28686" y="1593"/>
                  <a:pt x="28686" y="1574"/>
                </a:cubicBezTo>
                <a:close/>
                <a:moveTo>
                  <a:pt x="30105" y="1474"/>
                </a:moveTo>
                <a:cubicBezTo>
                  <a:pt x="30118" y="1466"/>
                  <a:pt x="30124" y="1453"/>
                  <a:pt x="30116" y="1445"/>
                </a:cubicBezTo>
                <a:cubicBezTo>
                  <a:pt x="30108" y="1440"/>
                  <a:pt x="30087" y="1448"/>
                  <a:pt x="30068" y="1466"/>
                </a:cubicBezTo>
                <a:cubicBezTo>
                  <a:pt x="30045" y="1490"/>
                  <a:pt x="30039" y="1516"/>
                  <a:pt x="30053" y="1559"/>
                </a:cubicBezTo>
                <a:lnTo>
                  <a:pt x="30068" y="1617"/>
                </a:lnTo>
                <a:lnTo>
                  <a:pt x="30076" y="1553"/>
                </a:lnTo>
                <a:cubicBezTo>
                  <a:pt x="30079" y="1519"/>
                  <a:pt x="30095" y="1485"/>
                  <a:pt x="30105" y="1474"/>
                </a:cubicBezTo>
                <a:close/>
                <a:moveTo>
                  <a:pt x="28427" y="1469"/>
                </a:moveTo>
                <a:cubicBezTo>
                  <a:pt x="28425" y="1466"/>
                  <a:pt x="28401" y="1458"/>
                  <a:pt x="28377" y="1450"/>
                </a:cubicBezTo>
                <a:cubicBezTo>
                  <a:pt x="28343" y="1440"/>
                  <a:pt x="28332" y="1445"/>
                  <a:pt x="28335" y="1474"/>
                </a:cubicBezTo>
                <a:cubicBezTo>
                  <a:pt x="28335" y="1495"/>
                  <a:pt x="28351" y="1522"/>
                  <a:pt x="28369" y="1535"/>
                </a:cubicBezTo>
                <a:cubicBezTo>
                  <a:pt x="28396" y="1556"/>
                  <a:pt x="28403" y="1553"/>
                  <a:pt x="28417" y="1516"/>
                </a:cubicBezTo>
                <a:cubicBezTo>
                  <a:pt x="28427" y="1493"/>
                  <a:pt x="28430" y="1471"/>
                  <a:pt x="28427" y="1469"/>
                </a:cubicBezTo>
                <a:close/>
                <a:moveTo>
                  <a:pt x="29150" y="1522"/>
                </a:moveTo>
                <a:cubicBezTo>
                  <a:pt x="29150" y="1511"/>
                  <a:pt x="29140" y="1500"/>
                  <a:pt x="29129" y="1500"/>
                </a:cubicBezTo>
                <a:cubicBezTo>
                  <a:pt x="29118" y="1500"/>
                  <a:pt x="29108" y="1511"/>
                  <a:pt x="29108" y="1522"/>
                </a:cubicBezTo>
                <a:cubicBezTo>
                  <a:pt x="29108" y="1532"/>
                  <a:pt x="29118" y="1543"/>
                  <a:pt x="29129" y="1543"/>
                </a:cubicBezTo>
                <a:cubicBezTo>
                  <a:pt x="29140" y="1543"/>
                  <a:pt x="29150" y="1532"/>
                  <a:pt x="29150" y="1522"/>
                </a:cubicBezTo>
                <a:close/>
                <a:moveTo>
                  <a:pt x="28137" y="1463"/>
                </a:moveTo>
                <a:cubicBezTo>
                  <a:pt x="28137" y="1442"/>
                  <a:pt x="28148" y="1413"/>
                  <a:pt x="28158" y="1403"/>
                </a:cubicBezTo>
                <a:cubicBezTo>
                  <a:pt x="28174" y="1387"/>
                  <a:pt x="28161" y="1382"/>
                  <a:pt x="28116" y="1382"/>
                </a:cubicBezTo>
                <a:cubicBezTo>
                  <a:pt x="28082" y="1382"/>
                  <a:pt x="28053" y="1387"/>
                  <a:pt x="28053" y="1397"/>
                </a:cubicBezTo>
                <a:cubicBezTo>
                  <a:pt x="28053" y="1405"/>
                  <a:pt x="28047" y="1426"/>
                  <a:pt x="28039" y="1445"/>
                </a:cubicBezTo>
                <a:cubicBezTo>
                  <a:pt x="28029" y="1471"/>
                  <a:pt x="28053" y="1487"/>
                  <a:pt x="28121" y="1498"/>
                </a:cubicBezTo>
                <a:cubicBezTo>
                  <a:pt x="28129" y="1500"/>
                  <a:pt x="28137" y="1485"/>
                  <a:pt x="28137" y="1463"/>
                </a:cubicBezTo>
                <a:close/>
                <a:moveTo>
                  <a:pt x="29622" y="1469"/>
                </a:moveTo>
                <a:cubicBezTo>
                  <a:pt x="29628" y="1450"/>
                  <a:pt x="29625" y="1437"/>
                  <a:pt x="29617" y="1437"/>
                </a:cubicBezTo>
                <a:cubicBezTo>
                  <a:pt x="29607" y="1437"/>
                  <a:pt x="29593" y="1450"/>
                  <a:pt x="29585" y="1469"/>
                </a:cubicBezTo>
                <a:cubicBezTo>
                  <a:pt x="29580" y="1487"/>
                  <a:pt x="29583" y="1500"/>
                  <a:pt x="29591" y="1500"/>
                </a:cubicBezTo>
                <a:cubicBezTo>
                  <a:pt x="29601" y="1500"/>
                  <a:pt x="29615" y="1487"/>
                  <a:pt x="29622" y="1469"/>
                </a:cubicBezTo>
                <a:close/>
                <a:moveTo>
                  <a:pt x="28870" y="1456"/>
                </a:moveTo>
                <a:cubicBezTo>
                  <a:pt x="28857" y="1416"/>
                  <a:pt x="28812" y="1408"/>
                  <a:pt x="28812" y="1445"/>
                </a:cubicBezTo>
                <a:cubicBezTo>
                  <a:pt x="28812" y="1463"/>
                  <a:pt x="28828" y="1479"/>
                  <a:pt x="28847" y="1479"/>
                </a:cubicBezTo>
                <a:cubicBezTo>
                  <a:pt x="28865" y="1479"/>
                  <a:pt x="28876" y="1469"/>
                  <a:pt x="28870" y="1456"/>
                </a:cubicBezTo>
                <a:close/>
                <a:moveTo>
                  <a:pt x="28601" y="1371"/>
                </a:moveTo>
                <a:cubicBezTo>
                  <a:pt x="28601" y="1363"/>
                  <a:pt x="28583" y="1353"/>
                  <a:pt x="28559" y="1347"/>
                </a:cubicBezTo>
                <a:cubicBezTo>
                  <a:pt x="28527" y="1339"/>
                  <a:pt x="28517" y="1345"/>
                  <a:pt x="28517" y="1374"/>
                </a:cubicBezTo>
                <a:cubicBezTo>
                  <a:pt x="28517" y="1440"/>
                  <a:pt x="28599" y="1437"/>
                  <a:pt x="28601" y="1371"/>
                </a:cubicBezTo>
                <a:close/>
                <a:moveTo>
                  <a:pt x="29330" y="1416"/>
                </a:moveTo>
                <a:cubicBezTo>
                  <a:pt x="29337" y="1405"/>
                  <a:pt x="29327" y="1395"/>
                  <a:pt x="29308" y="1395"/>
                </a:cubicBezTo>
                <a:cubicBezTo>
                  <a:pt x="29293" y="1395"/>
                  <a:pt x="29277" y="1405"/>
                  <a:pt x="29277" y="1416"/>
                </a:cubicBezTo>
                <a:cubicBezTo>
                  <a:pt x="29277" y="1426"/>
                  <a:pt x="29285" y="1437"/>
                  <a:pt x="29298" y="1437"/>
                </a:cubicBezTo>
                <a:cubicBezTo>
                  <a:pt x="29308" y="1437"/>
                  <a:pt x="29322" y="1426"/>
                  <a:pt x="29330" y="1416"/>
                </a:cubicBezTo>
                <a:close/>
                <a:moveTo>
                  <a:pt x="28319" y="1321"/>
                </a:moveTo>
                <a:cubicBezTo>
                  <a:pt x="28340" y="1279"/>
                  <a:pt x="28335" y="1273"/>
                  <a:pt x="28285" y="1273"/>
                </a:cubicBezTo>
                <a:cubicBezTo>
                  <a:pt x="28240" y="1271"/>
                  <a:pt x="28224" y="1281"/>
                  <a:pt x="28216" y="1321"/>
                </a:cubicBezTo>
                <a:cubicBezTo>
                  <a:pt x="28208" y="1358"/>
                  <a:pt x="28216" y="1368"/>
                  <a:pt x="28253" y="1368"/>
                </a:cubicBezTo>
                <a:cubicBezTo>
                  <a:pt x="28277" y="1368"/>
                  <a:pt x="28306" y="1347"/>
                  <a:pt x="28319" y="1321"/>
                </a:cubicBezTo>
                <a:close/>
                <a:moveTo>
                  <a:pt x="29053" y="1345"/>
                </a:moveTo>
                <a:cubicBezTo>
                  <a:pt x="29058" y="1329"/>
                  <a:pt x="29058" y="1308"/>
                  <a:pt x="29050" y="1302"/>
                </a:cubicBezTo>
                <a:cubicBezTo>
                  <a:pt x="29037" y="1286"/>
                  <a:pt x="28981" y="1329"/>
                  <a:pt x="28981" y="1355"/>
                </a:cubicBezTo>
                <a:cubicBezTo>
                  <a:pt x="28981" y="1384"/>
                  <a:pt x="29039" y="1376"/>
                  <a:pt x="29053" y="1345"/>
                </a:cubicBezTo>
                <a:close/>
                <a:moveTo>
                  <a:pt x="29504" y="1305"/>
                </a:moveTo>
                <a:cubicBezTo>
                  <a:pt x="29498" y="1292"/>
                  <a:pt x="29506" y="1268"/>
                  <a:pt x="29522" y="1257"/>
                </a:cubicBezTo>
                <a:cubicBezTo>
                  <a:pt x="29546" y="1242"/>
                  <a:pt x="29541" y="1236"/>
                  <a:pt x="29501" y="1234"/>
                </a:cubicBezTo>
                <a:cubicBezTo>
                  <a:pt x="29448" y="1231"/>
                  <a:pt x="29435" y="1284"/>
                  <a:pt x="29477" y="1316"/>
                </a:cubicBezTo>
                <a:cubicBezTo>
                  <a:pt x="29506" y="1337"/>
                  <a:pt x="29514" y="1334"/>
                  <a:pt x="29504" y="1305"/>
                </a:cubicBezTo>
                <a:close/>
                <a:moveTo>
                  <a:pt x="28768" y="1276"/>
                </a:moveTo>
                <a:cubicBezTo>
                  <a:pt x="28757" y="1223"/>
                  <a:pt x="28707" y="1215"/>
                  <a:pt x="28707" y="1265"/>
                </a:cubicBezTo>
                <a:cubicBezTo>
                  <a:pt x="28707" y="1292"/>
                  <a:pt x="28720" y="1310"/>
                  <a:pt x="28741" y="1310"/>
                </a:cubicBezTo>
                <a:cubicBezTo>
                  <a:pt x="28760" y="1310"/>
                  <a:pt x="28770" y="1297"/>
                  <a:pt x="28768" y="1276"/>
                </a:cubicBezTo>
                <a:close/>
                <a:moveTo>
                  <a:pt x="28483" y="1212"/>
                </a:moveTo>
                <a:cubicBezTo>
                  <a:pt x="28501" y="1165"/>
                  <a:pt x="28501" y="1162"/>
                  <a:pt x="28456" y="1162"/>
                </a:cubicBezTo>
                <a:cubicBezTo>
                  <a:pt x="28435" y="1162"/>
                  <a:pt x="28411" y="1181"/>
                  <a:pt x="28406" y="1205"/>
                </a:cubicBezTo>
                <a:cubicBezTo>
                  <a:pt x="28393" y="1257"/>
                  <a:pt x="28464" y="1265"/>
                  <a:pt x="28483" y="1212"/>
                </a:cubicBezTo>
                <a:close/>
                <a:moveTo>
                  <a:pt x="28206" y="1154"/>
                </a:moveTo>
                <a:cubicBezTo>
                  <a:pt x="28213" y="1112"/>
                  <a:pt x="28206" y="1102"/>
                  <a:pt x="28166" y="1094"/>
                </a:cubicBezTo>
                <a:cubicBezTo>
                  <a:pt x="28137" y="1088"/>
                  <a:pt x="28116" y="1091"/>
                  <a:pt x="28116" y="1099"/>
                </a:cubicBezTo>
                <a:cubicBezTo>
                  <a:pt x="28116" y="1109"/>
                  <a:pt x="28111" y="1131"/>
                  <a:pt x="28103" y="1149"/>
                </a:cubicBezTo>
                <a:cubicBezTo>
                  <a:pt x="28092" y="1176"/>
                  <a:pt x="28113" y="1189"/>
                  <a:pt x="28182" y="1202"/>
                </a:cubicBezTo>
                <a:cubicBezTo>
                  <a:pt x="28190" y="1205"/>
                  <a:pt x="28200" y="1181"/>
                  <a:pt x="28206" y="1154"/>
                </a:cubicBezTo>
                <a:close/>
                <a:moveTo>
                  <a:pt x="28670" y="1109"/>
                </a:moveTo>
                <a:cubicBezTo>
                  <a:pt x="28678" y="1065"/>
                  <a:pt x="28673" y="1057"/>
                  <a:pt x="28630" y="1057"/>
                </a:cubicBezTo>
                <a:cubicBezTo>
                  <a:pt x="28570" y="1057"/>
                  <a:pt x="28559" y="1133"/>
                  <a:pt x="28617" y="1146"/>
                </a:cubicBezTo>
                <a:cubicBezTo>
                  <a:pt x="28638" y="1152"/>
                  <a:pt x="28654" y="1160"/>
                  <a:pt x="28657" y="1160"/>
                </a:cubicBezTo>
                <a:cubicBezTo>
                  <a:pt x="28659" y="1162"/>
                  <a:pt x="28665" y="1139"/>
                  <a:pt x="28670" y="1109"/>
                </a:cubicBezTo>
                <a:close/>
                <a:moveTo>
                  <a:pt x="28374" y="1038"/>
                </a:moveTo>
                <a:cubicBezTo>
                  <a:pt x="28382" y="1009"/>
                  <a:pt x="28372" y="993"/>
                  <a:pt x="28345" y="985"/>
                </a:cubicBezTo>
                <a:cubicBezTo>
                  <a:pt x="28324" y="980"/>
                  <a:pt x="28306" y="983"/>
                  <a:pt x="28306" y="993"/>
                </a:cubicBezTo>
                <a:cubicBezTo>
                  <a:pt x="28306" y="1004"/>
                  <a:pt x="28301" y="1025"/>
                  <a:pt x="28293" y="1043"/>
                </a:cubicBezTo>
                <a:cubicBezTo>
                  <a:pt x="28285" y="1067"/>
                  <a:pt x="28293" y="1078"/>
                  <a:pt x="28322" y="1078"/>
                </a:cubicBezTo>
                <a:cubicBezTo>
                  <a:pt x="28345" y="1078"/>
                  <a:pt x="28369" y="1059"/>
                  <a:pt x="28374" y="1038"/>
                </a:cubicBezTo>
                <a:close/>
                <a:moveTo>
                  <a:pt x="28100" y="975"/>
                </a:moveTo>
                <a:cubicBezTo>
                  <a:pt x="28108" y="946"/>
                  <a:pt x="28097" y="930"/>
                  <a:pt x="28066" y="922"/>
                </a:cubicBezTo>
                <a:cubicBezTo>
                  <a:pt x="28000" y="903"/>
                  <a:pt x="28000" y="903"/>
                  <a:pt x="27997" y="962"/>
                </a:cubicBezTo>
                <a:cubicBezTo>
                  <a:pt x="27994" y="1004"/>
                  <a:pt x="28005" y="1014"/>
                  <a:pt x="28042" y="1014"/>
                </a:cubicBezTo>
                <a:cubicBezTo>
                  <a:pt x="28071" y="1014"/>
                  <a:pt x="28095" y="999"/>
                  <a:pt x="28100" y="975"/>
                </a:cubicBezTo>
                <a:close/>
                <a:moveTo>
                  <a:pt x="28514" y="885"/>
                </a:moveTo>
                <a:cubicBezTo>
                  <a:pt x="28496" y="874"/>
                  <a:pt x="28483" y="880"/>
                  <a:pt x="28477" y="901"/>
                </a:cubicBezTo>
                <a:cubicBezTo>
                  <a:pt x="28475" y="919"/>
                  <a:pt x="28483" y="943"/>
                  <a:pt x="28498" y="954"/>
                </a:cubicBezTo>
                <a:cubicBezTo>
                  <a:pt x="28517" y="964"/>
                  <a:pt x="28530" y="959"/>
                  <a:pt x="28535" y="938"/>
                </a:cubicBezTo>
                <a:cubicBezTo>
                  <a:pt x="28538" y="919"/>
                  <a:pt x="28530" y="895"/>
                  <a:pt x="28514" y="885"/>
                </a:cubicBezTo>
                <a:close/>
                <a:moveTo>
                  <a:pt x="28277" y="864"/>
                </a:moveTo>
                <a:cubicBezTo>
                  <a:pt x="28274" y="837"/>
                  <a:pt x="28250" y="811"/>
                  <a:pt x="28227" y="800"/>
                </a:cubicBezTo>
                <a:cubicBezTo>
                  <a:pt x="28192" y="787"/>
                  <a:pt x="28182" y="795"/>
                  <a:pt x="28174" y="835"/>
                </a:cubicBezTo>
                <a:cubicBezTo>
                  <a:pt x="28163" y="888"/>
                  <a:pt x="28182" y="903"/>
                  <a:pt x="28248" y="906"/>
                </a:cubicBezTo>
                <a:cubicBezTo>
                  <a:pt x="28274" y="909"/>
                  <a:pt x="28282" y="895"/>
                  <a:pt x="28277" y="864"/>
                </a:cubicBezTo>
                <a:close/>
                <a:moveTo>
                  <a:pt x="28725" y="795"/>
                </a:moveTo>
                <a:cubicBezTo>
                  <a:pt x="28731" y="769"/>
                  <a:pt x="28720" y="758"/>
                  <a:pt x="28694" y="763"/>
                </a:cubicBezTo>
                <a:cubicBezTo>
                  <a:pt x="28673" y="769"/>
                  <a:pt x="28651" y="790"/>
                  <a:pt x="28646" y="811"/>
                </a:cubicBezTo>
                <a:cubicBezTo>
                  <a:pt x="28641" y="837"/>
                  <a:pt x="28651" y="848"/>
                  <a:pt x="28678" y="843"/>
                </a:cubicBezTo>
                <a:cubicBezTo>
                  <a:pt x="28699" y="837"/>
                  <a:pt x="28720" y="816"/>
                  <a:pt x="28725" y="795"/>
                </a:cubicBezTo>
                <a:close/>
                <a:moveTo>
                  <a:pt x="27805" y="740"/>
                </a:moveTo>
                <a:cubicBezTo>
                  <a:pt x="27812" y="716"/>
                  <a:pt x="27807" y="697"/>
                  <a:pt x="27797" y="697"/>
                </a:cubicBezTo>
                <a:cubicBezTo>
                  <a:pt x="27786" y="697"/>
                  <a:pt x="27778" y="703"/>
                  <a:pt x="27778" y="705"/>
                </a:cubicBezTo>
                <a:cubicBezTo>
                  <a:pt x="27778" y="711"/>
                  <a:pt x="27773" y="729"/>
                  <a:pt x="27765" y="748"/>
                </a:cubicBezTo>
                <a:cubicBezTo>
                  <a:pt x="27757" y="766"/>
                  <a:pt x="27762" y="782"/>
                  <a:pt x="27773" y="782"/>
                </a:cubicBezTo>
                <a:cubicBezTo>
                  <a:pt x="27786" y="782"/>
                  <a:pt x="27799" y="763"/>
                  <a:pt x="27805" y="740"/>
                </a:cubicBezTo>
                <a:close/>
                <a:moveTo>
                  <a:pt x="28440" y="748"/>
                </a:moveTo>
                <a:cubicBezTo>
                  <a:pt x="28448" y="726"/>
                  <a:pt x="28443" y="705"/>
                  <a:pt x="28430" y="695"/>
                </a:cubicBezTo>
                <a:cubicBezTo>
                  <a:pt x="28396" y="674"/>
                  <a:pt x="28377" y="687"/>
                  <a:pt x="28364" y="740"/>
                </a:cubicBezTo>
                <a:cubicBezTo>
                  <a:pt x="28348" y="792"/>
                  <a:pt x="28422" y="800"/>
                  <a:pt x="28440" y="748"/>
                </a:cubicBezTo>
                <a:close/>
                <a:moveTo>
                  <a:pt x="28171" y="687"/>
                </a:moveTo>
                <a:cubicBezTo>
                  <a:pt x="28177" y="623"/>
                  <a:pt x="28169" y="613"/>
                  <a:pt x="28126" y="613"/>
                </a:cubicBezTo>
                <a:cubicBezTo>
                  <a:pt x="28082" y="613"/>
                  <a:pt x="28053" y="647"/>
                  <a:pt x="28053" y="700"/>
                </a:cubicBezTo>
                <a:cubicBezTo>
                  <a:pt x="28053" y="711"/>
                  <a:pt x="28071" y="718"/>
                  <a:pt x="28095" y="718"/>
                </a:cubicBezTo>
                <a:cubicBezTo>
                  <a:pt x="28116" y="718"/>
                  <a:pt x="28140" y="729"/>
                  <a:pt x="28148" y="740"/>
                </a:cubicBezTo>
                <a:cubicBezTo>
                  <a:pt x="28166" y="771"/>
                  <a:pt x="28169" y="769"/>
                  <a:pt x="28171" y="687"/>
                </a:cubicBezTo>
                <a:close/>
                <a:moveTo>
                  <a:pt x="28897" y="697"/>
                </a:moveTo>
                <a:cubicBezTo>
                  <a:pt x="28897" y="674"/>
                  <a:pt x="28884" y="655"/>
                  <a:pt x="28865" y="655"/>
                </a:cubicBezTo>
                <a:cubicBezTo>
                  <a:pt x="28834" y="655"/>
                  <a:pt x="28823" y="700"/>
                  <a:pt x="28847" y="726"/>
                </a:cubicBezTo>
                <a:cubicBezTo>
                  <a:pt x="28873" y="753"/>
                  <a:pt x="28897" y="740"/>
                  <a:pt x="28897" y="697"/>
                </a:cubicBezTo>
                <a:close/>
                <a:moveTo>
                  <a:pt x="28617" y="629"/>
                </a:moveTo>
                <a:cubicBezTo>
                  <a:pt x="28622" y="605"/>
                  <a:pt x="28612" y="592"/>
                  <a:pt x="28583" y="592"/>
                </a:cubicBezTo>
                <a:cubicBezTo>
                  <a:pt x="28543" y="592"/>
                  <a:pt x="28509" y="639"/>
                  <a:pt x="28533" y="663"/>
                </a:cubicBezTo>
                <a:cubicBezTo>
                  <a:pt x="28556" y="689"/>
                  <a:pt x="28612" y="666"/>
                  <a:pt x="28617" y="629"/>
                </a:cubicBezTo>
                <a:close/>
                <a:moveTo>
                  <a:pt x="28335" y="565"/>
                </a:moveTo>
                <a:cubicBezTo>
                  <a:pt x="28348" y="510"/>
                  <a:pt x="28351" y="515"/>
                  <a:pt x="28282" y="497"/>
                </a:cubicBezTo>
                <a:cubicBezTo>
                  <a:pt x="28235" y="486"/>
                  <a:pt x="28229" y="489"/>
                  <a:pt x="28229" y="531"/>
                </a:cubicBezTo>
                <a:cubicBezTo>
                  <a:pt x="28235" y="618"/>
                  <a:pt x="28314" y="645"/>
                  <a:pt x="28335" y="565"/>
                </a:cubicBezTo>
                <a:close/>
                <a:moveTo>
                  <a:pt x="28799" y="518"/>
                </a:moveTo>
                <a:cubicBezTo>
                  <a:pt x="28805" y="502"/>
                  <a:pt x="28802" y="481"/>
                  <a:pt x="28789" y="475"/>
                </a:cubicBezTo>
                <a:cubicBezTo>
                  <a:pt x="28757" y="454"/>
                  <a:pt x="28707" y="481"/>
                  <a:pt x="28707" y="518"/>
                </a:cubicBezTo>
                <a:cubicBezTo>
                  <a:pt x="28707" y="557"/>
                  <a:pt x="28783" y="560"/>
                  <a:pt x="28799" y="518"/>
                </a:cubicBezTo>
                <a:close/>
                <a:moveTo>
                  <a:pt x="28781" y="338"/>
                </a:moveTo>
                <a:cubicBezTo>
                  <a:pt x="28789" y="328"/>
                  <a:pt x="28783" y="317"/>
                  <a:pt x="28773" y="317"/>
                </a:cubicBezTo>
                <a:cubicBezTo>
                  <a:pt x="28762" y="317"/>
                  <a:pt x="28746" y="328"/>
                  <a:pt x="28739" y="338"/>
                </a:cubicBezTo>
                <a:cubicBezTo>
                  <a:pt x="28731" y="349"/>
                  <a:pt x="28736" y="359"/>
                  <a:pt x="28746" y="359"/>
                </a:cubicBezTo>
                <a:cubicBezTo>
                  <a:pt x="28757" y="359"/>
                  <a:pt x="28773" y="349"/>
                  <a:pt x="28781" y="338"/>
                </a:cubicBezTo>
                <a:close/>
                <a:moveTo>
                  <a:pt x="24338" y="3170"/>
                </a:moveTo>
                <a:cubicBezTo>
                  <a:pt x="24338" y="3115"/>
                  <a:pt x="24377" y="3096"/>
                  <a:pt x="24417" y="3133"/>
                </a:cubicBezTo>
                <a:cubicBezTo>
                  <a:pt x="24454" y="3173"/>
                  <a:pt x="24435" y="3212"/>
                  <a:pt x="24380" y="3212"/>
                </a:cubicBezTo>
                <a:cubicBezTo>
                  <a:pt x="24351" y="3212"/>
                  <a:pt x="24338" y="3199"/>
                  <a:pt x="24338" y="3170"/>
                </a:cubicBezTo>
                <a:close/>
                <a:moveTo>
                  <a:pt x="28348" y="3173"/>
                </a:moveTo>
                <a:cubicBezTo>
                  <a:pt x="28348" y="3115"/>
                  <a:pt x="28316" y="3099"/>
                  <a:pt x="28277" y="3138"/>
                </a:cubicBezTo>
                <a:cubicBezTo>
                  <a:pt x="28248" y="3167"/>
                  <a:pt x="28243" y="3167"/>
                  <a:pt x="28243" y="3141"/>
                </a:cubicBezTo>
                <a:cubicBezTo>
                  <a:pt x="28243" y="3115"/>
                  <a:pt x="28285" y="3085"/>
                  <a:pt x="28324" y="3085"/>
                </a:cubicBezTo>
                <a:cubicBezTo>
                  <a:pt x="28353" y="3085"/>
                  <a:pt x="28390" y="3189"/>
                  <a:pt x="28369" y="3202"/>
                </a:cubicBezTo>
                <a:cubicBezTo>
                  <a:pt x="28356" y="3210"/>
                  <a:pt x="28348" y="3196"/>
                  <a:pt x="28348" y="3173"/>
                </a:cubicBezTo>
                <a:close/>
                <a:moveTo>
                  <a:pt x="28538" y="3194"/>
                </a:moveTo>
                <a:cubicBezTo>
                  <a:pt x="28538" y="3173"/>
                  <a:pt x="28625" y="3144"/>
                  <a:pt x="28641" y="3159"/>
                </a:cubicBezTo>
                <a:cubicBezTo>
                  <a:pt x="28654" y="3173"/>
                  <a:pt x="28641" y="3183"/>
                  <a:pt x="28586" y="3202"/>
                </a:cubicBezTo>
                <a:cubicBezTo>
                  <a:pt x="28559" y="3210"/>
                  <a:pt x="28538" y="3207"/>
                  <a:pt x="28538" y="3194"/>
                </a:cubicBezTo>
                <a:close/>
                <a:moveTo>
                  <a:pt x="24789" y="3159"/>
                </a:moveTo>
                <a:cubicBezTo>
                  <a:pt x="24768" y="3107"/>
                  <a:pt x="24791" y="3054"/>
                  <a:pt x="24839" y="3049"/>
                </a:cubicBezTo>
                <a:cubicBezTo>
                  <a:pt x="24897" y="3038"/>
                  <a:pt x="24944" y="3115"/>
                  <a:pt x="24907" y="3162"/>
                </a:cubicBezTo>
                <a:cubicBezTo>
                  <a:pt x="24873" y="3199"/>
                  <a:pt x="24805" y="3199"/>
                  <a:pt x="24789" y="3159"/>
                </a:cubicBezTo>
                <a:close/>
                <a:moveTo>
                  <a:pt x="29491" y="3162"/>
                </a:moveTo>
                <a:cubicBezTo>
                  <a:pt x="29464" y="3130"/>
                  <a:pt x="29480" y="3107"/>
                  <a:pt x="29522" y="3107"/>
                </a:cubicBezTo>
                <a:cubicBezTo>
                  <a:pt x="29554" y="3107"/>
                  <a:pt x="29562" y="3162"/>
                  <a:pt x="29533" y="3178"/>
                </a:cubicBezTo>
                <a:cubicBezTo>
                  <a:pt x="29522" y="3186"/>
                  <a:pt x="29504" y="3178"/>
                  <a:pt x="29491" y="3162"/>
                </a:cubicBezTo>
                <a:close/>
                <a:moveTo>
                  <a:pt x="22847" y="3136"/>
                </a:moveTo>
                <a:cubicBezTo>
                  <a:pt x="22834" y="3101"/>
                  <a:pt x="22876" y="3059"/>
                  <a:pt x="22907" y="3078"/>
                </a:cubicBezTo>
                <a:cubicBezTo>
                  <a:pt x="22915" y="3083"/>
                  <a:pt x="22923" y="3107"/>
                  <a:pt x="22923" y="3128"/>
                </a:cubicBezTo>
                <a:cubicBezTo>
                  <a:pt x="22923" y="3178"/>
                  <a:pt x="22865" y="3183"/>
                  <a:pt x="22847" y="3136"/>
                </a:cubicBezTo>
                <a:close/>
                <a:moveTo>
                  <a:pt x="23615" y="3157"/>
                </a:moveTo>
                <a:cubicBezTo>
                  <a:pt x="23607" y="3149"/>
                  <a:pt x="23604" y="3136"/>
                  <a:pt x="23612" y="3125"/>
                </a:cubicBezTo>
                <a:cubicBezTo>
                  <a:pt x="23625" y="3101"/>
                  <a:pt x="23662" y="3122"/>
                  <a:pt x="23662" y="3149"/>
                </a:cubicBezTo>
                <a:cubicBezTo>
                  <a:pt x="23662" y="3173"/>
                  <a:pt x="23633" y="3175"/>
                  <a:pt x="23615" y="3157"/>
                </a:cubicBezTo>
                <a:close/>
                <a:moveTo>
                  <a:pt x="26174" y="3138"/>
                </a:moveTo>
                <a:cubicBezTo>
                  <a:pt x="26174" y="3136"/>
                  <a:pt x="26184" y="3125"/>
                  <a:pt x="26195" y="3117"/>
                </a:cubicBezTo>
                <a:cubicBezTo>
                  <a:pt x="26206" y="3109"/>
                  <a:pt x="26216" y="3115"/>
                  <a:pt x="26216" y="3128"/>
                </a:cubicBezTo>
                <a:cubicBezTo>
                  <a:pt x="26216" y="3138"/>
                  <a:pt x="26206" y="3149"/>
                  <a:pt x="26195" y="3149"/>
                </a:cubicBezTo>
                <a:cubicBezTo>
                  <a:pt x="26184" y="3149"/>
                  <a:pt x="26174" y="3144"/>
                  <a:pt x="26174" y="3138"/>
                </a:cubicBezTo>
                <a:close/>
                <a:moveTo>
                  <a:pt x="28411" y="3096"/>
                </a:moveTo>
                <a:cubicBezTo>
                  <a:pt x="28374" y="2998"/>
                  <a:pt x="28467" y="2916"/>
                  <a:pt x="28533" y="2985"/>
                </a:cubicBezTo>
                <a:cubicBezTo>
                  <a:pt x="28570" y="3022"/>
                  <a:pt x="28564" y="3120"/>
                  <a:pt x="28525" y="3136"/>
                </a:cubicBezTo>
                <a:cubicBezTo>
                  <a:pt x="28464" y="3159"/>
                  <a:pt x="28432" y="3149"/>
                  <a:pt x="28411" y="3096"/>
                </a:cubicBezTo>
                <a:close/>
                <a:moveTo>
                  <a:pt x="22121" y="3096"/>
                </a:moveTo>
                <a:cubicBezTo>
                  <a:pt x="22121" y="3059"/>
                  <a:pt x="22134" y="3054"/>
                  <a:pt x="22153" y="3083"/>
                </a:cubicBezTo>
                <a:cubicBezTo>
                  <a:pt x="22158" y="3096"/>
                  <a:pt x="22156" y="3109"/>
                  <a:pt x="22142" y="3117"/>
                </a:cubicBezTo>
                <a:cubicBezTo>
                  <a:pt x="22132" y="3125"/>
                  <a:pt x="22121" y="3115"/>
                  <a:pt x="22121" y="3096"/>
                </a:cubicBezTo>
                <a:close/>
                <a:moveTo>
                  <a:pt x="25417" y="3107"/>
                </a:moveTo>
                <a:cubicBezTo>
                  <a:pt x="25427" y="3075"/>
                  <a:pt x="25462" y="3072"/>
                  <a:pt x="25472" y="3101"/>
                </a:cubicBezTo>
                <a:cubicBezTo>
                  <a:pt x="25477" y="3115"/>
                  <a:pt x="25464" y="3128"/>
                  <a:pt x="25446" y="3128"/>
                </a:cubicBezTo>
                <a:cubicBezTo>
                  <a:pt x="25427" y="3128"/>
                  <a:pt x="25414" y="3117"/>
                  <a:pt x="25417" y="3107"/>
                </a:cubicBezTo>
                <a:close/>
                <a:moveTo>
                  <a:pt x="28066" y="3093"/>
                </a:moveTo>
                <a:cubicBezTo>
                  <a:pt x="28053" y="3062"/>
                  <a:pt x="28047" y="3059"/>
                  <a:pt x="28031" y="3085"/>
                </a:cubicBezTo>
                <a:cubicBezTo>
                  <a:pt x="28016" y="3112"/>
                  <a:pt x="28010" y="3109"/>
                  <a:pt x="28010" y="3075"/>
                </a:cubicBezTo>
                <a:cubicBezTo>
                  <a:pt x="28010" y="3041"/>
                  <a:pt x="28005" y="3038"/>
                  <a:pt x="27989" y="3064"/>
                </a:cubicBezTo>
                <a:cubicBezTo>
                  <a:pt x="27979" y="3080"/>
                  <a:pt x="27965" y="3088"/>
                  <a:pt x="27958" y="3080"/>
                </a:cubicBezTo>
                <a:cubicBezTo>
                  <a:pt x="27931" y="3056"/>
                  <a:pt x="27968" y="3022"/>
                  <a:pt x="28021" y="3022"/>
                </a:cubicBezTo>
                <a:cubicBezTo>
                  <a:pt x="28053" y="3022"/>
                  <a:pt x="28076" y="3038"/>
                  <a:pt x="28084" y="3067"/>
                </a:cubicBezTo>
                <a:cubicBezTo>
                  <a:pt x="28103" y="3120"/>
                  <a:pt x="28084" y="3144"/>
                  <a:pt x="28066" y="3093"/>
                </a:cubicBezTo>
                <a:close/>
                <a:moveTo>
                  <a:pt x="24973" y="3080"/>
                </a:moveTo>
                <a:cubicBezTo>
                  <a:pt x="24942" y="3049"/>
                  <a:pt x="24944" y="2938"/>
                  <a:pt x="24976" y="2938"/>
                </a:cubicBezTo>
                <a:cubicBezTo>
                  <a:pt x="24995" y="2938"/>
                  <a:pt x="24992" y="2930"/>
                  <a:pt x="24971" y="2916"/>
                </a:cubicBezTo>
                <a:cubicBezTo>
                  <a:pt x="24947" y="2901"/>
                  <a:pt x="24955" y="2898"/>
                  <a:pt x="25002" y="2908"/>
                </a:cubicBezTo>
                <a:cubicBezTo>
                  <a:pt x="25084" y="2924"/>
                  <a:pt x="25121" y="2972"/>
                  <a:pt x="25100" y="3027"/>
                </a:cubicBezTo>
                <a:cubicBezTo>
                  <a:pt x="25079" y="3083"/>
                  <a:pt x="25005" y="3112"/>
                  <a:pt x="24973" y="3080"/>
                </a:cubicBezTo>
                <a:close/>
                <a:moveTo>
                  <a:pt x="25900" y="3054"/>
                </a:moveTo>
                <a:cubicBezTo>
                  <a:pt x="25900" y="3035"/>
                  <a:pt x="25910" y="3025"/>
                  <a:pt x="25921" y="3033"/>
                </a:cubicBezTo>
                <a:cubicBezTo>
                  <a:pt x="25931" y="3041"/>
                  <a:pt x="25942" y="3054"/>
                  <a:pt x="25942" y="3064"/>
                </a:cubicBezTo>
                <a:cubicBezTo>
                  <a:pt x="25942" y="3078"/>
                  <a:pt x="25931" y="3085"/>
                  <a:pt x="25921" y="3085"/>
                </a:cubicBezTo>
                <a:cubicBezTo>
                  <a:pt x="25910" y="3085"/>
                  <a:pt x="25900" y="3070"/>
                  <a:pt x="25900" y="3054"/>
                </a:cubicBezTo>
                <a:close/>
                <a:moveTo>
                  <a:pt x="29644" y="3054"/>
                </a:moveTo>
                <a:cubicBezTo>
                  <a:pt x="29636" y="3035"/>
                  <a:pt x="29641" y="3009"/>
                  <a:pt x="29651" y="2996"/>
                </a:cubicBezTo>
                <a:cubicBezTo>
                  <a:pt x="29686" y="2964"/>
                  <a:pt x="29746" y="2993"/>
                  <a:pt x="29736" y="3038"/>
                </a:cubicBezTo>
                <a:cubicBezTo>
                  <a:pt x="29728" y="3085"/>
                  <a:pt x="29659" y="3099"/>
                  <a:pt x="29644" y="3054"/>
                </a:cubicBezTo>
                <a:close/>
                <a:moveTo>
                  <a:pt x="27103" y="3043"/>
                </a:moveTo>
                <a:cubicBezTo>
                  <a:pt x="27103" y="3033"/>
                  <a:pt x="27113" y="3022"/>
                  <a:pt x="27124" y="3022"/>
                </a:cubicBezTo>
                <a:cubicBezTo>
                  <a:pt x="27134" y="3022"/>
                  <a:pt x="27145" y="3033"/>
                  <a:pt x="27145" y="3043"/>
                </a:cubicBezTo>
                <a:cubicBezTo>
                  <a:pt x="27145" y="3054"/>
                  <a:pt x="27134" y="3064"/>
                  <a:pt x="27124" y="3064"/>
                </a:cubicBezTo>
                <a:cubicBezTo>
                  <a:pt x="27113" y="3064"/>
                  <a:pt x="27103" y="3054"/>
                  <a:pt x="27103" y="3043"/>
                </a:cubicBezTo>
                <a:close/>
                <a:moveTo>
                  <a:pt x="28124" y="3012"/>
                </a:moveTo>
                <a:cubicBezTo>
                  <a:pt x="28100" y="2908"/>
                  <a:pt x="28216" y="2853"/>
                  <a:pt x="28272" y="2943"/>
                </a:cubicBezTo>
                <a:cubicBezTo>
                  <a:pt x="28303" y="2993"/>
                  <a:pt x="28264" y="3051"/>
                  <a:pt x="28192" y="3062"/>
                </a:cubicBezTo>
                <a:cubicBezTo>
                  <a:pt x="28150" y="3067"/>
                  <a:pt x="28137" y="3056"/>
                  <a:pt x="28124" y="3012"/>
                </a:cubicBezTo>
                <a:close/>
                <a:moveTo>
                  <a:pt x="24240" y="3014"/>
                </a:moveTo>
                <a:cubicBezTo>
                  <a:pt x="24221" y="2964"/>
                  <a:pt x="24266" y="2919"/>
                  <a:pt x="24301" y="2953"/>
                </a:cubicBezTo>
                <a:cubicBezTo>
                  <a:pt x="24319" y="2975"/>
                  <a:pt x="24316" y="2988"/>
                  <a:pt x="24290" y="3014"/>
                </a:cubicBezTo>
                <a:cubicBezTo>
                  <a:pt x="24256" y="3049"/>
                  <a:pt x="24253" y="3049"/>
                  <a:pt x="24240" y="3014"/>
                </a:cubicBezTo>
                <a:close/>
                <a:moveTo>
                  <a:pt x="25612" y="3014"/>
                </a:moveTo>
                <a:cubicBezTo>
                  <a:pt x="25596" y="2972"/>
                  <a:pt x="25617" y="2943"/>
                  <a:pt x="25646" y="2972"/>
                </a:cubicBezTo>
                <a:cubicBezTo>
                  <a:pt x="25657" y="2982"/>
                  <a:pt x="25657" y="3004"/>
                  <a:pt x="25646" y="3022"/>
                </a:cubicBezTo>
                <a:cubicBezTo>
                  <a:pt x="25630" y="3049"/>
                  <a:pt x="25625" y="3046"/>
                  <a:pt x="25612" y="3014"/>
                </a:cubicBezTo>
                <a:close/>
                <a:moveTo>
                  <a:pt x="26364" y="3022"/>
                </a:moveTo>
                <a:cubicBezTo>
                  <a:pt x="26364" y="3012"/>
                  <a:pt x="26374" y="3001"/>
                  <a:pt x="26385" y="3001"/>
                </a:cubicBezTo>
                <a:cubicBezTo>
                  <a:pt x="26396" y="3001"/>
                  <a:pt x="26406" y="3012"/>
                  <a:pt x="26406" y="3022"/>
                </a:cubicBezTo>
                <a:cubicBezTo>
                  <a:pt x="26406" y="3033"/>
                  <a:pt x="26396" y="3043"/>
                  <a:pt x="26385" y="3043"/>
                </a:cubicBezTo>
                <a:cubicBezTo>
                  <a:pt x="26374" y="3043"/>
                  <a:pt x="26364" y="3033"/>
                  <a:pt x="26364" y="3022"/>
                </a:cubicBezTo>
                <a:close/>
                <a:moveTo>
                  <a:pt x="27746" y="3012"/>
                </a:moveTo>
                <a:cubicBezTo>
                  <a:pt x="27786" y="2982"/>
                  <a:pt x="27786" y="2980"/>
                  <a:pt x="27725" y="2980"/>
                </a:cubicBezTo>
                <a:cubicBezTo>
                  <a:pt x="27665" y="2977"/>
                  <a:pt x="27662" y="2977"/>
                  <a:pt x="27710" y="2953"/>
                </a:cubicBezTo>
                <a:cubicBezTo>
                  <a:pt x="27749" y="2935"/>
                  <a:pt x="27765" y="2938"/>
                  <a:pt x="27791" y="2964"/>
                </a:cubicBezTo>
                <a:cubicBezTo>
                  <a:pt x="27834" y="3004"/>
                  <a:pt x="27812" y="3043"/>
                  <a:pt x="27752" y="3043"/>
                </a:cubicBezTo>
                <a:cubicBezTo>
                  <a:pt x="27707" y="3043"/>
                  <a:pt x="27707" y="3043"/>
                  <a:pt x="27746" y="3012"/>
                </a:cubicBezTo>
                <a:close/>
                <a:moveTo>
                  <a:pt x="22290" y="2980"/>
                </a:moveTo>
                <a:cubicBezTo>
                  <a:pt x="22290" y="2969"/>
                  <a:pt x="22301" y="2959"/>
                  <a:pt x="22311" y="2959"/>
                </a:cubicBezTo>
                <a:cubicBezTo>
                  <a:pt x="22322" y="2959"/>
                  <a:pt x="22332" y="2969"/>
                  <a:pt x="22332" y="2980"/>
                </a:cubicBezTo>
                <a:cubicBezTo>
                  <a:pt x="22332" y="2990"/>
                  <a:pt x="22322" y="3001"/>
                  <a:pt x="22311" y="3001"/>
                </a:cubicBezTo>
                <a:cubicBezTo>
                  <a:pt x="22301" y="3001"/>
                  <a:pt x="22290" y="2990"/>
                  <a:pt x="22290" y="2980"/>
                </a:cubicBezTo>
                <a:close/>
                <a:moveTo>
                  <a:pt x="23493" y="2956"/>
                </a:moveTo>
                <a:cubicBezTo>
                  <a:pt x="23493" y="2906"/>
                  <a:pt x="23543" y="2914"/>
                  <a:pt x="23554" y="2967"/>
                </a:cubicBezTo>
                <a:cubicBezTo>
                  <a:pt x="23557" y="2988"/>
                  <a:pt x="23546" y="3001"/>
                  <a:pt x="23528" y="3001"/>
                </a:cubicBezTo>
                <a:cubicBezTo>
                  <a:pt x="23506" y="3001"/>
                  <a:pt x="23493" y="2982"/>
                  <a:pt x="23493" y="2956"/>
                </a:cubicBezTo>
                <a:close/>
                <a:moveTo>
                  <a:pt x="26820" y="2964"/>
                </a:moveTo>
                <a:cubicBezTo>
                  <a:pt x="26807" y="2935"/>
                  <a:pt x="26810" y="2932"/>
                  <a:pt x="26831" y="2953"/>
                </a:cubicBezTo>
                <a:cubicBezTo>
                  <a:pt x="26844" y="2967"/>
                  <a:pt x="26852" y="2985"/>
                  <a:pt x="26844" y="2990"/>
                </a:cubicBezTo>
                <a:cubicBezTo>
                  <a:pt x="26839" y="2998"/>
                  <a:pt x="26828" y="2985"/>
                  <a:pt x="26820" y="2964"/>
                </a:cubicBezTo>
                <a:close/>
                <a:moveTo>
                  <a:pt x="27834" y="2988"/>
                </a:moveTo>
                <a:cubicBezTo>
                  <a:pt x="27826" y="2980"/>
                  <a:pt x="27820" y="2945"/>
                  <a:pt x="27820" y="2914"/>
                </a:cubicBezTo>
                <a:cubicBezTo>
                  <a:pt x="27820" y="2850"/>
                  <a:pt x="27873" y="2819"/>
                  <a:pt x="27947" y="2842"/>
                </a:cubicBezTo>
                <a:cubicBezTo>
                  <a:pt x="27979" y="2853"/>
                  <a:pt x="27989" y="2845"/>
                  <a:pt x="27989" y="2816"/>
                </a:cubicBezTo>
                <a:cubicBezTo>
                  <a:pt x="27989" y="2729"/>
                  <a:pt x="28116" y="2689"/>
                  <a:pt x="28158" y="2766"/>
                </a:cubicBezTo>
                <a:cubicBezTo>
                  <a:pt x="28200" y="2845"/>
                  <a:pt x="28126" y="2914"/>
                  <a:pt x="28031" y="2885"/>
                </a:cubicBezTo>
                <a:cubicBezTo>
                  <a:pt x="28000" y="2874"/>
                  <a:pt x="27989" y="2882"/>
                  <a:pt x="27989" y="2911"/>
                </a:cubicBezTo>
                <a:cubicBezTo>
                  <a:pt x="27989" y="2932"/>
                  <a:pt x="27979" y="2961"/>
                  <a:pt x="27963" y="2975"/>
                </a:cubicBezTo>
                <a:cubicBezTo>
                  <a:pt x="27936" y="3004"/>
                  <a:pt x="27857" y="3009"/>
                  <a:pt x="27834" y="2988"/>
                </a:cubicBezTo>
                <a:close/>
                <a:moveTo>
                  <a:pt x="26068" y="2948"/>
                </a:moveTo>
                <a:cubicBezTo>
                  <a:pt x="26068" y="2930"/>
                  <a:pt x="26079" y="2916"/>
                  <a:pt x="26089" y="2916"/>
                </a:cubicBezTo>
                <a:cubicBezTo>
                  <a:pt x="26100" y="2916"/>
                  <a:pt x="26111" y="2930"/>
                  <a:pt x="26111" y="2948"/>
                </a:cubicBezTo>
                <a:cubicBezTo>
                  <a:pt x="26111" y="2967"/>
                  <a:pt x="26100" y="2980"/>
                  <a:pt x="26089" y="2980"/>
                </a:cubicBezTo>
                <a:cubicBezTo>
                  <a:pt x="26079" y="2980"/>
                  <a:pt x="26068" y="2967"/>
                  <a:pt x="26068" y="2948"/>
                </a:cubicBezTo>
                <a:close/>
                <a:moveTo>
                  <a:pt x="29826" y="2916"/>
                </a:moveTo>
                <a:cubicBezTo>
                  <a:pt x="29826" y="2887"/>
                  <a:pt x="29839" y="2874"/>
                  <a:pt x="29868" y="2874"/>
                </a:cubicBezTo>
                <a:cubicBezTo>
                  <a:pt x="29897" y="2874"/>
                  <a:pt x="29910" y="2887"/>
                  <a:pt x="29910" y="2916"/>
                </a:cubicBezTo>
                <a:cubicBezTo>
                  <a:pt x="29910" y="2945"/>
                  <a:pt x="29897" y="2959"/>
                  <a:pt x="29868" y="2959"/>
                </a:cubicBezTo>
                <a:cubicBezTo>
                  <a:pt x="29839" y="2959"/>
                  <a:pt x="29826" y="2945"/>
                  <a:pt x="29826" y="2916"/>
                </a:cubicBezTo>
                <a:close/>
                <a:moveTo>
                  <a:pt x="24393" y="2906"/>
                </a:moveTo>
                <a:cubicBezTo>
                  <a:pt x="24374" y="2853"/>
                  <a:pt x="24401" y="2808"/>
                  <a:pt x="24451" y="2816"/>
                </a:cubicBezTo>
                <a:cubicBezTo>
                  <a:pt x="24483" y="2819"/>
                  <a:pt x="24496" y="2837"/>
                  <a:pt x="24496" y="2874"/>
                </a:cubicBezTo>
                <a:cubicBezTo>
                  <a:pt x="24496" y="2935"/>
                  <a:pt x="24414" y="2961"/>
                  <a:pt x="24393" y="2906"/>
                </a:cubicBezTo>
                <a:close/>
                <a:moveTo>
                  <a:pt x="27583" y="2922"/>
                </a:moveTo>
                <a:cubicBezTo>
                  <a:pt x="27554" y="2914"/>
                  <a:pt x="27546" y="2895"/>
                  <a:pt x="27551" y="2845"/>
                </a:cubicBezTo>
                <a:cubicBezTo>
                  <a:pt x="27556" y="2792"/>
                  <a:pt x="27567" y="2779"/>
                  <a:pt x="27612" y="2774"/>
                </a:cubicBezTo>
                <a:cubicBezTo>
                  <a:pt x="27654" y="2768"/>
                  <a:pt x="27678" y="2779"/>
                  <a:pt x="27694" y="2811"/>
                </a:cubicBezTo>
                <a:cubicBezTo>
                  <a:pt x="27736" y="2890"/>
                  <a:pt x="27681" y="2943"/>
                  <a:pt x="27583" y="2922"/>
                </a:cubicBezTo>
                <a:close/>
                <a:moveTo>
                  <a:pt x="25773" y="2887"/>
                </a:moveTo>
                <a:cubicBezTo>
                  <a:pt x="25773" y="2869"/>
                  <a:pt x="25789" y="2853"/>
                  <a:pt x="25807" y="2853"/>
                </a:cubicBezTo>
                <a:cubicBezTo>
                  <a:pt x="25844" y="2853"/>
                  <a:pt x="25836" y="2898"/>
                  <a:pt x="25799" y="2911"/>
                </a:cubicBezTo>
                <a:cubicBezTo>
                  <a:pt x="25783" y="2916"/>
                  <a:pt x="25773" y="2906"/>
                  <a:pt x="25773" y="2887"/>
                </a:cubicBezTo>
                <a:close/>
                <a:moveTo>
                  <a:pt x="26533" y="2895"/>
                </a:moveTo>
                <a:cubicBezTo>
                  <a:pt x="26533" y="2885"/>
                  <a:pt x="26543" y="2874"/>
                  <a:pt x="26554" y="2874"/>
                </a:cubicBezTo>
                <a:cubicBezTo>
                  <a:pt x="26564" y="2874"/>
                  <a:pt x="26575" y="2885"/>
                  <a:pt x="26575" y="2895"/>
                </a:cubicBezTo>
                <a:cubicBezTo>
                  <a:pt x="26575" y="2906"/>
                  <a:pt x="26564" y="2916"/>
                  <a:pt x="26554" y="2916"/>
                </a:cubicBezTo>
                <a:cubicBezTo>
                  <a:pt x="26543" y="2916"/>
                  <a:pt x="26533" y="2906"/>
                  <a:pt x="26533" y="2895"/>
                </a:cubicBezTo>
                <a:close/>
                <a:moveTo>
                  <a:pt x="22462" y="2877"/>
                </a:moveTo>
                <a:cubicBezTo>
                  <a:pt x="22469" y="2850"/>
                  <a:pt x="22501" y="2845"/>
                  <a:pt x="22501" y="2869"/>
                </a:cubicBezTo>
                <a:cubicBezTo>
                  <a:pt x="22501" y="2877"/>
                  <a:pt x="22491" y="2887"/>
                  <a:pt x="22477" y="2893"/>
                </a:cubicBezTo>
                <a:cubicBezTo>
                  <a:pt x="22464" y="2898"/>
                  <a:pt x="22456" y="2890"/>
                  <a:pt x="22462" y="2877"/>
                </a:cubicBezTo>
                <a:close/>
                <a:moveTo>
                  <a:pt x="26237" y="2840"/>
                </a:moveTo>
                <a:cubicBezTo>
                  <a:pt x="26237" y="2821"/>
                  <a:pt x="26248" y="2811"/>
                  <a:pt x="26264" y="2816"/>
                </a:cubicBezTo>
                <a:cubicBezTo>
                  <a:pt x="26301" y="2829"/>
                  <a:pt x="26308" y="2874"/>
                  <a:pt x="26272" y="2874"/>
                </a:cubicBezTo>
                <a:cubicBezTo>
                  <a:pt x="26253" y="2874"/>
                  <a:pt x="26237" y="2858"/>
                  <a:pt x="26237" y="2840"/>
                </a:cubicBezTo>
                <a:close/>
                <a:moveTo>
                  <a:pt x="27282" y="2845"/>
                </a:moveTo>
                <a:cubicBezTo>
                  <a:pt x="27227" y="2805"/>
                  <a:pt x="27253" y="2705"/>
                  <a:pt x="27322" y="2705"/>
                </a:cubicBezTo>
                <a:cubicBezTo>
                  <a:pt x="27414" y="2705"/>
                  <a:pt x="27456" y="2811"/>
                  <a:pt x="27380" y="2853"/>
                </a:cubicBezTo>
                <a:cubicBezTo>
                  <a:pt x="27327" y="2879"/>
                  <a:pt x="27330" y="2879"/>
                  <a:pt x="27282" y="2845"/>
                </a:cubicBezTo>
                <a:close/>
                <a:moveTo>
                  <a:pt x="22253" y="2800"/>
                </a:moveTo>
                <a:cubicBezTo>
                  <a:pt x="22250" y="2766"/>
                  <a:pt x="22256" y="2747"/>
                  <a:pt x="22261" y="2763"/>
                </a:cubicBezTo>
                <a:cubicBezTo>
                  <a:pt x="22266" y="2776"/>
                  <a:pt x="22269" y="2805"/>
                  <a:pt x="22264" y="2827"/>
                </a:cubicBezTo>
                <a:cubicBezTo>
                  <a:pt x="22258" y="2848"/>
                  <a:pt x="22253" y="2835"/>
                  <a:pt x="22253" y="2800"/>
                </a:cubicBezTo>
                <a:close/>
                <a:moveTo>
                  <a:pt x="25477" y="2821"/>
                </a:moveTo>
                <a:cubicBezTo>
                  <a:pt x="25477" y="2803"/>
                  <a:pt x="25491" y="2790"/>
                  <a:pt x="25509" y="2790"/>
                </a:cubicBezTo>
                <a:cubicBezTo>
                  <a:pt x="25528" y="2790"/>
                  <a:pt x="25541" y="2803"/>
                  <a:pt x="25541" y="2821"/>
                </a:cubicBezTo>
                <a:cubicBezTo>
                  <a:pt x="25541" y="2840"/>
                  <a:pt x="25528" y="2853"/>
                  <a:pt x="25509" y="2853"/>
                </a:cubicBezTo>
                <a:cubicBezTo>
                  <a:pt x="25491" y="2853"/>
                  <a:pt x="25477" y="2840"/>
                  <a:pt x="25477" y="2821"/>
                </a:cubicBezTo>
                <a:close/>
                <a:moveTo>
                  <a:pt x="15989" y="2811"/>
                </a:moveTo>
                <a:cubicBezTo>
                  <a:pt x="15981" y="2800"/>
                  <a:pt x="15989" y="2795"/>
                  <a:pt x="16010" y="2803"/>
                </a:cubicBezTo>
                <a:cubicBezTo>
                  <a:pt x="16045" y="2816"/>
                  <a:pt x="16053" y="2832"/>
                  <a:pt x="16021" y="2832"/>
                </a:cubicBezTo>
                <a:cubicBezTo>
                  <a:pt x="16010" y="2832"/>
                  <a:pt x="15997" y="2821"/>
                  <a:pt x="15989" y="2811"/>
                </a:cubicBezTo>
                <a:close/>
                <a:moveTo>
                  <a:pt x="26702" y="2792"/>
                </a:moveTo>
                <a:cubicBezTo>
                  <a:pt x="26702" y="2761"/>
                  <a:pt x="26712" y="2753"/>
                  <a:pt x="26733" y="2761"/>
                </a:cubicBezTo>
                <a:cubicBezTo>
                  <a:pt x="26770" y="2774"/>
                  <a:pt x="26765" y="2813"/>
                  <a:pt x="26728" y="2827"/>
                </a:cubicBezTo>
                <a:cubicBezTo>
                  <a:pt x="26712" y="2832"/>
                  <a:pt x="26702" y="2816"/>
                  <a:pt x="26702" y="2792"/>
                </a:cubicBezTo>
                <a:close/>
                <a:moveTo>
                  <a:pt x="27741" y="2805"/>
                </a:moveTo>
                <a:cubicBezTo>
                  <a:pt x="27665" y="2729"/>
                  <a:pt x="27762" y="2602"/>
                  <a:pt x="27844" y="2676"/>
                </a:cubicBezTo>
                <a:cubicBezTo>
                  <a:pt x="27892" y="2718"/>
                  <a:pt x="27894" y="2755"/>
                  <a:pt x="27849" y="2798"/>
                </a:cubicBezTo>
                <a:cubicBezTo>
                  <a:pt x="27810" y="2837"/>
                  <a:pt x="27775" y="2840"/>
                  <a:pt x="27741" y="2805"/>
                </a:cubicBezTo>
                <a:close/>
                <a:moveTo>
                  <a:pt x="22620" y="2798"/>
                </a:moveTo>
                <a:cubicBezTo>
                  <a:pt x="22599" y="2776"/>
                  <a:pt x="22604" y="2687"/>
                  <a:pt x="22628" y="2639"/>
                </a:cubicBezTo>
                <a:cubicBezTo>
                  <a:pt x="22641" y="2615"/>
                  <a:pt x="22644" y="2576"/>
                  <a:pt x="22636" y="2552"/>
                </a:cubicBezTo>
                <a:cubicBezTo>
                  <a:pt x="22620" y="2504"/>
                  <a:pt x="22620" y="2504"/>
                  <a:pt x="22604" y="2557"/>
                </a:cubicBezTo>
                <a:cubicBezTo>
                  <a:pt x="22591" y="2605"/>
                  <a:pt x="22591" y="2607"/>
                  <a:pt x="22588" y="2562"/>
                </a:cubicBezTo>
                <a:cubicBezTo>
                  <a:pt x="22586" y="2539"/>
                  <a:pt x="22575" y="2512"/>
                  <a:pt x="22564" y="2504"/>
                </a:cubicBezTo>
                <a:cubicBezTo>
                  <a:pt x="22554" y="2496"/>
                  <a:pt x="22543" y="2483"/>
                  <a:pt x="22543" y="2473"/>
                </a:cubicBezTo>
                <a:cubicBezTo>
                  <a:pt x="22543" y="2449"/>
                  <a:pt x="22630" y="2454"/>
                  <a:pt x="22665" y="2481"/>
                </a:cubicBezTo>
                <a:cubicBezTo>
                  <a:pt x="22686" y="2494"/>
                  <a:pt x="22688" y="2491"/>
                  <a:pt x="22681" y="2467"/>
                </a:cubicBezTo>
                <a:cubicBezTo>
                  <a:pt x="22665" y="2428"/>
                  <a:pt x="22718" y="2383"/>
                  <a:pt x="22762" y="2401"/>
                </a:cubicBezTo>
                <a:cubicBezTo>
                  <a:pt x="22815" y="2420"/>
                  <a:pt x="22797" y="2499"/>
                  <a:pt x="22733" y="2531"/>
                </a:cubicBezTo>
                <a:cubicBezTo>
                  <a:pt x="22704" y="2544"/>
                  <a:pt x="22678" y="2573"/>
                  <a:pt x="22678" y="2594"/>
                </a:cubicBezTo>
                <a:cubicBezTo>
                  <a:pt x="22675" y="2615"/>
                  <a:pt x="22667" y="2647"/>
                  <a:pt x="22659" y="2668"/>
                </a:cubicBezTo>
                <a:cubicBezTo>
                  <a:pt x="22649" y="2692"/>
                  <a:pt x="22657" y="2710"/>
                  <a:pt x="22678" y="2718"/>
                </a:cubicBezTo>
                <a:cubicBezTo>
                  <a:pt x="22725" y="2737"/>
                  <a:pt x="22723" y="2811"/>
                  <a:pt x="22673" y="2811"/>
                </a:cubicBezTo>
                <a:cubicBezTo>
                  <a:pt x="22652" y="2811"/>
                  <a:pt x="22628" y="2805"/>
                  <a:pt x="22620" y="2798"/>
                </a:cubicBezTo>
                <a:close/>
                <a:moveTo>
                  <a:pt x="25958" y="2798"/>
                </a:moveTo>
                <a:cubicBezTo>
                  <a:pt x="25939" y="2779"/>
                  <a:pt x="25958" y="2747"/>
                  <a:pt x="25984" y="2747"/>
                </a:cubicBezTo>
                <a:cubicBezTo>
                  <a:pt x="25997" y="2747"/>
                  <a:pt x="26005" y="2761"/>
                  <a:pt x="26005" y="2779"/>
                </a:cubicBezTo>
                <a:cubicBezTo>
                  <a:pt x="26005" y="2811"/>
                  <a:pt x="25981" y="2821"/>
                  <a:pt x="25958" y="2798"/>
                </a:cubicBezTo>
                <a:close/>
                <a:moveTo>
                  <a:pt x="22396" y="2731"/>
                </a:moveTo>
                <a:cubicBezTo>
                  <a:pt x="22396" y="2692"/>
                  <a:pt x="22406" y="2684"/>
                  <a:pt x="22469" y="2684"/>
                </a:cubicBezTo>
                <a:cubicBezTo>
                  <a:pt x="22509" y="2684"/>
                  <a:pt x="22543" y="2673"/>
                  <a:pt x="22543" y="2663"/>
                </a:cubicBezTo>
                <a:cubicBezTo>
                  <a:pt x="22543" y="2652"/>
                  <a:pt x="22533" y="2642"/>
                  <a:pt x="22520" y="2642"/>
                </a:cubicBezTo>
                <a:cubicBezTo>
                  <a:pt x="22506" y="2642"/>
                  <a:pt x="22499" y="2636"/>
                  <a:pt x="22506" y="2631"/>
                </a:cubicBezTo>
                <a:cubicBezTo>
                  <a:pt x="22528" y="2607"/>
                  <a:pt x="22586" y="2647"/>
                  <a:pt x="22586" y="2687"/>
                </a:cubicBezTo>
                <a:cubicBezTo>
                  <a:pt x="22586" y="2724"/>
                  <a:pt x="22575" y="2726"/>
                  <a:pt x="22520" y="2716"/>
                </a:cubicBezTo>
                <a:cubicBezTo>
                  <a:pt x="22472" y="2705"/>
                  <a:pt x="22448" y="2710"/>
                  <a:pt x="22427" y="2739"/>
                </a:cubicBezTo>
                <a:cubicBezTo>
                  <a:pt x="22398" y="2776"/>
                  <a:pt x="22396" y="2776"/>
                  <a:pt x="22396" y="2731"/>
                </a:cubicBezTo>
                <a:close/>
                <a:moveTo>
                  <a:pt x="26414" y="2737"/>
                </a:moveTo>
                <a:cubicBezTo>
                  <a:pt x="26406" y="2718"/>
                  <a:pt x="26406" y="2700"/>
                  <a:pt x="26411" y="2692"/>
                </a:cubicBezTo>
                <a:cubicBezTo>
                  <a:pt x="26430" y="2676"/>
                  <a:pt x="26493" y="2710"/>
                  <a:pt x="26485" y="2731"/>
                </a:cubicBezTo>
                <a:cubicBezTo>
                  <a:pt x="26472" y="2771"/>
                  <a:pt x="26427" y="2774"/>
                  <a:pt x="26414" y="2737"/>
                </a:cubicBezTo>
                <a:close/>
                <a:moveTo>
                  <a:pt x="27488" y="2753"/>
                </a:moveTo>
                <a:cubicBezTo>
                  <a:pt x="27472" y="2747"/>
                  <a:pt x="27451" y="2724"/>
                  <a:pt x="27438" y="2702"/>
                </a:cubicBezTo>
                <a:cubicBezTo>
                  <a:pt x="27422" y="2668"/>
                  <a:pt x="27425" y="2650"/>
                  <a:pt x="27454" y="2618"/>
                </a:cubicBezTo>
                <a:cubicBezTo>
                  <a:pt x="27504" y="2562"/>
                  <a:pt x="27556" y="2568"/>
                  <a:pt x="27586" y="2631"/>
                </a:cubicBezTo>
                <a:cubicBezTo>
                  <a:pt x="27622" y="2716"/>
                  <a:pt x="27570" y="2782"/>
                  <a:pt x="27488" y="2753"/>
                </a:cubicBezTo>
                <a:close/>
                <a:moveTo>
                  <a:pt x="25657" y="2724"/>
                </a:moveTo>
                <a:cubicBezTo>
                  <a:pt x="25633" y="2689"/>
                  <a:pt x="25683" y="2650"/>
                  <a:pt x="25712" y="2679"/>
                </a:cubicBezTo>
                <a:cubicBezTo>
                  <a:pt x="25736" y="2702"/>
                  <a:pt x="25720" y="2747"/>
                  <a:pt x="25688" y="2747"/>
                </a:cubicBezTo>
                <a:cubicBezTo>
                  <a:pt x="25678" y="2747"/>
                  <a:pt x="25665" y="2737"/>
                  <a:pt x="25657" y="2724"/>
                </a:cubicBezTo>
                <a:close/>
                <a:moveTo>
                  <a:pt x="27918" y="2695"/>
                </a:moveTo>
                <a:cubicBezTo>
                  <a:pt x="27841" y="2636"/>
                  <a:pt x="27923" y="2496"/>
                  <a:pt x="28005" y="2549"/>
                </a:cubicBezTo>
                <a:cubicBezTo>
                  <a:pt x="28045" y="2573"/>
                  <a:pt x="28068" y="2705"/>
                  <a:pt x="28034" y="2705"/>
                </a:cubicBezTo>
                <a:cubicBezTo>
                  <a:pt x="28024" y="2705"/>
                  <a:pt x="28002" y="2710"/>
                  <a:pt x="27987" y="2716"/>
                </a:cubicBezTo>
                <a:cubicBezTo>
                  <a:pt x="27971" y="2721"/>
                  <a:pt x="27939" y="2713"/>
                  <a:pt x="27918" y="2695"/>
                </a:cubicBezTo>
                <a:close/>
                <a:moveTo>
                  <a:pt x="22805" y="2671"/>
                </a:moveTo>
                <a:cubicBezTo>
                  <a:pt x="22789" y="2631"/>
                  <a:pt x="22826" y="2589"/>
                  <a:pt x="22857" y="2610"/>
                </a:cubicBezTo>
                <a:cubicBezTo>
                  <a:pt x="22892" y="2628"/>
                  <a:pt x="22886" y="2679"/>
                  <a:pt x="22849" y="2692"/>
                </a:cubicBezTo>
                <a:cubicBezTo>
                  <a:pt x="22831" y="2700"/>
                  <a:pt x="22810" y="2692"/>
                  <a:pt x="22805" y="2671"/>
                </a:cubicBezTo>
                <a:close/>
                <a:moveTo>
                  <a:pt x="23557" y="2663"/>
                </a:moveTo>
                <a:cubicBezTo>
                  <a:pt x="23557" y="2615"/>
                  <a:pt x="23609" y="2605"/>
                  <a:pt x="23628" y="2650"/>
                </a:cubicBezTo>
                <a:cubicBezTo>
                  <a:pt x="23641" y="2684"/>
                  <a:pt x="23625" y="2705"/>
                  <a:pt x="23586" y="2705"/>
                </a:cubicBezTo>
                <a:cubicBezTo>
                  <a:pt x="23570" y="2705"/>
                  <a:pt x="23557" y="2687"/>
                  <a:pt x="23557" y="2663"/>
                </a:cubicBezTo>
                <a:close/>
                <a:moveTo>
                  <a:pt x="24316" y="2684"/>
                </a:moveTo>
                <a:cubicBezTo>
                  <a:pt x="24316" y="2673"/>
                  <a:pt x="24322" y="2663"/>
                  <a:pt x="24327" y="2663"/>
                </a:cubicBezTo>
                <a:cubicBezTo>
                  <a:pt x="24330" y="2663"/>
                  <a:pt x="24340" y="2673"/>
                  <a:pt x="24348" y="2684"/>
                </a:cubicBezTo>
                <a:cubicBezTo>
                  <a:pt x="24356" y="2695"/>
                  <a:pt x="24351" y="2705"/>
                  <a:pt x="24338" y="2705"/>
                </a:cubicBezTo>
                <a:cubicBezTo>
                  <a:pt x="24327" y="2705"/>
                  <a:pt x="24316" y="2695"/>
                  <a:pt x="24316" y="2684"/>
                </a:cubicBezTo>
                <a:close/>
                <a:moveTo>
                  <a:pt x="23992" y="2650"/>
                </a:moveTo>
                <a:cubicBezTo>
                  <a:pt x="23976" y="2607"/>
                  <a:pt x="24013" y="2557"/>
                  <a:pt x="24063" y="2557"/>
                </a:cubicBezTo>
                <a:cubicBezTo>
                  <a:pt x="24105" y="2557"/>
                  <a:pt x="24132" y="2605"/>
                  <a:pt x="24113" y="2652"/>
                </a:cubicBezTo>
                <a:cubicBezTo>
                  <a:pt x="24097" y="2695"/>
                  <a:pt x="24008" y="2692"/>
                  <a:pt x="23992" y="2650"/>
                </a:cubicBezTo>
                <a:close/>
                <a:moveTo>
                  <a:pt x="25367" y="2671"/>
                </a:moveTo>
                <a:cubicBezTo>
                  <a:pt x="25345" y="2650"/>
                  <a:pt x="25374" y="2599"/>
                  <a:pt x="25406" y="2599"/>
                </a:cubicBezTo>
                <a:cubicBezTo>
                  <a:pt x="25422" y="2599"/>
                  <a:pt x="25435" y="2618"/>
                  <a:pt x="25435" y="2642"/>
                </a:cubicBezTo>
                <a:cubicBezTo>
                  <a:pt x="25435" y="2681"/>
                  <a:pt x="25393" y="2700"/>
                  <a:pt x="25367" y="2671"/>
                </a:cubicBezTo>
                <a:close/>
                <a:moveTo>
                  <a:pt x="26132" y="2652"/>
                </a:moveTo>
                <a:cubicBezTo>
                  <a:pt x="26132" y="2634"/>
                  <a:pt x="26145" y="2621"/>
                  <a:pt x="26163" y="2621"/>
                </a:cubicBezTo>
                <a:cubicBezTo>
                  <a:pt x="26182" y="2621"/>
                  <a:pt x="26195" y="2634"/>
                  <a:pt x="26195" y="2652"/>
                </a:cubicBezTo>
                <a:cubicBezTo>
                  <a:pt x="26195" y="2671"/>
                  <a:pt x="26182" y="2684"/>
                  <a:pt x="26163" y="2684"/>
                </a:cubicBezTo>
                <a:cubicBezTo>
                  <a:pt x="26145" y="2684"/>
                  <a:pt x="26132" y="2671"/>
                  <a:pt x="26132" y="2652"/>
                </a:cubicBezTo>
                <a:close/>
                <a:moveTo>
                  <a:pt x="27158" y="2671"/>
                </a:moveTo>
                <a:cubicBezTo>
                  <a:pt x="27150" y="2663"/>
                  <a:pt x="27145" y="2628"/>
                  <a:pt x="27145" y="2597"/>
                </a:cubicBezTo>
                <a:cubicBezTo>
                  <a:pt x="27145" y="2549"/>
                  <a:pt x="27158" y="2533"/>
                  <a:pt x="27198" y="2523"/>
                </a:cubicBezTo>
                <a:cubicBezTo>
                  <a:pt x="27264" y="2507"/>
                  <a:pt x="27314" y="2544"/>
                  <a:pt x="27314" y="2610"/>
                </a:cubicBezTo>
                <a:cubicBezTo>
                  <a:pt x="27314" y="2671"/>
                  <a:pt x="27203" y="2713"/>
                  <a:pt x="27158" y="2671"/>
                </a:cubicBezTo>
                <a:close/>
                <a:moveTo>
                  <a:pt x="15351" y="2642"/>
                </a:moveTo>
                <a:cubicBezTo>
                  <a:pt x="15324" y="2631"/>
                  <a:pt x="15303" y="2610"/>
                  <a:pt x="15303" y="2594"/>
                </a:cubicBezTo>
                <a:cubicBezTo>
                  <a:pt x="15303" y="2578"/>
                  <a:pt x="15309" y="2576"/>
                  <a:pt x="15319" y="2589"/>
                </a:cubicBezTo>
                <a:cubicBezTo>
                  <a:pt x="15327" y="2602"/>
                  <a:pt x="15359" y="2623"/>
                  <a:pt x="15388" y="2636"/>
                </a:cubicBezTo>
                <a:cubicBezTo>
                  <a:pt x="15451" y="2665"/>
                  <a:pt x="15419" y="2668"/>
                  <a:pt x="15351" y="2642"/>
                </a:cubicBezTo>
                <a:close/>
                <a:moveTo>
                  <a:pt x="26588" y="2610"/>
                </a:moveTo>
                <a:cubicBezTo>
                  <a:pt x="26596" y="2591"/>
                  <a:pt x="26615" y="2578"/>
                  <a:pt x="26630" y="2578"/>
                </a:cubicBezTo>
                <a:cubicBezTo>
                  <a:pt x="26646" y="2578"/>
                  <a:pt x="26659" y="2591"/>
                  <a:pt x="26659" y="2610"/>
                </a:cubicBezTo>
                <a:cubicBezTo>
                  <a:pt x="26659" y="2628"/>
                  <a:pt x="26641" y="2642"/>
                  <a:pt x="26617" y="2642"/>
                </a:cubicBezTo>
                <a:cubicBezTo>
                  <a:pt x="26591" y="2642"/>
                  <a:pt x="26580" y="2631"/>
                  <a:pt x="26588" y="2610"/>
                </a:cubicBezTo>
                <a:close/>
                <a:moveTo>
                  <a:pt x="27615" y="2599"/>
                </a:moveTo>
                <a:cubicBezTo>
                  <a:pt x="27580" y="2547"/>
                  <a:pt x="27601" y="2496"/>
                  <a:pt x="27665" y="2481"/>
                </a:cubicBezTo>
                <a:cubicBezTo>
                  <a:pt x="27723" y="2467"/>
                  <a:pt x="27778" y="2502"/>
                  <a:pt x="27778" y="2554"/>
                </a:cubicBezTo>
                <a:cubicBezTo>
                  <a:pt x="27778" y="2642"/>
                  <a:pt x="27659" y="2673"/>
                  <a:pt x="27615" y="2599"/>
                </a:cubicBezTo>
                <a:close/>
                <a:moveTo>
                  <a:pt x="23712" y="2591"/>
                </a:moveTo>
                <a:cubicBezTo>
                  <a:pt x="23691" y="2536"/>
                  <a:pt x="23720" y="2491"/>
                  <a:pt x="23773" y="2496"/>
                </a:cubicBezTo>
                <a:cubicBezTo>
                  <a:pt x="23807" y="2502"/>
                  <a:pt x="23820" y="2518"/>
                  <a:pt x="23820" y="2557"/>
                </a:cubicBezTo>
                <a:cubicBezTo>
                  <a:pt x="23820" y="2597"/>
                  <a:pt x="23807" y="2613"/>
                  <a:pt x="23773" y="2618"/>
                </a:cubicBezTo>
                <a:cubicBezTo>
                  <a:pt x="23744" y="2621"/>
                  <a:pt x="23720" y="2610"/>
                  <a:pt x="23712" y="2591"/>
                </a:cubicBezTo>
                <a:close/>
                <a:moveTo>
                  <a:pt x="25836" y="2589"/>
                </a:moveTo>
                <a:cubicBezTo>
                  <a:pt x="25836" y="2570"/>
                  <a:pt x="25849" y="2557"/>
                  <a:pt x="25868" y="2557"/>
                </a:cubicBezTo>
                <a:cubicBezTo>
                  <a:pt x="25886" y="2557"/>
                  <a:pt x="25900" y="2570"/>
                  <a:pt x="25900" y="2589"/>
                </a:cubicBezTo>
                <a:cubicBezTo>
                  <a:pt x="25900" y="2607"/>
                  <a:pt x="25886" y="2621"/>
                  <a:pt x="25868" y="2621"/>
                </a:cubicBezTo>
                <a:cubicBezTo>
                  <a:pt x="25849" y="2621"/>
                  <a:pt x="25836" y="2607"/>
                  <a:pt x="25836" y="2589"/>
                </a:cubicBezTo>
                <a:close/>
                <a:moveTo>
                  <a:pt x="26870" y="2589"/>
                </a:moveTo>
                <a:cubicBezTo>
                  <a:pt x="26826" y="2536"/>
                  <a:pt x="26876" y="2451"/>
                  <a:pt x="26952" y="2451"/>
                </a:cubicBezTo>
                <a:cubicBezTo>
                  <a:pt x="27000" y="2451"/>
                  <a:pt x="27016" y="2462"/>
                  <a:pt x="27024" y="2502"/>
                </a:cubicBezTo>
                <a:cubicBezTo>
                  <a:pt x="27029" y="2531"/>
                  <a:pt x="27024" y="2568"/>
                  <a:pt x="27013" y="2586"/>
                </a:cubicBezTo>
                <a:cubicBezTo>
                  <a:pt x="26989" y="2628"/>
                  <a:pt x="26905" y="2631"/>
                  <a:pt x="26870" y="2589"/>
                </a:cubicBezTo>
                <a:close/>
                <a:moveTo>
                  <a:pt x="28113" y="2607"/>
                </a:moveTo>
                <a:cubicBezTo>
                  <a:pt x="28071" y="2597"/>
                  <a:pt x="28053" y="2512"/>
                  <a:pt x="28079" y="2465"/>
                </a:cubicBezTo>
                <a:cubicBezTo>
                  <a:pt x="28116" y="2396"/>
                  <a:pt x="28243" y="2436"/>
                  <a:pt x="28243" y="2515"/>
                </a:cubicBezTo>
                <a:cubicBezTo>
                  <a:pt x="28243" y="2547"/>
                  <a:pt x="28179" y="2623"/>
                  <a:pt x="28155" y="2618"/>
                </a:cubicBezTo>
                <a:cubicBezTo>
                  <a:pt x="28153" y="2618"/>
                  <a:pt x="28132" y="2613"/>
                  <a:pt x="28113" y="2607"/>
                </a:cubicBezTo>
                <a:close/>
                <a:moveTo>
                  <a:pt x="22269" y="2591"/>
                </a:moveTo>
                <a:cubicBezTo>
                  <a:pt x="22269" y="2584"/>
                  <a:pt x="22287" y="2570"/>
                  <a:pt x="22311" y="2557"/>
                </a:cubicBezTo>
                <a:cubicBezTo>
                  <a:pt x="22335" y="2544"/>
                  <a:pt x="22353" y="2539"/>
                  <a:pt x="22353" y="2544"/>
                </a:cubicBezTo>
                <a:cubicBezTo>
                  <a:pt x="22353" y="2552"/>
                  <a:pt x="22335" y="2565"/>
                  <a:pt x="22311" y="2578"/>
                </a:cubicBezTo>
                <a:cubicBezTo>
                  <a:pt x="22287" y="2591"/>
                  <a:pt x="22269" y="2597"/>
                  <a:pt x="22269" y="2591"/>
                </a:cubicBezTo>
                <a:close/>
                <a:moveTo>
                  <a:pt x="26314" y="2565"/>
                </a:moveTo>
                <a:cubicBezTo>
                  <a:pt x="26295" y="2518"/>
                  <a:pt x="26298" y="2515"/>
                  <a:pt x="26332" y="2515"/>
                </a:cubicBezTo>
                <a:cubicBezTo>
                  <a:pt x="26351" y="2515"/>
                  <a:pt x="26364" y="2533"/>
                  <a:pt x="26364" y="2557"/>
                </a:cubicBezTo>
                <a:cubicBezTo>
                  <a:pt x="26364" y="2607"/>
                  <a:pt x="26332" y="2613"/>
                  <a:pt x="26314" y="2565"/>
                </a:cubicBezTo>
                <a:close/>
                <a:moveTo>
                  <a:pt x="27335" y="2547"/>
                </a:moveTo>
                <a:cubicBezTo>
                  <a:pt x="27279" y="2481"/>
                  <a:pt x="27361" y="2375"/>
                  <a:pt x="27435" y="2422"/>
                </a:cubicBezTo>
                <a:cubicBezTo>
                  <a:pt x="27483" y="2451"/>
                  <a:pt x="27496" y="2536"/>
                  <a:pt x="27459" y="2560"/>
                </a:cubicBezTo>
                <a:cubicBezTo>
                  <a:pt x="27414" y="2586"/>
                  <a:pt x="27364" y="2581"/>
                  <a:pt x="27335" y="2547"/>
                </a:cubicBezTo>
                <a:close/>
                <a:moveTo>
                  <a:pt x="25554" y="2544"/>
                </a:moveTo>
                <a:cubicBezTo>
                  <a:pt x="25528" y="2518"/>
                  <a:pt x="25541" y="2494"/>
                  <a:pt x="25583" y="2494"/>
                </a:cubicBezTo>
                <a:cubicBezTo>
                  <a:pt x="25607" y="2494"/>
                  <a:pt x="25625" y="2507"/>
                  <a:pt x="25625" y="2525"/>
                </a:cubicBezTo>
                <a:cubicBezTo>
                  <a:pt x="25625" y="2557"/>
                  <a:pt x="25580" y="2568"/>
                  <a:pt x="25554" y="2544"/>
                </a:cubicBezTo>
                <a:close/>
                <a:moveTo>
                  <a:pt x="27791" y="2483"/>
                </a:moveTo>
                <a:cubicBezTo>
                  <a:pt x="27765" y="2377"/>
                  <a:pt x="27878" y="2325"/>
                  <a:pt x="27934" y="2414"/>
                </a:cubicBezTo>
                <a:cubicBezTo>
                  <a:pt x="27965" y="2465"/>
                  <a:pt x="27929" y="2523"/>
                  <a:pt x="27857" y="2531"/>
                </a:cubicBezTo>
                <a:cubicBezTo>
                  <a:pt x="27815" y="2536"/>
                  <a:pt x="27802" y="2528"/>
                  <a:pt x="27791" y="2483"/>
                </a:cubicBezTo>
                <a:close/>
                <a:moveTo>
                  <a:pt x="25245" y="2473"/>
                </a:moveTo>
                <a:cubicBezTo>
                  <a:pt x="25245" y="2446"/>
                  <a:pt x="25258" y="2430"/>
                  <a:pt x="25285" y="2430"/>
                </a:cubicBezTo>
                <a:cubicBezTo>
                  <a:pt x="25335" y="2430"/>
                  <a:pt x="25351" y="2449"/>
                  <a:pt x="25338" y="2486"/>
                </a:cubicBezTo>
                <a:cubicBezTo>
                  <a:pt x="25319" y="2531"/>
                  <a:pt x="25245" y="2523"/>
                  <a:pt x="25245" y="2473"/>
                </a:cubicBezTo>
                <a:close/>
                <a:moveTo>
                  <a:pt x="26016" y="2494"/>
                </a:moveTo>
                <a:cubicBezTo>
                  <a:pt x="26008" y="2483"/>
                  <a:pt x="26018" y="2467"/>
                  <a:pt x="26037" y="2459"/>
                </a:cubicBezTo>
                <a:cubicBezTo>
                  <a:pt x="26076" y="2444"/>
                  <a:pt x="26100" y="2462"/>
                  <a:pt x="26079" y="2491"/>
                </a:cubicBezTo>
                <a:cubicBezTo>
                  <a:pt x="26063" y="2520"/>
                  <a:pt x="26031" y="2520"/>
                  <a:pt x="26016" y="2494"/>
                </a:cubicBezTo>
                <a:close/>
                <a:moveTo>
                  <a:pt x="27050" y="2449"/>
                </a:moveTo>
                <a:cubicBezTo>
                  <a:pt x="27031" y="2370"/>
                  <a:pt x="27060" y="2335"/>
                  <a:pt x="27129" y="2354"/>
                </a:cubicBezTo>
                <a:cubicBezTo>
                  <a:pt x="27195" y="2370"/>
                  <a:pt x="27216" y="2438"/>
                  <a:pt x="27169" y="2483"/>
                </a:cubicBezTo>
                <a:cubicBezTo>
                  <a:pt x="27111" y="2533"/>
                  <a:pt x="27066" y="2523"/>
                  <a:pt x="27050" y="2449"/>
                </a:cubicBezTo>
                <a:close/>
                <a:moveTo>
                  <a:pt x="23161" y="2475"/>
                </a:moveTo>
                <a:cubicBezTo>
                  <a:pt x="23148" y="2467"/>
                  <a:pt x="23142" y="2438"/>
                  <a:pt x="23148" y="2412"/>
                </a:cubicBezTo>
                <a:cubicBezTo>
                  <a:pt x="23163" y="2354"/>
                  <a:pt x="23227" y="2359"/>
                  <a:pt x="23235" y="2422"/>
                </a:cubicBezTo>
                <a:cubicBezTo>
                  <a:pt x="23243" y="2470"/>
                  <a:pt x="23200" y="2499"/>
                  <a:pt x="23161" y="2475"/>
                </a:cubicBezTo>
                <a:close/>
                <a:moveTo>
                  <a:pt x="23894" y="2454"/>
                </a:moveTo>
                <a:cubicBezTo>
                  <a:pt x="23894" y="2404"/>
                  <a:pt x="23913" y="2388"/>
                  <a:pt x="23950" y="2401"/>
                </a:cubicBezTo>
                <a:cubicBezTo>
                  <a:pt x="23995" y="2420"/>
                  <a:pt x="23987" y="2494"/>
                  <a:pt x="23936" y="2494"/>
                </a:cubicBezTo>
                <a:cubicBezTo>
                  <a:pt x="23910" y="2494"/>
                  <a:pt x="23894" y="2481"/>
                  <a:pt x="23894" y="2454"/>
                </a:cubicBezTo>
                <a:close/>
                <a:moveTo>
                  <a:pt x="22240" y="2454"/>
                </a:moveTo>
                <a:cubicBezTo>
                  <a:pt x="22235" y="2446"/>
                  <a:pt x="22248" y="2438"/>
                  <a:pt x="22272" y="2436"/>
                </a:cubicBezTo>
                <a:cubicBezTo>
                  <a:pt x="22319" y="2433"/>
                  <a:pt x="22324" y="2444"/>
                  <a:pt x="22280" y="2459"/>
                </a:cubicBezTo>
                <a:cubicBezTo>
                  <a:pt x="22264" y="2465"/>
                  <a:pt x="22245" y="2465"/>
                  <a:pt x="22240" y="2454"/>
                </a:cubicBezTo>
                <a:close/>
                <a:moveTo>
                  <a:pt x="27517" y="2441"/>
                </a:moveTo>
                <a:cubicBezTo>
                  <a:pt x="27469" y="2393"/>
                  <a:pt x="27504" y="2317"/>
                  <a:pt x="27572" y="2309"/>
                </a:cubicBezTo>
                <a:cubicBezTo>
                  <a:pt x="27651" y="2298"/>
                  <a:pt x="27691" y="2375"/>
                  <a:pt x="27638" y="2433"/>
                </a:cubicBezTo>
                <a:cubicBezTo>
                  <a:pt x="27596" y="2481"/>
                  <a:pt x="27559" y="2483"/>
                  <a:pt x="27517" y="2441"/>
                </a:cubicBezTo>
                <a:close/>
                <a:moveTo>
                  <a:pt x="22504" y="2414"/>
                </a:moveTo>
                <a:cubicBezTo>
                  <a:pt x="22501" y="2385"/>
                  <a:pt x="22483" y="2359"/>
                  <a:pt x="22454" y="2346"/>
                </a:cubicBezTo>
                <a:cubicBezTo>
                  <a:pt x="22422" y="2333"/>
                  <a:pt x="22417" y="2327"/>
                  <a:pt x="22440" y="2327"/>
                </a:cubicBezTo>
                <a:cubicBezTo>
                  <a:pt x="22488" y="2325"/>
                  <a:pt x="22528" y="2377"/>
                  <a:pt x="22517" y="2425"/>
                </a:cubicBezTo>
                <a:cubicBezTo>
                  <a:pt x="22509" y="2454"/>
                  <a:pt x="22506" y="2451"/>
                  <a:pt x="22504" y="2414"/>
                </a:cubicBezTo>
                <a:close/>
                <a:moveTo>
                  <a:pt x="25736" y="2414"/>
                </a:moveTo>
                <a:cubicBezTo>
                  <a:pt x="25744" y="2367"/>
                  <a:pt x="25781" y="2370"/>
                  <a:pt x="25791" y="2417"/>
                </a:cubicBezTo>
                <a:cubicBezTo>
                  <a:pt x="25794" y="2438"/>
                  <a:pt x="25783" y="2451"/>
                  <a:pt x="25762" y="2451"/>
                </a:cubicBezTo>
                <a:cubicBezTo>
                  <a:pt x="25741" y="2451"/>
                  <a:pt x="25731" y="2438"/>
                  <a:pt x="25736" y="2414"/>
                </a:cubicBezTo>
                <a:close/>
                <a:moveTo>
                  <a:pt x="26752" y="2399"/>
                </a:moveTo>
                <a:cubicBezTo>
                  <a:pt x="26736" y="2333"/>
                  <a:pt x="26773" y="2282"/>
                  <a:pt x="26841" y="2282"/>
                </a:cubicBezTo>
                <a:cubicBezTo>
                  <a:pt x="26876" y="2282"/>
                  <a:pt x="26894" y="2298"/>
                  <a:pt x="26905" y="2335"/>
                </a:cubicBezTo>
                <a:cubicBezTo>
                  <a:pt x="26918" y="2393"/>
                  <a:pt x="26884" y="2438"/>
                  <a:pt x="26812" y="2446"/>
                </a:cubicBezTo>
                <a:cubicBezTo>
                  <a:pt x="26778" y="2451"/>
                  <a:pt x="26762" y="2441"/>
                  <a:pt x="26752" y="2399"/>
                </a:cubicBezTo>
                <a:close/>
                <a:moveTo>
                  <a:pt x="22863" y="2412"/>
                </a:moveTo>
                <a:cubicBezTo>
                  <a:pt x="22847" y="2401"/>
                  <a:pt x="22842" y="2383"/>
                  <a:pt x="22849" y="2370"/>
                </a:cubicBezTo>
                <a:cubicBezTo>
                  <a:pt x="22857" y="2354"/>
                  <a:pt x="22831" y="2314"/>
                  <a:pt x="22783" y="2272"/>
                </a:cubicBezTo>
                <a:cubicBezTo>
                  <a:pt x="22739" y="2230"/>
                  <a:pt x="22715" y="2198"/>
                  <a:pt x="22728" y="2198"/>
                </a:cubicBezTo>
                <a:cubicBezTo>
                  <a:pt x="22739" y="2198"/>
                  <a:pt x="22754" y="2179"/>
                  <a:pt x="22760" y="2156"/>
                </a:cubicBezTo>
                <a:cubicBezTo>
                  <a:pt x="22768" y="2132"/>
                  <a:pt x="22781" y="2113"/>
                  <a:pt x="22794" y="2113"/>
                </a:cubicBezTo>
                <a:cubicBezTo>
                  <a:pt x="22823" y="2113"/>
                  <a:pt x="22847" y="2201"/>
                  <a:pt x="22820" y="2216"/>
                </a:cubicBezTo>
                <a:cubicBezTo>
                  <a:pt x="22783" y="2240"/>
                  <a:pt x="22831" y="2290"/>
                  <a:pt x="22876" y="2277"/>
                </a:cubicBezTo>
                <a:cubicBezTo>
                  <a:pt x="22934" y="2261"/>
                  <a:pt x="22958" y="2282"/>
                  <a:pt x="22976" y="2362"/>
                </a:cubicBezTo>
                <a:cubicBezTo>
                  <a:pt x="22989" y="2425"/>
                  <a:pt x="22984" y="2430"/>
                  <a:pt x="22942" y="2430"/>
                </a:cubicBezTo>
                <a:cubicBezTo>
                  <a:pt x="22913" y="2430"/>
                  <a:pt x="22878" y="2422"/>
                  <a:pt x="22863" y="2412"/>
                </a:cubicBezTo>
                <a:close/>
                <a:moveTo>
                  <a:pt x="25124" y="2417"/>
                </a:moveTo>
                <a:cubicBezTo>
                  <a:pt x="25132" y="2412"/>
                  <a:pt x="25150" y="2409"/>
                  <a:pt x="25166" y="2417"/>
                </a:cubicBezTo>
                <a:cubicBezTo>
                  <a:pt x="25182" y="2422"/>
                  <a:pt x="25177" y="2428"/>
                  <a:pt x="25153" y="2428"/>
                </a:cubicBezTo>
                <a:cubicBezTo>
                  <a:pt x="25129" y="2430"/>
                  <a:pt x="25119" y="2425"/>
                  <a:pt x="25124" y="2417"/>
                </a:cubicBezTo>
                <a:close/>
                <a:moveTo>
                  <a:pt x="27968" y="2388"/>
                </a:moveTo>
                <a:cubicBezTo>
                  <a:pt x="27934" y="2325"/>
                  <a:pt x="27960" y="2267"/>
                  <a:pt x="28026" y="2256"/>
                </a:cubicBezTo>
                <a:cubicBezTo>
                  <a:pt x="28089" y="2243"/>
                  <a:pt x="28137" y="2280"/>
                  <a:pt x="28137" y="2341"/>
                </a:cubicBezTo>
                <a:cubicBezTo>
                  <a:pt x="28137" y="2430"/>
                  <a:pt x="28010" y="2465"/>
                  <a:pt x="27968" y="2388"/>
                </a:cubicBezTo>
                <a:close/>
                <a:moveTo>
                  <a:pt x="23623" y="2388"/>
                </a:moveTo>
                <a:cubicBezTo>
                  <a:pt x="23633" y="2356"/>
                  <a:pt x="23667" y="2354"/>
                  <a:pt x="23678" y="2383"/>
                </a:cubicBezTo>
                <a:cubicBezTo>
                  <a:pt x="23683" y="2396"/>
                  <a:pt x="23670" y="2409"/>
                  <a:pt x="23652" y="2409"/>
                </a:cubicBezTo>
                <a:cubicBezTo>
                  <a:pt x="23633" y="2409"/>
                  <a:pt x="23620" y="2399"/>
                  <a:pt x="23623" y="2388"/>
                </a:cubicBezTo>
                <a:close/>
                <a:moveTo>
                  <a:pt x="26190" y="2367"/>
                </a:moveTo>
                <a:cubicBezTo>
                  <a:pt x="26195" y="2343"/>
                  <a:pt x="26216" y="2325"/>
                  <a:pt x="26237" y="2325"/>
                </a:cubicBezTo>
                <a:cubicBezTo>
                  <a:pt x="26266" y="2325"/>
                  <a:pt x="26272" y="2335"/>
                  <a:pt x="26264" y="2367"/>
                </a:cubicBezTo>
                <a:cubicBezTo>
                  <a:pt x="26258" y="2391"/>
                  <a:pt x="26237" y="2409"/>
                  <a:pt x="26216" y="2409"/>
                </a:cubicBezTo>
                <a:cubicBezTo>
                  <a:pt x="26187" y="2409"/>
                  <a:pt x="26182" y="2399"/>
                  <a:pt x="26190" y="2367"/>
                </a:cubicBezTo>
                <a:close/>
                <a:moveTo>
                  <a:pt x="27227" y="2351"/>
                </a:moveTo>
                <a:cubicBezTo>
                  <a:pt x="27208" y="2304"/>
                  <a:pt x="27213" y="2288"/>
                  <a:pt x="27250" y="2256"/>
                </a:cubicBezTo>
                <a:cubicBezTo>
                  <a:pt x="27335" y="2190"/>
                  <a:pt x="27417" y="2288"/>
                  <a:pt x="27343" y="2370"/>
                </a:cubicBezTo>
                <a:cubicBezTo>
                  <a:pt x="27293" y="2425"/>
                  <a:pt x="27253" y="2420"/>
                  <a:pt x="27227" y="2351"/>
                </a:cubicBezTo>
                <a:close/>
                <a:moveTo>
                  <a:pt x="25446" y="2367"/>
                </a:moveTo>
                <a:cubicBezTo>
                  <a:pt x="25427" y="2338"/>
                  <a:pt x="25454" y="2298"/>
                  <a:pt x="25480" y="2314"/>
                </a:cubicBezTo>
                <a:cubicBezTo>
                  <a:pt x="25504" y="2330"/>
                  <a:pt x="25504" y="2388"/>
                  <a:pt x="25477" y="2388"/>
                </a:cubicBezTo>
                <a:cubicBezTo>
                  <a:pt x="25467" y="2388"/>
                  <a:pt x="25454" y="2377"/>
                  <a:pt x="25446" y="2367"/>
                </a:cubicBezTo>
                <a:close/>
                <a:moveTo>
                  <a:pt x="27704" y="2327"/>
                </a:moveTo>
                <a:cubicBezTo>
                  <a:pt x="27659" y="2274"/>
                  <a:pt x="27665" y="2222"/>
                  <a:pt x="27720" y="2201"/>
                </a:cubicBezTo>
                <a:cubicBezTo>
                  <a:pt x="27778" y="2177"/>
                  <a:pt x="27815" y="2190"/>
                  <a:pt x="27831" y="2240"/>
                </a:cubicBezTo>
                <a:cubicBezTo>
                  <a:pt x="27860" y="2327"/>
                  <a:pt x="27765" y="2393"/>
                  <a:pt x="27704" y="2327"/>
                </a:cubicBezTo>
                <a:close/>
                <a:moveTo>
                  <a:pt x="22591" y="2333"/>
                </a:moveTo>
                <a:cubicBezTo>
                  <a:pt x="22599" y="2327"/>
                  <a:pt x="22617" y="2325"/>
                  <a:pt x="22633" y="2333"/>
                </a:cubicBezTo>
                <a:cubicBezTo>
                  <a:pt x="22649" y="2338"/>
                  <a:pt x="22644" y="2343"/>
                  <a:pt x="22620" y="2343"/>
                </a:cubicBezTo>
                <a:cubicBezTo>
                  <a:pt x="22596" y="2346"/>
                  <a:pt x="22586" y="2341"/>
                  <a:pt x="22591" y="2333"/>
                </a:cubicBezTo>
                <a:close/>
                <a:moveTo>
                  <a:pt x="25915" y="2333"/>
                </a:moveTo>
                <a:cubicBezTo>
                  <a:pt x="25897" y="2314"/>
                  <a:pt x="25923" y="2259"/>
                  <a:pt x="25944" y="2274"/>
                </a:cubicBezTo>
                <a:cubicBezTo>
                  <a:pt x="25955" y="2280"/>
                  <a:pt x="25963" y="2298"/>
                  <a:pt x="25963" y="2314"/>
                </a:cubicBezTo>
                <a:cubicBezTo>
                  <a:pt x="25963" y="2346"/>
                  <a:pt x="25936" y="2356"/>
                  <a:pt x="25915" y="2333"/>
                </a:cubicBezTo>
                <a:close/>
                <a:moveTo>
                  <a:pt x="25140" y="2304"/>
                </a:moveTo>
                <a:cubicBezTo>
                  <a:pt x="25116" y="2288"/>
                  <a:pt x="25113" y="2277"/>
                  <a:pt x="25134" y="2259"/>
                </a:cubicBezTo>
                <a:cubicBezTo>
                  <a:pt x="25163" y="2230"/>
                  <a:pt x="25232" y="2251"/>
                  <a:pt x="25219" y="2288"/>
                </a:cubicBezTo>
                <a:cubicBezTo>
                  <a:pt x="25208" y="2322"/>
                  <a:pt x="25177" y="2327"/>
                  <a:pt x="25140" y="2304"/>
                </a:cubicBezTo>
                <a:close/>
                <a:moveTo>
                  <a:pt x="26929" y="2272"/>
                </a:moveTo>
                <a:cubicBezTo>
                  <a:pt x="26915" y="2208"/>
                  <a:pt x="26955" y="2171"/>
                  <a:pt x="27024" y="2179"/>
                </a:cubicBezTo>
                <a:cubicBezTo>
                  <a:pt x="27055" y="2185"/>
                  <a:pt x="27074" y="2203"/>
                  <a:pt x="27079" y="2237"/>
                </a:cubicBezTo>
                <a:cubicBezTo>
                  <a:pt x="27092" y="2333"/>
                  <a:pt x="26947" y="2364"/>
                  <a:pt x="26929" y="2272"/>
                </a:cubicBezTo>
                <a:close/>
                <a:moveTo>
                  <a:pt x="26979" y="2248"/>
                </a:moveTo>
                <a:cubicBezTo>
                  <a:pt x="26955" y="2203"/>
                  <a:pt x="26947" y="2219"/>
                  <a:pt x="26968" y="2272"/>
                </a:cubicBezTo>
                <a:cubicBezTo>
                  <a:pt x="26976" y="2290"/>
                  <a:pt x="26987" y="2301"/>
                  <a:pt x="26992" y="2296"/>
                </a:cubicBezTo>
                <a:cubicBezTo>
                  <a:pt x="26997" y="2290"/>
                  <a:pt x="26992" y="2269"/>
                  <a:pt x="26979" y="2248"/>
                </a:cubicBezTo>
                <a:close/>
                <a:moveTo>
                  <a:pt x="22564" y="2290"/>
                </a:moveTo>
                <a:cubicBezTo>
                  <a:pt x="22564" y="2277"/>
                  <a:pt x="22578" y="2256"/>
                  <a:pt x="22594" y="2243"/>
                </a:cubicBezTo>
                <a:cubicBezTo>
                  <a:pt x="22615" y="2224"/>
                  <a:pt x="22628" y="2227"/>
                  <a:pt x="22649" y="2251"/>
                </a:cubicBezTo>
                <a:cubicBezTo>
                  <a:pt x="22665" y="2269"/>
                  <a:pt x="22670" y="2290"/>
                  <a:pt x="22662" y="2298"/>
                </a:cubicBezTo>
                <a:cubicBezTo>
                  <a:pt x="22654" y="2306"/>
                  <a:pt x="22638" y="2298"/>
                  <a:pt x="22628" y="2282"/>
                </a:cubicBezTo>
                <a:cubicBezTo>
                  <a:pt x="22609" y="2253"/>
                  <a:pt x="22604" y="2253"/>
                  <a:pt x="22586" y="2282"/>
                </a:cubicBezTo>
                <a:cubicBezTo>
                  <a:pt x="22575" y="2301"/>
                  <a:pt x="22564" y="2304"/>
                  <a:pt x="22564" y="2290"/>
                </a:cubicBezTo>
                <a:close/>
                <a:moveTo>
                  <a:pt x="23050" y="2237"/>
                </a:moveTo>
                <a:cubicBezTo>
                  <a:pt x="23050" y="2187"/>
                  <a:pt x="23100" y="2195"/>
                  <a:pt x="23111" y="2248"/>
                </a:cubicBezTo>
                <a:cubicBezTo>
                  <a:pt x="23113" y="2269"/>
                  <a:pt x="23103" y="2282"/>
                  <a:pt x="23084" y="2282"/>
                </a:cubicBezTo>
                <a:cubicBezTo>
                  <a:pt x="23063" y="2282"/>
                  <a:pt x="23050" y="2264"/>
                  <a:pt x="23050" y="2237"/>
                </a:cubicBezTo>
                <a:close/>
                <a:moveTo>
                  <a:pt x="27414" y="2269"/>
                </a:moveTo>
                <a:cubicBezTo>
                  <a:pt x="27406" y="2261"/>
                  <a:pt x="27398" y="2230"/>
                  <a:pt x="27398" y="2198"/>
                </a:cubicBezTo>
                <a:cubicBezTo>
                  <a:pt x="27398" y="2132"/>
                  <a:pt x="27459" y="2103"/>
                  <a:pt x="27514" y="2142"/>
                </a:cubicBezTo>
                <a:cubicBezTo>
                  <a:pt x="27570" y="2182"/>
                  <a:pt x="27546" y="2269"/>
                  <a:pt x="27483" y="2277"/>
                </a:cubicBezTo>
                <a:cubicBezTo>
                  <a:pt x="27454" y="2282"/>
                  <a:pt x="27422" y="2277"/>
                  <a:pt x="27414" y="2269"/>
                </a:cubicBezTo>
                <a:close/>
                <a:moveTo>
                  <a:pt x="25625" y="2227"/>
                </a:moveTo>
                <a:cubicBezTo>
                  <a:pt x="25625" y="2208"/>
                  <a:pt x="25636" y="2198"/>
                  <a:pt x="25652" y="2203"/>
                </a:cubicBezTo>
                <a:cubicBezTo>
                  <a:pt x="25688" y="2216"/>
                  <a:pt x="25696" y="2261"/>
                  <a:pt x="25659" y="2261"/>
                </a:cubicBezTo>
                <a:cubicBezTo>
                  <a:pt x="25641" y="2261"/>
                  <a:pt x="25625" y="2245"/>
                  <a:pt x="25625" y="2227"/>
                </a:cubicBezTo>
                <a:close/>
                <a:moveTo>
                  <a:pt x="27878" y="2232"/>
                </a:moveTo>
                <a:cubicBezTo>
                  <a:pt x="27807" y="2177"/>
                  <a:pt x="27852" y="2058"/>
                  <a:pt x="27939" y="2074"/>
                </a:cubicBezTo>
                <a:cubicBezTo>
                  <a:pt x="27960" y="2079"/>
                  <a:pt x="27989" y="2105"/>
                  <a:pt x="28002" y="2134"/>
                </a:cubicBezTo>
                <a:cubicBezTo>
                  <a:pt x="28026" y="2177"/>
                  <a:pt x="28024" y="2193"/>
                  <a:pt x="27994" y="2224"/>
                </a:cubicBezTo>
                <a:cubicBezTo>
                  <a:pt x="27955" y="2269"/>
                  <a:pt x="27929" y="2269"/>
                  <a:pt x="27878" y="2232"/>
                </a:cubicBezTo>
                <a:close/>
                <a:moveTo>
                  <a:pt x="26646" y="2177"/>
                </a:moveTo>
                <a:cubicBezTo>
                  <a:pt x="26646" y="2100"/>
                  <a:pt x="26675" y="2092"/>
                  <a:pt x="26694" y="2166"/>
                </a:cubicBezTo>
                <a:cubicBezTo>
                  <a:pt x="26704" y="2211"/>
                  <a:pt x="26712" y="2216"/>
                  <a:pt x="26736" y="2195"/>
                </a:cubicBezTo>
                <a:cubicBezTo>
                  <a:pt x="26762" y="2174"/>
                  <a:pt x="26760" y="2166"/>
                  <a:pt x="26731" y="2132"/>
                </a:cubicBezTo>
                <a:cubicBezTo>
                  <a:pt x="26712" y="2111"/>
                  <a:pt x="26704" y="2092"/>
                  <a:pt x="26717" y="2092"/>
                </a:cubicBezTo>
                <a:cubicBezTo>
                  <a:pt x="26746" y="2092"/>
                  <a:pt x="26802" y="2182"/>
                  <a:pt x="26791" y="2214"/>
                </a:cubicBezTo>
                <a:cubicBezTo>
                  <a:pt x="26786" y="2230"/>
                  <a:pt x="26752" y="2240"/>
                  <a:pt x="26715" y="2240"/>
                </a:cubicBezTo>
                <a:cubicBezTo>
                  <a:pt x="26651" y="2240"/>
                  <a:pt x="26646" y="2235"/>
                  <a:pt x="26646" y="2177"/>
                </a:cubicBezTo>
                <a:close/>
                <a:moveTo>
                  <a:pt x="26089" y="2198"/>
                </a:moveTo>
                <a:cubicBezTo>
                  <a:pt x="26089" y="2187"/>
                  <a:pt x="26100" y="2177"/>
                  <a:pt x="26111" y="2177"/>
                </a:cubicBezTo>
                <a:cubicBezTo>
                  <a:pt x="26121" y="2177"/>
                  <a:pt x="26132" y="2187"/>
                  <a:pt x="26132" y="2198"/>
                </a:cubicBezTo>
                <a:cubicBezTo>
                  <a:pt x="26132" y="2208"/>
                  <a:pt x="26121" y="2219"/>
                  <a:pt x="26111" y="2219"/>
                </a:cubicBezTo>
                <a:cubicBezTo>
                  <a:pt x="26100" y="2219"/>
                  <a:pt x="26089" y="2208"/>
                  <a:pt x="26089" y="2198"/>
                </a:cubicBezTo>
                <a:close/>
                <a:moveTo>
                  <a:pt x="27124" y="2187"/>
                </a:moveTo>
                <a:cubicBezTo>
                  <a:pt x="27087" y="2142"/>
                  <a:pt x="27108" y="2082"/>
                  <a:pt x="27163" y="2074"/>
                </a:cubicBezTo>
                <a:cubicBezTo>
                  <a:pt x="27224" y="2066"/>
                  <a:pt x="27272" y="2105"/>
                  <a:pt x="27256" y="2153"/>
                </a:cubicBezTo>
                <a:cubicBezTo>
                  <a:pt x="27229" y="2222"/>
                  <a:pt x="27166" y="2240"/>
                  <a:pt x="27124" y="2187"/>
                </a:cubicBezTo>
                <a:close/>
                <a:moveTo>
                  <a:pt x="23206" y="2166"/>
                </a:moveTo>
                <a:cubicBezTo>
                  <a:pt x="23185" y="2113"/>
                  <a:pt x="23214" y="2071"/>
                  <a:pt x="23269" y="2071"/>
                </a:cubicBezTo>
                <a:cubicBezTo>
                  <a:pt x="23330" y="2071"/>
                  <a:pt x="23351" y="2113"/>
                  <a:pt x="23314" y="2161"/>
                </a:cubicBezTo>
                <a:cubicBezTo>
                  <a:pt x="23282" y="2206"/>
                  <a:pt x="23221" y="2208"/>
                  <a:pt x="23206" y="2166"/>
                </a:cubicBezTo>
                <a:close/>
                <a:moveTo>
                  <a:pt x="25335" y="2174"/>
                </a:moveTo>
                <a:cubicBezTo>
                  <a:pt x="25348" y="2134"/>
                  <a:pt x="25393" y="2127"/>
                  <a:pt x="25393" y="2164"/>
                </a:cubicBezTo>
                <a:cubicBezTo>
                  <a:pt x="25393" y="2182"/>
                  <a:pt x="25377" y="2198"/>
                  <a:pt x="25359" y="2198"/>
                </a:cubicBezTo>
                <a:cubicBezTo>
                  <a:pt x="25340" y="2198"/>
                  <a:pt x="25330" y="2187"/>
                  <a:pt x="25335" y="2171"/>
                </a:cubicBezTo>
                <a:lnTo>
                  <a:pt x="25335" y="2174"/>
                </a:lnTo>
                <a:close/>
                <a:moveTo>
                  <a:pt x="22586" y="2124"/>
                </a:moveTo>
                <a:cubicBezTo>
                  <a:pt x="22491" y="2055"/>
                  <a:pt x="22522" y="2055"/>
                  <a:pt x="22623" y="2124"/>
                </a:cubicBezTo>
                <a:cubicBezTo>
                  <a:pt x="22665" y="2153"/>
                  <a:pt x="22691" y="2177"/>
                  <a:pt x="22681" y="2177"/>
                </a:cubicBezTo>
                <a:cubicBezTo>
                  <a:pt x="22670" y="2174"/>
                  <a:pt x="22628" y="2150"/>
                  <a:pt x="22586" y="2124"/>
                </a:cubicBezTo>
                <a:close/>
                <a:moveTo>
                  <a:pt x="27593" y="2150"/>
                </a:moveTo>
                <a:cubicBezTo>
                  <a:pt x="27578" y="2137"/>
                  <a:pt x="27567" y="2105"/>
                  <a:pt x="27567" y="2079"/>
                </a:cubicBezTo>
                <a:cubicBezTo>
                  <a:pt x="27567" y="1994"/>
                  <a:pt x="27699" y="1989"/>
                  <a:pt x="27725" y="2074"/>
                </a:cubicBezTo>
                <a:cubicBezTo>
                  <a:pt x="27752" y="2153"/>
                  <a:pt x="27651" y="2211"/>
                  <a:pt x="27593" y="2150"/>
                </a:cubicBezTo>
                <a:close/>
                <a:moveTo>
                  <a:pt x="25807" y="2121"/>
                </a:moveTo>
                <a:cubicBezTo>
                  <a:pt x="25799" y="2103"/>
                  <a:pt x="25805" y="2092"/>
                  <a:pt x="25818" y="2097"/>
                </a:cubicBezTo>
                <a:cubicBezTo>
                  <a:pt x="25849" y="2108"/>
                  <a:pt x="25868" y="2156"/>
                  <a:pt x="25841" y="2156"/>
                </a:cubicBezTo>
                <a:cubicBezTo>
                  <a:pt x="25828" y="2156"/>
                  <a:pt x="25815" y="2140"/>
                  <a:pt x="25807" y="2121"/>
                </a:cubicBezTo>
                <a:close/>
                <a:moveTo>
                  <a:pt x="24868" y="2076"/>
                </a:moveTo>
                <a:cubicBezTo>
                  <a:pt x="24876" y="2008"/>
                  <a:pt x="24942" y="1997"/>
                  <a:pt x="24979" y="2055"/>
                </a:cubicBezTo>
                <a:cubicBezTo>
                  <a:pt x="25005" y="2097"/>
                  <a:pt x="24971" y="2134"/>
                  <a:pt x="24900" y="2134"/>
                </a:cubicBezTo>
                <a:cubicBezTo>
                  <a:pt x="24871" y="2134"/>
                  <a:pt x="24865" y="2121"/>
                  <a:pt x="24868" y="2076"/>
                </a:cubicBezTo>
                <a:close/>
                <a:moveTo>
                  <a:pt x="26841" y="2119"/>
                </a:moveTo>
                <a:cubicBezTo>
                  <a:pt x="26812" y="2071"/>
                  <a:pt x="26847" y="2018"/>
                  <a:pt x="26910" y="2010"/>
                </a:cubicBezTo>
                <a:cubicBezTo>
                  <a:pt x="26968" y="2005"/>
                  <a:pt x="26976" y="2010"/>
                  <a:pt x="26976" y="2058"/>
                </a:cubicBezTo>
                <a:cubicBezTo>
                  <a:pt x="26976" y="2121"/>
                  <a:pt x="26873" y="2166"/>
                  <a:pt x="26841" y="2119"/>
                </a:cubicBezTo>
                <a:close/>
                <a:moveTo>
                  <a:pt x="26934" y="2039"/>
                </a:moveTo>
                <a:cubicBezTo>
                  <a:pt x="26934" y="2034"/>
                  <a:pt x="26918" y="2029"/>
                  <a:pt x="26902" y="2029"/>
                </a:cubicBezTo>
                <a:cubicBezTo>
                  <a:pt x="26884" y="2029"/>
                  <a:pt x="26873" y="2039"/>
                  <a:pt x="26881" y="2050"/>
                </a:cubicBezTo>
                <a:cubicBezTo>
                  <a:pt x="26894" y="2071"/>
                  <a:pt x="26934" y="2060"/>
                  <a:pt x="26934" y="2039"/>
                </a:cubicBezTo>
                <a:close/>
                <a:moveTo>
                  <a:pt x="22955" y="2095"/>
                </a:moveTo>
                <a:cubicBezTo>
                  <a:pt x="22934" y="2058"/>
                  <a:pt x="22966" y="2021"/>
                  <a:pt x="22995" y="2047"/>
                </a:cubicBezTo>
                <a:cubicBezTo>
                  <a:pt x="23010" y="2066"/>
                  <a:pt x="23010" y="2076"/>
                  <a:pt x="22995" y="2095"/>
                </a:cubicBezTo>
                <a:cubicBezTo>
                  <a:pt x="22976" y="2111"/>
                  <a:pt x="22966" y="2111"/>
                  <a:pt x="22955" y="2095"/>
                </a:cubicBezTo>
                <a:close/>
                <a:moveTo>
                  <a:pt x="27306" y="2079"/>
                </a:moveTo>
                <a:cubicBezTo>
                  <a:pt x="27264" y="2039"/>
                  <a:pt x="27264" y="2000"/>
                  <a:pt x="27303" y="1965"/>
                </a:cubicBezTo>
                <a:cubicBezTo>
                  <a:pt x="27340" y="1934"/>
                  <a:pt x="27398" y="1944"/>
                  <a:pt x="27427" y="1992"/>
                </a:cubicBezTo>
                <a:cubicBezTo>
                  <a:pt x="27443" y="2018"/>
                  <a:pt x="27440" y="2037"/>
                  <a:pt x="27409" y="2071"/>
                </a:cubicBezTo>
                <a:cubicBezTo>
                  <a:pt x="27364" y="2121"/>
                  <a:pt x="27348" y="2124"/>
                  <a:pt x="27306" y="2079"/>
                </a:cubicBezTo>
                <a:close/>
                <a:moveTo>
                  <a:pt x="25533" y="2074"/>
                </a:moveTo>
                <a:cubicBezTo>
                  <a:pt x="25522" y="2058"/>
                  <a:pt x="25522" y="2042"/>
                  <a:pt x="25528" y="2034"/>
                </a:cubicBezTo>
                <a:cubicBezTo>
                  <a:pt x="25546" y="2016"/>
                  <a:pt x="25567" y="2045"/>
                  <a:pt x="25557" y="2074"/>
                </a:cubicBezTo>
                <a:cubicBezTo>
                  <a:pt x="25551" y="2095"/>
                  <a:pt x="25546" y="2095"/>
                  <a:pt x="25533" y="2074"/>
                </a:cubicBezTo>
                <a:close/>
                <a:moveTo>
                  <a:pt x="27762" y="2045"/>
                </a:moveTo>
                <a:cubicBezTo>
                  <a:pt x="27717" y="2002"/>
                  <a:pt x="27731" y="1923"/>
                  <a:pt x="27789" y="1899"/>
                </a:cubicBezTo>
                <a:cubicBezTo>
                  <a:pt x="27855" y="1868"/>
                  <a:pt x="27905" y="1905"/>
                  <a:pt x="27905" y="1987"/>
                </a:cubicBezTo>
                <a:cubicBezTo>
                  <a:pt x="27905" y="2066"/>
                  <a:pt x="27818" y="2100"/>
                  <a:pt x="27762" y="2045"/>
                </a:cubicBezTo>
                <a:close/>
                <a:moveTo>
                  <a:pt x="22448" y="2018"/>
                </a:moveTo>
                <a:cubicBezTo>
                  <a:pt x="22409" y="1987"/>
                  <a:pt x="22409" y="1984"/>
                  <a:pt x="22454" y="2008"/>
                </a:cubicBezTo>
                <a:cubicBezTo>
                  <a:pt x="22480" y="2021"/>
                  <a:pt x="22501" y="2034"/>
                  <a:pt x="22501" y="2039"/>
                </a:cubicBezTo>
                <a:cubicBezTo>
                  <a:pt x="22501" y="2055"/>
                  <a:pt x="22491" y="2053"/>
                  <a:pt x="22448" y="2018"/>
                </a:cubicBezTo>
                <a:close/>
                <a:moveTo>
                  <a:pt x="22649" y="1997"/>
                </a:moveTo>
                <a:cubicBezTo>
                  <a:pt x="22649" y="1979"/>
                  <a:pt x="22662" y="1965"/>
                  <a:pt x="22681" y="1965"/>
                </a:cubicBezTo>
                <a:cubicBezTo>
                  <a:pt x="22699" y="1965"/>
                  <a:pt x="22712" y="1979"/>
                  <a:pt x="22712" y="1997"/>
                </a:cubicBezTo>
                <a:cubicBezTo>
                  <a:pt x="22712" y="2016"/>
                  <a:pt x="22699" y="2029"/>
                  <a:pt x="22681" y="2029"/>
                </a:cubicBezTo>
                <a:cubicBezTo>
                  <a:pt x="22662" y="2029"/>
                  <a:pt x="22649" y="2016"/>
                  <a:pt x="22649" y="1997"/>
                </a:cubicBezTo>
                <a:close/>
                <a:moveTo>
                  <a:pt x="26662" y="2000"/>
                </a:moveTo>
                <a:cubicBezTo>
                  <a:pt x="26659" y="1976"/>
                  <a:pt x="26665" y="1965"/>
                  <a:pt x="26673" y="1971"/>
                </a:cubicBezTo>
                <a:cubicBezTo>
                  <a:pt x="26678" y="1979"/>
                  <a:pt x="26681" y="1997"/>
                  <a:pt x="26673" y="2013"/>
                </a:cubicBezTo>
                <a:cubicBezTo>
                  <a:pt x="26667" y="2029"/>
                  <a:pt x="26662" y="2024"/>
                  <a:pt x="26662" y="2000"/>
                </a:cubicBezTo>
                <a:close/>
                <a:moveTo>
                  <a:pt x="27018" y="1965"/>
                </a:moveTo>
                <a:cubicBezTo>
                  <a:pt x="27018" y="1894"/>
                  <a:pt x="27045" y="1873"/>
                  <a:pt x="27103" y="1891"/>
                </a:cubicBezTo>
                <a:cubicBezTo>
                  <a:pt x="27153" y="1907"/>
                  <a:pt x="27161" y="1997"/>
                  <a:pt x="27111" y="2016"/>
                </a:cubicBezTo>
                <a:cubicBezTo>
                  <a:pt x="27042" y="2042"/>
                  <a:pt x="27018" y="2029"/>
                  <a:pt x="27018" y="1965"/>
                </a:cubicBezTo>
                <a:close/>
                <a:moveTo>
                  <a:pt x="27087" y="1931"/>
                </a:moveTo>
                <a:cubicBezTo>
                  <a:pt x="27071" y="1923"/>
                  <a:pt x="27053" y="1926"/>
                  <a:pt x="27045" y="1931"/>
                </a:cubicBezTo>
                <a:cubicBezTo>
                  <a:pt x="27039" y="1939"/>
                  <a:pt x="27050" y="1944"/>
                  <a:pt x="27074" y="1942"/>
                </a:cubicBezTo>
                <a:cubicBezTo>
                  <a:pt x="27097" y="1942"/>
                  <a:pt x="27103" y="1936"/>
                  <a:pt x="27087" y="1931"/>
                </a:cubicBezTo>
                <a:close/>
                <a:moveTo>
                  <a:pt x="25203" y="1987"/>
                </a:moveTo>
                <a:cubicBezTo>
                  <a:pt x="25203" y="1976"/>
                  <a:pt x="25216" y="1965"/>
                  <a:pt x="25235" y="1965"/>
                </a:cubicBezTo>
                <a:cubicBezTo>
                  <a:pt x="25250" y="1965"/>
                  <a:pt x="25269" y="1976"/>
                  <a:pt x="25277" y="1987"/>
                </a:cubicBezTo>
                <a:cubicBezTo>
                  <a:pt x="25285" y="1997"/>
                  <a:pt x="25272" y="2008"/>
                  <a:pt x="25245" y="2008"/>
                </a:cubicBezTo>
                <a:cubicBezTo>
                  <a:pt x="25221" y="2008"/>
                  <a:pt x="25203" y="1997"/>
                  <a:pt x="25203" y="1987"/>
                </a:cubicBezTo>
                <a:close/>
                <a:moveTo>
                  <a:pt x="27469" y="1957"/>
                </a:moveTo>
                <a:cubicBezTo>
                  <a:pt x="27446" y="1891"/>
                  <a:pt x="27469" y="1849"/>
                  <a:pt x="27535" y="1849"/>
                </a:cubicBezTo>
                <a:cubicBezTo>
                  <a:pt x="27591" y="1849"/>
                  <a:pt x="27599" y="1857"/>
                  <a:pt x="27599" y="1913"/>
                </a:cubicBezTo>
                <a:cubicBezTo>
                  <a:pt x="27599" y="1965"/>
                  <a:pt x="27591" y="1976"/>
                  <a:pt x="27541" y="1984"/>
                </a:cubicBezTo>
                <a:cubicBezTo>
                  <a:pt x="27504" y="1987"/>
                  <a:pt x="27477" y="1979"/>
                  <a:pt x="27469" y="1957"/>
                </a:cubicBezTo>
                <a:close/>
                <a:moveTo>
                  <a:pt x="27939" y="1931"/>
                </a:moveTo>
                <a:cubicBezTo>
                  <a:pt x="27873" y="1868"/>
                  <a:pt x="27910" y="1775"/>
                  <a:pt x="28005" y="1775"/>
                </a:cubicBezTo>
                <a:cubicBezTo>
                  <a:pt x="28037" y="1775"/>
                  <a:pt x="28063" y="1794"/>
                  <a:pt x="28079" y="1831"/>
                </a:cubicBezTo>
                <a:cubicBezTo>
                  <a:pt x="28100" y="1878"/>
                  <a:pt x="28097" y="1891"/>
                  <a:pt x="28055" y="1926"/>
                </a:cubicBezTo>
                <a:cubicBezTo>
                  <a:pt x="27994" y="1973"/>
                  <a:pt x="27981" y="1976"/>
                  <a:pt x="27939" y="1931"/>
                </a:cubicBezTo>
                <a:close/>
                <a:moveTo>
                  <a:pt x="22831" y="1931"/>
                </a:moveTo>
                <a:cubicBezTo>
                  <a:pt x="22802" y="1899"/>
                  <a:pt x="22818" y="1839"/>
                  <a:pt x="22860" y="1839"/>
                </a:cubicBezTo>
                <a:cubicBezTo>
                  <a:pt x="22907" y="1839"/>
                  <a:pt x="22929" y="1865"/>
                  <a:pt x="22910" y="1910"/>
                </a:cubicBezTo>
                <a:cubicBezTo>
                  <a:pt x="22897" y="1944"/>
                  <a:pt x="22857" y="1955"/>
                  <a:pt x="22831" y="1931"/>
                </a:cubicBezTo>
                <a:close/>
                <a:moveTo>
                  <a:pt x="26831" y="1894"/>
                </a:moveTo>
                <a:cubicBezTo>
                  <a:pt x="26828" y="1870"/>
                  <a:pt x="26834" y="1860"/>
                  <a:pt x="26841" y="1865"/>
                </a:cubicBezTo>
                <a:cubicBezTo>
                  <a:pt x="26847" y="1873"/>
                  <a:pt x="26849" y="1891"/>
                  <a:pt x="26841" y="1905"/>
                </a:cubicBezTo>
                <a:cubicBezTo>
                  <a:pt x="26836" y="1923"/>
                  <a:pt x="26831" y="1918"/>
                  <a:pt x="26831" y="1894"/>
                </a:cubicBezTo>
                <a:close/>
                <a:moveTo>
                  <a:pt x="27213" y="1910"/>
                </a:moveTo>
                <a:cubicBezTo>
                  <a:pt x="27200" y="1902"/>
                  <a:pt x="27187" y="1870"/>
                  <a:pt x="27187" y="1836"/>
                </a:cubicBezTo>
                <a:cubicBezTo>
                  <a:pt x="27187" y="1786"/>
                  <a:pt x="27195" y="1775"/>
                  <a:pt x="27240" y="1775"/>
                </a:cubicBezTo>
                <a:cubicBezTo>
                  <a:pt x="27308" y="1775"/>
                  <a:pt x="27348" y="1844"/>
                  <a:pt x="27301" y="1889"/>
                </a:cubicBezTo>
                <a:cubicBezTo>
                  <a:pt x="27266" y="1926"/>
                  <a:pt x="27258" y="1926"/>
                  <a:pt x="27213" y="1910"/>
                </a:cubicBezTo>
                <a:close/>
                <a:moveTo>
                  <a:pt x="23132" y="1841"/>
                </a:moveTo>
                <a:cubicBezTo>
                  <a:pt x="23105" y="1820"/>
                  <a:pt x="23068" y="1796"/>
                  <a:pt x="23050" y="1791"/>
                </a:cubicBezTo>
                <a:cubicBezTo>
                  <a:pt x="23024" y="1780"/>
                  <a:pt x="23026" y="1778"/>
                  <a:pt x="23055" y="1778"/>
                </a:cubicBezTo>
                <a:cubicBezTo>
                  <a:pt x="23079" y="1775"/>
                  <a:pt x="23087" y="1762"/>
                  <a:pt x="23082" y="1738"/>
                </a:cubicBezTo>
                <a:cubicBezTo>
                  <a:pt x="23074" y="1717"/>
                  <a:pt x="23082" y="1722"/>
                  <a:pt x="23095" y="1749"/>
                </a:cubicBezTo>
                <a:cubicBezTo>
                  <a:pt x="23111" y="1780"/>
                  <a:pt x="23132" y="1794"/>
                  <a:pt x="23156" y="1786"/>
                </a:cubicBezTo>
                <a:cubicBezTo>
                  <a:pt x="23179" y="1778"/>
                  <a:pt x="23198" y="1788"/>
                  <a:pt x="23206" y="1810"/>
                </a:cubicBezTo>
                <a:cubicBezTo>
                  <a:pt x="23229" y="1868"/>
                  <a:pt x="23187" y="1886"/>
                  <a:pt x="23132" y="1841"/>
                </a:cubicBezTo>
                <a:close/>
                <a:moveTo>
                  <a:pt x="27638" y="1828"/>
                </a:moveTo>
                <a:cubicBezTo>
                  <a:pt x="27612" y="1720"/>
                  <a:pt x="27736" y="1664"/>
                  <a:pt x="27781" y="1765"/>
                </a:cubicBezTo>
                <a:cubicBezTo>
                  <a:pt x="27812" y="1828"/>
                  <a:pt x="27775" y="1881"/>
                  <a:pt x="27702" y="1881"/>
                </a:cubicBezTo>
                <a:cubicBezTo>
                  <a:pt x="27667" y="1881"/>
                  <a:pt x="27649" y="1865"/>
                  <a:pt x="27638" y="1828"/>
                </a:cubicBezTo>
                <a:close/>
                <a:moveTo>
                  <a:pt x="23894" y="1849"/>
                </a:moveTo>
                <a:cubicBezTo>
                  <a:pt x="23894" y="1847"/>
                  <a:pt x="23905" y="1836"/>
                  <a:pt x="23915" y="1828"/>
                </a:cubicBezTo>
                <a:cubicBezTo>
                  <a:pt x="23926" y="1820"/>
                  <a:pt x="23936" y="1825"/>
                  <a:pt x="23936" y="1839"/>
                </a:cubicBezTo>
                <a:cubicBezTo>
                  <a:pt x="23936" y="1849"/>
                  <a:pt x="23926" y="1860"/>
                  <a:pt x="23915" y="1860"/>
                </a:cubicBezTo>
                <a:cubicBezTo>
                  <a:pt x="23905" y="1860"/>
                  <a:pt x="23894" y="1854"/>
                  <a:pt x="23894" y="1849"/>
                </a:cubicBezTo>
                <a:close/>
                <a:moveTo>
                  <a:pt x="26915" y="1820"/>
                </a:moveTo>
                <a:cubicBezTo>
                  <a:pt x="26897" y="1788"/>
                  <a:pt x="26897" y="1775"/>
                  <a:pt x="26918" y="1762"/>
                </a:cubicBezTo>
                <a:cubicBezTo>
                  <a:pt x="26931" y="1754"/>
                  <a:pt x="26936" y="1754"/>
                  <a:pt x="26929" y="1765"/>
                </a:cubicBezTo>
                <a:cubicBezTo>
                  <a:pt x="26921" y="1775"/>
                  <a:pt x="26923" y="1794"/>
                  <a:pt x="26936" y="1810"/>
                </a:cubicBezTo>
                <a:cubicBezTo>
                  <a:pt x="26950" y="1825"/>
                  <a:pt x="26955" y="1844"/>
                  <a:pt x="26950" y="1852"/>
                </a:cubicBezTo>
                <a:cubicBezTo>
                  <a:pt x="26942" y="1857"/>
                  <a:pt x="26926" y="1844"/>
                  <a:pt x="26915" y="1820"/>
                </a:cubicBezTo>
                <a:close/>
                <a:moveTo>
                  <a:pt x="24952" y="1810"/>
                </a:moveTo>
                <a:cubicBezTo>
                  <a:pt x="24934" y="1786"/>
                  <a:pt x="24939" y="1783"/>
                  <a:pt x="24981" y="1791"/>
                </a:cubicBezTo>
                <a:cubicBezTo>
                  <a:pt x="25010" y="1796"/>
                  <a:pt x="25034" y="1810"/>
                  <a:pt x="25034" y="1820"/>
                </a:cubicBezTo>
                <a:cubicBezTo>
                  <a:pt x="25034" y="1849"/>
                  <a:pt x="24979" y="1841"/>
                  <a:pt x="24952" y="1810"/>
                </a:cubicBezTo>
                <a:close/>
                <a:moveTo>
                  <a:pt x="26984" y="1804"/>
                </a:moveTo>
                <a:cubicBezTo>
                  <a:pt x="26992" y="1786"/>
                  <a:pt x="26997" y="1762"/>
                  <a:pt x="26997" y="1749"/>
                </a:cubicBezTo>
                <a:cubicBezTo>
                  <a:pt x="26997" y="1733"/>
                  <a:pt x="27005" y="1730"/>
                  <a:pt x="27018" y="1746"/>
                </a:cubicBezTo>
                <a:cubicBezTo>
                  <a:pt x="27045" y="1770"/>
                  <a:pt x="27024" y="1839"/>
                  <a:pt x="26992" y="1839"/>
                </a:cubicBezTo>
                <a:cubicBezTo>
                  <a:pt x="26981" y="1839"/>
                  <a:pt x="26976" y="1823"/>
                  <a:pt x="26984" y="1804"/>
                </a:cubicBezTo>
                <a:close/>
                <a:moveTo>
                  <a:pt x="27377" y="1786"/>
                </a:moveTo>
                <a:cubicBezTo>
                  <a:pt x="27335" y="1733"/>
                  <a:pt x="27361" y="1680"/>
                  <a:pt x="27430" y="1680"/>
                </a:cubicBezTo>
                <a:cubicBezTo>
                  <a:pt x="27506" y="1680"/>
                  <a:pt x="27530" y="1746"/>
                  <a:pt x="27469" y="1788"/>
                </a:cubicBezTo>
                <a:cubicBezTo>
                  <a:pt x="27422" y="1825"/>
                  <a:pt x="27409" y="1825"/>
                  <a:pt x="27377" y="1786"/>
                </a:cubicBezTo>
                <a:close/>
                <a:moveTo>
                  <a:pt x="22029" y="1743"/>
                </a:moveTo>
                <a:cubicBezTo>
                  <a:pt x="21984" y="1717"/>
                  <a:pt x="21934" y="1680"/>
                  <a:pt x="21915" y="1662"/>
                </a:cubicBezTo>
                <a:cubicBezTo>
                  <a:pt x="21852" y="1601"/>
                  <a:pt x="21958" y="1646"/>
                  <a:pt x="22058" y="1725"/>
                </a:cubicBezTo>
                <a:cubicBezTo>
                  <a:pt x="22161" y="1807"/>
                  <a:pt x="22150" y="1815"/>
                  <a:pt x="22029" y="1743"/>
                </a:cubicBezTo>
                <a:close/>
                <a:moveTo>
                  <a:pt x="27834" y="1762"/>
                </a:moveTo>
                <a:cubicBezTo>
                  <a:pt x="27768" y="1699"/>
                  <a:pt x="27799" y="1606"/>
                  <a:pt x="27886" y="1606"/>
                </a:cubicBezTo>
                <a:cubicBezTo>
                  <a:pt x="27960" y="1606"/>
                  <a:pt x="28008" y="1675"/>
                  <a:pt x="27965" y="1725"/>
                </a:cubicBezTo>
                <a:cubicBezTo>
                  <a:pt x="27915" y="1786"/>
                  <a:pt x="27868" y="1799"/>
                  <a:pt x="27834" y="1762"/>
                </a:cubicBezTo>
                <a:close/>
                <a:moveTo>
                  <a:pt x="23451" y="1754"/>
                </a:moveTo>
                <a:cubicBezTo>
                  <a:pt x="23435" y="1743"/>
                  <a:pt x="23427" y="1728"/>
                  <a:pt x="23435" y="1720"/>
                </a:cubicBezTo>
                <a:cubicBezTo>
                  <a:pt x="23443" y="1714"/>
                  <a:pt x="23464" y="1722"/>
                  <a:pt x="23483" y="1741"/>
                </a:cubicBezTo>
                <a:cubicBezTo>
                  <a:pt x="23520" y="1778"/>
                  <a:pt x="23501" y="1786"/>
                  <a:pt x="23451" y="1754"/>
                </a:cubicBezTo>
                <a:close/>
                <a:moveTo>
                  <a:pt x="24688" y="1738"/>
                </a:moveTo>
                <a:cubicBezTo>
                  <a:pt x="24665" y="1714"/>
                  <a:pt x="24675" y="1691"/>
                  <a:pt x="24707" y="1691"/>
                </a:cubicBezTo>
                <a:cubicBezTo>
                  <a:pt x="24725" y="1691"/>
                  <a:pt x="24739" y="1699"/>
                  <a:pt x="24739" y="1712"/>
                </a:cubicBezTo>
                <a:cubicBezTo>
                  <a:pt x="24739" y="1738"/>
                  <a:pt x="24707" y="1757"/>
                  <a:pt x="24688" y="1738"/>
                </a:cubicBezTo>
                <a:close/>
                <a:moveTo>
                  <a:pt x="11346" y="1712"/>
                </a:moveTo>
                <a:cubicBezTo>
                  <a:pt x="11319" y="1701"/>
                  <a:pt x="11314" y="1693"/>
                  <a:pt x="11335" y="1693"/>
                </a:cubicBezTo>
                <a:cubicBezTo>
                  <a:pt x="11354" y="1693"/>
                  <a:pt x="11385" y="1701"/>
                  <a:pt x="11409" y="1712"/>
                </a:cubicBezTo>
                <a:cubicBezTo>
                  <a:pt x="11435" y="1722"/>
                  <a:pt x="11441" y="1730"/>
                  <a:pt x="11420" y="1730"/>
                </a:cubicBezTo>
                <a:cubicBezTo>
                  <a:pt x="11401" y="1730"/>
                  <a:pt x="11369" y="1722"/>
                  <a:pt x="11346" y="1712"/>
                </a:cubicBezTo>
                <a:close/>
                <a:moveTo>
                  <a:pt x="22733" y="1712"/>
                </a:moveTo>
                <a:cubicBezTo>
                  <a:pt x="22733" y="1701"/>
                  <a:pt x="22744" y="1688"/>
                  <a:pt x="22754" y="1680"/>
                </a:cubicBezTo>
                <a:cubicBezTo>
                  <a:pt x="22765" y="1672"/>
                  <a:pt x="22776" y="1683"/>
                  <a:pt x="22776" y="1701"/>
                </a:cubicBezTo>
                <a:cubicBezTo>
                  <a:pt x="22776" y="1717"/>
                  <a:pt x="22765" y="1733"/>
                  <a:pt x="22754" y="1733"/>
                </a:cubicBezTo>
                <a:cubicBezTo>
                  <a:pt x="22744" y="1733"/>
                  <a:pt x="22733" y="1725"/>
                  <a:pt x="22733" y="1712"/>
                </a:cubicBezTo>
                <a:close/>
                <a:moveTo>
                  <a:pt x="23319" y="1709"/>
                </a:moveTo>
                <a:cubicBezTo>
                  <a:pt x="23269" y="1680"/>
                  <a:pt x="23274" y="1654"/>
                  <a:pt x="23330" y="1659"/>
                </a:cubicBezTo>
                <a:cubicBezTo>
                  <a:pt x="23356" y="1662"/>
                  <a:pt x="23380" y="1677"/>
                  <a:pt x="23385" y="1699"/>
                </a:cubicBezTo>
                <a:cubicBezTo>
                  <a:pt x="23393" y="1738"/>
                  <a:pt x="23372" y="1741"/>
                  <a:pt x="23319" y="1709"/>
                </a:cubicBezTo>
                <a:close/>
                <a:moveTo>
                  <a:pt x="27076" y="1693"/>
                </a:moveTo>
                <a:cubicBezTo>
                  <a:pt x="27060" y="1638"/>
                  <a:pt x="27084" y="1606"/>
                  <a:pt x="27140" y="1611"/>
                </a:cubicBezTo>
                <a:cubicBezTo>
                  <a:pt x="27187" y="1614"/>
                  <a:pt x="27221" y="1672"/>
                  <a:pt x="27198" y="1712"/>
                </a:cubicBezTo>
                <a:cubicBezTo>
                  <a:pt x="27174" y="1749"/>
                  <a:pt x="27087" y="1736"/>
                  <a:pt x="27076" y="1693"/>
                </a:cubicBezTo>
                <a:close/>
                <a:moveTo>
                  <a:pt x="27166" y="1667"/>
                </a:moveTo>
                <a:cubicBezTo>
                  <a:pt x="27166" y="1656"/>
                  <a:pt x="27155" y="1651"/>
                  <a:pt x="27145" y="1659"/>
                </a:cubicBezTo>
                <a:cubicBezTo>
                  <a:pt x="27134" y="1667"/>
                  <a:pt x="27124" y="1683"/>
                  <a:pt x="27124" y="1693"/>
                </a:cubicBezTo>
                <a:cubicBezTo>
                  <a:pt x="27124" y="1704"/>
                  <a:pt x="27134" y="1709"/>
                  <a:pt x="27145" y="1701"/>
                </a:cubicBezTo>
                <a:cubicBezTo>
                  <a:pt x="27155" y="1693"/>
                  <a:pt x="27166" y="1677"/>
                  <a:pt x="27166" y="1667"/>
                </a:cubicBezTo>
                <a:close/>
                <a:moveTo>
                  <a:pt x="24369" y="1667"/>
                </a:moveTo>
                <a:cubicBezTo>
                  <a:pt x="24353" y="1619"/>
                  <a:pt x="24390" y="1582"/>
                  <a:pt x="24443" y="1590"/>
                </a:cubicBezTo>
                <a:cubicBezTo>
                  <a:pt x="24485" y="1598"/>
                  <a:pt x="24496" y="1670"/>
                  <a:pt x="24462" y="1693"/>
                </a:cubicBezTo>
                <a:cubicBezTo>
                  <a:pt x="24414" y="1722"/>
                  <a:pt x="24382" y="1714"/>
                  <a:pt x="24369" y="1667"/>
                </a:cubicBezTo>
                <a:close/>
                <a:moveTo>
                  <a:pt x="27549" y="1685"/>
                </a:moveTo>
                <a:cubicBezTo>
                  <a:pt x="27512" y="1648"/>
                  <a:pt x="27520" y="1569"/>
                  <a:pt x="27564" y="1553"/>
                </a:cubicBezTo>
                <a:cubicBezTo>
                  <a:pt x="27620" y="1537"/>
                  <a:pt x="27667" y="1561"/>
                  <a:pt x="27683" y="1611"/>
                </a:cubicBezTo>
                <a:cubicBezTo>
                  <a:pt x="27707" y="1683"/>
                  <a:pt x="27604" y="1741"/>
                  <a:pt x="27549" y="1685"/>
                </a:cubicBezTo>
                <a:close/>
                <a:moveTo>
                  <a:pt x="11156" y="1659"/>
                </a:moveTo>
                <a:cubicBezTo>
                  <a:pt x="11071" y="1630"/>
                  <a:pt x="11071" y="1630"/>
                  <a:pt x="11145" y="1640"/>
                </a:cubicBezTo>
                <a:cubicBezTo>
                  <a:pt x="11232" y="1656"/>
                  <a:pt x="11319" y="1688"/>
                  <a:pt x="11272" y="1688"/>
                </a:cubicBezTo>
                <a:cubicBezTo>
                  <a:pt x="11253" y="1688"/>
                  <a:pt x="11203" y="1675"/>
                  <a:pt x="11156" y="1659"/>
                </a:cubicBezTo>
                <a:close/>
                <a:moveTo>
                  <a:pt x="22873" y="1656"/>
                </a:moveTo>
                <a:cubicBezTo>
                  <a:pt x="22847" y="1627"/>
                  <a:pt x="22860" y="1543"/>
                  <a:pt x="22897" y="1524"/>
                </a:cubicBezTo>
                <a:cubicBezTo>
                  <a:pt x="22976" y="1482"/>
                  <a:pt x="23045" y="1582"/>
                  <a:pt x="22981" y="1643"/>
                </a:cubicBezTo>
                <a:cubicBezTo>
                  <a:pt x="22955" y="1672"/>
                  <a:pt x="22897" y="1677"/>
                  <a:pt x="22873" y="1656"/>
                </a:cubicBezTo>
                <a:close/>
                <a:moveTo>
                  <a:pt x="23177" y="1635"/>
                </a:moveTo>
                <a:lnTo>
                  <a:pt x="23124" y="1603"/>
                </a:lnTo>
                <a:lnTo>
                  <a:pt x="23177" y="1614"/>
                </a:lnTo>
                <a:cubicBezTo>
                  <a:pt x="23206" y="1622"/>
                  <a:pt x="23237" y="1627"/>
                  <a:pt x="23245" y="1627"/>
                </a:cubicBezTo>
                <a:cubicBezTo>
                  <a:pt x="23253" y="1627"/>
                  <a:pt x="23261" y="1638"/>
                  <a:pt x="23261" y="1648"/>
                </a:cubicBezTo>
                <a:cubicBezTo>
                  <a:pt x="23261" y="1677"/>
                  <a:pt x="23240" y="1675"/>
                  <a:pt x="23177" y="1635"/>
                </a:cubicBezTo>
                <a:close/>
                <a:moveTo>
                  <a:pt x="11003" y="1614"/>
                </a:moveTo>
                <a:cubicBezTo>
                  <a:pt x="11011" y="1609"/>
                  <a:pt x="11029" y="1606"/>
                  <a:pt x="11045" y="1614"/>
                </a:cubicBezTo>
                <a:cubicBezTo>
                  <a:pt x="11061" y="1619"/>
                  <a:pt x="11055" y="1625"/>
                  <a:pt x="11032" y="1625"/>
                </a:cubicBezTo>
                <a:cubicBezTo>
                  <a:pt x="11008" y="1627"/>
                  <a:pt x="10997" y="1622"/>
                  <a:pt x="11003" y="1614"/>
                </a:cubicBezTo>
                <a:close/>
                <a:moveTo>
                  <a:pt x="21805" y="1596"/>
                </a:moveTo>
                <a:cubicBezTo>
                  <a:pt x="21776" y="1580"/>
                  <a:pt x="21762" y="1564"/>
                  <a:pt x="21773" y="1564"/>
                </a:cubicBezTo>
                <a:cubicBezTo>
                  <a:pt x="21786" y="1564"/>
                  <a:pt x="21815" y="1577"/>
                  <a:pt x="21836" y="1596"/>
                </a:cubicBezTo>
                <a:cubicBezTo>
                  <a:pt x="21889" y="1635"/>
                  <a:pt x="21873" y="1635"/>
                  <a:pt x="21805" y="1596"/>
                </a:cubicBezTo>
                <a:close/>
                <a:moveTo>
                  <a:pt x="27261" y="1606"/>
                </a:moveTo>
                <a:cubicBezTo>
                  <a:pt x="27235" y="1564"/>
                  <a:pt x="27272" y="1479"/>
                  <a:pt x="27314" y="1479"/>
                </a:cubicBezTo>
                <a:cubicBezTo>
                  <a:pt x="27369" y="1479"/>
                  <a:pt x="27409" y="1556"/>
                  <a:pt x="27377" y="1598"/>
                </a:cubicBezTo>
                <a:cubicBezTo>
                  <a:pt x="27345" y="1633"/>
                  <a:pt x="27279" y="1638"/>
                  <a:pt x="27261" y="1606"/>
                </a:cubicBezTo>
                <a:close/>
                <a:moveTo>
                  <a:pt x="10918" y="1593"/>
                </a:moveTo>
                <a:cubicBezTo>
                  <a:pt x="10926" y="1588"/>
                  <a:pt x="10945" y="1585"/>
                  <a:pt x="10960" y="1593"/>
                </a:cubicBezTo>
                <a:cubicBezTo>
                  <a:pt x="10976" y="1598"/>
                  <a:pt x="10971" y="1603"/>
                  <a:pt x="10947" y="1603"/>
                </a:cubicBezTo>
                <a:cubicBezTo>
                  <a:pt x="10923" y="1606"/>
                  <a:pt x="10913" y="1601"/>
                  <a:pt x="10918" y="1593"/>
                </a:cubicBezTo>
                <a:close/>
                <a:moveTo>
                  <a:pt x="23493" y="1585"/>
                </a:moveTo>
                <a:cubicBezTo>
                  <a:pt x="23493" y="1574"/>
                  <a:pt x="23506" y="1564"/>
                  <a:pt x="23525" y="1564"/>
                </a:cubicBezTo>
                <a:cubicBezTo>
                  <a:pt x="23543" y="1564"/>
                  <a:pt x="23557" y="1574"/>
                  <a:pt x="23557" y="1585"/>
                </a:cubicBezTo>
                <a:cubicBezTo>
                  <a:pt x="23557" y="1596"/>
                  <a:pt x="23543" y="1606"/>
                  <a:pt x="23525" y="1606"/>
                </a:cubicBezTo>
                <a:cubicBezTo>
                  <a:pt x="23506" y="1606"/>
                  <a:pt x="23493" y="1596"/>
                  <a:pt x="23493" y="1585"/>
                </a:cubicBezTo>
                <a:close/>
                <a:moveTo>
                  <a:pt x="27720" y="1580"/>
                </a:moveTo>
                <a:cubicBezTo>
                  <a:pt x="27675" y="1537"/>
                  <a:pt x="27688" y="1458"/>
                  <a:pt x="27741" y="1440"/>
                </a:cubicBezTo>
                <a:cubicBezTo>
                  <a:pt x="27839" y="1403"/>
                  <a:pt x="27902" y="1498"/>
                  <a:pt x="27828" y="1572"/>
                </a:cubicBezTo>
                <a:cubicBezTo>
                  <a:pt x="27789" y="1611"/>
                  <a:pt x="27754" y="1614"/>
                  <a:pt x="27720" y="1580"/>
                </a:cubicBezTo>
                <a:close/>
                <a:moveTo>
                  <a:pt x="10549" y="1503"/>
                </a:moveTo>
                <a:cubicBezTo>
                  <a:pt x="10388" y="1461"/>
                  <a:pt x="10266" y="1424"/>
                  <a:pt x="10277" y="1421"/>
                </a:cubicBezTo>
                <a:cubicBezTo>
                  <a:pt x="10298" y="1413"/>
                  <a:pt x="10773" y="1529"/>
                  <a:pt x="10852" y="1561"/>
                </a:cubicBezTo>
                <a:cubicBezTo>
                  <a:pt x="10950" y="1601"/>
                  <a:pt x="10836" y="1580"/>
                  <a:pt x="10549" y="1503"/>
                </a:cubicBezTo>
                <a:close/>
                <a:moveTo>
                  <a:pt x="27454" y="1519"/>
                </a:moveTo>
                <a:cubicBezTo>
                  <a:pt x="27414" y="1495"/>
                  <a:pt x="27422" y="1397"/>
                  <a:pt x="27464" y="1371"/>
                </a:cubicBezTo>
                <a:cubicBezTo>
                  <a:pt x="27504" y="1347"/>
                  <a:pt x="27567" y="1389"/>
                  <a:pt x="27567" y="1442"/>
                </a:cubicBezTo>
                <a:cubicBezTo>
                  <a:pt x="27567" y="1503"/>
                  <a:pt x="27504" y="1545"/>
                  <a:pt x="27454" y="1519"/>
                </a:cubicBezTo>
                <a:close/>
                <a:moveTo>
                  <a:pt x="21601" y="1474"/>
                </a:moveTo>
                <a:cubicBezTo>
                  <a:pt x="21578" y="1458"/>
                  <a:pt x="21517" y="1426"/>
                  <a:pt x="21470" y="1400"/>
                </a:cubicBezTo>
                <a:cubicBezTo>
                  <a:pt x="21422" y="1374"/>
                  <a:pt x="21382" y="1347"/>
                  <a:pt x="21382" y="1342"/>
                </a:cubicBezTo>
                <a:cubicBezTo>
                  <a:pt x="21382" y="1326"/>
                  <a:pt x="21646" y="1458"/>
                  <a:pt x="21654" y="1479"/>
                </a:cubicBezTo>
                <a:cubicBezTo>
                  <a:pt x="21662" y="1506"/>
                  <a:pt x="21657" y="1506"/>
                  <a:pt x="21601" y="1474"/>
                </a:cubicBezTo>
                <a:close/>
                <a:moveTo>
                  <a:pt x="22314" y="1471"/>
                </a:moveTo>
                <a:cubicBezTo>
                  <a:pt x="22295" y="1450"/>
                  <a:pt x="22298" y="1437"/>
                  <a:pt x="22319" y="1419"/>
                </a:cubicBezTo>
                <a:cubicBezTo>
                  <a:pt x="22359" y="1387"/>
                  <a:pt x="22417" y="1411"/>
                  <a:pt x="22417" y="1461"/>
                </a:cubicBezTo>
                <a:cubicBezTo>
                  <a:pt x="22417" y="1508"/>
                  <a:pt x="22351" y="1514"/>
                  <a:pt x="22314" y="1471"/>
                </a:cubicBezTo>
                <a:close/>
                <a:moveTo>
                  <a:pt x="29857" y="1458"/>
                </a:moveTo>
                <a:cubicBezTo>
                  <a:pt x="29839" y="1429"/>
                  <a:pt x="29826" y="1326"/>
                  <a:pt x="29841" y="1342"/>
                </a:cubicBezTo>
                <a:cubicBezTo>
                  <a:pt x="29849" y="1347"/>
                  <a:pt x="29865" y="1342"/>
                  <a:pt x="29878" y="1331"/>
                </a:cubicBezTo>
                <a:cubicBezTo>
                  <a:pt x="29926" y="1292"/>
                  <a:pt x="29976" y="1331"/>
                  <a:pt x="29968" y="1403"/>
                </a:cubicBezTo>
                <a:cubicBezTo>
                  <a:pt x="29965" y="1453"/>
                  <a:pt x="29952" y="1471"/>
                  <a:pt x="29918" y="1474"/>
                </a:cubicBezTo>
                <a:cubicBezTo>
                  <a:pt x="29892" y="1479"/>
                  <a:pt x="29865" y="1471"/>
                  <a:pt x="29857" y="1458"/>
                </a:cubicBezTo>
                <a:close/>
                <a:moveTo>
                  <a:pt x="23229" y="1424"/>
                </a:moveTo>
                <a:cubicBezTo>
                  <a:pt x="23185" y="1379"/>
                  <a:pt x="23190" y="1337"/>
                  <a:pt x="23240" y="1310"/>
                </a:cubicBezTo>
                <a:cubicBezTo>
                  <a:pt x="23298" y="1279"/>
                  <a:pt x="23372" y="1318"/>
                  <a:pt x="23361" y="1379"/>
                </a:cubicBezTo>
                <a:cubicBezTo>
                  <a:pt x="23353" y="1437"/>
                  <a:pt x="23272" y="1466"/>
                  <a:pt x="23229" y="1424"/>
                </a:cubicBezTo>
                <a:close/>
                <a:moveTo>
                  <a:pt x="22024" y="1355"/>
                </a:moveTo>
                <a:cubicBezTo>
                  <a:pt x="21929" y="1313"/>
                  <a:pt x="21789" y="1252"/>
                  <a:pt x="21712" y="1218"/>
                </a:cubicBezTo>
                <a:cubicBezTo>
                  <a:pt x="21594" y="1168"/>
                  <a:pt x="21572" y="1149"/>
                  <a:pt x="21578" y="1112"/>
                </a:cubicBezTo>
                <a:cubicBezTo>
                  <a:pt x="21580" y="1083"/>
                  <a:pt x="21607" y="1059"/>
                  <a:pt x="21652" y="1046"/>
                </a:cubicBezTo>
                <a:cubicBezTo>
                  <a:pt x="21733" y="1022"/>
                  <a:pt x="21762" y="959"/>
                  <a:pt x="21707" y="922"/>
                </a:cubicBezTo>
                <a:cubicBezTo>
                  <a:pt x="21683" y="903"/>
                  <a:pt x="21675" y="880"/>
                  <a:pt x="21686" y="853"/>
                </a:cubicBezTo>
                <a:cubicBezTo>
                  <a:pt x="21696" y="824"/>
                  <a:pt x="21704" y="822"/>
                  <a:pt x="21718" y="840"/>
                </a:cubicBezTo>
                <a:cubicBezTo>
                  <a:pt x="21725" y="856"/>
                  <a:pt x="21749" y="861"/>
                  <a:pt x="21770" y="853"/>
                </a:cubicBezTo>
                <a:cubicBezTo>
                  <a:pt x="21797" y="843"/>
                  <a:pt x="21802" y="848"/>
                  <a:pt x="21791" y="874"/>
                </a:cubicBezTo>
                <a:cubicBezTo>
                  <a:pt x="21781" y="903"/>
                  <a:pt x="21791" y="911"/>
                  <a:pt x="21849" y="911"/>
                </a:cubicBezTo>
                <a:cubicBezTo>
                  <a:pt x="22010" y="911"/>
                  <a:pt x="22037" y="914"/>
                  <a:pt x="22037" y="935"/>
                </a:cubicBezTo>
                <a:cubicBezTo>
                  <a:pt x="22037" y="946"/>
                  <a:pt x="22061" y="951"/>
                  <a:pt x="22090" y="946"/>
                </a:cubicBezTo>
                <a:cubicBezTo>
                  <a:pt x="22119" y="940"/>
                  <a:pt x="22153" y="948"/>
                  <a:pt x="22166" y="964"/>
                </a:cubicBezTo>
                <a:cubicBezTo>
                  <a:pt x="22179" y="980"/>
                  <a:pt x="22208" y="993"/>
                  <a:pt x="22229" y="993"/>
                </a:cubicBezTo>
                <a:cubicBezTo>
                  <a:pt x="22250" y="993"/>
                  <a:pt x="22269" y="1001"/>
                  <a:pt x="22269" y="1009"/>
                </a:cubicBezTo>
                <a:cubicBezTo>
                  <a:pt x="22269" y="1020"/>
                  <a:pt x="22290" y="1028"/>
                  <a:pt x="22316" y="1030"/>
                </a:cubicBezTo>
                <a:cubicBezTo>
                  <a:pt x="22364" y="1033"/>
                  <a:pt x="22364" y="1033"/>
                  <a:pt x="22311" y="993"/>
                </a:cubicBezTo>
                <a:cubicBezTo>
                  <a:pt x="22282" y="972"/>
                  <a:pt x="22253" y="959"/>
                  <a:pt x="22245" y="964"/>
                </a:cubicBezTo>
                <a:cubicBezTo>
                  <a:pt x="22237" y="967"/>
                  <a:pt x="22227" y="959"/>
                  <a:pt x="22219" y="940"/>
                </a:cubicBezTo>
                <a:cubicBezTo>
                  <a:pt x="22214" y="922"/>
                  <a:pt x="22192" y="909"/>
                  <a:pt x="22174" y="909"/>
                </a:cubicBezTo>
                <a:cubicBezTo>
                  <a:pt x="22156" y="909"/>
                  <a:pt x="22087" y="885"/>
                  <a:pt x="22024" y="856"/>
                </a:cubicBezTo>
                <a:cubicBezTo>
                  <a:pt x="21960" y="827"/>
                  <a:pt x="21902" y="803"/>
                  <a:pt x="21892" y="803"/>
                </a:cubicBezTo>
                <a:cubicBezTo>
                  <a:pt x="21881" y="803"/>
                  <a:pt x="21857" y="785"/>
                  <a:pt x="21839" y="763"/>
                </a:cubicBezTo>
                <a:cubicBezTo>
                  <a:pt x="21802" y="724"/>
                  <a:pt x="21802" y="721"/>
                  <a:pt x="21863" y="689"/>
                </a:cubicBezTo>
                <a:cubicBezTo>
                  <a:pt x="21934" y="652"/>
                  <a:pt x="21995" y="676"/>
                  <a:pt x="21995" y="740"/>
                </a:cubicBezTo>
                <a:cubicBezTo>
                  <a:pt x="21995" y="771"/>
                  <a:pt x="22010" y="782"/>
                  <a:pt x="22055" y="782"/>
                </a:cubicBezTo>
                <a:cubicBezTo>
                  <a:pt x="22090" y="782"/>
                  <a:pt x="22121" y="769"/>
                  <a:pt x="22129" y="750"/>
                </a:cubicBezTo>
                <a:cubicBezTo>
                  <a:pt x="22142" y="713"/>
                  <a:pt x="22229" y="708"/>
                  <a:pt x="22264" y="745"/>
                </a:cubicBezTo>
                <a:cubicBezTo>
                  <a:pt x="22280" y="758"/>
                  <a:pt x="22290" y="795"/>
                  <a:pt x="22290" y="829"/>
                </a:cubicBezTo>
                <a:cubicBezTo>
                  <a:pt x="22290" y="866"/>
                  <a:pt x="22301" y="888"/>
                  <a:pt x="22319" y="888"/>
                </a:cubicBezTo>
                <a:cubicBezTo>
                  <a:pt x="22351" y="888"/>
                  <a:pt x="22438" y="983"/>
                  <a:pt x="22438" y="1017"/>
                </a:cubicBezTo>
                <a:cubicBezTo>
                  <a:pt x="22438" y="1028"/>
                  <a:pt x="22425" y="1035"/>
                  <a:pt x="22406" y="1035"/>
                </a:cubicBezTo>
                <a:cubicBezTo>
                  <a:pt x="22388" y="1035"/>
                  <a:pt x="22375" y="1043"/>
                  <a:pt x="22375" y="1054"/>
                </a:cubicBezTo>
                <a:cubicBezTo>
                  <a:pt x="22375" y="1065"/>
                  <a:pt x="22351" y="1078"/>
                  <a:pt x="22324" y="1086"/>
                </a:cubicBezTo>
                <a:cubicBezTo>
                  <a:pt x="22269" y="1099"/>
                  <a:pt x="22232" y="1183"/>
                  <a:pt x="22282" y="1183"/>
                </a:cubicBezTo>
                <a:cubicBezTo>
                  <a:pt x="22298" y="1183"/>
                  <a:pt x="22322" y="1207"/>
                  <a:pt x="22332" y="1239"/>
                </a:cubicBezTo>
                <a:cubicBezTo>
                  <a:pt x="22356" y="1302"/>
                  <a:pt x="22327" y="1374"/>
                  <a:pt x="22277" y="1374"/>
                </a:cubicBezTo>
                <a:cubicBezTo>
                  <a:pt x="22258" y="1374"/>
                  <a:pt x="22232" y="1387"/>
                  <a:pt x="22219" y="1403"/>
                </a:cubicBezTo>
                <a:cubicBezTo>
                  <a:pt x="22200" y="1426"/>
                  <a:pt x="22166" y="1419"/>
                  <a:pt x="22024" y="1355"/>
                </a:cubicBezTo>
                <a:close/>
                <a:moveTo>
                  <a:pt x="21820" y="1199"/>
                </a:moveTo>
                <a:cubicBezTo>
                  <a:pt x="21810" y="1170"/>
                  <a:pt x="21776" y="1173"/>
                  <a:pt x="21765" y="1205"/>
                </a:cubicBezTo>
                <a:cubicBezTo>
                  <a:pt x="21762" y="1215"/>
                  <a:pt x="21776" y="1226"/>
                  <a:pt x="21794" y="1226"/>
                </a:cubicBezTo>
                <a:cubicBezTo>
                  <a:pt x="21813" y="1226"/>
                  <a:pt x="21826" y="1215"/>
                  <a:pt x="21820" y="1199"/>
                </a:cubicBezTo>
                <a:close/>
                <a:moveTo>
                  <a:pt x="10132" y="1395"/>
                </a:moveTo>
                <a:cubicBezTo>
                  <a:pt x="10090" y="1382"/>
                  <a:pt x="10087" y="1379"/>
                  <a:pt x="10121" y="1376"/>
                </a:cubicBezTo>
                <a:cubicBezTo>
                  <a:pt x="10145" y="1376"/>
                  <a:pt x="10182" y="1384"/>
                  <a:pt x="10206" y="1395"/>
                </a:cubicBezTo>
                <a:cubicBezTo>
                  <a:pt x="10259" y="1419"/>
                  <a:pt x="10203" y="1419"/>
                  <a:pt x="10132" y="1395"/>
                </a:cubicBezTo>
                <a:close/>
                <a:moveTo>
                  <a:pt x="27604" y="1403"/>
                </a:moveTo>
                <a:cubicBezTo>
                  <a:pt x="27596" y="1395"/>
                  <a:pt x="27588" y="1360"/>
                  <a:pt x="27588" y="1329"/>
                </a:cubicBezTo>
                <a:cubicBezTo>
                  <a:pt x="27588" y="1281"/>
                  <a:pt x="27601" y="1265"/>
                  <a:pt x="27644" y="1255"/>
                </a:cubicBezTo>
                <a:cubicBezTo>
                  <a:pt x="27712" y="1239"/>
                  <a:pt x="27741" y="1268"/>
                  <a:pt x="27733" y="1345"/>
                </a:cubicBezTo>
                <a:cubicBezTo>
                  <a:pt x="27728" y="1392"/>
                  <a:pt x="27712" y="1408"/>
                  <a:pt x="27673" y="1411"/>
                </a:cubicBezTo>
                <a:cubicBezTo>
                  <a:pt x="27644" y="1416"/>
                  <a:pt x="27612" y="1411"/>
                  <a:pt x="27604" y="1403"/>
                </a:cubicBezTo>
                <a:close/>
                <a:moveTo>
                  <a:pt x="27229" y="1374"/>
                </a:moveTo>
                <a:cubicBezTo>
                  <a:pt x="27229" y="1363"/>
                  <a:pt x="27240" y="1350"/>
                  <a:pt x="27250" y="1342"/>
                </a:cubicBezTo>
                <a:cubicBezTo>
                  <a:pt x="27261" y="1334"/>
                  <a:pt x="27272" y="1345"/>
                  <a:pt x="27272" y="1363"/>
                </a:cubicBezTo>
                <a:cubicBezTo>
                  <a:pt x="27272" y="1379"/>
                  <a:pt x="27261" y="1395"/>
                  <a:pt x="27250" y="1395"/>
                </a:cubicBezTo>
                <a:cubicBezTo>
                  <a:pt x="27240" y="1395"/>
                  <a:pt x="27229" y="1387"/>
                  <a:pt x="27229" y="1374"/>
                </a:cubicBezTo>
                <a:close/>
                <a:moveTo>
                  <a:pt x="9868" y="1329"/>
                </a:moveTo>
                <a:cubicBezTo>
                  <a:pt x="9773" y="1302"/>
                  <a:pt x="9749" y="1292"/>
                  <a:pt x="9805" y="1300"/>
                </a:cubicBezTo>
                <a:cubicBezTo>
                  <a:pt x="9897" y="1310"/>
                  <a:pt x="10100" y="1368"/>
                  <a:pt x="10047" y="1371"/>
                </a:cubicBezTo>
                <a:cubicBezTo>
                  <a:pt x="10029" y="1371"/>
                  <a:pt x="9950" y="1353"/>
                  <a:pt x="9868" y="1329"/>
                </a:cubicBezTo>
                <a:close/>
                <a:moveTo>
                  <a:pt x="30023" y="1347"/>
                </a:moveTo>
                <a:cubicBezTo>
                  <a:pt x="29989" y="1310"/>
                  <a:pt x="30031" y="1199"/>
                  <a:pt x="30074" y="1215"/>
                </a:cubicBezTo>
                <a:cubicBezTo>
                  <a:pt x="30089" y="1220"/>
                  <a:pt x="30113" y="1226"/>
                  <a:pt x="30124" y="1226"/>
                </a:cubicBezTo>
                <a:cubicBezTo>
                  <a:pt x="30150" y="1226"/>
                  <a:pt x="30147" y="1318"/>
                  <a:pt x="30116" y="1347"/>
                </a:cubicBezTo>
                <a:cubicBezTo>
                  <a:pt x="30084" y="1379"/>
                  <a:pt x="30055" y="1379"/>
                  <a:pt x="30023" y="1347"/>
                </a:cubicBezTo>
                <a:close/>
                <a:moveTo>
                  <a:pt x="27330" y="1305"/>
                </a:moveTo>
                <a:cubicBezTo>
                  <a:pt x="27311" y="1252"/>
                  <a:pt x="27340" y="1205"/>
                  <a:pt x="27388" y="1205"/>
                </a:cubicBezTo>
                <a:cubicBezTo>
                  <a:pt x="27446" y="1205"/>
                  <a:pt x="27464" y="1242"/>
                  <a:pt x="27438" y="1294"/>
                </a:cubicBezTo>
                <a:cubicBezTo>
                  <a:pt x="27414" y="1337"/>
                  <a:pt x="27343" y="1345"/>
                  <a:pt x="27330" y="1305"/>
                </a:cubicBezTo>
                <a:close/>
                <a:moveTo>
                  <a:pt x="27382" y="1276"/>
                </a:moveTo>
                <a:cubicBezTo>
                  <a:pt x="27367" y="1268"/>
                  <a:pt x="27348" y="1271"/>
                  <a:pt x="27340" y="1276"/>
                </a:cubicBezTo>
                <a:cubicBezTo>
                  <a:pt x="27335" y="1284"/>
                  <a:pt x="27345" y="1289"/>
                  <a:pt x="27369" y="1286"/>
                </a:cubicBezTo>
                <a:cubicBezTo>
                  <a:pt x="27393" y="1286"/>
                  <a:pt x="27398" y="1281"/>
                  <a:pt x="27382" y="1276"/>
                </a:cubicBezTo>
                <a:close/>
                <a:moveTo>
                  <a:pt x="9652" y="1276"/>
                </a:moveTo>
                <a:cubicBezTo>
                  <a:pt x="9660" y="1271"/>
                  <a:pt x="9678" y="1268"/>
                  <a:pt x="9694" y="1276"/>
                </a:cubicBezTo>
                <a:cubicBezTo>
                  <a:pt x="9710" y="1281"/>
                  <a:pt x="9704" y="1286"/>
                  <a:pt x="9681" y="1286"/>
                </a:cubicBezTo>
                <a:cubicBezTo>
                  <a:pt x="9657" y="1289"/>
                  <a:pt x="9646" y="1284"/>
                  <a:pt x="9652" y="1276"/>
                </a:cubicBezTo>
                <a:close/>
                <a:moveTo>
                  <a:pt x="11346" y="1255"/>
                </a:moveTo>
                <a:cubicBezTo>
                  <a:pt x="10420" y="1025"/>
                  <a:pt x="9087" y="787"/>
                  <a:pt x="8158" y="684"/>
                </a:cubicBezTo>
                <a:cubicBezTo>
                  <a:pt x="7995" y="668"/>
                  <a:pt x="7815" y="645"/>
                  <a:pt x="7757" y="637"/>
                </a:cubicBezTo>
                <a:lnTo>
                  <a:pt x="7652" y="621"/>
                </a:lnTo>
                <a:lnTo>
                  <a:pt x="7763" y="594"/>
                </a:lnTo>
                <a:cubicBezTo>
                  <a:pt x="7831" y="581"/>
                  <a:pt x="7889" y="578"/>
                  <a:pt x="7910" y="589"/>
                </a:cubicBezTo>
                <a:cubicBezTo>
                  <a:pt x="7931" y="600"/>
                  <a:pt x="8040" y="613"/>
                  <a:pt x="8153" y="621"/>
                </a:cubicBezTo>
                <a:cubicBezTo>
                  <a:pt x="8267" y="626"/>
                  <a:pt x="8414" y="647"/>
                  <a:pt x="8480" y="663"/>
                </a:cubicBezTo>
                <a:cubicBezTo>
                  <a:pt x="8546" y="679"/>
                  <a:pt x="8660" y="700"/>
                  <a:pt x="8728" y="708"/>
                </a:cubicBezTo>
                <a:cubicBezTo>
                  <a:pt x="8974" y="734"/>
                  <a:pt x="10050" y="932"/>
                  <a:pt x="10512" y="1038"/>
                </a:cubicBezTo>
                <a:cubicBezTo>
                  <a:pt x="10678" y="1075"/>
                  <a:pt x="11187" y="1194"/>
                  <a:pt x="11462" y="1257"/>
                </a:cubicBezTo>
                <a:cubicBezTo>
                  <a:pt x="11525" y="1273"/>
                  <a:pt x="11554" y="1284"/>
                  <a:pt x="11525" y="1286"/>
                </a:cubicBezTo>
                <a:cubicBezTo>
                  <a:pt x="11496" y="1286"/>
                  <a:pt x="11414" y="1271"/>
                  <a:pt x="11346" y="1255"/>
                </a:cubicBezTo>
                <a:close/>
                <a:moveTo>
                  <a:pt x="21182" y="1236"/>
                </a:moveTo>
                <a:cubicBezTo>
                  <a:pt x="21071" y="1168"/>
                  <a:pt x="21097" y="1168"/>
                  <a:pt x="21216" y="1236"/>
                </a:cubicBezTo>
                <a:cubicBezTo>
                  <a:pt x="21266" y="1265"/>
                  <a:pt x="21298" y="1289"/>
                  <a:pt x="21287" y="1289"/>
                </a:cubicBezTo>
                <a:cubicBezTo>
                  <a:pt x="21277" y="1289"/>
                  <a:pt x="21229" y="1265"/>
                  <a:pt x="21182" y="1236"/>
                </a:cubicBezTo>
                <a:close/>
                <a:moveTo>
                  <a:pt x="9499" y="1247"/>
                </a:moveTo>
                <a:cubicBezTo>
                  <a:pt x="9456" y="1234"/>
                  <a:pt x="9454" y="1231"/>
                  <a:pt x="9488" y="1231"/>
                </a:cubicBezTo>
                <a:cubicBezTo>
                  <a:pt x="9512" y="1231"/>
                  <a:pt x="9554" y="1236"/>
                  <a:pt x="9583" y="1247"/>
                </a:cubicBezTo>
                <a:cubicBezTo>
                  <a:pt x="9625" y="1260"/>
                  <a:pt x="9628" y="1263"/>
                  <a:pt x="9594" y="1263"/>
                </a:cubicBezTo>
                <a:cubicBezTo>
                  <a:pt x="9570" y="1263"/>
                  <a:pt x="9528" y="1257"/>
                  <a:pt x="9499" y="1247"/>
                </a:cubicBezTo>
                <a:close/>
                <a:moveTo>
                  <a:pt x="22754" y="1226"/>
                </a:moveTo>
                <a:cubicBezTo>
                  <a:pt x="22728" y="1202"/>
                  <a:pt x="22712" y="1183"/>
                  <a:pt x="22723" y="1183"/>
                </a:cubicBezTo>
                <a:cubicBezTo>
                  <a:pt x="22731" y="1183"/>
                  <a:pt x="22762" y="1202"/>
                  <a:pt x="22791" y="1226"/>
                </a:cubicBezTo>
                <a:cubicBezTo>
                  <a:pt x="22820" y="1249"/>
                  <a:pt x="22836" y="1268"/>
                  <a:pt x="22823" y="1268"/>
                </a:cubicBezTo>
                <a:cubicBezTo>
                  <a:pt x="22812" y="1268"/>
                  <a:pt x="22781" y="1249"/>
                  <a:pt x="22754" y="1226"/>
                </a:cubicBezTo>
                <a:close/>
                <a:moveTo>
                  <a:pt x="9309" y="1205"/>
                </a:moveTo>
                <a:cubicBezTo>
                  <a:pt x="9266" y="1191"/>
                  <a:pt x="9264" y="1189"/>
                  <a:pt x="9298" y="1189"/>
                </a:cubicBezTo>
                <a:cubicBezTo>
                  <a:pt x="9322" y="1189"/>
                  <a:pt x="9364" y="1194"/>
                  <a:pt x="9393" y="1205"/>
                </a:cubicBezTo>
                <a:cubicBezTo>
                  <a:pt x="9435" y="1218"/>
                  <a:pt x="9438" y="1220"/>
                  <a:pt x="9404" y="1220"/>
                </a:cubicBezTo>
                <a:cubicBezTo>
                  <a:pt x="9380" y="1220"/>
                  <a:pt x="9338" y="1215"/>
                  <a:pt x="9309" y="1205"/>
                </a:cubicBezTo>
                <a:close/>
                <a:moveTo>
                  <a:pt x="22375" y="1173"/>
                </a:moveTo>
                <a:cubicBezTo>
                  <a:pt x="22375" y="1128"/>
                  <a:pt x="22382" y="1117"/>
                  <a:pt x="22422" y="1123"/>
                </a:cubicBezTo>
                <a:cubicBezTo>
                  <a:pt x="22454" y="1128"/>
                  <a:pt x="22469" y="1144"/>
                  <a:pt x="22469" y="1173"/>
                </a:cubicBezTo>
                <a:cubicBezTo>
                  <a:pt x="22469" y="1202"/>
                  <a:pt x="22454" y="1218"/>
                  <a:pt x="22422" y="1223"/>
                </a:cubicBezTo>
                <a:cubicBezTo>
                  <a:pt x="22382" y="1228"/>
                  <a:pt x="22375" y="1218"/>
                  <a:pt x="22375" y="1173"/>
                </a:cubicBezTo>
                <a:close/>
                <a:moveTo>
                  <a:pt x="27491" y="1194"/>
                </a:moveTo>
                <a:cubicBezTo>
                  <a:pt x="27469" y="1139"/>
                  <a:pt x="27493" y="1088"/>
                  <a:pt x="27543" y="1080"/>
                </a:cubicBezTo>
                <a:cubicBezTo>
                  <a:pt x="27609" y="1072"/>
                  <a:pt x="27638" y="1104"/>
                  <a:pt x="27622" y="1170"/>
                </a:cubicBezTo>
                <a:cubicBezTo>
                  <a:pt x="27612" y="1212"/>
                  <a:pt x="27596" y="1226"/>
                  <a:pt x="27556" y="1226"/>
                </a:cubicBezTo>
                <a:cubicBezTo>
                  <a:pt x="27527" y="1226"/>
                  <a:pt x="27498" y="1212"/>
                  <a:pt x="27491" y="1194"/>
                </a:cubicBezTo>
                <a:close/>
                <a:moveTo>
                  <a:pt x="5" y="1170"/>
                </a:moveTo>
                <a:cubicBezTo>
                  <a:pt x="13" y="1165"/>
                  <a:pt x="32" y="1162"/>
                  <a:pt x="48" y="1170"/>
                </a:cubicBezTo>
                <a:cubicBezTo>
                  <a:pt x="63" y="1176"/>
                  <a:pt x="58" y="1181"/>
                  <a:pt x="34" y="1181"/>
                </a:cubicBezTo>
                <a:cubicBezTo>
                  <a:pt x="11" y="1183"/>
                  <a:pt x="0" y="1178"/>
                  <a:pt x="5" y="1170"/>
                </a:cubicBezTo>
                <a:close/>
                <a:moveTo>
                  <a:pt x="9158" y="1176"/>
                </a:moveTo>
                <a:cubicBezTo>
                  <a:pt x="9148" y="1165"/>
                  <a:pt x="8195" y="977"/>
                  <a:pt x="7821" y="911"/>
                </a:cubicBezTo>
                <a:cubicBezTo>
                  <a:pt x="7240" y="808"/>
                  <a:pt x="6501" y="718"/>
                  <a:pt x="5741" y="655"/>
                </a:cubicBezTo>
                <a:cubicBezTo>
                  <a:pt x="5285" y="618"/>
                  <a:pt x="4161" y="589"/>
                  <a:pt x="3736" y="602"/>
                </a:cubicBezTo>
                <a:cubicBezTo>
                  <a:pt x="2702" y="637"/>
                  <a:pt x="1633" y="774"/>
                  <a:pt x="720" y="996"/>
                </a:cubicBezTo>
                <a:cubicBezTo>
                  <a:pt x="575" y="1030"/>
                  <a:pt x="454" y="1054"/>
                  <a:pt x="451" y="1049"/>
                </a:cubicBezTo>
                <a:cubicBezTo>
                  <a:pt x="443" y="1041"/>
                  <a:pt x="802" y="951"/>
                  <a:pt x="1121" y="877"/>
                </a:cubicBezTo>
                <a:cubicBezTo>
                  <a:pt x="1488" y="795"/>
                  <a:pt x="2275" y="684"/>
                  <a:pt x="2818" y="634"/>
                </a:cubicBezTo>
                <a:cubicBezTo>
                  <a:pt x="2958" y="623"/>
                  <a:pt x="3114" y="608"/>
                  <a:pt x="3166" y="600"/>
                </a:cubicBezTo>
                <a:cubicBezTo>
                  <a:pt x="3338" y="578"/>
                  <a:pt x="5351" y="557"/>
                  <a:pt x="5364" y="576"/>
                </a:cubicBezTo>
                <a:cubicBezTo>
                  <a:pt x="5377" y="594"/>
                  <a:pt x="5409" y="597"/>
                  <a:pt x="5815" y="623"/>
                </a:cubicBezTo>
                <a:cubicBezTo>
                  <a:pt x="6565" y="671"/>
                  <a:pt x="7515" y="811"/>
                  <a:pt x="8662" y="1046"/>
                </a:cubicBezTo>
                <a:cubicBezTo>
                  <a:pt x="9195" y="1154"/>
                  <a:pt x="9311" y="1183"/>
                  <a:pt x="9211" y="1183"/>
                </a:cubicBezTo>
                <a:cubicBezTo>
                  <a:pt x="9187" y="1183"/>
                  <a:pt x="9164" y="1178"/>
                  <a:pt x="9158" y="1176"/>
                </a:cubicBezTo>
                <a:close/>
                <a:moveTo>
                  <a:pt x="21034" y="1165"/>
                </a:moveTo>
                <a:cubicBezTo>
                  <a:pt x="21000" y="1139"/>
                  <a:pt x="20535" y="935"/>
                  <a:pt x="20409" y="895"/>
                </a:cubicBezTo>
                <a:cubicBezTo>
                  <a:pt x="20346" y="877"/>
                  <a:pt x="20287" y="853"/>
                  <a:pt x="20280" y="848"/>
                </a:cubicBezTo>
                <a:cubicBezTo>
                  <a:pt x="20248" y="819"/>
                  <a:pt x="20718" y="851"/>
                  <a:pt x="20778" y="880"/>
                </a:cubicBezTo>
                <a:cubicBezTo>
                  <a:pt x="20813" y="895"/>
                  <a:pt x="20855" y="909"/>
                  <a:pt x="20873" y="909"/>
                </a:cubicBezTo>
                <a:cubicBezTo>
                  <a:pt x="20894" y="909"/>
                  <a:pt x="20900" y="917"/>
                  <a:pt x="20884" y="930"/>
                </a:cubicBezTo>
                <a:cubicBezTo>
                  <a:pt x="20871" y="946"/>
                  <a:pt x="20844" y="946"/>
                  <a:pt x="20810" y="932"/>
                </a:cubicBezTo>
                <a:cubicBezTo>
                  <a:pt x="20783" y="922"/>
                  <a:pt x="20702" y="909"/>
                  <a:pt x="20633" y="901"/>
                </a:cubicBezTo>
                <a:lnTo>
                  <a:pt x="20506" y="888"/>
                </a:lnTo>
                <a:lnTo>
                  <a:pt x="20591" y="930"/>
                </a:lnTo>
                <a:cubicBezTo>
                  <a:pt x="20638" y="954"/>
                  <a:pt x="20768" y="1014"/>
                  <a:pt x="20881" y="1067"/>
                </a:cubicBezTo>
                <a:cubicBezTo>
                  <a:pt x="21066" y="1152"/>
                  <a:pt x="21119" y="1183"/>
                  <a:pt x="21071" y="1183"/>
                </a:cubicBezTo>
                <a:cubicBezTo>
                  <a:pt x="21061" y="1183"/>
                  <a:pt x="21045" y="1176"/>
                  <a:pt x="21034" y="1165"/>
                </a:cubicBezTo>
                <a:close/>
                <a:moveTo>
                  <a:pt x="29936" y="1160"/>
                </a:moveTo>
                <a:cubicBezTo>
                  <a:pt x="29876" y="1096"/>
                  <a:pt x="29923" y="1022"/>
                  <a:pt x="30000" y="1059"/>
                </a:cubicBezTo>
                <a:cubicBezTo>
                  <a:pt x="30031" y="1075"/>
                  <a:pt x="30055" y="1162"/>
                  <a:pt x="30029" y="1162"/>
                </a:cubicBezTo>
                <a:cubicBezTo>
                  <a:pt x="30023" y="1162"/>
                  <a:pt x="30005" y="1168"/>
                  <a:pt x="29989" y="1173"/>
                </a:cubicBezTo>
                <a:cubicBezTo>
                  <a:pt x="29973" y="1178"/>
                  <a:pt x="29950" y="1173"/>
                  <a:pt x="29936" y="1160"/>
                </a:cubicBezTo>
                <a:close/>
                <a:moveTo>
                  <a:pt x="106" y="1141"/>
                </a:moveTo>
                <a:cubicBezTo>
                  <a:pt x="124" y="1131"/>
                  <a:pt x="151" y="1120"/>
                  <a:pt x="169" y="1123"/>
                </a:cubicBezTo>
                <a:cubicBezTo>
                  <a:pt x="190" y="1123"/>
                  <a:pt x="187" y="1128"/>
                  <a:pt x="158" y="1141"/>
                </a:cubicBezTo>
                <a:cubicBezTo>
                  <a:pt x="100" y="1165"/>
                  <a:pt x="66" y="1165"/>
                  <a:pt x="106" y="1141"/>
                </a:cubicBezTo>
                <a:close/>
                <a:moveTo>
                  <a:pt x="27240" y="1141"/>
                </a:moveTo>
                <a:cubicBezTo>
                  <a:pt x="27232" y="1131"/>
                  <a:pt x="27248" y="1120"/>
                  <a:pt x="27272" y="1120"/>
                </a:cubicBezTo>
                <a:cubicBezTo>
                  <a:pt x="27311" y="1120"/>
                  <a:pt x="27316" y="1109"/>
                  <a:pt x="27308" y="1067"/>
                </a:cubicBezTo>
                <a:cubicBezTo>
                  <a:pt x="27303" y="1038"/>
                  <a:pt x="27306" y="1020"/>
                  <a:pt x="27316" y="1028"/>
                </a:cubicBezTo>
                <a:cubicBezTo>
                  <a:pt x="27327" y="1033"/>
                  <a:pt x="27335" y="1057"/>
                  <a:pt x="27335" y="1078"/>
                </a:cubicBezTo>
                <a:cubicBezTo>
                  <a:pt x="27335" y="1125"/>
                  <a:pt x="27261" y="1176"/>
                  <a:pt x="27240" y="1141"/>
                </a:cubicBezTo>
                <a:close/>
                <a:moveTo>
                  <a:pt x="29179" y="1131"/>
                </a:moveTo>
                <a:cubicBezTo>
                  <a:pt x="29145" y="1043"/>
                  <a:pt x="29221" y="983"/>
                  <a:pt x="29285" y="1049"/>
                </a:cubicBezTo>
                <a:cubicBezTo>
                  <a:pt x="29319" y="1080"/>
                  <a:pt x="29319" y="1086"/>
                  <a:pt x="29285" y="1123"/>
                </a:cubicBezTo>
                <a:cubicBezTo>
                  <a:pt x="29242" y="1170"/>
                  <a:pt x="29195" y="1173"/>
                  <a:pt x="29179" y="1131"/>
                </a:cubicBezTo>
                <a:close/>
                <a:moveTo>
                  <a:pt x="29678" y="1133"/>
                </a:moveTo>
                <a:cubicBezTo>
                  <a:pt x="29678" y="1128"/>
                  <a:pt x="29694" y="1120"/>
                  <a:pt x="29710" y="1112"/>
                </a:cubicBezTo>
                <a:cubicBezTo>
                  <a:pt x="29731" y="1104"/>
                  <a:pt x="29739" y="1109"/>
                  <a:pt x="29731" y="1120"/>
                </a:cubicBezTo>
                <a:cubicBezTo>
                  <a:pt x="29717" y="1141"/>
                  <a:pt x="29678" y="1149"/>
                  <a:pt x="29678" y="1133"/>
                </a:cubicBezTo>
                <a:close/>
                <a:moveTo>
                  <a:pt x="216" y="1107"/>
                </a:moveTo>
                <a:cubicBezTo>
                  <a:pt x="224" y="1102"/>
                  <a:pt x="243" y="1099"/>
                  <a:pt x="259" y="1107"/>
                </a:cubicBezTo>
                <a:cubicBezTo>
                  <a:pt x="275" y="1112"/>
                  <a:pt x="269" y="1117"/>
                  <a:pt x="246" y="1117"/>
                </a:cubicBezTo>
                <a:cubicBezTo>
                  <a:pt x="222" y="1120"/>
                  <a:pt x="211" y="1115"/>
                  <a:pt x="216" y="1107"/>
                </a:cubicBezTo>
                <a:close/>
                <a:moveTo>
                  <a:pt x="23324" y="1099"/>
                </a:moveTo>
                <a:cubicBezTo>
                  <a:pt x="23324" y="1088"/>
                  <a:pt x="23335" y="1078"/>
                  <a:pt x="23345" y="1078"/>
                </a:cubicBezTo>
                <a:cubicBezTo>
                  <a:pt x="23356" y="1078"/>
                  <a:pt x="23367" y="1088"/>
                  <a:pt x="23367" y="1099"/>
                </a:cubicBezTo>
                <a:cubicBezTo>
                  <a:pt x="23367" y="1109"/>
                  <a:pt x="23356" y="1120"/>
                  <a:pt x="23345" y="1120"/>
                </a:cubicBezTo>
                <a:cubicBezTo>
                  <a:pt x="23335" y="1120"/>
                  <a:pt x="23324" y="1109"/>
                  <a:pt x="23324" y="1099"/>
                </a:cubicBezTo>
                <a:close/>
                <a:moveTo>
                  <a:pt x="27675" y="1102"/>
                </a:moveTo>
                <a:cubicBezTo>
                  <a:pt x="27638" y="1078"/>
                  <a:pt x="27651" y="993"/>
                  <a:pt x="27699" y="964"/>
                </a:cubicBezTo>
                <a:cubicBezTo>
                  <a:pt x="27746" y="932"/>
                  <a:pt x="27807" y="969"/>
                  <a:pt x="27818" y="1035"/>
                </a:cubicBezTo>
                <a:cubicBezTo>
                  <a:pt x="27823" y="1086"/>
                  <a:pt x="27791" y="1120"/>
                  <a:pt x="27736" y="1120"/>
                </a:cubicBezTo>
                <a:cubicBezTo>
                  <a:pt x="27717" y="1120"/>
                  <a:pt x="27691" y="1112"/>
                  <a:pt x="27675" y="1102"/>
                </a:cubicBezTo>
                <a:close/>
                <a:moveTo>
                  <a:pt x="327" y="1078"/>
                </a:moveTo>
                <a:cubicBezTo>
                  <a:pt x="351" y="1067"/>
                  <a:pt x="383" y="1059"/>
                  <a:pt x="401" y="1059"/>
                </a:cubicBezTo>
                <a:cubicBezTo>
                  <a:pt x="422" y="1059"/>
                  <a:pt x="417" y="1067"/>
                  <a:pt x="391" y="1078"/>
                </a:cubicBezTo>
                <a:cubicBezTo>
                  <a:pt x="367" y="1088"/>
                  <a:pt x="335" y="1096"/>
                  <a:pt x="317" y="1096"/>
                </a:cubicBezTo>
                <a:cubicBezTo>
                  <a:pt x="296" y="1096"/>
                  <a:pt x="301" y="1088"/>
                  <a:pt x="327" y="1078"/>
                </a:cubicBezTo>
                <a:close/>
                <a:moveTo>
                  <a:pt x="21377" y="1086"/>
                </a:moveTo>
                <a:cubicBezTo>
                  <a:pt x="21369" y="1078"/>
                  <a:pt x="21367" y="1065"/>
                  <a:pt x="21375" y="1054"/>
                </a:cubicBezTo>
                <a:cubicBezTo>
                  <a:pt x="21388" y="1030"/>
                  <a:pt x="21425" y="1051"/>
                  <a:pt x="21425" y="1078"/>
                </a:cubicBezTo>
                <a:cubicBezTo>
                  <a:pt x="21425" y="1102"/>
                  <a:pt x="21396" y="1104"/>
                  <a:pt x="21377" y="1086"/>
                </a:cubicBezTo>
                <a:close/>
                <a:moveTo>
                  <a:pt x="29662" y="1065"/>
                </a:moveTo>
                <a:cubicBezTo>
                  <a:pt x="29617" y="1046"/>
                  <a:pt x="29633" y="1012"/>
                  <a:pt x="29683" y="1017"/>
                </a:cubicBezTo>
                <a:cubicBezTo>
                  <a:pt x="29710" y="1022"/>
                  <a:pt x="29728" y="1035"/>
                  <a:pt x="29725" y="1046"/>
                </a:cubicBezTo>
                <a:cubicBezTo>
                  <a:pt x="29720" y="1072"/>
                  <a:pt x="29696" y="1078"/>
                  <a:pt x="29662" y="1065"/>
                </a:cubicBezTo>
                <a:close/>
                <a:moveTo>
                  <a:pt x="30087" y="1022"/>
                </a:moveTo>
                <a:cubicBezTo>
                  <a:pt x="30079" y="1004"/>
                  <a:pt x="30089" y="975"/>
                  <a:pt x="30108" y="956"/>
                </a:cubicBezTo>
                <a:cubicBezTo>
                  <a:pt x="30140" y="925"/>
                  <a:pt x="30142" y="925"/>
                  <a:pt x="30142" y="988"/>
                </a:cubicBezTo>
                <a:cubicBezTo>
                  <a:pt x="30142" y="1059"/>
                  <a:pt x="30108" y="1080"/>
                  <a:pt x="30087" y="1022"/>
                </a:cubicBezTo>
                <a:close/>
                <a:moveTo>
                  <a:pt x="27390" y="1022"/>
                </a:moveTo>
                <a:cubicBezTo>
                  <a:pt x="27372" y="1001"/>
                  <a:pt x="27374" y="972"/>
                  <a:pt x="27396" y="972"/>
                </a:cubicBezTo>
                <a:cubicBezTo>
                  <a:pt x="27406" y="972"/>
                  <a:pt x="27419" y="985"/>
                  <a:pt x="27427" y="1004"/>
                </a:cubicBezTo>
                <a:cubicBezTo>
                  <a:pt x="27440" y="1035"/>
                  <a:pt x="27417" y="1046"/>
                  <a:pt x="27390" y="1022"/>
                </a:cubicBezTo>
                <a:close/>
                <a:moveTo>
                  <a:pt x="27462" y="993"/>
                </a:moveTo>
                <a:cubicBezTo>
                  <a:pt x="27462" y="969"/>
                  <a:pt x="27451" y="951"/>
                  <a:pt x="27440" y="951"/>
                </a:cubicBezTo>
                <a:cubicBezTo>
                  <a:pt x="27430" y="951"/>
                  <a:pt x="27419" y="943"/>
                  <a:pt x="27419" y="930"/>
                </a:cubicBezTo>
                <a:cubicBezTo>
                  <a:pt x="27419" y="919"/>
                  <a:pt x="27438" y="914"/>
                  <a:pt x="27462" y="914"/>
                </a:cubicBezTo>
                <a:cubicBezTo>
                  <a:pt x="27506" y="917"/>
                  <a:pt x="27538" y="977"/>
                  <a:pt x="27514" y="1014"/>
                </a:cubicBezTo>
                <a:cubicBezTo>
                  <a:pt x="27493" y="1051"/>
                  <a:pt x="27462" y="1038"/>
                  <a:pt x="27462" y="993"/>
                </a:cubicBezTo>
                <a:close/>
                <a:moveTo>
                  <a:pt x="29810" y="1022"/>
                </a:moveTo>
                <a:cubicBezTo>
                  <a:pt x="29797" y="1014"/>
                  <a:pt x="29783" y="980"/>
                  <a:pt x="29783" y="940"/>
                </a:cubicBezTo>
                <a:cubicBezTo>
                  <a:pt x="29783" y="888"/>
                  <a:pt x="29794" y="866"/>
                  <a:pt x="29826" y="856"/>
                </a:cubicBezTo>
                <a:cubicBezTo>
                  <a:pt x="29934" y="822"/>
                  <a:pt x="30005" y="919"/>
                  <a:pt x="29926" y="993"/>
                </a:cubicBezTo>
                <a:cubicBezTo>
                  <a:pt x="29881" y="1035"/>
                  <a:pt x="29857" y="1041"/>
                  <a:pt x="29810" y="1022"/>
                </a:cubicBezTo>
                <a:close/>
                <a:moveTo>
                  <a:pt x="21530" y="975"/>
                </a:moveTo>
                <a:cubicBezTo>
                  <a:pt x="21530" y="943"/>
                  <a:pt x="21543" y="930"/>
                  <a:pt x="21575" y="930"/>
                </a:cubicBezTo>
                <a:cubicBezTo>
                  <a:pt x="21628" y="930"/>
                  <a:pt x="21623" y="999"/>
                  <a:pt x="21567" y="1009"/>
                </a:cubicBezTo>
                <a:cubicBezTo>
                  <a:pt x="21541" y="1014"/>
                  <a:pt x="21530" y="1004"/>
                  <a:pt x="21530" y="975"/>
                </a:cubicBezTo>
                <a:close/>
                <a:moveTo>
                  <a:pt x="20997" y="959"/>
                </a:moveTo>
                <a:cubicBezTo>
                  <a:pt x="21013" y="951"/>
                  <a:pt x="21037" y="951"/>
                  <a:pt x="21050" y="959"/>
                </a:cubicBezTo>
                <a:cubicBezTo>
                  <a:pt x="21066" y="964"/>
                  <a:pt x="21053" y="969"/>
                  <a:pt x="21024" y="969"/>
                </a:cubicBezTo>
                <a:cubicBezTo>
                  <a:pt x="20995" y="969"/>
                  <a:pt x="20984" y="964"/>
                  <a:pt x="20997" y="959"/>
                </a:cubicBezTo>
                <a:close/>
                <a:moveTo>
                  <a:pt x="27554" y="898"/>
                </a:moveTo>
                <a:cubicBezTo>
                  <a:pt x="27538" y="835"/>
                  <a:pt x="27575" y="782"/>
                  <a:pt x="27633" y="782"/>
                </a:cubicBezTo>
                <a:cubicBezTo>
                  <a:pt x="27691" y="782"/>
                  <a:pt x="27720" y="866"/>
                  <a:pt x="27678" y="914"/>
                </a:cubicBezTo>
                <a:cubicBezTo>
                  <a:pt x="27630" y="969"/>
                  <a:pt x="27570" y="962"/>
                  <a:pt x="27554" y="898"/>
                </a:cubicBezTo>
                <a:close/>
                <a:moveTo>
                  <a:pt x="27646" y="895"/>
                </a:moveTo>
                <a:cubicBezTo>
                  <a:pt x="27628" y="890"/>
                  <a:pt x="27607" y="869"/>
                  <a:pt x="27601" y="851"/>
                </a:cubicBezTo>
                <a:cubicBezTo>
                  <a:pt x="27596" y="824"/>
                  <a:pt x="27593" y="827"/>
                  <a:pt x="27591" y="861"/>
                </a:cubicBezTo>
                <a:cubicBezTo>
                  <a:pt x="27588" y="898"/>
                  <a:pt x="27599" y="909"/>
                  <a:pt x="27636" y="906"/>
                </a:cubicBezTo>
                <a:cubicBezTo>
                  <a:pt x="27670" y="903"/>
                  <a:pt x="27673" y="901"/>
                  <a:pt x="27646" y="895"/>
                </a:cubicBezTo>
                <a:close/>
                <a:moveTo>
                  <a:pt x="21256" y="898"/>
                </a:moveTo>
                <a:cubicBezTo>
                  <a:pt x="21256" y="880"/>
                  <a:pt x="21266" y="866"/>
                  <a:pt x="21277" y="866"/>
                </a:cubicBezTo>
                <a:cubicBezTo>
                  <a:pt x="21287" y="866"/>
                  <a:pt x="21298" y="880"/>
                  <a:pt x="21298" y="898"/>
                </a:cubicBezTo>
                <a:cubicBezTo>
                  <a:pt x="21298" y="917"/>
                  <a:pt x="21287" y="930"/>
                  <a:pt x="21277" y="930"/>
                </a:cubicBezTo>
                <a:cubicBezTo>
                  <a:pt x="21266" y="930"/>
                  <a:pt x="21256" y="917"/>
                  <a:pt x="21256" y="898"/>
                </a:cubicBezTo>
                <a:close/>
                <a:moveTo>
                  <a:pt x="29543" y="917"/>
                </a:moveTo>
                <a:cubicBezTo>
                  <a:pt x="29535" y="909"/>
                  <a:pt x="29530" y="880"/>
                  <a:pt x="29530" y="851"/>
                </a:cubicBezTo>
                <a:cubicBezTo>
                  <a:pt x="29530" y="811"/>
                  <a:pt x="29541" y="800"/>
                  <a:pt x="29578" y="806"/>
                </a:cubicBezTo>
                <a:cubicBezTo>
                  <a:pt x="29630" y="814"/>
                  <a:pt x="29654" y="885"/>
                  <a:pt x="29612" y="911"/>
                </a:cubicBezTo>
                <a:cubicBezTo>
                  <a:pt x="29578" y="932"/>
                  <a:pt x="29562" y="935"/>
                  <a:pt x="29543" y="917"/>
                </a:cubicBezTo>
                <a:close/>
                <a:moveTo>
                  <a:pt x="22475" y="895"/>
                </a:moveTo>
                <a:cubicBezTo>
                  <a:pt x="22467" y="888"/>
                  <a:pt x="22464" y="874"/>
                  <a:pt x="22472" y="864"/>
                </a:cubicBezTo>
                <a:cubicBezTo>
                  <a:pt x="22485" y="840"/>
                  <a:pt x="22522" y="861"/>
                  <a:pt x="22522" y="888"/>
                </a:cubicBezTo>
                <a:cubicBezTo>
                  <a:pt x="22522" y="911"/>
                  <a:pt x="22493" y="914"/>
                  <a:pt x="22475" y="895"/>
                </a:cubicBezTo>
                <a:close/>
                <a:moveTo>
                  <a:pt x="3193" y="832"/>
                </a:moveTo>
                <a:cubicBezTo>
                  <a:pt x="3201" y="827"/>
                  <a:pt x="3219" y="824"/>
                  <a:pt x="3235" y="832"/>
                </a:cubicBezTo>
                <a:cubicBezTo>
                  <a:pt x="3251" y="837"/>
                  <a:pt x="3245" y="843"/>
                  <a:pt x="3222" y="843"/>
                </a:cubicBezTo>
                <a:cubicBezTo>
                  <a:pt x="3198" y="845"/>
                  <a:pt x="3187" y="840"/>
                  <a:pt x="3193" y="832"/>
                </a:cubicBezTo>
                <a:close/>
                <a:moveTo>
                  <a:pt x="29272" y="832"/>
                </a:moveTo>
                <a:cubicBezTo>
                  <a:pt x="29242" y="803"/>
                  <a:pt x="29256" y="758"/>
                  <a:pt x="29293" y="766"/>
                </a:cubicBezTo>
                <a:cubicBezTo>
                  <a:pt x="29314" y="769"/>
                  <a:pt x="29330" y="785"/>
                  <a:pt x="29330" y="800"/>
                </a:cubicBezTo>
                <a:cubicBezTo>
                  <a:pt x="29330" y="835"/>
                  <a:pt x="29293" y="853"/>
                  <a:pt x="29272" y="832"/>
                </a:cubicBezTo>
                <a:close/>
                <a:moveTo>
                  <a:pt x="3340" y="790"/>
                </a:moveTo>
                <a:cubicBezTo>
                  <a:pt x="3348" y="785"/>
                  <a:pt x="3367" y="782"/>
                  <a:pt x="3383" y="790"/>
                </a:cubicBezTo>
                <a:cubicBezTo>
                  <a:pt x="3399" y="795"/>
                  <a:pt x="3393" y="800"/>
                  <a:pt x="3369" y="800"/>
                </a:cubicBezTo>
                <a:cubicBezTo>
                  <a:pt x="3346" y="803"/>
                  <a:pt x="3335" y="798"/>
                  <a:pt x="3340" y="790"/>
                </a:cubicBezTo>
                <a:close/>
                <a:moveTo>
                  <a:pt x="20127" y="782"/>
                </a:moveTo>
                <a:cubicBezTo>
                  <a:pt x="20100" y="771"/>
                  <a:pt x="20095" y="763"/>
                  <a:pt x="20116" y="763"/>
                </a:cubicBezTo>
                <a:cubicBezTo>
                  <a:pt x="20134" y="763"/>
                  <a:pt x="20166" y="771"/>
                  <a:pt x="20190" y="782"/>
                </a:cubicBezTo>
                <a:cubicBezTo>
                  <a:pt x="20216" y="792"/>
                  <a:pt x="20222" y="800"/>
                  <a:pt x="20200" y="800"/>
                </a:cubicBezTo>
                <a:cubicBezTo>
                  <a:pt x="20182" y="800"/>
                  <a:pt x="20150" y="792"/>
                  <a:pt x="20127" y="782"/>
                </a:cubicBezTo>
                <a:close/>
                <a:moveTo>
                  <a:pt x="19979" y="740"/>
                </a:moveTo>
                <a:cubicBezTo>
                  <a:pt x="19952" y="729"/>
                  <a:pt x="19947" y="721"/>
                  <a:pt x="19968" y="721"/>
                </a:cubicBezTo>
                <a:cubicBezTo>
                  <a:pt x="19987" y="721"/>
                  <a:pt x="20018" y="729"/>
                  <a:pt x="20042" y="740"/>
                </a:cubicBezTo>
                <a:cubicBezTo>
                  <a:pt x="20068" y="750"/>
                  <a:pt x="20074" y="758"/>
                  <a:pt x="20053" y="758"/>
                </a:cubicBezTo>
                <a:cubicBezTo>
                  <a:pt x="20034" y="758"/>
                  <a:pt x="20003" y="750"/>
                  <a:pt x="19979" y="740"/>
                </a:cubicBezTo>
                <a:close/>
                <a:moveTo>
                  <a:pt x="29398" y="732"/>
                </a:moveTo>
                <a:cubicBezTo>
                  <a:pt x="29377" y="681"/>
                  <a:pt x="29403" y="615"/>
                  <a:pt x="29448" y="602"/>
                </a:cubicBezTo>
                <a:cubicBezTo>
                  <a:pt x="29506" y="584"/>
                  <a:pt x="29554" y="631"/>
                  <a:pt x="29546" y="695"/>
                </a:cubicBezTo>
                <a:cubicBezTo>
                  <a:pt x="29541" y="740"/>
                  <a:pt x="29527" y="750"/>
                  <a:pt x="29475" y="755"/>
                </a:cubicBezTo>
                <a:cubicBezTo>
                  <a:pt x="29432" y="761"/>
                  <a:pt x="29403" y="753"/>
                  <a:pt x="29398" y="732"/>
                </a:cubicBezTo>
                <a:close/>
                <a:moveTo>
                  <a:pt x="3847" y="705"/>
                </a:moveTo>
                <a:cubicBezTo>
                  <a:pt x="3855" y="700"/>
                  <a:pt x="3873" y="697"/>
                  <a:pt x="3889" y="705"/>
                </a:cubicBezTo>
                <a:cubicBezTo>
                  <a:pt x="3905" y="711"/>
                  <a:pt x="3900" y="716"/>
                  <a:pt x="3876" y="716"/>
                </a:cubicBezTo>
                <a:cubicBezTo>
                  <a:pt x="3852" y="718"/>
                  <a:pt x="3842" y="713"/>
                  <a:pt x="3847" y="705"/>
                </a:cubicBezTo>
                <a:close/>
                <a:moveTo>
                  <a:pt x="21720" y="697"/>
                </a:moveTo>
                <a:cubicBezTo>
                  <a:pt x="21704" y="687"/>
                  <a:pt x="21696" y="674"/>
                  <a:pt x="21702" y="666"/>
                </a:cubicBezTo>
                <a:cubicBezTo>
                  <a:pt x="21718" y="650"/>
                  <a:pt x="21783" y="676"/>
                  <a:pt x="21783" y="700"/>
                </a:cubicBezTo>
                <a:cubicBezTo>
                  <a:pt x="21783" y="724"/>
                  <a:pt x="21760" y="724"/>
                  <a:pt x="21720" y="697"/>
                </a:cubicBezTo>
                <a:close/>
                <a:moveTo>
                  <a:pt x="22068" y="676"/>
                </a:moveTo>
                <a:cubicBezTo>
                  <a:pt x="22061" y="666"/>
                  <a:pt x="22071" y="655"/>
                  <a:pt x="22090" y="655"/>
                </a:cubicBezTo>
                <a:cubicBezTo>
                  <a:pt x="22126" y="655"/>
                  <a:pt x="22132" y="668"/>
                  <a:pt x="22103" y="687"/>
                </a:cubicBezTo>
                <a:cubicBezTo>
                  <a:pt x="22090" y="692"/>
                  <a:pt x="22076" y="689"/>
                  <a:pt x="22068" y="676"/>
                </a:cubicBezTo>
                <a:close/>
                <a:moveTo>
                  <a:pt x="4111" y="663"/>
                </a:moveTo>
                <a:cubicBezTo>
                  <a:pt x="4124" y="658"/>
                  <a:pt x="4153" y="655"/>
                  <a:pt x="4174" y="660"/>
                </a:cubicBezTo>
                <a:cubicBezTo>
                  <a:pt x="4195" y="666"/>
                  <a:pt x="4182" y="671"/>
                  <a:pt x="4148" y="671"/>
                </a:cubicBezTo>
                <a:cubicBezTo>
                  <a:pt x="4114" y="674"/>
                  <a:pt x="4095" y="668"/>
                  <a:pt x="4111" y="663"/>
                </a:cubicBezTo>
                <a:close/>
                <a:moveTo>
                  <a:pt x="27641" y="637"/>
                </a:moveTo>
                <a:cubicBezTo>
                  <a:pt x="27636" y="626"/>
                  <a:pt x="27649" y="621"/>
                  <a:pt x="27673" y="629"/>
                </a:cubicBezTo>
                <a:cubicBezTo>
                  <a:pt x="27723" y="642"/>
                  <a:pt x="27728" y="655"/>
                  <a:pt x="27683" y="655"/>
                </a:cubicBezTo>
                <a:cubicBezTo>
                  <a:pt x="27667" y="655"/>
                  <a:pt x="27649" y="647"/>
                  <a:pt x="27641" y="637"/>
                </a:cubicBezTo>
                <a:close/>
                <a:moveTo>
                  <a:pt x="6987" y="581"/>
                </a:moveTo>
                <a:cubicBezTo>
                  <a:pt x="6807" y="565"/>
                  <a:pt x="6578" y="552"/>
                  <a:pt x="6480" y="547"/>
                </a:cubicBezTo>
                <a:cubicBezTo>
                  <a:pt x="6359" y="544"/>
                  <a:pt x="6333" y="539"/>
                  <a:pt x="6396" y="534"/>
                </a:cubicBezTo>
                <a:cubicBezTo>
                  <a:pt x="6504" y="523"/>
                  <a:pt x="7359" y="568"/>
                  <a:pt x="7536" y="592"/>
                </a:cubicBezTo>
                <a:cubicBezTo>
                  <a:pt x="7649" y="608"/>
                  <a:pt x="7646" y="608"/>
                  <a:pt x="7483" y="608"/>
                </a:cubicBezTo>
                <a:cubicBezTo>
                  <a:pt x="7391" y="608"/>
                  <a:pt x="7166" y="594"/>
                  <a:pt x="6987" y="581"/>
                </a:cubicBezTo>
                <a:close/>
                <a:moveTo>
                  <a:pt x="21477" y="586"/>
                </a:moveTo>
                <a:cubicBezTo>
                  <a:pt x="21443" y="573"/>
                  <a:pt x="21409" y="557"/>
                  <a:pt x="21404" y="549"/>
                </a:cubicBezTo>
                <a:cubicBezTo>
                  <a:pt x="21398" y="544"/>
                  <a:pt x="21348" y="520"/>
                  <a:pt x="21293" y="499"/>
                </a:cubicBezTo>
                <a:cubicBezTo>
                  <a:pt x="21235" y="478"/>
                  <a:pt x="21192" y="457"/>
                  <a:pt x="21198" y="452"/>
                </a:cubicBezTo>
                <a:cubicBezTo>
                  <a:pt x="21206" y="444"/>
                  <a:pt x="21306" y="481"/>
                  <a:pt x="21438" y="539"/>
                </a:cubicBezTo>
                <a:cubicBezTo>
                  <a:pt x="21475" y="557"/>
                  <a:pt x="21525" y="578"/>
                  <a:pt x="21554" y="589"/>
                </a:cubicBezTo>
                <a:cubicBezTo>
                  <a:pt x="21623" y="618"/>
                  <a:pt x="21557" y="615"/>
                  <a:pt x="21477" y="586"/>
                </a:cubicBezTo>
                <a:close/>
                <a:moveTo>
                  <a:pt x="27725" y="592"/>
                </a:moveTo>
                <a:cubicBezTo>
                  <a:pt x="27733" y="581"/>
                  <a:pt x="27746" y="571"/>
                  <a:pt x="27757" y="571"/>
                </a:cubicBezTo>
                <a:cubicBezTo>
                  <a:pt x="27770" y="571"/>
                  <a:pt x="27778" y="581"/>
                  <a:pt x="27778" y="592"/>
                </a:cubicBezTo>
                <a:cubicBezTo>
                  <a:pt x="27778" y="602"/>
                  <a:pt x="27762" y="613"/>
                  <a:pt x="27746" y="613"/>
                </a:cubicBezTo>
                <a:cubicBezTo>
                  <a:pt x="27728" y="613"/>
                  <a:pt x="27717" y="602"/>
                  <a:pt x="27725" y="592"/>
                </a:cubicBezTo>
                <a:close/>
                <a:moveTo>
                  <a:pt x="29324" y="578"/>
                </a:moveTo>
                <a:cubicBezTo>
                  <a:pt x="29311" y="571"/>
                  <a:pt x="29298" y="541"/>
                  <a:pt x="29298" y="507"/>
                </a:cubicBezTo>
                <a:cubicBezTo>
                  <a:pt x="29298" y="433"/>
                  <a:pt x="29364" y="409"/>
                  <a:pt x="29417" y="468"/>
                </a:cubicBezTo>
                <a:cubicBezTo>
                  <a:pt x="29451" y="505"/>
                  <a:pt x="29451" y="510"/>
                  <a:pt x="29414" y="549"/>
                </a:cubicBezTo>
                <a:cubicBezTo>
                  <a:pt x="29374" y="594"/>
                  <a:pt x="29369" y="594"/>
                  <a:pt x="29324" y="578"/>
                </a:cubicBezTo>
                <a:close/>
                <a:moveTo>
                  <a:pt x="5768" y="534"/>
                </a:moveTo>
                <a:cubicBezTo>
                  <a:pt x="5813" y="528"/>
                  <a:pt x="5884" y="528"/>
                  <a:pt x="5926" y="534"/>
                </a:cubicBezTo>
                <a:cubicBezTo>
                  <a:pt x="5971" y="539"/>
                  <a:pt x="5934" y="541"/>
                  <a:pt x="5847" y="541"/>
                </a:cubicBezTo>
                <a:cubicBezTo>
                  <a:pt x="5760" y="541"/>
                  <a:pt x="5726" y="539"/>
                  <a:pt x="5768" y="534"/>
                </a:cubicBezTo>
                <a:close/>
                <a:moveTo>
                  <a:pt x="6106" y="534"/>
                </a:moveTo>
                <a:cubicBezTo>
                  <a:pt x="6127" y="528"/>
                  <a:pt x="6158" y="528"/>
                  <a:pt x="6179" y="534"/>
                </a:cubicBezTo>
                <a:cubicBezTo>
                  <a:pt x="6201" y="539"/>
                  <a:pt x="6182" y="544"/>
                  <a:pt x="6143" y="544"/>
                </a:cubicBezTo>
                <a:cubicBezTo>
                  <a:pt x="6103" y="544"/>
                  <a:pt x="6084" y="539"/>
                  <a:pt x="6106" y="534"/>
                </a:cubicBezTo>
                <a:close/>
                <a:moveTo>
                  <a:pt x="27810" y="507"/>
                </a:moveTo>
                <a:cubicBezTo>
                  <a:pt x="27868" y="483"/>
                  <a:pt x="27905" y="483"/>
                  <a:pt x="27905" y="507"/>
                </a:cubicBezTo>
                <a:cubicBezTo>
                  <a:pt x="27905" y="518"/>
                  <a:pt x="27873" y="528"/>
                  <a:pt x="27836" y="526"/>
                </a:cubicBezTo>
                <a:cubicBezTo>
                  <a:pt x="27778" y="526"/>
                  <a:pt x="27775" y="523"/>
                  <a:pt x="27810" y="507"/>
                </a:cubicBezTo>
                <a:close/>
                <a:moveTo>
                  <a:pt x="18876" y="473"/>
                </a:moveTo>
                <a:cubicBezTo>
                  <a:pt x="18884" y="468"/>
                  <a:pt x="18902" y="465"/>
                  <a:pt x="18918" y="473"/>
                </a:cubicBezTo>
                <a:cubicBezTo>
                  <a:pt x="18934" y="478"/>
                  <a:pt x="18929" y="483"/>
                  <a:pt x="18905" y="483"/>
                </a:cubicBezTo>
                <a:cubicBezTo>
                  <a:pt x="18881" y="486"/>
                  <a:pt x="18871" y="481"/>
                  <a:pt x="18876" y="473"/>
                </a:cubicBezTo>
                <a:close/>
                <a:moveTo>
                  <a:pt x="27884" y="454"/>
                </a:moveTo>
                <a:cubicBezTo>
                  <a:pt x="27870" y="438"/>
                  <a:pt x="27844" y="423"/>
                  <a:pt x="27828" y="423"/>
                </a:cubicBezTo>
                <a:cubicBezTo>
                  <a:pt x="27789" y="423"/>
                  <a:pt x="27791" y="383"/>
                  <a:pt x="27831" y="367"/>
                </a:cubicBezTo>
                <a:cubicBezTo>
                  <a:pt x="27870" y="351"/>
                  <a:pt x="27973" y="417"/>
                  <a:pt x="27963" y="449"/>
                </a:cubicBezTo>
                <a:cubicBezTo>
                  <a:pt x="27950" y="486"/>
                  <a:pt x="27913" y="491"/>
                  <a:pt x="27884" y="454"/>
                </a:cubicBezTo>
                <a:close/>
                <a:moveTo>
                  <a:pt x="18728" y="452"/>
                </a:moveTo>
                <a:cubicBezTo>
                  <a:pt x="18736" y="446"/>
                  <a:pt x="18755" y="444"/>
                  <a:pt x="18770" y="452"/>
                </a:cubicBezTo>
                <a:cubicBezTo>
                  <a:pt x="18786" y="457"/>
                  <a:pt x="18781" y="462"/>
                  <a:pt x="18757" y="462"/>
                </a:cubicBezTo>
                <a:cubicBezTo>
                  <a:pt x="18733" y="465"/>
                  <a:pt x="18723" y="460"/>
                  <a:pt x="18728" y="452"/>
                </a:cubicBezTo>
                <a:close/>
                <a:moveTo>
                  <a:pt x="18559" y="431"/>
                </a:moveTo>
                <a:cubicBezTo>
                  <a:pt x="18567" y="425"/>
                  <a:pt x="18586" y="423"/>
                  <a:pt x="18601" y="431"/>
                </a:cubicBezTo>
                <a:cubicBezTo>
                  <a:pt x="18617" y="436"/>
                  <a:pt x="18612" y="441"/>
                  <a:pt x="18588" y="441"/>
                </a:cubicBezTo>
                <a:cubicBezTo>
                  <a:pt x="18565" y="444"/>
                  <a:pt x="18554" y="438"/>
                  <a:pt x="18559" y="431"/>
                </a:cubicBezTo>
                <a:close/>
                <a:moveTo>
                  <a:pt x="21034" y="399"/>
                </a:moveTo>
                <a:cubicBezTo>
                  <a:pt x="20987" y="378"/>
                  <a:pt x="20973" y="364"/>
                  <a:pt x="21000" y="372"/>
                </a:cubicBezTo>
                <a:cubicBezTo>
                  <a:pt x="21079" y="394"/>
                  <a:pt x="21187" y="441"/>
                  <a:pt x="21150" y="441"/>
                </a:cubicBezTo>
                <a:cubicBezTo>
                  <a:pt x="21132" y="441"/>
                  <a:pt x="21082" y="423"/>
                  <a:pt x="21034" y="399"/>
                </a:cubicBezTo>
                <a:close/>
                <a:moveTo>
                  <a:pt x="18338" y="409"/>
                </a:moveTo>
                <a:cubicBezTo>
                  <a:pt x="18353" y="401"/>
                  <a:pt x="18377" y="401"/>
                  <a:pt x="18390" y="409"/>
                </a:cubicBezTo>
                <a:cubicBezTo>
                  <a:pt x="18406" y="415"/>
                  <a:pt x="18393" y="420"/>
                  <a:pt x="18364" y="420"/>
                </a:cubicBezTo>
                <a:cubicBezTo>
                  <a:pt x="18335" y="420"/>
                  <a:pt x="18324" y="415"/>
                  <a:pt x="18338" y="409"/>
                </a:cubicBezTo>
                <a:close/>
                <a:moveTo>
                  <a:pt x="28002" y="383"/>
                </a:moveTo>
                <a:cubicBezTo>
                  <a:pt x="27984" y="362"/>
                  <a:pt x="27968" y="338"/>
                  <a:pt x="27968" y="328"/>
                </a:cubicBezTo>
                <a:cubicBezTo>
                  <a:pt x="27968" y="317"/>
                  <a:pt x="27981" y="328"/>
                  <a:pt x="28000" y="349"/>
                </a:cubicBezTo>
                <a:cubicBezTo>
                  <a:pt x="28031" y="391"/>
                  <a:pt x="28031" y="391"/>
                  <a:pt x="28063" y="349"/>
                </a:cubicBezTo>
                <a:cubicBezTo>
                  <a:pt x="28095" y="309"/>
                  <a:pt x="28105" y="328"/>
                  <a:pt x="28082" y="388"/>
                </a:cubicBezTo>
                <a:cubicBezTo>
                  <a:pt x="28066" y="433"/>
                  <a:pt x="28045" y="431"/>
                  <a:pt x="28002" y="383"/>
                </a:cubicBezTo>
                <a:close/>
                <a:moveTo>
                  <a:pt x="17926" y="386"/>
                </a:moveTo>
                <a:cubicBezTo>
                  <a:pt x="17947" y="380"/>
                  <a:pt x="17979" y="380"/>
                  <a:pt x="18000" y="386"/>
                </a:cubicBezTo>
                <a:cubicBezTo>
                  <a:pt x="18021" y="391"/>
                  <a:pt x="18003" y="396"/>
                  <a:pt x="17963" y="396"/>
                </a:cubicBezTo>
                <a:cubicBezTo>
                  <a:pt x="17923" y="396"/>
                  <a:pt x="17905" y="391"/>
                  <a:pt x="17926" y="386"/>
                </a:cubicBezTo>
                <a:close/>
                <a:moveTo>
                  <a:pt x="28454" y="349"/>
                </a:moveTo>
                <a:cubicBezTo>
                  <a:pt x="28422" y="309"/>
                  <a:pt x="28443" y="277"/>
                  <a:pt x="28480" y="312"/>
                </a:cubicBezTo>
                <a:cubicBezTo>
                  <a:pt x="28496" y="330"/>
                  <a:pt x="28512" y="330"/>
                  <a:pt x="28533" y="314"/>
                </a:cubicBezTo>
                <a:cubicBezTo>
                  <a:pt x="28549" y="301"/>
                  <a:pt x="28567" y="296"/>
                  <a:pt x="28575" y="306"/>
                </a:cubicBezTo>
                <a:cubicBezTo>
                  <a:pt x="28591" y="320"/>
                  <a:pt x="28525" y="380"/>
                  <a:pt x="28493" y="380"/>
                </a:cubicBezTo>
                <a:cubicBezTo>
                  <a:pt x="28485" y="380"/>
                  <a:pt x="28467" y="367"/>
                  <a:pt x="28454" y="349"/>
                </a:cubicBezTo>
                <a:close/>
                <a:moveTo>
                  <a:pt x="20865" y="343"/>
                </a:moveTo>
                <a:cubicBezTo>
                  <a:pt x="20842" y="338"/>
                  <a:pt x="20718" y="304"/>
                  <a:pt x="20591" y="264"/>
                </a:cubicBezTo>
                <a:cubicBezTo>
                  <a:pt x="20274" y="169"/>
                  <a:pt x="20216" y="156"/>
                  <a:pt x="19852" y="84"/>
                </a:cubicBezTo>
                <a:cubicBezTo>
                  <a:pt x="19488" y="16"/>
                  <a:pt x="19501" y="3"/>
                  <a:pt x="19873" y="63"/>
                </a:cubicBezTo>
                <a:cubicBezTo>
                  <a:pt x="20195" y="116"/>
                  <a:pt x="20939" y="314"/>
                  <a:pt x="20939" y="349"/>
                </a:cubicBezTo>
                <a:cubicBezTo>
                  <a:pt x="20939" y="359"/>
                  <a:pt x="20929" y="359"/>
                  <a:pt x="20865" y="343"/>
                </a:cubicBezTo>
                <a:close/>
                <a:moveTo>
                  <a:pt x="28944" y="322"/>
                </a:moveTo>
                <a:cubicBezTo>
                  <a:pt x="28931" y="317"/>
                  <a:pt x="28918" y="293"/>
                  <a:pt x="28918" y="267"/>
                </a:cubicBezTo>
                <a:cubicBezTo>
                  <a:pt x="28918" y="224"/>
                  <a:pt x="28921" y="224"/>
                  <a:pt x="28947" y="259"/>
                </a:cubicBezTo>
                <a:cubicBezTo>
                  <a:pt x="28981" y="304"/>
                  <a:pt x="29005" y="306"/>
                  <a:pt x="28989" y="264"/>
                </a:cubicBezTo>
                <a:cubicBezTo>
                  <a:pt x="28981" y="246"/>
                  <a:pt x="28987" y="232"/>
                  <a:pt x="29000" y="232"/>
                </a:cubicBezTo>
                <a:cubicBezTo>
                  <a:pt x="29031" y="232"/>
                  <a:pt x="29029" y="285"/>
                  <a:pt x="28997" y="312"/>
                </a:cubicBezTo>
                <a:cubicBezTo>
                  <a:pt x="28984" y="322"/>
                  <a:pt x="28960" y="328"/>
                  <a:pt x="28944" y="322"/>
                </a:cubicBezTo>
                <a:close/>
                <a:moveTo>
                  <a:pt x="28200" y="280"/>
                </a:moveTo>
                <a:cubicBezTo>
                  <a:pt x="28200" y="267"/>
                  <a:pt x="28213" y="254"/>
                  <a:pt x="28232" y="246"/>
                </a:cubicBezTo>
                <a:cubicBezTo>
                  <a:pt x="28250" y="240"/>
                  <a:pt x="28264" y="238"/>
                  <a:pt x="28264" y="240"/>
                </a:cubicBezTo>
                <a:cubicBezTo>
                  <a:pt x="28264" y="246"/>
                  <a:pt x="28250" y="261"/>
                  <a:pt x="28232" y="275"/>
                </a:cubicBezTo>
                <a:cubicBezTo>
                  <a:pt x="28213" y="291"/>
                  <a:pt x="28200" y="293"/>
                  <a:pt x="28200" y="280"/>
                </a:cubicBezTo>
                <a:close/>
                <a:moveTo>
                  <a:pt x="28527" y="254"/>
                </a:moveTo>
                <a:cubicBezTo>
                  <a:pt x="28520" y="243"/>
                  <a:pt x="28525" y="232"/>
                  <a:pt x="28538" y="232"/>
                </a:cubicBezTo>
                <a:cubicBezTo>
                  <a:pt x="28549" y="232"/>
                  <a:pt x="28559" y="243"/>
                  <a:pt x="28559" y="254"/>
                </a:cubicBezTo>
                <a:cubicBezTo>
                  <a:pt x="28559" y="264"/>
                  <a:pt x="28554" y="275"/>
                  <a:pt x="28549" y="275"/>
                </a:cubicBezTo>
                <a:cubicBezTo>
                  <a:pt x="28546" y="275"/>
                  <a:pt x="28535" y="264"/>
                  <a:pt x="28527" y="254"/>
                </a:cubicBezTo>
                <a:close/>
                <a:moveTo>
                  <a:pt x="28667" y="219"/>
                </a:moveTo>
                <a:cubicBezTo>
                  <a:pt x="28680" y="203"/>
                  <a:pt x="28699" y="190"/>
                  <a:pt x="28710" y="190"/>
                </a:cubicBezTo>
                <a:cubicBezTo>
                  <a:pt x="28717" y="190"/>
                  <a:pt x="28723" y="203"/>
                  <a:pt x="28715" y="219"/>
                </a:cubicBezTo>
                <a:cubicBezTo>
                  <a:pt x="28710" y="235"/>
                  <a:pt x="28691" y="246"/>
                  <a:pt x="28675" y="246"/>
                </a:cubicBezTo>
                <a:cubicBezTo>
                  <a:pt x="28651" y="246"/>
                  <a:pt x="28649" y="240"/>
                  <a:pt x="28667" y="219"/>
                </a:cubicBezTo>
                <a:close/>
                <a:moveTo>
                  <a:pt x="27177" y="114"/>
                </a:moveTo>
                <a:lnTo>
                  <a:pt x="27113" y="82"/>
                </a:lnTo>
                <a:lnTo>
                  <a:pt x="27177" y="95"/>
                </a:lnTo>
                <a:cubicBezTo>
                  <a:pt x="27211" y="103"/>
                  <a:pt x="27248" y="116"/>
                  <a:pt x="27261" y="129"/>
                </a:cubicBezTo>
                <a:cubicBezTo>
                  <a:pt x="27290" y="156"/>
                  <a:pt x="27250" y="151"/>
                  <a:pt x="27177" y="114"/>
                </a:cubicBezTo>
                <a:close/>
                <a:moveTo>
                  <a:pt x="19393" y="8"/>
                </a:moveTo>
                <a:cubicBezTo>
                  <a:pt x="19409" y="0"/>
                  <a:pt x="19433" y="0"/>
                  <a:pt x="19446" y="8"/>
                </a:cubicBezTo>
                <a:cubicBezTo>
                  <a:pt x="19462" y="13"/>
                  <a:pt x="19448" y="18"/>
                  <a:pt x="19419" y="18"/>
                </a:cubicBezTo>
                <a:cubicBezTo>
                  <a:pt x="19390" y="18"/>
                  <a:pt x="19380" y="13"/>
                  <a:pt x="19393" y="8"/>
                </a:cubicBezTo>
                <a:close/>
              </a:path>
            </a:pathLst>
          </a:custGeom>
          <a:solidFill>
            <a:srgbClr val="FFFFFF">
              <a:alpha val="50196"/>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GB" sz="2400" dirty="0">
              <a:solidFill>
                <a:srgbClr val="C2D1DD"/>
              </a:solidFill>
              <a:latin typeface="Arial" charset="0"/>
            </a:endParaRPr>
          </a:p>
        </p:txBody>
      </p:sp>
      <p:sp>
        <p:nvSpPr>
          <p:cNvPr id="10" name="Freeform 22">
            <a:extLst>
              <a:ext uri="{FF2B5EF4-FFF2-40B4-BE49-F238E27FC236}">
                <a16:creationId xmlns:a16="http://schemas.microsoft.com/office/drawing/2014/main" id="{76796936-F5CF-A24B-B4E3-88642F2C7660}"/>
              </a:ext>
            </a:extLst>
          </p:cNvPr>
          <p:cNvSpPr>
            <a:spLocks noEditPoints="1"/>
          </p:cNvSpPr>
          <p:nvPr/>
        </p:nvSpPr>
        <p:spPr bwMode="auto">
          <a:xfrm>
            <a:off x="7577166" y="169122"/>
            <a:ext cx="4629497" cy="989612"/>
          </a:xfrm>
          <a:custGeom>
            <a:avLst/>
            <a:gdLst>
              <a:gd name="T0" fmla="*/ 22021 w 25450"/>
              <a:gd name="T1" fmla="*/ 5270 h 5433"/>
              <a:gd name="T2" fmla="*/ 21984 w 25450"/>
              <a:gd name="T3" fmla="*/ 5048 h 5433"/>
              <a:gd name="T4" fmla="*/ 23134 w 25450"/>
              <a:gd name="T5" fmla="*/ 4734 h 5433"/>
              <a:gd name="T6" fmla="*/ 23429 w 25450"/>
              <a:gd name="T7" fmla="*/ 4752 h 5433"/>
              <a:gd name="T8" fmla="*/ 17279 w 25450"/>
              <a:gd name="T9" fmla="*/ 4834 h 5433"/>
              <a:gd name="T10" fmla="*/ 16794 w 25450"/>
              <a:gd name="T11" fmla="*/ 4686 h 5433"/>
              <a:gd name="T12" fmla="*/ 25366 w 25450"/>
              <a:gd name="T13" fmla="*/ 4615 h 5433"/>
              <a:gd name="T14" fmla="*/ 20833 w 25450"/>
              <a:gd name="T15" fmla="*/ 4287 h 5433"/>
              <a:gd name="T16" fmla="*/ 20780 w 25450"/>
              <a:gd name="T17" fmla="*/ 3662 h 5433"/>
              <a:gd name="T18" fmla="*/ 20559 w 25450"/>
              <a:gd name="T19" fmla="*/ 3569 h 5433"/>
              <a:gd name="T20" fmla="*/ 16084 w 25450"/>
              <a:gd name="T21" fmla="*/ 4456 h 5433"/>
              <a:gd name="T22" fmla="*/ 23387 w 25450"/>
              <a:gd name="T23" fmla="*/ 4393 h 5433"/>
              <a:gd name="T24" fmla="*/ 24759 w 25450"/>
              <a:gd name="T25" fmla="*/ 4245 h 5433"/>
              <a:gd name="T26" fmla="*/ 25197 w 25450"/>
              <a:gd name="T27" fmla="*/ 4169 h 5433"/>
              <a:gd name="T28" fmla="*/ 22849 w 25450"/>
              <a:gd name="T29" fmla="*/ 4140 h 5433"/>
              <a:gd name="T30" fmla="*/ 24775 w 25450"/>
              <a:gd name="T31" fmla="*/ 3994 h 5433"/>
              <a:gd name="T32" fmla="*/ 19567 w 25450"/>
              <a:gd name="T33" fmla="*/ 3886 h 5433"/>
              <a:gd name="T34" fmla="*/ 19029 w 25450"/>
              <a:gd name="T35" fmla="*/ 2669 h 5433"/>
              <a:gd name="T36" fmla="*/ 19364 w 25450"/>
              <a:gd name="T37" fmla="*/ 2777 h 5433"/>
              <a:gd name="T38" fmla="*/ 19717 w 25450"/>
              <a:gd name="T39" fmla="*/ 3791 h 5433"/>
              <a:gd name="T40" fmla="*/ 19345 w 25450"/>
              <a:gd name="T41" fmla="*/ 3171 h 5433"/>
              <a:gd name="T42" fmla="*/ 23340 w 25450"/>
              <a:gd name="T43" fmla="*/ 3847 h 5433"/>
              <a:gd name="T44" fmla="*/ 19577 w 25450"/>
              <a:gd name="T45" fmla="*/ 3738 h 5433"/>
              <a:gd name="T46" fmla="*/ 23113 w 25450"/>
              <a:gd name="T47" fmla="*/ 3738 h 5433"/>
              <a:gd name="T48" fmla="*/ 22506 w 25450"/>
              <a:gd name="T49" fmla="*/ 3598 h 5433"/>
              <a:gd name="T50" fmla="*/ 21910 w 25450"/>
              <a:gd name="T51" fmla="*/ 3443 h 5433"/>
              <a:gd name="T52" fmla="*/ 21340 w 25450"/>
              <a:gd name="T53" fmla="*/ 3316 h 5433"/>
              <a:gd name="T54" fmla="*/ 20364 w 25450"/>
              <a:gd name="T55" fmla="*/ 3121 h 5433"/>
              <a:gd name="T56" fmla="*/ 12211 w 25450"/>
              <a:gd name="T57" fmla="*/ 2798 h 5433"/>
              <a:gd name="T58" fmla="*/ 20749 w 25450"/>
              <a:gd name="T59" fmla="*/ 2725 h 5433"/>
              <a:gd name="T60" fmla="*/ 24295 w 25450"/>
              <a:gd name="T61" fmla="*/ 2558 h 5433"/>
              <a:gd name="T62" fmla="*/ 23886 w 25450"/>
              <a:gd name="T63" fmla="*/ 1761 h 5433"/>
              <a:gd name="T64" fmla="*/ 23411 w 25450"/>
              <a:gd name="T65" fmla="*/ 554 h 5433"/>
              <a:gd name="T66" fmla="*/ 24060 w 25450"/>
              <a:gd name="T67" fmla="*/ 634 h 5433"/>
              <a:gd name="T68" fmla="*/ 25086 w 25450"/>
              <a:gd name="T69" fmla="*/ 2249 h 5433"/>
              <a:gd name="T70" fmla="*/ 24337 w 25450"/>
              <a:gd name="T71" fmla="*/ 2128 h 5433"/>
              <a:gd name="T72" fmla="*/ 24369 w 25450"/>
              <a:gd name="T73" fmla="*/ 1914 h 5433"/>
              <a:gd name="T74" fmla="*/ 24279 w 25450"/>
              <a:gd name="T75" fmla="*/ 1737 h 5433"/>
              <a:gd name="T76" fmla="*/ 23862 w 25450"/>
              <a:gd name="T77" fmla="*/ 1394 h 5433"/>
              <a:gd name="T78" fmla="*/ 23580 w 25450"/>
              <a:gd name="T79" fmla="*/ 866 h 5433"/>
              <a:gd name="T80" fmla="*/ 24675 w 25450"/>
              <a:gd name="T81" fmla="*/ 1193 h 5433"/>
              <a:gd name="T82" fmla="*/ 23973 w 25450"/>
              <a:gd name="T83" fmla="*/ 855 h 5433"/>
              <a:gd name="T84" fmla="*/ 19546 w 25450"/>
              <a:gd name="T85" fmla="*/ 2566 h 5433"/>
              <a:gd name="T86" fmla="*/ 23691 w 25450"/>
              <a:gd name="T87" fmla="*/ 2482 h 5433"/>
              <a:gd name="T88" fmla="*/ 23295 w 25450"/>
              <a:gd name="T89" fmla="*/ 2286 h 5433"/>
              <a:gd name="T90" fmla="*/ 19031 w 25450"/>
              <a:gd name="T91" fmla="*/ 2204 h 5433"/>
              <a:gd name="T92" fmla="*/ 23105 w 25450"/>
              <a:gd name="T93" fmla="*/ 2099 h 5433"/>
              <a:gd name="T94" fmla="*/ 19654 w 25450"/>
              <a:gd name="T95" fmla="*/ 2001 h 5433"/>
              <a:gd name="T96" fmla="*/ 19350 w 25450"/>
              <a:gd name="T97" fmla="*/ 1943 h 5433"/>
              <a:gd name="T98" fmla="*/ 19102 w 25450"/>
              <a:gd name="T99" fmla="*/ 1888 h 5433"/>
              <a:gd name="T100" fmla="*/ 19862 w 25450"/>
              <a:gd name="T101" fmla="*/ 1341 h 5433"/>
              <a:gd name="T102" fmla="*/ 19303 w 25450"/>
              <a:gd name="T103" fmla="*/ 1727 h 5433"/>
              <a:gd name="T104" fmla="*/ 20224 w 25450"/>
              <a:gd name="T105" fmla="*/ 1711 h 5433"/>
              <a:gd name="T106" fmla="*/ 25229 w 25450"/>
              <a:gd name="T107" fmla="*/ 1523 h 5433"/>
              <a:gd name="T108" fmla="*/ 19709 w 25450"/>
              <a:gd name="T109" fmla="*/ 1259 h 5433"/>
              <a:gd name="T110" fmla="*/ 23015 w 25450"/>
              <a:gd name="T111" fmla="*/ 1151 h 5433"/>
              <a:gd name="T112" fmla="*/ 17013 w 25450"/>
              <a:gd name="T113" fmla="*/ 781 h 5433"/>
              <a:gd name="T114" fmla="*/ 25042 w 25450"/>
              <a:gd name="T115" fmla="*/ 855 h 5433"/>
              <a:gd name="T116" fmla="*/ 25002 w 25450"/>
              <a:gd name="T117" fmla="*/ 634 h 5433"/>
              <a:gd name="T118" fmla="*/ 24366 w 25450"/>
              <a:gd name="T119" fmla="*/ 539 h 5433"/>
              <a:gd name="T120" fmla="*/ 23490 w 25450"/>
              <a:gd name="T121" fmla="*/ 158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450" h="5433">
                <a:moveTo>
                  <a:pt x="22208" y="5410"/>
                </a:moveTo>
                <a:cubicBezTo>
                  <a:pt x="22163" y="5380"/>
                  <a:pt x="22200" y="5338"/>
                  <a:pt x="22255" y="5357"/>
                </a:cubicBezTo>
                <a:cubicBezTo>
                  <a:pt x="22319" y="5375"/>
                  <a:pt x="22324" y="5386"/>
                  <a:pt x="22290" y="5407"/>
                </a:cubicBezTo>
                <a:cubicBezTo>
                  <a:pt x="22250" y="5431"/>
                  <a:pt x="22245" y="5433"/>
                  <a:pt x="22208" y="5410"/>
                </a:cubicBezTo>
                <a:close/>
                <a:moveTo>
                  <a:pt x="22501" y="5404"/>
                </a:moveTo>
                <a:cubicBezTo>
                  <a:pt x="22501" y="5394"/>
                  <a:pt x="22514" y="5386"/>
                  <a:pt x="22527" y="5386"/>
                </a:cubicBezTo>
                <a:cubicBezTo>
                  <a:pt x="22546" y="5386"/>
                  <a:pt x="22543" y="5378"/>
                  <a:pt x="22522" y="5365"/>
                </a:cubicBezTo>
                <a:cubicBezTo>
                  <a:pt x="22477" y="5336"/>
                  <a:pt x="22622" y="5362"/>
                  <a:pt x="22688" y="5396"/>
                </a:cubicBezTo>
                <a:cubicBezTo>
                  <a:pt x="22736" y="5420"/>
                  <a:pt x="22728" y="5423"/>
                  <a:pt x="22619" y="5423"/>
                </a:cubicBezTo>
                <a:cubicBezTo>
                  <a:pt x="22553" y="5423"/>
                  <a:pt x="22501" y="5415"/>
                  <a:pt x="22501" y="5404"/>
                </a:cubicBezTo>
                <a:close/>
                <a:moveTo>
                  <a:pt x="21773" y="5386"/>
                </a:moveTo>
                <a:cubicBezTo>
                  <a:pt x="21765" y="5375"/>
                  <a:pt x="21775" y="5365"/>
                  <a:pt x="21794" y="5365"/>
                </a:cubicBezTo>
                <a:cubicBezTo>
                  <a:pt x="21831" y="5365"/>
                  <a:pt x="21836" y="5378"/>
                  <a:pt x="21807" y="5396"/>
                </a:cubicBezTo>
                <a:cubicBezTo>
                  <a:pt x="21794" y="5402"/>
                  <a:pt x="21780" y="5399"/>
                  <a:pt x="21773" y="5386"/>
                </a:cubicBezTo>
                <a:close/>
                <a:moveTo>
                  <a:pt x="20765" y="5373"/>
                </a:moveTo>
                <a:cubicBezTo>
                  <a:pt x="20778" y="5367"/>
                  <a:pt x="20807" y="5365"/>
                  <a:pt x="20828" y="5370"/>
                </a:cubicBezTo>
                <a:cubicBezTo>
                  <a:pt x="20849" y="5375"/>
                  <a:pt x="20836" y="5380"/>
                  <a:pt x="20802" y="5380"/>
                </a:cubicBezTo>
                <a:cubicBezTo>
                  <a:pt x="20767" y="5383"/>
                  <a:pt x="20749" y="5378"/>
                  <a:pt x="20765" y="5373"/>
                </a:cubicBezTo>
                <a:close/>
                <a:moveTo>
                  <a:pt x="21245" y="5346"/>
                </a:moveTo>
                <a:cubicBezTo>
                  <a:pt x="21047" y="5322"/>
                  <a:pt x="21187" y="5299"/>
                  <a:pt x="21509" y="5304"/>
                </a:cubicBezTo>
                <a:cubicBezTo>
                  <a:pt x="21796" y="5309"/>
                  <a:pt x="21865" y="5317"/>
                  <a:pt x="21767" y="5338"/>
                </a:cubicBezTo>
                <a:cubicBezTo>
                  <a:pt x="21693" y="5354"/>
                  <a:pt x="21348" y="5359"/>
                  <a:pt x="21245" y="5346"/>
                </a:cubicBezTo>
                <a:close/>
                <a:moveTo>
                  <a:pt x="22403" y="5322"/>
                </a:moveTo>
                <a:cubicBezTo>
                  <a:pt x="22353" y="5301"/>
                  <a:pt x="22316" y="5259"/>
                  <a:pt x="22350" y="5259"/>
                </a:cubicBezTo>
                <a:cubicBezTo>
                  <a:pt x="22387" y="5259"/>
                  <a:pt x="22480" y="5307"/>
                  <a:pt x="22480" y="5325"/>
                </a:cubicBezTo>
                <a:cubicBezTo>
                  <a:pt x="22480" y="5346"/>
                  <a:pt x="22461" y="5346"/>
                  <a:pt x="22403" y="5322"/>
                </a:cubicBezTo>
                <a:close/>
                <a:moveTo>
                  <a:pt x="21923" y="5307"/>
                </a:moveTo>
                <a:cubicBezTo>
                  <a:pt x="21889" y="5272"/>
                  <a:pt x="21912" y="5235"/>
                  <a:pt x="21968" y="5241"/>
                </a:cubicBezTo>
                <a:cubicBezTo>
                  <a:pt x="21999" y="5246"/>
                  <a:pt x="22023" y="5259"/>
                  <a:pt x="22021" y="5270"/>
                </a:cubicBezTo>
                <a:cubicBezTo>
                  <a:pt x="22010" y="5296"/>
                  <a:pt x="21939" y="5325"/>
                  <a:pt x="21923" y="5307"/>
                </a:cubicBezTo>
                <a:close/>
                <a:moveTo>
                  <a:pt x="21635" y="5280"/>
                </a:moveTo>
                <a:cubicBezTo>
                  <a:pt x="21635" y="5270"/>
                  <a:pt x="21654" y="5259"/>
                  <a:pt x="21678" y="5259"/>
                </a:cubicBezTo>
                <a:cubicBezTo>
                  <a:pt x="21701" y="5259"/>
                  <a:pt x="21720" y="5270"/>
                  <a:pt x="21720" y="5280"/>
                </a:cubicBezTo>
                <a:cubicBezTo>
                  <a:pt x="21720" y="5291"/>
                  <a:pt x="21701" y="5301"/>
                  <a:pt x="21678" y="5301"/>
                </a:cubicBezTo>
                <a:cubicBezTo>
                  <a:pt x="21654" y="5301"/>
                  <a:pt x="21635" y="5291"/>
                  <a:pt x="21635" y="5280"/>
                </a:cubicBezTo>
                <a:close/>
                <a:moveTo>
                  <a:pt x="22229" y="5235"/>
                </a:moveTo>
                <a:cubicBezTo>
                  <a:pt x="22200" y="5225"/>
                  <a:pt x="22160" y="5222"/>
                  <a:pt x="22139" y="5227"/>
                </a:cubicBezTo>
                <a:cubicBezTo>
                  <a:pt x="22108" y="5238"/>
                  <a:pt x="22100" y="5230"/>
                  <a:pt x="22100" y="5185"/>
                </a:cubicBezTo>
                <a:cubicBezTo>
                  <a:pt x="22100" y="5132"/>
                  <a:pt x="22102" y="5132"/>
                  <a:pt x="22158" y="5159"/>
                </a:cubicBezTo>
                <a:cubicBezTo>
                  <a:pt x="22189" y="5175"/>
                  <a:pt x="22232" y="5185"/>
                  <a:pt x="22253" y="5180"/>
                </a:cubicBezTo>
                <a:cubicBezTo>
                  <a:pt x="22276" y="5175"/>
                  <a:pt x="22287" y="5185"/>
                  <a:pt x="22284" y="5217"/>
                </a:cubicBezTo>
                <a:cubicBezTo>
                  <a:pt x="22282" y="5241"/>
                  <a:pt x="22279" y="5259"/>
                  <a:pt x="22279" y="5256"/>
                </a:cubicBezTo>
                <a:cubicBezTo>
                  <a:pt x="22279" y="5256"/>
                  <a:pt x="22255" y="5248"/>
                  <a:pt x="22229" y="5235"/>
                </a:cubicBezTo>
                <a:close/>
                <a:moveTo>
                  <a:pt x="22324" y="5219"/>
                </a:moveTo>
                <a:cubicBezTo>
                  <a:pt x="22305" y="5190"/>
                  <a:pt x="22377" y="5153"/>
                  <a:pt x="22445" y="5153"/>
                </a:cubicBezTo>
                <a:cubicBezTo>
                  <a:pt x="22498" y="5153"/>
                  <a:pt x="22519" y="5182"/>
                  <a:pt x="22485" y="5204"/>
                </a:cubicBezTo>
                <a:cubicBezTo>
                  <a:pt x="22443" y="5227"/>
                  <a:pt x="22335" y="5238"/>
                  <a:pt x="22324" y="5219"/>
                </a:cubicBezTo>
                <a:close/>
                <a:moveTo>
                  <a:pt x="25308" y="5164"/>
                </a:moveTo>
                <a:cubicBezTo>
                  <a:pt x="25292" y="5145"/>
                  <a:pt x="25290" y="5132"/>
                  <a:pt x="25303" y="5132"/>
                </a:cubicBezTo>
                <a:cubicBezTo>
                  <a:pt x="25316" y="5132"/>
                  <a:pt x="25329" y="5145"/>
                  <a:pt x="25337" y="5164"/>
                </a:cubicBezTo>
                <a:cubicBezTo>
                  <a:pt x="25342" y="5182"/>
                  <a:pt x="25345" y="5196"/>
                  <a:pt x="25342" y="5196"/>
                </a:cubicBezTo>
                <a:cubicBezTo>
                  <a:pt x="25337" y="5196"/>
                  <a:pt x="25321" y="5182"/>
                  <a:pt x="25308" y="5164"/>
                </a:cubicBezTo>
                <a:close/>
                <a:moveTo>
                  <a:pt x="22530" y="5130"/>
                </a:moveTo>
                <a:cubicBezTo>
                  <a:pt x="22522" y="5114"/>
                  <a:pt x="22543" y="5106"/>
                  <a:pt x="22654" y="5082"/>
                </a:cubicBezTo>
                <a:cubicBezTo>
                  <a:pt x="22696" y="5072"/>
                  <a:pt x="22709" y="5074"/>
                  <a:pt x="22699" y="5098"/>
                </a:cubicBezTo>
                <a:cubicBezTo>
                  <a:pt x="22688" y="5130"/>
                  <a:pt x="22548" y="5156"/>
                  <a:pt x="22530" y="5130"/>
                </a:cubicBezTo>
                <a:close/>
                <a:moveTo>
                  <a:pt x="21962" y="5069"/>
                </a:moveTo>
                <a:cubicBezTo>
                  <a:pt x="21955" y="5058"/>
                  <a:pt x="21965" y="5048"/>
                  <a:pt x="21984" y="5048"/>
                </a:cubicBezTo>
                <a:cubicBezTo>
                  <a:pt x="22021" y="5048"/>
                  <a:pt x="22026" y="5061"/>
                  <a:pt x="21997" y="5079"/>
                </a:cubicBezTo>
                <a:cubicBezTo>
                  <a:pt x="21984" y="5085"/>
                  <a:pt x="21970" y="5082"/>
                  <a:pt x="21962" y="5069"/>
                </a:cubicBezTo>
                <a:close/>
                <a:moveTo>
                  <a:pt x="22743" y="5072"/>
                </a:moveTo>
                <a:cubicBezTo>
                  <a:pt x="22738" y="5061"/>
                  <a:pt x="22762" y="5043"/>
                  <a:pt x="22802" y="5029"/>
                </a:cubicBezTo>
                <a:cubicBezTo>
                  <a:pt x="22889" y="4998"/>
                  <a:pt x="22860" y="4974"/>
                  <a:pt x="22691" y="4942"/>
                </a:cubicBezTo>
                <a:cubicBezTo>
                  <a:pt x="22411" y="4892"/>
                  <a:pt x="21965" y="4742"/>
                  <a:pt x="21751" y="4628"/>
                </a:cubicBezTo>
                <a:cubicBezTo>
                  <a:pt x="21683" y="4591"/>
                  <a:pt x="21649" y="4567"/>
                  <a:pt x="21678" y="4575"/>
                </a:cubicBezTo>
                <a:cubicBezTo>
                  <a:pt x="21707" y="4583"/>
                  <a:pt x="21765" y="4607"/>
                  <a:pt x="21804" y="4628"/>
                </a:cubicBezTo>
                <a:cubicBezTo>
                  <a:pt x="21844" y="4649"/>
                  <a:pt x="21889" y="4668"/>
                  <a:pt x="21904" y="4668"/>
                </a:cubicBezTo>
                <a:cubicBezTo>
                  <a:pt x="21920" y="4668"/>
                  <a:pt x="21947" y="4678"/>
                  <a:pt x="21968" y="4689"/>
                </a:cubicBezTo>
                <a:cubicBezTo>
                  <a:pt x="22026" y="4723"/>
                  <a:pt x="22419" y="4858"/>
                  <a:pt x="22522" y="4881"/>
                </a:cubicBezTo>
                <a:cubicBezTo>
                  <a:pt x="22767" y="4934"/>
                  <a:pt x="22838" y="4947"/>
                  <a:pt x="22962" y="4953"/>
                </a:cubicBezTo>
                <a:cubicBezTo>
                  <a:pt x="23118" y="4961"/>
                  <a:pt x="23195" y="5006"/>
                  <a:pt x="23060" y="5008"/>
                </a:cubicBezTo>
                <a:cubicBezTo>
                  <a:pt x="23013" y="5008"/>
                  <a:pt x="22957" y="5013"/>
                  <a:pt x="22933" y="5019"/>
                </a:cubicBezTo>
                <a:cubicBezTo>
                  <a:pt x="22910" y="5024"/>
                  <a:pt x="22865" y="5035"/>
                  <a:pt x="22833" y="5043"/>
                </a:cubicBezTo>
                <a:cubicBezTo>
                  <a:pt x="22802" y="5048"/>
                  <a:pt x="22780" y="5061"/>
                  <a:pt x="22788" y="5072"/>
                </a:cubicBezTo>
                <a:cubicBezTo>
                  <a:pt x="22794" y="5082"/>
                  <a:pt x="22788" y="5090"/>
                  <a:pt x="22778" y="5090"/>
                </a:cubicBezTo>
                <a:cubicBezTo>
                  <a:pt x="22767" y="5090"/>
                  <a:pt x="22751" y="5082"/>
                  <a:pt x="22743" y="5072"/>
                </a:cubicBezTo>
                <a:close/>
                <a:moveTo>
                  <a:pt x="23332" y="5032"/>
                </a:moveTo>
                <a:cubicBezTo>
                  <a:pt x="23181" y="5024"/>
                  <a:pt x="23181" y="5024"/>
                  <a:pt x="23184" y="4969"/>
                </a:cubicBezTo>
                <a:cubicBezTo>
                  <a:pt x="23184" y="4937"/>
                  <a:pt x="23195" y="4903"/>
                  <a:pt x="23208" y="4895"/>
                </a:cubicBezTo>
                <a:cubicBezTo>
                  <a:pt x="23218" y="4884"/>
                  <a:pt x="23203" y="4884"/>
                  <a:pt x="23171" y="4892"/>
                </a:cubicBezTo>
                <a:cubicBezTo>
                  <a:pt x="23121" y="4903"/>
                  <a:pt x="23110" y="4895"/>
                  <a:pt x="23092" y="4847"/>
                </a:cubicBezTo>
                <a:cubicBezTo>
                  <a:pt x="23079" y="4815"/>
                  <a:pt x="23073" y="4784"/>
                  <a:pt x="23081" y="4779"/>
                </a:cubicBezTo>
                <a:cubicBezTo>
                  <a:pt x="23086" y="4771"/>
                  <a:pt x="23092" y="4776"/>
                  <a:pt x="23092" y="4786"/>
                </a:cubicBezTo>
                <a:cubicBezTo>
                  <a:pt x="23092" y="4797"/>
                  <a:pt x="23113" y="4808"/>
                  <a:pt x="23139" y="4810"/>
                </a:cubicBezTo>
                <a:cubicBezTo>
                  <a:pt x="23187" y="4813"/>
                  <a:pt x="23187" y="4813"/>
                  <a:pt x="23134" y="4771"/>
                </a:cubicBezTo>
                <a:lnTo>
                  <a:pt x="23081" y="4726"/>
                </a:lnTo>
                <a:lnTo>
                  <a:pt x="23134" y="4734"/>
                </a:lnTo>
                <a:cubicBezTo>
                  <a:pt x="23166" y="4739"/>
                  <a:pt x="23189" y="4757"/>
                  <a:pt x="23195" y="4784"/>
                </a:cubicBezTo>
                <a:cubicBezTo>
                  <a:pt x="23197" y="4808"/>
                  <a:pt x="23216" y="4834"/>
                  <a:pt x="23229" y="4842"/>
                </a:cubicBezTo>
                <a:cubicBezTo>
                  <a:pt x="23245" y="4850"/>
                  <a:pt x="23255" y="4884"/>
                  <a:pt x="23250" y="4916"/>
                </a:cubicBezTo>
                <a:cubicBezTo>
                  <a:pt x="23242" y="4992"/>
                  <a:pt x="23266" y="5006"/>
                  <a:pt x="23435" y="5006"/>
                </a:cubicBezTo>
                <a:cubicBezTo>
                  <a:pt x="23517" y="5006"/>
                  <a:pt x="23577" y="5013"/>
                  <a:pt x="23577" y="5027"/>
                </a:cubicBezTo>
                <a:cubicBezTo>
                  <a:pt x="23577" y="5037"/>
                  <a:pt x="23556" y="5045"/>
                  <a:pt x="23530" y="5043"/>
                </a:cubicBezTo>
                <a:cubicBezTo>
                  <a:pt x="23503" y="5043"/>
                  <a:pt x="23414" y="5037"/>
                  <a:pt x="23332" y="5032"/>
                </a:cubicBezTo>
                <a:close/>
                <a:moveTo>
                  <a:pt x="17910" y="5006"/>
                </a:moveTo>
                <a:cubicBezTo>
                  <a:pt x="17868" y="4987"/>
                  <a:pt x="17868" y="4987"/>
                  <a:pt x="17910" y="4987"/>
                </a:cubicBezTo>
                <a:cubicBezTo>
                  <a:pt x="17934" y="4984"/>
                  <a:pt x="17965" y="4995"/>
                  <a:pt x="17984" y="5006"/>
                </a:cubicBezTo>
                <a:cubicBezTo>
                  <a:pt x="18013" y="5024"/>
                  <a:pt x="18013" y="5027"/>
                  <a:pt x="17984" y="5024"/>
                </a:cubicBezTo>
                <a:cubicBezTo>
                  <a:pt x="17965" y="5024"/>
                  <a:pt x="17934" y="5016"/>
                  <a:pt x="17910" y="5006"/>
                </a:cubicBezTo>
                <a:close/>
                <a:moveTo>
                  <a:pt x="21717" y="4945"/>
                </a:moveTo>
                <a:cubicBezTo>
                  <a:pt x="21670" y="4905"/>
                  <a:pt x="21670" y="4903"/>
                  <a:pt x="21707" y="4887"/>
                </a:cubicBezTo>
                <a:cubicBezTo>
                  <a:pt x="21736" y="4876"/>
                  <a:pt x="21757" y="4884"/>
                  <a:pt x="21775" y="4911"/>
                </a:cubicBezTo>
                <a:cubicBezTo>
                  <a:pt x="21833" y="4990"/>
                  <a:pt x="21799" y="5011"/>
                  <a:pt x="21717" y="4945"/>
                </a:cubicBezTo>
                <a:close/>
                <a:moveTo>
                  <a:pt x="23102" y="4942"/>
                </a:moveTo>
                <a:cubicBezTo>
                  <a:pt x="23081" y="4911"/>
                  <a:pt x="23097" y="4900"/>
                  <a:pt x="23131" y="4918"/>
                </a:cubicBezTo>
                <a:cubicBezTo>
                  <a:pt x="23150" y="4932"/>
                  <a:pt x="23152" y="4942"/>
                  <a:pt x="23137" y="4950"/>
                </a:cubicBezTo>
                <a:cubicBezTo>
                  <a:pt x="23126" y="4958"/>
                  <a:pt x="23110" y="4953"/>
                  <a:pt x="23102" y="4942"/>
                </a:cubicBezTo>
                <a:close/>
                <a:moveTo>
                  <a:pt x="23366" y="4911"/>
                </a:moveTo>
                <a:cubicBezTo>
                  <a:pt x="23353" y="4895"/>
                  <a:pt x="23329" y="4879"/>
                  <a:pt x="23316" y="4879"/>
                </a:cubicBezTo>
                <a:cubicBezTo>
                  <a:pt x="23303" y="4879"/>
                  <a:pt x="23290" y="4860"/>
                  <a:pt x="23287" y="4837"/>
                </a:cubicBezTo>
                <a:cubicBezTo>
                  <a:pt x="23279" y="4747"/>
                  <a:pt x="23274" y="4736"/>
                  <a:pt x="23250" y="4744"/>
                </a:cubicBezTo>
                <a:cubicBezTo>
                  <a:pt x="23234" y="4752"/>
                  <a:pt x="23226" y="4731"/>
                  <a:pt x="23226" y="4683"/>
                </a:cubicBezTo>
                <a:cubicBezTo>
                  <a:pt x="23229" y="4625"/>
                  <a:pt x="23237" y="4615"/>
                  <a:pt x="23284" y="4610"/>
                </a:cubicBezTo>
                <a:cubicBezTo>
                  <a:pt x="23350" y="4602"/>
                  <a:pt x="23414" y="4657"/>
                  <a:pt x="23398" y="4710"/>
                </a:cubicBezTo>
                <a:cubicBezTo>
                  <a:pt x="23390" y="4731"/>
                  <a:pt x="23395" y="4755"/>
                  <a:pt x="23408" y="4763"/>
                </a:cubicBezTo>
                <a:cubicBezTo>
                  <a:pt x="23419" y="4771"/>
                  <a:pt x="23429" y="4765"/>
                  <a:pt x="23429" y="4752"/>
                </a:cubicBezTo>
                <a:cubicBezTo>
                  <a:pt x="23429" y="4742"/>
                  <a:pt x="23445" y="4731"/>
                  <a:pt x="23464" y="4731"/>
                </a:cubicBezTo>
                <a:cubicBezTo>
                  <a:pt x="23480" y="4731"/>
                  <a:pt x="23540" y="4702"/>
                  <a:pt x="23596" y="4665"/>
                </a:cubicBezTo>
                <a:cubicBezTo>
                  <a:pt x="23670" y="4615"/>
                  <a:pt x="23683" y="4610"/>
                  <a:pt x="23651" y="4644"/>
                </a:cubicBezTo>
                <a:cubicBezTo>
                  <a:pt x="23617" y="4683"/>
                  <a:pt x="23617" y="4689"/>
                  <a:pt x="23646" y="4678"/>
                </a:cubicBezTo>
                <a:cubicBezTo>
                  <a:pt x="23680" y="4665"/>
                  <a:pt x="23680" y="4670"/>
                  <a:pt x="23654" y="4734"/>
                </a:cubicBezTo>
                <a:cubicBezTo>
                  <a:pt x="23619" y="4813"/>
                  <a:pt x="23590" y="4831"/>
                  <a:pt x="23546" y="4794"/>
                </a:cubicBezTo>
                <a:cubicBezTo>
                  <a:pt x="23506" y="4760"/>
                  <a:pt x="23493" y="4773"/>
                  <a:pt x="23474" y="4863"/>
                </a:cubicBezTo>
                <a:cubicBezTo>
                  <a:pt x="23458" y="4940"/>
                  <a:pt x="23408" y="4961"/>
                  <a:pt x="23366" y="4911"/>
                </a:cubicBezTo>
                <a:close/>
                <a:moveTo>
                  <a:pt x="23683" y="4932"/>
                </a:moveTo>
                <a:cubicBezTo>
                  <a:pt x="23683" y="4929"/>
                  <a:pt x="23693" y="4918"/>
                  <a:pt x="23704" y="4911"/>
                </a:cubicBezTo>
                <a:cubicBezTo>
                  <a:pt x="23714" y="4903"/>
                  <a:pt x="23725" y="4908"/>
                  <a:pt x="23725" y="4921"/>
                </a:cubicBezTo>
                <a:cubicBezTo>
                  <a:pt x="23725" y="4932"/>
                  <a:pt x="23714" y="4942"/>
                  <a:pt x="23704" y="4942"/>
                </a:cubicBezTo>
                <a:cubicBezTo>
                  <a:pt x="23693" y="4942"/>
                  <a:pt x="23683" y="4937"/>
                  <a:pt x="23683" y="4932"/>
                </a:cubicBezTo>
                <a:close/>
                <a:moveTo>
                  <a:pt x="25329" y="4911"/>
                </a:moveTo>
                <a:cubicBezTo>
                  <a:pt x="25292" y="4866"/>
                  <a:pt x="25319" y="4810"/>
                  <a:pt x="25377" y="4818"/>
                </a:cubicBezTo>
                <a:cubicBezTo>
                  <a:pt x="25437" y="4829"/>
                  <a:pt x="25450" y="4889"/>
                  <a:pt x="25395" y="4918"/>
                </a:cubicBezTo>
                <a:cubicBezTo>
                  <a:pt x="25366" y="4937"/>
                  <a:pt x="25348" y="4934"/>
                  <a:pt x="25329" y="4911"/>
                </a:cubicBezTo>
                <a:close/>
                <a:moveTo>
                  <a:pt x="24601" y="4879"/>
                </a:moveTo>
                <a:cubicBezTo>
                  <a:pt x="24582" y="4850"/>
                  <a:pt x="24606" y="4815"/>
                  <a:pt x="24643" y="4815"/>
                </a:cubicBezTo>
                <a:cubicBezTo>
                  <a:pt x="24677" y="4815"/>
                  <a:pt x="24680" y="4821"/>
                  <a:pt x="24662" y="4866"/>
                </a:cubicBezTo>
                <a:cubicBezTo>
                  <a:pt x="24648" y="4905"/>
                  <a:pt x="24619" y="4911"/>
                  <a:pt x="24601" y="4879"/>
                </a:cubicBezTo>
                <a:close/>
                <a:moveTo>
                  <a:pt x="23862" y="4837"/>
                </a:moveTo>
                <a:cubicBezTo>
                  <a:pt x="23854" y="4826"/>
                  <a:pt x="23860" y="4815"/>
                  <a:pt x="23873" y="4815"/>
                </a:cubicBezTo>
                <a:cubicBezTo>
                  <a:pt x="23883" y="4815"/>
                  <a:pt x="23894" y="4826"/>
                  <a:pt x="23894" y="4837"/>
                </a:cubicBezTo>
                <a:cubicBezTo>
                  <a:pt x="23894" y="4847"/>
                  <a:pt x="23889" y="4858"/>
                  <a:pt x="23883" y="4858"/>
                </a:cubicBezTo>
                <a:cubicBezTo>
                  <a:pt x="23881" y="4858"/>
                  <a:pt x="23870" y="4847"/>
                  <a:pt x="23862" y="4837"/>
                </a:cubicBezTo>
                <a:close/>
                <a:moveTo>
                  <a:pt x="17250" y="4823"/>
                </a:moveTo>
                <a:cubicBezTo>
                  <a:pt x="17258" y="4818"/>
                  <a:pt x="17277" y="4815"/>
                  <a:pt x="17293" y="4823"/>
                </a:cubicBezTo>
                <a:cubicBezTo>
                  <a:pt x="17308" y="4829"/>
                  <a:pt x="17303" y="4834"/>
                  <a:pt x="17279" y="4834"/>
                </a:cubicBezTo>
                <a:cubicBezTo>
                  <a:pt x="17256" y="4837"/>
                  <a:pt x="17245" y="4831"/>
                  <a:pt x="17250" y="4823"/>
                </a:cubicBezTo>
                <a:close/>
                <a:moveTo>
                  <a:pt x="17140" y="4802"/>
                </a:moveTo>
                <a:cubicBezTo>
                  <a:pt x="17121" y="4797"/>
                  <a:pt x="17095" y="4786"/>
                  <a:pt x="17076" y="4779"/>
                </a:cubicBezTo>
                <a:cubicBezTo>
                  <a:pt x="17034" y="4763"/>
                  <a:pt x="17034" y="4763"/>
                  <a:pt x="16931" y="4744"/>
                </a:cubicBezTo>
                <a:cubicBezTo>
                  <a:pt x="16881" y="4734"/>
                  <a:pt x="16849" y="4718"/>
                  <a:pt x="16857" y="4710"/>
                </a:cubicBezTo>
                <a:cubicBezTo>
                  <a:pt x="16878" y="4689"/>
                  <a:pt x="17068" y="4734"/>
                  <a:pt x="17153" y="4781"/>
                </a:cubicBezTo>
                <a:cubicBezTo>
                  <a:pt x="17211" y="4813"/>
                  <a:pt x="17205" y="4823"/>
                  <a:pt x="17140" y="4802"/>
                </a:cubicBezTo>
                <a:close/>
                <a:moveTo>
                  <a:pt x="24316" y="4784"/>
                </a:moveTo>
                <a:cubicBezTo>
                  <a:pt x="24316" y="4781"/>
                  <a:pt x="24327" y="4771"/>
                  <a:pt x="24337" y="4763"/>
                </a:cubicBezTo>
                <a:cubicBezTo>
                  <a:pt x="24348" y="4755"/>
                  <a:pt x="24358" y="4760"/>
                  <a:pt x="24358" y="4773"/>
                </a:cubicBezTo>
                <a:cubicBezTo>
                  <a:pt x="24358" y="4784"/>
                  <a:pt x="24348" y="4794"/>
                  <a:pt x="24337" y="4794"/>
                </a:cubicBezTo>
                <a:cubicBezTo>
                  <a:pt x="24327" y="4794"/>
                  <a:pt x="24316" y="4789"/>
                  <a:pt x="24316" y="4784"/>
                </a:cubicBezTo>
                <a:close/>
                <a:moveTo>
                  <a:pt x="24020" y="4752"/>
                </a:moveTo>
                <a:cubicBezTo>
                  <a:pt x="23997" y="4736"/>
                  <a:pt x="23994" y="4723"/>
                  <a:pt x="24013" y="4694"/>
                </a:cubicBezTo>
                <a:cubicBezTo>
                  <a:pt x="24047" y="4641"/>
                  <a:pt x="24094" y="4649"/>
                  <a:pt x="24094" y="4707"/>
                </a:cubicBezTo>
                <a:cubicBezTo>
                  <a:pt x="24094" y="4765"/>
                  <a:pt x="24068" y="4781"/>
                  <a:pt x="24020" y="4752"/>
                </a:cubicBezTo>
                <a:close/>
                <a:moveTo>
                  <a:pt x="25234" y="4710"/>
                </a:moveTo>
                <a:cubicBezTo>
                  <a:pt x="25221" y="4689"/>
                  <a:pt x="25266" y="4604"/>
                  <a:pt x="25295" y="4604"/>
                </a:cubicBezTo>
                <a:cubicBezTo>
                  <a:pt x="25305" y="4604"/>
                  <a:pt x="25308" y="4620"/>
                  <a:pt x="25300" y="4639"/>
                </a:cubicBezTo>
                <a:cubicBezTo>
                  <a:pt x="25292" y="4657"/>
                  <a:pt x="25287" y="4683"/>
                  <a:pt x="25287" y="4702"/>
                </a:cubicBezTo>
                <a:cubicBezTo>
                  <a:pt x="25287" y="4736"/>
                  <a:pt x="25253" y="4742"/>
                  <a:pt x="25234" y="4710"/>
                </a:cubicBezTo>
                <a:close/>
                <a:moveTo>
                  <a:pt x="24485" y="4668"/>
                </a:moveTo>
                <a:cubicBezTo>
                  <a:pt x="24485" y="4644"/>
                  <a:pt x="24498" y="4625"/>
                  <a:pt x="24516" y="4625"/>
                </a:cubicBezTo>
                <a:cubicBezTo>
                  <a:pt x="24535" y="4625"/>
                  <a:pt x="24548" y="4644"/>
                  <a:pt x="24548" y="4668"/>
                </a:cubicBezTo>
                <a:cubicBezTo>
                  <a:pt x="24548" y="4691"/>
                  <a:pt x="24535" y="4710"/>
                  <a:pt x="24516" y="4710"/>
                </a:cubicBezTo>
                <a:cubicBezTo>
                  <a:pt x="24498" y="4710"/>
                  <a:pt x="24485" y="4691"/>
                  <a:pt x="24485" y="4668"/>
                </a:cubicBezTo>
                <a:close/>
                <a:moveTo>
                  <a:pt x="16765" y="4676"/>
                </a:moveTo>
                <a:cubicBezTo>
                  <a:pt x="16773" y="4670"/>
                  <a:pt x="16791" y="4668"/>
                  <a:pt x="16807" y="4676"/>
                </a:cubicBezTo>
                <a:cubicBezTo>
                  <a:pt x="16823" y="4681"/>
                  <a:pt x="16818" y="4686"/>
                  <a:pt x="16794" y="4686"/>
                </a:cubicBezTo>
                <a:cubicBezTo>
                  <a:pt x="16770" y="4689"/>
                  <a:pt x="16760" y="4683"/>
                  <a:pt x="16765" y="4676"/>
                </a:cubicBezTo>
                <a:close/>
                <a:moveTo>
                  <a:pt x="21340" y="4668"/>
                </a:moveTo>
                <a:cubicBezTo>
                  <a:pt x="21340" y="4657"/>
                  <a:pt x="21350" y="4647"/>
                  <a:pt x="21361" y="4647"/>
                </a:cubicBezTo>
                <a:cubicBezTo>
                  <a:pt x="21371" y="4647"/>
                  <a:pt x="21382" y="4657"/>
                  <a:pt x="21382" y="4668"/>
                </a:cubicBezTo>
                <a:cubicBezTo>
                  <a:pt x="21382" y="4678"/>
                  <a:pt x="21371" y="4689"/>
                  <a:pt x="21361" y="4689"/>
                </a:cubicBezTo>
                <a:cubicBezTo>
                  <a:pt x="21350" y="4689"/>
                  <a:pt x="21340" y="4678"/>
                  <a:pt x="21340" y="4668"/>
                </a:cubicBezTo>
                <a:close/>
                <a:moveTo>
                  <a:pt x="23730" y="4670"/>
                </a:moveTo>
                <a:cubicBezTo>
                  <a:pt x="23714" y="4662"/>
                  <a:pt x="23709" y="4639"/>
                  <a:pt x="23717" y="4620"/>
                </a:cubicBezTo>
                <a:cubicBezTo>
                  <a:pt x="23730" y="4581"/>
                  <a:pt x="23962" y="4414"/>
                  <a:pt x="24002" y="4414"/>
                </a:cubicBezTo>
                <a:cubicBezTo>
                  <a:pt x="24015" y="4414"/>
                  <a:pt x="24020" y="4409"/>
                  <a:pt x="24013" y="4401"/>
                </a:cubicBezTo>
                <a:cubicBezTo>
                  <a:pt x="24005" y="4393"/>
                  <a:pt x="24036" y="4361"/>
                  <a:pt x="24078" y="4332"/>
                </a:cubicBezTo>
                <a:cubicBezTo>
                  <a:pt x="24123" y="4303"/>
                  <a:pt x="24176" y="4261"/>
                  <a:pt x="24200" y="4240"/>
                </a:cubicBezTo>
                <a:cubicBezTo>
                  <a:pt x="24261" y="4182"/>
                  <a:pt x="24305" y="4161"/>
                  <a:pt x="24332" y="4179"/>
                </a:cubicBezTo>
                <a:cubicBezTo>
                  <a:pt x="24350" y="4190"/>
                  <a:pt x="24342" y="4208"/>
                  <a:pt x="24311" y="4240"/>
                </a:cubicBezTo>
                <a:cubicBezTo>
                  <a:pt x="24218" y="4330"/>
                  <a:pt x="24115" y="4409"/>
                  <a:pt x="24071" y="4422"/>
                </a:cubicBezTo>
                <a:cubicBezTo>
                  <a:pt x="24039" y="4433"/>
                  <a:pt x="24018" y="4462"/>
                  <a:pt x="24010" y="4504"/>
                </a:cubicBezTo>
                <a:cubicBezTo>
                  <a:pt x="23991" y="4588"/>
                  <a:pt x="23965" y="4604"/>
                  <a:pt x="23891" y="4591"/>
                </a:cubicBezTo>
                <a:cubicBezTo>
                  <a:pt x="23841" y="4581"/>
                  <a:pt x="23828" y="4588"/>
                  <a:pt x="23807" y="4633"/>
                </a:cubicBezTo>
                <a:cubicBezTo>
                  <a:pt x="23780" y="4694"/>
                  <a:pt x="23770" y="4697"/>
                  <a:pt x="23730" y="4670"/>
                </a:cubicBezTo>
                <a:close/>
                <a:moveTo>
                  <a:pt x="16570" y="4625"/>
                </a:moveTo>
                <a:cubicBezTo>
                  <a:pt x="16541" y="4607"/>
                  <a:pt x="16541" y="4604"/>
                  <a:pt x="16570" y="4604"/>
                </a:cubicBezTo>
                <a:cubicBezTo>
                  <a:pt x="16588" y="4604"/>
                  <a:pt x="16614" y="4615"/>
                  <a:pt x="16633" y="4625"/>
                </a:cubicBezTo>
                <a:cubicBezTo>
                  <a:pt x="16662" y="4644"/>
                  <a:pt x="16662" y="4647"/>
                  <a:pt x="16633" y="4647"/>
                </a:cubicBezTo>
                <a:cubicBezTo>
                  <a:pt x="16614" y="4647"/>
                  <a:pt x="16588" y="4636"/>
                  <a:pt x="16570" y="4625"/>
                </a:cubicBezTo>
                <a:close/>
                <a:moveTo>
                  <a:pt x="23437" y="4594"/>
                </a:moveTo>
                <a:cubicBezTo>
                  <a:pt x="23429" y="4575"/>
                  <a:pt x="23435" y="4549"/>
                  <a:pt x="23445" y="4536"/>
                </a:cubicBezTo>
                <a:cubicBezTo>
                  <a:pt x="23480" y="4504"/>
                  <a:pt x="23540" y="4533"/>
                  <a:pt x="23530" y="4578"/>
                </a:cubicBezTo>
                <a:cubicBezTo>
                  <a:pt x="23522" y="4625"/>
                  <a:pt x="23453" y="4639"/>
                  <a:pt x="23437" y="4594"/>
                </a:cubicBezTo>
                <a:close/>
                <a:moveTo>
                  <a:pt x="25366" y="4615"/>
                </a:moveTo>
                <a:cubicBezTo>
                  <a:pt x="25361" y="4607"/>
                  <a:pt x="25361" y="4583"/>
                  <a:pt x="25366" y="4562"/>
                </a:cubicBezTo>
                <a:cubicBezTo>
                  <a:pt x="25382" y="4501"/>
                  <a:pt x="25435" y="4509"/>
                  <a:pt x="25435" y="4573"/>
                </a:cubicBezTo>
                <a:cubicBezTo>
                  <a:pt x="25435" y="4620"/>
                  <a:pt x="25398" y="4644"/>
                  <a:pt x="25366" y="4615"/>
                </a:cubicBezTo>
                <a:close/>
                <a:moveTo>
                  <a:pt x="21240" y="4570"/>
                </a:moveTo>
                <a:cubicBezTo>
                  <a:pt x="21187" y="4533"/>
                  <a:pt x="21176" y="4499"/>
                  <a:pt x="21218" y="4499"/>
                </a:cubicBezTo>
                <a:cubicBezTo>
                  <a:pt x="21234" y="4499"/>
                  <a:pt x="21255" y="4522"/>
                  <a:pt x="21269" y="4551"/>
                </a:cubicBezTo>
                <a:cubicBezTo>
                  <a:pt x="21282" y="4581"/>
                  <a:pt x="21292" y="4604"/>
                  <a:pt x="21290" y="4604"/>
                </a:cubicBezTo>
                <a:cubicBezTo>
                  <a:pt x="21290" y="4602"/>
                  <a:pt x="21266" y="4588"/>
                  <a:pt x="21240" y="4570"/>
                </a:cubicBezTo>
                <a:close/>
                <a:moveTo>
                  <a:pt x="16380" y="4562"/>
                </a:moveTo>
                <a:cubicBezTo>
                  <a:pt x="16359" y="4546"/>
                  <a:pt x="16369" y="4546"/>
                  <a:pt x="16422" y="4554"/>
                </a:cubicBezTo>
                <a:cubicBezTo>
                  <a:pt x="16514" y="4570"/>
                  <a:pt x="16530" y="4583"/>
                  <a:pt x="16461" y="4583"/>
                </a:cubicBezTo>
                <a:cubicBezTo>
                  <a:pt x="16435" y="4583"/>
                  <a:pt x="16398" y="4573"/>
                  <a:pt x="16380" y="4562"/>
                </a:cubicBezTo>
                <a:close/>
                <a:moveTo>
                  <a:pt x="24675" y="4562"/>
                </a:moveTo>
                <a:cubicBezTo>
                  <a:pt x="24675" y="4551"/>
                  <a:pt x="24685" y="4541"/>
                  <a:pt x="24696" y="4541"/>
                </a:cubicBezTo>
                <a:cubicBezTo>
                  <a:pt x="24706" y="4541"/>
                  <a:pt x="24717" y="4551"/>
                  <a:pt x="24717" y="4562"/>
                </a:cubicBezTo>
                <a:cubicBezTo>
                  <a:pt x="24717" y="4573"/>
                  <a:pt x="24706" y="4583"/>
                  <a:pt x="24696" y="4583"/>
                </a:cubicBezTo>
                <a:cubicBezTo>
                  <a:pt x="24685" y="4583"/>
                  <a:pt x="24675" y="4573"/>
                  <a:pt x="24675" y="4562"/>
                </a:cubicBezTo>
                <a:close/>
                <a:moveTo>
                  <a:pt x="21456" y="4485"/>
                </a:moveTo>
                <a:cubicBezTo>
                  <a:pt x="21374" y="4443"/>
                  <a:pt x="21292" y="4396"/>
                  <a:pt x="21271" y="4377"/>
                </a:cubicBezTo>
                <a:cubicBezTo>
                  <a:pt x="21253" y="4359"/>
                  <a:pt x="21221" y="4351"/>
                  <a:pt x="21203" y="4359"/>
                </a:cubicBezTo>
                <a:cubicBezTo>
                  <a:pt x="21187" y="4364"/>
                  <a:pt x="21171" y="4361"/>
                  <a:pt x="21171" y="4351"/>
                </a:cubicBezTo>
                <a:cubicBezTo>
                  <a:pt x="21171" y="4338"/>
                  <a:pt x="21160" y="4330"/>
                  <a:pt x="21147" y="4330"/>
                </a:cubicBezTo>
                <a:cubicBezTo>
                  <a:pt x="21137" y="4330"/>
                  <a:pt x="21131" y="4348"/>
                  <a:pt x="21139" y="4369"/>
                </a:cubicBezTo>
                <a:cubicBezTo>
                  <a:pt x="21158" y="4430"/>
                  <a:pt x="21084" y="4438"/>
                  <a:pt x="21013" y="4380"/>
                </a:cubicBezTo>
                <a:cubicBezTo>
                  <a:pt x="20960" y="4338"/>
                  <a:pt x="20957" y="4332"/>
                  <a:pt x="20997" y="4343"/>
                </a:cubicBezTo>
                <a:cubicBezTo>
                  <a:pt x="21034" y="4353"/>
                  <a:pt x="21044" y="4346"/>
                  <a:pt x="21044" y="4316"/>
                </a:cubicBezTo>
                <a:cubicBezTo>
                  <a:pt x="21044" y="4266"/>
                  <a:pt x="20949" y="4250"/>
                  <a:pt x="20931" y="4298"/>
                </a:cubicBezTo>
                <a:cubicBezTo>
                  <a:pt x="20918" y="4332"/>
                  <a:pt x="20854" y="4343"/>
                  <a:pt x="20854" y="4309"/>
                </a:cubicBezTo>
                <a:cubicBezTo>
                  <a:pt x="20854" y="4298"/>
                  <a:pt x="20844" y="4287"/>
                  <a:pt x="20833" y="4287"/>
                </a:cubicBezTo>
                <a:cubicBezTo>
                  <a:pt x="20820" y="4287"/>
                  <a:pt x="20815" y="4298"/>
                  <a:pt x="20823" y="4309"/>
                </a:cubicBezTo>
                <a:cubicBezTo>
                  <a:pt x="20841" y="4340"/>
                  <a:pt x="20815" y="4335"/>
                  <a:pt x="20780" y="4301"/>
                </a:cubicBezTo>
                <a:cubicBezTo>
                  <a:pt x="20765" y="4285"/>
                  <a:pt x="20757" y="4250"/>
                  <a:pt x="20762" y="4227"/>
                </a:cubicBezTo>
                <a:cubicBezTo>
                  <a:pt x="20773" y="4192"/>
                  <a:pt x="20765" y="4182"/>
                  <a:pt x="20733" y="4182"/>
                </a:cubicBezTo>
                <a:cubicBezTo>
                  <a:pt x="20686" y="4182"/>
                  <a:pt x="20622" y="4118"/>
                  <a:pt x="20622" y="4074"/>
                </a:cubicBezTo>
                <a:cubicBezTo>
                  <a:pt x="20622" y="4055"/>
                  <a:pt x="20598" y="4029"/>
                  <a:pt x="20569" y="4016"/>
                </a:cubicBezTo>
                <a:cubicBezTo>
                  <a:pt x="20501" y="3984"/>
                  <a:pt x="20503" y="3984"/>
                  <a:pt x="20490" y="4037"/>
                </a:cubicBezTo>
                <a:cubicBezTo>
                  <a:pt x="20472" y="4100"/>
                  <a:pt x="20401" y="4082"/>
                  <a:pt x="20401" y="4013"/>
                </a:cubicBezTo>
                <a:cubicBezTo>
                  <a:pt x="20401" y="3971"/>
                  <a:pt x="20414" y="3957"/>
                  <a:pt x="20459" y="3952"/>
                </a:cubicBezTo>
                <a:cubicBezTo>
                  <a:pt x="20498" y="3950"/>
                  <a:pt x="20517" y="3934"/>
                  <a:pt x="20517" y="3907"/>
                </a:cubicBezTo>
                <a:cubicBezTo>
                  <a:pt x="20517" y="3844"/>
                  <a:pt x="20482" y="3839"/>
                  <a:pt x="20445" y="3897"/>
                </a:cubicBezTo>
                <a:cubicBezTo>
                  <a:pt x="20382" y="3994"/>
                  <a:pt x="20221" y="3950"/>
                  <a:pt x="20221" y="3836"/>
                </a:cubicBezTo>
                <a:cubicBezTo>
                  <a:pt x="20221" y="3807"/>
                  <a:pt x="20200" y="3778"/>
                  <a:pt x="20168" y="3759"/>
                </a:cubicBezTo>
                <a:cubicBezTo>
                  <a:pt x="20137" y="3741"/>
                  <a:pt x="20110" y="3707"/>
                  <a:pt x="20102" y="3662"/>
                </a:cubicBezTo>
                <a:cubicBezTo>
                  <a:pt x="20097" y="3625"/>
                  <a:pt x="20073" y="3577"/>
                  <a:pt x="20052" y="3559"/>
                </a:cubicBezTo>
                <a:cubicBezTo>
                  <a:pt x="20018" y="3527"/>
                  <a:pt x="20018" y="3519"/>
                  <a:pt x="20047" y="3461"/>
                </a:cubicBezTo>
                <a:cubicBezTo>
                  <a:pt x="20073" y="3406"/>
                  <a:pt x="20087" y="3398"/>
                  <a:pt x="20137" y="3408"/>
                </a:cubicBezTo>
                <a:cubicBezTo>
                  <a:pt x="20187" y="3419"/>
                  <a:pt x="20195" y="3414"/>
                  <a:pt x="20184" y="3382"/>
                </a:cubicBezTo>
                <a:cubicBezTo>
                  <a:pt x="20174" y="3332"/>
                  <a:pt x="20255" y="3253"/>
                  <a:pt x="20321" y="3253"/>
                </a:cubicBezTo>
                <a:cubicBezTo>
                  <a:pt x="20350" y="3253"/>
                  <a:pt x="20369" y="3239"/>
                  <a:pt x="20369" y="3221"/>
                </a:cubicBezTo>
                <a:cubicBezTo>
                  <a:pt x="20369" y="3202"/>
                  <a:pt x="20393" y="3179"/>
                  <a:pt x="20422" y="3165"/>
                </a:cubicBezTo>
                <a:cubicBezTo>
                  <a:pt x="20490" y="3134"/>
                  <a:pt x="20580" y="3189"/>
                  <a:pt x="20580" y="3263"/>
                </a:cubicBezTo>
                <a:cubicBezTo>
                  <a:pt x="20580" y="3329"/>
                  <a:pt x="20643" y="3334"/>
                  <a:pt x="20680" y="3274"/>
                </a:cubicBezTo>
                <a:cubicBezTo>
                  <a:pt x="20717" y="3216"/>
                  <a:pt x="20783" y="3221"/>
                  <a:pt x="20825" y="3287"/>
                </a:cubicBezTo>
                <a:cubicBezTo>
                  <a:pt x="20862" y="3340"/>
                  <a:pt x="20862" y="3345"/>
                  <a:pt x="20815" y="3382"/>
                </a:cubicBezTo>
                <a:cubicBezTo>
                  <a:pt x="20788" y="3403"/>
                  <a:pt x="20751" y="3422"/>
                  <a:pt x="20736" y="3422"/>
                </a:cubicBezTo>
                <a:cubicBezTo>
                  <a:pt x="20720" y="3422"/>
                  <a:pt x="20707" y="3443"/>
                  <a:pt x="20707" y="3474"/>
                </a:cubicBezTo>
                <a:cubicBezTo>
                  <a:pt x="20707" y="3506"/>
                  <a:pt x="20720" y="3527"/>
                  <a:pt x="20736" y="3527"/>
                </a:cubicBezTo>
                <a:cubicBezTo>
                  <a:pt x="20775" y="3527"/>
                  <a:pt x="20796" y="3593"/>
                  <a:pt x="20780" y="3662"/>
                </a:cubicBezTo>
                <a:cubicBezTo>
                  <a:pt x="20767" y="3704"/>
                  <a:pt x="20775" y="3715"/>
                  <a:pt x="20815" y="3720"/>
                </a:cubicBezTo>
                <a:cubicBezTo>
                  <a:pt x="20889" y="3730"/>
                  <a:pt x="20897" y="3828"/>
                  <a:pt x="20823" y="3860"/>
                </a:cubicBezTo>
                <a:cubicBezTo>
                  <a:pt x="20794" y="3873"/>
                  <a:pt x="20757" y="3881"/>
                  <a:pt x="20741" y="3873"/>
                </a:cubicBezTo>
                <a:cubicBezTo>
                  <a:pt x="20717" y="3865"/>
                  <a:pt x="20709" y="3876"/>
                  <a:pt x="20715" y="3920"/>
                </a:cubicBezTo>
                <a:cubicBezTo>
                  <a:pt x="20720" y="4000"/>
                  <a:pt x="20783" y="4013"/>
                  <a:pt x="20810" y="3944"/>
                </a:cubicBezTo>
                <a:cubicBezTo>
                  <a:pt x="20833" y="3886"/>
                  <a:pt x="20907" y="3857"/>
                  <a:pt x="20963" y="3886"/>
                </a:cubicBezTo>
                <a:cubicBezTo>
                  <a:pt x="21015" y="3915"/>
                  <a:pt x="21021" y="3913"/>
                  <a:pt x="21026" y="3860"/>
                </a:cubicBezTo>
                <a:cubicBezTo>
                  <a:pt x="21031" y="3825"/>
                  <a:pt x="21047" y="3812"/>
                  <a:pt x="21087" y="3812"/>
                </a:cubicBezTo>
                <a:cubicBezTo>
                  <a:pt x="21126" y="3812"/>
                  <a:pt x="21142" y="3825"/>
                  <a:pt x="21147" y="3860"/>
                </a:cubicBezTo>
                <a:cubicBezTo>
                  <a:pt x="21153" y="3905"/>
                  <a:pt x="21145" y="3910"/>
                  <a:pt x="21065" y="3915"/>
                </a:cubicBezTo>
                <a:cubicBezTo>
                  <a:pt x="21031" y="3918"/>
                  <a:pt x="21023" y="3931"/>
                  <a:pt x="21023" y="3992"/>
                </a:cubicBezTo>
                <a:cubicBezTo>
                  <a:pt x="21023" y="4042"/>
                  <a:pt x="21097" y="4050"/>
                  <a:pt x="21123" y="4005"/>
                </a:cubicBezTo>
                <a:cubicBezTo>
                  <a:pt x="21139" y="3976"/>
                  <a:pt x="21176" y="3963"/>
                  <a:pt x="21226" y="3968"/>
                </a:cubicBezTo>
                <a:cubicBezTo>
                  <a:pt x="21255" y="3971"/>
                  <a:pt x="21279" y="4047"/>
                  <a:pt x="21263" y="4089"/>
                </a:cubicBezTo>
                <a:cubicBezTo>
                  <a:pt x="21255" y="4105"/>
                  <a:pt x="21229" y="4118"/>
                  <a:pt x="21203" y="4118"/>
                </a:cubicBezTo>
                <a:cubicBezTo>
                  <a:pt x="21168" y="4118"/>
                  <a:pt x="21150" y="4134"/>
                  <a:pt x="21142" y="4171"/>
                </a:cubicBezTo>
                <a:cubicBezTo>
                  <a:pt x="21123" y="4243"/>
                  <a:pt x="21237" y="4351"/>
                  <a:pt x="21435" y="4449"/>
                </a:cubicBezTo>
                <a:cubicBezTo>
                  <a:pt x="21561" y="4512"/>
                  <a:pt x="21643" y="4565"/>
                  <a:pt x="21614" y="4562"/>
                </a:cubicBezTo>
                <a:cubicBezTo>
                  <a:pt x="21609" y="4559"/>
                  <a:pt x="21538" y="4525"/>
                  <a:pt x="21456" y="4485"/>
                </a:cubicBezTo>
                <a:close/>
                <a:moveTo>
                  <a:pt x="20894" y="4134"/>
                </a:moveTo>
                <a:cubicBezTo>
                  <a:pt x="20904" y="4108"/>
                  <a:pt x="20904" y="4084"/>
                  <a:pt x="20894" y="4079"/>
                </a:cubicBezTo>
                <a:cubicBezTo>
                  <a:pt x="20865" y="4068"/>
                  <a:pt x="20812" y="4118"/>
                  <a:pt x="20812" y="4153"/>
                </a:cubicBezTo>
                <a:cubicBezTo>
                  <a:pt x="20812" y="4200"/>
                  <a:pt x="20875" y="4187"/>
                  <a:pt x="20894" y="4134"/>
                </a:cubicBezTo>
                <a:close/>
                <a:moveTo>
                  <a:pt x="20712" y="3770"/>
                </a:moveTo>
                <a:cubicBezTo>
                  <a:pt x="20720" y="3730"/>
                  <a:pt x="20712" y="3717"/>
                  <a:pt x="20686" y="3717"/>
                </a:cubicBezTo>
                <a:cubicBezTo>
                  <a:pt x="20643" y="3717"/>
                  <a:pt x="20614" y="3794"/>
                  <a:pt x="20651" y="3810"/>
                </a:cubicBezTo>
                <a:cubicBezTo>
                  <a:pt x="20696" y="3828"/>
                  <a:pt x="20701" y="3823"/>
                  <a:pt x="20712" y="3770"/>
                </a:cubicBezTo>
                <a:close/>
                <a:moveTo>
                  <a:pt x="20580" y="3590"/>
                </a:moveTo>
                <a:cubicBezTo>
                  <a:pt x="20580" y="3580"/>
                  <a:pt x="20569" y="3569"/>
                  <a:pt x="20559" y="3569"/>
                </a:cubicBezTo>
                <a:cubicBezTo>
                  <a:pt x="20546" y="3569"/>
                  <a:pt x="20540" y="3580"/>
                  <a:pt x="20548" y="3590"/>
                </a:cubicBezTo>
                <a:cubicBezTo>
                  <a:pt x="20556" y="3601"/>
                  <a:pt x="20567" y="3612"/>
                  <a:pt x="20569" y="3612"/>
                </a:cubicBezTo>
                <a:cubicBezTo>
                  <a:pt x="20575" y="3612"/>
                  <a:pt x="20580" y="3601"/>
                  <a:pt x="20580" y="3590"/>
                </a:cubicBezTo>
                <a:close/>
                <a:moveTo>
                  <a:pt x="20284" y="3503"/>
                </a:moveTo>
                <a:cubicBezTo>
                  <a:pt x="20284" y="3495"/>
                  <a:pt x="20266" y="3477"/>
                  <a:pt x="20242" y="3464"/>
                </a:cubicBezTo>
                <a:cubicBezTo>
                  <a:pt x="20192" y="3437"/>
                  <a:pt x="20163" y="3472"/>
                  <a:pt x="20200" y="3517"/>
                </a:cubicBezTo>
                <a:cubicBezTo>
                  <a:pt x="20224" y="3546"/>
                  <a:pt x="20284" y="3538"/>
                  <a:pt x="20284" y="3503"/>
                </a:cubicBezTo>
                <a:close/>
                <a:moveTo>
                  <a:pt x="20453" y="3379"/>
                </a:moveTo>
                <a:cubicBezTo>
                  <a:pt x="20453" y="3366"/>
                  <a:pt x="20443" y="3358"/>
                  <a:pt x="20432" y="3358"/>
                </a:cubicBezTo>
                <a:cubicBezTo>
                  <a:pt x="20422" y="3358"/>
                  <a:pt x="20411" y="3374"/>
                  <a:pt x="20411" y="3390"/>
                </a:cubicBezTo>
                <a:cubicBezTo>
                  <a:pt x="20411" y="3408"/>
                  <a:pt x="20422" y="3419"/>
                  <a:pt x="20432" y="3411"/>
                </a:cubicBezTo>
                <a:cubicBezTo>
                  <a:pt x="20443" y="3403"/>
                  <a:pt x="20453" y="3390"/>
                  <a:pt x="20453" y="3379"/>
                </a:cubicBezTo>
                <a:close/>
                <a:moveTo>
                  <a:pt x="16258" y="4528"/>
                </a:moveTo>
                <a:cubicBezTo>
                  <a:pt x="16266" y="4522"/>
                  <a:pt x="16285" y="4520"/>
                  <a:pt x="16300" y="4528"/>
                </a:cubicBezTo>
                <a:cubicBezTo>
                  <a:pt x="16316" y="4533"/>
                  <a:pt x="16311" y="4538"/>
                  <a:pt x="16287" y="4538"/>
                </a:cubicBezTo>
                <a:cubicBezTo>
                  <a:pt x="16264" y="4541"/>
                  <a:pt x="16253" y="4536"/>
                  <a:pt x="16258" y="4528"/>
                </a:cubicBezTo>
                <a:close/>
                <a:moveTo>
                  <a:pt x="18026" y="4507"/>
                </a:moveTo>
                <a:cubicBezTo>
                  <a:pt x="18026" y="4485"/>
                  <a:pt x="18037" y="4478"/>
                  <a:pt x="18060" y="4485"/>
                </a:cubicBezTo>
                <a:cubicBezTo>
                  <a:pt x="18079" y="4493"/>
                  <a:pt x="18097" y="4499"/>
                  <a:pt x="18103" y="4499"/>
                </a:cubicBezTo>
                <a:cubicBezTo>
                  <a:pt x="18105" y="4499"/>
                  <a:pt x="18110" y="4509"/>
                  <a:pt x="18110" y="4520"/>
                </a:cubicBezTo>
                <a:cubicBezTo>
                  <a:pt x="18110" y="4530"/>
                  <a:pt x="18092" y="4541"/>
                  <a:pt x="18068" y="4541"/>
                </a:cubicBezTo>
                <a:cubicBezTo>
                  <a:pt x="18044" y="4541"/>
                  <a:pt x="18026" y="4528"/>
                  <a:pt x="18026" y="4507"/>
                </a:cubicBezTo>
                <a:close/>
                <a:moveTo>
                  <a:pt x="23160" y="4515"/>
                </a:moveTo>
                <a:cubicBezTo>
                  <a:pt x="23166" y="4501"/>
                  <a:pt x="23181" y="4488"/>
                  <a:pt x="23197" y="4488"/>
                </a:cubicBezTo>
                <a:cubicBezTo>
                  <a:pt x="23213" y="4488"/>
                  <a:pt x="23229" y="4501"/>
                  <a:pt x="23234" y="4515"/>
                </a:cubicBezTo>
                <a:cubicBezTo>
                  <a:pt x="23239" y="4530"/>
                  <a:pt x="23224" y="4541"/>
                  <a:pt x="23197" y="4541"/>
                </a:cubicBezTo>
                <a:cubicBezTo>
                  <a:pt x="23171" y="4541"/>
                  <a:pt x="23155" y="4530"/>
                  <a:pt x="23160" y="4515"/>
                </a:cubicBezTo>
                <a:close/>
                <a:moveTo>
                  <a:pt x="16105" y="4488"/>
                </a:moveTo>
                <a:cubicBezTo>
                  <a:pt x="16074" y="4470"/>
                  <a:pt x="16066" y="4456"/>
                  <a:pt x="16084" y="4456"/>
                </a:cubicBezTo>
                <a:cubicBezTo>
                  <a:pt x="16142" y="4456"/>
                  <a:pt x="16211" y="4483"/>
                  <a:pt x="16198" y="4501"/>
                </a:cubicBezTo>
                <a:cubicBezTo>
                  <a:pt x="16184" y="4525"/>
                  <a:pt x="16169" y="4525"/>
                  <a:pt x="16105" y="4488"/>
                </a:cubicBezTo>
                <a:close/>
                <a:moveTo>
                  <a:pt x="23641" y="4467"/>
                </a:moveTo>
                <a:cubicBezTo>
                  <a:pt x="23641" y="4449"/>
                  <a:pt x="23651" y="4435"/>
                  <a:pt x="23662" y="4435"/>
                </a:cubicBezTo>
                <a:cubicBezTo>
                  <a:pt x="23672" y="4435"/>
                  <a:pt x="23683" y="4449"/>
                  <a:pt x="23683" y="4467"/>
                </a:cubicBezTo>
                <a:cubicBezTo>
                  <a:pt x="23683" y="4485"/>
                  <a:pt x="23672" y="4499"/>
                  <a:pt x="23662" y="4499"/>
                </a:cubicBezTo>
                <a:cubicBezTo>
                  <a:pt x="23651" y="4499"/>
                  <a:pt x="23641" y="4485"/>
                  <a:pt x="23641" y="4467"/>
                </a:cubicBezTo>
                <a:close/>
                <a:moveTo>
                  <a:pt x="20944" y="4435"/>
                </a:moveTo>
                <a:cubicBezTo>
                  <a:pt x="20941" y="4409"/>
                  <a:pt x="20955" y="4393"/>
                  <a:pt x="20973" y="4393"/>
                </a:cubicBezTo>
                <a:cubicBezTo>
                  <a:pt x="20994" y="4393"/>
                  <a:pt x="21002" y="4404"/>
                  <a:pt x="20994" y="4427"/>
                </a:cubicBezTo>
                <a:cubicBezTo>
                  <a:pt x="20986" y="4446"/>
                  <a:pt x="20981" y="4464"/>
                  <a:pt x="20981" y="4470"/>
                </a:cubicBezTo>
                <a:cubicBezTo>
                  <a:pt x="20981" y="4472"/>
                  <a:pt x="20973" y="4478"/>
                  <a:pt x="20965" y="4478"/>
                </a:cubicBezTo>
                <a:cubicBezTo>
                  <a:pt x="20955" y="4478"/>
                  <a:pt x="20947" y="4459"/>
                  <a:pt x="20944" y="4435"/>
                </a:cubicBezTo>
                <a:close/>
                <a:moveTo>
                  <a:pt x="15873" y="4414"/>
                </a:moveTo>
                <a:cubicBezTo>
                  <a:pt x="15873" y="4404"/>
                  <a:pt x="15857" y="4401"/>
                  <a:pt x="15839" y="4406"/>
                </a:cubicBezTo>
                <a:cubicBezTo>
                  <a:pt x="15820" y="4414"/>
                  <a:pt x="15799" y="4412"/>
                  <a:pt x="15791" y="4401"/>
                </a:cubicBezTo>
                <a:cubicBezTo>
                  <a:pt x="15783" y="4390"/>
                  <a:pt x="15754" y="4369"/>
                  <a:pt x="15725" y="4356"/>
                </a:cubicBezTo>
                <a:cubicBezTo>
                  <a:pt x="15675" y="4330"/>
                  <a:pt x="15675" y="4330"/>
                  <a:pt x="15744" y="4343"/>
                </a:cubicBezTo>
                <a:cubicBezTo>
                  <a:pt x="15783" y="4351"/>
                  <a:pt x="15844" y="4367"/>
                  <a:pt x="15878" y="4383"/>
                </a:cubicBezTo>
                <a:cubicBezTo>
                  <a:pt x="15926" y="4401"/>
                  <a:pt x="15934" y="4412"/>
                  <a:pt x="15907" y="4422"/>
                </a:cubicBezTo>
                <a:cubicBezTo>
                  <a:pt x="15889" y="4427"/>
                  <a:pt x="15873" y="4425"/>
                  <a:pt x="15873" y="4414"/>
                </a:cubicBezTo>
                <a:close/>
                <a:moveTo>
                  <a:pt x="22765" y="4414"/>
                </a:moveTo>
                <a:cubicBezTo>
                  <a:pt x="22757" y="4404"/>
                  <a:pt x="22762" y="4393"/>
                  <a:pt x="22775" y="4393"/>
                </a:cubicBezTo>
                <a:cubicBezTo>
                  <a:pt x="22786" y="4393"/>
                  <a:pt x="22796" y="4404"/>
                  <a:pt x="22796" y="4414"/>
                </a:cubicBezTo>
                <a:cubicBezTo>
                  <a:pt x="22796" y="4425"/>
                  <a:pt x="22791" y="4435"/>
                  <a:pt x="22786" y="4435"/>
                </a:cubicBezTo>
                <a:cubicBezTo>
                  <a:pt x="22783" y="4435"/>
                  <a:pt x="22772" y="4425"/>
                  <a:pt x="22765" y="4414"/>
                </a:cubicBezTo>
                <a:close/>
                <a:moveTo>
                  <a:pt x="23345" y="4404"/>
                </a:moveTo>
                <a:cubicBezTo>
                  <a:pt x="23345" y="4401"/>
                  <a:pt x="23356" y="4390"/>
                  <a:pt x="23366" y="4383"/>
                </a:cubicBezTo>
                <a:cubicBezTo>
                  <a:pt x="23377" y="4375"/>
                  <a:pt x="23387" y="4380"/>
                  <a:pt x="23387" y="4393"/>
                </a:cubicBezTo>
                <a:cubicBezTo>
                  <a:pt x="23387" y="4404"/>
                  <a:pt x="23377" y="4414"/>
                  <a:pt x="23366" y="4414"/>
                </a:cubicBezTo>
                <a:cubicBezTo>
                  <a:pt x="23356" y="4414"/>
                  <a:pt x="23345" y="4409"/>
                  <a:pt x="23345" y="4404"/>
                </a:cubicBezTo>
                <a:close/>
                <a:moveTo>
                  <a:pt x="23812" y="4393"/>
                </a:moveTo>
                <a:cubicBezTo>
                  <a:pt x="23780" y="4375"/>
                  <a:pt x="23794" y="4309"/>
                  <a:pt x="23830" y="4309"/>
                </a:cubicBezTo>
                <a:cubicBezTo>
                  <a:pt x="23862" y="4309"/>
                  <a:pt x="23883" y="4369"/>
                  <a:pt x="23860" y="4393"/>
                </a:cubicBezTo>
                <a:cubicBezTo>
                  <a:pt x="23849" y="4404"/>
                  <a:pt x="23828" y="4404"/>
                  <a:pt x="23812" y="4393"/>
                </a:cubicBezTo>
                <a:close/>
                <a:moveTo>
                  <a:pt x="23063" y="4359"/>
                </a:moveTo>
                <a:cubicBezTo>
                  <a:pt x="23055" y="4351"/>
                  <a:pt x="23050" y="4332"/>
                  <a:pt x="23050" y="4316"/>
                </a:cubicBezTo>
                <a:cubicBezTo>
                  <a:pt x="23050" y="4280"/>
                  <a:pt x="23105" y="4280"/>
                  <a:pt x="23121" y="4316"/>
                </a:cubicBezTo>
                <a:cubicBezTo>
                  <a:pt x="23137" y="4361"/>
                  <a:pt x="23097" y="4390"/>
                  <a:pt x="23063" y="4359"/>
                </a:cubicBezTo>
                <a:close/>
                <a:moveTo>
                  <a:pt x="23514" y="4285"/>
                </a:moveTo>
                <a:cubicBezTo>
                  <a:pt x="23514" y="4256"/>
                  <a:pt x="23524" y="4245"/>
                  <a:pt x="23551" y="4250"/>
                </a:cubicBezTo>
                <a:cubicBezTo>
                  <a:pt x="23606" y="4261"/>
                  <a:pt x="23611" y="4330"/>
                  <a:pt x="23559" y="4330"/>
                </a:cubicBezTo>
                <a:cubicBezTo>
                  <a:pt x="23527" y="4330"/>
                  <a:pt x="23514" y="4316"/>
                  <a:pt x="23514" y="4285"/>
                </a:cubicBezTo>
                <a:close/>
                <a:moveTo>
                  <a:pt x="15467" y="4274"/>
                </a:moveTo>
                <a:cubicBezTo>
                  <a:pt x="15483" y="4266"/>
                  <a:pt x="15506" y="4266"/>
                  <a:pt x="15520" y="4274"/>
                </a:cubicBezTo>
                <a:cubicBezTo>
                  <a:pt x="15535" y="4280"/>
                  <a:pt x="15522" y="4285"/>
                  <a:pt x="15493" y="4285"/>
                </a:cubicBezTo>
                <a:cubicBezTo>
                  <a:pt x="15464" y="4285"/>
                  <a:pt x="15454" y="4280"/>
                  <a:pt x="15467" y="4274"/>
                </a:cubicBezTo>
                <a:close/>
                <a:moveTo>
                  <a:pt x="21242" y="4256"/>
                </a:moveTo>
                <a:cubicBezTo>
                  <a:pt x="21221" y="4203"/>
                  <a:pt x="21245" y="4150"/>
                  <a:pt x="21292" y="4145"/>
                </a:cubicBezTo>
                <a:cubicBezTo>
                  <a:pt x="21350" y="4134"/>
                  <a:pt x="21398" y="4211"/>
                  <a:pt x="21361" y="4258"/>
                </a:cubicBezTo>
                <a:cubicBezTo>
                  <a:pt x="21327" y="4295"/>
                  <a:pt x="21258" y="4295"/>
                  <a:pt x="21242" y="4256"/>
                </a:cubicBezTo>
                <a:close/>
                <a:moveTo>
                  <a:pt x="23232" y="4274"/>
                </a:moveTo>
                <a:cubicBezTo>
                  <a:pt x="23224" y="4266"/>
                  <a:pt x="23218" y="4237"/>
                  <a:pt x="23218" y="4211"/>
                </a:cubicBezTo>
                <a:cubicBezTo>
                  <a:pt x="23218" y="4174"/>
                  <a:pt x="23232" y="4161"/>
                  <a:pt x="23261" y="4161"/>
                </a:cubicBezTo>
                <a:cubicBezTo>
                  <a:pt x="23313" y="4161"/>
                  <a:pt x="23337" y="4214"/>
                  <a:pt x="23303" y="4256"/>
                </a:cubicBezTo>
                <a:cubicBezTo>
                  <a:pt x="23274" y="4290"/>
                  <a:pt x="23255" y="4295"/>
                  <a:pt x="23232" y="4274"/>
                </a:cubicBezTo>
                <a:close/>
                <a:moveTo>
                  <a:pt x="24738" y="4266"/>
                </a:moveTo>
                <a:cubicBezTo>
                  <a:pt x="24738" y="4256"/>
                  <a:pt x="24749" y="4245"/>
                  <a:pt x="24759" y="4245"/>
                </a:cubicBezTo>
                <a:cubicBezTo>
                  <a:pt x="24770" y="4245"/>
                  <a:pt x="24780" y="4256"/>
                  <a:pt x="24780" y="4266"/>
                </a:cubicBezTo>
                <a:cubicBezTo>
                  <a:pt x="24780" y="4277"/>
                  <a:pt x="24770" y="4287"/>
                  <a:pt x="24759" y="4287"/>
                </a:cubicBezTo>
                <a:cubicBezTo>
                  <a:pt x="24749" y="4287"/>
                  <a:pt x="24738" y="4277"/>
                  <a:pt x="24738" y="4266"/>
                </a:cubicBezTo>
                <a:close/>
                <a:moveTo>
                  <a:pt x="20530" y="4192"/>
                </a:moveTo>
                <a:cubicBezTo>
                  <a:pt x="20538" y="4174"/>
                  <a:pt x="20551" y="4161"/>
                  <a:pt x="20562" y="4161"/>
                </a:cubicBezTo>
                <a:cubicBezTo>
                  <a:pt x="20569" y="4161"/>
                  <a:pt x="20572" y="4174"/>
                  <a:pt x="20567" y="4192"/>
                </a:cubicBezTo>
                <a:cubicBezTo>
                  <a:pt x="20559" y="4211"/>
                  <a:pt x="20546" y="4224"/>
                  <a:pt x="20535" y="4224"/>
                </a:cubicBezTo>
                <a:cubicBezTo>
                  <a:pt x="20527" y="4224"/>
                  <a:pt x="20525" y="4211"/>
                  <a:pt x="20530" y="4192"/>
                </a:cubicBezTo>
                <a:close/>
                <a:moveTo>
                  <a:pt x="24912" y="4208"/>
                </a:moveTo>
                <a:cubicBezTo>
                  <a:pt x="24875" y="4195"/>
                  <a:pt x="24881" y="4118"/>
                  <a:pt x="24920" y="4105"/>
                </a:cubicBezTo>
                <a:cubicBezTo>
                  <a:pt x="24954" y="4092"/>
                  <a:pt x="24991" y="4129"/>
                  <a:pt x="24991" y="4174"/>
                </a:cubicBezTo>
                <a:cubicBezTo>
                  <a:pt x="24991" y="4203"/>
                  <a:pt x="24949" y="4221"/>
                  <a:pt x="24912" y="4208"/>
                </a:cubicBezTo>
                <a:close/>
                <a:moveTo>
                  <a:pt x="23704" y="4171"/>
                </a:moveTo>
                <a:cubicBezTo>
                  <a:pt x="23704" y="4153"/>
                  <a:pt x="23714" y="4142"/>
                  <a:pt x="23725" y="4150"/>
                </a:cubicBezTo>
                <a:cubicBezTo>
                  <a:pt x="23736" y="4158"/>
                  <a:pt x="23746" y="4171"/>
                  <a:pt x="23746" y="4182"/>
                </a:cubicBezTo>
                <a:cubicBezTo>
                  <a:pt x="23746" y="4195"/>
                  <a:pt x="23736" y="4203"/>
                  <a:pt x="23725" y="4203"/>
                </a:cubicBezTo>
                <a:cubicBezTo>
                  <a:pt x="23714" y="4203"/>
                  <a:pt x="23704" y="4187"/>
                  <a:pt x="23704" y="4171"/>
                </a:cubicBezTo>
                <a:close/>
                <a:moveTo>
                  <a:pt x="15071" y="4166"/>
                </a:moveTo>
                <a:cubicBezTo>
                  <a:pt x="15053" y="4161"/>
                  <a:pt x="15010" y="4145"/>
                  <a:pt x="14976" y="4129"/>
                </a:cubicBezTo>
                <a:cubicBezTo>
                  <a:pt x="14942" y="4113"/>
                  <a:pt x="14878" y="4095"/>
                  <a:pt x="14834" y="4087"/>
                </a:cubicBezTo>
                <a:cubicBezTo>
                  <a:pt x="14791" y="4079"/>
                  <a:pt x="14754" y="4063"/>
                  <a:pt x="14754" y="4052"/>
                </a:cubicBezTo>
                <a:cubicBezTo>
                  <a:pt x="14754" y="4042"/>
                  <a:pt x="14731" y="4034"/>
                  <a:pt x="14704" y="4034"/>
                </a:cubicBezTo>
                <a:cubicBezTo>
                  <a:pt x="14659" y="4034"/>
                  <a:pt x="14578" y="4005"/>
                  <a:pt x="14382" y="3915"/>
                </a:cubicBezTo>
                <a:cubicBezTo>
                  <a:pt x="14345" y="3899"/>
                  <a:pt x="14306" y="3886"/>
                  <a:pt x="14293" y="3886"/>
                </a:cubicBezTo>
                <a:cubicBezTo>
                  <a:pt x="14282" y="3886"/>
                  <a:pt x="14266" y="3878"/>
                  <a:pt x="14258" y="3868"/>
                </a:cubicBezTo>
                <a:cubicBezTo>
                  <a:pt x="14243" y="3841"/>
                  <a:pt x="14306" y="3860"/>
                  <a:pt x="14823" y="4039"/>
                </a:cubicBezTo>
                <a:cubicBezTo>
                  <a:pt x="14971" y="4092"/>
                  <a:pt x="15100" y="4140"/>
                  <a:pt x="15108" y="4148"/>
                </a:cubicBezTo>
                <a:cubicBezTo>
                  <a:pt x="15126" y="4166"/>
                  <a:pt x="15108" y="4177"/>
                  <a:pt x="15071" y="4166"/>
                </a:cubicBezTo>
                <a:close/>
                <a:moveTo>
                  <a:pt x="25197" y="4169"/>
                </a:moveTo>
                <a:cubicBezTo>
                  <a:pt x="25189" y="4163"/>
                  <a:pt x="25189" y="4142"/>
                  <a:pt x="25195" y="4126"/>
                </a:cubicBezTo>
                <a:cubicBezTo>
                  <a:pt x="25202" y="4111"/>
                  <a:pt x="25195" y="4097"/>
                  <a:pt x="25176" y="4097"/>
                </a:cubicBezTo>
                <a:cubicBezTo>
                  <a:pt x="25158" y="4097"/>
                  <a:pt x="25139" y="4111"/>
                  <a:pt x="25131" y="4124"/>
                </a:cubicBezTo>
                <a:cubicBezTo>
                  <a:pt x="25126" y="4140"/>
                  <a:pt x="25121" y="4137"/>
                  <a:pt x="25121" y="4113"/>
                </a:cubicBezTo>
                <a:cubicBezTo>
                  <a:pt x="25118" y="4095"/>
                  <a:pt x="25102" y="4068"/>
                  <a:pt x="25081" y="4058"/>
                </a:cubicBezTo>
                <a:cubicBezTo>
                  <a:pt x="25049" y="4037"/>
                  <a:pt x="25049" y="4031"/>
                  <a:pt x="25076" y="4013"/>
                </a:cubicBezTo>
                <a:cubicBezTo>
                  <a:pt x="25100" y="3997"/>
                  <a:pt x="25089" y="3992"/>
                  <a:pt x="25026" y="3992"/>
                </a:cubicBezTo>
                <a:cubicBezTo>
                  <a:pt x="24957" y="3992"/>
                  <a:pt x="24949" y="3986"/>
                  <a:pt x="24960" y="3950"/>
                </a:cubicBezTo>
                <a:cubicBezTo>
                  <a:pt x="24970" y="3915"/>
                  <a:pt x="24965" y="3910"/>
                  <a:pt x="24936" y="3920"/>
                </a:cubicBezTo>
                <a:cubicBezTo>
                  <a:pt x="24912" y="3931"/>
                  <a:pt x="24904" y="3928"/>
                  <a:pt x="24915" y="3913"/>
                </a:cubicBezTo>
                <a:cubicBezTo>
                  <a:pt x="24947" y="3860"/>
                  <a:pt x="24820" y="3820"/>
                  <a:pt x="24717" y="3854"/>
                </a:cubicBezTo>
                <a:cubicBezTo>
                  <a:pt x="24688" y="3862"/>
                  <a:pt x="24672" y="3862"/>
                  <a:pt x="24680" y="3854"/>
                </a:cubicBezTo>
                <a:cubicBezTo>
                  <a:pt x="24688" y="3844"/>
                  <a:pt x="24685" y="3825"/>
                  <a:pt x="24672" y="3810"/>
                </a:cubicBezTo>
                <a:cubicBezTo>
                  <a:pt x="24654" y="3786"/>
                  <a:pt x="24659" y="3781"/>
                  <a:pt x="24691" y="3781"/>
                </a:cubicBezTo>
                <a:cubicBezTo>
                  <a:pt x="24714" y="3781"/>
                  <a:pt x="24738" y="3773"/>
                  <a:pt x="24741" y="3762"/>
                </a:cubicBezTo>
                <a:cubicBezTo>
                  <a:pt x="24746" y="3752"/>
                  <a:pt x="24791" y="3738"/>
                  <a:pt x="24844" y="3733"/>
                </a:cubicBezTo>
                <a:cubicBezTo>
                  <a:pt x="24907" y="3725"/>
                  <a:pt x="24928" y="3728"/>
                  <a:pt x="24907" y="3741"/>
                </a:cubicBezTo>
                <a:cubicBezTo>
                  <a:pt x="24881" y="3757"/>
                  <a:pt x="24883" y="3759"/>
                  <a:pt x="24915" y="3754"/>
                </a:cubicBezTo>
                <a:cubicBezTo>
                  <a:pt x="24939" y="3752"/>
                  <a:pt x="24954" y="3738"/>
                  <a:pt x="24952" y="3728"/>
                </a:cubicBezTo>
                <a:cubicBezTo>
                  <a:pt x="24949" y="3717"/>
                  <a:pt x="25042" y="3678"/>
                  <a:pt x="25155" y="3641"/>
                </a:cubicBezTo>
                <a:cubicBezTo>
                  <a:pt x="25268" y="3604"/>
                  <a:pt x="25379" y="3567"/>
                  <a:pt x="25398" y="3559"/>
                </a:cubicBezTo>
                <a:cubicBezTo>
                  <a:pt x="25435" y="3543"/>
                  <a:pt x="25437" y="3561"/>
                  <a:pt x="25429" y="3847"/>
                </a:cubicBezTo>
                <a:cubicBezTo>
                  <a:pt x="25424" y="4113"/>
                  <a:pt x="25419" y="4150"/>
                  <a:pt x="25390" y="4150"/>
                </a:cubicBezTo>
                <a:cubicBezTo>
                  <a:pt x="25369" y="4150"/>
                  <a:pt x="25345" y="4158"/>
                  <a:pt x="25337" y="4166"/>
                </a:cubicBezTo>
                <a:cubicBezTo>
                  <a:pt x="25319" y="4184"/>
                  <a:pt x="25216" y="4187"/>
                  <a:pt x="25197" y="4169"/>
                </a:cubicBezTo>
                <a:close/>
                <a:moveTo>
                  <a:pt x="22817" y="4118"/>
                </a:moveTo>
                <a:cubicBezTo>
                  <a:pt x="22817" y="4108"/>
                  <a:pt x="22831" y="4097"/>
                  <a:pt x="22849" y="4097"/>
                </a:cubicBezTo>
                <a:cubicBezTo>
                  <a:pt x="22867" y="4097"/>
                  <a:pt x="22881" y="4108"/>
                  <a:pt x="22881" y="4118"/>
                </a:cubicBezTo>
                <a:cubicBezTo>
                  <a:pt x="22881" y="4129"/>
                  <a:pt x="22867" y="4140"/>
                  <a:pt x="22849" y="4140"/>
                </a:cubicBezTo>
                <a:cubicBezTo>
                  <a:pt x="22831" y="4140"/>
                  <a:pt x="22817" y="4129"/>
                  <a:pt x="22817" y="4118"/>
                </a:cubicBezTo>
                <a:close/>
                <a:moveTo>
                  <a:pt x="24622" y="4097"/>
                </a:moveTo>
                <a:cubicBezTo>
                  <a:pt x="24598" y="4060"/>
                  <a:pt x="24633" y="4029"/>
                  <a:pt x="24667" y="4058"/>
                </a:cubicBezTo>
                <a:cubicBezTo>
                  <a:pt x="24683" y="4071"/>
                  <a:pt x="24696" y="4089"/>
                  <a:pt x="24696" y="4100"/>
                </a:cubicBezTo>
                <a:cubicBezTo>
                  <a:pt x="24696" y="4126"/>
                  <a:pt x="24638" y="4124"/>
                  <a:pt x="24622" y="4097"/>
                </a:cubicBezTo>
                <a:close/>
                <a:moveTo>
                  <a:pt x="23548" y="4063"/>
                </a:moveTo>
                <a:cubicBezTo>
                  <a:pt x="23498" y="4016"/>
                  <a:pt x="23506" y="3965"/>
                  <a:pt x="23577" y="3905"/>
                </a:cubicBezTo>
                <a:cubicBezTo>
                  <a:pt x="23611" y="3873"/>
                  <a:pt x="23641" y="3857"/>
                  <a:pt x="23641" y="3868"/>
                </a:cubicBezTo>
                <a:cubicBezTo>
                  <a:pt x="23641" y="3878"/>
                  <a:pt x="23659" y="3905"/>
                  <a:pt x="23683" y="3928"/>
                </a:cubicBezTo>
                <a:cubicBezTo>
                  <a:pt x="23706" y="3952"/>
                  <a:pt x="23725" y="3981"/>
                  <a:pt x="23725" y="3992"/>
                </a:cubicBezTo>
                <a:cubicBezTo>
                  <a:pt x="23725" y="4023"/>
                  <a:pt x="23646" y="4097"/>
                  <a:pt x="23611" y="4097"/>
                </a:cubicBezTo>
                <a:cubicBezTo>
                  <a:pt x="23593" y="4097"/>
                  <a:pt x="23564" y="4082"/>
                  <a:pt x="23548" y="4063"/>
                </a:cubicBezTo>
                <a:close/>
                <a:moveTo>
                  <a:pt x="23865" y="4068"/>
                </a:moveTo>
                <a:cubicBezTo>
                  <a:pt x="23860" y="4050"/>
                  <a:pt x="23867" y="4031"/>
                  <a:pt x="23883" y="4026"/>
                </a:cubicBezTo>
                <a:cubicBezTo>
                  <a:pt x="23915" y="4013"/>
                  <a:pt x="23936" y="4029"/>
                  <a:pt x="23936" y="4068"/>
                </a:cubicBezTo>
                <a:cubicBezTo>
                  <a:pt x="23936" y="4108"/>
                  <a:pt x="23881" y="4105"/>
                  <a:pt x="23865" y="4068"/>
                </a:cubicBezTo>
                <a:close/>
                <a:moveTo>
                  <a:pt x="22522" y="4066"/>
                </a:moveTo>
                <a:cubicBezTo>
                  <a:pt x="22522" y="4063"/>
                  <a:pt x="22532" y="4052"/>
                  <a:pt x="22543" y="4045"/>
                </a:cubicBezTo>
                <a:cubicBezTo>
                  <a:pt x="22553" y="4037"/>
                  <a:pt x="22564" y="4042"/>
                  <a:pt x="22564" y="4055"/>
                </a:cubicBezTo>
                <a:cubicBezTo>
                  <a:pt x="22564" y="4066"/>
                  <a:pt x="22553" y="4076"/>
                  <a:pt x="22543" y="4076"/>
                </a:cubicBezTo>
                <a:cubicBezTo>
                  <a:pt x="22532" y="4076"/>
                  <a:pt x="22522" y="4071"/>
                  <a:pt x="22522" y="4066"/>
                </a:cubicBezTo>
                <a:close/>
                <a:moveTo>
                  <a:pt x="22989" y="4021"/>
                </a:moveTo>
                <a:cubicBezTo>
                  <a:pt x="22999" y="3968"/>
                  <a:pt x="23050" y="3960"/>
                  <a:pt x="23050" y="4010"/>
                </a:cubicBezTo>
                <a:cubicBezTo>
                  <a:pt x="23050" y="4037"/>
                  <a:pt x="23036" y="4055"/>
                  <a:pt x="23015" y="4055"/>
                </a:cubicBezTo>
                <a:cubicBezTo>
                  <a:pt x="22997" y="4055"/>
                  <a:pt x="22986" y="4042"/>
                  <a:pt x="22989" y="4021"/>
                </a:cubicBezTo>
                <a:close/>
                <a:moveTo>
                  <a:pt x="24775" y="3994"/>
                </a:moveTo>
                <a:cubicBezTo>
                  <a:pt x="24762" y="3942"/>
                  <a:pt x="24809" y="3897"/>
                  <a:pt x="24854" y="3915"/>
                </a:cubicBezTo>
                <a:cubicBezTo>
                  <a:pt x="24904" y="3934"/>
                  <a:pt x="24886" y="4021"/>
                  <a:pt x="24830" y="4029"/>
                </a:cubicBezTo>
                <a:cubicBezTo>
                  <a:pt x="24801" y="4034"/>
                  <a:pt x="24783" y="4023"/>
                  <a:pt x="24775" y="3994"/>
                </a:cubicBezTo>
                <a:close/>
                <a:moveTo>
                  <a:pt x="20118" y="3944"/>
                </a:moveTo>
                <a:cubicBezTo>
                  <a:pt x="20124" y="3918"/>
                  <a:pt x="20139" y="3897"/>
                  <a:pt x="20158" y="3897"/>
                </a:cubicBezTo>
                <a:cubicBezTo>
                  <a:pt x="20176" y="3897"/>
                  <a:pt x="20192" y="3918"/>
                  <a:pt x="20197" y="3944"/>
                </a:cubicBezTo>
                <a:cubicBezTo>
                  <a:pt x="20203" y="3981"/>
                  <a:pt x="20192" y="3992"/>
                  <a:pt x="20158" y="3992"/>
                </a:cubicBezTo>
                <a:cubicBezTo>
                  <a:pt x="20124" y="3992"/>
                  <a:pt x="20113" y="3981"/>
                  <a:pt x="20118" y="3944"/>
                </a:cubicBezTo>
                <a:close/>
                <a:moveTo>
                  <a:pt x="20179" y="3950"/>
                </a:moveTo>
                <a:cubicBezTo>
                  <a:pt x="20179" y="3939"/>
                  <a:pt x="20168" y="3928"/>
                  <a:pt x="20158" y="3928"/>
                </a:cubicBezTo>
                <a:cubicBezTo>
                  <a:pt x="20147" y="3928"/>
                  <a:pt x="20137" y="3939"/>
                  <a:pt x="20137" y="3950"/>
                </a:cubicBezTo>
                <a:cubicBezTo>
                  <a:pt x="20137" y="3960"/>
                  <a:pt x="20147" y="3971"/>
                  <a:pt x="20158" y="3971"/>
                </a:cubicBezTo>
                <a:cubicBezTo>
                  <a:pt x="20168" y="3971"/>
                  <a:pt x="20179" y="3960"/>
                  <a:pt x="20179" y="3950"/>
                </a:cubicBezTo>
                <a:close/>
                <a:moveTo>
                  <a:pt x="21319" y="3960"/>
                </a:moveTo>
                <a:cubicBezTo>
                  <a:pt x="21284" y="3920"/>
                  <a:pt x="21324" y="3865"/>
                  <a:pt x="21387" y="3865"/>
                </a:cubicBezTo>
                <a:cubicBezTo>
                  <a:pt x="21419" y="3865"/>
                  <a:pt x="21427" y="3878"/>
                  <a:pt x="21422" y="3923"/>
                </a:cubicBezTo>
                <a:cubicBezTo>
                  <a:pt x="21414" y="3989"/>
                  <a:pt x="21358" y="4010"/>
                  <a:pt x="21319" y="3960"/>
                </a:cubicBezTo>
                <a:close/>
                <a:moveTo>
                  <a:pt x="19672" y="3950"/>
                </a:moveTo>
                <a:cubicBezTo>
                  <a:pt x="19672" y="3939"/>
                  <a:pt x="19683" y="3928"/>
                  <a:pt x="19693" y="3928"/>
                </a:cubicBezTo>
                <a:cubicBezTo>
                  <a:pt x="19704" y="3928"/>
                  <a:pt x="19715" y="3939"/>
                  <a:pt x="19715" y="3950"/>
                </a:cubicBezTo>
                <a:cubicBezTo>
                  <a:pt x="19715" y="3960"/>
                  <a:pt x="19704" y="3971"/>
                  <a:pt x="19693" y="3971"/>
                </a:cubicBezTo>
                <a:cubicBezTo>
                  <a:pt x="19683" y="3971"/>
                  <a:pt x="19672" y="3960"/>
                  <a:pt x="19672" y="3950"/>
                </a:cubicBezTo>
                <a:close/>
                <a:moveTo>
                  <a:pt x="22712" y="3939"/>
                </a:moveTo>
                <a:cubicBezTo>
                  <a:pt x="22712" y="3902"/>
                  <a:pt x="22725" y="3897"/>
                  <a:pt x="22743" y="3926"/>
                </a:cubicBezTo>
                <a:cubicBezTo>
                  <a:pt x="22749" y="3939"/>
                  <a:pt x="22746" y="3952"/>
                  <a:pt x="22733" y="3960"/>
                </a:cubicBezTo>
                <a:cubicBezTo>
                  <a:pt x="22722" y="3968"/>
                  <a:pt x="22712" y="3957"/>
                  <a:pt x="22712" y="3939"/>
                </a:cubicBezTo>
                <a:close/>
                <a:moveTo>
                  <a:pt x="23158" y="3902"/>
                </a:moveTo>
                <a:cubicBezTo>
                  <a:pt x="23163" y="3876"/>
                  <a:pt x="23176" y="3854"/>
                  <a:pt x="23187" y="3854"/>
                </a:cubicBezTo>
                <a:cubicBezTo>
                  <a:pt x="23197" y="3854"/>
                  <a:pt x="23210" y="3876"/>
                  <a:pt x="23216" y="3902"/>
                </a:cubicBezTo>
                <a:cubicBezTo>
                  <a:pt x="23218" y="3934"/>
                  <a:pt x="23210" y="3950"/>
                  <a:pt x="23187" y="3950"/>
                </a:cubicBezTo>
                <a:cubicBezTo>
                  <a:pt x="23163" y="3950"/>
                  <a:pt x="23155" y="3934"/>
                  <a:pt x="23158" y="3902"/>
                </a:cubicBezTo>
                <a:close/>
                <a:moveTo>
                  <a:pt x="19567" y="3886"/>
                </a:moveTo>
                <a:cubicBezTo>
                  <a:pt x="19567" y="3868"/>
                  <a:pt x="19583" y="3833"/>
                  <a:pt x="19598" y="3807"/>
                </a:cubicBezTo>
                <a:cubicBezTo>
                  <a:pt x="19617" y="3781"/>
                  <a:pt x="19628" y="3749"/>
                  <a:pt x="19620" y="3738"/>
                </a:cubicBezTo>
                <a:cubicBezTo>
                  <a:pt x="19612" y="3728"/>
                  <a:pt x="19617" y="3717"/>
                  <a:pt x="19628" y="3717"/>
                </a:cubicBezTo>
                <a:cubicBezTo>
                  <a:pt x="19638" y="3717"/>
                  <a:pt x="19654" y="3728"/>
                  <a:pt x="19662" y="3738"/>
                </a:cubicBezTo>
                <a:cubicBezTo>
                  <a:pt x="19670" y="3749"/>
                  <a:pt x="19686" y="3759"/>
                  <a:pt x="19699" y="3757"/>
                </a:cubicBezTo>
                <a:cubicBezTo>
                  <a:pt x="19717" y="3757"/>
                  <a:pt x="19717" y="3754"/>
                  <a:pt x="19699" y="3746"/>
                </a:cubicBezTo>
                <a:cubicBezTo>
                  <a:pt x="19686" y="3738"/>
                  <a:pt x="19672" y="3717"/>
                  <a:pt x="19672" y="3696"/>
                </a:cubicBezTo>
                <a:cubicBezTo>
                  <a:pt x="19672" y="3675"/>
                  <a:pt x="19649" y="3643"/>
                  <a:pt x="19622" y="3625"/>
                </a:cubicBezTo>
                <a:cubicBezTo>
                  <a:pt x="19572" y="3593"/>
                  <a:pt x="19572" y="3593"/>
                  <a:pt x="19575" y="3654"/>
                </a:cubicBezTo>
                <a:cubicBezTo>
                  <a:pt x="19577" y="3691"/>
                  <a:pt x="19567" y="3720"/>
                  <a:pt x="19548" y="3728"/>
                </a:cubicBezTo>
                <a:cubicBezTo>
                  <a:pt x="19504" y="3746"/>
                  <a:pt x="19480" y="3712"/>
                  <a:pt x="19477" y="3625"/>
                </a:cubicBezTo>
                <a:cubicBezTo>
                  <a:pt x="19472" y="3556"/>
                  <a:pt x="19467" y="3548"/>
                  <a:pt x="19427" y="3559"/>
                </a:cubicBezTo>
                <a:cubicBezTo>
                  <a:pt x="19390" y="3567"/>
                  <a:pt x="19382" y="3559"/>
                  <a:pt x="19382" y="3511"/>
                </a:cubicBezTo>
                <a:cubicBezTo>
                  <a:pt x="19382" y="3480"/>
                  <a:pt x="19393" y="3440"/>
                  <a:pt x="19406" y="3424"/>
                </a:cubicBezTo>
                <a:cubicBezTo>
                  <a:pt x="19424" y="3398"/>
                  <a:pt x="19422" y="3395"/>
                  <a:pt x="19393" y="3406"/>
                </a:cubicBezTo>
                <a:cubicBezTo>
                  <a:pt x="19366" y="3416"/>
                  <a:pt x="19358" y="3414"/>
                  <a:pt x="19369" y="3398"/>
                </a:cubicBezTo>
                <a:cubicBezTo>
                  <a:pt x="19377" y="3382"/>
                  <a:pt x="19366" y="3379"/>
                  <a:pt x="19335" y="3390"/>
                </a:cubicBezTo>
                <a:cubicBezTo>
                  <a:pt x="19300" y="3400"/>
                  <a:pt x="19292" y="3398"/>
                  <a:pt x="19303" y="3379"/>
                </a:cubicBezTo>
                <a:cubicBezTo>
                  <a:pt x="19311" y="3366"/>
                  <a:pt x="19343" y="3358"/>
                  <a:pt x="19374" y="3363"/>
                </a:cubicBezTo>
                <a:cubicBezTo>
                  <a:pt x="19453" y="3371"/>
                  <a:pt x="19456" y="3311"/>
                  <a:pt x="19380" y="3229"/>
                </a:cubicBezTo>
                <a:cubicBezTo>
                  <a:pt x="19343" y="3192"/>
                  <a:pt x="19314" y="3150"/>
                  <a:pt x="19314" y="3131"/>
                </a:cubicBezTo>
                <a:cubicBezTo>
                  <a:pt x="19314" y="3115"/>
                  <a:pt x="19295" y="3081"/>
                  <a:pt x="19269" y="3057"/>
                </a:cubicBezTo>
                <a:cubicBezTo>
                  <a:pt x="19242" y="3025"/>
                  <a:pt x="19229" y="2989"/>
                  <a:pt x="19234" y="2952"/>
                </a:cubicBezTo>
                <a:cubicBezTo>
                  <a:pt x="19242" y="2904"/>
                  <a:pt x="19232" y="2891"/>
                  <a:pt x="19184" y="2875"/>
                </a:cubicBezTo>
                <a:cubicBezTo>
                  <a:pt x="19147" y="2862"/>
                  <a:pt x="19124" y="2838"/>
                  <a:pt x="19124" y="2817"/>
                </a:cubicBezTo>
                <a:cubicBezTo>
                  <a:pt x="19124" y="2783"/>
                  <a:pt x="19126" y="2785"/>
                  <a:pt x="19155" y="2820"/>
                </a:cubicBezTo>
                <a:cubicBezTo>
                  <a:pt x="19171" y="2843"/>
                  <a:pt x="19184" y="2851"/>
                  <a:pt x="19184" y="2841"/>
                </a:cubicBezTo>
                <a:cubicBezTo>
                  <a:pt x="19184" y="2812"/>
                  <a:pt x="19110" y="2725"/>
                  <a:pt x="19087" y="2725"/>
                </a:cubicBezTo>
                <a:cubicBezTo>
                  <a:pt x="19073" y="2725"/>
                  <a:pt x="19050" y="2701"/>
                  <a:pt x="19029" y="2669"/>
                </a:cubicBezTo>
                <a:cubicBezTo>
                  <a:pt x="18989" y="2608"/>
                  <a:pt x="19013" y="2574"/>
                  <a:pt x="19084" y="2593"/>
                </a:cubicBezTo>
                <a:cubicBezTo>
                  <a:pt x="19129" y="2603"/>
                  <a:pt x="19139" y="2566"/>
                  <a:pt x="19097" y="2548"/>
                </a:cubicBezTo>
                <a:cubicBezTo>
                  <a:pt x="19084" y="2540"/>
                  <a:pt x="19089" y="2537"/>
                  <a:pt x="19113" y="2540"/>
                </a:cubicBezTo>
                <a:cubicBezTo>
                  <a:pt x="19171" y="2548"/>
                  <a:pt x="19179" y="2476"/>
                  <a:pt x="19129" y="2429"/>
                </a:cubicBezTo>
                <a:cubicBezTo>
                  <a:pt x="19087" y="2392"/>
                  <a:pt x="19087" y="2392"/>
                  <a:pt x="19066" y="2437"/>
                </a:cubicBezTo>
                <a:lnTo>
                  <a:pt x="19042" y="2482"/>
                </a:lnTo>
                <a:lnTo>
                  <a:pt x="19042" y="2431"/>
                </a:lnTo>
                <a:cubicBezTo>
                  <a:pt x="19039" y="2395"/>
                  <a:pt x="19031" y="2387"/>
                  <a:pt x="19007" y="2395"/>
                </a:cubicBezTo>
                <a:cubicBezTo>
                  <a:pt x="18986" y="2402"/>
                  <a:pt x="18978" y="2397"/>
                  <a:pt x="18986" y="2387"/>
                </a:cubicBezTo>
                <a:cubicBezTo>
                  <a:pt x="18994" y="2376"/>
                  <a:pt x="19013" y="2365"/>
                  <a:pt x="19029" y="2365"/>
                </a:cubicBezTo>
                <a:cubicBezTo>
                  <a:pt x="19047" y="2365"/>
                  <a:pt x="19060" y="2352"/>
                  <a:pt x="19060" y="2336"/>
                </a:cubicBezTo>
                <a:cubicBezTo>
                  <a:pt x="19060" y="2321"/>
                  <a:pt x="19076" y="2294"/>
                  <a:pt x="19095" y="2278"/>
                </a:cubicBezTo>
                <a:cubicBezTo>
                  <a:pt x="19126" y="2252"/>
                  <a:pt x="19129" y="2255"/>
                  <a:pt x="19113" y="2302"/>
                </a:cubicBezTo>
                <a:cubicBezTo>
                  <a:pt x="19097" y="2350"/>
                  <a:pt x="19100" y="2350"/>
                  <a:pt x="19131" y="2318"/>
                </a:cubicBezTo>
                <a:cubicBezTo>
                  <a:pt x="19153" y="2297"/>
                  <a:pt x="19163" y="2270"/>
                  <a:pt x="19155" y="2260"/>
                </a:cubicBezTo>
                <a:cubicBezTo>
                  <a:pt x="19147" y="2249"/>
                  <a:pt x="19155" y="2239"/>
                  <a:pt x="19174" y="2239"/>
                </a:cubicBezTo>
                <a:cubicBezTo>
                  <a:pt x="19213" y="2239"/>
                  <a:pt x="19234" y="2326"/>
                  <a:pt x="19203" y="2350"/>
                </a:cubicBezTo>
                <a:cubicBezTo>
                  <a:pt x="19184" y="2363"/>
                  <a:pt x="19184" y="2365"/>
                  <a:pt x="19208" y="2360"/>
                </a:cubicBezTo>
                <a:cubicBezTo>
                  <a:pt x="19226" y="2355"/>
                  <a:pt x="19237" y="2331"/>
                  <a:pt x="19234" y="2299"/>
                </a:cubicBezTo>
                <a:cubicBezTo>
                  <a:pt x="19229" y="2260"/>
                  <a:pt x="19234" y="2257"/>
                  <a:pt x="19250" y="2281"/>
                </a:cubicBezTo>
                <a:cubicBezTo>
                  <a:pt x="19261" y="2299"/>
                  <a:pt x="19271" y="2326"/>
                  <a:pt x="19271" y="2344"/>
                </a:cubicBezTo>
                <a:cubicBezTo>
                  <a:pt x="19271" y="2381"/>
                  <a:pt x="19348" y="2437"/>
                  <a:pt x="19377" y="2418"/>
                </a:cubicBezTo>
                <a:cubicBezTo>
                  <a:pt x="19390" y="2410"/>
                  <a:pt x="19398" y="2392"/>
                  <a:pt x="19398" y="2373"/>
                </a:cubicBezTo>
                <a:cubicBezTo>
                  <a:pt x="19398" y="2328"/>
                  <a:pt x="19482" y="2344"/>
                  <a:pt x="19511" y="2392"/>
                </a:cubicBezTo>
                <a:cubicBezTo>
                  <a:pt x="19540" y="2437"/>
                  <a:pt x="19496" y="2476"/>
                  <a:pt x="19430" y="2466"/>
                </a:cubicBezTo>
                <a:cubicBezTo>
                  <a:pt x="19393" y="2458"/>
                  <a:pt x="19387" y="2466"/>
                  <a:pt x="19395" y="2532"/>
                </a:cubicBezTo>
                <a:cubicBezTo>
                  <a:pt x="19401" y="2574"/>
                  <a:pt x="19422" y="2622"/>
                  <a:pt x="19448" y="2643"/>
                </a:cubicBezTo>
                <a:cubicBezTo>
                  <a:pt x="19490" y="2677"/>
                  <a:pt x="19490" y="2680"/>
                  <a:pt x="19453" y="2735"/>
                </a:cubicBezTo>
                <a:cubicBezTo>
                  <a:pt x="19424" y="2780"/>
                  <a:pt x="19406" y="2788"/>
                  <a:pt x="19364" y="2777"/>
                </a:cubicBezTo>
                <a:cubicBezTo>
                  <a:pt x="19335" y="2772"/>
                  <a:pt x="19303" y="2769"/>
                  <a:pt x="19292" y="2777"/>
                </a:cubicBezTo>
                <a:cubicBezTo>
                  <a:pt x="19261" y="2796"/>
                  <a:pt x="19292" y="2862"/>
                  <a:pt x="19348" y="2888"/>
                </a:cubicBezTo>
                <a:cubicBezTo>
                  <a:pt x="19398" y="2909"/>
                  <a:pt x="19403" y="2907"/>
                  <a:pt x="19422" y="2851"/>
                </a:cubicBezTo>
                <a:cubicBezTo>
                  <a:pt x="19461" y="2740"/>
                  <a:pt x="19609" y="2788"/>
                  <a:pt x="19580" y="2901"/>
                </a:cubicBezTo>
                <a:cubicBezTo>
                  <a:pt x="19564" y="2959"/>
                  <a:pt x="19506" y="2983"/>
                  <a:pt x="19451" y="2952"/>
                </a:cubicBezTo>
                <a:cubicBezTo>
                  <a:pt x="19419" y="2933"/>
                  <a:pt x="19414" y="2936"/>
                  <a:pt x="19427" y="2967"/>
                </a:cubicBezTo>
                <a:cubicBezTo>
                  <a:pt x="19435" y="2989"/>
                  <a:pt x="19432" y="3012"/>
                  <a:pt x="19416" y="3020"/>
                </a:cubicBezTo>
                <a:cubicBezTo>
                  <a:pt x="19403" y="3031"/>
                  <a:pt x="19422" y="3036"/>
                  <a:pt x="19459" y="3033"/>
                </a:cubicBezTo>
                <a:cubicBezTo>
                  <a:pt x="19496" y="3031"/>
                  <a:pt x="19535" y="3012"/>
                  <a:pt x="19554" y="2989"/>
                </a:cubicBezTo>
                <a:cubicBezTo>
                  <a:pt x="19580" y="2954"/>
                  <a:pt x="19591" y="2952"/>
                  <a:pt x="19638" y="2973"/>
                </a:cubicBezTo>
                <a:cubicBezTo>
                  <a:pt x="19680" y="2991"/>
                  <a:pt x="19693" y="3015"/>
                  <a:pt x="19693" y="3062"/>
                </a:cubicBezTo>
                <a:cubicBezTo>
                  <a:pt x="19693" y="3115"/>
                  <a:pt x="19701" y="3126"/>
                  <a:pt x="19746" y="3126"/>
                </a:cubicBezTo>
                <a:cubicBezTo>
                  <a:pt x="19815" y="3126"/>
                  <a:pt x="19817" y="3060"/>
                  <a:pt x="19752" y="3031"/>
                </a:cubicBezTo>
                <a:cubicBezTo>
                  <a:pt x="19651" y="2986"/>
                  <a:pt x="19696" y="2851"/>
                  <a:pt x="19810" y="2851"/>
                </a:cubicBezTo>
                <a:cubicBezTo>
                  <a:pt x="19839" y="2851"/>
                  <a:pt x="19860" y="2830"/>
                  <a:pt x="19878" y="2788"/>
                </a:cubicBezTo>
                <a:cubicBezTo>
                  <a:pt x="19923" y="2669"/>
                  <a:pt x="20068" y="2722"/>
                  <a:pt x="20047" y="2851"/>
                </a:cubicBezTo>
                <a:cubicBezTo>
                  <a:pt x="20039" y="2907"/>
                  <a:pt x="20044" y="2915"/>
                  <a:pt x="20087" y="2915"/>
                </a:cubicBezTo>
                <a:cubicBezTo>
                  <a:pt x="20174" y="2915"/>
                  <a:pt x="20192" y="3076"/>
                  <a:pt x="20105" y="3097"/>
                </a:cubicBezTo>
                <a:cubicBezTo>
                  <a:pt x="20079" y="3102"/>
                  <a:pt x="20044" y="3102"/>
                  <a:pt x="20031" y="3094"/>
                </a:cubicBezTo>
                <a:cubicBezTo>
                  <a:pt x="20021" y="3086"/>
                  <a:pt x="20010" y="3099"/>
                  <a:pt x="20010" y="3121"/>
                </a:cubicBezTo>
                <a:cubicBezTo>
                  <a:pt x="20010" y="3176"/>
                  <a:pt x="19944" y="3231"/>
                  <a:pt x="19878" y="3231"/>
                </a:cubicBezTo>
                <a:cubicBezTo>
                  <a:pt x="19836" y="3231"/>
                  <a:pt x="19817" y="3245"/>
                  <a:pt x="19810" y="3279"/>
                </a:cubicBezTo>
                <a:cubicBezTo>
                  <a:pt x="19802" y="3313"/>
                  <a:pt x="19781" y="3329"/>
                  <a:pt x="19741" y="3332"/>
                </a:cubicBezTo>
                <a:cubicBezTo>
                  <a:pt x="19651" y="3340"/>
                  <a:pt x="19638" y="3371"/>
                  <a:pt x="19701" y="3429"/>
                </a:cubicBezTo>
                <a:cubicBezTo>
                  <a:pt x="19754" y="3480"/>
                  <a:pt x="19783" y="3609"/>
                  <a:pt x="19736" y="3580"/>
                </a:cubicBezTo>
                <a:cubicBezTo>
                  <a:pt x="19725" y="3572"/>
                  <a:pt x="19720" y="3580"/>
                  <a:pt x="19725" y="3596"/>
                </a:cubicBezTo>
                <a:cubicBezTo>
                  <a:pt x="19733" y="3612"/>
                  <a:pt x="19757" y="3625"/>
                  <a:pt x="19783" y="3625"/>
                </a:cubicBezTo>
                <a:cubicBezTo>
                  <a:pt x="19815" y="3622"/>
                  <a:pt x="19833" y="3638"/>
                  <a:pt x="19841" y="3675"/>
                </a:cubicBezTo>
                <a:cubicBezTo>
                  <a:pt x="19860" y="3746"/>
                  <a:pt x="19810" y="3791"/>
                  <a:pt x="19717" y="3791"/>
                </a:cubicBezTo>
                <a:cubicBezTo>
                  <a:pt x="19649" y="3791"/>
                  <a:pt x="19641" y="3796"/>
                  <a:pt x="19643" y="3844"/>
                </a:cubicBezTo>
                <a:cubicBezTo>
                  <a:pt x="19646" y="3873"/>
                  <a:pt x="19643" y="3884"/>
                  <a:pt x="19638" y="3870"/>
                </a:cubicBezTo>
                <a:cubicBezTo>
                  <a:pt x="19628" y="3849"/>
                  <a:pt x="19620" y="3852"/>
                  <a:pt x="19596" y="3881"/>
                </a:cubicBezTo>
                <a:cubicBezTo>
                  <a:pt x="19575" y="3910"/>
                  <a:pt x="19567" y="3913"/>
                  <a:pt x="19567" y="3886"/>
                </a:cubicBezTo>
                <a:close/>
                <a:moveTo>
                  <a:pt x="19820" y="3696"/>
                </a:moveTo>
                <a:cubicBezTo>
                  <a:pt x="19820" y="3672"/>
                  <a:pt x="19812" y="3654"/>
                  <a:pt x="19804" y="3654"/>
                </a:cubicBezTo>
                <a:cubicBezTo>
                  <a:pt x="19796" y="3654"/>
                  <a:pt x="19788" y="3678"/>
                  <a:pt x="19788" y="3704"/>
                </a:cubicBezTo>
                <a:cubicBezTo>
                  <a:pt x="19788" y="3733"/>
                  <a:pt x="19796" y="3752"/>
                  <a:pt x="19804" y="3746"/>
                </a:cubicBezTo>
                <a:cubicBezTo>
                  <a:pt x="19812" y="3741"/>
                  <a:pt x="19820" y="3717"/>
                  <a:pt x="19820" y="3696"/>
                </a:cubicBezTo>
                <a:close/>
                <a:moveTo>
                  <a:pt x="19715" y="3633"/>
                </a:moveTo>
                <a:cubicBezTo>
                  <a:pt x="19715" y="3622"/>
                  <a:pt x="19704" y="3612"/>
                  <a:pt x="19693" y="3612"/>
                </a:cubicBezTo>
                <a:cubicBezTo>
                  <a:pt x="19683" y="3612"/>
                  <a:pt x="19672" y="3622"/>
                  <a:pt x="19672" y="3633"/>
                </a:cubicBezTo>
                <a:cubicBezTo>
                  <a:pt x="19672" y="3643"/>
                  <a:pt x="19683" y="3654"/>
                  <a:pt x="19693" y="3654"/>
                </a:cubicBezTo>
                <a:cubicBezTo>
                  <a:pt x="19704" y="3654"/>
                  <a:pt x="19715" y="3643"/>
                  <a:pt x="19715" y="3633"/>
                </a:cubicBezTo>
                <a:close/>
                <a:moveTo>
                  <a:pt x="19546" y="3506"/>
                </a:moveTo>
                <a:cubicBezTo>
                  <a:pt x="19546" y="3477"/>
                  <a:pt x="19533" y="3464"/>
                  <a:pt x="19504" y="3464"/>
                </a:cubicBezTo>
                <a:cubicBezTo>
                  <a:pt x="19453" y="3464"/>
                  <a:pt x="19427" y="3506"/>
                  <a:pt x="19464" y="3530"/>
                </a:cubicBezTo>
                <a:cubicBezTo>
                  <a:pt x="19511" y="3559"/>
                  <a:pt x="19546" y="3551"/>
                  <a:pt x="19546" y="3506"/>
                </a:cubicBezTo>
                <a:close/>
                <a:moveTo>
                  <a:pt x="19488" y="3429"/>
                </a:moveTo>
                <a:cubicBezTo>
                  <a:pt x="19472" y="3422"/>
                  <a:pt x="19453" y="3424"/>
                  <a:pt x="19445" y="3429"/>
                </a:cubicBezTo>
                <a:cubicBezTo>
                  <a:pt x="19440" y="3437"/>
                  <a:pt x="19451" y="3443"/>
                  <a:pt x="19474" y="3440"/>
                </a:cubicBezTo>
                <a:cubicBezTo>
                  <a:pt x="19498" y="3440"/>
                  <a:pt x="19504" y="3435"/>
                  <a:pt x="19488" y="3429"/>
                </a:cubicBezTo>
                <a:close/>
                <a:moveTo>
                  <a:pt x="19630" y="3189"/>
                </a:moveTo>
                <a:cubicBezTo>
                  <a:pt x="19630" y="3171"/>
                  <a:pt x="19564" y="3142"/>
                  <a:pt x="19554" y="3155"/>
                </a:cubicBezTo>
                <a:cubicBezTo>
                  <a:pt x="19548" y="3157"/>
                  <a:pt x="19551" y="3176"/>
                  <a:pt x="19556" y="3194"/>
                </a:cubicBezTo>
                <a:cubicBezTo>
                  <a:pt x="19569" y="3229"/>
                  <a:pt x="19630" y="3223"/>
                  <a:pt x="19630" y="3189"/>
                </a:cubicBezTo>
                <a:close/>
                <a:moveTo>
                  <a:pt x="19377" y="3157"/>
                </a:moveTo>
                <a:cubicBezTo>
                  <a:pt x="19377" y="3139"/>
                  <a:pt x="19366" y="3128"/>
                  <a:pt x="19356" y="3136"/>
                </a:cubicBezTo>
                <a:cubicBezTo>
                  <a:pt x="19343" y="3144"/>
                  <a:pt x="19340" y="3157"/>
                  <a:pt x="19345" y="3171"/>
                </a:cubicBezTo>
                <a:cubicBezTo>
                  <a:pt x="19364" y="3200"/>
                  <a:pt x="19377" y="3194"/>
                  <a:pt x="19377" y="3157"/>
                </a:cubicBezTo>
                <a:close/>
                <a:moveTo>
                  <a:pt x="19356" y="3062"/>
                </a:moveTo>
                <a:cubicBezTo>
                  <a:pt x="19337" y="3052"/>
                  <a:pt x="19314" y="3041"/>
                  <a:pt x="19303" y="3041"/>
                </a:cubicBezTo>
                <a:cubicBezTo>
                  <a:pt x="19292" y="3041"/>
                  <a:pt x="19295" y="3052"/>
                  <a:pt x="19314" y="3062"/>
                </a:cubicBezTo>
                <a:cubicBezTo>
                  <a:pt x="19332" y="3073"/>
                  <a:pt x="19356" y="3084"/>
                  <a:pt x="19366" y="3084"/>
                </a:cubicBezTo>
                <a:cubicBezTo>
                  <a:pt x="19377" y="3084"/>
                  <a:pt x="19374" y="3073"/>
                  <a:pt x="19356" y="3062"/>
                </a:cubicBezTo>
                <a:close/>
                <a:moveTo>
                  <a:pt x="19994" y="2978"/>
                </a:moveTo>
                <a:cubicBezTo>
                  <a:pt x="20007" y="2928"/>
                  <a:pt x="19994" y="2915"/>
                  <a:pt x="19936" y="2915"/>
                </a:cubicBezTo>
                <a:cubicBezTo>
                  <a:pt x="19891" y="2915"/>
                  <a:pt x="19852" y="2981"/>
                  <a:pt x="19878" y="3010"/>
                </a:cubicBezTo>
                <a:cubicBezTo>
                  <a:pt x="19907" y="3036"/>
                  <a:pt x="19984" y="3018"/>
                  <a:pt x="19994" y="2978"/>
                </a:cubicBezTo>
                <a:close/>
                <a:moveTo>
                  <a:pt x="19295" y="2703"/>
                </a:moveTo>
                <a:cubicBezTo>
                  <a:pt x="19292" y="2674"/>
                  <a:pt x="19279" y="2648"/>
                  <a:pt x="19269" y="2643"/>
                </a:cubicBezTo>
                <a:cubicBezTo>
                  <a:pt x="19258" y="2640"/>
                  <a:pt x="19250" y="2622"/>
                  <a:pt x="19250" y="2603"/>
                </a:cubicBezTo>
                <a:cubicBezTo>
                  <a:pt x="19250" y="2579"/>
                  <a:pt x="19234" y="2590"/>
                  <a:pt x="19197" y="2632"/>
                </a:cubicBezTo>
                <a:lnTo>
                  <a:pt x="19145" y="2693"/>
                </a:lnTo>
                <a:lnTo>
                  <a:pt x="19197" y="2711"/>
                </a:lnTo>
                <a:cubicBezTo>
                  <a:pt x="19226" y="2719"/>
                  <a:pt x="19245" y="2738"/>
                  <a:pt x="19237" y="2748"/>
                </a:cubicBezTo>
                <a:cubicBezTo>
                  <a:pt x="19229" y="2761"/>
                  <a:pt x="19240" y="2767"/>
                  <a:pt x="19263" y="2764"/>
                </a:cubicBezTo>
                <a:cubicBezTo>
                  <a:pt x="19292" y="2756"/>
                  <a:pt x="19300" y="2740"/>
                  <a:pt x="19295" y="2703"/>
                </a:cubicBezTo>
                <a:close/>
                <a:moveTo>
                  <a:pt x="22429" y="3889"/>
                </a:moveTo>
                <a:cubicBezTo>
                  <a:pt x="22419" y="3873"/>
                  <a:pt x="22419" y="3857"/>
                  <a:pt x="22424" y="3849"/>
                </a:cubicBezTo>
                <a:cubicBezTo>
                  <a:pt x="22443" y="3831"/>
                  <a:pt x="22464" y="3860"/>
                  <a:pt x="22453" y="3889"/>
                </a:cubicBezTo>
                <a:cubicBezTo>
                  <a:pt x="22448" y="3910"/>
                  <a:pt x="22443" y="3910"/>
                  <a:pt x="22429" y="3889"/>
                </a:cubicBezTo>
                <a:close/>
                <a:moveTo>
                  <a:pt x="19504" y="3865"/>
                </a:moveTo>
                <a:cubicBezTo>
                  <a:pt x="19504" y="3854"/>
                  <a:pt x="19509" y="3844"/>
                  <a:pt x="19514" y="3844"/>
                </a:cubicBezTo>
                <a:cubicBezTo>
                  <a:pt x="19517" y="3844"/>
                  <a:pt x="19527" y="3854"/>
                  <a:pt x="19535" y="3865"/>
                </a:cubicBezTo>
                <a:cubicBezTo>
                  <a:pt x="19543" y="3876"/>
                  <a:pt x="19538" y="3886"/>
                  <a:pt x="19525" y="3886"/>
                </a:cubicBezTo>
                <a:cubicBezTo>
                  <a:pt x="19514" y="3886"/>
                  <a:pt x="19504" y="3876"/>
                  <a:pt x="19504" y="3865"/>
                </a:cubicBezTo>
                <a:close/>
                <a:moveTo>
                  <a:pt x="23340" y="3847"/>
                </a:moveTo>
                <a:cubicBezTo>
                  <a:pt x="23216" y="3831"/>
                  <a:pt x="23113" y="3810"/>
                  <a:pt x="23113" y="3802"/>
                </a:cubicBezTo>
                <a:cubicBezTo>
                  <a:pt x="23113" y="3796"/>
                  <a:pt x="23152" y="3794"/>
                  <a:pt x="23197" y="3799"/>
                </a:cubicBezTo>
                <a:cubicBezTo>
                  <a:pt x="23258" y="3804"/>
                  <a:pt x="23295" y="3796"/>
                  <a:pt x="23324" y="3770"/>
                </a:cubicBezTo>
                <a:cubicBezTo>
                  <a:pt x="23366" y="3733"/>
                  <a:pt x="23408" y="3744"/>
                  <a:pt x="23408" y="3791"/>
                </a:cubicBezTo>
                <a:cubicBezTo>
                  <a:pt x="23408" y="3820"/>
                  <a:pt x="23453" y="3844"/>
                  <a:pt x="23514" y="3844"/>
                </a:cubicBezTo>
                <a:cubicBezTo>
                  <a:pt x="23535" y="3844"/>
                  <a:pt x="23559" y="3854"/>
                  <a:pt x="23567" y="3865"/>
                </a:cubicBezTo>
                <a:cubicBezTo>
                  <a:pt x="23575" y="3876"/>
                  <a:pt x="23577" y="3884"/>
                  <a:pt x="23572" y="3884"/>
                </a:cubicBezTo>
                <a:cubicBezTo>
                  <a:pt x="23569" y="3881"/>
                  <a:pt x="23464" y="3865"/>
                  <a:pt x="23340" y="3847"/>
                </a:cubicBezTo>
                <a:close/>
                <a:moveTo>
                  <a:pt x="19841" y="3844"/>
                </a:moveTo>
                <a:cubicBezTo>
                  <a:pt x="19841" y="3833"/>
                  <a:pt x="19857" y="3823"/>
                  <a:pt x="19873" y="3823"/>
                </a:cubicBezTo>
                <a:cubicBezTo>
                  <a:pt x="19891" y="3823"/>
                  <a:pt x="19902" y="3833"/>
                  <a:pt x="19894" y="3844"/>
                </a:cubicBezTo>
                <a:cubicBezTo>
                  <a:pt x="19886" y="3854"/>
                  <a:pt x="19873" y="3865"/>
                  <a:pt x="19862" y="3865"/>
                </a:cubicBezTo>
                <a:cubicBezTo>
                  <a:pt x="19849" y="3865"/>
                  <a:pt x="19841" y="3854"/>
                  <a:pt x="19841" y="3844"/>
                </a:cubicBezTo>
                <a:close/>
                <a:moveTo>
                  <a:pt x="21656" y="3854"/>
                </a:moveTo>
                <a:cubicBezTo>
                  <a:pt x="21656" y="3852"/>
                  <a:pt x="21667" y="3841"/>
                  <a:pt x="21678" y="3833"/>
                </a:cubicBezTo>
                <a:cubicBezTo>
                  <a:pt x="21688" y="3825"/>
                  <a:pt x="21699" y="3831"/>
                  <a:pt x="21699" y="3844"/>
                </a:cubicBezTo>
                <a:cubicBezTo>
                  <a:pt x="21699" y="3854"/>
                  <a:pt x="21688" y="3865"/>
                  <a:pt x="21678" y="3865"/>
                </a:cubicBezTo>
                <a:cubicBezTo>
                  <a:pt x="21667" y="3865"/>
                  <a:pt x="21656" y="3860"/>
                  <a:pt x="21656" y="3854"/>
                </a:cubicBezTo>
                <a:close/>
                <a:moveTo>
                  <a:pt x="22873" y="3847"/>
                </a:moveTo>
                <a:cubicBezTo>
                  <a:pt x="22857" y="3820"/>
                  <a:pt x="22896" y="3775"/>
                  <a:pt x="22920" y="3788"/>
                </a:cubicBezTo>
                <a:cubicBezTo>
                  <a:pt x="22933" y="3796"/>
                  <a:pt x="22944" y="3812"/>
                  <a:pt x="22944" y="3823"/>
                </a:cubicBezTo>
                <a:cubicBezTo>
                  <a:pt x="22944" y="3847"/>
                  <a:pt x="22883" y="3868"/>
                  <a:pt x="22873" y="3847"/>
                </a:cubicBezTo>
                <a:close/>
                <a:moveTo>
                  <a:pt x="23910" y="3852"/>
                </a:moveTo>
                <a:cubicBezTo>
                  <a:pt x="23883" y="3825"/>
                  <a:pt x="23918" y="3802"/>
                  <a:pt x="23978" y="3802"/>
                </a:cubicBezTo>
                <a:cubicBezTo>
                  <a:pt x="24013" y="3802"/>
                  <a:pt x="24044" y="3810"/>
                  <a:pt x="24049" y="3820"/>
                </a:cubicBezTo>
                <a:cubicBezTo>
                  <a:pt x="24071" y="3854"/>
                  <a:pt x="23939" y="3884"/>
                  <a:pt x="23910" y="3852"/>
                </a:cubicBezTo>
                <a:close/>
                <a:moveTo>
                  <a:pt x="19527" y="3810"/>
                </a:moveTo>
                <a:cubicBezTo>
                  <a:pt x="19501" y="3781"/>
                  <a:pt x="19501" y="3773"/>
                  <a:pt x="19527" y="3757"/>
                </a:cubicBezTo>
                <a:cubicBezTo>
                  <a:pt x="19543" y="3746"/>
                  <a:pt x="19567" y="3738"/>
                  <a:pt x="19577" y="3738"/>
                </a:cubicBezTo>
                <a:cubicBezTo>
                  <a:pt x="19588" y="3738"/>
                  <a:pt x="19585" y="3746"/>
                  <a:pt x="19572" y="3757"/>
                </a:cubicBezTo>
                <a:cubicBezTo>
                  <a:pt x="19556" y="3765"/>
                  <a:pt x="19551" y="3788"/>
                  <a:pt x="19559" y="3810"/>
                </a:cubicBezTo>
                <a:cubicBezTo>
                  <a:pt x="19575" y="3852"/>
                  <a:pt x="19564" y="3852"/>
                  <a:pt x="19527" y="3810"/>
                </a:cubicBezTo>
                <a:close/>
                <a:moveTo>
                  <a:pt x="19994" y="3788"/>
                </a:moveTo>
                <a:cubicBezTo>
                  <a:pt x="19986" y="3767"/>
                  <a:pt x="19997" y="3744"/>
                  <a:pt x="20021" y="3725"/>
                </a:cubicBezTo>
                <a:cubicBezTo>
                  <a:pt x="20068" y="3691"/>
                  <a:pt x="20095" y="3707"/>
                  <a:pt x="20095" y="3770"/>
                </a:cubicBezTo>
                <a:cubicBezTo>
                  <a:pt x="20095" y="3810"/>
                  <a:pt x="20084" y="3823"/>
                  <a:pt x="20052" y="3823"/>
                </a:cubicBezTo>
                <a:cubicBezTo>
                  <a:pt x="20029" y="3823"/>
                  <a:pt x="20002" y="3807"/>
                  <a:pt x="19994" y="3788"/>
                </a:cubicBezTo>
                <a:close/>
                <a:moveTo>
                  <a:pt x="24216" y="3810"/>
                </a:moveTo>
                <a:cubicBezTo>
                  <a:pt x="24224" y="3804"/>
                  <a:pt x="24242" y="3802"/>
                  <a:pt x="24258" y="3810"/>
                </a:cubicBezTo>
                <a:cubicBezTo>
                  <a:pt x="24274" y="3815"/>
                  <a:pt x="24268" y="3820"/>
                  <a:pt x="24245" y="3820"/>
                </a:cubicBezTo>
                <a:cubicBezTo>
                  <a:pt x="24221" y="3823"/>
                  <a:pt x="24210" y="3818"/>
                  <a:pt x="24216" y="3810"/>
                </a:cubicBezTo>
                <a:close/>
                <a:moveTo>
                  <a:pt x="22923" y="3767"/>
                </a:moveTo>
                <a:cubicBezTo>
                  <a:pt x="22860" y="3744"/>
                  <a:pt x="22857" y="3741"/>
                  <a:pt x="22902" y="3741"/>
                </a:cubicBezTo>
                <a:cubicBezTo>
                  <a:pt x="22931" y="3741"/>
                  <a:pt x="22984" y="3754"/>
                  <a:pt x="23018" y="3770"/>
                </a:cubicBezTo>
                <a:cubicBezTo>
                  <a:pt x="23102" y="3807"/>
                  <a:pt x="23026" y="3807"/>
                  <a:pt x="22923" y="3767"/>
                </a:cubicBezTo>
                <a:close/>
                <a:moveTo>
                  <a:pt x="22585" y="3759"/>
                </a:moveTo>
                <a:cubicBezTo>
                  <a:pt x="22585" y="3749"/>
                  <a:pt x="22601" y="3738"/>
                  <a:pt x="22617" y="3738"/>
                </a:cubicBezTo>
                <a:cubicBezTo>
                  <a:pt x="22635" y="3738"/>
                  <a:pt x="22646" y="3749"/>
                  <a:pt x="22638" y="3759"/>
                </a:cubicBezTo>
                <a:cubicBezTo>
                  <a:pt x="22630" y="3770"/>
                  <a:pt x="22617" y="3781"/>
                  <a:pt x="22606" y="3781"/>
                </a:cubicBezTo>
                <a:cubicBezTo>
                  <a:pt x="22593" y="3781"/>
                  <a:pt x="22585" y="3770"/>
                  <a:pt x="22585" y="3759"/>
                </a:cubicBezTo>
                <a:close/>
                <a:moveTo>
                  <a:pt x="21857" y="3738"/>
                </a:moveTo>
                <a:cubicBezTo>
                  <a:pt x="21849" y="3728"/>
                  <a:pt x="21854" y="3717"/>
                  <a:pt x="21868" y="3717"/>
                </a:cubicBezTo>
                <a:cubicBezTo>
                  <a:pt x="21878" y="3717"/>
                  <a:pt x="21889" y="3728"/>
                  <a:pt x="21889" y="3738"/>
                </a:cubicBezTo>
                <a:cubicBezTo>
                  <a:pt x="21889" y="3749"/>
                  <a:pt x="21883" y="3759"/>
                  <a:pt x="21878" y="3759"/>
                </a:cubicBezTo>
                <a:cubicBezTo>
                  <a:pt x="21875" y="3759"/>
                  <a:pt x="21865" y="3749"/>
                  <a:pt x="21857" y="3738"/>
                </a:cubicBezTo>
                <a:close/>
                <a:moveTo>
                  <a:pt x="23060" y="3738"/>
                </a:moveTo>
                <a:cubicBezTo>
                  <a:pt x="23020" y="3720"/>
                  <a:pt x="23020" y="3720"/>
                  <a:pt x="23065" y="3720"/>
                </a:cubicBezTo>
                <a:cubicBezTo>
                  <a:pt x="23092" y="3717"/>
                  <a:pt x="23113" y="3728"/>
                  <a:pt x="23113" y="3738"/>
                </a:cubicBezTo>
                <a:cubicBezTo>
                  <a:pt x="23113" y="3749"/>
                  <a:pt x="23110" y="3759"/>
                  <a:pt x="23108" y="3757"/>
                </a:cubicBezTo>
                <a:cubicBezTo>
                  <a:pt x="23105" y="3757"/>
                  <a:pt x="23084" y="3749"/>
                  <a:pt x="23060" y="3738"/>
                </a:cubicBezTo>
                <a:close/>
                <a:moveTo>
                  <a:pt x="20952" y="3701"/>
                </a:moveTo>
                <a:cubicBezTo>
                  <a:pt x="20928" y="3678"/>
                  <a:pt x="20939" y="3654"/>
                  <a:pt x="20970" y="3654"/>
                </a:cubicBezTo>
                <a:cubicBezTo>
                  <a:pt x="20989" y="3654"/>
                  <a:pt x="21002" y="3662"/>
                  <a:pt x="21002" y="3675"/>
                </a:cubicBezTo>
                <a:cubicBezTo>
                  <a:pt x="21002" y="3701"/>
                  <a:pt x="20970" y="3720"/>
                  <a:pt x="20952" y="3701"/>
                </a:cubicBezTo>
                <a:close/>
                <a:moveTo>
                  <a:pt x="22311" y="3696"/>
                </a:moveTo>
                <a:cubicBezTo>
                  <a:pt x="22311" y="3686"/>
                  <a:pt x="22321" y="3675"/>
                  <a:pt x="22332" y="3675"/>
                </a:cubicBezTo>
                <a:cubicBezTo>
                  <a:pt x="22342" y="3675"/>
                  <a:pt x="22353" y="3686"/>
                  <a:pt x="22353" y="3696"/>
                </a:cubicBezTo>
                <a:cubicBezTo>
                  <a:pt x="22353" y="3707"/>
                  <a:pt x="22342" y="3717"/>
                  <a:pt x="22332" y="3717"/>
                </a:cubicBezTo>
                <a:cubicBezTo>
                  <a:pt x="22321" y="3717"/>
                  <a:pt x="22311" y="3707"/>
                  <a:pt x="22311" y="3696"/>
                </a:cubicBezTo>
                <a:close/>
                <a:moveTo>
                  <a:pt x="24131" y="3704"/>
                </a:moveTo>
                <a:cubicBezTo>
                  <a:pt x="24139" y="3699"/>
                  <a:pt x="24158" y="3696"/>
                  <a:pt x="24173" y="3704"/>
                </a:cubicBezTo>
                <a:cubicBezTo>
                  <a:pt x="24189" y="3709"/>
                  <a:pt x="24184" y="3715"/>
                  <a:pt x="24160" y="3715"/>
                </a:cubicBezTo>
                <a:cubicBezTo>
                  <a:pt x="24137" y="3717"/>
                  <a:pt x="24126" y="3712"/>
                  <a:pt x="24131" y="3704"/>
                </a:cubicBezTo>
                <a:close/>
                <a:moveTo>
                  <a:pt x="22696" y="3683"/>
                </a:moveTo>
                <a:cubicBezTo>
                  <a:pt x="22704" y="3678"/>
                  <a:pt x="22722" y="3675"/>
                  <a:pt x="22738" y="3683"/>
                </a:cubicBezTo>
                <a:cubicBezTo>
                  <a:pt x="22754" y="3688"/>
                  <a:pt x="22749" y="3693"/>
                  <a:pt x="22725" y="3693"/>
                </a:cubicBezTo>
                <a:cubicBezTo>
                  <a:pt x="22701" y="3696"/>
                  <a:pt x="22691" y="3691"/>
                  <a:pt x="22696" y="3683"/>
                </a:cubicBezTo>
                <a:close/>
                <a:moveTo>
                  <a:pt x="22026" y="3633"/>
                </a:moveTo>
                <a:cubicBezTo>
                  <a:pt x="22005" y="3598"/>
                  <a:pt x="22034" y="3577"/>
                  <a:pt x="22060" y="3606"/>
                </a:cubicBezTo>
                <a:cubicBezTo>
                  <a:pt x="22076" y="3620"/>
                  <a:pt x="22076" y="3633"/>
                  <a:pt x="22060" y="3641"/>
                </a:cubicBezTo>
                <a:cubicBezTo>
                  <a:pt x="22050" y="3649"/>
                  <a:pt x="22034" y="3643"/>
                  <a:pt x="22026" y="3633"/>
                </a:cubicBezTo>
                <a:close/>
                <a:moveTo>
                  <a:pt x="19905" y="3590"/>
                </a:moveTo>
                <a:cubicBezTo>
                  <a:pt x="19905" y="3567"/>
                  <a:pt x="19918" y="3548"/>
                  <a:pt x="19936" y="3548"/>
                </a:cubicBezTo>
                <a:cubicBezTo>
                  <a:pt x="19978" y="3548"/>
                  <a:pt x="20000" y="3593"/>
                  <a:pt x="19965" y="3614"/>
                </a:cubicBezTo>
                <a:cubicBezTo>
                  <a:pt x="19920" y="3643"/>
                  <a:pt x="19905" y="3635"/>
                  <a:pt x="19905" y="3590"/>
                </a:cubicBezTo>
                <a:close/>
                <a:moveTo>
                  <a:pt x="22453" y="3598"/>
                </a:moveTo>
                <a:cubicBezTo>
                  <a:pt x="22469" y="3590"/>
                  <a:pt x="22493" y="3590"/>
                  <a:pt x="22506" y="3598"/>
                </a:cubicBezTo>
                <a:cubicBezTo>
                  <a:pt x="22522" y="3604"/>
                  <a:pt x="22509" y="3609"/>
                  <a:pt x="22480" y="3609"/>
                </a:cubicBezTo>
                <a:cubicBezTo>
                  <a:pt x="22451" y="3609"/>
                  <a:pt x="22440" y="3604"/>
                  <a:pt x="22453" y="3598"/>
                </a:cubicBezTo>
                <a:close/>
                <a:moveTo>
                  <a:pt x="20820" y="3540"/>
                </a:moveTo>
                <a:cubicBezTo>
                  <a:pt x="20802" y="3488"/>
                  <a:pt x="20828" y="3443"/>
                  <a:pt x="20875" y="3443"/>
                </a:cubicBezTo>
                <a:cubicBezTo>
                  <a:pt x="20912" y="3443"/>
                  <a:pt x="20920" y="3453"/>
                  <a:pt x="20915" y="3501"/>
                </a:cubicBezTo>
                <a:cubicBezTo>
                  <a:pt x="20907" y="3567"/>
                  <a:pt x="20841" y="3593"/>
                  <a:pt x="20820" y="3540"/>
                </a:cubicBezTo>
                <a:close/>
                <a:moveTo>
                  <a:pt x="21720" y="3559"/>
                </a:moveTo>
                <a:cubicBezTo>
                  <a:pt x="21720" y="3538"/>
                  <a:pt x="21759" y="3527"/>
                  <a:pt x="21773" y="3548"/>
                </a:cubicBezTo>
                <a:cubicBezTo>
                  <a:pt x="21780" y="3559"/>
                  <a:pt x="21770" y="3569"/>
                  <a:pt x="21751" y="3569"/>
                </a:cubicBezTo>
                <a:cubicBezTo>
                  <a:pt x="21736" y="3569"/>
                  <a:pt x="21720" y="3564"/>
                  <a:pt x="21720" y="3559"/>
                </a:cubicBezTo>
                <a:close/>
                <a:moveTo>
                  <a:pt x="19145" y="3527"/>
                </a:moveTo>
                <a:cubicBezTo>
                  <a:pt x="19145" y="3514"/>
                  <a:pt x="19158" y="3506"/>
                  <a:pt x="19176" y="3506"/>
                </a:cubicBezTo>
                <a:cubicBezTo>
                  <a:pt x="19195" y="3506"/>
                  <a:pt x="19208" y="3509"/>
                  <a:pt x="19208" y="3514"/>
                </a:cubicBezTo>
                <a:cubicBezTo>
                  <a:pt x="19208" y="3519"/>
                  <a:pt x="19195" y="3527"/>
                  <a:pt x="19176" y="3535"/>
                </a:cubicBezTo>
                <a:cubicBezTo>
                  <a:pt x="19158" y="3540"/>
                  <a:pt x="19145" y="3538"/>
                  <a:pt x="19145" y="3527"/>
                </a:cubicBezTo>
                <a:close/>
                <a:moveTo>
                  <a:pt x="22197" y="3519"/>
                </a:moveTo>
                <a:cubicBezTo>
                  <a:pt x="22205" y="3501"/>
                  <a:pt x="22218" y="3485"/>
                  <a:pt x="22232" y="3485"/>
                </a:cubicBezTo>
                <a:cubicBezTo>
                  <a:pt x="22258" y="3485"/>
                  <a:pt x="22240" y="3532"/>
                  <a:pt x="22208" y="3543"/>
                </a:cubicBezTo>
                <a:cubicBezTo>
                  <a:pt x="22195" y="3548"/>
                  <a:pt x="22189" y="3538"/>
                  <a:pt x="22197" y="3519"/>
                </a:cubicBezTo>
                <a:close/>
                <a:moveTo>
                  <a:pt x="24907" y="3540"/>
                </a:moveTo>
                <a:cubicBezTo>
                  <a:pt x="24907" y="3535"/>
                  <a:pt x="24925" y="3527"/>
                  <a:pt x="24949" y="3522"/>
                </a:cubicBezTo>
                <a:cubicBezTo>
                  <a:pt x="24973" y="3514"/>
                  <a:pt x="24986" y="3519"/>
                  <a:pt x="24981" y="3530"/>
                </a:cubicBezTo>
                <a:cubicBezTo>
                  <a:pt x="24968" y="3548"/>
                  <a:pt x="24907" y="3556"/>
                  <a:pt x="24907" y="3540"/>
                </a:cubicBezTo>
                <a:close/>
                <a:moveTo>
                  <a:pt x="19767" y="3424"/>
                </a:moveTo>
                <a:cubicBezTo>
                  <a:pt x="19775" y="3392"/>
                  <a:pt x="19788" y="3361"/>
                  <a:pt x="19799" y="3350"/>
                </a:cubicBezTo>
                <a:cubicBezTo>
                  <a:pt x="19823" y="3324"/>
                  <a:pt x="19881" y="3350"/>
                  <a:pt x="19897" y="3392"/>
                </a:cubicBezTo>
                <a:cubicBezTo>
                  <a:pt x="19912" y="3429"/>
                  <a:pt x="19860" y="3469"/>
                  <a:pt x="19791" y="3474"/>
                </a:cubicBezTo>
                <a:cubicBezTo>
                  <a:pt x="19762" y="3477"/>
                  <a:pt x="19757" y="3466"/>
                  <a:pt x="19767" y="3424"/>
                </a:cubicBezTo>
                <a:close/>
                <a:moveTo>
                  <a:pt x="21910" y="3443"/>
                </a:moveTo>
                <a:cubicBezTo>
                  <a:pt x="21910" y="3432"/>
                  <a:pt x="21920" y="3422"/>
                  <a:pt x="21931" y="3422"/>
                </a:cubicBezTo>
                <a:cubicBezTo>
                  <a:pt x="21941" y="3422"/>
                  <a:pt x="21952" y="3432"/>
                  <a:pt x="21952" y="3443"/>
                </a:cubicBezTo>
                <a:cubicBezTo>
                  <a:pt x="21952" y="3453"/>
                  <a:pt x="21941" y="3464"/>
                  <a:pt x="21931" y="3464"/>
                </a:cubicBezTo>
                <a:cubicBezTo>
                  <a:pt x="21920" y="3464"/>
                  <a:pt x="21910" y="3453"/>
                  <a:pt x="21910" y="3443"/>
                </a:cubicBezTo>
                <a:close/>
                <a:moveTo>
                  <a:pt x="21614" y="3390"/>
                </a:moveTo>
                <a:cubicBezTo>
                  <a:pt x="21614" y="3369"/>
                  <a:pt x="21654" y="3358"/>
                  <a:pt x="21667" y="3379"/>
                </a:cubicBezTo>
                <a:cubicBezTo>
                  <a:pt x="21675" y="3390"/>
                  <a:pt x="21664" y="3400"/>
                  <a:pt x="21646" y="3400"/>
                </a:cubicBezTo>
                <a:cubicBezTo>
                  <a:pt x="21630" y="3400"/>
                  <a:pt x="21614" y="3395"/>
                  <a:pt x="21614" y="3390"/>
                </a:cubicBezTo>
                <a:close/>
                <a:moveTo>
                  <a:pt x="19957" y="3337"/>
                </a:moveTo>
                <a:cubicBezTo>
                  <a:pt x="19934" y="3300"/>
                  <a:pt x="19968" y="3229"/>
                  <a:pt x="20007" y="3237"/>
                </a:cubicBezTo>
                <a:cubicBezTo>
                  <a:pt x="20055" y="3245"/>
                  <a:pt x="20055" y="3345"/>
                  <a:pt x="20007" y="3353"/>
                </a:cubicBezTo>
                <a:cubicBezTo>
                  <a:pt x="19986" y="3358"/>
                  <a:pt x="19965" y="3350"/>
                  <a:pt x="19957" y="3337"/>
                </a:cubicBezTo>
                <a:close/>
                <a:moveTo>
                  <a:pt x="13499" y="3316"/>
                </a:moveTo>
                <a:cubicBezTo>
                  <a:pt x="13440" y="3303"/>
                  <a:pt x="13401" y="3287"/>
                  <a:pt x="13208" y="3202"/>
                </a:cubicBezTo>
                <a:cubicBezTo>
                  <a:pt x="13177" y="3189"/>
                  <a:pt x="13150" y="3171"/>
                  <a:pt x="13150" y="3160"/>
                </a:cubicBezTo>
                <a:cubicBezTo>
                  <a:pt x="13150" y="3152"/>
                  <a:pt x="13158" y="3147"/>
                  <a:pt x="13166" y="3150"/>
                </a:cubicBezTo>
                <a:cubicBezTo>
                  <a:pt x="13177" y="3155"/>
                  <a:pt x="13251" y="3184"/>
                  <a:pt x="13330" y="3218"/>
                </a:cubicBezTo>
                <a:cubicBezTo>
                  <a:pt x="13612" y="3334"/>
                  <a:pt x="13652" y="3355"/>
                  <a:pt x="13499" y="3316"/>
                </a:cubicBezTo>
                <a:close/>
                <a:moveTo>
                  <a:pt x="19248" y="3308"/>
                </a:moveTo>
                <a:cubicBezTo>
                  <a:pt x="19263" y="3289"/>
                  <a:pt x="19266" y="3276"/>
                  <a:pt x="19253" y="3271"/>
                </a:cubicBezTo>
                <a:cubicBezTo>
                  <a:pt x="19240" y="3266"/>
                  <a:pt x="19237" y="3253"/>
                  <a:pt x="19248" y="3234"/>
                </a:cubicBezTo>
                <a:cubicBezTo>
                  <a:pt x="19263" y="3210"/>
                  <a:pt x="19271" y="3216"/>
                  <a:pt x="19292" y="3253"/>
                </a:cubicBezTo>
                <a:cubicBezTo>
                  <a:pt x="19314" y="3289"/>
                  <a:pt x="19314" y="3303"/>
                  <a:pt x="19290" y="3319"/>
                </a:cubicBezTo>
                <a:cubicBezTo>
                  <a:pt x="19245" y="3348"/>
                  <a:pt x="19221" y="3340"/>
                  <a:pt x="19248" y="3308"/>
                </a:cubicBezTo>
                <a:close/>
                <a:moveTo>
                  <a:pt x="21340" y="3316"/>
                </a:moveTo>
                <a:cubicBezTo>
                  <a:pt x="21340" y="3305"/>
                  <a:pt x="21350" y="3295"/>
                  <a:pt x="21361" y="3295"/>
                </a:cubicBezTo>
                <a:cubicBezTo>
                  <a:pt x="21371" y="3295"/>
                  <a:pt x="21382" y="3305"/>
                  <a:pt x="21382" y="3316"/>
                </a:cubicBezTo>
                <a:cubicBezTo>
                  <a:pt x="21382" y="3326"/>
                  <a:pt x="21371" y="3337"/>
                  <a:pt x="21361" y="3337"/>
                </a:cubicBezTo>
                <a:cubicBezTo>
                  <a:pt x="21350" y="3337"/>
                  <a:pt x="21340" y="3326"/>
                  <a:pt x="21340" y="3316"/>
                </a:cubicBezTo>
                <a:close/>
                <a:moveTo>
                  <a:pt x="21804" y="3274"/>
                </a:moveTo>
                <a:cubicBezTo>
                  <a:pt x="21804" y="3263"/>
                  <a:pt x="21815" y="3253"/>
                  <a:pt x="21825" y="3253"/>
                </a:cubicBezTo>
                <a:cubicBezTo>
                  <a:pt x="21836" y="3253"/>
                  <a:pt x="21846" y="3263"/>
                  <a:pt x="21846" y="3274"/>
                </a:cubicBezTo>
                <a:cubicBezTo>
                  <a:pt x="21846" y="3284"/>
                  <a:pt x="21836" y="3295"/>
                  <a:pt x="21825" y="3295"/>
                </a:cubicBezTo>
                <a:cubicBezTo>
                  <a:pt x="21815" y="3295"/>
                  <a:pt x="21804" y="3284"/>
                  <a:pt x="21804" y="3274"/>
                </a:cubicBezTo>
                <a:close/>
                <a:moveTo>
                  <a:pt x="19345" y="3253"/>
                </a:moveTo>
                <a:cubicBezTo>
                  <a:pt x="19311" y="3237"/>
                  <a:pt x="19311" y="3234"/>
                  <a:pt x="19340" y="3234"/>
                </a:cubicBezTo>
                <a:cubicBezTo>
                  <a:pt x="19358" y="3231"/>
                  <a:pt x="19380" y="3242"/>
                  <a:pt x="19387" y="3253"/>
                </a:cubicBezTo>
                <a:cubicBezTo>
                  <a:pt x="19403" y="3276"/>
                  <a:pt x="19401" y="3276"/>
                  <a:pt x="19345" y="3253"/>
                </a:cubicBezTo>
                <a:close/>
                <a:moveTo>
                  <a:pt x="20150" y="3239"/>
                </a:moveTo>
                <a:cubicBezTo>
                  <a:pt x="20142" y="3231"/>
                  <a:pt x="20137" y="3202"/>
                  <a:pt x="20137" y="3173"/>
                </a:cubicBezTo>
                <a:cubicBezTo>
                  <a:pt x="20137" y="3134"/>
                  <a:pt x="20147" y="3123"/>
                  <a:pt x="20184" y="3128"/>
                </a:cubicBezTo>
                <a:cubicBezTo>
                  <a:pt x="20237" y="3136"/>
                  <a:pt x="20261" y="3208"/>
                  <a:pt x="20219" y="3234"/>
                </a:cubicBezTo>
                <a:cubicBezTo>
                  <a:pt x="20184" y="3255"/>
                  <a:pt x="20168" y="3258"/>
                  <a:pt x="20150" y="3239"/>
                </a:cubicBezTo>
                <a:close/>
                <a:moveTo>
                  <a:pt x="21237" y="3150"/>
                </a:moveTo>
                <a:cubicBezTo>
                  <a:pt x="21218" y="3136"/>
                  <a:pt x="21216" y="3126"/>
                  <a:pt x="21232" y="3118"/>
                </a:cubicBezTo>
                <a:cubicBezTo>
                  <a:pt x="21242" y="3110"/>
                  <a:pt x="21258" y="3115"/>
                  <a:pt x="21266" y="3126"/>
                </a:cubicBezTo>
                <a:cubicBezTo>
                  <a:pt x="21287" y="3157"/>
                  <a:pt x="21271" y="3168"/>
                  <a:pt x="21237" y="3150"/>
                </a:cubicBezTo>
                <a:close/>
                <a:moveTo>
                  <a:pt x="12950" y="3097"/>
                </a:moveTo>
                <a:cubicBezTo>
                  <a:pt x="12881" y="3073"/>
                  <a:pt x="12820" y="3044"/>
                  <a:pt x="12815" y="3036"/>
                </a:cubicBezTo>
                <a:cubicBezTo>
                  <a:pt x="12813" y="3028"/>
                  <a:pt x="12797" y="3020"/>
                  <a:pt x="12781" y="3020"/>
                </a:cubicBezTo>
                <a:cubicBezTo>
                  <a:pt x="12765" y="3020"/>
                  <a:pt x="12712" y="3002"/>
                  <a:pt x="12662" y="2978"/>
                </a:cubicBezTo>
                <a:cubicBezTo>
                  <a:pt x="12557" y="2928"/>
                  <a:pt x="12578" y="2930"/>
                  <a:pt x="12760" y="2986"/>
                </a:cubicBezTo>
                <a:cubicBezTo>
                  <a:pt x="12979" y="3055"/>
                  <a:pt x="13058" y="3084"/>
                  <a:pt x="13100" y="3115"/>
                </a:cubicBezTo>
                <a:cubicBezTo>
                  <a:pt x="13158" y="3160"/>
                  <a:pt x="13103" y="3152"/>
                  <a:pt x="12950" y="3097"/>
                </a:cubicBezTo>
                <a:close/>
                <a:moveTo>
                  <a:pt x="20327" y="3084"/>
                </a:moveTo>
                <a:cubicBezTo>
                  <a:pt x="20327" y="3052"/>
                  <a:pt x="20337" y="3041"/>
                  <a:pt x="20364" y="3047"/>
                </a:cubicBezTo>
                <a:cubicBezTo>
                  <a:pt x="20385" y="3049"/>
                  <a:pt x="20401" y="3068"/>
                  <a:pt x="20401" y="3084"/>
                </a:cubicBezTo>
                <a:cubicBezTo>
                  <a:pt x="20401" y="3099"/>
                  <a:pt x="20385" y="3118"/>
                  <a:pt x="20364" y="3121"/>
                </a:cubicBezTo>
                <a:cubicBezTo>
                  <a:pt x="20337" y="3126"/>
                  <a:pt x="20327" y="3115"/>
                  <a:pt x="20327" y="3084"/>
                </a:cubicBezTo>
                <a:close/>
                <a:moveTo>
                  <a:pt x="20931" y="3073"/>
                </a:moveTo>
                <a:cubicBezTo>
                  <a:pt x="20939" y="3055"/>
                  <a:pt x="20952" y="3041"/>
                  <a:pt x="20963" y="3041"/>
                </a:cubicBezTo>
                <a:cubicBezTo>
                  <a:pt x="20973" y="3041"/>
                  <a:pt x="20981" y="3055"/>
                  <a:pt x="20981" y="3073"/>
                </a:cubicBezTo>
                <a:cubicBezTo>
                  <a:pt x="20981" y="3091"/>
                  <a:pt x="20968" y="3105"/>
                  <a:pt x="20949" y="3105"/>
                </a:cubicBezTo>
                <a:cubicBezTo>
                  <a:pt x="20931" y="3105"/>
                  <a:pt x="20923" y="3091"/>
                  <a:pt x="20931" y="3073"/>
                </a:cubicBezTo>
                <a:close/>
                <a:moveTo>
                  <a:pt x="20498" y="3023"/>
                </a:moveTo>
                <a:cubicBezTo>
                  <a:pt x="20456" y="2994"/>
                  <a:pt x="20477" y="2904"/>
                  <a:pt x="20530" y="2899"/>
                </a:cubicBezTo>
                <a:cubicBezTo>
                  <a:pt x="20585" y="2891"/>
                  <a:pt x="20609" y="2944"/>
                  <a:pt x="20580" y="3002"/>
                </a:cubicBezTo>
                <a:cubicBezTo>
                  <a:pt x="20556" y="3047"/>
                  <a:pt x="20540" y="3049"/>
                  <a:pt x="20498" y="3023"/>
                </a:cubicBezTo>
                <a:close/>
                <a:moveTo>
                  <a:pt x="21393" y="3020"/>
                </a:moveTo>
                <a:cubicBezTo>
                  <a:pt x="21385" y="3010"/>
                  <a:pt x="21395" y="2999"/>
                  <a:pt x="21414" y="2999"/>
                </a:cubicBezTo>
                <a:cubicBezTo>
                  <a:pt x="21430" y="2999"/>
                  <a:pt x="21445" y="3010"/>
                  <a:pt x="21445" y="3020"/>
                </a:cubicBezTo>
                <a:cubicBezTo>
                  <a:pt x="21445" y="3031"/>
                  <a:pt x="21437" y="3041"/>
                  <a:pt x="21424" y="3041"/>
                </a:cubicBezTo>
                <a:cubicBezTo>
                  <a:pt x="21414" y="3041"/>
                  <a:pt x="21401" y="3031"/>
                  <a:pt x="21393" y="3020"/>
                </a:cubicBezTo>
                <a:close/>
                <a:moveTo>
                  <a:pt x="20221" y="2907"/>
                </a:moveTo>
                <a:cubicBezTo>
                  <a:pt x="20221" y="2888"/>
                  <a:pt x="20237" y="2872"/>
                  <a:pt x="20255" y="2872"/>
                </a:cubicBezTo>
                <a:cubicBezTo>
                  <a:pt x="20292" y="2872"/>
                  <a:pt x="20284" y="2917"/>
                  <a:pt x="20248" y="2930"/>
                </a:cubicBezTo>
                <a:cubicBezTo>
                  <a:pt x="20232" y="2936"/>
                  <a:pt x="20221" y="2925"/>
                  <a:pt x="20221" y="2907"/>
                </a:cubicBezTo>
                <a:close/>
                <a:moveTo>
                  <a:pt x="20833" y="2893"/>
                </a:moveTo>
                <a:cubicBezTo>
                  <a:pt x="20833" y="2883"/>
                  <a:pt x="20844" y="2872"/>
                  <a:pt x="20854" y="2872"/>
                </a:cubicBezTo>
                <a:cubicBezTo>
                  <a:pt x="20865" y="2872"/>
                  <a:pt x="20875" y="2883"/>
                  <a:pt x="20875" y="2893"/>
                </a:cubicBezTo>
                <a:cubicBezTo>
                  <a:pt x="20875" y="2904"/>
                  <a:pt x="20865" y="2915"/>
                  <a:pt x="20854" y="2915"/>
                </a:cubicBezTo>
                <a:cubicBezTo>
                  <a:pt x="20844" y="2915"/>
                  <a:pt x="20833" y="2904"/>
                  <a:pt x="20833" y="2893"/>
                </a:cubicBezTo>
                <a:close/>
                <a:moveTo>
                  <a:pt x="20377" y="2822"/>
                </a:moveTo>
                <a:cubicBezTo>
                  <a:pt x="20358" y="2772"/>
                  <a:pt x="20385" y="2719"/>
                  <a:pt x="20427" y="2730"/>
                </a:cubicBezTo>
                <a:cubicBezTo>
                  <a:pt x="20451" y="2732"/>
                  <a:pt x="20464" y="2756"/>
                  <a:pt x="20464" y="2788"/>
                </a:cubicBezTo>
                <a:cubicBezTo>
                  <a:pt x="20464" y="2849"/>
                  <a:pt x="20398" y="2872"/>
                  <a:pt x="20377" y="2822"/>
                </a:cubicBezTo>
                <a:close/>
                <a:moveTo>
                  <a:pt x="12211" y="2798"/>
                </a:moveTo>
                <a:cubicBezTo>
                  <a:pt x="12171" y="2767"/>
                  <a:pt x="12171" y="2767"/>
                  <a:pt x="12222" y="2791"/>
                </a:cubicBezTo>
                <a:cubicBezTo>
                  <a:pt x="12285" y="2820"/>
                  <a:pt x="12298" y="2830"/>
                  <a:pt x="12272" y="2830"/>
                </a:cubicBezTo>
                <a:cubicBezTo>
                  <a:pt x="12261" y="2830"/>
                  <a:pt x="12232" y="2814"/>
                  <a:pt x="12211" y="2798"/>
                </a:cubicBezTo>
                <a:close/>
                <a:moveTo>
                  <a:pt x="19643" y="2793"/>
                </a:moveTo>
                <a:cubicBezTo>
                  <a:pt x="19614" y="2767"/>
                  <a:pt x="19633" y="2725"/>
                  <a:pt x="19672" y="2725"/>
                </a:cubicBezTo>
                <a:cubicBezTo>
                  <a:pt x="19696" y="2725"/>
                  <a:pt x="19715" y="2738"/>
                  <a:pt x="19715" y="2754"/>
                </a:cubicBezTo>
                <a:cubicBezTo>
                  <a:pt x="19715" y="2785"/>
                  <a:pt x="19664" y="2814"/>
                  <a:pt x="19643" y="2793"/>
                </a:cubicBezTo>
                <a:close/>
                <a:moveTo>
                  <a:pt x="21015" y="2796"/>
                </a:moveTo>
                <a:cubicBezTo>
                  <a:pt x="20997" y="2775"/>
                  <a:pt x="20999" y="2746"/>
                  <a:pt x="21021" y="2746"/>
                </a:cubicBezTo>
                <a:cubicBezTo>
                  <a:pt x="21031" y="2746"/>
                  <a:pt x="21044" y="2759"/>
                  <a:pt x="21052" y="2777"/>
                </a:cubicBezTo>
                <a:cubicBezTo>
                  <a:pt x="21065" y="2809"/>
                  <a:pt x="21042" y="2820"/>
                  <a:pt x="21015" y="2796"/>
                </a:cubicBezTo>
                <a:close/>
                <a:moveTo>
                  <a:pt x="20092" y="2754"/>
                </a:moveTo>
                <a:cubicBezTo>
                  <a:pt x="20058" y="2711"/>
                  <a:pt x="20087" y="2656"/>
                  <a:pt x="20142" y="2664"/>
                </a:cubicBezTo>
                <a:cubicBezTo>
                  <a:pt x="20205" y="2674"/>
                  <a:pt x="20219" y="2756"/>
                  <a:pt x="20160" y="2772"/>
                </a:cubicBezTo>
                <a:cubicBezTo>
                  <a:pt x="20137" y="2777"/>
                  <a:pt x="20105" y="2769"/>
                  <a:pt x="20092" y="2754"/>
                </a:cubicBezTo>
                <a:close/>
                <a:moveTo>
                  <a:pt x="12032" y="2746"/>
                </a:moveTo>
                <a:cubicBezTo>
                  <a:pt x="12013" y="2735"/>
                  <a:pt x="12010" y="2725"/>
                  <a:pt x="12021" y="2725"/>
                </a:cubicBezTo>
                <a:cubicBezTo>
                  <a:pt x="12032" y="2725"/>
                  <a:pt x="12055" y="2735"/>
                  <a:pt x="12074" y="2746"/>
                </a:cubicBezTo>
                <a:cubicBezTo>
                  <a:pt x="12092" y="2756"/>
                  <a:pt x="12095" y="2767"/>
                  <a:pt x="12084" y="2767"/>
                </a:cubicBezTo>
                <a:cubicBezTo>
                  <a:pt x="12074" y="2767"/>
                  <a:pt x="12050" y="2756"/>
                  <a:pt x="12032" y="2746"/>
                </a:cubicBezTo>
                <a:close/>
                <a:moveTo>
                  <a:pt x="19799" y="2714"/>
                </a:moveTo>
                <a:cubicBezTo>
                  <a:pt x="19786" y="2698"/>
                  <a:pt x="19778" y="2664"/>
                  <a:pt x="19781" y="2635"/>
                </a:cubicBezTo>
                <a:cubicBezTo>
                  <a:pt x="19786" y="2598"/>
                  <a:pt x="19802" y="2587"/>
                  <a:pt x="19852" y="2587"/>
                </a:cubicBezTo>
                <a:cubicBezTo>
                  <a:pt x="19907" y="2587"/>
                  <a:pt x="19915" y="2595"/>
                  <a:pt x="19915" y="2648"/>
                </a:cubicBezTo>
                <a:cubicBezTo>
                  <a:pt x="19915" y="2719"/>
                  <a:pt x="19839" y="2764"/>
                  <a:pt x="19799" y="2714"/>
                </a:cubicBezTo>
                <a:close/>
                <a:moveTo>
                  <a:pt x="20728" y="2703"/>
                </a:moveTo>
                <a:cubicBezTo>
                  <a:pt x="20728" y="2693"/>
                  <a:pt x="20738" y="2682"/>
                  <a:pt x="20749" y="2682"/>
                </a:cubicBezTo>
                <a:cubicBezTo>
                  <a:pt x="20759" y="2682"/>
                  <a:pt x="20770" y="2693"/>
                  <a:pt x="20770" y="2703"/>
                </a:cubicBezTo>
                <a:cubicBezTo>
                  <a:pt x="20770" y="2714"/>
                  <a:pt x="20759" y="2725"/>
                  <a:pt x="20749" y="2725"/>
                </a:cubicBezTo>
                <a:cubicBezTo>
                  <a:pt x="20738" y="2725"/>
                  <a:pt x="20728" y="2714"/>
                  <a:pt x="20728" y="2703"/>
                </a:cubicBezTo>
                <a:close/>
                <a:moveTo>
                  <a:pt x="24543" y="2656"/>
                </a:moveTo>
                <a:cubicBezTo>
                  <a:pt x="24522" y="2635"/>
                  <a:pt x="24495" y="2624"/>
                  <a:pt x="24485" y="2629"/>
                </a:cubicBezTo>
                <a:cubicBezTo>
                  <a:pt x="24472" y="2637"/>
                  <a:pt x="24464" y="2629"/>
                  <a:pt x="24464" y="2614"/>
                </a:cubicBezTo>
                <a:cubicBezTo>
                  <a:pt x="24464" y="2574"/>
                  <a:pt x="24567" y="2590"/>
                  <a:pt x="24582" y="2632"/>
                </a:cubicBezTo>
                <a:cubicBezTo>
                  <a:pt x="24604" y="2682"/>
                  <a:pt x="24580" y="2695"/>
                  <a:pt x="24543" y="2656"/>
                </a:cubicBezTo>
                <a:close/>
                <a:moveTo>
                  <a:pt x="20263" y="2651"/>
                </a:moveTo>
                <a:cubicBezTo>
                  <a:pt x="20221" y="2598"/>
                  <a:pt x="20248" y="2545"/>
                  <a:pt x="20316" y="2545"/>
                </a:cubicBezTo>
                <a:cubicBezTo>
                  <a:pt x="20390" y="2545"/>
                  <a:pt x="20411" y="2595"/>
                  <a:pt x="20358" y="2648"/>
                </a:cubicBezTo>
                <a:cubicBezTo>
                  <a:pt x="20316" y="2690"/>
                  <a:pt x="20298" y="2690"/>
                  <a:pt x="20263" y="2651"/>
                </a:cubicBezTo>
                <a:close/>
                <a:moveTo>
                  <a:pt x="24976" y="2648"/>
                </a:moveTo>
                <a:cubicBezTo>
                  <a:pt x="24939" y="2632"/>
                  <a:pt x="24941" y="2598"/>
                  <a:pt x="24981" y="2598"/>
                </a:cubicBezTo>
                <a:cubicBezTo>
                  <a:pt x="24999" y="2598"/>
                  <a:pt x="25012" y="2611"/>
                  <a:pt x="25012" y="2629"/>
                </a:cubicBezTo>
                <a:cubicBezTo>
                  <a:pt x="25012" y="2648"/>
                  <a:pt x="25010" y="2661"/>
                  <a:pt x="25007" y="2659"/>
                </a:cubicBezTo>
                <a:cubicBezTo>
                  <a:pt x="25005" y="2659"/>
                  <a:pt x="24991" y="2653"/>
                  <a:pt x="24976" y="2648"/>
                </a:cubicBezTo>
                <a:close/>
                <a:moveTo>
                  <a:pt x="24640" y="2608"/>
                </a:moveTo>
                <a:cubicBezTo>
                  <a:pt x="24648" y="2587"/>
                  <a:pt x="24646" y="2579"/>
                  <a:pt x="24630" y="2587"/>
                </a:cubicBezTo>
                <a:cubicBezTo>
                  <a:pt x="24617" y="2598"/>
                  <a:pt x="24611" y="2582"/>
                  <a:pt x="24614" y="2542"/>
                </a:cubicBezTo>
                <a:cubicBezTo>
                  <a:pt x="24622" y="2490"/>
                  <a:pt x="24614" y="2482"/>
                  <a:pt x="24564" y="2474"/>
                </a:cubicBezTo>
                <a:cubicBezTo>
                  <a:pt x="24527" y="2471"/>
                  <a:pt x="24506" y="2479"/>
                  <a:pt x="24506" y="2497"/>
                </a:cubicBezTo>
                <a:cubicBezTo>
                  <a:pt x="24506" y="2548"/>
                  <a:pt x="24419" y="2606"/>
                  <a:pt x="24382" y="2582"/>
                </a:cubicBezTo>
                <a:cubicBezTo>
                  <a:pt x="24358" y="2569"/>
                  <a:pt x="24334" y="2571"/>
                  <a:pt x="24303" y="2593"/>
                </a:cubicBezTo>
                <a:cubicBezTo>
                  <a:pt x="24274" y="2611"/>
                  <a:pt x="24253" y="2614"/>
                  <a:pt x="24242" y="2600"/>
                </a:cubicBezTo>
                <a:cubicBezTo>
                  <a:pt x="24237" y="2587"/>
                  <a:pt x="24216" y="2585"/>
                  <a:pt x="24200" y="2590"/>
                </a:cubicBezTo>
                <a:cubicBezTo>
                  <a:pt x="24179" y="2598"/>
                  <a:pt x="24168" y="2590"/>
                  <a:pt x="24168" y="2566"/>
                </a:cubicBezTo>
                <a:cubicBezTo>
                  <a:pt x="24168" y="2540"/>
                  <a:pt x="24179" y="2534"/>
                  <a:pt x="24213" y="2545"/>
                </a:cubicBezTo>
                <a:cubicBezTo>
                  <a:pt x="24242" y="2556"/>
                  <a:pt x="24253" y="2553"/>
                  <a:pt x="24245" y="2537"/>
                </a:cubicBezTo>
                <a:cubicBezTo>
                  <a:pt x="24234" y="2521"/>
                  <a:pt x="24242" y="2519"/>
                  <a:pt x="24263" y="2527"/>
                </a:cubicBezTo>
                <a:cubicBezTo>
                  <a:pt x="24279" y="2534"/>
                  <a:pt x="24295" y="2548"/>
                  <a:pt x="24295" y="2558"/>
                </a:cubicBezTo>
                <a:cubicBezTo>
                  <a:pt x="24295" y="2571"/>
                  <a:pt x="24305" y="2574"/>
                  <a:pt x="24316" y="2566"/>
                </a:cubicBezTo>
                <a:cubicBezTo>
                  <a:pt x="24327" y="2558"/>
                  <a:pt x="24334" y="2524"/>
                  <a:pt x="24332" y="2487"/>
                </a:cubicBezTo>
                <a:cubicBezTo>
                  <a:pt x="24324" y="2395"/>
                  <a:pt x="24239" y="2363"/>
                  <a:pt x="24210" y="2442"/>
                </a:cubicBezTo>
                <a:cubicBezTo>
                  <a:pt x="24195" y="2479"/>
                  <a:pt x="24179" y="2492"/>
                  <a:pt x="24155" y="2484"/>
                </a:cubicBezTo>
                <a:cubicBezTo>
                  <a:pt x="24137" y="2476"/>
                  <a:pt x="24129" y="2482"/>
                  <a:pt x="24137" y="2492"/>
                </a:cubicBezTo>
                <a:cubicBezTo>
                  <a:pt x="24160" y="2529"/>
                  <a:pt x="24100" y="2516"/>
                  <a:pt x="24071" y="2476"/>
                </a:cubicBezTo>
                <a:cubicBezTo>
                  <a:pt x="24010" y="2395"/>
                  <a:pt x="24065" y="2313"/>
                  <a:pt x="24166" y="2336"/>
                </a:cubicBezTo>
                <a:cubicBezTo>
                  <a:pt x="24197" y="2347"/>
                  <a:pt x="24210" y="2339"/>
                  <a:pt x="24210" y="2318"/>
                </a:cubicBezTo>
                <a:cubicBezTo>
                  <a:pt x="24210" y="2299"/>
                  <a:pt x="24216" y="2270"/>
                  <a:pt x="24221" y="2255"/>
                </a:cubicBezTo>
                <a:cubicBezTo>
                  <a:pt x="24232" y="2233"/>
                  <a:pt x="24216" y="2226"/>
                  <a:pt x="24168" y="2226"/>
                </a:cubicBezTo>
                <a:cubicBezTo>
                  <a:pt x="24123" y="2226"/>
                  <a:pt x="24105" y="2233"/>
                  <a:pt x="24105" y="2260"/>
                </a:cubicBezTo>
                <a:cubicBezTo>
                  <a:pt x="24105" y="2355"/>
                  <a:pt x="23986" y="2368"/>
                  <a:pt x="23944" y="2281"/>
                </a:cubicBezTo>
                <a:cubicBezTo>
                  <a:pt x="23907" y="2210"/>
                  <a:pt x="23960" y="2146"/>
                  <a:pt x="24044" y="2165"/>
                </a:cubicBezTo>
                <a:cubicBezTo>
                  <a:pt x="24094" y="2175"/>
                  <a:pt x="24100" y="2170"/>
                  <a:pt x="24110" y="2112"/>
                </a:cubicBezTo>
                <a:cubicBezTo>
                  <a:pt x="24115" y="2062"/>
                  <a:pt x="24110" y="2049"/>
                  <a:pt x="24081" y="2049"/>
                </a:cubicBezTo>
                <a:cubicBezTo>
                  <a:pt x="24063" y="2049"/>
                  <a:pt x="24028" y="2043"/>
                  <a:pt x="24007" y="2035"/>
                </a:cubicBezTo>
                <a:cubicBezTo>
                  <a:pt x="23984" y="2025"/>
                  <a:pt x="23976" y="2028"/>
                  <a:pt x="23986" y="2043"/>
                </a:cubicBezTo>
                <a:cubicBezTo>
                  <a:pt x="24013" y="2086"/>
                  <a:pt x="23960" y="2154"/>
                  <a:pt x="23904" y="2154"/>
                </a:cubicBezTo>
                <a:cubicBezTo>
                  <a:pt x="23867" y="2154"/>
                  <a:pt x="23844" y="2138"/>
                  <a:pt x="23828" y="2101"/>
                </a:cubicBezTo>
                <a:cubicBezTo>
                  <a:pt x="23794" y="2030"/>
                  <a:pt x="23838" y="1977"/>
                  <a:pt x="23920" y="1991"/>
                </a:cubicBezTo>
                <a:cubicBezTo>
                  <a:pt x="23962" y="1996"/>
                  <a:pt x="23978" y="1991"/>
                  <a:pt x="23978" y="1964"/>
                </a:cubicBezTo>
                <a:cubicBezTo>
                  <a:pt x="23978" y="1946"/>
                  <a:pt x="23989" y="1919"/>
                  <a:pt x="24005" y="1906"/>
                </a:cubicBezTo>
                <a:cubicBezTo>
                  <a:pt x="24023" y="1885"/>
                  <a:pt x="24023" y="1880"/>
                  <a:pt x="23999" y="1880"/>
                </a:cubicBezTo>
                <a:cubicBezTo>
                  <a:pt x="23981" y="1880"/>
                  <a:pt x="23947" y="1874"/>
                  <a:pt x="23920" y="1866"/>
                </a:cubicBezTo>
                <a:cubicBezTo>
                  <a:pt x="23883" y="1856"/>
                  <a:pt x="23875" y="1861"/>
                  <a:pt x="23883" y="1885"/>
                </a:cubicBezTo>
                <a:cubicBezTo>
                  <a:pt x="23891" y="1901"/>
                  <a:pt x="23875" y="1932"/>
                  <a:pt x="23852" y="1954"/>
                </a:cubicBezTo>
                <a:cubicBezTo>
                  <a:pt x="23794" y="2006"/>
                  <a:pt x="23704" y="1969"/>
                  <a:pt x="23704" y="1890"/>
                </a:cubicBezTo>
                <a:cubicBezTo>
                  <a:pt x="23704" y="1824"/>
                  <a:pt x="23775" y="1782"/>
                  <a:pt x="23838" y="1811"/>
                </a:cubicBezTo>
                <a:cubicBezTo>
                  <a:pt x="23881" y="1832"/>
                  <a:pt x="23886" y="1827"/>
                  <a:pt x="23886" y="1761"/>
                </a:cubicBezTo>
                <a:cubicBezTo>
                  <a:pt x="23886" y="1700"/>
                  <a:pt x="23878" y="1690"/>
                  <a:pt x="23838" y="1690"/>
                </a:cubicBezTo>
                <a:cubicBezTo>
                  <a:pt x="23786" y="1690"/>
                  <a:pt x="23751" y="1613"/>
                  <a:pt x="23775" y="1552"/>
                </a:cubicBezTo>
                <a:cubicBezTo>
                  <a:pt x="23783" y="1531"/>
                  <a:pt x="23775" y="1521"/>
                  <a:pt x="23749" y="1521"/>
                </a:cubicBezTo>
                <a:cubicBezTo>
                  <a:pt x="23696" y="1521"/>
                  <a:pt x="23656" y="1470"/>
                  <a:pt x="23664" y="1410"/>
                </a:cubicBezTo>
                <a:cubicBezTo>
                  <a:pt x="23670" y="1375"/>
                  <a:pt x="23656" y="1357"/>
                  <a:pt x="23611" y="1336"/>
                </a:cubicBezTo>
                <a:cubicBezTo>
                  <a:pt x="23561" y="1312"/>
                  <a:pt x="23553" y="1301"/>
                  <a:pt x="23559" y="1233"/>
                </a:cubicBezTo>
                <a:cubicBezTo>
                  <a:pt x="23567" y="1164"/>
                  <a:pt x="23559" y="1154"/>
                  <a:pt x="23519" y="1151"/>
                </a:cubicBezTo>
                <a:cubicBezTo>
                  <a:pt x="23493" y="1148"/>
                  <a:pt x="23466" y="1143"/>
                  <a:pt x="23458" y="1135"/>
                </a:cubicBezTo>
                <a:cubicBezTo>
                  <a:pt x="23440" y="1117"/>
                  <a:pt x="23443" y="1030"/>
                  <a:pt x="23461" y="985"/>
                </a:cubicBezTo>
                <a:cubicBezTo>
                  <a:pt x="23474" y="956"/>
                  <a:pt x="23472" y="948"/>
                  <a:pt x="23453" y="958"/>
                </a:cubicBezTo>
                <a:cubicBezTo>
                  <a:pt x="23403" y="990"/>
                  <a:pt x="23345" y="950"/>
                  <a:pt x="23345" y="887"/>
                </a:cubicBezTo>
                <a:cubicBezTo>
                  <a:pt x="23345" y="837"/>
                  <a:pt x="23356" y="821"/>
                  <a:pt x="23403" y="810"/>
                </a:cubicBezTo>
                <a:cubicBezTo>
                  <a:pt x="23506" y="789"/>
                  <a:pt x="23514" y="784"/>
                  <a:pt x="23514" y="729"/>
                </a:cubicBezTo>
                <a:cubicBezTo>
                  <a:pt x="23514" y="689"/>
                  <a:pt x="23503" y="676"/>
                  <a:pt x="23472" y="676"/>
                </a:cubicBezTo>
                <a:cubicBezTo>
                  <a:pt x="23445" y="676"/>
                  <a:pt x="23429" y="663"/>
                  <a:pt x="23429" y="639"/>
                </a:cubicBezTo>
                <a:cubicBezTo>
                  <a:pt x="23429" y="607"/>
                  <a:pt x="23427" y="607"/>
                  <a:pt x="23408" y="634"/>
                </a:cubicBezTo>
                <a:cubicBezTo>
                  <a:pt x="23398" y="652"/>
                  <a:pt x="23387" y="686"/>
                  <a:pt x="23387" y="710"/>
                </a:cubicBezTo>
                <a:cubicBezTo>
                  <a:pt x="23387" y="739"/>
                  <a:pt x="23371" y="760"/>
                  <a:pt x="23340" y="768"/>
                </a:cubicBezTo>
                <a:cubicBezTo>
                  <a:pt x="23313" y="773"/>
                  <a:pt x="23290" y="784"/>
                  <a:pt x="23284" y="787"/>
                </a:cubicBezTo>
                <a:cubicBezTo>
                  <a:pt x="23279" y="789"/>
                  <a:pt x="23271" y="779"/>
                  <a:pt x="23266" y="763"/>
                </a:cubicBezTo>
                <a:cubicBezTo>
                  <a:pt x="23261" y="747"/>
                  <a:pt x="23266" y="739"/>
                  <a:pt x="23276" y="747"/>
                </a:cubicBezTo>
                <a:cubicBezTo>
                  <a:pt x="23303" y="763"/>
                  <a:pt x="23300" y="721"/>
                  <a:pt x="23274" y="681"/>
                </a:cubicBezTo>
                <a:cubicBezTo>
                  <a:pt x="23263" y="663"/>
                  <a:pt x="23269" y="660"/>
                  <a:pt x="23295" y="668"/>
                </a:cubicBezTo>
                <a:cubicBezTo>
                  <a:pt x="23319" y="678"/>
                  <a:pt x="23327" y="676"/>
                  <a:pt x="23316" y="657"/>
                </a:cubicBezTo>
                <a:cubicBezTo>
                  <a:pt x="23308" y="644"/>
                  <a:pt x="23311" y="634"/>
                  <a:pt x="23324" y="634"/>
                </a:cubicBezTo>
                <a:cubicBezTo>
                  <a:pt x="23340" y="634"/>
                  <a:pt x="23345" y="652"/>
                  <a:pt x="23337" y="681"/>
                </a:cubicBezTo>
                <a:cubicBezTo>
                  <a:pt x="23327" y="726"/>
                  <a:pt x="23327" y="726"/>
                  <a:pt x="23356" y="686"/>
                </a:cubicBezTo>
                <a:cubicBezTo>
                  <a:pt x="23374" y="665"/>
                  <a:pt x="23387" y="631"/>
                  <a:pt x="23387" y="612"/>
                </a:cubicBezTo>
                <a:cubicBezTo>
                  <a:pt x="23387" y="594"/>
                  <a:pt x="23398" y="568"/>
                  <a:pt x="23411" y="554"/>
                </a:cubicBezTo>
                <a:cubicBezTo>
                  <a:pt x="23437" y="528"/>
                  <a:pt x="23416" y="478"/>
                  <a:pt x="23387" y="496"/>
                </a:cubicBezTo>
                <a:cubicBezTo>
                  <a:pt x="23377" y="502"/>
                  <a:pt x="23363" y="499"/>
                  <a:pt x="23356" y="488"/>
                </a:cubicBezTo>
                <a:cubicBezTo>
                  <a:pt x="23332" y="449"/>
                  <a:pt x="23382" y="446"/>
                  <a:pt x="23422" y="483"/>
                </a:cubicBezTo>
                <a:cubicBezTo>
                  <a:pt x="23443" y="502"/>
                  <a:pt x="23477" y="515"/>
                  <a:pt x="23495" y="512"/>
                </a:cubicBezTo>
                <a:cubicBezTo>
                  <a:pt x="23540" y="502"/>
                  <a:pt x="23585" y="578"/>
                  <a:pt x="23567" y="634"/>
                </a:cubicBezTo>
                <a:cubicBezTo>
                  <a:pt x="23556" y="663"/>
                  <a:pt x="23564" y="676"/>
                  <a:pt x="23585" y="676"/>
                </a:cubicBezTo>
                <a:cubicBezTo>
                  <a:pt x="23601" y="676"/>
                  <a:pt x="23630" y="681"/>
                  <a:pt x="23648" y="689"/>
                </a:cubicBezTo>
                <a:cubicBezTo>
                  <a:pt x="23675" y="700"/>
                  <a:pt x="23683" y="686"/>
                  <a:pt x="23683" y="636"/>
                </a:cubicBezTo>
                <a:cubicBezTo>
                  <a:pt x="23683" y="591"/>
                  <a:pt x="23672" y="570"/>
                  <a:pt x="23651" y="570"/>
                </a:cubicBezTo>
                <a:cubicBezTo>
                  <a:pt x="23604" y="570"/>
                  <a:pt x="23575" y="496"/>
                  <a:pt x="23598" y="433"/>
                </a:cubicBezTo>
                <a:cubicBezTo>
                  <a:pt x="23609" y="404"/>
                  <a:pt x="23625" y="380"/>
                  <a:pt x="23635" y="383"/>
                </a:cubicBezTo>
                <a:cubicBezTo>
                  <a:pt x="23699" y="393"/>
                  <a:pt x="23743" y="372"/>
                  <a:pt x="23765" y="325"/>
                </a:cubicBezTo>
                <a:cubicBezTo>
                  <a:pt x="23783" y="282"/>
                  <a:pt x="23801" y="272"/>
                  <a:pt x="23836" y="282"/>
                </a:cubicBezTo>
                <a:cubicBezTo>
                  <a:pt x="23907" y="301"/>
                  <a:pt x="23978" y="277"/>
                  <a:pt x="23962" y="238"/>
                </a:cubicBezTo>
                <a:cubicBezTo>
                  <a:pt x="23952" y="211"/>
                  <a:pt x="23960" y="208"/>
                  <a:pt x="24007" y="219"/>
                </a:cubicBezTo>
                <a:cubicBezTo>
                  <a:pt x="24063" y="232"/>
                  <a:pt x="24086" y="203"/>
                  <a:pt x="24036" y="182"/>
                </a:cubicBezTo>
                <a:cubicBezTo>
                  <a:pt x="24023" y="177"/>
                  <a:pt x="24044" y="172"/>
                  <a:pt x="24084" y="169"/>
                </a:cubicBezTo>
                <a:cubicBezTo>
                  <a:pt x="24123" y="166"/>
                  <a:pt x="24147" y="161"/>
                  <a:pt x="24131" y="156"/>
                </a:cubicBezTo>
                <a:cubicBezTo>
                  <a:pt x="24118" y="148"/>
                  <a:pt x="24105" y="135"/>
                  <a:pt x="24105" y="127"/>
                </a:cubicBezTo>
                <a:cubicBezTo>
                  <a:pt x="24105" y="103"/>
                  <a:pt x="24173" y="127"/>
                  <a:pt x="24195" y="156"/>
                </a:cubicBezTo>
                <a:cubicBezTo>
                  <a:pt x="24205" y="172"/>
                  <a:pt x="24221" y="172"/>
                  <a:pt x="24253" y="153"/>
                </a:cubicBezTo>
                <a:cubicBezTo>
                  <a:pt x="24290" y="129"/>
                  <a:pt x="24295" y="132"/>
                  <a:pt x="24295" y="179"/>
                </a:cubicBezTo>
                <a:cubicBezTo>
                  <a:pt x="24295" y="211"/>
                  <a:pt x="24308" y="232"/>
                  <a:pt x="24327" y="232"/>
                </a:cubicBezTo>
                <a:cubicBezTo>
                  <a:pt x="24369" y="232"/>
                  <a:pt x="24406" y="311"/>
                  <a:pt x="24392" y="372"/>
                </a:cubicBezTo>
                <a:cubicBezTo>
                  <a:pt x="24379" y="420"/>
                  <a:pt x="24350" y="433"/>
                  <a:pt x="24268" y="422"/>
                </a:cubicBezTo>
                <a:cubicBezTo>
                  <a:pt x="24247" y="422"/>
                  <a:pt x="24232" y="433"/>
                  <a:pt x="24232" y="451"/>
                </a:cubicBezTo>
                <a:cubicBezTo>
                  <a:pt x="24232" y="494"/>
                  <a:pt x="24142" y="554"/>
                  <a:pt x="24094" y="544"/>
                </a:cubicBezTo>
                <a:cubicBezTo>
                  <a:pt x="24073" y="541"/>
                  <a:pt x="24049" y="557"/>
                  <a:pt x="24039" y="586"/>
                </a:cubicBezTo>
                <a:cubicBezTo>
                  <a:pt x="24026" y="626"/>
                  <a:pt x="24028" y="634"/>
                  <a:pt x="24060" y="634"/>
                </a:cubicBezTo>
                <a:cubicBezTo>
                  <a:pt x="24118" y="634"/>
                  <a:pt x="24155" y="689"/>
                  <a:pt x="24139" y="750"/>
                </a:cubicBezTo>
                <a:cubicBezTo>
                  <a:pt x="24129" y="792"/>
                  <a:pt x="24134" y="803"/>
                  <a:pt x="24166" y="803"/>
                </a:cubicBezTo>
                <a:cubicBezTo>
                  <a:pt x="24216" y="803"/>
                  <a:pt x="24274" y="869"/>
                  <a:pt x="24274" y="924"/>
                </a:cubicBezTo>
                <a:cubicBezTo>
                  <a:pt x="24274" y="987"/>
                  <a:pt x="24324" y="995"/>
                  <a:pt x="24350" y="940"/>
                </a:cubicBezTo>
                <a:cubicBezTo>
                  <a:pt x="24371" y="895"/>
                  <a:pt x="24369" y="890"/>
                  <a:pt x="24321" y="876"/>
                </a:cubicBezTo>
                <a:cubicBezTo>
                  <a:pt x="24279" y="866"/>
                  <a:pt x="24271" y="853"/>
                  <a:pt x="24279" y="797"/>
                </a:cubicBezTo>
                <a:cubicBezTo>
                  <a:pt x="24282" y="744"/>
                  <a:pt x="24295" y="726"/>
                  <a:pt x="24332" y="721"/>
                </a:cubicBezTo>
                <a:cubicBezTo>
                  <a:pt x="24400" y="713"/>
                  <a:pt x="24448" y="758"/>
                  <a:pt x="24432" y="816"/>
                </a:cubicBezTo>
                <a:cubicBezTo>
                  <a:pt x="24421" y="858"/>
                  <a:pt x="24429" y="866"/>
                  <a:pt x="24474" y="866"/>
                </a:cubicBezTo>
                <a:cubicBezTo>
                  <a:pt x="24509" y="866"/>
                  <a:pt x="24527" y="855"/>
                  <a:pt x="24527" y="834"/>
                </a:cubicBezTo>
                <a:cubicBezTo>
                  <a:pt x="24527" y="816"/>
                  <a:pt x="24551" y="792"/>
                  <a:pt x="24580" y="779"/>
                </a:cubicBezTo>
                <a:cubicBezTo>
                  <a:pt x="24648" y="747"/>
                  <a:pt x="24738" y="803"/>
                  <a:pt x="24738" y="876"/>
                </a:cubicBezTo>
                <a:cubicBezTo>
                  <a:pt x="24738" y="945"/>
                  <a:pt x="24786" y="945"/>
                  <a:pt x="24830" y="876"/>
                </a:cubicBezTo>
                <a:cubicBezTo>
                  <a:pt x="24875" y="808"/>
                  <a:pt x="24957" y="808"/>
                  <a:pt x="25002" y="874"/>
                </a:cubicBezTo>
                <a:cubicBezTo>
                  <a:pt x="25020" y="903"/>
                  <a:pt x="25034" y="942"/>
                  <a:pt x="25028" y="964"/>
                </a:cubicBezTo>
                <a:cubicBezTo>
                  <a:pt x="25026" y="987"/>
                  <a:pt x="25034" y="1001"/>
                  <a:pt x="25049" y="998"/>
                </a:cubicBezTo>
                <a:cubicBezTo>
                  <a:pt x="25092" y="990"/>
                  <a:pt x="25142" y="1088"/>
                  <a:pt x="25126" y="1148"/>
                </a:cubicBezTo>
                <a:cubicBezTo>
                  <a:pt x="25115" y="1193"/>
                  <a:pt x="25121" y="1204"/>
                  <a:pt x="25155" y="1204"/>
                </a:cubicBezTo>
                <a:cubicBezTo>
                  <a:pt x="25205" y="1204"/>
                  <a:pt x="25245" y="1243"/>
                  <a:pt x="25245" y="1291"/>
                </a:cubicBezTo>
                <a:cubicBezTo>
                  <a:pt x="25245" y="1331"/>
                  <a:pt x="25160" y="1402"/>
                  <a:pt x="25126" y="1389"/>
                </a:cubicBezTo>
                <a:cubicBezTo>
                  <a:pt x="25105" y="1383"/>
                  <a:pt x="25097" y="1399"/>
                  <a:pt x="25097" y="1444"/>
                </a:cubicBezTo>
                <a:cubicBezTo>
                  <a:pt x="25097" y="1463"/>
                  <a:pt x="25115" y="1481"/>
                  <a:pt x="25136" y="1489"/>
                </a:cubicBezTo>
                <a:cubicBezTo>
                  <a:pt x="25192" y="1505"/>
                  <a:pt x="25205" y="1547"/>
                  <a:pt x="25171" y="1613"/>
                </a:cubicBezTo>
                <a:cubicBezTo>
                  <a:pt x="25144" y="1666"/>
                  <a:pt x="25144" y="1668"/>
                  <a:pt x="25189" y="1668"/>
                </a:cubicBezTo>
                <a:cubicBezTo>
                  <a:pt x="25321" y="1668"/>
                  <a:pt x="25313" y="1856"/>
                  <a:pt x="25179" y="1859"/>
                </a:cubicBezTo>
                <a:cubicBezTo>
                  <a:pt x="25150" y="1859"/>
                  <a:pt x="25102" y="1922"/>
                  <a:pt x="25123" y="1930"/>
                </a:cubicBezTo>
                <a:cubicBezTo>
                  <a:pt x="25179" y="1954"/>
                  <a:pt x="25213" y="1991"/>
                  <a:pt x="25218" y="2033"/>
                </a:cubicBezTo>
                <a:cubicBezTo>
                  <a:pt x="25229" y="2101"/>
                  <a:pt x="25158" y="2175"/>
                  <a:pt x="25100" y="2162"/>
                </a:cubicBezTo>
                <a:cubicBezTo>
                  <a:pt x="25042" y="2146"/>
                  <a:pt x="25028" y="2220"/>
                  <a:pt x="25086" y="2249"/>
                </a:cubicBezTo>
                <a:cubicBezTo>
                  <a:pt x="25176" y="2297"/>
                  <a:pt x="25126" y="2468"/>
                  <a:pt x="25031" y="2439"/>
                </a:cubicBezTo>
                <a:cubicBezTo>
                  <a:pt x="25002" y="2429"/>
                  <a:pt x="24986" y="2439"/>
                  <a:pt x="24970" y="2479"/>
                </a:cubicBezTo>
                <a:cubicBezTo>
                  <a:pt x="24952" y="2534"/>
                  <a:pt x="24865" y="2571"/>
                  <a:pt x="24823" y="2545"/>
                </a:cubicBezTo>
                <a:cubicBezTo>
                  <a:pt x="24812" y="2537"/>
                  <a:pt x="24791" y="2556"/>
                  <a:pt x="24778" y="2587"/>
                </a:cubicBezTo>
                <a:cubicBezTo>
                  <a:pt x="24759" y="2627"/>
                  <a:pt x="24735" y="2640"/>
                  <a:pt x="24691" y="2640"/>
                </a:cubicBezTo>
                <a:cubicBezTo>
                  <a:pt x="24643" y="2640"/>
                  <a:pt x="24630" y="2632"/>
                  <a:pt x="24640" y="2608"/>
                </a:cubicBezTo>
                <a:close/>
                <a:moveTo>
                  <a:pt x="24780" y="2429"/>
                </a:moveTo>
                <a:cubicBezTo>
                  <a:pt x="24780" y="2405"/>
                  <a:pt x="24772" y="2387"/>
                  <a:pt x="24762" y="2387"/>
                </a:cubicBezTo>
                <a:cubicBezTo>
                  <a:pt x="24751" y="2387"/>
                  <a:pt x="24725" y="2381"/>
                  <a:pt x="24704" y="2373"/>
                </a:cubicBezTo>
                <a:cubicBezTo>
                  <a:pt x="24683" y="2365"/>
                  <a:pt x="24672" y="2365"/>
                  <a:pt x="24680" y="2376"/>
                </a:cubicBezTo>
                <a:cubicBezTo>
                  <a:pt x="24688" y="2384"/>
                  <a:pt x="24685" y="2410"/>
                  <a:pt x="24672" y="2431"/>
                </a:cubicBezTo>
                <a:cubicBezTo>
                  <a:pt x="24654" y="2466"/>
                  <a:pt x="24659" y="2471"/>
                  <a:pt x="24717" y="2471"/>
                </a:cubicBezTo>
                <a:cubicBezTo>
                  <a:pt x="24767" y="2471"/>
                  <a:pt x="24780" y="2461"/>
                  <a:pt x="24780" y="2429"/>
                </a:cubicBezTo>
                <a:close/>
                <a:moveTo>
                  <a:pt x="24487" y="2321"/>
                </a:moveTo>
                <a:cubicBezTo>
                  <a:pt x="24480" y="2313"/>
                  <a:pt x="24456" y="2302"/>
                  <a:pt x="24435" y="2299"/>
                </a:cubicBezTo>
                <a:cubicBezTo>
                  <a:pt x="24371" y="2289"/>
                  <a:pt x="24366" y="2384"/>
                  <a:pt x="24427" y="2405"/>
                </a:cubicBezTo>
                <a:cubicBezTo>
                  <a:pt x="24466" y="2421"/>
                  <a:pt x="24477" y="2416"/>
                  <a:pt x="24487" y="2379"/>
                </a:cubicBezTo>
                <a:cubicBezTo>
                  <a:pt x="24493" y="2355"/>
                  <a:pt x="24493" y="2328"/>
                  <a:pt x="24487" y="2321"/>
                </a:cubicBezTo>
                <a:close/>
                <a:moveTo>
                  <a:pt x="24949" y="2318"/>
                </a:moveTo>
                <a:cubicBezTo>
                  <a:pt x="24949" y="2284"/>
                  <a:pt x="24936" y="2268"/>
                  <a:pt x="24907" y="2265"/>
                </a:cubicBezTo>
                <a:cubicBezTo>
                  <a:pt x="24865" y="2262"/>
                  <a:pt x="24846" y="2321"/>
                  <a:pt x="24878" y="2352"/>
                </a:cubicBezTo>
                <a:cubicBezTo>
                  <a:pt x="24910" y="2381"/>
                  <a:pt x="24949" y="2363"/>
                  <a:pt x="24949" y="2318"/>
                </a:cubicBezTo>
                <a:close/>
                <a:moveTo>
                  <a:pt x="24654" y="2239"/>
                </a:moveTo>
                <a:cubicBezTo>
                  <a:pt x="24654" y="2210"/>
                  <a:pt x="24640" y="2196"/>
                  <a:pt x="24611" y="2196"/>
                </a:cubicBezTo>
                <a:cubicBezTo>
                  <a:pt x="24582" y="2196"/>
                  <a:pt x="24569" y="2210"/>
                  <a:pt x="24569" y="2239"/>
                </a:cubicBezTo>
                <a:cubicBezTo>
                  <a:pt x="24569" y="2268"/>
                  <a:pt x="24582" y="2281"/>
                  <a:pt x="24611" y="2281"/>
                </a:cubicBezTo>
                <a:cubicBezTo>
                  <a:pt x="24640" y="2281"/>
                  <a:pt x="24654" y="2268"/>
                  <a:pt x="24654" y="2239"/>
                </a:cubicBezTo>
                <a:close/>
                <a:moveTo>
                  <a:pt x="24374" y="2173"/>
                </a:moveTo>
                <a:cubicBezTo>
                  <a:pt x="24379" y="2152"/>
                  <a:pt x="24363" y="2133"/>
                  <a:pt x="24337" y="2128"/>
                </a:cubicBezTo>
                <a:cubicBezTo>
                  <a:pt x="24313" y="2120"/>
                  <a:pt x="24295" y="2123"/>
                  <a:pt x="24295" y="2133"/>
                </a:cubicBezTo>
                <a:cubicBezTo>
                  <a:pt x="24295" y="2144"/>
                  <a:pt x="24290" y="2167"/>
                  <a:pt x="24282" y="2186"/>
                </a:cubicBezTo>
                <a:cubicBezTo>
                  <a:pt x="24271" y="2215"/>
                  <a:pt x="24279" y="2220"/>
                  <a:pt x="24319" y="2215"/>
                </a:cubicBezTo>
                <a:cubicBezTo>
                  <a:pt x="24345" y="2210"/>
                  <a:pt x="24371" y="2191"/>
                  <a:pt x="24374" y="2173"/>
                </a:cubicBezTo>
                <a:close/>
                <a:moveTo>
                  <a:pt x="24823" y="2120"/>
                </a:moveTo>
                <a:cubicBezTo>
                  <a:pt x="24823" y="2101"/>
                  <a:pt x="24812" y="2091"/>
                  <a:pt x="24799" y="2096"/>
                </a:cubicBezTo>
                <a:cubicBezTo>
                  <a:pt x="24759" y="2109"/>
                  <a:pt x="24751" y="2154"/>
                  <a:pt x="24788" y="2154"/>
                </a:cubicBezTo>
                <a:cubicBezTo>
                  <a:pt x="24807" y="2154"/>
                  <a:pt x="24823" y="2138"/>
                  <a:pt x="24823" y="2120"/>
                </a:cubicBezTo>
                <a:close/>
                <a:moveTo>
                  <a:pt x="24548" y="2072"/>
                </a:moveTo>
                <a:cubicBezTo>
                  <a:pt x="24548" y="2051"/>
                  <a:pt x="24530" y="2028"/>
                  <a:pt x="24506" y="2022"/>
                </a:cubicBezTo>
                <a:cubicBezTo>
                  <a:pt x="24474" y="2014"/>
                  <a:pt x="24464" y="2020"/>
                  <a:pt x="24464" y="2049"/>
                </a:cubicBezTo>
                <a:cubicBezTo>
                  <a:pt x="24464" y="2083"/>
                  <a:pt x="24487" y="2107"/>
                  <a:pt x="24532" y="2109"/>
                </a:cubicBezTo>
                <a:cubicBezTo>
                  <a:pt x="24540" y="2112"/>
                  <a:pt x="24548" y="2094"/>
                  <a:pt x="24548" y="2072"/>
                </a:cubicBezTo>
                <a:close/>
                <a:moveTo>
                  <a:pt x="24279" y="1993"/>
                </a:moveTo>
                <a:cubicBezTo>
                  <a:pt x="24287" y="1954"/>
                  <a:pt x="24282" y="1943"/>
                  <a:pt x="24242" y="1943"/>
                </a:cubicBezTo>
                <a:cubicBezTo>
                  <a:pt x="24213" y="1943"/>
                  <a:pt x="24187" y="1962"/>
                  <a:pt x="24173" y="1993"/>
                </a:cubicBezTo>
                <a:cubicBezTo>
                  <a:pt x="24152" y="2038"/>
                  <a:pt x="24155" y="2043"/>
                  <a:pt x="24210" y="2043"/>
                </a:cubicBezTo>
                <a:cubicBezTo>
                  <a:pt x="24258" y="2046"/>
                  <a:pt x="24271" y="2035"/>
                  <a:pt x="24279" y="1993"/>
                </a:cubicBezTo>
                <a:close/>
                <a:moveTo>
                  <a:pt x="24997" y="2020"/>
                </a:moveTo>
                <a:cubicBezTo>
                  <a:pt x="24999" y="2009"/>
                  <a:pt x="24991" y="1996"/>
                  <a:pt x="24976" y="1991"/>
                </a:cubicBezTo>
                <a:cubicBezTo>
                  <a:pt x="24962" y="1985"/>
                  <a:pt x="24949" y="1998"/>
                  <a:pt x="24949" y="2017"/>
                </a:cubicBezTo>
                <a:cubicBezTo>
                  <a:pt x="24949" y="2054"/>
                  <a:pt x="24986" y="2054"/>
                  <a:pt x="24997" y="2020"/>
                </a:cubicBezTo>
                <a:close/>
                <a:moveTo>
                  <a:pt x="24717" y="1951"/>
                </a:moveTo>
                <a:cubicBezTo>
                  <a:pt x="24717" y="1932"/>
                  <a:pt x="24706" y="1922"/>
                  <a:pt x="24693" y="1927"/>
                </a:cubicBezTo>
                <a:cubicBezTo>
                  <a:pt x="24654" y="1940"/>
                  <a:pt x="24646" y="1985"/>
                  <a:pt x="24683" y="1985"/>
                </a:cubicBezTo>
                <a:cubicBezTo>
                  <a:pt x="24701" y="1985"/>
                  <a:pt x="24717" y="1969"/>
                  <a:pt x="24717" y="1951"/>
                </a:cubicBezTo>
                <a:close/>
                <a:moveTo>
                  <a:pt x="24419" y="1856"/>
                </a:moveTo>
                <a:cubicBezTo>
                  <a:pt x="24377" y="1830"/>
                  <a:pt x="24363" y="1832"/>
                  <a:pt x="24353" y="1882"/>
                </a:cubicBezTo>
                <a:cubicBezTo>
                  <a:pt x="24342" y="1914"/>
                  <a:pt x="24348" y="1922"/>
                  <a:pt x="24369" y="1914"/>
                </a:cubicBezTo>
                <a:cubicBezTo>
                  <a:pt x="24385" y="1909"/>
                  <a:pt x="24406" y="1914"/>
                  <a:pt x="24416" y="1927"/>
                </a:cubicBezTo>
                <a:cubicBezTo>
                  <a:pt x="24427" y="1946"/>
                  <a:pt x="24435" y="1940"/>
                  <a:pt x="24440" y="1914"/>
                </a:cubicBezTo>
                <a:cubicBezTo>
                  <a:pt x="24443" y="1893"/>
                  <a:pt x="24435" y="1866"/>
                  <a:pt x="24419" y="1856"/>
                </a:cubicBezTo>
                <a:close/>
                <a:moveTo>
                  <a:pt x="24152" y="1827"/>
                </a:moveTo>
                <a:cubicBezTo>
                  <a:pt x="24158" y="1798"/>
                  <a:pt x="24155" y="1774"/>
                  <a:pt x="24147" y="1774"/>
                </a:cubicBezTo>
                <a:cubicBezTo>
                  <a:pt x="24137" y="1774"/>
                  <a:pt x="24113" y="1769"/>
                  <a:pt x="24092" y="1761"/>
                </a:cubicBezTo>
                <a:cubicBezTo>
                  <a:pt x="24065" y="1748"/>
                  <a:pt x="24057" y="1753"/>
                  <a:pt x="24068" y="1779"/>
                </a:cubicBezTo>
                <a:cubicBezTo>
                  <a:pt x="24076" y="1800"/>
                  <a:pt x="24071" y="1822"/>
                  <a:pt x="24057" y="1830"/>
                </a:cubicBezTo>
                <a:cubicBezTo>
                  <a:pt x="24042" y="1840"/>
                  <a:pt x="24047" y="1851"/>
                  <a:pt x="24076" y="1861"/>
                </a:cubicBezTo>
                <a:cubicBezTo>
                  <a:pt x="24137" y="1885"/>
                  <a:pt x="24142" y="1882"/>
                  <a:pt x="24152" y="1827"/>
                </a:cubicBezTo>
                <a:close/>
                <a:moveTo>
                  <a:pt x="24886" y="1837"/>
                </a:moveTo>
                <a:cubicBezTo>
                  <a:pt x="24886" y="1824"/>
                  <a:pt x="24875" y="1816"/>
                  <a:pt x="24865" y="1816"/>
                </a:cubicBezTo>
                <a:cubicBezTo>
                  <a:pt x="24854" y="1816"/>
                  <a:pt x="24844" y="1832"/>
                  <a:pt x="24844" y="1848"/>
                </a:cubicBezTo>
                <a:cubicBezTo>
                  <a:pt x="24844" y="1866"/>
                  <a:pt x="24854" y="1877"/>
                  <a:pt x="24865" y="1869"/>
                </a:cubicBezTo>
                <a:cubicBezTo>
                  <a:pt x="24875" y="1861"/>
                  <a:pt x="24886" y="1848"/>
                  <a:pt x="24886" y="1837"/>
                </a:cubicBezTo>
                <a:close/>
                <a:moveTo>
                  <a:pt x="24611" y="1769"/>
                </a:moveTo>
                <a:cubicBezTo>
                  <a:pt x="24611" y="1748"/>
                  <a:pt x="24598" y="1732"/>
                  <a:pt x="24580" y="1732"/>
                </a:cubicBezTo>
                <a:cubicBezTo>
                  <a:pt x="24561" y="1732"/>
                  <a:pt x="24548" y="1737"/>
                  <a:pt x="24548" y="1740"/>
                </a:cubicBezTo>
                <a:cubicBezTo>
                  <a:pt x="24548" y="1745"/>
                  <a:pt x="24543" y="1764"/>
                  <a:pt x="24538" y="1779"/>
                </a:cubicBezTo>
                <a:cubicBezTo>
                  <a:pt x="24530" y="1798"/>
                  <a:pt x="24540" y="1808"/>
                  <a:pt x="24569" y="1808"/>
                </a:cubicBezTo>
                <a:cubicBezTo>
                  <a:pt x="24596" y="1808"/>
                  <a:pt x="24611" y="1793"/>
                  <a:pt x="24611" y="1769"/>
                </a:cubicBezTo>
                <a:close/>
                <a:moveTo>
                  <a:pt x="25097" y="1732"/>
                </a:moveTo>
                <a:cubicBezTo>
                  <a:pt x="25097" y="1703"/>
                  <a:pt x="25084" y="1690"/>
                  <a:pt x="25055" y="1690"/>
                </a:cubicBezTo>
                <a:cubicBezTo>
                  <a:pt x="25002" y="1690"/>
                  <a:pt x="24999" y="1745"/>
                  <a:pt x="25049" y="1758"/>
                </a:cubicBezTo>
                <a:cubicBezTo>
                  <a:pt x="25071" y="1764"/>
                  <a:pt x="25089" y="1771"/>
                  <a:pt x="25092" y="1771"/>
                </a:cubicBezTo>
                <a:cubicBezTo>
                  <a:pt x="25094" y="1774"/>
                  <a:pt x="25097" y="1756"/>
                  <a:pt x="25097" y="1732"/>
                </a:cubicBezTo>
                <a:close/>
                <a:moveTo>
                  <a:pt x="24321" y="1711"/>
                </a:moveTo>
                <a:cubicBezTo>
                  <a:pt x="24308" y="1661"/>
                  <a:pt x="24263" y="1655"/>
                  <a:pt x="24245" y="1700"/>
                </a:cubicBezTo>
                <a:cubicBezTo>
                  <a:pt x="24237" y="1719"/>
                  <a:pt x="24250" y="1732"/>
                  <a:pt x="24279" y="1737"/>
                </a:cubicBezTo>
                <a:cubicBezTo>
                  <a:pt x="24305" y="1742"/>
                  <a:pt x="24329" y="1748"/>
                  <a:pt x="24329" y="1750"/>
                </a:cubicBezTo>
                <a:cubicBezTo>
                  <a:pt x="24332" y="1753"/>
                  <a:pt x="24329" y="1734"/>
                  <a:pt x="24321" y="1711"/>
                </a:cubicBezTo>
                <a:close/>
                <a:moveTo>
                  <a:pt x="24047" y="1647"/>
                </a:moveTo>
                <a:cubicBezTo>
                  <a:pt x="24057" y="1616"/>
                  <a:pt x="24047" y="1597"/>
                  <a:pt x="24013" y="1587"/>
                </a:cubicBezTo>
                <a:cubicBezTo>
                  <a:pt x="23976" y="1571"/>
                  <a:pt x="23965" y="1576"/>
                  <a:pt x="23960" y="1610"/>
                </a:cubicBezTo>
                <a:cubicBezTo>
                  <a:pt x="23954" y="1647"/>
                  <a:pt x="23986" y="1690"/>
                  <a:pt x="24023" y="1690"/>
                </a:cubicBezTo>
                <a:cubicBezTo>
                  <a:pt x="24031" y="1690"/>
                  <a:pt x="24042" y="1671"/>
                  <a:pt x="24047" y="1647"/>
                </a:cubicBezTo>
                <a:close/>
                <a:moveTo>
                  <a:pt x="24770" y="1645"/>
                </a:moveTo>
                <a:cubicBezTo>
                  <a:pt x="24762" y="1634"/>
                  <a:pt x="24746" y="1632"/>
                  <a:pt x="24735" y="1637"/>
                </a:cubicBezTo>
                <a:cubicBezTo>
                  <a:pt x="24725" y="1645"/>
                  <a:pt x="24722" y="1661"/>
                  <a:pt x="24728" y="1671"/>
                </a:cubicBezTo>
                <a:cubicBezTo>
                  <a:pt x="24735" y="1682"/>
                  <a:pt x="24751" y="1684"/>
                  <a:pt x="24762" y="1679"/>
                </a:cubicBezTo>
                <a:cubicBezTo>
                  <a:pt x="24772" y="1671"/>
                  <a:pt x="24775" y="1655"/>
                  <a:pt x="24770" y="1645"/>
                </a:cubicBezTo>
                <a:close/>
                <a:moveTo>
                  <a:pt x="24485" y="1595"/>
                </a:moveTo>
                <a:cubicBezTo>
                  <a:pt x="24485" y="1579"/>
                  <a:pt x="24474" y="1560"/>
                  <a:pt x="24464" y="1552"/>
                </a:cubicBezTo>
                <a:cubicBezTo>
                  <a:pt x="24453" y="1544"/>
                  <a:pt x="24443" y="1558"/>
                  <a:pt x="24443" y="1584"/>
                </a:cubicBezTo>
                <a:cubicBezTo>
                  <a:pt x="24443" y="1608"/>
                  <a:pt x="24453" y="1626"/>
                  <a:pt x="24464" y="1626"/>
                </a:cubicBezTo>
                <a:cubicBezTo>
                  <a:pt x="24474" y="1626"/>
                  <a:pt x="24485" y="1613"/>
                  <a:pt x="24485" y="1595"/>
                </a:cubicBezTo>
                <a:close/>
                <a:moveTo>
                  <a:pt x="24210" y="1531"/>
                </a:moveTo>
                <a:cubicBezTo>
                  <a:pt x="24210" y="1481"/>
                  <a:pt x="24171" y="1473"/>
                  <a:pt x="24147" y="1521"/>
                </a:cubicBezTo>
                <a:cubicBezTo>
                  <a:pt x="24129" y="1558"/>
                  <a:pt x="24131" y="1563"/>
                  <a:pt x="24168" y="1563"/>
                </a:cubicBezTo>
                <a:cubicBezTo>
                  <a:pt x="24192" y="1563"/>
                  <a:pt x="24210" y="1550"/>
                  <a:pt x="24210" y="1531"/>
                </a:cubicBezTo>
                <a:close/>
                <a:moveTo>
                  <a:pt x="24970" y="1542"/>
                </a:moveTo>
                <a:cubicBezTo>
                  <a:pt x="24970" y="1531"/>
                  <a:pt x="24957" y="1521"/>
                  <a:pt x="24939" y="1521"/>
                </a:cubicBezTo>
                <a:cubicBezTo>
                  <a:pt x="24920" y="1521"/>
                  <a:pt x="24907" y="1531"/>
                  <a:pt x="24907" y="1542"/>
                </a:cubicBezTo>
                <a:cubicBezTo>
                  <a:pt x="24907" y="1552"/>
                  <a:pt x="24920" y="1563"/>
                  <a:pt x="24939" y="1563"/>
                </a:cubicBezTo>
                <a:cubicBezTo>
                  <a:pt x="24957" y="1563"/>
                  <a:pt x="24970" y="1552"/>
                  <a:pt x="24970" y="1542"/>
                </a:cubicBezTo>
                <a:close/>
                <a:moveTo>
                  <a:pt x="23941" y="1468"/>
                </a:moveTo>
                <a:cubicBezTo>
                  <a:pt x="23949" y="1428"/>
                  <a:pt x="23941" y="1415"/>
                  <a:pt x="23915" y="1415"/>
                </a:cubicBezTo>
                <a:cubicBezTo>
                  <a:pt x="23896" y="1415"/>
                  <a:pt x="23873" y="1407"/>
                  <a:pt x="23862" y="1394"/>
                </a:cubicBezTo>
                <a:cubicBezTo>
                  <a:pt x="23849" y="1383"/>
                  <a:pt x="23841" y="1397"/>
                  <a:pt x="23838" y="1436"/>
                </a:cubicBezTo>
                <a:cubicBezTo>
                  <a:pt x="23836" y="1492"/>
                  <a:pt x="23849" y="1505"/>
                  <a:pt x="23918" y="1518"/>
                </a:cubicBezTo>
                <a:cubicBezTo>
                  <a:pt x="23925" y="1521"/>
                  <a:pt x="23936" y="1497"/>
                  <a:pt x="23941" y="1468"/>
                </a:cubicBezTo>
                <a:close/>
                <a:moveTo>
                  <a:pt x="24675" y="1478"/>
                </a:moveTo>
                <a:cubicBezTo>
                  <a:pt x="24675" y="1468"/>
                  <a:pt x="24662" y="1457"/>
                  <a:pt x="24643" y="1457"/>
                </a:cubicBezTo>
                <a:cubicBezTo>
                  <a:pt x="24625" y="1457"/>
                  <a:pt x="24611" y="1468"/>
                  <a:pt x="24611" y="1478"/>
                </a:cubicBezTo>
                <a:cubicBezTo>
                  <a:pt x="24611" y="1489"/>
                  <a:pt x="24625" y="1500"/>
                  <a:pt x="24643" y="1500"/>
                </a:cubicBezTo>
                <a:cubicBezTo>
                  <a:pt x="24662" y="1500"/>
                  <a:pt x="24675" y="1489"/>
                  <a:pt x="24675" y="1478"/>
                </a:cubicBezTo>
                <a:close/>
                <a:moveTo>
                  <a:pt x="24379" y="1415"/>
                </a:moveTo>
                <a:cubicBezTo>
                  <a:pt x="24379" y="1391"/>
                  <a:pt x="24366" y="1373"/>
                  <a:pt x="24348" y="1373"/>
                </a:cubicBezTo>
                <a:cubicBezTo>
                  <a:pt x="24290" y="1373"/>
                  <a:pt x="24311" y="1436"/>
                  <a:pt x="24374" y="1455"/>
                </a:cubicBezTo>
                <a:cubicBezTo>
                  <a:pt x="24377" y="1457"/>
                  <a:pt x="24379" y="1439"/>
                  <a:pt x="24379" y="1415"/>
                </a:cubicBezTo>
                <a:close/>
                <a:moveTo>
                  <a:pt x="24105" y="1354"/>
                </a:moveTo>
                <a:cubicBezTo>
                  <a:pt x="24121" y="1323"/>
                  <a:pt x="24118" y="1312"/>
                  <a:pt x="24086" y="1304"/>
                </a:cubicBezTo>
                <a:cubicBezTo>
                  <a:pt x="24057" y="1296"/>
                  <a:pt x="24039" y="1309"/>
                  <a:pt x="24023" y="1344"/>
                </a:cubicBezTo>
                <a:cubicBezTo>
                  <a:pt x="24005" y="1386"/>
                  <a:pt x="24005" y="1394"/>
                  <a:pt x="24042" y="1394"/>
                </a:cubicBezTo>
                <a:cubicBezTo>
                  <a:pt x="24063" y="1394"/>
                  <a:pt x="24092" y="1375"/>
                  <a:pt x="24105" y="1354"/>
                </a:cubicBezTo>
                <a:close/>
                <a:moveTo>
                  <a:pt x="24844" y="1373"/>
                </a:moveTo>
                <a:cubicBezTo>
                  <a:pt x="24844" y="1362"/>
                  <a:pt x="24836" y="1352"/>
                  <a:pt x="24823" y="1352"/>
                </a:cubicBezTo>
                <a:cubicBezTo>
                  <a:pt x="24812" y="1352"/>
                  <a:pt x="24799" y="1362"/>
                  <a:pt x="24791" y="1373"/>
                </a:cubicBezTo>
                <a:cubicBezTo>
                  <a:pt x="24783" y="1383"/>
                  <a:pt x="24794" y="1394"/>
                  <a:pt x="24812" y="1394"/>
                </a:cubicBezTo>
                <a:cubicBezTo>
                  <a:pt x="24828" y="1394"/>
                  <a:pt x="24844" y="1383"/>
                  <a:pt x="24844" y="1373"/>
                </a:cubicBezTo>
                <a:close/>
                <a:moveTo>
                  <a:pt x="23838" y="1286"/>
                </a:moveTo>
                <a:cubicBezTo>
                  <a:pt x="23849" y="1238"/>
                  <a:pt x="23844" y="1228"/>
                  <a:pt x="23791" y="1217"/>
                </a:cubicBezTo>
                <a:cubicBezTo>
                  <a:pt x="23746" y="1209"/>
                  <a:pt x="23728" y="1191"/>
                  <a:pt x="23720" y="1151"/>
                </a:cubicBezTo>
                <a:cubicBezTo>
                  <a:pt x="23714" y="1122"/>
                  <a:pt x="23717" y="1093"/>
                  <a:pt x="23728" y="1085"/>
                </a:cubicBezTo>
                <a:cubicBezTo>
                  <a:pt x="23757" y="1069"/>
                  <a:pt x="23749" y="1032"/>
                  <a:pt x="23720" y="1037"/>
                </a:cubicBezTo>
                <a:cubicBezTo>
                  <a:pt x="23638" y="1048"/>
                  <a:pt x="23585" y="974"/>
                  <a:pt x="23622" y="903"/>
                </a:cubicBezTo>
                <a:cubicBezTo>
                  <a:pt x="23638" y="871"/>
                  <a:pt x="23633" y="866"/>
                  <a:pt x="23580" y="866"/>
                </a:cubicBezTo>
                <a:cubicBezTo>
                  <a:pt x="23543" y="866"/>
                  <a:pt x="23514" y="879"/>
                  <a:pt x="23506" y="900"/>
                </a:cubicBezTo>
                <a:cubicBezTo>
                  <a:pt x="23485" y="956"/>
                  <a:pt x="23490" y="971"/>
                  <a:pt x="23532" y="971"/>
                </a:cubicBezTo>
                <a:cubicBezTo>
                  <a:pt x="23588" y="971"/>
                  <a:pt x="23627" y="1024"/>
                  <a:pt x="23614" y="1088"/>
                </a:cubicBezTo>
                <a:cubicBezTo>
                  <a:pt x="23609" y="1122"/>
                  <a:pt x="23614" y="1140"/>
                  <a:pt x="23633" y="1140"/>
                </a:cubicBezTo>
                <a:cubicBezTo>
                  <a:pt x="23677" y="1140"/>
                  <a:pt x="23725" y="1204"/>
                  <a:pt x="23725" y="1267"/>
                </a:cubicBezTo>
                <a:cubicBezTo>
                  <a:pt x="23725" y="1315"/>
                  <a:pt x="23736" y="1331"/>
                  <a:pt x="23772" y="1336"/>
                </a:cubicBezTo>
                <a:cubicBezTo>
                  <a:pt x="23799" y="1338"/>
                  <a:pt x="23820" y="1341"/>
                  <a:pt x="23823" y="1341"/>
                </a:cubicBezTo>
                <a:cubicBezTo>
                  <a:pt x="23823" y="1341"/>
                  <a:pt x="23830" y="1317"/>
                  <a:pt x="23838" y="1286"/>
                </a:cubicBezTo>
                <a:close/>
                <a:moveTo>
                  <a:pt x="24548" y="1299"/>
                </a:moveTo>
                <a:cubicBezTo>
                  <a:pt x="24548" y="1280"/>
                  <a:pt x="24538" y="1267"/>
                  <a:pt x="24527" y="1267"/>
                </a:cubicBezTo>
                <a:cubicBezTo>
                  <a:pt x="24516" y="1267"/>
                  <a:pt x="24506" y="1280"/>
                  <a:pt x="24506" y="1299"/>
                </a:cubicBezTo>
                <a:cubicBezTo>
                  <a:pt x="24506" y="1317"/>
                  <a:pt x="24516" y="1331"/>
                  <a:pt x="24527" y="1331"/>
                </a:cubicBezTo>
                <a:cubicBezTo>
                  <a:pt x="24538" y="1331"/>
                  <a:pt x="24548" y="1317"/>
                  <a:pt x="24548" y="1299"/>
                </a:cubicBezTo>
                <a:close/>
                <a:moveTo>
                  <a:pt x="25055" y="1267"/>
                </a:moveTo>
                <a:cubicBezTo>
                  <a:pt x="25055" y="1238"/>
                  <a:pt x="24994" y="1214"/>
                  <a:pt x="24976" y="1233"/>
                </a:cubicBezTo>
                <a:cubicBezTo>
                  <a:pt x="24968" y="1241"/>
                  <a:pt x="24976" y="1257"/>
                  <a:pt x="24991" y="1267"/>
                </a:cubicBezTo>
                <a:cubicBezTo>
                  <a:pt x="25034" y="1294"/>
                  <a:pt x="25055" y="1294"/>
                  <a:pt x="25055" y="1267"/>
                </a:cubicBezTo>
                <a:close/>
                <a:moveTo>
                  <a:pt x="24282" y="1235"/>
                </a:moveTo>
                <a:cubicBezTo>
                  <a:pt x="24287" y="1217"/>
                  <a:pt x="24290" y="1204"/>
                  <a:pt x="24284" y="1204"/>
                </a:cubicBezTo>
                <a:cubicBezTo>
                  <a:pt x="24282" y="1204"/>
                  <a:pt x="24263" y="1199"/>
                  <a:pt x="24245" y="1191"/>
                </a:cubicBezTo>
                <a:cubicBezTo>
                  <a:pt x="24221" y="1183"/>
                  <a:pt x="24210" y="1191"/>
                  <a:pt x="24210" y="1222"/>
                </a:cubicBezTo>
                <a:cubicBezTo>
                  <a:pt x="24210" y="1272"/>
                  <a:pt x="24263" y="1283"/>
                  <a:pt x="24282" y="1235"/>
                </a:cubicBezTo>
                <a:close/>
                <a:moveTo>
                  <a:pt x="23994" y="1167"/>
                </a:moveTo>
                <a:cubicBezTo>
                  <a:pt x="23999" y="1103"/>
                  <a:pt x="23933" y="1103"/>
                  <a:pt x="23904" y="1167"/>
                </a:cubicBezTo>
                <a:cubicBezTo>
                  <a:pt x="23883" y="1209"/>
                  <a:pt x="23889" y="1214"/>
                  <a:pt x="23936" y="1214"/>
                </a:cubicBezTo>
                <a:cubicBezTo>
                  <a:pt x="23978" y="1214"/>
                  <a:pt x="23991" y="1204"/>
                  <a:pt x="23994" y="1167"/>
                </a:cubicBezTo>
                <a:close/>
                <a:moveTo>
                  <a:pt x="24725" y="1193"/>
                </a:moveTo>
                <a:cubicBezTo>
                  <a:pt x="24733" y="1175"/>
                  <a:pt x="24725" y="1162"/>
                  <a:pt x="24706" y="1162"/>
                </a:cubicBezTo>
                <a:cubicBezTo>
                  <a:pt x="24688" y="1162"/>
                  <a:pt x="24675" y="1175"/>
                  <a:pt x="24675" y="1193"/>
                </a:cubicBezTo>
                <a:cubicBezTo>
                  <a:pt x="24675" y="1212"/>
                  <a:pt x="24683" y="1225"/>
                  <a:pt x="24693" y="1225"/>
                </a:cubicBezTo>
                <a:cubicBezTo>
                  <a:pt x="24704" y="1225"/>
                  <a:pt x="24717" y="1212"/>
                  <a:pt x="24725" y="1193"/>
                </a:cubicBezTo>
                <a:close/>
                <a:moveTo>
                  <a:pt x="24453" y="1119"/>
                </a:moveTo>
                <a:cubicBezTo>
                  <a:pt x="24453" y="1074"/>
                  <a:pt x="24392" y="1080"/>
                  <a:pt x="24382" y="1127"/>
                </a:cubicBezTo>
                <a:cubicBezTo>
                  <a:pt x="24377" y="1154"/>
                  <a:pt x="24387" y="1164"/>
                  <a:pt x="24414" y="1159"/>
                </a:cubicBezTo>
                <a:cubicBezTo>
                  <a:pt x="24435" y="1154"/>
                  <a:pt x="24453" y="1135"/>
                  <a:pt x="24453" y="1119"/>
                </a:cubicBezTo>
                <a:close/>
                <a:moveTo>
                  <a:pt x="24168" y="1059"/>
                </a:moveTo>
                <a:cubicBezTo>
                  <a:pt x="24168" y="1003"/>
                  <a:pt x="24113" y="985"/>
                  <a:pt x="24100" y="1035"/>
                </a:cubicBezTo>
                <a:cubicBezTo>
                  <a:pt x="24086" y="1080"/>
                  <a:pt x="24100" y="1098"/>
                  <a:pt x="24139" y="1098"/>
                </a:cubicBezTo>
                <a:cubicBezTo>
                  <a:pt x="24155" y="1098"/>
                  <a:pt x="24168" y="1080"/>
                  <a:pt x="24168" y="1059"/>
                </a:cubicBezTo>
                <a:close/>
                <a:moveTo>
                  <a:pt x="24928" y="1067"/>
                </a:moveTo>
                <a:cubicBezTo>
                  <a:pt x="24928" y="1048"/>
                  <a:pt x="24915" y="1035"/>
                  <a:pt x="24899" y="1035"/>
                </a:cubicBezTo>
                <a:cubicBezTo>
                  <a:pt x="24883" y="1035"/>
                  <a:pt x="24865" y="1048"/>
                  <a:pt x="24857" y="1067"/>
                </a:cubicBezTo>
                <a:cubicBezTo>
                  <a:pt x="24849" y="1088"/>
                  <a:pt x="24859" y="1098"/>
                  <a:pt x="24886" y="1098"/>
                </a:cubicBezTo>
                <a:cubicBezTo>
                  <a:pt x="24910" y="1098"/>
                  <a:pt x="24928" y="1085"/>
                  <a:pt x="24928" y="1067"/>
                </a:cubicBezTo>
                <a:close/>
                <a:moveTo>
                  <a:pt x="23894" y="998"/>
                </a:moveTo>
                <a:cubicBezTo>
                  <a:pt x="23894" y="977"/>
                  <a:pt x="23875" y="948"/>
                  <a:pt x="23852" y="935"/>
                </a:cubicBezTo>
                <a:cubicBezTo>
                  <a:pt x="23817" y="913"/>
                  <a:pt x="23809" y="913"/>
                  <a:pt x="23809" y="937"/>
                </a:cubicBezTo>
                <a:cubicBezTo>
                  <a:pt x="23809" y="956"/>
                  <a:pt x="23804" y="982"/>
                  <a:pt x="23796" y="1001"/>
                </a:cubicBezTo>
                <a:cubicBezTo>
                  <a:pt x="23786" y="1027"/>
                  <a:pt x="23796" y="1035"/>
                  <a:pt x="23838" y="1035"/>
                </a:cubicBezTo>
                <a:cubicBezTo>
                  <a:pt x="23878" y="1035"/>
                  <a:pt x="23894" y="1024"/>
                  <a:pt x="23894" y="998"/>
                </a:cubicBezTo>
                <a:close/>
                <a:moveTo>
                  <a:pt x="24633" y="1003"/>
                </a:moveTo>
                <a:cubicBezTo>
                  <a:pt x="24633" y="985"/>
                  <a:pt x="24619" y="971"/>
                  <a:pt x="24601" y="971"/>
                </a:cubicBezTo>
                <a:cubicBezTo>
                  <a:pt x="24582" y="971"/>
                  <a:pt x="24569" y="985"/>
                  <a:pt x="24569" y="1003"/>
                </a:cubicBezTo>
                <a:cubicBezTo>
                  <a:pt x="24569" y="1022"/>
                  <a:pt x="24582" y="1035"/>
                  <a:pt x="24601" y="1035"/>
                </a:cubicBezTo>
                <a:cubicBezTo>
                  <a:pt x="24619" y="1035"/>
                  <a:pt x="24633" y="1022"/>
                  <a:pt x="24633" y="1003"/>
                </a:cubicBezTo>
                <a:close/>
                <a:moveTo>
                  <a:pt x="24071" y="882"/>
                </a:moveTo>
                <a:cubicBezTo>
                  <a:pt x="24084" y="829"/>
                  <a:pt x="24086" y="834"/>
                  <a:pt x="24028" y="816"/>
                </a:cubicBezTo>
                <a:cubicBezTo>
                  <a:pt x="23991" y="805"/>
                  <a:pt x="23981" y="810"/>
                  <a:pt x="23973" y="855"/>
                </a:cubicBezTo>
                <a:cubicBezTo>
                  <a:pt x="23962" y="916"/>
                  <a:pt x="23970" y="929"/>
                  <a:pt x="24020" y="929"/>
                </a:cubicBezTo>
                <a:cubicBezTo>
                  <a:pt x="24042" y="929"/>
                  <a:pt x="24063" y="908"/>
                  <a:pt x="24071" y="882"/>
                </a:cubicBezTo>
                <a:close/>
                <a:moveTo>
                  <a:pt x="23794" y="816"/>
                </a:moveTo>
                <a:cubicBezTo>
                  <a:pt x="23801" y="773"/>
                  <a:pt x="23794" y="763"/>
                  <a:pt x="23749" y="752"/>
                </a:cubicBezTo>
                <a:cubicBezTo>
                  <a:pt x="23717" y="747"/>
                  <a:pt x="23693" y="744"/>
                  <a:pt x="23691" y="747"/>
                </a:cubicBezTo>
                <a:cubicBezTo>
                  <a:pt x="23691" y="747"/>
                  <a:pt x="23683" y="776"/>
                  <a:pt x="23675" y="808"/>
                </a:cubicBezTo>
                <a:cubicBezTo>
                  <a:pt x="23662" y="861"/>
                  <a:pt x="23667" y="866"/>
                  <a:pt x="23722" y="866"/>
                </a:cubicBezTo>
                <a:cubicBezTo>
                  <a:pt x="23770" y="866"/>
                  <a:pt x="23786" y="855"/>
                  <a:pt x="23794" y="816"/>
                </a:cubicBezTo>
                <a:close/>
                <a:moveTo>
                  <a:pt x="23970" y="721"/>
                </a:moveTo>
                <a:cubicBezTo>
                  <a:pt x="23970" y="676"/>
                  <a:pt x="23960" y="655"/>
                  <a:pt x="23928" y="647"/>
                </a:cubicBezTo>
                <a:cubicBezTo>
                  <a:pt x="23878" y="634"/>
                  <a:pt x="23881" y="631"/>
                  <a:pt x="23865" y="686"/>
                </a:cubicBezTo>
                <a:cubicBezTo>
                  <a:pt x="23854" y="721"/>
                  <a:pt x="23865" y="737"/>
                  <a:pt x="23910" y="755"/>
                </a:cubicBezTo>
                <a:cubicBezTo>
                  <a:pt x="23941" y="766"/>
                  <a:pt x="23968" y="779"/>
                  <a:pt x="23970" y="779"/>
                </a:cubicBezTo>
                <a:cubicBezTo>
                  <a:pt x="23970" y="781"/>
                  <a:pt x="23970" y="752"/>
                  <a:pt x="23970" y="721"/>
                </a:cubicBezTo>
                <a:close/>
                <a:moveTo>
                  <a:pt x="23849" y="523"/>
                </a:moveTo>
                <a:cubicBezTo>
                  <a:pt x="23841" y="470"/>
                  <a:pt x="23757" y="454"/>
                  <a:pt x="23754" y="507"/>
                </a:cubicBezTo>
                <a:cubicBezTo>
                  <a:pt x="23754" y="557"/>
                  <a:pt x="23767" y="570"/>
                  <a:pt x="23812" y="570"/>
                </a:cubicBezTo>
                <a:cubicBezTo>
                  <a:pt x="23844" y="570"/>
                  <a:pt x="23852" y="560"/>
                  <a:pt x="23849" y="523"/>
                </a:cubicBezTo>
                <a:close/>
                <a:moveTo>
                  <a:pt x="24015" y="438"/>
                </a:moveTo>
                <a:cubicBezTo>
                  <a:pt x="24057" y="399"/>
                  <a:pt x="24044" y="359"/>
                  <a:pt x="23989" y="359"/>
                </a:cubicBezTo>
                <a:cubicBezTo>
                  <a:pt x="23952" y="359"/>
                  <a:pt x="23936" y="370"/>
                  <a:pt x="23936" y="399"/>
                </a:cubicBezTo>
                <a:cubicBezTo>
                  <a:pt x="23936" y="465"/>
                  <a:pt x="23973" y="483"/>
                  <a:pt x="24015" y="438"/>
                </a:cubicBezTo>
                <a:close/>
                <a:moveTo>
                  <a:pt x="24210" y="298"/>
                </a:moveTo>
                <a:cubicBezTo>
                  <a:pt x="24210" y="267"/>
                  <a:pt x="24131" y="190"/>
                  <a:pt x="24097" y="190"/>
                </a:cubicBezTo>
                <a:cubicBezTo>
                  <a:pt x="24092" y="190"/>
                  <a:pt x="24094" y="301"/>
                  <a:pt x="24102" y="333"/>
                </a:cubicBezTo>
                <a:cubicBezTo>
                  <a:pt x="24105" y="335"/>
                  <a:pt x="24129" y="338"/>
                  <a:pt x="24158" y="338"/>
                </a:cubicBezTo>
                <a:cubicBezTo>
                  <a:pt x="24195" y="338"/>
                  <a:pt x="24210" y="327"/>
                  <a:pt x="24210" y="298"/>
                </a:cubicBezTo>
                <a:close/>
                <a:moveTo>
                  <a:pt x="19538" y="2600"/>
                </a:moveTo>
                <a:cubicBezTo>
                  <a:pt x="19530" y="2590"/>
                  <a:pt x="19535" y="2574"/>
                  <a:pt x="19546" y="2566"/>
                </a:cubicBezTo>
                <a:cubicBezTo>
                  <a:pt x="19580" y="2545"/>
                  <a:pt x="19601" y="2574"/>
                  <a:pt x="19572" y="2600"/>
                </a:cubicBezTo>
                <a:cubicBezTo>
                  <a:pt x="19559" y="2616"/>
                  <a:pt x="19546" y="2616"/>
                  <a:pt x="19538" y="2600"/>
                </a:cubicBezTo>
                <a:close/>
                <a:moveTo>
                  <a:pt x="23907" y="2545"/>
                </a:moveTo>
                <a:cubicBezTo>
                  <a:pt x="23875" y="2521"/>
                  <a:pt x="23875" y="2516"/>
                  <a:pt x="23915" y="2482"/>
                </a:cubicBezTo>
                <a:cubicBezTo>
                  <a:pt x="23949" y="2450"/>
                  <a:pt x="23962" y="2450"/>
                  <a:pt x="23989" y="2471"/>
                </a:cubicBezTo>
                <a:cubicBezTo>
                  <a:pt x="24060" y="2529"/>
                  <a:pt x="23984" y="2600"/>
                  <a:pt x="23907" y="2545"/>
                </a:cubicBezTo>
                <a:close/>
                <a:moveTo>
                  <a:pt x="25131" y="2537"/>
                </a:moveTo>
                <a:cubicBezTo>
                  <a:pt x="25123" y="2527"/>
                  <a:pt x="25129" y="2511"/>
                  <a:pt x="25139" y="2503"/>
                </a:cubicBezTo>
                <a:cubicBezTo>
                  <a:pt x="25173" y="2482"/>
                  <a:pt x="25195" y="2511"/>
                  <a:pt x="25166" y="2537"/>
                </a:cubicBezTo>
                <a:cubicBezTo>
                  <a:pt x="25152" y="2553"/>
                  <a:pt x="25139" y="2553"/>
                  <a:pt x="25131" y="2537"/>
                </a:cubicBezTo>
                <a:close/>
                <a:moveTo>
                  <a:pt x="18920" y="2479"/>
                </a:moveTo>
                <a:cubicBezTo>
                  <a:pt x="18918" y="2450"/>
                  <a:pt x="18926" y="2429"/>
                  <a:pt x="18936" y="2429"/>
                </a:cubicBezTo>
                <a:cubicBezTo>
                  <a:pt x="18947" y="2429"/>
                  <a:pt x="18955" y="2442"/>
                  <a:pt x="18955" y="2461"/>
                </a:cubicBezTo>
                <a:cubicBezTo>
                  <a:pt x="18955" y="2479"/>
                  <a:pt x="18968" y="2487"/>
                  <a:pt x="18986" y="2479"/>
                </a:cubicBezTo>
                <a:cubicBezTo>
                  <a:pt x="19005" y="2471"/>
                  <a:pt x="19018" y="2476"/>
                  <a:pt x="19018" y="2487"/>
                </a:cubicBezTo>
                <a:cubicBezTo>
                  <a:pt x="19018" y="2500"/>
                  <a:pt x="18997" y="2513"/>
                  <a:pt x="18971" y="2519"/>
                </a:cubicBezTo>
                <a:cubicBezTo>
                  <a:pt x="18934" y="2524"/>
                  <a:pt x="18923" y="2516"/>
                  <a:pt x="18920" y="2479"/>
                </a:cubicBezTo>
                <a:close/>
                <a:moveTo>
                  <a:pt x="19707" y="2521"/>
                </a:moveTo>
                <a:cubicBezTo>
                  <a:pt x="19678" y="2490"/>
                  <a:pt x="19693" y="2429"/>
                  <a:pt x="19736" y="2429"/>
                </a:cubicBezTo>
                <a:cubicBezTo>
                  <a:pt x="19788" y="2429"/>
                  <a:pt x="19810" y="2466"/>
                  <a:pt x="19778" y="2503"/>
                </a:cubicBezTo>
                <a:cubicBezTo>
                  <a:pt x="19749" y="2537"/>
                  <a:pt x="19730" y="2542"/>
                  <a:pt x="19707" y="2521"/>
                </a:cubicBezTo>
                <a:close/>
                <a:moveTo>
                  <a:pt x="23691" y="2482"/>
                </a:moveTo>
                <a:cubicBezTo>
                  <a:pt x="23696" y="2466"/>
                  <a:pt x="23693" y="2445"/>
                  <a:pt x="23683" y="2439"/>
                </a:cubicBezTo>
                <a:cubicBezTo>
                  <a:pt x="23670" y="2431"/>
                  <a:pt x="23662" y="2442"/>
                  <a:pt x="23662" y="2461"/>
                </a:cubicBezTo>
                <a:cubicBezTo>
                  <a:pt x="23662" y="2476"/>
                  <a:pt x="23651" y="2492"/>
                  <a:pt x="23641" y="2492"/>
                </a:cubicBezTo>
                <a:cubicBezTo>
                  <a:pt x="23630" y="2492"/>
                  <a:pt x="23619" y="2468"/>
                  <a:pt x="23619" y="2439"/>
                </a:cubicBezTo>
                <a:cubicBezTo>
                  <a:pt x="23619" y="2371"/>
                  <a:pt x="23693" y="2365"/>
                  <a:pt x="23712" y="2434"/>
                </a:cubicBezTo>
                <a:cubicBezTo>
                  <a:pt x="23730" y="2500"/>
                  <a:pt x="23728" y="2513"/>
                  <a:pt x="23701" y="2513"/>
                </a:cubicBezTo>
                <a:cubicBezTo>
                  <a:pt x="23688" y="2513"/>
                  <a:pt x="23683" y="2500"/>
                  <a:pt x="23691" y="2482"/>
                </a:cubicBezTo>
                <a:close/>
                <a:moveTo>
                  <a:pt x="18720" y="2434"/>
                </a:moveTo>
                <a:cubicBezTo>
                  <a:pt x="18741" y="2426"/>
                  <a:pt x="18730" y="2410"/>
                  <a:pt x="18688" y="2376"/>
                </a:cubicBezTo>
                <a:cubicBezTo>
                  <a:pt x="18654" y="2350"/>
                  <a:pt x="18633" y="2321"/>
                  <a:pt x="18641" y="2313"/>
                </a:cubicBezTo>
                <a:cubicBezTo>
                  <a:pt x="18664" y="2289"/>
                  <a:pt x="18730" y="2321"/>
                  <a:pt x="18762" y="2368"/>
                </a:cubicBezTo>
                <a:cubicBezTo>
                  <a:pt x="18786" y="2405"/>
                  <a:pt x="18786" y="2416"/>
                  <a:pt x="18762" y="2431"/>
                </a:cubicBezTo>
                <a:cubicBezTo>
                  <a:pt x="18746" y="2442"/>
                  <a:pt x="18723" y="2450"/>
                  <a:pt x="18712" y="2447"/>
                </a:cubicBezTo>
                <a:cubicBezTo>
                  <a:pt x="18701" y="2447"/>
                  <a:pt x="18704" y="2442"/>
                  <a:pt x="18720" y="2434"/>
                </a:cubicBezTo>
                <a:close/>
                <a:moveTo>
                  <a:pt x="23775" y="2397"/>
                </a:moveTo>
                <a:cubicBezTo>
                  <a:pt x="23757" y="2321"/>
                  <a:pt x="23780" y="2281"/>
                  <a:pt x="23841" y="2281"/>
                </a:cubicBezTo>
                <a:cubicBezTo>
                  <a:pt x="23902" y="2281"/>
                  <a:pt x="23936" y="2368"/>
                  <a:pt x="23894" y="2418"/>
                </a:cubicBezTo>
                <a:cubicBezTo>
                  <a:pt x="23852" y="2468"/>
                  <a:pt x="23791" y="2458"/>
                  <a:pt x="23775" y="2397"/>
                </a:cubicBezTo>
                <a:close/>
                <a:moveTo>
                  <a:pt x="20319" y="2373"/>
                </a:moveTo>
                <a:cubicBezTo>
                  <a:pt x="20250" y="2307"/>
                  <a:pt x="20287" y="2239"/>
                  <a:pt x="20390" y="2239"/>
                </a:cubicBezTo>
                <a:cubicBezTo>
                  <a:pt x="20461" y="2239"/>
                  <a:pt x="20488" y="2350"/>
                  <a:pt x="20424" y="2392"/>
                </a:cubicBezTo>
                <a:cubicBezTo>
                  <a:pt x="20387" y="2416"/>
                  <a:pt x="20353" y="2410"/>
                  <a:pt x="20319" y="2373"/>
                </a:cubicBezTo>
                <a:close/>
                <a:moveTo>
                  <a:pt x="23514" y="2344"/>
                </a:moveTo>
                <a:cubicBezTo>
                  <a:pt x="23466" y="2297"/>
                  <a:pt x="23464" y="2284"/>
                  <a:pt x="23490" y="2241"/>
                </a:cubicBezTo>
                <a:cubicBezTo>
                  <a:pt x="23517" y="2202"/>
                  <a:pt x="23609" y="2220"/>
                  <a:pt x="23606" y="2265"/>
                </a:cubicBezTo>
                <a:cubicBezTo>
                  <a:pt x="23604" y="2286"/>
                  <a:pt x="23611" y="2297"/>
                  <a:pt x="23622" y="2289"/>
                </a:cubicBezTo>
                <a:cubicBezTo>
                  <a:pt x="23654" y="2270"/>
                  <a:pt x="23643" y="2318"/>
                  <a:pt x="23606" y="2352"/>
                </a:cubicBezTo>
                <a:cubicBezTo>
                  <a:pt x="23567" y="2395"/>
                  <a:pt x="23564" y="2395"/>
                  <a:pt x="23514" y="2344"/>
                </a:cubicBezTo>
                <a:close/>
                <a:moveTo>
                  <a:pt x="9826" y="2323"/>
                </a:moveTo>
                <a:cubicBezTo>
                  <a:pt x="9818" y="2310"/>
                  <a:pt x="9839" y="2302"/>
                  <a:pt x="9879" y="2302"/>
                </a:cubicBezTo>
                <a:cubicBezTo>
                  <a:pt x="9913" y="2302"/>
                  <a:pt x="9942" y="2313"/>
                  <a:pt x="9942" y="2323"/>
                </a:cubicBezTo>
                <a:cubicBezTo>
                  <a:pt x="9942" y="2334"/>
                  <a:pt x="9918" y="2344"/>
                  <a:pt x="9889" y="2344"/>
                </a:cubicBezTo>
                <a:cubicBezTo>
                  <a:pt x="9863" y="2344"/>
                  <a:pt x="9834" y="2334"/>
                  <a:pt x="9826" y="2323"/>
                </a:cubicBezTo>
                <a:close/>
                <a:moveTo>
                  <a:pt x="23218" y="2270"/>
                </a:moveTo>
                <a:cubicBezTo>
                  <a:pt x="23187" y="2231"/>
                  <a:pt x="23210" y="2154"/>
                  <a:pt x="23258" y="2154"/>
                </a:cubicBezTo>
                <a:cubicBezTo>
                  <a:pt x="23334" y="2154"/>
                  <a:pt x="23358" y="2241"/>
                  <a:pt x="23295" y="2286"/>
                </a:cubicBezTo>
                <a:cubicBezTo>
                  <a:pt x="23261" y="2307"/>
                  <a:pt x="23247" y="2305"/>
                  <a:pt x="23218" y="2270"/>
                </a:cubicBezTo>
                <a:close/>
                <a:moveTo>
                  <a:pt x="23250" y="2239"/>
                </a:moveTo>
                <a:cubicBezTo>
                  <a:pt x="23242" y="2228"/>
                  <a:pt x="23232" y="2218"/>
                  <a:pt x="23229" y="2218"/>
                </a:cubicBezTo>
                <a:cubicBezTo>
                  <a:pt x="23224" y="2218"/>
                  <a:pt x="23218" y="2228"/>
                  <a:pt x="23218" y="2239"/>
                </a:cubicBezTo>
                <a:cubicBezTo>
                  <a:pt x="23218" y="2249"/>
                  <a:pt x="23229" y="2260"/>
                  <a:pt x="23239" y="2260"/>
                </a:cubicBezTo>
                <a:cubicBezTo>
                  <a:pt x="23253" y="2260"/>
                  <a:pt x="23258" y="2249"/>
                  <a:pt x="23250" y="2239"/>
                </a:cubicBezTo>
                <a:close/>
                <a:moveTo>
                  <a:pt x="25168" y="2270"/>
                </a:moveTo>
                <a:cubicBezTo>
                  <a:pt x="25147" y="2218"/>
                  <a:pt x="25171" y="2165"/>
                  <a:pt x="25218" y="2160"/>
                </a:cubicBezTo>
                <a:cubicBezTo>
                  <a:pt x="25276" y="2149"/>
                  <a:pt x="25324" y="2226"/>
                  <a:pt x="25287" y="2273"/>
                </a:cubicBezTo>
                <a:cubicBezTo>
                  <a:pt x="25253" y="2310"/>
                  <a:pt x="25184" y="2310"/>
                  <a:pt x="25168" y="2270"/>
                </a:cubicBezTo>
                <a:close/>
                <a:moveTo>
                  <a:pt x="18564" y="2265"/>
                </a:moveTo>
                <a:cubicBezTo>
                  <a:pt x="18554" y="2257"/>
                  <a:pt x="18530" y="2233"/>
                  <a:pt x="18514" y="2212"/>
                </a:cubicBezTo>
                <a:cubicBezTo>
                  <a:pt x="18472" y="2157"/>
                  <a:pt x="18519" y="2167"/>
                  <a:pt x="18591" y="2228"/>
                </a:cubicBezTo>
                <a:cubicBezTo>
                  <a:pt x="18628" y="2262"/>
                  <a:pt x="18638" y="2281"/>
                  <a:pt x="18617" y="2281"/>
                </a:cubicBezTo>
                <a:cubicBezTo>
                  <a:pt x="18599" y="2281"/>
                  <a:pt x="18575" y="2273"/>
                  <a:pt x="18564" y="2265"/>
                </a:cubicBezTo>
                <a:close/>
                <a:moveTo>
                  <a:pt x="19306" y="2247"/>
                </a:moveTo>
                <a:cubicBezTo>
                  <a:pt x="19287" y="2202"/>
                  <a:pt x="19308" y="2175"/>
                  <a:pt x="19356" y="2175"/>
                </a:cubicBezTo>
                <a:cubicBezTo>
                  <a:pt x="19409" y="2175"/>
                  <a:pt x="19414" y="2249"/>
                  <a:pt x="19364" y="2268"/>
                </a:cubicBezTo>
                <a:cubicBezTo>
                  <a:pt x="19319" y="2286"/>
                  <a:pt x="19319" y="2286"/>
                  <a:pt x="19306" y="2247"/>
                </a:cubicBezTo>
                <a:close/>
                <a:moveTo>
                  <a:pt x="20664" y="2239"/>
                </a:moveTo>
                <a:cubicBezTo>
                  <a:pt x="20664" y="2228"/>
                  <a:pt x="20680" y="2218"/>
                  <a:pt x="20696" y="2218"/>
                </a:cubicBezTo>
                <a:cubicBezTo>
                  <a:pt x="20715" y="2218"/>
                  <a:pt x="20725" y="2228"/>
                  <a:pt x="20717" y="2239"/>
                </a:cubicBezTo>
                <a:cubicBezTo>
                  <a:pt x="20709" y="2249"/>
                  <a:pt x="20696" y="2260"/>
                  <a:pt x="20686" y="2260"/>
                </a:cubicBezTo>
                <a:cubicBezTo>
                  <a:pt x="20672" y="2260"/>
                  <a:pt x="20664" y="2249"/>
                  <a:pt x="20664" y="2239"/>
                </a:cubicBezTo>
                <a:close/>
                <a:moveTo>
                  <a:pt x="23670" y="2233"/>
                </a:moveTo>
                <a:cubicBezTo>
                  <a:pt x="23635" y="2181"/>
                  <a:pt x="23641" y="2133"/>
                  <a:pt x="23683" y="2112"/>
                </a:cubicBezTo>
                <a:cubicBezTo>
                  <a:pt x="23741" y="2080"/>
                  <a:pt x="23809" y="2120"/>
                  <a:pt x="23809" y="2183"/>
                </a:cubicBezTo>
                <a:cubicBezTo>
                  <a:pt x="23809" y="2255"/>
                  <a:pt x="23704" y="2292"/>
                  <a:pt x="23670" y="2233"/>
                </a:cubicBezTo>
                <a:close/>
                <a:moveTo>
                  <a:pt x="19031" y="2204"/>
                </a:moveTo>
                <a:cubicBezTo>
                  <a:pt x="19023" y="2196"/>
                  <a:pt x="19018" y="2175"/>
                  <a:pt x="19018" y="2160"/>
                </a:cubicBezTo>
                <a:cubicBezTo>
                  <a:pt x="19018" y="2136"/>
                  <a:pt x="19023" y="2136"/>
                  <a:pt x="19050" y="2162"/>
                </a:cubicBezTo>
                <a:cubicBezTo>
                  <a:pt x="19068" y="2178"/>
                  <a:pt x="19081" y="2199"/>
                  <a:pt x="19081" y="2204"/>
                </a:cubicBezTo>
                <a:cubicBezTo>
                  <a:pt x="19081" y="2223"/>
                  <a:pt x="19050" y="2220"/>
                  <a:pt x="19031" y="2204"/>
                </a:cubicBezTo>
                <a:close/>
                <a:moveTo>
                  <a:pt x="19778" y="2196"/>
                </a:moveTo>
                <a:cubicBezTo>
                  <a:pt x="19757" y="2183"/>
                  <a:pt x="19754" y="2170"/>
                  <a:pt x="19767" y="2157"/>
                </a:cubicBezTo>
                <a:cubicBezTo>
                  <a:pt x="19781" y="2144"/>
                  <a:pt x="19802" y="2141"/>
                  <a:pt x="19820" y="2154"/>
                </a:cubicBezTo>
                <a:cubicBezTo>
                  <a:pt x="19841" y="2167"/>
                  <a:pt x="19844" y="2181"/>
                  <a:pt x="19831" y="2194"/>
                </a:cubicBezTo>
                <a:cubicBezTo>
                  <a:pt x="19817" y="2207"/>
                  <a:pt x="19796" y="2210"/>
                  <a:pt x="19778" y="2196"/>
                </a:cubicBezTo>
                <a:close/>
                <a:moveTo>
                  <a:pt x="23387" y="2165"/>
                </a:moveTo>
                <a:cubicBezTo>
                  <a:pt x="23345" y="2115"/>
                  <a:pt x="23371" y="2059"/>
                  <a:pt x="23443" y="2054"/>
                </a:cubicBezTo>
                <a:cubicBezTo>
                  <a:pt x="23493" y="2049"/>
                  <a:pt x="23511" y="2057"/>
                  <a:pt x="23519" y="2088"/>
                </a:cubicBezTo>
                <a:cubicBezTo>
                  <a:pt x="23527" y="2115"/>
                  <a:pt x="23517" y="2144"/>
                  <a:pt x="23495" y="2165"/>
                </a:cubicBezTo>
                <a:cubicBezTo>
                  <a:pt x="23448" y="2204"/>
                  <a:pt x="23422" y="2204"/>
                  <a:pt x="23387" y="2165"/>
                </a:cubicBezTo>
                <a:close/>
                <a:moveTo>
                  <a:pt x="20854" y="2133"/>
                </a:moveTo>
                <a:cubicBezTo>
                  <a:pt x="20854" y="2123"/>
                  <a:pt x="20865" y="2112"/>
                  <a:pt x="20875" y="2112"/>
                </a:cubicBezTo>
                <a:cubicBezTo>
                  <a:pt x="20886" y="2112"/>
                  <a:pt x="20897" y="2123"/>
                  <a:pt x="20897" y="2133"/>
                </a:cubicBezTo>
                <a:cubicBezTo>
                  <a:pt x="20897" y="2144"/>
                  <a:pt x="20886" y="2154"/>
                  <a:pt x="20875" y="2154"/>
                </a:cubicBezTo>
                <a:cubicBezTo>
                  <a:pt x="20865" y="2154"/>
                  <a:pt x="20854" y="2144"/>
                  <a:pt x="20854" y="2133"/>
                </a:cubicBezTo>
                <a:close/>
                <a:moveTo>
                  <a:pt x="19504" y="2112"/>
                </a:moveTo>
                <a:cubicBezTo>
                  <a:pt x="19504" y="2101"/>
                  <a:pt x="19514" y="2091"/>
                  <a:pt x="19525" y="2091"/>
                </a:cubicBezTo>
                <a:cubicBezTo>
                  <a:pt x="19535" y="2091"/>
                  <a:pt x="19546" y="2096"/>
                  <a:pt x="19546" y="2101"/>
                </a:cubicBezTo>
                <a:cubicBezTo>
                  <a:pt x="19546" y="2104"/>
                  <a:pt x="19535" y="2115"/>
                  <a:pt x="19525" y="2123"/>
                </a:cubicBezTo>
                <a:cubicBezTo>
                  <a:pt x="19514" y="2130"/>
                  <a:pt x="19504" y="2125"/>
                  <a:pt x="19504" y="2112"/>
                </a:cubicBezTo>
                <a:close/>
                <a:moveTo>
                  <a:pt x="22939" y="2109"/>
                </a:moveTo>
                <a:cubicBezTo>
                  <a:pt x="22952" y="2096"/>
                  <a:pt x="22970" y="2088"/>
                  <a:pt x="22976" y="2096"/>
                </a:cubicBezTo>
                <a:cubicBezTo>
                  <a:pt x="22984" y="2101"/>
                  <a:pt x="22970" y="2112"/>
                  <a:pt x="22949" y="2120"/>
                </a:cubicBezTo>
                <a:cubicBezTo>
                  <a:pt x="22920" y="2133"/>
                  <a:pt x="22918" y="2130"/>
                  <a:pt x="22939" y="2109"/>
                </a:cubicBezTo>
                <a:close/>
                <a:moveTo>
                  <a:pt x="23105" y="2099"/>
                </a:moveTo>
                <a:cubicBezTo>
                  <a:pt x="23084" y="2049"/>
                  <a:pt x="23089" y="1991"/>
                  <a:pt x="23113" y="1975"/>
                </a:cubicBezTo>
                <a:cubicBezTo>
                  <a:pt x="23155" y="1948"/>
                  <a:pt x="23218" y="1988"/>
                  <a:pt x="23218" y="2038"/>
                </a:cubicBezTo>
                <a:cubicBezTo>
                  <a:pt x="23218" y="2101"/>
                  <a:pt x="23184" y="2125"/>
                  <a:pt x="23142" y="2091"/>
                </a:cubicBezTo>
                <a:cubicBezTo>
                  <a:pt x="23118" y="2067"/>
                  <a:pt x="23115" y="2070"/>
                  <a:pt x="23126" y="2099"/>
                </a:cubicBezTo>
                <a:cubicBezTo>
                  <a:pt x="23131" y="2117"/>
                  <a:pt x="23134" y="2133"/>
                  <a:pt x="23129" y="2133"/>
                </a:cubicBezTo>
                <a:cubicBezTo>
                  <a:pt x="23123" y="2133"/>
                  <a:pt x="23113" y="2117"/>
                  <a:pt x="23105" y="2099"/>
                </a:cubicBezTo>
                <a:close/>
                <a:moveTo>
                  <a:pt x="18340" y="2075"/>
                </a:moveTo>
                <a:cubicBezTo>
                  <a:pt x="18314" y="2041"/>
                  <a:pt x="18314" y="2041"/>
                  <a:pt x="18348" y="2067"/>
                </a:cubicBezTo>
                <a:cubicBezTo>
                  <a:pt x="18369" y="2083"/>
                  <a:pt x="18385" y="2099"/>
                  <a:pt x="18385" y="2104"/>
                </a:cubicBezTo>
                <a:cubicBezTo>
                  <a:pt x="18385" y="2123"/>
                  <a:pt x="18366" y="2109"/>
                  <a:pt x="18340" y="2075"/>
                </a:cubicBezTo>
                <a:close/>
                <a:moveTo>
                  <a:pt x="19973" y="2099"/>
                </a:moveTo>
                <a:cubicBezTo>
                  <a:pt x="19936" y="2083"/>
                  <a:pt x="19939" y="2049"/>
                  <a:pt x="19978" y="2049"/>
                </a:cubicBezTo>
                <a:cubicBezTo>
                  <a:pt x="19997" y="2049"/>
                  <a:pt x="20010" y="2062"/>
                  <a:pt x="20010" y="2080"/>
                </a:cubicBezTo>
                <a:cubicBezTo>
                  <a:pt x="20010" y="2099"/>
                  <a:pt x="20007" y="2112"/>
                  <a:pt x="20005" y="2109"/>
                </a:cubicBezTo>
                <a:cubicBezTo>
                  <a:pt x="20002" y="2109"/>
                  <a:pt x="19989" y="2104"/>
                  <a:pt x="19973" y="2099"/>
                </a:cubicBezTo>
                <a:close/>
                <a:moveTo>
                  <a:pt x="20572" y="2059"/>
                </a:moveTo>
                <a:cubicBezTo>
                  <a:pt x="20580" y="2041"/>
                  <a:pt x="20593" y="2033"/>
                  <a:pt x="20604" y="2041"/>
                </a:cubicBezTo>
                <a:cubicBezTo>
                  <a:pt x="20625" y="2054"/>
                  <a:pt x="20609" y="2091"/>
                  <a:pt x="20580" y="2091"/>
                </a:cubicBezTo>
                <a:cubicBezTo>
                  <a:pt x="20569" y="2091"/>
                  <a:pt x="20567" y="2078"/>
                  <a:pt x="20572" y="2059"/>
                </a:cubicBezTo>
                <a:close/>
                <a:moveTo>
                  <a:pt x="23561" y="2064"/>
                </a:moveTo>
                <a:cubicBezTo>
                  <a:pt x="23522" y="2028"/>
                  <a:pt x="23530" y="1975"/>
                  <a:pt x="23577" y="1932"/>
                </a:cubicBezTo>
                <a:cubicBezTo>
                  <a:pt x="23627" y="1888"/>
                  <a:pt x="23677" y="1903"/>
                  <a:pt x="23696" y="1975"/>
                </a:cubicBezTo>
                <a:cubicBezTo>
                  <a:pt x="23717" y="2067"/>
                  <a:pt x="23625" y="2130"/>
                  <a:pt x="23561" y="2064"/>
                </a:cubicBezTo>
                <a:close/>
                <a:moveTo>
                  <a:pt x="19208" y="2049"/>
                </a:moveTo>
                <a:cubicBezTo>
                  <a:pt x="19208" y="2038"/>
                  <a:pt x="19219" y="2025"/>
                  <a:pt x="19229" y="2017"/>
                </a:cubicBezTo>
                <a:cubicBezTo>
                  <a:pt x="19240" y="2009"/>
                  <a:pt x="19250" y="2020"/>
                  <a:pt x="19250" y="2038"/>
                </a:cubicBezTo>
                <a:cubicBezTo>
                  <a:pt x="19250" y="2054"/>
                  <a:pt x="19240" y="2070"/>
                  <a:pt x="19229" y="2070"/>
                </a:cubicBezTo>
                <a:cubicBezTo>
                  <a:pt x="19219" y="2070"/>
                  <a:pt x="19208" y="2062"/>
                  <a:pt x="19208" y="2049"/>
                </a:cubicBezTo>
                <a:close/>
                <a:moveTo>
                  <a:pt x="19654" y="2001"/>
                </a:moveTo>
                <a:cubicBezTo>
                  <a:pt x="19659" y="1975"/>
                  <a:pt x="19675" y="1954"/>
                  <a:pt x="19693" y="1954"/>
                </a:cubicBezTo>
                <a:cubicBezTo>
                  <a:pt x="19712" y="1954"/>
                  <a:pt x="19728" y="1975"/>
                  <a:pt x="19733" y="2001"/>
                </a:cubicBezTo>
                <a:cubicBezTo>
                  <a:pt x="19738" y="2038"/>
                  <a:pt x="19728" y="2049"/>
                  <a:pt x="19693" y="2049"/>
                </a:cubicBezTo>
                <a:cubicBezTo>
                  <a:pt x="19659" y="2049"/>
                  <a:pt x="19649" y="2038"/>
                  <a:pt x="19654" y="2001"/>
                </a:cubicBezTo>
                <a:close/>
                <a:moveTo>
                  <a:pt x="20108" y="2014"/>
                </a:moveTo>
                <a:cubicBezTo>
                  <a:pt x="20100" y="2006"/>
                  <a:pt x="20095" y="1977"/>
                  <a:pt x="20095" y="1951"/>
                </a:cubicBezTo>
                <a:cubicBezTo>
                  <a:pt x="20095" y="1911"/>
                  <a:pt x="20105" y="1901"/>
                  <a:pt x="20145" y="1901"/>
                </a:cubicBezTo>
                <a:cubicBezTo>
                  <a:pt x="20197" y="1901"/>
                  <a:pt x="20237" y="1964"/>
                  <a:pt x="20211" y="2006"/>
                </a:cubicBezTo>
                <a:cubicBezTo>
                  <a:pt x="20195" y="2030"/>
                  <a:pt x="20129" y="2035"/>
                  <a:pt x="20108" y="2014"/>
                </a:cubicBezTo>
                <a:close/>
                <a:moveTo>
                  <a:pt x="22865" y="1993"/>
                </a:moveTo>
                <a:cubicBezTo>
                  <a:pt x="22838" y="1977"/>
                  <a:pt x="22817" y="1951"/>
                  <a:pt x="22817" y="1940"/>
                </a:cubicBezTo>
                <a:cubicBezTo>
                  <a:pt x="22817" y="1930"/>
                  <a:pt x="22831" y="1932"/>
                  <a:pt x="22849" y="1951"/>
                </a:cubicBezTo>
                <a:cubicBezTo>
                  <a:pt x="22865" y="1967"/>
                  <a:pt x="22891" y="1985"/>
                  <a:pt x="22907" y="1991"/>
                </a:cubicBezTo>
                <a:cubicBezTo>
                  <a:pt x="22920" y="1996"/>
                  <a:pt x="22928" y="2006"/>
                  <a:pt x="22923" y="2014"/>
                </a:cubicBezTo>
                <a:cubicBezTo>
                  <a:pt x="22915" y="2020"/>
                  <a:pt x="22889" y="2012"/>
                  <a:pt x="22865" y="1993"/>
                </a:cubicBezTo>
                <a:close/>
                <a:moveTo>
                  <a:pt x="18184" y="1954"/>
                </a:moveTo>
                <a:cubicBezTo>
                  <a:pt x="18142" y="1919"/>
                  <a:pt x="18132" y="1901"/>
                  <a:pt x="18155" y="1901"/>
                </a:cubicBezTo>
                <a:cubicBezTo>
                  <a:pt x="18174" y="1901"/>
                  <a:pt x="18211" y="1925"/>
                  <a:pt x="18237" y="1954"/>
                </a:cubicBezTo>
                <a:cubicBezTo>
                  <a:pt x="18300" y="2022"/>
                  <a:pt x="18266" y="2020"/>
                  <a:pt x="18184" y="1954"/>
                </a:cubicBezTo>
                <a:close/>
                <a:moveTo>
                  <a:pt x="23269" y="1975"/>
                </a:moveTo>
                <a:cubicBezTo>
                  <a:pt x="23247" y="1922"/>
                  <a:pt x="23271" y="1869"/>
                  <a:pt x="23313" y="1864"/>
                </a:cubicBezTo>
                <a:cubicBezTo>
                  <a:pt x="23382" y="1856"/>
                  <a:pt x="23416" y="1890"/>
                  <a:pt x="23400" y="1951"/>
                </a:cubicBezTo>
                <a:cubicBezTo>
                  <a:pt x="23390" y="1993"/>
                  <a:pt x="23374" y="2006"/>
                  <a:pt x="23334" y="2006"/>
                </a:cubicBezTo>
                <a:cubicBezTo>
                  <a:pt x="23305" y="2006"/>
                  <a:pt x="23276" y="1993"/>
                  <a:pt x="23269" y="1975"/>
                </a:cubicBezTo>
                <a:close/>
                <a:moveTo>
                  <a:pt x="25234" y="1964"/>
                </a:moveTo>
                <a:cubicBezTo>
                  <a:pt x="25216" y="1906"/>
                  <a:pt x="25266" y="1851"/>
                  <a:pt x="25316" y="1872"/>
                </a:cubicBezTo>
                <a:cubicBezTo>
                  <a:pt x="25371" y="1893"/>
                  <a:pt x="25353" y="1993"/>
                  <a:pt x="25295" y="2001"/>
                </a:cubicBezTo>
                <a:cubicBezTo>
                  <a:pt x="25263" y="2006"/>
                  <a:pt x="25245" y="1996"/>
                  <a:pt x="25234" y="1964"/>
                </a:cubicBezTo>
                <a:close/>
                <a:moveTo>
                  <a:pt x="19350" y="1943"/>
                </a:moveTo>
                <a:cubicBezTo>
                  <a:pt x="19329" y="1919"/>
                  <a:pt x="19324" y="1901"/>
                  <a:pt x="19337" y="1901"/>
                </a:cubicBezTo>
                <a:cubicBezTo>
                  <a:pt x="19350" y="1901"/>
                  <a:pt x="19356" y="1882"/>
                  <a:pt x="19350" y="1859"/>
                </a:cubicBezTo>
                <a:cubicBezTo>
                  <a:pt x="19343" y="1835"/>
                  <a:pt x="19348" y="1811"/>
                  <a:pt x="19358" y="1806"/>
                </a:cubicBezTo>
                <a:cubicBezTo>
                  <a:pt x="19369" y="1798"/>
                  <a:pt x="19377" y="1811"/>
                  <a:pt x="19377" y="1837"/>
                </a:cubicBezTo>
                <a:cubicBezTo>
                  <a:pt x="19377" y="1864"/>
                  <a:pt x="19390" y="1880"/>
                  <a:pt x="19419" y="1880"/>
                </a:cubicBezTo>
                <a:cubicBezTo>
                  <a:pt x="19467" y="1880"/>
                  <a:pt x="19488" y="1906"/>
                  <a:pt x="19469" y="1951"/>
                </a:cubicBezTo>
                <a:cubicBezTo>
                  <a:pt x="19451" y="1998"/>
                  <a:pt x="19393" y="1993"/>
                  <a:pt x="19350" y="1943"/>
                </a:cubicBezTo>
                <a:close/>
                <a:moveTo>
                  <a:pt x="22891" y="1943"/>
                </a:moveTo>
                <a:cubicBezTo>
                  <a:pt x="22883" y="1932"/>
                  <a:pt x="22889" y="1922"/>
                  <a:pt x="22899" y="1922"/>
                </a:cubicBezTo>
                <a:cubicBezTo>
                  <a:pt x="22910" y="1922"/>
                  <a:pt x="22926" y="1932"/>
                  <a:pt x="22933" y="1943"/>
                </a:cubicBezTo>
                <a:cubicBezTo>
                  <a:pt x="22941" y="1954"/>
                  <a:pt x="22936" y="1964"/>
                  <a:pt x="22926" y="1964"/>
                </a:cubicBezTo>
                <a:cubicBezTo>
                  <a:pt x="22915" y="1964"/>
                  <a:pt x="22899" y="1954"/>
                  <a:pt x="22891" y="1943"/>
                </a:cubicBezTo>
                <a:close/>
                <a:moveTo>
                  <a:pt x="23013" y="1917"/>
                </a:moveTo>
                <a:cubicBezTo>
                  <a:pt x="22955" y="1861"/>
                  <a:pt x="23005" y="1779"/>
                  <a:pt x="23079" y="1808"/>
                </a:cubicBezTo>
                <a:cubicBezTo>
                  <a:pt x="23126" y="1827"/>
                  <a:pt x="23137" y="1874"/>
                  <a:pt x="23100" y="1911"/>
                </a:cubicBezTo>
                <a:cubicBezTo>
                  <a:pt x="23060" y="1951"/>
                  <a:pt x="23044" y="1951"/>
                  <a:pt x="23013" y="1917"/>
                </a:cubicBezTo>
                <a:close/>
                <a:moveTo>
                  <a:pt x="19841" y="1890"/>
                </a:moveTo>
                <a:cubicBezTo>
                  <a:pt x="19841" y="1872"/>
                  <a:pt x="19860" y="1859"/>
                  <a:pt x="19883" y="1859"/>
                </a:cubicBezTo>
                <a:cubicBezTo>
                  <a:pt x="19910" y="1859"/>
                  <a:pt x="19920" y="1869"/>
                  <a:pt x="19912" y="1890"/>
                </a:cubicBezTo>
                <a:cubicBezTo>
                  <a:pt x="19905" y="1909"/>
                  <a:pt x="19886" y="1922"/>
                  <a:pt x="19870" y="1922"/>
                </a:cubicBezTo>
                <a:cubicBezTo>
                  <a:pt x="19854" y="1922"/>
                  <a:pt x="19841" y="1909"/>
                  <a:pt x="19841" y="1890"/>
                </a:cubicBezTo>
                <a:close/>
                <a:moveTo>
                  <a:pt x="19102" y="1888"/>
                </a:moveTo>
                <a:cubicBezTo>
                  <a:pt x="19102" y="1856"/>
                  <a:pt x="19142" y="1824"/>
                  <a:pt x="19203" y="1811"/>
                </a:cubicBezTo>
                <a:cubicBezTo>
                  <a:pt x="19234" y="1803"/>
                  <a:pt x="19250" y="1808"/>
                  <a:pt x="19250" y="1830"/>
                </a:cubicBezTo>
                <a:cubicBezTo>
                  <a:pt x="19250" y="1866"/>
                  <a:pt x="19285" y="1869"/>
                  <a:pt x="19300" y="1832"/>
                </a:cubicBezTo>
                <a:cubicBezTo>
                  <a:pt x="19308" y="1814"/>
                  <a:pt x="19311" y="1814"/>
                  <a:pt x="19311" y="1832"/>
                </a:cubicBezTo>
                <a:cubicBezTo>
                  <a:pt x="19314" y="1874"/>
                  <a:pt x="19269" y="1885"/>
                  <a:pt x="19216" y="1859"/>
                </a:cubicBezTo>
                <a:cubicBezTo>
                  <a:pt x="19171" y="1835"/>
                  <a:pt x="19161" y="1835"/>
                  <a:pt x="19134" y="1872"/>
                </a:cubicBezTo>
                <a:cubicBezTo>
                  <a:pt x="19118" y="1893"/>
                  <a:pt x="19102" y="1901"/>
                  <a:pt x="19102" y="1888"/>
                </a:cubicBezTo>
                <a:close/>
                <a:moveTo>
                  <a:pt x="19548" y="1882"/>
                </a:moveTo>
                <a:cubicBezTo>
                  <a:pt x="19535" y="1874"/>
                  <a:pt x="19522" y="1843"/>
                  <a:pt x="19519" y="1816"/>
                </a:cubicBezTo>
                <a:cubicBezTo>
                  <a:pt x="19514" y="1771"/>
                  <a:pt x="19525" y="1764"/>
                  <a:pt x="19572" y="1756"/>
                </a:cubicBezTo>
                <a:cubicBezTo>
                  <a:pt x="19617" y="1753"/>
                  <a:pt x="19635" y="1761"/>
                  <a:pt x="19649" y="1798"/>
                </a:cubicBezTo>
                <a:cubicBezTo>
                  <a:pt x="19659" y="1827"/>
                  <a:pt x="19664" y="1853"/>
                  <a:pt x="19659" y="1861"/>
                </a:cubicBezTo>
                <a:cubicBezTo>
                  <a:pt x="19646" y="1882"/>
                  <a:pt x="19572" y="1896"/>
                  <a:pt x="19548" y="1882"/>
                </a:cubicBezTo>
                <a:close/>
                <a:moveTo>
                  <a:pt x="20435" y="1880"/>
                </a:moveTo>
                <a:cubicBezTo>
                  <a:pt x="20445" y="1848"/>
                  <a:pt x="20480" y="1845"/>
                  <a:pt x="20490" y="1874"/>
                </a:cubicBezTo>
                <a:cubicBezTo>
                  <a:pt x="20496" y="1888"/>
                  <a:pt x="20482" y="1901"/>
                  <a:pt x="20464" y="1901"/>
                </a:cubicBezTo>
                <a:cubicBezTo>
                  <a:pt x="20445" y="1901"/>
                  <a:pt x="20432" y="1890"/>
                  <a:pt x="20435" y="1880"/>
                </a:cubicBezTo>
                <a:close/>
                <a:moveTo>
                  <a:pt x="23443" y="1888"/>
                </a:moveTo>
                <a:cubicBezTo>
                  <a:pt x="23414" y="1856"/>
                  <a:pt x="23432" y="1774"/>
                  <a:pt x="23472" y="1753"/>
                </a:cubicBezTo>
                <a:cubicBezTo>
                  <a:pt x="23517" y="1729"/>
                  <a:pt x="23598" y="1756"/>
                  <a:pt x="23598" y="1798"/>
                </a:cubicBezTo>
                <a:cubicBezTo>
                  <a:pt x="23598" y="1874"/>
                  <a:pt x="23493" y="1935"/>
                  <a:pt x="23443" y="1888"/>
                </a:cubicBezTo>
                <a:close/>
                <a:moveTo>
                  <a:pt x="19720" y="1806"/>
                </a:moveTo>
                <a:cubicBezTo>
                  <a:pt x="19670" y="1785"/>
                  <a:pt x="19651" y="1764"/>
                  <a:pt x="19651" y="1724"/>
                </a:cubicBezTo>
                <a:cubicBezTo>
                  <a:pt x="19651" y="1653"/>
                  <a:pt x="19588" y="1642"/>
                  <a:pt x="19538" y="1705"/>
                </a:cubicBezTo>
                <a:cubicBezTo>
                  <a:pt x="19490" y="1766"/>
                  <a:pt x="19480" y="1766"/>
                  <a:pt x="19414" y="1698"/>
                </a:cubicBezTo>
                <a:cubicBezTo>
                  <a:pt x="19361" y="1647"/>
                  <a:pt x="19361" y="1642"/>
                  <a:pt x="19393" y="1602"/>
                </a:cubicBezTo>
                <a:cubicBezTo>
                  <a:pt x="19414" y="1581"/>
                  <a:pt x="19445" y="1563"/>
                  <a:pt x="19464" y="1563"/>
                </a:cubicBezTo>
                <a:cubicBezTo>
                  <a:pt x="19511" y="1563"/>
                  <a:pt x="19530" y="1510"/>
                  <a:pt x="19493" y="1478"/>
                </a:cubicBezTo>
                <a:cubicBezTo>
                  <a:pt x="19472" y="1460"/>
                  <a:pt x="19459" y="1465"/>
                  <a:pt x="19440" y="1500"/>
                </a:cubicBezTo>
                <a:cubicBezTo>
                  <a:pt x="19406" y="1563"/>
                  <a:pt x="19306" y="1550"/>
                  <a:pt x="19295" y="1484"/>
                </a:cubicBezTo>
                <a:cubicBezTo>
                  <a:pt x="19287" y="1426"/>
                  <a:pt x="19327" y="1373"/>
                  <a:pt x="19374" y="1373"/>
                </a:cubicBezTo>
                <a:cubicBezTo>
                  <a:pt x="19393" y="1373"/>
                  <a:pt x="19422" y="1354"/>
                  <a:pt x="19435" y="1331"/>
                </a:cubicBezTo>
                <a:cubicBezTo>
                  <a:pt x="19469" y="1275"/>
                  <a:pt x="19546" y="1246"/>
                  <a:pt x="19591" y="1270"/>
                </a:cubicBezTo>
                <a:cubicBezTo>
                  <a:pt x="19609" y="1280"/>
                  <a:pt x="19635" y="1317"/>
                  <a:pt x="19649" y="1352"/>
                </a:cubicBezTo>
                <a:cubicBezTo>
                  <a:pt x="19667" y="1410"/>
                  <a:pt x="19736" y="1444"/>
                  <a:pt x="19736" y="1394"/>
                </a:cubicBezTo>
                <a:cubicBezTo>
                  <a:pt x="19736" y="1362"/>
                  <a:pt x="19817" y="1328"/>
                  <a:pt x="19862" y="1341"/>
                </a:cubicBezTo>
                <a:cubicBezTo>
                  <a:pt x="19947" y="1368"/>
                  <a:pt x="19928" y="1521"/>
                  <a:pt x="19839" y="1521"/>
                </a:cubicBezTo>
                <a:cubicBezTo>
                  <a:pt x="19788" y="1521"/>
                  <a:pt x="19762" y="1581"/>
                  <a:pt x="19802" y="1608"/>
                </a:cubicBezTo>
                <a:cubicBezTo>
                  <a:pt x="19847" y="1634"/>
                  <a:pt x="19862" y="1629"/>
                  <a:pt x="19862" y="1587"/>
                </a:cubicBezTo>
                <a:cubicBezTo>
                  <a:pt x="19862" y="1547"/>
                  <a:pt x="19902" y="1521"/>
                  <a:pt x="19957" y="1521"/>
                </a:cubicBezTo>
                <a:cubicBezTo>
                  <a:pt x="19997" y="1521"/>
                  <a:pt x="20034" y="1592"/>
                  <a:pt x="20018" y="1634"/>
                </a:cubicBezTo>
                <a:cubicBezTo>
                  <a:pt x="20005" y="1668"/>
                  <a:pt x="19894" y="1716"/>
                  <a:pt x="19876" y="1695"/>
                </a:cubicBezTo>
                <a:cubicBezTo>
                  <a:pt x="19868" y="1687"/>
                  <a:pt x="19862" y="1700"/>
                  <a:pt x="19862" y="1724"/>
                </a:cubicBezTo>
                <a:cubicBezTo>
                  <a:pt x="19862" y="1761"/>
                  <a:pt x="19815" y="1837"/>
                  <a:pt x="19796" y="1837"/>
                </a:cubicBezTo>
                <a:cubicBezTo>
                  <a:pt x="19791" y="1837"/>
                  <a:pt x="19757" y="1822"/>
                  <a:pt x="19720" y="1806"/>
                </a:cubicBezTo>
                <a:close/>
                <a:moveTo>
                  <a:pt x="22791" y="1798"/>
                </a:moveTo>
                <a:cubicBezTo>
                  <a:pt x="22783" y="1771"/>
                  <a:pt x="22788" y="1753"/>
                  <a:pt x="22796" y="1753"/>
                </a:cubicBezTo>
                <a:cubicBezTo>
                  <a:pt x="22828" y="1753"/>
                  <a:pt x="22844" y="1798"/>
                  <a:pt x="22823" y="1819"/>
                </a:cubicBezTo>
                <a:cubicBezTo>
                  <a:pt x="22809" y="1832"/>
                  <a:pt x="22799" y="1824"/>
                  <a:pt x="22791" y="1798"/>
                </a:cubicBezTo>
                <a:close/>
                <a:moveTo>
                  <a:pt x="23179" y="1819"/>
                </a:moveTo>
                <a:cubicBezTo>
                  <a:pt x="23163" y="1808"/>
                  <a:pt x="23155" y="1779"/>
                  <a:pt x="23158" y="1750"/>
                </a:cubicBezTo>
                <a:cubicBezTo>
                  <a:pt x="23163" y="1711"/>
                  <a:pt x="23179" y="1700"/>
                  <a:pt x="23229" y="1700"/>
                </a:cubicBezTo>
                <a:cubicBezTo>
                  <a:pt x="23298" y="1700"/>
                  <a:pt x="23324" y="1753"/>
                  <a:pt x="23282" y="1806"/>
                </a:cubicBezTo>
                <a:cubicBezTo>
                  <a:pt x="23253" y="1840"/>
                  <a:pt x="23221" y="1845"/>
                  <a:pt x="23179" y="1819"/>
                </a:cubicBezTo>
                <a:close/>
                <a:moveTo>
                  <a:pt x="20023" y="1803"/>
                </a:moveTo>
                <a:cubicBezTo>
                  <a:pt x="20000" y="1777"/>
                  <a:pt x="20010" y="1753"/>
                  <a:pt x="20042" y="1753"/>
                </a:cubicBezTo>
                <a:cubicBezTo>
                  <a:pt x="20060" y="1753"/>
                  <a:pt x="20073" y="1766"/>
                  <a:pt x="20073" y="1785"/>
                </a:cubicBezTo>
                <a:cubicBezTo>
                  <a:pt x="20073" y="1816"/>
                  <a:pt x="20050" y="1827"/>
                  <a:pt x="20023" y="1803"/>
                </a:cubicBezTo>
                <a:close/>
                <a:moveTo>
                  <a:pt x="19113" y="1774"/>
                </a:moveTo>
                <a:cubicBezTo>
                  <a:pt x="19105" y="1764"/>
                  <a:pt x="19110" y="1753"/>
                  <a:pt x="19124" y="1753"/>
                </a:cubicBezTo>
                <a:cubicBezTo>
                  <a:pt x="19134" y="1753"/>
                  <a:pt x="19145" y="1764"/>
                  <a:pt x="19145" y="1774"/>
                </a:cubicBezTo>
                <a:cubicBezTo>
                  <a:pt x="19145" y="1785"/>
                  <a:pt x="19139" y="1795"/>
                  <a:pt x="19134" y="1795"/>
                </a:cubicBezTo>
                <a:cubicBezTo>
                  <a:pt x="19131" y="1795"/>
                  <a:pt x="19121" y="1785"/>
                  <a:pt x="19113" y="1774"/>
                </a:cubicBezTo>
                <a:close/>
                <a:moveTo>
                  <a:pt x="19274" y="1761"/>
                </a:moveTo>
                <a:cubicBezTo>
                  <a:pt x="19279" y="1740"/>
                  <a:pt x="19292" y="1724"/>
                  <a:pt x="19303" y="1727"/>
                </a:cubicBezTo>
                <a:cubicBezTo>
                  <a:pt x="19335" y="1734"/>
                  <a:pt x="19329" y="1779"/>
                  <a:pt x="19295" y="1790"/>
                </a:cubicBezTo>
                <a:cubicBezTo>
                  <a:pt x="19277" y="1798"/>
                  <a:pt x="19269" y="1787"/>
                  <a:pt x="19274" y="1761"/>
                </a:cubicBezTo>
                <a:close/>
                <a:moveTo>
                  <a:pt x="23606" y="1742"/>
                </a:moveTo>
                <a:cubicBezTo>
                  <a:pt x="23582" y="1645"/>
                  <a:pt x="23683" y="1587"/>
                  <a:pt x="23754" y="1658"/>
                </a:cubicBezTo>
                <a:cubicBezTo>
                  <a:pt x="23809" y="1713"/>
                  <a:pt x="23759" y="1795"/>
                  <a:pt x="23667" y="1795"/>
                </a:cubicBezTo>
                <a:cubicBezTo>
                  <a:pt x="23635" y="1795"/>
                  <a:pt x="23617" y="1779"/>
                  <a:pt x="23606" y="1742"/>
                </a:cubicBezTo>
                <a:close/>
                <a:moveTo>
                  <a:pt x="18986" y="1724"/>
                </a:moveTo>
                <a:cubicBezTo>
                  <a:pt x="18944" y="1692"/>
                  <a:pt x="18955" y="1626"/>
                  <a:pt x="19005" y="1626"/>
                </a:cubicBezTo>
                <a:cubicBezTo>
                  <a:pt x="19047" y="1626"/>
                  <a:pt x="19084" y="1679"/>
                  <a:pt x="19068" y="1719"/>
                </a:cubicBezTo>
                <a:cubicBezTo>
                  <a:pt x="19052" y="1761"/>
                  <a:pt x="19037" y="1761"/>
                  <a:pt x="18986" y="1724"/>
                </a:cubicBezTo>
                <a:close/>
                <a:moveTo>
                  <a:pt x="22883" y="1716"/>
                </a:moveTo>
                <a:cubicBezTo>
                  <a:pt x="22852" y="1658"/>
                  <a:pt x="22886" y="1618"/>
                  <a:pt x="22952" y="1634"/>
                </a:cubicBezTo>
                <a:cubicBezTo>
                  <a:pt x="23015" y="1650"/>
                  <a:pt x="23023" y="1692"/>
                  <a:pt x="22970" y="1734"/>
                </a:cubicBezTo>
                <a:cubicBezTo>
                  <a:pt x="22936" y="1761"/>
                  <a:pt x="22936" y="1761"/>
                  <a:pt x="22962" y="1727"/>
                </a:cubicBezTo>
                <a:cubicBezTo>
                  <a:pt x="22986" y="1698"/>
                  <a:pt x="22984" y="1692"/>
                  <a:pt x="22947" y="1695"/>
                </a:cubicBezTo>
                <a:cubicBezTo>
                  <a:pt x="22923" y="1698"/>
                  <a:pt x="22910" y="1708"/>
                  <a:pt x="22918" y="1727"/>
                </a:cubicBezTo>
                <a:cubicBezTo>
                  <a:pt x="22933" y="1766"/>
                  <a:pt x="22907" y="1758"/>
                  <a:pt x="22883" y="1716"/>
                </a:cubicBezTo>
                <a:close/>
                <a:moveTo>
                  <a:pt x="19567" y="1711"/>
                </a:moveTo>
                <a:cubicBezTo>
                  <a:pt x="19567" y="1700"/>
                  <a:pt x="19572" y="1690"/>
                  <a:pt x="19577" y="1690"/>
                </a:cubicBezTo>
                <a:cubicBezTo>
                  <a:pt x="19580" y="1690"/>
                  <a:pt x="19591" y="1700"/>
                  <a:pt x="19598" y="1711"/>
                </a:cubicBezTo>
                <a:cubicBezTo>
                  <a:pt x="19606" y="1721"/>
                  <a:pt x="19601" y="1732"/>
                  <a:pt x="19588" y="1732"/>
                </a:cubicBezTo>
                <a:cubicBezTo>
                  <a:pt x="19577" y="1732"/>
                  <a:pt x="19567" y="1721"/>
                  <a:pt x="19567" y="1711"/>
                </a:cubicBezTo>
                <a:close/>
                <a:moveTo>
                  <a:pt x="23348" y="1713"/>
                </a:moveTo>
                <a:cubicBezTo>
                  <a:pt x="23311" y="1690"/>
                  <a:pt x="23324" y="1605"/>
                  <a:pt x="23369" y="1579"/>
                </a:cubicBezTo>
                <a:cubicBezTo>
                  <a:pt x="23422" y="1544"/>
                  <a:pt x="23472" y="1576"/>
                  <a:pt x="23472" y="1645"/>
                </a:cubicBezTo>
                <a:cubicBezTo>
                  <a:pt x="23472" y="1721"/>
                  <a:pt x="23411" y="1753"/>
                  <a:pt x="23348" y="1713"/>
                </a:cubicBezTo>
                <a:close/>
                <a:moveTo>
                  <a:pt x="20179" y="1666"/>
                </a:moveTo>
                <a:cubicBezTo>
                  <a:pt x="20179" y="1637"/>
                  <a:pt x="20189" y="1626"/>
                  <a:pt x="20216" y="1632"/>
                </a:cubicBezTo>
                <a:cubicBezTo>
                  <a:pt x="20271" y="1642"/>
                  <a:pt x="20277" y="1711"/>
                  <a:pt x="20224" y="1711"/>
                </a:cubicBezTo>
                <a:cubicBezTo>
                  <a:pt x="20192" y="1711"/>
                  <a:pt x="20179" y="1698"/>
                  <a:pt x="20179" y="1666"/>
                </a:cubicBezTo>
                <a:close/>
                <a:moveTo>
                  <a:pt x="23086" y="1645"/>
                </a:moveTo>
                <a:cubicBezTo>
                  <a:pt x="23042" y="1618"/>
                  <a:pt x="23039" y="1529"/>
                  <a:pt x="23084" y="1513"/>
                </a:cubicBezTo>
                <a:cubicBezTo>
                  <a:pt x="23126" y="1497"/>
                  <a:pt x="23197" y="1534"/>
                  <a:pt x="23197" y="1573"/>
                </a:cubicBezTo>
                <a:cubicBezTo>
                  <a:pt x="23197" y="1597"/>
                  <a:pt x="23142" y="1671"/>
                  <a:pt x="23126" y="1668"/>
                </a:cubicBezTo>
                <a:cubicBezTo>
                  <a:pt x="23126" y="1668"/>
                  <a:pt x="23108" y="1658"/>
                  <a:pt x="23086" y="1645"/>
                </a:cubicBezTo>
                <a:close/>
                <a:moveTo>
                  <a:pt x="19158" y="1613"/>
                </a:moveTo>
                <a:cubicBezTo>
                  <a:pt x="19139" y="1592"/>
                  <a:pt x="19142" y="1500"/>
                  <a:pt x="19161" y="1500"/>
                </a:cubicBezTo>
                <a:cubicBezTo>
                  <a:pt x="19168" y="1500"/>
                  <a:pt x="19200" y="1518"/>
                  <a:pt x="19229" y="1542"/>
                </a:cubicBezTo>
                <a:cubicBezTo>
                  <a:pt x="19274" y="1576"/>
                  <a:pt x="19277" y="1587"/>
                  <a:pt x="19250" y="1605"/>
                </a:cubicBezTo>
                <a:cubicBezTo>
                  <a:pt x="19213" y="1629"/>
                  <a:pt x="19179" y="1632"/>
                  <a:pt x="19158" y="1613"/>
                </a:cubicBezTo>
                <a:close/>
                <a:moveTo>
                  <a:pt x="23514" y="1595"/>
                </a:moveTo>
                <a:cubicBezTo>
                  <a:pt x="23501" y="1579"/>
                  <a:pt x="23493" y="1544"/>
                  <a:pt x="23495" y="1515"/>
                </a:cubicBezTo>
                <a:cubicBezTo>
                  <a:pt x="23503" y="1476"/>
                  <a:pt x="23517" y="1468"/>
                  <a:pt x="23577" y="1468"/>
                </a:cubicBezTo>
                <a:cubicBezTo>
                  <a:pt x="23638" y="1468"/>
                  <a:pt x="23651" y="1476"/>
                  <a:pt x="23659" y="1515"/>
                </a:cubicBezTo>
                <a:cubicBezTo>
                  <a:pt x="23667" y="1576"/>
                  <a:pt x="23627" y="1626"/>
                  <a:pt x="23577" y="1626"/>
                </a:cubicBezTo>
                <a:cubicBezTo>
                  <a:pt x="23556" y="1626"/>
                  <a:pt x="23530" y="1613"/>
                  <a:pt x="23514" y="1595"/>
                </a:cubicBezTo>
                <a:close/>
                <a:moveTo>
                  <a:pt x="22849" y="1542"/>
                </a:moveTo>
                <a:cubicBezTo>
                  <a:pt x="22857" y="1531"/>
                  <a:pt x="22849" y="1526"/>
                  <a:pt x="22828" y="1534"/>
                </a:cubicBezTo>
                <a:cubicBezTo>
                  <a:pt x="22812" y="1542"/>
                  <a:pt x="22796" y="1536"/>
                  <a:pt x="22796" y="1526"/>
                </a:cubicBezTo>
                <a:cubicBezTo>
                  <a:pt x="22796" y="1513"/>
                  <a:pt x="22815" y="1500"/>
                  <a:pt x="22838" y="1494"/>
                </a:cubicBezTo>
                <a:cubicBezTo>
                  <a:pt x="22870" y="1486"/>
                  <a:pt x="22881" y="1492"/>
                  <a:pt x="22881" y="1523"/>
                </a:cubicBezTo>
                <a:cubicBezTo>
                  <a:pt x="22881" y="1544"/>
                  <a:pt x="22870" y="1563"/>
                  <a:pt x="22860" y="1563"/>
                </a:cubicBezTo>
                <a:cubicBezTo>
                  <a:pt x="22846" y="1563"/>
                  <a:pt x="22841" y="1552"/>
                  <a:pt x="22849" y="1542"/>
                </a:cubicBezTo>
                <a:close/>
                <a:moveTo>
                  <a:pt x="23232" y="1529"/>
                </a:moveTo>
                <a:cubicBezTo>
                  <a:pt x="23205" y="1500"/>
                  <a:pt x="23218" y="1415"/>
                  <a:pt x="23255" y="1397"/>
                </a:cubicBezTo>
                <a:cubicBezTo>
                  <a:pt x="23334" y="1354"/>
                  <a:pt x="23403" y="1455"/>
                  <a:pt x="23340" y="1515"/>
                </a:cubicBezTo>
                <a:cubicBezTo>
                  <a:pt x="23313" y="1544"/>
                  <a:pt x="23255" y="1550"/>
                  <a:pt x="23232" y="1529"/>
                </a:cubicBezTo>
                <a:close/>
                <a:moveTo>
                  <a:pt x="25229" y="1523"/>
                </a:moveTo>
                <a:cubicBezTo>
                  <a:pt x="25187" y="1500"/>
                  <a:pt x="25189" y="1428"/>
                  <a:pt x="25231" y="1420"/>
                </a:cubicBezTo>
                <a:cubicBezTo>
                  <a:pt x="25295" y="1407"/>
                  <a:pt x="25340" y="1505"/>
                  <a:pt x="25279" y="1526"/>
                </a:cubicBezTo>
                <a:cubicBezTo>
                  <a:pt x="25263" y="1534"/>
                  <a:pt x="25242" y="1531"/>
                  <a:pt x="25229" y="1523"/>
                </a:cubicBezTo>
                <a:close/>
                <a:moveTo>
                  <a:pt x="22957" y="1439"/>
                </a:moveTo>
                <a:cubicBezTo>
                  <a:pt x="22920" y="1397"/>
                  <a:pt x="22910" y="1362"/>
                  <a:pt x="22944" y="1383"/>
                </a:cubicBezTo>
                <a:cubicBezTo>
                  <a:pt x="22957" y="1391"/>
                  <a:pt x="22960" y="1381"/>
                  <a:pt x="22952" y="1362"/>
                </a:cubicBezTo>
                <a:cubicBezTo>
                  <a:pt x="22941" y="1333"/>
                  <a:pt x="22949" y="1328"/>
                  <a:pt x="22999" y="1333"/>
                </a:cubicBezTo>
                <a:cubicBezTo>
                  <a:pt x="23044" y="1338"/>
                  <a:pt x="23063" y="1354"/>
                  <a:pt x="23068" y="1391"/>
                </a:cubicBezTo>
                <a:cubicBezTo>
                  <a:pt x="23073" y="1436"/>
                  <a:pt x="23044" y="1478"/>
                  <a:pt x="23005" y="1478"/>
                </a:cubicBezTo>
                <a:cubicBezTo>
                  <a:pt x="22999" y="1478"/>
                  <a:pt x="22978" y="1460"/>
                  <a:pt x="22957" y="1439"/>
                </a:cubicBezTo>
                <a:close/>
                <a:moveTo>
                  <a:pt x="18448" y="1426"/>
                </a:moveTo>
                <a:cubicBezTo>
                  <a:pt x="18448" y="1389"/>
                  <a:pt x="18461" y="1383"/>
                  <a:pt x="18480" y="1412"/>
                </a:cubicBezTo>
                <a:cubicBezTo>
                  <a:pt x="18485" y="1426"/>
                  <a:pt x="18482" y="1439"/>
                  <a:pt x="18469" y="1447"/>
                </a:cubicBezTo>
                <a:cubicBezTo>
                  <a:pt x="18459" y="1455"/>
                  <a:pt x="18448" y="1444"/>
                  <a:pt x="18448" y="1426"/>
                </a:cubicBezTo>
                <a:close/>
                <a:moveTo>
                  <a:pt x="23395" y="1407"/>
                </a:moveTo>
                <a:cubicBezTo>
                  <a:pt x="23390" y="1391"/>
                  <a:pt x="23387" y="1354"/>
                  <a:pt x="23390" y="1328"/>
                </a:cubicBezTo>
                <a:cubicBezTo>
                  <a:pt x="23395" y="1288"/>
                  <a:pt x="23411" y="1278"/>
                  <a:pt x="23458" y="1278"/>
                </a:cubicBezTo>
                <a:cubicBezTo>
                  <a:pt x="23535" y="1278"/>
                  <a:pt x="23577" y="1333"/>
                  <a:pt x="23543" y="1389"/>
                </a:cubicBezTo>
                <a:cubicBezTo>
                  <a:pt x="23514" y="1436"/>
                  <a:pt x="23411" y="1449"/>
                  <a:pt x="23395" y="1407"/>
                </a:cubicBezTo>
                <a:close/>
                <a:moveTo>
                  <a:pt x="23121" y="1344"/>
                </a:moveTo>
                <a:cubicBezTo>
                  <a:pt x="23097" y="1278"/>
                  <a:pt x="23121" y="1214"/>
                  <a:pt x="23174" y="1214"/>
                </a:cubicBezTo>
                <a:cubicBezTo>
                  <a:pt x="23239" y="1214"/>
                  <a:pt x="23279" y="1275"/>
                  <a:pt x="23247" y="1325"/>
                </a:cubicBezTo>
                <a:cubicBezTo>
                  <a:pt x="23218" y="1373"/>
                  <a:pt x="23137" y="1386"/>
                  <a:pt x="23121" y="1344"/>
                </a:cubicBezTo>
                <a:close/>
                <a:moveTo>
                  <a:pt x="17264" y="1296"/>
                </a:moveTo>
                <a:cubicBezTo>
                  <a:pt x="17237" y="1265"/>
                  <a:pt x="17240" y="1262"/>
                  <a:pt x="17282" y="1286"/>
                </a:cubicBezTo>
                <a:cubicBezTo>
                  <a:pt x="17332" y="1312"/>
                  <a:pt x="17343" y="1331"/>
                  <a:pt x="17311" y="1331"/>
                </a:cubicBezTo>
                <a:cubicBezTo>
                  <a:pt x="17300" y="1331"/>
                  <a:pt x="17279" y="1315"/>
                  <a:pt x="17264" y="1296"/>
                </a:cubicBezTo>
                <a:close/>
                <a:moveTo>
                  <a:pt x="19683" y="1265"/>
                </a:moveTo>
                <a:cubicBezTo>
                  <a:pt x="19659" y="1230"/>
                  <a:pt x="19680" y="1225"/>
                  <a:pt x="19709" y="1259"/>
                </a:cubicBezTo>
                <a:cubicBezTo>
                  <a:pt x="19725" y="1275"/>
                  <a:pt x="19728" y="1288"/>
                  <a:pt x="19717" y="1288"/>
                </a:cubicBezTo>
                <a:cubicBezTo>
                  <a:pt x="19704" y="1288"/>
                  <a:pt x="19691" y="1278"/>
                  <a:pt x="19683" y="1265"/>
                </a:cubicBezTo>
                <a:close/>
                <a:moveTo>
                  <a:pt x="18200" y="1251"/>
                </a:moveTo>
                <a:cubicBezTo>
                  <a:pt x="18187" y="1246"/>
                  <a:pt x="18174" y="1220"/>
                  <a:pt x="18174" y="1191"/>
                </a:cubicBezTo>
                <a:cubicBezTo>
                  <a:pt x="18174" y="1151"/>
                  <a:pt x="18184" y="1140"/>
                  <a:pt x="18227" y="1140"/>
                </a:cubicBezTo>
                <a:cubicBezTo>
                  <a:pt x="18263" y="1140"/>
                  <a:pt x="18279" y="1151"/>
                  <a:pt x="18279" y="1180"/>
                </a:cubicBezTo>
                <a:cubicBezTo>
                  <a:pt x="18279" y="1228"/>
                  <a:pt x="18237" y="1265"/>
                  <a:pt x="18200" y="1251"/>
                </a:cubicBezTo>
                <a:close/>
                <a:moveTo>
                  <a:pt x="23295" y="1235"/>
                </a:moveTo>
                <a:cubicBezTo>
                  <a:pt x="23224" y="1164"/>
                  <a:pt x="23342" y="1056"/>
                  <a:pt x="23419" y="1119"/>
                </a:cubicBezTo>
                <a:cubicBezTo>
                  <a:pt x="23464" y="1156"/>
                  <a:pt x="23458" y="1220"/>
                  <a:pt x="23411" y="1246"/>
                </a:cubicBezTo>
                <a:cubicBezTo>
                  <a:pt x="23356" y="1275"/>
                  <a:pt x="23332" y="1272"/>
                  <a:pt x="23295" y="1235"/>
                </a:cubicBezTo>
                <a:close/>
                <a:moveTo>
                  <a:pt x="22817" y="1225"/>
                </a:moveTo>
                <a:cubicBezTo>
                  <a:pt x="22817" y="1214"/>
                  <a:pt x="22828" y="1204"/>
                  <a:pt x="22838" y="1204"/>
                </a:cubicBezTo>
                <a:cubicBezTo>
                  <a:pt x="22849" y="1204"/>
                  <a:pt x="22860" y="1214"/>
                  <a:pt x="22860" y="1225"/>
                </a:cubicBezTo>
                <a:cubicBezTo>
                  <a:pt x="22860" y="1235"/>
                  <a:pt x="22849" y="1246"/>
                  <a:pt x="22838" y="1246"/>
                </a:cubicBezTo>
                <a:cubicBezTo>
                  <a:pt x="22828" y="1246"/>
                  <a:pt x="22817" y="1235"/>
                  <a:pt x="22817" y="1225"/>
                </a:cubicBezTo>
                <a:close/>
                <a:moveTo>
                  <a:pt x="25297" y="1183"/>
                </a:moveTo>
                <a:cubicBezTo>
                  <a:pt x="25290" y="1172"/>
                  <a:pt x="25295" y="1162"/>
                  <a:pt x="25308" y="1162"/>
                </a:cubicBezTo>
                <a:cubicBezTo>
                  <a:pt x="25319" y="1162"/>
                  <a:pt x="25329" y="1172"/>
                  <a:pt x="25329" y="1183"/>
                </a:cubicBezTo>
                <a:cubicBezTo>
                  <a:pt x="25329" y="1193"/>
                  <a:pt x="25324" y="1204"/>
                  <a:pt x="25319" y="1204"/>
                </a:cubicBezTo>
                <a:cubicBezTo>
                  <a:pt x="25316" y="1204"/>
                  <a:pt x="25305" y="1193"/>
                  <a:pt x="25297" y="1183"/>
                </a:cubicBezTo>
                <a:close/>
                <a:moveTo>
                  <a:pt x="23015" y="1151"/>
                </a:moveTo>
                <a:cubicBezTo>
                  <a:pt x="23007" y="1133"/>
                  <a:pt x="23007" y="1111"/>
                  <a:pt x="23015" y="1103"/>
                </a:cubicBezTo>
                <a:cubicBezTo>
                  <a:pt x="23023" y="1098"/>
                  <a:pt x="23028" y="1103"/>
                  <a:pt x="23028" y="1117"/>
                </a:cubicBezTo>
                <a:cubicBezTo>
                  <a:pt x="23028" y="1130"/>
                  <a:pt x="23036" y="1140"/>
                  <a:pt x="23050" y="1140"/>
                </a:cubicBezTo>
                <a:cubicBezTo>
                  <a:pt x="23060" y="1140"/>
                  <a:pt x="23065" y="1130"/>
                  <a:pt x="23060" y="1114"/>
                </a:cubicBezTo>
                <a:cubicBezTo>
                  <a:pt x="23055" y="1101"/>
                  <a:pt x="23060" y="1074"/>
                  <a:pt x="23071" y="1056"/>
                </a:cubicBezTo>
                <a:cubicBezTo>
                  <a:pt x="23097" y="1011"/>
                  <a:pt x="23139" y="1056"/>
                  <a:pt x="23131" y="1122"/>
                </a:cubicBezTo>
                <a:cubicBezTo>
                  <a:pt x="23121" y="1183"/>
                  <a:pt x="23036" y="1204"/>
                  <a:pt x="23015" y="1151"/>
                </a:cubicBezTo>
                <a:close/>
                <a:moveTo>
                  <a:pt x="16862" y="1043"/>
                </a:moveTo>
                <a:cubicBezTo>
                  <a:pt x="16836" y="1011"/>
                  <a:pt x="16839" y="1008"/>
                  <a:pt x="16881" y="1032"/>
                </a:cubicBezTo>
                <a:cubicBezTo>
                  <a:pt x="16931" y="1059"/>
                  <a:pt x="16942" y="1077"/>
                  <a:pt x="16910" y="1077"/>
                </a:cubicBezTo>
                <a:cubicBezTo>
                  <a:pt x="16899" y="1077"/>
                  <a:pt x="16878" y="1061"/>
                  <a:pt x="16862" y="1043"/>
                </a:cubicBezTo>
                <a:close/>
                <a:moveTo>
                  <a:pt x="17614" y="1059"/>
                </a:moveTo>
                <a:cubicBezTo>
                  <a:pt x="17609" y="1045"/>
                  <a:pt x="17612" y="1032"/>
                  <a:pt x="17622" y="1027"/>
                </a:cubicBezTo>
                <a:cubicBezTo>
                  <a:pt x="17649" y="1011"/>
                  <a:pt x="17709" y="1032"/>
                  <a:pt x="17709" y="1059"/>
                </a:cubicBezTo>
                <a:cubicBezTo>
                  <a:pt x="17709" y="1082"/>
                  <a:pt x="17630" y="1082"/>
                  <a:pt x="17614" y="1059"/>
                </a:cubicBezTo>
                <a:close/>
                <a:moveTo>
                  <a:pt x="23189" y="1064"/>
                </a:moveTo>
                <a:cubicBezTo>
                  <a:pt x="23160" y="1032"/>
                  <a:pt x="23179" y="950"/>
                  <a:pt x="23218" y="929"/>
                </a:cubicBezTo>
                <a:cubicBezTo>
                  <a:pt x="23258" y="908"/>
                  <a:pt x="23269" y="916"/>
                  <a:pt x="23263" y="956"/>
                </a:cubicBezTo>
                <a:cubicBezTo>
                  <a:pt x="23263" y="964"/>
                  <a:pt x="23276" y="964"/>
                  <a:pt x="23292" y="958"/>
                </a:cubicBezTo>
                <a:cubicBezTo>
                  <a:pt x="23316" y="950"/>
                  <a:pt x="23324" y="961"/>
                  <a:pt x="23324" y="998"/>
                </a:cubicBezTo>
                <a:cubicBezTo>
                  <a:pt x="23324" y="1061"/>
                  <a:pt x="23234" y="1106"/>
                  <a:pt x="23189" y="1064"/>
                </a:cubicBezTo>
                <a:close/>
                <a:moveTo>
                  <a:pt x="25147" y="1024"/>
                </a:moveTo>
                <a:cubicBezTo>
                  <a:pt x="25139" y="1006"/>
                  <a:pt x="25147" y="974"/>
                  <a:pt x="25166" y="956"/>
                </a:cubicBezTo>
                <a:cubicBezTo>
                  <a:pt x="25210" y="911"/>
                  <a:pt x="25271" y="937"/>
                  <a:pt x="25263" y="998"/>
                </a:cubicBezTo>
                <a:cubicBezTo>
                  <a:pt x="25253" y="1056"/>
                  <a:pt x="25166" y="1077"/>
                  <a:pt x="25147" y="1024"/>
                </a:cubicBezTo>
                <a:close/>
                <a:moveTo>
                  <a:pt x="18522" y="993"/>
                </a:moveTo>
                <a:cubicBezTo>
                  <a:pt x="18506" y="940"/>
                  <a:pt x="18525" y="908"/>
                  <a:pt x="18575" y="908"/>
                </a:cubicBezTo>
                <a:cubicBezTo>
                  <a:pt x="18628" y="908"/>
                  <a:pt x="18667" y="977"/>
                  <a:pt x="18633" y="1011"/>
                </a:cubicBezTo>
                <a:cubicBezTo>
                  <a:pt x="18596" y="1048"/>
                  <a:pt x="18538" y="1040"/>
                  <a:pt x="18522" y="993"/>
                </a:cubicBezTo>
                <a:close/>
                <a:moveTo>
                  <a:pt x="17335" y="937"/>
                </a:moveTo>
                <a:cubicBezTo>
                  <a:pt x="17264" y="905"/>
                  <a:pt x="17227" y="879"/>
                  <a:pt x="17237" y="863"/>
                </a:cubicBezTo>
                <a:cubicBezTo>
                  <a:pt x="17248" y="845"/>
                  <a:pt x="17234" y="842"/>
                  <a:pt x="17195" y="853"/>
                </a:cubicBezTo>
                <a:cubicBezTo>
                  <a:pt x="17161" y="861"/>
                  <a:pt x="17140" y="861"/>
                  <a:pt x="17147" y="850"/>
                </a:cubicBezTo>
                <a:cubicBezTo>
                  <a:pt x="17153" y="842"/>
                  <a:pt x="17142" y="816"/>
                  <a:pt x="17126" y="792"/>
                </a:cubicBezTo>
                <a:cubicBezTo>
                  <a:pt x="17100" y="758"/>
                  <a:pt x="17089" y="755"/>
                  <a:pt x="17055" y="776"/>
                </a:cubicBezTo>
                <a:cubicBezTo>
                  <a:pt x="17029" y="792"/>
                  <a:pt x="17013" y="795"/>
                  <a:pt x="17013" y="781"/>
                </a:cubicBezTo>
                <a:cubicBezTo>
                  <a:pt x="17013" y="771"/>
                  <a:pt x="16994" y="760"/>
                  <a:pt x="16973" y="760"/>
                </a:cubicBezTo>
                <a:cubicBezTo>
                  <a:pt x="16926" y="760"/>
                  <a:pt x="16878" y="707"/>
                  <a:pt x="16897" y="676"/>
                </a:cubicBezTo>
                <a:cubicBezTo>
                  <a:pt x="16913" y="649"/>
                  <a:pt x="17039" y="649"/>
                  <a:pt x="17184" y="676"/>
                </a:cubicBezTo>
                <a:cubicBezTo>
                  <a:pt x="17248" y="689"/>
                  <a:pt x="17329" y="700"/>
                  <a:pt x="17366" y="702"/>
                </a:cubicBezTo>
                <a:cubicBezTo>
                  <a:pt x="17403" y="702"/>
                  <a:pt x="17435" y="710"/>
                  <a:pt x="17435" y="721"/>
                </a:cubicBezTo>
                <a:cubicBezTo>
                  <a:pt x="17435" y="731"/>
                  <a:pt x="17448" y="734"/>
                  <a:pt x="17464" y="726"/>
                </a:cubicBezTo>
                <a:cubicBezTo>
                  <a:pt x="17480" y="721"/>
                  <a:pt x="17522" y="744"/>
                  <a:pt x="17562" y="781"/>
                </a:cubicBezTo>
                <a:cubicBezTo>
                  <a:pt x="17649" y="861"/>
                  <a:pt x="17638" y="929"/>
                  <a:pt x="17535" y="966"/>
                </a:cubicBezTo>
                <a:cubicBezTo>
                  <a:pt x="17451" y="998"/>
                  <a:pt x="17469" y="1001"/>
                  <a:pt x="17335" y="937"/>
                </a:cubicBezTo>
                <a:close/>
                <a:moveTo>
                  <a:pt x="22944" y="979"/>
                </a:moveTo>
                <a:cubicBezTo>
                  <a:pt x="22962" y="971"/>
                  <a:pt x="22984" y="956"/>
                  <a:pt x="22994" y="942"/>
                </a:cubicBezTo>
                <a:cubicBezTo>
                  <a:pt x="23005" y="927"/>
                  <a:pt x="23007" y="929"/>
                  <a:pt x="23002" y="950"/>
                </a:cubicBezTo>
                <a:cubicBezTo>
                  <a:pt x="22997" y="969"/>
                  <a:pt x="22976" y="985"/>
                  <a:pt x="22952" y="987"/>
                </a:cubicBezTo>
                <a:cubicBezTo>
                  <a:pt x="22926" y="990"/>
                  <a:pt x="22923" y="987"/>
                  <a:pt x="22944" y="979"/>
                </a:cubicBezTo>
                <a:close/>
                <a:moveTo>
                  <a:pt x="25332" y="921"/>
                </a:moveTo>
                <a:cubicBezTo>
                  <a:pt x="25297" y="882"/>
                  <a:pt x="25324" y="824"/>
                  <a:pt x="25374" y="824"/>
                </a:cubicBezTo>
                <a:cubicBezTo>
                  <a:pt x="25427" y="824"/>
                  <a:pt x="25448" y="876"/>
                  <a:pt x="25414" y="919"/>
                </a:cubicBezTo>
                <a:cubicBezTo>
                  <a:pt x="25382" y="958"/>
                  <a:pt x="25363" y="958"/>
                  <a:pt x="25332" y="921"/>
                </a:cubicBezTo>
                <a:close/>
                <a:moveTo>
                  <a:pt x="23092" y="869"/>
                </a:moveTo>
                <a:cubicBezTo>
                  <a:pt x="23092" y="855"/>
                  <a:pt x="23105" y="853"/>
                  <a:pt x="23123" y="858"/>
                </a:cubicBezTo>
                <a:cubicBezTo>
                  <a:pt x="23145" y="866"/>
                  <a:pt x="23163" y="853"/>
                  <a:pt x="23176" y="821"/>
                </a:cubicBezTo>
                <a:lnTo>
                  <a:pt x="23197" y="771"/>
                </a:lnTo>
                <a:lnTo>
                  <a:pt x="23192" y="824"/>
                </a:lnTo>
                <a:cubicBezTo>
                  <a:pt x="23189" y="861"/>
                  <a:pt x="23174" y="879"/>
                  <a:pt x="23139" y="884"/>
                </a:cubicBezTo>
                <a:cubicBezTo>
                  <a:pt x="23113" y="887"/>
                  <a:pt x="23092" y="879"/>
                  <a:pt x="23092" y="869"/>
                </a:cubicBezTo>
                <a:close/>
                <a:moveTo>
                  <a:pt x="25042" y="855"/>
                </a:moveTo>
                <a:cubicBezTo>
                  <a:pt x="25023" y="808"/>
                  <a:pt x="25049" y="760"/>
                  <a:pt x="25094" y="760"/>
                </a:cubicBezTo>
                <a:cubicBezTo>
                  <a:pt x="25147" y="760"/>
                  <a:pt x="25176" y="842"/>
                  <a:pt x="25136" y="869"/>
                </a:cubicBezTo>
                <a:cubicBezTo>
                  <a:pt x="25092" y="895"/>
                  <a:pt x="25055" y="890"/>
                  <a:pt x="25042" y="855"/>
                </a:cubicBezTo>
                <a:close/>
                <a:moveTo>
                  <a:pt x="23105" y="792"/>
                </a:moveTo>
                <a:cubicBezTo>
                  <a:pt x="23092" y="758"/>
                  <a:pt x="23145" y="723"/>
                  <a:pt x="23171" y="747"/>
                </a:cubicBezTo>
                <a:cubicBezTo>
                  <a:pt x="23176" y="755"/>
                  <a:pt x="23168" y="760"/>
                  <a:pt x="23150" y="760"/>
                </a:cubicBezTo>
                <a:cubicBezTo>
                  <a:pt x="23126" y="760"/>
                  <a:pt x="23118" y="771"/>
                  <a:pt x="23126" y="792"/>
                </a:cubicBezTo>
                <a:cubicBezTo>
                  <a:pt x="23134" y="810"/>
                  <a:pt x="23134" y="824"/>
                  <a:pt x="23129" y="824"/>
                </a:cubicBezTo>
                <a:cubicBezTo>
                  <a:pt x="23123" y="824"/>
                  <a:pt x="23113" y="808"/>
                  <a:pt x="23105" y="792"/>
                </a:cubicBezTo>
                <a:close/>
                <a:moveTo>
                  <a:pt x="24749" y="779"/>
                </a:moveTo>
                <a:cubicBezTo>
                  <a:pt x="24730" y="726"/>
                  <a:pt x="24783" y="665"/>
                  <a:pt x="24833" y="684"/>
                </a:cubicBezTo>
                <a:cubicBezTo>
                  <a:pt x="24886" y="705"/>
                  <a:pt x="24896" y="763"/>
                  <a:pt x="24854" y="795"/>
                </a:cubicBezTo>
                <a:cubicBezTo>
                  <a:pt x="24799" y="837"/>
                  <a:pt x="24764" y="832"/>
                  <a:pt x="24749" y="779"/>
                </a:cubicBezTo>
                <a:close/>
                <a:moveTo>
                  <a:pt x="17694" y="789"/>
                </a:moveTo>
                <a:cubicBezTo>
                  <a:pt x="17701" y="784"/>
                  <a:pt x="17720" y="781"/>
                  <a:pt x="17736" y="789"/>
                </a:cubicBezTo>
                <a:cubicBezTo>
                  <a:pt x="17752" y="795"/>
                  <a:pt x="17746" y="800"/>
                  <a:pt x="17723" y="800"/>
                </a:cubicBezTo>
                <a:cubicBezTo>
                  <a:pt x="17699" y="803"/>
                  <a:pt x="17688" y="797"/>
                  <a:pt x="17694" y="789"/>
                </a:cubicBezTo>
                <a:close/>
                <a:moveTo>
                  <a:pt x="24485" y="729"/>
                </a:moveTo>
                <a:cubicBezTo>
                  <a:pt x="24451" y="686"/>
                  <a:pt x="24474" y="634"/>
                  <a:pt x="24527" y="634"/>
                </a:cubicBezTo>
                <a:cubicBezTo>
                  <a:pt x="24559" y="634"/>
                  <a:pt x="24569" y="647"/>
                  <a:pt x="24569" y="684"/>
                </a:cubicBezTo>
                <a:cubicBezTo>
                  <a:pt x="24569" y="744"/>
                  <a:pt x="24519" y="771"/>
                  <a:pt x="24485" y="729"/>
                </a:cubicBezTo>
                <a:close/>
                <a:moveTo>
                  <a:pt x="25237" y="747"/>
                </a:moveTo>
                <a:cubicBezTo>
                  <a:pt x="25213" y="721"/>
                  <a:pt x="25224" y="655"/>
                  <a:pt x="25253" y="655"/>
                </a:cubicBezTo>
                <a:cubicBezTo>
                  <a:pt x="25292" y="655"/>
                  <a:pt x="25337" y="710"/>
                  <a:pt x="25319" y="739"/>
                </a:cubicBezTo>
                <a:cubicBezTo>
                  <a:pt x="25303" y="763"/>
                  <a:pt x="25258" y="768"/>
                  <a:pt x="25237" y="747"/>
                </a:cubicBezTo>
                <a:close/>
                <a:moveTo>
                  <a:pt x="24189" y="665"/>
                </a:moveTo>
                <a:cubicBezTo>
                  <a:pt x="24150" y="618"/>
                  <a:pt x="24173" y="560"/>
                  <a:pt x="24234" y="554"/>
                </a:cubicBezTo>
                <a:cubicBezTo>
                  <a:pt x="24276" y="549"/>
                  <a:pt x="24295" y="557"/>
                  <a:pt x="24305" y="591"/>
                </a:cubicBezTo>
                <a:cubicBezTo>
                  <a:pt x="24332" y="673"/>
                  <a:pt x="24242" y="731"/>
                  <a:pt x="24189" y="665"/>
                </a:cubicBezTo>
                <a:close/>
                <a:moveTo>
                  <a:pt x="24970" y="634"/>
                </a:moveTo>
                <a:cubicBezTo>
                  <a:pt x="24970" y="623"/>
                  <a:pt x="24976" y="612"/>
                  <a:pt x="24981" y="612"/>
                </a:cubicBezTo>
                <a:cubicBezTo>
                  <a:pt x="24983" y="612"/>
                  <a:pt x="24994" y="623"/>
                  <a:pt x="25002" y="634"/>
                </a:cubicBezTo>
                <a:cubicBezTo>
                  <a:pt x="25010" y="644"/>
                  <a:pt x="25005" y="655"/>
                  <a:pt x="24991" y="655"/>
                </a:cubicBezTo>
                <a:cubicBezTo>
                  <a:pt x="24981" y="655"/>
                  <a:pt x="24970" y="644"/>
                  <a:pt x="24970" y="634"/>
                </a:cubicBezTo>
                <a:close/>
                <a:moveTo>
                  <a:pt x="25400" y="620"/>
                </a:moveTo>
                <a:cubicBezTo>
                  <a:pt x="25392" y="605"/>
                  <a:pt x="25398" y="578"/>
                  <a:pt x="25411" y="565"/>
                </a:cubicBezTo>
                <a:cubicBezTo>
                  <a:pt x="25429" y="546"/>
                  <a:pt x="25435" y="554"/>
                  <a:pt x="25435" y="597"/>
                </a:cubicBezTo>
                <a:cubicBezTo>
                  <a:pt x="25435" y="660"/>
                  <a:pt x="25419" y="673"/>
                  <a:pt x="25400" y="620"/>
                </a:cubicBezTo>
                <a:close/>
                <a:moveTo>
                  <a:pt x="17577" y="560"/>
                </a:moveTo>
                <a:cubicBezTo>
                  <a:pt x="17535" y="531"/>
                  <a:pt x="17493" y="507"/>
                  <a:pt x="17480" y="507"/>
                </a:cubicBezTo>
                <a:cubicBezTo>
                  <a:pt x="17448" y="507"/>
                  <a:pt x="17145" y="364"/>
                  <a:pt x="17132" y="341"/>
                </a:cubicBezTo>
                <a:cubicBezTo>
                  <a:pt x="17124" y="330"/>
                  <a:pt x="17132" y="317"/>
                  <a:pt x="17150" y="309"/>
                </a:cubicBezTo>
                <a:cubicBezTo>
                  <a:pt x="17169" y="304"/>
                  <a:pt x="17182" y="306"/>
                  <a:pt x="17182" y="317"/>
                </a:cubicBezTo>
                <a:cubicBezTo>
                  <a:pt x="17182" y="330"/>
                  <a:pt x="17200" y="338"/>
                  <a:pt x="17224" y="338"/>
                </a:cubicBezTo>
                <a:cubicBezTo>
                  <a:pt x="17248" y="338"/>
                  <a:pt x="17266" y="346"/>
                  <a:pt x="17266" y="356"/>
                </a:cubicBezTo>
                <a:cubicBezTo>
                  <a:pt x="17266" y="367"/>
                  <a:pt x="17293" y="385"/>
                  <a:pt x="17327" y="396"/>
                </a:cubicBezTo>
                <a:cubicBezTo>
                  <a:pt x="17374" y="414"/>
                  <a:pt x="17395" y="412"/>
                  <a:pt x="17424" y="383"/>
                </a:cubicBezTo>
                <a:cubicBezTo>
                  <a:pt x="17446" y="364"/>
                  <a:pt x="17456" y="362"/>
                  <a:pt x="17446" y="377"/>
                </a:cubicBezTo>
                <a:cubicBezTo>
                  <a:pt x="17435" y="396"/>
                  <a:pt x="17443" y="404"/>
                  <a:pt x="17469" y="401"/>
                </a:cubicBezTo>
                <a:cubicBezTo>
                  <a:pt x="17543" y="393"/>
                  <a:pt x="17562" y="401"/>
                  <a:pt x="17562" y="443"/>
                </a:cubicBezTo>
                <a:cubicBezTo>
                  <a:pt x="17562" y="470"/>
                  <a:pt x="17583" y="494"/>
                  <a:pt x="17614" y="507"/>
                </a:cubicBezTo>
                <a:cubicBezTo>
                  <a:pt x="17672" y="528"/>
                  <a:pt x="17728" y="612"/>
                  <a:pt x="17683" y="612"/>
                </a:cubicBezTo>
                <a:cubicBezTo>
                  <a:pt x="17667" y="612"/>
                  <a:pt x="17620" y="589"/>
                  <a:pt x="17577" y="560"/>
                </a:cubicBezTo>
                <a:close/>
                <a:moveTo>
                  <a:pt x="25097" y="573"/>
                </a:moveTo>
                <a:cubicBezTo>
                  <a:pt x="25065" y="512"/>
                  <a:pt x="25071" y="491"/>
                  <a:pt x="25115" y="465"/>
                </a:cubicBezTo>
                <a:cubicBezTo>
                  <a:pt x="25168" y="438"/>
                  <a:pt x="25218" y="457"/>
                  <a:pt x="25234" y="509"/>
                </a:cubicBezTo>
                <a:cubicBezTo>
                  <a:pt x="25263" y="597"/>
                  <a:pt x="25142" y="652"/>
                  <a:pt x="25097" y="573"/>
                </a:cubicBezTo>
                <a:close/>
                <a:moveTo>
                  <a:pt x="24366" y="539"/>
                </a:moveTo>
                <a:cubicBezTo>
                  <a:pt x="24348" y="491"/>
                  <a:pt x="24374" y="443"/>
                  <a:pt x="24419" y="443"/>
                </a:cubicBezTo>
                <a:cubicBezTo>
                  <a:pt x="24464" y="443"/>
                  <a:pt x="24490" y="512"/>
                  <a:pt x="24456" y="546"/>
                </a:cubicBezTo>
                <a:cubicBezTo>
                  <a:pt x="24424" y="581"/>
                  <a:pt x="24379" y="575"/>
                  <a:pt x="24366" y="539"/>
                </a:cubicBezTo>
                <a:close/>
                <a:moveTo>
                  <a:pt x="24836" y="494"/>
                </a:moveTo>
                <a:cubicBezTo>
                  <a:pt x="24809" y="465"/>
                  <a:pt x="24823" y="422"/>
                  <a:pt x="24862" y="422"/>
                </a:cubicBezTo>
                <a:cubicBezTo>
                  <a:pt x="24902" y="422"/>
                  <a:pt x="24936" y="470"/>
                  <a:pt x="24912" y="494"/>
                </a:cubicBezTo>
                <a:cubicBezTo>
                  <a:pt x="24896" y="512"/>
                  <a:pt x="24854" y="509"/>
                  <a:pt x="24836" y="494"/>
                </a:cubicBezTo>
                <a:close/>
                <a:moveTo>
                  <a:pt x="15699" y="473"/>
                </a:moveTo>
                <a:cubicBezTo>
                  <a:pt x="15715" y="465"/>
                  <a:pt x="15739" y="465"/>
                  <a:pt x="15752" y="473"/>
                </a:cubicBezTo>
                <a:cubicBezTo>
                  <a:pt x="15768" y="478"/>
                  <a:pt x="15754" y="483"/>
                  <a:pt x="15725" y="483"/>
                </a:cubicBezTo>
                <a:cubicBezTo>
                  <a:pt x="15696" y="483"/>
                  <a:pt x="15686" y="478"/>
                  <a:pt x="15699" y="473"/>
                </a:cubicBezTo>
                <a:close/>
                <a:moveTo>
                  <a:pt x="24569" y="391"/>
                </a:moveTo>
                <a:cubicBezTo>
                  <a:pt x="24569" y="372"/>
                  <a:pt x="24580" y="359"/>
                  <a:pt x="24590" y="359"/>
                </a:cubicBezTo>
                <a:cubicBezTo>
                  <a:pt x="24601" y="359"/>
                  <a:pt x="24611" y="372"/>
                  <a:pt x="24611" y="391"/>
                </a:cubicBezTo>
                <a:cubicBezTo>
                  <a:pt x="24611" y="409"/>
                  <a:pt x="24601" y="422"/>
                  <a:pt x="24590" y="422"/>
                </a:cubicBezTo>
                <a:cubicBezTo>
                  <a:pt x="24580" y="422"/>
                  <a:pt x="24569" y="409"/>
                  <a:pt x="24569" y="391"/>
                </a:cubicBezTo>
                <a:close/>
                <a:moveTo>
                  <a:pt x="23524" y="380"/>
                </a:moveTo>
                <a:cubicBezTo>
                  <a:pt x="23517" y="370"/>
                  <a:pt x="23522" y="359"/>
                  <a:pt x="23535" y="359"/>
                </a:cubicBezTo>
                <a:cubicBezTo>
                  <a:pt x="23546" y="359"/>
                  <a:pt x="23556" y="370"/>
                  <a:pt x="23556" y="380"/>
                </a:cubicBezTo>
                <a:cubicBezTo>
                  <a:pt x="23556" y="391"/>
                  <a:pt x="23551" y="401"/>
                  <a:pt x="23546" y="401"/>
                </a:cubicBezTo>
                <a:cubicBezTo>
                  <a:pt x="23543" y="401"/>
                  <a:pt x="23532" y="391"/>
                  <a:pt x="23524" y="380"/>
                </a:cubicBezTo>
                <a:close/>
                <a:moveTo>
                  <a:pt x="23577" y="362"/>
                </a:moveTo>
                <a:cubicBezTo>
                  <a:pt x="23577" y="351"/>
                  <a:pt x="23590" y="338"/>
                  <a:pt x="23604" y="330"/>
                </a:cubicBezTo>
                <a:cubicBezTo>
                  <a:pt x="23619" y="325"/>
                  <a:pt x="23614" y="319"/>
                  <a:pt x="23593" y="319"/>
                </a:cubicBezTo>
                <a:cubicBezTo>
                  <a:pt x="23572" y="317"/>
                  <a:pt x="23556" y="306"/>
                  <a:pt x="23556" y="296"/>
                </a:cubicBezTo>
                <a:cubicBezTo>
                  <a:pt x="23556" y="285"/>
                  <a:pt x="23543" y="274"/>
                  <a:pt x="23524" y="274"/>
                </a:cubicBezTo>
                <a:cubicBezTo>
                  <a:pt x="23506" y="274"/>
                  <a:pt x="23493" y="261"/>
                  <a:pt x="23493" y="245"/>
                </a:cubicBezTo>
                <a:cubicBezTo>
                  <a:pt x="23493" y="230"/>
                  <a:pt x="23464" y="206"/>
                  <a:pt x="23432" y="190"/>
                </a:cubicBezTo>
                <a:cubicBezTo>
                  <a:pt x="23371" y="166"/>
                  <a:pt x="23332" y="111"/>
                  <a:pt x="23356" y="87"/>
                </a:cubicBezTo>
                <a:cubicBezTo>
                  <a:pt x="23363" y="82"/>
                  <a:pt x="23377" y="87"/>
                  <a:pt x="23387" y="103"/>
                </a:cubicBezTo>
                <a:cubicBezTo>
                  <a:pt x="23395" y="119"/>
                  <a:pt x="23414" y="127"/>
                  <a:pt x="23424" y="119"/>
                </a:cubicBezTo>
                <a:cubicBezTo>
                  <a:pt x="23437" y="111"/>
                  <a:pt x="23466" y="129"/>
                  <a:pt x="23490" y="158"/>
                </a:cubicBezTo>
                <a:cubicBezTo>
                  <a:pt x="23511" y="187"/>
                  <a:pt x="23540" y="211"/>
                  <a:pt x="23551" y="211"/>
                </a:cubicBezTo>
                <a:cubicBezTo>
                  <a:pt x="23585" y="211"/>
                  <a:pt x="23643" y="290"/>
                  <a:pt x="23638" y="330"/>
                </a:cubicBezTo>
                <a:cubicBezTo>
                  <a:pt x="23630" y="370"/>
                  <a:pt x="23577" y="399"/>
                  <a:pt x="23577" y="362"/>
                </a:cubicBezTo>
                <a:close/>
                <a:moveTo>
                  <a:pt x="24720" y="333"/>
                </a:moveTo>
                <a:cubicBezTo>
                  <a:pt x="24683" y="288"/>
                  <a:pt x="24714" y="208"/>
                  <a:pt x="24767" y="216"/>
                </a:cubicBezTo>
                <a:cubicBezTo>
                  <a:pt x="24791" y="219"/>
                  <a:pt x="24807" y="230"/>
                  <a:pt x="24801" y="238"/>
                </a:cubicBezTo>
                <a:cubicBezTo>
                  <a:pt x="24796" y="248"/>
                  <a:pt x="24804" y="264"/>
                  <a:pt x="24820" y="274"/>
                </a:cubicBezTo>
                <a:cubicBezTo>
                  <a:pt x="24846" y="290"/>
                  <a:pt x="24846" y="298"/>
                  <a:pt x="24825" y="325"/>
                </a:cubicBezTo>
                <a:cubicBezTo>
                  <a:pt x="24791" y="367"/>
                  <a:pt x="24751" y="370"/>
                  <a:pt x="24720" y="333"/>
                </a:cubicBezTo>
                <a:close/>
                <a:moveTo>
                  <a:pt x="3467" y="259"/>
                </a:moveTo>
                <a:cubicBezTo>
                  <a:pt x="3488" y="253"/>
                  <a:pt x="3520" y="253"/>
                  <a:pt x="3541" y="259"/>
                </a:cubicBezTo>
                <a:cubicBezTo>
                  <a:pt x="3562" y="264"/>
                  <a:pt x="3544" y="269"/>
                  <a:pt x="3504" y="269"/>
                </a:cubicBezTo>
                <a:cubicBezTo>
                  <a:pt x="3465" y="269"/>
                  <a:pt x="3446" y="264"/>
                  <a:pt x="3467" y="259"/>
                </a:cubicBezTo>
                <a:close/>
                <a:moveTo>
                  <a:pt x="24435" y="240"/>
                </a:moveTo>
                <a:cubicBezTo>
                  <a:pt x="24427" y="222"/>
                  <a:pt x="24427" y="201"/>
                  <a:pt x="24432" y="195"/>
                </a:cubicBezTo>
                <a:cubicBezTo>
                  <a:pt x="24437" y="187"/>
                  <a:pt x="24443" y="195"/>
                  <a:pt x="24443" y="211"/>
                </a:cubicBezTo>
                <a:cubicBezTo>
                  <a:pt x="24443" y="232"/>
                  <a:pt x="24448" y="232"/>
                  <a:pt x="24474" y="211"/>
                </a:cubicBezTo>
                <a:cubicBezTo>
                  <a:pt x="24514" y="179"/>
                  <a:pt x="24538" y="195"/>
                  <a:pt x="24519" y="243"/>
                </a:cubicBezTo>
                <a:cubicBezTo>
                  <a:pt x="24503" y="285"/>
                  <a:pt x="24451" y="282"/>
                  <a:pt x="24435" y="240"/>
                </a:cubicBezTo>
                <a:close/>
                <a:moveTo>
                  <a:pt x="0" y="185"/>
                </a:moveTo>
                <a:cubicBezTo>
                  <a:pt x="0" y="177"/>
                  <a:pt x="122" y="172"/>
                  <a:pt x="270" y="172"/>
                </a:cubicBezTo>
                <a:cubicBezTo>
                  <a:pt x="570" y="177"/>
                  <a:pt x="547" y="185"/>
                  <a:pt x="217" y="195"/>
                </a:cubicBezTo>
                <a:cubicBezTo>
                  <a:pt x="98" y="198"/>
                  <a:pt x="0" y="193"/>
                  <a:pt x="0" y="185"/>
                </a:cubicBezTo>
                <a:close/>
                <a:moveTo>
                  <a:pt x="23197" y="21"/>
                </a:moveTo>
                <a:cubicBezTo>
                  <a:pt x="23197" y="10"/>
                  <a:pt x="23203" y="0"/>
                  <a:pt x="23208" y="0"/>
                </a:cubicBezTo>
                <a:cubicBezTo>
                  <a:pt x="23210" y="0"/>
                  <a:pt x="23221" y="10"/>
                  <a:pt x="23229" y="21"/>
                </a:cubicBezTo>
                <a:cubicBezTo>
                  <a:pt x="23237" y="32"/>
                  <a:pt x="23232" y="42"/>
                  <a:pt x="23218" y="42"/>
                </a:cubicBezTo>
                <a:cubicBezTo>
                  <a:pt x="23208" y="42"/>
                  <a:pt x="23197" y="32"/>
                  <a:pt x="23197" y="21"/>
                </a:cubicBezTo>
                <a:close/>
              </a:path>
            </a:pathLst>
          </a:custGeom>
          <a:solidFill>
            <a:srgbClr val="FFFFFF">
              <a:alpha val="50196"/>
            </a:srgbClr>
          </a:solidFill>
          <a:ln w="0">
            <a:noFill/>
            <a:prstDash val="solid"/>
            <a:round/>
            <a:headEnd/>
            <a:tailEnd/>
          </a:ln>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GB" sz="2400" dirty="0">
              <a:solidFill>
                <a:srgbClr val="C2D1DD"/>
              </a:solidFill>
              <a:latin typeface="Arial" charset="0"/>
            </a:endParaRPr>
          </a:p>
        </p:txBody>
      </p:sp>
      <p:sp>
        <p:nvSpPr>
          <p:cNvPr id="12" name="Freeform 5">
            <a:extLst>
              <a:ext uri="{FF2B5EF4-FFF2-40B4-BE49-F238E27FC236}">
                <a16:creationId xmlns:a16="http://schemas.microsoft.com/office/drawing/2014/main" id="{7CD1D052-B64F-CD4C-84C4-39B16E9E3198}"/>
              </a:ext>
            </a:extLst>
          </p:cNvPr>
          <p:cNvSpPr>
            <a:spLocks noEditPoints="1"/>
          </p:cNvSpPr>
          <p:nvPr/>
        </p:nvSpPr>
        <p:spPr bwMode="auto">
          <a:xfrm>
            <a:off x="6215311" y="308378"/>
            <a:ext cx="3125168" cy="1057455"/>
          </a:xfrm>
          <a:custGeom>
            <a:avLst/>
            <a:gdLst>
              <a:gd name="T0" fmla="*/ 9895 w 17188"/>
              <a:gd name="T1" fmla="*/ 2809 h 5798"/>
              <a:gd name="T2" fmla="*/ 10697 w 17188"/>
              <a:gd name="T3" fmla="*/ 3324 h 5798"/>
              <a:gd name="T4" fmla="*/ 10344 w 17188"/>
              <a:gd name="T5" fmla="*/ 2063 h 5798"/>
              <a:gd name="T6" fmla="*/ 8684 w 17188"/>
              <a:gd name="T7" fmla="*/ 4481 h 5798"/>
              <a:gd name="T8" fmla="*/ 9969 w 17188"/>
              <a:gd name="T9" fmla="*/ 1161 h 5798"/>
              <a:gd name="T10" fmla="*/ 10901 w 17188"/>
              <a:gd name="T11" fmla="*/ 1235 h 5798"/>
              <a:gd name="T12" fmla="*/ 11904 w 17188"/>
              <a:gd name="T13" fmla="*/ 4444 h 5798"/>
              <a:gd name="T14" fmla="*/ 11026 w 17188"/>
              <a:gd name="T15" fmla="*/ 5722 h 5798"/>
              <a:gd name="T16" fmla="*/ 8906 w 17188"/>
              <a:gd name="T17" fmla="*/ 4719 h 5798"/>
              <a:gd name="T18" fmla="*/ 10069 w 17188"/>
              <a:gd name="T19" fmla="*/ 4924 h 5798"/>
              <a:gd name="T20" fmla="*/ 10825 w 17188"/>
              <a:gd name="T21" fmla="*/ 4374 h 5798"/>
              <a:gd name="T22" fmla="*/ 9977 w 17188"/>
              <a:gd name="T23" fmla="*/ 4349 h 5798"/>
              <a:gd name="T24" fmla="*/ 9145 w 17188"/>
              <a:gd name="T25" fmla="*/ 1559 h 5798"/>
              <a:gd name="T26" fmla="*/ 6731 w 17188"/>
              <a:gd name="T27" fmla="*/ 1250 h 5798"/>
              <a:gd name="T28" fmla="*/ 6378 w 17188"/>
              <a:gd name="T29" fmla="*/ 2146 h 5798"/>
              <a:gd name="T30" fmla="*/ 5678 w 17188"/>
              <a:gd name="T31" fmla="*/ 1893 h 5798"/>
              <a:gd name="T32" fmla="*/ 6158 w 17188"/>
              <a:gd name="T33" fmla="*/ 2365 h 5798"/>
              <a:gd name="T34" fmla="*/ 7486 w 17188"/>
              <a:gd name="T35" fmla="*/ 3428 h 5798"/>
              <a:gd name="T36" fmla="*/ 6026 w 17188"/>
              <a:gd name="T37" fmla="*/ 4554 h 5798"/>
              <a:gd name="T38" fmla="*/ 5583 w 17188"/>
              <a:gd name="T39" fmla="*/ 3463 h 5798"/>
              <a:gd name="T40" fmla="*/ 6415 w 17188"/>
              <a:gd name="T41" fmla="*/ 3766 h 5798"/>
              <a:gd name="T42" fmla="*/ 5927 w 17188"/>
              <a:gd name="T43" fmla="*/ 3232 h 5798"/>
              <a:gd name="T44" fmla="*/ 4640 w 17188"/>
              <a:gd name="T45" fmla="*/ 2175 h 5798"/>
              <a:gd name="T46" fmla="*/ 5995 w 17188"/>
              <a:gd name="T47" fmla="*/ 1161 h 5798"/>
              <a:gd name="T48" fmla="*/ 4504 w 17188"/>
              <a:gd name="T49" fmla="*/ 2418 h 5798"/>
              <a:gd name="T50" fmla="*/ 3430 w 17188"/>
              <a:gd name="T51" fmla="*/ 2696 h 5798"/>
              <a:gd name="T52" fmla="*/ 2745 w 17188"/>
              <a:gd name="T53" fmla="*/ 2308 h 5798"/>
              <a:gd name="T54" fmla="*/ 1556 w 17188"/>
              <a:gd name="T55" fmla="*/ 4481 h 5798"/>
              <a:gd name="T56" fmla="*/ 2551 w 17188"/>
              <a:gd name="T57" fmla="*/ 1764 h 5798"/>
              <a:gd name="T58" fmla="*/ 16560 w 17188"/>
              <a:gd name="T59" fmla="*/ 0 h 5798"/>
              <a:gd name="T60" fmla="*/ 17148 w 17188"/>
              <a:gd name="T61" fmla="*/ 2146 h 5798"/>
              <a:gd name="T62" fmla="*/ 16594 w 17188"/>
              <a:gd name="T63" fmla="*/ 3570 h 5798"/>
              <a:gd name="T64" fmla="*/ 17188 w 17188"/>
              <a:gd name="T65" fmla="*/ 4453 h 5798"/>
              <a:gd name="T66" fmla="*/ 15580 w 17188"/>
              <a:gd name="T67" fmla="*/ 4073 h 5798"/>
              <a:gd name="T68" fmla="*/ 15095 w 17188"/>
              <a:gd name="T69" fmla="*/ 2146 h 5798"/>
              <a:gd name="T70" fmla="*/ 15489 w 17188"/>
              <a:gd name="T71" fmla="*/ 639 h 5798"/>
              <a:gd name="T72" fmla="*/ 13184 w 17188"/>
              <a:gd name="T73" fmla="*/ 0 h 5798"/>
              <a:gd name="T74" fmla="*/ 14127 w 17188"/>
              <a:gd name="T75" fmla="*/ 1161 h 5798"/>
              <a:gd name="T76" fmla="*/ 15064 w 17188"/>
              <a:gd name="T77" fmla="*/ 4481 h 5798"/>
              <a:gd name="T78" fmla="*/ 13893 w 17188"/>
              <a:gd name="T79" fmla="*/ 2263 h 5798"/>
              <a:gd name="T80" fmla="*/ 13184 w 17188"/>
              <a:gd name="T81" fmla="*/ 2922 h 5798"/>
              <a:gd name="T82" fmla="*/ 12116 w 17188"/>
              <a:gd name="T83" fmla="*/ 0 h 5798"/>
              <a:gd name="T84" fmla="*/ 8684 w 17188"/>
              <a:gd name="T85" fmla="*/ 847 h 5798"/>
              <a:gd name="T86" fmla="*/ 0 w 17188"/>
              <a:gd name="T87" fmla="*/ 0 h 5798"/>
              <a:gd name="T88" fmla="*/ 0 w 17188"/>
              <a:gd name="T89" fmla="*/ 4481 h 5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188" h="5798">
                <a:moveTo>
                  <a:pt x="10344" y="2063"/>
                </a:moveTo>
                <a:cubicBezTo>
                  <a:pt x="10208" y="2063"/>
                  <a:pt x="10099" y="2121"/>
                  <a:pt x="10017" y="2236"/>
                </a:cubicBezTo>
                <a:cubicBezTo>
                  <a:pt x="9936" y="2351"/>
                  <a:pt x="9895" y="2542"/>
                  <a:pt x="9895" y="2809"/>
                </a:cubicBezTo>
                <a:cubicBezTo>
                  <a:pt x="9895" y="3043"/>
                  <a:pt x="9938" y="3217"/>
                  <a:pt x="10024" y="3330"/>
                </a:cubicBezTo>
                <a:cubicBezTo>
                  <a:pt x="10110" y="3443"/>
                  <a:pt x="10223" y="3500"/>
                  <a:pt x="10363" y="3500"/>
                </a:cubicBezTo>
                <a:cubicBezTo>
                  <a:pt x="10496" y="3500"/>
                  <a:pt x="10607" y="3441"/>
                  <a:pt x="10697" y="3324"/>
                </a:cubicBezTo>
                <a:cubicBezTo>
                  <a:pt x="10788" y="3207"/>
                  <a:pt x="10833" y="3030"/>
                  <a:pt x="10833" y="2794"/>
                </a:cubicBezTo>
                <a:cubicBezTo>
                  <a:pt x="10833" y="2557"/>
                  <a:pt x="10785" y="2376"/>
                  <a:pt x="10691" y="2251"/>
                </a:cubicBezTo>
                <a:cubicBezTo>
                  <a:pt x="10596" y="2126"/>
                  <a:pt x="10481" y="2063"/>
                  <a:pt x="10344" y="2063"/>
                </a:cubicBezTo>
                <a:close/>
                <a:moveTo>
                  <a:pt x="7616" y="1235"/>
                </a:moveTo>
                <a:cubicBezTo>
                  <a:pt x="7972" y="1235"/>
                  <a:pt x="8328" y="1235"/>
                  <a:pt x="8684" y="1235"/>
                </a:cubicBezTo>
                <a:cubicBezTo>
                  <a:pt x="8684" y="2317"/>
                  <a:pt x="8684" y="3399"/>
                  <a:pt x="8684" y="4481"/>
                </a:cubicBezTo>
                <a:cubicBezTo>
                  <a:pt x="8328" y="4481"/>
                  <a:pt x="7972" y="4481"/>
                  <a:pt x="7616" y="4481"/>
                </a:cubicBezTo>
                <a:cubicBezTo>
                  <a:pt x="7616" y="3399"/>
                  <a:pt x="7616" y="2317"/>
                  <a:pt x="7616" y="1235"/>
                </a:cubicBezTo>
                <a:close/>
                <a:moveTo>
                  <a:pt x="9969" y="1161"/>
                </a:moveTo>
                <a:cubicBezTo>
                  <a:pt x="10186" y="1161"/>
                  <a:pt x="10365" y="1204"/>
                  <a:pt x="10506" y="1290"/>
                </a:cubicBezTo>
                <a:cubicBezTo>
                  <a:pt x="10647" y="1375"/>
                  <a:pt x="10778" y="1517"/>
                  <a:pt x="10901" y="1715"/>
                </a:cubicBezTo>
                <a:cubicBezTo>
                  <a:pt x="10901" y="1555"/>
                  <a:pt x="10901" y="1395"/>
                  <a:pt x="10901" y="1235"/>
                </a:cubicBezTo>
                <a:cubicBezTo>
                  <a:pt x="11234" y="1235"/>
                  <a:pt x="11568" y="1235"/>
                  <a:pt x="11901" y="1235"/>
                </a:cubicBezTo>
                <a:cubicBezTo>
                  <a:pt x="11901" y="2257"/>
                  <a:pt x="11901" y="3279"/>
                  <a:pt x="11901" y="4301"/>
                </a:cubicBezTo>
                <a:cubicBezTo>
                  <a:pt x="11902" y="4348"/>
                  <a:pt x="11903" y="4396"/>
                  <a:pt x="11904" y="4444"/>
                </a:cubicBezTo>
                <a:cubicBezTo>
                  <a:pt x="11904" y="4648"/>
                  <a:pt x="11867" y="4842"/>
                  <a:pt x="11792" y="5027"/>
                </a:cubicBezTo>
                <a:cubicBezTo>
                  <a:pt x="11718" y="5211"/>
                  <a:pt x="11619" y="5360"/>
                  <a:pt x="11496" y="5474"/>
                </a:cubicBezTo>
                <a:cubicBezTo>
                  <a:pt x="11372" y="5588"/>
                  <a:pt x="11215" y="5671"/>
                  <a:pt x="11026" y="5722"/>
                </a:cubicBezTo>
                <a:cubicBezTo>
                  <a:pt x="10836" y="5773"/>
                  <a:pt x="10618" y="5798"/>
                  <a:pt x="10373" y="5798"/>
                </a:cubicBezTo>
                <a:cubicBezTo>
                  <a:pt x="9813" y="5798"/>
                  <a:pt x="9429" y="5700"/>
                  <a:pt x="9219" y="5505"/>
                </a:cubicBezTo>
                <a:cubicBezTo>
                  <a:pt x="9010" y="5309"/>
                  <a:pt x="8906" y="5047"/>
                  <a:pt x="8906" y="4719"/>
                </a:cubicBezTo>
                <a:cubicBezTo>
                  <a:pt x="8906" y="4679"/>
                  <a:pt x="8907" y="4624"/>
                  <a:pt x="8911" y="4554"/>
                </a:cubicBezTo>
                <a:cubicBezTo>
                  <a:pt x="9257" y="4600"/>
                  <a:pt x="9602" y="4646"/>
                  <a:pt x="9948" y="4692"/>
                </a:cubicBezTo>
                <a:cubicBezTo>
                  <a:pt x="9974" y="4804"/>
                  <a:pt x="10014" y="4881"/>
                  <a:pt x="10069" y="4924"/>
                </a:cubicBezTo>
                <a:cubicBezTo>
                  <a:pt x="10147" y="4987"/>
                  <a:pt x="10246" y="5019"/>
                  <a:pt x="10365" y="5019"/>
                </a:cubicBezTo>
                <a:cubicBezTo>
                  <a:pt x="10519" y="5019"/>
                  <a:pt x="10634" y="4971"/>
                  <a:pt x="10711" y="4875"/>
                </a:cubicBezTo>
                <a:cubicBezTo>
                  <a:pt x="10787" y="4779"/>
                  <a:pt x="10825" y="4612"/>
                  <a:pt x="10825" y="4374"/>
                </a:cubicBezTo>
                <a:cubicBezTo>
                  <a:pt x="10825" y="4210"/>
                  <a:pt x="10825" y="4046"/>
                  <a:pt x="10825" y="3882"/>
                </a:cubicBezTo>
                <a:cubicBezTo>
                  <a:pt x="10720" y="4027"/>
                  <a:pt x="10615" y="4131"/>
                  <a:pt x="10510" y="4197"/>
                </a:cubicBezTo>
                <a:cubicBezTo>
                  <a:pt x="10345" y="4299"/>
                  <a:pt x="10168" y="4349"/>
                  <a:pt x="9977" y="4349"/>
                </a:cubicBezTo>
                <a:cubicBezTo>
                  <a:pt x="9604" y="4349"/>
                  <a:pt x="9303" y="4160"/>
                  <a:pt x="9074" y="3781"/>
                </a:cubicBezTo>
                <a:cubicBezTo>
                  <a:pt x="8911" y="3512"/>
                  <a:pt x="8830" y="3156"/>
                  <a:pt x="8830" y="2714"/>
                </a:cubicBezTo>
                <a:cubicBezTo>
                  <a:pt x="8830" y="2209"/>
                  <a:pt x="8935" y="1824"/>
                  <a:pt x="9145" y="1559"/>
                </a:cubicBezTo>
                <a:cubicBezTo>
                  <a:pt x="9355" y="1294"/>
                  <a:pt x="9629" y="1161"/>
                  <a:pt x="9969" y="1161"/>
                </a:cubicBezTo>
                <a:close/>
                <a:moveTo>
                  <a:pt x="5995" y="1161"/>
                </a:moveTo>
                <a:cubicBezTo>
                  <a:pt x="6327" y="1161"/>
                  <a:pt x="6573" y="1191"/>
                  <a:pt x="6731" y="1250"/>
                </a:cubicBezTo>
                <a:cubicBezTo>
                  <a:pt x="6890" y="1309"/>
                  <a:pt x="7022" y="1401"/>
                  <a:pt x="7128" y="1525"/>
                </a:cubicBezTo>
                <a:cubicBezTo>
                  <a:pt x="7233" y="1650"/>
                  <a:pt x="7321" y="1818"/>
                  <a:pt x="7391" y="2030"/>
                </a:cubicBezTo>
                <a:cubicBezTo>
                  <a:pt x="7054" y="2068"/>
                  <a:pt x="6716" y="2107"/>
                  <a:pt x="6378" y="2146"/>
                </a:cubicBezTo>
                <a:cubicBezTo>
                  <a:pt x="6352" y="2042"/>
                  <a:pt x="6308" y="1965"/>
                  <a:pt x="6247" y="1916"/>
                </a:cubicBezTo>
                <a:cubicBezTo>
                  <a:pt x="6163" y="1851"/>
                  <a:pt x="6061" y="1819"/>
                  <a:pt x="5942" y="1819"/>
                </a:cubicBezTo>
                <a:cubicBezTo>
                  <a:pt x="5821" y="1819"/>
                  <a:pt x="5734" y="1844"/>
                  <a:pt x="5678" y="1893"/>
                </a:cubicBezTo>
                <a:cubicBezTo>
                  <a:pt x="5623" y="1943"/>
                  <a:pt x="5596" y="2004"/>
                  <a:pt x="5596" y="2075"/>
                </a:cubicBezTo>
                <a:cubicBezTo>
                  <a:pt x="5596" y="2154"/>
                  <a:pt x="5631" y="2214"/>
                  <a:pt x="5701" y="2255"/>
                </a:cubicBezTo>
                <a:cubicBezTo>
                  <a:pt x="5771" y="2296"/>
                  <a:pt x="5923" y="2332"/>
                  <a:pt x="6158" y="2365"/>
                </a:cubicBezTo>
                <a:cubicBezTo>
                  <a:pt x="6513" y="2412"/>
                  <a:pt x="6777" y="2477"/>
                  <a:pt x="6950" y="2560"/>
                </a:cubicBezTo>
                <a:cubicBezTo>
                  <a:pt x="7124" y="2644"/>
                  <a:pt x="7256" y="2763"/>
                  <a:pt x="7348" y="2918"/>
                </a:cubicBezTo>
                <a:cubicBezTo>
                  <a:pt x="7440" y="3072"/>
                  <a:pt x="7486" y="3242"/>
                  <a:pt x="7486" y="3428"/>
                </a:cubicBezTo>
                <a:cubicBezTo>
                  <a:pt x="7486" y="3615"/>
                  <a:pt x="7437" y="3797"/>
                  <a:pt x="7340" y="3974"/>
                </a:cubicBezTo>
                <a:cubicBezTo>
                  <a:pt x="7243" y="4151"/>
                  <a:pt x="7090" y="4292"/>
                  <a:pt x="6881" y="4397"/>
                </a:cubicBezTo>
                <a:cubicBezTo>
                  <a:pt x="6672" y="4502"/>
                  <a:pt x="6387" y="4554"/>
                  <a:pt x="6026" y="4554"/>
                </a:cubicBezTo>
                <a:cubicBezTo>
                  <a:pt x="5517" y="4554"/>
                  <a:pt x="5154" y="4470"/>
                  <a:pt x="4938" y="4301"/>
                </a:cubicBezTo>
                <a:cubicBezTo>
                  <a:pt x="4722" y="4131"/>
                  <a:pt x="4583" y="3891"/>
                  <a:pt x="4522" y="3579"/>
                </a:cubicBezTo>
                <a:cubicBezTo>
                  <a:pt x="4876" y="3541"/>
                  <a:pt x="5229" y="3502"/>
                  <a:pt x="5583" y="3463"/>
                </a:cubicBezTo>
                <a:cubicBezTo>
                  <a:pt x="5626" y="3610"/>
                  <a:pt x="5688" y="3715"/>
                  <a:pt x="5766" y="3778"/>
                </a:cubicBezTo>
                <a:cubicBezTo>
                  <a:pt x="5845" y="3841"/>
                  <a:pt x="5950" y="3873"/>
                  <a:pt x="6081" y="3873"/>
                </a:cubicBezTo>
                <a:cubicBezTo>
                  <a:pt x="6225" y="3873"/>
                  <a:pt x="6336" y="3837"/>
                  <a:pt x="6415" y="3766"/>
                </a:cubicBezTo>
                <a:cubicBezTo>
                  <a:pt x="6476" y="3713"/>
                  <a:pt x="6507" y="3647"/>
                  <a:pt x="6507" y="3567"/>
                </a:cubicBezTo>
                <a:cubicBezTo>
                  <a:pt x="6507" y="3478"/>
                  <a:pt x="6466" y="3409"/>
                  <a:pt x="6386" y="3360"/>
                </a:cubicBezTo>
                <a:cubicBezTo>
                  <a:pt x="6328" y="3325"/>
                  <a:pt x="6175" y="3283"/>
                  <a:pt x="5927" y="3232"/>
                </a:cubicBezTo>
                <a:cubicBezTo>
                  <a:pt x="5555" y="3156"/>
                  <a:pt x="5298" y="3087"/>
                  <a:pt x="5153" y="3023"/>
                </a:cubicBezTo>
                <a:cubicBezTo>
                  <a:pt x="5009" y="2958"/>
                  <a:pt x="4887" y="2850"/>
                  <a:pt x="4788" y="2697"/>
                </a:cubicBezTo>
                <a:cubicBezTo>
                  <a:pt x="4690" y="2545"/>
                  <a:pt x="4640" y="2371"/>
                  <a:pt x="4640" y="2175"/>
                </a:cubicBezTo>
                <a:cubicBezTo>
                  <a:pt x="4640" y="1961"/>
                  <a:pt x="4693" y="1777"/>
                  <a:pt x="4800" y="1623"/>
                </a:cubicBezTo>
                <a:cubicBezTo>
                  <a:pt x="4907" y="1468"/>
                  <a:pt x="5054" y="1352"/>
                  <a:pt x="5241" y="1276"/>
                </a:cubicBezTo>
                <a:cubicBezTo>
                  <a:pt x="5429" y="1200"/>
                  <a:pt x="5680" y="1161"/>
                  <a:pt x="5995" y="1161"/>
                </a:cubicBezTo>
                <a:close/>
                <a:moveTo>
                  <a:pt x="3559" y="1161"/>
                </a:moveTo>
                <a:cubicBezTo>
                  <a:pt x="3855" y="1161"/>
                  <a:pt x="4086" y="1264"/>
                  <a:pt x="4253" y="1469"/>
                </a:cubicBezTo>
                <a:cubicBezTo>
                  <a:pt x="4420" y="1673"/>
                  <a:pt x="4504" y="1990"/>
                  <a:pt x="4504" y="2418"/>
                </a:cubicBezTo>
                <a:cubicBezTo>
                  <a:pt x="4504" y="3105"/>
                  <a:pt x="4504" y="3793"/>
                  <a:pt x="4504" y="4481"/>
                </a:cubicBezTo>
                <a:cubicBezTo>
                  <a:pt x="4146" y="4481"/>
                  <a:pt x="3788" y="4481"/>
                  <a:pt x="3430" y="4481"/>
                </a:cubicBezTo>
                <a:cubicBezTo>
                  <a:pt x="3430" y="3886"/>
                  <a:pt x="3430" y="3291"/>
                  <a:pt x="3430" y="2696"/>
                </a:cubicBezTo>
                <a:cubicBezTo>
                  <a:pt x="3430" y="2492"/>
                  <a:pt x="3398" y="2348"/>
                  <a:pt x="3333" y="2263"/>
                </a:cubicBezTo>
                <a:cubicBezTo>
                  <a:pt x="3268" y="2179"/>
                  <a:pt x="3177" y="2137"/>
                  <a:pt x="3060" y="2137"/>
                </a:cubicBezTo>
                <a:cubicBezTo>
                  <a:pt x="2931" y="2137"/>
                  <a:pt x="2826" y="2194"/>
                  <a:pt x="2745" y="2308"/>
                </a:cubicBezTo>
                <a:cubicBezTo>
                  <a:pt x="2665" y="2422"/>
                  <a:pt x="2624" y="2627"/>
                  <a:pt x="2624" y="2922"/>
                </a:cubicBezTo>
                <a:cubicBezTo>
                  <a:pt x="2624" y="3442"/>
                  <a:pt x="2624" y="3961"/>
                  <a:pt x="2624" y="4481"/>
                </a:cubicBezTo>
                <a:cubicBezTo>
                  <a:pt x="2268" y="4481"/>
                  <a:pt x="1912" y="4481"/>
                  <a:pt x="1556" y="4481"/>
                </a:cubicBezTo>
                <a:cubicBezTo>
                  <a:pt x="1556" y="3399"/>
                  <a:pt x="1556" y="2317"/>
                  <a:pt x="1556" y="1235"/>
                </a:cubicBezTo>
                <a:cubicBezTo>
                  <a:pt x="1887" y="1235"/>
                  <a:pt x="2219" y="1235"/>
                  <a:pt x="2551" y="1235"/>
                </a:cubicBezTo>
                <a:cubicBezTo>
                  <a:pt x="2551" y="1411"/>
                  <a:pt x="2551" y="1587"/>
                  <a:pt x="2551" y="1764"/>
                </a:cubicBezTo>
                <a:cubicBezTo>
                  <a:pt x="2700" y="1548"/>
                  <a:pt x="2850" y="1393"/>
                  <a:pt x="3002" y="1301"/>
                </a:cubicBezTo>
                <a:cubicBezTo>
                  <a:pt x="3155" y="1208"/>
                  <a:pt x="3340" y="1161"/>
                  <a:pt x="3559" y="1161"/>
                </a:cubicBezTo>
                <a:close/>
                <a:moveTo>
                  <a:pt x="16560" y="0"/>
                </a:moveTo>
                <a:cubicBezTo>
                  <a:pt x="16560" y="412"/>
                  <a:pt x="16560" y="823"/>
                  <a:pt x="16560" y="1235"/>
                </a:cubicBezTo>
                <a:cubicBezTo>
                  <a:pt x="16756" y="1235"/>
                  <a:pt x="16952" y="1235"/>
                  <a:pt x="17148" y="1235"/>
                </a:cubicBezTo>
                <a:cubicBezTo>
                  <a:pt x="17148" y="1538"/>
                  <a:pt x="17148" y="1842"/>
                  <a:pt x="17148" y="2146"/>
                </a:cubicBezTo>
                <a:cubicBezTo>
                  <a:pt x="16952" y="2146"/>
                  <a:pt x="16756" y="2146"/>
                  <a:pt x="16560" y="2146"/>
                </a:cubicBezTo>
                <a:cubicBezTo>
                  <a:pt x="16560" y="2529"/>
                  <a:pt x="16560" y="2912"/>
                  <a:pt x="16560" y="3296"/>
                </a:cubicBezTo>
                <a:cubicBezTo>
                  <a:pt x="16560" y="3434"/>
                  <a:pt x="16571" y="3526"/>
                  <a:pt x="16594" y="3570"/>
                </a:cubicBezTo>
                <a:cubicBezTo>
                  <a:pt x="16629" y="3639"/>
                  <a:pt x="16691" y="3674"/>
                  <a:pt x="16778" y="3674"/>
                </a:cubicBezTo>
                <a:cubicBezTo>
                  <a:pt x="16857" y="3674"/>
                  <a:pt x="16967" y="3648"/>
                  <a:pt x="17109" y="3595"/>
                </a:cubicBezTo>
                <a:cubicBezTo>
                  <a:pt x="17135" y="3881"/>
                  <a:pt x="17161" y="4167"/>
                  <a:pt x="17188" y="4453"/>
                </a:cubicBezTo>
                <a:cubicBezTo>
                  <a:pt x="16923" y="4521"/>
                  <a:pt x="16677" y="4554"/>
                  <a:pt x="16447" y="4554"/>
                </a:cubicBezTo>
                <a:cubicBezTo>
                  <a:pt x="16181" y="4554"/>
                  <a:pt x="15985" y="4515"/>
                  <a:pt x="15859" y="4435"/>
                </a:cubicBezTo>
                <a:cubicBezTo>
                  <a:pt x="15733" y="4356"/>
                  <a:pt x="15640" y="4235"/>
                  <a:pt x="15580" y="4073"/>
                </a:cubicBezTo>
                <a:cubicBezTo>
                  <a:pt x="15519" y="3912"/>
                  <a:pt x="15489" y="3650"/>
                  <a:pt x="15489" y="3287"/>
                </a:cubicBezTo>
                <a:cubicBezTo>
                  <a:pt x="15489" y="2907"/>
                  <a:pt x="15489" y="2526"/>
                  <a:pt x="15489" y="2146"/>
                </a:cubicBezTo>
                <a:cubicBezTo>
                  <a:pt x="15358" y="2146"/>
                  <a:pt x="15226" y="2146"/>
                  <a:pt x="15095" y="2146"/>
                </a:cubicBezTo>
                <a:cubicBezTo>
                  <a:pt x="15095" y="1842"/>
                  <a:pt x="15095" y="1538"/>
                  <a:pt x="15095" y="1235"/>
                </a:cubicBezTo>
                <a:cubicBezTo>
                  <a:pt x="15226" y="1235"/>
                  <a:pt x="15358" y="1235"/>
                  <a:pt x="15489" y="1235"/>
                </a:cubicBezTo>
                <a:cubicBezTo>
                  <a:pt x="15489" y="1036"/>
                  <a:pt x="15489" y="837"/>
                  <a:pt x="15489" y="639"/>
                </a:cubicBezTo>
                <a:cubicBezTo>
                  <a:pt x="15846" y="426"/>
                  <a:pt x="16203" y="213"/>
                  <a:pt x="16560" y="0"/>
                </a:cubicBezTo>
                <a:close/>
                <a:moveTo>
                  <a:pt x="12116" y="0"/>
                </a:moveTo>
                <a:cubicBezTo>
                  <a:pt x="12472" y="0"/>
                  <a:pt x="12828" y="0"/>
                  <a:pt x="13184" y="0"/>
                </a:cubicBezTo>
                <a:cubicBezTo>
                  <a:pt x="13184" y="550"/>
                  <a:pt x="13184" y="1100"/>
                  <a:pt x="13184" y="1651"/>
                </a:cubicBezTo>
                <a:cubicBezTo>
                  <a:pt x="13330" y="1475"/>
                  <a:pt x="13474" y="1350"/>
                  <a:pt x="13618" y="1275"/>
                </a:cubicBezTo>
                <a:cubicBezTo>
                  <a:pt x="13761" y="1199"/>
                  <a:pt x="13931" y="1161"/>
                  <a:pt x="14127" y="1161"/>
                </a:cubicBezTo>
                <a:cubicBezTo>
                  <a:pt x="14417" y="1161"/>
                  <a:pt x="14646" y="1264"/>
                  <a:pt x="14813" y="1470"/>
                </a:cubicBezTo>
                <a:cubicBezTo>
                  <a:pt x="14981" y="1676"/>
                  <a:pt x="15064" y="1992"/>
                  <a:pt x="15064" y="2418"/>
                </a:cubicBezTo>
                <a:cubicBezTo>
                  <a:pt x="15064" y="3105"/>
                  <a:pt x="15064" y="3793"/>
                  <a:pt x="15064" y="4481"/>
                </a:cubicBezTo>
                <a:cubicBezTo>
                  <a:pt x="14706" y="4481"/>
                  <a:pt x="14348" y="4481"/>
                  <a:pt x="13990" y="4481"/>
                </a:cubicBezTo>
                <a:cubicBezTo>
                  <a:pt x="13990" y="3886"/>
                  <a:pt x="13990" y="3291"/>
                  <a:pt x="13990" y="2696"/>
                </a:cubicBezTo>
                <a:cubicBezTo>
                  <a:pt x="13990" y="2492"/>
                  <a:pt x="13958" y="2348"/>
                  <a:pt x="13893" y="2263"/>
                </a:cubicBezTo>
                <a:cubicBezTo>
                  <a:pt x="13829" y="2179"/>
                  <a:pt x="13737" y="2137"/>
                  <a:pt x="13620" y="2137"/>
                </a:cubicBezTo>
                <a:cubicBezTo>
                  <a:pt x="13491" y="2137"/>
                  <a:pt x="13386" y="2194"/>
                  <a:pt x="13305" y="2308"/>
                </a:cubicBezTo>
                <a:cubicBezTo>
                  <a:pt x="13225" y="2422"/>
                  <a:pt x="13184" y="2627"/>
                  <a:pt x="13184" y="2922"/>
                </a:cubicBezTo>
                <a:cubicBezTo>
                  <a:pt x="13184" y="3442"/>
                  <a:pt x="13184" y="3961"/>
                  <a:pt x="13184" y="4481"/>
                </a:cubicBezTo>
                <a:cubicBezTo>
                  <a:pt x="12828" y="4481"/>
                  <a:pt x="12472" y="4481"/>
                  <a:pt x="12116" y="4481"/>
                </a:cubicBezTo>
                <a:cubicBezTo>
                  <a:pt x="12116" y="2987"/>
                  <a:pt x="12116" y="1494"/>
                  <a:pt x="12116" y="0"/>
                </a:cubicBezTo>
                <a:close/>
                <a:moveTo>
                  <a:pt x="7616" y="0"/>
                </a:moveTo>
                <a:cubicBezTo>
                  <a:pt x="7972" y="0"/>
                  <a:pt x="8328" y="0"/>
                  <a:pt x="8684" y="0"/>
                </a:cubicBezTo>
                <a:cubicBezTo>
                  <a:pt x="8684" y="282"/>
                  <a:pt x="8684" y="564"/>
                  <a:pt x="8684" y="847"/>
                </a:cubicBezTo>
                <a:cubicBezTo>
                  <a:pt x="8328" y="847"/>
                  <a:pt x="7972" y="847"/>
                  <a:pt x="7616" y="847"/>
                </a:cubicBezTo>
                <a:cubicBezTo>
                  <a:pt x="7616" y="564"/>
                  <a:pt x="7616" y="282"/>
                  <a:pt x="7616" y="0"/>
                </a:cubicBezTo>
                <a:close/>
                <a:moveTo>
                  <a:pt x="0" y="0"/>
                </a:moveTo>
                <a:cubicBezTo>
                  <a:pt x="397" y="0"/>
                  <a:pt x="794" y="0"/>
                  <a:pt x="1192" y="0"/>
                </a:cubicBezTo>
                <a:cubicBezTo>
                  <a:pt x="1192" y="1494"/>
                  <a:pt x="1192" y="2987"/>
                  <a:pt x="1192" y="4481"/>
                </a:cubicBezTo>
                <a:cubicBezTo>
                  <a:pt x="794" y="4481"/>
                  <a:pt x="397" y="4481"/>
                  <a:pt x="0" y="4481"/>
                </a:cubicBezTo>
                <a:cubicBezTo>
                  <a:pt x="0" y="2987"/>
                  <a:pt x="0" y="1494"/>
                  <a:pt x="0" y="0"/>
                </a:cubicBezTo>
                <a:close/>
              </a:path>
            </a:pathLst>
          </a:custGeom>
          <a:solidFill>
            <a:schemeClr val="tx2"/>
          </a:solidFill>
          <a:ln w="0">
            <a:noFill/>
            <a:prstDash val="solid"/>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GB" sz="2400" dirty="0">
              <a:solidFill>
                <a:srgbClr val="C2D1DD"/>
              </a:solidFill>
              <a:latin typeface="Arial" charset="0"/>
            </a:endParaRPr>
          </a:p>
        </p:txBody>
      </p:sp>
    </p:spTree>
    <p:extLst>
      <p:ext uri="{BB962C8B-B14F-4D97-AF65-F5344CB8AC3E}">
        <p14:creationId xmlns:p14="http://schemas.microsoft.com/office/powerpoint/2010/main" val="37755745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mph" presetSubtype="0" fill="hold" grpId="0" nodeType="afterEffect">
                                  <p:stCondLst>
                                    <p:cond delay="0"/>
                                  </p:stCondLst>
                                  <p:childTnLst>
                                    <p:animClr clrSpc="rgb" dir="cw">
                                      <p:cBhvr override="childStyle">
                                        <p:cTn id="6" dur="500" fill="hold"/>
                                        <p:tgtEl>
                                          <p:spTgt spid="12"/>
                                        </p:tgtEl>
                                        <p:attrNameLst>
                                          <p:attrName>style.color</p:attrName>
                                        </p:attrNameLst>
                                      </p:cBhvr>
                                      <p:to>
                                        <a:srgbClr val="44ABFF"/>
                                      </p:to>
                                    </p:animClr>
                                    <p:animClr clrSpc="rgb" dir="cw">
                                      <p:cBhvr>
                                        <p:cTn id="7" dur="500" fill="hold"/>
                                        <p:tgtEl>
                                          <p:spTgt spid="12"/>
                                        </p:tgtEl>
                                        <p:attrNameLst>
                                          <p:attrName>fillcolor</p:attrName>
                                        </p:attrNameLst>
                                      </p:cBhvr>
                                      <p:to>
                                        <a:srgbClr val="44ABFF"/>
                                      </p:to>
                                    </p:animClr>
                                    <p:set>
                                      <p:cBhvr>
                                        <p:cTn id="8" dur="500" fill="hold"/>
                                        <p:tgtEl>
                                          <p:spTgt spid="12"/>
                                        </p:tgtEl>
                                        <p:attrNameLst>
                                          <p:attrName>fill.type</p:attrName>
                                        </p:attrNameLst>
                                      </p:cBhvr>
                                      <p:to>
                                        <p:strVal val="solid"/>
                                      </p:to>
                                    </p:set>
                                    <p:set>
                                      <p:cBhvr>
                                        <p:cTn id="9" dur="500" fill="hold"/>
                                        <p:tgtEl>
                                          <p:spTgt spid="12"/>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Oval 110">
            <a:extLst>
              <a:ext uri="{FF2B5EF4-FFF2-40B4-BE49-F238E27FC236}">
                <a16:creationId xmlns:a16="http://schemas.microsoft.com/office/drawing/2014/main" id="{FFCF8E7F-FED2-4DB3-92DF-F94684E2CF12}"/>
              </a:ext>
            </a:extLst>
          </p:cNvPr>
          <p:cNvSpPr/>
          <p:nvPr/>
        </p:nvSpPr>
        <p:spPr>
          <a:xfrm>
            <a:off x="2063552" y="3070364"/>
            <a:ext cx="4141656" cy="3212288"/>
          </a:xfrm>
          <a:custGeom>
            <a:avLst/>
            <a:gdLst>
              <a:gd name="connsiteX0" fmla="*/ 0 w 4141656"/>
              <a:gd name="connsiteY0" fmla="*/ 1606144 h 3212288"/>
              <a:gd name="connsiteX1" fmla="*/ 2070828 w 4141656"/>
              <a:gd name="connsiteY1" fmla="*/ 0 h 3212288"/>
              <a:gd name="connsiteX2" fmla="*/ 4141656 w 4141656"/>
              <a:gd name="connsiteY2" fmla="*/ 1606144 h 3212288"/>
              <a:gd name="connsiteX3" fmla="*/ 2070828 w 4141656"/>
              <a:gd name="connsiteY3" fmla="*/ 3212288 h 3212288"/>
              <a:gd name="connsiteX4" fmla="*/ 0 w 4141656"/>
              <a:gd name="connsiteY4" fmla="*/ 1606144 h 321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1656" h="3212288" extrusionOk="0">
                <a:moveTo>
                  <a:pt x="0" y="1606144"/>
                </a:moveTo>
                <a:cubicBezTo>
                  <a:pt x="-15329" y="719751"/>
                  <a:pt x="1039522" y="110490"/>
                  <a:pt x="2070828" y="0"/>
                </a:cubicBezTo>
                <a:cubicBezTo>
                  <a:pt x="3279868" y="134130"/>
                  <a:pt x="4145388" y="833000"/>
                  <a:pt x="4141656" y="1606144"/>
                </a:cubicBezTo>
                <a:cubicBezTo>
                  <a:pt x="4070006" y="2385095"/>
                  <a:pt x="3348727" y="3374560"/>
                  <a:pt x="2070828" y="3212288"/>
                </a:cubicBezTo>
                <a:cubicBezTo>
                  <a:pt x="970717" y="3050203"/>
                  <a:pt x="75787" y="2634493"/>
                  <a:pt x="0" y="1606144"/>
                </a:cubicBezTo>
                <a:close/>
              </a:path>
            </a:pathLst>
          </a:custGeom>
          <a:noFill/>
          <a:ln w="6350">
            <a:solidFill>
              <a:schemeClr val="tx2"/>
            </a:solidFill>
            <a:prstDash val="dash"/>
            <a:extLst>
              <a:ext uri="{C807C97D-BFC1-408E-A445-0C87EB9F89A2}">
                <ask:lineSketchStyleProps xmlns:ask="http://schemas.microsoft.com/office/drawing/2018/sketchyshapes" sd="2650216993">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endParaRPr lang="en-GB" sz="2400" dirty="0">
              <a:solidFill>
                <a:srgbClr val="C2D1DD"/>
              </a:solidFill>
              <a:latin typeface="Arial" panose="020B0604020202020204"/>
            </a:endParaRPr>
          </a:p>
        </p:txBody>
      </p:sp>
      <p:sp>
        <p:nvSpPr>
          <p:cNvPr id="112" name="Oval 111">
            <a:extLst>
              <a:ext uri="{FF2B5EF4-FFF2-40B4-BE49-F238E27FC236}">
                <a16:creationId xmlns:a16="http://schemas.microsoft.com/office/drawing/2014/main" id="{E8A7C9EE-DB2E-4054-938D-EC85744B8512}"/>
              </a:ext>
            </a:extLst>
          </p:cNvPr>
          <p:cNvSpPr/>
          <p:nvPr/>
        </p:nvSpPr>
        <p:spPr>
          <a:xfrm>
            <a:off x="2113964" y="452669"/>
            <a:ext cx="4141656" cy="3212288"/>
          </a:xfrm>
          <a:custGeom>
            <a:avLst/>
            <a:gdLst>
              <a:gd name="connsiteX0" fmla="*/ 0 w 4141656"/>
              <a:gd name="connsiteY0" fmla="*/ 1606144 h 3212288"/>
              <a:gd name="connsiteX1" fmla="*/ 2070828 w 4141656"/>
              <a:gd name="connsiteY1" fmla="*/ 0 h 3212288"/>
              <a:gd name="connsiteX2" fmla="*/ 4141656 w 4141656"/>
              <a:gd name="connsiteY2" fmla="*/ 1606144 h 3212288"/>
              <a:gd name="connsiteX3" fmla="*/ 2070828 w 4141656"/>
              <a:gd name="connsiteY3" fmla="*/ 3212288 h 3212288"/>
              <a:gd name="connsiteX4" fmla="*/ 0 w 4141656"/>
              <a:gd name="connsiteY4" fmla="*/ 1606144 h 321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1656" h="3212288" extrusionOk="0">
                <a:moveTo>
                  <a:pt x="0" y="1606144"/>
                </a:moveTo>
                <a:cubicBezTo>
                  <a:pt x="-15329" y="719751"/>
                  <a:pt x="1039522" y="110490"/>
                  <a:pt x="2070828" y="0"/>
                </a:cubicBezTo>
                <a:cubicBezTo>
                  <a:pt x="3279868" y="134130"/>
                  <a:pt x="4145388" y="833000"/>
                  <a:pt x="4141656" y="1606144"/>
                </a:cubicBezTo>
                <a:cubicBezTo>
                  <a:pt x="4070006" y="2385095"/>
                  <a:pt x="3348727" y="3374560"/>
                  <a:pt x="2070828" y="3212288"/>
                </a:cubicBezTo>
                <a:cubicBezTo>
                  <a:pt x="970717" y="3050203"/>
                  <a:pt x="75787" y="2634493"/>
                  <a:pt x="0" y="1606144"/>
                </a:cubicBezTo>
                <a:close/>
              </a:path>
            </a:pathLst>
          </a:custGeom>
          <a:noFill/>
          <a:ln w="6350">
            <a:solidFill>
              <a:schemeClr val="tx2"/>
            </a:solidFill>
            <a:prstDash val="dash"/>
            <a:extLst>
              <a:ext uri="{C807C97D-BFC1-408E-A445-0C87EB9F89A2}">
                <ask:lineSketchStyleProps xmlns:ask="http://schemas.microsoft.com/office/drawing/2018/sketchyshapes" sd="2650216993">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endParaRPr lang="en-GB" sz="2400" dirty="0">
              <a:solidFill>
                <a:srgbClr val="C2D1DD"/>
              </a:solidFill>
              <a:latin typeface="Arial" panose="020B0604020202020204"/>
            </a:endParaRPr>
          </a:p>
        </p:txBody>
      </p:sp>
      <p:sp>
        <p:nvSpPr>
          <p:cNvPr id="113" name="Oval 112">
            <a:extLst>
              <a:ext uri="{FF2B5EF4-FFF2-40B4-BE49-F238E27FC236}">
                <a16:creationId xmlns:a16="http://schemas.microsoft.com/office/drawing/2014/main" id="{6DF22215-C305-4DBB-9508-33FC0C1F56B5}"/>
              </a:ext>
            </a:extLst>
          </p:cNvPr>
          <p:cNvSpPr/>
          <p:nvPr/>
        </p:nvSpPr>
        <p:spPr>
          <a:xfrm>
            <a:off x="5870147" y="2972972"/>
            <a:ext cx="4141656" cy="3212288"/>
          </a:xfrm>
          <a:custGeom>
            <a:avLst/>
            <a:gdLst>
              <a:gd name="connsiteX0" fmla="*/ 0 w 4141656"/>
              <a:gd name="connsiteY0" fmla="*/ 1606144 h 3212288"/>
              <a:gd name="connsiteX1" fmla="*/ 2070828 w 4141656"/>
              <a:gd name="connsiteY1" fmla="*/ 0 h 3212288"/>
              <a:gd name="connsiteX2" fmla="*/ 4141656 w 4141656"/>
              <a:gd name="connsiteY2" fmla="*/ 1606144 h 3212288"/>
              <a:gd name="connsiteX3" fmla="*/ 2070828 w 4141656"/>
              <a:gd name="connsiteY3" fmla="*/ 3212288 h 3212288"/>
              <a:gd name="connsiteX4" fmla="*/ 0 w 4141656"/>
              <a:gd name="connsiteY4" fmla="*/ 1606144 h 321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1656" h="3212288" extrusionOk="0">
                <a:moveTo>
                  <a:pt x="0" y="1606144"/>
                </a:moveTo>
                <a:cubicBezTo>
                  <a:pt x="-15329" y="719751"/>
                  <a:pt x="1039522" y="110490"/>
                  <a:pt x="2070828" y="0"/>
                </a:cubicBezTo>
                <a:cubicBezTo>
                  <a:pt x="3279868" y="134130"/>
                  <a:pt x="4145388" y="833000"/>
                  <a:pt x="4141656" y="1606144"/>
                </a:cubicBezTo>
                <a:cubicBezTo>
                  <a:pt x="4070006" y="2385095"/>
                  <a:pt x="3348727" y="3374560"/>
                  <a:pt x="2070828" y="3212288"/>
                </a:cubicBezTo>
                <a:cubicBezTo>
                  <a:pt x="970717" y="3050203"/>
                  <a:pt x="75787" y="2634493"/>
                  <a:pt x="0" y="1606144"/>
                </a:cubicBezTo>
                <a:close/>
              </a:path>
            </a:pathLst>
          </a:custGeom>
          <a:noFill/>
          <a:ln w="6350">
            <a:solidFill>
              <a:schemeClr val="tx2"/>
            </a:solidFill>
            <a:prstDash val="dash"/>
            <a:extLst>
              <a:ext uri="{C807C97D-BFC1-408E-A445-0C87EB9F89A2}">
                <ask:lineSketchStyleProps xmlns:ask="http://schemas.microsoft.com/office/drawing/2018/sketchyshapes" sd="2650216993">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endParaRPr lang="en-GB" sz="2400" dirty="0">
              <a:solidFill>
                <a:srgbClr val="C2D1DD"/>
              </a:solidFill>
              <a:latin typeface="Arial" panose="020B0604020202020204"/>
            </a:endParaRPr>
          </a:p>
        </p:txBody>
      </p:sp>
      <p:sp>
        <p:nvSpPr>
          <p:cNvPr id="114" name="Oval 113">
            <a:extLst>
              <a:ext uri="{FF2B5EF4-FFF2-40B4-BE49-F238E27FC236}">
                <a16:creationId xmlns:a16="http://schemas.microsoft.com/office/drawing/2014/main" id="{EEA70FFA-7FBC-4BDA-9741-2D6D26171713}"/>
              </a:ext>
            </a:extLst>
          </p:cNvPr>
          <p:cNvSpPr/>
          <p:nvPr/>
        </p:nvSpPr>
        <p:spPr>
          <a:xfrm>
            <a:off x="5528027" y="452669"/>
            <a:ext cx="4141656" cy="3212288"/>
          </a:xfrm>
          <a:custGeom>
            <a:avLst/>
            <a:gdLst>
              <a:gd name="connsiteX0" fmla="*/ 0 w 4141656"/>
              <a:gd name="connsiteY0" fmla="*/ 1606144 h 3212288"/>
              <a:gd name="connsiteX1" fmla="*/ 2070828 w 4141656"/>
              <a:gd name="connsiteY1" fmla="*/ 0 h 3212288"/>
              <a:gd name="connsiteX2" fmla="*/ 4141656 w 4141656"/>
              <a:gd name="connsiteY2" fmla="*/ 1606144 h 3212288"/>
              <a:gd name="connsiteX3" fmla="*/ 2070828 w 4141656"/>
              <a:gd name="connsiteY3" fmla="*/ 3212288 h 3212288"/>
              <a:gd name="connsiteX4" fmla="*/ 0 w 4141656"/>
              <a:gd name="connsiteY4" fmla="*/ 1606144 h 321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1656" h="3212288" extrusionOk="0">
                <a:moveTo>
                  <a:pt x="0" y="1606144"/>
                </a:moveTo>
                <a:cubicBezTo>
                  <a:pt x="-15329" y="719751"/>
                  <a:pt x="1039522" y="110490"/>
                  <a:pt x="2070828" y="0"/>
                </a:cubicBezTo>
                <a:cubicBezTo>
                  <a:pt x="3279868" y="134130"/>
                  <a:pt x="4145388" y="833000"/>
                  <a:pt x="4141656" y="1606144"/>
                </a:cubicBezTo>
                <a:cubicBezTo>
                  <a:pt x="4070006" y="2385095"/>
                  <a:pt x="3348727" y="3374560"/>
                  <a:pt x="2070828" y="3212288"/>
                </a:cubicBezTo>
                <a:cubicBezTo>
                  <a:pt x="970717" y="3050203"/>
                  <a:pt x="75787" y="2634493"/>
                  <a:pt x="0" y="1606144"/>
                </a:cubicBezTo>
                <a:close/>
              </a:path>
            </a:pathLst>
          </a:custGeom>
          <a:noFill/>
          <a:ln w="6350">
            <a:solidFill>
              <a:schemeClr val="tx2"/>
            </a:solidFill>
            <a:prstDash val="dash"/>
            <a:extLst>
              <a:ext uri="{C807C97D-BFC1-408E-A445-0C87EB9F89A2}">
                <ask:lineSketchStyleProps xmlns:ask="http://schemas.microsoft.com/office/drawing/2018/sketchyshapes" sd="2650216993">
                  <a:prstGeom prst="ellipse">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pPr>
            <a:endParaRPr lang="en-GB" sz="2400" dirty="0">
              <a:solidFill>
                <a:srgbClr val="C2D1DD"/>
              </a:solidFill>
              <a:latin typeface="Arial" panose="020B0604020202020204"/>
            </a:endParaRPr>
          </a:p>
        </p:txBody>
      </p:sp>
      <p:sp>
        <p:nvSpPr>
          <p:cNvPr id="2" name="Title 1">
            <a:extLst>
              <a:ext uri="{FF2B5EF4-FFF2-40B4-BE49-F238E27FC236}">
                <a16:creationId xmlns:a16="http://schemas.microsoft.com/office/drawing/2014/main" id="{3702D323-892A-4812-B484-6B3C0F948999}"/>
              </a:ext>
            </a:extLst>
          </p:cNvPr>
          <p:cNvSpPr>
            <a:spLocks noGrp="1"/>
          </p:cNvSpPr>
          <p:nvPr>
            <p:ph type="title"/>
          </p:nvPr>
        </p:nvSpPr>
        <p:spPr/>
        <p:txBody>
          <a:bodyPr>
            <a:normAutofit/>
          </a:bodyPr>
          <a:lstStyle/>
          <a:p>
            <a:r>
              <a:rPr lang="en-GB" sz="2667" dirty="0">
                <a:noFill/>
              </a:rPr>
              <a:t>Menu of expertise</a:t>
            </a:r>
            <a:endParaRPr lang="en-GB" sz="1467" dirty="0">
              <a:noFill/>
            </a:endParaRPr>
          </a:p>
        </p:txBody>
      </p:sp>
      <p:sp>
        <p:nvSpPr>
          <p:cNvPr id="89" name="Oval 88">
            <a:extLst>
              <a:ext uri="{FF2B5EF4-FFF2-40B4-BE49-F238E27FC236}">
                <a16:creationId xmlns:a16="http://schemas.microsoft.com/office/drawing/2014/main" id="{E5223FDD-D99C-4CA1-A221-4BA425540C4F}"/>
              </a:ext>
            </a:extLst>
          </p:cNvPr>
          <p:cNvSpPr/>
          <p:nvPr/>
        </p:nvSpPr>
        <p:spPr>
          <a:xfrm>
            <a:off x="3733671" y="1845916"/>
            <a:ext cx="1391779" cy="1391779"/>
          </a:xfrm>
          <a:prstGeom prst="ellipse">
            <a:avLst/>
          </a:prstGeom>
          <a:solidFill>
            <a:schemeClr val="accent3">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333" b="1" i="1" dirty="0">
                <a:solidFill>
                  <a:srgbClr val="FFFFFF"/>
                </a:solidFill>
                <a:latin typeface="Arial" panose="020B0604020202020204"/>
              </a:rPr>
              <a:t>Behavioural </a:t>
            </a:r>
            <a:br>
              <a:rPr lang="en-GB" sz="1333" b="1" i="1" dirty="0">
                <a:solidFill>
                  <a:srgbClr val="FFFFFF"/>
                </a:solidFill>
                <a:latin typeface="Arial" panose="020B0604020202020204"/>
              </a:rPr>
            </a:br>
            <a:r>
              <a:rPr lang="en-GB" sz="1333" b="1" i="1" dirty="0">
                <a:solidFill>
                  <a:srgbClr val="FFFFFF"/>
                </a:solidFill>
                <a:latin typeface="Arial" panose="020B0604020202020204"/>
              </a:rPr>
              <a:t>insights</a:t>
            </a:r>
            <a:endParaRPr lang="en-GB" sz="1067" i="1" dirty="0">
              <a:solidFill>
                <a:srgbClr val="FFFFFF"/>
              </a:solidFill>
              <a:latin typeface="Arial" panose="020B0604020202020204"/>
            </a:endParaRPr>
          </a:p>
        </p:txBody>
      </p:sp>
      <p:sp>
        <p:nvSpPr>
          <p:cNvPr id="90" name="Oval 89">
            <a:extLst>
              <a:ext uri="{FF2B5EF4-FFF2-40B4-BE49-F238E27FC236}">
                <a16:creationId xmlns:a16="http://schemas.microsoft.com/office/drawing/2014/main" id="{2D222E92-BD96-40B4-9E7E-A818F16C3C0C}"/>
              </a:ext>
            </a:extLst>
          </p:cNvPr>
          <p:cNvSpPr/>
          <p:nvPr/>
        </p:nvSpPr>
        <p:spPr>
          <a:xfrm>
            <a:off x="2652814" y="2004810"/>
            <a:ext cx="916012" cy="916012"/>
          </a:xfrm>
          <a:prstGeom prst="ellipse">
            <a:avLst/>
          </a:prstGeom>
          <a:solidFill>
            <a:schemeClr val="accent3">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i="1" dirty="0">
                <a:solidFill>
                  <a:srgbClr val="FFFFFF"/>
                </a:solidFill>
                <a:latin typeface="Arial" panose="020B0604020202020204"/>
              </a:rPr>
              <a:t>Behavioural </a:t>
            </a:r>
            <a:br>
              <a:rPr lang="en-GB" sz="1067" i="1" dirty="0">
                <a:solidFill>
                  <a:srgbClr val="FFFFFF"/>
                </a:solidFill>
                <a:latin typeface="Arial" panose="020B0604020202020204"/>
              </a:rPr>
            </a:br>
            <a:r>
              <a:rPr lang="en-GB" sz="1067" i="1" dirty="0">
                <a:solidFill>
                  <a:srgbClr val="FFFFFF"/>
                </a:solidFill>
                <a:latin typeface="Arial" panose="020B0604020202020204"/>
              </a:rPr>
              <a:t>diagnosis</a:t>
            </a:r>
            <a:br>
              <a:rPr lang="en-GB" sz="1067" i="1" dirty="0">
                <a:solidFill>
                  <a:srgbClr val="FFFFFF"/>
                </a:solidFill>
                <a:latin typeface="Arial" panose="020B0604020202020204"/>
              </a:rPr>
            </a:br>
            <a:r>
              <a:rPr lang="en-GB" sz="1067" i="1" dirty="0">
                <a:solidFill>
                  <a:srgbClr val="FFFFFF"/>
                </a:solidFill>
                <a:latin typeface="Arial" panose="020B0604020202020204"/>
              </a:rPr>
              <a:t>(COM-B)</a:t>
            </a:r>
          </a:p>
        </p:txBody>
      </p:sp>
      <p:sp>
        <p:nvSpPr>
          <p:cNvPr id="91" name="Oval 90">
            <a:extLst>
              <a:ext uri="{FF2B5EF4-FFF2-40B4-BE49-F238E27FC236}">
                <a16:creationId xmlns:a16="http://schemas.microsoft.com/office/drawing/2014/main" id="{E6A3068F-DC7B-40E2-A4F5-1973CBEE0BDF}"/>
              </a:ext>
            </a:extLst>
          </p:cNvPr>
          <p:cNvSpPr/>
          <p:nvPr/>
        </p:nvSpPr>
        <p:spPr>
          <a:xfrm>
            <a:off x="3581331" y="3667472"/>
            <a:ext cx="1391779" cy="1391779"/>
          </a:xfrm>
          <a:prstGeom prst="ellipse">
            <a:avLst/>
          </a:prstGeom>
          <a:solidFill>
            <a:schemeClr val="accent4"/>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333" b="1" dirty="0">
                <a:solidFill>
                  <a:srgbClr val="FFFFFF"/>
                </a:solidFill>
                <a:latin typeface="Arial" panose="020B0604020202020204"/>
              </a:rPr>
              <a:t>Business </a:t>
            </a:r>
            <a:br>
              <a:rPr lang="en-GB" sz="1333" b="1" dirty="0">
                <a:solidFill>
                  <a:srgbClr val="FFFFFF"/>
                </a:solidFill>
                <a:latin typeface="Arial" panose="020B0604020202020204"/>
              </a:rPr>
            </a:br>
            <a:r>
              <a:rPr lang="en-GB" sz="1333" b="1" dirty="0">
                <a:solidFill>
                  <a:srgbClr val="FFFFFF"/>
                </a:solidFill>
                <a:latin typeface="Arial" panose="020B0604020202020204"/>
              </a:rPr>
              <a:t>intelligence</a:t>
            </a:r>
          </a:p>
        </p:txBody>
      </p:sp>
      <p:sp>
        <p:nvSpPr>
          <p:cNvPr id="92" name="Oval 91">
            <a:extLst>
              <a:ext uri="{FF2B5EF4-FFF2-40B4-BE49-F238E27FC236}">
                <a16:creationId xmlns:a16="http://schemas.microsoft.com/office/drawing/2014/main" id="{3A94D67D-72D1-4815-9B26-2A3B3253A173}"/>
              </a:ext>
            </a:extLst>
          </p:cNvPr>
          <p:cNvSpPr/>
          <p:nvPr/>
        </p:nvSpPr>
        <p:spPr>
          <a:xfrm>
            <a:off x="6781272" y="1586471"/>
            <a:ext cx="1391779" cy="1391779"/>
          </a:xfrm>
          <a:prstGeom prst="ellipse">
            <a:avLst/>
          </a:prstGeom>
          <a:solidFill>
            <a:schemeClr val="accent6">
              <a:lumMod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333" b="1" dirty="0">
                <a:solidFill>
                  <a:srgbClr val="FFFFFF"/>
                </a:solidFill>
                <a:latin typeface="Arial" panose="020B0604020202020204"/>
              </a:rPr>
              <a:t>Customer and </a:t>
            </a:r>
            <a:br>
              <a:rPr lang="en-GB" sz="1333" b="1" dirty="0">
                <a:solidFill>
                  <a:srgbClr val="FFFFFF"/>
                </a:solidFill>
                <a:latin typeface="Arial" panose="020B0604020202020204"/>
              </a:rPr>
            </a:br>
            <a:r>
              <a:rPr lang="en-GB" sz="1333" b="1" dirty="0">
                <a:solidFill>
                  <a:srgbClr val="FFFFFF"/>
                </a:solidFill>
                <a:latin typeface="Arial" panose="020B0604020202020204"/>
              </a:rPr>
              <a:t>location </a:t>
            </a:r>
            <a:br>
              <a:rPr lang="en-GB" sz="1333" b="1" dirty="0">
                <a:solidFill>
                  <a:srgbClr val="FFFFFF"/>
                </a:solidFill>
                <a:latin typeface="Arial" panose="020B0604020202020204"/>
              </a:rPr>
            </a:br>
            <a:r>
              <a:rPr lang="en-GB" sz="1333" b="1" dirty="0">
                <a:solidFill>
                  <a:srgbClr val="FFFFFF"/>
                </a:solidFill>
                <a:latin typeface="Arial" panose="020B0604020202020204"/>
              </a:rPr>
              <a:t>intelligence</a:t>
            </a:r>
          </a:p>
        </p:txBody>
      </p:sp>
      <p:sp>
        <p:nvSpPr>
          <p:cNvPr id="93" name="Oval 92">
            <a:extLst>
              <a:ext uri="{FF2B5EF4-FFF2-40B4-BE49-F238E27FC236}">
                <a16:creationId xmlns:a16="http://schemas.microsoft.com/office/drawing/2014/main" id="{DF9FF76D-F2D8-42BD-80D9-F8EFCFCCB7D7}"/>
              </a:ext>
            </a:extLst>
          </p:cNvPr>
          <p:cNvSpPr/>
          <p:nvPr/>
        </p:nvSpPr>
        <p:spPr>
          <a:xfrm>
            <a:off x="7089985" y="3667472"/>
            <a:ext cx="1391779" cy="1391779"/>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333" b="1" dirty="0">
                <a:solidFill>
                  <a:srgbClr val="FFFFFF"/>
                </a:solidFill>
                <a:latin typeface="Arial" panose="020B0604020202020204"/>
              </a:rPr>
              <a:t>Performance </a:t>
            </a:r>
            <a:br>
              <a:rPr lang="en-GB" sz="1333" b="1" dirty="0">
                <a:solidFill>
                  <a:srgbClr val="FFFFFF"/>
                </a:solidFill>
                <a:latin typeface="Arial" panose="020B0604020202020204"/>
              </a:rPr>
            </a:br>
            <a:r>
              <a:rPr lang="en-GB" sz="1333" b="1" dirty="0">
                <a:solidFill>
                  <a:srgbClr val="FFFFFF"/>
                </a:solidFill>
                <a:latin typeface="Arial" panose="020B0604020202020204"/>
              </a:rPr>
              <a:t>management </a:t>
            </a:r>
            <a:br>
              <a:rPr lang="en-GB" sz="1333" b="1" dirty="0">
                <a:solidFill>
                  <a:srgbClr val="FFFFFF"/>
                </a:solidFill>
                <a:latin typeface="Arial" panose="020B0604020202020204"/>
              </a:rPr>
            </a:br>
            <a:r>
              <a:rPr lang="en-GB" sz="1333" b="1" dirty="0">
                <a:solidFill>
                  <a:srgbClr val="FFFFFF"/>
                </a:solidFill>
                <a:latin typeface="Arial" panose="020B0604020202020204"/>
              </a:rPr>
              <a:t>and </a:t>
            </a:r>
            <a:br>
              <a:rPr lang="en-GB" sz="1333" b="1" dirty="0">
                <a:solidFill>
                  <a:srgbClr val="FFFFFF"/>
                </a:solidFill>
                <a:latin typeface="Arial" panose="020B0604020202020204"/>
              </a:rPr>
            </a:br>
            <a:r>
              <a:rPr lang="en-GB" sz="1333" b="1" dirty="0">
                <a:solidFill>
                  <a:srgbClr val="FFFFFF"/>
                </a:solidFill>
                <a:latin typeface="Arial" panose="020B0604020202020204"/>
              </a:rPr>
              <a:t>evaluative </a:t>
            </a:r>
            <a:br>
              <a:rPr lang="en-GB" sz="1333" b="1" dirty="0">
                <a:solidFill>
                  <a:srgbClr val="FFFFFF"/>
                </a:solidFill>
                <a:latin typeface="Arial" panose="020B0604020202020204"/>
              </a:rPr>
            </a:br>
            <a:r>
              <a:rPr lang="en-GB" sz="1333" b="1" dirty="0">
                <a:solidFill>
                  <a:srgbClr val="FFFFFF"/>
                </a:solidFill>
                <a:latin typeface="Arial" panose="020B0604020202020204"/>
              </a:rPr>
              <a:t>research</a:t>
            </a:r>
          </a:p>
        </p:txBody>
      </p:sp>
      <p:sp>
        <p:nvSpPr>
          <p:cNvPr id="94" name="Oval 93">
            <a:extLst>
              <a:ext uri="{FF2B5EF4-FFF2-40B4-BE49-F238E27FC236}">
                <a16:creationId xmlns:a16="http://schemas.microsoft.com/office/drawing/2014/main" id="{816A1FF9-C808-4B72-9B3B-7CCDBAFA62DA}"/>
              </a:ext>
            </a:extLst>
          </p:cNvPr>
          <p:cNvSpPr/>
          <p:nvPr/>
        </p:nvSpPr>
        <p:spPr>
          <a:xfrm>
            <a:off x="3095921" y="1088798"/>
            <a:ext cx="916012" cy="916012"/>
          </a:xfrm>
          <a:prstGeom prst="ellipse">
            <a:avLst/>
          </a:prstGeom>
          <a:solidFill>
            <a:schemeClr val="accent3">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i="1" dirty="0">
                <a:solidFill>
                  <a:srgbClr val="FFFFFF"/>
                </a:solidFill>
                <a:latin typeface="Arial" panose="020B0604020202020204"/>
              </a:rPr>
              <a:t>Construction of </a:t>
            </a:r>
            <a:br>
              <a:rPr lang="en-GB" sz="1067" i="1" dirty="0">
                <a:solidFill>
                  <a:srgbClr val="FFFFFF"/>
                </a:solidFill>
                <a:latin typeface="Arial" panose="020B0604020202020204"/>
              </a:rPr>
            </a:br>
            <a:r>
              <a:rPr lang="en-GB" sz="1067" i="1" dirty="0">
                <a:solidFill>
                  <a:srgbClr val="FFFFFF"/>
                </a:solidFill>
                <a:latin typeface="Arial" panose="020B0604020202020204"/>
              </a:rPr>
              <a:t>behavioural </a:t>
            </a:r>
            <a:br>
              <a:rPr lang="en-GB" sz="1067" i="1" dirty="0">
                <a:solidFill>
                  <a:srgbClr val="FFFFFF"/>
                </a:solidFill>
                <a:latin typeface="Arial" panose="020B0604020202020204"/>
              </a:rPr>
            </a:br>
            <a:r>
              <a:rPr lang="en-GB" sz="1067" i="1" dirty="0">
                <a:solidFill>
                  <a:srgbClr val="FFFFFF"/>
                </a:solidFill>
                <a:latin typeface="Arial" panose="020B0604020202020204"/>
              </a:rPr>
              <a:t>interventions</a:t>
            </a:r>
            <a:br>
              <a:rPr lang="en-GB" sz="1067" i="1" dirty="0">
                <a:solidFill>
                  <a:srgbClr val="FFFFFF"/>
                </a:solidFill>
                <a:latin typeface="Arial" panose="020B0604020202020204"/>
              </a:rPr>
            </a:br>
            <a:r>
              <a:rPr lang="en-GB" sz="1067" i="1" dirty="0">
                <a:solidFill>
                  <a:srgbClr val="FFFFFF"/>
                </a:solidFill>
                <a:latin typeface="Arial" panose="020B0604020202020204"/>
              </a:rPr>
              <a:t>(NEAR, EAST)</a:t>
            </a:r>
          </a:p>
        </p:txBody>
      </p:sp>
      <p:sp>
        <p:nvSpPr>
          <p:cNvPr id="95" name="Oval 94">
            <a:extLst>
              <a:ext uri="{FF2B5EF4-FFF2-40B4-BE49-F238E27FC236}">
                <a16:creationId xmlns:a16="http://schemas.microsoft.com/office/drawing/2014/main" id="{3AECCB4E-D444-4738-9B35-173A711EF5CF}"/>
              </a:ext>
            </a:extLst>
          </p:cNvPr>
          <p:cNvSpPr/>
          <p:nvPr/>
        </p:nvSpPr>
        <p:spPr>
          <a:xfrm>
            <a:off x="4094557" y="828071"/>
            <a:ext cx="916012" cy="916012"/>
          </a:xfrm>
          <a:prstGeom prst="ellipse">
            <a:avLst/>
          </a:prstGeom>
          <a:solidFill>
            <a:schemeClr val="accent3">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i="1" dirty="0">
                <a:solidFill>
                  <a:srgbClr val="FFFFFF"/>
                </a:solidFill>
                <a:latin typeface="Arial" panose="020B0604020202020204"/>
              </a:rPr>
              <a:t>Selection of </a:t>
            </a:r>
            <a:br>
              <a:rPr lang="en-GB" sz="1067" i="1" dirty="0">
                <a:solidFill>
                  <a:srgbClr val="FFFFFF"/>
                </a:solidFill>
                <a:latin typeface="Arial" panose="020B0604020202020204"/>
              </a:rPr>
            </a:br>
            <a:r>
              <a:rPr lang="en-GB" sz="1067" i="1" dirty="0">
                <a:solidFill>
                  <a:srgbClr val="FFFFFF"/>
                </a:solidFill>
                <a:latin typeface="Arial" panose="020B0604020202020204"/>
              </a:rPr>
              <a:t>behavioural </a:t>
            </a:r>
            <a:br>
              <a:rPr lang="en-GB" sz="1067" i="1" dirty="0">
                <a:solidFill>
                  <a:srgbClr val="FFFFFF"/>
                </a:solidFill>
                <a:latin typeface="Arial" panose="020B0604020202020204"/>
              </a:rPr>
            </a:br>
            <a:r>
              <a:rPr lang="en-GB" sz="1067" i="1" dirty="0">
                <a:solidFill>
                  <a:srgbClr val="FFFFFF"/>
                </a:solidFill>
                <a:latin typeface="Arial" panose="020B0604020202020204"/>
              </a:rPr>
              <a:t>interventions</a:t>
            </a:r>
            <a:br>
              <a:rPr lang="en-GB" sz="1067" i="1" dirty="0">
                <a:solidFill>
                  <a:srgbClr val="FFFFFF"/>
                </a:solidFill>
                <a:latin typeface="Arial" panose="020B0604020202020204"/>
              </a:rPr>
            </a:br>
            <a:r>
              <a:rPr lang="en-GB" sz="1067" i="1" dirty="0">
                <a:solidFill>
                  <a:srgbClr val="FFFFFF"/>
                </a:solidFill>
                <a:latin typeface="Arial" panose="020B0604020202020204"/>
              </a:rPr>
              <a:t>(APEASE)</a:t>
            </a:r>
          </a:p>
        </p:txBody>
      </p:sp>
      <p:sp>
        <p:nvSpPr>
          <p:cNvPr id="96" name="Oval 95">
            <a:extLst>
              <a:ext uri="{FF2B5EF4-FFF2-40B4-BE49-F238E27FC236}">
                <a16:creationId xmlns:a16="http://schemas.microsoft.com/office/drawing/2014/main" id="{4938C7B6-46C9-41A7-8DE2-5BFDB7E5AD69}"/>
              </a:ext>
            </a:extLst>
          </p:cNvPr>
          <p:cNvSpPr/>
          <p:nvPr/>
        </p:nvSpPr>
        <p:spPr>
          <a:xfrm>
            <a:off x="2500473" y="3758330"/>
            <a:ext cx="916012" cy="916012"/>
          </a:xfrm>
          <a:prstGeom prst="ellipse">
            <a:avLst/>
          </a:prstGeom>
          <a:solidFill>
            <a:schemeClr val="accent4"/>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Identifying, </a:t>
            </a:r>
            <a:br>
              <a:rPr lang="en-GB" sz="1067" dirty="0">
                <a:solidFill>
                  <a:srgbClr val="FFFFFF"/>
                </a:solidFill>
                <a:latin typeface="Arial" panose="020B0604020202020204"/>
              </a:rPr>
            </a:br>
            <a:r>
              <a:rPr lang="en-GB" sz="1067" dirty="0">
                <a:solidFill>
                  <a:srgbClr val="FFFFFF"/>
                </a:solidFill>
                <a:latin typeface="Arial" panose="020B0604020202020204"/>
              </a:rPr>
              <a:t>collecting and </a:t>
            </a:r>
            <a:br>
              <a:rPr lang="en-GB" sz="1067" dirty="0">
                <a:solidFill>
                  <a:srgbClr val="FFFFFF"/>
                </a:solidFill>
                <a:latin typeface="Arial" panose="020B0604020202020204"/>
              </a:rPr>
            </a:br>
            <a:r>
              <a:rPr lang="en-GB" sz="1067" dirty="0">
                <a:solidFill>
                  <a:srgbClr val="FFFFFF"/>
                </a:solidFill>
                <a:latin typeface="Arial" panose="020B0604020202020204"/>
              </a:rPr>
              <a:t>migrating data</a:t>
            </a:r>
            <a:br>
              <a:rPr lang="en-GB" sz="1067" dirty="0">
                <a:solidFill>
                  <a:srgbClr val="FFFFFF"/>
                </a:solidFill>
                <a:latin typeface="Arial" panose="020B0604020202020204"/>
              </a:rPr>
            </a:br>
            <a:r>
              <a:rPr lang="en-GB" sz="1067" dirty="0">
                <a:solidFill>
                  <a:srgbClr val="FFFFFF"/>
                </a:solidFill>
                <a:latin typeface="Arial" panose="020B0604020202020204"/>
              </a:rPr>
              <a:t>(APIs, SQL, R…)</a:t>
            </a:r>
          </a:p>
        </p:txBody>
      </p:sp>
      <p:sp>
        <p:nvSpPr>
          <p:cNvPr id="97" name="Oval 96">
            <a:extLst>
              <a:ext uri="{FF2B5EF4-FFF2-40B4-BE49-F238E27FC236}">
                <a16:creationId xmlns:a16="http://schemas.microsoft.com/office/drawing/2014/main" id="{92AC3E3C-C612-44C7-9B4E-8B75B9EEA850}"/>
              </a:ext>
            </a:extLst>
          </p:cNvPr>
          <p:cNvSpPr/>
          <p:nvPr/>
        </p:nvSpPr>
        <p:spPr>
          <a:xfrm>
            <a:off x="2854783" y="4765198"/>
            <a:ext cx="916012" cy="916012"/>
          </a:xfrm>
          <a:prstGeom prst="ellipse">
            <a:avLst/>
          </a:prstGeom>
          <a:solidFill>
            <a:schemeClr val="accent4"/>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Data modelling</a:t>
            </a:r>
            <a:br>
              <a:rPr lang="en-GB" sz="1067" dirty="0">
                <a:solidFill>
                  <a:srgbClr val="FFFFFF"/>
                </a:solidFill>
                <a:latin typeface="Arial" panose="020B0604020202020204"/>
              </a:rPr>
            </a:br>
            <a:r>
              <a:rPr lang="en-GB" sz="1067" dirty="0">
                <a:solidFill>
                  <a:srgbClr val="FFFFFF"/>
                </a:solidFill>
                <a:latin typeface="Arial" panose="020B0604020202020204"/>
              </a:rPr>
              <a:t>(SQL, PowerQuery,</a:t>
            </a:r>
            <a:br>
              <a:rPr lang="en-GB" sz="1067" dirty="0">
                <a:solidFill>
                  <a:srgbClr val="FFFFFF"/>
                </a:solidFill>
                <a:latin typeface="Arial" panose="020B0604020202020204"/>
              </a:rPr>
            </a:br>
            <a:r>
              <a:rPr lang="en-GB" sz="1067" dirty="0">
                <a:solidFill>
                  <a:srgbClr val="FFFFFF"/>
                </a:solidFill>
                <a:latin typeface="Arial" panose="020B0604020202020204"/>
              </a:rPr>
              <a:t>ETL)</a:t>
            </a:r>
          </a:p>
        </p:txBody>
      </p:sp>
      <p:sp>
        <p:nvSpPr>
          <p:cNvPr id="98" name="Oval 97">
            <a:extLst>
              <a:ext uri="{FF2B5EF4-FFF2-40B4-BE49-F238E27FC236}">
                <a16:creationId xmlns:a16="http://schemas.microsoft.com/office/drawing/2014/main" id="{52502B61-14BB-4B27-9008-A132A14DBE2A}"/>
              </a:ext>
            </a:extLst>
          </p:cNvPr>
          <p:cNvSpPr/>
          <p:nvPr/>
        </p:nvSpPr>
        <p:spPr>
          <a:xfrm>
            <a:off x="3819214" y="5202003"/>
            <a:ext cx="916012" cy="916012"/>
          </a:xfrm>
          <a:prstGeom prst="ellipse">
            <a:avLst/>
          </a:prstGeom>
          <a:solidFill>
            <a:schemeClr val="accent4"/>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Performance</a:t>
            </a:r>
            <a:br>
              <a:rPr lang="en-GB" sz="1067" dirty="0">
                <a:solidFill>
                  <a:srgbClr val="FFFFFF"/>
                </a:solidFill>
                <a:latin typeface="Arial" panose="020B0604020202020204"/>
              </a:rPr>
            </a:br>
            <a:r>
              <a:rPr lang="en-GB" sz="1067" dirty="0">
                <a:solidFill>
                  <a:srgbClr val="FFFFFF"/>
                </a:solidFill>
                <a:latin typeface="Arial" panose="020B0604020202020204"/>
              </a:rPr>
              <a:t>dashboards</a:t>
            </a:r>
            <a:br>
              <a:rPr lang="en-GB" sz="1067" dirty="0">
                <a:solidFill>
                  <a:srgbClr val="FFFFFF"/>
                </a:solidFill>
                <a:latin typeface="Arial" panose="020B0604020202020204"/>
              </a:rPr>
            </a:br>
            <a:r>
              <a:rPr lang="en-GB" sz="1067" dirty="0">
                <a:solidFill>
                  <a:srgbClr val="FFFFFF"/>
                </a:solidFill>
                <a:latin typeface="Arial" panose="020B0604020202020204"/>
              </a:rPr>
              <a:t>(Power BI…)</a:t>
            </a:r>
          </a:p>
        </p:txBody>
      </p:sp>
      <p:sp>
        <p:nvSpPr>
          <p:cNvPr id="99" name="Oval 98">
            <a:extLst>
              <a:ext uri="{FF2B5EF4-FFF2-40B4-BE49-F238E27FC236}">
                <a16:creationId xmlns:a16="http://schemas.microsoft.com/office/drawing/2014/main" id="{84A38976-7E38-42F2-B131-FD46653D997A}"/>
              </a:ext>
            </a:extLst>
          </p:cNvPr>
          <p:cNvSpPr/>
          <p:nvPr/>
        </p:nvSpPr>
        <p:spPr>
          <a:xfrm>
            <a:off x="4809143" y="4765198"/>
            <a:ext cx="916012" cy="916012"/>
          </a:xfrm>
          <a:prstGeom prst="ellipse">
            <a:avLst/>
          </a:prstGeom>
          <a:solidFill>
            <a:schemeClr val="accent4"/>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Data </a:t>
            </a:r>
            <a:br>
              <a:rPr lang="en-GB" sz="1067" dirty="0">
                <a:solidFill>
                  <a:srgbClr val="FFFFFF"/>
                </a:solidFill>
                <a:latin typeface="Arial" panose="020B0604020202020204"/>
              </a:rPr>
            </a:br>
            <a:r>
              <a:rPr lang="en-GB" sz="1067" dirty="0">
                <a:solidFill>
                  <a:srgbClr val="FFFFFF"/>
                </a:solidFill>
                <a:latin typeface="Arial" panose="020B0604020202020204"/>
              </a:rPr>
              <a:t>visualisation</a:t>
            </a:r>
            <a:br>
              <a:rPr lang="en-GB" sz="1067" dirty="0">
                <a:solidFill>
                  <a:srgbClr val="FFFFFF"/>
                </a:solidFill>
                <a:latin typeface="Arial" panose="020B0604020202020204"/>
              </a:rPr>
            </a:br>
            <a:r>
              <a:rPr lang="en-GB" sz="1067" dirty="0">
                <a:solidFill>
                  <a:srgbClr val="FFFFFF"/>
                </a:solidFill>
                <a:latin typeface="Arial" panose="020B0604020202020204"/>
              </a:rPr>
              <a:t>(infographics…)</a:t>
            </a:r>
          </a:p>
        </p:txBody>
      </p:sp>
      <p:sp>
        <p:nvSpPr>
          <p:cNvPr id="100" name="Oval 99">
            <a:extLst>
              <a:ext uri="{FF2B5EF4-FFF2-40B4-BE49-F238E27FC236}">
                <a16:creationId xmlns:a16="http://schemas.microsoft.com/office/drawing/2014/main" id="{BE1589A8-CB71-42A8-AE15-5EF17BA18427}"/>
              </a:ext>
            </a:extLst>
          </p:cNvPr>
          <p:cNvSpPr/>
          <p:nvPr/>
        </p:nvSpPr>
        <p:spPr>
          <a:xfrm>
            <a:off x="7837675" y="715187"/>
            <a:ext cx="916012" cy="916012"/>
          </a:xfrm>
          <a:prstGeom prst="ellipse">
            <a:avLst/>
          </a:prstGeom>
          <a:solidFill>
            <a:schemeClr val="accent6">
              <a:lumMod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Asset mapping </a:t>
            </a:r>
            <a:br>
              <a:rPr lang="en-GB" sz="1067" dirty="0">
                <a:solidFill>
                  <a:srgbClr val="FFFFFF"/>
                </a:solidFill>
                <a:latin typeface="Arial" panose="020B0604020202020204"/>
              </a:rPr>
            </a:br>
            <a:r>
              <a:rPr lang="en-GB" sz="1067" dirty="0">
                <a:solidFill>
                  <a:srgbClr val="FFFFFF"/>
                </a:solidFill>
                <a:latin typeface="Arial" panose="020B0604020202020204"/>
              </a:rPr>
              <a:t>and </a:t>
            </a:r>
            <a:br>
              <a:rPr lang="en-GB" sz="1067" dirty="0">
                <a:solidFill>
                  <a:srgbClr val="FFFFFF"/>
                </a:solidFill>
                <a:latin typeface="Arial" panose="020B0604020202020204"/>
              </a:rPr>
            </a:br>
            <a:r>
              <a:rPr lang="en-GB" sz="1067" dirty="0">
                <a:solidFill>
                  <a:srgbClr val="FFFFFF"/>
                </a:solidFill>
                <a:latin typeface="Arial" panose="020B0604020202020204"/>
              </a:rPr>
              <a:t>spatial </a:t>
            </a:r>
            <a:br>
              <a:rPr lang="en-GB" sz="1067" dirty="0">
                <a:solidFill>
                  <a:srgbClr val="FFFFFF"/>
                </a:solidFill>
                <a:latin typeface="Arial" panose="020B0604020202020204"/>
              </a:rPr>
            </a:br>
            <a:r>
              <a:rPr lang="en-GB" sz="1067" dirty="0">
                <a:solidFill>
                  <a:srgbClr val="FFFFFF"/>
                </a:solidFill>
                <a:latin typeface="Arial" panose="020B0604020202020204"/>
              </a:rPr>
              <a:t>intelligence</a:t>
            </a:r>
          </a:p>
        </p:txBody>
      </p:sp>
      <p:sp>
        <p:nvSpPr>
          <p:cNvPr id="101" name="Oval 100">
            <a:extLst>
              <a:ext uri="{FF2B5EF4-FFF2-40B4-BE49-F238E27FC236}">
                <a16:creationId xmlns:a16="http://schemas.microsoft.com/office/drawing/2014/main" id="{9F9D9A0C-B974-4A79-B3BB-0015B904BCB4}"/>
              </a:ext>
            </a:extLst>
          </p:cNvPr>
          <p:cNvSpPr/>
          <p:nvPr/>
        </p:nvSpPr>
        <p:spPr>
          <a:xfrm>
            <a:off x="6781273" y="549397"/>
            <a:ext cx="916012" cy="916012"/>
          </a:xfrm>
          <a:prstGeom prst="ellipse">
            <a:avLst/>
          </a:prstGeom>
          <a:solidFill>
            <a:schemeClr val="accent6">
              <a:lumMod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Geo-</a:t>
            </a:r>
            <a:br>
              <a:rPr lang="en-GB" sz="1067" dirty="0">
                <a:solidFill>
                  <a:srgbClr val="FFFFFF"/>
                </a:solidFill>
                <a:latin typeface="Arial" panose="020B0604020202020204"/>
              </a:rPr>
            </a:br>
            <a:r>
              <a:rPr lang="en-GB" sz="1067" dirty="0">
                <a:solidFill>
                  <a:srgbClr val="FFFFFF"/>
                </a:solidFill>
                <a:latin typeface="Arial" panose="020B0604020202020204"/>
              </a:rPr>
              <a:t>demographic</a:t>
            </a:r>
            <a:br>
              <a:rPr lang="en-GB" sz="1067" dirty="0">
                <a:solidFill>
                  <a:srgbClr val="FFFFFF"/>
                </a:solidFill>
                <a:latin typeface="Arial" panose="020B0604020202020204"/>
              </a:rPr>
            </a:br>
            <a:r>
              <a:rPr lang="en-GB" sz="1067" dirty="0">
                <a:solidFill>
                  <a:srgbClr val="FFFFFF"/>
                </a:solidFill>
                <a:latin typeface="Arial" panose="020B0604020202020204"/>
              </a:rPr>
              <a:t>segmentation</a:t>
            </a:r>
            <a:br>
              <a:rPr lang="en-GB" sz="1067" dirty="0">
                <a:solidFill>
                  <a:srgbClr val="FFFFFF"/>
                </a:solidFill>
                <a:latin typeface="Arial" panose="020B0604020202020204"/>
              </a:rPr>
            </a:br>
            <a:r>
              <a:rPr lang="en-GB" sz="1067" dirty="0">
                <a:solidFill>
                  <a:srgbClr val="FFFFFF"/>
                </a:solidFill>
                <a:latin typeface="Arial" panose="020B0604020202020204"/>
              </a:rPr>
              <a:t>(ACORN/Mosaic)</a:t>
            </a:r>
          </a:p>
        </p:txBody>
      </p:sp>
      <p:sp>
        <p:nvSpPr>
          <p:cNvPr id="102" name="Oval 101">
            <a:extLst>
              <a:ext uri="{FF2B5EF4-FFF2-40B4-BE49-F238E27FC236}">
                <a16:creationId xmlns:a16="http://schemas.microsoft.com/office/drawing/2014/main" id="{2A282525-4041-4B89-B558-726094664D8C}"/>
              </a:ext>
            </a:extLst>
          </p:cNvPr>
          <p:cNvSpPr/>
          <p:nvPr/>
        </p:nvSpPr>
        <p:spPr>
          <a:xfrm>
            <a:off x="8321415" y="3070365"/>
            <a:ext cx="916012" cy="916012"/>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Complex systems </a:t>
            </a:r>
            <a:br>
              <a:rPr lang="en-GB" sz="1067" dirty="0">
                <a:solidFill>
                  <a:srgbClr val="FFFFFF"/>
                </a:solidFill>
                <a:latin typeface="Arial" panose="020B0604020202020204"/>
              </a:rPr>
            </a:br>
            <a:r>
              <a:rPr lang="en-GB" sz="1067" dirty="0">
                <a:solidFill>
                  <a:srgbClr val="FFFFFF"/>
                </a:solidFill>
                <a:latin typeface="Arial" panose="020B0604020202020204"/>
              </a:rPr>
              <a:t>mapping and </a:t>
            </a:r>
            <a:br>
              <a:rPr lang="en-GB" sz="1067" dirty="0">
                <a:solidFill>
                  <a:srgbClr val="FFFFFF"/>
                </a:solidFill>
                <a:latin typeface="Arial" panose="020B0604020202020204"/>
              </a:rPr>
            </a:br>
            <a:r>
              <a:rPr lang="en-GB" sz="1067" dirty="0">
                <a:solidFill>
                  <a:srgbClr val="FFFFFF"/>
                </a:solidFill>
                <a:latin typeface="Arial" panose="020B0604020202020204"/>
              </a:rPr>
              <a:t>evaluation</a:t>
            </a:r>
            <a:br>
              <a:rPr lang="en-GB" sz="1067" dirty="0">
                <a:solidFill>
                  <a:srgbClr val="FFFFFF"/>
                </a:solidFill>
                <a:latin typeface="Arial" panose="020B0604020202020204"/>
              </a:rPr>
            </a:br>
            <a:r>
              <a:rPr lang="en-GB" sz="1067" dirty="0">
                <a:solidFill>
                  <a:srgbClr val="FFFFFF"/>
                </a:solidFill>
                <a:latin typeface="Arial" panose="020B0604020202020204"/>
              </a:rPr>
              <a:t>(logic models/</a:t>
            </a:r>
            <a:br>
              <a:rPr lang="en-GB" sz="1067" dirty="0">
                <a:solidFill>
                  <a:srgbClr val="FFFFFF"/>
                </a:solidFill>
                <a:latin typeface="Arial" panose="020B0604020202020204"/>
              </a:rPr>
            </a:br>
            <a:r>
              <a:rPr lang="en-GB" sz="1067" dirty="0">
                <a:solidFill>
                  <a:srgbClr val="FFFFFF"/>
                </a:solidFill>
                <a:latin typeface="Arial" panose="020B0604020202020204"/>
              </a:rPr>
              <a:t>theory of change)</a:t>
            </a:r>
          </a:p>
        </p:txBody>
      </p:sp>
      <p:sp>
        <p:nvSpPr>
          <p:cNvPr id="103" name="Oval 102">
            <a:extLst>
              <a:ext uri="{FF2B5EF4-FFF2-40B4-BE49-F238E27FC236}">
                <a16:creationId xmlns:a16="http://schemas.microsoft.com/office/drawing/2014/main" id="{47CD01B5-2720-4416-975A-4A467341BF59}"/>
              </a:ext>
            </a:extLst>
          </p:cNvPr>
          <p:cNvSpPr/>
          <p:nvPr/>
        </p:nvSpPr>
        <p:spPr>
          <a:xfrm>
            <a:off x="8292573" y="1647973"/>
            <a:ext cx="916012" cy="916012"/>
          </a:xfrm>
          <a:prstGeom prst="ellipse">
            <a:avLst/>
          </a:prstGeom>
          <a:solidFill>
            <a:schemeClr val="accent6">
              <a:lumMod val="7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Neighbourhood</a:t>
            </a:r>
            <a:br>
              <a:rPr lang="en-GB" sz="1067" dirty="0">
                <a:solidFill>
                  <a:srgbClr val="FFFFFF"/>
                </a:solidFill>
                <a:latin typeface="Arial" panose="020B0604020202020204"/>
              </a:rPr>
            </a:br>
            <a:r>
              <a:rPr lang="en-GB" sz="1067" dirty="0">
                <a:solidFill>
                  <a:srgbClr val="FFFFFF"/>
                </a:solidFill>
                <a:latin typeface="Arial" panose="020B0604020202020204"/>
              </a:rPr>
              <a:t>insights</a:t>
            </a:r>
          </a:p>
        </p:txBody>
      </p:sp>
      <p:sp>
        <p:nvSpPr>
          <p:cNvPr id="106" name="Oval 105">
            <a:extLst>
              <a:ext uri="{FF2B5EF4-FFF2-40B4-BE49-F238E27FC236}">
                <a16:creationId xmlns:a16="http://schemas.microsoft.com/office/drawing/2014/main" id="{8F2C1C0E-0C44-4C3C-9198-260A5A255152}"/>
              </a:ext>
            </a:extLst>
          </p:cNvPr>
          <p:cNvSpPr/>
          <p:nvPr/>
        </p:nvSpPr>
        <p:spPr>
          <a:xfrm>
            <a:off x="8529327" y="4074573"/>
            <a:ext cx="916012" cy="916012"/>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Performance </a:t>
            </a:r>
            <a:br>
              <a:rPr lang="en-GB" sz="1067" dirty="0">
                <a:solidFill>
                  <a:srgbClr val="FFFFFF"/>
                </a:solidFill>
                <a:latin typeface="Arial" panose="020B0604020202020204"/>
              </a:rPr>
            </a:br>
            <a:r>
              <a:rPr lang="en-GB" sz="1067" dirty="0">
                <a:solidFill>
                  <a:srgbClr val="FFFFFF"/>
                </a:solidFill>
                <a:latin typeface="Arial" panose="020B0604020202020204"/>
              </a:rPr>
              <a:t>management</a:t>
            </a:r>
          </a:p>
        </p:txBody>
      </p:sp>
      <p:sp>
        <p:nvSpPr>
          <p:cNvPr id="107" name="Oval 106">
            <a:extLst>
              <a:ext uri="{FF2B5EF4-FFF2-40B4-BE49-F238E27FC236}">
                <a16:creationId xmlns:a16="http://schemas.microsoft.com/office/drawing/2014/main" id="{D2F18C1C-DE03-4B73-980C-13040F2160F6}"/>
              </a:ext>
            </a:extLst>
          </p:cNvPr>
          <p:cNvSpPr/>
          <p:nvPr/>
        </p:nvSpPr>
        <p:spPr>
          <a:xfrm>
            <a:off x="8005998" y="4990585"/>
            <a:ext cx="916012" cy="916012"/>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Selection of </a:t>
            </a:r>
            <a:br>
              <a:rPr lang="en-GB" sz="1067" dirty="0">
                <a:solidFill>
                  <a:srgbClr val="FFFFFF"/>
                </a:solidFill>
                <a:latin typeface="Arial" panose="020B0604020202020204"/>
              </a:rPr>
            </a:br>
            <a:r>
              <a:rPr lang="en-GB" sz="1067" dirty="0">
                <a:solidFill>
                  <a:srgbClr val="FFFFFF"/>
                </a:solidFill>
                <a:latin typeface="Arial" panose="020B0604020202020204"/>
              </a:rPr>
              <a:t>quantitative and </a:t>
            </a:r>
            <a:br>
              <a:rPr lang="en-GB" sz="1067" dirty="0">
                <a:solidFill>
                  <a:srgbClr val="FFFFFF"/>
                </a:solidFill>
                <a:latin typeface="Arial" panose="020B0604020202020204"/>
              </a:rPr>
            </a:br>
            <a:r>
              <a:rPr lang="en-GB" sz="1067" dirty="0">
                <a:solidFill>
                  <a:srgbClr val="FFFFFF"/>
                </a:solidFill>
                <a:latin typeface="Arial" panose="020B0604020202020204"/>
              </a:rPr>
              <a:t>qualitative </a:t>
            </a:r>
            <a:br>
              <a:rPr lang="en-GB" sz="1067" dirty="0">
                <a:solidFill>
                  <a:srgbClr val="FFFFFF"/>
                </a:solidFill>
                <a:latin typeface="Arial" panose="020B0604020202020204"/>
              </a:rPr>
            </a:br>
            <a:r>
              <a:rPr lang="en-GB" sz="1067" dirty="0">
                <a:solidFill>
                  <a:srgbClr val="FFFFFF"/>
                </a:solidFill>
                <a:latin typeface="Arial" panose="020B0604020202020204"/>
              </a:rPr>
              <a:t>metrics</a:t>
            </a:r>
          </a:p>
        </p:txBody>
      </p:sp>
      <p:sp>
        <p:nvSpPr>
          <p:cNvPr id="108" name="Oval 107">
            <a:extLst>
              <a:ext uri="{FF2B5EF4-FFF2-40B4-BE49-F238E27FC236}">
                <a16:creationId xmlns:a16="http://schemas.microsoft.com/office/drawing/2014/main" id="{51057967-B4CE-44FD-9E9E-F3C613ED55F2}"/>
              </a:ext>
            </a:extLst>
          </p:cNvPr>
          <p:cNvSpPr/>
          <p:nvPr/>
        </p:nvSpPr>
        <p:spPr>
          <a:xfrm>
            <a:off x="6905166" y="5153851"/>
            <a:ext cx="916012" cy="916012"/>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Statistical </a:t>
            </a:r>
            <a:br>
              <a:rPr lang="en-GB" sz="1067" dirty="0">
                <a:solidFill>
                  <a:srgbClr val="FFFFFF"/>
                </a:solidFill>
                <a:latin typeface="Arial" panose="020B0604020202020204"/>
              </a:rPr>
            </a:br>
            <a:r>
              <a:rPr lang="en-GB" sz="1067" dirty="0">
                <a:solidFill>
                  <a:srgbClr val="FFFFFF"/>
                </a:solidFill>
                <a:latin typeface="Arial" panose="020B0604020202020204"/>
              </a:rPr>
              <a:t>analysis</a:t>
            </a:r>
          </a:p>
        </p:txBody>
      </p:sp>
      <p:sp>
        <p:nvSpPr>
          <p:cNvPr id="110" name="Oval 109">
            <a:extLst>
              <a:ext uri="{FF2B5EF4-FFF2-40B4-BE49-F238E27FC236}">
                <a16:creationId xmlns:a16="http://schemas.microsoft.com/office/drawing/2014/main" id="{F440F761-4A9B-43D8-8328-4838A173BE54}"/>
              </a:ext>
            </a:extLst>
          </p:cNvPr>
          <p:cNvSpPr/>
          <p:nvPr/>
        </p:nvSpPr>
        <p:spPr>
          <a:xfrm>
            <a:off x="6109198" y="4367487"/>
            <a:ext cx="916012" cy="916012"/>
          </a:xfrm>
          <a:prstGeom prst="ellipse">
            <a:avLst/>
          </a:prstGeom>
          <a:solidFill>
            <a:schemeClr val="bg2">
              <a:lumMod val="60000"/>
              <a:lumOff val="4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1219170" fontAlgn="base">
              <a:spcBef>
                <a:spcPct val="0"/>
              </a:spcBef>
              <a:spcAft>
                <a:spcPct val="0"/>
              </a:spcAft>
            </a:pPr>
            <a:r>
              <a:rPr lang="en-GB" sz="1067" dirty="0">
                <a:solidFill>
                  <a:srgbClr val="FFFFFF"/>
                </a:solidFill>
                <a:latin typeface="Arial" panose="020B0604020202020204"/>
              </a:rPr>
              <a:t>Interpreting </a:t>
            </a:r>
            <a:br>
              <a:rPr lang="en-GB" sz="1067" dirty="0">
                <a:solidFill>
                  <a:srgbClr val="FFFFFF"/>
                </a:solidFill>
                <a:latin typeface="Arial" panose="020B0604020202020204"/>
              </a:rPr>
            </a:br>
            <a:r>
              <a:rPr lang="en-GB" sz="1067" dirty="0">
                <a:solidFill>
                  <a:srgbClr val="FFFFFF"/>
                </a:solidFill>
                <a:latin typeface="Arial" panose="020B0604020202020204"/>
              </a:rPr>
              <a:t>data and </a:t>
            </a:r>
            <a:br>
              <a:rPr lang="en-GB" sz="1067" dirty="0">
                <a:solidFill>
                  <a:srgbClr val="FFFFFF"/>
                </a:solidFill>
                <a:latin typeface="Arial" panose="020B0604020202020204"/>
              </a:rPr>
            </a:br>
            <a:r>
              <a:rPr lang="en-GB" sz="1067" dirty="0">
                <a:solidFill>
                  <a:srgbClr val="FFFFFF"/>
                </a:solidFill>
                <a:latin typeface="Arial" panose="020B0604020202020204"/>
              </a:rPr>
              <a:t>evidence</a:t>
            </a:r>
          </a:p>
        </p:txBody>
      </p:sp>
      <p:grpSp>
        <p:nvGrpSpPr>
          <p:cNvPr id="25" name="Group 24">
            <a:extLst>
              <a:ext uri="{FF2B5EF4-FFF2-40B4-BE49-F238E27FC236}">
                <a16:creationId xmlns:a16="http://schemas.microsoft.com/office/drawing/2014/main" id="{BA361D42-8B57-4AED-96BC-88DF2F5EBD25}"/>
              </a:ext>
            </a:extLst>
          </p:cNvPr>
          <p:cNvGrpSpPr/>
          <p:nvPr/>
        </p:nvGrpSpPr>
        <p:grpSpPr>
          <a:xfrm>
            <a:off x="4801746" y="3060873"/>
            <a:ext cx="2472280" cy="1009424"/>
            <a:chOff x="3601309" y="2223647"/>
            <a:chExt cx="1854210" cy="757068"/>
          </a:xfrm>
        </p:grpSpPr>
        <p:sp>
          <p:nvSpPr>
            <p:cNvPr id="104" name="Freeform 5">
              <a:extLst>
                <a:ext uri="{FF2B5EF4-FFF2-40B4-BE49-F238E27FC236}">
                  <a16:creationId xmlns:a16="http://schemas.microsoft.com/office/drawing/2014/main" id="{3DDCDF9A-C95A-463D-8699-2B743B4077E2}"/>
                </a:ext>
              </a:extLst>
            </p:cNvPr>
            <p:cNvSpPr>
              <a:spLocks noEditPoints="1"/>
            </p:cNvSpPr>
            <p:nvPr/>
          </p:nvSpPr>
          <p:spPr bwMode="auto">
            <a:xfrm>
              <a:off x="3772376" y="2223647"/>
              <a:ext cx="1512076" cy="511638"/>
            </a:xfrm>
            <a:custGeom>
              <a:avLst/>
              <a:gdLst>
                <a:gd name="T0" fmla="*/ 9895 w 17188"/>
                <a:gd name="T1" fmla="*/ 2809 h 5798"/>
                <a:gd name="T2" fmla="*/ 10697 w 17188"/>
                <a:gd name="T3" fmla="*/ 3324 h 5798"/>
                <a:gd name="T4" fmla="*/ 10344 w 17188"/>
                <a:gd name="T5" fmla="*/ 2063 h 5798"/>
                <a:gd name="T6" fmla="*/ 8684 w 17188"/>
                <a:gd name="T7" fmla="*/ 4481 h 5798"/>
                <a:gd name="T8" fmla="*/ 9969 w 17188"/>
                <a:gd name="T9" fmla="*/ 1161 h 5798"/>
                <a:gd name="T10" fmla="*/ 10901 w 17188"/>
                <a:gd name="T11" fmla="*/ 1235 h 5798"/>
                <a:gd name="T12" fmla="*/ 11904 w 17188"/>
                <a:gd name="T13" fmla="*/ 4444 h 5798"/>
                <a:gd name="T14" fmla="*/ 11026 w 17188"/>
                <a:gd name="T15" fmla="*/ 5722 h 5798"/>
                <a:gd name="T16" fmla="*/ 8906 w 17188"/>
                <a:gd name="T17" fmla="*/ 4719 h 5798"/>
                <a:gd name="T18" fmla="*/ 10069 w 17188"/>
                <a:gd name="T19" fmla="*/ 4924 h 5798"/>
                <a:gd name="T20" fmla="*/ 10825 w 17188"/>
                <a:gd name="T21" fmla="*/ 4374 h 5798"/>
                <a:gd name="T22" fmla="*/ 9977 w 17188"/>
                <a:gd name="T23" fmla="*/ 4349 h 5798"/>
                <a:gd name="T24" fmla="*/ 9145 w 17188"/>
                <a:gd name="T25" fmla="*/ 1559 h 5798"/>
                <a:gd name="T26" fmla="*/ 6731 w 17188"/>
                <a:gd name="T27" fmla="*/ 1250 h 5798"/>
                <a:gd name="T28" fmla="*/ 6378 w 17188"/>
                <a:gd name="T29" fmla="*/ 2146 h 5798"/>
                <a:gd name="T30" fmla="*/ 5678 w 17188"/>
                <a:gd name="T31" fmla="*/ 1893 h 5798"/>
                <a:gd name="T32" fmla="*/ 6158 w 17188"/>
                <a:gd name="T33" fmla="*/ 2365 h 5798"/>
                <a:gd name="T34" fmla="*/ 7486 w 17188"/>
                <a:gd name="T35" fmla="*/ 3428 h 5798"/>
                <a:gd name="T36" fmla="*/ 6026 w 17188"/>
                <a:gd name="T37" fmla="*/ 4554 h 5798"/>
                <a:gd name="T38" fmla="*/ 5583 w 17188"/>
                <a:gd name="T39" fmla="*/ 3463 h 5798"/>
                <a:gd name="T40" fmla="*/ 6415 w 17188"/>
                <a:gd name="T41" fmla="*/ 3766 h 5798"/>
                <a:gd name="T42" fmla="*/ 5927 w 17188"/>
                <a:gd name="T43" fmla="*/ 3232 h 5798"/>
                <a:gd name="T44" fmla="*/ 4640 w 17188"/>
                <a:gd name="T45" fmla="*/ 2175 h 5798"/>
                <a:gd name="T46" fmla="*/ 5995 w 17188"/>
                <a:gd name="T47" fmla="*/ 1161 h 5798"/>
                <a:gd name="T48" fmla="*/ 4504 w 17188"/>
                <a:gd name="T49" fmla="*/ 2418 h 5798"/>
                <a:gd name="T50" fmla="*/ 3430 w 17188"/>
                <a:gd name="T51" fmla="*/ 2696 h 5798"/>
                <a:gd name="T52" fmla="*/ 2745 w 17188"/>
                <a:gd name="T53" fmla="*/ 2308 h 5798"/>
                <a:gd name="T54" fmla="*/ 1556 w 17188"/>
                <a:gd name="T55" fmla="*/ 4481 h 5798"/>
                <a:gd name="T56" fmla="*/ 2551 w 17188"/>
                <a:gd name="T57" fmla="*/ 1764 h 5798"/>
                <a:gd name="T58" fmla="*/ 16560 w 17188"/>
                <a:gd name="T59" fmla="*/ 0 h 5798"/>
                <a:gd name="T60" fmla="*/ 17148 w 17188"/>
                <a:gd name="T61" fmla="*/ 2146 h 5798"/>
                <a:gd name="T62" fmla="*/ 16594 w 17188"/>
                <a:gd name="T63" fmla="*/ 3570 h 5798"/>
                <a:gd name="T64" fmla="*/ 17188 w 17188"/>
                <a:gd name="T65" fmla="*/ 4453 h 5798"/>
                <a:gd name="T66" fmla="*/ 15580 w 17188"/>
                <a:gd name="T67" fmla="*/ 4073 h 5798"/>
                <a:gd name="T68" fmla="*/ 15095 w 17188"/>
                <a:gd name="T69" fmla="*/ 2146 h 5798"/>
                <a:gd name="T70" fmla="*/ 15489 w 17188"/>
                <a:gd name="T71" fmla="*/ 639 h 5798"/>
                <a:gd name="T72" fmla="*/ 13184 w 17188"/>
                <a:gd name="T73" fmla="*/ 0 h 5798"/>
                <a:gd name="T74" fmla="*/ 14127 w 17188"/>
                <a:gd name="T75" fmla="*/ 1161 h 5798"/>
                <a:gd name="T76" fmla="*/ 15064 w 17188"/>
                <a:gd name="T77" fmla="*/ 4481 h 5798"/>
                <a:gd name="T78" fmla="*/ 13893 w 17188"/>
                <a:gd name="T79" fmla="*/ 2263 h 5798"/>
                <a:gd name="T80" fmla="*/ 13184 w 17188"/>
                <a:gd name="T81" fmla="*/ 2922 h 5798"/>
                <a:gd name="T82" fmla="*/ 12116 w 17188"/>
                <a:gd name="T83" fmla="*/ 0 h 5798"/>
                <a:gd name="T84" fmla="*/ 8684 w 17188"/>
                <a:gd name="T85" fmla="*/ 847 h 5798"/>
                <a:gd name="T86" fmla="*/ 0 w 17188"/>
                <a:gd name="T87" fmla="*/ 0 h 5798"/>
                <a:gd name="T88" fmla="*/ 0 w 17188"/>
                <a:gd name="T89" fmla="*/ 4481 h 5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188" h="5798">
                  <a:moveTo>
                    <a:pt x="10344" y="2063"/>
                  </a:moveTo>
                  <a:cubicBezTo>
                    <a:pt x="10208" y="2063"/>
                    <a:pt x="10099" y="2121"/>
                    <a:pt x="10017" y="2236"/>
                  </a:cubicBezTo>
                  <a:cubicBezTo>
                    <a:pt x="9936" y="2351"/>
                    <a:pt x="9895" y="2542"/>
                    <a:pt x="9895" y="2809"/>
                  </a:cubicBezTo>
                  <a:cubicBezTo>
                    <a:pt x="9895" y="3043"/>
                    <a:pt x="9938" y="3217"/>
                    <a:pt x="10024" y="3330"/>
                  </a:cubicBezTo>
                  <a:cubicBezTo>
                    <a:pt x="10110" y="3443"/>
                    <a:pt x="10223" y="3500"/>
                    <a:pt x="10363" y="3500"/>
                  </a:cubicBezTo>
                  <a:cubicBezTo>
                    <a:pt x="10496" y="3500"/>
                    <a:pt x="10607" y="3441"/>
                    <a:pt x="10697" y="3324"/>
                  </a:cubicBezTo>
                  <a:cubicBezTo>
                    <a:pt x="10788" y="3207"/>
                    <a:pt x="10833" y="3030"/>
                    <a:pt x="10833" y="2794"/>
                  </a:cubicBezTo>
                  <a:cubicBezTo>
                    <a:pt x="10833" y="2557"/>
                    <a:pt x="10785" y="2376"/>
                    <a:pt x="10691" y="2251"/>
                  </a:cubicBezTo>
                  <a:cubicBezTo>
                    <a:pt x="10596" y="2126"/>
                    <a:pt x="10481" y="2063"/>
                    <a:pt x="10344" y="2063"/>
                  </a:cubicBezTo>
                  <a:close/>
                  <a:moveTo>
                    <a:pt x="7616" y="1235"/>
                  </a:moveTo>
                  <a:cubicBezTo>
                    <a:pt x="7972" y="1235"/>
                    <a:pt x="8328" y="1235"/>
                    <a:pt x="8684" y="1235"/>
                  </a:cubicBezTo>
                  <a:cubicBezTo>
                    <a:pt x="8684" y="2317"/>
                    <a:pt x="8684" y="3399"/>
                    <a:pt x="8684" y="4481"/>
                  </a:cubicBezTo>
                  <a:cubicBezTo>
                    <a:pt x="8328" y="4481"/>
                    <a:pt x="7972" y="4481"/>
                    <a:pt x="7616" y="4481"/>
                  </a:cubicBezTo>
                  <a:cubicBezTo>
                    <a:pt x="7616" y="3399"/>
                    <a:pt x="7616" y="2317"/>
                    <a:pt x="7616" y="1235"/>
                  </a:cubicBezTo>
                  <a:close/>
                  <a:moveTo>
                    <a:pt x="9969" y="1161"/>
                  </a:moveTo>
                  <a:cubicBezTo>
                    <a:pt x="10186" y="1161"/>
                    <a:pt x="10365" y="1204"/>
                    <a:pt x="10506" y="1290"/>
                  </a:cubicBezTo>
                  <a:cubicBezTo>
                    <a:pt x="10647" y="1375"/>
                    <a:pt x="10778" y="1517"/>
                    <a:pt x="10901" y="1715"/>
                  </a:cubicBezTo>
                  <a:cubicBezTo>
                    <a:pt x="10901" y="1555"/>
                    <a:pt x="10901" y="1395"/>
                    <a:pt x="10901" y="1235"/>
                  </a:cubicBezTo>
                  <a:cubicBezTo>
                    <a:pt x="11234" y="1235"/>
                    <a:pt x="11568" y="1235"/>
                    <a:pt x="11901" y="1235"/>
                  </a:cubicBezTo>
                  <a:cubicBezTo>
                    <a:pt x="11901" y="2257"/>
                    <a:pt x="11901" y="3279"/>
                    <a:pt x="11901" y="4301"/>
                  </a:cubicBezTo>
                  <a:cubicBezTo>
                    <a:pt x="11902" y="4348"/>
                    <a:pt x="11903" y="4396"/>
                    <a:pt x="11904" y="4444"/>
                  </a:cubicBezTo>
                  <a:cubicBezTo>
                    <a:pt x="11904" y="4648"/>
                    <a:pt x="11867" y="4842"/>
                    <a:pt x="11792" y="5027"/>
                  </a:cubicBezTo>
                  <a:cubicBezTo>
                    <a:pt x="11718" y="5211"/>
                    <a:pt x="11619" y="5360"/>
                    <a:pt x="11496" y="5474"/>
                  </a:cubicBezTo>
                  <a:cubicBezTo>
                    <a:pt x="11372" y="5588"/>
                    <a:pt x="11215" y="5671"/>
                    <a:pt x="11026" y="5722"/>
                  </a:cubicBezTo>
                  <a:cubicBezTo>
                    <a:pt x="10836" y="5773"/>
                    <a:pt x="10618" y="5798"/>
                    <a:pt x="10373" y="5798"/>
                  </a:cubicBezTo>
                  <a:cubicBezTo>
                    <a:pt x="9813" y="5798"/>
                    <a:pt x="9429" y="5700"/>
                    <a:pt x="9219" y="5505"/>
                  </a:cubicBezTo>
                  <a:cubicBezTo>
                    <a:pt x="9010" y="5309"/>
                    <a:pt x="8906" y="5047"/>
                    <a:pt x="8906" y="4719"/>
                  </a:cubicBezTo>
                  <a:cubicBezTo>
                    <a:pt x="8906" y="4679"/>
                    <a:pt x="8907" y="4624"/>
                    <a:pt x="8911" y="4554"/>
                  </a:cubicBezTo>
                  <a:cubicBezTo>
                    <a:pt x="9257" y="4600"/>
                    <a:pt x="9602" y="4646"/>
                    <a:pt x="9948" y="4692"/>
                  </a:cubicBezTo>
                  <a:cubicBezTo>
                    <a:pt x="9974" y="4804"/>
                    <a:pt x="10014" y="4881"/>
                    <a:pt x="10069" y="4924"/>
                  </a:cubicBezTo>
                  <a:cubicBezTo>
                    <a:pt x="10147" y="4987"/>
                    <a:pt x="10246" y="5019"/>
                    <a:pt x="10365" y="5019"/>
                  </a:cubicBezTo>
                  <a:cubicBezTo>
                    <a:pt x="10519" y="5019"/>
                    <a:pt x="10634" y="4971"/>
                    <a:pt x="10711" y="4875"/>
                  </a:cubicBezTo>
                  <a:cubicBezTo>
                    <a:pt x="10787" y="4779"/>
                    <a:pt x="10825" y="4612"/>
                    <a:pt x="10825" y="4374"/>
                  </a:cubicBezTo>
                  <a:cubicBezTo>
                    <a:pt x="10825" y="4210"/>
                    <a:pt x="10825" y="4046"/>
                    <a:pt x="10825" y="3882"/>
                  </a:cubicBezTo>
                  <a:cubicBezTo>
                    <a:pt x="10720" y="4027"/>
                    <a:pt x="10615" y="4131"/>
                    <a:pt x="10510" y="4197"/>
                  </a:cubicBezTo>
                  <a:cubicBezTo>
                    <a:pt x="10345" y="4299"/>
                    <a:pt x="10168" y="4349"/>
                    <a:pt x="9977" y="4349"/>
                  </a:cubicBezTo>
                  <a:cubicBezTo>
                    <a:pt x="9604" y="4349"/>
                    <a:pt x="9303" y="4160"/>
                    <a:pt x="9074" y="3781"/>
                  </a:cubicBezTo>
                  <a:cubicBezTo>
                    <a:pt x="8911" y="3512"/>
                    <a:pt x="8830" y="3156"/>
                    <a:pt x="8830" y="2714"/>
                  </a:cubicBezTo>
                  <a:cubicBezTo>
                    <a:pt x="8830" y="2209"/>
                    <a:pt x="8935" y="1824"/>
                    <a:pt x="9145" y="1559"/>
                  </a:cubicBezTo>
                  <a:cubicBezTo>
                    <a:pt x="9355" y="1294"/>
                    <a:pt x="9629" y="1161"/>
                    <a:pt x="9969" y="1161"/>
                  </a:cubicBezTo>
                  <a:close/>
                  <a:moveTo>
                    <a:pt x="5995" y="1161"/>
                  </a:moveTo>
                  <a:cubicBezTo>
                    <a:pt x="6327" y="1161"/>
                    <a:pt x="6573" y="1191"/>
                    <a:pt x="6731" y="1250"/>
                  </a:cubicBezTo>
                  <a:cubicBezTo>
                    <a:pt x="6890" y="1309"/>
                    <a:pt x="7022" y="1401"/>
                    <a:pt x="7128" y="1525"/>
                  </a:cubicBezTo>
                  <a:cubicBezTo>
                    <a:pt x="7233" y="1650"/>
                    <a:pt x="7321" y="1818"/>
                    <a:pt x="7391" y="2030"/>
                  </a:cubicBezTo>
                  <a:cubicBezTo>
                    <a:pt x="7054" y="2068"/>
                    <a:pt x="6716" y="2107"/>
                    <a:pt x="6378" y="2146"/>
                  </a:cubicBezTo>
                  <a:cubicBezTo>
                    <a:pt x="6352" y="2042"/>
                    <a:pt x="6308" y="1965"/>
                    <a:pt x="6247" y="1916"/>
                  </a:cubicBezTo>
                  <a:cubicBezTo>
                    <a:pt x="6163" y="1851"/>
                    <a:pt x="6061" y="1819"/>
                    <a:pt x="5942" y="1819"/>
                  </a:cubicBezTo>
                  <a:cubicBezTo>
                    <a:pt x="5821" y="1819"/>
                    <a:pt x="5734" y="1844"/>
                    <a:pt x="5678" y="1893"/>
                  </a:cubicBezTo>
                  <a:cubicBezTo>
                    <a:pt x="5623" y="1943"/>
                    <a:pt x="5596" y="2004"/>
                    <a:pt x="5596" y="2075"/>
                  </a:cubicBezTo>
                  <a:cubicBezTo>
                    <a:pt x="5596" y="2154"/>
                    <a:pt x="5631" y="2214"/>
                    <a:pt x="5701" y="2255"/>
                  </a:cubicBezTo>
                  <a:cubicBezTo>
                    <a:pt x="5771" y="2296"/>
                    <a:pt x="5923" y="2332"/>
                    <a:pt x="6158" y="2365"/>
                  </a:cubicBezTo>
                  <a:cubicBezTo>
                    <a:pt x="6513" y="2412"/>
                    <a:pt x="6777" y="2477"/>
                    <a:pt x="6950" y="2560"/>
                  </a:cubicBezTo>
                  <a:cubicBezTo>
                    <a:pt x="7124" y="2644"/>
                    <a:pt x="7256" y="2763"/>
                    <a:pt x="7348" y="2918"/>
                  </a:cubicBezTo>
                  <a:cubicBezTo>
                    <a:pt x="7440" y="3072"/>
                    <a:pt x="7486" y="3242"/>
                    <a:pt x="7486" y="3428"/>
                  </a:cubicBezTo>
                  <a:cubicBezTo>
                    <a:pt x="7486" y="3615"/>
                    <a:pt x="7437" y="3797"/>
                    <a:pt x="7340" y="3974"/>
                  </a:cubicBezTo>
                  <a:cubicBezTo>
                    <a:pt x="7243" y="4151"/>
                    <a:pt x="7090" y="4292"/>
                    <a:pt x="6881" y="4397"/>
                  </a:cubicBezTo>
                  <a:cubicBezTo>
                    <a:pt x="6672" y="4502"/>
                    <a:pt x="6387" y="4554"/>
                    <a:pt x="6026" y="4554"/>
                  </a:cubicBezTo>
                  <a:cubicBezTo>
                    <a:pt x="5517" y="4554"/>
                    <a:pt x="5154" y="4470"/>
                    <a:pt x="4938" y="4301"/>
                  </a:cubicBezTo>
                  <a:cubicBezTo>
                    <a:pt x="4722" y="4131"/>
                    <a:pt x="4583" y="3891"/>
                    <a:pt x="4522" y="3579"/>
                  </a:cubicBezTo>
                  <a:cubicBezTo>
                    <a:pt x="4876" y="3541"/>
                    <a:pt x="5229" y="3502"/>
                    <a:pt x="5583" y="3463"/>
                  </a:cubicBezTo>
                  <a:cubicBezTo>
                    <a:pt x="5626" y="3610"/>
                    <a:pt x="5688" y="3715"/>
                    <a:pt x="5766" y="3778"/>
                  </a:cubicBezTo>
                  <a:cubicBezTo>
                    <a:pt x="5845" y="3841"/>
                    <a:pt x="5950" y="3873"/>
                    <a:pt x="6081" y="3873"/>
                  </a:cubicBezTo>
                  <a:cubicBezTo>
                    <a:pt x="6225" y="3873"/>
                    <a:pt x="6336" y="3837"/>
                    <a:pt x="6415" y="3766"/>
                  </a:cubicBezTo>
                  <a:cubicBezTo>
                    <a:pt x="6476" y="3713"/>
                    <a:pt x="6507" y="3647"/>
                    <a:pt x="6507" y="3567"/>
                  </a:cubicBezTo>
                  <a:cubicBezTo>
                    <a:pt x="6507" y="3478"/>
                    <a:pt x="6466" y="3409"/>
                    <a:pt x="6386" y="3360"/>
                  </a:cubicBezTo>
                  <a:cubicBezTo>
                    <a:pt x="6328" y="3325"/>
                    <a:pt x="6175" y="3283"/>
                    <a:pt x="5927" y="3232"/>
                  </a:cubicBezTo>
                  <a:cubicBezTo>
                    <a:pt x="5555" y="3156"/>
                    <a:pt x="5298" y="3087"/>
                    <a:pt x="5153" y="3023"/>
                  </a:cubicBezTo>
                  <a:cubicBezTo>
                    <a:pt x="5009" y="2958"/>
                    <a:pt x="4887" y="2850"/>
                    <a:pt x="4788" y="2697"/>
                  </a:cubicBezTo>
                  <a:cubicBezTo>
                    <a:pt x="4690" y="2545"/>
                    <a:pt x="4640" y="2371"/>
                    <a:pt x="4640" y="2175"/>
                  </a:cubicBezTo>
                  <a:cubicBezTo>
                    <a:pt x="4640" y="1961"/>
                    <a:pt x="4693" y="1777"/>
                    <a:pt x="4800" y="1623"/>
                  </a:cubicBezTo>
                  <a:cubicBezTo>
                    <a:pt x="4907" y="1468"/>
                    <a:pt x="5054" y="1352"/>
                    <a:pt x="5241" y="1276"/>
                  </a:cubicBezTo>
                  <a:cubicBezTo>
                    <a:pt x="5429" y="1200"/>
                    <a:pt x="5680" y="1161"/>
                    <a:pt x="5995" y="1161"/>
                  </a:cubicBezTo>
                  <a:close/>
                  <a:moveTo>
                    <a:pt x="3559" y="1161"/>
                  </a:moveTo>
                  <a:cubicBezTo>
                    <a:pt x="3855" y="1161"/>
                    <a:pt x="4086" y="1264"/>
                    <a:pt x="4253" y="1469"/>
                  </a:cubicBezTo>
                  <a:cubicBezTo>
                    <a:pt x="4420" y="1673"/>
                    <a:pt x="4504" y="1990"/>
                    <a:pt x="4504" y="2418"/>
                  </a:cubicBezTo>
                  <a:cubicBezTo>
                    <a:pt x="4504" y="3105"/>
                    <a:pt x="4504" y="3793"/>
                    <a:pt x="4504" y="4481"/>
                  </a:cubicBezTo>
                  <a:cubicBezTo>
                    <a:pt x="4146" y="4481"/>
                    <a:pt x="3788" y="4481"/>
                    <a:pt x="3430" y="4481"/>
                  </a:cubicBezTo>
                  <a:cubicBezTo>
                    <a:pt x="3430" y="3886"/>
                    <a:pt x="3430" y="3291"/>
                    <a:pt x="3430" y="2696"/>
                  </a:cubicBezTo>
                  <a:cubicBezTo>
                    <a:pt x="3430" y="2492"/>
                    <a:pt x="3398" y="2348"/>
                    <a:pt x="3333" y="2263"/>
                  </a:cubicBezTo>
                  <a:cubicBezTo>
                    <a:pt x="3268" y="2179"/>
                    <a:pt x="3177" y="2137"/>
                    <a:pt x="3060" y="2137"/>
                  </a:cubicBezTo>
                  <a:cubicBezTo>
                    <a:pt x="2931" y="2137"/>
                    <a:pt x="2826" y="2194"/>
                    <a:pt x="2745" y="2308"/>
                  </a:cubicBezTo>
                  <a:cubicBezTo>
                    <a:pt x="2665" y="2422"/>
                    <a:pt x="2624" y="2627"/>
                    <a:pt x="2624" y="2922"/>
                  </a:cubicBezTo>
                  <a:cubicBezTo>
                    <a:pt x="2624" y="3442"/>
                    <a:pt x="2624" y="3961"/>
                    <a:pt x="2624" y="4481"/>
                  </a:cubicBezTo>
                  <a:cubicBezTo>
                    <a:pt x="2268" y="4481"/>
                    <a:pt x="1912" y="4481"/>
                    <a:pt x="1556" y="4481"/>
                  </a:cubicBezTo>
                  <a:cubicBezTo>
                    <a:pt x="1556" y="3399"/>
                    <a:pt x="1556" y="2317"/>
                    <a:pt x="1556" y="1235"/>
                  </a:cubicBezTo>
                  <a:cubicBezTo>
                    <a:pt x="1887" y="1235"/>
                    <a:pt x="2219" y="1235"/>
                    <a:pt x="2551" y="1235"/>
                  </a:cubicBezTo>
                  <a:cubicBezTo>
                    <a:pt x="2551" y="1411"/>
                    <a:pt x="2551" y="1587"/>
                    <a:pt x="2551" y="1764"/>
                  </a:cubicBezTo>
                  <a:cubicBezTo>
                    <a:pt x="2700" y="1548"/>
                    <a:pt x="2850" y="1393"/>
                    <a:pt x="3002" y="1301"/>
                  </a:cubicBezTo>
                  <a:cubicBezTo>
                    <a:pt x="3155" y="1208"/>
                    <a:pt x="3340" y="1161"/>
                    <a:pt x="3559" y="1161"/>
                  </a:cubicBezTo>
                  <a:close/>
                  <a:moveTo>
                    <a:pt x="16560" y="0"/>
                  </a:moveTo>
                  <a:cubicBezTo>
                    <a:pt x="16560" y="412"/>
                    <a:pt x="16560" y="823"/>
                    <a:pt x="16560" y="1235"/>
                  </a:cubicBezTo>
                  <a:cubicBezTo>
                    <a:pt x="16756" y="1235"/>
                    <a:pt x="16952" y="1235"/>
                    <a:pt x="17148" y="1235"/>
                  </a:cubicBezTo>
                  <a:cubicBezTo>
                    <a:pt x="17148" y="1538"/>
                    <a:pt x="17148" y="1842"/>
                    <a:pt x="17148" y="2146"/>
                  </a:cubicBezTo>
                  <a:cubicBezTo>
                    <a:pt x="16952" y="2146"/>
                    <a:pt x="16756" y="2146"/>
                    <a:pt x="16560" y="2146"/>
                  </a:cubicBezTo>
                  <a:cubicBezTo>
                    <a:pt x="16560" y="2529"/>
                    <a:pt x="16560" y="2912"/>
                    <a:pt x="16560" y="3296"/>
                  </a:cubicBezTo>
                  <a:cubicBezTo>
                    <a:pt x="16560" y="3434"/>
                    <a:pt x="16571" y="3526"/>
                    <a:pt x="16594" y="3570"/>
                  </a:cubicBezTo>
                  <a:cubicBezTo>
                    <a:pt x="16629" y="3639"/>
                    <a:pt x="16691" y="3674"/>
                    <a:pt x="16778" y="3674"/>
                  </a:cubicBezTo>
                  <a:cubicBezTo>
                    <a:pt x="16857" y="3674"/>
                    <a:pt x="16967" y="3648"/>
                    <a:pt x="17109" y="3595"/>
                  </a:cubicBezTo>
                  <a:cubicBezTo>
                    <a:pt x="17135" y="3881"/>
                    <a:pt x="17161" y="4167"/>
                    <a:pt x="17188" y="4453"/>
                  </a:cubicBezTo>
                  <a:cubicBezTo>
                    <a:pt x="16923" y="4521"/>
                    <a:pt x="16677" y="4554"/>
                    <a:pt x="16447" y="4554"/>
                  </a:cubicBezTo>
                  <a:cubicBezTo>
                    <a:pt x="16181" y="4554"/>
                    <a:pt x="15985" y="4515"/>
                    <a:pt x="15859" y="4435"/>
                  </a:cubicBezTo>
                  <a:cubicBezTo>
                    <a:pt x="15733" y="4356"/>
                    <a:pt x="15640" y="4235"/>
                    <a:pt x="15580" y="4073"/>
                  </a:cubicBezTo>
                  <a:cubicBezTo>
                    <a:pt x="15519" y="3912"/>
                    <a:pt x="15489" y="3650"/>
                    <a:pt x="15489" y="3287"/>
                  </a:cubicBezTo>
                  <a:cubicBezTo>
                    <a:pt x="15489" y="2907"/>
                    <a:pt x="15489" y="2526"/>
                    <a:pt x="15489" y="2146"/>
                  </a:cubicBezTo>
                  <a:cubicBezTo>
                    <a:pt x="15358" y="2146"/>
                    <a:pt x="15226" y="2146"/>
                    <a:pt x="15095" y="2146"/>
                  </a:cubicBezTo>
                  <a:cubicBezTo>
                    <a:pt x="15095" y="1842"/>
                    <a:pt x="15095" y="1538"/>
                    <a:pt x="15095" y="1235"/>
                  </a:cubicBezTo>
                  <a:cubicBezTo>
                    <a:pt x="15226" y="1235"/>
                    <a:pt x="15358" y="1235"/>
                    <a:pt x="15489" y="1235"/>
                  </a:cubicBezTo>
                  <a:cubicBezTo>
                    <a:pt x="15489" y="1036"/>
                    <a:pt x="15489" y="837"/>
                    <a:pt x="15489" y="639"/>
                  </a:cubicBezTo>
                  <a:cubicBezTo>
                    <a:pt x="15846" y="426"/>
                    <a:pt x="16203" y="213"/>
                    <a:pt x="16560" y="0"/>
                  </a:cubicBezTo>
                  <a:close/>
                  <a:moveTo>
                    <a:pt x="12116" y="0"/>
                  </a:moveTo>
                  <a:cubicBezTo>
                    <a:pt x="12472" y="0"/>
                    <a:pt x="12828" y="0"/>
                    <a:pt x="13184" y="0"/>
                  </a:cubicBezTo>
                  <a:cubicBezTo>
                    <a:pt x="13184" y="550"/>
                    <a:pt x="13184" y="1100"/>
                    <a:pt x="13184" y="1651"/>
                  </a:cubicBezTo>
                  <a:cubicBezTo>
                    <a:pt x="13330" y="1475"/>
                    <a:pt x="13474" y="1350"/>
                    <a:pt x="13618" y="1275"/>
                  </a:cubicBezTo>
                  <a:cubicBezTo>
                    <a:pt x="13761" y="1199"/>
                    <a:pt x="13931" y="1161"/>
                    <a:pt x="14127" y="1161"/>
                  </a:cubicBezTo>
                  <a:cubicBezTo>
                    <a:pt x="14417" y="1161"/>
                    <a:pt x="14646" y="1264"/>
                    <a:pt x="14813" y="1470"/>
                  </a:cubicBezTo>
                  <a:cubicBezTo>
                    <a:pt x="14981" y="1676"/>
                    <a:pt x="15064" y="1992"/>
                    <a:pt x="15064" y="2418"/>
                  </a:cubicBezTo>
                  <a:cubicBezTo>
                    <a:pt x="15064" y="3105"/>
                    <a:pt x="15064" y="3793"/>
                    <a:pt x="15064" y="4481"/>
                  </a:cubicBezTo>
                  <a:cubicBezTo>
                    <a:pt x="14706" y="4481"/>
                    <a:pt x="14348" y="4481"/>
                    <a:pt x="13990" y="4481"/>
                  </a:cubicBezTo>
                  <a:cubicBezTo>
                    <a:pt x="13990" y="3886"/>
                    <a:pt x="13990" y="3291"/>
                    <a:pt x="13990" y="2696"/>
                  </a:cubicBezTo>
                  <a:cubicBezTo>
                    <a:pt x="13990" y="2492"/>
                    <a:pt x="13958" y="2348"/>
                    <a:pt x="13893" y="2263"/>
                  </a:cubicBezTo>
                  <a:cubicBezTo>
                    <a:pt x="13829" y="2179"/>
                    <a:pt x="13737" y="2137"/>
                    <a:pt x="13620" y="2137"/>
                  </a:cubicBezTo>
                  <a:cubicBezTo>
                    <a:pt x="13491" y="2137"/>
                    <a:pt x="13386" y="2194"/>
                    <a:pt x="13305" y="2308"/>
                  </a:cubicBezTo>
                  <a:cubicBezTo>
                    <a:pt x="13225" y="2422"/>
                    <a:pt x="13184" y="2627"/>
                    <a:pt x="13184" y="2922"/>
                  </a:cubicBezTo>
                  <a:cubicBezTo>
                    <a:pt x="13184" y="3442"/>
                    <a:pt x="13184" y="3961"/>
                    <a:pt x="13184" y="4481"/>
                  </a:cubicBezTo>
                  <a:cubicBezTo>
                    <a:pt x="12828" y="4481"/>
                    <a:pt x="12472" y="4481"/>
                    <a:pt x="12116" y="4481"/>
                  </a:cubicBezTo>
                  <a:cubicBezTo>
                    <a:pt x="12116" y="2987"/>
                    <a:pt x="12116" y="1494"/>
                    <a:pt x="12116" y="0"/>
                  </a:cubicBezTo>
                  <a:close/>
                  <a:moveTo>
                    <a:pt x="7616" y="0"/>
                  </a:moveTo>
                  <a:cubicBezTo>
                    <a:pt x="7972" y="0"/>
                    <a:pt x="8328" y="0"/>
                    <a:pt x="8684" y="0"/>
                  </a:cubicBezTo>
                  <a:cubicBezTo>
                    <a:pt x="8684" y="282"/>
                    <a:pt x="8684" y="564"/>
                    <a:pt x="8684" y="847"/>
                  </a:cubicBezTo>
                  <a:cubicBezTo>
                    <a:pt x="8328" y="847"/>
                    <a:pt x="7972" y="847"/>
                    <a:pt x="7616" y="847"/>
                  </a:cubicBezTo>
                  <a:cubicBezTo>
                    <a:pt x="7616" y="564"/>
                    <a:pt x="7616" y="282"/>
                    <a:pt x="7616" y="0"/>
                  </a:cubicBezTo>
                  <a:close/>
                  <a:moveTo>
                    <a:pt x="0" y="0"/>
                  </a:moveTo>
                  <a:cubicBezTo>
                    <a:pt x="397" y="0"/>
                    <a:pt x="794" y="0"/>
                    <a:pt x="1192" y="0"/>
                  </a:cubicBezTo>
                  <a:cubicBezTo>
                    <a:pt x="1192" y="1494"/>
                    <a:pt x="1192" y="2987"/>
                    <a:pt x="1192" y="4481"/>
                  </a:cubicBezTo>
                  <a:cubicBezTo>
                    <a:pt x="794" y="4481"/>
                    <a:pt x="397" y="4481"/>
                    <a:pt x="0" y="4481"/>
                  </a:cubicBezTo>
                  <a:cubicBezTo>
                    <a:pt x="0" y="2987"/>
                    <a:pt x="0" y="1494"/>
                    <a:pt x="0" y="0"/>
                  </a:cubicBezTo>
                  <a:close/>
                </a:path>
              </a:pathLst>
            </a:custGeom>
            <a:solidFill>
              <a:schemeClr val="bg2"/>
            </a:solidFill>
            <a:ln w="0">
              <a:solidFill>
                <a:schemeClr val="tx2"/>
              </a:solidFill>
              <a:prstDash val="solid"/>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bodyPr>
            <a:lstStyle/>
            <a:p>
              <a:pPr defTabSz="1219170" fontAlgn="base">
                <a:spcBef>
                  <a:spcPct val="0"/>
                </a:spcBef>
                <a:spcAft>
                  <a:spcPct val="0"/>
                </a:spcAft>
                <a:defRPr/>
              </a:pPr>
              <a:endParaRPr lang="en-GB" sz="2400" dirty="0">
                <a:solidFill>
                  <a:srgbClr val="C2D1DD"/>
                </a:solidFill>
                <a:latin typeface="Arial" charset="0"/>
              </a:endParaRPr>
            </a:p>
          </p:txBody>
        </p:sp>
        <p:sp>
          <p:nvSpPr>
            <p:cNvPr id="5" name="TextBox 4">
              <a:extLst>
                <a:ext uri="{FF2B5EF4-FFF2-40B4-BE49-F238E27FC236}">
                  <a16:creationId xmlns:a16="http://schemas.microsoft.com/office/drawing/2014/main" id="{AE87282D-F0B8-474C-8645-73C5410AC581}"/>
                </a:ext>
              </a:extLst>
            </p:cNvPr>
            <p:cNvSpPr txBox="1"/>
            <p:nvPr/>
          </p:nvSpPr>
          <p:spPr>
            <a:xfrm>
              <a:off x="3601309" y="2634466"/>
              <a:ext cx="1854210" cy="346249"/>
            </a:xfrm>
            <a:prstGeom prst="rect">
              <a:avLst/>
            </a:prstGeom>
            <a:noFill/>
          </p:spPr>
          <p:txBody>
            <a:bodyPr wrap="none" rtlCol="0">
              <a:spAutoFit/>
            </a:bodyPr>
            <a:lstStyle/>
            <a:p>
              <a:pPr algn="ctr" defTabSz="1219170" fontAlgn="base">
                <a:spcBef>
                  <a:spcPct val="0"/>
                </a:spcBef>
                <a:spcAft>
                  <a:spcPct val="0"/>
                </a:spcAft>
              </a:pPr>
              <a:r>
                <a:rPr lang="en-GB" sz="2400" dirty="0">
                  <a:solidFill>
                    <a:srgbClr val="FDCB4C"/>
                  </a:solidFill>
                  <a:latin typeface="Conduit ITC Medium" panose="02000606040000020004" pitchFamily="2" charset="0"/>
                </a:rPr>
                <a:t>Menu of expertise</a:t>
              </a:r>
            </a:p>
          </p:txBody>
        </p:sp>
      </p:grpSp>
    </p:spTree>
    <p:extLst>
      <p:ext uri="{BB962C8B-B14F-4D97-AF65-F5344CB8AC3E}">
        <p14:creationId xmlns:p14="http://schemas.microsoft.com/office/powerpoint/2010/main" val="269113733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wheel(4)">
                                      <p:cBhvr>
                                        <p:cTn id="7" dur="1000"/>
                                        <p:tgtEl>
                                          <p:spTgt spid="113"/>
                                        </p:tgtEl>
                                      </p:cBhvr>
                                    </p:animEffect>
                                  </p:childTnLst>
                                </p:cTn>
                              </p:par>
                              <p:par>
                                <p:cTn id="8" presetID="21" presetClass="entr" presetSubtype="4" fill="hold" grpId="0" nodeType="withEffect">
                                  <p:stCondLst>
                                    <p:cond delay="100"/>
                                  </p:stCondLst>
                                  <p:childTnLst>
                                    <p:set>
                                      <p:cBhvr>
                                        <p:cTn id="9" dur="1" fill="hold">
                                          <p:stCondLst>
                                            <p:cond delay="0"/>
                                          </p:stCondLst>
                                        </p:cTn>
                                        <p:tgtEl>
                                          <p:spTgt spid="114"/>
                                        </p:tgtEl>
                                        <p:attrNameLst>
                                          <p:attrName>style.visibility</p:attrName>
                                        </p:attrNameLst>
                                      </p:cBhvr>
                                      <p:to>
                                        <p:strVal val="visible"/>
                                      </p:to>
                                    </p:set>
                                    <p:animEffect transition="in" filter="wheel(4)">
                                      <p:cBhvr>
                                        <p:cTn id="10" dur="1000"/>
                                        <p:tgtEl>
                                          <p:spTgt spid="114"/>
                                        </p:tgtEl>
                                      </p:cBhvr>
                                    </p:animEffect>
                                  </p:childTnLst>
                                </p:cTn>
                              </p:par>
                              <p:par>
                                <p:cTn id="11" presetID="21" presetClass="entr" presetSubtype="4" fill="hold" grpId="0" nodeType="withEffect">
                                  <p:stCondLst>
                                    <p:cond delay="200"/>
                                  </p:stCondLst>
                                  <p:childTnLst>
                                    <p:set>
                                      <p:cBhvr>
                                        <p:cTn id="12" dur="1" fill="hold">
                                          <p:stCondLst>
                                            <p:cond delay="0"/>
                                          </p:stCondLst>
                                        </p:cTn>
                                        <p:tgtEl>
                                          <p:spTgt spid="112"/>
                                        </p:tgtEl>
                                        <p:attrNameLst>
                                          <p:attrName>style.visibility</p:attrName>
                                        </p:attrNameLst>
                                      </p:cBhvr>
                                      <p:to>
                                        <p:strVal val="visible"/>
                                      </p:to>
                                    </p:set>
                                    <p:animEffect transition="in" filter="wheel(4)">
                                      <p:cBhvr>
                                        <p:cTn id="13" dur="1000"/>
                                        <p:tgtEl>
                                          <p:spTgt spid="112"/>
                                        </p:tgtEl>
                                      </p:cBhvr>
                                    </p:animEffect>
                                  </p:childTnLst>
                                </p:cTn>
                              </p:par>
                              <p:par>
                                <p:cTn id="14" presetID="21" presetClass="entr" presetSubtype="4" fill="hold" grpId="0" nodeType="withEffect">
                                  <p:stCondLst>
                                    <p:cond delay="300"/>
                                  </p:stCondLst>
                                  <p:childTnLst>
                                    <p:set>
                                      <p:cBhvr>
                                        <p:cTn id="15" dur="1" fill="hold">
                                          <p:stCondLst>
                                            <p:cond delay="0"/>
                                          </p:stCondLst>
                                        </p:cTn>
                                        <p:tgtEl>
                                          <p:spTgt spid="111"/>
                                        </p:tgtEl>
                                        <p:attrNameLst>
                                          <p:attrName>style.visibility</p:attrName>
                                        </p:attrNameLst>
                                      </p:cBhvr>
                                      <p:to>
                                        <p:strVal val="visible"/>
                                      </p:to>
                                    </p:set>
                                    <p:animEffect transition="in" filter="wheel(4)">
                                      <p:cBhvr>
                                        <p:cTn id="16" dur="1000"/>
                                        <p:tgtEl>
                                          <p:spTgt spid="11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92"/>
                                        </p:tgtEl>
                                        <p:attrNameLst>
                                          <p:attrName>style.visibility</p:attrName>
                                        </p:attrNameLst>
                                      </p:cBhvr>
                                      <p:to>
                                        <p:strVal val="visible"/>
                                      </p:to>
                                    </p:set>
                                    <p:animEffect transition="in" filter="fade">
                                      <p:cBhvr>
                                        <p:cTn id="21" dur="500"/>
                                        <p:tgtEl>
                                          <p:spTgt spid="9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3"/>
                                        </p:tgtEl>
                                        <p:attrNameLst>
                                          <p:attrName>style.visibility</p:attrName>
                                        </p:attrNameLst>
                                      </p:cBhvr>
                                      <p:to>
                                        <p:strVal val="visible"/>
                                      </p:to>
                                    </p:set>
                                    <p:animEffect transition="in" filter="fade">
                                      <p:cBhvr>
                                        <p:cTn id="24" dur="500"/>
                                        <p:tgtEl>
                                          <p:spTgt spid="9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1"/>
                                        </p:tgtEl>
                                        <p:attrNameLst>
                                          <p:attrName>style.visibility</p:attrName>
                                        </p:attrNameLst>
                                      </p:cBhvr>
                                      <p:to>
                                        <p:strVal val="visible"/>
                                      </p:to>
                                    </p:set>
                                    <p:animEffect transition="in" filter="fade">
                                      <p:cBhvr>
                                        <p:cTn id="27" dur="500"/>
                                        <p:tgtEl>
                                          <p:spTgt spid="9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fade">
                                      <p:cBhvr>
                                        <p:cTn id="30" dur="500"/>
                                        <p:tgtEl>
                                          <p:spTgt spid="8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99"/>
                                        </p:tgtEl>
                                        <p:attrNameLst>
                                          <p:attrName>style.visibility</p:attrName>
                                        </p:attrNameLst>
                                      </p:cBhvr>
                                      <p:to>
                                        <p:strVal val="visible"/>
                                      </p:to>
                                    </p:set>
                                    <p:animEffect transition="in" filter="fade">
                                      <p:cBhvr>
                                        <p:cTn id="35" dur="500"/>
                                        <p:tgtEl>
                                          <p:spTgt spid="9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98"/>
                                        </p:tgtEl>
                                        <p:attrNameLst>
                                          <p:attrName>style.visibility</p:attrName>
                                        </p:attrNameLst>
                                      </p:cBhvr>
                                      <p:to>
                                        <p:strVal val="visible"/>
                                      </p:to>
                                    </p:set>
                                    <p:animEffect transition="in" filter="fade">
                                      <p:cBhvr>
                                        <p:cTn id="38" dur="500"/>
                                        <p:tgtEl>
                                          <p:spTgt spid="9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97"/>
                                        </p:tgtEl>
                                        <p:attrNameLst>
                                          <p:attrName>style.visibility</p:attrName>
                                        </p:attrNameLst>
                                      </p:cBhvr>
                                      <p:to>
                                        <p:strVal val="visible"/>
                                      </p:to>
                                    </p:set>
                                    <p:animEffect transition="in" filter="fade">
                                      <p:cBhvr>
                                        <p:cTn id="41" dur="500"/>
                                        <p:tgtEl>
                                          <p:spTgt spid="9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96"/>
                                        </p:tgtEl>
                                        <p:attrNameLst>
                                          <p:attrName>style.visibility</p:attrName>
                                        </p:attrNameLst>
                                      </p:cBhvr>
                                      <p:to>
                                        <p:strVal val="visible"/>
                                      </p:to>
                                    </p:set>
                                    <p:animEffect transition="in" filter="fade">
                                      <p:cBhvr>
                                        <p:cTn id="44" dur="500"/>
                                        <p:tgtEl>
                                          <p:spTgt spid="9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90"/>
                                        </p:tgtEl>
                                        <p:attrNameLst>
                                          <p:attrName>style.visibility</p:attrName>
                                        </p:attrNameLst>
                                      </p:cBhvr>
                                      <p:to>
                                        <p:strVal val="visible"/>
                                      </p:to>
                                    </p:set>
                                    <p:animEffect transition="in" filter="fade">
                                      <p:cBhvr>
                                        <p:cTn id="47" dur="500"/>
                                        <p:tgtEl>
                                          <p:spTgt spid="9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94"/>
                                        </p:tgtEl>
                                        <p:attrNameLst>
                                          <p:attrName>style.visibility</p:attrName>
                                        </p:attrNameLst>
                                      </p:cBhvr>
                                      <p:to>
                                        <p:strVal val="visible"/>
                                      </p:to>
                                    </p:set>
                                    <p:animEffect transition="in" filter="fade">
                                      <p:cBhvr>
                                        <p:cTn id="50" dur="500"/>
                                        <p:tgtEl>
                                          <p:spTgt spid="9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95"/>
                                        </p:tgtEl>
                                        <p:attrNameLst>
                                          <p:attrName>style.visibility</p:attrName>
                                        </p:attrNameLst>
                                      </p:cBhvr>
                                      <p:to>
                                        <p:strVal val="visible"/>
                                      </p:to>
                                    </p:set>
                                    <p:animEffect transition="in" filter="fade">
                                      <p:cBhvr>
                                        <p:cTn id="53" dur="500"/>
                                        <p:tgtEl>
                                          <p:spTgt spid="9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500"/>
                                        <p:tgtEl>
                                          <p:spTgt spid="10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00"/>
                                        </p:tgtEl>
                                        <p:attrNameLst>
                                          <p:attrName>style.visibility</p:attrName>
                                        </p:attrNameLst>
                                      </p:cBhvr>
                                      <p:to>
                                        <p:strVal val="visible"/>
                                      </p:to>
                                    </p:set>
                                    <p:animEffect transition="in" filter="fade">
                                      <p:cBhvr>
                                        <p:cTn id="59" dur="500"/>
                                        <p:tgtEl>
                                          <p:spTgt spid="10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03"/>
                                        </p:tgtEl>
                                        <p:attrNameLst>
                                          <p:attrName>style.visibility</p:attrName>
                                        </p:attrNameLst>
                                      </p:cBhvr>
                                      <p:to>
                                        <p:strVal val="visible"/>
                                      </p:to>
                                    </p:set>
                                    <p:animEffect transition="in" filter="fade">
                                      <p:cBhvr>
                                        <p:cTn id="62" dur="500"/>
                                        <p:tgtEl>
                                          <p:spTgt spid="10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500"/>
                                        <p:tgtEl>
                                          <p:spTgt spid="10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10"/>
                                        </p:tgtEl>
                                        <p:attrNameLst>
                                          <p:attrName>style.visibility</p:attrName>
                                        </p:attrNameLst>
                                      </p:cBhvr>
                                      <p:to>
                                        <p:strVal val="visible"/>
                                      </p:to>
                                    </p:set>
                                    <p:animEffect transition="in" filter="fade">
                                      <p:cBhvr>
                                        <p:cTn id="68" dur="500"/>
                                        <p:tgtEl>
                                          <p:spTgt spid="110"/>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08"/>
                                        </p:tgtEl>
                                        <p:attrNameLst>
                                          <p:attrName>style.visibility</p:attrName>
                                        </p:attrNameLst>
                                      </p:cBhvr>
                                      <p:to>
                                        <p:strVal val="visible"/>
                                      </p:to>
                                    </p:set>
                                    <p:animEffect transition="in" filter="fade">
                                      <p:cBhvr>
                                        <p:cTn id="71" dur="500"/>
                                        <p:tgtEl>
                                          <p:spTgt spid="10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07"/>
                                        </p:tgtEl>
                                        <p:attrNameLst>
                                          <p:attrName>style.visibility</p:attrName>
                                        </p:attrNameLst>
                                      </p:cBhvr>
                                      <p:to>
                                        <p:strVal val="visible"/>
                                      </p:to>
                                    </p:set>
                                    <p:animEffect transition="in" filter="fade">
                                      <p:cBhvr>
                                        <p:cTn id="74" dur="500"/>
                                        <p:tgtEl>
                                          <p:spTgt spid="107"/>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06"/>
                                        </p:tgtEl>
                                        <p:attrNameLst>
                                          <p:attrName>style.visibility</p:attrName>
                                        </p:attrNameLst>
                                      </p:cBhvr>
                                      <p:to>
                                        <p:strVal val="visible"/>
                                      </p:to>
                                    </p:set>
                                    <p:animEffect transition="in" filter="fade">
                                      <p:cBhvr>
                                        <p:cTn id="7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2" grpId="0" animBg="1"/>
      <p:bldP spid="113" grpId="0" animBg="1"/>
      <p:bldP spid="114"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6" grpId="0" animBg="1"/>
      <p:bldP spid="107" grpId="0" animBg="1"/>
      <p:bldP spid="108" grpId="0" animBg="1"/>
      <p:bldP spid="11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6">
            <a:extLst>
              <a:ext uri="{FF2B5EF4-FFF2-40B4-BE49-F238E27FC236}">
                <a16:creationId xmlns:a16="http://schemas.microsoft.com/office/drawing/2014/main" id="{861D603F-60DF-4007-92DF-458DF6DF0E92}"/>
              </a:ext>
            </a:extLst>
          </p:cNvPr>
          <p:cNvGraphicFramePr>
            <a:graphicFrameLocks/>
          </p:cNvGraphicFramePr>
          <p:nvPr/>
        </p:nvGraphicFramePr>
        <p:xfrm>
          <a:off x="-10584" y="1600200"/>
          <a:ext cx="12213168" cy="452543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Title 1"/>
          <p:cNvSpPr>
            <a:spLocks noGrp="1"/>
          </p:cNvSpPr>
          <p:nvPr>
            <p:ph type="title"/>
          </p:nvPr>
        </p:nvSpPr>
        <p:spPr/>
        <p:txBody>
          <a:bodyPr/>
          <a:lstStyle/>
          <a:p>
            <a:r>
              <a:rPr lang="en-GB" dirty="0"/>
              <a:t>Our data</a:t>
            </a:r>
          </a:p>
        </p:txBody>
      </p:sp>
      <p:graphicFrame>
        <p:nvGraphicFramePr>
          <p:cNvPr id="7" name="Content Placeholder 6"/>
          <p:cNvGraphicFramePr>
            <a:graphicFrameLocks noGrp="1"/>
          </p:cNvGraphicFramePr>
          <p:nvPr>
            <p:ph idx="1"/>
          </p:nvPr>
        </p:nvGraphicFramePr>
        <p:xfrm>
          <a:off x="-10584" y="1600201"/>
          <a:ext cx="12213168" cy="4525433"/>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108853659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graphicEl>
                                              <a:dgm id="{54EEFA6E-ABCE-49D9-8B07-4C1351F8EF0C}"/>
                                            </p:graphicEl>
                                          </p:spTgt>
                                        </p:tgtEl>
                                        <p:attrNameLst>
                                          <p:attrName>style.visibility</p:attrName>
                                        </p:attrNameLst>
                                      </p:cBhvr>
                                      <p:to>
                                        <p:strVal val="visible"/>
                                      </p:to>
                                    </p:set>
                                    <p:animEffect transition="in" filter="fade">
                                      <p:cBhvr>
                                        <p:cTn id="7" dur="250"/>
                                        <p:tgtEl>
                                          <p:spTgt spid="4">
                                            <p:graphicEl>
                                              <a:dgm id="{54EEFA6E-ABCE-49D9-8B07-4C1351F8EF0C}"/>
                                            </p:graphicEl>
                                          </p:spTgt>
                                        </p:tgtEl>
                                      </p:cBhvr>
                                    </p:animEffect>
                                  </p:childTnLst>
                                </p:cTn>
                              </p:par>
                              <p:par>
                                <p:cTn id="8" presetID="10" presetClass="entr" presetSubtype="0" fill="hold" grpId="0" nodeType="withEffect">
                                  <p:stCondLst>
                                    <p:cond delay="50"/>
                                  </p:stCondLst>
                                  <p:childTnLst>
                                    <p:set>
                                      <p:cBhvr>
                                        <p:cTn id="9" dur="1" fill="hold">
                                          <p:stCondLst>
                                            <p:cond delay="0"/>
                                          </p:stCondLst>
                                        </p:cTn>
                                        <p:tgtEl>
                                          <p:spTgt spid="4">
                                            <p:graphicEl>
                                              <a:dgm id="{1CC2FECB-04E0-4119-B767-E669FDD62B39}"/>
                                            </p:graphicEl>
                                          </p:spTgt>
                                        </p:tgtEl>
                                        <p:attrNameLst>
                                          <p:attrName>style.visibility</p:attrName>
                                        </p:attrNameLst>
                                      </p:cBhvr>
                                      <p:to>
                                        <p:strVal val="visible"/>
                                      </p:to>
                                    </p:set>
                                    <p:animEffect transition="in" filter="fade">
                                      <p:cBhvr>
                                        <p:cTn id="10" dur="250"/>
                                        <p:tgtEl>
                                          <p:spTgt spid="4">
                                            <p:graphicEl>
                                              <a:dgm id="{1CC2FECB-04E0-4119-B767-E669FDD62B39}"/>
                                            </p:graphicEl>
                                          </p:spTgt>
                                        </p:tgtEl>
                                      </p:cBhvr>
                                    </p:animEffect>
                                  </p:childTnLst>
                                </p:cTn>
                              </p:par>
                              <p:par>
                                <p:cTn id="11" presetID="10" presetClass="entr" presetSubtype="0" fill="hold" grpId="0" nodeType="withEffect">
                                  <p:stCondLst>
                                    <p:cond delay="100"/>
                                  </p:stCondLst>
                                  <p:childTnLst>
                                    <p:set>
                                      <p:cBhvr>
                                        <p:cTn id="12" dur="1" fill="hold">
                                          <p:stCondLst>
                                            <p:cond delay="0"/>
                                          </p:stCondLst>
                                        </p:cTn>
                                        <p:tgtEl>
                                          <p:spTgt spid="4">
                                            <p:graphicEl>
                                              <a:dgm id="{81B028D2-0073-4ACF-B1C6-0BD24F286105}"/>
                                            </p:graphicEl>
                                          </p:spTgt>
                                        </p:tgtEl>
                                        <p:attrNameLst>
                                          <p:attrName>style.visibility</p:attrName>
                                        </p:attrNameLst>
                                      </p:cBhvr>
                                      <p:to>
                                        <p:strVal val="visible"/>
                                      </p:to>
                                    </p:set>
                                    <p:animEffect transition="in" filter="fade">
                                      <p:cBhvr>
                                        <p:cTn id="13" dur="250"/>
                                        <p:tgtEl>
                                          <p:spTgt spid="4">
                                            <p:graphicEl>
                                              <a:dgm id="{81B028D2-0073-4ACF-B1C6-0BD24F286105}"/>
                                            </p:graphicEl>
                                          </p:spTgt>
                                        </p:tgtEl>
                                      </p:cBhvr>
                                    </p:animEffect>
                                  </p:childTnLst>
                                </p:cTn>
                              </p:par>
                              <p:par>
                                <p:cTn id="14" presetID="10" presetClass="entr" presetSubtype="0" fill="hold" grpId="0" nodeType="withEffect">
                                  <p:stCondLst>
                                    <p:cond delay="150"/>
                                  </p:stCondLst>
                                  <p:childTnLst>
                                    <p:set>
                                      <p:cBhvr>
                                        <p:cTn id="15" dur="1" fill="hold">
                                          <p:stCondLst>
                                            <p:cond delay="0"/>
                                          </p:stCondLst>
                                        </p:cTn>
                                        <p:tgtEl>
                                          <p:spTgt spid="4">
                                            <p:graphicEl>
                                              <a:dgm id="{B627FCF7-AF44-49D8-A47B-A0EDF4BFD73F}"/>
                                            </p:graphicEl>
                                          </p:spTgt>
                                        </p:tgtEl>
                                        <p:attrNameLst>
                                          <p:attrName>style.visibility</p:attrName>
                                        </p:attrNameLst>
                                      </p:cBhvr>
                                      <p:to>
                                        <p:strVal val="visible"/>
                                      </p:to>
                                    </p:set>
                                    <p:animEffect transition="in" filter="fade">
                                      <p:cBhvr>
                                        <p:cTn id="16" dur="250"/>
                                        <p:tgtEl>
                                          <p:spTgt spid="4">
                                            <p:graphicEl>
                                              <a:dgm id="{B627FCF7-AF44-49D8-A47B-A0EDF4BFD73F}"/>
                                            </p:graphicEl>
                                          </p:spTgt>
                                        </p:tgtEl>
                                      </p:cBhvr>
                                    </p:animEffect>
                                  </p:childTnLst>
                                </p:cTn>
                              </p:par>
                              <p:par>
                                <p:cTn id="17" presetID="10" presetClass="entr" presetSubtype="0" fill="hold" grpId="0" nodeType="withEffect">
                                  <p:stCondLst>
                                    <p:cond delay="200"/>
                                  </p:stCondLst>
                                  <p:childTnLst>
                                    <p:set>
                                      <p:cBhvr>
                                        <p:cTn id="18" dur="1" fill="hold">
                                          <p:stCondLst>
                                            <p:cond delay="0"/>
                                          </p:stCondLst>
                                        </p:cTn>
                                        <p:tgtEl>
                                          <p:spTgt spid="4">
                                            <p:graphicEl>
                                              <a:dgm id="{6F0DA442-671B-4A4A-AEB8-34887931A0B3}"/>
                                            </p:graphicEl>
                                          </p:spTgt>
                                        </p:tgtEl>
                                        <p:attrNameLst>
                                          <p:attrName>style.visibility</p:attrName>
                                        </p:attrNameLst>
                                      </p:cBhvr>
                                      <p:to>
                                        <p:strVal val="visible"/>
                                      </p:to>
                                    </p:set>
                                    <p:animEffect transition="in" filter="fade">
                                      <p:cBhvr>
                                        <p:cTn id="19" dur="250"/>
                                        <p:tgtEl>
                                          <p:spTgt spid="4">
                                            <p:graphicEl>
                                              <a:dgm id="{6F0DA442-671B-4A4A-AEB8-34887931A0B3}"/>
                                            </p:graphicEl>
                                          </p:spTgt>
                                        </p:tgtEl>
                                      </p:cBhvr>
                                    </p:animEffect>
                                  </p:childTnLst>
                                </p:cTn>
                              </p:par>
                              <p:par>
                                <p:cTn id="20" presetID="10" presetClass="entr" presetSubtype="0" fill="hold" grpId="0" nodeType="withEffect">
                                  <p:stCondLst>
                                    <p:cond delay="250"/>
                                  </p:stCondLst>
                                  <p:childTnLst>
                                    <p:set>
                                      <p:cBhvr>
                                        <p:cTn id="21" dur="1" fill="hold">
                                          <p:stCondLst>
                                            <p:cond delay="0"/>
                                          </p:stCondLst>
                                        </p:cTn>
                                        <p:tgtEl>
                                          <p:spTgt spid="4">
                                            <p:graphicEl>
                                              <a:dgm id="{A0B8EA91-2CD4-4810-94B2-187A60E14B62}"/>
                                            </p:graphicEl>
                                          </p:spTgt>
                                        </p:tgtEl>
                                        <p:attrNameLst>
                                          <p:attrName>style.visibility</p:attrName>
                                        </p:attrNameLst>
                                      </p:cBhvr>
                                      <p:to>
                                        <p:strVal val="visible"/>
                                      </p:to>
                                    </p:set>
                                    <p:animEffect transition="in" filter="fade">
                                      <p:cBhvr>
                                        <p:cTn id="22" dur="250"/>
                                        <p:tgtEl>
                                          <p:spTgt spid="4">
                                            <p:graphicEl>
                                              <a:dgm id="{A0B8EA91-2CD4-4810-94B2-187A60E14B62}"/>
                                            </p:graphicEl>
                                          </p:spTgt>
                                        </p:tgtEl>
                                      </p:cBhvr>
                                    </p:animEffect>
                                  </p:childTnLst>
                                </p:cTn>
                              </p:par>
                              <p:par>
                                <p:cTn id="23" presetID="10" presetClass="entr" presetSubtype="0" fill="hold" grpId="0" nodeType="withEffect">
                                  <p:stCondLst>
                                    <p:cond delay="300"/>
                                  </p:stCondLst>
                                  <p:childTnLst>
                                    <p:set>
                                      <p:cBhvr>
                                        <p:cTn id="24" dur="1" fill="hold">
                                          <p:stCondLst>
                                            <p:cond delay="0"/>
                                          </p:stCondLst>
                                        </p:cTn>
                                        <p:tgtEl>
                                          <p:spTgt spid="4">
                                            <p:graphicEl>
                                              <a:dgm id="{69A6CF95-AADB-4744-913C-371A5B6CD93A}"/>
                                            </p:graphicEl>
                                          </p:spTgt>
                                        </p:tgtEl>
                                        <p:attrNameLst>
                                          <p:attrName>style.visibility</p:attrName>
                                        </p:attrNameLst>
                                      </p:cBhvr>
                                      <p:to>
                                        <p:strVal val="visible"/>
                                      </p:to>
                                    </p:set>
                                    <p:animEffect transition="in" filter="fade">
                                      <p:cBhvr>
                                        <p:cTn id="25" dur="250"/>
                                        <p:tgtEl>
                                          <p:spTgt spid="4">
                                            <p:graphicEl>
                                              <a:dgm id="{69A6CF95-AADB-4744-913C-371A5B6CD93A}"/>
                                            </p:graphicEl>
                                          </p:spTgt>
                                        </p:tgtEl>
                                      </p:cBhvr>
                                    </p:animEffect>
                                  </p:childTnLst>
                                </p:cTn>
                              </p:par>
                              <p:par>
                                <p:cTn id="26" presetID="10" presetClass="entr" presetSubtype="0" fill="hold" grpId="0" nodeType="withEffect">
                                  <p:stCondLst>
                                    <p:cond delay="350"/>
                                  </p:stCondLst>
                                  <p:childTnLst>
                                    <p:set>
                                      <p:cBhvr>
                                        <p:cTn id="27" dur="1" fill="hold">
                                          <p:stCondLst>
                                            <p:cond delay="0"/>
                                          </p:stCondLst>
                                        </p:cTn>
                                        <p:tgtEl>
                                          <p:spTgt spid="4">
                                            <p:graphicEl>
                                              <a:dgm id="{F535180B-A190-4DF6-9FD8-79AFC1483AC2}"/>
                                            </p:graphicEl>
                                          </p:spTgt>
                                        </p:tgtEl>
                                        <p:attrNameLst>
                                          <p:attrName>style.visibility</p:attrName>
                                        </p:attrNameLst>
                                      </p:cBhvr>
                                      <p:to>
                                        <p:strVal val="visible"/>
                                      </p:to>
                                    </p:set>
                                    <p:animEffect transition="in" filter="fade">
                                      <p:cBhvr>
                                        <p:cTn id="28" dur="250"/>
                                        <p:tgtEl>
                                          <p:spTgt spid="4">
                                            <p:graphicEl>
                                              <a:dgm id="{F535180B-A190-4DF6-9FD8-79AFC1483AC2}"/>
                                            </p:graphicEl>
                                          </p:spTgt>
                                        </p:tgtEl>
                                      </p:cBhvr>
                                    </p:animEffect>
                                  </p:childTnLst>
                                </p:cTn>
                              </p:par>
                              <p:par>
                                <p:cTn id="29" presetID="10" presetClass="entr" presetSubtype="0" fill="hold" grpId="0" nodeType="withEffect">
                                  <p:stCondLst>
                                    <p:cond delay="400"/>
                                  </p:stCondLst>
                                  <p:childTnLst>
                                    <p:set>
                                      <p:cBhvr>
                                        <p:cTn id="30" dur="1" fill="hold">
                                          <p:stCondLst>
                                            <p:cond delay="0"/>
                                          </p:stCondLst>
                                        </p:cTn>
                                        <p:tgtEl>
                                          <p:spTgt spid="4">
                                            <p:graphicEl>
                                              <a:dgm id="{4CA5AFB8-3F88-4656-833F-978642CFAA82}"/>
                                            </p:graphicEl>
                                          </p:spTgt>
                                        </p:tgtEl>
                                        <p:attrNameLst>
                                          <p:attrName>style.visibility</p:attrName>
                                        </p:attrNameLst>
                                      </p:cBhvr>
                                      <p:to>
                                        <p:strVal val="visible"/>
                                      </p:to>
                                    </p:set>
                                    <p:animEffect transition="in" filter="fade">
                                      <p:cBhvr>
                                        <p:cTn id="31" dur="250"/>
                                        <p:tgtEl>
                                          <p:spTgt spid="4">
                                            <p:graphicEl>
                                              <a:dgm id="{4CA5AFB8-3F88-4656-833F-978642CFAA82}"/>
                                            </p:graphicEl>
                                          </p:spTgt>
                                        </p:tgtEl>
                                      </p:cBhvr>
                                    </p:animEffect>
                                  </p:childTnLst>
                                </p:cTn>
                              </p:par>
                              <p:par>
                                <p:cTn id="32" presetID="10" presetClass="entr" presetSubtype="0" fill="hold" grpId="0" nodeType="withEffect">
                                  <p:stCondLst>
                                    <p:cond delay="450"/>
                                  </p:stCondLst>
                                  <p:childTnLst>
                                    <p:set>
                                      <p:cBhvr>
                                        <p:cTn id="33" dur="1" fill="hold">
                                          <p:stCondLst>
                                            <p:cond delay="0"/>
                                          </p:stCondLst>
                                        </p:cTn>
                                        <p:tgtEl>
                                          <p:spTgt spid="4">
                                            <p:graphicEl>
                                              <a:dgm id="{468AA129-C1C9-4D95-A86D-E9F01E8A27D5}"/>
                                            </p:graphicEl>
                                          </p:spTgt>
                                        </p:tgtEl>
                                        <p:attrNameLst>
                                          <p:attrName>style.visibility</p:attrName>
                                        </p:attrNameLst>
                                      </p:cBhvr>
                                      <p:to>
                                        <p:strVal val="visible"/>
                                      </p:to>
                                    </p:set>
                                    <p:animEffect transition="in" filter="fade">
                                      <p:cBhvr>
                                        <p:cTn id="34" dur="250"/>
                                        <p:tgtEl>
                                          <p:spTgt spid="4">
                                            <p:graphicEl>
                                              <a:dgm id="{468AA129-C1C9-4D95-A86D-E9F01E8A27D5}"/>
                                            </p:graphicEl>
                                          </p:spTgt>
                                        </p:tgtEl>
                                      </p:cBhvr>
                                    </p:animEffect>
                                  </p:childTnLst>
                                </p:cTn>
                              </p:par>
                              <p:par>
                                <p:cTn id="35" presetID="10" presetClass="entr" presetSubtype="0" fill="hold" grpId="0" nodeType="withEffect">
                                  <p:stCondLst>
                                    <p:cond delay="500"/>
                                  </p:stCondLst>
                                  <p:childTnLst>
                                    <p:set>
                                      <p:cBhvr>
                                        <p:cTn id="36" dur="1" fill="hold">
                                          <p:stCondLst>
                                            <p:cond delay="0"/>
                                          </p:stCondLst>
                                        </p:cTn>
                                        <p:tgtEl>
                                          <p:spTgt spid="4">
                                            <p:graphicEl>
                                              <a:dgm id="{0F1A5696-106B-41BB-A92A-A45687227DBF}"/>
                                            </p:graphicEl>
                                          </p:spTgt>
                                        </p:tgtEl>
                                        <p:attrNameLst>
                                          <p:attrName>style.visibility</p:attrName>
                                        </p:attrNameLst>
                                      </p:cBhvr>
                                      <p:to>
                                        <p:strVal val="visible"/>
                                      </p:to>
                                    </p:set>
                                    <p:animEffect transition="in" filter="fade">
                                      <p:cBhvr>
                                        <p:cTn id="37" dur="250"/>
                                        <p:tgtEl>
                                          <p:spTgt spid="4">
                                            <p:graphicEl>
                                              <a:dgm id="{0F1A5696-106B-41BB-A92A-A45687227DBF}"/>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Dgm bld="one"/>
        </p:bldSub>
      </p:bldGraphic>
      <p:bldGraphic spid="7" grpId="0">
        <p:bldAsOne/>
      </p:bldGraphic>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dirty="0">
                <a:latin typeface="+mj-lt"/>
              </a:rPr>
              <a:t>Delivering our priorities</a:t>
            </a:r>
          </a:p>
        </p:txBody>
      </p:sp>
      <p:sp>
        <p:nvSpPr>
          <p:cNvPr id="4" name="Right Arrow 3"/>
          <p:cNvSpPr/>
          <p:nvPr/>
        </p:nvSpPr>
        <p:spPr>
          <a:xfrm>
            <a:off x="5594922" y="3279364"/>
            <a:ext cx="1002157" cy="835131"/>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nvGrpSpPr>
          <p:cNvPr id="7" name="Group 6">
            <a:extLst>
              <a:ext uri="{FF2B5EF4-FFF2-40B4-BE49-F238E27FC236}">
                <a16:creationId xmlns:a16="http://schemas.microsoft.com/office/drawing/2014/main" id="{C5A4A799-3A50-4CCF-B579-3A3580A286CF}"/>
              </a:ext>
            </a:extLst>
          </p:cNvPr>
          <p:cNvGrpSpPr/>
          <p:nvPr/>
        </p:nvGrpSpPr>
        <p:grpSpPr>
          <a:xfrm>
            <a:off x="7419602" y="2233773"/>
            <a:ext cx="3773264" cy="3211451"/>
            <a:chOff x="5029201" y="1319982"/>
            <a:chExt cx="3664974" cy="3119284"/>
          </a:xfrm>
        </p:grpSpPr>
        <p:sp>
          <p:nvSpPr>
            <p:cNvPr id="15" name="Rounded Rectangle 14"/>
            <p:cNvSpPr/>
            <p:nvPr/>
          </p:nvSpPr>
          <p:spPr>
            <a:xfrm>
              <a:off x="5029201" y="1319982"/>
              <a:ext cx="3664974" cy="3119284"/>
            </a:xfrm>
            <a:prstGeom prst="roundRect">
              <a:avLst>
                <a:gd name="adj" fmla="val 8393"/>
              </a:avLst>
            </a:prstGeom>
            <a:solidFill>
              <a:srgbClr val="000000">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5" name="TextBox 4"/>
            <p:cNvSpPr txBox="1"/>
            <p:nvPr/>
          </p:nvSpPr>
          <p:spPr>
            <a:xfrm>
              <a:off x="5505966" y="3694471"/>
              <a:ext cx="2820035" cy="488337"/>
            </a:xfrm>
            <a:prstGeom prst="rect">
              <a:avLst/>
            </a:prstGeom>
            <a:noFill/>
          </p:spPr>
          <p:txBody>
            <a:bodyPr wrap="none" rtlCol="0">
              <a:spAutoFit/>
            </a:bodyPr>
            <a:lstStyle/>
            <a:p>
              <a:pPr algn="ctr" defTabSz="1219170" fontAlgn="base">
                <a:spcBef>
                  <a:spcPct val="0"/>
                </a:spcBef>
                <a:spcAft>
                  <a:spcPct val="0"/>
                </a:spcAft>
                <a:defRPr/>
              </a:pPr>
              <a:r>
                <a:rPr lang="en-GB" sz="2667" dirty="0">
                  <a:solidFill>
                    <a:srgbClr val="FDCB4C"/>
                  </a:solidFill>
                  <a:latin typeface="Arial" panose="020B0604020202020204"/>
                </a:rPr>
                <a:t>Building platforms</a:t>
              </a:r>
            </a:p>
          </p:txBody>
        </p:sp>
      </p:grpSp>
      <p:grpSp>
        <p:nvGrpSpPr>
          <p:cNvPr id="3" name="Group 2">
            <a:extLst>
              <a:ext uri="{FF2B5EF4-FFF2-40B4-BE49-F238E27FC236}">
                <a16:creationId xmlns:a16="http://schemas.microsoft.com/office/drawing/2014/main" id="{6D59C1F5-EC55-44EF-9A0F-3FFA7F48436A}"/>
              </a:ext>
            </a:extLst>
          </p:cNvPr>
          <p:cNvGrpSpPr/>
          <p:nvPr/>
        </p:nvGrpSpPr>
        <p:grpSpPr>
          <a:xfrm>
            <a:off x="910647" y="2233773"/>
            <a:ext cx="3773264" cy="3211451"/>
            <a:chOff x="147485" y="1319982"/>
            <a:chExt cx="3664974" cy="3119284"/>
          </a:xfrm>
        </p:grpSpPr>
        <p:sp>
          <p:nvSpPr>
            <p:cNvPr id="14" name="Rounded Rectangle 13"/>
            <p:cNvSpPr/>
            <p:nvPr/>
          </p:nvSpPr>
          <p:spPr>
            <a:xfrm>
              <a:off x="147485" y="1319982"/>
              <a:ext cx="3664974" cy="3119284"/>
            </a:xfrm>
            <a:prstGeom prst="roundRect">
              <a:avLst>
                <a:gd name="adj" fmla="val 8393"/>
              </a:avLst>
            </a:prstGeom>
            <a:solidFill>
              <a:srgbClr val="000000">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6" name="TextBox 5"/>
            <p:cNvSpPr txBox="1"/>
            <p:nvPr/>
          </p:nvSpPr>
          <p:spPr>
            <a:xfrm>
              <a:off x="533015" y="3694471"/>
              <a:ext cx="2840274" cy="488337"/>
            </a:xfrm>
            <a:prstGeom prst="rect">
              <a:avLst/>
            </a:prstGeom>
            <a:noFill/>
          </p:spPr>
          <p:txBody>
            <a:bodyPr wrap="none" rtlCol="0">
              <a:spAutoFit/>
            </a:bodyPr>
            <a:lstStyle/>
            <a:p>
              <a:pPr algn="ctr" defTabSz="1219170" fontAlgn="base">
                <a:spcBef>
                  <a:spcPct val="0"/>
                </a:spcBef>
                <a:spcAft>
                  <a:spcPct val="0"/>
                </a:spcAft>
                <a:defRPr/>
              </a:pPr>
              <a:r>
                <a:rPr lang="en-GB" sz="2667" dirty="0">
                  <a:solidFill>
                    <a:srgbClr val="FDCB4C"/>
                  </a:solidFill>
                  <a:latin typeface="Arial" panose="020B0604020202020204"/>
                </a:rPr>
                <a:t>Individual projects</a:t>
              </a:r>
            </a:p>
          </p:txBody>
        </p:sp>
        <p:grpSp>
          <p:nvGrpSpPr>
            <p:cNvPr id="13" name="Group 12"/>
            <p:cNvGrpSpPr/>
            <p:nvPr/>
          </p:nvGrpSpPr>
          <p:grpSpPr>
            <a:xfrm>
              <a:off x="653844" y="1671484"/>
              <a:ext cx="2649794" cy="1610032"/>
              <a:chOff x="535857" y="1877962"/>
              <a:chExt cx="2649794" cy="1610032"/>
            </a:xfrm>
            <a:solidFill>
              <a:schemeClr val="accent6"/>
            </a:solidFill>
          </p:grpSpPr>
          <p:sp>
            <p:nvSpPr>
              <p:cNvPr id="8" name="Rectangle 7"/>
              <p:cNvSpPr/>
              <p:nvPr/>
            </p:nvSpPr>
            <p:spPr>
              <a:xfrm>
                <a:off x="892277" y="2079523"/>
                <a:ext cx="825910" cy="29496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9" name="Rectangle 8"/>
              <p:cNvSpPr/>
              <p:nvPr/>
            </p:nvSpPr>
            <p:spPr>
              <a:xfrm>
                <a:off x="1128252" y="2544098"/>
                <a:ext cx="1393722" cy="29496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10" name="Rectangle 9"/>
              <p:cNvSpPr/>
              <p:nvPr/>
            </p:nvSpPr>
            <p:spPr>
              <a:xfrm>
                <a:off x="1998406" y="3008671"/>
                <a:ext cx="825910" cy="29496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11" name="Rectangle 10"/>
              <p:cNvSpPr/>
              <p:nvPr/>
            </p:nvSpPr>
            <p:spPr>
              <a:xfrm>
                <a:off x="535857" y="1877962"/>
                <a:ext cx="105697" cy="1610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sp>
            <p:nvSpPr>
              <p:cNvPr id="12" name="Rectangle 11"/>
              <p:cNvSpPr/>
              <p:nvPr/>
            </p:nvSpPr>
            <p:spPr>
              <a:xfrm>
                <a:off x="3079954" y="1877962"/>
                <a:ext cx="105697" cy="161003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1867" dirty="0">
                  <a:solidFill>
                    <a:srgbClr val="C2D1DD"/>
                  </a:solidFill>
                  <a:latin typeface="Arial" panose="020B0604020202020204"/>
                  <a:cs typeface="Arial" panose="020B0604020202020204" pitchFamily="34" charset="0"/>
                </a:endParaRPr>
              </a:p>
            </p:txBody>
          </p:sp>
        </p:grpSp>
      </p:grpSp>
      <p:sp>
        <p:nvSpPr>
          <p:cNvPr id="16" name="Flowchart: Decision 15"/>
          <p:cNvSpPr/>
          <p:nvPr/>
        </p:nvSpPr>
        <p:spPr>
          <a:xfrm>
            <a:off x="7825717" y="3616773"/>
            <a:ext cx="2793883" cy="789576"/>
          </a:xfrm>
          <a:prstGeom prst="flowChartDecision">
            <a:avLst/>
          </a:prstGeom>
          <a:solidFill>
            <a:schemeClr val="accent2"/>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7" name="Flowchart: Decision 16"/>
          <p:cNvSpPr/>
          <p:nvPr/>
        </p:nvSpPr>
        <p:spPr>
          <a:xfrm>
            <a:off x="7825717" y="3302141"/>
            <a:ext cx="2793883" cy="789576"/>
          </a:xfrm>
          <a:prstGeom prst="flowChartDecision">
            <a:avLst/>
          </a:prstGeom>
          <a:solidFill>
            <a:schemeClr val="accent5">
              <a:lumMod val="60000"/>
              <a:lumOff val="40000"/>
            </a:schemeClr>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8" name="Flowchart: Decision 17"/>
          <p:cNvSpPr/>
          <p:nvPr/>
        </p:nvSpPr>
        <p:spPr>
          <a:xfrm>
            <a:off x="7825717" y="2958012"/>
            <a:ext cx="2793883" cy="789576"/>
          </a:xfrm>
          <a:prstGeom prst="flowChartDecision">
            <a:avLst/>
          </a:prstGeom>
          <a:solidFill>
            <a:schemeClr val="bg2">
              <a:lumMod val="60000"/>
              <a:lumOff val="40000"/>
            </a:schemeClr>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9" name="Flowchart: Decision 18"/>
          <p:cNvSpPr/>
          <p:nvPr/>
        </p:nvSpPr>
        <p:spPr>
          <a:xfrm>
            <a:off x="7825717" y="2643380"/>
            <a:ext cx="2793883" cy="789576"/>
          </a:xfrm>
          <a:prstGeom prst="flowChartDecision">
            <a:avLst/>
          </a:prstGeom>
          <a:solidFill>
            <a:schemeClr val="accent6">
              <a:lumMod val="60000"/>
              <a:lumOff val="40000"/>
            </a:schemeClr>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Tree>
    <p:extLst>
      <p:ext uri="{BB962C8B-B14F-4D97-AF65-F5344CB8AC3E}">
        <p14:creationId xmlns:p14="http://schemas.microsoft.com/office/powerpoint/2010/main" val="259543202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childTnLst>
                                </p:cTn>
                              </p:par>
                              <p:par>
                                <p:cTn id="8" presetID="63" presetClass="path" presetSubtype="0" accel="50000" decel="50000" fill="hold" nodeType="withEffect">
                                  <p:stCondLst>
                                    <p:cond delay="0"/>
                                  </p:stCondLst>
                                  <p:childTnLst>
                                    <p:animMotion origin="layout" path="M -2.77778E-7 3.45679E-6 L 0.25 3.45679E-6 " pathEditMode="relative" rAng="0" ptsTypes="AA">
                                      <p:cBhvr>
                                        <p:cTn id="9" dur="1000" spd="-100000" fill="hold"/>
                                        <p:tgtEl>
                                          <p:spTgt spid="3"/>
                                        </p:tgtEl>
                                        <p:attrNameLst>
                                          <p:attrName>ppt_x</p:attrName>
                                          <p:attrName>ppt_y</p:attrName>
                                        </p:attrNameLst>
                                      </p:cBhvr>
                                      <p:rCtr x="12500" y="0"/>
                                    </p:animMotion>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par>
                          <p:cTn id="14" fill="hold">
                            <p:stCondLst>
                              <p:cond delay="1500"/>
                            </p:stCondLst>
                            <p:childTnLst>
                              <p:par>
                                <p:cTn id="15" presetID="10" presetClass="entr" presetSubtype="0"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par>
                                <p:cTn id="18" presetID="10" presetClass="entr" presetSubtype="0" fill="hold" grpId="0" nodeType="withEffect">
                                  <p:stCondLst>
                                    <p:cond delay="25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10" presetClass="entr" presetSubtype="0" fill="hold" grpId="1"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64" presetClass="path" presetSubtype="0" accel="50000" decel="50000" fill="hold" grpId="0" nodeType="withEffect">
                                  <p:stCondLst>
                                    <p:cond delay="500"/>
                                  </p:stCondLst>
                                  <p:childTnLst>
                                    <p:animMotion origin="layout" path="M -3.61111E-6 1.11111E-6 L -3.61111E-6 -0.25 " pathEditMode="relative" rAng="0" ptsTypes="AA">
                                      <p:cBhvr>
                                        <p:cTn id="25" dur="2000" spd="-100000" fill="hold"/>
                                        <p:tgtEl>
                                          <p:spTgt spid="17"/>
                                        </p:tgtEl>
                                        <p:attrNameLst>
                                          <p:attrName>ppt_x</p:attrName>
                                          <p:attrName>ppt_y</p:attrName>
                                        </p:attrNameLst>
                                      </p:cBhvr>
                                      <p:rCtr x="0" y="-12500"/>
                                    </p:animMotion>
                                  </p:childTnLst>
                                </p:cTn>
                              </p:par>
                              <p:par>
                                <p:cTn id="26" presetID="10" presetClass="entr" presetSubtype="0" fill="hold" grpId="1" nodeType="withEffect">
                                  <p:stCondLst>
                                    <p:cond delay="75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par>
                                <p:cTn id="29" presetID="64" presetClass="path" presetSubtype="0" accel="50000" decel="50000" fill="hold" grpId="0" nodeType="withEffect">
                                  <p:stCondLst>
                                    <p:cond delay="750"/>
                                  </p:stCondLst>
                                  <p:childTnLst>
                                    <p:animMotion origin="layout" path="M -3.61111E-6 1.11111E-6 L -3.61111E-6 -0.25 " pathEditMode="relative" rAng="0" ptsTypes="AA">
                                      <p:cBhvr>
                                        <p:cTn id="30" dur="2000" spd="-100000" fill="hold"/>
                                        <p:tgtEl>
                                          <p:spTgt spid="18"/>
                                        </p:tgtEl>
                                        <p:attrNameLst>
                                          <p:attrName>ppt_x</p:attrName>
                                          <p:attrName>ppt_y</p:attrName>
                                        </p:attrNameLst>
                                      </p:cBhvr>
                                      <p:rCtr x="0" y="-12500"/>
                                    </p:animMotion>
                                  </p:childTnLst>
                                </p:cTn>
                              </p:par>
                              <p:par>
                                <p:cTn id="31" presetID="10" presetClass="entr" presetSubtype="0" fill="hold" grpId="1" nodeType="withEffect">
                                  <p:stCondLst>
                                    <p:cond delay="10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64" presetClass="path" presetSubtype="0" accel="50000" decel="50000" fill="hold" grpId="0" nodeType="withEffect">
                                  <p:stCondLst>
                                    <p:cond delay="1000"/>
                                  </p:stCondLst>
                                  <p:childTnLst>
                                    <p:animMotion origin="layout" path="M -3.61111E-6 -1.23457E-6 L -3.61111E-6 -0.25 " pathEditMode="relative" rAng="0" ptsTypes="AA">
                                      <p:cBhvr>
                                        <p:cTn id="35" dur="2000" spd="-100000" fill="hold"/>
                                        <p:tgtEl>
                                          <p:spTgt spid="19"/>
                                        </p:tgtEl>
                                        <p:attrNameLst>
                                          <p:attrName>ppt_x</p:attrName>
                                          <p:attrName>ppt_y</p:attrName>
                                        </p:attrNameLst>
                                      </p:cBhvr>
                                      <p:rCtr x="0" y="-1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6" grpId="0" animBg="1"/>
      <p:bldP spid="17" grpId="0" animBg="1"/>
      <p:bldP spid="17" grpId="1" animBg="1"/>
      <p:bldP spid="18" grpId="0" animBg="1"/>
      <p:bldP spid="18" grpId="1" animBg="1"/>
      <p:bldP spid="19" grpId="0" animBg="1"/>
      <p:bldP spid="19"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A person standing posing for the camera&#10;&#10;Description automatically generated">
            <a:extLst>
              <a:ext uri="{FF2B5EF4-FFF2-40B4-BE49-F238E27FC236}">
                <a16:creationId xmlns:a16="http://schemas.microsoft.com/office/drawing/2014/main" id="{8FFDDFD1-7A45-44D4-9528-1D9B0AE2A00A}"/>
              </a:ext>
            </a:extLst>
          </p:cNvPr>
          <p:cNvPicPr>
            <a:picLocks noChangeAspect="1"/>
          </p:cNvPicPr>
          <p:nvPr/>
        </p:nvPicPr>
        <p:blipFill rotWithShape="1">
          <a:blip r:embed="rId2">
            <a:extLst>
              <a:ext uri="{28A0092B-C50C-407E-A947-70E740481C1C}">
                <a14:useLocalDpi xmlns:a14="http://schemas.microsoft.com/office/drawing/2010/main" val="0"/>
              </a:ext>
            </a:extLst>
          </a:blip>
          <a:srcRect l="31786"/>
          <a:stretch/>
        </p:blipFill>
        <p:spPr>
          <a:xfrm>
            <a:off x="5999966" y="0"/>
            <a:ext cx="7017105" cy="6858000"/>
          </a:xfrm>
          <a:prstGeom prst="rect">
            <a:avLst/>
          </a:prstGeom>
        </p:spPr>
      </p:pic>
      <p:pic>
        <p:nvPicPr>
          <p:cNvPr id="5" name="Picture 4">
            <a:extLst>
              <a:ext uri="{FF2B5EF4-FFF2-40B4-BE49-F238E27FC236}">
                <a16:creationId xmlns:a16="http://schemas.microsoft.com/office/drawing/2014/main" id="{6E179839-149E-6A42-91F7-55DD117C33AF}"/>
              </a:ext>
            </a:extLst>
          </p:cNvPr>
          <p:cNvPicPr>
            <a:picLocks noChangeAspect="1"/>
          </p:cNvPicPr>
          <p:nvPr/>
        </p:nvPicPr>
        <p:blipFill>
          <a:blip r:embed="rId3"/>
          <a:stretch>
            <a:fillRect/>
          </a:stretch>
        </p:blipFill>
        <p:spPr>
          <a:xfrm>
            <a:off x="4455420" y="5317435"/>
            <a:ext cx="3089092" cy="1544546"/>
          </a:xfrm>
          <a:prstGeom prst="rect">
            <a:avLst/>
          </a:prstGeom>
        </p:spPr>
      </p:pic>
      <p:sp>
        <p:nvSpPr>
          <p:cNvPr id="2" name="TextBox 1">
            <a:extLst>
              <a:ext uri="{FF2B5EF4-FFF2-40B4-BE49-F238E27FC236}">
                <a16:creationId xmlns:a16="http://schemas.microsoft.com/office/drawing/2014/main" id="{D10A2BC3-C1C5-45A0-B12C-9345902F0797}"/>
              </a:ext>
            </a:extLst>
          </p:cNvPr>
          <p:cNvSpPr txBox="1"/>
          <p:nvPr/>
        </p:nvSpPr>
        <p:spPr>
          <a:xfrm>
            <a:off x="620785" y="679508"/>
            <a:ext cx="5013661" cy="17543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INTRODUCTION TO THE UK CITY OF CULTURE INITIATIVE</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D964B84F-3677-44C6-8C11-718DF0F13C9A}"/>
              </a:ext>
            </a:extLst>
          </p:cNvPr>
          <p:cNvSpPr txBox="1"/>
          <p:nvPr/>
        </p:nvSpPr>
        <p:spPr>
          <a:xfrm>
            <a:off x="164038" y="2542573"/>
            <a:ext cx="5746825" cy="3046988"/>
          </a:xfrm>
          <a:prstGeom prst="rect">
            <a:avLst/>
          </a:prstGeom>
          <a:noFill/>
        </p:spPr>
        <p:txBody>
          <a:bodyPr wrap="square" rtlCol="0">
            <a:spAutoFit/>
          </a:bodyPr>
          <a:lstStyle/>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Programme developed by the UK Government</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Builds on the success of Liverpool as European Capital of Culture in 2008 and the 2012 Cultural Olympiad</a:t>
            </a:r>
          </a:p>
          <a:p>
            <a:pPr marL="800100" lvl="1" indent="-342900">
              <a:buFont typeface="Arial" panose="020B0604020202020204" pitchFamily="34" charset="0"/>
              <a:buChar char="•"/>
            </a:pPr>
            <a:r>
              <a:rPr lang="en-US" sz="2400" dirty="0">
                <a:effectLst/>
                <a:latin typeface="Arial" panose="020B0604020202020204" pitchFamily="34" charset="0"/>
                <a:ea typeface="Times New Roman" panose="02020603050405020304" pitchFamily="18" charset="0"/>
                <a:cs typeface="Arial" panose="020B0604020202020204" pitchFamily="34" charset="0"/>
              </a:rPr>
              <a:t>Year long cultural event focused on a particular city or area</a:t>
            </a:r>
          </a:p>
        </p:txBody>
      </p:sp>
    </p:spTree>
    <p:extLst>
      <p:ext uri="{BB962C8B-B14F-4D97-AF65-F5344CB8AC3E}">
        <p14:creationId xmlns:p14="http://schemas.microsoft.com/office/powerpoint/2010/main" val="64058551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C0FAE05-B5FA-4755-A96F-F7A81D2557B1}"/>
              </a:ext>
            </a:extLst>
          </p:cNvPr>
          <p:cNvGrpSpPr/>
          <p:nvPr/>
        </p:nvGrpSpPr>
        <p:grpSpPr>
          <a:xfrm>
            <a:off x="7536160" y="1700808"/>
            <a:ext cx="4224469" cy="4224469"/>
            <a:chOff x="5652120" y="1275606"/>
            <a:chExt cx="3168352" cy="3168352"/>
          </a:xfrm>
        </p:grpSpPr>
        <p:sp>
          <p:nvSpPr>
            <p:cNvPr id="66" name="Oval 65">
              <a:extLst>
                <a:ext uri="{FF2B5EF4-FFF2-40B4-BE49-F238E27FC236}">
                  <a16:creationId xmlns:a16="http://schemas.microsoft.com/office/drawing/2014/main" id="{AA138466-A497-4929-B4FB-59FEDBEB6AC9}"/>
                </a:ext>
              </a:extLst>
            </p:cNvPr>
            <p:cNvSpPr/>
            <p:nvPr/>
          </p:nvSpPr>
          <p:spPr>
            <a:xfrm>
              <a:off x="5652120" y="1275606"/>
              <a:ext cx="3168352" cy="3168352"/>
            </a:xfrm>
            <a:prstGeom prst="ellipse">
              <a:avLst/>
            </a:prstGeom>
            <a:solidFill>
              <a:schemeClr val="accent2">
                <a:lumMod val="50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r>
                <a:rPr lang="en-GB" sz="2400" dirty="0">
                  <a:solidFill>
                    <a:srgbClr val="FFFFFF"/>
                  </a:solidFill>
                  <a:latin typeface="Stag Medium" panose="02000603060000020004" pitchFamily="50" charset="0"/>
                </a:rPr>
                <a:t>Performance hub</a:t>
              </a:r>
            </a:p>
          </p:txBody>
        </p:sp>
        <p:grpSp>
          <p:nvGrpSpPr>
            <p:cNvPr id="57" name="Group 56">
              <a:extLst>
                <a:ext uri="{FF2B5EF4-FFF2-40B4-BE49-F238E27FC236}">
                  <a16:creationId xmlns:a16="http://schemas.microsoft.com/office/drawing/2014/main" id="{5B43F1A5-6DA4-498A-A612-73B6EB903B07}"/>
                </a:ext>
              </a:extLst>
            </p:cNvPr>
            <p:cNvGrpSpPr/>
            <p:nvPr/>
          </p:nvGrpSpPr>
          <p:grpSpPr>
            <a:xfrm>
              <a:off x="6590281" y="2219258"/>
              <a:ext cx="1296144" cy="714992"/>
              <a:chOff x="5560142" y="1895168"/>
              <a:chExt cx="2713703" cy="1496961"/>
            </a:xfrm>
            <a:solidFill>
              <a:schemeClr val="accent2"/>
            </a:solidFill>
          </p:grpSpPr>
          <p:sp>
            <p:nvSpPr>
              <p:cNvPr id="58" name="Flowchart: Decision 57">
                <a:extLst>
                  <a:ext uri="{FF2B5EF4-FFF2-40B4-BE49-F238E27FC236}">
                    <a16:creationId xmlns:a16="http://schemas.microsoft.com/office/drawing/2014/main" id="{E8380516-5BF0-4EEE-91DB-E4F68CCAEFE0}"/>
                  </a:ext>
                </a:extLst>
              </p:cNvPr>
              <p:cNvSpPr/>
              <p:nvPr/>
            </p:nvSpPr>
            <p:spPr>
              <a:xfrm>
                <a:off x="5560142" y="2625213"/>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59" name="Flowchart: Decision 58">
                <a:extLst>
                  <a:ext uri="{FF2B5EF4-FFF2-40B4-BE49-F238E27FC236}">
                    <a16:creationId xmlns:a16="http://schemas.microsoft.com/office/drawing/2014/main" id="{A468004C-C03B-4C74-8DF3-47AC46E4AEDD}"/>
                  </a:ext>
                </a:extLst>
              </p:cNvPr>
              <p:cNvSpPr/>
              <p:nvPr/>
            </p:nvSpPr>
            <p:spPr>
              <a:xfrm>
                <a:off x="5560142" y="2389239"/>
                <a:ext cx="2713703" cy="766916"/>
              </a:xfrm>
              <a:prstGeom prst="flowChartDecision">
                <a:avLst/>
              </a:prstGeom>
              <a:solidFill>
                <a:schemeClr val="accent2">
                  <a:lumMod val="60000"/>
                  <a:lumOff val="4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60" name="Flowchart: Decision 59">
                <a:extLst>
                  <a:ext uri="{FF2B5EF4-FFF2-40B4-BE49-F238E27FC236}">
                    <a16:creationId xmlns:a16="http://schemas.microsoft.com/office/drawing/2014/main" id="{7740F3DA-0983-4FB1-B9D5-1A47D59BB7B3}"/>
                  </a:ext>
                </a:extLst>
              </p:cNvPr>
              <p:cNvSpPr/>
              <p:nvPr/>
            </p:nvSpPr>
            <p:spPr>
              <a:xfrm>
                <a:off x="5560142" y="2131142"/>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61" name="Flowchart: Decision 60">
                <a:extLst>
                  <a:ext uri="{FF2B5EF4-FFF2-40B4-BE49-F238E27FC236}">
                    <a16:creationId xmlns:a16="http://schemas.microsoft.com/office/drawing/2014/main" id="{84F1B029-DCCC-46B8-AB82-07B8ABCA9256}"/>
                  </a:ext>
                </a:extLst>
              </p:cNvPr>
              <p:cNvSpPr/>
              <p:nvPr/>
            </p:nvSpPr>
            <p:spPr>
              <a:xfrm>
                <a:off x="5560142" y="1895168"/>
                <a:ext cx="2713703" cy="766916"/>
              </a:xfrm>
              <a:prstGeom prst="flowChartDecision">
                <a:avLst/>
              </a:prstGeom>
              <a:solidFill>
                <a:schemeClr val="accent2">
                  <a:lumMod val="60000"/>
                  <a:lumOff val="4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grpSp>
        <p:sp>
          <p:nvSpPr>
            <p:cNvPr id="63" name="Rectangle 62">
              <a:extLst>
                <a:ext uri="{FF2B5EF4-FFF2-40B4-BE49-F238E27FC236}">
                  <a16:creationId xmlns:a16="http://schemas.microsoft.com/office/drawing/2014/main" id="{9D512D6B-10F4-4CC6-972E-D97BF0E9D7C5}"/>
                </a:ext>
              </a:extLst>
            </p:cNvPr>
            <p:cNvSpPr/>
            <p:nvPr/>
          </p:nvSpPr>
          <p:spPr>
            <a:xfrm>
              <a:off x="6812015" y="1695243"/>
              <a:ext cx="1041392" cy="900247"/>
            </a:xfrm>
            <a:prstGeom prst="rect">
              <a:avLst/>
            </a:prstGeom>
          </p:spPr>
          <p:txBody>
            <a:bodyPr wrap="none">
              <a:spAutoFit/>
              <a:scene3d>
                <a:camera prst="orthographicFront"/>
                <a:lightRig rig="threePt" dir="t"/>
              </a:scene3d>
              <a:sp3d extrusionH="38100" contourW="38100" prstMaterial="plastic">
                <a:bevelT/>
                <a:contourClr>
                  <a:schemeClr val="tx2"/>
                </a:contourClr>
              </a:sp3d>
            </a:bodyPr>
            <a:lstStyle/>
            <a:p>
              <a:pPr defTabSz="1219170" fontAlgn="base">
                <a:spcBef>
                  <a:spcPct val="0"/>
                </a:spcBef>
                <a:spcAft>
                  <a:spcPct val="0"/>
                </a:spcAft>
                <a:defRPr/>
              </a:pPr>
              <a:r>
                <a:rPr lang="en-GB" sz="7200" dirty="0">
                  <a:solidFill>
                    <a:srgbClr val="6E00C7"/>
                  </a:solidFill>
                  <a:latin typeface="Stag Medium" panose="02000603060000020004" pitchFamily="50" charset="0"/>
                  <a:ea typeface="Segoe UI Emoji" panose="020B0502040204020203" pitchFamily="34" charset="0"/>
                  <a:cs typeface="Arial" panose="020B0604020202020204" pitchFamily="34" charset="0"/>
                </a:rPr>
                <a:t>📊</a:t>
              </a:r>
              <a:endParaRPr lang="en-GB" sz="7200" dirty="0">
                <a:solidFill>
                  <a:srgbClr val="6E00C7"/>
                </a:solidFill>
                <a:latin typeface="Stag Medium" panose="02000603060000020004" pitchFamily="50" charset="0"/>
                <a:cs typeface="Arial" panose="020B0604020202020204" pitchFamily="34" charset="0"/>
              </a:endParaRPr>
            </a:p>
          </p:txBody>
        </p:sp>
      </p:grpSp>
      <p:sp>
        <p:nvSpPr>
          <p:cNvPr id="2" name="Title 1"/>
          <p:cNvSpPr>
            <a:spLocks noGrp="1"/>
          </p:cNvSpPr>
          <p:nvPr>
            <p:ph type="title"/>
          </p:nvPr>
        </p:nvSpPr>
        <p:spPr/>
        <p:txBody>
          <a:bodyPr/>
          <a:lstStyle/>
          <a:p>
            <a:r>
              <a:rPr lang="en-GB" dirty="0"/>
              <a:t>Towards a platform approach</a:t>
            </a:r>
          </a:p>
        </p:txBody>
      </p:sp>
      <p:grpSp>
        <p:nvGrpSpPr>
          <p:cNvPr id="9" name="Group 8">
            <a:extLst>
              <a:ext uri="{FF2B5EF4-FFF2-40B4-BE49-F238E27FC236}">
                <a16:creationId xmlns:a16="http://schemas.microsoft.com/office/drawing/2014/main" id="{67F7E786-07A1-4C17-98E7-252838E28CD2}"/>
              </a:ext>
            </a:extLst>
          </p:cNvPr>
          <p:cNvGrpSpPr/>
          <p:nvPr/>
        </p:nvGrpSpPr>
        <p:grpSpPr>
          <a:xfrm>
            <a:off x="431371" y="1700808"/>
            <a:ext cx="4224469" cy="4224469"/>
            <a:chOff x="323528" y="1275606"/>
            <a:chExt cx="3168352" cy="3168352"/>
          </a:xfrm>
        </p:grpSpPr>
        <p:sp>
          <p:nvSpPr>
            <p:cNvPr id="65" name="Oval 64">
              <a:extLst>
                <a:ext uri="{FF2B5EF4-FFF2-40B4-BE49-F238E27FC236}">
                  <a16:creationId xmlns:a16="http://schemas.microsoft.com/office/drawing/2014/main" id="{697DD186-9E51-416E-9BA2-2EB48504BB5D}"/>
                </a:ext>
              </a:extLst>
            </p:cNvPr>
            <p:cNvSpPr/>
            <p:nvPr/>
          </p:nvSpPr>
          <p:spPr>
            <a:xfrm>
              <a:off x="323528" y="1275606"/>
              <a:ext cx="3168352" cy="3168352"/>
            </a:xfrm>
            <a:prstGeom prst="ellipse">
              <a:avLst/>
            </a:prstGeom>
            <a:solidFill>
              <a:schemeClr val="bg2">
                <a:lumMod val="50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r>
                <a:rPr lang="en-GB" sz="2400" dirty="0">
                  <a:solidFill>
                    <a:srgbClr val="FFFFFF"/>
                  </a:solidFill>
                  <a:latin typeface="Stag Medium" panose="02000603060000020004" pitchFamily="50" charset="0"/>
                </a:rPr>
                <a:t>Engagement platform</a:t>
              </a:r>
            </a:p>
          </p:txBody>
        </p:sp>
        <p:grpSp>
          <p:nvGrpSpPr>
            <p:cNvPr id="5" name="Group 4">
              <a:extLst>
                <a:ext uri="{FF2B5EF4-FFF2-40B4-BE49-F238E27FC236}">
                  <a16:creationId xmlns:a16="http://schemas.microsoft.com/office/drawing/2014/main" id="{9A38ADD3-6701-4397-A38A-D0E39A4CA1F1}"/>
                </a:ext>
              </a:extLst>
            </p:cNvPr>
            <p:cNvGrpSpPr/>
            <p:nvPr/>
          </p:nvGrpSpPr>
          <p:grpSpPr>
            <a:xfrm>
              <a:off x="1269157" y="2218538"/>
              <a:ext cx="1296144" cy="714992"/>
              <a:chOff x="5560142" y="1895168"/>
              <a:chExt cx="2713703" cy="1496961"/>
            </a:xfrm>
            <a:solidFill>
              <a:schemeClr val="bg2">
                <a:lumMod val="60000"/>
                <a:lumOff val="40000"/>
              </a:schemeClr>
            </a:solidFill>
          </p:grpSpPr>
          <p:sp>
            <p:nvSpPr>
              <p:cNvPr id="25" name="Flowchart: Decision 24">
                <a:extLst>
                  <a:ext uri="{FF2B5EF4-FFF2-40B4-BE49-F238E27FC236}">
                    <a16:creationId xmlns:a16="http://schemas.microsoft.com/office/drawing/2014/main" id="{ACB2D53C-69D9-4849-8C2A-A6C645FA04CB}"/>
                  </a:ext>
                </a:extLst>
              </p:cNvPr>
              <p:cNvSpPr/>
              <p:nvPr/>
            </p:nvSpPr>
            <p:spPr>
              <a:xfrm>
                <a:off x="5560142" y="2625213"/>
                <a:ext cx="2713703" cy="766916"/>
              </a:xfrm>
              <a:prstGeom prst="flowChartDecision">
                <a:avLst/>
              </a:prstGeom>
              <a:solidFill>
                <a:schemeClr val="bg2">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26" name="Flowchart: Decision 25">
                <a:extLst>
                  <a:ext uri="{FF2B5EF4-FFF2-40B4-BE49-F238E27FC236}">
                    <a16:creationId xmlns:a16="http://schemas.microsoft.com/office/drawing/2014/main" id="{5303E4CD-EC3C-4AA9-8D52-7F38E60F3929}"/>
                  </a:ext>
                </a:extLst>
              </p:cNvPr>
              <p:cNvSpPr/>
              <p:nvPr/>
            </p:nvSpPr>
            <p:spPr>
              <a:xfrm>
                <a:off x="5560142" y="2389239"/>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27" name="Flowchart: Decision 26">
                <a:extLst>
                  <a:ext uri="{FF2B5EF4-FFF2-40B4-BE49-F238E27FC236}">
                    <a16:creationId xmlns:a16="http://schemas.microsoft.com/office/drawing/2014/main" id="{52631C72-466B-497E-982E-399D98E6A4F3}"/>
                  </a:ext>
                </a:extLst>
              </p:cNvPr>
              <p:cNvSpPr/>
              <p:nvPr/>
            </p:nvSpPr>
            <p:spPr>
              <a:xfrm>
                <a:off x="5560142" y="2131142"/>
                <a:ext cx="2713703" cy="766916"/>
              </a:xfrm>
              <a:prstGeom prst="flowChartDecision">
                <a:avLst/>
              </a:prstGeom>
              <a:solidFill>
                <a:schemeClr val="bg2">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28" name="Flowchart: Decision 27">
                <a:extLst>
                  <a:ext uri="{FF2B5EF4-FFF2-40B4-BE49-F238E27FC236}">
                    <a16:creationId xmlns:a16="http://schemas.microsoft.com/office/drawing/2014/main" id="{6017900F-9E65-4C7B-9C8E-3C47ACB0CED7}"/>
                  </a:ext>
                </a:extLst>
              </p:cNvPr>
              <p:cNvSpPr/>
              <p:nvPr/>
            </p:nvSpPr>
            <p:spPr>
              <a:xfrm>
                <a:off x="5560142" y="1895168"/>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grpSp>
        <p:sp>
          <p:nvSpPr>
            <p:cNvPr id="6" name="Rectangle 5">
              <a:extLst>
                <a:ext uri="{FF2B5EF4-FFF2-40B4-BE49-F238E27FC236}">
                  <a16:creationId xmlns:a16="http://schemas.microsoft.com/office/drawing/2014/main" id="{8BE4B9FD-F41F-4E99-B188-6452F068B718}"/>
                </a:ext>
              </a:extLst>
            </p:cNvPr>
            <p:cNvSpPr/>
            <p:nvPr/>
          </p:nvSpPr>
          <p:spPr>
            <a:xfrm>
              <a:off x="1478647" y="1694523"/>
              <a:ext cx="1089482" cy="900247"/>
            </a:xfrm>
            <a:prstGeom prst="rect">
              <a:avLst/>
            </a:prstGeom>
          </p:spPr>
          <p:txBody>
            <a:bodyPr wrap="none">
              <a:spAutoFit/>
              <a:scene3d>
                <a:camera prst="orthographicFront"/>
                <a:lightRig rig="threePt" dir="t"/>
              </a:scene3d>
              <a:sp3d extrusionH="38100" contourW="38100" prstMaterial="plastic">
                <a:bevelT/>
                <a:contourClr>
                  <a:schemeClr val="tx2"/>
                </a:contourClr>
              </a:sp3d>
            </a:bodyPr>
            <a:lstStyle/>
            <a:p>
              <a:pPr defTabSz="1219170" fontAlgn="base">
                <a:spcBef>
                  <a:spcPct val="0"/>
                </a:spcBef>
                <a:spcAft>
                  <a:spcPct val="0"/>
                </a:spcAft>
                <a:defRPr/>
              </a:pPr>
              <a:r>
                <a:rPr lang="en-GB" sz="7200" dirty="0">
                  <a:solidFill>
                    <a:srgbClr val="006EC7">
                      <a:lumMod val="75000"/>
                    </a:srgbClr>
                  </a:solidFill>
                  <a:latin typeface="Stag Medium" panose="02000603060000020004" pitchFamily="50" charset="0"/>
                  <a:ea typeface="Segoe UI Emoji" panose="020B0502040204020203" pitchFamily="34" charset="0"/>
                  <a:cs typeface="Arial" panose="020B0604020202020204" pitchFamily="34" charset="0"/>
                </a:rPr>
                <a:t>💬</a:t>
              </a:r>
              <a:endParaRPr lang="en-GB" sz="7200" dirty="0">
                <a:solidFill>
                  <a:srgbClr val="006EC7">
                    <a:lumMod val="75000"/>
                  </a:srgbClr>
                </a:solidFill>
                <a:latin typeface="Stag Medium" panose="02000603060000020004" pitchFamily="50" charset="0"/>
                <a:cs typeface="Arial" panose="020B0604020202020204" pitchFamily="34" charset="0"/>
              </a:endParaRPr>
            </a:p>
          </p:txBody>
        </p:sp>
      </p:grpSp>
      <p:grpSp>
        <p:nvGrpSpPr>
          <p:cNvPr id="10" name="Group 9">
            <a:extLst>
              <a:ext uri="{FF2B5EF4-FFF2-40B4-BE49-F238E27FC236}">
                <a16:creationId xmlns:a16="http://schemas.microsoft.com/office/drawing/2014/main" id="{C03C9892-652C-4036-AC3E-4085D5159E51}"/>
              </a:ext>
            </a:extLst>
          </p:cNvPr>
          <p:cNvGrpSpPr/>
          <p:nvPr/>
        </p:nvGrpSpPr>
        <p:grpSpPr>
          <a:xfrm>
            <a:off x="3983766" y="1700808"/>
            <a:ext cx="4224469" cy="4224469"/>
            <a:chOff x="2987824" y="1275606"/>
            <a:chExt cx="3168352" cy="3168352"/>
          </a:xfrm>
        </p:grpSpPr>
        <p:sp>
          <p:nvSpPr>
            <p:cNvPr id="64" name="Oval 63">
              <a:extLst>
                <a:ext uri="{FF2B5EF4-FFF2-40B4-BE49-F238E27FC236}">
                  <a16:creationId xmlns:a16="http://schemas.microsoft.com/office/drawing/2014/main" id="{77672BFD-9785-4C2B-99AB-07ACCE403262}"/>
                </a:ext>
              </a:extLst>
            </p:cNvPr>
            <p:cNvSpPr/>
            <p:nvPr/>
          </p:nvSpPr>
          <p:spPr>
            <a:xfrm>
              <a:off x="2987824" y="1275606"/>
              <a:ext cx="3168352" cy="3168352"/>
            </a:xfrm>
            <a:prstGeom prst="ellipse">
              <a:avLst/>
            </a:prstGeom>
            <a:solidFill>
              <a:schemeClr val="accent5">
                <a:lumMod val="50000"/>
                <a:alpha val="7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br>
                <a:rPr lang="en-GB" sz="2400" dirty="0">
                  <a:solidFill>
                    <a:srgbClr val="FFFFFF"/>
                  </a:solidFill>
                  <a:latin typeface="Stag Medium" panose="02000603060000020004" pitchFamily="50" charset="0"/>
                </a:rPr>
              </a:br>
              <a:r>
                <a:rPr lang="en-GB" sz="2400" dirty="0">
                  <a:solidFill>
                    <a:srgbClr val="FFFFFF"/>
                  </a:solidFill>
                  <a:latin typeface="Stag Medium" panose="02000603060000020004" pitchFamily="50" charset="0"/>
                </a:rPr>
                <a:t>Data platform</a:t>
              </a:r>
              <a:br>
                <a:rPr lang="en-GB" sz="2400" dirty="0">
                  <a:solidFill>
                    <a:srgbClr val="FFFFFF"/>
                  </a:solidFill>
                  <a:latin typeface="Stag Medium" panose="02000603060000020004" pitchFamily="50" charset="0"/>
                </a:rPr>
              </a:br>
              <a:r>
                <a:rPr lang="en-GB" sz="1867" dirty="0">
                  <a:solidFill>
                    <a:srgbClr val="FFFFFF"/>
                  </a:solidFill>
                  <a:latin typeface="Stag Medium" panose="02000603060000020004" pitchFamily="50" charset="0"/>
                </a:rPr>
                <a:t>citywide intelligence hub</a:t>
              </a:r>
              <a:endParaRPr lang="en-GB" sz="2400" dirty="0">
                <a:solidFill>
                  <a:srgbClr val="FFFFFF"/>
                </a:solidFill>
                <a:latin typeface="Stag Medium" panose="02000603060000020004" pitchFamily="50" charset="0"/>
              </a:endParaRPr>
            </a:p>
          </p:txBody>
        </p:sp>
        <p:grpSp>
          <p:nvGrpSpPr>
            <p:cNvPr id="52" name="Group 51">
              <a:extLst>
                <a:ext uri="{FF2B5EF4-FFF2-40B4-BE49-F238E27FC236}">
                  <a16:creationId xmlns:a16="http://schemas.microsoft.com/office/drawing/2014/main" id="{54C421FA-25A1-4626-9C64-69702C6FCCF8}"/>
                </a:ext>
              </a:extLst>
            </p:cNvPr>
            <p:cNvGrpSpPr/>
            <p:nvPr/>
          </p:nvGrpSpPr>
          <p:grpSpPr>
            <a:xfrm>
              <a:off x="3880495" y="2221057"/>
              <a:ext cx="1296144" cy="714992"/>
              <a:chOff x="5560142" y="1895168"/>
              <a:chExt cx="2713703" cy="1496961"/>
            </a:xfrm>
            <a:solidFill>
              <a:schemeClr val="accent5">
                <a:lumMod val="60000"/>
                <a:lumOff val="40000"/>
              </a:schemeClr>
            </a:solidFill>
          </p:grpSpPr>
          <p:sp>
            <p:nvSpPr>
              <p:cNvPr id="53" name="Flowchart: Decision 52">
                <a:extLst>
                  <a:ext uri="{FF2B5EF4-FFF2-40B4-BE49-F238E27FC236}">
                    <a16:creationId xmlns:a16="http://schemas.microsoft.com/office/drawing/2014/main" id="{B8C0CD4E-84DA-48E2-B21B-D48CB405947D}"/>
                  </a:ext>
                </a:extLst>
              </p:cNvPr>
              <p:cNvSpPr/>
              <p:nvPr/>
            </p:nvSpPr>
            <p:spPr>
              <a:xfrm>
                <a:off x="5560142" y="2625213"/>
                <a:ext cx="2713703" cy="766916"/>
              </a:xfrm>
              <a:prstGeom prst="flowChartDecision">
                <a:avLst/>
              </a:prstGeom>
              <a:solidFill>
                <a:schemeClr val="accent5">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54" name="Flowchart: Decision 53">
                <a:extLst>
                  <a:ext uri="{FF2B5EF4-FFF2-40B4-BE49-F238E27FC236}">
                    <a16:creationId xmlns:a16="http://schemas.microsoft.com/office/drawing/2014/main" id="{93643DD7-94C8-4AD3-99EB-3580B745428C}"/>
                  </a:ext>
                </a:extLst>
              </p:cNvPr>
              <p:cNvSpPr/>
              <p:nvPr/>
            </p:nvSpPr>
            <p:spPr>
              <a:xfrm>
                <a:off x="5560142" y="2389239"/>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55" name="Flowchart: Decision 54">
                <a:extLst>
                  <a:ext uri="{FF2B5EF4-FFF2-40B4-BE49-F238E27FC236}">
                    <a16:creationId xmlns:a16="http://schemas.microsoft.com/office/drawing/2014/main" id="{6AEFFF47-36AA-43C1-9E86-47E040B29CAD}"/>
                  </a:ext>
                </a:extLst>
              </p:cNvPr>
              <p:cNvSpPr/>
              <p:nvPr/>
            </p:nvSpPr>
            <p:spPr>
              <a:xfrm>
                <a:off x="5560142" y="2131142"/>
                <a:ext cx="2713703" cy="766916"/>
              </a:xfrm>
              <a:prstGeom prst="flowChartDecision">
                <a:avLst/>
              </a:prstGeom>
              <a:solidFill>
                <a:schemeClr val="accent5">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sp>
            <p:nvSpPr>
              <p:cNvPr id="56" name="Flowchart: Decision 55">
                <a:extLst>
                  <a:ext uri="{FF2B5EF4-FFF2-40B4-BE49-F238E27FC236}">
                    <a16:creationId xmlns:a16="http://schemas.microsoft.com/office/drawing/2014/main" id="{9BAA1962-6ABC-4761-949A-4703CD27260E}"/>
                  </a:ext>
                </a:extLst>
              </p:cNvPr>
              <p:cNvSpPr/>
              <p:nvPr/>
            </p:nvSpPr>
            <p:spPr>
              <a:xfrm>
                <a:off x="5560142" y="1895168"/>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pitchFamily="34" charset="0"/>
                  <a:cs typeface="Arial" panose="020B0604020202020204" pitchFamily="34" charset="0"/>
                </a:endParaRPr>
              </a:p>
            </p:txBody>
          </p:sp>
        </p:grpSp>
        <p:sp>
          <p:nvSpPr>
            <p:cNvPr id="62" name="Rectangle 61">
              <a:extLst>
                <a:ext uri="{FF2B5EF4-FFF2-40B4-BE49-F238E27FC236}">
                  <a16:creationId xmlns:a16="http://schemas.microsoft.com/office/drawing/2014/main" id="{91B80DC8-7D32-4FCA-A8D3-E5A914B405DC}"/>
                </a:ext>
              </a:extLst>
            </p:cNvPr>
            <p:cNvSpPr/>
            <p:nvPr/>
          </p:nvSpPr>
          <p:spPr>
            <a:xfrm>
              <a:off x="4131318" y="1697042"/>
              <a:ext cx="1016144" cy="900247"/>
            </a:xfrm>
            <a:prstGeom prst="rect">
              <a:avLst/>
            </a:prstGeom>
          </p:spPr>
          <p:txBody>
            <a:bodyPr wrap="none">
              <a:spAutoFit/>
              <a:scene3d>
                <a:camera prst="orthographicFront"/>
                <a:lightRig rig="threePt" dir="t"/>
              </a:scene3d>
              <a:sp3d extrusionH="38100" contourW="38100" prstMaterial="plastic">
                <a:bevelT/>
                <a:contourClr>
                  <a:schemeClr val="tx2"/>
                </a:contourClr>
              </a:sp3d>
            </a:bodyPr>
            <a:lstStyle/>
            <a:p>
              <a:pPr defTabSz="1219170" fontAlgn="base">
                <a:spcBef>
                  <a:spcPct val="0"/>
                </a:spcBef>
                <a:spcAft>
                  <a:spcPct val="0"/>
                </a:spcAft>
                <a:defRPr/>
              </a:pPr>
              <a:r>
                <a:rPr lang="en-GB" sz="7200" dirty="0">
                  <a:solidFill>
                    <a:srgbClr val="C7006E">
                      <a:lumMod val="60000"/>
                      <a:lumOff val="40000"/>
                    </a:srgbClr>
                  </a:solidFill>
                  <a:latin typeface="Stag Medium" panose="02000603060000020004" pitchFamily="50" charset="0"/>
                  <a:ea typeface="Segoe UI Emoji" panose="020B0502040204020203" pitchFamily="34" charset="0"/>
                  <a:cs typeface="Arial" panose="020B0604020202020204" pitchFamily="34" charset="0"/>
                </a:rPr>
                <a:t>📚</a:t>
              </a:r>
              <a:endParaRPr lang="en-GB" sz="7200" dirty="0">
                <a:solidFill>
                  <a:srgbClr val="C7006E">
                    <a:lumMod val="60000"/>
                    <a:lumOff val="40000"/>
                  </a:srgbClr>
                </a:solidFill>
                <a:latin typeface="Stag Medium" panose="02000603060000020004" pitchFamily="50" charset="0"/>
                <a:cs typeface="Arial" panose="020B0604020202020204" pitchFamily="34" charset="0"/>
              </a:endParaRPr>
            </a:p>
          </p:txBody>
        </p:sp>
      </p:grpSp>
    </p:spTree>
    <p:extLst>
      <p:ext uri="{BB962C8B-B14F-4D97-AF65-F5344CB8AC3E}">
        <p14:creationId xmlns:p14="http://schemas.microsoft.com/office/powerpoint/2010/main" val="2195961614"/>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par>
                                <p:cTn id="8" presetID="63" presetClass="path" presetSubtype="0" accel="50000" decel="50000" fill="hold" nodeType="withEffect">
                                  <p:stCondLst>
                                    <p:cond delay="0"/>
                                  </p:stCondLst>
                                  <p:childTnLst>
                                    <p:animMotion origin="layout" path="M 0 0 L 0.25 0 E" pathEditMode="relative" ptsTypes="">
                                      <p:cBhvr>
                                        <p:cTn id="9" dur="1000" spd="-100000" fill="hold"/>
                                        <p:tgtEl>
                                          <p:spTgt spid="9"/>
                                        </p:tgtEl>
                                        <p:attrNameLst>
                                          <p:attrName>ppt_x</p:attrName>
                                          <p:attrName>ppt_y</p:attrName>
                                        </p:attrNameLst>
                                      </p:cBhvr>
                                    </p:animMotion>
                                  </p:childTnLst>
                                </p:cTn>
                              </p:par>
                              <p:par>
                                <p:cTn id="10" presetID="10" presetClass="entr" presetSubtype="0" fill="hold" nodeType="withEffect">
                                  <p:stCondLst>
                                    <p:cond delay="25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childTnLst>
                                </p:cTn>
                              </p:par>
                              <p:par>
                                <p:cTn id="13" presetID="35" presetClass="path" presetSubtype="0" accel="50000" decel="50000" fill="hold" nodeType="withEffect">
                                  <p:stCondLst>
                                    <p:cond delay="250"/>
                                  </p:stCondLst>
                                  <p:childTnLst>
                                    <p:animMotion origin="layout" path="M 0 0 L -0.25 0 E" pathEditMode="relative" ptsTypes="">
                                      <p:cBhvr>
                                        <p:cTn id="14" dur="1000" spd="-100000" fill="hold"/>
                                        <p:tgtEl>
                                          <p:spTgt spid="11"/>
                                        </p:tgtEl>
                                        <p:attrNameLst>
                                          <p:attrName>ppt_x</p:attrName>
                                          <p:attrName>ppt_y</p:attrName>
                                        </p:attrNameLst>
                                      </p:cBhvr>
                                    </p:animMotion>
                                  </p:childTnLst>
                                </p:cTn>
                              </p:par>
                              <p:par>
                                <p:cTn id="15" presetID="10" presetClass="entr" presetSubtype="0" fill="hold" nodeType="withEffect">
                                  <p:stCondLst>
                                    <p:cond delay="50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Rounded Corners 15">
            <a:extLst>
              <a:ext uri="{FF2B5EF4-FFF2-40B4-BE49-F238E27FC236}">
                <a16:creationId xmlns:a16="http://schemas.microsoft.com/office/drawing/2014/main" id="{E8E704C1-3850-4BD3-B7D7-3BD2466A2928}"/>
              </a:ext>
            </a:extLst>
          </p:cNvPr>
          <p:cNvSpPr/>
          <p:nvPr/>
        </p:nvSpPr>
        <p:spPr>
          <a:xfrm>
            <a:off x="1056640" y="4608512"/>
            <a:ext cx="10078720" cy="1988840"/>
          </a:xfrm>
          <a:prstGeom prst="roundRect">
            <a:avLst/>
          </a:prstGeom>
          <a:solidFill>
            <a:srgbClr val="00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endParaRPr>
          </a:p>
        </p:txBody>
      </p:sp>
      <p:sp>
        <p:nvSpPr>
          <p:cNvPr id="3" name="Title 2"/>
          <p:cNvSpPr>
            <a:spLocks noGrp="1"/>
          </p:cNvSpPr>
          <p:nvPr>
            <p:ph type="title"/>
          </p:nvPr>
        </p:nvSpPr>
        <p:spPr/>
        <p:txBody>
          <a:bodyPr>
            <a:normAutofit/>
          </a:bodyPr>
          <a:lstStyle/>
          <a:p>
            <a:r>
              <a:rPr lang="en-GB" dirty="0">
                <a:latin typeface="+mj-lt"/>
              </a:rPr>
              <a:t>Data platform</a:t>
            </a:r>
          </a:p>
        </p:txBody>
      </p:sp>
      <p:grpSp>
        <p:nvGrpSpPr>
          <p:cNvPr id="8" name="Group 7">
            <a:extLst>
              <a:ext uri="{FF2B5EF4-FFF2-40B4-BE49-F238E27FC236}">
                <a16:creationId xmlns:a16="http://schemas.microsoft.com/office/drawing/2014/main" id="{409E4BD0-0816-482B-BD80-89EBB1A70B1D}"/>
              </a:ext>
            </a:extLst>
          </p:cNvPr>
          <p:cNvGrpSpPr/>
          <p:nvPr/>
        </p:nvGrpSpPr>
        <p:grpSpPr>
          <a:xfrm>
            <a:off x="5280672" y="1335524"/>
            <a:ext cx="1630656" cy="1028961"/>
            <a:chOff x="5869288" y="1982535"/>
            <a:chExt cx="2095412" cy="1322227"/>
          </a:xfrm>
        </p:grpSpPr>
        <p:sp>
          <p:nvSpPr>
            <p:cNvPr id="68" name="Flowchart: Decision 67">
              <a:extLst>
                <a:ext uri="{FF2B5EF4-FFF2-40B4-BE49-F238E27FC236}">
                  <a16:creationId xmlns:a16="http://schemas.microsoft.com/office/drawing/2014/main" id="{B9B2CE77-2D7B-4C1A-8B82-E808BE174A39}"/>
                </a:ext>
              </a:extLst>
            </p:cNvPr>
            <p:cNvSpPr/>
            <p:nvPr/>
          </p:nvSpPr>
          <p:spPr>
            <a:xfrm>
              <a:off x="5869288" y="2712580"/>
              <a:ext cx="2095412" cy="592182"/>
            </a:xfrm>
            <a:prstGeom prst="flowChartDecision">
              <a:avLst/>
            </a:prstGeom>
            <a:solidFill>
              <a:schemeClr val="accent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69" name="Flowchart: Decision 68">
              <a:extLst>
                <a:ext uri="{FF2B5EF4-FFF2-40B4-BE49-F238E27FC236}">
                  <a16:creationId xmlns:a16="http://schemas.microsoft.com/office/drawing/2014/main" id="{B5F413DF-EC95-4BAB-9C34-E1EFDC71D592}"/>
                </a:ext>
              </a:extLst>
            </p:cNvPr>
            <p:cNvSpPr/>
            <p:nvPr/>
          </p:nvSpPr>
          <p:spPr>
            <a:xfrm>
              <a:off x="5869288" y="2476606"/>
              <a:ext cx="2095412" cy="592182"/>
            </a:xfrm>
            <a:prstGeom prst="flowChartDecision">
              <a:avLst/>
            </a:prstGeom>
            <a:solidFill>
              <a:schemeClr val="accent5">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0" name="Flowchart: Decision 69">
              <a:extLst>
                <a:ext uri="{FF2B5EF4-FFF2-40B4-BE49-F238E27FC236}">
                  <a16:creationId xmlns:a16="http://schemas.microsoft.com/office/drawing/2014/main" id="{4C7C7BE7-B7D3-4DC8-BDF7-DA3D77E9AE96}"/>
                </a:ext>
              </a:extLst>
            </p:cNvPr>
            <p:cNvSpPr/>
            <p:nvPr/>
          </p:nvSpPr>
          <p:spPr>
            <a:xfrm>
              <a:off x="5869288" y="2218509"/>
              <a:ext cx="2095412" cy="592182"/>
            </a:xfrm>
            <a:prstGeom prst="flowChartDecision">
              <a:avLst/>
            </a:prstGeom>
            <a:solidFill>
              <a:schemeClr val="bg2">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1" name="Flowchart: Decision 70">
              <a:extLst>
                <a:ext uri="{FF2B5EF4-FFF2-40B4-BE49-F238E27FC236}">
                  <a16:creationId xmlns:a16="http://schemas.microsoft.com/office/drawing/2014/main" id="{6F0F31CC-97D6-4EDA-BE3B-4BFCBBDD80BF}"/>
                </a:ext>
              </a:extLst>
            </p:cNvPr>
            <p:cNvSpPr/>
            <p:nvPr/>
          </p:nvSpPr>
          <p:spPr>
            <a:xfrm>
              <a:off x="5869288" y="1982535"/>
              <a:ext cx="2095412" cy="592182"/>
            </a:xfrm>
            <a:prstGeom prst="flowChartDecision">
              <a:avLst/>
            </a:prstGeom>
            <a:solidFill>
              <a:schemeClr val="accent6">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grpSp>
        <p:nvGrpSpPr>
          <p:cNvPr id="12" name="Group 11">
            <a:extLst>
              <a:ext uri="{FF2B5EF4-FFF2-40B4-BE49-F238E27FC236}">
                <a16:creationId xmlns:a16="http://schemas.microsoft.com/office/drawing/2014/main" id="{9A8709E2-7B42-4DFB-B4DE-D391F474AA2A}"/>
              </a:ext>
            </a:extLst>
          </p:cNvPr>
          <p:cNvGrpSpPr/>
          <p:nvPr/>
        </p:nvGrpSpPr>
        <p:grpSpPr>
          <a:xfrm>
            <a:off x="5231904" y="4911513"/>
            <a:ext cx="1728192" cy="1385304"/>
            <a:chOff x="3923928" y="3879121"/>
            <a:chExt cx="1296144" cy="1038978"/>
          </a:xfrm>
        </p:grpSpPr>
        <p:grpSp>
          <p:nvGrpSpPr>
            <p:cNvPr id="37" name="Group 36">
              <a:extLst>
                <a:ext uri="{FF2B5EF4-FFF2-40B4-BE49-F238E27FC236}">
                  <a16:creationId xmlns:a16="http://schemas.microsoft.com/office/drawing/2014/main" id="{E8BCDEC1-A199-469D-941B-41FEC83A4FB1}"/>
                </a:ext>
              </a:extLst>
            </p:cNvPr>
            <p:cNvGrpSpPr/>
            <p:nvPr/>
          </p:nvGrpSpPr>
          <p:grpSpPr>
            <a:xfrm>
              <a:off x="3923928" y="3879121"/>
              <a:ext cx="1296144" cy="714992"/>
              <a:chOff x="5560142" y="1895168"/>
              <a:chExt cx="2713703" cy="1496961"/>
            </a:xfrm>
            <a:solidFill>
              <a:schemeClr val="accent5">
                <a:lumMod val="60000"/>
                <a:lumOff val="40000"/>
              </a:schemeClr>
            </a:solidFill>
          </p:grpSpPr>
          <p:sp>
            <p:nvSpPr>
              <p:cNvPr id="39" name="Flowchart: Decision 38">
                <a:extLst>
                  <a:ext uri="{FF2B5EF4-FFF2-40B4-BE49-F238E27FC236}">
                    <a16:creationId xmlns:a16="http://schemas.microsoft.com/office/drawing/2014/main" id="{4F285DCD-E973-49AB-9E9D-6D3922AA0D25}"/>
                  </a:ext>
                </a:extLst>
              </p:cNvPr>
              <p:cNvSpPr/>
              <p:nvPr/>
            </p:nvSpPr>
            <p:spPr>
              <a:xfrm>
                <a:off x="5560142" y="2625213"/>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41" name="Flowchart: Decision 40">
                <a:extLst>
                  <a:ext uri="{FF2B5EF4-FFF2-40B4-BE49-F238E27FC236}">
                    <a16:creationId xmlns:a16="http://schemas.microsoft.com/office/drawing/2014/main" id="{C9F3EE8B-C5FD-41BC-A96C-D66281BFCD23}"/>
                  </a:ext>
                </a:extLst>
              </p:cNvPr>
              <p:cNvSpPr/>
              <p:nvPr/>
            </p:nvSpPr>
            <p:spPr>
              <a:xfrm>
                <a:off x="5560142" y="2389239"/>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53" name="Flowchart: Decision 52">
                <a:extLst>
                  <a:ext uri="{FF2B5EF4-FFF2-40B4-BE49-F238E27FC236}">
                    <a16:creationId xmlns:a16="http://schemas.microsoft.com/office/drawing/2014/main" id="{15A8E249-D5B6-461F-A309-21E443FA9A2F}"/>
                  </a:ext>
                </a:extLst>
              </p:cNvPr>
              <p:cNvSpPr/>
              <p:nvPr/>
            </p:nvSpPr>
            <p:spPr>
              <a:xfrm>
                <a:off x="5560142" y="2131142"/>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59" name="Flowchart: Decision 58">
                <a:extLst>
                  <a:ext uri="{FF2B5EF4-FFF2-40B4-BE49-F238E27FC236}">
                    <a16:creationId xmlns:a16="http://schemas.microsoft.com/office/drawing/2014/main" id="{9F6E5147-D497-4167-AFA7-F137C5B55126}"/>
                  </a:ext>
                </a:extLst>
              </p:cNvPr>
              <p:cNvSpPr/>
              <p:nvPr/>
            </p:nvSpPr>
            <p:spPr>
              <a:xfrm>
                <a:off x="5560142" y="1895168"/>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73" name="Rectangle 72">
              <a:extLst>
                <a:ext uri="{FF2B5EF4-FFF2-40B4-BE49-F238E27FC236}">
                  <a16:creationId xmlns:a16="http://schemas.microsoft.com/office/drawing/2014/main" id="{84FD3FB6-8E0C-4FDD-93F2-4E91A145E22B}"/>
                </a:ext>
              </a:extLst>
            </p:cNvPr>
            <p:cNvSpPr/>
            <p:nvPr/>
          </p:nvSpPr>
          <p:spPr>
            <a:xfrm>
              <a:off x="4067944" y="4712225"/>
              <a:ext cx="1008112" cy="205874"/>
            </a:xfrm>
            <a:prstGeom prst="rect">
              <a:avLst/>
            </a:prstGeom>
            <a:solidFill>
              <a:srgbClr val="00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1467" dirty="0">
                  <a:solidFill>
                    <a:srgbClr val="FFFFFF"/>
                  </a:solidFill>
                  <a:latin typeface="Arial" panose="020B0604020202020204"/>
                </a:rPr>
                <a:t>Survey data</a:t>
              </a:r>
            </a:p>
          </p:txBody>
        </p:sp>
      </p:grpSp>
      <p:grpSp>
        <p:nvGrpSpPr>
          <p:cNvPr id="74" name="Group 73">
            <a:extLst>
              <a:ext uri="{FF2B5EF4-FFF2-40B4-BE49-F238E27FC236}">
                <a16:creationId xmlns:a16="http://schemas.microsoft.com/office/drawing/2014/main" id="{C122F9BF-8863-4C29-8922-9F4E97A7932A}"/>
              </a:ext>
            </a:extLst>
          </p:cNvPr>
          <p:cNvGrpSpPr/>
          <p:nvPr/>
        </p:nvGrpSpPr>
        <p:grpSpPr>
          <a:xfrm>
            <a:off x="5231904" y="3177484"/>
            <a:ext cx="1728192" cy="953323"/>
            <a:chOff x="5560142" y="1895168"/>
            <a:chExt cx="2713703" cy="1496961"/>
          </a:xfrm>
          <a:solidFill>
            <a:schemeClr val="accent5">
              <a:lumMod val="60000"/>
              <a:lumOff val="40000"/>
            </a:schemeClr>
          </a:solidFill>
        </p:grpSpPr>
        <p:sp>
          <p:nvSpPr>
            <p:cNvPr id="75" name="Flowchart: Decision 74">
              <a:extLst>
                <a:ext uri="{FF2B5EF4-FFF2-40B4-BE49-F238E27FC236}">
                  <a16:creationId xmlns:a16="http://schemas.microsoft.com/office/drawing/2014/main" id="{0F77C405-05F2-4C99-80D8-C276434BD918}"/>
                </a:ext>
              </a:extLst>
            </p:cNvPr>
            <p:cNvSpPr/>
            <p:nvPr/>
          </p:nvSpPr>
          <p:spPr>
            <a:xfrm>
              <a:off x="5560142" y="2625213"/>
              <a:ext cx="2713703" cy="766916"/>
            </a:xfrm>
            <a:prstGeom prst="flowChartDecision">
              <a:avLst/>
            </a:prstGeom>
            <a:solidFill>
              <a:schemeClr val="accent5">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6" name="Flowchart: Decision 75">
              <a:extLst>
                <a:ext uri="{FF2B5EF4-FFF2-40B4-BE49-F238E27FC236}">
                  <a16:creationId xmlns:a16="http://schemas.microsoft.com/office/drawing/2014/main" id="{F4D443D6-2F31-4006-AEE1-C0A189731FAF}"/>
                </a:ext>
              </a:extLst>
            </p:cNvPr>
            <p:cNvSpPr/>
            <p:nvPr/>
          </p:nvSpPr>
          <p:spPr>
            <a:xfrm>
              <a:off x="5560142" y="2389239"/>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7" name="Flowchart: Decision 76">
              <a:extLst>
                <a:ext uri="{FF2B5EF4-FFF2-40B4-BE49-F238E27FC236}">
                  <a16:creationId xmlns:a16="http://schemas.microsoft.com/office/drawing/2014/main" id="{20DA6B32-8F01-4A16-B704-BBC5BBBC80FE}"/>
                </a:ext>
              </a:extLst>
            </p:cNvPr>
            <p:cNvSpPr/>
            <p:nvPr/>
          </p:nvSpPr>
          <p:spPr>
            <a:xfrm>
              <a:off x="5560142" y="2131142"/>
              <a:ext cx="2713703" cy="766916"/>
            </a:xfrm>
            <a:prstGeom prst="flowChartDecision">
              <a:avLst/>
            </a:prstGeom>
            <a:solidFill>
              <a:schemeClr val="accent5">
                <a:lumMod val="7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8" name="Flowchart: Decision 77">
              <a:extLst>
                <a:ext uri="{FF2B5EF4-FFF2-40B4-BE49-F238E27FC236}">
                  <a16:creationId xmlns:a16="http://schemas.microsoft.com/office/drawing/2014/main" id="{4D7C546B-2AA4-4083-A41D-B5C9645D6E1B}"/>
                </a:ext>
              </a:extLst>
            </p:cNvPr>
            <p:cNvSpPr/>
            <p:nvPr/>
          </p:nvSpPr>
          <p:spPr>
            <a:xfrm>
              <a:off x="5560142" y="1895168"/>
              <a:ext cx="2713703" cy="766916"/>
            </a:xfrm>
            <a:prstGeom prst="flowChartDecision">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grpSp>
        <p:nvGrpSpPr>
          <p:cNvPr id="11" name="Group 10">
            <a:extLst>
              <a:ext uri="{FF2B5EF4-FFF2-40B4-BE49-F238E27FC236}">
                <a16:creationId xmlns:a16="http://schemas.microsoft.com/office/drawing/2014/main" id="{242B212E-11A4-41D1-A40A-8C8F895DB181}"/>
              </a:ext>
            </a:extLst>
          </p:cNvPr>
          <p:cNvGrpSpPr/>
          <p:nvPr/>
        </p:nvGrpSpPr>
        <p:grpSpPr>
          <a:xfrm>
            <a:off x="3055270" y="4911514"/>
            <a:ext cx="2129829" cy="1623927"/>
            <a:chOff x="2261146" y="3879121"/>
            <a:chExt cx="1597372" cy="1217945"/>
          </a:xfrm>
        </p:grpSpPr>
        <p:grpSp>
          <p:nvGrpSpPr>
            <p:cNvPr id="79" name="Group 78">
              <a:extLst>
                <a:ext uri="{FF2B5EF4-FFF2-40B4-BE49-F238E27FC236}">
                  <a16:creationId xmlns:a16="http://schemas.microsoft.com/office/drawing/2014/main" id="{F23CFF18-585D-456B-B8F2-AD9F32F9D4EB}"/>
                </a:ext>
              </a:extLst>
            </p:cNvPr>
            <p:cNvGrpSpPr/>
            <p:nvPr/>
          </p:nvGrpSpPr>
          <p:grpSpPr>
            <a:xfrm>
              <a:off x="2411760" y="3879121"/>
              <a:ext cx="1296144" cy="714992"/>
              <a:chOff x="5560142" y="1895168"/>
              <a:chExt cx="2713703" cy="1496961"/>
            </a:xfrm>
            <a:solidFill>
              <a:schemeClr val="accent5">
                <a:lumMod val="60000"/>
                <a:lumOff val="40000"/>
              </a:schemeClr>
            </a:solidFill>
          </p:grpSpPr>
          <p:sp>
            <p:nvSpPr>
              <p:cNvPr id="80" name="Flowchart: Decision 79">
                <a:extLst>
                  <a:ext uri="{FF2B5EF4-FFF2-40B4-BE49-F238E27FC236}">
                    <a16:creationId xmlns:a16="http://schemas.microsoft.com/office/drawing/2014/main" id="{1A7CBD4D-A340-4133-B229-47CA34232948}"/>
                  </a:ext>
                </a:extLst>
              </p:cNvPr>
              <p:cNvSpPr/>
              <p:nvPr/>
            </p:nvSpPr>
            <p:spPr>
              <a:xfrm>
                <a:off x="5560142" y="2625213"/>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81" name="Flowchart: Decision 80">
                <a:extLst>
                  <a:ext uri="{FF2B5EF4-FFF2-40B4-BE49-F238E27FC236}">
                    <a16:creationId xmlns:a16="http://schemas.microsoft.com/office/drawing/2014/main" id="{B4795BEC-8243-4A38-81EE-BA6AC53E3B67}"/>
                  </a:ext>
                </a:extLst>
              </p:cNvPr>
              <p:cNvSpPr/>
              <p:nvPr/>
            </p:nvSpPr>
            <p:spPr>
              <a:xfrm>
                <a:off x="5560142" y="2389239"/>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82" name="Flowchart: Decision 81">
                <a:extLst>
                  <a:ext uri="{FF2B5EF4-FFF2-40B4-BE49-F238E27FC236}">
                    <a16:creationId xmlns:a16="http://schemas.microsoft.com/office/drawing/2014/main" id="{0E7101AB-E501-4D51-934D-9CE97E4E68C1}"/>
                  </a:ext>
                </a:extLst>
              </p:cNvPr>
              <p:cNvSpPr/>
              <p:nvPr/>
            </p:nvSpPr>
            <p:spPr>
              <a:xfrm>
                <a:off x="5560142" y="2131142"/>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83" name="Flowchart: Decision 82">
                <a:extLst>
                  <a:ext uri="{FF2B5EF4-FFF2-40B4-BE49-F238E27FC236}">
                    <a16:creationId xmlns:a16="http://schemas.microsoft.com/office/drawing/2014/main" id="{44D88681-673C-4B67-8D35-E2C2B5AEDA5D}"/>
                  </a:ext>
                </a:extLst>
              </p:cNvPr>
              <p:cNvSpPr/>
              <p:nvPr/>
            </p:nvSpPr>
            <p:spPr>
              <a:xfrm>
                <a:off x="5560142" y="1895168"/>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84" name="Rectangle 83">
              <a:extLst>
                <a:ext uri="{FF2B5EF4-FFF2-40B4-BE49-F238E27FC236}">
                  <a16:creationId xmlns:a16="http://schemas.microsoft.com/office/drawing/2014/main" id="{C8895795-BD7A-435F-BFA3-A13ADAAE7527}"/>
                </a:ext>
              </a:extLst>
            </p:cNvPr>
            <p:cNvSpPr/>
            <p:nvPr/>
          </p:nvSpPr>
          <p:spPr>
            <a:xfrm>
              <a:off x="2261146" y="4533258"/>
              <a:ext cx="1597372" cy="563808"/>
            </a:xfrm>
            <a:prstGeom prst="rect">
              <a:avLst/>
            </a:prstGeom>
            <a:solidFill>
              <a:srgbClr val="00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1467" dirty="0">
                  <a:solidFill>
                    <a:srgbClr val="FFFFFF"/>
                  </a:solidFill>
                  <a:latin typeface="Arial" panose="020B0604020202020204"/>
                </a:rPr>
                <a:t>Internal systems e.g. social care, education, finance, HR</a:t>
              </a:r>
            </a:p>
          </p:txBody>
        </p:sp>
      </p:grpSp>
      <p:grpSp>
        <p:nvGrpSpPr>
          <p:cNvPr id="13" name="Group 12">
            <a:extLst>
              <a:ext uri="{FF2B5EF4-FFF2-40B4-BE49-F238E27FC236}">
                <a16:creationId xmlns:a16="http://schemas.microsoft.com/office/drawing/2014/main" id="{D7E83BC7-B7B4-4C95-AD9C-393CE43B8C49}"/>
              </a:ext>
            </a:extLst>
          </p:cNvPr>
          <p:cNvGrpSpPr/>
          <p:nvPr/>
        </p:nvGrpSpPr>
        <p:grpSpPr>
          <a:xfrm>
            <a:off x="7248128" y="4911514"/>
            <a:ext cx="1728192" cy="1473649"/>
            <a:chOff x="5405790" y="3879121"/>
            <a:chExt cx="1296144" cy="1105237"/>
          </a:xfrm>
        </p:grpSpPr>
        <p:grpSp>
          <p:nvGrpSpPr>
            <p:cNvPr id="91" name="Group 90">
              <a:extLst>
                <a:ext uri="{FF2B5EF4-FFF2-40B4-BE49-F238E27FC236}">
                  <a16:creationId xmlns:a16="http://schemas.microsoft.com/office/drawing/2014/main" id="{6BDEEBDF-4B13-47C6-B85A-D006D667D92E}"/>
                </a:ext>
              </a:extLst>
            </p:cNvPr>
            <p:cNvGrpSpPr/>
            <p:nvPr/>
          </p:nvGrpSpPr>
          <p:grpSpPr>
            <a:xfrm>
              <a:off x="5405790" y="3879121"/>
              <a:ext cx="1296144" cy="714992"/>
              <a:chOff x="5560142" y="1895168"/>
              <a:chExt cx="2713703" cy="1496961"/>
            </a:xfrm>
            <a:solidFill>
              <a:schemeClr val="accent5">
                <a:lumMod val="60000"/>
                <a:lumOff val="40000"/>
              </a:schemeClr>
            </a:solidFill>
          </p:grpSpPr>
          <p:sp>
            <p:nvSpPr>
              <p:cNvPr id="92" name="Flowchart: Decision 91">
                <a:extLst>
                  <a:ext uri="{FF2B5EF4-FFF2-40B4-BE49-F238E27FC236}">
                    <a16:creationId xmlns:a16="http://schemas.microsoft.com/office/drawing/2014/main" id="{7A182C41-FDFE-446A-B169-FBA611121D8B}"/>
                  </a:ext>
                </a:extLst>
              </p:cNvPr>
              <p:cNvSpPr/>
              <p:nvPr/>
            </p:nvSpPr>
            <p:spPr>
              <a:xfrm>
                <a:off x="5560142" y="2625213"/>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93" name="Flowchart: Decision 92">
                <a:extLst>
                  <a:ext uri="{FF2B5EF4-FFF2-40B4-BE49-F238E27FC236}">
                    <a16:creationId xmlns:a16="http://schemas.microsoft.com/office/drawing/2014/main" id="{876B4946-7D8C-41E3-8A97-EFE3D4FEF839}"/>
                  </a:ext>
                </a:extLst>
              </p:cNvPr>
              <p:cNvSpPr/>
              <p:nvPr/>
            </p:nvSpPr>
            <p:spPr>
              <a:xfrm>
                <a:off x="5560142" y="2389239"/>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94" name="Flowchart: Decision 93">
                <a:extLst>
                  <a:ext uri="{FF2B5EF4-FFF2-40B4-BE49-F238E27FC236}">
                    <a16:creationId xmlns:a16="http://schemas.microsoft.com/office/drawing/2014/main" id="{1A9F5406-5E2B-4208-BDCD-EFF836A7E494}"/>
                  </a:ext>
                </a:extLst>
              </p:cNvPr>
              <p:cNvSpPr/>
              <p:nvPr/>
            </p:nvSpPr>
            <p:spPr>
              <a:xfrm>
                <a:off x="5560142" y="2131142"/>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95" name="Flowchart: Decision 94">
                <a:extLst>
                  <a:ext uri="{FF2B5EF4-FFF2-40B4-BE49-F238E27FC236}">
                    <a16:creationId xmlns:a16="http://schemas.microsoft.com/office/drawing/2014/main" id="{5D69D56D-A640-42F1-A708-D9686222584E}"/>
                  </a:ext>
                </a:extLst>
              </p:cNvPr>
              <p:cNvSpPr/>
              <p:nvPr/>
            </p:nvSpPr>
            <p:spPr>
              <a:xfrm>
                <a:off x="5560142" y="1895168"/>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96" name="Rectangle 95">
              <a:extLst>
                <a:ext uri="{FF2B5EF4-FFF2-40B4-BE49-F238E27FC236}">
                  <a16:creationId xmlns:a16="http://schemas.microsoft.com/office/drawing/2014/main" id="{C1F56436-366E-4F4F-BB6F-60C83B0F7CA4}"/>
                </a:ext>
              </a:extLst>
            </p:cNvPr>
            <p:cNvSpPr/>
            <p:nvPr/>
          </p:nvSpPr>
          <p:spPr>
            <a:xfrm>
              <a:off x="5549806" y="4645966"/>
              <a:ext cx="1008112" cy="338392"/>
            </a:xfrm>
            <a:prstGeom prst="rect">
              <a:avLst/>
            </a:prstGeom>
            <a:solidFill>
              <a:srgbClr val="00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1467" dirty="0">
                  <a:solidFill>
                    <a:srgbClr val="FFFFFF"/>
                  </a:solidFill>
                  <a:latin typeface="Arial" panose="020B0604020202020204"/>
                </a:rPr>
                <a:t>Community intelligence</a:t>
              </a:r>
            </a:p>
          </p:txBody>
        </p:sp>
      </p:grpSp>
      <p:grpSp>
        <p:nvGrpSpPr>
          <p:cNvPr id="14" name="Group 13">
            <a:extLst>
              <a:ext uri="{FF2B5EF4-FFF2-40B4-BE49-F238E27FC236}">
                <a16:creationId xmlns:a16="http://schemas.microsoft.com/office/drawing/2014/main" id="{41C00D50-5232-4BB9-B58C-FE77A0A33F9E}"/>
              </a:ext>
            </a:extLst>
          </p:cNvPr>
          <p:cNvGrpSpPr/>
          <p:nvPr/>
        </p:nvGrpSpPr>
        <p:grpSpPr>
          <a:xfrm>
            <a:off x="9264352" y="4906678"/>
            <a:ext cx="1728192" cy="1392509"/>
            <a:chOff x="6830874" y="3879121"/>
            <a:chExt cx="1296144" cy="1044382"/>
          </a:xfrm>
        </p:grpSpPr>
        <p:grpSp>
          <p:nvGrpSpPr>
            <p:cNvPr id="97" name="Group 96">
              <a:extLst>
                <a:ext uri="{FF2B5EF4-FFF2-40B4-BE49-F238E27FC236}">
                  <a16:creationId xmlns:a16="http://schemas.microsoft.com/office/drawing/2014/main" id="{55F2F187-69D5-4EFE-8725-F330DD87D06A}"/>
                </a:ext>
              </a:extLst>
            </p:cNvPr>
            <p:cNvGrpSpPr/>
            <p:nvPr/>
          </p:nvGrpSpPr>
          <p:grpSpPr>
            <a:xfrm>
              <a:off x="6830874" y="3879121"/>
              <a:ext cx="1296144" cy="714992"/>
              <a:chOff x="5560142" y="1895168"/>
              <a:chExt cx="2713703" cy="1496961"/>
            </a:xfrm>
            <a:solidFill>
              <a:schemeClr val="accent5">
                <a:lumMod val="60000"/>
                <a:lumOff val="40000"/>
              </a:schemeClr>
            </a:solidFill>
          </p:grpSpPr>
          <p:sp>
            <p:nvSpPr>
              <p:cNvPr id="98" name="Flowchart: Decision 97">
                <a:extLst>
                  <a:ext uri="{FF2B5EF4-FFF2-40B4-BE49-F238E27FC236}">
                    <a16:creationId xmlns:a16="http://schemas.microsoft.com/office/drawing/2014/main" id="{77055C6B-FA9C-44BD-9315-DC8F13F78BCE}"/>
                  </a:ext>
                </a:extLst>
              </p:cNvPr>
              <p:cNvSpPr/>
              <p:nvPr/>
            </p:nvSpPr>
            <p:spPr>
              <a:xfrm>
                <a:off x="5560142" y="2625213"/>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99" name="Flowchart: Decision 98">
                <a:extLst>
                  <a:ext uri="{FF2B5EF4-FFF2-40B4-BE49-F238E27FC236}">
                    <a16:creationId xmlns:a16="http://schemas.microsoft.com/office/drawing/2014/main" id="{69A663AD-BB16-433E-8182-E1C3B13D4FE4}"/>
                  </a:ext>
                </a:extLst>
              </p:cNvPr>
              <p:cNvSpPr/>
              <p:nvPr/>
            </p:nvSpPr>
            <p:spPr>
              <a:xfrm>
                <a:off x="5560142" y="2389239"/>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00" name="Flowchart: Decision 99">
                <a:extLst>
                  <a:ext uri="{FF2B5EF4-FFF2-40B4-BE49-F238E27FC236}">
                    <a16:creationId xmlns:a16="http://schemas.microsoft.com/office/drawing/2014/main" id="{1745251F-2AA5-47CA-A9F6-DA4593B13BF9}"/>
                  </a:ext>
                </a:extLst>
              </p:cNvPr>
              <p:cNvSpPr/>
              <p:nvPr/>
            </p:nvSpPr>
            <p:spPr>
              <a:xfrm>
                <a:off x="5560142" y="2131142"/>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01" name="Flowchart: Decision 100">
                <a:extLst>
                  <a:ext uri="{FF2B5EF4-FFF2-40B4-BE49-F238E27FC236}">
                    <a16:creationId xmlns:a16="http://schemas.microsoft.com/office/drawing/2014/main" id="{F8CD73A0-C48C-47D0-A15C-11C05E880446}"/>
                  </a:ext>
                </a:extLst>
              </p:cNvPr>
              <p:cNvSpPr/>
              <p:nvPr/>
            </p:nvSpPr>
            <p:spPr>
              <a:xfrm>
                <a:off x="5560142" y="1895168"/>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102" name="Rectangle 101">
              <a:extLst>
                <a:ext uri="{FF2B5EF4-FFF2-40B4-BE49-F238E27FC236}">
                  <a16:creationId xmlns:a16="http://schemas.microsoft.com/office/drawing/2014/main" id="{7E16A1AB-B4FB-4728-9191-A2F4C528100E}"/>
                </a:ext>
              </a:extLst>
            </p:cNvPr>
            <p:cNvSpPr/>
            <p:nvPr/>
          </p:nvSpPr>
          <p:spPr>
            <a:xfrm>
              <a:off x="6902882" y="4706821"/>
              <a:ext cx="1152128" cy="216682"/>
            </a:xfrm>
            <a:prstGeom prst="rect">
              <a:avLst/>
            </a:prstGeom>
            <a:solidFill>
              <a:srgbClr val="00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1467" dirty="0">
                  <a:solidFill>
                    <a:srgbClr val="FFFFFF"/>
                  </a:solidFill>
                  <a:latin typeface="Arial" panose="020B0604020202020204"/>
                </a:rPr>
                <a:t>Partner data</a:t>
              </a:r>
            </a:p>
          </p:txBody>
        </p:sp>
      </p:grpSp>
      <p:grpSp>
        <p:nvGrpSpPr>
          <p:cNvPr id="10" name="Group 9">
            <a:extLst>
              <a:ext uri="{FF2B5EF4-FFF2-40B4-BE49-F238E27FC236}">
                <a16:creationId xmlns:a16="http://schemas.microsoft.com/office/drawing/2014/main" id="{46D86286-2337-49A8-B79D-60AF9E63F131}"/>
              </a:ext>
            </a:extLst>
          </p:cNvPr>
          <p:cNvGrpSpPr/>
          <p:nvPr/>
        </p:nvGrpSpPr>
        <p:grpSpPr>
          <a:xfrm>
            <a:off x="1199456" y="4911514"/>
            <a:ext cx="1728192" cy="1623927"/>
            <a:chOff x="956370" y="3879121"/>
            <a:chExt cx="1296144" cy="1217945"/>
          </a:xfrm>
        </p:grpSpPr>
        <p:grpSp>
          <p:nvGrpSpPr>
            <p:cNvPr id="103" name="Group 102">
              <a:extLst>
                <a:ext uri="{FF2B5EF4-FFF2-40B4-BE49-F238E27FC236}">
                  <a16:creationId xmlns:a16="http://schemas.microsoft.com/office/drawing/2014/main" id="{C0B16F67-8CB4-499C-930A-55A880C3546B}"/>
                </a:ext>
              </a:extLst>
            </p:cNvPr>
            <p:cNvGrpSpPr/>
            <p:nvPr/>
          </p:nvGrpSpPr>
          <p:grpSpPr>
            <a:xfrm>
              <a:off x="956370" y="3879121"/>
              <a:ext cx="1296144" cy="714992"/>
              <a:chOff x="5560142" y="1895168"/>
              <a:chExt cx="2713703" cy="1496961"/>
            </a:xfrm>
            <a:solidFill>
              <a:schemeClr val="accent5">
                <a:lumMod val="60000"/>
                <a:lumOff val="40000"/>
              </a:schemeClr>
            </a:solidFill>
          </p:grpSpPr>
          <p:sp>
            <p:nvSpPr>
              <p:cNvPr id="104" name="Flowchart: Decision 103">
                <a:extLst>
                  <a:ext uri="{FF2B5EF4-FFF2-40B4-BE49-F238E27FC236}">
                    <a16:creationId xmlns:a16="http://schemas.microsoft.com/office/drawing/2014/main" id="{801F6982-B121-422B-8FA9-6508FDDEAEA9}"/>
                  </a:ext>
                </a:extLst>
              </p:cNvPr>
              <p:cNvSpPr/>
              <p:nvPr/>
            </p:nvSpPr>
            <p:spPr>
              <a:xfrm>
                <a:off x="5560142" y="2625213"/>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05" name="Flowchart: Decision 104">
                <a:extLst>
                  <a:ext uri="{FF2B5EF4-FFF2-40B4-BE49-F238E27FC236}">
                    <a16:creationId xmlns:a16="http://schemas.microsoft.com/office/drawing/2014/main" id="{D0E00DB7-D765-48D6-8951-4C4ACB7B3438}"/>
                  </a:ext>
                </a:extLst>
              </p:cNvPr>
              <p:cNvSpPr/>
              <p:nvPr/>
            </p:nvSpPr>
            <p:spPr>
              <a:xfrm>
                <a:off x="5560142" y="2389239"/>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06" name="Flowchart: Decision 105">
                <a:extLst>
                  <a:ext uri="{FF2B5EF4-FFF2-40B4-BE49-F238E27FC236}">
                    <a16:creationId xmlns:a16="http://schemas.microsoft.com/office/drawing/2014/main" id="{883D001D-0DE4-4A6F-8433-BE49CB3BB812}"/>
                  </a:ext>
                </a:extLst>
              </p:cNvPr>
              <p:cNvSpPr/>
              <p:nvPr/>
            </p:nvSpPr>
            <p:spPr>
              <a:xfrm>
                <a:off x="5560142" y="2131142"/>
                <a:ext cx="2713703" cy="766916"/>
              </a:xfrm>
              <a:prstGeom prst="flowChartDecision">
                <a:avLst/>
              </a:prstGeom>
              <a:solidFill>
                <a:schemeClr val="bg1">
                  <a:lumMod val="95000"/>
                  <a:lumOff val="5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07" name="Flowchart: Decision 106">
                <a:extLst>
                  <a:ext uri="{FF2B5EF4-FFF2-40B4-BE49-F238E27FC236}">
                    <a16:creationId xmlns:a16="http://schemas.microsoft.com/office/drawing/2014/main" id="{8A14593A-C1D9-41AE-88CA-960F1627446E}"/>
                  </a:ext>
                </a:extLst>
              </p:cNvPr>
              <p:cNvSpPr/>
              <p:nvPr/>
            </p:nvSpPr>
            <p:spPr>
              <a:xfrm>
                <a:off x="5560142" y="1895168"/>
                <a:ext cx="2713703" cy="766916"/>
              </a:xfrm>
              <a:prstGeom prst="flowChartDecision">
                <a:avLst/>
              </a:prstGeom>
              <a:solidFill>
                <a:schemeClr val="bg1">
                  <a:lumMod val="50000"/>
                  <a:lumOff val="50000"/>
                </a:schemeClr>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108" name="Rectangle 107">
              <a:extLst>
                <a:ext uri="{FF2B5EF4-FFF2-40B4-BE49-F238E27FC236}">
                  <a16:creationId xmlns:a16="http://schemas.microsoft.com/office/drawing/2014/main" id="{E21CA57F-D230-4375-A5C9-5FDE2D5448C3}"/>
                </a:ext>
              </a:extLst>
            </p:cNvPr>
            <p:cNvSpPr/>
            <p:nvPr/>
          </p:nvSpPr>
          <p:spPr>
            <a:xfrm>
              <a:off x="1012632" y="4533258"/>
              <a:ext cx="1183620" cy="563808"/>
            </a:xfrm>
            <a:prstGeom prst="rect">
              <a:avLst/>
            </a:prstGeom>
            <a:solidFill>
              <a:srgbClr val="00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r>
                <a:rPr lang="en-GB" sz="1467" dirty="0">
                  <a:solidFill>
                    <a:srgbClr val="FFFFFF"/>
                  </a:solidFill>
                  <a:latin typeface="Arial" panose="020B0604020202020204"/>
                </a:rPr>
                <a:t>External data e.g. Fingertips, LGInformPlus</a:t>
              </a:r>
            </a:p>
          </p:txBody>
        </p:sp>
      </p:grpSp>
      <p:sp>
        <p:nvSpPr>
          <p:cNvPr id="109" name="TextBox 108">
            <a:extLst>
              <a:ext uri="{FF2B5EF4-FFF2-40B4-BE49-F238E27FC236}">
                <a16:creationId xmlns:a16="http://schemas.microsoft.com/office/drawing/2014/main" id="{3039DE7E-7D7B-4866-84AB-59E1D9346EFF}"/>
              </a:ext>
            </a:extLst>
          </p:cNvPr>
          <p:cNvSpPr txBox="1"/>
          <p:nvPr/>
        </p:nvSpPr>
        <p:spPr>
          <a:xfrm>
            <a:off x="4944886" y="6301653"/>
            <a:ext cx="2321469" cy="379656"/>
          </a:xfrm>
          <a:prstGeom prst="rect">
            <a:avLst/>
          </a:prstGeom>
          <a:noFill/>
        </p:spPr>
        <p:txBody>
          <a:bodyPr wrap="none" rtlCol="0">
            <a:spAutoFit/>
          </a:bodyPr>
          <a:lstStyle/>
          <a:p>
            <a:pPr algn="ctr" defTabSz="1219170" fontAlgn="base">
              <a:spcBef>
                <a:spcPct val="0"/>
              </a:spcBef>
              <a:spcAft>
                <a:spcPct val="0"/>
              </a:spcAft>
              <a:defRPr/>
            </a:pPr>
            <a:r>
              <a:rPr lang="en-GB" sz="1867" b="1" dirty="0">
                <a:ln>
                  <a:solidFill>
                    <a:prstClr val="black"/>
                  </a:solidFill>
                </a:ln>
                <a:solidFill>
                  <a:srgbClr val="FDCB4C"/>
                </a:solidFill>
                <a:latin typeface="Arial" panose="020B0604020202020204"/>
              </a:rPr>
              <a:t>Individual systems</a:t>
            </a:r>
          </a:p>
        </p:txBody>
      </p:sp>
      <p:cxnSp>
        <p:nvCxnSpPr>
          <p:cNvPr id="19" name="Connector: Elbow 18">
            <a:extLst>
              <a:ext uri="{FF2B5EF4-FFF2-40B4-BE49-F238E27FC236}">
                <a16:creationId xmlns:a16="http://schemas.microsoft.com/office/drawing/2014/main" id="{5F5EA181-1229-4D08-AB9B-044CF22735A8}"/>
              </a:ext>
            </a:extLst>
          </p:cNvPr>
          <p:cNvCxnSpPr>
            <a:cxnSpLocks/>
            <a:stCxn id="107" idx="0"/>
            <a:endCxn id="76" idx="1"/>
          </p:cNvCxnSpPr>
          <p:nvPr/>
        </p:nvCxnSpPr>
        <p:spPr>
          <a:xfrm rot="5400000" flipH="1" flipV="1">
            <a:off x="3060136" y="2739745"/>
            <a:ext cx="1175184" cy="3168352"/>
          </a:xfrm>
          <a:prstGeom prst="bentConnector2">
            <a:avLst/>
          </a:prstGeom>
          <a:ln w="9525">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110" name="Connector: Elbow 109">
            <a:extLst>
              <a:ext uri="{FF2B5EF4-FFF2-40B4-BE49-F238E27FC236}">
                <a16:creationId xmlns:a16="http://schemas.microsoft.com/office/drawing/2014/main" id="{6AB197FA-0497-44F5-8055-67A6A7B2B29D}"/>
              </a:ext>
            </a:extLst>
          </p:cNvPr>
          <p:cNvCxnSpPr>
            <a:cxnSpLocks/>
            <a:stCxn id="83" idx="0"/>
            <a:endCxn id="76" idx="1"/>
          </p:cNvCxnSpPr>
          <p:nvPr/>
        </p:nvCxnSpPr>
        <p:spPr>
          <a:xfrm rot="5400000" flipH="1" flipV="1">
            <a:off x="4088452" y="3768061"/>
            <a:ext cx="1175184" cy="1111720"/>
          </a:xfrm>
          <a:prstGeom prst="bentConnector2">
            <a:avLst/>
          </a:prstGeom>
          <a:ln w="9525">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111" name="Connector: Elbow 110">
            <a:extLst>
              <a:ext uri="{FF2B5EF4-FFF2-40B4-BE49-F238E27FC236}">
                <a16:creationId xmlns:a16="http://schemas.microsoft.com/office/drawing/2014/main" id="{B9BB4182-E5AE-4206-94AD-F0D9C6FB70C6}"/>
              </a:ext>
            </a:extLst>
          </p:cNvPr>
          <p:cNvCxnSpPr>
            <a:cxnSpLocks/>
            <a:stCxn id="95" idx="0"/>
            <a:endCxn id="76" idx="3"/>
          </p:cNvCxnSpPr>
          <p:nvPr/>
        </p:nvCxnSpPr>
        <p:spPr>
          <a:xfrm rot="16200000" flipV="1">
            <a:off x="6948568" y="3747857"/>
            <a:ext cx="1175184" cy="1152128"/>
          </a:xfrm>
          <a:prstGeom prst="bentConnector2">
            <a:avLst/>
          </a:prstGeom>
          <a:ln w="9525">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112" name="Connector: Elbow 111">
            <a:extLst>
              <a:ext uri="{FF2B5EF4-FFF2-40B4-BE49-F238E27FC236}">
                <a16:creationId xmlns:a16="http://schemas.microsoft.com/office/drawing/2014/main" id="{51A42F19-D4CF-4F14-AA99-4FB6824E5CDF}"/>
              </a:ext>
            </a:extLst>
          </p:cNvPr>
          <p:cNvCxnSpPr>
            <a:cxnSpLocks/>
            <a:stCxn id="101" idx="0"/>
            <a:endCxn id="76" idx="3"/>
          </p:cNvCxnSpPr>
          <p:nvPr/>
        </p:nvCxnSpPr>
        <p:spPr>
          <a:xfrm rot="16200000" flipV="1">
            <a:off x="7959099" y="2737328"/>
            <a:ext cx="1170348" cy="3168352"/>
          </a:xfrm>
          <a:prstGeom prst="bentConnector2">
            <a:avLst/>
          </a:prstGeom>
          <a:ln w="9525">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115" name="Connector: Elbow 114">
            <a:extLst>
              <a:ext uri="{FF2B5EF4-FFF2-40B4-BE49-F238E27FC236}">
                <a16:creationId xmlns:a16="http://schemas.microsoft.com/office/drawing/2014/main" id="{167768B7-CA70-4792-8D08-14AE77B9C7E3}"/>
              </a:ext>
            </a:extLst>
          </p:cNvPr>
          <p:cNvCxnSpPr>
            <a:cxnSpLocks/>
            <a:stCxn id="59" idx="0"/>
            <a:endCxn id="75" idx="2"/>
          </p:cNvCxnSpPr>
          <p:nvPr/>
        </p:nvCxnSpPr>
        <p:spPr>
          <a:xfrm flipV="1">
            <a:off x="6096000" y="4130807"/>
            <a:ext cx="0" cy="780707"/>
          </a:xfrm>
          <a:prstGeom prst="straightConnector1">
            <a:avLst/>
          </a:prstGeom>
          <a:ln w="9525">
            <a:solidFill>
              <a:schemeClr val="accent6"/>
            </a:solidFill>
            <a:prstDash val="dash"/>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397691F5-E055-4F11-894C-7D1C2FDABF9E}"/>
              </a:ext>
            </a:extLst>
          </p:cNvPr>
          <p:cNvSpPr txBox="1"/>
          <p:nvPr/>
        </p:nvSpPr>
        <p:spPr>
          <a:xfrm>
            <a:off x="5096372" y="4096988"/>
            <a:ext cx="2018501" cy="379656"/>
          </a:xfrm>
          <a:prstGeom prst="rect">
            <a:avLst/>
          </a:prstGeom>
          <a:noFill/>
        </p:spPr>
        <p:txBody>
          <a:bodyPr wrap="none" rtlCol="0">
            <a:spAutoFit/>
          </a:bodyPr>
          <a:lstStyle/>
          <a:p>
            <a:pPr algn="ctr" defTabSz="1219170" fontAlgn="base">
              <a:spcBef>
                <a:spcPct val="0"/>
              </a:spcBef>
              <a:spcAft>
                <a:spcPct val="0"/>
              </a:spcAft>
              <a:defRPr/>
            </a:pPr>
            <a:r>
              <a:rPr lang="en-GB" sz="1867" b="1" dirty="0">
                <a:ln>
                  <a:solidFill>
                    <a:prstClr val="black"/>
                  </a:solidFill>
                </a:ln>
                <a:solidFill>
                  <a:srgbClr val="FDCB4C"/>
                </a:solidFill>
                <a:latin typeface="Arial" panose="020B0604020202020204"/>
              </a:rPr>
              <a:t>Data warehouse</a:t>
            </a:r>
          </a:p>
        </p:txBody>
      </p:sp>
      <p:sp>
        <p:nvSpPr>
          <p:cNvPr id="119" name="TextBox 118">
            <a:extLst>
              <a:ext uri="{FF2B5EF4-FFF2-40B4-BE49-F238E27FC236}">
                <a16:creationId xmlns:a16="http://schemas.microsoft.com/office/drawing/2014/main" id="{D6CB43BD-3DF7-4AC9-B213-2E8553535866}"/>
              </a:ext>
            </a:extLst>
          </p:cNvPr>
          <p:cNvSpPr txBox="1"/>
          <p:nvPr/>
        </p:nvSpPr>
        <p:spPr>
          <a:xfrm flipH="1">
            <a:off x="1779845" y="3508406"/>
            <a:ext cx="647707" cy="461665"/>
          </a:xfrm>
          <a:prstGeom prst="rect">
            <a:avLst/>
          </a:prstGeom>
          <a:noFill/>
        </p:spPr>
        <p:txBody>
          <a:bodyPr wrap="square" rtlCol="0">
            <a:spAutoFit/>
          </a:bodyPr>
          <a:lstStyle/>
          <a:p>
            <a:pPr algn="ctr" defTabSz="1219170" fontAlgn="base">
              <a:spcBef>
                <a:spcPct val="0"/>
              </a:spcBef>
              <a:spcAft>
                <a:spcPct val="0"/>
              </a:spcAft>
              <a:defRPr/>
            </a:pPr>
            <a:r>
              <a:rPr lang="en-GB" sz="2400" dirty="0">
                <a:solidFill>
                  <a:srgbClr val="FDCB4C"/>
                </a:solidFill>
                <a:latin typeface="Arial" panose="020B0604020202020204"/>
                <a:ea typeface="Segoe UI Emoji" panose="020B0502040204020203" pitchFamily="34" charset="0"/>
              </a:rPr>
              <a:t>🛂</a:t>
            </a:r>
            <a:endParaRPr lang="en-GB" sz="400" b="1" dirty="0">
              <a:solidFill>
                <a:srgbClr val="FDCB4C"/>
              </a:solidFill>
              <a:latin typeface="Arial" panose="020B0604020202020204"/>
              <a:cs typeface="Segoe UI" panose="020B0502040204020203" pitchFamily="34" charset="0"/>
            </a:endParaRPr>
          </a:p>
        </p:txBody>
      </p:sp>
      <p:sp>
        <p:nvSpPr>
          <p:cNvPr id="120" name="TextBox 119">
            <a:extLst>
              <a:ext uri="{FF2B5EF4-FFF2-40B4-BE49-F238E27FC236}">
                <a16:creationId xmlns:a16="http://schemas.microsoft.com/office/drawing/2014/main" id="{533526F0-D04E-4E6B-A0AA-B4C67A50FE84}"/>
              </a:ext>
            </a:extLst>
          </p:cNvPr>
          <p:cNvSpPr txBox="1"/>
          <p:nvPr/>
        </p:nvSpPr>
        <p:spPr>
          <a:xfrm flipH="1">
            <a:off x="3761045" y="3508406"/>
            <a:ext cx="647707" cy="461665"/>
          </a:xfrm>
          <a:prstGeom prst="rect">
            <a:avLst/>
          </a:prstGeom>
          <a:noFill/>
        </p:spPr>
        <p:txBody>
          <a:bodyPr wrap="square" rtlCol="0">
            <a:spAutoFit/>
          </a:bodyPr>
          <a:lstStyle/>
          <a:p>
            <a:pPr algn="ctr" defTabSz="1219170" fontAlgn="base">
              <a:spcBef>
                <a:spcPct val="0"/>
              </a:spcBef>
              <a:spcAft>
                <a:spcPct val="0"/>
              </a:spcAft>
              <a:defRPr/>
            </a:pPr>
            <a:r>
              <a:rPr lang="en-GB" sz="2400" dirty="0">
                <a:solidFill>
                  <a:srgbClr val="FDCB4C"/>
                </a:solidFill>
                <a:latin typeface="Arial" panose="020B0604020202020204"/>
                <a:ea typeface="Segoe UI Emoji" panose="020B0502040204020203" pitchFamily="34" charset="0"/>
              </a:rPr>
              <a:t>🛂</a:t>
            </a:r>
            <a:endParaRPr lang="en-GB" sz="400" b="1" dirty="0">
              <a:solidFill>
                <a:srgbClr val="FDCB4C"/>
              </a:solidFill>
              <a:latin typeface="Arial" panose="020B0604020202020204"/>
              <a:cs typeface="Segoe UI" panose="020B0502040204020203" pitchFamily="34" charset="0"/>
            </a:endParaRPr>
          </a:p>
        </p:txBody>
      </p:sp>
      <p:sp>
        <p:nvSpPr>
          <p:cNvPr id="121" name="TextBox 120">
            <a:extLst>
              <a:ext uri="{FF2B5EF4-FFF2-40B4-BE49-F238E27FC236}">
                <a16:creationId xmlns:a16="http://schemas.microsoft.com/office/drawing/2014/main" id="{47F389EC-7627-4710-B4EB-71656721DB3C}"/>
              </a:ext>
            </a:extLst>
          </p:cNvPr>
          <p:cNvSpPr txBox="1"/>
          <p:nvPr/>
        </p:nvSpPr>
        <p:spPr>
          <a:xfrm flipH="1">
            <a:off x="7764085" y="3508406"/>
            <a:ext cx="647707" cy="461665"/>
          </a:xfrm>
          <a:prstGeom prst="rect">
            <a:avLst/>
          </a:prstGeom>
          <a:noFill/>
        </p:spPr>
        <p:txBody>
          <a:bodyPr wrap="square" rtlCol="0">
            <a:spAutoFit/>
          </a:bodyPr>
          <a:lstStyle/>
          <a:p>
            <a:pPr algn="ctr" defTabSz="1219170" fontAlgn="base">
              <a:spcBef>
                <a:spcPct val="0"/>
              </a:spcBef>
              <a:spcAft>
                <a:spcPct val="0"/>
              </a:spcAft>
              <a:defRPr/>
            </a:pPr>
            <a:r>
              <a:rPr lang="en-GB" sz="2400" dirty="0">
                <a:solidFill>
                  <a:srgbClr val="FDCB4C"/>
                </a:solidFill>
                <a:latin typeface="Arial" panose="020B0604020202020204"/>
                <a:ea typeface="Segoe UI Emoji" panose="020B0502040204020203" pitchFamily="34" charset="0"/>
              </a:rPr>
              <a:t>🛂</a:t>
            </a:r>
            <a:endParaRPr lang="en-GB" sz="400" b="1" dirty="0">
              <a:solidFill>
                <a:srgbClr val="FDCB4C"/>
              </a:solidFill>
              <a:latin typeface="Arial" panose="020B0604020202020204"/>
              <a:cs typeface="Segoe UI" panose="020B0502040204020203" pitchFamily="34" charset="0"/>
            </a:endParaRPr>
          </a:p>
        </p:txBody>
      </p:sp>
      <p:sp>
        <p:nvSpPr>
          <p:cNvPr id="122" name="TextBox 121">
            <a:extLst>
              <a:ext uri="{FF2B5EF4-FFF2-40B4-BE49-F238E27FC236}">
                <a16:creationId xmlns:a16="http://schemas.microsoft.com/office/drawing/2014/main" id="{926F7FE5-9575-42C0-BA04-66F671F0C0D5}"/>
              </a:ext>
            </a:extLst>
          </p:cNvPr>
          <p:cNvSpPr txBox="1"/>
          <p:nvPr/>
        </p:nvSpPr>
        <p:spPr>
          <a:xfrm flipH="1">
            <a:off x="9785925" y="3508406"/>
            <a:ext cx="647707" cy="461665"/>
          </a:xfrm>
          <a:prstGeom prst="rect">
            <a:avLst/>
          </a:prstGeom>
          <a:noFill/>
        </p:spPr>
        <p:txBody>
          <a:bodyPr wrap="square" rtlCol="0">
            <a:spAutoFit/>
          </a:bodyPr>
          <a:lstStyle/>
          <a:p>
            <a:pPr algn="ctr" defTabSz="1219170" fontAlgn="base">
              <a:spcBef>
                <a:spcPct val="0"/>
              </a:spcBef>
              <a:spcAft>
                <a:spcPct val="0"/>
              </a:spcAft>
              <a:defRPr/>
            </a:pPr>
            <a:r>
              <a:rPr lang="en-GB" sz="2400" dirty="0">
                <a:solidFill>
                  <a:srgbClr val="FDCB4C"/>
                </a:solidFill>
                <a:latin typeface="Arial" panose="020B0604020202020204"/>
                <a:ea typeface="Segoe UI Emoji" panose="020B0502040204020203" pitchFamily="34" charset="0"/>
              </a:rPr>
              <a:t>🛂</a:t>
            </a:r>
            <a:endParaRPr lang="en-GB" sz="400" b="1" dirty="0">
              <a:solidFill>
                <a:srgbClr val="FDCB4C"/>
              </a:solidFill>
              <a:latin typeface="Arial" panose="020B0604020202020204"/>
              <a:cs typeface="Segoe UI" panose="020B0502040204020203" pitchFamily="34" charset="0"/>
            </a:endParaRPr>
          </a:p>
        </p:txBody>
      </p:sp>
      <p:cxnSp>
        <p:nvCxnSpPr>
          <p:cNvPr id="124" name="Straight Connector 123">
            <a:extLst>
              <a:ext uri="{FF2B5EF4-FFF2-40B4-BE49-F238E27FC236}">
                <a16:creationId xmlns:a16="http://schemas.microsoft.com/office/drawing/2014/main" id="{D3804C2E-964C-4E18-8D89-EAA523222781}"/>
              </a:ext>
            </a:extLst>
          </p:cNvPr>
          <p:cNvCxnSpPr>
            <a:stCxn id="78" idx="0"/>
            <a:endCxn id="68" idx="2"/>
          </p:cNvCxnSpPr>
          <p:nvPr/>
        </p:nvCxnSpPr>
        <p:spPr>
          <a:xfrm flipV="1">
            <a:off x="6096000" y="2364484"/>
            <a:ext cx="0" cy="813000"/>
          </a:xfrm>
          <a:prstGeom prst="line">
            <a:avLst/>
          </a:prstGeom>
          <a:ln w="12700">
            <a:solidFill>
              <a:schemeClr val="accent6"/>
            </a:solidFill>
            <a:prstDash val="dash"/>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B47A3DCB-4199-478B-9FC5-0D183924E73D}"/>
              </a:ext>
            </a:extLst>
          </p:cNvPr>
          <p:cNvSpPr txBox="1"/>
          <p:nvPr/>
        </p:nvSpPr>
        <p:spPr>
          <a:xfrm>
            <a:off x="4581016" y="2359649"/>
            <a:ext cx="3049232" cy="379656"/>
          </a:xfrm>
          <a:prstGeom prst="rect">
            <a:avLst/>
          </a:prstGeom>
          <a:noFill/>
        </p:spPr>
        <p:txBody>
          <a:bodyPr wrap="none" rtlCol="0">
            <a:spAutoFit/>
          </a:bodyPr>
          <a:lstStyle/>
          <a:p>
            <a:pPr algn="ctr" defTabSz="1219170" fontAlgn="base">
              <a:spcBef>
                <a:spcPct val="0"/>
              </a:spcBef>
              <a:spcAft>
                <a:spcPct val="0"/>
              </a:spcAft>
              <a:defRPr/>
            </a:pPr>
            <a:r>
              <a:rPr lang="en-GB" sz="1867" b="1" dirty="0">
                <a:ln>
                  <a:solidFill>
                    <a:prstClr val="black"/>
                  </a:solidFill>
                </a:ln>
                <a:solidFill>
                  <a:srgbClr val="FDCB4C"/>
                </a:solidFill>
                <a:latin typeface="Arial" panose="020B0604020202020204"/>
              </a:rPr>
              <a:t>Citywide intelligence hub</a:t>
            </a:r>
          </a:p>
        </p:txBody>
      </p:sp>
      <p:cxnSp>
        <p:nvCxnSpPr>
          <p:cNvPr id="127" name="Straight Connector 126">
            <a:extLst>
              <a:ext uri="{FF2B5EF4-FFF2-40B4-BE49-F238E27FC236}">
                <a16:creationId xmlns:a16="http://schemas.microsoft.com/office/drawing/2014/main" id="{F5828CF3-4E48-4536-9E8A-2D57F8CAF0C8}"/>
              </a:ext>
            </a:extLst>
          </p:cNvPr>
          <p:cNvCxnSpPr>
            <a:cxnSpLocks/>
          </p:cNvCxnSpPr>
          <p:nvPr/>
        </p:nvCxnSpPr>
        <p:spPr>
          <a:xfrm>
            <a:off x="0" y="2928627"/>
            <a:ext cx="12192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29" name="TextBox 128">
            <a:extLst>
              <a:ext uri="{FF2B5EF4-FFF2-40B4-BE49-F238E27FC236}">
                <a16:creationId xmlns:a16="http://schemas.microsoft.com/office/drawing/2014/main" id="{CCBA9614-AB55-4E98-9324-267EF60FE79D}"/>
              </a:ext>
            </a:extLst>
          </p:cNvPr>
          <p:cNvSpPr txBox="1"/>
          <p:nvPr/>
        </p:nvSpPr>
        <p:spPr>
          <a:xfrm>
            <a:off x="11148163" y="2646709"/>
            <a:ext cx="1152880" cy="523220"/>
          </a:xfrm>
          <a:prstGeom prst="rect">
            <a:avLst/>
          </a:prstGeom>
          <a:noFill/>
        </p:spPr>
        <p:txBody>
          <a:bodyPr wrap="none" rtlCol="0">
            <a:spAutoFit/>
          </a:bodyPr>
          <a:lstStyle/>
          <a:p>
            <a:pPr algn="r" defTabSz="1219170" fontAlgn="base">
              <a:spcBef>
                <a:spcPct val="0"/>
              </a:spcBef>
              <a:spcAft>
                <a:spcPct val="0"/>
              </a:spcAft>
              <a:defRPr/>
            </a:pPr>
            <a:r>
              <a:rPr lang="en-GB" sz="1400" b="1" dirty="0">
                <a:solidFill>
                  <a:srgbClr val="FFFFFF"/>
                </a:solidFill>
                <a:latin typeface="Arial" panose="020B0604020202020204"/>
              </a:rPr>
              <a:t>EXTERNAL</a:t>
            </a:r>
          </a:p>
          <a:p>
            <a:pPr algn="r" defTabSz="1219170" fontAlgn="base">
              <a:spcBef>
                <a:spcPct val="0"/>
              </a:spcBef>
              <a:spcAft>
                <a:spcPct val="0"/>
              </a:spcAft>
              <a:defRPr/>
            </a:pPr>
            <a:r>
              <a:rPr lang="en-GB" sz="1400" b="1" dirty="0">
                <a:solidFill>
                  <a:srgbClr val="FFFFFF"/>
                </a:solidFill>
                <a:latin typeface="Arial" panose="020B0604020202020204"/>
              </a:rPr>
              <a:t>INTERNAL</a:t>
            </a:r>
          </a:p>
        </p:txBody>
      </p:sp>
      <p:grpSp>
        <p:nvGrpSpPr>
          <p:cNvPr id="136" name="Group 135">
            <a:extLst>
              <a:ext uri="{FF2B5EF4-FFF2-40B4-BE49-F238E27FC236}">
                <a16:creationId xmlns:a16="http://schemas.microsoft.com/office/drawing/2014/main" id="{06B61880-314B-4B6C-B8B2-038DAA8ACD9F}"/>
              </a:ext>
            </a:extLst>
          </p:cNvPr>
          <p:cNvGrpSpPr/>
          <p:nvPr/>
        </p:nvGrpSpPr>
        <p:grpSpPr>
          <a:xfrm>
            <a:off x="4581017" y="1335523"/>
            <a:ext cx="3049232" cy="1403783"/>
            <a:chOff x="3588162" y="1154042"/>
            <a:chExt cx="2286924" cy="1052837"/>
          </a:xfrm>
        </p:grpSpPr>
        <p:grpSp>
          <p:nvGrpSpPr>
            <p:cNvPr id="130" name="Group 129">
              <a:extLst>
                <a:ext uri="{FF2B5EF4-FFF2-40B4-BE49-F238E27FC236}">
                  <a16:creationId xmlns:a16="http://schemas.microsoft.com/office/drawing/2014/main" id="{CDC4FEFA-2931-4582-90C8-E83CACEF6A8B}"/>
                </a:ext>
              </a:extLst>
            </p:cNvPr>
            <p:cNvGrpSpPr/>
            <p:nvPr/>
          </p:nvGrpSpPr>
          <p:grpSpPr>
            <a:xfrm>
              <a:off x="4112904" y="1154042"/>
              <a:ext cx="1222992" cy="771721"/>
              <a:chOff x="5869288" y="1982535"/>
              <a:chExt cx="2095412" cy="1322227"/>
            </a:xfrm>
          </p:grpSpPr>
          <p:sp>
            <p:nvSpPr>
              <p:cNvPr id="131" name="Flowchart: Decision 130">
                <a:extLst>
                  <a:ext uri="{FF2B5EF4-FFF2-40B4-BE49-F238E27FC236}">
                    <a16:creationId xmlns:a16="http://schemas.microsoft.com/office/drawing/2014/main" id="{78B8C847-7C5C-4744-B0A3-FBB3C0565EC5}"/>
                  </a:ext>
                </a:extLst>
              </p:cNvPr>
              <p:cNvSpPr/>
              <p:nvPr/>
            </p:nvSpPr>
            <p:spPr>
              <a:xfrm>
                <a:off x="5869288" y="2712580"/>
                <a:ext cx="2095412" cy="592182"/>
              </a:xfrm>
              <a:prstGeom prst="flowChartDecision">
                <a:avLst/>
              </a:prstGeom>
              <a:solidFill>
                <a:schemeClr val="accent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32" name="Flowchart: Decision 131">
                <a:extLst>
                  <a:ext uri="{FF2B5EF4-FFF2-40B4-BE49-F238E27FC236}">
                    <a16:creationId xmlns:a16="http://schemas.microsoft.com/office/drawing/2014/main" id="{2DBD3893-A681-4D6A-8DD7-4AF5F33DFABE}"/>
                  </a:ext>
                </a:extLst>
              </p:cNvPr>
              <p:cNvSpPr/>
              <p:nvPr/>
            </p:nvSpPr>
            <p:spPr>
              <a:xfrm>
                <a:off x="5869288" y="2476606"/>
                <a:ext cx="2095412" cy="592182"/>
              </a:xfrm>
              <a:prstGeom prst="flowChartDecision">
                <a:avLst/>
              </a:prstGeom>
              <a:solidFill>
                <a:schemeClr val="accent5">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33" name="Flowchart: Decision 132">
                <a:extLst>
                  <a:ext uri="{FF2B5EF4-FFF2-40B4-BE49-F238E27FC236}">
                    <a16:creationId xmlns:a16="http://schemas.microsoft.com/office/drawing/2014/main" id="{2830CA59-6624-438E-BCEE-E20626A3AAFD}"/>
                  </a:ext>
                </a:extLst>
              </p:cNvPr>
              <p:cNvSpPr/>
              <p:nvPr/>
            </p:nvSpPr>
            <p:spPr>
              <a:xfrm>
                <a:off x="5869288" y="2218509"/>
                <a:ext cx="2095412" cy="592182"/>
              </a:xfrm>
              <a:prstGeom prst="flowChartDecision">
                <a:avLst/>
              </a:prstGeom>
              <a:solidFill>
                <a:schemeClr val="bg2">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134" name="Flowchart: Decision 133">
                <a:extLst>
                  <a:ext uri="{FF2B5EF4-FFF2-40B4-BE49-F238E27FC236}">
                    <a16:creationId xmlns:a16="http://schemas.microsoft.com/office/drawing/2014/main" id="{F2BB0575-5E16-485C-8D30-08C701D78E96}"/>
                  </a:ext>
                </a:extLst>
              </p:cNvPr>
              <p:cNvSpPr/>
              <p:nvPr/>
            </p:nvSpPr>
            <p:spPr>
              <a:xfrm>
                <a:off x="5869288" y="1982535"/>
                <a:ext cx="2095412" cy="592182"/>
              </a:xfrm>
              <a:prstGeom prst="flowChartDecision">
                <a:avLst/>
              </a:prstGeom>
              <a:solidFill>
                <a:schemeClr val="accent6">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135" name="TextBox 134">
              <a:extLst>
                <a:ext uri="{FF2B5EF4-FFF2-40B4-BE49-F238E27FC236}">
                  <a16:creationId xmlns:a16="http://schemas.microsoft.com/office/drawing/2014/main" id="{126AAF66-3A27-4AB3-B07C-0CF9E2B4AA9E}"/>
                </a:ext>
              </a:extLst>
            </p:cNvPr>
            <p:cNvSpPr txBox="1"/>
            <p:nvPr/>
          </p:nvSpPr>
          <p:spPr>
            <a:xfrm>
              <a:off x="3588162" y="1922137"/>
              <a:ext cx="2286924" cy="284742"/>
            </a:xfrm>
            <a:prstGeom prst="rect">
              <a:avLst/>
            </a:prstGeom>
            <a:noFill/>
          </p:spPr>
          <p:txBody>
            <a:bodyPr wrap="none" rtlCol="0">
              <a:spAutoFit/>
            </a:bodyPr>
            <a:lstStyle/>
            <a:p>
              <a:pPr algn="ctr" defTabSz="1219170" fontAlgn="base">
                <a:spcBef>
                  <a:spcPct val="0"/>
                </a:spcBef>
                <a:spcAft>
                  <a:spcPct val="0"/>
                </a:spcAft>
                <a:defRPr/>
              </a:pPr>
              <a:r>
                <a:rPr lang="en-GB" sz="1867" b="1" dirty="0">
                  <a:ln>
                    <a:solidFill>
                      <a:prstClr val="black"/>
                    </a:solidFill>
                  </a:ln>
                  <a:solidFill>
                    <a:srgbClr val="FDCB4C"/>
                  </a:solidFill>
                  <a:latin typeface="Arial" panose="020B0604020202020204"/>
                </a:rPr>
                <a:t>Citywide intelligence hub</a:t>
              </a:r>
            </a:p>
          </p:txBody>
        </p:sp>
      </p:grpSp>
    </p:spTree>
    <p:extLst>
      <p:ext uri="{BB962C8B-B14F-4D97-AF65-F5344CB8AC3E}">
        <p14:creationId xmlns:p14="http://schemas.microsoft.com/office/powerpoint/2010/main" val="327233934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10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nodeType="withEffect">
                                  <p:stCondLst>
                                    <p:cond delay="20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nodeType="withEffect">
                                  <p:stCondLst>
                                    <p:cond delay="30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nodeType="withEffect">
                                  <p:stCondLst>
                                    <p:cond delay="40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childTnLst>
                          </p:cTn>
                        </p:par>
                        <p:par>
                          <p:cTn id="20" fill="hold">
                            <p:stCondLst>
                              <p:cond delay="900"/>
                            </p:stCondLst>
                            <p:childTnLst>
                              <p:par>
                                <p:cTn id="21" presetID="21" presetClass="entr" presetSubtype="1"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wheel(1)">
                                      <p:cBhvr>
                                        <p:cTn id="23" dur="500"/>
                                        <p:tgtEl>
                                          <p:spTgt spid="16"/>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09"/>
                                        </p:tgtEl>
                                        <p:attrNameLst>
                                          <p:attrName>style.visibility</p:attrName>
                                        </p:attrNameLst>
                                      </p:cBhvr>
                                      <p:to>
                                        <p:strVal val="visible"/>
                                      </p:to>
                                    </p:set>
                                    <p:animEffect transition="in" filter="wipe(down)">
                                      <p:cBhvr>
                                        <p:cTn id="26" dur="500"/>
                                        <p:tgtEl>
                                          <p:spTgt spid="10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12"/>
                                        </p:tgtEl>
                                        <p:attrNameLst>
                                          <p:attrName>style.visibility</p:attrName>
                                        </p:attrNameLst>
                                      </p:cBhvr>
                                      <p:to>
                                        <p:strVal val="visible"/>
                                      </p:to>
                                    </p:set>
                                    <p:animEffect transition="in" filter="wipe(down)">
                                      <p:cBhvr>
                                        <p:cTn id="31" dur="500"/>
                                        <p:tgtEl>
                                          <p:spTgt spid="112"/>
                                        </p:tgtEl>
                                      </p:cBhvr>
                                    </p:animEffect>
                                  </p:childTnLst>
                                </p:cTn>
                              </p:par>
                              <p:par>
                                <p:cTn id="32" presetID="22" presetClass="entr" presetSubtype="4" fill="hold"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wipe(down)">
                                      <p:cBhvr>
                                        <p:cTn id="34" dur="500"/>
                                        <p:tgtEl>
                                          <p:spTgt spid="111"/>
                                        </p:tgtEl>
                                      </p:cBhvr>
                                    </p:animEffect>
                                  </p:childTnLst>
                                </p:cTn>
                              </p:par>
                              <p:par>
                                <p:cTn id="35" presetID="22" presetClass="entr" presetSubtype="4" fill="hold" nodeType="withEffect">
                                  <p:stCondLst>
                                    <p:cond delay="0"/>
                                  </p:stCondLst>
                                  <p:childTnLst>
                                    <p:set>
                                      <p:cBhvr>
                                        <p:cTn id="36" dur="1" fill="hold">
                                          <p:stCondLst>
                                            <p:cond delay="0"/>
                                          </p:stCondLst>
                                        </p:cTn>
                                        <p:tgtEl>
                                          <p:spTgt spid="115"/>
                                        </p:tgtEl>
                                        <p:attrNameLst>
                                          <p:attrName>style.visibility</p:attrName>
                                        </p:attrNameLst>
                                      </p:cBhvr>
                                      <p:to>
                                        <p:strVal val="visible"/>
                                      </p:to>
                                    </p:set>
                                    <p:animEffect transition="in" filter="wipe(down)">
                                      <p:cBhvr>
                                        <p:cTn id="37" dur="500"/>
                                        <p:tgtEl>
                                          <p:spTgt spid="115"/>
                                        </p:tgtEl>
                                      </p:cBhvr>
                                    </p:animEffect>
                                  </p:childTnLst>
                                </p:cTn>
                              </p:par>
                              <p:par>
                                <p:cTn id="38" presetID="22" presetClass="entr" presetSubtype="4" fill="hold" nodeType="withEffect">
                                  <p:stCondLst>
                                    <p:cond delay="0"/>
                                  </p:stCondLst>
                                  <p:childTnLst>
                                    <p:set>
                                      <p:cBhvr>
                                        <p:cTn id="39" dur="1" fill="hold">
                                          <p:stCondLst>
                                            <p:cond delay="0"/>
                                          </p:stCondLst>
                                        </p:cTn>
                                        <p:tgtEl>
                                          <p:spTgt spid="110"/>
                                        </p:tgtEl>
                                        <p:attrNameLst>
                                          <p:attrName>style.visibility</p:attrName>
                                        </p:attrNameLst>
                                      </p:cBhvr>
                                      <p:to>
                                        <p:strVal val="visible"/>
                                      </p:to>
                                    </p:set>
                                    <p:animEffect transition="in" filter="wipe(down)">
                                      <p:cBhvr>
                                        <p:cTn id="40" dur="500"/>
                                        <p:tgtEl>
                                          <p:spTgt spid="110"/>
                                        </p:tgtEl>
                                      </p:cBhvr>
                                    </p:animEffect>
                                  </p:childTnLst>
                                </p:cTn>
                              </p:par>
                              <p:par>
                                <p:cTn id="41" presetID="22" presetClass="entr" presetSubtype="4"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down)">
                                      <p:cBhvr>
                                        <p:cTn id="43" dur="500"/>
                                        <p:tgtEl>
                                          <p:spTgt spid="19"/>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119"/>
                                        </p:tgtEl>
                                        <p:attrNameLst>
                                          <p:attrName>style.visibility</p:attrName>
                                        </p:attrNameLst>
                                      </p:cBhvr>
                                      <p:to>
                                        <p:strVal val="visible"/>
                                      </p:to>
                                    </p:set>
                                    <p:animEffect transition="in" filter="fade">
                                      <p:cBhvr>
                                        <p:cTn id="46" dur="500"/>
                                        <p:tgtEl>
                                          <p:spTgt spid="119"/>
                                        </p:tgtEl>
                                      </p:cBhvr>
                                    </p:animEffect>
                                  </p:childTnLst>
                                </p:cTn>
                              </p:par>
                              <p:par>
                                <p:cTn id="47" presetID="10" presetClass="entr" presetSubtype="0" fill="hold" grpId="0" nodeType="withEffect">
                                  <p:stCondLst>
                                    <p:cond delay="500"/>
                                  </p:stCondLst>
                                  <p:childTnLst>
                                    <p:set>
                                      <p:cBhvr>
                                        <p:cTn id="48" dur="1" fill="hold">
                                          <p:stCondLst>
                                            <p:cond delay="0"/>
                                          </p:stCondLst>
                                        </p:cTn>
                                        <p:tgtEl>
                                          <p:spTgt spid="120"/>
                                        </p:tgtEl>
                                        <p:attrNameLst>
                                          <p:attrName>style.visibility</p:attrName>
                                        </p:attrNameLst>
                                      </p:cBhvr>
                                      <p:to>
                                        <p:strVal val="visible"/>
                                      </p:to>
                                    </p:set>
                                    <p:animEffect transition="in" filter="fade">
                                      <p:cBhvr>
                                        <p:cTn id="49" dur="500"/>
                                        <p:tgtEl>
                                          <p:spTgt spid="120"/>
                                        </p:tgtEl>
                                      </p:cBhvr>
                                    </p:animEffect>
                                  </p:childTnLst>
                                </p:cTn>
                              </p:par>
                              <p:par>
                                <p:cTn id="50" presetID="10" presetClass="entr" presetSubtype="0" fill="hold" grpId="0" nodeType="withEffect">
                                  <p:stCondLst>
                                    <p:cond delay="500"/>
                                  </p:stCondLst>
                                  <p:childTnLst>
                                    <p:set>
                                      <p:cBhvr>
                                        <p:cTn id="51" dur="1" fill="hold">
                                          <p:stCondLst>
                                            <p:cond delay="0"/>
                                          </p:stCondLst>
                                        </p:cTn>
                                        <p:tgtEl>
                                          <p:spTgt spid="121"/>
                                        </p:tgtEl>
                                        <p:attrNameLst>
                                          <p:attrName>style.visibility</p:attrName>
                                        </p:attrNameLst>
                                      </p:cBhvr>
                                      <p:to>
                                        <p:strVal val="visible"/>
                                      </p:to>
                                    </p:set>
                                    <p:animEffect transition="in" filter="fade">
                                      <p:cBhvr>
                                        <p:cTn id="52" dur="500"/>
                                        <p:tgtEl>
                                          <p:spTgt spid="121"/>
                                        </p:tgtEl>
                                      </p:cBhvr>
                                    </p:animEffect>
                                  </p:childTnLst>
                                </p:cTn>
                              </p:par>
                              <p:par>
                                <p:cTn id="53" presetID="10" presetClass="entr" presetSubtype="0" fill="hold" grpId="0" nodeType="withEffect">
                                  <p:stCondLst>
                                    <p:cond delay="500"/>
                                  </p:stCondLst>
                                  <p:childTnLst>
                                    <p:set>
                                      <p:cBhvr>
                                        <p:cTn id="54" dur="1" fill="hold">
                                          <p:stCondLst>
                                            <p:cond delay="0"/>
                                          </p:stCondLst>
                                        </p:cTn>
                                        <p:tgtEl>
                                          <p:spTgt spid="122"/>
                                        </p:tgtEl>
                                        <p:attrNameLst>
                                          <p:attrName>style.visibility</p:attrName>
                                        </p:attrNameLst>
                                      </p:cBhvr>
                                      <p:to>
                                        <p:strVal val="visible"/>
                                      </p:to>
                                    </p:set>
                                    <p:animEffect transition="in" filter="fade">
                                      <p:cBhvr>
                                        <p:cTn id="55" dur="500"/>
                                        <p:tgtEl>
                                          <p:spTgt spid="122"/>
                                        </p:tgtEl>
                                      </p:cBhvr>
                                    </p:animEffect>
                                  </p:childTnLst>
                                </p:cTn>
                              </p:par>
                            </p:childTnLst>
                          </p:cTn>
                        </p:par>
                        <p:par>
                          <p:cTn id="56" fill="hold">
                            <p:stCondLst>
                              <p:cond delay="1000"/>
                            </p:stCondLst>
                            <p:childTnLst>
                              <p:par>
                                <p:cTn id="57" presetID="10" presetClass="entr" presetSubtype="0" fill="hold" nodeType="afterEffect">
                                  <p:stCondLst>
                                    <p:cond delay="0"/>
                                  </p:stCondLst>
                                  <p:childTnLst>
                                    <p:set>
                                      <p:cBhvr>
                                        <p:cTn id="58" dur="1" fill="hold">
                                          <p:stCondLst>
                                            <p:cond delay="0"/>
                                          </p:stCondLst>
                                        </p:cTn>
                                        <p:tgtEl>
                                          <p:spTgt spid="74"/>
                                        </p:tgtEl>
                                        <p:attrNameLst>
                                          <p:attrName>style.visibility</p:attrName>
                                        </p:attrNameLst>
                                      </p:cBhvr>
                                      <p:to>
                                        <p:strVal val="visible"/>
                                      </p:to>
                                    </p:set>
                                    <p:animEffect transition="in" filter="fade">
                                      <p:cBhvr>
                                        <p:cTn id="59" dur="500"/>
                                        <p:tgtEl>
                                          <p:spTgt spid="74"/>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18"/>
                                        </p:tgtEl>
                                        <p:attrNameLst>
                                          <p:attrName>style.visibility</p:attrName>
                                        </p:attrNameLst>
                                      </p:cBhvr>
                                      <p:to>
                                        <p:strVal val="visible"/>
                                      </p:to>
                                    </p:set>
                                    <p:animEffect transition="in" filter="fade">
                                      <p:cBhvr>
                                        <p:cTn id="62" dur="500"/>
                                        <p:tgtEl>
                                          <p:spTgt spid="118"/>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4" fill="hold" nodeType="clickEffect">
                                  <p:stCondLst>
                                    <p:cond delay="0"/>
                                  </p:stCondLst>
                                  <p:childTnLst>
                                    <p:set>
                                      <p:cBhvr>
                                        <p:cTn id="66" dur="1" fill="hold">
                                          <p:stCondLst>
                                            <p:cond delay="0"/>
                                          </p:stCondLst>
                                        </p:cTn>
                                        <p:tgtEl>
                                          <p:spTgt spid="124"/>
                                        </p:tgtEl>
                                        <p:attrNameLst>
                                          <p:attrName>style.visibility</p:attrName>
                                        </p:attrNameLst>
                                      </p:cBhvr>
                                      <p:to>
                                        <p:strVal val="visible"/>
                                      </p:to>
                                    </p:set>
                                    <p:animEffect transition="in" filter="wipe(down)">
                                      <p:cBhvr>
                                        <p:cTn id="67" dur="500"/>
                                        <p:tgtEl>
                                          <p:spTgt spid="124"/>
                                        </p:tgtEl>
                                      </p:cBhvr>
                                    </p:animEffect>
                                  </p:childTnLst>
                                </p:cTn>
                              </p:par>
                              <p:par>
                                <p:cTn id="68" presetID="16" presetClass="entr" presetSubtype="21" fill="hold" nodeType="withEffect">
                                  <p:stCondLst>
                                    <p:cond delay="0"/>
                                  </p:stCondLst>
                                  <p:childTnLst>
                                    <p:set>
                                      <p:cBhvr>
                                        <p:cTn id="69" dur="1" fill="hold">
                                          <p:stCondLst>
                                            <p:cond delay="0"/>
                                          </p:stCondLst>
                                        </p:cTn>
                                        <p:tgtEl>
                                          <p:spTgt spid="127"/>
                                        </p:tgtEl>
                                        <p:attrNameLst>
                                          <p:attrName>style.visibility</p:attrName>
                                        </p:attrNameLst>
                                      </p:cBhvr>
                                      <p:to>
                                        <p:strVal val="visible"/>
                                      </p:to>
                                    </p:set>
                                    <p:animEffect transition="in" filter="barn(inVertical)">
                                      <p:cBhvr>
                                        <p:cTn id="70" dur="500"/>
                                        <p:tgtEl>
                                          <p:spTgt spid="127"/>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29"/>
                                        </p:tgtEl>
                                        <p:attrNameLst>
                                          <p:attrName>style.visibility</p:attrName>
                                        </p:attrNameLst>
                                      </p:cBhvr>
                                      <p:to>
                                        <p:strVal val="visible"/>
                                      </p:to>
                                    </p:set>
                                    <p:animEffect transition="in" filter="fade">
                                      <p:cBhvr>
                                        <p:cTn id="73" dur="500"/>
                                        <p:tgtEl>
                                          <p:spTgt spid="129"/>
                                        </p:tgtEl>
                                      </p:cBhvr>
                                    </p:animEffect>
                                  </p:childTnLst>
                                </p:cTn>
                              </p:par>
                            </p:childTnLst>
                          </p:cTn>
                        </p:par>
                        <p:par>
                          <p:cTn id="74" fill="hold">
                            <p:stCondLst>
                              <p:cond delay="500"/>
                            </p:stCondLst>
                            <p:childTnLst>
                              <p:par>
                                <p:cTn id="75" presetID="10" presetClass="entr" presetSubtype="0" fill="hold" grpId="0" nodeType="afterEffect">
                                  <p:stCondLst>
                                    <p:cond delay="0"/>
                                  </p:stCondLst>
                                  <p:childTnLst>
                                    <p:set>
                                      <p:cBhvr>
                                        <p:cTn id="76" dur="1" fill="hold">
                                          <p:stCondLst>
                                            <p:cond delay="0"/>
                                          </p:stCondLst>
                                        </p:cTn>
                                        <p:tgtEl>
                                          <p:spTgt spid="125"/>
                                        </p:tgtEl>
                                        <p:attrNameLst>
                                          <p:attrName>style.visibility</p:attrName>
                                        </p:attrNameLst>
                                      </p:cBhvr>
                                      <p:to>
                                        <p:strVal val="visible"/>
                                      </p:to>
                                    </p:set>
                                    <p:animEffect transition="in" filter="fade">
                                      <p:cBhvr>
                                        <p:cTn id="77" dur="500"/>
                                        <p:tgtEl>
                                          <p:spTgt spid="125"/>
                                        </p:tgtEl>
                                      </p:cBhvr>
                                    </p:animEffect>
                                  </p:childTnLst>
                                </p:cTn>
                              </p:par>
                              <p:par>
                                <p:cTn id="78" presetID="10" presetClass="entr" presetSubtype="0" fill="hold" nodeType="withEffect">
                                  <p:stCondLst>
                                    <p:cond delay="0"/>
                                  </p:stCondLst>
                                  <p:childTnLst>
                                    <p:set>
                                      <p:cBhvr>
                                        <p:cTn id="79" dur="1" fill="hold">
                                          <p:stCondLst>
                                            <p:cond delay="0"/>
                                          </p:stCondLst>
                                        </p:cTn>
                                        <p:tgtEl>
                                          <p:spTgt spid="8"/>
                                        </p:tgtEl>
                                        <p:attrNameLst>
                                          <p:attrName>style.visibility</p:attrName>
                                        </p:attrNameLst>
                                      </p:cBhvr>
                                      <p:to>
                                        <p:strVal val="visible"/>
                                      </p:to>
                                    </p:set>
                                    <p:animEffect transition="in" filter="fade">
                                      <p:cBhvr>
                                        <p:cTn id="80" dur="500"/>
                                        <p:tgtEl>
                                          <p:spTgt spid="8"/>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nodeType="clickEffect">
                                  <p:stCondLst>
                                    <p:cond delay="0"/>
                                  </p:stCondLst>
                                  <p:childTnLst>
                                    <p:animEffect transition="out" filter="fade">
                                      <p:cBhvr>
                                        <p:cTn id="84" dur="500"/>
                                        <p:tgtEl>
                                          <p:spTgt spid="11"/>
                                        </p:tgtEl>
                                      </p:cBhvr>
                                    </p:animEffect>
                                    <p:set>
                                      <p:cBhvr>
                                        <p:cTn id="85" dur="1" fill="hold">
                                          <p:stCondLst>
                                            <p:cond delay="499"/>
                                          </p:stCondLst>
                                        </p:cTn>
                                        <p:tgtEl>
                                          <p:spTgt spid="11"/>
                                        </p:tgtEl>
                                        <p:attrNameLst>
                                          <p:attrName>style.visibility</p:attrName>
                                        </p:attrNameLst>
                                      </p:cBhvr>
                                      <p:to>
                                        <p:strVal val="hidden"/>
                                      </p:to>
                                    </p:set>
                                  </p:childTnLst>
                                </p:cTn>
                              </p:par>
                              <p:par>
                                <p:cTn id="86" presetID="10" presetClass="exit" presetSubtype="0" fill="hold" nodeType="withEffect">
                                  <p:stCondLst>
                                    <p:cond delay="0"/>
                                  </p:stCondLst>
                                  <p:childTnLst>
                                    <p:animEffect transition="out" filter="fade">
                                      <p:cBhvr>
                                        <p:cTn id="87" dur="500"/>
                                        <p:tgtEl>
                                          <p:spTgt spid="13"/>
                                        </p:tgtEl>
                                      </p:cBhvr>
                                    </p:animEffect>
                                    <p:set>
                                      <p:cBhvr>
                                        <p:cTn id="88" dur="1" fill="hold">
                                          <p:stCondLst>
                                            <p:cond delay="499"/>
                                          </p:stCondLst>
                                        </p:cTn>
                                        <p:tgtEl>
                                          <p:spTgt spid="13"/>
                                        </p:tgtEl>
                                        <p:attrNameLst>
                                          <p:attrName>style.visibility</p:attrName>
                                        </p:attrNameLst>
                                      </p:cBhvr>
                                      <p:to>
                                        <p:strVal val="hidden"/>
                                      </p:to>
                                    </p:set>
                                  </p:childTnLst>
                                </p:cTn>
                              </p:par>
                              <p:par>
                                <p:cTn id="89" presetID="10" presetClass="exit" presetSubtype="0" fill="hold" nodeType="withEffect">
                                  <p:stCondLst>
                                    <p:cond delay="0"/>
                                  </p:stCondLst>
                                  <p:childTnLst>
                                    <p:animEffect transition="out" filter="fade">
                                      <p:cBhvr>
                                        <p:cTn id="90" dur="500"/>
                                        <p:tgtEl>
                                          <p:spTgt spid="10"/>
                                        </p:tgtEl>
                                      </p:cBhvr>
                                    </p:animEffect>
                                    <p:set>
                                      <p:cBhvr>
                                        <p:cTn id="91" dur="1" fill="hold">
                                          <p:stCondLst>
                                            <p:cond delay="499"/>
                                          </p:stCondLst>
                                        </p:cTn>
                                        <p:tgtEl>
                                          <p:spTgt spid="10"/>
                                        </p:tgtEl>
                                        <p:attrNameLst>
                                          <p:attrName>style.visibility</p:attrName>
                                        </p:attrNameLst>
                                      </p:cBhvr>
                                      <p:to>
                                        <p:strVal val="hidden"/>
                                      </p:to>
                                    </p:set>
                                  </p:childTnLst>
                                </p:cTn>
                              </p:par>
                              <p:par>
                                <p:cTn id="92" presetID="10" presetClass="exit" presetSubtype="0" fill="hold" nodeType="withEffect">
                                  <p:stCondLst>
                                    <p:cond delay="0"/>
                                  </p:stCondLst>
                                  <p:childTnLst>
                                    <p:animEffect transition="out" filter="fade">
                                      <p:cBhvr>
                                        <p:cTn id="93" dur="500"/>
                                        <p:tgtEl>
                                          <p:spTgt spid="12"/>
                                        </p:tgtEl>
                                      </p:cBhvr>
                                    </p:animEffect>
                                    <p:set>
                                      <p:cBhvr>
                                        <p:cTn id="94" dur="1" fill="hold">
                                          <p:stCondLst>
                                            <p:cond delay="499"/>
                                          </p:stCondLst>
                                        </p:cTn>
                                        <p:tgtEl>
                                          <p:spTgt spid="12"/>
                                        </p:tgtEl>
                                        <p:attrNameLst>
                                          <p:attrName>style.visibility</p:attrName>
                                        </p:attrNameLst>
                                      </p:cBhvr>
                                      <p:to>
                                        <p:strVal val="hidden"/>
                                      </p:to>
                                    </p:set>
                                  </p:childTnLst>
                                </p:cTn>
                              </p:par>
                              <p:par>
                                <p:cTn id="95" presetID="10" presetClass="exit" presetSubtype="0" fill="hold" nodeType="withEffect">
                                  <p:stCondLst>
                                    <p:cond delay="0"/>
                                  </p:stCondLst>
                                  <p:childTnLst>
                                    <p:animEffect transition="out" filter="fade">
                                      <p:cBhvr>
                                        <p:cTn id="96" dur="500"/>
                                        <p:tgtEl>
                                          <p:spTgt spid="14"/>
                                        </p:tgtEl>
                                      </p:cBhvr>
                                    </p:animEffect>
                                    <p:set>
                                      <p:cBhvr>
                                        <p:cTn id="97" dur="1" fill="hold">
                                          <p:stCondLst>
                                            <p:cond delay="499"/>
                                          </p:stCondLst>
                                        </p:cTn>
                                        <p:tgtEl>
                                          <p:spTgt spid="14"/>
                                        </p:tgtEl>
                                        <p:attrNameLst>
                                          <p:attrName>style.visibility</p:attrName>
                                        </p:attrNameLst>
                                      </p:cBhvr>
                                      <p:to>
                                        <p:strVal val="hidden"/>
                                      </p:to>
                                    </p:set>
                                  </p:childTnLst>
                                </p:cTn>
                              </p:par>
                              <p:par>
                                <p:cTn id="98" presetID="10" presetClass="exit" presetSubtype="0" fill="hold" grpId="1" nodeType="withEffect">
                                  <p:stCondLst>
                                    <p:cond delay="0"/>
                                  </p:stCondLst>
                                  <p:childTnLst>
                                    <p:animEffect transition="out" filter="fade">
                                      <p:cBhvr>
                                        <p:cTn id="99" dur="500"/>
                                        <p:tgtEl>
                                          <p:spTgt spid="16"/>
                                        </p:tgtEl>
                                      </p:cBhvr>
                                    </p:animEffect>
                                    <p:set>
                                      <p:cBhvr>
                                        <p:cTn id="100" dur="1" fill="hold">
                                          <p:stCondLst>
                                            <p:cond delay="499"/>
                                          </p:stCondLst>
                                        </p:cTn>
                                        <p:tgtEl>
                                          <p:spTgt spid="16"/>
                                        </p:tgtEl>
                                        <p:attrNameLst>
                                          <p:attrName>style.visibility</p:attrName>
                                        </p:attrNameLst>
                                      </p:cBhvr>
                                      <p:to>
                                        <p:strVal val="hidden"/>
                                      </p:to>
                                    </p:set>
                                  </p:childTnLst>
                                </p:cTn>
                              </p:par>
                              <p:par>
                                <p:cTn id="101" presetID="10" presetClass="exit" presetSubtype="0" fill="hold" grpId="1" nodeType="withEffect">
                                  <p:stCondLst>
                                    <p:cond delay="0"/>
                                  </p:stCondLst>
                                  <p:childTnLst>
                                    <p:animEffect transition="out" filter="fade">
                                      <p:cBhvr>
                                        <p:cTn id="102" dur="500"/>
                                        <p:tgtEl>
                                          <p:spTgt spid="109"/>
                                        </p:tgtEl>
                                      </p:cBhvr>
                                    </p:animEffect>
                                    <p:set>
                                      <p:cBhvr>
                                        <p:cTn id="103" dur="1" fill="hold">
                                          <p:stCondLst>
                                            <p:cond delay="499"/>
                                          </p:stCondLst>
                                        </p:cTn>
                                        <p:tgtEl>
                                          <p:spTgt spid="109"/>
                                        </p:tgtEl>
                                        <p:attrNameLst>
                                          <p:attrName>style.visibility</p:attrName>
                                        </p:attrNameLst>
                                      </p:cBhvr>
                                      <p:to>
                                        <p:strVal val="hidden"/>
                                      </p:to>
                                    </p:set>
                                  </p:childTnLst>
                                </p:cTn>
                              </p:par>
                              <p:par>
                                <p:cTn id="104" presetID="10" presetClass="exit" presetSubtype="0" fill="hold" nodeType="withEffect">
                                  <p:stCondLst>
                                    <p:cond delay="0"/>
                                  </p:stCondLst>
                                  <p:childTnLst>
                                    <p:animEffect transition="out" filter="fade">
                                      <p:cBhvr>
                                        <p:cTn id="105" dur="500"/>
                                        <p:tgtEl>
                                          <p:spTgt spid="112"/>
                                        </p:tgtEl>
                                      </p:cBhvr>
                                    </p:animEffect>
                                    <p:set>
                                      <p:cBhvr>
                                        <p:cTn id="106" dur="1" fill="hold">
                                          <p:stCondLst>
                                            <p:cond delay="499"/>
                                          </p:stCondLst>
                                        </p:cTn>
                                        <p:tgtEl>
                                          <p:spTgt spid="112"/>
                                        </p:tgtEl>
                                        <p:attrNameLst>
                                          <p:attrName>style.visibility</p:attrName>
                                        </p:attrNameLst>
                                      </p:cBhvr>
                                      <p:to>
                                        <p:strVal val="hidden"/>
                                      </p:to>
                                    </p:set>
                                  </p:childTnLst>
                                </p:cTn>
                              </p:par>
                              <p:par>
                                <p:cTn id="107" presetID="10" presetClass="exit" presetSubtype="0" fill="hold" nodeType="withEffect">
                                  <p:stCondLst>
                                    <p:cond delay="0"/>
                                  </p:stCondLst>
                                  <p:childTnLst>
                                    <p:animEffect transition="out" filter="fade">
                                      <p:cBhvr>
                                        <p:cTn id="108" dur="500"/>
                                        <p:tgtEl>
                                          <p:spTgt spid="111"/>
                                        </p:tgtEl>
                                      </p:cBhvr>
                                    </p:animEffect>
                                    <p:set>
                                      <p:cBhvr>
                                        <p:cTn id="109" dur="1" fill="hold">
                                          <p:stCondLst>
                                            <p:cond delay="499"/>
                                          </p:stCondLst>
                                        </p:cTn>
                                        <p:tgtEl>
                                          <p:spTgt spid="111"/>
                                        </p:tgtEl>
                                        <p:attrNameLst>
                                          <p:attrName>style.visibility</p:attrName>
                                        </p:attrNameLst>
                                      </p:cBhvr>
                                      <p:to>
                                        <p:strVal val="hidden"/>
                                      </p:to>
                                    </p:set>
                                  </p:childTnLst>
                                </p:cTn>
                              </p:par>
                              <p:par>
                                <p:cTn id="110" presetID="10" presetClass="exit" presetSubtype="0" fill="hold" nodeType="withEffect">
                                  <p:stCondLst>
                                    <p:cond delay="0"/>
                                  </p:stCondLst>
                                  <p:childTnLst>
                                    <p:animEffect transition="out" filter="fade">
                                      <p:cBhvr>
                                        <p:cTn id="111" dur="500"/>
                                        <p:tgtEl>
                                          <p:spTgt spid="115"/>
                                        </p:tgtEl>
                                      </p:cBhvr>
                                    </p:animEffect>
                                    <p:set>
                                      <p:cBhvr>
                                        <p:cTn id="112" dur="1" fill="hold">
                                          <p:stCondLst>
                                            <p:cond delay="499"/>
                                          </p:stCondLst>
                                        </p:cTn>
                                        <p:tgtEl>
                                          <p:spTgt spid="115"/>
                                        </p:tgtEl>
                                        <p:attrNameLst>
                                          <p:attrName>style.visibility</p:attrName>
                                        </p:attrNameLst>
                                      </p:cBhvr>
                                      <p:to>
                                        <p:strVal val="hidden"/>
                                      </p:to>
                                    </p:set>
                                  </p:childTnLst>
                                </p:cTn>
                              </p:par>
                              <p:par>
                                <p:cTn id="113" presetID="10" presetClass="exit" presetSubtype="0" fill="hold" nodeType="withEffect">
                                  <p:stCondLst>
                                    <p:cond delay="0"/>
                                  </p:stCondLst>
                                  <p:childTnLst>
                                    <p:animEffect transition="out" filter="fade">
                                      <p:cBhvr>
                                        <p:cTn id="114" dur="500"/>
                                        <p:tgtEl>
                                          <p:spTgt spid="110"/>
                                        </p:tgtEl>
                                      </p:cBhvr>
                                    </p:animEffect>
                                    <p:set>
                                      <p:cBhvr>
                                        <p:cTn id="115" dur="1" fill="hold">
                                          <p:stCondLst>
                                            <p:cond delay="499"/>
                                          </p:stCondLst>
                                        </p:cTn>
                                        <p:tgtEl>
                                          <p:spTgt spid="110"/>
                                        </p:tgtEl>
                                        <p:attrNameLst>
                                          <p:attrName>style.visibility</p:attrName>
                                        </p:attrNameLst>
                                      </p:cBhvr>
                                      <p:to>
                                        <p:strVal val="hidden"/>
                                      </p:to>
                                    </p:set>
                                  </p:childTnLst>
                                </p:cTn>
                              </p:par>
                              <p:par>
                                <p:cTn id="116" presetID="10" presetClass="exit" presetSubtype="0" fill="hold" nodeType="withEffect">
                                  <p:stCondLst>
                                    <p:cond delay="0"/>
                                  </p:stCondLst>
                                  <p:childTnLst>
                                    <p:animEffect transition="out" filter="fade">
                                      <p:cBhvr>
                                        <p:cTn id="117" dur="500"/>
                                        <p:tgtEl>
                                          <p:spTgt spid="19"/>
                                        </p:tgtEl>
                                      </p:cBhvr>
                                    </p:animEffect>
                                    <p:set>
                                      <p:cBhvr>
                                        <p:cTn id="118" dur="1" fill="hold">
                                          <p:stCondLst>
                                            <p:cond delay="499"/>
                                          </p:stCondLst>
                                        </p:cTn>
                                        <p:tgtEl>
                                          <p:spTgt spid="19"/>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119"/>
                                        </p:tgtEl>
                                      </p:cBhvr>
                                    </p:animEffect>
                                    <p:set>
                                      <p:cBhvr>
                                        <p:cTn id="121" dur="1" fill="hold">
                                          <p:stCondLst>
                                            <p:cond delay="499"/>
                                          </p:stCondLst>
                                        </p:cTn>
                                        <p:tgtEl>
                                          <p:spTgt spid="119"/>
                                        </p:tgtEl>
                                        <p:attrNameLst>
                                          <p:attrName>style.visibility</p:attrName>
                                        </p:attrNameLst>
                                      </p:cBhvr>
                                      <p:to>
                                        <p:strVal val="hidden"/>
                                      </p:to>
                                    </p:set>
                                  </p:childTnLst>
                                </p:cTn>
                              </p:par>
                              <p:par>
                                <p:cTn id="122" presetID="10" presetClass="exit" presetSubtype="0" fill="hold" grpId="1" nodeType="withEffect">
                                  <p:stCondLst>
                                    <p:cond delay="0"/>
                                  </p:stCondLst>
                                  <p:childTnLst>
                                    <p:animEffect transition="out" filter="fade">
                                      <p:cBhvr>
                                        <p:cTn id="123" dur="500"/>
                                        <p:tgtEl>
                                          <p:spTgt spid="120"/>
                                        </p:tgtEl>
                                      </p:cBhvr>
                                    </p:animEffect>
                                    <p:set>
                                      <p:cBhvr>
                                        <p:cTn id="124" dur="1" fill="hold">
                                          <p:stCondLst>
                                            <p:cond delay="499"/>
                                          </p:stCondLst>
                                        </p:cTn>
                                        <p:tgtEl>
                                          <p:spTgt spid="120"/>
                                        </p:tgtEl>
                                        <p:attrNameLst>
                                          <p:attrName>style.visibility</p:attrName>
                                        </p:attrNameLst>
                                      </p:cBhvr>
                                      <p:to>
                                        <p:strVal val="hidden"/>
                                      </p:to>
                                    </p:set>
                                  </p:childTnLst>
                                </p:cTn>
                              </p:par>
                              <p:par>
                                <p:cTn id="125" presetID="10" presetClass="exit" presetSubtype="0" fill="hold" grpId="1" nodeType="withEffect">
                                  <p:stCondLst>
                                    <p:cond delay="0"/>
                                  </p:stCondLst>
                                  <p:childTnLst>
                                    <p:animEffect transition="out" filter="fade">
                                      <p:cBhvr>
                                        <p:cTn id="126" dur="500"/>
                                        <p:tgtEl>
                                          <p:spTgt spid="121"/>
                                        </p:tgtEl>
                                      </p:cBhvr>
                                    </p:animEffect>
                                    <p:set>
                                      <p:cBhvr>
                                        <p:cTn id="127" dur="1" fill="hold">
                                          <p:stCondLst>
                                            <p:cond delay="499"/>
                                          </p:stCondLst>
                                        </p:cTn>
                                        <p:tgtEl>
                                          <p:spTgt spid="121"/>
                                        </p:tgtEl>
                                        <p:attrNameLst>
                                          <p:attrName>style.visibility</p:attrName>
                                        </p:attrNameLst>
                                      </p:cBhvr>
                                      <p:to>
                                        <p:strVal val="hidden"/>
                                      </p:to>
                                    </p:set>
                                  </p:childTnLst>
                                </p:cTn>
                              </p:par>
                              <p:par>
                                <p:cTn id="128" presetID="10" presetClass="exit" presetSubtype="0" fill="hold" grpId="1" nodeType="withEffect">
                                  <p:stCondLst>
                                    <p:cond delay="0"/>
                                  </p:stCondLst>
                                  <p:childTnLst>
                                    <p:animEffect transition="out" filter="fade">
                                      <p:cBhvr>
                                        <p:cTn id="129" dur="500"/>
                                        <p:tgtEl>
                                          <p:spTgt spid="122"/>
                                        </p:tgtEl>
                                      </p:cBhvr>
                                    </p:animEffect>
                                    <p:set>
                                      <p:cBhvr>
                                        <p:cTn id="130" dur="1" fill="hold">
                                          <p:stCondLst>
                                            <p:cond delay="499"/>
                                          </p:stCondLst>
                                        </p:cTn>
                                        <p:tgtEl>
                                          <p:spTgt spid="122"/>
                                        </p:tgtEl>
                                        <p:attrNameLst>
                                          <p:attrName>style.visibility</p:attrName>
                                        </p:attrNameLst>
                                      </p:cBhvr>
                                      <p:to>
                                        <p:strVal val="hidden"/>
                                      </p:to>
                                    </p:set>
                                  </p:childTnLst>
                                </p:cTn>
                              </p:par>
                              <p:par>
                                <p:cTn id="131" presetID="10" presetClass="exit" presetSubtype="0" fill="hold" nodeType="withEffect">
                                  <p:stCondLst>
                                    <p:cond delay="0"/>
                                  </p:stCondLst>
                                  <p:childTnLst>
                                    <p:animEffect transition="out" filter="fade">
                                      <p:cBhvr>
                                        <p:cTn id="132" dur="500"/>
                                        <p:tgtEl>
                                          <p:spTgt spid="74"/>
                                        </p:tgtEl>
                                      </p:cBhvr>
                                    </p:animEffect>
                                    <p:set>
                                      <p:cBhvr>
                                        <p:cTn id="133" dur="1" fill="hold">
                                          <p:stCondLst>
                                            <p:cond delay="499"/>
                                          </p:stCondLst>
                                        </p:cTn>
                                        <p:tgtEl>
                                          <p:spTgt spid="74"/>
                                        </p:tgtEl>
                                        <p:attrNameLst>
                                          <p:attrName>style.visibility</p:attrName>
                                        </p:attrNameLst>
                                      </p:cBhvr>
                                      <p:to>
                                        <p:strVal val="hidden"/>
                                      </p:to>
                                    </p:set>
                                  </p:childTnLst>
                                </p:cTn>
                              </p:par>
                              <p:par>
                                <p:cTn id="134" presetID="10" presetClass="exit" presetSubtype="0" fill="hold" grpId="1" nodeType="withEffect">
                                  <p:stCondLst>
                                    <p:cond delay="0"/>
                                  </p:stCondLst>
                                  <p:childTnLst>
                                    <p:animEffect transition="out" filter="fade">
                                      <p:cBhvr>
                                        <p:cTn id="135" dur="500"/>
                                        <p:tgtEl>
                                          <p:spTgt spid="118"/>
                                        </p:tgtEl>
                                      </p:cBhvr>
                                    </p:animEffect>
                                    <p:set>
                                      <p:cBhvr>
                                        <p:cTn id="136" dur="1" fill="hold">
                                          <p:stCondLst>
                                            <p:cond delay="499"/>
                                          </p:stCondLst>
                                        </p:cTn>
                                        <p:tgtEl>
                                          <p:spTgt spid="118"/>
                                        </p:tgtEl>
                                        <p:attrNameLst>
                                          <p:attrName>style.visibility</p:attrName>
                                        </p:attrNameLst>
                                      </p:cBhvr>
                                      <p:to>
                                        <p:strVal val="hidden"/>
                                      </p:to>
                                    </p:set>
                                  </p:childTnLst>
                                </p:cTn>
                              </p:par>
                              <p:par>
                                <p:cTn id="137" presetID="10" presetClass="exit" presetSubtype="0" fill="hold" nodeType="withEffect">
                                  <p:stCondLst>
                                    <p:cond delay="0"/>
                                  </p:stCondLst>
                                  <p:childTnLst>
                                    <p:animEffect transition="out" filter="fade">
                                      <p:cBhvr>
                                        <p:cTn id="138" dur="500"/>
                                        <p:tgtEl>
                                          <p:spTgt spid="124"/>
                                        </p:tgtEl>
                                      </p:cBhvr>
                                    </p:animEffect>
                                    <p:set>
                                      <p:cBhvr>
                                        <p:cTn id="139" dur="1" fill="hold">
                                          <p:stCondLst>
                                            <p:cond delay="499"/>
                                          </p:stCondLst>
                                        </p:cTn>
                                        <p:tgtEl>
                                          <p:spTgt spid="124"/>
                                        </p:tgtEl>
                                        <p:attrNameLst>
                                          <p:attrName>style.visibility</p:attrName>
                                        </p:attrNameLst>
                                      </p:cBhvr>
                                      <p:to>
                                        <p:strVal val="hidden"/>
                                      </p:to>
                                    </p:set>
                                  </p:childTnLst>
                                </p:cTn>
                              </p:par>
                              <p:par>
                                <p:cTn id="140" presetID="10" presetClass="exit" presetSubtype="0" fill="hold" nodeType="withEffect">
                                  <p:stCondLst>
                                    <p:cond delay="0"/>
                                  </p:stCondLst>
                                  <p:childTnLst>
                                    <p:animEffect transition="out" filter="fade">
                                      <p:cBhvr>
                                        <p:cTn id="141" dur="500"/>
                                        <p:tgtEl>
                                          <p:spTgt spid="127"/>
                                        </p:tgtEl>
                                      </p:cBhvr>
                                    </p:animEffect>
                                    <p:set>
                                      <p:cBhvr>
                                        <p:cTn id="142" dur="1" fill="hold">
                                          <p:stCondLst>
                                            <p:cond delay="499"/>
                                          </p:stCondLst>
                                        </p:cTn>
                                        <p:tgtEl>
                                          <p:spTgt spid="127"/>
                                        </p:tgtEl>
                                        <p:attrNameLst>
                                          <p:attrName>style.visibility</p:attrName>
                                        </p:attrNameLst>
                                      </p:cBhvr>
                                      <p:to>
                                        <p:strVal val="hidden"/>
                                      </p:to>
                                    </p:set>
                                  </p:childTnLst>
                                </p:cTn>
                              </p:par>
                              <p:par>
                                <p:cTn id="143" presetID="10" presetClass="exit" presetSubtype="0" fill="hold" grpId="1" nodeType="withEffect">
                                  <p:stCondLst>
                                    <p:cond delay="0"/>
                                  </p:stCondLst>
                                  <p:childTnLst>
                                    <p:animEffect transition="out" filter="fade">
                                      <p:cBhvr>
                                        <p:cTn id="144" dur="500"/>
                                        <p:tgtEl>
                                          <p:spTgt spid="129"/>
                                        </p:tgtEl>
                                      </p:cBhvr>
                                    </p:animEffect>
                                    <p:set>
                                      <p:cBhvr>
                                        <p:cTn id="145" dur="1" fill="hold">
                                          <p:stCondLst>
                                            <p:cond delay="499"/>
                                          </p:stCondLst>
                                        </p:cTn>
                                        <p:tgtEl>
                                          <p:spTgt spid="129"/>
                                        </p:tgtEl>
                                        <p:attrNameLst>
                                          <p:attrName>style.visibility</p:attrName>
                                        </p:attrNameLst>
                                      </p:cBhvr>
                                      <p:to>
                                        <p:strVal val="hidden"/>
                                      </p:to>
                                    </p:set>
                                  </p:childTnLst>
                                </p:cTn>
                              </p:par>
                              <p:par>
                                <p:cTn id="146" presetID="10" presetClass="exit" presetSubtype="0" fill="hold" grpId="1" nodeType="withEffect">
                                  <p:stCondLst>
                                    <p:cond delay="0"/>
                                  </p:stCondLst>
                                  <p:childTnLst>
                                    <p:animEffect transition="out" filter="fade">
                                      <p:cBhvr>
                                        <p:cTn id="147" dur="500"/>
                                        <p:tgtEl>
                                          <p:spTgt spid="125"/>
                                        </p:tgtEl>
                                      </p:cBhvr>
                                    </p:animEffect>
                                    <p:set>
                                      <p:cBhvr>
                                        <p:cTn id="148" dur="1" fill="hold">
                                          <p:stCondLst>
                                            <p:cond delay="499"/>
                                          </p:stCondLst>
                                        </p:cTn>
                                        <p:tgtEl>
                                          <p:spTgt spid="125"/>
                                        </p:tgtEl>
                                        <p:attrNameLst>
                                          <p:attrName>style.visibility</p:attrName>
                                        </p:attrNameLst>
                                      </p:cBhvr>
                                      <p:to>
                                        <p:strVal val="hidden"/>
                                      </p:to>
                                    </p:set>
                                  </p:childTnLst>
                                </p:cTn>
                              </p:par>
                              <p:par>
                                <p:cTn id="149" presetID="10" presetClass="exit" presetSubtype="0" fill="hold" nodeType="withEffect">
                                  <p:stCondLst>
                                    <p:cond delay="0"/>
                                  </p:stCondLst>
                                  <p:childTnLst>
                                    <p:animEffect transition="out" filter="fade">
                                      <p:cBhvr>
                                        <p:cTn id="150" dur="500"/>
                                        <p:tgtEl>
                                          <p:spTgt spid="8"/>
                                        </p:tgtEl>
                                      </p:cBhvr>
                                    </p:animEffect>
                                    <p:set>
                                      <p:cBhvr>
                                        <p:cTn id="151" dur="1" fill="hold">
                                          <p:stCondLst>
                                            <p:cond delay="499"/>
                                          </p:stCondLst>
                                        </p:cTn>
                                        <p:tgtEl>
                                          <p:spTgt spid="8"/>
                                        </p:tgtEl>
                                        <p:attrNameLst>
                                          <p:attrName>style.visibility</p:attrName>
                                        </p:attrNameLst>
                                      </p:cBhvr>
                                      <p:to>
                                        <p:strVal val="hidden"/>
                                      </p:to>
                                    </p:set>
                                  </p:childTnLst>
                                </p:cTn>
                              </p:par>
                              <p:par>
                                <p:cTn id="152" presetID="10" presetClass="entr" presetSubtype="0" fill="hold" nodeType="withEffect">
                                  <p:stCondLst>
                                    <p:cond delay="0"/>
                                  </p:stCondLst>
                                  <p:childTnLst>
                                    <p:set>
                                      <p:cBhvr>
                                        <p:cTn id="153" dur="1" fill="hold">
                                          <p:stCondLst>
                                            <p:cond delay="0"/>
                                          </p:stCondLst>
                                        </p:cTn>
                                        <p:tgtEl>
                                          <p:spTgt spid="136"/>
                                        </p:tgtEl>
                                        <p:attrNameLst>
                                          <p:attrName>style.visibility</p:attrName>
                                        </p:attrNameLst>
                                      </p:cBhvr>
                                      <p:to>
                                        <p:strVal val="visible"/>
                                      </p:to>
                                    </p:set>
                                    <p:animEffect transition="in" filter="fade">
                                      <p:cBhvr>
                                        <p:cTn id="154" dur="500"/>
                                        <p:tgtEl>
                                          <p:spTgt spid="136"/>
                                        </p:tgtEl>
                                      </p:cBhvr>
                                    </p:animEffect>
                                  </p:childTnLst>
                                </p:cTn>
                              </p:par>
                            </p:childTnLst>
                          </p:cTn>
                        </p:par>
                        <p:par>
                          <p:cTn id="155" fill="hold">
                            <p:stCondLst>
                              <p:cond delay="500"/>
                            </p:stCondLst>
                            <p:childTnLst>
                              <p:par>
                                <p:cTn id="156" presetID="42" presetClass="path" presetSubtype="0" accel="50000" decel="50000" fill="hold" nodeType="afterEffect">
                                  <p:stCondLst>
                                    <p:cond delay="0"/>
                                  </p:stCondLst>
                                  <p:childTnLst>
                                    <p:animMotion origin="layout" path="M -4.44444E-6 -2.71605E-6 L -4.44444E-6 0.5213 " pathEditMode="relative" rAng="0" ptsTypes="AA">
                                      <p:cBhvr>
                                        <p:cTn id="157" dur="1000" fill="hold"/>
                                        <p:tgtEl>
                                          <p:spTgt spid="136"/>
                                        </p:tgtEl>
                                        <p:attrNameLst>
                                          <p:attrName>ppt_x</p:attrName>
                                          <p:attrName>ppt_y</p:attrName>
                                        </p:attrNameLst>
                                      </p:cBhvr>
                                      <p:rCtr x="0" y="2604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09" grpId="0"/>
      <p:bldP spid="109" grpId="1"/>
      <p:bldP spid="118" grpId="0"/>
      <p:bldP spid="118" grpId="1"/>
      <p:bldP spid="119" grpId="0"/>
      <p:bldP spid="119" grpId="1"/>
      <p:bldP spid="120" grpId="0"/>
      <p:bldP spid="120" grpId="1"/>
      <p:bldP spid="121" grpId="0"/>
      <p:bldP spid="121" grpId="1"/>
      <p:bldP spid="122" grpId="0"/>
      <p:bldP spid="122" grpId="1"/>
      <p:bldP spid="125" grpId="0"/>
      <p:bldP spid="125" grpId="1"/>
      <p:bldP spid="129" grpId="0"/>
      <p:bldP spid="129" grpId="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Folded Corner 58"/>
          <p:cNvSpPr/>
          <p:nvPr/>
        </p:nvSpPr>
        <p:spPr>
          <a:xfrm flipV="1">
            <a:off x="8982884" y="2776580"/>
            <a:ext cx="894080" cy="1189035"/>
          </a:xfrm>
          <a:prstGeom prst="foldedCorner">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3" name="Title 2"/>
          <p:cNvSpPr>
            <a:spLocks noGrp="1"/>
          </p:cNvSpPr>
          <p:nvPr>
            <p:ph type="title"/>
          </p:nvPr>
        </p:nvSpPr>
        <p:spPr/>
        <p:txBody>
          <a:bodyPr>
            <a:normAutofit/>
          </a:bodyPr>
          <a:lstStyle/>
          <a:p>
            <a:r>
              <a:rPr lang="en-GB" dirty="0">
                <a:latin typeface="+mj-lt"/>
              </a:rPr>
              <a:t>Citywide intelligence hub</a:t>
            </a:r>
          </a:p>
        </p:txBody>
      </p:sp>
      <p:sp>
        <p:nvSpPr>
          <p:cNvPr id="46" name="TextBox 45"/>
          <p:cNvSpPr txBox="1"/>
          <p:nvPr/>
        </p:nvSpPr>
        <p:spPr>
          <a:xfrm>
            <a:off x="5042511" y="6208739"/>
            <a:ext cx="2087430" cy="318100"/>
          </a:xfrm>
          <a:prstGeom prst="rect">
            <a:avLst/>
          </a:prstGeom>
          <a:noFill/>
        </p:spPr>
        <p:txBody>
          <a:bodyPr wrap="none" rtlCol="0">
            <a:spAutoFit/>
          </a:bodyPr>
          <a:lstStyle/>
          <a:p>
            <a:pPr algn="ctr" defTabSz="1219170" fontAlgn="base">
              <a:spcBef>
                <a:spcPct val="0"/>
              </a:spcBef>
              <a:spcAft>
                <a:spcPct val="0"/>
              </a:spcAft>
              <a:defRPr/>
            </a:pPr>
            <a:r>
              <a:rPr lang="en-GB" sz="1467" dirty="0">
                <a:solidFill>
                  <a:prstClr val="black"/>
                </a:solidFill>
                <a:latin typeface="Arial" panose="020B0604020202020204"/>
              </a:rPr>
              <a:t>“Single source of truth”</a:t>
            </a:r>
          </a:p>
        </p:txBody>
      </p:sp>
      <p:sp>
        <p:nvSpPr>
          <p:cNvPr id="24" name="Folded Corner 23"/>
          <p:cNvSpPr/>
          <p:nvPr/>
        </p:nvSpPr>
        <p:spPr>
          <a:xfrm flipV="1">
            <a:off x="6846383" y="2776580"/>
            <a:ext cx="894080" cy="1189035"/>
          </a:xfrm>
          <a:prstGeom prst="foldedCorner">
            <a:avLst/>
          </a:prstGeom>
          <a:solidFill>
            <a:schemeClr val="bg2">
              <a:lumMod val="60000"/>
              <a:lumOff val="4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37" name="TextBox 36"/>
          <p:cNvSpPr txBox="1"/>
          <p:nvPr/>
        </p:nvSpPr>
        <p:spPr>
          <a:xfrm>
            <a:off x="4041601" y="1951807"/>
            <a:ext cx="2060179" cy="769634"/>
          </a:xfrm>
          <a:prstGeom prst="rect">
            <a:avLst/>
          </a:prstGeom>
          <a:noFill/>
        </p:spPr>
        <p:txBody>
          <a:bodyPr wrap="none" rtlCol="0">
            <a:spAutoFit/>
          </a:bodyPr>
          <a:lstStyle/>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Health and wellbeing</a:t>
            </a:r>
          </a:p>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JSNA</a:t>
            </a:r>
          </a:p>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DPH Annual Report</a:t>
            </a:r>
          </a:p>
        </p:txBody>
      </p:sp>
      <p:sp>
        <p:nvSpPr>
          <p:cNvPr id="38" name="TextBox 37"/>
          <p:cNvSpPr txBox="1"/>
          <p:nvPr/>
        </p:nvSpPr>
        <p:spPr>
          <a:xfrm>
            <a:off x="6278616" y="2174785"/>
            <a:ext cx="1998496" cy="543867"/>
          </a:xfrm>
          <a:prstGeom prst="rect">
            <a:avLst/>
          </a:prstGeom>
          <a:noFill/>
        </p:spPr>
        <p:txBody>
          <a:bodyPr wrap="none" rtlCol="0">
            <a:spAutoFit/>
          </a:bodyPr>
          <a:lstStyle/>
          <a:p>
            <a:pPr algn="ctr" defTabSz="1219170" fontAlgn="base">
              <a:spcBef>
                <a:spcPct val="0"/>
              </a:spcBef>
              <a:spcAft>
                <a:spcPct val="0"/>
              </a:spcAft>
              <a:defRPr/>
            </a:pPr>
            <a:r>
              <a:rPr lang="en-GB" sz="1467" b="1" dirty="0">
                <a:solidFill>
                  <a:srgbClr val="FDCB4C"/>
                </a:solidFill>
                <a:latin typeface="Arial" panose="020B0604020202020204"/>
              </a:rPr>
              <a:t>Cultural profiles</a:t>
            </a:r>
          </a:p>
          <a:p>
            <a:pPr algn="ctr" defTabSz="1219170" fontAlgn="base">
              <a:spcBef>
                <a:spcPct val="0"/>
              </a:spcBef>
              <a:spcAft>
                <a:spcPct val="0"/>
              </a:spcAft>
              <a:defRPr/>
            </a:pPr>
            <a:r>
              <a:rPr lang="en-GB" sz="1467" b="1" dirty="0">
                <a:solidFill>
                  <a:srgbClr val="FDCB4C"/>
                </a:solidFill>
                <a:latin typeface="Arial" panose="020B0604020202020204"/>
              </a:rPr>
              <a:t>City of Culture Trust</a:t>
            </a:r>
          </a:p>
        </p:txBody>
      </p:sp>
      <p:sp>
        <p:nvSpPr>
          <p:cNvPr id="39" name="TextBox 38"/>
          <p:cNvSpPr txBox="1"/>
          <p:nvPr/>
        </p:nvSpPr>
        <p:spPr>
          <a:xfrm>
            <a:off x="1667926" y="1951807"/>
            <a:ext cx="2395207" cy="769634"/>
          </a:xfrm>
          <a:prstGeom prst="rect">
            <a:avLst/>
          </a:prstGeom>
          <a:noFill/>
        </p:spPr>
        <p:txBody>
          <a:bodyPr wrap="none" rtlCol="0">
            <a:spAutoFit/>
          </a:bodyPr>
          <a:lstStyle/>
          <a:p>
            <a:pPr algn="ctr" defTabSz="1219170" fontAlgn="base">
              <a:spcBef>
                <a:spcPct val="0"/>
              </a:spcBef>
              <a:spcAft>
                <a:spcPct val="0"/>
              </a:spcAft>
              <a:defRPr/>
            </a:pPr>
            <a:r>
              <a:rPr lang="en-GB" sz="1467" b="1" dirty="0">
                <a:solidFill>
                  <a:srgbClr val="FDCB4C"/>
                </a:solidFill>
                <a:latin typeface="Arial" panose="020B0604020202020204"/>
              </a:rPr>
              <a:t>Council Plan </a:t>
            </a:r>
            <a:br>
              <a:rPr lang="en-GB" sz="1467" b="1" dirty="0">
                <a:solidFill>
                  <a:srgbClr val="FDCB4C"/>
                </a:solidFill>
                <a:latin typeface="Arial" panose="020B0604020202020204"/>
              </a:rPr>
            </a:br>
            <a:r>
              <a:rPr lang="en-GB" sz="1467" b="1" dirty="0">
                <a:solidFill>
                  <a:srgbClr val="FDCB4C"/>
                </a:solidFill>
                <a:latin typeface="Arial" panose="020B0604020202020204"/>
              </a:rPr>
              <a:t>performance report</a:t>
            </a:r>
          </a:p>
          <a:p>
            <a:pPr algn="ctr" defTabSz="1219170" fontAlgn="base">
              <a:spcBef>
                <a:spcPct val="0"/>
              </a:spcBef>
              <a:spcAft>
                <a:spcPct val="0"/>
              </a:spcAft>
              <a:defRPr/>
            </a:pPr>
            <a:r>
              <a:rPr lang="en-GB" sz="1467" b="1" dirty="0">
                <a:solidFill>
                  <a:srgbClr val="FDCB4C"/>
                </a:solidFill>
                <a:latin typeface="Arial" panose="020B0604020202020204"/>
              </a:rPr>
              <a:t>&amp; performance reporting</a:t>
            </a:r>
          </a:p>
        </p:txBody>
      </p:sp>
      <p:sp>
        <p:nvSpPr>
          <p:cNvPr id="50" name="Folded Corner 49"/>
          <p:cNvSpPr/>
          <p:nvPr/>
        </p:nvSpPr>
        <p:spPr>
          <a:xfrm flipV="1">
            <a:off x="2422431" y="2776580"/>
            <a:ext cx="894080" cy="1189035"/>
          </a:xfrm>
          <a:prstGeom prst="foldedCorner">
            <a:avLst/>
          </a:prstGeom>
          <a:solidFill>
            <a:schemeClr val="bg2">
              <a:lumMod val="60000"/>
              <a:lumOff val="4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51" name="Folded Corner 50"/>
          <p:cNvSpPr/>
          <p:nvPr/>
        </p:nvSpPr>
        <p:spPr>
          <a:xfrm flipV="1">
            <a:off x="4628599" y="2776580"/>
            <a:ext cx="894080" cy="1189035"/>
          </a:xfrm>
          <a:prstGeom prst="foldedCorner">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54" name="TextBox 53"/>
          <p:cNvSpPr txBox="1"/>
          <p:nvPr/>
        </p:nvSpPr>
        <p:spPr>
          <a:xfrm>
            <a:off x="8662823" y="1951807"/>
            <a:ext cx="1479892" cy="769634"/>
          </a:xfrm>
          <a:prstGeom prst="rect">
            <a:avLst/>
          </a:prstGeom>
          <a:noFill/>
        </p:spPr>
        <p:txBody>
          <a:bodyPr wrap="none" rtlCol="0">
            <a:spAutoFit/>
          </a:bodyPr>
          <a:lstStyle/>
          <a:p>
            <a:pPr algn="ctr" defTabSz="1219170" fontAlgn="base">
              <a:spcBef>
                <a:spcPct val="0"/>
              </a:spcBef>
              <a:spcAft>
                <a:spcPct val="0"/>
              </a:spcAft>
              <a:defRPr/>
            </a:pPr>
            <a:endParaRPr lang="en-GB" sz="1467" b="1" dirty="0">
              <a:solidFill>
                <a:srgbClr val="006EC7">
                  <a:lumMod val="60000"/>
                  <a:lumOff val="40000"/>
                </a:srgbClr>
              </a:solidFill>
              <a:latin typeface="Arial" panose="020B0604020202020204"/>
            </a:endParaRPr>
          </a:p>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Housing and </a:t>
            </a:r>
          </a:p>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homelessness</a:t>
            </a:r>
          </a:p>
        </p:txBody>
      </p:sp>
      <p:sp>
        <p:nvSpPr>
          <p:cNvPr id="56" name="TextBox 55"/>
          <p:cNvSpPr txBox="1"/>
          <p:nvPr/>
        </p:nvSpPr>
        <p:spPr>
          <a:xfrm>
            <a:off x="171063" y="2174785"/>
            <a:ext cx="1023037" cy="543867"/>
          </a:xfrm>
          <a:prstGeom prst="rect">
            <a:avLst/>
          </a:prstGeom>
          <a:noFill/>
        </p:spPr>
        <p:txBody>
          <a:bodyPr wrap="none" rtlCol="0">
            <a:spAutoFit/>
          </a:bodyPr>
          <a:lstStyle/>
          <a:p>
            <a:pPr algn="ctr" defTabSz="1219170" fontAlgn="base">
              <a:spcBef>
                <a:spcPct val="0"/>
              </a:spcBef>
              <a:spcAft>
                <a:spcPct val="0"/>
              </a:spcAft>
              <a:defRPr/>
            </a:pPr>
            <a:r>
              <a:rPr lang="en-GB" sz="1467" b="1" dirty="0">
                <a:solidFill>
                  <a:srgbClr val="006EC7">
                    <a:lumMod val="60000"/>
                    <a:lumOff val="40000"/>
                  </a:srgbClr>
                </a:solidFill>
                <a:latin typeface="Arial" panose="020B0604020202020204"/>
              </a:rPr>
              <a:t>Headline </a:t>
            </a:r>
            <a:br>
              <a:rPr lang="en-GB" sz="1467" b="1" dirty="0">
                <a:solidFill>
                  <a:srgbClr val="006EC7">
                    <a:lumMod val="60000"/>
                    <a:lumOff val="40000"/>
                  </a:srgbClr>
                </a:solidFill>
                <a:latin typeface="Arial" panose="020B0604020202020204"/>
              </a:rPr>
            </a:br>
            <a:r>
              <a:rPr lang="en-GB" sz="1467" b="1" dirty="0">
                <a:solidFill>
                  <a:srgbClr val="006EC7">
                    <a:lumMod val="60000"/>
                    <a:lumOff val="40000"/>
                  </a:srgbClr>
                </a:solidFill>
                <a:latin typeface="Arial" panose="020B0604020202020204"/>
              </a:rPr>
              <a:t>statistics</a:t>
            </a:r>
          </a:p>
        </p:txBody>
      </p:sp>
      <p:sp>
        <p:nvSpPr>
          <p:cNvPr id="57" name="Folded Corner 56"/>
          <p:cNvSpPr/>
          <p:nvPr/>
        </p:nvSpPr>
        <p:spPr>
          <a:xfrm flipV="1">
            <a:off x="239485" y="2776580"/>
            <a:ext cx="894080" cy="1189035"/>
          </a:xfrm>
          <a:prstGeom prst="foldedCorner">
            <a:avLst/>
          </a:prstGeom>
          <a:solidFill>
            <a:schemeClr val="accent6"/>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60" name="Folded Corner 59"/>
          <p:cNvSpPr/>
          <p:nvPr/>
        </p:nvSpPr>
        <p:spPr>
          <a:xfrm flipV="1">
            <a:off x="11107772" y="2776580"/>
            <a:ext cx="894080" cy="1189035"/>
          </a:xfrm>
          <a:prstGeom prst="foldedCorner">
            <a:avLst/>
          </a:prstGeom>
          <a:solidFill>
            <a:schemeClr val="bg2">
              <a:lumMod val="60000"/>
              <a:lumOff val="4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61" name="TextBox 60"/>
          <p:cNvSpPr txBox="1"/>
          <p:nvPr/>
        </p:nvSpPr>
        <p:spPr>
          <a:xfrm>
            <a:off x="10931667" y="1724850"/>
            <a:ext cx="1231426" cy="995401"/>
          </a:xfrm>
          <a:prstGeom prst="rect">
            <a:avLst/>
          </a:prstGeom>
          <a:noFill/>
        </p:spPr>
        <p:txBody>
          <a:bodyPr wrap="none" rtlCol="0">
            <a:spAutoFit/>
          </a:bodyPr>
          <a:lstStyle/>
          <a:p>
            <a:pPr algn="ctr" defTabSz="1219170" fontAlgn="base">
              <a:spcBef>
                <a:spcPct val="0"/>
              </a:spcBef>
              <a:spcAft>
                <a:spcPct val="0"/>
              </a:spcAft>
              <a:defRPr/>
            </a:pPr>
            <a:r>
              <a:rPr lang="en-GB" sz="1467" b="1" dirty="0">
                <a:solidFill>
                  <a:srgbClr val="FDCB4C"/>
                </a:solidFill>
                <a:latin typeface="Arial" panose="020B0604020202020204"/>
              </a:rPr>
              <a:t>Social care</a:t>
            </a:r>
          </a:p>
          <a:p>
            <a:pPr algn="ctr" defTabSz="1219170" fontAlgn="base">
              <a:spcBef>
                <a:spcPct val="0"/>
              </a:spcBef>
              <a:spcAft>
                <a:spcPct val="0"/>
              </a:spcAft>
              <a:defRPr/>
            </a:pPr>
            <a:r>
              <a:rPr lang="en-GB" sz="1467" b="1" dirty="0">
                <a:solidFill>
                  <a:srgbClr val="FDCB4C"/>
                </a:solidFill>
                <a:latin typeface="Arial" panose="020B0604020202020204"/>
              </a:rPr>
              <a:t>e.g. market </a:t>
            </a:r>
            <a:br>
              <a:rPr lang="en-GB" sz="1467" b="1" dirty="0">
                <a:solidFill>
                  <a:srgbClr val="FDCB4C"/>
                </a:solidFill>
                <a:latin typeface="Arial" panose="020B0604020202020204"/>
              </a:rPr>
            </a:br>
            <a:r>
              <a:rPr lang="en-GB" sz="1467" b="1" dirty="0">
                <a:solidFill>
                  <a:srgbClr val="FDCB4C"/>
                </a:solidFill>
                <a:latin typeface="Arial" panose="020B0604020202020204"/>
              </a:rPr>
              <a:t>position </a:t>
            </a:r>
            <a:br>
              <a:rPr lang="en-GB" sz="1467" b="1" dirty="0">
                <a:solidFill>
                  <a:srgbClr val="FDCB4C"/>
                </a:solidFill>
                <a:latin typeface="Arial" panose="020B0604020202020204"/>
              </a:rPr>
            </a:br>
            <a:r>
              <a:rPr lang="en-GB" sz="1467" b="1" dirty="0">
                <a:solidFill>
                  <a:srgbClr val="FDCB4C"/>
                </a:solidFill>
                <a:latin typeface="Arial" panose="020B0604020202020204"/>
              </a:rPr>
              <a:t>statement</a:t>
            </a:r>
          </a:p>
        </p:txBody>
      </p:sp>
      <p:cxnSp>
        <p:nvCxnSpPr>
          <p:cNvPr id="6" name="Elbow Connector 5"/>
          <p:cNvCxnSpPr>
            <a:cxnSpLocks/>
            <a:stCxn id="57" idx="0"/>
          </p:cNvCxnSpPr>
          <p:nvPr/>
        </p:nvCxnSpPr>
        <p:spPr>
          <a:xfrm rot="16200000" flipH="1">
            <a:off x="2918287" y="1733854"/>
            <a:ext cx="943243" cy="5406765"/>
          </a:xfrm>
          <a:prstGeom prst="bentConnector3">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2" name="Elbow Connector 61"/>
          <p:cNvCxnSpPr>
            <a:cxnSpLocks/>
            <a:stCxn id="50" idx="0"/>
          </p:cNvCxnSpPr>
          <p:nvPr/>
        </p:nvCxnSpPr>
        <p:spPr>
          <a:xfrm rot="16200000" flipH="1">
            <a:off x="4009759" y="2825326"/>
            <a:ext cx="943243" cy="3223820"/>
          </a:xfrm>
          <a:prstGeom prst="bentConnector3">
            <a:avLst>
              <a:gd name="adj1" fmla="val 50000"/>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3" name="Elbow Connector 62"/>
          <p:cNvCxnSpPr>
            <a:cxnSpLocks/>
            <a:stCxn id="51" idx="0"/>
          </p:cNvCxnSpPr>
          <p:nvPr/>
        </p:nvCxnSpPr>
        <p:spPr>
          <a:xfrm rot="16200000" flipH="1">
            <a:off x="5112843" y="3928410"/>
            <a:ext cx="943243" cy="1017652"/>
          </a:xfrm>
          <a:prstGeom prst="bentConnector3">
            <a:avLst>
              <a:gd name="adj1" fmla="val 50000"/>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4" name="Elbow Connector 63"/>
          <p:cNvCxnSpPr>
            <a:cxnSpLocks/>
            <a:stCxn id="24" idx="0"/>
          </p:cNvCxnSpPr>
          <p:nvPr/>
        </p:nvCxnSpPr>
        <p:spPr>
          <a:xfrm rot="5400000">
            <a:off x="6221736" y="3837171"/>
            <a:ext cx="943243" cy="1200132"/>
          </a:xfrm>
          <a:prstGeom prst="bentConnector3">
            <a:avLst>
              <a:gd name="adj1" fmla="val 50000"/>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5" name="Elbow Connector 64"/>
          <p:cNvCxnSpPr>
            <a:cxnSpLocks/>
            <a:stCxn id="59" idx="0"/>
          </p:cNvCxnSpPr>
          <p:nvPr/>
        </p:nvCxnSpPr>
        <p:spPr>
          <a:xfrm rot="5400000">
            <a:off x="7289987" y="2768921"/>
            <a:ext cx="943243" cy="3336633"/>
          </a:xfrm>
          <a:prstGeom prst="bentConnector3">
            <a:avLst>
              <a:gd name="adj1" fmla="val 50000"/>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6" name="Elbow Connector 65"/>
          <p:cNvCxnSpPr>
            <a:cxnSpLocks/>
            <a:stCxn id="60" idx="0"/>
          </p:cNvCxnSpPr>
          <p:nvPr/>
        </p:nvCxnSpPr>
        <p:spPr>
          <a:xfrm rot="5400000">
            <a:off x="8352431" y="1706477"/>
            <a:ext cx="943243" cy="5461521"/>
          </a:xfrm>
          <a:prstGeom prst="bentConnector3">
            <a:avLst>
              <a:gd name="adj1" fmla="val 50000"/>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nvGrpSpPr>
          <p:cNvPr id="58" name="Group 57">
            <a:extLst>
              <a:ext uri="{FF2B5EF4-FFF2-40B4-BE49-F238E27FC236}">
                <a16:creationId xmlns:a16="http://schemas.microsoft.com/office/drawing/2014/main" id="{F3B9F152-0738-4D59-A255-2859946C73EB}"/>
              </a:ext>
            </a:extLst>
          </p:cNvPr>
          <p:cNvGrpSpPr/>
          <p:nvPr/>
        </p:nvGrpSpPr>
        <p:grpSpPr>
          <a:xfrm>
            <a:off x="4581017" y="4909801"/>
            <a:ext cx="3049232" cy="1403783"/>
            <a:chOff x="3588162" y="1154042"/>
            <a:chExt cx="2286924" cy="1052837"/>
          </a:xfrm>
        </p:grpSpPr>
        <p:grpSp>
          <p:nvGrpSpPr>
            <p:cNvPr id="67" name="Group 66">
              <a:extLst>
                <a:ext uri="{FF2B5EF4-FFF2-40B4-BE49-F238E27FC236}">
                  <a16:creationId xmlns:a16="http://schemas.microsoft.com/office/drawing/2014/main" id="{C1A6B00E-2DB8-4BE2-B89C-9BCD358CD46C}"/>
                </a:ext>
              </a:extLst>
            </p:cNvPr>
            <p:cNvGrpSpPr/>
            <p:nvPr/>
          </p:nvGrpSpPr>
          <p:grpSpPr>
            <a:xfrm>
              <a:off x="4112904" y="1154042"/>
              <a:ext cx="1222992" cy="771721"/>
              <a:chOff x="5869288" y="1982535"/>
              <a:chExt cx="2095412" cy="1322227"/>
            </a:xfrm>
          </p:grpSpPr>
          <p:sp>
            <p:nvSpPr>
              <p:cNvPr id="69" name="Flowchart: Decision 68">
                <a:extLst>
                  <a:ext uri="{FF2B5EF4-FFF2-40B4-BE49-F238E27FC236}">
                    <a16:creationId xmlns:a16="http://schemas.microsoft.com/office/drawing/2014/main" id="{11F1EB12-1BED-4538-A780-4E0B6B2F83FA}"/>
                  </a:ext>
                </a:extLst>
              </p:cNvPr>
              <p:cNvSpPr/>
              <p:nvPr/>
            </p:nvSpPr>
            <p:spPr>
              <a:xfrm>
                <a:off x="5869288" y="2712580"/>
                <a:ext cx="2095412" cy="592182"/>
              </a:xfrm>
              <a:prstGeom prst="flowChartDecision">
                <a:avLst/>
              </a:prstGeom>
              <a:solidFill>
                <a:schemeClr val="accent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0" name="Flowchart: Decision 69">
                <a:extLst>
                  <a:ext uri="{FF2B5EF4-FFF2-40B4-BE49-F238E27FC236}">
                    <a16:creationId xmlns:a16="http://schemas.microsoft.com/office/drawing/2014/main" id="{5E4AAE6E-5A99-49B8-89EA-4CDAEB7D3B81}"/>
                  </a:ext>
                </a:extLst>
              </p:cNvPr>
              <p:cNvSpPr/>
              <p:nvPr/>
            </p:nvSpPr>
            <p:spPr>
              <a:xfrm>
                <a:off x="5869288" y="2476606"/>
                <a:ext cx="2095412" cy="592182"/>
              </a:xfrm>
              <a:prstGeom prst="flowChartDecision">
                <a:avLst/>
              </a:prstGeom>
              <a:solidFill>
                <a:schemeClr val="accent5">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1" name="Flowchart: Decision 70">
                <a:extLst>
                  <a:ext uri="{FF2B5EF4-FFF2-40B4-BE49-F238E27FC236}">
                    <a16:creationId xmlns:a16="http://schemas.microsoft.com/office/drawing/2014/main" id="{1F5525E2-DA7F-4808-9D16-CF0B44344849}"/>
                  </a:ext>
                </a:extLst>
              </p:cNvPr>
              <p:cNvSpPr/>
              <p:nvPr/>
            </p:nvSpPr>
            <p:spPr>
              <a:xfrm>
                <a:off x="5869288" y="2218509"/>
                <a:ext cx="2095412" cy="592182"/>
              </a:xfrm>
              <a:prstGeom prst="flowChartDecision">
                <a:avLst/>
              </a:prstGeom>
              <a:solidFill>
                <a:schemeClr val="bg2">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sp>
            <p:nvSpPr>
              <p:cNvPr id="72" name="Flowchart: Decision 71">
                <a:extLst>
                  <a:ext uri="{FF2B5EF4-FFF2-40B4-BE49-F238E27FC236}">
                    <a16:creationId xmlns:a16="http://schemas.microsoft.com/office/drawing/2014/main" id="{AC48ED79-7B6A-4DE8-9102-40B0B648A054}"/>
                  </a:ext>
                </a:extLst>
              </p:cNvPr>
              <p:cNvSpPr/>
              <p:nvPr/>
            </p:nvSpPr>
            <p:spPr>
              <a:xfrm>
                <a:off x="5869288" y="1982535"/>
                <a:ext cx="2095412" cy="592182"/>
              </a:xfrm>
              <a:prstGeom prst="flowChartDecision">
                <a:avLst/>
              </a:prstGeom>
              <a:solidFill>
                <a:schemeClr val="accent6">
                  <a:lumMod val="60000"/>
                  <a:lumOff val="40000"/>
                </a:schemeClr>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fontAlgn="base">
                  <a:spcBef>
                    <a:spcPct val="0"/>
                  </a:spcBef>
                  <a:spcAft>
                    <a:spcPct val="0"/>
                  </a:spcAft>
                  <a:defRPr/>
                </a:pPr>
                <a:endParaRPr lang="en-GB" sz="2400" dirty="0">
                  <a:solidFill>
                    <a:srgbClr val="C2D1DD"/>
                  </a:solidFill>
                  <a:latin typeface="Arial" panose="020B0604020202020204"/>
                  <a:cs typeface="Arial" panose="020B0604020202020204" pitchFamily="34" charset="0"/>
                </a:endParaRPr>
              </a:p>
            </p:txBody>
          </p:sp>
        </p:grpSp>
        <p:sp>
          <p:nvSpPr>
            <p:cNvPr id="68" name="TextBox 67">
              <a:extLst>
                <a:ext uri="{FF2B5EF4-FFF2-40B4-BE49-F238E27FC236}">
                  <a16:creationId xmlns:a16="http://schemas.microsoft.com/office/drawing/2014/main" id="{B2A14C90-6D9F-4742-815A-D83EE6A5C439}"/>
                </a:ext>
              </a:extLst>
            </p:cNvPr>
            <p:cNvSpPr txBox="1"/>
            <p:nvPr/>
          </p:nvSpPr>
          <p:spPr>
            <a:xfrm>
              <a:off x="3588162" y="1922137"/>
              <a:ext cx="2286924" cy="284742"/>
            </a:xfrm>
            <a:prstGeom prst="rect">
              <a:avLst/>
            </a:prstGeom>
            <a:noFill/>
          </p:spPr>
          <p:txBody>
            <a:bodyPr wrap="none" rtlCol="0">
              <a:spAutoFit/>
            </a:bodyPr>
            <a:lstStyle/>
            <a:p>
              <a:pPr algn="ctr" defTabSz="1219170" fontAlgn="base">
                <a:spcBef>
                  <a:spcPct val="0"/>
                </a:spcBef>
                <a:spcAft>
                  <a:spcPct val="0"/>
                </a:spcAft>
                <a:defRPr/>
              </a:pPr>
              <a:r>
                <a:rPr lang="en-GB" sz="1867" b="1" dirty="0">
                  <a:ln>
                    <a:solidFill>
                      <a:prstClr val="black"/>
                    </a:solidFill>
                  </a:ln>
                  <a:solidFill>
                    <a:srgbClr val="FDCB4C"/>
                  </a:solidFill>
                  <a:latin typeface="Arial" panose="020B0604020202020204"/>
                </a:rPr>
                <a:t>Citywide intelligence hub</a:t>
              </a:r>
            </a:p>
          </p:txBody>
        </p:sp>
      </p:grpSp>
    </p:spTree>
    <p:extLst>
      <p:ext uri="{BB962C8B-B14F-4D97-AF65-F5344CB8AC3E}">
        <p14:creationId xmlns:p14="http://schemas.microsoft.com/office/powerpoint/2010/main" val="46342065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nodeType="withEffect">
                                  <p:stCondLst>
                                    <p:cond delay="0"/>
                                  </p:stCondLst>
                                  <p:childTnLst>
                                    <p:set>
                                      <p:cBhvr>
                                        <p:cTn id="9" dur="1" fill="hold">
                                          <p:stCondLst>
                                            <p:cond delay="0"/>
                                          </p:stCondLst>
                                        </p:cTn>
                                        <p:tgtEl>
                                          <p:spTgt spid="62"/>
                                        </p:tgtEl>
                                        <p:attrNameLst>
                                          <p:attrName>style.visibility</p:attrName>
                                        </p:attrNameLst>
                                      </p:cBhvr>
                                      <p:to>
                                        <p:strVal val="visible"/>
                                      </p:to>
                                    </p:set>
                                    <p:animEffect transition="in" filter="wipe(down)">
                                      <p:cBhvr>
                                        <p:cTn id="10" dur="500"/>
                                        <p:tgtEl>
                                          <p:spTgt spid="62"/>
                                        </p:tgtEl>
                                      </p:cBhvr>
                                    </p:animEffect>
                                  </p:childTnLst>
                                </p:cTn>
                              </p:par>
                              <p:par>
                                <p:cTn id="11" presetID="22" presetClass="entr" presetSubtype="4" fill="hold" nodeType="withEffect">
                                  <p:stCondLst>
                                    <p:cond delay="0"/>
                                  </p:stCondLst>
                                  <p:childTnLst>
                                    <p:set>
                                      <p:cBhvr>
                                        <p:cTn id="12" dur="1" fill="hold">
                                          <p:stCondLst>
                                            <p:cond delay="0"/>
                                          </p:stCondLst>
                                        </p:cTn>
                                        <p:tgtEl>
                                          <p:spTgt spid="63"/>
                                        </p:tgtEl>
                                        <p:attrNameLst>
                                          <p:attrName>style.visibility</p:attrName>
                                        </p:attrNameLst>
                                      </p:cBhvr>
                                      <p:to>
                                        <p:strVal val="visible"/>
                                      </p:to>
                                    </p:set>
                                    <p:animEffect transition="in" filter="wipe(down)">
                                      <p:cBhvr>
                                        <p:cTn id="13" dur="500"/>
                                        <p:tgtEl>
                                          <p:spTgt spid="63"/>
                                        </p:tgtEl>
                                      </p:cBhvr>
                                    </p:animEffect>
                                  </p:childTnLst>
                                </p:cTn>
                              </p:par>
                              <p:par>
                                <p:cTn id="14" presetID="22" presetClass="entr" presetSubtype="4" fill="hold" nodeType="with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wipe(down)">
                                      <p:cBhvr>
                                        <p:cTn id="16" dur="500"/>
                                        <p:tgtEl>
                                          <p:spTgt spid="64"/>
                                        </p:tgtEl>
                                      </p:cBhvr>
                                    </p:animEffect>
                                  </p:childTnLst>
                                </p:cTn>
                              </p:par>
                              <p:par>
                                <p:cTn id="17" presetID="22" presetClass="entr" presetSubtype="4" fill="hold" nodeType="with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wipe(down)">
                                      <p:cBhvr>
                                        <p:cTn id="19" dur="500"/>
                                        <p:tgtEl>
                                          <p:spTgt spid="65"/>
                                        </p:tgtEl>
                                      </p:cBhvr>
                                    </p:animEffect>
                                  </p:childTnLst>
                                </p:cTn>
                              </p:par>
                              <p:par>
                                <p:cTn id="20" presetID="22" presetClass="entr" presetSubtype="4" fill="hold"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wipe(down)">
                                      <p:cBhvr>
                                        <p:cTn id="22" dur="500"/>
                                        <p:tgtEl>
                                          <p:spTgt spid="66"/>
                                        </p:tgtEl>
                                      </p:cBhvr>
                                    </p:animEffect>
                                  </p:childTnLst>
                                </p:cTn>
                              </p:par>
                            </p:childTnLst>
                          </p:cTn>
                        </p:par>
                        <p:par>
                          <p:cTn id="23" fill="hold">
                            <p:stCondLst>
                              <p:cond delay="500"/>
                            </p:stCondLst>
                            <p:childTnLst>
                              <p:par>
                                <p:cTn id="24" presetID="53" presetClass="entr" presetSubtype="16" fill="hold" grpId="0" nodeType="after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p:cTn id="26" dur="500" fill="hold"/>
                                        <p:tgtEl>
                                          <p:spTgt spid="60"/>
                                        </p:tgtEl>
                                        <p:attrNameLst>
                                          <p:attrName>ppt_w</p:attrName>
                                        </p:attrNameLst>
                                      </p:cBhvr>
                                      <p:tavLst>
                                        <p:tav tm="0">
                                          <p:val>
                                            <p:fltVal val="0"/>
                                          </p:val>
                                        </p:tav>
                                        <p:tav tm="100000">
                                          <p:val>
                                            <p:strVal val="#ppt_w"/>
                                          </p:val>
                                        </p:tav>
                                      </p:tavLst>
                                    </p:anim>
                                    <p:anim calcmode="lin" valueType="num">
                                      <p:cBhvr>
                                        <p:cTn id="27" dur="500" fill="hold"/>
                                        <p:tgtEl>
                                          <p:spTgt spid="60"/>
                                        </p:tgtEl>
                                        <p:attrNameLst>
                                          <p:attrName>ppt_h</p:attrName>
                                        </p:attrNameLst>
                                      </p:cBhvr>
                                      <p:tavLst>
                                        <p:tav tm="0">
                                          <p:val>
                                            <p:fltVal val="0"/>
                                          </p:val>
                                        </p:tav>
                                        <p:tav tm="100000">
                                          <p:val>
                                            <p:strVal val="#ppt_h"/>
                                          </p:val>
                                        </p:tav>
                                      </p:tavLst>
                                    </p:anim>
                                    <p:animEffect transition="in" filter="fade">
                                      <p:cBhvr>
                                        <p:cTn id="28" dur="500"/>
                                        <p:tgtEl>
                                          <p:spTgt spid="60"/>
                                        </p:tgtEl>
                                      </p:cBhvr>
                                    </p:animEffect>
                                  </p:childTnLst>
                                </p:cTn>
                              </p:par>
                              <p:par>
                                <p:cTn id="29" presetID="53" presetClass="entr" presetSubtype="16" fill="hold" grpId="0" nodeType="withEffect">
                                  <p:stCondLst>
                                    <p:cond delay="250"/>
                                  </p:stCondLst>
                                  <p:childTnLst>
                                    <p:set>
                                      <p:cBhvr>
                                        <p:cTn id="30" dur="1" fill="hold">
                                          <p:stCondLst>
                                            <p:cond delay="0"/>
                                          </p:stCondLst>
                                        </p:cTn>
                                        <p:tgtEl>
                                          <p:spTgt spid="59"/>
                                        </p:tgtEl>
                                        <p:attrNameLst>
                                          <p:attrName>style.visibility</p:attrName>
                                        </p:attrNameLst>
                                      </p:cBhvr>
                                      <p:to>
                                        <p:strVal val="visible"/>
                                      </p:to>
                                    </p:set>
                                    <p:anim calcmode="lin" valueType="num">
                                      <p:cBhvr>
                                        <p:cTn id="31" dur="500" fill="hold"/>
                                        <p:tgtEl>
                                          <p:spTgt spid="59"/>
                                        </p:tgtEl>
                                        <p:attrNameLst>
                                          <p:attrName>ppt_w</p:attrName>
                                        </p:attrNameLst>
                                      </p:cBhvr>
                                      <p:tavLst>
                                        <p:tav tm="0">
                                          <p:val>
                                            <p:fltVal val="0"/>
                                          </p:val>
                                        </p:tav>
                                        <p:tav tm="100000">
                                          <p:val>
                                            <p:strVal val="#ppt_w"/>
                                          </p:val>
                                        </p:tav>
                                      </p:tavLst>
                                    </p:anim>
                                    <p:anim calcmode="lin" valueType="num">
                                      <p:cBhvr>
                                        <p:cTn id="32" dur="500" fill="hold"/>
                                        <p:tgtEl>
                                          <p:spTgt spid="59"/>
                                        </p:tgtEl>
                                        <p:attrNameLst>
                                          <p:attrName>ppt_h</p:attrName>
                                        </p:attrNameLst>
                                      </p:cBhvr>
                                      <p:tavLst>
                                        <p:tav tm="0">
                                          <p:val>
                                            <p:fltVal val="0"/>
                                          </p:val>
                                        </p:tav>
                                        <p:tav tm="100000">
                                          <p:val>
                                            <p:strVal val="#ppt_h"/>
                                          </p:val>
                                        </p:tav>
                                      </p:tavLst>
                                    </p:anim>
                                    <p:animEffect transition="in" filter="fade">
                                      <p:cBhvr>
                                        <p:cTn id="33" dur="500"/>
                                        <p:tgtEl>
                                          <p:spTgt spid="59"/>
                                        </p:tgtEl>
                                      </p:cBhvr>
                                    </p:animEffect>
                                  </p:childTnLst>
                                </p:cTn>
                              </p:par>
                              <p:par>
                                <p:cTn id="34" presetID="53" presetClass="entr" presetSubtype="16" fill="hold" grpId="0" nodeType="withEffect">
                                  <p:stCondLst>
                                    <p:cond delay="150"/>
                                  </p:stCondLst>
                                  <p:childTnLst>
                                    <p:set>
                                      <p:cBhvr>
                                        <p:cTn id="35" dur="1" fill="hold">
                                          <p:stCondLst>
                                            <p:cond delay="0"/>
                                          </p:stCondLst>
                                        </p:cTn>
                                        <p:tgtEl>
                                          <p:spTgt spid="24"/>
                                        </p:tgtEl>
                                        <p:attrNameLst>
                                          <p:attrName>style.visibility</p:attrName>
                                        </p:attrNameLst>
                                      </p:cBhvr>
                                      <p:to>
                                        <p:strVal val="visible"/>
                                      </p:to>
                                    </p:set>
                                    <p:anim calcmode="lin" valueType="num">
                                      <p:cBhvr>
                                        <p:cTn id="36" dur="500" fill="hold"/>
                                        <p:tgtEl>
                                          <p:spTgt spid="24"/>
                                        </p:tgtEl>
                                        <p:attrNameLst>
                                          <p:attrName>ppt_w</p:attrName>
                                        </p:attrNameLst>
                                      </p:cBhvr>
                                      <p:tavLst>
                                        <p:tav tm="0">
                                          <p:val>
                                            <p:fltVal val="0"/>
                                          </p:val>
                                        </p:tav>
                                        <p:tav tm="100000">
                                          <p:val>
                                            <p:strVal val="#ppt_w"/>
                                          </p:val>
                                        </p:tav>
                                      </p:tavLst>
                                    </p:anim>
                                    <p:anim calcmode="lin" valueType="num">
                                      <p:cBhvr>
                                        <p:cTn id="37" dur="500" fill="hold"/>
                                        <p:tgtEl>
                                          <p:spTgt spid="24"/>
                                        </p:tgtEl>
                                        <p:attrNameLst>
                                          <p:attrName>ppt_h</p:attrName>
                                        </p:attrNameLst>
                                      </p:cBhvr>
                                      <p:tavLst>
                                        <p:tav tm="0">
                                          <p:val>
                                            <p:fltVal val="0"/>
                                          </p:val>
                                        </p:tav>
                                        <p:tav tm="100000">
                                          <p:val>
                                            <p:strVal val="#ppt_h"/>
                                          </p:val>
                                        </p:tav>
                                      </p:tavLst>
                                    </p:anim>
                                    <p:animEffect transition="in" filter="fade">
                                      <p:cBhvr>
                                        <p:cTn id="38" dur="500"/>
                                        <p:tgtEl>
                                          <p:spTgt spid="24"/>
                                        </p:tgtEl>
                                      </p:cBhvr>
                                    </p:animEffect>
                                  </p:childTnLst>
                                </p:cTn>
                              </p:par>
                              <p:par>
                                <p:cTn id="39" presetID="53" presetClass="entr" presetSubtype="16" fill="hold" grpId="0" nodeType="withEffect">
                                  <p:stCondLst>
                                    <p:cond delay="350"/>
                                  </p:stCondLst>
                                  <p:childTnLst>
                                    <p:set>
                                      <p:cBhvr>
                                        <p:cTn id="40" dur="1" fill="hold">
                                          <p:stCondLst>
                                            <p:cond delay="0"/>
                                          </p:stCondLst>
                                        </p:cTn>
                                        <p:tgtEl>
                                          <p:spTgt spid="51"/>
                                        </p:tgtEl>
                                        <p:attrNameLst>
                                          <p:attrName>style.visibility</p:attrName>
                                        </p:attrNameLst>
                                      </p:cBhvr>
                                      <p:to>
                                        <p:strVal val="visible"/>
                                      </p:to>
                                    </p:set>
                                    <p:anim calcmode="lin" valueType="num">
                                      <p:cBhvr>
                                        <p:cTn id="41" dur="500" fill="hold"/>
                                        <p:tgtEl>
                                          <p:spTgt spid="51"/>
                                        </p:tgtEl>
                                        <p:attrNameLst>
                                          <p:attrName>ppt_w</p:attrName>
                                        </p:attrNameLst>
                                      </p:cBhvr>
                                      <p:tavLst>
                                        <p:tav tm="0">
                                          <p:val>
                                            <p:fltVal val="0"/>
                                          </p:val>
                                        </p:tav>
                                        <p:tav tm="100000">
                                          <p:val>
                                            <p:strVal val="#ppt_w"/>
                                          </p:val>
                                        </p:tav>
                                      </p:tavLst>
                                    </p:anim>
                                    <p:anim calcmode="lin" valueType="num">
                                      <p:cBhvr>
                                        <p:cTn id="42" dur="500" fill="hold"/>
                                        <p:tgtEl>
                                          <p:spTgt spid="51"/>
                                        </p:tgtEl>
                                        <p:attrNameLst>
                                          <p:attrName>ppt_h</p:attrName>
                                        </p:attrNameLst>
                                      </p:cBhvr>
                                      <p:tavLst>
                                        <p:tav tm="0">
                                          <p:val>
                                            <p:fltVal val="0"/>
                                          </p:val>
                                        </p:tav>
                                        <p:tav tm="100000">
                                          <p:val>
                                            <p:strVal val="#ppt_h"/>
                                          </p:val>
                                        </p:tav>
                                      </p:tavLst>
                                    </p:anim>
                                    <p:animEffect transition="in" filter="fade">
                                      <p:cBhvr>
                                        <p:cTn id="43" dur="500"/>
                                        <p:tgtEl>
                                          <p:spTgt spid="51"/>
                                        </p:tgtEl>
                                      </p:cBhvr>
                                    </p:animEffect>
                                  </p:childTnLst>
                                </p:cTn>
                              </p:par>
                              <p:par>
                                <p:cTn id="44" presetID="53" presetClass="entr" presetSubtype="16" fill="hold" grpId="0" nodeType="withEffect">
                                  <p:stCondLst>
                                    <p:cond delay="500"/>
                                  </p:stCondLst>
                                  <p:childTnLst>
                                    <p:set>
                                      <p:cBhvr>
                                        <p:cTn id="45" dur="1" fill="hold">
                                          <p:stCondLst>
                                            <p:cond delay="0"/>
                                          </p:stCondLst>
                                        </p:cTn>
                                        <p:tgtEl>
                                          <p:spTgt spid="50"/>
                                        </p:tgtEl>
                                        <p:attrNameLst>
                                          <p:attrName>style.visibility</p:attrName>
                                        </p:attrNameLst>
                                      </p:cBhvr>
                                      <p:to>
                                        <p:strVal val="visible"/>
                                      </p:to>
                                    </p:set>
                                    <p:anim calcmode="lin" valueType="num">
                                      <p:cBhvr>
                                        <p:cTn id="46" dur="500" fill="hold"/>
                                        <p:tgtEl>
                                          <p:spTgt spid="50"/>
                                        </p:tgtEl>
                                        <p:attrNameLst>
                                          <p:attrName>ppt_w</p:attrName>
                                        </p:attrNameLst>
                                      </p:cBhvr>
                                      <p:tavLst>
                                        <p:tav tm="0">
                                          <p:val>
                                            <p:fltVal val="0"/>
                                          </p:val>
                                        </p:tav>
                                        <p:tav tm="100000">
                                          <p:val>
                                            <p:strVal val="#ppt_w"/>
                                          </p:val>
                                        </p:tav>
                                      </p:tavLst>
                                    </p:anim>
                                    <p:anim calcmode="lin" valueType="num">
                                      <p:cBhvr>
                                        <p:cTn id="47" dur="500" fill="hold"/>
                                        <p:tgtEl>
                                          <p:spTgt spid="50"/>
                                        </p:tgtEl>
                                        <p:attrNameLst>
                                          <p:attrName>ppt_h</p:attrName>
                                        </p:attrNameLst>
                                      </p:cBhvr>
                                      <p:tavLst>
                                        <p:tav tm="0">
                                          <p:val>
                                            <p:fltVal val="0"/>
                                          </p:val>
                                        </p:tav>
                                        <p:tav tm="100000">
                                          <p:val>
                                            <p:strVal val="#ppt_h"/>
                                          </p:val>
                                        </p:tav>
                                      </p:tavLst>
                                    </p:anim>
                                    <p:animEffect transition="in" filter="fade">
                                      <p:cBhvr>
                                        <p:cTn id="48" dur="500"/>
                                        <p:tgtEl>
                                          <p:spTgt spid="50"/>
                                        </p:tgtEl>
                                      </p:cBhvr>
                                    </p:animEffect>
                                  </p:childTnLst>
                                </p:cTn>
                              </p:par>
                              <p:par>
                                <p:cTn id="49" presetID="53" presetClass="entr" presetSubtype="16" fill="hold" grpId="0" nodeType="withEffect">
                                  <p:stCondLst>
                                    <p:cond delay="5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37"/>
                                        </p:tgtEl>
                                        <p:attrNameLst>
                                          <p:attrName>style.visibility</p:attrName>
                                        </p:attrNameLst>
                                      </p:cBhvr>
                                      <p:to>
                                        <p:strVal val="visible"/>
                                      </p:to>
                                    </p:set>
                                    <p:animEffect transition="in" filter="fade">
                                      <p:cBhvr>
                                        <p:cTn id="57" dur="500"/>
                                        <p:tgtEl>
                                          <p:spTgt spid="3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fade">
                                      <p:cBhvr>
                                        <p:cTn id="60" dur="500"/>
                                        <p:tgtEl>
                                          <p:spTgt spid="3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fade">
                                      <p:cBhvr>
                                        <p:cTn id="63" dur="500"/>
                                        <p:tgtEl>
                                          <p:spTgt spid="39"/>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24" grpId="0" animBg="1"/>
      <p:bldP spid="37" grpId="0"/>
      <p:bldP spid="38" grpId="0"/>
      <p:bldP spid="39" grpId="0"/>
      <p:bldP spid="50" grpId="0" animBg="1"/>
      <p:bldP spid="51" grpId="0" animBg="1"/>
      <p:bldP spid="54" grpId="0"/>
      <p:bldP spid="56" grpId="0"/>
      <p:bldP spid="57" grpId="0" animBg="1"/>
      <p:bldP spid="60" grpId="0" animBg="1"/>
      <p:bldP spid="6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4693" y="2756925"/>
            <a:ext cx="12192000" cy="1143000"/>
          </a:xfrm>
        </p:spPr>
        <p:txBody>
          <a:bodyPr>
            <a:noAutofit/>
          </a:bodyPr>
          <a:lstStyle/>
          <a:p>
            <a:r>
              <a:rPr lang="en-GB" sz="11733" dirty="0"/>
              <a:t>Demo Time </a:t>
            </a:r>
          </a:p>
        </p:txBody>
      </p:sp>
    </p:spTree>
    <p:extLst>
      <p:ext uri="{BB962C8B-B14F-4D97-AF65-F5344CB8AC3E}">
        <p14:creationId xmlns:p14="http://schemas.microsoft.com/office/powerpoint/2010/main" val="2385661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fill="hold" grpId="0" nodeType="afterEffect">
                                  <p:stCondLst>
                                    <p:cond delay="0"/>
                                  </p:stCondLst>
                                  <p:childTnLst>
                                    <p:animEffect transition="out" filter="fade">
                                      <p:cBhvr>
                                        <p:cTn id="6" dur="500" tmFilter="0, 0; .2, .5; .8, .5; 1, 0"/>
                                        <p:tgtEl>
                                          <p:spTgt spid="2"/>
                                        </p:tgtEl>
                                      </p:cBhvr>
                                    </p:animEffect>
                                    <p:animScale>
                                      <p:cBhvr>
                                        <p:cTn id="7" dur="2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1"/>
            <a:ext cx="11869707" cy="6676711"/>
          </a:xfrm>
          <a:prstGeom prst="rect">
            <a:avLst/>
          </a:prstGeom>
        </p:spPr>
      </p:pic>
    </p:spTree>
    <p:extLst>
      <p:ext uri="{BB962C8B-B14F-4D97-AF65-F5344CB8AC3E}">
        <p14:creationId xmlns:p14="http://schemas.microsoft.com/office/powerpoint/2010/main" val="356860499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30008" t="2424" r="30436" b="867"/>
          <a:stretch/>
        </p:blipFill>
        <p:spPr>
          <a:xfrm>
            <a:off x="3407701" y="68627"/>
            <a:ext cx="5568619" cy="7658200"/>
          </a:xfrm>
          <a:prstGeom prst="rect">
            <a:avLst/>
          </a:prstGeom>
        </p:spPr>
      </p:pic>
    </p:spTree>
    <p:extLst>
      <p:ext uri="{BB962C8B-B14F-4D97-AF65-F5344CB8AC3E}">
        <p14:creationId xmlns:p14="http://schemas.microsoft.com/office/powerpoint/2010/main" val="251017475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39350" y="164638"/>
            <a:ext cx="7680853" cy="6589949"/>
          </a:xfrm>
          <a:prstGeom prst="rect">
            <a:avLst/>
          </a:prstGeom>
        </p:spPr>
      </p:pic>
    </p:spTree>
    <p:extLst>
      <p:ext uri="{BB962C8B-B14F-4D97-AF65-F5344CB8AC3E}">
        <p14:creationId xmlns:p14="http://schemas.microsoft.com/office/powerpoint/2010/main" val="180190744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335360" y="164638"/>
            <a:ext cx="4820184" cy="6130127"/>
          </a:xfrm>
          <a:prstGeom prst="rect">
            <a:avLst/>
          </a:prstGeom>
        </p:spPr>
      </p:pic>
      <p:pic>
        <p:nvPicPr>
          <p:cNvPr id="3" name="Picture 2"/>
          <p:cNvPicPr>
            <a:picLocks noChangeAspect="1"/>
          </p:cNvPicPr>
          <p:nvPr/>
        </p:nvPicPr>
        <p:blipFill>
          <a:blip r:embed="rId3"/>
          <a:stretch>
            <a:fillRect/>
          </a:stretch>
        </p:blipFill>
        <p:spPr>
          <a:xfrm>
            <a:off x="5711957" y="75579"/>
            <a:ext cx="4735235" cy="6782421"/>
          </a:xfrm>
          <a:prstGeom prst="rect">
            <a:avLst/>
          </a:prstGeom>
        </p:spPr>
      </p:pic>
    </p:spTree>
    <p:extLst>
      <p:ext uri="{BB962C8B-B14F-4D97-AF65-F5344CB8AC3E}">
        <p14:creationId xmlns:p14="http://schemas.microsoft.com/office/powerpoint/2010/main" val="325025091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79509" y="0"/>
            <a:ext cx="5683811" cy="6980011"/>
          </a:xfrm>
          <a:prstGeom prst="rect">
            <a:avLst/>
          </a:prstGeom>
        </p:spPr>
      </p:pic>
    </p:spTree>
    <p:extLst>
      <p:ext uri="{BB962C8B-B14F-4D97-AF65-F5344CB8AC3E}">
        <p14:creationId xmlns:p14="http://schemas.microsoft.com/office/powerpoint/2010/main" val="90097836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39349" y="260649"/>
            <a:ext cx="4608512" cy="6568452"/>
          </a:xfrm>
          <a:prstGeom prst="rect">
            <a:avLst/>
          </a:prstGeom>
        </p:spPr>
      </p:pic>
      <p:pic>
        <p:nvPicPr>
          <p:cNvPr id="3" name="Picture 2"/>
          <p:cNvPicPr>
            <a:picLocks noChangeAspect="1"/>
          </p:cNvPicPr>
          <p:nvPr/>
        </p:nvPicPr>
        <p:blipFill>
          <a:blip r:embed="rId3"/>
          <a:stretch>
            <a:fillRect/>
          </a:stretch>
        </p:blipFill>
        <p:spPr>
          <a:xfrm>
            <a:off x="5519936" y="157524"/>
            <a:ext cx="4717949" cy="6675203"/>
          </a:xfrm>
          <a:prstGeom prst="rect">
            <a:avLst/>
          </a:prstGeom>
        </p:spPr>
      </p:pic>
    </p:spTree>
    <p:extLst>
      <p:ext uri="{BB962C8B-B14F-4D97-AF65-F5344CB8AC3E}">
        <p14:creationId xmlns:p14="http://schemas.microsoft.com/office/powerpoint/2010/main" val="41826677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508120-B19B-4E26-A5AA-76B4611B0C6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67201" y="575"/>
            <a:ext cx="10287000"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02E0D734-4BB4-4A7C-B437-D468B2617842}"/>
              </a:ext>
            </a:extLst>
          </p:cNvPr>
          <p:cNvSpPr txBox="1"/>
          <p:nvPr/>
        </p:nvSpPr>
        <p:spPr>
          <a:xfrm>
            <a:off x="620786" y="679508"/>
            <a:ext cx="5290078" cy="1200329"/>
          </a:xfrm>
          <a:prstGeom prst="rect">
            <a:avLst/>
          </a:prstGeom>
          <a:noFill/>
        </p:spPr>
        <p:txBody>
          <a:bodyPr wrap="square" rtlCol="0">
            <a:spAutoFit/>
          </a:bodyPr>
          <a:lstStyle/>
          <a:p>
            <a:pPr lvl="0">
              <a:defRPr/>
            </a:pPr>
            <a:r>
              <a:rPr lang="en-US" sz="3600" b="1" spc="30" dirty="0">
                <a:solidFill>
                  <a:srgbClr val="437CFF"/>
                </a:solidFill>
                <a:latin typeface="NHaasGroteskTXPro-75Bd"/>
                <a:cs typeface="NHaasGroteskTXPro-75Bd"/>
              </a:rPr>
              <a:t>AIMS OF THE UK CITY OF CULTURE INITIATIVE</a:t>
            </a:r>
          </a:p>
        </p:txBody>
      </p:sp>
      <p:sp>
        <p:nvSpPr>
          <p:cNvPr id="5" name="TextBox 4">
            <a:extLst>
              <a:ext uri="{FF2B5EF4-FFF2-40B4-BE49-F238E27FC236}">
                <a16:creationId xmlns:a16="http://schemas.microsoft.com/office/drawing/2014/main" id="{777E3C25-6078-4C78-AEA9-D8E0028E5CA3}"/>
              </a:ext>
            </a:extLst>
          </p:cNvPr>
          <p:cNvSpPr txBox="1"/>
          <p:nvPr/>
        </p:nvSpPr>
        <p:spPr>
          <a:xfrm>
            <a:off x="164039" y="2084394"/>
            <a:ext cx="5746825" cy="4862870"/>
          </a:xfrm>
          <a:prstGeom prst="rect">
            <a:avLst/>
          </a:prstGeom>
          <a:noFill/>
        </p:spPr>
        <p:txBody>
          <a:bodyPr wrap="square" rtlCol="0">
            <a:spAutoFit/>
          </a:bodyPr>
          <a:lstStyle/>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Encourage the use of culture and creativity as a catalyst for change</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Promote the development of new partnerships</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Encourage ambition, innovation and inspiration in cultural and creative activity</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Align the cultural excellence of national arts </a:t>
            </a:r>
            <a:r>
              <a:rPr lang="en-US" sz="2200" dirty="0" err="1">
                <a:latin typeface="Arial" panose="020B0604020202020204" pitchFamily="34" charset="0"/>
                <a:ea typeface="Times New Roman" panose="02020603050405020304" pitchFamily="18" charset="0"/>
                <a:cs typeface="Arial" panose="020B0604020202020204" pitchFamily="34" charset="0"/>
              </a:rPr>
              <a:t>organsiations</a:t>
            </a:r>
            <a:r>
              <a:rPr lang="en-US" sz="2200" dirty="0">
                <a:latin typeface="Arial" panose="020B0604020202020204" pitchFamily="34" charset="0"/>
                <a:ea typeface="Times New Roman" panose="02020603050405020304" pitchFamily="18" charset="0"/>
                <a:cs typeface="Arial" panose="020B0604020202020204" pitchFamily="34" charset="0"/>
              </a:rPr>
              <a:t> to  support the year with cultural highlights that will attract media attention, encourage national tourism and change perceptions</a:t>
            </a:r>
          </a:p>
          <a:p>
            <a:pPr marL="800100" lvl="1" indent="-342900">
              <a:buFont typeface="Arial" panose="020B0604020202020204" pitchFamily="34" charset="0"/>
              <a:buChar char="•"/>
            </a:pPr>
            <a:endParaRPr lang="en-US" sz="2400" dirty="0">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74700180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47328" y="12505"/>
            <a:ext cx="4800533" cy="6843167"/>
          </a:xfrm>
          <a:prstGeom prst="rect">
            <a:avLst/>
          </a:prstGeom>
        </p:spPr>
      </p:pic>
      <p:pic>
        <p:nvPicPr>
          <p:cNvPr id="5" name="Picture 4"/>
          <p:cNvPicPr>
            <a:picLocks noChangeAspect="1"/>
          </p:cNvPicPr>
          <p:nvPr/>
        </p:nvPicPr>
        <p:blipFill>
          <a:blip r:embed="rId3"/>
          <a:stretch>
            <a:fillRect/>
          </a:stretch>
        </p:blipFill>
        <p:spPr>
          <a:xfrm>
            <a:off x="5039883" y="64541"/>
            <a:ext cx="4787707" cy="6793460"/>
          </a:xfrm>
          <a:prstGeom prst="rect">
            <a:avLst/>
          </a:prstGeom>
        </p:spPr>
      </p:pic>
    </p:spTree>
    <p:extLst>
      <p:ext uri="{BB962C8B-B14F-4D97-AF65-F5344CB8AC3E}">
        <p14:creationId xmlns:p14="http://schemas.microsoft.com/office/powerpoint/2010/main" val="215608391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2317"/>
            <a:ext cx="12048661" cy="6434089"/>
          </a:xfrm>
          <a:prstGeom prst="rect">
            <a:avLst/>
          </a:prstGeom>
        </p:spPr>
      </p:pic>
    </p:spTree>
    <p:extLst>
      <p:ext uri="{BB962C8B-B14F-4D97-AF65-F5344CB8AC3E}">
        <p14:creationId xmlns:p14="http://schemas.microsoft.com/office/powerpoint/2010/main" val="129415362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1"/>
            <a:ext cx="12070269" cy="7090919"/>
          </a:xfrm>
          <a:prstGeom prst="rect">
            <a:avLst/>
          </a:prstGeom>
        </p:spPr>
      </p:pic>
    </p:spTree>
    <p:extLst>
      <p:ext uri="{BB962C8B-B14F-4D97-AF65-F5344CB8AC3E}">
        <p14:creationId xmlns:p14="http://schemas.microsoft.com/office/powerpoint/2010/main" val="91043216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12191999" cy="6858000"/>
          </a:xfrm>
          <a:prstGeom prst="rect">
            <a:avLst/>
          </a:prstGeom>
        </p:spPr>
      </p:pic>
    </p:spTree>
    <p:extLst>
      <p:ext uri="{BB962C8B-B14F-4D97-AF65-F5344CB8AC3E}">
        <p14:creationId xmlns:p14="http://schemas.microsoft.com/office/powerpoint/2010/main" val="119501168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 y="260648"/>
            <a:ext cx="12336695" cy="6597352"/>
          </a:xfrm>
          <a:prstGeom prst="rect">
            <a:avLst/>
          </a:prstGeom>
        </p:spPr>
      </p:pic>
    </p:spTree>
    <p:extLst>
      <p:ext uri="{BB962C8B-B14F-4D97-AF65-F5344CB8AC3E}">
        <p14:creationId xmlns:p14="http://schemas.microsoft.com/office/powerpoint/2010/main" val="188754761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CULTURAL PLACE PROFILER</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4" name="TextBox 3">
            <a:extLst>
              <a:ext uri="{FF2B5EF4-FFF2-40B4-BE49-F238E27FC236}">
                <a16:creationId xmlns:a16="http://schemas.microsoft.com/office/drawing/2014/main" id="{88717D97-F566-4196-9345-20184BA567AB}"/>
              </a:ext>
            </a:extLst>
          </p:cNvPr>
          <p:cNvSpPr txBox="1"/>
          <p:nvPr/>
        </p:nvSpPr>
        <p:spPr>
          <a:xfrm>
            <a:off x="164038" y="2244403"/>
            <a:ext cx="6332012" cy="1200329"/>
          </a:xfrm>
          <a:prstGeom prst="rect">
            <a:avLst/>
          </a:prstGeom>
          <a:noFill/>
        </p:spPr>
        <p:txBody>
          <a:bodyPr wrap="square" rtlCol="0">
            <a:spAutoFit/>
          </a:bodyPr>
          <a:lstStyle/>
          <a:p>
            <a:pPr marR="0" lvl="1" algn="l" defTabSz="914400" rtl="0" eaLnBrk="1" fontAlgn="auto" latinLnBrk="0" hangingPunct="1">
              <a:lnSpc>
                <a:spcPct val="100000"/>
              </a:lnSpc>
              <a:spcBef>
                <a:spcPts val="0"/>
              </a:spcBef>
              <a:spcAft>
                <a:spcPts val="0"/>
              </a:spcAft>
              <a:buClrTx/>
              <a:buSzTx/>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DEMO</a:t>
            </a:r>
          </a:p>
          <a:p>
            <a:pPr marR="0" lvl="1" algn="l" defTabSz="914400" rtl="0" eaLnBrk="1" fontAlgn="auto" latinLnBrk="0" hangingPunct="1">
              <a:lnSpc>
                <a:spcPct val="100000"/>
              </a:lnSpc>
              <a:spcBef>
                <a:spcPts val="0"/>
              </a:spcBef>
              <a:spcAft>
                <a:spcPts val="0"/>
              </a:spcAft>
              <a:buClrTx/>
              <a:buSzTx/>
              <a:tabLst/>
              <a:defRPr/>
            </a:pPr>
            <a:endParaRPr lang="en-US" sz="2400" dirty="0">
              <a:solidFill>
                <a:prstClr val="black"/>
              </a:solidFill>
              <a:latin typeface="Arial" panose="020B0604020202020204" pitchFamily="34" charset="0"/>
              <a:ea typeface="Times New Roman" panose="02020603050405020304" pitchFamily="18" charset="0"/>
              <a:cs typeface="Arial" panose="020B0604020202020204" pitchFamily="34" charset="0"/>
            </a:endParaRPr>
          </a:p>
          <a:p>
            <a:pPr marR="0" lvl="1" algn="l" defTabSz="914400" rtl="0" eaLnBrk="1" fontAlgn="auto" latinLnBrk="0" hangingPunct="1">
              <a:lnSpc>
                <a:spcPct val="100000"/>
              </a:lnSpc>
              <a:spcBef>
                <a:spcPts val="0"/>
              </a:spcBef>
              <a:spcAft>
                <a:spcPts val="0"/>
              </a:spcAft>
              <a:buClrTx/>
              <a:buSzTx/>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hlinkClick r:id="rId4"/>
              </a:rPr>
              <a:t>https://coventry.culturalplaceprofiler.co.uk</a:t>
            </a: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 </a:t>
            </a:r>
          </a:p>
        </p:txBody>
      </p:sp>
    </p:spTree>
    <p:extLst>
      <p:ext uri="{BB962C8B-B14F-4D97-AF65-F5344CB8AC3E}">
        <p14:creationId xmlns:p14="http://schemas.microsoft.com/office/powerpoint/2010/main" val="164055726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2"/>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3"/>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02E0D734-4BB4-4A7C-B437-D468B2617842}"/>
              </a:ext>
            </a:extLst>
          </p:cNvPr>
          <p:cNvSpPr txBox="1"/>
          <p:nvPr/>
        </p:nvSpPr>
        <p:spPr>
          <a:xfrm>
            <a:off x="620786" y="679508"/>
            <a:ext cx="529007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rPr>
              <a:t>UNIVERSITY WEB PAGES</a:t>
            </a:r>
          </a:p>
        </p:txBody>
      </p:sp>
      <p:sp>
        <p:nvSpPr>
          <p:cNvPr id="5" name="TextBox 4">
            <a:extLst>
              <a:ext uri="{FF2B5EF4-FFF2-40B4-BE49-F238E27FC236}">
                <a16:creationId xmlns:a16="http://schemas.microsoft.com/office/drawing/2014/main" id="{777E3C25-6078-4C78-AEA9-D8E0028E5CA3}"/>
              </a:ext>
            </a:extLst>
          </p:cNvPr>
          <p:cNvSpPr txBox="1"/>
          <p:nvPr/>
        </p:nvSpPr>
        <p:spPr>
          <a:xfrm>
            <a:off x="280747" y="4322257"/>
            <a:ext cx="4646086" cy="830997"/>
          </a:xfrm>
          <a:prstGeom prst="rect">
            <a:avLst/>
          </a:prstGeom>
          <a:noFill/>
        </p:spPr>
        <p:txBody>
          <a:bodyPr wrap="square" rtlCol="0">
            <a:spAutoFit/>
          </a:bodyPr>
          <a:lstStyle/>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CoC related pages on both university websites</a:t>
            </a:r>
          </a:p>
        </p:txBody>
      </p:sp>
      <p:pic>
        <p:nvPicPr>
          <p:cNvPr id="7" name="Picture 6">
            <a:extLst>
              <a:ext uri="{FF2B5EF4-FFF2-40B4-BE49-F238E27FC236}">
                <a16:creationId xmlns:a16="http://schemas.microsoft.com/office/drawing/2014/main" id="{2906D908-6838-4858-94A1-BE8ED3D15D40}"/>
              </a:ext>
            </a:extLst>
          </p:cNvPr>
          <p:cNvPicPr>
            <a:picLocks noChangeAspect="1"/>
          </p:cNvPicPr>
          <p:nvPr/>
        </p:nvPicPr>
        <p:blipFill>
          <a:blip r:embed="rId4"/>
          <a:stretch>
            <a:fillRect/>
          </a:stretch>
        </p:blipFill>
        <p:spPr>
          <a:xfrm>
            <a:off x="711695" y="1325839"/>
            <a:ext cx="4849029" cy="2617511"/>
          </a:xfrm>
          <a:prstGeom prst="rect">
            <a:avLst/>
          </a:prstGeom>
        </p:spPr>
      </p:pic>
      <p:pic>
        <p:nvPicPr>
          <p:cNvPr id="8" name="Picture 7">
            <a:extLst>
              <a:ext uri="{FF2B5EF4-FFF2-40B4-BE49-F238E27FC236}">
                <a16:creationId xmlns:a16="http://schemas.microsoft.com/office/drawing/2014/main" id="{2B700FBE-8589-4C7C-8A36-3C85D64D1DBD}"/>
              </a:ext>
            </a:extLst>
          </p:cNvPr>
          <p:cNvPicPr>
            <a:picLocks noChangeAspect="1"/>
          </p:cNvPicPr>
          <p:nvPr/>
        </p:nvPicPr>
        <p:blipFill>
          <a:blip r:embed="rId5"/>
          <a:stretch>
            <a:fillRect/>
          </a:stretch>
        </p:blipFill>
        <p:spPr>
          <a:xfrm>
            <a:off x="4926833" y="2914650"/>
            <a:ext cx="4849030" cy="2617511"/>
          </a:xfrm>
          <a:prstGeom prst="rect">
            <a:avLst/>
          </a:prstGeom>
        </p:spPr>
      </p:pic>
    </p:spTree>
    <p:extLst>
      <p:ext uri="{BB962C8B-B14F-4D97-AF65-F5344CB8AC3E}">
        <p14:creationId xmlns:p14="http://schemas.microsoft.com/office/powerpoint/2010/main" val="181632006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2"/>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3"/>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02E0D734-4BB4-4A7C-B437-D468B2617842}"/>
              </a:ext>
            </a:extLst>
          </p:cNvPr>
          <p:cNvSpPr txBox="1"/>
          <p:nvPr/>
        </p:nvSpPr>
        <p:spPr>
          <a:xfrm>
            <a:off x="620786" y="679508"/>
            <a:ext cx="529007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rPr>
              <a:t>UNIVERSITY WEB PAGES</a:t>
            </a:r>
          </a:p>
        </p:txBody>
      </p:sp>
      <p:pic>
        <p:nvPicPr>
          <p:cNvPr id="9" name="Picture 8">
            <a:extLst>
              <a:ext uri="{FF2B5EF4-FFF2-40B4-BE49-F238E27FC236}">
                <a16:creationId xmlns:a16="http://schemas.microsoft.com/office/drawing/2014/main" id="{9FBE3282-9384-48FC-8042-75DDCB44CE1F}"/>
              </a:ext>
            </a:extLst>
          </p:cNvPr>
          <p:cNvPicPr>
            <a:picLocks noChangeAspect="1"/>
          </p:cNvPicPr>
          <p:nvPr/>
        </p:nvPicPr>
        <p:blipFill>
          <a:blip r:embed="rId4"/>
          <a:stretch>
            <a:fillRect/>
          </a:stretch>
        </p:blipFill>
        <p:spPr>
          <a:xfrm>
            <a:off x="4926833" y="2476729"/>
            <a:ext cx="6107343" cy="3296750"/>
          </a:xfrm>
          <a:prstGeom prst="rect">
            <a:avLst/>
          </a:prstGeom>
        </p:spPr>
      </p:pic>
      <p:sp>
        <p:nvSpPr>
          <p:cNvPr id="11" name="TextBox 10">
            <a:extLst>
              <a:ext uri="{FF2B5EF4-FFF2-40B4-BE49-F238E27FC236}">
                <a16:creationId xmlns:a16="http://schemas.microsoft.com/office/drawing/2014/main" id="{4226362C-A849-469B-9BEB-7A43DDF84A91}"/>
              </a:ext>
            </a:extLst>
          </p:cNvPr>
          <p:cNvSpPr txBox="1"/>
          <p:nvPr/>
        </p:nvSpPr>
        <p:spPr>
          <a:xfrm>
            <a:off x="280747" y="1645732"/>
            <a:ext cx="4646086" cy="830997"/>
          </a:xfrm>
          <a:prstGeom prst="rect">
            <a:avLst/>
          </a:prstGeom>
          <a:noFill/>
        </p:spPr>
        <p:txBody>
          <a:bodyPr wrap="square" rtlCol="0">
            <a:spAutoFit/>
          </a:bodyPr>
          <a:lstStyle/>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Arial" panose="020B0604020202020204" pitchFamily="34" charset="0"/>
              </a:rPr>
              <a:t>Repository of research and data available</a:t>
            </a:r>
          </a:p>
        </p:txBody>
      </p:sp>
    </p:spTree>
    <p:extLst>
      <p:ext uri="{BB962C8B-B14F-4D97-AF65-F5344CB8AC3E}">
        <p14:creationId xmlns:p14="http://schemas.microsoft.com/office/powerpoint/2010/main" val="346867594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FOCUS STUDY QUESTIONS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3539430"/>
          </a:xfrm>
          <a:prstGeom prst="rect">
            <a:avLst/>
          </a:prstGeom>
          <a:noFill/>
        </p:spPr>
        <p:txBody>
          <a:bodyPr wrap="square" rtlCol="0">
            <a:spAutoFit/>
          </a:bodyPr>
          <a:lstStyle/>
          <a:p>
            <a:pPr marL="342900" lvl="0" indent="-342900">
              <a:buFont typeface="+mj-lt"/>
              <a:buAutoNum type="arabicPeriod"/>
            </a:pPr>
            <a:r>
              <a:rPr lang="en-GB" sz="1600" dirty="0">
                <a:effectLst/>
                <a:latin typeface="Calibri" panose="020F0502020204030204" pitchFamily="34" charset="0"/>
                <a:ea typeface="Calibri" panose="020F0502020204030204" pitchFamily="34" charset="0"/>
              </a:rPr>
              <a:t>To what extent and how did cultural leadership and programming develop to reflect and represent the citizens of Coventry and the region?</a:t>
            </a:r>
          </a:p>
          <a:p>
            <a:pPr marL="342900" lvl="0" indent="-342900">
              <a:buFont typeface="+mj-lt"/>
              <a:buAutoNum type="arabicPeriod"/>
            </a:pPr>
            <a:r>
              <a:rPr lang="en-GB" sz="1600" dirty="0">
                <a:effectLst/>
                <a:latin typeface="Calibri" panose="020F0502020204030204" pitchFamily="34" charset="0"/>
                <a:ea typeface="Calibri" panose="020F0502020204030204" pitchFamily="34" charset="0"/>
              </a:rPr>
              <a:t>In what ways has cultural programming and other Trust activity increased awareness of environmental responsibility and increased engagement with the natural heritage and natural landscapes including green, blue, brown and grey areas of the city? </a:t>
            </a:r>
          </a:p>
          <a:p>
            <a:pPr marL="342900" lvl="0" indent="-342900">
              <a:buFont typeface="+mj-lt"/>
              <a:buAutoNum type="arabicPeriod"/>
            </a:pPr>
            <a:r>
              <a:rPr lang="en-GB" sz="1600" dirty="0">
                <a:effectLst/>
                <a:latin typeface="Calibri" panose="020F0502020204030204" pitchFamily="34" charset="0"/>
                <a:ea typeface="Calibri" panose="020F0502020204030204" pitchFamily="34" charset="0"/>
              </a:rPr>
              <a:t>What effect has the title of UK City of Culture 2021 had on civic, cultural and business partnership co-working and to what extent can these partnerships be sustainable? </a:t>
            </a:r>
          </a:p>
          <a:p>
            <a:pPr marL="342900" lvl="0" indent="-342900">
              <a:buFont typeface="+mj-lt"/>
              <a:buAutoNum type="arabicPeriod"/>
            </a:pPr>
            <a:r>
              <a:rPr lang="en-GB" sz="1600" dirty="0">
                <a:effectLst/>
                <a:latin typeface="Calibri" panose="020F0502020204030204" pitchFamily="34" charset="0"/>
                <a:ea typeface="Calibri" panose="020F0502020204030204" pitchFamily="34" charset="0"/>
              </a:rPr>
              <a:t>How and to what extent has the volunteering programme impacted on those taking part; particularly in terms of subjective well-being and sustained activism?</a:t>
            </a:r>
          </a:p>
        </p:txBody>
      </p:sp>
    </p:spTree>
    <p:extLst>
      <p:ext uri="{BB962C8B-B14F-4D97-AF65-F5344CB8AC3E}">
        <p14:creationId xmlns:p14="http://schemas.microsoft.com/office/powerpoint/2010/main" val="23127615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2"/>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3"/>
          <a:stretch>
            <a:fillRect/>
          </a:stretch>
        </p:blipFill>
        <p:spPr>
          <a:xfrm>
            <a:off x="5592205" y="6080352"/>
            <a:ext cx="1576677" cy="788339"/>
          </a:xfrm>
          <a:prstGeom prst="rect">
            <a:avLst/>
          </a:prstGeom>
        </p:spPr>
      </p:pic>
      <p:sp>
        <p:nvSpPr>
          <p:cNvPr id="2" name="TextBox 1">
            <a:extLst>
              <a:ext uri="{FF2B5EF4-FFF2-40B4-BE49-F238E27FC236}">
                <a16:creationId xmlns:a16="http://schemas.microsoft.com/office/drawing/2014/main" id="{93D036E0-2246-4AAB-A974-F0B0D7D98465}"/>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BREAK – 10 MINUTES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1810F138-8EA5-4BC2-8A82-B6604708D0E4}"/>
              </a:ext>
            </a:extLst>
          </p:cNvPr>
          <p:cNvSpPr txBox="1"/>
          <p:nvPr/>
        </p:nvSpPr>
        <p:spPr>
          <a:xfrm>
            <a:off x="241563" y="1325839"/>
            <a:ext cx="9188188" cy="5262979"/>
          </a:xfrm>
          <a:prstGeom prst="rect">
            <a:avLst/>
          </a:prstGeom>
          <a:noFill/>
        </p:spPr>
        <p:txBody>
          <a:bodyPr wrap="square" rtlCol="0">
            <a:spAutoFit/>
          </a:bodyPr>
          <a:lstStyle/>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09.30-10.00:</a:t>
            </a:r>
          </a:p>
          <a:p>
            <a:pPr lvl="2"/>
            <a:r>
              <a:rPr lang="en-GB" sz="2400" dirty="0">
                <a:solidFill>
                  <a:srgbClr val="505050"/>
                </a:solidFill>
                <a:latin typeface="Arial" panose="020B0604020202020204" pitchFamily="34" charset="0"/>
                <a:cs typeface="Arial" panose="020B0604020202020204" pitchFamily="34" charset="0"/>
              </a:rPr>
              <a:t>	</a:t>
            </a:r>
            <a:r>
              <a:rPr lang="en-GB" sz="2400" i="0" dirty="0">
                <a:solidFill>
                  <a:srgbClr val="505050"/>
                </a:solidFill>
                <a:effectLst/>
                <a:latin typeface="Arial" panose="020B0604020202020204" pitchFamily="34" charset="0"/>
                <a:cs typeface="Arial" panose="020B0604020202020204" pitchFamily="34" charset="0"/>
              </a:rPr>
              <a:t>Setting the context</a:t>
            </a:r>
          </a:p>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10.00-10.25:</a:t>
            </a:r>
          </a:p>
          <a:p>
            <a:pPr lvl="3"/>
            <a:r>
              <a:rPr lang="en-GB" sz="2400" dirty="0">
                <a:solidFill>
                  <a:srgbClr val="505050"/>
                </a:solidFill>
                <a:latin typeface="Arial" panose="020B0604020202020204" pitchFamily="34" charset="0"/>
                <a:cs typeface="Arial" panose="020B0604020202020204" pitchFamily="34" charset="0"/>
              </a:rPr>
              <a:t>	</a:t>
            </a:r>
            <a:r>
              <a:rPr lang="en-GB" sz="2400" i="0" dirty="0">
                <a:solidFill>
                  <a:srgbClr val="505050"/>
                </a:solidFill>
                <a:effectLst/>
                <a:latin typeface="Arial" panose="020B0604020202020204" pitchFamily="34" charset="0"/>
                <a:cs typeface="Arial" panose="020B0604020202020204" pitchFamily="34" charset="0"/>
              </a:rPr>
              <a:t>Digital and other sources of cultural and non-cultural 	data to support the studies</a:t>
            </a:r>
          </a:p>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10.25 - 10.50:</a:t>
            </a:r>
          </a:p>
          <a:p>
            <a:pPr lvl="3"/>
            <a:r>
              <a:rPr lang="en-GB" sz="2400" dirty="0">
                <a:solidFill>
                  <a:srgbClr val="505050"/>
                </a:solidFill>
                <a:latin typeface="Arial" panose="020B0604020202020204" pitchFamily="34" charset="0"/>
                <a:cs typeface="Arial" panose="020B0604020202020204" pitchFamily="34" charset="0"/>
              </a:rPr>
              <a:t>	</a:t>
            </a:r>
            <a:r>
              <a:rPr lang="en-GB" sz="2400" i="0" dirty="0">
                <a:solidFill>
                  <a:srgbClr val="505050"/>
                </a:solidFill>
                <a:effectLst/>
                <a:latin typeface="Arial" panose="020B0604020202020204" pitchFamily="34" charset="0"/>
                <a:cs typeface="Arial" panose="020B0604020202020204" pitchFamily="34" charset="0"/>
              </a:rPr>
              <a:t>Relating the evaluation questions to the City of 	Culture 2021 programme and activity</a:t>
            </a:r>
          </a:p>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10.50 - 11.00:</a:t>
            </a:r>
          </a:p>
          <a:p>
            <a:pPr lvl="3"/>
            <a:r>
              <a:rPr lang="en-GB" sz="2400" dirty="0">
                <a:solidFill>
                  <a:srgbClr val="505050"/>
                </a:solidFill>
                <a:latin typeface="Arial" panose="020B0604020202020204" pitchFamily="34" charset="0"/>
                <a:cs typeface="Arial" panose="020B0604020202020204" pitchFamily="34" charset="0"/>
              </a:rPr>
              <a:t>	B</a:t>
            </a:r>
            <a:r>
              <a:rPr lang="en-GB" sz="2400" i="0" dirty="0">
                <a:solidFill>
                  <a:srgbClr val="505050"/>
                </a:solidFill>
                <a:effectLst/>
                <a:latin typeface="Arial" panose="020B0604020202020204" pitchFamily="34" charset="0"/>
                <a:cs typeface="Arial" panose="020B0604020202020204" pitchFamily="34" charset="0"/>
              </a:rPr>
              <a:t>reak</a:t>
            </a:r>
          </a:p>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11.00- 11.30:</a:t>
            </a:r>
          </a:p>
          <a:p>
            <a:pPr lvl="3"/>
            <a:r>
              <a:rPr lang="en-GB" sz="2400" dirty="0">
                <a:solidFill>
                  <a:srgbClr val="505050"/>
                </a:solidFill>
                <a:latin typeface="Arial" panose="020B0604020202020204" pitchFamily="34" charset="0"/>
                <a:cs typeface="Arial" panose="020B0604020202020204" pitchFamily="34" charset="0"/>
              </a:rPr>
              <a:t>	</a:t>
            </a:r>
            <a:r>
              <a:rPr lang="en-GB" sz="2400" i="0" dirty="0">
                <a:solidFill>
                  <a:srgbClr val="505050"/>
                </a:solidFill>
                <a:effectLst/>
                <a:latin typeface="Arial" panose="020B0604020202020204" pitchFamily="34" charset="0"/>
                <a:cs typeface="Arial" panose="020B0604020202020204" pitchFamily="34" charset="0"/>
              </a:rPr>
              <a:t>Q&amp;A – please put questions in the chat box</a:t>
            </a:r>
            <a:endParaRPr lang="en-GB" sz="2400" dirty="0">
              <a:solidFill>
                <a:srgbClr val="505050"/>
              </a:solidFill>
              <a:latin typeface="Arial" panose="020B0604020202020204" pitchFamily="34" charset="0"/>
              <a:cs typeface="Arial" panose="020B0604020202020204" pitchFamily="34" charset="0"/>
            </a:endParaRPr>
          </a:p>
          <a:p>
            <a:pPr marL="800100" lvl="1" indent="-342900">
              <a:buFont typeface="Arial" panose="020B0604020202020204" pitchFamily="34" charset="0"/>
              <a:buChar char="•"/>
            </a:pPr>
            <a:r>
              <a:rPr lang="en-GB" sz="2400" b="1" i="0" dirty="0">
                <a:solidFill>
                  <a:srgbClr val="505050"/>
                </a:solidFill>
                <a:effectLst/>
                <a:latin typeface="Arial" panose="020B0604020202020204" pitchFamily="34" charset="0"/>
                <a:cs typeface="Arial" panose="020B0604020202020204" pitchFamily="34" charset="0"/>
              </a:rPr>
              <a:t>11.30: </a:t>
            </a:r>
          </a:p>
          <a:p>
            <a:pPr lvl="3"/>
            <a:r>
              <a:rPr lang="en-GB" sz="2400" dirty="0">
                <a:solidFill>
                  <a:srgbClr val="505050"/>
                </a:solidFill>
                <a:latin typeface="Arial" panose="020B0604020202020204" pitchFamily="34" charset="0"/>
                <a:cs typeface="Arial" panose="020B0604020202020204" pitchFamily="34" charset="0"/>
              </a:rPr>
              <a:t>	Event </a:t>
            </a:r>
            <a:r>
              <a:rPr lang="en-GB" sz="2400" i="0" dirty="0">
                <a:solidFill>
                  <a:srgbClr val="505050"/>
                </a:solidFill>
                <a:effectLst/>
                <a:latin typeface="Arial" panose="020B0604020202020204" pitchFamily="34" charset="0"/>
                <a:cs typeface="Arial" panose="020B0604020202020204" pitchFamily="34" charset="0"/>
              </a:rPr>
              <a:t>Close</a:t>
            </a:r>
            <a:endParaRPr lang="en-GB" sz="2400" dirty="0">
              <a:solidFill>
                <a:srgbClr val="50505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42237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descr="A stone building&#10;&#10;Description automatically generated">
            <a:extLst>
              <a:ext uri="{FF2B5EF4-FFF2-40B4-BE49-F238E27FC236}">
                <a16:creationId xmlns:a16="http://schemas.microsoft.com/office/drawing/2014/main" id="{98F6CF82-3C4D-4C99-B90A-DBF4A65C2B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99966" y="0"/>
            <a:ext cx="6192034" cy="9142738"/>
          </a:xfrm>
          <a:prstGeom prst="rect">
            <a:avLst/>
          </a:prstGeom>
        </p:spPr>
      </p:pic>
      <p:pic>
        <p:nvPicPr>
          <p:cNvPr id="5" name="Picture 4">
            <a:extLst>
              <a:ext uri="{FF2B5EF4-FFF2-40B4-BE49-F238E27FC236}">
                <a16:creationId xmlns:a16="http://schemas.microsoft.com/office/drawing/2014/main" id="{6E179839-149E-6A42-91F7-55DD117C33AF}"/>
              </a:ext>
            </a:extLst>
          </p:cNvPr>
          <p:cNvPicPr>
            <a:picLocks noChangeAspect="1"/>
          </p:cNvPicPr>
          <p:nvPr/>
        </p:nvPicPr>
        <p:blipFill>
          <a:blip r:embed="rId3"/>
          <a:stretch>
            <a:fillRect/>
          </a:stretch>
        </p:blipFill>
        <p:spPr>
          <a:xfrm>
            <a:off x="4455420" y="5317435"/>
            <a:ext cx="3089092" cy="1544546"/>
          </a:xfrm>
          <a:prstGeom prst="rect">
            <a:avLst/>
          </a:prstGeom>
        </p:spPr>
      </p:pic>
      <p:sp>
        <p:nvSpPr>
          <p:cNvPr id="2" name="TextBox 1">
            <a:extLst>
              <a:ext uri="{FF2B5EF4-FFF2-40B4-BE49-F238E27FC236}">
                <a16:creationId xmlns:a16="http://schemas.microsoft.com/office/drawing/2014/main" id="{0DA56C45-077E-430E-95FE-10CF0F8D0463}"/>
              </a:ext>
            </a:extLst>
          </p:cNvPr>
          <p:cNvSpPr txBox="1"/>
          <p:nvPr/>
        </p:nvSpPr>
        <p:spPr>
          <a:xfrm>
            <a:off x="620785" y="679508"/>
            <a:ext cx="5159529" cy="1200329"/>
          </a:xfrm>
          <a:prstGeom prst="rect">
            <a:avLst/>
          </a:prstGeom>
          <a:noFill/>
        </p:spPr>
        <p:txBody>
          <a:bodyPr wrap="square" rtlCol="0">
            <a:spAutoFit/>
          </a:bodyPr>
          <a:lstStyle/>
          <a:p>
            <a:pPr lvl="0">
              <a:defRPr/>
            </a:pPr>
            <a:r>
              <a:rPr lang="en-US" sz="3600" b="1" spc="30" dirty="0">
                <a:solidFill>
                  <a:srgbClr val="437CFF"/>
                </a:solidFill>
                <a:latin typeface="NHaasGroteskTXPro-75Bd"/>
                <a:cs typeface="NHaasGroteskTXPro-75Bd"/>
              </a:rPr>
              <a:t>AIMS OF THE UK CITY OF CULTURE INITIATIVE</a:t>
            </a:r>
          </a:p>
        </p:txBody>
      </p:sp>
      <p:sp>
        <p:nvSpPr>
          <p:cNvPr id="3" name="TextBox 2">
            <a:extLst>
              <a:ext uri="{FF2B5EF4-FFF2-40B4-BE49-F238E27FC236}">
                <a16:creationId xmlns:a16="http://schemas.microsoft.com/office/drawing/2014/main" id="{40831DBA-6168-46CA-9994-4DF708797AE9}"/>
              </a:ext>
            </a:extLst>
          </p:cNvPr>
          <p:cNvSpPr txBox="1"/>
          <p:nvPr/>
        </p:nvSpPr>
        <p:spPr>
          <a:xfrm>
            <a:off x="164038" y="2184769"/>
            <a:ext cx="5746825" cy="3477875"/>
          </a:xfrm>
          <a:prstGeom prst="rect">
            <a:avLst/>
          </a:prstGeom>
          <a:noFill/>
        </p:spPr>
        <p:txBody>
          <a:bodyPr wrap="square" rtlCol="0">
            <a:spAutoFit/>
          </a:bodyPr>
          <a:lstStyle/>
          <a:p>
            <a:pPr lvl="1"/>
            <a:r>
              <a:rPr lang="en-US" sz="2200" dirty="0">
                <a:effectLst/>
                <a:latin typeface="Arial" panose="020B0604020202020204" pitchFamily="34" charset="0"/>
                <a:ea typeface="Times New Roman" panose="02020603050405020304" pitchFamily="18" charset="0"/>
                <a:cs typeface="Arial" panose="020B0604020202020204" pitchFamily="34" charset="0"/>
              </a:rPr>
              <a:t>To allow the host city a year of cultural events to:</a:t>
            </a:r>
          </a:p>
          <a:p>
            <a:pPr marL="800100" lvl="1" indent="-342900">
              <a:buFont typeface="Arial" panose="020B0604020202020204" pitchFamily="34" charset="0"/>
              <a:buChar char="•"/>
            </a:pPr>
            <a:r>
              <a:rPr lang="en-US" sz="2200" dirty="0">
                <a:effectLst/>
                <a:latin typeface="Arial" panose="020B0604020202020204" pitchFamily="34" charset="0"/>
                <a:ea typeface="Times New Roman" panose="02020603050405020304" pitchFamily="18" charset="0"/>
                <a:cs typeface="Arial" panose="020B0604020202020204" pitchFamily="34" charset="0"/>
              </a:rPr>
              <a:t>A</a:t>
            </a:r>
            <a:r>
              <a:rPr lang="en-US" sz="2200" dirty="0">
                <a:latin typeface="Arial" panose="020B0604020202020204" pitchFamily="34" charset="0"/>
                <a:ea typeface="Times New Roman" panose="02020603050405020304" pitchFamily="18" charset="0"/>
                <a:cs typeface="Arial" panose="020B0604020202020204" pitchFamily="34" charset="0"/>
              </a:rPr>
              <a:t>ttract more visitors</a:t>
            </a:r>
          </a:p>
          <a:p>
            <a:pPr marL="800100" lvl="1" indent="-342900">
              <a:buFont typeface="Arial" panose="020B0604020202020204" pitchFamily="34" charset="0"/>
              <a:buChar char="•"/>
            </a:pPr>
            <a:r>
              <a:rPr lang="en-US" sz="2200" dirty="0">
                <a:effectLst/>
                <a:latin typeface="Arial" panose="020B0604020202020204" pitchFamily="34" charset="0"/>
                <a:ea typeface="Times New Roman" panose="02020603050405020304" pitchFamily="18" charset="0"/>
                <a:cs typeface="Arial" panose="020B0604020202020204" pitchFamily="34" charset="0"/>
              </a:rPr>
              <a:t>Increase media interest in the city</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Bring community members together</a:t>
            </a:r>
          </a:p>
          <a:p>
            <a:pPr marL="800100" lvl="1" indent="-342900">
              <a:buFont typeface="Arial" panose="020B0604020202020204" pitchFamily="34" charset="0"/>
              <a:buChar char="•"/>
            </a:pPr>
            <a:r>
              <a:rPr lang="en-US" sz="2200" dirty="0">
                <a:effectLst/>
                <a:latin typeface="Arial" panose="020B0604020202020204" pitchFamily="34" charset="0"/>
                <a:ea typeface="Times New Roman" panose="02020603050405020304" pitchFamily="18" charset="0"/>
                <a:cs typeface="Arial" panose="020B0604020202020204" pitchFamily="34" charset="0"/>
              </a:rPr>
              <a:t>Increase levels of professional artistic collaboration</a:t>
            </a:r>
          </a:p>
          <a:p>
            <a:pPr marL="800100" lvl="1" indent="-342900">
              <a:buFont typeface="Arial" panose="020B0604020202020204" pitchFamily="34" charset="0"/>
              <a:buChar char="•"/>
            </a:pPr>
            <a:endParaRPr lang="en-US" sz="2200" dirty="0">
              <a:latin typeface="Arial" panose="020B0604020202020204" pitchFamily="34" charset="0"/>
              <a:ea typeface="Times New Roman" panose="02020603050405020304" pitchFamily="18" charset="0"/>
              <a:cs typeface="Arial" panose="020B0604020202020204" pitchFamily="34" charset="0"/>
            </a:endParaRPr>
          </a:p>
          <a:p>
            <a:pPr lvl="1"/>
            <a:r>
              <a:rPr lang="en-US" sz="2200" dirty="0">
                <a:effectLst/>
                <a:latin typeface="Arial" panose="020B0604020202020204" pitchFamily="34" charset="0"/>
                <a:ea typeface="Times New Roman" panose="02020603050405020304" pitchFamily="18" charset="0"/>
                <a:cs typeface="Arial" panose="020B0604020202020204" pitchFamily="34" charset="0"/>
              </a:rPr>
              <a:t>Previous UK CoC are Derry-Londonderry (2013) and Hull (2017)</a:t>
            </a:r>
          </a:p>
        </p:txBody>
      </p:sp>
    </p:spTree>
    <p:extLst>
      <p:ext uri="{BB962C8B-B14F-4D97-AF65-F5344CB8AC3E}">
        <p14:creationId xmlns:p14="http://schemas.microsoft.com/office/powerpoint/2010/main" val="410082559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rPr>
              <a:t>FOCUS STUDY QUESTIONS</a:t>
            </a: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3539430"/>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GB"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To what extent and how did cultural leadership and programming develop to reflect and represent the citizens of Coventry and the region?</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GB"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In what ways has cultural programming and other Trust activity increased awareness of environmental responsibility and increased engagement with the natural heritage and natural landscapes including green, blue, brown and grey areas of the city? </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GB"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What effect has the title of UK City of Culture 2021 had on civic, cultural and business partnership co-working and to what extent can these partnerships be sustainable? </a:t>
            </a:r>
          </a:p>
          <a:p>
            <a:pPr marL="342900" marR="0" lvl="0" indent="-342900" algn="l" defTabSz="914400" rtl="0" eaLnBrk="1" fontAlgn="auto" latinLnBrk="0" hangingPunct="1">
              <a:lnSpc>
                <a:spcPct val="100000"/>
              </a:lnSpc>
              <a:spcBef>
                <a:spcPts val="0"/>
              </a:spcBef>
              <a:spcAft>
                <a:spcPts val="0"/>
              </a:spcAft>
              <a:buClrTx/>
              <a:buSzTx/>
              <a:buFont typeface="+mj-lt"/>
              <a:buAutoNum type="arabicPeriod"/>
              <a:tabLst/>
              <a:defRPr/>
            </a:pPr>
            <a:r>
              <a:rPr kumimoji="0" lang="en-GB" sz="16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mn-cs"/>
              </a:rPr>
              <a:t>How and to what extent has the volunteering programme impacted on those taking part; particularly in terms of subjective well-being and sustained activism?</a:t>
            </a:r>
          </a:p>
        </p:txBody>
      </p:sp>
    </p:spTree>
    <p:extLst>
      <p:ext uri="{BB962C8B-B14F-4D97-AF65-F5344CB8AC3E}">
        <p14:creationId xmlns:p14="http://schemas.microsoft.com/office/powerpoint/2010/main" val="140701602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FOCUS STUDY QUESTIONS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3293209"/>
          </a:xfrm>
          <a:prstGeom prst="rect">
            <a:avLst/>
          </a:prstGeom>
          <a:noFill/>
        </p:spPr>
        <p:txBody>
          <a:bodyPr wrap="square" rtlCol="0">
            <a:spAutoFit/>
          </a:bodyPr>
          <a:lstStyle/>
          <a:p>
            <a:pPr marL="342900" lvl="0" indent="-342900">
              <a:buFont typeface="+mj-lt"/>
              <a:buAutoNum type="arabicPeriod"/>
            </a:pPr>
            <a:r>
              <a:rPr lang="en-GB" sz="1600" dirty="0">
                <a:effectLst/>
                <a:latin typeface="Calibri" panose="020F0502020204030204" pitchFamily="34" charset="0"/>
                <a:ea typeface="Calibri" panose="020F0502020204030204" pitchFamily="34" charset="0"/>
              </a:rPr>
              <a:t>To what extent and how did cultural leadership and programming develop to reflect and represent the citizens of Coventry and the region?</a:t>
            </a:r>
          </a:p>
          <a:p>
            <a:pPr marL="342900" lvl="0" indent="-342900">
              <a:buFont typeface="+mj-lt"/>
              <a:buAutoNum type="arabicPeriod"/>
            </a:pPr>
            <a:endParaRPr lang="en-GB" sz="1600" dirty="0">
              <a:latin typeface="Calibri" panose="020F0502020204030204" pitchFamily="34" charset="0"/>
              <a:ea typeface="Calibri" panose="020F0502020204030204" pitchFamily="34" charset="0"/>
            </a:endParaRPr>
          </a:p>
          <a:p>
            <a:pPr lvl="0"/>
            <a:r>
              <a:rPr lang="en-GB" sz="1600" dirty="0">
                <a:latin typeface="Calibri" panose="020F0502020204030204" pitchFamily="34" charset="0"/>
                <a:ea typeface="Calibri" panose="020F0502020204030204" pitchFamily="34" charset="0"/>
              </a:rPr>
              <a:t>For Example:</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Coventry City of Culture Trust’s investment in the Belgrade Theatre</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Impact of diversity of the Trust’s team on making programming and cultural leadership reflective and representative of the city and region</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Emergent cultural leaders (e.g. City of Culture Leadership Programme, Belgrade Keys to the Theatre, Community Connectors, WMCA Culture Board)</a:t>
            </a:r>
          </a:p>
        </p:txBody>
      </p:sp>
      <p:pic>
        <p:nvPicPr>
          <p:cNvPr id="4" name="Picture 3">
            <a:extLst>
              <a:ext uri="{FF2B5EF4-FFF2-40B4-BE49-F238E27FC236}">
                <a16:creationId xmlns:a16="http://schemas.microsoft.com/office/drawing/2014/main" id="{3881CB39-4457-405A-9AE2-CF44821716BA}"/>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5" name="Picture 4">
            <a:extLst>
              <a:ext uri="{FF2B5EF4-FFF2-40B4-BE49-F238E27FC236}">
                <a16:creationId xmlns:a16="http://schemas.microsoft.com/office/drawing/2014/main" id="{39BE1886-463F-40CA-89DB-FFBD45A5934B}"/>
              </a:ext>
            </a:extLst>
          </p:cNvPr>
          <p:cNvPicPr>
            <a:picLocks noChangeAspect="1"/>
          </p:cNvPicPr>
          <p:nvPr/>
        </p:nvPicPr>
        <p:blipFill>
          <a:blip r:embed="rId3"/>
          <a:stretch>
            <a:fillRect/>
          </a:stretch>
        </p:blipFill>
        <p:spPr>
          <a:xfrm>
            <a:off x="2928655" y="5313454"/>
            <a:ext cx="1544546" cy="1544546"/>
          </a:xfrm>
          <a:prstGeom prst="rect">
            <a:avLst/>
          </a:prstGeom>
        </p:spPr>
      </p:pic>
    </p:spTree>
    <p:extLst>
      <p:ext uri="{BB962C8B-B14F-4D97-AF65-F5344CB8AC3E}">
        <p14:creationId xmlns:p14="http://schemas.microsoft.com/office/powerpoint/2010/main" val="43105984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FOCUS STUDY QUESTIONS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2800767"/>
          </a:xfrm>
          <a:prstGeom prst="rect">
            <a:avLst/>
          </a:prstGeom>
          <a:noFill/>
        </p:spPr>
        <p:txBody>
          <a:bodyPr wrap="square" rtlCol="0">
            <a:spAutoFit/>
          </a:bodyPr>
          <a:lstStyle/>
          <a:p>
            <a:pPr marL="342900" lvl="0" indent="-342900">
              <a:buFont typeface="+mj-lt"/>
              <a:buAutoNum type="arabicPeriod" startAt="2"/>
            </a:pPr>
            <a:r>
              <a:rPr lang="en-GB" sz="1600" dirty="0">
                <a:effectLst/>
                <a:latin typeface="Calibri" panose="020F0502020204030204" pitchFamily="34" charset="0"/>
                <a:ea typeface="Calibri" panose="020F0502020204030204" pitchFamily="34" charset="0"/>
              </a:rPr>
              <a:t>In what ways has cultural programming and other Trust activity increased awareness of environmental responsibility and increased engagement with the natural heritage and natural landscapes including green, blue, brown and grey areas of the city? </a:t>
            </a:r>
          </a:p>
          <a:p>
            <a:pPr marL="342900" lvl="0" indent="-342900">
              <a:buFont typeface="+mj-lt"/>
              <a:buAutoNum type="arabicPeriod" startAt="2"/>
            </a:pPr>
            <a:endParaRPr lang="en-GB" sz="1600" dirty="0">
              <a:latin typeface="Calibri" panose="020F0502020204030204" pitchFamily="34" charset="0"/>
              <a:ea typeface="Calibri" panose="020F0502020204030204" pitchFamily="34" charset="0"/>
            </a:endParaRPr>
          </a:p>
          <a:p>
            <a:pPr lvl="0"/>
            <a:r>
              <a:rPr lang="en-GB" sz="1600" dirty="0">
                <a:effectLst/>
                <a:latin typeface="Calibri" panose="020F0502020204030204" pitchFamily="34" charset="0"/>
                <a:ea typeface="Calibri" panose="020F0502020204030204" pitchFamily="34" charset="0"/>
              </a:rPr>
              <a:t>For Example:</a:t>
            </a:r>
          </a:p>
          <a:p>
            <a:pPr marL="285750" lvl="0" indent="-285750">
              <a:buFont typeface="Arial" panose="020B0604020202020204" pitchFamily="34" charset="0"/>
              <a:buChar char="•"/>
            </a:pPr>
            <a:r>
              <a:rPr lang="en-GB" sz="1600" dirty="0">
                <a:latin typeface="Calibri" panose="020F0502020204030204" pitchFamily="34" charset="0"/>
                <a:ea typeface="Calibri" panose="020F0502020204030204" pitchFamily="34" charset="0"/>
              </a:rPr>
              <a:t>The Trust’s Green Futures programme funded by the National Lottery Heritage Fund</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The Trust’s </a:t>
            </a:r>
            <a:r>
              <a:rPr lang="en-GB" sz="1600" dirty="0">
                <a:latin typeface="Calibri" panose="020F0502020204030204" pitchFamily="34" charset="0"/>
                <a:ea typeface="Calibri" panose="020F0502020204030204" pitchFamily="34" charset="0"/>
              </a:rPr>
              <a:t>commitment to ISO 20121 accreditation</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The Trust’s Green C</a:t>
            </a:r>
            <a:r>
              <a:rPr lang="en-GB" sz="1600" dirty="0">
                <a:latin typeface="Calibri" panose="020F0502020204030204" pitchFamily="34" charset="0"/>
                <a:ea typeface="Calibri" panose="020F0502020204030204" pitchFamily="34" charset="0"/>
              </a:rPr>
              <a:t>ode and Sustainable Procurement Policies</a:t>
            </a:r>
            <a:endParaRPr lang="en-GB" sz="16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91737894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FOCUS STUDY QUESTIONS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3046988"/>
          </a:xfrm>
          <a:prstGeom prst="rect">
            <a:avLst/>
          </a:prstGeom>
          <a:noFill/>
        </p:spPr>
        <p:txBody>
          <a:bodyPr wrap="square" rtlCol="0">
            <a:spAutoFit/>
          </a:bodyPr>
          <a:lstStyle/>
          <a:p>
            <a:pPr marL="342900" lvl="0" indent="-342900">
              <a:buFont typeface="+mj-lt"/>
              <a:buAutoNum type="arabicPeriod" startAt="3"/>
            </a:pPr>
            <a:r>
              <a:rPr lang="en-GB" sz="1600" dirty="0">
                <a:effectLst/>
                <a:latin typeface="Calibri" panose="020F0502020204030204" pitchFamily="34" charset="0"/>
                <a:ea typeface="Calibri" panose="020F0502020204030204" pitchFamily="34" charset="0"/>
              </a:rPr>
              <a:t>What effect has the title of UK City of Culture 2021 had on civic, cultural and business partnership co-working and to what extent can these partnerships be sustainable? </a:t>
            </a:r>
          </a:p>
          <a:p>
            <a:pPr marL="342900" lvl="0" indent="-342900">
              <a:buFont typeface="+mj-lt"/>
              <a:buAutoNum type="arabicPeriod" startAt="3"/>
            </a:pPr>
            <a:endParaRPr lang="en-GB" sz="1600" dirty="0">
              <a:latin typeface="Calibri" panose="020F0502020204030204" pitchFamily="34" charset="0"/>
              <a:ea typeface="Calibri" panose="020F0502020204030204" pitchFamily="34" charset="0"/>
            </a:endParaRPr>
          </a:p>
          <a:p>
            <a:pPr lvl="0"/>
            <a:r>
              <a:rPr lang="en-GB" sz="1600" dirty="0">
                <a:effectLst/>
                <a:latin typeface="Calibri" panose="020F0502020204030204" pitchFamily="34" charset="0"/>
                <a:ea typeface="Calibri" panose="020F0502020204030204" pitchFamily="34" charset="0"/>
              </a:rPr>
              <a:t>For Example</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Civic – Higher Education/Coventry City Council/Police/Private &amp; Voluntary Sector</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Cultural – Key Non-cultural Organisations/Cultural Sector/Education</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Business – Coventry Business Improvement District/Inward Investment/Public Realm/Private Sector</a:t>
            </a:r>
          </a:p>
          <a:p>
            <a:pPr lvl="0"/>
            <a:endParaRPr lang="en-GB" sz="16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94838941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close up of a person&#10;&#10;Description automatically generated">
            <a:extLst>
              <a:ext uri="{FF2B5EF4-FFF2-40B4-BE49-F238E27FC236}">
                <a16:creationId xmlns:a16="http://schemas.microsoft.com/office/drawing/2014/main" id="{FF41C2EF-49B6-4954-9374-8DB1234876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92785" y="-4077050"/>
            <a:ext cx="7290033" cy="10935050"/>
          </a:xfrm>
          <a:prstGeom prst="rect">
            <a:avLst/>
          </a:prstGeom>
        </p:spPr>
      </p:pic>
      <p:pic>
        <p:nvPicPr>
          <p:cNvPr id="6" name="Picture 5">
            <a:extLst>
              <a:ext uri="{FF2B5EF4-FFF2-40B4-BE49-F238E27FC236}">
                <a16:creationId xmlns:a16="http://schemas.microsoft.com/office/drawing/2014/main" id="{2A666EDA-D89A-7C4E-8C4B-05E1F68733D2}"/>
              </a:ext>
            </a:extLst>
          </p:cNvPr>
          <p:cNvPicPr>
            <a:picLocks noChangeAspect="1"/>
          </p:cNvPicPr>
          <p:nvPr/>
        </p:nvPicPr>
        <p:blipFill>
          <a:blip r:embed="rId3"/>
          <a:stretch>
            <a:fillRect/>
          </a:stretch>
        </p:blipFill>
        <p:spPr>
          <a:xfrm>
            <a:off x="4468088" y="5313454"/>
            <a:ext cx="1544546" cy="1544546"/>
          </a:xfrm>
          <a:prstGeom prst="rect">
            <a:avLst/>
          </a:prstGeom>
        </p:spPr>
      </p:pic>
      <p:pic>
        <p:nvPicPr>
          <p:cNvPr id="8" name="Picture 7">
            <a:extLst>
              <a:ext uri="{FF2B5EF4-FFF2-40B4-BE49-F238E27FC236}">
                <a16:creationId xmlns:a16="http://schemas.microsoft.com/office/drawing/2014/main" id="{91BE45AF-1CA6-2846-9CBB-25875D5C2025}"/>
              </a:ext>
            </a:extLst>
          </p:cNvPr>
          <p:cNvPicPr>
            <a:picLocks noChangeAspect="1"/>
          </p:cNvPicPr>
          <p:nvPr/>
        </p:nvPicPr>
        <p:blipFill>
          <a:blip r:embed="rId3"/>
          <a:stretch>
            <a:fillRect/>
          </a:stretch>
        </p:blipFill>
        <p:spPr>
          <a:xfrm>
            <a:off x="2928655" y="5313454"/>
            <a:ext cx="1544546" cy="1544546"/>
          </a:xfrm>
          <a:prstGeom prst="rect">
            <a:avLst/>
          </a:prstGeom>
        </p:spPr>
      </p:pic>
      <p:sp>
        <p:nvSpPr>
          <p:cNvPr id="2" name="TextBox 1">
            <a:extLst>
              <a:ext uri="{FF2B5EF4-FFF2-40B4-BE49-F238E27FC236}">
                <a16:creationId xmlns:a16="http://schemas.microsoft.com/office/drawing/2014/main" id="{E3589CEF-4349-4B1A-B750-7BA3ACC1732B}"/>
              </a:ext>
            </a:extLst>
          </p:cNvPr>
          <p:cNvSpPr txBox="1"/>
          <p:nvPr/>
        </p:nvSpPr>
        <p:spPr>
          <a:xfrm>
            <a:off x="620785" y="679508"/>
            <a:ext cx="72900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FOCUS STUDY QUESTIONS</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9F52D0ED-0C79-478A-AFA0-72F40902B644}"/>
              </a:ext>
            </a:extLst>
          </p:cNvPr>
          <p:cNvSpPr txBox="1"/>
          <p:nvPr/>
        </p:nvSpPr>
        <p:spPr>
          <a:xfrm>
            <a:off x="620785" y="1390475"/>
            <a:ext cx="5746825" cy="2554545"/>
          </a:xfrm>
          <a:prstGeom prst="rect">
            <a:avLst/>
          </a:prstGeom>
          <a:noFill/>
        </p:spPr>
        <p:txBody>
          <a:bodyPr wrap="square" rtlCol="0">
            <a:spAutoFit/>
          </a:bodyPr>
          <a:lstStyle/>
          <a:p>
            <a:pPr marL="342900" lvl="0" indent="-342900">
              <a:buFont typeface="+mj-lt"/>
              <a:buAutoNum type="arabicPeriod" startAt="4"/>
            </a:pPr>
            <a:r>
              <a:rPr lang="en-GB" sz="1600" dirty="0">
                <a:effectLst/>
                <a:latin typeface="Calibri" panose="020F0502020204030204" pitchFamily="34" charset="0"/>
                <a:ea typeface="Calibri" panose="020F0502020204030204" pitchFamily="34" charset="0"/>
              </a:rPr>
              <a:t>How and to what extent has the volunteering programme impacted on those taking part; particularly in terms of subjective well-being and sustained activism?</a:t>
            </a:r>
          </a:p>
          <a:p>
            <a:pPr marL="342900" lvl="0" indent="-342900">
              <a:buFont typeface="+mj-lt"/>
              <a:buAutoNum type="arabicPeriod" startAt="4"/>
            </a:pPr>
            <a:endParaRPr lang="en-GB" sz="1600" dirty="0">
              <a:latin typeface="Calibri" panose="020F0502020204030204" pitchFamily="34" charset="0"/>
              <a:ea typeface="Calibri" panose="020F0502020204030204" pitchFamily="34" charset="0"/>
            </a:endParaRPr>
          </a:p>
          <a:p>
            <a:pPr lvl="0"/>
            <a:r>
              <a:rPr lang="en-GB" sz="1600" dirty="0">
                <a:effectLst/>
                <a:latin typeface="Calibri" panose="020F0502020204030204" pitchFamily="34" charset="0"/>
                <a:ea typeface="Calibri" panose="020F0502020204030204" pitchFamily="34" charset="0"/>
              </a:rPr>
              <a:t>For Example:</a:t>
            </a:r>
          </a:p>
          <a:p>
            <a:pPr marL="285750" lvl="0" indent="-285750">
              <a:buFont typeface="Arial" panose="020B0604020202020204" pitchFamily="34" charset="0"/>
              <a:buChar char="•"/>
            </a:pPr>
            <a:r>
              <a:rPr lang="en-GB" sz="1600" dirty="0">
                <a:latin typeface="Calibri" panose="020F0502020204030204" pitchFamily="34" charset="0"/>
                <a:ea typeface="Calibri" panose="020F0502020204030204" pitchFamily="34" charset="0"/>
              </a:rPr>
              <a:t>The Trust’s ambitions for c. 5000 active volunteers to deliver the CoC year</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Performance opportunities for citizens </a:t>
            </a:r>
            <a:r>
              <a:rPr lang="en-GB" sz="1600" dirty="0">
                <a:latin typeface="Calibri" panose="020F0502020204030204" pitchFamily="34" charset="0"/>
                <a:ea typeface="Calibri" panose="020F0502020204030204" pitchFamily="34" charset="0"/>
              </a:rPr>
              <a:t>of the city</a:t>
            </a:r>
          </a:p>
          <a:p>
            <a:pPr marL="285750" lvl="0" indent="-285750">
              <a:buFont typeface="Arial" panose="020B0604020202020204" pitchFamily="34" charset="0"/>
              <a:buChar char="•"/>
            </a:pPr>
            <a:r>
              <a:rPr lang="en-GB" sz="1600" dirty="0">
                <a:effectLst/>
                <a:latin typeface="Calibri" panose="020F0502020204030204" pitchFamily="34" charset="0"/>
                <a:ea typeface="Calibri" panose="020F0502020204030204" pitchFamily="34" charset="0"/>
              </a:rPr>
              <a:t>Community Evaluators</a:t>
            </a:r>
          </a:p>
          <a:p>
            <a:pPr marL="342900" lvl="0" indent="-342900">
              <a:buAutoNum type="arabicPeriod" startAt="4"/>
            </a:pPr>
            <a:endParaRPr lang="en-GB" sz="1600"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7308003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screenshot of a cell phone&#10;&#10;Description automatically generated">
            <a:extLst>
              <a:ext uri="{FF2B5EF4-FFF2-40B4-BE49-F238E27FC236}">
                <a16:creationId xmlns:a16="http://schemas.microsoft.com/office/drawing/2014/main" id="{5916CE0F-BD9F-BF47-8894-DDF12198B922}"/>
              </a:ext>
            </a:extLst>
          </p:cNvPr>
          <p:cNvPicPr>
            <a:picLocks noChangeAspect="1"/>
          </p:cNvPicPr>
          <p:nvPr/>
        </p:nvPicPr>
        <p:blipFill>
          <a:blip r:embed="rId2"/>
          <a:stretch>
            <a:fillRect/>
          </a:stretch>
        </p:blipFill>
        <p:spPr>
          <a:xfrm>
            <a:off x="0" y="0"/>
            <a:ext cx="12192000" cy="6858000"/>
          </a:xfrm>
          <a:prstGeom prst="rect">
            <a:avLst/>
          </a:prstGeom>
        </p:spPr>
      </p:pic>
      <p:sp>
        <p:nvSpPr>
          <p:cNvPr id="5" name="TextBox 4">
            <a:extLst>
              <a:ext uri="{FF2B5EF4-FFF2-40B4-BE49-F238E27FC236}">
                <a16:creationId xmlns:a16="http://schemas.microsoft.com/office/drawing/2014/main" id="{F2C7029A-749A-A64B-9F95-4B13ED958D76}"/>
              </a:ext>
            </a:extLst>
          </p:cNvPr>
          <p:cNvSpPr txBox="1"/>
          <p:nvPr/>
        </p:nvSpPr>
        <p:spPr>
          <a:xfrm>
            <a:off x="4165600" y="2503980"/>
            <a:ext cx="7202311" cy="1243930"/>
          </a:xfrm>
          <a:prstGeom prst="rect">
            <a:avLst/>
          </a:prstGeom>
          <a:noFill/>
        </p:spPr>
        <p:txBody>
          <a:bodyPr wrap="square" rtlCol="0">
            <a:spAutoFit/>
          </a:bodyPr>
          <a:lstStyle/>
          <a:p>
            <a:pPr>
              <a:spcBef>
                <a:spcPts val="50"/>
              </a:spcBef>
              <a:spcAft>
                <a:spcPts val="50"/>
              </a:spcAft>
            </a:pPr>
            <a:r>
              <a:rPr lang="en-US" sz="2800" b="1" dirty="0">
                <a:latin typeface="Arial" panose="020B0604020202020204" pitchFamily="34" charset="0"/>
                <a:cs typeface="Arial" panose="020B0604020202020204" pitchFamily="34" charset="0"/>
              </a:rPr>
              <a:t>MARK SCOTT</a:t>
            </a:r>
            <a:br>
              <a:rPr lang="en-US" sz="2800" b="1" dirty="0">
                <a:latin typeface="Arial" panose="020B0604020202020204" pitchFamily="34" charset="0"/>
                <a:cs typeface="Arial" panose="020B0604020202020204" pitchFamily="34" charset="0"/>
              </a:rPr>
            </a:br>
            <a:r>
              <a:rPr lang="en-US" sz="2800" b="1" dirty="0">
                <a:solidFill>
                  <a:srgbClr val="437CFF"/>
                </a:solidFill>
                <a:latin typeface="Arial" panose="020B0604020202020204" pitchFamily="34" charset="0"/>
                <a:cs typeface="Arial" panose="020B0604020202020204" pitchFamily="34" charset="0"/>
              </a:rPr>
              <a:t>MONITORING AND DATA MANAGER</a:t>
            </a:r>
          </a:p>
          <a:p>
            <a:endParaRPr lang="en-US" b="1"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707DA751-1404-884E-9114-289EC79E184E}"/>
              </a:ext>
            </a:extLst>
          </p:cNvPr>
          <p:cNvSpPr txBox="1"/>
          <p:nvPr/>
        </p:nvSpPr>
        <p:spPr>
          <a:xfrm>
            <a:off x="4165600" y="3462866"/>
            <a:ext cx="7202311" cy="1477328"/>
          </a:xfrm>
          <a:prstGeom prst="rect">
            <a:avLst/>
          </a:prstGeom>
          <a:noFill/>
        </p:spPr>
        <p:txBody>
          <a:bodyPr wrap="square" rtlCol="0">
            <a:spAutoFit/>
          </a:bodyPr>
          <a:lstStyle/>
          <a:p>
            <a:r>
              <a:rPr lang="en-GB" dirty="0">
                <a:solidFill>
                  <a:srgbClr val="437CFF"/>
                </a:solidFill>
                <a:latin typeface="Arial" panose="020B0604020202020204" pitchFamily="34" charset="0"/>
                <a:cs typeface="Arial" panose="020B0604020202020204" pitchFamily="34" charset="0"/>
              </a:rPr>
              <a:t>T: </a:t>
            </a:r>
            <a:r>
              <a:rPr lang="en-GB" dirty="0">
                <a:latin typeface="Arial" panose="020B0604020202020204" pitchFamily="34" charset="0"/>
                <a:cs typeface="Arial" panose="020B0604020202020204" pitchFamily="34" charset="0"/>
              </a:rPr>
              <a:t>07511 095647</a:t>
            </a:r>
          </a:p>
          <a:p>
            <a:r>
              <a:rPr lang="en-GB" dirty="0">
                <a:solidFill>
                  <a:srgbClr val="437CFF"/>
                </a:solidFill>
                <a:latin typeface="Arial" panose="020B0604020202020204" pitchFamily="34" charset="0"/>
                <a:cs typeface="Arial" panose="020B0604020202020204" pitchFamily="34" charset="0"/>
              </a:rPr>
              <a:t>E: </a:t>
            </a:r>
            <a:r>
              <a:rPr lang="en-GB" dirty="0">
                <a:latin typeface="Arial" panose="020B0604020202020204" pitchFamily="34" charset="0"/>
                <a:cs typeface="Arial" panose="020B0604020202020204" pitchFamily="34" charset="0"/>
              </a:rPr>
              <a:t>MARK.SCOTT@COVENTRY2021.CO.UK</a:t>
            </a:r>
          </a:p>
          <a:p>
            <a:r>
              <a:rPr lang="en-GB" dirty="0">
                <a:solidFill>
                  <a:srgbClr val="437CFF"/>
                </a:solidFill>
                <a:latin typeface="Arial" panose="020B0604020202020204" pitchFamily="34" charset="0"/>
                <a:cs typeface="Arial" panose="020B0604020202020204" pitchFamily="34" charset="0"/>
              </a:rPr>
              <a:t>A: </a:t>
            </a:r>
            <a:r>
              <a:rPr lang="en-GB" dirty="0">
                <a:latin typeface="Arial" panose="020B0604020202020204" pitchFamily="34" charset="0"/>
                <a:cs typeface="Arial" panose="020B0604020202020204" pitchFamily="34" charset="0"/>
              </a:rPr>
              <a:t>THE HERBERT ART GALLERY &amp; MUSEUM,</a:t>
            </a:r>
          </a:p>
          <a:p>
            <a:r>
              <a:rPr lang="en-GB" dirty="0">
                <a:latin typeface="Arial" panose="020B0604020202020204" pitchFamily="34" charset="0"/>
                <a:cs typeface="Arial" panose="020B0604020202020204" pitchFamily="34" charset="0"/>
              </a:rPr>
              <a:t>    JORDAN WELL, COVENTRY, CV1 5QP</a:t>
            </a:r>
          </a:p>
          <a:p>
            <a:r>
              <a:rPr lang="en-GB" dirty="0">
                <a:latin typeface="Arial" panose="020B0604020202020204" pitchFamily="34" charset="0"/>
                <a:cs typeface="Arial" panose="020B0604020202020204" pitchFamily="34" charset="0"/>
              </a:rPr>
              <a:t>    @MARK_SCOTTUK</a:t>
            </a:r>
          </a:p>
        </p:txBody>
      </p:sp>
    </p:spTree>
    <p:extLst>
      <p:ext uri="{BB962C8B-B14F-4D97-AF65-F5344CB8AC3E}">
        <p14:creationId xmlns:p14="http://schemas.microsoft.com/office/powerpoint/2010/main" val="24497155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Background pattern&#10;&#10;Description automatically generated">
            <a:extLst>
              <a:ext uri="{FF2B5EF4-FFF2-40B4-BE49-F238E27FC236}">
                <a16:creationId xmlns:a16="http://schemas.microsoft.com/office/drawing/2014/main" id="{4C562226-B8A0-488F-BDEC-FDD129AE704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99966" y="2219"/>
            <a:ext cx="10287000"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8A9479AC-1799-496F-8BEF-061A719B94A6}"/>
              </a:ext>
            </a:extLst>
          </p:cNvPr>
          <p:cNvSpPr txBox="1"/>
          <p:nvPr/>
        </p:nvSpPr>
        <p:spPr>
          <a:xfrm>
            <a:off x="620786" y="679508"/>
            <a:ext cx="5054544"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COVENTRY, UK CITY OF CULTURE 2021</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DA285A73-D08D-4A1F-A459-510645611DC8}"/>
              </a:ext>
            </a:extLst>
          </p:cNvPr>
          <p:cNvSpPr txBox="1"/>
          <p:nvPr/>
        </p:nvSpPr>
        <p:spPr>
          <a:xfrm>
            <a:off x="164038" y="2244403"/>
            <a:ext cx="5746825" cy="4493538"/>
          </a:xfrm>
          <a:prstGeom prst="rect">
            <a:avLst/>
          </a:prstGeom>
          <a:noFill/>
        </p:spPr>
        <p:txBody>
          <a:bodyPr wrap="square" rtlCol="0">
            <a:spAutoFit/>
          </a:bodyPr>
          <a:lstStyle/>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Coventry City of Culture Trust established in 2015</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Bid process started in 2015 with an initial £250,000 investment from Coventry City Council</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First bid submitted in early 2017</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Coventry shortlisted alongside Stoke-on-Trent, Swansea, Paisley and Sunderland</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Final bid submitted in October 2017</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Coventry announced as UK City of Culture 2021 in December 2017</a:t>
            </a:r>
          </a:p>
          <a:p>
            <a:pPr marL="800100" lvl="1" indent="-342900">
              <a:buFont typeface="Arial" panose="020B0604020202020204" pitchFamily="34" charset="0"/>
              <a:buChar char="•"/>
            </a:pPr>
            <a:endParaRPr lang="en-US" sz="2200" dirty="0">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88546048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Background pattern&#10;&#10;Description automatically generated">
            <a:extLst>
              <a:ext uri="{FF2B5EF4-FFF2-40B4-BE49-F238E27FC236}">
                <a16:creationId xmlns:a16="http://schemas.microsoft.com/office/drawing/2014/main" id="{4C562226-B8A0-488F-BDEC-FDD129AE704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99966" y="2219"/>
            <a:ext cx="10287000" cy="6858000"/>
          </a:xfrm>
          <a:prstGeom prst="rect">
            <a:avLst/>
          </a:prstGeom>
        </p:spPr>
      </p:pic>
      <p:pic>
        <p:nvPicPr>
          <p:cNvPr id="6" name="Picture 5">
            <a:extLst>
              <a:ext uri="{FF2B5EF4-FFF2-40B4-BE49-F238E27FC236}">
                <a16:creationId xmlns:a16="http://schemas.microsoft.com/office/drawing/2014/main" id="{375B5BEF-19EA-9C47-A233-077EF64CF5A2}"/>
              </a:ext>
            </a:extLst>
          </p:cNvPr>
          <p:cNvPicPr>
            <a:picLocks noChangeAspect="1"/>
          </p:cNvPicPr>
          <p:nvPr/>
        </p:nvPicPr>
        <p:blipFill>
          <a:blip r:embed="rId3"/>
          <a:stretch>
            <a:fillRect/>
          </a:stretch>
        </p:blipFill>
        <p:spPr>
          <a:xfrm rot="16200000">
            <a:off x="9870895" y="772273"/>
            <a:ext cx="3089092" cy="1544546"/>
          </a:xfrm>
          <a:prstGeom prst="rect">
            <a:avLst/>
          </a:prstGeom>
        </p:spPr>
      </p:pic>
      <p:pic>
        <p:nvPicPr>
          <p:cNvPr id="4" name="Picture 3">
            <a:extLst>
              <a:ext uri="{FF2B5EF4-FFF2-40B4-BE49-F238E27FC236}">
                <a16:creationId xmlns:a16="http://schemas.microsoft.com/office/drawing/2014/main" id="{D77B12E5-E0EE-8D45-9C7F-8D16BA9BA65A}"/>
              </a:ext>
            </a:extLst>
          </p:cNvPr>
          <p:cNvPicPr>
            <a:picLocks noChangeAspect="1"/>
          </p:cNvPicPr>
          <p:nvPr/>
        </p:nvPicPr>
        <p:blipFill>
          <a:blip r:embed="rId4"/>
          <a:stretch>
            <a:fillRect/>
          </a:stretch>
        </p:blipFill>
        <p:spPr>
          <a:xfrm>
            <a:off x="5675329" y="6080352"/>
            <a:ext cx="1576677" cy="788339"/>
          </a:xfrm>
          <a:prstGeom prst="rect">
            <a:avLst/>
          </a:prstGeom>
        </p:spPr>
      </p:pic>
      <p:sp>
        <p:nvSpPr>
          <p:cNvPr id="2" name="TextBox 1">
            <a:extLst>
              <a:ext uri="{FF2B5EF4-FFF2-40B4-BE49-F238E27FC236}">
                <a16:creationId xmlns:a16="http://schemas.microsoft.com/office/drawing/2014/main" id="{8A9479AC-1799-496F-8BEF-061A719B94A6}"/>
              </a:ext>
            </a:extLst>
          </p:cNvPr>
          <p:cNvSpPr txBox="1"/>
          <p:nvPr/>
        </p:nvSpPr>
        <p:spPr>
          <a:xfrm>
            <a:off x="620786" y="679508"/>
            <a:ext cx="5054544"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600" b="1" spc="30" dirty="0">
                <a:solidFill>
                  <a:srgbClr val="437CFF"/>
                </a:solidFill>
                <a:latin typeface="NHaasGroteskTXPro-75Bd"/>
                <a:cs typeface="NHaasGroteskTXPro-75Bd"/>
              </a:rPr>
              <a:t>COVENTRY, UK CITY OF CULTURE 2021</a:t>
            </a:r>
            <a:endParaRPr kumimoji="0" lang="en-US" sz="3600" b="1" i="0" u="none" strike="noStrike" kern="1200" cap="none" spc="30" normalizeH="0" baseline="0" noProof="0" dirty="0">
              <a:ln>
                <a:noFill/>
              </a:ln>
              <a:solidFill>
                <a:srgbClr val="437CFF"/>
              </a:solidFill>
              <a:effectLst/>
              <a:uLnTx/>
              <a:uFillTx/>
              <a:latin typeface="NHaasGroteskTXPro-75Bd"/>
              <a:ea typeface="+mn-ea"/>
              <a:cs typeface="NHaasGroteskTXPro-75Bd"/>
            </a:endParaRPr>
          </a:p>
        </p:txBody>
      </p:sp>
      <p:sp>
        <p:nvSpPr>
          <p:cNvPr id="3" name="TextBox 2">
            <a:extLst>
              <a:ext uri="{FF2B5EF4-FFF2-40B4-BE49-F238E27FC236}">
                <a16:creationId xmlns:a16="http://schemas.microsoft.com/office/drawing/2014/main" id="{DA285A73-D08D-4A1F-A459-510645611DC8}"/>
              </a:ext>
            </a:extLst>
          </p:cNvPr>
          <p:cNvSpPr txBox="1"/>
          <p:nvPr/>
        </p:nvSpPr>
        <p:spPr>
          <a:xfrm>
            <a:off x="164038" y="2244403"/>
            <a:ext cx="5746825" cy="4154984"/>
          </a:xfrm>
          <a:prstGeom prst="rect">
            <a:avLst/>
          </a:prstGeom>
          <a:noFill/>
        </p:spPr>
        <p:txBody>
          <a:bodyPr wrap="square" rtlCol="0">
            <a:spAutoFit/>
          </a:bodyPr>
          <a:lstStyle/>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Research led bid</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Strong emphasis on partnership</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Core focus on social outcomes as well as economic value</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Links to the City Council’s One Coventry Strategy and Cultural Strategy</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Different approach to producing model</a:t>
            </a:r>
          </a:p>
          <a:p>
            <a:pPr marL="800100" lvl="1" indent="-342900">
              <a:buFont typeface="Arial" panose="020B0604020202020204" pitchFamily="34" charset="0"/>
              <a:buChar char="•"/>
            </a:pPr>
            <a:r>
              <a:rPr lang="en-US" sz="2200" dirty="0">
                <a:latin typeface="Arial" panose="020B0604020202020204" pitchFamily="34" charset="0"/>
                <a:ea typeface="Times New Roman" panose="02020603050405020304" pitchFamily="18" charset="0"/>
                <a:cs typeface="Arial" panose="020B0604020202020204" pitchFamily="34" charset="0"/>
              </a:rPr>
              <a:t>Outcome driven with a Theory of Change model in place to help inform programming and decision making</a:t>
            </a:r>
          </a:p>
          <a:p>
            <a:pPr marL="800100" lvl="1" indent="-342900">
              <a:buFont typeface="Arial" panose="020B0604020202020204" pitchFamily="34" charset="0"/>
              <a:buChar char="•"/>
            </a:pPr>
            <a:endParaRPr lang="en-US" sz="2200" dirty="0">
              <a:effectLst/>
              <a:latin typeface="Arial" panose="020B0604020202020204" pitchFamily="34" charset="0"/>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54106516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diagram&#10;&#10;Description automatically generated">
            <a:hlinkClick r:id="rId2"/>
            <a:extLst>
              <a:ext uri="{FF2B5EF4-FFF2-40B4-BE49-F238E27FC236}">
                <a16:creationId xmlns:a16="http://schemas.microsoft.com/office/drawing/2014/main" id="{9851C858-1D01-DC43-9CD3-41DFD3CB8D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38250" y="0"/>
            <a:ext cx="9715500" cy="6858000"/>
          </a:xfrm>
          <a:prstGeom prst="rect">
            <a:avLst/>
          </a:prstGeom>
        </p:spPr>
      </p:pic>
    </p:spTree>
    <p:extLst>
      <p:ext uri="{BB962C8B-B14F-4D97-AF65-F5344CB8AC3E}">
        <p14:creationId xmlns:p14="http://schemas.microsoft.com/office/powerpoint/2010/main" val="216841385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87CBEA0E-BE53-4071-908C-91A6A8A30CEF}"/>
              </a:ext>
            </a:extLst>
          </p:cNvPr>
          <p:cNvGrpSpPr/>
          <p:nvPr/>
        </p:nvGrpSpPr>
        <p:grpSpPr>
          <a:xfrm>
            <a:off x="2548674" y="667595"/>
            <a:ext cx="6970364" cy="5032221"/>
            <a:chOff x="1567732" y="469897"/>
            <a:chExt cx="6970364" cy="5032221"/>
          </a:xfrm>
        </p:grpSpPr>
        <p:sp>
          <p:nvSpPr>
            <p:cNvPr id="25" name="Rectangle 24">
              <a:extLst>
                <a:ext uri="{FF2B5EF4-FFF2-40B4-BE49-F238E27FC236}">
                  <a16:creationId xmlns:a16="http://schemas.microsoft.com/office/drawing/2014/main" id="{54B4D510-C973-4637-B6C7-B6FAE9540183}"/>
                </a:ext>
              </a:extLst>
            </p:cNvPr>
            <p:cNvSpPr/>
            <p:nvPr/>
          </p:nvSpPr>
          <p:spPr>
            <a:xfrm>
              <a:off x="1567732" y="469897"/>
              <a:ext cx="6970364" cy="5032221"/>
            </a:xfrm>
            <a:prstGeom prst="rect">
              <a:avLst/>
            </a:prstGeom>
            <a:solidFill>
              <a:schemeClr val="bg1"/>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08813300-D88F-4CF8-A16C-B9C49A91310D}"/>
                </a:ext>
              </a:extLst>
            </p:cNvPr>
            <p:cNvSpPr/>
            <p:nvPr/>
          </p:nvSpPr>
          <p:spPr>
            <a:xfrm>
              <a:off x="2396987" y="1247431"/>
              <a:ext cx="5146814" cy="3749112"/>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7" name="Rectangle 26">
              <a:extLst>
                <a:ext uri="{FF2B5EF4-FFF2-40B4-BE49-F238E27FC236}">
                  <a16:creationId xmlns:a16="http://schemas.microsoft.com/office/drawing/2014/main" id="{D522A818-25C8-4035-A2BB-DD94EBE2AD20}"/>
                </a:ext>
              </a:extLst>
            </p:cNvPr>
            <p:cNvSpPr/>
            <p:nvPr/>
          </p:nvSpPr>
          <p:spPr>
            <a:xfrm>
              <a:off x="3113521" y="1940627"/>
              <a:ext cx="3720618" cy="2828621"/>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8" name="Rectangle 27">
              <a:extLst>
                <a:ext uri="{FF2B5EF4-FFF2-40B4-BE49-F238E27FC236}">
                  <a16:creationId xmlns:a16="http://schemas.microsoft.com/office/drawing/2014/main" id="{9A2B17D8-E961-4E6B-9504-6BB708D89EEC}"/>
                </a:ext>
              </a:extLst>
            </p:cNvPr>
            <p:cNvSpPr/>
            <p:nvPr/>
          </p:nvSpPr>
          <p:spPr>
            <a:xfrm>
              <a:off x="4043401" y="2884887"/>
              <a:ext cx="2137971" cy="1615255"/>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22DDE01D-261E-4149-87FB-4F81A5B11FC1}"/>
                </a:ext>
              </a:extLst>
            </p:cNvPr>
            <p:cNvSpPr txBox="1"/>
            <p:nvPr/>
          </p:nvSpPr>
          <p:spPr>
            <a:xfrm>
              <a:off x="2131547" y="591637"/>
              <a:ext cx="5677709" cy="553998"/>
            </a:xfrm>
            <a:prstGeom prst="rect">
              <a:avLst/>
            </a:prstGeom>
            <a:noFill/>
          </p:spPr>
          <p:txBody>
            <a:bodyPr wrap="none" rtlCol="0">
              <a:spAutoFit/>
            </a:bodyPr>
            <a:lstStyle/>
            <a:p>
              <a:pPr algn="ctr"/>
              <a:r>
                <a:rPr lang="en-US" sz="1600" dirty="0">
                  <a:solidFill>
                    <a:schemeClr val="tx2"/>
                  </a:solidFill>
                  <a:latin typeface="Avenir Next LT Pro" panose="020B0504020202020204" pitchFamily="34" charset="0"/>
                </a:rPr>
                <a:t>Monitoring Data, Surveys, Research</a:t>
              </a:r>
            </a:p>
            <a:p>
              <a:pPr algn="ctr"/>
              <a:r>
                <a:rPr lang="en-US" sz="1400" dirty="0">
                  <a:latin typeface="Avenir Next LT Pro" panose="020B0504020202020204" pitchFamily="34" charset="0"/>
                </a:rPr>
                <a:t>Captured by Coventry City of Culture Trust, validated by Universities</a:t>
              </a:r>
            </a:p>
          </p:txBody>
        </p:sp>
        <p:sp>
          <p:nvSpPr>
            <p:cNvPr id="30" name="TextBox 29">
              <a:extLst>
                <a:ext uri="{FF2B5EF4-FFF2-40B4-BE49-F238E27FC236}">
                  <a16:creationId xmlns:a16="http://schemas.microsoft.com/office/drawing/2014/main" id="{9752F7B4-C6D5-4208-8418-C44096F9DD49}"/>
                </a:ext>
              </a:extLst>
            </p:cNvPr>
            <p:cNvSpPr txBox="1"/>
            <p:nvPr/>
          </p:nvSpPr>
          <p:spPr>
            <a:xfrm>
              <a:off x="2420978" y="1355882"/>
              <a:ext cx="5098832" cy="492443"/>
            </a:xfrm>
            <a:prstGeom prst="rect">
              <a:avLst/>
            </a:prstGeom>
            <a:noFill/>
          </p:spPr>
          <p:txBody>
            <a:bodyPr wrap="none" rtlCol="0">
              <a:spAutoFit/>
            </a:bodyPr>
            <a:lstStyle/>
            <a:p>
              <a:pPr algn="ctr"/>
              <a:r>
                <a:rPr lang="en-US" sz="1400" dirty="0">
                  <a:solidFill>
                    <a:schemeClr val="tx2"/>
                  </a:solidFill>
                  <a:latin typeface="Avenir Next LT Pro" panose="020B0504020202020204" pitchFamily="34" charset="0"/>
                </a:rPr>
                <a:t>Economic Impact Assessment &amp; Social Return on Investment</a:t>
              </a:r>
            </a:p>
            <a:p>
              <a:pPr algn="ctr"/>
              <a:r>
                <a:rPr lang="en-US" sz="1200" dirty="0">
                  <a:latin typeface="Avenir Next LT Pro" panose="020B0504020202020204" pitchFamily="34" charset="0"/>
                </a:rPr>
                <a:t>External Consultancies</a:t>
              </a:r>
            </a:p>
          </p:txBody>
        </p:sp>
        <p:sp>
          <p:nvSpPr>
            <p:cNvPr id="31" name="TextBox 30">
              <a:extLst>
                <a:ext uri="{FF2B5EF4-FFF2-40B4-BE49-F238E27FC236}">
                  <a16:creationId xmlns:a16="http://schemas.microsoft.com/office/drawing/2014/main" id="{44FB660C-54D6-4E14-B009-6E5B7EA7C329}"/>
                </a:ext>
              </a:extLst>
            </p:cNvPr>
            <p:cNvSpPr txBox="1"/>
            <p:nvPr/>
          </p:nvSpPr>
          <p:spPr>
            <a:xfrm>
              <a:off x="3542450" y="2013650"/>
              <a:ext cx="3082832" cy="769441"/>
            </a:xfrm>
            <a:prstGeom prst="rect">
              <a:avLst/>
            </a:prstGeom>
            <a:noFill/>
          </p:spPr>
          <p:txBody>
            <a:bodyPr wrap="none" rtlCol="0">
              <a:spAutoFit/>
            </a:bodyPr>
            <a:lstStyle/>
            <a:p>
              <a:pPr algn="ctr"/>
              <a:r>
                <a:rPr lang="en-US" sz="1600" dirty="0">
                  <a:solidFill>
                    <a:schemeClr val="tx2"/>
                  </a:solidFill>
                  <a:latin typeface="Avenir Next LT Pro" panose="020B0504020202020204" pitchFamily="34" charset="0"/>
                </a:rPr>
                <a:t>Focus Studies</a:t>
              </a:r>
            </a:p>
            <a:p>
              <a:pPr algn="ctr"/>
              <a:r>
                <a:rPr lang="en-US" sz="1400" dirty="0">
                  <a:latin typeface="Avenir Next LT Pro" panose="020B0504020202020204" pitchFamily="34" charset="0"/>
                </a:rPr>
                <a:t>4 Commissioned Large Studies and</a:t>
              </a:r>
            </a:p>
            <a:p>
              <a:pPr algn="ctr"/>
              <a:r>
                <a:rPr lang="en-US" sz="1400" dirty="0">
                  <a:latin typeface="Avenir Next LT Pro" panose="020B0504020202020204" pitchFamily="34" charset="0"/>
                </a:rPr>
                <a:t>15 Event Studies</a:t>
              </a:r>
            </a:p>
          </p:txBody>
        </p:sp>
        <p:sp>
          <p:nvSpPr>
            <p:cNvPr id="32" name="TextBox 31">
              <a:extLst>
                <a:ext uri="{FF2B5EF4-FFF2-40B4-BE49-F238E27FC236}">
                  <a16:creationId xmlns:a16="http://schemas.microsoft.com/office/drawing/2014/main" id="{87D19C9F-4510-4DAB-B162-C88F9777035E}"/>
                </a:ext>
              </a:extLst>
            </p:cNvPr>
            <p:cNvSpPr txBox="1"/>
            <p:nvPr/>
          </p:nvSpPr>
          <p:spPr>
            <a:xfrm>
              <a:off x="4181012" y="3051960"/>
              <a:ext cx="1862754" cy="769441"/>
            </a:xfrm>
            <a:prstGeom prst="rect">
              <a:avLst/>
            </a:prstGeom>
            <a:noFill/>
          </p:spPr>
          <p:txBody>
            <a:bodyPr wrap="none" rtlCol="0">
              <a:spAutoFit/>
            </a:bodyPr>
            <a:lstStyle/>
            <a:p>
              <a:pPr algn="ctr"/>
              <a:r>
                <a:rPr lang="en-US" sz="1600" dirty="0">
                  <a:solidFill>
                    <a:schemeClr val="tx2"/>
                  </a:solidFill>
                  <a:latin typeface="Avenir Next LT Pro" panose="020B0504020202020204" pitchFamily="34" charset="0"/>
                </a:rPr>
                <a:t>Additional</a:t>
              </a:r>
            </a:p>
            <a:p>
              <a:pPr algn="ctr"/>
              <a:r>
                <a:rPr lang="en-US" sz="1400" dirty="0">
                  <a:latin typeface="Avenir Next LT Pro" panose="020B0504020202020204" pitchFamily="34" charset="0"/>
                </a:rPr>
                <a:t>PGR/UGR</a:t>
              </a:r>
            </a:p>
            <a:p>
              <a:pPr algn="ctr"/>
              <a:r>
                <a:rPr lang="en-US" sz="1400" dirty="0">
                  <a:latin typeface="Avenir Next LT Pro" panose="020B0504020202020204" pitchFamily="34" charset="0"/>
                </a:rPr>
                <a:t>Volunteer Evaluators</a:t>
              </a:r>
            </a:p>
          </p:txBody>
        </p:sp>
      </p:grpSp>
      <p:sp>
        <p:nvSpPr>
          <p:cNvPr id="33" name="Down Arrow 12">
            <a:extLst>
              <a:ext uri="{FF2B5EF4-FFF2-40B4-BE49-F238E27FC236}">
                <a16:creationId xmlns:a16="http://schemas.microsoft.com/office/drawing/2014/main" id="{4B012156-FF74-421E-96C9-102DBCD094D2}"/>
              </a:ext>
            </a:extLst>
          </p:cNvPr>
          <p:cNvSpPr/>
          <p:nvPr/>
        </p:nvSpPr>
        <p:spPr>
          <a:xfrm>
            <a:off x="2825645" y="755527"/>
            <a:ext cx="271221" cy="4856355"/>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4" name="Down Arrow 13">
            <a:extLst>
              <a:ext uri="{FF2B5EF4-FFF2-40B4-BE49-F238E27FC236}">
                <a16:creationId xmlns:a16="http://schemas.microsoft.com/office/drawing/2014/main" id="{3CB7CFF8-679E-458F-A170-DA9EFABB7D3B}"/>
              </a:ext>
            </a:extLst>
          </p:cNvPr>
          <p:cNvSpPr/>
          <p:nvPr/>
        </p:nvSpPr>
        <p:spPr>
          <a:xfrm>
            <a:off x="8883681" y="755526"/>
            <a:ext cx="271221" cy="4856355"/>
          </a:xfrm>
          <a:prstGeom prst="down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7804C496-077D-4CD6-A268-940E9969E04F}"/>
              </a:ext>
            </a:extLst>
          </p:cNvPr>
          <p:cNvSpPr txBox="1"/>
          <p:nvPr/>
        </p:nvSpPr>
        <p:spPr>
          <a:xfrm>
            <a:off x="3328759" y="181112"/>
            <a:ext cx="5245154" cy="369332"/>
          </a:xfrm>
          <a:prstGeom prst="rect">
            <a:avLst/>
          </a:prstGeom>
          <a:noFill/>
        </p:spPr>
        <p:txBody>
          <a:bodyPr wrap="none" rtlCol="0">
            <a:spAutoFit/>
          </a:bodyPr>
          <a:lstStyle/>
          <a:p>
            <a:r>
              <a:rPr lang="en-US" dirty="0">
                <a:latin typeface="Avenir Next LT Pro" panose="020B0504020202020204" pitchFamily="34" charset="0"/>
              </a:rPr>
              <a:t>Coventry UK City of Culture 2021 M&amp;E Structure</a:t>
            </a:r>
          </a:p>
        </p:txBody>
      </p:sp>
      <p:sp>
        <p:nvSpPr>
          <p:cNvPr id="2" name="Arrow: Left 1">
            <a:extLst>
              <a:ext uri="{FF2B5EF4-FFF2-40B4-BE49-F238E27FC236}">
                <a16:creationId xmlns:a16="http://schemas.microsoft.com/office/drawing/2014/main" id="{7D16423E-1BA9-43A6-9E4F-A8ABDB46FA0E}"/>
              </a:ext>
            </a:extLst>
          </p:cNvPr>
          <p:cNvSpPr/>
          <p:nvPr/>
        </p:nvSpPr>
        <p:spPr>
          <a:xfrm>
            <a:off x="1548332" y="896764"/>
            <a:ext cx="1158240" cy="33914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TextBox 2">
            <a:extLst>
              <a:ext uri="{FF2B5EF4-FFF2-40B4-BE49-F238E27FC236}">
                <a16:creationId xmlns:a16="http://schemas.microsoft.com/office/drawing/2014/main" id="{7084B948-04BC-45DA-A4A7-8AD59365877B}"/>
              </a:ext>
            </a:extLst>
          </p:cNvPr>
          <p:cNvSpPr txBox="1"/>
          <p:nvPr/>
        </p:nvSpPr>
        <p:spPr>
          <a:xfrm>
            <a:off x="141735" y="650835"/>
            <a:ext cx="1697277" cy="2292935"/>
          </a:xfrm>
          <a:prstGeom prst="rect">
            <a:avLst/>
          </a:prstGeom>
          <a:noFill/>
        </p:spPr>
        <p:txBody>
          <a:bodyPr wrap="square" rtlCol="0">
            <a:spAutoFit/>
          </a:bodyPr>
          <a:lstStyle/>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Surveys</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Ticketing Data</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Trust Financial Data</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HR Data</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Artist Monitoring Data</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Freelancer Monitoring  Data</a:t>
            </a:r>
          </a:p>
          <a:p>
            <a:pPr marL="171450" indent="-171450">
              <a:buFont typeface="Arial" panose="020B0604020202020204" pitchFamily="34" charset="0"/>
              <a:buChar char="•"/>
            </a:pPr>
            <a:r>
              <a:rPr lang="en-US" sz="1200" dirty="0">
                <a:solidFill>
                  <a:schemeClr val="tx2"/>
                </a:solidFill>
                <a:latin typeface="Avenir Next LT Pro" panose="020B0504020202020204" pitchFamily="34" charset="0"/>
              </a:rPr>
              <a:t>Audience Data</a:t>
            </a:r>
            <a:endParaRPr lang="en-US" sz="1100" dirty="0">
              <a:solidFill>
                <a:schemeClr val="tx2"/>
              </a:solidFill>
              <a:latin typeface="Avenir Next LT Pro" panose="020B0504020202020204" pitchFamily="34" charset="0"/>
            </a:endParaRPr>
          </a:p>
          <a:p>
            <a:pPr marL="171450" indent="-171450">
              <a:buFont typeface="Arial" panose="020B0604020202020204" pitchFamily="34" charset="0"/>
              <a:buChar char="•"/>
            </a:pPr>
            <a:r>
              <a:rPr lang="en-US" sz="1100" dirty="0">
                <a:solidFill>
                  <a:schemeClr val="tx2"/>
                </a:solidFill>
                <a:latin typeface="Avenir Next LT Pro" panose="020B0504020202020204" pitchFamily="34" charset="0"/>
              </a:rPr>
              <a:t>Location Data</a:t>
            </a:r>
          </a:p>
          <a:p>
            <a:pPr marL="171450" indent="-171450">
              <a:buFont typeface="Arial" panose="020B0604020202020204" pitchFamily="34" charset="0"/>
              <a:buChar char="•"/>
            </a:pPr>
            <a:r>
              <a:rPr lang="en-US" sz="1100" dirty="0">
                <a:solidFill>
                  <a:schemeClr val="tx2"/>
                </a:solidFill>
                <a:latin typeface="Avenir Next LT Pro" panose="020B0504020202020204" pitchFamily="34" charset="0"/>
              </a:rPr>
              <a:t>Project Data</a:t>
            </a:r>
            <a:endParaRPr lang="en-US" sz="1200" dirty="0">
              <a:solidFill>
                <a:schemeClr val="tx2"/>
              </a:solidFill>
              <a:latin typeface="Avenir Next LT Pro" panose="020B0504020202020204" pitchFamily="34" charset="0"/>
            </a:endParaRPr>
          </a:p>
        </p:txBody>
      </p:sp>
    </p:spTree>
    <p:extLst>
      <p:ext uri="{BB962C8B-B14F-4D97-AF65-F5344CB8AC3E}">
        <p14:creationId xmlns:p14="http://schemas.microsoft.com/office/powerpoint/2010/main" val="885888680"/>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ne Coventry">
  <a:themeElements>
    <a:clrScheme name="One Coventry">
      <a:dk1>
        <a:sysClr val="windowText" lastClr="000000"/>
      </a:dk1>
      <a:lt1>
        <a:srgbClr val="C2D1DD"/>
      </a:lt1>
      <a:dk2>
        <a:srgbClr val="006EC7"/>
      </a:dk2>
      <a:lt2>
        <a:srgbClr val="FFFFFF"/>
      </a:lt2>
      <a:accent1>
        <a:srgbClr val="009B6E"/>
      </a:accent1>
      <a:accent2>
        <a:srgbClr val="6E00C7"/>
      </a:accent2>
      <a:accent3>
        <a:srgbClr val="6E3700"/>
      </a:accent3>
      <a:accent4>
        <a:srgbClr val="00C700"/>
      </a:accent4>
      <a:accent5>
        <a:srgbClr val="C7006E"/>
      </a:accent5>
      <a:accent6>
        <a:srgbClr val="FDCB4C"/>
      </a:accent6>
      <a:hlink>
        <a:srgbClr val="006EC7"/>
      </a:hlink>
      <a:folHlink>
        <a:srgbClr val="006EC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28575">
          <a:solidFill>
            <a:srgbClr val="FF0000"/>
          </a:solid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ne Coventry Integrated Template" id="{BB09C3F8-DE2C-4B42-AF85-8C27AE435367}" vid="{EBB72416-AC75-4E7E-A0A8-9271A94C37BE}"/>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18697</TotalTime>
  <Words>3785</Words>
  <Application>Microsoft Office PowerPoint</Application>
  <PresentationFormat>Widescreen</PresentationFormat>
  <Paragraphs>532</Paragraphs>
  <Slides>55</Slides>
  <Notes>12</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55</vt:i4>
      </vt:variant>
    </vt:vector>
  </HeadingPairs>
  <TitlesOfParts>
    <vt:vector size="71" baseType="lpstr">
      <vt:lpstr>Arial</vt:lpstr>
      <vt:lpstr>Avenir Next LT Pro</vt:lpstr>
      <vt:lpstr>Calibri</vt:lpstr>
      <vt:lpstr>Calibri Light</vt:lpstr>
      <vt:lpstr>Century Gothic</vt:lpstr>
      <vt:lpstr>Conduit ITC</vt:lpstr>
      <vt:lpstr>Conduit ITC Medium</vt:lpstr>
      <vt:lpstr>Gill Sans MT</vt:lpstr>
      <vt:lpstr>Lucida Sans</vt:lpstr>
      <vt:lpstr>Neue Haas Grotesk Text Pro</vt:lpstr>
      <vt:lpstr>NHaasGroteskTXPro-75Bd</vt:lpstr>
      <vt:lpstr>Stag Medium</vt:lpstr>
      <vt:lpstr>Symbol</vt:lpstr>
      <vt:lpstr>Verdana</vt:lpstr>
      <vt:lpstr>Office Theme</vt:lpstr>
      <vt:lpstr>1_One Coventry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Amion Consulting EIA Coverage (EQs)</vt:lpstr>
      <vt:lpstr>PowerPoint Presentation</vt:lpstr>
      <vt:lpstr>Coventry City of Culture 2021 – Social Value Assessment</vt:lpstr>
      <vt:lpstr>Social Return on Investment</vt:lpstr>
      <vt:lpstr>The CENTRAL APPROACH: STORIES OF CHANGE</vt:lpstr>
      <vt:lpstr>City Council Resources – Insight Team</vt:lpstr>
      <vt:lpstr>One Coventry</vt:lpstr>
      <vt:lpstr>One Coventry Plan</vt:lpstr>
      <vt:lpstr>“Questioning, influencing and providing understanding to make life better in Coventry” </vt:lpstr>
      <vt:lpstr>Menu of expertise</vt:lpstr>
      <vt:lpstr>Our data</vt:lpstr>
      <vt:lpstr>Delivering our priorities</vt:lpstr>
      <vt:lpstr>Towards a platform approach</vt:lpstr>
      <vt:lpstr>Data platform</vt:lpstr>
      <vt:lpstr>Citywide intelligence hub</vt:lpstr>
      <vt:lpstr>Demo Time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Jenine Martin</dc:creator>
  <cp:lastModifiedBy>Ruane,Hayley</cp:lastModifiedBy>
  <cp:revision>63</cp:revision>
  <cp:lastPrinted>2020-11-16T15:44:56Z</cp:lastPrinted>
  <dcterms:created xsi:type="dcterms:W3CDTF">2020-09-10T14:43:57Z</dcterms:created>
  <dcterms:modified xsi:type="dcterms:W3CDTF">2022-06-06T12:44:23Z</dcterms:modified>
</cp:coreProperties>
</file>